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9.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1.xml" ContentType="application/vnd.openxmlformats-officedocument.drawingml.chart+xml"/>
  <Override PartName="/ppt/theme/themeOverride7.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 id="2147483669" r:id="rId2"/>
    <p:sldMasterId id="2147483681" r:id="rId3"/>
  </p:sldMasterIdLst>
  <p:notesMasterIdLst>
    <p:notesMasterId r:id="rId37"/>
  </p:notesMasterIdLst>
  <p:sldIdLst>
    <p:sldId id="256" r:id="rId4"/>
    <p:sldId id="312" r:id="rId5"/>
    <p:sldId id="297" r:id="rId6"/>
    <p:sldId id="310" r:id="rId7"/>
    <p:sldId id="257" r:id="rId8"/>
    <p:sldId id="299" r:id="rId9"/>
    <p:sldId id="275" r:id="rId10"/>
    <p:sldId id="276" r:id="rId11"/>
    <p:sldId id="314" r:id="rId12"/>
    <p:sldId id="313" r:id="rId13"/>
    <p:sldId id="300" r:id="rId14"/>
    <p:sldId id="301" r:id="rId15"/>
    <p:sldId id="265" r:id="rId16"/>
    <p:sldId id="268" r:id="rId17"/>
    <p:sldId id="302" r:id="rId18"/>
    <p:sldId id="303" r:id="rId19"/>
    <p:sldId id="315" r:id="rId20"/>
    <p:sldId id="316" r:id="rId21"/>
    <p:sldId id="278" r:id="rId22"/>
    <p:sldId id="304" r:id="rId23"/>
    <p:sldId id="298" r:id="rId24"/>
    <p:sldId id="309" r:id="rId25"/>
    <p:sldId id="283" r:id="rId26"/>
    <p:sldId id="284" r:id="rId27"/>
    <p:sldId id="285" r:id="rId28"/>
    <p:sldId id="286" r:id="rId29"/>
    <p:sldId id="305" r:id="rId30"/>
    <p:sldId id="288" r:id="rId31"/>
    <p:sldId id="289" r:id="rId32"/>
    <p:sldId id="306" r:id="rId33"/>
    <p:sldId id="307" r:id="rId34"/>
    <p:sldId id="308" r:id="rId35"/>
    <p:sldId id="31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3357" autoAdjust="0"/>
  </p:normalViewPr>
  <p:slideViewPr>
    <p:cSldViewPr snapToGrid="0">
      <p:cViewPr varScale="1">
        <p:scale>
          <a:sx n="68" d="100"/>
          <a:sy n="68" d="100"/>
        </p:scale>
        <p:origin x="84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ROACON33\Documents\Respaldo%20RP%202018%20-%202019\Documents\Proc%202016\Estudio%20Dibeal.xlsx" TargetMode="External"/><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PROACON33\Documents\Respaldo%20RP%202018%20-%202019\Documents\Proc%202016\Guay%20ppobrez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ROACON33\Documents\Respaldo%20RP%202018%20-%202019\Documents\Proc%202016\Cuentas%20nacionales%20an&#225;lisis%20PIB%20-%20VAB%20precios%20de%20viviend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D1E-46C7-B724-CB2FD81FF15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D1E-46C7-B724-CB2FD81FF15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D1E-46C7-B724-CB2FD81FF15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D1E-46C7-B724-CB2FD81FF15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D1E-46C7-B724-CB2FD81FF15A}"/>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ED1E-46C7-B724-CB2FD81FF15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ED1E-46C7-B724-CB2FD81FF15A}"/>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s-ES" sz="2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Hoja1!$B$9:$B$15</c:f>
              <c:strCache>
                <c:ptCount val="7"/>
                <c:pt idx="0">
                  <c:v>a.</c:v>
                </c:pt>
                <c:pt idx="1">
                  <c:v>b.</c:v>
                </c:pt>
                <c:pt idx="2">
                  <c:v>c.</c:v>
                </c:pt>
                <c:pt idx="3">
                  <c:v>d.</c:v>
                </c:pt>
                <c:pt idx="4">
                  <c:v>e.</c:v>
                </c:pt>
                <c:pt idx="5">
                  <c:v>f.</c:v>
                </c:pt>
                <c:pt idx="6">
                  <c:v>g.</c:v>
                </c:pt>
              </c:strCache>
            </c:strRef>
          </c:cat>
          <c:val>
            <c:numRef>
              <c:f>Hoja1!$C$9:$C$15</c:f>
              <c:numCache>
                <c:formatCode>General</c:formatCode>
                <c:ptCount val="7"/>
                <c:pt idx="0">
                  <c:v>96</c:v>
                </c:pt>
                <c:pt idx="1">
                  <c:v>30</c:v>
                </c:pt>
                <c:pt idx="2">
                  <c:v>20</c:v>
                </c:pt>
                <c:pt idx="3">
                  <c:v>18</c:v>
                </c:pt>
                <c:pt idx="4">
                  <c:v>13</c:v>
                </c:pt>
                <c:pt idx="5">
                  <c:v>0</c:v>
                </c:pt>
                <c:pt idx="6">
                  <c:v>0</c:v>
                </c:pt>
              </c:numCache>
            </c:numRef>
          </c:val>
          <c:extLst>
            <c:ext xmlns:c16="http://schemas.microsoft.com/office/drawing/2014/chart" uri="{C3380CC4-5D6E-409C-BE32-E72D297353CC}">
              <c16:uniqueId val="{0000000E-ED1E-46C7-B724-CB2FD81FF15A}"/>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es-ES" sz="20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ysClr val="windowText" lastClr="000000"/>
      </a:solidFill>
      <a:round/>
    </a:ln>
    <a:effectLst/>
  </c:spPr>
  <c:txPr>
    <a:bodyPr/>
    <a:lstStyle/>
    <a:p>
      <a:pPr>
        <a:defRPr/>
      </a:pPr>
      <a:endParaRPr lang="es-EC"/>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09270971511416"/>
          <c:y val="5.9724005729037008E-2"/>
          <c:w val="0.77444442120617585"/>
          <c:h val="0.56962710999592336"/>
        </c:manualLayout>
      </c:layout>
      <c:barChart>
        <c:barDir val="bar"/>
        <c:grouping val="clustered"/>
        <c:varyColors val="0"/>
        <c:ser>
          <c:idx val="0"/>
          <c:order val="0"/>
          <c:tx>
            <c:strRef>
              <c:f>Hoja1!$C$105</c:f>
              <c:strCache>
                <c:ptCount val="1"/>
                <c:pt idx="0">
                  <c:v>Enero</c:v>
                </c:pt>
              </c:strCache>
            </c:strRef>
          </c:tx>
          <c:spPr>
            <a:gradFill rotWithShape="1">
              <a:gsLst>
                <a:gs pos="0">
                  <a:schemeClr val="accent1">
                    <a:tint val="94000"/>
                    <a:satMod val="100000"/>
                    <a:lumMod val="108000"/>
                  </a:schemeClr>
                </a:gs>
                <a:gs pos="50000">
                  <a:schemeClr val="accent1">
                    <a:tint val="98000"/>
                    <a:shade val="100000"/>
                    <a:satMod val="100000"/>
                    <a:lumMod val="100000"/>
                  </a:schemeClr>
                </a:gs>
                <a:gs pos="100000">
                  <a:schemeClr val="accent1">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invertIfNegative val="0"/>
          <c:cat>
            <c:numRef>
              <c:f>Hoja1!$D$104:$I$104</c:f>
              <c:numCache>
                <c:formatCode>General</c:formatCode>
                <c:ptCount val="6"/>
                <c:pt idx="0">
                  <c:v>2014</c:v>
                </c:pt>
                <c:pt idx="1">
                  <c:v>2015</c:v>
                </c:pt>
                <c:pt idx="2">
                  <c:v>2016</c:v>
                </c:pt>
                <c:pt idx="3">
                  <c:v>2017</c:v>
                </c:pt>
                <c:pt idx="4">
                  <c:v>2018</c:v>
                </c:pt>
              </c:numCache>
            </c:numRef>
          </c:cat>
          <c:val>
            <c:numRef>
              <c:f>Hoja1!$D$105:$H$105</c:f>
              <c:numCache>
                <c:formatCode>General</c:formatCode>
                <c:ptCount val="5"/>
                <c:pt idx="0">
                  <c:v>0.4</c:v>
                </c:pt>
                <c:pt idx="1">
                  <c:v>0.4</c:v>
                </c:pt>
                <c:pt idx="2">
                  <c:v>0.39000000000000062</c:v>
                </c:pt>
                <c:pt idx="3">
                  <c:v>0.42000000000000032</c:v>
                </c:pt>
                <c:pt idx="4">
                  <c:v>0.42000000000000032</c:v>
                </c:pt>
              </c:numCache>
            </c:numRef>
          </c:val>
          <c:extLst>
            <c:ext xmlns:c16="http://schemas.microsoft.com/office/drawing/2014/chart" uri="{C3380CC4-5D6E-409C-BE32-E72D297353CC}">
              <c16:uniqueId val="{00000000-CFE8-48DE-ABA6-D63C8E797397}"/>
            </c:ext>
          </c:extLst>
        </c:ser>
        <c:ser>
          <c:idx val="1"/>
          <c:order val="1"/>
          <c:tx>
            <c:strRef>
              <c:f>Hoja1!$C$106</c:f>
              <c:strCache>
                <c:ptCount val="1"/>
                <c:pt idx="0">
                  <c:v>Junio</c:v>
                </c:pt>
              </c:strCache>
            </c:strRef>
          </c:tx>
          <c:spPr>
            <a:gradFill rotWithShape="1">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invertIfNegative val="0"/>
          <c:cat>
            <c:numRef>
              <c:f>Hoja1!$D$104:$I$104</c:f>
              <c:numCache>
                <c:formatCode>General</c:formatCode>
                <c:ptCount val="6"/>
                <c:pt idx="0">
                  <c:v>2014</c:v>
                </c:pt>
                <c:pt idx="1">
                  <c:v>2015</c:v>
                </c:pt>
                <c:pt idx="2">
                  <c:v>2016</c:v>
                </c:pt>
                <c:pt idx="3">
                  <c:v>2017</c:v>
                </c:pt>
                <c:pt idx="4">
                  <c:v>2018</c:v>
                </c:pt>
              </c:numCache>
            </c:numRef>
          </c:cat>
          <c:val>
            <c:numRef>
              <c:f>Hoja1!$D$106:$H$106</c:f>
              <c:numCache>
                <c:formatCode>General</c:formatCode>
                <c:ptCount val="5"/>
                <c:pt idx="0">
                  <c:v>0.42000000000000032</c:v>
                </c:pt>
                <c:pt idx="1">
                  <c:v>0.4</c:v>
                </c:pt>
                <c:pt idx="2">
                  <c:v>0.39000000000000062</c:v>
                </c:pt>
                <c:pt idx="3">
                  <c:v>0.42000000000000032</c:v>
                </c:pt>
                <c:pt idx="4">
                  <c:v>0.42000000000000032</c:v>
                </c:pt>
              </c:numCache>
            </c:numRef>
          </c:val>
          <c:extLst>
            <c:ext xmlns:c16="http://schemas.microsoft.com/office/drawing/2014/chart" uri="{C3380CC4-5D6E-409C-BE32-E72D297353CC}">
              <c16:uniqueId val="{00000001-CFE8-48DE-ABA6-D63C8E797397}"/>
            </c:ext>
          </c:extLst>
        </c:ser>
        <c:ser>
          <c:idx val="2"/>
          <c:order val="2"/>
          <c:tx>
            <c:strRef>
              <c:f>Hoja1!$C$107</c:f>
              <c:strCache>
                <c:ptCount val="1"/>
                <c:pt idx="0">
                  <c:v>Diciembre</c:v>
                </c:pt>
              </c:strCache>
            </c:strRef>
          </c:tx>
          <c:spPr>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invertIfNegative val="0"/>
          <c:cat>
            <c:numRef>
              <c:f>Hoja1!$D$104:$I$104</c:f>
              <c:numCache>
                <c:formatCode>General</c:formatCode>
                <c:ptCount val="6"/>
                <c:pt idx="0">
                  <c:v>2014</c:v>
                </c:pt>
                <c:pt idx="1">
                  <c:v>2015</c:v>
                </c:pt>
                <c:pt idx="2">
                  <c:v>2016</c:v>
                </c:pt>
                <c:pt idx="3">
                  <c:v>2017</c:v>
                </c:pt>
                <c:pt idx="4">
                  <c:v>2018</c:v>
                </c:pt>
              </c:numCache>
            </c:numRef>
          </c:cat>
          <c:val>
            <c:numRef>
              <c:f>Hoja1!$D$107:$H$107</c:f>
              <c:numCache>
                <c:formatCode>General</c:formatCode>
                <c:ptCount val="5"/>
                <c:pt idx="0">
                  <c:v>0.43000000000000038</c:v>
                </c:pt>
                <c:pt idx="1">
                  <c:v>0.39000000000000062</c:v>
                </c:pt>
                <c:pt idx="2">
                  <c:v>0.39000000000000062</c:v>
                </c:pt>
                <c:pt idx="3">
                  <c:v>0.4</c:v>
                </c:pt>
                <c:pt idx="4">
                  <c:v>0.42000000000000032</c:v>
                </c:pt>
              </c:numCache>
            </c:numRef>
          </c:val>
          <c:extLst>
            <c:ext xmlns:c16="http://schemas.microsoft.com/office/drawing/2014/chart" uri="{C3380CC4-5D6E-409C-BE32-E72D297353CC}">
              <c16:uniqueId val="{00000002-CFE8-48DE-ABA6-D63C8E797397}"/>
            </c:ext>
          </c:extLst>
        </c:ser>
        <c:dLbls>
          <c:showLegendKey val="0"/>
          <c:showVal val="0"/>
          <c:showCatName val="0"/>
          <c:showSerName val="0"/>
          <c:showPercent val="0"/>
          <c:showBubbleSize val="0"/>
        </c:dLbls>
        <c:gapWidth val="115"/>
        <c:overlap val="-20"/>
        <c:axId val="92798336"/>
        <c:axId val="92939392"/>
      </c:barChart>
      <c:catAx>
        <c:axId val="92798336"/>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92939392"/>
        <c:crosses val="autoZero"/>
        <c:auto val="1"/>
        <c:lblAlgn val="ctr"/>
        <c:lblOffset val="100"/>
        <c:noMultiLvlLbl val="0"/>
      </c:catAx>
      <c:valAx>
        <c:axId val="92939392"/>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C"/>
                  <a:t>Precio por litro</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9279833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Hoja1!$C$108</c:f>
              <c:strCache>
                <c:ptCount val="1"/>
                <c:pt idx="0">
                  <c:v>Precio Promedio Anual </c:v>
                </c:pt>
              </c:strCache>
            </c:strRef>
          </c:tx>
          <c:spPr>
            <a:solidFill>
              <a:schemeClr val="accent3"/>
            </a:solidFill>
            <a:ln>
              <a:noFill/>
            </a:ln>
            <a:effectLst/>
          </c:spPr>
          <c:invertIfNegative val="0"/>
          <c:val>
            <c:numRef>
              <c:f>Hoja1!$D$108:$H$108</c:f>
              <c:numCache>
                <c:formatCode>_(* #,##0.00_);_(* \(#,##0.00\);_(* "-"??_);_(@_)</c:formatCode>
                <c:ptCount val="5"/>
                <c:pt idx="0">
                  <c:v>0.41666666666666752</c:v>
                </c:pt>
                <c:pt idx="1">
                  <c:v>0.396666666666668</c:v>
                </c:pt>
                <c:pt idx="2">
                  <c:v>0.39000000000000073</c:v>
                </c:pt>
                <c:pt idx="3">
                  <c:v>0.42000000000000032</c:v>
                </c:pt>
                <c:pt idx="4">
                  <c:v>0.42000000000000032</c:v>
                </c:pt>
              </c:numCache>
            </c:numRef>
          </c:val>
          <c:extLst>
            <c:ext xmlns:c16="http://schemas.microsoft.com/office/drawing/2014/chart" uri="{C3380CC4-5D6E-409C-BE32-E72D297353CC}">
              <c16:uniqueId val="{00000000-6A4D-458D-96C2-42A84B4854D0}"/>
            </c:ext>
          </c:extLst>
        </c:ser>
        <c:dLbls>
          <c:showLegendKey val="0"/>
          <c:showVal val="0"/>
          <c:showCatName val="0"/>
          <c:showSerName val="0"/>
          <c:showPercent val="0"/>
          <c:showBubbleSize val="0"/>
        </c:dLbls>
        <c:gapWidth val="150"/>
        <c:axId val="143669120"/>
        <c:axId val="143667584"/>
      </c:barChart>
      <c:lineChart>
        <c:grouping val="standard"/>
        <c:varyColors val="0"/>
        <c:ser>
          <c:idx val="0"/>
          <c:order val="0"/>
          <c:tx>
            <c:strRef>
              <c:f>Hoja1!$C$99</c:f>
              <c:strCache>
                <c:ptCount val="1"/>
                <c:pt idx="0">
                  <c:v>ROA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Hoja1!$D$99:$H$99</c:f>
              <c:numCache>
                <c:formatCode>0.00%</c:formatCode>
                <c:ptCount val="5"/>
                <c:pt idx="0">
                  <c:v>3.1983244641704683E-2</c:v>
                </c:pt>
                <c:pt idx="1">
                  <c:v>3.1656885002503611E-2</c:v>
                </c:pt>
                <c:pt idx="2">
                  <c:v>2.9738285911442706E-2</c:v>
                </c:pt>
                <c:pt idx="3">
                  <c:v>4.2122917447814129E-2</c:v>
                </c:pt>
                <c:pt idx="4">
                  <c:v>4.4178229765317642E-2</c:v>
                </c:pt>
              </c:numCache>
            </c:numRef>
          </c:val>
          <c:smooth val="0"/>
          <c:extLst>
            <c:ext xmlns:c16="http://schemas.microsoft.com/office/drawing/2014/chart" uri="{C3380CC4-5D6E-409C-BE32-E72D297353CC}">
              <c16:uniqueId val="{00000001-6A4D-458D-96C2-42A84B4854D0}"/>
            </c:ext>
          </c:extLst>
        </c:ser>
        <c:ser>
          <c:idx val="1"/>
          <c:order val="1"/>
          <c:tx>
            <c:strRef>
              <c:f>Hoja1!$C$100</c:f>
              <c:strCache>
                <c:ptCount val="1"/>
                <c:pt idx="0">
                  <c:v>ROE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Hoja1!$D$100:$H$100</c:f>
              <c:numCache>
                <c:formatCode>0.00%</c:formatCode>
                <c:ptCount val="5"/>
                <c:pt idx="0">
                  <c:v>2.515610001568298E-2</c:v>
                </c:pt>
                <c:pt idx="1">
                  <c:v>2.5418142724179808E-2</c:v>
                </c:pt>
                <c:pt idx="2">
                  <c:v>2.4623825764049114E-2</c:v>
                </c:pt>
                <c:pt idx="3">
                  <c:v>3.2822723388384781E-2</c:v>
                </c:pt>
                <c:pt idx="4">
                  <c:v>3.2395228853764092E-2</c:v>
                </c:pt>
              </c:numCache>
            </c:numRef>
          </c:val>
          <c:smooth val="0"/>
          <c:extLst>
            <c:ext xmlns:c16="http://schemas.microsoft.com/office/drawing/2014/chart" uri="{C3380CC4-5D6E-409C-BE32-E72D297353CC}">
              <c16:uniqueId val="{00000002-6A4D-458D-96C2-42A84B4854D0}"/>
            </c:ext>
          </c:extLst>
        </c:ser>
        <c:dLbls>
          <c:showLegendKey val="0"/>
          <c:showVal val="0"/>
          <c:showCatName val="0"/>
          <c:showSerName val="0"/>
          <c:showPercent val="0"/>
          <c:showBubbleSize val="0"/>
        </c:dLbls>
        <c:marker val="1"/>
        <c:smooth val="0"/>
        <c:axId val="143661696"/>
        <c:axId val="143659776"/>
      </c:lineChart>
      <c:valAx>
        <c:axId val="143659776"/>
        <c:scaling>
          <c:orientation val="minMax"/>
        </c:scaling>
        <c:delete val="0"/>
        <c:axPos val="r"/>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s-ES"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3661696"/>
        <c:crosses val="max"/>
        <c:crossBetween val="between"/>
      </c:valAx>
      <c:catAx>
        <c:axId val="14366169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3659776"/>
        <c:crosses val="autoZero"/>
        <c:auto val="1"/>
        <c:lblAlgn val="ctr"/>
        <c:lblOffset val="100"/>
        <c:noMultiLvlLbl val="0"/>
      </c:catAx>
      <c:valAx>
        <c:axId val="143667584"/>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lang="es-ES"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43669120"/>
        <c:crosses val="autoZero"/>
        <c:crossBetween val="between"/>
      </c:valAx>
      <c:catAx>
        <c:axId val="143669120"/>
        <c:scaling>
          <c:orientation val="minMax"/>
        </c:scaling>
        <c:delete val="1"/>
        <c:axPos val="b"/>
        <c:majorTickMark val="out"/>
        <c:minorTickMark val="none"/>
        <c:tickLblPos val="nextTo"/>
        <c:crossAx val="14366758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s-ES"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107802743218314E-2"/>
          <c:y val="4.8309509517734155E-2"/>
          <c:w val="0.84170316934622424"/>
          <c:h val="0.89371907906098491"/>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091-4B37-A537-CD5DB7AC746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091-4B37-A537-CD5DB7AC746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091-4B37-A537-CD5DB7AC746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091-4B37-A537-CD5DB7AC7464}"/>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B091-4B37-A537-CD5DB7AC7464}"/>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B091-4B37-A537-CD5DB7AC746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B091-4B37-A537-CD5DB7AC7464}"/>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s-ES" sz="2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Hoja1!$B$24:$B$30</c:f>
              <c:strCache>
                <c:ptCount val="7"/>
                <c:pt idx="0">
                  <c:v>a.</c:v>
                </c:pt>
                <c:pt idx="1">
                  <c:v>b.</c:v>
                </c:pt>
                <c:pt idx="2">
                  <c:v>c.</c:v>
                </c:pt>
                <c:pt idx="3">
                  <c:v>d.</c:v>
                </c:pt>
                <c:pt idx="4">
                  <c:v>e.</c:v>
                </c:pt>
                <c:pt idx="5">
                  <c:v>f.</c:v>
                </c:pt>
                <c:pt idx="6">
                  <c:v>g.</c:v>
                </c:pt>
              </c:strCache>
            </c:strRef>
          </c:cat>
          <c:val>
            <c:numRef>
              <c:f>Hoja1!$C$24:$C$30</c:f>
              <c:numCache>
                <c:formatCode>General</c:formatCode>
                <c:ptCount val="7"/>
                <c:pt idx="0">
                  <c:v>95</c:v>
                </c:pt>
                <c:pt idx="1">
                  <c:v>23</c:v>
                </c:pt>
                <c:pt idx="2">
                  <c:v>17</c:v>
                </c:pt>
                <c:pt idx="3">
                  <c:v>10</c:v>
                </c:pt>
                <c:pt idx="4">
                  <c:v>10</c:v>
                </c:pt>
                <c:pt idx="5">
                  <c:v>9</c:v>
                </c:pt>
                <c:pt idx="6">
                  <c:v>13</c:v>
                </c:pt>
              </c:numCache>
            </c:numRef>
          </c:val>
          <c:extLst>
            <c:ext xmlns:c16="http://schemas.microsoft.com/office/drawing/2014/chart" uri="{C3380CC4-5D6E-409C-BE32-E72D297353CC}">
              <c16:uniqueId val="{0000000E-B091-4B37-A537-CD5DB7AC7464}"/>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es-ES" sz="20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ysClr val="windowText" lastClr="000000"/>
      </a:solidFill>
      <a:round/>
    </a:ln>
    <a:effectLst/>
  </c:spPr>
  <c:txPr>
    <a:bodyPr/>
    <a:lstStyle/>
    <a:p>
      <a:pPr>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218583017540147E-2"/>
          <c:y val="3.8249043773905651E-2"/>
          <c:w val="0.84170316934622424"/>
          <c:h val="0.90650233744156394"/>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F15-4915-8002-D61AE8DB409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F15-4915-8002-D61AE8DB409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F15-4915-8002-D61AE8DB409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s-ES" sz="2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Hoja1!$B$40:$B$42</c:f>
              <c:strCache>
                <c:ptCount val="3"/>
                <c:pt idx="0">
                  <c:v>a.</c:v>
                </c:pt>
                <c:pt idx="1">
                  <c:v>b.</c:v>
                </c:pt>
                <c:pt idx="2">
                  <c:v>c.</c:v>
                </c:pt>
              </c:strCache>
            </c:strRef>
          </c:cat>
          <c:val>
            <c:numRef>
              <c:f>Hoja1!$C$40:$C$42</c:f>
              <c:numCache>
                <c:formatCode>General</c:formatCode>
                <c:ptCount val="3"/>
                <c:pt idx="0">
                  <c:v>121</c:v>
                </c:pt>
                <c:pt idx="1">
                  <c:v>35</c:v>
                </c:pt>
                <c:pt idx="2">
                  <c:v>21</c:v>
                </c:pt>
              </c:numCache>
            </c:numRef>
          </c:val>
          <c:extLst>
            <c:ext xmlns:c16="http://schemas.microsoft.com/office/drawing/2014/chart" uri="{C3380CC4-5D6E-409C-BE32-E72D297353CC}">
              <c16:uniqueId val="{00000006-1F15-4915-8002-D61AE8DB4099}"/>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es-ES" sz="20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ysClr val="windowText" lastClr="000000"/>
      </a:solidFill>
      <a:round/>
    </a:ln>
    <a:effectLst/>
  </c:spPr>
  <c:txPr>
    <a:bodyPr/>
    <a:lstStyle/>
    <a:p>
      <a:pPr>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72D-48EE-8B7D-86E36431B65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72D-48EE-8B7D-86E36431B65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s-ES" sz="2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Hoja1!$B$168:$B$169</c:f>
              <c:strCache>
                <c:ptCount val="2"/>
                <c:pt idx="0">
                  <c:v>a.</c:v>
                </c:pt>
                <c:pt idx="1">
                  <c:v>b.</c:v>
                </c:pt>
              </c:strCache>
            </c:strRef>
          </c:cat>
          <c:val>
            <c:numRef>
              <c:f>Hoja1!$C$168:$C$169</c:f>
              <c:numCache>
                <c:formatCode>General</c:formatCode>
                <c:ptCount val="2"/>
                <c:pt idx="0">
                  <c:v>121</c:v>
                </c:pt>
                <c:pt idx="1">
                  <c:v>56</c:v>
                </c:pt>
              </c:numCache>
            </c:numRef>
          </c:val>
          <c:extLst>
            <c:ext xmlns:c16="http://schemas.microsoft.com/office/drawing/2014/chart" uri="{C3380CC4-5D6E-409C-BE32-E72D297353CC}">
              <c16:uniqueId val="{00000004-172D-48EE-8B7D-86E36431B659}"/>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es-ES" sz="20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ysClr val="windowText" lastClr="000000"/>
      </a:solidFill>
      <a:round/>
    </a:ln>
    <a:effectLst/>
  </c:spPr>
  <c:txPr>
    <a:bodyPr/>
    <a:lstStyle/>
    <a:p>
      <a:pPr>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3AE-4DC2-94AF-9711338A01D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3AE-4DC2-94AF-9711338A01D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3AE-4DC2-94AF-9711338A01D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3AE-4DC2-94AF-9711338A01DF}"/>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23AE-4DC2-94AF-9711338A01DF}"/>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s-ES" sz="2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Hoja1!$B$181:$B$185</c:f>
              <c:strCache>
                <c:ptCount val="5"/>
                <c:pt idx="0">
                  <c:v>a.</c:v>
                </c:pt>
                <c:pt idx="1">
                  <c:v>b.</c:v>
                </c:pt>
                <c:pt idx="2">
                  <c:v>c.</c:v>
                </c:pt>
                <c:pt idx="3">
                  <c:v>d.</c:v>
                </c:pt>
                <c:pt idx="4">
                  <c:v>e.</c:v>
                </c:pt>
              </c:strCache>
            </c:strRef>
          </c:cat>
          <c:val>
            <c:numRef>
              <c:f>Hoja1!$C$181:$C$185</c:f>
              <c:numCache>
                <c:formatCode>General</c:formatCode>
                <c:ptCount val="5"/>
                <c:pt idx="0">
                  <c:v>60</c:v>
                </c:pt>
                <c:pt idx="1">
                  <c:v>32</c:v>
                </c:pt>
                <c:pt idx="2">
                  <c:v>31</c:v>
                </c:pt>
                <c:pt idx="3">
                  <c:v>39</c:v>
                </c:pt>
                <c:pt idx="4">
                  <c:v>15</c:v>
                </c:pt>
              </c:numCache>
            </c:numRef>
          </c:val>
          <c:extLst>
            <c:ext xmlns:c16="http://schemas.microsoft.com/office/drawing/2014/chart" uri="{C3380CC4-5D6E-409C-BE32-E72D297353CC}">
              <c16:uniqueId val="{0000000A-23AE-4DC2-94AF-9711338A01DF}"/>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es-ES" sz="20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ysClr val="windowText" lastClr="000000"/>
      </a:solidFill>
      <a:round/>
    </a:ln>
    <a:effectLst/>
  </c:spPr>
  <c:txPr>
    <a:bodyPr/>
    <a:lstStyle/>
    <a:p>
      <a:pPr>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374-44B2-956C-A2143FBB635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374-44B2-956C-A2143FBB635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374-44B2-956C-A2143FBB635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s-ES" sz="2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Hoja1!$B$82:$B$84</c:f>
              <c:strCache>
                <c:ptCount val="3"/>
                <c:pt idx="0">
                  <c:v>a.</c:v>
                </c:pt>
                <c:pt idx="1">
                  <c:v>b.</c:v>
                </c:pt>
                <c:pt idx="2">
                  <c:v>c.</c:v>
                </c:pt>
              </c:strCache>
            </c:strRef>
          </c:cat>
          <c:val>
            <c:numRef>
              <c:f>Hoja1!$C$82:$C$84</c:f>
              <c:numCache>
                <c:formatCode>General</c:formatCode>
                <c:ptCount val="3"/>
                <c:pt idx="0">
                  <c:v>75</c:v>
                </c:pt>
                <c:pt idx="1">
                  <c:v>63</c:v>
                </c:pt>
                <c:pt idx="2">
                  <c:v>39</c:v>
                </c:pt>
              </c:numCache>
            </c:numRef>
          </c:val>
          <c:extLst>
            <c:ext xmlns:c16="http://schemas.microsoft.com/office/drawing/2014/chart" uri="{C3380CC4-5D6E-409C-BE32-E72D297353CC}">
              <c16:uniqueId val="{00000006-B374-44B2-956C-A2143FBB6351}"/>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es-ES" sz="20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ysClr val="windowText" lastClr="000000"/>
      </a:solidFill>
      <a:round/>
    </a:ln>
    <a:effectLst/>
  </c:spPr>
  <c:txPr>
    <a:bodyPr/>
    <a:lstStyle/>
    <a:p>
      <a:pPr>
        <a:defRPr/>
      </a:pPr>
      <a:endParaRPr lang="es-EC"/>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v>PIB</c:v>
          </c:tx>
          <c:spPr>
            <a:solidFill>
              <a:schemeClr val="accent1"/>
            </a:solidFill>
            <a:ln>
              <a:noFill/>
            </a:ln>
            <a:effectLst/>
          </c:spPr>
          <c:invertIfNegative val="0"/>
          <c:cat>
            <c:numRef>
              <c:f>Hoja1!$D$12:$D$16</c:f>
              <c:numCache>
                <c:formatCode>General</c:formatCode>
                <c:ptCount val="5"/>
                <c:pt idx="0">
                  <c:v>2014</c:v>
                </c:pt>
                <c:pt idx="1">
                  <c:v>2015</c:v>
                </c:pt>
                <c:pt idx="2">
                  <c:v>2016</c:v>
                </c:pt>
                <c:pt idx="3">
                  <c:v>2017</c:v>
                </c:pt>
                <c:pt idx="4">
                  <c:v>2018</c:v>
                </c:pt>
              </c:numCache>
            </c:numRef>
          </c:cat>
          <c:val>
            <c:numRef>
              <c:f>Hoja1!$F$12:$F$16</c:f>
              <c:numCache>
                <c:formatCode>#,##0</c:formatCode>
                <c:ptCount val="5"/>
                <c:pt idx="0">
                  <c:v>101726.33100000002</c:v>
                </c:pt>
                <c:pt idx="1">
                  <c:v>99290.380999999994</c:v>
                </c:pt>
                <c:pt idx="2">
                  <c:v>99937.695999999996</c:v>
                </c:pt>
                <c:pt idx="3">
                  <c:v>104295.86199999999</c:v>
                </c:pt>
                <c:pt idx="4">
                  <c:v>108398.193</c:v>
                </c:pt>
              </c:numCache>
            </c:numRef>
          </c:val>
          <c:extLst>
            <c:ext xmlns:c16="http://schemas.microsoft.com/office/drawing/2014/chart" uri="{C3380CC4-5D6E-409C-BE32-E72D297353CC}">
              <c16:uniqueId val="{00000000-7443-4B3F-825E-46AFD7308002}"/>
            </c:ext>
          </c:extLst>
        </c:ser>
        <c:dLbls>
          <c:showLegendKey val="0"/>
          <c:showVal val="0"/>
          <c:showCatName val="0"/>
          <c:showSerName val="0"/>
          <c:showPercent val="0"/>
          <c:showBubbleSize val="0"/>
        </c:dLbls>
        <c:gapWidth val="150"/>
        <c:axId val="75354496"/>
        <c:axId val="75356032"/>
      </c:barChart>
      <c:catAx>
        <c:axId val="7535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75356032"/>
        <c:crosses val="autoZero"/>
        <c:auto val="1"/>
        <c:lblAlgn val="ctr"/>
        <c:lblOffset val="100"/>
        <c:noMultiLvlLbl val="0"/>
      </c:catAx>
      <c:valAx>
        <c:axId val="75356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s-E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Millones de USD</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75354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9909458468215"/>
          <c:y val="0.1069444736834191"/>
          <c:w val="0.64500905415317844"/>
          <c:h val="0.37362597704122297"/>
        </c:manualLayout>
      </c:layout>
      <c:barChart>
        <c:barDir val="col"/>
        <c:grouping val="stacked"/>
        <c:varyColors val="0"/>
        <c:ser>
          <c:idx val="0"/>
          <c:order val="0"/>
          <c:tx>
            <c:strRef>
              <c:f>Hoja1!$A$49</c:f>
              <c:strCache>
                <c:ptCount val="1"/>
                <c:pt idx="0">
                  <c:v>Agricultura</c:v>
                </c:pt>
              </c:strCache>
            </c:strRef>
          </c:tx>
          <c:spPr>
            <a:solidFill>
              <a:schemeClr val="accent1"/>
            </a:solidFill>
            <a:ln>
              <a:noFill/>
            </a:ln>
            <a:effectLst/>
          </c:spPr>
          <c:invertIfNegative val="0"/>
          <c:cat>
            <c:numRef>
              <c:f>Hoja1!$I$48:$M$48</c:f>
              <c:numCache>
                <c:formatCode>General</c:formatCode>
                <c:ptCount val="5"/>
                <c:pt idx="0">
                  <c:v>2014</c:v>
                </c:pt>
                <c:pt idx="1">
                  <c:v>2015</c:v>
                </c:pt>
                <c:pt idx="2">
                  <c:v>2016</c:v>
                </c:pt>
                <c:pt idx="3">
                  <c:v>2017</c:v>
                </c:pt>
                <c:pt idx="4">
                  <c:v>2018</c:v>
                </c:pt>
              </c:numCache>
            </c:numRef>
          </c:cat>
          <c:val>
            <c:numRef>
              <c:f>Hoja1!$I$49:$M$49</c:f>
              <c:numCache>
                <c:formatCode>_("$"* #,##0.00_);_("$"* \(#,##0.00\);_("$"* "-"??_);_(@_)</c:formatCode>
                <c:ptCount val="5"/>
                <c:pt idx="0">
                  <c:v>9284.0619999999726</c:v>
                </c:pt>
                <c:pt idx="1">
                  <c:v>9387.7579999999689</c:v>
                </c:pt>
                <c:pt idx="2">
                  <c:v>9412.5840000000007</c:v>
                </c:pt>
                <c:pt idx="3">
                  <c:v>10207.013199999989</c:v>
                </c:pt>
                <c:pt idx="4">
                  <c:v>11001.442400000014</c:v>
                </c:pt>
              </c:numCache>
            </c:numRef>
          </c:val>
          <c:extLst>
            <c:ext xmlns:c16="http://schemas.microsoft.com/office/drawing/2014/chart" uri="{C3380CC4-5D6E-409C-BE32-E72D297353CC}">
              <c16:uniqueId val="{00000000-C71F-4028-98A8-6F0B2A9175E4}"/>
            </c:ext>
          </c:extLst>
        </c:ser>
        <c:ser>
          <c:idx val="1"/>
          <c:order val="1"/>
          <c:tx>
            <c:strRef>
              <c:f>Hoja1!$A$50</c:f>
              <c:strCache>
                <c:ptCount val="1"/>
                <c:pt idx="0">
                  <c:v>Manufactura</c:v>
                </c:pt>
              </c:strCache>
            </c:strRef>
          </c:tx>
          <c:spPr>
            <a:solidFill>
              <a:schemeClr val="accent2"/>
            </a:solidFill>
            <a:ln>
              <a:noFill/>
            </a:ln>
            <a:effectLst/>
          </c:spPr>
          <c:invertIfNegative val="0"/>
          <c:cat>
            <c:numRef>
              <c:f>Hoja1!$I$48:$M$48</c:f>
              <c:numCache>
                <c:formatCode>General</c:formatCode>
                <c:ptCount val="5"/>
                <c:pt idx="0">
                  <c:v>2014</c:v>
                </c:pt>
                <c:pt idx="1">
                  <c:v>2015</c:v>
                </c:pt>
                <c:pt idx="2">
                  <c:v>2016</c:v>
                </c:pt>
                <c:pt idx="3">
                  <c:v>2017</c:v>
                </c:pt>
                <c:pt idx="4">
                  <c:v>2018</c:v>
                </c:pt>
              </c:numCache>
            </c:numRef>
          </c:cat>
          <c:val>
            <c:numRef>
              <c:f>Hoja1!$I$50:$M$50</c:f>
              <c:numCache>
                <c:formatCode>_("$"* #,##0.00_);_("$"* \(#,##0.00\);_("$"* "-"??_);_(@_)</c:formatCode>
                <c:ptCount val="5"/>
                <c:pt idx="0">
                  <c:v>14002.442999999987</c:v>
                </c:pt>
                <c:pt idx="1">
                  <c:v>14321.156000000001</c:v>
                </c:pt>
                <c:pt idx="2">
                  <c:v>14582.714000000014</c:v>
                </c:pt>
                <c:pt idx="3">
                  <c:v>15539.477999999968</c:v>
                </c:pt>
                <c:pt idx="4">
                  <c:v>16496.241999999998</c:v>
                </c:pt>
              </c:numCache>
            </c:numRef>
          </c:val>
          <c:extLst>
            <c:ext xmlns:c16="http://schemas.microsoft.com/office/drawing/2014/chart" uri="{C3380CC4-5D6E-409C-BE32-E72D297353CC}">
              <c16:uniqueId val="{00000001-C71F-4028-98A8-6F0B2A9175E4}"/>
            </c:ext>
          </c:extLst>
        </c:ser>
        <c:ser>
          <c:idx val="2"/>
          <c:order val="2"/>
          <c:tx>
            <c:strRef>
              <c:f>Hoja1!$A$51</c:f>
              <c:strCache>
                <c:ptCount val="1"/>
                <c:pt idx="0">
                  <c:v>Construcción </c:v>
                </c:pt>
              </c:strCache>
            </c:strRef>
          </c:tx>
          <c:spPr>
            <a:solidFill>
              <a:schemeClr val="accent3"/>
            </a:solidFill>
            <a:ln>
              <a:noFill/>
            </a:ln>
            <a:effectLst/>
          </c:spPr>
          <c:invertIfNegative val="0"/>
          <c:cat>
            <c:numRef>
              <c:f>Hoja1!$I$48:$M$48</c:f>
              <c:numCache>
                <c:formatCode>General</c:formatCode>
                <c:ptCount val="5"/>
                <c:pt idx="0">
                  <c:v>2014</c:v>
                </c:pt>
                <c:pt idx="1">
                  <c:v>2015</c:v>
                </c:pt>
                <c:pt idx="2">
                  <c:v>2016</c:v>
                </c:pt>
                <c:pt idx="3">
                  <c:v>2017</c:v>
                </c:pt>
                <c:pt idx="4">
                  <c:v>2018</c:v>
                </c:pt>
              </c:numCache>
            </c:numRef>
          </c:cat>
          <c:val>
            <c:numRef>
              <c:f>Hoja1!$I$51:$M$51</c:f>
              <c:numCache>
                <c:formatCode>_("$"* #,##0.00_);_("$"* \(#,##0.00\);_("$"* "-"??_);_(@_)</c:formatCode>
                <c:ptCount val="5"/>
                <c:pt idx="0">
                  <c:v>10891.166999999972</c:v>
                </c:pt>
                <c:pt idx="1">
                  <c:v>11125.419</c:v>
                </c:pt>
                <c:pt idx="2">
                  <c:v>11871.2</c:v>
                </c:pt>
                <c:pt idx="3">
                  <c:v>12427.578</c:v>
                </c:pt>
                <c:pt idx="4">
                  <c:v>12983.955999999962</c:v>
                </c:pt>
              </c:numCache>
            </c:numRef>
          </c:val>
          <c:extLst>
            <c:ext xmlns:c16="http://schemas.microsoft.com/office/drawing/2014/chart" uri="{C3380CC4-5D6E-409C-BE32-E72D297353CC}">
              <c16:uniqueId val="{00000002-C71F-4028-98A8-6F0B2A9175E4}"/>
            </c:ext>
          </c:extLst>
        </c:ser>
        <c:ser>
          <c:idx val="3"/>
          <c:order val="3"/>
          <c:tx>
            <c:strRef>
              <c:f>Hoja1!$A$52</c:f>
              <c:strCache>
                <c:ptCount val="1"/>
                <c:pt idx="0">
                  <c:v>Comercio</c:v>
                </c:pt>
              </c:strCache>
            </c:strRef>
          </c:tx>
          <c:spPr>
            <a:solidFill>
              <a:schemeClr val="accent4"/>
            </a:solidFill>
            <a:ln>
              <a:noFill/>
            </a:ln>
            <a:effectLst/>
          </c:spPr>
          <c:invertIfNegative val="0"/>
          <c:cat>
            <c:numRef>
              <c:f>Hoja1!$I$48:$M$48</c:f>
              <c:numCache>
                <c:formatCode>General</c:formatCode>
                <c:ptCount val="5"/>
                <c:pt idx="0">
                  <c:v>2014</c:v>
                </c:pt>
                <c:pt idx="1">
                  <c:v>2015</c:v>
                </c:pt>
                <c:pt idx="2">
                  <c:v>2016</c:v>
                </c:pt>
                <c:pt idx="3">
                  <c:v>2017</c:v>
                </c:pt>
                <c:pt idx="4">
                  <c:v>2018</c:v>
                </c:pt>
              </c:numCache>
            </c:numRef>
          </c:cat>
          <c:val>
            <c:numRef>
              <c:f>Hoja1!$I$52:$M$52</c:f>
              <c:numCache>
                <c:formatCode>_("$"* #,##0.00_);_("$"* \(#,##0.00\);_("$"* "-"??_);_(@_)</c:formatCode>
                <c:ptCount val="5"/>
                <c:pt idx="0">
                  <c:v>10544.766</c:v>
                </c:pt>
                <c:pt idx="1">
                  <c:v>10218.226000000002</c:v>
                </c:pt>
                <c:pt idx="2">
                  <c:v>9636.5400000000009</c:v>
                </c:pt>
                <c:pt idx="3">
                  <c:v>9757.33</c:v>
                </c:pt>
                <c:pt idx="4">
                  <c:v>9878.1200000000008</c:v>
                </c:pt>
              </c:numCache>
            </c:numRef>
          </c:val>
          <c:extLst>
            <c:ext xmlns:c16="http://schemas.microsoft.com/office/drawing/2014/chart" uri="{C3380CC4-5D6E-409C-BE32-E72D297353CC}">
              <c16:uniqueId val="{00000003-C71F-4028-98A8-6F0B2A9175E4}"/>
            </c:ext>
          </c:extLst>
        </c:ser>
        <c:dLbls>
          <c:showLegendKey val="0"/>
          <c:showVal val="0"/>
          <c:showCatName val="0"/>
          <c:showSerName val="0"/>
          <c:showPercent val="0"/>
          <c:showBubbleSize val="0"/>
        </c:dLbls>
        <c:gapWidth val="95"/>
        <c:overlap val="100"/>
        <c:axId val="82563456"/>
        <c:axId val="82564992"/>
      </c:barChart>
      <c:catAx>
        <c:axId val="8256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82564992"/>
        <c:crosses val="autoZero"/>
        <c:auto val="1"/>
        <c:lblAlgn val="ctr"/>
        <c:lblOffset val="100"/>
        <c:noMultiLvlLbl val="0"/>
      </c:catAx>
      <c:valAx>
        <c:axId val="8256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s-E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Millones </a:t>
                </a:r>
              </a:p>
            </c:rich>
          </c:tx>
          <c:layout/>
          <c:overlay val="0"/>
          <c:spPr>
            <a:noFill/>
            <a:ln>
              <a:noFill/>
            </a:ln>
            <a:effectLst/>
          </c:sp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82563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Hoja2!$B$11</c:f>
              <c:strCache>
                <c:ptCount val="1"/>
                <c:pt idx="0">
                  <c:v>Importaciones </c:v>
                </c:pt>
              </c:strCache>
            </c:strRef>
          </c:tx>
          <c:spPr>
            <a:solidFill>
              <a:schemeClr val="accent1"/>
            </a:solidFill>
            <a:ln>
              <a:noFill/>
            </a:ln>
            <a:effectLst/>
          </c:spPr>
          <c:invertIfNegative val="0"/>
          <c:cat>
            <c:numRef>
              <c:f>Hoja2!$C$10:$H$10</c:f>
              <c:numCache>
                <c:formatCode>General</c:formatCode>
                <c:ptCount val="6"/>
                <c:pt idx="0">
                  <c:v>2014</c:v>
                </c:pt>
                <c:pt idx="1">
                  <c:v>2015</c:v>
                </c:pt>
                <c:pt idx="2">
                  <c:v>2016</c:v>
                </c:pt>
                <c:pt idx="3">
                  <c:v>2017</c:v>
                </c:pt>
                <c:pt idx="4">
                  <c:v>2018</c:v>
                </c:pt>
              </c:numCache>
            </c:numRef>
          </c:cat>
          <c:val>
            <c:numRef>
              <c:f>Hoja2!$C$11:$G$11</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0-756C-4539-A513-6DF948768770}"/>
            </c:ext>
          </c:extLst>
        </c:ser>
        <c:ser>
          <c:idx val="1"/>
          <c:order val="1"/>
          <c:tx>
            <c:strRef>
              <c:f>Hoja2!$B$12</c:f>
              <c:strCache>
                <c:ptCount val="1"/>
                <c:pt idx="0">
                  <c:v>Exportaciones </c:v>
                </c:pt>
              </c:strCache>
            </c:strRef>
          </c:tx>
          <c:spPr>
            <a:solidFill>
              <a:schemeClr val="accent2"/>
            </a:solidFill>
            <a:ln>
              <a:noFill/>
            </a:ln>
            <a:effectLst/>
          </c:spPr>
          <c:invertIfNegative val="0"/>
          <c:cat>
            <c:numRef>
              <c:f>Hoja2!$C$10:$H$10</c:f>
              <c:numCache>
                <c:formatCode>General</c:formatCode>
                <c:ptCount val="6"/>
                <c:pt idx="0">
                  <c:v>2014</c:v>
                </c:pt>
                <c:pt idx="1">
                  <c:v>2015</c:v>
                </c:pt>
                <c:pt idx="2">
                  <c:v>2016</c:v>
                </c:pt>
                <c:pt idx="3">
                  <c:v>2017</c:v>
                </c:pt>
                <c:pt idx="4">
                  <c:v>2018</c:v>
                </c:pt>
              </c:numCache>
            </c:numRef>
          </c:cat>
          <c:val>
            <c:numRef>
              <c:f>Hoja2!$C$12:$G$12</c:f>
              <c:numCache>
                <c:formatCode>_("$"* #,##0.00_);_("$"* \(#,##0.00\);_("$"* "-"??_);_(@_)</c:formatCode>
                <c:ptCount val="5"/>
                <c:pt idx="0">
                  <c:v>7543000</c:v>
                </c:pt>
                <c:pt idx="1">
                  <c:v>2948000</c:v>
                </c:pt>
                <c:pt idx="2">
                  <c:v>489000</c:v>
                </c:pt>
                <c:pt idx="3">
                  <c:v>145000</c:v>
                </c:pt>
                <c:pt idx="4">
                  <c:v>0</c:v>
                </c:pt>
              </c:numCache>
            </c:numRef>
          </c:val>
          <c:extLst>
            <c:ext xmlns:c16="http://schemas.microsoft.com/office/drawing/2014/chart" uri="{C3380CC4-5D6E-409C-BE32-E72D297353CC}">
              <c16:uniqueId val="{00000001-756C-4539-A513-6DF948768770}"/>
            </c:ext>
          </c:extLst>
        </c:ser>
        <c:ser>
          <c:idx val="2"/>
          <c:order val="2"/>
          <c:tx>
            <c:strRef>
              <c:f>Hoja2!$B$13</c:f>
              <c:strCache>
                <c:ptCount val="1"/>
                <c:pt idx="0">
                  <c:v>Balanza Comercial</c:v>
                </c:pt>
              </c:strCache>
            </c:strRef>
          </c:tx>
          <c:spPr>
            <a:solidFill>
              <a:schemeClr val="accent3"/>
            </a:solidFill>
            <a:ln>
              <a:noFill/>
            </a:ln>
            <a:effectLst/>
          </c:spPr>
          <c:invertIfNegative val="0"/>
          <c:cat>
            <c:numRef>
              <c:f>Hoja2!$C$10:$H$10</c:f>
              <c:numCache>
                <c:formatCode>General</c:formatCode>
                <c:ptCount val="6"/>
                <c:pt idx="0">
                  <c:v>2014</c:v>
                </c:pt>
                <c:pt idx="1">
                  <c:v>2015</c:v>
                </c:pt>
                <c:pt idx="2">
                  <c:v>2016</c:v>
                </c:pt>
                <c:pt idx="3">
                  <c:v>2017</c:v>
                </c:pt>
                <c:pt idx="4">
                  <c:v>2018</c:v>
                </c:pt>
              </c:numCache>
            </c:numRef>
          </c:cat>
          <c:val>
            <c:numRef>
              <c:f>Hoja2!$C$13:$G$13</c:f>
              <c:numCache>
                <c:formatCode>#,##0</c:formatCode>
                <c:ptCount val="5"/>
                <c:pt idx="0">
                  <c:v>7543000</c:v>
                </c:pt>
                <c:pt idx="1">
                  <c:v>2948000</c:v>
                </c:pt>
                <c:pt idx="2">
                  <c:v>489000</c:v>
                </c:pt>
                <c:pt idx="3">
                  <c:v>145000</c:v>
                </c:pt>
                <c:pt idx="4">
                  <c:v>0</c:v>
                </c:pt>
              </c:numCache>
            </c:numRef>
          </c:val>
          <c:extLst>
            <c:ext xmlns:c16="http://schemas.microsoft.com/office/drawing/2014/chart" uri="{C3380CC4-5D6E-409C-BE32-E72D297353CC}">
              <c16:uniqueId val="{00000002-756C-4539-A513-6DF948768770}"/>
            </c:ext>
          </c:extLst>
        </c:ser>
        <c:dLbls>
          <c:showLegendKey val="0"/>
          <c:showVal val="0"/>
          <c:showCatName val="0"/>
          <c:showSerName val="0"/>
          <c:showPercent val="0"/>
          <c:showBubbleSize val="0"/>
        </c:dLbls>
        <c:gapWidth val="150"/>
        <c:axId val="93554944"/>
        <c:axId val="92614656"/>
      </c:barChart>
      <c:catAx>
        <c:axId val="9355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2614656"/>
        <c:crosses val="autoZero"/>
        <c:auto val="1"/>
        <c:lblAlgn val="ctr"/>
        <c:lblOffset val="100"/>
        <c:noMultiLvlLbl val="0"/>
      </c:catAx>
      <c:valAx>
        <c:axId val="9261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s-E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USD</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3554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7.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09ABF-60D6-47E1-A800-75B3A5D6A883}"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s-ES"/>
        </a:p>
      </dgm:t>
    </dgm:pt>
    <dgm:pt modelId="{26C2B3F1-E7D9-4611-BC59-AAB4C766BD25}">
      <dgm:prSet phldrT="[Texto]" custT="1"/>
      <dgm:spPr/>
      <dgm:t>
        <a:bodyPr/>
        <a:lstStyle/>
        <a:p>
          <a:r>
            <a:rPr lang="es-ES" sz="4800" dirty="0" smtClean="0"/>
            <a:t>OBJETIVO GENERAL</a:t>
          </a:r>
          <a:endParaRPr lang="es-ES" sz="4800" dirty="0"/>
        </a:p>
      </dgm:t>
    </dgm:pt>
    <dgm:pt modelId="{E4A5BA04-DEFA-4717-93CA-D2C7855A1578}" type="parTrans" cxnId="{6AF88754-A86A-4B12-BD9F-E5E2A126F1AF}">
      <dgm:prSet/>
      <dgm:spPr/>
      <dgm:t>
        <a:bodyPr/>
        <a:lstStyle/>
        <a:p>
          <a:endParaRPr lang="es-ES"/>
        </a:p>
      </dgm:t>
    </dgm:pt>
    <dgm:pt modelId="{EB1EC1BC-5E3F-4999-8C51-D968E009B794}" type="sibTrans" cxnId="{6AF88754-A86A-4B12-BD9F-E5E2A126F1AF}">
      <dgm:prSet/>
      <dgm:spPr/>
      <dgm:t>
        <a:bodyPr/>
        <a:lstStyle/>
        <a:p>
          <a:endParaRPr lang="es-ES"/>
        </a:p>
      </dgm:t>
    </dgm:pt>
    <dgm:pt modelId="{25EE8BCC-5D07-4AD9-A667-422E4E08FEB9}">
      <dgm:prSet phldrT="[Texto]"/>
      <dgm:spPr/>
      <dgm:t>
        <a:bodyPr/>
        <a:lstStyle/>
        <a:p>
          <a:pPr algn="just"/>
          <a:r>
            <a:rPr lang="es-EC" dirty="0" smtClean="0"/>
            <a:t>Analizar la incidencia del precio de la leche en la rentabilidad del sector ganadero de la provincia de Cotopaxi, a través de la comparación con ratios económicos y financieros, para establecer si esta de actividad es actualmente beneficiosa para quienes la practican.</a:t>
          </a:r>
          <a:endParaRPr lang="es-ES" dirty="0">
            <a:latin typeface="+mj-lt"/>
          </a:endParaRPr>
        </a:p>
      </dgm:t>
    </dgm:pt>
    <dgm:pt modelId="{BBE3885B-98D9-45E5-8E8E-8EE021CADE6C}" type="parTrans" cxnId="{96A81C78-4823-4528-8C59-D81351BA1377}">
      <dgm:prSet/>
      <dgm:spPr/>
      <dgm:t>
        <a:bodyPr/>
        <a:lstStyle/>
        <a:p>
          <a:endParaRPr lang="es-ES"/>
        </a:p>
      </dgm:t>
    </dgm:pt>
    <dgm:pt modelId="{9720EF84-C2C7-4926-B608-14DD1B1CCE2A}" type="sibTrans" cxnId="{96A81C78-4823-4528-8C59-D81351BA1377}">
      <dgm:prSet/>
      <dgm:spPr/>
      <dgm:t>
        <a:bodyPr/>
        <a:lstStyle/>
        <a:p>
          <a:endParaRPr lang="es-ES"/>
        </a:p>
      </dgm:t>
    </dgm:pt>
    <dgm:pt modelId="{F267BE05-8B8D-4DBB-AF4E-0D81C58A8FEB}">
      <dgm:prSet phldrT="[Texto]" custT="1"/>
      <dgm:spPr/>
      <dgm:t>
        <a:bodyPr/>
        <a:lstStyle/>
        <a:p>
          <a:r>
            <a:rPr lang="es-ES" sz="4800" dirty="0" smtClean="0"/>
            <a:t>OBJETIVOS ESPECÍFICOS</a:t>
          </a:r>
          <a:endParaRPr lang="es-ES" sz="4800" dirty="0"/>
        </a:p>
      </dgm:t>
    </dgm:pt>
    <dgm:pt modelId="{C131CBFF-4C8F-4D20-9071-2E8D5A46424B}" type="parTrans" cxnId="{FF1BFEAD-FE70-4C12-B0A6-F4E3F60370BE}">
      <dgm:prSet/>
      <dgm:spPr/>
      <dgm:t>
        <a:bodyPr/>
        <a:lstStyle/>
        <a:p>
          <a:endParaRPr lang="es-ES"/>
        </a:p>
      </dgm:t>
    </dgm:pt>
    <dgm:pt modelId="{E9B71EDD-5D6B-4070-9FE2-65BCDE1F5861}" type="sibTrans" cxnId="{FF1BFEAD-FE70-4C12-B0A6-F4E3F60370BE}">
      <dgm:prSet/>
      <dgm:spPr/>
      <dgm:t>
        <a:bodyPr/>
        <a:lstStyle/>
        <a:p>
          <a:endParaRPr lang="es-ES"/>
        </a:p>
      </dgm:t>
    </dgm:pt>
    <dgm:pt modelId="{52B71658-0F09-4DA9-8B07-6DCF107EE43A}">
      <dgm:prSet phldrT="[Texto]"/>
      <dgm:spPr/>
      <dgm:t>
        <a:bodyPr/>
        <a:lstStyle/>
        <a:p>
          <a:r>
            <a:rPr lang="es-EC" dirty="0" smtClean="0">
              <a:effectLst/>
              <a:latin typeface="+mj-lt"/>
              <a:ea typeface="Calibri" panose="020F0502020204030204" pitchFamily="34" charset="0"/>
              <a:cs typeface="Times New Roman" panose="02020603050405020304" pitchFamily="18" charset="0"/>
            </a:rPr>
            <a:t>Establecer la situación actual del Sector Ganadero.</a:t>
          </a:r>
          <a:endParaRPr lang="es-ES" dirty="0">
            <a:latin typeface="+mj-lt"/>
          </a:endParaRPr>
        </a:p>
      </dgm:t>
    </dgm:pt>
    <dgm:pt modelId="{C78FE6A5-6522-4A9A-A124-793BDF62360C}" type="parTrans" cxnId="{DC72BFE7-7C4A-4D45-A48C-9B78E93926CD}">
      <dgm:prSet/>
      <dgm:spPr/>
      <dgm:t>
        <a:bodyPr/>
        <a:lstStyle/>
        <a:p>
          <a:endParaRPr lang="es-ES"/>
        </a:p>
      </dgm:t>
    </dgm:pt>
    <dgm:pt modelId="{DEC426EE-B34B-4E22-853B-38022463BD50}" type="sibTrans" cxnId="{DC72BFE7-7C4A-4D45-A48C-9B78E93926CD}">
      <dgm:prSet/>
      <dgm:spPr/>
      <dgm:t>
        <a:bodyPr/>
        <a:lstStyle/>
        <a:p>
          <a:endParaRPr lang="es-ES"/>
        </a:p>
      </dgm:t>
    </dgm:pt>
    <dgm:pt modelId="{5EEDAC02-5335-4897-AE2B-74D714808779}">
      <dgm:prSet phldrT="[Texto]"/>
      <dgm:spPr/>
      <dgm:t>
        <a:bodyPr/>
        <a:lstStyle/>
        <a:p>
          <a:r>
            <a:rPr lang="es-EC" dirty="0" smtClean="0">
              <a:effectLst/>
              <a:latin typeface="+mj-lt"/>
              <a:ea typeface="Calibri" panose="020F0502020204030204" pitchFamily="34" charset="0"/>
              <a:cs typeface="Times New Roman" panose="02020603050405020304" pitchFamily="18" charset="0"/>
            </a:rPr>
            <a:t>Definir estrategias para su mejoramiento. </a:t>
          </a:r>
          <a:endParaRPr lang="es-ES" dirty="0">
            <a:latin typeface="+mj-lt"/>
          </a:endParaRPr>
        </a:p>
      </dgm:t>
    </dgm:pt>
    <dgm:pt modelId="{A0EB1D68-0171-4E9F-913C-BC88B7ADBFC6}" type="parTrans" cxnId="{B699C695-042C-4589-BE8E-7C2617DE0F41}">
      <dgm:prSet/>
      <dgm:spPr/>
      <dgm:t>
        <a:bodyPr/>
        <a:lstStyle/>
        <a:p>
          <a:endParaRPr lang="es-ES"/>
        </a:p>
      </dgm:t>
    </dgm:pt>
    <dgm:pt modelId="{8B8E0590-DC82-4D47-B147-A6C2C7715FCA}" type="sibTrans" cxnId="{B699C695-042C-4589-BE8E-7C2617DE0F41}">
      <dgm:prSet/>
      <dgm:spPr/>
      <dgm:t>
        <a:bodyPr/>
        <a:lstStyle/>
        <a:p>
          <a:endParaRPr lang="es-ES"/>
        </a:p>
      </dgm:t>
    </dgm:pt>
    <dgm:pt modelId="{CE32D3B8-6A08-43A1-8133-013F2CC97B25}">
      <dgm:prSet phldrT="[Texto]"/>
      <dgm:spPr/>
      <dgm:t>
        <a:bodyPr/>
        <a:lstStyle/>
        <a:p>
          <a:r>
            <a:rPr lang="es-EC" dirty="0" smtClean="0"/>
            <a:t>Determinar la estructura de los costos e ingresos de la producción de leche de los ganaderos de la provincia de Cotopaxi.</a:t>
          </a:r>
          <a:endParaRPr lang="es-ES" dirty="0">
            <a:latin typeface="+mj-lt"/>
          </a:endParaRPr>
        </a:p>
      </dgm:t>
    </dgm:pt>
    <dgm:pt modelId="{B9F4A6E1-F776-45ED-80DE-B08CE386048B}" type="parTrans" cxnId="{7A802FD7-AE9E-4A8A-9FBE-138F1198DAA1}">
      <dgm:prSet/>
      <dgm:spPr/>
      <dgm:t>
        <a:bodyPr/>
        <a:lstStyle/>
        <a:p>
          <a:endParaRPr lang="es-EC"/>
        </a:p>
      </dgm:t>
    </dgm:pt>
    <dgm:pt modelId="{919AD554-5248-4111-856E-8B3D300630A4}" type="sibTrans" cxnId="{7A802FD7-AE9E-4A8A-9FBE-138F1198DAA1}">
      <dgm:prSet/>
      <dgm:spPr/>
      <dgm:t>
        <a:bodyPr/>
        <a:lstStyle/>
        <a:p>
          <a:endParaRPr lang="es-EC"/>
        </a:p>
      </dgm:t>
    </dgm:pt>
    <dgm:pt modelId="{255179FC-1750-4547-B873-B583CD7B8DCF}">
      <dgm:prSet phldrT="[Texto]"/>
      <dgm:spPr/>
      <dgm:t>
        <a:bodyPr/>
        <a:lstStyle/>
        <a:p>
          <a:r>
            <a:rPr lang="es-EC" dirty="0" smtClean="0"/>
            <a:t>Realizar en análisis financiero ROE y ROA de los productores de leche de la provincia de Cotopaxi. </a:t>
          </a:r>
          <a:endParaRPr lang="es-ES" dirty="0">
            <a:latin typeface="+mj-lt"/>
          </a:endParaRPr>
        </a:p>
      </dgm:t>
    </dgm:pt>
    <dgm:pt modelId="{BD7AB253-EE34-4D30-8030-BCF089B15325}" type="parTrans" cxnId="{23E6D147-E716-4FAB-BD26-4D5E14B2EC1B}">
      <dgm:prSet/>
      <dgm:spPr/>
      <dgm:t>
        <a:bodyPr/>
        <a:lstStyle/>
        <a:p>
          <a:endParaRPr lang="es-EC"/>
        </a:p>
      </dgm:t>
    </dgm:pt>
    <dgm:pt modelId="{E6274869-4B34-401F-8850-B0F1CE94C441}" type="sibTrans" cxnId="{23E6D147-E716-4FAB-BD26-4D5E14B2EC1B}">
      <dgm:prSet/>
      <dgm:spPr/>
      <dgm:t>
        <a:bodyPr/>
        <a:lstStyle/>
        <a:p>
          <a:endParaRPr lang="es-EC"/>
        </a:p>
      </dgm:t>
    </dgm:pt>
    <dgm:pt modelId="{4165674C-2979-410A-BBC1-ADF8B29FDB8E}" type="pres">
      <dgm:prSet presAssocID="{CFA09ABF-60D6-47E1-A800-75B3A5D6A883}" presName="Name0" presStyleCnt="0">
        <dgm:presLayoutVars>
          <dgm:chMax val="7"/>
          <dgm:dir/>
          <dgm:animLvl val="lvl"/>
          <dgm:resizeHandles val="exact"/>
        </dgm:presLayoutVars>
      </dgm:prSet>
      <dgm:spPr/>
      <dgm:t>
        <a:bodyPr/>
        <a:lstStyle/>
        <a:p>
          <a:endParaRPr lang="es-EC"/>
        </a:p>
      </dgm:t>
    </dgm:pt>
    <dgm:pt modelId="{04E0042A-511E-4847-B09D-724545D309EB}" type="pres">
      <dgm:prSet presAssocID="{26C2B3F1-E7D9-4611-BC59-AAB4C766BD25}" presName="circle1" presStyleLbl="node1" presStyleIdx="0" presStyleCnt="2"/>
      <dgm:spPr/>
      <dgm:t>
        <a:bodyPr/>
        <a:lstStyle/>
        <a:p>
          <a:endParaRPr lang="es-EC"/>
        </a:p>
      </dgm:t>
    </dgm:pt>
    <dgm:pt modelId="{E6EFE56B-D6C0-45D0-8B7D-1EB2E5F5D168}" type="pres">
      <dgm:prSet presAssocID="{26C2B3F1-E7D9-4611-BC59-AAB4C766BD25}" presName="space" presStyleCnt="0"/>
      <dgm:spPr/>
      <dgm:t>
        <a:bodyPr/>
        <a:lstStyle/>
        <a:p>
          <a:endParaRPr lang="es-EC"/>
        </a:p>
      </dgm:t>
    </dgm:pt>
    <dgm:pt modelId="{35BBA782-11BA-473E-996E-F17FAE8A59F0}" type="pres">
      <dgm:prSet presAssocID="{26C2B3F1-E7D9-4611-BC59-AAB4C766BD25}" presName="rect1" presStyleLbl="alignAcc1" presStyleIdx="0" presStyleCnt="2"/>
      <dgm:spPr/>
      <dgm:t>
        <a:bodyPr/>
        <a:lstStyle/>
        <a:p>
          <a:endParaRPr lang="es-ES"/>
        </a:p>
      </dgm:t>
    </dgm:pt>
    <dgm:pt modelId="{4CA1A2E6-D00D-46EE-9A4B-B91534A74BF7}" type="pres">
      <dgm:prSet presAssocID="{F267BE05-8B8D-4DBB-AF4E-0D81C58A8FEB}" presName="vertSpace2" presStyleLbl="node1" presStyleIdx="0" presStyleCnt="2"/>
      <dgm:spPr/>
      <dgm:t>
        <a:bodyPr/>
        <a:lstStyle/>
        <a:p>
          <a:endParaRPr lang="es-EC"/>
        </a:p>
      </dgm:t>
    </dgm:pt>
    <dgm:pt modelId="{A372731B-10AF-4CC5-898D-3090E9B2C072}" type="pres">
      <dgm:prSet presAssocID="{F267BE05-8B8D-4DBB-AF4E-0D81C58A8FEB}" presName="circle2" presStyleLbl="node1" presStyleIdx="1" presStyleCnt="2"/>
      <dgm:spPr/>
      <dgm:t>
        <a:bodyPr/>
        <a:lstStyle/>
        <a:p>
          <a:endParaRPr lang="es-EC"/>
        </a:p>
      </dgm:t>
    </dgm:pt>
    <dgm:pt modelId="{834CA425-EA7B-4296-8ED1-7C4D0154AF0B}" type="pres">
      <dgm:prSet presAssocID="{F267BE05-8B8D-4DBB-AF4E-0D81C58A8FEB}" presName="rect2" presStyleLbl="alignAcc1" presStyleIdx="1" presStyleCnt="2"/>
      <dgm:spPr/>
      <dgm:t>
        <a:bodyPr/>
        <a:lstStyle/>
        <a:p>
          <a:endParaRPr lang="es-ES"/>
        </a:p>
      </dgm:t>
    </dgm:pt>
    <dgm:pt modelId="{88364E81-F4CF-477A-AF89-FDFE781E0541}" type="pres">
      <dgm:prSet presAssocID="{26C2B3F1-E7D9-4611-BC59-AAB4C766BD25}" presName="rect1ParTx" presStyleLbl="alignAcc1" presStyleIdx="1" presStyleCnt="2">
        <dgm:presLayoutVars>
          <dgm:chMax val="1"/>
          <dgm:bulletEnabled val="1"/>
        </dgm:presLayoutVars>
      </dgm:prSet>
      <dgm:spPr/>
      <dgm:t>
        <a:bodyPr/>
        <a:lstStyle/>
        <a:p>
          <a:endParaRPr lang="es-ES"/>
        </a:p>
      </dgm:t>
    </dgm:pt>
    <dgm:pt modelId="{59C78897-E64C-4487-91B1-D31E975611ED}" type="pres">
      <dgm:prSet presAssocID="{26C2B3F1-E7D9-4611-BC59-AAB4C766BD25}" presName="rect1ChTx" presStyleLbl="alignAcc1" presStyleIdx="1" presStyleCnt="2">
        <dgm:presLayoutVars>
          <dgm:bulletEnabled val="1"/>
        </dgm:presLayoutVars>
      </dgm:prSet>
      <dgm:spPr/>
      <dgm:t>
        <a:bodyPr/>
        <a:lstStyle/>
        <a:p>
          <a:endParaRPr lang="es-ES"/>
        </a:p>
      </dgm:t>
    </dgm:pt>
    <dgm:pt modelId="{DBB148D0-5164-476B-BE69-2CC693A56B8C}" type="pres">
      <dgm:prSet presAssocID="{F267BE05-8B8D-4DBB-AF4E-0D81C58A8FEB}" presName="rect2ParTx" presStyleLbl="alignAcc1" presStyleIdx="1" presStyleCnt="2">
        <dgm:presLayoutVars>
          <dgm:chMax val="1"/>
          <dgm:bulletEnabled val="1"/>
        </dgm:presLayoutVars>
      </dgm:prSet>
      <dgm:spPr/>
      <dgm:t>
        <a:bodyPr/>
        <a:lstStyle/>
        <a:p>
          <a:endParaRPr lang="es-ES"/>
        </a:p>
      </dgm:t>
    </dgm:pt>
    <dgm:pt modelId="{40B3A241-F243-40E9-9F3D-10C9F1407D14}" type="pres">
      <dgm:prSet presAssocID="{F267BE05-8B8D-4DBB-AF4E-0D81C58A8FEB}" presName="rect2ChTx" presStyleLbl="alignAcc1" presStyleIdx="1" presStyleCnt="2">
        <dgm:presLayoutVars>
          <dgm:bulletEnabled val="1"/>
        </dgm:presLayoutVars>
      </dgm:prSet>
      <dgm:spPr/>
      <dgm:t>
        <a:bodyPr/>
        <a:lstStyle/>
        <a:p>
          <a:endParaRPr lang="es-ES"/>
        </a:p>
      </dgm:t>
    </dgm:pt>
  </dgm:ptLst>
  <dgm:cxnLst>
    <dgm:cxn modelId="{6AF88754-A86A-4B12-BD9F-E5E2A126F1AF}" srcId="{CFA09ABF-60D6-47E1-A800-75B3A5D6A883}" destId="{26C2B3F1-E7D9-4611-BC59-AAB4C766BD25}" srcOrd="0" destOrd="0" parTransId="{E4A5BA04-DEFA-4717-93CA-D2C7855A1578}" sibTransId="{EB1EC1BC-5E3F-4999-8C51-D968E009B794}"/>
    <dgm:cxn modelId="{7A802FD7-AE9E-4A8A-9FBE-138F1198DAA1}" srcId="{F267BE05-8B8D-4DBB-AF4E-0D81C58A8FEB}" destId="{CE32D3B8-6A08-43A1-8133-013F2CC97B25}" srcOrd="1" destOrd="0" parTransId="{B9F4A6E1-F776-45ED-80DE-B08CE386048B}" sibTransId="{919AD554-5248-4111-856E-8B3D300630A4}"/>
    <dgm:cxn modelId="{DC72BFE7-7C4A-4D45-A48C-9B78E93926CD}" srcId="{F267BE05-8B8D-4DBB-AF4E-0D81C58A8FEB}" destId="{52B71658-0F09-4DA9-8B07-6DCF107EE43A}" srcOrd="0" destOrd="0" parTransId="{C78FE6A5-6522-4A9A-A124-793BDF62360C}" sibTransId="{DEC426EE-B34B-4E22-853B-38022463BD50}"/>
    <dgm:cxn modelId="{96A81C78-4823-4528-8C59-D81351BA1377}" srcId="{26C2B3F1-E7D9-4611-BC59-AAB4C766BD25}" destId="{25EE8BCC-5D07-4AD9-A667-422E4E08FEB9}" srcOrd="0" destOrd="0" parTransId="{BBE3885B-98D9-45E5-8E8E-8EE021CADE6C}" sibTransId="{9720EF84-C2C7-4926-B608-14DD1B1CCE2A}"/>
    <dgm:cxn modelId="{4ADF224F-4665-4C84-9919-137042213709}" type="presOf" srcId="{5EEDAC02-5335-4897-AE2B-74D714808779}" destId="{40B3A241-F243-40E9-9F3D-10C9F1407D14}" srcOrd="0" destOrd="3" presId="urn:microsoft.com/office/officeart/2005/8/layout/target3"/>
    <dgm:cxn modelId="{23BE4AED-907C-4D69-80DD-D5529F7F2B8A}" type="presOf" srcId="{F267BE05-8B8D-4DBB-AF4E-0D81C58A8FEB}" destId="{834CA425-EA7B-4296-8ED1-7C4D0154AF0B}" srcOrd="0" destOrd="0" presId="urn:microsoft.com/office/officeart/2005/8/layout/target3"/>
    <dgm:cxn modelId="{FF1BFEAD-FE70-4C12-B0A6-F4E3F60370BE}" srcId="{CFA09ABF-60D6-47E1-A800-75B3A5D6A883}" destId="{F267BE05-8B8D-4DBB-AF4E-0D81C58A8FEB}" srcOrd="1" destOrd="0" parTransId="{C131CBFF-4C8F-4D20-9071-2E8D5A46424B}" sibTransId="{E9B71EDD-5D6B-4070-9FE2-65BCDE1F5861}"/>
    <dgm:cxn modelId="{6092BD17-F97B-4B64-947E-40CD460CDE2C}" type="presOf" srcId="{25EE8BCC-5D07-4AD9-A667-422E4E08FEB9}" destId="{59C78897-E64C-4487-91B1-D31E975611ED}" srcOrd="0" destOrd="0" presId="urn:microsoft.com/office/officeart/2005/8/layout/target3"/>
    <dgm:cxn modelId="{F0AE0DF3-B8DC-4C92-B57A-189FEFA52F1E}" type="presOf" srcId="{F267BE05-8B8D-4DBB-AF4E-0D81C58A8FEB}" destId="{DBB148D0-5164-476B-BE69-2CC693A56B8C}" srcOrd="1" destOrd="0" presId="urn:microsoft.com/office/officeart/2005/8/layout/target3"/>
    <dgm:cxn modelId="{B699C695-042C-4589-BE8E-7C2617DE0F41}" srcId="{F267BE05-8B8D-4DBB-AF4E-0D81C58A8FEB}" destId="{5EEDAC02-5335-4897-AE2B-74D714808779}" srcOrd="3" destOrd="0" parTransId="{A0EB1D68-0171-4E9F-913C-BC88B7ADBFC6}" sibTransId="{8B8E0590-DC82-4D47-B147-A6C2C7715FCA}"/>
    <dgm:cxn modelId="{C00FE9FF-6CBC-4110-971D-CC533FAB3814}" type="presOf" srcId="{255179FC-1750-4547-B873-B583CD7B8DCF}" destId="{40B3A241-F243-40E9-9F3D-10C9F1407D14}" srcOrd="0" destOrd="2" presId="urn:microsoft.com/office/officeart/2005/8/layout/target3"/>
    <dgm:cxn modelId="{D9803CAE-8E0E-4C82-B77A-242860046CB4}" type="presOf" srcId="{CE32D3B8-6A08-43A1-8133-013F2CC97B25}" destId="{40B3A241-F243-40E9-9F3D-10C9F1407D14}" srcOrd="0" destOrd="1" presId="urn:microsoft.com/office/officeart/2005/8/layout/target3"/>
    <dgm:cxn modelId="{23E6D147-E716-4FAB-BD26-4D5E14B2EC1B}" srcId="{F267BE05-8B8D-4DBB-AF4E-0D81C58A8FEB}" destId="{255179FC-1750-4547-B873-B583CD7B8DCF}" srcOrd="2" destOrd="0" parTransId="{BD7AB253-EE34-4D30-8030-BCF089B15325}" sibTransId="{E6274869-4B34-401F-8850-B0F1CE94C441}"/>
    <dgm:cxn modelId="{C49560AC-2B5B-4BA7-86FC-6B41481E860E}" type="presOf" srcId="{26C2B3F1-E7D9-4611-BC59-AAB4C766BD25}" destId="{88364E81-F4CF-477A-AF89-FDFE781E0541}" srcOrd="1" destOrd="0" presId="urn:microsoft.com/office/officeart/2005/8/layout/target3"/>
    <dgm:cxn modelId="{1F9CB1EA-418D-46D7-8930-5F1167C879B4}" type="presOf" srcId="{CFA09ABF-60D6-47E1-A800-75B3A5D6A883}" destId="{4165674C-2979-410A-BBC1-ADF8B29FDB8E}" srcOrd="0" destOrd="0" presId="urn:microsoft.com/office/officeart/2005/8/layout/target3"/>
    <dgm:cxn modelId="{83268989-D6FB-4A3A-994A-EF893AF2498D}" type="presOf" srcId="{52B71658-0F09-4DA9-8B07-6DCF107EE43A}" destId="{40B3A241-F243-40E9-9F3D-10C9F1407D14}" srcOrd="0" destOrd="0" presId="urn:microsoft.com/office/officeart/2005/8/layout/target3"/>
    <dgm:cxn modelId="{75FDA72A-46FD-47D9-ABB0-21591E91F4B7}" type="presOf" srcId="{26C2B3F1-E7D9-4611-BC59-AAB4C766BD25}" destId="{35BBA782-11BA-473E-996E-F17FAE8A59F0}" srcOrd="0" destOrd="0" presId="urn:microsoft.com/office/officeart/2005/8/layout/target3"/>
    <dgm:cxn modelId="{28B621AF-B0CD-45D1-9810-51A26F34B4EC}" type="presParOf" srcId="{4165674C-2979-410A-BBC1-ADF8B29FDB8E}" destId="{04E0042A-511E-4847-B09D-724545D309EB}" srcOrd="0" destOrd="0" presId="urn:microsoft.com/office/officeart/2005/8/layout/target3"/>
    <dgm:cxn modelId="{4EA53DDA-155E-4F4F-81AC-F8C5A2CF25F3}" type="presParOf" srcId="{4165674C-2979-410A-BBC1-ADF8B29FDB8E}" destId="{E6EFE56B-D6C0-45D0-8B7D-1EB2E5F5D168}" srcOrd="1" destOrd="0" presId="urn:microsoft.com/office/officeart/2005/8/layout/target3"/>
    <dgm:cxn modelId="{580872D4-DA07-45E6-9315-E2E51EB47360}" type="presParOf" srcId="{4165674C-2979-410A-BBC1-ADF8B29FDB8E}" destId="{35BBA782-11BA-473E-996E-F17FAE8A59F0}" srcOrd="2" destOrd="0" presId="urn:microsoft.com/office/officeart/2005/8/layout/target3"/>
    <dgm:cxn modelId="{4AEA0281-AE92-423E-8183-7BF0F1DEC2B6}" type="presParOf" srcId="{4165674C-2979-410A-BBC1-ADF8B29FDB8E}" destId="{4CA1A2E6-D00D-46EE-9A4B-B91534A74BF7}" srcOrd="3" destOrd="0" presId="urn:microsoft.com/office/officeart/2005/8/layout/target3"/>
    <dgm:cxn modelId="{E3B3D324-C52C-48F6-97DB-A76EC9CC0754}" type="presParOf" srcId="{4165674C-2979-410A-BBC1-ADF8B29FDB8E}" destId="{A372731B-10AF-4CC5-898D-3090E9B2C072}" srcOrd="4" destOrd="0" presId="urn:microsoft.com/office/officeart/2005/8/layout/target3"/>
    <dgm:cxn modelId="{61AAC12D-01CE-4253-AB1C-772F415C061D}" type="presParOf" srcId="{4165674C-2979-410A-BBC1-ADF8B29FDB8E}" destId="{834CA425-EA7B-4296-8ED1-7C4D0154AF0B}" srcOrd="5" destOrd="0" presId="urn:microsoft.com/office/officeart/2005/8/layout/target3"/>
    <dgm:cxn modelId="{4282C8C1-811A-4F3B-8E1F-40139836937B}" type="presParOf" srcId="{4165674C-2979-410A-BBC1-ADF8B29FDB8E}" destId="{88364E81-F4CF-477A-AF89-FDFE781E0541}" srcOrd="6" destOrd="0" presId="urn:microsoft.com/office/officeart/2005/8/layout/target3"/>
    <dgm:cxn modelId="{71855FBD-FFEA-4E85-B407-B36E9F509C1D}" type="presParOf" srcId="{4165674C-2979-410A-BBC1-ADF8B29FDB8E}" destId="{59C78897-E64C-4487-91B1-D31E975611ED}" srcOrd="7" destOrd="0" presId="urn:microsoft.com/office/officeart/2005/8/layout/target3"/>
    <dgm:cxn modelId="{4711360E-54F3-465D-AD54-30CB8CE9407C}" type="presParOf" srcId="{4165674C-2979-410A-BBC1-ADF8B29FDB8E}" destId="{DBB148D0-5164-476B-BE69-2CC693A56B8C}" srcOrd="8" destOrd="0" presId="urn:microsoft.com/office/officeart/2005/8/layout/target3"/>
    <dgm:cxn modelId="{4D90B9BE-1255-490E-B383-890696361C78}" type="presParOf" srcId="{4165674C-2979-410A-BBC1-ADF8B29FDB8E}" destId="{40B3A241-F243-40E9-9F3D-10C9F1407D14}"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4C4BEE-EB31-45A7-B6BE-86905501C2E4}"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C"/>
        </a:p>
      </dgm:t>
    </dgm:pt>
    <dgm:pt modelId="{1C688F2F-D6BE-4E62-BA25-BECFEDB68F82}">
      <dgm:prSet phldrT="[Texto]" custT="1"/>
      <dgm:spPr/>
      <dgm:t>
        <a:bodyPr/>
        <a:lstStyle/>
        <a:p>
          <a:r>
            <a:rPr lang="es-EC" sz="1200" dirty="0" smtClean="0"/>
            <a:t>Alimentación </a:t>
          </a:r>
          <a:endParaRPr lang="es-EC" sz="1200" dirty="0"/>
        </a:p>
      </dgm:t>
    </dgm:pt>
    <dgm:pt modelId="{AC8656B1-F098-4A21-B08A-F4A43FF7B05D}" type="parTrans" cxnId="{84E7FAD7-287E-42D7-9B6F-D506F7B2981D}">
      <dgm:prSet/>
      <dgm:spPr/>
      <dgm:t>
        <a:bodyPr/>
        <a:lstStyle/>
        <a:p>
          <a:endParaRPr lang="es-EC"/>
        </a:p>
      </dgm:t>
    </dgm:pt>
    <dgm:pt modelId="{C9E1722C-3398-45AF-9372-B2DA8BC92FE1}" type="sibTrans" cxnId="{84E7FAD7-287E-42D7-9B6F-D506F7B2981D}">
      <dgm:prSet/>
      <dgm:spPr/>
      <dgm:t>
        <a:bodyPr/>
        <a:lstStyle/>
        <a:p>
          <a:endParaRPr lang="es-EC"/>
        </a:p>
      </dgm:t>
    </dgm:pt>
    <dgm:pt modelId="{2F355ADE-6546-4863-88FA-839548A94132}">
      <dgm:prSet phldrT="[Texto]" custT="1"/>
      <dgm:spPr/>
      <dgm:t>
        <a:bodyPr/>
        <a:lstStyle/>
        <a:p>
          <a:r>
            <a:rPr lang="es-EC" sz="1200" dirty="0" smtClean="0"/>
            <a:t>Sanidad </a:t>
          </a:r>
          <a:endParaRPr lang="es-EC" sz="1200" dirty="0"/>
        </a:p>
      </dgm:t>
    </dgm:pt>
    <dgm:pt modelId="{3C2F6A32-AD5C-4817-86A7-2A135CABDB38}" type="parTrans" cxnId="{E7E842DA-8E7F-4E06-B38C-3DFB67274C4C}">
      <dgm:prSet/>
      <dgm:spPr/>
      <dgm:t>
        <a:bodyPr/>
        <a:lstStyle/>
        <a:p>
          <a:endParaRPr lang="es-EC"/>
        </a:p>
      </dgm:t>
    </dgm:pt>
    <dgm:pt modelId="{35314EC9-96B7-4BFA-873E-84B33998C8C4}" type="sibTrans" cxnId="{E7E842DA-8E7F-4E06-B38C-3DFB67274C4C}">
      <dgm:prSet/>
      <dgm:spPr/>
      <dgm:t>
        <a:bodyPr/>
        <a:lstStyle/>
        <a:p>
          <a:endParaRPr lang="es-EC"/>
        </a:p>
      </dgm:t>
    </dgm:pt>
    <dgm:pt modelId="{C7DD62CA-4387-44C4-9F7B-C3DF5086DBA0}">
      <dgm:prSet phldrT="[Texto]" custT="1"/>
      <dgm:spPr/>
      <dgm:t>
        <a:bodyPr/>
        <a:lstStyle/>
        <a:p>
          <a:r>
            <a:rPr lang="es-EC" sz="1200" dirty="0" smtClean="0"/>
            <a:t>Reproducción</a:t>
          </a:r>
          <a:endParaRPr lang="es-EC" sz="1200" dirty="0"/>
        </a:p>
      </dgm:t>
    </dgm:pt>
    <dgm:pt modelId="{E4136339-CA63-4599-9468-02CE00127636}" type="parTrans" cxnId="{A9AFCF18-4E2C-485E-A4C5-1D98BA407FB8}">
      <dgm:prSet/>
      <dgm:spPr/>
      <dgm:t>
        <a:bodyPr/>
        <a:lstStyle/>
        <a:p>
          <a:endParaRPr lang="es-EC"/>
        </a:p>
      </dgm:t>
    </dgm:pt>
    <dgm:pt modelId="{D59C8B70-F907-4369-B344-D1207E960338}" type="sibTrans" cxnId="{A9AFCF18-4E2C-485E-A4C5-1D98BA407FB8}">
      <dgm:prSet/>
      <dgm:spPr/>
      <dgm:t>
        <a:bodyPr/>
        <a:lstStyle/>
        <a:p>
          <a:endParaRPr lang="es-EC"/>
        </a:p>
      </dgm:t>
    </dgm:pt>
    <dgm:pt modelId="{90DCF3F9-E254-40FF-BD37-78DC087AE3F4}" type="pres">
      <dgm:prSet presAssocID="{454C4BEE-EB31-45A7-B6BE-86905501C2E4}" presName="Name0" presStyleCnt="0">
        <dgm:presLayoutVars>
          <dgm:dir/>
          <dgm:resizeHandles val="exact"/>
        </dgm:presLayoutVars>
      </dgm:prSet>
      <dgm:spPr/>
      <dgm:t>
        <a:bodyPr/>
        <a:lstStyle/>
        <a:p>
          <a:endParaRPr lang="es-EC"/>
        </a:p>
      </dgm:t>
    </dgm:pt>
    <dgm:pt modelId="{B580BEAF-195D-40F4-81F3-26FC5E79EE3E}" type="pres">
      <dgm:prSet presAssocID="{1C688F2F-D6BE-4E62-BA25-BECFEDB68F82}" presName="Name5" presStyleLbl="vennNode1" presStyleIdx="0" presStyleCnt="3" custScaleX="152540">
        <dgm:presLayoutVars>
          <dgm:bulletEnabled val="1"/>
        </dgm:presLayoutVars>
      </dgm:prSet>
      <dgm:spPr/>
      <dgm:t>
        <a:bodyPr/>
        <a:lstStyle/>
        <a:p>
          <a:endParaRPr lang="es-EC"/>
        </a:p>
      </dgm:t>
    </dgm:pt>
    <dgm:pt modelId="{2CC5687F-13B7-418A-BB84-5CC5C6FA2037}" type="pres">
      <dgm:prSet presAssocID="{C9E1722C-3398-45AF-9372-B2DA8BC92FE1}" presName="space" presStyleCnt="0"/>
      <dgm:spPr/>
    </dgm:pt>
    <dgm:pt modelId="{3A9A98F3-8439-4712-9E4B-B937825D2897}" type="pres">
      <dgm:prSet presAssocID="{2F355ADE-6546-4863-88FA-839548A94132}" presName="Name5" presStyleLbl="vennNode1" presStyleIdx="1" presStyleCnt="3" custScaleX="122333">
        <dgm:presLayoutVars>
          <dgm:bulletEnabled val="1"/>
        </dgm:presLayoutVars>
      </dgm:prSet>
      <dgm:spPr/>
      <dgm:t>
        <a:bodyPr/>
        <a:lstStyle/>
        <a:p>
          <a:endParaRPr lang="es-EC"/>
        </a:p>
      </dgm:t>
    </dgm:pt>
    <dgm:pt modelId="{5367AB3D-00B2-4634-B747-674495A5E291}" type="pres">
      <dgm:prSet presAssocID="{35314EC9-96B7-4BFA-873E-84B33998C8C4}" presName="space" presStyleCnt="0"/>
      <dgm:spPr/>
    </dgm:pt>
    <dgm:pt modelId="{D38D2B33-6718-4757-971B-5A954F0FA9F7}" type="pres">
      <dgm:prSet presAssocID="{C7DD62CA-4387-44C4-9F7B-C3DF5086DBA0}" presName="Name5" presStyleLbl="vennNode1" presStyleIdx="2" presStyleCnt="3" custScaleX="164220" custLinFactNeighborX="37435" custLinFactNeighborY="1872">
        <dgm:presLayoutVars>
          <dgm:bulletEnabled val="1"/>
        </dgm:presLayoutVars>
      </dgm:prSet>
      <dgm:spPr/>
      <dgm:t>
        <a:bodyPr/>
        <a:lstStyle/>
        <a:p>
          <a:endParaRPr lang="es-EC"/>
        </a:p>
      </dgm:t>
    </dgm:pt>
  </dgm:ptLst>
  <dgm:cxnLst>
    <dgm:cxn modelId="{684C0178-093B-4A57-9863-B3910817C5B9}" type="presOf" srcId="{C7DD62CA-4387-44C4-9F7B-C3DF5086DBA0}" destId="{D38D2B33-6718-4757-971B-5A954F0FA9F7}" srcOrd="0" destOrd="0" presId="urn:microsoft.com/office/officeart/2005/8/layout/venn3"/>
    <dgm:cxn modelId="{088ECE70-7CD3-4FBB-B859-A41462CA2DE9}" type="presOf" srcId="{2F355ADE-6546-4863-88FA-839548A94132}" destId="{3A9A98F3-8439-4712-9E4B-B937825D2897}" srcOrd="0" destOrd="0" presId="urn:microsoft.com/office/officeart/2005/8/layout/venn3"/>
    <dgm:cxn modelId="{8BDDFB7B-8EED-472B-85A6-1C945B825F65}" type="presOf" srcId="{454C4BEE-EB31-45A7-B6BE-86905501C2E4}" destId="{90DCF3F9-E254-40FF-BD37-78DC087AE3F4}" srcOrd="0" destOrd="0" presId="urn:microsoft.com/office/officeart/2005/8/layout/venn3"/>
    <dgm:cxn modelId="{E7E842DA-8E7F-4E06-B38C-3DFB67274C4C}" srcId="{454C4BEE-EB31-45A7-B6BE-86905501C2E4}" destId="{2F355ADE-6546-4863-88FA-839548A94132}" srcOrd="1" destOrd="0" parTransId="{3C2F6A32-AD5C-4817-86A7-2A135CABDB38}" sibTransId="{35314EC9-96B7-4BFA-873E-84B33998C8C4}"/>
    <dgm:cxn modelId="{84E7FAD7-287E-42D7-9B6F-D506F7B2981D}" srcId="{454C4BEE-EB31-45A7-B6BE-86905501C2E4}" destId="{1C688F2F-D6BE-4E62-BA25-BECFEDB68F82}" srcOrd="0" destOrd="0" parTransId="{AC8656B1-F098-4A21-B08A-F4A43FF7B05D}" sibTransId="{C9E1722C-3398-45AF-9372-B2DA8BC92FE1}"/>
    <dgm:cxn modelId="{A9AFCF18-4E2C-485E-A4C5-1D98BA407FB8}" srcId="{454C4BEE-EB31-45A7-B6BE-86905501C2E4}" destId="{C7DD62CA-4387-44C4-9F7B-C3DF5086DBA0}" srcOrd="2" destOrd="0" parTransId="{E4136339-CA63-4599-9468-02CE00127636}" sibTransId="{D59C8B70-F907-4369-B344-D1207E960338}"/>
    <dgm:cxn modelId="{B4FFC121-36D4-4FB4-ACC3-5848CDB14018}" type="presOf" srcId="{1C688F2F-D6BE-4E62-BA25-BECFEDB68F82}" destId="{B580BEAF-195D-40F4-81F3-26FC5E79EE3E}" srcOrd="0" destOrd="0" presId="urn:microsoft.com/office/officeart/2005/8/layout/venn3"/>
    <dgm:cxn modelId="{B95BDD64-CB6B-48CA-9852-0150B593C0C3}" type="presParOf" srcId="{90DCF3F9-E254-40FF-BD37-78DC087AE3F4}" destId="{B580BEAF-195D-40F4-81F3-26FC5E79EE3E}" srcOrd="0" destOrd="0" presId="urn:microsoft.com/office/officeart/2005/8/layout/venn3"/>
    <dgm:cxn modelId="{D504DE18-831B-4974-8232-1425244244C6}" type="presParOf" srcId="{90DCF3F9-E254-40FF-BD37-78DC087AE3F4}" destId="{2CC5687F-13B7-418A-BB84-5CC5C6FA2037}" srcOrd="1" destOrd="0" presId="urn:microsoft.com/office/officeart/2005/8/layout/venn3"/>
    <dgm:cxn modelId="{194D9475-4CAE-4A5A-AA74-4D801A269E90}" type="presParOf" srcId="{90DCF3F9-E254-40FF-BD37-78DC087AE3F4}" destId="{3A9A98F3-8439-4712-9E4B-B937825D2897}" srcOrd="2" destOrd="0" presId="urn:microsoft.com/office/officeart/2005/8/layout/venn3"/>
    <dgm:cxn modelId="{DF7EBB51-B628-42B3-9199-4B787CC91351}" type="presParOf" srcId="{90DCF3F9-E254-40FF-BD37-78DC087AE3F4}" destId="{5367AB3D-00B2-4634-B747-674495A5E291}" srcOrd="3" destOrd="0" presId="urn:microsoft.com/office/officeart/2005/8/layout/venn3"/>
    <dgm:cxn modelId="{1291AA16-7A25-4673-AC35-08A15AFF5141}" type="presParOf" srcId="{90DCF3F9-E254-40FF-BD37-78DC087AE3F4}" destId="{D38D2B33-6718-4757-971B-5A954F0FA9F7}"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254C05-EE79-4E77-B114-FD32C4122A84}"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s-EC"/>
        </a:p>
      </dgm:t>
    </dgm:pt>
    <dgm:pt modelId="{06202C07-CF39-44C9-B938-4F50E0D38A39}">
      <dgm:prSet phldrT="[Texto]" custT="1"/>
      <dgm:spPr/>
      <dgm:t>
        <a:bodyPr/>
        <a:lstStyle/>
        <a:p>
          <a:r>
            <a:rPr lang="es-EC" sz="1400" dirty="0" smtClean="0"/>
            <a:t>Mano de obra </a:t>
          </a:r>
          <a:endParaRPr lang="es-EC" sz="1400" dirty="0"/>
        </a:p>
      </dgm:t>
    </dgm:pt>
    <dgm:pt modelId="{91E1E439-7DDD-46E3-93BE-BBE99AF58812}" type="parTrans" cxnId="{6811490F-59A2-4DAC-8295-D54B8522EED7}">
      <dgm:prSet/>
      <dgm:spPr/>
      <dgm:t>
        <a:bodyPr/>
        <a:lstStyle/>
        <a:p>
          <a:endParaRPr lang="es-EC"/>
        </a:p>
      </dgm:t>
    </dgm:pt>
    <dgm:pt modelId="{E4ED6435-07B6-40C4-B6D6-49802989BA51}" type="sibTrans" cxnId="{6811490F-59A2-4DAC-8295-D54B8522EED7}">
      <dgm:prSet/>
      <dgm:spPr/>
      <dgm:t>
        <a:bodyPr/>
        <a:lstStyle/>
        <a:p>
          <a:endParaRPr lang="es-EC"/>
        </a:p>
      </dgm:t>
    </dgm:pt>
    <dgm:pt modelId="{AC1EBB4B-4E38-4F6B-8BA8-E01990E1A9AE}">
      <dgm:prSet phldrT="[Texto]" custT="1"/>
      <dgm:spPr/>
      <dgm:t>
        <a:bodyPr/>
        <a:lstStyle/>
        <a:p>
          <a:r>
            <a:rPr lang="es-EC" sz="1400" dirty="0" smtClean="0"/>
            <a:t>Depreciación </a:t>
          </a:r>
          <a:endParaRPr lang="es-EC" sz="1400" dirty="0"/>
        </a:p>
      </dgm:t>
    </dgm:pt>
    <dgm:pt modelId="{CABE5A35-36EC-4B0C-90CA-E16107D6889D}" type="parTrans" cxnId="{BE44171D-990A-4D71-A52B-88FA7881D7FE}">
      <dgm:prSet/>
      <dgm:spPr/>
      <dgm:t>
        <a:bodyPr/>
        <a:lstStyle/>
        <a:p>
          <a:endParaRPr lang="es-EC"/>
        </a:p>
      </dgm:t>
    </dgm:pt>
    <dgm:pt modelId="{A83803E3-067D-4C53-821F-971176F4B8D4}" type="sibTrans" cxnId="{BE44171D-990A-4D71-A52B-88FA7881D7FE}">
      <dgm:prSet/>
      <dgm:spPr/>
      <dgm:t>
        <a:bodyPr/>
        <a:lstStyle/>
        <a:p>
          <a:endParaRPr lang="es-EC"/>
        </a:p>
      </dgm:t>
    </dgm:pt>
    <dgm:pt modelId="{CC30D2EE-835A-421F-B192-C411BA8EB194}">
      <dgm:prSet phldrT="[Texto]" custT="1"/>
      <dgm:spPr/>
      <dgm:t>
        <a:bodyPr/>
        <a:lstStyle/>
        <a:p>
          <a:r>
            <a:rPr lang="es-EC" sz="1400" dirty="0" smtClean="0"/>
            <a:t>Gastos Generales </a:t>
          </a:r>
          <a:endParaRPr lang="es-EC" sz="1400" dirty="0"/>
        </a:p>
      </dgm:t>
    </dgm:pt>
    <dgm:pt modelId="{10ADB874-1212-4F8F-850F-2891586C1599}" type="parTrans" cxnId="{E2942940-CC3A-49CC-B664-35774029C8ED}">
      <dgm:prSet/>
      <dgm:spPr/>
      <dgm:t>
        <a:bodyPr/>
        <a:lstStyle/>
        <a:p>
          <a:endParaRPr lang="es-EC"/>
        </a:p>
      </dgm:t>
    </dgm:pt>
    <dgm:pt modelId="{4A6F4519-C269-4CAF-810B-74AD2A92E16F}" type="sibTrans" cxnId="{E2942940-CC3A-49CC-B664-35774029C8ED}">
      <dgm:prSet/>
      <dgm:spPr/>
      <dgm:t>
        <a:bodyPr/>
        <a:lstStyle/>
        <a:p>
          <a:endParaRPr lang="es-EC"/>
        </a:p>
      </dgm:t>
    </dgm:pt>
    <dgm:pt modelId="{C6642101-5855-47D2-A524-7AF671873CD2}" type="pres">
      <dgm:prSet presAssocID="{CD254C05-EE79-4E77-B114-FD32C4122A84}" presName="Name0" presStyleCnt="0">
        <dgm:presLayoutVars>
          <dgm:dir/>
          <dgm:resizeHandles val="exact"/>
        </dgm:presLayoutVars>
      </dgm:prSet>
      <dgm:spPr/>
      <dgm:t>
        <a:bodyPr/>
        <a:lstStyle/>
        <a:p>
          <a:endParaRPr lang="es-EC"/>
        </a:p>
      </dgm:t>
    </dgm:pt>
    <dgm:pt modelId="{61D7063F-F15E-45C4-B201-FC7B2ADD1177}" type="pres">
      <dgm:prSet presAssocID="{06202C07-CF39-44C9-B938-4F50E0D38A39}" presName="Name5" presStyleLbl="vennNode1" presStyleIdx="0" presStyleCnt="3" custScaleX="114654" custLinFactNeighborX="-81866" custLinFactNeighborY="-1446">
        <dgm:presLayoutVars>
          <dgm:bulletEnabled val="1"/>
        </dgm:presLayoutVars>
      </dgm:prSet>
      <dgm:spPr/>
      <dgm:t>
        <a:bodyPr/>
        <a:lstStyle/>
        <a:p>
          <a:endParaRPr lang="es-EC"/>
        </a:p>
      </dgm:t>
    </dgm:pt>
    <dgm:pt modelId="{879607DA-8F14-4BB1-93C0-1315E82BA712}" type="pres">
      <dgm:prSet presAssocID="{E4ED6435-07B6-40C4-B6D6-49802989BA51}" presName="space" presStyleCnt="0"/>
      <dgm:spPr/>
    </dgm:pt>
    <dgm:pt modelId="{9D17CDEC-4A71-4905-BB0B-96F588D1C6E1}" type="pres">
      <dgm:prSet presAssocID="{AC1EBB4B-4E38-4F6B-8BA8-E01990E1A9AE}" presName="Name5" presStyleLbl="vennNode1" presStyleIdx="1" presStyleCnt="3" custScaleX="164851" custLinFactNeighborX="-67030" custLinFactNeighborY="3731">
        <dgm:presLayoutVars>
          <dgm:bulletEnabled val="1"/>
        </dgm:presLayoutVars>
      </dgm:prSet>
      <dgm:spPr/>
      <dgm:t>
        <a:bodyPr/>
        <a:lstStyle/>
        <a:p>
          <a:endParaRPr lang="es-EC"/>
        </a:p>
      </dgm:t>
    </dgm:pt>
    <dgm:pt modelId="{8480B1A4-A381-4A71-904E-629AEF95DAAD}" type="pres">
      <dgm:prSet presAssocID="{A83803E3-067D-4C53-821F-971176F4B8D4}" presName="space" presStyleCnt="0"/>
      <dgm:spPr/>
    </dgm:pt>
    <dgm:pt modelId="{360CC26B-FAB6-40ED-B25B-54DBBFD43300}" type="pres">
      <dgm:prSet presAssocID="{CC30D2EE-835A-421F-B192-C411BA8EB194}" presName="Name5" presStyleLbl="vennNode1" presStyleIdx="2" presStyleCnt="3" custScaleX="127611" custLinFactNeighborX="-44200" custLinFactNeighborY="-1421">
        <dgm:presLayoutVars>
          <dgm:bulletEnabled val="1"/>
        </dgm:presLayoutVars>
      </dgm:prSet>
      <dgm:spPr/>
      <dgm:t>
        <a:bodyPr/>
        <a:lstStyle/>
        <a:p>
          <a:endParaRPr lang="es-EC"/>
        </a:p>
      </dgm:t>
    </dgm:pt>
  </dgm:ptLst>
  <dgm:cxnLst>
    <dgm:cxn modelId="{1585D897-6353-4D65-A93B-D1D44203D89A}" type="presOf" srcId="{AC1EBB4B-4E38-4F6B-8BA8-E01990E1A9AE}" destId="{9D17CDEC-4A71-4905-BB0B-96F588D1C6E1}" srcOrd="0" destOrd="0" presId="urn:microsoft.com/office/officeart/2005/8/layout/venn3"/>
    <dgm:cxn modelId="{6811490F-59A2-4DAC-8295-D54B8522EED7}" srcId="{CD254C05-EE79-4E77-B114-FD32C4122A84}" destId="{06202C07-CF39-44C9-B938-4F50E0D38A39}" srcOrd="0" destOrd="0" parTransId="{91E1E439-7DDD-46E3-93BE-BBE99AF58812}" sibTransId="{E4ED6435-07B6-40C4-B6D6-49802989BA51}"/>
    <dgm:cxn modelId="{2081082D-0491-4A81-B8B4-323BAD2676BA}" type="presOf" srcId="{06202C07-CF39-44C9-B938-4F50E0D38A39}" destId="{61D7063F-F15E-45C4-B201-FC7B2ADD1177}" srcOrd="0" destOrd="0" presId="urn:microsoft.com/office/officeart/2005/8/layout/venn3"/>
    <dgm:cxn modelId="{A011F550-CF05-4E31-B627-198BD2308CE3}" type="presOf" srcId="{CD254C05-EE79-4E77-B114-FD32C4122A84}" destId="{C6642101-5855-47D2-A524-7AF671873CD2}" srcOrd="0" destOrd="0" presId="urn:microsoft.com/office/officeart/2005/8/layout/venn3"/>
    <dgm:cxn modelId="{E2942940-CC3A-49CC-B664-35774029C8ED}" srcId="{CD254C05-EE79-4E77-B114-FD32C4122A84}" destId="{CC30D2EE-835A-421F-B192-C411BA8EB194}" srcOrd="2" destOrd="0" parTransId="{10ADB874-1212-4F8F-850F-2891586C1599}" sibTransId="{4A6F4519-C269-4CAF-810B-74AD2A92E16F}"/>
    <dgm:cxn modelId="{BE44171D-990A-4D71-A52B-88FA7881D7FE}" srcId="{CD254C05-EE79-4E77-B114-FD32C4122A84}" destId="{AC1EBB4B-4E38-4F6B-8BA8-E01990E1A9AE}" srcOrd="1" destOrd="0" parTransId="{CABE5A35-36EC-4B0C-90CA-E16107D6889D}" sibTransId="{A83803E3-067D-4C53-821F-971176F4B8D4}"/>
    <dgm:cxn modelId="{61B0127D-9F76-459C-BA6C-8B92B1F51B9C}" type="presOf" srcId="{CC30D2EE-835A-421F-B192-C411BA8EB194}" destId="{360CC26B-FAB6-40ED-B25B-54DBBFD43300}" srcOrd="0" destOrd="0" presId="urn:microsoft.com/office/officeart/2005/8/layout/venn3"/>
    <dgm:cxn modelId="{B67C706C-4E80-4D03-AD0A-51BDB3E10AA9}" type="presParOf" srcId="{C6642101-5855-47D2-A524-7AF671873CD2}" destId="{61D7063F-F15E-45C4-B201-FC7B2ADD1177}" srcOrd="0" destOrd="0" presId="urn:microsoft.com/office/officeart/2005/8/layout/venn3"/>
    <dgm:cxn modelId="{34A051A8-53F0-4AE6-9F5A-35618EC033A2}" type="presParOf" srcId="{C6642101-5855-47D2-A524-7AF671873CD2}" destId="{879607DA-8F14-4BB1-93C0-1315E82BA712}" srcOrd="1" destOrd="0" presId="urn:microsoft.com/office/officeart/2005/8/layout/venn3"/>
    <dgm:cxn modelId="{AA092DAE-A501-4A21-945C-6B342CB69A58}" type="presParOf" srcId="{C6642101-5855-47D2-A524-7AF671873CD2}" destId="{9D17CDEC-4A71-4905-BB0B-96F588D1C6E1}" srcOrd="2" destOrd="0" presId="urn:microsoft.com/office/officeart/2005/8/layout/venn3"/>
    <dgm:cxn modelId="{FFFE36C1-E814-4B47-8A44-4DC2E4E2CC02}" type="presParOf" srcId="{C6642101-5855-47D2-A524-7AF671873CD2}" destId="{8480B1A4-A381-4A71-904E-629AEF95DAAD}" srcOrd="3" destOrd="0" presId="urn:microsoft.com/office/officeart/2005/8/layout/venn3"/>
    <dgm:cxn modelId="{A269E983-0B06-48B8-9AC0-49D60AED78C5}" type="presParOf" srcId="{C6642101-5855-47D2-A524-7AF671873CD2}" destId="{360CC26B-FAB6-40ED-B25B-54DBBFD43300}"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0DCDAD-8CFE-488F-87EF-718866897F8A}"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es-EC"/>
        </a:p>
      </dgm:t>
    </dgm:pt>
    <dgm:pt modelId="{A57F8D6B-2C12-4A1B-85B3-053496452C0D}">
      <dgm:prSet phldrT="[Texto]"/>
      <dgm:spPr/>
      <dgm:t>
        <a:bodyPr/>
        <a:lstStyle/>
        <a:p>
          <a:r>
            <a:rPr lang="es-MX" dirty="0" smtClean="0">
              <a:effectLst/>
              <a:latin typeface="Tw Cen MT" panose="020B0602020104020603" pitchFamily="34" charset="0"/>
              <a:ea typeface="Arial" panose="020B0604020202020204" pitchFamily="34" charset="0"/>
              <a:cs typeface="Times New Roman" panose="02020603050405020304" pitchFamily="18" charset="0"/>
            </a:rPr>
            <a:t>Mercado intensamente competitivo en el sector ganadero</a:t>
          </a:r>
          <a:endParaRPr lang="es-MX" b="1" dirty="0" smtClean="0">
            <a:effectLst/>
            <a:latin typeface="Tw Cen MT" panose="020B0602020104020603" pitchFamily="34" charset="0"/>
            <a:ea typeface="Arial" panose="020B0604020202020204" pitchFamily="34" charset="0"/>
            <a:cs typeface="Times New Roman" panose="02020603050405020304" pitchFamily="18" charset="0"/>
          </a:endParaRPr>
        </a:p>
        <a:p>
          <a:endParaRPr lang="es-EC" dirty="0" smtClean="0"/>
        </a:p>
        <a:p>
          <a:endParaRPr lang="es-EC" dirty="0"/>
        </a:p>
      </dgm:t>
    </dgm:pt>
    <dgm:pt modelId="{E1CAC55C-4442-404A-962D-F430696E4B1D}" type="parTrans" cxnId="{AE6B69D2-DD78-480E-B64C-9EE1DFCA5F84}">
      <dgm:prSet/>
      <dgm:spPr/>
      <dgm:t>
        <a:bodyPr/>
        <a:lstStyle/>
        <a:p>
          <a:endParaRPr lang="es-EC"/>
        </a:p>
      </dgm:t>
    </dgm:pt>
    <dgm:pt modelId="{352DA6CD-F7E7-4960-A292-E409AFB337EB}" type="sibTrans" cxnId="{AE6B69D2-DD78-480E-B64C-9EE1DFCA5F84}">
      <dgm:prSet/>
      <dgm:spPr/>
      <dgm:t>
        <a:bodyPr/>
        <a:lstStyle/>
        <a:p>
          <a:endParaRPr lang="es-EC"/>
        </a:p>
      </dgm:t>
    </dgm:pt>
    <dgm:pt modelId="{A111270A-0D13-40E6-9763-9AA9FAF20082}">
      <dgm:prSet phldrT="[Texto]"/>
      <dgm:spPr/>
      <dgm:t>
        <a:bodyPr/>
        <a:lstStyle/>
        <a:p>
          <a:r>
            <a:rPr lang="es-MX" dirty="0" smtClean="0">
              <a:effectLst/>
              <a:latin typeface="Tw Cen MT" panose="020B0602020104020603" pitchFamily="34" charset="0"/>
              <a:ea typeface="Arial" panose="020B0604020202020204" pitchFamily="34" charset="0"/>
              <a:cs typeface="Times New Roman" panose="02020603050405020304" pitchFamily="18" charset="0"/>
            </a:rPr>
            <a:t>La entrada de nuevos competidores (ganaderos) genera </a:t>
          </a:r>
          <a:r>
            <a:rPr lang="es-MX" spc="-15" dirty="0" smtClean="0">
              <a:effectLst/>
              <a:latin typeface="Tw Cen MT" panose="020B0602020104020603" pitchFamily="34" charset="0"/>
              <a:ea typeface="Arial" panose="020B0604020202020204" pitchFamily="34" charset="0"/>
              <a:cs typeface="Times New Roman" panose="02020603050405020304" pitchFamily="18" charset="0"/>
            </a:rPr>
            <a:t>una </a:t>
          </a:r>
          <a:r>
            <a:rPr lang="es-MX" dirty="0" smtClean="0">
              <a:effectLst/>
              <a:latin typeface="Tw Cen MT" panose="020B0602020104020603" pitchFamily="34" charset="0"/>
              <a:ea typeface="Arial" panose="020B0604020202020204" pitchFamily="34" charset="0"/>
              <a:cs typeface="Times New Roman" panose="02020603050405020304" pitchFamily="18" charset="0"/>
            </a:rPr>
            <a:t>saturación </a:t>
          </a:r>
          <a:r>
            <a:rPr lang="es-MX" spc="-15" dirty="0" smtClean="0">
              <a:effectLst/>
              <a:latin typeface="Tw Cen MT" panose="020B0602020104020603" pitchFamily="34" charset="0"/>
              <a:ea typeface="Arial" panose="020B0604020202020204" pitchFamily="34" charset="0"/>
              <a:cs typeface="Times New Roman" panose="02020603050405020304" pitchFamily="18" charset="0"/>
            </a:rPr>
            <a:t>del </a:t>
          </a:r>
          <a:r>
            <a:rPr lang="es-MX" dirty="0" smtClean="0">
              <a:effectLst/>
              <a:latin typeface="Tw Cen MT" panose="020B0602020104020603" pitchFamily="34" charset="0"/>
              <a:ea typeface="Arial" panose="020B0604020202020204" pitchFamily="34" charset="0"/>
              <a:cs typeface="Times New Roman" panose="02020603050405020304" pitchFamily="18" charset="0"/>
            </a:rPr>
            <a:t>mercado</a:t>
          </a:r>
          <a:endParaRPr lang="es-EC" dirty="0"/>
        </a:p>
      </dgm:t>
    </dgm:pt>
    <dgm:pt modelId="{E19AB8FF-574B-45CE-A7EB-FB899E38E646}" type="parTrans" cxnId="{852AA50D-0E3B-4BAC-9BD8-4D8E2A540BA6}">
      <dgm:prSet/>
      <dgm:spPr/>
      <dgm:t>
        <a:bodyPr/>
        <a:lstStyle/>
        <a:p>
          <a:endParaRPr lang="es-EC"/>
        </a:p>
      </dgm:t>
    </dgm:pt>
    <dgm:pt modelId="{B03A74A1-686F-4140-A8CA-439A767B81C4}" type="sibTrans" cxnId="{852AA50D-0E3B-4BAC-9BD8-4D8E2A540BA6}">
      <dgm:prSet/>
      <dgm:spPr/>
      <dgm:t>
        <a:bodyPr/>
        <a:lstStyle/>
        <a:p>
          <a:endParaRPr lang="es-EC"/>
        </a:p>
      </dgm:t>
    </dgm:pt>
    <dgm:pt modelId="{D5114E57-0017-4DEB-8B4D-622C432B378C}">
      <dgm:prSet phldrT="[Texto]"/>
      <dgm:spPr/>
      <dgm:t>
        <a:bodyPr/>
        <a:lstStyle/>
        <a:p>
          <a:r>
            <a:rPr lang="es-MX" b="1" dirty="0" smtClean="0">
              <a:effectLst/>
              <a:latin typeface="Tw Cen MT" panose="020B0602020104020603" pitchFamily="34" charset="0"/>
              <a:ea typeface="Arial" panose="020B0604020202020204" pitchFamily="34" charset="0"/>
              <a:cs typeface="Times New Roman" panose="02020603050405020304" pitchFamily="18" charset="0"/>
            </a:rPr>
            <a:t>Amenaza de productos sustitutos </a:t>
          </a:r>
          <a:r>
            <a:rPr lang="es-MX" dirty="0" smtClean="0">
              <a:effectLst/>
              <a:latin typeface="Tw Cen MT" panose="020B0602020104020603" pitchFamily="34" charset="0"/>
              <a:ea typeface="Arial" panose="020B0604020202020204" pitchFamily="34" charset="0"/>
              <a:cs typeface="Times New Roman" panose="02020603050405020304" pitchFamily="18" charset="0"/>
            </a:rPr>
            <a:t>en el caso de la leche se encuentran en derivados de origen vegetal, como la soya.</a:t>
          </a:r>
          <a:endParaRPr lang="es-EC" dirty="0"/>
        </a:p>
      </dgm:t>
    </dgm:pt>
    <dgm:pt modelId="{46C6A03A-3AB4-47CF-BCC7-5CABE32E675F}" type="parTrans" cxnId="{DD62773F-19BA-428E-A91E-B7C3194A2BA2}">
      <dgm:prSet/>
      <dgm:spPr/>
      <dgm:t>
        <a:bodyPr/>
        <a:lstStyle/>
        <a:p>
          <a:endParaRPr lang="es-EC"/>
        </a:p>
      </dgm:t>
    </dgm:pt>
    <dgm:pt modelId="{56ACA635-C1D9-4ADD-84B1-6AC273B68466}" type="sibTrans" cxnId="{DD62773F-19BA-428E-A91E-B7C3194A2BA2}">
      <dgm:prSet/>
      <dgm:spPr/>
      <dgm:t>
        <a:bodyPr/>
        <a:lstStyle/>
        <a:p>
          <a:endParaRPr lang="es-EC"/>
        </a:p>
      </dgm:t>
    </dgm:pt>
    <dgm:pt modelId="{DCBDF234-D52B-4199-AF5D-9A161158C396}">
      <dgm:prSet phldrT="[Texto]"/>
      <dgm:spPr/>
      <dgm:t>
        <a:bodyPr/>
        <a:lstStyle/>
        <a:p>
          <a:r>
            <a:rPr lang="es-MX" dirty="0" smtClean="0">
              <a:effectLst/>
              <a:latin typeface="Tw Cen MT" panose="020B0602020104020603" pitchFamily="34" charset="0"/>
              <a:ea typeface="Arial" panose="020B0604020202020204" pitchFamily="34" charset="0"/>
              <a:cs typeface="Times New Roman" panose="02020603050405020304" pitchFamily="18" charset="0"/>
            </a:rPr>
            <a:t>Poder de negociación de los proveedores.</a:t>
          </a:r>
        </a:p>
        <a:p>
          <a:r>
            <a:rPr lang="es-MX" dirty="0" smtClean="0">
              <a:effectLst/>
              <a:latin typeface="Tw Cen MT" panose="020B0602020104020603" pitchFamily="34" charset="0"/>
              <a:ea typeface="Arial" panose="020B0604020202020204" pitchFamily="34" charset="0"/>
              <a:cs typeface="Times New Roman" panose="02020603050405020304" pitchFamily="18" charset="0"/>
            </a:rPr>
            <a:t>Conseguir Negociar a Precios moderados  de pasto , en servicios de veterinaria </a:t>
          </a:r>
        </a:p>
        <a:p>
          <a:endParaRPr lang="es-EC" dirty="0"/>
        </a:p>
      </dgm:t>
    </dgm:pt>
    <dgm:pt modelId="{9ECD69BD-33C2-45E7-A34E-73F1AD86ADA3}" type="parTrans" cxnId="{337A197D-AC8B-48C0-87DB-533835983286}">
      <dgm:prSet/>
      <dgm:spPr/>
      <dgm:t>
        <a:bodyPr/>
        <a:lstStyle/>
        <a:p>
          <a:endParaRPr lang="es-EC"/>
        </a:p>
      </dgm:t>
    </dgm:pt>
    <dgm:pt modelId="{5260B7B6-FF92-4FF5-AEDE-E3C2AF7EB346}" type="sibTrans" cxnId="{337A197D-AC8B-48C0-87DB-533835983286}">
      <dgm:prSet/>
      <dgm:spPr/>
      <dgm:t>
        <a:bodyPr/>
        <a:lstStyle/>
        <a:p>
          <a:endParaRPr lang="es-EC"/>
        </a:p>
      </dgm:t>
    </dgm:pt>
    <dgm:pt modelId="{4B8AA920-5010-445C-B3A7-F6ADC20F528D}">
      <dgm:prSet/>
      <dgm:spPr/>
      <dgm:t>
        <a:bodyPr/>
        <a:lstStyle/>
        <a:p>
          <a:r>
            <a:rPr lang="es-MX" dirty="0" smtClean="0">
              <a:effectLst/>
              <a:latin typeface="Tw Cen MT" panose="020B0602020104020603" pitchFamily="34" charset="0"/>
              <a:ea typeface="Arial" panose="020B0604020202020204" pitchFamily="34" charset="0"/>
              <a:cs typeface="Times New Roman" panose="02020603050405020304" pitchFamily="18" charset="0"/>
            </a:rPr>
            <a:t>Los consumidores tienen un elevado poder negociación ya que </a:t>
          </a:r>
          <a:r>
            <a:rPr lang="es-MX" spc="-15" dirty="0" smtClean="0">
              <a:effectLst/>
              <a:latin typeface="Tw Cen MT" panose="020B0602020104020603" pitchFamily="34" charset="0"/>
              <a:ea typeface="Arial" panose="020B0604020202020204" pitchFamily="34" charset="0"/>
              <a:cs typeface="Times New Roman" panose="02020603050405020304" pitchFamily="18" charset="0"/>
            </a:rPr>
            <a:t>pueden </a:t>
          </a:r>
          <a:r>
            <a:rPr lang="es-MX" dirty="0" smtClean="0">
              <a:effectLst/>
              <a:latin typeface="Tw Cen MT" panose="020B0602020104020603" pitchFamily="34" charset="0"/>
              <a:ea typeface="Arial" panose="020B0604020202020204" pitchFamily="34" charset="0"/>
              <a:cs typeface="Times New Roman" panose="02020603050405020304" pitchFamily="18" charset="0"/>
            </a:rPr>
            <a:t>cambiar de productos que suplementan los nutrientes de la leche </a:t>
          </a:r>
          <a:endParaRPr lang="es-EC" dirty="0"/>
        </a:p>
      </dgm:t>
    </dgm:pt>
    <dgm:pt modelId="{21CBA673-4D24-4412-B2FE-8425A82F8D3E}" type="parTrans" cxnId="{2B84D199-F2BF-4EA2-9078-6DC22F182A4F}">
      <dgm:prSet/>
      <dgm:spPr/>
      <dgm:t>
        <a:bodyPr/>
        <a:lstStyle/>
        <a:p>
          <a:endParaRPr lang="es-EC"/>
        </a:p>
      </dgm:t>
    </dgm:pt>
    <dgm:pt modelId="{686C5EAB-866C-4CC9-9188-4926372F6292}" type="sibTrans" cxnId="{2B84D199-F2BF-4EA2-9078-6DC22F182A4F}">
      <dgm:prSet/>
      <dgm:spPr/>
      <dgm:t>
        <a:bodyPr/>
        <a:lstStyle/>
        <a:p>
          <a:endParaRPr lang="es-EC"/>
        </a:p>
      </dgm:t>
    </dgm:pt>
    <dgm:pt modelId="{80FB4A74-DD9A-47B3-9B44-427050A1756F}" type="pres">
      <dgm:prSet presAssocID="{FF0DCDAD-8CFE-488F-87EF-718866897F8A}" presName="Name0" presStyleCnt="0">
        <dgm:presLayoutVars>
          <dgm:chMax val="1"/>
          <dgm:chPref val="1"/>
          <dgm:dir/>
          <dgm:animOne val="branch"/>
          <dgm:animLvl val="lvl"/>
        </dgm:presLayoutVars>
      </dgm:prSet>
      <dgm:spPr/>
      <dgm:t>
        <a:bodyPr/>
        <a:lstStyle/>
        <a:p>
          <a:endParaRPr lang="es-EC"/>
        </a:p>
      </dgm:t>
    </dgm:pt>
    <dgm:pt modelId="{F9ED696D-FA21-45D0-A3E3-F83BE2FF040C}" type="pres">
      <dgm:prSet presAssocID="{A57F8D6B-2C12-4A1B-85B3-053496452C0D}" presName="singleCycle" presStyleCnt="0"/>
      <dgm:spPr/>
      <dgm:t>
        <a:bodyPr/>
        <a:lstStyle/>
        <a:p>
          <a:endParaRPr lang="es-EC"/>
        </a:p>
      </dgm:t>
    </dgm:pt>
    <dgm:pt modelId="{29516333-9FE7-437E-982D-A6C3AB83AF67}" type="pres">
      <dgm:prSet presAssocID="{A57F8D6B-2C12-4A1B-85B3-053496452C0D}" presName="singleCenter" presStyleLbl="node1" presStyleIdx="0" presStyleCnt="5" custScaleX="109261" custScaleY="116017">
        <dgm:presLayoutVars>
          <dgm:chMax val="7"/>
          <dgm:chPref val="7"/>
        </dgm:presLayoutVars>
      </dgm:prSet>
      <dgm:spPr/>
      <dgm:t>
        <a:bodyPr/>
        <a:lstStyle/>
        <a:p>
          <a:endParaRPr lang="es-EC"/>
        </a:p>
      </dgm:t>
    </dgm:pt>
    <dgm:pt modelId="{98D18F76-447F-4159-831E-005BAF4E35FE}" type="pres">
      <dgm:prSet presAssocID="{E19AB8FF-574B-45CE-A7EB-FB899E38E646}" presName="Name56" presStyleLbl="parChTrans1D2" presStyleIdx="0" presStyleCnt="4"/>
      <dgm:spPr/>
      <dgm:t>
        <a:bodyPr/>
        <a:lstStyle/>
        <a:p>
          <a:endParaRPr lang="es-EC"/>
        </a:p>
      </dgm:t>
    </dgm:pt>
    <dgm:pt modelId="{8CEA134F-F699-43E2-8383-C7154C30B6F1}" type="pres">
      <dgm:prSet presAssocID="{A111270A-0D13-40E6-9763-9AA9FAF20082}" presName="text0" presStyleLbl="node1" presStyleIdx="1" presStyleCnt="5" custScaleX="283855" custScaleY="149960" custRadScaleRad="90879">
        <dgm:presLayoutVars>
          <dgm:bulletEnabled val="1"/>
        </dgm:presLayoutVars>
      </dgm:prSet>
      <dgm:spPr/>
      <dgm:t>
        <a:bodyPr/>
        <a:lstStyle/>
        <a:p>
          <a:endParaRPr lang="es-EC"/>
        </a:p>
      </dgm:t>
    </dgm:pt>
    <dgm:pt modelId="{E1E42140-B5EF-4345-B7FB-6CEC87AF23D1}" type="pres">
      <dgm:prSet presAssocID="{21CBA673-4D24-4412-B2FE-8425A82F8D3E}" presName="Name56" presStyleLbl="parChTrans1D2" presStyleIdx="1" presStyleCnt="4"/>
      <dgm:spPr/>
      <dgm:t>
        <a:bodyPr/>
        <a:lstStyle/>
        <a:p>
          <a:endParaRPr lang="es-EC"/>
        </a:p>
      </dgm:t>
    </dgm:pt>
    <dgm:pt modelId="{17A7FEE4-83B0-4AAC-94AE-1313C4E86F40}" type="pres">
      <dgm:prSet presAssocID="{4B8AA920-5010-445C-B3A7-F6ADC20F528D}" presName="text0" presStyleLbl="node1" presStyleIdx="2" presStyleCnt="5" custScaleX="208450" custScaleY="192203" custRadScaleRad="141927" custRadScaleInc="-1074">
        <dgm:presLayoutVars>
          <dgm:bulletEnabled val="1"/>
        </dgm:presLayoutVars>
      </dgm:prSet>
      <dgm:spPr/>
      <dgm:t>
        <a:bodyPr/>
        <a:lstStyle/>
        <a:p>
          <a:endParaRPr lang="es-EC"/>
        </a:p>
      </dgm:t>
    </dgm:pt>
    <dgm:pt modelId="{1B01891E-8521-4817-B2F3-0DA16A18A92D}" type="pres">
      <dgm:prSet presAssocID="{46C6A03A-3AB4-47CF-BCC7-5CABE32E675F}" presName="Name56" presStyleLbl="parChTrans1D2" presStyleIdx="2" presStyleCnt="4"/>
      <dgm:spPr/>
      <dgm:t>
        <a:bodyPr/>
        <a:lstStyle/>
        <a:p>
          <a:endParaRPr lang="es-EC"/>
        </a:p>
      </dgm:t>
    </dgm:pt>
    <dgm:pt modelId="{41D51F13-7771-4ED5-8A8F-961CD8163C08}" type="pres">
      <dgm:prSet presAssocID="{D5114E57-0017-4DEB-8B4D-622C432B378C}" presName="text0" presStyleLbl="node1" presStyleIdx="3" presStyleCnt="5" custScaleX="254655" custScaleY="155767">
        <dgm:presLayoutVars>
          <dgm:bulletEnabled val="1"/>
        </dgm:presLayoutVars>
      </dgm:prSet>
      <dgm:spPr/>
      <dgm:t>
        <a:bodyPr/>
        <a:lstStyle/>
        <a:p>
          <a:endParaRPr lang="es-EC"/>
        </a:p>
      </dgm:t>
    </dgm:pt>
    <dgm:pt modelId="{5E3BA937-61D7-430C-B6D6-AE02DE9A12A9}" type="pres">
      <dgm:prSet presAssocID="{9ECD69BD-33C2-45E7-A34E-73F1AD86ADA3}" presName="Name56" presStyleLbl="parChTrans1D2" presStyleIdx="3" presStyleCnt="4"/>
      <dgm:spPr/>
      <dgm:t>
        <a:bodyPr/>
        <a:lstStyle/>
        <a:p>
          <a:endParaRPr lang="es-EC"/>
        </a:p>
      </dgm:t>
    </dgm:pt>
    <dgm:pt modelId="{BFA561CC-A490-492F-AC84-E5583FAF8533}" type="pres">
      <dgm:prSet presAssocID="{DCBDF234-D52B-4199-AF5D-9A161158C396}" presName="text0" presStyleLbl="node1" presStyleIdx="4" presStyleCnt="5" custScaleX="191343" custScaleY="163639" custRadScaleRad="131147" custRadScaleInc="1163">
        <dgm:presLayoutVars>
          <dgm:bulletEnabled val="1"/>
        </dgm:presLayoutVars>
      </dgm:prSet>
      <dgm:spPr/>
      <dgm:t>
        <a:bodyPr/>
        <a:lstStyle/>
        <a:p>
          <a:endParaRPr lang="es-EC"/>
        </a:p>
      </dgm:t>
    </dgm:pt>
  </dgm:ptLst>
  <dgm:cxnLst>
    <dgm:cxn modelId="{E51FC6D5-6C41-450E-AEDF-26629282F78C}" type="presOf" srcId="{A111270A-0D13-40E6-9763-9AA9FAF20082}" destId="{8CEA134F-F699-43E2-8383-C7154C30B6F1}" srcOrd="0" destOrd="0" presId="urn:microsoft.com/office/officeart/2008/layout/RadialCluster"/>
    <dgm:cxn modelId="{46C54EE7-3B44-4200-8270-40EE98A95E10}" type="presOf" srcId="{21CBA673-4D24-4412-B2FE-8425A82F8D3E}" destId="{E1E42140-B5EF-4345-B7FB-6CEC87AF23D1}" srcOrd="0" destOrd="0" presId="urn:microsoft.com/office/officeart/2008/layout/RadialCluster"/>
    <dgm:cxn modelId="{C0B2FF86-A0D0-4073-BBAE-1A7E0DB2CF2F}" type="presOf" srcId="{FF0DCDAD-8CFE-488F-87EF-718866897F8A}" destId="{80FB4A74-DD9A-47B3-9B44-427050A1756F}" srcOrd="0" destOrd="0" presId="urn:microsoft.com/office/officeart/2008/layout/RadialCluster"/>
    <dgm:cxn modelId="{2B84D199-F2BF-4EA2-9078-6DC22F182A4F}" srcId="{A57F8D6B-2C12-4A1B-85B3-053496452C0D}" destId="{4B8AA920-5010-445C-B3A7-F6ADC20F528D}" srcOrd="1" destOrd="0" parTransId="{21CBA673-4D24-4412-B2FE-8425A82F8D3E}" sibTransId="{686C5EAB-866C-4CC9-9188-4926372F6292}"/>
    <dgm:cxn modelId="{37FD6771-144A-4607-AA6D-F11F4D153237}" type="presOf" srcId="{46C6A03A-3AB4-47CF-BCC7-5CABE32E675F}" destId="{1B01891E-8521-4817-B2F3-0DA16A18A92D}" srcOrd="0" destOrd="0" presId="urn:microsoft.com/office/officeart/2008/layout/RadialCluster"/>
    <dgm:cxn modelId="{5984B324-A1AC-4BF4-9A8E-59134C454DEA}" type="presOf" srcId="{DCBDF234-D52B-4199-AF5D-9A161158C396}" destId="{BFA561CC-A490-492F-AC84-E5583FAF8533}" srcOrd="0" destOrd="0" presId="urn:microsoft.com/office/officeart/2008/layout/RadialCluster"/>
    <dgm:cxn modelId="{F04F4579-2BCE-416A-BDA0-69FEEFDD0AB5}" type="presOf" srcId="{9ECD69BD-33C2-45E7-A34E-73F1AD86ADA3}" destId="{5E3BA937-61D7-430C-B6D6-AE02DE9A12A9}" srcOrd="0" destOrd="0" presId="urn:microsoft.com/office/officeart/2008/layout/RadialCluster"/>
    <dgm:cxn modelId="{44252516-A9A5-4689-AF44-CCE764219A6D}" type="presOf" srcId="{D5114E57-0017-4DEB-8B4D-622C432B378C}" destId="{41D51F13-7771-4ED5-8A8F-961CD8163C08}" srcOrd="0" destOrd="0" presId="urn:microsoft.com/office/officeart/2008/layout/RadialCluster"/>
    <dgm:cxn modelId="{AE6B69D2-DD78-480E-B64C-9EE1DFCA5F84}" srcId="{FF0DCDAD-8CFE-488F-87EF-718866897F8A}" destId="{A57F8D6B-2C12-4A1B-85B3-053496452C0D}" srcOrd="0" destOrd="0" parTransId="{E1CAC55C-4442-404A-962D-F430696E4B1D}" sibTransId="{352DA6CD-F7E7-4960-A292-E409AFB337EB}"/>
    <dgm:cxn modelId="{337A197D-AC8B-48C0-87DB-533835983286}" srcId="{A57F8D6B-2C12-4A1B-85B3-053496452C0D}" destId="{DCBDF234-D52B-4199-AF5D-9A161158C396}" srcOrd="3" destOrd="0" parTransId="{9ECD69BD-33C2-45E7-A34E-73F1AD86ADA3}" sibTransId="{5260B7B6-FF92-4FF5-AEDE-E3C2AF7EB346}"/>
    <dgm:cxn modelId="{852AA50D-0E3B-4BAC-9BD8-4D8E2A540BA6}" srcId="{A57F8D6B-2C12-4A1B-85B3-053496452C0D}" destId="{A111270A-0D13-40E6-9763-9AA9FAF20082}" srcOrd="0" destOrd="0" parTransId="{E19AB8FF-574B-45CE-A7EB-FB899E38E646}" sibTransId="{B03A74A1-686F-4140-A8CA-439A767B81C4}"/>
    <dgm:cxn modelId="{FB21ABEC-C7C6-4A9C-A349-D6F603664C09}" type="presOf" srcId="{E19AB8FF-574B-45CE-A7EB-FB899E38E646}" destId="{98D18F76-447F-4159-831E-005BAF4E35FE}" srcOrd="0" destOrd="0" presId="urn:microsoft.com/office/officeart/2008/layout/RadialCluster"/>
    <dgm:cxn modelId="{BE2608DC-C779-4A13-A380-D8E1481581C9}" type="presOf" srcId="{4B8AA920-5010-445C-B3A7-F6ADC20F528D}" destId="{17A7FEE4-83B0-4AAC-94AE-1313C4E86F40}" srcOrd="0" destOrd="0" presId="urn:microsoft.com/office/officeart/2008/layout/RadialCluster"/>
    <dgm:cxn modelId="{85F53AC5-4A9B-4693-B366-1131E3F5C62F}" type="presOf" srcId="{A57F8D6B-2C12-4A1B-85B3-053496452C0D}" destId="{29516333-9FE7-437E-982D-A6C3AB83AF67}" srcOrd="0" destOrd="0" presId="urn:microsoft.com/office/officeart/2008/layout/RadialCluster"/>
    <dgm:cxn modelId="{DD62773F-19BA-428E-A91E-B7C3194A2BA2}" srcId="{A57F8D6B-2C12-4A1B-85B3-053496452C0D}" destId="{D5114E57-0017-4DEB-8B4D-622C432B378C}" srcOrd="2" destOrd="0" parTransId="{46C6A03A-3AB4-47CF-BCC7-5CABE32E675F}" sibTransId="{56ACA635-C1D9-4ADD-84B1-6AC273B68466}"/>
    <dgm:cxn modelId="{16977D36-0FAD-412D-87E6-A1C8026F939E}" type="presParOf" srcId="{80FB4A74-DD9A-47B3-9B44-427050A1756F}" destId="{F9ED696D-FA21-45D0-A3E3-F83BE2FF040C}" srcOrd="0" destOrd="0" presId="urn:microsoft.com/office/officeart/2008/layout/RadialCluster"/>
    <dgm:cxn modelId="{DA538E36-6826-4687-9C7A-6AECCE822E34}" type="presParOf" srcId="{F9ED696D-FA21-45D0-A3E3-F83BE2FF040C}" destId="{29516333-9FE7-437E-982D-A6C3AB83AF67}" srcOrd="0" destOrd="0" presId="urn:microsoft.com/office/officeart/2008/layout/RadialCluster"/>
    <dgm:cxn modelId="{3EA51AE5-0AAC-4DA5-ABB9-4EE313BD01CA}" type="presParOf" srcId="{F9ED696D-FA21-45D0-A3E3-F83BE2FF040C}" destId="{98D18F76-447F-4159-831E-005BAF4E35FE}" srcOrd="1" destOrd="0" presId="urn:microsoft.com/office/officeart/2008/layout/RadialCluster"/>
    <dgm:cxn modelId="{D5A4102A-F2CE-400F-AE10-0A7B49CFE684}" type="presParOf" srcId="{F9ED696D-FA21-45D0-A3E3-F83BE2FF040C}" destId="{8CEA134F-F699-43E2-8383-C7154C30B6F1}" srcOrd="2" destOrd="0" presId="urn:microsoft.com/office/officeart/2008/layout/RadialCluster"/>
    <dgm:cxn modelId="{8D3F789E-B6C5-460E-87D2-585EACE5D8E6}" type="presParOf" srcId="{F9ED696D-FA21-45D0-A3E3-F83BE2FF040C}" destId="{E1E42140-B5EF-4345-B7FB-6CEC87AF23D1}" srcOrd="3" destOrd="0" presId="urn:microsoft.com/office/officeart/2008/layout/RadialCluster"/>
    <dgm:cxn modelId="{AB78ED7D-5BCD-4C74-A4FB-AF373867AFDE}" type="presParOf" srcId="{F9ED696D-FA21-45D0-A3E3-F83BE2FF040C}" destId="{17A7FEE4-83B0-4AAC-94AE-1313C4E86F40}" srcOrd="4" destOrd="0" presId="urn:microsoft.com/office/officeart/2008/layout/RadialCluster"/>
    <dgm:cxn modelId="{7E4CC7F1-15DE-40C1-971B-9B827C39088A}" type="presParOf" srcId="{F9ED696D-FA21-45D0-A3E3-F83BE2FF040C}" destId="{1B01891E-8521-4817-B2F3-0DA16A18A92D}" srcOrd="5" destOrd="0" presId="urn:microsoft.com/office/officeart/2008/layout/RadialCluster"/>
    <dgm:cxn modelId="{58BC3C69-8C55-46D0-969B-40A7085D5ADF}" type="presParOf" srcId="{F9ED696D-FA21-45D0-A3E3-F83BE2FF040C}" destId="{41D51F13-7771-4ED5-8A8F-961CD8163C08}" srcOrd="6" destOrd="0" presId="urn:microsoft.com/office/officeart/2008/layout/RadialCluster"/>
    <dgm:cxn modelId="{7E08E3FC-DC4B-44EA-9E67-89C93539EE6A}" type="presParOf" srcId="{F9ED696D-FA21-45D0-A3E3-F83BE2FF040C}" destId="{5E3BA937-61D7-430C-B6D6-AE02DE9A12A9}" srcOrd="7" destOrd="0" presId="urn:microsoft.com/office/officeart/2008/layout/RadialCluster"/>
    <dgm:cxn modelId="{F05A5F5F-36C7-4FA6-AC19-0AD8839763D8}" type="presParOf" srcId="{F9ED696D-FA21-45D0-A3E3-F83BE2FF040C}" destId="{BFA561CC-A490-492F-AC84-E5583FAF8533}"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A11BA1-9FCF-4298-8170-1B48C6CE8A00}"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ES"/>
        </a:p>
      </dgm:t>
    </dgm:pt>
    <dgm:pt modelId="{7E4DE8B2-1332-45F5-B8D5-C193D4CFA235}">
      <dgm:prSet phldrT="[Texto]" custT="1"/>
      <dgm:spPr/>
      <dgm:t>
        <a:bodyPr/>
        <a:lstStyle/>
        <a:p>
          <a:pPr algn="ctr"/>
          <a:r>
            <a:rPr lang="es-ES" sz="3200" b="1" smtClean="0">
              <a:latin typeface="Arial" panose="020B0604020202020204" pitchFamily="34" charset="0"/>
              <a:cs typeface="Arial" panose="020B0604020202020204" pitchFamily="34" charset="0"/>
            </a:rPr>
            <a:t>FODA</a:t>
          </a:r>
          <a:endParaRPr lang="es-ES" sz="3200" b="1">
            <a:latin typeface="Arial" panose="020B0604020202020204" pitchFamily="34" charset="0"/>
            <a:cs typeface="Arial" panose="020B0604020202020204" pitchFamily="34" charset="0"/>
          </a:endParaRPr>
        </a:p>
      </dgm:t>
    </dgm:pt>
    <dgm:pt modelId="{BD7C054E-369C-4F91-9A60-306D497F736A}" type="parTrans" cxnId="{B1CB72FD-8B8D-4A9D-924D-0298486A828D}">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8984DF67-8659-4D73-9AE3-80E7E9B450F5}" type="sibTrans" cxnId="{B1CB72FD-8B8D-4A9D-924D-0298486A828D}">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77CC81B3-EBD1-4B8A-B34D-CB8F0D98AA30}">
      <dgm:prSet phldrT="[Texto]" custT="1"/>
      <dgm:spPr/>
      <dgm:t>
        <a:bodyPr/>
        <a:lstStyle/>
        <a:p>
          <a:pPr algn="l"/>
          <a:r>
            <a:rPr lang="es-ES" sz="1000" dirty="0" smtClean="0">
              <a:latin typeface="Arial" panose="020B0604020202020204" pitchFamily="34" charset="0"/>
              <a:cs typeface="Arial" panose="020B0604020202020204" pitchFamily="34" charset="0"/>
            </a:rPr>
            <a:t/>
          </a:r>
          <a:br>
            <a:rPr lang="es-ES" sz="1000" dirty="0" smtClean="0">
              <a:latin typeface="Arial" panose="020B0604020202020204" pitchFamily="34" charset="0"/>
              <a:cs typeface="Arial" panose="020B0604020202020204" pitchFamily="34" charset="0"/>
            </a:rPr>
          </a:br>
          <a:endParaRPr lang="es-ES" sz="1000" dirty="0" smtClean="0">
            <a:latin typeface="Arial" panose="020B0604020202020204" pitchFamily="34" charset="0"/>
            <a:cs typeface="Arial" panose="020B0604020202020204" pitchFamily="34" charset="0"/>
          </a:endParaRPr>
        </a:p>
        <a:p>
          <a:pPr algn="l"/>
          <a:r>
            <a:rPr lang="es-ES" sz="1600" dirty="0" smtClean="0">
              <a:solidFill>
                <a:schemeClr val="tx1"/>
              </a:solidFill>
              <a:latin typeface="Times New Roman" pitchFamily="18" charset="0"/>
              <a:cs typeface="Times New Roman" pitchFamily="18" charset="0"/>
            </a:rPr>
            <a:t>FORTALEZA</a:t>
          </a:r>
        </a:p>
        <a:p>
          <a:pPr algn="l"/>
          <a:r>
            <a:rPr lang="es-ES" sz="1600" dirty="0" smtClean="0">
              <a:solidFill>
                <a:schemeClr val="tx1"/>
              </a:solidFill>
              <a:latin typeface="Times New Roman" pitchFamily="18" charset="0"/>
              <a:cs typeface="Times New Roman" pitchFamily="18" charset="0"/>
            </a:rPr>
            <a:t>F1 Capacidad de producción suficiente para cubrir la demanda Interna.</a:t>
          </a:r>
        </a:p>
        <a:p>
          <a:pPr algn="l"/>
          <a:r>
            <a:rPr lang="es-ES" sz="1600" dirty="0" smtClean="0">
              <a:solidFill>
                <a:schemeClr val="tx1"/>
              </a:solidFill>
              <a:latin typeface="Times New Roman" pitchFamily="18" charset="0"/>
              <a:cs typeface="Times New Roman" pitchFamily="18" charset="0"/>
            </a:rPr>
            <a:t>F2 Proteína indispensable en todos los hogares de las familias Ecuatorianas </a:t>
          </a:r>
        </a:p>
        <a:p>
          <a:pPr algn="l"/>
          <a:r>
            <a:rPr lang="es-ES" sz="1600" dirty="0" smtClean="0">
              <a:solidFill>
                <a:schemeClr val="tx1"/>
              </a:solidFill>
              <a:latin typeface="Times New Roman" pitchFamily="18" charset="0"/>
              <a:cs typeface="Times New Roman" pitchFamily="18" charset="0"/>
            </a:rPr>
            <a:t>F3 Posee zonas Rurales con privilegiado clima y tipo de suelo para criar ganado de leche.</a:t>
          </a:r>
        </a:p>
        <a:p>
          <a:pPr algn="l"/>
          <a:r>
            <a:rPr lang="es-ES" sz="1600" dirty="0" smtClean="0">
              <a:solidFill>
                <a:schemeClr val="tx1"/>
              </a:solidFill>
              <a:latin typeface="Times New Roman" pitchFamily="18" charset="0"/>
              <a:cs typeface="Times New Roman" pitchFamily="18" charset="0"/>
            </a:rPr>
            <a:t>F4  Producen leche en optimas condiciones </a:t>
          </a:r>
        </a:p>
        <a:p>
          <a:pPr algn="l"/>
          <a:r>
            <a:rPr lang="es-ES" sz="1600" dirty="0" smtClean="0">
              <a:solidFill>
                <a:schemeClr val="tx1"/>
              </a:solidFill>
              <a:latin typeface="Times New Roman" pitchFamily="18" charset="0"/>
              <a:cs typeface="Times New Roman" pitchFamily="18" charset="0"/>
            </a:rPr>
            <a:t>F5  Cuentan con vacas de leche de raza mestiza . </a:t>
          </a:r>
          <a:endParaRPr lang="es-ES" sz="1600" dirty="0">
            <a:solidFill>
              <a:schemeClr val="tx1"/>
            </a:solidFill>
            <a:latin typeface="Times New Roman" pitchFamily="18" charset="0"/>
            <a:cs typeface="Times New Roman" pitchFamily="18" charset="0"/>
          </a:endParaRPr>
        </a:p>
      </dgm:t>
    </dgm:pt>
    <dgm:pt modelId="{1FD5FF48-B0C2-48A0-AF54-893E6193D4A3}" type="parTrans" cxnId="{C16DDE92-9A37-422E-8237-4CC79F4B6D99}">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F5D54905-5A2A-4C76-8A5E-67D12D3F2C07}" type="sibTrans" cxnId="{C16DDE92-9A37-422E-8237-4CC79F4B6D99}">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10B5B0BE-5510-4EBE-926A-7EE9594BE10A}">
      <dgm:prSet phldrT="[Texto]" custT="1"/>
      <dgm:spPr/>
      <dgm:t>
        <a:bodyPr/>
        <a:lstStyle/>
        <a:p>
          <a:pPr algn="l"/>
          <a:r>
            <a:rPr lang="es-ES" sz="1600" b="1" dirty="0" smtClean="0">
              <a:solidFill>
                <a:schemeClr val="tx1"/>
              </a:solidFill>
              <a:latin typeface="Times New Roman" pitchFamily="18" charset="0"/>
              <a:cs typeface="Times New Roman" pitchFamily="18" charset="0"/>
            </a:rPr>
            <a:t>OPORTUNIDADES</a:t>
          </a:r>
          <a:r>
            <a:rPr lang="es-ES" sz="1600" dirty="0" smtClean="0">
              <a:solidFill>
                <a:schemeClr val="tx1"/>
              </a:solidFill>
              <a:latin typeface="Times New Roman" pitchFamily="18" charset="0"/>
              <a:cs typeface="Times New Roman" pitchFamily="18" charset="0"/>
            </a:rPr>
            <a:t/>
          </a:r>
          <a:br>
            <a:rPr lang="es-ES" sz="1600" dirty="0" smtClean="0">
              <a:solidFill>
                <a:schemeClr val="tx1"/>
              </a:solidFill>
              <a:latin typeface="Times New Roman" pitchFamily="18" charset="0"/>
              <a:cs typeface="Times New Roman" pitchFamily="18" charset="0"/>
            </a:rPr>
          </a:br>
          <a:r>
            <a:rPr lang="es-ES" sz="1600" dirty="0" smtClean="0">
              <a:solidFill>
                <a:schemeClr val="tx1"/>
              </a:solidFill>
              <a:latin typeface="Times New Roman" pitchFamily="18" charset="0"/>
              <a:cs typeface="Times New Roman" pitchFamily="18" charset="0"/>
            </a:rPr>
            <a:t>O1 Ingreso al Mercado Internacional .</a:t>
          </a:r>
          <a:br>
            <a:rPr lang="es-ES" sz="1600" dirty="0" smtClean="0">
              <a:solidFill>
                <a:schemeClr val="tx1"/>
              </a:solidFill>
              <a:latin typeface="Times New Roman" pitchFamily="18" charset="0"/>
              <a:cs typeface="Times New Roman" pitchFamily="18" charset="0"/>
            </a:rPr>
          </a:br>
          <a:r>
            <a:rPr lang="es-ES" sz="1600" dirty="0" smtClean="0">
              <a:solidFill>
                <a:schemeClr val="tx1"/>
              </a:solidFill>
              <a:latin typeface="Times New Roman" pitchFamily="18" charset="0"/>
              <a:cs typeface="Times New Roman" pitchFamily="18" charset="0"/>
            </a:rPr>
            <a:t>O2 Incrementar la demanda nacional.</a:t>
          </a:r>
          <a:br>
            <a:rPr lang="es-ES" sz="1600" dirty="0" smtClean="0">
              <a:solidFill>
                <a:schemeClr val="tx1"/>
              </a:solidFill>
              <a:latin typeface="Times New Roman" pitchFamily="18" charset="0"/>
              <a:cs typeface="Times New Roman" pitchFamily="18" charset="0"/>
            </a:rPr>
          </a:br>
          <a:r>
            <a:rPr lang="es-ES" sz="1600" dirty="0" smtClean="0">
              <a:solidFill>
                <a:schemeClr val="tx1"/>
              </a:solidFill>
              <a:latin typeface="Times New Roman" pitchFamily="18" charset="0"/>
              <a:cs typeface="Times New Roman" pitchFamily="18" charset="0"/>
            </a:rPr>
            <a:t>O4 Aprovechar  los incentivos del Gobierno que brinda al sector ganadero. </a:t>
          </a:r>
        </a:p>
        <a:p>
          <a:pPr algn="l"/>
          <a:r>
            <a:rPr lang="es-ES" sz="1600" dirty="0" smtClean="0">
              <a:solidFill>
                <a:schemeClr val="tx1"/>
              </a:solidFill>
              <a:latin typeface="Times New Roman" pitchFamily="18" charset="0"/>
              <a:cs typeface="Times New Roman" pitchFamily="18" charset="0"/>
            </a:rPr>
            <a:t>03  Alianzas Estratégicas directamente con Industrias Lácteas del Sector </a:t>
          </a:r>
        </a:p>
        <a:p>
          <a:pPr algn="l"/>
          <a:r>
            <a:rPr lang="es-ES" sz="1600" dirty="0" smtClean="0">
              <a:solidFill>
                <a:schemeClr val="tx1"/>
              </a:solidFill>
              <a:latin typeface="Times New Roman" pitchFamily="18" charset="0"/>
              <a:cs typeface="Times New Roman" pitchFamily="18" charset="0"/>
            </a:rPr>
            <a:t>O5 Amplia variedad de vacas lecheras de buena raza en el mercado nacional</a:t>
          </a:r>
          <a:endParaRPr lang="es-ES" sz="1600" dirty="0">
            <a:solidFill>
              <a:schemeClr val="tx1"/>
            </a:solidFill>
            <a:latin typeface="Times New Roman" pitchFamily="18" charset="0"/>
            <a:cs typeface="Times New Roman" pitchFamily="18" charset="0"/>
          </a:endParaRPr>
        </a:p>
      </dgm:t>
    </dgm:pt>
    <dgm:pt modelId="{62822208-7F13-4643-A6A5-840ED68AF409}" type="parTrans" cxnId="{45C46EDD-1590-4856-B575-9D6CE04FBBD1}">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AA7311F4-51CE-48F3-B8D4-FB1B5E6E412C}" type="sibTrans" cxnId="{45C46EDD-1590-4856-B575-9D6CE04FBBD1}">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01DA9078-1434-469C-A60B-14E7D794EDCE}">
      <dgm:prSet phldrT="[Texto]" custT="1"/>
      <dgm:spPr/>
      <dgm:t>
        <a:bodyPr/>
        <a:lstStyle/>
        <a:p>
          <a:pPr algn="l"/>
          <a:r>
            <a:rPr lang="es-ES" sz="1600" b="1" dirty="0" smtClean="0">
              <a:solidFill>
                <a:schemeClr val="tx1"/>
              </a:solidFill>
              <a:latin typeface="Times New Roman" pitchFamily="18" charset="0"/>
              <a:cs typeface="Times New Roman" pitchFamily="18" charset="0"/>
            </a:rPr>
            <a:t>AMENAZAS</a:t>
          </a:r>
        </a:p>
        <a:p>
          <a:pPr algn="l"/>
          <a:r>
            <a:rPr lang="es-ES" sz="1600" dirty="0" smtClean="0">
              <a:solidFill>
                <a:schemeClr val="tx1"/>
              </a:solidFill>
              <a:latin typeface="Times New Roman" pitchFamily="18" charset="0"/>
              <a:cs typeface="Times New Roman" pitchFamily="18" charset="0"/>
            </a:rPr>
            <a:t>A1 Los grandes ganaderos del sector sean los únicos proveedores para las industrias lácteas.</a:t>
          </a:r>
        </a:p>
        <a:p>
          <a:pPr algn="l"/>
          <a:r>
            <a:rPr lang="es-ES" sz="1600" dirty="0" smtClean="0">
              <a:solidFill>
                <a:schemeClr val="tx1"/>
              </a:solidFill>
              <a:latin typeface="Times New Roman" pitchFamily="18" charset="0"/>
              <a:cs typeface="Times New Roman" pitchFamily="18" charset="0"/>
            </a:rPr>
            <a:t>A2 Los consumidores pueden suplantar la leche con productos sustitutos.</a:t>
          </a:r>
        </a:p>
        <a:p>
          <a:pPr algn="l"/>
          <a:r>
            <a:rPr lang="es-ES" sz="1600" dirty="0" smtClean="0">
              <a:solidFill>
                <a:schemeClr val="tx1"/>
              </a:solidFill>
              <a:latin typeface="Times New Roman" pitchFamily="18" charset="0"/>
              <a:cs typeface="Times New Roman" pitchFamily="18" charset="0"/>
            </a:rPr>
            <a:t>A3 Consumidores  insatisfechos </a:t>
          </a:r>
          <a:br>
            <a:rPr lang="es-ES" sz="1600" dirty="0" smtClean="0">
              <a:solidFill>
                <a:schemeClr val="tx1"/>
              </a:solidFill>
              <a:latin typeface="Times New Roman" pitchFamily="18" charset="0"/>
              <a:cs typeface="Times New Roman" pitchFamily="18" charset="0"/>
            </a:rPr>
          </a:br>
          <a:r>
            <a:rPr lang="es-ES" sz="1600" dirty="0" smtClean="0">
              <a:solidFill>
                <a:schemeClr val="tx1"/>
              </a:solidFill>
              <a:latin typeface="Times New Roman" pitchFamily="18" charset="0"/>
              <a:cs typeface="Times New Roman" pitchFamily="18" charset="0"/>
            </a:rPr>
            <a:t>A4 Sequías en sector ganadero en el periodo de verano.</a:t>
          </a:r>
          <a:br>
            <a:rPr lang="es-ES" sz="1600" dirty="0" smtClean="0">
              <a:solidFill>
                <a:schemeClr val="tx1"/>
              </a:solidFill>
              <a:latin typeface="Times New Roman" pitchFamily="18" charset="0"/>
              <a:cs typeface="Times New Roman" pitchFamily="18" charset="0"/>
            </a:rPr>
          </a:br>
          <a:r>
            <a:rPr lang="es-ES" sz="1600" dirty="0" smtClean="0">
              <a:solidFill>
                <a:schemeClr val="tx1"/>
              </a:solidFill>
              <a:latin typeface="Times New Roman" pitchFamily="18" charset="0"/>
              <a:cs typeface="Times New Roman" pitchFamily="18" charset="0"/>
            </a:rPr>
            <a:t>A5 Competencia desleal.</a:t>
          </a:r>
        </a:p>
        <a:p>
          <a:pPr algn="l"/>
          <a:endParaRPr lang="es-ES" sz="1000" dirty="0" smtClean="0">
            <a:latin typeface="Arial" panose="020B0604020202020204" pitchFamily="34" charset="0"/>
            <a:cs typeface="Arial" panose="020B0604020202020204" pitchFamily="34" charset="0"/>
          </a:endParaRPr>
        </a:p>
        <a:p>
          <a:pPr algn="l"/>
          <a:r>
            <a:rPr lang="es-ES" sz="1000" dirty="0" smtClean="0">
              <a:latin typeface="Arial" panose="020B0604020202020204" pitchFamily="34" charset="0"/>
              <a:cs typeface="Arial" panose="020B0604020202020204" pitchFamily="34" charset="0"/>
            </a:rPr>
            <a:t>.</a:t>
          </a:r>
        </a:p>
        <a:p>
          <a:pPr algn="l"/>
          <a:endParaRPr lang="es-ES" sz="1000" dirty="0">
            <a:latin typeface="Arial" panose="020B0604020202020204" pitchFamily="34" charset="0"/>
            <a:cs typeface="Arial" panose="020B0604020202020204" pitchFamily="34" charset="0"/>
          </a:endParaRPr>
        </a:p>
      </dgm:t>
    </dgm:pt>
    <dgm:pt modelId="{7A5F8B41-17BF-4137-8D51-4FCBB9A80202}" type="parTrans" cxnId="{C51B56F6-4C51-4595-A901-A095CD3CF018}">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ABA23415-2AE7-4668-9E83-3B8B7812F082}" type="sibTrans" cxnId="{C51B56F6-4C51-4595-A901-A095CD3CF018}">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6DC4B897-F4FD-4FDD-AAB8-670FA1843CA5}">
      <dgm:prSet phldrT="[Texto]" custT="1"/>
      <dgm:spPr/>
      <dgm:t>
        <a:bodyPr/>
        <a:lstStyle/>
        <a:p>
          <a:pPr algn="l"/>
          <a:r>
            <a:rPr lang="es-ES" sz="1600" b="1" dirty="0" smtClean="0">
              <a:solidFill>
                <a:schemeClr val="tx1"/>
              </a:solidFill>
              <a:latin typeface="Arial" panose="020B0604020202020204" pitchFamily="34" charset="0"/>
              <a:cs typeface="Arial" panose="020B0604020202020204" pitchFamily="34" charset="0"/>
            </a:rPr>
            <a:t>DEBILIDADES</a:t>
          </a:r>
          <a:endParaRPr lang="es-ES" sz="1600" dirty="0" smtClean="0">
            <a:solidFill>
              <a:schemeClr val="tx1"/>
            </a:solidFill>
            <a:latin typeface="Arial" panose="020B0604020202020204" pitchFamily="34" charset="0"/>
            <a:cs typeface="Arial" panose="020B0604020202020204" pitchFamily="34" charset="0"/>
          </a:endParaRPr>
        </a:p>
        <a:p>
          <a:pPr algn="l"/>
          <a:r>
            <a:rPr lang="es-ES" sz="1600" dirty="0" smtClean="0">
              <a:solidFill>
                <a:schemeClr val="tx1"/>
              </a:solidFill>
              <a:latin typeface="Times New Roman" pitchFamily="18" charset="0"/>
              <a:cs typeface="Times New Roman" pitchFamily="18" charset="0"/>
            </a:rPr>
            <a:t>D1 Desventaja con los grandes productores en cuanto a cantidad y calidad de producción de leche. </a:t>
          </a:r>
        </a:p>
        <a:p>
          <a:pPr algn="l"/>
          <a:r>
            <a:rPr lang="es-ES" sz="1600" dirty="0" smtClean="0">
              <a:solidFill>
                <a:schemeClr val="tx1"/>
              </a:solidFill>
              <a:latin typeface="Times New Roman" pitchFamily="18" charset="0"/>
              <a:cs typeface="Times New Roman" pitchFamily="18" charset="0"/>
            </a:rPr>
            <a:t>D2 Escasa inversión en maquinaria e infraestructura  especializados  en procesos de producción de calidad.  </a:t>
          </a:r>
          <a:br>
            <a:rPr lang="es-ES" sz="1600" dirty="0" smtClean="0">
              <a:solidFill>
                <a:schemeClr val="tx1"/>
              </a:solidFill>
              <a:latin typeface="Times New Roman" pitchFamily="18" charset="0"/>
              <a:cs typeface="Times New Roman" pitchFamily="18" charset="0"/>
            </a:rPr>
          </a:br>
          <a:r>
            <a:rPr lang="es-ES" sz="1600" dirty="0" smtClean="0">
              <a:solidFill>
                <a:schemeClr val="tx1"/>
              </a:solidFill>
              <a:latin typeface="Times New Roman" pitchFamily="18" charset="0"/>
              <a:cs typeface="Times New Roman" pitchFamily="18" charset="0"/>
            </a:rPr>
            <a:t>D3 No cuentan con Buenas practicas de manufactura.  </a:t>
          </a:r>
        </a:p>
        <a:p>
          <a:pPr algn="l"/>
          <a:r>
            <a:rPr lang="es-ES" sz="1600" dirty="0" smtClean="0">
              <a:solidFill>
                <a:schemeClr val="tx1"/>
              </a:solidFill>
              <a:latin typeface="Times New Roman" pitchFamily="18" charset="0"/>
              <a:cs typeface="Times New Roman" pitchFamily="18" charset="0"/>
            </a:rPr>
            <a:t>D4  Altos costos de producción de leche , en alimentación , fármacos del ganado y difícil acceso de trasporte a los potreros  .</a:t>
          </a:r>
        </a:p>
        <a:p>
          <a:pPr algn="l"/>
          <a:r>
            <a:rPr lang="es-ES" sz="1600" dirty="0" smtClean="0">
              <a:solidFill>
                <a:schemeClr val="tx1"/>
              </a:solidFill>
              <a:latin typeface="Times New Roman" pitchFamily="18" charset="0"/>
              <a:cs typeface="Times New Roman" pitchFamily="18" charset="0"/>
            </a:rPr>
            <a:t>D5 Falta de asesoría técnica  de producción de leche a los campesinos.</a:t>
          </a:r>
        </a:p>
        <a:p>
          <a:pPr algn="l"/>
          <a:endParaRPr lang="es-ES" sz="1000" dirty="0" smtClean="0">
            <a:latin typeface="Arial" panose="020B0604020202020204" pitchFamily="34" charset="0"/>
            <a:cs typeface="Arial" panose="020B0604020202020204" pitchFamily="34" charset="0"/>
          </a:endParaRPr>
        </a:p>
        <a:p>
          <a:pPr algn="l"/>
          <a:endParaRPr lang="es-ES" sz="1000" dirty="0" smtClean="0">
            <a:latin typeface="Arial" panose="020B0604020202020204" pitchFamily="34" charset="0"/>
            <a:cs typeface="Arial" panose="020B0604020202020204" pitchFamily="34" charset="0"/>
          </a:endParaRPr>
        </a:p>
        <a:p>
          <a:pPr algn="l"/>
          <a:endParaRPr lang="es-ES" sz="1000" dirty="0">
            <a:latin typeface="Arial" panose="020B0604020202020204" pitchFamily="34" charset="0"/>
            <a:cs typeface="Arial" panose="020B0604020202020204" pitchFamily="34" charset="0"/>
          </a:endParaRPr>
        </a:p>
      </dgm:t>
    </dgm:pt>
    <dgm:pt modelId="{3A64D9C8-E42B-4013-8B9E-93FDEF02767E}" type="parTrans" cxnId="{15A613D0-F683-4635-BFB0-853B514A9585}">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958835ED-6EC7-471F-9B26-0F0FA4444BD8}" type="sibTrans" cxnId="{15A613D0-F683-4635-BFB0-853B514A9585}">
      <dgm:prSet/>
      <dgm:spPr/>
      <dgm:t>
        <a:bodyPr/>
        <a:lstStyle/>
        <a:p>
          <a:pPr algn="l"/>
          <a:endParaRPr lang="es-ES">
            <a:solidFill>
              <a:sysClr val="windowText" lastClr="000000"/>
            </a:solidFill>
            <a:latin typeface="Arial" panose="020B0604020202020204" pitchFamily="34" charset="0"/>
            <a:cs typeface="Arial" panose="020B0604020202020204" pitchFamily="34" charset="0"/>
          </a:endParaRPr>
        </a:p>
      </dgm:t>
    </dgm:pt>
    <dgm:pt modelId="{551621C2-043B-4AAD-B48F-8A1B4060A289}" type="pres">
      <dgm:prSet presAssocID="{CEA11BA1-9FCF-4298-8170-1B48C6CE8A00}" presName="diagram" presStyleCnt="0">
        <dgm:presLayoutVars>
          <dgm:chMax val="1"/>
          <dgm:dir/>
          <dgm:animLvl val="ctr"/>
          <dgm:resizeHandles val="exact"/>
        </dgm:presLayoutVars>
      </dgm:prSet>
      <dgm:spPr/>
      <dgm:t>
        <a:bodyPr/>
        <a:lstStyle/>
        <a:p>
          <a:endParaRPr lang="es-EC"/>
        </a:p>
      </dgm:t>
    </dgm:pt>
    <dgm:pt modelId="{E02F450D-2795-4686-A186-C6E8E6FEC64C}" type="pres">
      <dgm:prSet presAssocID="{CEA11BA1-9FCF-4298-8170-1B48C6CE8A00}" presName="matrix" presStyleCnt="0"/>
      <dgm:spPr/>
      <dgm:t>
        <a:bodyPr/>
        <a:lstStyle/>
        <a:p>
          <a:endParaRPr lang="es-ES"/>
        </a:p>
      </dgm:t>
    </dgm:pt>
    <dgm:pt modelId="{AD7C479E-F249-46F2-B9D0-6E878B59E11C}" type="pres">
      <dgm:prSet presAssocID="{CEA11BA1-9FCF-4298-8170-1B48C6CE8A00}" presName="tile1" presStyleLbl="node1" presStyleIdx="0" presStyleCnt="4"/>
      <dgm:spPr/>
      <dgm:t>
        <a:bodyPr/>
        <a:lstStyle/>
        <a:p>
          <a:endParaRPr lang="es-ES"/>
        </a:p>
      </dgm:t>
    </dgm:pt>
    <dgm:pt modelId="{3C1B6323-568F-4619-9544-A0EE2D92D77A}" type="pres">
      <dgm:prSet presAssocID="{CEA11BA1-9FCF-4298-8170-1B48C6CE8A00}" presName="tile1text" presStyleLbl="node1" presStyleIdx="0" presStyleCnt="4">
        <dgm:presLayoutVars>
          <dgm:chMax val="0"/>
          <dgm:chPref val="0"/>
          <dgm:bulletEnabled val="1"/>
        </dgm:presLayoutVars>
      </dgm:prSet>
      <dgm:spPr/>
      <dgm:t>
        <a:bodyPr/>
        <a:lstStyle/>
        <a:p>
          <a:endParaRPr lang="es-ES"/>
        </a:p>
      </dgm:t>
    </dgm:pt>
    <dgm:pt modelId="{F075D1F8-FD4E-4FEB-BCD8-5CCBA6788AF6}" type="pres">
      <dgm:prSet presAssocID="{CEA11BA1-9FCF-4298-8170-1B48C6CE8A00}" presName="tile2" presStyleLbl="node1" presStyleIdx="1" presStyleCnt="4"/>
      <dgm:spPr/>
      <dgm:t>
        <a:bodyPr/>
        <a:lstStyle/>
        <a:p>
          <a:endParaRPr lang="es-ES"/>
        </a:p>
      </dgm:t>
    </dgm:pt>
    <dgm:pt modelId="{EC235DBA-7CA0-49C9-8C5F-ED37DC40A88F}" type="pres">
      <dgm:prSet presAssocID="{CEA11BA1-9FCF-4298-8170-1B48C6CE8A00}" presName="tile2text" presStyleLbl="node1" presStyleIdx="1" presStyleCnt="4">
        <dgm:presLayoutVars>
          <dgm:chMax val="0"/>
          <dgm:chPref val="0"/>
          <dgm:bulletEnabled val="1"/>
        </dgm:presLayoutVars>
      </dgm:prSet>
      <dgm:spPr/>
      <dgm:t>
        <a:bodyPr/>
        <a:lstStyle/>
        <a:p>
          <a:endParaRPr lang="es-ES"/>
        </a:p>
      </dgm:t>
    </dgm:pt>
    <dgm:pt modelId="{B4DCE091-047F-4B53-96E1-601A256CBA8F}" type="pres">
      <dgm:prSet presAssocID="{CEA11BA1-9FCF-4298-8170-1B48C6CE8A00}" presName="tile3" presStyleLbl="node1" presStyleIdx="2" presStyleCnt="4" custScaleY="104960"/>
      <dgm:spPr/>
      <dgm:t>
        <a:bodyPr/>
        <a:lstStyle/>
        <a:p>
          <a:endParaRPr lang="es-ES"/>
        </a:p>
      </dgm:t>
    </dgm:pt>
    <dgm:pt modelId="{B8FA148D-B4D0-4831-95C2-8922755AB9EA}" type="pres">
      <dgm:prSet presAssocID="{CEA11BA1-9FCF-4298-8170-1B48C6CE8A00}" presName="tile3text" presStyleLbl="node1" presStyleIdx="2" presStyleCnt="4">
        <dgm:presLayoutVars>
          <dgm:chMax val="0"/>
          <dgm:chPref val="0"/>
          <dgm:bulletEnabled val="1"/>
        </dgm:presLayoutVars>
      </dgm:prSet>
      <dgm:spPr/>
      <dgm:t>
        <a:bodyPr/>
        <a:lstStyle/>
        <a:p>
          <a:endParaRPr lang="es-ES"/>
        </a:p>
      </dgm:t>
    </dgm:pt>
    <dgm:pt modelId="{EABE08F2-0EC1-407F-BEB8-49D7B7B28866}" type="pres">
      <dgm:prSet presAssocID="{CEA11BA1-9FCF-4298-8170-1B48C6CE8A00}" presName="tile4" presStyleLbl="node1" presStyleIdx="3" presStyleCnt="4" custLinFactNeighborY="1335"/>
      <dgm:spPr/>
      <dgm:t>
        <a:bodyPr/>
        <a:lstStyle/>
        <a:p>
          <a:endParaRPr lang="es-ES"/>
        </a:p>
      </dgm:t>
    </dgm:pt>
    <dgm:pt modelId="{E8356F7B-491C-4DB4-8676-532640F97F62}" type="pres">
      <dgm:prSet presAssocID="{CEA11BA1-9FCF-4298-8170-1B48C6CE8A00}" presName="tile4text" presStyleLbl="node1" presStyleIdx="3" presStyleCnt="4">
        <dgm:presLayoutVars>
          <dgm:chMax val="0"/>
          <dgm:chPref val="0"/>
          <dgm:bulletEnabled val="1"/>
        </dgm:presLayoutVars>
      </dgm:prSet>
      <dgm:spPr/>
      <dgm:t>
        <a:bodyPr/>
        <a:lstStyle/>
        <a:p>
          <a:endParaRPr lang="es-ES"/>
        </a:p>
      </dgm:t>
    </dgm:pt>
    <dgm:pt modelId="{B8D0BB86-BE89-498F-A8B9-BD5F24B20BBC}" type="pres">
      <dgm:prSet presAssocID="{CEA11BA1-9FCF-4298-8170-1B48C6CE8A00}" presName="centerTile" presStyleLbl="fgShp" presStyleIdx="0" presStyleCnt="1" custScaleY="50072" custLinFactNeighborX="2170" custLinFactNeighborY="-11983">
        <dgm:presLayoutVars>
          <dgm:chMax val="0"/>
          <dgm:chPref val="0"/>
        </dgm:presLayoutVars>
      </dgm:prSet>
      <dgm:spPr/>
      <dgm:t>
        <a:bodyPr/>
        <a:lstStyle/>
        <a:p>
          <a:endParaRPr lang="es-ES"/>
        </a:p>
      </dgm:t>
    </dgm:pt>
  </dgm:ptLst>
  <dgm:cxnLst>
    <dgm:cxn modelId="{8C9EA967-95D1-41C5-8BC0-4ADD7D7F4EE7}" type="presOf" srcId="{77CC81B3-EBD1-4B8A-B34D-CB8F0D98AA30}" destId="{AD7C479E-F249-46F2-B9D0-6E878B59E11C}" srcOrd="0" destOrd="0" presId="urn:microsoft.com/office/officeart/2005/8/layout/matrix1"/>
    <dgm:cxn modelId="{59D61D0C-7F73-4E1E-8239-BC5B0C3225B9}" type="presOf" srcId="{10B5B0BE-5510-4EBE-926A-7EE9594BE10A}" destId="{F075D1F8-FD4E-4FEB-BCD8-5CCBA6788AF6}" srcOrd="0" destOrd="0" presId="urn:microsoft.com/office/officeart/2005/8/layout/matrix1"/>
    <dgm:cxn modelId="{C16DDE92-9A37-422E-8237-4CC79F4B6D99}" srcId="{7E4DE8B2-1332-45F5-B8D5-C193D4CFA235}" destId="{77CC81B3-EBD1-4B8A-B34D-CB8F0D98AA30}" srcOrd="0" destOrd="0" parTransId="{1FD5FF48-B0C2-48A0-AF54-893E6193D4A3}" sibTransId="{F5D54905-5A2A-4C76-8A5E-67D12D3F2C07}"/>
    <dgm:cxn modelId="{F18F6497-2D09-4E33-9C1C-7F8889DB810A}" type="presOf" srcId="{6DC4B897-F4FD-4FDD-AAB8-670FA1843CA5}" destId="{B8FA148D-B4D0-4831-95C2-8922755AB9EA}" srcOrd="1" destOrd="0" presId="urn:microsoft.com/office/officeart/2005/8/layout/matrix1"/>
    <dgm:cxn modelId="{65F9FCCC-6508-4C44-B6FF-BDAB12610801}" type="presOf" srcId="{CEA11BA1-9FCF-4298-8170-1B48C6CE8A00}" destId="{551621C2-043B-4AAD-B48F-8A1B4060A289}" srcOrd="0" destOrd="0" presId="urn:microsoft.com/office/officeart/2005/8/layout/matrix1"/>
    <dgm:cxn modelId="{B32DBE66-4C5A-4749-A6BB-4196F7896D7C}" type="presOf" srcId="{6DC4B897-F4FD-4FDD-AAB8-670FA1843CA5}" destId="{B4DCE091-047F-4B53-96E1-601A256CBA8F}" srcOrd="0" destOrd="0" presId="urn:microsoft.com/office/officeart/2005/8/layout/matrix1"/>
    <dgm:cxn modelId="{45C46EDD-1590-4856-B575-9D6CE04FBBD1}" srcId="{7E4DE8B2-1332-45F5-B8D5-C193D4CFA235}" destId="{10B5B0BE-5510-4EBE-926A-7EE9594BE10A}" srcOrd="1" destOrd="0" parTransId="{62822208-7F13-4643-A6A5-840ED68AF409}" sibTransId="{AA7311F4-51CE-48F3-B8D4-FB1B5E6E412C}"/>
    <dgm:cxn modelId="{15A613D0-F683-4635-BFB0-853B514A9585}" srcId="{7E4DE8B2-1332-45F5-B8D5-C193D4CFA235}" destId="{6DC4B897-F4FD-4FDD-AAB8-670FA1843CA5}" srcOrd="2" destOrd="0" parTransId="{3A64D9C8-E42B-4013-8B9E-93FDEF02767E}" sibTransId="{958835ED-6EC7-471F-9B26-0F0FA4444BD8}"/>
    <dgm:cxn modelId="{B1CB72FD-8B8D-4A9D-924D-0298486A828D}" srcId="{CEA11BA1-9FCF-4298-8170-1B48C6CE8A00}" destId="{7E4DE8B2-1332-45F5-B8D5-C193D4CFA235}" srcOrd="0" destOrd="0" parTransId="{BD7C054E-369C-4F91-9A60-306D497F736A}" sibTransId="{8984DF67-8659-4D73-9AE3-80E7E9B450F5}"/>
    <dgm:cxn modelId="{91347D98-6B6C-4EA4-8E7E-B9DF23BC4BC7}" type="presOf" srcId="{01DA9078-1434-469C-A60B-14E7D794EDCE}" destId="{EABE08F2-0EC1-407F-BEB8-49D7B7B28866}" srcOrd="0" destOrd="0" presId="urn:microsoft.com/office/officeart/2005/8/layout/matrix1"/>
    <dgm:cxn modelId="{C51B56F6-4C51-4595-A901-A095CD3CF018}" srcId="{7E4DE8B2-1332-45F5-B8D5-C193D4CFA235}" destId="{01DA9078-1434-469C-A60B-14E7D794EDCE}" srcOrd="3" destOrd="0" parTransId="{7A5F8B41-17BF-4137-8D51-4FCBB9A80202}" sibTransId="{ABA23415-2AE7-4668-9E83-3B8B7812F082}"/>
    <dgm:cxn modelId="{23596B4E-9FBC-4E7C-9B3E-A33D65FFBF3B}" type="presOf" srcId="{01DA9078-1434-469C-A60B-14E7D794EDCE}" destId="{E8356F7B-491C-4DB4-8676-532640F97F62}" srcOrd="1" destOrd="0" presId="urn:microsoft.com/office/officeart/2005/8/layout/matrix1"/>
    <dgm:cxn modelId="{94193FA7-9067-4BBB-B8FB-41B61E7E3715}" type="presOf" srcId="{7E4DE8B2-1332-45F5-B8D5-C193D4CFA235}" destId="{B8D0BB86-BE89-498F-A8B9-BD5F24B20BBC}" srcOrd="0" destOrd="0" presId="urn:microsoft.com/office/officeart/2005/8/layout/matrix1"/>
    <dgm:cxn modelId="{97FD150D-CCC8-4D87-8D80-9A879C60160E}" type="presOf" srcId="{77CC81B3-EBD1-4B8A-B34D-CB8F0D98AA30}" destId="{3C1B6323-568F-4619-9544-A0EE2D92D77A}" srcOrd="1" destOrd="0" presId="urn:microsoft.com/office/officeart/2005/8/layout/matrix1"/>
    <dgm:cxn modelId="{B39AC255-5848-4229-9152-5D4A9F615D45}" type="presOf" srcId="{10B5B0BE-5510-4EBE-926A-7EE9594BE10A}" destId="{EC235DBA-7CA0-49C9-8C5F-ED37DC40A88F}" srcOrd="1" destOrd="0" presId="urn:microsoft.com/office/officeart/2005/8/layout/matrix1"/>
    <dgm:cxn modelId="{97054786-7D17-47E8-A003-0CD3AAFC4D5A}" type="presParOf" srcId="{551621C2-043B-4AAD-B48F-8A1B4060A289}" destId="{E02F450D-2795-4686-A186-C6E8E6FEC64C}" srcOrd="0" destOrd="0" presId="urn:microsoft.com/office/officeart/2005/8/layout/matrix1"/>
    <dgm:cxn modelId="{4C226B48-9396-4332-8885-42DCA530BF5C}" type="presParOf" srcId="{E02F450D-2795-4686-A186-C6E8E6FEC64C}" destId="{AD7C479E-F249-46F2-B9D0-6E878B59E11C}" srcOrd="0" destOrd="0" presId="urn:microsoft.com/office/officeart/2005/8/layout/matrix1"/>
    <dgm:cxn modelId="{B05963FF-2BAB-4758-BE8C-A56545316A8A}" type="presParOf" srcId="{E02F450D-2795-4686-A186-C6E8E6FEC64C}" destId="{3C1B6323-568F-4619-9544-A0EE2D92D77A}" srcOrd="1" destOrd="0" presId="urn:microsoft.com/office/officeart/2005/8/layout/matrix1"/>
    <dgm:cxn modelId="{DAF9EBE9-B0F5-47D2-BFBC-34FD6B28BCEC}" type="presParOf" srcId="{E02F450D-2795-4686-A186-C6E8E6FEC64C}" destId="{F075D1F8-FD4E-4FEB-BCD8-5CCBA6788AF6}" srcOrd="2" destOrd="0" presId="urn:microsoft.com/office/officeart/2005/8/layout/matrix1"/>
    <dgm:cxn modelId="{35F5C258-EF2D-4818-A404-BE17993BF25B}" type="presParOf" srcId="{E02F450D-2795-4686-A186-C6E8E6FEC64C}" destId="{EC235DBA-7CA0-49C9-8C5F-ED37DC40A88F}" srcOrd="3" destOrd="0" presId="urn:microsoft.com/office/officeart/2005/8/layout/matrix1"/>
    <dgm:cxn modelId="{95B5C59A-D943-4E22-A0B7-52964943A1EC}" type="presParOf" srcId="{E02F450D-2795-4686-A186-C6E8E6FEC64C}" destId="{B4DCE091-047F-4B53-96E1-601A256CBA8F}" srcOrd="4" destOrd="0" presId="urn:microsoft.com/office/officeart/2005/8/layout/matrix1"/>
    <dgm:cxn modelId="{EFF28E13-CCDD-458F-8C06-2A840F9C7D2D}" type="presParOf" srcId="{E02F450D-2795-4686-A186-C6E8E6FEC64C}" destId="{B8FA148D-B4D0-4831-95C2-8922755AB9EA}" srcOrd="5" destOrd="0" presId="urn:microsoft.com/office/officeart/2005/8/layout/matrix1"/>
    <dgm:cxn modelId="{EFF54DB3-B9CA-4064-A122-DD02080C287D}" type="presParOf" srcId="{E02F450D-2795-4686-A186-C6E8E6FEC64C}" destId="{EABE08F2-0EC1-407F-BEB8-49D7B7B28866}" srcOrd="6" destOrd="0" presId="urn:microsoft.com/office/officeart/2005/8/layout/matrix1"/>
    <dgm:cxn modelId="{BECB227A-EE44-4B93-8422-91804D104E73}" type="presParOf" srcId="{E02F450D-2795-4686-A186-C6E8E6FEC64C}" destId="{E8356F7B-491C-4DB4-8676-532640F97F62}" srcOrd="7" destOrd="0" presId="urn:microsoft.com/office/officeart/2005/8/layout/matrix1"/>
    <dgm:cxn modelId="{F56FA44D-CA11-49BC-A14A-778E08906D13}" type="presParOf" srcId="{551621C2-043B-4AAD-B48F-8A1B4060A289}" destId="{B8D0BB86-BE89-498F-A8B9-BD5F24B20BB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0547E58-DA8D-4F97-9FBE-E7C4C1D057FE}"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ES"/>
        </a:p>
      </dgm:t>
    </dgm:pt>
    <dgm:pt modelId="{BCE7B9AC-A455-4519-B101-0AF96EC9AAE6}">
      <dgm:prSet phldrT="[Texto]" custT="1"/>
      <dgm:spPr/>
      <dgm:t>
        <a:bodyPr/>
        <a:lstStyle/>
        <a:p>
          <a:r>
            <a:rPr lang="es-ES" sz="2400" dirty="0" smtClean="0">
              <a:latin typeface="+mj-lt"/>
            </a:rPr>
            <a:t>F1 – O1:</a:t>
          </a:r>
          <a:r>
            <a:rPr lang="es-EC" sz="2400" dirty="0" smtClean="0">
              <a:effectLst/>
              <a:latin typeface="+mj-lt"/>
              <a:ea typeface="Calibri" panose="020F0502020204030204" pitchFamily="34" charset="0"/>
            </a:rPr>
            <a:t>El sector ganadero produce leche en Óptimas condiciones sanitarias, puede introducirle a un amplio mercado Internacional.</a:t>
          </a:r>
          <a:endParaRPr lang="es-ES" sz="2400" dirty="0">
            <a:latin typeface="+mj-lt"/>
          </a:endParaRPr>
        </a:p>
      </dgm:t>
    </dgm:pt>
    <dgm:pt modelId="{B7EAF8C1-B989-4254-A923-4C258C7466E7}" type="parTrans" cxnId="{3572DB90-1C8A-4C35-BC97-7507CB46DFDD}">
      <dgm:prSet/>
      <dgm:spPr/>
      <dgm:t>
        <a:bodyPr/>
        <a:lstStyle/>
        <a:p>
          <a:endParaRPr lang="es-ES">
            <a:latin typeface="+mj-lt"/>
          </a:endParaRPr>
        </a:p>
      </dgm:t>
    </dgm:pt>
    <dgm:pt modelId="{EE21F936-A11D-430A-999C-EAF7E7C34CD7}" type="sibTrans" cxnId="{3572DB90-1C8A-4C35-BC97-7507CB46DFDD}">
      <dgm:prSet/>
      <dgm:spPr/>
      <dgm:t>
        <a:bodyPr/>
        <a:lstStyle/>
        <a:p>
          <a:endParaRPr lang="es-ES">
            <a:latin typeface="+mj-lt"/>
          </a:endParaRPr>
        </a:p>
      </dgm:t>
    </dgm:pt>
    <dgm:pt modelId="{D42DE772-F82C-4E57-8FE0-F889ADA9090B}">
      <dgm:prSet phldrT="[Texto]" custT="1"/>
      <dgm:spPr/>
      <dgm:t>
        <a:bodyPr/>
        <a:lstStyle/>
        <a:p>
          <a:r>
            <a:rPr lang="es-ES" sz="2400" dirty="0" smtClean="0">
              <a:latin typeface="+mj-lt"/>
            </a:rPr>
            <a:t>F2 – O2: </a:t>
          </a:r>
          <a:r>
            <a:rPr lang="es-EC" sz="2400" dirty="0" smtClean="0">
              <a:effectLst/>
              <a:latin typeface="+mj-lt"/>
              <a:ea typeface="Calibri" panose="020F0502020204030204" pitchFamily="34" charset="0"/>
            </a:rPr>
            <a:t>Aumentar número de Consumidores, ofreciéndoles producto con característica diferenciadora. </a:t>
          </a:r>
          <a:endParaRPr lang="es-ES" sz="2400" dirty="0">
            <a:latin typeface="+mj-lt"/>
          </a:endParaRPr>
        </a:p>
      </dgm:t>
    </dgm:pt>
    <dgm:pt modelId="{764AD257-FCD8-4091-A414-28A80C91D136}" type="parTrans" cxnId="{06F23E56-3C2E-442F-8451-BA3C0A36944C}">
      <dgm:prSet/>
      <dgm:spPr/>
      <dgm:t>
        <a:bodyPr/>
        <a:lstStyle/>
        <a:p>
          <a:endParaRPr lang="es-ES">
            <a:latin typeface="+mj-lt"/>
          </a:endParaRPr>
        </a:p>
      </dgm:t>
    </dgm:pt>
    <dgm:pt modelId="{8F01EC2E-9ABB-46B5-A620-35D1422624EA}" type="sibTrans" cxnId="{06F23E56-3C2E-442F-8451-BA3C0A36944C}">
      <dgm:prSet/>
      <dgm:spPr/>
      <dgm:t>
        <a:bodyPr/>
        <a:lstStyle/>
        <a:p>
          <a:endParaRPr lang="es-ES">
            <a:latin typeface="+mj-lt"/>
          </a:endParaRPr>
        </a:p>
      </dgm:t>
    </dgm:pt>
    <dgm:pt modelId="{5204D493-9D11-47E5-A958-2DE219CB3064}">
      <dgm:prSet phldrT="[Texto]" custT="1"/>
      <dgm:spPr/>
      <dgm:t>
        <a:bodyPr/>
        <a:lstStyle/>
        <a:p>
          <a:r>
            <a:rPr lang="es-ES" sz="2400" dirty="0" smtClean="0">
              <a:latin typeface="+mj-lt"/>
            </a:rPr>
            <a:t>F3-O3:</a:t>
          </a:r>
          <a:r>
            <a:rPr lang="es-EC" sz="2400" dirty="0" smtClean="0">
              <a:effectLst/>
              <a:latin typeface="+mj-lt"/>
              <a:ea typeface="Calibri" panose="020F0502020204030204" pitchFamily="34" charset="0"/>
              <a:cs typeface="Times New Roman" panose="02020603050405020304" pitchFamily="18" charset="0"/>
            </a:rPr>
            <a:t>Son privilegiados al tener buenas vacas , por lo tanto deben mejorar su producción y su calidad implementando tecnología especializada. </a:t>
          </a:r>
          <a:endParaRPr lang="es-ES" sz="2400" dirty="0">
            <a:latin typeface="+mj-lt"/>
          </a:endParaRPr>
        </a:p>
      </dgm:t>
    </dgm:pt>
    <dgm:pt modelId="{C7E926BB-510F-4343-B1DC-2E88638A40A3}" type="sibTrans" cxnId="{205FE035-B3B0-41F9-B49E-4015B4AAA13F}">
      <dgm:prSet/>
      <dgm:spPr/>
      <dgm:t>
        <a:bodyPr/>
        <a:lstStyle/>
        <a:p>
          <a:endParaRPr lang="es-ES">
            <a:latin typeface="+mj-lt"/>
          </a:endParaRPr>
        </a:p>
      </dgm:t>
    </dgm:pt>
    <dgm:pt modelId="{D20843F0-723C-40D4-A44E-7618ECD1027C}" type="parTrans" cxnId="{205FE035-B3B0-41F9-B49E-4015B4AAA13F}">
      <dgm:prSet/>
      <dgm:spPr/>
      <dgm:t>
        <a:bodyPr/>
        <a:lstStyle/>
        <a:p>
          <a:endParaRPr lang="es-ES">
            <a:latin typeface="+mj-lt"/>
          </a:endParaRPr>
        </a:p>
      </dgm:t>
    </dgm:pt>
    <dgm:pt modelId="{73ED1993-F854-4F47-A750-0A5CFAE80871}" type="pres">
      <dgm:prSet presAssocID="{F0547E58-DA8D-4F97-9FBE-E7C4C1D057FE}" presName="linear" presStyleCnt="0">
        <dgm:presLayoutVars>
          <dgm:dir/>
          <dgm:animLvl val="lvl"/>
          <dgm:resizeHandles val="exact"/>
        </dgm:presLayoutVars>
      </dgm:prSet>
      <dgm:spPr/>
      <dgm:t>
        <a:bodyPr/>
        <a:lstStyle/>
        <a:p>
          <a:endParaRPr lang="es-EC"/>
        </a:p>
      </dgm:t>
    </dgm:pt>
    <dgm:pt modelId="{6AF58802-B937-404E-935E-42D7BEA35CD7}" type="pres">
      <dgm:prSet presAssocID="{BCE7B9AC-A455-4519-B101-0AF96EC9AAE6}" presName="parentLin" presStyleCnt="0"/>
      <dgm:spPr/>
    </dgm:pt>
    <dgm:pt modelId="{753C70A0-79F3-4590-B944-E6131FB11D4D}" type="pres">
      <dgm:prSet presAssocID="{BCE7B9AC-A455-4519-B101-0AF96EC9AAE6}" presName="parentLeftMargin" presStyleLbl="node1" presStyleIdx="0" presStyleCnt="3"/>
      <dgm:spPr/>
      <dgm:t>
        <a:bodyPr/>
        <a:lstStyle/>
        <a:p>
          <a:endParaRPr lang="es-EC"/>
        </a:p>
      </dgm:t>
    </dgm:pt>
    <dgm:pt modelId="{2F26E201-E1F7-42A2-BBB8-ECAA400FC34D}" type="pres">
      <dgm:prSet presAssocID="{BCE7B9AC-A455-4519-B101-0AF96EC9AAE6}" presName="parentText" presStyleLbl="node1" presStyleIdx="0" presStyleCnt="3" custLinFactY="-351100" custLinFactNeighborX="-62171" custLinFactNeighborY="-400000">
        <dgm:presLayoutVars>
          <dgm:chMax val="0"/>
          <dgm:bulletEnabled val="1"/>
        </dgm:presLayoutVars>
      </dgm:prSet>
      <dgm:spPr/>
      <dgm:t>
        <a:bodyPr/>
        <a:lstStyle/>
        <a:p>
          <a:endParaRPr lang="es-ES"/>
        </a:p>
      </dgm:t>
    </dgm:pt>
    <dgm:pt modelId="{746750EC-C02C-47D9-AB7E-1E90B0045E35}" type="pres">
      <dgm:prSet presAssocID="{BCE7B9AC-A455-4519-B101-0AF96EC9AAE6}" presName="negativeSpace" presStyleCnt="0"/>
      <dgm:spPr/>
    </dgm:pt>
    <dgm:pt modelId="{B880D44D-9AB0-43E9-857E-CDB1F13FCA4F}" type="pres">
      <dgm:prSet presAssocID="{BCE7B9AC-A455-4519-B101-0AF96EC9AAE6}" presName="childText" presStyleLbl="conFgAcc1" presStyleIdx="0" presStyleCnt="3">
        <dgm:presLayoutVars>
          <dgm:bulletEnabled val="1"/>
        </dgm:presLayoutVars>
      </dgm:prSet>
      <dgm:spPr/>
    </dgm:pt>
    <dgm:pt modelId="{DF097DA4-D42D-4F32-AE2C-1F529FADAB8C}" type="pres">
      <dgm:prSet presAssocID="{EE21F936-A11D-430A-999C-EAF7E7C34CD7}" presName="spaceBetweenRectangles" presStyleCnt="0"/>
      <dgm:spPr/>
    </dgm:pt>
    <dgm:pt modelId="{7D95DB8A-8672-42BB-9AD4-EE3BA34090B5}" type="pres">
      <dgm:prSet presAssocID="{D42DE772-F82C-4E57-8FE0-F889ADA9090B}" presName="parentLin" presStyleCnt="0"/>
      <dgm:spPr/>
    </dgm:pt>
    <dgm:pt modelId="{2A00C14B-8EE9-4861-B136-9F4C30C40245}" type="pres">
      <dgm:prSet presAssocID="{D42DE772-F82C-4E57-8FE0-F889ADA9090B}" presName="parentLeftMargin" presStyleLbl="node1" presStyleIdx="0" presStyleCnt="3"/>
      <dgm:spPr/>
      <dgm:t>
        <a:bodyPr/>
        <a:lstStyle/>
        <a:p>
          <a:endParaRPr lang="es-EC"/>
        </a:p>
      </dgm:t>
    </dgm:pt>
    <dgm:pt modelId="{91E28014-4685-4371-AFB0-C30E21A1C6B6}" type="pres">
      <dgm:prSet presAssocID="{D42DE772-F82C-4E57-8FE0-F889ADA9090B}" presName="parentText" presStyleLbl="node1" presStyleIdx="1" presStyleCnt="3">
        <dgm:presLayoutVars>
          <dgm:chMax val="0"/>
          <dgm:bulletEnabled val="1"/>
        </dgm:presLayoutVars>
      </dgm:prSet>
      <dgm:spPr/>
      <dgm:t>
        <a:bodyPr/>
        <a:lstStyle/>
        <a:p>
          <a:endParaRPr lang="es-ES"/>
        </a:p>
      </dgm:t>
    </dgm:pt>
    <dgm:pt modelId="{138D19F2-06AA-4BFF-9D60-4A7142E74AD6}" type="pres">
      <dgm:prSet presAssocID="{D42DE772-F82C-4E57-8FE0-F889ADA9090B}" presName="negativeSpace" presStyleCnt="0"/>
      <dgm:spPr/>
    </dgm:pt>
    <dgm:pt modelId="{25C482C3-CCD1-4E41-AC98-947190F069DD}" type="pres">
      <dgm:prSet presAssocID="{D42DE772-F82C-4E57-8FE0-F889ADA9090B}" presName="childText" presStyleLbl="conFgAcc1" presStyleIdx="1" presStyleCnt="3">
        <dgm:presLayoutVars>
          <dgm:bulletEnabled val="1"/>
        </dgm:presLayoutVars>
      </dgm:prSet>
      <dgm:spPr/>
    </dgm:pt>
    <dgm:pt modelId="{7B771C1C-D533-4BB5-809E-8575A5B31D72}" type="pres">
      <dgm:prSet presAssocID="{8F01EC2E-9ABB-46B5-A620-35D1422624EA}" presName="spaceBetweenRectangles" presStyleCnt="0"/>
      <dgm:spPr/>
    </dgm:pt>
    <dgm:pt modelId="{963DE25F-CDDD-4A6A-A534-43ACE0E17AE6}" type="pres">
      <dgm:prSet presAssocID="{5204D493-9D11-47E5-A958-2DE219CB3064}" presName="parentLin" presStyleCnt="0"/>
      <dgm:spPr/>
    </dgm:pt>
    <dgm:pt modelId="{36CB1856-0CFC-49C9-B5E1-FF82C190830F}" type="pres">
      <dgm:prSet presAssocID="{5204D493-9D11-47E5-A958-2DE219CB3064}" presName="parentLeftMargin" presStyleLbl="node1" presStyleIdx="1" presStyleCnt="3"/>
      <dgm:spPr/>
      <dgm:t>
        <a:bodyPr/>
        <a:lstStyle/>
        <a:p>
          <a:endParaRPr lang="es-EC"/>
        </a:p>
      </dgm:t>
    </dgm:pt>
    <dgm:pt modelId="{06526359-FE17-4294-BF59-97C7256C510C}" type="pres">
      <dgm:prSet presAssocID="{5204D493-9D11-47E5-A958-2DE219CB3064}" presName="parentText" presStyleLbl="node1" presStyleIdx="2" presStyleCnt="3" custLinFactNeighborX="7172" custLinFactNeighborY="-16899">
        <dgm:presLayoutVars>
          <dgm:chMax val="0"/>
          <dgm:bulletEnabled val="1"/>
        </dgm:presLayoutVars>
      </dgm:prSet>
      <dgm:spPr/>
      <dgm:t>
        <a:bodyPr/>
        <a:lstStyle/>
        <a:p>
          <a:endParaRPr lang="es-ES"/>
        </a:p>
      </dgm:t>
    </dgm:pt>
    <dgm:pt modelId="{AF6A4F90-1043-4E04-AD9E-1E71652A52E9}" type="pres">
      <dgm:prSet presAssocID="{5204D493-9D11-47E5-A958-2DE219CB3064}" presName="negativeSpace" presStyleCnt="0"/>
      <dgm:spPr/>
    </dgm:pt>
    <dgm:pt modelId="{3E29D4D9-5376-4B1E-BDE1-D9D1DBB543E6}" type="pres">
      <dgm:prSet presAssocID="{5204D493-9D11-47E5-A958-2DE219CB3064}" presName="childText" presStyleLbl="conFgAcc1" presStyleIdx="2" presStyleCnt="3">
        <dgm:presLayoutVars>
          <dgm:bulletEnabled val="1"/>
        </dgm:presLayoutVars>
      </dgm:prSet>
      <dgm:spPr/>
    </dgm:pt>
  </dgm:ptLst>
  <dgm:cxnLst>
    <dgm:cxn modelId="{4A03581C-115A-42D8-BDA2-D0C555DB0D28}" type="presOf" srcId="{D42DE772-F82C-4E57-8FE0-F889ADA9090B}" destId="{2A00C14B-8EE9-4861-B136-9F4C30C40245}" srcOrd="0" destOrd="0" presId="urn:microsoft.com/office/officeart/2005/8/layout/list1"/>
    <dgm:cxn modelId="{46BF3F62-9E94-420D-AAFE-7C608CFEA48E}" type="presOf" srcId="{5204D493-9D11-47E5-A958-2DE219CB3064}" destId="{06526359-FE17-4294-BF59-97C7256C510C}" srcOrd="1" destOrd="0" presId="urn:microsoft.com/office/officeart/2005/8/layout/list1"/>
    <dgm:cxn modelId="{B4AB9AA9-6B69-43FB-920F-BC63224EDD2A}" type="presOf" srcId="{D42DE772-F82C-4E57-8FE0-F889ADA9090B}" destId="{91E28014-4685-4371-AFB0-C30E21A1C6B6}" srcOrd="1" destOrd="0" presId="urn:microsoft.com/office/officeart/2005/8/layout/list1"/>
    <dgm:cxn modelId="{A910B49E-55E1-472E-9BED-6F324C5ED4E2}" type="presOf" srcId="{F0547E58-DA8D-4F97-9FBE-E7C4C1D057FE}" destId="{73ED1993-F854-4F47-A750-0A5CFAE80871}" srcOrd="0" destOrd="0" presId="urn:microsoft.com/office/officeart/2005/8/layout/list1"/>
    <dgm:cxn modelId="{0CBA2F97-BF07-46A9-8938-690DB6F56027}" type="presOf" srcId="{5204D493-9D11-47E5-A958-2DE219CB3064}" destId="{36CB1856-0CFC-49C9-B5E1-FF82C190830F}" srcOrd="0" destOrd="0" presId="urn:microsoft.com/office/officeart/2005/8/layout/list1"/>
    <dgm:cxn modelId="{06F23E56-3C2E-442F-8451-BA3C0A36944C}" srcId="{F0547E58-DA8D-4F97-9FBE-E7C4C1D057FE}" destId="{D42DE772-F82C-4E57-8FE0-F889ADA9090B}" srcOrd="1" destOrd="0" parTransId="{764AD257-FCD8-4091-A414-28A80C91D136}" sibTransId="{8F01EC2E-9ABB-46B5-A620-35D1422624EA}"/>
    <dgm:cxn modelId="{818CF37E-B821-4A87-81E0-5F2A85AD8541}" type="presOf" srcId="{BCE7B9AC-A455-4519-B101-0AF96EC9AAE6}" destId="{2F26E201-E1F7-42A2-BBB8-ECAA400FC34D}" srcOrd="1" destOrd="0" presId="urn:microsoft.com/office/officeart/2005/8/layout/list1"/>
    <dgm:cxn modelId="{205FE035-B3B0-41F9-B49E-4015B4AAA13F}" srcId="{F0547E58-DA8D-4F97-9FBE-E7C4C1D057FE}" destId="{5204D493-9D11-47E5-A958-2DE219CB3064}" srcOrd="2" destOrd="0" parTransId="{D20843F0-723C-40D4-A44E-7618ECD1027C}" sibTransId="{C7E926BB-510F-4343-B1DC-2E88638A40A3}"/>
    <dgm:cxn modelId="{A78FBDE5-1C0A-4EE9-8962-3CE00F86A16A}" type="presOf" srcId="{BCE7B9AC-A455-4519-B101-0AF96EC9AAE6}" destId="{753C70A0-79F3-4590-B944-E6131FB11D4D}" srcOrd="0" destOrd="0" presId="urn:microsoft.com/office/officeart/2005/8/layout/list1"/>
    <dgm:cxn modelId="{3572DB90-1C8A-4C35-BC97-7507CB46DFDD}" srcId="{F0547E58-DA8D-4F97-9FBE-E7C4C1D057FE}" destId="{BCE7B9AC-A455-4519-B101-0AF96EC9AAE6}" srcOrd="0" destOrd="0" parTransId="{B7EAF8C1-B989-4254-A923-4C258C7466E7}" sibTransId="{EE21F936-A11D-430A-999C-EAF7E7C34CD7}"/>
    <dgm:cxn modelId="{2BE75649-DAFF-4E49-926D-6EA24AF3613D}" type="presParOf" srcId="{73ED1993-F854-4F47-A750-0A5CFAE80871}" destId="{6AF58802-B937-404E-935E-42D7BEA35CD7}" srcOrd="0" destOrd="0" presId="urn:microsoft.com/office/officeart/2005/8/layout/list1"/>
    <dgm:cxn modelId="{C3B59F8F-4596-446D-8BE9-7239D90735A9}" type="presParOf" srcId="{6AF58802-B937-404E-935E-42D7BEA35CD7}" destId="{753C70A0-79F3-4590-B944-E6131FB11D4D}" srcOrd="0" destOrd="0" presId="urn:microsoft.com/office/officeart/2005/8/layout/list1"/>
    <dgm:cxn modelId="{8F62689B-A37E-4194-99A0-53EB8FECC67C}" type="presParOf" srcId="{6AF58802-B937-404E-935E-42D7BEA35CD7}" destId="{2F26E201-E1F7-42A2-BBB8-ECAA400FC34D}" srcOrd="1" destOrd="0" presId="urn:microsoft.com/office/officeart/2005/8/layout/list1"/>
    <dgm:cxn modelId="{A63EED2D-F159-4BB4-82AC-B3DE1BA0ADF3}" type="presParOf" srcId="{73ED1993-F854-4F47-A750-0A5CFAE80871}" destId="{746750EC-C02C-47D9-AB7E-1E90B0045E35}" srcOrd="1" destOrd="0" presId="urn:microsoft.com/office/officeart/2005/8/layout/list1"/>
    <dgm:cxn modelId="{0754DABA-C960-47B5-9747-A284A3DB91CC}" type="presParOf" srcId="{73ED1993-F854-4F47-A750-0A5CFAE80871}" destId="{B880D44D-9AB0-43E9-857E-CDB1F13FCA4F}" srcOrd="2" destOrd="0" presId="urn:microsoft.com/office/officeart/2005/8/layout/list1"/>
    <dgm:cxn modelId="{793DD0BE-A93F-4464-AFE4-A936CEBFF56D}" type="presParOf" srcId="{73ED1993-F854-4F47-A750-0A5CFAE80871}" destId="{DF097DA4-D42D-4F32-AE2C-1F529FADAB8C}" srcOrd="3" destOrd="0" presId="urn:microsoft.com/office/officeart/2005/8/layout/list1"/>
    <dgm:cxn modelId="{136CA86C-E715-4AB0-A75B-16B2DCF00291}" type="presParOf" srcId="{73ED1993-F854-4F47-A750-0A5CFAE80871}" destId="{7D95DB8A-8672-42BB-9AD4-EE3BA34090B5}" srcOrd="4" destOrd="0" presId="urn:microsoft.com/office/officeart/2005/8/layout/list1"/>
    <dgm:cxn modelId="{FD57AF2E-26DB-474D-81C0-837F8D78D5A8}" type="presParOf" srcId="{7D95DB8A-8672-42BB-9AD4-EE3BA34090B5}" destId="{2A00C14B-8EE9-4861-B136-9F4C30C40245}" srcOrd="0" destOrd="0" presId="urn:microsoft.com/office/officeart/2005/8/layout/list1"/>
    <dgm:cxn modelId="{9104F63A-CF1A-4AB4-90C8-133A270B60BC}" type="presParOf" srcId="{7D95DB8A-8672-42BB-9AD4-EE3BA34090B5}" destId="{91E28014-4685-4371-AFB0-C30E21A1C6B6}" srcOrd="1" destOrd="0" presId="urn:microsoft.com/office/officeart/2005/8/layout/list1"/>
    <dgm:cxn modelId="{2A31BB3B-7F5A-40F2-9A55-6ED3E51ED42A}" type="presParOf" srcId="{73ED1993-F854-4F47-A750-0A5CFAE80871}" destId="{138D19F2-06AA-4BFF-9D60-4A7142E74AD6}" srcOrd="5" destOrd="0" presId="urn:microsoft.com/office/officeart/2005/8/layout/list1"/>
    <dgm:cxn modelId="{B151088D-A846-4870-B61A-FE218E34C2E9}" type="presParOf" srcId="{73ED1993-F854-4F47-A750-0A5CFAE80871}" destId="{25C482C3-CCD1-4E41-AC98-947190F069DD}" srcOrd="6" destOrd="0" presId="urn:microsoft.com/office/officeart/2005/8/layout/list1"/>
    <dgm:cxn modelId="{1411FA9F-2E03-482C-A6F3-F5D15254B6A3}" type="presParOf" srcId="{73ED1993-F854-4F47-A750-0A5CFAE80871}" destId="{7B771C1C-D533-4BB5-809E-8575A5B31D72}" srcOrd="7" destOrd="0" presId="urn:microsoft.com/office/officeart/2005/8/layout/list1"/>
    <dgm:cxn modelId="{EE74CCEA-9DB9-4AB1-B4FD-B8AC13FA856B}" type="presParOf" srcId="{73ED1993-F854-4F47-A750-0A5CFAE80871}" destId="{963DE25F-CDDD-4A6A-A534-43ACE0E17AE6}" srcOrd="8" destOrd="0" presId="urn:microsoft.com/office/officeart/2005/8/layout/list1"/>
    <dgm:cxn modelId="{3CA6D2E3-B117-4E11-95AF-DB6C483D5DB3}" type="presParOf" srcId="{963DE25F-CDDD-4A6A-A534-43ACE0E17AE6}" destId="{36CB1856-0CFC-49C9-B5E1-FF82C190830F}" srcOrd="0" destOrd="0" presId="urn:microsoft.com/office/officeart/2005/8/layout/list1"/>
    <dgm:cxn modelId="{DA5A4196-8405-483F-A8B3-A3B37489C845}" type="presParOf" srcId="{963DE25F-CDDD-4A6A-A534-43ACE0E17AE6}" destId="{06526359-FE17-4294-BF59-97C7256C510C}" srcOrd="1" destOrd="0" presId="urn:microsoft.com/office/officeart/2005/8/layout/list1"/>
    <dgm:cxn modelId="{68D737C3-A706-4BDC-A8E0-40FAA5D72A51}" type="presParOf" srcId="{73ED1993-F854-4F47-A750-0A5CFAE80871}" destId="{AF6A4F90-1043-4E04-AD9E-1E71652A52E9}" srcOrd="9" destOrd="0" presId="urn:microsoft.com/office/officeart/2005/8/layout/list1"/>
    <dgm:cxn modelId="{E671A70B-D2AC-47E0-9787-8E1ED7C7F67A}" type="presParOf" srcId="{73ED1993-F854-4F47-A750-0A5CFAE80871}" destId="{3E29D4D9-5376-4B1E-BDE1-D9D1DBB543E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BB15DC-74E1-4065-8D31-BB3BEB6F9654}"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ES"/>
        </a:p>
      </dgm:t>
    </dgm:pt>
    <dgm:pt modelId="{34840E83-229A-496D-80E8-80E0CC5BFF14}">
      <dgm:prSet phldrT="[Texto]" custT="1"/>
      <dgm:spPr/>
      <dgm:t>
        <a:bodyPr/>
        <a:lstStyle/>
        <a:p>
          <a:r>
            <a:rPr lang="es-ES" sz="2000" dirty="0" smtClean="0">
              <a:latin typeface="+mj-lt"/>
            </a:rPr>
            <a:t>D2  - A2: </a:t>
          </a:r>
          <a:r>
            <a:rPr lang="es-EC" sz="2000" dirty="0" smtClean="0">
              <a:effectLst/>
              <a:latin typeface="+mj-lt"/>
              <a:ea typeface="Calibri" panose="020F0502020204030204" pitchFamily="34" charset="0"/>
              <a:cs typeface="Times New Roman" panose="02020603050405020304" pitchFamily="18" charset="0"/>
            </a:rPr>
            <a:t>Suplantar la mano obra por ordeñadoras mecánicas  para aumentar la producción y calidad de leche logrando así  satisfacer la demanda insatisfecha e incrementar ventas .</a:t>
          </a:r>
          <a:endParaRPr lang="es-ES" sz="2000" dirty="0">
            <a:latin typeface="+mj-lt"/>
          </a:endParaRPr>
        </a:p>
      </dgm:t>
    </dgm:pt>
    <dgm:pt modelId="{73C3FDA8-2211-47EE-A996-46F822D44D5B}" type="parTrans" cxnId="{83AD4D93-A86E-4F12-84C9-2330D7B4A888}">
      <dgm:prSet/>
      <dgm:spPr/>
      <dgm:t>
        <a:bodyPr/>
        <a:lstStyle/>
        <a:p>
          <a:endParaRPr lang="es-ES"/>
        </a:p>
      </dgm:t>
    </dgm:pt>
    <dgm:pt modelId="{7FB94072-A5DB-4BDA-83DF-7E7C800BDE6F}" type="sibTrans" cxnId="{83AD4D93-A86E-4F12-84C9-2330D7B4A888}">
      <dgm:prSet/>
      <dgm:spPr/>
      <dgm:t>
        <a:bodyPr/>
        <a:lstStyle/>
        <a:p>
          <a:endParaRPr lang="es-ES"/>
        </a:p>
      </dgm:t>
    </dgm:pt>
    <dgm:pt modelId="{E881933D-B7A1-4057-B959-14FF8BE29D82}">
      <dgm:prSet phldrT="[Texto]" custT="1"/>
      <dgm:spPr/>
      <dgm:t>
        <a:bodyPr/>
        <a:lstStyle/>
        <a:p>
          <a:r>
            <a:rPr lang="es-ES" sz="2000" dirty="0" smtClean="0">
              <a:latin typeface="+mj-lt"/>
            </a:rPr>
            <a:t>D3 – A3: </a:t>
          </a:r>
          <a:r>
            <a:rPr lang="es-EC" sz="2000" dirty="0" smtClean="0">
              <a:effectLst/>
              <a:latin typeface="+mj-lt"/>
              <a:ea typeface="Calibri" panose="020F0502020204030204" pitchFamily="34" charset="0"/>
            </a:rPr>
            <a:t>Optimizar los costos de producción mediante innovación tecnológica en procesos de producción, de esta manera llegará a ser un sector muy productivo.</a:t>
          </a:r>
          <a:endParaRPr lang="es-ES" sz="2000" dirty="0">
            <a:latin typeface="+mj-lt"/>
          </a:endParaRPr>
        </a:p>
      </dgm:t>
    </dgm:pt>
    <dgm:pt modelId="{CB579D94-AE62-4C7D-BBD6-0FA5DC800F03}" type="parTrans" cxnId="{BF8A28A0-56AC-4B5A-89A5-7627FA968095}">
      <dgm:prSet/>
      <dgm:spPr/>
      <dgm:t>
        <a:bodyPr/>
        <a:lstStyle/>
        <a:p>
          <a:endParaRPr lang="es-ES"/>
        </a:p>
      </dgm:t>
    </dgm:pt>
    <dgm:pt modelId="{62D0953B-0649-4C47-820B-C19ACDA8D1DB}" type="sibTrans" cxnId="{BF8A28A0-56AC-4B5A-89A5-7627FA968095}">
      <dgm:prSet/>
      <dgm:spPr/>
      <dgm:t>
        <a:bodyPr/>
        <a:lstStyle/>
        <a:p>
          <a:endParaRPr lang="es-ES"/>
        </a:p>
      </dgm:t>
    </dgm:pt>
    <dgm:pt modelId="{7B1958AD-EBC7-4930-BFF0-914A38492425}">
      <dgm:prSet phldrT="[Texto]" custT="1"/>
      <dgm:spPr/>
      <dgm:t>
        <a:bodyPr/>
        <a:lstStyle/>
        <a:p>
          <a:r>
            <a:rPr lang="es-ES" sz="2000" dirty="0" smtClean="0">
              <a:latin typeface="+mj-lt"/>
            </a:rPr>
            <a:t>D4 – A4: </a:t>
          </a:r>
          <a:r>
            <a:rPr lang="es-EC" sz="2000" dirty="0" smtClean="0">
              <a:effectLst/>
              <a:latin typeface="+mj-lt"/>
              <a:ea typeface="Calibri" panose="020F0502020204030204" pitchFamily="34" charset="0"/>
            </a:rPr>
            <a:t>Alianzas con el Gobierno para prevenir la competencia desleal  por un largo plazo o prohibir su comercialización definitiva, a través de programas sociales fomentar el consumo de leche.</a:t>
          </a:r>
          <a:r>
            <a:rPr lang="es-ES" sz="2000" dirty="0" smtClean="0">
              <a:latin typeface="+mj-lt"/>
            </a:rPr>
            <a:t> </a:t>
          </a:r>
          <a:endParaRPr lang="es-ES" sz="2000" dirty="0">
            <a:latin typeface="+mj-lt"/>
          </a:endParaRPr>
        </a:p>
      </dgm:t>
    </dgm:pt>
    <dgm:pt modelId="{61514436-0539-4EC4-9CB5-68F7A98E8D7B}" type="parTrans" cxnId="{6755E7A2-0840-46BB-B270-2A62355E57B9}">
      <dgm:prSet/>
      <dgm:spPr/>
      <dgm:t>
        <a:bodyPr/>
        <a:lstStyle/>
        <a:p>
          <a:endParaRPr lang="es-ES"/>
        </a:p>
      </dgm:t>
    </dgm:pt>
    <dgm:pt modelId="{AE148898-8042-4896-BA40-A1D2ED73714E}" type="sibTrans" cxnId="{6755E7A2-0840-46BB-B270-2A62355E57B9}">
      <dgm:prSet/>
      <dgm:spPr/>
      <dgm:t>
        <a:bodyPr/>
        <a:lstStyle/>
        <a:p>
          <a:endParaRPr lang="es-ES"/>
        </a:p>
      </dgm:t>
    </dgm:pt>
    <dgm:pt modelId="{8F4CDAFB-A4CC-4FD7-B7CB-7B294184414C}" type="pres">
      <dgm:prSet presAssocID="{94BB15DC-74E1-4065-8D31-BB3BEB6F9654}" presName="linear" presStyleCnt="0">
        <dgm:presLayoutVars>
          <dgm:dir/>
          <dgm:animLvl val="lvl"/>
          <dgm:resizeHandles val="exact"/>
        </dgm:presLayoutVars>
      </dgm:prSet>
      <dgm:spPr/>
      <dgm:t>
        <a:bodyPr/>
        <a:lstStyle/>
        <a:p>
          <a:endParaRPr lang="es-EC"/>
        </a:p>
      </dgm:t>
    </dgm:pt>
    <dgm:pt modelId="{160F9EF8-61CE-4E9E-B342-B805535B3465}" type="pres">
      <dgm:prSet presAssocID="{34840E83-229A-496D-80E8-80E0CC5BFF14}" presName="parentLin" presStyleCnt="0"/>
      <dgm:spPr/>
    </dgm:pt>
    <dgm:pt modelId="{35E28E2C-DEB2-4320-A625-2AF38F9C7DDB}" type="pres">
      <dgm:prSet presAssocID="{34840E83-229A-496D-80E8-80E0CC5BFF14}" presName="parentLeftMargin" presStyleLbl="node1" presStyleIdx="0" presStyleCnt="3"/>
      <dgm:spPr/>
      <dgm:t>
        <a:bodyPr/>
        <a:lstStyle/>
        <a:p>
          <a:endParaRPr lang="es-EC"/>
        </a:p>
      </dgm:t>
    </dgm:pt>
    <dgm:pt modelId="{C50B7496-FA0D-47E5-82A6-6B80DCAC0DDF}" type="pres">
      <dgm:prSet presAssocID="{34840E83-229A-496D-80E8-80E0CC5BFF14}" presName="parentText" presStyleLbl="node1" presStyleIdx="0" presStyleCnt="3">
        <dgm:presLayoutVars>
          <dgm:chMax val="0"/>
          <dgm:bulletEnabled val="1"/>
        </dgm:presLayoutVars>
      </dgm:prSet>
      <dgm:spPr/>
      <dgm:t>
        <a:bodyPr/>
        <a:lstStyle/>
        <a:p>
          <a:endParaRPr lang="es-ES"/>
        </a:p>
      </dgm:t>
    </dgm:pt>
    <dgm:pt modelId="{13BF527F-E5E3-41E8-91DE-FDFE04DEF643}" type="pres">
      <dgm:prSet presAssocID="{34840E83-229A-496D-80E8-80E0CC5BFF14}" presName="negativeSpace" presStyleCnt="0"/>
      <dgm:spPr/>
    </dgm:pt>
    <dgm:pt modelId="{4D2E6F74-8587-4078-86F5-DDF6A1E53680}" type="pres">
      <dgm:prSet presAssocID="{34840E83-229A-496D-80E8-80E0CC5BFF14}" presName="childText" presStyleLbl="conFgAcc1" presStyleIdx="0" presStyleCnt="3">
        <dgm:presLayoutVars>
          <dgm:bulletEnabled val="1"/>
        </dgm:presLayoutVars>
      </dgm:prSet>
      <dgm:spPr/>
    </dgm:pt>
    <dgm:pt modelId="{4C5EA854-7D98-4B82-BBEF-9FF7156B1E7E}" type="pres">
      <dgm:prSet presAssocID="{7FB94072-A5DB-4BDA-83DF-7E7C800BDE6F}" presName="spaceBetweenRectangles" presStyleCnt="0"/>
      <dgm:spPr/>
    </dgm:pt>
    <dgm:pt modelId="{56846817-E0CF-43CA-8FC9-F8AC7225D300}" type="pres">
      <dgm:prSet presAssocID="{E881933D-B7A1-4057-B959-14FF8BE29D82}" presName="parentLin" presStyleCnt="0"/>
      <dgm:spPr/>
    </dgm:pt>
    <dgm:pt modelId="{60FAD396-EC0B-470D-869A-8E31561068AC}" type="pres">
      <dgm:prSet presAssocID="{E881933D-B7A1-4057-B959-14FF8BE29D82}" presName="parentLeftMargin" presStyleLbl="node1" presStyleIdx="0" presStyleCnt="3"/>
      <dgm:spPr/>
      <dgm:t>
        <a:bodyPr/>
        <a:lstStyle/>
        <a:p>
          <a:endParaRPr lang="es-EC"/>
        </a:p>
      </dgm:t>
    </dgm:pt>
    <dgm:pt modelId="{5DB62C56-77CB-4431-A3B4-4D877193D313}" type="pres">
      <dgm:prSet presAssocID="{E881933D-B7A1-4057-B959-14FF8BE29D82}" presName="parentText" presStyleLbl="node1" presStyleIdx="1" presStyleCnt="3">
        <dgm:presLayoutVars>
          <dgm:chMax val="0"/>
          <dgm:bulletEnabled val="1"/>
        </dgm:presLayoutVars>
      </dgm:prSet>
      <dgm:spPr/>
      <dgm:t>
        <a:bodyPr/>
        <a:lstStyle/>
        <a:p>
          <a:endParaRPr lang="es-ES"/>
        </a:p>
      </dgm:t>
    </dgm:pt>
    <dgm:pt modelId="{50C48DAC-ACE8-404A-9386-9F74899C3F0D}" type="pres">
      <dgm:prSet presAssocID="{E881933D-B7A1-4057-B959-14FF8BE29D82}" presName="negativeSpace" presStyleCnt="0"/>
      <dgm:spPr/>
    </dgm:pt>
    <dgm:pt modelId="{6C3B8B5C-E429-4747-A191-AB11D7851B87}" type="pres">
      <dgm:prSet presAssocID="{E881933D-B7A1-4057-B959-14FF8BE29D82}" presName="childText" presStyleLbl="conFgAcc1" presStyleIdx="1" presStyleCnt="3">
        <dgm:presLayoutVars>
          <dgm:bulletEnabled val="1"/>
        </dgm:presLayoutVars>
      </dgm:prSet>
      <dgm:spPr/>
    </dgm:pt>
    <dgm:pt modelId="{2588C148-8467-47D6-BF02-917E5ED92DD1}" type="pres">
      <dgm:prSet presAssocID="{62D0953B-0649-4C47-820B-C19ACDA8D1DB}" presName="spaceBetweenRectangles" presStyleCnt="0"/>
      <dgm:spPr/>
    </dgm:pt>
    <dgm:pt modelId="{7798AFAE-7843-4805-ABED-EA0B0F9831AB}" type="pres">
      <dgm:prSet presAssocID="{7B1958AD-EBC7-4930-BFF0-914A38492425}" presName="parentLin" presStyleCnt="0"/>
      <dgm:spPr/>
    </dgm:pt>
    <dgm:pt modelId="{593DFFEE-BEAD-4F0A-B4A7-09D4BE104582}" type="pres">
      <dgm:prSet presAssocID="{7B1958AD-EBC7-4930-BFF0-914A38492425}" presName="parentLeftMargin" presStyleLbl="node1" presStyleIdx="1" presStyleCnt="3"/>
      <dgm:spPr/>
      <dgm:t>
        <a:bodyPr/>
        <a:lstStyle/>
        <a:p>
          <a:endParaRPr lang="es-EC"/>
        </a:p>
      </dgm:t>
    </dgm:pt>
    <dgm:pt modelId="{5270E0CB-DF37-4E77-BD7C-E2C0DB7278F6}" type="pres">
      <dgm:prSet presAssocID="{7B1958AD-EBC7-4930-BFF0-914A38492425}" presName="parentText" presStyleLbl="node1" presStyleIdx="2" presStyleCnt="3">
        <dgm:presLayoutVars>
          <dgm:chMax val="0"/>
          <dgm:bulletEnabled val="1"/>
        </dgm:presLayoutVars>
      </dgm:prSet>
      <dgm:spPr/>
      <dgm:t>
        <a:bodyPr/>
        <a:lstStyle/>
        <a:p>
          <a:endParaRPr lang="es-ES"/>
        </a:p>
      </dgm:t>
    </dgm:pt>
    <dgm:pt modelId="{E9811E92-B607-4D6D-A07C-FF82D21CFDDB}" type="pres">
      <dgm:prSet presAssocID="{7B1958AD-EBC7-4930-BFF0-914A38492425}" presName="negativeSpace" presStyleCnt="0"/>
      <dgm:spPr/>
    </dgm:pt>
    <dgm:pt modelId="{C0AA4E7A-47A1-4465-AD1E-9EBA94BA9827}" type="pres">
      <dgm:prSet presAssocID="{7B1958AD-EBC7-4930-BFF0-914A38492425}" presName="childText" presStyleLbl="conFgAcc1" presStyleIdx="2" presStyleCnt="3">
        <dgm:presLayoutVars>
          <dgm:bulletEnabled val="1"/>
        </dgm:presLayoutVars>
      </dgm:prSet>
      <dgm:spPr/>
    </dgm:pt>
  </dgm:ptLst>
  <dgm:cxnLst>
    <dgm:cxn modelId="{E9DE131A-23DB-4BC4-B26C-BAAEDB8468F7}" type="presOf" srcId="{7B1958AD-EBC7-4930-BFF0-914A38492425}" destId="{5270E0CB-DF37-4E77-BD7C-E2C0DB7278F6}" srcOrd="1" destOrd="0" presId="urn:microsoft.com/office/officeart/2005/8/layout/list1"/>
    <dgm:cxn modelId="{BF8A28A0-56AC-4B5A-89A5-7627FA968095}" srcId="{94BB15DC-74E1-4065-8D31-BB3BEB6F9654}" destId="{E881933D-B7A1-4057-B959-14FF8BE29D82}" srcOrd="1" destOrd="0" parTransId="{CB579D94-AE62-4C7D-BBD6-0FA5DC800F03}" sibTransId="{62D0953B-0649-4C47-820B-C19ACDA8D1DB}"/>
    <dgm:cxn modelId="{037F6199-7FEE-4259-872E-2484219F6D18}" type="presOf" srcId="{E881933D-B7A1-4057-B959-14FF8BE29D82}" destId="{60FAD396-EC0B-470D-869A-8E31561068AC}" srcOrd="0" destOrd="0" presId="urn:microsoft.com/office/officeart/2005/8/layout/list1"/>
    <dgm:cxn modelId="{912EEF30-B079-441A-8D93-57AB8DC29B30}" type="presOf" srcId="{7B1958AD-EBC7-4930-BFF0-914A38492425}" destId="{593DFFEE-BEAD-4F0A-B4A7-09D4BE104582}" srcOrd="0" destOrd="0" presId="urn:microsoft.com/office/officeart/2005/8/layout/list1"/>
    <dgm:cxn modelId="{31A78DEC-13A5-40F3-930C-68A3D3BB2292}" type="presOf" srcId="{E881933D-B7A1-4057-B959-14FF8BE29D82}" destId="{5DB62C56-77CB-4431-A3B4-4D877193D313}" srcOrd="1" destOrd="0" presId="urn:microsoft.com/office/officeart/2005/8/layout/list1"/>
    <dgm:cxn modelId="{83AD4D93-A86E-4F12-84C9-2330D7B4A888}" srcId="{94BB15DC-74E1-4065-8D31-BB3BEB6F9654}" destId="{34840E83-229A-496D-80E8-80E0CC5BFF14}" srcOrd="0" destOrd="0" parTransId="{73C3FDA8-2211-47EE-A996-46F822D44D5B}" sibTransId="{7FB94072-A5DB-4BDA-83DF-7E7C800BDE6F}"/>
    <dgm:cxn modelId="{EB2B98E9-8D67-45A6-82BE-583DEC4021A4}" type="presOf" srcId="{34840E83-229A-496D-80E8-80E0CC5BFF14}" destId="{C50B7496-FA0D-47E5-82A6-6B80DCAC0DDF}" srcOrd="1" destOrd="0" presId="urn:microsoft.com/office/officeart/2005/8/layout/list1"/>
    <dgm:cxn modelId="{6755E7A2-0840-46BB-B270-2A62355E57B9}" srcId="{94BB15DC-74E1-4065-8D31-BB3BEB6F9654}" destId="{7B1958AD-EBC7-4930-BFF0-914A38492425}" srcOrd="2" destOrd="0" parTransId="{61514436-0539-4EC4-9CB5-68F7A98E8D7B}" sibTransId="{AE148898-8042-4896-BA40-A1D2ED73714E}"/>
    <dgm:cxn modelId="{051CD2A7-2925-4949-8528-9B2D8680CBF2}" type="presOf" srcId="{94BB15DC-74E1-4065-8D31-BB3BEB6F9654}" destId="{8F4CDAFB-A4CC-4FD7-B7CB-7B294184414C}" srcOrd="0" destOrd="0" presId="urn:microsoft.com/office/officeart/2005/8/layout/list1"/>
    <dgm:cxn modelId="{F44597D6-F3D0-476F-AEB5-7A3A636730BD}" type="presOf" srcId="{34840E83-229A-496D-80E8-80E0CC5BFF14}" destId="{35E28E2C-DEB2-4320-A625-2AF38F9C7DDB}" srcOrd="0" destOrd="0" presId="urn:microsoft.com/office/officeart/2005/8/layout/list1"/>
    <dgm:cxn modelId="{20DFCA06-3023-4B2E-A347-1E9697B2947F}" type="presParOf" srcId="{8F4CDAFB-A4CC-4FD7-B7CB-7B294184414C}" destId="{160F9EF8-61CE-4E9E-B342-B805535B3465}" srcOrd="0" destOrd="0" presId="urn:microsoft.com/office/officeart/2005/8/layout/list1"/>
    <dgm:cxn modelId="{DDE86FCD-0CF9-40AB-91E1-10B4223354A0}" type="presParOf" srcId="{160F9EF8-61CE-4E9E-B342-B805535B3465}" destId="{35E28E2C-DEB2-4320-A625-2AF38F9C7DDB}" srcOrd="0" destOrd="0" presId="urn:microsoft.com/office/officeart/2005/8/layout/list1"/>
    <dgm:cxn modelId="{3B8B0C40-E1F0-4836-B95E-F5D7460B477B}" type="presParOf" srcId="{160F9EF8-61CE-4E9E-B342-B805535B3465}" destId="{C50B7496-FA0D-47E5-82A6-6B80DCAC0DDF}" srcOrd="1" destOrd="0" presId="urn:microsoft.com/office/officeart/2005/8/layout/list1"/>
    <dgm:cxn modelId="{CADAE59A-76B5-4F72-8C51-6E79CD5FA507}" type="presParOf" srcId="{8F4CDAFB-A4CC-4FD7-B7CB-7B294184414C}" destId="{13BF527F-E5E3-41E8-91DE-FDFE04DEF643}" srcOrd="1" destOrd="0" presId="urn:microsoft.com/office/officeart/2005/8/layout/list1"/>
    <dgm:cxn modelId="{460F4964-D040-46FE-92A8-809A1564B2DF}" type="presParOf" srcId="{8F4CDAFB-A4CC-4FD7-B7CB-7B294184414C}" destId="{4D2E6F74-8587-4078-86F5-DDF6A1E53680}" srcOrd="2" destOrd="0" presId="urn:microsoft.com/office/officeart/2005/8/layout/list1"/>
    <dgm:cxn modelId="{431DAE6D-A08B-4DFA-BE03-126F48343F6B}" type="presParOf" srcId="{8F4CDAFB-A4CC-4FD7-B7CB-7B294184414C}" destId="{4C5EA854-7D98-4B82-BBEF-9FF7156B1E7E}" srcOrd="3" destOrd="0" presId="urn:microsoft.com/office/officeart/2005/8/layout/list1"/>
    <dgm:cxn modelId="{83D25326-BA0F-4CEE-85EC-B1D6EF87AE81}" type="presParOf" srcId="{8F4CDAFB-A4CC-4FD7-B7CB-7B294184414C}" destId="{56846817-E0CF-43CA-8FC9-F8AC7225D300}" srcOrd="4" destOrd="0" presId="urn:microsoft.com/office/officeart/2005/8/layout/list1"/>
    <dgm:cxn modelId="{452B0A0A-8652-44DE-93AD-DE808463E52D}" type="presParOf" srcId="{56846817-E0CF-43CA-8FC9-F8AC7225D300}" destId="{60FAD396-EC0B-470D-869A-8E31561068AC}" srcOrd="0" destOrd="0" presId="urn:microsoft.com/office/officeart/2005/8/layout/list1"/>
    <dgm:cxn modelId="{DFF5BE0E-79AE-4A26-86D5-320B792233E4}" type="presParOf" srcId="{56846817-E0CF-43CA-8FC9-F8AC7225D300}" destId="{5DB62C56-77CB-4431-A3B4-4D877193D313}" srcOrd="1" destOrd="0" presId="urn:microsoft.com/office/officeart/2005/8/layout/list1"/>
    <dgm:cxn modelId="{DDB0AA45-9628-4335-BB7B-816FAF9F2F1E}" type="presParOf" srcId="{8F4CDAFB-A4CC-4FD7-B7CB-7B294184414C}" destId="{50C48DAC-ACE8-404A-9386-9F74899C3F0D}" srcOrd="5" destOrd="0" presId="urn:microsoft.com/office/officeart/2005/8/layout/list1"/>
    <dgm:cxn modelId="{6CD1BED0-0FE9-4BA0-ACEE-0D795BA908E0}" type="presParOf" srcId="{8F4CDAFB-A4CC-4FD7-B7CB-7B294184414C}" destId="{6C3B8B5C-E429-4747-A191-AB11D7851B87}" srcOrd="6" destOrd="0" presId="urn:microsoft.com/office/officeart/2005/8/layout/list1"/>
    <dgm:cxn modelId="{98CB5C2F-37CB-442D-B057-11C929DFCA28}" type="presParOf" srcId="{8F4CDAFB-A4CC-4FD7-B7CB-7B294184414C}" destId="{2588C148-8467-47D6-BF02-917E5ED92DD1}" srcOrd="7" destOrd="0" presId="urn:microsoft.com/office/officeart/2005/8/layout/list1"/>
    <dgm:cxn modelId="{708B87D0-A3CE-4D02-B8B3-D744E05FF2E4}" type="presParOf" srcId="{8F4CDAFB-A4CC-4FD7-B7CB-7B294184414C}" destId="{7798AFAE-7843-4805-ABED-EA0B0F9831AB}" srcOrd="8" destOrd="0" presId="urn:microsoft.com/office/officeart/2005/8/layout/list1"/>
    <dgm:cxn modelId="{852521BD-F29A-4DB0-A942-0BBAF6503EF5}" type="presParOf" srcId="{7798AFAE-7843-4805-ABED-EA0B0F9831AB}" destId="{593DFFEE-BEAD-4F0A-B4A7-09D4BE104582}" srcOrd="0" destOrd="0" presId="urn:microsoft.com/office/officeart/2005/8/layout/list1"/>
    <dgm:cxn modelId="{FBBE6628-E218-4018-818D-D32BE939F8BB}" type="presParOf" srcId="{7798AFAE-7843-4805-ABED-EA0B0F9831AB}" destId="{5270E0CB-DF37-4E77-BD7C-E2C0DB7278F6}" srcOrd="1" destOrd="0" presId="urn:microsoft.com/office/officeart/2005/8/layout/list1"/>
    <dgm:cxn modelId="{96967E7B-2BE7-4858-9934-929162F14EDD}" type="presParOf" srcId="{8F4CDAFB-A4CC-4FD7-B7CB-7B294184414C}" destId="{E9811E92-B607-4D6D-A07C-FF82D21CFDDB}" srcOrd="9" destOrd="0" presId="urn:microsoft.com/office/officeart/2005/8/layout/list1"/>
    <dgm:cxn modelId="{4ABE1A34-C1A8-412E-8054-132EB8EC7AB4}" type="presParOf" srcId="{8F4CDAFB-A4CC-4FD7-B7CB-7B294184414C}" destId="{C0AA4E7A-47A1-4465-AD1E-9EBA94BA982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1403CD-94D0-4639-9813-3A14E72727C0}" type="doc">
      <dgm:prSet loTypeId="urn:microsoft.com/office/officeart/2005/8/layout/vProcess5" loCatId="process" qsTypeId="urn:microsoft.com/office/officeart/2005/8/quickstyle/simple5" qsCatId="simple" csTypeId="urn:microsoft.com/office/officeart/2005/8/colors/colorful3" csCatId="colorful" phldr="1"/>
      <dgm:spPr/>
      <dgm:t>
        <a:bodyPr/>
        <a:lstStyle/>
        <a:p>
          <a:endParaRPr lang="es-EC"/>
        </a:p>
      </dgm:t>
    </dgm:pt>
    <dgm:pt modelId="{AF0CFFD1-BE99-4212-A075-EBD790ACE097}">
      <dgm:prSet phldrT="[Texto]" custT="1"/>
      <dgm:spPr/>
      <dgm:t>
        <a:bodyPr/>
        <a:lstStyle/>
        <a:p>
          <a:r>
            <a:rPr lang="es-EC" sz="2000" dirty="0" smtClean="0">
              <a:solidFill>
                <a:schemeClr val="tx1"/>
              </a:solidFill>
            </a:rPr>
            <a:t>El PIB (Producto Interno Bruto) se ha incrementado moderadamente en los últimos dos años pasando de 104296 millones de USD en el 2017 a 108398 millones de USD para el año 2018, lo que se establece un incremento anual de 3,93%, lo cual favorece al país incluyendo también la producción y consumo de los productos que se elaboran y comercializan por parte del sector ganadero. </a:t>
          </a:r>
          <a:endParaRPr lang="es-EC" sz="2000" dirty="0">
            <a:solidFill>
              <a:schemeClr val="tx1"/>
            </a:solidFill>
          </a:endParaRPr>
        </a:p>
      </dgm:t>
    </dgm:pt>
    <dgm:pt modelId="{31EAE1F0-DB06-4DF2-A616-77B2EE7C8EBD}" type="parTrans" cxnId="{98C1AAD1-D7B9-44C9-96F9-B9DD6203ED58}">
      <dgm:prSet/>
      <dgm:spPr/>
      <dgm:t>
        <a:bodyPr/>
        <a:lstStyle/>
        <a:p>
          <a:endParaRPr lang="es-EC"/>
        </a:p>
      </dgm:t>
    </dgm:pt>
    <dgm:pt modelId="{AE2D86FC-DA05-472D-8D88-D6B24DDBFBF4}" type="sibTrans" cxnId="{98C1AAD1-D7B9-44C9-96F9-B9DD6203ED58}">
      <dgm:prSet/>
      <dgm:spPr/>
      <dgm:t>
        <a:bodyPr/>
        <a:lstStyle/>
        <a:p>
          <a:endParaRPr lang="es-EC"/>
        </a:p>
      </dgm:t>
    </dgm:pt>
    <dgm:pt modelId="{658D888F-D47E-411A-8CEF-719A8D0CC405}">
      <dgm:prSet phldrT="[Texto]" custT="1"/>
      <dgm:spPr/>
      <dgm:t>
        <a:bodyPr/>
        <a:lstStyle/>
        <a:p>
          <a:r>
            <a:rPr lang="es-EC" sz="1800" dirty="0" smtClean="0">
              <a:solidFill>
                <a:schemeClr val="tx1"/>
              </a:solidFill>
            </a:rPr>
            <a:t>En cuanto al desarrollo integral financiero de los productores de leche, se tiene que el ROA se mantiene en promedio en 3,6%, es decir los ganaderos por cada dólar invertido en activos en el periodo 2014 – 2018, obtuvieron USD 0,36 de utilidad. Mientras que el ROE mantiene un promedio de 2,8%, es decir, que los ganaderos por cada dólar invertido en el patrimonio obtuvieron USD 0,28 de utilidad. Este rendimiento es aceptable, no obstante, sus niveles de ventas y utilidades son bajas, apenas cumpliendo con sus costos de operación. </a:t>
          </a:r>
          <a:endParaRPr lang="es-EC" sz="1800" dirty="0">
            <a:solidFill>
              <a:schemeClr val="tx1"/>
            </a:solidFill>
          </a:endParaRPr>
        </a:p>
      </dgm:t>
    </dgm:pt>
    <dgm:pt modelId="{F0743366-E3CA-4883-90B0-49B25A1F33B8}" type="parTrans" cxnId="{45C0661D-834A-4A5A-A646-E66BF0AFCDA7}">
      <dgm:prSet/>
      <dgm:spPr/>
      <dgm:t>
        <a:bodyPr/>
        <a:lstStyle/>
        <a:p>
          <a:endParaRPr lang="es-EC"/>
        </a:p>
      </dgm:t>
    </dgm:pt>
    <dgm:pt modelId="{B61E2B8A-1B02-4EA0-86D8-8FE94C138813}" type="sibTrans" cxnId="{45C0661D-834A-4A5A-A646-E66BF0AFCDA7}">
      <dgm:prSet/>
      <dgm:spPr/>
      <dgm:t>
        <a:bodyPr/>
        <a:lstStyle/>
        <a:p>
          <a:endParaRPr lang="es-EC"/>
        </a:p>
      </dgm:t>
    </dgm:pt>
    <dgm:pt modelId="{973A0BA1-3E8D-469C-BC96-14E0A42A1A34}">
      <dgm:prSet phldrT="[Texto]" custT="1"/>
      <dgm:spPr/>
      <dgm:t>
        <a:bodyPr/>
        <a:lstStyle/>
        <a:p>
          <a:r>
            <a:rPr lang="es-EC" sz="1800" dirty="0" smtClean="0">
              <a:solidFill>
                <a:schemeClr val="tx1"/>
              </a:solidFill>
            </a:rPr>
            <a:t>Entre las principales líneas de acción que se busca implementar en el sector ganadero están dadas en base a la organización e institucionalidad de los productores de leche, cuyas estrategias se enmarcan hacia el acceso al crédito, creación de alianzas con instituciones nacionales e internacionales, incremento de la producción de leche y cuerdos para mejorar el comercio justo que se encaminan hacia la productividad, distribución comercialización y calidad. </a:t>
          </a:r>
          <a:endParaRPr lang="es-EC" sz="1800" dirty="0">
            <a:solidFill>
              <a:schemeClr val="tx1"/>
            </a:solidFill>
          </a:endParaRPr>
        </a:p>
      </dgm:t>
    </dgm:pt>
    <dgm:pt modelId="{5FD20942-7098-41A5-B818-CEEBBA159DEF}" type="parTrans" cxnId="{30872BFB-BEDF-4778-802A-E3C7A8752E10}">
      <dgm:prSet/>
      <dgm:spPr/>
      <dgm:t>
        <a:bodyPr/>
        <a:lstStyle/>
        <a:p>
          <a:endParaRPr lang="es-EC"/>
        </a:p>
      </dgm:t>
    </dgm:pt>
    <dgm:pt modelId="{6BBE3157-5B42-4406-8CF2-9D2D34C51C8D}" type="sibTrans" cxnId="{30872BFB-BEDF-4778-802A-E3C7A8752E10}">
      <dgm:prSet/>
      <dgm:spPr/>
      <dgm:t>
        <a:bodyPr/>
        <a:lstStyle/>
        <a:p>
          <a:endParaRPr lang="es-EC"/>
        </a:p>
      </dgm:t>
    </dgm:pt>
    <dgm:pt modelId="{9C7FCA94-9B53-4C60-B2A8-DAB1E16FB1CC}" type="pres">
      <dgm:prSet presAssocID="{871403CD-94D0-4639-9813-3A14E72727C0}" presName="outerComposite" presStyleCnt="0">
        <dgm:presLayoutVars>
          <dgm:chMax val="5"/>
          <dgm:dir/>
          <dgm:resizeHandles val="exact"/>
        </dgm:presLayoutVars>
      </dgm:prSet>
      <dgm:spPr/>
      <dgm:t>
        <a:bodyPr/>
        <a:lstStyle/>
        <a:p>
          <a:endParaRPr lang="es-EC"/>
        </a:p>
      </dgm:t>
    </dgm:pt>
    <dgm:pt modelId="{E3876FE6-BBDD-4053-9014-12CC30AC62ED}" type="pres">
      <dgm:prSet presAssocID="{871403CD-94D0-4639-9813-3A14E72727C0}" presName="dummyMaxCanvas" presStyleCnt="0">
        <dgm:presLayoutVars/>
      </dgm:prSet>
      <dgm:spPr/>
      <dgm:t>
        <a:bodyPr/>
        <a:lstStyle/>
        <a:p>
          <a:endParaRPr lang="es-EC"/>
        </a:p>
      </dgm:t>
    </dgm:pt>
    <dgm:pt modelId="{20EF67E9-EE35-4113-B113-A1A1C3E89470}" type="pres">
      <dgm:prSet presAssocID="{871403CD-94D0-4639-9813-3A14E72727C0}" presName="ThreeNodes_1" presStyleLbl="node1" presStyleIdx="0" presStyleCnt="3">
        <dgm:presLayoutVars>
          <dgm:bulletEnabled val="1"/>
        </dgm:presLayoutVars>
      </dgm:prSet>
      <dgm:spPr/>
      <dgm:t>
        <a:bodyPr/>
        <a:lstStyle/>
        <a:p>
          <a:endParaRPr lang="es-EC"/>
        </a:p>
      </dgm:t>
    </dgm:pt>
    <dgm:pt modelId="{6C5EE367-0D5E-44D8-8059-7EC7A92467CE}" type="pres">
      <dgm:prSet presAssocID="{871403CD-94D0-4639-9813-3A14E72727C0}" presName="ThreeNodes_2" presStyleLbl="node1" presStyleIdx="1" presStyleCnt="3" custScaleY="112082" custLinFactNeighborY="2183">
        <dgm:presLayoutVars>
          <dgm:bulletEnabled val="1"/>
        </dgm:presLayoutVars>
      </dgm:prSet>
      <dgm:spPr/>
      <dgm:t>
        <a:bodyPr/>
        <a:lstStyle/>
        <a:p>
          <a:endParaRPr lang="es-EC"/>
        </a:p>
      </dgm:t>
    </dgm:pt>
    <dgm:pt modelId="{AF41890C-6C64-486B-A235-1936B9A1C59F}" type="pres">
      <dgm:prSet presAssocID="{871403CD-94D0-4639-9813-3A14E72727C0}" presName="ThreeNodes_3" presStyleLbl="node1" presStyleIdx="2" presStyleCnt="3">
        <dgm:presLayoutVars>
          <dgm:bulletEnabled val="1"/>
        </dgm:presLayoutVars>
      </dgm:prSet>
      <dgm:spPr/>
      <dgm:t>
        <a:bodyPr/>
        <a:lstStyle/>
        <a:p>
          <a:endParaRPr lang="es-EC"/>
        </a:p>
      </dgm:t>
    </dgm:pt>
    <dgm:pt modelId="{F7B78975-66C5-4334-B796-D62627DA6F4A}" type="pres">
      <dgm:prSet presAssocID="{871403CD-94D0-4639-9813-3A14E72727C0}" presName="ThreeConn_1-2" presStyleLbl="fgAccFollowNode1" presStyleIdx="0" presStyleCnt="2">
        <dgm:presLayoutVars>
          <dgm:bulletEnabled val="1"/>
        </dgm:presLayoutVars>
      </dgm:prSet>
      <dgm:spPr/>
      <dgm:t>
        <a:bodyPr/>
        <a:lstStyle/>
        <a:p>
          <a:endParaRPr lang="es-EC"/>
        </a:p>
      </dgm:t>
    </dgm:pt>
    <dgm:pt modelId="{A75FF773-4555-49FD-9DD9-31DF5F81B1B5}" type="pres">
      <dgm:prSet presAssocID="{871403CD-94D0-4639-9813-3A14E72727C0}" presName="ThreeConn_2-3" presStyleLbl="fgAccFollowNode1" presStyleIdx="1" presStyleCnt="2">
        <dgm:presLayoutVars>
          <dgm:bulletEnabled val="1"/>
        </dgm:presLayoutVars>
      </dgm:prSet>
      <dgm:spPr/>
      <dgm:t>
        <a:bodyPr/>
        <a:lstStyle/>
        <a:p>
          <a:endParaRPr lang="es-EC"/>
        </a:p>
      </dgm:t>
    </dgm:pt>
    <dgm:pt modelId="{5D1DA28C-5979-4AEF-B172-AD876A2A8B6D}" type="pres">
      <dgm:prSet presAssocID="{871403CD-94D0-4639-9813-3A14E72727C0}" presName="ThreeNodes_1_text" presStyleLbl="node1" presStyleIdx="2" presStyleCnt="3">
        <dgm:presLayoutVars>
          <dgm:bulletEnabled val="1"/>
        </dgm:presLayoutVars>
      </dgm:prSet>
      <dgm:spPr/>
      <dgm:t>
        <a:bodyPr/>
        <a:lstStyle/>
        <a:p>
          <a:endParaRPr lang="es-EC"/>
        </a:p>
      </dgm:t>
    </dgm:pt>
    <dgm:pt modelId="{CD5F3795-A6DE-4A74-8735-FE785999C7B7}" type="pres">
      <dgm:prSet presAssocID="{871403CD-94D0-4639-9813-3A14E72727C0}" presName="ThreeNodes_2_text" presStyleLbl="node1" presStyleIdx="2" presStyleCnt="3">
        <dgm:presLayoutVars>
          <dgm:bulletEnabled val="1"/>
        </dgm:presLayoutVars>
      </dgm:prSet>
      <dgm:spPr/>
      <dgm:t>
        <a:bodyPr/>
        <a:lstStyle/>
        <a:p>
          <a:endParaRPr lang="es-EC"/>
        </a:p>
      </dgm:t>
    </dgm:pt>
    <dgm:pt modelId="{5DFDDA88-3AE1-4FE2-9D6B-157B3D3D348A}" type="pres">
      <dgm:prSet presAssocID="{871403CD-94D0-4639-9813-3A14E72727C0}" presName="ThreeNodes_3_text" presStyleLbl="node1" presStyleIdx="2" presStyleCnt="3">
        <dgm:presLayoutVars>
          <dgm:bulletEnabled val="1"/>
        </dgm:presLayoutVars>
      </dgm:prSet>
      <dgm:spPr/>
      <dgm:t>
        <a:bodyPr/>
        <a:lstStyle/>
        <a:p>
          <a:endParaRPr lang="es-EC"/>
        </a:p>
      </dgm:t>
    </dgm:pt>
  </dgm:ptLst>
  <dgm:cxnLst>
    <dgm:cxn modelId="{91C25800-4E60-44C3-844B-3DE6087A586E}" type="presOf" srcId="{871403CD-94D0-4639-9813-3A14E72727C0}" destId="{9C7FCA94-9B53-4C60-B2A8-DAB1E16FB1CC}" srcOrd="0" destOrd="0" presId="urn:microsoft.com/office/officeart/2005/8/layout/vProcess5"/>
    <dgm:cxn modelId="{ED60C601-B579-41B9-B918-5A6317DAC23E}" type="presOf" srcId="{AF0CFFD1-BE99-4212-A075-EBD790ACE097}" destId="{20EF67E9-EE35-4113-B113-A1A1C3E89470}" srcOrd="0" destOrd="0" presId="urn:microsoft.com/office/officeart/2005/8/layout/vProcess5"/>
    <dgm:cxn modelId="{98C1AAD1-D7B9-44C9-96F9-B9DD6203ED58}" srcId="{871403CD-94D0-4639-9813-3A14E72727C0}" destId="{AF0CFFD1-BE99-4212-A075-EBD790ACE097}" srcOrd="0" destOrd="0" parTransId="{31EAE1F0-DB06-4DF2-A616-77B2EE7C8EBD}" sibTransId="{AE2D86FC-DA05-472D-8D88-D6B24DDBFBF4}"/>
    <dgm:cxn modelId="{13E7F5EF-765D-49E1-A879-DF772024C14B}" type="presOf" srcId="{B61E2B8A-1B02-4EA0-86D8-8FE94C138813}" destId="{A75FF773-4555-49FD-9DD9-31DF5F81B1B5}" srcOrd="0" destOrd="0" presId="urn:microsoft.com/office/officeart/2005/8/layout/vProcess5"/>
    <dgm:cxn modelId="{561F0DD9-36ED-4B0F-A7B6-CABD5BEC8100}" type="presOf" srcId="{658D888F-D47E-411A-8CEF-719A8D0CC405}" destId="{6C5EE367-0D5E-44D8-8059-7EC7A92467CE}" srcOrd="0" destOrd="0" presId="urn:microsoft.com/office/officeart/2005/8/layout/vProcess5"/>
    <dgm:cxn modelId="{FF4869FC-96D9-4526-81FC-DE06A716AF81}" type="presOf" srcId="{973A0BA1-3E8D-469C-BC96-14E0A42A1A34}" destId="{5DFDDA88-3AE1-4FE2-9D6B-157B3D3D348A}" srcOrd="1" destOrd="0" presId="urn:microsoft.com/office/officeart/2005/8/layout/vProcess5"/>
    <dgm:cxn modelId="{45C0661D-834A-4A5A-A646-E66BF0AFCDA7}" srcId="{871403CD-94D0-4639-9813-3A14E72727C0}" destId="{658D888F-D47E-411A-8CEF-719A8D0CC405}" srcOrd="1" destOrd="0" parTransId="{F0743366-E3CA-4883-90B0-49B25A1F33B8}" sibTransId="{B61E2B8A-1B02-4EA0-86D8-8FE94C138813}"/>
    <dgm:cxn modelId="{85B6CAC5-1DA7-4D4F-8F71-B007E7B3C592}" type="presOf" srcId="{AF0CFFD1-BE99-4212-A075-EBD790ACE097}" destId="{5D1DA28C-5979-4AEF-B172-AD876A2A8B6D}" srcOrd="1" destOrd="0" presId="urn:microsoft.com/office/officeart/2005/8/layout/vProcess5"/>
    <dgm:cxn modelId="{30872BFB-BEDF-4778-802A-E3C7A8752E10}" srcId="{871403CD-94D0-4639-9813-3A14E72727C0}" destId="{973A0BA1-3E8D-469C-BC96-14E0A42A1A34}" srcOrd="2" destOrd="0" parTransId="{5FD20942-7098-41A5-B818-CEEBBA159DEF}" sibTransId="{6BBE3157-5B42-4406-8CF2-9D2D34C51C8D}"/>
    <dgm:cxn modelId="{920D97E9-BB6C-4450-89E8-294F3948A359}" type="presOf" srcId="{658D888F-D47E-411A-8CEF-719A8D0CC405}" destId="{CD5F3795-A6DE-4A74-8735-FE785999C7B7}" srcOrd="1" destOrd="0" presId="urn:microsoft.com/office/officeart/2005/8/layout/vProcess5"/>
    <dgm:cxn modelId="{7D9BF478-CBF1-4C05-BA9C-3BCF040FC014}" type="presOf" srcId="{973A0BA1-3E8D-469C-BC96-14E0A42A1A34}" destId="{AF41890C-6C64-486B-A235-1936B9A1C59F}" srcOrd="0" destOrd="0" presId="urn:microsoft.com/office/officeart/2005/8/layout/vProcess5"/>
    <dgm:cxn modelId="{951B50A6-4D5A-4020-A138-143211044092}" type="presOf" srcId="{AE2D86FC-DA05-472D-8D88-D6B24DDBFBF4}" destId="{F7B78975-66C5-4334-B796-D62627DA6F4A}" srcOrd="0" destOrd="0" presId="urn:microsoft.com/office/officeart/2005/8/layout/vProcess5"/>
    <dgm:cxn modelId="{F79F10D4-B7E0-4FF7-888A-9EE2AECCAC6E}" type="presParOf" srcId="{9C7FCA94-9B53-4C60-B2A8-DAB1E16FB1CC}" destId="{E3876FE6-BBDD-4053-9014-12CC30AC62ED}" srcOrd="0" destOrd="0" presId="urn:microsoft.com/office/officeart/2005/8/layout/vProcess5"/>
    <dgm:cxn modelId="{EEE7E418-EB56-4B37-8F63-FD91324A4F2C}" type="presParOf" srcId="{9C7FCA94-9B53-4C60-B2A8-DAB1E16FB1CC}" destId="{20EF67E9-EE35-4113-B113-A1A1C3E89470}" srcOrd="1" destOrd="0" presId="urn:microsoft.com/office/officeart/2005/8/layout/vProcess5"/>
    <dgm:cxn modelId="{95BDB012-AB07-426D-B374-0783E12243BA}" type="presParOf" srcId="{9C7FCA94-9B53-4C60-B2A8-DAB1E16FB1CC}" destId="{6C5EE367-0D5E-44D8-8059-7EC7A92467CE}" srcOrd="2" destOrd="0" presId="urn:microsoft.com/office/officeart/2005/8/layout/vProcess5"/>
    <dgm:cxn modelId="{96E11BFF-589E-4C5B-A1DA-79B697AE3936}" type="presParOf" srcId="{9C7FCA94-9B53-4C60-B2A8-DAB1E16FB1CC}" destId="{AF41890C-6C64-486B-A235-1936B9A1C59F}" srcOrd="3" destOrd="0" presId="urn:microsoft.com/office/officeart/2005/8/layout/vProcess5"/>
    <dgm:cxn modelId="{5E3706C1-3662-48AB-96E2-BBEE06B6FACD}" type="presParOf" srcId="{9C7FCA94-9B53-4C60-B2A8-DAB1E16FB1CC}" destId="{F7B78975-66C5-4334-B796-D62627DA6F4A}" srcOrd="4" destOrd="0" presId="urn:microsoft.com/office/officeart/2005/8/layout/vProcess5"/>
    <dgm:cxn modelId="{F9C2E5F3-721A-4407-AB8E-D28C7D7DA2DF}" type="presParOf" srcId="{9C7FCA94-9B53-4C60-B2A8-DAB1E16FB1CC}" destId="{A75FF773-4555-49FD-9DD9-31DF5F81B1B5}" srcOrd="5" destOrd="0" presId="urn:microsoft.com/office/officeart/2005/8/layout/vProcess5"/>
    <dgm:cxn modelId="{33772F15-9B12-4C2F-A1B5-775474DA788F}" type="presParOf" srcId="{9C7FCA94-9B53-4C60-B2A8-DAB1E16FB1CC}" destId="{5D1DA28C-5979-4AEF-B172-AD876A2A8B6D}" srcOrd="6" destOrd="0" presId="urn:microsoft.com/office/officeart/2005/8/layout/vProcess5"/>
    <dgm:cxn modelId="{A760225E-039D-4843-9840-4DFD47516C01}" type="presParOf" srcId="{9C7FCA94-9B53-4C60-B2A8-DAB1E16FB1CC}" destId="{CD5F3795-A6DE-4A74-8735-FE785999C7B7}" srcOrd="7" destOrd="0" presId="urn:microsoft.com/office/officeart/2005/8/layout/vProcess5"/>
    <dgm:cxn modelId="{1F1AA336-CB5D-4EF5-97EE-FE6D80787649}" type="presParOf" srcId="{9C7FCA94-9B53-4C60-B2A8-DAB1E16FB1CC}" destId="{5DFDDA88-3AE1-4FE2-9D6B-157B3D3D348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B4711F-AADF-4DDA-8D2E-DE0007C5D9D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E399BC68-E331-434C-B928-55F79E2ECC0F}">
      <dgm:prSet phldrT="[Texto]" custT="1"/>
      <dgm:spPr/>
      <dgm:t>
        <a:bodyPr/>
        <a:lstStyle/>
        <a:p>
          <a:r>
            <a:rPr lang="es-EC" sz="2000" dirty="0" smtClean="0">
              <a:solidFill>
                <a:schemeClr val="tx1"/>
              </a:solidFill>
            </a:rPr>
            <a:t>Una excelente producción de leche depende principalmente de la buena alimentación de las vacas; es decir que deben ser alimentadas con pastos ricos en proteínas y calcio, otros factores que influyen en la calidad de leche es el mejoramiento genético, salud, y el buen manejo de rebaños.</a:t>
          </a:r>
          <a:endParaRPr lang="es-EC" sz="2000" dirty="0">
            <a:solidFill>
              <a:schemeClr val="tx1"/>
            </a:solidFill>
          </a:endParaRPr>
        </a:p>
      </dgm:t>
    </dgm:pt>
    <dgm:pt modelId="{8067950F-3D94-4DE5-8046-9577F2B13480}" type="parTrans" cxnId="{AAA37785-91B4-4597-AE22-8D59782DA5C3}">
      <dgm:prSet/>
      <dgm:spPr/>
      <dgm:t>
        <a:bodyPr/>
        <a:lstStyle/>
        <a:p>
          <a:endParaRPr lang="es-EC"/>
        </a:p>
      </dgm:t>
    </dgm:pt>
    <dgm:pt modelId="{C5B68BB1-C4B9-4001-A2EF-004F20E5A47E}" type="sibTrans" cxnId="{AAA37785-91B4-4597-AE22-8D59782DA5C3}">
      <dgm:prSet/>
      <dgm:spPr/>
      <dgm:t>
        <a:bodyPr/>
        <a:lstStyle/>
        <a:p>
          <a:endParaRPr lang="es-EC"/>
        </a:p>
      </dgm:t>
    </dgm:pt>
    <dgm:pt modelId="{4DEABA7D-BB0E-4BA7-B5B6-9C9BE3660EB6}">
      <dgm:prSet phldrT="[Texto]" custT="1"/>
      <dgm:spPr/>
      <dgm:t>
        <a:bodyPr/>
        <a:lstStyle/>
        <a:p>
          <a:r>
            <a:rPr lang="es-EC" sz="1800" b="0" dirty="0" smtClean="0">
              <a:solidFill>
                <a:schemeClr val="tx1"/>
              </a:solidFill>
            </a:rPr>
            <a:t>. Uno de las principales causas que ha afectado los ingresos económicos del sector ganadero es la falta de Planificación Estratégica en un entorno cambiante del sector, los campesinos pierden las proyecciones de distintas eventualidades que se les presenta, no poseen estrategias definidas; es decir no están preparados para enfrentar escenarios negativos en el sector y tampoco para aprovechar las oportunidades que se les presenta</a:t>
          </a:r>
          <a:endParaRPr lang="es-EC" sz="1800" b="0" dirty="0">
            <a:solidFill>
              <a:schemeClr val="tx1"/>
            </a:solidFill>
          </a:endParaRPr>
        </a:p>
      </dgm:t>
    </dgm:pt>
    <dgm:pt modelId="{F425D3D9-FBBB-49A8-BE9B-8F8299B923DC}" type="parTrans" cxnId="{26BB6101-595D-48D6-AC19-AD97FA35E9DB}">
      <dgm:prSet/>
      <dgm:spPr/>
      <dgm:t>
        <a:bodyPr/>
        <a:lstStyle/>
        <a:p>
          <a:endParaRPr lang="es-EC"/>
        </a:p>
      </dgm:t>
    </dgm:pt>
    <dgm:pt modelId="{A53B5B70-9D50-48B9-8AC1-51CB72A51E09}" type="sibTrans" cxnId="{26BB6101-595D-48D6-AC19-AD97FA35E9DB}">
      <dgm:prSet/>
      <dgm:spPr/>
      <dgm:t>
        <a:bodyPr/>
        <a:lstStyle/>
        <a:p>
          <a:endParaRPr lang="es-EC"/>
        </a:p>
      </dgm:t>
    </dgm:pt>
    <dgm:pt modelId="{5302741A-9796-4261-868F-8DC3EB049E45}">
      <dgm:prSet phldrT="[Texto]" custT="1"/>
      <dgm:spPr/>
      <dgm:t>
        <a:bodyPr/>
        <a:lstStyle/>
        <a:p>
          <a:r>
            <a:rPr lang="es-EC" sz="2000" b="0" dirty="0" smtClean="0">
              <a:solidFill>
                <a:schemeClr val="tx1"/>
              </a:solidFill>
            </a:rPr>
            <a:t>Los pequeños, medianos y grandes ganaderos productores de leche no cuentan con una base legal estructurada para evidenciar y potencializar la actividad y crecer económicamente para que la actividad ganadera sea beneficiosa para quienes lo practican.</a:t>
          </a:r>
          <a:endParaRPr lang="es-EC" sz="2000" b="0" dirty="0">
            <a:solidFill>
              <a:schemeClr val="tx1"/>
            </a:solidFill>
          </a:endParaRPr>
        </a:p>
      </dgm:t>
    </dgm:pt>
    <dgm:pt modelId="{45F2F6C9-770F-4E3D-BBEF-B1071EEFFF00}" type="parTrans" cxnId="{7F83B0D7-C76D-47C0-AF27-4602B75368A9}">
      <dgm:prSet/>
      <dgm:spPr/>
      <dgm:t>
        <a:bodyPr/>
        <a:lstStyle/>
        <a:p>
          <a:endParaRPr lang="es-EC"/>
        </a:p>
      </dgm:t>
    </dgm:pt>
    <dgm:pt modelId="{45B4831F-8260-4805-9BBC-E894352B8E8D}" type="sibTrans" cxnId="{7F83B0D7-C76D-47C0-AF27-4602B75368A9}">
      <dgm:prSet/>
      <dgm:spPr/>
      <dgm:t>
        <a:bodyPr/>
        <a:lstStyle/>
        <a:p>
          <a:endParaRPr lang="es-EC"/>
        </a:p>
      </dgm:t>
    </dgm:pt>
    <dgm:pt modelId="{21664772-9CE7-449C-A6C6-84AB1970C175}" type="pres">
      <dgm:prSet presAssocID="{0AB4711F-AADF-4DDA-8D2E-DE0007C5D9D7}" presName="outerComposite" presStyleCnt="0">
        <dgm:presLayoutVars>
          <dgm:chMax val="5"/>
          <dgm:dir/>
          <dgm:resizeHandles val="exact"/>
        </dgm:presLayoutVars>
      </dgm:prSet>
      <dgm:spPr/>
      <dgm:t>
        <a:bodyPr/>
        <a:lstStyle/>
        <a:p>
          <a:endParaRPr lang="es-EC"/>
        </a:p>
      </dgm:t>
    </dgm:pt>
    <dgm:pt modelId="{C0628916-F949-4AC4-BF5D-7A2810B389F3}" type="pres">
      <dgm:prSet presAssocID="{0AB4711F-AADF-4DDA-8D2E-DE0007C5D9D7}" presName="dummyMaxCanvas" presStyleCnt="0">
        <dgm:presLayoutVars/>
      </dgm:prSet>
      <dgm:spPr/>
    </dgm:pt>
    <dgm:pt modelId="{D478CF0B-B0F7-4107-B720-2814EF0E15FC}" type="pres">
      <dgm:prSet presAssocID="{0AB4711F-AADF-4DDA-8D2E-DE0007C5D9D7}" presName="ThreeNodes_1" presStyleLbl="node1" presStyleIdx="0" presStyleCnt="3">
        <dgm:presLayoutVars>
          <dgm:bulletEnabled val="1"/>
        </dgm:presLayoutVars>
      </dgm:prSet>
      <dgm:spPr/>
      <dgm:t>
        <a:bodyPr/>
        <a:lstStyle/>
        <a:p>
          <a:endParaRPr lang="es-EC"/>
        </a:p>
      </dgm:t>
    </dgm:pt>
    <dgm:pt modelId="{C01E06A4-FB5A-4945-A342-85BA80DF8918}" type="pres">
      <dgm:prSet presAssocID="{0AB4711F-AADF-4DDA-8D2E-DE0007C5D9D7}" presName="ThreeNodes_2" presStyleLbl="node1" presStyleIdx="1" presStyleCnt="3">
        <dgm:presLayoutVars>
          <dgm:bulletEnabled val="1"/>
        </dgm:presLayoutVars>
      </dgm:prSet>
      <dgm:spPr/>
      <dgm:t>
        <a:bodyPr/>
        <a:lstStyle/>
        <a:p>
          <a:endParaRPr lang="es-EC"/>
        </a:p>
      </dgm:t>
    </dgm:pt>
    <dgm:pt modelId="{CE254562-5DD8-423F-B2D3-3D83977FF6F1}" type="pres">
      <dgm:prSet presAssocID="{0AB4711F-AADF-4DDA-8D2E-DE0007C5D9D7}" presName="ThreeNodes_3" presStyleLbl="node1" presStyleIdx="2" presStyleCnt="3">
        <dgm:presLayoutVars>
          <dgm:bulletEnabled val="1"/>
        </dgm:presLayoutVars>
      </dgm:prSet>
      <dgm:spPr/>
      <dgm:t>
        <a:bodyPr/>
        <a:lstStyle/>
        <a:p>
          <a:endParaRPr lang="es-EC"/>
        </a:p>
      </dgm:t>
    </dgm:pt>
    <dgm:pt modelId="{CC04D0B8-1900-41EC-9B6B-72330A2BADDF}" type="pres">
      <dgm:prSet presAssocID="{0AB4711F-AADF-4DDA-8D2E-DE0007C5D9D7}" presName="ThreeConn_1-2" presStyleLbl="fgAccFollowNode1" presStyleIdx="0" presStyleCnt="2">
        <dgm:presLayoutVars>
          <dgm:bulletEnabled val="1"/>
        </dgm:presLayoutVars>
      </dgm:prSet>
      <dgm:spPr/>
      <dgm:t>
        <a:bodyPr/>
        <a:lstStyle/>
        <a:p>
          <a:endParaRPr lang="es-EC"/>
        </a:p>
      </dgm:t>
    </dgm:pt>
    <dgm:pt modelId="{333402FC-0672-4D46-AE84-65B235B18625}" type="pres">
      <dgm:prSet presAssocID="{0AB4711F-AADF-4DDA-8D2E-DE0007C5D9D7}" presName="ThreeConn_2-3" presStyleLbl="fgAccFollowNode1" presStyleIdx="1" presStyleCnt="2">
        <dgm:presLayoutVars>
          <dgm:bulletEnabled val="1"/>
        </dgm:presLayoutVars>
      </dgm:prSet>
      <dgm:spPr/>
      <dgm:t>
        <a:bodyPr/>
        <a:lstStyle/>
        <a:p>
          <a:endParaRPr lang="es-EC"/>
        </a:p>
      </dgm:t>
    </dgm:pt>
    <dgm:pt modelId="{17E23518-F838-4C64-A887-6B0DF7C13312}" type="pres">
      <dgm:prSet presAssocID="{0AB4711F-AADF-4DDA-8D2E-DE0007C5D9D7}" presName="ThreeNodes_1_text" presStyleLbl="node1" presStyleIdx="2" presStyleCnt="3">
        <dgm:presLayoutVars>
          <dgm:bulletEnabled val="1"/>
        </dgm:presLayoutVars>
      </dgm:prSet>
      <dgm:spPr/>
      <dgm:t>
        <a:bodyPr/>
        <a:lstStyle/>
        <a:p>
          <a:endParaRPr lang="es-EC"/>
        </a:p>
      </dgm:t>
    </dgm:pt>
    <dgm:pt modelId="{4302CD2D-1E02-4A89-A65D-4F304FC6CBCB}" type="pres">
      <dgm:prSet presAssocID="{0AB4711F-AADF-4DDA-8D2E-DE0007C5D9D7}" presName="ThreeNodes_2_text" presStyleLbl="node1" presStyleIdx="2" presStyleCnt="3">
        <dgm:presLayoutVars>
          <dgm:bulletEnabled val="1"/>
        </dgm:presLayoutVars>
      </dgm:prSet>
      <dgm:spPr/>
      <dgm:t>
        <a:bodyPr/>
        <a:lstStyle/>
        <a:p>
          <a:endParaRPr lang="es-EC"/>
        </a:p>
      </dgm:t>
    </dgm:pt>
    <dgm:pt modelId="{2F42F426-FBFB-4C5C-80F8-C0BFA2464129}" type="pres">
      <dgm:prSet presAssocID="{0AB4711F-AADF-4DDA-8D2E-DE0007C5D9D7}" presName="ThreeNodes_3_text" presStyleLbl="node1" presStyleIdx="2" presStyleCnt="3">
        <dgm:presLayoutVars>
          <dgm:bulletEnabled val="1"/>
        </dgm:presLayoutVars>
      </dgm:prSet>
      <dgm:spPr/>
      <dgm:t>
        <a:bodyPr/>
        <a:lstStyle/>
        <a:p>
          <a:endParaRPr lang="es-EC"/>
        </a:p>
      </dgm:t>
    </dgm:pt>
  </dgm:ptLst>
  <dgm:cxnLst>
    <dgm:cxn modelId="{31675C27-ED1D-4517-875D-3F1AB9E8BEE2}" type="presOf" srcId="{4DEABA7D-BB0E-4BA7-B5B6-9C9BE3660EB6}" destId="{C01E06A4-FB5A-4945-A342-85BA80DF8918}" srcOrd="0" destOrd="0" presId="urn:microsoft.com/office/officeart/2005/8/layout/vProcess5"/>
    <dgm:cxn modelId="{B1F5EB09-AB74-4513-AB10-7ACC3E3D869B}" type="presOf" srcId="{0AB4711F-AADF-4DDA-8D2E-DE0007C5D9D7}" destId="{21664772-9CE7-449C-A6C6-84AB1970C175}" srcOrd="0" destOrd="0" presId="urn:microsoft.com/office/officeart/2005/8/layout/vProcess5"/>
    <dgm:cxn modelId="{64CAC6D1-476E-4071-BDBD-17E5967D9443}" type="presOf" srcId="{E399BC68-E331-434C-B928-55F79E2ECC0F}" destId="{17E23518-F838-4C64-A887-6B0DF7C13312}" srcOrd="1" destOrd="0" presId="urn:microsoft.com/office/officeart/2005/8/layout/vProcess5"/>
    <dgm:cxn modelId="{21631226-6789-4F4C-925B-C43908F3BD14}" type="presOf" srcId="{5302741A-9796-4261-868F-8DC3EB049E45}" destId="{CE254562-5DD8-423F-B2D3-3D83977FF6F1}" srcOrd="0" destOrd="0" presId="urn:microsoft.com/office/officeart/2005/8/layout/vProcess5"/>
    <dgm:cxn modelId="{7F83B0D7-C76D-47C0-AF27-4602B75368A9}" srcId="{0AB4711F-AADF-4DDA-8D2E-DE0007C5D9D7}" destId="{5302741A-9796-4261-868F-8DC3EB049E45}" srcOrd="2" destOrd="0" parTransId="{45F2F6C9-770F-4E3D-BBEF-B1071EEFFF00}" sibTransId="{45B4831F-8260-4805-9BBC-E894352B8E8D}"/>
    <dgm:cxn modelId="{DCD860D3-A510-4653-8AB5-5D7EC217A451}" type="presOf" srcId="{A53B5B70-9D50-48B9-8AC1-51CB72A51E09}" destId="{333402FC-0672-4D46-AE84-65B235B18625}" srcOrd="0" destOrd="0" presId="urn:microsoft.com/office/officeart/2005/8/layout/vProcess5"/>
    <dgm:cxn modelId="{E93C5CEC-8BB7-4E32-8F3D-02285D2403CF}" type="presOf" srcId="{C5B68BB1-C4B9-4001-A2EF-004F20E5A47E}" destId="{CC04D0B8-1900-41EC-9B6B-72330A2BADDF}" srcOrd="0" destOrd="0" presId="urn:microsoft.com/office/officeart/2005/8/layout/vProcess5"/>
    <dgm:cxn modelId="{55304C8C-7C7B-4750-A496-67C42619342E}" type="presOf" srcId="{4DEABA7D-BB0E-4BA7-B5B6-9C9BE3660EB6}" destId="{4302CD2D-1E02-4A89-A65D-4F304FC6CBCB}" srcOrd="1" destOrd="0" presId="urn:microsoft.com/office/officeart/2005/8/layout/vProcess5"/>
    <dgm:cxn modelId="{63C59251-D488-4955-85C1-905A7FBE4D3B}" type="presOf" srcId="{E399BC68-E331-434C-B928-55F79E2ECC0F}" destId="{D478CF0B-B0F7-4107-B720-2814EF0E15FC}" srcOrd="0" destOrd="0" presId="urn:microsoft.com/office/officeart/2005/8/layout/vProcess5"/>
    <dgm:cxn modelId="{26BB6101-595D-48D6-AC19-AD97FA35E9DB}" srcId="{0AB4711F-AADF-4DDA-8D2E-DE0007C5D9D7}" destId="{4DEABA7D-BB0E-4BA7-B5B6-9C9BE3660EB6}" srcOrd="1" destOrd="0" parTransId="{F425D3D9-FBBB-49A8-BE9B-8F8299B923DC}" sibTransId="{A53B5B70-9D50-48B9-8AC1-51CB72A51E09}"/>
    <dgm:cxn modelId="{AAA37785-91B4-4597-AE22-8D59782DA5C3}" srcId="{0AB4711F-AADF-4DDA-8D2E-DE0007C5D9D7}" destId="{E399BC68-E331-434C-B928-55F79E2ECC0F}" srcOrd="0" destOrd="0" parTransId="{8067950F-3D94-4DE5-8046-9577F2B13480}" sibTransId="{C5B68BB1-C4B9-4001-A2EF-004F20E5A47E}"/>
    <dgm:cxn modelId="{DBAA7D55-EF92-4107-9CCD-2E8B4F706565}" type="presOf" srcId="{5302741A-9796-4261-868F-8DC3EB049E45}" destId="{2F42F426-FBFB-4C5C-80F8-C0BFA2464129}" srcOrd="1" destOrd="0" presId="urn:microsoft.com/office/officeart/2005/8/layout/vProcess5"/>
    <dgm:cxn modelId="{55E32635-19F2-42BF-8FDD-13343DC77155}" type="presParOf" srcId="{21664772-9CE7-449C-A6C6-84AB1970C175}" destId="{C0628916-F949-4AC4-BF5D-7A2810B389F3}" srcOrd="0" destOrd="0" presId="urn:microsoft.com/office/officeart/2005/8/layout/vProcess5"/>
    <dgm:cxn modelId="{3FD3B33E-3A08-4EA4-83CD-5DA993C316E9}" type="presParOf" srcId="{21664772-9CE7-449C-A6C6-84AB1970C175}" destId="{D478CF0B-B0F7-4107-B720-2814EF0E15FC}" srcOrd="1" destOrd="0" presId="urn:microsoft.com/office/officeart/2005/8/layout/vProcess5"/>
    <dgm:cxn modelId="{D03007DF-2FE9-4208-86AD-2761E4E67B76}" type="presParOf" srcId="{21664772-9CE7-449C-A6C6-84AB1970C175}" destId="{C01E06A4-FB5A-4945-A342-85BA80DF8918}" srcOrd="2" destOrd="0" presId="urn:microsoft.com/office/officeart/2005/8/layout/vProcess5"/>
    <dgm:cxn modelId="{961612B4-F287-489F-B06F-CA102FBB2860}" type="presParOf" srcId="{21664772-9CE7-449C-A6C6-84AB1970C175}" destId="{CE254562-5DD8-423F-B2D3-3D83977FF6F1}" srcOrd="3" destOrd="0" presId="urn:microsoft.com/office/officeart/2005/8/layout/vProcess5"/>
    <dgm:cxn modelId="{544698C4-6EC4-428B-B93E-379E4BAA2D0D}" type="presParOf" srcId="{21664772-9CE7-449C-A6C6-84AB1970C175}" destId="{CC04D0B8-1900-41EC-9B6B-72330A2BADDF}" srcOrd="4" destOrd="0" presId="urn:microsoft.com/office/officeart/2005/8/layout/vProcess5"/>
    <dgm:cxn modelId="{FF05F3A6-8879-4E24-A2CE-50C3E194D798}" type="presParOf" srcId="{21664772-9CE7-449C-A6C6-84AB1970C175}" destId="{333402FC-0672-4D46-AE84-65B235B18625}" srcOrd="5" destOrd="0" presId="urn:microsoft.com/office/officeart/2005/8/layout/vProcess5"/>
    <dgm:cxn modelId="{F567086D-3D01-4BB8-80D5-2A6770DFE5DC}" type="presParOf" srcId="{21664772-9CE7-449C-A6C6-84AB1970C175}" destId="{17E23518-F838-4C64-A887-6B0DF7C13312}" srcOrd="6" destOrd="0" presId="urn:microsoft.com/office/officeart/2005/8/layout/vProcess5"/>
    <dgm:cxn modelId="{CDA9FD90-8231-4147-A293-B291DCD1CF3F}" type="presParOf" srcId="{21664772-9CE7-449C-A6C6-84AB1970C175}" destId="{4302CD2D-1E02-4A89-A65D-4F304FC6CBCB}" srcOrd="7" destOrd="0" presId="urn:microsoft.com/office/officeart/2005/8/layout/vProcess5"/>
    <dgm:cxn modelId="{5A0FE5BC-55C9-41FF-B452-A830BBD87C73}" type="presParOf" srcId="{21664772-9CE7-449C-A6C6-84AB1970C175}" destId="{2F42F426-FBFB-4C5C-80F8-C0BFA246412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5F8CC4-544F-4262-9D25-B572750F1504}"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s-EC"/>
        </a:p>
      </dgm:t>
    </dgm:pt>
    <dgm:pt modelId="{EA8214D1-57A7-4189-B0AC-8691BEF26DCD}">
      <dgm:prSet phldrT="[Texto]" custT="1"/>
      <dgm:spPr/>
      <dgm:t>
        <a:bodyPr/>
        <a:lstStyle/>
        <a:p>
          <a:r>
            <a:rPr lang="es-EC" sz="2000" dirty="0" smtClean="0">
              <a:solidFill>
                <a:schemeClr val="tx1"/>
              </a:solidFill>
            </a:rPr>
            <a:t>Para mejorar el crecimiento del PIB (Producto Interno Bruto) es necesario potencializar al sector agrícola </a:t>
          </a:r>
          <a:endParaRPr lang="es-EC" sz="2000" dirty="0">
            <a:solidFill>
              <a:schemeClr val="tx1"/>
            </a:solidFill>
          </a:endParaRPr>
        </a:p>
      </dgm:t>
    </dgm:pt>
    <dgm:pt modelId="{A323900C-7F13-4892-A32A-E1AAE8EB09F4}" type="parTrans" cxnId="{056F1F74-88B7-466F-977E-B5F0986EC763}">
      <dgm:prSet/>
      <dgm:spPr/>
      <dgm:t>
        <a:bodyPr/>
        <a:lstStyle/>
        <a:p>
          <a:endParaRPr lang="es-EC"/>
        </a:p>
      </dgm:t>
    </dgm:pt>
    <dgm:pt modelId="{4D02B443-09AE-47DF-8E96-9959E5FACC5F}" type="sibTrans" cxnId="{056F1F74-88B7-466F-977E-B5F0986EC763}">
      <dgm:prSet/>
      <dgm:spPr/>
      <dgm:t>
        <a:bodyPr/>
        <a:lstStyle/>
        <a:p>
          <a:endParaRPr lang="es-EC"/>
        </a:p>
      </dgm:t>
    </dgm:pt>
    <dgm:pt modelId="{668523A3-77C6-40A6-ADEC-698B6F648F59}">
      <dgm:prSet phldrT="[Texto]" custT="1"/>
      <dgm:spPr/>
      <dgm:t>
        <a:bodyPr/>
        <a:lstStyle/>
        <a:p>
          <a:r>
            <a:rPr lang="es-EC" sz="1800" dirty="0" smtClean="0">
              <a:solidFill>
                <a:schemeClr val="tx1"/>
              </a:solidFill>
              <a:effectLst/>
              <a:latin typeface="+mj-lt"/>
              <a:ea typeface="Calibri" panose="020F0502020204030204" pitchFamily="34" charset="0"/>
            </a:rPr>
            <a:t>Es importante que al menos a nivel general, las autoridades de la Provincia de Cotopaxi recopilen los datos suficientes para proporcionar información de los ingresos, costos y beneficios del sector ganadero</a:t>
          </a:r>
          <a:endParaRPr lang="es-EC" sz="1800" dirty="0">
            <a:solidFill>
              <a:schemeClr val="tx1"/>
            </a:solidFill>
          </a:endParaRPr>
        </a:p>
      </dgm:t>
    </dgm:pt>
    <dgm:pt modelId="{3B17EAAA-6E56-4466-B96A-4E93C8600A9F}" type="parTrans" cxnId="{B32048FB-BEE6-417C-95D1-7BD85C3F6C88}">
      <dgm:prSet/>
      <dgm:spPr/>
      <dgm:t>
        <a:bodyPr/>
        <a:lstStyle/>
        <a:p>
          <a:endParaRPr lang="es-EC"/>
        </a:p>
      </dgm:t>
    </dgm:pt>
    <dgm:pt modelId="{B947C039-E795-4510-AC67-283A16682F7C}" type="sibTrans" cxnId="{B32048FB-BEE6-417C-95D1-7BD85C3F6C88}">
      <dgm:prSet/>
      <dgm:spPr/>
      <dgm:t>
        <a:bodyPr/>
        <a:lstStyle/>
        <a:p>
          <a:endParaRPr lang="es-EC"/>
        </a:p>
      </dgm:t>
    </dgm:pt>
    <dgm:pt modelId="{6F6FE9D0-A172-4E1D-9E4C-6CC388474458}">
      <dgm:prSet phldrT="[Texto]" custT="1"/>
      <dgm:spPr/>
      <dgm:t>
        <a:bodyPr/>
        <a:lstStyle/>
        <a:p>
          <a:r>
            <a:rPr lang="es-EC" sz="1800" dirty="0" smtClean="0">
              <a:solidFill>
                <a:schemeClr val="tx1"/>
              </a:solidFill>
            </a:rPr>
            <a:t>Es necesario que se creen líneas de crédito especializadas en las necesidades y requerimientos de los ganaderos productores de leche, siendo los responsables de estas acciones el Estado y el sector privado</a:t>
          </a:r>
          <a:endParaRPr lang="es-EC" sz="1800" dirty="0">
            <a:solidFill>
              <a:schemeClr val="tx1"/>
            </a:solidFill>
          </a:endParaRPr>
        </a:p>
      </dgm:t>
    </dgm:pt>
    <dgm:pt modelId="{AB93E9BC-5673-48AA-AACB-7C99C819990A}" type="parTrans" cxnId="{CAF404FC-E6B7-4A1D-90F9-3C243AA20706}">
      <dgm:prSet/>
      <dgm:spPr/>
      <dgm:t>
        <a:bodyPr/>
        <a:lstStyle/>
        <a:p>
          <a:endParaRPr lang="es-EC"/>
        </a:p>
      </dgm:t>
    </dgm:pt>
    <dgm:pt modelId="{05DFEF25-0D18-40FD-ACBF-6D78A031AE66}" type="sibTrans" cxnId="{CAF404FC-E6B7-4A1D-90F9-3C243AA20706}">
      <dgm:prSet/>
      <dgm:spPr/>
      <dgm:t>
        <a:bodyPr/>
        <a:lstStyle/>
        <a:p>
          <a:endParaRPr lang="es-EC"/>
        </a:p>
      </dgm:t>
    </dgm:pt>
    <dgm:pt modelId="{0A7FE6BE-194D-4459-A1BB-563806B7A84E}">
      <dgm:prSet phldrT="[Texto]" custT="1"/>
      <dgm:spPr/>
      <dgm:t>
        <a:bodyPr/>
        <a:lstStyle/>
        <a:p>
          <a:r>
            <a:rPr lang="es-EC" sz="1600" dirty="0" smtClean="0">
              <a:solidFill>
                <a:schemeClr val="tx1"/>
              </a:solidFill>
            </a:rPr>
            <a:t>Conocer las características del suelo luego fertilizar los suelos para el cultivo del pasto; sembrar con semillas certificadas, de esta manera se obtendrá pastos con calidad nutricional para la alimentación de ganado; también mejorar la calidad genética de las vacas</a:t>
          </a:r>
          <a:endParaRPr lang="es-EC" sz="1600" dirty="0">
            <a:solidFill>
              <a:schemeClr val="tx1"/>
            </a:solidFill>
          </a:endParaRPr>
        </a:p>
      </dgm:t>
    </dgm:pt>
    <dgm:pt modelId="{160C97FE-31A9-499A-A0B5-F8C8AEEBF9D0}" type="parTrans" cxnId="{95871A07-FDD2-4240-BB60-A0612C77F7DD}">
      <dgm:prSet/>
      <dgm:spPr/>
      <dgm:t>
        <a:bodyPr/>
        <a:lstStyle/>
        <a:p>
          <a:endParaRPr lang="es-EC"/>
        </a:p>
      </dgm:t>
    </dgm:pt>
    <dgm:pt modelId="{D8C1EA46-FBBE-4FB0-8D9E-250DA1DF98EC}" type="sibTrans" cxnId="{95871A07-FDD2-4240-BB60-A0612C77F7DD}">
      <dgm:prSet/>
      <dgm:spPr/>
      <dgm:t>
        <a:bodyPr/>
        <a:lstStyle/>
        <a:p>
          <a:endParaRPr lang="es-EC"/>
        </a:p>
      </dgm:t>
    </dgm:pt>
    <dgm:pt modelId="{B95DF3E2-0F50-4BB9-9B7A-A34ABD55D9FC}">
      <dgm:prSet phldrT="[Texto]" custT="1"/>
      <dgm:spPr/>
      <dgm:t>
        <a:bodyPr/>
        <a:lstStyle/>
        <a:p>
          <a:r>
            <a:rPr lang="es-EC" sz="1600" dirty="0" smtClean="0">
              <a:solidFill>
                <a:schemeClr val="tx1"/>
              </a:solidFill>
            </a:rPr>
            <a:t>Los pequeños, medianos y grandes productores deben realizar reuniones para la propuesta de un proyecto de base legal estructurado, los mismos que sean presentados ante los organismos legales pertinentes, para su aprobación y luego su ejecución; esto con el fin de llevar en adelante las actividades programadas</a:t>
          </a:r>
          <a:r>
            <a:rPr lang="es-EC" sz="1500" dirty="0" smtClean="0"/>
            <a:t>.</a:t>
          </a:r>
          <a:endParaRPr lang="es-EC" sz="1500" dirty="0"/>
        </a:p>
      </dgm:t>
    </dgm:pt>
    <dgm:pt modelId="{AC5DD7F4-AF9B-404A-B3A3-37AF25F217BA}" type="parTrans" cxnId="{C59F8647-160E-4593-B1FD-529961E2FCF1}">
      <dgm:prSet/>
      <dgm:spPr/>
      <dgm:t>
        <a:bodyPr/>
        <a:lstStyle/>
        <a:p>
          <a:endParaRPr lang="es-EC"/>
        </a:p>
      </dgm:t>
    </dgm:pt>
    <dgm:pt modelId="{D20FBBF2-E15A-4829-978F-3EC6B6BD5ED3}" type="sibTrans" cxnId="{C59F8647-160E-4593-B1FD-529961E2FCF1}">
      <dgm:prSet/>
      <dgm:spPr/>
      <dgm:t>
        <a:bodyPr/>
        <a:lstStyle/>
        <a:p>
          <a:endParaRPr lang="es-EC"/>
        </a:p>
      </dgm:t>
    </dgm:pt>
    <dgm:pt modelId="{332339C8-016F-4B7B-9A39-6C6A5A7CB0B9}">
      <dgm:prSet custT="1"/>
      <dgm:spPr/>
      <dgm:t>
        <a:bodyPr/>
        <a:lstStyle/>
        <a:p>
          <a:r>
            <a:rPr lang="es-EC" sz="1600" dirty="0" smtClean="0">
              <a:solidFill>
                <a:schemeClr val="tx1"/>
              </a:solidFill>
            </a:rPr>
            <a:t>Con el apoyo del Gobierno y del Ministerio de Agricultura y Ganadería (MAG) hacer de los pequeños y medianos productores de leche asociaciones unidas que trabajen con una visión en conjunto, lograr presentar proyectos factibles beneficio y desarrollo el sector, entre ellas planificación estratégica</a:t>
          </a:r>
          <a:r>
            <a:rPr lang="es-EC" sz="1500" dirty="0" smtClean="0"/>
            <a:t>.</a:t>
          </a:r>
          <a:endParaRPr lang="es-EC" sz="1500" dirty="0"/>
        </a:p>
      </dgm:t>
    </dgm:pt>
    <dgm:pt modelId="{98DC5D54-C190-4AED-B8A5-4D5700D325B7}" type="parTrans" cxnId="{B0CBFECD-BFB8-49FB-9019-42E88BDAB107}">
      <dgm:prSet/>
      <dgm:spPr/>
      <dgm:t>
        <a:bodyPr/>
        <a:lstStyle/>
        <a:p>
          <a:endParaRPr lang="es-EC"/>
        </a:p>
      </dgm:t>
    </dgm:pt>
    <dgm:pt modelId="{110A6B81-AB8F-4FEE-9F60-362EB1303557}" type="sibTrans" cxnId="{B0CBFECD-BFB8-49FB-9019-42E88BDAB107}">
      <dgm:prSet/>
      <dgm:spPr/>
      <dgm:t>
        <a:bodyPr/>
        <a:lstStyle/>
        <a:p>
          <a:endParaRPr lang="es-EC"/>
        </a:p>
      </dgm:t>
    </dgm:pt>
    <dgm:pt modelId="{7D02B25B-42A3-43E6-B1C1-66DDF1FD96E8}" type="pres">
      <dgm:prSet presAssocID="{F45F8CC4-544F-4262-9D25-B572750F1504}" presName="Name0" presStyleCnt="0">
        <dgm:presLayoutVars>
          <dgm:dir/>
          <dgm:resizeHandles val="exact"/>
        </dgm:presLayoutVars>
      </dgm:prSet>
      <dgm:spPr/>
      <dgm:t>
        <a:bodyPr/>
        <a:lstStyle/>
        <a:p>
          <a:endParaRPr lang="es-EC"/>
        </a:p>
      </dgm:t>
    </dgm:pt>
    <dgm:pt modelId="{ADA3CEC1-550B-4C7F-9687-56E161B6DE54}" type="pres">
      <dgm:prSet presAssocID="{EA8214D1-57A7-4189-B0AC-8691BEF26DCD}" presName="node" presStyleLbl="node1" presStyleIdx="0" presStyleCnt="6">
        <dgm:presLayoutVars>
          <dgm:bulletEnabled val="1"/>
        </dgm:presLayoutVars>
      </dgm:prSet>
      <dgm:spPr/>
      <dgm:t>
        <a:bodyPr/>
        <a:lstStyle/>
        <a:p>
          <a:endParaRPr lang="es-EC"/>
        </a:p>
      </dgm:t>
    </dgm:pt>
    <dgm:pt modelId="{A4C76EE3-12A6-455D-BE69-E21EC47A9996}" type="pres">
      <dgm:prSet presAssocID="{4D02B443-09AE-47DF-8E96-9959E5FACC5F}" presName="sibTrans" presStyleLbl="sibTrans1D1" presStyleIdx="0" presStyleCnt="5"/>
      <dgm:spPr/>
      <dgm:t>
        <a:bodyPr/>
        <a:lstStyle/>
        <a:p>
          <a:endParaRPr lang="es-EC"/>
        </a:p>
      </dgm:t>
    </dgm:pt>
    <dgm:pt modelId="{49CBE685-7C85-4A88-8960-A69397D15707}" type="pres">
      <dgm:prSet presAssocID="{4D02B443-09AE-47DF-8E96-9959E5FACC5F}" presName="connectorText" presStyleLbl="sibTrans1D1" presStyleIdx="0" presStyleCnt="5"/>
      <dgm:spPr/>
      <dgm:t>
        <a:bodyPr/>
        <a:lstStyle/>
        <a:p>
          <a:endParaRPr lang="es-EC"/>
        </a:p>
      </dgm:t>
    </dgm:pt>
    <dgm:pt modelId="{8DAD2ACB-A6BF-4055-B4A5-F7F9C86D4307}" type="pres">
      <dgm:prSet presAssocID="{668523A3-77C6-40A6-ADEC-698B6F648F59}" presName="node" presStyleLbl="node1" presStyleIdx="1" presStyleCnt="6">
        <dgm:presLayoutVars>
          <dgm:bulletEnabled val="1"/>
        </dgm:presLayoutVars>
      </dgm:prSet>
      <dgm:spPr/>
      <dgm:t>
        <a:bodyPr/>
        <a:lstStyle/>
        <a:p>
          <a:endParaRPr lang="es-EC"/>
        </a:p>
      </dgm:t>
    </dgm:pt>
    <dgm:pt modelId="{5FAB42EA-C017-4CA0-930D-19660CF7645F}" type="pres">
      <dgm:prSet presAssocID="{B947C039-E795-4510-AC67-283A16682F7C}" presName="sibTrans" presStyleLbl="sibTrans1D1" presStyleIdx="1" presStyleCnt="5"/>
      <dgm:spPr/>
      <dgm:t>
        <a:bodyPr/>
        <a:lstStyle/>
        <a:p>
          <a:endParaRPr lang="es-EC"/>
        </a:p>
      </dgm:t>
    </dgm:pt>
    <dgm:pt modelId="{F00C931A-90AF-407C-9D50-B4016C28C36D}" type="pres">
      <dgm:prSet presAssocID="{B947C039-E795-4510-AC67-283A16682F7C}" presName="connectorText" presStyleLbl="sibTrans1D1" presStyleIdx="1" presStyleCnt="5"/>
      <dgm:spPr/>
      <dgm:t>
        <a:bodyPr/>
        <a:lstStyle/>
        <a:p>
          <a:endParaRPr lang="es-EC"/>
        </a:p>
      </dgm:t>
    </dgm:pt>
    <dgm:pt modelId="{C99C0E47-CA41-4769-8A13-5B86DA14C21D}" type="pres">
      <dgm:prSet presAssocID="{6F6FE9D0-A172-4E1D-9E4C-6CC388474458}" presName="node" presStyleLbl="node1" presStyleIdx="2" presStyleCnt="6">
        <dgm:presLayoutVars>
          <dgm:bulletEnabled val="1"/>
        </dgm:presLayoutVars>
      </dgm:prSet>
      <dgm:spPr/>
      <dgm:t>
        <a:bodyPr/>
        <a:lstStyle/>
        <a:p>
          <a:endParaRPr lang="es-EC"/>
        </a:p>
      </dgm:t>
    </dgm:pt>
    <dgm:pt modelId="{F23130AC-9152-4DAE-B375-AE0FDAC86D96}" type="pres">
      <dgm:prSet presAssocID="{05DFEF25-0D18-40FD-ACBF-6D78A031AE66}" presName="sibTrans" presStyleLbl="sibTrans1D1" presStyleIdx="2" presStyleCnt="5"/>
      <dgm:spPr/>
      <dgm:t>
        <a:bodyPr/>
        <a:lstStyle/>
        <a:p>
          <a:endParaRPr lang="es-EC"/>
        </a:p>
      </dgm:t>
    </dgm:pt>
    <dgm:pt modelId="{7EFA734B-15F7-4F0A-8300-128168360C63}" type="pres">
      <dgm:prSet presAssocID="{05DFEF25-0D18-40FD-ACBF-6D78A031AE66}" presName="connectorText" presStyleLbl="sibTrans1D1" presStyleIdx="2" presStyleCnt="5"/>
      <dgm:spPr/>
      <dgm:t>
        <a:bodyPr/>
        <a:lstStyle/>
        <a:p>
          <a:endParaRPr lang="es-EC"/>
        </a:p>
      </dgm:t>
    </dgm:pt>
    <dgm:pt modelId="{B4C3F340-81BA-4621-AD3B-FC3D973176D7}" type="pres">
      <dgm:prSet presAssocID="{0A7FE6BE-194D-4459-A1BB-563806B7A84E}" presName="node" presStyleLbl="node1" presStyleIdx="3" presStyleCnt="6">
        <dgm:presLayoutVars>
          <dgm:bulletEnabled val="1"/>
        </dgm:presLayoutVars>
      </dgm:prSet>
      <dgm:spPr/>
      <dgm:t>
        <a:bodyPr/>
        <a:lstStyle/>
        <a:p>
          <a:endParaRPr lang="es-EC"/>
        </a:p>
      </dgm:t>
    </dgm:pt>
    <dgm:pt modelId="{4CF84A99-3D38-4A0A-8000-8CA2B5E177D8}" type="pres">
      <dgm:prSet presAssocID="{D8C1EA46-FBBE-4FB0-8D9E-250DA1DF98EC}" presName="sibTrans" presStyleLbl="sibTrans1D1" presStyleIdx="3" presStyleCnt="5"/>
      <dgm:spPr/>
      <dgm:t>
        <a:bodyPr/>
        <a:lstStyle/>
        <a:p>
          <a:endParaRPr lang="es-EC"/>
        </a:p>
      </dgm:t>
    </dgm:pt>
    <dgm:pt modelId="{8973A77F-3B92-4AFB-887F-08638845C949}" type="pres">
      <dgm:prSet presAssocID="{D8C1EA46-FBBE-4FB0-8D9E-250DA1DF98EC}" presName="connectorText" presStyleLbl="sibTrans1D1" presStyleIdx="3" presStyleCnt="5"/>
      <dgm:spPr/>
      <dgm:t>
        <a:bodyPr/>
        <a:lstStyle/>
        <a:p>
          <a:endParaRPr lang="es-EC"/>
        </a:p>
      </dgm:t>
    </dgm:pt>
    <dgm:pt modelId="{50A27D60-5EE2-4A83-B315-12DF71853814}" type="pres">
      <dgm:prSet presAssocID="{332339C8-016F-4B7B-9A39-6C6A5A7CB0B9}" presName="node" presStyleLbl="node1" presStyleIdx="4" presStyleCnt="6">
        <dgm:presLayoutVars>
          <dgm:bulletEnabled val="1"/>
        </dgm:presLayoutVars>
      </dgm:prSet>
      <dgm:spPr/>
      <dgm:t>
        <a:bodyPr/>
        <a:lstStyle/>
        <a:p>
          <a:endParaRPr lang="es-EC"/>
        </a:p>
      </dgm:t>
    </dgm:pt>
    <dgm:pt modelId="{022651E5-E92D-41C9-BEE1-C5C8ECECEC51}" type="pres">
      <dgm:prSet presAssocID="{110A6B81-AB8F-4FEE-9F60-362EB1303557}" presName="sibTrans" presStyleLbl="sibTrans1D1" presStyleIdx="4" presStyleCnt="5"/>
      <dgm:spPr/>
      <dgm:t>
        <a:bodyPr/>
        <a:lstStyle/>
        <a:p>
          <a:endParaRPr lang="es-EC"/>
        </a:p>
      </dgm:t>
    </dgm:pt>
    <dgm:pt modelId="{BB7BBE19-CB78-4FD7-95F2-F680B12C0E5E}" type="pres">
      <dgm:prSet presAssocID="{110A6B81-AB8F-4FEE-9F60-362EB1303557}" presName="connectorText" presStyleLbl="sibTrans1D1" presStyleIdx="4" presStyleCnt="5"/>
      <dgm:spPr/>
      <dgm:t>
        <a:bodyPr/>
        <a:lstStyle/>
        <a:p>
          <a:endParaRPr lang="es-EC"/>
        </a:p>
      </dgm:t>
    </dgm:pt>
    <dgm:pt modelId="{1ECD9AAA-0E74-4296-B419-B0541D7362F8}" type="pres">
      <dgm:prSet presAssocID="{B95DF3E2-0F50-4BB9-9B7A-A34ABD55D9FC}" presName="node" presStyleLbl="node1" presStyleIdx="5" presStyleCnt="6">
        <dgm:presLayoutVars>
          <dgm:bulletEnabled val="1"/>
        </dgm:presLayoutVars>
      </dgm:prSet>
      <dgm:spPr/>
      <dgm:t>
        <a:bodyPr/>
        <a:lstStyle/>
        <a:p>
          <a:endParaRPr lang="es-EC"/>
        </a:p>
      </dgm:t>
    </dgm:pt>
  </dgm:ptLst>
  <dgm:cxnLst>
    <dgm:cxn modelId="{BBBC866F-3237-46C3-8A49-C8F77AE17EC0}" type="presOf" srcId="{05DFEF25-0D18-40FD-ACBF-6D78A031AE66}" destId="{F23130AC-9152-4DAE-B375-AE0FDAC86D96}" srcOrd="0" destOrd="0" presId="urn:microsoft.com/office/officeart/2005/8/layout/bProcess3"/>
    <dgm:cxn modelId="{B0CBFECD-BFB8-49FB-9019-42E88BDAB107}" srcId="{F45F8CC4-544F-4262-9D25-B572750F1504}" destId="{332339C8-016F-4B7B-9A39-6C6A5A7CB0B9}" srcOrd="4" destOrd="0" parTransId="{98DC5D54-C190-4AED-B8A5-4D5700D325B7}" sibTransId="{110A6B81-AB8F-4FEE-9F60-362EB1303557}"/>
    <dgm:cxn modelId="{15015A5C-E223-43F4-ABA5-C617033D4198}" type="presOf" srcId="{B947C039-E795-4510-AC67-283A16682F7C}" destId="{5FAB42EA-C017-4CA0-930D-19660CF7645F}" srcOrd="0" destOrd="0" presId="urn:microsoft.com/office/officeart/2005/8/layout/bProcess3"/>
    <dgm:cxn modelId="{B32048FB-BEE6-417C-95D1-7BD85C3F6C88}" srcId="{F45F8CC4-544F-4262-9D25-B572750F1504}" destId="{668523A3-77C6-40A6-ADEC-698B6F648F59}" srcOrd="1" destOrd="0" parTransId="{3B17EAAA-6E56-4466-B96A-4E93C8600A9F}" sibTransId="{B947C039-E795-4510-AC67-283A16682F7C}"/>
    <dgm:cxn modelId="{04B64259-5E2E-4D4D-88FB-04668B111C21}" type="presOf" srcId="{D8C1EA46-FBBE-4FB0-8D9E-250DA1DF98EC}" destId="{4CF84A99-3D38-4A0A-8000-8CA2B5E177D8}" srcOrd="0" destOrd="0" presId="urn:microsoft.com/office/officeart/2005/8/layout/bProcess3"/>
    <dgm:cxn modelId="{9AFEA680-5658-477B-A1D7-D4CCD9CD6F2A}" type="presOf" srcId="{110A6B81-AB8F-4FEE-9F60-362EB1303557}" destId="{022651E5-E92D-41C9-BEE1-C5C8ECECEC51}" srcOrd="0" destOrd="0" presId="urn:microsoft.com/office/officeart/2005/8/layout/bProcess3"/>
    <dgm:cxn modelId="{5F00DF8E-0F83-4009-A426-7CAAA87E2176}" type="presOf" srcId="{110A6B81-AB8F-4FEE-9F60-362EB1303557}" destId="{BB7BBE19-CB78-4FD7-95F2-F680B12C0E5E}" srcOrd="1" destOrd="0" presId="urn:microsoft.com/office/officeart/2005/8/layout/bProcess3"/>
    <dgm:cxn modelId="{56345818-5A37-4B12-A9E9-45F9396BE5F3}" type="presOf" srcId="{4D02B443-09AE-47DF-8E96-9959E5FACC5F}" destId="{A4C76EE3-12A6-455D-BE69-E21EC47A9996}" srcOrd="0" destOrd="0" presId="urn:microsoft.com/office/officeart/2005/8/layout/bProcess3"/>
    <dgm:cxn modelId="{EC67DE57-10F4-4C65-9D84-F5E82906E3B7}" type="presOf" srcId="{F45F8CC4-544F-4262-9D25-B572750F1504}" destId="{7D02B25B-42A3-43E6-B1C1-66DDF1FD96E8}" srcOrd="0" destOrd="0" presId="urn:microsoft.com/office/officeart/2005/8/layout/bProcess3"/>
    <dgm:cxn modelId="{2296ECFE-50CA-470F-A99C-2762DF3A1EA2}" type="presOf" srcId="{668523A3-77C6-40A6-ADEC-698B6F648F59}" destId="{8DAD2ACB-A6BF-4055-B4A5-F7F9C86D4307}" srcOrd="0" destOrd="0" presId="urn:microsoft.com/office/officeart/2005/8/layout/bProcess3"/>
    <dgm:cxn modelId="{C59F8647-160E-4593-B1FD-529961E2FCF1}" srcId="{F45F8CC4-544F-4262-9D25-B572750F1504}" destId="{B95DF3E2-0F50-4BB9-9B7A-A34ABD55D9FC}" srcOrd="5" destOrd="0" parTransId="{AC5DD7F4-AF9B-404A-B3A3-37AF25F217BA}" sibTransId="{D20FBBF2-E15A-4829-978F-3EC6B6BD5ED3}"/>
    <dgm:cxn modelId="{056F1F74-88B7-466F-977E-B5F0986EC763}" srcId="{F45F8CC4-544F-4262-9D25-B572750F1504}" destId="{EA8214D1-57A7-4189-B0AC-8691BEF26DCD}" srcOrd="0" destOrd="0" parTransId="{A323900C-7F13-4892-A32A-E1AAE8EB09F4}" sibTransId="{4D02B443-09AE-47DF-8E96-9959E5FACC5F}"/>
    <dgm:cxn modelId="{61D1960A-6555-47AE-965A-1E7E66BB2E31}" type="presOf" srcId="{B947C039-E795-4510-AC67-283A16682F7C}" destId="{F00C931A-90AF-407C-9D50-B4016C28C36D}" srcOrd="1" destOrd="0" presId="urn:microsoft.com/office/officeart/2005/8/layout/bProcess3"/>
    <dgm:cxn modelId="{F716F5AB-0DFC-4943-AE21-6F71F03073B8}" type="presOf" srcId="{05DFEF25-0D18-40FD-ACBF-6D78A031AE66}" destId="{7EFA734B-15F7-4F0A-8300-128168360C63}" srcOrd="1" destOrd="0" presId="urn:microsoft.com/office/officeart/2005/8/layout/bProcess3"/>
    <dgm:cxn modelId="{CAF404FC-E6B7-4A1D-90F9-3C243AA20706}" srcId="{F45F8CC4-544F-4262-9D25-B572750F1504}" destId="{6F6FE9D0-A172-4E1D-9E4C-6CC388474458}" srcOrd="2" destOrd="0" parTransId="{AB93E9BC-5673-48AA-AACB-7C99C819990A}" sibTransId="{05DFEF25-0D18-40FD-ACBF-6D78A031AE66}"/>
    <dgm:cxn modelId="{95871A07-FDD2-4240-BB60-A0612C77F7DD}" srcId="{F45F8CC4-544F-4262-9D25-B572750F1504}" destId="{0A7FE6BE-194D-4459-A1BB-563806B7A84E}" srcOrd="3" destOrd="0" parTransId="{160C97FE-31A9-499A-A0B5-F8C8AEEBF9D0}" sibTransId="{D8C1EA46-FBBE-4FB0-8D9E-250DA1DF98EC}"/>
    <dgm:cxn modelId="{9B5A731B-4704-40C5-BA9F-9789BE4DA1F5}" type="presOf" srcId="{6F6FE9D0-A172-4E1D-9E4C-6CC388474458}" destId="{C99C0E47-CA41-4769-8A13-5B86DA14C21D}" srcOrd="0" destOrd="0" presId="urn:microsoft.com/office/officeart/2005/8/layout/bProcess3"/>
    <dgm:cxn modelId="{42AD3FAD-5A67-46FB-9A31-E857602A5F43}" type="presOf" srcId="{0A7FE6BE-194D-4459-A1BB-563806B7A84E}" destId="{B4C3F340-81BA-4621-AD3B-FC3D973176D7}" srcOrd="0" destOrd="0" presId="urn:microsoft.com/office/officeart/2005/8/layout/bProcess3"/>
    <dgm:cxn modelId="{9A0D0748-486E-4DAE-AFA9-E80DA719DAB1}" type="presOf" srcId="{332339C8-016F-4B7B-9A39-6C6A5A7CB0B9}" destId="{50A27D60-5EE2-4A83-B315-12DF71853814}" srcOrd="0" destOrd="0" presId="urn:microsoft.com/office/officeart/2005/8/layout/bProcess3"/>
    <dgm:cxn modelId="{7421CD55-4895-43CB-9C16-9E9FF15FD2BE}" type="presOf" srcId="{B95DF3E2-0F50-4BB9-9B7A-A34ABD55D9FC}" destId="{1ECD9AAA-0E74-4296-B419-B0541D7362F8}" srcOrd="0" destOrd="0" presId="urn:microsoft.com/office/officeart/2005/8/layout/bProcess3"/>
    <dgm:cxn modelId="{56C72053-CCCD-463D-B491-08B73FA142BA}" type="presOf" srcId="{EA8214D1-57A7-4189-B0AC-8691BEF26DCD}" destId="{ADA3CEC1-550B-4C7F-9687-56E161B6DE54}" srcOrd="0" destOrd="0" presId="urn:microsoft.com/office/officeart/2005/8/layout/bProcess3"/>
    <dgm:cxn modelId="{5DCA5CF7-61A0-48AF-8573-7768BDEE1565}" type="presOf" srcId="{D8C1EA46-FBBE-4FB0-8D9E-250DA1DF98EC}" destId="{8973A77F-3B92-4AFB-887F-08638845C949}" srcOrd="1" destOrd="0" presId="urn:microsoft.com/office/officeart/2005/8/layout/bProcess3"/>
    <dgm:cxn modelId="{4B90A7E4-E051-42A0-8F18-30308FE3E298}" type="presOf" srcId="{4D02B443-09AE-47DF-8E96-9959E5FACC5F}" destId="{49CBE685-7C85-4A88-8960-A69397D15707}" srcOrd="1" destOrd="0" presId="urn:microsoft.com/office/officeart/2005/8/layout/bProcess3"/>
    <dgm:cxn modelId="{8974EA3F-C228-4611-B2B0-F8D2AFEC8B9F}" type="presParOf" srcId="{7D02B25B-42A3-43E6-B1C1-66DDF1FD96E8}" destId="{ADA3CEC1-550B-4C7F-9687-56E161B6DE54}" srcOrd="0" destOrd="0" presId="urn:microsoft.com/office/officeart/2005/8/layout/bProcess3"/>
    <dgm:cxn modelId="{9DF9DE9E-B168-4912-89C9-48A135DE7A45}" type="presParOf" srcId="{7D02B25B-42A3-43E6-B1C1-66DDF1FD96E8}" destId="{A4C76EE3-12A6-455D-BE69-E21EC47A9996}" srcOrd="1" destOrd="0" presId="urn:microsoft.com/office/officeart/2005/8/layout/bProcess3"/>
    <dgm:cxn modelId="{7712DACF-16D0-46AA-8DF1-FA8A7AF513E7}" type="presParOf" srcId="{A4C76EE3-12A6-455D-BE69-E21EC47A9996}" destId="{49CBE685-7C85-4A88-8960-A69397D15707}" srcOrd="0" destOrd="0" presId="urn:microsoft.com/office/officeart/2005/8/layout/bProcess3"/>
    <dgm:cxn modelId="{CB0C2646-3DB8-485D-B41D-D96B5E101731}" type="presParOf" srcId="{7D02B25B-42A3-43E6-B1C1-66DDF1FD96E8}" destId="{8DAD2ACB-A6BF-4055-B4A5-F7F9C86D4307}" srcOrd="2" destOrd="0" presId="urn:microsoft.com/office/officeart/2005/8/layout/bProcess3"/>
    <dgm:cxn modelId="{0CD4D5EE-FC23-4106-918B-9F6267B9D6FA}" type="presParOf" srcId="{7D02B25B-42A3-43E6-B1C1-66DDF1FD96E8}" destId="{5FAB42EA-C017-4CA0-930D-19660CF7645F}" srcOrd="3" destOrd="0" presId="urn:microsoft.com/office/officeart/2005/8/layout/bProcess3"/>
    <dgm:cxn modelId="{93BC6069-EAD7-4263-B7A7-CF1E25697FA8}" type="presParOf" srcId="{5FAB42EA-C017-4CA0-930D-19660CF7645F}" destId="{F00C931A-90AF-407C-9D50-B4016C28C36D}" srcOrd="0" destOrd="0" presId="urn:microsoft.com/office/officeart/2005/8/layout/bProcess3"/>
    <dgm:cxn modelId="{7D2020EE-6264-4EF4-B01C-FA309E282C4C}" type="presParOf" srcId="{7D02B25B-42A3-43E6-B1C1-66DDF1FD96E8}" destId="{C99C0E47-CA41-4769-8A13-5B86DA14C21D}" srcOrd="4" destOrd="0" presId="urn:microsoft.com/office/officeart/2005/8/layout/bProcess3"/>
    <dgm:cxn modelId="{3EDA732F-1CD0-440D-8C9F-88BFA835CF43}" type="presParOf" srcId="{7D02B25B-42A3-43E6-B1C1-66DDF1FD96E8}" destId="{F23130AC-9152-4DAE-B375-AE0FDAC86D96}" srcOrd="5" destOrd="0" presId="urn:microsoft.com/office/officeart/2005/8/layout/bProcess3"/>
    <dgm:cxn modelId="{FFD8BF48-CF44-46B4-BFD2-5C396F28F0E0}" type="presParOf" srcId="{F23130AC-9152-4DAE-B375-AE0FDAC86D96}" destId="{7EFA734B-15F7-4F0A-8300-128168360C63}" srcOrd="0" destOrd="0" presId="urn:microsoft.com/office/officeart/2005/8/layout/bProcess3"/>
    <dgm:cxn modelId="{0A64277B-6550-4D08-826F-22705780DAE0}" type="presParOf" srcId="{7D02B25B-42A3-43E6-B1C1-66DDF1FD96E8}" destId="{B4C3F340-81BA-4621-AD3B-FC3D973176D7}" srcOrd="6" destOrd="0" presId="urn:microsoft.com/office/officeart/2005/8/layout/bProcess3"/>
    <dgm:cxn modelId="{1F74CE6C-F264-45C3-94F8-CCF8E0861FA9}" type="presParOf" srcId="{7D02B25B-42A3-43E6-B1C1-66DDF1FD96E8}" destId="{4CF84A99-3D38-4A0A-8000-8CA2B5E177D8}" srcOrd="7" destOrd="0" presId="urn:microsoft.com/office/officeart/2005/8/layout/bProcess3"/>
    <dgm:cxn modelId="{24DDF3C1-ED74-43A1-86E2-171FAC2BB595}" type="presParOf" srcId="{4CF84A99-3D38-4A0A-8000-8CA2B5E177D8}" destId="{8973A77F-3B92-4AFB-887F-08638845C949}" srcOrd="0" destOrd="0" presId="urn:microsoft.com/office/officeart/2005/8/layout/bProcess3"/>
    <dgm:cxn modelId="{D537A7CF-F57C-4048-AB4A-DD6D4EB9F583}" type="presParOf" srcId="{7D02B25B-42A3-43E6-B1C1-66DDF1FD96E8}" destId="{50A27D60-5EE2-4A83-B315-12DF71853814}" srcOrd="8" destOrd="0" presId="urn:microsoft.com/office/officeart/2005/8/layout/bProcess3"/>
    <dgm:cxn modelId="{47AA238B-C0D4-4609-8833-83A02BC59EDE}" type="presParOf" srcId="{7D02B25B-42A3-43E6-B1C1-66DDF1FD96E8}" destId="{022651E5-E92D-41C9-BEE1-C5C8ECECEC51}" srcOrd="9" destOrd="0" presId="urn:microsoft.com/office/officeart/2005/8/layout/bProcess3"/>
    <dgm:cxn modelId="{F0C85647-E1A6-41F7-9361-6EFE8559970E}" type="presParOf" srcId="{022651E5-E92D-41C9-BEE1-C5C8ECECEC51}" destId="{BB7BBE19-CB78-4FD7-95F2-F680B12C0E5E}" srcOrd="0" destOrd="0" presId="urn:microsoft.com/office/officeart/2005/8/layout/bProcess3"/>
    <dgm:cxn modelId="{FB893436-126A-49A8-80FC-B267FF89AADB}" type="presParOf" srcId="{7D02B25B-42A3-43E6-B1C1-66DDF1FD96E8}" destId="{1ECD9AAA-0E74-4296-B419-B0541D7362F8}"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86094-0493-4051-8E1C-3FE11B2347A2}"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6900C13F-AE86-4B89-9053-A4BEB7619F2B}">
      <dgm:prSet phldrT="[Texto]"/>
      <dgm:spPr/>
      <dgm:t>
        <a:bodyPr/>
        <a:lstStyle/>
        <a:p>
          <a:r>
            <a:rPr lang="es-EC" dirty="0" smtClean="0"/>
            <a:t>Precio es el valor monetario asignado a un bien o servicio.(Mochón, 2016).  </a:t>
          </a:r>
          <a:endParaRPr lang="es-EC" dirty="0"/>
        </a:p>
      </dgm:t>
    </dgm:pt>
    <dgm:pt modelId="{64B42108-B9DA-4D51-ADA8-C350B4E63DD4}" type="parTrans" cxnId="{96EBE101-DE1B-43DD-A1EF-4FE65F154EBB}">
      <dgm:prSet/>
      <dgm:spPr/>
      <dgm:t>
        <a:bodyPr/>
        <a:lstStyle/>
        <a:p>
          <a:endParaRPr lang="es-EC"/>
        </a:p>
      </dgm:t>
    </dgm:pt>
    <dgm:pt modelId="{67898D77-1949-4F67-B8BE-477C2B427C77}" type="sibTrans" cxnId="{96EBE101-DE1B-43DD-A1EF-4FE65F154EBB}">
      <dgm:prSet/>
      <dgm:spPr/>
      <dgm:t>
        <a:bodyPr/>
        <a:lstStyle/>
        <a:p>
          <a:endParaRPr lang="es-EC"/>
        </a:p>
      </dgm:t>
    </dgm:pt>
    <dgm:pt modelId="{E489E41C-F3E4-4F32-9F0E-EFB6F0F18404}">
      <dgm:prSet phldrT="[Texto]"/>
      <dgm:spPr/>
      <dgm:t>
        <a:bodyPr/>
        <a:lstStyle/>
        <a:p>
          <a:r>
            <a:rPr lang="es-EC" dirty="0" smtClean="0"/>
            <a:t>En un mercado libre, tal como es analizado en economía, el precio queda fijado mediante “la ley de la oferta y la demanda”. . (Schiller, 2010)</a:t>
          </a:r>
          <a:endParaRPr lang="es-EC" dirty="0"/>
        </a:p>
      </dgm:t>
    </dgm:pt>
    <dgm:pt modelId="{24A78F83-DF7F-4360-9FC3-7D3F0F5DDB55}" type="parTrans" cxnId="{1A20E95E-2327-448F-9632-3245F10EC150}">
      <dgm:prSet/>
      <dgm:spPr/>
      <dgm:t>
        <a:bodyPr/>
        <a:lstStyle/>
        <a:p>
          <a:endParaRPr lang="es-EC"/>
        </a:p>
      </dgm:t>
    </dgm:pt>
    <dgm:pt modelId="{A97A20D1-6E96-4A43-B7E3-896F842B7E22}" type="sibTrans" cxnId="{1A20E95E-2327-448F-9632-3245F10EC150}">
      <dgm:prSet/>
      <dgm:spPr/>
      <dgm:t>
        <a:bodyPr/>
        <a:lstStyle/>
        <a:p>
          <a:endParaRPr lang="es-EC"/>
        </a:p>
      </dgm:t>
    </dgm:pt>
    <dgm:pt modelId="{998902E6-764E-4999-8D65-B33ED183123A}">
      <dgm:prSet phldrT="[Texto]" custT="1"/>
      <dgm:spPr/>
      <dgm:t>
        <a:bodyPr/>
        <a:lstStyle/>
        <a:p>
          <a:pPr algn="just"/>
          <a:r>
            <a:rPr lang="es-EC" sz="2400" dirty="0" smtClean="0"/>
            <a:t>El precio puede ser estudiado desde dos perspectivas. La del cliente, que lo utiliza como una referencia de valor, y la de la empresa, para la cual significa una herramienta por la que convierte su volumen de ventas en ingresos (Schiller, 2010). </a:t>
          </a:r>
          <a:endParaRPr lang="es-EC" sz="2400" dirty="0"/>
        </a:p>
      </dgm:t>
    </dgm:pt>
    <dgm:pt modelId="{8C234AEE-E654-4275-A667-0E0F3DE25C95}" type="parTrans" cxnId="{3AF02213-E35D-41E9-B3D0-8146ADFCD6BC}">
      <dgm:prSet/>
      <dgm:spPr/>
      <dgm:t>
        <a:bodyPr/>
        <a:lstStyle/>
        <a:p>
          <a:endParaRPr lang="es-EC"/>
        </a:p>
      </dgm:t>
    </dgm:pt>
    <dgm:pt modelId="{D0F65C19-460B-4EC6-B2A9-B3D09ABBBEC5}" type="sibTrans" cxnId="{3AF02213-E35D-41E9-B3D0-8146ADFCD6BC}">
      <dgm:prSet/>
      <dgm:spPr/>
      <dgm:t>
        <a:bodyPr/>
        <a:lstStyle/>
        <a:p>
          <a:endParaRPr lang="es-EC"/>
        </a:p>
      </dgm:t>
    </dgm:pt>
    <dgm:pt modelId="{758EACB9-DFA9-4A1A-A636-5C7A1AD2A778}" type="pres">
      <dgm:prSet presAssocID="{A8886094-0493-4051-8E1C-3FE11B2347A2}" presName="rootnode" presStyleCnt="0">
        <dgm:presLayoutVars>
          <dgm:chMax/>
          <dgm:chPref/>
          <dgm:dir/>
          <dgm:animLvl val="lvl"/>
        </dgm:presLayoutVars>
      </dgm:prSet>
      <dgm:spPr/>
      <dgm:t>
        <a:bodyPr/>
        <a:lstStyle/>
        <a:p>
          <a:endParaRPr lang="es-EC"/>
        </a:p>
      </dgm:t>
    </dgm:pt>
    <dgm:pt modelId="{E3AE82D8-BD9E-4EDA-A9C3-CAF328D49893}" type="pres">
      <dgm:prSet presAssocID="{6900C13F-AE86-4B89-9053-A4BEB7619F2B}" presName="composite" presStyleCnt="0"/>
      <dgm:spPr/>
    </dgm:pt>
    <dgm:pt modelId="{B2B879FC-AEAA-4868-BF61-37EE60E8D7FF}" type="pres">
      <dgm:prSet presAssocID="{6900C13F-AE86-4B89-9053-A4BEB7619F2B}" presName="LShape" presStyleLbl="alignNode1" presStyleIdx="0" presStyleCnt="5"/>
      <dgm:spPr/>
    </dgm:pt>
    <dgm:pt modelId="{3A18296D-1806-4D9B-A93F-EEE0AEC6BE7E}" type="pres">
      <dgm:prSet presAssocID="{6900C13F-AE86-4B89-9053-A4BEB7619F2B}" presName="ParentText" presStyleLbl="revTx" presStyleIdx="0" presStyleCnt="3">
        <dgm:presLayoutVars>
          <dgm:chMax val="0"/>
          <dgm:chPref val="0"/>
          <dgm:bulletEnabled val="1"/>
        </dgm:presLayoutVars>
      </dgm:prSet>
      <dgm:spPr/>
      <dgm:t>
        <a:bodyPr/>
        <a:lstStyle/>
        <a:p>
          <a:endParaRPr lang="es-EC"/>
        </a:p>
      </dgm:t>
    </dgm:pt>
    <dgm:pt modelId="{DAB35C6B-3A0E-4AB2-8094-6005DE2BDC2D}" type="pres">
      <dgm:prSet presAssocID="{6900C13F-AE86-4B89-9053-A4BEB7619F2B}" presName="Triangle" presStyleLbl="alignNode1" presStyleIdx="1" presStyleCnt="5"/>
      <dgm:spPr/>
    </dgm:pt>
    <dgm:pt modelId="{82DF0BBD-9BF7-47CD-A3BD-6BF026665E32}" type="pres">
      <dgm:prSet presAssocID="{67898D77-1949-4F67-B8BE-477C2B427C77}" presName="sibTrans" presStyleCnt="0"/>
      <dgm:spPr/>
    </dgm:pt>
    <dgm:pt modelId="{AB7B5CED-0111-4A8E-BF55-5AE0E149EA75}" type="pres">
      <dgm:prSet presAssocID="{67898D77-1949-4F67-B8BE-477C2B427C77}" presName="space" presStyleCnt="0"/>
      <dgm:spPr/>
    </dgm:pt>
    <dgm:pt modelId="{2B50C44F-2D72-4918-894F-5C7315E73C1C}" type="pres">
      <dgm:prSet presAssocID="{E489E41C-F3E4-4F32-9F0E-EFB6F0F18404}" presName="composite" presStyleCnt="0"/>
      <dgm:spPr/>
    </dgm:pt>
    <dgm:pt modelId="{64E0B6FC-280B-42CC-B316-D8AB6572CCB6}" type="pres">
      <dgm:prSet presAssocID="{E489E41C-F3E4-4F32-9F0E-EFB6F0F18404}" presName="LShape" presStyleLbl="alignNode1" presStyleIdx="2" presStyleCnt="5"/>
      <dgm:spPr/>
    </dgm:pt>
    <dgm:pt modelId="{7295853D-EDBD-466F-A955-DF6360AC60ED}" type="pres">
      <dgm:prSet presAssocID="{E489E41C-F3E4-4F32-9F0E-EFB6F0F18404}" presName="ParentText" presStyleLbl="revTx" presStyleIdx="1" presStyleCnt="3">
        <dgm:presLayoutVars>
          <dgm:chMax val="0"/>
          <dgm:chPref val="0"/>
          <dgm:bulletEnabled val="1"/>
        </dgm:presLayoutVars>
      </dgm:prSet>
      <dgm:spPr/>
      <dgm:t>
        <a:bodyPr/>
        <a:lstStyle/>
        <a:p>
          <a:endParaRPr lang="es-EC"/>
        </a:p>
      </dgm:t>
    </dgm:pt>
    <dgm:pt modelId="{F0718A7F-C05C-4B39-9593-971C0D005480}" type="pres">
      <dgm:prSet presAssocID="{E489E41C-F3E4-4F32-9F0E-EFB6F0F18404}" presName="Triangle" presStyleLbl="alignNode1" presStyleIdx="3" presStyleCnt="5"/>
      <dgm:spPr/>
    </dgm:pt>
    <dgm:pt modelId="{8F97F214-AACC-4B66-BF30-EB9C24FE5DD8}" type="pres">
      <dgm:prSet presAssocID="{A97A20D1-6E96-4A43-B7E3-896F842B7E22}" presName="sibTrans" presStyleCnt="0"/>
      <dgm:spPr/>
    </dgm:pt>
    <dgm:pt modelId="{68F321C2-9361-44BD-8D43-C3B144C52128}" type="pres">
      <dgm:prSet presAssocID="{A97A20D1-6E96-4A43-B7E3-896F842B7E22}" presName="space" presStyleCnt="0"/>
      <dgm:spPr/>
    </dgm:pt>
    <dgm:pt modelId="{1CBE07F2-9A50-4877-88E9-3B2F7A7528B0}" type="pres">
      <dgm:prSet presAssocID="{998902E6-764E-4999-8D65-B33ED183123A}" presName="composite" presStyleCnt="0"/>
      <dgm:spPr/>
    </dgm:pt>
    <dgm:pt modelId="{5BF0F290-A22B-46F4-A28E-7C5CB23101F6}" type="pres">
      <dgm:prSet presAssocID="{998902E6-764E-4999-8D65-B33ED183123A}" presName="LShape" presStyleLbl="alignNode1" presStyleIdx="4" presStyleCnt="5"/>
      <dgm:spPr/>
    </dgm:pt>
    <dgm:pt modelId="{F0A5A43B-515C-42F8-BED2-19BC118E78BF}" type="pres">
      <dgm:prSet presAssocID="{998902E6-764E-4999-8D65-B33ED183123A}" presName="ParentText" presStyleLbl="revTx" presStyleIdx="2" presStyleCnt="3">
        <dgm:presLayoutVars>
          <dgm:chMax val="0"/>
          <dgm:chPref val="0"/>
          <dgm:bulletEnabled val="1"/>
        </dgm:presLayoutVars>
      </dgm:prSet>
      <dgm:spPr/>
      <dgm:t>
        <a:bodyPr/>
        <a:lstStyle/>
        <a:p>
          <a:endParaRPr lang="es-EC"/>
        </a:p>
      </dgm:t>
    </dgm:pt>
  </dgm:ptLst>
  <dgm:cxnLst>
    <dgm:cxn modelId="{96EBE101-DE1B-43DD-A1EF-4FE65F154EBB}" srcId="{A8886094-0493-4051-8E1C-3FE11B2347A2}" destId="{6900C13F-AE86-4B89-9053-A4BEB7619F2B}" srcOrd="0" destOrd="0" parTransId="{64B42108-B9DA-4D51-ADA8-C350B4E63DD4}" sibTransId="{67898D77-1949-4F67-B8BE-477C2B427C77}"/>
    <dgm:cxn modelId="{B9A36DB1-F2E6-44D0-A0AB-C7EC9198D000}" type="presOf" srcId="{E489E41C-F3E4-4F32-9F0E-EFB6F0F18404}" destId="{7295853D-EDBD-466F-A955-DF6360AC60ED}" srcOrd="0" destOrd="0" presId="urn:microsoft.com/office/officeart/2009/3/layout/StepUpProcess"/>
    <dgm:cxn modelId="{1A20E95E-2327-448F-9632-3245F10EC150}" srcId="{A8886094-0493-4051-8E1C-3FE11B2347A2}" destId="{E489E41C-F3E4-4F32-9F0E-EFB6F0F18404}" srcOrd="1" destOrd="0" parTransId="{24A78F83-DF7F-4360-9FC3-7D3F0F5DDB55}" sibTransId="{A97A20D1-6E96-4A43-B7E3-896F842B7E22}"/>
    <dgm:cxn modelId="{3AF02213-E35D-41E9-B3D0-8146ADFCD6BC}" srcId="{A8886094-0493-4051-8E1C-3FE11B2347A2}" destId="{998902E6-764E-4999-8D65-B33ED183123A}" srcOrd="2" destOrd="0" parTransId="{8C234AEE-E654-4275-A667-0E0F3DE25C95}" sibTransId="{D0F65C19-460B-4EC6-B2A9-B3D09ABBBEC5}"/>
    <dgm:cxn modelId="{92E5C943-FC8F-4713-A087-B7ED86903290}" type="presOf" srcId="{A8886094-0493-4051-8E1C-3FE11B2347A2}" destId="{758EACB9-DFA9-4A1A-A636-5C7A1AD2A778}" srcOrd="0" destOrd="0" presId="urn:microsoft.com/office/officeart/2009/3/layout/StepUpProcess"/>
    <dgm:cxn modelId="{BA4359CD-7BC8-469C-A021-1445F65B2E74}" type="presOf" srcId="{6900C13F-AE86-4B89-9053-A4BEB7619F2B}" destId="{3A18296D-1806-4D9B-A93F-EEE0AEC6BE7E}" srcOrd="0" destOrd="0" presId="urn:microsoft.com/office/officeart/2009/3/layout/StepUpProcess"/>
    <dgm:cxn modelId="{02B0B36C-75B5-4DB3-863A-EF90895CEBB8}" type="presOf" srcId="{998902E6-764E-4999-8D65-B33ED183123A}" destId="{F0A5A43B-515C-42F8-BED2-19BC118E78BF}" srcOrd="0" destOrd="0" presId="urn:microsoft.com/office/officeart/2009/3/layout/StepUpProcess"/>
    <dgm:cxn modelId="{F74DA4F3-0B9A-413D-876E-CB308BC0D5E8}" type="presParOf" srcId="{758EACB9-DFA9-4A1A-A636-5C7A1AD2A778}" destId="{E3AE82D8-BD9E-4EDA-A9C3-CAF328D49893}" srcOrd="0" destOrd="0" presId="urn:microsoft.com/office/officeart/2009/3/layout/StepUpProcess"/>
    <dgm:cxn modelId="{48CACD45-8991-44F2-9449-CD489690CD3E}" type="presParOf" srcId="{E3AE82D8-BD9E-4EDA-A9C3-CAF328D49893}" destId="{B2B879FC-AEAA-4868-BF61-37EE60E8D7FF}" srcOrd="0" destOrd="0" presId="urn:microsoft.com/office/officeart/2009/3/layout/StepUpProcess"/>
    <dgm:cxn modelId="{A0485A6B-B9DD-4E76-90DC-716168F239B5}" type="presParOf" srcId="{E3AE82D8-BD9E-4EDA-A9C3-CAF328D49893}" destId="{3A18296D-1806-4D9B-A93F-EEE0AEC6BE7E}" srcOrd="1" destOrd="0" presId="urn:microsoft.com/office/officeart/2009/3/layout/StepUpProcess"/>
    <dgm:cxn modelId="{C3237D10-2B10-4A3D-BAED-08748D701A6C}" type="presParOf" srcId="{E3AE82D8-BD9E-4EDA-A9C3-CAF328D49893}" destId="{DAB35C6B-3A0E-4AB2-8094-6005DE2BDC2D}" srcOrd="2" destOrd="0" presId="urn:microsoft.com/office/officeart/2009/3/layout/StepUpProcess"/>
    <dgm:cxn modelId="{BB996F83-859D-45B8-AF5B-C6749541101B}" type="presParOf" srcId="{758EACB9-DFA9-4A1A-A636-5C7A1AD2A778}" destId="{82DF0BBD-9BF7-47CD-A3BD-6BF026665E32}" srcOrd="1" destOrd="0" presId="urn:microsoft.com/office/officeart/2009/3/layout/StepUpProcess"/>
    <dgm:cxn modelId="{0D72E37B-D11E-4743-A58E-C5121F22BECD}" type="presParOf" srcId="{82DF0BBD-9BF7-47CD-A3BD-6BF026665E32}" destId="{AB7B5CED-0111-4A8E-BF55-5AE0E149EA75}" srcOrd="0" destOrd="0" presId="urn:microsoft.com/office/officeart/2009/3/layout/StepUpProcess"/>
    <dgm:cxn modelId="{6550D824-8749-499D-9030-EFAF235DEB1A}" type="presParOf" srcId="{758EACB9-DFA9-4A1A-A636-5C7A1AD2A778}" destId="{2B50C44F-2D72-4918-894F-5C7315E73C1C}" srcOrd="2" destOrd="0" presId="urn:microsoft.com/office/officeart/2009/3/layout/StepUpProcess"/>
    <dgm:cxn modelId="{32B17F61-4A79-47F2-A079-5D4EC058ED1A}" type="presParOf" srcId="{2B50C44F-2D72-4918-894F-5C7315E73C1C}" destId="{64E0B6FC-280B-42CC-B316-D8AB6572CCB6}" srcOrd="0" destOrd="0" presId="urn:microsoft.com/office/officeart/2009/3/layout/StepUpProcess"/>
    <dgm:cxn modelId="{96ECDBAF-F583-4321-9665-567AAA51829E}" type="presParOf" srcId="{2B50C44F-2D72-4918-894F-5C7315E73C1C}" destId="{7295853D-EDBD-466F-A955-DF6360AC60ED}" srcOrd="1" destOrd="0" presId="urn:microsoft.com/office/officeart/2009/3/layout/StepUpProcess"/>
    <dgm:cxn modelId="{3B0F2E39-6C87-49C6-9D61-2CF9CA7EA66A}" type="presParOf" srcId="{2B50C44F-2D72-4918-894F-5C7315E73C1C}" destId="{F0718A7F-C05C-4B39-9593-971C0D005480}" srcOrd="2" destOrd="0" presId="urn:microsoft.com/office/officeart/2009/3/layout/StepUpProcess"/>
    <dgm:cxn modelId="{59DFDA4E-B35D-447C-8115-4B471EF1B582}" type="presParOf" srcId="{758EACB9-DFA9-4A1A-A636-5C7A1AD2A778}" destId="{8F97F214-AACC-4B66-BF30-EB9C24FE5DD8}" srcOrd="3" destOrd="0" presId="urn:microsoft.com/office/officeart/2009/3/layout/StepUpProcess"/>
    <dgm:cxn modelId="{FEE8E166-01EA-4420-87A7-2F59E1D17E58}" type="presParOf" srcId="{8F97F214-AACC-4B66-BF30-EB9C24FE5DD8}" destId="{68F321C2-9361-44BD-8D43-C3B144C52128}" srcOrd="0" destOrd="0" presId="urn:microsoft.com/office/officeart/2009/3/layout/StepUpProcess"/>
    <dgm:cxn modelId="{31FC31A6-FD72-4CE1-9DA2-5E336A30BCAA}" type="presParOf" srcId="{758EACB9-DFA9-4A1A-A636-5C7A1AD2A778}" destId="{1CBE07F2-9A50-4877-88E9-3B2F7A7528B0}" srcOrd="4" destOrd="0" presId="urn:microsoft.com/office/officeart/2009/3/layout/StepUpProcess"/>
    <dgm:cxn modelId="{5300C3D9-6A4C-4A79-8BCD-0D0C6ADEAB20}" type="presParOf" srcId="{1CBE07F2-9A50-4877-88E9-3B2F7A7528B0}" destId="{5BF0F290-A22B-46F4-A28E-7C5CB23101F6}" srcOrd="0" destOrd="0" presId="urn:microsoft.com/office/officeart/2009/3/layout/StepUpProcess"/>
    <dgm:cxn modelId="{8740D49E-A582-4F13-A48D-FC7DB72EA38C}" type="presParOf" srcId="{1CBE07F2-9A50-4877-88E9-3B2F7A7528B0}" destId="{F0A5A43B-515C-42F8-BED2-19BC118E78B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2A134D-EE5B-4AFD-8124-9BEEBE02B0F7}" type="doc">
      <dgm:prSet loTypeId="urn:microsoft.com/office/officeart/2005/8/layout/process2" loCatId="process" qsTypeId="urn:microsoft.com/office/officeart/2005/8/quickstyle/simple1" qsCatId="simple" csTypeId="urn:microsoft.com/office/officeart/2005/8/colors/colorful3" csCatId="colorful" phldr="1"/>
      <dgm:spPr/>
    </dgm:pt>
    <dgm:pt modelId="{AE08EC95-D689-475B-B1E4-BC28010A4F45}">
      <dgm:prSet phldrT="[Texto]" custT="1"/>
      <dgm:spPr/>
      <dgm:t>
        <a:bodyPr/>
        <a:lstStyle/>
        <a:p>
          <a:r>
            <a:rPr lang="es-EC" sz="2800" b="1" dirty="0" smtClean="0">
              <a:solidFill>
                <a:schemeClr val="tx1"/>
              </a:solidFill>
            </a:rPr>
            <a:t>TEORIA DE LA EMPRESA </a:t>
          </a:r>
          <a:endParaRPr lang="es-EC" sz="2800" b="1" dirty="0">
            <a:solidFill>
              <a:schemeClr val="tx1"/>
            </a:solidFill>
          </a:endParaRPr>
        </a:p>
      </dgm:t>
    </dgm:pt>
    <dgm:pt modelId="{C29EEE9D-328E-4A1B-B41C-BAE7945F168E}" type="parTrans" cxnId="{C584D4D6-A9D7-4188-8E34-73D601E0F35B}">
      <dgm:prSet/>
      <dgm:spPr/>
      <dgm:t>
        <a:bodyPr/>
        <a:lstStyle/>
        <a:p>
          <a:endParaRPr lang="es-EC"/>
        </a:p>
      </dgm:t>
    </dgm:pt>
    <dgm:pt modelId="{CC043EEB-715B-4D7A-9898-69E8D32B4AD5}" type="sibTrans" cxnId="{C584D4D6-A9D7-4188-8E34-73D601E0F35B}">
      <dgm:prSet/>
      <dgm:spPr/>
      <dgm:t>
        <a:bodyPr/>
        <a:lstStyle/>
        <a:p>
          <a:endParaRPr lang="es-EC"/>
        </a:p>
      </dgm:t>
    </dgm:pt>
    <dgm:pt modelId="{AD47B713-CF1C-4EB8-8FD8-D8C6D196EE03}">
      <dgm:prSet phldrT="[Texto]" custT="1"/>
      <dgm:spPr/>
      <dgm:t>
        <a:bodyPr/>
        <a:lstStyle/>
        <a:p>
          <a:r>
            <a:rPr lang="es-EC" sz="2000" dirty="0" smtClean="0">
              <a:solidFill>
                <a:schemeClr val="tx1"/>
              </a:solidFill>
            </a:rPr>
            <a:t>Las empresas son organizaciones económicas que tienen como objetivo central obtener beneficios mediante la coordinación de recursos humanos, financieros y tecnológicos. (Menar, 2014).  </a:t>
          </a:r>
          <a:endParaRPr lang="es-EC" sz="2000" dirty="0">
            <a:solidFill>
              <a:schemeClr val="tx1"/>
            </a:solidFill>
          </a:endParaRPr>
        </a:p>
      </dgm:t>
    </dgm:pt>
    <dgm:pt modelId="{5B50FB1E-972F-4D9A-886C-854712E68E8D}" type="parTrans" cxnId="{22432186-E3C2-4D76-9A15-F8FAC9C196FE}">
      <dgm:prSet/>
      <dgm:spPr/>
      <dgm:t>
        <a:bodyPr/>
        <a:lstStyle/>
        <a:p>
          <a:endParaRPr lang="es-EC"/>
        </a:p>
      </dgm:t>
    </dgm:pt>
    <dgm:pt modelId="{BA785751-460C-49FB-8835-A8E31DE4278A}" type="sibTrans" cxnId="{22432186-E3C2-4D76-9A15-F8FAC9C196FE}">
      <dgm:prSet/>
      <dgm:spPr/>
      <dgm:t>
        <a:bodyPr/>
        <a:lstStyle/>
        <a:p>
          <a:endParaRPr lang="es-EC"/>
        </a:p>
      </dgm:t>
    </dgm:pt>
    <dgm:pt modelId="{BA2BDCEA-79DF-4C7B-AB5E-981E1CB66D0D}">
      <dgm:prSet phldrT="[Texto]"/>
      <dgm:spPr/>
      <dgm:t>
        <a:bodyPr/>
        <a:lstStyle/>
        <a:p>
          <a:r>
            <a:rPr lang="es-EC" dirty="0" smtClean="0">
              <a:solidFill>
                <a:schemeClr val="tx1"/>
              </a:solidFill>
            </a:rPr>
            <a:t>Institución que estabiliza los patrones de conducta de sus participantes, por medio de hábitos y reglas, con el fin de organizar las actividades de producción (</a:t>
          </a:r>
          <a:r>
            <a:rPr lang="es-EC" dirty="0" err="1" smtClean="0">
              <a:solidFill>
                <a:schemeClr val="tx1"/>
              </a:solidFill>
            </a:rPr>
            <a:t>Grandlgruber</a:t>
          </a:r>
          <a:r>
            <a:rPr lang="es-EC" dirty="0" smtClean="0">
              <a:solidFill>
                <a:schemeClr val="tx1"/>
              </a:solidFill>
            </a:rPr>
            <a:t>, 2013). </a:t>
          </a:r>
          <a:endParaRPr lang="es-EC" dirty="0">
            <a:solidFill>
              <a:schemeClr val="tx1"/>
            </a:solidFill>
          </a:endParaRPr>
        </a:p>
      </dgm:t>
    </dgm:pt>
    <dgm:pt modelId="{FEB75E1C-BE6B-4D99-8FD8-C575C873D7DC}" type="parTrans" cxnId="{2B0D8444-B970-48A2-B605-A0372BDA88B9}">
      <dgm:prSet/>
      <dgm:spPr/>
      <dgm:t>
        <a:bodyPr/>
        <a:lstStyle/>
        <a:p>
          <a:endParaRPr lang="es-EC"/>
        </a:p>
      </dgm:t>
    </dgm:pt>
    <dgm:pt modelId="{5DC1C439-CE9D-44BA-8F0B-6E174160758D}" type="sibTrans" cxnId="{2B0D8444-B970-48A2-B605-A0372BDA88B9}">
      <dgm:prSet/>
      <dgm:spPr/>
      <dgm:t>
        <a:bodyPr/>
        <a:lstStyle/>
        <a:p>
          <a:endParaRPr lang="es-EC"/>
        </a:p>
      </dgm:t>
    </dgm:pt>
    <dgm:pt modelId="{17801C65-163C-40A5-9753-CD6E093FCBA0}" type="pres">
      <dgm:prSet presAssocID="{BC2A134D-EE5B-4AFD-8124-9BEEBE02B0F7}" presName="linearFlow" presStyleCnt="0">
        <dgm:presLayoutVars>
          <dgm:resizeHandles val="exact"/>
        </dgm:presLayoutVars>
      </dgm:prSet>
      <dgm:spPr/>
    </dgm:pt>
    <dgm:pt modelId="{361F99E6-D72A-46EA-9AF2-846E115C4EFC}" type="pres">
      <dgm:prSet presAssocID="{AE08EC95-D689-475B-B1E4-BC28010A4F45}" presName="node" presStyleLbl="node1" presStyleIdx="0" presStyleCnt="3">
        <dgm:presLayoutVars>
          <dgm:bulletEnabled val="1"/>
        </dgm:presLayoutVars>
      </dgm:prSet>
      <dgm:spPr/>
      <dgm:t>
        <a:bodyPr/>
        <a:lstStyle/>
        <a:p>
          <a:endParaRPr lang="es-EC"/>
        </a:p>
      </dgm:t>
    </dgm:pt>
    <dgm:pt modelId="{E35D0105-BC86-47F4-BB33-2F52403C19C7}" type="pres">
      <dgm:prSet presAssocID="{CC043EEB-715B-4D7A-9898-69E8D32B4AD5}" presName="sibTrans" presStyleLbl="sibTrans2D1" presStyleIdx="0" presStyleCnt="2"/>
      <dgm:spPr/>
      <dgm:t>
        <a:bodyPr/>
        <a:lstStyle/>
        <a:p>
          <a:endParaRPr lang="es-EC"/>
        </a:p>
      </dgm:t>
    </dgm:pt>
    <dgm:pt modelId="{C6ECF4AC-2FCD-4B54-A1EA-FD97AF5CEF17}" type="pres">
      <dgm:prSet presAssocID="{CC043EEB-715B-4D7A-9898-69E8D32B4AD5}" presName="connectorText" presStyleLbl="sibTrans2D1" presStyleIdx="0" presStyleCnt="2"/>
      <dgm:spPr/>
      <dgm:t>
        <a:bodyPr/>
        <a:lstStyle/>
        <a:p>
          <a:endParaRPr lang="es-EC"/>
        </a:p>
      </dgm:t>
    </dgm:pt>
    <dgm:pt modelId="{D28609D6-B6E0-41EC-B98D-196D4EF73D36}" type="pres">
      <dgm:prSet presAssocID="{AD47B713-CF1C-4EB8-8FD8-D8C6D196EE03}" presName="node" presStyleLbl="node1" presStyleIdx="1" presStyleCnt="3">
        <dgm:presLayoutVars>
          <dgm:bulletEnabled val="1"/>
        </dgm:presLayoutVars>
      </dgm:prSet>
      <dgm:spPr/>
      <dgm:t>
        <a:bodyPr/>
        <a:lstStyle/>
        <a:p>
          <a:endParaRPr lang="es-EC"/>
        </a:p>
      </dgm:t>
    </dgm:pt>
    <dgm:pt modelId="{CADB0431-511B-4339-9734-B79B79DE9DDC}" type="pres">
      <dgm:prSet presAssocID="{BA785751-460C-49FB-8835-A8E31DE4278A}" presName="sibTrans" presStyleLbl="sibTrans2D1" presStyleIdx="1" presStyleCnt="2"/>
      <dgm:spPr/>
      <dgm:t>
        <a:bodyPr/>
        <a:lstStyle/>
        <a:p>
          <a:endParaRPr lang="es-EC"/>
        </a:p>
      </dgm:t>
    </dgm:pt>
    <dgm:pt modelId="{D93E3A73-F6CD-4FFC-A86B-A85F69B5AA8D}" type="pres">
      <dgm:prSet presAssocID="{BA785751-460C-49FB-8835-A8E31DE4278A}" presName="connectorText" presStyleLbl="sibTrans2D1" presStyleIdx="1" presStyleCnt="2"/>
      <dgm:spPr/>
      <dgm:t>
        <a:bodyPr/>
        <a:lstStyle/>
        <a:p>
          <a:endParaRPr lang="es-EC"/>
        </a:p>
      </dgm:t>
    </dgm:pt>
    <dgm:pt modelId="{8C31C85D-12B8-4A3A-99E6-28964C8710CD}" type="pres">
      <dgm:prSet presAssocID="{BA2BDCEA-79DF-4C7B-AB5E-981E1CB66D0D}" presName="node" presStyleLbl="node1" presStyleIdx="2" presStyleCnt="3">
        <dgm:presLayoutVars>
          <dgm:bulletEnabled val="1"/>
        </dgm:presLayoutVars>
      </dgm:prSet>
      <dgm:spPr/>
      <dgm:t>
        <a:bodyPr/>
        <a:lstStyle/>
        <a:p>
          <a:endParaRPr lang="es-EC"/>
        </a:p>
      </dgm:t>
    </dgm:pt>
  </dgm:ptLst>
  <dgm:cxnLst>
    <dgm:cxn modelId="{15AE5A7E-DDDA-4803-AFE4-2C4C7E631382}" type="presOf" srcId="{AE08EC95-D689-475B-B1E4-BC28010A4F45}" destId="{361F99E6-D72A-46EA-9AF2-846E115C4EFC}" srcOrd="0" destOrd="0" presId="urn:microsoft.com/office/officeart/2005/8/layout/process2"/>
    <dgm:cxn modelId="{B7D4F278-4FB7-4FAB-9AC8-7FFE331EFD00}" type="presOf" srcId="{BA785751-460C-49FB-8835-A8E31DE4278A}" destId="{CADB0431-511B-4339-9734-B79B79DE9DDC}" srcOrd="0" destOrd="0" presId="urn:microsoft.com/office/officeart/2005/8/layout/process2"/>
    <dgm:cxn modelId="{7F9FECAE-10F8-4F7B-9B3D-32CA8D62D8E1}" type="presOf" srcId="{BA2BDCEA-79DF-4C7B-AB5E-981E1CB66D0D}" destId="{8C31C85D-12B8-4A3A-99E6-28964C8710CD}" srcOrd="0" destOrd="0" presId="urn:microsoft.com/office/officeart/2005/8/layout/process2"/>
    <dgm:cxn modelId="{9240E45C-BF51-4EAF-B2DB-A6E37EDA7AF6}" type="presOf" srcId="{AD47B713-CF1C-4EB8-8FD8-D8C6D196EE03}" destId="{D28609D6-B6E0-41EC-B98D-196D4EF73D36}" srcOrd="0" destOrd="0" presId="urn:microsoft.com/office/officeart/2005/8/layout/process2"/>
    <dgm:cxn modelId="{6BCA85CE-1D1C-44F3-8432-F6942178BBD4}" type="presOf" srcId="{CC043EEB-715B-4D7A-9898-69E8D32B4AD5}" destId="{C6ECF4AC-2FCD-4B54-A1EA-FD97AF5CEF17}" srcOrd="1" destOrd="0" presId="urn:microsoft.com/office/officeart/2005/8/layout/process2"/>
    <dgm:cxn modelId="{22432186-E3C2-4D76-9A15-F8FAC9C196FE}" srcId="{BC2A134D-EE5B-4AFD-8124-9BEEBE02B0F7}" destId="{AD47B713-CF1C-4EB8-8FD8-D8C6D196EE03}" srcOrd="1" destOrd="0" parTransId="{5B50FB1E-972F-4D9A-886C-854712E68E8D}" sibTransId="{BA785751-460C-49FB-8835-A8E31DE4278A}"/>
    <dgm:cxn modelId="{2B0D8444-B970-48A2-B605-A0372BDA88B9}" srcId="{BC2A134D-EE5B-4AFD-8124-9BEEBE02B0F7}" destId="{BA2BDCEA-79DF-4C7B-AB5E-981E1CB66D0D}" srcOrd="2" destOrd="0" parTransId="{FEB75E1C-BE6B-4D99-8FD8-C575C873D7DC}" sibTransId="{5DC1C439-CE9D-44BA-8F0B-6E174160758D}"/>
    <dgm:cxn modelId="{7E3919D8-2486-47A1-9749-AD08E7531F92}" type="presOf" srcId="{BC2A134D-EE5B-4AFD-8124-9BEEBE02B0F7}" destId="{17801C65-163C-40A5-9753-CD6E093FCBA0}" srcOrd="0" destOrd="0" presId="urn:microsoft.com/office/officeart/2005/8/layout/process2"/>
    <dgm:cxn modelId="{C584D4D6-A9D7-4188-8E34-73D601E0F35B}" srcId="{BC2A134D-EE5B-4AFD-8124-9BEEBE02B0F7}" destId="{AE08EC95-D689-475B-B1E4-BC28010A4F45}" srcOrd="0" destOrd="0" parTransId="{C29EEE9D-328E-4A1B-B41C-BAE7945F168E}" sibTransId="{CC043EEB-715B-4D7A-9898-69E8D32B4AD5}"/>
    <dgm:cxn modelId="{C27A4C83-0B19-4045-8BA1-CA9E17021DAD}" type="presOf" srcId="{BA785751-460C-49FB-8835-A8E31DE4278A}" destId="{D93E3A73-F6CD-4FFC-A86B-A85F69B5AA8D}" srcOrd="1" destOrd="0" presId="urn:microsoft.com/office/officeart/2005/8/layout/process2"/>
    <dgm:cxn modelId="{BC47CC9E-AD8F-48EB-9469-158B8F6D687B}" type="presOf" srcId="{CC043EEB-715B-4D7A-9898-69E8D32B4AD5}" destId="{E35D0105-BC86-47F4-BB33-2F52403C19C7}" srcOrd="0" destOrd="0" presId="urn:microsoft.com/office/officeart/2005/8/layout/process2"/>
    <dgm:cxn modelId="{D77F69FC-46E1-438D-93F5-169A42B185E9}" type="presParOf" srcId="{17801C65-163C-40A5-9753-CD6E093FCBA0}" destId="{361F99E6-D72A-46EA-9AF2-846E115C4EFC}" srcOrd="0" destOrd="0" presId="urn:microsoft.com/office/officeart/2005/8/layout/process2"/>
    <dgm:cxn modelId="{E6510E94-FF54-4214-B731-A399D2788CFB}" type="presParOf" srcId="{17801C65-163C-40A5-9753-CD6E093FCBA0}" destId="{E35D0105-BC86-47F4-BB33-2F52403C19C7}" srcOrd="1" destOrd="0" presId="urn:microsoft.com/office/officeart/2005/8/layout/process2"/>
    <dgm:cxn modelId="{B573E0C6-2603-42C0-90A0-9D537596A388}" type="presParOf" srcId="{E35D0105-BC86-47F4-BB33-2F52403C19C7}" destId="{C6ECF4AC-2FCD-4B54-A1EA-FD97AF5CEF17}" srcOrd="0" destOrd="0" presId="urn:microsoft.com/office/officeart/2005/8/layout/process2"/>
    <dgm:cxn modelId="{36D13998-B50F-4AFE-A6EA-E5937ECC1465}" type="presParOf" srcId="{17801C65-163C-40A5-9753-CD6E093FCBA0}" destId="{D28609D6-B6E0-41EC-B98D-196D4EF73D36}" srcOrd="2" destOrd="0" presId="urn:microsoft.com/office/officeart/2005/8/layout/process2"/>
    <dgm:cxn modelId="{81675922-C371-4E42-A8C8-377DCD0BC4AE}" type="presParOf" srcId="{17801C65-163C-40A5-9753-CD6E093FCBA0}" destId="{CADB0431-511B-4339-9734-B79B79DE9DDC}" srcOrd="3" destOrd="0" presId="urn:microsoft.com/office/officeart/2005/8/layout/process2"/>
    <dgm:cxn modelId="{72CA9BBC-0B00-45E4-B3A6-7E2B837782D7}" type="presParOf" srcId="{CADB0431-511B-4339-9734-B79B79DE9DDC}" destId="{D93E3A73-F6CD-4FFC-A86B-A85F69B5AA8D}" srcOrd="0" destOrd="0" presId="urn:microsoft.com/office/officeart/2005/8/layout/process2"/>
    <dgm:cxn modelId="{B36EB3EB-28DE-4F83-88FA-A0919E4DB073}" type="presParOf" srcId="{17801C65-163C-40A5-9753-CD6E093FCBA0}" destId="{8C31C85D-12B8-4A3A-99E6-28964C8710CD}"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61D937-F292-4A07-B7D1-615089CDB9C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4C89ADF5-6383-4025-BFFB-F35794AB080E}">
      <dgm:prSet phldrT="[Texto]"/>
      <dgm:spPr/>
      <dgm:t>
        <a:bodyPr/>
        <a:lstStyle/>
        <a:p>
          <a:r>
            <a:rPr lang="es-EC" dirty="0" smtClean="0"/>
            <a:t>La Primera investigación referenciada es la denominada “Análisis de la rentabilidad de la ganadería lechera del cantón Bucay, provincia del Guayas”, realizada por (Encalada, 2015)</a:t>
          </a:r>
          <a:endParaRPr lang="es-EC" dirty="0"/>
        </a:p>
      </dgm:t>
    </dgm:pt>
    <dgm:pt modelId="{52EA60B2-EDD3-4B05-9D9F-C93ABC14E5F2}" type="parTrans" cxnId="{C1BAF58A-65F1-4218-B8D6-876B88F79805}">
      <dgm:prSet/>
      <dgm:spPr/>
      <dgm:t>
        <a:bodyPr/>
        <a:lstStyle/>
        <a:p>
          <a:endParaRPr lang="es-EC"/>
        </a:p>
      </dgm:t>
    </dgm:pt>
    <dgm:pt modelId="{4AC81657-7B3A-4045-99C6-76B1F366A775}" type="sibTrans" cxnId="{C1BAF58A-65F1-4218-B8D6-876B88F79805}">
      <dgm:prSet/>
      <dgm:spPr/>
      <dgm:t>
        <a:bodyPr/>
        <a:lstStyle/>
        <a:p>
          <a:endParaRPr lang="es-EC"/>
        </a:p>
      </dgm:t>
    </dgm:pt>
    <dgm:pt modelId="{6904584B-CAF8-42AF-8D65-032DD1F8B76A}">
      <dgm:prSet phldrT="[Texto]" custT="1"/>
      <dgm:spPr/>
      <dgm:t>
        <a:bodyPr/>
        <a:lstStyle/>
        <a:p>
          <a:pPr algn="l"/>
          <a:endParaRPr lang="es-EC" sz="2000" dirty="0">
            <a:latin typeface="Times New Roman" panose="02020603050405020304" pitchFamily="18" charset="0"/>
            <a:cs typeface="Times New Roman" panose="02020603050405020304" pitchFamily="18" charset="0"/>
          </a:endParaRPr>
        </a:p>
      </dgm:t>
    </dgm:pt>
    <dgm:pt modelId="{34E85D48-49F8-4514-853B-46F66BBFAE7B}" type="parTrans" cxnId="{2973A299-C680-4B2A-8FD2-280C9960EE12}">
      <dgm:prSet/>
      <dgm:spPr/>
      <dgm:t>
        <a:bodyPr/>
        <a:lstStyle/>
        <a:p>
          <a:endParaRPr lang="es-EC"/>
        </a:p>
      </dgm:t>
    </dgm:pt>
    <dgm:pt modelId="{76A7DECE-CCAC-4FCC-A62E-A442F7A20A31}" type="sibTrans" cxnId="{2973A299-C680-4B2A-8FD2-280C9960EE12}">
      <dgm:prSet/>
      <dgm:spPr/>
      <dgm:t>
        <a:bodyPr/>
        <a:lstStyle/>
        <a:p>
          <a:endParaRPr lang="es-EC"/>
        </a:p>
      </dgm:t>
    </dgm:pt>
    <dgm:pt modelId="{4F9D2387-64F7-4748-95A4-5B40AE04284C}">
      <dgm:prSet phldrT="[Texto]"/>
      <dgm:spPr/>
      <dgm:t>
        <a:bodyPr/>
        <a:lstStyle/>
        <a:p>
          <a:r>
            <a:rPr lang="es-EC" dirty="0" smtClean="0"/>
            <a:t>La Segunda  investigación referenciada es el “Análisis productivo y económico de tres sistemas de producción de vacas lecheras, en la parroquia El Quinche cantón Quito”, realizada por (Salcedo, 2015), </a:t>
          </a:r>
          <a:endParaRPr lang="es-EC" dirty="0"/>
        </a:p>
      </dgm:t>
    </dgm:pt>
    <dgm:pt modelId="{B0908C06-3C2A-461A-8B31-8492E81031BB}" type="parTrans" cxnId="{949FA0AD-8CF3-42D6-96A2-4416CA3ADAFB}">
      <dgm:prSet/>
      <dgm:spPr/>
      <dgm:t>
        <a:bodyPr/>
        <a:lstStyle/>
        <a:p>
          <a:endParaRPr lang="es-EC"/>
        </a:p>
      </dgm:t>
    </dgm:pt>
    <dgm:pt modelId="{D10848E9-A0F3-434F-BF61-209C08C68D01}" type="sibTrans" cxnId="{949FA0AD-8CF3-42D6-96A2-4416CA3ADAFB}">
      <dgm:prSet/>
      <dgm:spPr/>
      <dgm:t>
        <a:bodyPr/>
        <a:lstStyle/>
        <a:p>
          <a:endParaRPr lang="es-EC"/>
        </a:p>
      </dgm:t>
    </dgm:pt>
    <dgm:pt modelId="{C0CA537E-A3D2-428B-ADFE-5DDD17A18553}">
      <dgm:prSet phldrT="[Texto]" custT="1"/>
      <dgm:spPr/>
      <dgm:t>
        <a:bodyPr/>
        <a:lstStyle/>
        <a:p>
          <a:r>
            <a:rPr lang="es-EC" sz="2400" dirty="0" smtClean="0">
              <a:latin typeface="Times New Roman" panose="02020603050405020304" pitchFamily="18" charset="0"/>
              <a:cs typeface="Times New Roman" panose="02020603050405020304" pitchFamily="18" charset="0"/>
            </a:rPr>
            <a:t>Los resultados de esta investigación sirven como punto de partida para entender la composición de la producción de leche, y cuáles son los elementos determinantes que influyen en su precio. </a:t>
          </a:r>
          <a:endParaRPr lang="es-EC" sz="2400" dirty="0">
            <a:latin typeface="Times New Roman" panose="02020603050405020304" pitchFamily="18" charset="0"/>
            <a:cs typeface="Times New Roman" panose="02020603050405020304" pitchFamily="18" charset="0"/>
          </a:endParaRPr>
        </a:p>
      </dgm:t>
    </dgm:pt>
    <dgm:pt modelId="{00BC13A1-536C-40FD-B459-5906B4BAA3AC}" type="parTrans" cxnId="{18F8C8AE-6678-44AD-9ACC-2351DF850748}">
      <dgm:prSet/>
      <dgm:spPr/>
      <dgm:t>
        <a:bodyPr/>
        <a:lstStyle/>
        <a:p>
          <a:endParaRPr lang="es-EC"/>
        </a:p>
      </dgm:t>
    </dgm:pt>
    <dgm:pt modelId="{2E553036-DA9A-49FA-9940-C8C2C3E9DEFE}" type="sibTrans" cxnId="{18F8C8AE-6678-44AD-9ACC-2351DF850748}">
      <dgm:prSet/>
      <dgm:spPr/>
      <dgm:t>
        <a:bodyPr/>
        <a:lstStyle/>
        <a:p>
          <a:endParaRPr lang="es-EC"/>
        </a:p>
      </dgm:t>
    </dgm:pt>
    <dgm:pt modelId="{9694E3C2-0E5F-4942-A1CC-9ADFC06D44A8}">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 </a:t>
          </a:r>
          <a:r>
            <a:rPr lang="es-EC" sz="2400" dirty="0" smtClean="0">
              <a:latin typeface="Times New Roman" panose="02020603050405020304" pitchFamily="18" charset="0"/>
              <a:cs typeface="Times New Roman" panose="02020603050405020304" pitchFamily="18" charset="0"/>
            </a:rPr>
            <a:t>El aporte de esta investigación se centra en el análisis que realiza a la estructura de ingresos y costos del conjunto de negocios y empresas que conforman el sector ganadero dedicado a la producción de leche del cantón Bucay</a:t>
          </a:r>
          <a:endParaRPr lang="es-EC" sz="2400" dirty="0">
            <a:latin typeface="Times New Roman" panose="02020603050405020304" pitchFamily="18" charset="0"/>
            <a:cs typeface="Times New Roman" panose="02020603050405020304" pitchFamily="18" charset="0"/>
          </a:endParaRPr>
        </a:p>
      </dgm:t>
    </dgm:pt>
    <dgm:pt modelId="{1F536C55-07D4-444C-8CB7-C4795538DD4D}" type="parTrans" cxnId="{F880693E-6564-45CC-AB71-71D0307B537B}">
      <dgm:prSet/>
      <dgm:spPr/>
      <dgm:t>
        <a:bodyPr/>
        <a:lstStyle/>
        <a:p>
          <a:endParaRPr lang="es-EC"/>
        </a:p>
      </dgm:t>
    </dgm:pt>
    <dgm:pt modelId="{A0A48A9D-17D8-4439-A712-26B24709E41F}" type="sibTrans" cxnId="{F880693E-6564-45CC-AB71-71D0307B537B}">
      <dgm:prSet/>
      <dgm:spPr/>
      <dgm:t>
        <a:bodyPr/>
        <a:lstStyle/>
        <a:p>
          <a:endParaRPr lang="es-EC"/>
        </a:p>
      </dgm:t>
    </dgm:pt>
    <dgm:pt modelId="{611BDAFD-DADB-404C-BC43-017B2557498C}" type="pres">
      <dgm:prSet presAssocID="{B361D937-F292-4A07-B7D1-615089CDB9C5}" presName="linear" presStyleCnt="0">
        <dgm:presLayoutVars>
          <dgm:animLvl val="lvl"/>
          <dgm:resizeHandles val="exact"/>
        </dgm:presLayoutVars>
      </dgm:prSet>
      <dgm:spPr/>
      <dgm:t>
        <a:bodyPr/>
        <a:lstStyle/>
        <a:p>
          <a:endParaRPr lang="es-EC"/>
        </a:p>
      </dgm:t>
    </dgm:pt>
    <dgm:pt modelId="{43657124-3653-4039-B9F3-26E9DA80F655}" type="pres">
      <dgm:prSet presAssocID="{4C89ADF5-6383-4025-BFFB-F35794AB080E}" presName="parentText" presStyleLbl="node1" presStyleIdx="0" presStyleCnt="2" custScaleY="59921">
        <dgm:presLayoutVars>
          <dgm:chMax val="0"/>
          <dgm:bulletEnabled val="1"/>
        </dgm:presLayoutVars>
      </dgm:prSet>
      <dgm:spPr/>
      <dgm:t>
        <a:bodyPr/>
        <a:lstStyle/>
        <a:p>
          <a:endParaRPr lang="es-EC"/>
        </a:p>
      </dgm:t>
    </dgm:pt>
    <dgm:pt modelId="{338340D7-9D95-4299-9543-E9D6B532CBFC}" type="pres">
      <dgm:prSet presAssocID="{4C89ADF5-6383-4025-BFFB-F35794AB080E}" presName="childText" presStyleLbl="revTx" presStyleIdx="0" presStyleCnt="2">
        <dgm:presLayoutVars>
          <dgm:bulletEnabled val="1"/>
        </dgm:presLayoutVars>
      </dgm:prSet>
      <dgm:spPr/>
      <dgm:t>
        <a:bodyPr/>
        <a:lstStyle/>
        <a:p>
          <a:endParaRPr lang="es-EC"/>
        </a:p>
      </dgm:t>
    </dgm:pt>
    <dgm:pt modelId="{6040D834-51CE-4BCE-BE30-03A96C39E30A}" type="pres">
      <dgm:prSet presAssocID="{4F9D2387-64F7-4748-95A4-5B40AE04284C}" presName="parentText" presStyleLbl="node1" presStyleIdx="1" presStyleCnt="2" custScaleY="54419">
        <dgm:presLayoutVars>
          <dgm:chMax val="0"/>
          <dgm:bulletEnabled val="1"/>
        </dgm:presLayoutVars>
      </dgm:prSet>
      <dgm:spPr/>
      <dgm:t>
        <a:bodyPr/>
        <a:lstStyle/>
        <a:p>
          <a:endParaRPr lang="es-EC"/>
        </a:p>
      </dgm:t>
    </dgm:pt>
    <dgm:pt modelId="{E93C0527-4C25-4A35-9183-D5992640F792}" type="pres">
      <dgm:prSet presAssocID="{4F9D2387-64F7-4748-95A4-5B40AE04284C}" presName="childText" presStyleLbl="revTx" presStyleIdx="1" presStyleCnt="2">
        <dgm:presLayoutVars>
          <dgm:bulletEnabled val="1"/>
        </dgm:presLayoutVars>
      </dgm:prSet>
      <dgm:spPr/>
      <dgm:t>
        <a:bodyPr/>
        <a:lstStyle/>
        <a:p>
          <a:endParaRPr lang="es-EC"/>
        </a:p>
      </dgm:t>
    </dgm:pt>
  </dgm:ptLst>
  <dgm:cxnLst>
    <dgm:cxn modelId="{40A027C8-5160-452B-92CC-3AB1A170DC17}" type="presOf" srcId="{9694E3C2-0E5F-4942-A1CC-9ADFC06D44A8}" destId="{338340D7-9D95-4299-9543-E9D6B532CBFC}" srcOrd="0" destOrd="1" presId="urn:microsoft.com/office/officeart/2005/8/layout/vList2"/>
    <dgm:cxn modelId="{E02449F5-5332-4C5B-8654-D7B2B23BD1ED}" type="presOf" srcId="{C0CA537E-A3D2-428B-ADFE-5DDD17A18553}" destId="{E93C0527-4C25-4A35-9183-D5992640F792}" srcOrd="0" destOrd="0" presId="urn:microsoft.com/office/officeart/2005/8/layout/vList2"/>
    <dgm:cxn modelId="{F880693E-6564-45CC-AB71-71D0307B537B}" srcId="{4C89ADF5-6383-4025-BFFB-F35794AB080E}" destId="{9694E3C2-0E5F-4942-A1CC-9ADFC06D44A8}" srcOrd="1" destOrd="0" parTransId="{1F536C55-07D4-444C-8CB7-C4795538DD4D}" sibTransId="{A0A48A9D-17D8-4439-A712-26B24709E41F}"/>
    <dgm:cxn modelId="{5A6735A6-A8F8-4F01-B158-08548FDF989D}" type="presOf" srcId="{B361D937-F292-4A07-B7D1-615089CDB9C5}" destId="{611BDAFD-DADB-404C-BC43-017B2557498C}" srcOrd="0" destOrd="0" presId="urn:microsoft.com/office/officeart/2005/8/layout/vList2"/>
    <dgm:cxn modelId="{F84A79BC-2C31-4BA2-B7FC-52EBF2E74947}" type="presOf" srcId="{4F9D2387-64F7-4748-95A4-5B40AE04284C}" destId="{6040D834-51CE-4BCE-BE30-03A96C39E30A}" srcOrd="0" destOrd="0" presId="urn:microsoft.com/office/officeart/2005/8/layout/vList2"/>
    <dgm:cxn modelId="{D08A745A-4FB7-4FD3-AD5D-20E52DA7CD46}" type="presOf" srcId="{6904584B-CAF8-42AF-8D65-032DD1F8B76A}" destId="{338340D7-9D95-4299-9543-E9D6B532CBFC}" srcOrd="0" destOrd="0" presId="urn:microsoft.com/office/officeart/2005/8/layout/vList2"/>
    <dgm:cxn modelId="{949FA0AD-8CF3-42D6-96A2-4416CA3ADAFB}" srcId="{B361D937-F292-4A07-B7D1-615089CDB9C5}" destId="{4F9D2387-64F7-4748-95A4-5B40AE04284C}" srcOrd="1" destOrd="0" parTransId="{B0908C06-3C2A-461A-8B31-8492E81031BB}" sibTransId="{D10848E9-A0F3-434F-BF61-209C08C68D01}"/>
    <dgm:cxn modelId="{5D984E8C-6EF8-4FC6-B091-6A615EA55F47}" type="presOf" srcId="{4C89ADF5-6383-4025-BFFB-F35794AB080E}" destId="{43657124-3653-4039-B9F3-26E9DA80F655}" srcOrd="0" destOrd="0" presId="urn:microsoft.com/office/officeart/2005/8/layout/vList2"/>
    <dgm:cxn modelId="{2973A299-C680-4B2A-8FD2-280C9960EE12}" srcId="{4C89ADF5-6383-4025-BFFB-F35794AB080E}" destId="{6904584B-CAF8-42AF-8D65-032DD1F8B76A}" srcOrd="0" destOrd="0" parTransId="{34E85D48-49F8-4514-853B-46F66BBFAE7B}" sibTransId="{76A7DECE-CCAC-4FCC-A62E-A442F7A20A31}"/>
    <dgm:cxn modelId="{18F8C8AE-6678-44AD-9ACC-2351DF850748}" srcId="{4F9D2387-64F7-4748-95A4-5B40AE04284C}" destId="{C0CA537E-A3D2-428B-ADFE-5DDD17A18553}" srcOrd="0" destOrd="0" parTransId="{00BC13A1-536C-40FD-B459-5906B4BAA3AC}" sibTransId="{2E553036-DA9A-49FA-9940-C8C2C3E9DEFE}"/>
    <dgm:cxn modelId="{C1BAF58A-65F1-4218-B8D6-876B88F79805}" srcId="{B361D937-F292-4A07-B7D1-615089CDB9C5}" destId="{4C89ADF5-6383-4025-BFFB-F35794AB080E}" srcOrd="0" destOrd="0" parTransId="{52EA60B2-EDD3-4B05-9D9F-C93ABC14E5F2}" sibTransId="{4AC81657-7B3A-4045-99C6-76B1F366A775}"/>
    <dgm:cxn modelId="{7039EE59-1AAD-4A33-BFE3-6C02F438BA97}" type="presParOf" srcId="{611BDAFD-DADB-404C-BC43-017B2557498C}" destId="{43657124-3653-4039-B9F3-26E9DA80F655}" srcOrd="0" destOrd="0" presId="urn:microsoft.com/office/officeart/2005/8/layout/vList2"/>
    <dgm:cxn modelId="{C62896B2-1DF5-4FAB-AF4B-9720565967D7}" type="presParOf" srcId="{611BDAFD-DADB-404C-BC43-017B2557498C}" destId="{338340D7-9D95-4299-9543-E9D6B532CBFC}" srcOrd="1" destOrd="0" presId="urn:microsoft.com/office/officeart/2005/8/layout/vList2"/>
    <dgm:cxn modelId="{72B1FDE5-5850-4419-8394-0C5ADF910826}" type="presParOf" srcId="{611BDAFD-DADB-404C-BC43-017B2557498C}" destId="{6040D834-51CE-4BCE-BE30-03A96C39E30A}" srcOrd="2" destOrd="0" presId="urn:microsoft.com/office/officeart/2005/8/layout/vList2"/>
    <dgm:cxn modelId="{761E865A-1BE2-4DE4-B3D8-BCA21EB87C22}" type="presParOf" srcId="{611BDAFD-DADB-404C-BC43-017B2557498C}" destId="{E93C0527-4C25-4A35-9183-D5992640F79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BBC5D3-1A42-4E80-A22D-C98786FD1D54}" type="doc">
      <dgm:prSet loTypeId="urn:microsoft.com/office/officeart/2008/layout/VerticalAccentList" loCatId="list" qsTypeId="urn:microsoft.com/office/officeart/2005/8/quickstyle/simple1" qsCatId="simple" csTypeId="urn:microsoft.com/office/officeart/2005/8/colors/accent1_2" csCatId="accent1" phldr="0"/>
      <dgm:spPr/>
      <dgm:t>
        <a:bodyPr/>
        <a:lstStyle/>
        <a:p>
          <a:endParaRPr lang="es-EC"/>
        </a:p>
      </dgm:t>
    </dgm:pt>
    <dgm:pt modelId="{AFC877EC-A64B-44DA-94C1-2FACBEEA550F}" type="pres">
      <dgm:prSet presAssocID="{8EBBC5D3-1A42-4E80-A22D-C98786FD1D54}" presName="Name0" presStyleCnt="0">
        <dgm:presLayoutVars>
          <dgm:chMax/>
          <dgm:chPref/>
          <dgm:dir/>
        </dgm:presLayoutVars>
      </dgm:prSet>
      <dgm:spPr/>
      <dgm:t>
        <a:bodyPr/>
        <a:lstStyle/>
        <a:p>
          <a:endParaRPr lang="es-EC"/>
        </a:p>
      </dgm:t>
    </dgm:pt>
  </dgm:ptLst>
  <dgm:cxnLst>
    <dgm:cxn modelId="{A55AFEA2-5DA6-4400-A4AB-38DB72F99DD2}" type="presOf" srcId="{8EBBC5D3-1A42-4E80-A22D-C98786FD1D54}" destId="{AFC877EC-A64B-44DA-94C1-2FACBEEA550F}" srcOrd="0"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3097E8-DA3D-4C30-9ACC-1C0368D6E9EC}"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s-EC"/>
        </a:p>
      </dgm:t>
    </dgm:pt>
    <dgm:pt modelId="{A0F9B275-C100-4FD1-A0D6-EC349CBC6125}">
      <dgm:prSet phldrT="[Texto]"/>
      <dgm:spPr/>
      <dgm:t>
        <a:bodyPr/>
        <a:lstStyle/>
        <a:p>
          <a:r>
            <a:rPr lang="es-EC" dirty="0" smtClean="0"/>
            <a:t>CUANTITATIVO </a:t>
          </a:r>
          <a:endParaRPr lang="es-EC" dirty="0"/>
        </a:p>
      </dgm:t>
    </dgm:pt>
    <dgm:pt modelId="{3D776DA6-9430-4E15-8348-7E6DDD4F4C3A}" type="parTrans" cxnId="{AA5B8BC4-8D79-4BAB-A336-7995AD5366D4}">
      <dgm:prSet/>
      <dgm:spPr/>
      <dgm:t>
        <a:bodyPr/>
        <a:lstStyle/>
        <a:p>
          <a:endParaRPr lang="es-EC"/>
        </a:p>
      </dgm:t>
    </dgm:pt>
    <dgm:pt modelId="{46528DD0-3CA1-4F39-B943-2D344551D683}" type="sibTrans" cxnId="{AA5B8BC4-8D79-4BAB-A336-7995AD5366D4}">
      <dgm:prSet/>
      <dgm:spPr/>
      <dgm:t>
        <a:bodyPr/>
        <a:lstStyle/>
        <a:p>
          <a:endParaRPr lang="es-EC"/>
        </a:p>
      </dgm:t>
    </dgm:pt>
    <dgm:pt modelId="{5095B988-F586-45C9-BC70-689729EAA3B5}">
      <dgm:prSet phldrT="[Texto]" custT="1"/>
      <dgm:spPr/>
      <dgm:t>
        <a:bodyPr/>
        <a:lstStyle/>
        <a:p>
          <a:r>
            <a:rPr lang="es-EC" sz="1600" dirty="0" smtClean="0">
              <a:latin typeface="Times New Roman" panose="02020603050405020304" pitchFamily="18" charset="0"/>
              <a:cs typeface="Times New Roman" panose="02020603050405020304" pitchFamily="18" charset="0"/>
            </a:rPr>
            <a:t>Construcción  de la herramienta encuesta </a:t>
          </a:r>
          <a:endParaRPr lang="es-EC" sz="1600" dirty="0">
            <a:latin typeface="Times New Roman" panose="02020603050405020304" pitchFamily="18" charset="0"/>
            <a:cs typeface="Times New Roman" panose="02020603050405020304" pitchFamily="18" charset="0"/>
          </a:endParaRPr>
        </a:p>
      </dgm:t>
    </dgm:pt>
    <dgm:pt modelId="{8560180B-8AF7-4520-A625-BEB67970AEC9}" type="parTrans" cxnId="{D411C786-2D2F-42AA-9DBA-67BC8D7C0E9C}">
      <dgm:prSet/>
      <dgm:spPr/>
      <dgm:t>
        <a:bodyPr/>
        <a:lstStyle/>
        <a:p>
          <a:endParaRPr lang="es-EC"/>
        </a:p>
      </dgm:t>
    </dgm:pt>
    <dgm:pt modelId="{AC31A1BF-B868-4D0A-BC5C-BD4200D90F7A}" type="sibTrans" cxnId="{D411C786-2D2F-42AA-9DBA-67BC8D7C0E9C}">
      <dgm:prSet/>
      <dgm:spPr/>
      <dgm:t>
        <a:bodyPr/>
        <a:lstStyle/>
        <a:p>
          <a:endParaRPr lang="es-EC"/>
        </a:p>
      </dgm:t>
    </dgm:pt>
    <dgm:pt modelId="{81CA0B63-0FBE-4447-A7F5-B4186C125639}">
      <dgm:prSet phldrT="[Texto]" custT="1"/>
      <dgm:spPr/>
      <dgm:t>
        <a:bodyPr/>
        <a:lstStyle/>
        <a:p>
          <a:r>
            <a:rPr lang="es-EC" sz="1800" dirty="0" smtClean="0"/>
            <a:t>Aplicación de la encuesta a la muestra seleccionada a los ganaderos de </a:t>
          </a:r>
          <a:r>
            <a:rPr lang="es-EC" sz="1800" smtClean="0"/>
            <a:t>la Provincia </a:t>
          </a:r>
          <a:r>
            <a:rPr lang="es-EC" sz="1800" dirty="0" smtClean="0"/>
            <a:t>de Cotopaxi </a:t>
          </a:r>
          <a:endParaRPr lang="es-EC" sz="1800" dirty="0"/>
        </a:p>
      </dgm:t>
    </dgm:pt>
    <dgm:pt modelId="{99B28D5C-CE37-4B7E-8465-447F51925C65}" type="parTrans" cxnId="{BEAD3D1F-2A22-43D5-819D-78F561020026}">
      <dgm:prSet/>
      <dgm:spPr/>
      <dgm:t>
        <a:bodyPr/>
        <a:lstStyle/>
        <a:p>
          <a:endParaRPr lang="es-EC"/>
        </a:p>
      </dgm:t>
    </dgm:pt>
    <dgm:pt modelId="{8F4AB059-E615-4928-A482-8825E551F080}" type="sibTrans" cxnId="{BEAD3D1F-2A22-43D5-819D-78F561020026}">
      <dgm:prSet/>
      <dgm:spPr/>
      <dgm:t>
        <a:bodyPr/>
        <a:lstStyle/>
        <a:p>
          <a:endParaRPr lang="es-EC"/>
        </a:p>
      </dgm:t>
    </dgm:pt>
    <dgm:pt modelId="{69356F98-8946-42D0-AB60-C164662DF390}">
      <dgm:prSet phldrT="[Texto]"/>
      <dgm:spPr/>
      <dgm:t>
        <a:bodyPr/>
        <a:lstStyle/>
        <a:p>
          <a:r>
            <a:rPr lang="es-EC" dirty="0" smtClean="0"/>
            <a:t>CUALITATIVO </a:t>
          </a:r>
          <a:endParaRPr lang="es-EC" dirty="0"/>
        </a:p>
      </dgm:t>
    </dgm:pt>
    <dgm:pt modelId="{374EF3CB-ED43-4372-83BC-6AF4670A4900}" type="parTrans" cxnId="{BE449C10-5581-4482-B465-3F313A07158A}">
      <dgm:prSet/>
      <dgm:spPr/>
      <dgm:t>
        <a:bodyPr/>
        <a:lstStyle/>
        <a:p>
          <a:endParaRPr lang="es-EC"/>
        </a:p>
      </dgm:t>
    </dgm:pt>
    <dgm:pt modelId="{DEDB6104-E9C0-4145-B021-897E2478F269}" type="sibTrans" cxnId="{BE449C10-5581-4482-B465-3F313A07158A}">
      <dgm:prSet/>
      <dgm:spPr/>
      <dgm:t>
        <a:bodyPr/>
        <a:lstStyle/>
        <a:p>
          <a:endParaRPr lang="es-EC"/>
        </a:p>
      </dgm:t>
    </dgm:pt>
    <dgm:pt modelId="{CEABFE01-0782-454F-97A3-6220FAE5D18B}">
      <dgm:prSet phldrT="[Texto]" custT="1"/>
      <dgm:spPr/>
      <dgm:t>
        <a:bodyPr/>
        <a:lstStyle/>
        <a:p>
          <a:r>
            <a:rPr lang="es-EC" sz="1600" dirty="0" smtClean="0">
              <a:latin typeface="Times New Roman" panose="02020603050405020304" pitchFamily="18" charset="0"/>
              <a:cs typeface="Times New Roman" panose="02020603050405020304" pitchFamily="18" charset="0"/>
            </a:rPr>
            <a:t>La entrevista en profundidad con los campesinos. </a:t>
          </a:r>
        </a:p>
        <a:p>
          <a:r>
            <a:rPr lang="es-EC" sz="1600" dirty="0" smtClean="0">
              <a:latin typeface="Times New Roman" panose="02020603050405020304" pitchFamily="18" charset="0"/>
              <a:cs typeface="Times New Roman" panose="02020603050405020304" pitchFamily="18" charset="0"/>
            </a:rPr>
            <a:t>Historias de vida diario de los productores de leche </a:t>
          </a:r>
        </a:p>
        <a:p>
          <a:r>
            <a:rPr lang="es-EC" sz="1600" dirty="0" smtClean="0">
              <a:latin typeface="Times New Roman" panose="02020603050405020304" pitchFamily="18" charset="0"/>
              <a:cs typeface="Times New Roman" panose="02020603050405020304" pitchFamily="18" charset="0"/>
            </a:rPr>
            <a:t>Análisis de documentos  de la Industria Láctea   </a:t>
          </a:r>
          <a:endParaRPr lang="es-EC" sz="1600" dirty="0">
            <a:latin typeface="Times New Roman" panose="02020603050405020304" pitchFamily="18" charset="0"/>
            <a:cs typeface="Times New Roman" panose="02020603050405020304" pitchFamily="18" charset="0"/>
          </a:endParaRPr>
        </a:p>
      </dgm:t>
    </dgm:pt>
    <dgm:pt modelId="{D8806FF6-67B4-458C-8F3A-1B3DC909B9A2}" type="parTrans" cxnId="{CDD7C5C3-F42F-4D36-BD32-2DB4A76BDC35}">
      <dgm:prSet/>
      <dgm:spPr/>
      <dgm:t>
        <a:bodyPr/>
        <a:lstStyle/>
        <a:p>
          <a:endParaRPr lang="es-EC"/>
        </a:p>
      </dgm:t>
    </dgm:pt>
    <dgm:pt modelId="{DE8EB0A0-8C12-418A-9141-011E9B158C5E}" type="sibTrans" cxnId="{CDD7C5C3-F42F-4D36-BD32-2DB4A76BDC35}">
      <dgm:prSet/>
      <dgm:spPr/>
      <dgm:t>
        <a:bodyPr/>
        <a:lstStyle/>
        <a:p>
          <a:endParaRPr lang="es-EC"/>
        </a:p>
      </dgm:t>
    </dgm:pt>
    <dgm:pt modelId="{4BE2B2A6-2886-44EC-AE82-35D7DC05F280}">
      <dgm:prSet phldrT="[Texto]" custT="1"/>
      <dgm:spPr/>
      <dgm:t>
        <a:bodyPr/>
        <a:lstStyle/>
        <a:p>
          <a:r>
            <a:rPr lang="es-EC" sz="1600" dirty="0" smtClean="0"/>
            <a:t>hace referencia a la información minuciosa de hechos o situaciones del sector ganadero obteniendo, datos que permiten analizar sobre el objeto de estudio</a:t>
          </a:r>
          <a:endParaRPr lang="es-EC" sz="1600" dirty="0"/>
        </a:p>
      </dgm:t>
    </dgm:pt>
    <dgm:pt modelId="{3FD8F121-6C53-415E-8D85-E1D7146D585C}" type="parTrans" cxnId="{6B889479-22E7-4189-8954-2021A10DA6B5}">
      <dgm:prSet/>
      <dgm:spPr/>
      <dgm:t>
        <a:bodyPr/>
        <a:lstStyle/>
        <a:p>
          <a:endParaRPr lang="es-EC"/>
        </a:p>
      </dgm:t>
    </dgm:pt>
    <dgm:pt modelId="{57F98617-DB63-4AC8-8D80-1229BB6A006B}" type="sibTrans" cxnId="{6B889479-22E7-4189-8954-2021A10DA6B5}">
      <dgm:prSet/>
      <dgm:spPr/>
      <dgm:t>
        <a:bodyPr/>
        <a:lstStyle/>
        <a:p>
          <a:endParaRPr lang="es-EC"/>
        </a:p>
      </dgm:t>
    </dgm:pt>
    <dgm:pt modelId="{8B93B4A5-06CE-4264-8F3F-56D370B719CC}" type="pres">
      <dgm:prSet presAssocID="{FF3097E8-DA3D-4C30-9ACC-1C0368D6E9EC}" presName="diagram" presStyleCnt="0">
        <dgm:presLayoutVars>
          <dgm:chPref val="1"/>
          <dgm:dir/>
          <dgm:animOne val="branch"/>
          <dgm:animLvl val="lvl"/>
          <dgm:resizeHandles/>
        </dgm:presLayoutVars>
      </dgm:prSet>
      <dgm:spPr/>
      <dgm:t>
        <a:bodyPr/>
        <a:lstStyle/>
        <a:p>
          <a:endParaRPr lang="es-EC"/>
        </a:p>
      </dgm:t>
    </dgm:pt>
    <dgm:pt modelId="{F5C4CD5A-BF69-45BB-A445-549652EA4066}" type="pres">
      <dgm:prSet presAssocID="{A0F9B275-C100-4FD1-A0D6-EC349CBC6125}" presName="root" presStyleCnt="0"/>
      <dgm:spPr/>
    </dgm:pt>
    <dgm:pt modelId="{CC200B73-529B-4771-A23F-862FFD2F0EDE}" type="pres">
      <dgm:prSet presAssocID="{A0F9B275-C100-4FD1-A0D6-EC349CBC6125}" presName="rootComposite" presStyleCnt="0"/>
      <dgm:spPr/>
    </dgm:pt>
    <dgm:pt modelId="{E6E3A29C-E231-41E7-A8C2-5B69E41E2288}" type="pres">
      <dgm:prSet presAssocID="{A0F9B275-C100-4FD1-A0D6-EC349CBC6125}" presName="rootText" presStyleLbl="node1" presStyleIdx="0" presStyleCnt="2"/>
      <dgm:spPr/>
      <dgm:t>
        <a:bodyPr/>
        <a:lstStyle/>
        <a:p>
          <a:endParaRPr lang="es-EC"/>
        </a:p>
      </dgm:t>
    </dgm:pt>
    <dgm:pt modelId="{5D2206FB-EAAF-407B-A70D-10A2BD350237}" type="pres">
      <dgm:prSet presAssocID="{A0F9B275-C100-4FD1-A0D6-EC349CBC6125}" presName="rootConnector" presStyleLbl="node1" presStyleIdx="0" presStyleCnt="2"/>
      <dgm:spPr/>
      <dgm:t>
        <a:bodyPr/>
        <a:lstStyle/>
        <a:p>
          <a:endParaRPr lang="es-EC"/>
        </a:p>
      </dgm:t>
    </dgm:pt>
    <dgm:pt modelId="{5A38D4EE-4FA3-4D5F-862E-2943DC570364}" type="pres">
      <dgm:prSet presAssocID="{A0F9B275-C100-4FD1-A0D6-EC349CBC6125}" presName="childShape" presStyleCnt="0"/>
      <dgm:spPr/>
    </dgm:pt>
    <dgm:pt modelId="{FB00A9B4-BE01-43E9-BBE3-4AD4B22CE3BE}" type="pres">
      <dgm:prSet presAssocID="{8560180B-8AF7-4520-A625-BEB67970AEC9}" presName="Name13" presStyleLbl="parChTrans1D2" presStyleIdx="0" presStyleCnt="4"/>
      <dgm:spPr/>
      <dgm:t>
        <a:bodyPr/>
        <a:lstStyle/>
        <a:p>
          <a:endParaRPr lang="es-EC"/>
        </a:p>
      </dgm:t>
    </dgm:pt>
    <dgm:pt modelId="{B36AE266-031D-4112-B3F6-A3EE4614E990}" type="pres">
      <dgm:prSet presAssocID="{5095B988-F586-45C9-BC70-689729EAA3B5}" presName="childText" presStyleLbl="bgAcc1" presStyleIdx="0" presStyleCnt="4">
        <dgm:presLayoutVars>
          <dgm:bulletEnabled val="1"/>
        </dgm:presLayoutVars>
      </dgm:prSet>
      <dgm:spPr/>
      <dgm:t>
        <a:bodyPr/>
        <a:lstStyle/>
        <a:p>
          <a:endParaRPr lang="es-EC"/>
        </a:p>
      </dgm:t>
    </dgm:pt>
    <dgm:pt modelId="{BBFAF9A6-BB45-4A20-96A2-7B4303577C65}" type="pres">
      <dgm:prSet presAssocID="{99B28D5C-CE37-4B7E-8465-447F51925C65}" presName="Name13" presStyleLbl="parChTrans1D2" presStyleIdx="1" presStyleCnt="4"/>
      <dgm:spPr/>
      <dgm:t>
        <a:bodyPr/>
        <a:lstStyle/>
        <a:p>
          <a:endParaRPr lang="es-EC"/>
        </a:p>
      </dgm:t>
    </dgm:pt>
    <dgm:pt modelId="{3A013B01-FA34-4D5A-9DB8-9A5929846F90}" type="pres">
      <dgm:prSet presAssocID="{81CA0B63-0FBE-4447-A7F5-B4186C125639}" presName="childText" presStyleLbl="bgAcc1" presStyleIdx="1" presStyleCnt="4">
        <dgm:presLayoutVars>
          <dgm:bulletEnabled val="1"/>
        </dgm:presLayoutVars>
      </dgm:prSet>
      <dgm:spPr/>
      <dgm:t>
        <a:bodyPr/>
        <a:lstStyle/>
        <a:p>
          <a:endParaRPr lang="es-EC"/>
        </a:p>
      </dgm:t>
    </dgm:pt>
    <dgm:pt modelId="{062EA120-444F-4F8D-A243-C2524C354928}" type="pres">
      <dgm:prSet presAssocID="{69356F98-8946-42D0-AB60-C164662DF390}" presName="root" presStyleCnt="0"/>
      <dgm:spPr/>
    </dgm:pt>
    <dgm:pt modelId="{B6E16C66-A34B-4911-B490-0881454EF69C}" type="pres">
      <dgm:prSet presAssocID="{69356F98-8946-42D0-AB60-C164662DF390}" presName="rootComposite" presStyleCnt="0"/>
      <dgm:spPr/>
    </dgm:pt>
    <dgm:pt modelId="{90FF878A-E65E-4AD6-B186-6D80E3F616DC}" type="pres">
      <dgm:prSet presAssocID="{69356F98-8946-42D0-AB60-C164662DF390}" presName="rootText" presStyleLbl="node1" presStyleIdx="1" presStyleCnt="2"/>
      <dgm:spPr/>
      <dgm:t>
        <a:bodyPr/>
        <a:lstStyle/>
        <a:p>
          <a:endParaRPr lang="es-EC"/>
        </a:p>
      </dgm:t>
    </dgm:pt>
    <dgm:pt modelId="{82DCF75E-4A90-4D2C-935A-19EDF5FDED63}" type="pres">
      <dgm:prSet presAssocID="{69356F98-8946-42D0-AB60-C164662DF390}" presName="rootConnector" presStyleLbl="node1" presStyleIdx="1" presStyleCnt="2"/>
      <dgm:spPr/>
      <dgm:t>
        <a:bodyPr/>
        <a:lstStyle/>
        <a:p>
          <a:endParaRPr lang="es-EC"/>
        </a:p>
      </dgm:t>
    </dgm:pt>
    <dgm:pt modelId="{4B5B27A8-E9AF-4620-A6C5-D45B9DAD1C61}" type="pres">
      <dgm:prSet presAssocID="{69356F98-8946-42D0-AB60-C164662DF390}" presName="childShape" presStyleCnt="0"/>
      <dgm:spPr/>
    </dgm:pt>
    <dgm:pt modelId="{9A6CA605-3972-456B-AB91-F16E949F5890}" type="pres">
      <dgm:prSet presAssocID="{D8806FF6-67B4-458C-8F3A-1B3DC909B9A2}" presName="Name13" presStyleLbl="parChTrans1D2" presStyleIdx="2" presStyleCnt="4"/>
      <dgm:spPr/>
      <dgm:t>
        <a:bodyPr/>
        <a:lstStyle/>
        <a:p>
          <a:endParaRPr lang="es-EC"/>
        </a:p>
      </dgm:t>
    </dgm:pt>
    <dgm:pt modelId="{182A587C-FD83-4439-9733-5C67FDD3A683}" type="pres">
      <dgm:prSet presAssocID="{CEABFE01-0782-454F-97A3-6220FAE5D18B}" presName="childText" presStyleLbl="bgAcc1" presStyleIdx="2" presStyleCnt="4" custScaleX="113403" custScaleY="109853">
        <dgm:presLayoutVars>
          <dgm:bulletEnabled val="1"/>
        </dgm:presLayoutVars>
      </dgm:prSet>
      <dgm:spPr/>
      <dgm:t>
        <a:bodyPr/>
        <a:lstStyle/>
        <a:p>
          <a:endParaRPr lang="es-EC"/>
        </a:p>
      </dgm:t>
    </dgm:pt>
    <dgm:pt modelId="{E86D2DCE-63F6-4C15-9F30-3D8FAB607EBC}" type="pres">
      <dgm:prSet presAssocID="{3FD8F121-6C53-415E-8D85-E1D7146D585C}" presName="Name13" presStyleLbl="parChTrans1D2" presStyleIdx="3" presStyleCnt="4"/>
      <dgm:spPr/>
      <dgm:t>
        <a:bodyPr/>
        <a:lstStyle/>
        <a:p>
          <a:endParaRPr lang="es-EC"/>
        </a:p>
      </dgm:t>
    </dgm:pt>
    <dgm:pt modelId="{4C2E3125-5AB8-4527-856F-6EAC3810C7E8}" type="pres">
      <dgm:prSet presAssocID="{4BE2B2A6-2886-44EC-AE82-35D7DC05F280}" presName="childText" presStyleLbl="bgAcc1" presStyleIdx="3" presStyleCnt="4">
        <dgm:presLayoutVars>
          <dgm:bulletEnabled val="1"/>
        </dgm:presLayoutVars>
      </dgm:prSet>
      <dgm:spPr/>
      <dgm:t>
        <a:bodyPr/>
        <a:lstStyle/>
        <a:p>
          <a:endParaRPr lang="es-EC"/>
        </a:p>
      </dgm:t>
    </dgm:pt>
  </dgm:ptLst>
  <dgm:cxnLst>
    <dgm:cxn modelId="{D411C786-2D2F-42AA-9DBA-67BC8D7C0E9C}" srcId="{A0F9B275-C100-4FD1-A0D6-EC349CBC6125}" destId="{5095B988-F586-45C9-BC70-689729EAA3B5}" srcOrd="0" destOrd="0" parTransId="{8560180B-8AF7-4520-A625-BEB67970AEC9}" sibTransId="{AC31A1BF-B868-4D0A-BC5C-BD4200D90F7A}"/>
    <dgm:cxn modelId="{C627BF04-C46E-41F5-8CED-844C27BCB669}" type="presOf" srcId="{D8806FF6-67B4-458C-8F3A-1B3DC909B9A2}" destId="{9A6CA605-3972-456B-AB91-F16E949F5890}" srcOrd="0" destOrd="0" presId="urn:microsoft.com/office/officeart/2005/8/layout/hierarchy3"/>
    <dgm:cxn modelId="{BE449C10-5581-4482-B465-3F313A07158A}" srcId="{FF3097E8-DA3D-4C30-9ACC-1C0368D6E9EC}" destId="{69356F98-8946-42D0-AB60-C164662DF390}" srcOrd="1" destOrd="0" parTransId="{374EF3CB-ED43-4372-83BC-6AF4670A4900}" sibTransId="{DEDB6104-E9C0-4145-B021-897E2478F269}"/>
    <dgm:cxn modelId="{97F1F5DE-9077-4D32-A41B-01074003CE94}" type="presOf" srcId="{4BE2B2A6-2886-44EC-AE82-35D7DC05F280}" destId="{4C2E3125-5AB8-4527-856F-6EAC3810C7E8}" srcOrd="0" destOrd="0" presId="urn:microsoft.com/office/officeart/2005/8/layout/hierarchy3"/>
    <dgm:cxn modelId="{7EDA3D35-C480-4F9A-A534-2AC7A0077BD0}" type="presOf" srcId="{FF3097E8-DA3D-4C30-9ACC-1C0368D6E9EC}" destId="{8B93B4A5-06CE-4264-8F3F-56D370B719CC}" srcOrd="0" destOrd="0" presId="urn:microsoft.com/office/officeart/2005/8/layout/hierarchy3"/>
    <dgm:cxn modelId="{CDD7C5C3-F42F-4D36-BD32-2DB4A76BDC35}" srcId="{69356F98-8946-42D0-AB60-C164662DF390}" destId="{CEABFE01-0782-454F-97A3-6220FAE5D18B}" srcOrd="0" destOrd="0" parTransId="{D8806FF6-67B4-458C-8F3A-1B3DC909B9A2}" sibTransId="{DE8EB0A0-8C12-418A-9141-011E9B158C5E}"/>
    <dgm:cxn modelId="{75ED807E-E782-4063-8702-E34378A640CC}" type="presOf" srcId="{A0F9B275-C100-4FD1-A0D6-EC349CBC6125}" destId="{5D2206FB-EAAF-407B-A70D-10A2BD350237}" srcOrd="1" destOrd="0" presId="urn:microsoft.com/office/officeart/2005/8/layout/hierarchy3"/>
    <dgm:cxn modelId="{7CF6FB30-57A8-475E-BC12-70648712E41E}" type="presOf" srcId="{69356F98-8946-42D0-AB60-C164662DF390}" destId="{82DCF75E-4A90-4D2C-935A-19EDF5FDED63}" srcOrd="1" destOrd="0" presId="urn:microsoft.com/office/officeart/2005/8/layout/hierarchy3"/>
    <dgm:cxn modelId="{8E77CD8D-7664-4790-ACB3-4496CF3A6BFC}" type="presOf" srcId="{8560180B-8AF7-4520-A625-BEB67970AEC9}" destId="{FB00A9B4-BE01-43E9-BBE3-4AD4B22CE3BE}" srcOrd="0" destOrd="0" presId="urn:microsoft.com/office/officeart/2005/8/layout/hierarchy3"/>
    <dgm:cxn modelId="{287C2D44-558E-4CFF-A62C-9AB9704404B1}" type="presOf" srcId="{A0F9B275-C100-4FD1-A0D6-EC349CBC6125}" destId="{E6E3A29C-E231-41E7-A8C2-5B69E41E2288}" srcOrd="0" destOrd="0" presId="urn:microsoft.com/office/officeart/2005/8/layout/hierarchy3"/>
    <dgm:cxn modelId="{BEFC670E-F97B-431C-8724-0D7A5ACE4134}" type="presOf" srcId="{81CA0B63-0FBE-4447-A7F5-B4186C125639}" destId="{3A013B01-FA34-4D5A-9DB8-9A5929846F90}" srcOrd="0" destOrd="0" presId="urn:microsoft.com/office/officeart/2005/8/layout/hierarchy3"/>
    <dgm:cxn modelId="{BEAD3D1F-2A22-43D5-819D-78F561020026}" srcId="{A0F9B275-C100-4FD1-A0D6-EC349CBC6125}" destId="{81CA0B63-0FBE-4447-A7F5-B4186C125639}" srcOrd="1" destOrd="0" parTransId="{99B28D5C-CE37-4B7E-8465-447F51925C65}" sibTransId="{8F4AB059-E615-4928-A482-8825E551F080}"/>
    <dgm:cxn modelId="{6B889479-22E7-4189-8954-2021A10DA6B5}" srcId="{69356F98-8946-42D0-AB60-C164662DF390}" destId="{4BE2B2A6-2886-44EC-AE82-35D7DC05F280}" srcOrd="1" destOrd="0" parTransId="{3FD8F121-6C53-415E-8D85-E1D7146D585C}" sibTransId="{57F98617-DB63-4AC8-8D80-1229BB6A006B}"/>
    <dgm:cxn modelId="{E0D89385-94CF-411B-8B99-0C79D9166B36}" type="presOf" srcId="{CEABFE01-0782-454F-97A3-6220FAE5D18B}" destId="{182A587C-FD83-4439-9733-5C67FDD3A683}" srcOrd="0" destOrd="0" presId="urn:microsoft.com/office/officeart/2005/8/layout/hierarchy3"/>
    <dgm:cxn modelId="{39CB1568-826A-4BC5-94C4-E8D806571E68}" type="presOf" srcId="{5095B988-F586-45C9-BC70-689729EAA3B5}" destId="{B36AE266-031D-4112-B3F6-A3EE4614E990}" srcOrd="0" destOrd="0" presId="urn:microsoft.com/office/officeart/2005/8/layout/hierarchy3"/>
    <dgm:cxn modelId="{780CA87C-FE69-446B-BB50-9654CB2CFD54}" type="presOf" srcId="{3FD8F121-6C53-415E-8D85-E1D7146D585C}" destId="{E86D2DCE-63F6-4C15-9F30-3D8FAB607EBC}" srcOrd="0" destOrd="0" presId="urn:microsoft.com/office/officeart/2005/8/layout/hierarchy3"/>
    <dgm:cxn modelId="{374F82FB-7972-45CD-98E6-8E234FF820B1}" type="presOf" srcId="{69356F98-8946-42D0-AB60-C164662DF390}" destId="{90FF878A-E65E-4AD6-B186-6D80E3F616DC}" srcOrd="0" destOrd="0" presId="urn:microsoft.com/office/officeart/2005/8/layout/hierarchy3"/>
    <dgm:cxn modelId="{AA5B8BC4-8D79-4BAB-A336-7995AD5366D4}" srcId="{FF3097E8-DA3D-4C30-9ACC-1C0368D6E9EC}" destId="{A0F9B275-C100-4FD1-A0D6-EC349CBC6125}" srcOrd="0" destOrd="0" parTransId="{3D776DA6-9430-4E15-8348-7E6DDD4F4C3A}" sibTransId="{46528DD0-3CA1-4F39-B943-2D344551D683}"/>
    <dgm:cxn modelId="{6C997537-C54E-4006-879D-C366CA907779}" type="presOf" srcId="{99B28D5C-CE37-4B7E-8465-447F51925C65}" destId="{BBFAF9A6-BB45-4A20-96A2-7B4303577C65}" srcOrd="0" destOrd="0" presId="urn:microsoft.com/office/officeart/2005/8/layout/hierarchy3"/>
    <dgm:cxn modelId="{E28BE842-4BEC-46EB-9D56-05AF7D370272}" type="presParOf" srcId="{8B93B4A5-06CE-4264-8F3F-56D370B719CC}" destId="{F5C4CD5A-BF69-45BB-A445-549652EA4066}" srcOrd="0" destOrd="0" presId="urn:microsoft.com/office/officeart/2005/8/layout/hierarchy3"/>
    <dgm:cxn modelId="{43EAFA57-A67C-4EBB-80F9-E4889B9CF2FB}" type="presParOf" srcId="{F5C4CD5A-BF69-45BB-A445-549652EA4066}" destId="{CC200B73-529B-4771-A23F-862FFD2F0EDE}" srcOrd="0" destOrd="0" presId="urn:microsoft.com/office/officeart/2005/8/layout/hierarchy3"/>
    <dgm:cxn modelId="{9AC50BA3-3742-406C-B60A-CB84D70B8D89}" type="presParOf" srcId="{CC200B73-529B-4771-A23F-862FFD2F0EDE}" destId="{E6E3A29C-E231-41E7-A8C2-5B69E41E2288}" srcOrd="0" destOrd="0" presId="urn:microsoft.com/office/officeart/2005/8/layout/hierarchy3"/>
    <dgm:cxn modelId="{79EE879C-090F-4F04-A671-EA3BB4B4878A}" type="presParOf" srcId="{CC200B73-529B-4771-A23F-862FFD2F0EDE}" destId="{5D2206FB-EAAF-407B-A70D-10A2BD350237}" srcOrd="1" destOrd="0" presId="urn:microsoft.com/office/officeart/2005/8/layout/hierarchy3"/>
    <dgm:cxn modelId="{011DBCA3-9FC8-4D6A-A969-1390714B48D4}" type="presParOf" srcId="{F5C4CD5A-BF69-45BB-A445-549652EA4066}" destId="{5A38D4EE-4FA3-4D5F-862E-2943DC570364}" srcOrd="1" destOrd="0" presId="urn:microsoft.com/office/officeart/2005/8/layout/hierarchy3"/>
    <dgm:cxn modelId="{662F7871-C8F9-48BE-BE2A-7622269A4004}" type="presParOf" srcId="{5A38D4EE-4FA3-4D5F-862E-2943DC570364}" destId="{FB00A9B4-BE01-43E9-BBE3-4AD4B22CE3BE}" srcOrd="0" destOrd="0" presId="urn:microsoft.com/office/officeart/2005/8/layout/hierarchy3"/>
    <dgm:cxn modelId="{DD30C70F-7DE2-4FCF-AF5B-47DAD2BEA988}" type="presParOf" srcId="{5A38D4EE-4FA3-4D5F-862E-2943DC570364}" destId="{B36AE266-031D-4112-B3F6-A3EE4614E990}" srcOrd="1" destOrd="0" presId="urn:microsoft.com/office/officeart/2005/8/layout/hierarchy3"/>
    <dgm:cxn modelId="{DA52F31A-3975-42C3-AE17-53CB18A70B85}" type="presParOf" srcId="{5A38D4EE-4FA3-4D5F-862E-2943DC570364}" destId="{BBFAF9A6-BB45-4A20-96A2-7B4303577C65}" srcOrd="2" destOrd="0" presId="urn:microsoft.com/office/officeart/2005/8/layout/hierarchy3"/>
    <dgm:cxn modelId="{C2EE5AE2-505B-4CE3-A980-1E04B074CBD8}" type="presParOf" srcId="{5A38D4EE-4FA3-4D5F-862E-2943DC570364}" destId="{3A013B01-FA34-4D5A-9DB8-9A5929846F90}" srcOrd="3" destOrd="0" presId="urn:microsoft.com/office/officeart/2005/8/layout/hierarchy3"/>
    <dgm:cxn modelId="{FE89E1FC-476F-42FA-8A95-CDEE86262D17}" type="presParOf" srcId="{8B93B4A5-06CE-4264-8F3F-56D370B719CC}" destId="{062EA120-444F-4F8D-A243-C2524C354928}" srcOrd="1" destOrd="0" presId="urn:microsoft.com/office/officeart/2005/8/layout/hierarchy3"/>
    <dgm:cxn modelId="{371F592F-9497-4E8C-87F1-60273D7ECAB4}" type="presParOf" srcId="{062EA120-444F-4F8D-A243-C2524C354928}" destId="{B6E16C66-A34B-4911-B490-0881454EF69C}" srcOrd="0" destOrd="0" presId="urn:microsoft.com/office/officeart/2005/8/layout/hierarchy3"/>
    <dgm:cxn modelId="{9636C003-DE86-40D8-9E3D-73B1AFB933D1}" type="presParOf" srcId="{B6E16C66-A34B-4911-B490-0881454EF69C}" destId="{90FF878A-E65E-4AD6-B186-6D80E3F616DC}" srcOrd="0" destOrd="0" presId="urn:microsoft.com/office/officeart/2005/8/layout/hierarchy3"/>
    <dgm:cxn modelId="{3D709656-5B72-4741-9DC6-A1F7A8AE0677}" type="presParOf" srcId="{B6E16C66-A34B-4911-B490-0881454EF69C}" destId="{82DCF75E-4A90-4D2C-935A-19EDF5FDED63}" srcOrd="1" destOrd="0" presId="urn:microsoft.com/office/officeart/2005/8/layout/hierarchy3"/>
    <dgm:cxn modelId="{0A754F79-8592-4BF8-A02A-6D3D25CE4489}" type="presParOf" srcId="{062EA120-444F-4F8D-A243-C2524C354928}" destId="{4B5B27A8-E9AF-4620-A6C5-D45B9DAD1C61}" srcOrd="1" destOrd="0" presId="urn:microsoft.com/office/officeart/2005/8/layout/hierarchy3"/>
    <dgm:cxn modelId="{4D0F2B8D-4E0E-4524-8FA1-E5E7DEBE7DFC}" type="presParOf" srcId="{4B5B27A8-E9AF-4620-A6C5-D45B9DAD1C61}" destId="{9A6CA605-3972-456B-AB91-F16E949F5890}" srcOrd="0" destOrd="0" presId="urn:microsoft.com/office/officeart/2005/8/layout/hierarchy3"/>
    <dgm:cxn modelId="{D3722E1B-D0EB-4D86-A60C-CB8E3AAECF7A}" type="presParOf" srcId="{4B5B27A8-E9AF-4620-A6C5-D45B9DAD1C61}" destId="{182A587C-FD83-4439-9733-5C67FDD3A683}" srcOrd="1" destOrd="0" presId="urn:microsoft.com/office/officeart/2005/8/layout/hierarchy3"/>
    <dgm:cxn modelId="{3DEEFBCC-49B9-4A86-9323-E843A4004BAD}" type="presParOf" srcId="{4B5B27A8-E9AF-4620-A6C5-D45B9DAD1C61}" destId="{E86D2DCE-63F6-4C15-9F30-3D8FAB607EBC}" srcOrd="2" destOrd="0" presId="urn:microsoft.com/office/officeart/2005/8/layout/hierarchy3"/>
    <dgm:cxn modelId="{0D9EC8A4-2B5D-4FA7-8874-55E8B84EE35F}" type="presParOf" srcId="{4B5B27A8-E9AF-4620-A6C5-D45B9DAD1C61}" destId="{4C2E3125-5AB8-4527-856F-6EAC3810C7E8}" srcOrd="3"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EFE847-45E6-4211-9984-4F21696E7131}" type="doc">
      <dgm:prSet loTypeId="urn:microsoft.com/office/officeart/2005/8/layout/target1" loCatId="relationship" qsTypeId="urn:microsoft.com/office/officeart/2005/8/quickstyle/3d3" qsCatId="3D" csTypeId="urn:microsoft.com/office/officeart/2005/8/colors/accent2_5" csCatId="accent2" phldr="1"/>
      <dgm:spPr/>
      <dgm:t>
        <a:bodyPr/>
        <a:lstStyle/>
        <a:p>
          <a:endParaRPr lang="es-EC"/>
        </a:p>
      </dgm:t>
    </dgm:pt>
    <dgm:pt modelId="{6EB975B8-6B28-4965-9D2D-740C0FADE46B}">
      <dgm:prSet phldrT="[Texto]"/>
      <dgm:spPr/>
      <dgm:t>
        <a:bodyPr/>
        <a:lstStyle/>
        <a:p>
          <a:r>
            <a:rPr lang="es-EC" dirty="0" smtClean="0"/>
            <a:t>FACTOR ECONÓMICO</a:t>
          </a:r>
          <a:endParaRPr lang="es-EC" dirty="0"/>
        </a:p>
      </dgm:t>
    </dgm:pt>
    <dgm:pt modelId="{7513DE0A-7564-42BA-8C5F-AD8DA913CEF1}" type="parTrans" cxnId="{AF3CB314-0ED3-47D7-A3C3-E95011D5A949}">
      <dgm:prSet/>
      <dgm:spPr/>
      <dgm:t>
        <a:bodyPr/>
        <a:lstStyle/>
        <a:p>
          <a:endParaRPr lang="es-EC"/>
        </a:p>
      </dgm:t>
    </dgm:pt>
    <dgm:pt modelId="{CADF3781-0EC5-4F85-9775-18D6D21E1178}" type="sibTrans" cxnId="{AF3CB314-0ED3-47D7-A3C3-E95011D5A949}">
      <dgm:prSet/>
      <dgm:spPr/>
      <dgm:t>
        <a:bodyPr/>
        <a:lstStyle/>
        <a:p>
          <a:endParaRPr lang="es-EC"/>
        </a:p>
      </dgm:t>
    </dgm:pt>
    <dgm:pt modelId="{EA7C47FA-8F09-4489-9D95-E3F70907D9A8}">
      <dgm:prSet phldrT="[Texto]"/>
      <dgm:spPr/>
      <dgm:t>
        <a:bodyPr/>
        <a:lstStyle/>
        <a:p>
          <a:r>
            <a:rPr lang="es-EC" dirty="0" smtClean="0"/>
            <a:t>FACTOR POLITICO</a:t>
          </a:r>
          <a:endParaRPr lang="es-EC" dirty="0"/>
        </a:p>
      </dgm:t>
    </dgm:pt>
    <dgm:pt modelId="{DF7A8771-C5D0-4146-B516-948D2EC11935}" type="parTrans" cxnId="{75586F98-B24F-49BE-B7D1-C057C3AA0A28}">
      <dgm:prSet/>
      <dgm:spPr/>
      <dgm:t>
        <a:bodyPr/>
        <a:lstStyle/>
        <a:p>
          <a:endParaRPr lang="es-EC"/>
        </a:p>
      </dgm:t>
    </dgm:pt>
    <dgm:pt modelId="{732EBE83-0F6D-4ADA-A7A7-A732B4ADBCC2}" type="sibTrans" cxnId="{75586F98-B24F-49BE-B7D1-C057C3AA0A28}">
      <dgm:prSet/>
      <dgm:spPr/>
      <dgm:t>
        <a:bodyPr/>
        <a:lstStyle/>
        <a:p>
          <a:endParaRPr lang="es-EC"/>
        </a:p>
      </dgm:t>
    </dgm:pt>
    <dgm:pt modelId="{899525D7-FFDA-4B38-A524-0A757D02E85A}">
      <dgm:prSet phldrT="[Texto]"/>
      <dgm:spPr/>
      <dgm:t>
        <a:bodyPr/>
        <a:lstStyle/>
        <a:p>
          <a:r>
            <a:rPr lang="es-EC" dirty="0" smtClean="0"/>
            <a:t>FACTOR LEGAL</a:t>
          </a:r>
          <a:endParaRPr lang="es-EC" dirty="0"/>
        </a:p>
      </dgm:t>
    </dgm:pt>
    <dgm:pt modelId="{4D130B0F-6772-469A-B130-8A8472DFC523}" type="parTrans" cxnId="{26420EBA-F40B-4612-AF6D-5FFCE2778A56}">
      <dgm:prSet/>
      <dgm:spPr/>
      <dgm:t>
        <a:bodyPr/>
        <a:lstStyle/>
        <a:p>
          <a:endParaRPr lang="es-EC"/>
        </a:p>
      </dgm:t>
    </dgm:pt>
    <dgm:pt modelId="{7C551E59-28E1-412D-94CD-0AF1F25D39CE}" type="sibTrans" cxnId="{26420EBA-F40B-4612-AF6D-5FFCE2778A56}">
      <dgm:prSet/>
      <dgm:spPr/>
      <dgm:t>
        <a:bodyPr/>
        <a:lstStyle/>
        <a:p>
          <a:endParaRPr lang="es-EC"/>
        </a:p>
      </dgm:t>
    </dgm:pt>
    <dgm:pt modelId="{8DBF9CF7-3033-4020-B0CF-0509EF4E34F9}">
      <dgm:prSet/>
      <dgm:spPr/>
      <dgm:t>
        <a:bodyPr/>
        <a:lstStyle/>
        <a:p>
          <a:r>
            <a:rPr lang="es-EC" dirty="0" smtClean="0"/>
            <a:t>FACTOR SOCIAL</a:t>
          </a:r>
          <a:endParaRPr lang="es-EC" dirty="0"/>
        </a:p>
      </dgm:t>
    </dgm:pt>
    <dgm:pt modelId="{254F33D7-3117-407C-8E6B-F5441B3E6E2F}" type="parTrans" cxnId="{2B4F4DE9-F74F-4D6B-815C-BF95D32D4EE5}">
      <dgm:prSet/>
      <dgm:spPr/>
      <dgm:t>
        <a:bodyPr/>
        <a:lstStyle/>
        <a:p>
          <a:endParaRPr lang="es-EC"/>
        </a:p>
      </dgm:t>
    </dgm:pt>
    <dgm:pt modelId="{DBF58428-2C2C-40FE-82F5-17099A2D448F}" type="sibTrans" cxnId="{2B4F4DE9-F74F-4D6B-815C-BF95D32D4EE5}">
      <dgm:prSet/>
      <dgm:spPr/>
      <dgm:t>
        <a:bodyPr/>
        <a:lstStyle/>
        <a:p>
          <a:endParaRPr lang="es-EC"/>
        </a:p>
      </dgm:t>
    </dgm:pt>
    <dgm:pt modelId="{D7F2E353-E3A3-4C94-AAD5-A33C6119A5A3}">
      <dgm:prSet/>
      <dgm:spPr/>
      <dgm:t>
        <a:bodyPr/>
        <a:lstStyle/>
        <a:p>
          <a:r>
            <a:rPr lang="es-EC" dirty="0" smtClean="0"/>
            <a:t>FACTOR TECNOLOGICO</a:t>
          </a:r>
          <a:endParaRPr lang="es-EC" dirty="0"/>
        </a:p>
      </dgm:t>
    </dgm:pt>
    <dgm:pt modelId="{66783B07-D5BF-47BF-A2B2-305E490A6A3E}" type="parTrans" cxnId="{65243587-F525-4439-89BD-6A26F3619501}">
      <dgm:prSet/>
      <dgm:spPr/>
      <dgm:t>
        <a:bodyPr/>
        <a:lstStyle/>
        <a:p>
          <a:endParaRPr lang="es-EC"/>
        </a:p>
      </dgm:t>
    </dgm:pt>
    <dgm:pt modelId="{26092CC7-1251-40AA-875C-3FB4EE0C0161}" type="sibTrans" cxnId="{65243587-F525-4439-89BD-6A26F3619501}">
      <dgm:prSet/>
      <dgm:spPr/>
      <dgm:t>
        <a:bodyPr/>
        <a:lstStyle/>
        <a:p>
          <a:endParaRPr lang="es-EC"/>
        </a:p>
      </dgm:t>
    </dgm:pt>
    <dgm:pt modelId="{98F162FD-C339-4399-A619-F83D279E29D4}" type="pres">
      <dgm:prSet presAssocID="{CCEFE847-45E6-4211-9984-4F21696E7131}" presName="composite" presStyleCnt="0">
        <dgm:presLayoutVars>
          <dgm:chMax val="5"/>
          <dgm:dir/>
          <dgm:resizeHandles val="exact"/>
        </dgm:presLayoutVars>
      </dgm:prSet>
      <dgm:spPr/>
      <dgm:t>
        <a:bodyPr/>
        <a:lstStyle/>
        <a:p>
          <a:endParaRPr lang="es-EC"/>
        </a:p>
      </dgm:t>
    </dgm:pt>
    <dgm:pt modelId="{9D4D78B3-9DAF-4ABC-933B-8B9490C14DE1}" type="pres">
      <dgm:prSet presAssocID="{6EB975B8-6B28-4965-9D2D-740C0FADE46B}" presName="circle1" presStyleLbl="lnNode1" presStyleIdx="0" presStyleCnt="5"/>
      <dgm:spPr/>
      <dgm:t>
        <a:bodyPr/>
        <a:lstStyle/>
        <a:p>
          <a:endParaRPr lang="es-EC"/>
        </a:p>
      </dgm:t>
    </dgm:pt>
    <dgm:pt modelId="{773E7D27-A3F5-4257-A2B0-53DF628168A3}" type="pres">
      <dgm:prSet presAssocID="{6EB975B8-6B28-4965-9D2D-740C0FADE46B}" presName="text1" presStyleLbl="revTx" presStyleIdx="0" presStyleCnt="5">
        <dgm:presLayoutVars>
          <dgm:bulletEnabled val="1"/>
        </dgm:presLayoutVars>
      </dgm:prSet>
      <dgm:spPr/>
      <dgm:t>
        <a:bodyPr/>
        <a:lstStyle/>
        <a:p>
          <a:endParaRPr lang="es-EC"/>
        </a:p>
      </dgm:t>
    </dgm:pt>
    <dgm:pt modelId="{75572DE9-C44A-4A80-A7C0-3466AC3A037B}" type="pres">
      <dgm:prSet presAssocID="{6EB975B8-6B28-4965-9D2D-740C0FADE46B}" presName="line1" presStyleLbl="callout" presStyleIdx="0" presStyleCnt="10"/>
      <dgm:spPr/>
      <dgm:t>
        <a:bodyPr/>
        <a:lstStyle/>
        <a:p>
          <a:endParaRPr lang="es-EC"/>
        </a:p>
      </dgm:t>
    </dgm:pt>
    <dgm:pt modelId="{66BED686-D5C7-4BEC-B871-F2B3FC4B143B}" type="pres">
      <dgm:prSet presAssocID="{6EB975B8-6B28-4965-9D2D-740C0FADE46B}" presName="d1" presStyleLbl="callout" presStyleIdx="1" presStyleCnt="10"/>
      <dgm:spPr>
        <a:blipFill rotWithShape="0">
          <a:blip xmlns:r="http://schemas.openxmlformats.org/officeDocument/2006/relationships" r:embed="rId1"/>
          <a:stretch>
            <a:fillRect/>
          </a:stretch>
        </a:blipFill>
      </dgm:spPr>
      <dgm:t>
        <a:bodyPr/>
        <a:lstStyle/>
        <a:p>
          <a:endParaRPr lang="es-EC"/>
        </a:p>
      </dgm:t>
    </dgm:pt>
    <dgm:pt modelId="{6054FA71-AA37-49E0-82AA-8C52AB3B2A2B}" type="pres">
      <dgm:prSet presAssocID="{EA7C47FA-8F09-4489-9D95-E3F70907D9A8}" presName="circle2" presStyleLbl="lnNode1" presStyleIdx="1" presStyleCnt="5"/>
      <dgm:spPr/>
      <dgm:t>
        <a:bodyPr/>
        <a:lstStyle/>
        <a:p>
          <a:endParaRPr lang="es-EC"/>
        </a:p>
      </dgm:t>
    </dgm:pt>
    <dgm:pt modelId="{46A9FBB5-854D-4EC2-87C0-372C69D8A3F2}" type="pres">
      <dgm:prSet presAssocID="{EA7C47FA-8F09-4489-9D95-E3F70907D9A8}" presName="text2" presStyleLbl="revTx" presStyleIdx="1" presStyleCnt="5">
        <dgm:presLayoutVars>
          <dgm:bulletEnabled val="1"/>
        </dgm:presLayoutVars>
      </dgm:prSet>
      <dgm:spPr/>
      <dgm:t>
        <a:bodyPr/>
        <a:lstStyle/>
        <a:p>
          <a:endParaRPr lang="es-EC"/>
        </a:p>
      </dgm:t>
    </dgm:pt>
    <dgm:pt modelId="{5CA2FCB5-5415-4E6B-88F6-AAF0104A2FF6}" type="pres">
      <dgm:prSet presAssocID="{EA7C47FA-8F09-4489-9D95-E3F70907D9A8}" presName="line2" presStyleLbl="callout" presStyleIdx="2" presStyleCnt="10"/>
      <dgm:spPr/>
      <dgm:t>
        <a:bodyPr/>
        <a:lstStyle/>
        <a:p>
          <a:endParaRPr lang="es-EC"/>
        </a:p>
      </dgm:t>
    </dgm:pt>
    <dgm:pt modelId="{D9B7FB02-FD1E-46BA-8C36-32F359134A19}" type="pres">
      <dgm:prSet presAssocID="{EA7C47FA-8F09-4489-9D95-E3F70907D9A8}" presName="d2" presStyleLbl="callout" presStyleIdx="3" presStyleCnt="10"/>
      <dgm:spPr/>
      <dgm:t>
        <a:bodyPr/>
        <a:lstStyle/>
        <a:p>
          <a:endParaRPr lang="es-EC"/>
        </a:p>
      </dgm:t>
    </dgm:pt>
    <dgm:pt modelId="{5633DAE6-F1D5-46B1-8219-D62785B76EDB}" type="pres">
      <dgm:prSet presAssocID="{8DBF9CF7-3033-4020-B0CF-0509EF4E34F9}" presName="circle3" presStyleLbl="lnNode1" presStyleIdx="2" presStyleCnt="5"/>
      <dgm:spPr/>
      <dgm:t>
        <a:bodyPr/>
        <a:lstStyle/>
        <a:p>
          <a:endParaRPr lang="es-EC"/>
        </a:p>
      </dgm:t>
    </dgm:pt>
    <dgm:pt modelId="{412AEEC9-B32B-47F3-A0CE-FC519C7CDF04}" type="pres">
      <dgm:prSet presAssocID="{8DBF9CF7-3033-4020-B0CF-0509EF4E34F9}" presName="text3" presStyleLbl="revTx" presStyleIdx="2" presStyleCnt="5">
        <dgm:presLayoutVars>
          <dgm:bulletEnabled val="1"/>
        </dgm:presLayoutVars>
      </dgm:prSet>
      <dgm:spPr/>
      <dgm:t>
        <a:bodyPr/>
        <a:lstStyle/>
        <a:p>
          <a:endParaRPr lang="es-EC"/>
        </a:p>
      </dgm:t>
    </dgm:pt>
    <dgm:pt modelId="{A5210E4A-438F-4E54-A019-D359DF8ADBBB}" type="pres">
      <dgm:prSet presAssocID="{8DBF9CF7-3033-4020-B0CF-0509EF4E34F9}" presName="line3" presStyleLbl="callout" presStyleIdx="4" presStyleCnt="10"/>
      <dgm:spPr/>
      <dgm:t>
        <a:bodyPr/>
        <a:lstStyle/>
        <a:p>
          <a:endParaRPr lang="es-EC"/>
        </a:p>
      </dgm:t>
    </dgm:pt>
    <dgm:pt modelId="{169CE084-2DD6-4462-9B25-FBD917AD9CFF}" type="pres">
      <dgm:prSet presAssocID="{8DBF9CF7-3033-4020-B0CF-0509EF4E34F9}" presName="d3" presStyleLbl="callout" presStyleIdx="5" presStyleCnt="10"/>
      <dgm:spPr/>
      <dgm:t>
        <a:bodyPr/>
        <a:lstStyle/>
        <a:p>
          <a:endParaRPr lang="es-EC"/>
        </a:p>
      </dgm:t>
    </dgm:pt>
    <dgm:pt modelId="{220B8458-0562-4CCD-86E5-32F7DB092A81}" type="pres">
      <dgm:prSet presAssocID="{D7F2E353-E3A3-4C94-AAD5-A33C6119A5A3}" presName="circle4" presStyleLbl="lnNode1" presStyleIdx="3" presStyleCnt="5"/>
      <dgm:spPr/>
      <dgm:t>
        <a:bodyPr/>
        <a:lstStyle/>
        <a:p>
          <a:endParaRPr lang="es-EC"/>
        </a:p>
      </dgm:t>
    </dgm:pt>
    <dgm:pt modelId="{E7D5A1D1-0867-4C98-9AD0-73EC275AB06F}" type="pres">
      <dgm:prSet presAssocID="{D7F2E353-E3A3-4C94-AAD5-A33C6119A5A3}" presName="text4" presStyleLbl="revTx" presStyleIdx="3" presStyleCnt="5" custLinFactNeighborX="13411" custLinFactNeighborY="-5500">
        <dgm:presLayoutVars>
          <dgm:bulletEnabled val="1"/>
        </dgm:presLayoutVars>
      </dgm:prSet>
      <dgm:spPr/>
      <dgm:t>
        <a:bodyPr/>
        <a:lstStyle/>
        <a:p>
          <a:endParaRPr lang="es-EC"/>
        </a:p>
      </dgm:t>
    </dgm:pt>
    <dgm:pt modelId="{F78EF1F7-3024-4290-8439-1DA7A7E9C177}" type="pres">
      <dgm:prSet presAssocID="{D7F2E353-E3A3-4C94-AAD5-A33C6119A5A3}" presName="line4" presStyleLbl="callout" presStyleIdx="6" presStyleCnt="10"/>
      <dgm:spPr/>
      <dgm:t>
        <a:bodyPr/>
        <a:lstStyle/>
        <a:p>
          <a:endParaRPr lang="es-EC"/>
        </a:p>
      </dgm:t>
    </dgm:pt>
    <dgm:pt modelId="{6804C771-36C8-42C7-966D-9E91182F5007}" type="pres">
      <dgm:prSet presAssocID="{D7F2E353-E3A3-4C94-AAD5-A33C6119A5A3}" presName="d4" presStyleLbl="callout" presStyleIdx="7" presStyleCnt="10"/>
      <dgm:spPr/>
      <dgm:t>
        <a:bodyPr/>
        <a:lstStyle/>
        <a:p>
          <a:endParaRPr lang="es-EC"/>
        </a:p>
      </dgm:t>
    </dgm:pt>
    <dgm:pt modelId="{9A1EA9DB-4876-44CA-9904-66D8FCB690CD}" type="pres">
      <dgm:prSet presAssocID="{899525D7-FFDA-4B38-A524-0A757D02E85A}" presName="circle5" presStyleLbl="lnNode1" presStyleIdx="4" presStyleCnt="5" custScaleX="139327" custScaleY="169224" custLinFactNeighborX="-12673" custLinFactNeighborY="2716"/>
      <dgm:spPr/>
      <dgm:t>
        <a:bodyPr/>
        <a:lstStyle/>
        <a:p>
          <a:endParaRPr lang="es-EC"/>
        </a:p>
      </dgm:t>
    </dgm:pt>
    <dgm:pt modelId="{FC820017-4A18-4EF5-B56B-43205FDD29D2}" type="pres">
      <dgm:prSet presAssocID="{899525D7-FFDA-4B38-A524-0A757D02E85A}" presName="text5" presStyleLbl="revTx" presStyleIdx="4" presStyleCnt="5">
        <dgm:presLayoutVars>
          <dgm:bulletEnabled val="1"/>
        </dgm:presLayoutVars>
      </dgm:prSet>
      <dgm:spPr/>
      <dgm:t>
        <a:bodyPr/>
        <a:lstStyle/>
        <a:p>
          <a:endParaRPr lang="es-EC"/>
        </a:p>
      </dgm:t>
    </dgm:pt>
    <dgm:pt modelId="{C533523C-A49B-462A-8B90-7814F7E8CEDA}" type="pres">
      <dgm:prSet presAssocID="{899525D7-FFDA-4B38-A524-0A757D02E85A}" presName="line5" presStyleLbl="callout" presStyleIdx="8" presStyleCnt="10"/>
      <dgm:spPr/>
      <dgm:t>
        <a:bodyPr/>
        <a:lstStyle/>
        <a:p>
          <a:endParaRPr lang="es-EC"/>
        </a:p>
      </dgm:t>
    </dgm:pt>
    <dgm:pt modelId="{52476810-5BBA-445F-ACFB-39FF4DBDA582}" type="pres">
      <dgm:prSet presAssocID="{899525D7-FFDA-4B38-A524-0A757D02E85A}" presName="d5" presStyleLbl="callout" presStyleIdx="9" presStyleCnt="10"/>
      <dgm:spPr/>
      <dgm:t>
        <a:bodyPr/>
        <a:lstStyle/>
        <a:p>
          <a:endParaRPr lang="es-EC"/>
        </a:p>
      </dgm:t>
    </dgm:pt>
  </dgm:ptLst>
  <dgm:cxnLst>
    <dgm:cxn modelId="{F247D4E3-9C45-4298-A64E-04636AD0911D}" type="presOf" srcId="{CCEFE847-45E6-4211-9984-4F21696E7131}" destId="{98F162FD-C339-4399-A619-F83D279E29D4}" srcOrd="0" destOrd="0" presId="urn:microsoft.com/office/officeart/2005/8/layout/target1"/>
    <dgm:cxn modelId="{9637C6B1-8917-4099-BD40-9A1408C26616}" type="presOf" srcId="{899525D7-FFDA-4B38-A524-0A757D02E85A}" destId="{FC820017-4A18-4EF5-B56B-43205FDD29D2}" srcOrd="0" destOrd="0" presId="urn:microsoft.com/office/officeart/2005/8/layout/target1"/>
    <dgm:cxn modelId="{AF3CB314-0ED3-47D7-A3C3-E95011D5A949}" srcId="{CCEFE847-45E6-4211-9984-4F21696E7131}" destId="{6EB975B8-6B28-4965-9D2D-740C0FADE46B}" srcOrd="0" destOrd="0" parTransId="{7513DE0A-7564-42BA-8C5F-AD8DA913CEF1}" sibTransId="{CADF3781-0EC5-4F85-9775-18D6D21E1178}"/>
    <dgm:cxn modelId="{2B4F4DE9-F74F-4D6B-815C-BF95D32D4EE5}" srcId="{CCEFE847-45E6-4211-9984-4F21696E7131}" destId="{8DBF9CF7-3033-4020-B0CF-0509EF4E34F9}" srcOrd="2" destOrd="0" parTransId="{254F33D7-3117-407C-8E6B-F5441B3E6E2F}" sibTransId="{DBF58428-2C2C-40FE-82F5-17099A2D448F}"/>
    <dgm:cxn modelId="{65243587-F525-4439-89BD-6A26F3619501}" srcId="{CCEFE847-45E6-4211-9984-4F21696E7131}" destId="{D7F2E353-E3A3-4C94-AAD5-A33C6119A5A3}" srcOrd="3" destOrd="0" parTransId="{66783B07-D5BF-47BF-A2B2-305E490A6A3E}" sibTransId="{26092CC7-1251-40AA-875C-3FB4EE0C0161}"/>
    <dgm:cxn modelId="{6873466B-17F5-41CE-A9D0-3B7E0EE40CF9}" type="presOf" srcId="{6EB975B8-6B28-4965-9D2D-740C0FADE46B}" destId="{773E7D27-A3F5-4257-A2B0-53DF628168A3}" srcOrd="0" destOrd="0" presId="urn:microsoft.com/office/officeart/2005/8/layout/target1"/>
    <dgm:cxn modelId="{6C1BBDAE-E87F-4458-B56A-89F324BAC376}" type="presOf" srcId="{EA7C47FA-8F09-4489-9D95-E3F70907D9A8}" destId="{46A9FBB5-854D-4EC2-87C0-372C69D8A3F2}" srcOrd="0" destOrd="0" presId="urn:microsoft.com/office/officeart/2005/8/layout/target1"/>
    <dgm:cxn modelId="{26420EBA-F40B-4612-AF6D-5FFCE2778A56}" srcId="{CCEFE847-45E6-4211-9984-4F21696E7131}" destId="{899525D7-FFDA-4B38-A524-0A757D02E85A}" srcOrd="4" destOrd="0" parTransId="{4D130B0F-6772-469A-B130-8A8472DFC523}" sibTransId="{7C551E59-28E1-412D-94CD-0AF1F25D39CE}"/>
    <dgm:cxn modelId="{867722B6-3C35-48E0-979C-D12406873988}" type="presOf" srcId="{D7F2E353-E3A3-4C94-AAD5-A33C6119A5A3}" destId="{E7D5A1D1-0867-4C98-9AD0-73EC275AB06F}" srcOrd="0" destOrd="0" presId="urn:microsoft.com/office/officeart/2005/8/layout/target1"/>
    <dgm:cxn modelId="{75586F98-B24F-49BE-B7D1-C057C3AA0A28}" srcId="{CCEFE847-45E6-4211-9984-4F21696E7131}" destId="{EA7C47FA-8F09-4489-9D95-E3F70907D9A8}" srcOrd="1" destOrd="0" parTransId="{DF7A8771-C5D0-4146-B516-948D2EC11935}" sibTransId="{732EBE83-0F6D-4ADA-A7A7-A732B4ADBCC2}"/>
    <dgm:cxn modelId="{8310F1D3-BB29-4F35-986B-F7A1ACE34F3C}" type="presOf" srcId="{8DBF9CF7-3033-4020-B0CF-0509EF4E34F9}" destId="{412AEEC9-B32B-47F3-A0CE-FC519C7CDF04}" srcOrd="0" destOrd="0" presId="urn:microsoft.com/office/officeart/2005/8/layout/target1"/>
    <dgm:cxn modelId="{DAE131AD-7EDE-41BC-A088-96F72B4D2111}" type="presParOf" srcId="{98F162FD-C339-4399-A619-F83D279E29D4}" destId="{9D4D78B3-9DAF-4ABC-933B-8B9490C14DE1}" srcOrd="0" destOrd="0" presId="urn:microsoft.com/office/officeart/2005/8/layout/target1"/>
    <dgm:cxn modelId="{40459D8A-33E2-403C-8462-55AC651F8486}" type="presParOf" srcId="{98F162FD-C339-4399-A619-F83D279E29D4}" destId="{773E7D27-A3F5-4257-A2B0-53DF628168A3}" srcOrd="1" destOrd="0" presId="urn:microsoft.com/office/officeart/2005/8/layout/target1"/>
    <dgm:cxn modelId="{ACACDC24-FE9D-4FD3-80C0-262D68A34A40}" type="presParOf" srcId="{98F162FD-C339-4399-A619-F83D279E29D4}" destId="{75572DE9-C44A-4A80-A7C0-3466AC3A037B}" srcOrd="2" destOrd="0" presId="urn:microsoft.com/office/officeart/2005/8/layout/target1"/>
    <dgm:cxn modelId="{F2786913-F20F-4D97-A5A1-0157B048E8A8}" type="presParOf" srcId="{98F162FD-C339-4399-A619-F83D279E29D4}" destId="{66BED686-D5C7-4BEC-B871-F2B3FC4B143B}" srcOrd="3" destOrd="0" presId="urn:microsoft.com/office/officeart/2005/8/layout/target1"/>
    <dgm:cxn modelId="{D6E886BE-3968-4DB3-90CC-67E3BFB5D449}" type="presParOf" srcId="{98F162FD-C339-4399-A619-F83D279E29D4}" destId="{6054FA71-AA37-49E0-82AA-8C52AB3B2A2B}" srcOrd="4" destOrd="0" presId="urn:microsoft.com/office/officeart/2005/8/layout/target1"/>
    <dgm:cxn modelId="{4C29B6C0-D2FE-450B-881F-4BF76646FE28}" type="presParOf" srcId="{98F162FD-C339-4399-A619-F83D279E29D4}" destId="{46A9FBB5-854D-4EC2-87C0-372C69D8A3F2}" srcOrd="5" destOrd="0" presId="urn:microsoft.com/office/officeart/2005/8/layout/target1"/>
    <dgm:cxn modelId="{827851EA-487C-48AD-A042-1F54E97EF72E}" type="presParOf" srcId="{98F162FD-C339-4399-A619-F83D279E29D4}" destId="{5CA2FCB5-5415-4E6B-88F6-AAF0104A2FF6}" srcOrd="6" destOrd="0" presId="urn:microsoft.com/office/officeart/2005/8/layout/target1"/>
    <dgm:cxn modelId="{EDA31910-63E3-43BF-B57B-B2308C802A6F}" type="presParOf" srcId="{98F162FD-C339-4399-A619-F83D279E29D4}" destId="{D9B7FB02-FD1E-46BA-8C36-32F359134A19}" srcOrd="7" destOrd="0" presId="urn:microsoft.com/office/officeart/2005/8/layout/target1"/>
    <dgm:cxn modelId="{946069CB-75B0-4A75-9A19-D7D450ECB9A2}" type="presParOf" srcId="{98F162FD-C339-4399-A619-F83D279E29D4}" destId="{5633DAE6-F1D5-46B1-8219-D62785B76EDB}" srcOrd="8" destOrd="0" presId="urn:microsoft.com/office/officeart/2005/8/layout/target1"/>
    <dgm:cxn modelId="{30A7B6B9-5DB5-4715-83F8-89C4BBCEF8EC}" type="presParOf" srcId="{98F162FD-C339-4399-A619-F83D279E29D4}" destId="{412AEEC9-B32B-47F3-A0CE-FC519C7CDF04}" srcOrd="9" destOrd="0" presId="urn:microsoft.com/office/officeart/2005/8/layout/target1"/>
    <dgm:cxn modelId="{092D7B6B-13C6-4EA3-89B0-2778589A977A}" type="presParOf" srcId="{98F162FD-C339-4399-A619-F83D279E29D4}" destId="{A5210E4A-438F-4E54-A019-D359DF8ADBBB}" srcOrd="10" destOrd="0" presId="urn:microsoft.com/office/officeart/2005/8/layout/target1"/>
    <dgm:cxn modelId="{1849A0B5-856E-4532-8A7E-87D85B044B89}" type="presParOf" srcId="{98F162FD-C339-4399-A619-F83D279E29D4}" destId="{169CE084-2DD6-4462-9B25-FBD917AD9CFF}" srcOrd="11" destOrd="0" presId="urn:microsoft.com/office/officeart/2005/8/layout/target1"/>
    <dgm:cxn modelId="{F5D6A3D2-2F19-4A66-B48C-A0D8F2BCD711}" type="presParOf" srcId="{98F162FD-C339-4399-A619-F83D279E29D4}" destId="{220B8458-0562-4CCD-86E5-32F7DB092A81}" srcOrd="12" destOrd="0" presId="urn:microsoft.com/office/officeart/2005/8/layout/target1"/>
    <dgm:cxn modelId="{817C6929-66B7-4AD3-9BB3-95D86CAD94BF}" type="presParOf" srcId="{98F162FD-C339-4399-A619-F83D279E29D4}" destId="{E7D5A1D1-0867-4C98-9AD0-73EC275AB06F}" srcOrd="13" destOrd="0" presId="urn:microsoft.com/office/officeart/2005/8/layout/target1"/>
    <dgm:cxn modelId="{1E0B3207-FC74-4C28-B797-85BDB705C4B6}" type="presParOf" srcId="{98F162FD-C339-4399-A619-F83D279E29D4}" destId="{F78EF1F7-3024-4290-8439-1DA7A7E9C177}" srcOrd="14" destOrd="0" presId="urn:microsoft.com/office/officeart/2005/8/layout/target1"/>
    <dgm:cxn modelId="{E9218C2B-95E7-4A95-8BC8-402F109ACCBB}" type="presParOf" srcId="{98F162FD-C339-4399-A619-F83D279E29D4}" destId="{6804C771-36C8-42C7-966D-9E91182F5007}" srcOrd="15" destOrd="0" presId="urn:microsoft.com/office/officeart/2005/8/layout/target1"/>
    <dgm:cxn modelId="{2E97AD6A-6B39-4DF6-A41C-AA3553E93889}" type="presParOf" srcId="{98F162FD-C339-4399-A619-F83D279E29D4}" destId="{9A1EA9DB-4876-44CA-9904-66D8FCB690CD}" srcOrd="16" destOrd="0" presId="urn:microsoft.com/office/officeart/2005/8/layout/target1"/>
    <dgm:cxn modelId="{7E40C51F-0656-4D9B-BFCB-55CA96BC3BF1}" type="presParOf" srcId="{98F162FD-C339-4399-A619-F83D279E29D4}" destId="{FC820017-4A18-4EF5-B56B-43205FDD29D2}" srcOrd="17" destOrd="0" presId="urn:microsoft.com/office/officeart/2005/8/layout/target1"/>
    <dgm:cxn modelId="{983C17CC-CA63-44F0-80B8-C09CE4AA8259}" type="presParOf" srcId="{98F162FD-C339-4399-A619-F83D279E29D4}" destId="{C533523C-A49B-462A-8B90-7814F7E8CEDA}" srcOrd="18" destOrd="0" presId="urn:microsoft.com/office/officeart/2005/8/layout/target1"/>
    <dgm:cxn modelId="{DC317F4E-3F53-4563-806D-CA96D6B39A01}" type="presParOf" srcId="{98F162FD-C339-4399-A619-F83D279E29D4}" destId="{52476810-5BBA-445F-ACFB-39FF4DBDA582}" srcOrd="19" destOrd="0" presId="urn:microsoft.com/office/officeart/2005/8/layout/targe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73B615-DEEF-426A-A0D7-4B2FFDF89A72}" type="doc">
      <dgm:prSet loTypeId="urn:microsoft.com/office/officeart/2005/8/layout/venn1" loCatId="relationship" qsTypeId="urn:microsoft.com/office/officeart/2005/8/quickstyle/simple1" qsCatId="simple" csTypeId="urn:microsoft.com/office/officeart/2005/8/colors/colorful4" csCatId="colorful" phldr="1"/>
      <dgm:spPr/>
    </dgm:pt>
    <dgm:pt modelId="{BBAA6242-8871-4684-ABC8-E73726CDE674}">
      <dgm:prSet phldrT="[Texto]"/>
      <dgm:spPr/>
      <dgm:t>
        <a:bodyPr/>
        <a:lstStyle/>
        <a:p>
          <a:r>
            <a:rPr lang="es-EC" dirty="0" smtClean="0"/>
            <a:t>Manufacturero </a:t>
          </a:r>
        </a:p>
        <a:p>
          <a:r>
            <a:rPr lang="es-EC" dirty="0" smtClean="0"/>
            <a:t>10%</a:t>
          </a:r>
          <a:endParaRPr lang="es-EC" dirty="0"/>
        </a:p>
      </dgm:t>
    </dgm:pt>
    <dgm:pt modelId="{A6A79426-B505-4C8B-A533-1CB8D4B3F59F}" type="parTrans" cxnId="{8E27D9EF-F8D0-4B8F-9F58-64B97381841B}">
      <dgm:prSet/>
      <dgm:spPr/>
      <dgm:t>
        <a:bodyPr/>
        <a:lstStyle/>
        <a:p>
          <a:endParaRPr lang="es-EC"/>
        </a:p>
      </dgm:t>
    </dgm:pt>
    <dgm:pt modelId="{9FCB81C8-0840-475C-9680-14FC5056CFFC}" type="sibTrans" cxnId="{8E27D9EF-F8D0-4B8F-9F58-64B97381841B}">
      <dgm:prSet/>
      <dgm:spPr/>
      <dgm:t>
        <a:bodyPr/>
        <a:lstStyle/>
        <a:p>
          <a:endParaRPr lang="es-EC"/>
        </a:p>
      </dgm:t>
    </dgm:pt>
    <dgm:pt modelId="{3219FC7D-6DA8-4D71-8331-334B62E54EBF}">
      <dgm:prSet phldrT="[Texto]"/>
      <dgm:spPr/>
      <dgm:t>
        <a:bodyPr/>
        <a:lstStyle/>
        <a:p>
          <a:r>
            <a:rPr lang="es-EC" dirty="0" smtClean="0"/>
            <a:t>10% Agricultura y Ganadería </a:t>
          </a:r>
          <a:endParaRPr lang="es-EC" dirty="0"/>
        </a:p>
      </dgm:t>
    </dgm:pt>
    <dgm:pt modelId="{79F8CE9C-AA3D-43F2-8BD2-CBC36F996207}" type="parTrans" cxnId="{2709338E-0659-40E1-9D25-CFFBC5D5A306}">
      <dgm:prSet/>
      <dgm:spPr/>
      <dgm:t>
        <a:bodyPr/>
        <a:lstStyle/>
        <a:p>
          <a:endParaRPr lang="es-EC"/>
        </a:p>
      </dgm:t>
    </dgm:pt>
    <dgm:pt modelId="{7E46860C-6F7E-4884-A775-8F77C7684860}" type="sibTrans" cxnId="{2709338E-0659-40E1-9D25-CFFBC5D5A306}">
      <dgm:prSet/>
      <dgm:spPr/>
      <dgm:t>
        <a:bodyPr/>
        <a:lstStyle/>
        <a:p>
          <a:endParaRPr lang="es-EC"/>
        </a:p>
      </dgm:t>
    </dgm:pt>
    <dgm:pt modelId="{73725673-C6FB-4107-BEFC-D2593FBF28BE}">
      <dgm:prSet phldrT="[Texto]"/>
      <dgm:spPr/>
      <dgm:t>
        <a:bodyPr/>
        <a:lstStyle/>
        <a:p>
          <a:r>
            <a:rPr lang="es-EC" dirty="0" smtClean="0"/>
            <a:t>Comercio </a:t>
          </a:r>
        </a:p>
        <a:p>
          <a:r>
            <a:rPr lang="es-EC" dirty="0" smtClean="0"/>
            <a:t>11%</a:t>
          </a:r>
          <a:endParaRPr lang="es-EC" dirty="0"/>
        </a:p>
      </dgm:t>
    </dgm:pt>
    <dgm:pt modelId="{34DFA7C8-7697-4B1D-9073-391961603A06}" type="parTrans" cxnId="{3E246C8D-E323-428A-804F-6AD7B441F72A}">
      <dgm:prSet/>
      <dgm:spPr/>
      <dgm:t>
        <a:bodyPr/>
        <a:lstStyle/>
        <a:p>
          <a:endParaRPr lang="es-EC"/>
        </a:p>
      </dgm:t>
    </dgm:pt>
    <dgm:pt modelId="{ABAD90AF-B756-4C28-AB57-8834DC8EBC80}" type="sibTrans" cxnId="{3E246C8D-E323-428A-804F-6AD7B441F72A}">
      <dgm:prSet/>
      <dgm:spPr/>
      <dgm:t>
        <a:bodyPr/>
        <a:lstStyle/>
        <a:p>
          <a:endParaRPr lang="es-EC"/>
        </a:p>
      </dgm:t>
    </dgm:pt>
    <dgm:pt modelId="{AA19E46C-76A3-48A9-B0B4-6AB77F1B240C}" type="pres">
      <dgm:prSet presAssocID="{1C73B615-DEEF-426A-A0D7-4B2FFDF89A72}" presName="compositeShape" presStyleCnt="0">
        <dgm:presLayoutVars>
          <dgm:chMax val="7"/>
          <dgm:dir/>
          <dgm:resizeHandles val="exact"/>
        </dgm:presLayoutVars>
      </dgm:prSet>
      <dgm:spPr/>
    </dgm:pt>
    <dgm:pt modelId="{CA11CCC1-64E9-45F9-9A78-6D11AACD12F7}" type="pres">
      <dgm:prSet presAssocID="{BBAA6242-8871-4684-ABC8-E73726CDE674}" presName="circ1" presStyleLbl="vennNode1" presStyleIdx="0" presStyleCnt="3"/>
      <dgm:spPr/>
      <dgm:t>
        <a:bodyPr/>
        <a:lstStyle/>
        <a:p>
          <a:endParaRPr lang="es-EC"/>
        </a:p>
      </dgm:t>
    </dgm:pt>
    <dgm:pt modelId="{F3D20E2E-BEE5-451C-8BE0-F5D65A988A20}" type="pres">
      <dgm:prSet presAssocID="{BBAA6242-8871-4684-ABC8-E73726CDE674}" presName="circ1Tx" presStyleLbl="revTx" presStyleIdx="0" presStyleCnt="0">
        <dgm:presLayoutVars>
          <dgm:chMax val="0"/>
          <dgm:chPref val="0"/>
          <dgm:bulletEnabled val="1"/>
        </dgm:presLayoutVars>
      </dgm:prSet>
      <dgm:spPr/>
      <dgm:t>
        <a:bodyPr/>
        <a:lstStyle/>
        <a:p>
          <a:endParaRPr lang="es-EC"/>
        </a:p>
      </dgm:t>
    </dgm:pt>
    <dgm:pt modelId="{8A76037A-BF78-486A-B158-EC899C84DFFB}" type="pres">
      <dgm:prSet presAssocID="{3219FC7D-6DA8-4D71-8331-334B62E54EBF}" presName="circ2" presStyleLbl="vennNode1" presStyleIdx="1" presStyleCnt="3"/>
      <dgm:spPr/>
      <dgm:t>
        <a:bodyPr/>
        <a:lstStyle/>
        <a:p>
          <a:endParaRPr lang="es-EC"/>
        </a:p>
      </dgm:t>
    </dgm:pt>
    <dgm:pt modelId="{F4C4109B-7E18-49EE-9A79-636649356FD7}" type="pres">
      <dgm:prSet presAssocID="{3219FC7D-6DA8-4D71-8331-334B62E54EBF}" presName="circ2Tx" presStyleLbl="revTx" presStyleIdx="0" presStyleCnt="0">
        <dgm:presLayoutVars>
          <dgm:chMax val="0"/>
          <dgm:chPref val="0"/>
          <dgm:bulletEnabled val="1"/>
        </dgm:presLayoutVars>
      </dgm:prSet>
      <dgm:spPr/>
      <dgm:t>
        <a:bodyPr/>
        <a:lstStyle/>
        <a:p>
          <a:endParaRPr lang="es-EC"/>
        </a:p>
      </dgm:t>
    </dgm:pt>
    <dgm:pt modelId="{C9EB300D-9CA2-44D0-830A-3001FCB11C58}" type="pres">
      <dgm:prSet presAssocID="{73725673-C6FB-4107-BEFC-D2593FBF28BE}" presName="circ3" presStyleLbl="vennNode1" presStyleIdx="2" presStyleCnt="3"/>
      <dgm:spPr/>
      <dgm:t>
        <a:bodyPr/>
        <a:lstStyle/>
        <a:p>
          <a:endParaRPr lang="es-EC"/>
        </a:p>
      </dgm:t>
    </dgm:pt>
    <dgm:pt modelId="{8BC2A0CC-D125-4910-83CA-08DFDB8AA507}" type="pres">
      <dgm:prSet presAssocID="{73725673-C6FB-4107-BEFC-D2593FBF28BE}" presName="circ3Tx" presStyleLbl="revTx" presStyleIdx="0" presStyleCnt="0">
        <dgm:presLayoutVars>
          <dgm:chMax val="0"/>
          <dgm:chPref val="0"/>
          <dgm:bulletEnabled val="1"/>
        </dgm:presLayoutVars>
      </dgm:prSet>
      <dgm:spPr/>
      <dgm:t>
        <a:bodyPr/>
        <a:lstStyle/>
        <a:p>
          <a:endParaRPr lang="es-EC"/>
        </a:p>
      </dgm:t>
    </dgm:pt>
  </dgm:ptLst>
  <dgm:cxnLst>
    <dgm:cxn modelId="{3E246C8D-E323-428A-804F-6AD7B441F72A}" srcId="{1C73B615-DEEF-426A-A0D7-4B2FFDF89A72}" destId="{73725673-C6FB-4107-BEFC-D2593FBF28BE}" srcOrd="2" destOrd="0" parTransId="{34DFA7C8-7697-4B1D-9073-391961603A06}" sibTransId="{ABAD90AF-B756-4C28-AB57-8834DC8EBC80}"/>
    <dgm:cxn modelId="{8E27D9EF-F8D0-4B8F-9F58-64B97381841B}" srcId="{1C73B615-DEEF-426A-A0D7-4B2FFDF89A72}" destId="{BBAA6242-8871-4684-ABC8-E73726CDE674}" srcOrd="0" destOrd="0" parTransId="{A6A79426-B505-4C8B-A533-1CB8D4B3F59F}" sibTransId="{9FCB81C8-0840-475C-9680-14FC5056CFFC}"/>
    <dgm:cxn modelId="{37CEDCAB-35B5-4941-B3B0-9A430051279C}" type="presOf" srcId="{1C73B615-DEEF-426A-A0D7-4B2FFDF89A72}" destId="{AA19E46C-76A3-48A9-B0B4-6AB77F1B240C}" srcOrd="0" destOrd="0" presId="urn:microsoft.com/office/officeart/2005/8/layout/venn1"/>
    <dgm:cxn modelId="{29873313-97EC-4A48-9A9F-599E204669A9}" type="presOf" srcId="{73725673-C6FB-4107-BEFC-D2593FBF28BE}" destId="{C9EB300D-9CA2-44D0-830A-3001FCB11C58}" srcOrd="0" destOrd="0" presId="urn:microsoft.com/office/officeart/2005/8/layout/venn1"/>
    <dgm:cxn modelId="{13423C58-7876-40CB-BC71-353522CE768D}" type="presOf" srcId="{BBAA6242-8871-4684-ABC8-E73726CDE674}" destId="{F3D20E2E-BEE5-451C-8BE0-F5D65A988A20}" srcOrd="1" destOrd="0" presId="urn:microsoft.com/office/officeart/2005/8/layout/venn1"/>
    <dgm:cxn modelId="{D839B6AF-003E-480F-8E05-5F342FE38F3A}" type="presOf" srcId="{3219FC7D-6DA8-4D71-8331-334B62E54EBF}" destId="{F4C4109B-7E18-49EE-9A79-636649356FD7}" srcOrd="1" destOrd="0" presId="urn:microsoft.com/office/officeart/2005/8/layout/venn1"/>
    <dgm:cxn modelId="{2709338E-0659-40E1-9D25-CFFBC5D5A306}" srcId="{1C73B615-DEEF-426A-A0D7-4B2FFDF89A72}" destId="{3219FC7D-6DA8-4D71-8331-334B62E54EBF}" srcOrd="1" destOrd="0" parTransId="{79F8CE9C-AA3D-43F2-8BD2-CBC36F996207}" sibTransId="{7E46860C-6F7E-4884-A775-8F77C7684860}"/>
    <dgm:cxn modelId="{7610840B-AA4F-47B3-BBFF-EBB1FD2C3203}" type="presOf" srcId="{73725673-C6FB-4107-BEFC-D2593FBF28BE}" destId="{8BC2A0CC-D125-4910-83CA-08DFDB8AA507}" srcOrd="1" destOrd="0" presId="urn:microsoft.com/office/officeart/2005/8/layout/venn1"/>
    <dgm:cxn modelId="{1A647C77-649F-4730-B646-9D7224367174}" type="presOf" srcId="{3219FC7D-6DA8-4D71-8331-334B62E54EBF}" destId="{8A76037A-BF78-486A-B158-EC899C84DFFB}" srcOrd="0" destOrd="0" presId="urn:microsoft.com/office/officeart/2005/8/layout/venn1"/>
    <dgm:cxn modelId="{871CDCFA-A355-4D96-A9B3-7BB8C063A923}" type="presOf" srcId="{BBAA6242-8871-4684-ABC8-E73726CDE674}" destId="{CA11CCC1-64E9-45F9-9A78-6D11AACD12F7}" srcOrd="0" destOrd="0" presId="urn:microsoft.com/office/officeart/2005/8/layout/venn1"/>
    <dgm:cxn modelId="{40653A3E-B3E2-4609-9AA5-D0EE62564454}" type="presParOf" srcId="{AA19E46C-76A3-48A9-B0B4-6AB77F1B240C}" destId="{CA11CCC1-64E9-45F9-9A78-6D11AACD12F7}" srcOrd="0" destOrd="0" presId="urn:microsoft.com/office/officeart/2005/8/layout/venn1"/>
    <dgm:cxn modelId="{7D9150A8-82CE-45AE-B405-6364E850E526}" type="presParOf" srcId="{AA19E46C-76A3-48A9-B0B4-6AB77F1B240C}" destId="{F3D20E2E-BEE5-451C-8BE0-F5D65A988A20}" srcOrd="1" destOrd="0" presId="urn:microsoft.com/office/officeart/2005/8/layout/venn1"/>
    <dgm:cxn modelId="{08121963-39D2-4BC4-B4C7-CE5C59D0CE3D}" type="presParOf" srcId="{AA19E46C-76A3-48A9-B0B4-6AB77F1B240C}" destId="{8A76037A-BF78-486A-B158-EC899C84DFFB}" srcOrd="2" destOrd="0" presId="urn:microsoft.com/office/officeart/2005/8/layout/venn1"/>
    <dgm:cxn modelId="{73A52F3F-2698-4632-8FFF-CE711317D783}" type="presParOf" srcId="{AA19E46C-76A3-48A9-B0B4-6AB77F1B240C}" destId="{F4C4109B-7E18-49EE-9A79-636649356FD7}" srcOrd="3" destOrd="0" presId="urn:microsoft.com/office/officeart/2005/8/layout/venn1"/>
    <dgm:cxn modelId="{F063B4CF-C742-4874-B605-A98822EB4364}" type="presParOf" srcId="{AA19E46C-76A3-48A9-B0B4-6AB77F1B240C}" destId="{C9EB300D-9CA2-44D0-830A-3001FCB11C58}" srcOrd="4" destOrd="0" presId="urn:microsoft.com/office/officeart/2005/8/layout/venn1"/>
    <dgm:cxn modelId="{6C7BE884-6044-40FB-9FBB-2803C6906544}" type="presParOf" srcId="{AA19E46C-76A3-48A9-B0B4-6AB77F1B240C}" destId="{8BC2A0CC-D125-4910-83CA-08DFDB8AA507}"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8F96D1-8860-453D-9FE4-A7C5C1A6A1DB}"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s-EC"/>
        </a:p>
      </dgm:t>
    </dgm:pt>
    <dgm:pt modelId="{EC4DB4DE-5D84-4F0B-84EB-B0704AB0FD7B}">
      <dgm:prSet phldrT="[Texto]" custT="1"/>
      <dgm:spPr/>
      <dgm:t>
        <a:bodyPr/>
        <a:lstStyle/>
        <a:p>
          <a:r>
            <a:rPr lang="es-EC" sz="2000" b="1" dirty="0" smtClean="0"/>
            <a:t>Factor Político</a:t>
          </a:r>
          <a:endParaRPr lang="es-EC" sz="2000" b="1" dirty="0"/>
        </a:p>
      </dgm:t>
    </dgm:pt>
    <dgm:pt modelId="{D28FE06D-AEC7-4F59-8631-18B7A9715680}" type="parTrans" cxnId="{40226C21-9866-4A1E-9C82-3319197720C1}">
      <dgm:prSet/>
      <dgm:spPr/>
      <dgm:t>
        <a:bodyPr/>
        <a:lstStyle/>
        <a:p>
          <a:endParaRPr lang="es-EC"/>
        </a:p>
      </dgm:t>
    </dgm:pt>
    <dgm:pt modelId="{822486E8-F5DD-4BA4-AE5E-9A0E12F73F0C}" type="sibTrans" cxnId="{40226C21-9866-4A1E-9C82-3319197720C1}">
      <dgm:prSet/>
      <dgm:spPr/>
      <dgm:t>
        <a:bodyPr/>
        <a:lstStyle/>
        <a:p>
          <a:endParaRPr lang="es-EC"/>
        </a:p>
      </dgm:t>
    </dgm:pt>
    <dgm:pt modelId="{60BA204F-0B70-4032-AC33-A74122C2F30D}">
      <dgm:prSet phldrT="[Texto]" custT="1"/>
      <dgm:spPr/>
      <dgm:t>
        <a:bodyPr/>
        <a:lstStyle/>
        <a:p>
          <a:r>
            <a:rPr lang="es-EC" sz="1800" dirty="0" smtClean="0"/>
            <a:t>brinda grandes posibilidades de crecimiento socioeconómico, por ello tanto las industrias productoras como los organismos del Estado como el MAG están trabajando en conjunto para mejorar la producción </a:t>
          </a:r>
          <a:endParaRPr lang="es-EC" sz="1800" dirty="0"/>
        </a:p>
      </dgm:t>
    </dgm:pt>
    <dgm:pt modelId="{F6210EA6-B7AE-4222-9FBC-FE4CF8BE8FA1}" type="parTrans" cxnId="{45BB56A4-FC96-4179-AECC-EA80C8DAA3D8}">
      <dgm:prSet/>
      <dgm:spPr/>
      <dgm:t>
        <a:bodyPr/>
        <a:lstStyle/>
        <a:p>
          <a:endParaRPr lang="es-EC"/>
        </a:p>
      </dgm:t>
    </dgm:pt>
    <dgm:pt modelId="{3DC5E0FC-147A-41E9-9FC1-9E04D1D00815}" type="sibTrans" cxnId="{45BB56A4-FC96-4179-AECC-EA80C8DAA3D8}">
      <dgm:prSet/>
      <dgm:spPr/>
      <dgm:t>
        <a:bodyPr/>
        <a:lstStyle/>
        <a:p>
          <a:endParaRPr lang="es-EC"/>
        </a:p>
      </dgm:t>
    </dgm:pt>
    <dgm:pt modelId="{6A7F802A-C0C8-4685-8636-7F66AC450B67}">
      <dgm:prSet phldrT="[Texto]" custT="1"/>
      <dgm:spPr/>
      <dgm:t>
        <a:bodyPr/>
        <a:lstStyle/>
        <a:p>
          <a:r>
            <a:rPr lang="es-EC" sz="1800" b="1" dirty="0" smtClean="0"/>
            <a:t>Factor social </a:t>
          </a:r>
          <a:endParaRPr lang="es-EC" sz="1800" b="1" dirty="0"/>
        </a:p>
      </dgm:t>
    </dgm:pt>
    <dgm:pt modelId="{86AAEBEC-41C9-4EEB-8D5E-A7925FF655F8}" type="parTrans" cxnId="{042090D3-F669-4895-BFC0-353551FDE9EA}">
      <dgm:prSet/>
      <dgm:spPr/>
      <dgm:t>
        <a:bodyPr/>
        <a:lstStyle/>
        <a:p>
          <a:endParaRPr lang="es-EC"/>
        </a:p>
      </dgm:t>
    </dgm:pt>
    <dgm:pt modelId="{06841B57-7A49-465F-909B-C73ABB343EDD}" type="sibTrans" cxnId="{042090D3-F669-4895-BFC0-353551FDE9EA}">
      <dgm:prSet/>
      <dgm:spPr/>
      <dgm:t>
        <a:bodyPr/>
        <a:lstStyle/>
        <a:p>
          <a:endParaRPr lang="es-EC"/>
        </a:p>
      </dgm:t>
    </dgm:pt>
    <dgm:pt modelId="{7DE60D2E-9427-4832-8DC1-CE256B91A1DE}">
      <dgm:prSet phldrT="[Texto]" custT="1"/>
      <dgm:spPr/>
      <dgm:t>
        <a:bodyPr/>
        <a:lstStyle/>
        <a:p>
          <a:r>
            <a:rPr lang="es-EC" sz="1800" dirty="0" smtClean="0"/>
            <a:t>disminuye los niveles de pobreza y debilidad socioeconómica de la población, participa activamente en la inclusión social a los pequeños y medianos productores que proporcionen y garanticen la seguridad alimenticia a la población. </a:t>
          </a:r>
          <a:endParaRPr lang="es-EC" sz="1800" dirty="0"/>
        </a:p>
      </dgm:t>
    </dgm:pt>
    <dgm:pt modelId="{AD78749E-49A8-469A-93D2-67E46C10A22B}" type="parTrans" cxnId="{3A861668-1E61-46E2-AE3A-63A43F84F712}">
      <dgm:prSet/>
      <dgm:spPr/>
      <dgm:t>
        <a:bodyPr/>
        <a:lstStyle/>
        <a:p>
          <a:endParaRPr lang="es-EC"/>
        </a:p>
      </dgm:t>
    </dgm:pt>
    <dgm:pt modelId="{2D6FE762-1742-451C-BD62-20DD720A55BE}" type="sibTrans" cxnId="{3A861668-1E61-46E2-AE3A-63A43F84F712}">
      <dgm:prSet/>
      <dgm:spPr/>
      <dgm:t>
        <a:bodyPr/>
        <a:lstStyle/>
        <a:p>
          <a:endParaRPr lang="es-EC"/>
        </a:p>
      </dgm:t>
    </dgm:pt>
    <dgm:pt modelId="{8BF54AD2-1032-42B4-9026-C6EF4199390C}">
      <dgm:prSet phldrT="[Texto]" custT="1"/>
      <dgm:spPr/>
      <dgm:t>
        <a:bodyPr/>
        <a:lstStyle/>
        <a:p>
          <a:r>
            <a:rPr lang="es-EC" sz="1800" b="1" dirty="0" smtClean="0"/>
            <a:t>Factor Tecnológico</a:t>
          </a:r>
          <a:endParaRPr lang="es-EC" sz="1800" b="1" dirty="0"/>
        </a:p>
      </dgm:t>
    </dgm:pt>
    <dgm:pt modelId="{412D1273-35D9-46AC-8B17-BCA81E7C2B31}" type="parTrans" cxnId="{70EBD7AA-D367-407C-A06D-B7D7881595DB}">
      <dgm:prSet/>
      <dgm:spPr/>
      <dgm:t>
        <a:bodyPr/>
        <a:lstStyle/>
        <a:p>
          <a:endParaRPr lang="es-EC"/>
        </a:p>
      </dgm:t>
    </dgm:pt>
    <dgm:pt modelId="{72F6C592-4831-40CB-B992-481D535A1229}" type="sibTrans" cxnId="{70EBD7AA-D367-407C-A06D-B7D7881595DB}">
      <dgm:prSet/>
      <dgm:spPr/>
      <dgm:t>
        <a:bodyPr/>
        <a:lstStyle/>
        <a:p>
          <a:endParaRPr lang="es-EC"/>
        </a:p>
      </dgm:t>
    </dgm:pt>
    <dgm:pt modelId="{87CA19A1-4646-4E83-97E4-A8FA4C023465}">
      <dgm:prSet phldrT="[Texto]" custT="1"/>
      <dgm:spPr/>
      <dgm:t>
        <a:bodyPr/>
        <a:lstStyle/>
        <a:p>
          <a:r>
            <a:rPr lang="es-EC" sz="1800" dirty="0" smtClean="0"/>
            <a:t>En nuestro país uno de los mayores retos y problemáticas que tiene el sector agropecuario es la deficiente cadena producción no poseen los recursos económicos que les permita acceder a innovación tecnológica externa con costos elevados</a:t>
          </a:r>
          <a:endParaRPr lang="es-EC" sz="1800" dirty="0"/>
        </a:p>
      </dgm:t>
    </dgm:pt>
    <dgm:pt modelId="{C0FB52FE-A5C1-4225-A891-9E28A08147C9}" type="parTrans" cxnId="{5C252A95-DA80-4A9E-949A-868054301220}">
      <dgm:prSet/>
      <dgm:spPr/>
      <dgm:t>
        <a:bodyPr/>
        <a:lstStyle/>
        <a:p>
          <a:endParaRPr lang="es-EC"/>
        </a:p>
      </dgm:t>
    </dgm:pt>
    <dgm:pt modelId="{AC5BB84A-7774-4177-93D2-C20CDFB87FD0}" type="sibTrans" cxnId="{5C252A95-DA80-4A9E-949A-868054301220}">
      <dgm:prSet/>
      <dgm:spPr/>
      <dgm:t>
        <a:bodyPr/>
        <a:lstStyle/>
        <a:p>
          <a:endParaRPr lang="es-EC"/>
        </a:p>
      </dgm:t>
    </dgm:pt>
    <dgm:pt modelId="{57839B5C-DD39-4D5C-A2B6-64A4CDD3441C}">
      <dgm:prSet custT="1"/>
      <dgm:spPr/>
      <dgm:t>
        <a:bodyPr/>
        <a:lstStyle/>
        <a:p>
          <a:r>
            <a:rPr lang="es-EC" sz="1600" b="1" dirty="0" smtClean="0"/>
            <a:t>Factor Legal </a:t>
          </a:r>
        </a:p>
        <a:p>
          <a:r>
            <a:rPr lang="es-EC" sz="1600" b="1" dirty="0" smtClean="0"/>
            <a:t>Instituciones que rigen el sector Ganadero</a:t>
          </a:r>
        </a:p>
        <a:p>
          <a:r>
            <a:rPr lang="es-EC" sz="1600" dirty="0" smtClean="0"/>
            <a:t>Ministerio de Agricultura y Ganadería (MAG)</a:t>
          </a:r>
        </a:p>
        <a:p>
          <a:r>
            <a:rPr lang="es-EC" sz="1600" dirty="0" smtClean="0"/>
            <a:t>Ministerio de Salud</a:t>
          </a:r>
        </a:p>
        <a:p>
          <a:r>
            <a:rPr lang="es-EC" sz="1600" b="0" dirty="0" smtClean="0"/>
            <a:t>Normativas que rigen al sector Ganadero, son: </a:t>
          </a:r>
        </a:p>
        <a:p>
          <a:endParaRPr lang="es-EC" sz="1600" dirty="0" smtClean="0"/>
        </a:p>
        <a:p>
          <a:r>
            <a:rPr lang="es-EC" sz="1600" dirty="0" smtClean="0"/>
            <a:t>Código Organice de la Producción, Comercio e Inversiones</a:t>
          </a:r>
        </a:p>
        <a:p>
          <a:r>
            <a:rPr lang="es-EC" sz="1600" dirty="0" smtClean="0"/>
            <a:t>Ley de Desarrollo Agrario</a:t>
          </a:r>
        </a:p>
        <a:p>
          <a:r>
            <a:rPr lang="es-EC" sz="1600" dirty="0" smtClean="0"/>
            <a:t>Ley de Sanidad Animal y Reglamento</a:t>
          </a:r>
        </a:p>
      </dgm:t>
    </dgm:pt>
    <dgm:pt modelId="{415C23B0-19C3-47BB-9AA5-E04C94E8B382}" type="parTrans" cxnId="{E6F7AC2F-E603-4FCC-8EAF-E30F8B28EEE9}">
      <dgm:prSet/>
      <dgm:spPr/>
      <dgm:t>
        <a:bodyPr/>
        <a:lstStyle/>
        <a:p>
          <a:endParaRPr lang="es-EC"/>
        </a:p>
      </dgm:t>
    </dgm:pt>
    <dgm:pt modelId="{A8DE8BA4-4CA2-451E-A5C2-2D0717D0A964}" type="sibTrans" cxnId="{E6F7AC2F-E603-4FCC-8EAF-E30F8B28EEE9}">
      <dgm:prSet/>
      <dgm:spPr/>
      <dgm:t>
        <a:bodyPr/>
        <a:lstStyle/>
        <a:p>
          <a:endParaRPr lang="es-EC"/>
        </a:p>
      </dgm:t>
    </dgm:pt>
    <dgm:pt modelId="{E204E272-8820-4993-99FE-2FF13366032C}" type="pres">
      <dgm:prSet presAssocID="{AE8F96D1-8860-453D-9FE4-A7C5C1A6A1DB}" presName="Name0" presStyleCnt="0">
        <dgm:presLayoutVars>
          <dgm:dir/>
          <dgm:resizeHandles val="exact"/>
        </dgm:presLayoutVars>
      </dgm:prSet>
      <dgm:spPr/>
      <dgm:t>
        <a:bodyPr/>
        <a:lstStyle/>
        <a:p>
          <a:endParaRPr lang="es-EC"/>
        </a:p>
      </dgm:t>
    </dgm:pt>
    <dgm:pt modelId="{FC51271F-235E-4BCC-A661-C5F8B0E410F0}" type="pres">
      <dgm:prSet presAssocID="{EC4DB4DE-5D84-4F0B-84EB-B0704AB0FD7B}" presName="node" presStyleLbl="node1" presStyleIdx="0" presStyleCnt="4">
        <dgm:presLayoutVars>
          <dgm:bulletEnabled val="1"/>
        </dgm:presLayoutVars>
      </dgm:prSet>
      <dgm:spPr/>
      <dgm:t>
        <a:bodyPr/>
        <a:lstStyle/>
        <a:p>
          <a:endParaRPr lang="es-EC"/>
        </a:p>
      </dgm:t>
    </dgm:pt>
    <dgm:pt modelId="{3292B9A6-89A7-4238-A4C4-F0D692A3D6DD}" type="pres">
      <dgm:prSet presAssocID="{822486E8-F5DD-4BA4-AE5E-9A0E12F73F0C}" presName="sibTrans" presStyleCnt="0"/>
      <dgm:spPr/>
    </dgm:pt>
    <dgm:pt modelId="{E90906C8-7BD9-488F-8916-99C1706EAB7D}" type="pres">
      <dgm:prSet presAssocID="{6A7F802A-C0C8-4685-8636-7F66AC450B67}" presName="node" presStyleLbl="node1" presStyleIdx="1" presStyleCnt="4">
        <dgm:presLayoutVars>
          <dgm:bulletEnabled val="1"/>
        </dgm:presLayoutVars>
      </dgm:prSet>
      <dgm:spPr/>
      <dgm:t>
        <a:bodyPr/>
        <a:lstStyle/>
        <a:p>
          <a:endParaRPr lang="es-EC"/>
        </a:p>
      </dgm:t>
    </dgm:pt>
    <dgm:pt modelId="{5EE5130E-5689-4CDB-8A56-A3656BB07E3F}" type="pres">
      <dgm:prSet presAssocID="{06841B57-7A49-465F-909B-C73ABB343EDD}" presName="sibTrans" presStyleCnt="0"/>
      <dgm:spPr/>
    </dgm:pt>
    <dgm:pt modelId="{050D526E-7249-43C1-A376-0211AFA2218F}" type="pres">
      <dgm:prSet presAssocID="{8BF54AD2-1032-42B4-9026-C6EF4199390C}" presName="node" presStyleLbl="node1" presStyleIdx="2" presStyleCnt="4">
        <dgm:presLayoutVars>
          <dgm:bulletEnabled val="1"/>
        </dgm:presLayoutVars>
      </dgm:prSet>
      <dgm:spPr/>
      <dgm:t>
        <a:bodyPr/>
        <a:lstStyle/>
        <a:p>
          <a:endParaRPr lang="es-EC"/>
        </a:p>
      </dgm:t>
    </dgm:pt>
    <dgm:pt modelId="{B009EA7E-0BFC-4018-9CEF-CC3746282246}" type="pres">
      <dgm:prSet presAssocID="{72F6C592-4831-40CB-B992-481D535A1229}" presName="sibTrans" presStyleCnt="0"/>
      <dgm:spPr/>
    </dgm:pt>
    <dgm:pt modelId="{02FA52DB-A637-4810-B034-8233850CAFC1}" type="pres">
      <dgm:prSet presAssocID="{57839B5C-DD39-4D5C-A2B6-64A4CDD3441C}" presName="node" presStyleLbl="node1" presStyleIdx="3" presStyleCnt="4">
        <dgm:presLayoutVars>
          <dgm:bulletEnabled val="1"/>
        </dgm:presLayoutVars>
      </dgm:prSet>
      <dgm:spPr/>
      <dgm:t>
        <a:bodyPr/>
        <a:lstStyle/>
        <a:p>
          <a:endParaRPr lang="es-EC"/>
        </a:p>
      </dgm:t>
    </dgm:pt>
  </dgm:ptLst>
  <dgm:cxnLst>
    <dgm:cxn modelId="{40226C21-9866-4A1E-9C82-3319197720C1}" srcId="{AE8F96D1-8860-453D-9FE4-A7C5C1A6A1DB}" destId="{EC4DB4DE-5D84-4F0B-84EB-B0704AB0FD7B}" srcOrd="0" destOrd="0" parTransId="{D28FE06D-AEC7-4F59-8631-18B7A9715680}" sibTransId="{822486E8-F5DD-4BA4-AE5E-9A0E12F73F0C}"/>
    <dgm:cxn modelId="{A7A1D3A9-91D3-4D17-8D5E-C66B871CFB60}" type="presOf" srcId="{EC4DB4DE-5D84-4F0B-84EB-B0704AB0FD7B}" destId="{FC51271F-235E-4BCC-A661-C5F8B0E410F0}" srcOrd="0" destOrd="0" presId="urn:microsoft.com/office/officeart/2005/8/layout/hList6"/>
    <dgm:cxn modelId="{3A861668-1E61-46E2-AE3A-63A43F84F712}" srcId="{6A7F802A-C0C8-4685-8636-7F66AC450B67}" destId="{7DE60D2E-9427-4832-8DC1-CE256B91A1DE}" srcOrd="0" destOrd="0" parTransId="{AD78749E-49A8-469A-93D2-67E46C10A22B}" sibTransId="{2D6FE762-1742-451C-BD62-20DD720A55BE}"/>
    <dgm:cxn modelId="{912AABDE-E756-4783-BF84-E7D6A43EBAB1}" type="presOf" srcId="{60BA204F-0B70-4032-AC33-A74122C2F30D}" destId="{FC51271F-235E-4BCC-A661-C5F8B0E410F0}" srcOrd="0" destOrd="1" presId="urn:microsoft.com/office/officeart/2005/8/layout/hList6"/>
    <dgm:cxn modelId="{05E2BE52-D1BE-41BC-8D46-7DA54E00508B}" type="presOf" srcId="{6A7F802A-C0C8-4685-8636-7F66AC450B67}" destId="{E90906C8-7BD9-488F-8916-99C1706EAB7D}" srcOrd="0" destOrd="0" presId="urn:microsoft.com/office/officeart/2005/8/layout/hList6"/>
    <dgm:cxn modelId="{E6F7AC2F-E603-4FCC-8EAF-E30F8B28EEE9}" srcId="{AE8F96D1-8860-453D-9FE4-A7C5C1A6A1DB}" destId="{57839B5C-DD39-4D5C-A2B6-64A4CDD3441C}" srcOrd="3" destOrd="0" parTransId="{415C23B0-19C3-47BB-9AA5-E04C94E8B382}" sibTransId="{A8DE8BA4-4CA2-451E-A5C2-2D0717D0A964}"/>
    <dgm:cxn modelId="{45BB56A4-FC96-4179-AECC-EA80C8DAA3D8}" srcId="{EC4DB4DE-5D84-4F0B-84EB-B0704AB0FD7B}" destId="{60BA204F-0B70-4032-AC33-A74122C2F30D}" srcOrd="0" destOrd="0" parTransId="{F6210EA6-B7AE-4222-9FBC-FE4CF8BE8FA1}" sibTransId="{3DC5E0FC-147A-41E9-9FC1-9E04D1D00815}"/>
    <dgm:cxn modelId="{328C2A46-8FF7-4401-A543-54549930F59D}" type="presOf" srcId="{8BF54AD2-1032-42B4-9026-C6EF4199390C}" destId="{050D526E-7249-43C1-A376-0211AFA2218F}" srcOrd="0" destOrd="0" presId="urn:microsoft.com/office/officeart/2005/8/layout/hList6"/>
    <dgm:cxn modelId="{96A954C3-AE2E-47BF-AC79-F43BEC63A9DA}" type="presOf" srcId="{7DE60D2E-9427-4832-8DC1-CE256B91A1DE}" destId="{E90906C8-7BD9-488F-8916-99C1706EAB7D}" srcOrd="0" destOrd="1" presId="urn:microsoft.com/office/officeart/2005/8/layout/hList6"/>
    <dgm:cxn modelId="{042090D3-F669-4895-BFC0-353551FDE9EA}" srcId="{AE8F96D1-8860-453D-9FE4-A7C5C1A6A1DB}" destId="{6A7F802A-C0C8-4685-8636-7F66AC450B67}" srcOrd="1" destOrd="0" parTransId="{86AAEBEC-41C9-4EEB-8D5E-A7925FF655F8}" sibTransId="{06841B57-7A49-465F-909B-C73ABB343EDD}"/>
    <dgm:cxn modelId="{96442C68-DCC1-4CAB-AB64-858BCBC3A852}" type="presOf" srcId="{87CA19A1-4646-4E83-97E4-A8FA4C023465}" destId="{050D526E-7249-43C1-A376-0211AFA2218F}" srcOrd="0" destOrd="1" presId="urn:microsoft.com/office/officeart/2005/8/layout/hList6"/>
    <dgm:cxn modelId="{606BE896-D87C-45AB-94A1-905C55183B3A}" type="presOf" srcId="{AE8F96D1-8860-453D-9FE4-A7C5C1A6A1DB}" destId="{E204E272-8820-4993-99FE-2FF13366032C}" srcOrd="0" destOrd="0" presId="urn:microsoft.com/office/officeart/2005/8/layout/hList6"/>
    <dgm:cxn modelId="{5C252A95-DA80-4A9E-949A-868054301220}" srcId="{8BF54AD2-1032-42B4-9026-C6EF4199390C}" destId="{87CA19A1-4646-4E83-97E4-A8FA4C023465}" srcOrd="0" destOrd="0" parTransId="{C0FB52FE-A5C1-4225-A891-9E28A08147C9}" sibTransId="{AC5BB84A-7774-4177-93D2-C20CDFB87FD0}"/>
    <dgm:cxn modelId="{70EBD7AA-D367-407C-A06D-B7D7881595DB}" srcId="{AE8F96D1-8860-453D-9FE4-A7C5C1A6A1DB}" destId="{8BF54AD2-1032-42B4-9026-C6EF4199390C}" srcOrd="2" destOrd="0" parTransId="{412D1273-35D9-46AC-8B17-BCA81E7C2B31}" sibTransId="{72F6C592-4831-40CB-B992-481D535A1229}"/>
    <dgm:cxn modelId="{38AF8D48-9A23-4387-BF62-4CCDDEF7F606}" type="presOf" srcId="{57839B5C-DD39-4D5C-A2B6-64A4CDD3441C}" destId="{02FA52DB-A637-4810-B034-8233850CAFC1}" srcOrd="0" destOrd="0" presId="urn:microsoft.com/office/officeart/2005/8/layout/hList6"/>
    <dgm:cxn modelId="{C962C72C-BAEA-4C97-B724-1BCE9BAE6FAE}" type="presParOf" srcId="{E204E272-8820-4993-99FE-2FF13366032C}" destId="{FC51271F-235E-4BCC-A661-C5F8B0E410F0}" srcOrd="0" destOrd="0" presId="urn:microsoft.com/office/officeart/2005/8/layout/hList6"/>
    <dgm:cxn modelId="{A7616E68-809A-4ACA-AE64-03E707D00A22}" type="presParOf" srcId="{E204E272-8820-4993-99FE-2FF13366032C}" destId="{3292B9A6-89A7-4238-A4C4-F0D692A3D6DD}" srcOrd="1" destOrd="0" presId="urn:microsoft.com/office/officeart/2005/8/layout/hList6"/>
    <dgm:cxn modelId="{BC293179-A0B3-4487-BAD3-BF81823A959A}" type="presParOf" srcId="{E204E272-8820-4993-99FE-2FF13366032C}" destId="{E90906C8-7BD9-488F-8916-99C1706EAB7D}" srcOrd="2" destOrd="0" presId="urn:microsoft.com/office/officeart/2005/8/layout/hList6"/>
    <dgm:cxn modelId="{3128B40F-E58D-4BBD-855F-6412F8599ED2}" type="presParOf" srcId="{E204E272-8820-4993-99FE-2FF13366032C}" destId="{5EE5130E-5689-4CDB-8A56-A3656BB07E3F}" srcOrd="3" destOrd="0" presId="urn:microsoft.com/office/officeart/2005/8/layout/hList6"/>
    <dgm:cxn modelId="{E3FCED17-F513-4243-ABA1-79940468CA11}" type="presParOf" srcId="{E204E272-8820-4993-99FE-2FF13366032C}" destId="{050D526E-7249-43C1-A376-0211AFA2218F}" srcOrd="4" destOrd="0" presId="urn:microsoft.com/office/officeart/2005/8/layout/hList6"/>
    <dgm:cxn modelId="{9C31AF0C-D5E9-4DFE-A7B7-47F499F5901C}" type="presParOf" srcId="{E204E272-8820-4993-99FE-2FF13366032C}" destId="{B009EA7E-0BFC-4018-9CEF-CC3746282246}" srcOrd="5" destOrd="0" presId="urn:microsoft.com/office/officeart/2005/8/layout/hList6"/>
    <dgm:cxn modelId="{B49BD7AE-C7BA-49D8-9AC1-B1FD2208F2C3}" type="presParOf" srcId="{E204E272-8820-4993-99FE-2FF13366032C}" destId="{02FA52DB-A637-4810-B034-8233850CAFC1}"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0042A-511E-4847-B09D-724545D309EB}">
      <dsp:nvSpPr>
        <dsp:cNvPr id="0" name=""/>
        <dsp:cNvSpPr/>
      </dsp:nvSpPr>
      <dsp:spPr>
        <a:xfrm>
          <a:off x="0" y="0"/>
          <a:ext cx="5863770" cy="5863770"/>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BA782-11BA-473E-996E-F17FAE8A59F0}">
      <dsp:nvSpPr>
        <dsp:cNvPr id="0" name=""/>
        <dsp:cNvSpPr/>
      </dsp:nvSpPr>
      <dsp:spPr>
        <a:xfrm>
          <a:off x="2931885" y="0"/>
          <a:ext cx="8162753" cy="586377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 sz="4800" kern="1200" dirty="0" smtClean="0"/>
            <a:t>OBJETIVO GENERAL</a:t>
          </a:r>
          <a:endParaRPr lang="es-ES" sz="4800" kern="1200" dirty="0"/>
        </a:p>
      </dsp:txBody>
      <dsp:txXfrm>
        <a:off x="2931885" y="0"/>
        <a:ext cx="4081376" cy="2785291"/>
      </dsp:txXfrm>
    </dsp:sp>
    <dsp:sp modelId="{A372731B-10AF-4CC5-898D-3090E9B2C072}">
      <dsp:nvSpPr>
        <dsp:cNvPr id="0" name=""/>
        <dsp:cNvSpPr/>
      </dsp:nvSpPr>
      <dsp:spPr>
        <a:xfrm>
          <a:off x="1539239" y="2785291"/>
          <a:ext cx="2785291" cy="2785291"/>
        </a:xfrm>
        <a:prstGeom prst="pie">
          <a:avLst>
            <a:gd name="adj1" fmla="val 5400000"/>
            <a:gd name="adj2" fmla="val 16200000"/>
          </a:avLst>
        </a:prstGeom>
        <a:solidFill>
          <a:schemeClr val="accent3">
            <a:hueOff val="-7573358"/>
            <a:satOff val="2892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CA425-EA7B-4296-8ED1-7C4D0154AF0B}">
      <dsp:nvSpPr>
        <dsp:cNvPr id="0" name=""/>
        <dsp:cNvSpPr/>
      </dsp:nvSpPr>
      <dsp:spPr>
        <a:xfrm>
          <a:off x="2931885" y="2785291"/>
          <a:ext cx="8162753" cy="2785291"/>
        </a:xfrm>
        <a:prstGeom prst="rect">
          <a:avLst/>
        </a:prstGeom>
        <a:solidFill>
          <a:schemeClr val="lt1">
            <a:alpha val="90000"/>
            <a:hueOff val="0"/>
            <a:satOff val="0"/>
            <a:lumOff val="0"/>
            <a:alphaOff val="0"/>
          </a:schemeClr>
        </a:solidFill>
        <a:ln w="15875" cap="flat" cmpd="sng" algn="ctr">
          <a:solidFill>
            <a:schemeClr val="accent3">
              <a:hueOff val="-7573358"/>
              <a:satOff val="28927"/>
              <a:lumOff val="21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 sz="4800" kern="1200" dirty="0" smtClean="0"/>
            <a:t>OBJETIVOS ESPECÍFICOS</a:t>
          </a:r>
          <a:endParaRPr lang="es-ES" sz="4800" kern="1200" dirty="0"/>
        </a:p>
      </dsp:txBody>
      <dsp:txXfrm>
        <a:off x="2931885" y="2785291"/>
        <a:ext cx="4081376" cy="2785291"/>
      </dsp:txXfrm>
    </dsp:sp>
    <dsp:sp modelId="{59C78897-E64C-4487-91B1-D31E975611ED}">
      <dsp:nvSpPr>
        <dsp:cNvPr id="0" name=""/>
        <dsp:cNvSpPr/>
      </dsp:nvSpPr>
      <dsp:spPr>
        <a:xfrm>
          <a:off x="7013262" y="0"/>
          <a:ext cx="4081376" cy="278529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Analizar la incidencia del precio de la leche en la rentabilidad del sector ganadero de la provincia de Cotopaxi, a través de la comparación con ratios económicos y financieros, para establecer si esta de actividad es actualmente beneficiosa para quienes la practican.</a:t>
          </a:r>
          <a:endParaRPr lang="es-ES" sz="1800" kern="1200" dirty="0">
            <a:latin typeface="+mj-lt"/>
          </a:endParaRPr>
        </a:p>
      </dsp:txBody>
      <dsp:txXfrm>
        <a:off x="7013262" y="0"/>
        <a:ext cx="4081376" cy="2785291"/>
      </dsp:txXfrm>
    </dsp:sp>
    <dsp:sp modelId="{40B3A241-F243-40E9-9F3D-10C9F1407D14}">
      <dsp:nvSpPr>
        <dsp:cNvPr id="0" name=""/>
        <dsp:cNvSpPr/>
      </dsp:nvSpPr>
      <dsp:spPr>
        <a:xfrm>
          <a:off x="7013262" y="2785291"/>
          <a:ext cx="4081376" cy="278529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effectLst/>
              <a:latin typeface="+mj-lt"/>
              <a:ea typeface="Calibri" panose="020F0502020204030204" pitchFamily="34" charset="0"/>
              <a:cs typeface="Times New Roman" panose="02020603050405020304" pitchFamily="18" charset="0"/>
            </a:rPr>
            <a:t>Establecer la situación actual del Sector Ganadero.</a:t>
          </a:r>
          <a:endParaRPr lang="es-ES" sz="1800" kern="1200" dirty="0">
            <a:latin typeface="+mj-lt"/>
          </a:endParaRPr>
        </a:p>
        <a:p>
          <a:pPr marL="171450" lvl="1" indent="-171450" algn="l" defTabSz="800100">
            <a:lnSpc>
              <a:spcPct val="90000"/>
            </a:lnSpc>
            <a:spcBef>
              <a:spcPct val="0"/>
            </a:spcBef>
            <a:spcAft>
              <a:spcPct val="15000"/>
            </a:spcAft>
            <a:buChar char="••"/>
          </a:pPr>
          <a:r>
            <a:rPr lang="es-EC" sz="1800" kern="1200" dirty="0" smtClean="0"/>
            <a:t>Determinar la estructura de los costos e ingresos de la producción de leche de los ganaderos de la provincia de Cotopaxi.</a:t>
          </a:r>
          <a:endParaRPr lang="es-ES" sz="1800" kern="1200" dirty="0">
            <a:latin typeface="+mj-lt"/>
          </a:endParaRPr>
        </a:p>
        <a:p>
          <a:pPr marL="171450" lvl="1" indent="-171450" algn="l" defTabSz="800100">
            <a:lnSpc>
              <a:spcPct val="90000"/>
            </a:lnSpc>
            <a:spcBef>
              <a:spcPct val="0"/>
            </a:spcBef>
            <a:spcAft>
              <a:spcPct val="15000"/>
            </a:spcAft>
            <a:buChar char="••"/>
          </a:pPr>
          <a:r>
            <a:rPr lang="es-EC" sz="1800" kern="1200" dirty="0" smtClean="0"/>
            <a:t>Realizar en análisis financiero ROE y ROA de los productores de leche de la provincia de Cotopaxi. </a:t>
          </a:r>
          <a:endParaRPr lang="es-ES" sz="1800" kern="1200" dirty="0">
            <a:latin typeface="+mj-lt"/>
          </a:endParaRPr>
        </a:p>
        <a:p>
          <a:pPr marL="171450" lvl="1" indent="-171450" algn="l" defTabSz="800100">
            <a:lnSpc>
              <a:spcPct val="90000"/>
            </a:lnSpc>
            <a:spcBef>
              <a:spcPct val="0"/>
            </a:spcBef>
            <a:spcAft>
              <a:spcPct val="15000"/>
            </a:spcAft>
            <a:buChar char="••"/>
          </a:pPr>
          <a:r>
            <a:rPr lang="es-EC" sz="1800" kern="1200" dirty="0" smtClean="0">
              <a:effectLst/>
              <a:latin typeface="+mj-lt"/>
              <a:ea typeface="Calibri" panose="020F0502020204030204" pitchFamily="34" charset="0"/>
              <a:cs typeface="Times New Roman" panose="02020603050405020304" pitchFamily="18" charset="0"/>
            </a:rPr>
            <a:t>Definir estrategias para su mejoramiento. </a:t>
          </a:r>
          <a:endParaRPr lang="es-ES" sz="1800" kern="1200" dirty="0">
            <a:latin typeface="+mj-lt"/>
          </a:endParaRPr>
        </a:p>
      </dsp:txBody>
      <dsp:txXfrm>
        <a:off x="7013262" y="2785291"/>
        <a:ext cx="4081376" cy="27852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0BEAF-195D-40F4-81F3-26FC5E79EE3E}">
      <dsp:nvSpPr>
        <dsp:cNvPr id="0" name=""/>
        <dsp:cNvSpPr/>
      </dsp:nvSpPr>
      <dsp:spPr>
        <a:xfrm>
          <a:off x="578" y="438995"/>
          <a:ext cx="1386962" cy="909245"/>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039" tIns="15240" rIns="50039" bIns="15240" numCol="1" spcCol="1270" anchor="ctr" anchorCtr="0">
          <a:noAutofit/>
        </a:bodyPr>
        <a:lstStyle/>
        <a:p>
          <a:pPr lvl="0" algn="ctr" defTabSz="533400">
            <a:lnSpc>
              <a:spcPct val="90000"/>
            </a:lnSpc>
            <a:spcBef>
              <a:spcPct val="0"/>
            </a:spcBef>
            <a:spcAft>
              <a:spcPct val="35000"/>
            </a:spcAft>
          </a:pPr>
          <a:r>
            <a:rPr lang="es-EC" sz="1200" kern="1200" dirty="0" smtClean="0"/>
            <a:t>Alimentación </a:t>
          </a:r>
          <a:endParaRPr lang="es-EC" sz="1200" kern="1200" dirty="0"/>
        </a:p>
      </dsp:txBody>
      <dsp:txXfrm>
        <a:off x="203694" y="572151"/>
        <a:ext cx="980730" cy="642933"/>
      </dsp:txXfrm>
    </dsp:sp>
    <dsp:sp modelId="{3A9A98F3-8439-4712-9E4B-B937825D2897}">
      <dsp:nvSpPr>
        <dsp:cNvPr id="0" name=""/>
        <dsp:cNvSpPr/>
      </dsp:nvSpPr>
      <dsp:spPr>
        <a:xfrm>
          <a:off x="1205692" y="438995"/>
          <a:ext cx="1112307" cy="909245"/>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039" tIns="15240" rIns="50039" bIns="15240" numCol="1" spcCol="1270" anchor="ctr" anchorCtr="0">
          <a:noAutofit/>
        </a:bodyPr>
        <a:lstStyle/>
        <a:p>
          <a:pPr lvl="0" algn="ctr" defTabSz="533400">
            <a:lnSpc>
              <a:spcPct val="90000"/>
            </a:lnSpc>
            <a:spcBef>
              <a:spcPct val="0"/>
            </a:spcBef>
            <a:spcAft>
              <a:spcPct val="35000"/>
            </a:spcAft>
          </a:pPr>
          <a:r>
            <a:rPr lang="es-EC" sz="1200" kern="1200" dirty="0" smtClean="0"/>
            <a:t>Sanidad </a:t>
          </a:r>
          <a:endParaRPr lang="es-EC" sz="1200" kern="1200" dirty="0"/>
        </a:p>
      </dsp:txBody>
      <dsp:txXfrm>
        <a:off x="1368586" y="572151"/>
        <a:ext cx="786519" cy="642933"/>
      </dsp:txXfrm>
    </dsp:sp>
    <dsp:sp modelId="{D38D2B33-6718-4757-971B-5A954F0FA9F7}">
      <dsp:nvSpPr>
        <dsp:cNvPr id="0" name=""/>
        <dsp:cNvSpPr/>
      </dsp:nvSpPr>
      <dsp:spPr>
        <a:xfrm>
          <a:off x="2136729" y="456016"/>
          <a:ext cx="1493162" cy="909245"/>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039" tIns="15240" rIns="50039" bIns="15240" numCol="1" spcCol="1270" anchor="ctr" anchorCtr="0">
          <a:noAutofit/>
        </a:bodyPr>
        <a:lstStyle/>
        <a:p>
          <a:pPr lvl="0" algn="ctr" defTabSz="533400">
            <a:lnSpc>
              <a:spcPct val="90000"/>
            </a:lnSpc>
            <a:spcBef>
              <a:spcPct val="0"/>
            </a:spcBef>
            <a:spcAft>
              <a:spcPct val="35000"/>
            </a:spcAft>
          </a:pPr>
          <a:r>
            <a:rPr lang="es-EC" sz="1200" kern="1200" dirty="0" smtClean="0"/>
            <a:t>Reproducción</a:t>
          </a:r>
          <a:endParaRPr lang="es-EC" sz="1200" kern="1200" dirty="0"/>
        </a:p>
      </dsp:txBody>
      <dsp:txXfrm>
        <a:off x="2355398" y="589172"/>
        <a:ext cx="1055824" cy="6429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7063F-F15E-45C4-B201-FC7B2ADD1177}">
      <dsp:nvSpPr>
        <dsp:cNvPr id="0" name=""/>
        <dsp:cNvSpPr/>
      </dsp:nvSpPr>
      <dsp:spPr>
        <a:xfrm>
          <a:off x="0" y="0"/>
          <a:ext cx="1079064" cy="94114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1795" tIns="17780" rIns="51795" bIns="17780" numCol="1" spcCol="1270" anchor="ctr" anchorCtr="0">
          <a:noAutofit/>
        </a:bodyPr>
        <a:lstStyle/>
        <a:p>
          <a:pPr lvl="0" algn="ctr" defTabSz="622300">
            <a:lnSpc>
              <a:spcPct val="90000"/>
            </a:lnSpc>
            <a:spcBef>
              <a:spcPct val="0"/>
            </a:spcBef>
            <a:spcAft>
              <a:spcPct val="35000"/>
            </a:spcAft>
          </a:pPr>
          <a:r>
            <a:rPr lang="es-EC" sz="1400" kern="1200" dirty="0" smtClean="0"/>
            <a:t>Mano de obra </a:t>
          </a:r>
          <a:endParaRPr lang="es-EC" sz="1400" kern="1200" dirty="0"/>
        </a:p>
      </dsp:txBody>
      <dsp:txXfrm>
        <a:off x="158025" y="137828"/>
        <a:ext cx="763014" cy="665492"/>
      </dsp:txXfrm>
    </dsp:sp>
    <dsp:sp modelId="{9D17CDEC-4A71-4905-BB0B-96F588D1C6E1}">
      <dsp:nvSpPr>
        <dsp:cNvPr id="0" name=""/>
        <dsp:cNvSpPr/>
      </dsp:nvSpPr>
      <dsp:spPr>
        <a:xfrm>
          <a:off x="852056" y="958"/>
          <a:ext cx="1551493" cy="941148"/>
        </a:xfrm>
        <a:prstGeom prst="ellipse">
          <a:avLst/>
        </a:prstGeom>
        <a:solidFill>
          <a:schemeClr val="accent3">
            <a:alpha val="50000"/>
            <a:hueOff val="-3786679"/>
            <a:satOff val="14463"/>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1795" tIns="17780" rIns="51795" bIns="17780" numCol="1" spcCol="1270" anchor="ctr" anchorCtr="0">
          <a:noAutofit/>
        </a:bodyPr>
        <a:lstStyle/>
        <a:p>
          <a:pPr lvl="0" algn="ctr" defTabSz="622300">
            <a:lnSpc>
              <a:spcPct val="90000"/>
            </a:lnSpc>
            <a:spcBef>
              <a:spcPct val="0"/>
            </a:spcBef>
            <a:spcAft>
              <a:spcPct val="35000"/>
            </a:spcAft>
          </a:pPr>
          <a:r>
            <a:rPr lang="es-EC" sz="1400" kern="1200" dirty="0" smtClean="0"/>
            <a:t>Depreciación </a:t>
          </a:r>
          <a:endParaRPr lang="es-EC" sz="1400" kern="1200" dirty="0"/>
        </a:p>
      </dsp:txBody>
      <dsp:txXfrm>
        <a:off x="1079267" y="138786"/>
        <a:ext cx="1097071" cy="665492"/>
      </dsp:txXfrm>
    </dsp:sp>
    <dsp:sp modelId="{360CC26B-FAB6-40ED-B25B-54DBBFD43300}">
      <dsp:nvSpPr>
        <dsp:cNvPr id="0" name=""/>
        <dsp:cNvSpPr/>
      </dsp:nvSpPr>
      <dsp:spPr>
        <a:xfrm>
          <a:off x="2258292" y="0"/>
          <a:ext cx="1201009" cy="941148"/>
        </a:xfrm>
        <a:prstGeom prst="ellipse">
          <a:avLst/>
        </a:prstGeom>
        <a:solidFill>
          <a:schemeClr val="accent3">
            <a:alpha val="50000"/>
            <a:hueOff val="-7573358"/>
            <a:satOff val="2892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1795" tIns="17780" rIns="51795" bIns="17780" numCol="1" spcCol="1270" anchor="ctr" anchorCtr="0">
          <a:noAutofit/>
        </a:bodyPr>
        <a:lstStyle/>
        <a:p>
          <a:pPr lvl="0" algn="ctr" defTabSz="622300">
            <a:lnSpc>
              <a:spcPct val="90000"/>
            </a:lnSpc>
            <a:spcBef>
              <a:spcPct val="0"/>
            </a:spcBef>
            <a:spcAft>
              <a:spcPct val="35000"/>
            </a:spcAft>
          </a:pPr>
          <a:r>
            <a:rPr lang="es-EC" sz="1400" kern="1200" dirty="0" smtClean="0"/>
            <a:t>Gastos Generales </a:t>
          </a:r>
          <a:endParaRPr lang="es-EC" sz="1400" kern="1200" dirty="0"/>
        </a:p>
      </dsp:txBody>
      <dsp:txXfrm>
        <a:off x="2434176" y="137828"/>
        <a:ext cx="849241" cy="6654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16333-9FE7-437E-982D-A6C3AB83AF67}">
      <dsp:nvSpPr>
        <dsp:cNvPr id="0" name=""/>
        <dsp:cNvSpPr/>
      </dsp:nvSpPr>
      <dsp:spPr>
        <a:xfrm>
          <a:off x="3845428" y="1871133"/>
          <a:ext cx="1898509" cy="20159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MX" sz="1800" kern="1200" dirty="0" smtClean="0">
              <a:effectLst/>
              <a:latin typeface="Tw Cen MT" panose="020B0602020104020603" pitchFamily="34" charset="0"/>
              <a:ea typeface="Arial" panose="020B0604020202020204" pitchFamily="34" charset="0"/>
              <a:cs typeface="Times New Roman" panose="02020603050405020304" pitchFamily="18" charset="0"/>
            </a:rPr>
            <a:t>Mercado intensamente competitivo en el sector ganadero</a:t>
          </a:r>
          <a:endParaRPr lang="es-MX" sz="1800" b="1" kern="1200" dirty="0" smtClean="0">
            <a:effectLst/>
            <a:latin typeface="Tw Cen MT" panose="020B0602020104020603" pitchFamily="34" charset="0"/>
            <a:ea typeface="Arial" panose="020B0604020202020204" pitchFamily="34" charset="0"/>
            <a:cs typeface="Times New Roman" panose="02020603050405020304" pitchFamily="18" charset="0"/>
          </a:endParaRPr>
        </a:p>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endParaRPr lang="es-EC" sz="1800" kern="1200" dirty="0"/>
        </a:p>
      </dsp:txBody>
      <dsp:txXfrm>
        <a:off x="3938106" y="1963811"/>
        <a:ext cx="1713153" cy="1830544"/>
      </dsp:txXfrm>
    </dsp:sp>
    <dsp:sp modelId="{98D18F76-447F-4159-831E-005BAF4E35FE}">
      <dsp:nvSpPr>
        <dsp:cNvPr id="0" name=""/>
        <dsp:cNvSpPr/>
      </dsp:nvSpPr>
      <dsp:spPr>
        <a:xfrm rot="16200000">
          <a:off x="4683916" y="1760367"/>
          <a:ext cx="221532" cy="0"/>
        </a:xfrm>
        <a:custGeom>
          <a:avLst/>
          <a:gdLst/>
          <a:ahLst/>
          <a:cxnLst/>
          <a:rect l="0" t="0" r="0" b="0"/>
          <a:pathLst>
            <a:path>
              <a:moveTo>
                <a:pt x="0" y="0"/>
              </a:moveTo>
              <a:lnTo>
                <a:pt x="221532"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A134F-F699-43E2-8383-C7154C30B6F1}">
      <dsp:nvSpPr>
        <dsp:cNvPr id="0" name=""/>
        <dsp:cNvSpPr/>
      </dsp:nvSpPr>
      <dsp:spPr>
        <a:xfrm>
          <a:off x="3142383" y="-96212"/>
          <a:ext cx="3304600" cy="1745813"/>
        </a:xfrm>
        <a:prstGeom prst="roundRect">
          <a:avLst/>
        </a:prstGeom>
        <a:solidFill>
          <a:schemeClr val="accent4">
            <a:hueOff val="4787184"/>
            <a:satOff val="-4283"/>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MX" sz="2400" kern="1200" dirty="0" smtClean="0">
              <a:effectLst/>
              <a:latin typeface="Tw Cen MT" panose="020B0602020104020603" pitchFamily="34" charset="0"/>
              <a:ea typeface="Arial" panose="020B0604020202020204" pitchFamily="34" charset="0"/>
              <a:cs typeface="Times New Roman" panose="02020603050405020304" pitchFamily="18" charset="0"/>
            </a:rPr>
            <a:t>La entrada de nuevos competidores (ganaderos) genera </a:t>
          </a:r>
          <a:r>
            <a:rPr lang="es-MX" sz="2400" kern="1200" spc="-15" dirty="0" smtClean="0">
              <a:effectLst/>
              <a:latin typeface="Tw Cen MT" panose="020B0602020104020603" pitchFamily="34" charset="0"/>
              <a:ea typeface="Arial" panose="020B0604020202020204" pitchFamily="34" charset="0"/>
              <a:cs typeface="Times New Roman" panose="02020603050405020304" pitchFamily="18" charset="0"/>
            </a:rPr>
            <a:t>una </a:t>
          </a:r>
          <a:r>
            <a:rPr lang="es-MX" sz="2400" kern="1200" dirty="0" smtClean="0">
              <a:effectLst/>
              <a:latin typeface="Tw Cen MT" panose="020B0602020104020603" pitchFamily="34" charset="0"/>
              <a:ea typeface="Arial" panose="020B0604020202020204" pitchFamily="34" charset="0"/>
              <a:cs typeface="Times New Roman" panose="02020603050405020304" pitchFamily="18" charset="0"/>
            </a:rPr>
            <a:t>saturación </a:t>
          </a:r>
          <a:r>
            <a:rPr lang="es-MX" sz="2400" kern="1200" spc="-15" dirty="0" smtClean="0">
              <a:effectLst/>
              <a:latin typeface="Tw Cen MT" panose="020B0602020104020603" pitchFamily="34" charset="0"/>
              <a:ea typeface="Arial" panose="020B0604020202020204" pitchFamily="34" charset="0"/>
              <a:cs typeface="Times New Roman" panose="02020603050405020304" pitchFamily="18" charset="0"/>
            </a:rPr>
            <a:t>del </a:t>
          </a:r>
          <a:r>
            <a:rPr lang="es-MX" sz="2400" kern="1200" dirty="0" smtClean="0">
              <a:effectLst/>
              <a:latin typeface="Tw Cen MT" panose="020B0602020104020603" pitchFamily="34" charset="0"/>
              <a:ea typeface="Arial" panose="020B0604020202020204" pitchFamily="34" charset="0"/>
              <a:cs typeface="Times New Roman" panose="02020603050405020304" pitchFamily="18" charset="0"/>
            </a:rPr>
            <a:t>mercado</a:t>
          </a:r>
          <a:endParaRPr lang="es-EC" sz="2400" kern="1200" dirty="0"/>
        </a:p>
      </dsp:txBody>
      <dsp:txXfrm>
        <a:off x="3227607" y="-10988"/>
        <a:ext cx="3134152" cy="1575365"/>
      </dsp:txXfrm>
    </dsp:sp>
    <dsp:sp modelId="{E1E42140-B5EF-4345-B7FB-6CEC87AF23D1}">
      <dsp:nvSpPr>
        <dsp:cNvPr id="0" name=""/>
        <dsp:cNvSpPr/>
      </dsp:nvSpPr>
      <dsp:spPr>
        <a:xfrm rot="21571002">
          <a:off x="5743917" y="2866350"/>
          <a:ext cx="1120626" cy="0"/>
        </a:xfrm>
        <a:custGeom>
          <a:avLst/>
          <a:gdLst/>
          <a:ahLst/>
          <a:cxnLst/>
          <a:rect l="0" t="0" r="0" b="0"/>
          <a:pathLst>
            <a:path>
              <a:moveTo>
                <a:pt x="0" y="0"/>
              </a:moveTo>
              <a:lnTo>
                <a:pt x="1120626"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7FEE4-83B0-4AAC-94AE-1313C4E86F40}">
      <dsp:nvSpPr>
        <dsp:cNvPr id="0" name=""/>
        <dsp:cNvSpPr/>
      </dsp:nvSpPr>
      <dsp:spPr>
        <a:xfrm>
          <a:off x="6864524" y="1732588"/>
          <a:ext cx="2426745" cy="2237600"/>
        </a:xfrm>
        <a:prstGeom prst="roundRect">
          <a:avLst/>
        </a:prstGeom>
        <a:solidFill>
          <a:schemeClr val="accent4">
            <a:hueOff val="9574368"/>
            <a:satOff val="-8565"/>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s-MX" sz="1900" kern="1200" dirty="0" smtClean="0">
              <a:effectLst/>
              <a:latin typeface="Tw Cen MT" panose="020B0602020104020603" pitchFamily="34" charset="0"/>
              <a:ea typeface="Arial" panose="020B0604020202020204" pitchFamily="34" charset="0"/>
              <a:cs typeface="Times New Roman" panose="02020603050405020304" pitchFamily="18" charset="0"/>
            </a:rPr>
            <a:t>Los consumidores tienen un elevado poder negociación ya que </a:t>
          </a:r>
          <a:r>
            <a:rPr lang="es-MX" sz="1900" kern="1200" spc="-15" dirty="0" smtClean="0">
              <a:effectLst/>
              <a:latin typeface="Tw Cen MT" panose="020B0602020104020603" pitchFamily="34" charset="0"/>
              <a:ea typeface="Arial" panose="020B0604020202020204" pitchFamily="34" charset="0"/>
              <a:cs typeface="Times New Roman" panose="02020603050405020304" pitchFamily="18" charset="0"/>
            </a:rPr>
            <a:t>pueden </a:t>
          </a:r>
          <a:r>
            <a:rPr lang="es-MX" sz="1900" kern="1200" dirty="0" smtClean="0">
              <a:effectLst/>
              <a:latin typeface="Tw Cen MT" panose="020B0602020104020603" pitchFamily="34" charset="0"/>
              <a:ea typeface="Arial" panose="020B0604020202020204" pitchFamily="34" charset="0"/>
              <a:cs typeface="Times New Roman" panose="02020603050405020304" pitchFamily="18" charset="0"/>
            </a:rPr>
            <a:t>cambiar de productos que suplementan los nutrientes de la leche </a:t>
          </a:r>
          <a:endParaRPr lang="es-EC" sz="1900" kern="1200" dirty="0"/>
        </a:p>
      </dsp:txBody>
      <dsp:txXfrm>
        <a:off x="6973755" y="1841819"/>
        <a:ext cx="2208283" cy="2019138"/>
      </dsp:txXfrm>
    </dsp:sp>
    <dsp:sp modelId="{1B01891E-8521-4817-B2F3-0DA16A18A92D}">
      <dsp:nvSpPr>
        <dsp:cNvPr id="0" name=""/>
        <dsp:cNvSpPr/>
      </dsp:nvSpPr>
      <dsp:spPr>
        <a:xfrm rot="5400000">
          <a:off x="4595315" y="4086401"/>
          <a:ext cx="398735" cy="0"/>
        </a:xfrm>
        <a:custGeom>
          <a:avLst/>
          <a:gdLst/>
          <a:ahLst/>
          <a:cxnLst/>
          <a:rect l="0" t="0" r="0" b="0"/>
          <a:pathLst>
            <a:path>
              <a:moveTo>
                <a:pt x="0" y="0"/>
              </a:moveTo>
              <a:lnTo>
                <a:pt x="398735"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51F13-7771-4ED5-8A8F-961CD8163C08}">
      <dsp:nvSpPr>
        <dsp:cNvPr id="0" name=""/>
        <dsp:cNvSpPr/>
      </dsp:nvSpPr>
      <dsp:spPr>
        <a:xfrm>
          <a:off x="3312354" y="4285769"/>
          <a:ext cx="2964657" cy="1813417"/>
        </a:xfrm>
        <a:prstGeom prst="roundRect">
          <a:avLst/>
        </a:prstGeom>
        <a:solidFill>
          <a:schemeClr val="accent4">
            <a:hueOff val="14361552"/>
            <a:satOff val="-12848"/>
            <a:lumOff val="-3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s-MX" sz="2100" b="1" kern="1200" dirty="0" smtClean="0">
              <a:effectLst/>
              <a:latin typeface="Tw Cen MT" panose="020B0602020104020603" pitchFamily="34" charset="0"/>
              <a:ea typeface="Arial" panose="020B0604020202020204" pitchFamily="34" charset="0"/>
              <a:cs typeface="Times New Roman" panose="02020603050405020304" pitchFamily="18" charset="0"/>
            </a:rPr>
            <a:t>Amenaza de productos sustitutos </a:t>
          </a:r>
          <a:r>
            <a:rPr lang="es-MX" sz="2100" kern="1200" dirty="0" smtClean="0">
              <a:effectLst/>
              <a:latin typeface="Tw Cen MT" panose="020B0602020104020603" pitchFamily="34" charset="0"/>
              <a:ea typeface="Arial" panose="020B0604020202020204" pitchFamily="34" charset="0"/>
              <a:cs typeface="Times New Roman" panose="02020603050405020304" pitchFamily="18" charset="0"/>
            </a:rPr>
            <a:t>en el caso de la leche se encuentran en derivados de origen vegetal, como la soya.</a:t>
          </a:r>
          <a:endParaRPr lang="es-EC" sz="2100" kern="1200" dirty="0"/>
        </a:p>
      </dsp:txBody>
      <dsp:txXfrm>
        <a:off x="3400878" y="4374293"/>
        <a:ext cx="2787609" cy="1636369"/>
      </dsp:txXfrm>
    </dsp:sp>
    <dsp:sp modelId="{5E3BA937-61D7-430C-B6D6-AE02DE9A12A9}">
      <dsp:nvSpPr>
        <dsp:cNvPr id="0" name=""/>
        <dsp:cNvSpPr/>
      </dsp:nvSpPr>
      <dsp:spPr>
        <a:xfrm rot="10831401">
          <a:off x="2874636" y="2865979"/>
          <a:ext cx="970812" cy="0"/>
        </a:xfrm>
        <a:custGeom>
          <a:avLst/>
          <a:gdLst/>
          <a:ahLst/>
          <a:cxnLst/>
          <a:rect l="0" t="0" r="0" b="0"/>
          <a:pathLst>
            <a:path>
              <a:moveTo>
                <a:pt x="0" y="0"/>
              </a:moveTo>
              <a:lnTo>
                <a:pt x="970812"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561CC-A490-492F-AC84-E5583FAF8533}">
      <dsp:nvSpPr>
        <dsp:cNvPr id="0" name=""/>
        <dsp:cNvSpPr/>
      </dsp:nvSpPr>
      <dsp:spPr>
        <a:xfrm>
          <a:off x="647068" y="1898840"/>
          <a:ext cx="2227588" cy="1905062"/>
        </a:xfrm>
        <a:prstGeom prst="roundRect">
          <a:avLst/>
        </a:prstGeom>
        <a:solidFill>
          <a:schemeClr val="accent4">
            <a:hueOff val="19148736"/>
            <a:satOff val="-17131"/>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MX" sz="1600" kern="1200" dirty="0" smtClean="0">
              <a:effectLst/>
              <a:latin typeface="Tw Cen MT" panose="020B0602020104020603" pitchFamily="34" charset="0"/>
              <a:ea typeface="Arial" panose="020B0604020202020204" pitchFamily="34" charset="0"/>
              <a:cs typeface="Times New Roman" panose="02020603050405020304" pitchFamily="18" charset="0"/>
            </a:rPr>
            <a:t>Poder de negociación de los proveedores.</a:t>
          </a:r>
        </a:p>
        <a:p>
          <a:pPr lvl="0" algn="ctr" defTabSz="711200">
            <a:lnSpc>
              <a:spcPct val="90000"/>
            </a:lnSpc>
            <a:spcBef>
              <a:spcPct val="0"/>
            </a:spcBef>
            <a:spcAft>
              <a:spcPct val="35000"/>
            </a:spcAft>
          </a:pPr>
          <a:r>
            <a:rPr lang="es-MX" sz="1600" kern="1200" dirty="0" smtClean="0">
              <a:effectLst/>
              <a:latin typeface="Tw Cen MT" panose="020B0602020104020603" pitchFamily="34" charset="0"/>
              <a:ea typeface="Arial" panose="020B0604020202020204" pitchFamily="34" charset="0"/>
              <a:cs typeface="Times New Roman" panose="02020603050405020304" pitchFamily="18" charset="0"/>
            </a:rPr>
            <a:t>Conseguir Negociar a Precios moderados  de pasto , en servicios de veterinaria </a:t>
          </a:r>
        </a:p>
        <a:p>
          <a:pPr lvl="0" algn="ctr" defTabSz="711200">
            <a:lnSpc>
              <a:spcPct val="90000"/>
            </a:lnSpc>
            <a:spcBef>
              <a:spcPct val="0"/>
            </a:spcBef>
            <a:spcAft>
              <a:spcPct val="35000"/>
            </a:spcAft>
          </a:pPr>
          <a:endParaRPr lang="es-EC" sz="1600" kern="1200" dirty="0"/>
        </a:p>
      </dsp:txBody>
      <dsp:txXfrm>
        <a:off x="740065" y="1991837"/>
        <a:ext cx="2041594" cy="17190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C479E-F249-46F2-B9D0-6E878B59E11C}">
      <dsp:nvSpPr>
        <dsp:cNvPr id="0" name=""/>
        <dsp:cNvSpPr/>
      </dsp:nvSpPr>
      <dsp:spPr>
        <a:xfrm rot="16200000">
          <a:off x="911910" y="-947338"/>
          <a:ext cx="2857067" cy="4680888"/>
        </a:xfrm>
        <a:prstGeom prst="round1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dirty="0" smtClean="0">
              <a:latin typeface="Arial" panose="020B0604020202020204" pitchFamily="34" charset="0"/>
              <a:cs typeface="Arial" panose="020B0604020202020204" pitchFamily="34" charset="0"/>
            </a:rPr>
            <a:t/>
          </a:r>
          <a:br>
            <a:rPr lang="es-ES" sz="1000" kern="1200" dirty="0" smtClean="0">
              <a:latin typeface="Arial" panose="020B0604020202020204" pitchFamily="34" charset="0"/>
              <a:cs typeface="Arial" panose="020B0604020202020204" pitchFamily="34" charset="0"/>
            </a:rPr>
          </a:br>
          <a:endParaRPr lang="es-ES" sz="1000" kern="1200" dirty="0" smtClean="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FORTALEZA</a:t>
          </a:r>
        </a:p>
        <a:p>
          <a:pPr lvl="0" algn="l" defTabSz="4445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F1 Capacidad de producción suficiente para cubrir la demanda Interna.</a:t>
          </a:r>
        </a:p>
        <a:p>
          <a:pPr lvl="0" algn="l" defTabSz="4445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F2 Proteína indispensable en todos los hogares de las familias Ecuatorianas </a:t>
          </a:r>
        </a:p>
        <a:p>
          <a:pPr lvl="0" algn="l" defTabSz="4445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F3 Posee zonas Rurales con privilegiado clima y tipo de suelo para criar ganado de leche.</a:t>
          </a:r>
        </a:p>
        <a:p>
          <a:pPr lvl="0" algn="l" defTabSz="4445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F4  Producen leche en optimas condiciones </a:t>
          </a:r>
        </a:p>
        <a:p>
          <a:pPr lvl="0" algn="l" defTabSz="4445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F5  Cuentan con vacas de leche de raza mestiza . </a:t>
          </a:r>
          <a:endParaRPr lang="es-ES" sz="1600" kern="1200" dirty="0">
            <a:solidFill>
              <a:schemeClr val="tx1"/>
            </a:solidFill>
            <a:latin typeface="Times New Roman" pitchFamily="18" charset="0"/>
            <a:cs typeface="Times New Roman" pitchFamily="18" charset="0"/>
          </a:endParaRPr>
        </a:p>
      </dsp:txBody>
      <dsp:txXfrm rot="5400000">
        <a:off x="-1" y="-35427"/>
        <a:ext cx="4680888" cy="2142800"/>
      </dsp:txXfrm>
    </dsp:sp>
    <dsp:sp modelId="{F075D1F8-FD4E-4FEB-BCD8-5CCBA6788AF6}">
      <dsp:nvSpPr>
        <dsp:cNvPr id="0" name=""/>
        <dsp:cNvSpPr/>
      </dsp:nvSpPr>
      <dsp:spPr>
        <a:xfrm>
          <a:off x="4680888" y="-35427"/>
          <a:ext cx="4680888" cy="2857067"/>
        </a:xfrm>
        <a:prstGeom prst="round1Rect">
          <a:avLst/>
        </a:prstGeom>
        <a:solidFill>
          <a:schemeClr val="accent3">
            <a:hueOff val="-2524453"/>
            <a:satOff val="9642"/>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solidFill>
              <a:latin typeface="Times New Roman" pitchFamily="18" charset="0"/>
              <a:cs typeface="Times New Roman" pitchFamily="18" charset="0"/>
            </a:rPr>
            <a:t>OPORTUNIDADES</a:t>
          </a:r>
          <a:r>
            <a:rPr lang="es-ES" sz="1600" kern="1200" dirty="0" smtClean="0">
              <a:solidFill>
                <a:schemeClr val="tx1"/>
              </a:solidFill>
              <a:latin typeface="Times New Roman" pitchFamily="18" charset="0"/>
              <a:cs typeface="Times New Roman" pitchFamily="18" charset="0"/>
            </a:rPr>
            <a:t/>
          </a:r>
          <a:br>
            <a:rPr lang="es-ES" sz="1600" kern="1200" dirty="0" smtClean="0">
              <a:solidFill>
                <a:schemeClr val="tx1"/>
              </a:solidFill>
              <a:latin typeface="Times New Roman" pitchFamily="18" charset="0"/>
              <a:cs typeface="Times New Roman" pitchFamily="18" charset="0"/>
            </a:rPr>
          </a:br>
          <a:r>
            <a:rPr lang="es-ES" sz="1600" kern="1200" dirty="0" smtClean="0">
              <a:solidFill>
                <a:schemeClr val="tx1"/>
              </a:solidFill>
              <a:latin typeface="Times New Roman" pitchFamily="18" charset="0"/>
              <a:cs typeface="Times New Roman" pitchFamily="18" charset="0"/>
            </a:rPr>
            <a:t>O1 Ingreso al Mercado Internacional .</a:t>
          </a:r>
          <a:br>
            <a:rPr lang="es-ES" sz="1600" kern="1200" dirty="0" smtClean="0">
              <a:solidFill>
                <a:schemeClr val="tx1"/>
              </a:solidFill>
              <a:latin typeface="Times New Roman" pitchFamily="18" charset="0"/>
              <a:cs typeface="Times New Roman" pitchFamily="18" charset="0"/>
            </a:rPr>
          </a:br>
          <a:r>
            <a:rPr lang="es-ES" sz="1600" kern="1200" dirty="0" smtClean="0">
              <a:solidFill>
                <a:schemeClr val="tx1"/>
              </a:solidFill>
              <a:latin typeface="Times New Roman" pitchFamily="18" charset="0"/>
              <a:cs typeface="Times New Roman" pitchFamily="18" charset="0"/>
            </a:rPr>
            <a:t>O2 Incrementar la demanda nacional.</a:t>
          </a:r>
          <a:br>
            <a:rPr lang="es-ES" sz="1600" kern="1200" dirty="0" smtClean="0">
              <a:solidFill>
                <a:schemeClr val="tx1"/>
              </a:solidFill>
              <a:latin typeface="Times New Roman" pitchFamily="18" charset="0"/>
              <a:cs typeface="Times New Roman" pitchFamily="18" charset="0"/>
            </a:rPr>
          </a:br>
          <a:r>
            <a:rPr lang="es-ES" sz="1600" kern="1200" dirty="0" smtClean="0">
              <a:solidFill>
                <a:schemeClr val="tx1"/>
              </a:solidFill>
              <a:latin typeface="Times New Roman" pitchFamily="18" charset="0"/>
              <a:cs typeface="Times New Roman" pitchFamily="18" charset="0"/>
            </a:rPr>
            <a:t>O4 Aprovechar  los incentivos del Gobierno que brinda al sector ganadero. </a:t>
          </a:r>
        </a:p>
        <a:p>
          <a:pPr lvl="0" algn="l" defTabSz="7112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03  Alianzas Estratégicas directamente con Industrias Lácteas del Sector </a:t>
          </a:r>
        </a:p>
        <a:p>
          <a:pPr lvl="0" algn="l" defTabSz="7112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O5 Amplia variedad de vacas lecheras de buena raza en el mercado nacional</a:t>
          </a:r>
          <a:endParaRPr lang="es-ES" sz="1600" kern="1200" dirty="0">
            <a:solidFill>
              <a:schemeClr val="tx1"/>
            </a:solidFill>
            <a:latin typeface="Times New Roman" pitchFamily="18" charset="0"/>
            <a:cs typeface="Times New Roman" pitchFamily="18" charset="0"/>
          </a:endParaRPr>
        </a:p>
      </dsp:txBody>
      <dsp:txXfrm>
        <a:off x="4680888" y="-35427"/>
        <a:ext cx="4680888" cy="2142800"/>
      </dsp:txXfrm>
    </dsp:sp>
    <dsp:sp modelId="{B4DCE091-047F-4B53-96E1-601A256CBA8F}">
      <dsp:nvSpPr>
        <dsp:cNvPr id="0" name=""/>
        <dsp:cNvSpPr/>
      </dsp:nvSpPr>
      <dsp:spPr>
        <a:xfrm rot="10800000">
          <a:off x="0" y="2750784"/>
          <a:ext cx="4680888" cy="2998778"/>
        </a:xfrm>
        <a:prstGeom prst="round1Rect">
          <a:avLst/>
        </a:prstGeom>
        <a:solidFill>
          <a:schemeClr val="accent3">
            <a:hueOff val="-5048906"/>
            <a:satOff val="19285"/>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solidFill>
              <a:latin typeface="Arial" panose="020B0604020202020204" pitchFamily="34" charset="0"/>
              <a:cs typeface="Arial" panose="020B0604020202020204" pitchFamily="34" charset="0"/>
            </a:rPr>
            <a:t>DEBILIDADES</a:t>
          </a:r>
          <a:endParaRPr lang="es-ES" sz="1600" kern="1200" dirty="0" smtClean="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D1 Desventaja con los grandes productores en cuanto a cantidad y calidad de producción de leche. </a:t>
          </a:r>
        </a:p>
        <a:p>
          <a:pPr lvl="0" algn="l" defTabSz="7112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D2 Escasa inversión en maquinaria e infraestructura  especializados  en procesos de producción de calidad.  </a:t>
          </a:r>
          <a:br>
            <a:rPr lang="es-ES" sz="1600" kern="1200" dirty="0" smtClean="0">
              <a:solidFill>
                <a:schemeClr val="tx1"/>
              </a:solidFill>
              <a:latin typeface="Times New Roman" pitchFamily="18" charset="0"/>
              <a:cs typeface="Times New Roman" pitchFamily="18" charset="0"/>
            </a:rPr>
          </a:br>
          <a:r>
            <a:rPr lang="es-ES" sz="1600" kern="1200" dirty="0" smtClean="0">
              <a:solidFill>
                <a:schemeClr val="tx1"/>
              </a:solidFill>
              <a:latin typeface="Times New Roman" pitchFamily="18" charset="0"/>
              <a:cs typeface="Times New Roman" pitchFamily="18" charset="0"/>
            </a:rPr>
            <a:t>D3 No cuentan con Buenas practicas de manufactura.  </a:t>
          </a:r>
        </a:p>
        <a:p>
          <a:pPr lvl="0" algn="l" defTabSz="7112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D4  Altos costos de producción de leche , en alimentación , fármacos del ganado y difícil acceso de trasporte a los potreros  .</a:t>
          </a:r>
        </a:p>
        <a:p>
          <a:pPr lvl="0" algn="l" defTabSz="7112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D5 Falta de asesoría técnica  de producción de leche a los campesinos.</a:t>
          </a:r>
        </a:p>
        <a:p>
          <a:pPr lvl="0" algn="l" defTabSz="711200">
            <a:lnSpc>
              <a:spcPct val="90000"/>
            </a:lnSpc>
            <a:spcBef>
              <a:spcPct val="0"/>
            </a:spcBef>
            <a:spcAft>
              <a:spcPct val="35000"/>
            </a:spcAft>
          </a:pPr>
          <a:endParaRPr lang="es-ES" sz="1000"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endParaRPr lang="es-ES" sz="1000"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endParaRPr lang="es-ES" sz="1000" kern="1200" dirty="0">
            <a:latin typeface="Arial" panose="020B0604020202020204" pitchFamily="34" charset="0"/>
            <a:cs typeface="Arial" panose="020B0604020202020204" pitchFamily="34" charset="0"/>
          </a:endParaRPr>
        </a:p>
      </dsp:txBody>
      <dsp:txXfrm rot="10800000">
        <a:off x="0" y="3500479"/>
        <a:ext cx="4680888" cy="2249083"/>
      </dsp:txXfrm>
    </dsp:sp>
    <dsp:sp modelId="{EABE08F2-0EC1-407F-BEB8-49D7B7B28866}">
      <dsp:nvSpPr>
        <dsp:cNvPr id="0" name=""/>
        <dsp:cNvSpPr/>
      </dsp:nvSpPr>
      <dsp:spPr>
        <a:xfrm rot="5400000">
          <a:off x="5592799" y="1945156"/>
          <a:ext cx="2857067" cy="4680888"/>
        </a:xfrm>
        <a:prstGeom prst="round1Rect">
          <a:avLst/>
        </a:prstGeom>
        <a:solidFill>
          <a:schemeClr val="accent3">
            <a:hueOff val="-7573358"/>
            <a:satOff val="2892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solidFill>
              <a:latin typeface="Times New Roman" pitchFamily="18" charset="0"/>
              <a:cs typeface="Times New Roman" pitchFamily="18" charset="0"/>
            </a:rPr>
            <a:t>AMENAZAS</a:t>
          </a:r>
        </a:p>
        <a:p>
          <a:pPr lvl="0" algn="l" defTabSz="7112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A1 Los grandes ganaderos del sector sean los únicos proveedores para las industrias lácteas.</a:t>
          </a:r>
        </a:p>
        <a:p>
          <a:pPr lvl="0" algn="l" defTabSz="7112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A2 Los consumidores pueden suplantar la leche con productos sustitutos.</a:t>
          </a:r>
        </a:p>
        <a:p>
          <a:pPr lvl="0" algn="l" defTabSz="711200">
            <a:lnSpc>
              <a:spcPct val="90000"/>
            </a:lnSpc>
            <a:spcBef>
              <a:spcPct val="0"/>
            </a:spcBef>
            <a:spcAft>
              <a:spcPct val="35000"/>
            </a:spcAft>
          </a:pPr>
          <a:r>
            <a:rPr lang="es-ES" sz="1600" kern="1200" dirty="0" smtClean="0">
              <a:solidFill>
                <a:schemeClr val="tx1"/>
              </a:solidFill>
              <a:latin typeface="Times New Roman" pitchFamily="18" charset="0"/>
              <a:cs typeface="Times New Roman" pitchFamily="18" charset="0"/>
            </a:rPr>
            <a:t>A3 Consumidores  insatisfechos </a:t>
          </a:r>
          <a:br>
            <a:rPr lang="es-ES" sz="1600" kern="1200" dirty="0" smtClean="0">
              <a:solidFill>
                <a:schemeClr val="tx1"/>
              </a:solidFill>
              <a:latin typeface="Times New Roman" pitchFamily="18" charset="0"/>
              <a:cs typeface="Times New Roman" pitchFamily="18" charset="0"/>
            </a:rPr>
          </a:br>
          <a:r>
            <a:rPr lang="es-ES" sz="1600" kern="1200" dirty="0" smtClean="0">
              <a:solidFill>
                <a:schemeClr val="tx1"/>
              </a:solidFill>
              <a:latin typeface="Times New Roman" pitchFamily="18" charset="0"/>
              <a:cs typeface="Times New Roman" pitchFamily="18" charset="0"/>
            </a:rPr>
            <a:t>A4 Sequías en sector ganadero en el periodo de verano.</a:t>
          </a:r>
          <a:br>
            <a:rPr lang="es-ES" sz="1600" kern="1200" dirty="0" smtClean="0">
              <a:solidFill>
                <a:schemeClr val="tx1"/>
              </a:solidFill>
              <a:latin typeface="Times New Roman" pitchFamily="18" charset="0"/>
              <a:cs typeface="Times New Roman" pitchFamily="18" charset="0"/>
            </a:rPr>
          </a:br>
          <a:r>
            <a:rPr lang="es-ES" sz="1600" kern="1200" dirty="0" smtClean="0">
              <a:solidFill>
                <a:schemeClr val="tx1"/>
              </a:solidFill>
              <a:latin typeface="Times New Roman" pitchFamily="18" charset="0"/>
              <a:cs typeface="Times New Roman" pitchFamily="18" charset="0"/>
            </a:rPr>
            <a:t>A5 Competencia desleal.</a:t>
          </a:r>
        </a:p>
        <a:p>
          <a:pPr lvl="0" algn="l" defTabSz="711200">
            <a:lnSpc>
              <a:spcPct val="90000"/>
            </a:lnSpc>
            <a:spcBef>
              <a:spcPct val="0"/>
            </a:spcBef>
            <a:spcAft>
              <a:spcPct val="35000"/>
            </a:spcAft>
          </a:pPr>
          <a:endParaRPr lang="es-ES" sz="1000"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es-ES" sz="1000" kern="1200" dirty="0" smtClean="0">
              <a:latin typeface="Arial" panose="020B0604020202020204" pitchFamily="34" charset="0"/>
              <a:cs typeface="Arial" panose="020B0604020202020204" pitchFamily="34" charset="0"/>
            </a:rPr>
            <a:t>.</a:t>
          </a:r>
        </a:p>
        <a:p>
          <a:pPr lvl="0" algn="l" defTabSz="711200">
            <a:lnSpc>
              <a:spcPct val="90000"/>
            </a:lnSpc>
            <a:spcBef>
              <a:spcPct val="0"/>
            </a:spcBef>
            <a:spcAft>
              <a:spcPct val="35000"/>
            </a:spcAft>
          </a:pPr>
          <a:endParaRPr lang="es-ES" sz="1000" kern="1200" dirty="0">
            <a:latin typeface="Arial" panose="020B0604020202020204" pitchFamily="34" charset="0"/>
            <a:cs typeface="Arial" panose="020B0604020202020204" pitchFamily="34" charset="0"/>
          </a:endParaRPr>
        </a:p>
      </dsp:txBody>
      <dsp:txXfrm rot="-5400000">
        <a:off x="4680888" y="3571334"/>
        <a:ext cx="4680888" cy="2142800"/>
      </dsp:txXfrm>
    </dsp:sp>
    <dsp:sp modelId="{B8D0BB86-BE89-498F-A8B9-BD5F24B20BBC}">
      <dsp:nvSpPr>
        <dsp:cNvPr id="0" name=""/>
        <dsp:cNvSpPr/>
      </dsp:nvSpPr>
      <dsp:spPr>
        <a:xfrm>
          <a:off x="3337567" y="2328238"/>
          <a:ext cx="2808533" cy="715295"/>
        </a:xfrm>
        <a:prstGeom prst="roundRect">
          <a:avLst/>
        </a:prstGeom>
        <a:solidFill>
          <a:schemeClr val="accent3">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smtClean="0">
              <a:latin typeface="Arial" panose="020B0604020202020204" pitchFamily="34" charset="0"/>
              <a:cs typeface="Arial" panose="020B0604020202020204" pitchFamily="34" charset="0"/>
            </a:rPr>
            <a:t>FODA</a:t>
          </a:r>
          <a:endParaRPr lang="es-ES" sz="3200" b="1" kern="1200">
            <a:latin typeface="Arial" panose="020B0604020202020204" pitchFamily="34" charset="0"/>
            <a:cs typeface="Arial" panose="020B0604020202020204" pitchFamily="34" charset="0"/>
          </a:endParaRPr>
        </a:p>
      </dsp:txBody>
      <dsp:txXfrm>
        <a:off x="3372485" y="2363156"/>
        <a:ext cx="2738697" cy="6454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0D44D-9AB0-43E9-857E-CDB1F13FCA4F}">
      <dsp:nvSpPr>
        <dsp:cNvPr id="0" name=""/>
        <dsp:cNvSpPr/>
      </dsp:nvSpPr>
      <dsp:spPr>
        <a:xfrm>
          <a:off x="0" y="635553"/>
          <a:ext cx="10066146" cy="103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26E201-E1F7-42A2-BBB8-ECAA400FC34D}">
      <dsp:nvSpPr>
        <dsp:cNvPr id="0" name=""/>
        <dsp:cNvSpPr/>
      </dsp:nvSpPr>
      <dsp:spPr>
        <a:xfrm>
          <a:off x="190396" y="0"/>
          <a:ext cx="7046302" cy="1210320"/>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333" tIns="0" rIns="266333" bIns="0" numCol="1" spcCol="1270" anchor="ctr" anchorCtr="0">
          <a:noAutofit/>
        </a:bodyPr>
        <a:lstStyle/>
        <a:p>
          <a:pPr lvl="0" algn="l" defTabSz="1066800">
            <a:lnSpc>
              <a:spcPct val="90000"/>
            </a:lnSpc>
            <a:spcBef>
              <a:spcPct val="0"/>
            </a:spcBef>
            <a:spcAft>
              <a:spcPct val="35000"/>
            </a:spcAft>
          </a:pPr>
          <a:r>
            <a:rPr lang="es-ES" sz="2400" kern="1200" dirty="0" smtClean="0">
              <a:latin typeface="+mj-lt"/>
            </a:rPr>
            <a:t>F1 – O1:</a:t>
          </a:r>
          <a:r>
            <a:rPr lang="es-EC" sz="2400" kern="1200" dirty="0" smtClean="0">
              <a:effectLst/>
              <a:latin typeface="+mj-lt"/>
              <a:ea typeface="Calibri" panose="020F0502020204030204" pitchFamily="34" charset="0"/>
            </a:rPr>
            <a:t>El sector ganadero produce leche en Óptimas condiciones sanitarias, puede introducirle a un amplio mercado Internacional.</a:t>
          </a:r>
          <a:endParaRPr lang="es-ES" sz="2400" kern="1200" dirty="0">
            <a:latin typeface="+mj-lt"/>
          </a:endParaRPr>
        </a:p>
      </dsp:txBody>
      <dsp:txXfrm>
        <a:off x="249479" y="59083"/>
        <a:ext cx="6928136" cy="1092154"/>
      </dsp:txXfrm>
    </dsp:sp>
    <dsp:sp modelId="{25C482C3-CCD1-4E41-AC98-947190F069DD}">
      <dsp:nvSpPr>
        <dsp:cNvPr id="0" name=""/>
        <dsp:cNvSpPr/>
      </dsp:nvSpPr>
      <dsp:spPr>
        <a:xfrm>
          <a:off x="0" y="2495313"/>
          <a:ext cx="10066146" cy="1033200"/>
        </a:xfrm>
        <a:prstGeom prst="rect">
          <a:avLst/>
        </a:prstGeom>
        <a:solidFill>
          <a:schemeClr val="lt1">
            <a:alpha val="90000"/>
            <a:hueOff val="0"/>
            <a:satOff val="0"/>
            <a:lumOff val="0"/>
            <a:alphaOff val="0"/>
          </a:schemeClr>
        </a:solidFill>
        <a:ln w="9525" cap="flat" cmpd="sng" algn="ctr">
          <a:solidFill>
            <a:schemeClr val="accent2">
              <a:hueOff val="-1180472"/>
              <a:satOff val="-10766"/>
              <a:lumOff val="-1961"/>
              <a:alphaOff val="0"/>
            </a:schemeClr>
          </a:solidFill>
          <a:prstDash val="solid"/>
        </a:ln>
        <a:effectLst/>
      </dsp:spPr>
      <dsp:style>
        <a:lnRef idx="1">
          <a:scrgbClr r="0" g="0" b="0"/>
        </a:lnRef>
        <a:fillRef idx="1">
          <a:scrgbClr r="0" g="0" b="0"/>
        </a:fillRef>
        <a:effectRef idx="0">
          <a:scrgbClr r="0" g="0" b="0"/>
        </a:effectRef>
        <a:fontRef idx="minor"/>
      </dsp:style>
    </dsp:sp>
    <dsp:sp modelId="{91E28014-4685-4371-AFB0-C30E21A1C6B6}">
      <dsp:nvSpPr>
        <dsp:cNvPr id="0" name=""/>
        <dsp:cNvSpPr/>
      </dsp:nvSpPr>
      <dsp:spPr>
        <a:xfrm>
          <a:off x="503307" y="1890153"/>
          <a:ext cx="7046302" cy="1210320"/>
        </a:xfrm>
        <a:prstGeom prst="roundRect">
          <a:avLst/>
        </a:prstGeom>
        <a:solidFill>
          <a:schemeClr val="accent2">
            <a:hueOff val="-1180472"/>
            <a:satOff val="-10766"/>
            <a:lumOff val="-196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333" tIns="0" rIns="266333" bIns="0" numCol="1" spcCol="1270" anchor="ctr" anchorCtr="0">
          <a:noAutofit/>
        </a:bodyPr>
        <a:lstStyle/>
        <a:p>
          <a:pPr lvl="0" algn="l" defTabSz="1066800">
            <a:lnSpc>
              <a:spcPct val="90000"/>
            </a:lnSpc>
            <a:spcBef>
              <a:spcPct val="0"/>
            </a:spcBef>
            <a:spcAft>
              <a:spcPct val="35000"/>
            </a:spcAft>
          </a:pPr>
          <a:r>
            <a:rPr lang="es-ES" sz="2400" kern="1200" dirty="0" smtClean="0">
              <a:latin typeface="+mj-lt"/>
            </a:rPr>
            <a:t>F2 – O2: </a:t>
          </a:r>
          <a:r>
            <a:rPr lang="es-EC" sz="2400" kern="1200" dirty="0" smtClean="0">
              <a:effectLst/>
              <a:latin typeface="+mj-lt"/>
              <a:ea typeface="Calibri" panose="020F0502020204030204" pitchFamily="34" charset="0"/>
            </a:rPr>
            <a:t>Aumentar número de Consumidores, ofreciéndoles producto con característica diferenciadora. </a:t>
          </a:r>
          <a:endParaRPr lang="es-ES" sz="2400" kern="1200" dirty="0">
            <a:latin typeface="+mj-lt"/>
          </a:endParaRPr>
        </a:p>
      </dsp:txBody>
      <dsp:txXfrm>
        <a:off x="562390" y="1949236"/>
        <a:ext cx="6928136" cy="1092154"/>
      </dsp:txXfrm>
    </dsp:sp>
    <dsp:sp modelId="{3E29D4D9-5376-4B1E-BDE1-D9D1DBB543E6}">
      <dsp:nvSpPr>
        <dsp:cNvPr id="0" name=""/>
        <dsp:cNvSpPr/>
      </dsp:nvSpPr>
      <dsp:spPr>
        <a:xfrm>
          <a:off x="0" y="4355073"/>
          <a:ext cx="10066146" cy="1033200"/>
        </a:xfrm>
        <a:prstGeom prst="rect">
          <a:avLst/>
        </a:prstGeom>
        <a:solidFill>
          <a:schemeClr val="lt1">
            <a:alpha val="90000"/>
            <a:hueOff val="0"/>
            <a:satOff val="0"/>
            <a:lumOff val="0"/>
            <a:alphaOff val="0"/>
          </a:schemeClr>
        </a:solidFill>
        <a:ln w="9525" cap="flat" cmpd="sng" algn="ctr">
          <a:solidFill>
            <a:schemeClr val="accent2">
              <a:hueOff val="-2360944"/>
              <a:satOff val="-21531"/>
              <a:lumOff val="-3922"/>
              <a:alphaOff val="0"/>
            </a:schemeClr>
          </a:solidFill>
          <a:prstDash val="solid"/>
        </a:ln>
        <a:effectLst/>
      </dsp:spPr>
      <dsp:style>
        <a:lnRef idx="1">
          <a:scrgbClr r="0" g="0" b="0"/>
        </a:lnRef>
        <a:fillRef idx="1">
          <a:scrgbClr r="0" g="0" b="0"/>
        </a:fillRef>
        <a:effectRef idx="0">
          <a:scrgbClr r="0" g="0" b="0"/>
        </a:effectRef>
        <a:fontRef idx="minor"/>
      </dsp:style>
    </dsp:sp>
    <dsp:sp modelId="{06526359-FE17-4294-BF59-97C7256C510C}">
      <dsp:nvSpPr>
        <dsp:cNvPr id="0" name=""/>
        <dsp:cNvSpPr/>
      </dsp:nvSpPr>
      <dsp:spPr>
        <a:xfrm>
          <a:off x="539404" y="3545381"/>
          <a:ext cx="7046302" cy="1210320"/>
        </a:xfrm>
        <a:prstGeom prst="roundRect">
          <a:avLst/>
        </a:prstGeom>
        <a:solidFill>
          <a:schemeClr val="accent2">
            <a:hueOff val="-2360944"/>
            <a:satOff val="-21531"/>
            <a:lumOff val="-392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333" tIns="0" rIns="266333" bIns="0" numCol="1" spcCol="1270" anchor="ctr" anchorCtr="0">
          <a:noAutofit/>
        </a:bodyPr>
        <a:lstStyle/>
        <a:p>
          <a:pPr lvl="0" algn="l" defTabSz="1066800">
            <a:lnSpc>
              <a:spcPct val="90000"/>
            </a:lnSpc>
            <a:spcBef>
              <a:spcPct val="0"/>
            </a:spcBef>
            <a:spcAft>
              <a:spcPct val="35000"/>
            </a:spcAft>
          </a:pPr>
          <a:r>
            <a:rPr lang="es-ES" sz="2400" kern="1200" dirty="0" smtClean="0">
              <a:latin typeface="+mj-lt"/>
            </a:rPr>
            <a:t>F3-O3:</a:t>
          </a:r>
          <a:r>
            <a:rPr lang="es-EC" sz="2400" kern="1200" dirty="0" smtClean="0">
              <a:effectLst/>
              <a:latin typeface="+mj-lt"/>
              <a:ea typeface="Calibri" panose="020F0502020204030204" pitchFamily="34" charset="0"/>
              <a:cs typeface="Times New Roman" panose="02020603050405020304" pitchFamily="18" charset="0"/>
            </a:rPr>
            <a:t>Son privilegiados al tener buenas vacas , por lo tanto deben mejorar su producción y su calidad implementando tecnología especializada. </a:t>
          </a:r>
          <a:endParaRPr lang="es-ES" sz="2400" kern="1200" dirty="0">
            <a:latin typeface="+mj-lt"/>
          </a:endParaRPr>
        </a:p>
      </dsp:txBody>
      <dsp:txXfrm>
        <a:off x="598487" y="3604464"/>
        <a:ext cx="6928136" cy="10921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E6F74-8587-4078-86F5-DDF6A1E53680}">
      <dsp:nvSpPr>
        <dsp:cNvPr id="0" name=""/>
        <dsp:cNvSpPr/>
      </dsp:nvSpPr>
      <dsp:spPr>
        <a:xfrm>
          <a:off x="0" y="635553"/>
          <a:ext cx="8844547" cy="103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0B7496-FA0D-47E5-82A6-6B80DCAC0DDF}">
      <dsp:nvSpPr>
        <dsp:cNvPr id="0" name=""/>
        <dsp:cNvSpPr/>
      </dsp:nvSpPr>
      <dsp:spPr>
        <a:xfrm>
          <a:off x="442227" y="30393"/>
          <a:ext cx="6191182" cy="1210320"/>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012" tIns="0" rIns="234012" bIns="0" numCol="1" spcCol="1270" anchor="ctr" anchorCtr="0">
          <a:noAutofit/>
        </a:bodyPr>
        <a:lstStyle/>
        <a:p>
          <a:pPr lvl="0" algn="l" defTabSz="889000">
            <a:lnSpc>
              <a:spcPct val="90000"/>
            </a:lnSpc>
            <a:spcBef>
              <a:spcPct val="0"/>
            </a:spcBef>
            <a:spcAft>
              <a:spcPct val="35000"/>
            </a:spcAft>
          </a:pPr>
          <a:r>
            <a:rPr lang="es-ES" sz="2000" kern="1200" dirty="0" smtClean="0">
              <a:latin typeface="+mj-lt"/>
            </a:rPr>
            <a:t>D2  - A2: </a:t>
          </a:r>
          <a:r>
            <a:rPr lang="es-EC" sz="2000" kern="1200" dirty="0" smtClean="0">
              <a:effectLst/>
              <a:latin typeface="+mj-lt"/>
              <a:ea typeface="Calibri" panose="020F0502020204030204" pitchFamily="34" charset="0"/>
              <a:cs typeface="Times New Roman" panose="02020603050405020304" pitchFamily="18" charset="0"/>
            </a:rPr>
            <a:t>Suplantar la mano obra por ordeñadoras mecánicas  para aumentar la producción y calidad de leche logrando así  satisfacer la demanda insatisfecha e incrementar ventas .</a:t>
          </a:r>
          <a:endParaRPr lang="es-ES" sz="2000" kern="1200" dirty="0">
            <a:latin typeface="+mj-lt"/>
          </a:endParaRPr>
        </a:p>
      </dsp:txBody>
      <dsp:txXfrm>
        <a:off x="501310" y="89476"/>
        <a:ext cx="6073016" cy="1092154"/>
      </dsp:txXfrm>
    </dsp:sp>
    <dsp:sp modelId="{6C3B8B5C-E429-4747-A191-AB11D7851B87}">
      <dsp:nvSpPr>
        <dsp:cNvPr id="0" name=""/>
        <dsp:cNvSpPr/>
      </dsp:nvSpPr>
      <dsp:spPr>
        <a:xfrm>
          <a:off x="0" y="2495313"/>
          <a:ext cx="8844547" cy="1033200"/>
        </a:xfrm>
        <a:prstGeom prst="rect">
          <a:avLst/>
        </a:prstGeom>
        <a:solidFill>
          <a:schemeClr val="lt1">
            <a:alpha val="90000"/>
            <a:hueOff val="0"/>
            <a:satOff val="0"/>
            <a:lumOff val="0"/>
            <a:alphaOff val="0"/>
          </a:schemeClr>
        </a:solidFill>
        <a:ln w="9525" cap="flat" cmpd="sng" algn="ctr">
          <a:solidFill>
            <a:schemeClr val="accent2">
              <a:hueOff val="-1180472"/>
              <a:satOff val="-10766"/>
              <a:lumOff val="-1961"/>
              <a:alphaOff val="0"/>
            </a:schemeClr>
          </a:solidFill>
          <a:prstDash val="solid"/>
        </a:ln>
        <a:effectLst/>
      </dsp:spPr>
      <dsp:style>
        <a:lnRef idx="1">
          <a:scrgbClr r="0" g="0" b="0"/>
        </a:lnRef>
        <a:fillRef idx="1">
          <a:scrgbClr r="0" g="0" b="0"/>
        </a:fillRef>
        <a:effectRef idx="0">
          <a:scrgbClr r="0" g="0" b="0"/>
        </a:effectRef>
        <a:fontRef idx="minor"/>
      </dsp:style>
    </dsp:sp>
    <dsp:sp modelId="{5DB62C56-77CB-4431-A3B4-4D877193D313}">
      <dsp:nvSpPr>
        <dsp:cNvPr id="0" name=""/>
        <dsp:cNvSpPr/>
      </dsp:nvSpPr>
      <dsp:spPr>
        <a:xfrm>
          <a:off x="442227" y="1890153"/>
          <a:ext cx="6191182" cy="1210320"/>
        </a:xfrm>
        <a:prstGeom prst="roundRect">
          <a:avLst/>
        </a:prstGeom>
        <a:solidFill>
          <a:schemeClr val="accent2">
            <a:hueOff val="-1180472"/>
            <a:satOff val="-10766"/>
            <a:lumOff val="-196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012" tIns="0" rIns="234012" bIns="0" numCol="1" spcCol="1270" anchor="ctr" anchorCtr="0">
          <a:noAutofit/>
        </a:bodyPr>
        <a:lstStyle/>
        <a:p>
          <a:pPr lvl="0" algn="l" defTabSz="889000">
            <a:lnSpc>
              <a:spcPct val="90000"/>
            </a:lnSpc>
            <a:spcBef>
              <a:spcPct val="0"/>
            </a:spcBef>
            <a:spcAft>
              <a:spcPct val="35000"/>
            </a:spcAft>
          </a:pPr>
          <a:r>
            <a:rPr lang="es-ES" sz="2000" kern="1200" dirty="0" smtClean="0">
              <a:latin typeface="+mj-lt"/>
            </a:rPr>
            <a:t>D3 – A3: </a:t>
          </a:r>
          <a:r>
            <a:rPr lang="es-EC" sz="2000" kern="1200" dirty="0" smtClean="0">
              <a:effectLst/>
              <a:latin typeface="+mj-lt"/>
              <a:ea typeface="Calibri" panose="020F0502020204030204" pitchFamily="34" charset="0"/>
            </a:rPr>
            <a:t>Optimizar los costos de producción mediante innovación tecnológica en procesos de producción, de esta manera llegará a ser un sector muy productivo.</a:t>
          </a:r>
          <a:endParaRPr lang="es-ES" sz="2000" kern="1200" dirty="0">
            <a:latin typeface="+mj-lt"/>
          </a:endParaRPr>
        </a:p>
      </dsp:txBody>
      <dsp:txXfrm>
        <a:off x="501310" y="1949236"/>
        <a:ext cx="6073016" cy="1092154"/>
      </dsp:txXfrm>
    </dsp:sp>
    <dsp:sp modelId="{C0AA4E7A-47A1-4465-AD1E-9EBA94BA9827}">
      <dsp:nvSpPr>
        <dsp:cNvPr id="0" name=""/>
        <dsp:cNvSpPr/>
      </dsp:nvSpPr>
      <dsp:spPr>
        <a:xfrm>
          <a:off x="0" y="4355073"/>
          <a:ext cx="8844547" cy="1033200"/>
        </a:xfrm>
        <a:prstGeom prst="rect">
          <a:avLst/>
        </a:prstGeom>
        <a:solidFill>
          <a:schemeClr val="lt1">
            <a:alpha val="90000"/>
            <a:hueOff val="0"/>
            <a:satOff val="0"/>
            <a:lumOff val="0"/>
            <a:alphaOff val="0"/>
          </a:schemeClr>
        </a:solidFill>
        <a:ln w="9525" cap="flat" cmpd="sng" algn="ctr">
          <a:solidFill>
            <a:schemeClr val="accent2">
              <a:hueOff val="-2360944"/>
              <a:satOff val="-21531"/>
              <a:lumOff val="-3922"/>
              <a:alphaOff val="0"/>
            </a:schemeClr>
          </a:solidFill>
          <a:prstDash val="solid"/>
        </a:ln>
        <a:effectLst/>
      </dsp:spPr>
      <dsp:style>
        <a:lnRef idx="1">
          <a:scrgbClr r="0" g="0" b="0"/>
        </a:lnRef>
        <a:fillRef idx="1">
          <a:scrgbClr r="0" g="0" b="0"/>
        </a:fillRef>
        <a:effectRef idx="0">
          <a:scrgbClr r="0" g="0" b="0"/>
        </a:effectRef>
        <a:fontRef idx="minor"/>
      </dsp:style>
    </dsp:sp>
    <dsp:sp modelId="{5270E0CB-DF37-4E77-BD7C-E2C0DB7278F6}">
      <dsp:nvSpPr>
        <dsp:cNvPr id="0" name=""/>
        <dsp:cNvSpPr/>
      </dsp:nvSpPr>
      <dsp:spPr>
        <a:xfrm>
          <a:off x="442227" y="3749913"/>
          <a:ext cx="6191182" cy="1210320"/>
        </a:xfrm>
        <a:prstGeom prst="roundRect">
          <a:avLst/>
        </a:prstGeom>
        <a:solidFill>
          <a:schemeClr val="accent2">
            <a:hueOff val="-2360944"/>
            <a:satOff val="-21531"/>
            <a:lumOff val="-392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012" tIns="0" rIns="234012" bIns="0" numCol="1" spcCol="1270" anchor="ctr" anchorCtr="0">
          <a:noAutofit/>
        </a:bodyPr>
        <a:lstStyle/>
        <a:p>
          <a:pPr lvl="0" algn="l" defTabSz="889000">
            <a:lnSpc>
              <a:spcPct val="90000"/>
            </a:lnSpc>
            <a:spcBef>
              <a:spcPct val="0"/>
            </a:spcBef>
            <a:spcAft>
              <a:spcPct val="35000"/>
            </a:spcAft>
          </a:pPr>
          <a:r>
            <a:rPr lang="es-ES" sz="2000" kern="1200" dirty="0" smtClean="0">
              <a:latin typeface="+mj-lt"/>
            </a:rPr>
            <a:t>D4 – A4: </a:t>
          </a:r>
          <a:r>
            <a:rPr lang="es-EC" sz="2000" kern="1200" dirty="0" smtClean="0">
              <a:effectLst/>
              <a:latin typeface="+mj-lt"/>
              <a:ea typeface="Calibri" panose="020F0502020204030204" pitchFamily="34" charset="0"/>
            </a:rPr>
            <a:t>Alianzas con el Gobierno para prevenir la competencia desleal  por un largo plazo o prohibir su comercialización definitiva, a través de programas sociales fomentar el consumo de leche.</a:t>
          </a:r>
          <a:r>
            <a:rPr lang="es-ES" sz="2000" kern="1200" dirty="0" smtClean="0">
              <a:latin typeface="+mj-lt"/>
            </a:rPr>
            <a:t> </a:t>
          </a:r>
          <a:endParaRPr lang="es-ES" sz="2000" kern="1200" dirty="0">
            <a:latin typeface="+mj-lt"/>
          </a:endParaRPr>
        </a:p>
      </dsp:txBody>
      <dsp:txXfrm>
        <a:off x="501310" y="3808996"/>
        <a:ext cx="6073016" cy="10921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F67E9-EE35-4113-B113-A1A1C3E89470}">
      <dsp:nvSpPr>
        <dsp:cNvPr id="0" name=""/>
        <dsp:cNvSpPr/>
      </dsp:nvSpPr>
      <dsp:spPr>
        <a:xfrm>
          <a:off x="0" y="0"/>
          <a:ext cx="9288238" cy="1525385"/>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El PIB (Producto Interno Bruto) se ha incrementado moderadamente en los últimos dos años pasando de 104296 millones de USD en el 2017 a 108398 millones de USD para el año 2018, lo que se establece un incremento anual de 3,93%, lo cual favorece al país incluyendo también la producción y consumo de los productos que se elaboran y comercializan por parte del sector ganadero. </a:t>
          </a:r>
          <a:endParaRPr lang="es-EC" sz="2000" kern="1200" dirty="0">
            <a:solidFill>
              <a:schemeClr val="tx1"/>
            </a:solidFill>
          </a:endParaRPr>
        </a:p>
      </dsp:txBody>
      <dsp:txXfrm>
        <a:off x="44677" y="44677"/>
        <a:ext cx="7642228" cy="1436031"/>
      </dsp:txXfrm>
    </dsp:sp>
    <dsp:sp modelId="{6C5EE367-0D5E-44D8-8059-7EC7A92467CE}">
      <dsp:nvSpPr>
        <dsp:cNvPr id="0" name=""/>
        <dsp:cNvSpPr/>
      </dsp:nvSpPr>
      <dsp:spPr>
        <a:xfrm>
          <a:off x="819550" y="1720766"/>
          <a:ext cx="9288238" cy="1709682"/>
        </a:xfrm>
        <a:prstGeom prst="roundRect">
          <a:avLst>
            <a:gd name="adj" fmla="val 10000"/>
          </a:avLst>
        </a:prstGeom>
        <a:gradFill rotWithShape="0">
          <a:gsLst>
            <a:gs pos="0">
              <a:schemeClr val="accent3">
                <a:hueOff val="-3786679"/>
                <a:satOff val="14463"/>
                <a:lumOff val="1079"/>
                <a:alphaOff val="0"/>
                <a:tint val="94000"/>
                <a:satMod val="100000"/>
                <a:lumMod val="108000"/>
              </a:schemeClr>
            </a:gs>
            <a:gs pos="50000">
              <a:schemeClr val="accent3">
                <a:hueOff val="-3786679"/>
                <a:satOff val="14463"/>
                <a:lumOff val="1079"/>
                <a:alphaOff val="0"/>
                <a:tint val="98000"/>
                <a:shade val="100000"/>
                <a:satMod val="100000"/>
                <a:lumMod val="100000"/>
              </a:schemeClr>
            </a:gs>
            <a:gs pos="100000">
              <a:schemeClr val="accent3">
                <a:hueOff val="-3786679"/>
                <a:satOff val="14463"/>
                <a:lumOff val="1079"/>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En cuanto al desarrollo integral financiero de los productores de leche, se tiene que el ROA se mantiene en promedio en 3,6%, es decir los ganaderos por cada dólar invertido en activos en el periodo 2014 – 2018, obtuvieron USD 0,36 de utilidad. Mientras que el ROE mantiene un promedio de 2,8%, es decir, que los ganaderos por cada dólar invertido en el patrimonio obtuvieron USD 0,28 de utilidad. Este rendimiento es aceptable, no obstante, sus niveles de ventas y utilidades son bajas, apenas cumpliendo con sus costos de operación. </a:t>
          </a:r>
          <a:endParaRPr lang="es-EC" sz="1800" kern="1200" dirty="0">
            <a:solidFill>
              <a:schemeClr val="tx1"/>
            </a:solidFill>
          </a:endParaRPr>
        </a:p>
      </dsp:txBody>
      <dsp:txXfrm>
        <a:off x="869625" y="1770841"/>
        <a:ext cx="7377037" cy="1609532"/>
      </dsp:txXfrm>
    </dsp:sp>
    <dsp:sp modelId="{AF41890C-6C64-486B-A235-1936B9A1C59F}">
      <dsp:nvSpPr>
        <dsp:cNvPr id="0" name=""/>
        <dsp:cNvSpPr/>
      </dsp:nvSpPr>
      <dsp:spPr>
        <a:xfrm>
          <a:off x="1639100" y="3559231"/>
          <a:ext cx="9288238" cy="1525385"/>
        </a:xfrm>
        <a:prstGeom prst="roundRect">
          <a:avLst>
            <a:gd name="adj" fmla="val 10000"/>
          </a:avLst>
        </a:prstGeom>
        <a:gradFill rotWithShape="0">
          <a:gsLst>
            <a:gs pos="0">
              <a:schemeClr val="accent3">
                <a:hueOff val="-7573358"/>
                <a:satOff val="28927"/>
                <a:lumOff val="2158"/>
                <a:alphaOff val="0"/>
                <a:tint val="94000"/>
                <a:satMod val="100000"/>
                <a:lumMod val="108000"/>
              </a:schemeClr>
            </a:gs>
            <a:gs pos="50000">
              <a:schemeClr val="accent3">
                <a:hueOff val="-7573358"/>
                <a:satOff val="28927"/>
                <a:lumOff val="2158"/>
                <a:alphaOff val="0"/>
                <a:tint val="98000"/>
                <a:shade val="100000"/>
                <a:satMod val="100000"/>
                <a:lumMod val="100000"/>
              </a:schemeClr>
            </a:gs>
            <a:gs pos="100000">
              <a:schemeClr val="accent3">
                <a:hueOff val="-7573358"/>
                <a:satOff val="28927"/>
                <a:lumOff val="215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Entre las principales líneas de acción que se busca implementar en el sector ganadero están dadas en base a la organización e institucionalidad de los productores de leche, cuyas estrategias se enmarcan hacia el acceso al crédito, creación de alianzas con instituciones nacionales e internacionales, incremento de la producción de leche y cuerdos para mejorar el comercio justo que se encaminan hacia la productividad, distribución comercialización y calidad. </a:t>
          </a:r>
          <a:endParaRPr lang="es-EC" sz="1800" kern="1200" dirty="0">
            <a:solidFill>
              <a:schemeClr val="tx1"/>
            </a:solidFill>
          </a:endParaRPr>
        </a:p>
      </dsp:txBody>
      <dsp:txXfrm>
        <a:off x="1683777" y="3603908"/>
        <a:ext cx="7387833" cy="1436031"/>
      </dsp:txXfrm>
    </dsp:sp>
    <dsp:sp modelId="{F7B78975-66C5-4334-B796-D62627DA6F4A}">
      <dsp:nvSpPr>
        <dsp:cNvPr id="0" name=""/>
        <dsp:cNvSpPr/>
      </dsp:nvSpPr>
      <dsp:spPr>
        <a:xfrm>
          <a:off x="8296737" y="1156750"/>
          <a:ext cx="991500" cy="99150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8519825" y="1156750"/>
        <a:ext cx="545325" cy="746104"/>
      </dsp:txXfrm>
    </dsp:sp>
    <dsp:sp modelId="{A75FF773-4555-49FD-9DD9-31DF5F81B1B5}">
      <dsp:nvSpPr>
        <dsp:cNvPr id="0" name=""/>
        <dsp:cNvSpPr/>
      </dsp:nvSpPr>
      <dsp:spPr>
        <a:xfrm>
          <a:off x="9116288" y="2926197"/>
          <a:ext cx="991500" cy="991500"/>
        </a:xfrm>
        <a:prstGeom prst="downArrow">
          <a:avLst>
            <a:gd name="adj1" fmla="val 55000"/>
            <a:gd name="adj2" fmla="val 45000"/>
          </a:avLst>
        </a:prstGeom>
        <a:solidFill>
          <a:schemeClr val="accent3">
            <a:tint val="40000"/>
            <a:alpha val="90000"/>
            <a:hueOff val="-7809341"/>
            <a:satOff val="26931"/>
            <a:lumOff val="1820"/>
            <a:alphaOff val="0"/>
          </a:schemeClr>
        </a:solidFill>
        <a:ln w="9525" cap="flat" cmpd="sng" algn="ctr">
          <a:solidFill>
            <a:schemeClr val="accent3">
              <a:tint val="40000"/>
              <a:alpha val="90000"/>
              <a:hueOff val="-7809341"/>
              <a:satOff val="26931"/>
              <a:lumOff val="182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9339376" y="2926197"/>
        <a:ext cx="545325" cy="7461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8CF0B-B0F7-4107-B720-2814EF0E15FC}">
      <dsp:nvSpPr>
        <dsp:cNvPr id="0" name=""/>
        <dsp:cNvSpPr/>
      </dsp:nvSpPr>
      <dsp:spPr>
        <a:xfrm>
          <a:off x="0" y="0"/>
          <a:ext cx="8047182" cy="170583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Una excelente producción de leche depende principalmente de la buena alimentación de las vacas; es decir que deben ser alimentadas con pastos ricos en proteínas y calcio, otros factores que influyen en la calidad de leche es el mejoramiento genético, salud, y el buen manejo de rebaños.</a:t>
          </a:r>
          <a:endParaRPr lang="es-EC" sz="2000" kern="1200" dirty="0">
            <a:solidFill>
              <a:schemeClr val="tx1"/>
            </a:solidFill>
          </a:endParaRPr>
        </a:p>
      </dsp:txBody>
      <dsp:txXfrm>
        <a:off x="49962" y="49962"/>
        <a:ext cx="6206453" cy="1605911"/>
      </dsp:txXfrm>
    </dsp:sp>
    <dsp:sp modelId="{C01E06A4-FB5A-4945-A342-85BA80DF8918}">
      <dsp:nvSpPr>
        <dsp:cNvPr id="0" name=""/>
        <dsp:cNvSpPr/>
      </dsp:nvSpPr>
      <dsp:spPr>
        <a:xfrm>
          <a:off x="710045" y="1990141"/>
          <a:ext cx="8047182" cy="1705835"/>
        </a:xfrm>
        <a:prstGeom prst="roundRect">
          <a:avLst>
            <a:gd name="adj" fmla="val 10000"/>
          </a:avLst>
        </a:prstGeom>
        <a:solidFill>
          <a:schemeClr val="accent2">
            <a:hueOff val="-1180472"/>
            <a:satOff val="-10766"/>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0" kern="1200" dirty="0" smtClean="0">
              <a:solidFill>
                <a:schemeClr val="tx1"/>
              </a:solidFill>
            </a:rPr>
            <a:t>. Uno de las principales causas que ha afectado los ingresos económicos del sector ganadero es la falta de Planificación Estratégica en un entorno cambiante del sector, los campesinos pierden las proyecciones de distintas eventualidades que se les presenta, no poseen estrategias definidas; es decir no están preparados para enfrentar escenarios negativos en el sector y tampoco para aprovechar las oportunidades que se les presenta</a:t>
          </a:r>
          <a:endParaRPr lang="es-EC" sz="1800" b="0" kern="1200" dirty="0">
            <a:solidFill>
              <a:schemeClr val="tx1"/>
            </a:solidFill>
          </a:endParaRPr>
        </a:p>
      </dsp:txBody>
      <dsp:txXfrm>
        <a:off x="760007" y="2040103"/>
        <a:ext cx="6128420" cy="1605911"/>
      </dsp:txXfrm>
    </dsp:sp>
    <dsp:sp modelId="{CE254562-5DD8-423F-B2D3-3D83977FF6F1}">
      <dsp:nvSpPr>
        <dsp:cNvPr id="0" name=""/>
        <dsp:cNvSpPr/>
      </dsp:nvSpPr>
      <dsp:spPr>
        <a:xfrm>
          <a:off x="1420091" y="3980282"/>
          <a:ext cx="8047182" cy="1705835"/>
        </a:xfrm>
        <a:prstGeom prst="roundRect">
          <a:avLst>
            <a:gd name="adj" fmla="val 10000"/>
          </a:avLst>
        </a:prstGeom>
        <a:solidFill>
          <a:schemeClr val="accent2">
            <a:hueOff val="-2360944"/>
            <a:satOff val="-21531"/>
            <a:lumOff val="-39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0" kern="1200" dirty="0" smtClean="0">
              <a:solidFill>
                <a:schemeClr val="tx1"/>
              </a:solidFill>
            </a:rPr>
            <a:t>Los pequeños, medianos y grandes ganaderos productores de leche no cuentan con una base legal estructurada para evidenciar y potencializar la actividad y crecer económicamente para que la actividad ganadera sea beneficiosa para quienes lo practican.</a:t>
          </a:r>
          <a:endParaRPr lang="es-EC" sz="2000" b="0" kern="1200" dirty="0">
            <a:solidFill>
              <a:schemeClr val="tx1"/>
            </a:solidFill>
          </a:endParaRPr>
        </a:p>
      </dsp:txBody>
      <dsp:txXfrm>
        <a:off x="1470053" y="4030244"/>
        <a:ext cx="6128420" cy="1605911"/>
      </dsp:txXfrm>
    </dsp:sp>
    <dsp:sp modelId="{CC04D0B8-1900-41EC-9B6B-72330A2BADDF}">
      <dsp:nvSpPr>
        <dsp:cNvPr id="0" name=""/>
        <dsp:cNvSpPr/>
      </dsp:nvSpPr>
      <dsp:spPr>
        <a:xfrm>
          <a:off x="6938389" y="1293591"/>
          <a:ext cx="1108793" cy="110879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7187867" y="1293591"/>
        <a:ext cx="609837" cy="834367"/>
      </dsp:txXfrm>
    </dsp:sp>
    <dsp:sp modelId="{333402FC-0672-4D46-AE84-65B235B18625}">
      <dsp:nvSpPr>
        <dsp:cNvPr id="0" name=""/>
        <dsp:cNvSpPr/>
      </dsp:nvSpPr>
      <dsp:spPr>
        <a:xfrm>
          <a:off x="7648435" y="3272360"/>
          <a:ext cx="1108793" cy="1108793"/>
        </a:xfrm>
        <a:prstGeom prst="downArrow">
          <a:avLst>
            <a:gd name="adj1" fmla="val 55000"/>
            <a:gd name="adj2" fmla="val 45000"/>
          </a:avLst>
        </a:prstGeom>
        <a:solidFill>
          <a:schemeClr val="accent2">
            <a:tint val="40000"/>
            <a:alpha val="90000"/>
            <a:hueOff val="-3073021"/>
            <a:satOff val="-20232"/>
            <a:lumOff val="-1646"/>
            <a:alphaOff val="0"/>
          </a:schemeClr>
        </a:solidFill>
        <a:ln w="15875" cap="flat" cmpd="sng" algn="ctr">
          <a:solidFill>
            <a:schemeClr val="accent2">
              <a:tint val="40000"/>
              <a:alpha val="90000"/>
              <a:hueOff val="-3073021"/>
              <a:satOff val="-20232"/>
              <a:lumOff val="-1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7897913" y="3272360"/>
        <a:ext cx="609837" cy="8343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76EE3-12A6-455D-BE69-E21EC47A9996}">
      <dsp:nvSpPr>
        <dsp:cNvPr id="0" name=""/>
        <dsp:cNvSpPr/>
      </dsp:nvSpPr>
      <dsp:spPr>
        <a:xfrm>
          <a:off x="3230369" y="1687906"/>
          <a:ext cx="709579" cy="91440"/>
        </a:xfrm>
        <a:custGeom>
          <a:avLst/>
          <a:gdLst/>
          <a:ahLst/>
          <a:cxnLst/>
          <a:rect l="0" t="0" r="0" b="0"/>
          <a:pathLst>
            <a:path>
              <a:moveTo>
                <a:pt x="0" y="45720"/>
              </a:moveTo>
              <a:lnTo>
                <a:pt x="70957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566654" y="1729921"/>
        <a:ext cx="37008" cy="7409"/>
      </dsp:txXfrm>
    </dsp:sp>
    <dsp:sp modelId="{ADA3CEC1-550B-4C7F-9687-56E161B6DE54}">
      <dsp:nvSpPr>
        <dsp:cNvPr id="0" name=""/>
        <dsp:cNvSpPr/>
      </dsp:nvSpPr>
      <dsp:spPr>
        <a:xfrm>
          <a:off x="13999" y="768175"/>
          <a:ext cx="3218170" cy="193090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Para mejorar el crecimiento del PIB (Producto Interno Bruto) es necesario potencializar al sector agrícola </a:t>
          </a:r>
          <a:endParaRPr lang="es-EC" sz="2000" kern="1200" dirty="0">
            <a:solidFill>
              <a:schemeClr val="tx1"/>
            </a:solidFill>
          </a:endParaRPr>
        </a:p>
      </dsp:txBody>
      <dsp:txXfrm>
        <a:off x="13999" y="768175"/>
        <a:ext cx="3218170" cy="1930902"/>
      </dsp:txXfrm>
    </dsp:sp>
    <dsp:sp modelId="{5FAB42EA-C017-4CA0-930D-19660CF7645F}">
      <dsp:nvSpPr>
        <dsp:cNvPr id="0" name=""/>
        <dsp:cNvSpPr/>
      </dsp:nvSpPr>
      <dsp:spPr>
        <a:xfrm>
          <a:off x="7188719" y="1687906"/>
          <a:ext cx="709579" cy="91440"/>
        </a:xfrm>
        <a:custGeom>
          <a:avLst/>
          <a:gdLst/>
          <a:ahLst/>
          <a:cxnLst/>
          <a:rect l="0" t="0" r="0" b="0"/>
          <a:pathLst>
            <a:path>
              <a:moveTo>
                <a:pt x="0" y="45720"/>
              </a:moveTo>
              <a:lnTo>
                <a:pt x="709579" y="45720"/>
              </a:lnTo>
            </a:path>
          </a:pathLst>
        </a:custGeom>
        <a:noFill/>
        <a:ln w="9525" cap="flat" cmpd="sng" algn="ctr">
          <a:solidFill>
            <a:schemeClr val="accent3">
              <a:hueOff val="-1893340"/>
              <a:satOff val="7232"/>
              <a:lumOff val="5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525004" y="1729921"/>
        <a:ext cx="37008" cy="7409"/>
      </dsp:txXfrm>
    </dsp:sp>
    <dsp:sp modelId="{8DAD2ACB-A6BF-4055-B4A5-F7F9C86D4307}">
      <dsp:nvSpPr>
        <dsp:cNvPr id="0" name=""/>
        <dsp:cNvSpPr/>
      </dsp:nvSpPr>
      <dsp:spPr>
        <a:xfrm>
          <a:off x="3972348" y="768175"/>
          <a:ext cx="3218170" cy="1930902"/>
        </a:xfrm>
        <a:prstGeom prst="rect">
          <a:avLst/>
        </a:prstGeom>
        <a:solidFill>
          <a:schemeClr val="accent3">
            <a:hueOff val="-1514672"/>
            <a:satOff val="5785"/>
            <a:lumOff val="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effectLst/>
              <a:latin typeface="+mj-lt"/>
              <a:ea typeface="Calibri" panose="020F0502020204030204" pitchFamily="34" charset="0"/>
            </a:rPr>
            <a:t>Es importante que al menos a nivel general, las autoridades de la Provincia de Cotopaxi recopilen los datos suficientes para proporcionar información de los ingresos, costos y beneficios del sector ganadero</a:t>
          </a:r>
          <a:endParaRPr lang="es-EC" sz="1800" kern="1200" dirty="0">
            <a:solidFill>
              <a:schemeClr val="tx1"/>
            </a:solidFill>
          </a:endParaRPr>
        </a:p>
      </dsp:txBody>
      <dsp:txXfrm>
        <a:off x="3972348" y="768175"/>
        <a:ext cx="3218170" cy="1930902"/>
      </dsp:txXfrm>
    </dsp:sp>
    <dsp:sp modelId="{F23130AC-9152-4DAE-B375-AE0FDAC86D96}">
      <dsp:nvSpPr>
        <dsp:cNvPr id="0" name=""/>
        <dsp:cNvSpPr/>
      </dsp:nvSpPr>
      <dsp:spPr>
        <a:xfrm>
          <a:off x="1623084" y="2697277"/>
          <a:ext cx="7916698" cy="709579"/>
        </a:xfrm>
        <a:custGeom>
          <a:avLst/>
          <a:gdLst/>
          <a:ahLst/>
          <a:cxnLst/>
          <a:rect l="0" t="0" r="0" b="0"/>
          <a:pathLst>
            <a:path>
              <a:moveTo>
                <a:pt x="7916698" y="0"/>
              </a:moveTo>
              <a:lnTo>
                <a:pt x="7916698" y="371889"/>
              </a:lnTo>
              <a:lnTo>
                <a:pt x="0" y="371889"/>
              </a:lnTo>
              <a:lnTo>
                <a:pt x="0" y="709579"/>
              </a:lnTo>
            </a:path>
          </a:pathLst>
        </a:custGeom>
        <a:noFill/>
        <a:ln w="9525" cap="flat" cmpd="sng" algn="ctr">
          <a:solidFill>
            <a:schemeClr val="accent3">
              <a:hueOff val="-3786679"/>
              <a:satOff val="14463"/>
              <a:lumOff val="107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382653" y="3048362"/>
        <a:ext cx="397561" cy="7409"/>
      </dsp:txXfrm>
    </dsp:sp>
    <dsp:sp modelId="{C99C0E47-CA41-4769-8A13-5B86DA14C21D}">
      <dsp:nvSpPr>
        <dsp:cNvPr id="0" name=""/>
        <dsp:cNvSpPr/>
      </dsp:nvSpPr>
      <dsp:spPr>
        <a:xfrm>
          <a:off x="7930698" y="768175"/>
          <a:ext cx="3218170" cy="1930902"/>
        </a:xfrm>
        <a:prstGeom prst="rect">
          <a:avLst/>
        </a:prstGeom>
        <a:solidFill>
          <a:schemeClr val="accent3">
            <a:hueOff val="-3029343"/>
            <a:satOff val="11571"/>
            <a:lumOff val="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Es necesario que se creen líneas de crédito especializadas en las necesidades y requerimientos de los ganaderos productores de leche, siendo los responsables de estas acciones el Estado y el sector privado</a:t>
          </a:r>
          <a:endParaRPr lang="es-EC" sz="1800" kern="1200" dirty="0">
            <a:solidFill>
              <a:schemeClr val="tx1"/>
            </a:solidFill>
          </a:endParaRPr>
        </a:p>
      </dsp:txBody>
      <dsp:txXfrm>
        <a:off x="7930698" y="768175"/>
        <a:ext cx="3218170" cy="1930902"/>
      </dsp:txXfrm>
    </dsp:sp>
    <dsp:sp modelId="{4CF84A99-3D38-4A0A-8000-8CA2B5E177D8}">
      <dsp:nvSpPr>
        <dsp:cNvPr id="0" name=""/>
        <dsp:cNvSpPr/>
      </dsp:nvSpPr>
      <dsp:spPr>
        <a:xfrm>
          <a:off x="3230369" y="4358987"/>
          <a:ext cx="709579" cy="91440"/>
        </a:xfrm>
        <a:custGeom>
          <a:avLst/>
          <a:gdLst/>
          <a:ahLst/>
          <a:cxnLst/>
          <a:rect l="0" t="0" r="0" b="0"/>
          <a:pathLst>
            <a:path>
              <a:moveTo>
                <a:pt x="0" y="45720"/>
              </a:moveTo>
              <a:lnTo>
                <a:pt x="709579" y="45720"/>
              </a:lnTo>
            </a:path>
          </a:pathLst>
        </a:custGeom>
        <a:noFill/>
        <a:ln w="9525" cap="flat" cmpd="sng" algn="ctr">
          <a:solidFill>
            <a:schemeClr val="accent3">
              <a:hueOff val="-5680019"/>
              <a:satOff val="21695"/>
              <a:lumOff val="16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566654" y="4401003"/>
        <a:ext cx="37008" cy="7409"/>
      </dsp:txXfrm>
    </dsp:sp>
    <dsp:sp modelId="{B4C3F340-81BA-4621-AD3B-FC3D973176D7}">
      <dsp:nvSpPr>
        <dsp:cNvPr id="0" name=""/>
        <dsp:cNvSpPr/>
      </dsp:nvSpPr>
      <dsp:spPr>
        <a:xfrm>
          <a:off x="13999" y="3439256"/>
          <a:ext cx="3218170" cy="1930902"/>
        </a:xfrm>
        <a:prstGeom prst="rect">
          <a:avLst/>
        </a:prstGeom>
        <a:solidFill>
          <a:schemeClr val="accent3">
            <a:hueOff val="-4544015"/>
            <a:satOff val="17356"/>
            <a:lumOff val="12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Conocer las características del suelo luego fertilizar los suelos para el cultivo del pasto; sembrar con semillas certificadas, de esta manera se obtendrá pastos con calidad nutricional para la alimentación de ganado; también mejorar la calidad genética de las vacas</a:t>
          </a:r>
          <a:endParaRPr lang="es-EC" sz="1600" kern="1200" dirty="0">
            <a:solidFill>
              <a:schemeClr val="tx1"/>
            </a:solidFill>
          </a:endParaRPr>
        </a:p>
      </dsp:txBody>
      <dsp:txXfrm>
        <a:off x="13999" y="3439256"/>
        <a:ext cx="3218170" cy="1930902"/>
      </dsp:txXfrm>
    </dsp:sp>
    <dsp:sp modelId="{022651E5-E92D-41C9-BEE1-C5C8ECECEC51}">
      <dsp:nvSpPr>
        <dsp:cNvPr id="0" name=""/>
        <dsp:cNvSpPr/>
      </dsp:nvSpPr>
      <dsp:spPr>
        <a:xfrm>
          <a:off x="7188719" y="4358987"/>
          <a:ext cx="709579" cy="91440"/>
        </a:xfrm>
        <a:custGeom>
          <a:avLst/>
          <a:gdLst/>
          <a:ahLst/>
          <a:cxnLst/>
          <a:rect l="0" t="0" r="0" b="0"/>
          <a:pathLst>
            <a:path>
              <a:moveTo>
                <a:pt x="0" y="45720"/>
              </a:moveTo>
              <a:lnTo>
                <a:pt x="709579" y="45720"/>
              </a:lnTo>
            </a:path>
          </a:pathLst>
        </a:custGeom>
        <a:noFill/>
        <a:ln w="9525" cap="flat" cmpd="sng" algn="ctr">
          <a:solidFill>
            <a:schemeClr val="accent3">
              <a:hueOff val="-7573358"/>
              <a:satOff val="28927"/>
              <a:lumOff val="215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525004" y="4401003"/>
        <a:ext cx="37008" cy="7409"/>
      </dsp:txXfrm>
    </dsp:sp>
    <dsp:sp modelId="{50A27D60-5EE2-4A83-B315-12DF71853814}">
      <dsp:nvSpPr>
        <dsp:cNvPr id="0" name=""/>
        <dsp:cNvSpPr/>
      </dsp:nvSpPr>
      <dsp:spPr>
        <a:xfrm>
          <a:off x="3972348" y="3439256"/>
          <a:ext cx="3218170" cy="1930902"/>
        </a:xfrm>
        <a:prstGeom prst="rect">
          <a:avLst/>
        </a:prstGeom>
        <a:solidFill>
          <a:schemeClr val="accent3">
            <a:hueOff val="-6058687"/>
            <a:satOff val="23142"/>
            <a:lumOff val="1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Con el apoyo del Gobierno y del Ministerio de Agricultura y Ganadería (MAG) hacer de los pequeños y medianos productores de leche asociaciones unidas que trabajen con una visión en conjunto, lograr presentar proyectos factibles beneficio y desarrollo el sector, entre ellas planificación estratégica</a:t>
          </a:r>
          <a:r>
            <a:rPr lang="es-EC" sz="1500" kern="1200" dirty="0" smtClean="0"/>
            <a:t>.</a:t>
          </a:r>
          <a:endParaRPr lang="es-EC" sz="1500" kern="1200" dirty="0"/>
        </a:p>
      </dsp:txBody>
      <dsp:txXfrm>
        <a:off x="3972348" y="3439256"/>
        <a:ext cx="3218170" cy="1930902"/>
      </dsp:txXfrm>
    </dsp:sp>
    <dsp:sp modelId="{1ECD9AAA-0E74-4296-B419-B0541D7362F8}">
      <dsp:nvSpPr>
        <dsp:cNvPr id="0" name=""/>
        <dsp:cNvSpPr/>
      </dsp:nvSpPr>
      <dsp:spPr>
        <a:xfrm>
          <a:off x="7930698" y="3439256"/>
          <a:ext cx="3218170" cy="1930902"/>
        </a:xfrm>
        <a:prstGeom prst="rect">
          <a:avLst/>
        </a:prstGeom>
        <a:solidFill>
          <a:schemeClr val="accent3">
            <a:hueOff val="-7573358"/>
            <a:satOff val="2892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Los pequeños, medianos y grandes productores deben realizar reuniones para la propuesta de un proyecto de base legal estructurado, los mismos que sean presentados ante los organismos legales pertinentes, para su aprobación y luego su ejecución; esto con el fin de llevar en adelante las actividades programadas</a:t>
          </a:r>
          <a:r>
            <a:rPr lang="es-EC" sz="1500" kern="1200" dirty="0" smtClean="0"/>
            <a:t>.</a:t>
          </a:r>
          <a:endParaRPr lang="es-EC" sz="1500" kern="1200" dirty="0"/>
        </a:p>
      </dsp:txBody>
      <dsp:txXfrm>
        <a:off x="7930698" y="3439256"/>
        <a:ext cx="3218170" cy="1930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879FC-AEAA-4868-BF61-37EE60E8D7FF}">
      <dsp:nvSpPr>
        <dsp:cNvPr id="0" name=""/>
        <dsp:cNvSpPr/>
      </dsp:nvSpPr>
      <dsp:spPr>
        <a:xfrm rot="5400000">
          <a:off x="698409" y="1420998"/>
          <a:ext cx="2084986" cy="3469370"/>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8296D-1806-4D9B-A93F-EEE0AEC6BE7E}">
      <dsp:nvSpPr>
        <dsp:cNvPr id="0" name=""/>
        <dsp:cNvSpPr/>
      </dsp:nvSpPr>
      <dsp:spPr>
        <a:xfrm>
          <a:off x="350373" y="2457592"/>
          <a:ext cx="3132167" cy="274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t>Precio es el valor monetario asignado a un bien o servicio.(Mochón, 2016).  </a:t>
          </a:r>
          <a:endParaRPr lang="es-EC" sz="2500" kern="1200" dirty="0"/>
        </a:p>
      </dsp:txBody>
      <dsp:txXfrm>
        <a:off x="350373" y="2457592"/>
        <a:ext cx="3132167" cy="2745528"/>
      </dsp:txXfrm>
    </dsp:sp>
    <dsp:sp modelId="{DAB35C6B-3A0E-4AB2-8094-6005DE2BDC2D}">
      <dsp:nvSpPr>
        <dsp:cNvPr id="0" name=""/>
        <dsp:cNvSpPr/>
      </dsp:nvSpPr>
      <dsp:spPr>
        <a:xfrm>
          <a:off x="2891565" y="1165579"/>
          <a:ext cx="590975" cy="590975"/>
        </a:xfrm>
        <a:prstGeom prst="triangle">
          <a:avLst>
            <a:gd name="adj" fmla="val 100000"/>
          </a:avLst>
        </a:prstGeom>
        <a:solidFill>
          <a:schemeClr val="accent4">
            <a:hueOff val="4787184"/>
            <a:satOff val="-4283"/>
            <a:lumOff val="-1078"/>
            <a:alphaOff val="0"/>
          </a:schemeClr>
        </a:solidFill>
        <a:ln w="15875" cap="flat" cmpd="sng" algn="ctr">
          <a:solidFill>
            <a:schemeClr val="accent4">
              <a:hueOff val="4787184"/>
              <a:satOff val="-4283"/>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0B6FC-280B-42CC-B316-D8AB6572CCB6}">
      <dsp:nvSpPr>
        <dsp:cNvPr id="0" name=""/>
        <dsp:cNvSpPr/>
      </dsp:nvSpPr>
      <dsp:spPr>
        <a:xfrm rot="5400000">
          <a:off x="4532794" y="472175"/>
          <a:ext cx="2084986" cy="3469370"/>
        </a:xfrm>
        <a:prstGeom prst="corner">
          <a:avLst>
            <a:gd name="adj1" fmla="val 16120"/>
            <a:gd name="adj2" fmla="val 16110"/>
          </a:avLst>
        </a:prstGeom>
        <a:solidFill>
          <a:schemeClr val="accent4">
            <a:hueOff val="9574368"/>
            <a:satOff val="-8565"/>
            <a:lumOff val="-2157"/>
            <a:alphaOff val="0"/>
          </a:schemeClr>
        </a:solidFill>
        <a:ln w="15875" cap="flat" cmpd="sng" algn="ctr">
          <a:solidFill>
            <a:schemeClr val="accent4">
              <a:hueOff val="9574368"/>
              <a:satOff val="-8565"/>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5853D-EDBD-466F-A955-DF6360AC60ED}">
      <dsp:nvSpPr>
        <dsp:cNvPr id="0" name=""/>
        <dsp:cNvSpPr/>
      </dsp:nvSpPr>
      <dsp:spPr>
        <a:xfrm>
          <a:off x="4184758" y="1508770"/>
          <a:ext cx="3132167" cy="274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C" sz="2500" kern="1200" dirty="0" smtClean="0"/>
            <a:t>En un mercado libre, tal como es analizado en economía, el precio queda fijado mediante “la ley de la oferta y la demanda”. . (Schiller, 2010)</a:t>
          </a:r>
          <a:endParaRPr lang="es-EC" sz="2500" kern="1200" dirty="0"/>
        </a:p>
      </dsp:txBody>
      <dsp:txXfrm>
        <a:off x="4184758" y="1508770"/>
        <a:ext cx="3132167" cy="2745528"/>
      </dsp:txXfrm>
    </dsp:sp>
    <dsp:sp modelId="{F0718A7F-C05C-4B39-9593-971C0D005480}">
      <dsp:nvSpPr>
        <dsp:cNvPr id="0" name=""/>
        <dsp:cNvSpPr/>
      </dsp:nvSpPr>
      <dsp:spPr>
        <a:xfrm>
          <a:off x="6725950" y="216756"/>
          <a:ext cx="590975" cy="590975"/>
        </a:xfrm>
        <a:prstGeom prst="triangle">
          <a:avLst>
            <a:gd name="adj" fmla="val 100000"/>
          </a:avLst>
        </a:prstGeom>
        <a:solidFill>
          <a:schemeClr val="accent4">
            <a:hueOff val="14361552"/>
            <a:satOff val="-12848"/>
            <a:lumOff val="-3235"/>
            <a:alphaOff val="0"/>
          </a:schemeClr>
        </a:solidFill>
        <a:ln w="15875" cap="flat" cmpd="sng" algn="ctr">
          <a:solidFill>
            <a:schemeClr val="accent4">
              <a:hueOff val="14361552"/>
              <a:satOff val="-12848"/>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0F290-A22B-46F4-A28E-7C5CB23101F6}">
      <dsp:nvSpPr>
        <dsp:cNvPr id="0" name=""/>
        <dsp:cNvSpPr/>
      </dsp:nvSpPr>
      <dsp:spPr>
        <a:xfrm rot="5400000">
          <a:off x="8367179" y="-476646"/>
          <a:ext cx="2084986" cy="3469370"/>
        </a:xfrm>
        <a:prstGeom prst="corner">
          <a:avLst>
            <a:gd name="adj1" fmla="val 16120"/>
            <a:gd name="adj2" fmla="val 16110"/>
          </a:avLst>
        </a:prstGeom>
        <a:solidFill>
          <a:schemeClr val="accent4">
            <a:hueOff val="19148736"/>
            <a:satOff val="-17131"/>
            <a:lumOff val="-4314"/>
            <a:alphaOff val="0"/>
          </a:schemeClr>
        </a:solidFill>
        <a:ln w="15875" cap="flat" cmpd="sng" algn="ctr">
          <a:solidFill>
            <a:schemeClr val="accent4">
              <a:hueOff val="19148736"/>
              <a:satOff val="-17131"/>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5A43B-515C-42F8-BED2-19BC118E78BF}">
      <dsp:nvSpPr>
        <dsp:cNvPr id="0" name=""/>
        <dsp:cNvSpPr/>
      </dsp:nvSpPr>
      <dsp:spPr>
        <a:xfrm>
          <a:off x="8019143" y="559948"/>
          <a:ext cx="3132167" cy="274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C" sz="2400" kern="1200" dirty="0" smtClean="0"/>
            <a:t>El precio puede ser estudiado desde dos perspectivas. La del cliente, que lo utiliza como una referencia de valor, y la de la empresa, para la cual significa una herramienta por la que convierte su volumen de ventas en ingresos (Schiller, 2010). </a:t>
          </a:r>
          <a:endParaRPr lang="es-EC" sz="2400" kern="1200" dirty="0"/>
        </a:p>
      </dsp:txBody>
      <dsp:txXfrm>
        <a:off x="8019143" y="559948"/>
        <a:ext cx="3132167" cy="2745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F99E6-D72A-46EA-9AF2-846E115C4EFC}">
      <dsp:nvSpPr>
        <dsp:cNvPr id="0" name=""/>
        <dsp:cNvSpPr/>
      </dsp:nvSpPr>
      <dsp:spPr>
        <a:xfrm>
          <a:off x="2685473" y="0"/>
          <a:ext cx="5232400" cy="135466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solidFill>
            </a:rPr>
            <a:t>TEORIA DE LA EMPRESA </a:t>
          </a:r>
          <a:endParaRPr lang="es-EC" sz="2800" b="1" kern="1200" dirty="0">
            <a:solidFill>
              <a:schemeClr val="tx1"/>
            </a:solidFill>
          </a:endParaRPr>
        </a:p>
      </dsp:txBody>
      <dsp:txXfrm>
        <a:off x="2725150" y="39677"/>
        <a:ext cx="5153046" cy="1275312"/>
      </dsp:txXfrm>
    </dsp:sp>
    <dsp:sp modelId="{E35D0105-BC86-47F4-BB33-2F52403C19C7}">
      <dsp:nvSpPr>
        <dsp:cNvPr id="0" name=""/>
        <dsp:cNvSpPr/>
      </dsp:nvSpPr>
      <dsp:spPr>
        <a:xfrm rot="5400000">
          <a:off x="5047673" y="1388533"/>
          <a:ext cx="508000" cy="6096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5400000">
        <a:off x="5118793" y="1439333"/>
        <a:ext cx="365760" cy="355600"/>
      </dsp:txXfrm>
    </dsp:sp>
    <dsp:sp modelId="{D28609D6-B6E0-41EC-B98D-196D4EF73D36}">
      <dsp:nvSpPr>
        <dsp:cNvPr id="0" name=""/>
        <dsp:cNvSpPr/>
      </dsp:nvSpPr>
      <dsp:spPr>
        <a:xfrm>
          <a:off x="2685473" y="2032000"/>
          <a:ext cx="5232400" cy="1354666"/>
        </a:xfrm>
        <a:prstGeom prst="roundRect">
          <a:avLst>
            <a:gd name="adj" fmla="val 10000"/>
          </a:avLst>
        </a:prstGeom>
        <a:solidFill>
          <a:schemeClr val="accent3">
            <a:hueOff val="-3786679"/>
            <a:satOff val="14463"/>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Las empresas son organizaciones económicas que tienen como objetivo central obtener beneficios mediante la coordinación de recursos humanos, financieros y tecnológicos. (Menar, 2014).  </a:t>
          </a:r>
          <a:endParaRPr lang="es-EC" sz="2000" kern="1200" dirty="0">
            <a:solidFill>
              <a:schemeClr val="tx1"/>
            </a:solidFill>
          </a:endParaRPr>
        </a:p>
      </dsp:txBody>
      <dsp:txXfrm>
        <a:off x="2725150" y="2071677"/>
        <a:ext cx="5153046" cy="1275312"/>
      </dsp:txXfrm>
    </dsp:sp>
    <dsp:sp modelId="{CADB0431-511B-4339-9734-B79B79DE9DDC}">
      <dsp:nvSpPr>
        <dsp:cNvPr id="0" name=""/>
        <dsp:cNvSpPr/>
      </dsp:nvSpPr>
      <dsp:spPr>
        <a:xfrm rot="5400000">
          <a:off x="5047673" y="3420533"/>
          <a:ext cx="508000" cy="609600"/>
        </a:xfrm>
        <a:prstGeom prst="rightArrow">
          <a:avLst>
            <a:gd name="adj1" fmla="val 60000"/>
            <a:gd name="adj2" fmla="val 50000"/>
          </a:avLst>
        </a:prstGeom>
        <a:solidFill>
          <a:schemeClr val="accent3">
            <a:hueOff val="-7573358"/>
            <a:satOff val="28927"/>
            <a:lumOff val="21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5400000">
        <a:off x="5118793" y="3471333"/>
        <a:ext cx="365760" cy="355600"/>
      </dsp:txXfrm>
    </dsp:sp>
    <dsp:sp modelId="{8C31C85D-12B8-4A3A-99E6-28964C8710CD}">
      <dsp:nvSpPr>
        <dsp:cNvPr id="0" name=""/>
        <dsp:cNvSpPr/>
      </dsp:nvSpPr>
      <dsp:spPr>
        <a:xfrm>
          <a:off x="2685473" y="4064000"/>
          <a:ext cx="5232400" cy="1354666"/>
        </a:xfrm>
        <a:prstGeom prst="roundRect">
          <a:avLst>
            <a:gd name="adj" fmla="val 10000"/>
          </a:avLst>
        </a:prstGeom>
        <a:solidFill>
          <a:schemeClr val="accent3">
            <a:hueOff val="-7573358"/>
            <a:satOff val="2892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Institución que estabiliza los patrones de conducta de sus participantes, por medio de hábitos y reglas, con el fin de organizar las actividades de producción (</a:t>
          </a:r>
          <a:r>
            <a:rPr lang="es-EC" sz="1900" kern="1200" dirty="0" err="1" smtClean="0">
              <a:solidFill>
                <a:schemeClr val="tx1"/>
              </a:solidFill>
            </a:rPr>
            <a:t>Grandlgruber</a:t>
          </a:r>
          <a:r>
            <a:rPr lang="es-EC" sz="1900" kern="1200" dirty="0" smtClean="0">
              <a:solidFill>
                <a:schemeClr val="tx1"/>
              </a:solidFill>
            </a:rPr>
            <a:t>, 2013). </a:t>
          </a:r>
          <a:endParaRPr lang="es-EC" sz="1900" kern="1200" dirty="0">
            <a:solidFill>
              <a:schemeClr val="tx1"/>
            </a:solidFill>
          </a:endParaRPr>
        </a:p>
      </dsp:txBody>
      <dsp:txXfrm>
        <a:off x="2725150" y="4103677"/>
        <a:ext cx="5153046" cy="1275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57124-3653-4039-B9F3-26E9DA80F655}">
      <dsp:nvSpPr>
        <dsp:cNvPr id="0" name=""/>
        <dsp:cNvSpPr/>
      </dsp:nvSpPr>
      <dsp:spPr>
        <a:xfrm>
          <a:off x="0" y="20628"/>
          <a:ext cx="8128000" cy="150380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La Primera investigación referenciada es la denominada “Análisis de la rentabilidad de la ganadería lechera del cantón Bucay, provincia del Guayas”, realizada por (Encalada, 2015)</a:t>
          </a:r>
          <a:endParaRPr lang="es-EC" sz="2200" kern="1200" dirty="0"/>
        </a:p>
      </dsp:txBody>
      <dsp:txXfrm>
        <a:off x="73410" y="94038"/>
        <a:ext cx="7981180" cy="1356987"/>
      </dsp:txXfrm>
    </dsp:sp>
    <dsp:sp modelId="{338340D7-9D95-4299-9543-E9D6B532CBFC}">
      <dsp:nvSpPr>
        <dsp:cNvPr id="0" name=""/>
        <dsp:cNvSpPr/>
      </dsp:nvSpPr>
      <dsp:spPr>
        <a:xfrm>
          <a:off x="0" y="1524435"/>
          <a:ext cx="8128000"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C"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20000"/>
            </a:spcAft>
            <a:buChar char="••"/>
          </a:pPr>
          <a:r>
            <a:rPr lang="es-EC" sz="2000" kern="1200" dirty="0" smtClean="0">
              <a:latin typeface="Times New Roman" panose="02020603050405020304" pitchFamily="18" charset="0"/>
              <a:cs typeface="Times New Roman" panose="02020603050405020304" pitchFamily="18" charset="0"/>
            </a:rPr>
            <a:t> </a:t>
          </a:r>
          <a:r>
            <a:rPr lang="es-EC" sz="2400" kern="1200" dirty="0" smtClean="0">
              <a:latin typeface="Times New Roman" panose="02020603050405020304" pitchFamily="18" charset="0"/>
              <a:cs typeface="Times New Roman" panose="02020603050405020304" pitchFamily="18" charset="0"/>
            </a:rPr>
            <a:t>El aporte de esta investigación se centra en el análisis que realiza a la estructura de ingresos y costos del conjunto de negocios y empresas que conforman el sector ganadero dedicado a la producción de leche del cantón Bucay</a:t>
          </a:r>
          <a:endParaRPr lang="es-EC" sz="2400" kern="1200" dirty="0">
            <a:latin typeface="Times New Roman" panose="02020603050405020304" pitchFamily="18" charset="0"/>
            <a:cs typeface="Times New Roman" panose="02020603050405020304" pitchFamily="18" charset="0"/>
          </a:endParaRPr>
        </a:p>
      </dsp:txBody>
      <dsp:txXfrm>
        <a:off x="0" y="1524435"/>
        <a:ext cx="8128000" cy="1656000"/>
      </dsp:txXfrm>
    </dsp:sp>
    <dsp:sp modelId="{6040D834-51CE-4BCE-BE30-03A96C39E30A}">
      <dsp:nvSpPr>
        <dsp:cNvPr id="0" name=""/>
        <dsp:cNvSpPr/>
      </dsp:nvSpPr>
      <dsp:spPr>
        <a:xfrm>
          <a:off x="0" y="3180435"/>
          <a:ext cx="8128000" cy="1365726"/>
        </a:xfrm>
        <a:prstGeom prst="roundRect">
          <a:avLst/>
        </a:prstGeom>
        <a:solidFill>
          <a:schemeClr val="accent4">
            <a:hueOff val="19148736"/>
            <a:satOff val="-17131"/>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La Segunda  investigación referenciada es el “Análisis productivo y económico de tres sistemas de producción de vacas lecheras, en la parroquia El Quinche cantón Quito”, realizada por (Salcedo, 2015), </a:t>
          </a:r>
          <a:endParaRPr lang="es-EC" sz="2200" kern="1200" dirty="0"/>
        </a:p>
      </dsp:txBody>
      <dsp:txXfrm>
        <a:off x="66669" y="3247104"/>
        <a:ext cx="7994662" cy="1232388"/>
      </dsp:txXfrm>
    </dsp:sp>
    <dsp:sp modelId="{E93C0527-4C25-4A35-9183-D5992640F792}">
      <dsp:nvSpPr>
        <dsp:cNvPr id="0" name=""/>
        <dsp:cNvSpPr/>
      </dsp:nvSpPr>
      <dsp:spPr>
        <a:xfrm>
          <a:off x="0" y="4546161"/>
          <a:ext cx="8128000"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latin typeface="Times New Roman" panose="02020603050405020304" pitchFamily="18" charset="0"/>
              <a:cs typeface="Times New Roman" panose="02020603050405020304" pitchFamily="18" charset="0"/>
            </a:rPr>
            <a:t>Los resultados de esta investigación sirven como punto de partida para entender la composición de la producción de leche, y cuáles son los elementos determinantes que influyen en su precio. </a:t>
          </a:r>
          <a:endParaRPr lang="es-EC" sz="2400" kern="1200" dirty="0">
            <a:latin typeface="Times New Roman" panose="02020603050405020304" pitchFamily="18" charset="0"/>
            <a:cs typeface="Times New Roman" panose="02020603050405020304" pitchFamily="18" charset="0"/>
          </a:endParaRPr>
        </a:p>
      </dsp:txBody>
      <dsp:txXfrm>
        <a:off x="0" y="4546161"/>
        <a:ext cx="8128000" cy="132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3A29C-E231-41E7-A8C2-5B69E41E2288}">
      <dsp:nvSpPr>
        <dsp:cNvPr id="0" name=""/>
        <dsp:cNvSpPr/>
      </dsp:nvSpPr>
      <dsp:spPr>
        <a:xfrm>
          <a:off x="665014" y="3532"/>
          <a:ext cx="2868216" cy="143410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C" sz="3400" kern="1200" dirty="0" smtClean="0"/>
            <a:t>CUANTITATIVO </a:t>
          </a:r>
          <a:endParaRPr lang="es-EC" sz="3400" kern="1200" dirty="0"/>
        </a:p>
      </dsp:txBody>
      <dsp:txXfrm>
        <a:off x="707018" y="45536"/>
        <a:ext cx="2784208" cy="1350100"/>
      </dsp:txXfrm>
    </dsp:sp>
    <dsp:sp modelId="{FB00A9B4-BE01-43E9-BBE3-4AD4B22CE3BE}">
      <dsp:nvSpPr>
        <dsp:cNvPr id="0" name=""/>
        <dsp:cNvSpPr/>
      </dsp:nvSpPr>
      <dsp:spPr>
        <a:xfrm>
          <a:off x="951835" y="1437640"/>
          <a:ext cx="286821" cy="1075581"/>
        </a:xfrm>
        <a:custGeom>
          <a:avLst/>
          <a:gdLst/>
          <a:ahLst/>
          <a:cxnLst/>
          <a:rect l="0" t="0" r="0" b="0"/>
          <a:pathLst>
            <a:path>
              <a:moveTo>
                <a:pt x="0" y="0"/>
              </a:moveTo>
              <a:lnTo>
                <a:pt x="0" y="1075581"/>
              </a:lnTo>
              <a:lnTo>
                <a:pt x="286821" y="1075581"/>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AE266-031D-4112-B3F6-A3EE4614E990}">
      <dsp:nvSpPr>
        <dsp:cNvPr id="0" name=""/>
        <dsp:cNvSpPr/>
      </dsp:nvSpPr>
      <dsp:spPr>
        <a:xfrm>
          <a:off x="1238657" y="1796167"/>
          <a:ext cx="2294572" cy="1434108"/>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Construcción  de la herramienta encuesta </a:t>
          </a:r>
          <a:endParaRPr lang="es-EC" sz="1600" kern="1200" dirty="0">
            <a:latin typeface="Times New Roman" panose="02020603050405020304" pitchFamily="18" charset="0"/>
            <a:cs typeface="Times New Roman" panose="02020603050405020304" pitchFamily="18" charset="0"/>
          </a:endParaRPr>
        </a:p>
      </dsp:txBody>
      <dsp:txXfrm>
        <a:off x="1280661" y="1838171"/>
        <a:ext cx="2210564" cy="1350100"/>
      </dsp:txXfrm>
    </dsp:sp>
    <dsp:sp modelId="{BBFAF9A6-BB45-4A20-96A2-7B4303577C65}">
      <dsp:nvSpPr>
        <dsp:cNvPr id="0" name=""/>
        <dsp:cNvSpPr/>
      </dsp:nvSpPr>
      <dsp:spPr>
        <a:xfrm>
          <a:off x="951835" y="1437640"/>
          <a:ext cx="286821" cy="2868216"/>
        </a:xfrm>
        <a:custGeom>
          <a:avLst/>
          <a:gdLst/>
          <a:ahLst/>
          <a:cxnLst/>
          <a:rect l="0" t="0" r="0" b="0"/>
          <a:pathLst>
            <a:path>
              <a:moveTo>
                <a:pt x="0" y="0"/>
              </a:moveTo>
              <a:lnTo>
                <a:pt x="0" y="2868216"/>
              </a:lnTo>
              <a:lnTo>
                <a:pt x="286821" y="286821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13B01-FA34-4D5A-9DB8-9A5929846F90}">
      <dsp:nvSpPr>
        <dsp:cNvPr id="0" name=""/>
        <dsp:cNvSpPr/>
      </dsp:nvSpPr>
      <dsp:spPr>
        <a:xfrm>
          <a:off x="1238657" y="3588802"/>
          <a:ext cx="2294572" cy="1434108"/>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Aplicación de la encuesta a la muestra seleccionada a los ganaderos de </a:t>
          </a:r>
          <a:r>
            <a:rPr lang="es-EC" sz="1800" kern="1200" smtClean="0"/>
            <a:t>la Provincia </a:t>
          </a:r>
          <a:r>
            <a:rPr lang="es-EC" sz="1800" kern="1200" dirty="0" smtClean="0"/>
            <a:t>de Cotopaxi </a:t>
          </a:r>
          <a:endParaRPr lang="es-EC" sz="1800" kern="1200" dirty="0"/>
        </a:p>
      </dsp:txBody>
      <dsp:txXfrm>
        <a:off x="1280661" y="3630806"/>
        <a:ext cx="2210564" cy="1350100"/>
      </dsp:txXfrm>
    </dsp:sp>
    <dsp:sp modelId="{90FF878A-E65E-4AD6-B186-6D80E3F616DC}">
      <dsp:nvSpPr>
        <dsp:cNvPr id="0" name=""/>
        <dsp:cNvSpPr/>
      </dsp:nvSpPr>
      <dsp:spPr>
        <a:xfrm>
          <a:off x="4250284" y="3532"/>
          <a:ext cx="2868216" cy="143410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C" sz="3400" kern="1200" dirty="0" smtClean="0"/>
            <a:t>CUALITATIVO </a:t>
          </a:r>
          <a:endParaRPr lang="es-EC" sz="3400" kern="1200" dirty="0"/>
        </a:p>
      </dsp:txBody>
      <dsp:txXfrm>
        <a:off x="4292288" y="45536"/>
        <a:ext cx="2784208" cy="1350100"/>
      </dsp:txXfrm>
    </dsp:sp>
    <dsp:sp modelId="{9A6CA605-3972-456B-AB91-F16E949F5890}">
      <dsp:nvSpPr>
        <dsp:cNvPr id="0" name=""/>
        <dsp:cNvSpPr/>
      </dsp:nvSpPr>
      <dsp:spPr>
        <a:xfrm>
          <a:off x="4537105" y="1437640"/>
          <a:ext cx="286821" cy="1146232"/>
        </a:xfrm>
        <a:custGeom>
          <a:avLst/>
          <a:gdLst/>
          <a:ahLst/>
          <a:cxnLst/>
          <a:rect l="0" t="0" r="0" b="0"/>
          <a:pathLst>
            <a:path>
              <a:moveTo>
                <a:pt x="0" y="0"/>
              </a:moveTo>
              <a:lnTo>
                <a:pt x="0" y="1146232"/>
              </a:lnTo>
              <a:lnTo>
                <a:pt x="286821" y="1146232"/>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2A587C-FD83-4439-9733-5C67FDD3A683}">
      <dsp:nvSpPr>
        <dsp:cNvPr id="0" name=""/>
        <dsp:cNvSpPr/>
      </dsp:nvSpPr>
      <dsp:spPr>
        <a:xfrm>
          <a:off x="4823927" y="1796167"/>
          <a:ext cx="2602114" cy="1575410"/>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La entrevista en profundidad con los campesinos. </a:t>
          </a:r>
        </a:p>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Historias de vida diario de los productores de leche </a:t>
          </a:r>
        </a:p>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Análisis de documentos  de la Industria Láctea   </a:t>
          </a:r>
          <a:endParaRPr lang="es-EC" sz="1600" kern="1200" dirty="0">
            <a:latin typeface="Times New Roman" panose="02020603050405020304" pitchFamily="18" charset="0"/>
            <a:cs typeface="Times New Roman" panose="02020603050405020304" pitchFamily="18" charset="0"/>
          </a:endParaRPr>
        </a:p>
      </dsp:txBody>
      <dsp:txXfrm>
        <a:off x="4870069" y="1842309"/>
        <a:ext cx="2509830" cy="1483126"/>
      </dsp:txXfrm>
    </dsp:sp>
    <dsp:sp modelId="{E86D2DCE-63F6-4C15-9F30-3D8FAB607EBC}">
      <dsp:nvSpPr>
        <dsp:cNvPr id="0" name=""/>
        <dsp:cNvSpPr/>
      </dsp:nvSpPr>
      <dsp:spPr>
        <a:xfrm>
          <a:off x="4537105" y="1437640"/>
          <a:ext cx="286821" cy="3009518"/>
        </a:xfrm>
        <a:custGeom>
          <a:avLst/>
          <a:gdLst/>
          <a:ahLst/>
          <a:cxnLst/>
          <a:rect l="0" t="0" r="0" b="0"/>
          <a:pathLst>
            <a:path>
              <a:moveTo>
                <a:pt x="0" y="0"/>
              </a:moveTo>
              <a:lnTo>
                <a:pt x="0" y="3009518"/>
              </a:lnTo>
              <a:lnTo>
                <a:pt x="286821" y="3009518"/>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2E3125-5AB8-4527-856F-6EAC3810C7E8}">
      <dsp:nvSpPr>
        <dsp:cNvPr id="0" name=""/>
        <dsp:cNvSpPr/>
      </dsp:nvSpPr>
      <dsp:spPr>
        <a:xfrm>
          <a:off x="4823927" y="3730104"/>
          <a:ext cx="2294572" cy="1434108"/>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hace referencia a la información minuciosa de hechos o situaciones del sector ganadero obteniendo, datos que permiten analizar sobre el objeto de estudio</a:t>
          </a:r>
          <a:endParaRPr lang="es-EC" sz="1600" kern="1200" dirty="0"/>
        </a:p>
      </dsp:txBody>
      <dsp:txXfrm>
        <a:off x="4865931" y="3772108"/>
        <a:ext cx="2210564" cy="1350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A9DB-4876-44CA-9904-66D8FCB690CD}">
      <dsp:nvSpPr>
        <dsp:cNvPr id="0" name=""/>
        <dsp:cNvSpPr/>
      </dsp:nvSpPr>
      <dsp:spPr>
        <a:xfrm>
          <a:off x="-319559" y="4"/>
          <a:ext cx="4528514" cy="5500250"/>
        </a:xfrm>
        <a:prstGeom prst="ellipse">
          <a:avLst/>
        </a:prstGeom>
        <a:solidFill>
          <a:schemeClr val="accent2">
            <a:shade val="90000"/>
            <a:hueOff val="-574681"/>
            <a:satOff val="409"/>
            <a:lumOff val="32114"/>
            <a:alphaOff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20B8458-0562-4CCD-86E5-32F7DB092A81}">
      <dsp:nvSpPr>
        <dsp:cNvPr id="0" name=""/>
        <dsp:cNvSpPr/>
      </dsp:nvSpPr>
      <dsp:spPr>
        <a:xfrm>
          <a:off x="680610" y="1486040"/>
          <a:ext cx="2528174" cy="2528174"/>
        </a:xfrm>
        <a:prstGeom prst="ellipse">
          <a:avLst/>
        </a:prstGeom>
        <a:solidFill>
          <a:schemeClr val="accent2">
            <a:shade val="90000"/>
            <a:hueOff val="-431011"/>
            <a:satOff val="307"/>
            <a:lumOff val="24085"/>
            <a:alphaOff val="-375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633DAE6-F1D5-46B1-8219-D62785B76EDB}">
      <dsp:nvSpPr>
        <dsp:cNvPr id="0" name=""/>
        <dsp:cNvSpPr/>
      </dsp:nvSpPr>
      <dsp:spPr>
        <a:xfrm>
          <a:off x="1041662" y="1847091"/>
          <a:ext cx="1806071" cy="1806071"/>
        </a:xfrm>
        <a:prstGeom prst="ellipse">
          <a:avLst/>
        </a:prstGeom>
        <a:solidFill>
          <a:schemeClr val="accent2">
            <a:shade val="90000"/>
            <a:hueOff val="-287340"/>
            <a:satOff val="204"/>
            <a:lumOff val="16057"/>
            <a:alphaOff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054FA71-AA37-49E0-82AA-8C52AB3B2A2B}">
      <dsp:nvSpPr>
        <dsp:cNvPr id="0" name=""/>
        <dsp:cNvSpPr/>
      </dsp:nvSpPr>
      <dsp:spPr>
        <a:xfrm>
          <a:off x="1402985" y="2208414"/>
          <a:ext cx="1083426" cy="1083426"/>
        </a:xfrm>
        <a:prstGeom prst="ellipse">
          <a:avLst/>
        </a:prstGeom>
        <a:solidFill>
          <a:schemeClr val="accent2">
            <a:shade val="90000"/>
            <a:hueOff val="-143670"/>
            <a:satOff val="102"/>
            <a:lumOff val="8028"/>
            <a:alphaOff val="-125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D4D78B3-9DAF-4ABC-933B-8B9490C14DE1}">
      <dsp:nvSpPr>
        <dsp:cNvPr id="0" name=""/>
        <dsp:cNvSpPr/>
      </dsp:nvSpPr>
      <dsp:spPr>
        <a:xfrm>
          <a:off x="1764036" y="2569466"/>
          <a:ext cx="361322" cy="361322"/>
        </a:xfrm>
        <a:prstGeom prst="ellipse">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73E7D27-A3F5-4257-A2B0-53DF628168A3}">
      <dsp:nvSpPr>
        <dsp:cNvPr id="0" name=""/>
        <dsp:cNvSpPr/>
      </dsp:nvSpPr>
      <dsp:spPr>
        <a:xfrm>
          <a:off x="4111550" y="318052"/>
          <a:ext cx="1625139" cy="573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s-EC" sz="1800" kern="1200" dirty="0" smtClean="0"/>
            <a:t>FACTOR ECONÓMICO</a:t>
          </a:r>
          <a:endParaRPr lang="es-EC" sz="1800" kern="1200" dirty="0"/>
        </a:p>
      </dsp:txBody>
      <dsp:txXfrm>
        <a:off x="4111550" y="318052"/>
        <a:ext cx="1625139" cy="573782"/>
      </dsp:txXfrm>
    </dsp:sp>
    <dsp:sp modelId="{75572DE9-C44A-4A80-A7C0-3466AC3A037B}">
      <dsp:nvSpPr>
        <dsp:cNvPr id="0" name=""/>
        <dsp:cNvSpPr/>
      </dsp:nvSpPr>
      <dsp:spPr>
        <a:xfrm>
          <a:off x="3705265" y="604944"/>
          <a:ext cx="4062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66BED686-D5C7-4BEC-B871-F2B3FC4B143B}">
      <dsp:nvSpPr>
        <dsp:cNvPr id="0" name=""/>
        <dsp:cNvSpPr/>
      </dsp:nvSpPr>
      <dsp:spPr>
        <a:xfrm rot="5400000">
          <a:off x="1751035" y="798606"/>
          <a:ext cx="2145183" cy="1757858"/>
        </a:xfrm>
        <a:prstGeom prst="lin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6A9FBB5-854D-4EC2-87C0-372C69D8A3F2}">
      <dsp:nvSpPr>
        <dsp:cNvPr id="0" name=""/>
        <dsp:cNvSpPr/>
      </dsp:nvSpPr>
      <dsp:spPr>
        <a:xfrm>
          <a:off x="4111550" y="924771"/>
          <a:ext cx="1625139" cy="573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s-EC" sz="1800" kern="1200" dirty="0" smtClean="0"/>
            <a:t>FACTOR POLITICO</a:t>
          </a:r>
          <a:endParaRPr lang="es-EC" sz="1800" kern="1200" dirty="0"/>
        </a:p>
      </dsp:txBody>
      <dsp:txXfrm>
        <a:off x="4111550" y="924771"/>
        <a:ext cx="1625139" cy="573782"/>
      </dsp:txXfrm>
    </dsp:sp>
    <dsp:sp modelId="{5CA2FCB5-5415-4E6B-88F6-AAF0104A2FF6}">
      <dsp:nvSpPr>
        <dsp:cNvPr id="0" name=""/>
        <dsp:cNvSpPr/>
      </dsp:nvSpPr>
      <dsp:spPr>
        <a:xfrm>
          <a:off x="3705265" y="1211662"/>
          <a:ext cx="4062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D9B7FB02-FD1E-46BA-8C36-32F359134A19}">
      <dsp:nvSpPr>
        <dsp:cNvPr id="0" name=""/>
        <dsp:cNvSpPr/>
      </dsp:nvSpPr>
      <dsp:spPr>
        <a:xfrm rot="5400000">
          <a:off x="2066258" y="1359225"/>
          <a:ext cx="1786136" cy="148971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12AEEC9-B32B-47F3-A0CE-FC519C7CDF04}">
      <dsp:nvSpPr>
        <dsp:cNvPr id="0" name=""/>
        <dsp:cNvSpPr/>
      </dsp:nvSpPr>
      <dsp:spPr>
        <a:xfrm>
          <a:off x="4111550" y="1531489"/>
          <a:ext cx="1625139" cy="573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s-EC" sz="1800" kern="1200" dirty="0" smtClean="0"/>
            <a:t>FACTOR SOCIAL</a:t>
          </a:r>
          <a:endParaRPr lang="es-EC" sz="1800" kern="1200" dirty="0"/>
        </a:p>
      </dsp:txBody>
      <dsp:txXfrm>
        <a:off x="4111550" y="1531489"/>
        <a:ext cx="1625139" cy="573782"/>
      </dsp:txXfrm>
    </dsp:sp>
    <dsp:sp modelId="{A5210E4A-438F-4E54-A019-D359DF8ADBBB}">
      <dsp:nvSpPr>
        <dsp:cNvPr id="0" name=""/>
        <dsp:cNvSpPr/>
      </dsp:nvSpPr>
      <dsp:spPr>
        <a:xfrm>
          <a:off x="3705265" y="1818381"/>
          <a:ext cx="4062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169CE084-2DD6-4462-9B25-FBD917AD9CFF}">
      <dsp:nvSpPr>
        <dsp:cNvPr id="0" name=""/>
        <dsp:cNvSpPr/>
      </dsp:nvSpPr>
      <dsp:spPr>
        <a:xfrm rot="5400000">
          <a:off x="2375360" y="1896929"/>
          <a:ext cx="1408453" cy="1251357"/>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E7D5A1D1-0867-4C98-9AD0-73EC275AB06F}">
      <dsp:nvSpPr>
        <dsp:cNvPr id="0" name=""/>
        <dsp:cNvSpPr/>
      </dsp:nvSpPr>
      <dsp:spPr>
        <a:xfrm>
          <a:off x="4111550" y="2093649"/>
          <a:ext cx="1625139" cy="573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s-EC" sz="1800" kern="1200" dirty="0" smtClean="0"/>
            <a:t>FACTOR TECNOLOGICO</a:t>
          </a:r>
          <a:endParaRPr lang="es-EC" sz="1800" kern="1200" dirty="0"/>
        </a:p>
      </dsp:txBody>
      <dsp:txXfrm>
        <a:off x="4111550" y="2093649"/>
        <a:ext cx="1625139" cy="573782"/>
      </dsp:txXfrm>
    </dsp:sp>
    <dsp:sp modelId="{F78EF1F7-3024-4290-8439-1DA7A7E9C177}">
      <dsp:nvSpPr>
        <dsp:cNvPr id="0" name=""/>
        <dsp:cNvSpPr/>
      </dsp:nvSpPr>
      <dsp:spPr>
        <a:xfrm>
          <a:off x="3705265" y="2412098"/>
          <a:ext cx="4062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6804C771-36C8-42C7-966D-9E91182F5007}">
      <dsp:nvSpPr>
        <dsp:cNvPr id="0" name=""/>
        <dsp:cNvSpPr/>
      </dsp:nvSpPr>
      <dsp:spPr>
        <a:xfrm rot="5400000">
          <a:off x="2683053" y="2464644"/>
          <a:ext cx="1074758" cy="969666"/>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FC820017-4A18-4EF5-B56B-43205FDD29D2}">
      <dsp:nvSpPr>
        <dsp:cNvPr id="0" name=""/>
        <dsp:cNvSpPr/>
      </dsp:nvSpPr>
      <dsp:spPr>
        <a:xfrm>
          <a:off x="4111550" y="2701590"/>
          <a:ext cx="1625139" cy="573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s-EC" sz="1800" kern="1200" dirty="0" smtClean="0"/>
            <a:t>FACTOR LEGAL</a:t>
          </a:r>
          <a:endParaRPr lang="es-EC" sz="1800" kern="1200" dirty="0"/>
        </a:p>
      </dsp:txBody>
      <dsp:txXfrm>
        <a:off x="4111550" y="2701590"/>
        <a:ext cx="1625139" cy="573782"/>
      </dsp:txXfrm>
    </dsp:sp>
    <dsp:sp modelId="{C533523C-A49B-462A-8B90-7814F7E8CEDA}">
      <dsp:nvSpPr>
        <dsp:cNvPr id="0" name=""/>
        <dsp:cNvSpPr/>
      </dsp:nvSpPr>
      <dsp:spPr>
        <a:xfrm>
          <a:off x="3705265" y="2988481"/>
          <a:ext cx="4062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52476810-5BBA-445F-ACFB-39FF4DBDA582}">
      <dsp:nvSpPr>
        <dsp:cNvPr id="0" name=""/>
        <dsp:cNvSpPr/>
      </dsp:nvSpPr>
      <dsp:spPr>
        <a:xfrm rot="5400000">
          <a:off x="2973952" y="3015566"/>
          <a:ext cx="758398" cy="704226"/>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1CCC1-64E9-45F9-9A78-6D11AACD12F7}">
      <dsp:nvSpPr>
        <dsp:cNvPr id="0" name=""/>
        <dsp:cNvSpPr/>
      </dsp:nvSpPr>
      <dsp:spPr>
        <a:xfrm>
          <a:off x="1041169" y="31182"/>
          <a:ext cx="1496752" cy="149675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t>Manufacturero </a:t>
          </a:r>
        </a:p>
        <a:p>
          <a:pPr lvl="0" algn="ctr" defTabSz="622300">
            <a:lnSpc>
              <a:spcPct val="90000"/>
            </a:lnSpc>
            <a:spcBef>
              <a:spcPct val="0"/>
            </a:spcBef>
            <a:spcAft>
              <a:spcPct val="35000"/>
            </a:spcAft>
          </a:pPr>
          <a:r>
            <a:rPr lang="es-EC" sz="1400" kern="1200" dirty="0" smtClean="0"/>
            <a:t>10%</a:t>
          </a:r>
          <a:endParaRPr lang="es-EC" sz="1400" kern="1200" dirty="0"/>
        </a:p>
      </dsp:txBody>
      <dsp:txXfrm>
        <a:off x="1240736" y="293114"/>
        <a:ext cx="1097618" cy="673538"/>
      </dsp:txXfrm>
    </dsp:sp>
    <dsp:sp modelId="{8A76037A-BF78-486A-B158-EC899C84DFFB}">
      <dsp:nvSpPr>
        <dsp:cNvPr id="0" name=""/>
        <dsp:cNvSpPr/>
      </dsp:nvSpPr>
      <dsp:spPr>
        <a:xfrm>
          <a:off x="1581247" y="966652"/>
          <a:ext cx="1496752" cy="1496752"/>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t>10% Agricultura y Ganadería </a:t>
          </a:r>
          <a:endParaRPr lang="es-EC" sz="1400" kern="1200" dirty="0"/>
        </a:p>
      </dsp:txBody>
      <dsp:txXfrm>
        <a:off x="2039004" y="1353313"/>
        <a:ext cx="898051" cy="823214"/>
      </dsp:txXfrm>
    </dsp:sp>
    <dsp:sp modelId="{C9EB300D-9CA2-44D0-830A-3001FCB11C58}">
      <dsp:nvSpPr>
        <dsp:cNvPr id="0" name=""/>
        <dsp:cNvSpPr/>
      </dsp:nvSpPr>
      <dsp:spPr>
        <a:xfrm>
          <a:off x="501090" y="966652"/>
          <a:ext cx="1496752" cy="1496752"/>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t>Comercio </a:t>
          </a:r>
        </a:p>
        <a:p>
          <a:pPr lvl="0" algn="ctr" defTabSz="622300">
            <a:lnSpc>
              <a:spcPct val="90000"/>
            </a:lnSpc>
            <a:spcBef>
              <a:spcPct val="0"/>
            </a:spcBef>
            <a:spcAft>
              <a:spcPct val="35000"/>
            </a:spcAft>
          </a:pPr>
          <a:r>
            <a:rPr lang="es-EC" sz="1400" kern="1200" dirty="0" smtClean="0"/>
            <a:t>11%</a:t>
          </a:r>
          <a:endParaRPr lang="es-EC" sz="1400" kern="1200" dirty="0"/>
        </a:p>
      </dsp:txBody>
      <dsp:txXfrm>
        <a:off x="642035" y="1353313"/>
        <a:ext cx="898051" cy="8232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271F-235E-4BCC-A661-C5F8B0E410F0}">
      <dsp:nvSpPr>
        <dsp:cNvPr id="0" name=""/>
        <dsp:cNvSpPr/>
      </dsp:nvSpPr>
      <dsp:spPr>
        <a:xfrm rot="16200000">
          <a:off x="-1434484" y="1437077"/>
          <a:ext cx="5418667" cy="2544511"/>
        </a:xfrm>
        <a:prstGeom prst="flowChartManualOperati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EC" sz="2000" b="1" kern="1200" dirty="0" smtClean="0"/>
            <a:t>Factor Político</a:t>
          </a:r>
          <a:endParaRPr lang="es-EC" sz="2000" b="1" kern="1200" dirty="0"/>
        </a:p>
        <a:p>
          <a:pPr marL="171450" lvl="1" indent="-171450" algn="l" defTabSz="800100">
            <a:lnSpc>
              <a:spcPct val="90000"/>
            </a:lnSpc>
            <a:spcBef>
              <a:spcPct val="0"/>
            </a:spcBef>
            <a:spcAft>
              <a:spcPct val="15000"/>
            </a:spcAft>
            <a:buChar char="••"/>
          </a:pPr>
          <a:r>
            <a:rPr lang="es-EC" sz="1800" kern="1200" dirty="0" smtClean="0"/>
            <a:t>brinda grandes posibilidades de crecimiento socioeconómico, por ello tanto las industrias productoras como los organismos del Estado como el MAG están trabajando en conjunto para mejorar la producción </a:t>
          </a:r>
          <a:endParaRPr lang="es-EC" sz="1800" kern="1200" dirty="0"/>
        </a:p>
      </dsp:txBody>
      <dsp:txXfrm rot="5400000">
        <a:off x="2594" y="1083732"/>
        <a:ext cx="2544511" cy="3251201"/>
      </dsp:txXfrm>
    </dsp:sp>
    <dsp:sp modelId="{E90906C8-7BD9-488F-8916-99C1706EAB7D}">
      <dsp:nvSpPr>
        <dsp:cNvPr id="0" name=""/>
        <dsp:cNvSpPr/>
      </dsp:nvSpPr>
      <dsp:spPr>
        <a:xfrm rot="16200000">
          <a:off x="1300865" y="1437077"/>
          <a:ext cx="5418667" cy="2544511"/>
        </a:xfrm>
        <a:prstGeom prst="flowChartManualOperati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s-EC" sz="1800" b="1" kern="1200" dirty="0" smtClean="0"/>
            <a:t>Factor social </a:t>
          </a:r>
          <a:endParaRPr lang="es-EC" sz="1800" b="1" kern="1200" dirty="0"/>
        </a:p>
        <a:p>
          <a:pPr marL="171450" lvl="1" indent="-171450" algn="l" defTabSz="800100">
            <a:lnSpc>
              <a:spcPct val="90000"/>
            </a:lnSpc>
            <a:spcBef>
              <a:spcPct val="0"/>
            </a:spcBef>
            <a:spcAft>
              <a:spcPct val="15000"/>
            </a:spcAft>
            <a:buChar char="••"/>
          </a:pPr>
          <a:r>
            <a:rPr lang="es-EC" sz="1800" kern="1200" dirty="0" smtClean="0"/>
            <a:t>disminuye los niveles de pobreza y debilidad socioeconómica de la población, participa activamente en la inclusión social a los pequeños y medianos productores que proporcionen y garanticen la seguridad alimenticia a la población. </a:t>
          </a:r>
          <a:endParaRPr lang="es-EC" sz="1800" kern="1200" dirty="0"/>
        </a:p>
      </dsp:txBody>
      <dsp:txXfrm rot="5400000">
        <a:off x="2737943" y="1083732"/>
        <a:ext cx="2544511" cy="3251201"/>
      </dsp:txXfrm>
    </dsp:sp>
    <dsp:sp modelId="{050D526E-7249-43C1-A376-0211AFA2218F}">
      <dsp:nvSpPr>
        <dsp:cNvPr id="0" name=""/>
        <dsp:cNvSpPr/>
      </dsp:nvSpPr>
      <dsp:spPr>
        <a:xfrm rot="16200000">
          <a:off x="4036214" y="1437077"/>
          <a:ext cx="5418667" cy="2544511"/>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s-EC" sz="1800" b="1" kern="1200" dirty="0" smtClean="0"/>
            <a:t>Factor Tecnológico</a:t>
          </a:r>
          <a:endParaRPr lang="es-EC" sz="1800" b="1" kern="1200" dirty="0"/>
        </a:p>
        <a:p>
          <a:pPr marL="171450" lvl="1" indent="-171450" algn="l" defTabSz="800100">
            <a:lnSpc>
              <a:spcPct val="90000"/>
            </a:lnSpc>
            <a:spcBef>
              <a:spcPct val="0"/>
            </a:spcBef>
            <a:spcAft>
              <a:spcPct val="15000"/>
            </a:spcAft>
            <a:buChar char="••"/>
          </a:pPr>
          <a:r>
            <a:rPr lang="es-EC" sz="1800" kern="1200" dirty="0" smtClean="0"/>
            <a:t>En nuestro país uno de los mayores retos y problemáticas que tiene el sector agropecuario es la deficiente cadena producción no poseen los recursos económicos que les permita acceder a innovación tecnológica externa con costos elevados</a:t>
          </a:r>
          <a:endParaRPr lang="es-EC" sz="1800" kern="1200" dirty="0"/>
        </a:p>
      </dsp:txBody>
      <dsp:txXfrm rot="5400000">
        <a:off x="5473292" y="1083732"/>
        <a:ext cx="2544511" cy="3251201"/>
      </dsp:txXfrm>
    </dsp:sp>
    <dsp:sp modelId="{02FA52DB-A637-4810-B034-8233850CAFC1}">
      <dsp:nvSpPr>
        <dsp:cNvPr id="0" name=""/>
        <dsp:cNvSpPr/>
      </dsp:nvSpPr>
      <dsp:spPr>
        <a:xfrm rot="16200000">
          <a:off x="6771564" y="1437077"/>
          <a:ext cx="5418667" cy="2544511"/>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EC" sz="1600" b="1" kern="1200" dirty="0" smtClean="0"/>
            <a:t>Factor Legal </a:t>
          </a:r>
        </a:p>
        <a:p>
          <a:pPr lvl="0" algn="ctr" defTabSz="711200">
            <a:lnSpc>
              <a:spcPct val="90000"/>
            </a:lnSpc>
            <a:spcBef>
              <a:spcPct val="0"/>
            </a:spcBef>
            <a:spcAft>
              <a:spcPct val="35000"/>
            </a:spcAft>
          </a:pPr>
          <a:r>
            <a:rPr lang="es-EC" sz="1600" b="1" kern="1200" dirty="0" smtClean="0"/>
            <a:t>Instituciones que rigen el sector Ganadero</a:t>
          </a:r>
        </a:p>
        <a:p>
          <a:pPr lvl="0" algn="ctr" defTabSz="711200">
            <a:lnSpc>
              <a:spcPct val="90000"/>
            </a:lnSpc>
            <a:spcBef>
              <a:spcPct val="0"/>
            </a:spcBef>
            <a:spcAft>
              <a:spcPct val="35000"/>
            </a:spcAft>
          </a:pPr>
          <a:r>
            <a:rPr lang="es-EC" sz="1600" kern="1200" dirty="0" smtClean="0"/>
            <a:t>Ministerio de Agricultura y Ganadería (MAG)</a:t>
          </a:r>
        </a:p>
        <a:p>
          <a:pPr lvl="0" algn="ctr" defTabSz="711200">
            <a:lnSpc>
              <a:spcPct val="90000"/>
            </a:lnSpc>
            <a:spcBef>
              <a:spcPct val="0"/>
            </a:spcBef>
            <a:spcAft>
              <a:spcPct val="35000"/>
            </a:spcAft>
          </a:pPr>
          <a:r>
            <a:rPr lang="es-EC" sz="1600" kern="1200" dirty="0" smtClean="0"/>
            <a:t>Ministerio de Salud</a:t>
          </a:r>
        </a:p>
        <a:p>
          <a:pPr lvl="0" algn="ctr" defTabSz="711200">
            <a:lnSpc>
              <a:spcPct val="90000"/>
            </a:lnSpc>
            <a:spcBef>
              <a:spcPct val="0"/>
            </a:spcBef>
            <a:spcAft>
              <a:spcPct val="35000"/>
            </a:spcAft>
          </a:pPr>
          <a:r>
            <a:rPr lang="es-EC" sz="1600" b="0" kern="1200" dirty="0" smtClean="0"/>
            <a:t>Normativas que rigen al sector Ganadero, son: </a:t>
          </a:r>
        </a:p>
        <a:p>
          <a:pPr lvl="0" algn="ctr" defTabSz="711200">
            <a:lnSpc>
              <a:spcPct val="90000"/>
            </a:lnSpc>
            <a:spcBef>
              <a:spcPct val="0"/>
            </a:spcBef>
            <a:spcAft>
              <a:spcPct val="35000"/>
            </a:spcAft>
          </a:pPr>
          <a:endParaRPr lang="es-EC" sz="1600" kern="1200" dirty="0" smtClean="0"/>
        </a:p>
        <a:p>
          <a:pPr lvl="0" algn="ctr" defTabSz="711200">
            <a:lnSpc>
              <a:spcPct val="90000"/>
            </a:lnSpc>
            <a:spcBef>
              <a:spcPct val="0"/>
            </a:spcBef>
            <a:spcAft>
              <a:spcPct val="35000"/>
            </a:spcAft>
          </a:pPr>
          <a:r>
            <a:rPr lang="es-EC" sz="1600" kern="1200" dirty="0" smtClean="0"/>
            <a:t>Código Organice de la Producción, Comercio e Inversiones</a:t>
          </a:r>
        </a:p>
        <a:p>
          <a:pPr lvl="0" algn="ctr" defTabSz="711200">
            <a:lnSpc>
              <a:spcPct val="90000"/>
            </a:lnSpc>
            <a:spcBef>
              <a:spcPct val="0"/>
            </a:spcBef>
            <a:spcAft>
              <a:spcPct val="35000"/>
            </a:spcAft>
          </a:pPr>
          <a:r>
            <a:rPr lang="es-EC" sz="1600" kern="1200" dirty="0" smtClean="0"/>
            <a:t>Ley de Desarrollo Agrario</a:t>
          </a:r>
        </a:p>
        <a:p>
          <a:pPr lvl="0" algn="ctr" defTabSz="711200">
            <a:lnSpc>
              <a:spcPct val="90000"/>
            </a:lnSpc>
            <a:spcBef>
              <a:spcPct val="0"/>
            </a:spcBef>
            <a:spcAft>
              <a:spcPct val="35000"/>
            </a:spcAft>
          </a:pPr>
          <a:r>
            <a:rPr lang="es-EC" sz="1600" kern="1200" dirty="0" smtClean="0"/>
            <a:t>Ley de Sanidad Animal y Reglamento</a:t>
          </a:r>
        </a:p>
      </dsp:txBody>
      <dsp:txXfrm rot="5400000">
        <a:off x="8208642" y="1083732"/>
        <a:ext cx="2544511" cy="325120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8B325-71F4-47DA-8E55-95EE3A16BD1B}" type="datetimeFigureOut">
              <a:rPr lang="es-EC" smtClean="0"/>
              <a:t>18/7/2019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66BA9-0252-4258-ACD5-9AEBE66F31C0}" type="slidenum">
              <a:rPr lang="es-EC" smtClean="0"/>
              <a:t>‹Nº›</a:t>
            </a:fld>
            <a:endParaRPr lang="es-EC"/>
          </a:p>
        </p:txBody>
      </p:sp>
    </p:spTree>
    <p:extLst>
      <p:ext uri="{BB962C8B-B14F-4D97-AF65-F5344CB8AC3E}">
        <p14:creationId xmlns:p14="http://schemas.microsoft.com/office/powerpoint/2010/main" val="137009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3966BA9-0252-4258-ACD5-9AEBE66F31C0}" type="slidenum">
              <a:rPr lang="es-EC" smtClean="0"/>
              <a:t>4</a:t>
            </a:fld>
            <a:endParaRPr lang="es-EC"/>
          </a:p>
        </p:txBody>
      </p:sp>
    </p:spTree>
    <p:extLst>
      <p:ext uri="{BB962C8B-B14F-4D97-AF65-F5344CB8AC3E}">
        <p14:creationId xmlns:p14="http://schemas.microsoft.com/office/powerpoint/2010/main" val="113495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3966BA9-0252-4258-ACD5-9AEBE66F31C0}" type="slidenum">
              <a:rPr lang="es-EC" smtClean="0"/>
              <a:t>12</a:t>
            </a:fld>
            <a:endParaRPr lang="es-EC"/>
          </a:p>
        </p:txBody>
      </p:sp>
    </p:spTree>
    <p:extLst>
      <p:ext uri="{BB962C8B-B14F-4D97-AF65-F5344CB8AC3E}">
        <p14:creationId xmlns:p14="http://schemas.microsoft.com/office/powerpoint/2010/main" val="328696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3966BA9-0252-4258-ACD5-9AEBE66F31C0}" type="slidenum">
              <a:rPr lang="es-EC" smtClean="0"/>
              <a:t>19</a:t>
            </a:fld>
            <a:endParaRPr lang="es-EC"/>
          </a:p>
        </p:txBody>
      </p:sp>
    </p:spTree>
    <p:extLst>
      <p:ext uri="{BB962C8B-B14F-4D97-AF65-F5344CB8AC3E}">
        <p14:creationId xmlns:p14="http://schemas.microsoft.com/office/powerpoint/2010/main" val="420149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3966BA9-0252-4258-ACD5-9AEBE66F31C0}" type="slidenum">
              <a:rPr lang="es-EC" smtClean="0"/>
              <a:t>21</a:t>
            </a:fld>
            <a:endParaRPr lang="es-EC"/>
          </a:p>
        </p:txBody>
      </p:sp>
    </p:spTree>
    <p:extLst>
      <p:ext uri="{BB962C8B-B14F-4D97-AF65-F5344CB8AC3E}">
        <p14:creationId xmlns:p14="http://schemas.microsoft.com/office/powerpoint/2010/main" val="1721895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0927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4784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8191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67618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39106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6221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23900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0608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43456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69607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53506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8146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09935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49493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91497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45071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62251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37765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15291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27666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71256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1106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1339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42925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55563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65178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45117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2330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7/18/2019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7/18/2019</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02776511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7/18/2019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275303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6.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image" Target="../media/image5.png"/><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21.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chart" Target="../charts/chart7.xml"/><Relationship Id="rId7" Type="http://schemas.openxmlformats.org/officeDocument/2006/relationships/diagramQuickStyle" Target="../diagrams/quickStyle8.xml"/><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diagramLayout" Target="../diagrams/layout8.xml"/><Relationship Id="rId11" Type="http://schemas.openxmlformats.org/officeDocument/2006/relationships/image" Target="../media/image5.png"/><Relationship Id="rId5" Type="http://schemas.openxmlformats.org/officeDocument/2006/relationships/diagramData" Target="../diagrams/data8.xml"/><Relationship Id="rId10" Type="http://schemas.openxmlformats.org/officeDocument/2006/relationships/chart" Target="../charts/chart9.xml"/><Relationship Id="rId4" Type="http://schemas.openxmlformats.org/officeDocument/2006/relationships/chart" Target="../charts/chart8.xml"/><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22.png"/><Relationship Id="rId1" Type="http://schemas.openxmlformats.org/officeDocument/2006/relationships/slideLayout" Target="../slideLayouts/slideLayout29.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jpeg"/><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250.png"/></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6.jpeg"/><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jpe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jpeg"/><Relationship Id="rId1" Type="http://schemas.openxmlformats.org/officeDocument/2006/relationships/slideLayout" Target="../slideLayouts/slideLayout3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6.jpeg"/><Relationship Id="rId1" Type="http://schemas.openxmlformats.org/officeDocument/2006/relationships/slideLayout" Target="../slideLayouts/slideLayout3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0.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r="39510" b="29593"/>
          <a:stretch>
            <a:fillRect/>
          </a:stretch>
        </p:blipFill>
        <p:spPr bwMode="auto">
          <a:xfrm>
            <a:off x="8831687" y="6085118"/>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18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559129019"/>
              </p:ext>
            </p:extLst>
          </p:nvPr>
        </p:nvGraphicFramePr>
        <p:xfrm>
          <a:off x="840508" y="928255"/>
          <a:ext cx="1060334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754342" y="6094612"/>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073236" y="249382"/>
            <a:ext cx="4364182" cy="4710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b="1" dirty="0" smtClean="0"/>
              <a:t>TEORIAS DE SOPORTE </a:t>
            </a:r>
            <a:endParaRPr lang="es-EC" sz="2000" b="1" dirty="0"/>
          </a:p>
        </p:txBody>
      </p:sp>
    </p:spTree>
    <p:extLst>
      <p:ext uri="{BB962C8B-B14F-4D97-AF65-F5344CB8AC3E}">
        <p14:creationId xmlns:p14="http://schemas.microsoft.com/office/powerpoint/2010/main" val="393484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ítulo 9"/>
          <p:cNvSpPr>
            <a:spLocks noGrp="1"/>
          </p:cNvSpPr>
          <p:nvPr>
            <p:ph type="ctrTitle"/>
          </p:nvPr>
        </p:nvSpPr>
        <p:spPr>
          <a:xfrm>
            <a:off x="1873249" y="193083"/>
            <a:ext cx="8689976" cy="571558"/>
          </a:xfrm>
        </p:spPr>
        <p:txBody>
          <a:bodyPr>
            <a:normAutofit fontScale="90000"/>
          </a:bodyPr>
          <a:lstStyle/>
          <a:p>
            <a:r>
              <a:rPr lang="es-EC" b="1" dirty="0" smtClean="0"/>
              <a:t>6. MARCO REFENCIAL</a:t>
            </a:r>
            <a:endParaRPr lang="es-EC" b="1" dirty="0"/>
          </a:p>
        </p:txBody>
      </p:sp>
      <p:graphicFrame>
        <p:nvGraphicFramePr>
          <p:cNvPr id="13" name="Diagrama 12"/>
          <p:cNvGraphicFramePr/>
          <p:nvPr>
            <p:extLst>
              <p:ext uri="{D42A27DB-BD31-4B8C-83A1-F6EECF244321}">
                <p14:modId xmlns:p14="http://schemas.microsoft.com/office/powerpoint/2010/main" val="4160430313"/>
              </p:ext>
            </p:extLst>
          </p:nvPr>
        </p:nvGraphicFramePr>
        <p:xfrm>
          <a:off x="2032000" y="699104"/>
          <a:ext cx="8128000" cy="5891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934450" y="6220691"/>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00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28383" y="125129"/>
            <a:ext cx="8689976" cy="526035"/>
          </a:xfrm>
        </p:spPr>
        <p:txBody>
          <a:bodyPr>
            <a:normAutofit fontScale="90000"/>
          </a:bodyPr>
          <a:lstStyle/>
          <a:p>
            <a:r>
              <a:rPr lang="es-EC" b="1" dirty="0" smtClean="0"/>
              <a:t>7. metodología</a:t>
            </a:r>
            <a:endParaRPr lang="es-EC" b="1" dirty="0"/>
          </a:p>
        </p:txBody>
      </p:sp>
      <p:graphicFrame>
        <p:nvGraphicFramePr>
          <p:cNvPr id="5" name="Diagrama 4"/>
          <p:cNvGraphicFramePr/>
          <p:nvPr>
            <p:extLst>
              <p:ext uri="{D42A27DB-BD31-4B8C-83A1-F6EECF244321}">
                <p14:modId xmlns:p14="http://schemas.microsoft.com/office/powerpoint/2010/main" val="2994602710"/>
              </p:ext>
            </p:extLst>
          </p:nvPr>
        </p:nvGraphicFramePr>
        <p:xfrm>
          <a:off x="2128383" y="5249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2903414279"/>
              </p:ext>
            </p:extLst>
          </p:nvPr>
        </p:nvGraphicFramePr>
        <p:xfrm>
          <a:off x="3920835" y="651164"/>
          <a:ext cx="8091056" cy="51677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Imagen 7"/>
          <p:cNvPicPr/>
          <p:nvPr/>
        </p:nvPicPr>
        <p:blipFill rotWithShape="1">
          <a:blip r:embed="rId14"/>
          <a:srcRect l="40393" t="20707" r="26799" b="12153"/>
          <a:stretch/>
        </p:blipFill>
        <p:spPr bwMode="auto">
          <a:xfrm>
            <a:off x="162046" y="1475072"/>
            <a:ext cx="3408218" cy="4959927"/>
          </a:xfrm>
          <a:prstGeom prst="rect">
            <a:avLst/>
          </a:prstGeom>
          <a:ln>
            <a:noFill/>
          </a:ln>
          <a:extLst>
            <a:ext uri="{53640926-AAD7-44D8-BBD7-CCE9431645EC}">
              <a14:shadowObscured xmlns:a14="http://schemas.microsoft.com/office/drawing/2010/main"/>
            </a:ext>
          </a:extLst>
        </p:spPr>
      </p:pic>
      <p:sp>
        <p:nvSpPr>
          <p:cNvPr id="9" name="Flecha izquierda 8"/>
          <p:cNvSpPr/>
          <p:nvPr/>
        </p:nvSpPr>
        <p:spPr>
          <a:xfrm>
            <a:off x="3703898" y="5195454"/>
            <a:ext cx="1449991" cy="2078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1"/>
          <p:cNvPicPr>
            <a:picLocks noChangeAspect="1" noChangeArrowheads="1"/>
          </p:cNvPicPr>
          <p:nvPr/>
        </p:nvPicPr>
        <p:blipFill>
          <a:blip r:embed="rId15">
            <a:extLst>
              <a:ext uri="{28A0092B-C50C-407E-A947-70E740481C1C}">
                <a14:useLocalDpi xmlns:a14="http://schemas.microsoft.com/office/drawing/2010/main" val="0"/>
              </a:ext>
            </a:extLst>
          </a:blip>
          <a:srcRect r="39510" b="29593"/>
          <a:stretch>
            <a:fillRect/>
          </a:stretch>
        </p:blipFill>
        <p:spPr bwMode="auto">
          <a:xfrm>
            <a:off x="8726633" y="6025339"/>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17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3557475" y="84221"/>
            <a:ext cx="4357734" cy="75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n>
                  <a:solidFill>
                    <a:schemeClr val="tx1"/>
                  </a:solidFill>
                </a:ln>
                <a:solidFill>
                  <a:schemeClr val="tx1"/>
                </a:solidFill>
              </a:rPr>
              <a:t>8. ANALISIS DE RESULTADOS</a:t>
            </a:r>
            <a:endParaRPr lang="es-EC" sz="2800" b="1" dirty="0">
              <a:ln>
                <a:solidFill>
                  <a:schemeClr val="tx1"/>
                </a:solidFill>
              </a:ln>
              <a:solidFill>
                <a:schemeClr val="tx1"/>
              </a:solidFill>
            </a:endParaRPr>
          </a:p>
        </p:txBody>
      </p:sp>
      <p:sp>
        <p:nvSpPr>
          <p:cNvPr id="5" name="Rectángulo 4"/>
          <p:cNvSpPr/>
          <p:nvPr/>
        </p:nvSpPr>
        <p:spPr>
          <a:xfrm>
            <a:off x="128476" y="656653"/>
            <a:ext cx="4357734" cy="75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n>
                  <a:solidFill>
                    <a:schemeClr val="tx1"/>
                  </a:solidFill>
                </a:ln>
                <a:solidFill>
                  <a:srgbClr val="C00000"/>
                </a:solidFill>
              </a:rPr>
              <a:t>ENCUESTA A GANADEROS</a:t>
            </a:r>
            <a:endParaRPr lang="es-EC" sz="2800" b="1" dirty="0">
              <a:ln>
                <a:solidFill>
                  <a:schemeClr val="tx1"/>
                </a:solidFill>
              </a:ln>
              <a:solidFill>
                <a:srgbClr val="C00000"/>
              </a:solidFill>
            </a:endParaRPr>
          </a:p>
        </p:txBody>
      </p:sp>
      <p:graphicFrame>
        <p:nvGraphicFramePr>
          <p:cNvPr id="6" name="Gráfico 5"/>
          <p:cNvGraphicFramePr/>
          <p:nvPr>
            <p:extLst>
              <p:ext uri="{D42A27DB-BD31-4B8C-83A1-F6EECF244321}">
                <p14:modId xmlns:p14="http://schemas.microsoft.com/office/powerpoint/2010/main" val="1952660853"/>
              </p:ext>
            </p:extLst>
          </p:nvPr>
        </p:nvGraphicFramePr>
        <p:xfrm>
          <a:off x="262305" y="3909009"/>
          <a:ext cx="4075079" cy="25050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262305" y="1236033"/>
            <a:ext cx="4082577" cy="1338828"/>
          </a:xfrm>
          <a:prstGeom prst="rect">
            <a:avLst/>
          </a:prstGeom>
        </p:spPr>
        <p:txBody>
          <a:bodyPr wrap="square">
            <a:spAutoFit/>
          </a:bodyPr>
          <a:lstStyle/>
          <a:p>
            <a:pPr algn="just">
              <a:lnSpc>
                <a:spcPct val="150000"/>
              </a:lnSpc>
              <a:spcAft>
                <a:spcPts val="800"/>
              </a:spcAft>
            </a:pPr>
            <a:r>
              <a:rPr lang="es-EC" b="1" dirty="0" smtClean="0">
                <a:latin typeface="Tw Cen MT" panose="020B0602020104020603" pitchFamily="34" charset="0"/>
                <a:ea typeface="Calibri" panose="020F0502020204030204" pitchFamily="34" charset="0"/>
                <a:cs typeface="Times New Roman" panose="02020603050405020304" pitchFamily="18" charset="0"/>
              </a:rPr>
              <a:t> </a:t>
            </a:r>
            <a:r>
              <a:rPr lang="es-EC" b="1" dirty="0">
                <a:latin typeface="Tw Cen MT" panose="020B0602020104020603" pitchFamily="34" charset="0"/>
                <a:ea typeface="Calibri" panose="020F0502020204030204" pitchFamily="34" charset="0"/>
                <a:cs typeface="Times New Roman" panose="02020603050405020304" pitchFamily="18" charset="0"/>
              </a:rPr>
              <a:t>¿Cuál es el nivel de ingresos líquidos mensuales generados por la producción y venta de leche?</a:t>
            </a:r>
            <a:endParaRPr lang="es-EC" dirty="0">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1078639" y="2654233"/>
            <a:ext cx="2442410" cy="11309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lphaLcParenR"/>
            </a:pPr>
            <a:r>
              <a:rPr lang="es-EC" b="1" dirty="0" smtClean="0">
                <a:solidFill>
                  <a:schemeClr val="tx1"/>
                </a:solidFill>
              </a:rPr>
              <a:t>&lt; 500 $</a:t>
            </a:r>
          </a:p>
          <a:p>
            <a:pPr marL="342900" indent="-342900" algn="ctr">
              <a:buFont typeface="+mj-lt"/>
              <a:buAutoNum type="alphaLcParenR"/>
            </a:pPr>
            <a:r>
              <a:rPr lang="es-EC" b="1" dirty="0" smtClean="0">
                <a:solidFill>
                  <a:schemeClr val="tx1"/>
                </a:solidFill>
              </a:rPr>
              <a:t>500 $ &lt; 2000 $</a:t>
            </a:r>
          </a:p>
          <a:p>
            <a:pPr marL="342900" indent="-342900" algn="ctr">
              <a:buFont typeface="+mj-lt"/>
              <a:buAutoNum type="alphaLcParenR"/>
            </a:pPr>
            <a:r>
              <a:rPr lang="es-EC" b="1" dirty="0" smtClean="0">
                <a:solidFill>
                  <a:schemeClr val="tx1"/>
                </a:solidFill>
              </a:rPr>
              <a:t>3000 $ &lt; 3500 $</a:t>
            </a:r>
          </a:p>
          <a:p>
            <a:pPr marL="342900" indent="-342900" algn="ctr">
              <a:buFont typeface="+mj-lt"/>
              <a:buAutoNum type="alphaLcParenR"/>
            </a:pPr>
            <a:r>
              <a:rPr lang="es-EC" b="1" dirty="0" smtClean="0">
                <a:solidFill>
                  <a:schemeClr val="tx1"/>
                </a:solidFill>
              </a:rPr>
              <a:t>&gt; 500 $</a:t>
            </a:r>
            <a:endParaRPr lang="es-EC" b="1" dirty="0">
              <a:solidFill>
                <a:schemeClr val="tx1"/>
              </a:solidFill>
            </a:endParaRPr>
          </a:p>
        </p:txBody>
      </p:sp>
      <p:graphicFrame>
        <p:nvGraphicFramePr>
          <p:cNvPr id="9" name="Gráfico 8"/>
          <p:cNvGraphicFramePr/>
          <p:nvPr>
            <p:extLst>
              <p:ext uri="{D42A27DB-BD31-4B8C-83A1-F6EECF244321}">
                <p14:modId xmlns:p14="http://schemas.microsoft.com/office/powerpoint/2010/main" val="376708437"/>
              </p:ext>
            </p:extLst>
          </p:nvPr>
        </p:nvGraphicFramePr>
        <p:xfrm>
          <a:off x="4486210" y="3909009"/>
          <a:ext cx="4082577" cy="250507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p:cNvSpPr/>
          <p:nvPr/>
        </p:nvSpPr>
        <p:spPr>
          <a:xfrm>
            <a:off x="4620040" y="1416507"/>
            <a:ext cx="3948747" cy="685059"/>
          </a:xfrm>
          <a:prstGeom prst="rect">
            <a:avLst/>
          </a:prstGeom>
        </p:spPr>
        <p:txBody>
          <a:bodyPr wrap="square">
            <a:spAutoFit/>
          </a:bodyPr>
          <a:lstStyle/>
          <a:p>
            <a:pPr algn="ctr">
              <a:lnSpc>
                <a:spcPct val="107000"/>
              </a:lnSpc>
              <a:spcAft>
                <a:spcPts val="800"/>
              </a:spcAft>
            </a:pPr>
            <a:r>
              <a:rPr lang="es-EC" b="1" dirty="0" smtClean="0">
                <a:latin typeface="Tw Cen MT" panose="020B0602020104020603" pitchFamily="34" charset="0"/>
                <a:ea typeface="Calibri" panose="020F0502020204030204" pitchFamily="34" charset="0"/>
                <a:cs typeface="Times New Roman" panose="02020603050405020304" pitchFamily="18" charset="0"/>
              </a:rPr>
              <a:t>¿Cuántos </a:t>
            </a:r>
            <a:r>
              <a:rPr lang="es-EC" b="1" dirty="0">
                <a:latin typeface="Tw Cen MT" panose="020B0602020104020603" pitchFamily="34" charset="0"/>
                <a:ea typeface="Calibri" panose="020F0502020204030204" pitchFamily="34" charset="0"/>
                <a:cs typeface="Times New Roman" panose="02020603050405020304" pitchFamily="18" charset="0"/>
              </a:rPr>
              <a:t>litros de leche produce en promedio por mes?</a:t>
            </a:r>
            <a:endParaRPr lang="es-EC" dirty="0">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5306293" y="2651518"/>
            <a:ext cx="2442410" cy="11309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lphaLcParenR"/>
            </a:pPr>
            <a:r>
              <a:rPr lang="es-EC" b="1" dirty="0" smtClean="0">
                <a:solidFill>
                  <a:schemeClr val="tx1"/>
                </a:solidFill>
              </a:rPr>
              <a:t>&lt; 1000 </a:t>
            </a:r>
            <a:r>
              <a:rPr lang="es-EC" b="1" dirty="0">
                <a:solidFill>
                  <a:schemeClr val="tx1"/>
                </a:solidFill>
              </a:rPr>
              <a:t>l</a:t>
            </a:r>
            <a:endParaRPr lang="es-EC" b="1" dirty="0" smtClean="0">
              <a:solidFill>
                <a:schemeClr val="tx1"/>
              </a:solidFill>
            </a:endParaRPr>
          </a:p>
          <a:p>
            <a:pPr marL="342900" indent="-342900" algn="ctr">
              <a:buFont typeface="+mj-lt"/>
              <a:buAutoNum type="alphaLcParenR"/>
            </a:pPr>
            <a:r>
              <a:rPr lang="es-EC" b="1" dirty="0" smtClean="0">
                <a:solidFill>
                  <a:schemeClr val="tx1"/>
                </a:solidFill>
              </a:rPr>
              <a:t>1000 l &lt; 4000 l</a:t>
            </a:r>
          </a:p>
          <a:p>
            <a:pPr marL="342900" indent="-342900" algn="ctr">
              <a:buFont typeface="+mj-lt"/>
              <a:buAutoNum type="alphaLcParenR"/>
            </a:pPr>
            <a:r>
              <a:rPr lang="es-EC" b="1" dirty="0">
                <a:solidFill>
                  <a:schemeClr val="tx1"/>
                </a:solidFill>
              </a:rPr>
              <a:t>4</a:t>
            </a:r>
            <a:r>
              <a:rPr lang="es-EC" b="1" dirty="0" smtClean="0">
                <a:solidFill>
                  <a:schemeClr val="tx1"/>
                </a:solidFill>
              </a:rPr>
              <a:t>000 l &lt; 5000 l</a:t>
            </a:r>
          </a:p>
          <a:p>
            <a:pPr marL="342900" indent="-342900" algn="ctr">
              <a:buFont typeface="+mj-lt"/>
              <a:buAutoNum type="alphaLcParenR"/>
            </a:pPr>
            <a:r>
              <a:rPr lang="es-EC" b="1" dirty="0" smtClean="0">
                <a:solidFill>
                  <a:schemeClr val="tx1"/>
                </a:solidFill>
              </a:rPr>
              <a:t>&gt; 5000 l</a:t>
            </a:r>
            <a:endParaRPr lang="es-EC" b="1" dirty="0">
              <a:solidFill>
                <a:schemeClr val="tx1"/>
              </a:solidFill>
            </a:endParaRPr>
          </a:p>
        </p:txBody>
      </p:sp>
      <p:graphicFrame>
        <p:nvGraphicFramePr>
          <p:cNvPr id="13" name="Gráfico 12"/>
          <p:cNvGraphicFramePr/>
          <p:nvPr>
            <p:extLst>
              <p:ext uri="{D42A27DB-BD31-4B8C-83A1-F6EECF244321}">
                <p14:modId xmlns:p14="http://schemas.microsoft.com/office/powerpoint/2010/main" val="2615568382"/>
              </p:ext>
            </p:extLst>
          </p:nvPr>
        </p:nvGraphicFramePr>
        <p:xfrm>
          <a:off x="8717613" y="3909009"/>
          <a:ext cx="3327567" cy="2505075"/>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ángulo 13"/>
          <p:cNvSpPr/>
          <p:nvPr/>
        </p:nvSpPr>
        <p:spPr>
          <a:xfrm>
            <a:off x="8570247" y="1416507"/>
            <a:ext cx="3474933" cy="685059"/>
          </a:xfrm>
          <a:prstGeom prst="rect">
            <a:avLst/>
          </a:prstGeom>
        </p:spPr>
        <p:txBody>
          <a:bodyPr wrap="square">
            <a:spAutoFit/>
          </a:bodyPr>
          <a:lstStyle/>
          <a:p>
            <a:pPr algn="ctr">
              <a:lnSpc>
                <a:spcPct val="107000"/>
              </a:lnSpc>
              <a:spcAft>
                <a:spcPts val="800"/>
              </a:spcAft>
            </a:pPr>
            <a:r>
              <a:rPr lang="es-EC" b="1" dirty="0" smtClean="0">
                <a:latin typeface="Tw Cen MT" panose="020B0602020104020603" pitchFamily="34" charset="0"/>
                <a:ea typeface="Calibri" panose="020F0502020204030204" pitchFamily="34" charset="0"/>
                <a:cs typeface="Times New Roman" panose="02020603050405020304" pitchFamily="18" charset="0"/>
              </a:rPr>
              <a:t>¿Por </a:t>
            </a:r>
            <a:r>
              <a:rPr lang="es-EC" b="1" dirty="0">
                <a:latin typeface="Tw Cen MT" panose="020B0602020104020603" pitchFamily="34" charset="0"/>
                <a:ea typeface="Calibri" panose="020F0502020204030204" pitchFamily="34" charset="0"/>
                <a:cs typeface="Times New Roman" panose="02020603050405020304" pitchFamily="18" charset="0"/>
              </a:rPr>
              <a:t>qué medios comercializa la leche?</a:t>
            </a:r>
            <a:endParaRPr lang="es-EC" dirty="0">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8807116" y="2286000"/>
            <a:ext cx="2959768" cy="149648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lphaLcParenR"/>
            </a:pPr>
            <a:r>
              <a:rPr lang="es-EC" b="1" dirty="0" smtClean="0">
                <a:solidFill>
                  <a:schemeClr val="tx1"/>
                </a:solidFill>
              </a:rPr>
              <a:t>Intermediarios</a:t>
            </a:r>
          </a:p>
          <a:p>
            <a:pPr marL="342900" indent="-342900" algn="ctr">
              <a:buFont typeface="+mj-lt"/>
              <a:buAutoNum type="alphaLcParenR"/>
            </a:pPr>
            <a:r>
              <a:rPr lang="es-EC" b="1" dirty="0" smtClean="0">
                <a:solidFill>
                  <a:schemeClr val="tx1"/>
                </a:solidFill>
              </a:rPr>
              <a:t>Venta directa a industrias lácteas</a:t>
            </a:r>
          </a:p>
          <a:p>
            <a:pPr marL="342900" indent="-342900" algn="ctr">
              <a:buFont typeface="+mj-lt"/>
              <a:buAutoNum type="alphaLcParenR"/>
            </a:pPr>
            <a:r>
              <a:rPr lang="es-EC" b="1" dirty="0" smtClean="0">
                <a:solidFill>
                  <a:schemeClr val="tx1"/>
                </a:solidFill>
              </a:rPr>
              <a:t>Venta directa a consumidores</a:t>
            </a:r>
          </a:p>
        </p:txBody>
      </p:sp>
      <p:pic>
        <p:nvPicPr>
          <p:cNvPr id="16" name="Picture 1"/>
          <p:cNvPicPr>
            <a:picLocks noChangeAspect="1" noChangeArrowheads="1"/>
          </p:cNvPicPr>
          <p:nvPr/>
        </p:nvPicPr>
        <p:blipFill>
          <a:blip r:embed="rId6">
            <a:extLst>
              <a:ext uri="{28A0092B-C50C-407E-A947-70E740481C1C}">
                <a14:useLocalDpi xmlns:a14="http://schemas.microsoft.com/office/drawing/2010/main" val="0"/>
              </a:ext>
            </a:extLst>
          </a:blip>
          <a:srcRect r="39510" b="29593"/>
          <a:stretch>
            <a:fillRect/>
          </a:stretch>
        </p:blipFill>
        <p:spPr bwMode="auto">
          <a:xfrm>
            <a:off x="8787630" y="6220691"/>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7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6"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par>
                                <p:cTn id="40" presetID="4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6"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par>
                                <p:cTn id="65" presetID="45"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anim calcmode="lin" valueType="num">
                                      <p:cBhvr>
                                        <p:cTn id="68" dur="2000" fill="hold"/>
                                        <p:tgtEl>
                                          <p:spTgt spid="14"/>
                                        </p:tgtEl>
                                        <p:attrNameLst>
                                          <p:attrName>ppt_w</p:attrName>
                                        </p:attrNameLst>
                                      </p:cBhvr>
                                      <p:tavLst>
                                        <p:tav tm="0" fmla="#ppt_w*sin(2.5*pi*$)">
                                          <p:val>
                                            <p:fltVal val="0"/>
                                          </p:val>
                                        </p:tav>
                                        <p:tav tm="100000">
                                          <p:val>
                                            <p:fltVal val="1"/>
                                          </p:val>
                                        </p:tav>
                                      </p:tavLst>
                                    </p:anim>
                                    <p:anim calcmode="lin" valueType="num">
                                      <p:cBhvr>
                                        <p:cTn id="69" dur="2000" fill="hold"/>
                                        <p:tgtEl>
                                          <p:spTgt spid="14"/>
                                        </p:tgtEl>
                                        <p:attrNameLst>
                                          <p:attrName>ppt_h</p:attrName>
                                        </p:attrNameLst>
                                      </p:cBhvr>
                                      <p:tavLst>
                                        <p:tav tm="0">
                                          <p:val>
                                            <p:strVal val="#ppt_h"/>
                                          </p:val>
                                        </p:tav>
                                        <p:tav tm="100000">
                                          <p:val>
                                            <p:strVal val="#ppt_h"/>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par>
                                <p:cTn id="74" presetID="26"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80">
                                          <p:stCondLst>
                                            <p:cond delay="0"/>
                                          </p:stCondLst>
                                        </p:cTn>
                                        <p:tgtEl>
                                          <p:spTgt spid="13"/>
                                        </p:tgtEl>
                                      </p:cBhvr>
                                    </p:animEffect>
                                    <p:anim calcmode="lin" valueType="num">
                                      <p:cBhvr>
                                        <p:cTn id="7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2" dur="26">
                                          <p:stCondLst>
                                            <p:cond delay="650"/>
                                          </p:stCondLst>
                                        </p:cTn>
                                        <p:tgtEl>
                                          <p:spTgt spid="13"/>
                                        </p:tgtEl>
                                      </p:cBhvr>
                                      <p:to x="100000" y="60000"/>
                                    </p:animScale>
                                    <p:animScale>
                                      <p:cBhvr>
                                        <p:cTn id="83" dur="166" decel="50000">
                                          <p:stCondLst>
                                            <p:cond delay="676"/>
                                          </p:stCondLst>
                                        </p:cTn>
                                        <p:tgtEl>
                                          <p:spTgt spid="13"/>
                                        </p:tgtEl>
                                      </p:cBhvr>
                                      <p:to x="100000" y="100000"/>
                                    </p:animScale>
                                    <p:animScale>
                                      <p:cBhvr>
                                        <p:cTn id="84" dur="26">
                                          <p:stCondLst>
                                            <p:cond delay="1312"/>
                                          </p:stCondLst>
                                        </p:cTn>
                                        <p:tgtEl>
                                          <p:spTgt spid="13"/>
                                        </p:tgtEl>
                                      </p:cBhvr>
                                      <p:to x="100000" y="80000"/>
                                    </p:animScale>
                                    <p:animScale>
                                      <p:cBhvr>
                                        <p:cTn id="85" dur="166" decel="50000">
                                          <p:stCondLst>
                                            <p:cond delay="1338"/>
                                          </p:stCondLst>
                                        </p:cTn>
                                        <p:tgtEl>
                                          <p:spTgt spid="13"/>
                                        </p:tgtEl>
                                      </p:cBhvr>
                                      <p:to x="100000" y="100000"/>
                                    </p:animScale>
                                    <p:animScale>
                                      <p:cBhvr>
                                        <p:cTn id="86" dur="26">
                                          <p:stCondLst>
                                            <p:cond delay="1642"/>
                                          </p:stCondLst>
                                        </p:cTn>
                                        <p:tgtEl>
                                          <p:spTgt spid="13"/>
                                        </p:tgtEl>
                                      </p:cBhvr>
                                      <p:to x="100000" y="90000"/>
                                    </p:animScale>
                                    <p:animScale>
                                      <p:cBhvr>
                                        <p:cTn id="87" dur="166" decel="50000">
                                          <p:stCondLst>
                                            <p:cond delay="1668"/>
                                          </p:stCondLst>
                                        </p:cTn>
                                        <p:tgtEl>
                                          <p:spTgt spid="13"/>
                                        </p:tgtEl>
                                      </p:cBhvr>
                                      <p:to x="100000" y="100000"/>
                                    </p:animScale>
                                    <p:animScale>
                                      <p:cBhvr>
                                        <p:cTn id="88" dur="26">
                                          <p:stCondLst>
                                            <p:cond delay="1808"/>
                                          </p:stCondLst>
                                        </p:cTn>
                                        <p:tgtEl>
                                          <p:spTgt spid="13"/>
                                        </p:tgtEl>
                                      </p:cBhvr>
                                      <p:to x="100000" y="95000"/>
                                    </p:animScale>
                                    <p:animScale>
                                      <p:cBhvr>
                                        <p:cTn id="8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6" grpId="0">
        <p:bldAsOne/>
      </p:bldGraphic>
      <p:bldP spid="7" grpId="0"/>
      <p:bldP spid="8" grpId="0" animBg="1"/>
      <p:bldGraphic spid="9" grpId="0">
        <p:bldAsOne/>
      </p:bldGraphic>
      <p:bldP spid="11" grpId="0"/>
      <p:bldP spid="12" grpId="0" animBg="1"/>
      <p:bldGraphic spid="13" grpId="0">
        <p:bldAsOne/>
      </p:bldGraphic>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2907772" y="0"/>
            <a:ext cx="6260292" cy="75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n>
                  <a:solidFill>
                    <a:schemeClr val="tx1"/>
                  </a:solidFill>
                </a:ln>
                <a:solidFill>
                  <a:srgbClr val="C00000"/>
                </a:solidFill>
              </a:rPr>
              <a:t>ENCUESTA A GANADEROS (cont.)</a:t>
            </a:r>
            <a:endParaRPr lang="es-EC" sz="2800" b="1" dirty="0">
              <a:ln>
                <a:solidFill>
                  <a:schemeClr val="tx1"/>
                </a:solidFill>
              </a:ln>
              <a:solidFill>
                <a:srgbClr val="C00000"/>
              </a:solidFill>
            </a:endParaRPr>
          </a:p>
        </p:txBody>
      </p:sp>
      <p:sp>
        <p:nvSpPr>
          <p:cNvPr id="8" name="Rectángulo 7"/>
          <p:cNvSpPr/>
          <p:nvPr/>
        </p:nvSpPr>
        <p:spPr>
          <a:xfrm>
            <a:off x="701910" y="2305367"/>
            <a:ext cx="2205862" cy="12367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lphaLcParenR"/>
            </a:pPr>
            <a:r>
              <a:rPr lang="es-EC" b="1" dirty="0" smtClean="0">
                <a:solidFill>
                  <a:schemeClr val="tx1"/>
                </a:solidFill>
              </a:rPr>
              <a:t>Mala</a:t>
            </a:r>
          </a:p>
          <a:p>
            <a:pPr marL="342900" indent="-342900" algn="ctr">
              <a:buFont typeface="+mj-lt"/>
              <a:buAutoNum type="alphaLcParenR"/>
            </a:pPr>
            <a:r>
              <a:rPr lang="es-EC" b="1" dirty="0" smtClean="0">
                <a:solidFill>
                  <a:schemeClr val="tx1"/>
                </a:solidFill>
              </a:rPr>
              <a:t>Equilibrada</a:t>
            </a:r>
          </a:p>
          <a:p>
            <a:pPr marL="342900" indent="-342900" algn="ctr">
              <a:buFont typeface="+mj-lt"/>
              <a:buAutoNum type="alphaLcParenR"/>
            </a:pPr>
            <a:r>
              <a:rPr lang="es-EC" b="1" dirty="0" smtClean="0">
                <a:solidFill>
                  <a:schemeClr val="tx1"/>
                </a:solidFill>
              </a:rPr>
              <a:t>Buena</a:t>
            </a:r>
          </a:p>
        </p:txBody>
      </p:sp>
      <p:graphicFrame>
        <p:nvGraphicFramePr>
          <p:cNvPr id="9" name="Gráfico 8"/>
          <p:cNvGraphicFramePr/>
          <p:nvPr>
            <p:extLst>
              <p:ext uri="{D42A27DB-BD31-4B8C-83A1-F6EECF244321}">
                <p14:modId xmlns:p14="http://schemas.microsoft.com/office/powerpoint/2010/main" val="1973678450"/>
              </p:ext>
            </p:extLst>
          </p:nvPr>
        </p:nvGraphicFramePr>
        <p:xfrm>
          <a:off x="4199881" y="3844172"/>
          <a:ext cx="3676073" cy="25050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p:cNvSpPr/>
          <p:nvPr/>
        </p:nvSpPr>
        <p:spPr>
          <a:xfrm>
            <a:off x="4045990" y="592313"/>
            <a:ext cx="3676073" cy="1338828"/>
          </a:xfrm>
          <a:prstGeom prst="rect">
            <a:avLst/>
          </a:prstGeom>
        </p:spPr>
        <p:txBody>
          <a:bodyPr wrap="square">
            <a:spAutoFit/>
          </a:bodyPr>
          <a:lstStyle/>
          <a:p>
            <a:pPr algn="ctr">
              <a:lnSpc>
                <a:spcPct val="150000"/>
              </a:lnSpc>
              <a:spcAft>
                <a:spcPts val="800"/>
              </a:spcAft>
            </a:pPr>
            <a:r>
              <a:rPr lang="es-EC" b="1" dirty="0" smtClean="0">
                <a:solidFill>
                  <a:srgbClr val="C00000"/>
                </a:solidFill>
                <a:latin typeface="Tw Cen MT" panose="020B0602020104020603" pitchFamily="34" charset="0"/>
                <a:ea typeface="Calibri" panose="020F0502020204030204" pitchFamily="34" charset="0"/>
                <a:cs typeface="Times New Roman" panose="02020603050405020304" pitchFamily="18" charset="0"/>
              </a:rPr>
              <a:t> ¿Ha sufrido </a:t>
            </a:r>
            <a:r>
              <a:rPr lang="es-EC" b="1" dirty="0">
                <a:solidFill>
                  <a:srgbClr val="C00000"/>
                </a:solidFill>
                <a:latin typeface="Tw Cen MT" panose="020B0602020104020603" pitchFamily="34" charset="0"/>
                <a:ea typeface="Calibri" panose="020F0502020204030204" pitchFamily="34" charset="0"/>
                <a:cs typeface="Times New Roman" panose="02020603050405020304" pitchFamily="18" charset="0"/>
              </a:rPr>
              <a:t>cambios en el precio de la leche por decisiones políticas impuestos por el gobierno?</a:t>
            </a:r>
            <a:endParaRPr lang="es-EC" dirty="0">
              <a:solidFill>
                <a:srgbClr val="C00000"/>
              </a:solidFill>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319937" y="2442513"/>
            <a:ext cx="1435962" cy="90362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lphaLcParenR"/>
            </a:pPr>
            <a:r>
              <a:rPr lang="es-EC" b="1" dirty="0" smtClean="0">
                <a:solidFill>
                  <a:schemeClr val="tx1"/>
                </a:solidFill>
              </a:rPr>
              <a:t>SI</a:t>
            </a:r>
          </a:p>
          <a:p>
            <a:pPr marL="342900" indent="-342900" algn="ctr">
              <a:buFont typeface="+mj-lt"/>
              <a:buAutoNum type="alphaLcParenR"/>
            </a:pPr>
            <a:r>
              <a:rPr lang="es-EC" b="1" dirty="0" smtClean="0">
                <a:solidFill>
                  <a:schemeClr val="tx1"/>
                </a:solidFill>
              </a:rPr>
              <a:t>NO</a:t>
            </a:r>
          </a:p>
        </p:txBody>
      </p:sp>
      <p:graphicFrame>
        <p:nvGraphicFramePr>
          <p:cNvPr id="13" name="Gráfico 12"/>
          <p:cNvGraphicFramePr/>
          <p:nvPr>
            <p:extLst>
              <p:ext uri="{D42A27DB-BD31-4B8C-83A1-F6EECF244321}">
                <p14:modId xmlns:p14="http://schemas.microsoft.com/office/powerpoint/2010/main" val="1156431308"/>
              </p:ext>
            </p:extLst>
          </p:nvPr>
        </p:nvGraphicFramePr>
        <p:xfrm>
          <a:off x="8227941" y="3844172"/>
          <a:ext cx="3676073" cy="2505075"/>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ángulo 13"/>
          <p:cNvSpPr/>
          <p:nvPr/>
        </p:nvSpPr>
        <p:spPr>
          <a:xfrm>
            <a:off x="8016900" y="691019"/>
            <a:ext cx="3748329" cy="1338828"/>
          </a:xfrm>
          <a:prstGeom prst="rect">
            <a:avLst/>
          </a:prstGeom>
        </p:spPr>
        <p:txBody>
          <a:bodyPr wrap="square">
            <a:spAutoFit/>
          </a:bodyPr>
          <a:lstStyle/>
          <a:p>
            <a:pPr algn="ctr">
              <a:lnSpc>
                <a:spcPct val="150000"/>
              </a:lnSpc>
              <a:spcAft>
                <a:spcPts val="800"/>
              </a:spcAft>
            </a:pPr>
            <a:r>
              <a:rPr lang="es-EC" b="1" dirty="0" smtClean="0">
                <a:latin typeface="Tw Cen MT" panose="020B0602020104020603" pitchFamily="34" charset="0"/>
                <a:ea typeface="Calibri" panose="020F0502020204030204" pitchFamily="34" charset="0"/>
                <a:cs typeface="Times New Roman" panose="02020603050405020304" pitchFamily="18" charset="0"/>
              </a:rPr>
              <a:t>¿Cuáles </a:t>
            </a:r>
            <a:r>
              <a:rPr lang="es-EC" b="1" dirty="0">
                <a:latin typeface="Tw Cen MT" panose="020B0602020104020603" pitchFamily="34" charset="0"/>
                <a:ea typeface="Calibri" panose="020F0502020204030204" pitchFamily="34" charset="0"/>
                <a:cs typeface="Times New Roman" panose="02020603050405020304" pitchFamily="18" charset="0"/>
              </a:rPr>
              <a:t>son las causas que ha afectado en la inestabilidad en el precio de la leche?</a:t>
            </a:r>
            <a:endParaRPr lang="es-EC" dirty="0">
              <a:effectLst/>
              <a:latin typeface="Tw Cen MT" panose="020B0602020104020603"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8676474" y="2112177"/>
            <a:ext cx="2585083" cy="155691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lphaLcParenR"/>
            </a:pPr>
            <a:r>
              <a:rPr lang="es-EC" b="1" dirty="0" smtClean="0">
                <a:solidFill>
                  <a:schemeClr val="tx1"/>
                </a:solidFill>
              </a:rPr>
              <a:t>Sobre oferta</a:t>
            </a:r>
          </a:p>
          <a:p>
            <a:pPr marL="342900" indent="-342900" algn="ctr">
              <a:buFont typeface="+mj-lt"/>
              <a:buAutoNum type="alphaLcParenR"/>
            </a:pPr>
            <a:r>
              <a:rPr lang="es-EC" b="1" dirty="0" smtClean="0">
                <a:solidFill>
                  <a:schemeClr val="tx1"/>
                </a:solidFill>
              </a:rPr>
              <a:t>Caída demanda </a:t>
            </a:r>
          </a:p>
          <a:p>
            <a:pPr marL="342900" indent="-342900" algn="ctr">
              <a:buFont typeface="+mj-lt"/>
              <a:buAutoNum type="alphaLcParenR"/>
            </a:pPr>
            <a:r>
              <a:rPr lang="es-EC" b="1" dirty="0" smtClean="0">
                <a:solidFill>
                  <a:schemeClr val="tx1"/>
                </a:solidFill>
              </a:rPr>
              <a:t>Caída producción</a:t>
            </a:r>
          </a:p>
          <a:p>
            <a:pPr marL="342900" indent="-342900" algn="ctr">
              <a:buFont typeface="+mj-lt"/>
              <a:buAutoNum type="alphaLcParenR"/>
            </a:pPr>
            <a:r>
              <a:rPr lang="es-EC" b="1" dirty="0" smtClean="0">
                <a:solidFill>
                  <a:schemeClr val="tx1"/>
                </a:solidFill>
              </a:rPr>
              <a:t>Competencia desleal</a:t>
            </a:r>
          </a:p>
          <a:p>
            <a:pPr marL="342900" indent="-342900" algn="ctr">
              <a:buFont typeface="+mj-lt"/>
              <a:buAutoNum type="alphaLcParenR"/>
            </a:pPr>
            <a:r>
              <a:rPr lang="es-EC" b="1" dirty="0" smtClean="0">
                <a:solidFill>
                  <a:schemeClr val="tx1"/>
                </a:solidFill>
              </a:rPr>
              <a:t>Otros factores</a:t>
            </a:r>
            <a:endParaRPr lang="es-EC" b="1" dirty="0">
              <a:solidFill>
                <a:schemeClr val="tx1"/>
              </a:solidFill>
            </a:endParaRPr>
          </a:p>
        </p:txBody>
      </p:sp>
      <p:sp>
        <p:nvSpPr>
          <p:cNvPr id="16" name="Rectángulo 15"/>
          <p:cNvSpPr/>
          <p:nvPr/>
        </p:nvSpPr>
        <p:spPr>
          <a:xfrm>
            <a:off x="384765" y="691019"/>
            <a:ext cx="3092116" cy="923330"/>
          </a:xfrm>
          <a:prstGeom prst="rect">
            <a:avLst/>
          </a:prstGeom>
        </p:spPr>
        <p:txBody>
          <a:bodyPr wrap="square">
            <a:spAutoFit/>
          </a:bodyPr>
          <a:lstStyle/>
          <a:p>
            <a:pPr algn="ctr"/>
            <a:r>
              <a:rPr lang="es-EC" b="1" dirty="0" smtClean="0">
                <a:solidFill>
                  <a:srgbClr val="C00000"/>
                </a:solidFill>
                <a:latin typeface="Tw Cen MT" panose="020B0602020104020603" pitchFamily="34" charset="0"/>
                <a:ea typeface="Calibri" panose="020F0502020204030204" pitchFamily="34" charset="0"/>
              </a:rPr>
              <a:t>¿Cuál es la relación entre el costo y el beneficio de la </a:t>
            </a:r>
            <a:r>
              <a:rPr lang="es-EC" b="1" dirty="0">
                <a:solidFill>
                  <a:srgbClr val="C00000"/>
                </a:solidFill>
                <a:latin typeface="Tw Cen MT" panose="020B0602020104020603" pitchFamily="34" charset="0"/>
                <a:ea typeface="Calibri" panose="020F0502020204030204" pitchFamily="34" charset="0"/>
              </a:rPr>
              <a:t>producción y venta de </a:t>
            </a:r>
            <a:r>
              <a:rPr lang="es-EC" b="1" dirty="0" smtClean="0">
                <a:solidFill>
                  <a:srgbClr val="C00000"/>
                </a:solidFill>
                <a:latin typeface="Tw Cen MT" panose="020B0602020104020603" pitchFamily="34" charset="0"/>
                <a:ea typeface="Calibri" panose="020F0502020204030204" pitchFamily="34" charset="0"/>
              </a:rPr>
              <a:t>leche?</a:t>
            </a:r>
            <a:endParaRPr lang="es-EC" dirty="0">
              <a:solidFill>
                <a:srgbClr val="C00000"/>
              </a:solidFill>
              <a:latin typeface="Tw Cen MT" panose="020B0602020104020603" pitchFamily="34" charset="0"/>
            </a:endParaRPr>
          </a:p>
        </p:txBody>
      </p:sp>
      <p:graphicFrame>
        <p:nvGraphicFramePr>
          <p:cNvPr id="17" name="Gráfico 16"/>
          <p:cNvGraphicFramePr/>
          <p:nvPr>
            <p:extLst>
              <p:ext uri="{D42A27DB-BD31-4B8C-83A1-F6EECF244321}">
                <p14:modId xmlns:p14="http://schemas.microsoft.com/office/powerpoint/2010/main" val="2918985772"/>
              </p:ext>
            </p:extLst>
          </p:nvPr>
        </p:nvGraphicFramePr>
        <p:xfrm>
          <a:off x="82010" y="3844172"/>
          <a:ext cx="3727145" cy="2458352"/>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
          <p:cNvPicPr>
            <a:picLocks noChangeAspect="1" noChangeArrowheads="1"/>
          </p:cNvPicPr>
          <p:nvPr/>
        </p:nvPicPr>
        <p:blipFill>
          <a:blip r:embed="rId6">
            <a:extLst>
              <a:ext uri="{28A0092B-C50C-407E-A947-70E740481C1C}">
                <a14:useLocalDpi xmlns:a14="http://schemas.microsoft.com/office/drawing/2010/main" val="0"/>
              </a:ext>
            </a:extLst>
          </a:blip>
          <a:srcRect r="39510" b="29593"/>
          <a:stretch>
            <a:fillRect/>
          </a:stretch>
        </p:blipFill>
        <p:spPr bwMode="auto">
          <a:xfrm>
            <a:off x="8934450" y="6220691"/>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14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8" presetClass="emph" presetSubtype="0" fill="hold" grpId="0" nodeType="withEffect">
                                  <p:stCondLst>
                                    <p:cond delay="0"/>
                                  </p:stCondLst>
                                  <p:childTnLst>
                                    <p:animRot by="21600000">
                                      <p:cBhvr>
                                        <p:cTn id="11" dur="2000" fill="hold"/>
                                        <p:tgtEl>
                                          <p:spTgt spid="8"/>
                                        </p:tgtEl>
                                        <p:attrNameLst>
                                          <p:attrName>r</p:attrName>
                                        </p:attrNameLst>
                                      </p:cBhvr>
                                    </p:animRot>
                                  </p:childTnLst>
                                </p:cTn>
                              </p:par>
                              <p:par>
                                <p:cTn id="12" presetID="8" presetClass="emph" presetSubtype="0" fill="hold" grpId="0" nodeType="withEffect">
                                  <p:stCondLst>
                                    <p:cond delay="0"/>
                                  </p:stCondLst>
                                  <p:childTnLst>
                                    <p:animRot by="21600000">
                                      <p:cBhvr>
                                        <p:cTn id="13" dur="2000" fill="hold"/>
                                        <p:tgtEl>
                                          <p:spTgt spid="11"/>
                                        </p:tgtEl>
                                        <p:attrNameLst>
                                          <p:attrName>r</p:attrName>
                                        </p:attrNameLst>
                                      </p:cBhvr>
                                    </p:animRot>
                                  </p:childTnLst>
                                </p:cTn>
                              </p:par>
                              <p:par>
                                <p:cTn id="14" presetID="8" presetClass="emph" presetSubtype="0" fill="hold" grpId="0" nodeType="withEffect">
                                  <p:stCondLst>
                                    <p:cond delay="0"/>
                                  </p:stCondLst>
                                  <p:childTnLst>
                                    <p:animRot by="21600000">
                                      <p:cBhvr>
                                        <p:cTn id="15" dur="2000" fill="hold"/>
                                        <p:tgtEl>
                                          <p:spTgt spid="15"/>
                                        </p:tgtEl>
                                        <p:attrNameLst>
                                          <p:attrName>r</p:attrName>
                                        </p:attrNameLst>
                                      </p:cBhvr>
                                    </p:animRot>
                                  </p:childTnLst>
                                </p:cTn>
                              </p:par>
                              <p:par>
                                <p:cTn id="16" presetID="8" presetClass="emph" presetSubtype="0" fill="hold" grpId="0" nodeType="withEffect">
                                  <p:stCondLst>
                                    <p:cond delay="0"/>
                                  </p:stCondLst>
                                  <p:childTnLst>
                                    <p:animRot by="21600000">
                                      <p:cBhvr>
                                        <p:cTn id="17" dur="2000" fill="hold"/>
                                        <p:tgtEl>
                                          <p:spTgt spid="10"/>
                                        </p:tgtEl>
                                        <p:attrNameLst>
                                          <p:attrName>r</p:attrName>
                                        </p:attrNameLst>
                                      </p:cBhvr>
                                    </p:animRot>
                                  </p:childTnLst>
                                </p:cTn>
                              </p:par>
                              <p:par>
                                <p:cTn id="18" presetID="8" presetClass="emph" presetSubtype="0" fill="hold" grpId="0" nodeType="withEffect">
                                  <p:stCondLst>
                                    <p:cond delay="0"/>
                                  </p:stCondLst>
                                  <p:childTnLst>
                                    <p:animRot by="21600000">
                                      <p:cBhvr>
                                        <p:cTn id="19" dur="2000" fill="hold"/>
                                        <p:tgtEl>
                                          <p:spTgt spid="9"/>
                                        </p:tgtEl>
                                        <p:attrNameLst>
                                          <p:attrName>r</p:attrName>
                                        </p:attrNameLst>
                                      </p:cBhvr>
                                    </p:animRot>
                                  </p:childTnLst>
                                </p:cTn>
                              </p:par>
                              <p:par>
                                <p:cTn id="20" presetID="8" presetClass="emph" presetSubtype="0" fill="hold" grpId="0" nodeType="withEffect">
                                  <p:stCondLst>
                                    <p:cond delay="0"/>
                                  </p:stCondLst>
                                  <p:childTnLst>
                                    <p:animRot by="21600000">
                                      <p:cBhvr>
                                        <p:cTn id="21" dur="2000" fill="hold"/>
                                        <p:tgtEl>
                                          <p:spTgt spid="14"/>
                                        </p:tgtEl>
                                        <p:attrNameLst>
                                          <p:attrName>r</p:attrName>
                                        </p:attrNameLst>
                                      </p:cBhvr>
                                    </p:animRot>
                                  </p:childTnLst>
                                </p:cTn>
                              </p:par>
                              <p:par>
                                <p:cTn id="22" presetID="8" presetClass="emph" presetSubtype="0" fill="hold" grpId="0" nodeType="withEffect">
                                  <p:stCondLst>
                                    <p:cond delay="0"/>
                                  </p:stCondLst>
                                  <p:childTnLst>
                                    <p:animRot by="21600000">
                                      <p:cBhvr>
                                        <p:cTn id="23" dur="2000" fill="hold"/>
                                        <p:tgtEl>
                                          <p:spTgt spid="13"/>
                                        </p:tgtEl>
                                        <p:attrNameLst>
                                          <p:attrName>r</p:attrName>
                                        </p:attrNameLst>
                                      </p:cBhvr>
                                    </p:animRot>
                                  </p:childTnLst>
                                </p:cTn>
                              </p:par>
                              <p:par>
                                <p:cTn id="24" presetID="8" presetClass="emph" presetSubtype="0" fill="hold" grpId="0" nodeType="withEffect">
                                  <p:stCondLst>
                                    <p:cond delay="0"/>
                                  </p:stCondLst>
                                  <p:childTnLst>
                                    <p:animRot by="21600000">
                                      <p:cBhvr>
                                        <p:cTn id="25" dur="2000" fill="hold"/>
                                        <p:tgtEl>
                                          <p:spTgt spid="16"/>
                                        </p:tgtEl>
                                        <p:attrNameLst>
                                          <p:attrName>r</p:attrName>
                                        </p:attrNameLst>
                                      </p:cBhvr>
                                    </p:animRot>
                                  </p:childTnLst>
                                </p:cTn>
                              </p:par>
                              <p:par>
                                <p:cTn id="26" presetID="8" presetClass="emph" presetSubtype="0" fill="hold" grpId="0" nodeType="withEffect">
                                  <p:stCondLst>
                                    <p:cond delay="0"/>
                                  </p:stCondLst>
                                  <p:childTnLst>
                                    <p:animRot by="21600000">
                                      <p:cBhvr>
                                        <p:cTn id="27"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Graphic spid="9" grpId="0">
        <p:bldAsOne/>
      </p:bldGraphic>
      <p:bldP spid="10" grpId="0"/>
      <p:bldP spid="11" grpId="0" animBg="1"/>
      <p:bldGraphic spid="13" grpId="0">
        <p:bldAsOne/>
      </p:bldGraphic>
      <p:bldP spid="14" grpId="0"/>
      <p:bldP spid="15" grpId="0" animBg="1"/>
      <p:bldP spid="16" grpId="0"/>
      <p:bldGraphic spid="1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94828"/>
            <a:ext cx="9144000" cy="506717"/>
          </a:xfrm>
        </p:spPr>
        <p:txBody>
          <a:bodyPr>
            <a:noAutofit/>
          </a:bodyPr>
          <a:lstStyle/>
          <a:p>
            <a:r>
              <a:rPr lang="es-EC" sz="3600" b="1" dirty="0" smtClean="0"/>
              <a:t>9. </a:t>
            </a:r>
            <a:r>
              <a:rPr lang="es-EC" sz="3600" b="1" dirty="0" smtClean="0">
                <a:latin typeface="Times New Roman" panose="02020603050405020304" pitchFamily="18" charset="0"/>
                <a:cs typeface="Times New Roman" panose="02020603050405020304" pitchFamily="18" charset="0"/>
              </a:rPr>
              <a:t>CORRELACION DE PEARSON</a:t>
            </a:r>
            <a:endParaRPr lang="es-EC" sz="3600" b="1"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524000" y="1066800"/>
            <a:ext cx="9144000" cy="4191000"/>
          </a:xfrm>
        </p:spPr>
        <p:txBody>
          <a:bodyPr/>
          <a:lstStyle/>
          <a:p>
            <a:endParaRPr lang="es-EC" dirty="0" smtClean="0"/>
          </a:p>
          <a:p>
            <a:endParaRPr lang="es-EC" dirty="0"/>
          </a:p>
          <a:p>
            <a:endParaRPr lang="es-EC" dirty="0" smtClean="0"/>
          </a:p>
          <a:p>
            <a:endParaRPr lang="es-EC" dirty="0"/>
          </a:p>
          <a:p>
            <a:endParaRPr lang="es-EC" dirty="0" smtClean="0"/>
          </a:p>
          <a:p>
            <a:endParaRPr lang="es-EC" dirty="0" smtClean="0"/>
          </a:p>
        </p:txBody>
      </p:sp>
      <p:pic>
        <p:nvPicPr>
          <p:cNvPr id="5" name="Imagen 4"/>
          <p:cNvPicPr/>
          <p:nvPr/>
        </p:nvPicPr>
        <p:blipFill rotWithShape="1">
          <a:blip r:embed="rId3">
            <a:duotone>
              <a:prstClr val="black"/>
              <a:schemeClr val="accent6">
                <a:tint val="45000"/>
                <a:satMod val="400000"/>
              </a:schemeClr>
            </a:duotone>
          </a:blip>
          <a:srcRect l="22048" t="24786" r="38441" b="49174"/>
          <a:stretch/>
        </p:blipFill>
        <p:spPr bwMode="auto">
          <a:xfrm>
            <a:off x="346364" y="900545"/>
            <a:ext cx="5070764" cy="2128622"/>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4"/>
          <a:srcRect l="23812" t="32315" r="41263" b="32859"/>
          <a:stretch/>
        </p:blipFill>
        <p:spPr bwMode="auto">
          <a:xfrm>
            <a:off x="346365" y="3162301"/>
            <a:ext cx="4932218" cy="1756064"/>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346363" y="5051499"/>
            <a:ext cx="6096000" cy="1810304"/>
          </a:xfrm>
          <a:prstGeom prst="rect">
            <a:avLst/>
          </a:prstGeom>
        </p:spPr>
        <p:txBody>
          <a:bodyPr>
            <a:spAutoFit/>
          </a:bodyPr>
          <a:lstStyle/>
          <a:p>
            <a:pPr algn="just">
              <a:lnSpc>
                <a:spcPct val="200000"/>
              </a:lnSpc>
              <a:spcAft>
                <a:spcPts val="820"/>
              </a:spcAft>
            </a:pPr>
            <a:r>
              <a:rPr lang="es-EC" b="1" i="1" dirty="0">
                <a:solidFill>
                  <a:srgbClr val="000000"/>
                </a:solidFill>
                <a:latin typeface="Times New Roman" panose="02020603050405020304" pitchFamily="18" charset="0"/>
                <a:ea typeface="Times New Roman" panose="02020603050405020304" pitchFamily="18" charset="0"/>
              </a:rPr>
              <a:t>p</a:t>
            </a:r>
            <a:r>
              <a:rPr lang="es-EC" b="1" dirty="0">
                <a:solidFill>
                  <a:srgbClr val="000000"/>
                </a:solidFill>
                <a:latin typeface="Times New Roman" panose="02020603050405020304" pitchFamily="18" charset="0"/>
                <a:ea typeface="Times New Roman" panose="02020603050405020304" pitchFamily="18" charset="0"/>
              </a:rPr>
              <a:t>= 0,823</a:t>
            </a:r>
            <a:endParaRPr lang="es-EC" dirty="0">
              <a:solidFill>
                <a:srgbClr val="000000"/>
              </a:solidFill>
              <a:latin typeface="Times New Roman" panose="02020603050405020304" pitchFamily="18" charset="0"/>
              <a:ea typeface="Calibri" panose="020F0502020204030204" pitchFamily="34" charset="0"/>
            </a:endParaRPr>
          </a:p>
          <a:p>
            <a:pPr algn="just">
              <a:lnSpc>
                <a:spcPct val="107000"/>
              </a:lnSpc>
              <a:spcAft>
                <a:spcPts val="80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Decisión estadística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latin typeface="Times New Roman" panose="02020603050405020304" pitchFamily="18" charset="0"/>
                <a:ea typeface="BatangChe"/>
                <a:cs typeface="Times New Roman" panose="02020603050405020304" pitchFamily="18" charset="0"/>
              </a:rPr>
              <a:t>α</a:t>
            </a:r>
            <a:r>
              <a:rPr lang="es-EC" dirty="0">
                <a:solidFill>
                  <a:srgbClr val="000000"/>
                </a:solidFill>
                <a:latin typeface="Times New Roman" panose="02020603050405020304" pitchFamily="18" charset="0"/>
                <a:ea typeface="BatangChe"/>
                <a:cs typeface="Times New Roman" panose="02020603050405020304" pitchFamily="18" charset="0"/>
              </a:rPr>
              <a:t>&gt;</a:t>
            </a:r>
            <a:r>
              <a:rPr lang="es-EC" i="1" dirty="0">
                <a:solidFill>
                  <a:srgbClr val="000000"/>
                </a:solidFill>
                <a:latin typeface="Times New Roman" panose="02020603050405020304" pitchFamily="18" charset="0"/>
                <a:ea typeface="BatangChe"/>
                <a:cs typeface="Times New Roman" panose="02020603050405020304" pitchFamily="18" charset="0"/>
              </a:rPr>
              <a:t>p</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0,05 &gt; 0,823</a:t>
            </a:r>
            <a:r>
              <a:rPr lang="es-EC"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s-EC" dirty="0">
                <a:latin typeface="Times New Roman" panose="02020603050405020304" pitchFamily="18" charset="0"/>
                <a:ea typeface="Calibri" panose="020F0502020204030204" pitchFamily="34" charset="0"/>
                <a:cs typeface="Times New Roman" panose="02020603050405020304" pitchFamily="18" charset="0"/>
              </a:rPr>
              <a:t> no se rechaza la hipótesis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5417129" y="900545"/>
            <a:ext cx="6428508" cy="6801862"/>
          </a:xfrm>
          <a:prstGeom prst="rect">
            <a:avLst/>
          </a:prstGeom>
        </p:spPr>
        <p:txBody>
          <a:bodyPr wrap="square">
            <a:spAutoFit/>
          </a:bodyPr>
          <a:lstStyle/>
          <a:p>
            <a:pPr algn="just">
              <a:lnSpc>
                <a:spcPct val="200000"/>
              </a:lnSpc>
              <a:spcAft>
                <a:spcPts val="0"/>
              </a:spcAft>
            </a:pPr>
            <a:r>
              <a:rPr lang="es-EC" sz="1600" dirty="0">
                <a:solidFill>
                  <a:srgbClr val="000000"/>
                </a:solidFill>
                <a:latin typeface="Times New Roman" panose="02020603050405020304" pitchFamily="18" charset="0"/>
                <a:ea typeface="BatangChe"/>
                <a:cs typeface="Times New Roman" panose="02020603050405020304" pitchFamily="18" charset="0"/>
              </a:rPr>
              <a:t>L</a:t>
            </a:r>
            <a:r>
              <a:rPr lang="es-EC" sz="1600" dirty="0" smtClean="0">
                <a:solidFill>
                  <a:srgbClr val="000000"/>
                </a:solidFill>
                <a:latin typeface="Times New Roman" panose="02020603050405020304" pitchFamily="18" charset="0"/>
                <a:ea typeface="BatangChe"/>
                <a:cs typeface="Times New Roman" panose="02020603050405020304" pitchFamily="18" charset="0"/>
              </a:rPr>
              <a:t>a </a:t>
            </a:r>
            <a:r>
              <a:rPr lang="es-EC" sz="1600" dirty="0">
                <a:solidFill>
                  <a:srgbClr val="000000"/>
                </a:solidFill>
                <a:latin typeface="Times New Roman" panose="02020603050405020304" pitchFamily="18" charset="0"/>
                <a:ea typeface="BatangChe"/>
                <a:cs typeface="Times New Roman" panose="02020603050405020304" pitchFamily="18" charset="0"/>
              </a:rPr>
              <a:t>prueba de Chi Cuadrado realizada a través del cruce de  las variables dependiente e independiente se tiene un coeficiente de Pearson de 0,823 </a:t>
            </a:r>
            <a:r>
              <a:rPr lang="es-EC" sz="1600" dirty="0" smtClean="0">
                <a:solidFill>
                  <a:srgbClr val="000000"/>
                </a:solidFill>
                <a:latin typeface="Times New Roman" panose="02020603050405020304" pitchFamily="18" charset="0"/>
                <a:ea typeface="BatangChe"/>
                <a:cs typeface="Times New Roman" panose="02020603050405020304" pitchFamily="18" charset="0"/>
              </a:rPr>
              <a:t>,al </a:t>
            </a:r>
            <a:r>
              <a:rPr lang="es-EC" sz="1600" dirty="0">
                <a:solidFill>
                  <a:srgbClr val="000000"/>
                </a:solidFill>
                <a:latin typeface="Times New Roman" panose="02020603050405020304" pitchFamily="18" charset="0"/>
                <a:ea typeface="BatangChe"/>
                <a:cs typeface="Times New Roman" panose="02020603050405020304" pitchFamily="18" charset="0"/>
              </a:rPr>
              <a:t>ser Pearson mayor a alfa , se acepta la hipótesis de partida (H0) puesto que cae fuera del rango de </a:t>
            </a:r>
            <a:r>
              <a:rPr lang="es-EC" sz="1600" dirty="0" smtClean="0">
                <a:solidFill>
                  <a:srgbClr val="000000"/>
                </a:solidFill>
                <a:latin typeface="Times New Roman" panose="02020603050405020304" pitchFamily="18" charset="0"/>
                <a:ea typeface="BatangChe"/>
                <a:cs typeface="Times New Roman" panose="02020603050405020304" pitchFamily="18" charset="0"/>
              </a:rPr>
              <a:t>rechazo, demostrando la relación directa proporcional entre la variable dependiente e independiente. </a:t>
            </a:r>
          </a:p>
          <a:p>
            <a:pPr algn="just">
              <a:lnSpc>
                <a:spcPct val="200000"/>
              </a:lnSpc>
            </a:pPr>
            <a:r>
              <a:rPr lang="es-EC" dirty="0" smtClean="0">
                <a:solidFill>
                  <a:srgbClr val="000000"/>
                </a:solidFill>
                <a:latin typeface="Times New Roman" panose="02020603050405020304" pitchFamily="18" charset="0"/>
                <a:ea typeface="BatangChe"/>
                <a:cs typeface="Times New Roman" panose="02020603050405020304" pitchFamily="18" charset="0"/>
              </a:rPr>
              <a:t>            </a:t>
            </a:r>
            <a:r>
              <a:rPr lang="es-EC" b="1" dirty="0">
                <a:solidFill>
                  <a:srgbClr val="00B050"/>
                </a:solidFill>
                <a:ea typeface="Calibri" panose="020F0502020204030204" pitchFamily="34" charset="0"/>
                <a:cs typeface="Times New Roman" panose="02020603050405020304" pitchFamily="18" charset="0"/>
              </a:rPr>
              <a:t>H0: </a:t>
            </a:r>
            <a:r>
              <a:rPr lang="es-EC" dirty="0">
                <a:ea typeface="Calibri" panose="020F0502020204030204" pitchFamily="34" charset="0"/>
                <a:cs typeface="Times New Roman" panose="02020603050405020304" pitchFamily="18" charset="0"/>
              </a:rPr>
              <a:t>La disminución del precio del litro de leche </a:t>
            </a:r>
            <a:r>
              <a:rPr lang="es-EC" b="1" dirty="0">
                <a:solidFill>
                  <a:srgbClr val="C00000"/>
                </a:solidFill>
                <a:ea typeface="Calibri" panose="020F0502020204030204" pitchFamily="34" charset="0"/>
                <a:cs typeface="Times New Roman" panose="02020603050405020304" pitchFamily="18" charset="0"/>
              </a:rPr>
              <a:t>ha</a:t>
            </a:r>
            <a:r>
              <a:rPr lang="es-EC" dirty="0">
                <a:ea typeface="Calibri" panose="020F0502020204030204" pitchFamily="34" charset="0"/>
                <a:cs typeface="Times New Roman" panose="02020603050405020304" pitchFamily="18" charset="0"/>
              </a:rPr>
              <a:t> influenciado en la rentabilidad de los ganaderos de la provincia de Cotopaxi. </a:t>
            </a:r>
          </a:p>
          <a:p>
            <a:pPr algn="just">
              <a:lnSpc>
                <a:spcPct val="200000"/>
              </a:lnSpc>
            </a:pPr>
            <a:r>
              <a:rPr lang="es-EC" dirty="0" smtClean="0">
                <a:solidFill>
                  <a:srgbClr val="000000"/>
                </a:solidFill>
                <a:latin typeface="Times New Roman" panose="02020603050405020304" pitchFamily="18" charset="0"/>
                <a:ea typeface="BatangChe"/>
                <a:cs typeface="Times New Roman" panose="02020603050405020304" pitchFamily="18" charset="0"/>
              </a:rPr>
              <a:t>                 </a:t>
            </a:r>
            <a:r>
              <a:rPr lang="es-EC" sz="1400" b="1" dirty="0">
                <a:solidFill>
                  <a:srgbClr val="00B050"/>
                </a:solidFill>
                <a:ea typeface="Calibri" panose="020F0502020204030204" pitchFamily="34" charset="0"/>
                <a:cs typeface="Times New Roman" panose="02020603050405020304" pitchFamily="18" charset="0"/>
              </a:rPr>
              <a:t>H1: </a:t>
            </a:r>
            <a:r>
              <a:rPr lang="es-EC" sz="1600" dirty="0">
                <a:latin typeface="Times New Roman" panose="02020603050405020304" pitchFamily="18" charset="0"/>
                <a:ea typeface="Calibri" panose="020F0502020204030204" pitchFamily="34" charset="0"/>
                <a:cs typeface="Times New Roman" panose="02020603050405020304" pitchFamily="18" charset="0"/>
              </a:rPr>
              <a:t>La disminución del precio del litro de leche no</a:t>
            </a:r>
            <a:r>
              <a:rPr lang="es-EC"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s-EC" sz="1600" dirty="0">
                <a:latin typeface="Times New Roman" panose="02020603050405020304" pitchFamily="18" charset="0"/>
                <a:ea typeface="Calibri" panose="020F0502020204030204" pitchFamily="34" charset="0"/>
                <a:cs typeface="Times New Roman" panose="02020603050405020304" pitchFamily="18" charset="0"/>
              </a:rPr>
              <a:t>ha influenciado en la rentabilidad de los ganaderos de la provincia de Cotopaxi</a:t>
            </a:r>
            <a:r>
              <a:rPr lang="es-EC" sz="1400" dirty="0">
                <a:ea typeface="Calibri" panose="020F0502020204030204" pitchFamily="34" charset="0"/>
                <a:cs typeface="Times New Roman" panose="02020603050405020304" pitchFamily="18" charset="0"/>
              </a:rPr>
              <a:t>.</a:t>
            </a:r>
          </a:p>
          <a:p>
            <a:pPr algn="just">
              <a:lnSpc>
                <a:spcPct val="200000"/>
              </a:lnSpc>
              <a:spcAft>
                <a:spcPts val="0"/>
              </a:spcAft>
            </a:pPr>
            <a:r>
              <a:rPr lang="es-EC" dirty="0" smtClean="0">
                <a:solidFill>
                  <a:srgbClr val="000000"/>
                </a:solidFill>
                <a:latin typeface="Times New Roman" panose="02020603050405020304" pitchFamily="18" charset="0"/>
                <a:ea typeface="BatangChe"/>
                <a:cs typeface="Times New Roman" panose="02020603050405020304" pitchFamily="18" charset="0"/>
              </a:rPr>
              <a:t>  </a:t>
            </a:r>
          </a:p>
          <a:p>
            <a:pPr algn="just">
              <a:lnSpc>
                <a:spcPct val="200000"/>
              </a:lnSpc>
              <a:spcAft>
                <a:spcPts val="0"/>
              </a:spcAft>
            </a:pPr>
            <a:endParaRPr lang="es-EC" dirty="0" smtClean="0">
              <a:solidFill>
                <a:srgbClr val="000000"/>
              </a:solidFill>
              <a:latin typeface="Times New Roman" panose="02020603050405020304" pitchFamily="18" charset="0"/>
              <a:ea typeface="BatangChe"/>
              <a:cs typeface="Times New Roman" panose="02020603050405020304" pitchFamily="18" charset="0"/>
            </a:endParaRPr>
          </a:p>
          <a:p>
            <a:pPr algn="just">
              <a:lnSpc>
                <a:spcPct val="200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utoShape 2" descr="Resultado de imagen para una x ro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Imagen 14"/>
          <p:cNvPicPr>
            <a:picLocks noChangeAspect="1"/>
          </p:cNvPicPr>
          <p:nvPr/>
        </p:nvPicPr>
        <p:blipFill rotWithShape="1">
          <a:blip r:embed="rId5">
            <a:extLst>
              <a:ext uri="{28A0092B-C50C-407E-A947-70E740481C1C}">
                <a14:useLocalDpi xmlns:a14="http://schemas.microsoft.com/office/drawing/2010/main" val="0"/>
              </a:ext>
            </a:extLst>
          </a:blip>
          <a:srcRect l="58729" r="3856" b="41242"/>
          <a:stretch/>
        </p:blipFill>
        <p:spPr>
          <a:xfrm>
            <a:off x="5640505" y="5157426"/>
            <a:ext cx="801858" cy="467015"/>
          </a:xfrm>
          <a:prstGeom prst="rect">
            <a:avLst/>
          </a:prstGeom>
        </p:spPr>
      </p:pic>
      <p:pic>
        <p:nvPicPr>
          <p:cNvPr id="16" name="Imagen 15"/>
          <p:cNvPicPr>
            <a:picLocks noChangeAspect="1"/>
          </p:cNvPicPr>
          <p:nvPr/>
        </p:nvPicPr>
        <p:blipFill rotWithShape="1">
          <a:blip r:embed="rId5">
            <a:extLst>
              <a:ext uri="{28A0092B-C50C-407E-A947-70E740481C1C}">
                <a14:useLocalDpi xmlns:a14="http://schemas.microsoft.com/office/drawing/2010/main" val="0"/>
              </a:ext>
            </a:extLst>
          </a:blip>
          <a:srcRect r="49615" b="34886"/>
          <a:stretch/>
        </p:blipFill>
        <p:spPr>
          <a:xfrm>
            <a:off x="5483124" y="3517633"/>
            <a:ext cx="571312" cy="402431"/>
          </a:xfrm>
          <a:prstGeom prst="rect">
            <a:avLst/>
          </a:prstGeom>
        </p:spPr>
      </p:pic>
      <p:pic>
        <p:nvPicPr>
          <p:cNvPr id="11" name="Picture 1"/>
          <p:cNvPicPr>
            <a:picLocks noChangeAspect="1" noChangeArrowheads="1"/>
          </p:cNvPicPr>
          <p:nvPr/>
        </p:nvPicPr>
        <p:blipFill>
          <a:blip r:embed="rId6">
            <a:extLst>
              <a:ext uri="{28A0092B-C50C-407E-A947-70E740481C1C}">
                <a14:useLocalDpi xmlns:a14="http://schemas.microsoft.com/office/drawing/2010/main" val="0"/>
              </a:ext>
            </a:extLst>
          </a:blip>
          <a:srcRect r="39510" b="29593"/>
          <a:stretch>
            <a:fillRect/>
          </a:stretch>
        </p:blipFill>
        <p:spPr bwMode="auto">
          <a:xfrm>
            <a:off x="8726633" y="6161449"/>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660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6580"/>
            <a:ext cx="10515600" cy="648497"/>
          </a:xfrm>
        </p:spPr>
        <p:txBody>
          <a:bodyPr>
            <a:normAutofit fontScale="90000"/>
          </a:bodyPr>
          <a:lstStyle/>
          <a:p>
            <a:pPr algn="ctr"/>
            <a:r>
              <a:rPr lang="es-EC" sz="2400" b="1" dirty="0" smtClean="0">
                <a:latin typeface="Times New Roman" panose="02020603050405020304" pitchFamily="18" charset="0"/>
                <a:cs typeface="Times New Roman" panose="02020603050405020304" pitchFamily="18" charset="0"/>
              </a:rPr>
              <a:t>10.DIAGNOSTICO SITUACIONAL SECTOR GANADERO DE LA PROVINCIA DE COTOPAXI</a:t>
            </a:r>
            <a:endParaRPr lang="es-EC" sz="2400"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01510823"/>
              </p:ext>
            </p:extLst>
          </p:nvPr>
        </p:nvGraphicFramePr>
        <p:xfrm>
          <a:off x="838200" y="1052945"/>
          <a:ext cx="5417130" cy="5500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2546" y="3148877"/>
            <a:ext cx="2008908" cy="1332056"/>
          </a:xfrm>
          <a:prstGeom prst="rect">
            <a:avLst/>
          </a:prstGeom>
        </p:spPr>
      </p:pic>
      <p:sp>
        <p:nvSpPr>
          <p:cNvPr id="11" name="Rectángulo 10"/>
          <p:cNvSpPr/>
          <p:nvPr/>
        </p:nvSpPr>
        <p:spPr>
          <a:xfrm>
            <a:off x="6816434" y="775467"/>
            <a:ext cx="2355273" cy="10252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ctr">
              <a:buFont typeface="Arial" panose="020B0604020202020204" pitchFamily="34" charset="0"/>
              <a:buChar char="•"/>
            </a:pPr>
            <a:r>
              <a:rPr lang="es-EC" dirty="0" smtClean="0"/>
              <a:t>PIB</a:t>
            </a:r>
          </a:p>
          <a:p>
            <a:pPr marL="285750" indent="-285750" algn="ctr">
              <a:buFont typeface="Arial" panose="020B0604020202020204" pitchFamily="34" charset="0"/>
              <a:buChar char="•"/>
            </a:pPr>
            <a:r>
              <a:rPr lang="es-EC" dirty="0" smtClean="0"/>
              <a:t>VAB</a:t>
            </a:r>
          </a:p>
          <a:p>
            <a:pPr marL="285750" indent="-285750" algn="ctr">
              <a:buFont typeface="Arial" panose="020B0604020202020204" pitchFamily="34" charset="0"/>
              <a:buChar char="•"/>
            </a:pPr>
            <a:r>
              <a:rPr lang="es-EC" dirty="0" smtClean="0"/>
              <a:t>BALANZA COMERCIAL</a:t>
            </a:r>
            <a:endParaRPr lang="es-EC" dirty="0"/>
          </a:p>
        </p:txBody>
      </p:sp>
      <p:cxnSp>
        <p:nvCxnSpPr>
          <p:cNvPr id="13" name="Conector recto de flecha 12"/>
          <p:cNvCxnSpPr/>
          <p:nvPr/>
        </p:nvCxnSpPr>
        <p:spPr>
          <a:xfrm>
            <a:off x="5888181" y="1634836"/>
            <a:ext cx="92825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ángulo 13"/>
          <p:cNvSpPr/>
          <p:nvPr/>
        </p:nvSpPr>
        <p:spPr>
          <a:xfrm>
            <a:off x="6837216" y="1886799"/>
            <a:ext cx="2355273" cy="6462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Crecimiento Socioeconómico</a:t>
            </a:r>
            <a:endParaRPr lang="es-EC" dirty="0"/>
          </a:p>
        </p:txBody>
      </p:sp>
      <p:cxnSp>
        <p:nvCxnSpPr>
          <p:cNvPr id="16" name="Conector recto de flecha 15"/>
          <p:cNvCxnSpPr/>
          <p:nvPr/>
        </p:nvCxnSpPr>
        <p:spPr>
          <a:xfrm flipV="1">
            <a:off x="5957455" y="2368909"/>
            <a:ext cx="858981" cy="93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ángulo 20"/>
          <p:cNvSpPr/>
          <p:nvPr/>
        </p:nvSpPr>
        <p:spPr>
          <a:xfrm>
            <a:off x="6871852" y="2638082"/>
            <a:ext cx="2313709" cy="6837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 typeface="Arial" panose="020B0604020202020204" pitchFamily="34" charset="0"/>
              <a:buChar char="•"/>
            </a:pPr>
            <a:r>
              <a:rPr lang="es-EC" dirty="0" smtClean="0"/>
              <a:t>Reduce la pobreza </a:t>
            </a:r>
          </a:p>
          <a:p>
            <a:pPr marL="285750" indent="-285750" algn="ctr">
              <a:buFont typeface="Arial" panose="020B0604020202020204" pitchFamily="34" charset="0"/>
              <a:buChar char="•"/>
            </a:pPr>
            <a:r>
              <a:rPr lang="es-EC" dirty="0" smtClean="0"/>
              <a:t>Proteína  para el consumidor</a:t>
            </a:r>
            <a:endParaRPr lang="es-EC" dirty="0"/>
          </a:p>
        </p:txBody>
      </p:sp>
      <p:cxnSp>
        <p:nvCxnSpPr>
          <p:cNvPr id="27" name="Conector recto de flecha 26"/>
          <p:cNvCxnSpPr/>
          <p:nvPr/>
        </p:nvCxnSpPr>
        <p:spPr>
          <a:xfrm flipV="1">
            <a:off x="6525491" y="2870889"/>
            <a:ext cx="290945" cy="15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Rectángulo 27"/>
          <p:cNvSpPr/>
          <p:nvPr/>
        </p:nvSpPr>
        <p:spPr>
          <a:xfrm>
            <a:off x="6851070" y="3411288"/>
            <a:ext cx="2285999" cy="8402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Innovación  en procesos de producción</a:t>
            </a:r>
            <a:endParaRPr lang="es-EC" dirty="0"/>
          </a:p>
        </p:txBody>
      </p:sp>
      <p:sp>
        <p:nvSpPr>
          <p:cNvPr id="29" name="Rectángulo 28"/>
          <p:cNvSpPr/>
          <p:nvPr/>
        </p:nvSpPr>
        <p:spPr>
          <a:xfrm>
            <a:off x="6885706" y="4344496"/>
            <a:ext cx="2216726" cy="1080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Normativas que Intervienen en el sector ganadero</a:t>
            </a:r>
            <a:endParaRPr lang="es-EC" dirty="0"/>
          </a:p>
        </p:txBody>
      </p:sp>
      <p:cxnSp>
        <p:nvCxnSpPr>
          <p:cNvPr id="31" name="Conector recto de flecha 30"/>
          <p:cNvCxnSpPr/>
          <p:nvPr/>
        </p:nvCxnSpPr>
        <p:spPr>
          <a:xfrm flipV="1">
            <a:off x="6428510" y="3532909"/>
            <a:ext cx="387924" cy="138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Conector recto de flecha 32"/>
          <p:cNvCxnSpPr/>
          <p:nvPr/>
        </p:nvCxnSpPr>
        <p:spPr>
          <a:xfrm>
            <a:off x="6449285" y="4153899"/>
            <a:ext cx="429491" cy="3740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7" name="Picture 1"/>
          <p:cNvPicPr>
            <a:picLocks noChangeAspect="1" noChangeArrowheads="1"/>
          </p:cNvPicPr>
          <p:nvPr/>
        </p:nvPicPr>
        <p:blipFill>
          <a:blip r:embed="rId9">
            <a:extLst>
              <a:ext uri="{28A0092B-C50C-407E-A947-70E740481C1C}">
                <a14:useLocalDpi xmlns:a14="http://schemas.microsoft.com/office/drawing/2010/main" val="0"/>
              </a:ext>
            </a:extLst>
          </a:blip>
          <a:srcRect r="39510" b="29593"/>
          <a:stretch>
            <a:fillRect/>
          </a:stretch>
        </p:blipFill>
        <p:spPr bwMode="auto">
          <a:xfrm>
            <a:off x="8756070" y="6105379"/>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1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Bisel 5"/>
          <p:cNvSpPr/>
          <p:nvPr/>
        </p:nvSpPr>
        <p:spPr>
          <a:xfrm>
            <a:off x="658090" y="748145"/>
            <a:ext cx="2424546" cy="1579420"/>
          </a:xfrm>
          <a:prstGeom prst="beve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PIB</a:t>
            </a:r>
            <a:endParaRPr lang="es-EC" dirty="0"/>
          </a:p>
        </p:txBody>
      </p:sp>
      <p:sp>
        <p:nvSpPr>
          <p:cNvPr id="7" name="Bisel 6"/>
          <p:cNvSpPr/>
          <p:nvPr/>
        </p:nvSpPr>
        <p:spPr>
          <a:xfrm>
            <a:off x="734291" y="2715491"/>
            <a:ext cx="2286001" cy="1911927"/>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VAB</a:t>
            </a:r>
            <a:endParaRPr lang="es-EC" dirty="0"/>
          </a:p>
        </p:txBody>
      </p:sp>
      <p:sp>
        <p:nvSpPr>
          <p:cNvPr id="8" name="Bisel 7"/>
          <p:cNvSpPr/>
          <p:nvPr/>
        </p:nvSpPr>
        <p:spPr>
          <a:xfrm>
            <a:off x="734290" y="4821381"/>
            <a:ext cx="2757055" cy="1482437"/>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BALANZA COMERCIAL</a:t>
            </a:r>
            <a:endParaRPr lang="es-EC" dirty="0"/>
          </a:p>
        </p:txBody>
      </p:sp>
      <p:graphicFrame>
        <p:nvGraphicFramePr>
          <p:cNvPr id="9" name="Gráfico 8"/>
          <p:cNvGraphicFramePr/>
          <p:nvPr>
            <p:extLst>
              <p:ext uri="{D42A27DB-BD31-4B8C-83A1-F6EECF244321}">
                <p14:modId xmlns:p14="http://schemas.microsoft.com/office/powerpoint/2010/main" val="1809446281"/>
              </p:ext>
            </p:extLst>
          </p:nvPr>
        </p:nvGraphicFramePr>
        <p:xfrm>
          <a:off x="3699163" y="651164"/>
          <a:ext cx="4772892" cy="1676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Heptágono 11"/>
          <p:cNvSpPr/>
          <p:nvPr/>
        </p:nvSpPr>
        <p:spPr>
          <a:xfrm>
            <a:off x="9116292" y="429492"/>
            <a:ext cx="2327564" cy="1510145"/>
          </a:xfrm>
          <a:prstGeom prst="hep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dirty="0" smtClean="0"/>
              <a:t>Increment</a:t>
            </a:r>
            <a:r>
              <a:rPr lang="es-EC" sz="1600" dirty="0"/>
              <a:t>ó</a:t>
            </a:r>
            <a:r>
              <a:rPr lang="es-EC" sz="1600" dirty="0" smtClean="0"/>
              <a:t> anual del 3.93% favorece a los sectores productivos  </a:t>
            </a:r>
            <a:endParaRPr lang="es-EC" sz="1600" dirty="0"/>
          </a:p>
        </p:txBody>
      </p:sp>
      <p:graphicFrame>
        <p:nvGraphicFramePr>
          <p:cNvPr id="13" name="Gráfico 12"/>
          <p:cNvGraphicFramePr/>
          <p:nvPr>
            <p:extLst>
              <p:ext uri="{D42A27DB-BD31-4B8C-83A1-F6EECF244321}">
                <p14:modId xmlns:p14="http://schemas.microsoft.com/office/powerpoint/2010/main" val="1223955900"/>
              </p:ext>
            </p:extLst>
          </p:nvPr>
        </p:nvGraphicFramePr>
        <p:xfrm>
          <a:off x="3864118" y="2646218"/>
          <a:ext cx="4628718" cy="1787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iagrama 13"/>
          <p:cNvGraphicFramePr/>
          <p:nvPr>
            <p:extLst>
              <p:ext uri="{D42A27DB-BD31-4B8C-83A1-F6EECF244321}">
                <p14:modId xmlns:p14="http://schemas.microsoft.com/office/powerpoint/2010/main" val="3482614448"/>
              </p:ext>
            </p:extLst>
          </p:nvPr>
        </p:nvGraphicFramePr>
        <p:xfrm>
          <a:off x="8612909" y="1938865"/>
          <a:ext cx="3579091" cy="24945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Gráfico 14"/>
          <p:cNvGraphicFramePr/>
          <p:nvPr>
            <p:extLst>
              <p:ext uri="{D42A27DB-BD31-4B8C-83A1-F6EECF244321}">
                <p14:modId xmlns:p14="http://schemas.microsoft.com/office/powerpoint/2010/main" val="2649485850"/>
              </p:ext>
            </p:extLst>
          </p:nvPr>
        </p:nvGraphicFramePr>
        <p:xfrm>
          <a:off x="3893127" y="4578926"/>
          <a:ext cx="4599709" cy="1870364"/>
        </p:xfrm>
        <a:graphic>
          <a:graphicData uri="http://schemas.openxmlformats.org/drawingml/2006/chart">
            <c:chart xmlns:c="http://schemas.openxmlformats.org/drawingml/2006/chart" xmlns:r="http://schemas.openxmlformats.org/officeDocument/2006/relationships" r:id="rId10"/>
          </a:graphicData>
        </a:graphic>
      </p:graphicFrame>
      <p:sp>
        <p:nvSpPr>
          <p:cNvPr id="16" name="Heptágono 15"/>
          <p:cNvSpPr/>
          <p:nvPr/>
        </p:nvSpPr>
        <p:spPr>
          <a:xfrm>
            <a:off x="9116292" y="4502726"/>
            <a:ext cx="2687782" cy="1773382"/>
          </a:xfrm>
          <a:prstGeom prst="hept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t>La exportación de leche disminuyó  entre los años 2014 y 2017 , mientras que para el 2018 no registra exportación </a:t>
            </a:r>
            <a:endParaRPr lang="es-EC" sz="1400" dirty="0"/>
          </a:p>
        </p:txBody>
      </p:sp>
      <p:sp>
        <p:nvSpPr>
          <p:cNvPr id="17" name="CuadroTexto 16"/>
          <p:cNvSpPr txBox="1"/>
          <p:nvPr/>
        </p:nvSpPr>
        <p:spPr>
          <a:xfrm>
            <a:off x="6679100" y="147845"/>
            <a:ext cx="3900055" cy="369332"/>
          </a:xfrm>
          <a:prstGeom prst="rect">
            <a:avLst/>
          </a:prstGeom>
          <a:noFill/>
        </p:spPr>
        <p:txBody>
          <a:bodyPr wrap="square" rtlCol="0">
            <a:spAutoFit/>
          </a:bodyPr>
          <a:lstStyle/>
          <a:p>
            <a:pPr algn="ctr"/>
            <a:r>
              <a:rPr lang="es-EC" b="1" dirty="0" smtClean="0"/>
              <a:t>FACTOR ECONÓMICO </a:t>
            </a:r>
            <a:endParaRPr lang="es-EC" b="1" dirty="0"/>
          </a:p>
        </p:txBody>
      </p:sp>
      <p:pic>
        <p:nvPicPr>
          <p:cNvPr id="18" name="Picture 1"/>
          <p:cNvPicPr>
            <a:picLocks noChangeAspect="1" noChangeArrowheads="1"/>
          </p:cNvPicPr>
          <p:nvPr/>
        </p:nvPicPr>
        <p:blipFill>
          <a:blip r:embed="rId11">
            <a:extLst>
              <a:ext uri="{28A0092B-C50C-407E-A947-70E740481C1C}">
                <a14:useLocalDpi xmlns:a14="http://schemas.microsoft.com/office/drawing/2010/main" val="0"/>
              </a:ext>
            </a:extLst>
          </a:blip>
          <a:srcRect r="39510" b="29593"/>
          <a:stretch>
            <a:fillRect/>
          </a:stretch>
        </p:blipFill>
        <p:spPr bwMode="auto">
          <a:xfrm>
            <a:off x="8934450" y="6220690"/>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58090" y="86860"/>
            <a:ext cx="5517627" cy="4673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solidFill>
                  <a:schemeClr val="tx1"/>
                </a:solidFill>
                <a:latin typeface="Times New Roman" panose="02020603050405020304" pitchFamily="18" charset="0"/>
                <a:cs typeface="Times New Roman" panose="02020603050405020304" pitchFamily="18" charset="0"/>
              </a:rPr>
              <a:t>DIAGNOSTICO </a:t>
            </a:r>
            <a:r>
              <a:rPr lang="es-EC" b="1" dirty="0">
                <a:solidFill>
                  <a:schemeClr val="tx1"/>
                </a:solidFill>
                <a:latin typeface="Times New Roman" panose="02020603050405020304" pitchFamily="18" charset="0"/>
                <a:cs typeface="Times New Roman" panose="02020603050405020304" pitchFamily="18" charset="0"/>
              </a:rPr>
              <a:t>SITUACIONAL SECTOR GANADERO DE LA PROVINCIA DE COTOPAXI</a:t>
            </a:r>
            <a:endParaRPr lang="en-US" dirty="0">
              <a:solidFill>
                <a:schemeClr val="tx1"/>
              </a:solidFill>
            </a:endParaRPr>
          </a:p>
        </p:txBody>
      </p:sp>
    </p:spTree>
    <p:extLst>
      <p:ext uri="{BB962C8B-B14F-4D97-AF65-F5344CB8AC3E}">
        <p14:creationId xmlns:p14="http://schemas.microsoft.com/office/powerpoint/2010/main" val="3094955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781897438"/>
              </p:ext>
            </p:extLst>
          </p:nvPr>
        </p:nvGraphicFramePr>
        <p:xfrm>
          <a:off x="854361" y="775084"/>
          <a:ext cx="1075574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934450" y="6220690"/>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25415" y="140677"/>
            <a:ext cx="9017391" cy="6074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latin typeface="Times New Roman" panose="02020603050405020304" pitchFamily="18" charset="0"/>
                <a:cs typeface="Times New Roman" panose="02020603050405020304" pitchFamily="18" charset="0"/>
              </a:rPr>
              <a:t> DIAGNOSTICO </a:t>
            </a:r>
            <a:r>
              <a:rPr lang="es-EC" b="1" dirty="0">
                <a:latin typeface="Times New Roman" panose="02020603050405020304" pitchFamily="18" charset="0"/>
                <a:cs typeface="Times New Roman" panose="02020603050405020304" pitchFamily="18" charset="0"/>
              </a:rPr>
              <a:t>SITUACIONAL SECTOR GANADERO DE LA PROVINCIA DE COTOPAXI</a:t>
            </a:r>
            <a:endParaRPr lang="en-US" dirty="0"/>
          </a:p>
        </p:txBody>
      </p:sp>
    </p:spTree>
    <p:extLst>
      <p:ext uri="{BB962C8B-B14F-4D97-AF65-F5344CB8AC3E}">
        <p14:creationId xmlns:p14="http://schemas.microsoft.com/office/powerpoint/2010/main" val="175151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2191111" y="135993"/>
            <a:ext cx="7476906" cy="587403"/>
          </a:xfrm>
          <a:solidFill>
            <a:srgbClr val="FFFFCC"/>
          </a:solidFill>
          <a:ln>
            <a:solidFill>
              <a:schemeClr val="tx1"/>
            </a:solidFill>
          </a:ln>
        </p:spPr>
        <p:txBody>
          <a:bodyPr>
            <a:normAutofit fontScale="90000"/>
          </a:bodyPr>
          <a:lstStyle/>
          <a:p>
            <a:r>
              <a:rPr lang="es-EC" sz="2400" b="1" dirty="0" smtClean="0"/>
              <a:t>11. ESTRUCTURA </a:t>
            </a:r>
            <a:r>
              <a:rPr lang="es-EC" sz="2400" b="1" dirty="0"/>
              <a:t>DE LOS COSTO E INGRESOS DE LA PRODUCCIÓN DE LECHE </a:t>
            </a:r>
          </a:p>
        </p:txBody>
      </p:sp>
      <p:sp>
        <p:nvSpPr>
          <p:cNvPr id="2" name="Rectángulo 1"/>
          <p:cNvSpPr/>
          <p:nvPr/>
        </p:nvSpPr>
        <p:spPr>
          <a:xfrm>
            <a:off x="858801" y="927909"/>
            <a:ext cx="3532909" cy="1981889"/>
          </a:xfrm>
          <a:prstGeom prst="rect">
            <a:avLst/>
          </a:prstGeom>
        </p:spPr>
        <p:txBody>
          <a:bodyPr wrap="square">
            <a:spAutoFit/>
          </a:bodyPr>
          <a:lstStyle/>
          <a:p>
            <a:pPr>
              <a:lnSpc>
                <a:spcPct val="150000"/>
              </a:lnSpc>
              <a:spcAft>
                <a:spcPts val="0"/>
              </a:spcAft>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Análisis de los Ingresos</a:t>
            </a:r>
          </a:p>
          <a:p>
            <a:pPr>
              <a:lnSpc>
                <a:spcPct val="107000"/>
              </a:lnSpc>
              <a:spcAft>
                <a:spcPts val="800"/>
              </a:spcAft>
            </a:pPr>
            <a:r>
              <a:rPr lang="es-EC" sz="1600" dirty="0">
                <a:latin typeface="Calibri" panose="020F0502020204030204" pitchFamily="34" charset="0"/>
                <a:ea typeface="Calibri" panose="020F0502020204030204" pitchFamily="34" charset="0"/>
                <a:cs typeface="Times New Roman" panose="02020603050405020304" pitchFamily="18" charset="0"/>
              </a:rPr>
              <a:t> </a:t>
            </a:r>
          </a:p>
          <a:p>
            <a:pPr algn="just"/>
            <a:r>
              <a:rPr lang="es-EC" dirty="0">
                <a:latin typeface="Times New Roman" panose="02020603050405020304" pitchFamily="18" charset="0"/>
                <a:ea typeface="Calibri" panose="020F0502020204030204" pitchFamily="34" charset="0"/>
              </a:rPr>
              <a:t>Los ingresos de la producción lechera están dados de acuerdo al precio de cada litro durante cada año desde el 2014 hasta </a:t>
            </a:r>
            <a:r>
              <a:rPr lang="es-EC" dirty="0" smtClean="0">
                <a:latin typeface="Times New Roman" panose="02020603050405020304" pitchFamily="18" charset="0"/>
                <a:ea typeface="Calibri" panose="020F0502020204030204" pitchFamily="34" charset="0"/>
              </a:rPr>
              <a:t>el 2018</a:t>
            </a:r>
            <a:endParaRPr lang="es-EC" dirty="0"/>
          </a:p>
        </p:txBody>
      </p:sp>
      <p:graphicFrame>
        <p:nvGraphicFramePr>
          <p:cNvPr id="6" name="Gráfico 5"/>
          <p:cNvGraphicFramePr/>
          <p:nvPr>
            <p:extLst>
              <p:ext uri="{D42A27DB-BD31-4B8C-83A1-F6EECF244321}">
                <p14:modId xmlns:p14="http://schemas.microsoft.com/office/powerpoint/2010/main" val="1738263135"/>
              </p:ext>
            </p:extLst>
          </p:nvPr>
        </p:nvGraphicFramePr>
        <p:xfrm>
          <a:off x="181408" y="3283527"/>
          <a:ext cx="4494502" cy="34023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335432046"/>
              </p:ext>
            </p:extLst>
          </p:nvPr>
        </p:nvGraphicFramePr>
        <p:xfrm>
          <a:off x="4502728" y="859792"/>
          <a:ext cx="7536872" cy="2535886"/>
        </p:xfrm>
        <a:graphic>
          <a:graphicData uri="http://schemas.openxmlformats.org/drawingml/2006/table">
            <a:tbl>
              <a:tblPr firstRow="1" firstCol="1" bandRow="1">
                <a:tableStyleId>{69C7853C-536D-4A76-A0AE-DD22124D55A5}</a:tableStyleId>
              </a:tblPr>
              <a:tblGrid>
                <a:gridCol w="2263549">
                  <a:extLst>
                    <a:ext uri="{9D8B030D-6E8A-4147-A177-3AD203B41FA5}">
                      <a16:colId xmlns:a16="http://schemas.microsoft.com/office/drawing/2014/main" val="20000"/>
                    </a:ext>
                  </a:extLst>
                </a:gridCol>
                <a:gridCol w="1123064">
                  <a:extLst>
                    <a:ext uri="{9D8B030D-6E8A-4147-A177-3AD203B41FA5}">
                      <a16:colId xmlns:a16="http://schemas.microsoft.com/office/drawing/2014/main" val="20001"/>
                    </a:ext>
                  </a:extLst>
                </a:gridCol>
                <a:gridCol w="1077558">
                  <a:extLst>
                    <a:ext uri="{9D8B030D-6E8A-4147-A177-3AD203B41FA5}">
                      <a16:colId xmlns:a16="http://schemas.microsoft.com/office/drawing/2014/main" val="20002"/>
                    </a:ext>
                  </a:extLst>
                </a:gridCol>
                <a:gridCol w="1060453">
                  <a:extLst>
                    <a:ext uri="{9D8B030D-6E8A-4147-A177-3AD203B41FA5}">
                      <a16:colId xmlns:a16="http://schemas.microsoft.com/office/drawing/2014/main" val="20003"/>
                    </a:ext>
                  </a:extLst>
                </a:gridCol>
                <a:gridCol w="1043349">
                  <a:extLst>
                    <a:ext uri="{9D8B030D-6E8A-4147-A177-3AD203B41FA5}">
                      <a16:colId xmlns:a16="http://schemas.microsoft.com/office/drawing/2014/main" val="20004"/>
                    </a:ext>
                  </a:extLst>
                </a:gridCol>
                <a:gridCol w="968899">
                  <a:extLst>
                    <a:ext uri="{9D8B030D-6E8A-4147-A177-3AD203B41FA5}">
                      <a16:colId xmlns:a16="http://schemas.microsoft.com/office/drawing/2014/main" val="20005"/>
                    </a:ext>
                  </a:extLst>
                </a:gridCol>
              </a:tblGrid>
              <a:tr h="421524">
                <a:tc>
                  <a:txBody>
                    <a:bodyPr/>
                    <a:lstStyle/>
                    <a:p>
                      <a:pPr>
                        <a:lnSpc>
                          <a:spcPct val="107000"/>
                        </a:lnSpc>
                        <a:spcAft>
                          <a:spcPts val="0"/>
                        </a:spcAft>
                      </a:pPr>
                      <a:r>
                        <a:rPr lang="es-EC" sz="1600" dirty="0">
                          <a:effectLst/>
                        </a:rPr>
                        <a:t>Dimensión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2015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2016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2017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2018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846419">
                <a:tc>
                  <a:txBody>
                    <a:bodyPr/>
                    <a:lstStyle/>
                    <a:p>
                      <a:pPr>
                        <a:lnSpc>
                          <a:spcPct val="107000"/>
                        </a:lnSpc>
                        <a:spcAft>
                          <a:spcPts val="0"/>
                        </a:spcAft>
                      </a:pPr>
                      <a:r>
                        <a:rPr lang="es-EC" sz="1600" dirty="0">
                          <a:effectLst/>
                        </a:rPr>
                        <a:t>Número de litros de leche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30.362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32.472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30.199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30.368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29.934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21524">
                <a:tc>
                  <a:txBody>
                    <a:bodyPr/>
                    <a:lstStyle/>
                    <a:p>
                      <a:pPr>
                        <a:lnSpc>
                          <a:spcPct val="107000"/>
                        </a:lnSpc>
                        <a:spcAft>
                          <a:spcPts val="0"/>
                        </a:spcAft>
                      </a:pPr>
                      <a:r>
                        <a:rPr lang="es-EC" sz="1600" dirty="0">
                          <a:effectLst/>
                        </a:rPr>
                        <a:t>Precio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0,43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0,39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0,39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0,42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846419">
                <a:tc>
                  <a:txBody>
                    <a:bodyPr/>
                    <a:lstStyle/>
                    <a:p>
                      <a:pPr>
                        <a:lnSpc>
                          <a:spcPct val="107000"/>
                        </a:lnSpc>
                        <a:spcAft>
                          <a:spcPts val="0"/>
                        </a:spcAft>
                      </a:pPr>
                      <a:r>
                        <a:rPr lang="es-EC" sz="1600" dirty="0">
                          <a:effectLst/>
                        </a:rPr>
                        <a:t>Ventas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b="1" dirty="0">
                          <a:effectLst/>
                        </a:rPr>
                        <a:t>13.055,56</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b="1" dirty="0">
                          <a:effectLst/>
                        </a:rPr>
                        <a:t>12.663,89</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b="1" dirty="0">
                          <a:effectLst/>
                        </a:rPr>
                        <a:t>11.777,42</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b="1" dirty="0">
                          <a:effectLst/>
                        </a:rPr>
                        <a:t>12.147,23</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b="1" dirty="0">
                          <a:effectLst/>
                        </a:rPr>
                        <a:t>12.572,39</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bl>
          </a:graphicData>
        </a:graphic>
      </p:graphicFrame>
      <p:sp>
        <p:nvSpPr>
          <p:cNvPr id="8" name="Flecha doblada hacia arriba 7"/>
          <p:cNvSpPr/>
          <p:nvPr/>
        </p:nvSpPr>
        <p:spPr>
          <a:xfrm>
            <a:off x="4682836" y="3394364"/>
            <a:ext cx="3657600" cy="1357745"/>
          </a:xfrm>
          <a:prstGeom prst="ben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 name="Flecha abajo 8"/>
          <p:cNvSpPr/>
          <p:nvPr/>
        </p:nvSpPr>
        <p:spPr>
          <a:xfrm>
            <a:off x="2191111" y="2798618"/>
            <a:ext cx="344271" cy="4572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r="39510" b="29593"/>
          <a:stretch>
            <a:fillRect/>
          </a:stretch>
        </p:blipFill>
        <p:spPr bwMode="auto">
          <a:xfrm>
            <a:off x="8726633" y="6025339"/>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3" name="Subtítulo 2"/>
          <p:cNvSpPr>
            <a:spLocks noGrp="1"/>
          </p:cNvSpPr>
          <p:nvPr>
            <p:ph type="subTitle" idx="1"/>
          </p:nvPr>
        </p:nvSpPr>
        <p:spPr>
          <a:xfrm>
            <a:off x="1820284" y="762001"/>
            <a:ext cx="8689976" cy="5929746"/>
          </a:xfrm>
        </p:spPr>
        <p:txBody>
          <a:bodyPr>
            <a:normAutofit lnSpcReduction="10000"/>
          </a:bodyPr>
          <a:lstStyle/>
          <a:p>
            <a:pPr lvl="0" eaLnBrk="0" fontAlgn="base" hangingPunct="0">
              <a:lnSpc>
                <a:spcPct val="100000"/>
              </a:lnSpc>
              <a:spcBef>
                <a:spcPct val="0"/>
              </a:spcBef>
              <a:spcAft>
                <a:spcPct val="0"/>
              </a:spcAft>
              <a:buClrTx/>
            </a:pP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DEPARTAMENTO DE CIENCIAS ECON</a:t>
            </a:r>
            <a:r>
              <a:rPr lang="es-EC" sz="20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Ó</a:t>
            </a: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MICAS, ADMINISTRATIVAS Y DE </a:t>
            </a:r>
            <a:r>
              <a:rPr lang="es-EC" sz="2000" b="1"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COMERCIO</a:t>
            </a:r>
          </a:p>
          <a:p>
            <a:pPr lvl="0" eaLnBrk="0" fontAlgn="base" hangingPunct="0">
              <a:lnSpc>
                <a:spcPct val="100000"/>
              </a:lnSpc>
              <a:spcBef>
                <a:spcPct val="0"/>
              </a:spcBef>
              <a:spcAft>
                <a:spcPct val="0"/>
              </a:spcAft>
              <a:buClrTx/>
            </a:pPr>
            <a:endPar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ClrTx/>
            </a:pPr>
            <a:endParaRPr lang="es-EC" sz="2000" cap="none" dirty="0">
              <a:solidFill>
                <a:schemeClr val="tx1"/>
              </a:solidFill>
            </a:endParaRPr>
          </a:p>
          <a:p>
            <a:pPr lvl="0" eaLnBrk="0" fontAlgn="base" hangingPunct="0">
              <a:lnSpc>
                <a:spcPct val="100000"/>
              </a:lnSpc>
              <a:spcBef>
                <a:spcPct val="0"/>
              </a:spcBef>
              <a:spcAft>
                <a:spcPct val="0"/>
              </a:spcAft>
              <a:buClrTx/>
            </a:pP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CARRERA DE INGENIER</a:t>
            </a:r>
            <a:r>
              <a:rPr lang="es-EC" sz="20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Í</a:t>
            </a: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EN FINANZAS Y </a:t>
            </a:r>
            <a:r>
              <a:rPr lang="es-EC" sz="2000" b="1"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AUDITORÍA</a:t>
            </a:r>
          </a:p>
          <a:p>
            <a:pPr lvl="0" eaLnBrk="0" fontAlgn="base" hangingPunct="0">
              <a:lnSpc>
                <a:spcPct val="100000"/>
              </a:lnSpc>
              <a:spcBef>
                <a:spcPct val="0"/>
              </a:spcBef>
              <a:spcAft>
                <a:spcPct val="0"/>
              </a:spcAft>
              <a:buClrTx/>
            </a:pPr>
            <a:endPar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ClrTx/>
            </a:pPr>
            <a:endParaRPr lang="es-EC" sz="2000" cap="none" dirty="0">
              <a:solidFill>
                <a:schemeClr val="tx1"/>
              </a:solidFill>
            </a:endParaRPr>
          </a:p>
          <a:p>
            <a:pPr lvl="0" eaLnBrk="0" fontAlgn="base" hangingPunct="0">
              <a:lnSpc>
                <a:spcPct val="100000"/>
              </a:lnSpc>
              <a:spcBef>
                <a:spcPct val="0"/>
              </a:spcBef>
              <a:spcAft>
                <a:spcPct val="0"/>
              </a:spcAft>
              <a:buClrTx/>
            </a:pP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TRABAJO DE TITULACI</a:t>
            </a:r>
            <a:r>
              <a:rPr lang="es-EC" sz="20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Ó</a:t>
            </a: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 PREVIO A LA OBTENCI</a:t>
            </a:r>
            <a:r>
              <a:rPr lang="es-EC" sz="20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Ó</a:t>
            </a: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 DEL T</a:t>
            </a:r>
            <a:r>
              <a:rPr lang="es-EC" sz="20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Í</a:t>
            </a: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TULO DE INGENIERO EN FINANZAS </a:t>
            </a:r>
            <a:r>
              <a:rPr lang="es-EC" sz="20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CONTADOR PÚBLICO </a:t>
            </a:r>
            <a:r>
              <a:rPr lang="es-EC" sz="2000" b="1"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AUDITOR</a:t>
            </a:r>
          </a:p>
          <a:p>
            <a:pPr lvl="0" eaLnBrk="0" fontAlgn="base" hangingPunct="0">
              <a:lnSpc>
                <a:spcPct val="100000"/>
              </a:lnSpc>
              <a:spcBef>
                <a:spcPct val="0"/>
              </a:spcBef>
              <a:spcAft>
                <a:spcPct val="0"/>
              </a:spcAft>
              <a:buClrTx/>
            </a:pPr>
            <a:endPar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ClrTx/>
            </a:pPr>
            <a:endParaRPr lang="es-EC" sz="2000" cap="none" dirty="0">
              <a:solidFill>
                <a:schemeClr val="tx1"/>
              </a:solidFill>
            </a:endParaRPr>
          </a:p>
          <a:p>
            <a:pPr lvl="0" eaLnBrk="0" fontAlgn="base" hangingPunct="0">
              <a:lnSpc>
                <a:spcPct val="100000"/>
              </a:lnSpc>
              <a:spcBef>
                <a:spcPct val="0"/>
              </a:spcBef>
              <a:spcAft>
                <a:spcPct val="0"/>
              </a:spcAft>
              <a:buClrTx/>
            </a:pP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TEMA: </a:t>
            </a:r>
            <a:r>
              <a:rPr lang="es-EC" sz="2000" b="1"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“INCIDENCIA </a:t>
            </a: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DEL PRECIO DE LA LECHE EN LA RENTABILIDAD DEL SECTOR GANADERO DE LA PROVINCIA DE </a:t>
            </a:r>
            <a:r>
              <a:rPr lang="es-EC" sz="2000" b="1"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COTOPAXI”.</a:t>
            </a:r>
            <a:endPar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ClrTx/>
            </a:pPr>
            <a:endParaRPr lang="es-EC" sz="2000" cap="none" dirty="0" smtClean="0">
              <a:solidFill>
                <a:schemeClr val="tx1"/>
              </a:solidFill>
            </a:endParaRPr>
          </a:p>
          <a:p>
            <a:pPr lvl="0" eaLnBrk="0" fontAlgn="base" hangingPunct="0">
              <a:lnSpc>
                <a:spcPct val="100000"/>
              </a:lnSpc>
              <a:spcBef>
                <a:spcPct val="0"/>
              </a:spcBef>
              <a:spcAft>
                <a:spcPct val="0"/>
              </a:spcAft>
              <a:buClrTx/>
            </a:pPr>
            <a:endParaRPr lang="es-EC" sz="2000" cap="none" dirty="0">
              <a:solidFill>
                <a:schemeClr val="tx1"/>
              </a:solidFill>
            </a:endParaRPr>
          </a:p>
          <a:p>
            <a:pPr lvl="0" eaLnBrk="0" fontAlgn="base" hangingPunct="0">
              <a:lnSpc>
                <a:spcPct val="100000"/>
              </a:lnSpc>
              <a:spcBef>
                <a:spcPct val="0"/>
              </a:spcBef>
              <a:spcAft>
                <a:spcPct val="0"/>
              </a:spcAft>
              <a:buClrTx/>
            </a:pP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AUTORA: QUINAUCHO ANDRANGO, GLADYS </a:t>
            </a:r>
            <a:r>
              <a:rPr lang="es-EC" sz="2000" b="1"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GEOVANNA</a:t>
            </a:r>
          </a:p>
          <a:p>
            <a:pPr lvl="0" eaLnBrk="0" fontAlgn="base" hangingPunct="0">
              <a:lnSpc>
                <a:spcPct val="100000"/>
              </a:lnSpc>
              <a:spcBef>
                <a:spcPct val="0"/>
              </a:spcBef>
              <a:spcAft>
                <a:spcPct val="0"/>
              </a:spcAft>
              <a:buClrTx/>
            </a:pPr>
            <a:endPar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ClrTx/>
            </a:pPr>
            <a:endParaRPr lang="es-EC" sz="2000" cap="none" dirty="0">
              <a:solidFill>
                <a:schemeClr val="tx1"/>
              </a:solidFill>
            </a:endParaRPr>
          </a:p>
          <a:p>
            <a:pPr lvl="0" eaLnBrk="0" fontAlgn="base" hangingPunct="0">
              <a:lnSpc>
                <a:spcPct val="100000"/>
              </a:lnSpc>
              <a:spcBef>
                <a:spcPct val="0"/>
              </a:spcBef>
              <a:spcAft>
                <a:spcPct val="0"/>
              </a:spcAft>
              <a:buClrTx/>
            </a:pPr>
            <a:r>
              <a:rPr lang="es-EC" sz="20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DIRECTOR: DRA. CAMACHO ESTRADA, </a:t>
            </a:r>
            <a:r>
              <a:rPr lang="es-EC" sz="2000" b="1" cap="none"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EUGENIA</a:t>
            </a:r>
          </a:p>
          <a:p>
            <a:pPr lvl="0" eaLnBrk="0" fontAlgn="base" hangingPunct="0">
              <a:lnSpc>
                <a:spcPct val="100000"/>
              </a:lnSpc>
              <a:spcBef>
                <a:spcPct val="0"/>
              </a:spcBef>
              <a:spcAft>
                <a:spcPct val="0"/>
              </a:spcAft>
              <a:buClrTx/>
            </a:pPr>
            <a:endParaRPr lang="es-EC" sz="2000" b="1" cap="none"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00000"/>
              </a:lnSpc>
              <a:spcBef>
                <a:spcPct val="0"/>
              </a:spcBef>
              <a:spcAft>
                <a:spcPct val="0"/>
              </a:spcAft>
              <a:buClrTx/>
            </a:pPr>
            <a:endParaRPr lang="es-EC" sz="2000" cap="none" dirty="0">
              <a:solidFill>
                <a:schemeClr val="tx1"/>
              </a:solidFill>
              <a:latin typeface="Arial" panose="020B0604020202020204" pitchFamily="34" charset="0"/>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r="39510" b="29593"/>
          <a:stretch>
            <a:fillRect/>
          </a:stretch>
        </p:blipFill>
        <p:spPr bwMode="auto">
          <a:xfrm>
            <a:off x="4536497" y="124692"/>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6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6855" y="277092"/>
            <a:ext cx="10335490" cy="540326"/>
          </a:xfrm>
        </p:spPr>
        <p:txBody>
          <a:bodyPr>
            <a:normAutofit fontScale="90000"/>
          </a:bodyPr>
          <a:lstStyle/>
          <a:p>
            <a:r>
              <a:rPr lang="es-EC" sz="3600" b="1" dirty="0" smtClean="0"/>
              <a:t>12. Análisis del costo de producción de leche  </a:t>
            </a:r>
            <a:endParaRPr lang="es-EC" sz="3600" b="1" dirty="0"/>
          </a:p>
        </p:txBody>
      </p:sp>
      <p:sp>
        <p:nvSpPr>
          <p:cNvPr id="9" name="Rectángulo 8"/>
          <p:cNvSpPr/>
          <p:nvPr/>
        </p:nvSpPr>
        <p:spPr>
          <a:xfrm>
            <a:off x="4821381" y="3629892"/>
            <a:ext cx="5943600" cy="34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Análisis de costo de producción por litro de leche </a:t>
            </a:r>
            <a:endParaRPr lang="es-EC" dirty="0"/>
          </a:p>
        </p:txBody>
      </p:sp>
      <p:graphicFrame>
        <p:nvGraphicFramePr>
          <p:cNvPr id="17" name="Diagrama 16"/>
          <p:cNvGraphicFramePr/>
          <p:nvPr>
            <p:extLst>
              <p:ext uri="{D42A27DB-BD31-4B8C-83A1-F6EECF244321}">
                <p14:modId xmlns:p14="http://schemas.microsoft.com/office/powerpoint/2010/main" val="550196953"/>
              </p:ext>
            </p:extLst>
          </p:nvPr>
        </p:nvGraphicFramePr>
        <p:xfrm>
          <a:off x="152399" y="353291"/>
          <a:ext cx="3629892" cy="178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a 17"/>
          <p:cNvGraphicFramePr/>
          <p:nvPr>
            <p:extLst>
              <p:ext uri="{D42A27DB-BD31-4B8C-83A1-F6EECF244321}">
                <p14:modId xmlns:p14="http://schemas.microsoft.com/office/powerpoint/2010/main" val="1996623604"/>
              </p:ext>
            </p:extLst>
          </p:nvPr>
        </p:nvGraphicFramePr>
        <p:xfrm>
          <a:off x="166253" y="1803954"/>
          <a:ext cx="3629892" cy="9421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0" name="Conector recto de flecha 19"/>
          <p:cNvCxnSpPr>
            <a:stCxn id="17" idx="3"/>
          </p:cNvCxnSpPr>
          <p:nvPr/>
        </p:nvCxnSpPr>
        <p:spPr>
          <a:xfrm>
            <a:off x="3782291" y="1246909"/>
            <a:ext cx="471054" cy="304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recto de flecha 24"/>
          <p:cNvCxnSpPr/>
          <p:nvPr/>
        </p:nvCxnSpPr>
        <p:spPr>
          <a:xfrm flipV="1">
            <a:off x="3616036" y="2272145"/>
            <a:ext cx="637309" cy="277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Elipse 31"/>
          <p:cNvSpPr/>
          <p:nvPr/>
        </p:nvSpPr>
        <p:spPr>
          <a:xfrm>
            <a:off x="1801091" y="2798617"/>
            <a:ext cx="1704109" cy="665019"/>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dirty="0" smtClean="0">
                <a:solidFill>
                  <a:schemeClr val="tx1"/>
                </a:solidFill>
              </a:rPr>
              <a:t>Venta de vaquillonas </a:t>
            </a:r>
            <a:endParaRPr lang="es-EC" dirty="0">
              <a:solidFill>
                <a:schemeClr val="tx1"/>
              </a:solidFill>
            </a:endParaRPr>
          </a:p>
        </p:txBody>
      </p:sp>
      <p:cxnSp>
        <p:nvCxnSpPr>
          <p:cNvPr id="34" name="Conector recto de flecha 33"/>
          <p:cNvCxnSpPr/>
          <p:nvPr/>
        </p:nvCxnSpPr>
        <p:spPr>
          <a:xfrm flipV="1">
            <a:off x="3505200" y="2535384"/>
            <a:ext cx="748145" cy="471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3" name="Tabla 2"/>
          <p:cNvGraphicFramePr>
            <a:graphicFrameLocks noGrp="1"/>
          </p:cNvGraphicFramePr>
          <p:nvPr>
            <p:extLst>
              <p:ext uri="{D42A27DB-BD31-4B8C-83A1-F6EECF244321}">
                <p14:modId xmlns:p14="http://schemas.microsoft.com/office/powerpoint/2010/main" val="231936631"/>
              </p:ext>
            </p:extLst>
          </p:nvPr>
        </p:nvGraphicFramePr>
        <p:xfrm>
          <a:off x="4253345" y="1129145"/>
          <a:ext cx="7658100" cy="2286000"/>
        </p:xfrm>
        <a:graphic>
          <a:graphicData uri="http://schemas.openxmlformats.org/drawingml/2006/table">
            <a:tbl>
              <a:tblPr firstRow="1" firstCol="1" bandRow="1">
                <a:tableStyleId>{5C22544A-7EE6-4342-B048-85BDC9FD1C3A}</a:tableStyleId>
              </a:tblPr>
              <a:tblGrid>
                <a:gridCol w="1816100">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092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457200">
                <a:tc>
                  <a:txBody>
                    <a:bodyPr/>
                    <a:lstStyle/>
                    <a:p>
                      <a:pPr>
                        <a:lnSpc>
                          <a:spcPct val="107000"/>
                        </a:lnSpc>
                        <a:spcAft>
                          <a:spcPts val="800"/>
                        </a:spcAft>
                      </a:pPr>
                      <a:r>
                        <a:rPr lang="es-EC" sz="1100" dirty="0">
                          <a:effectLst/>
                        </a:rPr>
                        <a:t> Dimensión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 Año 2014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Año 2015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Año 2016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Año 2017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dirty="0">
                          <a:effectLst/>
                        </a:rPr>
                        <a:t>Año 2018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0"/>
                  </a:ext>
                </a:extLst>
              </a:tr>
              <a:tr h="457200">
                <a:tc>
                  <a:txBody>
                    <a:bodyPr/>
                    <a:lstStyle/>
                    <a:p>
                      <a:pPr>
                        <a:lnSpc>
                          <a:spcPct val="107000"/>
                        </a:lnSpc>
                        <a:spcAft>
                          <a:spcPts val="800"/>
                        </a:spcAft>
                      </a:pPr>
                      <a:r>
                        <a:rPr lang="es-EC" sz="1100">
                          <a:effectLst/>
                        </a:rPr>
                        <a:t>Costos Variables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6826,68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6949,70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6402,01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6747,01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6742,12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r h="457200">
                <a:tc>
                  <a:txBody>
                    <a:bodyPr/>
                    <a:lstStyle/>
                    <a:p>
                      <a:pPr>
                        <a:lnSpc>
                          <a:spcPct val="107000"/>
                        </a:lnSpc>
                        <a:spcAft>
                          <a:spcPts val="800"/>
                        </a:spcAft>
                      </a:pPr>
                      <a:r>
                        <a:rPr lang="es-EC" sz="1100">
                          <a:effectLst/>
                        </a:rPr>
                        <a:t>(+) Costos Fijos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3946,40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4815,50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4517,64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4585,47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4289,72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2"/>
                  </a:ext>
                </a:extLst>
              </a:tr>
              <a:tr h="457200">
                <a:tc>
                  <a:txBody>
                    <a:bodyPr/>
                    <a:lstStyle/>
                    <a:p>
                      <a:pPr>
                        <a:lnSpc>
                          <a:spcPct val="107000"/>
                        </a:lnSpc>
                        <a:spcAft>
                          <a:spcPts val="800"/>
                        </a:spcAft>
                      </a:pPr>
                      <a:r>
                        <a:rPr lang="es-EC" sz="1100">
                          <a:effectLst/>
                        </a:rPr>
                        <a:t>(-)Deducciones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450,00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400,00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350,00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400,00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450,00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3"/>
                  </a:ext>
                </a:extLst>
              </a:tr>
              <a:tr h="457200">
                <a:tc>
                  <a:txBody>
                    <a:bodyPr/>
                    <a:lstStyle/>
                    <a:p>
                      <a:pPr>
                        <a:lnSpc>
                          <a:spcPct val="107000"/>
                        </a:lnSpc>
                        <a:spcAft>
                          <a:spcPts val="800"/>
                        </a:spcAft>
                      </a:pPr>
                      <a:r>
                        <a:rPr lang="es-EC" sz="1100">
                          <a:effectLst/>
                        </a:rPr>
                        <a:t>Costo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dirty="0">
                          <a:effectLst/>
                        </a:rPr>
                        <a:t>10323,08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dirty="0">
                          <a:effectLst/>
                        </a:rPr>
                        <a:t>11365,20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10569,65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a:effectLst/>
                        </a:rPr>
                        <a:t>10932,48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s-EC" sz="1100" dirty="0">
                          <a:effectLst/>
                        </a:rPr>
                        <a:t>10581,84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4"/>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09985488"/>
              </p:ext>
            </p:extLst>
          </p:nvPr>
        </p:nvGraphicFramePr>
        <p:xfrm>
          <a:off x="3616036" y="4169989"/>
          <a:ext cx="8432800" cy="1884680"/>
        </p:xfrm>
        <a:graphic>
          <a:graphicData uri="http://schemas.openxmlformats.org/drawingml/2006/table">
            <a:tbl>
              <a:tblPr firstRow="1" firstCol="1" bandRow="1">
                <a:tableStyleId>{5C22544A-7EE6-4342-B048-85BDC9FD1C3A}</a:tableStyleId>
              </a:tblPr>
              <a:tblGrid>
                <a:gridCol w="2294255">
                  <a:extLst>
                    <a:ext uri="{9D8B030D-6E8A-4147-A177-3AD203B41FA5}">
                      <a16:colId xmlns:a16="http://schemas.microsoft.com/office/drawing/2014/main" val="20000"/>
                    </a:ext>
                  </a:extLst>
                </a:gridCol>
                <a:gridCol w="1318895">
                  <a:extLst>
                    <a:ext uri="{9D8B030D-6E8A-4147-A177-3AD203B41FA5}">
                      <a16:colId xmlns:a16="http://schemas.microsoft.com/office/drawing/2014/main" val="20001"/>
                    </a:ext>
                  </a:extLst>
                </a:gridCol>
                <a:gridCol w="1204595">
                  <a:extLst>
                    <a:ext uri="{9D8B030D-6E8A-4147-A177-3AD203B41FA5}">
                      <a16:colId xmlns:a16="http://schemas.microsoft.com/office/drawing/2014/main" val="20002"/>
                    </a:ext>
                  </a:extLst>
                </a:gridCol>
                <a:gridCol w="1033145">
                  <a:extLst>
                    <a:ext uri="{9D8B030D-6E8A-4147-A177-3AD203B41FA5}">
                      <a16:colId xmlns:a16="http://schemas.microsoft.com/office/drawing/2014/main" val="20003"/>
                    </a:ext>
                  </a:extLst>
                </a:gridCol>
                <a:gridCol w="900430">
                  <a:extLst>
                    <a:ext uri="{9D8B030D-6E8A-4147-A177-3AD203B41FA5}">
                      <a16:colId xmlns:a16="http://schemas.microsoft.com/office/drawing/2014/main" val="20004"/>
                    </a:ext>
                  </a:extLst>
                </a:gridCol>
                <a:gridCol w="1681480">
                  <a:extLst>
                    <a:ext uri="{9D8B030D-6E8A-4147-A177-3AD203B41FA5}">
                      <a16:colId xmlns:a16="http://schemas.microsoft.com/office/drawing/2014/main" val="20005"/>
                    </a:ext>
                  </a:extLst>
                </a:gridCol>
              </a:tblGrid>
              <a:tr h="471170">
                <a:tc>
                  <a:txBody>
                    <a:bodyPr/>
                    <a:lstStyle/>
                    <a:p>
                      <a:pPr>
                        <a:lnSpc>
                          <a:spcPct val="107000"/>
                        </a:lnSpc>
                        <a:spcAft>
                          <a:spcPts val="800"/>
                        </a:spcAft>
                      </a:pPr>
                      <a:r>
                        <a:rPr lang="es-EC" sz="1100" dirty="0">
                          <a:effectLst/>
                        </a:rPr>
                        <a:t>Dimensión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2014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2015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2016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2017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2018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val="10000"/>
                  </a:ext>
                </a:extLst>
              </a:tr>
              <a:tr h="471170">
                <a:tc>
                  <a:txBody>
                    <a:bodyPr/>
                    <a:lstStyle/>
                    <a:p>
                      <a:pPr>
                        <a:lnSpc>
                          <a:spcPct val="107000"/>
                        </a:lnSpc>
                        <a:spcAft>
                          <a:spcPts val="800"/>
                        </a:spcAft>
                      </a:pPr>
                      <a:r>
                        <a:rPr lang="es-EC" sz="1100">
                          <a:effectLst/>
                        </a:rPr>
                        <a:t>Número de litros de leche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30.362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32.472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30.199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30.368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29.934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val="10001"/>
                  </a:ext>
                </a:extLst>
              </a:tr>
              <a:tr h="471170">
                <a:tc>
                  <a:txBody>
                    <a:bodyPr/>
                    <a:lstStyle/>
                    <a:p>
                      <a:pPr>
                        <a:lnSpc>
                          <a:spcPct val="107000"/>
                        </a:lnSpc>
                        <a:spcAft>
                          <a:spcPts val="800"/>
                        </a:spcAft>
                      </a:pPr>
                      <a:r>
                        <a:rPr lang="es-EC" sz="1100" dirty="0" smtClean="0">
                          <a:effectLst/>
                        </a:rPr>
                        <a:t>Costo de producción </a:t>
                      </a:r>
                      <a:r>
                        <a:rPr lang="es-EC" sz="1100" dirty="0">
                          <a:effectLst/>
                        </a:rPr>
                        <a:t>por litro leche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0,34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0,35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0,35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0,36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0,36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val="10002"/>
                  </a:ext>
                </a:extLst>
              </a:tr>
              <a:tr h="471170">
                <a:tc>
                  <a:txBody>
                    <a:bodyPr/>
                    <a:lstStyle/>
                    <a:p>
                      <a:pPr>
                        <a:lnSpc>
                          <a:spcPct val="107000"/>
                        </a:lnSpc>
                        <a:spcAft>
                          <a:spcPts val="800"/>
                        </a:spcAft>
                      </a:pPr>
                      <a:r>
                        <a:rPr lang="es-EC" sz="1100">
                          <a:effectLst/>
                        </a:rPr>
                        <a:t>Costos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10323,08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11365,20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10569,65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a:effectLst/>
                        </a:rPr>
                        <a:t>10932,48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ct val="107000"/>
                        </a:lnSpc>
                        <a:spcAft>
                          <a:spcPts val="800"/>
                        </a:spcAft>
                      </a:pPr>
                      <a:r>
                        <a:rPr lang="es-EC" sz="1100" dirty="0">
                          <a:effectLst/>
                        </a:rPr>
                        <a:t>10581,84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val="10003"/>
                  </a:ext>
                </a:extLst>
              </a:tr>
            </a:tbl>
          </a:graphicData>
        </a:graphic>
      </p:graphicFrame>
      <p:pic>
        <p:nvPicPr>
          <p:cNvPr id="12" name="Picture 1"/>
          <p:cNvPicPr>
            <a:picLocks noChangeAspect="1" noChangeArrowheads="1"/>
          </p:cNvPicPr>
          <p:nvPr/>
        </p:nvPicPr>
        <p:blipFill>
          <a:blip r:embed="rId13">
            <a:extLst>
              <a:ext uri="{28A0092B-C50C-407E-A947-70E740481C1C}">
                <a14:useLocalDpi xmlns:a14="http://schemas.microsoft.com/office/drawing/2010/main" val="0"/>
              </a:ext>
            </a:extLst>
          </a:blip>
          <a:srcRect r="39510" b="29593"/>
          <a:stretch>
            <a:fillRect/>
          </a:stretch>
        </p:blipFill>
        <p:spPr bwMode="auto">
          <a:xfrm>
            <a:off x="8934450" y="6151420"/>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1156855" y="4793673"/>
            <a:ext cx="1586345" cy="102523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t>Altos costos de producción</a:t>
            </a:r>
            <a:endParaRPr lang="es-EC" dirty="0"/>
          </a:p>
        </p:txBody>
      </p:sp>
    </p:spTree>
    <p:extLst>
      <p:ext uri="{BB962C8B-B14F-4D97-AF65-F5344CB8AC3E}">
        <p14:creationId xmlns:p14="http://schemas.microsoft.com/office/powerpoint/2010/main" val="446175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4"/>
          <a:srcRect l="15505" t="37897" r="41212" b="16468"/>
          <a:stretch/>
        </p:blipFill>
        <p:spPr>
          <a:xfrm>
            <a:off x="215278" y="1205649"/>
            <a:ext cx="7815029" cy="5312381"/>
          </a:xfrm>
          <a:prstGeom prst="rect">
            <a:avLst/>
          </a:prstGeom>
        </p:spPr>
      </p:pic>
      <p:sp>
        <p:nvSpPr>
          <p:cNvPr id="7" name="Rectángulo redondeado 6"/>
          <p:cNvSpPr/>
          <p:nvPr/>
        </p:nvSpPr>
        <p:spPr>
          <a:xfrm>
            <a:off x="4058062" y="313378"/>
            <a:ext cx="5972629" cy="406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13. ANALISIS DE OFERTA Y DEMANA </a:t>
            </a:r>
            <a:endParaRPr lang="es-EC" sz="2800" dirty="0"/>
          </a:p>
        </p:txBody>
      </p:sp>
      <p:pic>
        <p:nvPicPr>
          <p:cNvPr id="4" name="Picture 1"/>
          <p:cNvPicPr>
            <a:picLocks noChangeAspect="1" noChangeArrowheads="1"/>
          </p:cNvPicPr>
          <p:nvPr/>
        </p:nvPicPr>
        <p:blipFill>
          <a:blip r:embed="rId5">
            <a:extLst>
              <a:ext uri="{28A0092B-C50C-407E-A947-70E740481C1C}">
                <a14:useLocalDpi xmlns:a14="http://schemas.microsoft.com/office/drawing/2010/main" val="0"/>
              </a:ext>
            </a:extLst>
          </a:blip>
          <a:srcRect r="39510" b="29593"/>
          <a:stretch>
            <a:fillRect/>
          </a:stretch>
        </p:blipFill>
        <p:spPr bwMode="auto">
          <a:xfrm>
            <a:off x="8726633" y="6025339"/>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8178445" y="947741"/>
            <a:ext cx="3704492" cy="3416320"/>
          </a:xfrm>
          <a:prstGeom prst="rect">
            <a:avLst/>
          </a:prstGeom>
          <a:noFill/>
        </p:spPr>
        <p:txBody>
          <a:bodyPr wrap="square" rtlCol="0">
            <a:spAutoFit/>
          </a:bodyPr>
          <a:lstStyle/>
          <a:p>
            <a:pPr algn="just"/>
            <a:r>
              <a:rPr lang="es-EC" sz="2400" dirty="0"/>
              <a:t>L</a:t>
            </a:r>
            <a:r>
              <a:rPr lang="es-EC" sz="2400" dirty="0" smtClean="0"/>
              <a:t>a </a:t>
            </a:r>
            <a:r>
              <a:rPr lang="es-EC" sz="2400" dirty="0"/>
              <a:t>demanda está muy por debajo de la oferta de leche, lo que demuestra que el consumo se encuentra atravesando niveles críticos. Siendo la sobreoferta es uno de los factores que influye en la disminución del precio por litro de leche. </a:t>
            </a:r>
          </a:p>
        </p:txBody>
      </p:sp>
    </p:spTree>
    <p:extLst>
      <p:ext uri="{BB962C8B-B14F-4D97-AF65-F5344CB8AC3E}">
        <p14:creationId xmlns:p14="http://schemas.microsoft.com/office/powerpoint/2010/main" val="2421503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51011" y="0"/>
            <a:ext cx="9346479" cy="623455"/>
          </a:xfrm>
        </p:spPr>
        <p:txBody>
          <a:bodyPr>
            <a:noAutofit/>
          </a:bodyPr>
          <a:lstStyle/>
          <a:p>
            <a:r>
              <a:rPr lang="es-EC" sz="3200" b="1" dirty="0" smtClean="0"/>
              <a:t>14. Análisis delas 5 fuerzas de porter </a:t>
            </a:r>
            <a:endParaRPr lang="es-EC" sz="3200" b="1" dirty="0"/>
          </a:p>
        </p:txBody>
      </p:sp>
      <p:graphicFrame>
        <p:nvGraphicFramePr>
          <p:cNvPr id="4" name="Diagrama 3"/>
          <p:cNvGraphicFramePr/>
          <p:nvPr>
            <p:extLst>
              <p:ext uri="{D42A27DB-BD31-4B8C-83A1-F6EECF244321}">
                <p14:modId xmlns:p14="http://schemas.microsoft.com/office/powerpoint/2010/main" val="839680068"/>
              </p:ext>
            </p:extLst>
          </p:nvPr>
        </p:nvGraphicFramePr>
        <p:xfrm>
          <a:off x="2031999" y="719666"/>
          <a:ext cx="9688945" cy="5791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726633" y="6025339"/>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84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05924" y="142110"/>
            <a:ext cx="5132642" cy="704954"/>
          </a:xfrm>
          <a:ln/>
        </p:spPr>
        <p:style>
          <a:lnRef idx="1">
            <a:schemeClr val="accent4"/>
          </a:lnRef>
          <a:fillRef idx="2">
            <a:schemeClr val="accent4"/>
          </a:fillRef>
          <a:effectRef idx="1">
            <a:schemeClr val="accent4"/>
          </a:effectRef>
          <a:fontRef idx="minor">
            <a:schemeClr val="dk1"/>
          </a:fontRef>
        </p:style>
        <p:txBody>
          <a:bodyPr/>
          <a:lstStyle/>
          <a:p>
            <a:r>
              <a:rPr lang="es-EC" b="1" dirty="0" smtClean="0"/>
              <a:t>15. PROPUESTA</a:t>
            </a:r>
            <a:endParaRPr lang="es-EC" b="1" dirty="0"/>
          </a:p>
        </p:txBody>
      </p:sp>
      <p:graphicFrame>
        <p:nvGraphicFramePr>
          <p:cNvPr id="4" name="Tabla 3"/>
          <p:cNvGraphicFramePr>
            <a:graphicFrameLocks noGrp="1"/>
          </p:cNvGraphicFramePr>
          <p:nvPr>
            <p:extLst>
              <p:ext uri="{D42A27DB-BD31-4B8C-83A1-F6EECF244321}">
                <p14:modId xmlns:p14="http://schemas.microsoft.com/office/powerpoint/2010/main" val="3550397178"/>
              </p:ext>
            </p:extLst>
          </p:nvPr>
        </p:nvGraphicFramePr>
        <p:xfrm>
          <a:off x="1924738" y="1945838"/>
          <a:ext cx="7868651" cy="880491"/>
        </p:xfrm>
        <a:graphic>
          <a:graphicData uri="http://schemas.openxmlformats.org/drawingml/2006/table">
            <a:tbl>
              <a:tblPr firstRow="1" firstCol="1" bandRow="1">
                <a:tableStyleId>{69C7853C-536D-4A76-A0AE-DD22124D55A5}</a:tableStyleId>
              </a:tblPr>
              <a:tblGrid>
                <a:gridCol w="2059386">
                  <a:extLst>
                    <a:ext uri="{9D8B030D-6E8A-4147-A177-3AD203B41FA5}">
                      <a16:colId xmlns:a16="http://schemas.microsoft.com/office/drawing/2014/main" val="633273441"/>
                    </a:ext>
                  </a:extLst>
                </a:gridCol>
                <a:gridCol w="1161853">
                  <a:extLst>
                    <a:ext uri="{9D8B030D-6E8A-4147-A177-3AD203B41FA5}">
                      <a16:colId xmlns:a16="http://schemas.microsoft.com/office/drawing/2014/main" val="2043952538"/>
                    </a:ext>
                  </a:extLst>
                </a:gridCol>
                <a:gridCol w="1161853">
                  <a:extLst>
                    <a:ext uri="{9D8B030D-6E8A-4147-A177-3AD203B41FA5}">
                      <a16:colId xmlns:a16="http://schemas.microsoft.com/office/drawing/2014/main" val="898939350"/>
                    </a:ext>
                  </a:extLst>
                </a:gridCol>
                <a:gridCol w="1161853">
                  <a:extLst>
                    <a:ext uri="{9D8B030D-6E8A-4147-A177-3AD203B41FA5}">
                      <a16:colId xmlns:a16="http://schemas.microsoft.com/office/drawing/2014/main" val="1992559584"/>
                    </a:ext>
                  </a:extLst>
                </a:gridCol>
                <a:gridCol w="1161853">
                  <a:extLst>
                    <a:ext uri="{9D8B030D-6E8A-4147-A177-3AD203B41FA5}">
                      <a16:colId xmlns:a16="http://schemas.microsoft.com/office/drawing/2014/main" val="10555279"/>
                    </a:ext>
                  </a:extLst>
                </a:gridCol>
                <a:gridCol w="1161853">
                  <a:extLst>
                    <a:ext uri="{9D8B030D-6E8A-4147-A177-3AD203B41FA5}">
                      <a16:colId xmlns:a16="http://schemas.microsoft.com/office/drawing/2014/main" val="3042321008"/>
                    </a:ext>
                  </a:extLst>
                </a:gridCol>
              </a:tblGrid>
              <a:tr h="190500">
                <a:tc>
                  <a:txBody>
                    <a:bodyPr/>
                    <a:lstStyle/>
                    <a:p>
                      <a:pPr>
                        <a:lnSpc>
                          <a:spcPct val="107000"/>
                        </a:lnSpc>
                        <a:spcAft>
                          <a:spcPts val="0"/>
                        </a:spcAft>
                      </a:pPr>
                      <a:r>
                        <a:rPr lang="es-EC" sz="1800" dirty="0">
                          <a:effectLst/>
                          <a:latin typeface="+mn-lt"/>
                        </a:rPr>
                        <a:t>Dimensión </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latin typeface="+mn-lt"/>
                        </a:rPr>
                        <a:t>2014</a:t>
                      </a:r>
                      <a:endParaRPr lang="es-EC" sz="18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latin typeface="+mn-lt"/>
                        </a:rPr>
                        <a:t>2015</a:t>
                      </a:r>
                      <a:endParaRPr lang="es-EC" sz="18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latin typeface="+mn-lt"/>
                        </a:rPr>
                        <a:t>2016</a:t>
                      </a:r>
                      <a:endParaRPr lang="es-EC" sz="18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latin typeface="+mn-lt"/>
                        </a:rPr>
                        <a:t>2017</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latin typeface="+mn-lt"/>
                        </a:rPr>
                        <a:t>2018</a:t>
                      </a:r>
                      <a:endParaRPr lang="es-EC" sz="18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139677"/>
                  </a:ext>
                </a:extLst>
              </a:tr>
              <a:tr h="190500">
                <a:tc>
                  <a:txBody>
                    <a:bodyPr/>
                    <a:lstStyle/>
                    <a:p>
                      <a:pPr>
                        <a:lnSpc>
                          <a:spcPct val="107000"/>
                        </a:lnSpc>
                        <a:spcAft>
                          <a:spcPts val="0"/>
                        </a:spcAft>
                      </a:pPr>
                      <a:r>
                        <a:rPr lang="es-EC" sz="1800" dirty="0">
                          <a:effectLst/>
                          <a:latin typeface="+mn-lt"/>
                        </a:rPr>
                        <a:t>Margen operacional</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smtClean="0">
                          <a:effectLst/>
                          <a:latin typeface="+mn-lt"/>
                        </a:rPr>
                        <a:t>11,32%</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smtClean="0">
                          <a:effectLst/>
                          <a:latin typeface="+mn-lt"/>
                        </a:rPr>
                        <a:t>11,95%</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smtClean="0">
                          <a:effectLst/>
                          <a:latin typeface="+mn-lt"/>
                        </a:rPr>
                        <a:t>13,27%</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smtClean="0">
                          <a:effectLst/>
                          <a:latin typeface="+mn-lt"/>
                        </a:rPr>
                        <a:t>13,29%</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smtClean="0">
                          <a:effectLst/>
                          <a:latin typeface="+mn-lt"/>
                        </a:rPr>
                        <a:t>13,26%</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36422"/>
                  </a:ext>
                </a:extLst>
              </a:tr>
              <a:tr h="190500">
                <a:tc>
                  <a:txBody>
                    <a:bodyPr/>
                    <a:lstStyle/>
                    <a:p>
                      <a:pPr>
                        <a:lnSpc>
                          <a:spcPct val="107000"/>
                        </a:lnSpc>
                        <a:spcAft>
                          <a:spcPts val="0"/>
                        </a:spcAft>
                      </a:pPr>
                      <a:r>
                        <a:rPr lang="es-EC" sz="1800" dirty="0">
                          <a:effectLst/>
                          <a:latin typeface="+mn-lt"/>
                        </a:rPr>
                        <a:t>Margen neto</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latin typeface="+mn-lt"/>
                        </a:rPr>
                        <a:t>2,7%</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latin typeface="+mn-lt"/>
                        </a:rPr>
                        <a:t>2,7%</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latin typeface="+mn-lt"/>
                        </a:rPr>
                        <a:t>2,7%</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latin typeface="+mn-lt"/>
                        </a:rPr>
                        <a:t>3,8%</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latin typeface="+mn-lt"/>
                        </a:rPr>
                        <a:t>4,0%</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24182"/>
                  </a:ext>
                </a:extLst>
              </a:tr>
            </a:tbl>
          </a:graphicData>
        </a:graphic>
      </p:graphicFrame>
      <p:sp>
        <p:nvSpPr>
          <p:cNvPr id="5" name="Título 1"/>
          <p:cNvSpPr txBox="1">
            <a:spLocks/>
          </p:cNvSpPr>
          <p:nvPr/>
        </p:nvSpPr>
        <p:spPr>
          <a:xfrm>
            <a:off x="1908067" y="1071293"/>
            <a:ext cx="7885322" cy="704954"/>
          </a:xfrm>
          <a:prstGeom prst="rect">
            <a:avLst/>
          </a:prstGeom>
          <a:solidFill>
            <a:schemeClr val="accent5">
              <a:lumMod val="20000"/>
              <a:lumOff val="80000"/>
            </a:schemeClr>
          </a:solidFill>
          <a:ln>
            <a:solidFill>
              <a:schemeClr val="tx1"/>
            </a:solidFill>
          </a:ln>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smtClean="0"/>
              <a:t>ANÁLISIS COMPARATIVO DE INDICADORES DE RENTABILIDAD</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2311284342"/>
              </p:ext>
            </p:extLst>
          </p:nvPr>
        </p:nvGraphicFramePr>
        <p:xfrm>
          <a:off x="1460468" y="3760968"/>
          <a:ext cx="9328138" cy="2347976"/>
        </p:xfrm>
        <a:graphic>
          <a:graphicData uri="http://schemas.openxmlformats.org/drawingml/2006/table">
            <a:tbl>
              <a:tblPr firstRow="1" firstCol="1" bandRow="1">
                <a:tableStyleId>{69C7853C-536D-4A76-A0AE-DD22124D55A5}</a:tableStyleId>
              </a:tblPr>
              <a:tblGrid>
                <a:gridCol w="1364595">
                  <a:extLst>
                    <a:ext uri="{9D8B030D-6E8A-4147-A177-3AD203B41FA5}">
                      <a16:colId xmlns:a16="http://schemas.microsoft.com/office/drawing/2014/main" val="3940441294"/>
                    </a:ext>
                  </a:extLst>
                </a:gridCol>
                <a:gridCol w="1541105">
                  <a:extLst>
                    <a:ext uri="{9D8B030D-6E8A-4147-A177-3AD203B41FA5}">
                      <a16:colId xmlns:a16="http://schemas.microsoft.com/office/drawing/2014/main" val="1457231305"/>
                    </a:ext>
                  </a:extLst>
                </a:gridCol>
                <a:gridCol w="1401004">
                  <a:extLst>
                    <a:ext uri="{9D8B030D-6E8A-4147-A177-3AD203B41FA5}">
                      <a16:colId xmlns:a16="http://schemas.microsoft.com/office/drawing/2014/main" val="978139308"/>
                    </a:ext>
                  </a:extLst>
                </a:gridCol>
                <a:gridCol w="1736078">
                  <a:extLst>
                    <a:ext uri="{9D8B030D-6E8A-4147-A177-3AD203B41FA5}">
                      <a16:colId xmlns:a16="http://schemas.microsoft.com/office/drawing/2014/main" val="3454009578"/>
                    </a:ext>
                  </a:extLst>
                </a:gridCol>
                <a:gridCol w="1642678">
                  <a:extLst>
                    <a:ext uri="{9D8B030D-6E8A-4147-A177-3AD203B41FA5}">
                      <a16:colId xmlns:a16="http://schemas.microsoft.com/office/drawing/2014/main" val="3724011442"/>
                    </a:ext>
                  </a:extLst>
                </a:gridCol>
                <a:gridCol w="1642678">
                  <a:extLst>
                    <a:ext uri="{9D8B030D-6E8A-4147-A177-3AD203B41FA5}">
                      <a16:colId xmlns:a16="http://schemas.microsoft.com/office/drawing/2014/main" val="1461756234"/>
                    </a:ext>
                  </a:extLst>
                </a:gridCol>
              </a:tblGrid>
              <a:tr h="0">
                <a:tc>
                  <a:txBody>
                    <a:bodyPr/>
                    <a:lstStyle/>
                    <a:p>
                      <a:pPr algn="ctr">
                        <a:lnSpc>
                          <a:spcPct val="107000"/>
                        </a:lnSpc>
                        <a:spcAft>
                          <a:spcPts val="0"/>
                        </a:spcAft>
                      </a:pPr>
                      <a:r>
                        <a:rPr lang="es-EC" sz="1800" dirty="0">
                          <a:effectLst/>
                        </a:rPr>
                        <a:t>Años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dirty="0">
                          <a:effectLst/>
                        </a:rPr>
                        <a:t>Ingresos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dirty="0">
                          <a:effectLst/>
                        </a:rPr>
                        <a:t>Costos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dirty="0">
                          <a:effectLst/>
                        </a:rPr>
                        <a:t>Factor actualización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dirty="0">
                          <a:effectLst/>
                        </a:rPr>
                        <a:t>Ingresos actualizados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dirty="0">
                          <a:effectLst/>
                        </a:rPr>
                        <a:t>Costos actualizados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134013"/>
                  </a:ext>
                </a:extLst>
              </a:tr>
              <a:tr h="190500">
                <a:tc>
                  <a:txBody>
                    <a:bodyPr/>
                    <a:lstStyle/>
                    <a:p>
                      <a:pPr algn="r">
                        <a:lnSpc>
                          <a:spcPct val="107000"/>
                        </a:lnSpc>
                        <a:spcAft>
                          <a:spcPts val="0"/>
                        </a:spcAft>
                      </a:pPr>
                      <a:r>
                        <a:rPr lang="es-EC" sz="1800" dirty="0">
                          <a:effectLst/>
                        </a:rPr>
                        <a:t>2014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13055,56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b="0" kern="1200" dirty="0" smtClean="0">
                          <a:solidFill>
                            <a:schemeClr val="dk1"/>
                          </a:solidFill>
                          <a:effectLst/>
                          <a:latin typeface="+mn-lt"/>
                          <a:ea typeface="+mn-ea"/>
                          <a:cs typeface="+mn-cs"/>
                        </a:rPr>
                        <a:t>10323,08</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1,1357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11495,61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11183,26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235910"/>
                  </a:ext>
                </a:extLst>
              </a:tr>
              <a:tr h="190500">
                <a:tc>
                  <a:txBody>
                    <a:bodyPr/>
                    <a:lstStyle/>
                    <a:p>
                      <a:pPr algn="r">
                        <a:lnSpc>
                          <a:spcPct val="107000"/>
                        </a:lnSpc>
                        <a:spcAft>
                          <a:spcPts val="0"/>
                        </a:spcAft>
                      </a:pPr>
                      <a:r>
                        <a:rPr lang="es-EC" sz="1800" dirty="0">
                          <a:effectLst/>
                        </a:rPr>
                        <a:t>2015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12663,89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b="0" kern="1200" dirty="0" smtClean="0">
                          <a:solidFill>
                            <a:schemeClr val="dk1"/>
                          </a:solidFill>
                          <a:effectLst/>
                          <a:latin typeface="+mn-lt"/>
                          <a:ea typeface="+mn-ea"/>
                          <a:cs typeface="+mn-cs"/>
                        </a:rPr>
                        <a:t>11365,20</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1,2898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9818,38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9551,61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436413"/>
                  </a:ext>
                </a:extLst>
              </a:tr>
              <a:tr h="190500">
                <a:tc>
                  <a:txBody>
                    <a:bodyPr/>
                    <a:lstStyle/>
                    <a:p>
                      <a:pPr algn="r">
                        <a:lnSpc>
                          <a:spcPct val="107000"/>
                        </a:lnSpc>
                        <a:spcAft>
                          <a:spcPts val="0"/>
                        </a:spcAft>
                      </a:pPr>
                      <a:r>
                        <a:rPr lang="es-EC" sz="1800" dirty="0">
                          <a:effectLst/>
                        </a:rPr>
                        <a:t>2016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11777,42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b="0" kern="1200" dirty="0" smtClean="0">
                          <a:solidFill>
                            <a:schemeClr val="dk1"/>
                          </a:solidFill>
                          <a:effectLst/>
                          <a:latin typeface="+mn-lt"/>
                          <a:ea typeface="+mn-ea"/>
                          <a:cs typeface="+mn-cs"/>
                        </a:rPr>
                        <a:t>10569,65</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1,4648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8040,06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7821,61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519819"/>
                  </a:ext>
                </a:extLst>
              </a:tr>
              <a:tr h="190500">
                <a:tc>
                  <a:txBody>
                    <a:bodyPr/>
                    <a:lstStyle/>
                    <a:p>
                      <a:pPr algn="r">
                        <a:lnSpc>
                          <a:spcPct val="107000"/>
                        </a:lnSpc>
                        <a:spcAft>
                          <a:spcPts val="0"/>
                        </a:spcAft>
                      </a:pPr>
                      <a:r>
                        <a:rPr lang="es-EC" sz="1800" dirty="0">
                          <a:effectLst/>
                        </a:rPr>
                        <a:t>2017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12147,23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b="0" kern="1200" dirty="0" smtClean="0">
                          <a:solidFill>
                            <a:schemeClr val="dk1"/>
                          </a:solidFill>
                          <a:effectLst/>
                          <a:latin typeface="+mn-lt"/>
                          <a:ea typeface="+mn-ea"/>
                          <a:cs typeface="+mn-cs"/>
                        </a:rPr>
                        <a:t>10932,48</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1,6636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7301,68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7020,67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885437"/>
                  </a:ext>
                </a:extLst>
              </a:tr>
              <a:tr h="190500">
                <a:tc>
                  <a:txBody>
                    <a:bodyPr/>
                    <a:lstStyle/>
                    <a:p>
                      <a:pPr algn="r">
                        <a:lnSpc>
                          <a:spcPct val="107000"/>
                        </a:lnSpc>
                        <a:spcAft>
                          <a:spcPts val="0"/>
                        </a:spcAft>
                      </a:pPr>
                      <a:r>
                        <a:rPr lang="es-EC" sz="1800" dirty="0">
                          <a:effectLst/>
                        </a:rPr>
                        <a:t>2018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12572,39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b="0" kern="1200" dirty="0" smtClean="0">
                          <a:solidFill>
                            <a:schemeClr val="dk1"/>
                          </a:solidFill>
                          <a:effectLst/>
                          <a:latin typeface="+mn-lt"/>
                          <a:ea typeface="+mn-ea"/>
                          <a:cs typeface="+mn-cs"/>
                        </a:rPr>
                        <a:t>10581,84</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1,8894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6654,26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6386,60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402133"/>
                  </a:ext>
                </a:extLst>
              </a:tr>
              <a:tr h="190500">
                <a:tc>
                  <a:txBody>
                    <a:bodyPr/>
                    <a:lstStyle/>
                    <a:p>
                      <a:pPr>
                        <a:lnSpc>
                          <a:spcPct val="107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dirty="0">
                          <a:effectLst/>
                        </a:rPr>
                        <a:t>TOTAL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43309,99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41963,75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3796797"/>
                  </a:ext>
                </a:extLst>
              </a:tr>
            </a:tbl>
          </a:graphicData>
        </a:graphic>
      </p:graphicFrame>
      <p:sp>
        <p:nvSpPr>
          <p:cNvPr id="7" name="Título 1"/>
          <p:cNvSpPr txBox="1">
            <a:spLocks/>
          </p:cNvSpPr>
          <p:nvPr/>
        </p:nvSpPr>
        <p:spPr>
          <a:xfrm>
            <a:off x="3179560" y="2941038"/>
            <a:ext cx="5359006" cy="704954"/>
          </a:xfrm>
          <a:prstGeom prst="rect">
            <a:avLst/>
          </a:prstGeom>
          <a:solidFill>
            <a:schemeClr val="accent5">
              <a:lumMod val="20000"/>
              <a:lumOff val="80000"/>
            </a:schemeClr>
          </a:solidFill>
          <a:ln>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2800" dirty="0" smtClean="0"/>
              <a:t>ANÁLISIS COSTO - BENEFICIO</a:t>
            </a:r>
            <a:endParaRPr lang="es-EC" sz="2800" dirty="0"/>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r="39510" b="29593"/>
          <a:stretch>
            <a:fillRect/>
          </a:stretch>
        </p:blipFill>
        <p:spPr bwMode="auto">
          <a:xfrm>
            <a:off x="8726633" y="6220691"/>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10169237" y="506437"/>
            <a:ext cx="2022764" cy="31395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Este rendimiento es aceptable, no obstante, sus niveles de ventas y utilidades son bajas, apenas cumpliendo con sus costos de operación. El objetivo entonces es mejorar los costos de producción para obtener mejores rendimientos en el corto plazo. </a:t>
            </a:r>
          </a:p>
          <a:p>
            <a:pPr algn="ctr"/>
            <a:endParaRPr lang="es-EC" dirty="0"/>
          </a:p>
        </p:txBody>
      </p:sp>
    </p:spTree>
    <p:extLst>
      <p:ext uri="{BB962C8B-B14F-4D97-AF65-F5344CB8AC3E}">
        <p14:creationId xmlns:p14="http://schemas.microsoft.com/office/powerpoint/2010/main" val="12077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45"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3107370" y="271046"/>
            <a:ext cx="5808030" cy="704954"/>
          </a:xfrm>
          <a:prstGeom prst="rect">
            <a:avLst/>
          </a:prstGeom>
          <a:solidFill>
            <a:schemeClr val="accent5">
              <a:lumMod val="20000"/>
              <a:lumOff val="80000"/>
            </a:schemeClr>
          </a:solidFill>
          <a:ln>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2800" dirty="0" smtClean="0"/>
              <a:t>ANÁLISIS COSTO – BENEFICIO (cont.)</a:t>
            </a:r>
            <a:endParaRPr lang="es-EC" sz="2800" dirty="0"/>
          </a:p>
        </p:txBody>
      </p:sp>
      <mc:AlternateContent xmlns:mc="http://schemas.openxmlformats.org/markup-compatibility/2006" xmlns:a14="http://schemas.microsoft.com/office/drawing/2010/main">
        <mc:Choice Requires="a14">
          <p:sp>
            <p:nvSpPr>
              <p:cNvPr id="5" name="Rectángulo 4"/>
              <p:cNvSpPr/>
              <p:nvPr/>
            </p:nvSpPr>
            <p:spPr>
              <a:xfrm>
                <a:off x="3692217" y="1371767"/>
                <a:ext cx="4277388" cy="673198"/>
              </a:xfrm>
              <a:prstGeom prst="rect">
                <a:avLst/>
              </a:prstGeom>
              <a:solidFill>
                <a:srgbClr val="FFFFCC"/>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𝐶𝑂𝑆𝑇𝑂</m:t>
                      </m:r>
                      <m:r>
                        <a:rPr lang="es-EC" i="0">
                          <a:latin typeface="Cambria Math" panose="02040503050406030204" pitchFamily="18" charset="0"/>
                        </a:rPr>
                        <m:t>=</m:t>
                      </m:r>
                      <m:f>
                        <m:fPr>
                          <m:ctrlPr>
                            <a:rPr lang="es-EC" i="1">
                              <a:latin typeface="Cambria Math" panose="02040503050406030204" pitchFamily="18" charset="0"/>
                            </a:rPr>
                          </m:ctrlPr>
                        </m:fPr>
                        <m:num>
                          <m:nary>
                            <m:naryPr>
                              <m:chr m:val="∑"/>
                              <m:subHide m:val="on"/>
                              <m:supHide m:val="on"/>
                              <m:ctrlPr>
                                <a:rPr lang="es-EC" i="1">
                                  <a:latin typeface="Cambria Math" panose="02040503050406030204" pitchFamily="18" charset="0"/>
                                </a:rPr>
                              </m:ctrlPr>
                            </m:naryPr>
                            <m:sub/>
                            <m:sup/>
                            <m:e>
                              <m:r>
                                <a:rPr lang="es-EC" i="1">
                                  <a:latin typeface="Cambria Math" panose="02040503050406030204" pitchFamily="18" charset="0"/>
                                </a:rPr>
                                <m:t>𝐼𝑁𝐺𝑅𝐸𝑆𝑂𝑆</m:t>
                              </m:r>
                              <m:r>
                                <a:rPr lang="es-EC" i="0">
                                  <a:latin typeface="Cambria Math" panose="02040503050406030204" pitchFamily="18" charset="0"/>
                                </a:rPr>
                                <m:t> </m:t>
                              </m:r>
                              <m:r>
                                <a:rPr lang="es-EC" i="1">
                                  <a:latin typeface="Cambria Math" panose="02040503050406030204" pitchFamily="18" charset="0"/>
                                </a:rPr>
                                <m:t>𝐴𝐶𝑇𝑈𝐴𝐿𝐼𝑍𝐴𝐷𝑂𝑆</m:t>
                              </m:r>
                            </m:e>
                          </m:nary>
                        </m:num>
                        <m:den>
                          <m:nary>
                            <m:naryPr>
                              <m:chr m:val="∑"/>
                              <m:subHide m:val="on"/>
                              <m:supHide m:val="on"/>
                              <m:ctrlPr>
                                <a:rPr lang="es-EC" i="1">
                                  <a:latin typeface="Cambria Math" panose="02040503050406030204" pitchFamily="18" charset="0"/>
                                </a:rPr>
                              </m:ctrlPr>
                            </m:naryPr>
                            <m:sub/>
                            <m:sup/>
                            <m:e>
                              <m:r>
                                <a:rPr lang="es-EC" i="1">
                                  <a:latin typeface="Cambria Math" panose="02040503050406030204" pitchFamily="18" charset="0"/>
                                </a:rPr>
                                <m:t>𝐶𝑂𝑆𝑇𝑂𝑆</m:t>
                              </m:r>
                              <m:r>
                                <a:rPr lang="es-EC" i="0">
                                  <a:latin typeface="Cambria Math" panose="02040503050406030204" pitchFamily="18" charset="0"/>
                                </a:rPr>
                                <m:t> </m:t>
                              </m:r>
                              <m:r>
                                <a:rPr lang="es-EC" i="1">
                                  <a:latin typeface="Cambria Math" panose="02040503050406030204" pitchFamily="18" charset="0"/>
                                </a:rPr>
                                <m:t>𝐴𝐶𝑇𝑈𝐴𝐿𝐼𝑍𝐴𝐷𝑂𝑆</m:t>
                              </m:r>
                            </m:e>
                          </m:nary>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692217" y="1371767"/>
                <a:ext cx="4277388" cy="673198"/>
              </a:xfrm>
              <a:prstGeom prst="rect">
                <a:avLst/>
              </a:prstGeom>
              <a:blipFill>
                <a:blip r:embed="rId3"/>
                <a:stretch>
                  <a:fillRect/>
                </a:stretch>
              </a:blipFill>
              <a:ln>
                <a:solidFill>
                  <a:schemeClr val="tx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087453" y="3241527"/>
                <a:ext cx="3486917" cy="649730"/>
              </a:xfrm>
              <a:prstGeom prst="rect">
                <a:avLst/>
              </a:prstGeom>
              <a:solidFill>
                <a:srgbClr val="FFFFCC"/>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𝐵𝐸𝑁𝐸𝐹𝐼𝐶𝐼𝑂</m:t>
                      </m:r>
                      <m:r>
                        <a:rPr lang="es-EC" i="0">
                          <a:latin typeface="Cambria Math" panose="02040503050406030204" pitchFamily="18" charset="0"/>
                        </a:rPr>
                        <m:t> </m:t>
                      </m:r>
                      <m:r>
                        <a:rPr lang="es-EC" i="1">
                          <a:latin typeface="Cambria Math" panose="02040503050406030204" pitchFamily="18" charset="0"/>
                        </a:rPr>
                        <m:t>𝐶𝑂𝑆𝑇𝑂</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43309,99</m:t>
                          </m:r>
                        </m:num>
                        <m:den>
                          <m:r>
                            <m:rPr>
                              <m:nor/>
                            </m:rPr>
                            <a:rPr lang="es-EC"/>
                            <m:t>37289,19</m:t>
                          </m:r>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4087453" y="3241527"/>
                <a:ext cx="3486917" cy="649730"/>
              </a:xfrm>
              <a:prstGeom prst="rect">
                <a:avLst/>
              </a:prstGeom>
              <a:blipFill rotWithShape="0">
                <a:blip r:embed="rId4"/>
                <a:stretch>
                  <a:fillRect/>
                </a:stretch>
              </a:blipFill>
              <a:ln>
                <a:solidFill>
                  <a:schemeClr val="tx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492347" y="5080124"/>
                <a:ext cx="3038076" cy="369332"/>
              </a:xfrm>
              <a:prstGeom prst="rect">
                <a:avLst/>
              </a:prstGeom>
              <a:solidFill>
                <a:srgbClr val="FFFFCC"/>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𝐵𝐸𝑁𝐸𝐹𝐼𝐶𝐼𝑂</m:t>
                      </m:r>
                      <m:r>
                        <a:rPr lang="es-EC" i="0">
                          <a:latin typeface="Cambria Math" panose="02040503050406030204" pitchFamily="18" charset="0"/>
                        </a:rPr>
                        <m:t> </m:t>
                      </m:r>
                      <m:r>
                        <a:rPr lang="es-EC" i="1">
                          <a:latin typeface="Cambria Math" panose="02040503050406030204" pitchFamily="18" charset="0"/>
                        </a:rPr>
                        <m:t>𝐶𝑂𝑆𝑇𝑂</m:t>
                      </m:r>
                      <m:r>
                        <a:rPr lang="es-EC" i="0">
                          <a:latin typeface="Cambria Math" panose="02040503050406030204" pitchFamily="18" charset="0"/>
                        </a:rPr>
                        <m:t>=</m:t>
                      </m:r>
                      <m:r>
                        <a:rPr lang="es-EC" b="1" i="0" smtClean="0">
                          <a:solidFill>
                            <a:srgbClr val="C00000"/>
                          </a:solidFill>
                          <a:latin typeface="Cambria Math" panose="02040503050406030204" pitchFamily="18" charset="0"/>
                        </a:rPr>
                        <m:t>𝟏</m:t>
                      </m:r>
                      <m:r>
                        <a:rPr lang="es-EC" b="1" i="0" smtClean="0">
                          <a:solidFill>
                            <a:srgbClr val="C00000"/>
                          </a:solidFill>
                          <a:latin typeface="Cambria Math" panose="02040503050406030204" pitchFamily="18" charset="0"/>
                        </a:rPr>
                        <m:t>,</m:t>
                      </m:r>
                      <m:r>
                        <a:rPr lang="es-EC" b="1" i="0" smtClean="0">
                          <a:solidFill>
                            <a:srgbClr val="C00000"/>
                          </a:solidFill>
                          <a:latin typeface="Cambria Math" panose="02040503050406030204" pitchFamily="18" charset="0"/>
                        </a:rPr>
                        <m:t>𝟏𝟔</m:t>
                      </m:r>
                    </m:oMath>
                  </m:oMathPara>
                </a14:m>
                <a:endParaRPr lang="es-EC" b="1" dirty="0">
                  <a:solidFill>
                    <a:srgbClr val="C0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4492347" y="5080124"/>
                <a:ext cx="3038076" cy="369332"/>
              </a:xfrm>
              <a:prstGeom prst="rect">
                <a:avLst/>
              </a:prstGeom>
              <a:blipFill rotWithShape="0">
                <a:blip r:embed="rId5"/>
                <a:stretch>
                  <a:fillRect/>
                </a:stretch>
              </a:blipFill>
              <a:ln>
                <a:solidFill>
                  <a:schemeClr val="tx1"/>
                </a:solidFill>
              </a:ln>
            </p:spPr>
            <p:txBody>
              <a:bodyPr/>
              <a:lstStyle/>
              <a:p>
                <a:r>
                  <a:rPr lang="es-EC">
                    <a:noFill/>
                  </a:rPr>
                  <a:t> </a:t>
                </a:r>
              </a:p>
            </p:txBody>
          </p:sp>
        </mc:Fallback>
      </mc:AlternateContent>
      <p:sp>
        <p:nvSpPr>
          <p:cNvPr id="8" name="Flecha abajo 7"/>
          <p:cNvSpPr/>
          <p:nvPr/>
        </p:nvSpPr>
        <p:spPr>
          <a:xfrm>
            <a:off x="5769069" y="215404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abajo 8"/>
          <p:cNvSpPr/>
          <p:nvPr/>
        </p:nvSpPr>
        <p:spPr>
          <a:xfrm>
            <a:off x="5769069" y="396432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1"/>
          <p:cNvPicPr>
            <a:picLocks noChangeAspect="1" noChangeArrowheads="1"/>
          </p:cNvPicPr>
          <p:nvPr/>
        </p:nvPicPr>
        <p:blipFill>
          <a:blip r:embed="rId6">
            <a:extLst>
              <a:ext uri="{28A0092B-C50C-407E-A947-70E740481C1C}">
                <a14:useLocalDpi xmlns:a14="http://schemas.microsoft.com/office/drawing/2010/main" val="0"/>
              </a:ext>
            </a:extLst>
          </a:blip>
          <a:srcRect r="39510" b="29593"/>
          <a:stretch>
            <a:fillRect/>
          </a:stretch>
        </p:blipFill>
        <p:spPr bwMode="auto">
          <a:xfrm>
            <a:off x="8726633" y="6025339"/>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8409709" y="1688123"/>
            <a:ext cx="3352800" cy="36458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2000" dirty="0"/>
              <a:t>1,16 puntos lo que se interpreta que por cada dólar de inversión se alcanzan ingresos de USD 0,16, por lo que se estaría estableciendo que el beneficio obtenido para los ganaderos fue realmente bajo en comparación con la actividad que ellos realizan. </a:t>
            </a:r>
          </a:p>
          <a:p>
            <a:pPr algn="just"/>
            <a:endParaRPr lang="es-EC" sz="2000" dirty="0"/>
          </a:p>
        </p:txBody>
      </p:sp>
    </p:spTree>
    <p:extLst>
      <p:ext uri="{BB962C8B-B14F-4D97-AF65-F5344CB8AC3E}">
        <p14:creationId xmlns:p14="http://schemas.microsoft.com/office/powerpoint/2010/main" val="6838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8" presetClass="emph" presetSubtype="0" fill="hold" grpId="0" nodeType="withEffect">
                                  <p:stCondLst>
                                    <p:cond delay="0"/>
                                  </p:stCondLst>
                                  <p:childTnLst>
                                    <p:animRot by="21600000">
                                      <p:cBhvr>
                                        <p:cTn id="11" dur="2000" fill="hold"/>
                                        <p:tgtEl>
                                          <p:spTgt spid="5"/>
                                        </p:tgtEl>
                                        <p:attrNameLst>
                                          <p:attrName>r</p:attrName>
                                        </p:attrNameLst>
                                      </p:cBhvr>
                                    </p:animRot>
                                  </p:childTnLst>
                                </p:cTn>
                              </p:par>
                              <p:par>
                                <p:cTn id="12" presetID="45"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3107370" y="271046"/>
            <a:ext cx="5808030" cy="704954"/>
          </a:xfrm>
          <a:prstGeom prst="rect">
            <a:avLst/>
          </a:prstGeom>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2800" b="1" dirty="0" smtClean="0"/>
              <a:t>16. ANÁLISIS FINANCIERO ROA - ROE</a:t>
            </a:r>
            <a:endParaRPr lang="es-EC" sz="2800" b="1" dirty="0"/>
          </a:p>
        </p:txBody>
      </p:sp>
      <mc:AlternateContent xmlns:mc="http://schemas.openxmlformats.org/markup-compatibility/2006" xmlns:a14="http://schemas.microsoft.com/office/drawing/2010/main">
        <mc:Choice Requires="a14">
          <p:sp>
            <p:nvSpPr>
              <p:cNvPr id="5" name="Rectángulo 4"/>
              <p:cNvSpPr/>
              <p:nvPr/>
            </p:nvSpPr>
            <p:spPr>
              <a:xfrm>
                <a:off x="3107370" y="1376127"/>
                <a:ext cx="2269211" cy="645177"/>
              </a:xfrm>
              <a:prstGeom prst="rect">
                <a:avLst/>
              </a:prstGeom>
              <a:solidFill>
                <a:srgbClr val="FFFFCC"/>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𝑅𝑂𝐴</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 $       354,73 </m:t>
                          </m:r>
                        </m:num>
                        <m:den>
                          <m:r>
                            <a:rPr lang="es-EC" i="0">
                              <a:latin typeface="Cambria Math" panose="02040503050406030204" pitchFamily="18" charset="0"/>
                            </a:rPr>
                            <m:t> $       11.091 </m:t>
                          </m:r>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107370" y="1376127"/>
                <a:ext cx="2269211" cy="645177"/>
              </a:xfrm>
              <a:prstGeom prst="rect">
                <a:avLst/>
              </a:prstGeom>
              <a:blipFill>
                <a:blip r:embed="rId3"/>
                <a:stretch>
                  <a:fillRect/>
                </a:stretch>
              </a:blipFill>
              <a:ln>
                <a:solidFill>
                  <a:schemeClr val="tx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640995" y="1376126"/>
                <a:ext cx="2274405" cy="645177"/>
              </a:xfrm>
              <a:prstGeom prst="rect">
                <a:avLst/>
              </a:prstGeom>
              <a:solidFill>
                <a:srgbClr val="FFFFCC"/>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𝑅𝑂𝐸</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       354,73</m:t>
                          </m:r>
                        </m:num>
                        <m:den>
                          <m:r>
                            <a:rPr lang="es-EC" i="0">
                              <a:latin typeface="Cambria Math" panose="02040503050406030204" pitchFamily="18" charset="0"/>
                            </a:rPr>
                            <m:t> $       14.101 </m:t>
                          </m:r>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6640995" y="1376126"/>
                <a:ext cx="2274405" cy="645177"/>
              </a:xfrm>
              <a:prstGeom prst="rect">
                <a:avLst/>
              </a:prstGeom>
              <a:blipFill>
                <a:blip r:embed="rId4"/>
                <a:stretch>
                  <a:fillRect/>
                </a:stretch>
              </a:blipFill>
              <a:ln>
                <a:solidFill>
                  <a:schemeClr val="tx1"/>
                </a:solidFill>
              </a:ln>
            </p:spPr>
            <p:txBody>
              <a:bodyPr/>
              <a:lstStyle/>
              <a:p>
                <a:r>
                  <a:rPr lang="es-EC">
                    <a:noFill/>
                  </a:rPr>
                  <a:t> </a:t>
                </a:r>
              </a:p>
            </p:txBody>
          </p:sp>
        </mc:Fallback>
      </mc:AlternateContent>
      <p:graphicFrame>
        <p:nvGraphicFramePr>
          <p:cNvPr id="7" name="Tabla 6"/>
          <p:cNvGraphicFramePr>
            <a:graphicFrameLocks noGrp="1"/>
          </p:cNvGraphicFramePr>
          <p:nvPr>
            <p:extLst>
              <p:ext uri="{D42A27DB-BD31-4B8C-83A1-F6EECF244321}">
                <p14:modId xmlns:p14="http://schemas.microsoft.com/office/powerpoint/2010/main" val="549502130"/>
              </p:ext>
            </p:extLst>
          </p:nvPr>
        </p:nvGraphicFramePr>
        <p:xfrm>
          <a:off x="935183" y="2473430"/>
          <a:ext cx="11049000" cy="2054479"/>
        </p:xfrm>
        <a:graphic>
          <a:graphicData uri="http://schemas.openxmlformats.org/drawingml/2006/table">
            <a:tbl>
              <a:tblPr firstRow="1" firstCol="1" bandRow="1">
                <a:tableStyleId>{1FECB4D8-DB02-4DC6-A0A2-4F2EBAE1DC90}</a:tableStyleId>
              </a:tblPr>
              <a:tblGrid>
                <a:gridCol w="2494864">
                  <a:extLst>
                    <a:ext uri="{9D8B030D-6E8A-4147-A177-3AD203B41FA5}">
                      <a16:colId xmlns:a16="http://schemas.microsoft.com/office/drawing/2014/main" val="1742531104"/>
                    </a:ext>
                  </a:extLst>
                </a:gridCol>
                <a:gridCol w="1646301">
                  <a:extLst>
                    <a:ext uri="{9D8B030D-6E8A-4147-A177-3AD203B41FA5}">
                      <a16:colId xmlns:a16="http://schemas.microsoft.com/office/drawing/2014/main" val="3918088084"/>
                    </a:ext>
                  </a:extLst>
                </a:gridCol>
                <a:gridCol w="1776679">
                  <a:extLst>
                    <a:ext uri="{9D8B030D-6E8A-4147-A177-3AD203B41FA5}">
                      <a16:colId xmlns:a16="http://schemas.microsoft.com/office/drawing/2014/main" val="1671991588"/>
                    </a:ext>
                  </a:extLst>
                </a:gridCol>
                <a:gridCol w="1646301">
                  <a:extLst>
                    <a:ext uri="{9D8B030D-6E8A-4147-A177-3AD203B41FA5}">
                      <a16:colId xmlns:a16="http://schemas.microsoft.com/office/drawing/2014/main" val="615598512"/>
                    </a:ext>
                  </a:extLst>
                </a:gridCol>
                <a:gridCol w="1580007">
                  <a:extLst>
                    <a:ext uri="{9D8B030D-6E8A-4147-A177-3AD203B41FA5}">
                      <a16:colId xmlns:a16="http://schemas.microsoft.com/office/drawing/2014/main" val="278031518"/>
                    </a:ext>
                  </a:extLst>
                </a:gridCol>
                <a:gridCol w="1904848">
                  <a:extLst>
                    <a:ext uri="{9D8B030D-6E8A-4147-A177-3AD203B41FA5}">
                      <a16:colId xmlns:a16="http://schemas.microsoft.com/office/drawing/2014/main" val="3545686582"/>
                    </a:ext>
                  </a:extLst>
                </a:gridCol>
              </a:tblGrid>
              <a:tr h="163068">
                <a:tc>
                  <a:txBody>
                    <a:bodyPr/>
                    <a:lstStyle/>
                    <a:p>
                      <a:pPr>
                        <a:lnSpc>
                          <a:spcPct val="107000"/>
                        </a:lnSpc>
                        <a:spcAft>
                          <a:spcPts val="0"/>
                        </a:spcAft>
                      </a:pPr>
                      <a:r>
                        <a:rPr lang="es-EC" sz="1800" dirty="0">
                          <a:effectLst/>
                        </a:rPr>
                        <a:t>Dimensión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2014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2015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2018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573155"/>
                  </a:ext>
                </a:extLst>
              </a:tr>
              <a:tr h="161925">
                <a:tc>
                  <a:txBody>
                    <a:bodyPr/>
                    <a:lstStyle/>
                    <a:p>
                      <a:pPr>
                        <a:lnSpc>
                          <a:spcPct val="107000"/>
                        </a:lnSpc>
                        <a:spcAft>
                          <a:spcPts val="0"/>
                        </a:spcAft>
                      </a:pPr>
                      <a:r>
                        <a:rPr lang="es-EC" sz="1800" dirty="0">
                          <a:effectLst/>
                        </a:rPr>
                        <a:t>Activo (Promedio)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11.091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10.869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10.760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11.098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11.447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610089"/>
                  </a:ext>
                </a:extLst>
              </a:tr>
              <a:tr h="161925">
                <a:tc>
                  <a:txBody>
                    <a:bodyPr/>
                    <a:lstStyle/>
                    <a:p>
                      <a:pPr>
                        <a:lnSpc>
                          <a:spcPct val="107000"/>
                        </a:lnSpc>
                        <a:spcAft>
                          <a:spcPts val="0"/>
                        </a:spcAft>
                      </a:pPr>
                      <a:r>
                        <a:rPr lang="es-EC" sz="1800" dirty="0">
                          <a:effectLst/>
                        </a:rPr>
                        <a:t>Patrimonio (Promedio)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14.101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13.537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12.995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14.243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800">
                          <a:effectLst/>
                        </a:rPr>
                        <a:t> $          15.610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09403"/>
                  </a:ext>
                </a:extLst>
              </a:tr>
              <a:tr h="161925">
                <a:tc>
                  <a:txBody>
                    <a:bodyPr/>
                    <a:lstStyle/>
                    <a:p>
                      <a:pPr>
                        <a:lnSpc>
                          <a:spcPct val="107000"/>
                        </a:lnSpc>
                        <a:spcAft>
                          <a:spcPts val="0"/>
                        </a:spcAft>
                      </a:pPr>
                      <a:r>
                        <a:rPr lang="es-EC" sz="1800" dirty="0">
                          <a:effectLst/>
                        </a:rPr>
                        <a:t>Ventas  (Promedio)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13.055,56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12.663,89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11.777,42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$ 12.147,23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12.572,39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969303"/>
                  </a:ext>
                </a:extLst>
              </a:tr>
              <a:tr h="161925">
                <a:tc>
                  <a:txBody>
                    <a:bodyPr/>
                    <a:lstStyle/>
                    <a:p>
                      <a:pPr>
                        <a:lnSpc>
                          <a:spcPct val="107000"/>
                        </a:lnSpc>
                        <a:spcAft>
                          <a:spcPts val="0"/>
                        </a:spcAft>
                      </a:pPr>
                      <a:r>
                        <a:rPr lang="es-EC" sz="1800" dirty="0">
                          <a:effectLst/>
                        </a:rPr>
                        <a:t>Utilidad (Promedio)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354,73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344,08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320,00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467,50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800">
                          <a:effectLst/>
                        </a:rPr>
                        <a:t> $          505,70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5408792"/>
                  </a:ext>
                </a:extLst>
              </a:tr>
              <a:tr h="161925">
                <a:tc>
                  <a:txBody>
                    <a:bodyPr/>
                    <a:lstStyle/>
                    <a:p>
                      <a:pPr>
                        <a:lnSpc>
                          <a:spcPct val="107000"/>
                        </a:lnSpc>
                        <a:spcAft>
                          <a:spcPts val="0"/>
                        </a:spcAft>
                      </a:pPr>
                      <a:r>
                        <a:rPr lang="es-EC" sz="1800" dirty="0">
                          <a:effectLst/>
                        </a:rPr>
                        <a:t>ROA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3,20%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3,17%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2,97%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4,21%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4,42%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71140"/>
                  </a:ext>
                </a:extLst>
              </a:tr>
              <a:tr h="161925">
                <a:tc>
                  <a:txBody>
                    <a:bodyPr/>
                    <a:lstStyle/>
                    <a:p>
                      <a:pPr>
                        <a:lnSpc>
                          <a:spcPct val="107000"/>
                        </a:lnSpc>
                        <a:spcAft>
                          <a:spcPts val="0"/>
                        </a:spcAft>
                      </a:pPr>
                      <a:r>
                        <a:rPr lang="es-EC" sz="1800">
                          <a:effectLst/>
                        </a:rPr>
                        <a:t>ROE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a:effectLst/>
                        </a:rPr>
                        <a:t>2,52%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2,54%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2,46%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3,28%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1800" dirty="0">
                          <a:effectLst/>
                        </a:rPr>
                        <a:t>3,24%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9143977"/>
                  </a:ext>
                </a:extLst>
              </a:tr>
            </a:tbl>
          </a:graphicData>
        </a:graphic>
      </p:graphicFrame>
      <p:sp>
        <p:nvSpPr>
          <p:cNvPr id="8" name="Flecha abajo 7"/>
          <p:cNvSpPr/>
          <p:nvPr/>
        </p:nvSpPr>
        <p:spPr>
          <a:xfrm>
            <a:off x="5766472" y="153209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r="39510" b="29593"/>
          <a:stretch>
            <a:fillRect/>
          </a:stretch>
        </p:blipFill>
        <p:spPr bwMode="auto">
          <a:xfrm>
            <a:off x="8726633" y="6025339"/>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1066800" y="4821382"/>
            <a:ext cx="6068291" cy="15226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Este rendimiento es aceptable, no obstante, sus niveles de ventas y utilidades son bajas, apenas cumpliendo con sus costos de operación. El objetivo entonces es mejorar los costos de producción para obtener mejores rendimientos en el corto plazo. </a:t>
            </a:r>
          </a:p>
          <a:p>
            <a:pPr algn="ctr"/>
            <a:endParaRPr lang="es-EC" dirty="0"/>
          </a:p>
        </p:txBody>
      </p:sp>
    </p:spTree>
    <p:extLst>
      <p:ext uri="{BB962C8B-B14F-4D97-AF65-F5344CB8AC3E}">
        <p14:creationId xmlns:p14="http://schemas.microsoft.com/office/powerpoint/2010/main" val="112361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8" presetClass="emph" presetSubtype="0" fill="hold" grpId="0" nodeType="withEffect">
                                  <p:stCondLst>
                                    <p:cond delay="0"/>
                                  </p:stCondLst>
                                  <p:childTnLst>
                                    <p:animRot by="21600000">
                                      <p:cBhvr>
                                        <p:cTn id="10" dur="2000" fill="hold"/>
                                        <p:tgtEl>
                                          <p:spTgt spid="5"/>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6"/>
                                        </p:tgtEl>
                                        <p:attrNameLst>
                                          <p:attrName>r</p:attrName>
                                        </p:attrNameLst>
                                      </p:cBhvr>
                                    </p:animRot>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947057740"/>
              </p:ext>
            </p:extLst>
          </p:nvPr>
        </p:nvGraphicFramePr>
        <p:xfrm>
          <a:off x="1415322" y="806115"/>
          <a:ext cx="9926052" cy="4971229"/>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1"/>
          <p:cNvSpPr txBox="1">
            <a:spLocks/>
          </p:cNvSpPr>
          <p:nvPr/>
        </p:nvSpPr>
        <p:spPr>
          <a:xfrm>
            <a:off x="2854707" y="192505"/>
            <a:ext cx="7047283" cy="457200"/>
          </a:xfrm>
          <a:prstGeom prst="rect">
            <a:avLst/>
          </a:prstGeom>
          <a:solidFill>
            <a:schemeClr val="accent5">
              <a:lumMod val="20000"/>
              <a:lumOff val="80000"/>
            </a:schemeClr>
          </a:solidFill>
          <a:ln>
            <a:solidFill>
              <a:schemeClr val="tx1"/>
            </a:solidFill>
          </a:ln>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2800" dirty="0" smtClean="0"/>
              <a:t> ROE VS ROA VS PRECIO LECHE 2014 - 2018</a:t>
            </a:r>
            <a:endParaRPr lang="es-EC" sz="2800" dirty="0"/>
          </a:p>
        </p:txBody>
      </p:sp>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r="39510" b="29593"/>
          <a:stretch>
            <a:fillRect/>
          </a:stretch>
        </p:blipFill>
        <p:spPr bwMode="auto">
          <a:xfrm>
            <a:off x="8726633" y="6025339"/>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9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5"/>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277484" y="3768437"/>
            <a:ext cx="8689976" cy="554182"/>
          </a:xfrm>
        </p:spPr>
        <p:txBody>
          <a:bodyPr>
            <a:normAutofit fontScale="90000"/>
          </a:bodyPr>
          <a:lstStyle/>
          <a:p>
            <a:r>
              <a:rPr lang="es-EC" b="1" dirty="0"/>
              <a:t/>
            </a:r>
            <a:br>
              <a:rPr lang="es-EC" b="1" dirty="0"/>
            </a:br>
            <a:endParaRPr lang="es-EC" dirty="0"/>
          </a:p>
        </p:txBody>
      </p:sp>
      <p:sp>
        <p:nvSpPr>
          <p:cNvPr id="3" name="Subtítulo 2"/>
          <p:cNvSpPr>
            <a:spLocks noGrp="1"/>
          </p:cNvSpPr>
          <p:nvPr>
            <p:ph type="subTitle" idx="1"/>
          </p:nvPr>
        </p:nvSpPr>
        <p:spPr>
          <a:xfrm>
            <a:off x="1690255" y="180109"/>
            <a:ext cx="9822871" cy="665018"/>
          </a:xfrm>
        </p:spPr>
        <p:txBody>
          <a:bodyPr>
            <a:noAutofit/>
          </a:bodyPr>
          <a:lstStyle/>
          <a:p>
            <a:r>
              <a:rPr lang="es-EC" sz="2000" b="1" dirty="0" smtClean="0">
                <a:solidFill>
                  <a:schemeClr val="tx1"/>
                </a:solidFill>
              </a:rPr>
              <a:t>17. ESTRATEGIAS PARA EL MEJORAMIENTO DE LA SITUACION ACTUAL DE LA PROVINCIA DE COTOPAXI</a:t>
            </a:r>
            <a:endParaRPr lang="es-EC" sz="2000" b="1" dirty="0">
              <a:solidFill>
                <a:schemeClr val="tx1"/>
              </a:solidFill>
            </a:endParaRPr>
          </a:p>
        </p:txBody>
      </p:sp>
      <p:graphicFrame>
        <p:nvGraphicFramePr>
          <p:cNvPr id="4" name="Diagrama 3"/>
          <p:cNvGraphicFramePr/>
          <p:nvPr>
            <p:extLst>
              <p:ext uri="{D42A27DB-BD31-4B8C-83A1-F6EECF244321}">
                <p14:modId xmlns:p14="http://schemas.microsoft.com/office/powerpoint/2010/main" val="2038470647"/>
              </p:ext>
            </p:extLst>
          </p:nvPr>
        </p:nvGraphicFramePr>
        <p:xfrm>
          <a:off x="2497714" y="1005319"/>
          <a:ext cx="9361777" cy="5714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138545" y="2867892"/>
            <a:ext cx="2041957" cy="651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ANALISIS FODA</a:t>
            </a:r>
            <a:endParaRPr lang="es-EC" dirty="0"/>
          </a:p>
        </p:txBody>
      </p:sp>
    </p:spTree>
    <p:extLst>
      <p:ext uri="{BB962C8B-B14F-4D97-AF65-F5344CB8AC3E}">
        <p14:creationId xmlns:p14="http://schemas.microsoft.com/office/powerpoint/2010/main" val="1051518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3167528" y="162762"/>
            <a:ext cx="5242546" cy="823827"/>
          </a:xfrm>
          <a:prstGeom prst="rect">
            <a:avLst/>
          </a:prstGeom>
          <a:solidFill>
            <a:schemeClr val="accent5">
              <a:lumMod val="20000"/>
              <a:lumOff val="80000"/>
            </a:schemeClr>
          </a:solidFill>
          <a:ln>
            <a:solidFill>
              <a:schemeClr val="tx1"/>
            </a:solidFill>
          </a:ln>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2800" dirty="0" smtClean="0"/>
              <a:t>ESTRATEGIAS OFENSIVAS</a:t>
            </a:r>
          </a:p>
          <a:p>
            <a:r>
              <a:rPr lang="es-EC" sz="2800" dirty="0" smtClean="0"/>
              <a:t>(fortalezas vs. oportunidades)</a:t>
            </a:r>
            <a:endParaRPr lang="es-EC" sz="2800" dirty="0"/>
          </a:p>
        </p:txBody>
      </p:sp>
      <p:graphicFrame>
        <p:nvGraphicFramePr>
          <p:cNvPr id="5" name="Diagrama 4"/>
          <p:cNvGraphicFramePr/>
          <p:nvPr>
            <p:extLst>
              <p:ext uri="{D42A27DB-BD31-4B8C-83A1-F6EECF244321}">
                <p14:modId xmlns:p14="http://schemas.microsoft.com/office/powerpoint/2010/main" val="3944955070"/>
              </p:ext>
            </p:extLst>
          </p:nvPr>
        </p:nvGraphicFramePr>
        <p:xfrm>
          <a:off x="1327759" y="1215190"/>
          <a:ext cx="100661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740487" y="6220691"/>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8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1281087"/>
              </p:ext>
            </p:extLst>
          </p:nvPr>
        </p:nvGraphicFramePr>
        <p:xfrm>
          <a:off x="1779336" y="1152803"/>
          <a:ext cx="884454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a:xfrm>
            <a:off x="3167528" y="162762"/>
            <a:ext cx="5242546" cy="823827"/>
          </a:xfrm>
          <a:prstGeom prst="rect">
            <a:avLst/>
          </a:prstGeom>
          <a:solidFill>
            <a:schemeClr val="accent5">
              <a:lumMod val="20000"/>
              <a:lumOff val="80000"/>
            </a:schemeClr>
          </a:solidFill>
          <a:ln>
            <a:solidFill>
              <a:schemeClr val="tx1"/>
            </a:solidFill>
          </a:ln>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2800" dirty="0" smtClean="0"/>
              <a:t>ESTRATEGIAS OFENSIVAS</a:t>
            </a:r>
          </a:p>
          <a:p>
            <a:r>
              <a:rPr lang="es-EC" sz="2800" dirty="0" smtClean="0"/>
              <a:t>(DEBILIDADES vs. AMENAZAS)</a:t>
            </a:r>
            <a:endParaRPr lang="es-EC" sz="2800" dirty="0"/>
          </a:p>
        </p:txBody>
      </p:sp>
      <p:pic>
        <p:nvPicPr>
          <p:cNvPr id="6"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934450" y="6220691"/>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09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3" y="286008"/>
            <a:ext cx="10364451" cy="960901"/>
          </a:xfrm>
        </p:spPr>
        <p:txBody>
          <a:bodyPr/>
          <a:lstStyle/>
          <a:p>
            <a:r>
              <a:rPr lang="es-EC" b="1" dirty="0" smtClean="0"/>
              <a:t>1. resumen</a:t>
            </a:r>
            <a:endParaRPr lang="es-EC" b="1" dirty="0"/>
          </a:p>
        </p:txBody>
      </p:sp>
      <p:pic>
        <p:nvPicPr>
          <p:cNvPr id="10" name="Marcador de contenido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35708" y="1539189"/>
            <a:ext cx="2882431" cy="1687478"/>
          </a:xfrm>
        </p:spPr>
      </p:pic>
      <p:pic>
        <p:nvPicPr>
          <p:cNvPr id="11" name="Marcador de contenido 10"/>
          <p:cNvPicPr>
            <a:picLocks noGrp="1" noChangeAspect="1"/>
          </p:cNvPicPr>
          <p:nvPr>
            <p:ph sz="quarter" idx="4294967295"/>
          </p:nvPr>
        </p:nvPicPr>
        <p:blipFill rotWithShape="1">
          <a:blip r:embed="rId4"/>
          <a:srcRect l="23397" t="49674" r="56170" b="25648"/>
          <a:stretch/>
        </p:blipFill>
        <p:spPr>
          <a:xfrm>
            <a:off x="3702892" y="1539189"/>
            <a:ext cx="2684486" cy="1596176"/>
          </a:xfrm>
          <a:prstGeom prst="rect">
            <a:avLst/>
          </a:prstGeom>
        </p:spPr>
      </p:pic>
      <p:pic>
        <p:nvPicPr>
          <p:cNvPr id="12" name="Imagen 11"/>
          <p:cNvPicPr>
            <a:picLocks noChangeAspect="1"/>
          </p:cNvPicPr>
          <p:nvPr/>
        </p:nvPicPr>
        <p:blipFill rotWithShape="1">
          <a:blip r:embed="rId5"/>
          <a:srcRect l="2479" t="39832" r="40159" b="18899"/>
          <a:stretch/>
        </p:blipFill>
        <p:spPr>
          <a:xfrm>
            <a:off x="6578696" y="1484599"/>
            <a:ext cx="2974351" cy="1481048"/>
          </a:xfrm>
          <a:prstGeom prst="rect">
            <a:avLst/>
          </a:prstGeom>
        </p:spPr>
      </p:pic>
      <p:sp>
        <p:nvSpPr>
          <p:cNvPr id="3" name="Llamada de flecha hacia arriba 2"/>
          <p:cNvSpPr/>
          <p:nvPr/>
        </p:nvSpPr>
        <p:spPr>
          <a:xfrm>
            <a:off x="235708" y="3226667"/>
            <a:ext cx="2756874" cy="1986880"/>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Conocer la situación actual del sector ganadero de la Provincia de Cotopaxi  </a:t>
            </a:r>
            <a:endParaRPr lang="es-EC" dirty="0"/>
          </a:p>
        </p:txBody>
      </p:sp>
      <p:sp>
        <p:nvSpPr>
          <p:cNvPr id="4" name="Llamada de flecha hacia arriba 3"/>
          <p:cNvSpPr/>
          <p:nvPr/>
        </p:nvSpPr>
        <p:spPr>
          <a:xfrm>
            <a:off x="3702892" y="3135364"/>
            <a:ext cx="2864595" cy="2078183"/>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determina la estructura de los costos e ingresos de la producción de leche </a:t>
            </a:r>
          </a:p>
        </p:txBody>
      </p:sp>
      <p:sp>
        <p:nvSpPr>
          <p:cNvPr id="5" name="Llamada de flecha hacia arriba 4"/>
          <p:cNvSpPr/>
          <p:nvPr/>
        </p:nvSpPr>
        <p:spPr>
          <a:xfrm>
            <a:off x="6871855" y="2965648"/>
            <a:ext cx="2576945" cy="2215952"/>
          </a:xfrm>
          <a:prstGeom prst="up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A</a:t>
            </a:r>
            <a:r>
              <a:rPr lang="es-EC" dirty="0" smtClean="0"/>
              <a:t>nálisis </a:t>
            </a:r>
            <a:r>
              <a:rPr lang="es-EC" dirty="0"/>
              <a:t>financiero ROE y ROA que genera una visión general de la situación económica - financiera </a:t>
            </a:r>
          </a:p>
        </p:txBody>
      </p:sp>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7935" y="1469969"/>
            <a:ext cx="2059709" cy="1481048"/>
          </a:xfrm>
          <a:prstGeom prst="rect">
            <a:avLst/>
          </a:prstGeom>
        </p:spPr>
      </p:pic>
      <p:sp>
        <p:nvSpPr>
          <p:cNvPr id="7" name="Llamada de flecha hacia arriba 6"/>
          <p:cNvSpPr/>
          <p:nvPr/>
        </p:nvSpPr>
        <p:spPr>
          <a:xfrm>
            <a:off x="9744365" y="2951017"/>
            <a:ext cx="2239818" cy="2230583"/>
          </a:xfrm>
          <a:prstGeom prst="up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P</a:t>
            </a:r>
            <a:r>
              <a:rPr lang="es-EC" dirty="0" smtClean="0"/>
              <a:t>lanteamiento </a:t>
            </a:r>
            <a:r>
              <a:rPr lang="es-EC" dirty="0"/>
              <a:t>de estrategias para el mejoramiento integral de la gestión de los </a:t>
            </a:r>
            <a:r>
              <a:rPr lang="es-EC" dirty="0" smtClean="0"/>
              <a:t>productores</a:t>
            </a:r>
            <a:endParaRPr lang="es-EC" dirty="0"/>
          </a:p>
        </p:txBody>
      </p:sp>
      <p:pic>
        <p:nvPicPr>
          <p:cNvPr id="13" name="Picture 1"/>
          <p:cNvPicPr>
            <a:picLocks noChangeAspect="1" noChangeArrowheads="1"/>
          </p:cNvPicPr>
          <p:nvPr/>
        </p:nvPicPr>
        <p:blipFill>
          <a:blip r:embed="rId7">
            <a:extLst>
              <a:ext uri="{28A0092B-C50C-407E-A947-70E740481C1C}">
                <a14:useLocalDpi xmlns:a14="http://schemas.microsoft.com/office/drawing/2010/main" val="0"/>
              </a:ext>
            </a:extLst>
          </a:blip>
          <a:srcRect r="39510" b="29593"/>
          <a:stretch>
            <a:fillRect/>
          </a:stretch>
        </p:blipFill>
        <p:spPr bwMode="auto">
          <a:xfrm>
            <a:off x="8726633" y="6025339"/>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541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903412" y="124693"/>
            <a:ext cx="8689976" cy="471054"/>
          </a:xfrm>
        </p:spPr>
        <p:txBody>
          <a:bodyPr>
            <a:normAutofit fontScale="90000"/>
          </a:bodyPr>
          <a:lstStyle/>
          <a:p>
            <a:r>
              <a:rPr lang="es-EC" b="1" dirty="0" smtClean="0"/>
              <a:t>18. Conclusiones </a:t>
            </a:r>
            <a:endParaRPr lang="es-EC" b="1" dirty="0"/>
          </a:p>
        </p:txBody>
      </p:sp>
      <p:graphicFrame>
        <p:nvGraphicFramePr>
          <p:cNvPr id="8" name="Diagrama 7"/>
          <p:cNvGraphicFramePr/>
          <p:nvPr>
            <p:extLst>
              <p:ext uri="{D42A27DB-BD31-4B8C-83A1-F6EECF244321}">
                <p14:modId xmlns:p14="http://schemas.microsoft.com/office/powerpoint/2010/main" val="2580125113"/>
              </p:ext>
            </p:extLst>
          </p:nvPr>
        </p:nvGraphicFramePr>
        <p:xfrm>
          <a:off x="516516" y="595747"/>
          <a:ext cx="10927339" cy="508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934450" y="5971310"/>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29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990313110"/>
              </p:ext>
            </p:extLst>
          </p:nvPr>
        </p:nvGraphicFramePr>
        <p:xfrm>
          <a:off x="2031999" y="618978"/>
          <a:ext cx="9467274" cy="5686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934450" y="6220691"/>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283527" y="124691"/>
            <a:ext cx="5223164" cy="3463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ln w="0"/>
                <a:solidFill>
                  <a:schemeClr val="tx1"/>
                </a:solidFill>
                <a:effectLst>
                  <a:outerShdw blurRad="38100" dist="19050" dir="2700000" algn="tl" rotWithShape="0">
                    <a:schemeClr val="dk1">
                      <a:alpha val="40000"/>
                    </a:schemeClr>
                  </a:outerShdw>
                </a:effectLst>
              </a:rPr>
              <a:t>CONCLUSIONES</a:t>
            </a:r>
            <a:endParaRPr lang="es-EC"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2457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92422"/>
            <a:ext cx="8689976" cy="555724"/>
          </a:xfrm>
        </p:spPr>
        <p:txBody>
          <a:bodyPr>
            <a:normAutofit fontScale="90000"/>
          </a:bodyPr>
          <a:lstStyle/>
          <a:p>
            <a:r>
              <a:rPr lang="es-EC" dirty="0" smtClean="0"/>
              <a:t>19. Recomendaciones</a:t>
            </a:r>
            <a:endParaRPr lang="es-EC" dirty="0"/>
          </a:p>
        </p:txBody>
      </p:sp>
      <p:graphicFrame>
        <p:nvGraphicFramePr>
          <p:cNvPr id="6" name="Diagrama 5"/>
          <p:cNvGraphicFramePr/>
          <p:nvPr>
            <p:extLst>
              <p:ext uri="{D42A27DB-BD31-4B8C-83A1-F6EECF244321}">
                <p14:modId xmlns:p14="http://schemas.microsoft.com/office/powerpoint/2010/main" val="2435751666"/>
              </p:ext>
            </p:extLst>
          </p:nvPr>
        </p:nvGraphicFramePr>
        <p:xfrm>
          <a:off x="391822" y="719666"/>
          <a:ext cx="11162868"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934450" y="6220691"/>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2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991" y="1731818"/>
            <a:ext cx="9534525" cy="3685309"/>
          </a:xfrm>
          <a:prstGeom prst="rect">
            <a:avLst/>
          </a:prstGeom>
        </p:spPr>
      </p:pic>
      <p:pic>
        <p:nvPicPr>
          <p:cNvPr id="3" name="Picture 1"/>
          <p:cNvPicPr>
            <a:picLocks noChangeAspect="1" noChangeArrowheads="1"/>
          </p:cNvPicPr>
          <p:nvPr/>
        </p:nvPicPr>
        <p:blipFill>
          <a:blip r:embed="rId4">
            <a:extLst>
              <a:ext uri="{28A0092B-C50C-407E-A947-70E740481C1C}">
                <a14:useLocalDpi xmlns:a14="http://schemas.microsoft.com/office/drawing/2010/main" val="0"/>
              </a:ext>
            </a:extLst>
          </a:blip>
          <a:srcRect r="39510" b="29593"/>
          <a:stretch>
            <a:fillRect/>
          </a:stretch>
        </p:blipFill>
        <p:spPr bwMode="auto">
          <a:xfrm>
            <a:off x="8934450" y="6082146"/>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328737" y="581891"/>
            <a:ext cx="9131445" cy="707886"/>
          </a:xfrm>
          <a:prstGeom prst="rect">
            <a:avLst/>
          </a:prstGeom>
          <a:noFill/>
        </p:spPr>
        <p:txBody>
          <a:bodyPr wrap="square" rtlCol="0">
            <a:spAutoFit/>
          </a:bodyPr>
          <a:lstStyle/>
          <a:p>
            <a:pPr algn="ctr"/>
            <a:r>
              <a:rPr lang="es-EC" sz="2000" b="1" dirty="0" smtClean="0">
                <a:solidFill>
                  <a:srgbClr val="0070C0"/>
                </a:solidFill>
                <a:effectLst>
                  <a:outerShdw blurRad="38100" dist="38100" dir="2700000" algn="tl">
                    <a:srgbClr val="000000">
                      <a:alpha val="43137"/>
                    </a:srgbClr>
                  </a:outerShdw>
                </a:effectLst>
              </a:rPr>
              <a:t>“</a:t>
            </a:r>
            <a:r>
              <a:rPr lang="es-EC"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ÉXITO NUNCA LLEGA SOLO ,  HAY QUE TRABAJAR ARDUAMENTE PARA CONSEGUIRLO”</a:t>
            </a:r>
            <a:endParaRPr lang="es-EC"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24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54029" y="69272"/>
            <a:ext cx="8689976" cy="496002"/>
          </a:xfrm>
        </p:spPr>
        <p:txBody>
          <a:bodyPr>
            <a:normAutofit/>
          </a:bodyPr>
          <a:lstStyle/>
          <a:p>
            <a:r>
              <a:rPr lang="es-EC" sz="2400" b="1" dirty="0" smtClean="0"/>
              <a:t>2. PROBLEMATICA</a:t>
            </a:r>
            <a:endParaRPr lang="es-EC" sz="2400" b="1" dirty="0"/>
          </a:p>
        </p:txBody>
      </p:sp>
      <p:sp>
        <p:nvSpPr>
          <p:cNvPr id="3" name="Subtítulo 2"/>
          <p:cNvSpPr>
            <a:spLocks noGrp="1"/>
          </p:cNvSpPr>
          <p:nvPr>
            <p:ph type="subTitle" idx="1"/>
          </p:nvPr>
        </p:nvSpPr>
        <p:spPr>
          <a:xfrm>
            <a:off x="1654029" y="708124"/>
            <a:ext cx="9692843" cy="5858931"/>
          </a:xfrm>
        </p:spPr>
        <p:txBody>
          <a:bodyPr/>
          <a:lstStyle/>
          <a:p>
            <a:r>
              <a:rPr lang="es-EC" dirty="0" smtClean="0"/>
              <a:t>                    </a:t>
            </a:r>
            <a:endParaRPr lang="es-EC" dirty="0"/>
          </a:p>
        </p:txBody>
      </p:sp>
      <p:sp>
        <p:nvSpPr>
          <p:cNvPr id="4" name="Rectángulo redondeado 3"/>
          <p:cNvSpPr/>
          <p:nvPr/>
        </p:nvSpPr>
        <p:spPr>
          <a:xfrm>
            <a:off x="227014" y="609601"/>
            <a:ext cx="3278186" cy="49110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2000" dirty="0"/>
              <a:t>P</a:t>
            </a:r>
            <a:r>
              <a:rPr lang="es-EC" sz="2000" dirty="0" smtClean="0"/>
              <a:t>ara </a:t>
            </a:r>
            <a:r>
              <a:rPr lang="es-EC" sz="2000" dirty="0"/>
              <a:t>los productores </a:t>
            </a:r>
            <a:r>
              <a:rPr lang="es-EC" sz="2000" dirty="0" smtClean="0"/>
              <a:t>de leche  </a:t>
            </a:r>
            <a:r>
              <a:rPr lang="es-EC" sz="2000" dirty="0"/>
              <a:t>de la provincia de Cotopaxi la ganadería y la producción de leche es la única fuente de </a:t>
            </a:r>
            <a:r>
              <a:rPr lang="es-EC" sz="2000" dirty="0" smtClean="0"/>
              <a:t>ingresos sobre </a:t>
            </a:r>
            <a:r>
              <a:rPr lang="es-EC" sz="2000" dirty="0"/>
              <a:t>todo en los sectores rurales, su medio de vida y sustento familiar depende por lo tanto del nivel de ingresos que se obtenga del desarrollo de esta actividad.</a:t>
            </a:r>
          </a:p>
        </p:txBody>
      </p:sp>
      <p:sp>
        <p:nvSpPr>
          <p:cNvPr id="6" name="Flecha derecha 5"/>
          <p:cNvSpPr/>
          <p:nvPr/>
        </p:nvSpPr>
        <p:spPr>
          <a:xfrm>
            <a:off x="3505200" y="2452254"/>
            <a:ext cx="2161309" cy="99752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Se ven afectados por </a:t>
            </a:r>
            <a:endParaRPr lang="es-EC" dirty="0"/>
          </a:p>
        </p:txBody>
      </p:sp>
      <p:sp>
        <p:nvSpPr>
          <p:cNvPr id="10" name="Onda 9"/>
          <p:cNvSpPr/>
          <p:nvPr/>
        </p:nvSpPr>
        <p:spPr>
          <a:xfrm>
            <a:off x="6315637" y="1755176"/>
            <a:ext cx="3706375" cy="183718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000" dirty="0" smtClean="0"/>
              <a:t>Reducción  del consumo de leche  de  106 litros por año en 2014 a 80 litros por año en 2017 por persona</a:t>
            </a:r>
            <a:r>
              <a:rPr lang="es-EC" dirty="0" smtClean="0"/>
              <a:t>.</a:t>
            </a:r>
            <a:endParaRPr lang="es-EC" dirty="0"/>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3743" y="4987172"/>
            <a:ext cx="1577938" cy="1080758"/>
          </a:xfrm>
          <a:prstGeom prst="rect">
            <a:avLst/>
          </a:prstGeom>
        </p:spPr>
      </p:pic>
      <p:sp>
        <p:nvSpPr>
          <p:cNvPr id="13" name="Onda 12"/>
          <p:cNvSpPr/>
          <p:nvPr/>
        </p:nvSpPr>
        <p:spPr>
          <a:xfrm>
            <a:off x="6302177" y="565274"/>
            <a:ext cx="3589950" cy="1336044"/>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smtClean="0"/>
              <a:t>Sobreoferta del producto</a:t>
            </a:r>
            <a:endParaRPr lang="es-EC" sz="2000" dirty="0"/>
          </a:p>
        </p:txBody>
      </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1898" y="609601"/>
            <a:ext cx="1981200" cy="1292956"/>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2673" y="2015030"/>
            <a:ext cx="1683327" cy="1260763"/>
          </a:xfrm>
          <a:prstGeom prst="rect">
            <a:avLst/>
          </a:prstGeom>
        </p:spPr>
      </p:pic>
      <p:sp>
        <p:nvSpPr>
          <p:cNvPr id="17" name="Onda 16"/>
          <p:cNvSpPr/>
          <p:nvPr/>
        </p:nvSpPr>
        <p:spPr>
          <a:xfrm>
            <a:off x="6212665" y="3449781"/>
            <a:ext cx="3822805" cy="1399309"/>
          </a:xfrm>
          <a:prstGeom prst="wav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dirty="0" smtClean="0"/>
              <a:t>Disminución del precio de leche </a:t>
            </a:r>
            <a:endParaRPr lang="es-EC" sz="2000" dirty="0"/>
          </a:p>
        </p:txBody>
      </p:sp>
      <p:sp>
        <p:nvSpPr>
          <p:cNvPr id="18" name="Onda 17"/>
          <p:cNvSpPr/>
          <p:nvPr/>
        </p:nvSpPr>
        <p:spPr>
          <a:xfrm>
            <a:off x="6270878" y="4835185"/>
            <a:ext cx="3706377" cy="1182459"/>
          </a:xfrm>
          <a:prstGeom prst="wav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000" dirty="0" smtClean="0"/>
              <a:t>Baja Rentabilidad </a:t>
            </a:r>
            <a:endParaRPr lang="es-EC" sz="2000" dirty="0"/>
          </a:p>
        </p:txBody>
      </p:sp>
      <p:pic>
        <p:nvPicPr>
          <p:cNvPr id="19" name="Imagen 18"/>
          <p:cNvPicPr>
            <a:picLocks noChangeAspect="1"/>
          </p:cNvPicPr>
          <p:nvPr/>
        </p:nvPicPr>
        <p:blipFill rotWithShape="1">
          <a:blip r:embed="rId7">
            <a:extLst>
              <a:ext uri="{28A0092B-C50C-407E-A947-70E740481C1C}">
                <a14:useLocalDpi xmlns:a14="http://schemas.microsoft.com/office/drawing/2010/main" val="0"/>
              </a:ext>
            </a:extLst>
          </a:blip>
          <a:srcRect t="7647" b="29823"/>
          <a:stretch/>
        </p:blipFill>
        <p:spPr>
          <a:xfrm>
            <a:off x="9970049" y="3258416"/>
            <a:ext cx="2298556" cy="1719344"/>
          </a:xfrm>
          <a:prstGeom prst="rect">
            <a:avLst/>
          </a:prstGeom>
        </p:spPr>
      </p:pic>
      <p:pic>
        <p:nvPicPr>
          <p:cNvPr id="16"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774131" y="6121111"/>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9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uadro de texto 1126"/>
          <p:cNvSpPr txBox="1">
            <a:spLocks/>
          </p:cNvSpPr>
          <p:nvPr/>
        </p:nvSpPr>
        <p:spPr>
          <a:xfrm>
            <a:off x="73246" y="757499"/>
            <a:ext cx="1951417" cy="994024"/>
          </a:xfrm>
          <a:prstGeom prst="rect">
            <a:avLst/>
          </a:prstGeom>
          <a:solidFill>
            <a:schemeClr val="accent2">
              <a:lumMod val="40000"/>
              <a:lumOff val="6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US" sz="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US" b="1" i="0" u="none" strike="noStrike" kern="0" cap="none" spc="0" normalizeH="0" baseline="0" noProof="0" dirty="0" smtClean="0">
                <a:ln>
                  <a:noFill/>
                </a:ln>
                <a:solidFill>
                  <a:sysClr val="windowText" lastClr="000000"/>
                </a:solidFill>
                <a:effectLst/>
                <a:uLnTx/>
                <a:uFillTx/>
                <a:latin typeface="+mj-lt"/>
                <a:ea typeface="Calibri" panose="020F0502020204030204" pitchFamily="34" charset="0"/>
                <a:cs typeface="Times New Roman" panose="02020603050405020304" pitchFamily="18" charset="0"/>
              </a:rPr>
              <a:t>Disminución </a:t>
            </a:r>
            <a:r>
              <a:rPr kumimoji="0" lang="es-US"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del precio por litro de leche. </a:t>
            </a:r>
            <a:endParaRPr kumimoji="0" lang="es-EC"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p:txBody>
      </p:sp>
      <p:sp>
        <p:nvSpPr>
          <p:cNvPr id="5" name="Cuadro de texto 14"/>
          <p:cNvSpPr txBox="1">
            <a:spLocks/>
          </p:cNvSpPr>
          <p:nvPr/>
        </p:nvSpPr>
        <p:spPr>
          <a:xfrm>
            <a:off x="2338843" y="752341"/>
            <a:ext cx="1949002" cy="994023"/>
          </a:xfrm>
          <a:prstGeom prst="rect">
            <a:avLst/>
          </a:prstGeom>
          <a:solidFill>
            <a:schemeClr val="accent2">
              <a:lumMod val="40000"/>
              <a:lumOff val="6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90170" algn="ctr" defTabSz="914400" eaLnBrk="1" fontAlgn="auto" latinLnBrk="0" hangingPunct="1">
              <a:lnSpc>
                <a:spcPct val="107000"/>
              </a:lnSpc>
              <a:spcBef>
                <a:spcPts val="0"/>
              </a:spcBef>
              <a:spcAft>
                <a:spcPts val="0"/>
              </a:spcAft>
              <a:buClrTx/>
              <a:buSzTx/>
              <a:buFontTx/>
              <a:buNone/>
              <a:tabLst/>
              <a:defRPr/>
            </a:pPr>
            <a:r>
              <a:rPr kumimoji="0" lang="es-EC" b="1" i="0" u="none" strike="noStrike" kern="0" cap="none" spc="0" normalizeH="0" baseline="0" noProof="0" dirty="0" smtClean="0">
                <a:ln>
                  <a:noFill/>
                </a:ln>
                <a:effectLst/>
                <a:uLnTx/>
                <a:uFillTx/>
                <a:latin typeface="+mj-lt"/>
                <a:ea typeface="Calibri" panose="020F0502020204030204" pitchFamily="34" charset="0"/>
                <a:cs typeface="Times New Roman" panose="02020603050405020304" pitchFamily="18" charset="0"/>
              </a:rPr>
              <a:t>Mal</a:t>
            </a:r>
            <a:r>
              <a:rPr kumimoji="0" lang="es-EC" b="1" i="0" u="none" strike="noStrike" kern="0" cap="none" spc="0" normalizeH="0" noProof="0" dirty="0" smtClean="0">
                <a:ln>
                  <a:noFill/>
                </a:ln>
                <a:effectLst/>
                <a:uLnTx/>
                <a:uFillTx/>
                <a:latin typeface="+mj-lt"/>
                <a:ea typeface="Calibri" panose="020F0502020204030204" pitchFamily="34" charset="0"/>
                <a:cs typeface="Times New Roman" panose="02020603050405020304" pitchFamily="18" charset="0"/>
              </a:rPr>
              <a:t> manejo y cuidado del ganado  </a:t>
            </a:r>
            <a:endParaRPr kumimoji="0" lang="es-EC" b="1" i="0" u="none" strike="noStrike" kern="0" cap="none" spc="0" normalizeH="0" baseline="0" noProof="0" dirty="0">
              <a:ln>
                <a:noFill/>
              </a:ln>
              <a:effectLst/>
              <a:uLnTx/>
              <a:uFillTx/>
              <a:latin typeface="+mj-lt"/>
              <a:ea typeface="Calibri" panose="020F0502020204030204" pitchFamily="34" charset="0"/>
              <a:cs typeface="Times New Roman" panose="02020603050405020304" pitchFamily="18" charset="0"/>
            </a:endParaRPr>
          </a:p>
        </p:txBody>
      </p:sp>
      <p:sp>
        <p:nvSpPr>
          <p:cNvPr id="6" name="Cuadro de texto 16"/>
          <p:cNvSpPr txBox="1">
            <a:spLocks/>
          </p:cNvSpPr>
          <p:nvPr/>
        </p:nvSpPr>
        <p:spPr>
          <a:xfrm>
            <a:off x="4605589" y="752341"/>
            <a:ext cx="2180823" cy="994023"/>
          </a:xfrm>
          <a:prstGeom prst="rect">
            <a:avLst/>
          </a:prstGeom>
          <a:solidFill>
            <a:schemeClr val="accent2">
              <a:lumMod val="40000"/>
              <a:lumOff val="6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s-US" b="1" i="0" u="none" strike="noStrike" kern="0" cap="none" spc="0" normalizeH="0" baseline="0" noProof="0" dirty="0" smtClean="0">
                <a:ln>
                  <a:noFill/>
                </a:ln>
                <a:solidFill>
                  <a:sysClr val="windowText" lastClr="000000"/>
                </a:solidFill>
                <a:effectLst/>
                <a:uLnTx/>
                <a:uFillTx/>
                <a:latin typeface="+mj-lt"/>
                <a:ea typeface="Calibri" panose="020F0502020204030204" pitchFamily="34" charset="0"/>
                <a:cs typeface="Times New Roman" panose="02020603050405020304" pitchFamily="18" charset="0"/>
              </a:rPr>
              <a:t>Inutilización </a:t>
            </a:r>
            <a:r>
              <a:rPr kumimoji="0" lang="es-US"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(desecho) de producción de leche</a:t>
            </a:r>
            <a:endParaRPr kumimoji="0" lang="es-EC"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p:txBody>
      </p:sp>
      <p:sp>
        <p:nvSpPr>
          <p:cNvPr id="7" name="Cuadro de texto 18"/>
          <p:cNvSpPr txBox="1">
            <a:spLocks/>
          </p:cNvSpPr>
          <p:nvPr/>
        </p:nvSpPr>
        <p:spPr>
          <a:xfrm>
            <a:off x="7120936" y="775527"/>
            <a:ext cx="1949002" cy="994023"/>
          </a:xfrm>
          <a:prstGeom prst="rect">
            <a:avLst/>
          </a:prstGeom>
          <a:solidFill>
            <a:schemeClr val="accent2">
              <a:lumMod val="40000"/>
              <a:lumOff val="6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s-US" sz="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US" b="1" i="0" u="none" strike="noStrike" kern="0" cap="none" spc="0" normalizeH="0" baseline="0" noProof="0" dirty="0" smtClean="0">
                <a:ln>
                  <a:noFill/>
                </a:ln>
                <a:solidFill>
                  <a:sysClr val="windowText" lastClr="000000"/>
                </a:solidFill>
                <a:effectLst/>
                <a:uLnTx/>
                <a:uFillTx/>
                <a:latin typeface="+mj-lt"/>
                <a:ea typeface="Calibri" panose="020F0502020204030204" pitchFamily="34" charset="0"/>
                <a:cs typeface="Times New Roman" panose="02020603050405020304" pitchFamily="18" charset="0"/>
              </a:rPr>
              <a:t>Precarización </a:t>
            </a:r>
            <a:r>
              <a:rPr kumimoji="0" lang="es-US"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del sector ganadero </a:t>
            </a:r>
            <a:r>
              <a:rPr kumimoji="0" lang="es-US" b="1" i="0" u="none" strike="noStrike" kern="0" cap="none" spc="0" normalizeH="0" baseline="0" noProof="0" dirty="0" smtClean="0">
                <a:ln>
                  <a:noFill/>
                </a:ln>
                <a:solidFill>
                  <a:sysClr val="windowText" lastClr="000000"/>
                </a:solidFill>
                <a:effectLst/>
                <a:uLnTx/>
                <a:uFillTx/>
                <a:latin typeface="+mj-lt"/>
                <a:ea typeface="Calibri" panose="020F0502020204030204" pitchFamily="34" charset="0"/>
                <a:cs typeface="Times New Roman" panose="02020603050405020304" pitchFamily="18" charset="0"/>
              </a:rPr>
              <a:t>productor </a:t>
            </a:r>
            <a:r>
              <a:rPr kumimoji="0" lang="es-US"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de leche </a:t>
            </a:r>
            <a:endParaRPr kumimoji="0" lang="es-EC"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p:txBody>
      </p:sp>
      <p:cxnSp>
        <p:nvCxnSpPr>
          <p:cNvPr id="8" name="Conector recto 7"/>
          <p:cNvCxnSpPr>
            <a:cxnSpLocks/>
          </p:cNvCxnSpPr>
          <p:nvPr/>
        </p:nvCxnSpPr>
        <p:spPr>
          <a:xfrm>
            <a:off x="2040140" y="1145641"/>
            <a:ext cx="777875" cy="1746250"/>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9" name="Conector recto 8"/>
          <p:cNvCxnSpPr>
            <a:cxnSpLocks/>
          </p:cNvCxnSpPr>
          <p:nvPr/>
        </p:nvCxnSpPr>
        <p:spPr>
          <a:xfrm flipH="1">
            <a:off x="2050691" y="2851984"/>
            <a:ext cx="777240" cy="1569085"/>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0" name="Pentágono 9"/>
          <p:cNvSpPr>
            <a:spLocks/>
          </p:cNvSpPr>
          <p:nvPr/>
        </p:nvSpPr>
        <p:spPr>
          <a:xfrm>
            <a:off x="9846950" y="1769550"/>
            <a:ext cx="2344186" cy="2274638"/>
          </a:xfrm>
          <a:prstGeom prst="homePlate">
            <a:avLst/>
          </a:prstGeom>
          <a:solidFill>
            <a:srgbClr val="FFC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Cuadro de texto 45"/>
          <p:cNvSpPr txBox="1">
            <a:spLocks/>
          </p:cNvSpPr>
          <p:nvPr/>
        </p:nvSpPr>
        <p:spPr>
          <a:xfrm>
            <a:off x="9782549" y="2132666"/>
            <a:ext cx="1884841" cy="143863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s-EC" sz="1400" b="1" i="0" u="none" strike="noStrike" kern="0" cap="none" spc="0" normalizeH="0" baseline="0" noProof="0" dirty="0" smtClean="0">
                <a:ln>
                  <a:noFill/>
                </a:ln>
                <a:solidFill>
                  <a:sysClr val="windowText" lastClr="000000"/>
                </a:solidFill>
                <a:effectLst/>
                <a:uLnTx/>
                <a:uFillTx/>
                <a:latin typeface="+mj-lt"/>
                <a:ea typeface="Calibri" panose="020F0502020204030204" pitchFamily="34" charset="0"/>
                <a:cs typeface="Times New Roman" panose="02020603050405020304" pitchFamily="18" charset="0"/>
              </a:rPr>
              <a:t>Falta de rentabilidad del sector ganadero de la provincia de Cotopaxi por la disminución del precio de leche.</a:t>
            </a:r>
            <a:endParaRPr kumimoji="0" lang="es-EC" sz="1400"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p:txBody>
      </p:sp>
      <p:cxnSp>
        <p:nvCxnSpPr>
          <p:cNvPr id="12" name="Conector recto 11"/>
          <p:cNvCxnSpPr>
            <a:cxnSpLocks/>
          </p:cNvCxnSpPr>
          <p:nvPr/>
        </p:nvCxnSpPr>
        <p:spPr>
          <a:xfrm>
            <a:off x="4274032" y="1112319"/>
            <a:ext cx="777875" cy="1746250"/>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13" name="Conector recto 12"/>
          <p:cNvCxnSpPr>
            <a:cxnSpLocks/>
          </p:cNvCxnSpPr>
          <p:nvPr/>
        </p:nvCxnSpPr>
        <p:spPr>
          <a:xfrm flipH="1">
            <a:off x="4272604" y="2851983"/>
            <a:ext cx="777240" cy="1569085"/>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4" name="Conector recto 13"/>
          <p:cNvCxnSpPr>
            <a:cxnSpLocks/>
          </p:cNvCxnSpPr>
          <p:nvPr/>
        </p:nvCxnSpPr>
        <p:spPr>
          <a:xfrm>
            <a:off x="6786412" y="1078030"/>
            <a:ext cx="777875" cy="1746250"/>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15" name="Conector recto 14"/>
          <p:cNvCxnSpPr>
            <a:cxnSpLocks/>
          </p:cNvCxnSpPr>
          <p:nvPr/>
        </p:nvCxnSpPr>
        <p:spPr>
          <a:xfrm flipH="1">
            <a:off x="6786412" y="2786759"/>
            <a:ext cx="777240" cy="1569085"/>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6" name="Conector recto 15"/>
          <p:cNvCxnSpPr>
            <a:cxnSpLocks/>
          </p:cNvCxnSpPr>
          <p:nvPr/>
        </p:nvCxnSpPr>
        <p:spPr>
          <a:xfrm>
            <a:off x="9069938" y="1105733"/>
            <a:ext cx="777875" cy="1746250"/>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17" name="Conector recto 16"/>
          <p:cNvCxnSpPr>
            <a:cxnSpLocks/>
          </p:cNvCxnSpPr>
          <p:nvPr/>
        </p:nvCxnSpPr>
        <p:spPr>
          <a:xfrm flipH="1">
            <a:off x="9045833" y="2824280"/>
            <a:ext cx="777240" cy="1569085"/>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8" name="Conector recto 17"/>
          <p:cNvCxnSpPr>
            <a:cxnSpLocks/>
          </p:cNvCxnSpPr>
          <p:nvPr/>
        </p:nvCxnSpPr>
        <p:spPr>
          <a:xfrm flipV="1">
            <a:off x="73246" y="2824281"/>
            <a:ext cx="9749827" cy="34288"/>
          </a:xfrm>
          <a:prstGeom prst="line">
            <a:avLst/>
          </a:prstGeom>
          <a:solidFill>
            <a:sysClr val="window" lastClr="FFFFFF"/>
          </a:solidFill>
          <a:ln w="12700" cap="flat" cmpd="sng" algn="ctr">
            <a:solidFill>
              <a:sysClr val="windowText" lastClr="000000"/>
            </a:solidFill>
            <a:prstDash val="solid"/>
            <a:miter lim="800000"/>
          </a:ln>
          <a:effectLst/>
        </p:spPr>
      </p:cxnSp>
      <p:sp>
        <p:nvSpPr>
          <p:cNvPr id="22" name="Cuadro de texto 24"/>
          <p:cNvSpPr txBox="1">
            <a:spLocks/>
          </p:cNvSpPr>
          <p:nvPr/>
        </p:nvSpPr>
        <p:spPr>
          <a:xfrm>
            <a:off x="-49680" y="1864175"/>
            <a:ext cx="2439059" cy="11421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2000" b="1" dirty="0" smtClean="0">
                <a:solidFill>
                  <a:srgbClr val="00B050"/>
                </a:solidFill>
                <a:effectLst/>
                <a:latin typeface="+mj-lt"/>
                <a:ea typeface="Calibri" panose="020F0502020204030204" pitchFamily="34" charset="0"/>
                <a:cs typeface="Times New Roman" panose="02020603050405020304" pitchFamily="18" charset="0"/>
              </a:rPr>
              <a:t>Falta </a:t>
            </a:r>
            <a:r>
              <a:rPr lang="es-EC" sz="2000" b="1" dirty="0">
                <a:solidFill>
                  <a:srgbClr val="00B050"/>
                </a:solidFill>
                <a:effectLst/>
                <a:latin typeface="+mj-lt"/>
                <a:ea typeface="Calibri" panose="020F0502020204030204" pitchFamily="34" charset="0"/>
                <a:cs typeface="Times New Roman" panose="02020603050405020304" pitchFamily="18" charset="0"/>
              </a:rPr>
              <a:t>de normativas técnicas de control</a:t>
            </a:r>
            <a:r>
              <a:rPr lang="es-EC" sz="2000" dirty="0">
                <a:solidFill>
                  <a:srgbClr val="00B050"/>
                </a:solidFill>
                <a:effectLst/>
                <a:latin typeface="+mj-lt"/>
                <a:ea typeface="Calibri" panose="020F0502020204030204" pitchFamily="34" charset="0"/>
                <a:cs typeface="Times New Roman" panose="02020603050405020304" pitchFamily="18" charset="0"/>
              </a:rPr>
              <a:t>.</a:t>
            </a:r>
          </a:p>
          <a:p>
            <a:pPr>
              <a:lnSpc>
                <a:spcPct val="107000"/>
              </a:lnSpc>
              <a:spcAft>
                <a:spcPts val="800"/>
              </a:spcAft>
            </a:pPr>
            <a:r>
              <a:rPr lang="es-EC" sz="1000" b="1" dirty="0">
                <a:effectLst/>
                <a:latin typeface="+mj-lt"/>
                <a:ea typeface="Calibri" panose="020F0502020204030204" pitchFamily="34" charset="0"/>
                <a:cs typeface="Times New Roman" panose="02020603050405020304" pitchFamily="18" charset="0"/>
              </a:rPr>
              <a:t> </a:t>
            </a:r>
            <a:endParaRPr lang="es-EC" sz="10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uadro de texto 23"/>
          <p:cNvSpPr txBox="1">
            <a:spLocks/>
          </p:cNvSpPr>
          <p:nvPr/>
        </p:nvSpPr>
        <p:spPr>
          <a:xfrm>
            <a:off x="2587046" y="1732217"/>
            <a:ext cx="2144455" cy="10403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6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Falta de aseria técnica en mejoramiento de genética , alimentación y sanidad de la vacas </a:t>
            </a:r>
            <a:endParaRPr lang="es-EC"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Cuadro de texto 22"/>
          <p:cNvSpPr txBox="1">
            <a:spLocks/>
          </p:cNvSpPr>
          <p:nvPr/>
        </p:nvSpPr>
        <p:spPr>
          <a:xfrm>
            <a:off x="4994728" y="1697269"/>
            <a:ext cx="2416009" cy="974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2000" b="1" dirty="0" smtClean="0">
                <a:solidFill>
                  <a:srgbClr val="00B050"/>
                </a:solidFill>
                <a:effectLst/>
                <a:latin typeface="+mj-lt"/>
                <a:ea typeface="Calibri" panose="020F0502020204030204" pitchFamily="34" charset="0"/>
                <a:cs typeface="Times New Roman" panose="02020603050405020304" pitchFamily="18" charset="0"/>
              </a:rPr>
              <a:t>Falta de programación de productividad</a:t>
            </a:r>
            <a:r>
              <a:rPr lang="es-EC" sz="2000" dirty="0" smtClean="0">
                <a:solidFill>
                  <a:srgbClr val="00B050"/>
                </a:solidFill>
                <a:effectLst/>
                <a:latin typeface="+mj-lt"/>
                <a:ea typeface="Calibri" panose="020F0502020204030204" pitchFamily="34" charset="0"/>
                <a:cs typeface="Times New Roman" panose="02020603050405020304" pitchFamily="18" charset="0"/>
              </a:rPr>
              <a:t>.</a:t>
            </a:r>
            <a:endParaRPr lang="es-EC" sz="2000" dirty="0">
              <a:solidFill>
                <a:srgbClr val="00B05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s-EC" sz="20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Cuadro de texto 21"/>
          <p:cNvSpPr txBox="1">
            <a:spLocks/>
          </p:cNvSpPr>
          <p:nvPr/>
        </p:nvSpPr>
        <p:spPr>
          <a:xfrm>
            <a:off x="7530627" y="1800341"/>
            <a:ext cx="2182167" cy="914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b="1" dirty="0" smtClean="0">
                <a:solidFill>
                  <a:srgbClr val="00B050"/>
                </a:solidFill>
                <a:effectLst/>
                <a:latin typeface="+mj-lt"/>
                <a:ea typeface="Calibri" panose="020F0502020204030204" pitchFamily="34" charset="0"/>
                <a:cs typeface="Times New Roman" panose="02020603050405020304" pitchFamily="18" charset="0"/>
              </a:rPr>
              <a:t>Desinterés </a:t>
            </a:r>
            <a:r>
              <a:rPr lang="es-EC" b="1" dirty="0">
                <a:solidFill>
                  <a:srgbClr val="00B050"/>
                </a:solidFill>
                <a:effectLst/>
                <a:latin typeface="+mj-lt"/>
                <a:ea typeface="Calibri" panose="020F0502020204030204" pitchFamily="34" charset="0"/>
                <a:cs typeface="Times New Roman" panose="02020603050405020304" pitchFamily="18" charset="0"/>
              </a:rPr>
              <a:t>en el mejoramiento de la producción</a:t>
            </a:r>
            <a:r>
              <a:rPr lang="es-EC" dirty="0">
                <a:solidFill>
                  <a:srgbClr val="00B050"/>
                </a:solidFill>
                <a:effectLst/>
                <a:latin typeface="+mj-lt"/>
                <a:ea typeface="Calibri" panose="020F0502020204030204" pitchFamily="34" charset="0"/>
                <a:cs typeface="Times New Roman" panose="02020603050405020304" pitchFamily="18" charset="0"/>
              </a:rPr>
              <a:t>. </a:t>
            </a:r>
          </a:p>
        </p:txBody>
      </p:sp>
      <p:sp>
        <p:nvSpPr>
          <p:cNvPr id="26" name="Cuadro de texto 1127"/>
          <p:cNvSpPr txBox="1">
            <a:spLocks/>
          </p:cNvSpPr>
          <p:nvPr/>
        </p:nvSpPr>
        <p:spPr>
          <a:xfrm>
            <a:off x="73246" y="4044187"/>
            <a:ext cx="1965507" cy="1661153"/>
          </a:xfrm>
          <a:prstGeom prst="rect">
            <a:avLst/>
          </a:prstGeom>
          <a:solidFill>
            <a:schemeClr val="accent2">
              <a:lumMod val="40000"/>
              <a:lumOff val="6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s-US" sz="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s-EC"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s-US"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Decrecimiento de la demanda de leche a nivel provincial y nacional. </a:t>
            </a:r>
            <a:endParaRPr kumimoji="0" lang="es-EC"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p:txBody>
      </p:sp>
      <p:sp>
        <p:nvSpPr>
          <p:cNvPr id="27" name="Cuadro de texto 4"/>
          <p:cNvSpPr txBox="1">
            <a:spLocks/>
          </p:cNvSpPr>
          <p:nvPr/>
        </p:nvSpPr>
        <p:spPr>
          <a:xfrm>
            <a:off x="17188" y="3001431"/>
            <a:ext cx="2613661" cy="914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b="1" dirty="0">
                <a:solidFill>
                  <a:srgbClr val="00B050"/>
                </a:solidFill>
                <a:effectLst/>
                <a:latin typeface="+mj-lt"/>
                <a:ea typeface="Calibri" panose="020F0502020204030204" pitchFamily="34" charset="0"/>
                <a:cs typeface="Times New Roman" panose="02020603050405020304" pitchFamily="18" charset="0"/>
              </a:rPr>
              <a:t>Cambio en las tendencias de consumo de la población</a:t>
            </a:r>
            <a:r>
              <a:rPr lang="es-EC" b="1" dirty="0" smtClean="0">
                <a:solidFill>
                  <a:srgbClr val="00B050"/>
                </a:solidFill>
                <a:effectLst/>
                <a:latin typeface="+mj-lt"/>
                <a:ea typeface="Calibri" panose="020F0502020204030204" pitchFamily="34" charset="0"/>
                <a:cs typeface="Times New Roman" panose="02020603050405020304" pitchFamily="18" charset="0"/>
              </a:rPr>
              <a:t>.</a:t>
            </a:r>
            <a:endParaRPr lang="es-EC" b="1" dirty="0">
              <a:solidFill>
                <a:srgbClr val="00B050"/>
              </a:solidFill>
              <a:effectLst/>
              <a:latin typeface="+mj-lt"/>
              <a:ea typeface="Calibri" panose="020F0502020204030204" pitchFamily="34" charset="0"/>
              <a:cs typeface="Times New Roman" panose="02020603050405020304" pitchFamily="18" charset="0"/>
            </a:endParaRPr>
          </a:p>
        </p:txBody>
      </p:sp>
      <p:sp>
        <p:nvSpPr>
          <p:cNvPr id="28" name="Cuadro de texto 8"/>
          <p:cNvSpPr txBox="1">
            <a:spLocks/>
          </p:cNvSpPr>
          <p:nvPr/>
        </p:nvSpPr>
        <p:spPr>
          <a:xfrm>
            <a:off x="2313069" y="4044187"/>
            <a:ext cx="1996408" cy="2037241"/>
          </a:xfrm>
          <a:prstGeom prst="rect">
            <a:avLst/>
          </a:prstGeom>
          <a:solidFill>
            <a:schemeClr val="accent2">
              <a:lumMod val="40000"/>
              <a:lumOff val="6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US"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Incremento de los costos de producción, traslado de la leche a los centros industrializados de procesamiento.</a:t>
            </a:r>
            <a:endParaRPr kumimoji="0" lang="es-EC"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p:txBody>
      </p:sp>
      <p:sp>
        <p:nvSpPr>
          <p:cNvPr id="29" name="Cuadro de texto 5"/>
          <p:cNvSpPr txBox="1">
            <a:spLocks/>
          </p:cNvSpPr>
          <p:nvPr/>
        </p:nvSpPr>
        <p:spPr>
          <a:xfrm>
            <a:off x="2413237" y="2971262"/>
            <a:ext cx="2323101" cy="10121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s-EC" b="1" dirty="0">
                <a:solidFill>
                  <a:srgbClr val="00B050"/>
                </a:solidFill>
                <a:effectLst/>
                <a:latin typeface="+mj-lt"/>
                <a:ea typeface="Calibri" panose="020F0502020204030204" pitchFamily="34" charset="0"/>
                <a:cs typeface="Times New Roman" panose="02020603050405020304" pitchFamily="18" charset="0"/>
              </a:rPr>
              <a:t>Falta de recursos logísticos para la distribución de leche</a:t>
            </a:r>
            <a:r>
              <a:rPr lang="es-EC" sz="1200" dirty="0">
                <a:solidFill>
                  <a:srgbClr val="00B050"/>
                </a:solidFill>
                <a:effectLst/>
                <a:latin typeface="+mj-lt"/>
                <a:ea typeface="Calibri" panose="020F0502020204030204" pitchFamily="34" charset="0"/>
                <a:cs typeface="Times New Roman" panose="02020603050405020304" pitchFamily="18" charset="0"/>
              </a:rPr>
              <a:t>. </a:t>
            </a:r>
          </a:p>
        </p:txBody>
      </p:sp>
      <p:sp>
        <p:nvSpPr>
          <p:cNvPr id="30" name="Cuadro de texto 10"/>
          <p:cNvSpPr txBox="1">
            <a:spLocks/>
          </p:cNvSpPr>
          <p:nvPr/>
        </p:nvSpPr>
        <p:spPr>
          <a:xfrm>
            <a:off x="4538364" y="4226911"/>
            <a:ext cx="2315272" cy="1671791"/>
          </a:xfrm>
          <a:prstGeom prst="rect">
            <a:avLst/>
          </a:prstGeom>
          <a:solidFill>
            <a:schemeClr val="accent2">
              <a:lumMod val="40000"/>
              <a:lumOff val="6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US" sz="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es-EC" sz="1100" kern="0" dirty="0">
              <a:solidFill>
                <a:sysClr val="windowText" lastClr="000000"/>
              </a:solidFill>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s-US" b="1" i="0" u="none" strike="noStrike" kern="0" cap="none" spc="0" normalizeH="0" baseline="0" noProof="0" dirty="0" smtClean="0">
                <a:ln>
                  <a:noFill/>
                </a:ln>
                <a:solidFill>
                  <a:sysClr val="windowText" lastClr="000000"/>
                </a:solidFill>
                <a:effectLst/>
                <a:uLnTx/>
                <a:uFillTx/>
                <a:latin typeface="+mj-lt"/>
                <a:ea typeface="Calibri" panose="020F0502020204030204" pitchFamily="34" charset="0"/>
                <a:cs typeface="Times New Roman" panose="02020603050405020304" pitchFamily="18" charset="0"/>
              </a:rPr>
              <a:t>Deficiente </a:t>
            </a:r>
            <a:r>
              <a:rPr kumimoji="0" lang="es-US"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calidad de la leche producida por los ganaderos de la provincia</a:t>
            </a:r>
            <a:endParaRPr kumimoji="0" lang="es-EC"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p:txBody>
      </p:sp>
      <p:sp>
        <p:nvSpPr>
          <p:cNvPr id="31" name="Cuadro de texto 6"/>
          <p:cNvSpPr txBox="1">
            <a:spLocks/>
          </p:cNvSpPr>
          <p:nvPr/>
        </p:nvSpPr>
        <p:spPr>
          <a:xfrm>
            <a:off x="4829843" y="3026148"/>
            <a:ext cx="2316600" cy="9340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2000" b="1" dirty="0">
                <a:solidFill>
                  <a:srgbClr val="00B050"/>
                </a:solidFill>
                <a:effectLst/>
                <a:latin typeface="+mj-lt"/>
                <a:ea typeface="Calibri" panose="020F0502020204030204" pitchFamily="34" charset="0"/>
                <a:cs typeface="Times New Roman" panose="02020603050405020304" pitchFamily="18" charset="0"/>
              </a:rPr>
              <a:t>Falta de procesos de producción basados en </a:t>
            </a:r>
            <a:r>
              <a:rPr lang="es-EC" sz="2000" b="1" dirty="0" smtClean="0">
                <a:solidFill>
                  <a:srgbClr val="00B050"/>
                </a:solidFill>
                <a:effectLst/>
                <a:latin typeface="+mj-lt"/>
                <a:ea typeface="Calibri" panose="020F0502020204030204" pitchFamily="34" charset="0"/>
                <a:cs typeface="Times New Roman" panose="02020603050405020304" pitchFamily="18" charset="0"/>
              </a:rPr>
              <a:t>la calidad</a:t>
            </a:r>
            <a:r>
              <a:rPr lang="es-EC" sz="2000" b="1" dirty="0">
                <a:solidFill>
                  <a:srgbClr val="00B050"/>
                </a:solidFill>
                <a:effectLst/>
                <a:latin typeface="+mj-lt"/>
                <a:ea typeface="Calibri" panose="020F0502020204030204" pitchFamily="34" charset="0"/>
                <a:cs typeface="Times New Roman" panose="02020603050405020304" pitchFamily="18" charset="0"/>
              </a:rPr>
              <a:t>.</a:t>
            </a:r>
          </a:p>
          <a:p>
            <a:pPr>
              <a:lnSpc>
                <a:spcPct val="107000"/>
              </a:lnSpc>
              <a:spcAft>
                <a:spcPts val="80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Cuadro de texto 12"/>
          <p:cNvSpPr txBox="1">
            <a:spLocks/>
          </p:cNvSpPr>
          <p:nvPr/>
        </p:nvSpPr>
        <p:spPr>
          <a:xfrm>
            <a:off x="7082523" y="4393365"/>
            <a:ext cx="2515639" cy="773323"/>
          </a:xfrm>
          <a:prstGeom prst="rect">
            <a:avLst/>
          </a:prstGeom>
          <a:solidFill>
            <a:schemeClr val="accent2">
              <a:lumMod val="40000"/>
              <a:lumOff val="6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s-US" sz="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US" b="1" i="0" u="none" strike="noStrike" kern="0" cap="none" spc="0" normalizeH="0" baseline="0" noProof="0" dirty="0" smtClean="0">
                <a:ln>
                  <a:noFill/>
                </a:ln>
                <a:solidFill>
                  <a:sysClr val="windowText" lastClr="000000"/>
                </a:solidFill>
                <a:effectLst/>
                <a:uLnTx/>
                <a:uFillTx/>
                <a:latin typeface="+mj-lt"/>
                <a:ea typeface="Calibri" panose="020F0502020204030204" pitchFamily="34" charset="0"/>
                <a:cs typeface="Times New Roman" panose="02020603050405020304" pitchFamily="18" charset="0"/>
              </a:rPr>
              <a:t>Sobreoferta </a:t>
            </a:r>
            <a:r>
              <a:rPr kumimoji="0" lang="es-US" b="1"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del producto en la provincia</a:t>
            </a:r>
            <a:r>
              <a:rPr kumimoji="0" lang="es-US"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a:t>
            </a:r>
            <a:endParaRPr kumimoji="0" lang="es-EC"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s-US"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rPr>
              <a:t> </a:t>
            </a:r>
            <a:endParaRPr kumimoji="0" lang="es-EC"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p:txBody>
      </p:sp>
      <p:sp>
        <p:nvSpPr>
          <p:cNvPr id="33" name="Cuadro de texto 19"/>
          <p:cNvSpPr txBox="1">
            <a:spLocks/>
          </p:cNvSpPr>
          <p:nvPr/>
        </p:nvSpPr>
        <p:spPr>
          <a:xfrm>
            <a:off x="7445484" y="3086200"/>
            <a:ext cx="1667215" cy="914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b="1" dirty="0">
                <a:solidFill>
                  <a:srgbClr val="00B050"/>
                </a:solidFill>
                <a:effectLst/>
                <a:latin typeface="+mj-lt"/>
                <a:ea typeface="Calibri" panose="020F0502020204030204" pitchFamily="34" charset="0"/>
                <a:cs typeface="Times New Roman" panose="02020603050405020304" pitchFamily="18" charset="0"/>
              </a:rPr>
              <a:t>Crecimiento de la actividad ganadera en la provincia</a:t>
            </a:r>
            <a:r>
              <a:rPr lang="es-EC" dirty="0">
                <a:solidFill>
                  <a:srgbClr val="00B050"/>
                </a:solidFill>
                <a:effectLst/>
                <a:latin typeface="+mj-lt"/>
                <a:ea typeface="Calibri" panose="020F0502020204030204" pitchFamily="34" charset="0"/>
                <a:cs typeface="Times New Roman" panose="02020603050405020304" pitchFamily="18" charset="0"/>
              </a:rPr>
              <a:t>.</a:t>
            </a:r>
          </a:p>
          <a:p>
            <a:pPr>
              <a:lnSpc>
                <a:spcPct val="107000"/>
              </a:lnSpc>
              <a:spcAft>
                <a:spcPts val="80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7311328" y="5427572"/>
            <a:ext cx="4357734" cy="75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n>
                  <a:solidFill>
                    <a:schemeClr val="tx1"/>
                  </a:solidFill>
                </a:ln>
                <a:solidFill>
                  <a:srgbClr val="C00000"/>
                </a:solidFill>
              </a:rPr>
              <a:t>DIAGRAMA DE ISHIKAWA</a:t>
            </a:r>
            <a:endParaRPr lang="es-EC" sz="2800" b="1" dirty="0">
              <a:ln>
                <a:solidFill>
                  <a:schemeClr val="tx1"/>
                </a:solidFill>
              </a:ln>
              <a:solidFill>
                <a:srgbClr val="C00000"/>
              </a:solidFill>
            </a:endParaRPr>
          </a:p>
        </p:txBody>
      </p:sp>
      <p:sp>
        <p:nvSpPr>
          <p:cNvPr id="3" name="Rectángulo redondeado 2"/>
          <p:cNvSpPr/>
          <p:nvPr/>
        </p:nvSpPr>
        <p:spPr>
          <a:xfrm>
            <a:off x="2200275" y="139981"/>
            <a:ext cx="6572250" cy="5207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b="1" dirty="0" smtClean="0">
                <a:solidFill>
                  <a:schemeClr val="tx1"/>
                </a:solidFill>
                <a:latin typeface="Times New Roman" panose="02020603050405020304" pitchFamily="18" charset="0"/>
                <a:cs typeface="Times New Roman" panose="02020603050405020304" pitchFamily="18" charset="0"/>
              </a:rPr>
              <a:t>PLANTEAMIENTO DEL PROBLEMA</a:t>
            </a:r>
            <a:endParaRPr lang="es-EC" sz="2000" b="1" dirty="0">
              <a:solidFill>
                <a:schemeClr val="tx1"/>
              </a:solidFill>
              <a:latin typeface="Times New Roman" panose="02020603050405020304" pitchFamily="18" charset="0"/>
              <a:cs typeface="Times New Roman" panose="02020603050405020304" pitchFamily="18" charset="0"/>
            </a:endParaRPr>
          </a:p>
        </p:txBody>
      </p:sp>
      <p:pic>
        <p:nvPicPr>
          <p:cNvPr id="34" name="Picture 1"/>
          <p:cNvPicPr>
            <a:picLocks noChangeAspect="1" noChangeArrowheads="1"/>
          </p:cNvPicPr>
          <p:nvPr/>
        </p:nvPicPr>
        <p:blipFill>
          <a:blip r:embed="rId3">
            <a:extLst>
              <a:ext uri="{28A0092B-C50C-407E-A947-70E740481C1C}">
                <a14:useLocalDpi xmlns:a14="http://schemas.microsoft.com/office/drawing/2010/main" val="0"/>
              </a:ext>
            </a:extLst>
          </a:blip>
          <a:srcRect r="39510" b="29593"/>
          <a:stretch>
            <a:fillRect/>
          </a:stretch>
        </p:blipFill>
        <p:spPr bwMode="auto">
          <a:xfrm>
            <a:off x="8824048" y="6081428"/>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9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8" presetClass="emph" presetSubtype="0" fill="hold" grpId="0" nodeType="withEffect">
                                  <p:stCondLst>
                                    <p:cond delay="0"/>
                                  </p:stCondLst>
                                  <p:childTnLst>
                                    <p:animRot by="21600000">
                                      <p:cBhvr>
                                        <p:cTn id="11" dur="2000" fill="hold"/>
                                        <p:tgtEl>
                                          <p:spTgt spid="4"/>
                                        </p:tgtEl>
                                        <p:attrNameLst>
                                          <p:attrName>r</p:attrName>
                                        </p:attrNameLst>
                                      </p:cBhvr>
                                    </p:animRot>
                                  </p:childTnLst>
                                </p:cTn>
                              </p:par>
                              <p:par>
                                <p:cTn id="12" presetID="8" presetClass="emph" presetSubtype="0" fill="hold" grpId="0" nodeType="withEffect">
                                  <p:stCondLst>
                                    <p:cond delay="0"/>
                                  </p:stCondLst>
                                  <p:childTnLst>
                                    <p:animRot by="21600000">
                                      <p:cBhvr>
                                        <p:cTn id="13" dur="2000" fill="hold"/>
                                        <p:tgtEl>
                                          <p:spTgt spid="5"/>
                                        </p:tgtEl>
                                        <p:attrNameLst>
                                          <p:attrName>r</p:attrName>
                                        </p:attrNameLst>
                                      </p:cBhvr>
                                    </p:animRot>
                                  </p:childTnLst>
                                </p:cTn>
                              </p:par>
                              <p:par>
                                <p:cTn id="14" presetID="8" presetClass="emph" presetSubtype="0" fill="hold" grpId="0" nodeType="withEffect">
                                  <p:stCondLst>
                                    <p:cond delay="0"/>
                                  </p:stCondLst>
                                  <p:childTnLst>
                                    <p:animRot by="21600000">
                                      <p:cBhvr>
                                        <p:cTn id="15" dur="2000" fill="hold"/>
                                        <p:tgtEl>
                                          <p:spTgt spid="6"/>
                                        </p:tgtEl>
                                        <p:attrNameLst>
                                          <p:attrName>r</p:attrName>
                                        </p:attrNameLst>
                                      </p:cBhvr>
                                    </p:animRot>
                                  </p:childTnLst>
                                </p:cTn>
                              </p:par>
                              <p:par>
                                <p:cTn id="16" presetID="8" presetClass="emph" presetSubtype="0" fill="hold" grpId="0" nodeType="withEffect">
                                  <p:stCondLst>
                                    <p:cond delay="0"/>
                                  </p:stCondLst>
                                  <p:childTnLst>
                                    <p:animRot by="21600000">
                                      <p:cBhvr>
                                        <p:cTn id="17" dur="2000" fill="hold"/>
                                        <p:tgtEl>
                                          <p:spTgt spid="7"/>
                                        </p:tgtEl>
                                        <p:attrNameLst>
                                          <p:attrName>r</p:attrName>
                                        </p:attrNameLst>
                                      </p:cBhvr>
                                    </p:animRot>
                                  </p:childTnLst>
                                </p:cTn>
                              </p:par>
                              <p:par>
                                <p:cTn id="18" presetID="45"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anim calcmode="lin" valueType="num">
                                      <p:cBhvr>
                                        <p:cTn id="21" dur="2000" fill="hold"/>
                                        <p:tgtEl>
                                          <p:spTgt spid="22"/>
                                        </p:tgtEl>
                                        <p:attrNameLst>
                                          <p:attrName>ppt_w</p:attrName>
                                        </p:attrNameLst>
                                      </p:cBhvr>
                                      <p:tavLst>
                                        <p:tav tm="0" fmla="#ppt_w*sin(2.5*pi*$)">
                                          <p:val>
                                            <p:fltVal val="0"/>
                                          </p:val>
                                        </p:tav>
                                        <p:tav tm="100000">
                                          <p:val>
                                            <p:fltVal val="1"/>
                                          </p:val>
                                        </p:tav>
                                      </p:tavLst>
                                    </p:anim>
                                    <p:anim calcmode="lin" valueType="num">
                                      <p:cBhvr>
                                        <p:cTn id="22" dur="2000" fill="hold"/>
                                        <p:tgtEl>
                                          <p:spTgt spid="22"/>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anim calcmode="lin" valueType="num">
                                      <p:cBhvr>
                                        <p:cTn id="26" dur="2000" fill="hold"/>
                                        <p:tgtEl>
                                          <p:spTgt spid="23"/>
                                        </p:tgtEl>
                                        <p:attrNameLst>
                                          <p:attrName>ppt_w</p:attrName>
                                        </p:attrNameLst>
                                      </p:cBhvr>
                                      <p:tavLst>
                                        <p:tav tm="0" fmla="#ppt_w*sin(2.5*pi*$)">
                                          <p:val>
                                            <p:fltVal val="0"/>
                                          </p:val>
                                        </p:tav>
                                        <p:tav tm="100000">
                                          <p:val>
                                            <p:fltVal val="1"/>
                                          </p:val>
                                        </p:tav>
                                      </p:tavLst>
                                    </p:anim>
                                    <p:anim calcmode="lin" valueType="num">
                                      <p:cBhvr>
                                        <p:cTn id="27" dur="2000" fill="hold"/>
                                        <p:tgtEl>
                                          <p:spTgt spid="23"/>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anim calcmode="lin" valueType="num">
                                      <p:cBhvr>
                                        <p:cTn id="31" dur="2000" fill="hold"/>
                                        <p:tgtEl>
                                          <p:spTgt spid="24"/>
                                        </p:tgtEl>
                                        <p:attrNameLst>
                                          <p:attrName>ppt_w</p:attrName>
                                        </p:attrNameLst>
                                      </p:cBhvr>
                                      <p:tavLst>
                                        <p:tav tm="0" fmla="#ppt_w*sin(2.5*pi*$)">
                                          <p:val>
                                            <p:fltVal val="0"/>
                                          </p:val>
                                        </p:tav>
                                        <p:tav tm="100000">
                                          <p:val>
                                            <p:fltVal val="1"/>
                                          </p:val>
                                        </p:tav>
                                      </p:tavLst>
                                    </p:anim>
                                    <p:anim calcmode="lin" valueType="num">
                                      <p:cBhvr>
                                        <p:cTn id="32" dur="2000" fill="hold"/>
                                        <p:tgtEl>
                                          <p:spTgt spid="24"/>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0"/>
                                        <p:tgtEl>
                                          <p:spTgt spid="25"/>
                                        </p:tgtEl>
                                      </p:cBhvr>
                                    </p:animEffect>
                                    <p:anim calcmode="lin" valueType="num">
                                      <p:cBhvr>
                                        <p:cTn id="36" dur="2000" fill="hold"/>
                                        <p:tgtEl>
                                          <p:spTgt spid="25"/>
                                        </p:tgtEl>
                                        <p:attrNameLst>
                                          <p:attrName>ppt_w</p:attrName>
                                        </p:attrNameLst>
                                      </p:cBhvr>
                                      <p:tavLst>
                                        <p:tav tm="0" fmla="#ppt_w*sin(2.5*pi*$)">
                                          <p:val>
                                            <p:fltVal val="0"/>
                                          </p:val>
                                        </p:tav>
                                        <p:tav tm="100000">
                                          <p:val>
                                            <p:fltVal val="1"/>
                                          </p:val>
                                        </p:tav>
                                      </p:tavLst>
                                    </p:anim>
                                    <p:anim calcmode="lin" valueType="num">
                                      <p:cBhvr>
                                        <p:cTn id="37" dur="2000" fill="hold"/>
                                        <p:tgtEl>
                                          <p:spTgt spid="25"/>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anim calcmode="lin" valueType="num">
                                      <p:cBhvr>
                                        <p:cTn id="41" dur="2000" fill="hold"/>
                                        <p:tgtEl>
                                          <p:spTgt spid="27"/>
                                        </p:tgtEl>
                                        <p:attrNameLst>
                                          <p:attrName>ppt_w</p:attrName>
                                        </p:attrNameLst>
                                      </p:cBhvr>
                                      <p:tavLst>
                                        <p:tav tm="0" fmla="#ppt_w*sin(2.5*pi*$)">
                                          <p:val>
                                            <p:fltVal val="0"/>
                                          </p:val>
                                        </p:tav>
                                        <p:tav tm="100000">
                                          <p:val>
                                            <p:fltVal val="1"/>
                                          </p:val>
                                        </p:tav>
                                      </p:tavLst>
                                    </p:anim>
                                    <p:anim calcmode="lin" valueType="num">
                                      <p:cBhvr>
                                        <p:cTn id="42" dur="2000" fill="hold"/>
                                        <p:tgtEl>
                                          <p:spTgt spid="27"/>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anim calcmode="lin" valueType="num">
                                      <p:cBhvr>
                                        <p:cTn id="46" dur="2000" fill="hold"/>
                                        <p:tgtEl>
                                          <p:spTgt spid="29"/>
                                        </p:tgtEl>
                                        <p:attrNameLst>
                                          <p:attrName>ppt_w</p:attrName>
                                        </p:attrNameLst>
                                      </p:cBhvr>
                                      <p:tavLst>
                                        <p:tav tm="0" fmla="#ppt_w*sin(2.5*pi*$)">
                                          <p:val>
                                            <p:fltVal val="0"/>
                                          </p:val>
                                        </p:tav>
                                        <p:tav tm="100000">
                                          <p:val>
                                            <p:fltVal val="1"/>
                                          </p:val>
                                        </p:tav>
                                      </p:tavLst>
                                    </p:anim>
                                    <p:anim calcmode="lin" valueType="num">
                                      <p:cBhvr>
                                        <p:cTn id="47" dur="2000" fill="hold"/>
                                        <p:tgtEl>
                                          <p:spTgt spid="29"/>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2000"/>
                                        <p:tgtEl>
                                          <p:spTgt spid="31"/>
                                        </p:tgtEl>
                                      </p:cBhvr>
                                    </p:animEffect>
                                    <p:anim calcmode="lin" valueType="num">
                                      <p:cBhvr>
                                        <p:cTn id="51" dur="2000" fill="hold"/>
                                        <p:tgtEl>
                                          <p:spTgt spid="31"/>
                                        </p:tgtEl>
                                        <p:attrNameLst>
                                          <p:attrName>ppt_w</p:attrName>
                                        </p:attrNameLst>
                                      </p:cBhvr>
                                      <p:tavLst>
                                        <p:tav tm="0" fmla="#ppt_w*sin(2.5*pi*$)">
                                          <p:val>
                                            <p:fltVal val="0"/>
                                          </p:val>
                                        </p:tav>
                                        <p:tav tm="100000">
                                          <p:val>
                                            <p:fltVal val="1"/>
                                          </p:val>
                                        </p:tav>
                                      </p:tavLst>
                                    </p:anim>
                                    <p:anim calcmode="lin" valueType="num">
                                      <p:cBhvr>
                                        <p:cTn id="52" dur="2000" fill="hold"/>
                                        <p:tgtEl>
                                          <p:spTgt spid="31"/>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2000"/>
                                        <p:tgtEl>
                                          <p:spTgt spid="33"/>
                                        </p:tgtEl>
                                      </p:cBhvr>
                                    </p:animEffect>
                                    <p:anim calcmode="lin" valueType="num">
                                      <p:cBhvr>
                                        <p:cTn id="56" dur="2000" fill="hold"/>
                                        <p:tgtEl>
                                          <p:spTgt spid="33"/>
                                        </p:tgtEl>
                                        <p:attrNameLst>
                                          <p:attrName>ppt_w</p:attrName>
                                        </p:attrNameLst>
                                      </p:cBhvr>
                                      <p:tavLst>
                                        <p:tav tm="0" fmla="#ppt_w*sin(2.5*pi*$)">
                                          <p:val>
                                            <p:fltVal val="0"/>
                                          </p:val>
                                        </p:tav>
                                        <p:tav tm="100000">
                                          <p:val>
                                            <p:fltVal val="1"/>
                                          </p:val>
                                        </p:tav>
                                      </p:tavLst>
                                    </p:anim>
                                    <p:anim calcmode="lin" valueType="num">
                                      <p:cBhvr>
                                        <p:cTn id="57" dur="2000" fill="hold"/>
                                        <p:tgtEl>
                                          <p:spTgt spid="33"/>
                                        </p:tgtEl>
                                        <p:attrNameLst>
                                          <p:attrName>ppt_h</p:attrName>
                                        </p:attrNameLst>
                                      </p:cBhvr>
                                      <p:tavLst>
                                        <p:tav tm="0">
                                          <p:val>
                                            <p:strVal val="#ppt_h"/>
                                          </p:val>
                                        </p:tav>
                                        <p:tav tm="100000">
                                          <p:val>
                                            <p:strVal val="#ppt_h"/>
                                          </p:val>
                                        </p:tav>
                                      </p:tavLst>
                                    </p:anim>
                                  </p:childTnLst>
                                </p:cTn>
                              </p:par>
                              <p:par>
                                <p:cTn id="58" presetID="8" presetClass="emph" presetSubtype="0" fill="hold" grpId="0" nodeType="withEffect">
                                  <p:stCondLst>
                                    <p:cond delay="0"/>
                                  </p:stCondLst>
                                  <p:childTnLst>
                                    <p:animRot by="21600000">
                                      <p:cBhvr>
                                        <p:cTn id="59" dur="2000" fill="hold"/>
                                        <p:tgtEl>
                                          <p:spTgt spid="26"/>
                                        </p:tgtEl>
                                        <p:attrNameLst>
                                          <p:attrName>r</p:attrName>
                                        </p:attrNameLst>
                                      </p:cBhvr>
                                    </p:animRot>
                                  </p:childTnLst>
                                </p:cTn>
                              </p:par>
                              <p:par>
                                <p:cTn id="60" presetID="8" presetClass="emph" presetSubtype="0" fill="hold" grpId="0" nodeType="withEffect">
                                  <p:stCondLst>
                                    <p:cond delay="0"/>
                                  </p:stCondLst>
                                  <p:childTnLst>
                                    <p:animRot by="21600000">
                                      <p:cBhvr>
                                        <p:cTn id="61" dur="2000" fill="hold"/>
                                        <p:tgtEl>
                                          <p:spTgt spid="28"/>
                                        </p:tgtEl>
                                        <p:attrNameLst>
                                          <p:attrName>r</p:attrName>
                                        </p:attrNameLst>
                                      </p:cBhvr>
                                    </p:animRot>
                                  </p:childTnLst>
                                </p:cTn>
                              </p:par>
                              <p:par>
                                <p:cTn id="62" presetID="8" presetClass="emph" presetSubtype="0" fill="hold" grpId="0" nodeType="withEffect">
                                  <p:stCondLst>
                                    <p:cond delay="0"/>
                                  </p:stCondLst>
                                  <p:childTnLst>
                                    <p:animRot by="21600000">
                                      <p:cBhvr>
                                        <p:cTn id="63" dur="2000" fill="hold"/>
                                        <p:tgtEl>
                                          <p:spTgt spid="30"/>
                                        </p:tgtEl>
                                        <p:attrNameLst>
                                          <p:attrName>r</p:attrName>
                                        </p:attrNameLst>
                                      </p:cBhvr>
                                    </p:animRot>
                                  </p:childTnLst>
                                </p:cTn>
                              </p:par>
                              <p:par>
                                <p:cTn id="64" presetID="8" presetClass="emph" presetSubtype="0" fill="hold" grpId="0" nodeType="withEffect">
                                  <p:stCondLst>
                                    <p:cond delay="0"/>
                                  </p:stCondLst>
                                  <p:childTnLst>
                                    <p:animRot by="21600000">
                                      <p:cBhvr>
                                        <p:cTn id="65" dur="2000" fill="hold"/>
                                        <p:tgtEl>
                                          <p:spTgt spid="32"/>
                                        </p:tgtEl>
                                        <p:attrNameLst>
                                          <p:attrName>r</p:attrName>
                                        </p:attrNameLst>
                                      </p:cBhvr>
                                    </p:animRot>
                                  </p:childTnLst>
                                </p:cTn>
                              </p:par>
                              <p:par>
                                <p:cTn id="66" presetID="8" presetClass="emph" presetSubtype="0" fill="hold" grpId="0" nodeType="withEffect">
                                  <p:stCondLst>
                                    <p:cond delay="0"/>
                                  </p:stCondLst>
                                  <p:childTnLst>
                                    <p:animRot by="21600000">
                                      <p:cBhvr>
                                        <p:cTn id="67" dur="2000" fill="hold"/>
                                        <p:tgtEl>
                                          <p:spTgt spid="10"/>
                                        </p:tgtEl>
                                        <p:attrNameLst>
                                          <p:attrName>r</p:attrName>
                                        </p:attrNameLst>
                                      </p:cBhvr>
                                    </p:animRot>
                                  </p:childTnLst>
                                </p:cTn>
                              </p:par>
                              <p:par>
                                <p:cTn id="68" presetID="45"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000"/>
                                        <p:tgtEl>
                                          <p:spTgt spid="11"/>
                                        </p:tgtEl>
                                      </p:cBhvr>
                                    </p:animEffect>
                                    <p:anim calcmode="lin" valueType="num">
                                      <p:cBhvr>
                                        <p:cTn id="71" dur="2000" fill="hold"/>
                                        <p:tgtEl>
                                          <p:spTgt spid="11"/>
                                        </p:tgtEl>
                                        <p:attrNameLst>
                                          <p:attrName>ppt_w</p:attrName>
                                        </p:attrNameLst>
                                      </p:cBhvr>
                                      <p:tavLst>
                                        <p:tav tm="0" fmla="#ppt_w*sin(2.5*pi*$)">
                                          <p:val>
                                            <p:fltVal val="0"/>
                                          </p:val>
                                        </p:tav>
                                        <p:tav tm="100000">
                                          <p:val>
                                            <p:fltVal val="1"/>
                                          </p:val>
                                        </p:tav>
                                      </p:tavLst>
                                    </p:anim>
                                    <p:anim calcmode="lin" valueType="num">
                                      <p:cBhvr>
                                        <p:cTn id="7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p:bldP spid="22" grpId="0"/>
      <p:bldP spid="23" grpId="0"/>
      <p:bldP spid="24" grpId="0"/>
      <p:bldP spid="25" grpId="0"/>
      <p:bldP spid="26" grpId="0" animBg="1"/>
      <p:bldP spid="27" grpId="0"/>
      <p:bldP spid="28" grpId="0" animBg="1"/>
      <p:bldP spid="29" grpId="0"/>
      <p:bldP spid="30" grpId="0" animBg="1"/>
      <p:bldP spid="31" grpId="0"/>
      <p:bldP spid="32" grpId="0" animBg="1"/>
      <p:bldP spid="3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8290" y="284688"/>
            <a:ext cx="10364451" cy="687769"/>
          </a:xfrm>
        </p:spPr>
        <p:txBody>
          <a:bodyPr/>
          <a:lstStyle/>
          <a:p>
            <a:r>
              <a:rPr lang="es-EC" b="1" dirty="0"/>
              <a:t>3</a:t>
            </a:r>
            <a:r>
              <a:rPr lang="es-EC" b="1" dirty="0" smtClean="0"/>
              <a:t>. JUSTIFICACIÓN</a:t>
            </a:r>
            <a:endParaRPr lang="es-EC" b="1" dirty="0"/>
          </a:p>
        </p:txBody>
      </p:sp>
      <p:sp>
        <p:nvSpPr>
          <p:cNvPr id="5" name="Pergamino horizontal 4"/>
          <p:cNvSpPr/>
          <p:nvPr/>
        </p:nvSpPr>
        <p:spPr>
          <a:xfrm>
            <a:off x="928290" y="434609"/>
            <a:ext cx="10101215" cy="5702955"/>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EC" sz="3200" dirty="0">
                <a:solidFill>
                  <a:schemeClr val="tx1"/>
                </a:solidFill>
              </a:rPr>
              <a:t>El desarrollo de la presente investigación es importante puesto que busca establecer el comportamiento económico y financiero de los negocios que giran en torno a la producción de leche, consecuentemente, se ha considerado la realización de un análisis sistemático, en donde se integre la producción, las inversiones y la gestión de los recursos de los ganaderos de la provincia de Cotopaxi</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r="39510" b="29593"/>
          <a:stretch>
            <a:fillRect/>
          </a:stretch>
        </p:blipFill>
        <p:spPr bwMode="auto">
          <a:xfrm>
            <a:off x="8726633" y="6025339"/>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5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700566346"/>
              </p:ext>
            </p:extLst>
          </p:nvPr>
        </p:nvGraphicFramePr>
        <p:xfrm>
          <a:off x="622348" y="708958"/>
          <a:ext cx="11094639" cy="586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4214813" y="185738"/>
            <a:ext cx="6343650" cy="523220"/>
          </a:xfrm>
          <a:prstGeom prst="rect">
            <a:avLst/>
          </a:prstGeom>
          <a:noFill/>
        </p:spPr>
        <p:txBody>
          <a:bodyPr wrap="square" rtlCol="0">
            <a:spAutoFit/>
          </a:bodyPr>
          <a:lstStyle/>
          <a:p>
            <a:r>
              <a:rPr lang="es-EC" sz="2800" b="1" dirty="0" smtClean="0"/>
              <a:t>4. OBJETIVOS DE LA INVESTIGACIÓN</a:t>
            </a:r>
            <a:endParaRPr lang="es-EC" sz="2800" b="1" dirty="0"/>
          </a:p>
        </p:txBody>
      </p:sp>
      <p:pic>
        <p:nvPicPr>
          <p:cNvPr id="4" name="Picture 1"/>
          <p:cNvPicPr>
            <a:picLocks noChangeAspect="1" noChangeArrowheads="1"/>
          </p:cNvPicPr>
          <p:nvPr/>
        </p:nvPicPr>
        <p:blipFill>
          <a:blip r:embed="rId8">
            <a:extLst>
              <a:ext uri="{28A0092B-C50C-407E-A947-70E740481C1C}">
                <a14:useLocalDpi xmlns:a14="http://schemas.microsoft.com/office/drawing/2010/main" val="0"/>
              </a:ext>
            </a:extLst>
          </a:blip>
          <a:srcRect r="39510" b="29593"/>
          <a:stretch>
            <a:fillRect/>
          </a:stretch>
        </p:blipFill>
        <p:spPr bwMode="auto">
          <a:xfrm>
            <a:off x="8754342" y="6094612"/>
            <a:ext cx="3257550" cy="6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989329" y="155273"/>
            <a:ext cx="10364452" cy="470301"/>
          </a:xfrm>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EC" b="1" dirty="0" smtClean="0"/>
              <a:t>5. Teorías de soporte</a:t>
            </a:r>
            <a:endParaRPr lang="es-EC" b="1" dirty="0"/>
          </a:p>
        </p:txBody>
      </p:sp>
      <p:sp>
        <p:nvSpPr>
          <p:cNvPr id="2" name="Marcador de contenido 1"/>
          <p:cNvSpPr>
            <a:spLocks noGrp="1"/>
          </p:cNvSpPr>
          <p:nvPr>
            <p:ph type="body" idx="1"/>
          </p:nvPr>
        </p:nvSpPr>
        <p:spPr>
          <a:xfrm>
            <a:off x="638117" y="831273"/>
            <a:ext cx="3296409" cy="1177635"/>
          </a:xfrm>
        </p:spPr>
        <p:txBody>
          <a:bodyPr/>
          <a:lstStyle/>
          <a:p>
            <a:r>
              <a:rPr lang="es-EC" sz="2800" b="1" dirty="0" smtClean="0"/>
              <a:t>TEORIA FINANCIERA </a:t>
            </a:r>
          </a:p>
          <a:p>
            <a:endParaRPr lang="es-EC" dirty="0"/>
          </a:p>
        </p:txBody>
      </p:sp>
      <p:pic>
        <p:nvPicPr>
          <p:cNvPr id="14" name="Marcador de posición de imagen 13"/>
          <p:cNvPicPr>
            <a:picLocks noGrp="1" noChangeAspect="1"/>
          </p:cNvPicPr>
          <p:nvPr>
            <p:ph type="pic" idx="15"/>
          </p:nvPr>
        </p:nvPicPr>
        <p:blipFill>
          <a:blip r:embed="rId3">
            <a:extLst>
              <a:ext uri="{28A0092B-C50C-407E-A947-70E740481C1C}">
                <a14:useLocalDpi xmlns:a14="http://schemas.microsoft.com/office/drawing/2010/main" val="0"/>
              </a:ext>
            </a:extLst>
          </a:blip>
          <a:srcRect t="8712" b="8712"/>
          <a:stretch>
            <a:fillRect/>
          </a:stretch>
        </p:blipFill>
        <p:spPr>
          <a:xfrm>
            <a:off x="3360329" y="723300"/>
            <a:ext cx="1004889" cy="842941"/>
          </a:xfrm>
        </p:spPr>
      </p:pic>
      <p:pic>
        <p:nvPicPr>
          <p:cNvPr id="12" name="Picture 1"/>
          <p:cNvPicPr>
            <a:picLocks noChangeAspect="1" noChangeArrowheads="1"/>
          </p:cNvPicPr>
          <p:nvPr/>
        </p:nvPicPr>
        <p:blipFill>
          <a:blip r:embed="rId4">
            <a:extLst>
              <a:ext uri="{28A0092B-C50C-407E-A947-70E740481C1C}">
                <a14:useLocalDpi xmlns:a14="http://schemas.microsoft.com/office/drawing/2010/main" val="0"/>
              </a:ext>
            </a:extLst>
          </a:blip>
          <a:srcRect r="39510" b="29593"/>
          <a:stretch>
            <a:fillRect/>
          </a:stretch>
        </p:blipFill>
        <p:spPr bwMode="auto">
          <a:xfrm>
            <a:off x="8726633" y="6108466"/>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474204" y="5516419"/>
            <a:ext cx="4097795" cy="12293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a:t>E</a:t>
            </a:r>
            <a:r>
              <a:rPr lang="es-EC" sz="2000" dirty="0" smtClean="0"/>
              <a:t>l </a:t>
            </a:r>
            <a:r>
              <a:rPr lang="es-EC" sz="2000" dirty="0"/>
              <a:t>riesgo y la incertidumbre en un contexto </a:t>
            </a:r>
            <a:r>
              <a:rPr lang="es-EC" sz="2000" dirty="0" smtClean="0"/>
              <a:t>globalizado</a:t>
            </a:r>
          </a:p>
          <a:p>
            <a:pPr algn="ctr"/>
            <a:r>
              <a:rPr lang="es-EC" sz="2000" dirty="0"/>
              <a:t>(Floréz, 2008)</a:t>
            </a:r>
          </a:p>
        </p:txBody>
      </p:sp>
      <p:sp>
        <p:nvSpPr>
          <p:cNvPr id="13" name="Rectángulo redondeado 12"/>
          <p:cNvSpPr/>
          <p:nvPr/>
        </p:nvSpPr>
        <p:spPr>
          <a:xfrm>
            <a:off x="474206" y="1648574"/>
            <a:ext cx="4326394" cy="19813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dirty="0">
                <a:solidFill>
                  <a:schemeClr val="tx1"/>
                </a:solidFill>
              </a:rPr>
              <a:t>Sharpe (1976), en su libro “Portfolio Theory and Capital Market”, establece que es una teoría </a:t>
            </a:r>
            <a:r>
              <a:rPr lang="es-EC" sz="2000" dirty="0" smtClean="0">
                <a:solidFill>
                  <a:schemeClr val="tx1"/>
                </a:solidFill>
              </a:rPr>
              <a:t>abstracta utilizada </a:t>
            </a:r>
            <a:r>
              <a:rPr lang="es-EC" sz="2000" dirty="0">
                <a:solidFill>
                  <a:schemeClr val="tx1"/>
                </a:solidFill>
              </a:rPr>
              <a:t>especialmente para explicar el proceso de </a:t>
            </a:r>
            <a:r>
              <a:rPr lang="es-EC" sz="2000" dirty="0" smtClean="0">
                <a:solidFill>
                  <a:schemeClr val="tx1"/>
                </a:solidFill>
              </a:rPr>
              <a:t>inversión.</a:t>
            </a:r>
            <a:endParaRPr lang="es-EC" sz="2000" dirty="0">
              <a:solidFill>
                <a:schemeClr val="tx1"/>
              </a:solidFill>
            </a:endParaRPr>
          </a:p>
        </p:txBody>
      </p:sp>
      <p:sp>
        <p:nvSpPr>
          <p:cNvPr id="18" name="Rectángulo redondeado 17"/>
          <p:cNvSpPr/>
          <p:nvPr/>
        </p:nvSpPr>
        <p:spPr>
          <a:xfrm>
            <a:off x="474206" y="3712224"/>
            <a:ext cx="4326394" cy="16686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dirty="0"/>
              <a:t>Merton (1992) en su libro “Continuous-Time Finance”, determina que es una teoría </a:t>
            </a:r>
            <a:r>
              <a:rPr lang="es-EC" sz="2000" dirty="0" smtClean="0"/>
              <a:t>neoclásica, </a:t>
            </a:r>
            <a:r>
              <a:rPr lang="es-EC" sz="2000" dirty="0"/>
              <a:t>que cubre las áreas económicas de inversión y rendimiento. </a:t>
            </a:r>
          </a:p>
        </p:txBody>
      </p:sp>
      <p:sp>
        <p:nvSpPr>
          <p:cNvPr id="19" name="Flecha curvada hacia la derecha 18"/>
          <p:cNvSpPr/>
          <p:nvPr/>
        </p:nvSpPr>
        <p:spPr>
          <a:xfrm>
            <a:off x="43181" y="3228869"/>
            <a:ext cx="431026" cy="966711"/>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solidFill>
                <a:schemeClr val="tx1"/>
              </a:solidFill>
            </a:endParaRPr>
          </a:p>
        </p:txBody>
      </p:sp>
      <p:sp>
        <p:nvSpPr>
          <p:cNvPr id="20" name="Flecha curvada hacia la derecha 19"/>
          <p:cNvSpPr/>
          <p:nvPr/>
        </p:nvSpPr>
        <p:spPr>
          <a:xfrm>
            <a:off x="-154111" y="4814888"/>
            <a:ext cx="628316" cy="1095692"/>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25" name="Placa 24"/>
          <p:cNvSpPr/>
          <p:nvPr/>
        </p:nvSpPr>
        <p:spPr>
          <a:xfrm>
            <a:off x="9261117" y="1440005"/>
            <a:ext cx="2723066" cy="4392426"/>
          </a:xfrm>
          <a:prstGeom prst="plaqu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a:t>Una de las razones que sustentan la utilización de los indicadores lo establece </a:t>
            </a:r>
            <a:r>
              <a:rPr lang="es-EC" sz="2000" dirty="0" err="1"/>
              <a:t>Rees</a:t>
            </a:r>
            <a:r>
              <a:rPr lang="es-EC" sz="2000" dirty="0"/>
              <a:t> (1990) al afirmar que el empleo de éstos es una alternativa al problema de la comparabilidad entre empresas de distinto tamaño</a:t>
            </a:r>
          </a:p>
        </p:txBody>
      </p:sp>
      <p:sp>
        <p:nvSpPr>
          <p:cNvPr id="29" name="Retraso 28"/>
          <p:cNvSpPr/>
          <p:nvPr/>
        </p:nvSpPr>
        <p:spPr>
          <a:xfrm>
            <a:off x="5265774" y="1144770"/>
            <a:ext cx="3643312" cy="1977305"/>
          </a:xfrm>
          <a:prstGeom prst="flowChartDelay">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2800" dirty="0" smtClean="0">
                <a:solidFill>
                  <a:schemeClr val="tx1"/>
                </a:solidFill>
              </a:rPr>
              <a:t>Rentabilidad Económica</a:t>
            </a:r>
          </a:p>
          <a:p>
            <a:pPr algn="ctr"/>
            <a:r>
              <a:rPr lang="es-EC" sz="2000" dirty="0">
                <a:solidFill>
                  <a:schemeClr val="tx1"/>
                </a:solidFill>
              </a:rPr>
              <a:t>(Sánchez, </a:t>
            </a:r>
            <a:r>
              <a:rPr lang="es-EC" sz="2000" dirty="0" smtClean="0">
                <a:solidFill>
                  <a:schemeClr val="tx1"/>
                </a:solidFill>
              </a:rPr>
              <a:t>2016) Tiene </a:t>
            </a:r>
            <a:r>
              <a:rPr lang="es-EC" sz="2000" dirty="0">
                <a:solidFill>
                  <a:schemeClr val="tx1"/>
                </a:solidFill>
              </a:rPr>
              <a:t>como propósito medir la eficiencia de la empresa en la gestión de sus inversiones</a:t>
            </a:r>
            <a:r>
              <a:rPr lang="es-EC" sz="2000" dirty="0" smtClean="0">
                <a:solidFill>
                  <a:schemeClr val="tx1"/>
                </a:solidFill>
              </a:rPr>
              <a:t> </a:t>
            </a:r>
            <a:endParaRPr lang="es-EC" sz="2000" dirty="0">
              <a:solidFill>
                <a:schemeClr val="tx1"/>
              </a:solidFill>
            </a:endParaRPr>
          </a:p>
        </p:txBody>
      </p:sp>
      <p:sp>
        <p:nvSpPr>
          <p:cNvPr id="30" name="Retraso 29"/>
          <p:cNvSpPr/>
          <p:nvPr/>
        </p:nvSpPr>
        <p:spPr>
          <a:xfrm>
            <a:off x="5348402" y="4195580"/>
            <a:ext cx="3566171" cy="2386012"/>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800" dirty="0" smtClean="0">
                <a:solidFill>
                  <a:schemeClr val="tx1"/>
                </a:solidFill>
              </a:rPr>
              <a:t>Rentabilidad </a:t>
            </a:r>
          </a:p>
          <a:p>
            <a:pPr algn="ctr"/>
            <a:r>
              <a:rPr lang="es-EC" sz="2800" dirty="0" smtClean="0">
                <a:solidFill>
                  <a:schemeClr val="tx1"/>
                </a:solidFill>
              </a:rPr>
              <a:t>Financiera </a:t>
            </a:r>
          </a:p>
          <a:p>
            <a:pPr algn="ctr"/>
            <a:r>
              <a:rPr lang="es-EC" sz="2000" dirty="0">
                <a:solidFill>
                  <a:schemeClr val="tx1"/>
                </a:solidFill>
              </a:rPr>
              <a:t>(Sánchez, 2016</a:t>
            </a:r>
            <a:r>
              <a:rPr lang="es-EC" sz="2000" dirty="0" smtClean="0">
                <a:solidFill>
                  <a:schemeClr val="tx1"/>
                </a:solidFill>
              </a:rPr>
              <a:t>) aceptada </a:t>
            </a:r>
            <a:r>
              <a:rPr lang="es-EC" sz="2000" dirty="0">
                <a:solidFill>
                  <a:schemeClr val="tx1"/>
                </a:solidFill>
              </a:rPr>
              <a:t>como un indicador de la capacidad de la empresa para crear riqueza a favor de sus accionistas. </a:t>
            </a:r>
          </a:p>
        </p:txBody>
      </p:sp>
      <p:pic>
        <p:nvPicPr>
          <p:cNvPr id="38" name="Imagen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834" y="3208022"/>
            <a:ext cx="1721785" cy="893900"/>
          </a:xfrm>
          <a:prstGeom prst="rect">
            <a:avLst/>
          </a:prstGeom>
        </p:spPr>
      </p:pic>
    </p:spTree>
    <p:extLst>
      <p:ext uri="{BB962C8B-B14F-4D97-AF65-F5344CB8AC3E}">
        <p14:creationId xmlns:p14="http://schemas.microsoft.com/office/powerpoint/2010/main" val="148782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069666" y="748144"/>
            <a:ext cx="8689976" cy="374075"/>
          </a:xfrm>
        </p:spPr>
        <p:txBody>
          <a:bodyPr>
            <a:normAutofit fontScale="85000" lnSpcReduction="20000"/>
          </a:bodyPr>
          <a:lstStyle/>
          <a:p>
            <a:r>
              <a:rPr lang="es-EC" sz="2000" b="1" dirty="0" smtClean="0">
                <a:solidFill>
                  <a:schemeClr val="tx1"/>
                </a:solidFill>
                <a:effectLst>
                  <a:outerShdw blurRad="38100" dist="38100" dir="2700000" algn="tl">
                    <a:srgbClr val="000000">
                      <a:alpha val="43137"/>
                    </a:srgbClr>
                  </a:outerShdw>
                </a:effectLst>
              </a:rPr>
              <a:t>Teoría de  demanda de consumo </a:t>
            </a:r>
            <a:endParaRPr lang="es-EC" sz="2000" b="1" dirty="0">
              <a:solidFill>
                <a:schemeClr val="tx1"/>
              </a:solidFill>
              <a:effectLst>
                <a:outerShdw blurRad="38100" dist="38100" dir="2700000" algn="tl">
                  <a:srgbClr val="000000">
                    <a:alpha val="43137"/>
                  </a:srgbClr>
                </a:outerShdw>
              </a:effectLst>
            </a:endParaRPr>
          </a:p>
        </p:txBody>
      </p:sp>
      <p:graphicFrame>
        <p:nvGraphicFramePr>
          <p:cNvPr id="5" name="Diagrama 4"/>
          <p:cNvGraphicFramePr/>
          <p:nvPr>
            <p:extLst>
              <p:ext uri="{D42A27DB-BD31-4B8C-83A1-F6EECF244321}">
                <p14:modId xmlns:p14="http://schemas.microsoft.com/office/powerpoint/2010/main" val="2490855559"/>
              </p:ext>
            </p:extLst>
          </p:nvPr>
        </p:nvGraphicFramePr>
        <p:xfrm>
          <a:off x="660399" y="899775"/>
          <a:ext cx="111575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7927" y="5126181"/>
            <a:ext cx="3422073" cy="1362941"/>
          </a:xfrm>
          <a:prstGeom prst="rect">
            <a:avLst/>
          </a:prstGeom>
        </p:spPr>
      </p:pic>
      <p:pic>
        <p:nvPicPr>
          <p:cNvPr id="7" name="Picture 1"/>
          <p:cNvPicPr>
            <a:picLocks noChangeAspect="1" noChangeArrowheads="1"/>
          </p:cNvPicPr>
          <p:nvPr/>
        </p:nvPicPr>
        <p:blipFill>
          <a:blip r:embed="rId9">
            <a:extLst>
              <a:ext uri="{28A0092B-C50C-407E-A947-70E740481C1C}">
                <a14:useLocalDpi xmlns:a14="http://schemas.microsoft.com/office/drawing/2010/main" val="0"/>
              </a:ext>
            </a:extLst>
          </a:blip>
          <a:srcRect r="39510" b="29593"/>
          <a:stretch>
            <a:fillRect/>
          </a:stretch>
        </p:blipFill>
        <p:spPr bwMode="auto">
          <a:xfrm>
            <a:off x="8754342" y="6094612"/>
            <a:ext cx="3257550" cy="63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546764" y="166255"/>
            <a:ext cx="6899563"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dirty="0" smtClean="0"/>
              <a:t>TEORIAS DE SOPORTE </a:t>
            </a:r>
            <a:endParaRPr lang="es-EC" sz="2400" dirty="0"/>
          </a:p>
        </p:txBody>
      </p:sp>
    </p:spTree>
    <p:extLst>
      <p:ext uri="{BB962C8B-B14F-4D97-AF65-F5344CB8AC3E}">
        <p14:creationId xmlns:p14="http://schemas.microsoft.com/office/powerpoint/2010/main" val="2689282702"/>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Gota</Template>
  <TotalTime>5158</TotalTime>
  <Words>3211</Words>
  <Application>Microsoft Office PowerPoint</Application>
  <PresentationFormat>Panorámica</PresentationFormat>
  <Paragraphs>468</Paragraphs>
  <Slides>33</Slides>
  <Notes>4</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33</vt:i4>
      </vt:variant>
    </vt:vector>
  </HeadingPairs>
  <TitlesOfParts>
    <vt:vector size="44" baseType="lpstr">
      <vt:lpstr>Arial</vt:lpstr>
      <vt:lpstr>BatangChe</vt:lpstr>
      <vt:lpstr>Calibri</vt:lpstr>
      <vt:lpstr>Calibri Light</vt:lpstr>
      <vt:lpstr>Cambria Math</vt:lpstr>
      <vt:lpstr>Times New Roman</vt:lpstr>
      <vt:lpstr>Tw Cen MT</vt:lpstr>
      <vt:lpstr>Wingdings</vt:lpstr>
      <vt:lpstr>Gota</vt:lpstr>
      <vt:lpstr>Tema de Office</vt:lpstr>
      <vt:lpstr>1_Gota</vt:lpstr>
      <vt:lpstr>Presentación de PowerPoint</vt:lpstr>
      <vt:lpstr>Presentación de PowerPoint</vt:lpstr>
      <vt:lpstr>1. resumen</vt:lpstr>
      <vt:lpstr>2. PROBLEMATICA</vt:lpstr>
      <vt:lpstr>Presentación de PowerPoint</vt:lpstr>
      <vt:lpstr>3. JUSTIFICACIÓN</vt:lpstr>
      <vt:lpstr>Presentación de PowerPoint</vt:lpstr>
      <vt:lpstr>5. Teorías de soporte</vt:lpstr>
      <vt:lpstr>Presentación de PowerPoint</vt:lpstr>
      <vt:lpstr>Presentación de PowerPoint</vt:lpstr>
      <vt:lpstr>6. MARCO REFENCIAL</vt:lpstr>
      <vt:lpstr>7. metodología</vt:lpstr>
      <vt:lpstr>Presentación de PowerPoint</vt:lpstr>
      <vt:lpstr>Presentación de PowerPoint</vt:lpstr>
      <vt:lpstr>9. CORRELACION DE PEARSON</vt:lpstr>
      <vt:lpstr>10.DIAGNOSTICO SITUACIONAL SECTOR GANADERO DE LA PROVINCIA DE COTOPAXI</vt:lpstr>
      <vt:lpstr>Presentación de PowerPoint</vt:lpstr>
      <vt:lpstr>Presentación de PowerPoint</vt:lpstr>
      <vt:lpstr>11. ESTRUCTURA DE LOS COSTO E INGRESOS DE LA PRODUCCIÓN DE LECHE </vt:lpstr>
      <vt:lpstr>12. Análisis del costo de producción de leche  </vt:lpstr>
      <vt:lpstr>Presentación de PowerPoint</vt:lpstr>
      <vt:lpstr>14. Análisis delas 5 fuerzas de porter </vt:lpstr>
      <vt:lpstr>15. PROPUESTA</vt:lpstr>
      <vt:lpstr>Presentación de PowerPoint</vt:lpstr>
      <vt:lpstr>Presentación de PowerPoint</vt:lpstr>
      <vt:lpstr>Presentación de PowerPoint</vt:lpstr>
      <vt:lpstr> </vt:lpstr>
      <vt:lpstr>Presentación de PowerPoint</vt:lpstr>
      <vt:lpstr>Presentación de PowerPoint</vt:lpstr>
      <vt:lpstr>18. Conclusiones </vt:lpstr>
      <vt:lpstr>Presentación de PowerPoint</vt:lpstr>
      <vt:lpstr>19. 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dc:creator>
  <cp:lastModifiedBy>UMB8</cp:lastModifiedBy>
  <cp:revision>307</cp:revision>
  <dcterms:created xsi:type="dcterms:W3CDTF">2019-06-25T23:32:26Z</dcterms:created>
  <dcterms:modified xsi:type="dcterms:W3CDTF">2019-07-18T14:06:13Z</dcterms:modified>
</cp:coreProperties>
</file>