
<file path=[Content_Types].xml><?xml version="1.0" encoding="utf-8"?>
<Types xmlns="http://schemas.openxmlformats.org/package/2006/content-types">
  <Default Extension="png" ContentType="image/png"/>
  <Default Extension="jfif" ContentType="image/jpe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2"/>
  </p:notesMasterIdLst>
  <p:handoutMasterIdLst>
    <p:handoutMasterId r:id="rId33"/>
  </p:handoutMasterIdLst>
  <p:sldIdLst>
    <p:sldId id="256" r:id="rId2"/>
    <p:sldId id="260" r:id="rId3"/>
    <p:sldId id="294" r:id="rId4"/>
    <p:sldId id="259" r:id="rId5"/>
    <p:sldId id="261" r:id="rId6"/>
    <p:sldId id="266" r:id="rId7"/>
    <p:sldId id="267" r:id="rId8"/>
    <p:sldId id="269" r:id="rId9"/>
    <p:sldId id="268" r:id="rId10"/>
    <p:sldId id="262" r:id="rId11"/>
    <p:sldId id="263" r:id="rId12"/>
    <p:sldId id="264" r:id="rId13"/>
    <p:sldId id="272" r:id="rId14"/>
    <p:sldId id="270" r:id="rId15"/>
    <p:sldId id="265" r:id="rId16"/>
    <p:sldId id="273" r:id="rId17"/>
    <p:sldId id="278" r:id="rId18"/>
    <p:sldId id="279" r:id="rId19"/>
    <p:sldId id="280" r:id="rId20"/>
    <p:sldId id="281" r:id="rId21"/>
    <p:sldId id="282" r:id="rId22"/>
    <p:sldId id="292" r:id="rId23"/>
    <p:sldId id="283" r:id="rId24"/>
    <p:sldId id="284" r:id="rId25"/>
    <p:sldId id="285" r:id="rId26"/>
    <p:sldId id="286" r:id="rId27"/>
    <p:sldId id="293" r:id="rId28"/>
    <p:sldId id="274" r:id="rId29"/>
    <p:sldId id="288" r:id="rId30"/>
    <p:sldId id="27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4" autoAdjust="0"/>
    <p:restoredTop sz="94660"/>
  </p:normalViewPr>
  <p:slideViewPr>
    <p:cSldViewPr snapToGrid="0">
      <p:cViewPr>
        <p:scale>
          <a:sx n="79" d="100"/>
          <a:sy n="79" d="100"/>
        </p:scale>
        <p:origin x="-354" y="-2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Hoja_de_c_lculo_de_Microsoft_Excel2.xlsx"/><Relationship Id="rId1" Type="http://schemas.openxmlformats.org/officeDocument/2006/relationships/themeOverride" Target="../theme/themeOverride2.xml"/><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s-EC"/>
              <a:t>Test de Dolor </a:t>
            </a:r>
          </a:p>
        </c:rich>
      </c:tx>
      <c:overlay val="0"/>
      <c:spPr>
        <a:noFill/>
        <a:ln>
          <a:noFill/>
        </a:ln>
        <a:effectLst/>
      </c:spPr>
    </c:title>
    <c:autoTitleDeleted val="0"/>
    <c:plotArea>
      <c:layout/>
      <c:barChart>
        <c:barDir val="col"/>
        <c:grouping val="clustered"/>
        <c:varyColors val="0"/>
        <c:ser>
          <c:idx val="0"/>
          <c:order val="0"/>
          <c:tx>
            <c:strRef>
              <c:f>Hoja1!$C$12</c:f>
              <c:strCache>
                <c:ptCount val="1"/>
                <c:pt idx="0">
                  <c:v>Ausencia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Hoja1!$D$11:$F$11</c:f>
              <c:strCache>
                <c:ptCount val="3"/>
                <c:pt idx="0">
                  <c:v>Primer test</c:v>
                </c:pt>
                <c:pt idx="1">
                  <c:v>Segundo test</c:v>
                </c:pt>
                <c:pt idx="2">
                  <c:v>Tercer test </c:v>
                </c:pt>
              </c:strCache>
            </c:strRef>
          </c:cat>
          <c:val>
            <c:numRef>
              <c:f>Hoja1!$D$12:$F$12</c:f>
              <c:numCache>
                <c:formatCode>0.00%</c:formatCode>
                <c:ptCount val="3"/>
                <c:pt idx="0">
                  <c:v>0.22857142857142856</c:v>
                </c:pt>
                <c:pt idx="1">
                  <c:v>0.42857142857142855</c:v>
                </c:pt>
                <c:pt idx="2">
                  <c:v>0.68571428571428572</c:v>
                </c:pt>
              </c:numCache>
            </c:numRef>
          </c:val>
          <c:extLst xmlns:c16r2="http://schemas.microsoft.com/office/drawing/2015/06/chart">
            <c:ext xmlns:c16="http://schemas.microsoft.com/office/drawing/2014/chart" uri="{C3380CC4-5D6E-409C-BE32-E72D297353CC}">
              <c16:uniqueId val="{00000000-6845-408B-BB6A-C28801375407}"/>
            </c:ext>
          </c:extLst>
        </c:ser>
        <c:ser>
          <c:idx val="1"/>
          <c:order val="1"/>
          <c:tx>
            <c:strRef>
              <c:f>Hoja1!$C$13</c:f>
              <c:strCache>
                <c:ptCount val="1"/>
                <c:pt idx="0">
                  <c:v>Moderado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Hoja1!$D$11:$F$11</c:f>
              <c:strCache>
                <c:ptCount val="3"/>
                <c:pt idx="0">
                  <c:v>Primer test</c:v>
                </c:pt>
                <c:pt idx="1">
                  <c:v>Segundo test</c:v>
                </c:pt>
                <c:pt idx="2">
                  <c:v>Tercer test </c:v>
                </c:pt>
              </c:strCache>
            </c:strRef>
          </c:cat>
          <c:val>
            <c:numRef>
              <c:f>Hoja1!$D$13:$F$13</c:f>
              <c:numCache>
                <c:formatCode>0.00%</c:formatCode>
                <c:ptCount val="3"/>
                <c:pt idx="0">
                  <c:v>0.48571428571428571</c:v>
                </c:pt>
                <c:pt idx="1">
                  <c:v>0.4</c:v>
                </c:pt>
                <c:pt idx="2">
                  <c:v>0.2857142857142857</c:v>
                </c:pt>
              </c:numCache>
            </c:numRef>
          </c:val>
          <c:extLst xmlns:c16r2="http://schemas.microsoft.com/office/drawing/2015/06/chart">
            <c:ext xmlns:c16="http://schemas.microsoft.com/office/drawing/2014/chart" uri="{C3380CC4-5D6E-409C-BE32-E72D297353CC}">
              <c16:uniqueId val="{00000001-6845-408B-BB6A-C28801375407}"/>
            </c:ext>
          </c:extLst>
        </c:ser>
        <c:ser>
          <c:idx val="2"/>
          <c:order val="2"/>
          <c:tx>
            <c:strRef>
              <c:f>Hoja1!$C$14</c:f>
              <c:strCache>
                <c:ptCount val="1"/>
                <c:pt idx="0">
                  <c:v>Dolor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Hoja1!$D$11:$F$11</c:f>
              <c:strCache>
                <c:ptCount val="3"/>
                <c:pt idx="0">
                  <c:v>Primer test</c:v>
                </c:pt>
                <c:pt idx="1">
                  <c:v>Segundo test</c:v>
                </c:pt>
                <c:pt idx="2">
                  <c:v>Tercer test </c:v>
                </c:pt>
              </c:strCache>
            </c:strRef>
          </c:cat>
          <c:val>
            <c:numRef>
              <c:f>Hoja1!$D$14:$F$14</c:f>
              <c:numCache>
                <c:formatCode>0.00%</c:formatCode>
                <c:ptCount val="3"/>
                <c:pt idx="0">
                  <c:v>0.2857142857142857</c:v>
                </c:pt>
                <c:pt idx="1">
                  <c:v>0.17142857142857143</c:v>
                </c:pt>
                <c:pt idx="2">
                  <c:v>2.8571428571428571E-2</c:v>
                </c:pt>
              </c:numCache>
            </c:numRef>
          </c:val>
          <c:extLst xmlns:c16r2="http://schemas.microsoft.com/office/drawing/2015/06/chart">
            <c:ext xmlns:c16="http://schemas.microsoft.com/office/drawing/2014/chart" uri="{C3380CC4-5D6E-409C-BE32-E72D297353CC}">
              <c16:uniqueId val="{00000002-6845-408B-BB6A-C28801375407}"/>
            </c:ext>
          </c:extLst>
        </c:ser>
        <c:dLbls>
          <c:dLblPos val="outEnd"/>
          <c:showLegendKey val="0"/>
          <c:showVal val="1"/>
          <c:showCatName val="0"/>
          <c:showSerName val="0"/>
          <c:showPercent val="0"/>
          <c:showBubbleSize val="0"/>
        </c:dLbls>
        <c:gapWidth val="219"/>
        <c:overlap val="-27"/>
        <c:axId val="122971264"/>
        <c:axId val="122972800"/>
      </c:barChart>
      <c:catAx>
        <c:axId val="12297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122972800"/>
        <c:crosses val="autoZero"/>
        <c:auto val="1"/>
        <c:lblAlgn val="ctr"/>
        <c:lblOffset val="100"/>
        <c:noMultiLvlLbl val="0"/>
      </c:catAx>
      <c:valAx>
        <c:axId val="1229728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122971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legend>
    <c:plotVisOnly val="1"/>
    <c:dispBlanksAs val="gap"/>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a:solidFill>
            <a:sysClr val="windowText" lastClr="000000"/>
          </a:solidFill>
          <a:latin typeface="+mn-lt"/>
          <a:ea typeface="+mn-ea"/>
          <a:cs typeface="+mn-cs"/>
        </a:defRPr>
      </a:pPr>
      <a:endParaRPr lang="es-EC"/>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EC"/>
              <a:t>TEST DE ESCALA DE ANGULOS ARTICULARES </a:t>
            </a:r>
          </a:p>
        </c:rich>
      </c:tx>
      <c:overlay val="0"/>
      <c:spPr>
        <a:noFill/>
        <a:ln>
          <a:noFill/>
        </a:ln>
        <a:effectLst/>
      </c:spPr>
    </c:title>
    <c:autoTitleDeleted val="0"/>
    <c:plotArea>
      <c:layout/>
      <c:barChart>
        <c:barDir val="col"/>
        <c:grouping val="clustered"/>
        <c:varyColors val="0"/>
        <c:ser>
          <c:idx val="0"/>
          <c:order val="0"/>
          <c:tx>
            <c:strRef>
              <c:f>Hoja2!$E$10</c:f>
              <c:strCache>
                <c:ptCount val="1"/>
                <c:pt idx="0">
                  <c:v>Primer test</c:v>
                </c:pt>
              </c:strCache>
            </c:strRef>
          </c:tx>
          <c:spPr>
            <a:solidFill>
              <a:schemeClr val="accent6">
                <a:tint val="77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Hoja2!$D$11:$D$14</c:f>
              <c:strCache>
                <c:ptCount val="4"/>
                <c:pt idx="0">
                  <c:v>No limitado (+170°)</c:v>
                </c:pt>
                <c:pt idx="1">
                  <c:v>Ligeramente limitado (110°-169°)</c:v>
                </c:pt>
                <c:pt idx="2">
                  <c:v>Moderadamente limitado (90°-109°)</c:v>
                </c:pt>
                <c:pt idx="3">
                  <c:v>Muy limitado (0°-89°)</c:v>
                </c:pt>
              </c:strCache>
            </c:strRef>
          </c:cat>
          <c:val>
            <c:numRef>
              <c:f>Hoja2!$E$11:$E$14</c:f>
              <c:numCache>
                <c:formatCode>0.00%</c:formatCode>
                <c:ptCount val="4"/>
                <c:pt idx="0">
                  <c:v>0.5714285714285714</c:v>
                </c:pt>
                <c:pt idx="1">
                  <c:v>2.8571428571428571E-2</c:v>
                </c:pt>
                <c:pt idx="2">
                  <c:v>0.31428571428571428</c:v>
                </c:pt>
                <c:pt idx="3">
                  <c:v>8.5714285714285715E-2</c:v>
                </c:pt>
              </c:numCache>
            </c:numRef>
          </c:val>
          <c:extLst xmlns:c16r2="http://schemas.microsoft.com/office/drawing/2015/06/chart">
            <c:ext xmlns:c16="http://schemas.microsoft.com/office/drawing/2014/chart" uri="{C3380CC4-5D6E-409C-BE32-E72D297353CC}">
              <c16:uniqueId val="{00000000-8023-4055-9F46-2356E3CFB113}"/>
            </c:ext>
          </c:extLst>
        </c:ser>
        <c:ser>
          <c:idx val="1"/>
          <c:order val="1"/>
          <c:tx>
            <c:strRef>
              <c:f>Hoja2!$F$10</c:f>
              <c:strCache>
                <c:ptCount val="1"/>
                <c:pt idx="0">
                  <c:v>Segundo test</c:v>
                </c:pt>
              </c:strCache>
            </c:strRef>
          </c:tx>
          <c:spPr>
            <a:solidFill>
              <a:schemeClr val="accent6">
                <a:shade val="76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Hoja2!$D$11:$D$14</c:f>
              <c:strCache>
                <c:ptCount val="4"/>
                <c:pt idx="0">
                  <c:v>No limitado (+170°)</c:v>
                </c:pt>
                <c:pt idx="1">
                  <c:v>Ligeramente limitado (110°-169°)</c:v>
                </c:pt>
                <c:pt idx="2">
                  <c:v>Moderadamente limitado (90°-109°)</c:v>
                </c:pt>
                <c:pt idx="3">
                  <c:v>Muy limitado (0°-89°)</c:v>
                </c:pt>
              </c:strCache>
            </c:strRef>
          </c:cat>
          <c:val>
            <c:numRef>
              <c:f>Hoja2!$F$11:$F$14</c:f>
              <c:numCache>
                <c:formatCode>0.00%</c:formatCode>
                <c:ptCount val="4"/>
                <c:pt idx="0">
                  <c:v>0.82857142857142863</c:v>
                </c:pt>
                <c:pt idx="1">
                  <c:v>0.14285714285714285</c:v>
                </c:pt>
                <c:pt idx="2">
                  <c:v>2.8571428571428571E-2</c:v>
                </c:pt>
                <c:pt idx="3">
                  <c:v>0</c:v>
                </c:pt>
              </c:numCache>
            </c:numRef>
          </c:val>
          <c:extLst xmlns:c16r2="http://schemas.microsoft.com/office/drawing/2015/06/chart">
            <c:ext xmlns:c16="http://schemas.microsoft.com/office/drawing/2014/chart" uri="{C3380CC4-5D6E-409C-BE32-E72D297353CC}">
              <c16:uniqueId val="{00000001-8023-4055-9F46-2356E3CFB113}"/>
            </c:ext>
          </c:extLst>
        </c:ser>
        <c:dLbls>
          <c:showLegendKey val="0"/>
          <c:showVal val="0"/>
          <c:showCatName val="0"/>
          <c:showSerName val="0"/>
          <c:showPercent val="0"/>
          <c:showBubbleSize val="0"/>
        </c:dLbls>
        <c:gapWidth val="219"/>
        <c:overlap val="-27"/>
        <c:axId val="122855424"/>
        <c:axId val="122856960"/>
      </c:barChart>
      <c:catAx>
        <c:axId val="12285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EC"/>
          </a:p>
        </c:txPr>
        <c:crossAx val="122856960"/>
        <c:crosses val="autoZero"/>
        <c:auto val="1"/>
        <c:lblAlgn val="ctr"/>
        <c:lblOffset val="100"/>
        <c:noMultiLvlLbl val="0"/>
      </c:catAx>
      <c:valAx>
        <c:axId val="1228569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EC"/>
          </a:p>
        </c:txPr>
        <c:crossAx val="122855424"/>
        <c:crosses val="autoZero"/>
        <c:crossBetween val="between"/>
      </c:valAx>
      <c:dTable>
        <c:showHorzBorder val="1"/>
        <c:showVertBorder val="1"/>
        <c:showOutline val="1"/>
        <c:showKeys val="1"/>
        <c:spPr>
          <a:noFill/>
          <a:ln w="9525" cap="flat" cmpd="sng" algn="ctr">
            <a:solidFill>
              <a:schemeClr val="accent1"/>
            </a:solidFill>
            <a:round/>
          </a:ln>
          <a:effectLst/>
        </c:spPr>
        <c:txPr>
          <a:bodyPr rot="0" spcFirstLastPara="1" vertOverflow="ellipsis" vert="horz" wrap="square" anchor="ctr" anchorCtr="1"/>
          <a:lstStyle/>
          <a:p>
            <a:pPr rtl="0">
              <a:defRPr sz="900" b="1"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ysClr val="window" lastClr="FFFFFF"/>
    </a:solidFill>
    <a:ln>
      <a:noFill/>
    </a:ln>
    <a:effectLst/>
  </c:spPr>
  <c:txPr>
    <a:bodyPr/>
    <a:lstStyle/>
    <a:p>
      <a:pPr>
        <a:defRPr b="1"/>
      </a:pPr>
      <a:endParaRPr lang="es-EC"/>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image" Target="../media/image18.png"/></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ata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4"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2A4055-7A67-4CCE-9F2B-39D9BE389204}" type="doc">
      <dgm:prSet loTypeId="urn:microsoft.com/office/officeart/2005/8/layout/pList2" loCatId="list" qsTypeId="urn:microsoft.com/office/officeart/2005/8/quickstyle/simple1" qsCatId="simple" csTypeId="urn:microsoft.com/office/officeart/2005/8/colors/accent1_2" csCatId="accent1" phldr="1"/>
      <dgm:spPr/>
    </dgm:pt>
    <dgm:pt modelId="{EAAEC1DB-3CB7-487E-80DD-C95242164871}">
      <dgm:prSet phldrT="[Texto]" custT="1"/>
      <dgm:spPr>
        <a:xfrm rot="10800000">
          <a:off x="151241" y="1608787"/>
          <a:ext cx="1166271" cy="1966296"/>
        </a:xfrm>
        <a:prstGeom prst="roundRect">
          <a:avLst>
            <a:gd name="adj" fmla="val 10000"/>
          </a:avLst>
        </a:prstGeom>
        <a:solidFill>
          <a:srgbClr val="00B0F0"/>
        </a:solidFill>
        <a:ln w="19050" cap="rnd" cmpd="sng" algn="ctr">
          <a:solidFill>
            <a:sysClr val="window" lastClr="FFFFFF">
              <a:hueOff val="0"/>
              <a:satOff val="0"/>
              <a:lumOff val="0"/>
              <a:alphaOff val="0"/>
            </a:sysClr>
          </a:solidFill>
          <a:prstDash val="solid"/>
          <a:miter lim="800000"/>
        </a:ln>
        <a:effectLst/>
      </dgm:spPr>
      <dgm:t>
        <a:bodyPr/>
        <a:lstStyle/>
        <a:p>
          <a:r>
            <a:rPr lang="es-ES" sz="1400" b="0" dirty="0" smtClean="0">
              <a:solidFill>
                <a:sysClr val="windowText" lastClr="000000"/>
              </a:solidFill>
              <a:latin typeface="Calibri" panose="020F0502020204030204"/>
              <a:ea typeface="+mn-ea"/>
              <a:cs typeface="+mn-cs"/>
            </a:rPr>
            <a:t>Objetivo: Reparar la </a:t>
          </a:r>
          <a:r>
            <a:rPr lang="es-ES" sz="1400" b="0" dirty="0" err="1" smtClean="0">
              <a:solidFill>
                <a:sysClr val="windowText" lastClr="000000"/>
              </a:solidFill>
              <a:latin typeface="Calibri" panose="020F0502020204030204"/>
              <a:ea typeface="+mn-ea"/>
              <a:cs typeface="+mn-cs"/>
            </a:rPr>
            <a:t>articulació</a:t>
          </a:r>
          <a:endParaRPr lang="es-ES" sz="1400" b="0" dirty="0" smtClean="0">
            <a:solidFill>
              <a:sysClr val="windowText" lastClr="000000"/>
            </a:solidFill>
            <a:latin typeface="Calibri" panose="020F0502020204030204"/>
            <a:ea typeface="+mn-ea"/>
            <a:cs typeface="+mn-cs"/>
          </a:endParaRPr>
        </a:p>
        <a:p>
          <a:r>
            <a:rPr lang="es-ES" sz="1200" dirty="0" smtClean="0">
              <a:solidFill>
                <a:sysClr val="window" lastClr="FFFFFF"/>
              </a:solidFill>
              <a:latin typeface="Calibri" panose="020F0502020204030204"/>
              <a:ea typeface="+mn-ea"/>
              <a:cs typeface="+mn-cs"/>
            </a:rPr>
            <a:t>1.Extensión de los brazos.</a:t>
          </a:r>
        </a:p>
        <a:p>
          <a:r>
            <a:rPr lang="es-ES" sz="1000" dirty="0" smtClean="0">
              <a:solidFill>
                <a:sysClr val="window" lastClr="FFFFFF"/>
              </a:solidFill>
              <a:latin typeface="Calibri" panose="020F0502020204030204"/>
              <a:ea typeface="+mn-ea"/>
              <a:cs typeface="+mn-cs"/>
            </a:rPr>
            <a:t>Método: </a:t>
          </a:r>
          <a:r>
            <a:rPr lang="es-ES" sz="1000" dirty="0" err="1" smtClean="0">
              <a:solidFill>
                <a:sysClr val="window" lastClr="FFFFFF"/>
              </a:solidFill>
              <a:latin typeface="Calibri" panose="020F0502020204030204"/>
              <a:ea typeface="+mn-ea"/>
              <a:cs typeface="+mn-cs"/>
            </a:rPr>
            <a:t>Std</a:t>
          </a:r>
          <a:r>
            <a:rPr lang="es-ES" sz="1000" dirty="0" smtClean="0">
              <a:solidFill>
                <a:sysClr val="window" lastClr="FFFFFF"/>
              </a:solidFill>
              <a:latin typeface="Calibri" panose="020F0502020204030204"/>
              <a:ea typeface="+mn-ea"/>
              <a:cs typeface="+mn-cs"/>
            </a:rPr>
            <a:t>. X Rep.</a:t>
          </a:r>
        </a:p>
        <a:p>
          <a:r>
            <a:rPr lang="es-ES" sz="1000" dirty="0" err="1" smtClean="0">
              <a:solidFill>
                <a:sysClr val="window" lastClr="FFFFFF"/>
              </a:solidFill>
              <a:latin typeface="Calibri" panose="020F0502020204030204"/>
              <a:ea typeface="+mn-ea"/>
              <a:cs typeface="+mn-cs"/>
            </a:rPr>
            <a:t>Proced</a:t>
          </a:r>
          <a:r>
            <a:rPr lang="es-ES" sz="1000" dirty="0" smtClean="0">
              <a:solidFill>
                <a:sysClr val="window" lastClr="FFFFFF"/>
              </a:solidFill>
              <a:latin typeface="Calibri" panose="020F0502020204030204"/>
              <a:ea typeface="+mn-ea"/>
              <a:cs typeface="+mn-cs"/>
            </a:rPr>
            <a:t>. </a:t>
          </a:r>
          <a:r>
            <a:rPr lang="es-ES" sz="1000" dirty="0" err="1" smtClean="0">
              <a:solidFill>
                <a:sysClr val="window" lastClr="FFFFFF"/>
              </a:solidFill>
              <a:latin typeface="Calibri" panose="020F0502020204030204"/>
              <a:ea typeface="+mn-ea"/>
              <a:cs typeface="+mn-cs"/>
            </a:rPr>
            <a:t>Organizat</a:t>
          </a:r>
          <a:r>
            <a:rPr lang="es-ES" sz="1000" dirty="0" smtClean="0">
              <a:solidFill>
                <a:sysClr val="window" lastClr="FFFFFF"/>
              </a:solidFill>
              <a:latin typeface="Calibri" panose="020F0502020204030204"/>
              <a:ea typeface="+mn-ea"/>
              <a:cs typeface="+mn-cs"/>
            </a:rPr>
            <a:t>. T. Individual</a:t>
          </a:r>
        </a:p>
        <a:p>
          <a:r>
            <a:rPr lang="es-ES" sz="1000" dirty="0" smtClean="0">
              <a:solidFill>
                <a:schemeClr val="tx1"/>
              </a:solidFill>
              <a:latin typeface="Calibri" panose="020F0502020204030204"/>
              <a:ea typeface="+mn-ea"/>
              <a:cs typeface="+mn-cs"/>
            </a:rPr>
            <a:t>Dosis: 2 X5 C/brazo sin pausa</a:t>
          </a:r>
        </a:p>
        <a:p>
          <a:endParaRPr lang="es-ES" sz="1000" dirty="0" smtClean="0">
            <a:solidFill>
              <a:sysClr val="window" lastClr="FFFFFF"/>
            </a:solidFill>
            <a:latin typeface="Calibri" panose="020F0502020204030204"/>
            <a:ea typeface="+mn-ea"/>
            <a:cs typeface="+mn-cs"/>
          </a:endParaRPr>
        </a:p>
        <a:p>
          <a:endParaRPr lang="es-EC" sz="1500" dirty="0">
            <a:solidFill>
              <a:sysClr val="window" lastClr="FFFFFF"/>
            </a:solidFill>
            <a:latin typeface="Trebuchet MS" panose="020B0603020202020204"/>
            <a:ea typeface="+mn-ea"/>
            <a:cs typeface="+mn-cs"/>
          </a:endParaRPr>
        </a:p>
      </dgm:t>
    </dgm:pt>
    <dgm:pt modelId="{1C746E77-2994-4B69-95D8-4CFE113F201B}" type="parTrans" cxnId="{BEC5D5A8-79F6-4D7D-B469-32B5113A0E01}">
      <dgm:prSet/>
      <dgm:spPr/>
      <dgm:t>
        <a:bodyPr/>
        <a:lstStyle/>
        <a:p>
          <a:endParaRPr lang="es-EC"/>
        </a:p>
      </dgm:t>
    </dgm:pt>
    <dgm:pt modelId="{0625885C-6B07-47DA-ACCA-799B7425B557}" type="sibTrans" cxnId="{BEC5D5A8-79F6-4D7D-B469-32B5113A0E01}">
      <dgm:prSet/>
      <dgm:spPr/>
      <dgm:t>
        <a:bodyPr/>
        <a:lstStyle/>
        <a:p>
          <a:endParaRPr lang="es-EC"/>
        </a:p>
      </dgm:t>
    </dgm:pt>
    <dgm:pt modelId="{86894ADE-E067-4D8A-BDA8-06E95BF00F9C}">
      <dgm:prSet phldrT="[Texto]" custT="1"/>
      <dgm:spPr>
        <a:xfrm rot="10800000">
          <a:off x="3079306" y="1608787"/>
          <a:ext cx="1817564" cy="1966296"/>
        </a:xfrm>
        <a:prstGeom prst="roundRect">
          <a:avLst>
            <a:gd name="adj" fmla="val 10000"/>
          </a:avLst>
        </a:prstGeom>
        <a:solidFill>
          <a:srgbClr val="00B0F0"/>
        </a:solidFill>
        <a:ln w="19050" cap="rnd" cmpd="sng" algn="ctr">
          <a:solidFill>
            <a:sysClr val="window" lastClr="FFFFFF">
              <a:hueOff val="0"/>
              <a:satOff val="0"/>
              <a:lumOff val="0"/>
              <a:alphaOff val="0"/>
            </a:sysClr>
          </a:solidFill>
          <a:prstDash val="solid"/>
          <a:miter lim="800000"/>
        </a:ln>
        <a:effectLst/>
      </dgm:spPr>
      <dgm:t>
        <a:bodyPr/>
        <a:lstStyle/>
        <a:p>
          <a:r>
            <a:rPr lang="es-CO" sz="1400" i="0" dirty="0" smtClean="0">
              <a:solidFill>
                <a:sysClr val="windowText" lastClr="000000"/>
              </a:solidFill>
              <a:latin typeface="Calibri" panose="020F0502020204030204" pitchFamily="34" charset="0"/>
              <a:ea typeface="+mn-ea"/>
              <a:cs typeface="Arial" charset="0"/>
            </a:rPr>
            <a:t>Objetivo: Fortalecer la articulación</a:t>
          </a:r>
        </a:p>
        <a:p>
          <a:r>
            <a:rPr lang="es-CO" sz="1400" i="0" dirty="0" smtClean="0">
              <a:solidFill>
                <a:sysClr val="window" lastClr="FFFFFF"/>
              </a:solidFill>
              <a:latin typeface="Calibri" panose="020F0502020204030204" pitchFamily="34" charset="0"/>
              <a:ea typeface="+mn-ea"/>
              <a:cs typeface="Arial" charset="0"/>
            </a:rPr>
            <a:t>3.Plancha estática</a:t>
          </a:r>
          <a:r>
            <a:rPr lang="es-CO" sz="1000" i="0" dirty="0" smtClean="0">
              <a:solidFill>
                <a:sysClr val="window" lastClr="FFFFFF"/>
              </a:solidFill>
              <a:latin typeface="Arial" charset="0"/>
              <a:ea typeface="+mn-ea"/>
              <a:cs typeface="Arial" charset="0"/>
            </a:rPr>
            <a:t>.</a:t>
          </a:r>
        </a:p>
        <a:p>
          <a:r>
            <a:rPr lang="es-CO" sz="1000" i="0" dirty="0" smtClean="0">
              <a:solidFill>
                <a:sysClr val="window" lastClr="FFFFFF"/>
              </a:solidFill>
              <a:latin typeface="Arial" charset="0"/>
              <a:ea typeface="+mn-ea"/>
              <a:cs typeface="Arial" charset="0"/>
            </a:rPr>
            <a:t>Método: Isométrico</a:t>
          </a:r>
        </a:p>
        <a:p>
          <a:r>
            <a:rPr lang="es-CO" sz="1000" i="0" dirty="0" smtClean="0">
              <a:solidFill>
                <a:sysClr val="window" lastClr="FFFFFF"/>
              </a:solidFill>
              <a:latin typeface="Arial" charset="0"/>
              <a:ea typeface="+mn-ea"/>
              <a:cs typeface="Arial" charset="0"/>
            </a:rPr>
            <a:t>Medio: Cronómetro</a:t>
          </a:r>
        </a:p>
        <a:p>
          <a:r>
            <a:rPr lang="es-CO" sz="1000" i="0" dirty="0" smtClean="0">
              <a:solidFill>
                <a:schemeClr val="tx1"/>
              </a:solidFill>
              <a:latin typeface="Arial" charset="0"/>
              <a:ea typeface="+mn-ea"/>
              <a:cs typeface="Arial" charset="0"/>
            </a:rPr>
            <a:t>Dosis: 2X10” </a:t>
          </a:r>
          <a:r>
            <a:rPr lang="es-CO" sz="1000" i="0" dirty="0" err="1" smtClean="0">
              <a:solidFill>
                <a:schemeClr val="tx1"/>
              </a:solidFill>
              <a:latin typeface="Arial" charset="0"/>
              <a:ea typeface="+mn-ea"/>
              <a:cs typeface="Arial" charset="0"/>
            </a:rPr>
            <a:t>Macp</a:t>
          </a:r>
          <a:r>
            <a:rPr lang="es-CO" sz="1000" i="0" dirty="0" smtClean="0">
              <a:solidFill>
                <a:schemeClr val="tx1"/>
              </a:solidFill>
              <a:latin typeface="Arial" charset="0"/>
              <a:ea typeface="+mn-ea"/>
              <a:cs typeface="Arial" charset="0"/>
            </a:rPr>
            <a:t>. 1`</a:t>
          </a:r>
        </a:p>
        <a:p>
          <a:r>
            <a:rPr lang="es-CO" sz="1400" i="0" dirty="0" smtClean="0">
              <a:solidFill>
                <a:sysClr val="window" lastClr="FFFFFF"/>
              </a:solidFill>
              <a:latin typeface="Arial" charset="0"/>
              <a:ea typeface="+mn-ea"/>
              <a:cs typeface="Arial" charset="0"/>
            </a:rPr>
            <a:t> </a:t>
          </a:r>
          <a:endParaRPr lang="es-CO" sz="1400" i="0" dirty="0" smtClean="0">
            <a:solidFill>
              <a:sysClr val="windowText" lastClr="000000"/>
            </a:solidFill>
            <a:latin typeface="Calibri" panose="020F0502020204030204" pitchFamily="34" charset="0"/>
            <a:ea typeface="+mn-ea"/>
            <a:cs typeface="Arial" charset="0"/>
          </a:endParaRPr>
        </a:p>
        <a:p>
          <a:r>
            <a:rPr lang="es-CO" sz="1800" i="1" dirty="0" smtClean="0">
              <a:solidFill>
                <a:sysClr val="window" lastClr="FFFFFF"/>
              </a:solidFill>
              <a:latin typeface="Arial" charset="0"/>
              <a:ea typeface="+mn-ea"/>
              <a:cs typeface="Arial" charset="0"/>
            </a:rPr>
            <a:t> </a:t>
          </a:r>
          <a:endParaRPr lang="es-EC" sz="1800" dirty="0">
            <a:solidFill>
              <a:sysClr val="window" lastClr="FFFFFF"/>
            </a:solidFill>
            <a:latin typeface="Trebuchet MS" panose="020B0603020202020204"/>
            <a:ea typeface="+mn-ea"/>
            <a:cs typeface="+mn-cs"/>
          </a:endParaRPr>
        </a:p>
      </dgm:t>
    </dgm:pt>
    <dgm:pt modelId="{5D314EFB-B718-4AE8-ADD9-CBFE3BD8482D}" type="parTrans" cxnId="{94B02C05-54BD-4D10-810D-12E0D99701EF}">
      <dgm:prSet/>
      <dgm:spPr/>
      <dgm:t>
        <a:bodyPr/>
        <a:lstStyle/>
        <a:p>
          <a:endParaRPr lang="es-EC"/>
        </a:p>
      </dgm:t>
    </dgm:pt>
    <dgm:pt modelId="{60F255C1-1B5A-47AF-8527-46E47F3CA0AF}" type="sibTrans" cxnId="{94B02C05-54BD-4D10-810D-12E0D99701EF}">
      <dgm:prSet/>
      <dgm:spPr/>
      <dgm:t>
        <a:bodyPr/>
        <a:lstStyle/>
        <a:p>
          <a:endParaRPr lang="es-EC"/>
        </a:p>
      </dgm:t>
    </dgm:pt>
    <dgm:pt modelId="{C5B424AB-A96A-4D29-ABD7-048A00FCB432}">
      <dgm:prSet phldrT="[Texto]" custT="1"/>
      <dgm:spPr>
        <a:xfrm rot="10800000">
          <a:off x="1434140" y="1608787"/>
          <a:ext cx="1517062" cy="1966296"/>
        </a:xfrm>
        <a:prstGeom prst="roundRect">
          <a:avLst>
            <a:gd name="adj" fmla="val 10000"/>
          </a:avLst>
        </a:prstGeom>
        <a:solidFill>
          <a:srgbClr val="00B0F0"/>
        </a:solidFill>
        <a:ln w="19050" cap="rnd" cmpd="sng" algn="ctr">
          <a:solidFill>
            <a:sysClr val="window" lastClr="FFFFFF">
              <a:hueOff val="0"/>
              <a:satOff val="0"/>
              <a:lumOff val="0"/>
              <a:alphaOff val="0"/>
            </a:sysClr>
          </a:solidFill>
          <a:prstDash val="solid"/>
          <a:miter lim="800000"/>
        </a:ln>
        <a:effectLst/>
      </dgm:spPr>
      <dgm:t>
        <a:bodyPr/>
        <a:lstStyle/>
        <a:p>
          <a:r>
            <a:rPr lang="es-CO" sz="1400" i="0" dirty="0" smtClean="0">
              <a:solidFill>
                <a:sysClr val="windowText" lastClr="000000"/>
              </a:solidFill>
              <a:effectLst/>
              <a:latin typeface="Calibri" panose="020F0502020204030204" pitchFamily="34" charset="0"/>
              <a:ea typeface="+mn-ea"/>
              <a:cs typeface="Arial" panose="020B0604020202020204" pitchFamily="34" charset="0"/>
            </a:rPr>
            <a:t>Objetivo: Reparar la articulación</a:t>
          </a:r>
          <a:r>
            <a:rPr lang="es-CO" sz="1100" i="0" dirty="0" smtClean="0">
              <a:solidFill>
                <a:sysClr val="windowText" lastClr="000000"/>
              </a:solidFill>
              <a:latin typeface="Calibri" panose="020F0502020204030204" pitchFamily="34" charset="0"/>
              <a:ea typeface="+mn-ea"/>
              <a:cs typeface="Arial" panose="020B0604020202020204" pitchFamily="34" charset="0"/>
            </a:rPr>
            <a:t>. </a:t>
          </a:r>
        </a:p>
        <a:p>
          <a:r>
            <a:rPr lang="es-CO" sz="1300" i="0" dirty="0" smtClean="0">
              <a:solidFill>
                <a:sysClr val="window" lastClr="FFFFFF"/>
              </a:solidFill>
              <a:latin typeface="Calibri" panose="020F0502020204030204" pitchFamily="34" charset="0"/>
              <a:ea typeface="+mn-ea"/>
              <a:cs typeface="Arial" charset="0"/>
            </a:rPr>
            <a:t>2.Circunducción. (Ejercicios Codman). Descompresión de la capsula de la articulación</a:t>
          </a:r>
        </a:p>
        <a:p>
          <a:r>
            <a:rPr lang="es-CO" sz="1000" i="0" dirty="0" smtClean="0">
              <a:solidFill>
                <a:schemeClr val="tx1"/>
              </a:solidFill>
              <a:latin typeface="Calibri" panose="020F0502020204030204" pitchFamily="34" charset="0"/>
              <a:ea typeface="+mn-ea"/>
              <a:cs typeface="Arial" charset="0"/>
            </a:rPr>
            <a:t>(2x5 Rep. En sentido horario y anti)</a:t>
          </a:r>
          <a:endParaRPr lang="es-EC" sz="1000" i="0" dirty="0">
            <a:solidFill>
              <a:schemeClr val="tx1"/>
            </a:solidFill>
            <a:latin typeface="Calibri" panose="020F0502020204030204" pitchFamily="34" charset="0"/>
            <a:ea typeface="+mn-ea"/>
            <a:cs typeface="+mn-cs"/>
          </a:endParaRPr>
        </a:p>
      </dgm:t>
    </dgm:pt>
    <dgm:pt modelId="{6F320647-DBE8-46FF-93C4-3AA329D2F1A9}" type="sibTrans" cxnId="{C7B5ED11-A7FC-4F5E-AA7D-E6DDB7F09888}">
      <dgm:prSet/>
      <dgm:spPr/>
      <dgm:t>
        <a:bodyPr/>
        <a:lstStyle/>
        <a:p>
          <a:endParaRPr lang="es-EC"/>
        </a:p>
      </dgm:t>
    </dgm:pt>
    <dgm:pt modelId="{B61133DE-E4A9-4E4B-BD18-EAEB16295749}" type="parTrans" cxnId="{C7B5ED11-A7FC-4F5E-AA7D-E6DDB7F09888}">
      <dgm:prSet/>
      <dgm:spPr/>
      <dgm:t>
        <a:bodyPr/>
        <a:lstStyle/>
        <a:p>
          <a:endParaRPr lang="es-EC"/>
        </a:p>
      </dgm:t>
    </dgm:pt>
    <dgm:pt modelId="{DCF9F1B5-9FC7-4BB4-AA0F-5667969EA2A8}" type="pres">
      <dgm:prSet presAssocID="{942A4055-7A67-4CCE-9F2B-39D9BE389204}" presName="Name0" presStyleCnt="0">
        <dgm:presLayoutVars>
          <dgm:dir/>
          <dgm:resizeHandles val="exact"/>
        </dgm:presLayoutVars>
      </dgm:prSet>
      <dgm:spPr/>
    </dgm:pt>
    <dgm:pt modelId="{0803FD6F-FE13-477F-9ED3-ECB0CD5E3795}" type="pres">
      <dgm:prSet presAssocID="{942A4055-7A67-4CCE-9F2B-39D9BE389204}" presName="bkgdShp" presStyleLbl="alignAccFollowNode1" presStyleIdx="0" presStyleCnt="1" custLinFactNeighborX="2834"/>
      <dgm:spPr>
        <a:xfrm>
          <a:off x="0" y="0"/>
          <a:ext cx="5036635" cy="1608787"/>
        </a:xfrm>
        <a:prstGeom prst="roundRect">
          <a:avLst>
            <a:gd name="adj" fmla="val 10000"/>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pt>
    <dgm:pt modelId="{4909741A-5AF7-43C0-A719-0BA1F6DF6417}" type="pres">
      <dgm:prSet presAssocID="{942A4055-7A67-4CCE-9F2B-39D9BE389204}" presName="linComp" presStyleCnt="0"/>
      <dgm:spPr/>
    </dgm:pt>
    <dgm:pt modelId="{C3050809-6723-49ED-85C3-AB4E9D9BDEDE}" type="pres">
      <dgm:prSet presAssocID="{EAAEC1DB-3CB7-487E-80DD-C95242164871}" presName="compNode" presStyleCnt="0"/>
      <dgm:spPr/>
    </dgm:pt>
    <dgm:pt modelId="{570B02A6-E7AF-443B-8161-01CE83D2F725}" type="pres">
      <dgm:prSet presAssocID="{EAAEC1DB-3CB7-487E-80DD-C95242164871}" presName="node" presStyleLbl="node1" presStyleIdx="0" presStyleCnt="3" custScaleX="122170" custScaleY="112466" custLinFactNeighborX="2167" custLinFactNeighborY="1518">
        <dgm:presLayoutVars>
          <dgm:bulletEnabled val="1"/>
        </dgm:presLayoutVars>
      </dgm:prSet>
      <dgm:spPr>
        <a:prstGeom prst="roundRect">
          <a:avLst>
            <a:gd name="adj" fmla="val 10000"/>
          </a:avLst>
        </a:prstGeom>
      </dgm:spPr>
      <dgm:t>
        <a:bodyPr/>
        <a:lstStyle/>
        <a:p>
          <a:endParaRPr lang="es-ES"/>
        </a:p>
      </dgm:t>
    </dgm:pt>
    <dgm:pt modelId="{FA8B3D79-291C-44EC-B1C5-0C2B81EB068F}" type="pres">
      <dgm:prSet presAssocID="{EAAEC1DB-3CB7-487E-80DD-C95242164871}" presName="invisiNode" presStyleLbl="node1" presStyleIdx="0" presStyleCnt="3"/>
      <dgm:spPr/>
    </dgm:pt>
    <dgm:pt modelId="{9415BCDE-2F4F-4526-A5C2-755654F78392}" type="pres">
      <dgm:prSet presAssocID="{EAAEC1DB-3CB7-487E-80DD-C95242164871}" presName="imagNode" presStyleLbl="fgImgPlace1" presStyleIdx="0" presStyleCnt="3" custScaleY="127342" custLinFactNeighborX="-1733" custLinFactNeighborY="-2953"/>
      <dgm:spPr>
        <a:xfrm>
          <a:off x="151241" y="214505"/>
          <a:ext cx="1166271" cy="1179777"/>
        </a:xfrm>
        <a:prstGeom prst="roundRect">
          <a:avLst>
            <a:gd name="adj" fmla="val 10000"/>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gm:spPr>
    </dgm:pt>
    <dgm:pt modelId="{C1D6709B-3A4B-44C8-BC69-5BD537AEC0A1}" type="pres">
      <dgm:prSet presAssocID="{0625885C-6B07-47DA-ACCA-799B7425B557}" presName="sibTrans" presStyleLbl="sibTrans2D1" presStyleIdx="0" presStyleCnt="0"/>
      <dgm:spPr/>
      <dgm:t>
        <a:bodyPr/>
        <a:lstStyle/>
        <a:p>
          <a:endParaRPr lang="es-ES"/>
        </a:p>
      </dgm:t>
    </dgm:pt>
    <dgm:pt modelId="{D126648D-33CA-4DC6-A6B6-99355F8E56F0}" type="pres">
      <dgm:prSet presAssocID="{C5B424AB-A96A-4D29-ABD7-048A00FCB432}" presName="compNode" presStyleCnt="0"/>
      <dgm:spPr/>
    </dgm:pt>
    <dgm:pt modelId="{9C27FD12-7677-42D9-94BE-B8250AAF2EF0}" type="pres">
      <dgm:prSet presAssocID="{C5B424AB-A96A-4D29-ABD7-048A00FCB432}" presName="node" presStyleLbl="node1" presStyleIdx="1" presStyleCnt="3" custScaleX="118311" custScaleY="114206">
        <dgm:presLayoutVars>
          <dgm:bulletEnabled val="1"/>
        </dgm:presLayoutVars>
      </dgm:prSet>
      <dgm:spPr>
        <a:prstGeom prst="roundRect">
          <a:avLst>
            <a:gd name="adj" fmla="val 10000"/>
          </a:avLst>
        </a:prstGeom>
      </dgm:spPr>
      <dgm:t>
        <a:bodyPr/>
        <a:lstStyle/>
        <a:p>
          <a:endParaRPr lang="es-ES"/>
        </a:p>
      </dgm:t>
    </dgm:pt>
    <dgm:pt modelId="{A279C715-64B7-455C-9ACA-AA8D3C55AD8F}" type="pres">
      <dgm:prSet presAssocID="{C5B424AB-A96A-4D29-ABD7-048A00FCB432}" presName="invisiNode" presStyleLbl="node1" presStyleIdx="1" presStyleCnt="3"/>
      <dgm:spPr/>
    </dgm:pt>
    <dgm:pt modelId="{87274B04-AFB5-4A6B-BF25-2A585E57195E}" type="pres">
      <dgm:prSet presAssocID="{C5B424AB-A96A-4D29-ABD7-048A00FCB432}" presName="imagNode" presStyleLbl="fgImgPlace1" presStyleIdx="1" presStyleCnt="3" custScaleX="130633" custScaleY="124187" custLinFactNeighborX="-2987" custLinFactNeighborY="-2953"/>
      <dgm:spPr>
        <a:xfrm>
          <a:off x="1609535" y="214505"/>
          <a:ext cx="1166271" cy="1179777"/>
        </a:xfrm>
        <a:prstGeom prst="roundRect">
          <a:avLst>
            <a:gd name="adj" fmla="val 10000"/>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gm:spPr>
    </dgm:pt>
    <dgm:pt modelId="{189147EB-337F-4642-AE29-2A376AD1559B}" type="pres">
      <dgm:prSet presAssocID="{6F320647-DBE8-46FF-93C4-3AA329D2F1A9}" presName="sibTrans" presStyleLbl="sibTrans2D1" presStyleIdx="0" presStyleCnt="0"/>
      <dgm:spPr/>
      <dgm:t>
        <a:bodyPr/>
        <a:lstStyle/>
        <a:p>
          <a:endParaRPr lang="es-ES"/>
        </a:p>
      </dgm:t>
    </dgm:pt>
    <dgm:pt modelId="{55085022-761E-49B2-ACD5-630CF102BDE3}" type="pres">
      <dgm:prSet presAssocID="{86894ADE-E067-4D8A-BDA8-06E95BF00F9C}" presName="compNode" presStyleCnt="0"/>
      <dgm:spPr/>
    </dgm:pt>
    <dgm:pt modelId="{A9AD1C4E-8CA9-4C86-ADA8-C42079820B4B}" type="pres">
      <dgm:prSet presAssocID="{86894ADE-E067-4D8A-BDA8-06E95BF00F9C}" presName="node" presStyleLbl="node1" presStyleIdx="2" presStyleCnt="3" custScaleX="155844" custLinFactNeighborX="2477" custLinFactNeighborY="1743">
        <dgm:presLayoutVars>
          <dgm:bulletEnabled val="1"/>
        </dgm:presLayoutVars>
      </dgm:prSet>
      <dgm:spPr>
        <a:prstGeom prst="roundRect">
          <a:avLst>
            <a:gd name="adj" fmla="val 10000"/>
          </a:avLst>
        </a:prstGeom>
      </dgm:spPr>
      <dgm:t>
        <a:bodyPr/>
        <a:lstStyle/>
        <a:p>
          <a:endParaRPr lang="es-ES"/>
        </a:p>
      </dgm:t>
    </dgm:pt>
    <dgm:pt modelId="{D3658E8F-5472-41B8-BFE1-F74C06FEAB0F}" type="pres">
      <dgm:prSet presAssocID="{86894ADE-E067-4D8A-BDA8-06E95BF00F9C}" presName="invisiNode" presStyleLbl="node1" presStyleIdx="2" presStyleCnt="3"/>
      <dgm:spPr/>
    </dgm:pt>
    <dgm:pt modelId="{42834660-DEAA-48A6-A819-19AB9EF52E7C}" type="pres">
      <dgm:prSet presAssocID="{86894ADE-E067-4D8A-BDA8-06E95BF00F9C}" presName="imagNode" presStyleLbl="fgImgPlace1" presStyleIdx="2" presStyleCnt="3" custScaleX="197425" custScaleY="128782" custLinFactNeighborX="-64" custLinFactNeighborY="-2566"/>
      <dgm:spPr>
        <a:xfrm>
          <a:off x="3393476" y="214505"/>
          <a:ext cx="1166271" cy="1179777"/>
        </a:xfrm>
        <a:prstGeom prst="roundRect">
          <a:avLst>
            <a:gd name="adj" fmla="val 10000"/>
          </a:avLst>
        </a:prstGeom>
        <a:blipFill rotWithShape="1">
          <a:blip xmlns:r="http://schemas.openxmlformats.org/officeDocument/2006/relationships" r:embed="rId3"/>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s-ES"/>
        </a:p>
      </dgm:t>
    </dgm:pt>
  </dgm:ptLst>
  <dgm:cxnLst>
    <dgm:cxn modelId="{44E2CCE3-15AC-4AF6-B865-0011DA767DCB}" type="presOf" srcId="{6F320647-DBE8-46FF-93C4-3AA329D2F1A9}" destId="{189147EB-337F-4642-AE29-2A376AD1559B}" srcOrd="0" destOrd="0" presId="urn:microsoft.com/office/officeart/2005/8/layout/pList2"/>
    <dgm:cxn modelId="{C7B5ED11-A7FC-4F5E-AA7D-E6DDB7F09888}" srcId="{942A4055-7A67-4CCE-9F2B-39D9BE389204}" destId="{C5B424AB-A96A-4D29-ABD7-048A00FCB432}" srcOrd="1" destOrd="0" parTransId="{B61133DE-E4A9-4E4B-BD18-EAEB16295749}" sibTransId="{6F320647-DBE8-46FF-93C4-3AA329D2F1A9}"/>
    <dgm:cxn modelId="{659187A9-DA91-4D30-8E78-C620FAB33734}" type="presOf" srcId="{942A4055-7A67-4CCE-9F2B-39D9BE389204}" destId="{DCF9F1B5-9FC7-4BB4-AA0F-5667969EA2A8}" srcOrd="0" destOrd="0" presId="urn:microsoft.com/office/officeart/2005/8/layout/pList2"/>
    <dgm:cxn modelId="{F954DF36-7B42-4B40-9EF8-A58688B34D98}" type="presOf" srcId="{0625885C-6B07-47DA-ACCA-799B7425B557}" destId="{C1D6709B-3A4B-44C8-BC69-5BD537AEC0A1}" srcOrd="0" destOrd="0" presId="urn:microsoft.com/office/officeart/2005/8/layout/pList2"/>
    <dgm:cxn modelId="{A994606F-ED5B-407E-95D0-53E11CD7D402}" type="presOf" srcId="{86894ADE-E067-4D8A-BDA8-06E95BF00F9C}" destId="{A9AD1C4E-8CA9-4C86-ADA8-C42079820B4B}" srcOrd="0" destOrd="0" presId="urn:microsoft.com/office/officeart/2005/8/layout/pList2"/>
    <dgm:cxn modelId="{F5C83D3A-1993-49B7-8396-AB1E9664F9B4}" type="presOf" srcId="{C5B424AB-A96A-4D29-ABD7-048A00FCB432}" destId="{9C27FD12-7677-42D9-94BE-B8250AAF2EF0}" srcOrd="0" destOrd="0" presId="urn:microsoft.com/office/officeart/2005/8/layout/pList2"/>
    <dgm:cxn modelId="{5F0B7857-1244-4875-8E74-5C5A2F69603D}" type="presOf" srcId="{EAAEC1DB-3CB7-487E-80DD-C95242164871}" destId="{570B02A6-E7AF-443B-8161-01CE83D2F725}" srcOrd="0" destOrd="0" presId="urn:microsoft.com/office/officeart/2005/8/layout/pList2"/>
    <dgm:cxn modelId="{94B02C05-54BD-4D10-810D-12E0D99701EF}" srcId="{942A4055-7A67-4CCE-9F2B-39D9BE389204}" destId="{86894ADE-E067-4D8A-BDA8-06E95BF00F9C}" srcOrd="2" destOrd="0" parTransId="{5D314EFB-B718-4AE8-ADD9-CBFE3BD8482D}" sibTransId="{60F255C1-1B5A-47AF-8527-46E47F3CA0AF}"/>
    <dgm:cxn modelId="{BEC5D5A8-79F6-4D7D-B469-32B5113A0E01}" srcId="{942A4055-7A67-4CCE-9F2B-39D9BE389204}" destId="{EAAEC1DB-3CB7-487E-80DD-C95242164871}" srcOrd="0" destOrd="0" parTransId="{1C746E77-2994-4B69-95D8-4CFE113F201B}" sibTransId="{0625885C-6B07-47DA-ACCA-799B7425B557}"/>
    <dgm:cxn modelId="{09000D97-5297-4B70-98F2-AC48B9FEBC74}" type="presParOf" srcId="{DCF9F1B5-9FC7-4BB4-AA0F-5667969EA2A8}" destId="{0803FD6F-FE13-477F-9ED3-ECB0CD5E3795}" srcOrd="0" destOrd="0" presId="urn:microsoft.com/office/officeart/2005/8/layout/pList2"/>
    <dgm:cxn modelId="{919DFDCD-7F99-4179-97E8-E879392E6315}" type="presParOf" srcId="{DCF9F1B5-9FC7-4BB4-AA0F-5667969EA2A8}" destId="{4909741A-5AF7-43C0-A719-0BA1F6DF6417}" srcOrd="1" destOrd="0" presId="urn:microsoft.com/office/officeart/2005/8/layout/pList2"/>
    <dgm:cxn modelId="{CB14EA72-D27D-4A74-8EFE-F95A6D72A1FF}" type="presParOf" srcId="{4909741A-5AF7-43C0-A719-0BA1F6DF6417}" destId="{C3050809-6723-49ED-85C3-AB4E9D9BDEDE}" srcOrd="0" destOrd="0" presId="urn:microsoft.com/office/officeart/2005/8/layout/pList2"/>
    <dgm:cxn modelId="{76CB60B3-A20B-44A2-9AAE-9F6AA36BDE6B}" type="presParOf" srcId="{C3050809-6723-49ED-85C3-AB4E9D9BDEDE}" destId="{570B02A6-E7AF-443B-8161-01CE83D2F725}" srcOrd="0" destOrd="0" presId="urn:microsoft.com/office/officeart/2005/8/layout/pList2"/>
    <dgm:cxn modelId="{91D6F136-4908-44C8-B108-5574543666AB}" type="presParOf" srcId="{C3050809-6723-49ED-85C3-AB4E9D9BDEDE}" destId="{FA8B3D79-291C-44EC-B1C5-0C2B81EB068F}" srcOrd="1" destOrd="0" presId="urn:microsoft.com/office/officeart/2005/8/layout/pList2"/>
    <dgm:cxn modelId="{78181FE6-EA6C-430E-AEB1-6AF7FB4839CC}" type="presParOf" srcId="{C3050809-6723-49ED-85C3-AB4E9D9BDEDE}" destId="{9415BCDE-2F4F-4526-A5C2-755654F78392}" srcOrd="2" destOrd="0" presId="urn:microsoft.com/office/officeart/2005/8/layout/pList2"/>
    <dgm:cxn modelId="{C446B380-EA71-4AE7-8256-A32ECFBF7A86}" type="presParOf" srcId="{4909741A-5AF7-43C0-A719-0BA1F6DF6417}" destId="{C1D6709B-3A4B-44C8-BC69-5BD537AEC0A1}" srcOrd="1" destOrd="0" presId="urn:microsoft.com/office/officeart/2005/8/layout/pList2"/>
    <dgm:cxn modelId="{1A8EE94D-E551-49C6-8F26-CD1C74CEAC2C}" type="presParOf" srcId="{4909741A-5AF7-43C0-A719-0BA1F6DF6417}" destId="{D126648D-33CA-4DC6-A6B6-99355F8E56F0}" srcOrd="2" destOrd="0" presId="urn:microsoft.com/office/officeart/2005/8/layout/pList2"/>
    <dgm:cxn modelId="{17721E24-8377-49B2-B244-B2B5B70917F3}" type="presParOf" srcId="{D126648D-33CA-4DC6-A6B6-99355F8E56F0}" destId="{9C27FD12-7677-42D9-94BE-B8250AAF2EF0}" srcOrd="0" destOrd="0" presId="urn:microsoft.com/office/officeart/2005/8/layout/pList2"/>
    <dgm:cxn modelId="{939B77C3-A707-4E50-8DF9-D752421A2A2F}" type="presParOf" srcId="{D126648D-33CA-4DC6-A6B6-99355F8E56F0}" destId="{A279C715-64B7-455C-9ACA-AA8D3C55AD8F}" srcOrd="1" destOrd="0" presId="urn:microsoft.com/office/officeart/2005/8/layout/pList2"/>
    <dgm:cxn modelId="{1896D149-AA0B-4EC3-9F1B-AEF9A09E4AA4}" type="presParOf" srcId="{D126648D-33CA-4DC6-A6B6-99355F8E56F0}" destId="{87274B04-AFB5-4A6B-BF25-2A585E57195E}" srcOrd="2" destOrd="0" presId="urn:microsoft.com/office/officeart/2005/8/layout/pList2"/>
    <dgm:cxn modelId="{F00AEE9A-E3F9-4619-B617-74B50FE5D225}" type="presParOf" srcId="{4909741A-5AF7-43C0-A719-0BA1F6DF6417}" destId="{189147EB-337F-4642-AE29-2A376AD1559B}" srcOrd="3" destOrd="0" presId="urn:microsoft.com/office/officeart/2005/8/layout/pList2"/>
    <dgm:cxn modelId="{31B67734-E2E9-4D4B-B682-7B864B219896}" type="presParOf" srcId="{4909741A-5AF7-43C0-A719-0BA1F6DF6417}" destId="{55085022-761E-49B2-ACD5-630CF102BDE3}" srcOrd="4" destOrd="0" presId="urn:microsoft.com/office/officeart/2005/8/layout/pList2"/>
    <dgm:cxn modelId="{B2AA03D7-CE85-4C8A-AF27-BE8C89F49D0D}" type="presParOf" srcId="{55085022-761E-49B2-ACD5-630CF102BDE3}" destId="{A9AD1C4E-8CA9-4C86-ADA8-C42079820B4B}" srcOrd="0" destOrd="0" presId="urn:microsoft.com/office/officeart/2005/8/layout/pList2"/>
    <dgm:cxn modelId="{55966519-FEE4-454A-8720-5E2DCC33702E}" type="presParOf" srcId="{55085022-761E-49B2-ACD5-630CF102BDE3}" destId="{D3658E8F-5472-41B8-BFE1-F74C06FEAB0F}" srcOrd="1" destOrd="0" presId="urn:microsoft.com/office/officeart/2005/8/layout/pList2"/>
    <dgm:cxn modelId="{67374E37-8DFC-4EF7-A428-39AEAD439108}" type="presParOf" srcId="{55085022-761E-49B2-ACD5-630CF102BDE3}" destId="{42834660-DEAA-48A6-A819-19AB9EF52E7C}"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2A4055-7A67-4CCE-9F2B-39D9BE389204}" type="doc">
      <dgm:prSet loTypeId="urn:microsoft.com/office/officeart/2005/8/layout/pList2" loCatId="list" qsTypeId="urn:microsoft.com/office/officeart/2005/8/quickstyle/simple1" qsCatId="simple" csTypeId="urn:microsoft.com/office/officeart/2005/8/colors/accent1_2" csCatId="accent1" phldr="1"/>
      <dgm:spPr/>
    </dgm:pt>
    <dgm:pt modelId="{EAAEC1DB-3CB7-487E-80DD-C95242164871}">
      <dgm:prSet phldrT="[Texto]" custT="1"/>
      <dgm:spPr>
        <a:xfrm rot="10800000">
          <a:off x="0" y="1608788"/>
          <a:ext cx="1479511" cy="1966297"/>
        </a:xfrm>
        <a:prstGeom prst="roundRect">
          <a:avLst>
            <a:gd name="adj" fmla="val 10000"/>
          </a:avLst>
        </a:prstGeom>
        <a:solidFill>
          <a:srgbClr val="00B0F0"/>
        </a:solidFill>
        <a:ln w="19050" cap="rnd" cmpd="sng" algn="ctr">
          <a:solidFill>
            <a:sysClr val="window" lastClr="FFFFFF">
              <a:hueOff val="0"/>
              <a:satOff val="0"/>
              <a:lumOff val="0"/>
              <a:alphaOff val="0"/>
            </a:sysClr>
          </a:solidFill>
          <a:prstDash val="solid"/>
          <a:miter lim="800000"/>
        </a:ln>
        <a:effectLst/>
      </dgm:spPr>
      <dgm:t>
        <a:bodyPr/>
        <a:lstStyle/>
        <a:p>
          <a:r>
            <a:rPr lang="es-CO" sz="1400" i="0" dirty="0" smtClean="0">
              <a:solidFill>
                <a:sysClr val="windowText" lastClr="000000"/>
              </a:solidFill>
              <a:latin typeface="Calibri" panose="020F0502020204030204" pitchFamily="34" charset="0"/>
              <a:ea typeface="+mn-ea"/>
              <a:cs typeface="Calibri" panose="020F0502020204030204" pitchFamily="34" charset="0"/>
            </a:rPr>
            <a:t>Objetivo: Fortalecer la articulación </a:t>
          </a:r>
        </a:p>
        <a:p>
          <a:r>
            <a:rPr lang="es-CO" sz="1400" i="0" dirty="0" smtClean="0">
              <a:solidFill>
                <a:sysClr val="window" lastClr="FFFFFF"/>
              </a:solidFill>
              <a:latin typeface="Calibri" panose="020F0502020204030204" pitchFamily="34" charset="0"/>
              <a:ea typeface="+mn-ea"/>
              <a:cs typeface="Calibri" panose="020F0502020204030204" pitchFamily="34" charset="0"/>
            </a:rPr>
            <a:t>4. Movimientos de brazos. </a:t>
          </a:r>
        </a:p>
        <a:p>
          <a:r>
            <a:rPr lang="es-CO" sz="1100" i="0" dirty="0" smtClean="0">
              <a:solidFill>
                <a:sysClr val="windowText" lastClr="000000"/>
              </a:solidFill>
              <a:latin typeface="Calibri" panose="020F0502020204030204" pitchFamily="34" charset="0"/>
              <a:ea typeface="+mn-ea"/>
              <a:cs typeface="Calibri" panose="020F0502020204030204" pitchFamily="34" charset="0"/>
            </a:rPr>
            <a:t>Medio: mancuerna 1-2 Kg.</a:t>
          </a:r>
        </a:p>
        <a:p>
          <a:r>
            <a:rPr lang="es-CO" sz="1050" i="0" dirty="0" smtClean="0">
              <a:solidFill>
                <a:sysClr val="windowText" lastClr="000000"/>
              </a:solidFill>
              <a:latin typeface="Calibri" panose="020F0502020204030204" pitchFamily="34" charset="0"/>
              <a:ea typeface="+mn-ea"/>
              <a:cs typeface="Calibri" panose="020F0502020204030204" pitchFamily="34" charset="0"/>
            </a:rPr>
            <a:t>(2X5 Rep.)</a:t>
          </a:r>
          <a:r>
            <a:rPr lang="es-CO" sz="1050" i="0" dirty="0" err="1" smtClean="0">
              <a:solidFill>
                <a:sysClr val="windowText" lastClr="000000"/>
              </a:solidFill>
              <a:latin typeface="Calibri" panose="020F0502020204030204" pitchFamily="34" charset="0"/>
              <a:ea typeface="+mn-ea"/>
              <a:cs typeface="Calibri" panose="020F0502020204030204" pitchFamily="34" charset="0"/>
            </a:rPr>
            <a:t>Macp</a:t>
          </a:r>
          <a:r>
            <a:rPr lang="es-CO" sz="1050" i="0" dirty="0" smtClean="0">
              <a:solidFill>
                <a:sysClr val="windowText" lastClr="000000"/>
              </a:solidFill>
              <a:latin typeface="Calibri" panose="020F0502020204030204" pitchFamily="34" charset="0"/>
              <a:ea typeface="+mn-ea"/>
              <a:cs typeface="Calibri" panose="020F0502020204030204" pitchFamily="34" charset="0"/>
            </a:rPr>
            <a:t>. 30”</a:t>
          </a:r>
        </a:p>
      </dgm:t>
    </dgm:pt>
    <dgm:pt modelId="{1C746E77-2994-4B69-95D8-4CFE113F201B}" type="parTrans" cxnId="{BEC5D5A8-79F6-4D7D-B469-32B5113A0E01}">
      <dgm:prSet/>
      <dgm:spPr/>
      <dgm:t>
        <a:bodyPr/>
        <a:lstStyle/>
        <a:p>
          <a:endParaRPr lang="es-EC"/>
        </a:p>
      </dgm:t>
    </dgm:pt>
    <dgm:pt modelId="{0625885C-6B07-47DA-ACCA-799B7425B557}" type="sibTrans" cxnId="{BEC5D5A8-79F6-4D7D-B469-32B5113A0E01}">
      <dgm:prSet/>
      <dgm:spPr/>
      <dgm:t>
        <a:bodyPr/>
        <a:lstStyle/>
        <a:p>
          <a:endParaRPr lang="es-EC"/>
        </a:p>
      </dgm:t>
    </dgm:pt>
    <dgm:pt modelId="{86894ADE-E067-4D8A-BDA8-06E95BF00F9C}">
      <dgm:prSet phldrT="[Texto]" custT="1"/>
      <dgm:spPr>
        <a:xfrm rot="10800000">
          <a:off x="3406025" y="1608788"/>
          <a:ext cx="1479511" cy="1966297"/>
        </a:xfrm>
        <a:prstGeom prst="roundRect">
          <a:avLst>
            <a:gd name="adj" fmla="val 10000"/>
          </a:avLst>
        </a:prstGeom>
        <a:solidFill>
          <a:srgbClr val="00B0F0"/>
        </a:solidFill>
        <a:ln w="19050" cap="rnd" cmpd="sng" algn="ctr">
          <a:solidFill>
            <a:sysClr val="window" lastClr="FFFFFF">
              <a:hueOff val="0"/>
              <a:satOff val="0"/>
              <a:lumOff val="0"/>
              <a:alphaOff val="0"/>
            </a:sysClr>
          </a:solidFill>
          <a:prstDash val="solid"/>
          <a:miter lim="800000"/>
        </a:ln>
        <a:effectLst/>
      </dgm:spPr>
      <dgm:t>
        <a:bodyPr/>
        <a:lstStyle/>
        <a:p>
          <a:r>
            <a:rPr lang="es-CO" sz="1400" i="0" dirty="0" smtClean="0">
              <a:solidFill>
                <a:sysClr val="windowText" lastClr="000000"/>
              </a:solidFill>
              <a:latin typeface="Calibri" panose="020F0502020204030204" pitchFamily="34" charset="0"/>
              <a:ea typeface="+mn-ea"/>
              <a:cs typeface="Calibri" panose="020F0502020204030204" pitchFamily="34" charset="0"/>
            </a:rPr>
            <a:t>Objetivo: Fortalecer la articulación</a:t>
          </a:r>
        </a:p>
        <a:p>
          <a:r>
            <a:rPr lang="es-CO" sz="1400" i="0" dirty="0" smtClean="0">
              <a:solidFill>
                <a:sysClr val="window" lastClr="FFFFFF"/>
              </a:solidFill>
              <a:latin typeface="Calibri" panose="020F0502020204030204" pitchFamily="34" charset="0"/>
              <a:ea typeface="+mn-ea"/>
              <a:cs typeface="Calibri" panose="020F0502020204030204" pitchFamily="34" charset="0"/>
            </a:rPr>
            <a:t>6.Paralelas.</a:t>
          </a:r>
          <a:r>
            <a:rPr lang="es-CO" sz="1400" i="0" dirty="0" smtClean="0">
              <a:solidFill>
                <a:sysClr val="windowText" lastClr="000000"/>
              </a:solidFill>
              <a:latin typeface="Calibri" panose="020F0502020204030204" pitchFamily="34" charset="0"/>
              <a:ea typeface="+mn-ea"/>
              <a:cs typeface="Calibri" panose="020F0502020204030204" pitchFamily="34" charset="0"/>
            </a:rPr>
            <a:t> </a:t>
          </a:r>
        </a:p>
        <a:p>
          <a:r>
            <a:rPr lang="es-EC" sz="1000" i="0" dirty="0" smtClean="0">
              <a:solidFill>
                <a:sysClr val="window" lastClr="FFFFFF"/>
              </a:solidFill>
              <a:latin typeface="Calibri" panose="020F0502020204030204" pitchFamily="34" charset="0"/>
              <a:ea typeface="+mn-ea"/>
              <a:cs typeface="Calibri" panose="020F0502020204030204" pitchFamily="34" charset="0"/>
            </a:rPr>
            <a:t>Método: Isométrico</a:t>
          </a:r>
        </a:p>
        <a:p>
          <a:r>
            <a:rPr lang="es-EC" sz="1000" i="0" dirty="0" smtClean="0">
              <a:solidFill>
                <a:sysClr val="window" lastClr="FFFFFF"/>
              </a:solidFill>
              <a:latin typeface="Calibri" panose="020F0502020204030204" pitchFamily="34" charset="0"/>
              <a:ea typeface="+mn-ea"/>
              <a:cs typeface="Calibri" panose="020F0502020204030204" pitchFamily="34" charset="0"/>
            </a:rPr>
            <a:t>Medio: Cronómetro</a:t>
          </a:r>
        </a:p>
        <a:p>
          <a:r>
            <a:rPr lang="es-EC" sz="1000" i="0" dirty="0" err="1" smtClean="0">
              <a:solidFill>
                <a:sysClr val="window" lastClr="FFFFFF"/>
              </a:solidFill>
              <a:latin typeface="Calibri" panose="020F0502020204030204" pitchFamily="34" charset="0"/>
              <a:ea typeface="+mn-ea"/>
              <a:cs typeface="Calibri" panose="020F0502020204030204" pitchFamily="34" charset="0"/>
            </a:rPr>
            <a:t>Proced</a:t>
          </a:r>
          <a:r>
            <a:rPr lang="es-EC" sz="1000" i="0" dirty="0" smtClean="0">
              <a:solidFill>
                <a:sysClr val="window" lastClr="FFFFFF"/>
              </a:solidFill>
              <a:latin typeface="Calibri" panose="020F0502020204030204" pitchFamily="34" charset="0"/>
              <a:ea typeface="+mn-ea"/>
              <a:cs typeface="Calibri" panose="020F0502020204030204" pitchFamily="34" charset="0"/>
            </a:rPr>
            <a:t>. </a:t>
          </a:r>
          <a:r>
            <a:rPr lang="es-EC" sz="1000" i="0" dirty="0" err="1" smtClean="0">
              <a:solidFill>
                <a:sysClr val="window" lastClr="FFFFFF"/>
              </a:solidFill>
              <a:latin typeface="Calibri" panose="020F0502020204030204" pitchFamily="34" charset="0"/>
              <a:ea typeface="+mn-ea"/>
              <a:cs typeface="Calibri" panose="020F0502020204030204" pitchFamily="34" charset="0"/>
            </a:rPr>
            <a:t>Organiz</a:t>
          </a:r>
          <a:r>
            <a:rPr lang="es-EC" sz="1000" i="0" dirty="0" smtClean="0">
              <a:solidFill>
                <a:sysClr val="window" lastClr="FFFFFF"/>
              </a:solidFill>
              <a:latin typeface="Calibri" panose="020F0502020204030204" pitchFamily="34" charset="0"/>
              <a:ea typeface="+mn-ea"/>
              <a:cs typeface="Calibri" panose="020F0502020204030204" pitchFamily="34" charset="0"/>
            </a:rPr>
            <a:t>: T. Individual </a:t>
          </a:r>
        </a:p>
        <a:p>
          <a:r>
            <a:rPr lang="es-EC" sz="1000" i="0" dirty="0" smtClean="0">
              <a:solidFill>
                <a:schemeClr val="tx1"/>
              </a:solidFill>
              <a:latin typeface="Calibri" panose="020F0502020204030204" pitchFamily="34" charset="0"/>
              <a:ea typeface="+mn-ea"/>
              <a:cs typeface="Calibri" panose="020F0502020204030204" pitchFamily="34" charset="0"/>
            </a:rPr>
            <a:t>Dosis: 2X10” </a:t>
          </a:r>
          <a:r>
            <a:rPr lang="es-EC" sz="1000" i="0" dirty="0" err="1" smtClean="0">
              <a:solidFill>
                <a:schemeClr val="tx1"/>
              </a:solidFill>
              <a:latin typeface="Calibri" panose="020F0502020204030204" pitchFamily="34" charset="0"/>
              <a:ea typeface="+mn-ea"/>
              <a:cs typeface="Calibri" panose="020F0502020204030204" pitchFamily="34" charset="0"/>
            </a:rPr>
            <a:t>mcp</a:t>
          </a:r>
          <a:r>
            <a:rPr lang="es-EC" sz="1000" i="0" dirty="0" smtClean="0">
              <a:solidFill>
                <a:schemeClr val="tx1"/>
              </a:solidFill>
              <a:latin typeface="Calibri" panose="020F0502020204030204" pitchFamily="34" charset="0"/>
              <a:ea typeface="+mn-ea"/>
              <a:cs typeface="Calibri" panose="020F0502020204030204" pitchFamily="34" charset="0"/>
            </a:rPr>
            <a:t> 1`</a:t>
          </a:r>
        </a:p>
        <a:p>
          <a:endParaRPr lang="es-EC" sz="1400" i="0" dirty="0">
            <a:solidFill>
              <a:sysClr val="window" lastClr="FFFFFF"/>
            </a:solidFill>
            <a:latin typeface="Calibri" panose="020F0502020204030204" pitchFamily="34" charset="0"/>
            <a:ea typeface="+mn-ea"/>
            <a:cs typeface="Calibri" panose="020F0502020204030204" pitchFamily="34" charset="0"/>
          </a:endParaRPr>
        </a:p>
      </dgm:t>
    </dgm:pt>
    <dgm:pt modelId="{5D314EFB-B718-4AE8-ADD9-CBFE3BD8482D}" type="parTrans" cxnId="{94B02C05-54BD-4D10-810D-12E0D99701EF}">
      <dgm:prSet/>
      <dgm:spPr/>
      <dgm:t>
        <a:bodyPr/>
        <a:lstStyle/>
        <a:p>
          <a:endParaRPr lang="es-EC"/>
        </a:p>
      </dgm:t>
    </dgm:pt>
    <dgm:pt modelId="{60F255C1-1B5A-47AF-8527-46E47F3CA0AF}" type="sibTrans" cxnId="{94B02C05-54BD-4D10-810D-12E0D99701EF}">
      <dgm:prSet/>
      <dgm:spPr/>
      <dgm:t>
        <a:bodyPr/>
        <a:lstStyle/>
        <a:p>
          <a:endParaRPr lang="es-EC"/>
        </a:p>
      </dgm:t>
    </dgm:pt>
    <dgm:pt modelId="{C5B424AB-A96A-4D29-ABD7-048A00FCB432}">
      <dgm:prSet phldrT="[Texto]" custT="1"/>
      <dgm:spPr>
        <a:xfrm rot="10800000">
          <a:off x="1778562" y="1608788"/>
          <a:ext cx="1479511" cy="1966297"/>
        </a:xfrm>
        <a:prstGeom prst="roundRect">
          <a:avLst>
            <a:gd name="adj" fmla="val 10000"/>
          </a:avLst>
        </a:prstGeom>
        <a:solidFill>
          <a:srgbClr val="00B0F0"/>
        </a:solidFill>
        <a:ln w="19050" cap="rnd" cmpd="sng" algn="ctr">
          <a:solidFill>
            <a:sysClr val="window" lastClr="FFFFFF">
              <a:hueOff val="0"/>
              <a:satOff val="0"/>
              <a:lumOff val="0"/>
              <a:alphaOff val="0"/>
            </a:sysClr>
          </a:solidFill>
          <a:prstDash val="solid"/>
          <a:miter lim="800000"/>
        </a:ln>
        <a:effectLst/>
      </dgm:spPr>
      <dgm:t>
        <a:bodyPr/>
        <a:lstStyle/>
        <a:p>
          <a:r>
            <a:rPr lang="es-CO" sz="1400" i="0" dirty="0" smtClean="0">
              <a:solidFill>
                <a:sysClr val="windowText" lastClr="000000"/>
              </a:solidFill>
              <a:latin typeface="Calibri" panose="020F0502020204030204" pitchFamily="34" charset="0"/>
              <a:ea typeface="+mn-ea"/>
              <a:cs typeface="Calibri" panose="020F0502020204030204" pitchFamily="34" charset="0"/>
            </a:rPr>
            <a:t>Objetivo: Fortalecer y reparar la articulación.</a:t>
          </a:r>
        </a:p>
        <a:p>
          <a:r>
            <a:rPr lang="es-CO" sz="1400" i="0" dirty="0" smtClean="0">
              <a:solidFill>
                <a:sysClr val="windowText" lastClr="000000"/>
              </a:solidFill>
              <a:latin typeface="Calibri" panose="020F0502020204030204" pitchFamily="34" charset="0"/>
              <a:ea typeface="+mn-ea"/>
              <a:cs typeface="Calibri" panose="020F0502020204030204" pitchFamily="34" charset="0"/>
            </a:rPr>
            <a:t> </a:t>
          </a:r>
          <a:r>
            <a:rPr lang="es-CO" sz="1400" i="0" dirty="0" smtClean="0">
              <a:solidFill>
                <a:sysClr val="window" lastClr="FFFFFF"/>
              </a:solidFill>
              <a:latin typeface="Calibri" panose="020F0502020204030204" pitchFamily="34" charset="0"/>
              <a:ea typeface="+mn-ea"/>
              <a:cs typeface="Calibri" panose="020F0502020204030204" pitchFamily="34" charset="0"/>
            </a:rPr>
            <a:t>5.Movimientos de brazos Codman.</a:t>
          </a:r>
        </a:p>
        <a:p>
          <a:r>
            <a:rPr lang="es-CO" sz="1100" i="0" dirty="0" smtClean="0">
              <a:solidFill>
                <a:schemeClr val="tx1"/>
              </a:solidFill>
              <a:latin typeface="Calibri" panose="020F0502020204030204" pitchFamily="34" charset="0"/>
              <a:ea typeface="+mn-ea"/>
              <a:cs typeface="Calibri" panose="020F0502020204030204" pitchFamily="34" charset="0"/>
            </a:rPr>
            <a:t>(2x 5 Rep.) </a:t>
          </a:r>
          <a:r>
            <a:rPr lang="es-CO" sz="1100" i="0" dirty="0" err="1" smtClean="0">
              <a:solidFill>
                <a:schemeClr val="tx1"/>
              </a:solidFill>
              <a:latin typeface="Calibri" panose="020F0502020204030204" pitchFamily="34" charset="0"/>
              <a:ea typeface="+mn-ea"/>
              <a:cs typeface="Calibri" panose="020F0502020204030204" pitchFamily="34" charset="0"/>
            </a:rPr>
            <a:t>Macp</a:t>
          </a:r>
          <a:r>
            <a:rPr lang="es-CO" sz="1100" i="0" dirty="0" smtClean="0">
              <a:solidFill>
                <a:schemeClr val="tx1"/>
              </a:solidFill>
              <a:latin typeface="Calibri" panose="020F0502020204030204" pitchFamily="34" charset="0"/>
              <a:ea typeface="+mn-ea"/>
              <a:cs typeface="Calibri" panose="020F0502020204030204" pitchFamily="34" charset="0"/>
            </a:rPr>
            <a:t>. 30”</a:t>
          </a:r>
          <a:endParaRPr lang="es-EC" sz="1100" i="0" dirty="0">
            <a:solidFill>
              <a:schemeClr val="tx1"/>
            </a:solidFill>
            <a:latin typeface="Calibri" panose="020F0502020204030204" pitchFamily="34" charset="0"/>
            <a:ea typeface="+mn-ea"/>
            <a:cs typeface="Calibri" panose="020F0502020204030204" pitchFamily="34" charset="0"/>
          </a:endParaRPr>
        </a:p>
      </dgm:t>
    </dgm:pt>
    <dgm:pt modelId="{6F320647-DBE8-46FF-93C4-3AA329D2F1A9}" type="sibTrans" cxnId="{C7B5ED11-A7FC-4F5E-AA7D-E6DDB7F09888}">
      <dgm:prSet/>
      <dgm:spPr/>
      <dgm:t>
        <a:bodyPr/>
        <a:lstStyle/>
        <a:p>
          <a:endParaRPr lang="es-EC"/>
        </a:p>
      </dgm:t>
    </dgm:pt>
    <dgm:pt modelId="{B61133DE-E4A9-4E4B-BD18-EAEB16295749}" type="parTrans" cxnId="{C7B5ED11-A7FC-4F5E-AA7D-E6DDB7F09888}">
      <dgm:prSet/>
      <dgm:spPr/>
      <dgm:t>
        <a:bodyPr/>
        <a:lstStyle/>
        <a:p>
          <a:endParaRPr lang="es-EC"/>
        </a:p>
      </dgm:t>
    </dgm:pt>
    <dgm:pt modelId="{DCF9F1B5-9FC7-4BB4-AA0F-5667969EA2A8}" type="pres">
      <dgm:prSet presAssocID="{942A4055-7A67-4CCE-9F2B-39D9BE389204}" presName="Name0" presStyleCnt="0">
        <dgm:presLayoutVars>
          <dgm:dir/>
          <dgm:resizeHandles val="exact"/>
        </dgm:presLayoutVars>
      </dgm:prSet>
      <dgm:spPr/>
    </dgm:pt>
    <dgm:pt modelId="{0803FD6F-FE13-477F-9ED3-ECB0CD5E3795}" type="pres">
      <dgm:prSet presAssocID="{942A4055-7A67-4CCE-9F2B-39D9BE389204}" presName="bkgdShp" presStyleLbl="alignAccFollowNode1" presStyleIdx="0" presStyleCnt="1" custLinFactNeighborX="1324" custLinFactNeighborY="-34057"/>
      <dgm:spPr>
        <a:xfrm>
          <a:off x="0" y="0"/>
          <a:ext cx="5036635" cy="1608788"/>
        </a:xfrm>
        <a:prstGeom prst="roundRect">
          <a:avLst>
            <a:gd name="adj" fmla="val 10000"/>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pt>
    <dgm:pt modelId="{4909741A-5AF7-43C0-A719-0BA1F6DF6417}" type="pres">
      <dgm:prSet presAssocID="{942A4055-7A67-4CCE-9F2B-39D9BE389204}" presName="linComp" presStyleCnt="0"/>
      <dgm:spPr/>
    </dgm:pt>
    <dgm:pt modelId="{C3050809-6723-49ED-85C3-AB4E9D9BDEDE}" type="pres">
      <dgm:prSet presAssocID="{EAAEC1DB-3CB7-487E-80DD-C95242164871}" presName="compNode" presStyleCnt="0"/>
      <dgm:spPr/>
    </dgm:pt>
    <dgm:pt modelId="{570B02A6-E7AF-443B-8161-01CE83D2F725}" type="pres">
      <dgm:prSet presAssocID="{EAAEC1DB-3CB7-487E-80DD-C95242164871}" presName="node" presStyleLbl="node1" presStyleIdx="0" presStyleCnt="3" custLinFactNeighborX="-1478">
        <dgm:presLayoutVars>
          <dgm:bulletEnabled val="1"/>
        </dgm:presLayoutVars>
      </dgm:prSet>
      <dgm:spPr>
        <a:prstGeom prst="roundRect">
          <a:avLst>
            <a:gd name="adj" fmla="val 10000"/>
          </a:avLst>
        </a:prstGeom>
      </dgm:spPr>
      <dgm:t>
        <a:bodyPr/>
        <a:lstStyle/>
        <a:p>
          <a:endParaRPr lang="es-ES"/>
        </a:p>
      </dgm:t>
    </dgm:pt>
    <dgm:pt modelId="{FA8B3D79-291C-44EC-B1C5-0C2B81EB068F}" type="pres">
      <dgm:prSet presAssocID="{EAAEC1DB-3CB7-487E-80DD-C95242164871}" presName="invisiNode" presStyleLbl="node1" presStyleIdx="0" presStyleCnt="3"/>
      <dgm:spPr/>
    </dgm:pt>
    <dgm:pt modelId="{9415BCDE-2F4F-4526-A5C2-755654F78392}" type="pres">
      <dgm:prSet presAssocID="{EAAEC1DB-3CB7-487E-80DD-C95242164871}" presName="imagNode" presStyleLbl="fgImgPlace1" presStyleIdx="0" presStyleCnt="3" custScaleX="114382" custScaleY="110496" custLinFactNeighborX="-5298" custLinFactNeighborY="-4429"/>
      <dgm:spPr>
        <a:xfrm>
          <a:off x="72714" y="162252"/>
          <a:ext cx="1479511" cy="1179778"/>
        </a:xfrm>
        <a:prstGeom prst="roundRect">
          <a:avLst>
            <a:gd name="adj" fmla="val 10000"/>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s-ES"/>
        </a:p>
      </dgm:t>
    </dgm:pt>
    <dgm:pt modelId="{C1D6709B-3A4B-44C8-BC69-5BD537AEC0A1}" type="pres">
      <dgm:prSet presAssocID="{0625885C-6B07-47DA-ACCA-799B7425B557}" presName="sibTrans" presStyleLbl="sibTrans2D1" presStyleIdx="0" presStyleCnt="0"/>
      <dgm:spPr/>
      <dgm:t>
        <a:bodyPr/>
        <a:lstStyle/>
        <a:p>
          <a:endParaRPr lang="es-ES"/>
        </a:p>
      </dgm:t>
    </dgm:pt>
    <dgm:pt modelId="{D126648D-33CA-4DC6-A6B6-99355F8E56F0}" type="pres">
      <dgm:prSet presAssocID="{C5B424AB-A96A-4D29-ABD7-048A00FCB432}" presName="compNode" presStyleCnt="0"/>
      <dgm:spPr/>
    </dgm:pt>
    <dgm:pt modelId="{9C27FD12-7677-42D9-94BE-B8250AAF2EF0}" type="pres">
      <dgm:prSet presAssocID="{C5B424AB-A96A-4D29-ABD7-048A00FCB432}" presName="node" presStyleLbl="node1" presStyleIdx="1" presStyleCnt="3" custLinFactNeighborX="3019" custLinFactNeighborY="-1046">
        <dgm:presLayoutVars>
          <dgm:bulletEnabled val="1"/>
        </dgm:presLayoutVars>
      </dgm:prSet>
      <dgm:spPr>
        <a:prstGeom prst="roundRect">
          <a:avLst>
            <a:gd name="adj" fmla="val 10000"/>
          </a:avLst>
        </a:prstGeom>
      </dgm:spPr>
      <dgm:t>
        <a:bodyPr/>
        <a:lstStyle/>
        <a:p>
          <a:endParaRPr lang="es-ES"/>
        </a:p>
      </dgm:t>
    </dgm:pt>
    <dgm:pt modelId="{A279C715-64B7-455C-9ACA-AA8D3C55AD8F}" type="pres">
      <dgm:prSet presAssocID="{C5B424AB-A96A-4D29-ABD7-048A00FCB432}" presName="invisiNode" presStyleLbl="node1" presStyleIdx="1" presStyleCnt="3"/>
      <dgm:spPr/>
    </dgm:pt>
    <dgm:pt modelId="{87274B04-AFB5-4A6B-BF25-2A585E57195E}" type="pres">
      <dgm:prSet presAssocID="{C5B424AB-A96A-4D29-ABD7-048A00FCB432}" presName="imagNode" presStyleLbl="fgImgPlace1" presStyleIdx="1" presStyleCnt="3" custScaleX="127934" custScaleY="122044" custLinFactNeighborY="2033"/>
      <dgm:spPr>
        <a:xfrm>
          <a:off x="1778562" y="214505"/>
          <a:ext cx="1479511" cy="1179778"/>
        </a:xfrm>
        <a:prstGeom prst="roundRect">
          <a:avLst>
            <a:gd name="adj" fmla="val 10000"/>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gm:spPr>
    </dgm:pt>
    <dgm:pt modelId="{189147EB-337F-4642-AE29-2A376AD1559B}" type="pres">
      <dgm:prSet presAssocID="{6F320647-DBE8-46FF-93C4-3AA329D2F1A9}" presName="sibTrans" presStyleLbl="sibTrans2D1" presStyleIdx="0" presStyleCnt="0"/>
      <dgm:spPr/>
      <dgm:t>
        <a:bodyPr/>
        <a:lstStyle/>
        <a:p>
          <a:endParaRPr lang="es-ES"/>
        </a:p>
      </dgm:t>
    </dgm:pt>
    <dgm:pt modelId="{55085022-761E-49B2-ACD5-630CF102BDE3}" type="pres">
      <dgm:prSet presAssocID="{86894ADE-E067-4D8A-BDA8-06E95BF00F9C}" presName="compNode" presStyleCnt="0"/>
      <dgm:spPr/>
    </dgm:pt>
    <dgm:pt modelId="{A9AD1C4E-8CA9-4C86-ADA8-C42079820B4B}" type="pres">
      <dgm:prSet presAssocID="{86894ADE-E067-4D8A-BDA8-06E95BF00F9C}" presName="node" presStyleLbl="node1" presStyleIdx="2" presStyleCnt="3">
        <dgm:presLayoutVars>
          <dgm:bulletEnabled val="1"/>
        </dgm:presLayoutVars>
      </dgm:prSet>
      <dgm:spPr>
        <a:prstGeom prst="roundRect">
          <a:avLst>
            <a:gd name="adj" fmla="val 10000"/>
          </a:avLst>
        </a:prstGeom>
      </dgm:spPr>
      <dgm:t>
        <a:bodyPr/>
        <a:lstStyle/>
        <a:p>
          <a:endParaRPr lang="es-ES"/>
        </a:p>
      </dgm:t>
    </dgm:pt>
    <dgm:pt modelId="{D3658E8F-5472-41B8-BFE1-F74C06FEAB0F}" type="pres">
      <dgm:prSet presAssocID="{86894ADE-E067-4D8A-BDA8-06E95BF00F9C}" presName="invisiNode" presStyleLbl="node1" presStyleIdx="2" presStyleCnt="3"/>
      <dgm:spPr/>
    </dgm:pt>
    <dgm:pt modelId="{42834660-DEAA-48A6-A819-19AB9EF52E7C}" type="pres">
      <dgm:prSet presAssocID="{86894ADE-E067-4D8A-BDA8-06E95BF00F9C}" presName="imagNode" presStyleLbl="fgImgPlace1" presStyleIdx="2" presStyleCnt="3" custScaleX="87450" custScaleY="109920"/>
      <dgm:spPr>
        <a:xfrm>
          <a:off x="3406025" y="83821"/>
          <a:ext cx="1479511" cy="1441146"/>
        </a:xfrm>
        <a:prstGeom prst="roundRect">
          <a:avLst>
            <a:gd name="adj" fmla="val 10000"/>
          </a:avLst>
        </a:prstGeom>
        <a:blipFill rotWithShape="1">
          <a:blip xmlns:r="http://schemas.openxmlformats.org/officeDocument/2006/relationships" r:embed="rId3"/>
          <a:stretch>
            <a:fillRect/>
          </a:stretch>
        </a:blipFill>
        <a:ln w="12700" cap="flat" cmpd="sng" algn="ctr">
          <a:solidFill>
            <a:sysClr val="window" lastClr="FFFFFF">
              <a:hueOff val="0"/>
              <a:satOff val="0"/>
              <a:lumOff val="0"/>
              <a:alphaOff val="0"/>
            </a:sysClr>
          </a:solidFill>
          <a:prstDash val="solid"/>
          <a:miter lim="800000"/>
        </a:ln>
        <a:effectLst/>
      </dgm:spPr>
    </dgm:pt>
  </dgm:ptLst>
  <dgm:cxnLst>
    <dgm:cxn modelId="{44E2CCE3-15AC-4AF6-B865-0011DA767DCB}" type="presOf" srcId="{6F320647-DBE8-46FF-93C4-3AA329D2F1A9}" destId="{189147EB-337F-4642-AE29-2A376AD1559B}" srcOrd="0" destOrd="0" presId="urn:microsoft.com/office/officeart/2005/8/layout/pList2"/>
    <dgm:cxn modelId="{C7B5ED11-A7FC-4F5E-AA7D-E6DDB7F09888}" srcId="{942A4055-7A67-4CCE-9F2B-39D9BE389204}" destId="{C5B424AB-A96A-4D29-ABD7-048A00FCB432}" srcOrd="1" destOrd="0" parTransId="{B61133DE-E4A9-4E4B-BD18-EAEB16295749}" sibTransId="{6F320647-DBE8-46FF-93C4-3AA329D2F1A9}"/>
    <dgm:cxn modelId="{659187A9-DA91-4D30-8E78-C620FAB33734}" type="presOf" srcId="{942A4055-7A67-4CCE-9F2B-39D9BE389204}" destId="{DCF9F1B5-9FC7-4BB4-AA0F-5667969EA2A8}" srcOrd="0" destOrd="0" presId="urn:microsoft.com/office/officeart/2005/8/layout/pList2"/>
    <dgm:cxn modelId="{F954DF36-7B42-4B40-9EF8-A58688B34D98}" type="presOf" srcId="{0625885C-6B07-47DA-ACCA-799B7425B557}" destId="{C1D6709B-3A4B-44C8-BC69-5BD537AEC0A1}" srcOrd="0" destOrd="0" presId="urn:microsoft.com/office/officeart/2005/8/layout/pList2"/>
    <dgm:cxn modelId="{A994606F-ED5B-407E-95D0-53E11CD7D402}" type="presOf" srcId="{86894ADE-E067-4D8A-BDA8-06E95BF00F9C}" destId="{A9AD1C4E-8CA9-4C86-ADA8-C42079820B4B}" srcOrd="0" destOrd="0" presId="urn:microsoft.com/office/officeart/2005/8/layout/pList2"/>
    <dgm:cxn modelId="{F5C83D3A-1993-49B7-8396-AB1E9664F9B4}" type="presOf" srcId="{C5B424AB-A96A-4D29-ABD7-048A00FCB432}" destId="{9C27FD12-7677-42D9-94BE-B8250AAF2EF0}" srcOrd="0" destOrd="0" presId="urn:microsoft.com/office/officeart/2005/8/layout/pList2"/>
    <dgm:cxn modelId="{5F0B7857-1244-4875-8E74-5C5A2F69603D}" type="presOf" srcId="{EAAEC1DB-3CB7-487E-80DD-C95242164871}" destId="{570B02A6-E7AF-443B-8161-01CE83D2F725}" srcOrd="0" destOrd="0" presId="urn:microsoft.com/office/officeart/2005/8/layout/pList2"/>
    <dgm:cxn modelId="{94B02C05-54BD-4D10-810D-12E0D99701EF}" srcId="{942A4055-7A67-4CCE-9F2B-39D9BE389204}" destId="{86894ADE-E067-4D8A-BDA8-06E95BF00F9C}" srcOrd="2" destOrd="0" parTransId="{5D314EFB-B718-4AE8-ADD9-CBFE3BD8482D}" sibTransId="{60F255C1-1B5A-47AF-8527-46E47F3CA0AF}"/>
    <dgm:cxn modelId="{BEC5D5A8-79F6-4D7D-B469-32B5113A0E01}" srcId="{942A4055-7A67-4CCE-9F2B-39D9BE389204}" destId="{EAAEC1DB-3CB7-487E-80DD-C95242164871}" srcOrd="0" destOrd="0" parTransId="{1C746E77-2994-4B69-95D8-4CFE113F201B}" sibTransId="{0625885C-6B07-47DA-ACCA-799B7425B557}"/>
    <dgm:cxn modelId="{09000D97-5297-4B70-98F2-AC48B9FEBC74}" type="presParOf" srcId="{DCF9F1B5-9FC7-4BB4-AA0F-5667969EA2A8}" destId="{0803FD6F-FE13-477F-9ED3-ECB0CD5E3795}" srcOrd="0" destOrd="0" presId="urn:microsoft.com/office/officeart/2005/8/layout/pList2"/>
    <dgm:cxn modelId="{919DFDCD-7F99-4179-97E8-E879392E6315}" type="presParOf" srcId="{DCF9F1B5-9FC7-4BB4-AA0F-5667969EA2A8}" destId="{4909741A-5AF7-43C0-A719-0BA1F6DF6417}" srcOrd="1" destOrd="0" presId="urn:microsoft.com/office/officeart/2005/8/layout/pList2"/>
    <dgm:cxn modelId="{CB14EA72-D27D-4A74-8EFE-F95A6D72A1FF}" type="presParOf" srcId="{4909741A-5AF7-43C0-A719-0BA1F6DF6417}" destId="{C3050809-6723-49ED-85C3-AB4E9D9BDEDE}" srcOrd="0" destOrd="0" presId="urn:microsoft.com/office/officeart/2005/8/layout/pList2"/>
    <dgm:cxn modelId="{76CB60B3-A20B-44A2-9AAE-9F6AA36BDE6B}" type="presParOf" srcId="{C3050809-6723-49ED-85C3-AB4E9D9BDEDE}" destId="{570B02A6-E7AF-443B-8161-01CE83D2F725}" srcOrd="0" destOrd="0" presId="urn:microsoft.com/office/officeart/2005/8/layout/pList2"/>
    <dgm:cxn modelId="{91D6F136-4908-44C8-B108-5574543666AB}" type="presParOf" srcId="{C3050809-6723-49ED-85C3-AB4E9D9BDEDE}" destId="{FA8B3D79-291C-44EC-B1C5-0C2B81EB068F}" srcOrd="1" destOrd="0" presId="urn:microsoft.com/office/officeart/2005/8/layout/pList2"/>
    <dgm:cxn modelId="{78181FE6-EA6C-430E-AEB1-6AF7FB4839CC}" type="presParOf" srcId="{C3050809-6723-49ED-85C3-AB4E9D9BDEDE}" destId="{9415BCDE-2F4F-4526-A5C2-755654F78392}" srcOrd="2" destOrd="0" presId="urn:microsoft.com/office/officeart/2005/8/layout/pList2"/>
    <dgm:cxn modelId="{C446B380-EA71-4AE7-8256-A32ECFBF7A86}" type="presParOf" srcId="{4909741A-5AF7-43C0-A719-0BA1F6DF6417}" destId="{C1D6709B-3A4B-44C8-BC69-5BD537AEC0A1}" srcOrd="1" destOrd="0" presId="urn:microsoft.com/office/officeart/2005/8/layout/pList2"/>
    <dgm:cxn modelId="{1A8EE94D-E551-49C6-8F26-CD1C74CEAC2C}" type="presParOf" srcId="{4909741A-5AF7-43C0-A719-0BA1F6DF6417}" destId="{D126648D-33CA-4DC6-A6B6-99355F8E56F0}" srcOrd="2" destOrd="0" presId="urn:microsoft.com/office/officeart/2005/8/layout/pList2"/>
    <dgm:cxn modelId="{17721E24-8377-49B2-B244-B2B5B70917F3}" type="presParOf" srcId="{D126648D-33CA-4DC6-A6B6-99355F8E56F0}" destId="{9C27FD12-7677-42D9-94BE-B8250AAF2EF0}" srcOrd="0" destOrd="0" presId="urn:microsoft.com/office/officeart/2005/8/layout/pList2"/>
    <dgm:cxn modelId="{939B77C3-A707-4E50-8DF9-D752421A2A2F}" type="presParOf" srcId="{D126648D-33CA-4DC6-A6B6-99355F8E56F0}" destId="{A279C715-64B7-455C-9ACA-AA8D3C55AD8F}" srcOrd="1" destOrd="0" presId="urn:microsoft.com/office/officeart/2005/8/layout/pList2"/>
    <dgm:cxn modelId="{1896D149-AA0B-4EC3-9F1B-AEF9A09E4AA4}" type="presParOf" srcId="{D126648D-33CA-4DC6-A6B6-99355F8E56F0}" destId="{87274B04-AFB5-4A6B-BF25-2A585E57195E}" srcOrd="2" destOrd="0" presId="urn:microsoft.com/office/officeart/2005/8/layout/pList2"/>
    <dgm:cxn modelId="{F00AEE9A-E3F9-4619-B617-74B50FE5D225}" type="presParOf" srcId="{4909741A-5AF7-43C0-A719-0BA1F6DF6417}" destId="{189147EB-337F-4642-AE29-2A376AD1559B}" srcOrd="3" destOrd="0" presId="urn:microsoft.com/office/officeart/2005/8/layout/pList2"/>
    <dgm:cxn modelId="{31B67734-E2E9-4D4B-B682-7B864B219896}" type="presParOf" srcId="{4909741A-5AF7-43C0-A719-0BA1F6DF6417}" destId="{55085022-761E-49B2-ACD5-630CF102BDE3}" srcOrd="4" destOrd="0" presId="urn:microsoft.com/office/officeart/2005/8/layout/pList2"/>
    <dgm:cxn modelId="{B2AA03D7-CE85-4C8A-AF27-BE8C89F49D0D}" type="presParOf" srcId="{55085022-761E-49B2-ACD5-630CF102BDE3}" destId="{A9AD1C4E-8CA9-4C86-ADA8-C42079820B4B}" srcOrd="0" destOrd="0" presId="urn:microsoft.com/office/officeart/2005/8/layout/pList2"/>
    <dgm:cxn modelId="{55966519-FEE4-454A-8720-5E2DCC33702E}" type="presParOf" srcId="{55085022-761E-49B2-ACD5-630CF102BDE3}" destId="{D3658E8F-5472-41B8-BFE1-F74C06FEAB0F}" srcOrd="1" destOrd="0" presId="urn:microsoft.com/office/officeart/2005/8/layout/pList2"/>
    <dgm:cxn modelId="{67374E37-8DFC-4EF7-A428-39AEAD439108}" type="presParOf" srcId="{55085022-761E-49B2-ACD5-630CF102BDE3}" destId="{42834660-DEAA-48A6-A819-19AB9EF52E7C}" srcOrd="2" destOrd="0" presId="urn:microsoft.com/office/officeart/2005/8/layout/p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2A4055-7A67-4CCE-9F2B-39D9BE389204}" type="doc">
      <dgm:prSet loTypeId="urn:microsoft.com/office/officeart/2005/8/layout/pList2" loCatId="list" qsTypeId="urn:microsoft.com/office/officeart/2005/8/quickstyle/simple1" qsCatId="simple" csTypeId="urn:microsoft.com/office/officeart/2005/8/colors/accent1_2" csCatId="accent1" phldr="1"/>
      <dgm:spPr/>
    </dgm:pt>
    <dgm:pt modelId="{EAAEC1DB-3CB7-487E-80DD-C95242164871}">
      <dgm:prSet phldrT="[Texto]" custT="1"/>
      <dgm:spPr>
        <a:xfrm rot="10800000">
          <a:off x="154380" y="1608787"/>
          <a:ext cx="1343119" cy="1966296"/>
        </a:xfrm>
        <a:prstGeom prst="roundRect">
          <a:avLst>
            <a:gd name="adj" fmla="val 10000"/>
          </a:avLst>
        </a:prstGeom>
        <a:solidFill>
          <a:srgbClr val="00B0F0"/>
        </a:solidFill>
        <a:ln w="19050" cap="rnd" cmpd="sng" algn="ctr">
          <a:solidFill>
            <a:sysClr val="window" lastClr="FFFFFF">
              <a:hueOff val="0"/>
              <a:satOff val="0"/>
              <a:lumOff val="0"/>
              <a:alphaOff val="0"/>
            </a:sysClr>
          </a:solidFill>
          <a:prstDash val="solid"/>
          <a:miter lim="800000"/>
        </a:ln>
        <a:effectLst/>
      </dgm:spPr>
      <dgm:t>
        <a:bodyPr/>
        <a:lstStyle/>
        <a:p>
          <a:r>
            <a:rPr lang="es-ES" sz="1400" b="0" dirty="0" smtClean="0">
              <a:solidFill>
                <a:sysClr val="windowText" lastClr="000000"/>
              </a:solidFill>
              <a:latin typeface="Calibri" panose="020F0502020204030204"/>
              <a:ea typeface="+mn-ea"/>
              <a:cs typeface="+mn-cs"/>
            </a:rPr>
            <a:t>Objetivo: Reparar la articulación.</a:t>
          </a:r>
        </a:p>
        <a:p>
          <a:r>
            <a:rPr lang="es-ES" sz="1400" dirty="0" smtClean="0">
              <a:solidFill>
                <a:sysClr val="window" lastClr="FFFFFF"/>
              </a:solidFill>
              <a:latin typeface="Calibri" panose="020F0502020204030204"/>
              <a:ea typeface="+mn-ea"/>
              <a:cs typeface="+mn-cs"/>
            </a:rPr>
            <a:t>7. La escalera</a:t>
          </a:r>
        </a:p>
        <a:p>
          <a:r>
            <a:rPr lang="es-ES" sz="1000" dirty="0" smtClean="0">
              <a:solidFill>
                <a:sysClr val="window" lastClr="FFFFFF"/>
              </a:solidFill>
              <a:latin typeface="Calibri" panose="020F0502020204030204"/>
              <a:ea typeface="+mn-ea"/>
              <a:cs typeface="+mn-cs"/>
            </a:rPr>
            <a:t>Método : </a:t>
          </a:r>
          <a:r>
            <a:rPr lang="es-ES" sz="1000" dirty="0" err="1" smtClean="0">
              <a:solidFill>
                <a:sysClr val="window" lastClr="FFFFFF"/>
              </a:solidFill>
              <a:latin typeface="Calibri" panose="020F0502020204030204"/>
              <a:ea typeface="+mn-ea"/>
              <a:cs typeface="+mn-cs"/>
            </a:rPr>
            <a:t>Std</a:t>
          </a:r>
          <a:r>
            <a:rPr lang="es-ES" sz="1000" dirty="0" smtClean="0">
              <a:solidFill>
                <a:sysClr val="window" lastClr="FFFFFF"/>
              </a:solidFill>
              <a:latin typeface="Calibri" panose="020F0502020204030204"/>
              <a:ea typeface="+mn-ea"/>
              <a:cs typeface="+mn-cs"/>
            </a:rPr>
            <a:t> x repeticiones</a:t>
          </a:r>
        </a:p>
        <a:p>
          <a:r>
            <a:rPr lang="es-ES" sz="1000" dirty="0" err="1" smtClean="0">
              <a:solidFill>
                <a:sysClr val="window" lastClr="FFFFFF"/>
              </a:solidFill>
              <a:latin typeface="Calibri" panose="020F0502020204030204"/>
              <a:ea typeface="+mn-ea"/>
              <a:cs typeface="+mn-cs"/>
            </a:rPr>
            <a:t>Proced</a:t>
          </a:r>
          <a:r>
            <a:rPr lang="es-ES" sz="1000" dirty="0" smtClean="0">
              <a:solidFill>
                <a:sysClr val="window" lastClr="FFFFFF"/>
              </a:solidFill>
              <a:latin typeface="Calibri" panose="020F0502020204030204"/>
              <a:ea typeface="+mn-ea"/>
              <a:cs typeface="+mn-cs"/>
            </a:rPr>
            <a:t>. Organizativo: T. individual.</a:t>
          </a:r>
        </a:p>
        <a:p>
          <a:r>
            <a:rPr lang="es-ES" sz="1000" b="0" dirty="0" smtClean="0">
              <a:solidFill>
                <a:schemeClr val="tx1"/>
              </a:solidFill>
              <a:latin typeface="Calibri" panose="020F0502020204030204"/>
              <a:ea typeface="+mn-ea"/>
              <a:cs typeface="+mn-cs"/>
            </a:rPr>
            <a:t>Dosis: 2x5 Rep.  C/lado </a:t>
          </a:r>
          <a:r>
            <a:rPr lang="es-ES" sz="1000" b="0" dirty="0" err="1" smtClean="0">
              <a:solidFill>
                <a:schemeClr val="tx1"/>
              </a:solidFill>
              <a:latin typeface="Calibri" panose="020F0502020204030204"/>
              <a:ea typeface="+mn-ea"/>
              <a:cs typeface="+mn-cs"/>
            </a:rPr>
            <a:t>mac.p</a:t>
          </a:r>
          <a:r>
            <a:rPr lang="es-ES" sz="1000" b="0" dirty="0" smtClean="0">
              <a:solidFill>
                <a:schemeClr val="tx1"/>
              </a:solidFill>
              <a:latin typeface="Calibri" panose="020F0502020204030204"/>
              <a:ea typeface="+mn-ea"/>
              <a:cs typeface="+mn-cs"/>
            </a:rPr>
            <a:t>. 30 </a:t>
          </a:r>
          <a:r>
            <a:rPr lang="es-ES" sz="1000" b="0" dirty="0" err="1" smtClean="0">
              <a:solidFill>
                <a:schemeClr val="tx1"/>
              </a:solidFill>
              <a:latin typeface="Calibri" panose="020F0502020204030204"/>
              <a:ea typeface="+mn-ea"/>
              <a:cs typeface="+mn-cs"/>
            </a:rPr>
            <a:t>seg</a:t>
          </a:r>
          <a:r>
            <a:rPr lang="es-ES" sz="1000" b="0" dirty="0" smtClean="0">
              <a:solidFill>
                <a:schemeClr val="tx1"/>
              </a:solidFill>
              <a:latin typeface="Calibri" panose="020F0502020204030204"/>
              <a:ea typeface="+mn-ea"/>
              <a:cs typeface="+mn-cs"/>
            </a:rPr>
            <a:t>.</a:t>
          </a:r>
        </a:p>
        <a:p>
          <a:endParaRPr lang="es-ES" sz="1400" dirty="0" smtClean="0">
            <a:solidFill>
              <a:sysClr val="window" lastClr="FFFFFF"/>
            </a:solidFill>
            <a:latin typeface="Calibri" panose="020F0502020204030204"/>
            <a:ea typeface="+mn-ea"/>
            <a:cs typeface="+mn-cs"/>
          </a:endParaRPr>
        </a:p>
        <a:p>
          <a:endParaRPr lang="es-ES" sz="1400" dirty="0" smtClean="0">
            <a:solidFill>
              <a:sysClr val="window" lastClr="FFFFFF"/>
            </a:solidFill>
            <a:latin typeface="Calibri" panose="020F0502020204030204"/>
            <a:ea typeface="+mn-ea"/>
            <a:cs typeface="+mn-cs"/>
          </a:endParaRPr>
        </a:p>
        <a:p>
          <a:endParaRPr lang="es-ES" sz="1400" dirty="0" smtClean="0">
            <a:solidFill>
              <a:sysClr val="window" lastClr="FFFFFF"/>
            </a:solidFill>
            <a:latin typeface="Calibri" panose="020F0502020204030204"/>
            <a:ea typeface="+mn-ea"/>
            <a:cs typeface="+mn-cs"/>
          </a:endParaRPr>
        </a:p>
        <a:p>
          <a:r>
            <a:rPr lang="es-ES" sz="1400" dirty="0" smtClean="0">
              <a:solidFill>
                <a:sysClr val="window" lastClr="FFFFFF"/>
              </a:solidFill>
              <a:latin typeface="Calibri" panose="020F0502020204030204"/>
              <a:ea typeface="+mn-ea"/>
              <a:cs typeface="+mn-cs"/>
            </a:rPr>
            <a:t>  </a:t>
          </a:r>
        </a:p>
        <a:p>
          <a:endParaRPr lang="es-EC" sz="1500" dirty="0">
            <a:solidFill>
              <a:sysClr val="window" lastClr="FFFFFF"/>
            </a:solidFill>
            <a:latin typeface="Trebuchet MS" panose="020B0603020202020204"/>
            <a:ea typeface="+mn-ea"/>
            <a:cs typeface="+mn-cs"/>
          </a:endParaRPr>
        </a:p>
      </dgm:t>
    </dgm:pt>
    <dgm:pt modelId="{1C746E77-2994-4B69-95D8-4CFE113F201B}" type="parTrans" cxnId="{BEC5D5A8-79F6-4D7D-B469-32B5113A0E01}">
      <dgm:prSet/>
      <dgm:spPr/>
      <dgm:t>
        <a:bodyPr/>
        <a:lstStyle/>
        <a:p>
          <a:endParaRPr lang="es-EC"/>
        </a:p>
      </dgm:t>
    </dgm:pt>
    <dgm:pt modelId="{0625885C-6B07-47DA-ACCA-799B7425B557}" type="sibTrans" cxnId="{BEC5D5A8-79F6-4D7D-B469-32B5113A0E01}">
      <dgm:prSet/>
      <dgm:spPr/>
      <dgm:t>
        <a:bodyPr/>
        <a:lstStyle/>
        <a:p>
          <a:endParaRPr lang="es-EC"/>
        </a:p>
      </dgm:t>
    </dgm:pt>
    <dgm:pt modelId="{86894ADE-E067-4D8A-BDA8-06E95BF00F9C}">
      <dgm:prSet phldrT="[Texto]" custT="1"/>
      <dgm:spPr>
        <a:xfrm rot="10800000">
          <a:off x="3345390" y="1608787"/>
          <a:ext cx="1538395" cy="1966296"/>
        </a:xfrm>
        <a:prstGeom prst="roundRect">
          <a:avLst>
            <a:gd name="adj" fmla="val 10000"/>
          </a:avLst>
        </a:prstGeom>
        <a:solidFill>
          <a:srgbClr val="00B0F0"/>
        </a:solidFill>
        <a:ln w="19050" cap="rnd" cmpd="sng" algn="ctr">
          <a:solidFill>
            <a:sysClr val="window" lastClr="FFFFFF">
              <a:hueOff val="0"/>
              <a:satOff val="0"/>
              <a:lumOff val="0"/>
              <a:alphaOff val="0"/>
            </a:sysClr>
          </a:solidFill>
          <a:prstDash val="solid"/>
          <a:miter lim="800000"/>
        </a:ln>
        <a:effectLst/>
      </dgm:spPr>
      <dgm:t>
        <a:bodyPr/>
        <a:lstStyle/>
        <a:p>
          <a:r>
            <a:rPr lang="es-CO" sz="1400" i="0" dirty="0" smtClean="0">
              <a:solidFill>
                <a:sysClr val="windowText" lastClr="000000"/>
              </a:solidFill>
              <a:latin typeface="Calibri" panose="020F0502020204030204" pitchFamily="34" charset="0"/>
              <a:ea typeface="+mn-ea"/>
              <a:cs typeface="Arial" charset="0"/>
            </a:rPr>
            <a:t>Objetivo: </a:t>
          </a:r>
        </a:p>
        <a:p>
          <a:r>
            <a:rPr lang="es-CO" sz="1400" i="0" dirty="0" smtClean="0">
              <a:solidFill>
                <a:sysClr val="windowText" lastClr="000000"/>
              </a:solidFill>
              <a:latin typeface="Calibri" panose="020F0502020204030204" pitchFamily="34" charset="0"/>
              <a:ea typeface="+mn-ea"/>
              <a:cs typeface="Calibri" panose="020F0502020204030204" pitchFamily="34" charset="0"/>
            </a:rPr>
            <a:t>Trabajar la flexibilidad de la articulación</a:t>
          </a:r>
          <a:endParaRPr lang="es-CO" sz="1400" i="0" dirty="0" smtClean="0">
            <a:solidFill>
              <a:sysClr val="windowText" lastClr="000000"/>
            </a:solidFill>
            <a:latin typeface="Calibri" panose="020F0502020204030204" pitchFamily="34" charset="0"/>
            <a:ea typeface="+mn-ea"/>
            <a:cs typeface="Arial" charset="0"/>
          </a:endParaRPr>
        </a:p>
        <a:p>
          <a:r>
            <a:rPr lang="es-CO" sz="1400" i="0" dirty="0" smtClean="0">
              <a:solidFill>
                <a:sysClr val="window" lastClr="FFFFFF"/>
              </a:solidFill>
              <a:latin typeface="Calibri" panose="020F0502020204030204" pitchFamily="34" charset="0"/>
              <a:ea typeface="+mn-ea"/>
              <a:cs typeface="Calibri" panose="020F0502020204030204" pitchFamily="34" charset="0"/>
            </a:rPr>
            <a:t>9.Flexibilidad de hombro 2</a:t>
          </a:r>
        </a:p>
        <a:p>
          <a:r>
            <a:rPr lang="es-ES" sz="1000" dirty="0" smtClean="0">
              <a:solidFill>
                <a:schemeClr val="tx1"/>
              </a:solidFill>
              <a:latin typeface="Calibri" panose="020F0502020204030204"/>
              <a:ea typeface="+mn-ea"/>
              <a:cs typeface="+mn-cs"/>
            </a:rPr>
            <a:t>Dosis: 2x5 Rep. Alternas</a:t>
          </a:r>
          <a:endParaRPr lang="es-EC" sz="1000" dirty="0">
            <a:solidFill>
              <a:schemeClr val="tx1"/>
            </a:solidFill>
            <a:latin typeface="Trebuchet MS" panose="020B0603020202020204"/>
            <a:ea typeface="+mn-ea"/>
            <a:cs typeface="+mn-cs"/>
          </a:endParaRPr>
        </a:p>
      </dgm:t>
    </dgm:pt>
    <dgm:pt modelId="{5D314EFB-B718-4AE8-ADD9-CBFE3BD8482D}" type="parTrans" cxnId="{94B02C05-54BD-4D10-810D-12E0D99701EF}">
      <dgm:prSet/>
      <dgm:spPr/>
      <dgm:t>
        <a:bodyPr/>
        <a:lstStyle/>
        <a:p>
          <a:endParaRPr lang="es-EC"/>
        </a:p>
      </dgm:t>
    </dgm:pt>
    <dgm:pt modelId="{60F255C1-1B5A-47AF-8527-46E47F3CA0AF}" type="sibTrans" cxnId="{94B02C05-54BD-4D10-810D-12E0D99701EF}">
      <dgm:prSet/>
      <dgm:spPr/>
      <dgm:t>
        <a:bodyPr/>
        <a:lstStyle/>
        <a:p>
          <a:endParaRPr lang="es-EC"/>
        </a:p>
      </dgm:t>
    </dgm:pt>
    <dgm:pt modelId="{C5B424AB-A96A-4D29-ABD7-048A00FCB432}">
      <dgm:prSet phldrT="[Texto]" custT="1"/>
      <dgm:spPr>
        <a:xfrm rot="10800000">
          <a:off x="1631812" y="1608787"/>
          <a:ext cx="1554365" cy="1966296"/>
        </a:xfrm>
        <a:prstGeom prst="roundRect">
          <a:avLst>
            <a:gd name="adj" fmla="val 10000"/>
          </a:avLst>
        </a:prstGeom>
        <a:solidFill>
          <a:srgbClr val="00B0F0"/>
        </a:solidFill>
        <a:ln w="19050" cap="rnd" cmpd="sng" algn="ctr">
          <a:solidFill>
            <a:sysClr val="window" lastClr="FFFFFF">
              <a:hueOff val="0"/>
              <a:satOff val="0"/>
              <a:lumOff val="0"/>
              <a:alphaOff val="0"/>
            </a:sysClr>
          </a:solidFill>
          <a:prstDash val="solid"/>
          <a:miter lim="800000"/>
        </a:ln>
        <a:effectLst/>
      </dgm:spPr>
      <dgm:t>
        <a:bodyPr/>
        <a:lstStyle/>
        <a:p>
          <a:r>
            <a:rPr lang="es-CO" sz="1400" i="0" dirty="0" smtClean="0">
              <a:solidFill>
                <a:sysClr val="windowText" lastClr="000000"/>
              </a:solidFill>
              <a:effectLst/>
              <a:latin typeface="Calibri" panose="020F0502020204030204" pitchFamily="34" charset="0"/>
              <a:ea typeface="+mn-ea"/>
              <a:cs typeface="Arial" panose="020B0604020202020204" pitchFamily="34" charset="0"/>
            </a:rPr>
            <a:t>Objetivo:</a:t>
          </a:r>
        </a:p>
        <a:p>
          <a:r>
            <a:rPr lang="es-CO" sz="1400" i="0" dirty="0" smtClean="0">
              <a:solidFill>
                <a:sysClr val="windowText" lastClr="000000"/>
              </a:solidFill>
              <a:latin typeface="Calibri" panose="020F0502020204030204" pitchFamily="34" charset="0"/>
              <a:ea typeface="+mn-ea"/>
              <a:cs typeface="Calibri" panose="020F0502020204030204" pitchFamily="34" charset="0"/>
            </a:rPr>
            <a:t>Trabajar la flexibilidad de la articulación</a:t>
          </a:r>
        </a:p>
        <a:p>
          <a:r>
            <a:rPr lang="es-CO" sz="1400" i="0" dirty="0" smtClean="0">
              <a:solidFill>
                <a:sysClr val="window" lastClr="FFFFFF"/>
              </a:solidFill>
              <a:latin typeface="Calibri" panose="020F0502020204030204" pitchFamily="34" charset="0"/>
              <a:ea typeface="+mn-ea"/>
              <a:cs typeface="Calibri" panose="020F0502020204030204" pitchFamily="34" charset="0"/>
            </a:rPr>
            <a:t>8. Flexibilidad de hombro 1</a:t>
          </a:r>
        </a:p>
        <a:p>
          <a:r>
            <a:rPr lang="es-CO" sz="1000" i="0" dirty="0" smtClean="0">
              <a:solidFill>
                <a:schemeClr val="tx1"/>
              </a:solidFill>
              <a:latin typeface="Calibri" panose="020F0502020204030204" pitchFamily="34" charset="0"/>
              <a:ea typeface="+mn-ea"/>
              <a:cs typeface="Arial" panose="020B0604020202020204" pitchFamily="34" charset="0"/>
            </a:rPr>
            <a:t>Dosis (2 Rep. C/lado)</a:t>
          </a:r>
        </a:p>
      </dgm:t>
    </dgm:pt>
    <dgm:pt modelId="{6F320647-DBE8-46FF-93C4-3AA329D2F1A9}" type="sibTrans" cxnId="{C7B5ED11-A7FC-4F5E-AA7D-E6DDB7F09888}">
      <dgm:prSet/>
      <dgm:spPr/>
      <dgm:t>
        <a:bodyPr/>
        <a:lstStyle/>
        <a:p>
          <a:endParaRPr lang="es-EC"/>
        </a:p>
      </dgm:t>
    </dgm:pt>
    <dgm:pt modelId="{B61133DE-E4A9-4E4B-BD18-EAEB16295749}" type="parTrans" cxnId="{C7B5ED11-A7FC-4F5E-AA7D-E6DDB7F09888}">
      <dgm:prSet/>
      <dgm:spPr/>
      <dgm:t>
        <a:bodyPr/>
        <a:lstStyle/>
        <a:p>
          <a:endParaRPr lang="es-EC"/>
        </a:p>
      </dgm:t>
    </dgm:pt>
    <dgm:pt modelId="{DCF9F1B5-9FC7-4BB4-AA0F-5667969EA2A8}" type="pres">
      <dgm:prSet presAssocID="{942A4055-7A67-4CCE-9F2B-39D9BE389204}" presName="Name0" presStyleCnt="0">
        <dgm:presLayoutVars>
          <dgm:dir/>
          <dgm:resizeHandles val="exact"/>
        </dgm:presLayoutVars>
      </dgm:prSet>
      <dgm:spPr/>
    </dgm:pt>
    <dgm:pt modelId="{0803FD6F-FE13-477F-9ED3-ECB0CD5E3795}" type="pres">
      <dgm:prSet presAssocID="{942A4055-7A67-4CCE-9F2B-39D9BE389204}" presName="bkgdShp" presStyleLbl="alignAccFollowNode1" presStyleIdx="0" presStyleCnt="1" custScaleX="92331" custLinFactNeighborX="2834"/>
      <dgm:spPr>
        <a:xfrm>
          <a:off x="0" y="0"/>
          <a:ext cx="5036635" cy="1608787"/>
        </a:xfrm>
        <a:prstGeom prst="roundRect">
          <a:avLst>
            <a:gd name="adj" fmla="val 10000"/>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pt>
    <dgm:pt modelId="{4909741A-5AF7-43C0-A719-0BA1F6DF6417}" type="pres">
      <dgm:prSet presAssocID="{942A4055-7A67-4CCE-9F2B-39D9BE389204}" presName="linComp" presStyleCnt="0"/>
      <dgm:spPr/>
    </dgm:pt>
    <dgm:pt modelId="{C3050809-6723-49ED-85C3-AB4E9D9BDEDE}" type="pres">
      <dgm:prSet presAssocID="{EAAEC1DB-3CB7-487E-80DD-C95242164871}" presName="compNode" presStyleCnt="0"/>
      <dgm:spPr/>
    </dgm:pt>
    <dgm:pt modelId="{570B02A6-E7AF-443B-8161-01CE83D2F725}" type="pres">
      <dgm:prSet presAssocID="{EAAEC1DB-3CB7-487E-80DD-C95242164871}" presName="node" presStyleLbl="node1" presStyleIdx="0" presStyleCnt="3" custScaleX="86059" custScaleY="106145" custLinFactNeighborX="8646" custLinFactNeighborY="0">
        <dgm:presLayoutVars>
          <dgm:bulletEnabled val="1"/>
        </dgm:presLayoutVars>
      </dgm:prSet>
      <dgm:spPr>
        <a:prstGeom prst="roundRect">
          <a:avLst>
            <a:gd name="adj" fmla="val 10000"/>
          </a:avLst>
        </a:prstGeom>
      </dgm:spPr>
      <dgm:t>
        <a:bodyPr/>
        <a:lstStyle/>
        <a:p>
          <a:endParaRPr lang="es-ES"/>
        </a:p>
      </dgm:t>
    </dgm:pt>
    <dgm:pt modelId="{FA8B3D79-291C-44EC-B1C5-0C2B81EB068F}" type="pres">
      <dgm:prSet presAssocID="{EAAEC1DB-3CB7-487E-80DD-C95242164871}" presName="invisiNode" presStyleLbl="node1" presStyleIdx="0" presStyleCnt="3"/>
      <dgm:spPr/>
    </dgm:pt>
    <dgm:pt modelId="{9415BCDE-2F4F-4526-A5C2-755654F78392}" type="pres">
      <dgm:prSet presAssocID="{EAAEC1DB-3CB7-487E-80DD-C95242164871}" presName="imagNode" presStyleLbl="fgImgPlace1" presStyleIdx="0" presStyleCnt="3" custScaleY="116249" custLinFactNeighborX="12093" custLinFactNeighborY="-738"/>
      <dgm:spPr>
        <a:xfrm>
          <a:off x="154380" y="118653"/>
          <a:ext cx="1343119" cy="1371479"/>
        </a:xfrm>
        <a:prstGeom prst="roundRect">
          <a:avLst>
            <a:gd name="adj" fmla="val 10000"/>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gm:spPr>
    </dgm:pt>
    <dgm:pt modelId="{C1D6709B-3A4B-44C8-BC69-5BD537AEC0A1}" type="pres">
      <dgm:prSet presAssocID="{0625885C-6B07-47DA-ACCA-799B7425B557}" presName="sibTrans" presStyleLbl="sibTrans2D1" presStyleIdx="0" presStyleCnt="0"/>
      <dgm:spPr/>
      <dgm:t>
        <a:bodyPr/>
        <a:lstStyle/>
        <a:p>
          <a:endParaRPr lang="es-ES"/>
        </a:p>
      </dgm:t>
    </dgm:pt>
    <dgm:pt modelId="{D126648D-33CA-4DC6-A6B6-99355F8E56F0}" type="pres">
      <dgm:prSet presAssocID="{C5B424AB-A96A-4D29-ABD7-048A00FCB432}" presName="compNode" presStyleCnt="0"/>
      <dgm:spPr/>
    </dgm:pt>
    <dgm:pt modelId="{9C27FD12-7677-42D9-94BE-B8250AAF2EF0}" type="pres">
      <dgm:prSet presAssocID="{C5B424AB-A96A-4D29-ABD7-048A00FCB432}" presName="node" presStyleLbl="node1" presStyleIdx="1" presStyleCnt="3" custScaleX="88143">
        <dgm:presLayoutVars>
          <dgm:bulletEnabled val="1"/>
        </dgm:presLayoutVars>
      </dgm:prSet>
      <dgm:spPr>
        <a:prstGeom prst="roundRect">
          <a:avLst>
            <a:gd name="adj" fmla="val 10000"/>
          </a:avLst>
        </a:prstGeom>
      </dgm:spPr>
      <dgm:t>
        <a:bodyPr/>
        <a:lstStyle/>
        <a:p>
          <a:endParaRPr lang="es-ES"/>
        </a:p>
      </dgm:t>
    </dgm:pt>
    <dgm:pt modelId="{A279C715-64B7-455C-9ACA-AA8D3C55AD8F}" type="pres">
      <dgm:prSet presAssocID="{C5B424AB-A96A-4D29-ABD7-048A00FCB432}" presName="invisiNode" presStyleLbl="node1" presStyleIdx="1" presStyleCnt="3"/>
      <dgm:spPr/>
    </dgm:pt>
    <dgm:pt modelId="{87274B04-AFB5-4A6B-BF25-2A585E57195E}" type="pres">
      <dgm:prSet presAssocID="{C5B424AB-A96A-4D29-ABD7-048A00FCB432}" presName="imagNode" presStyleLbl="fgImgPlace1" presStyleIdx="1" presStyleCnt="3" custScaleX="72040" custScaleY="127342" custLinFactNeighborX="370" custLinFactNeighborY="1441"/>
      <dgm:spPr>
        <a:xfrm>
          <a:off x="1925203" y="53217"/>
          <a:ext cx="967583" cy="1502352"/>
        </a:xfrm>
        <a:prstGeom prst="roundRect">
          <a:avLst>
            <a:gd name="adj" fmla="val 10000"/>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gm:spPr>
    </dgm:pt>
    <dgm:pt modelId="{189147EB-337F-4642-AE29-2A376AD1559B}" type="pres">
      <dgm:prSet presAssocID="{6F320647-DBE8-46FF-93C4-3AA329D2F1A9}" presName="sibTrans" presStyleLbl="sibTrans2D1" presStyleIdx="0" presStyleCnt="0"/>
      <dgm:spPr/>
      <dgm:t>
        <a:bodyPr/>
        <a:lstStyle/>
        <a:p>
          <a:endParaRPr lang="es-ES"/>
        </a:p>
      </dgm:t>
    </dgm:pt>
    <dgm:pt modelId="{55085022-761E-49B2-ACD5-630CF102BDE3}" type="pres">
      <dgm:prSet presAssocID="{86894ADE-E067-4D8A-BDA8-06E95BF00F9C}" presName="compNode" presStyleCnt="0"/>
      <dgm:spPr/>
    </dgm:pt>
    <dgm:pt modelId="{A9AD1C4E-8CA9-4C86-ADA8-C42079820B4B}" type="pres">
      <dgm:prSet presAssocID="{86894ADE-E067-4D8A-BDA8-06E95BF00F9C}" presName="node" presStyleLbl="node1" presStyleIdx="2" presStyleCnt="3" custScaleX="85567" custLinFactNeighborX="984" custLinFactNeighborY="1743">
        <dgm:presLayoutVars>
          <dgm:bulletEnabled val="1"/>
        </dgm:presLayoutVars>
      </dgm:prSet>
      <dgm:spPr>
        <a:prstGeom prst="roundRect">
          <a:avLst>
            <a:gd name="adj" fmla="val 10000"/>
          </a:avLst>
        </a:prstGeom>
      </dgm:spPr>
      <dgm:t>
        <a:bodyPr/>
        <a:lstStyle/>
        <a:p>
          <a:endParaRPr lang="es-ES"/>
        </a:p>
      </dgm:t>
    </dgm:pt>
    <dgm:pt modelId="{D3658E8F-5472-41B8-BFE1-F74C06FEAB0F}" type="pres">
      <dgm:prSet presAssocID="{86894ADE-E067-4D8A-BDA8-06E95BF00F9C}" presName="invisiNode" presStyleLbl="node1" presStyleIdx="2" presStyleCnt="3"/>
      <dgm:spPr/>
    </dgm:pt>
    <dgm:pt modelId="{42834660-DEAA-48A6-A819-19AB9EF52E7C}" type="pres">
      <dgm:prSet presAssocID="{86894ADE-E067-4D8A-BDA8-06E95BF00F9C}" presName="imagNode" presStyleLbl="fgImgPlace1" presStyleIdx="2" presStyleCnt="3" custScaleX="67368" custScaleY="127342" custLinFactNeighborX="-5160" custLinFactNeighborY="1441"/>
      <dgm:spPr>
        <a:xfrm>
          <a:off x="3320489" y="214505"/>
          <a:ext cx="1561765" cy="1179777"/>
        </a:xfrm>
        <a:prstGeom prst="roundRect">
          <a:avLst>
            <a:gd name="adj" fmla="val 10000"/>
          </a:avLst>
        </a:prstGeom>
        <a:blipFill rotWithShape="1">
          <a:blip xmlns:r="http://schemas.openxmlformats.org/officeDocument/2006/relationships" r:embed="rId3"/>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s-ES"/>
        </a:p>
      </dgm:t>
    </dgm:pt>
  </dgm:ptLst>
  <dgm:cxnLst>
    <dgm:cxn modelId="{44E2CCE3-15AC-4AF6-B865-0011DA767DCB}" type="presOf" srcId="{6F320647-DBE8-46FF-93C4-3AA329D2F1A9}" destId="{189147EB-337F-4642-AE29-2A376AD1559B}" srcOrd="0" destOrd="0" presId="urn:microsoft.com/office/officeart/2005/8/layout/pList2"/>
    <dgm:cxn modelId="{C7B5ED11-A7FC-4F5E-AA7D-E6DDB7F09888}" srcId="{942A4055-7A67-4CCE-9F2B-39D9BE389204}" destId="{C5B424AB-A96A-4D29-ABD7-048A00FCB432}" srcOrd="1" destOrd="0" parTransId="{B61133DE-E4A9-4E4B-BD18-EAEB16295749}" sibTransId="{6F320647-DBE8-46FF-93C4-3AA329D2F1A9}"/>
    <dgm:cxn modelId="{659187A9-DA91-4D30-8E78-C620FAB33734}" type="presOf" srcId="{942A4055-7A67-4CCE-9F2B-39D9BE389204}" destId="{DCF9F1B5-9FC7-4BB4-AA0F-5667969EA2A8}" srcOrd="0" destOrd="0" presId="urn:microsoft.com/office/officeart/2005/8/layout/pList2"/>
    <dgm:cxn modelId="{F954DF36-7B42-4B40-9EF8-A58688B34D98}" type="presOf" srcId="{0625885C-6B07-47DA-ACCA-799B7425B557}" destId="{C1D6709B-3A4B-44C8-BC69-5BD537AEC0A1}" srcOrd="0" destOrd="0" presId="urn:microsoft.com/office/officeart/2005/8/layout/pList2"/>
    <dgm:cxn modelId="{A994606F-ED5B-407E-95D0-53E11CD7D402}" type="presOf" srcId="{86894ADE-E067-4D8A-BDA8-06E95BF00F9C}" destId="{A9AD1C4E-8CA9-4C86-ADA8-C42079820B4B}" srcOrd="0" destOrd="0" presId="urn:microsoft.com/office/officeart/2005/8/layout/pList2"/>
    <dgm:cxn modelId="{F5C83D3A-1993-49B7-8396-AB1E9664F9B4}" type="presOf" srcId="{C5B424AB-A96A-4D29-ABD7-048A00FCB432}" destId="{9C27FD12-7677-42D9-94BE-B8250AAF2EF0}" srcOrd="0" destOrd="0" presId="urn:microsoft.com/office/officeart/2005/8/layout/pList2"/>
    <dgm:cxn modelId="{5F0B7857-1244-4875-8E74-5C5A2F69603D}" type="presOf" srcId="{EAAEC1DB-3CB7-487E-80DD-C95242164871}" destId="{570B02A6-E7AF-443B-8161-01CE83D2F725}" srcOrd="0" destOrd="0" presId="urn:microsoft.com/office/officeart/2005/8/layout/pList2"/>
    <dgm:cxn modelId="{94B02C05-54BD-4D10-810D-12E0D99701EF}" srcId="{942A4055-7A67-4CCE-9F2B-39D9BE389204}" destId="{86894ADE-E067-4D8A-BDA8-06E95BF00F9C}" srcOrd="2" destOrd="0" parTransId="{5D314EFB-B718-4AE8-ADD9-CBFE3BD8482D}" sibTransId="{60F255C1-1B5A-47AF-8527-46E47F3CA0AF}"/>
    <dgm:cxn modelId="{BEC5D5A8-79F6-4D7D-B469-32B5113A0E01}" srcId="{942A4055-7A67-4CCE-9F2B-39D9BE389204}" destId="{EAAEC1DB-3CB7-487E-80DD-C95242164871}" srcOrd="0" destOrd="0" parTransId="{1C746E77-2994-4B69-95D8-4CFE113F201B}" sibTransId="{0625885C-6B07-47DA-ACCA-799B7425B557}"/>
    <dgm:cxn modelId="{09000D97-5297-4B70-98F2-AC48B9FEBC74}" type="presParOf" srcId="{DCF9F1B5-9FC7-4BB4-AA0F-5667969EA2A8}" destId="{0803FD6F-FE13-477F-9ED3-ECB0CD5E3795}" srcOrd="0" destOrd="0" presId="urn:microsoft.com/office/officeart/2005/8/layout/pList2"/>
    <dgm:cxn modelId="{919DFDCD-7F99-4179-97E8-E879392E6315}" type="presParOf" srcId="{DCF9F1B5-9FC7-4BB4-AA0F-5667969EA2A8}" destId="{4909741A-5AF7-43C0-A719-0BA1F6DF6417}" srcOrd="1" destOrd="0" presId="urn:microsoft.com/office/officeart/2005/8/layout/pList2"/>
    <dgm:cxn modelId="{CB14EA72-D27D-4A74-8EFE-F95A6D72A1FF}" type="presParOf" srcId="{4909741A-5AF7-43C0-A719-0BA1F6DF6417}" destId="{C3050809-6723-49ED-85C3-AB4E9D9BDEDE}" srcOrd="0" destOrd="0" presId="urn:microsoft.com/office/officeart/2005/8/layout/pList2"/>
    <dgm:cxn modelId="{76CB60B3-A20B-44A2-9AAE-9F6AA36BDE6B}" type="presParOf" srcId="{C3050809-6723-49ED-85C3-AB4E9D9BDEDE}" destId="{570B02A6-E7AF-443B-8161-01CE83D2F725}" srcOrd="0" destOrd="0" presId="urn:microsoft.com/office/officeart/2005/8/layout/pList2"/>
    <dgm:cxn modelId="{91D6F136-4908-44C8-B108-5574543666AB}" type="presParOf" srcId="{C3050809-6723-49ED-85C3-AB4E9D9BDEDE}" destId="{FA8B3D79-291C-44EC-B1C5-0C2B81EB068F}" srcOrd="1" destOrd="0" presId="urn:microsoft.com/office/officeart/2005/8/layout/pList2"/>
    <dgm:cxn modelId="{78181FE6-EA6C-430E-AEB1-6AF7FB4839CC}" type="presParOf" srcId="{C3050809-6723-49ED-85C3-AB4E9D9BDEDE}" destId="{9415BCDE-2F4F-4526-A5C2-755654F78392}" srcOrd="2" destOrd="0" presId="urn:microsoft.com/office/officeart/2005/8/layout/pList2"/>
    <dgm:cxn modelId="{C446B380-EA71-4AE7-8256-A32ECFBF7A86}" type="presParOf" srcId="{4909741A-5AF7-43C0-A719-0BA1F6DF6417}" destId="{C1D6709B-3A4B-44C8-BC69-5BD537AEC0A1}" srcOrd="1" destOrd="0" presId="urn:microsoft.com/office/officeart/2005/8/layout/pList2"/>
    <dgm:cxn modelId="{1A8EE94D-E551-49C6-8F26-CD1C74CEAC2C}" type="presParOf" srcId="{4909741A-5AF7-43C0-A719-0BA1F6DF6417}" destId="{D126648D-33CA-4DC6-A6B6-99355F8E56F0}" srcOrd="2" destOrd="0" presId="urn:microsoft.com/office/officeart/2005/8/layout/pList2"/>
    <dgm:cxn modelId="{17721E24-8377-49B2-B244-B2B5B70917F3}" type="presParOf" srcId="{D126648D-33CA-4DC6-A6B6-99355F8E56F0}" destId="{9C27FD12-7677-42D9-94BE-B8250AAF2EF0}" srcOrd="0" destOrd="0" presId="urn:microsoft.com/office/officeart/2005/8/layout/pList2"/>
    <dgm:cxn modelId="{939B77C3-A707-4E50-8DF9-D752421A2A2F}" type="presParOf" srcId="{D126648D-33CA-4DC6-A6B6-99355F8E56F0}" destId="{A279C715-64B7-455C-9ACA-AA8D3C55AD8F}" srcOrd="1" destOrd="0" presId="urn:microsoft.com/office/officeart/2005/8/layout/pList2"/>
    <dgm:cxn modelId="{1896D149-AA0B-4EC3-9F1B-AEF9A09E4AA4}" type="presParOf" srcId="{D126648D-33CA-4DC6-A6B6-99355F8E56F0}" destId="{87274B04-AFB5-4A6B-BF25-2A585E57195E}" srcOrd="2" destOrd="0" presId="urn:microsoft.com/office/officeart/2005/8/layout/pList2"/>
    <dgm:cxn modelId="{F00AEE9A-E3F9-4619-B617-74B50FE5D225}" type="presParOf" srcId="{4909741A-5AF7-43C0-A719-0BA1F6DF6417}" destId="{189147EB-337F-4642-AE29-2A376AD1559B}" srcOrd="3" destOrd="0" presId="urn:microsoft.com/office/officeart/2005/8/layout/pList2"/>
    <dgm:cxn modelId="{31B67734-E2E9-4D4B-B682-7B864B219896}" type="presParOf" srcId="{4909741A-5AF7-43C0-A719-0BA1F6DF6417}" destId="{55085022-761E-49B2-ACD5-630CF102BDE3}" srcOrd="4" destOrd="0" presId="urn:microsoft.com/office/officeart/2005/8/layout/pList2"/>
    <dgm:cxn modelId="{B2AA03D7-CE85-4C8A-AF27-BE8C89F49D0D}" type="presParOf" srcId="{55085022-761E-49B2-ACD5-630CF102BDE3}" destId="{A9AD1C4E-8CA9-4C86-ADA8-C42079820B4B}" srcOrd="0" destOrd="0" presId="urn:microsoft.com/office/officeart/2005/8/layout/pList2"/>
    <dgm:cxn modelId="{55966519-FEE4-454A-8720-5E2DCC33702E}" type="presParOf" srcId="{55085022-761E-49B2-ACD5-630CF102BDE3}" destId="{D3658E8F-5472-41B8-BFE1-F74C06FEAB0F}" srcOrd="1" destOrd="0" presId="urn:microsoft.com/office/officeart/2005/8/layout/pList2"/>
    <dgm:cxn modelId="{67374E37-8DFC-4EF7-A428-39AEAD439108}" type="presParOf" srcId="{55085022-761E-49B2-ACD5-630CF102BDE3}" destId="{42834660-DEAA-48A6-A819-19AB9EF52E7C}"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2A4055-7A67-4CCE-9F2B-39D9BE389204}" type="doc">
      <dgm:prSet loTypeId="urn:microsoft.com/office/officeart/2005/8/layout/pList2" loCatId="list" qsTypeId="urn:microsoft.com/office/officeart/2005/8/quickstyle/simple1" qsCatId="simple" csTypeId="urn:microsoft.com/office/officeart/2005/8/colors/accent1_2" csCatId="accent1" phldr="1"/>
      <dgm:spPr/>
    </dgm:pt>
    <dgm:pt modelId="{EAAEC1DB-3CB7-487E-80DD-C95242164871}">
      <dgm:prSet phldrT="[Texto]" custT="1"/>
      <dgm:spPr>
        <a:xfrm rot="10800000">
          <a:off x="0" y="1608788"/>
          <a:ext cx="1187126" cy="1966297"/>
        </a:xfrm>
        <a:prstGeom prst="roundRect">
          <a:avLst>
            <a:gd name="adj" fmla="val 10000"/>
          </a:avLst>
        </a:prstGeom>
        <a:solidFill>
          <a:srgbClr val="00B0F0"/>
        </a:solidFill>
        <a:ln w="19050" cap="rnd" cmpd="sng" algn="ctr">
          <a:solidFill>
            <a:sysClr val="window" lastClr="FFFFFF">
              <a:hueOff val="0"/>
              <a:satOff val="0"/>
              <a:lumOff val="0"/>
              <a:alphaOff val="0"/>
            </a:sysClr>
          </a:solidFill>
          <a:prstDash val="solid"/>
          <a:miter lim="800000"/>
        </a:ln>
        <a:effectLst/>
      </dgm:spPr>
      <dgm:t>
        <a:bodyPr/>
        <a:lstStyle/>
        <a:p>
          <a:r>
            <a:rPr lang="es-CO" sz="1400" i="0" dirty="0" smtClean="0">
              <a:solidFill>
                <a:sysClr val="windowText" lastClr="000000"/>
              </a:solidFill>
              <a:latin typeface="Calibri" panose="020F0502020204030204" pitchFamily="34" charset="0"/>
              <a:ea typeface="+mn-ea"/>
              <a:cs typeface="Arial" charset="0"/>
            </a:rPr>
            <a:t>Objetivo: </a:t>
          </a:r>
        </a:p>
        <a:p>
          <a:r>
            <a:rPr lang="es-CO" sz="1400" i="0" dirty="0" smtClean="0">
              <a:solidFill>
                <a:sysClr val="windowText" lastClr="000000"/>
              </a:solidFill>
              <a:latin typeface="Calibri" panose="020F0502020204030204" pitchFamily="34" charset="0"/>
              <a:ea typeface="+mn-ea"/>
              <a:cs typeface="Calibri" panose="020F0502020204030204" pitchFamily="34" charset="0"/>
            </a:rPr>
            <a:t>Trabajar la flexibilidad de la articulación</a:t>
          </a:r>
          <a:endParaRPr lang="es-CO" sz="1400" i="0" dirty="0" smtClean="0">
            <a:solidFill>
              <a:sysClr val="windowText" lastClr="000000"/>
            </a:solidFill>
            <a:latin typeface="Calibri" panose="020F0502020204030204" pitchFamily="34" charset="0"/>
            <a:ea typeface="+mn-ea"/>
            <a:cs typeface="Arial" charset="0"/>
          </a:endParaRPr>
        </a:p>
        <a:p>
          <a:r>
            <a:rPr lang="es-CO" sz="1400" i="0" dirty="0" smtClean="0">
              <a:solidFill>
                <a:sysClr val="window" lastClr="FFFFFF"/>
              </a:solidFill>
              <a:latin typeface="Calibri" panose="020F0502020204030204" pitchFamily="34" charset="0"/>
              <a:ea typeface="+mn-ea"/>
              <a:cs typeface="Calibri" panose="020F0502020204030204" pitchFamily="34" charset="0"/>
            </a:rPr>
            <a:t>10.Flexibilidad de hombro 3</a:t>
          </a:r>
        </a:p>
        <a:p>
          <a:r>
            <a:rPr lang="es-CO" sz="1000" i="0" dirty="0" smtClean="0">
              <a:solidFill>
                <a:sysClr val="windowText" lastClr="000000"/>
              </a:solidFill>
              <a:latin typeface="Calibri" panose="020F0502020204030204" pitchFamily="34" charset="0"/>
              <a:ea typeface="+mn-ea"/>
              <a:cs typeface="Arial" charset="0"/>
            </a:rPr>
            <a:t>Dosis: 2 repeticiones sin pausa (trabajan los 2 brazos a la vez) </a:t>
          </a:r>
        </a:p>
      </dgm:t>
    </dgm:pt>
    <dgm:pt modelId="{1C746E77-2994-4B69-95D8-4CFE113F201B}" type="parTrans" cxnId="{BEC5D5A8-79F6-4D7D-B469-32B5113A0E01}">
      <dgm:prSet/>
      <dgm:spPr/>
      <dgm:t>
        <a:bodyPr/>
        <a:lstStyle/>
        <a:p>
          <a:endParaRPr lang="es-EC"/>
        </a:p>
      </dgm:t>
    </dgm:pt>
    <dgm:pt modelId="{0625885C-6B07-47DA-ACCA-799B7425B557}" type="sibTrans" cxnId="{BEC5D5A8-79F6-4D7D-B469-32B5113A0E01}">
      <dgm:prSet/>
      <dgm:spPr/>
      <dgm:t>
        <a:bodyPr/>
        <a:lstStyle/>
        <a:p>
          <a:endParaRPr lang="es-EC"/>
        </a:p>
      </dgm:t>
    </dgm:pt>
    <dgm:pt modelId="{86894ADE-E067-4D8A-BDA8-06E95BF00F9C}">
      <dgm:prSet phldrT="[Texto]" custT="1"/>
      <dgm:spPr>
        <a:xfrm rot="10800000">
          <a:off x="2860940" y="1608788"/>
          <a:ext cx="1212795" cy="1966297"/>
        </a:xfrm>
        <a:prstGeom prst="roundRect">
          <a:avLst>
            <a:gd name="adj" fmla="val 10000"/>
          </a:avLst>
        </a:prstGeom>
        <a:solidFill>
          <a:srgbClr val="00B0F0"/>
        </a:solidFill>
        <a:ln w="19050" cap="rnd" cmpd="sng" algn="ctr">
          <a:solidFill>
            <a:sysClr val="window" lastClr="FFFFFF">
              <a:hueOff val="0"/>
              <a:satOff val="0"/>
              <a:lumOff val="0"/>
              <a:alphaOff val="0"/>
            </a:sysClr>
          </a:solidFill>
          <a:prstDash val="solid"/>
          <a:miter lim="800000"/>
        </a:ln>
        <a:effectLst/>
      </dgm:spPr>
      <dgm:t>
        <a:bodyPr/>
        <a:lstStyle/>
        <a:p>
          <a:r>
            <a:rPr lang="es-ES" sz="1200" dirty="0" smtClean="0">
              <a:solidFill>
                <a:schemeClr val="tx1"/>
              </a:solidFill>
              <a:latin typeface="Calibri" panose="020F0502020204030204" pitchFamily="34" charset="0"/>
              <a:ea typeface="+mn-ea"/>
              <a:cs typeface="Calibri" panose="020F0502020204030204" pitchFamily="34" charset="0"/>
            </a:rPr>
            <a:t>Objetivo:</a:t>
          </a:r>
        </a:p>
        <a:p>
          <a:r>
            <a:rPr lang="es-CO" sz="1200" i="1" dirty="0" smtClean="0">
              <a:solidFill>
                <a:schemeClr val="tx1"/>
              </a:solidFill>
              <a:latin typeface="Calibri" panose="020F0502020204030204" pitchFamily="34" charset="0"/>
              <a:ea typeface="+mn-ea"/>
              <a:cs typeface="Calibri" panose="020F0502020204030204" pitchFamily="34" charset="0"/>
            </a:rPr>
            <a:t> </a:t>
          </a:r>
          <a:r>
            <a:rPr lang="es-CO" sz="1200" i="0" dirty="0" smtClean="0">
              <a:solidFill>
                <a:schemeClr val="tx1"/>
              </a:solidFill>
              <a:latin typeface="Calibri" panose="020F0502020204030204" pitchFamily="34" charset="0"/>
              <a:ea typeface="+mn-ea"/>
              <a:cs typeface="Calibri" panose="020F0502020204030204" pitchFamily="34" charset="0"/>
            </a:rPr>
            <a:t>Trabajar la flexibilidad de la articulación.</a:t>
          </a:r>
          <a:endParaRPr lang="es-ES" sz="1100" dirty="0" smtClean="0">
            <a:solidFill>
              <a:sysClr val="window" lastClr="FFFFFF"/>
            </a:solidFill>
            <a:latin typeface="Trebuchet MS" panose="020B0603020202020204"/>
            <a:ea typeface="+mn-ea"/>
            <a:cs typeface="+mn-cs"/>
          </a:endParaRPr>
        </a:p>
        <a:p>
          <a:r>
            <a:rPr lang="es-EC" sz="1100" dirty="0" smtClean="0">
              <a:solidFill>
                <a:sysClr val="window" lastClr="FFFFFF"/>
              </a:solidFill>
              <a:latin typeface="Trebuchet MS" panose="020B0603020202020204"/>
              <a:ea typeface="+mn-ea"/>
              <a:cs typeface="+mn-cs"/>
            </a:rPr>
            <a:t>12. Movimiento articular con flexibilidad 1</a:t>
          </a:r>
        </a:p>
        <a:p>
          <a:r>
            <a:rPr lang="es-EC" sz="1000" dirty="0" smtClean="0">
              <a:solidFill>
                <a:schemeClr val="tx1"/>
              </a:solidFill>
              <a:latin typeface="Calibri" panose="020F0502020204030204" pitchFamily="34" charset="0"/>
              <a:ea typeface="+mn-ea"/>
              <a:cs typeface="Calibri" panose="020F0502020204030204" pitchFamily="34" charset="0"/>
            </a:rPr>
            <a:t>Dosis: 3x5 Rep. </a:t>
          </a:r>
          <a:r>
            <a:rPr lang="es-EC" sz="1000" dirty="0" err="1" smtClean="0">
              <a:solidFill>
                <a:schemeClr val="tx1"/>
              </a:solidFill>
              <a:latin typeface="Calibri" panose="020F0502020204030204" pitchFamily="34" charset="0"/>
              <a:ea typeface="+mn-ea"/>
              <a:cs typeface="Calibri" panose="020F0502020204030204" pitchFamily="34" charset="0"/>
            </a:rPr>
            <a:t>Macp</a:t>
          </a:r>
          <a:r>
            <a:rPr lang="es-EC" sz="1000" dirty="0" smtClean="0">
              <a:solidFill>
                <a:schemeClr val="tx1"/>
              </a:solidFill>
              <a:latin typeface="Calibri" panose="020F0502020204030204" pitchFamily="34" charset="0"/>
              <a:ea typeface="+mn-ea"/>
              <a:cs typeface="Calibri" panose="020F0502020204030204" pitchFamily="34" charset="0"/>
            </a:rPr>
            <a:t>. 30”</a:t>
          </a:r>
          <a:endParaRPr lang="es-EC" sz="1000" dirty="0">
            <a:solidFill>
              <a:schemeClr val="tx1"/>
            </a:solidFill>
            <a:latin typeface="Calibri" panose="020F0502020204030204" pitchFamily="34" charset="0"/>
            <a:ea typeface="+mn-ea"/>
            <a:cs typeface="Calibri" panose="020F0502020204030204" pitchFamily="34" charset="0"/>
          </a:endParaRPr>
        </a:p>
      </dgm:t>
    </dgm:pt>
    <dgm:pt modelId="{5D314EFB-B718-4AE8-ADD9-CBFE3BD8482D}" type="parTrans" cxnId="{94B02C05-54BD-4D10-810D-12E0D99701EF}">
      <dgm:prSet/>
      <dgm:spPr/>
      <dgm:t>
        <a:bodyPr/>
        <a:lstStyle/>
        <a:p>
          <a:endParaRPr lang="es-EC"/>
        </a:p>
      </dgm:t>
    </dgm:pt>
    <dgm:pt modelId="{60F255C1-1B5A-47AF-8527-46E47F3CA0AF}" type="sibTrans" cxnId="{94B02C05-54BD-4D10-810D-12E0D99701EF}">
      <dgm:prSet/>
      <dgm:spPr/>
      <dgm:t>
        <a:bodyPr/>
        <a:lstStyle/>
        <a:p>
          <a:endParaRPr lang="es-EC"/>
        </a:p>
      </dgm:t>
    </dgm:pt>
    <dgm:pt modelId="{C5B424AB-A96A-4D29-ABD7-048A00FCB432}">
      <dgm:prSet phldrT="[Texto]" custT="1"/>
      <dgm:spPr>
        <a:xfrm rot="10800000">
          <a:off x="1490719" y="1608788"/>
          <a:ext cx="1113849" cy="1966297"/>
        </a:xfrm>
        <a:prstGeom prst="roundRect">
          <a:avLst>
            <a:gd name="adj" fmla="val 10000"/>
          </a:avLst>
        </a:prstGeom>
        <a:solidFill>
          <a:srgbClr val="00B0F0"/>
        </a:solidFill>
        <a:ln w="19050" cap="rnd" cmpd="sng" algn="ctr">
          <a:solidFill>
            <a:sysClr val="window" lastClr="FFFFFF">
              <a:hueOff val="0"/>
              <a:satOff val="0"/>
              <a:lumOff val="0"/>
              <a:alphaOff val="0"/>
            </a:sysClr>
          </a:solidFill>
          <a:prstDash val="solid"/>
          <a:miter lim="800000"/>
        </a:ln>
        <a:effectLst/>
      </dgm:spPr>
      <dgm:t>
        <a:bodyPr/>
        <a:lstStyle/>
        <a:p>
          <a:r>
            <a:rPr lang="es-CO" sz="1400" i="0" dirty="0" smtClean="0">
              <a:solidFill>
                <a:sysClr val="windowText" lastClr="000000"/>
              </a:solidFill>
              <a:latin typeface="Calibri" panose="020F0502020204030204" pitchFamily="34" charset="0"/>
              <a:ea typeface="+mn-ea"/>
              <a:cs typeface="Calibri" panose="020F0502020204030204" pitchFamily="34" charset="0"/>
            </a:rPr>
            <a:t>Objetivo:</a:t>
          </a:r>
        </a:p>
        <a:p>
          <a:r>
            <a:rPr lang="es-CO" sz="1400" i="0" dirty="0" smtClean="0">
              <a:solidFill>
                <a:sysClr val="windowText" lastClr="000000"/>
              </a:solidFill>
              <a:latin typeface="Calibri" panose="020F0502020204030204" pitchFamily="34" charset="0"/>
              <a:ea typeface="+mn-ea"/>
              <a:cs typeface="Calibri" panose="020F0502020204030204" pitchFamily="34" charset="0"/>
            </a:rPr>
            <a:t>Fortalecer la articulación</a:t>
          </a:r>
        </a:p>
        <a:p>
          <a:r>
            <a:rPr lang="es-CO" sz="1400" i="0" dirty="0" smtClean="0">
              <a:solidFill>
                <a:sysClr val="window" lastClr="FFFFFF"/>
              </a:solidFill>
              <a:latin typeface="Calibri" panose="020F0502020204030204" pitchFamily="34" charset="0"/>
              <a:ea typeface="+mn-ea"/>
              <a:cs typeface="Calibri" panose="020F0502020204030204" pitchFamily="34" charset="0"/>
            </a:rPr>
            <a:t>11. Fuerza del hombro. </a:t>
          </a:r>
          <a:r>
            <a:rPr lang="es-CO" sz="1000" i="0" dirty="0" smtClean="0">
              <a:solidFill>
                <a:sysClr val="windowText" lastClr="000000"/>
              </a:solidFill>
              <a:latin typeface="Calibri" panose="020F0502020204030204" pitchFamily="34" charset="0"/>
              <a:ea typeface="+mn-ea"/>
              <a:cs typeface="Arial" charset="0"/>
            </a:rPr>
            <a:t>Dosis: 2x 10 “ </a:t>
          </a:r>
          <a:r>
            <a:rPr lang="es-CO" sz="1000" i="0" dirty="0" err="1" smtClean="0">
              <a:solidFill>
                <a:sysClr val="windowText" lastClr="000000"/>
              </a:solidFill>
              <a:latin typeface="Calibri" panose="020F0502020204030204" pitchFamily="34" charset="0"/>
              <a:ea typeface="+mn-ea"/>
              <a:cs typeface="Arial" charset="0"/>
            </a:rPr>
            <a:t>macp</a:t>
          </a:r>
          <a:r>
            <a:rPr lang="es-CO" sz="1000" i="0" dirty="0" smtClean="0">
              <a:solidFill>
                <a:sysClr val="windowText" lastClr="000000"/>
              </a:solidFill>
              <a:latin typeface="Calibri" panose="020F0502020204030204" pitchFamily="34" charset="0"/>
              <a:ea typeface="+mn-ea"/>
              <a:cs typeface="Arial" charset="0"/>
            </a:rPr>
            <a:t>. 1´ </a:t>
          </a:r>
          <a:endParaRPr lang="es-EC" sz="1000" i="0" dirty="0">
            <a:solidFill>
              <a:sysClr val="windowText" lastClr="000000"/>
            </a:solidFill>
            <a:latin typeface="Calibri" panose="020F0502020204030204" pitchFamily="34" charset="0"/>
            <a:ea typeface="+mn-ea"/>
            <a:cs typeface="Calibri" panose="020F0502020204030204" pitchFamily="34" charset="0"/>
          </a:endParaRPr>
        </a:p>
      </dgm:t>
    </dgm:pt>
    <dgm:pt modelId="{6F320647-DBE8-46FF-93C4-3AA329D2F1A9}" type="sibTrans" cxnId="{C7B5ED11-A7FC-4F5E-AA7D-E6DDB7F09888}">
      <dgm:prSet/>
      <dgm:spPr/>
      <dgm:t>
        <a:bodyPr/>
        <a:lstStyle/>
        <a:p>
          <a:endParaRPr lang="es-EC"/>
        </a:p>
      </dgm:t>
    </dgm:pt>
    <dgm:pt modelId="{B61133DE-E4A9-4E4B-BD18-EAEB16295749}" type="parTrans" cxnId="{C7B5ED11-A7FC-4F5E-AA7D-E6DDB7F09888}">
      <dgm:prSet/>
      <dgm:spPr/>
      <dgm:t>
        <a:bodyPr/>
        <a:lstStyle/>
        <a:p>
          <a:endParaRPr lang="es-EC"/>
        </a:p>
      </dgm:t>
    </dgm:pt>
    <dgm:pt modelId="{DA14D2FF-7CBE-46EB-A339-0EA7C92E2F1D}">
      <dgm:prSet custT="1">
        <dgm:style>
          <a:lnRef idx="2">
            <a:schemeClr val="accent2"/>
          </a:lnRef>
          <a:fillRef idx="1">
            <a:schemeClr val="lt1"/>
          </a:fillRef>
          <a:effectRef idx="0">
            <a:schemeClr val="accent2"/>
          </a:effectRef>
          <a:fontRef idx="minor">
            <a:schemeClr val="dk1"/>
          </a:fontRef>
        </dgm:style>
      </dgm:prSet>
      <dgm:spPr>
        <a:xfrm rot="10800000">
          <a:off x="4221513" y="1608788"/>
          <a:ext cx="1008188" cy="1966297"/>
        </a:xfrm>
        <a:prstGeom prst="round2SameRect">
          <a:avLst>
            <a:gd name="adj1" fmla="val 10500"/>
            <a:gd name="adj2" fmla="val 0"/>
          </a:avLst>
        </a:prstGeom>
        <a:solidFill>
          <a:srgbClr val="00B0F0"/>
        </a:solidFill>
        <a:ln w="12700" cap="flat" cmpd="sng" algn="ctr">
          <a:solidFill>
            <a:sysClr val="window" lastClr="FFFFFF"/>
          </a:solidFill>
          <a:prstDash val="solid"/>
          <a:miter lim="800000"/>
        </a:ln>
        <a:effectLst/>
      </dgm:spPr>
      <dgm:t>
        <a:bodyPr/>
        <a:lstStyle/>
        <a:p>
          <a:r>
            <a:rPr lang="es-ES" sz="1200" dirty="0" smtClean="0">
              <a:solidFill>
                <a:schemeClr val="tx1"/>
              </a:solidFill>
              <a:latin typeface="Calibri" panose="020F0502020204030204" pitchFamily="34" charset="0"/>
              <a:ea typeface="+mn-ea"/>
              <a:cs typeface="Calibri" panose="020F0502020204030204" pitchFamily="34" charset="0"/>
            </a:rPr>
            <a:t>Objetivo:</a:t>
          </a:r>
        </a:p>
        <a:p>
          <a:r>
            <a:rPr lang="es-ES" sz="1200" dirty="0" smtClean="0">
              <a:solidFill>
                <a:schemeClr val="tx1"/>
              </a:solidFill>
              <a:latin typeface="Calibri" panose="020F0502020204030204" pitchFamily="34" charset="0"/>
              <a:ea typeface="+mn-ea"/>
              <a:cs typeface="Calibri" panose="020F0502020204030204" pitchFamily="34" charset="0"/>
            </a:rPr>
            <a:t> Trabajar la flexibilidad de la articulación. </a:t>
          </a:r>
          <a:r>
            <a:rPr lang="es-ES" sz="1200" dirty="0" smtClean="0">
              <a:solidFill>
                <a:sysClr val="window" lastClr="FFFFFF"/>
              </a:solidFill>
              <a:latin typeface="Calibri" panose="020F0502020204030204" pitchFamily="34" charset="0"/>
              <a:ea typeface="+mn-ea"/>
              <a:cs typeface="Calibri" panose="020F0502020204030204" pitchFamily="34" charset="0"/>
            </a:rPr>
            <a:t>13. Movimiento articular con flexibilidad 2</a:t>
          </a:r>
        </a:p>
        <a:p>
          <a:r>
            <a:rPr lang="es-ES" sz="1000" dirty="0" smtClean="0">
              <a:solidFill>
                <a:schemeClr val="tx1"/>
              </a:solidFill>
              <a:latin typeface="Calibri" panose="020F0502020204030204" pitchFamily="34" charset="0"/>
              <a:ea typeface="+mn-ea"/>
              <a:cs typeface="Calibri" panose="020F0502020204030204" pitchFamily="34" charset="0"/>
            </a:rPr>
            <a:t>Dosis: 2x5 Rep.</a:t>
          </a:r>
        </a:p>
        <a:p>
          <a:r>
            <a:rPr lang="es-ES" sz="1000" dirty="0" smtClean="0">
              <a:solidFill>
                <a:schemeClr val="tx1"/>
              </a:solidFill>
              <a:latin typeface="Calibri" panose="020F0502020204030204" pitchFamily="34" charset="0"/>
              <a:ea typeface="+mn-ea"/>
              <a:cs typeface="Calibri" panose="020F0502020204030204" pitchFamily="34" charset="0"/>
            </a:rPr>
            <a:t>alternada. C/brazo</a:t>
          </a:r>
          <a:endParaRPr lang="es-ES" sz="1000" dirty="0">
            <a:solidFill>
              <a:schemeClr val="tx1"/>
            </a:solidFill>
            <a:latin typeface="Calibri" panose="020F0502020204030204" pitchFamily="34" charset="0"/>
            <a:ea typeface="+mn-ea"/>
            <a:cs typeface="Calibri" panose="020F0502020204030204" pitchFamily="34" charset="0"/>
          </a:endParaRPr>
        </a:p>
      </dgm:t>
    </dgm:pt>
    <dgm:pt modelId="{6F967232-7953-4D0D-9C17-EB6EF94BF80C}" type="sibTrans" cxnId="{6B30F806-D9F6-40FE-A111-6138322B227C}">
      <dgm:prSet/>
      <dgm:spPr/>
      <dgm:t>
        <a:bodyPr/>
        <a:lstStyle/>
        <a:p>
          <a:endParaRPr lang="es-ES"/>
        </a:p>
      </dgm:t>
    </dgm:pt>
    <dgm:pt modelId="{FA977D24-6B2F-4556-89FB-5E66228516D2}" type="parTrans" cxnId="{6B30F806-D9F6-40FE-A111-6138322B227C}">
      <dgm:prSet/>
      <dgm:spPr/>
      <dgm:t>
        <a:bodyPr/>
        <a:lstStyle/>
        <a:p>
          <a:endParaRPr lang="es-ES"/>
        </a:p>
      </dgm:t>
    </dgm:pt>
    <dgm:pt modelId="{DCF9F1B5-9FC7-4BB4-AA0F-5667969EA2A8}" type="pres">
      <dgm:prSet presAssocID="{942A4055-7A67-4CCE-9F2B-39D9BE389204}" presName="Name0" presStyleCnt="0">
        <dgm:presLayoutVars>
          <dgm:dir/>
          <dgm:resizeHandles val="exact"/>
        </dgm:presLayoutVars>
      </dgm:prSet>
      <dgm:spPr/>
    </dgm:pt>
    <dgm:pt modelId="{0803FD6F-FE13-477F-9ED3-ECB0CD5E3795}" type="pres">
      <dgm:prSet presAssocID="{942A4055-7A67-4CCE-9F2B-39D9BE389204}" presName="bkgdShp" presStyleLbl="alignAccFollowNode1" presStyleIdx="0" presStyleCnt="1" custLinFactNeighborX="1324" custLinFactNeighborY="-34057"/>
      <dgm:spPr>
        <a:xfrm>
          <a:off x="0" y="0"/>
          <a:ext cx="5300528" cy="1608788"/>
        </a:xfrm>
        <a:prstGeom prst="roundRect">
          <a:avLst>
            <a:gd name="adj" fmla="val 10000"/>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pt>
    <dgm:pt modelId="{4909741A-5AF7-43C0-A719-0BA1F6DF6417}" type="pres">
      <dgm:prSet presAssocID="{942A4055-7A67-4CCE-9F2B-39D9BE389204}" presName="linComp" presStyleCnt="0"/>
      <dgm:spPr/>
    </dgm:pt>
    <dgm:pt modelId="{C3050809-6723-49ED-85C3-AB4E9D9BDEDE}" type="pres">
      <dgm:prSet presAssocID="{EAAEC1DB-3CB7-487E-80DD-C95242164871}" presName="compNode" presStyleCnt="0"/>
      <dgm:spPr/>
    </dgm:pt>
    <dgm:pt modelId="{570B02A6-E7AF-443B-8161-01CE83D2F725}" type="pres">
      <dgm:prSet presAssocID="{EAAEC1DB-3CB7-487E-80DD-C95242164871}" presName="node" presStyleLbl="node1" presStyleIdx="0" presStyleCnt="4" custScaleX="197396" custLinFactNeighborX="-74064">
        <dgm:presLayoutVars>
          <dgm:bulletEnabled val="1"/>
        </dgm:presLayoutVars>
      </dgm:prSet>
      <dgm:spPr>
        <a:prstGeom prst="roundRect">
          <a:avLst>
            <a:gd name="adj" fmla="val 10000"/>
          </a:avLst>
        </a:prstGeom>
      </dgm:spPr>
      <dgm:t>
        <a:bodyPr/>
        <a:lstStyle/>
        <a:p>
          <a:endParaRPr lang="es-ES"/>
        </a:p>
      </dgm:t>
    </dgm:pt>
    <dgm:pt modelId="{FA8B3D79-291C-44EC-B1C5-0C2B81EB068F}" type="pres">
      <dgm:prSet presAssocID="{EAAEC1DB-3CB7-487E-80DD-C95242164871}" presName="invisiNode" presStyleLbl="node1" presStyleIdx="0" presStyleCnt="4"/>
      <dgm:spPr/>
    </dgm:pt>
    <dgm:pt modelId="{9415BCDE-2F4F-4526-A5C2-755654F78392}" type="pres">
      <dgm:prSet presAssocID="{EAAEC1DB-3CB7-487E-80DD-C95242164871}" presName="imagNode" presStyleLbl="fgImgPlace1" presStyleIdx="0" presStyleCnt="4" custScaleY="130294" custLinFactNeighborX="-14817" custLinFactNeighborY="-2250"/>
      <dgm:spPr>
        <a:xfrm>
          <a:off x="239675" y="9259"/>
          <a:ext cx="832037" cy="1537180"/>
        </a:xfrm>
        <a:prstGeom prst="roundRect">
          <a:avLst>
            <a:gd name="adj" fmla="val 10000"/>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s-ES"/>
        </a:p>
      </dgm:t>
    </dgm:pt>
    <dgm:pt modelId="{C1D6709B-3A4B-44C8-BC69-5BD537AEC0A1}" type="pres">
      <dgm:prSet presAssocID="{0625885C-6B07-47DA-ACCA-799B7425B557}" presName="sibTrans" presStyleLbl="sibTrans2D1" presStyleIdx="0" presStyleCnt="0"/>
      <dgm:spPr/>
      <dgm:t>
        <a:bodyPr/>
        <a:lstStyle/>
        <a:p>
          <a:endParaRPr lang="es-ES"/>
        </a:p>
      </dgm:t>
    </dgm:pt>
    <dgm:pt modelId="{D126648D-33CA-4DC6-A6B6-99355F8E56F0}" type="pres">
      <dgm:prSet presAssocID="{C5B424AB-A96A-4D29-ABD7-048A00FCB432}" presName="compNode" presStyleCnt="0"/>
      <dgm:spPr/>
    </dgm:pt>
    <dgm:pt modelId="{9C27FD12-7677-42D9-94BE-B8250AAF2EF0}" type="pres">
      <dgm:prSet presAssocID="{C5B424AB-A96A-4D29-ABD7-048A00FCB432}" presName="node" presStyleLbl="node1" presStyleIdx="1" presStyleCnt="4" custScaleX="157066" custScaleY="107404" custLinFactNeighborY="1743">
        <dgm:presLayoutVars>
          <dgm:bulletEnabled val="1"/>
        </dgm:presLayoutVars>
      </dgm:prSet>
      <dgm:spPr>
        <a:prstGeom prst="roundRect">
          <a:avLst>
            <a:gd name="adj" fmla="val 10000"/>
          </a:avLst>
        </a:prstGeom>
      </dgm:spPr>
      <dgm:t>
        <a:bodyPr/>
        <a:lstStyle/>
        <a:p>
          <a:endParaRPr lang="es-ES"/>
        </a:p>
      </dgm:t>
    </dgm:pt>
    <dgm:pt modelId="{A279C715-64B7-455C-9ACA-AA8D3C55AD8F}" type="pres">
      <dgm:prSet presAssocID="{C5B424AB-A96A-4D29-ABD7-048A00FCB432}" presName="invisiNode" presStyleLbl="node1" presStyleIdx="1" presStyleCnt="4"/>
      <dgm:spPr/>
    </dgm:pt>
    <dgm:pt modelId="{87274B04-AFB5-4A6B-BF25-2A585E57195E}" type="pres">
      <dgm:prSet presAssocID="{C5B424AB-A96A-4D29-ABD7-048A00FCB432}" presName="imagNode" presStyleLbl="fgImgPlace1" presStyleIdx="1" presStyleCnt="4" custScaleX="148557" custScaleY="122913" custLinFactNeighborX="-12291" custLinFactNeighborY="0"/>
      <dgm:spPr>
        <a:xfrm>
          <a:off x="1327352" y="79343"/>
          <a:ext cx="1236050" cy="1450101"/>
        </a:xfrm>
        <a:prstGeom prst="roundRect">
          <a:avLst>
            <a:gd name="adj" fmla="val 10000"/>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gm:spPr>
    </dgm:pt>
    <dgm:pt modelId="{189147EB-337F-4642-AE29-2A376AD1559B}" type="pres">
      <dgm:prSet presAssocID="{6F320647-DBE8-46FF-93C4-3AA329D2F1A9}" presName="sibTrans" presStyleLbl="sibTrans2D1" presStyleIdx="0" presStyleCnt="0"/>
      <dgm:spPr/>
      <dgm:t>
        <a:bodyPr/>
        <a:lstStyle/>
        <a:p>
          <a:endParaRPr lang="es-ES"/>
        </a:p>
      </dgm:t>
    </dgm:pt>
    <dgm:pt modelId="{55085022-761E-49B2-ACD5-630CF102BDE3}" type="pres">
      <dgm:prSet presAssocID="{86894ADE-E067-4D8A-BDA8-06E95BF00F9C}" presName="compNode" presStyleCnt="0"/>
      <dgm:spPr/>
    </dgm:pt>
    <dgm:pt modelId="{A9AD1C4E-8CA9-4C86-ADA8-C42079820B4B}" type="pres">
      <dgm:prSet presAssocID="{86894ADE-E067-4D8A-BDA8-06E95BF00F9C}" presName="node" presStyleLbl="node1" presStyleIdx="2" presStyleCnt="4" custScaleX="182229" custScaleY="96530" custLinFactNeighborX="8170">
        <dgm:presLayoutVars>
          <dgm:bulletEnabled val="1"/>
        </dgm:presLayoutVars>
      </dgm:prSet>
      <dgm:spPr>
        <a:prstGeom prst="roundRect">
          <a:avLst>
            <a:gd name="adj" fmla="val 10000"/>
          </a:avLst>
        </a:prstGeom>
      </dgm:spPr>
      <dgm:t>
        <a:bodyPr/>
        <a:lstStyle/>
        <a:p>
          <a:endParaRPr lang="es-ES"/>
        </a:p>
      </dgm:t>
    </dgm:pt>
    <dgm:pt modelId="{D3658E8F-5472-41B8-BFE1-F74C06FEAB0F}" type="pres">
      <dgm:prSet presAssocID="{86894ADE-E067-4D8A-BDA8-06E95BF00F9C}" presName="invisiNode" presStyleLbl="node1" presStyleIdx="2" presStyleCnt="4"/>
      <dgm:spPr/>
    </dgm:pt>
    <dgm:pt modelId="{42834660-DEAA-48A6-A819-19AB9EF52E7C}" type="pres">
      <dgm:prSet presAssocID="{86894ADE-E067-4D8A-BDA8-06E95BF00F9C}" presName="imagNode" presStyleLbl="fgImgPlace1" presStyleIdx="2" presStyleCnt="4" custScaleX="156360" custScaleY="130294"/>
      <dgm:spPr>
        <a:xfrm>
          <a:off x="2748872" y="35804"/>
          <a:ext cx="1300974" cy="1537180"/>
        </a:xfrm>
        <a:prstGeom prst="roundRect">
          <a:avLst>
            <a:gd name="adj" fmla="val 10000"/>
          </a:avLst>
        </a:prstGeom>
        <a:blipFill rotWithShape="1">
          <a:blip xmlns:r="http://schemas.openxmlformats.org/officeDocument/2006/relationships" r:embed="rId3"/>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s-ES"/>
        </a:p>
      </dgm:t>
    </dgm:pt>
    <dgm:pt modelId="{5BC9A688-D527-4373-837A-1546EC12A3B8}" type="pres">
      <dgm:prSet presAssocID="{60F255C1-1B5A-47AF-8527-46E47F3CA0AF}" presName="sibTrans" presStyleLbl="sibTrans2D1" presStyleIdx="0" presStyleCnt="0"/>
      <dgm:spPr/>
      <dgm:t>
        <a:bodyPr/>
        <a:lstStyle/>
        <a:p>
          <a:endParaRPr lang="es-ES"/>
        </a:p>
      </dgm:t>
    </dgm:pt>
    <dgm:pt modelId="{DC79E0CD-C57C-4CFE-86F0-253C5C4189EA}" type="pres">
      <dgm:prSet presAssocID="{DA14D2FF-7CBE-46EB-A339-0EA7C92E2F1D}" presName="compNode" presStyleCnt="0"/>
      <dgm:spPr/>
    </dgm:pt>
    <dgm:pt modelId="{AC9D339A-01DD-451A-AE8C-1B9ECDE9510B}" type="pres">
      <dgm:prSet presAssocID="{DA14D2FF-7CBE-46EB-A339-0EA7C92E2F1D}" presName="node" presStyleLbl="node1" presStyleIdx="3" presStyleCnt="4" custScaleX="143262" custLinFactNeighborX="10632">
        <dgm:presLayoutVars>
          <dgm:bulletEnabled val="1"/>
        </dgm:presLayoutVars>
      </dgm:prSet>
      <dgm:spPr/>
      <dgm:t>
        <a:bodyPr/>
        <a:lstStyle/>
        <a:p>
          <a:endParaRPr lang="es-ES"/>
        </a:p>
      </dgm:t>
    </dgm:pt>
    <dgm:pt modelId="{B3C3ECB9-9BC4-41C7-AC56-528BF6C5F60D}" type="pres">
      <dgm:prSet presAssocID="{DA14D2FF-7CBE-46EB-A339-0EA7C92E2F1D}" presName="invisiNode" presStyleLbl="node1" presStyleIdx="3" presStyleCnt="4"/>
      <dgm:spPr/>
    </dgm:pt>
    <dgm:pt modelId="{8B53377D-1EAD-4440-863D-F51F5E48B36D}" type="pres">
      <dgm:prSet presAssocID="{DA14D2FF-7CBE-46EB-A339-0EA7C92E2F1D}" presName="imagNode" presStyleLbl="fgImgPlace1" presStyleIdx="3" presStyleCnt="4" custScaleY="127342"/>
      <dgm:spPr>
        <a:xfrm>
          <a:off x="4221126" y="53217"/>
          <a:ext cx="832037" cy="1502353"/>
        </a:xfrm>
        <a:prstGeom prst="roundRect">
          <a:avLst>
            <a:gd name="adj" fmla="val 10000"/>
          </a:avLst>
        </a:prstGeom>
        <a:blipFill rotWithShape="1">
          <a:blip xmlns:r="http://schemas.openxmlformats.org/officeDocument/2006/relationships" r:embed="rId4"/>
          <a:stretch>
            <a:fillRect/>
          </a:stretch>
        </a:blipFill>
        <a:ln w="12700" cap="flat" cmpd="sng" algn="ctr">
          <a:solidFill>
            <a:sysClr val="window" lastClr="FFFFFF">
              <a:hueOff val="0"/>
              <a:satOff val="0"/>
              <a:lumOff val="0"/>
              <a:alphaOff val="0"/>
            </a:sysClr>
          </a:solidFill>
          <a:prstDash val="solid"/>
          <a:miter lim="800000"/>
        </a:ln>
        <a:effectLst/>
      </dgm:spPr>
    </dgm:pt>
  </dgm:ptLst>
  <dgm:cxnLst>
    <dgm:cxn modelId="{834A9F2A-0FE8-4BF2-8404-ACDBEDD22AB9}" type="presOf" srcId="{60F255C1-1B5A-47AF-8527-46E47F3CA0AF}" destId="{5BC9A688-D527-4373-837A-1546EC12A3B8}" srcOrd="0" destOrd="0" presId="urn:microsoft.com/office/officeart/2005/8/layout/pList2"/>
    <dgm:cxn modelId="{44E2CCE3-15AC-4AF6-B865-0011DA767DCB}" type="presOf" srcId="{6F320647-DBE8-46FF-93C4-3AA329D2F1A9}" destId="{189147EB-337F-4642-AE29-2A376AD1559B}" srcOrd="0" destOrd="0" presId="urn:microsoft.com/office/officeart/2005/8/layout/pList2"/>
    <dgm:cxn modelId="{6B30F806-D9F6-40FE-A111-6138322B227C}" srcId="{942A4055-7A67-4CCE-9F2B-39D9BE389204}" destId="{DA14D2FF-7CBE-46EB-A339-0EA7C92E2F1D}" srcOrd="3" destOrd="0" parTransId="{FA977D24-6B2F-4556-89FB-5E66228516D2}" sibTransId="{6F967232-7953-4D0D-9C17-EB6EF94BF80C}"/>
    <dgm:cxn modelId="{C7B5ED11-A7FC-4F5E-AA7D-E6DDB7F09888}" srcId="{942A4055-7A67-4CCE-9F2B-39D9BE389204}" destId="{C5B424AB-A96A-4D29-ABD7-048A00FCB432}" srcOrd="1" destOrd="0" parTransId="{B61133DE-E4A9-4E4B-BD18-EAEB16295749}" sibTransId="{6F320647-DBE8-46FF-93C4-3AA329D2F1A9}"/>
    <dgm:cxn modelId="{659187A9-DA91-4D30-8E78-C620FAB33734}" type="presOf" srcId="{942A4055-7A67-4CCE-9F2B-39D9BE389204}" destId="{DCF9F1B5-9FC7-4BB4-AA0F-5667969EA2A8}" srcOrd="0" destOrd="0" presId="urn:microsoft.com/office/officeart/2005/8/layout/pList2"/>
    <dgm:cxn modelId="{A90F4A7A-0EEE-429E-A10B-4D4BEC037011}" type="presOf" srcId="{DA14D2FF-7CBE-46EB-A339-0EA7C92E2F1D}" destId="{AC9D339A-01DD-451A-AE8C-1B9ECDE9510B}" srcOrd="0" destOrd="0" presId="urn:microsoft.com/office/officeart/2005/8/layout/pList2"/>
    <dgm:cxn modelId="{F954DF36-7B42-4B40-9EF8-A58688B34D98}" type="presOf" srcId="{0625885C-6B07-47DA-ACCA-799B7425B557}" destId="{C1D6709B-3A4B-44C8-BC69-5BD537AEC0A1}" srcOrd="0" destOrd="0" presId="urn:microsoft.com/office/officeart/2005/8/layout/pList2"/>
    <dgm:cxn modelId="{A994606F-ED5B-407E-95D0-53E11CD7D402}" type="presOf" srcId="{86894ADE-E067-4D8A-BDA8-06E95BF00F9C}" destId="{A9AD1C4E-8CA9-4C86-ADA8-C42079820B4B}" srcOrd="0" destOrd="0" presId="urn:microsoft.com/office/officeart/2005/8/layout/pList2"/>
    <dgm:cxn modelId="{F5C83D3A-1993-49B7-8396-AB1E9664F9B4}" type="presOf" srcId="{C5B424AB-A96A-4D29-ABD7-048A00FCB432}" destId="{9C27FD12-7677-42D9-94BE-B8250AAF2EF0}" srcOrd="0" destOrd="0" presId="urn:microsoft.com/office/officeart/2005/8/layout/pList2"/>
    <dgm:cxn modelId="{5F0B7857-1244-4875-8E74-5C5A2F69603D}" type="presOf" srcId="{EAAEC1DB-3CB7-487E-80DD-C95242164871}" destId="{570B02A6-E7AF-443B-8161-01CE83D2F725}" srcOrd="0" destOrd="0" presId="urn:microsoft.com/office/officeart/2005/8/layout/pList2"/>
    <dgm:cxn modelId="{94B02C05-54BD-4D10-810D-12E0D99701EF}" srcId="{942A4055-7A67-4CCE-9F2B-39D9BE389204}" destId="{86894ADE-E067-4D8A-BDA8-06E95BF00F9C}" srcOrd="2" destOrd="0" parTransId="{5D314EFB-B718-4AE8-ADD9-CBFE3BD8482D}" sibTransId="{60F255C1-1B5A-47AF-8527-46E47F3CA0AF}"/>
    <dgm:cxn modelId="{BEC5D5A8-79F6-4D7D-B469-32B5113A0E01}" srcId="{942A4055-7A67-4CCE-9F2B-39D9BE389204}" destId="{EAAEC1DB-3CB7-487E-80DD-C95242164871}" srcOrd="0" destOrd="0" parTransId="{1C746E77-2994-4B69-95D8-4CFE113F201B}" sibTransId="{0625885C-6B07-47DA-ACCA-799B7425B557}"/>
    <dgm:cxn modelId="{09000D97-5297-4B70-98F2-AC48B9FEBC74}" type="presParOf" srcId="{DCF9F1B5-9FC7-4BB4-AA0F-5667969EA2A8}" destId="{0803FD6F-FE13-477F-9ED3-ECB0CD5E3795}" srcOrd="0" destOrd="0" presId="urn:microsoft.com/office/officeart/2005/8/layout/pList2"/>
    <dgm:cxn modelId="{919DFDCD-7F99-4179-97E8-E879392E6315}" type="presParOf" srcId="{DCF9F1B5-9FC7-4BB4-AA0F-5667969EA2A8}" destId="{4909741A-5AF7-43C0-A719-0BA1F6DF6417}" srcOrd="1" destOrd="0" presId="urn:microsoft.com/office/officeart/2005/8/layout/pList2"/>
    <dgm:cxn modelId="{CB14EA72-D27D-4A74-8EFE-F95A6D72A1FF}" type="presParOf" srcId="{4909741A-5AF7-43C0-A719-0BA1F6DF6417}" destId="{C3050809-6723-49ED-85C3-AB4E9D9BDEDE}" srcOrd="0" destOrd="0" presId="urn:microsoft.com/office/officeart/2005/8/layout/pList2"/>
    <dgm:cxn modelId="{76CB60B3-A20B-44A2-9AAE-9F6AA36BDE6B}" type="presParOf" srcId="{C3050809-6723-49ED-85C3-AB4E9D9BDEDE}" destId="{570B02A6-E7AF-443B-8161-01CE83D2F725}" srcOrd="0" destOrd="0" presId="urn:microsoft.com/office/officeart/2005/8/layout/pList2"/>
    <dgm:cxn modelId="{91D6F136-4908-44C8-B108-5574543666AB}" type="presParOf" srcId="{C3050809-6723-49ED-85C3-AB4E9D9BDEDE}" destId="{FA8B3D79-291C-44EC-B1C5-0C2B81EB068F}" srcOrd="1" destOrd="0" presId="urn:microsoft.com/office/officeart/2005/8/layout/pList2"/>
    <dgm:cxn modelId="{78181FE6-EA6C-430E-AEB1-6AF7FB4839CC}" type="presParOf" srcId="{C3050809-6723-49ED-85C3-AB4E9D9BDEDE}" destId="{9415BCDE-2F4F-4526-A5C2-755654F78392}" srcOrd="2" destOrd="0" presId="urn:microsoft.com/office/officeart/2005/8/layout/pList2"/>
    <dgm:cxn modelId="{C446B380-EA71-4AE7-8256-A32ECFBF7A86}" type="presParOf" srcId="{4909741A-5AF7-43C0-A719-0BA1F6DF6417}" destId="{C1D6709B-3A4B-44C8-BC69-5BD537AEC0A1}" srcOrd="1" destOrd="0" presId="urn:microsoft.com/office/officeart/2005/8/layout/pList2"/>
    <dgm:cxn modelId="{1A8EE94D-E551-49C6-8F26-CD1C74CEAC2C}" type="presParOf" srcId="{4909741A-5AF7-43C0-A719-0BA1F6DF6417}" destId="{D126648D-33CA-4DC6-A6B6-99355F8E56F0}" srcOrd="2" destOrd="0" presId="urn:microsoft.com/office/officeart/2005/8/layout/pList2"/>
    <dgm:cxn modelId="{17721E24-8377-49B2-B244-B2B5B70917F3}" type="presParOf" srcId="{D126648D-33CA-4DC6-A6B6-99355F8E56F0}" destId="{9C27FD12-7677-42D9-94BE-B8250AAF2EF0}" srcOrd="0" destOrd="0" presId="urn:microsoft.com/office/officeart/2005/8/layout/pList2"/>
    <dgm:cxn modelId="{939B77C3-A707-4E50-8DF9-D752421A2A2F}" type="presParOf" srcId="{D126648D-33CA-4DC6-A6B6-99355F8E56F0}" destId="{A279C715-64B7-455C-9ACA-AA8D3C55AD8F}" srcOrd="1" destOrd="0" presId="urn:microsoft.com/office/officeart/2005/8/layout/pList2"/>
    <dgm:cxn modelId="{1896D149-AA0B-4EC3-9F1B-AEF9A09E4AA4}" type="presParOf" srcId="{D126648D-33CA-4DC6-A6B6-99355F8E56F0}" destId="{87274B04-AFB5-4A6B-BF25-2A585E57195E}" srcOrd="2" destOrd="0" presId="urn:microsoft.com/office/officeart/2005/8/layout/pList2"/>
    <dgm:cxn modelId="{F00AEE9A-E3F9-4619-B617-74B50FE5D225}" type="presParOf" srcId="{4909741A-5AF7-43C0-A719-0BA1F6DF6417}" destId="{189147EB-337F-4642-AE29-2A376AD1559B}" srcOrd="3" destOrd="0" presId="urn:microsoft.com/office/officeart/2005/8/layout/pList2"/>
    <dgm:cxn modelId="{31B67734-E2E9-4D4B-B682-7B864B219896}" type="presParOf" srcId="{4909741A-5AF7-43C0-A719-0BA1F6DF6417}" destId="{55085022-761E-49B2-ACD5-630CF102BDE3}" srcOrd="4" destOrd="0" presId="urn:microsoft.com/office/officeart/2005/8/layout/pList2"/>
    <dgm:cxn modelId="{B2AA03D7-CE85-4C8A-AF27-BE8C89F49D0D}" type="presParOf" srcId="{55085022-761E-49B2-ACD5-630CF102BDE3}" destId="{A9AD1C4E-8CA9-4C86-ADA8-C42079820B4B}" srcOrd="0" destOrd="0" presId="urn:microsoft.com/office/officeart/2005/8/layout/pList2"/>
    <dgm:cxn modelId="{55966519-FEE4-454A-8720-5E2DCC33702E}" type="presParOf" srcId="{55085022-761E-49B2-ACD5-630CF102BDE3}" destId="{D3658E8F-5472-41B8-BFE1-F74C06FEAB0F}" srcOrd="1" destOrd="0" presId="urn:microsoft.com/office/officeart/2005/8/layout/pList2"/>
    <dgm:cxn modelId="{67374E37-8DFC-4EF7-A428-39AEAD439108}" type="presParOf" srcId="{55085022-761E-49B2-ACD5-630CF102BDE3}" destId="{42834660-DEAA-48A6-A819-19AB9EF52E7C}" srcOrd="2" destOrd="0" presId="urn:microsoft.com/office/officeart/2005/8/layout/pList2"/>
    <dgm:cxn modelId="{77052B73-97E6-4C32-9CDB-2176FC3BD588}" type="presParOf" srcId="{4909741A-5AF7-43C0-A719-0BA1F6DF6417}" destId="{5BC9A688-D527-4373-837A-1546EC12A3B8}" srcOrd="5" destOrd="0" presId="urn:microsoft.com/office/officeart/2005/8/layout/pList2"/>
    <dgm:cxn modelId="{093C7382-856F-49E3-9E0D-507939E86102}" type="presParOf" srcId="{4909741A-5AF7-43C0-A719-0BA1F6DF6417}" destId="{DC79E0CD-C57C-4CFE-86F0-253C5C4189EA}" srcOrd="6" destOrd="0" presId="urn:microsoft.com/office/officeart/2005/8/layout/pList2"/>
    <dgm:cxn modelId="{AB6BB9AD-A875-43C0-AE29-023834D8CE48}" type="presParOf" srcId="{DC79E0CD-C57C-4CFE-86F0-253C5C4189EA}" destId="{AC9D339A-01DD-451A-AE8C-1B9ECDE9510B}" srcOrd="0" destOrd="0" presId="urn:microsoft.com/office/officeart/2005/8/layout/pList2"/>
    <dgm:cxn modelId="{9337AAD0-D685-4699-B4CC-C0879D6BB5FB}" type="presParOf" srcId="{DC79E0CD-C57C-4CFE-86F0-253C5C4189EA}" destId="{B3C3ECB9-9BC4-41C7-AC56-528BF6C5F60D}" srcOrd="1" destOrd="0" presId="urn:microsoft.com/office/officeart/2005/8/layout/pList2"/>
    <dgm:cxn modelId="{DB10327D-7A4E-472A-89E6-A5DDB22D9643}" type="presParOf" srcId="{DC79E0CD-C57C-4CFE-86F0-253C5C4189EA}" destId="{8B53377D-1EAD-4440-863D-F51F5E48B36D}" srcOrd="2" destOrd="0" presId="urn:microsoft.com/office/officeart/2005/8/layout/p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jpe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8C0EC9-C4A1-4DDF-AEAD-81CCEF17B0B3}" type="datetime1">
              <a:rPr lang="es-ES" smtClean="0"/>
              <a:t>22/06/2019</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SALAZAR G. MILTON J.</a:t>
            </a:r>
            <a:endParaRPr lang="en-U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7F5B17-2F61-45CF-B36F-AE83B7D02293}" type="slidenum">
              <a:rPr lang="en-US" smtClean="0"/>
              <a:t>‹Nº›</a:t>
            </a:fld>
            <a:endParaRPr lang="en-US"/>
          </a:p>
        </p:txBody>
      </p:sp>
    </p:spTree>
    <p:extLst>
      <p:ext uri="{BB962C8B-B14F-4D97-AF65-F5344CB8AC3E}">
        <p14:creationId xmlns:p14="http://schemas.microsoft.com/office/powerpoint/2010/main" val="126388993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62468-6465-4607-80ED-2467944988C4}" type="datetime1">
              <a:rPr lang="es-ES" smtClean="0"/>
              <a:t>22/06/2019</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SALAZAR G. MILTON J.</a:t>
            </a:r>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B95C0C-0AA5-4F0A-94D7-BDDA2A7C37A7}" type="slidenum">
              <a:rPr lang="en-US" smtClean="0"/>
              <a:t>‹Nº›</a:t>
            </a:fld>
            <a:endParaRPr lang="en-US"/>
          </a:p>
        </p:txBody>
      </p:sp>
    </p:spTree>
    <p:extLst>
      <p:ext uri="{BB962C8B-B14F-4D97-AF65-F5344CB8AC3E}">
        <p14:creationId xmlns:p14="http://schemas.microsoft.com/office/powerpoint/2010/main" val="266931391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8AF936C-604A-4EE6-AEFF-C5E8E49E7209}" type="datetime1">
              <a:rPr lang="es-ES" smtClean="0"/>
              <a:t>22/06/2019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smtClean="0"/>
              <a:t>SALAZAR G. MILTON J.</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9A00A7B-8750-4474-884F-F3083C5D01F1}" type="datetime1">
              <a:rPr lang="es-ES" smtClean="0"/>
              <a:t>22/06/2019</a:t>
            </a:fld>
            <a:endParaRPr lang="en-US" dirty="0"/>
          </a:p>
        </p:txBody>
      </p:sp>
      <p:sp>
        <p:nvSpPr>
          <p:cNvPr id="6" name="Footer Placeholder 5"/>
          <p:cNvSpPr>
            <a:spLocks noGrp="1"/>
          </p:cNvSpPr>
          <p:nvPr>
            <p:ph type="ftr" sz="quarter" idx="11"/>
          </p:nvPr>
        </p:nvSpPr>
        <p:spPr/>
        <p:txBody>
          <a:bodyPr/>
          <a:lstStyle/>
          <a:p>
            <a:r>
              <a:rPr lang="en-US" smtClean="0"/>
              <a:t>SALAZAR G. MILTON J.</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E798DCBD-61C6-4C4E-8CE5-0AC15F25CC9B}" type="datetime1">
              <a:rPr lang="es-ES" smtClean="0"/>
              <a:t>22/06/2019</a:t>
            </a:fld>
            <a:endParaRPr lang="en-US" dirty="0"/>
          </a:p>
        </p:txBody>
      </p:sp>
      <p:sp>
        <p:nvSpPr>
          <p:cNvPr id="5" name="Footer Placeholder 4"/>
          <p:cNvSpPr>
            <a:spLocks noGrp="1"/>
          </p:cNvSpPr>
          <p:nvPr>
            <p:ph type="ftr" sz="quarter" idx="11"/>
          </p:nvPr>
        </p:nvSpPr>
        <p:spPr/>
        <p:txBody>
          <a:bodyPr/>
          <a:lstStyle/>
          <a:p>
            <a:r>
              <a:rPr lang="en-US" smtClean="0"/>
              <a:t>SALAZAR G. MILTON J.</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C122DB3-59C5-4FFB-83FF-B144E3CA45BE}" type="datetime1">
              <a:rPr lang="es-ES" smtClean="0"/>
              <a:t>22/06/2019</a:t>
            </a:fld>
            <a:endParaRPr lang="en-US" dirty="0"/>
          </a:p>
        </p:txBody>
      </p:sp>
      <p:sp>
        <p:nvSpPr>
          <p:cNvPr id="5" name="Footer Placeholder 4"/>
          <p:cNvSpPr>
            <a:spLocks noGrp="1"/>
          </p:cNvSpPr>
          <p:nvPr>
            <p:ph type="ftr" sz="quarter" idx="11"/>
          </p:nvPr>
        </p:nvSpPr>
        <p:spPr/>
        <p:txBody>
          <a:bodyPr/>
          <a:lstStyle/>
          <a:p>
            <a:r>
              <a:rPr lang="en-US" smtClean="0"/>
              <a:t>SALAZAR G. MILTON J.</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DF942C14-CA34-4342-9369-BE7487320BFC}" type="datetime1">
              <a:rPr lang="es-ES" smtClean="0"/>
              <a:t>22/06/2019</a:t>
            </a:fld>
            <a:endParaRPr lang="en-US" dirty="0"/>
          </a:p>
        </p:txBody>
      </p:sp>
      <p:sp>
        <p:nvSpPr>
          <p:cNvPr id="5" name="Footer Placeholder 4"/>
          <p:cNvSpPr>
            <a:spLocks noGrp="1"/>
          </p:cNvSpPr>
          <p:nvPr>
            <p:ph type="ftr" sz="quarter" idx="11"/>
          </p:nvPr>
        </p:nvSpPr>
        <p:spPr/>
        <p:txBody>
          <a:bodyPr/>
          <a:lstStyle/>
          <a:p>
            <a:r>
              <a:rPr lang="en-US" smtClean="0"/>
              <a:t>SALAZAR G. MILTON J.</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F5D112E-F412-43EA-BE07-BF767F66043B}" type="datetime1">
              <a:rPr lang="es-ES" smtClean="0"/>
              <a:t>22/06/2019</a:t>
            </a:fld>
            <a:endParaRPr lang="en-US" dirty="0"/>
          </a:p>
        </p:txBody>
      </p:sp>
      <p:sp>
        <p:nvSpPr>
          <p:cNvPr id="8" name="Footer Placeholder 7"/>
          <p:cNvSpPr>
            <a:spLocks noGrp="1"/>
          </p:cNvSpPr>
          <p:nvPr>
            <p:ph type="ftr" sz="quarter" idx="11"/>
          </p:nvPr>
        </p:nvSpPr>
        <p:spPr/>
        <p:txBody>
          <a:bodyPr/>
          <a:lstStyle/>
          <a:p>
            <a:r>
              <a:rPr lang="en-US" smtClean="0"/>
              <a:t>SALAZAR G. MILTON J.</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DF75BDB-BD41-4028-B432-22BCA441D2DE}" type="datetime1">
              <a:rPr lang="es-ES" smtClean="0"/>
              <a:t>22/06/2019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smtClean="0"/>
              <a:t>SALAZAR G. MILTON J.</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1B1540E-E422-4EB3-8908-C465A4F52123}" type="datetime1">
              <a:rPr lang="es-ES" smtClean="0"/>
              <a:t>22/06/2019</a:t>
            </a:fld>
            <a:endParaRPr lang="en-US" dirty="0"/>
          </a:p>
        </p:txBody>
      </p:sp>
      <p:sp>
        <p:nvSpPr>
          <p:cNvPr id="5" name="Footer Placeholder 4"/>
          <p:cNvSpPr>
            <a:spLocks noGrp="1"/>
          </p:cNvSpPr>
          <p:nvPr>
            <p:ph type="ftr" sz="quarter" idx="11"/>
          </p:nvPr>
        </p:nvSpPr>
        <p:spPr/>
        <p:txBody>
          <a:bodyPr/>
          <a:lstStyle/>
          <a:p>
            <a:r>
              <a:rPr lang="en-US" smtClean="0"/>
              <a:t>SALAZAR G. MILTON J.</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71AB59A-5BB6-488E-ADE0-BECB36A4B472}" type="datetime1">
              <a:rPr lang="es-ES" smtClean="0"/>
              <a:t>22/06/2019</a:t>
            </a:fld>
            <a:endParaRPr lang="en-US" dirty="0"/>
          </a:p>
        </p:txBody>
      </p:sp>
      <p:sp>
        <p:nvSpPr>
          <p:cNvPr id="5" name="Footer Placeholder 4"/>
          <p:cNvSpPr>
            <a:spLocks noGrp="1"/>
          </p:cNvSpPr>
          <p:nvPr>
            <p:ph type="ftr" sz="quarter" idx="11"/>
          </p:nvPr>
        </p:nvSpPr>
        <p:spPr/>
        <p:txBody>
          <a:bodyPr/>
          <a:lstStyle/>
          <a:p>
            <a:r>
              <a:rPr lang="en-US" smtClean="0"/>
              <a:t>SALAZAR G. MILTON J.</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7AF91F1-C1CA-4883-B6E6-2A2CFE871D11}" type="datetime1">
              <a:rPr lang="es-ES" smtClean="0"/>
              <a:t>22/06/2019</a:t>
            </a:fld>
            <a:endParaRPr lang="en-US" dirty="0"/>
          </a:p>
        </p:txBody>
      </p:sp>
      <p:sp>
        <p:nvSpPr>
          <p:cNvPr id="5" name="Footer Placeholder 4"/>
          <p:cNvSpPr>
            <a:spLocks noGrp="1"/>
          </p:cNvSpPr>
          <p:nvPr>
            <p:ph type="ftr" sz="quarter" idx="11"/>
          </p:nvPr>
        </p:nvSpPr>
        <p:spPr/>
        <p:txBody>
          <a:bodyPr/>
          <a:lstStyle/>
          <a:p>
            <a:r>
              <a:rPr lang="en-US" smtClean="0"/>
              <a:t>SALAZAR G. MILTON J.</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7003DE3-209E-44CC-9753-D2C4B774EE7B}" type="datetime1">
              <a:rPr lang="es-ES" smtClean="0"/>
              <a:t>22/06/2019</a:t>
            </a:fld>
            <a:endParaRPr lang="en-US" dirty="0"/>
          </a:p>
        </p:txBody>
      </p:sp>
      <p:sp>
        <p:nvSpPr>
          <p:cNvPr id="5" name="Footer Placeholder 4"/>
          <p:cNvSpPr>
            <a:spLocks noGrp="1"/>
          </p:cNvSpPr>
          <p:nvPr>
            <p:ph type="ftr" sz="quarter" idx="11"/>
          </p:nvPr>
        </p:nvSpPr>
        <p:spPr/>
        <p:txBody>
          <a:bodyPr/>
          <a:lstStyle/>
          <a:p>
            <a:r>
              <a:rPr lang="en-US" smtClean="0"/>
              <a:t>SALAZAR G. MILTON J.</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363FCFB-FF08-46AD-A728-1C6970761477}" type="datetime1">
              <a:rPr lang="es-ES" smtClean="0"/>
              <a:t>22/06/2019</a:t>
            </a:fld>
            <a:endParaRPr lang="en-US" dirty="0"/>
          </a:p>
        </p:txBody>
      </p:sp>
      <p:sp>
        <p:nvSpPr>
          <p:cNvPr id="6" name="Footer Placeholder 5"/>
          <p:cNvSpPr>
            <a:spLocks noGrp="1"/>
          </p:cNvSpPr>
          <p:nvPr>
            <p:ph type="ftr" sz="quarter" idx="11"/>
          </p:nvPr>
        </p:nvSpPr>
        <p:spPr/>
        <p:txBody>
          <a:bodyPr/>
          <a:lstStyle/>
          <a:p>
            <a:r>
              <a:rPr lang="en-US" smtClean="0"/>
              <a:t>SALAZAR G. MILTON J.</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0D6500C-8EDB-4CB6-A4A6-E274BB070159}" type="datetime1">
              <a:rPr lang="es-ES" smtClean="0"/>
              <a:t>22/06/2019</a:t>
            </a:fld>
            <a:endParaRPr lang="en-US" dirty="0"/>
          </a:p>
        </p:txBody>
      </p:sp>
      <p:sp>
        <p:nvSpPr>
          <p:cNvPr id="8" name="Footer Placeholder 7"/>
          <p:cNvSpPr>
            <a:spLocks noGrp="1"/>
          </p:cNvSpPr>
          <p:nvPr>
            <p:ph type="ftr" sz="quarter" idx="11"/>
          </p:nvPr>
        </p:nvSpPr>
        <p:spPr/>
        <p:txBody>
          <a:bodyPr/>
          <a:lstStyle/>
          <a:p>
            <a:r>
              <a:rPr lang="en-US" smtClean="0"/>
              <a:t>SALAZAR G. MILTON J.</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C476F5A-E6D4-410F-B602-26268DBD0E46}" type="datetime1">
              <a:rPr lang="es-ES" smtClean="0"/>
              <a:t>22/06/2019</a:t>
            </a:fld>
            <a:endParaRPr lang="en-US" dirty="0"/>
          </a:p>
        </p:txBody>
      </p:sp>
      <p:sp>
        <p:nvSpPr>
          <p:cNvPr id="4" name="Footer Placeholder 3"/>
          <p:cNvSpPr>
            <a:spLocks noGrp="1"/>
          </p:cNvSpPr>
          <p:nvPr>
            <p:ph type="ftr" sz="quarter" idx="11"/>
          </p:nvPr>
        </p:nvSpPr>
        <p:spPr/>
        <p:txBody>
          <a:bodyPr/>
          <a:lstStyle/>
          <a:p>
            <a:r>
              <a:rPr lang="en-US" smtClean="0"/>
              <a:t>SALAZAR G. MILTON J.</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22C4B5-D2C2-4C74-8C76-76759E8AEA6E}" type="datetime1">
              <a:rPr lang="es-ES" smtClean="0"/>
              <a:t>22/06/2019</a:t>
            </a:fld>
            <a:endParaRPr lang="en-US" dirty="0"/>
          </a:p>
        </p:txBody>
      </p:sp>
      <p:sp>
        <p:nvSpPr>
          <p:cNvPr id="3" name="Footer Placeholder 2"/>
          <p:cNvSpPr>
            <a:spLocks noGrp="1"/>
          </p:cNvSpPr>
          <p:nvPr>
            <p:ph type="ftr" sz="quarter" idx="11"/>
          </p:nvPr>
        </p:nvSpPr>
        <p:spPr/>
        <p:txBody>
          <a:bodyPr/>
          <a:lstStyle/>
          <a:p>
            <a:r>
              <a:rPr lang="en-US" smtClean="0"/>
              <a:t>SALAZAR G. MILTON J.</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F0EFC366-38C5-48CC-BF57-C5E6F504701D}" type="datetime1">
              <a:rPr lang="es-ES" smtClean="0"/>
              <a:t>22/06/2019</a:t>
            </a:fld>
            <a:endParaRPr lang="en-US" dirty="0"/>
          </a:p>
        </p:txBody>
      </p:sp>
      <p:sp>
        <p:nvSpPr>
          <p:cNvPr id="6" name="Footer Placeholder 5"/>
          <p:cNvSpPr>
            <a:spLocks noGrp="1"/>
          </p:cNvSpPr>
          <p:nvPr>
            <p:ph type="ftr" sz="quarter" idx="11"/>
          </p:nvPr>
        </p:nvSpPr>
        <p:spPr/>
        <p:txBody>
          <a:bodyPr/>
          <a:lstStyle/>
          <a:p>
            <a:r>
              <a:rPr lang="en-US" smtClean="0"/>
              <a:t>SALAZAR G. MILTON J.</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FC8886A3-9624-4D7C-9BDF-287AE8A31925}" type="datetime1">
              <a:rPr lang="es-ES" smtClean="0"/>
              <a:t>22/06/2019</a:t>
            </a:fld>
            <a:endParaRPr lang="en-US" dirty="0"/>
          </a:p>
        </p:txBody>
      </p:sp>
      <p:sp>
        <p:nvSpPr>
          <p:cNvPr id="6" name="Footer Placeholder 5"/>
          <p:cNvSpPr>
            <a:spLocks noGrp="1"/>
          </p:cNvSpPr>
          <p:nvPr>
            <p:ph type="ftr" sz="quarter" idx="11"/>
          </p:nvPr>
        </p:nvSpPr>
        <p:spPr/>
        <p:txBody>
          <a:bodyPr/>
          <a:lstStyle/>
          <a:p>
            <a:r>
              <a:rPr lang="en-US" smtClean="0"/>
              <a:t>SALAZAR G. MILTON J.</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5AAF49F-E5AA-4A25-8D0E-56C243BAFC78}" type="datetime1">
              <a:rPr lang="es-ES" smtClean="0"/>
              <a:t>22/06/2019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smtClean="0"/>
              <a:t>SALAZAR G. MILTON J.</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30.emf"/><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2.jpeg"/><Relationship Id="rId5" Type="http://schemas.openxmlformats.org/officeDocument/2006/relationships/image" Target="../media/image33.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34.e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36.emf"/><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38.emf"/><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40.emf"/><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2.png"/><Relationship Id="rId5" Type="http://schemas.microsoft.com/office/2007/relationships/hdphoto" Target="../media/hdphoto1.wdp"/><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f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2181225" y="2432096"/>
            <a:ext cx="8667750" cy="2533650"/>
          </a:xfrm>
        </p:spPr>
        <p:txBody>
          <a:bodyPr anchor="ctr"/>
          <a:lstStyle/>
          <a:p>
            <a:pPr lvl="0" algn="ctr" defTabSz="914400" fontAlgn="base">
              <a:spcAft>
                <a:spcPct val="0"/>
              </a:spcAft>
              <a:defRPr/>
            </a:pPr>
            <a:r>
              <a:rPr lang="es-CO" sz="2400" b="1" dirty="0">
                <a:solidFill>
                  <a:srgbClr val="FFFF00"/>
                </a:solidFill>
                <a:latin typeface="Bahnschrift Light" panose="020B0502040204020203" pitchFamily="34" charset="0"/>
                <a:ea typeface="+mn-ea"/>
                <a:cs typeface="+mn-cs"/>
              </a:rPr>
              <a:t>EJERCICIOS DE MOVILIDAD Y FUERZA PARA EL TRATAMIENTO DE LESIONES DEL HOMBRO EN LUCHADORES </a:t>
            </a:r>
            <a:r>
              <a:rPr lang="es-CO" sz="2400" b="1" dirty="0" smtClean="0">
                <a:solidFill>
                  <a:srgbClr val="FFFF00"/>
                </a:solidFill>
                <a:latin typeface="Bahnschrift Light" panose="020B0502040204020203" pitchFamily="34" charset="0"/>
                <a:ea typeface="+mn-ea"/>
                <a:cs typeface="+mn-cs"/>
              </a:rPr>
              <a:t> </a:t>
            </a:r>
            <a:r>
              <a:rPr lang="es-CO" sz="2400" b="1" dirty="0">
                <a:solidFill>
                  <a:srgbClr val="FFFF00"/>
                </a:solidFill>
                <a:latin typeface="Bahnschrift Light" panose="020B0502040204020203" pitchFamily="34" charset="0"/>
                <a:ea typeface="+mn-ea"/>
                <a:cs typeface="+mn-cs"/>
              </a:rPr>
              <a:t>DE LA CONCENTRACIÓN DEPORTIVA DE PICHINCHA</a:t>
            </a:r>
            <a:r>
              <a:rPr lang="es-EC" sz="2400" b="1" dirty="0">
                <a:solidFill>
                  <a:srgbClr val="FF0000"/>
                </a:solidFill>
                <a:latin typeface="Bahnschrift Light" panose="020B0502040204020203" pitchFamily="34" charset="0"/>
                <a:ea typeface="+mn-ea"/>
                <a:cs typeface="+mn-cs"/>
              </a:rPr>
              <a:t/>
            </a:r>
            <a:br>
              <a:rPr lang="es-EC" sz="2400" b="1" dirty="0">
                <a:solidFill>
                  <a:srgbClr val="FF0000"/>
                </a:solidFill>
                <a:latin typeface="Bahnschrift Light" panose="020B0502040204020203" pitchFamily="34" charset="0"/>
                <a:ea typeface="+mn-ea"/>
                <a:cs typeface="+mn-cs"/>
              </a:rPr>
            </a:br>
            <a:endParaRPr lang="en-US" dirty="0">
              <a:latin typeface="Bahnschrift Light" panose="020B0502040204020203" pitchFamily="34" charset="0"/>
            </a:endParaRPr>
          </a:p>
        </p:txBody>
      </p:sp>
      <p:sp>
        <p:nvSpPr>
          <p:cNvPr id="5" name="Subtítulo 4"/>
          <p:cNvSpPr>
            <a:spLocks noGrp="1"/>
          </p:cNvSpPr>
          <p:nvPr>
            <p:ph type="subTitle" idx="1"/>
          </p:nvPr>
        </p:nvSpPr>
        <p:spPr>
          <a:xfrm>
            <a:off x="3968522" y="4528864"/>
            <a:ext cx="7598536" cy="1585055"/>
          </a:xfrm>
        </p:spPr>
        <p:txBody>
          <a:bodyPr>
            <a:normAutofit/>
          </a:bodyPr>
          <a:lstStyle/>
          <a:p>
            <a:r>
              <a:rPr lang="en-US" dirty="0" smtClean="0">
                <a:latin typeface="Bahnschrift Light" panose="020B0502040204020203" pitchFamily="34" charset="0"/>
              </a:rPr>
              <a:t>        </a:t>
            </a:r>
            <a:r>
              <a:rPr lang="en-US" dirty="0" err="1" smtClean="0">
                <a:latin typeface="Bahnschrift Light" panose="020B0502040204020203" pitchFamily="34" charset="0"/>
              </a:rPr>
              <a:t>Directora</a:t>
            </a:r>
            <a:r>
              <a:rPr lang="en-US" dirty="0" smtClean="0">
                <a:latin typeface="Bahnschrift Light" panose="020B0502040204020203" pitchFamily="34" charset="0"/>
              </a:rPr>
              <a:t> : </a:t>
            </a:r>
            <a:r>
              <a:rPr lang="en-US" dirty="0" err="1" smtClean="0">
                <a:latin typeface="Bahnschrift Light" panose="020B0502040204020203" pitchFamily="34" charset="0"/>
              </a:rPr>
              <a:t>msc</a:t>
            </a:r>
            <a:r>
              <a:rPr lang="en-US" smtClean="0">
                <a:latin typeface="Bahnschrift Light" panose="020B0502040204020203" pitchFamily="34" charset="0"/>
              </a:rPr>
              <a:t>. </a:t>
            </a:r>
            <a:r>
              <a:rPr lang="en-US" dirty="0" err="1" smtClean="0">
                <a:latin typeface="Bahnschrift Light" panose="020B0502040204020203" pitchFamily="34" charset="0"/>
              </a:rPr>
              <a:t>Cabezas</a:t>
            </a:r>
            <a:r>
              <a:rPr lang="en-US" dirty="0" smtClean="0">
                <a:latin typeface="Bahnschrift Light" panose="020B0502040204020203" pitchFamily="34" charset="0"/>
              </a:rPr>
              <a:t> </a:t>
            </a:r>
            <a:r>
              <a:rPr lang="en-US" dirty="0" err="1" smtClean="0">
                <a:latin typeface="Bahnschrift Light" panose="020B0502040204020203" pitchFamily="34" charset="0"/>
              </a:rPr>
              <a:t>flores</a:t>
            </a:r>
            <a:r>
              <a:rPr lang="en-US" dirty="0" smtClean="0">
                <a:latin typeface="Bahnschrift Light" panose="020B0502040204020203" pitchFamily="34" charset="0"/>
              </a:rPr>
              <a:t> </a:t>
            </a:r>
            <a:r>
              <a:rPr lang="en-US" dirty="0" err="1" smtClean="0">
                <a:latin typeface="Bahnschrift Light" panose="020B0502040204020203" pitchFamily="34" charset="0"/>
              </a:rPr>
              <a:t>mónica</a:t>
            </a:r>
            <a:r>
              <a:rPr lang="en-US" dirty="0" smtClean="0">
                <a:latin typeface="Bahnschrift Light" panose="020B0502040204020203" pitchFamily="34" charset="0"/>
              </a:rPr>
              <a:t> Mercedes</a:t>
            </a:r>
          </a:p>
          <a:p>
            <a:r>
              <a:rPr lang="en-US" dirty="0" smtClean="0">
                <a:latin typeface="Bahnschrift Light" panose="020B0502040204020203" pitchFamily="34" charset="0"/>
              </a:rPr>
              <a:t>        </a:t>
            </a:r>
            <a:r>
              <a:rPr lang="en-US" dirty="0" err="1" smtClean="0">
                <a:latin typeface="Bahnschrift Light" panose="020B0502040204020203" pitchFamily="34" charset="0"/>
              </a:rPr>
              <a:t>Oponente</a:t>
            </a:r>
            <a:r>
              <a:rPr lang="en-US" dirty="0" smtClean="0">
                <a:latin typeface="Bahnschrift Light" panose="020B0502040204020203" pitchFamily="34" charset="0"/>
              </a:rPr>
              <a:t>: </a:t>
            </a:r>
            <a:r>
              <a:rPr lang="en-US" dirty="0" err="1" smtClean="0">
                <a:latin typeface="Bahnschrift Light" panose="020B0502040204020203" pitchFamily="34" charset="0"/>
              </a:rPr>
              <a:t>Msc</a:t>
            </a:r>
            <a:r>
              <a:rPr lang="en-US" dirty="0" smtClean="0">
                <a:latin typeface="Bahnschrift Light" panose="020B0502040204020203" pitchFamily="34" charset="0"/>
              </a:rPr>
              <a:t>. </a:t>
            </a:r>
            <a:r>
              <a:rPr lang="en-US" dirty="0" err="1" smtClean="0">
                <a:latin typeface="Bahnschrift Light" panose="020B0502040204020203" pitchFamily="34" charset="0"/>
              </a:rPr>
              <a:t>Alomoto</a:t>
            </a:r>
            <a:r>
              <a:rPr lang="en-US" dirty="0" smtClean="0">
                <a:latin typeface="Bahnschrift Light" panose="020B0502040204020203" pitchFamily="34" charset="0"/>
              </a:rPr>
              <a:t> </a:t>
            </a:r>
            <a:r>
              <a:rPr lang="en-US" dirty="0" err="1" smtClean="0">
                <a:latin typeface="Bahnschrift Light" panose="020B0502040204020203" pitchFamily="34" charset="0"/>
              </a:rPr>
              <a:t>mera</a:t>
            </a:r>
            <a:r>
              <a:rPr lang="en-US" dirty="0" smtClean="0">
                <a:latin typeface="Bahnschrift Light" panose="020B0502040204020203" pitchFamily="34" charset="0"/>
              </a:rPr>
              <a:t> </a:t>
            </a:r>
            <a:r>
              <a:rPr lang="en-US" dirty="0" err="1" smtClean="0">
                <a:latin typeface="Bahnschrift Light" panose="020B0502040204020203" pitchFamily="34" charset="0"/>
              </a:rPr>
              <a:t>maría</a:t>
            </a:r>
            <a:r>
              <a:rPr lang="en-US" dirty="0" smtClean="0">
                <a:latin typeface="Bahnschrift Light" panose="020B0502040204020203" pitchFamily="34" charset="0"/>
              </a:rPr>
              <a:t> de los </a:t>
            </a:r>
            <a:r>
              <a:rPr lang="en-US" dirty="0" err="1" smtClean="0">
                <a:latin typeface="Bahnschrift Light" panose="020B0502040204020203" pitchFamily="34" charset="0"/>
              </a:rPr>
              <a:t>angeles</a:t>
            </a:r>
            <a:endParaRPr lang="en-US" dirty="0" smtClean="0">
              <a:latin typeface="Bahnschrift Light" panose="020B0502040204020203" pitchFamily="34" charset="0"/>
            </a:endParaRPr>
          </a:p>
          <a:p>
            <a:r>
              <a:rPr lang="en-US" dirty="0" smtClean="0">
                <a:latin typeface="Bahnschrift Light" panose="020B0502040204020203" pitchFamily="34" charset="0"/>
              </a:rPr>
              <a:t>        </a:t>
            </a:r>
            <a:r>
              <a:rPr lang="en-US" dirty="0" err="1" smtClean="0">
                <a:latin typeface="Bahnschrift Light" panose="020B0502040204020203" pitchFamily="34" charset="0"/>
              </a:rPr>
              <a:t>Autor</a:t>
            </a:r>
            <a:r>
              <a:rPr lang="en-US" dirty="0">
                <a:latin typeface="Bahnschrift Light" panose="020B0502040204020203" pitchFamily="34" charset="0"/>
              </a:rPr>
              <a:t>: Salazar Gaguancela Milton Jonathan</a:t>
            </a:r>
          </a:p>
          <a:p>
            <a:r>
              <a:rPr lang="en-US" dirty="0" smtClean="0">
                <a:latin typeface="Bahnschrift Light" panose="020B0502040204020203" pitchFamily="34" charset="0"/>
              </a:rPr>
              <a:t> </a:t>
            </a:r>
          </a:p>
          <a:p>
            <a:endParaRPr lang="en-US" dirty="0">
              <a:latin typeface="Bahnschrift Light" panose="020B0502040204020203" pitchFamily="34" charset="0"/>
            </a:endParaRPr>
          </a:p>
          <a:p>
            <a:endParaRPr lang="en-US" dirty="0"/>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7645" t="5116" r="9957" b="7508"/>
          <a:stretch/>
        </p:blipFill>
        <p:spPr>
          <a:xfrm>
            <a:off x="3811553" y="710398"/>
            <a:ext cx="4428999" cy="1366052"/>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795" y="3648076"/>
            <a:ext cx="3096727" cy="2106230"/>
          </a:xfrm>
          <a:prstGeom prst="rect">
            <a:avLst/>
          </a:prstGeom>
          <a:effectLst>
            <a:softEdge rad="139700"/>
          </a:effectLst>
        </p:spPr>
      </p:pic>
    </p:spTree>
    <p:extLst>
      <p:ext uri="{BB962C8B-B14F-4D97-AF65-F5344CB8AC3E}">
        <p14:creationId xmlns:p14="http://schemas.microsoft.com/office/powerpoint/2010/main" val="2634504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209675" y="1438275"/>
            <a:ext cx="9639300" cy="3527471"/>
          </a:xfrm>
        </p:spPr>
        <p:txBody>
          <a:bodyPr anchor="ctr"/>
          <a:lstStyle/>
          <a:p>
            <a:pPr lvl="0" algn="ctr" defTabSz="914400" fontAlgn="base">
              <a:spcAft>
                <a:spcPct val="0"/>
              </a:spcAft>
              <a:defRPr/>
            </a:pPr>
            <a:r>
              <a:rPr lang="es-EC" sz="2400" b="1" dirty="0">
                <a:solidFill>
                  <a:srgbClr val="FF0000"/>
                </a:solidFill>
                <a:ea typeface="+mn-ea"/>
                <a:cs typeface="+mn-cs"/>
              </a:rPr>
              <a:t/>
            </a:r>
            <a:br>
              <a:rPr lang="es-EC" sz="2400" b="1" dirty="0">
                <a:solidFill>
                  <a:srgbClr val="FF0000"/>
                </a:solidFill>
                <a:ea typeface="+mn-ea"/>
                <a:cs typeface="+mn-cs"/>
              </a:rPr>
            </a:br>
            <a:endParaRPr lang="en-US" dirty="0"/>
          </a:p>
        </p:txBody>
      </p:sp>
      <p:sp>
        <p:nvSpPr>
          <p:cNvPr id="5" name="Subtítulo 4"/>
          <p:cNvSpPr>
            <a:spLocks noGrp="1"/>
          </p:cNvSpPr>
          <p:nvPr>
            <p:ph type="subTitle" idx="1"/>
          </p:nvPr>
        </p:nvSpPr>
        <p:spPr>
          <a:xfrm>
            <a:off x="10180715" y="6033284"/>
            <a:ext cx="1488770" cy="325986"/>
          </a:xfrm>
        </p:spPr>
        <p:txBody>
          <a:bodyPr/>
          <a:lstStyle/>
          <a:p>
            <a:fld id="{3D901B4B-E30C-45A2-B67D-46F3C3E8B470}" type="datetime1">
              <a:rPr lang="es-ES" sz="1200" smtClean="0"/>
              <a:t>22/06/2019</a:t>
            </a:fld>
            <a:endParaRPr lang="en-US" sz="1200" dirty="0"/>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7645" t="5116" r="9957" b="7508"/>
          <a:stretch/>
        </p:blipFill>
        <p:spPr>
          <a:xfrm>
            <a:off x="620678" y="577049"/>
            <a:ext cx="1803693" cy="556320"/>
          </a:xfrm>
          <a:prstGeom prst="rect">
            <a:avLst/>
          </a:prstGeom>
        </p:spPr>
      </p:pic>
      <p:pic>
        <p:nvPicPr>
          <p:cNvPr id="6" name="Imagen 5"/>
          <p:cNvPicPr>
            <a:picLocks noChangeAspect="1"/>
          </p:cNvPicPr>
          <p:nvPr/>
        </p:nvPicPr>
        <p:blipFill>
          <a:blip r:embed="rId3"/>
          <a:stretch>
            <a:fillRect/>
          </a:stretch>
        </p:blipFill>
        <p:spPr>
          <a:xfrm>
            <a:off x="620678" y="5873802"/>
            <a:ext cx="2705996" cy="322475"/>
          </a:xfrm>
          <a:prstGeom prst="rect">
            <a:avLst/>
          </a:prstGeom>
        </p:spPr>
      </p:pic>
      <p:sp>
        <p:nvSpPr>
          <p:cNvPr id="2" name="CuadroTexto 1"/>
          <p:cNvSpPr txBox="1"/>
          <p:nvPr/>
        </p:nvSpPr>
        <p:spPr>
          <a:xfrm>
            <a:off x="1735999" y="1838385"/>
            <a:ext cx="8586651" cy="4524315"/>
          </a:xfrm>
          <a:prstGeom prst="rect">
            <a:avLst/>
          </a:prstGeom>
          <a:noFill/>
        </p:spPr>
        <p:txBody>
          <a:bodyPr wrap="square" rtlCol="0">
            <a:spAutoFit/>
          </a:bodyPr>
          <a:lstStyle/>
          <a:p>
            <a:pPr lvl="0" algn="just" defTabSz="914400" fontAlgn="base">
              <a:spcBef>
                <a:spcPct val="0"/>
              </a:spcBef>
              <a:spcAft>
                <a:spcPct val="0"/>
              </a:spcAft>
              <a:defRPr/>
            </a:pPr>
            <a:endParaRPr lang="es-CO" dirty="0" smtClean="0">
              <a:solidFill>
                <a:prstClr val="white"/>
              </a:solidFill>
              <a:latin typeface="Bahnschrift Light" panose="020B0502040204020203" pitchFamily="34" charset="0"/>
              <a:cs typeface="Arial" charset="0"/>
            </a:endParaRPr>
          </a:p>
          <a:p>
            <a:pPr algn="just" defTabSz="914400" fontAlgn="base">
              <a:spcBef>
                <a:spcPct val="0"/>
              </a:spcBef>
              <a:spcAft>
                <a:spcPct val="0"/>
              </a:spcAft>
              <a:defRPr/>
            </a:pPr>
            <a:r>
              <a:rPr lang="es-CO" dirty="0">
                <a:solidFill>
                  <a:prstClr val="white"/>
                </a:solidFill>
                <a:latin typeface="Bahnschrift Light" panose="020B0502040204020203" pitchFamily="34" charset="0"/>
                <a:cs typeface="Arial" charset="0"/>
              </a:rPr>
              <a:t>Se encuestó a 40 luchadores de la Concentración Deportiva de Pichincha  sobre lesiones previas en el hombro , motivo de lesión (proyección de la técnica; </a:t>
            </a:r>
            <a:r>
              <a:rPr lang="es-CO" dirty="0" smtClean="0">
                <a:solidFill>
                  <a:prstClr val="white"/>
                </a:solidFill>
                <a:latin typeface="Bahnschrift Light" panose="020B0502040204020203" pitchFamily="34" charset="0"/>
                <a:cs typeface="Arial" charset="0"/>
              </a:rPr>
              <a:t>calentamientos</a:t>
            </a:r>
            <a:r>
              <a:rPr lang="es-CO" dirty="0">
                <a:solidFill>
                  <a:prstClr val="white"/>
                </a:solidFill>
                <a:latin typeface="Bahnschrift Light" panose="020B0502040204020203" pitchFamily="34" charset="0"/>
                <a:cs typeface="Arial" charset="0"/>
              </a:rPr>
              <a:t>) , la recuperación y secuelas. </a:t>
            </a:r>
            <a:endParaRPr lang="es-CO" dirty="0" smtClean="0">
              <a:solidFill>
                <a:prstClr val="white"/>
              </a:solidFill>
              <a:latin typeface="Bahnschrift Light" panose="020B0502040204020203" pitchFamily="34" charset="0"/>
              <a:cs typeface="Arial" charset="0"/>
            </a:endParaRPr>
          </a:p>
          <a:p>
            <a:pPr algn="just" defTabSz="914400" fontAlgn="base">
              <a:spcBef>
                <a:spcPct val="0"/>
              </a:spcBef>
              <a:spcAft>
                <a:spcPct val="0"/>
              </a:spcAft>
              <a:defRPr/>
            </a:pPr>
            <a:endParaRPr lang="es-CO" dirty="0">
              <a:solidFill>
                <a:prstClr val="white"/>
              </a:solidFill>
              <a:latin typeface="Bahnschrift Light" panose="020B0502040204020203" pitchFamily="34" charset="0"/>
              <a:cs typeface="Arial" charset="0"/>
            </a:endParaRPr>
          </a:p>
          <a:p>
            <a:pPr algn="just" defTabSz="914400" fontAlgn="base">
              <a:spcBef>
                <a:spcPct val="0"/>
              </a:spcBef>
              <a:spcAft>
                <a:spcPct val="0"/>
              </a:spcAft>
              <a:defRPr/>
            </a:pPr>
            <a:r>
              <a:rPr lang="es-CO" dirty="0">
                <a:solidFill>
                  <a:prstClr val="white"/>
                </a:solidFill>
                <a:latin typeface="Bahnschrift Light" panose="020B0502040204020203" pitchFamily="34" charset="0"/>
                <a:cs typeface="Arial" charset="0"/>
              </a:rPr>
              <a:t>Se encuestó a 10 entrenadores </a:t>
            </a:r>
            <a:r>
              <a:rPr lang="es-ES" dirty="0">
                <a:solidFill>
                  <a:schemeClr val="bg1"/>
                </a:solidFill>
                <a:latin typeface="Bahnschrift Light" panose="020B0502040204020203" pitchFamily="34" charset="0"/>
                <a:cs typeface="Arial" charset="0"/>
              </a:rPr>
              <a:t>de Lucha  que laboran directa o indirectamente en la Concentración Deportiva de Pichincha en esencial, y en menor nivel en otros equipos de la provincia de Pichincha, </a:t>
            </a:r>
            <a:r>
              <a:rPr lang="es-CO" dirty="0" smtClean="0">
                <a:solidFill>
                  <a:prstClr val="white"/>
                </a:solidFill>
                <a:latin typeface="Bahnschrift Light" panose="020B0502040204020203" pitchFamily="34" charset="0"/>
                <a:cs typeface="Arial" charset="0"/>
              </a:rPr>
              <a:t>sobre </a:t>
            </a:r>
            <a:r>
              <a:rPr lang="es-CO" dirty="0">
                <a:solidFill>
                  <a:prstClr val="white"/>
                </a:solidFill>
                <a:latin typeface="Bahnschrift Light" panose="020B0502040204020203" pitchFamily="34" charset="0"/>
                <a:cs typeface="Arial" charset="0"/>
              </a:rPr>
              <a:t>diversos aspectos de interés. (</a:t>
            </a:r>
            <a:r>
              <a:rPr lang="es-CO" dirty="0" smtClean="0">
                <a:solidFill>
                  <a:prstClr val="white"/>
                </a:solidFill>
                <a:latin typeface="Bahnschrift Light" panose="020B0502040204020203" pitchFamily="34" charset="0"/>
                <a:cs typeface="Arial" charset="0"/>
              </a:rPr>
              <a:t>T’ de </a:t>
            </a:r>
            <a:r>
              <a:rPr lang="es-CO" dirty="0">
                <a:solidFill>
                  <a:prstClr val="white"/>
                </a:solidFill>
                <a:latin typeface="Bahnschrift Light" panose="020B0502040204020203" pitchFamily="34" charset="0"/>
                <a:cs typeface="Arial" charset="0"/>
              </a:rPr>
              <a:t>experiencia; aplica ejercicios reparadores </a:t>
            </a:r>
            <a:r>
              <a:rPr lang="es-CO" dirty="0" smtClean="0">
                <a:solidFill>
                  <a:prstClr val="white"/>
                </a:solidFill>
                <a:latin typeface="Bahnschrift Light" panose="020B0502040204020203" pitchFamily="34" charset="0"/>
                <a:cs typeface="Arial" charset="0"/>
              </a:rPr>
              <a:t>, criterio actual, etc.)</a:t>
            </a:r>
          </a:p>
          <a:p>
            <a:pPr algn="just" defTabSz="914400" fontAlgn="base">
              <a:spcBef>
                <a:spcPct val="0"/>
              </a:spcBef>
              <a:spcAft>
                <a:spcPct val="0"/>
              </a:spcAft>
              <a:defRPr/>
            </a:pPr>
            <a:endParaRPr lang="es-CO" dirty="0">
              <a:solidFill>
                <a:prstClr val="white"/>
              </a:solidFill>
              <a:latin typeface="Bahnschrift Light" panose="020B0502040204020203" pitchFamily="34" charset="0"/>
              <a:cs typeface="Arial" charset="0"/>
            </a:endParaRPr>
          </a:p>
          <a:p>
            <a:pPr lvl="0" algn="just" defTabSz="914400" fontAlgn="base">
              <a:spcBef>
                <a:spcPct val="0"/>
              </a:spcBef>
              <a:spcAft>
                <a:spcPct val="0"/>
              </a:spcAft>
              <a:defRPr/>
            </a:pPr>
            <a:r>
              <a:rPr lang="es-CO" dirty="0" smtClean="0">
                <a:solidFill>
                  <a:prstClr val="white"/>
                </a:solidFill>
                <a:latin typeface="Bahnschrift Light" panose="020B0502040204020203" pitchFamily="34" charset="0"/>
                <a:cs typeface="Arial" charset="0"/>
              </a:rPr>
              <a:t>El estudió se aplicó </a:t>
            </a:r>
            <a:r>
              <a:rPr lang="es-CO" dirty="0">
                <a:solidFill>
                  <a:prstClr val="white"/>
                </a:solidFill>
                <a:latin typeface="Bahnschrift Light" panose="020B0502040204020203" pitchFamily="34" charset="0"/>
                <a:cs typeface="Arial" charset="0"/>
              </a:rPr>
              <a:t>a 35 </a:t>
            </a:r>
            <a:r>
              <a:rPr lang="es-CO" dirty="0" smtClean="0">
                <a:solidFill>
                  <a:prstClr val="white"/>
                </a:solidFill>
                <a:latin typeface="Bahnschrift Light" panose="020B0502040204020203" pitchFamily="34" charset="0"/>
                <a:cs typeface="Arial" charset="0"/>
              </a:rPr>
              <a:t>luchadores </a:t>
            </a:r>
            <a:r>
              <a:rPr lang="es-CO" dirty="0">
                <a:solidFill>
                  <a:prstClr val="white"/>
                </a:solidFill>
                <a:latin typeface="Bahnschrift Light" panose="020B0502040204020203" pitchFamily="34" charset="0"/>
                <a:cs typeface="Arial" charset="0"/>
              </a:rPr>
              <a:t>(13-32 años) del sexo masculino, sometiéndolos a un programa con 13 ejercicios específicos de fuerza y movilidad articular durante 17 </a:t>
            </a:r>
            <a:r>
              <a:rPr lang="es-CO" dirty="0" smtClean="0">
                <a:solidFill>
                  <a:prstClr val="white"/>
                </a:solidFill>
                <a:latin typeface="Bahnschrift Light" panose="020B0502040204020203" pitchFamily="34" charset="0"/>
                <a:cs typeface="Arial" charset="0"/>
              </a:rPr>
              <a:t>semanas.</a:t>
            </a:r>
          </a:p>
          <a:p>
            <a:pPr lvl="0" algn="just" defTabSz="914400" fontAlgn="base">
              <a:spcBef>
                <a:spcPct val="0"/>
              </a:spcBef>
              <a:spcAft>
                <a:spcPct val="0"/>
              </a:spcAft>
              <a:defRPr/>
            </a:pPr>
            <a:endParaRPr lang="es-CO" dirty="0" smtClean="0">
              <a:solidFill>
                <a:prstClr val="white"/>
              </a:solidFill>
              <a:latin typeface="Bahnschrift Light" panose="020B0502040204020203" pitchFamily="34" charset="0"/>
              <a:cs typeface="Arial" charset="0"/>
            </a:endParaRPr>
          </a:p>
          <a:p>
            <a:pPr lvl="0" algn="just" defTabSz="914400" fontAlgn="base">
              <a:spcBef>
                <a:spcPct val="0"/>
              </a:spcBef>
              <a:spcAft>
                <a:spcPct val="0"/>
              </a:spcAft>
              <a:defRPr/>
            </a:pPr>
            <a:endParaRPr lang="es-CO" dirty="0" smtClean="0">
              <a:solidFill>
                <a:prstClr val="white"/>
              </a:solidFill>
              <a:latin typeface="Bahnschrift Light" panose="020B0502040204020203" pitchFamily="34" charset="0"/>
              <a:cs typeface="Arial" charset="0"/>
            </a:endParaRPr>
          </a:p>
          <a:p>
            <a:pPr lvl="0" algn="just" defTabSz="914400" fontAlgn="base">
              <a:spcBef>
                <a:spcPct val="0"/>
              </a:spcBef>
              <a:spcAft>
                <a:spcPct val="0"/>
              </a:spcAft>
              <a:defRPr/>
            </a:pPr>
            <a:endParaRPr lang="es-CO" dirty="0" smtClean="0">
              <a:solidFill>
                <a:prstClr val="white"/>
              </a:solidFill>
              <a:latin typeface="Bahnschrift Light" panose="020B0502040204020203" pitchFamily="34" charset="0"/>
              <a:cs typeface="Arial" charset="0"/>
            </a:endParaRPr>
          </a:p>
        </p:txBody>
      </p:sp>
      <p:sp>
        <p:nvSpPr>
          <p:cNvPr id="8" name="CuadroTexto 7"/>
          <p:cNvSpPr txBox="1"/>
          <p:nvPr/>
        </p:nvSpPr>
        <p:spPr>
          <a:xfrm>
            <a:off x="5049672" y="1348001"/>
            <a:ext cx="3493827" cy="400110"/>
          </a:xfrm>
          <a:prstGeom prst="rect">
            <a:avLst/>
          </a:prstGeom>
          <a:noFill/>
        </p:spPr>
        <p:txBody>
          <a:bodyPr wrap="square" rtlCol="0">
            <a:spAutoFit/>
          </a:bodyPr>
          <a:lstStyle/>
          <a:p>
            <a:r>
              <a:rPr lang="es-ES" sz="2000" dirty="0" smtClean="0">
                <a:solidFill>
                  <a:srgbClr val="FFFF00"/>
                </a:solidFill>
              </a:rPr>
              <a:t>RECOLECCIÓN DE DATOS</a:t>
            </a:r>
            <a:endParaRPr lang="en-US" sz="2000" dirty="0">
              <a:solidFill>
                <a:srgbClr val="FFFF00"/>
              </a:solidFill>
            </a:endParaRPr>
          </a:p>
        </p:txBody>
      </p:sp>
    </p:spTree>
    <p:extLst>
      <p:ext uri="{BB962C8B-B14F-4D97-AF65-F5344CB8AC3E}">
        <p14:creationId xmlns:p14="http://schemas.microsoft.com/office/powerpoint/2010/main" val="315010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1000"/>
                                        <p:tgtEl>
                                          <p:spTgt spid="2">
                                            <p:txEl>
                                              <p:pRg st="3" end="3"/>
                                            </p:txEl>
                                          </p:spTgt>
                                        </p:tgtEl>
                                      </p:cBhvr>
                                    </p:animEffect>
                                    <p:anim calcmode="lin" valueType="num">
                                      <p:cBhvr>
                                        <p:cTn id="2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000"/>
                                        <p:tgtEl>
                                          <p:spTgt spid="2">
                                            <p:txEl>
                                              <p:pRg st="5" end="5"/>
                                            </p:txEl>
                                          </p:spTgt>
                                        </p:tgtEl>
                                      </p:cBhvr>
                                    </p:animEffect>
                                    <p:anim calcmode="lin" valueType="num">
                                      <p:cBhvr>
                                        <p:cTn id="2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9277943" y="2678608"/>
            <a:ext cx="1897511" cy="1036141"/>
          </a:xfrm>
          <a:prstGeom prst="rect">
            <a:avLst/>
          </a:prstGeom>
          <a:effectLst>
            <a:softEdge rad="127000"/>
          </a:effectLst>
        </p:spPr>
      </p:pic>
      <p:pic>
        <p:nvPicPr>
          <p:cNvPr id="12" name="Imagen 11"/>
          <p:cNvPicPr>
            <a:picLocks noChangeAspect="1"/>
          </p:cNvPicPr>
          <p:nvPr/>
        </p:nvPicPr>
        <p:blipFill>
          <a:blip r:embed="rId3"/>
          <a:stretch>
            <a:fillRect/>
          </a:stretch>
        </p:blipFill>
        <p:spPr>
          <a:xfrm>
            <a:off x="2310840" y="3338307"/>
            <a:ext cx="2031668" cy="1351983"/>
          </a:xfrm>
          <a:prstGeom prst="rect">
            <a:avLst/>
          </a:prstGeom>
          <a:effectLst>
            <a:softEdge rad="152400"/>
          </a:effectLst>
        </p:spPr>
      </p:pic>
      <p:pic>
        <p:nvPicPr>
          <p:cNvPr id="11" name="Imagen 10"/>
          <p:cNvPicPr>
            <a:picLocks noChangeAspect="1"/>
          </p:cNvPicPr>
          <p:nvPr/>
        </p:nvPicPr>
        <p:blipFill rotWithShape="1">
          <a:blip r:embed="rId4"/>
          <a:srcRect l="8329" r="33849"/>
          <a:stretch/>
        </p:blipFill>
        <p:spPr>
          <a:xfrm>
            <a:off x="3285676" y="1630154"/>
            <a:ext cx="1151060" cy="1048455"/>
          </a:xfrm>
          <a:prstGeom prst="rect">
            <a:avLst/>
          </a:prstGeom>
          <a:effectLst>
            <a:softEdge rad="190500"/>
          </a:effectLst>
        </p:spPr>
      </p:pic>
      <p:sp>
        <p:nvSpPr>
          <p:cNvPr id="4" name="Título 3"/>
          <p:cNvSpPr>
            <a:spLocks noGrp="1"/>
          </p:cNvSpPr>
          <p:nvPr>
            <p:ph type="ctrTitle"/>
          </p:nvPr>
        </p:nvSpPr>
        <p:spPr>
          <a:xfrm>
            <a:off x="1209675" y="1484864"/>
            <a:ext cx="9639300" cy="3527471"/>
          </a:xfrm>
        </p:spPr>
        <p:txBody>
          <a:bodyPr anchor="ctr"/>
          <a:lstStyle/>
          <a:p>
            <a:pPr lvl="0" algn="ctr" defTabSz="914400" fontAlgn="base">
              <a:spcAft>
                <a:spcPct val="0"/>
              </a:spcAft>
              <a:defRPr/>
            </a:pPr>
            <a:r>
              <a:rPr lang="es-EC" sz="2400" b="1" dirty="0">
                <a:solidFill>
                  <a:srgbClr val="FF0000"/>
                </a:solidFill>
                <a:ea typeface="+mn-ea"/>
                <a:cs typeface="+mn-cs"/>
              </a:rPr>
              <a:t/>
            </a:r>
            <a:br>
              <a:rPr lang="es-EC" sz="2400" b="1" dirty="0">
                <a:solidFill>
                  <a:srgbClr val="FF0000"/>
                </a:solidFill>
                <a:ea typeface="+mn-ea"/>
                <a:cs typeface="+mn-cs"/>
              </a:rPr>
            </a:br>
            <a:endParaRPr lang="en-US" dirty="0"/>
          </a:p>
        </p:txBody>
      </p:sp>
      <p:sp>
        <p:nvSpPr>
          <p:cNvPr id="5" name="Subtítulo 4"/>
          <p:cNvSpPr>
            <a:spLocks noGrp="1"/>
          </p:cNvSpPr>
          <p:nvPr>
            <p:ph type="subTitle" idx="1"/>
          </p:nvPr>
        </p:nvSpPr>
        <p:spPr>
          <a:xfrm>
            <a:off x="10180715" y="6033284"/>
            <a:ext cx="1488770" cy="325986"/>
          </a:xfrm>
        </p:spPr>
        <p:txBody>
          <a:bodyPr/>
          <a:lstStyle/>
          <a:p>
            <a:fld id="{3D901B4B-E30C-45A2-B67D-46F3C3E8B470}" type="datetime1">
              <a:rPr lang="es-ES" sz="1200" smtClean="0"/>
              <a:t>22/06/2019</a:t>
            </a:fld>
            <a:endParaRPr lang="en-US" sz="1200" dirty="0"/>
          </a:p>
        </p:txBody>
      </p:sp>
      <p:pic>
        <p:nvPicPr>
          <p:cNvPr id="7" name="Imagen 6"/>
          <p:cNvPicPr>
            <a:picLocks noChangeAspect="1"/>
          </p:cNvPicPr>
          <p:nvPr/>
        </p:nvPicPr>
        <p:blipFill rotWithShape="1">
          <a:blip r:embed="rId5">
            <a:extLst>
              <a:ext uri="{28A0092B-C50C-407E-A947-70E740481C1C}">
                <a14:useLocalDpi xmlns:a14="http://schemas.microsoft.com/office/drawing/2010/main" val="0"/>
              </a:ext>
            </a:extLst>
          </a:blip>
          <a:srcRect l="7645" t="5116" r="9957" b="7508"/>
          <a:stretch/>
        </p:blipFill>
        <p:spPr>
          <a:xfrm>
            <a:off x="620678" y="577049"/>
            <a:ext cx="1803693" cy="556320"/>
          </a:xfrm>
          <a:prstGeom prst="rect">
            <a:avLst/>
          </a:prstGeom>
        </p:spPr>
      </p:pic>
      <p:pic>
        <p:nvPicPr>
          <p:cNvPr id="6" name="Imagen 5"/>
          <p:cNvPicPr>
            <a:picLocks noChangeAspect="1"/>
          </p:cNvPicPr>
          <p:nvPr/>
        </p:nvPicPr>
        <p:blipFill>
          <a:blip r:embed="rId6"/>
          <a:stretch>
            <a:fillRect/>
          </a:stretch>
        </p:blipFill>
        <p:spPr>
          <a:xfrm>
            <a:off x="620678" y="5873802"/>
            <a:ext cx="2705996" cy="322475"/>
          </a:xfrm>
          <a:prstGeom prst="rect">
            <a:avLst/>
          </a:prstGeom>
        </p:spPr>
      </p:pic>
      <p:sp>
        <p:nvSpPr>
          <p:cNvPr id="2" name="CuadroTexto 1"/>
          <p:cNvSpPr txBox="1"/>
          <p:nvPr/>
        </p:nvSpPr>
        <p:spPr>
          <a:xfrm>
            <a:off x="5741765" y="620674"/>
            <a:ext cx="1698171" cy="400110"/>
          </a:xfrm>
          <a:prstGeom prst="rect">
            <a:avLst/>
          </a:prstGeom>
          <a:noFill/>
        </p:spPr>
        <p:txBody>
          <a:bodyPr wrap="square" rtlCol="0">
            <a:spAutoFit/>
          </a:bodyPr>
          <a:lstStyle/>
          <a:p>
            <a:pPr algn="r"/>
            <a:r>
              <a:rPr lang="es-ES" sz="2000" dirty="0" smtClean="0">
                <a:solidFill>
                  <a:srgbClr val="FFFF00"/>
                </a:solidFill>
                <a:latin typeface="Bahnschrift Light" panose="020B0502040204020203" pitchFamily="34" charset="0"/>
              </a:rPr>
              <a:t>PROPUESTA</a:t>
            </a:r>
            <a:endParaRPr lang="en-US" sz="2000" dirty="0">
              <a:solidFill>
                <a:srgbClr val="FFFF00"/>
              </a:solidFill>
              <a:latin typeface="Bahnschrift Light" panose="020B0502040204020203" pitchFamily="34" charset="0"/>
            </a:endParaRPr>
          </a:p>
        </p:txBody>
      </p:sp>
      <p:sp>
        <p:nvSpPr>
          <p:cNvPr id="3" name="CuadroTexto 2" title="1. Plan de Acondicionamiento fisico semanal"/>
          <p:cNvSpPr txBox="1"/>
          <p:nvPr/>
        </p:nvSpPr>
        <p:spPr>
          <a:xfrm>
            <a:off x="3285676" y="1151263"/>
            <a:ext cx="6772724" cy="400110"/>
          </a:xfrm>
          <a:prstGeom prst="rect">
            <a:avLst/>
          </a:prstGeom>
          <a:blipFill>
            <a:blip r:embed="rId7"/>
            <a:tile tx="0" ty="0" sx="100000" sy="100000" flip="none" algn="tl"/>
          </a:blipFill>
          <a:ln>
            <a:noFill/>
          </a:ln>
        </p:spPr>
        <p:txBody>
          <a:bodyPr wrap="square" rtlCol="0" anchor="ctr" anchorCtr="0">
            <a:spAutoFit/>
          </a:bodyPr>
          <a:lstStyle/>
          <a:p>
            <a:r>
              <a:rPr lang="es-ES" sz="2000" dirty="0" smtClean="0">
                <a:latin typeface="Bahnschrift Light" panose="020B0502040204020203" pitchFamily="34" charset="0"/>
              </a:rPr>
              <a:t>TABLA 1: Plan de acondicionamiento físico semanal</a:t>
            </a:r>
            <a:endParaRPr lang="en-US" sz="2000" dirty="0">
              <a:latin typeface="Bahnschrift Light" panose="020B0502040204020203" pitchFamily="34" charset="0"/>
            </a:endParaRPr>
          </a:p>
        </p:txBody>
      </p:sp>
      <p:sp>
        <p:nvSpPr>
          <p:cNvPr id="9" name="CuadroTexto 8"/>
          <p:cNvSpPr txBox="1"/>
          <p:nvPr/>
        </p:nvSpPr>
        <p:spPr>
          <a:xfrm>
            <a:off x="756558" y="5146003"/>
            <a:ext cx="10858499" cy="584775"/>
          </a:xfrm>
          <a:prstGeom prst="rect">
            <a:avLst/>
          </a:prstGeom>
          <a:blipFill>
            <a:blip r:embed="rId7"/>
            <a:tile tx="0" ty="0" sx="100000" sy="100000" flip="none" algn="tl"/>
          </a:blipFill>
        </p:spPr>
        <p:txBody>
          <a:bodyPr wrap="square" rtlCol="0">
            <a:spAutoFit/>
          </a:bodyPr>
          <a:lstStyle/>
          <a:p>
            <a:r>
              <a:rPr lang="es-ES" sz="1600" dirty="0">
                <a:latin typeface="Bahnschrift Light" panose="020B0502040204020203" pitchFamily="34" charset="0"/>
              </a:rPr>
              <a:t>El plan de acondicionamiento con los ejercicios básicos a aplicarse </a:t>
            </a:r>
            <a:r>
              <a:rPr lang="es-ES" sz="1600" dirty="0" smtClean="0">
                <a:latin typeface="Bahnschrift Light" panose="020B0502040204020203" pitchFamily="34" charset="0"/>
              </a:rPr>
              <a:t> </a:t>
            </a:r>
            <a:r>
              <a:rPr lang="es-ES" sz="1600" dirty="0">
                <a:latin typeface="Bahnschrift Light" panose="020B0502040204020203" pitchFamily="34" charset="0"/>
              </a:rPr>
              <a:t>se </a:t>
            </a:r>
            <a:r>
              <a:rPr lang="es-ES" sz="1600" dirty="0" smtClean="0">
                <a:latin typeface="Bahnschrift Light" panose="020B0502040204020203" pitchFamily="34" charset="0"/>
              </a:rPr>
              <a:t>implementó </a:t>
            </a:r>
            <a:r>
              <a:rPr lang="es-ES" sz="1600" dirty="0">
                <a:latin typeface="Bahnschrift Light" panose="020B0502040204020203" pitchFamily="34" charset="0"/>
              </a:rPr>
              <a:t>semanalmente, priorizando los días alternadamente (lunes, miércoles y viernes).</a:t>
            </a:r>
          </a:p>
        </p:txBody>
      </p:sp>
      <p:graphicFrame>
        <p:nvGraphicFramePr>
          <p:cNvPr id="10" name="Tabla 9"/>
          <p:cNvGraphicFramePr>
            <a:graphicFrameLocks noGrp="1"/>
          </p:cNvGraphicFramePr>
          <p:nvPr>
            <p:extLst>
              <p:ext uri="{D42A27DB-BD31-4B8C-83A1-F6EECF244321}">
                <p14:modId xmlns:p14="http://schemas.microsoft.com/office/powerpoint/2010/main" val="1409397266"/>
              </p:ext>
            </p:extLst>
          </p:nvPr>
        </p:nvGraphicFramePr>
        <p:xfrm>
          <a:off x="4638912" y="1630154"/>
          <a:ext cx="4352687" cy="3416306"/>
        </p:xfrm>
        <a:graphic>
          <a:graphicData uri="http://schemas.openxmlformats.org/drawingml/2006/table">
            <a:tbl>
              <a:tblPr firstRow="1" firstCol="1" bandRow="1"/>
              <a:tblGrid>
                <a:gridCol w="779672">
                  <a:extLst>
                    <a:ext uri="{9D8B030D-6E8A-4147-A177-3AD203B41FA5}">
                      <a16:colId xmlns:a16="http://schemas.microsoft.com/office/drawing/2014/main" xmlns="" val="1650318869"/>
                    </a:ext>
                  </a:extLst>
                </a:gridCol>
                <a:gridCol w="558277">
                  <a:extLst>
                    <a:ext uri="{9D8B030D-6E8A-4147-A177-3AD203B41FA5}">
                      <a16:colId xmlns:a16="http://schemas.microsoft.com/office/drawing/2014/main" xmlns="" val="3993777347"/>
                    </a:ext>
                  </a:extLst>
                </a:gridCol>
                <a:gridCol w="718267">
                  <a:extLst>
                    <a:ext uri="{9D8B030D-6E8A-4147-A177-3AD203B41FA5}">
                      <a16:colId xmlns:a16="http://schemas.microsoft.com/office/drawing/2014/main" xmlns="" val="2942443599"/>
                    </a:ext>
                  </a:extLst>
                </a:gridCol>
                <a:gridCol w="538501">
                  <a:extLst>
                    <a:ext uri="{9D8B030D-6E8A-4147-A177-3AD203B41FA5}">
                      <a16:colId xmlns:a16="http://schemas.microsoft.com/office/drawing/2014/main" xmlns="" val="2617133065"/>
                    </a:ext>
                  </a:extLst>
                </a:gridCol>
                <a:gridCol w="680327">
                  <a:extLst>
                    <a:ext uri="{9D8B030D-6E8A-4147-A177-3AD203B41FA5}">
                      <a16:colId xmlns:a16="http://schemas.microsoft.com/office/drawing/2014/main" xmlns="" val="3176778044"/>
                    </a:ext>
                  </a:extLst>
                </a:gridCol>
                <a:gridCol w="515105">
                  <a:extLst>
                    <a:ext uri="{9D8B030D-6E8A-4147-A177-3AD203B41FA5}">
                      <a16:colId xmlns:a16="http://schemas.microsoft.com/office/drawing/2014/main" xmlns="" val="4025807383"/>
                    </a:ext>
                  </a:extLst>
                </a:gridCol>
                <a:gridCol w="562538">
                  <a:extLst>
                    <a:ext uri="{9D8B030D-6E8A-4147-A177-3AD203B41FA5}">
                      <a16:colId xmlns:a16="http://schemas.microsoft.com/office/drawing/2014/main" xmlns="" val="3193082272"/>
                    </a:ext>
                  </a:extLst>
                </a:gridCol>
              </a:tblGrid>
              <a:tr h="388216">
                <a:tc>
                  <a:txBody>
                    <a:bodyPr/>
                    <a:lstStyle/>
                    <a:p>
                      <a:pPr algn="ctr">
                        <a:lnSpc>
                          <a:spcPct val="150000"/>
                        </a:lnSpc>
                        <a:spcAft>
                          <a:spcPts val="1000"/>
                        </a:spcAft>
                      </a:pPr>
                      <a:r>
                        <a:rPr lang="es-E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Lunes</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7"/>
                      <a:tile tx="0" ty="0" sx="100000" sy="100000" flip="none" algn="tl"/>
                    </a:blipFill>
                  </a:tcPr>
                </a:tc>
                <a:tc>
                  <a:txBody>
                    <a:bodyPr/>
                    <a:lstStyle/>
                    <a:p>
                      <a:pPr algn="just">
                        <a:lnSpc>
                          <a:spcPct val="150000"/>
                        </a:lnSpc>
                        <a:spcAft>
                          <a:spcPts val="1000"/>
                        </a:spcAft>
                      </a:pPr>
                      <a:r>
                        <a:rPr lang="es-ES" sz="800" b="1" spc="2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Martes</a:t>
                      </a:r>
                      <a:endPar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7"/>
                      <a:tile tx="0" ty="0" sx="100000" sy="100000" flip="none" algn="tl"/>
                    </a:blipFill>
                  </a:tcPr>
                </a:tc>
                <a:tc>
                  <a:txBody>
                    <a:bodyPr/>
                    <a:lstStyle/>
                    <a:p>
                      <a:pPr algn="ctr">
                        <a:lnSpc>
                          <a:spcPct val="150000"/>
                        </a:lnSpc>
                        <a:spcAft>
                          <a:spcPts val="1000"/>
                        </a:spcAft>
                      </a:pPr>
                      <a:r>
                        <a:rPr lang="es-ES" sz="800" b="1" spc="2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Miércoles</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7"/>
                      <a:tile tx="0" ty="0" sx="100000" sy="100000" flip="none" algn="tl"/>
                    </a:blipFill>
                  </a:tcPr>
                </a:tc>
                <a:tc>
                  <a:txBody>
                    <a:bodyPr/>
                    <a:lstStyle/>
                    <a:p>
                      <a:pPr algn="ctr">
                        <a:lnSpc>
                          <a:spcPct val="150000"/>
                        </a:lnSpc>
                        <a:spcAft>
                          <a:spcPts val="1000"/>
                        </a:spcAft>
                      </a:pPr>
                      <a:r>
                        <a:rPr lang="es-E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Jueves</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7"/>
                      <a:tile tx="0" ty="0" sx="100000" sy="100000" flip="none" algn="tl"/>
                    </a:blipFill>
                  </a:tcPr>
                </a:tc>
                <a:tc>
                  <a:txBody>
                    <a:bodyPr/>
                    <a:lstStyle/>
                    <a:p>
                      <a:pPr algn="ctr">
                        <a:lnSpc>
                          <a:spcPct val="150000"/>
                        </a:lnSpc>
                        <a:spcAft>
                          <a:spcPts val="1000"/>
                        </a:spcAft>
                      </a:pPr>
                      <a:r>
                        <a:rPr lang="es-ES" sz="800" b="1" spc="-5">
                          <a:solidFill>
                            <a:srgbClr val="000000"/>
                          </a:solidFill>
                          <a:effectLst/>
                          <a:latin typeface="Arial" panose="020B0604020202020204" pitchFamily="34" charset="0"/>
                          <a:ea typeface="Times New Roman" panose="02020603050405020304" pitchFamily="18" charset="0"/>
                          <a:cs typeface="Arial" panose="020B0604020202020204" pitchFamily="34" charset="0"/>
                        </a:rPr>
                        <a:t>Viernes</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7"/>
                      <a:tile tx="0" ty="0" sx="100000" sy="100000" flip="none" algn="tl"/>
                    </a:blipFill>
                  </a:tcPr>
                </a:tc>
                <a:tc>
                  <a:txBody>
                    <a:bodyPr/>
                    <a:lstStyle/>
                    <a:p>
                      <a:pPr algn="ctr">
                        <a:lnSpc>
                          <a:spcPct val="150000"/>
                        </a:lnSpc>
                        <a:spcAft>
                          <a:spcPts val="1000"/>
                        </a:spcAft>
                      </a:pPr>
                      <a:r>
                        <a:rPr lang="es-ES" sz="800" b="1" spc="-5">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Sábado</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7"/>
                      <a:tile tx="0" ty="0" sx="100000" sy="100000" flip="none" algn="tl"/>
                    </a:blipFill>
                  </a:tcPr>
                </a:tc>
                <a:tc>
                  <a:txBody>
                    <a:bodyPr/>
                    <a:lstStyle/>
                    <a:p>
                      <a:pPr algn="ctr">
                        <a:lnSpc>
                          <a:spcPct val="150000"/>
                        </a:lnSpc>
                        <a:spcAft>
                          <a:spcPts val="1000"/>
                        </a:spcAft>
                      </a:pPr>
                      <a:r>
                        <a:rPr lang="es-ES" sz="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Domingo</a:t>
                      </a:r>
                      <a:endPar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7"/>
                      <a:tile tx="0" ty="0" sx="100000" sy="100000" flip="none" algn="tl"/>
                    </a:blipFill>
                  </a:tcPr>
                </a:tc>
                <a:extLst>
                  <a:ext uri="{0D108BD9-81ED-4DB2-BD59-A6C34878D82A}">
                    <a16:rowId xmlns:a16="http://schemas.microsoft.com/office/drawing/2014/main" xmlns="" val="1780471060"/>
                  </a:ext>
                </a:extLst>
              </a:tr>
              <a:tr h="232930">
                <a:tc>
                  <a:txBody>
                    <a:bodyPr/>
                    <a:lstStyle/>
                    <a:p>
                      <a:pPr algn="ctr">
                        <a:lnSpc>
                          <a:spcPct val="150000"/>
                        </a:lnSpc>
                        <a:spcAft>
                          <a:spcPts val="1000"/>
                        </a:spcAft>
                      </a:pPr>
                      <a:r>
                        <a:rPr lang="es-ES" sz="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1</a:t>
                      </a:r>
                      <a:endPar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w="12700" cap="flat" cmpd="sng" algn="ctr">
                      <a:solidFill>
                        <a:srgbClr val="000000"/>
                      </a:solidFill>
                      <a:prstDash val="solid"/>
                      <a:round/>
                      <a:headEnd type="none" w="med" len="med"/>
                      <a:tailEnd type="none" w="med" len="med"/>
                    </a:lnT>
                    <a:lnB>
                      <a:noFill/>
                    </a:lnB>
                    <a:blipFill>
                      <a:blip r:embed="rId7"/>
                      <a:tile tx="0" ty="0" sx="100000" sy="100000" flip="none" algn="tl"/>
                    </a:blipFill>
                  </a:tcPr>
                </a:tc>
                <a:tc>
                  <a:txBody>
                    <a:bodyPr/>
                    <a:lstStyle/>
                    <a:p>
                      <a:pPr algn="just">
                        <a:lnSpc>
                          <a:spcPct val="150000"/>
                        </a:lnSpc>
                        <a:spcAft>
                          <a:spcPts val="100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w="12700" cap="flat" cmpd="sng" algn="ctr">
                      <a:solidFill>
                        <a:srgbClr val="000000"/>
                      </a:solidFill>
                      <a:prstDash val="solid"/>
                      <a:round/>
                      <a:headEnd type="none" w="med" len="med"/>
                      <a:tailEnd type="none" w="med" len="med"/>
                    </a:lnT>
                    <a:lnB>
                      <a:noFill/>
                    </a:lnB>
                    <a:blipFill>
                      <a:blip r:embed="rId7"/>
                      <a:tile tx="0" ty="0" sx="100000" sy="100000" flip="none" algn="tl"/>
                    </a:blipFill>
                  </a:tcPr>
                </a:tc>
                <a:tc>
                  <a:txBody>
                    <a:bodyPr/>
                    <a:lstStyle/>
                    <a:p>
                      <a:pPr algn="just">
                        <a:lnSpc>
                          <a:spcPct val="150000"/>
                        </a:lnSpc>
                        <a:spcAft>
                          <a:spcPts val="100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1</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w="12700" cap="flat" cmpd="sng" algn="ctr">
                      <a:solidFill>
                        <a:srgbClr val="000000"/>
                      </a:solidFill>
                      <a:prstDash val="solid"/>
                      <a:round/>
                      <a:headEnd type="none" w="med" len="med"/>
                      <a:tailEnd type="none" w="med" len="med"/>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w="12700" cap="flat" cmpd="sng" algn="ctr">
                      <a:solidFill>
                        <a:srgbClr val="000000"/>
                      </a:solidFill>
                      <a:prstDash val="solid"/>
                      <a:round/>
                      <a:headEnd type="none" w="med" len="med"/>
                      <a:tailEnd type="none" w="med" len="med"/>
                    </a:lnT>
                    <a:lnB>
                      <a:noFill/>
                    </a:lnB>
                    <a:blipFill>
                      <a:blip r:embed="rId7"/>
                      <a:tile tx="0" ty="0" sx="100000" sy="100000" flip="none" algn="tl"/>
                    </a:blipFill>
                  </a:tcPr>
                </a:tc>
                <a:tc>
                  <a:txBody>
                    <a:bodyPr/>
                    <a:lstStyle/>
                    <a:p>
                      <a:pPr algn="ctr">
                        <a:lnSpc>
                          <a:spcPct val="150000"/>
                        </a:lnSpc>
                        <a:spcAft>
                          <a:spcPts val="100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1</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w="12700" cap="flat" cmpd="sng" algn="ctr">
                      <a:solidFill>
                        <a:srgbClr val="000000"/>
                      </a:solidFill>
                      <a:prstDash val="solid"/>
                      <a:round/>
                      <a:headEnd type="none" w="med" len="med"/>
                      <a:tailEnd type="none" w="med" len="med"/>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w="12700" cap="flat" cmpd="sng" algn="ctr">
                      <a:solidFill>
                        <a:srgbClr val="000000"/>
                      </a:solidFill>
                      <a:prstDash val="solid"/>
                      <a:round/>
                      <a:headEnd type="none" w="med" len="med"/>
                      <a:tailEnd type="none" w="med" len="med"/>
                    </a:lnT>
                    <a:lnB>
                      <a:noFill/>
                    </a:lnB>
                    <a:blipFill>
                      <a:blip r:embed="rId7"/>
                      <a:tile tx="0" ty="0" sx="100000" sy="100000" flip="none" algn="tl"/>
                    </a:blipFill>
                  </a:tcPr>
                </a:tc>
                <a:tc>
                  <a:txBody>
                    <a:bodyPr/>
                    <a:lstStyle/>
                    <a:p>
                      <a:pPr algn="just">
                        <a:lnSpc>
                          <a:spcPct val="150000"/>
                        </a:lnSpc>
                        <a:spcAft>
                          <a:spcPts val="100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w="12700" cap="flat" cmpd="sng" algn="ctr">
                      <a:solidFill>
                        <a:srgbClr val="000000"/>
                      </a:solidFill>
                      <a:prstDash val="solid"/>
                      <a:round/>
                      <a:headEnd type="none" w="med" len="med"/>
                      <a:tailEnd type="none" w="med" len="med"/>
                    </a:lnT>
                    <a:lnB>
                      <a:noFill/>
                    </a:lnB>
                    <a:blipFill>
                      <a:blip r:embed="rId7"/>
                      <a:tile tx="0" ty="0" sx="100000" sy="100000" flip="none" algn="tl"/>
                    </a:blipFill>
                  </a:tcPr>
                </a:tc>
                <a:extLst>
                  <a:ext uri="{0D108BD9-81ED-4DB2-BD59-A6C34878D82A}">
                    <a16:rowId xmlns:a16="http://schemas.microsoft.com/office/drawing/2014/main" xmlns="" val="2107695341"/>
                  </a:ext>
                </a:extLst>
              </a:tr>
              <a:tr h="232930">
                <a:tc>
                  <a:txBody>
                    <a:bodyPr/>
                    <a:lstStyle/>
                    <a:p>
                      <a:pPr algn="ctr">
                        <a:lnSpc>
                          <a:spcPct val="150000"/>
                        </a:lnSpc>
                        <a:spcAft>
                          <a:spcPts val="1000"/>
                        </a:spcAft>
                      </a:pPr>
                      <a:r>
                        <a:rPr lang="es-E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2</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2</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ctr">
                        <a:lnSpc>
                          <a:spcPct val="150000"/>
                        </a:lnSpc>
                        <a:spcAft>
                          <a:spcPts val="100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2</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extLst>
                  <a:ext uri="{0D108BD9-81ED-4DB2-BD59-A6C34878D82A}">
                    <a16:rowId xmlns:a16="http://schemas.microsoft.com/office/drawing/2014/main" xmlns="" val="4084071524"/>
                  </a:ext>
                </a:extLst>
              </a:tr>
              <a:tr h="232930">
                <a:tc>
                  <a:txBody>
                    <a:bodyPr/>
                    <a:lstStyle/>
                    <a:p>
                      <a:pPr algn="ctr">
                        <a:lnSpc>
                          <a:spcPct val="150000"/>
                        </a:lnSpc>
                        <a:spcAft>
                          <a:spcPts val="1000"/>
                        </a:spcAft>
                      </a:pPr>
                      <a:r>
                        <a:rPr lang="es-E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3</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3</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ctr">
                        <a:lnSpc>
                          <a:spcPct val="150000"/>
                        </a:lnSpc>
                        <a:spcAft>
                          <a:spcPts val="100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3</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extLst>
                  <a:ext uri="{0D108BD9-81ED-4DB2-BD59-A6C34878D82A}">
                    <a16:rowId xmlns:a16="http://schemas.microsoft.com/office/drawing/2014/main" xmlns="" val="3794604015"/>
                  </a:ext>
                </a:extLst>
              </a:tr>
              <a:tr h="232930">
                <a:tc>
                  <a:txBody>
                    <a:bodyPr/>
                    <a:lstStyle/>
                    <a:p>
                      <a:pPr algn="ctr">
                        <a:lnSpc>
                          <a:spcPct val="150000"/>
                        </a:lnSpc>
                        <a:spcAft>
                          <a:spcPts val="1000"/>
                        </a:spcAft>
                      </a:pPr>
                      <a:r>
                        <a:rPr lang="es-E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4</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4</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ctr">
                        <a:lnSpc>
                          <a:spcPct val="150000"/>
                        </a:lnSpc>
                        <a:spcAft>
                          <a:spcPts val="100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4</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extLst>
                  <a:ext uri="{0D108BD9-81ED-4DB2-BD59-A6C34878D82A}">
                    <a16:rowId xmlns:a16="http://schemas.microsoft.com/office/drawing/2014/main" xmlns="" val="3676236931"/>
                  </a:ext>
                </a:extLst>
              </a:tr>
              <a:tr h="232930">
                <a:tc>
                  <a:txBody>
                    <a:bodyPr/>
                    <a:lstStyle/>
                    <a:p>
                      <a:pPr algn="ctr">
                        <a:lnSpc>
                          <a:spcPct val="150000"/>
                        </a:lnSpc>
                        <a:spcAft>
                          <a:spcPts val="1000"/>
                        </a:spcAft>
                      </a:pPr>
                      <a:r>
                        <a:rPr lang="es-E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5</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5</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ctr">
                        <a:lnSpc>
                          <a:spcPct val="150000"/>
                        </a:lnSpc>
                        <a:spcAft>
                          <a:spcPts val="100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5</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extLst>
                  <a:ext uri="{0D108BD9-81ED-4DB2-BD59-A6C34878D82A}">
                    <a16:rowId xmlns:a16="http://schemas.microsoft.com/office/drawing/2014/main" xmlns="" val="4275056431"/>
                  </a:ext>
                </a:extLst>
              </a:tr>
              <a:tr h="232930">
                <a:tc>
                  <a:txBody>
                    <a:bodyPr/>
                    <a:lstStyle/>
                    <a:p>
                      <a:pPr algn="ctr">
                        <a:lnSpc>
                          <a:spcPct val="150000"/>
                        </a:lnSpc>
                        <a:spcAft>
                          <a:spcPts val="1000"/>
                        </a:spcAft>
                      </a:pPr>
                      <a:r>
                        <a:rPr lang="es-E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6</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6</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ctr">
                        <a:lnSpc>
                          <a:spcPct val="150000"/>
                        </a:lnSpc>
                        <a:spcAft>
                          <a:spcPts val="100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6</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extLst>
                  <a:ext uri="{0D108BD9-81ED-4DB2-BD59-A6C34878D82A}">
                    <a16:rowId xmlns:a16="http://schemas.microsoft.com/office/drawing/2014/main" xmlns="" val="1203462514"/>
                  </a:ext>
                </a:extLst>
              </a:tr>
              <a:tr h="232930">
                <a:tc>
                  <a:txBody>
                    <a:bodyPr/>
                    <a:lstStyle/>
                    <a:p>
                      <a:pPr algn="ctr">
                        <a:lnSpc>
                          <a:spcPct val="150000"/>
                        </a:lnSpc>
                        <a:spcAft>
                          <a:spcPts val="1000"/>
                        </a:spcAft>
                      </a:pPr>
                      <a:r>
                        <a:rPr lang="es-E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7</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7</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ctr">
                        <a:lnSpc>
                          <a:spcPct val="150000"/>
                        </a:lnSpc>
                        <a:spcAft>
                          <a:spcPts val="100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7</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extLst>
                  <a:ext uri="{0D108BD9-81ED-4DB2-BD59-A6C34878D82A}">
                    <a16:rowId xmlns:a16="http://schemas.microsoft.com/office/drawing/2014/main" xmlns="" val="1945492677"/>
                  </a:ext>
                </a:extLst>
              </a:tr>
              <a:tr h="232930">
                <a:tc>
                  <a:txBody>
                    <a:bodyPr/>
                    <a:lstStyle/>
                    <a:p>
                      <a:pPr algn="ctr">
                        <a:lnSpc>
                          <a:spcPct val="150000"/>
                        </a:lnSpc>
                        <a:spcAft>
                          <a:spcPts val="1000"/>
                        </a:spcAft>
                      </a:pPr>
                      <a:r>
                        <a:rPr lang="es-E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8</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8</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ctr">
                        <a:lnSpc>
                          <a:spcPct val="150000"/>
                        </a:lnSpc>
                        <a:spcAft>
                          <a:spcPts val="100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8</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extLst>
                  <a:ext uri="{0D108BD9-81ED-4DB2-BD59-A6C34878D82A}">
                    <a16:rowId xmlns:a16="http://schemas.microsoft.com/office/drawing/2014/main" xmlns="" val="2757827211"/>
                  </a:ext>
                </a:extLst>
              </a:tr>
              <a:tr h="232930">
                <a:tc>
                  <a:txBody>
                    <a:bodyPr/>
                    <a:lstStyle/>
                    <a:p>
                      <a:pPr algn="ctr">
                        <a:lnSpc>
                          <a:spcPct val="150000"/>
                        </a:lnSpc>
                        <a:spcAft>
                          <a:spcPts val="1000"/>
                        </a:spcAft>
                      </a:pPr>
                      <a:r>
                        <a:rPr lang="es-E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9</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9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ctr">
                        <a:lnSpc>
                          <a:spcPct val="150000"/>
                        </a:lnSpc>
                        <a:spcAft>
                          <a:spcPts val="100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9</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extLst>
                  <a:ext uri="{0D108BD9-81ED-4DB2-BD59-A6C34878D82A}">
                    <a16:rowId xmlns:a16="http://schemas.microsoft.com/office/drawing/2014/main" xmlns="" val="3727736401"/>
                  </a:ext>
                </a:extLst>
              </a:tr>
              <a:tr h="232930">
                <a:tc>
                  <a:txBody>
                    <a:bodyPr/>
                    <a:lstStyle/>
                    <a:p>
                      <a:pPr algn="ctr">
                        <a:lnSpc>
                          <a:spcPct val="150000"/>
                        </a:lnSpc>
                        <a:spcAft>
                          <a:spcPts val="1000"/>
                        </a:spcAft>
                      </a:pPr>
                      <a:r>
                        <a:rPr lang="es-E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10</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10</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ctr">
                        <a:lnSpc>
                          <a:spcPct val="150000"/>
                        </a:lnSpc>
                        <a:spcAft>
                          <a:spcPts val="100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10</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extLst>
                  <a:ext uri="{0D108BD9-81ED-4DB2-BD59-A6C34878D82A}">
                    <a16:rowId xmlns:a16="http://schemas.microsoft.com/office/drawing/2014/main" xmlns="" val="2902635921"/>
                  </a:ext>
                </a:extLst>
              </a:tr>
              <a:tr h="232930">
                <a:tc>
                  <a:txBody>
                    <a:bodyPr/>
                    <a:lstStyle/>
                    <a:p>
                      <a:pPr algn="ctr">
                        <a:lnSpc>
                          <a:spcPct val="150000"/>
                        </a:lnSpc>
                        <a:spcAft>
                          <a:spcPts val="1000"/>
                        </a:spcAft>
                      </a:pPr>
                      <a:r>
                        <a:rPr lang="es-E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11</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11</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ctr">
                        <a:lnSpc>
                          <a:spcPct val="150000"/>
                        </a:lnSpc>
                        <a:spcAft>
                          <a:spcPts val="100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11</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extLst>
                  <a:ext uri="{0D108BD9-81ED-4DB2-BD59-A6C34878D82A}">
                    <a16:rowId xmlns:a16="http://schemas.microsoft.com/office/drawing/2014/main" xmlns="" val="874879783"/>
                  </a:ext>
                </a:extLst>
              </a:tr>
              <a:tr h="232930">
                <a:tc>
                  <a:txBody>
                    <a:bodyPr/>
                    <a:lstStyle/>
                    <a:p>
                      <a:pPr algn="ctr">
                        <a:lnSpc>
                          <a:spcPct val="150000"/>
                        </a:lnSpc>
                        <a:spcAft>
                          <a:spcPts val="1000"/>
                        </a:spcAft>
                      </a:pPr>
                      <a:r>
                        <a:rPr lang="es-E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12</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12</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ctr">
                        <a:lnSpc>
                          <a:spcPct val="150000"/>
                        </a:lnSpc>
                        <a:spcAft>
                          <a:spcPts val="100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12</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tc>
                  <a:txBody>
                    <a:bodyPr/>
                    <a:lstStyle/>
                    <a:p>
                      <a:pPr algn="just">
                        <a:lnSpc>
                          <a:spcPct val="150000"/>
                        </a:lnSpc>
                        <a:spcAft>
                          <a:spcPts val="100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a:noFill/>
                    </a:lnB>
                    <a:blipFill>
                      <a:blip r:embed="rId7"/>
                      <a:tile tx="0" ty="0" sx="100000" sy="100000" flip="none" algn="tl"/>
                    </a:blipFill>
                  </a:tcPr>
                </a:tc>
                <a:extLst>
                  <a:ext uri="{0D108BD9-81ED-4DB2-BD59-A6C34878D82A}">
                    <a16:rowId xmlns:a16="http://schemas.microsoft.com/office/drawing/2014/main" xmlns="" val="3949580443"/>
                  </a:ext>
                </a:extLst>
              </a:tr>
              <a:tr h="232930">
                <a:tc>
                  <a:txBody>
                    <a:bodyPr/>
                    <a:lstStyle/>
                    <a:p>
                      <a:pPr algn="ctr">
                        <a:lnSpc>
                          <a:spcPct val="150000"/>
                        </a:lnSpc>
                        <a:spcAft>
                          <a:spcPts val="1000"/>
                        </a:spcAft>
                      </a:pPr>
                      <a:r>
                        <a:rPr lang="es-E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13</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w="12700" cap="flat" cmpd="sng" algn="ctr">
                      <a:solidFill>
                        <a:srgbClr val="000000"/>
                      </a:solidFill>
                      <a:prstDash val="solid"/>
                      <a:round/>
                      <a:headEnd type="none" w="med" len="med"/>
                      <a:tailEnd type="none" w="med" len="med"/>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w="12700" cap="flat" cmpd="sng" algn="ctr">
                      <a:solidFill>
                        <a:srgbClr val="000000"/>
                      </a:solidFill>
                      <a:prstDash val="solid"/>
                      <a:round/>
                      <a:headEnd type="none" w="med" len="med"/>
                      <a:tailEnd type="none" w="med" len="med"/>
                    </a:lnB>
                    <a:blipFill>
                      <a:blip r:embed="rId7"/>
                      <a:tile tx="0" ty="0" sx="100000" sy="100000" flip="none" algn="tl"/>
                    </a:blipFill>
                  </a:tcPr>
                </a:tc>
                <a:tc>
                  <a:txBody>
                    <a:bodyPr/>
                    <a:lstStyle/>
                    <a:p>
                      <a:pPr algn="just">
                        <a:lnSpc>
                          <a:spcPct val="150000"/>
                        </a:lnSpc>
                        <a:spcAft>
                          <a:spcPts val="100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13</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w="12700" cap="flat" cmpd="sng" algn="ctr">
                      <a:solidFill>
                        <a:srgbClr val="000000"/>
                      </a:solidFill>
                      <a:prstDash val="solid"/>
                      <a:round/>
                      <a:headEnd type="none" w="med" len="med"/>
                      <a:tailEnd type="none" w="med" len="med"/>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w="12700" cap="flat" cmpd="sng" algn="ctr">
                      <a:solidFill>
                        <a:srgbClr val="000000"/>
                      </a:solidFill>
                      <a:prstDash val="solid"/>
                      <a:round/>
                      <a:headEnd type="none" w="med" len="med"/>
                      <a:tailEnd type="none" w="med" len="med"/>
                    </a:lnB>
                    <a:blipFill>
                      <a:blip r:embed="rId7"/>
                      <a:tile tx="0" ty="0" sx="100000" sy="100000" flip="none" algn="tl"/>
                    </a:blipFill>
                  </a:tcPr>
                </a:tc>
                <a:tc>
                  <a:txBody>
                    <a:bodyPr/>
                    <a:lstStyle/>
                    <a:p>
                      <a:pPr algn="ctr">
                        <a:lnSpc>
                          <a:spcPct val="150000"/>
                        </a:lnSpc>
                        <a:spcAft>
                          <a:spcPts val="100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Ejercicio 13</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w="12700" cap="flat" cmpd="sng" algn="ctr">
                      <a:solidFill>
                        <a:srgbClr val="000000"/>
                      </a:solidFill>
                      <a:prstDash val="solid"/>
                      <a:round/>
                      <a:headEnd type="none" w="med" len="med"/>
                      <a:tailEnd type="none" w="med" len="med"/>
                    </a:lnB>
                    <a:blipFill>
                      <a:blip r:embed="rId7"/>
                      <a:tile tx="0" ty="0" sx="100000" sy="100000" flip="none" algn="tl"/>
                    </a:blipFill>
                  </a:tcPr>
                </a:tc>
                <a:tc>
                  <a:txBody>
                    <a:bodyPr/>
                    <a:lstStyle/>
                    <a:p>
                      <a:pPr algn="just">
                        <a:lnSpc>
                          <a:spcPct val="150000"/>
                        </a:lnSpc>
                        <a:spcAft>
                          <a:spcPts val="100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w="12700" cap="flat" cmpd="sng" algn="ctr">
                      <a:solidFill>
                        <a:srgbClr val="000000"/>
                      </a:solidFill>
                      <a:prstDash val="solid"/>
                      <a:round/>
                      <a:headEnd type="none" w="med" len="med"/>
                      <a:tailEnd type="none" w="med" len="med"/>
                    </a:lnB>
                    <a:blipFill>
                      <a:blip r:embed="rId7"/>
                      <a:tile tx="0" ty="0" sx="100000" sy="100000" flip="none" algn="tl"/>
                    </a:blipFill>
                  </a:tcPr>
                </a:tc>
                <a:tc>
                  <a:txBody>
                    <a:bodyPr/>
                    <a:lstStyle/>
                    <a:p>
                      <a:pPr algn="just">
                        <a:lnSpc>
                          <a:spcPct val="150000"/>
                        </a:lnSpc>
                        <a:spcAft>
                          <a:spcPts val="100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232" marR="58232" marT="0" marB="0">
                    <a:lnL>
                      <a:noFill/>
                    </a:lnL>
                    <a:lnR>
                      <a:noFill/>
                    </a:lnR>
                    <a:lnT>
                      <a:noFill/>
                    </a:lnT>
                    <a:lnB w="12700" cap="flat" cmpd="sng" algn="ctr">
                      <a:solidFill>
                        <a:srgbClr val="000000"/>
                      </a:solidFill>
                      <a:prstDash val="solid"/>
                      <a:round/>
                      <a:headEnd type="none" w="med" len="med"/>
                      <a:tailEnd type="none" w="med" len="med"/>
                    </a:lnB>
                    <a:blipFill>
                      <a:blip r:embed="rId7"/>
                      <a:tile tx="0" ty="0" sx="100000" sy="100000" flip="none" algn="tl"/>
                    </a:blipFill>
                  </a:tcPr>
                </a:tc>
                <a:extLst>
                  <a:ext uri="{0D108BD9-81ED-4DB2-BD59-A6C34878D82A}">
                    <a16:rowId xmlns:a16="http://schemas.microsoft.com/office/drawing/2014/main" xmlns="" val="3993707122"/>
                  </a:ext>
                </a:extLst>
              </a:tr>
            </a:tbl>
          </a:graphicData>
        </a:graphic>
      </p:graphicFrame>
    </p:spTree>
    <p:extLst>
      <p:ext uri="{BB962C8B-B14F-4D97-AF65-F5344CB8AC3E}">
        <p14:creationId xmlns:p14="http://schemas.microsoft.com/office/powerpoint/2010/main" val="335060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838125" y="1438275"/>
            <a:ext cx="10086975" cy="4143375"/>
          </a:xfrm>
        </p:spPr>
        <p:txBody>
          <a:bodyPr anchor="ctr"/>
          <a:lstStyle/>
          <a:p>
            <a:pPr lvl="0" algn="ctr" defTabSz="914400" fontAlgn="base">
              <a:spcAft>
                <a:spcPct val="0"/>
              </a:spcAft>
              <a:defRPr/>
            </a:pPr>
            <a:r>
              <a:rPr lang="es-EC" sz="2400" b="1" dirty="0">
                <a:solidFill>
                  <a:srgbClr val="FF0000"/>
                </a:solidFill>
                <a:ea typeface="+mn-ea"/>
                <a:cs typeface="+mn-cs"/>
              </a:rPr>
              <a:t/>
            </a:r>
            <a:br>
              <a:rPr lang="es-EC" sz="2400" b="1" dirty="0">
                <a:solidFill>
                  <a:srgbClr val="FF0000"/>
                </a:solidFill>
                <a:ea typeface="+mn-ea"/>
                <a:cs typeface="+mn-cs"/>
              </a:rPr>
            </a:br>
            <a:endParaRPr lang="en-US" dirty="0"/>
          </a:p>
        </p:txBody>
      </p:sp>
      <p:sp>
        <p:nvSpPr>
          <p:cNvPr id="5" name="Subtítulo 4"/>
          <p:cNvSpPr>
            <a:spLocks noGrp="1"/>
          </p:cNvSpPr>
          <p:nvPr>
            <p:ph type="subTitle" idx="1"/>
          </p:nvPr>
        </p:nvSpPr>
        <p:spPr>
          <a:xfrm>
            <a:off x="10180715" y="6033284"/>
            <a:ext cx="1488770" cy="325986"/>
          </a:xfrm>
        </p:spPr>
        <p:txBody>
          <a:bodyPr/>
          <a:lstStyle/>
          <a:p>
            <a:fld id="{3D901B4B-E30C-45A2-B67D-46F3C3E8B470}" type="datetime1">
              <a:rPr lang="es-ES" sz="1200" smtClean="0"/>
              <a:t>22/06/2019</a:t>
            </a:fld>
            <a:endParaRPr lang="en-US" sz="1200" dirty="0"/>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7645" t="5116" r="9957" b="7508"/>
          <a:stretch/>
        </p:blipFill>
        <p:spPr>
          <a:xfrm>
            <a:off x="620678" y="577049"/>
            <a:ext cx="1803693" cy="556320"/>
          </a:xfrm>
          <a:prstGeom prst="rect">
            <a:avLst/>
          </a:prstGeom>
        </p:spPr>
      </p:pic>
      <p:pic>
        <p:nvPicPr>
          <p:cNvPr id="6" name="Imagen 5"/>
          <p:cNvPicPr>
            <a:picLocks noChangeAspect="1"/>
          </p:cNvPicPr>
          <p:nvPr/>
        </p:nvPicPr>
        <p:blipFill>
          <a:blip r:embed="rId3"/>
          <a:stretch>
            <a:fillRect/>
          </a:stretch>
        </p:blipFill>
        <p:spPr>
          <a:xfrm>
            <a:off x="620678" y="5873802"/>
            <a:ext cx="2705996" cy="322475"/>
          </a:xfrm>
          <a:prstGeom prst="rect">
            <a:avLst/>
          </a:prstGeom>
        </p:spPr>
      </p:pic>
      <p:sp>
        <p:nvSpPr>
          <p:cNvPr id="2" name="CuadroTexto 1"/>
          <p:cNvSpPr txBox="1"/>
          <p:nvPr/>
        </p:nvSpPr>
        <p:spPr>
          <a:xfrm>
            <a:off x="5091112" y="655154"/>
            <a:ext cx="1876425" cy="400110"/>
          </a:xfrm>
          <a:prstGeom prst="rect">
            <a:avLst/>
          </a:prstGeom>
          <a:noFill/>
        </p:spPr>
        <p:txBody>
          <a:bodyPr wrap="square" rtlCol="0">
            <a:spAutoFit/>
          </a:bodyPr>
          <a:lstStyle/>
          <a:p>
            <a:r>
              <a:rPr lang="es-ES" sz="2000" dirty="0" smtClean="0">
                <a:solidFill>
                  <a:srgbClr val="FFFF00"/>
                </a:solidFill>
                <a:latin typeface="Bahnschrift Light" panose="020B0502040204020203" pitchFamily="34" charset="0"/>
              </a:rPr>
              <a:t>PROPUESTA</a:t>
            </a:r>
            <a:endParaRPr lang="en-US" sz="2000" dirty="0">
              <a:solidFill>
                <a:srgbClr val="FFFF00"/>
              </a:solidFill>
              <a:latin typeface="Bahnschrift Light" panose="020B0502040204020203" pitchFamily="34" charset="0"/>
            </a:endParaRPr>
          </a:p>
        </p:txBody>
      </p:sp>
      <p:graphicFrame>
        <p:nvGraphicFramePr>
          <p:cNvPr id="8" name="Marcador de contenido 6"/>
          <p:cNvGraphicFramePr>
            <a:graphicFrameLocks/>
          </p:cNvGraphicFramePr>
          <p:nvPr>
            <p:extLst>
              <p:ext uri="{D42A27DB-BD31-4B8C-83A1-F6EECF244321}">
                <p14:modId xmlns:p14="http://schemas.microsoft.com/office/powerpoint/2010/main" val="510852154"/>
              </p:ext>
            </p:extLst>
          </p:nvPr>
        </p:nvGraphicFramePr>
        <p:xfrm>
          <a:off x="746975" y="1687133"/>
          <a:ext cx="5098017" cy="40826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Marcador de contenido 6"/>
          <p:cNvGraphicFramePr>
            <a:graphicFrameLocks/>
          </p:cNvGraphicFramePr>
          <p:nvPr>
            <p:extLst>
              <p:ext uri="{D42A27DB-BD31-4B8C-83A1-F6EECF244321}">
                <p14:modId xmlns:p14="http://schemas.microsoft.com/office/powerpoint/2010/main" val="84301682"/>
              </p:ext>
            </p:extLst>
          </p:nvPr>
        </p:nvGraphicFramePr>
        <p:xfrm>
          <a:off x="6029324" y="1866901"/>
          <a:ext cx="5510146" cy="383844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CuadroTexto 9"/>
          <p:cNvSpPr txBox="1"/>
          <p:nvPr/>
        </p:nvSpPr>
        <p:spPr>
          <a:xfrm>
            <a:off x="1304849" y="1201921"/>
            <a:ext cx="9153525" cy="369332"/>
          </a:xfrm>
          <a:prstGeom prst="rect">
            <a:avLst/>
          </a:prstGeom>
          <a:ln>
            <a:solidFill>
              <a:schemeClr val="tx1"/>
            </a:solidFill>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Ejercicios Profilácticos Aplicados</a:t>
            </a:r>
            <a:endParaRPr lang="en-US" dirty="0"/>
          </a:p>
        </p:txBody>
      </p:sp>
    </p:spTree>
    <p:extLst>
      <p:ext uri="{BB962C8B-B14F-4D97-AF65-F5344CB8AC3E}">
        <p14:creationId xmlns:p14="http://schemas.microsoft.com/office/powerpoint/2010/main" val="47604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838125" y="1438275"/>
            <a:ext cx="10086975" cy="4143375"/>
          </a:xfrm>
        </p:spPr>
        <p:txBody>
          <a:bodyPr anchor="ctr"/>
          <a:lstStyle/>
          <a:p>
            <a:pPr lvl="0" algn="ctr" defTabSz="914400" fontAlgn="base">
              <a:spcAft>
                <a:spcPct val="0"/>
              </a:spcAft>
              <a:defRPr/>
            </a:pPr>
            <a:r>
              <a:rPr lang="es-EC" sz="2400" b="1" dirty="0">
                <a:solidFill>
                  <a:srgbClr val="FF0000"/>
                </a:solidFill>
                <a:ea typeface="+mn-ea"/>
                <a:cs typeface="+mn-cs"/>
              </a:rPr>
              <a:t/>
            </a:r>
            <a:br>
              <a:rPr lang="es-EC" sz="2400" b="1" dirty="0">
                <a:solidFill>
                  <a:srgbClr val="FF0000"/>
                </a:solidFill>
                <a:ea typeface="+mn-ea"/>
                <a:cs typeface="+mn-cs"/>
              </a:rPr>
            </a:br>
            <a:endParaRPr lang="en-US" dirty="0"/>
          </a:p>
        </p:txBody>
      </p:sp>
      <p:sp>
        <p:nvSpPr>
          <p:cNvPr id="5" name="Subtítulo 4"/>
          <p:cNvSpPr>
            <a:spLocks noGrp="1"/>
          </p:cNvSpPr>
          <p:nvPr>
            <p:ph type="subTitle" idx="1"/>
          </p:nvPr>
        </p:nvSpPr>
        <p:spPr>
          <a:xfrm>
            <a:off x="10180715" y="6033284"/>
            <a:ext cx="1488770" cy="325986"/>
          </a:xfrm>
        </p:spPr>
        <p:txBody>
          <a:bodyPr/>
          <a:lstStyle/>
          <a:p>
            <a:fld id="{3D901B4B-E30C-45A2-B67D-46F3C3E8B470}" type="datetime1">
              <a:rPr lang="es-ES" sz="1200" smtClean="0"/>
              <a:t>22/06/2019</a:t>
            </a:fld>
            <a:endParaRPr lang="en-US" sz="1200" dirty="0"/>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7645" t="5116" r="9957" b="7508"/>
          <a:stretch/>
        </p:blipFill>
        <p:spPr>
          <a:xfrm>
            <a:off x="620678" y="577049"/>
            <a:ext cx="1803693" cy="556320"/>
          </a:xfrm>
          <a:prstGeom prst="rect">
            <a:avLst/>
          </a:prstGeom>
        </p:spPr>
      </p:pic>
      <p:pic>
        <p:nvPicPr>
          <p:cNvPr id="6" name="Imagen 5"/>
          <p:cNvPicPr>
            <a:picLocks noChangeAspect="1"/>
          </p:cNvPicPr>
          <p:nvPr/>
        </p:nvPicPr>
        <p:blipFill>
          <a:blip r:embed="rId3"/>
          <a:stretch>
            <a:fillRect/>
          </a:stretch>
        </p:blipFill>
        <p:spPr>
          <a:xfrm>
            <a:off x="620678" y="5873802"/>
            <a:ext cx="2705996" cy="322475"/>
          </a:xfrm>
          <a:prstGeom prst="rect">
            <a:avLst/>
          </a:prstGeom>
        </p:spPr>
      </p:pic>
      <p:sp>
        <p:nvSpPr>
          <p:cNvPr id="2" name="CuadroTexto 1"/>
          <p:cNvSpPr txBox="1"/>
          <p:nvPr/>
        </p:nvSpPr>
        <p:spPr>
          <a:xfrm>
            <a:off x="5091112" y="655154"/>
            <a:ext cx="1876425" cy="400110"/>
          </a:xfrm>
          <a:prstGeom prst="rect">
            <a:avLst/>
          </a:prstGeom>
          <a:noFill/>
        </p:spPr>
        <p:txBody>
          <a:bodyPr wrap="square" rtlCol="0">
            <a:spAutoFit/>
          </a:bodyPr>
          <a:lstStyle/>
          <a:p>
            <a:r>
              <a:rPr lang="es-ES" sz="2000" dirty="0" smtClean="0">
                <a:solidFill>
                  <a:srgbClr val="FFFF00"/>
                </a:solidFill>
              </a:rPr>
              <a:t>PROPUESTA</a:t>
            </a:r>
            <a:endParaRPr lang="en-US" sz="2000" dirty="0">
              <a:solidFill>
                <a:srgbClr val="FFFF00"/>
              </a:solidFill>
            </a:endParaRPr>
          </a:p>
        </p:txBody>
      </p:sp>
      <p:graphicFrame>
        <p:nvGraphicFramePr>
          <p:cNvPr id="8" name="Marcador de contenido 6"/>
          <p:cNvGraphicFramePr>
            <a:graphicFrameLocks/>
          </p:cNvGraphicFramePr>
          <p:nvPr>
            <p:extLst>
              <p:ext uri="{D42A27DB-BD31-4B8C-83A1-F6EECF244321}">
                <p14:modId xmlns:p14="http://schemas.microsoft.com/office/powerpoint/2010/main" val="3026027594"/>
              </p:ext>
            </p:extLst>
          </p:nvPr>
        </p:nvGraphicFramePr>
        <p:xfrm>
          <a:off x="620678" y="1725769"/>
          <a:ext cx="5224314" cy="41480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Marcador de contenido 6"/>
          <p:cNvGraphicFramePr>
            <a:graphicFrameLocks/>
          </p:cNvGraphicFramePr>
          <p:nvPr>
            <p:extLst>
              <p:ext uri="{D42A27DB-BD31-4B8C-83A1-F6EECF244321}">
                <p14:modId xmlns:p14="http://schemas.microsoft.com/office/powerpoint/2010/main" val="4248441147"/>
              </p:ext>
            </p:extLst>
          </p:nvPr>
        </p:nvGraphicFramePr>
        <p:xfrm>
          <a:off x="6029323" y="1738649"/>
          <a:ext cx="5445753" cy="413515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CuadroTexto 9"/>
          <p:cNvSpPr txBox="1"/>
          <p:nvPr/>
        </p:nvSpPr>
        <p:spPr>
          <a:xfrm>
            <a:off x="1304849" y="1201921"/>
            <a:ext cx="9153525" cy="369332"/>
          </a:xfrm>
          <a:prstGeom prst="rect">
            <a:avLst/>
          </a:prstGeom>
          <a:ln>
            <a:solidFill>
              <a:schemeClr val="tx1"/>
            </a:solidFill>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Ejercicios Profilácticos Aplicados</a:t>
            </a:r>
            <a:endParaRPr lang="en-US" dirty="0"/>
          </a:p>
        </p:txBody>
      </p:sp>
    </p:spTree>
    <p:extLst>
      <p:ext uri="{BB962C8B-B14F-4D97-AF65-F5344CB8AC3E}">
        <p14:creationId xmlns:p14="http://schemas.microsoft.com/office/powerpoint/2010/main" val="183917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8762918" y="1243190"/>
            <a:ext cx="1417797" cy="883627"/>
          </a:xfrm>
          <a:prstGeom prst="rect">
            <a:avLst/>
          </a:prstGeom>
          <a:effectLst>
            <a:softEdge rad="38100"/>
          </a:effectLst>
        </p:spPr>
      </p:pic>
      <p:sp>
        <p:nvSpPr>
          <p:cNvPr id="4" name="Título 3"/>
          <p:cNvSpPr>
            <a:spLocks noGrp="1"/>
          </p:cNvSpPr>
          <p:nvPr>
            <p:ph type="ctrTitle"/>
          </p:nvPr>
        </p:nvSpPr>
        <p:spPr>
          <a:xfrm>
            <a:off x="1200966" y="2009193"/>
            <a:ext cx="9639300" cy="3527471"/>
          </a:xfrm>
        </p:spPr>
        <p:txBody>
          <a:bodyPr anchor="ctr"/>
          <a:lstStyle/>
          <a:p>
            <a:pPr lvl="0" algn="ctr" defTabSz="914400" fontAlgn="base">
              <a:spcAft>
                <a:spcPct val="0"/>
              </a:spcAft>
              <a:defRPr/>
            </a:pPr>
            <a:r>
              <a:rPr lang="es-EC" sz="2400" b="1" dirty="0">
                <a:solidFill>
                  <a:schemeClr val="bg1"/>
                </a:solidFill>
                <a:ea typeface="+mn-ea"/>
                <a:cs typeface="+mn-cs"/>
              </a:rPr>
              <a:t/>
            </a:r>
            <a:br>
              <a:rPr lang="es-EC" sz="2400" b="1" dirty="0">
                <a:solidFill>
                  <a:schemeClr val="bg1"/>
                </a:solidFill>
                <a:ea typeface="+mn-ea"/>
                <a:cs typeface="+mn-cs"/>
              </a:rPr>
            </a:br>
            <a:endParaRPr lang="en-US" dirty="0">
              <a:solidFill>
                <a:schemeClr val="bg1"/>
              </a:solidFill>
            </a:endParaRPr>
          </a:p>
        </p:txBody>
      </p:sp>
      <p:sp>
        <p:nvSpPr>
          <p:cNvPr id="5" name="Subtítulo 4"/>
          <p:cNvSpPr>
            <a:spLocks noGrp="1"/>
          </p:cNvSpPr>
          <p:nvPr>
            <p:ph type="subTitle" idx="1"/>
          </p:nvPr>
        </p:nvSpPr>
        <p:spPr>
          <a:xfrm>
            <a:off x="10180715" y="6033284"/>
            <a:ext cx="1488770" cy="325986"/>
          </a:xfrm>
        </p:spPr>
        <p:txBody>
          <a:bodyPr/>
          <a:lstStyle/>
          <a:p>
            <a:fld id="{3D901B4B-E30C-45A2-B67D-46F3C3E8B470}" type="datetime1">
              <a:rPr lang="es-ES" sz="1200" smtClean="0">
                <a:solidFill>
                  <a:schemeClr val="bg1"/>
                </a:solidFill>
              </a:rPr>
              <a:t>22/06/2019</a:t>
            </a:fld>
            <a:endParaRPr lang="en-US" sz="1200" dirty="0">
              <a:solidFill>
                <a:schemeClr val="bg1"/>
              </a:solidFill>
            </a:endParaRPr>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7645" t="5116" r="9957" b="7508"/>
          <a:stretch/>
        </p:blipFill>
        <p:spPr>
          <a:xfrm>
            <a:off x="620678" y="577049"/>
            <a:ext cx="1803693" cy="556320"/>
          </a:xfrm>
          <a:prstGeom prst="rect">
            <a:avLst/>
          </a:prstGeom>
        </p:spPr>
      </p:pic>
      <p:pic>
        <p:nvPicPr>
          <p:cNvPr id="6" name="Imagen 5"/>
          <p:cNvPicPr>
            <a:picLocks noChangeAspect="1"/>
          </p:cNvPicPr>
          <p:nvPr/>
        </p:nvPicPr>
        <p:blipFill>
          <a:blip r:embed="rId4"/>
          <a:stretch>
            <a:fillRect/>
          </a:stretch>
        </p:blipFill>
        <p:spPr>
          <a:xfrm>
            <a:off x="620678" y="5873802"/>
            <a:ext cx="2705996" cy="322475"/>
          </a:xfrm>
          <a:prstGeom prst="rect">
            <a:avLst/>
          </a:prstGeom>
        </p:spPr>
      </p:pic>
      <p:sp>
        <p:nvSpPr>
          <p:cNvPr id="2" name="CuadroTexto 1"/>
          <p:cNvSpPr txBox="1"/>
          <p:nvPr/>
        </p:nvSpPr>
        <p:spPr>
          <a:xfrm>
            <a:off x="1200966" y="2593794"/>
            <a:ext cx="9962333" cy="2554545"/>
          </a:xfrm>
          <a:prstGeom prst="rect">
            <a:avLst/>
          </a:prstGeom>
          <a:noFill/>
        </p:spPr>
        <p:txBody>
          <a:bodyPr wrap="square" rtlCol="0">
            <a:spAutoFit/>
          </a:bodyPr>
          <a:lstStyle/>
          <a:p>
            <a:pPr lvl="0" algn="just" defTabSz="914400" fontAlgn="base">
              <a:spcBef>
                <a:spcPct val="0"/>
              </a:spcBef>
              <a:spcAft>
                <a:spcPct val="0"/>
              </a:spcAft>
              <a:defRPr/>
            </a:pPr>
            <a:r>
              <a:rPr lang="es-ES" sz="2000" dirty="0">
                <a:solidFill>
                  <a:schemeClr val="bg1"/>
                </a:solidFill>
                <a:latin typeface="Bahnschrift Light" panose="020B0502040204020203" pitchFamily="34" charset="0"/>
                <a:cs typeface="Arial" charset="0"/>
              </a:rPr>
              <a:t>La investigación </a:t>
            </a:r>
            <a:r>
              <a:rPr lang="es-ES" sz="2000" dirty="0" smtClean="0">
                <a:solidFill>
                  <a:schemeClr val="bg1"/>
                </a:solidFill>
                <a:latin typeface="Bahnschrift Light" panose="020B0502040204020203" pitchFamily="34" charset="0"/>
                <a:cs typeface="Arial" charset="0"/>
              </a:rPr>
              <a:t>empleó </a:t>
            </a:r>
            <a:r>
              <a:rPr lang="es-ES" sz="2000" dirty="0">
                <a:solidFill>
                  <a:schemeClr val="bg1"/>
                </a:solidFill>
                <a:latin typeface="Bahnschrift Light" panose="020B0502040204020203" pitchFamily="34" charset="0"/>
                <a:cs typeface="Arial" charset="0"/>
              </a:rPr>
              <a:t>dos software básicos para el registro y procesamiento de la información estadística, iniciando con el Microsoft Excel 2016 como tabulador estadístico básico (medidas de tendencia central y otros estadígrafos</a:t>
            </a:r>
            <a:r>
              <a:rPr lang="es-ES" sz="2000" dirty="0" smtClean="0">
                <a:solidFill>
                  <a:schemeClr val="bg1"/>
                </a:solidFill>
                <a:latin typeface="Bahnschrift Light" panose="020B0502040204020203" pitchFamily="34" charset="0"/>
                <a:cs typeface="Arial" charset="0"/>
              </a:rPr>
              <a:t>).</a:t>
            </a:r>
          </a:p>
          <a:p>
            <a:pPr lvl="0" algn="just" defTabSz="914400" fontAlgn="base">
              <a:spcBef>
                <a:spcPct val="0"/>
              </a:spcBef>
              <a:spcAft>
                <a:spcPct val="0"/>
              </a:spcAft>
              <a:defRPr/>
            </a:pPr>
            <a:endParaRPr lang="es-ES" sz="2000" dirty="0" smtClean="0">
              <a:solidFill>
                <a:schemeClr val="bg1"/>
              </a:solidFill>
              <a:latin typeface="Bahnschrift Light" panose="020B0502040204020203" pitchFamily="34" charset="0"/>
              <a:cs typeface="Arial" charset="0"/>
            </a:endParaRPr>
          </a:p>
          <a:p>
            <a:pPr lvl="0" algn="just" defTabSz="914400" fontAlgn="base">
              <a:spcBef>
                <a:spcPct val="0"/>
              </a:spcBef>
              <a:spcAft>
                <a:spcPct val="0"/>
              </a:spcAft>
              <a:defRPr/>
            </a:pPr>
            <a:r>
              <a:rPr lang="es-ES" sz="2000" dirty="0" smtClean="0">
                <a:solidFill>
                  <a:schemeClr val="bg1"/>
                </a:solidFill>
                <a:latin typeface="Bahnschrift Light" panose="020B0502040204020203" pitchFamily="34" charset="0"/>
                <a:cs typeface="Arial" charset="0"/>
              </a:rPr>
              <a:t> </a:t>
            </a:r>
            <a:r>
              <a:rPr lang="es-ES" sz="2000" dirty="0">
                <a:solidFill>
                  <a:schemeClr val="bg1"/>
                </a:solidFill>
                <a:latin typeface="Bahnschrift Light" panose="020B0502040204020203" pitchFamily="34" charset="0"/>
                <a:cs typeface="Arial" charset="0"/>
              </a:rPr>
              <a:t>Por otra parte, se </a:t>
            </a:r>
            <a:r>
              <a:rPr lang="es-ES" sz="2000" dirty="0" smtClean="0">
                <a:solidFill>
                  <a:schemeClr val="bg1"/>
                </a:solidFill>
                <a:latin typeface="Bahnschrift Light" panose="020B0502040204020203" pitchFamily="34" charset="0"/>
                <a:cs typeface="Arial" charset="0"/>
              </a:rPr>
              <a:t>empleó  </a:t>
            </a:r>
            <a:r>
              <a:rPr lang="es-ES" sz="2000" dirty="0">
                <a:solidFill>
                  <a:schemeClr val="bg1"/>
                </a:solidFill>
                <a:latin typeface="Bahnschrift Light" panose="020B0502040204020203" pitchFamily="34" charset="0"/>
                <a:cs typeface="Arial" charset="0"/>
              </a:rPr>
              <a:t>el SPSS v22, para aplicar estadísticas correlacionales, que será paramétricas o no paramétricas según la prueba de normalidad a aplicar, utilizando en cualquier caso un nivel de </a:t>
            </a:r>
            <a:r>
              <a:rPr lang="es-ES" sz="2000" dirty="0" smtClean="0">
                <a:solidFill>
                  <a:schemeClr val="bg1"/>
                </a:solidFill>
                <a:latin typeface="Bahnschrift Light" panose="020B0502040204020203" pitchFamily="34" charset="0"/>
                <a:cs typeface="Arial" charset="0"/>
              </a:rPr>
              <a:t>significancia </a:t>
            </a:r>
            <a:r>
              <a:rPr lang="es-ES" sz="2000" dirty="0">
                <a:solidFill>
                  <a:schemeClr val="bg1"/>
                </a:solidFill>
                <a:latin typeface="Bahnschrift Light" panose="020B0502040204020203" pitchFamily="34" charset="0"/>
                <a:cs typeface="Arial" charset="0"/>
              </a:rPr>
              <a:t>de 0,05, para una confiabilidad del 95%.</a:t>
            </a:r>
          </a:p>
        </p:txBody>
      </p:sp>
      <p:sp>
        <p:nvSpPr>
          <p:cNvPr id="3" name="CuadroTexto 2"/>
          <p:cNvSpPr txBox="1"/>
          <p:nvPr/>
        </p:nvSpPr>
        <p:spPr>
          <a:xfrm>
            <a:off x="3812820" y="1198182"/>
            <a:ext cx="4695183" cy="707886"/>
          </a:xfrm>
          <a:prstGeom prst="rect">
            <a:avLst/>
          </a:prstGeom>
          <a:noFill/>
        </p:spPr>
        <p:txBody>
          <a:bodyPr wrap="square" rtlCol="0">
            <a:spAutoFit/>
          </a:bodyPr>
          <a:lstStyle/>
          <a:p>
            <a:pPr algn="ctr"/>
            <a:r>
              <a:rPr lang="es-ES" sz="2000" dirty="0" smtClean="0">
                <a:solidFill>
                  <a:srgbClr val="FFFF00"/>
                </a:solidFill>
                <a:latin typeface="Bahnschrift Light" panose="020B0502040204020203" pitchFamily="34" charset="0"/>
              </a:rPr>
              <a:t>TRATAMIENTO Y ANÁLISIS ESTADÍSTICO DE LOS DATOS</a:t>
            </a:r>
            <a:endParaRPr lang="en-US" sz="2000" dirty="0">
              <a:solidFill>
                <a:srgbClr val="FFFF00"/>
              </a:solidFill>
              <a:latin typeface="Bahnschrift Light" panose="020B0502040204020203" pitchFamily="34" charset="0"/>
            </a:endParaRPr>
          </a:p>
        </p:txBody>
      </p:sp>
    </p:spTree>
    <p:extLst>
      <p:ext uri="{BB962C8B-B14F-4D97-AF65-F5344CB8AC3E}">
        <p14:creationId xmlns:p14="http://schemas.microsoft.com/office/powerpoint/2010/main" val="137236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80">
                                          <p:stCondLst>
                                            <p:cond delay="0"/>
                                          </p:stCondLst>
                                        </p:cTn>
                                        <p:tgtEl>
                                          <p:spTgt spid="2">
                                            <p:txEl>
                                              <p:pRg st="2" end="2"/>
                                            </p:txEl>
                                          </p:spTgt>
                                        </p:tgtEl>
                                      </p:cBhvr>
                                    </p:animEffect>
                                    <p:anim calcmode="lin" valueType="num">
                                      <p:cBhvr>
                                        <p:cTn id="1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xEl>
                                              <p:pRg st="2" end="2"/>
                                            </p:txEl>
                                          </p:spTgt>
                                        </p:tgtEl>
                                      </p:cBhvr>
                                      <p:to x="100000" y="60000"/>
                                    </p:animScale>
                                    <p:animScale>
                                      <p:cBhvr>
                                        <p:cTn id="20" dur="166" decel="50000">
                                          <p:stCondLst>
                                            <p:cond delay="676"/>
                                          </p:stCondLst>
                                        </p:cTn>
                                        <p:tgtEl>
                                          <p:spTgt spid="2">
                                            <p:txEl>
                                              <p:pRg st="2" end="2"/>
                                            </p:txEl>
                                          </p:spTgt>
                                        </p:tgtEl>
                                      </p:cBhvr>
                                      <p:to x="100000" y="100000"/>
                                    </p:animScale>
                                    <p:animScale>
                                      <p:cBhvr>
                                        <p:cTn id="21" dur="26">
                                          <p:stCondLst>
                                            <p:cond delay="1312"/>
                                          </p:stCondLst>
                                        </p:cTn>
                                        <p:tgtEl>
                                          <p:spTgt spid="2">
                                            <p:txEl>
                                              <p:pRg st="2" end="2"/>
                                            </p:txEl>
                                          </p:spTgt>
                                        </p:tgtEl>
                                      </p:cBhvr>
                                      <p:to x="100000" y="80000"/>
                                    </p:animScale>
                                    <p:animScale>
                                      <p:cBhvr>
                                        <p:cTn id="22" dur="166" decel="50000">
                                          <p:stCondLst>
                                            <p:cond delay="1338"/>
                                          </p:stCondLst>
                                        </p:cTn>
                                        <p:tgtEl>
                                          <p:spTgt spid="2">
                                            <p:txEl>
                                              <p:pRg st="2" end="2"/>
                                            </p:txEl>
                                          </p:spTgt>
                                        </p:tgtEl>
                                      </p:cBhvr>
                                      <p:to x="100000" y="100000"/>
                                    </p:animScale>
                                    <p:animScale>
                                      <p:cBhvr>
                                        <p:cTn id="23" dur="26">
                                          <p:stCondLst>
                                            <p:cond delay="1642"/>
                                          </p:stCondLst>
                                        </p:cTn>
                                        <p:tgtEl>
                                          <p:spTgt spid="2">
                                            <p:txEl>
                                              <p:pRg st="2" end="2"/>
                                            </p:txEl>
                                          </p:spTgt>
                                        </p:tgtEl>
                                      </p:cBhvr>
                                      <p:to x="100000" y="90000"/>
                                    </p:animScale>
                                    <p:animScale>
                                      <p:cBhvr>
                                        <p:cTn id="24" dur="166" decel="50000">
                                          <p:stCondLst>
                                            <p:cond delay="1668"/>
                                          </p:stCondLst>
                                        </p:cTn>
                                        <p:tgtEl>
                                          <p:spTgt spid="2">
                                            <p:txEl>
                                              <p:pRg st="2" end="2"/>
                                            </p:txEl>
                                          </p:spTgt>
                                        </p:tgtEl>
                                      </p:cBhvr>
                                      <p:to x="100000" y="100000"/>
                                    </p:animScale>
                                    <p:animScale>
                                      <p:cBhvr>
                                        <p:cTn id="25" dur="26">
                                          <p:stCondLst>
                                            <p:cond delay="1808"/>
                                          </p:stCondLst>
                                        </p:cTn>
                                        <p:tgtEl>
                                          <p:spTgt spid="2">
                                            <p:txEl>
                                              <p:pRg st="2" end="2"/>
                                            </p:txEl>
                                          </p:spTgt>
                                        </p:tgtEl>
                                      </p:cBhvr>
                                      <p:to x="100000" y="95000"/>
                                    </p:animScale>
                                    <p:animScale>
                                      <p:cBhvr>
                                        <p:cTn id="26" dur="166" decel="50000">
                                          <p:stCondLst>
                                            <p:cond delay="1834"/>
                                          </p:stCondLst>
                                        </p:cTn>
                                        <p:tgtEl>
                                          <p:spTgt spid="2">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00085" y="1467303"/>
            <a:ext cx="9639300" cy="3527471"/>
          </a:xfrm>
        </p:spPr>
        <p:txBody>
          <a:bodyPr anchor="ctr"/>
          <a:lstStyle/>
          <a:p>
            <a:pPr lvl="0" algn="ctr" defTabSz="914400" fontAlgn="base">
              <a:spcAft>
                <a:spcPct val="0"/>
              </a:spcAft>
              <a:defRPr/>
            </a:pPr>
            <a:r>
              <a:rPr lang="es-EC" sz="2400" b="1" dirty="0">
                <a:solidFill>
                  <a:srgbClr val="FF0000"/>
                </a:solidFill>
                <a:ea typeface="+mn-ea"/>
                <a:cs typeface="+mn-cs"/>
              </a:rPr>
              <a:t/>
            </a:r>
            <a:br>
              <a:rPr lang="es-EC" sz="2400" b="1" dirty="0">
                <a:solidFill>
                  <a:srgbClr val="FF0000"/>
                </a:solidFill>
                <a:ea typeface="+mn-ea"/>
                <a:cs typeface="+mn-cs"/>
              </a:rPr>
            </a:br>
            <a:endParaRPr lang="en-US" dirty="0"/>
          </a:p>
        </p:txBody>
      </p:sp>
      <p:sp>
        <p:nvSpPr>
          <p:cNvPr id="5" name="Subtítulo 4"/>
          <p:cNvSpPr>
            <a:spLocks noGrp="1"/>
          </p:cNvSpPr>
          <p:nvPr>
            <p:ph type="subTitle" idx="1"/>
          </p:nvPr>
        </p:nvSpPr>
        <p:spPr>
          <a:xfrm>
            <a:off x="10180715" y="6033284"/>
            <a:ext cx="1488770" cy="325986"/>
          </a:xfrm>
        </p:spPr>
        <p:txBody>
          <a:bodyPr/>
          <a:lstStyle/>
          <a:p>
            <a:fld id="{3D901B4B-E30C-45A2-B67D-46F3C3E8B470}" type="datetime1">
              <a:rPr lang="es-ES" sz="1200" smtClean="0"/>
              <a:t>22/06/2019</a:t>
            </a:fld>
            <a:endParaRPr lang="en-US" sz="1200" dirty="0"/>
          </a:p>
        </p:txBody>
      </p:sp>
      <p:sp>
        <p:nvSpPr>
          <p:cNvPr id="2" name="CuadroTexto 1"/>
          <p:cNvSpPr txBox="1"/>
          <p:nvPr/>
        </p:nvSpPr>
        <p:spPr>
          <a:xfrm>
            <a:off x="4074130" y="685271"/>
            <a:ext cx="3081293" cy="338554"/>
          </a:xfrm>
          <a:prstGeom prst="rect">
            <a:avLst/>
          </a:prstGeom>
          <a:noFill/>
        </p:spPr>
        <p:txBody>
          <a:bodyPr wrap="none" rtlCol="0">
            <a:spAutoFit/>
          </a:bodyPr>
          <a:lstStyle/>
          <a:p>
            <a:pPr algn="ctr"/>
            <a:r>
              <a:rPr lang="es-EC" sz="1600" dirty="0" smtClean="0">
                <a:solidFill>
                  <a:srgbClr val="FFFF00"/>
                </a:solidFill>
                <a:latin typeface="Bahnschrift Light" panose="020B0502040204020203" pitchFamily="34" charset="0"/>
              </a:rPr>
              <a:t>ANÁLISIS DE LOS RESULTADOS</a:t>
            </a:r>
            <a:endParaRPr lang="es-EC" sz="1600" dirty="0">
              <a:solidFill>
                <a:srgbClr val="FFFF00"/>
              </a:solidFill>
              <a:latin typeface="Bahnschrift Light" panose="020B0502040204020203" pitchFamily="34" charset="0"/>
            </a:endParaRPr>
          </a:p>
        </p:txBody>
      </p:sp>
      <p:sp>
        <p:nvSpPr>
          <p:cNvPr id="8" name="CuadroTexto 7"/>
          <p:cNvSpPr txBox="1"/>
          <p:nvPr/>
        </p:nvSpPr>
        <p:spPr>
          <a:xfrm>
            <a:off x="4818074" y="1316626"/>
            <a:ext cx="5349570" cy="369332"/>
          </a:xfrm>
          <a:prstGeom prst="rect">
            <a:avLst/>
          </a:prstGeom>
          <a:blipFill>
            <a:blip r:embed="rId2"/>
            <a:tile tx="0" ty="0" sx="100000" sy="100000" flip="none" algn="tl"/>
          </a:blipFill>
        </p:spPr>
        <p:txBody>
          <a:bodyPr wrap="square" rtlCol="0">
            <a:spAutoFit/>
          </a:bodyPr>
          <a:lstStyle/>
          <a:p>
            <a:pPr algn="just">
              <a:defRPr/>
            </a:pPr>
            <a:r>
              <a:rPr lang="es-CO" dirty="0" smtClean="0">
                <a:latin typeface="Bahnschrift Light" panose="020B0502040204020203" pitchFamily="34" charset="0"/>
                <a:cs typeface="Arial" charset="0"/>
              </a:rPr>
              <a:t>            Resultados </a:t>
            </a:r>
            <a:r>
              <a:rPr lang="es-CO" dirty="0">
                <a:latin typeface="Bahnschrift Light" panose="020B0502040204020203" pitchFamily="34" charset="0"/>
                <a:cs typeface="Arial" charset="0"/>
              </a:rPr>
              <a:t>del test 1 del hombro </a:t>
            </a:r>
            <a:r>
              <a:rPr lang="es-CO" dirty="0" smtClean="0">
                <a:latin typeface="Bahnschrift Light" panose="020B0502040204020203" pitchFamily="34" charset="0"/>
                <a:cs typeface="Arial" charset="0"/>
              </a:rPr>
              <a:t>doloroso  </a:t>
            </a:r>
            <a:endParaRPr lang="es-CO" dirty="0">
              <a:latin typeface="Bahnschrift Light" panose="020B0502040204020203" pitchFamily="34" charset="0"/>
              <a:cs typeface="Arial" charset="0"/>
            </a:endParaRPr>
          </a:p>
        </p:txBody>
      </p:sp>
      <p:pic>
        <p:nvPicPr>
          <p:cNvPr id="3" name="Imagen 2"/>
          <p:cNvPicPr>
            <a:picLocks noChangeAspect="1"/>
          </p:cNvPicPr>
          <p:nvPr/>
        </p:nvPicPr>
        <p:blipFill>
          <a:blip r:embed="rId3"/>
          <a:stretch>
            <a:fillRect/>
          </a:stretch>
        </p:blipFill>
        <p:spPr>
          <a:xfrm>
            <a:off x="4921817" y="1996942"/>
            <a:ext cx="5857800" cy="3852101"/>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200228044"/>
              </p:ext>
            </p:extLst>
          </p:nvPr>
        </p:nvGraphicFramePr>
        <p:xfrm>
          <a:off x="892516" y="602019"/>
          <a:ext cx="3049604" cy="5500477"/>
        </p:xfrm>
        <a:graphic>
          <a:graphicData uri="http://schemas.openxmlformats.org/drawingml/2006/table">
            <a:tbl>
              <a:tblPr>
                <a:tableStyleId>{93296810-A885-4BE3-A3E7-6D5BEEA58F35}</a:tableStyleId>
              </a:tblPr>
              <a:tblGrid>
                <a:gridCol w="202635">
                  <a:extLst>
                    <a:ext uri="{9D8B030D-6E8A-4147-A177-3AD203B41FA5}">
                      <a16:colId xmlns:a16="http://schemas.microsoft.com/office/drawing/2014/main" xmlns="" val="377966384"/>
                    </a:ext>
                  </a:extLst>
                </a:gridCol>
                <a:gridCol w="300748">
                  <a:extLst>
                    <a:ext uri="{9D8B030D-6E8A-4147-A177-3AD203B41FA5}">
                      <a16:colId xmlns:a16="http://schemas.microsoft.com/office/drawing/2014/main" xmlns="" val="730070295"/>
                    </a:ext>
                  </a:extLst>
                </a:gridCol>
                <a:gridCol w="289106">
                  <a:extLst>
                    <a:ext uri="{9D8B030D-6E8A-4147-A177-3AD203B41FA5}">
                      <a16:colId xmlns:a16="http://schemas.microsoft.com/office/drawing/2014/main" xmlns="" val="1936674397"/>
                    </a:ext>
                  </a:extLst>
                </a:gridCol>
                <a:gridCol w="289106">
                  <a:extLst>
                    <a:ext uri="{9D8B030D-6E8A-4147-A177-3AD203B41FA5}">
                      <a16:colId xmlns:a16="http://schemas.microsoft.com/office/drawing/2014/main" xmlns="" val="498542831"/>
                    </a:ext>
                  </a:extLst>
                </a:gridCol>
                <a:gridCol w="289106">
                  <a:extLst>
                    <a:ext uri="{9D8B030D-6E8A-4147-A177-3AD203B41FA5}">
                      <a16:colId xmlns:a16="http://schemas.microsoft.com/office/drawing/2014/main" xmlns="" val="260627771"/>
                    </a:ext>
                  </a:extLst>
                </a:gridCol>
                <a:gridCol w="289106">
                  <a:extLst>
                    <a:ext uri="{9D8B030D-6E8A-4147-A177-3AD203B41FA5}">
                      <a16:colId xmlns:a16="http://schemas.microsoft.com/office/drawing/2014/main" xmlns="" val="2533977489"/>
                    </a:ext>
                  </a:extLst>
                </a:gridCol>
                <a:gridCol w="289106">
                  <a:extLst>
                    <a:ext uri="{9D8B030D-6E8A-4147-A177-3AD203B41FA5}">
                      <a16:colId xmlns:a16="http://schemas.microsoft.com/office/drawing/2014/main" xmlns="" val="4118053598"/>
                    </a:ext>
                  </a:extLst>
                </a:gridCol>
                <a:gridCol w="289106">
                  <a:extLst>
                    <a:ext uri="{9D8B030D-6E8A-4147-A177-3AD203B41FA5}">
                      <a16:colId xmlns:a16="http://schemas.microsoft.com/office/drawing/2014/main" xmlns="" val="411438105"/>
                    </a:ext>
                  </a:extLst>
                </a:gridCol>
                <a:gridCol w="160227">
                  <a:extLst>
                    <a:ext uri="{9D8B030D-6E8A-4147-A177-3AD203B41FA5}">
                      <a16:colId xmlns:a16="http://schemas.microsoft.com/office/drawing/2014/main" xmlns="" val="2641622018"/>
                    </a:ext>
                  </a:extLst>
                </a:gridCol>
                <a:gridCol w="215958">
                  <a:extLst>
                    <a:ext uri="{9D8B030D-6E8A-4147-A177-3AD203B41FA5}">
                      <a16:colId xmlns:a16="http://schemas.microsoft.com/office/drawing/2014/main" xmlns="" val="2036222948"/>
                    </a:ext>
                  </a:extLst>
                </a:gridCol>
                <a:gridCol w="205509">
                  <a:extLst>
                    <a:ext uri="{9D8B030D-6E8A-4147-A177-3AD203B41FA5}">
                      <a16:colId xmlns:a16="http://schemas.microsoft.com/office/drawing/2014/main" xmlns="" val="3852982236"/>
                    </a:ext>
                  </a:extLst>
                </a:gridCol>
                <a:gridCol w="229891">
                  <a:extLst>
                    <a:ext uri="{9D8B030D-6E8A-4147-A177-3AD203B41FA5}">
                      <a16:colId xmlns:a16="http://schemas.microsoft.com/office/drawing/2014/main" xmlns="" val="2879351482"/>
                    </a:ext>
                  </a:extLst>
                </a:gridCol>
              </a:tblGrid>
              <a:tr h="112555">
                <a:tc>
                  <a:txBody>
                    <a:bodyPr/>
                    <a:lstStyle/>
                    <a:p>
                      <a:pPr algn="l" fontAlgn="b"/>
                      <a:r>
                        <a:rPr lang="en-US" sz="800" u="none" strike="noStrike" baseline="0" dirty="0">
                          <a:effectLst/>
                        </a:rPr>
                        <a:t>No</a:t>
                      </a:r>
                      <a:endParaRPr lang="en-US" sz="800" b="1" i="0" u="none" strike="noStrike" baseline="0" dirty="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gridSpan="11">
                  <a:txBody>
                    <a:bodyPr/>
                    <a:lstStyle/>
                    <a:p>
                      <a:pPr algn="ctr" fontAlgn="b"/>
                      <a:r>
                        <a:rPr lang="en-US" sz="800" u="none" strike="noStrike" baseline="0" dirty="0" err="1">
                          <a:effectLst/>
                        </a:rPr>
                        <a:t>Intensidad</a:t>
                      </a:r>
                      <a:r>
                        <a:rPr lang="en-US" sz="800" u="none" strike="noStrike" baseline="0" dirty="0">
                          <a:effectLst/>
                        </a:rPr>
                        <a:t> del dolor</a:t>
                      </a:r>
                      <a:endParaRPr lang="en-US" sz="800" b="1" i="0" u="none" strike="noStrike" baseline="0" dirty="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795113021"/>
                  </a:ext>
                </a:extLst>
              </a:tr>
              <a:tr h="222129">
                <a:tc>
                  <a:txBody>
                    <a:bodyPr/>
                    <a:lstStyle/>
                    <a:p>
                      <a:pPr algn="l" fontAlgn="b"/>
                      <a:r>
                        <a:rPr lang="en-US" sz="800" u="none" strike="noStrike" baseline="0" dirty="0">
                          <a:effectLst/>
                        </a:rPr>
                        <a:t> </a:t>
                      </a:r>
                      <a:endParaRPr lang="en-US" sz="800" b="0" i="0" u="none" strike="noStrike" baseline="0" dirty="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dirty="0" err="1">
                          <a:effectLst/>
                        </a:rPr>
                        <a:t>Ausencia</a:t>
                      </a:r>
                      <a:endParaRPr lang="en-US" sz="800" b="1" i="0" u="none" strike="noStrike" baseline="0" dirty="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gridSpan="3">
                  <a:txBody>
                    <a:bodyPr/>
                    <a:lstStyle/>
                    <a:p>
                      <a:pPr algn="ctr" fontAlgn="b"/>
                      <a:r>
                        <a:rPr lang="en-US" sz="800" u="none" strike="noStrike" baseline="0">
                          <a:effectLst/>
                        </a:rPr>
                        <a:t>Ligera Molestia</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hMerge="1">
                  <a:txBody>
                    <a:bodyPr/>
                    <a:lstStyle/>
                    <a:p>
                      <a:endParaRPr lang="en-US"/>
                    </a:p>
                  </a:txBody>
                  <a:tcPr/>
                </a:tc>
                <a:tc hMerge="1">
                  <a:txBody>
                    <a:bodyPr/>
                    <a:lstStyle/>
                    <a:p>
                      <a:endParaRPr lang="en-US"/>
                    </a:p>
                  </a:txBody>
                  <a:tcPr/>
                </a:tc>
                <a:tc gridSpan="3">
                  <a:txBody>
                    <a:bodyPr/>
                    <a:lstStyle/>
                    <a:p>
                      <a:pPr algn="ctr" fontAlgn="b"/>
                      <a:r>
                        <a:rPr lang="en-US" sz="800" u="none" strike="noStrike" baseline="0" dirty="0">
                          <a:effectLst/>
                        </a:rPr>
                        <a:t>Dolor</a:t>
                      </a:r>
                      <a:endParaRPr lang="en-US" sz="800" b="1" i="0" u="none" strike="noStrike" baseline="0" dirty="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hMerge="1">
                  <a:txBody>
                    <a:bodyPr/>
                    <a:lstStyle/>
                    <a:p>
                      <a:endParaRPr lang="en-US"/>
                    </a:p>
                  </a:txBody>
                  <a:tcPr/>
                </a:tc>
                <a:tc hMerge="1">
                  <a:txBody>
                    <a:bodyPr/>
                    <a:lstStyle/>
                    <a:p>
                      <a:endParaRPr lang="en-US"/>
                    </a:p>
                  </a:txBody>
                  <a:tcPr/>
                </a:tc>
                <a:tc gridSpan="2">
                  <a:txBody>
                    <a:bodyPr/>
                    <a:lstStyle/>
                    <a:p>
                      <a:pPr algn="ctr" fontAlgn="b"/>
                      <a:r>
                        <a:rPr lang="en-US" sz="800" u="none" strike="noStrike" baseline="0">
                          <a:effectLst/>
                        </a:rPr>
                        <a:t>Dolor Intenso</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hMerge="1">
                  <a:txBody>
                    <a:bodyPr/>
                    <a:lstStyle/>
                    <a:p>
                      <a:endParaRPr lang="en-US"/>
                    </a:p>
                  </a:txBody>
                  <a:tcPr/>
                </a:tc>
                <a:tc gridSpan="2">
                  <a:txBody>
                    <a:bodyPr/>
                    <a:lstStyle/>
                    <a:p>
                      <a:pPr algn="ctr" fontAlgn="b"/>
                      <a:r>
                        <a:rPr lang="en-US" sz="800" u="none" strike="noStrike" baseline="0" dirty="0" err="1">
                          <a:effectLst/>
                        </a:rPr>
                        <a:t>Máximo</a:t>
                      </a:r>
                      <a:r>
                        <a:rPr lang="en-US" sz="800" u="none" strike="noStrike" baseline="0" dirty="0">
                          <a:effectLst/>
                        </a:rPr>
                        <a:t> Dolor</a:t>
                      </a:r>
                      <a:endParaRPr lang="en-US" sz="800" b="1" i="0" u="none" strike="noStrike" baseline="0" dirty="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hMerge="1">
                  <a:txBody>
                    <a:bodyPr/>
                    <a:lstStyle/>
                    <a:p>
                      <a:endParaRPr lang="en-US"/>
                    </a:p>
                  </a:txBody>
                  <a:tcPr/>
                </a:tc>
                <a:extLst>
                  <a:ext uri="{0D108BD9-81ED-4DB2-BD59-A6C34878D82A}">
                    <a16:rowId xmlns:a16="http://schemas.microsoft.com/office/drawing/2014/main" xmlns="" val="1582184772"/>
                  </a:ext>
                </a:extLst>
              </a:tr>
              <a:tr h="112555">
                <a:tc>
                  <a:txBody>
                    <a:bodyPr/>
                    <a:lstStyle/>
                    <a:p>
                      <a:pPr algn="l" fontAlgn="b"/>
                      <a:r>
                        <a:rPr lang="en-US" sz="800" u="none" strike="noStrike" baseline="0">
                          <a:effectLst/>
                        </a:rPr>
                        <a:t> </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0</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2</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3</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4</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5</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6</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7</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8</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9</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10</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2277664844"/>
                  </a:ext>
                </a:extLst>
              </a:tr>
              <a:tr h="112555">
                <a:tc>
                  <a:txBody>
                    <a:bodyPr/>
                    <a:lstStyle/>
                    <a:p>
                      <a:pPr algn="r" fontAlgn="b"/>
                      <a:r>
                        <a:rPr lang="en-US" sz="800" u="none" strike="noStrike" baseline="0">
                          <a:effectLst/>
                        </a:rPr>
                        <a:t>1</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4211524256"/>
                  </a:ext>
                </a:extLst>
              </a:tr>
              <a:tr h="112555">
                <a:tc>
                  <a:txBody>
                    <a:bodyPr/>
                    <a:lstStyle/>
                    <a:p>
                      <a:pPr algn="r" fontAlgn="b"/>
                      <a:r>
                        <a:rPr lang="en-US" sz="800" u="none" strike="noStrike" baseline="0">
                          <a:effectLst/>
                        </a:rPr>
                        <a:t>2</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dirty="0">
                          <a:effectLst/>
                        </a:rPr>
                        <a:t> </a:t>
                      </a:r>
                      <a:endParaRPr lang="en-US" sz="800" b="0" i="0" u="none" strike="noStrike" baseline="0" dirty="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954340526"/>
                  </a:ext>
                </a:extLst>
              </a:tr>
              <a:tr h="112555">
                <a:tc>
                  <a:txBody>
                    <a:bodyPr/>
                    <a:lstStyle/>
                    <a:p>
                      <a:pPr algn="r" fontAlgn="b"/>
                      <a:r>
                        <a:rPr lang="en-US" sz="800" u="none" strike="noStrike" baseline="0">
                          <a:effectLst/>
                        </a:rPr>
                        <a:t>3</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1014897558"/>
                  </a:ext>
                </a:extLst>
              </a:tr>
              <a:tr h="112555">
                <a:tc>
                  <a:txBody>
                    <a:bodyPr/>
                    <a:lstStyle/>
                    <a:p>
                      <a:pPr algn="r" fontAlgn="b"/>
                      <a:r>
                        <a:rPr lang="en-US" sz="800" u="none" strike="noStrike" baseline="0">
                          <a:effectLst/>
                        </a:rPr>
                        <a:t>4</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dirty="0">
                          <a:effectLst/>
                        </a:rPr>
                        <a:t> </a:t>
                      </a:r>
                      <a:endParaRPr lang="en-US" sz="800" b="0" i="0" u="none" strike="noStrike" baseline="0" dirty="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1482215964"/>
                  </a:ext>
                </a:extLst>
              </a:tr>
              <a:tr h="112555">
                <a:tc>
                  <a:txBody>
                    <a:bodyPr/>
                    <a:lstStyle/>
                    <a:p>
                      <a:pPr algn="r" fontAlgn="b"/>
                      <a:r>
                        <a:rPr lang="en-US" sz="800" u="none" strike="noStrike" baseline="0">
                          <a:effectLst/>
                        </a:rPr>
                        <a:t>5</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1808262942"/>
                  </a:ext>
                </a:extLst>
              </a:tr>
              <a:tr h="112555">
                <a:tc>
                  <a:txBody>
                    <a:bodyPr/>
                    <a:lstStyle/>
                    <a:p>
                      <a:pPr algn="r" fontAlgn="b"/>
                      <a:r>
                        <a:rPr lang="en-US" sz="800" u="none" strike="noStrike" baseline="0">
                          <a:effectLst/>
                        </a:rPr>
                        <a:t>6</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dirty="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2797719064"/>
                  </a:ext>
                </a:extLst>
              </a:tr>
              <a:tr h="112555">
                <a:tc>
                  <a:txBody>
                    <a:bodyPr/>
                    <a:lstStyle/>
                    <a:p>
                      <a:pPr algn="r" fontAlgn="b"/>
                      <a:r>
                        <a:rPr lang="en-US" sz="800" u="none" strike="noStrike" baseline="0">
                          <a:effectLst/>
                        </a:rPr>
                        <a:t>7</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2228934731"/>
                  </a:ext>
                </a:extLst>
              </a:tr>
              <a:tr h="112555">
                <a:tc>
                  <a:txBody>
                    <a:bodyPr/>
                    <a:lstStyle/>
                    <a:p>
                      <a:pPr algn="r" fontAlgn="b"/>
                      <a:r>
                        <a:rPr lang="en-US" sz="800" u="none" strike="noStrike" baseline="0">
                          <a:effectLst/>
                        </a:rPr>
                        <a:t>8</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dirty="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1974267896"/>
                  </a:ext>
                </a:extLst>
              </a:tr>
              <a:tr h="112555">
                <a:tc>
                  <a:txBody>
                    <a:bodyPr/>
                    <a:lstStyle/>
                    <a:p>
                      <a:pPr algn="r" fontAlgn="b"/>
                      <a:r>
                        <a:rPr lang="en-US" sz="800" u="none" strike="noStrike" baseline="0">
                          <a:effectLst/>
                        </a:rPr>
                        <a:t>9</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105558351"/>
                  </a:ext>
                </a:extLst>
              </a:tr>
              <a:tr h="112555">
                <a:tc>
                  <a:txBody>
                    <a:bodyPr/>
                    <a:lstStyle/>
                    <a:p>
                      <a:pPr algn="r" fontAlgn="b"/>
                      <a:r>
                        <a:rPr lang="en-US" sz="800" u="none" strike="noStrike" baseline="0">
                          <a:effectLst/>
                        </a:rPr>
                        <a:t>10</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dirty="0">
                          <a:effectLst/>
                        </a:rPr>
                        <a:t> </a:t>
                      </a:r>
                      <a:endParaRPr lang="en-US" sz="800" b="0" i="0" u="none" strike="noStrike" baseline="0" dirty="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1402514578"/>
                  </a:ext>
                </a:extLst>
              </a:tr>
              <a:tr h="112555">
                <a:tc>
                  <a:txBody>
                    <a:bodyPr/>
                    <a:lstStyle/>
                    <a:p>
                      <a:pPr algn="r" fontAlgn="b"/>
                      <a:r>
                        <a:rPr lang="en-US" sz="800" u="none" strike="noStrike" baseline="0">
                          <a:effectLst/>
                        </a:rPr>
                        <a:t>11</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3393869324"/>
                  </a:ext>
                </a:extLst>
              </a:tr>
              <a:tr h="112555">
                <a:tc>
                  <a:txBody>
                    <a:bodyPr/>
                    <a:lstStyle/>
                    <a:p>
                      <a:pPr algn="r" fontAlgn="b"/>
                      <a:r>
                        <a:rPr lang="en-US" sz="800" u="none" strike="noStrike" baseline="0">
                          <a:effectLst/>
                        </a:rPr>
                        <a:t>12</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945379911"/>
                  </a:ext>
                </a:extLst>
              </a:tr>
              <a:tr h="112555">
                <a:tc>
                  <a:txBody>
                    <a:bodyPr/>
                    <a:lstStyle/>
                    <a:p>
                      <a:pPr algn="r" fontAlgn="b"/>
                      <a:r>
                        <a:rPr lang="en-US" sz="800" u="none" strike="noStrike" baseline="0">
                          <a:effectLst/>
                        </a:rPr>
                        <a:t>13</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311152936"/>
                  </a:ext>
                </a:extLst>
              </a:tr>
              <a:tr h="112555">
                <a:tc>
                  <a:txBody>
                    <a:bodyPr/>
                    <a:lstStyle/>
                    <a:p>
                      <a:pPr algn="r" fontAlgn="b"/>
                      <a:r>
                        <a:rPr lang="en-US" sz="800" u="none" strike="noStrike" baseline="0">
                          <a:effectLst/>
                        </a:rPr>
                        <a:t>14</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3689393329"/>
                  </a:ext>
                </a:extLst>
              </a:tr>
              <a:tr h="112555">
                <a:tc>
                  <a:txBody>
                    <a:bodyPr/>
                    <a:lstStyle/>
                    <a:p>
                      <a:pPr algn="r" fontAlgn="b"/>
                      <a:r>
                        <a:rPr lang="en-US" sz="800" u="none" strike="noStrike" baseline="0">
                          <a:effectLst/>
                        </a:rPr>
                        <a:t>15</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1704103046"/>
                  </a:ext>
                </a:extLst>
              </a:tr>
              <a:tr h="112555">
                <a:tc>
                  <a:txBody>
                    <a:bodyPr/>
                    <a:lstStyle/>
                    <a:p>
                      <a:pPr algn="r" fontAlgn="b"/>
                      <a:r>
                        <a:rPr lang="en-US" sz="800" u="none" strike="noStrike" baseline="0">
                          <a:effectLst/>
                        </a:rPr>
                        <a:t>16</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4182209844"/>
                  </a:ext>
                </a:extLst>
              </a:tr>
              <a:tr h="112555">
                <a:tc>
                  <a:txBody>
                    <a:bodyPr/>
                    <a:lstStyle/>
                    <a:p>
                      <a:pPr algn="r" fontAlgn="b"/>
                      <a:r>
                        <a:rPr lang="en-US" sz="800" u="none" strike="noStrike" baseline="0">
                          <a:effectLst/>
                        </a:rPr>
                        <a:t>17</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dirty="0">
                          <a:effectLst/>
                        </a:rPr>
                        <a:t> </a:t>
                      </a:r>
                      <a:endParaRPr lang="en-US" sz="800" b="0" i="0" u="none" strike="noStrike" baseline="0" dirty="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394137562"/>
                  </a:ext>
                </a:extLst>
              </a:tr>
              <a:tr h="112555">
                <a:tc>
                  <a:txBody>
                    <a:bodyPr/>
                    <a:lstStyle/>
                    <a:p>
                      <a:pPr algn="r" fontAlgn="b"/>
                      <a:r>
                        <a:rPr lang="en-US" sz="800" u="none" strike="noStrike" baseline="0">
                          <a:effectLst/>
                        </a:rPr>
                        <a:t>18</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422399656"/>
                  </a:ext>
                </a:extLst>
              </a:tr>
              <a:tr h="112555">
                <a:tc>
                  <a:txBody>
                    <a:bodyPr/>
                    <a:lstStyle/>
                    <a:p>
                      <a:pPr algn="r" fontAlgn="b"/>
                      <a:r>
                        <a:rPr lang="en-US" sz="800" u="none" strike="noStrike" baseline="0">
                          <a:effectLst/>
                        </a:rPr>
                        <a:t>19</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dirty="0">
                          <a:effectLst/>
                        </a:rPr>
                        <a:t> </a:t>
                      </a:r>
                      <a:endParaRPr lang="en-US" sz="800" b="0" i="0" u="none" strike="noStrike" baseline="0" dirty="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3827838503"/>
                  </a:ext>
                </a:extLst>
              </a:tr>
              <a:tr h="112555">
                <a:tc>
                  <a:txBody>
                    <a:bodyPr/>
                    <a:lstStyle/>
                    <a:p>
                      <a:pPr algn="r" fontAlgn="b"/>
                      <a:r>
                        <a:rPr lang="en-US" sz="800" u="none" strike="noStrike" baseline="0">
                          <a:effectLst/>
                        </a:rPr>
                        <a:t>20</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50872247"/>
                  </a:ext>
                </a:extLst>
              </a:tr>
              <a:tr h="112555">
                <a:tc>
                  <a:txBody>
                    <a:bodyPr/>
                    <a:lstStyle/>
                    <a:p>
                      <a:pPr algn="r" fontAlgn="b"/>
                      <a:r>
                        <a:rPr lang="en-US" sz="800" u="none" strike="noStrike" baseline="0">
                          <a:effectLst/>
                        </a:rPr>
                        <a:t>21</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908848099"/>
                  </a:ext>
                </a:extLst>
              </a:tr>
              <a:tr h="112555">
                <a:tc>
                  <a:txBody>
                    <a:bodyPr/>
                    <a:lstStyle/>
                    <a:p>
                      <a:pPr algn="r" fontAlgn="b"/>
                      <a:r>
                        <a:rPr lang="en-US" sz="800" u="none" strike="noStrike" baseline="0">
                          <a:effectLst/>
                        </a:rPr>
                        <a:t>22</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1446039194"/>
                  </a:ext>
                </a:extLst>
              </a:tr>
              <a:tr h="112555">
                <a:tc>
                  <a:txBody>
                    <a:bodyPr/>
                    <a:lstStyle/>
                    <a:p>
                      <a:pPr algn="r" fontAlgn="b"/>
                      <a:r>
                        <a:rPr lang="en-US" sz="800" u="none" strike="noStrike" baseline="0">
                          <a:effectLst/>
                        </a:rPr>
                        <a:t>23</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dirty="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1986618388"/>
                  </a:ext>
                </a:extLst>
              </a:tr>
              <a:tr h="112555">
                <a:tc>
                  <a:txBody>
                    <a:bodyPr/>
                    <a:lstStyle/>
                    <a:p>
                      <a:pPr algn="r" fontAlgn="b"/>
                      <a:r>
                        <a:rPr lang="en-US" sz="800" u="none" strike="noStrike" baseline="0">
                          <a:effectLst/>
                        </a:rPr>
                        <a:t>24</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2444632337"/>
                  </a:ext>
                </a:extLst>
              </a:tr>
              <a:tr h="112555">
                <a:tc>
                  <a:txBody>
                    <a:bodyPr/>
                    <a:lstStyle/>
                    <a:p>
                      <a:pPr algn="r" fontAlgn="b"/>
                      <a:r>
                        <a:rPr lang="en-US" sz="800" u="none" strike="noStrike" baseline="0">
                          <a:effectLst/>
                        </a:rPr>
                        <a:t>25</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218960918"/>
                  </a:ext>
                </a:extLst>
              </a:tr>
              <a:tr h="112555">
                <a:tc>
                  <a:txBody>
                    <a:bodyPr/>
                    <a:lstStyle/>
                    <a:p>
                      <a:pPr algn="r" fontAlgn="b"/>
                      <a:r>
                        <a:rPr lang="en-US" sz="800" u="none" strike="noStrike" baseline="0">
                          <a:effectLst/>
                        </a:rPr>
                        <a:t>26</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2391499463"/>
                  </a:ext>
                </a:extLst>
              </a:tr>
              <a:tr h="112555">
                <a:tc>
                  <a:txBody>
                    <a:bodyPr/>
                    <a:lstStyle/>
                    <a:p>
                      <a:pPr algn="r" fontAlgn="b"/>
                      <a:r>
                        <a:rPr lang="en-US" sz="800" u="none" strike="noStrike" baseline="0">
                          <a:effectLst/>
                        </a:rPr>
                        <a:t>27</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800087150"/>
                  </a:ext>
                </a:extLst>
              </a:tr>
              <a:tr h="112555">
                <a:tc>
                  <a:txBody>
                    <a:bodyPr/>
                    <a:lstStyle/>
                    <a:p>
                      <a:pPr algn="r" fontAlgn="b"/>
                      <a:r>
                        <a:rPr lang="en-US" sz="800" u="none" strike="noStrike" baseline="0">
                          <a:effectLst/>
                        </a:rPr>
                        <a:t>28</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2804340200"/>
                  </a:ext>
                </a:extLst>
              </a:tr>
              <a:tr h="112555">
                <a:tc>
                  <a:txBody>
                    <a:bodyPr/>
                    <a:lstStyle/>
                    <a:p>
                      <a:pPr algn="r" fontAlgn="b"/>
                      <a:r>
                        <a:rPr lang="en-US" sz="800" u="none" strike="noStrike" baseline="0">
                          <a:effectLst/>
                        </a:rPr>
                        <a:t>29</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4037748440"/>
                  </a:ext>
                </a:extLst>
              </a:tr>
              <a:tr h="112555">
                <a:tc>
                  <a:txBody>
                    <a:bodyPr/>
                    <a:lstStyle/>
                    <a:p>
                      <a:pPr algn="r" fontAlgn="b"/>
                      <a:r>
                        <a:rPr lang="en-US" sz="800" u="none" strike="noStrike" baseline="0">
                          <a:effectLst/>
                        </a:rPr>
                        <a:t>30</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1041976705"/>
                  </a:ext>
                </a:extLst>
              </a:tr>
              <a:tr h="112555">
                <a:tc>
                  <a:txBody>
                    <a:bodyPr/>
                    <a:lstStyle/>
                    <a:p>
                      <a:pPr algn="r" fontAlgn="b"/>
                      <a:r>
                        <a:rPr lang="en-US" sz="800" u="none" strike="noStrike" baseline="0">
                          <a:effectLst/>
                        </a:rPr>
                        <a:t>31</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1688419727"/>
                  </a:ext>
                </a:extLst>
              </a:tr>
              <a:tr h="112555">
                <a:tc>
                  <a:txBody>
                    <a:bodyPr/>
                    <a:lstStyle/>
                    <a:p>
                      <a:pPr algn="r" fontAlgn="b"/>
                      <a:r>
                        <a:rPr lang="en-US" sz="800" u="none" strike="noStrike" baseline="0">
                          <a:effectLst/>
                        </a:rPr>
                        <a:t>32</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3216410310"/>
                  </a:ext>
                </a:extLst>
              </a:tr>
              <a:tr h="112555">
                <a:tc>
                  <a:txBody>
                    <a:bodyPr/>
                    <a:lstStyle/>
                    <a:p>
                      <a:pPr algn="r" fontAlgn="b"/>
                      <a:r>
                        <a:rPr lang="en-US" sz="800" u="none" strike="noStrike" baseline="0">
                          <a:effectLst/>
                        </a:rPr>
                        <a:t>33</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719088796"/>
                  </a:ext>
                </a:extLst>
              </a:tr>
              <a:tr h="112555">
                <a:tc>
                  <a:txBody>
                    <a:bodyPr/>
                    <a:lstStyle/>
                    <a:p>
                      <a:pPr algn="r" fontAlgn="b"/>
                      <a:r>
                        <a:rPr lang="en-US" sz="800" u="none" strike="noStrike" baseline="0">
                          <a:effectLst/>
                        </a:rPr>
                        <a:t>34</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3627732903"/>
                  </a:ext>
                </a:extLst>
              </a:tr>
              <a:tr h="112555">
                <a:tc>
                  <a:txBody>
                    <a:bodyPr/>
                    <a:lstStyle/>
                    <a:p>
                      <a:pPr algn="r" fontAlgn="b"/>
                      <a:r>
                        <a:rPr lang="en-US" sz="800" u="none" strike="noStrike" baseline="0">
                          <a:effectLst/>
                        </a:rPr>
                        <a:t>35</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729202793"/>
                  </a:ext>
                </a:extLst>
              </a:tr>
              <a:tr h="112555">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8</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3</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8</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6</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2</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4</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4</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2014456080"/>
                  </a:ext>
                </a:extLst>
              </a:tr>
              <a:tr h="222129">
                <a:tc>
                  <a:txBody>
                    <a:bodyPr/>
                    <a:lstStyle/>
                    <a:p>
                      <a:pPr algn="l" fontAlgn="b"/>
                      <a:r>
                        <a:rPr lang="en-US" sz="800" u="none" strike="noStrike" baseline="0">
                          <a:effectLst/>
                        </a:rPr>
                        <a:t>Suma</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8</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17</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10</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dirty="0">
                          <a:effectLst/>
                        </a:rPr>
                        <a:t> </a:t>
                      </a:r>
                      <a:endParaRPr lang="en-US" sz="800" b="0" i="0" u="none" strike="noStrike" baseline="0" dirty="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2981180395"/>
                  </a:ext>
                </a:extLst>
              </a:tr>
              <a:tr h="222129">
                <a:tc>
                  <a:txBody>
                    <a:bodyPr/>
                    <a:lstStyle/>
                    <a:p>
                      <a:pPr algn="l" fontAlgn="b"/>
                      <a:r>
                        <a:rPr lang="en-US" sz="800" u="none" strike="noStrike" baseline="0" dirty="0">
                          <a:effectLst/>
                        </a:rPr>
                        <a:t>%</a:t>
                      </a:r>
                      <a:endParaRPr lang="en-US" sz="800" b="1" i="0" u="none" strike="noStrike" baseline="0" dirty="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a:effectLst/>
                        </a:rPr>
                        <a:t>22,86%</a:t>
                      </a:r>
                      <a:endParaRPr lang="en-US" sz="800" b="1"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dirty="0">
                          <a:effectLst/>
                        </a:rPr>
                        <a:t>48,57%</a:t>
                      </a:r>
                      <a:endParaRPr lang="en-US" sz="800" b="1" i="0" u="none" strike="noStrike" baseline="0" dirty="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dirty="0">
                          <a:effectLst/>
                        </a:rPr>
                        <a:t>0,00%</a:t>
                      </a:r>
                      <a:endParaRPr lang="en-US" sz="800" b="1" i="0" u="none" strike="noStrike" baseline="0" dirty="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dirty="0">
                          <a:effectLst/>
                        </a:rPr>
                        <a:t>0,00%</a:t>
                      </a:r>
                      <a:endParaRPr lang="en-US" sz="800" b="1" i="0" u="none" strike="noStrike" baseline="0" dirty="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r" fontAlgn="b"/>
                      <a:r>
                        <a:rPr lang="en-US" sz="800" u="none" strike="noStrike" baseline="0" dirty="0">
                          <a:effectLst/>
                        </a:rPr>
                        <a:t>28,57%</a:t>
                      </a:r>
                      <a:endParaRPr lang="en-US" sz="800" b="1" i="0" u="none" strike="noStrike" baseline="0" dirty="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dirty="0">
                          <a:effectLst/>
                        </a:rPr>
                        <a:t> </a:t>
                      </a:r>
                      <a:endParaRPr lang="en-US" sz="800" b="0" i="0" u="none" strike="noStrike" baseline="0" dirty="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a:effectLst/>
                        </a:rPr>
                        <a:t> </a:t>
                      </a:r>
                      <a:endParaRPr lang="en-US" sz="800" b="0" i="0" u="none" strike="noStrike" baseline="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tc>
                  <a:txBody>
                    <a:bodyPr/>
                    <a:lstStyle/>
                    <a:p>
                      <a:pPr algn="l" fontAlgn="b"/>
                      <a:r>
                        <a:rPr lang="en-US" sz="800" u="none" strike="noStrike" baseline="0" dirty="0">
                          <a:effectLst/>
                        </a:rPr>
                        <a:t> </a:t>
                      </a:r>
                      <a:endParaRPr lang="en-US" sz="800" b="0" i="0" u="none" strike="noStrike" baseline="0" dirty="0">
                        <a:solidFill>
                          <a:srgbClr val="000000"/>
                        </a:solidFill>
                        <a:effectLst/>
                        <a:latin typeface="Calibri" panose="020F0502020204030204" pitchFamily="34" charset="0"/>
                      </a:endParaRPr>
                    </a:p>
                  </a:txBody>
                  <a:tcPr marL="3317" marR="3317" marT="3317" marB="0" anchor="b">
                    <a:blipFill>
                      <a:blip r:embed="rId4"/>
                      <a:tile tx="0" ty="0" sx="100000" sy="100000" flip="none" algn="tl"/>
                    </a:blipFill>
                  </a:tcPr>
                </a:tc>
                <a:extLst>
                  <a:ext uri="{0D108BD9-81ED-4DB2-BD59-A6C34878D82A}">
                    <a16:rowId xmlns:a16="http://schemas.microsoft.com/office/drawing/2014/main" xmlns="" val="2081083193"/>
                  </a:ext>
                </a:extLst>
              </a:tr>
            </a:tbl>
          </a:graphicData>
        </a:graphic>
      </p:graphicFrame>
      <p:sp>
        <p:nvSpPr>
          <p:cNvPr id="7" name="CuadroTexto 6"/>
          <p:cNvSpPr txBox="1"/>
          <p:nvPr/>
        </p:nvSpPr>
        <p:spPr>
          <a:xfrm>
            <a:off x="8057503" y="3107927"/>
            <a:ext cx="1659429" cy="246221"/>
          </a:xfrm>
          <a:prstGeom prst="rect">
            <a:avLst/>
          </a:prstGeom>
          <a:noFill/>
        </p:spPr>
        <p:txBody>
          <a:bodyPr wrap="none" rtlCol="0">
            <a:spAutoFit/>
          </a:bodyPr>
          <a:lstStyle/>
          <a:p>
            <a:r>
              <a:rPr lang="es-ES" sz="1000" dirty="0" smtClean="0"/>
              <a:t>INTENSIDAD DEL DOLOR</a:t>
            </a:r>
            <a:endParaRPr lang="en-US" sz="1000" dirty="0"/>
          </a:p>
        </p:txBody>
      </p:sp>
    </p:spTree>
    <p:extLst>
      <p:ext uri="{BB962C8B-B14F-4D97-AF65-F5344CB8AC3E}">
        <p14:creationId xmlns:p14="http://schemas.microsoft.com/office/powerpoint/2010/main" val="306580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704850" y="1438275"/>
            <a:ext cx="10757711" cy="714375"/>
          </a:xfrm>
          <a:blipFill>
            <a:blip r:embed="rId2"/>
            <a:tile tx="0" ty="0" sx="100000" sy="100000" flip="none" algn="tl"/>
          </a:blipFill>
        </p:spPr>
        <p:txBody>
          <a:bodyPr anchor="ctr"/>
          <a:lstStyle/>
          <a:p>
            <a:pPr lvl="0" algn="ctr" defTabSz="914400" fontAlgn="base">
              <a:spcAft>
                <a:spcPct val="0"/>
              </a:spcAft>
              <a:defRPr/>
            </a:pPr>
            <a:r>
              <a:rPr lang="es-EC" sz="2400" dirty="0">
                <a:solidFill>
                  <a:srgbClr val="FF0000"/>
                </a:solidFill>
                <a:ea typeface="+mn-ea"/>
                <a:cs typeface="+mn-cs"/>
              </a:rPr>
              <a:t/>
            </a:r>
            <a:br>
              <a:rPr lang="es-EC" sz="2400" dirty="0">
                <a:solidFill>
                  <a:srgbClr val="FF0000"/>
                </a:solidFill>
                <a:ea typeface="+mn-ea"/>
                <a:cs typeface="+mn-cs"/>
              </a:rPr>
            </a:br>
            <a:endParaRPr lang="en-US" dirty="0"/>
          </a:p>
        </p:txBody>
      </p:sp>
      <p:sp>
        <p:nvSpPr>
          <p:cNvPr id="5" name="Subtítulo 4"/>
          <p:cNvSpPr>
            <a:spLocks noGrp="1"/>
          </p:cNvSpPr>
          <p:nvPr>
            <p:ph type="subTitle" idx="1"/>
          </p:nvPr>
        </p:nvSpPr>
        <p:spPr>
          <a:xfrm>
            <a:off x="10180715" y="6033284"/>
            <a:ext cx="1488770" cy="325986"/>
          </a:xfrm>
        </p:spPr>
        <p:txBody>
          <a:bodyPr/>
          <a:lstStyle/>
          <a:p>
            <a:fld id="{3D901B4B-E30C-45A2-B67D-46F3C3E8B470}" type="datetime1">
              <a:rPr lang="es-ES" sz="1200" smtClean="0"/>
              <a:t>22/06/2019</a:t>
            </a:fld>
            <a:endParaRPr lang="en-US" sz="1200" dirty="0"/>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7645" t="5116" r="9957" b="7508"/>
          <a:stretch/>
        </p:blipFill>
        <p:spPr>
          <a:xfrm>
            <a:off x="620678" y="577049"/>
            <a:ext cx="1803693" cy="556320"/>
          </a:xfrm>
          <a:prstGeom prst="rect">
            <a:avLst/>
          </a:prstGeom>
        </p:spPr>
      </p:pic>
      <p:pic>
        <p:nvPicPr>
          <p:cNvPr id="6" name="Imagen 5"/>
          <p:cNvPicPr>
            <a:picLocks noChangeAspect="1"/>
          </p:cNvPicPr>
          <p:nvPr/>
        </p:nvPicPr>
        <p:blipFill>
          <a:blip r:embed="rId4"/>
          <a:stretch>
            <a:fillRect/>
          </a:stretch>
        </p:blipFill>
        <p:spPr>
          <a:xfrm>
            <a:off x="620678" y="5873802"/>
            <a:ext cx="2705996" cy="322475"/>
          </a:xfrm>
          <a:prstGeom prst="rect">
            <a:avLst/>
          </a:prstGeom>
        </p:spPr>
      </p:pic>
      <p:sp>
        <p:nvSpPr>
          <p:cNvPr id="2" name="CuadroTexto 1"/>
          <p:cNvSpPr txBox="1"/>
          <p:nvPr/>
        </p:nvSpPr>
        <p:spPr>
          <a:xfrm>
            <a:off x="4829175" y="731824"/>
            <a:ext cx="3467100" cy="369332"/>
          </a:xfrm>
          <a:prstGeom prst="rect">
            <a:avLst/>
          </a:prstGeom>
          <a:noFill/>
        </p:spPr>
        <p:txBody>
          <a:bodyPr wrap="square" rtlCol="0">
            <a:spAutoFit/>
          </a:bodyPr>
          <a:lstStyle/>
          <a:p>
            <a:r>
              <a:rPr lang="es-ES" dirty="0" smtClean="0">
                <a:solidFill>
                  <a:srgbClr val="FFFF00"/>
                </a:solidFill>
                <a:latin typeface="Bahnschrift Light" panose="020B0502040204020203" pitchFamily="34" charset="0"/>
              </a:rPr>
              <a:t>ANÁLISIS DE LOS RESULTADOS</a:t>
            </a:r>
            <a:endParaRPr lang="en-US" dirty="0">
              <a:solidFill>
                <a:srgbClr val="FFFF00"/>
              </a:solidFill>
              <a:latin typeface="Bahnschrift Light" panose="020B0502040204020203" pitchFamily="34" charset="0"/>
            </a:endParaRPr>
          </a:p>
        </p:txBody>
      </p:sp>
      <p:sp>
        <p:nvSpPr>
          <p:cNvPr id="3" name="CuadroTexto 2"/>
          <p:cNvSpPr txBox="1"/>
          <p:nvPr/>
        </p:nvSpPr>
        <p:spPr>
          <a:xfrm>
            <a:off x="771525" y="1438275"/>
            <a:ext cx="10525125" cy="923330"/>
          </a:xfrm>
          <a:prstGeom prst="rect">
            <a:avLst/>
          </a:prstGeom>
          <a:noFill/>
        </p:spPr>
        <p:txBody>
          <a:bodyPr wrap="square" rtlCol="0">
            <a:spAutoFit/>
          </a:bodyPr>
          <a:lstStyle/>
          <a:p>
            <a:pPr algn="ctr"/>
            <a:r>
              <a:rPr lang="es-CO" sz="1700" dirty="0">
                <a:latin typeface="Bahnschrift Light" panose="020B0502040204020203" pitchFamily="34" charset="0"/>
                <a:cs typeface="Calibri" panose="020F0502020204030204" pitchFamily="34" charset="0"/>
              </a:rPr>
              <a:t>Tabla 3: Comparación de los datos obtenidos en la escala de intensidad en el test 1 del hombro doloroso. </a:t>
            </a:r>
            <a:r>
              <a:rPr lang="es-CO" sz="1700" dirty="0" smtClean="0">
                <a:latin typeface="Bahnschrift Light" panose="020B0502040204020203" pitchFamily="34" charset="0"/>
                <a:cs typeface="Calibri" panose="020F0502020204030204" pitchFamily="34" charset="0"/>
              </a:rPr>
              <a:t>      Prueba </a:t>
            </a:r>
            <a:r>
              <a:rPr lang="es-CO" sz="1700" dirty="0">
                <a:latin typeface="Bahnschrift Light" panose="020B0502040204020203" pitchFamily="34" charset="0"/>
                <a:cs typeface="Calibri" panose="020F0502020204030204" pitchFamily="34" charset="0"/>
              </a:rPr>
              <a:t>de Normalidad</a:t>
            </a:r>
          </a:p>
          <a:p>
            <a:endParaRPr lang="en-US" dirty="0"/>
          </a:p>
        </p:txBody>
      </p:sp>
      <p:sp>
        <p:nvSpPr>
          <p:cNvPr id="9" name="Rectángulo 8"/>
          <p:cNvSpPr/>
          <p:nvPr/>
        </p:nvSpPr>
        <p:spPr>
          <a:xfrm>
            <a:off x="620678" y="3592949"/>
            <a:ext cx="10866472" cy="2231380"/>
          </a:xfrm>
          <a:prstGeom prst="rect">
            <a:avLst/>
          </a:prstGeom>
          <a:blipFill>
            <a:blip r:embed="rId2"/>
            <a:tile tx="0" ty="0" sx="100000" sy="100000" flip="none" algn="tl"/>
          </a:blipFill>
        </p:spPr>
        <p:txBody>
          <a:bodyPr wrap="square">
            <a:spAutoFit/>
          </a:bodyPr>
          <a:lstStyle/>
          <a:p>
            <a:pPr algn="just">
              <a:defRPr/>
            </a:pPr>
            <a:r>
              <a:rPr lang="es-CO" sz="1700" dirty="0">
                <a:latin typeface="Bahnschrift Light" panose="020B0502040204020203" pitchFamily="34" charset="0"/>
                <a:cs typeface="Calibri" panose="020F0502020204030204" pitchFamily="34" charset="0"/>
              </a:rPr>
              <a:t>Tanto la prueba de </a:t>
            </a:r>
            <a:r>
              <a:rPr lang="es-CO" sz="1700" dirty="0" err="1">
                <a:latin typeface="Bahnschrift Light" panose="020B0502040204020203" pitchFamily="34" charset="0"/>
                <a:cs typeface="Calibri" panose="020F0502020204030204" pitchFamily="34" charset="0"/>
              </a:rPr>
              <a:t>Shapiro-Wilk</a:t>
            </a:r>
            <a:r>
              <a:rPr lang="es-CO" sz="1700" dirty="0">
                <a:latin typeface="Bahnschrift Light" panose="020B0502040204020203" pitchFamily="34" charset="0"/>
                <a:cs typeface="Calibri" panose="020F0502020204030204" pitchFamily="34" charset="0"/>
              </a:rPr>
              <a:t> como la establecida con </a:t>
            </a:r>
            <a:r>
              <a:rPr lang="es-CO" sz="1700" dirty="0" err="1">
                <a:latin typeface="Bahnschrift Light" panose="020B0502040204020203" pitchFamily="34" charset="0"/>
                <a:cs typeface="Calibri" panose="020F0502020204030204" pitchFamily="34" charset="0"/>
              </a:rPr>
              <a:t>Kolmogorov-Smirnov</a:t>
            </a:r>
            <a:r>
              <a:rPr lang="es-CO" sz="1700" dirty="0">
                <a:latin typeface="Bahnschrift Light" panose="020B0502040204020203" pitchFamily="34" charset="0"/>
                <a:cs typeface="Calibri" panose="020F0502020204030204" pitchFamily="34" charset="0"/>
              </a:rPr>
              <a:t> evidencian la no existencia de normalidad en los datos obtenidos con la escala de intensidad en el test 1 del hombro doloroso (Tabla 3), en tal sentido se descarta aplicar una prueba paramétrica para establecer la existencia o no de diferencias significativas entre las tres escalas de intensidad del dolor en el diagnóstico inicial. Por ello, se aplicó la Prueba no paramétrica denotada como Test de Friedman para K muestras relacionadas evidenciadas en la tabla 4.</a:t>
            </a:r>
          </a:p>
          <a:p>
            <a:pPr algn="just">
              <a:defRPr/>
            </a:pPr>
            <a:endParaRPr lang="es-CO" dirty="0">
              <a:latin typeface="Bahnschrift Light" panose="020B0502040204020203" pitchFamily="34" charset="0"/>
              <a:cs typeface="Calibri" panose="020F0502020204030204" pitchFamily="34" charset="0"/>
            </a:endParaRPr>
          </a:p>
          <a:p>
            <a:pPr algn="ctr">
              <a:defRPr/>
            </a:pPr>
            <a:r>
              <a:rPr lang="es-CO" b="1" dirty="0">
                <a:latin typeface="Bahnschrift Light" panose="020B0502040204020203" pitchFamily="34" charset="0"/>
                <a:cs typeface="Calibri" panose="020F0502020204030204" pitchFamily="34" charset="0"/>
              </a:rPr>
              <a:t>Los resultados de normalidad en todos los estudios descartó el uso de una estadística paramétrica. Por lo tanto, se aplica la Prueba de Friedman</a:t>
            </a: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3855" y="2216368"/>
            <a:ext cx="5753100" cy="1312862"/>
          </a:xfrm>
          <a:prstGeom prst="rect">
            <a:avLst/>
          </a:prstGeom>
          <a:blipFill>
            <a:blip r:embed="rId2"/>
            <a:tile tx="0" ty="0" sx="100000" sy="100000" flip="none" algn="tl"/>
          </a:blipFill>
          <a:ln>
            <a:noFill/>
          </a:ln>
          <a:effectLst/>
        </p:spPr>
      </p:pic>
    </p:spTree>
    <p:extLst>
      <p:ext uri="{BB962C8B-B14F-4D97-AF65-F5344CB8AC3E}">
        <p14:creationId xmlns:p14="http://schemas.microsoft.com/office/powerpoint/2010/main" val="228560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55232" y="1237092"/>
            <a:ext cx="7145744" cy="714375"/>
          </a:xfrm>
          <a:blipFill>
            <a:blip r:embed="rId2"/>
            <a:tile tx="0" ty="0" sx="100000" sy="100000" flip="none" algn="tl"/>
          </a:blipFill>
        </p:spPr>
        <p:txBody>
          <a:bodyPr anchor="ctr"/>
          <a:lstStyle/>
          <a:p>
            <a:pPr lvl="0" algn="ctr" defTabSz="914400" fontAlgn="base">
              <a:spcAft>
                <a:spcPct val="0"/>
              </a:spcAft>
              <a:defRPr/>
            </a:pPr>
            <a:r>
              <a:rPr lang="es-EC" sz="2400" dirty="0">
                <a:solidFill>
                  <a:srgbClr val="FF0000"/>
                </a:solidFill>
                <a:ea typeface="+mn-ea"/>
                <a:cs typeface="+mn-cs"/>
              </a:rPr>
              <a:t/>
            </a:r>
            <a:br>
              <a:rPr lang="es-EC" sz="2400" dirty="0">
                <a:solidFill>
                  <a:srgbClr val="FF0000"/>
                </a:solidFill>
                <a:ea typeface="+mn-ea"/>
                <a:cs typeface="+mn-cs"/>
              </a:rPr>
            </a:br>
            <a:endParaRPr lang="en-US" dirty="0"/>
          </a:p>
        </p:txBody>
      </p:sp>
      <p:sp>
        <p:nvSpPr>
          <p:cNvPr id="5" name="Subtítulo 4"/>
          <p:cNvSpPr>
            <a:spLocks noGrp="1"/>
          </p:cNvSpPr>
          <p:nvPr>
            <p:ph type="subTitle" idx="1"/>
          </p:nvPr>
        </p:nvSpPr>
        <p:spPr>
          <a:xfrm>
            <a:off x="10180715" y="6033284"/>
            <a:ext cx="1488770" cy="325986"/>
          </a:xfrm>
        </p:spPr>
        <p:txBody>
          <a:bodyPr/>
          <a:lstStyle/>
          <a:p>
            <a:fld id="{3D901B4B-E30C-45A2-B67D-46F3C3E8B470}" type="datetime1">
              <a:rPr lang="es-ES" sz="1200" smtClean="0"/>
              <a:t>22/06/2019</a:t>
            </a:fld>
            <a:endParaRPr lang="en-US" sz="1200" dirty="0"/>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7645" t="5116" r="9957" b="7508"/>
          <a:stretch/>
        </p:blipFill>
        <p:spPr>
          <a:xfrm>
            <a:off x="620678" y="577049"/>
            <a:ext cx="1803693" cy="556320"/>
          </a:xfrm>
          <a:prstGeom prst="rect">
            <a:avLst/>
          </a:prstGeom>
        </p:spPr>
      </p:pic>
      <p:pic>
        <p:nvPicPr>
          <p:cNvPr id="6" name="Imagen 5"/>
          <p:cNvPicPr>
            <a:picLocks noChangeAspect="1"/>
          </p:cNvPicPr>
          <p:nvPr/>
        </p:nvPicPr>
        <p:blipFill>
          <a:blip r:embed="rId4"/>
          <a:stretch>
            <a:fillRect/>
          </a:stretch>
        </p:blipFill>
        <p:spPr>
          <a:xfrm>
            <a:off x="620678" y="5873802"/>
            <a:ext cx="2705996" cy="322475"/>
          </a:xfrm>
          <a:prstGeom prst="rect">
            <a:avLst/>
          </a:prstGeom>
        </p:spPr>
      </p:pic>
      <p:sp>
        <p:nvSpPr>
          <p:cNvPr id="2" name="CuadroTexto 1"/>
          <p:cNvSpPr txBox="1"/>
          <p:nvPr/>
        </p:nvSpPr>
        <p:spPr>
          <a:xfrm>
            <a:off x="4829175" y="731824"/>
            <a:ext cx="3467100" cy="369332"/>
          </a:xfrm>
          <a:prstGeom prst="rect">
            <a:avLst/>
          </a:prstGeom>
          <a:noFill/>
        </p:spPr>
        <p:txBody>
          <a:bodyPr wrap="square" rtlCol="0">
            <a:spAutoFit/>
          </a:bodyPr>
          <a:lstStyle/>
          <a:p>
            <a:r>
              <a:rPr lang="es-ES" dirty="0" smtClean="0">
                <a:solidFill>
                  <a:srgbClr val="FFFF00"/>
                </a:solidFill>
                <a:latin typeface="Bahnschrift Light" panose="020B0502040204020203" pitchFamily="34" charset="0"/>
              </a:rPr>
              <a:t>ANÁLISIS DE LOS RESULTADOS</a:t>
            </a:r>
            <a:endParaRPr lang="en-US" dirty="0">
              <a:solidFill>
                <a:srgbClr val="FFFF00"/>
              </a:solidFill>
              <a:latin typeface="Bahnschrift Light" panose="020B0502040204020203" pitchFamily="34" charset="0"/>
            </a:endParaRPr>
          </a:p>
        </p:txBody>
      </p:sp>
      <p:sp>
        <p:nvSpPr>
          <p:cNvPr id="3" name="CuadroTexto 2"/>
          <p:cNvSpPr txBox="1"/>
          <p:nvPr/>
        </p:nvSpPr>
        <p:spPr>
          <a:xfrm>
            <a:off x="771524" y="1259687"/>
            <a:ext cx="10763252" cy="646331"/>
          </a:xfrm>
          <a:prstGeom prst="rect">
            <a:avLst/>
          </a:prstGeom>
          <a:blipFill>
            <a:blip r:embed="rId2"/>
            <a:tile tx="0" ty="0" sx="100000" sy="100000" flip="none" algn="tl"/>
          </a:blipFill>
        </p:spPr>
        <p:txBody>
          <a:bodyPr wrap="square" rtlCol="0">
            <a:spAutoFit/>
          </a:bodyPr>
          <a:lstStyle/>
          <a:p>
            <a:pPr algn="ctr">
              <a:defRPr/>
            </a:pPr>
            <a:r>
              <a:rPr lang="es-CO" b="1" dirty="0">
                <a:latin typeface="Bahnschrift Light" panose="020B0502040204020203" pitchFamily="34" charset="0"/>
                <a:cs typeface="Calibri" panose="020F0502020204030204" pitchFamily="34" charset="0"/>
              </a:rPr>
              <a:t>Tabla 4: Comparación de los datos obtenidos en la escala de intensidad en el test 1 del hombro doloroso. Prueba de Friedman</a:t>
            </a:r>
          </a:p>
        </p:txBody>
      </p:sp>
      <p:sp>
        <p:nvSpPr>
          <p:cNvPr id="9" name="Rectángulo 8"/>
          <p:cNvSpPr/>
          <p:nvPr/>
        </p:nvSpPr>
        <p:spPr>
          <a:xfrm>
            <a:off x="5381626" y="2324099"/>
            <a:ext cx="6153150" cy="2708434"/>
          </a:xfrm>
          <a:prstGeom prst="rect">
            <a:avLst/>
          </a:prstGeom>
          <a:blipFill>
            <a:blip r:embed="rId2"/>
            <a:tile tx="0" ty="0" sx="100000" sy="100000" flip="none" algn="tl"/>
          </a:blipFill>
        </p:spPr>
        <p:txBody>
          <a:bodyPr wrap="square">
            <a:spAutoFit/>
          </a:bodyPr>
          <a:lstStyle/>
          <a:p>
            <a:pPr algn="just">
              <a:defRPr/>
            </a:pPr>
            <a:r>
              <a:rPr lang="es-CO" dirty="0" smtClean="0">
                <a:latin typeface="Bahnschrift Light" panose="020B0502040204020203" pitchFamily="34" charset="0"/>
                <a:cs typeface="Calibri" panose="020F0502020204030204" pitchFamily="34" charset="0"/>
              </a:rPr>
              <a:t>La </a:t>
            </a:r>
            <a:r>
              <a:rPr lang="es-CO" dirty="0">
                <a:latin typeface="Bahnschrift Light" panose="020B0502040204020203" pitchFamily="34" charset="0"/>
                <a:cs typeface="Calibri" panose="020F0502020204030204" pitchFamily="34" charset="0"/>
              </a:rPr>
              <a:t>prueba de Friedman a determinado la no existencia de diferencias significativas en los tres niveles de intensidad del dolor en que se presentaron datos (p=0,147) como parte del test 1 del hombro doloroso (Tabla 4). Por otra parte, Friedman evidenció que el rango promedio mayor se establece en el índice del dolor “Ligera Molestia” (2,23), seguido por el nivel “Dolor” (1,93) y el nivel “Ausencia” (1,84) respectivamente, datos que se han correspondido con los porcentajes presentes en la tabla 2.</a:t>
            </a:r>
            <a:endParaRPr lang="es-CO" b="1" dirty="0">
              <a:latin typeface="Bahnschrift Light" panose="020B0502040204020203" pitchFamily="34" charset="0"/>
              <a:cs typeface="Calibri" panose="020F0502020204030204" pitchFamily="34" charset="0"/>
            </a:endParaRPr>
          </a:p>
          <a:p>
            <a:pPr algn="just">
              <a:defRPr/>
            </a:pPr>
            <a:r>
              <a:rPr lang="es-CO" sz="800" b="1" dirty="0" smtClean="0">
                <a:latin typeface="Calibri" panose="020F0502020204030204" pitchFamily="34" charset="0"/>
                <a:cs typeface="Calibri" panose="020F0502020204030204" pitchFamily="34" charset="0"/>
              </a:rPr>
              <a:t>P=probabilidad de  ocurrencia</a:t>
            </a:r>
            <a:endParaRPr lang="es-CO" sz="800" b="1" dirty="0">
              <a:latin typeface="Calibri" panose="020F0502020204030204" pitchFamily="34" charset="0"/>
              <a:cs typeface="Calibri" panose="020F0502020204030204" pitchFamily="34" charset="0"/>
            </a:endParaRPr>
          </a:p>
        </p:txBody>
      </p:sp>
      <p:pic>
        <p:nvPicPr>
          <p:cNvPr id="8" name="Imagen 7"/>
          <p:cNvPicPr>
            <a:picLocks noChangeAspect="1"/>
          </p:cNvPicPr>
          <p:nvPr/>
        </p:nvPicPr>
        <p:blipFill>
          <a:blip r:embed="rId5"/>
          <a:stretch>
            <a:fillRect/>
          </a:stretch>
        </p:blipFill>
        <p:spPr>
          <a:xfrm>
            <a:off x="2160940" y="2074594"/>
            <a:ext cx="2668235" cy="3753759"/>
          </a:xfrm>
          <a:prstGeom prst="rect">
            <a:avLst/>
          </a:prstGeom>
          <a:blipFill>
            <a:blip r:embed="rId2"/>
            <a:tile tx="0" ty="0" sx="100000" sy="100000" flip="none" algn="tl"/>
          </a:blipFill>
        </p:spPr>
      </p:pic>
    </p:spTree>
    <p:extLst>
      <p:ext uri="{BB962C8B-B14F-4D97-AF65-F5344CB8AC3E}">
        <p14:creationId xmlns:p14="http://schemas.microsoft.com/office/powerpoint/2010/main" val="393935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00085" y="1467303"/>
            <a:ext cx="9639300" cy="3527471"/>
          </a:xfrm>
        </p:spPr>
        <p:txBody>
          <a:bodyPr anchor="ctr"/>
          <a:lstStyle/>
          <a:p>
            <a:pPr lvl="0" algn="ctr" defTabSz="914400" fontAlgn="base">
              <a:spcAft>
                <a:spcPct val="0"/>
              </a:spcAft>
              <a:defRPr/>
            </a:pPr>
            <a:r>
              <a:rPr lang="es-EC" sz="2400" b="1" dirty="0" smtClean="0">
                <a:solidFill>
                  <a:srgbClr val="FF0000"/>
                </a:solidFill>
                <a:ea typeface="+mn-ea"/>
                <a:cs typeface="+mn-cs"/>
              </a:rPr>
              <a:t/>
            </a:r>
            <a:br>
              <a:rPr lang="es-EC" sz="2400" b="1" dirty="0" smtClean="0">
                <a:solidFill>
                  <a:srgbClr val="FF0000"/>
                </a:solidFill>
                <a:ea typeface="+mn-ea"/>
                <a:cs typeface="+mn-cs"/>
              </a:rPr>
            </a:br>
            <a:endParaRPr lang="en-US" dirty="0"/>
          </a:p>
        </p:txBody>
      </p:sp>
      <p:sp>
        <p:nvSpPr>
          <p:cNvPr id="5" name="Subtítulo 4"/>
          <p:cNvSpPr>
            <a:spLocks noGrp="1"/>
          </p:cNvSpPr>
          <p:nvPr>
            <p:ph type="subTitle" idx="1"/>
          </p:nvPr>
        </p:nvSpPr>
        <p:spPr>
          <a:xfrm>
            <a:off x="10180715" y="6033284"/>
            <a:ext cx="1488770" cy="325986"/>
          </a:xfrm>
        </p:spPr>
        <p:txBody>
          <a:bodyPr/>
          <a:lstStyle/>
          <a:p>
            <a:fld id="{3D901B4B-E30C-45A2-B67D-46F3C3E8B470}" type="datetime1">
              <a:rPr lang="es-ES" sz="1200" smtClean="0"/>
              <a:t>22/06/2019</a:t>
            </a:fld>
            <a:endParaRPr lang="en-US" sz="1200" dirty="0"/>
          </a:p>
        </p:txBody>
      </p:sp>
      <p:sp>
        <p:nvSpPr>
          <p:cNvPr id="2" name="CuadroTexto 1"/>
          <p:cNvSpPr txBox="1"/>
          <p:nvPr/>
        </p:nvSpPr>
        <p:spPr>
          <a:xfrm>
            <a:off x="5089194" y="479426"/>
            <a:ext cx="3081293" cy="338554"/>
          </a:xfrm>
          <a:prstGeom prst="rect">
            <a:avLst/>
          </a:prstGeom>
          <a:noFill/>
        </p:spPr>
        <p:txBody>
          <a:bodyPr wrap="none" rtlCol="0">
            <a:spAutoFit/>
          </a:bodyPr>
          <a:lstStyle/>
          <a:p>
            <a:pPr algn="ctr"/>
            <a:r>
              <a:rPr lang="es-EC" sz="1600" dirty="0" smtClean="0">
                <a:solidFill>
                  <a:srgbClr val="FFFF00"/>
                </a:solidFill>
                <a:latin typeface="Bahnschrift Light" panose="020B0502040204020203" pitchFamily="34" charset="0"/>
              </a:rPr>
              <a:t>ANÁLISIS DE LOS RESULTADOS</a:t>
            </a:r>
            <a:endParaRPr lang="es-EC" sz="1600" dirty="0">
              <a:solidFill>
                <a:srgbClr val="FFFF00"/>
              </a:solidFill>
              <a:latin typeface="Bahnschrift Light" panose="020B0502040204020203" pitchFamily="34" charset="0"/>
            </a:endParaRPr>
          </a:p>
        </p:txBody>
      </p:sp>
      <p:sp>
        <p:nvSpPr>
          <p:cNvPr id="8" name="CuadroTexto 7"/>
          <p:cNvSpPr txBox="1"/>
          <p:nvPr/>
        </p:nvSpPr>
        <p:spPr>
          <a:xfrm>
            <a:off x="2847703" y="813210"/>
            <a:ext cx="6246817" cy="369332"/>
          </a:xfrm>
          <a:prstGeom prst="rect">
            <a:avLst/>
          </a:prstGeom>
          <a:blipFill>
            <a:blip r:embed="rId3"/>
            <a:tile tx="0" ty="0" sx="100000" sy="100000" flip="none" algn="tl"/>
          </a:blipFill>
        </p:spPr>
        <p:txBody>
          <a:bodyPr wrap="square" rtlCol="0">
            <a:spAutoFit/>
          </a:bodyPr>
          <a:lstStyle/>
          <a:p>
            <a:pPr algn="just">
              <a:defRPr/>
            </a:pPr>
            <a:r>
              <a:rPr lang="es-CO" b="1" dirty="0" smtClean="0">
                <a:latin typeface="Bahnschrift Light" panose="020B0502040204020203" pitchFamily="34" charset="0"/>
                <a:cs typeface="Arial" charset="0"/>
              </a:rPr>
              <a:t>Tabla 5 : Resultados </a:t>
            </a:r>
            <a:r>
              <a:rPr lang="es-CO" b="1" dirty="0">
                <a:latin typeface="Bahnschrift Light" panose="020B0502040204020203" pitchFamily="34" charset="0"/>
                <a:cs typeface="Arial" charset="0"/>
              </a:rPr>
              <a:t>del test </a:t>
            </a:r>
            <a:r>
              <a:rPr lang="es-CO" b="1" dirty="0" smtClean="0">
                <a:latin typeface="Bahnschrift Light" panose="020B0502040204020203" pitchFamily="34" charset="0"/>
                <a:cs typeface="Arial" charset="0"/>
              </a:rPr>
              <a:t>2 </a:t>
            </a:r>
            <a:r>
              <a:rPr lang="es-CO" b="1" dirty="0">
                <a:latin typeface="Bahnschrift Light" panose="020B0502040204020203" pitchFamily="34" charset="0"/>
                <a:cs typeface="Arial" charset="0"/>
              </a:rPr>
              <a:t>del hombro </a:t>
            </a:r>
            <a:r>
              <a:rPr lang="es-CO" b="1" dirty="0" smtClean="0">
                <a:latin typeface="Bahnschrift Light" panose="020B0502040204020203" pitchFamily="34" charset="0"/>
                <a:cs typeface="Arial" charset="0"/>
              </a:rPr>
              <a:t>doloroso  </a:t>
            </a:r>
            <a:endParaRPr lang="es-CO" b="1" dirty="0">
              <a:latin typeface="Bahnschrift Light" panose="020B0502040204020203" pitchFamily="34" charset="0"/>
              <a:cs typeface="Arial" charset="0"/>
            </a:endParaRPr>
          </a:p>
        </p:txBody>
      </p:sp>
      <p:graphicFrame>
        <p:nvGraphicFramePr>
          <p:cNvPr id="7" name="Objeto 6"/>
          <p:cNvGraphicFramePr>
            <a:graphicFrameLocks noChangeAspect="1"/>
          </p:cNvGraphicFramePr>
          <p:nvPr>
            <p:extLst>
              <p:ext uri="{D42A27DB-BD31-4B8C-83A1-F6EECF244321}">
                <p14:modId xmlns:p14="http://schemas.microsoft.com/office/powerpoint/2010/main" val="2851953349"/>
              </p:ext>
            </p:extLst>
          </p:nvPr>
        </p:nvGraphicFramePr>
        <p:xfrm>
          <a:off x="754744" y="1277462"/>
          <a:ext cx="4151086" cy="4755822"/>
        </p:xfrm>
        <a:graphic>
          <a:graphicData uri="http://schemas.openxmlformats.org/presentationml/2006/ole">
            <mc:AlternateContent xmlns:mc="http://schemas.openxmlformats.org/markup-compatibility/2006">
              <mc:Choice xmlns:v="urn:schemas-microsoft-com:vml" Requires="v">
                <p:oleObj spid="_x0000_s1210" name="Documento" r:id="rId4" imgW="5402239" imgH="7831707" progId="Word.Document.12">
                  <p:embed/>
                </p:oleObj>
              </mc:Choice>
              <mc:Fallback>
                <p:oleObj name="Documento" r:id="rId4" imgW="5402239" imgH="7831707" progId="Word.Document.12">
                  <p:embed/>
                  <p:pic>
                    <p:nvPicPr>
                      <p:cNvPr id="0" name=""/>
                      <p:cNvPicPr/>
                      <p:nvPr/>
                    </p:nvPicPr>
                    <p:blipFill>
                      <a:blip r:embed="rId5"/>
                      <a:stretch>
                        <a:fillRect/>
                      </a:stretch>
                    </p:blipFill>
                    <p:spPr>
                      <a:xfrm>
                        <a:off x="754744" y="1277462"/>
                        <a:ext cx="4151086" cy="4755822"/>
                      </a:xfrm>
                      <a:prstGeom prst="rect">
                        <a:avLst/>
                      </a:prstGeom>
                      <a:blipFill>
                        <a:blip r:embed="rId6"/>
                        <a:tile tx="0" ty="0" sx="100000" sy="100000" flip="none" algn="tl"/>
                      </a:blipFill>
                    </p:spPr>
                  </p:pic>
                </p:oleObj>
              </mc:Fallback>
            </mc:AlternateContent>
          </a:graphicData>
        </a:graphic>
      </p:graphicFrame>
      <p:sp>
        <p:nvSpPr>
          <p:cNvPr id="10" name="CuadroTexto 9"/>
          <p:cNvSpPr txBox="1"/>
          <p:nvPr/>
        </p:nvSpPr>
        <p:spPr>
          <a:xfrm>
            <a:off x="5292394" y="1467303"/>
            <a:ext cx="5312229" cy="4247317"/>
          </a:xfrm>
          <a:prstGeom prst="rect">
            <a:avLst/>
          </a:prstGeom>
          <a:noFill/>
        </p:spPr>
        <p:txBody>
          <a:bodyPr wrap="square" rtlCol="0">
            <a:spAutoFit/>
          </a:bodyPr>
          <a:lstStyle/>
          <a:p>
            <a:pPr algn="just">
              <a:defRPr/>
            </a:pPr>
            <a:r>
              <a:rPr lang="es-CO" dirty="0">
                <a:solidFill>
                  <a:schemeClr val="bg1"/>
                </a:solidFill>
                <a:latin typeface="Bahnschrift Light" panose="020B0502040204020203" pitchFamily="34" charset="0"/>
                <a:cs typeface="Arial" charset="0"/>
              </a:rPr>
              <a:t>Los resultados del test 2 para medir la intensidad del dolor en el hombro de los luchadores estudiados se evidencia en la tabla 5, incrementándose el porcentaje de los sujetos que han presentado ausencia del dolor a un 42,86% (Diferencia con el Test 1: +17,15 Puntos Porcentuales; PP), mientras disminuyó la frecuencia absoluta y por ende porcentual del nivel de intensidad de dolor denotado como “Ligera Molestia” a 40% (Diferencia con el Test 1: -8,57PP), e igualmente disminuyó la frecuencia porcentual del nivel de intensidad del dolor “Dolor” a 17,14% (Diferencia con el Test 1: -11,43PP). Lo anterior evidencia mejoras en los indicadores del dolor con respecto al test 1 del hombro doloroso.</a:t>
            </a:r>
          </a:p>
        </p:txBody>
      </p:sp>
    </p:spTree>
    <p:extLst>
      <p:ext uri="{BB962C8B-B14F-4D97-AF65-F5344CB8AC3E}">
        <p14:creationId xmlns:p14="http://schemas.microsoft.com/office/powerpoint/2010/main" val="362506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55231" y="1237092"/>
            <a:ext cx="10699705" cy="862005"/>
          </a:xfrm>
          <a:blipFill>
            <a:blip r:embed="rId2"/>
            <a:tile tx="0" ty="0" sx="100000" sy="100000" flip="none" algn="tl"/>
          </a:blipFill>
        </p:spPr>
        <p:txBody>
          <a:bodyPr anchor="ctr"/>
          <a:lstStyle/>
          <a:p>
            <a:pPr lvl="0" algn="ctr" defTabSz="914400" fontAlgn="base">
              <a:spcAft>
                <a:spcPct val="0"/>
              </a:spcAft>
              <a:defRPr/>
            </a:pPr>
            <a:r>
              <a:rPr lang="es-EC" sz="2400" dirty="0">
                <a:solidFill>
                  <a:srgbClr val="FF0000"/>
                </a:solidFill>
                <a:ea typeface="+mn-ea"/>
                <a:cs typeface="+mn-cs"/>
              </a:rPr>
              <a:t/>
            </a:r>
            <a:br>
              <a:rPr lang="es-EC" sz="2400" dirty="0">
                <a:solidFill>
                  <a:srgbClr val="FF0000"/>
                </a:solidFill>
                <a:ea typeface="+mn-ea"/>
                <a:cs typeface="+mn-cs"/>
              </a:rPr>
            </a:br>
            <a:endParaRPr lang="en-US" dirty="0"/>
          </a:p>
        </p:txBody>
      </p:sp>
      <p:sp>
        <p:nvSpPr>
          <p:cNvPr id="5" name="Subtítulo 4"/>
          <p:cNvSpPr>
            <a:spLocks noGrp="1"/>
          </p:cNvSpPr>
          <p:nvPr>
            <p:ph type="subTitle" idx="1"/>
          </p:nvPr>
        </p:nvSpPr>
        <p:spPr>
          <a:xfrm>
            <a:off x="10180715" y="6033284"/>
            <a:ext cx="1488770" cy="325986"/>
          </a:xfrm>
        </p:spPr>
        <p:txBody>
          <a:bodyPr/>
          <a:lstStyle/>
          <a:p>
            <a:fld id="{3D901B4B-E30C-45A2-B67D-46F3C3E8B470}" type="datetime1">
              <a:rPr lang="es-ES" sz="1200" smtClean="0"/>
              <a:t>22/06/2019</a:t>
            </a:fld>
            <a:endParaRPr lang="en-US" sz="1200" dirty="0"/>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7645" t="5116" r="9957" b="7508"/>
          <a:stretch/>
        </p:blipFill>
        <p:spPr>
          <a:xfrm>
            <a:off x="620678" y="577049"/>
            <a:ext cx="1803693" cy="556320"/>
          </a:xfrm>
          <a:prstGeom prst="rect">
            <a:avLst/>
          </a:prstGeom>
        </p:spPr>
      </p:pic>
      <p:pic>
        <p:nvPicPr>
          <p:cNvPr id="6" name="Imagen 5"/>
          <p:cNvPicPr>
            <a:picLocks noChangeAspect="1"/>
          </p:cNvPicPr>
          <p:nvPr/>
        </p:nvPicPr>
        <p:blipFill>
          <a:blip r:embed="rId4"/>
          <a:stretch>
            <a:fillRect/>
          </a:stretch>
        </p:blipFill>
        <p:spPr>
          <a:xfrm>
            <a:off x="620678" y="5873802"/>
            <a:ext cx="2705996" cy="322475"/>
          </a:xfrm>
          <a:prstGeom prst="rect">
            <a:avLst/>
          </a:prstGeom>
        </p:spPr>
      </p:pic>
      <p:sp>
        <p:nvSpPr>
          <p:cNvPr id="2" name="CuadroTexto 1"/>
          <p:cNvSpPr txBox="1"/>
          <p:nvPr/>
        </p:nvSpPr>
        <p:spPr>
          <a:xfrm>
            <a:off x="4829175" y="731824"/>
            <a:ext cx="3467100" cy="369332"/>
          </a:xfrm>
          <a:prstGeom prst="rect">
            <a:avLst/>
          </a:prstGeom>
          <a:noFill/>
        </p:spPr>
        <p:txBody>
          <a:bodyPr wrap="square" rtlCol="0">
            <a:spAutoFit/>
          </a:bodyPr>
          <a:lstStyle/>
          <a:p>
            <a:r>
              <a:rPr lang="es-ES" dirty="0" smtClean="0">
                <a:solidFill>
                  <a:srgbClr val="FFFF00"/>
                </a:solidFill>
                <a:latin typeface="Bahnschrift Light" panose="020B0502040204020203" pitchFamily="34" charset="0"/>
              </a:rPr>
              <a:t>ANÁLISIS DE LOS RESULTADOS</a:t>
            </a:r>
            <a:endParaRPr lang="en-US" dirty="0">
              <a:solidFill>
                <a:srgbClr val="FFFF00"/>
              </a:solidFill>
              <a:latin typeface="Bahnschrift Light" panose="020B0502040204020203" pitchFamily="34" charset="0"/>
            </a:endParaRPr>
          </a:p>
        </p:txBody>
      </p:sp>
      <p:sp>
        <p:nvSpPr>
          <p:cNvPr id="3" name="CuadroTexto 2"/>
          <p:cNvSpPr txBox="1"/>
          <p:nvPr/>
        </p:nvSpPr>
        <p:spPr>
          <a:xfrm>
            <a:off x="620678" y="1378951"/>
            <a:ext cx="10734258" cy="646331"/>
          </a:xfrm>
          <a:prstGeom prst="rect">
            <a:avLst/>
          </a:prstGeom>
          <a:noFill/>
        </p:spPr>
        <p:txBody>
          <a:bodyPr wrap="square" rtlCol="0">
            <a:spAutoFit/>
          </a:bodyPr>
          <a:lstStyle/>
          <a:p>
            <a:pPr algn="ctr">
              <a:defRPr/>
            </a:pPr>
            <a:r>
              <a:rPr lang="es-CO" b="1" dirty="0">
                <a:latin typeface="Bahnschrift Light" panose="020B0502040204020203" pitchFamily="34" charset="0"/>
                <a:cs typeface="Calibri" panose="020F0502020204030204" pitchFamily="34" charset="0"/>
              </a:rPr>
              <a:t>Tabla </a:t>
            </a:r>
            <a:r>
              <a:rPr lang="es-CO" b="1" dirty="0" smtClean="0">
                <a:latin typeface="Bahnschrift Light" panose="020B0502040204020203" pitchFamily="34" charset="0"/>
                <a:cs typeface="Calibri" panose="020F0502020204030204" pitchFamily="34" charset="0"/>
              </a:rPr>
              <a:t>7: </a:t>
            </a:r>
            <a:r>
              <a:rPr lang="es-CO" b="1" dirty="0">
                <a:latin typeface="Bahnschrift Light" panose="020B0502040204020203" pitchFamily="34" charset="0"/>
                <a:cs typeface="Calibri" panose="020F0502020204030204" pitchFamily="34" charset="0"/>
              </a:rPr>
              <a:t>Comparación de los datos obtenidos en la escala de intensidad en el test </a:t>
            </a:r>
            <a:r>
              <a:rPr lang="es-CO" b="1" dirty="0" smtClean="0">
                <a:latin typeface="Bahnschrift Light" panose="020B0502040204020203" pitchFamily="34" charset="0"/>
                <a:cs typeface="Calibri" panose="020F0502020204030204" pitchFamily="34" charset="0"/>
              </a:rPr>
              <a:t>2 </a:t>
            </a:r>
            <a:r>
              <a:rPr lang="es-CO" b="1" dirty="0">
                <a:latin typeface="Bahnschrift Light" panose="020B0502040204020203" pitchFamily="34" charset="0"/>
                <a:cs typeface="Calibri" panose="020F0502020204030204" pitchFamily="34" charset="0"/>
              </a:rPr>
              <a:t>del hombro doloroso. </a:t>
            </a:r>
            <a:r>
              <a:rPr lang="es-CO" b="1" dirty="0" smtClean="0">
                <a:latin typeface="Bahnschrift Light" panose="020B0502040204020203" pitchFamily="34" charset="0"/>
                <a:cs typeface="Calibri" panose="020F0502020204030204" pitchFamily="34" charset="0"/>
              </a:rPr>
              <a:t> Prueba </a:t>
            </a:r>
            <a:r>
              <a:rPr lang="es-CO" b="1" dirty="0">
                <a:latin typeface="Bahnschrift Light" panose="020B0502040204020203" pitchFamily="34" charset="0"/>
                <a:cs typeface="Calibri" panose="020F0502020204030204" pitchFamily="34" charset="0"/>
              </a:rPr>
              <a:t>de Friedman</a:t>
            </a:r>
          </a:p>
        </p:txBody>
      </p:sp>
      <p:sp>
        <p:nvSpPr>
          <p:cNvPr id="9" name="Rectángulo 8"/>
          <p:cNvSpPr/>
          <p:nvPr/>
        </p:nvSpPr>
        <p:spPr>
          <a:xfrm>
            <a:off x="5381626" y="2324099"/>
            <a:ext cx="6153150" cy="3139321"/>
          </a:xfrm>
          <a:prstGeom prst="rect">
            <a:avLst/>
          </a:prstGeom>
          <a:blipFill>
            <a:blip r:embed="rId2"/>
            <a:tile tx="0" ty="0" sx="100000" sy="100000" flip="none" algn="tl"/>
          </a:blipFill>
        </p:spPr>
        <p:txBody>
          <a:bodyPr wrap="square">
            <a:spAutoFit/>
          </a:bodyPr>
          <a:lstStyle/>
          <a:p>
            <a:pPr algn="just">
              <a:defRPr/>
            </a:pPr>
            <a:r>
              <a:rPr lang="es-CO" dirty="0" smtClean="0">
                <a:latin typeface="Bahnschrift Light" panose="020B0502040204020203" pitchFamily="34" charset="0"/>
                <a:cs typeface="Arial" charset="0"/>
              </a:rPr>
              <a:t>La </a:t>
            </a:r>
            <a:r>
              <a:rPr lang="es-CO" dirty="0">
                <a:latin typeface="Bahnschrift Light" panose="020B0502040204020203" pitchFamily="34" charset="0"/>
                <a:cs typeface="Arial" charset="0"/>
              </a:rPr>
              <a:t>prueba de Friedman establece la no existencia de diferencias significativas (p=0,124) al comparar los datos obtenidos en las tres escalas de intensidad del dolor en donde aparecen datos. Al analizar los rangos promedios el valor más alto se establece en el nivel de intensidad “Ausencia” (2,14), seguido del nivel de intensidad del dolor “Ligera molestia” (2,10) y el nivel “Dolor” (1,76) respectivamente. Los rangos promedios están en correspondencia con las medias o promedios analizados  como parte de la tabla 5</a:t>
            </a:r>
            <a:endParaRPr lang="es-CO" b="1" dirty="0">
              <a:latin typeface="Bahnschrift Light" panose="020B0502040204020203" pitchFamily="34" charset="0"/>
              <a:cs typeface="Calibri" panose="020F0502020204030204" pitchFamily="34" charset="0"/>
            </a:endParaRPr>
          </a:p>
          <a:p>
            <a:pPr algn="just">
              <a:defRPr/>
            </a:pPr>
            <a:endParaRPr lang="es-CO" b="1" dirty="0">
              <a:latin typeface="Calibri" panose="020F0502020204030204" pitchFamily="34" charset="0"/>
              <a:cs typeface="Calibri" panose="020F0502020204030204" pitchFamily="34" charset="0"/>
            </a:endParaRPr>
          </a:p>
        </p:txBody>
      </p:sp>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67107"/>
          <a:stretch/>
        </p:blipFill>
        <p:spPr bwMode="auto">
          <a:xfrm>
            <a:off x="1973677" y="2099097"/>
            <a:ext cx="2482416" cy="3364323"/>
          </a:xfrm>
          <a:prstGeom prst="rect">
            <a:avLst/>
          </a:prstGeom>
          <a:blipFill>
            <a:blip r:embed="rId2"/>
            <a:tile tx="0" ty="0" sx="100000" sy="100000" flip="none" algn="tl"/>
          </a:blipFill>
          <a:ln>
            <a:noFill/>
          </a:ln>
          <a:effectLst/>
        </p:spPr>
      </p:pic>
    </p:spTree>
    <p:extLst>
      <p:ext uri="{BB962C8B-B14F-4D97-AF65-F5344CB8AC3E}">
        <p14:creationId xmlns:p14="http://schemas.microsoft.com/office/powerpoint/2010/main" val="171394193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209675" y="1438275"/>
            <a:ext cx="9639300" cy="3527471"/>
          </a:xfrm>
        </p:spPr>
        <p:txBody>
          <a:bodyPr anchor="ctr"/>
          <a:lstStyle/>
          <a:p>
            <a:pPr lvl="0" algn="ctr" defTabSz="914400" fontAlgn="base">
              <a:spcAft>
                <a:spcPct val="0"/>
              </a:spcAft>
              <a:defRPr/>
            </a:pPr>
            <a:r>
              <a:rPr lang="es-EC" sz="2400" b="1" dirty="0">
                <a:solidFill>
                  <a:srgbClr val="FF0000"/>
                </a:solidFill>
                <a:ea typeface="+mn-ea"/>
                <a:cs typeface="+mn-cs"/>
              </a:rPr>
              <a:t/>
            </a:r>
            <a:br>
              <a:rPr lang="es-EC" sz="2400" b="1" dirty="0">
                <a:solidFill>
                  <a:srgbClr val="FF0000"/>
                </a:solidFill>
                <a:ea typeface="+mn-ea"/>
                <a:cs typeface="+mn-cs"/>
              </a:rPr>
            </a:br>
            <a:endParaRPr lang="en-US" dirty="0"/>
          </a:p>
        </p:txBody>
      </p:sp>
      <p:sp>
        <p:nvSpPr>
          <p:cNvPr id="5" name="Subtítulo 4"/>
          <p:cNvSpPr>
            <a:spLocks noGrp="1"/>
          </p:cNvSpPr>
          <p:nvPr>
            <p:ph type="subTitle" idx="1"/>
          </p:nvPr>
        </p:nvSpPr>
        <p:spPr>
          <a:xfrm>
            <a:off x="10180715" y="6033284"/>
            <a:ext cx="1488770" cy="325986"/>
          </a:xfrm>
        </p:spPr>
        <p:txBody>
          <a:bodyPr/>
          <a:lstStyle/>
          <a:p>
            <a:fld id="{3D901B4B-E30C-45A2-B67D-46F3C3E8B470}" type="datetime1">
              <a:rPr lang="es-ES" sz="1200" smtClean="0"/>
              <a:t>22/06/2019</a:t>
            </a:fld>
            <a:endParaRPr lang="en-US" sz="1200" dirty="0"/>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7645" t="5116" r="9957" b="7508"/>
          <a:stretch/>
        </p:blipFill>
        <p:spPr>
          <a:xfrm>
            <a:off x="620678" y="577049"/>
            <a:ext cx="1803693" cy="556320"/>
          </a:xfrm>
          <a:prstGeom prst="rect">
            <a:avLst/>
          </a:prstGeom>
        </p:spPr>
      </p:pic>
      <p:pic>
        <p:nvPicPr>
          <p:cNvPr id="6" name="Imagen 5"/>
          <p:cNvPicPr>
            <a:picLocks noChangeAspect="1"/>
          </p:cNvPicPr>
          <p:nvPr/>
        </p:nvPicPr>
        <p:blipFill>
          <a:blip r:embed="rId3"/>
          <a:stretch>
            <a:fillRect/>
          </a:stretch>
        </p:blipFill>
        <p:spPr>
          <a:xfrm>
            <a:off x="620678" y="5873802"/>
            <a:ext cx="2705996" cy="322475"/>
          </a:xfrm>
          <a:prstGeom prst="rect">
            <a:avLst/>
          </a:prstGeom>
        </p:spPr>
      </p:pic>
      <p:sp>
        <p:nvSpPr>
          <p:cNvPr id="2" name="CuadroTexto 1"/>
          <p:cNvSpPr txBox="1"/>
          <p:nvPr/>
        </p:nvSpPr>
        <p:spPr>
          <a:xfrm>
            <a:off x="1735999" y="2041425"/>
            <a:ext cx="8586651" cy="3539430"/>
          </a:xfrm>
          <a:prstGeom prst="rect">
            <a:avLst/>
          </a:prstGeom>
          <a:noFill/>
        </p:spPr>
        <p:txBody>
          <a:bodyPr wrap="square" rtlCol="0">
            <a:spAutoFit/>
          </a:bodyPr>
          <a:lstStyle/>
          <a:p>
            <a:pPr lvl="0" algn="just" defTabSz="914400" fontAlgn="base">
              <a:spcBef>
                <a:spcPct val="0"/>
              </a:spcBef>
              <a:spcAft>
                <a:spcPct val="0"/>
              </a:spcAft>
              <a:defRPr/>
            </a:pPr>
            <a:r>
              <a:rPr lang="es-CO" dirty="0" smtClean="0">
                <a:solidFill>
                  <a:prstClr val="white"/>
                </a:solidFill>
                <a:latin typeface="Bahnschrift Light" panose="020B0502040204020203" pitchFamily="34" charset="0"/>
                <a:cs typeface="Arial" charset="0"/>
              </a:rPr>
              <a:t>El tratamiento y prevención  de lesiones deportivas es importante en la teoría y metodología del entrenamiento deportivo. </a:t>
            </a:r>
            <a:r>
              <a:rPr lang="es-CO" sz="1400" dirty="0" smtClean="0">
                <a:solidFill>
                  <a:prstClr val="white"/>
                </a:solidFill>
                <a:latin typeface="Bahnschrift Light" panose="020B0502040204020203" pitchFamily="34" charset="0"/>
                <a:cs typeface="Arial" charset="0"/>
              </a:rPr>
              <a:t>(</a:t>
            </a:r>
            <a:r>
              <a:rPr lang="es-CO" sz="1400" dirty="0" err="1" smtClean="0">
                <a:solidFill>
                  <a:prstClr val="white"/>
                </a:solidFill>
                <a:latin typeface="Bahnschrift Light" panose="020B0502040204020203" pitchFamily="34" charset="0"/>
                <a:cs typeface="Arial" charset="0"/>
              </a:rPr>
              <a:t>Bahr</a:t>
            </a:r>
            <a:r>
              <a:rPr lang="es-CO" sz="1400" dirty="0" smtClean="0">
                <a:solidFill>
                  <a:prstClr val="white"/>
                </a:solidFill>
                <a:latin typeface="Bahnschrift Light" panose="020B0502040204020203" pitchFamily="34" charset="0"/>
                <a:cs typeface="Arial" charset="0"/>
              </a:rPr>
              <a:t>&amp; Maehlum,2007; Norris 2004.)</a:t>
            </a:r>
          </a:p>
          <a:p>
            <a:pPr lvl="0" algn="just" defTabSz="914400" fontAlgn="base">
              <a:spcBef>
                <a:spcPct val="0"/>
              </a:spcBef>
              <a:spcAft>
                <a:spcPct val="0"/>
              </a:spcAft>
              <a:defRPr/>
            </a:pPr>
            <a:endParaRPr lang="es-CO" sz="1400" dirty="0" smtClean="0">
              <a:solidFill>
                <a:prstClr val="white"/>
              </a:solidFill>
              <a:latin typeface="Bahnschrift Light" panose="020B0502040204020203" pitchFamily="34" charset="0"/>
              <a:cs typeface="Arial" charset="0"/>
            </a:endParaRPr>
          </a:p>
          <a:p>
            <a:pPr lvl="0" algn="just" defTabSz="914400" fontAlgn="base">
              <a:spcBef>
                <a:spcPct val="0"/>
              </a:spcBef>
              <a:spcAft>
                <a:spcPct val="0"/>
              </a:spcAft>
              <a:defRPr/>
            </a:pPr>
            <a:r>
              <a:rPr lang="es-CO" dirty="0" smtClean="0">
                <a:solidFill>
                  <a:prstClr val="white"/>
                </a:solidFill>
                <a:latin typeface="Bahnschrift Light" panose="020B0502040204020203" pitchFamily="34" charset="0"/>
                <a:cs typeface="Arial" charset="0"/>
              </a:rPr>
              <a:t>En el caso de la lucha deportiva la literatura ha descrito numerosas lesiones  que más inciden en la práctica deportiva sobre todo las del hombro </a:t>
            </a:r>
            <a:r>
              <a:rPr lang="es-CO" sz="1400" dirty="0" smtClean="0">
                <a:solidFill>
                  <a:prstClr val="white"/>
                </a:solidFill>
                <a:latin typeface="Bahnschrift Light" panose="020B0502040204020203" pitchFamily="34" charset="0"/>
                <a:cs typeface="Arial" charset="0"/>
              </a:rPr>
              <a:t>(</a:t>
            </a:r>
            <a:r>
              <a:rPr lang="es-CO" sz="1400" dirty="0" err="1" smtClean="0">
                <a:solidFill>
                  <a:prstClr val="white"/>
                </a:solidFill>
                <a:latin typeface="Bahnschrift Light" panose="020B0502040204020203" pitchFamily="34" charset="0"/>
                <a:cs typeface="Arial" charset="0"/>
              </a:rPr>
              <a:t>Sikmic</a:t>
            </a:r>
            <a:r>
              <a:rPr lang="es-CO" sz="1400" dirty="0" smtClean="0">
                <a:solidFill>
                  <a:prstClr val="white"/>
                </a:solidFill>
                <a:latin typeface="Bahnschrift Light" panose="020B0502040204020203" pitchFamily="34" charset="0"/>
                <a:cs typeface="Arial" charset="0"/>
              </a:rPr>
              <a:t>,&amp;</a:t>
            </a:r>
            <a:r>
              <a:rPr lang="es-CO" sz="1400" dirty="0" err="1" smtClean="0">
                <a:solidFill>
                  <a:prstClr val="white"/>
                </a:solidFill>
                <a:latin typeface="Bahnschrift Light" panose="020B0502040204020203" pitchFamily="34" charset="0"/>
                <a:cs typeface="Arial" charset="0"/>
              </a:rPr>
              <a:t>Chani</a:t>
            </a:r>
            <a:r>
              <a:rPr lang="es-CO" sz="1400" dirty="0" smtClean="0">
                <a:solidFill>
                  <a:prstClr val="white"/>
                </a:solidFill>
                <a:latin typeface="Bahnschrift Light" panose="020B0502040204020203" pitchFamily="34" charset="0"/>
                <a:cs typeface="Arial" charset="0"/>
              </a:rPr>
              <a:t>, 2017)</a:t>
            </a:r>
          </a:p>
          <a:p>
            <a:pPr lvl="0" algn="just" defTabSz="914400" fontAlgn="base">
              <a:spcBef>
                <a:spcPct val="0"/>
              </a:spcBef>
              <a:spcAft>
                <a:spcPct val="0"/>
              </a:spcAft>
              <a:defRPr/>
            </a:pPr>
            <a:endParaRPr lang="es-CO" dirty="0" smtClean="0">
              <a:solidFill>
                <a:prstClr val="white"/>
              </a:solidFill>
              <a:latin typeface="Bahnschrift Light" panose="020B0502040204020203" pitchFamily="34" charset="0"/>
              <a:cs typeface="Arial" charset="0"/>
            </a:endParaRPr>
          </a:p>
          <a:p>
            <a:pPr lvl="0" algn="just" defTabSz="914400" fontAlgn="base">
              <a:spcBef>
                <a:spcPct val="0"/>
              </a:spcBef>
              <a:spcAft>
                <a:spcPct val="0"/>
              </a:spcAft>
              <a:defRPr/>
            </a:pPr>
            <a:r>
              <a:rPr lang="es-CO" dirty="0" smtClean="0">
                <a:solidFill>
                  <a:prstClr val="white"/>
                </a:solidFill>
                <a:latin typeface="Bahnschrift Light" panose="020B0502040204020203" pitchFamily="34" charset="0"/>
                <a:cs typeface="Arial" charset="0"/>
              </a:rPr>
              <a:t>Dentro de las acciones de recuperación se encuentra la fuerza como una estrategia  para la prevención </a:t>
            </a:r>
            <a:r>
              <a:rPr lang="es-CO" sz="1400" dirty="0" smtClean="0">
                <a:solidFill>
                  <a:prstClr val="white"/>
                </a:solidFill>
                <a:latin typeface="Bahnschrift Light" panose="020B0502040204020203" pitchFamily="34" charset="0"/>
                <a:cs typeface="Arial" charset="0"/>
              </a:rPr>
              <a:t>(Martínez, 2008) </a:t>
            </a:r>
            <a:r>
              <a:rPr lang="es-CO" dirty="0" smtClean="0">
                <a:solidFill>
                  <a:prstClr val="white"/>
                </a:solidFill>
                <a:latin typeface="Bahnschrift Light" panose="020B0502040204020203" pitchFamily="34" charset="0"/>
                <a:cs typeface="Arial" charset="0"/>
              </a:rPr>
              <a:t>así como la movilidad articular. </a:t>
            </a:r>
            <a:r>
              <a:rPr lang="es-CO" sz="1400" dirty="0" smtClean="0">
                <a:solidFill>
                  <a:prstClr val="white"/>
                </a:solidFill>
                <a:latin typeface="Bahnschrift Light" panose="020B0502040204020203" pitchFamily="34" charset="0"/>
                <a:cs typeface="Arial" charset="0"/>
              </a:rPr>
              <a:t>(Rodríguez, 2011</a:t>
            </a:r>
            <a:r>
              <a:rPr lang="es-CO" sz="1400" dirty="0">
                <a:solidFill>
                  <a:prstClr val="white"/>
                </a:solidFill>
                <a:latin typeface="Bahnschrift Light" panose="020B0502040204020203" pitchFamily="34" charset="0"/>
                <a:cs typeface="Arial" charset="0"/>
              </a:rPr>
              <a:t>;</a:t>
            </a:r>
            <a:r>
              <a:rPr lang="es-CO" sz="1400" dirty="0" smtClean="0">
                <a:solidFill>
                  <a:prstClr val="white"/>
                </a:solidFill>
                <a:latin typeface="Bahnschrift Light" panose="020B0502040204020203" pitchFamily="34" charset="0"/>
                <a:cs typeface="Arial" charset="0"/>
              </a:rPr>
              <a:t> Vera, 2015) </a:t>
            </a:r>
            <a:r>
              <a:rPr lang="es-CO" dirty="0" smtClean="0">
                <a:solidFill>
                  <a:prstClr val="white"/>
                </a:solidFill>
                <a:latin typeface="Bahnschrift Light" panose="020B0502040204020203" pitchFamily="34" charset="0"/>
                <a:cs typeface="Arial" charset="0"/>
              </a:rPr>
              <a:t>y estas según Calero </a:t>
            </a:r>
            <a:r>
              <a:rPr lang="es-CO" sz="1400" dirty="0" smtClean="0">
                <a:solidFill>
                  <a:prstClr val="white"/>
                </a:solidFill>
                <a:latin typeface="Bahnschrift Light" panose="020B0502040204020203" pitchFamily="34" charset="0"/>
                <a:cs typeface="Arial" charset="0"/>
              </a:rPr>
              <a:t>(2013)  </a:t>
            </a:r>
            <a:r>
              <a:rPr lang="es-CO" dirty="0" smtClean="0">
                <a:solidFill>
                  <a:prstClr val="white"/>
                </a:solidFill>
                <a:latin typeface="Bahnschrift Light" panose="020B0502040204020203" pitchFamily="34" charset="0"/>
                <a:cs typeface="Arial" charset="0"/>
              </a:rPr>
              <a:t>son las nuevas tendencias mundiales en el proceso de dirección del entrenamiento deportivo.</a:t>
            </a:r>
          </a:p>
          <a:p>
            <a:pPr lvl="0" algn="just" defTabSz="914400" fontAlgn="base">
              <a:spcBef>
                <a:spcPct val="0"/>
              </a:spcBef>
              <a:spcAft>
                <a:spcPct val="0"/>
              </a:spcAft>
              <a:defRPr/>
            </a:pPr>
            <a:endParaRPr lang="es-CO" sz="1600" dirty="0" smtClean="0">
              <a:solidFill>
                <a:prstClr val="white"/>
              </a:solidFill>
              <a:latin typeface="Bahnschrift Light" panose="020B0502040204020203" pitchFamily="34" charset="0"/>
              <a:cs typeface="Arial" charset="0"/>
            </a:endParaRPr>
          </a:p>
          <a:p>
            <a:pPr lvl="0" algn="just" defTabSz="914400" fontAlgn="base">
              <a:spcBef>
                <a:spcPct val="0"/>
              </a:spcBef>
              <a:spcAft>
                <a:spcPct val="0"/>
              </a:spcAft>
              <a:defRPr/>
            </a:pPr>
            <a:endParaRPr lang="es-CO" sz="1400" dirty="0" smtClean="0">
              <a:solidFill>
                <a:prstClr val="white"/>
              </a:solidFill>
              <a:latin typeface="Bahnschrift Light" panose="020B0502040204020203" pitchFamily="34" charset="0"/>
              <a:cs typeface="Arial" charset="0"/>
            </a:endParaRPr>
          </a:p>
          <a:p>
            <a:pPr lvl="0" algn="just" defTabSz="914400" fontAlgn="base">
              <a:spcBef>
                <a:spcPct val="0"/>
              </a:spcBef>
              <a:spcAft>
                <a:spcPct val="0"/>
              </a:spcAft>
              <a:defRPr/>
            </a:pPr>
            <a:endParaRPr lang="es-CO" dirty="0" smtClean="0">
              <a:solidFill>
                <a:prstClr val="white"/>
              </a:solidFill>
              <a:latin typeface="Bahnschrift Light" panose="020B0502040204020203" pitchFamily="34" charset="0"/>
              <a:cs typeface="Arial" charset="0"/>
            </a:endParaRPr>
          </a:p>
        </p:txBody>
      </p:sp>
      <p:sp>
        <p:nvSpPr>
          <p:cNvPr id="8" name="CuadroTexto 7"/>
          <p:cNvSpPr txBox="1"/>
          <p:nvPr/>
        </p:nvSpPr>
        <p:spPr>
          <a:xfrm>
            <a:off x="6914607" y="1438275"/>
            <a:ext cx="2238102" cy="400110"/>
          </a:xfrm>
          <a:prstGeom prst="rect">
            <a:avLst/>
          </a:prstGeom>
          <a:noFill/>
        </p:spPr>
        <p:txBody>
          <a:bodyPr wrap="square" rtlCol="0">
            <a:spAutoFit/>
          </a:bodyPr>
          <a:lstStyle/>
          <a:p>
            <a:r>
              <a:rPr lang="es-ES" sz="2000" dirty="0" smtClean="0">
                <a:solidFill>
                  <a:srgbClr val="FFFF00"/>
                </a:solidFill>
                <a:latin typeface="Bahnschrift Light" panose="020B0502040204020203" pitchFamily="34" charset="0"/>
              </a:rPr>
              <a:t>ANTECEDENTES</a:t>
            </a:r>
            <a:endParaRPr lang="en-US" sz="2000" dirty="0">
              <a:solidFill>
                <a:srgbClr val="FFFF00"/>
              </a:solidFill>
              <a:latin typeface="Bahnschrift Light" panose="020B0502040204020203" pitchFamily="34" charset="0"/>
            </a:endParaRPr>
          </a:p>
        </p:txBody>
      </p:sp>
    </p:spTree>
    <p:extLst>
      <p:ext uri="{BB962C8B-B14F-4D97-AF65-F5344CB8AC3E}">
        <p14:creationId xmlns:p14="http://schemas.microsoft.com/office/powerpoint/2010/main" val="25776631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00085" y="1467303"/>
            <a:ext cx="9639300" cy="3527471"/>
          </a:xfrm>
        </p:spPr>
        <p:txBody>
          <a:bodyPr anchor="ctr"/>
          <a:lstStyle/>
          <a:p>
            <a:pPr lvl="0" algn="ctr" defTabSz="914400" fontAlgn="base">
              <a:spcAft>
                <a:spcPct val="0"/>
              </a:spcAft>
              <a:defRPr/>
            </a:pPr>
            <a:r>
              <a:rPr lang="es-EC" sz="2400" b="1" smtClean="0">
                <a:solidFill>
                  <a:srgbClr val="FF0000"/>
                </a:solidFill>
                <a:ea typeface="+mn-ea"/>
                <a:cs typeface="+mn-cs"/>
              </a:rPr>
              <a:t/>
            </a:r>
            <a:br>
              <a:rPr lang="es-EC" sz="2400" b="1" smtClean="0">
                <a:solidFill>
                  <a:srgbClr val="FF0000"/>
                </a:solidFill>
                <a:ea typeface="+mn-ea"/>
                <a:cs typeface="+mn-cs"/>
              </a:rPr>
            </a:br>
            <a:endParaRPr lang="en-US" dirty="0"/>
          </a:p>
        </p:txBody>
      </p:sp>
      <p:sp>
        <p:nvSpPr>
          <p:cNvPr id="5" name="Subtítulo 4"/>
          <p:cNvSpPr>
            <a:spLocks noGrp="1"/>
          </p:cNvSpPr>
          <p:nvPr>
            <p:ph type="subTitle" idx="1"/>
          </p:nvPr>
        </p:nvSpPr>
        <p:spPr>
          <a:xfrm>
            <a:off x="10180715" y="6033284"/>
            <a:ext cx="1488770" cy="325986"/>
          </a:xfrm>
        </p:spPr>
        <p:txBody>
          <a:bodyPr/>
          <a:lstStyle/>
          <a:p>
            <a:fld id="{3D901B4B-E30C-45A2-B67D-46F3C3E8B470}" type="datetime1">
              <a:rPr lang="es-ES" sz="1200" smtClean="0"/>
              <a:t>22/06/2019</a:t>
            </a:fld>
            <a:endParaRPr lang="en-US" sz="1200" dirty="0"/>
          </a:p>
        </p:txBody>
      </p:sp>
      <p:sp>
        <p:nvSpPr>
          <p:cNvPr id="2" name="CuadroTexto 1"/>
          <p:cNvSpPr txBox="1"/>
          <p:nvPr/>
        </p:nvSpPr>
        <p:spPr>
          <a:xfrm>
            <a:off x="5089194" y="479426"/>
            <a:ext cx="3081293" cy="338554"/>
          </a:xfrm>
          <a:prstGeom prst="rect">
            <a:avLst/>
          </a:prstGeom>
          <a:noFill/>
        </p:spPr>
        <p:txBody>
          <a:bodyPr wrap="none" rtlCol="0">
            <a:spAutoFit/>
          </a:bodyPr>
          <a:lstStyle/>
          <a:p>
            <a:pPr algn="ctr"/>
            <a:r>
              <a:rPr lang="es-EC" sz="1600" dirty="0" smtClean="0">
                <a:solidFill>
                  <a:srgbClr val="FFFF00"/>
                </a:solidFill>
                <a:latin typeface="Bahnschrift Light" panose="020B0502040204020203" pitchFamily="34" charset="0"/>
              </a:rPr>
              <a:t>ANÁLISIS DE LOS RESULTADOS</a:t>
            </a:r>
            <a:endParaRPr lang="es-EC" sz="1600" dirty="0">
              <a:solidFill>
                <a:srgbClr val="FFFF00"/>
              </a:solidFill>
              <a:latin typeface="Bahnschrift Light" panose="020B0502040204020203" pitchFamily="34" charset="0"/>
            </a:endParaRPr>
          </a:p>
        </p:txBody>
      </p:sp>
      <p:sp>
        <p:nvSpPr>
          <p:cNvPr id="8" name="CuadroTexto 7"/>
          <p:cNvSpPr txBox="1"/>
          <p:nvPr/>
        </p:nvSpPr>
        <p:spPr>
          <a:xfrm>
            <a:off x="2847703" y="813210"/>
            <a:ext cx="6246817" cy="369332"/>
          </a:xfrm>
          <a:prstGeom prst="rect">
            <a:avLst/>
          </a:prstGeom>
          <a:blipFill>
            <a:blip r:embed="rId2"/>
            <a:tile tx="0" ty="0" sx="100000" sy="100000" flip="none" algn="tl"/>
          </a:blipFill>
        </p:spPr>
        <p:txBody>
          <a:bodyPr wrap="square" rtlCol="0">
            <a:spAutoFit/>
          </a:bodyPr>
          <a:lstStyle/>
          <a:p>
            <a:pPr algn="just">
              <a:defRPr/>
            </a:pPr>
            <a:r>
              <a:rPr lang="es-CO" b="1" dirty="0" smtClean="0">
                <a:latin typeface="Bahnschrift Light" panose="020B0502040204020203" pitchFamily="34" charset="0"/>
                <a:cs typeface="Arial" charset="0"/>
              </a:rPr>
              <a:t>Tabla 8 : Resultados </a:t>
            </a:r>
            <a:r>
              <a:rPr lang="es-CO" b="1" dirty="0">
                <a:latin typeface="Bahnschrift Light" panose="020B0502040204020203" pitchFamily="34" charset="0"/>
                <a:cs typeface="Arial" charset="0"/>
              </a:rPr>
              <a:t>del test 3</a:t>
            </a:r>
            <a:r>
              <a:rPr lang="es-CO" b="1" dirty="0" smtClean="0">
                <a:latin typeface="Bahnschrift Light" panose="020B0502040204020203" pitchFamily="34" charset="0"/>
                <a:cs typeface="Arial" charset="0"/>
              </a:rPr>
              <a:t> </a:t>
            </a:r>
            <a:r>
              <a:rPr lang="es-CO" b="1" dirty="0">
                <a:latin typeface="Bahnschrift Light" panose="020B0502040204020203" pitchFamily="34" charset="0"/>
                <a:cs typeface="Arial" charset="0"/>
              </a:rPr>
              <a:t>del hombro </a:t>
            </a:r>
            <a:r>
              <a:rPr lang="es-CO" b="1" dirty="0" smtClean="0">
                <a:latin typeface="Bahnschrift Light" panose="020B0502040204020203" pitchFamily="34" charset="0"/>
                <a:cs typeface="Arial" charset="0"/>
              </a:rPr>
              <a:t>doloroso  </a:t>
            </a:r>
            <a:endParaRPr lang="es-CO" b="1" dirty="0">
              <a:latin typeface="Bahnschrift Light" panose="020B0502040204020203" pitchFamily="34" charset="0"/>
              <a:cs typeface="Arial" charset="0"/>
            </a:endParaRPr>
          </a:p>
        </p:txBody>
      </p:sp>
      <p:sp>
        <p:nvSpPr>
          <p:cNvPr id="10" name="CuadroTexto 9"/>
          <p:cNvSpPr txBox="1"/>
          <p:nvPr/>
        </p:nvSpPr>
        <p:spPr>
          <a:xfrm>
            <a:off x="5086235" y="1820710"/>
            <a:ext cx="6099506" cy="3970318"/>
          </a:xfrm>
          <a:prstGeom prst="rect">
            <a:avLst/>
          </a:prstGeom>
          <a:blipFill>
            <a:blip r:embed="rId2"/>
            <a:tile tx="0" ty="0" sx="100000" sy="100000" flip="none" algn="tl"/>
          </a:blipFill>
        </p:spPr>
        <p:txBody>
          <a:bodyPr wrap="square" rtlCol="0">
            <a:spAutoFit/>
          </a:bodyPr>
          <a:lstStyle/>
          <a:p>
            <a:pPr algn="just">
              <a:defRPr/>
            </a:pPr>
            <a:r>
              <a:rPr lang="es-CO" dirty="0" smtClean="0">
                <a:latin typeface="Bahnschrift Light" panose="020B0502040204020203" pitchFamily="34" charset="0"/>
                <a:cs typeface="Arial" charset="0"/>
              </a:rPr>
              <a:t>Los </a:t>
            </a:r>
            <a:r>
              <a:rPr lang="es-CO" dirty="0">
                <a:latin typeface="Bahnschrift Light" panose="020B0502040204020203" pitchFamily="34" charset="0"/>
                <a:cs typeface="Arial" charset="0"/>
              </a:rPr>
              <a:t>resultados del test 3 del hombro doloroso (Tabla 8</a:t>
            </a:r>
            <a:r>
              <a:rPr lang="es-CO" dirty="0" smtClean="0">
                <a:latin typeface="Bahnschrift Light" panose="020B0502040204020203" pitchFamily="34" charset="0"/>
                <a:cs typeface="Arial" charset="0"/>
              </a:rPr>
              <a:t>)</a:t>
            </a:r>
          </a:p>
          <a:p>
            <a:pPr algn="just">
              <a:defRPr/>
            </a:pPr>
            <a:endParaRPr lang="es-CO" dirty="0">
              <a:latin typeface="Bahnschrift Light" panose="020B0502040204020203" pitchFamily="34" charset="0"/>
              <a:cs typeface="Arial" charset="0"/>
            </a:endParaRPr>
          </a:p>
          <a:p>
            <a:pPr algn="just">
              <a:defRPr/>
            </a:pPr>
            <a:r>
              <a:rPr lang="es-CO" dirty="0" smtClean="0">
                <a:latin typeface="Bahnschrift Light" panose="020B0502040204020203" pitchFamily="34" charset="0"/>
                <a:cs typeface="Arial" charset="0"/>
              </a:rPr>
              <a:t> </a:t>
            </a:r>
            <a:r>
              <a:rPr lang="es-CO" dirty="0">
                <a:latin typeface="Bahnschrift Light" panose="020B0502040204020203" pitchFamily="34" charset="0"/>
                <a:cs typeface="Arial" charset="0"/>
              </a:rPr>
              <a:t>E</a:t>
            </a:r>
            <a:r>
              <a:rPr lang="es-CO" dirty="0" smtClean="0">
                <a:latin typeface="Bahnschrift Light" panose="020B0502040204020203" pitchFamily="34" charset="0"/>
                <a:cs typeface="Arial" charset="0"/>
              </a:rPr>
              <a:t>videncia </a:t>
            </a:r>
            <a:r>
              <a:rPr lang="es-CO" dirty="0">
                <a:latin typeface="Bahnschrift Light" panose="020B0502040204020203" pitchFamily="34" charset="0"/>
                <a:cs typeface="Arial" charset="0"/>
              </a:rPr>
              <a:t>un porcentaje en aumento en la variable “Ausencia” del 68,57% (Diferencia con el Test 1: +42,86PP;  Diferencia con el Test 2: +25,71PP), mientras que la frecuencia absoluta y porcentual disminuyó en el nivel de intensidad del dolor “Ligera Molestia” a 28,57% (Diferencia con el Test 1: -20PP;  Diferencia con el Test 2: -11,43PP), al igual que la frecuencia absoluta y porcentual del nivel de intensidad del dolor “Dolor” a 2,86% (Diferencia con el Test 1: -25,71PP;  Diferencia con el Test 2: -14,28PP</a:t>
            </a:r>
            <a:r>
              <a:rPr lang="es-CO" dirty="0" smtClean="0">
                <a:latin typeface="Bahnschrift Light" panose="020B0502040204020203" pitchFamily="34" charset="0"/>
                <a:cs typeface="Arial" charset="0"/>
              </a:rPr>
              <a:t>),</a:t>
            </a:r>
          </a:p>
          <a:p>
            <a:pPr algn="just">
              <a:defRPr/>
            </a:pPr>
            <a:endParaRPr lang="es-CO" dirty="0">
              <a:latin typeface="Bahnschrift Light" panose="020B0502040204020203" pitchFamily="34" charset="0"/>
              <a:cs typeface="Arial" charset="0"/>
            </a:endParaRPr>
          </a:p>
          <a:p>
            <a:pPr algn="just">
              <a:defRPr/>
            </a:pPr>
            <a:r>
              <a:rPr lang="es-CO" dirty="0" smtClean="0">
                <a:latin typeface="Bahnschrift Light" panose="020B0502040204020203" pitchFamily="34" charset="0"/>
                <a:cs typeface="Arial" charset="0"/>
              </a:rPr>
              <a:t> </a:t>
            </a:r>
            <a:r>
              <a:rPr lang="es-CO" dirty="0">
                <a:latin typeface="Bahnschrift Light" panose="020B0502040204020203" pitchFamily="34" charset="0"/>
                <a:cs typeface="Arial" charset="0"/>
              </a:rPr>
              <a:t>E</a:t>
            </a:r>
            <a:r>
              <a:rPr lang="es-CO" dirty="0" smtClean="0">
                <a:latin typeface="Bahnschrift Light" panose="020B0502040204020203" pitchFamily="34" charset="0"/>
                <a:cs typeface="Arial" charset="0"/>
              </a:rPr>
              <a:t>videnciando </a:t>
            </a:r>
            <a:r>
              <a:rPr lang="es-CO" dirty="0">
                <a:latin typeface="Bahnschrift Light" panose="020B0502040204020203" pitchFamily="34" charset="0"/>
                <a:cs typeface="Arial" charset="0"/>
              </a:rPr>
              <a:t>mejoras en las escalas del dolor luego de aplicado el tratamiento durante 17 </a:t>
            </a:r>
            <a:r>
              <a:rPr lang="es-CO" dirty="0" smtClean="0">
                <a:latin typeface="Bahnschrift Light" panose="020B0502040204020203" pitchFamily="34" charset="0"/>
                <a:cs typeface="Arial" charset="0"/>
              </a:rPr>
              <a:t>semanas. </a:t>
            </a:r>
            <a:endParaRPr lang="es-CO" dirty="0">
              <a:latin typeface="Bahnschrift Light" panose="020B0502040204020203" pitchFamily="34" charset="0"/>
              <a:cs typeface="Arial"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864" y="1399371"/>
            <a:ext cx="3486150" cy="4633913"/>
          </a:xfrm>
          <a:prstGeom prst="rect">
            <a:avLst/>
          </a:prstGeom>
          <a:blipFill>
            <a:blip r:embed="rId4"/>
            <a:tile tx="0" ty="0" sx="100000" sy="100000" flip="none" algn="tl"/>
          </a:blipFill>
          <a:ln>
            <a:noFill/>
          </a:ln>
          <a:effectLst/>
        </p:spPr>
      </p:pic>
    </p:spTree>
    <p:extLst>
      <p:ext uri="{BB962C8B-B14F-4D97-AF65-F5344CB8AC3E}">
        <p14:creationId xmlns:p14="http://schemas.microsoft.com/office/powerpoint/2010/main" val="424002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80">
                                          <p:stCondLst>
                                            <p:cond delay="0"/>
                                          </p:stCondLst>
                                        </p:cTn>
                                        <p:tgtEl>
                                          <p:spTgt spid="9"/>
                                        </p:tgtEl>
                                      </p:cBhvr>
                                    </p:animEffect>
                                    <p:anim calcmode="lin" valueType="num">
                                      <p:cBhvr>
                                        <p:cTn id="1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9" dur="26">
                                          <p:stCondLst>
                                            <p:cond delay="650"/>
                                          </p:stCondLst>
                                        </p:cTn>
                                        <p:tgtEl>
                                          <p:spTgt spid="9"/>
                                        </p:tgtEl>
                                      </p:cBhvr>
                                      <p:to x="100000" y="60000"/>
                                    </p:animScale>
                                    <p:animScale>
                                      <p:cBhvr>
                                        <p:cTn id="20" dur="166" decel="50000">
                                          <p:stCondLst>
                                            <p:cond delay="676"/>
                                          </p:stCondLst>
                                        </p:cTn>
                                        <p:tgtEl>
                                          <p:spTgt spid="9"/>
                                        </p:tgtEl>
                                      </p:cBhvr>
                                      <p:to x="100000" y="100000"/>
                                    </p:animScale>
                                    <p:animScale>
                                      <p:cBhvr>
                                        <p:cTn id="21" dur="26">
                                          <p:stCondLst>
                                            <p:cond delay="1312"/>
                                          </p:stCondLst>
                                        </p:cTn>
                                        <p:tgtEl>
                                          <p:spTgt spid="9"/>
                                        </p:tgtEl>
                                      </p:cBhvr>
                                      <p:to x="100000" y="80000"/>
                                    </p:animScale>
                                    <p:animScale>
                                      <p:cBhvr>
                                        <p:cTn id="22" dur="166" decel="50000">
                                          <p:stCondLst>
                                            <p:cond delay="1338"/>
                                          </p:stCondLst>
                                        </p:cTn>
                                        <p:tgtEl>
                                          <p:spTgt spid="9"/>
                                        </p:tgtEl>
                                      </p:cBhvr>
                                      <p:to x="100000" y="100000"/>
                                    </p:animScale>
                                    <p:animScale>
                                      <p:cBhvr>
                                        <p:cTn id="23" dur="26">
                                          <p:stCondLst>
                                            <p:cond delay="1642"/>
                                          </p:stCondLst>
                                        </p:cTn>
                                        <p:tgtEl>
                                          <p:spTgt spid="9"/>
                                        </p:tgtEl>
                                      </p:cBhvr>
                                      <p:to x="100000" y="90000"/>
                                    </p:animScale>
                                    <p:animScale>
                                      <p:cBhvr>
                                        <p:cTn id="24" dur="166" decel="50000">
                                          <p:stCondLst>
                                            <p:cond delay="1668"/>
                                          </p:stCondLst>
                                        </p:cTn>
                                        <p:tgtEl>
                                          <p:spTgt spid="9"/>
                                        </p:tgtEl>
                                      </p:cBhvr>
                                      <p:to x="100000" y="100000"/>
                                    </p:animScale>
                                    <p:animScale>
                                      <p:cBhvr>
                                        <p:cTn id="25" dur="26">
                                          <p:stCondLst>
                                            <p:cond delay="1808"/>
                                          </p:stCondLst>
                                        </p:cTn>
                                        <p:tgtEl>
                                          <p:spTgt spid="9"/>
                                        </p:tgtEl>
                                      </p:cBhvr>
                                      <p:to x="100000" y="95000"/>
                                    </p:animScale>
                                    <p:animScale>
                                      <p:cBhvr>
                                        <p:cTn id="26" dur="166" decel="50000">
                                          <p:stCondLst>
                                            <p:cond delay="1834"/>
                                          </p:stCondLst>
                                        </p:cTn>
                                        <p:tgtEl>
                                          <p:spTgt spid="9"/>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80">
                                          <p:stCondLst>
                                            <p:cond delay="0"/>
                                          </p:stCondLst>
                                        </p:cTn>
                                        <p:tgtEl>
                                          <p:spTgt spid="10"/>
                                        </p:tgtEl>
                                      </p:cBhvr>
                                    </p:animEffect>
                                    <p:anim calcmode="lin" valueType="num">
                                      <p:cBhvr>
                                        <p:cTn id="3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7" dur="26">
                                          <p:stCondLst>
                                            <p:cond delay="650"/>
                                          </p:stCondLst>
                                        </p:cTn>
                                        <p:tgtEl>
                                          <p:spTgt spid="10"/>
                                        </p:tgtEl>
                                      </p:cBhvr>
                                      <p:to x="100000" y="60000"/>
                                    </p:animScale>
                                    <p:animScale>
                                      <p:cBhvr>
                                        <p:cTn id="38" dur="166" decel="50000">
                                          <p:stCondLst>
                                            <p:cond delay="676"/>
                                          </p:stCondLst>
                                        </p:cTn>
                                        <p:tgtEl>
                                          <p:spTgt spid="10"/>
                                        </p:tgtEl>
                                      </p:cBhvr>
                                      <p:to x="100000" y="100000"/>
                                    </p:animScale>
                                    <p:animScale>
                                      <p:cBhvr>
                                        <p:cTn id="39" dur="26">
                                          <p:stCondLst>
                                            <p:cond delay="1312"/>
                                          </p:stCondLst>
                                        </p:cTn>
                                        <p:tgtEl>
                                          <p:spTgt spid="10"/>
                                        </p:tgtEl>
                                      </p:cBhvr>
                                      <p:to x="100000" y="80000"/>
                                    </p:animScale>
                                    <p:animScale>
                                      <p:cBhvr>
                                        <p:cTn id="40" dur="166" decel="50000">
                                          <p:stCondLst>
                                            <p:cond delay="1338"/>
                                          </p:stCondLst>
                                        </p:cTn>
                                        <p:tgtEl>
                                          <p:spTgt spid="10"/>
                                        </p:tgtEl>
                                      </p:cBhvr>
                                      <p:to x="100000" y="100000"/>
                                    </p:animScale>
                                    <p:animScale>
                                      <p:cBhvr>
                                        <p:cTn id="41" dur="26">
                                          <p:stCondLst>
                                            <p:cond delay="1642"/>
                                          </p:stCondLst>
                                        </p:cTn>
                                        <p:tgtEl>
                                          <p:spTgt spid="10"/>
                                        </p:tgtEl>
                                      </p:cBhvr>
                                      <p:to x="100000" y="90000"/>
                                    </p:animScale>
                                    <p:animScale>
                                      <p:cBhvr>
                                        <p:cTn id="42" dur="166" decel="50000">
                                          <p:stCondLst>
                                            <p:cond delay="1668"/>
                                          </p:stCondLst>
                                        </p:cTn>
                                        <p:tgtEl>
                                          <p:spTgt spid="10"/>
                                        </p:tgtEl>
                                      </p:cBhvr>
                                      <p:to x="100000" y="100000"/>
                                    </p:animScale>
                                    <p:animScale>
                                      <p:cBhvr>
                                        <p:cTn id="43" dur="26">
                                          <p:stCondLst>
                                            <p:cond delay="1808"/>
                                          </p:stCondLst>
                                        </p:cTn>
                                        <p:tgtEl>
                                          <p:spTgt spid="10"/>
                                        </p:tgtEl>
                                      </p:cBhvr>
                                      <p:to x="100000" y="95000"/>
                                    </p:animScale>
                                    <p:animScale>
                                      <p:cBhvr>
                                        <p:cTn id="4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266825" y="1207217"/>
            <a:ext cx="9886951" cy="714375"/>
          </a:xfrm>
          <a:blipFill>
            <a:blip r:embed="rId2"/>
            <a:tile tx="0" ty="0" sx="100000" sy="100000" flip="none" algn="tl"/>
          </a:blipFill>
        </p:spPr>
        <p:txBody>
          <a:bodyPr anchor="ctr"/>
          <a:lstStyle/>
          <a:p>
            <a:pPr lvl="0" algn="ctr" defTabSz="914400" fontAlgn="base">
              <a:spcAft>
                <a:spcPct val="0"/>
              </a:spcAft>
              <a:defRPr/>
            </a:pPr>
            <a:r>
              <a:rPr lang="es-EC" sz="2400" dirty="0">
                <a:solidFill>
                  <a:srgbClr val="FF0000"/>
                </a:solidFill>
                <a:ea typeface="+mn-ea"/>
                <a:cs typeface="+mn-cs"/>
              </a:rPr>
              <a:t/>
            </a:r>
            <a:br>
              <a:rPr lang="es-EC" sz="2400" dirty="0">
                <a:solidFill>
                  <a:srgbClr val="FF0000"/>
                </a:solidFill>
                <a:ea typeface="+mn-ea"/>
                <a:cs typeface="+mn-cs"/>
              </a:rPr>
            </a:br>
            <a:endParaRPr lang="en-US" dirty="0"/>
          </a:p>
        </p:txBody>
      </p:sp>
      <p:sp>
        <p:nvSpPr>
          <p:cNvPr id="5" name="Subtítulo 4"/>
          <p:cNvSpPr>
            <a:spLocks noGrp="1"/>
          </p:cNvSpPr>
          <p:nvPr>
            <p:ph type="subTitle" idx="1"/>
          </p:nvPr>
        </p:nvSpPr>
        <p:spPr>
          <a:xfrm>
            <a:off x="10180715" y="6033284"/>
            <a:ext cx="1488770" cy="325986"/>
          </a:xfrm>
        </p:spPr>
        <p:txBody>
          <a:bodyPr/>
          <a:lstStyle/>
          <a:p>
            <a:fld id="{3D901B4B-E30C-45A2-B67D-46F3C3E8B470}" type="datetime1">
              <a:rPr lang="es-ES" sz="1200" smtClean="0"/>
              <a:t>22/06/2019</a:t>
            </a:fld>
            <a:endParaRPr lang="en-US" sz="1200" dirty="0"/>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7645" t="5116" r="9957" b="7508"/>
          <a:stretch/>
        </p:blipFill>
        <p:spPr>
          <a:xfrm>
            <a:off x="620678" y="577049"/>
            <a:ext cx="1803693" cy="556320"/>
          </a:xfrm>
          <a:prstGeom prst="rect">
            <a:avLst/>
          </a:prstGeom>
        </p:spPr>
      </p:pic>
      <p:pic>
        <p:nvPicPr>
          <p:cNvPr id="6" name="Imagen 5"/>
          <p:cNvPicPr>
            <a:picLocks noChangeAspect="1"/>
          </p:cNvPicPr>
          <p:nvPr/>
        </p:nvPicPr>
        <p:blipFill>
          <a:blip r:embed="rId4"/>
          <a:stretch>
            <a:fillRect/>
          </a:stretch>
        </p:blipFill>
        <p:spPr>
          <a:xfrm>
            <a:off x="620678" y="5873802"/>
            <a:ext cx="2705996" cy="322475"/>
          </a:xfrm>
          <a:prstGeom prst="rect">
            <a:avLst/>
          </a:prstGeom>
        </p:spPr>
      </p:pic>
      <p:sp>
        <p:nvSpPr>
          <p:cNvPr id="2" name="CuadroTexto 1"/>
          <p:cNvSpPr txBox="1"/>
          <p:nvPr/>
        </p:nvSpPr>
        <p:spPr>
          <a:xfrm>
            <a:off x="4829175" y="731824"/>
            <a:ext cx="3467100" cy="369332"/>
          </a:xfrm>
          <a:prstGeom prst="rect">
            <a:avLst/>
          </a:prstGeom>
          <a:noFill/>
        </p:spPr>
        <p:txBody>
          <a:bodyPr wrap="square" rtlCol="0">
            <a:spAutoFit/>
          </a:bodyPr>
          <a:lstStyle/>
          <a:p>
            <a:r>
              <a:rPr lang="es-ES" dirty="0" smtClean="0">
                <a:solidFill>
                  <a:srgbClr val="FFFF00"/>
                </a:solidFill>
                <a:latin typeface="Bahnschrift Light" panose="020B0502040204020203" pitchFamily="34" charset="0"/>
              </a:rPr>
              <a:t>ANÁLISIS DE LOS RESULTADOS</a:t>
            </a:r>
            <a:endParaRPr lang="en-US" dirty="0">
              <a:solidFill>
                <a:srgbClr val="FFFF00"/>
              </a:solidFill>
              <a:latin typeface="Bahnschrift Light" panose="020B0502040204020203" pitchFamily="34" charset="0"/>
            </a:endParaRPr>
          </a:p>
        </p:txBody>
      </p:sp>
      <p:sp>
        <p:nvSpPr>
          <p:cNvPr id="3" name="CuadroTexto 2"/>
          <p:cNvSpPr txBox="1"/>
          <p:nvPr/>
        </p:nvSpPr>
        <p:spPr>
          <a:xfrm>
            <a:off x="1418152" y="1314791"/>
            <a:ext cx="9525001" cy="646331"/>
          </a:xfrm>
          <a:prstGeom prst="rect">
            <a:avLst/>
          </a:prstGeom>
          <a:noFill/>
        </p:spPr>
        <p:txBody>
          <a:bodyPr wrap="square" rtlCol="0">
            <a:spAutoFit/>
          </a:bodyPr>
          <a:lstStyle/>
          <a:p>
            <a:pPr algn="just">
              <a:defRPr/>
            </a:pPr>
            <a:r>
              <a:rPr lang="es-CO" b="1" dirty="0">
                <a:latin typeface="Bahnschrift Light" panose="020B0502040204020203" pitchFamily="34" charset="0"/>
                <a:cs typeface="Calibri" panose="020F0502020204030204" pitchFamily="34" charset="0"/>
              </a:rPr>
              <a:t>Tabla </a:t>
            </a:r>
            <a:r>
              <a:rPr lang="es-CO" b="1" dirty="0" smtClean="0">
                <a:latin typeface="Bahnschrift Light" panose="020B0502040204020203" pitchFamily="34" charset="0"/>
                <a:cs typeface="Calibri" panose="020F0502020204030204" pitchFamily="34" charset="0"/>
              </a:rPr>
              <a:t>10: </a:t>
            </a:r>
            <a:r>
              <a:rPr lang="es-CO" b="1" dirty="0">
                <a:latin typeface="Bahnschrift Light" panose="020B0502040204020203" pitchFamily="34" charset="0"/>
                <a:cs typeface="Calibri" panose="020F0502020204030204" pitchFamily="34" charset="0"/>
              </a:rPr>
              <a:t>Comparación de los datos obtenidos en la escala de intensidad en el test 3</a:t>
            </a:r>
            <a:r>
              <a:rPr lang="es-CO" b="1" dirty="0" smtClean="0">
                <a:latin typeface="Bahnschrift Light" panose="020B0502040204020203" pitchFamily="34" charset="0"/>
                <a:cs typeface="Calibri" panose="020F0502020204030204" pitchFamily="34" charset="0"/>
              </a:rPr>
              <a:t> </a:t>
            </a:r>
            <a:r>
              <a:rPr lang="es-CO" b="1" dirty="0">
                <a:latin typeface="Bahnschrift Light" panose="020B0502040204020203" pitchFamily="34" charset="0"/>
                <a:cs typeface="Calibri" panose="020F0502020204030204" pitchFamily="34" charset="0"/>
              </a:rPr>
              <a:t>del hombro doloroso. Prueba de Friedman</a:t>
            </a:r>
          </a:p>
        </p:txBody>
      </p:sp>
      <p:sp>
        <p:nvSpPr>
          <p:cNvPr id="9" name="Rectángulo 8"/>
          <p:cNvSpPr/>
          <p:nvPr/>
        </p:nvSpPr>
        <p:spPr>
          <a:xfrm>
            <a:off x="3562274" y="2171334"/>
            <a:ext cx="7591502" cy="3754874"/>
          </a:xfrm>
          <a:prstGeom prst="rect">
            <a:avLst/>
          </a:prstGeom>
          <a:blipFill>
            <a:blip r:embed="rId2"/>
            <a:tile tx="0" ty="0" sx="100000" sy="100000" flip="none" algn="tl"/>
          </a:blipFill>
        </p:spPr>
        <p:txBody>
          <a:bodyPr wrap="square">
            <a:spAutoFit/>
          </a:bodyPr>
          <a:lstStyle/>
          <a:p>
            <a:pPr algn="just">
              <a:defRPr/>
            </a:pPr>
            <a:r>
              <a:rPr lang="es-CO" sz="1700" dirty="0" smtClean="0">
                <a:latin typeface="Bahnschrift Light" panose="020B0502040204020203" pitchFamily="34" charset="0"/>
                <a:cs typeface="Arial" charset="0"/>
              </a:rPr>
              <a:t>La </a:t>
            </a:r>
            <a:r>
              <a:rPr lang="es-CO" sz="1700" dirty="0">
                <a:latin typeface="Bahnschrift Light" panose="020B0502040204020203" pitchFamily="34" charset="0"/>
                <a:cs typeface="Arial" charset="0"/>
              </a:rPr>
              <a:t>prueba de Friedman establece la existencia de diferencias significativas (p=0,000) por vez primera, indicando una balance mayoritario del rango promedio a favor de al menos una variable estudiada. </a:t>
            </a:r>
            <a:endParaRPr lang="es-CO" sz="1700" dirty="0" smtClean="0">
              <a:latin typeface="Bahnschrift Light" panose="020B0502040204020203" pitchFamily="34" charset="0"/>
              <a:cs typeface="Arial" charset="0"/>
            </a:endParaRPr>
          </a:p>
          <a:p>
            <a:pPr algn="just">
              <a:defRPr/>
            </a:pPr>
            <a:endParaRPr lang="es-CO" sz="1700" dirty="0">
              <a:latin typeface="Bahnschrift Light" panose="020B0502040204020203" pitchFamily="34" charset="0"/>
              <a:cs typeface="Arial" charset="0"/>
            </a:endParaRPr>
          </a:p>
          <a:p>
            <a:pPr algn="just">
              <a:defRPr/>
            </a:pPr>
            <a:r>
              <a:rPr lang="es-CO" sz="1700" dirty="0" smtClean="0">
                <a:latin typeface="Bahnschrift Light" panose="020B0502040204020203" pitchFamily="34" charset="0"/>
                <a:cs typeface="Arial" charset="0"/>
              </a:rPr>
              <a:t>Para </a:t>
            </a:r>
            <a:r>
              <a:rPr lang="es-CO" sz="1700" dirty="0">
                <a:latin typeface="Bahnschrift Light" panose="020B0502040204020203" pitchFamily="34" charset="0"/>
                <a:cs typeface="Arial" charset="0"/>
              </a:rPr>
              <a:t>el caso, el nivel de intensidad del dolor con mayor rango promedio se estableció en la variable </a:t>
            </a:r>
            <a:r>
              <a:rPr lang="es-CO" sz="1700" dirty="0" smtClean="0">
                <a:latin typeface="Bahnschrift Light" panose="020B0502040204020203" pitchFamily="34" charset="0"/>
                <a:cs typeface="Arial" charset="0"/>
              </a:rPr>
              <a:t>“</a:t>
            </a:r>
            <a:r>
              <a:rPr lang="es-CO" sz="1700" dirty="0">
                <a:latin typeface="Bahnschrift Light" panose="020B0502040204020203" pitchFamily="34" charset="0"/>
                <a:cs typeface="Arial" charset="0"/>
              </a:rPr>
              <a:t>Ausencia” (2,53), seguido del nivel de intensidad del dolor “Ligera Molestia” (1,93) y “Dolor” (1,54) respectivamente. </a:t>
            </a:r>
            <a:endParaRPr lang="es-CO" sz="1700" dirty="0" smtClean="0">
              <a:latin typeface="Bahnschrift Light" panose="020B0502040204020203" pitchFamily="34" charset="0"/>
              <a:cs typeface="Arial" charset="0"/>
            </a:endParaRPr>
          </a:p>
          <a:p>
            <a:pPr algn="just">
              <a:defRPr/>
            </a:pPr>
            <a:endParaRPr lang="es-CO" sz="1700" dirty="0" smtClean="0">
              <a:latin typeface="Bahnschrift Light" panose="020B0502040204020203" pitchFamily="34" charset="0"/>
              <a:cs typeface="Arial" charset="0"/>
            </a:endParaRPr>
          </a:p>
          <a:p>
            <a:pPr algn="just">
              <a:defRPr/>
            </a:pPr>
            <a:r>
              <a:rPr lang="es-CO" sz="1700" dirty="0" smtClean="0">
                <a:latin typeface="Bahnschrift Light" panose="020B0502040204020203" pitchFamily="34" charset="0"/>
                <a:cs typeface="Arial" charset="0"/>
              </a:rPr>
              <a:t>Los </a:t>
            </a:r>
            <a:r>
              <a:rPr lang="es-CO" sz="1700" dirty="0">
                <a:latin typeface="Bahnschrift Light" panose="020B0502040204020203" pitchFamily="34" charset="0"/>
                <a:cs typeface="Arial" charset="0"/>
              </a:rPr>
              <a:t>rasgos promedios descritos coinciden con los valores medios o promedios descritos como parte de la tabla  8. De por sí, la prueba no paramétrica aplicada permite demostrar el efecto significativamente positivo de la estratega implementada en la investigación, al aplicar diversos estímulos físicos mediante la potenciación especial con ejercicios de fuerza y movilidad articular en los </a:t>
            </a:r>
            <a:r>
              <a:rPr lang="es-CO" sz="1700" dirty="0" smtClean="0">
                <a:latin typeface="Bahnschrift Light" panose="020B0502040204020203" pitchFamily="34" charset="0"/>
                <a:cs typeface="Arial" charset="0"/>
              </a:rPr>
              <a:t>luchadores investigados.</a:t>
            </a:r>
            <a:endParaRPr lang="es-CO" sz="1700" b="1" dirty="0">
              <a:latin typeface="Bahnschrift Light" panose="020B0502040204020203" pitchFamily="34" charset="0"/>
              <a:cs typeface="Calibri" panose="020F0502020204030204" pitchFamily="34" charset="0"/>
            </a:endParaRPr>
          </a:p>
        </p:txBody>
      </p:sp>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68083"/>
          <a:stretch/>
        </p:blipFill>
        <p:spPr bwMode="auto">
          <a:xfrm>
            <a:off x="1333500" y="2404449"/>
            <a:ext cx="1835696" cy="2765425"/>
          </a:xfrm>
          <a:prstGeom prst="rect">
            <a:avLst/>
          </a:prstGeom>
          <a:blipFill>
            <a:blip r:embed="rId2"/>
            <a:tile tx="0" ty="0" sx="100000" sy="100000" flip="none" algn="tl"/>
          </a:blipFill>
          <a:ln>
            <a:noFill/>
          </a:ln>
          <a:effectLst/>
        </p:spPr>
      </p:pic>
    </p:spTree>
    <p:extLst>
      <p:ext uri="{BB962C8B-B14F-4D97-AF65-F5344CB8AC3E}">
        <p14:creationId xmlns:p14="http://schemas.microsoft.com/office/powerpoint/2010/main" val="49861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p:cNvSpPr>
            <a:spLocks noGrp="1"/>
          </p:cNvSpPr>
          <p:nvPr>
            <p:ph type="subTitle" idx="1"/>
          </p:nvPr>
        </p:nvSpPr>
        <p:spPr>
          <a:xfrm>
            <a:off x="10180715" y="6033284"/>
            <a:ext cx="1488770" cy="325986"/>
          </a:xfrm>
        </p:spPr>
        <p:txBody>
          <a:bodyPr/>
          <a:lstStyle/>
          <a:p>
            <a:fld id="{3D901B4B-E30C-45A2-B67D-46F3C3E8B470}" type="datetime1">
              <a:rPr lang="es-ES" sz="1200" smtClean="0"/>
              <a:t>22/06/2019</a:t>
            </a:fld>
            <a:endParaRPr lang="en-US" sz="1200" dirty="0"/>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7645" t="5116" r="9957" b="7508"/>
          <a:stretch/>
        </p:blipFill>
        <p:spPr>
          <a:xfrm>
            <a:off x="620678" y="577049"/>
            <a:ext cx="1803693" cy="556320"/>
          </a:xfrm>
          <a:prstGeom prst="rect">
            <a:avLst/>
          </a:prstGeom>
        </p:spPr>
      </p:pic>
      <p:pic>
        <p:nvPicPr>
          <p:cNvPr id="6" name="Imagen 5"/>
          <p:cNvPicPr>
            <a:picLocks noChangeAspect="1"/>
          </p:cNvPicPr>
          <p:nvPr/>
        </p:nvPicPr>
        <p:blipFill>
          <a:blip r:embed="rId3"/>
          <a:stretch>
            <a:fillRect/>
          </a:stretch>
        </p:blipFill>
        <p:spPr>
          <a:xfrm>
            <a:off x="620678" y="5873802"/>
            <a:ext cx="2705996" cy="322475"/>
          </a:xfrm>
          <a:prstGeom prst="rect">
            <a:avLst/>
          </a:prstGeom>
        </p:spPr>
      </p:pic>
      <p:sp>
        <p:nvSpPr>
          <p:cNvPr id="2" name="CuadroTexto 1"/>
          <p:cNvSpPr txBox="1"/>
          <p:nvPr/>
        </p:nvSpPr>
        <p:spPr>
          <a:xfrm>
            <a:off x="4829175" y="731824"/>
            <a:ext cx="3467100" cy="369332"/>
          </a:xfrm>
          <a:prstGeom prst="rect">
            <a:avLst/>
          </a:prstGeom>
          <a:noFill/>
        </p:spPr>
        <p:txBody>
          <a:bodyPr wrap="square" rtlCol="0">
            <a:spAutoFit/>
          </a:bodyPr>
          <a:lstStyle/>
          <a:p>
            <a:r>
              <a:rPr lang="es-ES" dirty="0" smtClean="0">
                <a:solidFill>
                  <a:srgbClr val="FFFF00"/>
                </a:solidFill>
                <a:latin typeface="Bahnschrift Light" panose="020B0502040204020203" pitchFamily="34" charset="0"/>
              </a:rPr>
              <a:t>ANÁLISIS DE LOS RESULTADOS</a:t>
            </a:r>
            <a:endParaRPr lang="en-US" dirty="0">
              <a:solidFill>
                <a:srgbClr val="FFFF00"/>
              </a:solidFill>
              <a:latin typeface="Bahnschrift Light" panose="020B0502040204020203" pitchFamily="34" charset="0"/>
            </a:endParaRPr>
          </a:p>
        </p:txBody>
      </p:sp>
      <p:graphicFrame>
        <p:nvGraphicFramePr>
          <p:cNvPr id="12" name="Gráfico 11"/>
          <p:cNvGraphicFramePr>
            <a:graphicFrameLocks/>
          </p:cNvGraphicFramePr>
          <p:nvPr>
            <p:extLst>
              <p:ext uri="{D42A27DB-BD31-4B8C-83A1-F6EECF244321}">
                <p14:modId xmlns:p14="http://schemas.microsoft.com/office/powerpoint/2010/main" val="2189224132"/>
              </p:ext>
            </p:extLst>
          </p:nvPr>
        </p:nvGraphicFramePr>
        <p:xfrm>
          <a:off x="2606723" y="1360887"/>
          <a:ext cx="7192369" cy="42853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16311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00084" y="1467303"/>
            <a:ext cx="9906115" cy="3527471"/>
          </a:xfrm>
        </p:spPr>
        <p:txBody>
          <a:bodyPr anchor="ctr"/>
          <a:lstStyle/>
          <a:p>
            <a:pPr lvl="0" algn="ctr" defTabSz="914400" fontAlgn="base">
              <a:spcAft>
                <a:spcPct val="0"/>
              </a:spcAft>
              <a:defRPr/>
            </a:pPr>
            <a:r>
              <a:rPr lang="es-EC" sz="2400" b="1" dirty="0" smtClean="0">
                <a:solidFill>
                  <a:srgbClr val="FF0000"/>
                </a:solidFill>
                <a:ea typeface="+mn-ea"/>
                <a:cs typeface="+mn-cs"/>
              </a:rPr>
              <a:t/>
            </a:r>
            <a:br>
              <a:rPr lang="es-EC" sz="2400" b="1" dirty="0" smtClean="0">
                <a:solidFill>
                  <a:srgbClr val="FF0000"/>
                </a:solidFill>
                <a:ea typeface="+mn-ea"/>
                <a:cs typeface="+mn-cs"/>
              </a:rPr>
            </a:br>
            <a:endParaRPr lang="en-US" dirty="0"/>
          </a:p>
        </p:txBody>
      </p:sp>
      <p:sp>
        <p:nvSpPr>
          <p:cNvPr id="5" name="Subtítulo 4"/>
          <p:cNvSpPr>
            <a:spLocks noGrp="1"/>
          </p:cNvSpPr>
          <p:nvPr>
            <p:ph type="subTitle" idx="1"/>
          </p:nvPr>
        </p:nvSpPr>
        <p:spPr>
          <a:xfrm>
            <a:off x="10180715" y="6033284"/>
            <a:ext cx="1488770" cy="325986"/>
          </a:xfrm>
        </p:spPr>
        <p:txBody>
          <a:bodyPr/>
          <a:lstStyle/>
          <a:p>
            <a:fld id="{3D901B4B-E30C-45A2-B67D-46F3C3E8B470}" type="datetime1">
              <a:rPr lang="es-ES" sz="1200" smtClean="0"/>
              <a:t>22/06/2019</a:t>
            </a:fld>
            <a:endParaRPr lang="en-US" sz="1200" dirty="0"/>
          </a:p>
        </p:txBody>
      </p:sp>
      <p:sp>
        <p:nvSpPr>
          <p:cNvPr id="2" name="CuadroTexto 1"/>
          <p:cNvSpPr txBox="1"/>
          <p:nvPr/>
        </p:nvSpPr>
        <p:spPr>
          <a:xfrm>
            <a:off x="4979693" y="518895"/>
            <a:ext cx="3446777" cy="369332"/>
          </a:xfrm>
          <a:prstGeom prst="rect">
            <a:avLst/>
          </a:prstGeom>
          <a:noFill/>
        </p:spPr>
        <p:txBody>
          <a:bodyPr wrap="none" rtlCol="0">
            <a:spAutoFit/>
          </a:bodyPr>
          <a:lstStyle/>
          <a:p>
            <a:pPr algn="ctr"/>
            <a:r>
              <a:rPr lang="es-EC" dirty="0" smtClean="0">
                <a:solidFill>
                  <a:srgbClr val="FFFF00"/>
                </a:solidFill>
              </a:rPr>
              <a:t>ANÁLISIS DE LOS RESULTADOS</a:t>
            </a:r>
            <a:endParaRPr lang="es-EC" dirty="0">
              <a:solidFill>
                <a:srgbClr val="FFFF00"/>
              </a:solidFill>
            </a:endParaRPr>
          </a:p>
        </p:txBody>
      </p:sp>
      <p:sp>
        <p:nvSpPr>
          <p:cNvPr id="8" name="CuadroTexto 7"/>
          <p:cNvSpPr txBox="1"/>
          <p:nvPr/>
        </p:nvSpPr>
        <p:spPr>
          <a:xfrm>
            <a:off x="2260889" y="947815"/>
            <a:ext cx="7772400" cy="353943"/>
          </a:xfrm>
          <a:prstGeom prst="rect">
            <a:avLst/>
          </a:prstGeom>
          <a:blipFill>
            <a:blip r:embed="rId2"/>
            <a:tile tx="0" ty="0" sx="100000" sy="100000" flip="none" algn="tl"/>
          </a:blipFill>
        </p:spPr>
        <p:txBody>
          <a:bodyPr wrap="square" rtlCol="0">
            <a:spAutoFit/>
          </a:bodyPr>
          <a:lstStyle/>
          <a:p>
            <a:pPr algn="just">
              <a:defRPr/>
            </a:pPr>
            <a:r>
              <a:rPr lang="es-CO" sz="1700" b="1" dirty="0" smtClean="0">
                <a:latin typeface="Arial" charset="0"/>
                <a:cs typeface="Arial" charset="0"/>
              </a:rPr>
              <a:t> </a:t>
            </a:r>
            <a:r>
              <a:rPr lang="es-CO" sz="1700" b="1" dirty="0" smtClean="0">
                <a:latin typeface="Bahnschrift Light" panose="020B0502040204020203" pitchFamily="34" charset="0"/>
                <a:cs typeface="Arial" charset="0"/>
              </a:rPr>
              <a:t>Tabla 11: Resultados </a:t>
            </a:r>
            <a:r>
              <a:rPr lang="es-CO" sz="1700" b="1" dirty="0">
                <a:latin typeface="Bahnschrift Light" panose="020B0502040204020203" pitchFamily="34" charset="0"/>
                <a:cs typeface="Arial" charset="0"/>
              </a:rPr>
              <a:t>del test </a:t>
            </a:r>
            <a:r>
              <a:rPr lang="es-CO" sz="1700" b="1" dirty="0" smtClean="0">
                <a:latin typeface="Bahnschrift Light" panose="020B0502040204020203" pitchFamily="34" charset="0"/>
                <a:cs typeface="Arial" charset="0"/>
              </a:rPr>
              <a:t>1 de la escala de ángulos articulares  </a:t>
            </a:r>
            <a:endParaRPr lang="es-CO" sz="1700" b="1" dirty="0">
              <a:latin typeface="Bahnschrift Light" panose="020B0502040204020203" pitchFamily="34" charset="0"/>
              <a:cs typeface="Arial" charset="0"/>
            </a:endParaRPr>
          </a:p>
        </p:txBody>
      </p:sp>
      <p:sp>
        <p:nvSpPr>
          <p:cNvPr id="10" name="CuadroTexto 9"/>
          <p:cNvSpPr txBox="1"/>
          <p:nvPr/>
        </p:nvSpPr>
        <p:spPr>
          <a:xfrm>
            <a:off x="5086235" y="1820710"/>
            <a:ext cx="6099506" cy="3770263"/>
          </a:xfrm>
          <a:prstGeom prst="rect">
            <a:avLst/>
          </a:prstGeom>
          <a:blipFill>
            <a:blip r:embed="rId2"/>
            <a:tile tx="0" ty="0" sx="100000" sy="100000" flip="none" algn="tl"/>
          </a:blipFill>
        </p:spPr>
        <p:txBody>
          <a:bodyPr wrap="square" rtlCol="0">
            <a:spAutoFit/>
          </a:bodyPr>
          <a:lstStyle/>
          <a:p>
            <a:pPr algn="just">
              <a:defRPr/>
            </a:pPr>
            <a:r>
              <a:rPr lang="es-CO" sz="1700" dirty="0" smtClean="0">
                <a:latin typeface="Bahnschrift Light" panose="020B0502040204020203" pitchFamily="34" charset="0"/>
                <a:cs typeface="Arial" charset="0"/>
              </a:rPr>
              <a:t>La </a:t>
            </a:r>
            <a:r>
              <a:rPr lang="es-CO" sz="1700" dirty="0">
                <a:latin typeface="Bahnschrift Light" panose="020B0502040204020203" pitchFamily="34" charset="0"/>
                <a:cs typeface="Arial" charset="0"/>
              </a:rPr>
              <a:t>tabla 11 establece los resultados del test 1 de la escala de ángulos </a:t>
            </a:r>
            <a:r>
              <a:rPr lang="es-CO" sz="1700" dirty="0" smtClean="0">
                <a:latin typeface="Bahnschrift Light" panose="020B0502040204020203" pitchFamily="34" charset="0"/>
                <a:cs typeface="Arial" charset="0"/>
              </a:rPr>
              <a:t>articulares.</a:t>
            </a:r>
          </a:p>
          <a:p>
            <a:pPr algn="just">
              <a:defRPr/>
            </a:pPr>
            <a:endParaRPr lang="es-CO" sz="1700" dirty="0" smtClean="0">
              <a:latin typeface="Bahnschrift Light" panose="020B0502040204020203" pitchFamily="34" charset="0"/>
              <a:cs typeface="Arial" charset="0"/>
            </a:endParaRPr>
          </a:p>
          <a:p>
            <a:pPr algn="just">
              <a:defRPr/>
            </a:pPr>
            <a:r>
              <a:rPr lang="es-CO" sz="1700" dirty="0" smtClean="0">
                <a:latin typeface="Bahnschrift Light" panose="020B0502040204020203" pitchFamily="34" charset="0"/>
                <a:cs typeface="Arial" charset="0"/>
              </a:rPr>
              <a:t> </a:t>
            </a:r>
            <a:r>
              <a:rPr lang="es-CO" sz="1700" dirty="0">
                <a:latin typeface="Bahnschrift Light" panose="020B0502040204020203" pitchFamily="34" charset="0"/>
                <a:cs typeface="Arial" charset="0"/>
              </a:rPr>
              <a:t>D</a:t>
            </a:r>
            <a:r>
              <a:rPr lang="es-CO" sz="1700" dirty="0" smtClean="0">
                <a:latin typeface="Bahnschrift Light" panose="020B0502040204020203" pitchFamily="34" charset="0"/>
                <a:cs typeface="Arial" charset="0"/>
              </a:rPr>
              <a:t>eterminándose </a:t>
            </a:r>
            <a:r>
              <a:rPr lang="es-CO" sz="1700" dirty="0">
                <a:latin typeface="Bahnschrift Light" panose="020B0502040204020203" pitchFamily="34" charset="0"/>
                <a:cs typeface="Arial" charset="0"/>
              </a:rPr>
              <a:t>una mayor frecuencia porcentual en la escala “No limitado” (57,14%), seguida de la escala “Moderadamente limitado” (31,43%), la escala “Muy limitado” (8,57%) y la escala “Ligeramente limitado” (2,86%) respectivamente</a:t>
            </a:r>
            <a:r>
              <a:rPr lang="es-CO" sz="1700" dirty="0" smtClean="0">
                <a:latin typeface="Bahnschrift Light" panose="020B0502040204020203" pitchFamily="34" charset="0"/>
                <a:cs typeface="Arial" charset="0"/>
              </a:rPr>
              <a:t>.</a:t>
            </a:r>
          </a:p>
          <a:p>
            <a:pPr algn="just">
              <a:defRPr/>
            </a:pPr>
            <a:endParaRPr lang="es-CO" sz="1700" dirty="0">
              <a:latin typeface="Bahnschrift Light" panose="020B0502040204020203" pitchFamily="34" charset="0"/>
              <a:cs typeface="Arial" charset="0"/>
            </a:endParaRPr>
          </a:p>
          <a:p>
            <a:pPr algn="just">
              <a:defRPr/>
            </a:pPr>
            <a:r>
              <a:rPr lang="es-CO" sz="1700" dirty="0" smtClean="0">
                <a:latin typeface="Bahnschrift Light" panose="020B0502040204020203" pitchFamily="34" charset="0"/>
                <a:cs typeface="Arial" charset="0"/>
              </a:rPr>
              <a:t> </a:t>
            </a:r>
            <a:r>
              <a:rPr lang="es-CO" sz="1700" dirty="0">
                <a:latin typeface="Bahnschrift Light" panose="020B0502040204020203" pitchFamily="34" charset="0"/>
                <a:cs typeface="Arial" charset="0"/>
              </a:rPr>
              <a:t>Para establecer la existencia o no de diferencias significativas se aplicó la prueba de normalidad, estableciendo la prueba paramétrica o no paramétrica que permita realizar la inferencia necesaria.</a:t>
            </a:r>
          </a:p>
          <a:p>
            <a:pPr algn="just">
              <a:defRPr/>
            </a:pPr>
            <a:endParaRPr lang="es-CO" dirty="0">
              <a:latin typeface="Arial" charset="0"/>
              <a:cs typeface="Arial"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 y="1398056"/>
            <a:ext cx="3876675" cy="4635227"/>
          </a:xfrm>
          <a:prstGeom prst="rect">
            <a:avLst/>
          </a:prstGeom>
          <a:blipFill>
            <a:blip r:embed="rId4"/>
            <a:tile tx="0" ty="0" sx="100000" sy="100000" flip="none" algn="tl"/>
          </a:blipFill>
          <a:ln>
            <a:noFill/>
          </a:ln>
          <a:effectLst/>
        </p:spPr>
      </p:pic>
    </p:spTree>
    <p:extLst>
      <p:ext uri="{BB962C8B-B14F-4D97-AF65-F5344CB8AC3E}">
        <p14:creationId xmlns:p14="http://schemas.microsoft.com/office/powerpoint/2010/main" val="56140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928254" y="1302520"/>
            <a:ext cx="10606521" cy="714375"/>
          </a:xfrm>
          <a:blipFill>
            <a:blip r:embed="rId2"/>
            <a:tile tx="0" ty="0" sx="100000" sy="100000" flip="none" algn="tl"/>
          </a:blipFill>
        </p:spPr>
        <p:txBody>
          <a:bodyPr anchor="ctr"/>
          <a:lstStyle/>
          <a:p>
            <a:pPr lvl="0" algn="ctr" defTabSz="914400" fontAlgn="base">
              <a:spcAft>
                <a:spcPct val="0"/>
              </a:spcAft>
              <a:defRPr/>
            </a:pPr>
            <a:r>
              <a:rPr lang="es-EC" sz="2400" dirty="0">
                <a:solidFill>
                  <a:srgbClr val="FF0000"/>
                </a:solidFill>
                <a:ea typeface="+mn-ea"/>
                <a:cs typeface="+mn-cs"/>
              </a:rPr>
              <a:t/>
            </a:r>
            <a:br>
              <a:rPr lang="es-EC" sz="2400" dirty="0">
                <a:solidFill>
                  <a:srgbClr val="FF0000"/>
                </a:solidFill>
                <a:ea typeface="+mn-ea"/>
                <a:cs typeface="+mn-cs"/>
              </a:rPr>
            </a:br>
            <a:endParaRPr lang="en-US" dirty="0"/>
          </a:p>
        </p:txBody>
      </p:sp>
      <p:sp>
        <p:nvSpPr>
          <p:cNvPr id="5" name="Subtítulo 4"/>
          <p:cNvSpPr>
            <a:spLocks noGrp="1"/>
          </p:cNvSpPr>
          <p:nvPr>
            <p:ph type="subTitle" idx="1"/>
          </p:nvPr>
        </p:nvSpPr>
        <p:spPr>
          <a:xfrm>
            <a:off x="10180715" y="6033284"/>
            <a:ext cx="1488770" cy="325986"/>
          </a:xfrm>
        </p:spPr>
        <p:txBody>
          <a:bodyPr/>
          <a:lstStyle/>
          <a:p>
            <a:fld id="{3D901B4B-E30C-45A2-B67D-46F3C3E8B470}" type="datetime1">
              <a:rPr lang="es-ES" sz="1200" smtClean="0"/>
              <a:t>22/06/2019</a:t>
            </a:fld>
            <a:endParaRPr lang="en-US" sz="1200" dirty="0"/>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7645" t="5116" r="9957" b="7508"/>
          <a:stretch/>
        </p:blipFill>
        <p:spPr>
          <a:xfrm>
            <a:off x="620678" y="577049"/>
            <a:ext cx="1803693" cy="556320"/>
          </a:xfrm>
          <a:prstGeom prst="rect">
            <a:avLst/>
          </a:prstGeom>
        </p:spPr>
      </p:pic>
      <p:pic>
        <p:nvPicPr>
          <p:cNvPr id="6" name="Imagen 5"/>
          <p:cNvPicPr>
            <a:picLocks noChangeAspect="1"/>
          </p:cNvPicPr>
          <p:nvPr/>
        </p:nvPicPr>
        <p:blipFill>
          <a:blip r:embed="rId4"/>
          <a:stretch>
            <a:fillRect/>
          </a:stretch>
        </p:blipFill>
        <p:spPr>
          <a:xfrm>
            <a:off x="620678" y="5873802"/>
            <a:ext cx="2705996" cy="322475"/>
          </a:xfrm>
          <a:prstGeom prst="rect">
            <a:avLst/>
          </a:prstGeom>
        </p:spPr>
      </p:pic>
      <p:sp>
        <p:nvSpPr>
          <p:cNvPr id="2" name="CuadroTexto 1"/>
          <p:cNvSpPr txBox="1"/>
          <p:nvPr/>
        </p:nvSpPr>
        <p:spPr>
          <a:xfrm>
            <a:off x="4829175" y="731824"/>
            <a:ext cx="3467100" cy="369332"/>
          </a:xfrm>
          <a:prstGeom prst="rect">
            <a:avLst/>
          </a:prstGeom>
          <a:noFill/>
        </p:spPr>
        <p:txBody>
          <a:bodyPr wrap="square" rtlCol="0">
            <a:spAutoFit/>
          </a:bodyPr>
          <a:lstStyle/>
          <a:p>
            <a:r>
              <a:rPr lang="es-ES" dirty="0" smtClean="0">
                <a:solidFill>
                  <a:srgbClr val="FFFF00"/>
                </a:solidFill>
              </a:rPr>
              <a:t>ANÁLISIS DE LOS RESULTADOS</a:t>
            </a:r>
            <a:endParaRPr lang="en-US" dirty="0">
              <a:solidFill>
                <a:srgbClr val="FFFF00"/>
              </a:solidFill>
            </a:endParaRPr>
          </a:p>
        </p:txBody>
      </p:sp>
      <p:sp>
        <p:nvSpPr>
          <p:cNvPr id="3" name="CuadroTexto 2"/>
          <p:cNvSpPr txBox="1"/>
          <p:nvPr/>
        </p:nvSpPr>
        <p:spPr>
          <a:xfrm>
            <a:off x="928254" y="1290077"/>
            <a:ext cx="10487890" cy="923330"/>
          </a:xfrm>
          <a:prstGeom prst="rect">
            <a:avLst/>
          </a:prstGeom>
          <a:noFill/>
        </p:spPr>
        <p:txBody>
          <a:bodyPr wrap="square" rtlCol="0">
            <a:spAutoFit/>
          </a:bodyPr>
          <a:lstStyle/>
          <a:p>
            <a:pPr algn="just">
              <a:defRPr/>
            </a:pPr>
            <a:r>
              <a:rPr lang="es-CO" b="1" dirty="0" smtClean="0">
                <a:latin typeface="Bahnschrift Light" panose="020B0502040204020203" pitchFamily="34" charset="0"/>
                <a:cs typeface="Calibri" panose="020F0502020204030204" pitchFamily="34" charset="0"/>
              </a:rPr>
              <a:t>Tabla </a:t>
            </a:r>
            <a:r>
              <a:rPr lang="es-CO" b="1" dirty="0" smtClean="0">
                <a:latin typeface="Bahnschrift Light" panose="020B0502040204020203" pitchFamily="34" charset="0"/>
                <a:cs typeface="Arial" charset="0"/>
              </a:rPr>
              <a:t>13</a:t>
            </a:r>
            <a:r>
              <a:rPr lang="es-CO" b="1" dirty="0">
                <a:latin typeface="Bahnschrift Light" panose="020B0502040204020203" pitchFamily="34" charset="0"/>
                <a:cs typeface="Arial" charset="0"/>
              </a:rPr>
              <a:t>: Comparación de los datos obtenidos del test 1 de escala de ángulos articulares. Prueba de Friedman</a:t>
            </a:r>
          </a:p>
          <a:p>
            <a:pPr algn="just">
              <a:defRPr/>
            </a:pPr>
            <a:endParaRPr lang="es-CO" dirty="0">
              <a:latin typeface="Calibri" panose="020F0502020204030204" pitchFamily="34" charset="0"/>
              <a:cs typeface="Calibri" panose="020F0502020204030204" pitchFamily="34" charset="0"/>
            </a:endParaRPr>
          </a:p>
        </p:txBody>
      </p:sp>
      <p:sp>
        <p:nvSpPr>
          <p:cNvPr id="9" name="Rectángulo 8"/>
          <p:cNvSpPr/>
          <p:nvPr/>
        </p:nvSpPr>
        <p:spPr>
          <a:xfrm>
            <a:off x="3657601" y="2301935"/>
            <a:ext cx="7877174" cy="3093154"/>
          </a:xfrm>
          <a:prstGeom prst="rect">
            <a:avLst/>
          </a:prstGeom>
          <a:blipFill>
            <a:blip r:embed="rId2"/>
            <a:tile tx="0" ty="0" sx="100000" sy="100000" flip="none" algn="tl"/>
          </a:blipFill>
        </p:spPr>
        <p:txBody>
          <a:bodyPr wrap="square">
            <a:spAutoFit/>
          </a:bodyPr>
          <a:lstStyle/>
          <a:p>
            <a:pPr algn="just">
              <a:defRPr/>
            </a:pPr>
            <a:r>
              <a:rPr lang="es-CO" sz="1500" dirty="0" smtClean="0">
                <a:latin typeface="Bahnschrift Light" panose="020B0502040204020203" pitchFamily="34" charset="0"/>
                <a:cs typeface="Arial" panose="020B0604020202020204" pitchFamily="34" charset="0"/>
              </a:rPr>
              <a:t>La prueba </a:t>
            </a:r>
            <a:r>
              <a:rPr lang="es-CO" sz="1500" dirty="0">
                <a:latin typeface="Bahnschrift Light" panose="020B0502040204020203" pitchFamily="34" charset="0"/>
                <a:cs typeface="Arial" panose="020B0604020202020204" pitchFamily="34" charset="0"/>
              </a:rPr>
              <a:t>de Friedman aplicada estableció una diferencia significativa (p=0,000), resultado adecuado dado que las evaluaciones de los datos se inclinó muy porcentualmente hacia la variable “No Limitado” (3,14) que en el resto de la variables estudiadas</a:t>
            </a:r>
            <a:r>
              <a:rPr lang="es-CO" sz="1500" dirty="0" smtClean="0">
                <a:latin typeface="Bahnschrift Light" panose="020B0502040204020203" pitchFamily="34" charset="0"/>
                <a:cs typeface="Arial" panose="020B0604020202020204" pitchFamily="34" charset="0"/>
              </a:rPr>
              <a:t>.</a:t>
            </a:r>
          </a:p>
          <a:p>
            <a:pPr algn="just">
              <a:defRPr/>
            </a:pPr>
            <a:endParaRPr lang="es-CO" sz="1500" dirty="0">
              <a:latin typeface="Bahnschrift Light" panose="020B0502040204020203" pitchFamily="34" charset="0"/>
              <a:cs typeface="Arial" panose="020B0604020202020204" pitchFamily="34" charset="0"/>
            </a:endParaRPr>
          </a:p>
          <a:p>
            <a:pPr algn="just">
              <a:defRPr/>
            </a:pPr>
            <a:r>
              <a:rPr lang="es-CO" sz="1500" dirty="0" smtClean="0">
                <a:latin typeface="Bahnschrift Light" panose="020B0502040204020203" pitchFamily="34" charset="0"/>
                <a:cs typeface="Arial" panose="020B0604020202020204" pitchFamily="34" charset="0"/>
              </a:rPr>
              <a:t> </a:t>
            </a:r>
            <a:r>
              <a:rPr lang="es-CO" sz="1500" dirty="0">
                <a:latin typeface="Bahnschrift Light" panose="020B0502040204020203" pitchFamily="34" charset="0"/>
                <a:cs typeface="Arial" panose="020B0604020202020204" pitchFamily="34" charset="0"/>
              </a:rPr>
              <a:t>Por orden consiguiente en los rangos promedios, luego de la variable mencionada le sigue la variable “Moderadamente Limitado” (2,63), la variable “Muy Limitado” (2,06) y la variable “Ligeramente Limitado” (2,06) respectivamente, datos que coinciden con los niveles porcentuales descritos en la tabla 11. </a:t>
            </a:r>
            <a:endParaRPr lang="es-CO" sz="1500" dirty="0" smtClean="0">
              <a:latin typeface="Bahnschrift Light" panose="020B0502040204020203" pitchFamily="34" charset="0"/>
              <a:cs typeface="Arial" panose="020B0604020202020204" pitchFamily="34" charset="0"/>
            </a:endParaRPr>
          </a:p>
          <a:p>
            <a:pPr algn="just">
              <a:defRPr/>
            </a:pPr>
            <a:r>
              <a:rPr lang="es-CO" sz="1500" dirty="0" smtClean="0">
                <a:latin typeface="Bahnschrift Light" panose="020B0502040204020203" pitchFamily="34" charset="0"/>
                <a:cs typeface="Arial" panose="020B0604020202020204" pitchFamily="34" charset="0"/>
              </a:rPr>
              <a:t>Lo </a:t>
            </a:r>
            <a:r>
              <a:rPr lang="es-CO" sz="1500" dirty="0">
                <a:latin typeface="Bahnschrift Light" panose="020B0502040204020203" pitchFamily="34" charset="0"/>
                <a:cs typeface="Arial" panose="020B0604020202020204" pitchFamily="34" charset="0"/>
              </a:rPr>
              <a:t>anterior indica, que a pesar de que algunos sujetos estudiados presentan algunos niveles de intensidad del dolor en el hombro, estos no han limitado el nivel de movilidad articular del hombro en algunos sujetos, concentrando las atenciones de intervención con los ejercicios de movilidad en aquellos sujetos que presentan mayores problemas de movilidad articular. </a:t>
            </a:r>
            <a:endParaRPr lang="es-CO" sz="1500" b="1" dirty="0">
              <a:latin typeface="Bahnschrift Light" panose="020B0502040204020203" pitchFamily="34" charset="0"/>
              <a:cs typeface="Arial" panose="020B0604020202020204" pitchFamily="34" charset="0"/>
            </a:endParaRPr>
          </a:p>
        </p:txBody>
      </p:sp>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58206"/>
          <a:stretch/>
        </p:blipFill>
        <p:spPr bwMode="auto">
          <a:xfrm>
            <a:off x="1061604" y="2225850"/>
            <a:ext cx="2403822" cy="3457575"/>
          </a:xfrm>
          <a:prstGeom prst="rect">
            <a:avLst/>
          </a:prstGeom>
          <a:blipFill>
            <a:blip r:embed="rId2"/>
            <a:tile tx="0" ty="0" sx="100000" sy="100000" flip="none" algn="tl"/>
          </a:blipFill>
          <a:ln>
            <a:noFill/>
          </a:ln>
          <a:effectLst/>
        </p:spPr>
      </p:pic>
    </p:spTree>
    <p:extLst>
      <p:ext uri="{BB962C8B-B14F-4D97-AF65-F5344CB8AC3E}">
        <p14:creationId xmlns:p14="http://schemas.microsoft.com/office/powerpoint/2010/main" val="3145351943"/>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00084" y="1467303"/>
            <a:ext cx="9906115" cy="3527471"/>
          </a:xfrm>
        </p:spPr>
        <p:txBody>
          <a:bodyPr anchor="ctr"/>
          <a:lstStyle/>
          <a:p>
            <a:pPr lvl="0" algn="ctr" defTabSz="914400" fontAlgn="base">
              <a:spcAft>
                <a:spcPct val="0"/>
              </a:spcAft>
              <a:defRPr/>
            </a:pPr>
            <a:r>
              <a:rPr lang="es-EC" sz="2400" b="1" dirty="0" smtClean="0">
                <a:solidFill>
                  <a:srgbClr val="FF0000"/>
                </a:solidFill>
                <a:ea typeface="+mn-ea"/>
                <a:cs typeface="+mn-cs"/>
              </a:rPr>
              <a:t/>
            </a:r>
            <a:br>
              <a:rPr lang="es-EC" sz="2400" b="1" dirty="0" smtClean="0">
                <a:solidFill>
                  <a:srgbClr val="FF0000"/>
                </a:solidFill>
                <a:ea typeface="+mn-ea"/>
                <a:cs typeface="+mn-cs"/>
              </a:rPr>
            </a:br>
            <a:endParaRPr lang="en-US" dirty="0"/>
          </a:p>
        </p:txBody>
      </p:sp>
      <p:sp>
        <p:nvSpPr>
          <p:cNvPr id="5" name="Subtítulo 4"/>
          <p:cNvSpPr>
            <a:spLocks noGrp="1"/>
          </p:cNvSpPr>
          <p:nvPr>
            <p:ph type="subTitle" idx="1"/>
          </p:nvPr>
        </p:nvSpPr>
        <p:spPr>
          <a:xfrm>
            <a:off x="10180715" y="6033284"/>
            <a:ext cx="1488770" cy="325986"/>
          </a:xfrm>
        </p:spPr>
        <p:txBody>
          <a:bodyPr/>
          <a:lstStyle/>
          <a:p>
            <a:fld id="{3D901B4B-E30C-45A2-B67D-46F3C3E8B470}" type="datetime1">
              <a:rPr lang="es-ES" sz="1200" smtClean="0"/>
              <a:t>22/06/2019</a:t>
            </a:fld>
            <a:endParaRPr lang="en-US" sz="1200" dirty="0"/>
          </a:p>
        </p:txBody>
      </p:sp>
      <p:sp>
        <p:nvSpPr>
          <p:cNvPr id="2" name="CuadroTexto 1"/>
          <p:cNvSpPr txBox="1"/>
          <p:nvPr/>
        </p:nvSpPr>
        <p:spPr>
          <a:xfrm>
            <a:off x="4979693" y="518895"/>
            <a:ext cx="3446777" cy="369332"/>
          </a:xfrm>
          <a:prstGeom prst="rect">
            <a:avLst/>
          </a:prstGeom>
          <a:noFill/>
        </p:spPr>
        <p:txBody>
          <a:bodyPr wrap="none" rtlCol="0">
            <a:spAutoFit/>
          </a:bodyPr>
          <a:lstStyle/>
          <a:p>
            <a:pPr algn="ctr"/>
            <a:r>
              <a:rPr lang="es-EC" dirty="0" smtClean="0">
                <a:solidFill>
                  <a:srgbClr val="FFFF00"/>
                </a:solidFill>
                <a:latin typeface="Bahnschrift Light" panose="020B0502040204020203" pitchFamily="34" charset="0"/>
              </a:rPr>
              <a:t>ANÁLISIS DE LOS RESULTADOS</a:t>
            </a:r>
            <a:endParaRPr lang="es-EC" dirty="0">
              <a:solidFill>
                <a:srgbClr val="FFFF00"/>
              </a:solidFill>
              <a:latin typeface="Bahnschrift Light" panose="020B0502040204020203" pitchFamily="34" charset="0"/>
            </a:endParaRPr>
          </a:p>
        </p:txBody>
      </p:sp>
      <p:sp>
        <p:nvSpPr>
          <p:cNvPr id="8" name="CuadroTexto 7"/>
          <p:cNvSpPr txBox="1"/>
          <p:nvPr/>
        </p:nvSpPr>
        <p:spPr>
          <a:xfrm>
            <a:off x="2260889" y="947815"/>
            <a:ext cx="7772400" cy="353943"/>
          </a:xfrm>
          <a:prstGeom prst="rect">
            <a:avLst/>
          </a:prstGeom>
          <a:blipFill>
            <a:blip r:embed="rId2"/>
            <a:tile tx="0" ty="0" sx="100000" sy="100000" flip="none" algn="tl"/>
          </a:blipFill>
        </p:spPr>
        <p:txBody>
          <a:bodyPr wrap="square" rtlCol="0">
            <a:spAutoFit/>
          </a:bodyPr>
          <a:lstStyle/>
          <a:p>
            <a:pPr algn="just">
              <a:defRPr/>
            </a:pPr>
            <a:r>
              <a:rPr lang="es-CO" sz="1700" b="1" dirty="0" smtClean="0">
                <a:latin typeface="Arial" charset="0"/>
                <a:cs typeface="Arial" charset="0"/>
              </a:rPr>
              <a:t> </a:t>
            </a:r>
            <a:r>
              <a:rPr lang="es-CO" sz="1700" b="1" dirty="0" smtClean="0">
                <a:latin typeface="Bahnschrift Light" panose="020B0502040204020203" pitchFamily="34" charset="0"/>
                <a:cs typeface="Arial" charset="0"/>
              </a:rPr>
              <a:t>Tabla 14: Resultados </a:t>
            </a:r>
            <a:r>
              <a:rPr lang="es-CO" sz="1700" b="1" dirty="0">
                <a:latin typeface="Bahnschrift Light" panose="020B0502040204020203" pitchFamily="34" charset="0"/>
                <a:cs typeface="Arial" charset="0"/>
              </a:rPr>
              <a:t>del test 2</a:t>
            </a:r>
            <a:r>
              <a:rPr lang="es-CO" sz="1700" b="1" dirty="0" smtClean="0">
                <a:latin typeface="Bahnschrift Light" panose="020B0502040204020203" pitchFamily="34" charset="0"/>
                <a:cs typeface="Arial" charset="0"/>
              </a:rPr>
              <a:t> de la escala de ángulos articulares  </a:t>
            </a:r>
            <a:endParaRPr lang="es-CO" sz="1700" b="1" dirty="0">
              <a:latin typeface="Bahnschrift Light" panose="020B0502040204020203" pitchFamily="34" charset="0"/>
              <a:cs typeface="Arial" charset="0"/>
            </a:endParaRPr>
          </a:p>
        </p:txBody>
      </p:sp>
      <p:sp>
        <p:nvSpPr>
          <p:cNvPr id="10" name="CuadroTexto 9"/>
          <p:cNvSpPr txBox="1"/>
          <p:nvPr/>
        </p:nvSpPr>
        <p:spPr>
          <a:xfrm>
            <a:off x="5091429" y="1924606"/>
            <a:ext cx="6281419" cy="3323987"/>
          </a:xfrm>
          <a:prstGeom prst="rect">
            <a:avLst/>
          </a:prstGeom>
          <a:blipFill>
            <a:blip r:embed="rId2"/>
            <a:tile tx="0" ty="0" sx="100000" sy="100000" flip="none" algn="tl"/>
          </a:blipFill>
        </p:spPr>
        <p:txBody>
          <a:bodyPr wrap="square" rtlCol="0">
            <a:spAutoFit/>
          </a:bodyPr>
          <a:lstStyle/>
          <a:p>
            <a:pPr algn="just">
              <a:defRPr/>
            </a:pPr>
            <a:r>
              <a:rPr lang="es-CO" sz="1600" dirty="0" smtClean="0">
                <a:latin typeface="Bahnschrift Light" panose="020B0502040204020203" pitchFamily="34" charset="0"/>
                <a:cs typeface="Arial" charset="0"/>
              </a:rPr>
              <a:t>Los </a:t>
            </a:r>
            <a:r>
              <a:rPr lang="es-CO" sz="1600" dirty="0">
                <a:latin typeface="Bahnschrift Light" panose="020B0502040204020203" pitchFamily="34" charset="0"/>
                <a:cs typeface="Arial" charset="0"/>
              </a:rPr>
              <a:t>resultados descriptivos obtenidos en la aplicación de la escala de ángulos articulares evidencia una mayor frecuencia porcentual en la variable “No Limitado” con un 82,86% superando el dato obtenido en la primera prueba (Diferencia con el Test 1: +25,72PP), incrementándose también en la segunda prueba la variable “Ligeramente Limitado” a 14,29% (Diferencia con el Test 1: +11,42PP). Por otra parte, el resto de las variables donde se presentaron datos tuvieron un decrecimiento con respecto a los datos obtenidos en la primera prueba de escalas de ángulos de movilidad (Tabla 11), que para el caso de la variable “Moderadamente Limitado”  fue de 2,86% (Diferencia con el Test 1: -28,57PP), y para el caso de la variable “Muy Limitado” fue del 0% (Diferencia con el Test 1: -8,57PP).</a:t>
            </a:r>
          </a:p>
          <a:p>
            <a:pPr algn="just">
              <a:defRPr/>
            </a:pPr>
            <a:endParaRPr lang="es-CO" dirty="0">
              <a:latin typeface="Arial" charset="0"/>
              <a:cs typeface="Arial"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327" y="1467303"/>
            <a:ext cx="3882054" cy="4527550"/>
          </a:xfrm>
          <a:prstGeom prst="rect">
            <a:avLst/>
          </a:prstGeom>
          <a:blipFill>
            <a:blip r:embed="rId4"/>
            <a:tile tx="0" ty="0" sx="100000" sy="100000" flip="none" algn="tl"/>
          </a:blipFill>
          <a:ln>
            <a:noFill/>
          </a:ln>
          <a:effectLst/>
        </p:spPr>
      </p:pic>
    </p:spTree>
    <p:extLst>
      <p:ext uri="{BB962C8B-B14F-4D97-AF65-F5344CB8AC3E}">
        <p14:creationId xmlns:p14="http://schemas.microsoft.com/office/powerpoint/2010/main" val="3367417718"/>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928254" y="1302520"/>
            <a:ext cx="10606521" cy="714375"/>
          </a:xfrm>
          <a:blipFill>
            <a:blip r:embed="rId2"/>
            <a:tile tx="0" ty="0" sx="100000" sy="100000" flip="none" algn="tl"/>
          </a:blipFill>
        </p:spPr>
        <p:txBody>
          <a:bodyPr anchor="ctr"/>
          <a:lstStyle/>
          <a:p>
            <a:pPr lvl="0" algn="ctr" defTabSz="914400" fontAlgn="base">
              <a:spcAft>
                <a:spcPct val="0"/>
              </a:spcAft>
              <a:defRPr/>
            </a:pPr>
            <a:r>
              <a:rPr lang="es-EC" sz="2400" dirty="0">
                <a:solidFill>
                  <a:srgbClr val="FF0000"/>
                </a:solidFill>
                <a:ea typeface="+mn-ea"/>
                <a:cs typeface="+mn-cs"/>
              </a:rPr>
              <a:t/>
            </a:r>
            <a:br>
              <a:rPr lang="es-EC" sz="2400" dirty="0">
                <a:solidFill>
                  <a:srgbClr val="FF0000"/>
                </a:solidFill>
                <a:ea typeface="+mn-ea"/>
                <a:cs typeface="+mn-cs"/>
              </a:rPr>
            </a:br>
            <a:endParaRPr lang="en-US" dirty="0"/>
          </a:p>
        </p:txBody>
      </p:sp>
      <p:sp>
        <p:nvSpPr>
          <p:cNvPr id="5" name="Subtítulo 4"/>
          <p:cNvSpPr>
            <a:spLocks noGrp="1"/>
          </p:cNvSpPr>
          <p:nvPr>
            <p:ph type="subTitle" idx="1"/>
          </p:nvPr>
        </p:nvSpPr>
        <p:spPr>
          <a:xfrm>
            <a:off x="10180715" y="6033284"/>
            <a:ext cx="1488770" cy="325986"/>
          </a:xfrm>
        </p:spPr>
        <p:txBody>
          <a:bodyPr/>
          <a:lstStyle/>
          <a:p>
            <a:fld id="{3D901B4B-E30C-45A2-B67D-46F3C3E8B470}" type="datetime1">
              <a:rPr lang="es-ES" sz="1200" smtClean="0"/>
              <a:t>22/06/2019</a:t>
            </a:fld>
            <a:endParaRPr lang="en-US" sz="1200" dirty="0"/>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7645" t="5116" r="9957" b="7508"/>
          <a:stretch/>
        </p:blipFill>
        <p:spPr>
          <a:xfrm>
            <a:off x="620678" y="577049"/>
            <a:ext cx="1803693" cy="556320"/>
          </a:xfrm>
          <a:prstGeom prst="rect">
            <a:avLst/>
          </a:prstGeom>
        </p:spPr>
      </p:pic>
      <p:pic>
        <p:nvPicPr>
          <p:cNvPr id="6" name="Imagen 5"/>
          <p:cNvPicPr>
            <a:picLocks noChangeAspect="1"/>
          </p:cNvPicPr>
          <p:nvPr/>
        </p:nvPicPr>
        <p:blipFill>
          <a:blip r:embed="rId4"/>
          <a:stretch>
            <a:fillRect/>
          </a:stretch>
        </p:blipFill>
        <p:spPr>
          <a:xfrm>
            <a:off x="620678" y="5873802"/>
            <a:ext cx="2705996" cy="322475"/>
          </a:xfrm>
          <a:prstGeom prst="rect">
            <a:avLst/>
          </a:prstGeom>
        </p:spPr>
      </p:pic>
      <p:sp>
        <p:nvSpPr>
          <p:cNvPr id="2" name="CuadroTexto 1"/>
          <p:cNvSpPr txBox="1"/>
          <p:nvPr/>
        </p:nvSpPr>
        <p:spPr>
          <a:xfrm>
            <a:off x="4829175" y="731824"/>
            <a:ext cx="3467100" cy="369332"/>
          </a:xfrm>
          <a:prstGeom prst="rect">
            <a:avLst/>
          </a:prstGeom>
          <a:noFill/>
        </p:spPr>
        <p:txBody>
          <a:bodyPr wrap="square" rtlCol="0">
            <a:spAutoFit/>
          </a:bodyPr>
          <a:lstStyle/>
          <a:p>
            <a:r>
              <a:rPr lang="es-ES" dirty="0" smtClean="0">
                <a:solidFill>
                  <a:srgbClr val="FFFF00"/>
                </a:solidFill>
                <a:latin typeface="Bahnschrift Light" panose="020B0502040204020203" pitchFamily="34" charset="0"/>
              </a:rPr>
              <a:t>ANÁLISIS DE LOS RESULTADOS</a:t>
            </a:r>
            <a:endParaRPr lang="en-US" dirty="0">
              <a:solidFill>
                <a:srgbClr val="FFFF00"/>
              </a:solidFill>
              <a:latin typeface="Bahnschrift Light" panose="020B0502040204020203" pitchFamily="34" charset="0"/>
            </a:endParaRPr>
          </a:p>
        </p:txBody>
      </p:sp>
      <p:sp>
        <p:nvSpPr>
          <p:cNvPr id="3" name="CuadroTexto 2"/>
          <p:cNvSpPr txBox="1"/>
          <p:nvPr/>
        </p:nvSpPr>
        <p:spPr>
          <a:xfrm>
            <a:off x="928254" y="1290077"/>
            <a:ext cx="10487890" cy="923330"/>
          </a:xfrm>
          <a:prstGeom prst="rect">
            <a:avLst/>
          </a:prstGeom>
          <a:noFill/>
        </p:spPr>
        <p:txBody>
          <a:bodyPr wrap="square" rtlCol="0">
            <a:spAutoFit/>
          </a:bodyPr>
          <a:lstStyle/>
          <a:p>
            <a:pPr algn="just">
              <a:defRPr/>
            </a:pPr>
            <a:r>
              <a:rPr lang="es-CO" b="1" dirty="0" smtClean="0">
                <a:latin typeface="Bahnschrift Light" panose="020B0502040204020203" pitchFamily="34" charset="0"/>
                <a:cs typeface="Calibri" panose="020F0502020204030204" pitchFamily="34" charset="0"/>
              </a:rPr>
              <a:t>Tabla </a:t>
            </a:r>
            <a:r>
              <a:rPr lang="es-CO" b="1" dirty="0" smtClean="0">
                <a:latin typeface="Bahnschrift Light" panose="020B0502040204020203" pitchFamily="34" charset="0"/>
                <a:cs typeface="Arial" charset="0"/>
              </a:rPr>
              <a:t>16: </a:t>
            </a:r>
            <a:r>
              <a:rPr lang="es-CO" b="1" dirty="0">
                <a:latin typeface="Bahnschrift Light" panose="020B0502040204020203" pitchFamily="34" charset="0"/>
                <a:cs typeface="Arial" charset="0"/>
              </a:rPr>
              <a:t>Comparación de los datos obtenidos del test </a:t>
            </a:r>
            <a:r>
              <a:rPr lang="es-CO" b="1" dirty="0" smtClean="0">
                <a:latin typeface="Bahnschrift Light" panose="020B0502040204020203" pitchFamily="34" charset="0"/>
                <a:cs typeface="Arial" charset="0"/>
              </a:rPr>
              <a:t>2 </a:t>
            </a:r>
            <a:r>
              <a:rPr lang="es-CO" b="1" dirty="0">
                <a:latin typeface="Bahnschrift Light" panose="020B0502040204020203" pitchFamily="34" charset="0"/>
                <a:cs typeface="Arial" charset="0"/>
              </a:rPr>
              <a:t>de escala de ángulos articulares. Prueba de Friedman</a:t>
            </a:r>
          </a:p>
          <a:p>
            <a:pPr algn="just">
              <a:defRPr/>
            </a:pPr>
            <a:endParaRPr lang="es-CO" dirty="0">
              <a:latin typeface="Calibri" panose="020F0502020204030204" pitchFamily="34" charset="0"/>
              <a:cs typeface="Calibri" panose="020F0502020204030204" pitchFamily="34" charset="0"/>
            </a:endParaRPr>
          </a:p>
        </p:txBody>
      </p:sp>
      <p:sp>
        <p:nvSpPr>
          <p:cNvPr id="9" name="Rectángulo 8"/>
          <p:cNvSpPr/>
          <p:nvPr/>
        </p:nvSpPr>
        <p:spPr>
          <a:xfrm>
            <a:off x="3600452" y="2936007"/>
            <a:ext cx="7877174" cy="1800493"/>
          </a:xfrm>
          <a:prstGeom prst="rect">
            <a:avLst/>
          </a:prstGeom>
          <a:blipFill>
            <a:blip r:embed="rId2"/>
            <a:tile tx="0" ty="0" sx="100000" sy="100000" flip="none" algn="tl"/>
          </a:blipFill>
        </p:spPr>
        <p:txBody>
          <a:bodyPr wrap="square">
            <a:spAutoFit/>
          </a:bodyPr>
          <a:lstStyle/>
          <a:p>
            <a:pPr algn="just">
              <a:defRPr/>
            </a:pPr>
            <a:r>
              <a:rPr lang="es-CO" sz="1600" dirty="0" smtClean="0">
                <a:latin typeface="Bahnschrift Light" panose="020B0502040204020203" pitchFamily="34" charset="0"/>
                <a:cs typeface="Arial" charset="0"/>
              </a:rPr>
              <a:t>La </a:t>
            </a:r>
            <a:r>
              <a:rPr lang="es-CO" sz="1600" dirty="0">
                <a:latin typeface="Bahnschrift Light" panose="020B0502040204020203" pitchFamily="34" charset="0"/>
                <a:cs typeface="Arial" charset="0"/>
              </a:rPr>
              <a:t>Prueba de Friedman también evidenció una diferencia significativa al comparar los  datos de las variables estudiadas en la escala de ángulos articulares (p=0,000), aunque los rangos promedios fueron mayores en las variables “No Limitado” (3,66) y “Ligeramente Limitado” (2,29), disminuyendo los rasgos promedios en comparación con los obtenidos en el test 1 (Tabla 13), tanto para la variable “Moderadamente Limitado” (2.06) como la variable “Muy Limitado” (2,00).</a:t>
            </a:r>
            <a:endParaRPr lang="es-CO" sz="1600" b="1" dirty="0">
              <a:latin typeface="Bahnschrift Light" panose="020B0502040204020203" pitchFamily="34" charset="0"/>
              <a:cs typeface="Arial" charset="0"/>
            </a:endParaRPr>
          </a:p>
          <a:p>
            <a:pPr algn="just">
              <a:defRPr/>
            </a:pPr>
            <a:endParaRPr lang="es-CO" sz="1500" b="1" dirty="0">
              <a:latin typeface="Arial" panose="020B0604020202020204" pitchFamily="34" charset="0"/>
              <a:cs typeface="Arial" panose="020B0604020202020204" pitchFamily="34" charset="0"/>
            </a:endParaRPr>
          </a:p>
        </p:txBody>
      </p:sp>
      <p:pic>
        <p:nvPicPr>
          <p:cNvPr id="1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58251"/>
          <a:stretch/>
        </p:blipFill>
        <p:spPr bwMode="auto">
          <a:xfrm>
            <a:off x="925456" y="2301935"/>
            <a:ext cx="2401218" cy="3068638"/>
          </a:xfrm>
          <a:prstGeom prst="rect">
            <a:avLst/>
          </a:prstGeom>
          <a:blipFill>
            <a:blip r:embed="rId2"/>
            <a:tile tx="0" ty="0" sx="100000" sy="100000" flip="none" algn="tl"/>
          </a:blipFill>
          <a:ln>
            <a:noFill/>
          </a:ln>
          <a:effectLst/>
        </p:spPr>
      </p:pic>
    </p:spTree>
    <p:extLst>
      <p:ext uri="{BB962C8B-B14F-4D97-AF65-F5344CB8AC3E}">
        <p14:creationId xmlns:p14="http://schemas.microsoft.com/office/powerpoint/2010/main" val="354443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p:cNvSpPr>
            <a:spLocks noGrp="1"/>
          </p:cNvSpPr>
          <p:nvPr>
            <p:ph type="subTitle" idx="1"/>
          </p:nvPr>
        </p:nvSpPr>
        <p:spPr>
          <a:xfrm>
            <a:off x="10180715" y="6033284"/>
            <a:ext cx="1488770" cy="325986"/>
          </a:xfrm>
        </p:spPr>
        <p:txBody>
          <a:bodyPr/>
          <a:lstStyle/>
          <a:p>
            <a:fld id="{3D901B4B-E30C-45A2-B67D-46F3C3E8B470}" type="datetime1">
              <a:rPr lang="es-ES" sz="1200" smtClean="0"/>
              <a:t>22/06/2019</a:t>
            </a:fld>
            <a:endParaRPr lang="en-US" sz="1200" dirty="0"/>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7645" t="5116" r="9957" b="7508"/>
          <a:stretch/>
        </p:blipFill>
        <p:spPr>
          <a:xfrm>
            <a:off x="620678" y="577049"/>
            <a:ext cx="1803693" cy="556320"/>
          </a:xfrm>
          <a:prstGeom prst="rect">
            <a:avLst/>
          </a:prstGeom>
        </p:spPr>
      </p:pic>
      <p:pic>
        <p:nvPicPr>
          <p:cNvPr id="6" name="Imagen 5"/>
          <p:cNvPicPr>
            <a:picLocks noChangeAspect="1"/>
          </p:cNvPicPr>
          <p:nvPr/>
        </p:nvPicPr>
        <p:blipFill>
          <a:blip r:embed="rId3"/>
          <a:stretch>
            <a:fillRect/>
          </a:stretch>
        </p:blipFill>
        <p:spPr>
          <a:xfrm>
            <a:off x="620678" y="5873802"/>
            <a:ext cx="2705996" cy="322475"/>
          </a:xfrm>
          <a:prstGeom prst="rect">
            <a:avLst/>
          </a:prstGeom>
        </p:spPr>
      </p:pic>
      <p:sp>
        <p:nvSpPr>
          <p:cNvPr id="2" name="CuadroTexto 1"/>
          <p:cNvSpPr txBox="1"/>
          <p:nvPr/>
        </p:nvSpPr>
        <p:spPr>
          <a:xfrm>
            <a:off x="4829175" y="731824"/>
            <a:ext cx="3467100" cy="369332"/>
          </a:xfrm>
          <a:prstGeom prst="rect">
            <a:avLst/>
          </a:prstGeom>
          <a:noFill/>
        </p:spPr>
        <p:txBody>
          <a:bodyPr wrap="square" rtlCol="0">
            <a:spAutoFit/>
          </a:bodyPr>
          <a:lstStyle/>
          <a:p>
            <a:r>
              <a:rPr lang="es-ES" dirty="0" smtClean="0">
                <a:solidFill>
                  <a:srgbClr val="FFFF00"/>
                </a:solidFill>
                <a:latin typeface="Bahnschrift Light" panose="020B0502040204020203" pitchFamily="34" charset="0"/>
              </a:rPr>
              <a:t>ANÁLISIS DE LOS RESULTADOS</a:t>
            </a:r>
            <a:endParaRPr lang="en-US" dirty="0">
              <a:solidFill>
                <a:srgbClr val="FFFF00"/>
              </a:solidFill>
              <a:latin typeface="Bahnschrift Light" panose="020B0502040204020203" pitchFamily="34" charset="0"/>
            </a:endParaRPr>
          </a:p>
        </p:txBody>
      </p:sp>
      <p:graphicFrame>
        <p:nvGraphicFramePr>
          <p:cNvPr id="8" name="Gráfico 7"/>
          <p:cNvGraphicFramePr>
            <a:graphicFrameLocks/>
          </p:cNvGraphicFramePr>
          <p:nvPr>
            <p:extLst>
              <p:ext uri="{D42A27DB-BD31-4B8C-83A1-F6EECF244321}">
                <p14:modId xmlns:p14="http://schemas.microsoft.com/office/powerpoint/2010/main" val="4098797023"/>
              </p:ext>
            </p:extLst>
          </p:nvPr>
        </p:nvGraphicFramePr>
        <p:xfrm>
          <a:off x="2251880" y="1296538"/>
          <a:ext cx="7928835" cy="41625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042657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209675" y="1438275"/>
            <a:ext cx="9639300" cy="3527471"/>
          </a:xfrm>
        </p:spPr>
        <p:txBody>
          <a:bodyPr anchor="ctr"/>
          <a:lstStyle/>
          <a:p>
            <a:pPr lvl="0" algn="ctr" defTabSz="914400" fontAlgn="base">
              <a:spcAft>
                <a:spcPct val="0"/>
              </a:spcAft>
              <a:defRPr/>
            </a:pPr>
            <a:r>
              <a:rPr lang="es-EC" sz="2400" b="1" dirty="0" smtClean="0">
                <a:solidFill>
                  <a:srgbClr val="FF0000"/>
                </a:solidFill>
                <a:ea typeface="+mn-ea"/>
                <a:cs typeface="+mn-cs"/>
              </a:rPr>
              <a:t/>
            </a:r>
            <a:br>
              <a:rPr lang="es-EC" sz="2400" b="1" dirty="0" smtClean="0">
                <a:solidFill>
                  <a:srgbClr val="FF0000"/>
                </a:solidFill>
                <a:ea typeface="+mn-ea"/>
                <a:cs typeface="+mn-cs"/>
              </a:rPr>
            </a:br>
            <a:endParaRPr lang="en-US" dirty="0"/>
          </a:p>
        </p:txBody>
      </p:sp>
      <p:sp>
        <p:nvSpPr>
          <p:cNvPr id="5" name="Subtítulo 4"/>
          <p:cNvSpPr>
            <a:spLocks noGrp="1"/>
          </p:cNvSpPr>
          <p:nvPr>
            <p:ph type="subTitle" idx="1"/>
          </p:nvPr>
        </p:nvSpPr>
        <p:spPr>
          <a:xfrm>
            <a:off x="10180715" y="6033284"/>
            <a:ext cx="1488770" cy="325986"/>
          </a:xfrm>
        </p:spPr>
        <p:txBody>
          <a:bodyPr/>
          <a:lstStyle/>
          <a:p>
            <a:fld id="{3D901B4B-E30C-45A2-B67D-46F3C3E8B470}" type="datetime1">
              <a:rPr lang="es-ES" sz="1200" smtClean="0"/>
              <a:t>22/06/2019</a:t>
            </a:fld>
            <a:endParaRPr lang="en-US" sz="1200" dirty="0"/>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7645" t="5116" r="9957" b="7508"/>
          <a:stretch/>
        </p:blipFill>
        <p:spPr>
          <a:xfrm>
            <a:off x="620678" y="577049"/>
            <a:ext cx="1803693" cy="556320"/>
          </a:xfrm>
          <a:prstGeom prst="rect">
            <a:avLst/>
          </a:prstGeom>
        </p:spPr>
      </p:pic>
      <p:pic>
        <p:nvPicPr>
          <p:cNvPr id="6" name="Imagen 5"/>
          <p:cNvPicPr>
            <a:picLocks noChangeAspect="1"/>
          </p:cNvPicPr>
          <p:nvPr/>
        </p:nvPicPr>
        <p:blipFill>
          <a:blip r:embed="rId3"/>
          <a:stretch>
            <a:fillRect/>
          </a:stretch>
        </p:blipFill>
        <p:spPr>
          <a:xfrm>
            <a:off x="620678" y="5873802"/>
            <a:ext cx="2705996" cy="322475"/>
          </a:xfrm>
          <a:prstGeom prst="rect">
            <a:avLst/>
          </a:prstGeom>
        </p:spPr>
      </p:pic>
      <p:sp>
        <p:nvSpPr>
          <p:cNvPr id="2" name="CuadroTexto 1"/>
          <p:cNvSpPr txBox="1"/>
          <p:nvPr/>
        </p:nvSpPr>
        <p:spPr>
          <a:xfrm>
            <a:off x="5214037" y="1133369"/>
            <a:ext cx="1863011" cy="369332"/>
          </a:xfrm>
          <a:prstGeom prst="rect">
            <a:avLst/>
          </a:prstGeom>
          <a:noFill/>
        </p:spPr>
        <p:txBody>
          <a:bodyPr wrap="none" rtlCol="0">
            <a:spAutoFit/>
          </a:bodyPr>
          <a:lstStyle/>
          <a:p>
            <a:r>
              <a:rPr lang="es-ES" dirty="0" smtClean="0">
                <a:solidFill>
                  <a:srgbClr val="FFFF00"/>
                </a:solidFill>
                <a:latin typeface="Bahnschrift Light" panose="020B0502040204020203" pitchFamily="34" charset="0"/>
              </a:rPr>
              <a:t>CONCLUSIONES</a:t>
            </a:r>
            <a:endParaRPr lang="en-US" dirty="0">
              <a:solidFill>
                <a:srgbClr val="FFFF00"/>
              </a:solidFill>
              <a:latin typeface="Bahnschrift Light" panose="020B0502040204020203" pitchFamily="34" charset="0"/>
            </a:endParaRPr>
          </a:p>
        </p:txBody>
      </p:sp>
      <p:sp>
        <p:nvSpPr>
          <p:cNvPr id="3" name="Rectángulo 2"/>
          <p:cNvSpPr/>
          <p:nvPr/>
        </p:nvSpPr>
        <p:spPr>
          <a:xfrm>
            <a:off x="1283405" y="2089682"/>
            <a:ext cx="9830071" cy="2862322"/>
          </a:xfrm>
          <a:prstGeom prst="rect">
            <a:avLst/>
          </a:prstGeom>
          <a:blipFill>
            <a:blip r:embed="rId4"/>
            <a:tile tx="0" ty="0" sx="100000" sy="100000" flip="none" algn="tl"/>
          </a:blipFill>
        </p:spPr>
        <p:txBody>
          <a:bodyPr wrap="square">
            <a:spAutoFit/>
          </a:bodyPr>
          <a:lstStyle/>
          <a:p>
            <a:pPr marL="342900" indent="-342900" algn="just">
              <a:buFont typeface="+mj-lt"/>
              <a:buAutoNum type="arabicPeriod"/>
              <a:defRPr/>
            </a:pPr>
            <a:r>
              <a:rPr lang="es-CO" dirty="0">
                <a:latin typeface="Bahnschrift Light" panose="020B0502040204020203" pitchFamily="34" charset="0"/>
                <a:cs typeface="Arial" charset="0"/>
              </a:rPr>
              <a:t>Se pudo fundamentar teórica y metodológicamente sobre diversos aspectos de profilaxis de lesiones deportivas, enfatizando en las del hombro</a:t>
            </a:r>
            <a:r>
              <a:rPr lang="es-CO" dirty="0" smtClean="0">
                <a:latin typeface="Bahnschrift Light" panose="020B0502040204020203" pitchFamily="34" charset="0"/>
                <a:cs typeface="Arial" charset="0"/>
              </a:rPr>
              <a:t>.</a:t>
            </a:r>
          </a:p>
          <a:p>
            <a:pPr marL="342900" indent="-342900" algn="just">
              <a:buFont typeface="+mj-lt"/>
              <a:buAutoNum type="arabicPeriod"/>
              <a:defRPr/>
            </a:pPr>
            <a:endParaRPr lang="es-CO" dirty="0">
              <a:latin typeface="Bahnschrift Light" panose="020B0502040204020203" pitchFamily="34" charset="0"/>
              <a:cs typeface="Arial" charset="0"/>
            </a:endParaRPr>
          </a:p>
          <a:p>
            <a:pPr marL="342900" indent="-342900" algn="just">
              <a:buFont typeface="+mj-lt"/>
              <a:buAutoNum type="arabicPeriod"/>
              <a:defRPr/>
            </a:pPr>
            <a:r>
              <a:rPr lang="es-CO" dirty="0">
                <a:latin typeface="Bahnschrift Light" panose="020B0502040204020203" pitchFamily="34" charset="0"/>
                <a:cs typeface="Arial" charset="0"/>
              </a:rPr>
              <a:t>Luego del diagnóstico teórico y de las lesiones preexistentes en los </a:t>
            </a:r>
            <a:r>
              <a:rPr lang="es-CO" dirty="0" smtClean="0">
                <a:latin typeface="Bahnschrift Light" panose="020B0502040204020203" pitchFamily="34" charset="0"/>
                <a:cs typeface="Arial" charset="0"/>
              </a:rPr>
              <a:t>luchadores </a:t>
            </a:r>
            <a:r>
              <a:rPr lang="es-CO" dirty="0">
                <a:latin typeface="Bahnschrift Light" panose="020B0502040204020203" pitchFamily="34" charset="0"/>
                <a:cs typeface="Arial" charset="0"/>
              </a:rPr>
              <a:t>investigados, se implementó un grupo de ejercicios especiales de fuerza y movilidad articular para la prevención y tratamiento de las lesiones del hombro</a:t>
            </a:r>
            <a:r>
              <a:rPr lang="es-CO" dirty="0" smtClean="0">
                <a:latin typeface="Bahnschrift Light" panose="020B0502040204020203" pitchFamily="34" charset="0"/>
                <a:cs typeface="Arial" charset="0"/>
              </a:rPr>
              <a:t>.</a:t>
            </a:r>
          </a:p>
          <a:p>
            <a:pPr marL="342900" indent="-342900" algn="just">
              <a:buFont typeface="+mj-lt"/>
              <a:buAutoNum type="arabicPeriod"/>
              <a:defRPr/>
            </a:pPr>
            <a:endParaRPr lang="es-CO" dirty="0">
              <a:latin typeface="Bahnschrift Light" panose="020B0502040204020203" pitchFamily="34" charset="0"/>
              <a:cs typeface="Arial" charset="0"/>
            </a:endParaRPr>
          </a:p>
          <a:p>
            <a:pPr marL="342900" indent="-342900" algn="just">
              <a:buFont typeface="+mj-lt"/>
              <a:buAutoNum type="arabicPeriod"/>
              <a:defRPr/>
            </a:pPr>
            <a:r>
              <a:rPr lang="es-CO" dirty="0">
                <a:latin typeface="Bahnschrift Light" panose="020B0502040204020203" pitchFamily="34" charset="0"/>
                <a:cs typeface="Arial" charset="0"/>
              </a:rPr>
              <a:t>La implementación de los ejercicios especiales de fuerza y movilidad permitió la disminución significativa de las lesiones del hombro en los </a:t>
            </a:r>
            <a:r>
              <a:rPr lang="es-CO" dirty="0" smtClean="0">
                <a:latin typeface="Bahnschrift Light" panose="020B0502040204020203" pitchFamily="34" charset="0"/>
                <a:cs typeface="Arial" charset="0"/>
              </a:rPr>
              <a:t>luchadores </a:t>
            </a:r>
            <a:r>
              <a:rPr lang="es-CO" dirty="0">
                <a:latin typeface="Bahnschrift Light" panose="020B0502040204020203" pitchFamily="34" charset="0"/>
                <a:cs typeface="Arial" charset="0"/>
              </a:rPr>
              <a:t>investigados, aspecto evidenciado con el test de intensidad del hombro </a:t>
            </a:r>
            <a:r>
              <a:rPr lang="es-CO" dirty="0" smtClean="0">
                <a:latin typeface="Bahnschrift Light" panose="020B0502040204020203" pitchFamily="34" charset="0"/>
                <a:cs typeface="Arial" charset="0"/>
              </a:rPr>
              <a:t>doloroso y </a:t>
            </a:r>
            <a:r>
              <a:rPr lang="es-CO" dirty="0">
                <a:latin typeface="Bahnschrift Light" panose="020B0502040204020203" pitchFamily="34" charset="0"/>
                <a:cs typeface="Arial" charset="0"/>
              </a:rPr>
              <a:t>con el test de escala de ángulos </a:t>
            </a:r>
            <a:r>
              <a:rPr lang="es-CO" dirty="0" smtClean="0">
                <a:latin typeface="Bahnschrift Light" panose="020B0502040204020203" pitchFamily="34" charset="0"/>
                <a:cs typeface="Arial" charset="0"/>
              </a:rPr>
              <a:t>articulares.</a:t>
            </a:r>
            <a:endParaRPr lang="en-US" dirty="0">
              <a:latin typeface="Bahnschrift Light" panose="020B0502040204020203" pitchFamily="34" charset="0"/>
            </a:endParaRPr>
          </a:p>
        </p:txBody>
      </p:sp>
    </p:spTree>
    <p:extLst>
      <p:ext uri="{BB962C8B-B14F-4D97-AF65-F5344CB8AC3E}">
        <p14:creationId xmlns:p14="http://schemas.microsoft.com/office/powerpoint/2010/main" val="204061379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209675" y="1438275"/>
            <a:ext cx="9639300" cy="3527471"/>
          </a:xfrm>
        </p:spPr>
        <p:txBody>
          <a:bodyPr anchor="ctr"/>
          <a:lstStyle/>
          <a:p>
            <a:pPr lvl="0" algn="ctr" defTabSz="914400" fontAlgn="base">
              <a:spcAft>
                <a:spcPct val="0"/>
              </a:spcAft>
              <a:defRPr/>
            </a:pPr>
            <a:r>
              <a:rPr lang="es-EC" sz="2400" b="1" dirty="0" smtClean="0">
                <a:solidFill>
                  <a:srgbClr val="FF0000"/>
                </a:solidFill>
                <a:ea typeface="+mn-ea"/>
                <a:cs typeface="+mn-cs"/>
              </a:rPr>
              <a:t/>
            </a:r>
            <a:br>
              <a:rPr lang="es-EC" sz="2400" b="1" dirty="0" smtClean="0">
                <a:solidFill>
                  <a:srgbClr val="FF0000"/>
                </a:solidFill>
                <a:ea typeface="+mn-ea"/>
                <a:cs typeface="+mn-cs"/>
              </a:rPr>
            </a:br>
            <a:endParaRPr lang="en-US" dirty="0"/>
          </a:p>
        </p:txBody>
      </p:sp>
      <p:sp>
        <p:nvSpPr>
          <p:cNvPr id="5" name="Subtítulo 4"/>
          <p:cNvSpPr>
            <a:spLocks noGrp="1"/>
          </p:cNvSpPr>
          <p:nvPr>
            <p:ph type="subTitle" idx="1"/>
          </p:nvPr>
        </p:nvSpPr>
        <p:spPr>
          <a:xfrm>
            <a:off x="10180715" y="6033284"/>
            <a:ext cx="1488770" cy="325986"/>
          </a:xfrm>
        </p:spPr>
        <p:txBody>
          <a:bodyPr/>
          <a:lstStyle/>
          <a:p>
            <a:fld id="{3D901B4B-E30C-45A2-B67D-46F3C3E8B470}" type="datetime1">
              <a:rPr lang="es-ES" sz="1200" smtClean="0"/>
              <a:t>22/06/2019</a:t>
            </a:fld>
            <a:endParaRPr lang="en-US" sz="1200" dirty="0"/>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7645" t="5116" r="9957" b="7508"/>
          <a:stretch/>
        </p:blipFill>
        <p:spPr>
          <a:xfrm>
            <a:off x="620678" y="577049"/>
            <a:ext cx="1803693" cy="556320"/>
          </a:xfrm>
          <a:prstGeom prst="rect">
            <a:avLst/>
          </a:prstGeom>
        </p:spPr>
      </p:pic>
      <p:pic>
        <p:nvPicPr>
          <p:cNvPr id="6" name="Imagen 5"/>
          <p:cNvPicPr>
            <a:picLocks noChangeAspect="1"/>
          </p:cNvPicPr>
          <p:nvPr/>
        </p:nvPicPr>
        <p:blipFill>
          <a:blip r:embed="rId3"/>
          <a:stretch>
            <a:fillRect/>
          </a:stretch>
        </p:blipFill>
        <p:spPr>
          <a:xfrm>
            <a:off x="620678" y="5873802"/>
            <a:ext cx="2705996" cy="322475"/>
          </a:xfrm>
          <a:prstGeom prst="rect">
            <a:avLst/>
          </a:prstGeom>
        </p:spPr>
      </p:pic>
      <p:sp>
        <p:nvSpPr>
          <p:cNvPr id="2" name="CuadroTexto 1"/>
          <p:cNvSpPr txBox="1"/>
          <p:nvPr/>
        </p:nvSpPr>
        <p:spPr>
          <a:xfrm>
            <a:off x="5187911" y="1133369"/>
            <a:ext cx="2536272" cy="369332"/>
          </a:xfrm>
          <a:prstGeom prst="rect">
            <a:avLst/>
          </a:prstGeom>
          <a:noFill/>
        </p:spPr>
        <p:txBody>
          <a:bodyPr wrap="none" rtlCol="0">
            <a:spAutoFit/>
          </a:bodyPr>
          <a:lstStyle/>
          <a:p>
            <a:r>
              <a:rPr lang="es-ES" dirty="0" smtClean="0">
                <a:solidFill>
                  <a:srgbClr val="FFFF00"/>
                </a:solidFill>
              </a:rPr>
              <a:t>RECOMENDACIONES</a:t>
            </a:r>
            <a:endParaRPr lang="en-US" dirty="0">
              <a:solidFill>
                <a:srgbClr val="FFFF00"/>
              </a:solidFill>
            </a:endParaRPr>
          </a:p>
        </p:txBody>
      </p:sp>
      <p:sp>
        <p:nvSpPr>
          <p:cNvPr id="3" name="Rectángulo 2"/>
          <p:cNvSpPr/>
          <p:nvPr/>
        </p:nvSpPr>
        <p:spPr>
          <a:xfrm>
            <a:off x="1431450" y="2570239"/>
            <a:ext cx="9830071" cy="1200329"/>
          </a:xfrm>
          <a:prstGeom prst="rect">
            <a:avLst/>
          </a:prstGeom>
          <a:blipFill>
            <a:blip r:embed="rId4"/>
            <a:tile tx="0" ty="0" sx="100000" sy="100000" flip="none" algn="tl"/>
          </a:blipFill>
        </p:spPr>
        <p:txBody>
          <a:bodyPr wrap="square">
            <a:spAutoFit/>
          </a:bodyPr>
          <a:lstStyle/>
          <a:p>
            <a:pPr marL="342900" indent="-342900" algn="just">
              <a:buFont typeface="+mj-lt"/>
              <a:buAutoNum type="arabicPeriod"/>
              <a:defRPr/>
            </a:pPr>
            <a:r>
              <a:rPr lang="es-CO" dirty="0">
                <a:latin typeface="Bahnschrift Light" panose="020B0502040204020203" pitchFamily="34" charset="0"/>
                <a:cs typeface="Arial" charset="0"/>
              </a:rPr>
              <a:t>Aplicar el estudio a una muestra mayor de sujetos, así como </a:t>
            </a:r>
            <a:r>
              <a:rPr lang="es-CO" dirty="0" smtClean="0">
                <a:latin typeface="Bahnschrift Light" panose="020B0502040204020203" pitchFamily="34" charset="0"/>
                <a:cs typeface="Arial" charset="0"/>
              </a:rPr>
              <a:t>las </a:t>
            </a:r>
            <a:r>
              <a:rPr lang="es-CO" dirty="0">
                <a:latin typeface="Bahnschrift Light" panose="020B0502040204020203" pitchFamily="34" charset="0"/>
                <a:cs typeface="Arial" charset="0"/>
              </a:rPr>
              <a:t>categorías </a:t>
            </a:r>
            <a:r>
              <a:rPr lang="es-CO" dirty="0" smtClean="0">
                <a:latin typeface="Bahnschrift Light" panose="020B0502040204020203" pitchFamily="34" charset="0"/>
                <a:cs typeface="Arial" charset="0"/>
              </a:rPr>
              <a:t>femeninas.</a:t>
            </a:r>
          </a:p>
          <a:p>
            <a:pPr marL="342900" indent="-342900" algn="just">
              <a:buFont typeface="+mj-lt"/>
              <a:buAutoNum type="arabicPeriod"/>
              <a:defRPr/>
            </a:pPr>
            <a:endParaRPr lang="es-CO" dirty="0">
              <a:latin typeface="Bahnschrift Light" panose="020B0502040204020203" pitchFamily="34" charset="0"/>
              <a:cs typeface="Arial" charset="0"/>
            </a:endParaRPr>
          </a:p>
          <a:p>
            <a:pPr marL="342900" indent="-342900" algn="just">
              <a:buFont typeface="+mj-lt"/>
              <a:buAutoNum type="arabicPeriod"/>
              <a:defRPr/>
            </a:pPr>
            <a:r>
              <a:rPr lang="es-CO" dirty="0">
                <a:latin typeface="Bahnschrift Light" panose="020B0502040204020203" pitchFamily="34" charset="0"/>
                <a:cs typeface="Arial" charset="0"/>
              </a:rPr>
              <a:t>Socializar los resultados de investigación obtenidos. </a:t>
            </a:r>
          </a:p>
          <a:p>
            <a:pPr marL="342900" indent="-342900" algn="just">
              <a:buFont typeface="+mj-lt"/>
              <a:buAutoNum type="arabicPeriod"/>
              <a:defRPr/>
            </a:pPr>
            <a:endParaRPr lang="en-US" dirty="0"/>
          </a:p>
        </p:txBody>
      </p:sp>
    </p:spTree>
    <p:extLst>
      <p:ext uri="{BB962C8B-B14F-4D97-AF65-F5344CB8AC3E}">
        <p14:creationId xmlns:p14="http://schemas.microsoft.com/office/powerpoint/2010/main" val="307586350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209675" y="1438275"/>
            <a:ext cx="9639300" cy="3527471"/>
          </a:xfrm>
        </p:spPr>
        <p:txBody>
          <a:bodyPr anchor="ctr"/>
          <a:lstStyle/>
          <a:p>
            <a:pPr lvl="0" algn="ctr" defTabSz="914400" fontAlgn="base">
              <a:spcAft>
                <a:spcPct val="0"/>
              </a:spcAft>
              <a:defRPr/>
            </a:pPr>
            <a:r>
              <a:rPr lang="es-EC" sz="2400" b="1" dirty="0">
                <a:solidFill>
                  <a:srgbClr val="FF0000"/>
                </a:solidFill>
                <a:ea typeface="+mn-ea"/>
                <a:cs typeface="+mn-cs"/>
              </a:rPr>
              <a:t/>
            </a:r>
            <a:br>
              <a:rPr lang="es-EC" sz="2400" b="1" dirty="0">
                <a:solidFill>
                  <a:srgbClr val="FF0000"/>
                </a:solidFill>
                <a:ea typeface="+mn-ea"/>
                <a:cs typeface="+mn-cs"/>
              </a:rPr>
            </a:br>
            <a:endParaRPr lang="en-US" dirty="0"/>
          </a:p>
        </p:txBody>
      </p:sp>
      <p:sp>
        <p:nvSpPr>
          <p:cNvPr id="5" name="Subtítulo 4"/>
          <p:cNvSpPr>
            <a:spLocks noGrp="1"/>
          </p:cNvSpPr>
          <p:nvPr>
            <p:ph type="subTitle" idx="1"/>
          </p:nvPr>
        </p:nvSpPr>
        <p:spPr>
          <a:xfrm>
            <a:off x="10180715" y="6033284"/>
            <a:ext cx="1488770" cy="325986"/>
          </a:xfrm>
        </p:spPr>
        <p:txBody>
          <a:bodyPr/>
          <a:lstStyle/>
          <a:p>
            <a:fld id="{3D901B4B-E30C-45A2-B67D-46F3C3E8B470}" type="datetime1">
              <a:rPr lang="es-ES" sz="1200" smtClean="0"/>
              <a:t>22/06/2019</a:t>
            </a:fld>
            <a:endParaRPr lang="en-US" sz="1200" dirty="0"/>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7645" t="5116" r="9957" b="7508"/>
          <a:stretch/>
        </p:blipFill>
        <p:spPr>
          <a:xfrm>
            <a:off x="620678" y="577049"/>
            <a:ext cx="1803693" cy="556320"/>
          </a:xfrm>
          <a:prstGeom prst="rect">
            <a:avLst/>
          </a:prstGeom>
        </p:spPr>
      </p:pic>
      <p:pic>
        <p:nvPicPr>
          <p:cNvPr id="6" name="Imagen 5"/>
          <p:cNvPicPr>
            <a:picLocks noChangeAspect="1"/>
          </p:cNvPicPr>
          <p:nvPr/>
        </p:nvPicPr>
        <p:blipFill>
          <a:blip r:embed="rId3"/>
          <a:stretch>
            <a:fillRect/>
          </a:stretch>
        </p:blipFill>
        <p:spPr>
          <a:xfrm>
            <a:off x="620678" y="5873802"/>
            <a:ext cx="2705996" cy="322475"/>
          </a:xfrm>
          <a:prstGeom prst="rect">
            <a:avLst/>
          </a:prstGeom>
        </p:spPr>
      </p:pic>
      <p:sp>
        <p:nvSpPr>
          <p:cNvPr id="2" name="CuadroTexto 1"/>
          <p:cNvSpPr txBox="1"/>
          <p:nvPr/>
        </p:nvSpPr>
        <p:spPr>
          <a:xfrm>
            <a:off x="1323833" y="1854332"/>
            <a:ext cx="9525142" cy="3693319"/>
          </a:xfrm>
          <a:prstGeom prst="rect">
            <a:avLst/>
          </a:prstGeom>
          <a:noFill/>
        </p:spPr>
        <p:txBody>
          <a:bodyPr wrap="square" rtlCol="0">
            <a:spAutoFit/>
          </a:bodyPr>
          <a:lstStyle/>
          <a:p>
            <a:pPr lvl="0" algn="just" defTabSz="914400" fontAlgn="base">
              <a:spcBef>
                <a:spcPct val="0"/>
              </a:spcBef>
              <a:spcAft>
                <a:spcPct val="0"/>
              </a:spcAft>
              <a:defRPr/>
            </a:pPr>
            <a:r>
              <a:rPr lang="es-CO" dirty="0">
                <a:solidFill>
                  <a:prstClr val="white"/>
                </a:solidFill>
                <a:latin typeface="Bahnschrift Light" panose="020B0502040204020203" pitchFamily="34" charset="0"/>
                <a:cs typeface="Arial" charset="0"/>
              </a:rPr>
              <a:t>La información sobre prevención de lesiones deportivas ha mejorado sustancialmente en la literatura internacional, existiendo diversas alternativas en mayor o menor cuantía utilizadas en el deporte moderno. Muchas de las alternativas terapéuticas no están al alcance  del entrenador deportivo, esencialmente por lo costos que conlleva su aplicabilidad. </a:t>
            </a:r>
            <a:endParaRPr lang="es-CO" dirty="0" smtClean="0">
              <a:solidFill>
                <a:prstClr val="white"/>
              </a:solidFill>
              <a:latin typeface="Bahnschrift Light" panose="020B0502040204020203" pitchFamily="34" charset="0"/>
              <a:cs typeface="Arial" charset="0"/>
            </a:endParaRPr>
          </a:p>
          <a:p>
            <a:pPr lvl="0" algn="just" defTabSz="914400" fontAlgn="base">
              <a:spcBef>
                <a:spcPct val="0"/>
              </a:spcBef>
              <a:spcAft>
                <a:spcPct val="0"/>
              </a:spcAft>
              <a:defRPr/>
            </a:pPr>
            <a:endParaRPr lang="es-CO" dirty="0">
              <a:solidFill>
                <a:prstClr val="white"/>
              </a:solidFill>
              <a:latin typeface="Bahnschrift Light" panose="020B0502040204020203" pitchFamily="34" charset="0"/>
              <a:cs typeface="Arial" charset="0"/>
            </a:endParaRPr>
          </a:p>
          <a:p>
            <a:pPr lvl="0" algn="just" defTabSz="914400" fontAlgn="base">
              <a:spcBef>
                <a:spcPct val="0"/>
              </a:spcBef>
              <a:spcAft>
                <a:spcPct val="0"/>
              </a:spcAft>
              <a:defRPr/>
            </a:pPr>
            <a:r>
              <a:rPr lang="es-CO" dirty="0" smtClean="0">
                <a:solidFill>
                  <a:prstClr val="white"/>
                </a:solidFill>
                <a:latin typeface="Bahnschrift Light" panose="020B0502040204020203" pitchFamily="34" charset="0"/>
                <a:cs typeface="Arial" charset="0"/>
              </a:rPr>
              <a:t>En </a:t>
            </a:r>
            <a:r>
              <a:rPr lang="es-CO" dirty="0">
                <a:solidFill>
                  <a:prstClr val="white"/>
                </a:solidFill>
                <a:latin typeface="Bahnschrift Light" panose="020B0502040204020203" pitchFamily="34" charset="0"/>
                <a:cs typeface="Arial" charset="0"/>
              </a:rPr>
              <a:t>tal sentido, es útil establecer estrategias objetivas que tributen a bajo costo en la recuperación y prevención de lesiones en deportistas, como pudiera ser los trabajos de fuerza y movilidad específica. </a:t>
            </a:r>
            <a:endParaRPr lang="es-CO" dirty="0" smtClean="0">
              <a:solidFill>
                <a:prstClr val="white"/>
              </a:solidFill>
              <a:latin typeface="Bahnschrift Light" panose="020B0502040204020203" pitchFamily="34" charset="0"/>
              <a:cs typeface="Arial" charset="0"/>
            </a:endParaRPr>
          </a:p>
          <a:p>
            <a:pPr lvl="0" algn="just" defTabSz="914400" fontAlgn="base">
              <a:spcBef>
                <a:spcPct val="0"/>
              </a:spcBef>
              <a:spcAft>
                <a:spcPct val="0"/>
              </a:spcAft>
              <a:defRPr/>
            </a:pPr>
            <a:endParaRPr lang="es-CO" dirty="0" smtClean="0">
              <a:solidFill>
                <a:prstClr val="white"/>
              </a:solidFill>
              <a:latin typeface="Bahnschrift Light" panose="020B0502040204020203" pitchFamily="34" charset="0"/>
              <a:cs typeface="Arial" charset="0"/>
            </a:endParaRPr>
          </a:p>
          <a:p>
            <a:pPr lvl="0" algn="just" defTabSz="914400" fontAlgn="base">
              <a:spcBef>
                <a:spcPct val="0"/>
              </a:spcBef>
              <a:spcAft>
                <a:spcPct val="0"/>
              </a:spcAft>
              <a:defRPr/>
            </a:pPr>
            <a:r>
              <a:rPr lang="es-CO" dirty="0" smtClean="0">
                <a:solidFill>
                  <a:prstClr val="white"/>
                </a:solidFill>
                <a:latin typeface="Bahnschrift Light" panose="020B0502040204020203" pitchFamily="34" charset="0"/>
                <a:cs typeface="Arial" charset="0"/>
              </a:rPr>
              <a:t>Las modalidades de competencia como deporte olímpico son la lucha libre y lucha Grecorromano y Ecuador a logrado buenos resultados en ambas.</a:t>
            </a:r>
          </a:p>
          <a:p>
            <a:pPr lvl="0" algn="just" defTabSz="914400" fontAlgn="base">
              <a:spcBef>
                <a:spcPct val="0"/>
              </a:spcBef>
              <a:spcAft>
                <a:spcPct val="0"/>
              </a:spcAft>
              <a:defRPr/>
            </a:pPr>
            <a:r>
              <a:rPr lang="es-CO" dirty="0" smtClean="0">
                <a:solidFill>
                  <a:prstClr val="white"/>
                </a:solidFill>
                <a:latin typeface="Bahnschrift Light" panose="020B0502040204020203" pitchFamily="34" charset="0"/>
                <a:cs typeface="Arial" charset="0"/>
              </a:rPr>
              <a:t>Al ser un deporte altamente  traumático requiere un alto profesionalismo y dedicación en el orden de la profilaxis. </a:t>
            </a:r>
          </a:p>
        </p:txBody>
      </p:sp>
      <p:sp>
        <p:nvSpPr>
          <p:cNvPr id="8" name="CuadroTexto 7"/>
          <p:cNvSpPr txBox="1"/>
          <p:nvPr/>
        </p:nvSpPr>
        <p:spPr>
          <a:xfrm>
            <a:off x="6914607" y="1438275"/>
            <a:ext cx="2238102" cy="400110"/>
          </a:xfrm>
          <a:prstGeom prst="rect">
            <a:avLst/>
          </a:prstGeom>
          <a:noFill/>
        </p:spPr>
        <p:txBody>
          <a:bodyPr wrap="square" rtlCol="0">
            <a:spAutoFit/>
          </a:bodyPr>
          <a:lstStyle/>
          <a:p>
            <a:r>
              <a:rPr lang="es-ES" sz="2000" dirty="0" smtClean="0">
                <a:solidFill>
                  <a:srgbClr val="FFFF00"/>
                </a:solidFill>
                <a:latin typeface="Bahnschrift Light" panose="020B0502040204020203" pitchFamily="34" charset="0"/>
              </a:rPr>
              <a:t>JUSTIFICACIÓN</a:t>
            </a:r>
            <a:endParaRPr lang="en-US" sz="2000" dirty="0">
              <a:solidFill>
                <a:srgbClr val="FFFF00"/>
              </a:solidFill>
              <a:latin typeface="Bahnschrift Light" panose="020B0502040204020203" pitchFamily="34" charset="0"/>
            </a:endParaRPr>
          </a:p>
        </p:txBody>
      </p:sp>
    </p:spTree>
    <p:extLst>
      <p:ext uri="{BB962C8B-B14F-4D97-AF65-F5344CB8AC3E}">
        <p14:creationId xmlns:p14="http://schemas.microsoft.com/office/powerpoint/2010/main" val="28148566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209675" y="1438275"/>
            <a:ext cx="9639300" cy="3527471"/>
          </a:xfrm>
        </p:spPr>
        <p:txBody>
          <a:bodyPr anchor="ctr"/>
          <a:lstStyle/>
          <a:p>
            <a:pPr lvl="0" algn="ctr" defTabSz="914400" fontAlgn="base">
              <a:spcAft>
                <a:spcPct val="0"/>
              </a:spcAft>
              <a:defRPr/>
            </a:pPr>
            <a:r>
              <a:rPr lang="es-EC" sz="2400" b="1" dirty="0">
                <a:solidFill>
                  <a:srgbClr val="FF0000"/>
                </a:solidFill>
                <a:ea typeface="+mn-ea"/>
                <a:cs typeface="+mn-cs"/>
              </a:rPr>
              <a:t/>
            </a:r>
            <a:br>
              <a:rPr lang="es-EC" sz="2400" b="1" dirty="0">
                <a:solidFill>
                  <a:srgbClr val="FF0000"/>
                </a:solidFill>
                <a:ea typeface="+mn-ea"/>
                <a:cs typeface="+mn-cs"/>
              </a:rPr>
            </a:br>
            <a:endParaRPr lang="en-US" dirty="0"/>
          </a:p>
        </p:txBody>
      </p:sp>
      <p:sp>
        <p:nvSpPr>
          <p:cNvPr id="5" name="Subtítulo 4"/>
          <p:cNvSpPr>
            <a:spLocks noGrp="1"/>
          </p:cNvSpPr>
          <p:nvPr>
            <p:ph type="subTitle" idx="1"/>
          </p:nvPr>
        </p:nvSpPr>
        <p:spPr>
          <a:xfrm>
            <a:off x="10180715" y="6033284"/>
            <a:ext cx="1488770" cy="325986"/>
          </a:xfrm>
        </p:spPr>
        <p:txBody>
          <a:bodyPr/>
          <a:lstStyle/>
          <a:p>
            <a:fld id="{3D901B4B-E30C-45A2-B67D-46F3C3E8B470}" type="datetime1">
              <a:rPr lang="es-ES" sz="1200" smtClean="0"/>
              <a:t>22/06/2019</a:t>
            </a:fld>
            <a:endParaRPr lang="en-US" sz="1200" dirty="0"/>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7645" t="5116" r="9957" b="7508"/>
          <a:stretch/>
        </p:blipFill>
        <p:spPr>
          <a:xfrm>
            <a:off x="620678" y="577049"/>
            <a:ext cx="1803693" cy="556320"/>
          </a:xfrm>
          <a:prstGeom prst="rect">
            <a:avLst/>
          </a:prstGeom>
        </p:spPr>
      </p:pic>
      <p:pic>
        <p:nvPicPr>
          <p:cNvPr id="6" name="Imagen 5"/>
          <p:cNvPicPr>
            <a:picLocks noChangeAspect="1"/>
          </p:cNvPicPr>
          <p:nvPr/>
        </p:nvPicPr>
        <p:blipFill>
          <a:blip r:embed="rId3"/>
          <a:stretch>
            <a:fillRect/>
          </a:stretch>
        </p:blipFill>
        <p:spPr>
          <a:xfrm>
            <a:off x="620678" y="5873802"/>
            <a:ext cx="2705996" cy="322475"/>
          </a:xfrm>
          <a:prstGeom prst="rect">
            <a:avLst/>
          </a:prstGeom>
        </p:spPr>
      </p:pic>
      <p:pic>
        <p:nvPicPr>
          <p:cNvPr id="2" name="Imagen 1"/>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25817" r="12825"/>
          <a:stretch/>
        </p:blipFill>
        <p:spPr>
          <a:xfrm>
            <a:off x="1288869" y="1682903"/>
            <a:ext cx="1593668" cy="1225074"/>
          </a:xfrm>
          <a:prstGeom prst="rect">
            <a:avLst/>
          </a:prstGeom>
          <a:effectLst>
            <a:softEdge rad="63500"/>
          </a:effectLst>
        </p:spPr>
      </p:pic>
      <p:pic>
        <p:nvPicPr>
          <p:cNvPr id="3" name="Imagen 2"/>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8742348" y="4300506"/>
            <a:ext cx="1534737" cy="1074316"/>
          </a:xfrm>
          <a:prstGeom prst="rect">
            <a:avLst/>
          </a:prstGeom>
          <a:effectLst>
            <a:softEdge rad="63500"/>
          </a:effectLst>
        </p:spPr>
      </p:pic>
      <p:sp>
        <p:nvSpPr>
          <p:cNvPr id="8" name="CuadroTexto 7"/>
          <p:cNvSpPr txBox="1"/>
          <p:nvPr/>
        </p:nvSpPr>
        <p:spPr>
          <a:xfrm>
            <a:off x="4086225" y="2790825"/>
            <a:ext cx="3962400" cy="584775"/>
          </a:xfrm>
          <a:prstGeom prst="rect">
            <a:avLst/>
          </a:prstGeom>
          <a:noFill/>
        </p:spPr>
        <p:txBody>
          <a:bodyPr wrap="square" rtlCol="0">
            <a:spAutoFit/>
          </a:bodyPr>
          <a:lstStyle/>
          <a:p>
            <a:r>
              <a:rPr lang="es-ES" sz="3200" dirty="0" smtClean="0">
                <a:solidFill>
                  <a:srgbClr val="FFFF00"/>
                </a:solidFill>
                <a:latin typeface="Bahnschrift Light" panose="020B0502040204020203" pitchFamily="34" charset="0"/>
              </a:rPr>
              <a:t>¡Muchas gracias!</a:t>
            </a:r>
            <a:endParaRPr lang="en-US" sz="3200" dirty="0">
              <a:solidFill>
                <a:srgbClr val="FFFF00"/>
              </a:solidFill>
              <a:latin typeface="Bahnschrift Light" panose="020B0502040204020203" pitchFamily="34" charset="0"/>
            </a:endParaRPr>
          </a:p>
        </p:txBody>
      </p:sp>
    </p:spTree>
    <p:extLst>
      <p:ext uri="{BB962C8B-B14F-4D97-AF65-F5344CB8AC3E}">
        <p14:creationId xmlns:p14="http://schemas.microsoft.com/office/powerpoint/2010/main" val="2521429512"/>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209675" y="3579223"/>
            <a:ext cx="9639300" cy="1386523"/>
          </a:xfrm>
        </p:spPr>
        <p:txBody>
          <a:bodyPr anchor="ctr"/>
          <a:lstStyle/>
          <a:p>
            <a:pPr lvl="0" algn="ctr" defTabSz="914400" fontAlgn="base">
              <a:spcAft>
                <a:spcPct val="0"/>
              </a:spcAft>
              <a:defRPr/>
            </a:pPr>
            <a:r>
              <a:rPr lang="es-EC" sz="2400" b="1" dirty="0">
                <a:solidFill>
                  <a:srgbClr val="FF0000"/>
                </a:solidFill>
                <a:ea typeface="+mn-ea"/>
                <a:cs typeface="+mn-cs"/>
              </a:rPr>
              <a:t/>
            </a:r>
            <a:br>
              <a:rPr lang="es-EC" sz="2400" b="1" dirty="0">
                <a:solidFill>
                  <a:srgbClr val="FF0000"/>
                </a:solidFill>
                <a:ea typeface="+mn-ea"/>
                <a:cs typeface="+mn-cs"/>
              </a:rPr>
            </a:br>
            <a:endParaRPr lang="en-US" dirty="0"/>
          </a:p>
        </p:txBody>
      </p:sp>
      <p:sp>
        <p:nvSpPr>
          <p:cNvPr id="5" name="Subtítulo 4"/>
          <p:cNvSpPr>
            <a:spLocks noGrp="1"/>
          </p:cNvSpPr>
          <p:nvPr>
            <p:ph type="subTitle" idx="1"/>
          </p:nvPr>
        </p:nvSpPr>
        <p:spPr>
          <a:xfrm>
            <a:off x="10180715" y="6033284"/>
            <a:ext cx="1488770" cy="325986"/>
          </a:xfrm>
        </p:spPr>
        <p:txBody>
          <a:bodyPr/>
          <a:lstStyle/>
          <a:p>
            <a:fld id="{3D901B4B-E30C-45A2-B67D-46F3C3E8B470}" type="datetime1">
              <a:rPr lang="es-ES" sz="1200" smtClean="0"/>
              <a:t>22/06/2019</a:t>
            </a:fld>
            <a:endParaRPr lang="en-US" sz="1200" dirty="0"/>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7645" t="5116" r="9957" b="7508"/>
          <a:stretch/>
        </p:blipFill>
        <p:spPr>
          <a:xfrm>
            <a:off x="620678" y="577049"/>
            <a:ext cx="1803693" cy="556320"/>
          </a:xfrm>
          <a:prstGeom prst="rect">
            <a:avLst/>
          </a:prstGeom>
        </p:spPr>
      </p:pic>
      <p:pic>
        <p:nvPicPr>
          <p:cNvPr id="6" name="Imagen 5"/>
          <p:cNvPicPr>
            <a:picLocks noChangeAspect="1"/>
          </p:cNvPicPr>
          <p:nvPr/>
        </p:nvPicPr>
        <p:blipFill>
          <a:blip r:embed="rId3"/>
          <a:stretch>
            <a:fillRect/>
          </a:stretch>
        </p:blipFill>
        <p:spPr>
          <a:xfrm>
            <a:off x="620678" y="5873802"/>
            <a:ext cx="2705996" cy="322475"/>
          </a:xfrm>
          <a:prstGeom prst="rect">
            <a:avLst/>
          </a:prstGeom>
        </p:spPr>
      </p:pic>
      <p:sp>
        <p:nvSpPr>
          <p:cNvPr id="2" name="CuadroTexto 1"/>
          <p:cNvSpPr txBox="1"/>
          <p:nvPr/>
        </p:nvSpPr>
        <p:spPr>
          <a:xfrm>
            <a:off x="5202011" y="1778819"/>
            <a:ext cx="1875064" cy="400110"/>
          </a:xfrm>
          <a:prstGeom prst="rect">
            <a:avLst/>
          </a:prstGeom>
          <a:noFill/>
        </p:spPr>
        <p:txBody>
          <a:bodyPr wrap="square" rtlCol="0">
            <a:spAutoFit/>
          </a:bodyPr>
          <a:lstStyle/>
          <a:p>
            <a:r>
              <a:rPr lang="es-ES" sz="2000" dirty="0" smtClean="0">
                <a:solidFill>
                  <a:srgbClr val="FFFF00"/>
                </a:solidFill>
                <a:latin typeface="Bahnschrift Light" panose="020B0502040204020203" pitchFamily="34" charset="0"/>
              </a:rPr>
              <a:t>PROBLEMA</a:t>
            </a:r>
            <a:endParaRPr lang="en-US" sz="2000" dirty="0">
              <a:solidFill>
                <a:srgbClr val="FFFF00"/>
              </a:solidFill>
              <a:latin typeface="Bahnschrift Light" panose="020B0502040204020203" pitchFamily="34" charset="0"/>
            </a:endParaRPr>
          </a:p>
        </p:txBody>
      </p:sp>
      <p:sp>
        <p:nvSpPr>
          <p:cNvPr id="3" name="Rectángulo 2"/>
          <p:cNvSpPr/>
          <p:nvPr/>
        </p:nvSpPr>
        <p:spPr>
          <a:xfrm>
            <a:off x="1209675" y="2325078"/>
            <a:ext cx="9535886" cy="1107996"/>
          </a:xfrm>
          <a:prstGeom prst="rect">
            <a:avLst/>
          </a:prstGeom>
          <a:noFill/>
        </p:spPr>
        <p:txBody>
          <a:bodyPr wrap="square" lIns="91440" tIns="45720" rIns="91440" bIns="45720">
            <a:spAutoFit/>
          </a:bodyPr>
          <a:lstStyle/>
          <a:p>
            <a:pPr lvl="0" algn="just" defTabSz="914400" fontAlgn="base">
              <a:spcBef>
                <a:spcPct val="0"/>
              </a:spcBef>
              <a:spcAft>
                <a:spcPct val="0"/>
              </a:spcAft>
              <a:defRPr/>
            </a:pPr>
            <a:r>
              <a:rPr lang="es-ES" b="0" cap="none" spc="0" dirty="0">
                <a:ln w="0"/>
                <a:solidFill>
                  <a:schemeClr val="tx1"/>
                </a:solidFill>
                <a:effectLst>
                  <a:outerShdw blurRad="38100" dist="19050" dir="2700000" algn="tl" rotWithShape="0">
                    <a:schemeClr val="dk1">
                      <a:alpha val="40000"/>
                    </a:schemeClr>
                  </a:outerShdw>
                </a:effectLst>
              </a:rPr>
              <a:t>Espacio </a:t>
            </a:r>
            <a:r>
              <a:rPr lang="es-ES" b="0" cap="none" spc="0" dirty="0" smtClean="0">
                <a:ln w="0"/>
                <a:solidFill>
                  <a:schemeClr val="tx1"/>
                </a:solidFill>
                <a:effectLst>
                  <a:outerShdw blurRad="38100" dist="19050" dir="2700000" algn="tl" rotWithShape="0">
                    <a:schemeClr val="dk1">
                      <a:alpha val="40000"/>
                    </a:schemeClr>
                  </a:outerShdw>
                </a:effectLst>
              </a:rPr>
              <a:t>p</a:t>
            </a:r>
            <a:r>
              <a:rPr lang="es-CO" sz="2400" i="1" dirty="0">
                <a:solidFill>
                  <a:prstClr val="white"/>
                </a:solidFill>
                <a:latin typeface="Bahnschrift Light" panose="020B0502040204020203" pitchFamily="34" charset="0"/>
                <a:cs typeface="Arial" charset="0"/>
              </a:rPr>
              <a:t>¿Cómo disminuir las lesiones </a:t>
            </a:r>
            <a:r>
              <a:rPr lang="es-CO" sz="2400" i="1" dirty="0" smtClean="0">
                <a:solidFill>
                  <a:prstClr val="white"/>
                </a:solidFill>
                <a:latin typeface="Bahnschrift Light" panose="020B0502040204020203" pitchFamily="34" charset="0"/>
                <a:cs typeface="Arial" charset="0"/>
              </a:rPr>
              <a:t>de hombro en </a:t>
            </a:r>
            <a:r>
              <a:rPr lang="es-CO" sz="2400" i="1" dirty="0">
                <a:solidFill>
                  <a:prstClr val="white"/>
                </a:solidFill>
                <a:latin typeface="Bahnschrift Light" panose="020B0502040204020203" pitchFamily="34" charset="0"/>
                <a:cs typeface="Arial" charset="0"/>
              </a:rPr>
              <a:t>luchadores </a:t>
            </a:r>
            <a:r>
              <a:rPr lang="es-CO" sz="2400" i="1" dirty="0" smtClean="0">
                <a:solidFill>
                  <a:prstClr val="white"/>
                </a:solidFill>
                <a:latin typeface="Bahnschrift Light" panose="020B0502040204020203" pitchFamily="34" charset="0"/>
                <a:cs typeface="Arial" charset="0"/>
              </a:rPr>
              <a:t> </a:t>
            </a:r>
            <a:r>
              <a:rPr lang="es-CO" sz="2400" i="1" dirty="0">
                <a:solidFill>
                  <a:prstClr val="white"/>
                </a:solidFill>
                <a:latin typeface="Bahnschrift Light" panose="020B0502040204020203" pitchFamily="34" charset="0"/>
                <a:cs typeface="Arial" charset="0"/>
              </a:rPr>
              <a:t>de la Concentración Deportiva de Pichincha?</a:t>
            </a:r>
            <a:r>
              <a:rPr lang="es-CO" sz="2400" i="1" dirty="0">
                <a:solidFill>
                  <a:prstClr val="white"/>
                </a:solidFill>
                <a:latin typeface="Arial" charset="0"/>
                <a:cs typeface="Arial" charset="0"/>
              </a:rPr>
              <a:t> </a:t>
            </a:r>
            <a:endParaRPr lang="es-CO" sz="2400" dirty="0">
              <a:solidFill>
                <a:srgbClr val="FF0000"/>
              </a:solidFill>
              <a:latin typeface="Arial" charset="0"/>
              <a:cs typeface="Arial" charset="0"/>
            </a:endParaRPr>
          </a:p>
          <a:p>
            <a:pPr algn="ctr"/>
            <a:r>
              <a:rPr lang="es-ES" b="0" cap="none" spc="0" dirty="0" smtClean="0">
                <a:ln w="0"/>
                <a:solidFill>
                  <a:schemeClr val="tx1"/>
                </a:solidFill>
                <a:effectLst>
                  <a:outerShdw blurRad="38100" dist="19050" dir="2700000" algn="tl" rotWithShape="0">
                    <a:schemeClr val="dk1">
                      <a:alpha val="40000"/>
                    </a:schemeClr>
                  </a:outerShdw>
                </a:effectLst>
              </a:rPr>
              <a:t>ara </a:t>
            </a:r>
            <a:r>
              <a:rPr lang="es-ES" b="0" cap="none" spc="0" dirty="0">
                <a:ln w="0"/>
                <a:solidFill>
                  <a:schemeClr val="tx1"/>
                </a:solidFill>
                <a:effectLst>
                  <a:outerShdw blurRad="38100" dist="19050" dir="2700000" algn="tl" rotWithShape="0">
                    <a:schemeClr val="dk1">
                      <a:alpha val="40000"/>
                    </a:schemeClr>
                  </a:outerShdw>
                </a:effectLst>
              </a:rPr>
              <a:t>el texto</a:t>
            </a:r>
          </a:p>
        </p:txBody>
      </p:sp>
      <p:pic>
        <p:nvPicPr>
          <p:cNvPr id="8" name="Imagen 7"/>
          <p:cNvPicPr>
            <a:picLocks noChangeAspect="1"/>
          </p:cNvPicPr>
          <p:nvPr/>
        </p:nvPicPr>
        <p:blipFill rotWithShape="1">
          <a:blip r:embed="rId4">
            <a:extLst>
              <a:ext uri="{28A0092B-C50C-407E-A947-70E740481C1C}">
                <a14:useLocalDpi xmlns:a14="http://schemas.microsoft.com/office/drawing/2010/main" val="0"/>
              </a:ext>
            </a:extLst>
          </a:blip>
          <a:srcRect l="17471" t="3521" r="5360"/>
          <a:stretch/>
        </p:blipFill>
        <p:spPr>
          <a:xfrm>
            <a:off x="3089533" y="3751328"/>
            <a:ext cx="2310786" cy="1360567"/>
          </a:xfrm>
          <a:prstGeom prst="rect">
            <a:avLst/>
          </a:prstGeom>
          <a:effectLst>
            <a:softEdge rad="63500"/>
          </a:effectLst>
        </p:spPr>
      </p:pic>
      <p:pic>
        <p:nvPicPr>
          <p:cNvPr id="9" name="Imagen 8"/>
          <p:cNvPicPr>
            <a:picLocks noChangeAspect="1"/>
          </p:cNvPicPr>
          <p:nvPr/>
        </p:nvPicPr>
        <p:blipFill>
          <a:blip r:embed="rId5"/>
          <a:stretch>
            <a:fillRect/>
          </a:stretch>
        </p:blipFill>
        <p:spPr>
          <a:xfrm>
            <a:off x="6806155" y="3726216"/>
            <a:ext cx="2183026" cy="1385679"/>
          </a:xfrm>
          <a:prstGeom prst="rect">
            <a:avLst/>
          </a:prstGeom>
          <a:effectLst>
            <a:softEdge rad="63500"/>
          </a:effectLst>
        </p:spPr>
      </p:pic>
    </p:spTree>
    <p:extLst>
      <p:ext uri="{BB962C8B-B14F-4D97-AF65-F5344CB8AC3E}">
        <p14:creationId xmlns:p14="http://schemas.microsoft.com/office/powerpoint/2010/main" val="28482789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620678" y="1244613"/>
            <a:ext cx="1267432" cy="1691013"/>
          </a:xfrm>
          <a:prstGeom prst="rect">
            <a:avLst/>
          </a:prstGeom>
          <a:effectLst>
            <a:softEdge rad="139700"/>
          </a:effectLst>
        </p:spPr>
      </p:pic>
      <p:sp>
        <p:nvSpPr>
          <p:cNvPr id="4" name="Título 3"/>
          <p:cNvSpPr>
            <a:spLocks noGrp="1"/>
          </p:cNvSpPr>
          <p:nvPr>
            <p:ph type="ctrTitle"/>
          </p:nvPr>
        </p:nvSpPr>
        <p:spPr>
          <a:xfrm>
            <a:off x="1200966" y="2009193"/>
            <a:ext cx="9639300" cy="3527471"/>
          </a:xfrm>
        </p:spPr>
        <p:txBody>
          <a:bodyPr anchor="ctr"/>
          <a:lstStyle/>
          <a:p>
            <a:pPr lvl="0" algn="ctr" defTabSz="914400" fontAlgn="base">
              <a:spcAft>
                <a:spcPct val="0"/>
              </a:spcAft>
              <a:defRPr/>
            </a:pPr>
            <a:r>
              <a:rPr lang="es-EC" sz="2400" b="1" dirty="0">
                <a:solidFill>
                  <a:srgbClr val="FFFF00"/>
                </a:solidFill>
                <a:ea typeface="+mn-ea"/>
                <a:cs typeface="+mn-cs"/>
              </a:rPr>
              <a:t/>
            </a:r>
            <a:br>
              <a:rPr lang="es-EC" sz="2400" b="1" dirty="0">
                <a:solidFill>
                  <a:srgbClr val="FFFF00"/>
                </a:solidFill>
                <a:ea typeface="+mn-ea"/>
                <a:cs typeface="+mn-cs"/>
              </a:rPr>
            </a:br>
            <a:endParaRPr lang="en-US" dirty="0">
              <a:solidFill>
                <a:srgbClr val="FFFF00"/>
              </a:solidFill>
            </a:endParaRPr>
          </a:p>
        </p:txBody>
      </p:sp>
      <p:sp>
        <p:nvSpPr>
          <p:cNvPr id="5" name="Subtítulo 4"/>
          <p:cNvSpPr>
            <a:spLocks noGrp="1"/>
          </p:cNvSpPr>
          <p:nvPr>
            <p:ph type="subTitle" idx="1"/>
          </p:nvPr>
        </p:nvSpPr>
        <p:spPr>
          <a:xfrm>
            <a:off x="10180715" y="6033284"/>
            <a:ext cx="1488770" cy="325986"/>
          </a:xfrm>
        </p:spPr>
        <p:txBody>
          <a:bodyPr/>
          <a:lstStyle/>
          <a:p>
            <a:fld id="{3D901B4B-E30C-45A2-B67D-46F3C3E8B470}" type="datetime1">
              <a:rPr lang="es-ES" sz="1200" smtClean="0">
                <a:solidFill>
                  <a:srgbClr val="FFFF00"/>
                </a:solidFill>
              </a:rPr>
              <a:t>22/06/2019</a:t>
            </a:fld>
            <a:endParaRPr lang="en-US" sz="1200" dirty="0">
              <a:solidFill>
                <a:srgbClr val="FFFF00"/>
              </a:solidFill>
            </a:endParaRPr>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7645" t="5116" r="9957" b="7508"/>
          <a:stretch/>
        </p:blipFill>
        <p:spPr>
          <a:xfrm>
            <a:off x="620678" y="577049"/>
            <a:ext cx="1803693" cy="556320"/>
          </a:xfrm>
          <a:prstGeom prst="rect">
            <a:avLst/>
          </a:prstGeom>
        </p:spPr>
      </p:pic>
      <p:pic>
        <p:nvPicPr>
          <p:cNvPr id="6" name="Imagen 5"/>
          <p:cNvPicPr>
            <a:picLocks noChangeAspect="1"/>
          </p:cNvPicPr>
          <p:nvPr/>
        </p:nvPicPr>
        <p:blipFill>
          <a:blip r:embed="rId4"/>
          <a:stretch>
            <a:fillRect/>
          </a:stretch>
        </p:blipFill>
        <p:spPr>
          <a:xfrm>
            <a:off x="620678" y="5873802"/>
            <a:ext cx="2705996" cy="322475"/>
          </a:xfrm>
          <a:prstGeom prst="rect">
            <a:avLst/>
          </a:prstGeom>
        </p:spPr>
      </p:pic>
      <p:sp>
        <p:nvSpPr>
          <p:cNvPr id="2" name="CuadroTexto 1"/>
          <p:cNvSpPr txBox="1"/>
          <p:nvPr/>
        </p:nvSpPr>
        <p:spPr>
          <a:xfrm>
            <a:off x="1670487" y="2175523"/>
            <a:ext cx="8700258" cy="1569660"/>
          </a:xfrm>
          <a:prstGeom prst="rect">
            <a:avLst/>
          </a:prstGeom>
          <a:noFill/>
        </p:spPr>
        <p:txBody>
          <a:bodyPr wrap="square" rtlCol="0">
            <a:spAutoFit/>
          </a:bodyPr>
          <a:lstStyle/>
          <a:p>
            <a:pPr lvl="0" algn="just" defTabSz="914400" fontAlgn="base">
              <a:spcBef>
                <a:spcPct val="0"/>
              </a:spcBef>
              <a:spcAft>
                <a:spcPct val="0"/>
              </a:spcAft>
              <a:defRPr/>
            </a:pPr>
            <a:r>
              <a:rPr lang="es-CO" sz="2400" i="1" dirty="0">
                <a:solidFill>
                  <a:schemeClr val="bg2"/>
                </a:solidFill>
                <a:latin typeface="Bahnschrift Light" panose="020B0502040204020203" pitchFamily="34" charset="0"/>
                <a:cs typeface="Arial" charset="0"/>
              </a:rPr>
              <a:t>Aplicar ejercicios profilácticos basados en la fuerza y la movilidad articular para la disminución de las lesiones del hombro de </a:t>
            </a:r>
            <a:r>
              <a:rPr lang="es-CO" sz="2400" i="1" dirty="0" smtClean="0">
                <a:solidFill>
                  <a:schemeClr val="bg2"/>
                </a:solidFill>
                <a:latin typeface="Bahnschrift Light" panose="020B0502040204020203" pitchFamily="34" charset="0"/>
                <a:cs typeface="Arial" charset="0"/>
              </a:rPr>
              <a:t>luchadores </a:t>
            </a:r>
            <a:r>
              <a:rPr lang="es-CO" sz="2400" i="1" dirty="0">
                <a:solidFill>
                  <a:schemeClr val="bg2"/>
                </a:solidFill>
                <a:latin typeface="Bahnschrift Light" panose="020B0502040204020203" pitchFamily="34" charset="0"/>
                <a:cs typeface="Arial" charset="0"/>
              </a:rPr>
              <a:t>de la Concentración Deportiva de </a:t>
            </a:r>
            <a:r>
              <a:rPr lang="es-CO" sz="2400" i="1" dirty="0" smtClean="0">
                <a:solidFill>
                  <a:schemeClr val="bg2"/>
                </a:solidFill>
                <a:latin typeface="Bahnschrift Light" panose="020B0502040204020203" pitchFamily="34" charset="0"/>
                <a:cs typeface="Arial" charset="0"/>
              </a:rPr>
              <a:t>Pichincha. </a:t>
            </a:r>
            <a:endParaRPr lang="es-CO" sz="2400" dirty="0">
              <a:solidFill>
                <a:schemeClr val="bg2"/>
              </a:solidFill>
              <a:latin typeface="Bahnschrift Light" panose="020B0502040204020203" pitchFamily="34" charset="0"/>
              <a:cs typeface="Arial" charset="0"/>
            </a:endParaRPr>
          </a:p>
        </p:txBody>
      </p:sp>
      <p:sp>
        <p:nvSpPr>
          <p:cNvPr id="3" name="CuadroTexto 2"/>
          <p:cNvSpPr txBox="1"/>
          <p:nvPr/>
        </p:nvSpPr>
        <p:spPr>
          <a:xfrm>
            <a:off x="4319649" y="1438275"/>
            <a:ext cx="3021874" cy="400110"/>
          </a:xfrm>
          <a:prstGeom prst="rect">
            <a:avLst/>
          </a:prstGeom>
          <a:noFill/>
        </p:spPr>
        <p:txBody>
          <a:bodyPr wrap="square" rtlCol="0">
            <a:spAutoFit/>
          </a:bodyPr>
          <a:lstStyle/>
          <a:p>
            <a:pPr algn="ctr"/>
            <a:r>
              <a:rPr lang="es-ES" sz="2000" dirty="0" smtClean="0">
                <a:solidFill>
                  <a:srgbClr val="FFFF00"/>
                </a:solidFill>
                <a:latin typeface="Bahnschrift Light" panose="020B0502040204020203" pitchFamily="34" charset="0"/>
              </a:rPr>
              <a:t>OBJETIVO GENERAL</a:t>
            </a:r>
            <a:endParaRPr lang="en-US" sz="2000" dirty="0">
              <a:solidFill>
                <a:srgbClr val="FFFF00"/>
              </a:solidFill>
              <a:latin typeface="Bahnschrift Light" panose="020B0502040204020203" pitchFamily="34" charset="0"/>
            </a:endParaRPr>
          </a:p>
        </p:txBody>
      </p:sp>
      <p:pic>
        <p:nvPicPr>
          <p:cNvPr id="9" name="Imagen 8"/>
          <p:cNvPicPr>
            <a:picLocks noChangeAspect="1"/>
          </p:cNvPicPr>
          <p:nvPr/>
        </p:nvPicPr>
        <p:blipFill>
          <a:blip r:embed="rId5"/>
          <a:stretch>
            <a:fillRect/>
          </a:stretch>
        </p:blipFill>
        <p:spPr>
          <a:xfrm>
            <a:off x="9438619" y="3625730"/>
            <a:ext cx="932126" cy="1910934"/>
          </a:xfrm>
          <a:prstGeom prst="rect">
            <a:avLst/>
          </a:prstGeom>
          <a:effectLst>
            <a:softEdge rad="50800"/>
          </a:effectLst>
        </p:spPr>
      </p:pic>
    </p:spTree>
    <p:extLst>
      <p:ext uri="{BB962C8B-B14F-4D97-AF65-F5344CB8AC3E}">
        <p14:creationId xmlns:p14="http://schemas.microsoft.com/office/powerpoint/2010/main" val="292871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200966" y="2009193"/>
            <a:ext cx="9639300" cy="3527471"/>
          </a:xfrm>
        </p:spPr>
        <p:txBody>
          <a:bodyPr anchor="ctr"/>
          <a:lstStyle/>
          <a:p>
            <a:pPr lvl="0" algn="ctr" defTabSz="914400" fontAlgn="base">
              <a:spcAft>
                <a:spcPct val="0"/>
              </a:spcAft>
              <a:defRPr/>
            </a:pPr>
            <a:r>
              <a:rPr lang="es-EC" sz="2400" b="1" dirty="0">
                <a:solidFill>
                  <a:schemeClr val="bg1"/>
                </a:solidFill>
                <a:ea typeface="+mn-ea"/>
                <a:cs typeface="+mn-cs"/>
              </a:rPr>
              <a:t/>
            </a:r>
            <a:br>
              <a:rPr lang="es-EC" sz="2400" b="1" dirty="0">
                <a:solidFill>
                  <a:schemeClr val="bg1"/>
                </a:solidFill>
                <a:ea typeface="+mn-ea"/>
                <a:cs typeface="+mn-cs"/>
              </a:rPr>
            </a:br>
            <a:endParaRPr lang="en-US" dirty="0">
              <a:solidFill>
                <a:schemeClr val="bg1"/>
              </a:solidFill>
            </a:endParaRPr>
          </a:p>
        </p:txBody>
      </p:sp>
      <p:sp>
        <p:nvSpPr>
          <p:cNvPr id="5" name="Subtítulo 4"/>
          <p:cNvSpPr>
            <a:spLocks noGrp="1"/>
          </p:cNvSpPr>
          <p:nvPr>
            <p:ph type="subTitle" idx="1"/>
          </p:nvPr>
        </p:nvSpPr>
        <p:spPr>
          <a:xfrm>
            <a:off x="10180715" y="6033284"/>
            <a:ext cx="1488770" cy="325986"/>
          </a:xfrm>
        </p:spPr>
        <p:txBody>
          <a:bodyPr/>
          <a:lstStyle/>
          <a:p>
            <a:fld id="{3D901B4B-E30C-45A2-B67D-46F3C3E8B470}" type="datetime1">
              <a:rPr lang="es-ES" sz="1200" smtClean="0">
                <a:solidFill>
                  <a:schemeClr val="bg1"/>
                </a:solidFill>
              </a:rPr>
              <a:t>22/06/2019</a:t>
            </a:fld>
            <a:endParaRPr lang="en-US" sz="1200" dirty="0">
              <a:solidFill>
                <a:schemeClr val="bg1"/>
              </a:solidFill>
            </a:endParaRPr>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7645" t="5116" r="9957" b="7508"/>
          <a:stretch/>
        </p:blipFill>
        <p:spPr>
          <a:xfrm>
            <a:off x="620678" y="577049"/>
            <a:ext cx="1803693" cy="556320"/>
          </a:xfrm>
          <a:prstGeom prst="rect">
            <a:avLst/>
          </a:prstGeom>
        </p:spPr>
      </p:pic>
      <p:pic>
        <p:nvPicPr>
          <p:cNvPr id="6" name="Imagen 5"/>
          <p:cNvPicPr>
            <a:picLocks noChangeAspect="1"/>
          </p:cNvPicPr>
          <p:nvPr/>
        </p:nvPicPr>
        <p:blipFill>
          <a:blip r:embed="rId3"/>
          <a:stretch>
            <a:fillRect/>
          </a:stretch>
        </p:blipFill>
        <p:spPr>
          <a:xfrm>
            <a:off x="620678" y="5873802"/>
            <a:ext cx="2705996" cy="322475"/>
          </a:xfrm>
          <a:prstGeom prst="rect">
            <a:avLst/>
          </a:prstGeom>
        </p:spPr>
      </p:pic>
      <p:sp>
        <p:nvSpPr>
          <p:cNvPr id="2" name="CuadroTexto 1"/>
          <p:cNvSpPr txBox="1"/>
          <p:nvPr/>
        </p:nvSpPr>
        <p:spPr>
          <a:xfrm>
            <a:off x="1200966" y="1708364"/>
            <a:ext cx="9962334" cy="3477875"/>
          </a:xfrm>
          <a:prstGeom prst="rect">
            <a:avLst/>
          </a:prstGeom>
          <a:noFill/>
        </p:spPr>
        <p:txBody>
          <a:bodyPr wrap="square" rtlCol="0">
            <a:spAutoFit/>
          </a:bodyPr>
          <a:lstStyle/>
          <a:p>
            <a:pPr marL="457200" lvl="0" indent="-457200" algn="just" defTabSz="914400" fontAlgn="base">
              <a:spcBef>
                <a:spcPct val="0"/>
              </a:spcBef>
              <a:spcAft>
                <a:spcPct val="0"/>
              </a:spcAft>
              <a:buFont typeface="+mj-lt"/>
              <a:buAutoNum type="arabicPeriod"/>
              <a:defRPr/>
            </a:pPr>
            <a:r>
              <a:rPr lang="es-CO" sz="2200" dirty="0">
                <a:solidFill>
                  <a:schemeClr val="bg1"/>
                </a:solidFill>
                <a:latin typeface="Bahnschrift Light" panose="020B0502040204020203" pitchFamily="34" charset="0"/>
                <a:cs typeface="Arial" charset="0"/>
              </a:rPr>
              <a:t>Delimitar los fundamentos teóricos y metodológicos básicos que sustentan la profilaxis de lesiones de hombros en el deporte, con énfasis en atletas de lucha.</a:t>
            </a:r>
          </a:p>
          <a:p>
            <a:pPr marL="457200" lvl="0" indent="-457200" algn="just" defTabSz="914400" fontAlgn="base">
              <a:spcBef>
                <a:spcPct val="0"/>
              </a:spcBef>
              <a:spcAft>
                <a:spcPct val="0"/>
              </a:spcAft>
              <a:buFont typeface="+mj-lt"/>
              <a:buAutoNum type="arabicPeriod"/>
              <a:defRPr/>
            </a:pPr>
            <a:r>
              <a:rPr lang="es-CO" sz="2200" dirty="0">
                <a:solidFill>
                  <a:schemeClr val="bg1"/>
                </a:solidFill>
                <a:latin typeface="Bahnschrift Light" panose="020B0502040204020203" pitchFamily="34" charset="0"/>
                <a:cs typeface="Arial" charset="0"/>
              </a:rPr>
              <a:t>Diagnosticar la cantidad y frecuencia de lesiones de hombros en </a:t>
            </a:r>
            <a:r>
              <a:rPr lang="es-CO" sz="2200" dirty="0" smtClean="0">
                <a:solidFill>
                  <a:schemeClr val="bg1"/>
                </a:solidFill>
                <a:latin typeface="Bahnschrift Light" panose="020B0502040204020203" pitchFamily="34" charset="0"/>
                <a:cs typeface="Arial" charset="0"/>
              </a:rPr>
              <a:t>luchadores, </a:t>
            </a:r>
            <a:r>
              <a:rPr lang="es-CO" sz="2200" dirty="0">
                <a:solidFill>
                  <a:schemeClr val="bg1"/>
                </a:solidFill>
                <a:latin typeface="Bahnschrift Light" panose="020B0502040204020203" pitchFamily="34" charset="0"/>
                <a:cs typeface="Arial" charset="0"/>
              </a:rPr>
              <a:t>tanto desde el punto de vista teórico como práctico.</a:t>
            </a:r>
          </a:p>
          <a:p>
            <a:pPr marL="457200" lvl="0" indent="-457200" algn="just" defTabSz="914400" fontAlgn="base">
              <a:spcBef>
                <a:spcPct val="0"/>
              </a:spcBef>
              <a:spcAft>
                <a:spcPct val="0"/>
              </a:spcAft>
              <a:buFont typeface="+mj-lt"/>
              <a:buAutoNum type="arabicPeriod"/>
              <a:defRPr/>
            </a:pPr>
            <a:r>
              <a:rPr lang="es-CO" sz="2200" dirty="0">
                <a:solidFill>
                  <a:schemeClr val="bg1"/>
                </a:solidFill>
                <a:latin typeface="Bahnschrift Light" panose="020B0502040204020203" pitchFamily="34" charset="0"/>
                <a:cs typeface="Arial" charset="0"/>
              </a:rPr>
              <a:t>Seleccionar una propuesta de ejercicios basados en la fuerza y la movilidad articular para el tratamiento de lesiones de hombros en luchadores </a:t>
            </a:r>
            <a:r>
              <a:rPr lang="es-CO" sz="2200" dirty="0" smtClean="0">
                <a:solidFill>
                  <a:schemeClr val="bg1"/>
                </a:solidFill>
                <a:latin typeface="Bahnschrift Light" panose="020B0502040204020203" pitchFamily="34" charset="0"/>
                <a:cs typeface="Arial" charset="0"/>
              </a:rPr>
              <a:t>de la Concentración Deportiva de Pichincha. </a:t>
            </a:r>
            <a:endParaRPr lang="es-CO" sz="2200" dirty="0">
              <a:solidFill>
                <a:schemeClr val="bg1"/>
              </a:solidFill>
              <a:latin typeface="Bahnschrift Light" panose="020B0502040204020203" pitchFamily="34" charset="0"/>
              <a:cs typeface="Arial" charset="0"/>
            </a:endParaRPr>
          </a:p>
          <a:p>
            <a:pPr marL="457200" lvl="0" indent="-457200" algn="just" defTabSz="914400" fontAlgn="base">
              <a:spcBef>
                <a:spcPct val="0"/>
              </a:spcBef>
              <a:spcAft>
                <a:spcPct val="0"/>
              </a:spcAft>
              <a:buFont typeface="+mj-lt"/>
              <a:buAutoNum type="arabicPeriod"/>
              <a:defRPr/>
            </a:pPr>
            <a:r>
              <a:rPr lang="es-CO" sz="2200" dirty="0">
                <a:solidFill>
                  <a:schemeClr val="bg1"/>
                </a:solidFill>
                <a:latin typeface="Bahnschrift Light" panose="020B0502040204020203" pitchFamily="34" charset="0"/>
                <a:cs typeface="Arial" charset="0"/>
              </a:rPr>
              <a:t>Valorar los efectos de la propuesta de ejercicios basados en la fuerza y la movilidad articular aplicados a la muestra de estudio. </a:t>
            </a:r>
          </a:p>
        </p:txBody>
      </p:sp>
      <p:sp>
        <p:nvSpPr>
          <p:cNvPr id="3" name="CuadroTexto 2"/>
          <p:cNvSpPr txBox="1"/>
          <p:nvPr/>
        </p:nvSpPr>
        <p:spPr>
          <a:xfrm>
            <a:off x="4065640" y="971116"/>
            <a:ext cx="3909951" cy="400110"/>
          </a:xfrm>
          <a:prstGeom prst="rect">
            <a:avLst/>
          </a:prstGeom>
          <a:noFill/>
        </p:spPr>
        <p:txBody>
          <a:bodyPr wrap="square" rtlCol="0">
            <a:spAutoFit/>
          </a:bodyPr>
          <a:lstStyle/>
          <a:p>
            <a:pPr algn="ctr"/>
            <a:r>
              <a:rPr lang="es-ES" sz="2000" dirty="0" smtClean="0">
                <a:solidFill>
                  <a:srgbClr val="FFFF00"/>
                </a:solidFill>
                <a:latin typeface="Bahnschrift Light" panose="020B0502040204020203" pitchFamily="34" charset="0"/>
              </a:rPr>
              <a:t>OBJETIVOS ESPECIFICOS</a:t>
            </a:r>
            <a:endParaRPr lang="en-US" sz="2000" dirty="0">
              <a:solidFill>
                <a:srgbClr val="FFFF00"/>
              </a:solidFill>
              <a:latin typeface="Bahnschrift Light" panose="020B0502040204020203" pitchFamily="34" charset="0"/>
            </a:endParaRPr>
          </a:p>
        </p:txBody>
      </p:sp>
    </p:spTree>
    <p:extLst>
      <p:ext uri="{BB962C8B-B14F-4D97-AF65-F5344CB8AC3E}">
        <p14:creationId xmlns:p14="http://schemas.microsoft.com/office/powerpoint/2010/main" val="425498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additive="base">
                                        <p:cTn id="2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200966" y="2009194"/>
            <a:ext cx="9639300" cy="2705682"/>
          </a:xfrm>
        </p:spPr>
        <p:txBody>
          <a:bodyPr anchor="ctr"/>
          <a:lstStyle/>
          <a:p>
            <a:pPr lvl="0" algn="ctr" defTabSz="914400" fontAlgn="base">
              <a:spcAft>
                <a:spcPct val="0"/>
              </a:spcAft>
              <a:defRPr/>
            </a:pPr>
            <a:r>
              <a:rPr lang="es-EC" sz="2400" b="1" dirty="0">
                <a:solidFill>
                  <a:schemeClr val="bg1"/>
                </a:solidFill>
                <a:ea typeface="+mn-ea"/>
                <a:cs typeface="+mn-cs"/>
              </a:rPr>
              <a:t/>
            </a:r>
            <a:br>
              <a:rPr lang="es-EC" sz="2400" b="1" dirty="0">
                <a:solidFill>
                  <a:schemeClr val="bg1"/>
                </a:solidFill>
                <a:ea typeface="+mn-ea"/>
                <a:cs typeface="+mn-cs"/>
              </a:rPr>
            </a:br>
            <a:endParaRPr lang="en-US" dirty="0">
              <a:solidFill>
                <a:schemeClr val="bg1"/>
              </a:solidFill>
            </a:endParaRPr>
          </a:p>
        </p:txBody>
      </p:sp>
      <p:sp>
        <p:nvSpPr>
          <p:cNvPr id="5" name="Subtítulo 4"/>
          <p:cNvSpPr>
            <a:spLocks noGrp="1"/>
          </p:cNvSpPr>
          <p:nvPr>
            <p:ph type="subTitle" idx="1"/>
          </p:nvPr>
        </p:nvSpPr>
        <p:spPr>
          <a:xfrm>
            <a:off x="10180715" y="6033284"/>
            <a:ext cx="1488770" cy="325986"/>
          </a:xfrm>
        </p:spPr>
        <p:txBody>
          <a:bodyPr/>
          <a:lstStyle/>
          <a:p>
            <a:fld id="{3D901B4B-E30C-45A2-B67D-46F3C3E8B470}" type="datetime1">
              <a:rPr lang="es-ES" sz="1200" smtClean="0">
                <a:solidFill>
                  <a:schemeClr val="bg1"/>
                </a:solidFill>
              </a:rPr>
              <a:t>22/06/2019</a:t>
            </a:fld>
            <a:endParaRPr lang="en-US" sz="1200" dirty="0">
              <a:solidFill>
                <a:schemeClr val="bg1"/>
              </a:solidFill>
            </a:endParaRPr>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7645" t="5116" r="9957" b="7508"/>
          <a:stretch/>
        </p:blipFill>
        <p:spPr>
          <a:xfrm>
            <a:off x="620678" y="577049"/>
            <a:ext cx="1803693" cy="556320"/>
          </a:xfrm>
          <a:prstGeom prst="rect">
            <a:avLst/>
          </a:prstGeom>
        </p:spPr>
      </p:pic>
      <p:pic>
        <p:nvPicPr>
          <p:cNvPr id="6" name="Imagen 5"/>
          <p:cNvPicPr>
            <a:picLocks noChangeAspect="1"/>
          </p:cNvPicPr>
          <p:nvPr/>
        </p:nvPicPr>
        <p:blipFill>
          <a:blip r:embed="rId3"/>
          <a:stretch>
            <a:fillRect/>
          </a:stretch>
        </p:blipFill>
        <p:spPr>
          <a:xfrm>
            <a:off x="620678" y="5873802"/>
            <a:ext cx="2705996" cy="322475"/>
          </a:xfrm>
          <a:prstGeom prst="rect">
            <a:avLst/>
          </a:prstGeom>
        </p:spPr>
      </p:pic>
      <p:sp>
        <p:nvSpPr>
          <p:cNvPr id="2" name="CuadroTexto 1"/>
          <p:cNvSpPr txBox="1"/>
          <p:nvPr/>
        </p:nvSpPr>
        <p:spPr>
          <a:xfrm>
            <a:off x="1480457" y="2203269"/>
            <a:ext cx="8700258" cy="1200329"/>
          </a:xfrm>
          <a:prstGeom prst="rect">
            <a:avLst/>
          </a:prstGeom>
          <a:noFill/>
        </p:spPr>
        <p:txBody>
          <a:bodyPr wrap="square" rtlCol="0">
            <a:spAutoFit/>
          </a:bodyPr>
          <a:lstStyle/>
          <a:p>
            <a:pPr lvl="0" algn="just" defTabSz="914400" fontAlgn="base">
              <a:spcBef>
                <a:spcPct val="0"/>
              </a:spcBef>
              <a:spcAft>
                <a:spcPct val="0"/>
              </a:spcAft>
              <a:defRPr/>
            </a:pPr>
            <a:r>
              <a:rPr lang="es-ES" sz="2400" dirty="0">
                <a:solidFill>
                  <a:schemeClr val="bg1"/>
                </a:solidFill>
                <a:latin typeface="Bahnschrift Light" panose="020B0502040204020203" pitchFamily="34" charset="0"/>
                <a:cs typeface="Arial" charset="0"/>
              </a:rPr>
              <a:t>La aplicación de ejercicios basados en la fuerza y la movilidad articular disminuirá la cantidad de lesiones en hombros en </a:t>
            </a:r>
            <a:r>
              <a:rPr lang="es-ES" sz="2400" dirty="0" smtClean="0">
                <a:solidFill>
                  <a:schemeClr val="bg1"/>
                </a:solidFill>
                <a:latin typeface="Bahnschrift Light" panose="020B0502040204020203" pitchFamily="34" charset="0"/>
                <a:cs typeface="Arial" charset="0"/>
              </a:rPr>
              <a:t>luchadores </a:t>
            </a:r>
            <a:r>
              <a:rPr lang="es-ES" sz="2400" dirty="0">
                <a:solidFill>
                  <a:schemeClr val="bg1"/>
                </a:solidFill>
                <a:latin typeface="Bahnschrift Light" panose="020B0502040204020203" pitchFamily="34" charset="0"/>
                <a:cs typeface="Arial" charset="0"/>
              </a:rPr>
              <a:t>de la Concentración Deportiva de Pichincha. </a:t>
            </a:r>
          </a:p>
        </p:txBody>
      </p:sp>
      <p:sp>
        <p:nvSpPr>
          <p:cNvPr id="3" name="CuadroTexto 2"/>
          <p:cNvSpPr txBox="1"/>
          <p:nvPr/>
        </p:nvSpPr>
        <p:spPr>
          <a:xfrm>
            <a:off x="4065640" y="1451019"/>
            <a:ext cx="3909951" cy="400110"/>
          </a:xfrm>
          <a:prstGeom prst="rect">
            <a:avLst/>
          </a:prstGeom>
          <a:noFill/>
        </p:spPr>
        <p:txBody>
          <a:bodyPr wrap="square" rtlCol="0">
            <a:spAutoFit/>
          </a:bodyPr>
          <a:lstStyle/>
          <a:p>
            <a:pPr algn="ctr"/>
            <a:r>
              <a:rPr lang="es-ES" sz="2000" dirty="0" smtClean="0">
                <a:solidFill>
                  <a:srgbClr val="FFFF00"/>
                </a:solidFill>
                <a:latin typeface="Bahnschrift Light" panose="020B0502040204020203" pitchFamily="34" charset="0"/>
              </a:rPr>
              <a:t>HIPÓTESIS</a:t>
            </a:r>
            <a:endParaRPr lang="en-US" sz="2000" dirty="0">
              <a:solidFill>
                <a:srgbClr val="FFFF00"/>
              </a:solidFill>
              <a:latin typeface="Bahnschrift Light" panose="020B0502040204020203" pitchFamily="34" charset="0"/>
            </a:endParaRPr>
          </a:p>
        </p:txBody>
      </p:sp>
    </p:spTree>
    <p:extLst>
      <p:ext uri="{BB962C8B-B14F-4D97-AF65-F5344CB8AC3E}">
        <p14:creationId xmlns:p14="http://schemas.microsoft.com/office/powerpoint/2010/main" val="270349543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7783581" y="1281915"/>
            <a:ext cx="2265294" cy="1326575"/>
          </a:xfrm>
          <a:prstGeom prst="rect">
            <a:avLst/>
          </a:prstGeom>
        </p:spPr>
      </p:pic>
      <p:sp>
        <p:nvSpPr>
          <p:cNvPr id="4" name="Título 3"/>
          <p:cNvSpPr>
            <a:spLocks noGrp="1"/>
          </p:cNvSpPr>
          <p:nvPr>
            <p:ph type="ctrTitle"/>
          </p:nvPr>
        </p:nvSpPr>
        <p:spPr>
          <a:xfrm>
            <a:off x="1200966" y="2009193"/>
            <a:ext cx="9639300" cy="3527471"/>
          </a:xfrm>
        </p:spPr>
        <p:txBody>
          <a:bodyPr anchor="ctr"/>
          <a:lstStyle/>
          <a:p>
            <a:pPr lvl="0" algn="ctr" defTabSz="914400" fontAlgn="base">
              <a:spcAft>
                <a:spcPct val="0"/>
              </a:spcAft>
              <a:defRPr/>
            </a:pPr>
            <a:r>
              <a:rPr lang="es-EC" sz="2400" b="1" dirty="0">
                <a:solidFill>
                  <a:schemeClr val="bg1"/>
                </a:solidFill>
                <a:ea typeface="+mn-ea"/>
                <a:cs typeface="+mn-cs"/>
              </a:rPr>
              <a:t/>
            </a:r>
            <a:br>
              <a:rPr lang="es-EC" sz="2400" b="1" dirty="0">
                <a:solidFill>
                  <a:schemeClr val="bg1"/>
                </a:solidFill>
                <a:ea typeface="+mn-ea"/>
                <a:cs typeface="+mn-cs"/>
              </a:rPr>
            </a:br>
            <a:endParaRPr lang="en-US" dirty="0">
              <a:solidFill>
                <a:schemeClr val="bg1"/>
              </a:solidFill>
            </a:endParaRPr>
          </a:p>
        </p:txBody>
      </p:sp>
      <p:sp>
        <p:nvSpPr>
          <p:cNvPr id="5" name="Subtítulo 4"/>
          <p:cNvSpPr>
            <a:spLocks noGrp="1"/>
          </p:cNvSpPr>
          <p:nvPr>
            <p:ph type="subTitle" idx="1"/>
          </p:nvPr>
        </p:nvSpPr>
        <p:spPr>
          <a:xfrm>
            <a:off x="10180715" y="6033284"/>
            <a:ext cx="1488770" cy="325986"/>
          </a:xfrm>
        </p:spPr>
        <p:txBody>
          <a:bodyPr/>
          <a:lstStyle/>
          <a:p>
            <a:fld id="{3D901B4B-E30C-45A2-B67D-46F3C3E8B470}" type="datetime1">
              <a:rPr lang="es-ES" sz="1200" smtClean="0">
                <a:solidFill>
                  <a:schemeClr val="bg1"/>
                </a:solidFill>
              </a:rPr>
              <a:t>22/06/2019</a:t>
            </a:fld>
            <a:endParaRPr lang="en-US" sz="1200" dirty="0">
              <a:solidFill>
                <a:schemeClr val="bg1"/>
              </a:solidFill>
            </a:endParaRPr>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7645" t="5116" r="9957" b="7508"/>
          <a:stretch/>
        </p:blipFill>
        <p:spPr>
          <a:xfrm>
            <a:off x="620678" y="577049"/>
            <a:ext cx="1803693" cy="556320"/>
          </a:xfrm>
          <a:prstGeom prst="rect">
            <a:avLst/>
          </a:prstGeom>
        </p:spPr>
      </p:pic>
      <p:pic>
        <p:nvPicPr>
          <p:cNvPr id="6" name="Imagen 5"/>
          <p:cNvPicPr>
            <a:picLocks noChangeAspect="1"/>
          </p:cNvPicPr>
          <p:nvPr/>
        </p:nvPicPr>
        <p:blipFill>
          <a:blip r:embed="rId4"/>
          <a:stretch>
            <a:fillRect/>
          </a:stretch>
        </p:blipFill>
        <p:spPr>
          <a:xfrm>
            <a:off x="620678" y="5873802"/>
            <a:ext cx="2705996" cy="322475"/>
          </a:xfrm>
          <a:prstGeom prst="rect">
            <a:avLst/>
          </a:prstGeom>
        </p:spPr>
      </p:pic>
      <p:sp>
        <p:nvSpPr>
          <p:cNvPr id="2" name="CuadroTexto 1"/>
          <p:cNvSpPr txBox="1"/>
          <p:nvPr/>
        </p:nvSpPr>
        <p:spPr>
          <a:xfrm>
            <a:off x="915215" y="2187878"/>
            <a:ext cx="10210800" cy="3477875"/>
          </a:xfrm>
          <a:prstGeom prst="rect">
            <a:avLst/>
          </a:prstGeom>
          <a:noFill/>
        </p:spPr>
        <p:txBody>
          <a:bodyPr wrap="square" rtlCol="0">
            <a:spAutoFit/>
          </a:bodyPr>
          <a:lstStyle/>
          <a:p>
            <a:pPr lvl="0" algn="just" defTabSz="914400" fontAlgn="base">
              <a:spcBef>
                <a:spcPct val="0"/>
              </a:spcBef>
              <a:spcAft>
                <a:spcPct val="0"/>
              </a:spcAft>
              <a:defRPr/>
            </a:pPr>
            <a:endParaRPr lang="es-ES" sz="2000" dirty="0">
              <a:solidFill>
                <a:schemeClr val="bg1"/>
              </a:solidFill>
              <a:latin typeface="Bahnschrift Light" panose="020B0502040204020203" pitchFamily="34" charset="0"/>
              <a:cs typeface="Arial" charset="0"/>
            </a:endParaRPr>
          </a:p>
          <a:p>
            <a:pPr lvl="0" algn="just" defTabSz="914400" fontAlgn="base">
              <a:spcBef>
                <a:spcPct val="0"/>
              </a:spcBef>
              <a:spcAft>
                <a:spcPct val="0"/>
              </a:spcAft>
              <a:defRPr/>
            </a:pPr>
            <a:r>
              <a:rPr lang="es-ES" sz="2000" dirty="0" smtClean="0">
                <a:solidFill>
                  <a:schemeClr val="bg1"/>
                </a:solidFill>
                <a:latin typeface="Bahnschrift Light" panose="020B0502040204020203" pitchFamily="34" charset="0"/>
                <a:cs typeface="Arial" charset="0"/>
              </a:rPr>
              <a:t>La población estuvo conformado por </a:t>
            </a:r>
            <a:r>
              <a:rPr lang="es-ES" sz="2000" dirty="0">
                <a:solidFill>
                  <a:schemeClr val="bg1"/>
                </a:solidFill>
                <a:latin typeface="Bahnschrift Light" panose="020B0502040204020203" pitchFamily="34" charset="0"/>
                <a:cs typeface="Arial" charset="0"/>
              </a:rPr>
              <a:t>40 atletas estudiados preliminarmente</a:t>
            </a:r>
            <a:r>
              <a:rPr lang="es-ES" sz="2000" dirty="0" smtClean="0">
                <a:solidFill>
                  <a:schemeClr val="bg1"/>
                </a:solidFill>
                <a:latin typeface="Bahnschrift Light" panose="020B0502040204020203" pitchFamily="34" charset="0"/>
                <a:cs typeface="Arial" charset="0"/>
              </a:rPr>
              <a:t>, de los cuales  35 atletas presentaron </a:t>
            </a:r>
            <a:r>
              <a:rPr lang="es-ES" sz="2000" dirty="0">
                <a:solidFill>
                  <a:schemeClr val="bg1"/>
                </a:solidFill>
                <a:latin typeface="Bahnschrift Light" panose="020B0502040204020203" pitchFamily="34" charset="0"/>
                <a:cs typeface="Arial" charset="0"/>
              </a:rPr>
              <a:t>problemas del hombro durante su vida activa </a:t>
            </a:r>
            <a:r>
              <a:rPr lang="es-ES" sz="2000" dirty="0" smtClean="0">
                <a:solidFill>
                  <a:schemeClr val="bg1"/>
                </a:solidFill>
                <a:latin typeface="Bahnschrift Light" panose="020B0502040204020203" pitchFamily="34" charset="0"/>
                <a:cs typeface="Arial" charset="0"/>
              </a:rPr>
              <a:t>(87,5</a:t>
            </a:r>
            <a:r>
              <a:rPr lang="es-ES" sz="2000" dirty="0">
                <a:solidFill>
                  <a:schemeClr val="bg1"/>
                </a:solidFill>
                <a:latin typeface="Bahnschrift Light" panose="020B0502040204020203" pitchFamily="34" charset="0"/>
                <a:cs typeface="Arial" charset="0"/>
              </a:rPr>
              <a:t>%), especificando la </a:t>
            </a:r>
            <a:r>
              <a:rPr lang="es-ES" sz="2000" dirty="0" smtClean="0">
                <a:solidFill>
                  <a:schemeClr val="bg1"/>
                </a:solidFill>
                <a:latin typeface="Bahnschrift Light" panose="020B0502040204020203" pitchFamily="34" charset="0"/>
                <a:cs typeface="Arial" charset="0"/>
              </a:rPr>
              <a:t>muestra </a:t>
            </a:r>
            <a:r>
              <a:rPr lang="es-ES" sz="2000" dirty="0">
                <a:solidFill>
                  <a:schemeClr val="bg1"/>
                </a:solidFill>
                <a:latin typeface="Bahnschrift Light" panose="020B0502040204020203" pitchFamily="34" charset="0"/>
                <a:cs typeface="Arial" charset="0"/>
              </a:rPr>
              <a:t>a dicha cantidad de sujetos</a:t>
            </a:r>
            <a:r>
              <a:rPr lang="es-ES" sz="2000" dirty="0" smtClean="0">
                <a:solidFill>
                  <a:schemeClr val="bg1"/>
                </a:solidFill>
                <a:latin typeface="Bahnschrift Light" panose="020B0502040204020203" pitchFamily="34" charset="0"/>
                <a:cs typeface="Arial" charset="0"/>
              </a:rPr>
              <a:t>.</a:t>
            </a:r>
          </a:p>
          <a:p>
            <a:pPr lvl="0" algn="just" defTabSz="914400" fontAlgn="base">
              <a:spcBef>
                <a:spcPct val="0"/>
              </a:spcBef>
              <a:spcAft>
                <a:spcPct val="0"/>
              </a:spcAft>
              <a:defRPr/>
            </a:pPr>
            <a:endParaRPr lang="es-ES" sz="2000" dirty="0" smtClean="0">
              <a:solidFill>
                <a:schemeClr val="bg1"/>
              </a:solidFill>
              <a:latin typeface="Bahnschrift Light" panose="020B0502040204020203" pitchFamily="34" charset="0"/>
              <a:cs typeface="Arial" charset="0"/>
            </a:endParaRPr>
          </a:p>
          <a:p>
            <a:pPr lvl="0" algn="ctr" defTabSz="914400" fontAlgn="base">
              <a:spcBef>
                <a:spcPct val="0"/>
              </a:spcBef>
              <a:spcAft>
                <a:spcPct val="0"/>
              </a:spcAft>
              <a:defRPr/>
            </a:pPr>
            <a:r>
              <a:rPr lang="es-ES" sz="2000" dirty="0" smtClean="0">
                <a:solidFill>
                  <a:srgbClr val="FFFF00"/>
                </a:solidFill>
                <a:latin typeface="Bahnschrift Light" panose="020B0502040204020203" pitchFamily="34" charset="0"/>
                <a:cs typeface="Arial" charset="0"/>
              </a:rPr>
              <a:t>VARIABLES</a:t>
            </a:r>
          </a:p>
          <a:p>
            <a:pPr lvl="0" algn="ctr" defTabSz="914400" fontAlgn="base">
              <a:spcBef>
                <a:spcPct val="0"/>
              </a:spcBef>
              <a:spcAft>
                <a:spcPct val="0"/>
              </a:spcAft>
              <a:defRPr/>
            </a:pPr>
            <a:endParaRPr lang="es-ES" sz="2000" dirty="0" smtClean="0">
              <a:solidFill>
                <a:srgbClr val="FFFF00"/>
              </a:solidFill>
              <a:latin typeface="Bahnschrift Light" panose="020B0502040204020203" pitchFamily="34" charset="0"/>
              <a:cs typeface="Arial" charset="0"/>
            </a:endParaRPr>
          </a:p>
          <a:p>
            <a:pPr lvl="0" defTabSz="914400" fontAlgn="base">
              <a:spcBef>
                <a:spcPct val="0"/>
              </a:spcBef>
              <a:spcAft>
                <a:spcPct val="0"/>
              </a:spcAft>
              <a:defRPr/>
            </a:pPr>
            <a:r>
              <a:rPr lang="es-ES" sz="2000" dirty="0" smtClean="0">
                <a:solidFill>
                  <a:schemeClr val="bg1"/>
                </a:solidFill>
                <a:latin typeface="Bahnschrift Light" panose="020B0502040204020203" pitchFamily="34" charset="0"/>
                <a:cs typeface="Arial" charset="0"/>
              </a:rPr>
              <a:t>Ejercicios de fuerza y movilidad articular (VI)</a:t>
            </a:r>
          </a:p>
          <a:p>
            <a:pPr lvl="0" defTabSz="914400" fontAlgn="base">
              <a:spcBef>
                <a:spcPct val="0"/>
              </a:spcBef>
              <a:spcAft>
                <a:spcPct val="0"/>
              </a:spcAft>
              <a:defRPr/>
            </a:pPr>
            <a:r>
              <a:rPr lang="es-ES" sz="2000" dirty="0" smtClean="0">
                <a:solidFill>
                  <a:schemeClr val="bg1"/>
                </a:solidFill>
                <a:latin typeface="Bahnschrift Light" panose="020B0502040204020203" pitchFamily="34" charset="0"/>
                <a:cs typeface="Arial" charset="0"/>
              </a:rPr>
              <a:t>Recuperación de lesiones en hombros en luchadores (VD)</a:t>
            </a:r>
          </a:p>
          <a:p>
            <a:pPr lvl="0" algn="just" defTabSz="914400" fontAlgn="base">
              <a:spcBef>
                <a:spcPct val="0"/>
              </a:spcBef>
              <a:spcAft>
                <a:spcPct val="0"/>
              </a:spcAft>
              <a:defRPr/>
            </a:pPr>
            <a:endParaRPr lang="es-ES" sz="2000" dirty="0" smtClean="0">
              <a:solidFill>
                <a:schemeClr val="bg1"/>
              </a:solidFill>
              <a:latin typeface="Bahnschrift Light" panose="020B0502040204020203" pitchFamily="34" charset="0"/>
              <a:cs typeface="Arial" charset="0"/>
            </a:endParaRPr>
          </a:p>
          <a:p>
            <a:pPr lvl="0" algn="just" defTabSz="914400" fontAlgn="base">
              <a:spcBef>
                <a:spcPct val="0"/>
              </a:spcBef>
              <a:spcAft>
                <a:spcPct val="0"/>
              </a:spcAft>
              <a:defRPr/>
            </a:pPr>
            <a:endParaRPr lang="es-ES" sz="2000" dirty="0">
              <a:solidFill>
                <a:schemeClr val="bg1"/>
              </a:solidFill>
              <a:latin typeface="Bahnschrift Light" panose="020B0502040204020203" pitchFamily="34" charset="0"/>
              <a:cs typeface="Arial" charset="0"/>
            </a:endParaRPr>
          </a:p>
        </p:txBody>
      </p:sp>
      <p:sp>
        <p:nvSpPr>
          <p:cNvPr id="3" name="CuadroTexto 2"/>
          <p:cNvSpPr txBox="1"/>
          <p:nvPr/>
        </p:nvSpPr>
        <p:spPr>
          <a:xfrm>
            <a:off x="4065640" y="1424821"/>
            <a:ext cx="3909951" cy="400110"/>
          </a:xfrm>
          <a:prstGeom prst="rect">
            <a:avLst/>
          </a:prstGeom>
          <a:noFill/>
          <a:effectLst>
            <a:softEdge rad="139700"/>
          </a:effectLst>
        </p:spPr>
        <p:txBody>
          <a:bodyPr wrap="square" rtlCol="0">
            <a:spAutoFit/>
          </a:bodyPr>
          <a:lstStyle/>
          <a:p>
            <a:pPr algn="ctr"/>
            <a:r>
              <a:rPr lang="es-ES" sz="2000" dirty="0" smtClean="0">
                <a:solidFill>
                  <a:srgbClr val="FFFF00"/>
                </a:solidFill>
                <a:latin typeface="Bahnschrift Light" panose="020B0502040204020203" pitchFamily="34" charset="0"/>
              </a:rPr>
              <a:t>POBLACIÓN Y MUESTRA</a:t>
            </a:r>
            <a:endParaRPr lang="en-US" sz="2000" dirty="0">
              <a:solidFill>
                <a:srgbClr val="FFFF00"/>
              </a:solidFill>
              <a:latin typeface="Bahnschrift Light" panose="020B0502040204020203" pitchFamily="34" charset="0"/>
            </a:endParaRPr>
          </a:p>
        </p:txBody>
      </p:sp>
    </p:spTree>
    <p:extLst>
      <p:ext uri="{BB962C8B-B14F-4D97-AF65-F5344CB8AC3E}">
        <p14:creationId xmlns:p14="http://schemas.microsoft.com/office/powerpoint/2010/main" val="62733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circle(in)">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circle(in)">
                                      <p:cBhvr>
                                        <p:cTn id="17" dur="20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circle(in)">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10364678" y="306504"/>
            <a:ext cx="836722" cy="836722"/>
          </a:xfrm>
          <a:prstGeom prst="rect">
            <a:avLst/>
          </a:prstGeom>
          <a:ln>
            <a:noFill/>
          </a:ln>
          <a:effectLst>
            <a:softEdge rad="112500"/>
          </a:effectLst>
        </p:spPr>
      </p:pic>
      <p:sp>
        <p:nvSpPr>
          <p:cNvPr id="4" name="Título 3"/>
          <p:cNvSpPr>
            <a:spLocks noGrp="1"/>
          </p:cNvSpPr>
          <p:nvPr>
            <p:ph type="ctrTitle"/>
          </p:nvPr>
        </p:nvSpPr>
        <p:spPr>
          <a:xfrm>
            <a:off x="1200966" y="1989805"/>
            <a:ext cx="10000434" cy="3527471"/>
          </a:xfrm>
        </p:spPr>
        <p:txBody>
          <a:bodyPr anchor="ctr"/>
          <a:lstStyle/>
          <a:p>
            <a:pPr lvl="0" algn="ctr" defTabSz="914400" fontAlgn="base">
              <a:spcAft>
                <a:spcPct val="0"/>
              </a:spcAft>
              <a:defRPr/>
            </a:pPr>
            <a:r>
              <a:rPr lang="es-EC" sz="2400" b="1" dirty="0">
                <a:solidFill>
                  <a:schemeClr val="bg1"/>
                </a:solidFill>
                <a:ea typeface="+mn-ea"/>
                <a:cs typeface="+mn-cs"/>
              </a:rPr>
              <a:t/>
            </a:r>
            <a:br>
              <a:rPr lang="es-EC" sz="2400" b="1" dirty="0">
                <a:solidFill>
                  <a:schemeClr val="bg1"/>
                </a:solidFill>
                <a:ea typeface="+mn-ea"/>
                <a:cs typeface="+mn-cs"/>
              </a:rPr>
            </a:br>
            <a:endParaRPr lang="en-US" dirty="0">
              <a:solidFill>
                <a:schemeClr val="bg1"/>
              </a:solidFill>
            </a:endParaRPr>
          </a:p>
        </p:txBody>
      </p:sp>
      <p:sp>
        <p:nvSpPr>
          <p:cNvPr id="5" name="Subtítulo 4"/>
          <p:cNvSpPr>
            <a:spLocks noGrp="1"/>
          </p:cNvSpPr>
          <p:nvPr>
            <p:ph type="subTitle" idx="1"/>
          </p:nvPr>
        </p:nvSpPr>
        <p:spPr>
          <a:xfrm>
            <a:off x="10180715" y="6033284"/>
            <a:ext cx="1488770" cy="325986"/>
          </a:xfrm>
        </p:spPr>
        <p:txBody>
          <a:bodyPr/>
          <a:lstStyle/>
          <a:p>
            <a:fld id="{3D901B4B-E30C-45A2-B67D-46F3C3E8B470}" type="datetime1">
              <a:rPr lang="es-ES" sz="1200" smtClean="0">
                <a:solidFill>
                  <a:schemeClr val="bg1"/>
                </a:solidFill>
              </a:rPr>
              <a:t>22/06/2019</a:t>
            </a:fld>
            <a:endParaRPr lang="en-US" sz="1200" dirty="0">
              <a:solidFill>
                <a:schemeClr val="bg1"/>
              </a:solidFill>
            </a:endParaRPr>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7645" t="5116" r="9957" b="7508"/>
          <a:stretch/>
        </p:blipFill>
        <p:spPr>
          <a:xfrm>
            <a:off x="620678" y="577049"/>
            <a:ext cx="1803693" cy="556320"/>
          </a:xfrm>
          <a:prstGeom prst="rect">
            <a:avLst/>
          </a:prstGeom>
        </p:spPr>
      </p:pic>
      <p:pic>
        <p:nvPicPr>
          <p:cNvPr id="6" name="Imagen 5"/>
          <p:cNvPicPr>
            <a:picLocks noChangeAspect="1"/>
          </p:cNvPicPr>
          <p:nvPr/>
        </p:nvPicPr>
        <p:blipFill>
          <a:blip r:embed="rId4"/>
          <a:stretch>
            <a:fillRect/>
          </a:stretch>
        </p:blipFill>
        <p:spPr>
          <a:xfrm>
            <a:off x="620678" y="5873802"/>
            <a:ext cx="2705996" cy="322475"/>
          </a:xfrm>
          <a:prstGeom prst="rect">
            <a:avLst/>
          </a:prstGeom>
        </p:spPr>
      </p:pic>
      <p:sp>
        <p:nvSpPr>
          <p:cNvPr id="2" name="CuadroTexto 1"/>
          <p:cNvSpPr txBox="1"/>
          <p:nvPr/>
        </p:nvSpPr>
        <p:spPr>
          <a:xfrm>
            <a:off x="1200966" y="2203268"/>
            <a:ext cx="9886134" cy="3785652"/>
          </a:xfrm>
          <a:prstGeom prst="rect">
            <a:avLst/>
          </a:prstGeom>
          <a:noFill/>
        </p:spPr>
        <p:txBody>
          <a:bodyPr wrap="square" rtlCol="0">
            <a:spAutoFit/>
          </a:bodyPr>
          <a:lstStyle/>
          <a:p>
            <a:pPr lvl="0" algn="just" defTabSz="914400" fontAlgn="base">
              <a:spcBef>
                <a:spcPct val="0"/>
              </a:spcBef>
              <a:spcAft>
                <a:spcPct val="0"/>
              </a:spcAft>
              <a:defRPr/>
            </a:pPr>
            <a:r>
              <a:rPr lang="es-ES" sz="2000" dirty="0">
                <a:solidFill>
                  <a:schemeClr val="bg1"/>
                </a:solidFill>
                <a:latin typeface="Bahnschrift Light" panose="020B0502040204020203" pitchFamily="34" charset="0"/>
                <a:cs typeface="Arial" charset="0"/>
              </a:rPr>
              <a:t>Se </a:t>
            </a:r>
            <a:r>
              <a:rPr lang="es-ES" sz="2000" dirty="0" smtClean="0">
                <a:solidFill>
                  <a:schemeClr val="bg1"/>
                </a:solidFill>
                <a:latin typeface="Bahnschrift Light" panose="020B0502040204020203" pitchFamily="34" charset="0"/>
                <a:cs typeface="Arial" charset="0"/>
              </a:rPr>
              <a:t>realizó </a:t>
            </a:r>
            <a:r>
              <a:rPr lang="es-ES" sz="2000" dirty="0">
                <a:solidFill>
                  <a:schemeClr val="bg1"/>
                </a:solidFill>
                <a:latin typeface="Bahnschrift Light" panose="020B0502040204020203" pitchFamily="34" charset="0"/>
                <a:cs typeface="Arial" charset="0"/>
              </a:rPr>
              <a:t>una investigación de tipo mixta, dado que convergen varios tipos de investigación, destacándose la exploratoria, la descriptiva, correlacional y analítica. En tal sentido, la prioridad de la investigación </a:t>
            </a:r>
            <a:r>
              <a:rPr lang="es-ES" sz="2000" dirty="0" smtClean="0">
                <a:solidFill>
                  <a:schemeClr val="bg1"/>
                </a:solidFill>
                <a:latin typeface="Bahnschrift Light" panose="020B0502040204020203" pitchFamily="34" charset="0"/>
                <a:cs typeface="Arial" charset="0"/>
              </a:rPr>
              <a:t>fue </a:t>
            </a:r>
            <a:r>
              <a:rPr lang="es-ES" sz="2000" dirty="0">
                <a:solidFill>
                  <a:schemeClr val="bg1"/>
                </a:solidFill>
                <a:latin typeface="Bahnschrift Light" panose="020B0502040204020203" pitchFamily="34" charset="0"/>
                <a:cs typeface="Arial" charset="0"/>
              </a:rPr>
              <a:t>la de tipo correlativa, dado que se </a:t>
            </a:r>
            <a:r>
              <a:rPr lang="es-ES" sz="2000" dirty="0" smtClean="0">
                <a:solidFill>
                  <a:schemeClr val="bg1"/>
                </a:solidFill>
                <a:latin typeface="Bahnschrift Light" panose="020B0502040204020203" pitchFamily="34" charset="0"/>
                <a:cs typeface="Arial" charset="0"/>
              </a:rPr>
              <a:t>comparó  </a:t>
            </a:r>
            <a:r>
              <a:rPr lang="es-ES" sz="2000" dirty="0">
                <a:solidFill>
                  <a:schemeClr val="bg1"/>
                </a:solidFill>
                <a:latin typeface="Bahnschrift Light" panose="020B0502040204020203" pitchFamily="34" charset="0"/>
                <a:cs typeface="Arial" charset="0"/>
              </a:rPr>
              <a:t>la misma muestra estudiándola en dos </a:t>
            </a:r>
            <a:r>
              <a:rPr lang="es-ES" sz="2000" dirty="0" smtClean="0">
                <a:solidFill>
                  <a:schemeClr val="bg1"/>
                </a:solidFill>
                <a:latin typeface="Bahnschrift Light" panose="020B0502040204020203" pitchFamily="34" charset="0"/>
                <a:cs typeface="Arial" charset="0"/>
              </a:rPr>
              <a:t>momentos.</a:t>
            </a:r>
          </a:p>
          <a:p>
            <a:pPr lvl="0" algn="just" defTabSz="914400" fontAlgn="base">
              <a:spcBef>
                <a:spcPct val="0"/>
              </a:spcBef>
              <a:spcAft>
                <a:spcPct val="0"/>
              </a:spcAft>
              <a:defRPr/>
            </a:pPr>
            <a:endParaRPr lang="es-ES" sz="2000" dirty="0" smtClean="0">
              <a:solidFill>
                <a:schemeClr val="bg1"/>
              </a:solidFill>
              <a:latin typeface="Bahnschrift Light" panose="020B0502040204020203" pitchFamily="34" charset="0"/>
              <a:cs typeface="Arial" charset="0"/>
            </a:endParaRPr>
          </a:p>
          <a:p>
            <a:pPr lvl="0" algn="just" defTabSz="914400" fontAlgn="base">
              <a:spcBef>
                <a:spcPct val="0"/>
              </a:spcBef>
              <a:spcAft>
                <a:spcPct val="0"/>
              </a:spcAft>
              <a:defRPr/>
            </a:pPr>
            <a:r>
              <a:rPr lang="es-ES" sz="2000" dirty="0">
                <a:solidFill>
                  <a:schemeClr val="bg1"/>
                </a:solidFill>
                <a:latin typeface="Bahnschrift Light" panose="020B0502040204020203" pitchFamily="34" charset="0"/>
                <a:cs typeface="Arial" charset="0"/>
              </a:rPr>
              <a:t>E</a:t>
            </a:r>
            <a:r>
              <a:rPr lang="es-ES" sz="2000" dirty="0" smtClean="0">
                <a:solidFill>
                  <a:schemeClr val="bg1"/>
                </a:solidFill>
                <a:latin typeface="Bahnschrift Light" panose="020B0502040204020203" pitchFamily="34" charset="0"/>
                <a:cs typeface="Arial" charset="0"/>
              </a:rPr>
              <a:t>l </a:t>
            </a:r>
            <a:r>
              <a:rPr lang="es-ES" sz="2000" dirty="0">
                <a:solidFill>
                  <a:schemeClr val="bg1"/>
                </a:solidFill>
                <a:latin typeface="Bahnschrift Light" panose="020B0502040204020203" pitchFamily="34" charset="0"/>
                <a:cs typeface="Arial" charset="0"/>
              </a:rPr>
              <a:t>primer momento </a:t>
            </a:r>
            <a:r>
              <a:rPr lang="es-ES" sz="2000" dirty="0" smtClean="0">
                <a:solidFill>
                  <a:schemeClr val="bg1"/>
                </a:solidFill>
                <a:latin typeface="Bahnschrift Light" panose="020B0502040204020203" pitchFamily="34" charset="0"/>
                <a:cs typeface="Arial" charset="0"/>
              </a:rPr>
              <a:t>se realizó </a:t>
            </a:r>
            <a:r>
              <a:rPr lang="es-ES" sz="2000" dirty="0">
                <a:solidFill>
                  <a:schemeClr val="bg1"/>
                </a:solidFill>
                <a:latin typeface="Bahnschrift Light" panose="020B0502040204020203" pitchFamily="34" charset="0"/>
                <a:cs typeface="Arial" charset="0"/>
              </a:rPr>
              <a:t>antes de implementar la propuesta de ejercicios profilácticos basados en la fuerza y la movilidad </a:t>
            </a:r>
            <a:r>
              <a:rPr lang="es-ES" sz="2000" dirty="0" smtClean="0">
                <a:solidFill>
                  <a:schemeClr val="bg1"/>
                </a:solidFill>
                <a:latin typeface="Bahnschrift Light" panose="020B0502040204020203" pitchFamily="34" charset="0"/>
                <a:cs typeface="Arial" charset="0"/>
              </a:rPr>
              <a:t>articular.</a:t>
            </a:r>
          </a:p>
          <a:p>
            <a:pPr lvl="0" algn="just" defTabSz="914400" fontAlgn="base">
              <a:spcBef>
                <a:spcPct val="0"/>
              </a:spcBef>
              <a:spcAft>
                <a:spcPct val="0"/>
              </a:spcAft>
              <a:defRPr/>
            </a:pPr>
            <a:endParaRPr lang="es-ES" sz="2000" dirty="0" smtClean="0">
              <a:solidFill>
                <a:schemeClr val="bg1"/>
              </a:solidFill>
              <a:latin typeface="Bahnschrift Light" panose="020B0502040204020203" pitchFamily="34" charset="0"/>
              <a:cs typeface="Arial" charset="0"/>
            </a:endParaRPr>
          </a:p>
          <a:p>
            <a:pPr lvl="0" algn="just" defTabSz="914400" fontAlgn="base">
              <a:spcBef>
                <a:spcPct val="0"/>
              </a:spcBef>
              <a:spcAft>
                <a:spcPct val="0"/>
              </a:spcAft>
              <a:defRPr/>
            </a:pPr>
            <a:r>
              <a:rPr lang="es-ES" sz="2000" dirty="0">
                <a:solidFill>
                  <a:schemeClr val="bg1"/>
                </a:solidFill>
                <a:latin typeface="Bahnschrift Light" panose="020B0502040204020203" pitchFamily="34" charset="0"/>
                <a:cs typeface="Arial" charset="0"/>
              </a:rPr>
              <a:t>E</a:t>
            </a:r>
            <a:r>
              <a:rPr lang="es-ES" sz="2000" dirty="0" smtClean="0">
                <a:solidFill>
                  <a:schemeClr val="bg1"/>
                </a:solidFill>
                <a:latin typeface="Bahnschrift Light" panose="020B0502040204020203" pitchFamily="34" charset="0"/>
                <a:cs typeface="Arial" charset="0"/>
              </a:rPr>
              <a:t>l </a:t>
            </a:r>
            <a:r>
              <a:rPr lang="es-ES" sz="2000" dirty="0">
                <a:solidFill>
                  <a:schemeClr val="bg1"/>
                </a:solidFill>
                <a:latin typeface="Bahnschrift Light" panose="020B0502040204020203" pitchFamily="34" charset="0"/>
                <a:cs typeface="Arial" charset="0"/>
              </a:rPr>
              <a:t>segundo momento se </a:t>
            </a:r>
            <a:r>
              <a:rPr lang="es-ES" sz="2000" dirty="0" smtClean="0">
                <a:solidFill>
                  <a:schemeClr val="bg1"/>
                </a:solidFill>
                <a:latin typeface="Bahnschrift Light" panose="020B0502040204020203" pitchFamily="34" charset="0"/>
                <a:cs typeface="Arial" charset="0"/>
              </a:rPr>
              <a:t>realizó </a:t>
            </a:r>
            <a:r>
              <a:rPr lang="es-ES" sz="2000" dirty="0">
                <a:solidFill>
                  <a:schemeClr val="bg1"/>
                </a:solidFill>
                <a:latin typeface="Bahnschrift Light" panose="020B0502040204020203" pitchFamily="34" charset="0"/>
                <a:cs typeface="Arial" charset="0"/>
              </a:rPr>
              <a:t>los mismos exámenes para comparar los resultados de este último momento con el </a:t>
            </a:r>
            <a:r>
              <a:rPr lang="es-ES" sz="2000" dirty="0" smtClean="0">
                <a:solidFill>
                  <a:schemeClr val="bg1"/>
                </a:solidFill>
                <a:latin typeface="Bahnschrift Light" panose="020B0502040204020203" pitchFamily="34" charset="0"/>
                <a:cs typeface="Arial" charset="0"/>
              </a:rPr>
              <a:t>primer </a:t>
            </a:r>
            <a:r>
              <a:rPr lang="es-ES" sz="2000" dirty="0">
                <a:solidFill>
                  <a:schemeClr val="bg1"/>
                </a:solidFill>
                <a:latin typeface="Bahnschrift Light" panose="020B0502040204020203" pitchFamily="34" charset="0"/>
                <a:cs typeface="Arial" charset="0"/>
              </a:rPr>
              <a:t>momento de control o diagnóstico inicial</a:t>
            </a:r>
            <a:r>
              <a:rPr lang="es-ES" sz="2000" dirty="0" smtClean="0">
                <a:solidFill>
                  <a:schemeClr val="bg1"/>
                </a:solidFill>
                <a:latin typeface="Bahnschrift Light" panose="020B0502040204020203" pitchFamily="34" charset="0"/>
                <a:cs typeface="Arial" charset="0"/>
              </a:rPr>
              <a:t>.</a:t>
            </a:r>
          </a:p>
          <a:p>
            <a:pPr lvl="0" algn="just" defTabSz="914400" fontAlgn="base">
              <a:spcBef>
                <a:spcPct val="0"/>
              </a:spcBef>
              <a:spcAft>
                <a:spcPct val="0"/>
              </a:spcAft>
              <a:defRPr/>
            </a:pPr>
            <a:endParaRPr lang="es-ES" sz="2000" dirty="0">
              <a:solidFill>
                <a:schemeClr val="bg1"/>
              </a:solidFill>
              <a:latin typeface="Bahnschrift Light" panose="020B0502040204020203" pitchFamily="34" charset="0"/>
              <a:cs typeface="Arial" charset="0"/>
            </a:endParaRPr>
          </a:p>
          <a:p>
            <a:pPr lvl="0" algn="just" defTabSz="914400" fontAlgn="base">
              <a:spcBef>
                <a:spcPct val="0"/>
              </a:spcBef>
              <a:spcAft>
                <a:spcPct val="0"/>
              </a:spcAft>
              <a:defRPr/>
            </a:pPr>
            <a:endParaRPr lang="es-ES" sz="2000" dirty="0">
              <a:solidFill>
                <a:schemeClr val="bg1"/>
              </a:solidFill>
              <a:latin typeface="Bahnschrift Light" panose="020B0502040204020203" pitchFamily="34" charset="0"/>
              <a:cs typeface="Arial" charset="0"/>
            </a:endParaRPr>
          </a:p>
        </p:txBody>
      </p:sp>
      <p:sp>
        <p:nvSpPr>
          <p:cNvPr id="3" name="CuadroTexto 2"/>
          <p:cNvSpPr txBox="1"/>
          <p:nvPr/>
        </p:nvSpPr>
        <p:spPr>
          <a:xfrm>
            <a:off x="4189057" y="1090106"/>
            <a:ext cx="3909951" cy="400110"/>
          </a:xfrm>
          <a:prstGeom prst="rect">
            <a:avLst/>
          </a:prstGeom>
          <a:noFill/>
        </p:spPr>
        <p:txBody>
          <a:bodyPr wrap="square" rtlCol="0">
            <a:spAutoFit/>
          </a:bodyPr>
          <a:lstStyle/>
          <a:p>
            <a:pPr algn="ctr"/>
            <a:r>
              <a:rPr lang="es-ES" sz="2000" dirty="0" smtClean="0">
                <a:solidFill>
                  <a:srgbClr val="FFFF00"/>
                </a:solidFill>
                <a:latin typeface="Bahnschrift Light" panose="020B0502040204020203" pitchFamily="34" charset="0"/>
              </a:rPr>
              <a:t>TIPO DE INVESTIGACIÓN</a:t>
            </a:r>
            <a:endParaRPr lang="en-US" sz="2000" dirty="0">
              <a:solidFill>
                <a:srgbClr val="FFFF00"/>
              </a:solidFill>
              <a:latin typeface="Bahnschrift Light" panose="020B0502040204020203" pitchFamily="34" charset="0"/>
            </a:endParaRPr>
          </a:p>
        </p:txBody>
      </p:sp>
    </p:spTree>
    <p:extLst>
      <p:ext uri="{BB962C8B-B14F-4D97-AF65-F5344CB8AC3E}">
        <p14:creationId xmlns:p14="http://schemas.microsoft.com/office/powerpoint/2010/main" val="18607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 calcmode="lin" valueType="num">
                                      <p:cBhvr additive="base">
                                        <p:cTn id="2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Organic</Template>
  <TotalTime>4450</TotalTime>
  <Words>3083</Words>
  <Application>Microsoft Office PowerPoint</Application>
  <PresentationFormat>Personalizado</PresentationFormat>
  <Paragraphs>709</Paragraphs>
  <Slides>30</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32" baseType="lpstr">
      <vt:lpstr>Sala de reuniones Ion</vt:lpstr>
      <vt:lpstr>Documento</vt:lpstr>
      <vt:lpstr>EJERCICIOS DE MOVILIDAD Y FUERZA PARA EL TRATAMIENTO DE LESIONES DEL HOMBRO EN LUCHADORES  DE LA CONCENTRACIÓN DEPORTIVA DE PICHINCHA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Presentación de PowerPoint</vt:lpstr>
      <vt:lpstr> </vt:lpstr>
      <vt:lpstr> </vt:lpstr>
      <vt:lpstr> </vt:lpstr>
      <vt:lpstr> </vt:lpstr>
      <vt:lpstr>Presentación de PowerPoint</vt:lpstr>
      <vt:lpstr> </vt:lpstr>
      <vt:lpstr> </vt:lpstr>
      <vt:lpstr>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EJERCICIOS DE MOVILIDAD Y FUERZA PARA EL TRATAMIENTO DE LESIONES DEL HOMBRO EN LUCHADORES GRECORROMANOS DE LA CONCENTRACIÓN DEPORTIVA DE PICHINCHA</dc:title>
  <dc:creator>HP</dc:creator>
  <cp:lastModifiedBy>PERSONAL-PC</cp:lastModifiedBy>
  <cp:revision>220</cp:revision>
  <dcterms:created xsi:type="dcterms:W3CDTF">2019-03-17T08:01:18Z</dcterms:created>
  <dcterms:modified xsi:type="dcterms:W3CDTF">2019-06-23T00:43:56Z</dcterms:modified>
</cp:coreProperties>
</file>