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  <p:embeddedFont>
      <p:font typeface="Roboto Condensed Light" panose="020B0604020202020204" charset="0"/>
      <p:regular r:id="rId50"/>
      <p:bold r:id="rId51"/>
      <p:italic r:id="rId52"/>
      <p:boldItalic r:id="rId53"/>
    </p:embeddedFont>
    <p:embeddedFont>
      <p:font typeface="Arvo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7CEE4-FDD6-491F-8B1D-42E5813A2E5E}">
  <a:tblStyle styleId="{2A57CEE4-FDD6-491F-8B1D-42E5813A2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d041292d7_0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d041292d7_0_1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d041292d7_0_1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d041292d7_0_1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d041292d7_0_2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d041292d7_0_2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cc53a38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cc53a38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bb4e0ebf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5bb4e0ebf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cc53a38fc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cc53a38fc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cc53a38fc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cc53a38fc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cc53a38f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cc53a38f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cc53a38fc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cc53a38fc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cc53a38fc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cc53a38fc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d041292d7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d041292d7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bb4e0ebf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bb4e0ebf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d041292d7_0_3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d041292d7_0_3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cc53a38fc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5cc53a38fc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cc53a38fc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cc53a38fc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bbc7b43b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bbc7b43b7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bb4e0eb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bb4e0eb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d041292d7_0_3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d041292d7_0_3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d041292d7_0_3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d041292d7_0_3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d041292d7_0_3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d041292d7_0_3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bbc7b43b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bbc7b43b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bb4e0eb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bb4e0eb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d041292d7_0_3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5d041292d7_0_3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5d041292d7_0_3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5d041292d7_0_3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5d041292d7_0_3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5d041292d7_0_3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d041292d7_0_3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d041292d7_0_3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d041292d7_0_3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5d041292d7_0_3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d041292d7_0_3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5d041292d7_0_3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d041292d7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d041292d7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d041292d7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d041292d7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d041292d7_0_4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5d041292d7_0_4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bb4e0ebf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bb4e0ebf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041292d7_0_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d041292d7_0_1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bb4e0ebf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5bb4e0ebf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d041292d7_0_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d041292d7_0_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d041292d7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d041292d7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bb4e0ebf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bb4e0ebf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push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578375" y="1246225"/>
            <a:ext cx="5698800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DISEÑO E IMPLEMENTACIÓN DE LA GESTIÓN POR PROCESOS DE LA EMPRESA PRODUCTOS EL ROSARIO</a:t>
            </a:r>
            <a:endParaRPr sz="3000"/>
          </a:p>
        </p:txBody>
      </p:sp>
      <p:pic>
        <p:nvPicPr>
          <p:cNvPr id="185" name="Google Shape;1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52750" cy="7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 txBox="1">
            <a:spLocks noGrp="1"/>
          </p:cNvSpPr>
          <p:nvPr>
            <p:ph type="subTitle" idx="4294967295"/>
          </p:nvPr>
        </p:nvSpPr>
        <p:spPr>
          <a:xfrm>
            <a:off x="257975" y="2821525"/>
            <a:ext cx="63396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FFFF"/>
                </a:solidFill>
              </a:rPr>
              <a:t>MAESTRÍA EN GESTIÓN DE LA CALIDAD Y PRODUCTIVIDAD</a:t>
            </a:r>
            <a:endParaRPr sz="2000" b="1">
              <a:solidFill>
                <a:srgbClr val="FFFFFF"/>
              </a:solidFill>
            </a:endParaRPr>
          </a:p>
        </p:txBody>
      </p:sp>
      <p:sp>
        <p:nvSpPr>
          <p:cNvPr id="187" name="Google Shape;187;p11"/>
          <p:cNvSpPr txBox="1">
            <a:spLocks noGrp="1"/>
          </p:cNvSpPr>
          <p:nvPr>
            <p:ph type="subTitle" idx="4294967295"/>
          </p:nvPr>
        </p:nvSpPr>
        <p:spPr>
          <a:xfrm>
            <a:off x="0" y="4558800"/>
            <a:ext cx="41769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AUTOR:</a:t>
            </a:r>
            <a:r>
              <a:rPr lang="en" sz="1800" b="1">
                <a:solidFill>
                  <a:schemeClr val="dk1"/>
                </a:solidFill>
              </a:rPr>
              <a:t> CORDERO ARIAS, MARIELA EMILIA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subTitle" idx="4294967295"/>
          </p:nvPr>
        </p:nvSpPr>
        <p:spPr>
          <a:xfrm>
            <a:off x="4355875" y="4558800"/>
            <a:ext cx="47880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DIRECTOR: </a:t>
            </a:r>
            <a:r>
              <a:rPr lang="en" sz="1800" b="1">
                <a:solidFill>
                  <a:schemeClr val="dk1"/>
                </a:solidFill>
              </a:rPr>
              <a:t>VARGAS CARRIÓN, FRANCISCO JAVIER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"/>
          <p:cNvSpPr txBox="1">
            <a:spLocks noGrp="1"/>
          </p:cNvSpPr>
          <p:nvPr>
            <p:ph type="ctrTitle"/>
          </p:nvPr>
        </p:nvSpPr>
        <p:spPr>
          <a:xfrm>
            <a:off x="482575" y="2888175"/>
            <a:ext cx="57954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Diseño de la gestión por procesos</a:t>
            </a:r>
            <a:endParaRPr/>
          </a:p>
        </p:txBody>
      </p:sp>
      <p:sp>
        <p:nvSpPr>
          <p:cNvPr id="400" name="Google Shape;400;p20"/>
          <p:cNvSpPr txBox="1">
            <a:spLocks noGrp="1"/>
          </p:cNvSpPr>
          <p:nvPr>
            <p:ph type="subTitle" idx="1"/>
          </p:nvPr>
        </p:nvSpPr>
        <p:spPr>
          <a:xfrm>
            <a:off x="463525" y="3289651"/>
            <a:ext cx="4094400" cy="17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MAPA DE PROCESOS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INVENTARIO DE PROCESOS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ESTÁNDARES DOCUMENTADOS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MANUAL DE PROCESOS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01" name="Google Shape;401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02" name="Google Shape;4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0"/>
          <p:cNvSpPr/>
          <p:nvPr/>
        </p:nvSpPr>
        <p:spPr>
          <a:xfrm>
            <a:off x="1420125" y="76200"/>
            <a:ext cx="2768700" cy="27021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Diseño</a:t>
            </a:r>
            <a:endParaRPr sz="1800" b="1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4" name="Google Shape;404;p20"/>
          <p:cNvSpPr/>
          <p:nvPr/>
        </p:nvSpPr>
        <p:spPr>
          <a:xfrm>
            <a:off x="110150" y="410825"/>
            <a:ext cx="2038500" cy="21363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Diagnóstico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3655774" y="339225"/>
            <a:ext cx="2038500" cy="22080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Verificación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MAPA DE PROCESOS</a:t>
            </a:r>
            <a:endParaRPr sz="1200"/>
          </a:p>
        </p:txBody>
      </p:sp>
      <p:pic>
        <p:nvPicPr>
          <p:cNvPr id="412" name="Google Shape;4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668" y="482100"/>
            <a:ext cx="5856264" cy="43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INVENTARIO DE PROCESOS</a:t>
            </a:r>
            <a:endParaRPr sz="1200"/>
          </a:p>
        </p:txBody>
      </p:sp>
      <p:pic>
        <p:nvPicPr>
          <p:cNvPr id="420" name="Google Shape;4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700" y="7125"/>
            <a:ext cx="1487400" cy="3791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1" name="Google Shape;421;p22"/>
          <p:cNvGraphicFramePr/>
          <p:nvPr/>
        </p:nvGraphicFramePr>
        <p:xfrm>
          <a:off x="1852550" y="297900"/>
          <a:ext cx="5596150" cy="4708740"/>
        </p:xfrm>
        <a:graphic>
          <a:graphicData uri="http://schemas.openxmlformats.org/drawingml/2006/table">
            <a:tbl>
              <a:tblPr>
                <a:noFill/>
                <a:tableStyleId>{2A57CEE4-FDD6-491F-8B1D-42E5813A2E5E}</a:tableStyleId>
              </a:tblPr>
              <a:tblGrid>
                <a:gridCol w="96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9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endParaRPr sz="9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PRODUCTOS EL ROSARIO</a:t>
                      </a:r>
                      <a:endParaRPr sz="12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INVENTARIO DE PROCESOS</a:t>
                      </a:r>
                      <a:endParaRPr sz="12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CÓDIGO</a:t>
                      </a:r>
                      <a:endParaRPr sz="7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INV.01</a:t>
                      </a:r>
                      <a:endParaRPr sz="7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VERSIÓN</a:t>
                      </a:r>
                      <a:endParaRPr sz="7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</a:t>
                      </a:r>
                      <a:endParaRPr sz="7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FECHA</a:t>
                      </a:r>
                      <a:endParaRPr sz="7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12/7/2018</a:t>
                      </a:r>
                      <a:endParaRPr sz="7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TIPO</a:t>
                      </a:r>
                      <a:endParaRPr sz="10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CÓDIGO</a:t>
                      </a:r>
                      <a:endParaRPr sz="10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PROCESO</a:t>
                      </a:r>
                      <a:endParaRPr sz="10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CÓDIGO</a:t>
                      </a:r>
                      <a:endParaRPr sz="10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SUB PROCESO</a:t>
                      </a:r>
                      <a:endParaRPr sz="10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ESTRATÉGICO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E1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GESTIÓN ESTRATÉGICA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E2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GESTIÓN DE LA CALIDAD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925">
                <a:tc row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CLAVE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C1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DESARROLLO DE PRODUCTOS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C2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PRODUCCIÓN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C2.1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TOSTADO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C2.2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DESCASCARILLADO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C2.3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MOLIDO PRIMARIO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C2.4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REFINADO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C2.5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ELABORACIÓN DE TABLETAS, EMPAQUE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C3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VENTAS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APOYO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A1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GESTIÓN ADMINISTRATIVA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-</a:t>
                      </a:r>
                      <a:endParaRPr sz="10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22" name="Google Shape;4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313" y="585522"/>
            <a:ext cx="850738" cy="3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CARACTERIZACION</a:t>
            </a:r>
            <a:endParaRPr sz="1200"/>
          </a:p>
        </p:txBody>
      </p:sp>
      <p:pic>
        <p:nvPicPr>
          <p:cNvPr id="429" name="Google Shape;4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7925" y="76200"/>
            <a:ext cx="4249608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36" name="Google Shape;436;p24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CARACTERIZACIÓN</a:t>
            </a:r>
            <a:endParaRPr sz="1200"/>
          </a:p>
        </p:txBody>
      </p:sp>
      <p:pic>
        <p:nvPicPr>
          <p:cNvPr id="437" name="Google Shape;4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950" y="0"/>
            <a:ext cx="44761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4"/>
          <p:cNvSpPr/>
          <p:nvPr/>
        </p:nvSpPr>
        <p:spPr>
          <a:xfrm>
            <a:off x="630625" y="2214600"/>
            <a:ext cx="1541100" cy="71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 Condensed"/>
                <a:ea typeface="Roboto Condensed"/>
                <a:cs typeface="Roboto Condensed"/>
                <a:sym typeface="Roboto Condensed"/>
              </a:rPr>
              <a:t>GESTIÓN DE CALIDAD</a:t>
            </a:r>
            <a:endParaRPr sz="16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45" name="Google Shape;445;p25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CARACTERIZACIÓN</a:t>
            </a:r>
            <a:endParaRPr sz="1200"/>
          </a:p>
        </p:txBody>
      </p:sp>
      <p:pic>
        <p:nvPicPr>
          <p:cNvPr id="446" name="Google Shape;4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050" y="0"/>
            <a:ext cx="43508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5"/>
          <p:cNvSpPr/>
          <p:nvPr/>
        </p:nvSpPr>
        <p:spPr>
          <a:xfrm>
            <a:off x="630625" y="2214600"/>
            <a:ext cx="1541100" cy="71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 Condensed"/>
                <a:ea typeface="Roboto Condensed"/>
                <a:cs typeface="Roboto Condensed"/>
                <a:sym typeface="Roboto Condensed"/>
              </a:rPr>
              <a:t>PRODUCCIÓN</a:t>
            </a:r>
            <a:endParaRPr sz="16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54" name="Google Shape;454;p26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CARACTERIZACIÓN</a:t>
            </a:r>
            <a:endParaRPr sz="1200"/>
          </a:p>
        </p:txBody>
      </p:sp>
      <p:pic>
        <p:nvPicPr>
          <p:cNvPr id="455" name="Google Shape;4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25" y="0"/>
            <a:ext cx="40535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6"/>
          <p:cNvSpPr/>
          <p:nvPr/>
        </p:nvSpPr>
        <p:spPr>
          <a:xfrm>
            <a:off x="586625" y="2214600"/>
            <a:ext cx="1730400" cy="71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 Condensed"/>
                <a:ea typeface="Roboto Condensed"/>
                <a:cs typeface="Roboto Condensed"/>
                <a:sym typeface="Roboto Condensed"/>
              </a:rPr>
              <a:t>GESTIÓN ADMINISTRATIVA</a:t>
            </a:r>
            <a:endParaRPr sz="16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63" name="Google Shape;463;p27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DIAGRAMA DE FLUJO</a:t>
            </a:r>
            <a:endParaRPr sz="1200"/>
          </a:p>
        </p:txBody>
      </p:sp>
      <p:pic>
        <p:nvPicPr>
          <p:cNvPr id="464" name="Google Shape;4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900" y="533175"/>
            <a:ext cx="5669176" cy="44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7"/>
          <p:cNvSpPr txBox="1">
            <a:spLocks noGrp="1"/>
          </p:cNvSpPr>
          <p:nvPr>
            <p:ph type="title" idx="4294967295"/>
          </p:nvPr>
        </p:nvSpPr>
        <p:spPr>
          <a:xfrm>
            <a:off x="535775" y="2635425"/>
            <a:ext cx="8691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EXTRACTO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67" name="Google Shape;467;p27"/>
          <p:cNvSpPr/>
          <p:nvPr/>
        </p:nvSpPr>
        <p:spPr>
          <a:xfrm>
            <a:off x="1404875" y="2758275"/>
            <a:ext cx="512100" cy="2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7"/>
          <p:cNvSpPr/>
          <p:nvPr/>
        </p:nvSpPr>
        <p:spPr>
          <a:xfrm>
            <a:off x="7409075" y="2227688"/>
            <a:ext cx="1541100" cy="71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 Condensed"/>
                <a:ea typeface="Roboto Condensed"/>
                <a:cs typeface="Roboto Condensed"/>
                <a:sym typeface="Roboto Condensed"/>
              </a:rPr>
              <a:t>GESTIÓN DE CALIDAD</a:t>
            </a:r>
            <a:endParaRPr sz="16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74" name="Google Shape;474;p28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DIAGRAMA DE FLUJO</a:t>
            </a:r>
            <a:endParaRPr sz="1200"/>
          </a:p>
        </p:txBody>
      </p:sp>
      <p:pic>
        <p:nvPicPr>
          <p:cNvPr id="475" name="Google Shape;4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8"/>
          <p:cNvSpPr txBox="1">
            <a:spLocks noGrp="1"/>
          </p:cNvSpPr>
          <p:nvPr>
            <p:ph type="title" idx="4294967295"/>
          </p:nvPr>
        </p:nvSpPr>
        <p:spPr>
          <a:xfrm>
            <a:off x="78575" y="2635425"/>
            <a:ext cx="8691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EXTRACTO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947675" y="2758275"/>
            <a:ext cx="512100" cy="2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8" name="Google Shape;4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100" y="626050"/>
            <a:ext cx="6011624" cy="43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8"/>
          <p:cNvSpPr/>
          <p:nvPr/>
        </p:nvSpPr>
        <p:spPr>
          <a:xfrm>
            <a:off x="7277800" y="2282175"/>
            <a:ext cx="1541100" cy="71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 Condensed"/>
                <a:ea typeface="Roboto Condensed"/>
                <a:cs typeface="Roboto Condensed"/>
                <a:sym typeface="Roboto Condensed"/>
              </a:rPr>
              <a:t>PRODUCCIÓN</a:t>
            </a:r>
            <a:endParaRPr sz="16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85" name="Google Shape;485;p29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DIAGRAMA DE FLUJO</a:t>
            </a:r>
            <a:endParaRPr sz="1200"/>
          </a:p>
        </p:txBody>
      </p:sp>
      <p:pic>
        <p:nvPicPr>
          <p:cNvPr id="486" name="Google Shape;4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9"/>
          <p:cNvSpPr txBox="1">
            <a:spLocks noGrp="1"/>
          </p:cNvSpPr>
          <p:nvPr>
            <p:ph type="title" idx="4294967295"/>
          </p:nvPr>
        </p:nvSpPr>
        <p:spPr>
          <a:xfrm>
            <a:off x="230975" y="2635425"/>
            <a:ext cx="8691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EXTRACTO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488" name="Google Shape;4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2900" y="550400"/>
            <a:ext cx="6373234" cy="44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9"/>
          <p:cNvSpPr/>
          <p:nvPr/>
        </p:nvSpPr>
        <p:spPr>
          <a:xfrm>
            <a:off x="1162500" y="2758275"/>
            <a:ext cx="512100" cy="2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9"/>
          <p:cNvSpPr/>
          <p:nvPr/>
        </p:nvSpPr>
        <p:spPr>
          <a:xfrm>
            <a:off x="7052575" y="2394100"/>
            <a:ext cx="1730400" cy="714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 Condensed"/>
                <a:ea typeface="Roboto Condensed"/>
                <a:cs typeface="Roboto Condensed"/>
                <a:sym typeface="Roboto Condensed"/>
              </a:rPr>
              <a:t>GESTIÓN ADMINISTRATIVA</a:t>
            </a:r>
            <a:endParaRPr sz="16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CONTENIDO DEL PROYECTO</a:t>
            </a:r>
            <a:endParaRPr sz="1200"/>
          </a:p>
        </p:txBody>
      </p:sp>
      <p:sp>
        <p:nvSpPr>
          <p:cNvPr id="195" name="Google Shape;195;p12"/>
          <p:cNvSpPr/>
          <p:nvPr/>
        </p:nvSpPr>
        <p:spPr>
          <a:xfrm>
            <a:off x="1596900" y="2265135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12"/>
          <p:cNvSpPr/>
          <p:nvPr/>
        </p:nvSpPr>
        <p:spPr>
          <a:xfrm>
            <a:off x="1596900" y="1822626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2"/>
          <p:cNvSpPr/>
          <p:nvPr/>
        </p:nvSpPr>
        <p:spPr>
          <a:xfrm>
            <a:off x="1596900" y="1380118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2"/>
          <p:cNvSpPr/>
          <p:nvPr/>
        </p:nvSpPr>
        <p:spPr>
          <a:xfrm>
            <a:off x="1596900" y="929500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cxnSp>
        <p:nvCxnSpPr>
          <p:cNvPr id="199" name="Google Shape;199;p12"/>
          <p:cNvCxnSpPr/>
          <p:nvPr/>
        </p:nvCxnSpPr>
        <p:spPr>
          <a:xfrm>
            <a:off x="2353054" y="1075358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12"/>
          <p:cNvSpPr txBox="1"/>
          <p:nvPr/>
        </p:nvSpPr>
        <p:spPr>
          <a:xfrm>
            <a:off x="2411871" y="1032771"/>
            <a:ext cx="20931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Antecedentes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01" name="Google Shape;201;p12"/>
          <p:cNvCxnSpPr/>
          <p:nvPr/>
        </p:nvCxnSpPr>
        <p:spPr>
          <a:xfrm>
            <a:off x="2353052" y="1503072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2"/>
          <p:cNvSpPr txBox="1"/>
          <p:nvPr/>
        </p:nvSpPr>
        <p:spPr>
          <a:xfrm>
            <a:off x="2411887" y="1451787"/>
            <a:ext cx="36039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Planteamiento del problema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03" name="Google Shape;203;p12"/>
          <p:cNvCxnSpPr/>
          <p:nvPr/>
        </p:nvCxnSpPr>
        <p:spPr>
          <a:xfrm>
            <a:off x="2353053" y="1956139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12"/>
          <p:cNvSpPr txBox="1"/>
          <p:nvPr/>
        </p:nvSpPr>
        <p:spPr>
          <a:xfrm>
            <a:off x="2411887" y="1891497"/>
            <a:ext cx="14607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Objetivos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05" name="Google Shape;205;p12"/>
          <p:cNvCxnSpPr/>
          <p:nvPr/>
        </p:nvCxnSpPr>
        <p:spPr>
          <a:xfrm>
            <a:off x="2353050" y="2395349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12"/>
          <p:cNvSpPr txBox="1"/>
          <p:nvPr/>
        </p:nvSpPr>
        <p:spPr>
          <a:xfrm>
            <a:off x="2411830" y="2314120"/>
            <a:ext cx="39813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Diagnóstico de la situación actual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850203" y="1039113"/>
            <a:ext cx="272261" cy="217673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2"/>
          <p:cNvGrpSpPr/>
          <p:nvPr/>
        </p:nvGrpSpPr>
        <p:grpSpPr>
          <a:xfrm>
            <a:off x="1853234" y="1908173"/>
            <a:ext cx="266772" cy="265409"/>
            <a:chOff x="5961125" y="1623900"/>
            <a:chExt cx="427450" cy="448175"/>
          </a:xfrm>
        </p:grpSpPr>
        <p:sp>
          <p:nvSpPr>
            <p:cNvPr id="209" name="Google Shape;209;p1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12"/>
          <p:cNvGrpSpPr/>
          <p:nvPr/>
        </p:nvGrpSpPr>
        <p:grpSpPr>
          <a:xfrm>
            <a:off x="1885904" y="2343981"/>
            <a:ext cx="272283" cy="307118"/>
            <a:chOff x="590250" y="244200"/>
            <a:chExt cx="407975" cy="532175"/>
          </a:xfrm>
        </p:grpSpPr>
        <p:sp>
          <p:nvSpPr>
            <p:cNvPr id="217" name="Google Shape;217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2"/>
          <p:cNvSpPr/>
          <p:nvPr/>
        </p:nvSpPr>
        <p:spPr>
          <a:xfrm>
            <a:off x="1596900" y="4023991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1596900" y="3579675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1596900" y="3144563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1596900" y="2707644"/>
            <a:ext cx="5852400" cy="43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cxnSp>
        <p:nvCxnSpPr>
          <p:cNvPr id="235" name="Google Shape;235;p12"/>
          <p:cNvCxnSpPr/>
          <p:nvPr/>
        </p:nvCxnSpPr>
        <p:spPr>
          <a:xfrm>
            <a:off x="2353050" y="2845392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12"/>
          <p:cNvSpPr txBox="1"/>
          <p:nvPr/>
        </p:nvSpPr>
        <p:spPr>
          <a:xfrm>
            <a:off x="2411822" y="2773724"/>
            <a:ext cx="3825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Diseño de la gestión por procesos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7" name="Google Shape;237;p12"/>
          <p:cNvCxnSpPr/>
          <p:nvPr/>
        </p:nvCxnSpPr>
        <p:spPr>
          <a:xfrm>
            <a:off x="2353049" y="3282312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12"/>
          <p:cNvSpPr txBox="1"/>
          <p:nvPr/>
        </p:nvSpPr>
        <p:spPr>
          <a:xfrm>
            <a:off x="2411875" y="3212534"/>
            <a:ext cx="46407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Verificación del nivel de gestión por procesos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9" name="Google Shape;239;p12"/>
          <p:cNvCxnSpPr/>
          <p:nvPr/>
        </p:nvCxnSpPr>
        <p:spPr>
          <a:xfrm>
            <a:off x="2353053" y="3724830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12"/>
          <p:cNvSpPr txBox="1"/>
          <p:nvPr/>
        </p:nvSpPr>
        <p:spPr>
          <a:xfrm>
            <a:off x="2411873" y="3653152"/>
            <a:ext cx="16668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Conclusiones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41" name="Google Shape;241;p12"/>
          <p:cNvCxnSpPr/>
          <p:nvPr/>
        </p:nvCxnSpPr>
        <p:spPr>
          <a:xfrm>
            <a:off x="2353050" y="4161740"/>
            <a:ext cx="0" cy="2988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12"/>
          <p:cNvSpPr txBox="1"/>
          <p:nvPr/>
        </p:nvSpPr>
        <p:spPr>
          <a:xfrm>
            <a:off x="2394106" y="4058347"/>
            <a:ext cx="39813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Recomendaciones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43" name="Google Shape;243;p12"/>
          <p:cNvGrpSpPr/>
          <p:nvPr/>
        </p:nvGrpSpPr>
        <p:grpSpPr>
          <a:xfrm>
            <a:off x="1883317" y="2792194"/>
            <a:ext cx="206315" cy="261977"/>
            <a:chOff x="1923675" y="1633650"/>
            <a:chExt cx="436000" cy="435975"/>
          </a:xfrm>
        </p:grpSpPr>
        <p:sp>
          <p:nvSpPr>
            <p:cNvPr id="244" name="Google Shape;244;p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2"/>
          <p:cNvSpPr/>
          <p:nvPr/>
        </p:nvSpPr>
        <p:spPr>
          <a:xfrm>
            <a:off x="1825761" y="3193800"/>
            <a:ext cx="321216" cy="336647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12"/>
          <p:cNvGrpSpPr/>
          <p:nvPr/>
        </p:nvGrpSpPr>
        <p:grpSpPr>
          <a:xfrm>
            <a:off x="1860508" y="3671684"/>
            <a:ext cx="323137" cy="345737"/>
            <a:chOff x="3951850" y="2985350"/>
            <a:chExt cx="407950" cy="416500"/>
          </a:xfrm>
        </p:grpSpPr>
        <p:sp>
          <p:nvSpPr>
            <p:cNvPr id="252" name="Google Shape;252;p1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2"/>
          <p:cNvGrpSpPr/>
          <p:nvPr/>
        </p:nvGrpSpPr>
        <p:grpSpPr>
          <a:xfrm>
            <a:off x="1884591" y="4107688"/>
            <a:ext cx="203530" cy="338162"/>
            <a:chOff x="6718575" y="2318625"/>
            <a:chExt cx="256950" cy="407375"/>
          </a:xfrm>
        </p:grpSpPr>
        <p:sp>
          <p:nvSpPr>
            <p:cNvPr id="257" name="Google Shape;257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" name="Google Shape;2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/>
          <p:nvPr/>
        </p:nvSpPr>
        <p:spPr>
          <a:xfrm>
            <a:off x="1832748" y="1460391"/>
            <a:ext cx="307185" cy="268458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"/>
          <p:cNvSpPr/>
          <p:nvPr/>
        </p:nvSpPr>
        <p:spPr>
          <a:xfrm>
            <a:off x="1455925" y="2252350"/>
            <a:ext cx="6110400" cy="1417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"/>
          <p:cNvSpPr txBox="1">
            <a:spLocks noGrp="1"/>
          </p:cNvSpPr>
          <p:nvPr>
            <p:ph type="title" idx="4294967295"/>
          </p:nvPr>
        </p:nvSpPr>
        <p:spPr>
          <a:xfrm>
            <a:off x="54025" y="2631850"/>
            <a:ext cx="14607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DESARROLLO DEL PROYECTO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96" name="Google Shape;496;p30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INDICADOR</a:t>
            </a:r>
            <a:endParaRPr sz="1200"/>
          </a:p>
        </p:txBody>
      </p:sp>
      <p:pic>
        <p:nvPicPr>
          <p:cNvPr id="497" name="Google Shape;4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8" name="Google Shape;498;p30"/>
          <p:cNvGraphicFramePr/>
          <p:nvPr/>
        </p:nvGraphicFramePr>
        <p:xfrm>
          <a:off x="968500" y="533175"/>
          <a:ext cx="6884875" cy="4435310"/>
        </p:xfrm>
        <a:graphic>
          <a:graphicData uri="http://schemas.openxmlformats.org/drawingml/2006/table">
            <a:tbl>
              <a:tblPr>
                <a:noFill/>
                <a:tableStyleId>{2A57CEE4-FDD6-491F-8B1D-42E5813A2E5E}</a:tableStyleId>
              </a:tblPr>
              <a:tblGrid>
                <a:gridCol w="146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FICHA DE INDICADOR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PRODUCTOS EL ROSARIO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PROCESO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Nombre del indicador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Descripción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Responsable de medición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6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Forma de cálculo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0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Unidad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Fuente de información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Frecuencia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99" name="Google Shape;4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600" y="775100"/>
            <a:ext cx="1075350" cy="39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05" name="Google Shape;505;p31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INDICADOR</a:t>
            </a:r>
            <a:endParaRPr sz="1200"/>
          </a:p>
        </p:txBody>
      </p:sp>
      <p:pic>
        <p:nvPicPr>
          <p:cNvPr id="506" name="Google Shape;5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7" name="Google Shape;507;p31"/>
          <p:cNvGraphicFramePr/>
          <p:nvPr/>
        </p:nvGraphicFramePr>
        <p:xfrm>
          <a:off x="968500" y="533175"/>
          <a:ext cx="6884875" cy="4496270"/>
        </p:xfrm>
        <a:graphic>
          <a:graphicData uri="http://schemas.openxmlformats.org/drawingml/2006/table">
            <a:tbl>
              <a:tblPr>
                <a:noFill/>
                <a:tableStyleId>{2A57CEE4-FDD6-491F-8B1D-42E5813A2E5E}</a:tableStyleId>
              </a:tblPr>
              <a:tblGrid>
                <a:gridCol w="146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FICHA DE INDICADOR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PRODUCTOS EL ROSARIO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PROCESO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Gestión de la Calidad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Nombre del indicador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Cumplimiento al cronograma de auditorías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Descripción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Mide el porcentaje de cumplimiento al cronograma de auditorías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Responsable de medición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Coordinador de Producción y Calidad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6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Forma de cálculo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(Actividades realizadas/Actividades planificadas)×100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0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Unidad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Porcentaje de cumplimiento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Fuente de información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Cronograma e informes de auditorías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Frecuencia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Anual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08" name="Google Shape;5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600" y="775100"/>
            <a:ext cx="1075350" cy="39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14" name="Google Shape;514;p32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INDICADOR</a:t>
            </a:r>
            <a:endParaRPr sz="1200"/>
          </a:p>
        </p:txBody>
      </p:sp>
      <p:pic>
        <p:nvPicPr>
          <p:cNvPr id="515" name="Google Shape;5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725" y="746475"/>
            <a:ext cx="1075350" cy="398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7" name="Google Shape;517;p32"/>
          <p:cNvGraphicFramePr/>
          <p:nvPr/>
        </p:nvGraphicFramePr>
        <p:xfrm>
          <a:off x="1113225" y="533175"/>
          <a:ext cx="6584150" cy="4305465"/>
        </p:xfrm>
        <a:graphic>
          <a:graphicData uri="http://schemas.openxmlformats.org/drawingml/2006/table">
            <a:tbl>
              <a:tblPr>
                <a:noFill/>
                <a:tableStyleId>{2A57CEE4-FDD6-491F-8B1D-42E5813A2E5E}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FICHA DE INDICADOR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PRODUCTOS EL ROSARIO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PROCESO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Producción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Nombre del indicador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Productividad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Descripción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Relación entre lo producido y los recursos empleados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Responsable de medición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Coordinador de Producción y Calidad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Forma de cálculo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∑Producción (kg)/∑Horas hombres trabajadas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Unidad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Kg/horas hombre trabajadas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1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Fuente de información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Tablero Productos El Rosario.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9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Frecuencia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Por lote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INDICADOR</a:t>
            </a:r>
            <a:endParaRPr sz="1200"/>
          </a:p>
        </p:txBody>
      </p:sp>
      <p:pic>
        <p:nvPicPr>
          <p:cNvPr id="524" name="Google Shape;5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5" name="Google Shape;525;p33"/>
          <p:cNvGraphicFramePr/>
          <p:nvPr/>
        </p:nvGraphicFramePr>
        <p:xfrm>
          <a:off x="735825" y="378625"/>
          <a:ext cx="7703375" cy="4505495"/>
        </p:xfrm>
        <a:graphic>
          <a:graphicData uri="http://schemas.openxmlformats.org/drawingml/2006/table">
            <a:tbl>
              <a:tblPr>
                <a:noFill/>
                <a:tableStyleId>{2A57CEE4-FDD6-491F-8B1D-42E5813A2E5E}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FICHA DE INDICADOR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PRODUCTOS EL ROSARIO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PROCESO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Gestión Administrativa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Nombre del indicador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Compras rechazadas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Descripción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Mide el porcentaje de las devoluciones con respecto a las compras totales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6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Responsable de medición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Coordinador Administrativo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Forma de cálculo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(Valor de las devoluciones en dólares)/(Valor de las compras en dólares)×100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Unidad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Porcentaje de devoluciones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Fuente de información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Reporte de no conformidades, Tablero de control El Rosario.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Frecuencia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Anual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26" name="Google Shape;5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975" y="533175"/>
            <a:ext cx="1075350" cy="39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32" name="Google Shape;532;p34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MANUAL DE PROCESOS</a:t>
            </a:r>
            <a:endParaRPr sz="1200"/>
          </a:p>
        </p:txBody>
      </p:sp>
      <p:pic>
        <p:nvPicPr>
          <p:cNvPr id="533" name="Google Shape;5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4"/>
          <p:cNvSpPr txBox="1"/>
          <p:nvPr/>
        </p:nvSpPr>
        <p:spPr>
          <a:xfrm>
            <a:off x="2867550" y="1388275"/>
            <a:ext cx="3635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OBJETIVO DEL MANUAL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MISIÓN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VISIÓN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FILOSOFÌA CORPORATIVA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PRINCIPIOS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VALORES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UBICACIÓN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DISTRIBUCIÓN ACTUAL DE LA PLANTA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MAPA DE PROCESOS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INVENTARIO DE PROCESOS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ESTÁNDARES DOCUMENTADOS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200"/>
              <a:buFont typeface="Roboto Condensed Light"/>
              <a:buChar char="▰"/>
            </a:pP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REGISTROS </a:t>
            </a:r>
            <a:endParaRPr sz="12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535" name="Google Shape;5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911" y="617936"/>
            <a:ext cx="7346214" cy="6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5"/>
          <p:cNvSpPr txBox="1">
            <a:spLocks noGrp="1"/>
          </p:cNvSpPr>
          <p:nvPr>
            <p:ph type="ctrTitle" idx="4294967295"/>
          </p:nvPr>
        </p:nvSpPr>
        <p:spPr>
          <a:xfrm>
            <a:off x="1752600" y="13555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9800"/>
                </a:solidFill>
              </a:rPr>
              <a:t>RESULTADOS</a:t>
            </a:r>
            <a:endParaRPr sz="7200">
              <a:solidFill>
                <a:srgbClr val="FF9800"/>
              </a:solidFill>
            </a:endParaRPr>
          </a:p>
        </p:txBody>
      </p:sp>
      <p:sp>
        <p:nvSpPr>
          <p:cNvPr id="541" name="Google Shape;541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42" name="Google Shape;5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35"/>
          <p:cNvGrpSpPr/>
          <p:nvPr/>
        </p:nvGrpSpPr>
        <p:grpSpPr>
          <a:xfrm>
            <a:off x="0" y="2444000"/>
            <a:ext cx="3127277" cy="1289700"/>
            <a:chOff x="0" y="2444000"/>
            <a:chExt cx="3127277" cy="1289700"/>
          </a:xfrm>
        </p:grpSpPr>
        <p:sp>
          <p:nvSpPr>
            <p:cNvPr id="544" name="Google Shape;544;p35"/>
            <p:cNvSpPr txBox="1"/>
            <p:nvPr/>
          </p:nvSpPr>
          <p:spPr>
            <a:xfrm>
              <a:off x="0" y="2444000"/>
              <a:ext cx="2762177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CARACTERIZACIONES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Se desarrollaron </a:t>
              </a:r>
              <a:r>
                <a:rPr lang="en" b="1" i="1">
                  <a:latin typeface="Roboto"/>
                  <a:ea typeface="Roboto"/>
                  <a:cs typeface="Roboto"/>
                  <a:sym typeface="Roboto"/>
                </a:rPr>
                <a:t>6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caracterizaciones para procesos y </a:t>
              </a:r>
              <a:r>
                <a:rPr lang="en" b="1" i="1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200" b="1" i="1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para los sub procesos de Producción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5" name="Google Shape;545;p35"/>
            <p:cNvCxnSpPr>
              <a:endCxn id="544" idx="3"/>
            </p:cNvCxnSpPr>
            <p:nvPr/>
          </p:nvCxnSpPr>
          <p:spPr>
            <a:xfrm rot="10800000">
              <a:off x="2762177" y="3088850"/>
              <a:ext cx="365100" cy="1620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46" name="Google Shape;546;p35"/>
          <p:cNvGrpSpPr/>
          <p:nvPr/>
        </p:nvGrpSpPr>
        <p:grpSpPr>
          <a:xfrm>
            <a:off x="5057525" y="1517550"/>
            <a:ext cx="4047900" cy="1289700"/>
            <a:chOff x="5057525" y="1517550"/>
            <a:chExt cx="4047900" cy="1289700"/>
          </a:xfrm>
        </p:grpSpPr>
        <p:sp>
          <p:nvSpPr>
            <p:cNvPr id="547" name="Google Shape;547;p35"/>
            <p:cNvSpPr txBox="1"/>
            <p:nvPr/>
          </p:nvSpPr>
          <p:spPr>
            <a:xfrm>
              <a:off x="6209225" y="1517550"/>
              <a:ext cx="2896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INDICADORES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 desarrollaron</a:t>
              </a: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 11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fichas de indicadores para el seguimiento y medición de los procesos.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8" name="Google Shape;548;p35"/>
            <p:cNvCxnSpPr>
              <a:endCxn id="547" idx="1"/>
            </p:cNvCxnSpPr>
            <p:nvPr/>
          </p:nvCxnSpPr>
          <p:spPr>
            <a:xfrm>
              <a:off x="5057525" y="2162400"/>
              <a:ext cx="1151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49" name="Google Shape;549;p35"/>
          <p:cNvGrpSpPr/>
          <p:nvPr/>
        </p:nvGrpSpPr>
        <p:grpSpPr>
          <a:xfrm>
            <a:off x="5057525" y="3477650"/>
            <a:ext cx="4047900" cy="1289700"/>
            <a:chOff x="5057525" y="3477650"/>
            <a:chExt cx="4047900" cy="1289700"/>
          </a:xfrm>
        </p:grpSpPr>
        <p:sp>
          <p:nvSpPr>
            <p:cNvPr id="550" name="Google Shape;550;p35"/>
            <p:cNvSpPr txBox="1"/>
            <p:nvPr/>
          </p:nvSpPr>
          <p:spPr>
            <a:xfrm>
              <a:off x="6209225" y="3477650"/>
              <a:ext cx="2896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DIAGRAMAS DE FLUJO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Se establecieron </a:t>
              </a: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16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diagramas de flujo para el control de los procesos.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51" name="Google Shape;551;p35"/>
            <p:cNvCxnSpPr>
              <a:endCxn id="550" idx="1"/>
            </p:cNvCxnSpPr>
            <p:nvPr/>
          </p:nvCxnSpPr>
          <p:spPr>
            <a:xfrm>
              <a:off x="5057525" y="4105400"/>
              <a:ext cx="1151700" cy="1710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52" name="Google Shape;552;p35"/>
          <p:cNvGrpSpPr/>
          <p:nvPr/>
        </p:nvGrpSpPr>
        <p:grpSpPr>
          <a:xfrm>
            <a:off x="2509813" y="1185663"/>
            <a:ext cx="3814835" cy="3790597"/>
            <a:chOff x="2662213" y="676344"/>
            <a:chExt cx="3814835" cy="3790597"/>
          </a:xfrm>
        </p:grpSpPr>
        <p:sp>
          <p:nvSpPr>
            <p:cNvPr id="553" name="Google Shape;553;p35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" name="Google Shape;556;p35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57" name="Google Shape;557;p3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3C78D8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35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60" name="Google Shape;560;p35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C458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5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35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563" name="Google Shape;563;p35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6FA8DC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5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" name="Google Shape;565;p35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6" name="Google Shape;566;p35"/>
            <p:cNvSpPr txBox="1"/>
            <p:nvPr/>
          </p:nvSpPr>
          <p:spPr>
            <a:xfrm>
              <a:off x="5267889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16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7" name="Google Shape;567;p35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8" name="Google Shape;568;p35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RESULTADOS DEL DESARROLLO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6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Verificación del nivel de gestión por procesos</a:t>
            </a:r>
            <a:endParaRPr/>
          </a:p>
        </p:txBody>
      </p:sp>
      <p:sp>
        <p:nvSpPr>
          <p:cNvPr id="574" name="Google Shape;574;p36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PRIMERA PARTE</a:t>
            </a:r>
            <a:endParaRPr/>
          </a:p>
        </p:txBody>
      </p:sp>
      <p:sp>
        <p:nvSpPr>
          <p:cNvPr id="575" name="Google Shape;575;p3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576" name="Google Shape;5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6"/>
          <p:cNvSpPr/>
          <p:nvPr/>
        </p:nvSpPr>
        <p:spPr>
          <a:xfrm>
            <a:off x="1496325" y="339225"/>
            <a:ext cx="2235600" cy="23151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Diseño</a:t>
            </a:r>
            <a:endParaRPr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110150" y="410825"/>
            <a:ext cx="2091300" cy="21609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Diagnóstico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3031200" y="0"/>
            <a:ext cx="2981400" cy="29241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Verificación</a:t>
            </a:r>
            <a:endParaRPr sz="1800" b="1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586" name="Google Shape;5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7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PRIMERA PARTE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588" name="Google Shape;5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775" y="907250"/>
            <a:ext cx="7802451" cy="38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594" name="Google Shape;5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38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SEGUNDA  PARTE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596" name="Google Shape;59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00" y="685575"/>
            <a:ext cx="6396182" cy="4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602" name="Google Shape;6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9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COMPARATIVO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604" name="Google Shape;60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400" y="658050"/>
            <a:ext cx="6939924" cy="4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Antecedentes</a:t>
            </a:r>
            <a:endParaRPr sz="2400"/>
          </a:p>
        </p:txBody>
      </p:sp>
      <p:sp>
        <p:nvSpPr>
          <p:cNvPr id="274" name="Google Shape;274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226548" y="593558"/>
            <a:ext cx="460824" cy="364231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275" y="1714125"/>
            <a:ext cx="3456725" cy="248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310075" y="2024175"/>
            <a:ext cx="48573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</a:pPr>
            <a:r>
              <a:rPr lang="en"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Ubicada en </a:t>
            </a:r>
            <a:r>
              <a:rPr lang="en" sz="22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Cayambe</a:t>
            </a:r>
            <a:endParaRPr sz="2200" b="1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</a:pPr>
            <a:r>
              <a:rPr lang="en"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Elabora </a:t>
            </a:r>
            <a:r>
              <a:rPr lang="en" sz="22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Chocolate a la taza</a:t>
            </a:r>
            <a:endParaRPr sz="2200" b="1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▰"/>
            </a:pPr>
            <a:r>
              <a:rPr lang="en"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Pilar fundamental es el </a:t>
            </a:r>
            <a:r>
              <a:rPr lang="en" sz="24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Respeto</a:t>
            </a:r>
            <a:r>
              <a:rPr lang="en"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por la cadena de valor</a:t>
            </a:r>
            <a:endParaRPr sz="24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CONCLUSIONES</a:t>
            </a:r>
            <a:endParaRPr/>
          </a:p>
        </p:txBody>
      </p:sp>
      <p:sp>
        <p:nvSpPr>
          <p:cNvPr id="610" name="Google Shape;610;p4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611" name="Google Shape;6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618" name="Google Shape;618;p41"/>
          <p:cNvSpPr txBox="1">
            <a:spLocks noGrp="1"/>
          </p:cNvSpPr>
          <p:nvPr>
            <p:ph type="body" idx="4294967295"/>
          </p:nvPr>
        </p:nvSpPr>
        <p:spPr>
          <a:xfrm>
            <a:off x="-3500" y="668225"/>
            <a:ext cx="8956500" cy="42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•Al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implementar la gestión por procesos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la empresa Productos El Rosario, se logró: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 desarrollo e implementación del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las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caracterizaciones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sus procesos (considerando que, al inicio de la investigación,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83%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sus procesos no contaban con caracterizaciones y en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17%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restante estas caracterizaciones no se encontraban completas).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asignación de responsables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para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100%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sus procesos partiendo de una asignación inicial del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0%.</a:t>
            </a:r>
            <a:endParaRPr sz="18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 desarrollo e implementación de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estándares documentados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para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sus procesos partiendo de un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0%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desarrollo inicial.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 definición de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indicadores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para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83%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sus procesos y la definición e implementación de indicadores para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17%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sus procesos considerando que se inició con un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83%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procesos sin indicadores y con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17%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 indicadores no implementados.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19" name="Google Shape;619;p41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CONCLUSIONES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20" name="Google Shape;620;p41"/>
          <p:cNvSpPr/>
          <p:nvPr/>
        </p:nvSpPr>
        <p:spPr>
          <a:xfrm>
            <a:off x="8120075" y="416725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C1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626" name="Google Shape;626;p42"/>
          <p:cNvSpPr txBox="1">
            <a:spLocks noGrp="1"/>
          </p:cNvSpPr>
          <p:nvPr>
            <p:ph type="body" idx="4294967295"/>
          </p:nvPr>
        </p:nvSpPr>
        <p:spPr>
          <a:xfrm>
            <a:off x="148900" y="705900"/>
            <a:ext cx="8956500" cy="37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•Al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implementar la gestión por procesos</a:t>
            </a:r>
            <a:r>
              <a:rPr lang="en" sz="1800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la empresa Productos El Rosario, se logró: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 desarrollo e implementación de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formatos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para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sus procesos (partiendo del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50%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los procesos con formatos y de otro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50%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 formatos no completos).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 avance a una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etapa de madurez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procesos de “Definido, estandarizado e implementado” para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83%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los procesos (Gestión Estratégica, Gestión de Calidad, Desarrollo de Productos, Producción y Gestión Administrativa) y a una etapa de madurez de “Estandarizado, implementado y medido” para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17%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restante (proceso de Ventas). Esto se contrasta con el estado inicial de madurez   de procesos identificada: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83%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los procesos en etapa “No Definido” y el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17%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en etapa “Definido y estandarizado”. 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7" name="Google Shape;627;p42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CONCLUSIONES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28" name="Google Shape;628;p42"/>
          <p:cNvSpPr/>
          <p:nvPr/>
        </p:nvSpPr>
        <p:spPr>
          <a:xfrm>
            <a:off x="8167800" y="62085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C1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634" name="Google Shape;634;p43"/>
          <p:cNvSpPr txBox="1">
            <a:spLocks noGrp="1"/>
          </p:cNvSpPr>
          <p:nvPr>
            <p:ph type="body" idx="4294967295"/>
          </p:nvPr>
        </p:nvSpPr>
        <p:spPr>
          <a:xfrm>
            <a:off x="111300" y="688950"/>
            <a:ext cx="8956500" cy="37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•Al realizar la primera parte del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diagnóstico inicial de procesos</a:t>
            </a:r>
            <a:r>
              <a:rPr lang="en" sz="1800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 la empresa Productos El Rosario se obtuvo lo siguiente: el 83% de sus procesos no contaban con caracterizaciones, al 100% de los procesos no se habían asignado responsables, en el 100% de los procesos no existían estándares documentales, el 83% de los procesos no contaban con indicadores, el 50% de los procesos tenía formatos no completos y el otro 50% no poseían formatos.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•Al realizar la segunda parte del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diagnóstico inicial de procesos</a:t>
            </a:r>
            <a:r>
              <a:rPr lang="en" sz="1800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 la empresa Productos El Rosario se estableció que el 83% de sus procesos se encontraban en la etapa de madurez “No Definido” (Gestión Estratégica, Gestión de Calidad, Desarrollo de Productos, Ventas y Gestión Administrativa), mientras que el 17% restante se encontraba en la etapa “Definido y estandarizado” (proceso de Producción).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5" name="Google Shape;635;p43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CONCLUSIONES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7618000" y="47765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C2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642" name="Google Shape;642;p44"/>
          <p:cNvSpPr txBox="1">
            <a:spLocks noGrp="1"/>
          </p:cNvSpPr>
          <p:nvPr>
            <p:ph type="body" idx="4294967295"/>
          </p:nvPr>
        </p:nvSpPr>
        <p:spPr>
          <a:xfrm>
            <a:off x="148900" y="690800"/>
            <a:ext cx="8956500" cy="41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•Al realizar el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inventario de los procesos</a:t>
            </a:r>
            <a:r>
              <a:rPr lang="en" sz="1800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la empresa Productos El Rosario, se identificaron y codificaron todos sus procesos (Gestión Estratégica, Gestión de Calidad, Desarrollo de Productos, Producción, Ventas y Gestión Administrativa). En el proceso de producción se identificaron cinco sub-procesos: Tostado, Descascarillado, Molido primario, Refinado y Elaboración de Tabletas, Empaque y Almacenamiento de producto terminado.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•Al realizar la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caracterización de los procesos</a:t>
            </a:r>
            <a:r>
              <a:rPr lang="en" sz="1800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la empresa Productos El Rosario, se identificaron los siguientes aspectos: responsable, alcance, recursos, proveedores, objetivo, clientes, entradas, actividades, salidas, indicadores, controles y registros para cada uno de ellos; esta documentación permitió la descripción de cada proceso y la definición de la interacción entre ellos.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43" name="Google Shape;643;p44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CONCLUSIONES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44" name="Google Shape;644;p44"/>
          <p:cNvSpPr/>
          <p:nvPr/>
        </p:nvSpPr>
        <p:spPr>
          <a:xfrm>
            <a:off x="5753575" y="405235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C4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45" name="Google Shape;645;p44"/>
          <p:cNvSpPr/>
          <p:nvPr/>
        </p:nvSpPr>
        <p:spPr>
          <a:xfrm>
            <a:off x="7290300" y="62085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C3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51" name="Google Shape;651;p45"/>
          <p:cNvSpPr txBox="1">
            <a:spLocks noGrp="1"/>
          </p:cNvSpPr>
          <p:nvPr>
            <p:ph type="body" idx="4294967295"/>
          </p:nvPr>
        </p:nvSpPr>
        <p:spPr>
          <a:xfrm>
            <a:off x="148900" y="690800"/>
            <a:ext cx="8956500" cy="41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•El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Manual de Procesos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la empresa Productos El Rosario desarrollado consta de: portada, objetivo del manual, misión y visión empresarial, filosofía corporativa, principios, valores, ubicación de la planta, distribución actual de la planta, mapa de procesos, inventario de procesos, estándares documentados (caracterizaciones, diagramas de flujo, indicadores) y registros de cada proceso. Este documento permite estandarizar las actividades ejecutadas por los miembros de la organización.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•La </a:t>
            </a:r>
            <a:r>
              <a:rPr lang="en" sz="1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difusión al personal de los estándares documentados</a:t>
            </a:r>
            <a:r>
              <a:rPr lang="en" sz="1800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establecidos para los procesos de la empresa Productos El Rosario, garantizó la comprensión del contenido del Manual de Procesos y su aplicación en la gestión empresarial.</a:t>
            </a:r>
            <a:endParaRPr sz="1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2" name="Google Shape;652;p45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CONCLUSIONES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53" name="Google Shape;653;p45"/>
          <p:cNvSpPr/>
          <p:nvPr/>
        </p:nvSpPr>
        <p:spPr>
          <a:xfrm>
            <a:off x="7448200" y="69080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C5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4" name="Google Shape;654;p45"/>
          <p:cNvSpPr/>
          <p:nvPr/>
        </p:nvSpPr>
        <p:spPr>
          <a:xfrm>
            <a:off x="6322675" y="403805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C6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6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RECOMENDACIONES</a:t>
            </a:r>
            <a:endParaRPr/>
          </a:p>
        </p:txBody>
      </p:sp>
      <p:sp>
        <p:nvSpPr>
          <p:cNvPr id="660" name="Google Shape;660;p4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661" name="Google Shape;6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668" name="Google Shape;668;p47"/>
          <p:cNvSpPr txBox="1">
            <a:spLocks noGrp="1"/>
          </p:cNvSpPr>
          <p:nvPr>
            <p:ph type="body" idx="4294967295"/>
          </p:nvPr>
        </p:nvSpPr>
        <p:spPr>
          <a:xfrm>
            <a:off x="993850" y="1229100"/>
            <a:ext cx="2377200" cy="29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Realizar capacitaciones periódicas sobre el Manual de procesos y evaluar el cumplimiento de lo establecido para asegurar la estandarización de los procesos.</a:t>
            </a:r>
            <a:endParaRPr/>
          </a:p>
        </p:txBody>
      </p:sp>
      <p:sp>
        <p:nvSpPr>
          <p:cNvPr id="669" name="Google Shape;669;p47"/>
          <p:cNvSpPr txBox="1">
            <a:spLocks noGrp="1"/>
          </p:cNvSpPr>
          <p:nvPr>
            <p:ph type="body" idx="4294967295"/>
          </p:nvPr>
        </p:nvSpPr>
        <p:spPr>
          <a:xfrm>
            <a:off x="3619050" y="1229100"/>
            <a:ext cx="23631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Revisar anualmente el Manual de procesos para garantizar que su contenido esté actualizado de acuerdo a las actividades realizadas por la organización.</a:t>
            </a:r>
            <a:endParaRPr sz="1800"/>
          </a:p>
        </p:txBody>
      </p:sp>
      <p:sp>
        <p:nvSpPr>
          <p:cNvPr id="670" name="Google Shape;670;p47"/>
          <p:cNvSpPr txBox="1">
            <a:spLocks noGrp="1"/>
          </p:cNvSpPr>
          <p:nvPr>
            <p:ph type="body" idx="4294967295"/>
          </p:nvPr>
        </p:nvSpPr>
        <p:spPr>
          <a:xfrm>
            <a:off x="6077750" y="1229100"/>
            <a:ext cx="23631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Realizar la migración a los estándares de la Norma Internacional ISO 9001:2015 para mejorar el desempeño global de la empresa Productos El Rosario.</a:t>
            </a:r>
            <a:endParaRPr/>
          </a:p>
        </p:txBody>
      </p:sp>
      <p:sp>
        <p:nvSpPr>
          <p:cNvPr id="671" name="Google Shape;671;p47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RECOMENDACIONES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1608800" y="75270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R1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4246550" y="75270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R2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4" name="Google Shape;674;p47"/>
          <p:cNvSpPr/>
          <p:nvPr/>
        </p:nvSpPr>
        <p:spPr>
          <a:xfrm>
            <a:off x="6884300" y="752700"/>
            <a:ext cx="750000" cy="47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 Condensed"/>
                <a:ea typeface="Roboto Condensed"/>
                <a:cs typeface="Roboto Condensed"/>
                <a:sym typeface="Roboto Condensed"/>
              </a:rPr>
              <a:t>R3</a:t>
            </a:r>
            <a:endParaRPr sz="24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48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8"/>
          <p:cNvSpPr txBox="1"/>
          <p:nvPr/>
        </p:nvSpPr>
        <p:spPr>
          <a:xfrm>
            <a:off x="240300" y="1040400"/>
            <a:ext cx="86634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“La calidad empieza con la educación y termina con la educación”</a:t>
            </a:r>
            <a:endParaRPr sz="4800" i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i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Kaoru Ishikawa</a:t>
            </a:r>
            <a:endParaRPr sz="4800" b="1" i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686" name="Google Shape;686;p49"/>
          <p:cNvSpPr txBox="1">
            <a:spLocks noGrp="1"/>
          </p:cNvSpPr>
          <p:nvPr>
            <p:ph type="ctrTitle" idx="4294967295"/>
          </p:nvPr>
        </p:nvSpPr>
        <p:spPr>
          <a:xfrm>
            <a:off x="1345588" y="24592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800"/>
                </a:solidFill>
              </a:rPr>
              <a:t>¡GRACIAS!</a:t>
            </a:r>
            <a:endParaRPr sz="6000">
              <a:solidFill>
                <a:srgbClr val="FF9800"/>
              </a:solidFill>
            </a:endParaRPr>
          </a:p>
        </p:txBody>
      </p:sp>
      <p:grpSp>
        <p:nvGrpSpPr>
          <p:cNvPr id="687" name="Google Shape;687;p49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688" name="Google Shape;688;p4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Problema</a:t>
            </a:r>
            <a:endParaRPr sz="2400"/>
          </a:p>
        </p:txBody>
      </p:sp>
      <p:sp>
        <p:nvSpPr>
          <p:cNvPr id="284" name="Google Shape;284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>
            <a:spLocks noGrp="1"/>
          </p:cNvSpPr>
          <p:nvPr>
            <p:ph type="subTitle" idx="4294967295"/>
          </p:nvPr>
        </p:nvSpPr>
        <p:spPr>
          <a:xfrm>
            <a:off x="470825" y="2238150"/>
            <a:ext cx="5133300" cy="17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 empresa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 contaba con procesos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definidos,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controles ni asignación de responsabilidades </a:t>
            </a: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 aseguren la calidad de los productos y la permanencia de los clientes o captación de nuevos. </a:t>
            </a:r>
            <a:endParaRPr/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8700" y="1313558"/>
            <a:ext cx="2822375" cy="178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/>
          <p:nvPr/>
        </p:nvSpPr>
        <p:spPr>
          <a:xfrm>
            <a:off x="223326" y="617877"/>
            <a:ext cx="468868" cy="31559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ctrTitle" idx="4294967295"/>
          </p:nvPr>
        </p:nvSpPr>
        <p:spPr>
          <a:xfrm>
            <a:off x="2725175" y="-3475"/>
            <a:ext cx="34566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800"/>
                </a:solidFill>
              </a:rPr>
              <a:t>OBJETIVOS</a:t>
            </a:r>
            <a:endParaRPr sz="3600">
              <a:solidFill>
                <a:srgbClr val="FF9800"/>
              </a:solidFill>
            </a:endParaRPr>
          </a:p>
        </p:txBody>
      </p:sp>
      <p:grpSp>
        <p:nvGrpSpPr>
          <p:cNvPr id="295" name="Google Shape;295;p15"/>
          <p:cNvGrpSpPr/>
          <p:nvPr/>
        </p:nvGrpSpPr>
        <p:grpSpPr>
          <a:xfrm>
            <a:off x="1720585" y="1584172"/>
            <a:ext cx="5250096" cy="633652"/>
            <a:chOff x="2789787" y="2207525"/>
            <a:chExt cx="4860300" cy="731700"/>
          </a:xfrm>
        </p:grpSpPr>
        <p:sp>
          <p:nvSpPr>
            <p:cNvPr id="296" name="Google Shape;296;p15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 txBox="1"/>
            <p:nvPr/>
          </p:nvSpPr>
          <p:spPr>
            <a:xfrm>
              <a:off x="3457062" y="2340467"/>
              <a:ext cx="4148700" cy="4716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Realizar un </a:t>
              </a:r>
              <a:r>
                <a:rPr lang="en" sz="16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diagnóstico </a:t>
              </a: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de la situación actual de la gestión por procesos de la empresa.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8" name="Google Shape;298;p15"/>
          <p:cNvGrpSpPr/>
          <p:nvPr/>
        </p:nvGrpSpPr>
        <p:grpSpPr>
          <a:xfrm>
            <a:off x="1720242" y="2269967"/>
            <a:ext cx="5250096" cy="562200"/>
            <a:chOff x="2789787" y="2207525"/>
            <a:chExt cx="4860300" cy="562200"/>
          </a:xfrm>
        </p:grpSpPr>
        <p:sp>
          <p:nvSpPr>
            <p:cNvPr id="299" name="Google Shape;299;p15"/>
            <p:cNvSpPr/>
            <p:nvPr/>
          </p:nvSpPr>
          <p:spPr>
            <a:xfrm>
              <a:off x="2789787" y="2207525"/>
              <a:ext cx="4860300" cy="562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3435439" y="2332608"/>
              <a:ext cx="4185300" cy="3306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Diseñar el </a:t>
              </a:r>
              <a:r>
                <a:rPr lang="en" sz="16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mapa de procesos</a:t>
              </a: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de la empresa.</a:t>
              </a:r>
              <a:endPara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01" name="Google Shape;301;p15"/>
          <p:cNvGrpSpPr/>
          <p:nvPr/>
        </p:nvGrpSpPr>
        <p:grpSpPr>
          <a:xfrm>
            <a:off x="1720235" y="2902873"/>
            <a:ext cx="5250096" cy="633652"/>
            <a:chOff x="2789787" y="2207525"/>
            <a:chExt cx="4860300" cy="731700"/>
          </a:xfrm>
        </p:grpSpPr>
        <p:sp>
          <p:nvSpPr>
            <p:cNvPr id="302" name="Google Shape;302;p15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3424476" y="2390871"/>
              <a:ext cx="4196100" cy="3306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Realizar el </a:t>
              </a:r>
              <a:r>
                <a:rPr lang="en" sz="16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inventario y caracterización</a:t>
              </a: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de los procesos de la empresa.</a:t>
              </a:r>
              <a:endPara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04" name="Google Shape;304;p15"/>
          <p:cNvGrpSpPr/>
          <p:nvPr/>
        </p:nvGrpSpPr>
        <p:grpSpPr>
          <a:xfrm>
            <a:off x="1720235" y="3577396"/>
            <a:ext cx="5250096" cy="633652"/>
            <a:chOff x="2789787" y="2207525"/>
            <a:chExt cx="4860300" cy="731700"/>
          </a:xfrm>
        </p:grpSpPr>
        <p:sp>
          <p:nvSpPr>
            <p:cNvPr id="305" name="Google Shape;305;p15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 txBox="1"/>
            <p:nvPr/>
          </p:nvSpPr>
          <p:spPr>
            <a:xfrm>
              <a:off x="3435446" y="2414603"/>
              <a:ext cx="4185000" cy="3306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Establecer el </a:t>
              </a:r>
              <a:r>
                <a:rPr lang="en" sz="16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manual de procesos </a:t>
              </a: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de la organización.</a:t>
              </a:r>
              <a:endPara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07" name="Google Shape;307;p15"/>
          <p:cNvGrpSpPr/>
          <p:nvPr/>
        </p:nvGrpSpPr>
        <p:grpSpPr>
          <a:xfrm>
            <a:off x="1720235" y="4263194"/>
            <a:ext cx="5250096" cy="633652"/>
            <a:chOff x="2789787" y="2207525"/>
            <a:chExt cx="4860300" cy="731700"/>
          </a:xfrm>
        </p:grpSpPr>
        <p:sp>
          <p:nvSpPr>
            <p:cNvPr id="308" name="Google Shape;308;p15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 txBox="1"/>
            <p:nvPr/>
          </p:nvSpPr>
          <p:spPr>
            <a:xfrm>
              <a:off x="3446416" y="2408081"/>
              <a:ext cx="4173900" cy="3306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Difundir </a:t>
              </a:r>
              <a:r>
                <a:rPr lang="en" sz="16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los procesos establecidos al personal de la empresa.</a:t>
              </a:r>
              <a:endPara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10" name="Google Shape;310;p15"/>
          <p:cNvGrpSpPr/>
          <p:nvPr/>
        </p:nvGrpSpPr>
        <p:grpSpPr>
          <a:xfrm>
            <a:off x="2001858" y="1695804"/>
            <a:ext cx="309041" cy="403123"/>
            <a:chOff x="590250" y="244200"/>
            <a:chExt cx="407975" cy="532175"/>
          </a:xfrm>
        </p:grpSpPr>
        <p:sp>
          <p:nvSpPr>
            <p:cNvPr id="311" name="Google Shape;311;p1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5"/>
          <p:cNvSpPr/>
          <p:nvPr/>
        </p:nvSpPr>
        <p:spPr>
          <a:xfrm>
            <a:off x="2004623" y="2419993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15"/>
          <p:cNvGrpSpPr/>
          <p:nvPr/>
        </p:nvGrpSpPr>
        <p:grpSpPr>
          <a:xfrm>
            <a:off x="1991239" y="3039662"/>
            <a:ext cx="330270" cy="330251"/>
            <a:chOff x="1923675" y="1633650"/>
            <a:chExt cx="436000" cy="435975"/>
          </a:xfrm>
        </p:grpSpPr>
        <p:sp>
          <p:nvSpPr>
            <p:cNvPr id="327" name="Google Shape;327;p1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5"/>
          <p:cNvGrpSpPr/>
          <p:nvPr/>
        </p:nvGrpSpPr>
        <p:grpSpPr>
          <a:xfrm>
            <a:off x="1999080" y="3765172"/>
            <a:ext cx="314590" cy="269367"/>
            <a:chOff x="1934025" y="1001650"/>
            <a:chExt cx="415300" cy="355600"/>
          </a:xfrm>
        </p:grpSpPr>
        <p:sp>
          <p:nvSpPr>
            <p:cNvPr id="334" name="Google Shape;334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5"/>
          <p:cNvGrpSpPr/>
          <p:nvPr/>
        </p:nvGrpSpPr>
        <p:grpSpPr>
          <a:xfrm>
            <a:off x="1983408" y="4418519"/>
            <a:ext cx="345931" cy="327486"/>
            <a:chOff x="6618700" y="1635475"/>
            <a:chExt cx="456675" cy="432325"/>
          </a:xfrm>
        </p:grpSpPr>
        <p:sp>
          <p:nvSpPr>
            <p:cNvPr id="339" name="Google Shape;339;p15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 rot="10800000" flipH="1">
            <a:off x="182029" y="726202"/>
            <a:ext cx="8813584" cy="1040422"/>
            <a:chOff x="185742" y="1287960"/>
            <a:chExt cx="8044527" cy="2067200"/>
          </a:xfrm>
        </p:grpSpPr>
        <p:sp>
          <p:nvSpPr>
            <p:cNvPr id="345" name="Google Shape;345;p1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Implementar</a:t>
              </a:r>
              <a:r>
                <a:rPr lang="en" sz="2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la gestión por procesos de la empresa “Productos el Rosario” con el propósito de estandarizarlos.</a:t>
              </a:r>
              <a:endPara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pic>
        <p:nvPicPr>
          <p:cNvPr id="350" name="Google Shape;3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5"/>
          <p:cNvSpPr txBox="1">
            <a:spLocks noGrp="1"/>
          </p:cNvSpPr>
          <p:nvPr>
            <p:ph type="title" idx="4294967295"/>
          </p:nvPr>
        </p:nvSpPr>
        <p:spPr>
          <a:xfrm>
            <a:off x="54025" y="0"/>
            <a:ext cx="19653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OBJETIVOS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Desarrollo del proyecto</a:t>
            </a:r>
            <a:endParaRPr sz="2400"/>
          </a:p>
        </p:txBody>
      </p:sp>
      <p:sp>
        <p:nvSpPr>
          <p:cNvPr id="357" name="Google Shape;357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58" name="Google Shape;3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16"/>
          <p:cNvGrpSpPr/>
          <p:nvPr/>
        </p:nvGrpSpPr>
        <p:grpSpPr>
          <a:xfrm>
            <a:off x="221017" y="547693"/>
            <a:ext cx="471142" cy="403887"/>
            <a:chOff x="1923675" y="1633650"/>
            <a:chExt cx="436000" cy="435975"/>
          </a:xfrm>
        </p:grpSpPr>
        <p:sp>
          <p:nvSpPr>
            <p:cNvPr id="360" name="Google Shape;360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6"/>
          <p:cNvSpPr/>
          <p:nvPr/>
        </p:nvSpPr>
        <p:spPr>
          <a:xfrm>
            <a:off x="3298359" y="1468863"/>
            <a:ext cx="2607000" cy="28533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Diseño</a:t>
            </a:r>
            <a:endParaRPr sz="18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1357325" y="1468863"/>
            <a:ext cx="2607000" cy="28533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Diagnóstico</a:t>
            </a:r>
            <a:endParaRPr sz="180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5239392" y="1468863"/>
            <a:ext cx="2607000" cy="28533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Verificación</a:t>
            </a:r>
            <a:endParaRPr sz="180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Diagnóstico de la situación actual</a:t>
            </a:r>
            <a:endParaRPr/>
          </a:p>
        </p:txBody>
      </p:sp>
      <p:sp>
        <p:nvSpPr>
          <p:cNvPr id="374" name="Google Shape;374;p17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PRIMERA PARTE</a:t>
            </a:r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76" name="Google Shape;3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7"/>
          <p:cNvSpPr/>
          <p:nvPr/>
        </p:nvSpPr>
        <p:spPr>
          <a:xfrm>
            <a:off x="2080288" y="410825"/>
            <a:ext cx="2104800" cy="21363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Diseño</a:t>
            </a:r>
            <a:endParaRPr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8" name="Google Shape;378;p17"/>
          <p:cNvSpPr/>
          <p:nvPr/>
        </p:nvSpPr>
        <p:spPr>
          <a:xfrm>
            <a:off x="143200" y="88600"/>
            <a:ext cx="2601600" cy="26493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Diagnóstico</a:t>
            </a:r>
            <a:endParaRPr sz="1800" b="1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9" name="Google Shape;379;p17"/>
          <p:cNvSpPr/>
          <p:nvPr/>
        </p:nvSpPr>
        <p:spPr>
          <a:xfrm>
            <a:off x="3647400" y="410825"/>
            <a:ext cx="2104800" cy="21363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Verificación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85" name="Google Shape;3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75" y="0"/>
            <a:ext cx="2091426" cy="53316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8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PRIMERA PARTE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87" name="Google Shape;3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725" y="533175"/>
            <a:ext cx="6559276" cy="4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93" name="Google Shape;3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175" y="611975"/>
            <a:ext cx="6287901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9"/>
          <p:cNvSpPr txBox="1">
            <a:spLocks noGrp="1"/>
          </p:cNvSpPr>
          <p:nvPr>
            <p:ph type="ctrTitle" idx="4294967295"/>
          </p:nvPr>
        </p:nvSpPr>
        <p:spPr>
          <a:xfrm>
            <a:off x="0" y="87750"/>
            <a:ext cx="1929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SEGUNDA PARTE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1514</Words>
  <Application>Microsoft Office PowerPoint</Application>
  <PresentationFormat>Presentación en pantalla (16:9)</PresentationFormat>
  <Paragraphs>292</Paragraphs>
  <Slides>39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Roboto</vt:lpstr>
      <vt:lpstr>Roboto Condensed</vt:lpstr>
      <vt:lpstr>Roboto Condensed Light</vt:lpstr>
      <vt:lpstr>Arvo</vt:lpstr>
      <vt:lpstr>Salerio template</vt:lpstr>
      <vt:lpstr>DISEÑO E IMPLEMENTACIÓN DE LA GESTIÓN POR PROCESOS DE LA EMPRESA PRODUCTOS EL ROSARIO</vt:lpstr>
      <vt:lpstr>CONTENIDO DEL PROYECTO</vt:lpstr>
      <vt:lpstr>Antecedentes</vt:lpstr>
      <vt:lpstr>Problema</vt:lpstr>
      <vt:lpstr>OBJETIVOS</vt:lpstr>
      <vt:lpstr>Desarrollo del proyecto</vt:lpstr>
      <vt:lpstr>Diagnóstico de la situación actual</vt:lpstr>
      <vt:lpstr>PRIMERA PARTE</vt:lpstr>
      <vt:lpstr>SEGUNDA PARTE</vt:lpstr>
      <vt:lpstr>Diseño de la gestión por procesos</vt:lpstr>
      <vt:lpstr>MAPA DE PROCESOS</vt:lpstr>
      <vt:lpstr>INVENTARIO DE PROCESOS</vt:lpstr>
      <vt:lpstr>CARACTERIZACION</vt:lpstr>
      <vt:lpstr>CARACTERIZACIÓN</vt:lpstr>
      <vt:lpstr>CARACTERIZACIÓN</vt:lpstr>
      <vt:lpstr>CARACTERIZACIÓN</vt:lpstr>
      <vt:lpstr>DIAGRAMA DE FLUJO</vt:lpstr>
      <vt:lpstr>DIAGRAMA DE FLUJO</vt:lpstr>
      <vt:lpstr>DIAGRAMA DE FLUJO</vt:lpstr>
      <vt:lpstr>INDICADOR</vt:lpstr>
      <vt:lpstr>INDICADOR</vt:lpstr>
      <vt:lpstr>INDICADOR</vt:lpstr>
      <vt:lpstr>INDICADOR</vt:lpstr>
      <vt:lpstr>MANUAL DE PROCESOS</vt:lpstr>
      <vt:lpstr>RESULTADOS</vt:lpstr>
      <vt:lpstr>Verificación del nivel de gestión por procesos</vt:lpstr>
      <vt:lpstr>PRIMERA PARTE</vt:lpstr>
      <vt:lpstr>SEGUNDA  PARTE</vt:lpstr>
      <vt:lpstr>COMPARATIVO</vt:lpstr>
      <vt:lpstr>CONCLUSIONES</vt:lpstr>
      <vt:lpstr>CONCLUSIONES</vt:lpstr>
      <vt:lpstr>CONCLUSIONES</vt:lpstr>
      <vt:lpstr>CONCLUSIONES</vt:lpstr>
      <vt:lpstr>CONCLUSIONES</vt:lpstr>
      <vt:lpstr>CONCLUSIONES</vt:lpstr>
      <vt:lpstr>RECOMENDACIONES</vt:lpstr>
      <vt:lpstr>RECOMENDACIONES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 IMPLEMENTACIÓN DE LA GESTIÓN POR PROCESOS DE LA EMPRESA PRODUCTOS EL ROSARIO</dc:title>
  <dc:creator>Adriano H . L</dc:creator>
  <cp:lastModifiedBy>Adriano H . L</cp:lastModifiedBy>
  <cp:revision>1</cp:revision>
  <dcterms:modified xsi:type="dcterms:W3CDTF">2019-07-13T19:33:39Z</dcterms:modified>
</cp:coreProperties>
</file>