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1"/>
  </p:handoutMasterIdLst>
  <p:sldIdLst>
    <p:sldId id="272" r:id="rId2"/>
    <p:sldId id="287" r:id="rId3"/>
    <p:sldId id="411" r:id="rId4"/>
    <p:sldId id="412" r:id="rId5"/>
    <p:sldId id="413" r:id="rId6"/>
    <p:sldId id="414" r:id="rId7"/>
    <p:sldId id="416" r:id="rId8"/>
    <p:sldId id="415" r:id="rId9"/>
    <p:sldId id="418" r:id="rId10"/>
    <p:sldId id="419" r:id="rId11"/>
    <p:sldId id="417" r:id="rId12"/>
    <p:sldId id="420" r:id="rId13"/>
    <p:sldId id="421" r:id="rId14"/>
    <p:sldId id="422" r:id="rId15"/>
    <p:sldId id="423" r:id="rId16"/>
    <p:sldId id="424" r:id="rId17"/>
    <p:sldId id="427" r:id="rId18"/>
    <p:sldId id="425" r:id="rId19"/>
    <p:sldId id="426" r:id="rId2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9900"/>
    <a:srgbClr val="FF0066"/>
    <a:srgbClr val="336600"/>
    <a:srgbClr val="D6C586"/>
    <a:srgbClr val="FFCC66"/>
    <a:srgbClr val="FFFF99"/>
    <a:srgbClr val="0000CC"/>
    <a:srgbClr val="FF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5" d="100"/>
          <a:sy n="65" d="100"/>
        </p:scale>
        <p:origin x="1656"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4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75FADB-0C4C-4AAB-8D78-CAC6D61BAC93}" type="doc">
      <dgm:prSet loTypeId="urn:microsoft.com/office/officeart/2005/8/layout/lProcess1" loCatId="process" qsTypeId="urn:microsoft.com/office/officeart/2005/8/quickstyle/simple1" qsCatId="simple" csTypeId="urn:microsoft.com/office/officeart/2005/8/colors/accent2_2" csCatId="accent2" phldr="1"/>
      <dgm:spPr/>
      <dgm:t>
        <a:bodyPr/>
        <a:lstStyle/>
        <a:p>
          <a:endParaRPr lang="es-EC"/>
        </a:p>
      </dgm:t>
    </dgm:pt>
    <dgm:pt modelId="{5F9135F1-7376-4F7D-8A21-08CDF8784CFB}">
      <dgm:prSet phldrT="[Texto]"/>
      <dgm:spPr/>
      <dgm:t>
        <a:bodyPr/>
        <a:lstStyle/>
        <a:p>
          <a:r>
            <a:rPr lang="es-EC" dirty="0"/>
            <a:t>Variable Independiente</a:t>
          </a:r>
        </a:p>
      </dgm:t>
    </dgm:pt>
    <dgm:pt modelId="{502A762F-CBB3-4424-9FA4-903E87DD6898}" type="parTrans" cxnId="{BC26AA26-AD21-4842-98F3-5B8B2442779C}">
      <dgm:prSet/>
      <dgm:spPr/>
      <dgm:t>
        <a:bodyPr/>
        <a:lstStyle/>
        <a:p>
          <a:endParaRPr lang="es-EC"/>
        </a:p>
      </dgm:t>
    </dgm:pt>
    <dgm:pt modelId="{5C5CF1D8-E936-4D4D-B665-06985975DD05}" type="sibTrans" cxnId="{BC26AA26-AD21-4842-98F3-5B8B2442779C}">
      <dgm:prSet/>
      <dgm:spPr/>
      <dgm:t>
        <a:bodyPr/>
        <a:lstStyle/>
        <a:p>
          <a:endParaRPr lang="es-EC"/>
        </a:p>
      </dgm:t>
    </dgm:pt>
    <dgm:pt modelId="{54AD378F-10F3-485E-B404-3956F2575917}">
      <dgm:prSet phldrT="[Texto]"/>
      <dgm:spPr/>
      <dgm:t>
        <a:bodyPr/>
        <a:lstStyle/>
        <a:p>
          <a:r>
            <a:rPr lang="es-EC" dirty="0"/>
            <a:t>Inteligencia de Negocios</a:t>
          </a:r>
        </a:p>
      </dgm:t>
    </dgm:pt>
    <dgm:pt modelId="{35685F47-0FEA-4511-818F-B0AB6070A8A0}" type="parTrans" cxnId="{0C83814F-735A-4196-829B-542F55B79185}">
      <dgm:prSet/>
      <dgm:spPr/>
      <dgm:t>
        <a:bodyPr/>
        <a:lstStyle/>
        <a:p>
          <a:endParaRPr lang="es-EC"/>
        </a:p>
      </dgm:t>
    </dgm:pt>
    <dgm:pt modelId="{994C1C06-ACAB-48E3-8816-07A17E832A02}" type="sibTrans" cxnId="{0C83814F-735A-4196-829B-542F55B79185}">
      <dgm:prSet/>
      <dgm:spPr/>
      <dgm:t>
        <a:bodyPr/>
        <a:lstStyle/>
        <a:p>
          <a:endParaRPr lang="es-EC"/>
        </a:p>
      </dgm:t>
    </dgm:pt>
    <dgm:pt modelId="{D00B04A3-6B85-489F-A30B-E1635E48A676}">
      <dgm:prSet phldrT="[Texto]"/>
      <dgm:spPr/>
      <dgm:t>
        <a:bodyPr/>
        <a:lstStyle/>
        <a:p>
          <a:r>
            <a:rPr lang="es-EC" dirty="0" err="1"/>
            <a:t>Datawarehousing</a:t>
          </a:r>
          <a:endParaRPr lang="es-EC" dirty="0"/>
        </a:p>
      </dgm:t>
    </dgm:pt>
    <dgm:pt modelId="{691C112F-C78D-457D-B92B-F9591C662393}" type="parTrans" cxnId="{879FCB53-1B62-4476-9170-B9CB4391F8FF}">
      <dgm:prSet/>
      <dgm:spPr/>
      <dgm:t>
        <a:bodyPr/>
        <a:lstStyle/>
        <a:p>
          <a:endParaRPr lang="es-EC"/>
        </a:p>
      </dgm:t>
    </dgm:pt>
    <dgm:pt modelId="{786A6348-91AB-41B3-8BBA-D9CF5714A745}" type="sibTrans" cxnId="{879FCB53-1B62-4476-9170-B9CB4391F8FF}">
      <dgm:prSet/>
      <dgm:spPr/>
      <dgm:t>
        <a:bodyPr/>
        <a:lstStyle/>
        <a:p>
          <a:endParaRPr lang="es-EC"/>
        </a:p>
      </dgm:t>
    </dgm:pt>
    <dgm:pt modelId="{A035EDED-BD98-4548-AE8D-51E70EE30929}">
      <dgm:prSet phldrT="[Texto]"/>
      <dgm:spPr/>
      <dgm:t>
        <a:bodyPr/>
        <a:lstStyle/>
        <a:p>
          <a:r>
            <a:rPr lang="es-EC" dirty="0"/>
            <a:t>Variable Dependiente</a:t>
          </a:r>
        </a:p>
      </dgm:t>
    </dgm:pt>
    <dgm:pt modelId="{AA3436AD-AA94-4893-BC5B-79961FC0056E}" type="parTrans" cxnId="{9B5C88FE-5A1F-4AF6-9368-739A6D460CDD}">
      <dgm:prSet/>
      <dgm:spPr/>
      <dgm:t>
        <a:bodyPr/>
        <a:lstStyle/>
        <a:p>
          <a:endParaRPr lang="es-EC"/>
        </a:p>
      </dgm:t>
    </dgm:pt>
    <dgm:pt modelId="{E3444215-D2AB-4781-B6B7-C5243E1E8A8C}" type="sibTrans" cxnId="{9B5C88FE-5A1F-4AF6-9368-739A6D460CDD}">
      <dgm:prSet/>
      <dgm:spPr/>
      <dgm:t>
        <a:bodyPr/>
        <a:lstStyle/>
        <a:p>
          <a:endParaRPr lang="es-EC"/>
        </a:p>
      </dgm:t>
    </dgm:pt>
    <dgm:pt modelId="{A7E77E1F-FE3D-401A-8F1D-472E70C1C19B}">
      <dgm:prSet phldrT="[Texto]"/>
      <dgm:spPr/>
      <dgm:t>
        <a:bodyPr/>
        <a:lstStyle/>
        <a:p>
          <a:r>
            <a:rPr lang="es-EC" dirty="0"/>
            <a:t>IES</a:t>
          </a:r>
        </a:p>
      </dgm:t>
    </dgm:pt>
    <dgm:pt modelId="{A8DB7A7A-125D-41B0-B1AB-4651B9848229}" type="parTrans" cxnId="{EA1C58E4-C673-44CA-B868-2290F7E84D5F}">
      <dgm:prSet/>
      <dgm:spPr/>
      <dgm:t>
        <a:bodyPr/>
        <a:lstStyle/>
        <a:p>
          <a:endParaRPr lang="es-EC"/>
        </a:p>
      </dgm:t>
    </dgm:pt>
    <dgm:pt modelId="{7F25B980-CFB1-4138-9DCB-0DF40A474798}" type="sibTrans" cxnId="{EA1C58E4-C673-44CA-B868-2290F7E84D5F}">
      <dgm:prSet/>
      <dgm:spPr/>
      <dgm:t>
        <a:bodyPr/>
        <a:lstStyle/>
        <a:p>
          <a:endParaRPr lang="es-EC"/>
        </a:p>
      </dgm:t>
    </dgm:pt>
    <dgm:pt modelId="{112DDF0F-05A1-4260-A7F3-A9C21E9544A5}">
      <dgm:prSet phldrT="[Texto]"/>
      <dgm:spPr/>
      <dgm:t>
        <a:bodyPr/>
        <a:lstStyle/>
        <a:p>
          <a:r>
            <a:rPr lang="es-EC" dirty="0"/>
            <a:t>Evaluación</a:t>
          </a:r>
        </a:p>
      </dgm:t>
    </dgm:pt>
    <dgm:pt modelId="{A2B9D42A-6B13-4B1A-ACD3-03B75E9DA472}" type="parTrans" cxnId="{6325C15A-EC1B-462F-BEF9-9374FD406021}">
      <dgm:prSet/>
      <dgm:spPr/>
      <dgm:t>
        <a:bodyPr/>
        <a:lstStyle/>
        <a:p>
          <a:endParaRPr lang="es-EC"/>
        </a:p>
      </dgm:t>
    </dgm:pt>
    <dgm:pt modelId="{728DDD0C-E032-4BFE-954C-D6A25BE90DFB}" type="sibTrans" cxnId="{6325C15A-EC1B-462F-BEF9-9374FD406021}">
      <dgm:prSet/>
      <dgm:spPr/>
      <dgm:t>
        <a:bodyPr/>
        <a:lstStyle/>
        <a:p>
          <a:endParaRPr lang="es-EC"/>
        </a:p>
      </dgm:t>
    </dgm:pt>
    <dgm:pt modelId="{5B44BBDE-219C-4638-BF58-220362076B2C}">
      <dgm:prSet phldrT="[Texto]"/>
      <dgm:spPr/>
      <dgm:t>
        <a:bodyPr/>
        <a:lstStyle/>
        <a:p>
          <a:r>
            <a:rPr lang="es-EC" dirty="0"/>
            <a:t>Minería de Datos</a:t>
          </a:r>
        </a:p>
      </dgm:t>
    </dgm:pt>
    <dgm:pt modelId="{B3209D55-EF79-42B3-9DEA-7D63C8C4C891}" type="parTrans" cxnId="{0150F27D-483B-4FDA-8BA2-B4717EC5ECA7}">
      <dgm:prSet/>
      <dgm:spPr/>
      <dgm:t>
        <a:bodyPr/>
        <a:lstStyle/>
        <a:p>
          <a:endParaRPr lang="es-EC"/>
        </a:p>
      </dgm:t>
    </dgm:pt>
    <dgm:pt modelId="{E83F81C1-8293-4B5C-AD93-6353A0F21A9F}" type="sibTrans" cxnId="{0150F27D-483B-4FDA-8BA2-B4717EC5ECA7}">
      <dgm:prSet/>
      <dgm:spPr/>
      <dgm:t>
        <a:bodyPr/>
        <a:lstStyle/>
        <a:p>
          <a:endParaRPr lang="es-EC"/>
        </a:p>
      </dgm:t>
    </dgm:pt>
    <dgm:pt modelId="{4225B7A7-8EDB-45C9-B9A8-3179FD117012}">
      <dgm:prSet phldrT="[Texto]"/>
      <dgm:spPr/>
      <dgm:t>
        <a:bodyPr/>
        <a:lstStyle/>
        <a:p>
          <a:r>
            <a:rPr lang="es-EC" dirty="0"/>
            <a:t>Técnicas de Minería de Datos</a:t>
          </a:r>
        </a:p>
      </dgm:t>
    </dgm:pt>
    <dgm:pt modelId="{E0464B1B-F721-4BDC-B159-A17D0B94C9DD}" type="parTrans" cxnId="{49936E4D-0892-4DCA-A77E-82055AE0B407}">
      <dgm:prSet/>
      <dgm:spPr/>
      <dgm:t>
        <a:bodyPr/>
        <a:lstStyle/>
        <a:p>
          <a:endParaRPr lang="es-EC"/>
        </a:p>
      </dgm:t>
    </dgm:pt>
    <dgm:pt modelId="{0DFA77F4-5C1F-4101-8237-982F4D31CCE3}" type="sibTrans" cxnId="{49936E4D-0892-4DCA-A77E-82055AE0B407}">
      <dgm:prSet/>
      <dgm:spPr/>
      <dgm:t>
        <a:bodyPr/>
        <a:lstStyle/>
        <a:p>
          <a:endParaRPr lang="es-EC"/>
        </a:p>
      </dgm:t>
    </dgm:pt>
    <dgm:pt modelId="{64000364-8D11-4637-95F7-159E3FDD0153}">
      <dgm:prSet phldrT="[Texto]"/>
      <dgm:spPr/>
      <dgm:t>
        <a:bodyPr/>
        <a:lstStyle/>
        <a:p>
          <a:r>
            <a:rPr lang="es-EC" dirty="0"/>
            <a:t>Clustering</a:t>
          </a:r>
        </a:p>
      </dgm:t>
    </dgm:pt>
    <dgm:pt modelId="{E600EF95-B7E3-4AD0-8FC6-84A4D8C87030}" type="parTrans" cxnId="{9A44C1CF-92F2-4A59-890E-20204C6EA3A4}">
      <dgm:prSet/>
      <dgm:spPr/>
      <dgm:t>
        <a:bodyPr/>
        <a:lstStyle/>
        <a:p>
          <a:endParaRPr lang="es-EC"/>
        </a:p>
      </dgm:t>
    </dgm:pt>
    <dgm:pt modelId="{B5C0F34B-5AB9-4CCD-B87A-BDAC2BCE4F34}" type="sibTrans" cxnId="{9A44C1CF-92F2-4A59-890E-20204C6EA3A4}">
      <dgm:prSet/>
      <dgm:spPr/>
      <dgm:t>
        <a:bodyPr/>
        <a:lstStyle/>
        <a:p>
          <a:endParaRPr lang="es-EC"/>
        </a:p>
      </dgm:t>
    </dgm:pt>
    <dgm:pt modelId="{D5C189D7-673B-4D89-8853-905B2D55606E}">
      <dgm:prSet phldrT="[Texto]"/>
      <dgm:spPr/>
      <dgm:t>
        <a:bodyPr/>
        <a:lstStyle/>
        <a:p>
          <a:r>
            <a:rPr lang="es-EC" dirty="0"/>
            <a:t>Validación en el clustering</a:t>
          </a:r>
        </a:p>
      </dgm:t>
    </dgm:pt>
    <dgm:pt modelId="{B826D276-139E-4A90-9304-5C939BF7A9D8}" type="parTrans" cxnId="{D6EB2CCD-1979-4647-B79D-F21CA2A9E0C8}">
      <dgm:prSet/>
      <dgm:spPr/>
      <dgm:t>
        <a:bodyPr/>
        <a:lstStyle/>
        <a:p>
          <a:endParaRPr lang="es-EC"/>
        </a:p>
      </dgm:t>
    </dgm:pt>
    <dgm:pt modelId="{F6DCCCC3-A780-48D9-8FEF-FC6D26BF6204}" type="sibTrans" cxnId="{D6EB2CCD-1979-4647-B79D-F21CA2A9E0C8}">
      <dgm:prSet/>
      <dgm:spPr/>
      <dgm:t>
        <a:bodyPr/>
        <a:lstStyle/>
        <a:p>
          <a:endParaRPr lang="es-EC"/>
        </a:p>
      </dgm:t>
    </dgm:pt>
    <dgm:pt modelId="{D776E308-0CDA-4365-9F9C-DDBC3ABE4FBF}">
      <dgm:prSet phldrT="[Texto]"/>
      <dgm:spPr/>
      <dgm:t>
        <a:bodyPr/>
        <a:lstStyle/>
        <a:p>
          <a:r>
            <a:rPr lang="es-EC" dirty="0"/>
            <a:t>Acreditación</a:t>
          </a:r>
        </a:p>
      </dgm:t>
    </dgm:pt>
    <dgm:pt modelId="{47A7BCC4-B247-438D-AAC8-700972477ED5}" type="parTrans" cxnId="{6FC7D9CA-0ACB-40EA-A0C8-D8574BBAB09A}">
      <dgm:prSet/>
      <dgm:spPr/>
      <dgm:t>
        <a:bodyPr/>
        <a:lstStyle/>
        <a:p>
          <a:endParaRPr lang="es-EC"/>
        </a:p>
      </dgm:t>
    </dgm:pt>
    <dgm:pt modelId="{EDA3FC72-9482-4436-86C6-7FEC3F4A6FE5}" type="sibTrans" cxnId="{6FC7D9CA-0ACB-40EA-A0C8-D8574BBAB09A}">
      <dgm:prSet/>
      <dgm:spPr/>
      <dgm:t>
        <a:bodyPr/>
        <a:lstStyle/>
        <a:p>
          <a:endParaRPr lang="es-EC"/>
        </a:p>
      </dgm:t>
    </dgm:pt>
    <dgm:pt modelId="{6AEB53B7-0246-4F3C-9216-E43CEBEE5616}">
      <dgm:prSet phldrT="[Texto]"/>
      <dgm:spPr/>
      <dgm:t>
        <a:bodyPr/>
        <a:lstStyle/>
        <a:p>
          <a:r>
            <a:rPr lang="es-EC" dirty="0"/>
            <a:t>Modelo de Evaluación</a:t>
          </a:r>
        </a:p>
      </dgm:t>
    </dgm:pt>
    <dgm:pt modelId="{9CB738F4-FE48-41BD-A6C3-415F7777B902}" type="parTrans" cxnId="{AE7D8B32-AB57-4A9B-A6CE-59179C5A9C37}">
      <dgm:prSet/>
      <dgm:spPr/>
      <dgm:t>
        <a:bodyPr/>
        <a:lstStyle/>
        <a:p>
          <a:endParaRPr lang="es-EC"/>
        </a:p>
      </dgm:t>
    </dgm:pt>
    <dgm:pt modelId="{B39618BC-1359-4D7D-940A-E641A7F7E0C4}" type="sibTrans" cxnId="{AE7D8B32-AB57-4A9B-A6CE-59179C5A9C37}">
      <dgm:prSet/>
      <dgm:spPr/>
      <dgm:t>
        <a:bodyPr/>
        <a:lstStyle/>
        <a:p>
          <a:endParaRPr lang="es-EC"/>
        </a:p>
      </dgm:t>
    </dgm:pt>
    <dgm:pt modelId="{BD78D0FB-1955-461A-9CE5-D828A4B9E4DA}">
      <dgm:prSet phldrT="[Texto]"/>
      <dgm:spPr/>
      <dgm:t>
        <a:bodyPr/>
        <a:lstStyle/>
        <a:p>
          <a:r>
            <a:rPr lang="es-EC" dirty="0"/>
            <a:t>Criterio de Evaluación</a:t>
          </a:r>
        </a:p>
      </dgm:t>
    </dgm:pt>
    <dgm:pt modelId="{92BE8E43-9FD9-49A5-A0E3-C53C9A5A7553}" type="parTrans" cxnId="{6F7B146D-4C75-4165-823E-52D9BD0FFEC0}">
      <dgm:prSet/>
      <dgm:spPr/>
      <dgm:t>
        <a:bodyPr/>
        <a:lstStyle/>
        <a:p>
          <a:endParaRPr lang="es-EC"/>
        </a:p>
      </dgm:t>
    </dgm:pt>
    <dgm:pt modelId="{9B8C7A41-3068-458C-BBB1-DB16699450D1}" type="sibTrans" cxnId="{6F7B146D-4C75-4165-823E-52D9BD0FFEC0}">
      <dgm:prSet/>
      <dgm:spPr/>
      <dgm:t>
        <a:bodyPr/>
        <a:lstStyle/>
        <a:p>
          <a:endParaRPr lang="es-EC"/>
        </a:p>
      </dgm:t>
    </dgm:pt>
    <dgm:pt modelId="{DFF47F01-1A26-42FE-9484-2E09F7029C22}">
      <dgm:prSet phldrT="[Texto]"/>
      <dgm:spPr/>
      <dgm:t>
        <a:bodyPr/>
        <a:lstStyle/>
        <a:p>
          <a:r>
            <a:rPr lang="es-EC" dirty="0"/>
            <a:t>Indicador de Evaluación</a:t>
          </a:r>
        </a:p>
      </dgm:t>
    </dgm:pt>
    <dgm:pt modelId="{A1A681F8-DEE7-417A-A0CC-84BCE91D35CB}" type="parTrans" cxnId="{BE4495C6-6C26-4AFD-B585-2A811A85A4BA}">
      <dgm:prSet/>
      <dgm:spPr/>
      <dgm:t>
        <a:bodyPr/>
        <a:lstStyle/>
        <a:p>
          <a:endParaRPr lang="es-EC"/>
        </a:p>
      </dgm:t>
    </dgm:pt>
    <dgm:pt modelId="{56563D65-5875-4059-9D4D-895E39BF36A8}" type="sibTrans" cxnId="{BE4495C6-6C26-4AFD-B585-2A811A85A4BA}">
      <dgm:prSet/>
      <dgm:spPr/>
      <dgm:t>
        <a:bodyPr/>
        <a:lstStyle/>
        <a:p>
          <a:endParaRPr lang="es-EC"/>
        </a:p>
      </dgm:t>
    </dgm:pt>
    <dgm:pt modelId="{60620A77-312E-4BB8-9953-7F693A2DB429}" type="pres">
      <dgm:prSet presAssocID="{8175FADB-0C4C-4AAB-8D78-CAC6D61BAC93}" presName="Name0" presStyleCnt="0">
        <dgm:presLayoutVars>
          <dgm:dir/>
          <dgm:animLvl val="lvl"/>
          <dgm:resizeHandles val="exact"/>
        </dgm:presLayoutVars>
      </dgm:prSet>
      <dgm:spPr/>
    </dgm:pt>
    <dgm:pt modelId="{26D729AE-EAFB-494A-9F5A-34048F9AD185}" type="pres">
      <dgm:prSet presAssocID="{5F9135F1-7376-4F7D-8A21-08CDF8784CFB}" presName="vertFlow" presStyleCnt="0"/>
      <dgm:spPr/>
    </dgm:pt>
    <dgm:pt modelId="{7390C9DB-7E55-4CA3-B8AB-DD959EA78E2E}" type="pres">
      <dgm:prSet presAssocID="{5F9135F1-7376-4F7D-8A21-08CDF8784CFB}" presName="header" presStyleLbl="node1" presStyleIdx="0" presStyleCnt="2"/>
      <dgm:spPr/>
    </dgm:pt>
    <dgm:pt modelId="{304909F6-6383-4D71-9271-E457D5A88FE2}" type="pres">
      <dgm:prSet presAssocID="{35685F47-0FEA-4511-818F-B0AB6070A8A0}" presName="parTrans" presStyleLbl="sibTrans2D1" presStyleIdx="0" presStyleCnt="12"/>
      <dgm:spPr/>
    </dgm:pt>
    <dgm:pt modelId="{9AE20573-D947-4791-A5CF-F0AB2A96C47C}" type="pres">
      <dgm:prSet presAssocID="{54AD378F-10F3-485E-B404-3956F2575917}" presName="child" presStyleLbl="alignAccFollowNode1" presStyleIdx="0" presStyleCnt="12">
        <dgm:presLayoutVars>
          <dgm:chMax val="0"/>
          <dgm:bulletEnabled val="1"/>
        </dgm:presLayoutVars>
      </dgm:prSet>
      <dgm:spPr/>
    </dgm:pt>
    <dgm:pt modelId="{276A2DE5-9554-4755-8456-5181D31CD5FF}" type="pres">
      <dgm:prSet presAssocID="{994C1C06-ACAB-48E3-8816-07A17E832A02}" presName="sibTrans" presStyleLbl="sibTrans2D1" presStyleIdx="1" presStyleCnt="12"/>
      <dgm:spPr/>
    </dgm:pt>
    <dgm:pt modelId="{50296A6F-0E58-43BA-AC7D-333F21DC1952}" type="pres">
      <dgm:prSet presAssocID="{D00B04A3-6B85-489F-A30B-E1635E48A676}" presName="child" presStyleLbl="alignAccFollowNode1" presStyleIdx="1" presStyleCnt="12">
        <dgm:presLayoutVars>
          <dgm:chMax val="0"/>
          <dgm:bulletEnabled val="1"/>
        </dgm:presLayoutVars>
      </dgm:prSet>
      <dgm:spPr/>
    </dgm:pt>
    <dgm:pt modelId="{1FDCCAB2-0D34-4536-9FDD-C08B77D24213}" type="pres">
      <dgm:prSet presAssocID="{786A6348-91AB-41B3-8BBA-D9CF5714A745}" presName="sibTrans" presStyleLbl="sibTrans2D1" presStyleIdx="2" presStyleCnt="12"/>
      <dgm:spPr/>
    </dgm:pt>
    <dgm:pt modelId="{FC416B98-719A-4F17-8480-53A7C41B9C81}" type="pres">
      <dgm:prSet presAssocID="{5B44BBDE-219C-4638-BF58-220362076B2C}" presName="child" presStyleLbl="alignAccFollowNode1" presStyleIdx="2" presStyleCnt="12">
        <dgm:presLayoutVars>
          <dgm:chMax val="0"/>
          <dgm:bulletEnabled val="1"/>
        </dgm:presLayoutVars>
      </dgm:prSet>
      <dgm:spPr/>
    </dgm:pt>
    <dgm:pt modelId="{3FB23D06-AB0A-473A-84EB-81A26F451FEE}" type="pres">
      <dgm:prSet presAssocID="{E83F81C1-8293-4B5C-AD93-6353A0F21A9F}" presName="sibTrans" presStyleLbl="sibTrans2D1" presStyleIdx="3" presStyleCnt="12"/>
      <dgm:spPr/>
    </dgm:pt>
    <dgm:pt modelId="{427149E2-F4ED-4DA1-8763-EE71057DC57D}" type="pres">
      <dgm:prSet presAssocID="{4225B7A7-8EDB-45C9-B9A8-3179FD117012}" presName="child" presStyleLbl="alignAccFollowNode1" presStyleIdx="3" presStyleCnt="12">
        <dgm:presLayoutVars>
          <dgm:chMax val="0"/>
          <dgm:bulletEnabled val="1"/>
        </dgm:presLayoutVars>
      </dgm:prSet>
      <dgm:spPr/>
    </dgm:pt>
    <dgm:pt modelId="{7D1EB1F5-B057-482F-ACBF-D7D8C3C428B5}" type="pres">
      <dgm:prSet presAssocID="{0DFA77F4-5C1F-4101-8237-982F4D31CCE3}" presName="sibTrans" presStyleLbl="sibTrans2D1" presStyleIdx="4" presStyleCnt="12"/>
      <dgm:spPr/>
    </dgm:pt>
    <dgm:pt modelId="{5E17457C-0138-4345-8F76-1FD30D3AE67D}" type="pres">
      <dgm:prSet presAssocID="{64000364-8D11-4637-95F7-159E3FDD0153}" presName="child" presStyleLbl="alignAccFollowNode1" presStyleIdx="4" presStyleCnt="12">
        <dgm:presLayoutVars>
          <dgm:chMax val="0"/>
          <dgm:bulletEnabled val="1"/>
        </dgm:presLayoutVars>
      </dgm:prSet>
      <dgm:spPr/>
    </dgm:pt>
    <dgm:pt modelId="{F579EAE9-55C8-4700-A719-437B0C7B49AF}" type="pres">
      <dgm:prSet presAssocID="{B5C0F34B-5AB9-4CCD-B87A-BDAC2BCE4F34}" presName="sibTrans" presStyleLbl="sibTrans2D1" presStyleIdx="5" presStyleCnt="12"/>
      <dgm:spPr/>
    </dgm:pt>
    <dgm:pt modelId="{2B2CC072-FA69-46E9-A152-B958D97522B2}" type="pres">
      <dgm:prSet presAssocID="{D5C189D7-673B-4D89-8853-905B2D55606E}" presName="child" presStyleLbl="alignAccFollowNode1" presStyleIdx="5" presStyleCnt="12">
        <dgm:presLayoutVars>
          <dgm:chMax val="0"/>
          <dgm:bulletEnabled val="1"/>
        </dgm:presLayoutVars>
      </dgm:prSet>
      <dgm:spPr/>
    </dgm:pt>
    <dgm:pt modelId="{577C75E9-7E1A-4D8F-B5E5-E9994A4AEFE1}" type="pres">
      <dgm:prSet presAssocID="{5F9135F1-7376-4F7D-8A21-08CDF8784CFB}" presName="hSp" presStyleCnt="0"/>
      <dgm:spPr/>
    </dgm:pt>
    <dgm:pt modelId="{69942375-4378-48FE-8DBE-883CD6E300F0}" type="pres">
      <dgm:prSet presAssocID="{A035EDED-BD98-4548-AE8D-51E70EE30929}" presName="vertFlow" presStyleCnt="0"/>
      <dgm:spPr/>
    </dgm:pt>
    <dgm:pt modelId="{68D12E9D-6492-4C4E-B03F-BAF436AA47DC}" type="pres">
      <dgm:prSet presAssocID="{A035EDED-BD98-4548-AE8D-51E70EE30929}" presName="header" presStyleLbl="node1" presStyleIdx="1" presStyleCnt="2"/>
      <dgm:spPr/>
    </dgm:pt>
    <dgm:pt modelId="{855FBCDB-CF61-442C-A606-622E1800FD7C}" type="pres">
      <dgm:prSet presAssocID="{A8DB7A7A-125D-41B0-B1AB-4651B9848229}" presName="parTrans" presStyleLbl="sibTrans2D1" presStyleIdx="6" presStyleCnt="12"/>
      <dgm:spPr/>
    </dgm:pt>
    <dgm:pt modelId="{C67571D0-AC08-4B90-B5DC-84292C7D1828}" type="pres">
      <dgm:prSet presAssocID="{A7E77E1F-FE3D-401A-8F1D-472E70C1C19B}" presName="child" presStyleLbl="alignAccFollowNode1" presStyleIdx="6" presStyleCnt="12">
        <dgm:presLayoutVars>
          <dgm:chMax val="0"/>
          <dgm:bulletEnabled val="1"/>
        </dgm:presLayoutVars>
      </dgm:prSet>
      <dgm:spPr/>
    </dgm:pt>
    <dgm:pt modelId="{ACC796D0-15BA-42E2-A549-129F5D1112E7}" type="pres">
      <dgm:prSet presAssocID="{7F25B980-CFB1-4138-9DCB-0DF40A474798}" presName="sibTrans" presStyleLbl="sibTrans2D1" presStyleIdx="7" presStyleCnt="12"/>
      <dgm:spPr/>
    </dgm:pt>
    <dgm:pt modelId="{3523B132-20BD-4E95-8DAB-EBBCD7AAF24C}" type="pres">
      <dgm:prSet presAssocID="{112DDF0F-05A1-4260-A7F3-A9C21E9544A5}" presName="child" presStyleLbl="alignAccFollowNode1" presStyleIdx="7" presStyleCnt="12">
        <dgm:presLayoutVars>
          <dgm:chMax val="0"/>
          <dgm:bulletEnabled val="1"/>
        </dgm:presLayoutVars>
      </dgm:prSet>
      <dgm:spPr/>
    </dgm:pt>
    <dgm:pt modelId="{89D640F5-D73D-40E6-A71D-D25F24C673E5}" type="pres">
      <dgm:prSet presAssocID="{728DDD0C-E032-4BFE-954C-D6A25BE90DFB}" presName="sibTrans" presStyleLbl="sibTrans2D1" presStyleIdx="8" presStyleCnt="12"/>
      <dgm:spPr/>
    </dgm:pt>
    <dgm:pt modelId="{DAF88DD7-A65C-4C58-BD6D-639990FD7B23}" type="pres">
      <dgm:prSet presAssocID="{D776E308-0CDA-4365-9F9C-DDBC3ABE4FBF}" presName="child" presStyleLbl="alignAccFollowNode1" presStyleIdx="8" presStyleCnt="12">
        <dgm:presLayoutVars>
          <dgm:chMax val="0"/>
          <dgm:bulletEnabled val="1"/>
        </dgm:presLayoutVars>
      </dgm:prSet>
      <dgm:spPr/>
    </dgm:pt>
    <dgm:pt modelId="{1830BE45-C1E2-4FE6-B7FB-ED9C10FB3202}" type="pres">
      <dgm:prSet presAssocID="{EDA3FC72-9482-4436-86C6-7FEC3F4A6FE5}" presName="sibTrans" presStyleLbl="sibTrans2D1" presStyleIdx="9" presStyleCnt="12"/>
      <dgm:spPr/>
    </dgm:pt>
    <dgm:pt modelId="{DB924D72-500B-4954-A389-DFFEBD45D25D}" type="pres">
      <dgm:prSet presAssocID="{6AEB53B7-0246-4F3C-9216-E43CEBEE5616}" presName="child" presStyleLbl="alignAccFollowNode1" presStyleIdx="9" presStyleCnt="12">
        <dgm:presLayoutVars>
          <dgm:chMax val="0"/>
          <dgm:bulletEnabled val="1"/>
        </dgm:presLayoutVars>
      </dgm:prSet>
      <dgm:spPr/>
    </dgm:pt>
    <dgm:pt modelId="{63716569-33B8-4982-828D-B94C0288C5EA}" type="pres">
      <dgm:prSet presAssocID="{B39618BC-1359-4D7D-940A-E641A7F7E0C4}" presName="sibTrans" presStyleLbl="sibTrans2D1" presStyleIdx="10" presStyleCnt="12"/>
      <dgm:spPr/>
    </dgm:pt>
    <dgm:pt modelId="{72B3D1AB-A3C4-45BD-8288-1B0E250027C9}" type="pres">
      <dgm:prSet presAssocID="{BD78D0FB-1955-461A-9CE5-D828A4B9E4DA}" presName="child" presStyleLbl="alignAccFollowNode1" presStyleIdx="10" presStyleCnt="12">
        <dgm:presLayoutVars>
          <dgm:chMax val="0"/>
          <dgm:bulletEnabled val="1"/>
        </dgm:presLayoutVars>
      </dgm:prSet>
      <dgm:spPr/>
    </dgm:pt>
    <dgm:pt modelId="{452D4811-EF96-40B8-A6AB-9DF064D169CB}" type="pres">
      <dgm:prSet presAssocID="{9B8C7A41-3068-458C-BBB1-DB16699450D1}" presName="sibTrans" presStyleLbl="sibTrans2D1" presStyleIdx="11" presStyleCnt="12"/>
      <dgm:spPr/>
    </dgm:pt>
    <dgm:pt modelId="{7ADF63FA-3166-40F3-9571-119A23C8976E}" type="pres">
      <dgm:prSet presAssocID="{DFF47F01-1A26-42FE-9484-2E09F7029C22}" presName="child" presStyleLbl="alignAccFollowNode1" presStyleIdx="11" presStyleCnt="12">
        <dgm:presLayoutVars>
          <dgm:chMax val="0"/>
          <dgm:bulletEnabled val="1"/>
        </dgm:presLayoutVars>
      </dgm:prSet>
      <dgm:spPr/>
    </dgm:pt>
  </dgm:ptLst>
  <dgm:cxnLst>
    <dgm:cxn modelId="{1A176A13-A990-45F9-8D56-2F20E449CD9F}" type="presOf" srcId="{5F9135F1-7376-4F7D-8A21-08CDF8784CFB}" destId="{7390C9DB-7E55-4CA3-B8AB-DD959EA78E2E}" srcOrd="0" destOrd="0" presId="urn:microsoft.com/office/officeart/2005/8/layout/lProcess1"/>
    <dgm:cxn modelId="{68F3A313-CD70-43E1-91EE-57574BFF6644}" type="presOf" srcId="{728DDD0C-E032-4BFE-954C-D6A25BE90DFB}" destId="{89D640F5-D73D-40E6-A71D-D25F24C673E5}" srcOrd="0" destOrd="0" presId="urn:microsoft.com/office/officeart/2005/8/layout/lProcess1"/>
    <dgm:cxn modelId="{B1574819-AE9E-4756-982D-C013AB4D7314}" type="presOf" srcId="{4225B7A7-8EDB-45C9-B9A8-3179FD117012}" destId="{427149E2-F4ED-4DA1-8763-EE71057DC57D}" srcOrd="0" destOrd="0" presId="urn:microsoft.com/office/officeart/2005/8/layout/lProcess1"/>
    <dgm:cxn modelId="{00D8321E-EDF5-4A20-8733-4F091D053932}" type="presOf" srcId="{D00B04A3-6B85-489F-A30B-E1635E48A676}" destId="{50296A6F-0E58-43BA-AC7D-333F21DC1952}" srcOrd="0" destOrd="0" presId="urn:microsoft.com/office/officeart/2005/8/layout/lProcess1"/>
    <dgm:cxn modelId="{8F271F1F-A363-437D-B99D-217C7EF18354}" type="presOf" srcId="{0DFA77F4-5C1F-4101-8237-982F4D31CCE3}" destId="{7D1EB1F5-B057-482F-ACBF-D7D8C3C428B5}" srcOrd="0" destOrd="0" presId="urn:microsoft.com/office/officeart/2005/8/layout/lProcess1"/>
    <dgm:cxn modelId="{13B51F26-A204-48AD-BCAC-5F46455B7244}" type="presOf" srcId="{E83F81C1-8293-4B5C-AD93-6353A0F21A9F}" destId="{3FB23D06-AB0A-473A-84EB-81A26F451FEE}" srcOrd="0" destOrd="0" presId="urn:microsoft.com/office/officeart/2005/8/layout/lProcess1"/>
    <dgm:cxn modelId="{BC26AA26-AD21-4842-98F3-5B8B2442779C}" srcId="{8175FADB-0C4C-4AAB-8D78-CAC6D61BAC93}" destId="{5F9135F1-7376-4F7D-8A21-08CDF8784CFB}" srcOrd="0" destOrd="0" parTransId="{502A762F-CBB3-4424-9FA4-903E87DD6898}" sibTransId="{5C5CF1D8-E936-4D4D-B665-06985975DD05}"/>
    <dgm:cxn modelId="{D4ABE12D-7428-456B-A723-F26A50BC4420}" type="presOf" srcId="{BD78D0FB-1955-461A-9CE5-D828A4B9E4DA}" destId="{72B3D1AB-A3C4-45BD-8288-1B0E250027C9}" srcOrd="0" destOrd="0" presId="urn:microsoft.com/office/officeart/2005/8/layout/lProcess1"/>
    <dgm:cxn modelId="{5DEB6C30-0E7B-47A4-9775-1EBF9A5C4BF7}" type="presOf" srcId="{6AEB53B7-0246-4F3C-9216-E43CEBEE5616}" destId="{DB924D72-500B-4954-A389-DFFEBD45D25D}" srcOrd="0" destOrd="0" presId="urn:microsoft.com/office/officeart/2005/8/layout/lProcess1"/>
    <dgm:cxn modelId="{AE7D8B32-AB57-4A9B-A6CE-59179C5A9C37}" srcId="{A035EDED-BD98-4548-AE8D-51E70EE30929}" destId="{6AEB53B7-0246-4F3C-9216-E43CEBEE5616}" srcOrd="3" destOrd="0" parTransId="{9CB738F4-FE48-41BD-A6C3-415F7777B902}" sibTransId="{B39618BC-1359-4D7D-940A-E641A7F7E0C4}"/>
    <dgm:cxn modelId="{746ACF33-8BC4-4257-8931-2CE8F855B522}" type="presOf" srcId="{5B44BBDE-219C-4638-BF58-220362076B2C}" destId="{FC416B98-719A-4F17-8480-53A7C41B9C81}" srcOrd="0" destOrd="0" presId="urn:microsoft.com/office/officeart/2005/8/layout/lProcess1"/>
    <dgm:cxn modelId="{9F15925D-9CB1-4961-88FE-4E3B792A6F82}" type="presOf" srcId="{A8DB7A7A-125D-41B0-B1AB-4651B9848229}" destId="{855FBCDB-CF61-442C-A606-622E1800FD7C}" srcOrd="0" destOrd="0" presId="urn:microsoft.com/office/officeart/2005/8/layout/lProcess1"/>
    <dgm:cxn modelId="{CED35A66-1BF9-4331-97BA-CD606A8838E2}" type="presOf" srcId="{D5C189D7-673B-4D89-8853-905B2D55606E}" destId="{2B2CC072-FA69-46E9-A152-B958D97522B2}" srcOrd="0" destOrd="0" presId="urn:microsoft.com/office/officeart/2005/8/layout/lProcess1"/>
    <dgm:cxn modelId="{B98C5867-5847-4415-97B4-0FE3AE72D724}" type="presOf" srcId="{EDA3FC72-9482-4436-86C6-7FEC3F4A6FE5}" destId="{1830BE45-C1E2-4FE6-B7FB-ED9C10FB3202}" srcOrd="0" destOrd="0" presId="urn:microsoft.com/office/officeart/2005/8/layout/lProcess1"/>
    <dgm:cxn modelId="{41EDA04B-24DD-4283-ACBD-21509CCAEC06}" type="presOf" srcId="{A035EDED-BD98-4548-AE8D-51E70EE30929}" destId="{68D12E9D-6492-4C4E-B03F-BAF436AA47DC}" srcOrd="0" destOrd="0" presId="urn:microsoft.com/office/officeart/2005/8/layout/lProcess1"/>
    <dgm:cxn modelId="{6F7B146D-4C75-4165-823E-52D9BD0FFEC0}" srcId="{A035EDED-BD98-4548-AE8D-51E70EE30929}" destId="{BD78D0FB-1955-461A-9CE5-D828A4B9E4DA}" srcOrd="4" destOrd="0" parTransId="{92BE8E43-9FD9-49A5-A0E3-C53C9A5A7553}" sibTransId="{9B8C7A41-3068-458C-BBB1-DB16699450D1}"/>
    <dgm:cxn modelId="{49936E4D-0892-4DCA-A77E-82055AE0B407}" srcId="{5F9135F1-7376-4F7D-8A21-08CDF8784CFB}" destId="{4225B7A7-8EDB-45C9-B9A8-3179FD117012}" srcOrd="3" destOrd="0" parTransId="{E0464B1B-F721-4BDC-B159-A17D0B94C9DD}" sibTransId="{0DFA77F4-5C1F-4101-8237-982F4D31CCE3}"/>
    <dgm:cxn modelId="{0C83814F-735A-4196-829B-542F55B79185}" srcId="{5F9135F1-7376-4F7D-8A21-08CDF8784CFB}" destId="{54AD378F-10F3-485E-B404-3956F2575917}" srcOrd="0" destOrd="0" parTransId="{35685F47-0FEA-4511-818F-B0AB6070A8A0}" sibTransId="{994C1C06-ACAB-48E3-8816-07A17E832A02}"/>
    <dgm:cxn modelId="{879FCB53-1B62-4476-9170-B9CB4391F8FF}" srcId="{5F9135F1-7376-4F7D-8A21-08CDF8784CFB}" destId="{D00B04A3-6B85-489F-A30B-E1635E48A676}" srcOrd="1" destOrd="0" parTransId="{691C112F-C78D-457D-B92B-F9591C662393}" sibTransId="{786A6348-91AB-41B3-8BBA-D9CF5714A745}"/>
    <dgm:cxn modelId="{2EFD4177-BCDA-4AA2-997C-7DAD56B4080D}" type="presOf" srcId="{D776E308-0CDA-4365-9F9C-DDBC3ABE4FBF}" destId="{DAF88DD7-A65C-4C58-BD6D-639990FD7B23}" srcOrd="0" destOrd="0" presId="urn:microsoft.com/office/officeart/2005/8/layout/lProcess1"/>
    <dgm:cxn modelId="{6325C15A-EC1B-462F-BEF9-9374FD406021}" srcId="{A035EDED-BD98-4548-AE8D-51E70EE30929}" destId="{112DDF0F-05A1-4260-A7F3-A9C21E9544A5}" srcOrd="1" destOrd="0" parTransId="{A2B9D42A-6B13-4B1A-ACD3-03B75E9DA472}" sibTransId="{728DDD0C-E032-4BFE-954C-D6A25BE90DFB}"/>
    <dgm:cxn modelId="{0150F27D-483B-4FDA-8BA2-B4717EC5ECA7}" srcId="{5F9135F1-7376-4F7D-8A21-08CDF8784CFB}" destId="{5B44BBDE-219C-4638-BF58-220362076B2C}" srcOrd="2" destOrd="0" parTransId="{B3209D55-EF79-42B3-9DEA-7D63C8C4C891}" sibTransId="{E83F81C1-8293-4B5C-AD93-6353A0F21A9F}"/>
    <dgm:cxn modelId="{5EF2447E-3AA5-4225-B2DF-A3B571F13C38}" type="presOf" srcId="{35685F47-0FEA-4511-818F-B0AB6070A8A0}" destId="{304909F6-6383-4D71-9271-E457D5A88FE2}" srcOrd="0" destOrd="0" presId="urn:microsoft.com/office/officeart/2005/8/layout/lProcess1"/>
    <dgm:cxn modelId="{3AB9EA84-2EAF-4EAD-AD2D-E89867950C8F}" type="presOf" srcId="{64000364-8D11-4637-95F7-159E3FDD0153}" destId="{5E17457C-0138-4345-8F76-1FD30D3AE67D}" srcOrd="0" destOrd="0" presId="urn:microsoft.com/office/officeart/2005/8/layout/lProcess1"/>
    <dgm:cxn modelId="{396AEC85-23E6-4A42-9006-3525F227FCCB}" type="presOf" srcId="{112DDF0F-05A1-4260-A7F3-A9C21E9544A5}" destId="{3523B132-20BD-4E95-8DAB-EBBCD7AAF24C}" srcOrd="0" destOrd="0" presId="urn:microsoft.com/office/officeart/2005/8/layout/lProcess1"/>
    <dgm:cxn modelId="{65EBD68C-4F3D-448B-9664-77C92906FED6}" type="presOf" srcId="{8175FADB-0C4C-4AAB-8D78-CAC6D61BAC93}" destId="{60620A77-312E-4BB8-9953-7F693A2DB429}" srcOrd="0" destOrd="0" presId="urn:microsoft.com/office/officeart/2005/8/layout/lProcess1"/>
    <dgm:cxn modelId="{D924EC90-C88B-4216-B410-5BC2C922F77A}" type="presOf" srcId="{54AD378F-10F3-485E-B404-3956F2575917}" destId="{9AE20573-D947-4791-A5CF-F0AB2A96C47C}" srcOrd="0" destOrd="0" presId="urn:microsoft.com/office/officeart/2005/8/layout/lProcess1"/>
    <dgm:cxn modelId="{79587291-D223-41C2-8B29-713EEA8D9E4B}" type="presOf" srcId="{DFF47F01-1A26-42FE-9484-2E09F7029C22}" destId="{7ADF63FA-3166-40F3-9571-119A23C8976E}" srcOrd="0" destOrd="0" presId="urn:microsoft.com/office/officeart/2005/8/layout/lProcess1"/>
    <dgm:cxn modelId="{E1D3269C-A92E-4FF1-93F2-B13A57A9AD8C}" type="presOf" srcId="{994C1C06-ACAB-48E3-8816-07A17E832A02}" destId="{276A2DE5-9554-4755-8456-5181D31CD5FF}" srcOrd="0" destOrd="0" presId="urn:microsoft.com/office/officeart/2005/8/layout/lProcess1"/>
    <dgm:cxn modelId="{6B694FA3-9041-4CB2-AEBE-88456650232E}" type="presOf" srcId="{7F25B980-CFB1-4138-9DCB-0DF40A474798}" destId="{ACC796D0-15BA-42E2-A549-129F5D1112E7}" srcOrd="0" destOrd="0" presId="urn:microsoft.com/office/officeart/2005/8/layout/lProcess1"/>
    <dgm:cxn modelId="{44AB99AA-86E2-488F-83C4-C8B1995B76A8}" type="presOf" srcId="{B39618BC-1359-4D7D-940A-E641A7F7E0C4}" destId="{63716569-33B8-4982-828D-B94C0288C5EA}" srcOrd="0" destOrd="0" presId="urn:microsoft.com/office/officeart/2005/8/layout/lProcess1"/>
    <dgm:cxn modelId="{F27512AE-F128-42D0-A20C-4699814D66EB}" type="presOf" srcId="{9B8C7A41-3068-458C-BBB1-DB16699450D1}" destId="{452D4811-EF96-40B8-A6AB-9DF064D169CB}" srcOrd="0" destOrd="0" presId="urn:microsoft.com/office/officeart/2005/8/layout/lProcess1"/>
    <dgm:cxn modelId="{BE4495C6-6C26-4AFD-B585-2A811A85A4BA}" srcId="{A035EDED-BD98-4548-AE8D-51E70EE30929}" destId="{DFF47F01-1A26-42FE-9484-2E09F7029C22}" srcOrd="5" destOrd="0" parTransId="{A1A681F8-DEE7-417A-A0CC-84BCE91D35CB}" sibTransId="{56563D65-5875-4059-9D4D-895E39BF36A8}"/>
    <dgm:cxn modelId="{6FC7D9CA-0ACB-40EA-A0C8-D8574BBAB09A}" srcId="{A035EDED-BD98-4548-AE8D-51E70EE30929}" destId="{D776E308-0CDA-4365-9F9C-DDBC3ABE4FBF}" srcOrd="2" destOrd="0" parTransId="{47A7BCC4-B247-438D-AAC8-700972477ED5}" sibTransId="{EDA3FC72-9482-4436-86C6-7FEC3F4A6FE5}"/>
    <dgm:cxn modelId="{D6EB2CCD-1979-4647-B79D-F21CA2A9E0C8}" srcId="{5F9135F1-7376-4F7D-8A21-08CDF8784CFB}" destId="{D5C189D7-673B-4D89-8853-905B2D55606E}" srcOrd="5" destOrd="0" parTransId="{B826D276-139E-4A90-9304-5C939BF7A9D8}" sibTransId="{F6DCCCC3-A780-48D9-8FEF-FC6D26BF6204}"/>
    <dgm:cxn modelId="{9A44C1CF-92F2-4A59-890E-20204C6EA3A4}" srcId="{5F9135F1-7376-4F7D-8A21-08CDF8784CFB}" destId="{64000364-8D11-4637-95F7-159E3FDD0153}" srcOrd="4" destOrd="0" parTransId="{E600EF95-B7E3-4AD0-8FC6-84A4D8C87030}" sibTransId="{B5C0F34B-5AB9-4CCD-B87A-BDAC2BCE4F34}"/>
    <dgm:cxn modelId="{EA1C58E4-C673-44CA-B868-2290F7E84D5F}" srcId="{A035EDED-BD98-4548-AE8D-51E70EE30929}" destId="{A7E77E1F-FE3D-401A-8F1D-472E70C1C19B}" srcOrd="0" destOrd="0" parTransId="{A8DB7A7A-125D-41B0-B1AB-4651B9848229}" sibTransId="{7F25B980-CFB1-4138-9DCB-0DF40A474798}"/>
    <dgm:cxn modelId="{EC58F3F4-46BD-45B6-B33B-1EDAF22F15D5}" type="presOf" srcId="{786A6348-91AB-41B3-8BBA-D9CF5714A745}" destId="{1FDCCAB2-0D34-4536-9FDD-C08B77D24213}" srcOrd="0" destOrd="0" presId="urn:microsoft.com/office/officeart/2005/8/layout/lProcess1"/>
    <dgm:cxn modelId="{10457FF9-32C5-4CAE-9EF1-2C8631480054}" type="presOf" srcId="{A7E77E1F-FE3D-401A-8F1D-472E70C1C19B}" destId="{C67571D0-AC08-4B90-B5DC-84292C7D1828}" srcOrd="0" destOrd="0" presId="urn:microsoft.com/office/officeart/2005/8/layout/lProcess1"/>
    <dgm:cxn modelId="{9B5C88FE-5A1F-4AF6-9368-739A6D460CDD}" srcId="{8175FADB-0C4C-4AAB-8D78-CAC6D61BAC93}" destId="{A035EDED-BD98-4548-AE8D-51E70EE30929}" srcOrd="1" destOrd="0" parTransId="{AA3436AD-AA94-4893-BC5B-79961FC0056E}" sibTransId="{E3444215-D2AB-4781-B6B7-C5243E1E8A8C}"/>
    <dgm:cxn modelId="{DF198DFE-CFB7-4931-9DA9-8EE6776E9179}" type="presOf" srcId="{B5C0F34B-5AB9-4CCD-B87A-BDAC2BCE4F34}" destId="{F579EAE9-55C8-4700-A719-437B0C7B49AF}" srcOrd="0" destOrd="0" presId="urn:microsoft.com/office/officeart/2005/8/layout/lProcess1"/>
    <dgm:cxn modelId="{955DA705-8FE2-45A8-A486-61897DFF8CFA}" type="presParOf" srcId="{60620A77-312E-4BB8-9953-7F693A2DB429}" destId="{26D729AE-EAFB-494A-9F5A-34048F9AD185}" srcOrd="0" destOrd="0" presId="urn:microsoft.com/office/officeart/2005/8/layout/lProcess1"/>
    <dgm:cxn modelId="{C0833B1E-96D4-4D3F-A250-81AA286D8768}" type="presParOf" srcId="{26D729AE-EAFB-494A-9F5A-34048F9AD185}" destId="{7390C9DB-7E55-4CA3-B8AB-DD959EA78E2E}" srcOrd="0" destOrd="0" presId="urn:microsoft.com/office/officeart/2005/8/layout/lProcess1"/>
    <dgm:cxn modelId="{FAEED979-2301-4C28-AC48-FFA1E83A13E2}" type="presParOf" srcId="{26D729AE-EAFB-494A-9F5A-34048F9AD185}" destId="{304909F6-6383-4D71-9271-E457D5A88FE2}" srcOrd="1" destOrd="0" presId="urn:microsoft.com/office/officeart/2005/8/layout/lProcess1"/>
    <dgm:cxn modelId="{C72A855F-151A-48FD-9CD2-3A0A0C2E976E}" type="presParOf" srcId="{26D729AE-EAFB-494A-9F5A-34048F9AD185}" destId="{9AE20573-D947-4791-A5CF-F0AB2A96C47C}" srcOrd="2" destOrd="0" presId="urn:microsoft.com/office/officeart/2005/8/layout/lProcess1"/>
    <dgm:cxn modelId="{7599E6D0-40AB-46A6-8BCE-5B9E31D5CBA2}" type="presParOf" srcId="{26D729AE-EAFB-494A-9F5A-34048F9AD185}" destId="{276A2DE5-9554-4755-8456-5181D31CD5FF}" srcOrd="3" destOrd="0" presId="urn:microsoft.com/office/officeart/2005/8/layout/lProcess1"/>
    <dgm:cxn modelId="{1DF3B2AE-0779-415A-B362-78403D34D279}" type="presParOf" srcId="{26D729AE-EAFB-494A-9F5A-34048F9AD185}" destId="{50296A6F-0E58-43BA-AC7D-333F21DC1952}" srcOrd="4" destOrd="0" presId="urn:microsoft.com/office/officeart/2005/8/layout/lProcess1"/>
    <dgm:cxn modelId="{C56AEB2E-86A0-4935-8EFE-F12BFB3C13E4}" type="presParOf" srcId="{26D729AE-EAFB-494A-9F5A-34048F9AD185}" destId="{1FDCCAB2-0D34-4536-9FDD-C08B77D24213}" srcOrd="5" destOrd="0" presId="urn:microsoft.com/office/officeart/2005/8/layout/lProcess1"/>
    <dgm:cxn modelId="{E091389A-71A8-4B3C-BCA9-9443DDEF797F}" type="presParOf" srcId="{26D729AE-EAFB-494A-9F5A-34048F9AD185}" destId="{FC416B98-719A-4F17-8480-53A7C41B9C81}" srcOrd="6" destOrd="0" presId="urn:microsoft.com/office/officeart/2005/8/layout/lProcess1"/>
    <dgm:cxn modelId="{80036276-C3C4-4504-94DF-76803E4813B1}" type="presParOf" srcId="{26D729AE-EAFB-494A-9F5A-34048F9AD185}" destId="{3FB23D06-AB0A-473A-84EB-81A26F451FEE}" srcOrd="7" destOrd="0" presId="urn:microsoft.com/office/officeart/2005/8/layout/lProcess1"/>
    <dgm:cxn modelId="{746FA5B8-65D8-4269-8935-65E6E0395070}" type="presParOf" srcId="{26D729AE-EAFB-494A-9F5A-34048F9AD185}" destId="{427149E2-F4ED-4DA1-8763-EE71057DC57D}" srcOrd="8" destOrd="0" presId="urn:microsoft.com/office/officeart/2005/8/layout/lProcess1"/>
    <dgm:cxn modelId="{1B48890A-0F79-4B17-AA1B-029923B62406}" type="presParOf" srcId="{26D729AE-EAFB-494A-9F5A-34048F9AD185}" destId="{7D1EB1F5-B057-482F-ACBF-D7D8C3C428B5}" srcOrd="9" destOrd="0" presId="urn:microsoft.com/office/officeart/2005/8/layout/lProcess1"/>
    <dgm:cxn modelId="{722C8717-92E3-4DCA-BC13-3862A37F0DCA}" type="presParOf" srcId="{26D729AE-EAFB-494A-9F5A-34048F9AD185}" destId="{5E17457C-0138-4345-8F76-1FD30D3AE67D}" srcOrd="10" destOrd="0" presId="urn:microsoft.com/office/officeart/2005/8/layout/lProcess1"/>
    <dgm:cxn modelId="{C846C267-DE0C-487F-8B6A-EDACFCD8E12B}" type="presParOf" srcId="{26D729AE-EAFB-494A-9F5A-34048F9AD185}" destId="{F579EAE9-55C8-4700-A719-437B0C7B49AF}" srcOrd="11" destOrd="0" presId="urn:microsoft.com/office/officeart/2005/8/layout/lProcess1"/>
    <dgm:cxn modelId="{271C358D-7ABC-4A12-BEEB-B0A9A933FC19}" type="presParOf" srcId="{26D729AE-EAFB-494A-9F5A-34048F9AD185}" destId="{2B2CC072-FA69-46E9-A152-B958D97522B2}" srcOrd="12" destOrd="0" presId="urn:microsoft.com/office/officeart/2005/8/layout/lProcess1"/>
    <dgm:cxn modelId="{A933AE86-22FF-47D5-A6E7-AC535E8E0344}" type="presParOf" srcId="{60620A77-312E-4BB8-9953-7F693A2DB429}" destId="{577C75E9-7E1A-4D8F-B5E5-E9994A4AEFE1}" srcOrd="1" destOrd="0" presId="urn:microsoft.com/office/officeart/2005/8/layout/lProcess1"/>
    <dgm:cxn modelId="{33D82E1C-EE5F-427F-8469-F8138E68496F}" type="presParOf" srcId="{60620A77-312E-4BB8-9953-7F693A2DB429}" destId="{69942375-4378-48FE-8DBE-883CD6E300F0}" srcOrd="2" destOrd="0" presId="urn:microsoft.com/office/officeart/2005/8/layout/lProcess1"/>
    <dgm:cxn modelId="{31005ECA-EA36-4464-83B7-FE2F826B6483}" type="presParOf" srcId="{69942375-4378-48FE-8DBE-883CD6E300F0}" destId="{68D12E9D-6492-4C4E-B03F-BAF436AA47DC}" srcOrd="0" destOrd="0" presId="urn:microsoft.com/office/officeart/2005/8/layout/lProcess1"/>
    <dgm:cxn modelId="{475486CE-B187-41DF-AB53-B50EBACF2F46}" type="presParOf" srcId="{69942375-4378-48FE-8DBE-883CD6E300F0}" destId="{855FBCDB-CF61-442C-A606-622E1800FD7C}" srcOrd="1" destOrd="0" presId="urn:microsoft.com/office/officeart/2005/8/layout/lProcess1"/>
    <dgm:cxn modelId="{232BDC38-82EF-4706-9F44-6F5BDA657426}" type="presParOf" srcId="{69942375-4378-48FE-8DBE-883CD6E300F0}" destId="{C67571D0-AC08-4B90-B5DC-84292C7D1828}" srcOrd="2" destOrd="0" presId="urn:microsoft.com/office/officeart/2005/8/layout/lProcess1"/>
    <dgm:cxn modelId="{B001C3A0-A68A-436D-B344-D15838E08960}" type="presParOf" srcId="{69942375-4378-48FE-8DBE-883CD6E300F0}" destId="{ACC796D0-15BA-42E2-A549-129F5D1112E7}" srcOrd="3" destOrd="0" presId="urn:microsoft.com/office/officeart/2005/8/layout/lProcess1"/>
    <dgm:cxn modelId="{09D4CBBD-CAC6-4923-8FB6-1E5F271C53A1}" type="presParOf" srcId="{69942375-4378-48FE-8DBE-883CD6E300F0}" destId="{3523B132-20BD-4E95-8DAB-EBBCD7AAF24C}" srcOrd="4" destOrd="0" presId="urn:microsoft.com/office/officeart/2005/8/layout/lProcess1"/>
    <dgm:cxn modelId="{9BFD717A-A73F-4500-89C6-78A670F145CD}" type="presParOf" srcId="{69942375-4378-48FE-8DBE-883CD6E300F0}" destId="{89D640F5-D73D-40E6-A71D-D25F24C673E5}" srcOrd="5" destOrd="0" presId="urn:microsoft.com/office/officeart/2005/8/layout/lProcess1"/>
    <dgm:cxn modelId="{AB9B89D9-3E6D-484B-A260-043F689A3195}" type="presParOf" srcId="{69942375-4378-48FE-8DBE-883CD6E300F0}" destId="{DAF88DD7-A65C-4C58-BD6D-639990FD7B23}" srcOrd="6" destOrd="0" presId="urn:microsoft.com/office/officeart/2005/8/layout/lProcess1"/>
    <dgm:cxn modelId="{D866F497-DD98-4DD3-9A90-9BE9C632DD04}" type="presParOf" srcId="{69942375-4378-48FE-8DBE-883CD6E300F0}" destId="{1830BE45-C1E2-4FE6-B7FB-ED9C10FB3202}" srcOrd="7" destOrd="0" presId="urn:microsoft.com/office/officeart/2005/8/layout/lProcess1"/>
    <dgm:cxn modelId="{2F04C95F-E4FB-4C96-8AFA-87E40258AAA4}" type="presParOf" srcId="{69942375-4378-48FE-8DBE-883CD6E300F0}" destId="{DB924D72-500B-4954-A389-DFFEBD45D25D}" srcOrd="8" destOrd="0" presId="urn:microsoft.com/office/officeart/2005/8/layout/lProcess1"/>
    <dgm:cxn modelId="{A2685B3E-A37C-4F57-BBD7-B39BBA9EB76C}" type="presParOf" srcId="{69942375-4378-48FE-8DBE-883CD6E300F0}" destId="{63716569-33B8-4982-828D-B94C0288C5EA}" srcOrd="9" destOrd="0" presId="urn:microsoft.com/office/officeart/2005/8/layout/lProcess1"/>
    <dgm:cxn modelId="{96C68ACD-CDEE-4D56-8A4B-22DC38DC19D7}" type="presParOf" srcId="{69942375-4378-48FE-8DBE-883CD6E300F0}" destId="{72B3D1AB-A3C4-45BD-8288-1B0E250027C9}" srcOrd="10" destOrd="0" presId="urn:microsoft.com/office/officeart/2005/8/layout/lProcess1"/>
    <dgm:cxn modelId="{30DAA620-30CE-43E0-AF90-72EF91F6E0EB}" type="presParOf" srcId="{69942375-4378-48FE-8DBE-883CD6E300F0}" destId="{452D4811-EF96-40B8-A6AB-9DF064D169CB}" srcOrd="11" destOrd="0" presId="urn:microsoft.com/office/officeart/2005/8/layout/lProcess1"/>
    <dgm:cxn modelId="{9CD1C933-E89D-4D45-BDCC-FCE7CEA5F8C9}" type="presParOf" srcId="{69942375-4378-48FE-8DBE-883CD6E300F0}" destId="{7ADF63FA-3166-40F3-9571-119A23C8976E}" srcOrd="1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3788C4-E656-416C-A721-B736A8730767}" type="doc">
      <dgm:prSet loTypeId="urn:microsoft.com/office/officeart/2005/8/layout/vProcess5" loCatId="process" qsTypeId="urn:microsoft.com/office/officeart/2005/8/quickstyle/simple5" qsCatId="simple" csTypeId="urn:microsoft.com/office/officeart/2005/8/colors/accent2_3" csCatId="accent2" phldr="1"/>
      <dgm:spPr/>
      <dgm:t>
        <a:bodyPr/>
        <a:lstStyle/>
        <a:p>
          <a:endParaRPr lang="es-EC"/>
        </a:p>
      </dgm:t>
    </dgm:pt>
    <dgm:pt modelId="{5BB4E54C-D9DC-4910-96A3-FBD09ABD3DBD}">
      <dgm:prSet phldrT="[Texto]"/>
      <dgm:spPr/>
      <dgm:t>
        <a:bodyPr/>
        <a:lstStyle/>
        <a:p>
          <a:r>
            <a:rPr lang="es-EC" dirty="0"/>
            <a:t>Análisis de Indicadores de Evaluación y de Gestión</a:t>
          </a:r>
        </a:p>
      </dgm:t>
    </dgm:pt>
    <dgm:pt modelId="{EB65A30E-476A-4B4D-AB37-4D10395877DF}" type="parTrans" cxnId="{C444D0BB-52FF-4CE6-B6A2-BFF13E497295}">
      <dgm:prSet/>
      <dgm:spPr/>
      <dgm:t>
        <a:bodyPr/>
        <a:lstStyle/>
        <a:p>
          <a:endParaRPr lang="es-EC"/>
        </a:p>
      </dgm:t>
    </dgm:pt>
    <dgm:pt modelId="{7B4626E8-4C99-47BB-BAB4-AE0F8E357CBA}" type="sibTrans" cxnId="{C444D0BB-52FF-4CE6-B6A2-BFF13E497295}">
      <dgm:prSet/>
      <dgm:spPr/>
      <dgm:t>
        <a:bodyPr/>
        <a:lstStyle/>
        <a:p>
          <a:endParaRPr lang="es-EC"/>
        </a:p>
      </dgm:t>
    </dgm:pt>
    <dgm:pt modelId="{7CCD8624-0139-40CC-A92B-5A3CAA4289B2}">
      <dgm:prSet phldrT="[Texto]"/>
      <dgm:spPr/>
      <dgm:t>
        <a:bodyPr/>
        <a:lstStyle/>
        <a:p>
          <a:r>
            <a:rPr lang="es-EC" dirty="0"/>
            <a:t>Análisis de las Fuentes de Datos</a:t>
          </a:r>
        </a:p>
      </dgm:t>
    </dgm:pt>
    <dgm:pt modelId="{8247BBC6-C245-4C06-B623-B0F55FD27F5B}" type="parTrans" cxnId="{D2BF99AA-287B-4BA7-8971-6FCA7AA3640D}">
      <dgm:prSet/>
      <dgm:spPr/>
      <dgm:t>
        <a:bodyPr/>
        <a:lstStyle/>
        <a:p>
          <a:endParaRPr lang="es-EC"/>
        </a:p>
      </dgm:t>
    </dgm:pt>
    <dgm:pt modelId="{DCA34377-A8FD-4488-8AA5-4C438E768D81}" type="sibTrans" cxnId="{D2BF99AA-287B-4BA7-8971-6FCA7AA3640D}">
      <dgm:prSet/>
      <dgm:spPr/>
      <dgm:t>
        <a:bodyPr/>
        <a:lstStyle/>
        <a:p>
          <a:endParaRPr lang="es-EC"/>
        </a:p>
      </dgm:t>
    </dgm:pt>
    <dgm:pt modelId="{4109B9CB-1494-4A13-9F0C-7E2A1F6282CD}">
      <dgm:prSet phldrT="[Texto]"/>
      <dgm:spPr/>
      <dgm:t>
        <a:bodyPr/>
        <a:lstStyle/>
        <a:p>
          <a:r>
            <a:rPr lang="es-EC" dirty="0"/>
            <a:t>Diseño del </a:t>
          </a:r>
          <a:r>
            <a:rPr lang="es-EC" dirty="0" err="1"/>
            <a:t>Datawarehouse</a:t>
          </a:r>
          <a:endParaRPr lang="es-EC" dirty="0"/>
        </a:p>
      </dgm:t>
    </dgm:pt>
    <dgm:pt modelId="{75BE400F-0577-42FD-B6CE-7C0E75459938}" type="parTrans" cxnId="{DDDE63A4-552B-4885-8042-EB582247DE06}">
      <dgm:prSet/>
      <dgm:spPr/>
      <dgm:t>
        <a:bodyPr/>
        <a:lstStyle/>
        <a:p>
          <a:endParaRPr lang="es-EC"/>
        </a:p>
      </dgm:t>
    </dgm:pt>
    <dgm:pt modelId="{B46CCF50-9156-41C8-93BD-869DA4225363}" type="sibTrans" cxnId="{DDDE63A4-552B-4885-8042-EB582247DE06}">
      <dgm:prSet/>
      <dgm:spPr/>
      <dgm:t>
        <a:bodyPr/>
        <a:lstStyle/>
        <a:p>
          <a:endParaRPr lang="es-EC"/>
        </a:p>
      </dgm:t>
    </dgm:pt>
    <dgm:pt modelId="{F3310B9E-64EC-4252-A0CA-D5ED4B9CDEB1}">
      <dgm:prSet phldrT="[Texto]"/>
      <dgm:spPr/>
      <dgm:t>
        <a:bodyPr/>
        <a:lstStyle/>
        <a:p>
          <a:r>
            <a:rPr lang="es-EC" dirty="0"/>
            <a:t>Implementación del </a:t>
          </a:r>
          <a:r>
            <a:rPr lang="es-EC" dirty="0" err="1"/>
            <a:t>Datawarehousing</a:t>
          </a:r>
          <a:endParaRPr lang="es-EC" dirty="0"/>
        </a:p>
      </dgm:t>
    </dgm:pt>
    <dgm:pt modelId="{1351DD3B-E4DB-4F80-A78B-B0BA08331CB6}" type="parTrans" cxnId="{D2064B89-C481-46AA-8266-302E6EF78FE5}">
      <dgm:prSet/>
      <dgm:spPr/>
      <dgm:t>
        <a:bodyPr/>
        <a:lstStyle/>
        <a:p>
          <a:endParaRPr lang="es-EC"/>
        </a:p>
      </dgm:t>
    </dgm:pt>
    <dgm:pt modelId="{A188731C-E66F-47D3-8A11-B948E637F9F0}" type="sibTrans" cxnId="{D2064B89-C481-46AA-8266-302E6EF78FE5}">
      <dgm:prSet/>
      <dgm:spPr/>
      <dgm:t>
        <a:bodyPr/>
        <a:lstStyle/>
        <a:p>
          <a:endParaRPr lang="es-EC"/>
        </a:p>
      </dgm:t>
    </dgm:pt>
    <dgm:pt modelId="{F190C065-3E90-4806-A1E5-689614841370}">
      <dgm:prSet phldrT="[Texto]"/>
      <dgm:spPr/>
      <dgm:t>
        <a:bodyPr/>
        <a:lstStyle/>
        <a:p>
          <a:r>
            <a:rPr lang="es-EC" dirty="0"/>
            <a:t>Validación del Modelo de Gestión</a:t>
          </a:r>
        </a:p>
      </dgm:t>
    </dgm:pt>
    <dgm:pt modelId="{7B4F8BA3-8CCC-4407-A914-C765AE59F7B2}" type="parTrans" cxnId="{DE4A1FFA-D79B-4158-80D4-1FD00FB4B202}">
      <dgm:prSet/>
      <dgm:spPr/>
      <dgm:t>
        <a:bodyPr/>
        <a:lstStyle/>
        <a:p>
          <a:endParaRPr lang="es-EC"/>
        </a:p>
      </dgm:t>
    </dgm:pt>
    <dgm:pt modelId="{E24B97D2-C9DC-456D-B62E-120AB49F08DA}" type="sibTrans" cxnId="{DE4A1FFA-D79B-4158-80D4-1FD00FB4B202}">
      <dgm:prSet/>
      <dgm:spPr/>
      <dgm:t>
        <a:bodyPr/>
        <a:lstStyle/>
        <a:p>
          <a:endParaRPr lang="es-EC"/>
        </a:p>
      </dgm:t>
    </dgm:pt>
    <dgm:pt modelId="{7564BCCB-3DF5-4FFF-93CA-2B603E796F84}" type="pres">
      <dgm:prSet presAssocID="{D33788C4-E656-416C-A721-B736A8730767}" presName="outerComposite" presStyleCnt="0">
        <dgm:presLayoutVars>
          <dgm:chMax val="5"/>
          <dgm:dir/>
          <dgm:resizeHandles val="exact"/>
        </dgm:presLayoutVars>
      </dgm:prSet>
      <dgm:spPr/>
    </dgm:pt>
    <dgm:pt modelId="{D460CE1B-8254-473E-B675-C7930D56C93E}" type="pres">
      <dgm:prSet presAssocID="{D33788C4-E656-416C-A721-B736A8730767}" presName="dummyMaxCanvas" presStyleCnt="0">
        <dgm:presLayoutVars/>
      </dgm:prSet>
      <dgm:spPr/>
    </dgm:pt>
    <dgm:pt modelId="{63BB718D-64DC-4A98-A3C6-81EB888FB217}" type="pres">
      <dgm:prSet presAssocID="{D33788C4-E656-416C-A721-B736A8730767}" presName="FiveNodes_1" presStyleLbl="node1" presStyleIdx="0" presStyleCnt="5">
        <dgm:presLayoutVars>
          <dgm:bulletEnabled val="1"/>
        </dgm:presLayoutVars>
      </dgm:prSet>
      <dgm:spPr/>
    </dgm:pt>
    <dgm:pt modelId="{CB9C3AA1-FF85-4BB1-890A-34322183D0C8}" type="pres">
      <dgm:prSet presAssocID="{D33788C4-E656-416C-A721-B736A8730767}" presName="FiveNodes_2" presStyleLbl="node1" presStyleIdx="1" presStyleCnt="5">
        <dgm:presLayoutVars>
          <dgm:bulletEnabled val="1"/>
        </dgm:presLayoutVars>
      </dgm:prSet>
      <dgm:spPr/>
    </dgm:pt>
    <dgm:pt modelId="{447C33B8-9586-462D-94BF-38174C74E0E4}" type="pres">
      <dgm:prSet presAssocID="{D33788C4-E656-416C-A721-B736A8730767}" presName="FiveNodes_3" presStyleLbl="node1" presStyleIdx="2" presStyleCnt="5">
        <dgm:presLayoutVars>
          <dgm:bulletEnabled val="1"/>
        </dgm:presLayoutVars>
      </dgm:prSet>
      <dgm:spPr/>
    </dgm:pt>
    <dgm:pt modelId="{BE062F53-323A-4631-93C6-11AAF40472B1}" type="pres">
      <dgm:prSet presAssocID="{D33788C4-E656-416C-A721-B736A8730767}" presName="FiveNodes_4" presStyleLbl="node1" presStyleIdx="3" presStyleCnt="5">
        <dgm:presLayoutVars>
          <dgm:bulletEnabled val="1"/>
        </dgm:presLayoutVars>
      </dgm:prSet>
      <dgm:spPr/>
    </dgm:pt>
    <dgm:pt modelId="{B0ECC390-FE71-411F-BE9A-F622922145D3}" type="pres">
      <dgm:prSet presAssocID="{D33788C4-E656-416C-A721-B736A8730767}" presName="FiveNodes_5" presStyleLbl="node1" presStyleIdx="4" presStyleCnt="5">
        <dgm:presLayoutVars>
          <dgm:bulletEnabled val="1"/>
        </dgm:presLayoutVars>
      </dgm:prSet>
      <dgm:spPr/>
    </dgm:pt>
    <dgm:pt modelId="{31E716E5-79F1-4E7B-BFC7-CF865AFD3EB6}" type="pres">
      <dgm:prSet presAssocID="{D33788C4-E656-416C-A721-B736A8730767}" presName="FiveConn_1-2" presStyleLbl="fgAccFollowNode1" presStyleIdx="0" presStyleCnt="4">
        <dgm:presLayoutVars>
          <dgm:bulletEnabled val="1"/>
        </dgm:presLayoutVars>
      </dgm:prSet>
      <dgm:spPr/>
    </dgm:pt>
    <dgm:pt modelId="{7A67E3C2-FFDB-4BA9-B70D-D6864FF6349E}" type="pres">
      <dgm:prSet presAssocID="{D33788C4-E656-416C-A721-B736A8730767}" presName="FiveConn_2-3" presStyleLbl="fgAccFollowNode1" presStyleIdx="1" presStyleCnt="4">
        <dgm:presLayoutVars>
          <dgm:bulletEnabled val="1"/>
        </dgm:presLayoutVars>
      </dgm:prSet>
      <dgm:spPr/>
    </dgm:pt>
    <dgm:pt modelId="{661EF921-F831-4CE7-B3C2-9EFFE11639B5}" type="pres">
      <dgm:prSet presAssocID="{D33788C4-E656-416C-A721-B736A8730767}" presName="FiveConn_3-4" presStyleLbl="fgAccFollowNode1" presStyleIdx="2" presStyleCnt="4">
        <dgm:presLayoutVars>
          <dgm:bulletEnabled val="1"/>
        </dgm:presLayoutVars>
      </dgm:prSet>
      <dgm:spPr/>
    </dgm:pt>
    <dgm:pt modelId="{0CFF955C-9C46-44A2-87E0-A56F7254A518}" type="pres">
      <dgm:prSet presAssocID="{D33788C4-E656-416C-A721-B736A8730767}" presName="FiveConn_4-5" presStyleLbl="fgAccFollowNode1" presStyleIdx="3" presStyleCnt="4">
        <dgm:presLayoutVars>
          <dgm:bulletEnabled val="1"/>
        </dgm:presLayoutVars>
      </dgm:prSet>
      <dgm:spPr/>
    </dgm:pt>
    <dgm:pt modelId="{1838B6E6-3973-471E-8B5D-13FE60A1F042}" type="pres">
      <dgm:prSet presAssocID="{D33788C4-E656-416C-A721-B736A8730767}" presName="FiveNodes_1_text" presStyleLbl="node1" presStyleIdx="4" presStyleCnt="5">
        <dgm:presLayoutVars>
          <dgm:bulletEnabled val="1"/>
        </dgm:presLayoutVars>
      </dgm:prSet>
      <dgm:spPr/>
    </dgm:pt>
    <dgm:pt modelId="{406B3C21-4966-4816-97DF-D8511C361BAA}" type="pres">
      <dgm:prSet presAssocID="{D33788C4-E656-416C-A721-B736A8730767}" presName="FiveNodes_2_text" presStyleLbl="node1" presStyleIdx="4" presStyleCnt="5">
        <dgm:presLayoutVars>
          <dgm:bulletEnabled val="1"/>
        </dgm:presLayoutVars>
      </dgm:prSet>
      <dgm:spPr/>
    </dgm:pt>
    <dgm:pt modelId="{F0FED3F1-F291-4F55-BA9F-5DC399D48B3C}" type="pres">
      <dgm:prSet presAssocID="{D33788C4-E656-416C-A721-B736A8730767}" presName="FiveNodes_3_text" presStyleLbl="node1" presStyleIdx="4" presStyleCnt="5">
        <dgm:presLayoutVars>
          <dgm:bulletEnabled val="1"/>
        </dgm:presLayoutVars>
      </dgm:prSet>
      <dgm:spPr/>
    </dgm:pt>
    <dgm:pt modelId="{BBB71648-DBB4-4819-AAB3-45C78FC7A74D}" type="pres">
      <dgm:prSet presAssocID="{D33788C4-E656-416C-A721-B736A8730767}" presName="FiveNodes_4_text" presStyleLbl="node1" presStyleIdx="4" presStyleCnt="5">
        <dgm:presLayoutVars>
          <dgm:bulletEnabled val="1"/>
        </dgm:presLayoutVars>
      </dgm:prSet>
      <dgm:spPr/>
    </dgm:pt>
    <dgm:pt modelId="{85FE672B-38D7-4FC8-A0C7-31E1279303D6}" type="pres">
      <dgm:prSet presAssocID="{D33788C4-E656-416C-A721-B736A8730767}" presName="FiveNodes_5_text" presStyleLbl="node1" presStyleIdx="4" presStyleCnt="5">
        <dgm:presLayoutVars>
          <dgm:bulletEnabled val="1"/>
        </dgm:presLayoutVars>
      </dgm:prSet>
      <dgm:spPr/>
    </dgm:pt>
  </dgm:ptLst>
  <dgm:cxnLst>
    <dgm:cxn modelId="{B54A2A17-345B-4C96-B3AA-E465F9D78007}" type="presOf" srcId="{F3310B9E-64EC-4252-A0CA-D5ED4B9CDEB1}" destId="{BE062F53-323A-4631-93C6-11AAF40472B1}" srcOrd="0" destOrd="0" presId="urn:microsoft.com/office/officeart/2005/8/layout/vProcess5"/>
    <dgm:cxn modelId="{382FED1C-DCF4-4846-9B0E-B476D5AC8BE6}" type="presOf" srcId="{F190C065-3E90-4806-A1E5-689614841370}" destId="{85FE672B-38D7-4FC8-A0C7-31E1279303D6}" srcOrd="1" destOrd="0" presId="urn:microsoft.com/office/officeart/2005/8/layout/vProcess5"/>
    <dgm:cxn modelId="{C1F9512B-4254-4688-B061-27D497D2A9A7}" type="presOf" srcId="{A188731C-E66F-47D3-8A11-B948E637F9F0}" destId="{0CFF955C-9C46-44A2-87E0-A56F7254A518}" srcOrd="0" destOrd="0" presId="urn:microsoft.com/office/officeart/2005/8/layout/vProcess5"/>
    <dgm:cxn modelId="{B2A5A538-0F80-46BE-8085-A767E06F6747}" type="presOf" srcId="{B46CCF50-9156-41C8-93BD-869DA4225363}" destId="{661EF921-F831-4CE7-B3C2-9EFFE11639B5}" srcOrd="0" destOrd="0" presId="urn:microsoft.com/office/officeart/2005/8/layout/vProcess5"/>
    <dgm:cxn modelId="{06FD963A-F3EC-466B-9F88-DF36F7E6DD8D}" type="presOf" srcId="{F190C065-3E90-4806-A1E5-689614841370}" destId="{B0ECC390-FE71-411F-BE9A-F622922145D3}" srcOrd="0" destOrd="0" presId="urn:microsoft.com/office/officeart/2005/8/layout/vProcess5"/>
    <dgm:cxn modelId="{2E0DBF3E-A4CE-4096-8AB6-20D785D16DBD}" type="presOf" srcId="{4109B9CB-1494-4A13-9F0C-7E2A1F6282CD}" destId="{447C33B8-9586-462D-94BF-38174C74E0E4}" srcOrd="0" destOrd="0" presId="urn:microsoft.com/office/officeart/2005/8/layout/vProcess5"/>
    <dgm:cxn modelId="{E1F34B70-5B12-4BBB-805C-76C6A3ADCC8D}" type="presOf" srcId="{5BB4E54C-D9DC-4910-96A3-FBD09ABD3DBD}" destId="{63BB718D-64DC-4A98-A3C6-81EB888FB217}" srcOrd="0" destOrd="0" presId="urn:microsoft.com/office/officeart/2005/8/layout/vProcess5"/>
    <dgm:cxn modelId="{85799E71-1940-42C6-96E8-BE6BA2D4D8C5}" type="presOf" srcId="{7CCD8624-0139-40CC-A92B-5A3CAA4289B2}" destId="{CB9C3AA1-FF85-4BB1-890A-34322183D0C8}" srcOrd="0" destOrd="0" presId="urn:microsoft.com/office/officeart/2005/8/layout/vProcess5"/>
    <dgm:cxn modelId="{84762955-499D-40BF-AD03-652D6E9C44AD}" type="presOf" srcId="{D33788C4-E656-416C-A721-B736A8730767}" destId="{7564BCCB-3DF5-4FFF-93CA-2B603E796F84}" srcOrd="0" destOrd="0" presId="urn:microsoft.com/office/officeart/2005/8/layout/vProcess5"/>
    <dgm:cxn modelId="{15935779-7825-4255-8924-B88D80639893}" type="presOf" srcId="{F3310B9E-64EC-4252-A0CA-D5ED4B9CDEB1}" destId="{BBB71648-DBB4-4819-AAB3-45C78FC7A74D}" srcOrd="1" destOrd="0" presId="urn:microsoft.com/office/officeart/2005/8/layout/vProcess5"/>
    <dgm:cxn modelId="{0944A57C-7525-4323-91AC-027BCE4D2467}" type="presOf" srcId="{7B4626E8-4C99-47BB-BAB4-AE0F8E357CBA}" destId="{31E716E5-79F1-4E7B-BFC7-CF865AFD3EB6}" srcOrd="0" destOrd="0" presId="urn:microsoft.com/office/officeart/2005/8/layout/vProcess5"/>
    <dgm:cxn modelId="{D2064B89-C481-46AA-8266-302E6EF78FE5}" srcId="{D33788C4-E656-416C-A721-B736A8730767}" destId="{F3310B9E-64EC-4252-A0CA-D5ED4B9CDEB1}" srcOrd="3" destOrd="0" parTransId="{1351DD3B-E4DB-4F80-A78B-B0BA08331CB6}" sibTransId="{A188731C-E66F-47D3-8A11-B948E637F9F0}"/>
    <dgm:cxn modelId="{4D10FEA0-EFD8-4DF0-AFE5-11540CAB7794}" type="presOf" srcId="{7CCD8624-0139-40CC-A92B-5A3CAA4289B2}" destId="{406B3C21-4966-4816-97DF-D8511C361BAA}" srcOrd="1" destOrd="0" presId="urn:microsoft.com/office/officeart/2005/8/layout/vProcess5"/>
    <dgm:cxn modelId="{DDDE63A4-552B-4885-8042-EB582247DE06}" srcId="{D33788C4-E656-416C-A721-B736A8730767}" destId="{4109B9CB-1494-4A13-9F0C-7E2A1F6282CD}" srcOrd="2" destOrd="0" parTransId="{75BE400F-0577-42FD-B6CE-7C0E75459938}" sibTransId="{B46CCF50-9156-41C8-93BD-869DA4225363}"/>
    <dgm:cxn modelId="{D2BF99AA-287B-4BA7-8971-6FCA7AA3640D}" srcId="{D33788C4-E656-416C-A721-B736A8730767}" destId="{7CCD8624-0139-40CC-A92B-5A3CAA4289B2}" srcOrd="1" destOrd="0" parTransId="{8247BBC6-C245-4C06-B623-B0F55FD27F5B}" sibTransId="{DCA34377-A8FD-4488-8AA5-4C438E768D81}"/>
    <dgm:cxn modelId="{C444D0BB-52FF-4CE6-B6A2-BFF13E497295}" srcId="{D33788C4-E656-416C-A721-B736A8730767}" destId="{5BB4E54C-D9DC-4910-96A3-FBD09ABD3DBD}" srcOrd="0" destOrd="0" parTransId="{EB65A30E-476A-4B4D-AB37-4D10395877DF}" sibTransId="{7B4626E8-4C99-47BB-BAB4-AE0F8E357CBA}"/>
    <dgm:cxn modelId="{EFA38AC8-E4C4-432A-A7BF-4F7C186D0AB2}" type="presOf" srcId="{DCA34377-A8FD-4488-8AA5-4C438E768D81}" destId="{7A67E3C2-FFDB-4BA9-B70D-D6864FF6349E}" srcOrd="0" destOrd="0" presId="urn:microsoft.com/office/officeart/2005/8/layout/vProcess5"/>
    <dgm:cxn modelId="{DE4A1FFA-D79B-4158-80D4-1FD00FB4B202}" srcId="{D33788C4-E656-416C-A721-B736A8730767}" destId="{F190C065-3E90-4806-A1E5-689614841370}" srcOrd="4" destOrd="0" parTransId="{7B4F8BA3-8CCC-4407-A914-C765AE59F7B2}" sibTransId="{E24B97D2-C9DC-456D-B62E-120AB49F08DA}"/>
    <dgm:cxn modelId="{4D453CFA-A384-4DE4-83DA-A1642DFE0D42}" type="presOf" srcId="{4109B9CB-1494-4A13-9F0C-7E2A1F6282CD}" destId="{F0FED3F1-F291-4F55-BA9F-5DC399D48B3C}" srcOrd="1" destOrd="0" presId="urn:microsoft.com/office/officeart/2005/8/layout/vProcess5"/>
    <dgm:cxn modelId="{BCC2CEFB-1A5E-4B07-9AD9-5C3643F93F56}" type="presOf" srcId="{5BB4E54C-D9DC-4910-96A3-FBD09ABD3DBD}" destId="{1838B6E6-3973-471E-8B5D-13FE60A1F042}" srcOrd="1" destOrd="0" presId="urn:microsoft.com/office/officeart/2005/8/layout/vProcess5"/>
    <dgm:cxn modelId="{DAC59601-D1FD-4527-ACA0-B2E1CF126D4C}" type="presParOf" srcId="{7564BCCB-3DF5-4FFF-93CA-2B603E796F84}" destId="{D460CE1B-8254-473E-B675-C7930D56C93E}" srcOrd="0" destOrd="0" presId="urn:microsoft.com/office/officeart/2005/8/layout/vProcess5"/>
    <dgm:cxn modelId="{7F0A8E9F-EC55-45BE-B73F-DA1DD3D3A80C}" type="presParOf" srcId="{7564BCCB-3DF5-4FFF-93CA-2B603E796F84}" destId="{63BB718D-64DC-4A98-A3C6-81EB888FB217}" srcOrd="1" destOrd="0" presId="urn:microsoft.com/office/officeart/2005/8/layout/vProcess5"/>
    <dgm:cxn modelId="{5FE2620B-2E38-46F7-A2E3-1C4EF1369D1D}" type="presParOf" srcId="{7564BCCB-3DF5-4FFF-93CA-2B603E796F84}" destId="{CB9C3AA1-FF85-4BB1-890A-34322183D0C8}" srcOrd="2" destOrd="0" presId="urn:microsoft.com/office/officeart/2005/8/layout/vProcess5"/>
    <dgm:cxn modelId="{DBDA0CD4-2D47-4BE1-B99A-1F2E4054C3F4}" type="presParOf" srcId="{7564BCCB-3DF5-4FFF-93CA-2B603E796F84}" destId="{447C33B8-9586-462D-94BF-38174C74E0E4}" srcOrd="3" destOrd="0" presId="urn:microsoft.com/office/officeart/2005/8/layout/vProcess5"/>
    <dgm:cxn modelId="{4FAE1963-0C34-46B2-9910-268C3CEE8028}" type="presParOf" srcId="{7564BCCB-3DF5-4FFF-93CA-2B603E796F84}" destId="{BE062F53-323A-4631-93C6-11AAF40472B1}" srcOrd="4" destOrd="0" presId="urn:microsoft.com/office/officeart/2005/8/layout/vProcess5"/>
    <dgm:cxn modelId="{4A70DFA0-E3C7-467D-B3FC-AB54CC353AA6}" type="presParOf" srcId="{7564BCCB-3DF5-4FFF-93CA-2B603E796F84}" destId="{B0ECC390-FE71-411F-BE9A-F622922145D3}" srcOrd="5" destOrd="0" presId="urn:microsoft.com/office/officeart/2005/8/layout/vProcess5"/>
    <dgm:cxn modelId="{A4E6973D-6D33-4253-8875-D16EB8D951D9}" type="presParOf" srcId="{7564BCCB-3DF5-4FFF-93CA-2B603E796F84}" destId="{31E716E5-79F1-4E7B-BFC7-CF865AFD3EB6}" srcOrd="6" destOrd="0" presId="urn:microsoft.com/office/officeart/2005/8/layout/vProcess5"/>
    <dgm:cxn modelId="{F391E870-8C07-4BF3-AF80-FE29D553033B}" type="presParOf" srcId="{7564BCCB-3DF5-4FFF-93CA-2B603E796F84}" destId="{7A67E3C2-FFDB-4BA9-B70D-D6864FF6349E}" srcOrd="7" destOrd="0" presId="urn:microsoft.com/office/officeart/2005/8/layout/vProcess5"/>
    <dgm:cxn modelId="{0E3A3448-8930-4F47-B540-8385991B5A19}" type="presParOf" srcId="{7564BCCB-3DF5-4FFF-93CA-2B603E796F84}" destId="{661EF921-F831-4CE7-B3C2-9EFFE11639B5}" srcOrd="8" destOrd="0" presId="urn:microsoft.com/office/officeart/2005/8/layout/vProcess5"/>
    <dgm:cxn modelId="{26451457-01EC-41BE-9EDF-D7321CA8278F}" type="presParOf" srcId="{7564BCCB-3DF5-4FFF-93CA-2B603E796F84}" destId="{0CFF955C-9C46-44A2-87E0-A56F7254A518}" srcOrd="9" destOrd="0" presId="urn:microsoft.com/office/officeart/2005/8/layout/vProcess5"/>
    <dgm:cxn modelId="{AD4AA649-859B-4252-9834-2E40F3214EC8}" type="presParOf" srcId="{7564BCCB-3DF5-4FFF-93CA-2B603E796F84}" destId="{1838B6E6-3973-471E-8B5D-13FE60A1F042}" srcOrd="10" destOrd="0" presId="urn:microsoft.com/office/officeart/2005/8/layout/vProcess5"/>
    <dgm:cxn modelId="{4C060768-DDD5-47D4-80AE-E3783B3FE9B2}" type="presParOf" srcId="{7564BCCB-3DF5-4FFF-93CA-2B603E796F84}" destId="{406B3C21-4966-4816-97DF-D8511C361BAA}" srcOrd="11" destOrd="0" presId="urn:microsoft.com/office/officeart/2005/8/layout/vProcess5"/>
    <dgm:cxn modelId="{28D6B5BE-D3A9-44E8-A64C-36121819A2B3}" type="presParOf" srcId="{7564BCCB-3DF5-4FFF-93CA-2B603E796F84}" destId="{F0FED3F1-F291-4F55-BA9F-5DC399D48B3C}" srcOrd="12" destOrd="0" presId="urn:microsoft.com/office/officeart/2005/8/layout/vProcess5"/>
    <dgm:cxn modelId="{EB804CFF-9DAB-407C-AFF7-E36364222A4D}" type="presParOf" srcId="{7564BCCB-3DF5-4FFF-93CA-2B603E796F84}" destId="{BBB71648-DBB4-4819-AAB3-45C78FC7A74D}" srcOrd="13" destOrd="0" presId="urn:microsoft.com/office/officeart/2005/8/layout/vProcess5"/>
    <dgm:cxn modelId="{149D10F2-9A9C-4585-BECF-B63C9401452C}" type="presParOf" srcId="{7564BCCB-3DF5-4FFF-93CA-2B603E796F84}" destId="{85FE672B-38D7-4FC8-A0C7-31E1279303D6}"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0C9DB-7E55-4CA3-B8AB-DD959EA78E2E}">
      <dsp:nvSpPr>
        <dsp:cNvPr id="0" name=""/>
        <dsp:cNvSpPr/>
      </dsp:nvSpPr>
      <dsp:spPr>
        <a:xfrm>
          <a:off x="1262092" y="582"/>
          <a:ext cx="2095446" cy="52386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EC" sz="1700" kern="1200" dirty="0"/>
            <a:t>Variable Independiente</a:t>
          </a:r>
        </a:p>
      </dsp:txBody>
      <dsp:txXfrm>
        <a:off x="1277435" y="15925"/>
        <a:ext cx="2064760" cy="493175"/>
      </dsp:txXfrm>
    </dsp:sp>
    <dsp:sp modelId="{304909F6-6383-4D71-9271-E457D5A88FE2}">
      <dsp:nvSpPr>
        <dsp:cNvPr id="0" name=""/>
        <dsp:cNvSpPr/>
      </dsp:nvSpPr>
      <dsp:spPr>
        <a:xfrm rot="5400000">
          <a:off x="2263977" y="570281"/>
          <a:ext cx="91675" cy="91675"/>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E20573-D947-4791-A5CF-F0AB2A96C47C}">
      <dsp:nvSpPr>
        <dsp:cNvPr id="0" name=""/>
        <dsp:cNvSpPr/>
      </dsp:nvSpPr>
      <dsp:spPr>
        <a:xfrm>
          <a:off x="1262092" y="707795"/>
          <a:ext cx="2095446" cy="523861"/>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EC" sz="1700" kern="1200" dirty="0"/>
            <a:t>Inteligencia de Negocios</a:t>
          </a:r>
        </a:p>
      </dsp:txBody>
      <dsp:txXfrm>
        <a:off x="1277435" y="723138"/>
        <a:ext cx="2064760" cy="493175"/>
      </dsp:txXfrm>
    </dsp:sp>
    <dsp:sp modelId="{276A2DE5-9554-4755-8456-5181D31CD5FF}">
      <dsp:nvSpPr>
        <dsp:cNvPr id="0" name=""/>
        <dsp:cNvSpPr/>
      </dsp:nvSpPr>
      <dsp:spPr>
        <a:xfrm rot="5400000">
          <a:off x="2263977" y="1277494"/>
          <a:ext cx="91675" cy="91675"/>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296A6F-0E58-43BA-AC7D-333F21DC1952}">
      <dsp:nvSpPr>
        <dsp:cNvPr id="0" name=""/>
        <dsp:cNvSpPr/>
      </dsp:nvSpPr>
      <dsp:spPr>
        <a:xfrm>
          <a:off x="1262092" y="1415008"/>
          <a:ext cx="2095446" cy="523861"/>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EC" sz="1700" kern="1200" dirty="0" err="1"/>
            <a:t>Datawarehousing</a:t>
          </a:r>
          <a:endParaRPr lang="es-EC" sz="1700" kern="1200" dirty="0"/>
        </a:p>
      </dsp:txBody>
      <dsp:txXfrm>
        <a:off x="1277435" y="1430351"/>
        <a:ext cx="2064760" cy="493175"/>
      </dsp:txXfrm>
    </dsp:sp>
    <dsp:sp modelId="{1FDCCAB2-0D34-4536-9FDD-C08B77D24213}">
      <dsp:nvSpPr>
        <dsp:cNvPr id="0" name=""/>
        <dsp:cNvSpPr/>
      </dsp:nvSpPr>
      <dsp:spPr>
        <a:xfrm rot="5400000">
          <a:off x="2263977" y="1984707"/>
          <a:ext cx="91675" cy="91675"/>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416B98-719A-4F17-8480-53A7C41B9C81}">
      <dsp:nvSpPr>
        <dsp:cNvPr id="0" name=""/>
        <dsp:cNvSpPr/>
      </dsp:nvSpPr>
      <dsp:spPr>
        <a:xfrm>
          <a:off x="1262092" y="2122221"/>
          <a:ext cx="2095446" cy="523861"/>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EC" sz="1700" kern="1200" dirty="0"/>
            <a:t>Minería de Datos</a:t>
          </a:r>
        </a:p>
      </dsp:txBody>
      <dsp:txXfrm>
        <a:off x="1277435" y="2137564"/>
        <a:ext cx="2064760" cy="493175"/>
      </dsp:txXfrm>
    </dsp:sp>
    <dsp:sp modelId="{3FB23D06-AB0A-473A-84EB-81A26F451FEE}">
      <dsp:nvSpPr>
        <dsp:cNvPr id="0" name=""/>
        <dsp:cNvSpPr/>
      </dsp:nvSpPr>
      <dsp:spPr>
        <a:xfrm rot="5400000">
          <a:off x="2263977" y="2691920"/>
          <a:ext cx="91675" cy="91675"/>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7149E2-F4ED-4DA1-8763-EE71057DC57D}">
      <dsp:nvSpPr>
        <dsp:cNvPr id="0" name=""/>
        <dsp:cNvSpPr/>
      </dsp:nvSpPr>
      <dsp:spPr>
        <a:xfrm>
          <a:off x="1262092" y="2829434"/>
          <a:ext cx="2095446" cy="523861"/>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EC" sz="1700" kern="1200" dirty="0"/>
            <a:t>Técnicas de Minería de Datos</a:t>
          </a:r>
        </a:p>
      </dsp:txBody>
      <dsp:txXfrm>
        <a:off x="1277435" y="2844777"/>
        <a:ext cx="2064760" cy="493175"/>
      </dsp:txXfrm>
    </dsp:sp>
    <dsp:sp modelId="{7D1EB1F5-B057-482F-ACBF-D7D8C3C428B5}">
      <dsp:nvSpPr>
        <dsp:cNvPr id="0" name=""/>
        <dsp:cNvSpPr/>
      </dsp:nvSpPr>
      <dsp:spPr>
        <a:xfrm rot="5400000">
          <a:off x="2263977" y="3399133"/>
          <a:ext cx="91675" cy="91675"/>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17457C-0138-4345-8F76-1FD30D3AE67D}">
      <dsp:nvSpPr>
        <dsp:cNvPr id="0" name=""/>
        <dsp:cNvSpPr/>
      </dsp:nvSpPr>
      <dsp:spPr>
        <a:xfrm>
          <a:off x="1262092" y="3536647"/>
          <a:ext cx="2095446" cy="523861"/>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EC" sz="1700" kern="1200" dirty="0"/>
            <a:t>Clustering</a:t>
          </a:r>
        </a:p>
      </dsp:txBody>
      <dsp:txXfrm>
        <a:off x="1277435" y="3551990"/>
        <a:ext cx="2064760" cy="493175"/>
      </dsp:txXfrm>
    </dsp:sp>
    <dsp:sp modelId="{F579EAE9-55C8-4700-A719-437B0C7B49AF}">
      <dsp:nvSpPr>
        <dsp:cNvPr id="0" name=""/>
        <dsp:cNvSpPr/>
      </dsp:nvSpPr>
      <dsp:spPr>
        <a:xfrm rot="5400000">
          <a:off x="2263977" y="4106346"/>
          <a:ext cx="91675" cy="91675"/>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2CC072-FA69-46E9-A152-B958D97522B2}">
      <dsp:nvSpPr>
        <dsp:cNvPr id="0" name=""/>
        <dsp:cNvSpPr/>
      </dsp:nvSpPr>
      <dsp:spPr>
        <a:xfrm>
          <a:off x="1262092" y="4243860"/>
          <a:ext cx="2095446" cy="523861"/>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EC" sz="1700" kern="1200" dirty="0"/>
            <a:t>Validación en el clustering</a:t>
          </a:r>
        </a:p>
      </dsp:txBody>
      <dsp:txXfrm>
        <a:off x="1277435" y="4259203"/>
        <a:ext cx="2064760" cy="493175"/>
      </dsp:txXfrm>
    </dsp:sp>
    <dsp:sp modelId="{68D12E9D-6492-4C4E-B03F-BAF436AA47DC}">
      <dsp:nvSpPr>
        <dsp:cNvPr id="0" name=""/>
        <dsp:cNvSpPr/>
      </dsp:nvSpPr>
      <dsp:spPr>
        <a:xfrm>
          <a:off x="3650901" y="582"/>
          <a:ext cx="2095446" cy="52386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EC" sz="1700" kern="1200" dirty="0"/>
            <a:t>Variable Dependiente</a:t>
          </a:r>
        </a:p>
      </dsp:txBody>
      <dsp:txXfrm>
        <a:off x="3666244" y="15925"/>
        <a:ext cx="2064760" cy="493175"/>
      </dsp:txXfrm>
    </dsp:sp>
    <dsp:sp modelId="{855FBCDB-CF61-442C-A606-622E1800FD7C}">
      <dsp:nvSpPr>
        <dsp:cNvPr id="0" name=""/>
        <dsp:cNvSpPr/>
      </dsp:nvSpPr>
      <dsp:spPr>
        <a:xfrm rot="5400000">
          <a:off x="4652786" y="570281"/>
          <a:ext cx="91675" cy="91675"/>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7571D0-AC08-4B90-B5DC-84292C7D1828}">
      <dsp:nvSpPr>
        <dsp:cNvPr id="0" name=""/>
        <dsp:cNvSpPr/>
      </dsp:nvSpPr>
      <dsp:spPr>
        <a:xfrm>
          <a:off x="3650901" y="707795"/>
          <a:ext cx="2095446" cy="523861"/>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EC" sz="1700" kern="1200" dirty="0"/>
            <a:t>IES</a:t>
          </a:r>
        </a:p>
      </dsp:txBody>
      <dsp:txXfrm>
        <a:off x="3666244" y="723138"/>
        <a:ext cx="2064760" cy="493175"/>
      </dsp:txXfrm>
    </dsp:sp>
    <dsp:sp modelId="{ACC796D0-15BA-42E2-A549-129F5D1112E7}">
      <dsp:nvSpPr>
        <dsp:cNvPr id="0" name=""/>
        <dsp:cNvSpPr/>
      </dsp:nvSpPr>
      <dsp:spPr>
        <a:xfrm rot="5400000">
          <a:off x="4652786" y="1277494"/>
          <a:ext cx="91675" cy="91675"/>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23B132-20BD-4E95-8DAB-EBBCD7AAF24C}">
      <dsp:nvSpPr>
        <dsp:cNvPr id="0" name=""/>
        <dsp:cNvSpPr/>
      </dsp:nvSpPr>
      <dsp:spPr>
        <a:xfrm>
          <a:off x="3650901" y="1415008"/>
          <a:ext cx="2095446" cy="523861"/>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EC" sz="1700" kern="1200" dirty="0"/>
            <a:t>Evaluación</a:t>
          </a:r>
        </a:p>
      </dsp:txBody>
      <dsp:txXfrm>
        <a:off x="3666244" y="1430351"/>
        <a:ext cx="2064760" cy="493175"/>
      </dsp:txXfrm>
    </dsp:sp>
    <dsp:sp modelId="{89D640F5-D73D-40E6-A71D-D25F24C673E5}">
      <dsp:nvSpPr>
        <dsp:cNvPr id="0" name=""/>
        <dsp:cNvSpPr/>
      </dsp:nvSpPr>
      <dsp:spPr>
        <a:xfrm rot="5400000">
          <a:off x="4652786" y="1984707"/>
          <a:ext cx="91675" cy="91675"/>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F88DD7-A65C-4C58-BD6D-639990FD7B23}">
      <dsp:nvSpPr>
        <dsp:cNvPr id="0" name=""/>
        <dsp:cNvSpPr/>
      </dsp:nvSpPr>
      <dsp:spPr>
        <a:xfrm>
          <a:off x="3650901" y="2122221"/>
          <a:ext cx="2095446" cy="523861"/>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EC" sz="1700" kern="1200" dirty="0"/>
            <a:t>Acreditación</a:t>
          </a:r>
        </a:p>
      </dsp:txBody>
      <dsp:txXfrm>
        <a:off x="3666244" y="2137564"/>
        <a:ext cx="2064760" cy="493175"/>
      </dsp:txXfrm>
    </dsp:sp>
    <dsp:sp modelId="{1830BE45-C1E2-4FE6-B7FB-ED9C10FB3202}">
      <dsp:nvSpPr>
        <dsp:cNvPr id="0" name=""/>
        <dsp:cNvSpPr/>
      </dsp:nvSpPr>
      <dsp:spPr>
        <a:xfrm rot="5400000">
          <a:off x="4652786" y="2691920"/>
          <a:ext cx="91675" cy="91675"/>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924D72-500B-4954-A389-DFFEBD45D25D}">
      <dsp:nvSpPr>
        <dsp:cNvPr id="0" name=""/>
        <dsp:cNvSpPr/>
      </dsp:nvSpPr>
      <dsp:spPr>
        <a:xfrm>
          <a:off x="3650901" y="2829434"/>
          <a:ext cx="2095446" cy="523861"/>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EC" sz="1700" kern="1200" dirty="0"/>
            <a:t>Modelo de Evaluación</a:t>
          </a:r>
        </a:p>
      </dsp:txBody>
      <dsp:txXfrm>
        <a:off x="3666244" y="2844777"/>
        <a:ext cx="2064760" cy="493175"/>
      </dsp:txXfrm>
    </dsp:sp>
    <dsp:sp modelId="{63716569-33B8-4982-828D-B94C0288C5EA}">
      <dsp:nvSpPr>
        <dsp:cNvPr id="0" name=""/>
        <dsp:cNvSpPr/>
      </dsp:nvSpPr>
      <dsp:spPr>
        <a:xfrm rot="5400000">
          <a:off x="4652786" y="3399133"/>
          <a:ext cx="91675" cy="91675"/>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B3D1AB-A3C4-45BD-8288-1B0E250027C9}">
      <dsp:nvSpPr>
        <dsp:cNvPr id="0" name=""/>
        <dsp:cNvSpPr/>
      </dsp:nvSpPr>
      <dsp:spPr>
        <a:xfrm>
          <a:off x="3650901" y="3536647"/>
          <a:ext cx="2095446" cy="523861"/>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EC" sz="1700" kern="1200" dirty="0"/>
            <a:t>Criterio de Evaluación</a:t>
          </a:r>
        </a:p>
      </dsp:txBody>
      <dsp:txXfrm>
        <a:off x="3666244" y="3551990"/>
        <a:ext cx="2064760" cy="493175"/>
      </dsp:txXfrm>
    </dsp:sp>
    <dsp:sp modelId="{452D4811-EF96-40B8-A6AB-9DF064D169CB}">
      <dsp:nvSpPr>
        <dsp:cNvPr id="0" name=""/>
        <dsp:cNvSpPr/>
      </dsp:nvSpPr>
      <dsp:spPr>
        <a:xfrm rot="5400000">
          <a:off x="4652786" y="4106346"/>
          <a:ext cx="91675" cy="91675"/>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DF63FA-3166-40F3-9571-119A23C8976E}">
      <dsp:nvSpPr>
        <dsp:cNvPr id="0" name=""/>
        <dsp:cNvSpPr/>
      </dsp:nvSpPr>
      <dsp:spPr>
        <a:xfrm>
          <a:off x="3650901" y="4243860"/>
          <a:ext cx="2095446" cy="523861"/>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EC" sz="1700" kern="1200" dirty="0"/>
            <a:t>Indicador de Evaluación</a:t>
          </a:r>
        </a:p>
      </dsp:txBody>
      <dsp:txXfrm>
        <a:off x="3666244" y="4259203"/>
        <a:ext cx="2064760" cy="4931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B718D-64DC-4A98-A3C6-81EB888FB217}">
      <dsp:nvSpPr>
        <dsp:cNvPr id="0" name=""/>
        <dsp:cNvSpPr/>
      </dsp:nvSpPr>
      <dsp:spPr>
        <a:xfrm>
          <a:off x="0" y="0"/>
          <a:ext cx="4693920" cy="731520"/>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C" sz="2000" kern="1200" dirty="0"/>
            <a:t>Análisis de Indicadores de Evaluación y de Gestión</a:t>
          </a:r>
        </a:p>
      </dsp:txBody>
      <dsp:txXfrm>
        <a:off x="21425" y="21425"/>
        <a:ext cx="3818966" cy="688670"/>
      </dsp:txXfrm>
    </dsp:sp>
    <dsp:sp modelId="{CB9C3AA1-FF85-4BB1-890A-34322183D0C8}">
      <dsp:nvSpPr>
        <dsp:cNvPr id="0" name=""/>
        <dsp:cNvSpPr/>
      </dsp:nvSpPr>
      <dsp:spPr>
        <a:xfrm>
          <a:off x="350520" y="833120"/>
          <a:ext cx="4693920" cy="731520"/>
        </a:xfrm>
        <a:prstGeom prst="roundRect">
          <a:avLst>
            <a:gd name="adj" fmla="val 10000"/>
          </a:avLst>
        </a:prstGeom>
        <a:gradFill rotWithShape="0">
          <a:gsLst>
            <a:gs pos="0">
              <a:schemeClr val="accent2">
                <a:shade val="80000"/>
                <a:hueOff val="0"/>
                <a:satOff val="-7005"/>
                <a:lumOff val="7938"/>
                <a:alphaOff val="0"/>
                <a:shade val="51000"/>
                <a:satMod val="130000"/>
              </a:schemeClr>
            </a:gs>
            <a:gs pos="80000">
              <a:schemeClr val="accent2">
                <a:shade val="80000"/>
                <a:hueOff val="0"/>
                <a:satOff val="-7005"/>
                <a:lumOff val="7938"/>
                <a:alphaOff val="0"/>
                <a:shade val="93000"/>
                <a:satMod val="130000"/>
              </a:schemeClr>
            </a:gs>
            <a:gs pos="100000">
              <a:schemeClr val="accent2">
                <a:shade val="80000"/>
                <a:hueOff val="0"/>
                <a:satOff val="-7005"/>
                <a:lumOff val="79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C" sz="2000" kern="1200" dirty="0"/>
            <a:t>Análisis de las Fuentes de Datos</a:t>
          </a:r>
        </a:p>
      </dsp:txBody>
      <dsp:txXfrm>
        <a:off x="371945" y="854545"/>
        <a:ext cx="3825062" cy="688669"/>
      </dsp:txXfrm>
    </dsp:sp>
    <dsp:sp modelId="{447C33B8-9586-462D-94BF-38174C74E0E4}">
      <dsp:nvSpPr>
        <dsp:cNvPr id="0" name=""/>
        <dsp:cNvSpPr/>
      </dsp:nvSpPr>
      <dsp:spPr>
        <a:xfrm>
          <a:off x="701039" y="1666240"/>
          <a:ext cx="4693920" cy="731520"/>
        </a:xfrm>
        <a:prstGeom prst="roundRect">
          <a:avLst>
            <a:gd name="adj" fmla="val 10000"/>
          </a:avLst>
        </a:prstGeom>
        <a:gradFill rotWithShape="0">
          <a:gsLst>
            <a:gs pos="0">
              <a:schemeClr val="accent2">
                <a:shade val="80000"/>
                <a:hueOff val="0"/>
                <a:satOff val="-14010"/>
                <a:lumOff val="15876"/>
                <a:alphaOff val="0"/>
                <a:shade val="51000"/>
                <a:satMod val="130000"/>
              </a:schemeClr>
            </a:gs>
            <a:gs pos="80000">
              <a:schemeClr val="accent2">
                <a:shade val="80000"/>
                <a:hueOff val="0"/>
                <a:satOff val="-14010"/>
                <a:lumOff val="15876"/>
                <a:alphaOff val="0"/>
                <a:shade val="93000"/>
                <a:satMod val="130000"/>
              </a:schemeClr>
            </a:gs>
            <a:gs pos="100000">
              <a:schemeClr val="accent2">
                <a:shade val="80000"/>
                <a:hueOff val="0"/>
                <a:satOff val="-14010"/>
                <a:lumOff val="15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C" sz="2000" kern="1200" dirty="0"/>
            <a:t>Diseño del </a:t>
          </a:r>
          <a:r>
            <a:rPr lang="es-EC" sz="2000" kern="1200" dirty="0" err="1"/>
            <a:t>Datawarehouse</a:t>
          </a:r>
          <a:endParaRPr lang="es-EC" sz="2000" kern="1200" dirty="0"/>
        </a:p>
      </dsp:txBody>
      <dsp:txXfrm>
        <a:off x="722464" y="1687665"/>
        <a:ext cx="3825062" cy="688669"/>
      </dsp:txXfrm>
    </dsp:sp>
    <dsp:sp modelId="{BE062F53-323A-4631-93C6-11AAF40472B1}">
      <dsp:nvSpPr>
        <dsp:cNvPr id="0" name=""/>
        <dsp:cNvSpPr/>
      </dsp:nvSpPr>
      <dsp:spPr>
        <a:xfrm>
          <a:off x="1051559" y="2499360"/>
          <a:ext cx="4693920" cy="731520"/>
        </a:xfrm>
        <a:prstGeom prst="roundRect">
          <a:avLst>
            <a:gd name="adj" fmla="val 10000"/>
          </a:avLst>
        </a:prstGeom>
        <a:gradFill rotWithShape="0">
          <a:gsLst>
            <a:gs pos="0">
              <a:schemeClr val="accent2">
                <a:shade val="80000"/>
                <a:hueOff val="0"/>
                <a:satOff val="-21014"/>
                <a:lumOff val="23814"/>
                <a:alphaOff val="0"/>
                <a:shade val="51000"/>
                <a:satMod val="130000"/>
              </a:schemeClr>
            </a:gs>
            <a:gs pos="80000">
              <a:schemeClr val="accent2">
                <a:shade val="80000"/>
                <a:hueOff val="0"/>
                <a:satOff val="-21014"/>
                <a:lumOff val="23814"/>
                <a:alphaOff val="0"/>
                <a:shade val="93000"/>
                <a:satMod val="130000"/>
              </a:schemeClr>
            </a:gs>
            <a:gs pos="100000">
              <a:schemeClr val="accent2">
                <a:shade val="80000"/>
                <a:hueOff val="0"/>
                <a:satOff val="-21014"/>
                <a:lumOff val="238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C" sz="2000" kern="1200" dirty="0"/>
            <a:t>Implementación del </a:t>
          </a:r>
          <a:r>
            <a:rPr lang="es-EC" sz="2000" kern="1200" dirty="0" err="1"/>
            <a:t>Datawarehousing</a:t>
          </a:r>
          <a:endParaRPr lang="es-EC" sz="2000" kern="1200" dirty="0"/>
        </a:p>
      </dsp:txBody>
      <dsp:txXfrm>
        <a:off x="1072984" y="2520785"/>
        <a:ext cx="3825062" cy="688669"/>
      </dsp:txXfrm>
    </dsp:sp>
    <dsp:sp modelId="{B0ECC390-FE71-411F-BE9A-F622922145D3}">
      <dsp:nvSpPr>
        <dsp:cNvPr id="0" name=""/>
        <dsp:cNvSpPr/>
      </dsp:nvSpPr>
      <dsp:spPr>
        <a:xfrm>
          <a:off x="1402079" y="3332480"/>
          <a:ext cx="4693920" cy="731520"/>
        </a:xfrm>
        <a:prstGeom prst="roundRect">
          <a:avLst>
            <a:gd name="adj" fmla="val 10000"/>
          </a:avLst>
        </a:prstGeom>
        <a:gradFill rotWithShape="0">
          <a:gsLst>
            <a:gs pos="0">
              <a:schemeClr val="accent2">
                <a:shade val="80000"/>
                <a:hueOff val="0"/>
                <a:satOff val="-28019"/>
                <a:lumOff val="31752"/>
                <a:alphaOff val="0"/>
                <a:shade val="51000"/>
                <a:satMod val="130000"/>
              </a:schemeClr>
            </a:gs>
            <a:gs pos="80000">
              <a:schemeClr val="accent2">
                <a:shade val="80000"/>
                <a:hueOff val="0"/>
                <a:satOff val="-28019"/>
                <a:lumOff val="31752"/>
                <a:alphaOff val="0"/>
                <a:shade val="93000"/>
                <a:satMod val="130000"/>
              </a:schemeClr>
            </a:gs>
            <a:gs pos="100000">
              <a:schemeClr val="accent2">
                <a:shade val="80000"/>
                <a:hueOff val="0"/>
                <a:satOff val="-28019"/>
                <a:lumOff val="31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C" sz="2000" kern="1200" dirty="0"/>
            <a:t>Validación del Modelo de Gestión</a:t>
          </a:r>
        </a:p>
      </dsp:txBody>
      <dsp:txXfrm>
        <a:off x="1423504" y="3353905"/>
        <a:ext cx="3825062" cy="688669"/>
      </dsp:txXfrm>
    </dsp:sp>
    <dsp:sp modelId="{31E716E5-79F1-4E7B-BFC7-CF865AFD3EB6}">
      <dsp:nvSpPr>
        <dsp:cNvPr id="0" name=""/>
        <dsp:cNvSpPr/>
      </dsp:nvSpPr>
      <dsp:spPr>
        <a:xfrm>
          <a:off x="4218432" y="534416"/>
          <a:ext cx="475488" cy="475488"/>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s-EC" sz="2200" kern="1200"/>
        </a:p>
      </dsp:txBody>
      <dsp:txXfrm>
        <a:off x="4325417" y="534416"/>
        <a:ext cx="261518" cy="357805"/>
      </dsp:txXfrm>
    </dsp:sp>
    <dsp:sp modelId="{7A67E3C2-FFDB-4BA9-B70D-D6864FF6349E}">
      <dsp:nvSpPr>
        <dsp:cNvPr id="0" name=""/>
        <dsp:cNvSpPr/>
      </dsp:nvSpPr>
      <dsp:spPr>
        <a:xfrm>
          <a:off x="4568952" y="1367536"/>
          <a:ext cx="475488" cy="475488"/>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s-EC" sz="2200" kern="1200"/>
        </a:p>
      </dsp:txBody>
      <dsp:txXfrm>
        <a:off x="4675937" y="1367536"/>
        <a:ext cx="261518" cy="357805"/>
      </dsp:txXfrm>
    </dsp:sp>
    <dsp:sp modelId="{661EF921-F831-4CE7-B3C2-9EFFE11639B5}">
      <dsp:nvSpPr>
        <dsp:cNvPr id="0" name=""/>
        <dsp:cNvSpPr/>
      </dsp:nvSpPr>
      <dsp:spPr>
        <a:xfrm>
          <a:off x="4919472" y="2188464"/>
          <a:ext cx="475488" cy="475488"/>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s-EC" sz="2200" kern="1200"/>
        </a:p>
      </dsp:txBody>
      <dsp:txXfrm>
        <a:off x="5026457" y="2188464"/>
        <a:ext cx="261518" cy="357805"/>
      </dsp:txXfrm>
    </dsp:sp>
    <dsp:sp modelId="{0CFF955C-9C46-44A2-87E0-A56F7254A518}">
      <dsp:nvSpPr>
        <dsp:cNvPr id="0" name=""/>
        <dsp:cNvSpPr/>
      </dsp:nvSpPr>
      <dsp:spPr>
        <a:xfrm>
          <a:off x="5269992" y="3029712"/>
          <a:ext cx="475488" cy="475488"/>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s-EC" sz="2200" kern="1200"/>
        </a:p>
      </dsp:txBody>
      <dsp:txXfrm>
        <a:off x="5376977" y="3029712"/>
        <a:ext cx="261518" cy="35780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08C83B6-3D7E-4EEF-A543-BC45778125FC}" type="datetimeFigureOut">
              <a:rPr lang="es-ES"/>
              <a:pPr>
                <a:defRPr/>
              </a:pPr>
              <a:t>28/07/2019</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3796FA8-0069-4478-A2D6-79E964A88A4F}"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50197" name="CorelDRAW" r:id="rId3" imgW="9168480" imgH="5375520" progId="">
                  <p:embed/>
                </p:oleObj>
              </mc:Choice>
              <mc:Fallback>
                <p:oleObj name="CorelDRAW" r:id="rId3" imgW="9168480" imgH="5375520" progId="">
                  <p:embed/>
                  <p:pic>
                    <p:nvPicPr>
                      <p:cNvPr id="0"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p>
        </p:txBody>
      </p:sp>
      <p:pic>
        <p:nvPicPr>
          <p:cNvPr id="7" name="Picture 33" descr="LOGO-OFICIAL-transparente"/>
          <p:cNvPicPr>
            <a:picLocks noChangeAspect="1" noChangeArrowheads="1"/>
          </p:cNvPicPr>
          <p:nvPr userDrawn="1"/>
        </p:nvPicPr>
        <p:blipFill>
          <a:blip r:embed="rId5" cstate="print"/>
          <a:srcRect/>
          <a:stretch>
            <a:fillRect/>
          </a:stretch>
        </p:blipFill>
        <p:spPr bwMode="auto">
          <a:xfrm>
            <a:off x="53975" y="153988"/>
            <a:ext cx="3059113" cy="890587"/>
          </a:xfrm>
          <a:prstGeom prst="rect">
            <a:avLst/>
          </a:prstGeom>
          <a:noFill/>
          <a:ln w="9525">
            <a:noFill/>
            <a:miter lim="800000"/>
            <a:headEnd/>
            <a:tailEnd/>
          </a:ln>
        </p:spPr>
      </p:pic>
      <p:pic>
        <p:nvPicPr>
          <p:cNvPr id="8" name="12 Imagen" descr="pie de pagina espe.jpg"/>
          <p:cNvPicPr>
            <a:picLocks noChangeAspect="1"/>
          </p:cNvPicPr>
          <p:nvPr userDrawn="1"/>
        </p:nvPicPr>
        <p:blipFill>
          <a:blip r:embed="rId6" cstate="print"/>
          <a:srcRect/>
          <a:stretch>
            <a:fillRect/>
          </a:stretch>
        </p:blipFill>
        <p:spPr bwMode="auto">
          <a:xfrm>
            <a:off x="0" y="5864225"/>
            <a:ext cx="9144000" cy="1065213"/>
          </a:xfrm>
          <a:prstGeom prst="rect">
            <a:avLst/>
          </a:prstGeom>
          <a:noFill/>
          <a:ln w="9525">
            <a:solidFill>
              <a:schemeClr val="tx1"/>
            </a:solid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AutoShape 4"/>
          <p:cNvSpPr>
            <a:spLocks noChangeArrowheads="1"/>
          </p:cNvSpPr>
          <p:nvPr userDrawn="1"/>
        </p:nvSpPr>
        <p:spPr bwMode="auto">
          <a:xfrm>
            <a:off x="357188" y="1428750"/>
            <a:ext cx="2286000" cy="1981200"/>
          </a:xfrm>
          <a:prstGeom prst="rightArrowCallout">
            <a:avLst>
              <a:gd name="adj1" fmla="val 25000"/>
              <a:gd name="adj2" fmla="val 25000"/>
              <a:gd name="adj3" fmla="val 19231"/>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p:txBody>
      </p:sp>
      <p:sp>
        <p:nvSpPr>
          <p:cNvPr id="3" name="AutoShape 12"/>
          <p:cNvSpPr>
            <a:spLocks noChangeArrowheads="1"/>
          </p:cNvSpPr>
          <p:nvPr userDrawn="1"/>
        </p:nvSpPr>
        <p:spPr bwMode="auto">
          <a:xfrm>
            <a:off x="4786313" y="4305306"/>
            <a:ext cx="1714500" cy="571500"/>
          </a:xfrm>
          <a:prstGeom prst="downArrowCallout">
            <a:avLst>
              <a:gd name="adj1" fmla="val 59091"/>
              <a:gd name="adj2" fmla="val 59091"/>
              <a:gd name="adj3" fmla="val 16667"/>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a:p>
            <a:pPr algn="ctr" eaLnBrk="0" hangingPunct="0">
              <a:defRPr/>
            </a:pPr>
            <a:r>
              <a:rPr lang="es-ES" sz="1400" b="1" dirty="0">
                <a:effectLst>
                  <a:outerShdw blurRad="38100" dist="38100" dir="2700000" algn="tl">
                    <a:srgbClr val="000000">
                      <a:alpha val="43137"/>
                    </a:srgbClr>
                  </a:outerShdw>
                </a:effectLst>
                <a:latin typeface="Albertus" pitchFamily="34" charset="0"/>
              </a:rPr>
              <a:t>PRODUCTOS</a:t>
            </a:r>
          </a:p>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p:txBody>
      </p:sp>
      <p:sp>
        <p:nvSpPr>
          <p:cNvPr id="4" name="AutoShape 8"/>
          <p:cNvSpPr>
            <a:spLocks noChangeArrowheads="1"/>
          </p:cNvSpPr>
          <p:nvPr userDrawn="1"/>
        </p:nvSpPr>
        <p:spPr bwMode="auto">
          <a:xfrm>
            <a:off x="2714625" y="5000625"/>
            <a:ext cx="5638800" cy="885825"/>
          </a:xfrm>
          <a:prstGeom prst="bevel">
            <a:avLst>
              <a:gd name="adj" fmla="val 125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defTabSz="376238">
              <a:defRPr/>
            </a:pPr>
            <a:endParaRPr lang="es-ES" sz="1400" b="1" dirty="0">
              <a:solidFill>
                <a:schemeClr val="bg1"/>
              </a:solidFill>
              <a:effectLst>
                <a:outerShdw blurRad="38100" dist="38100" dir="2700000" algn="tl">
                  <a:srgbClr val="000000">
                    <a:alpha val="43137"/>
                  </a:srgbClr>
                </a:outerShdw>
              </a:effectLst>
              <a:latin typeface="Albertus" pitchFamily="34" charset="0"/>
            </a:endParaRPr>
          </a:p>
        </p:txBody>
      </p:sp>
      <p:sp>
        <p:nvSpPr>
          <p:cNvPr id="5" name="4 Rectángulo"/>
          <p:cNvSpPr/>
          <p:nvPr userDrawn="1"/>
        </p:nvSpPr>
        <p:spPr>
          <a:xfrm>
            <a:off x="2857488" y="785794"/>
            <a:ext cx="5572164" cy="3357586"/>
          </a:xfrm>
          <a:prstGeom prst="rect">
            <a:avLst/>
          </a:prstGeom>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nchor="ctr"/>
          <a:lstStyle/>
          <a:p>
            <a:pPr algn="just" defTabSz="292100" eaLnBrk="0" hangingPunct="0">
              <a:buFont typeface="Wingdings" pitchFamily="2" charset="2"/>
              <a:buNone/>
              <a:defRPr/>
            </a:pPr>
            <a:endParaRPr lang="es-ES" sz="1600" b="1" dirty="0">
              <a:solidFill>
                <a:schemeClr val="tx1"/>
              </a:solidFill>
              <a:latin typeface="Albertus"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7" name="Line 23"/>
          <p:cNvSpPr>
            <a:spLocks noChangeShapeType="1"/>
          </p:cNvSpPr>
          <p:nvPr userDrawn="1"/>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a:p>
        </p:txBody>
      </p:sp>
      <p:sp>
        <p:nvSpPr>
          <p:cNvPr id="1048" name="Line 24"/>
          <p:cNvSpPr>
            <a:spLocks noChangeShapeType="1"/>
          </p:cNvSpPr>
          <p:nvPr userDrawn="1"/>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a:p>
        </p:txBody>
      </p:sp>
      <p:pic>
        <p:nvPicPr>
          <p:cNvPr id="6150" name="Picture 25" descr="LOGO-OFICIAL-transparente"/>
          <p:cNvPicPr>
            <a:picLocks noChangeAspect="1" noChangeArrowheads="1"/>
          </p:cNvPicPr>
          <p:nvPr userDrawn="1"/>
        </p:nvPicPr>
        <p:blipFill>
          <a:blip r:embed="rId14" cstate="print"/>
          <a:srcRect/>
          <a:stretch>
            <a:fillRect/>
          </a:stretch>
        </p:blipFill>
        <p:spPr bwMode="auto">
          <a:xfrm>
            <a:off x="6443663" y="5876925"/>
            <a:ext cx="2700337" cy="7858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4" r:id="rId1"/>
    <p:sldLayoutId id="2147483994" r:id="rId2"/>
    <p:sldLayoutId id="2147483995" r:id="rId3"/>
    <p:sldLayoutId id="2147483996" r:id="rId4"/>
    <p:sldLayoutId id="2147483997" r:id="rId5"/>
    <p:sldLayoutId id="2147483998" r:id="rId6"/>
    <p:sldLayoutId id="2147484005" r:id="rId7"/>
    <p:sldLayoutId id="2147483999" r:id="rId8"/>
    <p:sldLayoutId id="2147484000" r:id="rId9"/>
    <p:sldLayoutId id="2147484001" r:id="rId10"/>
    <p:sldLayoutId id="2147484002" r:id="rId11"/>
    <p:sldLayoutId id="2147484003" r:id="rId12"/>
  </p:sldLayoutIdLs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txBox="1">
            <a:spLocks noChangeArrowheads="1"/>
          </p:cNvSpPr>
          <p:nvPr/>
        </p:nvSpPr>
        <p:spPr bwMode="auto">
          <a:xfrm>
            <a:off x="1403648" y="1484785"/>
            <a:ext cx="7632848" cy="1296144"/>
          </a:xfrm>
          <a:prstGeom prst="rect">
            <a:avLst/>
          </a:prstGeom>
          <a:solidFill>
            <a:schemeClr val="bg1"/>
          </a:solidFill>
          <a:ln w="9525">
            <a:noFill/>
            <a:miter lim="800000"/>
            <a:headEnd/>
            <a:tailEnd/>
          </a:ln>
        </p:spPr>
        <p:txBody>
          <a:bodyPr/>
          <a:lstStyle/>
          <a:p>
            <a:pPr algn="ctr" eaLnBrk="0" hangingPunct="0"/>
            <a:r>
              <a:rPr lang="es-EC" sz="2400" dirty="0">
                <a:solidFill>
                  <a:schemeClr val="accent2">
                    <a:lumMod val="50000"/>
                  </a:schemeClr>
                </a:solidFill>
                <a:latin typeface="Source Sans Pro Black" panose="020B0803030403020204" pitchFamily="34" charset="0"/>
                <a:ea typeface="Source Sans Pro Black" panose="020B0803030403020204" pitchFamily="34" charset="0"/>
              </a:rPr>
              <a:t>MODELO DE GESTIÓN DE INDICADORES DE EVALUACIÓN PARA LAS INSTITUCIONES DE EDUCACIÓN SUPERIOR DEL ECUADOR</a:t>
            </a:r>
            <a:endParaRPr lang="es-ES_tradnl" sz="2400" b="1" dirty="0">
              <a:solidFill>
                <a:schemeClr val="accent2">
                  <a:lumMod val="50000"/>
                </a:schemeClr>
              </a:solidFill>
              <a:latin typeface="Source Sans Pro Black" panose="020B0803030403020204" pitchFamily="34" charset="0"/>
              <a:ea typeface="Source Sans Pro Black" panose="020B0803030403020204" pitchFamily="34" charset="0"/>
            </a:endParaRPr>
          </a:p>
        </p:txBody>
      </p:sp>
      <p:sp>
        <p:nvSpPr>
          <p:cNvPr id="8195" name="Rectangle 2"/>
          <p:cNvSpPr txBox="1">
            <a:spLocks noChangeArrowheads="1"/>
          </p:cNvSpPr>
          <p:nvPr/>
        </p:nvSpPr>
        <p:spPr bwMode="auto">
          <a:xfrm>
            <a:off x="899592" y="3140968"/>
            <a:ext cx="8064177" cy="1584325"/>
          </a:xfrm>
          <a:prstGeom prst="rect">
            <a:avLst/>
          </a:prstGeom>
          <a:noFill/>
          <a:ln w="9525">
            <a:noFill/>
            <a:miter lim="800000"/>
            <a:headEnd/>
            <a:tailEnd/>
          </a:ln>
        </p:spPr>
        <p:txBody>
          <a:bodyPr/>
          <a:lstStyle/>
          <a:p>
            <a:pPr algn="ctr" eaLnBrk="0" hangingPunct="0"/>
            <a:r>
              <a:rPr lang="es-EC" b="1" dirty="0">
                <a:solidFill>
                  <a:schemeClr val="tx1">
                    <a:lumMod val="75000"/>
                    <a:lumOff val="25000"/>
                  </a:schemeClr>
                </a:solidFill>
              </a:rPr>
              <a:t>TRABAJO DE TITULACIÓN PREVIO A LA OBTENCIÓN DEL TITULO DE MAGISTER EN GESTIÓN DE SISTEMAS DE INFORMACIÓN E INTELIGENCIA DE NEGOCIOS</a:t>
            </a:r>
          </a:p>
          <a:p>
            <a:pPr algn="ctr" eaLnBrk="0" hangingPunct="0"/>
            <a:endParaRPr lang="es-ES_tradnl" sz="2000" b="1" dirty="0">
              <a:solidFill>
                <a:srgbClr val="000000"/>
              </a:solidFill>
              <a:latin typeface="Calibri" pitchFamily="34" charset="0"/>
            </a:endParaRPr>
          </a:p>
          <a:p>
            <a:pPr algn="ctr" eaLnBrk="0" hangingPunct="0"/>
            <a:r>
              <a:rPr lang="es-ES_tradnl" sz="2000" b="1" dirty="0">
                <a:solidFill>
                  <a:schemeClr val="tx1">
                    <a:lumMod val="75000"/>
                    <a:lumOff val="25000"/>
                  </a:schemeClr>
                </a:solidFill>
                <a:latin typeface="Calibri" pitchFamily="34" charset="0"/>
              </a:rPr>
              <a:t>AUTORA: MARGARITA ALEJANDRA AUCANCELA GUAMÁN</a:t>
            </a:r>
          </a:p>
          <a:p>
            <a:pPr algn="ctr" eaLnBrk="0" hangingPunct="0"/>
            <a:r>
              <a:rPr lang="es-ES_tradnl" sz="2000" b="1" dirty="0">
                <a:solidFill>
                  <a:schemeClr val="tx1">
                    <a:lumMod val="75000"/>
                    <a:lumOff val="25000"/>
                  </a:schemeClr>
                </a:solidFill>
                <a:latin typeface="Calibri" pitchFamily="34" charset="0"/>
              </a:rPr>
              <a:t>DIRECTOR: ING. GEOVANNY </a:t>
            </a:r>
            <a:r>
              <a:rPr lang="es-ES_tradnl" sz="2000" b="1" dirty="0" err="1">
                <a:solidFill>
                  <a:schemeClr val="tx1">
                    <a:lumMod val="75000"/>
                    <a:lumOff val="25000"/>
                  </a:schemeClr>
                </a:solidFill>
                <a:latin typeface="Calibri" pitchFamily="34" charset="0"/>
              </a:rPr>
              <a:t>RAURA</a:t>
            </a:r>
            <a:endParaRPr lang="es-ES_tradnl" sz="2000" b="1" dirty="0">
              <a:solidFill>
                <a:schemeClr val="tx1">
                  <a:lumMod val="75000"/>
                  <a:lumOff val="25000"/>
                </a:schemeClr>
              </a:solidFill>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txBox="1">
            <a:spLocks noChangeArrowheads="1"/>
          </p:cNvSpPr>
          <p:nvPr/>
        </p:nvSpPr>
        <p:spPr bwMode="auto">
          <a:xfrm>
            <a:off x="827584" y="620688"/>
            <a:ext cx="7129463" cy="504056"/>
          </a:xfrm>
          <a:prstGeom prst="rect">
            <a:avLst/>
          </a:prstGeom>
          <a:noFill/>
          <a:ln w="9525">
            <a:noFill/>
            <a:miter lim="800000"/>
            <a:headEnd/>
            <a:tailEnd/>
          </a:ln>
        </p:spPr>
        <p:txBody>
          <a:bodyPr/>
          <a:lstStyle/>
          <a:p>
            <a:pPr algn="ctr" eaLnBrk="0" hangingPunct="0">
              <a:buFont typeface="Arial" charset="0"/>
              <a:buNone/>
            </a:pPr>
            <a:r>
              <a:rPr lang="es-ES_tradnl" sz="2400" b="1" dirty="0">
                <a:solidFill>
                  <a:srgbClr val="FF9900"/>
                </a:solidFill>
                <a:latin typeface="Source Sans Pro Black" panose="020B0803030403020204" pitchFamily="34" charset="0"/>
                <a:ea typeface="Source Sans Pro Black" panose="020B0803030403020204" pitchFamily="34" charset="0"/>
              </a:rPr>
              <a:t>DESARROLLO DEL MODELO DE GESTIÓN</a:t>
            </a:r>
          </a:p>
          <a:p>
            <a:pPr algn="ctr" eaLnBrk="0" hangingPunct="0">
              <a:buFont typeface="Arial" charset="0"/>
              <a:buNone/>
            </a:pPr>
            <a:endParaRPr lang="es-ES_tradnl" sz="1400" b="1" dirty="0">
              <a:solidFill>
                <a:srgbClr val="000000"/>
              </a:solidFill>
              <a:latin typeface="Calibri" pitchFamily="34" charset="0"/>
            </a:endParaRPr>
          </a:p>
        </p:txBody>
      </p:sp>
      <p:sp>
        <p:nvSpPr>
          <p:cNvPr id="4" name="Rectangle 2"/>
          <p:cNvSpPr txBox="1">
            <a:spLocks noChangeArrowheads="1"/>
          </p:cNvSpPr>
          <p:nvPr/>
        </p:nvSpPr>
        <p:spPr>
          <a:xfrm>
            <a:off x="1116013" y="4445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755576" y="46013"/>
            <a:ext cx="8101012" cy="574675"/>
          </a:xfrm>
          <a:prstGeom prst="rect">
            <a:avLst/>
          </a:prstGeom>
        </p:spPr>
        <p:txBody>
          <a:bodyPr/>
          <a:lstStyle/>
          <a:p>
            <a:pPr eaLnBrk="0" hangingPunct="0">
              <a:defRPr/>
            </a:pPr>
            <a:r>
              <a:rPr lang="es-EC" sz="1600" dirty="0">
                <a:latin typeface="Source Sans Pro Black" panose="020B0803030403020204" pitchFamily="34" charset="0"/>
                <a:ea typeface="Source Sans Pro Black" panose="020B0803030403020204" pitchFamily="34" charset="0"/>
              </a:rPr>
              <a:t>MODELO DE GESTIÓN DE INDICADORES DE EVALUACIÓN PARA LAS INSTITUCIONES DE EDUCACIÓN SUPERIOR DEL ECUADOR</a:t>
            </a: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7" name="Rectangle 2"/>
          <p:cNvSpPr txBox="1">
            <a:spLocks noChangeArrowheads="1"/>
          </p:cNvSpPr>
          <p:nvPr/>
        </p:nvSpPr>
        <p:spPr>
          <a:xfrm>
            <a:off x="323528" y="6382692"/>
            <a:ext cx="2880320" cy="431800"/>
          </a:xfrm>
          <a:prstGeom prst="rect">
            <a:avLst/>
          </a:prstGeom>
        </p:spPr>
        <p:txBody>
          <a:bodyPr/>
          <a:lstStyle/>
          <a:p>
            <a:pPr eaLnBrk="0" hangingPunct="0">
              <a:defRPr/>
            </a:pPr>
            <a:r>
              <a:rPr lang="es-ES_tradnl" sz="1600" b="1" dirty="0">
                <a:solidFill>
                  <a:srgbClr val="000000"/>
                </a:solidFill>
                <a:effectLst>
                  <a:outerShdw blurRad="38100" dist="38100" dir="2700000" algn="tl">
                    <a:srgbClr val="C0C0C0"/>
                  </a:outerShdw>
                </a:effectLst>
                <a:latin typeface="Calibri" pitchFamily="34" charset="0"/>
              </a:rPr>
              <a:t>Margarita Aucancela</a:t>
            </a:r>
          </a:p>
        </p:txBody>
      </p:sp>
      <p:graphicFrame>
        <p:nvGraphicFramePr>
          <p:cNvPr id="6" name="Diagrama 5">
            <a:extLst>
              <a:ext uri="{FF2B5EF4-FFF2-40B4-BE49-F238E27FC236}">
                <a16:creationId xmlns:a16="http://schemas.microsoft.com/office/drawing/2014/main" id="{62066003-1A13-4FF6-A682-A6621F0A95C9}"/>
              </a:ext>
            </a:extLst>
          </p:cNvPr>
          <p:cNvGraphicFramePr/>
          <p:nvPr>
            <p:extLst>
              <p:ext uri="{D42A27DB-BD31-4B8C-83A1-F6EECF244321}">
                <p14:modId xmlns:p14="http://schemas.microsoft.com/office/powerpoint/2010/main" val="833233932"/>
              </p:ext>
            </p:extLst>
          </p:nvPr>
        </p:nvGraphicFramePr>
        <p:xfrm>
          <a:off x="1572344"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4421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txBox="1">
            <a:spLocks noChangeArrowheads="1"/>
          </p:cNvSpPr>
          <p:nvPr/>
        </p:nvSpPr>
        <p:spPr bwMode="auto">
          <a:xfrm>
            <a:off x="827584" y="620688"/>
            <a:ext cx="7129463" cy="504056"/>
          </a:xfrm>
          <a:prstGeom prst="rect">
            <a:avLst/>
          </a:prstGeom>
          <a:noFill/>
          <a:ln w="9525">
            <a:noFill/>
            <a:miter lim="800000"/>
            <a:headEnd/>
            <a:tailEnd/>
          </a:ln>
        </p:spPr>
        <p:txBody>
          <a:bodyPr/>
          <a:lstStyle/>
          <a:p>
            <a:pPr algn="ctr" eaLnBrk="0" hangingPunct="0">
              <a:buFont typeface="Arial" charset="0"/>
              <a:buNone/>
            </a:pPr>
            <a:r>
              <a:rPr lang="es-ES_tradnl" sz="2400" b="1" dirty="0">
                <a:solidFill>
                  <a:srgbClr val="FF9900"/>
                </a:solidFill>
                <a:latin typeface="Source Sans Pro Black" panose="020B0803030403020204" pitchFamily="34" charset="0"/>
                <a:ea typeface="Source Sans Pro Black" panose="020B0803030403020204" pitchFamily="34" charset="0"/>
              </a:rPr>
              <a:t>ANÁLISIS DE INDICADORES DE EVALUACIÓN Y GESTIÓN</a:t>
            </a:r>
          </a:p>
          <a:p>
            <a:pPr algn="ctr" eaLnBrk="0" hangingPunct="0">
              <a:buFont typeface="Arial" charset="0"/>
              <a:buNone/>
            </a:pPr>
            <a:endParaRPr lang="es-ES_tradnl" sz="1400" b="1" dirty="0">
              <a:solidFill>
                <a:srgbClr val="000000"/>
              </a:solidFill>
              <a:latin typeface="Calibri" pitchFamily="34" charset="0"/>
            </a:endParaRPr>
          </a:p>
        </p:txBody>
      </p:sp>
      <p:sp>
        <p:nvSpPr>
          <p:cNvPr id="4" name="Rectangle 2"/>
          <p:cNvSpPr txBox="1">
            <a:spLocks noChangeArrowheads="1"/>
          </p:cNvSpPr>
          <p:nvPr/>
        </p:nvSpPr>
        <p:spPr>
          <a:xfrm>
            <a:off x="1116013" y="4445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755576" y="46013"/>
            <a:ext cx="8101012" cy="574675"/>
          </a:xfrm>
          <a:prstGeom prst="rect">
            <a:avLst/>
          </a:prstGeom>
        </p:spPr>
        <p:txBody>
          <a:bodyPr/>
          <a:lstStyle/>
          <a:p>
            <a:pPr eaLnBrk="0" hangingPunct="0">
              <a:defRPr/>
            </a:pPr>
            <a:r>
              <a:rPr lang="es-EC" sz="1600" dirty="0">
                <a:latin typeface="Source Sans Pro Black" panose="020B0803030403020204" pitchFamily="34" charset="0"/>
                <a:ea typeface="Source Sans Pro Black" panose="020B0803030403020204" pitchFamily="34" charset="0"/>
              </a:rPr>
              <a:t>MODELO DE GESTIÓN DE INDICADORES DE EVALUACIÓN PARA LAS INSTITUCIONES DE EDUCACIÓN SUPERIOR DEL ECUADOR</a:t>
            </a: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7" name="Rectangle 2"/>
          <p:cNvSpPr txBox="1">
            <a:spLocks noChangeArrowheads="1"/>
          </p:cNvSpPr>
          <p:nvPr/>
        </p:nvSpPr>
        <p:spPr>
          <a:xfrm>
            <a:off x="323528" y="6382692"/>
            <a:ext cx="2880320" cy="431800"/>
          </a:xfrm>
          <a:prstGeom prst="rect">
            <a:avLst/>
          </a:prstGeom>
        </p:spPr>
        <p:txBody>
          <a:bodyPr/>
          <a:lstStyle/>
          <a:p>
            <a:pPr eaLnBrk="0" hangingPunct="0">
              <a:defRPr/>
            </a:pPr>
            <a:r>
              <a:rPr lang="es-ES_tradnl" sz="1600" b="1" dirty="0">
                <a:solidFill>
                  <a:srgbClr val="000000"/>
                </a:solidFill>
                <a:effectLst>
                  <a:outerShdw blurRad="38100" dist="38100" dir="2700000" algn="tl">
                    <a:srgbClr val="C0C0C0"/>
                  </a:outerShdw>
                </a:effectLst>
                <a:latin typeface="Calibri" pitchFamily="34" charset="0"/>
              </a:rPr>
              <a:t>Margarita Aucancela</a:t>
            </a:r>
          </a:p>
        </p:txBody>
      </p:sp>
      <p:sp>
        <p:nvSpPr>
          <p:cNvPr id="3" name="Rectángulo 2">
            <a:extLst>
              <a:ext uri="{FF2B5EF4-FFF2-40B4-BE49-F238E27FC236}">
                <a16:creationId xmlns:a16="http://schemas.microsoft.com/office/drawing/2014/main" id="{A23D894E-7FC3-44E8-A5F4-CF3F0F0F9BB1}"/>
              </a:ext>
            </a:extLst>
          </p:cNvPr>
          <p:cNvSpPr/>
          <p:nvPr/>
        </p:nvSpPr>
        <p:spPr>
          <a:xfrm>
            <a:off x="251520" y="1551709"/>
            <a:ext cx="5814392" cy="4185761"/>
          </a:xfrm>
          <a:prstGeom prst="rect">
            <a:avLst/>
          </a:prstGeom>
        </p:spPr>
        <p:txBody>
          <a:bodyPr wrap="square">
            <a:spAutoFit/>
          </a:bodyPr>
          <a:lstStyle/>
          <a:p>
            <a:pPr>
              <a:lnSpc>
                <a:spcPct val="150000"/>
              </a:lnSpc>
              <a:spcBef>
                <a:spcPts val="600"/>
              </a:spcBef>
              <a:spcAft>
                <a:spcPts val="600"/>
              </a:spcAft>
            </a:pPr>
            <a:r>
              <a:rPr lang="es-ES" b="1" dirty="0">
                <a:latin typeface="Times New Roman" panose="02020603050405020304" pitchFamily="18" charset="0"/>
                <a:ea typeface="Times New Roman" panose="02020603050405020304" pitchFamily="18" charset="0"/>
              </a:rPr>
              <a:t>Indicadores de evaluación institucional</a:t>
            </a:r>
            <a:endParaRPr lang="en-US" sz="12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s-EC" spc="-15" dirty="0">
                <a:latin typeface="Times New Roman" panose="02020603050405020304" pitchFamily="18" charset="0"/>
                <a:ea typeface="Times New Roman" panose="02020603050405020304" pitchFamily="18" charset="0"/>
              </a:rPr>
              <a:t>Doctores </a:t>
            </a:r>
            <a:endParaRPr lang="en-US" sz="12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s-EC" spc="-15" dirty="0">
                <a:latin typeface="Times New Roman" panose="02020603050405020304" pitchFamily="18" charset="0"/>
                <a:ea typeface="Times New Roman" panose="02020603050405020304" pitchFamily="18" charset="0"/>
              </a:rPr>
              <a:t>Doctores tiempo completo</a:t>
            </a:r>
            <a:endParaRPr lang="en-US" sz="12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s-EC" spc="-15" dirty="0">
                <a:latin typeface="Times New Roman" panose="02020603050405020304" pitchFamily="18" charset="0"/>
                <a:ea typeface="Times New Roman" panose="02020603050405020304" pitchFamily="18" charset="0"/>
              </a:rPr>
              <a:t>Doctores en formación </a:t>
            </a:r>
            <a:endParaRPr lang="en-US" sz="12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s-EC" spc="-15" dirty="0">
                <a:latin typeface="Times New Roman" panose="02020603050405020304" pitchFamily="18" charset="0"/>
                <a:ea typeface="Times New Roman" panose="02020603050405020304" pitchFamily="18" charset="0"/>
              </a:rPr>
              <a:t>Estudiantes por profesora</a:t>
            </a:r>
            <a:endParaRPr lang="en-US" sz="12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s-EC" spc="-15" dirty="0">
                <a:latin typeface="Times New Roman" panose="02020603050405020304" pitchFamily="18" charset="0"/>
                <a:ea typeface="Times New Roman" panose="02020603050405020304" pitchFamily="18" charset="0"/>
              </a:rPr>
              <a:t>Titularidad</a:t>
            </a:r>
            <a:endParaRPr lang="en-US" sz="12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s-EC" spc="-15" dirty="0">
                <a:latin typeface="Times New Roman" panose="02020603050405020304" pitchFamily="18" charset="0"/>
                <a:ea typeface="Times New Roman" panose="02020603050405020304" pitchFamily="18" charset="0"/>
              </a:rPr>
              <a:t>Titularidad Tiempo Completo</a:t>
            </a:r>
            <a:endParaRPr lang="en-US" sz="12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s-EC" spc="-15" dirty="0">
                <a:latin typeface="Times New Roman" panose="02020603050405020304" pitchFamily="18" charset="0"/>
                <a:ea typeface="Times New Roman" panose="02020603050405020304" pitchFamily="18" charset="0"/>
              </a:rPr>
              <a:t>Profesoras mujeres</a:t>
            </a:r>
            <a:endParaRPr lang="en-US" sz="12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s-EC" spc="-15" dirty="0">
                <a:latin typeface="Times New Roman" panose="02020603050405020304" pitchFamily="18" charset="0"/>
                <a:ea typeface="Times New Roman" panose="02020603050405020304" pitchFamily="18" charset="0"/>
              </a:rPr>
              <a:t>Dirección Mujeres</a:t>
            </a:r>
            <a:endParaRPr lang="en-US" sz="12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s-EC" spc="-15" dirty="0">
                <a:latin typeface="Times New Roman" panose="02020603050405020304" pitchFamily="18" charset="0"/>
                <a:ea typeface="Times New Roman" panose="02020603050405020304" pitchFamily="18" charset="0"/>
              </a:rPr>
              <a:t>Producción científica Impacto Mundial</a:t>
            </a:r>
            <a:endParaRPr lang="en-US" sz="12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s-EC" spc="-15" dirty="0">
                <a:latin typeface="Times New Roman" panose="02020603050405020304" pitchFamily="18" charset="0"/>
                <a:ea typeface="Times New Roman" panose="02020603050405020304" pitchFamily="18" charset="0"/>
              </a:rPr>
              <a:t>Producción científica Impacto Regional</a:t>
            </a:r>
            <a:endParaRPr lang="en-US" sz="12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s-EC" spc="-15" dirty="0">
                <a:latin typeface="Times New Roman" panose="02020603050405020304" pitchFamily="18" charset="0"/>
                <a:ea typeface="Times New Roman" panose="02020603050405020304" pitchFamily="18" charset="0"/>
              </a:rPr>
              <a:t>Tasa de Retención </a:t>
            </a:r>
            <a:endParaRPr lang="en-US" sz="12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s-EC" spc="-15" dirty="0">
                <a:latin typeface="Times New Roman" panose="02020603050405020304" pitchFamily="18" charset="0"/>
                <a:ea typeface="Times New Roman" panose="02020603050405020304" pitchFamily="18" charset="0"/>
              </a:rPr>
              <a:t>Tasa de Graduación Grado</a:t>
            </a:r>
            <a:endParaRPr lang="en-US" sz="12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s-EC" spc="-15" dirty="0">
                <a:latin typeface="Times New Roman" panose="02020603050405020304" pitchFamily="18" charset="0"/>
                <a:ea typeface="Times New Roman" panose="02020603050405020304" pitchFamily="18" charset="0"/>
              </a:rPr>
              <a:t>Tasa de Graduación Postgrado</a:t>
            </a:r>
            <a:endParaRPr lang="en-US" sz="1200" dirty="0">
              <a:latin typeface="Times New Roman" panose="02020603050405020304" pitchFamily="18" charset="0"/>
              <a:ea typeface="Times New Roman" panose="02020603050405020304" pitchFamily="18" charset="0"/>
            </a:endParaRPr>
          </a:p>
        </p:txBody>
      </p:sp>
      <p:sp>
        <p:nvSpPr>
          <p:cNvPr id="6" name="Rectángulo 5">
            <a:extLst>
              <a:ext uri="{FF2B5EF4-FFF2-40B4-BE49-F238E27FC236}">
                <a16:creationId xmlns:a16="http://schemas.microsoft.com/office/drawing/2014/main" id="{A75FB171-06A0-438C-8B99-5457702CF1BA}"/>
              </a:ext>
            </a:extLst>
          </p:cNvPr>
          <p:cNvSpPr/>
          <p:nvPr/>
        </p:nvSpPr>
        <p:spPr>
          <a:xfrm>
            <a:off x="4932040" y="1551709"/>
            <a:ext cx="4572000" cy="2523768"/>
          </a:xfrm>
          <a:prstGeom prst="rect">
            <a:avLst/>
          </a:prstGeom>
        </p:spPr>
        <p:txBody>
          <a:bodyPr>
            <a:spAutoFit/>
          </a:bodyPr>
          <a:lstStyle/>
          <a:p>
            <a:pPr>
              <a:lnSpc>
                <a:spcPct val="150000"/>
              </a:lnSpc>
              <a:spcBef>
                <a:spcPts val="600"/>
              </a:spcBef>
              <a:spcAft>
                <a:spcPts val="600"/>
              </a:spcAft>
            </a:pPr>
            <a:r>
              <a:rPr lang="es-ES" b="1" dirty="0">
                <a:latin typeface="Times New Roman" panose="02020603050405020304" pitchFamily="18" charset="0"/>
                <a:ea typeface="Times New Roman" panose="02020603050405020304" pitchFamily="18" charset="0"/>
              </a:rPr>
              <a:t>Indicadores de evaluación de carrera</a:t>
            </a:r>
            <a:endParaRPr lang="en-US" sz="12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s-EC" spc="-15" dirty="0">
                <a:latin typeface="Times New Roman" panose="02020603050405020304" pitchFamily="18" charset="0"/>
                <a:ea typeface="Times New Roman" panose="02020603050405020304" pitchFamily="18" charset="0"/>
              </a:rPr>
              <a:t>Afinidad Formación Postgrado</a:t>
            </a:r>
            <a:endParaRPr lang="en-US" sz="12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s-EC" spc="-15" dirty="0">
                <a:latin typeface="Times New Roman" panose="02020603050405020304" pitchFamily="18" charset="0"/>
                <a:ea typeface="Times New Roman" panose="02020603050405020304" pitchFamily="18" charset="0"/>
              </a:rPr>
              <a:t>Actualización Científica y/o pedagógica</a:t>
            </a:r>
            <a:endParaRPr lang="en-US" sz="12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s-EC" spc="-15" dirty="0">
                <a:latin typeface="Times New Roman" panose="02020603050405020304" pitchFamily="18" charset="0"/>
                <a:ea typeface="Times New Roman" panose="02020603050405020304" pitchFamily="18" charset="0"/>
              </a:rPr>
              <a:t>Titularidad</a:t>
            </a:r>
            <a:endParaRPr lang="en-US" sz="12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s-EC" spc="-15" dirty="0">
                <a:latin typeface="Times New Roman" panose="02020603050405020304" pitchFamily="18" charset="0"/>
                <a:ea typeface="Times New Roman" panose="02020603050405020304" pitchFamily="18" charset="0"/>
              </a:rPr>
              <a:t>Profesor TC, </a:t>
            </a:r>
            <a:r>
              <a:rPr lang="es-EC" spc="-15" dirty="0" err="1">
                <a:latin typeface="Times New Roman" panose="02020603050405020304" pitchFamily="18" charset="0"/>
                <a:ea typeface="Times New Roman" panose="02020603050405020304" pitchFamily="18" charset="0"/>
              </a:rPr>
              <a:t>MT,TP</a:t>
            </a:r>
            <a:endParaRPr lang="en-US" sz="12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s-EC" spc="-15" dirty="0">
                <a:latin typeface="Times New Roman" panose="02020603050405020304" pitchFamily="18" charset="0"/>
                <a:ea typeface="Times New Roman" panose="02020603050405020304" pitchFamily="18" charset="0"/>
              </a:rPr>
              <a:t>Estudiante por profesor</a:t>
            </a:r>
            <a:endParaRPr lang="en-US" sz="12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s-EC" spc="-15" dirty="0">
                <a:latin typeface="Times New Roman" panose="02020603050405020304" pitchFamily="18" charset="0"/>
                <a:ea typeface="Times New Roman" panose="02020603050405020304" pitchFamily="18" charset="0"/>
              </a:rPr>
              <a:t>Producción Regional</a:t>
            </a:r>
            <a:endParaRPr lang="en-US" sz="1200" dirty="0">
              <a:latin typeface="Times New Roman" panose="02020603050405020304" pitchFamily="18" charset="0"/>
              <a:ea typeface="Times New Roman" panose="02020603050405020304" pitchFamily="18" charset="0"/>
            </a:endParaRPr>
          </a:p>
          <a:p>
            <a:r>
              <a:rPr lang="es-EC" spc="-15" dirty="0">
                <a:latin typeface="Times New Roman" panose="02020603050405020304" pitchFamily="18" charset="0"/>
                <a:ea typeface="Times New Roman" panose="02020603050405020304" pitchFamily="18" charset="0"/>
              </a:rPr>
              <a:t>Libros y capítulos de libros</a:t>
            </a:r>
            <a:endParaRPr lang="es-EC" dirty="0"/>
          </a:p>
        </p:txBody>
      </p:sp>
    </p:spTree>
    <p:extLst>
      <p:ext uri="{BB962C8B-B14F-4D97-AF65-F5344CB8AC3E}">
        <p14:creationId xmlns:p14="http://schemas.microsoft.com/office/powerpoint/2010/main" val="1838670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txBox="1">
            <a:spLocks noChangeArrowheads="1"/>
          </p:cNvSpPr>
          <p:nvPr/>
        </p:nvSpPr>
        <p:spPr bwMode="auto">
          <a:xfrm>
            <a:off x="827584" y="620688"/>
            <a:ext cx="7129463" cy="504056"/>
          </a:xfrm>
          <a:prstGeom prst="rect">
            <a:avLst/>
          </a:prstGeom>
          <a:noFill/>
          <a:ln w="9525">
            <a:noFill/>
            <a:miter lim="800000"/>
            <a:headEnd/>
            <a:tailEnd/>
          </a:ln>
        </p:spPr>
        <p:txBody>
          <a:bodyPr/>
          <a:lstStyle/>
          <a:p>
            <a:pPr algn="ctr" eaLnBrk="0" hangingPunct="0">
              <a:buFont typeface="Arial" charset="0"/>
              <a:buNone/>
            </a:pPr>
            <a:r>
              <a:rPr lang="es-ES_tradnl" sz="2400" b="1" dirty="0">
                <a:solidFill>
                  <a:srgbClr val="FF9900"/>
                </a:solidFill>
                <a:latin typeface="Source Sans Pro Black" panose="020B0803030403020204" pitchFamily="34" charset="0"/>
                <a:ea typeface="Source Sans Pro Black" panose="020B0803030403020204" pitchFamily="34" charset="0"/>
              </a:rPr>
              <a:t>ANÁLISIS DE LAS FUENTES DE DATOS </a:t>
            </a:r>
            <a:endParaRPr lang="es-ES_tradnl" sz="1400" b="1" dirty="0">
              <a:solidFill>
                <a:srgbClr val="000000"/>
              </a:solidFill>
              <a:latin typeface="Calibri" pitchFamily="34" charset="0"/>
            </a:endParaRPr>
          </a:p>
        </p:txBody>
      </p:sp>
      <p:sp>
        <p:nvSpPr>
          <p:cNvPr id="4" name="Rectangle 2"/>
          <p:cNvSpPr txBox="1">
            <a:spLocks noChangeArrowheads="1"/>
          </p:cNvSpPr>
          <p:nvPr/>
        </p:nvSpPr>
        <p:spPr>
          <a:xfrm>
            <a:off x="1116013" y="4445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755576" y="46013"/>
            <a:ext cx="8101012" cy="574675"/>
          </a:xfrm>
          <a:prstGeom prst="rect">
            <a:avLst/>
          </a:prstGeom>
        </p:spPr>
        <p:txBody>
          <a:bodyPr/>
          <a:lstStyle/>
          <a:p>
            <a:pPr eaLnBrk="0" hangingPunct="0">
              <a:defRPr/>
            </a:pPr>
            <a:r>
              <a:rPr lang="es-EC" sz="1600" dirty="0">
                <a:latin typeface="Source Sans Pro Black" panose="020B0803030403020204" pitchFamily="34" charset="0"/>
                <a:ea typeface="Source Sans Pro Black" panose="020B0803030403020204" pitchFamily="34" charset="0"/>
              </a:rPr>
              <a:t>MODELO DE GESTIÓN DE INDICADORES DE EVALUACIÓN PARA LAS INSTITUCIONES DE EDUCACIÓN SUPERIOR DEL ECUADOR</a:t>
            </a: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7" name="Rectangle 2"/>
          <p:cNvSpPr txBox="1">
            <a:spLocks noChangeArrowheads="1"/>
          </p:cNvSpPr>
          <p:nvPr/>
        </p:nvSpPr>
        <p:spPr>
          <a:xfrm>
            <a:off x="323528" y="6382692"/>
            <a:ext cx="2880320" cy="431800"/>
          </a:xfrm>
          <a:prstGeom prst="rect">
            <a:avLst/>
          </a:prstGeom>
        </p:spPr>
        <p:txBody>
          <a:bodyPr/>
          <a:lstStyle/>
          <a:p>
            <a:pPr eaLnBrk="0" hangingPunct="0">
              <a:defRPr/>
            </a:pPr>
            <a:r>
              <a:rPr lang="es-ES_tradnl" sz="1600" b="1" dirty="0">
                <a:solidFill>
                  <a:srgbClr val="000000"/>
                </a:solidFill>
                <a:effectLst>
                  <a:outerShdw blurRad="38100" dist="38100" dir="2700000" algn="tl">
                    <a:srgbClr val="C0C0C0"/>
                  </a:outerShdw>
                </a:effectLst>
                <a:latin typeface="Calibri" pitchFamily="34" charset="0"/>
              </a:rPr>
              <a:t>Margarita Aucancela</a:t>
            </a:r>
          </a:p>
        </p:txBody>
      </p:sp>
      <p:sp>
        <p:nvSpPr>
          <p:cNvPr id="2" name="Rectángulo 1">
            <a:extLst>
              <a:ext uri="{FF2B5EF4-FFF2-40B4-BE49-F238E27FC236}">
                <a16:creationId xmlns:a16="http://schemas.microsoft.com/office/drawing/2014/main" id="{CAAB90A2-4E48-4F14-AA32-1DB6E086158C}"/>
              </a:ext>
            </a:extLst>
          </p:cNvPr>
          <p:cNvSpPr/>
          <p:nvPr/>
        </p:nvSpPr>
        <p:spPr>
          <a:xfrm>
            <a:off x="3635896" y="2564904"/>
            <a:ext cx="4572000" cy="2120068"/>
          </a:xfrm>
          <a:prstGeom prst="rect">
            <a:avLst/>
          </a:prstGeom>
        </p:spPr>
        <p:txBody>
          <a:bodyPr>
            <a:spAutoFit/>
          </a:bodyPr>
          <a:lstStyle/>
          <a:p>
            <a:pPr marL="342900" lvl="0" indent="-342900" algn="just">
              <a:lnSpc>
                <a:spcPct val="150000"/>
              </a:lnSpc>
              <a:spcAft>
                <a:spcPts val="0"/>
              </a:spcAft>
              <a:buFont typeface="Symbol" panose="05050102010706020507" pitchFamily="18" charset="2"/>
              <a:buChar char=""/>
            </a:pPr>
            <a:r>
              <a:rPr lang="es-EC" dirty="0">
                <a:highlight>
                  <a:srgbClr val="FFFFFF"/>
                </a:highlight>
                <a:latin typeface="Times New Roman" panose="02020603050405020304" pitchFamily="18" charset="0"/>
                <a:ea typeface="Times New Roman" panose="02020603050405020304" pitchFamily="18" charset="0"/>
              </a:rPr>
              <a:t>Sistema de Evaluación del Desempeño Docente </a:t>
            </a:r>
            <a:endParaRPr lang="en-US" sz="12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dirty="0">
                <a:highlight>
                  <a:srgbClr val="FFFFFF"/>
                </a:highlight>
                <a:latin typeface="Times New Roman" panose="02020603050405020304" pitchFamily="18" charset="0"/>
                <a:ea typeface="Times New Roman" panose="02020603050405020304" pitchFamily="18" charset="0"/>
              </a:rPr>
              <a:t>Sistema Académico OASIS</a:t>
            </a:r>
            <a:endParaRPr lang="en-US" sz="12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dirty="0">
                <a:highlight>
                  <a:srgbClr val="FFFFFF"/>
                </a:highlight>
                <a:latin typeface="Times New Roman" panose="02020603050405020304" pitchFamily="18" charset="0"/>
                <a:ea typeface="Times New Roman" panose="02020603050405020304" pitchFamily="18" charset="0"/>
              </a:rPr>
              <a:t>Sistema de Talento Humano</a:t>
            </a:r>
            <a:endParaRPr lang="en-US" sz="12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dirty="0">
                <a:highlight>
                  <a:srgbClr val="FFFFFF"/>
                </a:highlight>
                <a:latin typeface="Times New Roman" panose="02020603050405020304" pitchFamily="18" charset="0"/>
                <a:ea typeface="Times New Roman" panose="02020603050405020304" pitchFamily="18" charset="0"/>
              </a:rPr>
              <a:t>Sistema de Publicaciones </a:t>
            </a:r>
            <a:endParaRPr lang="en-US" sz="1200" dirty="0">
              <a:effectLst/>
              <a:latin typeface="Times New Roman" panose="02020603050405020304" pitchFamily="18" charset="0"/>
              <a:ea typeface="Times New Roman" panose="02020603050405020304" pitchFamily="18" charset="0"/>
            </a:endParaRPr>
          </a:p>
        </p:txBody>
      </p:sp>
      <p:pic>
        <p:nvPicPr>
          <p:cNvPr id="8" name="Imagen 7">
            <a:extLst>
              <a:ext uri="{FF2B5EF4-FFF2-40B4-BE49-F238E27FC236}">
                <a16:creationId xmlns:a16="http://schemas.microsoft.com/office/drawing/2014/main" id="{6A4C5777-BEC9-4E58-9B39-81315741B498}"/>
              </a:ext>
            </a:extLst>
          </p:cNvPr>
          <p:cNvPicPr/>
          <p:nvPr/>
        </p:nvPicPr>
        <p:blipFill rotWithShape="1">
          <a:blip r:embed="rId2"/>
          <a:srcRect t="5297" r="77334"/>
          <a:stretch/>
        </p:blipFill>
        <p:spPr bwMode="auto">
          <a:xfrm>
            <a:off x="1500373" y="1230369"/>
            <a:ext cx="1692188" cy="40324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3317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txBox="1">
            <a:spLocks noChangeArrowheads="1"/>
          </p:cNvSpPr>
          <p:nvPr/>
        </p:nvSpPr>
        <p:spPr bwMode="auto">
          <a:xfrm>
            <a:off x="827584" y="620688"/>
            <a:ext cx="7129463" cy="504056"/>
          </a:xfrm>
          <a:prstGeom prst="rect">
            <a:avLst/>
          </a:prstGeom>
          <a:noFill/>
          <a:ln w="9525">
            <a:noFill/>
            <a:miter lim="800000"/>
            <a:headEnd/>
            <a:tailEnd/>
          </a:ln>
        </p:spPr>
        <p:txBody>
          <a:bodyPr/>
          <a:lstStyle/>
          <a:p>
            <a:pPr algn="ctr" eaLnBrk="0" hangingPunct="0">
              <a:buFont typeface="Arial" charset="0"/>
              <a:buNone/>
            </a:pPr>
            <a:r>
              <a:rPr lang="es-ES_tradnl" sz="2400" b="1" dirty="0">
                <a:solidFill>
                  <a:srgbClr val="FF9900"/>
                </a:solidFill>
                <a:latin typeface="Source Sans Pro Black" panose="020B0803030403020204" pitchFamily="34" charset="0"/>
                <a:ea typeface="Source Sans Pro Black" panose="020B0803030403020204" pitchFamily="34" charset="0"/>
              </a:rPr>
              <a:t>DISEÑO DEL </a:t>
            </a:r>
            <a:r>
              <a:rPr lang="es-ES_tradnl" sz="2400" b="1" dirty="0" err="1">
                <a:solidFill>
                  <a:srgbClr val="FF9900"/>
                </a:solidFill>
                <a:latin typeface="Source Sans Pro Black" panose="020B0803030403020204" pitchFamily="34" charset="0"/>
                <a:ea typeface="Source Sans Pro Black" panose="020B0803030403020204" pitchFamily="34" charset="0"/>
              </a:rPr>
              <a:t>DATAWAREHOUSE</a:t>
            </a:r>
            <a:endParaRPr lang="es-ES_tradnl" sz="1400" b="1" dirty="0">
              <a:solidFill>
                <a:srgbClr val="000000"/>
              </a:solidFill>
              <a:latin typeface="Calibri" pitchFamily="34" charset="0"/>
            </a:endParaRPr>
          </a:p>
        </p:txBody>
      </p:sp>
      <p:sp>
        <p:nvSpPr>
          <p:cNvPr id="4" name="Rectangle 2"/>
          <p:cNvSpPr txBox="1">
            <a:spLocks noChangeArrowheads="1"/>
          </p:cNvSpPr>
          <p:nvPr/>
        </p:nvSpPr>
        <p:spPr>
          <a:xfrm>
            <a:off x="1116013" y="4445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755576" y="46013"/>
            <a:ext cx="8101012" cy="574675"/>
          </a:xfrm>
          <a:prstGeom prst="rect">
            <a:avLst/>
          </a:prstGeom>
        </p:spPr>
        <p:txBody>
          <a:bodyPr/>
          <a:lstStyle/>
          <a:p>
            <a:pPr eaLnBrk="0" hangingPunct="0">
              <a:defRPr/>
            </a:pPr>
            <a:r>
              <a:rPr lang="es-EC" sz="1600" dirty="0">
                <a:latin typeface="Source Sans Pro Black" panose="020B0803030403020204" pitchFamily="34" charset="0"/>
                <a:ea typeface="Source Sans Pro Black" panose="020B0803030403020204" pitchFamily="34" charset="0"/>
              </a:rPr>
              <a:t>MODELO DE GESTIÓN DE INDICADORES DE EVALUACIÓN PARA LAS INSTITUCIONES DE EDUCACIÓN SUPERIOR DEL ECUADOR</a:t>
            </a: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7" name="Rectangle 2"/>
          <p:cNvSpPr txBox="1">
            <a:spLocks noChangeArrowheads="1"/>
          </p:cNvSpPr>
          <p:nvPr/>
        </p:nvSpPr>
        <p:spPr>
          <a:xfrm>
            <a:off x="323528" y="6382692"/>
            <a:ext cx="2880320" cy="431800"/>
          </a:xfrm>
          <a:prstGeom prst="rect">
            <a:avLst/>
          </a:prstGeom>
        </p:spPr>
        <p:txBody>
          <a:bodyPr/>
          <a:lstStyle/>
          <a:p>
            <a:pPr eaLnBrk="0" hangingPunct="0">
              <a:defRPr/>
            </a:pPr>
            <a:r>
              <a:rPr lang="es-ES_tradnl" sz="1600" b="1" dirty="0">
                <a:solidFill>
                  <a:srgbClr val="000000"/>
                </a:solidFill>
                <a:effectLst>
                  <a:outerShdw blurRad="38100" dist="38100" dir="2700000" algn="tl">
                    <a:srgbClr val="C0C0C0"/>
                  </a:outerShdw>
                </a:effectLst>
                <a:latin typeface="Calibri" pitchFamily="34" charset="0"/>
              </a:rPr>
              <a:t>Margarita Aucancela</a:t>
            </a:r>
          </a:p>
        </p:txBody>
      </p:sp>
      <p:pic>
        <p:nvPicPr>
          <p:cNvPr id="2" name="Imagen 1">
            <a:extLst>
              <a:ext uri="{FF2B5EF4-FFF2-40B4-BE49-F238E27FC236}">
                <a16:creationId xmlns:a16="http://schemas.microsoft.com/office/drawing/2014/main" id="{4BAE5EA0-9048-4C07-B965-0CA41B91BF5E}"/>
              </a:ext>
            </a:extLst>
          </p:cNvPr>
          <p:cNvPicPr>
            <a:picLocks noChangeAspect="1"/>
          </p:cNvPicPr>
          <p:nvPr/>
        </p:nvPicPr>
        <p:blipFill>
          <a:blip r:embed="rId2"/>
          <a:stretch>
            <a:fillRect/>
          </a:stretch>
        </p:blipFill>
        <p:spPr>
          <a:xfrm>
            <a:off x="174148" y="2027651"/>
            <a:ext cx="4356946" cy="2444021"/>
          </a:xfrm>
          <a:prstGeom prst="rect">
            <a:avLst/>
          </a:prstGeom>
        </p:spPr>
      </p:pic>
      <p:pic>
        <p:nvPicPr>
          <p:cNvPr id="8" name="Imagen 7">
            <a:extLst>
              <a:ext uri="{FF2B5EF4-FFF2-40B4-BE49-F238E27FC236}">
                <a16:creationId xmlns:a16="http://schemas.microsoft.com/office/drawing/2014/main" id="{2C28FD8B-53E0-4295-ACE2-666312FA9355}"/>
              </a:ext>
            </a:extLst>
          </p:cNvPr>
          <p:cNvPicPr/>
          <p:nvPr/>
        </p:nvPicPr>
        <p:blipFill>
          <a:blip r:embed="rId3"/>
          <a:stretch>
            <a:fillRect/>
          </a:stretch>
        </p:blipFill>
        <p:spPr>
          <a:xfrm>
            <a:off x="4663138" y="1412776"/>
            <a:ext cx="4284514" cy="4261847"/>
          </a:xfrm>
          <a:prstGeom prst="rect">
            <a:avLst/>
          </a:prstGeom>
        </p:spPr>
      </p:pic>
    </p:spTree>
    <p:extLst>
      <p:ext uri="{BB962C8B-B14F-4D97-AF65-F5344CB8AC3E}">
        <p14:creationId xmlns:p14="http://schemas.microsoft.com/office/powerpoint/2010/main" val="1539050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txBox="1">
            <a:spLocks noChangeArrowheads="1"/>
          </p:cNvSpPr>
          <p:nvPr/>
        </p:nvSpPr>
        <p:spPr bwMode="auto">
          <a:xfrm>
            <a:off x="827584" y="620688"/>
            <a:ext cx="7129463" cy="504056"/>
          </a:xfrm>
          <a:prstGeom prst="rect">
            <a:avLst/>
          </a:prstGeom>
          <a:noFill/>
          <a:ln w="9525">
            <a:noFill/>
            <a:miter lim="800000"/>
            <a:headEnd/>
            <a:tailEnd/>
          </a:ln>
        </p:spPr>
        <p:txBody>
          <a:bodyPr/>
          <a:lstStyle/>
          <a:p>
            <a:pPr algn="ctr" eaLnBrk="0" hangingPunct="0">
              <a:buFont typeface="Arial" charset="0"/>
              <a:buNone/>
            </a:pPr>
            <a:r>
              <a:rPr lang="es-ES_tradnl" sz="2400" b="1" dirty="0">
                <a:solidFill>
                  <a:srgbClr val="FF9900"/>
                </a:solidFill>
                <a:latin typeface="Source Sans Pro Black" panose="020B0803030403020204" pitchFamily="34" charset="0"/>
                <a:ea typeface="Source Sans Pro Black" panose="020B0803030403020204" pitchFamily="34" charset="0"/>
              </a:rPr>
              <a:t>IMPLEMENTACIÓN DEL </a:t>
            </a:r>
            <a:r>
              <a:rPr lang="es-ES_tradnl" sz="2400" b="1" dirty="0" err="1">
                <a:solidFill>
                  <a:srgbClr val="FF9900"/>
                </a:solidFill>
                <a:latin typeface="Source Sans Pro Black" panose="020B0803030403020204" pitchFamily="34" charset="0"/>
                <a:ea typeface="Source Sans Pro Black" panose="020B0803030403020204" pitchFamily="34" charset="0"/>
              </a:rPr>
              <a:t>DATAWAREHOUSING</a:t>
            </a:r>
            <a:endParaRPr lang="es-ES_tradnl" sz="1400" b="1" dirty="0">
              <a:solidFill>
                <a:srgbClr val="000000"/>
              </a:solidFill>
              <a:latin typeface="Calibri" pitchFamily="34" charset="0"/>
            </a:endParaRPr>
          </a:p>
        </p:txBody>
      </p:sp>
      <p:sp>
        <p:nvSpPr>
          <p:cNvPr id="4" name="Rectangle 2"/>
          <p:cNvSpPr txBox="1">
            <a:spLocks noChangeArrowheads="1"/>
          </p:cNvSpPr>
          <p:nvPr/>
        </p:nvSpPr>
        <p:spPr>
          <a:xfrm>
            <a:off x="1116013" y="4445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755576" y="46013"/>
            <a:ext cx="8101012" cy="574675"/>
          </a:xfrm>
          <a:prstGeom prst="rect">
            <a:avLst/>
          </a:prstGeom>
        </p:spPr>
        <p:txBody>
          <a:bodyPr/>
          <a:lstStyle/>
          <a:p>
            <a:pPr eaLnBrk="0" hangingPunct="0">
              <a:defRPr/>
            </a:pPr>
            <a:r>
              <a:rPr lang="es-EC" sz="1600" dirty="0">
                <a:latin typeface="Source Sans Pro Black" panose="020B0803030403020204" pitchFamily="34" charset="0"/>
                <a:ea typeface="Source Sans Pro Black" panose="020B0803030403020204" pitchFamily="34" charset="0"/>
              </a:rPr>
              <a:t>MODELO DE GESTIÓN DE INDICADORES DE EVALUACIÓN PARA LAS INSTITUCIONES DE EDUCACIÓN SUPERIOR DEL ECUADOR</a:t>
            </a: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7" name="Rectangle 2"/>
          <p:cNvSpPr txBox="1">
            <a:spLocks noChangeArrowheads="1"/>
          </p:cNvSpPr>
          <p:nvPr/>
        </p:nvSpPr>
        <p:spPr>
          <a:xfrm>
            <a:off x="323528" y="6382692"/>
            <a:ext cx="2880320" cy="431800"/>
          </a:xfrm>
          <a:prstGeom prst="rect">
            <a:avLst/>
          </a:prstGeom>
        </p:spPr>
        <p:txBody>
          <a:bodyPr/>
          <a:lstStyle/>
          <a:p>
            <a:pPr eaLnBrk="0" hangingPunct="0">
              <a:defRPr/>
            </a:pPr>
            <a:r>
              <a:rPr lang="es-ES_tradnl" sz="1600" b="1" dirty="0">
                <a:solidFill>
                  <a:srgbClr val="000000"/>
                </a:solidFill>
                <a:effectLst>
                  <a:outerShdw blurRad="38100" dist="38100" dir="2700000" algn="tl">
                    <a:srgbClr val="C0C0C0"/>
                  </a:outerShdw>
                </a:effectLst>
                <a:latin typeface="Calibri" pitchFamily="34" charset="0"/>
              </a:rPr>
              <a:t>Margarita Aucancela</a:t>
            </a:r>
          </a:p>
        </p:txBody>
      </p:sp>
      <p:pic>
        <p:nvPicPr>
          <p:cNvPr id="6" name="Imagen 5">
            <a:extLst>
              <a:ext uri="{FF2B5EF4-FFF2-40B4-BE49-F238E27FC236}">
                <a16:creationId xmlns:a16="http://schemas.microsoft.com/office/drawing/2014/main" id="{FE54B11B-E114-4B7E-BCD7-94AA37B38234}"/>
              </a:ext>
            </a:extLst>
          </p:cNvPr>
          <p:cNvPicPr/>
          <p:nvPr/>
        </p:nvPicPr>
        <p:blipFill rotWithShape="1">
          <a:blip r:embed="rId2"/>
          <a:srcRect t="30869" b="8472"/>
          <a:stretch/>
        </p:blipFill>
        <p:spPr>
          <a:xfrm>
            <a:off x="106883" y="1492381"/>
            <a:ext cx="4752529" cy="1689006"/>
          </a:xfrm>
          <a:prstGeom prst="rect">
            <a:avLst/>
          </a:prstGeom>
        </p:spPr>
      </p:pic>
      <p:pic>
        <p:nvPicPr>
          <p:cNvPr id="8" name="Imagen 7">
            <a:extLst>
              <a:ext uri="{FF2B5EF4-FFF2-40B4-BE49-F238E27FC236}">
                <a16:creationId xmlns:a16="http://schemas.microsoft.com/office/drawing/2014/main" id="{9A350123-8129-4B82-AF43-F598D2AA5E1E}"/>
              </a:ext>
            </a:extLst>
          </p:cNvPr>
          <p:cNvPicPr/>
          <p:nvPr/>
        </p:nvPicPr>
        <p:blipFill rotWithShape="1">
          <a:blip r:embed="rId3"/>
          <a:srcRect t="14187" b="14187"/>
          <a:stretch/>
        </p:blipFill>
        <p:spPr bwMode="auto">
          <a:xfrm>
            <a:off x="102703" y="4755579"/>
            <a:ext cx="4685322" cy="1098426"/>
          </a:xfrm>
          <a:prstGeom prst="rect">
            <a:avLst/>
          </a:prstGeom>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id="{C1B616B6-89AF-42FA-8D65-D8A60D070D61}"/>
              </a:ext>
            </a:extLst>
          </p:cNvPr>
          <p:cNvPicPr/>
          <p:nvPr/>
        </p:nvPicPr>
        <p:blipFill rotWithShape="1">
          <a:blip r:embed="rId4"/>
          <a:srcRect t="22036" b="26845"/>
          <a:stretch/>
        </p:blipFill>
        <p:spPr>
          <a:xfrm>
            <a:off x="107505" y="3195549"/>
            <a:ext cx="4752528" cy="962130"/>
          </a:xfrm>
          <a:prstGeom prst="rect">
            <a:avLst/>
          </a:prstGeom>
        </p:spPr>
      </p:pic>
      <p:pic>
        <p:nvPicPr>
          <p:cNvPr id="10" name="Imagen 9">
            <a:extLst>
              <a:ext uri="{FF2B5EF4-FFF2-40B4-BE49-F238E27FC236}">
                <a16:creationId xmlns:a16="http://schemas.microsoft.com/office/drawing/2014/main" id="{3D7E2291-85FD-4FA3-B984-D3037E7A4116}"/>
              </a:ext>
            </a:extLst>
          </p:cNvPr>
          <p:cNvPicPr/>
          <p:nvPr/>
        </p:nvPicPr>
        <p:blipFill rotWithShape="1">
          <a:blip r:embed="rId5"/>
          <a:srcRect t="5201" r="25352" b="29813"/>
          <a:stretch/>
        </p:blipFill>
        <p:spPr bwMode="auto">
          <a:xfrm>
            <a:off x="5469334" y="1935925"/>
            <a:ext cx="3601021" cy="1545989"/>
          </a:xfrm>
          <a:prstGeom prst="rect">
            <a:avLst/>
          </a:prstGeom>
          <a:ln>
            <a:noFill/>
          </a:ln>
          <a:extLst>
            <a:ext uri="{53640926-AAD7-44D8-BBD7-CCE9431645EC}">
              <a14:shadowObscured xmlns:a14="http://schemas.microsoft.com/office/drawing/2010/main"/>
            </a:ext>
          </a:extLst>
        </p:spPr>
      </p:pic>
      <p:pic>
        <p:nvPicPr>
          <p:cNvPr id="11" name="Imagen 10">
            <a:extLst>
              <a:ext uri="{FF2B5EF4-FFF2-40B4-BE49-F238E27FC236}">
                <a16:creationId xmlns:a16="http://schemas.microsoft.com/office/drawing/2014/main" id="{31D28288-7A46-4526-A1DE-39E598CBAA7E}"/>
              </a:ext>
            </a:extLst>
          </p:cNvPr>
          <p:cNvPicPr/>
          <p:nvPr/>
        </p:nvPicPr>
        <p:blipFill rotWithShape="1">
          <a:blip r:embed="rId6"/>
          <a:srcRect r="15505" b="17622"/>
          <a:stretch/>
        </p:blipFill>
        <p:spPr>
          <a:xfrm>
            <a:off x="5541798" y="4308015"/>
            <a:ext cx="3528557" cy="1545990"/>
          </a:xfrm>
          <a:prstGeom prst="rect">
            <a:avLst/>
          </a:prstGeom>
        </p:spPr>
      </p:pic>
      <p:sp>
        <p:nvSpPr>
          <p:cNvPr id="12" name="Rectángulo 11">
            <a:extLst>
              <a:ext uri="{FF2B5EF4-FFF2-40B4-BE49-F238E27FC236}">
                <a16:creationId xmlns:a16="http://schemas.microsoft.com/office/drawing/2014/main" id="{5F5C572E-ADEE-490F-95A1-BCFB2E6AA091}"/>
              </a:ext>
            </a:extLst>
          </p:cNvPr>
          <p:cNvSpPr/>
          <p:nvPr/>
        </p:nvSpPr>
        <p:spPr>
          <a:xfrm>
            <a:off x="144016" y="954702"/>
            <a:ext cx="4572000" cy="458074"/>
          </a:xfrm>
          <a:prstGeom prst="rect">
            <a:avLst/>
          </a:prstGeom>
        </p:spPr>
        <p:txBody>
          <a:bodyPr>
            <a:spAutoFit/>
          </a:bodyPr>
          <a:lstStyle/>
          <a:p>
            <a:pPr lvl="0" algn="just">
              <a:lnSpc>
                <a:spcPct val="150000"/>
              </a:lnSpc>
              <a:spcAft>
                <a:spcPts val="0"/>
              </a:spcAft>
            </a:pPr>
            <a:r>
              <a:rPr lang="es-EC" dirty="0">
                <a:highlight>
                  <a:srgbClr val="FFFFFF"/>
                </a:highlight>
                <a:latin typeface="Times New Roman" panose="02020603050405020304" pitchFamily="18" charset="0"/>
                <a:ea typeface="Times New Roman" panose="02020603050405020304" pitchFamily="18" charset="0"/>
              </a:rPr>
              <a:t>Jobs de carga de las fuentes al </a:t>
            </a:r>
            <a:r>
              <a:rPr lang="es-EC" dirty="0" err="1">
                <a:highlight>
                  <a:srgbClr val="FFFFFF"/>
                </a:highlight>
                <a:latin typeface="Times New Roman" panose="02020603050405020304" pitchFamily="18" charset="0"/>
                <a:ea typeface="Times New Roman" panose="02020603050405020304" pitchFamily="18" charset="0"/>
              </a:rPr>
              <a:t>STAGE</a:t>
            </a:r>
            <a:endParaRPr lang="en-US" sz="1200" dirty="0">
              <a:effectLst/>
              <a:latin typeface="Times New Roman" panose="02020603050405020304" pitchFamily="18" charset="0"/>
              <a:ea typeface="Times New Roman" panose="02020603050405020304" pitchFamily="18" charset="0"/>
            </a:endParaRPr>
          </a:p>
        </p:txBody>
      </p:sp>
      <p:sp>
        <p:nvSpPr>
          <p:cNvPr id="13" name="Rectángulo 12">
            <a:extLst>
              <a:ext uri="{FF2B5EF4-FFF2-40B4-BE49-F238E27FC236}">
                <a16:creationId xmlns:a16="http://schemas.microsoft.com/office/drawing/2014/main" id="{46F7905C-6FB8-4414-8CD3-143B9FC9CA1A}"/>
              </a:ext>
            </a:extLst>
          </p:cNvPr>
          <p:cNvSpPr/>
          <p:nvPr/>
        </p:nvSpPr>
        <p:spPr>
          <a:xfrm>
            <a:off x="179512" y="4149080"/>
            <a:ext cx="5328592" cy="458074"/>
          </a:xfrm>
          <a:prstGeom prst="rect">
            <a:avLst/>
          </a:prstGeom>
        </p:spPr>
        <p:txBody>
          <a:bodyPr wrap="square">
            <a:spAutoFit/>
          </a:bodyPr>
          <a:lstStyle/>
          <a:p>
            <a:pPr lvl="0" algn="just">
              <a:lnSpc>
                <a:spcPct val="150000"/>
              </a:lnSpc>
              <a:spcAft>
                <a:spcPts val="0"/>
              </a:spcAft>
            </a:pPr>
            <a:r>
              <a:rPr lang="es-EC" dirty="0">
                <a:highlight>
                  <a:srgbClr val="FFFFFF"/>
                </a:highlight>
                <a:latin typeface="Times New Roman" panose="02020603050405020304" pitchFamily="18" charset="0"/>
                <a:ea typeface="Times New Roman" panose="02020603050405020304" pitchFamily="18" charset="0"/>
              </a:rPr>
              <a:t>Job de carga del </a:t>
            </a:r>
            <a:r>
              <a:rPr lang="es-EC" dirty="0" err="1">
                <a:highlight>
                  <a:srgbClr val="FFFFFF"/>
                </a:highlight>
                <a:latin typeface="Times New Roman" panose="02020603050405020304" pitchFamily="18" charset="0"/>
                <a:ea typeface="Times New Roman" panose="02020603050405020304" pitchFamily="18" charset="0"/>
              </a:rPr>
              <a:t>STAGE</a:t>
            </a:r>
            <a:r>
              <a:rPr lang="es-EC" dirty="0">
                <a:highlight>
                  <a:srgbClr val="FFFFFF"/>
                </a:highlight>
                <a:latin typeface="Times New Roman" panose="02020603050405020304" pitchFamily="18" charset="0"/>
                <a:ea typeface="Times New Roman" panose="02020603050405020304" pitchFamily="18" charset="0"/>
              </a:rPr>
              <a:t> al DATA </a:t>
            </a:r>
            <a:r>
              <a:rPr lang="es-EC" dirty="0" err="1">
                <a:highlight>
                  <a:srgbClr val="FFFFFF"/>
                </a:highlight>
                <a:latin typeface="Times New Roman" panose="02020603050405020304" pitchFamily="18" charset="0"/>
                <a:ea typeface="Times New Roman" panose="02020603050405020304" pitchFamily="18" charset="0"/>
              </a:rPr>
              <a:t>WAREHOUSE</a:t>
            </a:r>
            <a:endParaRPr lang="en-US" sz="1200" dirty="0">
              <a:effectLst/>
              <a:latin typeface="Times New Roman" panose="02020603050405020304" pitchFamily="18" charset="0"/>
              <a:ea typeface="Times New Roman" panose="02020603050405020304" pitchFamily="18" charset="0"/>
            </a:endParaRPr>
          </a:p>
        </p:txBody>
      </p:sp>
      <p:sp>
        <p:nvSpPr>
          <p:cNvPr id="2" name="Flecha: a la derecha 1">
            <a:extLst>
              <a:ext uri="{FF2B5EF4-FFF2-40B4-BE49-F238E27FC236}">
                <a16:creationId xmlns:a16="http://schemas.microsoft.com/office/drawing/2014/main" id="{D70EC2D0-76ED-470D-8105-D79D3DC0F1EE}"/>
              </a:ext>
            </a:extLst>
          </p:cNvPr>
          <p:cNvSpPr/>
          <p:nvPr/>
        </p:nvSpPr>
        <p:spPr>
          <a:xfrm>
            <a:off x="4806082" y="2636912"/>
            <a:ext cx="485998" cy="36004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14" name="Flecha: a la derecha 13">
            <a:extLst>
              <a:ext uri="{FF2B5EF4-FFF2-40B4-BE49-F238E27FC236}">
                <a16:creationId xmlns:a16="http://schemas.microsoft.com/office/drawing/2014/main" id="{21798CA4-242D-4EDA-AEB7-75CC272D0C91}"/>
              </a:ext>
            </a:extLst>
          </p:cNvPr>
          <p:cNvSpPr/>
          <p:nvPr/>
        </p:nvSpPr>
        <p:spPr>
          <a:xfrm>
            <a:off x="4795954" y="5005579"/>
            <a:ext cx="485998" cy="36004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1315013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txBox="1">
            <a:spLocks noChangeArrowheads="1"/>
          </p:cNvSpPr>
          <p:nvPr/>
        </p:nvSpPr>
        <p:spPr bwMode="auto">
          <a:xfrm>
            <a:off x="827584" y="620688"/>
            <a:ext cx="7129463" cy="504056"/>
          </a:xfrm>
          <a:prstGeom prst="rect">
            <a:avLst/>
          </a:prstGeom>
          <a:noFill/>
          <a:ln w="9525">
            <a:noFill/>
            <a:miter lim="800000"/>
            <a:headEnd/>
            <a:tailEnd/>
          </a:ln>
        </p:spPr>
        <p:txBody>
          <a:bodyPr/>
          <a:lstStyle/>
          <a:p>
            <a:pPr algn="ctr" eaLnBrk="0" hangingPunct="0">
              <a:buFont typeface="Arial" charset="0"/>
              <a:buNone/>
            </a:pPr>
            <a:r>
              <a:rPr lang="es-ES_tradnl" sz="2400" b="1" dirty="0">
                <a:solidFill>
                  <a:srgbClr val="FF9900"/>
                </a:solidFill>
                <a:latin typeface="Source Sans Pro Black" panose="020B0803030403020204" pitchFamily="34" charset="0"/>
                <a:ea typeface="Source Sans Pro Black" panose="020B0803030403020204" pitchFamily="34" charset="0"/>
              </a:rPr>
              <a:t>VALIDACIÓN DEL MODELO</a:t>
            </a:r>
            <a:endParaRPr lang="es-ES_tradnl" sz="1400" b="1" dirty="0">
              <a:solidFill>
                <a:srgbClr val="000000"/>
              </a:solidFill>
              <a:latin typeface="Calibri" pitchFamily="34" charset="0"/>
            </a:endParaRPr>
          </a:p>
        </p:txBody>
      </p:sp>
      <p:sp>
        <p:nvSpPr>
          <p:cNvPr id="4" name="Rectangle 2"/>
          <p:cNvSpPr txBox="1">
            <a:spLocks noChangeArrowheads="1"/>
          </p:cNvSpPr>
          <p:nvPr/>
        </p:nvSpPr>
        <p:spPr>
          <a:xfrm>
            <a:off x="1116013" y="4445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755576" y="46013"/>
            <a:ext cx="8101012" cy="574675"/>
          </a:xfrm>
          <a:prstGeom prst="rect">
            <a:avLst/>
          </a:prstGeom>
        </p:spPr>
        <p:txBody>
          <a:bodyPr/>
          <a:lstStyle/>
          <a:p>
            <a:pPr eaLnBrk="0" hangingPunct="0">
              <a:defRPr/>
            </a:pPr>
            <a:r>
              <a:rPr lang="es-EC" sz="1600" dirty="0">
                <a:latin typeface="Source Sans Pro Black" panose="020B0803030403020204" pitchFamily="34" charset="0"/>
                <a:ea typeface="Source Sans Pro Black" panose="020B0803030403020204" pitchFamily="34" charset="0"/>
              </a:rPr>
              <a:t>MODELO DE GESTIÓN DE INDICADORES DE EVALUACIÓN PARA LAS INSTITUCIONES DE EDUCACIÓN SUPERIOR DEL ECUADOR</a:t>
            </a: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7" name="Rectangle 2"/>
          <p:cNvSpPr txBox="1">
            <a:spLocks noChangeArrowheads="1"/>
          </p:cNvSpPr>
          <p:nvPr/>
        </p:nvSpPr>
        <p:spPr>
          <a:xfrm>
            <a:off x="323528" y="6382692"/>
            <a:ext cx="2880320" cy="431800"/>
          </a:xfrm>
          <a:prstGeom prst="rect">
            <a:avLst/>
          </a:prstGeom>
        </p:spPr>
        <p:txBody>
          <a:bodyPr/>
          <a:lstStyle/>
          <a:p>
            <a:pPr eaLnBrk="0" hangingPunct="0">
              <a:defRPr/>
            </a:pPr>
            <a:r>
              <a:rPr lang="es-ES_tradnl" sz="1600" b="1" dirty="0">
                <a:solidFill>
                  <a:srgbClr val="000000"/>
                </a:solidFill>
                <a:effectLst>
                  <a:outerShdw blurRad="38100" dist="38100" dir="2700000" algn="tl">
                    <a:srgbClr val="C0C0C0"/>
                  </a:outerShdw>
                </a:effectLst>
                <a:latin typeface="Calibri" pitchFamily="34" charset="0"/>
              </a:rPr>
              <a:t>Margarita Aucancela</a:t>
            </a:r>
          </a:p>
        </p:txBody>
      </p:sp>
      <p:pic>
        <p:nvPicPr>
          <p:cNvPr id="6" name="Imagen 5">
            <a:extLst>
              <a:ext uri="{FF2B5EF4-FFF2-40B4-BE49-F238E27FC236}">
                <a16:creationId xmlns:a16="http://schemas.microsoft.com/office/drawing/2014/main" id="{9AEFA0F0-3FEF-4F06-B187-89A3FB64F9F5}"/>
              </a:ext>
            </a:extLst>
          </p:cNvPr>
          <p:cNvPicPr/>
          <p:nvPr/>
        </p:nvPicPr>
        <p:blipFill>
          <a:blip r:embed="rId2"/>
          <a:stretch>
            <a:fillRect/>
          </a:stretch>
        </p:blipFill>
        <p:spPr>
          <a:xfrm>
            <a:off x="233536" y="1212389"/>
            <a:ext cx="4572546" cy="2746742"/>
          </a:xfrm>
          <a:prstGeom prst="rect">
            <a:avLst/>
          </a:prstGeom>
        </p:spPr>
      </p:pic>
      <p:pic>
        <p:nvPicPr>
          <p:cNvPr id="8" name="Imagen 7">
            <a:extLst>
              <a:ext uri="{FF2B5EF4-FFF2-40B4-BE49-F238E27FC236}">
                <a16:creationId xmlns:a16="http://schemas.microsoft.com/office/drawing/2014/main" id="{2CDDC151-C555-48D7-8600-AB42F452861B}"/>
              </a:ext>
            </a:extLst>
          </p:cNvPr>
          <p:cNvPicPr/>
          <p:nvPr/>
        </p:nvPicPr>
        <p:blipFill>
          <a:blip r:embed="rId3"/>
          <a:stretch>
            <a:fillRect/>
          </a:stretch>
        </p:blipFill>
        <p:spPr>
          <a:xfrm>
            <a:off x="4752132" y="3181543"/>
            <a:ext cx="4104456" cy="2464068"/>
          </a:xfrm>
          <a:prstGeom prst="rect">
            <a:avLst/>
          </a:prstGeom>
        </p:spPr>
      </p:pic>
    </p:spTree>
    <p:extLst>
      <p:ext uri="{BB962C8B-B14F-4D97-AF65-F5344CB8AC3E}">
        <p14:creationId xmlns:p14="http://schemas.microsoft.com/office/powerpoint/2010/main" val="2758115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txBox="1">
            <a:spLocks noChangeArrowheads="1"/>
          </p:cNvSpPr>
          <p:nvPr/>
        </p:nvSpPr>
        <p:spPr bwMode="auto">
          <a:xfrm>
            <a:off x="827584" y="620688"/>
            <a:ext cx="7129463" cy="504056"/>
          </a:xfrm>
          <a:prstGeom prst="rect">
            <a:avLst/>
          </a:prstGeom>
          <a:noFill/>
          <a:ln w="9525">
            <a:noFill/>
            <a:miter lim="800000"/>
            <a:headEnd/>
            <a:tailEnd/>
          </a:ln>
        </p:spPr>
        <p:txBody>
          <a:bodyPr/>
          <a:lstStyle/>
          <a:p>
            <a:pPr algn="ctr" eaLnBrk="0" hangingPunct="0">
              <a:buFont typeface="Arial" charset="0"/>
              <a:buNone/>
            </a:pPr>
            <a:r>
              <a:rPr lang="es-ES_tradnl" sz="2400" b="1" dirty="0">
                <a:solidFill>
                  <a:srgbClr val="FF9900"/>
                </a:solidFill>
                <a:latin typeface="Source Sans Pro Black" panose="020B0803030403020204" pitchFamily="34" charset="0"/>
                <a:ea typeface="Source Sans Pro Black" panose="020B0803030403020204" pitchFamily="34" charset="0"/>
              </a:rPr>
              <a:t>RESULTADOS</a:t>
            </a:r>
            <a:endParaRPr lang="es-ES_tradnl" sz="1400" b="1" dirty="0">
              <a:solidFill>
                <a:srgbClr val="000000"/>
              </a:solidFill>
              <a:latin typeface="Calibri" pitchFamily="34" charset="0"/>
            </a:endParaRPr>
          </a:p>
        </p:txBody>
      </p:sp>
      <p:sp>
        <p:nvSpPr>
          <p:cNvPr id="4" name="Rectangle 2"/>
          <p:cNvSpPr txBox="1">
            <a:spLocks noChangeArrowheads="1"/>
          </p:cNvSpPr>
          <p:nvPr/>
        </p:nvSpPr>
        <p:spPr>
          <a:xfrm>
            <a:off x="1116013" y="4445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755576" y="46013"/>
            <a:ext cx="8101012" cy="574675"/>
          </a:xfrm>
          <a:prstGeom prst="rect">
            <a:avLst/>
          </a:prstGeom>
        </p:spPr>
        <p:txBody>
          <a:bodyPr/>
          <a:lstStyle/>
          <a:p>
            <a:pPr eaLnBrk="0" hangingPunct="0">
              <a:defRPr/>
            </a:pPr>
            <a:r>
              <a:rPr lang="es-EC" sz="1600" dirty="0">
                <a:latin typeface="Source Sans Pro Black" panose="020B0803030403020204" pitchFamily="34" charset="0"/>
                <a:ea typeface="Source Sans Pro Black" panose="020B0803030403020204" pitchFamily="34" charset="0"/>
              </a:rPr>
              <a:t>MODELO DE GESTIÓN DE INDICADORES DE EVALUACIÓN PARA LAS INSTITUCIONES DE EDUCACIÓN SUPERIOR DEL ECUADOR</a:t>
            </a: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7" name="Rectangle 2"/>
          <p:cNvSpPr txBox="1">
            <a:spLocks noChangeArrowheads="1"/>
          </p:cNvSpPr>
          <p:nvPr/>
        </p:nvSpPr>
        <p:spPr>
          <a:xfrm>
            <a:off x="323528" y="6382692"/>
            <a:ext cx="2880320" cy="431800"/>
          </a:xfrm>
          <a:prstGeom prst="rect">
            <a:avLst/>
          </a:prstGeom>
        </p:spPr>
        <p:txBody>
          <a:bodyPr/>
          <a:lstStyle/>
          <a:p>
            <a:pPr eaLnBrk="0" hangingPunct="0">
              <a:defRPr/>
            </a:pPr>
            <a:r>
              <a:rPr lang="es-ES_tradnl" sz="1600" b="1" dirty="0">
                <a:solidFill>
                  <a:srgbClr val="000000"/>
                </a:solidFill>
                <a:effectLst>
                  <a:outerShdw blurRad="38100" dist="38100" dir="2700000" algn="tl">
                    <a:srgbClr val="C0C0C0"/>
                  </a:outerShdw>
                </a:effectLst>
                <a:latin typeface="Calibri" pitchFamily="34" charset="0"/>
              </a:rPr>
              <a:t>Margarita Aucancela</a:t>
            </a:r>
          </a:p>
        </p:txBody>
      </p:sp>
      <p:pic>
        <p:nvPicPr>
          <p:cNvPr id="2" name="Imagen 1">
            <a:extLst>
              <a:ext uri="{FF2B5EF4-FFF2-40B4-BE49-F238E27FC236}">
                <a16:creationId xmlns:a16="http://schemas.microsoft.com/office/drawing/2014/main" id="{B7BD6C25-86F0-4981-8D51-98541DDE384C}"/>
              </a:ext>
            </a:extLst>
          </p:cNvPr>
          <p:cNvPicPr>
            <a:picLocks noChangeAspect="1"/>
          </p:cNvPicPr>
          <p:nvPr/>
        </p:nvPicPr>
        <p:blipFill>
          <a:blip r:embed="rId2"/>
          <a:stretch>
            <a:fillRect/>
          </a:stretch>
        </p:blipFill>
        <p:spPr>
          <a:xfrm>
            <a:off x="3059832" y="1338263"/>
            <a:ext cx="3267739" cy="1804572"/>
          </a:xfrm>
          <a:prstGeom prst="rect">
            <a:avLst/>
          </a:prstGeom>
        </p:spPr>
      </p:pic>
      <p:pic>
        <p:nvPicPr>
          <p:cNvPr id="9" name="Imagen 8">
            <a:extLst>
              <a:ext uri="{FF2B5EF4-FFF2-40B4-BE49-F238E27FC236}">
                <a16:creationId xmlns:a16="http://schemas.microsoft.com/office/drawing/2014/main" id="{1D481575-C678-435D-85A6-92DA83EC1A17}"/>
              </a:ext>
            </a:extLst>
          </p:cNvPr>
          <p:cNvPicPr/>
          <p:nvPr/>
        </p:nvPicPr>
        <p:blipFill>
          <a:blip r:embed="rId3"/>
          <a:stretch>
            <a:fillRect/>
          </a:stretch>
        </p:blipFill>
        <p:spPr>
          <a:xfrm>
            <a:off x="2627784" y="3068960"/>
            <a:ext cx="4572000" cy="3021330"/>
          </a:xfrm>
          <a:prstGeom prst="rect">
            <a:avLst/>
          </a:prstGeom>
        </p:spPr>
      </p:pic>
    </p:spTree>
    <p:extLst>
      <p:ext uri="{BB962C8B-B14F-4D97-AF65-F5344CB8AC3E}">
        <p14:creationId xmlns:p14="http://schemas.microsoft.com/office/powerpoint/2010/main" val="355305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txBox="1">
            <a:spLocks noChangeArrowheads="1"/>
          </p:cNvSpPr>
          <p:nvPr/>
        </p:nvSpPr>
        <p:spPr bwMode="auto">
          <a:xfrm>
            <a:off x="827584" y="620688"/>
            <a:ext cx="7129463" cy="504056"/>
          </a:xfrm>
          <a:prstGeom prst="rect">
            <a:avLst/>
          </a:prstGeom>
          <a:noFill/>
          <a:ln w="9525">
            <a:noFill/>
            <a:miter lim="800000"/>
            <a:headEnd/>
            <a:tailEnd/>
          </a:ln>
        </p:spPr>
        <p:txBody>
          <a:bodyPr/>
          <a:lstStyle/>
          <a:p>
            <a:pPr algn="ctr" eaLnBrk="0" hangingPunct="0">
              <a:buFont typeface="Arial" charset="0"/>
              <a:buNone/>
            </a:pPr>
            <a:r>
              <a:rPr lang="es-ES_tradnl" sz="2400" b="1" dirty="0">
                <a:solidFill>
                  <a:srgbClr val="FF9900"/>
                </a:solidFill>
                <a:latin typeface="Source Sans Pro Black" panose="020B0803030403020204" pitchFamily="34" charset="0"/>
                <a:ea typeface="Source Sans Pro Black" panose="020B0803030403020204" pitchFamily="34" charset="0"/>
              </a:rPr>
              <a:t>RESULTADOS</a:t>
            </a:r>
            <a:endParaRPr lang="es-ES_tradnl" sz="1400" b="1" dirty="0">
              <a:solidFill>
                <a:srgbClr val="000000"/>
              </a:solidFill>
              <a:latin typeface="Calibri" pitchFamily="34" charset="0"/>
            </a:endParaRPr>
          </a:p>
        </p:txBody>
      </p:sp>
      <p:sp>
        <p:nvSpPr>
          <p:cNvPr id="4" name="Rectangle 2"/>
          <p:cNvSpPr txBox="1">
            <a:spLocks noChangeArrowheads="1"/>
          </p:cNvSpPr>
          <p:nvPr/>
        </p:nvSpPr>
        <p:spPr>
          <a:xfrm>
            <a:off x="1116013" y="4445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755576" y="46013"/>
            <a:ext cx="8101012" cy="574675"/>
          </a:xfrm>
          <a:prstGeom prst="rect">
            <a:avLst/>
          </a:prstGeom>
        </p:spPr>
        <p:txBody>
          <a:bodyPr/>
          <a:lstStyle/>
          <a:p>
            <a:pPr eaLnBrk="0" hangingPunct="0">
              <a:defRPr/>
            </a:pPr>
            <a:r>
              <a:rPr lang="es-EC" sz="1600" dirty="0">
                <a:latin typeface="Source Sans Pro Black" panose="020B0803030403020204" pitchFamily="34" charset="0"/>
                <a:ea typeface="Source Sans Pro Black" panose="020B0803030403020204" pitchFamily="34" charset="0"/>
              </a:rPr>
              <a:t>MODELO DE GESTIÓN DE INDICADORES DE EVALUACIÓN PARA LAS INSTITUCIONES DE EDUCACIÓN SUPERIOR DEL ECUADOR</a:t>
            </a: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7" name="Rectangle 2"/>
          <p:cNvSpPr txBox="1">
            <a:spLocks noChangeArrowheads="1"/>
          </p:cNvSpPr>
          <p:nvPr/>
        </p:nvSpPr>
        <p:spPr>
          <a:xfrm>
            <a:off x="323528" y="6382692"/>
            <a:ext cx="2880320" cy="431800"/>
          </a:xfrm>
          <a:prstGeom prst="rect">
            <a:avLst/>
          </a:prstGeom>
        </p:spPr>
        <p:txBody>
          <a:bodyPr/>
          <a:lstStyle/>
          <a:p>
            <a:pPr eaLnBrk="0" hangingPunct="0">
              <a:defRPr/>
            </a:pPr>
            <a:r>
              <a:rPr lang="es-ES_tradnl" sz="1600" b="1" dirty="0">
                <a:solidFill>
                  <a:srgbClr val="000000"/>
                </a:solidFill>
                <a:effectLst>
                  <a:outerShdw blurRad="38100" dist="38100" dir="2700000" algn="tl">
                    <a:srgbClr val="C0C0C0"/>
                  </a:outerShdw>
                </a:effectLst>
                <a:latin typeface="Calibri" pitchFamily="34" charset="0"/>
              </a:rPr>
              <a:t>Margarita Aucancela</a:t>
            </a:r>
          </a:p>
        </p:txBody>
      </p:sp>
      <p:pic>
        <p:nvPicPr>
          <p:cNvPr id="2" name="Imagen 1">
            <a:extLst>
              <a:ext uri="{FF2B5EF4-FFF2-40B4-BE49-F238E27FC236}">
                <a16:creationId xmlns:a16="http://schemas.microsoft.com/office/drawing/2014/main" id="{9185CB39-8CBB-4E77-8C2D-77CF3F3266CD}"/>
              </a:ext>
            </a:extLst>
          </p:cNvPr>
          <p:cNvPicPr>
            <a:picLocks noChangeAspect="1"/>
          </p:cNvPicPr>
          <p:nvPr/>
        </p:nvPicPr>
        <p:blipFill rotWithShape="1">
          <a:blip r:embed="rId2"/>
          <a:srcRect l="17893" r="18183"/>
          <a:stretch/>
        </p:blipFill>
        <p:spPr>
          <a:xfrm>
            <a:off x="2064719" y="1844824"/>
            <a:ext cx="4955553" cy="4250204"/>
          </a:xfrm>
          <a:prstGeom prst="rect">
            <a:avLst/>
          </a:prstGeom>
        </p:spPr>
      </p:pic>
      <p:sp>
        <p:nvSpPr>
          <p:cNvPr id="3" name="Rectángulo 2">
            <a:extLst>
              <a:ext uri="{FF2B5EF4-FFF2-40B4-BE49-F238E27FC236}">
                <a16:creationId xmlns:a16="http://schemas.microsoft.com/office/drawing/2014/main" id="{02A5CB08-A7E9-4C45-AC9B-36016D56CB7A}"/>
              </a:ext>
            </a:extLst>
          </p:cNvPr>
          <p:cNvSpPr/>
          <p:nvPr/>
        </p:nvSpPr>
        <p:spPr>
          <a:xfrm>
            <a:off x="3215107" y="1215290"/>
            <a:ext cx="2592288" cy="646331"/>
          </a:xfrm>
          <a:prstGeom prst="rect">
            <a:avLst/>
          </a:prstGeom>
        </p:spPr>
        <p:txBody>
          <a:bodyPr wrap="square">
            <a:spAutoFit/>
          </a:bodyPr>
          <a:lstStyle/>
          <a:p>
            <a:pPr algn="just"/>
            <a:r>
              <a:rPr lang="es-EC" sz="1200" dirty="0">
                <a:latin typeface="Times New Roman" panose="02020603050405020304" pitchFamily="18" charset="0"/>
                <a:ea typeface="Times New Roman" panose="02020603050405020304" pitchFamily="18" charset="0"/>
              </a:rPr>
              <a:t>Más del 70% de los encuestados, mencionó que el sistema es fácil de aprender</a:t>
            </a:r>
            <a:endParaRPr lang="es-EC" sz="1200" dirty="0"/>
          </a:p>
        </p:txBody>
      </p:sp>
      <p:sp>
        <p:nvSpPr>
          <p:cNvPr id="8" name="Rectángulo 7">
            <a:extLst>
              <a:ext uri="{FF2B5EF4-FFF2-40B4-BE49-F238E27FC236}">
                <a16:creationId xmlns:a16="http://schemas.microsoft.com/office/drawing/2014/main" id="{B15B3963-2BF1-46E9-A36A-A43A7A00A5CA}"/>
              </a:ext>
            </a:extLst>
          </p:cNvPr>
          <p:cNvSpPr/>
          <p:nvPr/>
        </p:nvSpPr>
        <p:spPr>
          <a:xfrm>
            <a:off x="144016" y="2205268"/>
            <a:ext cx="2195736" cy="1200329"/>
          </a:xfrm>
          <a:prstGeom prst="rect">
            <a:avLst/>
          </a:prstGeom>
        </p:spPr>
        <p:txBody>
          <a:bodyPr wrap="square">
            <a:spAutoFit/>
          </a:bodyPr>
          <a:lstStyle/>
          <a:p>
            <a:pPr algn="just"/>
            <a:r>
              <a:rPr lang="es-EC" sz="1200" dirty="0">
                <a:latin typeface="Times New Roman" panose="02020603050405020304" pitchFamily="18" charset="0"/>
                <a:ea typeface="Times New Roman" panose="02020603050405020304" pitchFamily="18" charset="0"/>
              </a:rPr>
              <a:t>Más del 70% de los encuestados, mencionó que el sistema es amigable y permite el cumplimiento rápido y fácil de tareas y objetivos en los procesos de evaluación </a:t>
            </a:r>
            <a:endParaRPr lang="es-EC" sz="1200" dirty="0"/>
          </a:p>
        </p:txBody>
      </p:sp>
      <p:sp>
        <p:nvSpPr>
          <p:cNvPr id="9" name="Rectángulo 8">
            <a:extLst>
              <a:ext uri="{FF2B5EF4-FFF2-40B4-BE49-F238E27FC236}">
                <a16:creationId xmlns:a16="http://schemas.microsoft.com/office/drawing/2014/main" id="{7C5345AD-469F-404C-815E-9F338EFCA60C}"/>
              </a:ext>
            </a:extLst>
          </p:cNvPr>
          <p:cNvSpPr/>
          <p:nvPr/>
        </p:nvSpPr>
        <p:spPr>
          <a:xfrm>
            <a:off x="6584724" y="2242773"/>
            <a:ext cx="2367880" cy="830997"/>
          </a:xfrm>
          <a:prstGeom prst="rect">
            <a:avLst/>
          </a:prstGeom>
        </p:spPr>
        <p:txBody>
          <a:bodyPr wrap="square">
            <a:spAutoFit/>
          </a:bodyPr>
          <a:lstStyle/>
          <a:p>
            <a:pPr algn="just"/>
            <a:r>
              <a:rPr lang="es-EC" sz="1200" dirty="0">
                <a:latin typeface="Times New Roman" panose="02020603050405020304" pitchFamily="18" charset="0"/>
                <a:ea typeface="Times New Roman" panose="02020603050405020304" pitchFamily="18" charset="0"/>
              </a:rPr>
              <a:t>El 80% de los encuestados, expresó que el sistema apoya y contribuye a la generación de indicadores de evaluación</a:t>
            </a:r>
            <a:endParaRPr lang="es-EC" sz="1200" dirty="0"/>
          </a:p>
        </p:txBody>
      </p:sp>
      <p:sp>
        <p:nvSpPr>
          <p:cNvPr id="6" name="Rectángulo 5">
            <a:extLst>
              <a:ext uri="{FF2B5EF4-FFF2-40B4-BE49-F238E27FC236}">
                <a16:creationId xmlns:a16="http://schemas.microsoft.com/office/drawing/2014/main" id="{C82C5244-1AAB-4EB8-A868-5F5EFF7E2720}"/>
              </a:ext>
            </a:extLst>
          </p:cNvPr>
          <p:cNvSpPr/>
          <p:nvPr/>
        </p:nvSpPr>
        <p:spPr>
          <a:xfrm>
            <a:off x="6228184" y="4581128"/>
            <a:ext cx="2871936" cy="646331"/>
          </a:xfrm>
          <a:prstGeom prst="rect">
            <a:avLst/>
          </a:prstGeom>
        </p:spPr>
        <p:txBody>
          <a:bodyPr wrap="square">
            <a:spAutoFit/>
          </a:bodyPr>
          <a:lstStyle/>
          <a:p>
            <a:pPr algn="just"/>
            <a:r>
              <a:rPr lang="es-EC" sz="1200" dirty="0">
                <a:latin typeface="Times New Roman" panose="02020603050405020304" pitchFamily="18" charset="0"/>
                <a:cs typeface="Times New Roman" panose="02020603050405020304" pitchFamily="18" charset="0"/>
              </a:rPr>
              <a:t>El 80% de los encuestados se encuentran de acuerdo con las funcionalidades que posee el sistema</a:t>
            </a:r>
          </a:p>
        </p:txBody>
      </p:sp>
      <p:sp>
        <p:nvSpPr>
          <p:cNvPr id="11" name="Rectángulo 10">
            <a:extLst>
              <a:ext uri="{FF2B5EF4-FFF2-40B4-BE49-F238E27FC236}">
                <a16:creationId xmlns:a16="http://schemas.microsoft.com/office/drawing/2014/main" id="{766841CA-0A89-459B-9A0E-E5C8B823B7A8}"/>
              </a:ext>
            </a:extLst>
          </p:cNvPr>
          <p:cNvSpPr/>
          <p:nvPr/>
        </p:nvSpPr>
        <p:spPr>
          <a:xfrm>
            <a:off x="72008" y="4869160"/>
            <a:ext cx="2771800" cy="646331"/>
          </a:xfrm>
          <a:prstGeom prst="rect">
            <a:avLst/>
          </a:prstGeom>
        </p:spPr>
        <p:txBody>
          <a:bodyPr wrap="square">
            <a:spAutoFit/>
          </a:bodyPr>
          <a:lstStyle/>
          <a:p>
            <a:pPr algn="just"/>
            <a:r>
              <a:rPr lang="es-EC" sz="1200" dirty="0">
                <a:latin typeface="Times New Roman" panose="02020603050405020304" pitchFamily="18" charset="0"/>
                <a:cs typeface="Times New Roman" panose="02020603050405020304" pitchFamily="18" charset="0"/>
              </a:rPr>
              <a:t>El 80% de los encuestados participan en los procesos de evaluación y poseen el conocimiento para utilizar el sistema. </a:t>
            </a:r>
          </a:p>
        </p:txBody>
      </p:sp>
    </p:spTree>
    <p:extLst>
      <p:ext uri="{BB962C8B-B14F-4D97-AF65-F5344CB8AC3E}">
        <p14:creationId xmlns:p14="http://schemas.microsoft.com/office/powerpoint/2010/main" val="3423801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txBox="1">
            <a:spLocks noChangeArrowheads="1"/>
          </p:cNvSpPr>
          <p:nvPr/>
        </p:nvSpPr>
        <p:spPr bwMode="auto">
          <a:xfrm>
            <a:off x="827584" y="620688"/>
            <a:ext cx="7129463" cy="504056"/>
          </a:xfrm>
          <a:prstGeom prst="rect">
            <a:avLst/>
          </a:prstGeom>
          <a:noFill/>
          <a:ln w="9525">
            <a:noFill/>
            <a:miter lim="800000"/>
            <a:headEnd/>
            <a:tailEnd/>
          </a:ln>
        </p:spPr>
        <p:txBody>
          <a:bodyPr/>
          <a:lstStyle/>
          <a:p>
            <a:pPr algn="ctr" eaLnBrk="0" hangingPunct="0">
              <a:buFont typeface="Arial" charset="0"/>
              <a:buNone/>
            </a:pPr>
            <a:r>
              <a:rPr lang="es-ES_tradnl" sz="2400" b="1" dirty="0">
                <a:solidFill>
                  <a:srgbClr val="FF9900"/>
                </a:solidFill>
                <a:latin typeface="Source Sans Pro Black" panose="020B0803030403020204" pitchFamily="34" charset="0"/>
                <a:ea typeface="Source Sans Pro Black" panose="020B0803030403020204" pitchFamily="34" charset="0"/>
              </a:rPr>
              <a:t>CONCLUSIONES</a:t>
            </a:r>
            <a:endParaRPr lang="es-ES_tradnl" sz="1400" b="1" dirty="0">
              <a:solidFill>
                <a:srgbClr val="000000"/>
              </a:solidFill>
              <a:latin typeface="Calibri" pitchFamily="34" charset="0"/>
            </a:endParaRPr>
          </a:p>
        </p:txBody>
      </p:sp>
      <p:sp>
        <p:nvSpPr>
          <p:cNvPr id="4" name="Rectangle 2"/>
          <p:cNvSpPr txBox="1">
            <a:spLocks noChangeArrowheads="1"/>
          </p:cNvSpPr>
          <p:nvPr/>
        </p:nvSpPr>
        <p:spPr>
          <a:xfrm>
            <a:off x="1116013" y="4445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755576" y="46013"/>
            <a:ext cx="8101012" cy="574675"/>
          </a:xfrm>
          <a:prstGeom prst="rect">
            <a:avLst/>
          </a:prstGeom>
        </p:spPr>
        <p:txBody>
          <a:bodyPr/>
          <a:lstStyle/>
          <a:p>
            <a:pPr eaLnBrk="0" hangingPunct="0">
              <a:defRPr/>
            </a:pPr>
            <a:r>
              <a:rPr lang="es-EC" sz="1600" dirty="0">
                <a:latin typeface="Source Sans Pro Black" panose="020B0803030403020204" pitchFamily="34" charset="0"/>
                <a:ea typeface="Source Sans Pro Black" panose="020B0803030403020204" pitchFamily="34" charset="0"/>
              </a:rPr>
              <a:t>MODELO DE GESTIÓN DE INDICADORES DE EVALUACIÓN PARA LAS INSTITUCIONES DE EDUCACIÓN SUPERIOR DEL ECUADOR</a:t>
            </a: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7" name="Rectangle 2"/>
          <p:cNvSpPr txBox="1">
            <a:spLocks noChangeArrowheads="1"/>
          </p:cNvSpPr>
          <p:nvPr/>
        </p:nvSpPr>
        <p:spPr>
          <a:xfrm>
            <a:off x="323528" y="6382692"/>
            <a:ext cx="2880320" cy="431800"/>
          </a:xfrm>
          <a:prstGeom prst="rect">
            <a:avLst/>
          </a:prstGeom>
        </p:spPr>
        <p:txBody>
          <a:bodyPr/>
          <a:lstStyle/>
          <a:p>
            <a:pPr eaLnBrk="0" hangingPunct="0">
              <a:defRPr/>
            </a:pPr>
            <a:r>
              <a:rPr lang="es-ES_tradnl" sz="1600" b="1" dirty="0">
                <a:solidFill>
                  <a:srgbClr val="000000"/>
                </a:solidFill>
                <a:effectLst>
                  <a:outerShdw blurRad="38100" dist="38100" dir="2700000" algn="tl">
                    <a:srgbClr val="C0C0C0"/>
                  </a:outerShdw>
                </a:effectLst>
                <a:latin typeface="Calibri" pitchFamily="34" charset="0"/>
              </a:rPr>
              <a:t>Margarita Aucancela</a:t>
            </a:r>
          </a:p>
        </p:txBody>
      </p:sp>
      <p:sp>
        <p:nvSpPr>
          <p:cNvPr id="2" name="Rectángulo 1">
            <a:extLst>
              <a:ext uri="{FF2B5EF4-FFF2-40B4-BE49-F238E27FC236}">
                <a16:creationId xmlns:a16="http://schemas.microsoft.com/office/drawing/2014/main" id="{B15CB7E4-5810-43BB-82F5-49767DCB2293}"/>
              </a:ext>
            </a:extLst>
          </p:cNvPr>
          <p:cNvSpPr/>
          <p:nvPr/>
        </p:nvSpPr>
        <p:spPr>
          <a:xfrm>
            <a:off x="323528" y="1463689"/>
            <a:ext cx="8474595" cy="4197559"/>
          </a:xfrm>
          <a:prstGeom prst="rect">
            <a:avLst/>
          </a:prstGeom>
        </p:spPr>
        <p:txBody>
          <a:bodyPr wrap="square">
            <a:spAutoFit/>
          </a:bodyPr>
          <a:lstStyle/>
          <a:p>
            <a:pPr algn="just">
              <a:lnSpc>
                <a:spcPct val="150000"/>
              </a:lnSpc>
              <a:spcAft>
                <a:spcPts val="0"/>
              </a:spcAft>
            </a:pPr>
            <a:r>
              <a:rPr lang="es-EC" dirty="0">
                <a:latin typeface="Times New Roman" panose="02020603050405020304" pitchFamily="18" charset="0"/>
                <a:ea typeface="Times New Roman" panose="02020603050405020304" pitchFamily="18" charset="0"/>
              </a:rPr>
              <a:t>La revisión de literatura permitió determinar que al momento no existen trabajos de investigación que articulan los procesos de evaluación y aseguramiento de la calidad con la inteligencia de negocios, más aún cuando se trata de un campo de tecnología emergente. </a:t>
            </a:r>
            <a:endParaRPr lang="en-US" sz="12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s-EC"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s-EC" dirty="0">
                <a:latin typeface="Times New Roman" panose="02020603050405020304" pitchFamily="18" charset="0"/>
                <a:ea typeface="Times New Roman" panose="02020603050405020304" pitchFamily="18" charset="0"/>
              </a:rPr>
              <a:t>De acuerdo a los resultados obtenidos, se puede determinar que la hipótesis planteada se cumple en el caso de estudio. Esto es, que el modelo de gestión de indicadores de evaluación mejora la eficiencia de los procesos de autoevaluación de la IES. Lo cual también fue confirmado mediante el clustering ya que se pudo encontrar diferentes patrones de comportamiento, aplicado a diferentes criterios de evaluación.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224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txBox="1">
            <a:spLocks noChangeArrowheads="1"/>
          </p:cNvSpPr>
          <p:nvPr/>
        </p:nvSpPr>
        <p:spPr bwMode="auto">
          <a:xfrm>
            <a:off x="827584" y="620688"/>
            <a:ext cx="7129463" cy="504056"/>
          </a:xfrm>
          <a:prstGeom prst="rect">
            <a:avLst/>
          </a:prstGeom>
          <a:noFill/>
          <a:ln w="9525">
            <a:noFill/>
            <a:miter lim="800000"/>
            <a:headEnd/>
            <a:tailEnd/>
          </a:ln>
        </p:spPr>
        <p:txBody>
          <a:bodyPr/>
          <a:lstStyle/>
          <a:p>
            <a:pPr algn="ctr" eaLnBrk="0" hangingPunct="0">
              <a:buFont typeface="Arial" charset="0"/>
              <a:buNone/>
            </a:pPr>
            <a:r>
              <a:rPr lang="es-ES_tradnl" sz="2400" b="1" dirty="0">
                <a:solidFill>
                  <a:srgbClr val="FF9900"/>
                </a:solidFill>
                <a:latin typeface="Source Sans Pro Black" panose="020B0803030403020204" pitchFamily="34" charset="0"/>
                <a:ea typeface="Source Sans Pro Black" panose="020B0803030403020204" pitchFamily="34" charset="0"/>
              </a:rPr>
              <a:t>RECOMENDACIONES</a:t>
            </a:r>
            <a:endParaRPr lang="es-ES_tradnl" sz="1400" b="1" dirty="0">
              <a:solidFill>
                <a:srgbClr val="000000"/>
              </a:solidFill>
              <a:latin typeface="Calibri" pitchFamily="34" charset="0"/>
            </a:endParaRPr>
          </a:p>
        </p:txBody>
      </p:sp>
      <p:sp>
        <p:nvSpPr>
          <p:cNvPr id="4" name="Rectangle 2"/>
          <p:cNvSpPr txBox="1">
            <a:spLocks noChangeArrowheads="1"/>
          </p:cNvSpPr>
          <p:nvPr/>
        </p:nvSpPr>
        <p:spPr>
          <a:xfrm>
            <a:off x="1116013" y="4445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755576" y="46013"/>
            <a:ext cx="8101012" cy="574675"/>
          </a:xfrm>
          <a:prstGeom prst="rect">
            <a:avLst/>
          </a:prstGeom>
        </p:spPr>
        <p:txBody>
          <a:bodyPr/>
          <a:lstStyle/>
          <a:p>
            <a:pPr eaLnBrk="0" hangingPunct="0">
              <a:defRPr/>
            </a:pPr>
            <a:r>
              <a:rPr lang="es-EC" sz="1600" dirty="0">
                <a:latin typeface="Source Sans Pro Black" panose="020B0803030403020204" pitchFamily="34" charset="0"/>
                <a:ea typeface="Source Sans Pro Black" panose="020B0803030403020204" pitchFamily="34" charset="0"/>
              </a:rPr>
              <a:t>MODELO DE GESTIÓN DE INDICADORES DE EVALUACIÓN PARA LAS INSTITUCIONES DE EDUCACIÓN SUPERIOR DEL ECUADOR</a:t>
            </a: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7" name="Rectangle 2"/>
          <p:cNvSpPr txBox="1">
            <a:spLocks noChangeArrowheads="1"/>
          </p:cNvSpPr>
          <p:nvPr/>
        </p:nvSpPr>
        <p:spPr>
          <a:xfrm>
            <a:off x="323528" y="6382692"/>
            <a:ext cx="2880320" cy="431800"/>
          </a:xfrm>
          <a:prstGeom prst="rect">
            <a:avLst/>
          </a:prstGeom>
        </p:spPr>
        <p:txBody>
          <a:bodyPr/>
          <a:lstStyle/>
          <a:p>
            <a:pPr eaLnBrk="0" hangingPunct="0">
              <a:defRPr/>
            </a:pPr>
            <a:r>
              <a:rPr lang="es-ES_tradnl" sz="1600" b="1" dirty="0">
                <a:solidFill>
                  <a:srgbClr val="000000"/>
                </a:solidFill>
                <a:effectLst>
                  <a:outerShdw blurRad="38100" dist="38100" dir="2700000" algn="tl">
                    <a:srgbClr val="C0C0C0"/>
                  </a:outerShdw>
                </a:effectLst>
                <a:latin typeface="Calibri" pitchFamily="34" charset="0"/>
              </a:rPr>
              <a:t>Margarita Aucancela</a:t>
            </a:r>
          </a:p>
        </p:txBody>
      </p:sp>
      <p:sp>
        <p:nvSpPr>
          <p:cNvPr id="2" name="Rectángulo 1">
            <a:extLst>
              <a:ext uri="{FF2B5EF4-FFF2-40B4-BE49-F238E27FC236}">
                <a16:creationId xmlns:a16="http://schemas.microsoft.com/office/drawing/2014/main" id="{671F3769-4DA2-4DEF-B8EF-0B398A04C549}"/>
              </a:ext>
            </a:extLst>
          </p:cNvPr>
          <p:cNvSpPr/>
          <p:nvPr/>
        </p:nvSpPr>
        <p:spPr>
          <a:xfrm>
            <a:off x="558006" y="1435537"/>
            <a:ext cx="8027987" cy="3986925"/>
          </a:xfrm>
          <a:prstGeom prst="rect">
            <a:avLst/>
          </a:prstGeom>
        </p:spPr>
        <p:txBody>
          <a:bodyPr wrap="square">
            <a:spAutoFit/>
          </a:bodyPr>
          <a:lstStyle/>
          <a:p>
            <a:pPr marL="342900" lvl="0" indent="-342900" algn="just">
              <a:lnSpc>
                <a:spcPct val="150000"/>
              </a:lnSpc>
              <a:spcAft>
                <a:spcPts val="800"/>
              </a:spcAft>
              <a:buFont typeface="Wingdings" panose="05000000000000000000" pitchFamily="2" charset="2"/>
              <a:buChar char=""/>
            </a:pPr>
            <a:r>
              <a:rPr lang="es-EC" dirty="0">
                <a:latin typeface="Times New Roman" panose="02020603050405020304" pitchFamily="18" charset="0"/>
                <a:ea typeface="Times New Roman" panose="02020603050405020304" pitchFamily="18" charset="0"/>
                <a:cs typeface="Times New Roman" panose="02020603050405020304" pitchFamily="18" charset="0"/>
              </a:rPr>
              <a:t>Utilizar el modelo de gestión de indicadores, no solo para generar indicadores de evaluación, sino también para obtener indicadores de gestión académica que aporten con información y conocimiento para la toma de decisiones en las IES del Ecuador.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Wingdings" panose="05000000000000000000" pitchFamily="2" charset="2"/>
              <a:buChar char=""/>
            </a:pPr>
            <a:r>
              <a:rPr lang="es-EC" dirty="0">
                <a:latin typeface="Times New Roman" panose="02020603050405020304" pitchFamily="18" charset="0"/>
                <a:ea typeface="Times New Roman" panose="02020603050405020304" pitchFamily="18" charset="0"/>
                <a:cs typeface="Times New Roman" panose="02020603050405020304" pitchFamily="18" charset="0"/>
              </a:rPr>
              <a:t>Ampliar el desarrollo de plataformas de inteligencia de negocios en los entornos educativo, tecnologías que hoy en día se constituyen como emergentes.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800"/>
              </a:spcAft>
              <a:buFont typeface="Wingdings" panose="05000000000000000000" pitchFamily="2" charset="2"/>
              <a:buChar char=""/>
            </a:pPr>
            <a:r>
              <a:rPr lang="es-EC" dirty="0">
                <a:latin typeface="Times New Roman" panose="02020603050405020304" pitchFamily="18" charset="0"/>
                <a:ea typeface="Times New Roman" panose="02020603050405020304" pitchFamily="18" charset="0"/>
              </a:rPr>
              <a:t>Utilizar R, como software para desarrollar la minería de datos en vista de que posee los algoritmos suficientes para desarrollar modelos de predicción, clasificación, clustering, entre otros. </a:t>
            </a:r>
            <a:endParaRPr lang="es-EC" dirty="0"/>
          </a:p>
        </p:txBody>
      </p:sp>
    </p:spTree>
    <p:extLst>
      <p:ext uri="{BB962C8B-B14F-4D97-AF65-F5344CB8AC3E}">
        <p14:creationId xmlns:p14="http://schemas.microsoft.com/office/powerpoint/2010/main" val="3610187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txBox="1">
            <a:spLocks noChangeArrowheads="1"/>
          </p:cNvSpPr>
          <p:nvPr/>
        </p:nvSpPr>
        <p:spPr bwMode="auto">
          <a:xfrm>
            <a:off x="827584" y="1484784"/>
            <a:ext cx="7129463" cy="4392612"/>
          </a:xfrm>
          <a:prstGeom prst="rect">
            <a:avLst/>
          </a:prstGeom>
          <a:noFill/>
          <a:ln w="9525">
            <a:noFill/>
            <a:miter lim="800000"/>
            <a:headEnd/>
            <a:tailEnd/>
          </a:ln>
        </p:spPr>
        <p:txBody>
          <a:bodyPr/>
          <a:lstStyle/>
          <a:p>
            <a:pPr eaLnBrk="0" hangingPunct="0">
              <a:buFont typeface="Arial" charset="0"/>
              <a:buNone/>
            </a:pPr>
            <a:r>
              <a:rPr lang="es-ES_tradnl" sz="2400" b="1" dirty="0">
                <a:solidFill>
                  <a:srgbClr val="003399"/>
                </a:solidFill>
                <a:latin typeface="Calibri" pitchFamily="34" charset="0"/>
              </a:rPr>
              <a:t>AGENDA DE TRABAJO</a:t>
            </a:r>
          </a:p>
          <a:p>
            <a:pPr eaLnBrk="0" hangingPunct="0">
              <a:buFont typeface="Arial" charset="0"/>
              <a:buNone/>
            </a:pPr>
            <a:endParaRPr lang="es-ES_tradnl" sz="1400" b="1" dirty="0">
              <a:solidFill>
                <a:srgbClr val="000000"/>
              </a:solidFill>
              <a:latin typeface="Calibri" pitchFamily="34" charset="0"/>
            </a:endParaRPr>
          </a:p>
          <a:p>
            <a:pPr>
              <a:lnSpc>
                <a:spcPct val="200000"/>
              </a:lnSpc>
              <a:buFont typeface="Wingdings" pitchFamily="2" charset="2"/>
              <a:buChar char="q"/>
            </a:pPr>
            <a:r>
              <a:rPr lang="es-ES" sz="1600" b="1" dirty="0"/>
              <a:t>   </a:t>
            </a:r>
            <a:r>
              <a:rPr lang="es-ES" sz="1600" b="1" dirty="0">
                <a:solidFill>
                  <a:srgbClr val="003399"/>
                </a:solidFill>
              </a:rPr>
              <a:t>INTRODUCCIÓN</a:t>
            </a:r>
          </a:p>
          <a:p>
            <a:pPr>
              <a:lnSpc>
                <a:spcPct val="200000"/>
              </a:lnSpc>
              <a:buFont typeface="Wingdings" pitchFamily="2" charset="2"/>
              <a:buChar char="q"/>
            </a:pPr>
            <a:r>
              <a:rPr lang="es-ES" sz="1600" b="1" dirty="0">
                <a:solidFill>
                  <a:srgbClr val="003399"/>
                </a:solidFill>
              </a:rPr>
              <a:t>   FUNDAMENTOS TEÓRICOS</a:t>
            </a:r>
          </a:p>
          <a:p>
            <a:pPr>
              <a:lnSpc>
                <a:spcPct val="200000"/>
              </a:lnSpc>
              <a:buFont typeface="Wingdings" pitchFamily="2" charset="2"/>
              <a:buChar char="q"/>
            </a:pPr>
            <a:r>
              <a:rPr lang="es-ES" sz="1600" b="1" dirty="0">
                <a:solidFill>
                  <a:srgbClr val="003399"/>
                </a:solidFill>
              </a:rPr>
              <a:t>   METODOLOGÍA</a:t>
            </a:r>
          </a:p>
          <a:p>
            <a:pPr>
              <a:lnSpc>
                <a:spcPct val="200000"/>
              </a:lnSpc>
              <a:buFont typeface="Wingdings" pitchFamily="2" charset="2"/>
              <a:buChar char="q"/>
            </a:pPr>
            <a:r>
              <a:rPr lang="es-ES" sz="1600" b="1" dirty="0">
                <a:solidFill>
                  <a:srgbClr val="003399"/>
                </a:solidFill>
              </a:rPr>
              <a:t>   DESARROLLO DEL MODELO DE GESTIÓN DE INDICADORES</a:t>
            </a:r>
            <a:endParaRPr lang="es-ES" sz="1600" dirty="0">
              <a:solidFill>
                <a:srgbClr val="003399"/>
              </a:solidFill>
            </a:endParaRPr>
          </a:p>
          <a:p>
            <a:pPr>
              <a:lnSpc>
                <a:spcPct val="200000"/>
              </a:lnSpc>
              <a:buFont typeface="Wingdings" pitchFamily="2" charset="2"/>
              <a:buChar char="q"/>
            </a:pPr>
            <a:r>
              <a:rPr lang="es-ES" sz="1600" b="1" dirty="0">
                <a:solidFill>
                  <a:srgbClr val="003399"/>
                </a:solidFill>
              </a:rPr>
              <a:t>   RESULTADOS FINALES</a:t>
            </a:r>
          </a:p>
          <a:p>
            <a:pPr>
              <a:lnSpc>
                <a:spcPct val="200000"/>
              </a:lnSpc>
              <a:buFont typeface="Wingdings" pitchFamily="2" charset="2"/>
              <a:buChar char="q"/>
            </a:pPr>
            <a:r>
              <a:rPr lang="es-ES" sz="1600" b="1" dirty="0">
                <a:solidFill>
                  <a:srgbClr val="003399"/>
                </a:solidFill>
              </a:rPr>
              <a:t>   CONCLUSIONES Y RECOMENDACIONES</a:t>
            </a:r>
          </a:p>
        </p:txBody>
      </p:sp>
      <p:sp>
        <p:nvSpPr>
          <p:cNvPr id="4" name="Rectangle 2"/>
          <p:cNvSpPr txBox="1">
            <a:spLocks noChangeArrowheads="1"/>
          </p:cNvSpPr>
          <p:nvPr/>
        </p:nvSpPr>
        <p:spPr>
          <a:xfrm>
            <a:off x="1116013" y="4445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755576" y="46013"/>
            <a:ext cx="8101012" cy="574675"/>
          </a:xfrm>
          <a:prstGeom prst="rect">
            <a:avLst/>
          </a:prstGeom>
        </p:spPr>
        <p:txBody>
          <a:bodyPr/>
          <a:lstStyle/>
          <a:p>
            <a:pPr eaLnBrk="0" hangingPunct="0">
              <a:defRPr/>
            </a:pPr>
            <a:r>
              <a:rPr lang="es-EC" sz="1600" dirty="0">
                <a:latin typeface="Source Sans Pro Black" panose="020B0803030403020204" pitchFamily="34" charset="0"/>
                <a:ea typeface="Source Sans Pro Black" panose="020B0803030403020204" pitchFamily="34" charset="0"/>
              </a:rPr>
              <a:t>MODELO DE GESTIÓN DE INDICADORES DE EVALUACIÓN PARA LAS INSTITUCIONES DE EDUCACIÓN SUPERIOR DEL ECUADOR</a:t>
            </a: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7" name="Rectangle 2"/>
          <p:cNvSpPr txBox="1">
            <a:spLocks noChangeArrowheads="1"/>
          </p:cNvSpPr>
          <p:nvPr/>
        </p:nvSpPr>
        <p:spPr>
          <a:xfrm>
            <a:off x="323528" y="6382692"/>
            <a:ext cx="2880320" cy="431800"/>
          </a:xfrm>
          <a:prstGeom prst="rect">
            <a:avLst/>
          </a:prstGeom>
        </p:spPr>
        <p:txBody>
          <a:bodyPr/>
          <a:lstStyle/>
          <a:p>
            <a:pPr eaLnBrk="0" hangingPunct="0">
              <a:defRPr/>
            </a:pPr>
            <a:r>
              <a:rPr lang="es-ES_tradnl" sz="1600" b="1" dirty="0">
                <a:solidFill>
                  <a:srgbClr val="000000"/>
                </a:solidFill>
                <a:effectLst>
                  <a:outerShdw blurRad="38100" dist="38100" dir="2700000" algn="tl">
                    <a:srgbClr val="C0C0C0"/>
                  </a:outerShdw>
                </a:effectLst>
                <a:latin typeface="Calibri" pitchFamily="34" charset="0"/>
              </a:rPr>
              <a:t>Margarita Aucancela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txBox="1">
            <a:spLocks noChangeArrowheads="1"/>
          </p:cNvSpPr>
          <p:nvPr/>
        </p:nvSpPr>
        <p:spPr bwMode="auto">
          <a:xfrm>
            <a:off x="827584" y="620688"/>
            <a:ext cx="7129463" cy="504056"/>
          </a:xfrm>
          <a:prstGeom prst="rect">
            <a:avLst/>
          </a:prstGeom>
          <a:noFill/>
          <a:ln w="9525">
            <a:noFill/>
            <a:miter lim="800000"/>
            <a:headEnd/>
            <a:tailEnd/>
          </a:ln>
        </p:spPr>
        <p:txBody>
          <a:bodyPr/>
          <a:lstStyle/>
          <a:p>
            <a:pPr algn="ctr" eaLnBrk="0" hangingPunct="0">
              <a:buFont typeface="Arial" charset="0"/>
              <a:buNone/>
            </a:pPr>
            <a:r>
              <a:rPr lang="es-ES_tradnl" sz="2400" b="1" dirty="0">
                <a:solidFill>
                  <a:srgbClr val="FF9900"/>
                </a:solidFill>
                <a:latin typeface="Source Sans Pro Black" panose="020B0803030403020204" pitchFamily="34" charset="0"/>
                <a:ea typeface="Source Sans Pro Black" panose="020B0803030403020204" pitchFamily="34" charset="0"/>
              </a:rPr>
              <a:t>INTRODUCCIÓN</a:t>
            </a:r>
          </a:p>
          <a:p>
            <a:pPr algn="ctr" eaLnBrk="0" hangingPunct="0">
              <a:buFont typeface="Arial" charset="0"/>
              <a:buNone/>
            </a:pPr>
            <a:endParaRPr lang="es-ES_tradnl" sz="1400" b="1" dirty="0">
              <a:solidFill>
                <a:srgbClr val="000000"/>
              </a:solidFill>
              <a:latin typeface="Calibri" pitchFamily="34" charset="0"/>
            </a:endParaRPr>
          </a:p>
        </p:txBody>
      </p:sp>
      <p:sp>
        <p:nvSpPr>
          <p:cNvPr id="4" name="Rectangle 2"/>
          <p:cNvSpPr txBox="1">
            <a:spLocks noChangeArrowheads="1"/>
          </p:cNvSpPr>
          <p:nvPr/>
        </p:nvSpPr>
        <p:spPr>
          <a:xfrm>
            <a:off x="1116013" y="4445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755576" y="46013"/>
            <a:ext cx="8101012" cy="574675"/>
          </a:xfrm>
          <a:prstGeom prst="rect">
            <a:avLst/>
          </a:prstGeom>
        </p:spPr>
        <p:txBody>
          <a:bodyPr/>
          <a:lstStyle/>
          <a:p>
            <a:pPr eaLnBrk="0" hangingPunct="0">
              <a:defRPr/>
            </a:pPr>
            <a:r>
              <a:rPr lang="es-EC" sz="1600" dirty="0">
                <a:latin typeface="Source Sans Pro Black" panose="020B0803030403020204" pitchFamily="34" charset="0"/>
                <a:ea typeface="Source Sans Pro Black" panose="020B0803030403020204" pitchFamily="34" charset="0"/>
              </a:rPr>
              <a:t>MODELO DE GESTIÓN DE INDICADORES DE EVALUACIÓN PARA LAS INSTITUCIONES DE EDUCACIÓN SUPERIOR DEL ECUADOR</a:t>
            </a: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7" name="Rectangle 2"/>
          <p:cNvSpPr txBox="1">
            <a:spLocks noChangeArrowheads="1"/>
          </p:cNvSpPr>
          <p:nvPr/>
        </p:nvSpPr>
        <p:spPr>
          <a:xfrm>
            <a:off x="323528" y="6382692"/>
            <a:ext cx="2880320" cy="431800"/>
          </a:xfrm>
          <a:prstGeom prst="rect">
            <a:avLst/>
          </a:prstGeom>
        </p:spPr>
        <p:txBody>
          <a:bodyPr/>
          <a:lstStyle/>
          <a:p>
            <a:pPr eaLnBrk="0" hangingPunct="0">
              <a:defRPr/>
            </a:pPr>
            <a:r>
              <a:rPr lang="es-ES_tradnl" sz="1600" b="1" dirty="0">
                <a:solidFill>
                  <a:srgbClr val="000000"/>
                </a:solidFill>
                <a:effectLst>
                  <a:outerShdw blurRad="38100" dist="38100" dir="2700000" algn="tl">
                    <a:srgbClr val="C0C0C0"/>
                  </a:outerShdw>
                </a:effectLst>
                <a:latin typeface="Calibri" pitchFamily="34" charset="0"/>
              </a:rPr>
              <a:t>Margarita Aucancela</a:t>
            </a:r>
          </a:p>
        </p:txBody>
      </p:sp>
      <p:pic>
        <p:nvPicPr>
          <p:cNvPr id="6" name="Imagen 5">
            <a:extLst>
              <a:ext uri="{FF2B5EF4-FFF2-40B4-BE49-F238E27FC236}">
                <a16:creationId xmlns:a16="http://schemas.microsoft.com/office/drawing/2014/main" id="{58F51345-A8BB-41B1-908A-AC386B7D09B5}"/>
              </a:ext>
            </a:extLst>
          </p:cNvPr>
          <p:cNvPicPr/>
          <p:nvPr/>
        </p:nvPicPr>
        <p:blipFill>
          <a:blip r:embed="rId2"/>
          <a:stretch>
            <a:fillRect/>
          </a:stretch>
        </p:blipFill>
        <p:spPr>
          <a:xfrm>
            <a:off x="1223776" y="2996952"/>
            <a:ext cx="6696447" cy="2496661"/>
          </a:xfrm>
          <a:prstGeom prst="rect">
            <a:avLst/>
          </a:prstGeom>
        </p:spPr>
      </p:pic>
      <p:pic>
        <p:nvPicPr>
          <p:cNvPr id="2" name="Imagen 1">
            <a:extLst>
              <a:ext uri="{FF2B5EF4-FFF2-40B4-BE49-F238E27FC236}">
                <a16:creationId xmlns:a16="http://schemas.microsoft.com/office/drawing/2014/main" id="{C51E020B-895E-4427-9447-413E5CB21DF0}"/>
              </a:ext>
            </a:extLst>
          </p:cNvPr>
          <p:cNvPicPr>
            <a:picLocks noChangeAspect="1"/>
          </p:cNvPicPr>
          <p:nvPr/>
        </p:nvPicPr>
        <p:blipFill rotWithShape="1">
          <a:blip r:embed="rId3"/>
          <a:srcRect l="5900" r="3801"/>
          <a:stretch/>
        </p:blipFill>
        <p:spPr>
          <a:xfrm>
            <a:off x="75717" y="1321336"/>
            <a:ext cx="3096344" cy="857250"/>
          </a:xfrm>
          <a:prstGeom prst="rect">
            <a:avLst/>
          </a:prstGeom>
        </p:spPr>
      </p:pic>
      <p:sp>
        <p:nvSpPr>
          <p:cNvPr id="9" name="Rectángulo 8">
            <a:extLst>
              <a:ext uri="{FF2B5EF4-FFF2-40B4-BE49-F238E27FC236}">
                <a16:creationId xmlns:a16="http://schemas.microsoft.com/office/drawing/2014/main" id="{7574053F-28D4-46A7-9A11-3CCBDBFE3987}"/>
              </a:ext>
            </a:extLst>
          </p:cNvPr>
          <p:cNvSpPr/>
          <p:nvPr/>
        </p:nvSpPr>
        <p:spPr>
          <a:xfrm>
            <a:off x="3419872" y="1471921"/>
            <a:ext cx="5436716" cy="1077218"/>
          </a:xfrm>
          <a:prstGeom prst="rect">
            <a:avLst/>
          </a:prstGeom>
        </p:spPr>
        <p:txBody>
          <a:bodyPr wrap="square">
            <a:spAutoFit/>
          </a:bodyPr>
          <a:lstStyle/>
          <a:p>
            <a:pPr algn="just">
              <a:buFont typeface="Wingdings" pitchFamily="2" charset="2"/>
              <a:buChar char="ü"/>
            </a:pPr>
            <a:r>
              <a:rPr lang="es-EC" sz="1600" dirty="0"/>
              <a:t> Procesos de Evaluación Institucional (2009 – 2018)</a:t>
            </a:r>
          </a:p>
          <a:p>
            <a:pPr algn="just"/>
            <a:endParaRPr lang="es-EC" sz="1600" dirty="0"/>
          </a:p>
          <a:p>
            <a:pPr algn="just">
              <a:buFont typeface="Wingdings" pitchFamily="2" charset="2"/>
              <a:buChar char="ü"/>
            </a:pPr>
            <a:r>
              <a:rPr lang="es-EC" sz="1600" dirty="0"/>
              <a:t> Evaluación de las carreras de Medicina, Enfermería, Odontología y Derecho</a:t>
            </a:r>
          </a:p>
        </p:txBody>
      </p:sp>
    </p:spTree>
    <p:extLst>
      <p:ext uri="{BB962C8B-B14F-4D97-AF65-F5344CB8AC3E}">
        <p14:creationId xmlns:p14="http://schemas.microsoft.com/office/powerpoint/2010/main" val="1500326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txBox="1">
            <a:spLocks noChangeArrowheads="1"/>
          </p:cNvSpPr>
          <p:nvPr/>
        </p:nvSpPr>
        <p:spPr bwMode="auto">
          <a:xfrm>
            <a:off x="827584" y="620688"/>
            <a:ext cx="7129463" cy="504056"/>
          </a:xfrm>
          <a:prstGeom prst="rect">
            <a:avLst/>
          </a:prstGeom>
          <a:noFill/>
          <a:ln w="9525">
            <a:noFill/>
            <a:miter lim="800000"/>
            <a:headEnd/>
            <a:tailEnd/>
          </a:ln>
        </p:spPr>
        <p:txBody>
          <a:bodyPr/>
          <a:lstStyle/>
          <a:p>
            <a:pPr algn="ctr" eaLnBrk="0" hangingPunct="0">
              <a:buFont typeface="Arial" charset="0"/>
              <a:buNone/>
            </a:pPr>
            <a:r>
              <a:rPr lang="es-ES_tradnl" sz="2400" b="1" dirty="0">
                <a:solidFill>
                  <a:srgbClr val="FF9900"/>
                </a:solidFill>
                <a:latin typeface="Source Sans Pro Black" panose="020B0803030403020204" pitchFamily="34" charset="0"/>
                <a:ea typeface="Source Sans Pro Black" panose="020B0803030403020204" pitchFamily="34" charset="0"/>
              </a:rPr>
              <a:t>INTRODUCCIÓN</a:t>
            </a:r>
          </a:p>
          <a:p>
            <a:pPr algn="ctr" eaLnBrk="0" hangingPunct="0">
              <a:buFont typeface="Arial" charset="0"/>
              <a:buNone/>
            </a:pPr>
            <a:endParaRPr lang="es-ES_tradnl" sz="1400" b="1" dirty="0">
              <a:solidFill>
                <a:srgbClr val="000000"/>
              </a:solidFill>
              <a:latin typeface="Calibri" pitchFamily="34" charset="0"/>
            </a:endParaRPr>
          </a:p>
        </p:txBody>
      </p:sp>
      <p:sp>
        <p:nvSpPr>
          <p:cNvPr id="4" name="Rectangle 2"/>
          <p:cNvSpPr txBox="1">
            <a:spLocks noChangeArrowheads="1"/>
          </p:cNvSpPr>
          <p:nvPr/>
        </p:nvSpPr>
        <p:spPr>
          <a:xfrm>
            <a:off x="1116013" y="4445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755576" y="46013"/>
            <a:ext cx="8101012" cy="574675"/>
          </a:xfrm>
          <a:prstGeom prst="rect">
            <a:avLst/>
          </a:prstGeom>
        </p:spPr>
        <p:txBody>
          <a:bodyPr/>
          <a:lstStyle/>
          <a:p>
            <a:pPr eaLnBrk="0" hangingPunct="0">
              <a:defRPr/>
            </a:pPr>
            <a:r>
              <a:rPr lang="es-EC" sz="1600" dirty="0">
                <a:latin typeface="Source Sans Pro Black" panose="020B0803030403020204" pitchFamily="34" charset="0"/>
                <a:ea typeface="Source Sans Pro Black" panose="020B0803030403020204" pitchFamily="34" charset="0"/>
              </a:rPr>
              <a:t>MODELO DE GESTIÓN DE INDICADORES DE EVALUACIÓN PARA LAS INSTITUCIONES DE EDUCACIÓN SUPERIOR DEL ECUADOR</a:t>
            </a: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7" name="Rectangle 2"/>
          <p:cNvSpPr txBox="1">
            <a:spLocks noChangeArrowheads="1"/>
          </p:cNvSpPr>
          <p:nvPr/>
        </p:nvSpPr>
        <p:spPr>
          <a:xfrm>
            <a:off x="323528" y="6382692"/>
            <a:ext cx="2880320" cy="431800"/>
          </a:xfrm>
          <a:prstGeom prst="rect">
            <a:avLst/>
          </a:prstGeom>
        </p:spPr>
        <p:txBody>
          <a:bodyPr/>
          <a:lstStyle/>
          <a:p>
            <a:pPr eaLnBrk="0" hangingPunct="0">
              <a:defRPr/>
            </a:pPr>
            <a:r>
              <a:rPr lang="es-ES_tradnl" sz="1600" b="1" dirty="0">
                <a:solidFill>
                  <a:srgbClr val="000000"/>
                </a:solidFill>
                <a:effectLst>
                  <a:outerShdw blurRad="38100" dist="38100" dir="2700000" algn="tl">
                    <a:srgbClr val="C0C0C0"/>
                  </a:outerShdw>
                </a:effectLst>
                <a:latin typeface="Calibri" pitchFamily="34" charset="0"/>
              </a:rPr>
              <a:t>Margarita Aucancela</a:t>
            </a:r>
          </a:p>
        </p:txBody>
      </p:sp>
      <p:sp>
        <p:nvSpPr>
          <p:cNvPr id="3" name="Rectángulo 2">
            <a:extLst>
              <a:ext uri="{FF2B5EF4-FFF2-40B4-BE49-F238E27FC236}">
                <a16:creationId xmlns:a16="http://schemas.microsoft.com/office/drawing/2014/main" id="{598ABEE4-6431-4495-8F88-89D64E03D7AC}"/>
              </a:ext>
            </a:extLst>
          </p:cNvPr>
          <p:cNvSpPr/>
          <p:nvPr/>
        </p:nvSpPr>
        <p:spPr>
          <a:xfrm>
            <a:off x="558479" y="1195363"/>
            <a:ext cx="7398568" cy="1338828"/>
          </a:xfrm>
          <a:prstGeom prst="rect">
            <a:avLst/>
          </a:prstGeom>
        </p:spPr>
        <p:txBody>
          <a:bodyPr wrap="square">
            <a:spAutoFit/>
          </a:bodyPr>
          <a:lstStyle/>
          <a:p>
            <a:pPr algn="just">
              <a:lnSpc>
                <a:spcPct val="150000"/>
              </a:lnSpc>
              <a:spcAft>
                <a:spcPts val="0"/>
              </a:spcAft>
            </a:pPr>
            <a:r>
              <a:rPr lang="es-EC" b="1" dirty="0">
                <a:latin typeface="Times New Roman" panose="02020603050405020304" pitchFamily="18" charset="0"/>
                <a:ea typeface="Times New Roman" panose="02020603050405020304" pitchFamily="18" charset="0"/>
              </a:rPr>
              <a:t>OBJETIVO GENERAL</a:t>
            </a:r>
          </a:p>
          <a:p>
            <a:pPr algn="just">
              <a:spcAft>
                <a:spcPts val="0"/>
              </a:spcAft>
            </a:pPr>
            <a:r>
              <a:rPr lang="es-EC" dirty="0">
                <a:latin typeface="Times New Roman" panose="02020603050405020304" pitchFamily="18" charset="0"/>
                <a:ea typeface="Times New Roman" panose="02020603050405020304" pitchFamily="18" charset="0"/>
              </a:rPr>
              <a:t>Diseñar un modelo de gestión de indicadores de evaluación basado en un sistema de Inteligencia de Negocios (BI) para fortalecer la eficiencia de los procesos de autoevaluación de la IES. </a:t>
            </a:r>
            <a:endParaRPr lang="en-US" sz="1200" dirty="0">
              <a:effectLst/>
              <a:latin typeface="Times New Roman" panose="02020603050405020304" pitchFamily="18" charset="0"/>
              <a:ea typeface="Times New Roman" panose="02020603050405020304" pitchFamily="18" charset="0"/>
            </a:endParaRPr>
          </a:p>
        </p:txBody>
      </p:sp>
      <p:graphicFrame>
        <p:nvGraphicFramePr>
          <p:cNvPr id="8" name="Tabla 7">
            <a:extLst>
              <a:ext uri="{FF2B5EF4-FFF2-40B4-BE49-F238E27FC236}">
                <a16:creationId xmlns:a16="http://schemas.microsoft.com/office/drawing/2014/main" id="{2BDCA1CA-764D-4395-A28E-F17C972E02B8}"/>
              </a:ext>
            </a:extLst>
          </p:cNvPr>
          <p:cNvGraphicFramePr>
            <a:graphicFrameLocks noGrp="1"/>
          </p:cNvGraphicFramePr>
          <p:nvPr>
            <p:extLst>
              <p:ext uri="{D42A27DB-BD31-4B8C-83A1-F6EECF244321}">
                <p14:modId xmlns:p14="http://schemas.microsoft.com/office/powerpoint/2010/main" val="2165560780"/>
              </p:ext>
            </p:extLst>
          </p:nvPr>
        </p:nvGraphicFramePr>
        <p:xfrm>
          <a:off x="539552" y="2708920"/>
          <a:ext cx="8136904" cy="3388360"/>
        </p:xfrm>
        <a:graphic>
          <a:graphicData uri="http://schemas.openxmlformats.org/drawingml/2006/table">
            <a:tbl>
              <a:tblPr firstRow="1" bandRow="1">
                <a:tableStyleId>{BC89EF96-8CEA-46FF-86C4-4CE0E7609802}</a:tableStyleId>
              </a:tblPr>
              <a:tblGrid>
                <a:gridCol w="4068452">
                  <a:extLst>
                    <a:ext uri="{9D8B030D-6E8A-4147-A177-3AD203B41FA5}">
                      <a16:colId xmlns:a16="http://schemas.microsoft.com/office/drawing/2014/main" val="4198272358"/>
                    </a:ext>
                  </a:extLst>
                </a:gridCol>
                <a:gridCol w="4068452">
                  <a:extLst>
                    <a:ext uri="{9D8B030D-6E8A-4147-A177-3AD203B41FA5}">
                      <a16:colId xmlns:a16="http://schemas.microsoft.com/office/drawing/2014/main" val="2859185742"/>
                    </a:ext>
                  </a:extLst>
                </a:gridCol>
              </a:tblGrid>
              <a:tr h="370840">
                <a:tc>
                  <a:txBody>
                    <a:bodyPr/>
                    <a:lstStyle/>
                    <a:p>
                      <a:r>
                        <a:rPr lang="es-EC" sz="1200" dirty="0"/>
                        <a:t>Objetivos Específicos</a:t>
                      </a:r>
                    </a:p>
                  </a:txBody>
                  <a:tcPr/>
                </a:tc>
                <a:tc>
                  <a:txBody>
                    <a:bodyPr/>
                    <a:lstStyle/>
                    <a:p>
                      <a:r>
                        <a:rPr lang="es-EC" sz="1200" dirty="0"/>
                        <a:t>Preguntas de Investigación</a:t>
                      </a:r>
                    </a:p>
                  </a:txBody>
                  <a:tcPr/>
                </a:tc>
                <a:extLst>
                  <a:ext uri="{0D108BD9-81ED-4DB2-BD59-A6C34878D82A}">
                    <a16:rowId xmlns:a16="http://schemas.microsoft.com/office/drawing/2014/main" val="3888939392"/>
                  </a:ext>
                </a:extLst>
              </a:tr>
              <a:tr h="370840">
                <a:tc>
                  <a:txBody>
                    <a:bodyPr/>
                    <a:lstStyle/>
                    <a:p>
                      <a:r>
                        <a:rPr lang="es-EC" sz="1200" b="1" kern="1200" dirty="0">
                          <a:solidFill>
                            <a:schemeClr val="tx1"/>
                          </a:solidFill>
                          <a:effectLst/>
                          <a:latin typeface="+mn-lt"/>
                          <a:ea typeface="+mn-ea"/>
                          <a:cs typeface="+mn-cs"/>
                        </a:rPr>
                        <a:t>OE1:</a:t>
                      </a:r>
                      <a:r>
                        <a:rPr lang="es-EC" sz="1200" kern="1200" dirty="0">
                          <a:solidFill>
                            <a:schemeClr val="tx1"/>
                          </a:solidFill>
                          <a:effectLst/>
                          <a:latin typeface="+mn-lt"/>
                          <a:ea typeface="+mn-ea"/>
                          <a:cs typeface="+mn-cs"/>
                        </a:rPr>
                        <a:t> Determinar los fundamentos teóricos de la inteligencia de negocios, la minería de datos aplicada a la educación y el marco teórico referencial mediante una revisión de literatura. </a:t>
                      </a:r>
                      <a:endParaRPr lang="en-US" sz="1200" kern="1200" dirty="0">
                        <a:solidFill>
                          <a:schemeClr val="tx1"/>
                        </a:solidFill>
                        <a:effectLst/>
                        <a:latin typeface="+mn-lt"/>
                        <a:ea typeface="+mn-ea"/>
                        <a:cs typeface="+mn-cs"/>
                      </a:endParaRPr>
                    </a:p>
                  </a:txBody>
                  <a:tcPr/>
                </a:tc>
                <a:tc>
                  <a:txBody>
                    <a:bodyPr/>
                    <a:lstStyle/>
                    <a:p>
                      <a:r>
                        <a:rPr lang="es-EC" sz="1200" b="1" kern="1200" dirty="0">
                          <a:solidFill>
                            <a:schemeClr val="tx1"/>
                          </a:solidFill>
                          <a:effectLst/>
                          <a:latin typeface="+mn-lt"/>
                          <a:ea typeface="+mn-ea"/>
                          <a:cs typeface="+mn-cs"/>
                        </a:rPr>
                        <a:t>OE1. P1: </a:t>
                      </a:r>
                      <a:r>
                        <a:rPr lang="es-EC" sz="1200" kern="1200" dirty="0">
                          <a:solidFill>
                            <a:schemeClr val="tx1"/>
                          </a:solidFill>
                          <a:effectLst/>
                          <a:latin typeface="+mn-lt"/>
                          <a:ea typeface="+mn-ea"/>
                          <a:cs typeface="+mn-cs"/>
                        </a:rPr>
                        <a:t>¿En qué consiste el Data </a:t>
                      </a:r>
                      <a:r>
                        <a:rPr lang="es-EC" sz="1200" kern="1200" dirty="0" err="1">
                          <a:solidFill>
                            <a:schemeClr val="tx1"/>
                          </a:solidFill>
                          <a:effectLst/>
                          <a:latin typeface="+mn-lt"/>
                          <a:ea typeface="+mn-ea"/>
                          <a:cs typeface="+mn-cs"/>
                        </a:rPr>
                        <a:t>Warehousing</a:t>
                      </a:r>
                      <a:r>
                        <a:rPr lang="es-EC" sz="1200" kern="1200" dirty="0">
                          <a:solidFill>
                            <a:schemeClr val="tx1"/>
                          </a:solidFill>
                          <a:effectLst/>
                          <a:latin typeface="+mn-lt"/>
                          <a:ea typeface="+mn-ea"/>
                          <a:cs typeface="+mn-cs"/>
                        </a:rPr>
                        <a:t> y la minería de datos aplicada a la educación?</a:t>
                      </a:r>
                      <a:endParaRPr lang="en-US"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OE1.P2: </a:t>
                      </a:r>
                      <a:r>
                        <a:rPr lang="es-EC" sz="1200" kern="1200" dirty="0">
                          <a:solidFill>
                            <a:schemeClr val="tx1"/>
                          </a:solidFill>
                          <a:effectLst/>
                          <a:latin typeface="+mn-lt"/>
                          <a:ea typeface="+mn-ea"/>
                          <a:cs typeface="+mn-cs"/>
                        </a:rPr>
                        <a:t>¿Cuáles son las técnicas de minería de datos y las técnicas de validación de datos que contribuyen a mejorar los resultados en la evaluación de la IES?</a:t>
                      </a:r>
                      <a:endParaRPr lang="en-US" sz="1200" kern="1200" dirty="0">
                        <a:solidFill>
                          <a:schemeClr val="tx1"/>
                        </a:solidFill>
                        <a:effectLst/>
                        <a:latin typeface="+mn-lt"/>
                        <a:ea typeface="+mn-ea"/>
                        <a:cs typeface="+mn-cs"/>
                      </a:endParaRPr>
                    </a:p>
                  </a:txBody>
                  <a:tcPr/>
                </a:tc>
                <a:extLst>
                  <a:ext uri="{0D108BD9-81ED-4DB2-BD59-A6C34878D82A}">
                    <a16:rowId xmlns:a16="http://schemas.microsoft.com/office/drawing/2014/main" val="397704648"/>
                  </a:ext>
                </a:extLst>
              </a:tr>
              <a:tr h="370840">
                <a:tc>
                  <a:txBody>
                    <a:bodyPr/>
                    <a:lstStyle/>
                    <a:p>
                      <a:r>
                        <a:rPr lang="es-EC" sz="1200" b="1" kern="1200" dirty="0">
                          <a:solidFill>
                            <a:schemeClr val="tx1"/>
                          </a:solidFill>
                          <a:effectLst/>
                          <a:latin typeface="+mn-lt"/>
                          <a:ea typeface="+mn-ea"/>
                          <a:cs typeface="+mn-cs"/>
                        </a:rPr>
                        <a:t>OE2: </a:t>
                      </a:r>
                      <a:r>
                        <a:rPr lang="es-EC" sz="1200" kern="1200" dirty="0">
                          <a:solidFill>
                            <a:schemeClr val="tx1"/>
                          </a:solidFill>
                          <a:effectLst/>
                          <a:latin typeface="+mn-lt"/>
                          <a:ea typeface="+mn-ea"/>
                          <a:cs typeface="+mn-cs"/>
                        </a:rPr>
                        <a:t>Diseñar el modelo de gestión de indicadores de evaluación e implementar un sistema de BI basado en data </a:t>
                      </a:r>
                      <a:r>
                        <a:rPr lang="es-EC" sz="1200" kern="1200" dirty="0" err="1">
                          <a:solidFill>
                            <a:schemeClr val="tx1"/>
                          </a:solidFill>
                          <a:effectLst/>
                          <a:latin typeface="+mn-lt"/>
                          <a:ea typeface="+mn-ea"/>
                          <a:cs typeface="+mn-cs"/>
                        </a:rPr>
                        <a:t>warehousing</a:t>
                      </a:r>
                      <a:r>
                        <a:rPr lang="es-EC" sz="1200" kern="1200" dirty="0">
                          <a:solidFill>
                            <a:schemeClr val="tx1"/>
                          </a:solidFill>
                          <a:effectLst/>
                          <a:latin typeface="+mn-lt"/>
                          <a:ea typeface="+mn-ea"/>
                          <a:cs typeface="+mn-cs"/>
                        </a:rPr>
                        <a:t> y minería de datos educativos.</a:t>
                      </a:r>
                      <a:endParaRPr lang="en-US" sz="1200" kern="1200" dirty="0">
                        <a:solidFill>
                          <a:schemeClr val="tx1"/>
                        </a:solidFill>
                        <a:effectLst/>
                        <a:latin typeface="+mn-lt"/>
                        <a:ea typeface="+mn-ea"/>
                        <a:cs typeface="+mn-cs"/>
                      </a:endParaRPr>
                    </a:p>
                  </a:txBody>
                  <a:tcPr/>
                </a:tc>
                <a:tc>
                  <a:txBody>
                    <a:bodyPr/>
                    <a:lstStyle/>
                    <a:p>
                      <a:r>
                        <a:rPr lang="es-EC" sz="1200" b="1" kern="1200" dirty="0">
                          <a:solidFill>
                            <a:schemeClr val="tx1"/>
                          </a:solidFill>
                          <a:effectLst/>
                          <a:latin typeface="+mn-lt"/>
                          <a:ea typeface="+mn-ea"/>
                          <a:cs typeface="+mn-cs"/>
                        </a:rPr>
                        <a:t>OE2.P1: </a:t>
                      </a:r>
                      <a:r>
                        <a:rPr lang="es-EC" sz="1200" kern="1200" dirty="0">
                          <a:solidFill>
                            <a:schemeClr val="tx1"/>
                          </a:solidFill>
                          <a:effectLst/>
                          <a:latin typeface="+mn-lt"/>
                          <a:ea typeface="+mn-ea"/>
                          <a:cs typeface="+mn-cs"/>
                        </a:rPr>
                        <a:t>¿El modelo de gestión de indicadores es adecuado para la evaluación institucional y de carreras?</a:t>
                      </a:r>
                      <a:endParaRPr lang="en-US"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OE2.P2: </a:t>
                      </a:r>
                      <a:r>
                        <a:rPr lang="es-EC" sz="1200" kern="1200" dirty="0">
                          <a:solidFill>
                            <a:schemeClr val="tx1"/>
                          </a:solidFill>
                          <a:effectLst/>
                          <a:latin typeface="+mn-lt"/>
                          <a:ea typeface="+mn-ea"/>
                          <a:cs typeface="+mn-cs"/>
                        </a:rPr>
                        <a:t>¿Qué indicadores de evaluación se puede obtener con el modelo de gestión?</a:t>
                      </a:r>
                      <a:endParaRPr lang="en-US" sz="1200" kern="1200" dirty="0">
                        <a:solidFill>
                          <a:schemeClr val="tx1"/>
                        </a:solidFill>
                        <a:effectLst/>
                        <a:latin typeface="+mn-lt"/>
                        <a:ea typeface="+mn-ea"/>
                        <a:cs typeface="+mn-cs"/>
                      </a:endParaRPr>
                    </a:p>
                  </a:txBody>
                  <a:tcPr/>
                </a:tc>
                <a:extLst>
                  <a:ext uri="{0D108BD9-81ED-4DB2-BD59-A6C34878D82A}">
                    <a16:rowId xmlns:a16="http://schemas.microsoft.com/office/drawing/2014/main" val="2965380833"/>
                  </a:ext>
                </a:extLst>
              </a:tr>
              <a:tr h="370840">
                <a:tc>
                  <a:txBody>
                    <a:bodyPr/>
                    <a:lstStyle/>
                    <a:p>
                      <a:r>
                        <a:rPr lang="es-EC" sz="1200" b="1" kern="1200" dirty="0">
                          <a:solidFill>
                            <a:schemeClr val="tx1"/>
                          </a:solidFill>
                          <a:effectLst/>
                          <a:latin typeface="+mn-lt"/>
                          <a:ea typeface="+mn-ea"/>
                          <a:cs typeface="+mn-cs"/>
                        </a:rPr>
                        <a:t>OE3:</a:t>
                      </a:r>
                      <a:r>
                        <a:rPr lang="es-EC" sz="1200" kern="1200" dirty="0">
                          <a:solidFill>
                            <a:schemeClr val="tx1"/>
                          </a:solidFill>
                          <a:effectLst/>
                          <a:latin typeface="+mn-lt"/>
                          <a:ea typeface="+mn-ea"/>
                          <a:cs typeface="+mn-cs"/>
                        </a:rPr>
                        <a:t> Validar el modelo de gestión de los indicadores de evaluación mediante un test de usabilidad y técnicas de validación implementadas en la minería de datos.</a:t>
                      </a:r>
                      <a:endParaRPr lang="es-EC" sz="1200" dirty="0"/>
                    </a:p>
                  </a:txBody>
                  <a:tcPr/>
                </a:tc>
                <a:tc>
                  <a:txBody>
                    <a:bodyPr/>
                    <a:lstStyle/>
                    <a:p>
                      <a:r>
                        <a:rPr lang="es-EC" sz="1200" b="1" kern="1200" dirty="0">
                          <a:solidFill>
                            <a:schemeClr val="tx1"/>
                          </a:solidFill>
                          <a:effectLst/>
                          <a:latin typeface="+mn-lt"/>
                          <a:ea typeface="+mn-ea"/>
                          <a:cs typeface="+mn-cs"/>
                        </a:rPr>
                        <a:t>OE3.P1: </a:t>
                      </a:r>
                      <a:r>
                        <a:rPr lang="es-EC" sz="1200" kern="1200" dirty="0">
                          <a:solidFill>
                            <a:schemeClr val="tx1"/>
                          </a:solidFill>
                          <a:effectLst/>
                          <a:latin typeface="+mn-lt"/>
                          <a:ea typeface="+mn-ea"/>
                          <a:cs typeface="+mn-cs"/>
                        </a:rPr>
                        <a:t>¿Cuál es el nivel de aceptación que tiene el modelo de gestión de indicadores?</a:t>
                      </a:r>
                      <a:endParaRPr lang="en-US" sz="120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OE3.P2: </a:t>
                      </a:r>
                      <a:r>
                        <a:rPr lang="es-EC" sz="1200" kern="1200" dirty="0">
                          <a:solidFill>
                            <a:schemeClr val="tx1"/>
                          </a:solidFill>
                          <a:effectLst/>
                          <a:latin typeface="+mn-lt"/>
                          <a:ea typeface="+mn-ea"/>
                          <a:cs typeface="+mn-cs"/>
                        </a:rPr>
                        <a:t>¿Cuál es el resultado óptimo que se debe considerar al implementar el modelo de gestión de indicadores?</a:t>
                      </a:r>
                      <a:endParaRPr lang="en-US" sz="1200" kern="1200" dirty="0">
                        <a:solidFill>
                          <a:schemeClr val="tx1"/>
                        </a:solidFill>
                        <a:effectLst/>
                        <a:latin typeface="+mn-lt"/>
                        <a:ea typeface="+mn-ea"/>
                        <a:cs typeface="+mn-cs"/>
                      </a:endParaRPr>
                    </a:p>
                    <a:p>
                      <a:endParaRPr lang="es-EC" sz="1200" dirty="0"/>
                    </a:p>
                  </a:txBody>
                  <a:tcPr/>
                </a:tc>
                <a:extLst>
                  <a:ext uri="{0D108BD9-81ED-4DB2-BD59-A6C34878D82A}">
                    <a16:rowId xmlns:a16="http://schemas.microsoft.com/office/drawing/2014/main" val="1109103672"/>
                  </a:ext>
                </a:extLst>
              </a:tr>
            </a:tbl>
          </a:graphicData>
        </a:graphic>
      </p:graphicFrame>
    </p:spTree>
    <p:extLst>
      <p:ext uri="{BB962C8B-B14F-4D97-AF65-F5344CB8AC3E}">
        <p14:creationId xmlns:p14="http://schemas.microsoft.com/office/powerpoint/2010/main" val="106713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txBox="1">
            <a:spLocks noChangeArrowheads="1"/>
          </p:cNvSpPr>
          <p:nvPr/>
        </p:nvSpPr>
        <p:spPr bwMode="auto">
          <a:xfrm>
            <a:off x="827584" y="620688"/>
            <a:ext cx="7129463" cy="504056"/>
          </a:xfrm>
          <a:prstGeom prst="rect">
            <a:avLst/>
          </a:prstGeom>
          <a:noFill/>
          <a:ln w="9525">
            <a:noFill/>
            <a:miter lim="800000"/>
            <a:headEnd/>
            <a:tailEnd/>
          </a:ln>
        </p:spPr>
        <p:txBody>
          <a:bodyPr/>
          <a:lstStyle/>
          <a:p>
            <a:pPr algn="ctr" eaLnBrk="0" hangingPunct="0">
              <a:buFont typeface="Arial" charset="0"/>
              <a:buNone/>
            </a:pPr>
            <a:r>
              <a:rPr lang="es-ES_tradnl" sz="2400" b="1" dirty="0">
                <a:solidFill>
                  <a:srgbClr val="FF9900"/>
                </a:solidFill>
                <a:latin typeface="Source Sans Pro Black" panose="020B0803030403020204" pitchFamily="34" charset="0"/>
                <a:ea typeface="Source Sans Pro Black" panose="020B0803030403020204" pitchFamily="34" charset="0"/>
              </a:rPr>
              <a:t>INTRODUCCIÓN</a:t>
            </a:r>
          </a:p>
          <a:p>
            <a:pPr algn="ctr" eaLnBrk="0" hangingPunct="0">
              <a:buFont typeface="Arial" charset="0"/>
              <a:buNone/>
            </a:pPr>
            <a:endParaRPr lang="es-ES_tradnl" sz="1400" b="1" dirty="0">
              <a:solidFill>
                <a:srgbClr val="000000"/>
              </a:solidFill>
              <a:latin typeface="Calibri" pitchFamily="34" charset="0"/>
            </a:endParaRPr>
          </a:p>
        </p:txBody>
      </p:sp>
      <p:sp>
        <p:nvSpPr>
          <p:cNvPr id="4" name="Rectangle 2"/>
          <p:cNvSpPr txBox="1">
            <a:spLocks noChangeArrowheads="1"/>
          </p:cNvSpPr>
          <p:nvPr/>
        </p:nvSpPr>
        <p:spPr>
          <a:xfrm>
            <a:off x="1116013" y="4445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755576" y="46013"/>
            <a:ext cx="8101012" cy="574675"/>
          </a:xfrm>
          <a:prstGeom prst="rect">
            <a:avLst/>
          </a:prstGeom>
        </p:spPr>
        <p:txBody>
          <a:bodyPr/>
          <a:lstStyle/>
          <a:p>
            <a:pPr eaLnBrk="0" hangingPunct="0">
              <a:defRPr/>
            </a:pPr>
            <a:r>
              <a:rPr lang="es-EC" sz="1600" dirty="0">
                <a:latin typeface="Source Sans Pro Black" panose="020B0803030403020204" pitchFamily="34" charset="0"/>
                <a:ea typeface="Source Sans Pro Black" panose="020B0803030403020204" pitchFamily="34" charset="0"/>
              </a:rPr>
              <a:t>MODELO DE GESTIÓN DE INDICADORES DE EVALUACIÓN PARA LAS INSTITUCIONES DE EDUCACIÓN SUPERIOR DEL ECUADOR</a:t>
            </a: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7" name="Rectangle 2"/>
          <p:cNvSpPr txBox="1">
            <a:spLocks noChangeArrowheads="1"/>
          </p:cNvSpPr>
          <p:nvPr/>
        </p:nvSpPr>
        <p:spPr>
          <a:xfrm>
            <a:off x="323528" y="6382692"/>
            <a:ext cx="2880320" cy="431800"/>
          </a:xfrm>
          <a:prstGeom prst="rect">
            <a:avLst/>
          </a:prstGeom>
        </p:spPr>
        <p:txBody>
          <a:bodyPr/>
          <a:lstStyle/>
          <a:p>
            <a:pPr eaLnBrk="0" hangingPunct="0">
              <a:defRPr/>
            </a:pPr>
            <a:r>
              <a:rPr lang="es-ES_tradnl" sz="1600" b="1" dirty="0">
                <a:solidFill>
                  <a:srgbClr val="000000"/>
                </a:solidFill>
                <a:effectLst>
                  <a:outerShdw blurRad="38100" dist="38100" dir="2700000" algn="tl">
                    <a:srgbClr val="C0C0C0"/>
                  </a:outerShdw>
                </a:effectLst>
                <a:latin typeface="Calibri" pitchFamily="34" charset="0"/>
              </a:rPr>
              <a:t>Margarita Aucancela</a:t>
            </a:r>
          </a:p>
        </p:txBody>
      </p:sp>
      <p:sp>
        <p:nvSpPr>
          <p:cNvPr id="3" name="Rectángulo 2">
            <a:extLst>
              <a:ext uri="{FF2B5EF4-FFF2-40B4-BE49-F238E27FC236}">
                <a16:creationId xmlns:a16="http://schemas.microsoft.com/office/drawing/2014/main" id="{598ABEE4-6431-4495-8F88-89D64E03D7AC}"/>
              </a:ext>
            </a:extLst>
          </p:cNvPr>
          <p:cNvSpPr/>
          <p:nvPr/>
        </p:nvSpPr>
        <p:spPr>
          <a:xfrm>
            <a:off x="558479" y="1195363"/>
            <a:ext cx="7398568" cy="1061829"/>
          </a:xfrm>
          <a:prstGeom prst="rect">
            <a:avLst/>
          </a:prstGeom>
        </p:spPr>
        <p:txBody>
          <a:bodyPr wrap="square">
            <a:spAutoFit/>
          </a:bodyPr>
          <a:lstStyle/>
          <a:p>
            <a:pPr algn="just">
              <a:lnSpc>
                <a:spcPct val="150000"/>
              </a:lnSpc>
              <a:spcAft>
                <a:spcPts val="0"/>
              </a:spcAft>
            </a:pPr>
            <a:r>
              <a:rPr lang="es-EC" b="1" dirty="0">
                <a:latin typeface="Times New Roman" panose="02020603050405020304" pitchFamily="18" charset="0"/>
                <a:ea typeface="Times New Roman" panose="02020603050405020304" pitchFamily="18" charset="0"/>
              </a:rPr>
              <a:t>HIPÓTESIS</a:t>
            </a:r>
          </a:p>
          <a:p>
            <a:pPr algn="just">
              <a:spcAft>
                <a:spcPts val="0"/>
              </a:spcAft>
            </a:pPr>
            <a:r>
              <a:rPr lang="es-EC" dirty="0">
                <a:latin typeface="Times New Roman" panose="02020603050405020304" pitchFamily="18" charset="0"/>
                <a:ea typeface="Times New Roman" panose="02020603050405020304" pitchFamily="18" charset="0"/>
              </a:rPr>
              <a:t>El modelo de gestión de indicadores de evaluación permitirá mejorar la eficiencia de los procesos de autoevaluación de la IES</a:t>
            </a:r>
            <a:endParaRPr lang="en-US" sz="1200" dirty="0">
              <a:effectLst/>
              <a:latin typeface="Times New Roman" panose="02020603050405020304" pitchFamily="18" charset="0"/>
              <a:ea typeface="Times New Roman" panose="02020603050405020304" pitchFamily="18" charset="0"/>
            </a:endParaRPr>
          </a:p>
        </p:txBody>
      </p:sp>
      <p:sp>
        <p:nvSpPr>
          <p:cNvPr id="2" name="Rectángulo 1">
            <a:extLst>
              <a:ext uri="{FF2B5EF4-FFF2-40B4-BE49-F238E27FC236}">
                <a16:creationId xmlns:a16="http://schemas.microsoft.com/office/drawing/2014/main" id="{BAFD682A-6FA5-4323-A9D9-96A3A3426EA7}"/>
              </a:ext>
            </a:extLst>
          </p:cNvPr>
          <p:cNvSpPr/>
          <p:nvPr/>
        </p:nvSpPr>
        <p:spPr>
          <a:xfrm>
            <a:off x="1017067" y="2780928"/>
            <a:ext cx="6750496" cy="1289071"/>
          </a:xfrm>
          <a:prstGeom prst="rect">
            <a:avLst/>
          </a:prstGeom>
        </p:spPr>
        <p:txBody>
          <a:bodyPr wrap="square">
            <a:spAutoFit/>
          </a:bodyPr>
          <a:lstStyle/>
          <a:p>
            <a:pPr algn="just">
              <a:lnSpc>
                <a:spcPct val="150000"/>
              </a:lnSpc>
              <a:spcAft>
                <a:spcPts val="0"/>
              </a:spcAft>
            </a:pPr>
            <a:r>
              <a:rPr lang="es-EC" b="1" dirty="0">
                <a:latin typeface="Times New Roman" panose="02020603050405020304" pitchFamily="18" charset="0"/>
                <a:ea typeface="Times New Roman" panose="02020603050405020304" pitchFamily="18" charset="0"/>
              </a:rPr>
              <a:t>Variable dependiente:</a:t>
            </a:r>
            <a:r>
              <a:rPr lang="es-EC" dirty="0">
                <a:latin typeface="Times New Roman" panose="02020603050405020304" pitchFamily="18" charset="0"/>
                <a:ea typeface="Times New Roman" panose="02020603050405020304" pitchFamily="18" charset="0"/>
              </a:rPr>
              <a:t> Procesos de autoevaluación de la IES </a:t>
            </a:r>
            <a:endParaRPr lang="en-US" sz="12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s-EC" b="1" dirty="0">
                <a:latin typeface="Times New Roman" panose="02020603050405020304" pitchFamily="18" charset="0"/>
                <a:ea typeface="Times New Roman" panose="02020603050405020304" pitchFamily="18" charset="0"/>
              </a:rPr>
              <a:t>Variable independiente: </a:t>
            </a:r>
            <a:r>
              <a:rPr lang="es-EC" dirty="0">
                <a:latin typeface="Times New Roman" panose="02020603050405020304" pitchFamily="18" charset="0"/>
                <a:ea typeface="Times New Roman" panose="02020603050405020304" pitchFamily="18" charset="0"/>
              </a:rPr>
              <a:t>Modelo de Gestión de Indicadores de Evaluación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36255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txBox="1">
            <a:spLocks noChangeArrowheads="1"/>
          </p:cNvSpPr>
          <p:nvPr/>
        </p:nvSpPr>
        <p:spPr bwMode="auto">
          <a:xfrm>
            <a:off x="827584" y="620688"/>
            <a:ext cx="7129463" cy="504056"/>
          </a:xfrm>
          <a:prstGeom prst="rect">
            <a:avLst/>
          </a:prstGeom>
          <a:noFill/>
          <a:ln w="9525">
            <a:noFill/>
            <a:miter lim="800000"/>
            <a:headEnd/>
            <a:tailEnd/>
          </a:ln>
        </p:spPr>
        <p:txBody>
          <a:bodyPr/>
          <a:lstStyle/>
          <a:p>
            <a:pPr algn="ctr" eaLnBrk="0" hangingPunct="0">
              <a:buFont typeface="Arial" charset="0"/>
              <a:buNone/>
            </a:pPr>
            <a:r>
              <a:rPr lang="es-ES_tradnl" sz="2400" b="1" dirty="0">
                <a:solidFill>
                  <a:srgbClr val="FF9900"/>
                </a:solidFill>
                <a:latin typeface="Source Sans Pro Black" panose="020B0803030403020204" pitchFamily="34" charset="0"/>
                <a:ea typeface="Source Sans Pro Black" panose="020B0803030403020204" pitchFamily="34" charset="0"/>
              </a:rPr>
              <a:t>FUNDAMENTOS TEÓRICOS</a:t>
            </a:r>
          </a:p>
          <a:p>
            <a:pPr algn="ctr" eaLnBrk="0" hangingPunct="0">
              <a:buFont typeface="Arial" charset="0"/>
              <a:buNone/>
            </a:pPr>
            <a:endParaRPr lang="es-ES_tradnl" sz="1400" b="1" dirty="0">
              <a:solidFill>
                <a:srgbClr val="000000"/>
              </a:solidFill>
              <a:latin typeface="Calibri" pitchFamily="34" charset="0"/>
            </a:endParaRPr>
          </a:p>
        </p:txBody>
      </p:sp>
      <p:sp>
        <p:nvSpPr>
          <p:cNvPr id="4" name="Rectangle 2"/>
          <p:cNvSpPr txBox="1">
            <a:spLocks noChangeArrowheads="1"/>
          </p:cNvSpPr>
          <p:nvPr/>
        </p:nvSpPr>
        <p:spPr>
          <a:xfrm>
            <a:off x="1116013" y="4445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755576" y="46013"/>
            <a:ext cx="8101012" cy="574675"/>
          </a:xfrm>
          <a:prstGeom prst="rect">
            <a:avLst/>
          </a:prstGeom>
        </p:spPr>
        <p:txBody>
          <a:bodyPr/>
          <a:lstStyle/>
          <a:p>
            <a:pPr eaLnBrk="0" hangingPunct="0">
              <a:defRPr/>
            </a:pPr>
            <a:r>
              <a:rPr lang="es-EC" sz="1600" dirty="0">
                <a:latin typeface="Source Sans Pro Black" panose="020B0803030403020204" pitchFamily="34" charset="0"/>
                <a:ea typeface="Source Sans Pro Black" panose="020B0803030403020204" pitchFamily="34" charset="0"/>
              </a:rPr>
              <a:t>MODELO DE GESTIÓN DE INDICADORES DE EVALUACIÓN PARA LAS INSTITUCIONES DE EDUCACIÓN SUPERIOR DEL ECUADOR</a:t>
            </a: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7" name="Rectangle 2"/>
          <p:cNvSpPr txBox="1">
            <a:spLocks noChangeArrowheads="1"/>
          </p:cNvSpPr>
          <p:nvPr/>
        </p:nvSpPr>
        <p:spPr>
          <a:xfrm>
            <a:off x="323528" y="6382692"/>
            <a:ext cx="2880320" cy="431800"/>
          </a:xfrm>
          <a:prstGeom prst="rect">
            <a:avLst/>
          </a:prstGeom>
        </p:spPr>
        <p:txBody>
          <a:bodyPr/>
          <a:lstStyle/>
          <a:p>
            <a:pPr eaLnBrk="0" hangingPunct="0">
              <a:defRPr/>
            </a:pPr>
            <a:r>
              <a:rPr lang="es-ES_tradnl" sz="1600" b="1" dirty="0">
                <a:solidFill>
                  <a:srgbClr val="000000"/>
                </a:solidFill>
                <a:effectLst>
                  <a:outerShdw blurRad="38100" dist="38100" dir="2700000" algn="tl">
                    <a:srgbClr val="C0C0C0"/>
                  </a:outerShdw>
                </a:effectLst>
                <a:latin typeface="Calibri" pitchFamily="34" charset="0"/>
              </a:rPr>
              <a:t>Margarita Aucancela</a:t>
            </a:r>
          </a:p>
        </p:txBody>
      </p:sp>
      <p:graphicFrame>
        <p:nvGraphicFramePr>
          <p:cNvPr id="6" name="Diagrama 5">
            <a:extLst>
              <a:ext uri="{FF2B5EF4-FFF2-40B4-BE49-F238E27FC236}">
                <a16:creationId xmlns:a16="http://schemas.microsoft.com/office/drawing/2014/main" id="{AE0D4D0F-9932-4734-96F9-C733FA31B177}"/>
              </a:ext>
            </a:extLst>
          </p:cNvPr>
          <p:cNvGraphicFramePr/>
          <p:nvPr>
            <p:extLst>
              <p:ext uri="{D42A27DB-BD31-4B8C-83A1-F6EECF244321}">
                <p14:modId xmlns:p14="http://schemas.microsoft.com/office/powerpoint/2010/main" val="824751196"/>
              </p:ext>
            </p:extLst>
          </p:nvPr>
        </p:nvGraphicFramePr>
        <p:xfrm>
          <a:off x="971600" y="1196752"/>
          <a:ext cx="7008440"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0998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txBox="1">
            <a:spLocks noChangeArrowheads="1"/>
          </p:cNvSpPr>
          <p:nvPr/>
        </p:nvSpPr>
        <p:spPr bwMode="auto">
          <a:xfrm>
            <a:off x="827584" y="620688"/>
            <a:ext cx="7129463" cy="504056"/>
          </a:xfrm>
          <a:prstGeom prst="rect">
            <a:avLst/>
          </a:prstGeom>
          <a:noFill/>
          <a:ln w="9525">
            <a:noFill/>
            <a:miter lim="800000"/>
            <a:headEnd/>
            <a:tailEnd/>
          </a:ln>
        </p:spPr>
        <p:txBody>
          <a:bodyPr/>
          <a:lstStyle/>
          <a:p>
            <a:pPr algn="ctr" eaLnBrk="0" hangingPunct="0">
              <a:buFont typeface="Arial" charset="0"/>
              <a:buNone/>
            </a:pPr>
            <a:r>
              <a:rPr lang="es-ES_tradnl" sz="2400" b="1" dirty="0">
                <a:solidFill>
                  <a:srgbClr val="FF9900"/>
                </a:solidFill>
                <a:latin typeface="Source Sans Pro Black" panose="020B0803030403020204" pitchFamily="34" charset="0"/>
                <a:ea typeface="Source Sans Pro Black" panose="020B0803030403020204" pitchFamily="34" charset="0"/>
              </a:rPr>
              <a:t>FUNDAMENTOS TEÓRICOS</a:t>
            </a:r>
          </a:p>
          <a:p>
            <a:pPr algn="ctr" eaLnBrk="0" hangingPunct="0">
              <a:buFont typeface="Arial" charset="0"/>
              <a:buNone/>
            </a:pPr>
            <a:endParaRPr lang="es-ES_tradnl" sz="1400" b="1" dirty="0">
              <a:solidFill>
                <a:srgbClr val="000000"/>
              </a:solidFill>
              <a:latin typeface="Calibri" pitchFamily="34" charset="0"/>
            </a:endParaRPr>
          </a:p>
        </p:txBody>
      </p:sp>
      <p:sp>
        <p:nvSpPr>
          <p:cNvPr id="4" name="Rectangle 2"/>
          <p:cNvSpPr txBox="1">
            <a:spLocks noChangeArrowheads="1"/>
          </p:cNvSpPr>
          <p:nvPr/>
        </p:nvSpPr>
        <p:spPr>
          <a:xfrm>
            <a:off x="1116013" y="4445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755576" y="46013"/>
            <a:ext cx="8101012" cy="574675"/>
          </a:xfrm>
          <a:prstGeom prst="rect">
            <a:avLst/>
          </a:prstGeom>
        </p:spPr>
        <p:txBody>
          <a:bodyPr/>
          <a:lstStyle/>
          <a:p>
            <a:pPr eaLnBrk="0" hangingPunct="0">
              <a:defRPr/>
            </a:pPr>
            <a:r>
              <a:rPr lang="es-EC" sz="1600" dirty="0">
                <a:latin typeface="Source Sans Pro Black" panose="020B0803030403020204" pitchFamily="34" charset="0"/>
                <a:ea typeface="Source Sans Pro Black" panose="020B0803030403020204" pitchFamily="34" charset="0"/>
              </a:rPr>
              <a:t>MODELO DE GESTIÓN DE INDICADORES DE EVALUACIÓN PARA LAS INSTITUCIONES DE EDUCACIÓN SUPERIOR DEL ECUADOR</a:t>
            </a: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7" name="Rectangle 2"/>
          <p:cNvSpPr txBox="1">
            <a:spLocks noChangeArrowheads="1"/>
          </p:cNvSpPr>
          <p:nvPr/>
        </p:nvSpPr>
        <p:spPr>
          <a:xfrm>
            <a:off x="323528" y="6382692"/>
            <a:ext cx="2880320" cy="431800"/>
          </a:xfrm>
          <a:prstGeom prst="rect">
            <a:avLst/>
          </a:prstGeom>
        </p:spPr>
        <p:txBody>
          <a:bodyPr/>
          <a:lstStyle/>
          <a:p>
            <a:pPr eaLnBrk="0" hangingPunct="0">
              <a:defRPr/>
            </a:pPr>
            <a:r>
              <a:rPr lang="es-ES_tradnl" sz="1600" b="1" dirty="0">
                <a:solidFill>
                  <a:srgbClr val="000000"/>
                </a:solidFill>
                <a:effectLst>
                  <a:outerShdw blurRad="38100" dist="38100" dir="2700000" algn="tl">
                    <a:srgbClr val="C0C0C0"/>
                  </a:outerShdw>
                </a:effectLst>
                <a:latin typeface="Calibri" pitchFamily="34" charset="0"/>
              </a:rPr>
              <a:t>Margarita Aucancela</a:t>
            </a:r>
          </a:p>
        </p:txBody>
      </p:sp>
      <p:sp>
        <p:nvSpPr>
          <p:cNvPr id="2" name="Rectángulo 1">
            <a:extLst>
              <a:ext uri="{FF2B5EF4-FFF2-40B4-BE49-F238E27FC236}">
                <a16:creationId xmlns:a16="http://schemas.microsoft.com/office/drawing/2014/main" id="{EC0173D3-C7B2-452A-A253-A22222900FB0}"/>
              </a:ext>
            </a:extLst>
          </p:cNvPr>
          <p:cNvSpPr/>
          <p:nvPr/>
        </p:nvSpPr>
        <p:spPr>
          <a:xfrm>
            <a:off x="755576" y="1268760"/>
            <a:ext cx="7344816" cy="923330"/>
          </a:xfrm>
          <a:prstGeom prst="rect">
            <a:avLst/>
          </a:prstGeom>
        </p:spPr>
        <p:txBody>
          <a:bodyPr wrap="square">
            <a:spAutoFit/>
          </a:bodyPr>
          <a:lstStyle/>
          <a:p>
            <a:r>
              <a:rPr lang="en-US" b="1" dirty="0" err="1">
                <a:latin typeface="Times New Roman" panose="02020603050405020304" pitchFamily="18" charset="0"/>
                <a:ea typeface="Times New Roman" panose="02020603050405020304" pitchFamily="18" charset="0"/>
              </a:rPr>
              <a:t>REVISIÓN</a:t>
            </a:r>
            <a:r>
              <a:rPr lang="en-US" b="1" dirty="0">
                <a:latin typeface="Times New Roman" panose="02020603050405020304" pitchFamily="18" charset="0"/>
                <a:ea typeface="Times New Roman" panose="02020603050405020304" pitchFamily="18" charset="0"/>
              </a:rPr>
              <a:t> DE </a:t>
            </a:r>
            <a:r>
              <a:rPr lang="en-US" b="1" dirty="0" err="1">
                <a:latin typeface="Times New Roman" panose="02020603050405020304" pitchFamily="18" charset="0"/>
                <a:ea typeface="Times New Roman" panose="02020603050405020304" pitchFamily="18" charset="0"/>
              </a:rPr>
              <a:t>LITERATURA</a:t>
            </a:r>
            <a:endParaRPr lang="en-US" b="1" dirty="0">
              <a:latin typeface="Times New Roman" panose="02020603050405020304" pitchFamily="18" charset="0"/>
              <a:ea typeface="Times New Roman" panose="02020603050405020304" pitchFamily="18" charset="0"/>
            </a:endParaRPr>
          </a:p>
          <a:p>
            <a:endParaRPr lang="en-US" b="1" dirty="0">
              <a:latin typeface="Times New Roman" panose="02020603050405020304" pitchFamily="18" charset="0"/>
              <a:ea typeface="Times New Roman" panose="02020603050405020304" pitchFamily="18" charset="0"/>
            </a:endParaRPr>
          </a:p>
          <a:p>
            <a:r>
              <a:rPr lang="en-US" b="1" dirty="0">
                <a:latin typeface="Times New Roman" panose="02020603050405020304" pitchFamily="18" charset="0"/>
                <a:ea typeface="Times New Roman" panose="02020603050405020304" pitchFamily="18" charset="0"/>
              </a:rPr>
              <a:t>“ </a:t>
            </a:r>
            <a:r>
              <a:rPr lang="en-US" b="1" i="1" dirty="0">
                <a:latin typeface="Times New Roman" panose="02020603050405020304" pitchFamily="18" charset="0"/>
                <a:ea typeface="Times New Roman" panose="02020603050405020304" pitchFamily="18" charset="0"/>
              </a:rPr>
              <a:t>Clustering and Educational data mining and process of accreditation”</a:t>
            </a:r>
            <a:endParaRPr lang="es-EC" b="1" dirty="0"/>
          </a:p>
        </p:txBody>
      </p:sp>
      <p:pic>
        <p:nvPicPr>
          <p:cNvPr id="3" name="Imagen 2">
            <a:extLst>
              <a:ext uri="{FF2B5EF4-FFF2-40B4-BE49-F238E27FC236}">
                <a16:creationId xmlns:a16="http://schemas.microsoft.com/office/drawing/2014/main" id="{A568A187-AC28-4AF2-99A7-82F38DDA4FE1}"/>
              </a:ext>
            </a:extLst>
          </p:cNvPr>
          <p:cNvPicPr>
            <a:picLocks noChangeAspect="1"/>
          </p:cNvPicPr>
          <p:nvPr/>
        </p:nvPicPr>
        <p:blipFill>
          <a:blip r:embed="rId2"/>
          <a:stretch>
            <a:fillRect/>
          </a:stretch>
        </p:blipFill>
        <p:spPr>
          <a:xfrm>
            <a:off x="179512" y="2683597"/>
            <a:ext cx="4002296" cy="2022437"/>
          </a:xfrm>
          <a:prstGeom prst="rect">
            <a:avLst/>
          </a:prstGeom>
        </p:spPr>
      </p:pic>
      <p:sp>
        <p:nvSpPr>
          <p:cNvPr id="8" name="Rectángulo 7">
            <a:extLst>
              <a:ext uri="{FF2B5EF4-FFF2-40B4-BE49-F238E27FC236}">
                <a16:creationId xmlns:a16="http://schemas.microsoft.com/office/drawing/2014/main" id="{86585BBB-1156-4026-9624-AB56C81E9054}"/>
              </a:ext>
            </a:extLst>
          </p:cNvPr>
          <p:cNvSpPr/>
          <p:nvPr/>
        </p:nvSpPr>
        <p:spPr>
          <a:xfrm>
            <a:off x="4355976" y="2420888"/>
            <a:ext cx="4392489" cy="3002489"/>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es-EC" sz="1600" dirty="0">
                <a:solidFill>
                  <a:srgbClr val="000000"/>
                </a:solidFill>
                <a:latin typeface="Times New Roman" panose="02020603050405020304" pitchFamily="18" charset="0"/>
                <a:ea typeface="Times New Roman" panose="02020603050405020304" pitchFamily="18" charset="0"/>
              </a:rPr>
              <a:t>La minería de datos educacional (</a:t>
            </a:r>
            <a:r>
              <a:rPr lang="es-EC" sz="1600" dirty="0" err="1">
                <a:solidFill>
                  <a:srgbClr val="000000"/>
                </a:solidFill>
                <a:latin typeface="Times New Roman" panose="02020603050405020304" pitchFamily="18" charset="0"/>
                <a:ea typeface="Times New Roman" panose="02020603050405020304" pitchFamily="18" charset="0"/>
              </a:rPr>
              <a:t>EDM</a:t>
            </a:r>
            <a:r>
              <a:rPr lang="es-EC" sz="1600" dirty="0">
                <a:solidFill>
                  <a:srgbClr val="000000"/>
                </a:solidFill>
                <a:latin typeface="Times New Roman" panose="02020603050405020304" pitchFamily="18" charset="0"/>
                <a:ea typeface="Times New Roman" panose="02020603050405020304" pitchFamily="18" charset="0"/>
              </a:rPr>
              <a:t>)</a:t>
            </a:r>
          </a:p>
          <a:p>
            <a:pPr marL="285750" indent="-285750" algn="just">
              <a:lnSpc>
                <a:spcPct val="150000"/>
              </a:lnSpc>
              <a:spcAft>
                <a:spcPts val="0"/>
              </a:spcAft>
              <a:buFont typeface="Arial" panose="020B0604020202020204" pitchFamily="34" charset="0"/>
              <a:buChar char="•"/>
            </a:pPr>
            <a:r>
              <a:rPr lang="es-EC" sz="1600" dirty="0">
                <a:solidFill>
                  <a:srgbClr val="000000"/>
                </a:solidFill>
                <a:latin typeface="Times New Roman" panose="02020603050405020304" pitchFamily="18" charset="0"/>
                <a:ea typeface="Times New Roman" panose="02020603050405020304" pitchFamily="18" charset="0"/>
              </a:rPr>
              <a:t>Un </a:t>
            </a:r>
            <a:r>
              <a:rPr lang="es-EC" sz="1600" dirty="0" err="1">
                <a:solidFill>
                  <a:srgbClr val="000000"/>
                </a:solidFill>
                <a:latin typeface="Times New Roman" panose="02020603050405020304" pitchFamily="18" charset="0"/>
                <a:ea typeface="Times New Roman" panose="02020603050405020304" pitchFamily="18" charset="0"/>
              </a:rPr>
              <a:t>EDM</a:t>
            </a:r>
            <a:r>
              <a:rPr lang="es-EC" sz="1600" dirty="0">
                <a:solidFill>
                  <a:srgbClr val="000000"/>
                </a:solidFill>
                <a:latin typeface="Times New Roman" panose="02020603050405020304" pitchFamily="18" charset="0"/>
                <a:ea typeface="Times New Roman" panose="02020603050405020304" pitchFamily="18" charset="0"/>
              </a:rPr>
              <a:t> se emplea para mejorar la calidad de la educación, el rendimiento académico y el desempeño de los docentes.</a:t>
            </a:r>
          </a:p>
          <a:p>
            <a:pPr marL="285750" indent="-285750" algn="just">
              <a:lnSpc>
                <a:spcPct val="150000"/>
              </a:lnSpc>
              <a:spcAft>
                <a:spcPts val="0"/>
              </a:spcAft>
              <a:buFont typeface="Arial" panose="020B0604020202020204" pitchFamily="34" charset="0"/>
              <a:buChar char="•"/>
            </a:pPr>
            <a:r>
              <a:rPr lang="es-EC" sz="1600" dirty="0">
                <a:latin typeface="Times New Roman" panose="02020603050405020304" pitchFamily="18" charset="0"/>
                <a:ea typeface="Times New Roman" panose="02020603050405020304" pitchFamily="18" charset="0"/>
              </a:rPr>
              <a:t>En el presente proyecto se empleará el </a:t>
            </a:r>
            <a:r>
              <a:rPr lang="es-EC" sz="1600" b="1" dirty="0">
                <a:latin typeface="Times New Roman" panose="02020603050405020304" pitchFamily="18" charset="0"/>
                <a:ea typeface="Times New Roman" panose="02020603050405020304" pitchFamily="18" charset="0"/>
              </a:rPr>
              <a:t>CLUSTERING</a:t>
            </a:r>
            <a:r>
              <a:rPr lang="es-EC" sz="1600" dirty="0">
                <a:latin typeface="Times New Roman" panose="02020603050405020304" pitchFamily="18" charset="0"/>
                <a:ea typeface="Times New Roman" panose="02020603050405020304" pitchFamily="18" charset="0"/>
              </a:rPr>
              <a:t> debido a los resultados obtenidos en el SMS y la necesidad de mejorar el rendimiento académico de los estudiantes.</a:t>
            </a:r>
            <a:endParaRPr lang="es-EC" sz="1600" dirty="0"/>
          </a:p>
        </p:txBody>
      </p:sp>
    </p:spTree>
    <p:extLst>
      <p:ext uri="{BB962C8B-B14F-4D97-AF65-F5344CB8AC3E}">
        <p14:creationId xmlns:p14="http://schemas.microsoft.com/office/powerpoint/2010/main" val="552444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txBox="1">
            <a:spLocks noChangeArrowheads="1"/>
          </p:cNvSpPr>
          <p:nvPr/>
        </p:nvSpPr>
        <p:spPr bwMode="auto">
          <a:xfrm>
            <a:off x="827584" y="620688"/>
            <a:ext cx="7129463" cy="504056"/>
          </a:xfrm>
          <a:prstGeom prst="rect">
            <a:avLst/>
          </a:prstGeom>
          <a:noFill/>
          <a:ln w="9525">
            <a:noFill/>
            <a:miter lim="800000"/>
            <a:headEnd/>
            <a:tailEnd/>
          </a:ln>
        </p:spPr>
        <p:txBody>
          <a:bodyPr/>
          <a:lstStyle/>
          <a:p>
            <a:pPr algn="ctr" eaLnBrk="0" hangingPunct="0">
              <a:buFont typeface="Arial" charset="0"/>
              <a:buNone/>
            </a:pPr>
            <a:r>
              <a:rPr lang="es-ES_tradnl" sz="2400" b="1" dirty="0">
                <a:solidFill>
                  <a:srgbClr val="FF9900"/>
                </a:solidFill>
                <a:latin typeface="Source Sans Pro Black" panose="020B0803030403020204" pitchFamily="34" charset="0"/>
                <a:ea typeface="Source Sans Pro Black" panose="020B0803030403020204" pitchFamily="34" charset="0"/>
              </a:rPr>
              <a:t>METODOLOGÍA</a:t>
            </a:r>
          </a:p>
          <a:p>
            <a:pPr algn="ctr" eaLnBrk="0" hangingPunct="0">
              <a:buFont typeface="Arial" charset="0"/>
              <a:buNone/>
            </a:pPr>
            <a:endParaRPr lang="es-ES_tradnl" sz="1400" b="1" dirty="0">
              <a:solidFill>
                <a:srgbClr val="000000"/>
              </a:solidFill>
              <a:latin typeface="Calibri" pitchFamily="34" charset="0"/>
            </a:endParaRPr>
          </a:p>
        </p:txBody>
      </p:sp>
      <p:sp>
        <p:nvSpPr>
          <p:cNvPr id="4" name="Rectangle 2"/>
          <p:cNvSpPr txBox="1">
            <a:spLocks noChangeArrowheads="1"/>
          </p:cNvSpPr>
          <p:nvPr/>
        </p:nvSpPr>
        <p:spPr>
          <a:xfrm>
            <a:off x="1116013" y="4445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755576" y="46013"/>
            <a:ext cx="8101012" cy="574675"/>
          </a:xfrm>
          <a:prstGeom prst="rect">
            <a:avLst/>
          </a:prstGeom>
        </p:spPr>
        <p:txBody>
          <a:bodyPr/>
          <a:lstStyle/>
          <a:p>
            <a:pPr eaLnBrk="0" hangingPunct="0">
              <a:defRPr/>
            </a:pPr>
            <a:r>
              <a:rPr lang="es-EC" sz="1600" dirty="0">
                <a:latin typeface="Source Sans Pro Black" panose="020B0803030403020204" pitchFamily="34" charset="0"/>
                <a:ea typeface="Source Sans Pro Black" panose="020B0803030403020204" pitchFamily="34" charset="0"/>
              </a:rPr>
              <a:t>MODELO DE GESTIÓN DE INDICADORES DE EVALUACIÓN PARA LAS INSTITUCIONES DE EDUCACIÓN SUPERIOR DEL ECUADOR</a:t>
            </a: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7" name="Rectangle 2"/>
          <p:cNvSpPr txBox="1">
            <a:spLocks noChangeArrowheads="1"/>
          </p:cNvSpPr>
          <p:nvPr/>
        </p:nvSpPr>
        <p:spPr>
          <a:xfrm>
            <a:off x="323528" y="6382692"/>
            <a:ext cx="2880320" cy="431800"/>
          </a:xfrm>
          <a:prstGeom prst="rect">
            <a:avLst/>
          </a:prstGeom>
        </p:spPr>
        <p:txBody>
          <a:bodyPr/>
          <a:lstStyle/>
          <a:p>
            <a:pPr eaLnBrk="0" hangingPunct="0">
              <a:defRPr/>
            </a:pPr>
            <a:r>
              <a:rPr lang="es-ES_tradnl" sz="1600" b="1" dirty="0">
                <a:solidFill>
                  <a:srgbClr val="000000"/>
                </a:solidFill>
                <a:effectLst>
                  <a:outerShdw blurRad="38100" dist="38100" dir="2700000" algn="tl">
                    <a:srgbClr val="C0C0C0"/>
                  </a:outerShdw>
                </a:effectLst>
                <a:latin typeface="Calibri" pitchFamily="34" charset="0"/>
              </a:rPr>
              <a:t>Margarita Aucancela</a:t>
            </a:r>
          </a:p>
        </p:txBody>
      </p:sp>
      <p:graphicFrame>
        <p:nvGraphicFramePr>
          <p:cNvPr id="2" name="Tabla 1">
            <a:extLst>
              <a:ext uri="{FF2B5EF4-FFF2-40B4-BE49-F238E27FC236}">
                <a16:creationId xmlns:a16="http://schemas.microsoft.com/office/drawing/2014/main" id="{A5AB7DAB-6B7A-4961-BB8F-A8373934FD36}"/>
              </a:ext>
            </a:extLst>
          </p:cNvPr>
          <p:cNvGraphicFramePr>
            <a:graphicFrameLocks noGrp="1"/>
          </p:cNvGraphicFramePr>
          <p:nvPr>
            <p:extLst>
              <p:ext uri="{D42A27DB-BD31-4B8C-83A1-F6EECF244321}">
                <p14:modId xmlns:p14="http://schemas.microsoft.com/office/powerpoint/2010/main" val="212923826"/>
              </p:ext>
            </p:extLst>
          </p:nvPr>
        </p:nvGraphicFramePr>
        <p:xfrm>
          <a:off x="611560" y="1068404"/>
          <a:ext cx="7992888" cy="4885635"/>
        </p:xfrm>
        <a:graphic>
          <a:graphicData uri="http://schemas.openxmlformats.org/drawingml/2006/table">
            <a:tbl>
              <a:tblPr firstRow="1" firstCol="1" bandRow="1">
                <a:tableStyleId>{5DA37D80-6434-44D0-A028-1B22A696006F}</a:tableStyleId>
              </a:tblPr>
              <a:tblGrid>
                <a:gridCol w="4440494">
                  <a:extLst>
                    <a:ext uri="{9D8B030D-6E8A-4147-A177-3AD203B41FA5}">
                      <a16:colId xmlns:a16="http://schemas.microsoft.com/office/drawing/2014/main" val="1121611281"/>
                    </a:ext>
                  </a:extLst>
                </a:gridCol>
                <a:gridCol w="3552394">
                  <a:extLst>
                    <a:ext uri="{9D8B030D-6E8A-4147-A177-3AD203B41FA5}">
                      <a16:colId xmlns:a16="http://schemas.microsoft.com/office/drawing/2014/main" val="2900960338"/>
                    </a:ext>
                  </a:extLst>
                </a:gridCol>
              </a:tblGrid>
              <a:tr h="280518">
                <a:tc>
                  <a:txBody>
                    <a:bodyPr/>
                    <a:lstStyle/>
                    <a:p>
                      <a:pPr algn="ctr">
                        <a:lnSpc>
                          <a:spcPct val="150000"/>
                        </a:lnSpc>
                        <a:spcAft>
                          <a:spcPts val="0"/>
                        </a:spcAft>
                      </a:pPr>
                      <a:r>
                        <a:rPr lang="es-ES" sz="1400" dirty="0">
                          <a:effectLst/>
                        </a:rPr>
                        <a:t>Objetivos</a:t>
                      </a:r>
                      <a:endParaRPr lang="en-US" sz="1400" dirty="0">
                        <a:effectLst/>
                        <a:latin typeface="Times New Roman" panose="02020603050405020304" pitchFamily="18" charset="0"/>
                        <a:ea typeface="Times New Roman" panose="02020603050405020304" pitchFamily="18" charset="0"/>
                      </a:endParaRPr>
                    </a:p>
                  </a:txBody>
                  <a:tcPr marL="63613" marR="63613" marT="0" marB="0"/>
                </a:tc>
                <a:tc>
                  <a:txBody>
                    <a:bodyPr/>
                    <a:lstStyle/>
                    <a:p>
                      <a:pPr algn="ctr">
                        <a:lnSpc>
                          <a:spcPct val="150000"/>
                        </a:lnSpc>
                        <a:spcAft>
                          <a:spcPts val="0"/>
                        </a:spcAft>
                      </a:pPr>
                      <a:r>
                        <a:rPr lang="es-ES" sz="1400" dirty="0">
                          <a:effectLst/>
                        </a:rPr>
                        <a:t>Metodologías Investigación</a:t>
                      </a:r>
                      <a:endParaRPr lang="en-US" sz="1400" dirty="0">
                        <a:effectLst/>
                        <a:latin typeface="Times New Roman" panose="02020603050405020304" pitchFamily="18" charset="0"/>
                        <a:ea typeface="Times New Roman" panose="02020603050405020304" pitchFamily="18" charset="0"/>
                      </a:endParaRPr>
                    </a:p>
                  </a:txBody>
                  <a:tcPr marL="63613" marR="63613" marT="0" marB="0"/>
                </a:tc>
                <a:extLst>
                  <a:ext uri="{0D108BD9-81ED-4DB2-BD59-A6C34878D82A}">
                    <a16:rowId xmlns:a16="http://schemas.microsoft.com/office/drawing/2014/main" val="3549362085"/>
                  </a:ext>
                </a:extLst>
              </a:tr>
              <a:tr h="1612852">
                <a:tc>
                  <a:txBody>
                    <a:bodyPr/>
                    <a:lstStyle/>
                    <a:p>
                      <a:pPr algn="just">
                        <a:lnSpc>
                          <a:spcPct val="150000"/>
                        </a:lnSpc>
                        <a:spcAft>
                          <a:spcPts val="0"/>
                        </a:spcAft>
                      </a:pPr>
                      <a:r>
                        <a:rPr lang="es-EC" sz="1400" b="0" dirty="0">
                          <a:effectLst/>
                        </a:rPr>
                        <a:t>OE1: Determinar los fundamentos teóricos de la inteligencia de negocios, la minería de datos aplicada a la educación y el marco teórico referencial mediante una revisión de literatura</a:t>
                      </a:r>
                      <a:endParaRPr lang="en-US" sz="1400" b="0" dirty="0">
                        <a:effectLst/>
                        <a:latin typeface="Times New Roman" panose="02020603050405020304" pitchFamily="18" charset="0"/>
                        <a:ea typeface="Times New Roman" panose="02020603050405020304" pitchFamily="18" charset="0"/>
                      </a:endParaRPr>
                    </a:p>
                  </a:txBody>
                  <a:tcPr marL="63613" marR="63613" marT="0" marB="0"/>
                </a:tc>
                <a:tc>
                  <a:txBody>
                    <a:bodyPr/>
                    <a:lstStyle/>
                    <a:p>
                      <a:pPr>
                        <a:lnSpc>
                          <a:spcPct val="150000"/>
                        </a:lnSpc>
                        <a:spcAft>
                          <a:spcPts val="0"/>
                        </a:spcAft>
                      </a:pPr>
                      <a:r>
                        <a:rPr lang="es-ES" sz="1400" dirty="0">
                          <a:effectLst/>
                        </a:rPr>
                        <a:t>Revisión de Literatura</a:t>
                      </a:r>
                      <a:endParaRPr lang="en-US" sz="1400" dirty="0">
                        <a:effectLst/>
                        <a:latin typeface="Times New Roman" panose="02020603050405020304" pitchFamily="18" charset="0"/>
                        <a:ea typeface="Times New Roman" panose="02020603050405020304" pitchFamily="18" charset="0"/>
                      </a:endParaRPr>
                    </a:p>
                  </a:txBody>
                  <a:tcPr marL="63613" marR="63613" marT="0" marB="0"/>
                </a:tc>
                <a:extLst>
                  <a:ext uri="{0D108BD9-81ED-4DB2-BD59-A6C34878D82A}">
                    <a16:rowId xmlns:a16="http://schemas.microsoft.com/office/drawing/2014/main" val="544219108"/>
                  </a:ext>
                </a:extLst>
              </a:tr>
              <a:tr h="1612852">
                <a:tc>
                  <a:txBody>
                    <a:bodyPr/>
                    <a:lstStyle/>
                    <a:p>
                      <a:pPr algn="just">
                        <a:lnSpc>
                          <a:spcPct val="150000"/>
                        </a:lnSpc>
                        <a:spcAft>
                          <a:spcPts val="0"/>
                        </a:spcAft>
                      </a:pPr>
                      <a:r>
                        <a:rPr lang="es-EC" sz="1400" b="0" dirty="0">
                          <a:effectLst/>
                        </a:rPr>
                        <a:t>OE2: Diseñar el modelo de gestión de indicadores de evaluación e implementar un sistema de BI basado en data </a:t>
                      </a:r>
                      <a:r>
                        <a:rPr lang="es-EC" sz="1400" b="0" dirty="0" err="1">
                          <a:effectLst/>
                        </a:rPr>
                        <a:t>warehousing</a:t>
                      </a:r>
                      <a:r>
                        <a:rPr lang="es-EC" sz="1400" b="0" dirty="0">
                          <a:effectLst/>
                        </a:rPr>
                        <a:t> y minería de datos educativos.</a:t>
                      </a:r>
                      <a:endParaRPr lang="en-US" sz="1400" b="0" dirty="0">
                        <a:effectLst/>
                        <a:latin typeface="Times New Roman" panose="02020603050405020304" pitchFamily="18" charset="0"/>
                        <a:ea typeface="Times New Roman" panose="02020603050405020304" pitchFamily="18" charset="0"/>
                      </a:endParaRPr>
                    </a:p>
                  </a:txBody>
                  <a:tcPr marL="63613" marR="63613" marT="0" marB="0"/>
                </a:tc>
                <a:tc>
                  <a:txBody>
                    <a:bodyPr/>
                    <a:lstStyle/>
                    <a:p>
                      <a:pPr>
                        <a:lnSpc>
                          <a:spcPct val="150000"/>
                        </a:lnSpc>
                        <a:spcAft>
                          <a:spcPts val="0"/>
                        </a:spcAft>
                      </a:pPr>
                      <a:r>
                        <a:rPr lang="en-US" sz="1400" dirty="0">
                          <a:effectLst/>
                        </a:rPr>
                        <a:t>Business Intelligence Roadmap (BIR)</a:t>
                      </a:r>
                    </a:p>
                    <a:p>
                      <a:pPr>
                        <a:lnSpc>
                          <a:spcPct val="150000"/>
                        </a:lnSpc>
                        <a:spcAft>
                          <a:spcPts val="0"/>
                        </a:spcAft>
                      </a:pPr>
                      <a:r>
                        <a:rPr lang="en-US" sz="1400" dirty="0">
                          <a:effectLst/>
                        </a:rPr>
                        <a:t>Ralph Kimball</a:t>
                      </a:r>
                      <a:endParaRPr lang="en-US" sz="1400" dirty="0">
                        <a:effectLst/>
                        <a:latin typeface="Times New Roman" panose="02020603050405020304" pitchFamily="18" charset="0"/>
                        <a:ea typeface="Times New Roman" panose="02020603050405020304" pitchFamily="18" charset="0"/>
                      </a:endParaRPr>
                    </a:p>
                  </a:txBody>
                  <a:tcPr marL="63613" marR="63613" marT="0" marB="0"/>
                </a:tc>
                <a:extLst>
                  <a:ext uri="{0D108BD9-81ED-4DB2-BD59-A6C34878D82A}">
                    <a16:rowId xmlns:a16="http://schemas.microsoft.com/office/drawing/2014/main" val="4232127052"/>
                  </a:ext>
                </a:extLst>
              </a:tr>
              <a:tr h="1378435">
                <a:tc>
                  <a:txBody>
                    <a:bodyPr/>
                    <a:lstStyle/>
                    <a:p>
                      <a:pPr algn="just">
                        <a:lnSpc>
                          <a:spcPct val="150000"/>
                        </a:lnSpc>
                        <a:spcAft>
                          <a:spcPts val="0"/>
                        </a:spcAft>
                      </a:pPr>
                      <a:r>
                        <a:rPr lang="es-EC" sz="1400" b="0" dirty="0">
                          <a:effectLst/>
                        </a:rPr>
                        <a:t>OE3.Validar el modelo de gestión de los indicadores de evaluación a través de un test de usabilidad y técnicas de validación implementadas en la minería de datos</a:t>
                      </a:r>
                      <a:endParaRPr lang="en-US" sz="1400" b="0" dirty="0">
                        <a:effectLst/>
                        <a:latin typeface="Times New Roman" panose="02020603050405020304" pitchFamily="18" charset="0"/>
                        <a:ea typeface="Times New Roman" panose="02020603050405020304" pitchFamily="18" charset="0"/>
                      </a:endParaRPr>
                    </a:p>
                  </a:txBody>
                  <a:tcPr marL="63613" marR="63613" marT="0" marB="0"/>
                </a:tc>
                <a:tc>
                  <a:txBody>
                    <a:bodyPr/>
                    <a:lstStyle/>
                    <a:p>
                      <a:pPr>
                        <a:lnSpc>
                          <a:spcPct val="150000"/>
                        </a:lnSpc>
                        <a:spcAft>
                          <a:spcPts val="0"/>
                        </a:spcAft>
                      </a:pPr>
                      <a:r>
                        <a:rPr lang="es-ES" sz="1400" dirty="0">
                          <a:effectLst/>
                        </a:rPr>
                        <a:t>Test de Usabilidad (Método Descriptivo de la Investigación)</a:t>
                      </a:r>
                      <a:endParaRPr lang="en-US" sz="1400" dirty="0">
                        <a:effectLst/>
                      </a:endParaRPr>
                    </a:p>
                    <a:p>
                      <a:pPr>
                        <a:lnSpc>
                          <a:spcPct val="150000"/>
                        </a:lnSpc>
                        <a:spcAft>
                          <a:spcPts val="0"/>
                        </a:spcAft>
                      </a:pPr>
                      <a:r>
                        <a:rPr lang="es-ES" sz="1400" dirty="0">
                          <a:effectLst/>
                        </a:rPr>
                        <a:t>Técnicas de Validación del Data </a:t>
                      </a:r>
                      <a:r>
                        <a:rPr lang="es-ES" sz="1400" dirty="0" err="1">
                          <a:effectLst/>
                        </a:rPr>
                        <a:t>Mining</a:t>
                      </a:r>
                      <a:endParaRPr lang="en-US" sz="1400" dirty="0">
                        <a:effectLst/>
                      </a:endParaRPr>
                    </a:p>
                    <a:p>
                      <a:pPr>
                        <a:lnSpc>
                          <a:spcPct val="150000"/>
                        </a:lnSpc>
                        <a:spcAft>
                          <a:spcPts val="0"/>
                        </a:spcAft>
                      </a:pPr>
                      <a:r>
                        <a:rPr lang="es-ES" sz="1400" dirty="0">
                          <a:effectLst/>
                        </a:rPr>
                        <a:t> </a:t>
                      </a:r>
                      <a:endParaRPr lang="en-US" sz="1400" dirty="0">
                        <a:effectLst/>
                        <a:latin typeface="Times New Roman" panose="02020603050405020304" pitchFamily="18" charset="0"/>
                        <a:ea typeface="Times New Roman" panose="02020603050405020304" pitchFamily="18" charset="0"/>
                      </a:endParaRPr>
                    </a:p>
                  </a:txBody>
                  <a:tcPr marL="63613" marR="63613" marT="0" marB="0"/>
                </a:tc>
                <a:extLst>
                  <a:ext uri="{0D108BD9-81ED-4DB2-BD59-A6C34878D82A}">
                    <a16:rowId xmlns:a16="http://schemas.microsoft.com/office/drawing/2014/main" val="1484117965"/>
                  </a:ext>
                </a:extLst>
              </a:tr>
            </a:tbl>
          </a:graphicData>
        </a:graphic>
      </p:graphicFrame>
    </p:spTree>
    <p:extLst>
      <p:ext uri="{BB962C8B-B14F-4D97-AF65-F5344CB8AC3E}">
        <p14:creationId xmlns:p14="http://schemas.microsoft.com/office/powerpoint/2010/main" val="3894901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txBox="1">
            <a:spLocks noChangeArrowheads="1"/>
          </p:cNvSpPr>
          <p:nvPr/>
        </p:nvSpPr>
        <p:spPr bwMode="auto">
          <a:xfrm>
            <a:off x="827584" y="620688"/>
            <a:ext cx="7129463" cy="504056"/>
          </a:xfrm>
          <a:prstGeom prst="rect">
            <a:avLst/>
          </a:prstGeom>
          <a:noFill/>
          <a:ln w="9525">
            <a:noFill/>
            <a:miter lim="800000"/>
            <a:headEnd/>
            <a:tailEnd/>
          </a:ln>
        </p:spPr>
        <p:txBody>
          <a:bodyPr/>
          <a:lstStyle/>
          <a:p>
            <a:pPr algn="ctr" eaLnBrk="0" hangingPunct="0">
              <a:buFont typeface="Arial" charset="0"/>
              <a:buNone/>
            </a:pPr>
            <a:r>
              <a:rPr lang="es-ES_tradnl" sz="2400" b="1" dirty="0">
                <a:solidFill>
                  <a:srgbClr val="FF9900"/>
                </a:solidFill>
                <a:latin typeface="Source Sans Pro Black" panose="020B0803030403020204" pitchFamily="34" charset="0"/>
                <a:ea typeface="Source Sans Pro Black" panose="020B0803030403020204" pitchFamily="34" charset="0"/>
              </a:rPr>
              <a:t>DESARROLLO DEL MODELO DE GESTIÓN</a:t>
            </a:r>
          </a:p>
          <a:p>
            <a:pPr algn="ctr" eaLnBrk="0" hangingPunct="0">
              <a:buFont typeface="Arial" charset="0"/>
              <a:buNone/>
            </a:pPr>
            <a:endParaRPr lang="es-ES_tradnl" sz="1400" b="1" dirty="0">
              <a:solidFill>
                <a:srgbClr val="000000"/>
              </a:solidFill>
              <a:latin typeface="Calibri" pitchFamily="34" charset="0"/>
            </a:endParaRPr>
          </a:p>
        </p:txBody>
      </p:sp>
      <p:sp>
        <p:nvSpPr>
          <p:cNvPr id="4" name="Rectangle 2"/>
          <p:cNvSpPr txBox="1">
            <a:spLocks noChangeArrowheads="1"/>
          </p:cNvSpPr>
          <p:nvPr/>
        </p:nvSpPr>
        <p:spPr>
          <a:xfrm>
            <a:off x="1116013" y="4445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755576" y="46013"/>
            <a:ext cx="8101012" cy="574675"/>
          </a:xfrm>
          <a:prstGeom prst="rect">
            <a:avLst/>
          </a:prstGeom>
        </p:spPr>
        <p:txBody>
          <a:bodyPr/>
          <a:lstStyle/>
          <a:p>
            <a:pPr eaLnBrk="0" hangingPunct="0">
              <a:defRPr/>
            </a:pPr>
            <a:r>
              <a:rPr lang="es-EC" sz="1600" dirty="0">
                <a:latin typeface="Source Sans Pro Black" panose="020B0803030403020204" pitchFamily="34" charset="0"/>
                <a:ea typeface="Source Sans Pro Black" panose="020B0803030403020204" pitchFamily="34" charset="0"/>
              </a:rPr>
              <a:t>MODELO DE GESTIÓN DE INDICADORES DE EVALUACIÓN PARA LAS INSTITUCIONES DE EDUCACIÓN SUPERIOR DEL ECUADOR</a:t>
            </a: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7" name="Rectangle 2"/>
          <p:cNvSpPr txBox="1">
            <a:spLocks noChangeArrowheads="1"/>
          </p:cNvSpPr>
          <p:nvPr/>
        </p:nvSpPr>
        <p:spPr>
          <a:xfrm>
            <a:off x="323528" y="6382692"/>
            <a:ext cx="2880320" cy="431800"/>
          </a:xfrm>
          <a:prstGeom prst="rect">
            <a:avLst/>
          </a:prstGeom>
        </p:spPr>
        <p:txBody>
          <a:bodyPr/>
          <a:lstStyle/>
          <a:p>
            <a:pPr eaLnBrk="0" hangingPunct="0">
              <a:defRPr/>
            </a:pPr>
            <a:r>
              <a:rPr lang="es-ES_tradnl" sz="1600" b="1" dirty="0">
                <a:solidFill>
                  <a:srgbClr val="000000"/>
                </a:solidFill>
                <a:effectLst>
                  <a:outerShdw blurRad="38100" dist="38100" dir="2700000" algn="tl">
                    <a:srgbClr val="C0C0C0"/>
                  </a:outerShdw>
                </a:effectLst>
                <a:latin typeface="Calibri" pitchFamily="34" charset="0"/>
              </a:rPr>
              <a:t>Margarita Aucancela</a:t>
            </a:r>
          </a:p>
        </p:txBody>
      </p:sp>
      <p:pic>
        <p:nvPicPr>
          <p:cNvPr id="3" name="Imagen 2">
            <a:extLst>
              <a:ext uri="{FF2B5EF4-FFF2-40B4-BE49-F238E27FC236}">
                <a16:creationId xmlns:a16="http://schemas.microsoft.com/office/drawing/2014/main" id="{50178ED6-AEDB-4470-87CB-243387682C85}"/>
              </a:ext>
            </a:extLst>
          </p:cNvPr>
          <p:cNvPicPr>
            <a:picLocks noChangeAspect="1"/>
          </p:cNvPicPr>
          <p:nvPr/>
        </p:nvPicPr>
        <p:blipFill>
          <a:blip r:embed="rId2"/>
          <a:stretch>
            <a:fillRect/>
          </a:stretch>
        </p:blipFill>
        <p:spPr>
          <a:xfrm>
            <a:off x="107504" y="1552940"/>
            <a:ext cx="8857728" cy="3543092"/>
          </a:xfrm>
          <a:prstGeom prst="rect">
            <a:avLst/>
          </a:prstGeom>
        </p:spPr>
      </p:pic>
    </p:spTree>
    <p:extLst>
      <p:ext uri="{BB962C8B-B14F-4D97-AF65-F5344CB8AC3E}">
        <p14:creationId xmlns:p14="http://schemas.microsoft.com/office/powerpoint/2010/main" val="1957369711"/>
      </p:ext>
    </p:extLst>
  </p:cSld>
  <p:clrMapOvr>
    <a:masterClrMapping/>
  </p:clrMapOvr>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mapa versión 3 colores</Template>
  <TotalTime>7031</TotalTime>
  <Words>1343</Words>
  <Application>Microsoft Office PowerPoint</Application>
  <PresentationFormat>Presentación en pantalla (4:3)</PresentationFormat>
  <Paragraphs>161</Paragraphs>
  <Slides>19</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19</vt:i4>
      </vt:variant>
    </vt:vector>
  </HeadingPairs>
  <TitlesOfParts>
    <vt:vector size="28" baseType="lpstr">
      <vt:lpstr>Albertus</vt:lpstr>
      <vt:lpstr>Arial</vt:lpstr>
      <vt:lpstr>Calibri</vt:lpstr>
      <vt:lpstr>Source Sans Pro Black</vt:lpstr>
      <vt:lpstr>Symbol</vt:lpstr>
      <vt:lpstr>Times New Roman</vt:lpstr>
      <vt:lpstr>Wingdings</vt:lpstr>
      <vt:lpstr>Diseño predeterminado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espe</dc:creator>
  <cp:lastModifiedBy>Margarita Alejandra Aucancela Guaman</cp:lastModifiedBy>
  <cp:revision>303</cp:revision>
  <dcterms:created xsi:type="dcterms:W3CDTF">2008-12-02T19:52:52Z</dcterms:created>
  <dcterms:modified xsi:type="dcterms:W3CDTF">2019-07-28T23:30:57Z</dcterms:modified>
</cp:coreProperties>
</file>