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data11.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2.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3.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81" r:id="rId2"/>
  </p:sldMasterIdLst>
  <p:notesMasterIdLst>
    <p:notesMasterId r:id="rId36"/>
  </p:notesMasterIdLst>
  <p:handoutMasterIdLst>
    <p:handoutMasterId r:id="rId37"/>
  </p:handoutMasterIdLst>
  <p:sldIdLst>
    <p:sldId id="256" r:id="rId3"/>
    <p:sldId id="283"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7" r:id="rId20"/>
    <p:sldId id="318" r:id="rId21"/>
    <p:sldId id="316" r:id="rId22"/>
    <p:sldId id="319" r:id="rId23"/>
    <p:sldId id="320" r:id="rId24"/>
    <p:sldId id="321" r:id="rId25"/>
    <p:sldId id="322" r:id="rId26"/>
    <p:sldId id="323" r:id="rId27"/>
    <p:sldId id="324" r:id="rId28"/>
    <p:sldId id="325" r:id="rId29"/>
    <p:sldId id="328" r:id="rId30"/>
    <p:sldId id="326" r:id="rId31"/>
    <p:sldId id="327" r:id="rId32"/>
    <p:sldId id="329" r:id="rId33"/>
    <p:sldId id="330" r:id="rId34"/>
    <p:sldId id="289" r:id="rId35"/>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800000"/>
    <a:srgbClr val="003366"/>
    <a:srgbClr val="008080"/>
    <a:srgbClr val="006666"/>
    <a:srgbClr val="339966"/>
    <a:srgbClr val="FFFF00"/>
    <a:srgbClr val="FFFF66"/>
    <a:srgbClr val="3366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707" autoAdjust="0"/>
  </p:normalViewPr>
  <p:slideViewPr>
    <p:cSldViewPr>
      <p:cViewPr>
        <p:scale>
          <a:sx n="65" d="100"/>
          <a:sy n="65" d="100"/>
        </p:scale>
        <p:origin x="145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0.xml.rels><?xml version="1.0" encoding="UTF-8" standalone="yes"?>
<Relationships xmlns="http://schemas.openxmlformats.org/package/2006/relationships"><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ata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ata6.xml.rels><?xml version="1.0" encoding="UTF-8" standalone="yes"?>
<Relationships xmlns="http://schemas.openxmlformats.org/package/2006/relationships"><Relationship Id="rId1" Type="http://schemas.openxmlformats.org/officeDocument/2006/relationships/image" Target="../media/image7.jpg"/></Relationships>
</file>

<file path=ppt/diagrams/_rels/data8.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6.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1F4A0-BAB3-4B33-B0B7-2409E4C154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4614AA05-ACE0-4078-A179-76F88F9FC61B}">
      <dgm:prSet phldrT="[Texto]" custT="1"/>
      <dgm:spPr/>
      <dgm:t>
        <a:bodyPr/>
        <a:lstStyle/>
        <a:p>
          <a:pPr algn="just"/>
          <a:r>
            <a:rPr lang="es-EC" sz="2400" dirty="0"/>
            <a:t>Los sistemas de Guerra electrónica requieren una modernización de los sistemas de monitoreo, localización y determinación del </a:t>
          </a:r>
          <a:r>
            <a:rPr lang="es-EC" sz="2400" dirty="0" err="1"/>
            <a:t>AoA</a:t>
          </a:r>
          <a:r>
            <a:rPr lang="es-EC" sz="2400" dirty="0"/>
            <a:t> (Ángulo de Arribo).</a:t>
          </a:r>
          <a:endParaRPr lang="es-EC" sz="2400" b="1" u="none" dirty="0"/>
        </a:p>
      </dgm:t>
    </dgm:pt>
    <dgm:pt modelId="{E4099168-CAFA-4CE2-A998-3AA1991D62EA}" type="parTrans" cxnId="{14C1653E-5548-4A8C-9010-394A67492342}">
      <dgm:prSet/>
      <dgm:spPr/>
      <dgm:t>
        <a:bodyPr/>
        <a:lstStyle/>
        <a:p>
          <a:endParaRPr lang="es-EC"/>
        </a:p>
      </dgm:t>
    </dgm:pt>
    <dgm:pt modelId="{14CA127D-CF8F-4339-94D4-E53B337485CF}" type="sibTrans" cxnId="{14C1653E-5548-4A8C-9010-394A67492342}">
      <dgm:prSet/>
      <dgm:spPr/>
      <dgm:t>
        <a:bodyPr/>
        <a:lstStyle/>
        <a:p>
          <a:endParaRPr lang="es-EC"/>
        </a:p>
      </dgm:t>
    </dgm:pt>
    <dgm:pt modelId="{F461DCC6-52B5-40AA-BA8B-CCB5ED0F0D65}" type="pres">
      <dgm:prSet presAssocID="{0E41F4A0-BAB3-4B33-B0B7-2409E4C15419}" presName="vert0" presStyleCnt="0">
        <dgm:presLayoutVars>
          <dgm:dir/>
          <dgm:animOne val="branch"/>
          <dgm:animLvl val="lvl"/>
        </dgm:presLayoutVars>
      </dgm:prSet>
      <dgm:spPr/>
    </dgm:pt>
    <dgm:pt modelId="{D9E71DBF-4E89-4A02-BFB8-7035F456BAC5}" type="pres">
      <dgm:prSet presAssocID="{4614AA05-ACE0-4078-A179-76F88F9FC61B}" presName="thickLine" presStyleLbl="alignNode1" presStyleIdx="0" presStyleCnt="1"/>
      <dgm:spPr/>
    </dgm:pt>
    <dgm:pt modelId="{0C1D7511-F08B-450F-87C5-B4E6202FB2A3}" type="pres">
      <dgm:prSet presAssocID="{4614AA05-ACE0-4078-A179-76F88F9FC61B}" presName="horz1" presStyleCnt="0"/>
      <dgm:spPr/>
    </dgm:pt>
    <dgm:pt modelId="{6B27185B-7727-48ED-B420-2F579A455AF2}" type="pres">
      <dgm:prSet presAssocID="{4614AA05-ACE0-4078-A179-76F88F9FC61B}" presName="tx1" presStyleLbl="revTx" presStyleIdx="0" presStyleCnt="1" custScaleX="500000"/>
      <dgm:spPr/>
    </dgm:pt>
    <dgm:pt modelId="{089F1196-4B00-4B70-AD11-09B4B0A94D51}" type="pres">
      <dgm:prSet presAssocID="{4614AA05-ACE0-4078-A179-76F88F9FC61B}" presName="vert1" presStyleCnt="0"/>
      <dgm:spPr/>
    </dgm:pt>
  </dgm:ptLst>
  <dgm:cxnLst>
    <dgm:cxn modelId="{F6F91116-99CD-4372-B169-740168C6A24D}" type="presOf" srcId="{0E41F4A0-BAB3-4B33-B0B7-2409E4C15419}" destId="{F461DCC6-52B5-40AA-BA8B-CCB5ED0F0D65}" srcOrd="0" destOrd="0" presId="urn:microsoft.com/office/officeart/2008/layout/LinedList"/>
    <dgm:cxn modelId="{14C1653E-5548-4A8C-9010-394A67492342}" srcId="{0E41F4A0-BAB3-4B33-B0B7-2409E4C15419}" destId="{4614AA05-ACE0-4078-A179-76F88F9FC61B}" srcOrd="0" destOrd="0" parTransId="{E4099168-CAFA-4CE2-A998-3AA1991D62EA}" sibTransId="{14CA127D-CF8F-4339-94D4-E53B337485CF}"/>
    <dgm:cxn modelId="{57E0D08C-6E74-41FC-8234-7F4A53951F79}" type="presOf" srcId="{4614AA05-ACE0-4078-A179-76F88F9FC61B}" destId="{6B27185B-7727-48ED-B420-2F579A455AF2}" srcOrd="0" destOrd="0" presId="urn:microsoft.com/office/officeart/2008/layout/LinedList"/>
    <dgm:cxn modelId="{B72F8B9A-FBEA-46C7-A4A7-CA0FE53CC1B3}" type="presParOf" srcId="{F461DCC6-52B5-40AA-BA8B-CCB5ED0F0D65}" destId="{D9E71DBF-4E89-4A02-BFB8-7035F456BAC5}" srcOrd="0" destOrd="0" presId="urn:microsoft.com/office/officeart/2008/layout/LinedList"/>
    <dgm:cxn modelId="{BFF2D021-D1B0-47C4-A1E5-91212E753B9E}" type="presParOf" srcId="{F461DCC6-52B5-40AA-BA8B-CCB5ED0F0D65}" destId="{0C1D7511-F08B-450F-87C5-B4E6202FB2A3}" srcOrd="1" destOrd="0" presId="urn:microsoft.com/office/officeart/2008/layout/LinedList"/>
    <dgm:cxn modelId="{44595393-2748-447D-902F-8A298BD46176}" type="presParOf" srcId="{0C1D7511-F08B-450F-87C5-B4E6202FB2A3}" destId="{6B27185B-7727-48ED-B420-2F579A455AF2}" srcOrd="0" destOrd="0" presId="urn:microsoft.com/office/officeart/2008/layout/LinedList"/>
    <dgm:cxn modelId="{D4E6192C-4976-4A70-B5FE-84E21F33A5BC}" type="presParOf" srcId="{0C1D7511-F08B-450F-87C5-B4E6202FB2A3}" destId="{089F1196-4B00-4B70-AD11-09B4B0A94D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41F4A0-BAB3-4B33-B0B7-2409E4C154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4614AA05-ACE0-4078-A179-76F88F9FC61B}">
      <dgm:prSet phldrT="[Texto]" custT="1"/>
      <dgm:spPr/>
      <dgm:t>
        <a:bodyPr/>
        <a:lstStyle/>
        <a:p>
          <a:pPr algn="just"/>
          <a:r>
            <a:rPr lang="es-EC" sz="1800" dirty="0"/>
            <a:t>Realizar el estudio y análisis del estado del arte en relación a las técnicas de determinación del ángulo de arribo (</a:t>
          </a:r>
          <a:r>
            <a:rPr lang="es-EC" sz="1800" dirty="0" err="1"/>
            <a:t>AoA</a:t>
          </a:r>
          <a:r>
            <a:rPr lang="es-EC" sz="1800" dirty="0"/>
            <a:t>).</a:t>
          </a:r>
          <a:endParaRPr lang="es-EC" sz="1800" b="1" u="none" dirty="0"/>
        </a:p>
      </dgm:t>
    </dgm:pt>
    <dgm:pt modelId="{E4099168-CAFA-4CE2-A998-3AA1991D62EA}" type="parTrans" cxnId="{14C1653E-5548-4A8C-9010-394A67492342}">
      <dgm:prSet/>
      <dgm:spPr/>
      <dgm:t>
        <a:bodyPr/>
        <a:lstStyle/>
        <a:p>
          <a:endParaRPr lang="es-EC" sz="1400"/>
        </a:p>
      </dgm:t>
    </dgm:pt>
    <dgm:pt modelId="{14CA127D-CF8F-4339-94D4-E53B337485CF}" type="sibTrans" cxnId="{14C1653E-5548-4A8C-9010-394A67492342}">
      <dgm:prSet/>
      <dgm:spPr/>
      <dgm:t>
        <a:bodyPr/>
        <a:lstStyle/>
        <a:p>
          <a:endParaRPr lang="es-EC" sz="1400"/>
        </a:p>
      </dgm:t>
    </dgm:pt>
    <dgm:pt modelId="{99EAC975-ECC5-465A-A549-34A5943660E0}">
      <dgm:prSet phldrT="[Texto]" custT="1"/>
      <dgm:spPr>
        <a:blipFill>
          <a:blip xmlns:r="http://schemas.openxmlformats.org/officeDocument/2006/relationships" r:embed="rId1"/>
          <a:stretch>
            <a:fillRect l="-923" t="-2564" r="-923" b="-2564"/>
          </a:stretch>
        </a:blipFill>
      </dgm:spPr>
      <dgm:t>
        <a:bodyPr/>
        <a:lstStyle/>
        <a:p>
          <a:r>
            <a:rPr lang="es-EC">
              <a:noFill/>
            </a:rPr>
            <a:t> </a:t>
          </a:r>
        </a:p>
      </dgm:t>
    </dgm:pt>
    <dgm:pt modelId="{DF3BA3B7-33CB-48F4-BED3-CB0C5EAD4A8C}" type="parTrans" cxnId="{D6598EF7-D1EF-43A6-B16E-72E9988C14D7}">
      <dgm:prSet/>
      <dgm:spPr/>
      <dgm:t>
        <a:bodyPr/>
        <a:lstStyle/>
        <a:p>
          <a:endParaRPr lang="es-EC"/>
        </a:p>
      </dgm:t>
    </dgm:pt>
    <dgm:pt modelId="{E8BFFAD3-18F1-4B96-AD8F-91E5793E2A48}" type="sibTrans" cxnId="{D6598EF7-D1EF-43A6-B16E-72E9988C14D7}">
      <dgm:prSet/>
      <dgm:spPr/>
      <dgm:t>
        <a:bodyPr/>
        <a:lstStyle/>
        <a:p>
          <a:endParaRPr lang="es-EC"/>
        </a:p>
      </dgm:t>
    </dgm:pt>
    <dgm:pt modelId="{12C25256-82A3-4E09-9FC7-4911E0A08C96}">
      <dgm:prSet phldrT="[Texto]" custT="1"/>
      <dgm:spPr/>
      <dgm:t>
        <a:bodyPr/>
        <a:lstStyle/>
        <a:p>
          <a:pPr algn="just">
            <a:buFont typeface="Symbol" panose="05050102010706020507" pitchFamily="18" charset="2"/>
            <a:buChar char=""/>
          </a:pPr>
          <a:r>
            <a:rPr lang="es-ES" sz="1800" dirty="0"/>
            <a:t>Coordinar con el grupo </a:t>
          </a:r>
          <a:r>
            <a:rPr lang="es-EC" sz="1800" dirty="0"/>
            <a:t>que desarrolle el sistema de monitoreo, detección e identificación de múltiples señales, para obtener la información del objetivo que requiere ser ubicado, cumpliendo con todas las fases del sistema, es decir; detección, identificación, reconocimiento, seguimiento, discriminación y ubicación del objetivo</a:t>
          </a:r>
          <a:r>
            <a:rPr lang="es-ES" sz="1800" dirty="0"/>
            <a:t>.</a:t>
          </a:r>
          <a:endParaRPr lang="es-EC" sz="1800" b="1" u="none" dirty="0"/>
        </a:p>
      </dgm:t>
    </dgm:pt>
    <dgm:pt modelId="{7D38EC2B-7899-4F8E-BC2E-E6F6953E1427}" type="parTrans" cxnId="{2DE3D490-7E9D-48E1-950C-D9849569CC43}">
      <dgm:prSet/>
      <dgm:spPr/>
      <dgm:t>
        <a:bodyPr/>
        <a:lstStyle/>
        <a:p>
          <a:endParaRPr lang="es-EC"/>
        </a:p>
      </dgm:t>
    </dgm:pt>
    <dgm:pt modelId="{4EFE6B6B-872E-47D8-9B55-4961B2268253}" type="sibTrans" cxnId="{2DE3D490-7E9D-48E1-950C-D9849569CC43}">
      <dgm:prSet/>
      <dgm:spPr/>
      <dgm:t>
        <a:bodyPr/>
        <a:lstStyle/>
        <a:p>
          <a:endParaRPr lang="es-EC"/>
        </a:p>
      </dgm:t>
    </dgm:pt>
    <dgm:pt modelId="{0DB0D0A2-2C8B-4410-A9FC-89D66438C2F4}">
      <dgm:prSet phldrT="[Texto]" custT="1"/>
      <dgm:spPr/>
      <dgm:t>
        <a:bodyPr/>
        <a:lstStyle/>
        <a:p>
          <a:pPr algn="just">
            <a:buFont typeface="Symbol" panose="05050102010706020507" pitchFamily="18" charset="2"/>
            <a:buChar char=""/>
          </a:pPr>
          <a:r>
            <a:rPr lang="es-EC" sz="1800" dirty="0"/>
            <a:t>Evaluar experimentalmente las técnicas desarrolladas para la localización de señales radioeléctricas utilizando los medios disponibles y poder extender los resultados a bandas de frecuencias superiores.</a:t>
          </a:r>
          <a:endParaRPr lang="es-EC" sz="1800" b="1" u="none" dirty="0"/>
        </a:p>
      </dgm:t>
    </dgm:pt>
    <dgm:pt modelId="{E0CE0E52-177F-4F6C-8570-688896CA4E14}" type="parTrans" cxnId="{60E2B60F-7AC5-4064-8A47-647FA79C539F}">
      <dgm:prSet/>
      <dgm:spPr/>
      <dgm:t>
        <a:bodyPr/>
        <a:lstStyle/>
        <a:p>
          <a:endParaRPr lang="es-EC"/>
        </a:p>
      </dgm:t>
    </dgm:pt>
    <dgm:pt modelId="{76974460-9B52-48D6-BC6B-0FC1B93C8811}" type="sibTrans" cxnId="{60E2B60F-7AC5-4064-8A47-647FA79C539F}">
      <dgm:prSet/>
      <dgm:spPr/>
      <dgm:t>
        <a:bodyPr/>
        <a:lstStyle/>
        <a:p>
          <a:endParaRPr lang="es-EC"/>
        </a:p>
      </dgm:t>
    </dgm:pt>
    <dgm:pt modelId="{F461DCC6-52B5-40AA-BA8B-CCB5ED0F0D65}" type="pres">
      <dgm:prSet presAssocID="{0E41F4A0-BAB3-4B33-B0B7-2409E4C15419}" presName="vert0" presStyleCnt="0">
        <dgm:presLayoutVars>
          <dgm:dir/>
          <dgm:animOne val="branch"/>
          <dgm:animLvl val="lvl"/>
        </dgm:presLayoutVars>
      </dgm:prSet>
      <dgm:spPr/>
    </dgm:pt>
    <dgm:pt modelId="{D9E71DBF-4E89-4A02-BFB8-7035F456BAC5}" type="pres">
      <dgm:prSet presAssocID="{4614AA05-ACE0-4078-A179-76F88F9FC61B}" presName="thickLine" presStyleLbl="alignNode1" presStyleIdx="0" presStyleCnt="4"/>
      <dgm:spPr/>
    </dgm:pt>
    <dgm:pt modelId="{0C1D7511-F08B-450F-87C5-B4E6202FB2A3}" type="pres">
      <dgm:prSet presAssocID="{4614AA05-ACE0-4078-A179-76F88F9FC61B}" presName="horz1" presStyleCnt="0"/>
      <dgm:spPr/>
    </dgm:pt>
    <dgm:pt modelId="{6B27185B-7727-48ED-B420-2F579A455AF2}" type="pres">
      <dgm:prSet presAssocID="{4614AA05-ACE0-4078-A179-76F88F9FC61B}" presName="tx1" presStyleLbl="revTx" presStyleIdx="0" presStyleCnt="4" custScaleX="500000" custScaleY="46109" custLinFactNeighborX="61" custLinFactNeighborY="5630"/>
      <dgm:spPr/>
    </dgm:pt>
    <dgm:pt modelId="{089F1196-4B00-4B70-AD11-09B4B0A94D51}" type="pres">
      <dgm:prSet presAssocID="{4614AA05-ACE0-4078-A179-76F88F9FC61B}" presName="vert1" presStyleCnt="0"/>
      <dgm:spPr/>
    </dgm:pt>
    <dgm:pt modelId="{C600588D-3953-4E46-95A8-F6D63E180F9E}" type="pres">
      <dgm:prSet presAssocID="{99EAC975-ECC5-465A-A549-34A5943660E0}" presName="thickLine" presStyleLbl="alignNode1" presStyleIdx="1" presStyleCnt="4"/>
      <dgm:spPr/>
    </dgm:pt>
    <dgm:pt modelId="{EE186F18-8C36-4CA4-8D5A-0DC5242211D5}" type="pres">
      <dgm:prSet presAssocID="{99EAC975-ECC5-465A-A549-34A5943660E0}" presName="horz1" presStyleCnt="0"/>
      <dgm:spPr/>
    </dgm:pt>
    <dgm:pt modelId="{6C969180-9946-421C-8FD7-A734F6FD31C5}" type="pres">
      <dgm:prSet presAssocID="{99EAC975-ECC5-465A-A549-34A5943660E0}" presName="tx1" presStyleLbl="revTx" presStyleIdx="1" presStyleCnt="4" custScaleY="50912"/>
      <dgm:spPr/>
    </dgm:pt>
    <dgm:pt modelId="{95A2BA17-E81D-4125-BA83-2FB046B5DBB1}" type="pres">
      <dgm:prSet presAssocID="{99EAC975-ECC5-465A-A549-34A5943660E0}" presName="vert1" presStyleCnt="0"/>
      <dgm:spPr/>
    </dgm:pt>
    <dgm:pt modelId="{3CD8493D-B128-49B5-859C-A201D51C96BE}" type="pres">
      <dgm:prSet presAssocID="{12C25256-82A3-4E09-9FC7-4911E0A08C96}" presName="thickLine" presStyleLbl="alignNode1" presStyleIdx="2" presStyleCnt="4"/>
      <dgm:spPr/>
    </dgm:pt>
    <dgm:pt modelId="{9E0E9598-98AF-418D-91D1-CA2E8A8CCEBF}" type="pres">
      <dgm:prSet presAssocID="{12C25256-82A3-4E09-9FC7-4911E0A08C96}" presName="horz1" presStyleCnt="0"/>
      <dgm:spPr/>
    </dgm:pt>
    <dgm:pt modelId="{CDD73EEE-ADD4-41D6-A7FC-250B8C4F2245}" type="pres">
      <dgm:prSet presAssocID="{12C25256-82A3-4E09-9FC7-4911E0A08C96}" presName="tx1" presStyleLbl="revTx" presStyleIdx="2" presStyleCnt="4" custScaleY="73856"/>
      <dgm:spPr/>
    </dgm:pt>
    <dgm:pt modelId="{2B331D63-B30B-4EBE-B8A7-FACAF69FF6D5}" type="pres">
      <dgm:prSet presAssocID="{12C25256-82A3-4E09-9FC7-4911E0A08C96}" presName="vert1" presStyleCnt="0"/>
      <dgm:spPr/>
    </dgm:pt>
    <dgm:pt modelId="{8B80E9AD-A7A8-4E16-BA6A-10143E14E0CE}" type="pres">
      <dgm:prSet presAssocID="{0DB0D0A2-2C8B-4410-A9FC-89D66438C2F4}" presName="thickLine" presStyleLbl="alignNode1" presStyleIdx="3" presStyleCnt="4"/>
      <dgm:spPr/>
    </dgm:pt>
    <dgm:pt modelId="{412602AD-06BB-4C24-AE88-0E0E8C440EF6}" type="pres">
      <dgm:prSet presAssocID="{0DB0D0A2-2C8B-4410-A9FC-89D66438C2F4}" presName="horz1" presStyleCnt="0"/>
      <dgm:spPr/>
    </dgm:pt>
    <dgm:pt modelId="{A9BC7A78-1927-4C1D-AE2B-7DC548B9DDC6}" type="pres">
      <dgm:prSet presAssocID="{0DB0D0A2-2C8B-4410-A9FC-89D66438C2F4}" presName="tx1" presStyleLbl="revTx" presStyleIdx="3" presStyleCnt="4" custScaleY="65536"/>
      <dgm:spPr/>
    </dgm:pt>
    <dgm:pt modelId="{D3DCD57E-09C8-43E3-89CC-DA9F5D6A66B6}" type="pres">
      <dgm:prSet presAssocID="{0DB0D0A2-2C8B-4410-A9FC-89D66438C2F4}" presName="vert1" presStyleCnt="0"/>
      <dgm:spPr/>
    </dgm:pt>
  </dgm:ptLst>
  <dgm:cxnLst>
    <dgm:cxn modelId="{4059CE04-C4B4-4EFF-AF4C-589C30F8A38F}" type="presOf" srcId="{12C25256-82A3-4E09-9FC7-4911E0A08C96}" destId="{CDD73EEE-ADD4-41D6-A7FC-250B8C4F2245}" srcOrd="0" destOrd="0" presId="urn:microsoft.com/office/officeart/2008/layout/LinedList"/>
    <dgm:cxn modelId="{60E2B60F-7AC5-4064-8A47-647FA79C539F}" srcId="{0E41F4A0-BAB3-4B33-B0B7-2409E4C15419}" destId="{0DB0D0A2-2C8B-4410-A9FC-89D66438C2F4}" srcOrd="3" destOrd="0" parTransId="{E0CE0E52-177F-4F6C-8570-688896CA4E14}" sibTransId="{76974460-9B52-48D6-BC6B-0FC1B93C8811}"/>
    <dgm:cxn modelId="{F6F91116-99CD-4372-B169-740168C6A24D}" type="presOf" srcId="{0E41F4A0-BAB3-4B33-B0B7-2409E4C15419}" destId="{F461DCC6-52B5-40AA-BA8B-CCB5ED0F0D65}" srcOrd="0" destOrd="0" presId="urn:microsoft.com/office/officeart/2008/layout/LinedList"/>
    <dgm:cxn modelId="{1B8F931A-7134-42FC-8102-79FE2F1BB37E}" type="presOf" srcId="{0DB0D0A2-2C8B-4410-A9FC-89D66438C2F4}" destId="{A9BC7A78-1927-4C1D-AE2B-7DC548B9DDC6}" srcOrd="0" destOrd="0" presId="urn:microsoft.com/office/officeart/2008/layout/LinedList"/>
    <dgm:cxn modelId="{14C1653E-5548-4A8C-9010-394A67492342}" srcId="{0E41F4A0-BAB3-4B33-B0B7-2409E4C15419}" destId="{4614AA05-ACE0-4078-A179-76F88F9FC61B}" srcOrd="0" destOrd="0" parTransId="{E4099168-CAFA-4CE2-A998-3AA1991D62EA}" sibTransId="{14CA127D-CF8F-4339-94D4-E53B337485CF}"/>
    <dgm:cxn modelId="{2DA97A6A-F290-4491-B8F6-24E1510DF6DD}" type="presOf" srcId="{99EAC975-ECC5-465A-A549-34A5943660E0}" destId="{6C969180-9946-421C-8FD7-A734F6FD31C5}" srcOrd="0" destOrd="0" presId="urn:microsoft.com/office/officeart/2008/layout/LinedList"/>
    <dgm:cxn modelId="{57E0D08C-6E74-41FC-8234-7F4A53951F79}" type="presOf" srcId="{4614AA05-ACE0-4078-A179-76F88F9FC61B}" destId="{6B27185B-7727-48ED-B420-2F579A455AF2}" srcOrd="0" destOrd="0" presId="urn:microsoft.com/office/officeart/2008/layout/LinedList"/>
    <dgm:cxn modelId="{2DE3D490-7E9D-48E1-950C-D9849569CC43}" srcId="{0E41F4A0-BAB3-4B33-B0B7-2409E4C15419}" destId="{12C25256-82A3-4E09-9FC7-4911E0A08C96}" srcOrd="2" destOrd="0" parTransId="{7D38EC2B-7899-4F8E-BC2E-E6F6953E1427}" sibTransId="{4EFE6B6B-872E-47D8-9B55-4961B2268253}"/>
    <dgm:cxn modelId="{D6598EF7-D1EF-43A6-B16E-72E9988C14D7}" srcId="{0E41F4A0-BAB3-4B33-B0B7-2409E4C15419}" destId="{99EAC975-ECC5-465A-A549-34A5943660E0}" srcOrd="1" destOrd="0" parTransId="{DF3BA3B7-33CB-48F4-BED3-CB0C5EAD4A8C}" sibTransId="{E8BFFAD3-18F1-4B96-AD8F-91E5793E2A48}"/>
    <dgm:cxn modelId="{B72F8B9A-FBEA-46C7-A4A7-CA0FE53CC1B3}" type="presParOf" srcId="{F461DCC6-52B5-40AA-BA8B-CCB5ED0F0D65}" destId="{D9E71DBF-4E89-4A02-BFB8-7035F456BAC5}" srcOrd="0" destOrd="0" presId="urn:microsoft.com/office/officeart/2008/layout/LinedList"/>
    <dgm:cxn modelId="{BFF2D021-D1B0-47C4-A1E5-91212E753B9E}" type="presParOf" srcId="{F461DCC6-52B5-40AA-BA8B-CCB5ED0F0D65}" destId="{0C1D7511-F08B-450F-87C5-B4E6202FB2A3}" srcOrd="1" destOrd="0" presId="urn:microsoft.com/office/officeart/2008/layout/LinedList"/>
    <dgm:cxn modelId="{44595393-2748-447D-902F-8A298BD46176}" type="presParOf" srcId="{0C1D7511-F08B-450F-87C5-B4E6202FB2A3}" destId="{6B27185B-7727-48ED-B420-2F579A455AF2}" srcOrd="0" destOrd="0" presId="urn:microsoft.com/office/officeart/2008/layout/LinedList"/>
    <dgm:cxn modelId="{D4E6192C-4976-4A70-B5FE-84E21F33A5BC}" type="presParOf" srcId="{0C1D7511-F08B-450F-87C5-B4E6202FB2A3}" destId="{089F1196-4B00-4B70-AD11-09B4B0A94D51}" srcOrd="1" destOrd="0" presId="urn:microsoft.com/office/officeart/2008/layout/LinedList"/>
    <dgm:cxn modelId="{6BB980E1-2E85-4BFD-98EE-8ED16F6DF287}" type="presParOf" srcId="{F461DCC6-52B5-40AA-BA8B-CCB5ED0F0D65}" destId="{C600588D-3953-4E46-95A8-F6D63E180F9E}" srcOrd="2" destOrd="0" presId="urn:microsoft.com/office/officeart/2008/layout/LinedList"/>
    <dgm:cxn modelId="{23029D7D-7B78-4B67-9321-E2487604B81E}" type="presParOf" srcId="{F461DCC6-52B5-40AA-BA8B-CCB5ED0F0D65}" destId="{EE186F18-8C36-4CA4-8D5A-0DC5242211D5}" srcOrd="3" destOrd="0" presId="urn:microsoft.com/office/officeart/2008/layout/LinedList"/>
    <dgm:cxn modelId="{7F354E40-AEB3-45CA-9589-016280DD9021}" type="presParOf" srcId="{EE186F18-8C36-4CA4-8D5A-0DC5242211D5}" destId="{6C969180-9946-421C-8FD7-A734F6FD31C5}" srcOrd="0" destOrd="0" presId="urn:microsoft.com/office/officeart/2008/layout/LinedList"/>
    <dgm:cxn modelId="{552A0422-9005-4164-BFC0-78259874E4A4}" type="presParOf" srcId="{EE186F18-8C36-4CA4-8D5A-0DC5242211D5}" destId="{95A2BA17-E81D-4125-BA83-2FB046B5DBB1}" srcOrd="1" destOrd="0" presId="urn:microsoft.com/office/officeart/2008/layout/LinedList"/>
    <dgm:cxn modelId="{A89B238C-406E-4867-8D1A-B79B9CBCEF9C}" type="presParOf" srcId="{F461DCC6-52B5-40AA-BA8B-CCB5ED0F0D65}" destId="{3CD8493D-B128-49B5-859C-A201D51C96BE}" srcOrd="4" destOrd="0" presId="urn:microsoft.com/office/officeart/2008/layout/LinedList"/>
    <dgm:cxn modelId="{887D4085-704C-4B3B-95C2-FFC9048DBDA4}" type="presParOf" srcId="{F461DCC6-52B5-40AA-BA8B-CCB5ED0F0D65}" destId="{9E0E9598-98AF-418D-91D1-CA2E8A8CCEBF}" srcOrd="5" destOrd="0" presId="urn:microsoft.com/office/officeart/2008/layout/LinedList"/>
    <dgm:cxn modelId="{AFC5731F-CDAA-4372-9FDB-C3A849BFF9DF}" type="presParOf" srcId="{9E0E9598-98AF-418D-91D1-CA2E8A8CCEBF}" destId="{CDD73EEE-ADD4-41D6-A7FC-250B8C4F2245}" srcOrd="0" destOrd="0" presId="urn:microsoft.com/office/officeart/2008/layout/LinedList"/>
    <dgm:cxn modelId="{99AC305B-1169-4E79-8FD1-D7174C15E6B2}" type="presParOf" srcId="{9E0E9598-98AF-418D-91D1-CA2E8A8CCEBF}" destId="{2B331D63-B30B-4EBE-B8A7-FACAF69FF6D5}" srcOrd="1" destOrd="0" presId="urn:microsoft.com/office/officeart/2008/layout/LinedList"/>
    <dgm:cxn modelId="{4A68FD11-6040-44DC-A182-DC923E29C09A}" type="presParOf" srcId="{F461DCC6-52B5-40AA-BA8B-CCB5ED0F0D65}" destId="{8B80E9AD-A7A8-4E16-BA6A-10143E14E0CE}" srcOrd="6" destOrd="0" presId="urn:microsoft.com/office/officeart/2008/layout/LinedList"/>
    <dgm:cxn modelId="{49F79659-83E2-4CED-9718-A04AD9C9FAFB}" type="presParOf" srcId="{F461DCC6-52B5-40AA-BA8B-CCB5ED0F0D65}" destId="{412602AD-06BB-4C24-AE88-0E0E8C440EF6}" srcOrd="7" destOrd="0" presId="urn:microsoft.com/office/officeart/2008/layout/LinedList"/>
    <dgm:cxn modelId="{58AE2943-9209-49BF-A3E0-C3AC6D226C6C}" type="presParOf" srcId="{412602AD-06BB-4C24-AE88-0E0E8C440EF6}" destId="{A9BC7A78-1927-4C1D-AE2B-7DC548B9DDC6}" srcOrd="0" destOrd="0" presId="urn:microsoft.com/office/officeart/2008/layout/LinedList"/>
    <dgm:cxn modelId="{00D3CCB8-5F83-4F37-938C-902188E180D6}" type="presParOf" srcId="{412602AD-06BB-4C24-AE88-0E0E8C440EF6}" destId="{D3DCD57E-09C8-43E3-89CC-DA9F5D6A66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41F4A0-BAB3-4B33-B0B7-2409E4C154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0FAE201-F5DB-4F93-8EE1-01962B84CB25}">
      <dgm:prSet/>
      <dgm:spPr/>
      <dgm:t>
        <a:bodyPr/>
        <a:lstStyle/>
        <a:p>
          <a:r>
            <a:rPr lang="es-EC" dirty="0"/>
            <a:t>En la actualidad, la tecnología electrónica juega un rol muy importante en todas las operaciones militares ya que nos permite explotar, reducir o impedir el uso del espectro electromagnético en el campo de batalla con la finalidad de someter al adversario y a la vez utilizar el uso del espectro en beneficio propio.</a:t>
          </a:r>
        </a:p>
      </dgm:t>
    </dgm:pt>
    <dgm:pt modelId="{5C3E25A8-BF67-4956-9D51-990F39633602}" type="parTrans" cxnId="{2169836E-8051-4628-B422-EBFB58282132}">
      <dgm:prSet/>
      <dgm:spPr/>
      <dgm:t>
        <a:bodyPr/>
        <a:lstStyle/>
        <a:p>
          <a:endParaRPr lang="es-EC"/>
        </a:p>
      </dgm:t>
    </dgm:pt>
    <dgm:pt modelId="{CBE2E935-8B53-4A1D-A7D0-AD2DF41C400A}" type="sibTrans" cxnId="{2169836E-8051-4628-B422-EBFB58282132}">
      <dgm:prSet/>
      <dgm:spPr/>
      <dgm:t>
        <a:bodyPr/>
        <a:lstStyle/>
        <a:p>
          <a:endParaRPr lang="es-EC"/>
        </a:p>
      </dgm:t>
    </dgm:pt>
    <dgm:pt modelId="{F461DCC6-52B5-40AA-BA8B-CCB5ED0F0D65}" type="pres">
      <dgm:prSet presAssocID="{0E41F4A0-BAB3-4B33-B0B7-2409E4C15419}" presName="vert0" presStyleCnt="0">
        <dgm:presLayoutVars>
          <dgm:dir/>
          <dgm:animOne val="branch"/>
          <dgm:animLvl val="lvl"/>
        </dgm:presLayoutVars>
      </dgm:prSet>
      <dgm:spPr/>
    </dgm:pt>
    <dgm:pt modelId="{1A340D8A-F09C-43F1-A346-E20B8D494242}" type="pres">
      <dgm:prSet presAssocID="{E0FAE201-F5DB-4F93-8EE1-01962B84CB25}" presName="thickLine" presStyleLbl="alignNode1" presStyleIdx="0" presStyleCnt="1"/>
      <dgm:spPr/>
    </dgm:pt>
    <dgm:pt modelId="{A86F4113-D172-4CFF-95B6-F701647BE64F}" type="pres">
      <dgm:prSet presAssocID="{E0FAE201-F5DB-4F93-8EE1-01962B84CB25}" presName="horz1" presStyleCnt="0"/>
      <dgm:spPr/>
    </dgm:pt>
    <dgm:pt modelId="{E46BCCF6-EB30-40D7-AD6C-1F683F9DC112}" type="pres">
      <dgm:prSet presAssocID="{E0FAE201-F5DB-4F93-8EE1-01962B84CB25}" presName="tx1" presStyleLbl="revTx" presStyleIdx="0" presStyleCnt="1" custScaleX="100000"/>
      <dgm:spPr/>
    </dgm:pt>
    <dgm:pt modelId="{5DB490C8-2536-422E-89B5-0C69BE7B52A0}" type="pres">
      <dgm:prSet presAssocID="{E0FAE201-F5DB-4F93-8EE1-01962B84CB25}" presName="vert1" presStyleCnt="0"/>
      <dgm:spPr/>
    </dgm:pt>
  </dgm:ptLst>
  <dgm:cxnLst>
    <dgm:cxn modelId="{F6F91116-99CD-4372-B169-740168C6A24D}" type="presOf" srcId="{0E41F4A0-BAB3-4B33-B0B7-2409E4C15419}" destId="{F461DCC6-52B5-40AA-BA8B-CCB5ED0F0D65}" srcOrd="0" destOrd="0" presId="urn:microsoft.com/office/officeart/2008/layout/LinedList"/>
    <dgm:cxn modelId="{2169836E-8051-4628-B422-EBFB58282132}" srcId="{0E41F4A0-BAB3-4B33-B0B7-2409E4C15419}" destId="{E0FAE201-F5DB-4F93-8EE1-01962B84CB25}" srcOrd="0" destOrd="0" parTransId="{5C3E25A8-BF67-4956-9D51-990F39633602}" sibTransId="{CBE2E935-8B53-4A1D-A7D0-AD2DF41C400A}"/>
    <dgm:cxn modelId="{99567451-C652-44AE-9C36-8E6A4E6099D3}" type="presOf" srcId="{E0FAE201-F5DB-4F93-8EE1-01962B84CB25}" destId="{E46BCCF6-EB30-40D7-AD6C-1F683F9DC112}" srcOrd="0" destOrd="0" presId="urn:microsoft.com/office/officeart/2008/layout/LinedList"/>
    <dgm:cxn modelId="{17BF69E8-8D38-4E1D-A707-1F8593F747AA}" type="presParOf" srcId="{F461DCC6-52B5-40AA-BA8B-CCB5ED0F0D65}" destId="{1A340D8A-F09C-43F1-A346-E20B8D494242}" srcOrd="0" destOrd="0" presId="urn:microsoft.com/office/officeart/2008/layout/LinedList"/>
    <dgm:cxn modelId="{BF9CB768-2646-4C52-8473-A4FE29C76795}" type="presParOf" srcId="{F461DCC6-52B5-40AA-BA8B-CCB5ED0F0D65}" destId="{A86F4113-D172-4CFF-95B6-F701647BE64F}" srcOrd="1" destOrd="0" presId="urn:microsoft.com/office/officeart/2008/layout/LinedList"/>
    <dgm:cxn modelId="{64098098-5500-47BD-B82D-56C1C4F74582}" type="presParOf" srcId="{A86F4113-D172-4CFF-95B6-F701647BE64F}" destId="{E46BCCF6-EB30-40D7-AD6C-1F683F9DC112}" srcOrd="0" destOrd="0" presId="urn:microsoft.com/office/officeart/2008/layout/LinedList"/>
    <dgm:cxn modelId="{BD397E0B-B298-4A99-B22B-C68FFBAFE657}" type="presParOf" srcId="{A86F4113-D172-4CFF-95B6-F701647BE64F}" destId="{5DB490C8-2536-422E-89B5-0C69BE7B52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41F4A0-BAB3-4B33-B0B7-2409E4C154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0FAE201-F5DB-4F93-8EE1-01962B84CB25}">
      <dgm:prSet/>
      <dgm:spPr/>
      <dgm:t>
        <a:bodyPr/>
        <a:lstStyle/>
        <a:p>
          <a:r>
            <a:rPr lang="es-EC" dirty="0"/>
            <a:t>Los equipos de comunicaciones que se utilicen en las operaciones militares deben garantizar la seguridad de las mismas con la característica que debe ser en tiempo real en todos los niveles y modalidades de combate.</a:t>
          </a:r>
        </a:p>
      </dgm:t>
    </dgm:pt>
    <dgm:pt modelId="{5C3E25A8-BF67-4956-9D51-990F39633602}" type="parTrans" cxnId="{2169836E-8051-4628-B422-EBFB58282132}">
      <dgm:prSet/>
      <dgm:spPr/>
      <dgm:t>
        <a:bodyPr/>
        <a:lstStyle/>
        <a:p>
          <a:endParaRPr lang="es-EC"/>
        </a:p>
      </dgm:t>
    </dgm:pt>
    <dgm:pt modelId="{CBE2E935-8B53-4A1D-A7D0-AD2DF41C400A}" type="sibTrans" cxnId="{2169836E-8051-4628-B422-EBFB58282132}">
      <dgm:prSet/>
      <dgm:spPr/>
      <dgm:t>
        <a:bodyPr/>
        <a:lstStyle/>
        <a:p>
          <a:endParaRPr lang="es-EC"/>
        </a:p>
      </dgm:t>
    </dgm:pt>
    <dgm:pt modelId="{F461DCC6-52B5-40AA-BA8B-CCB5ED0F0D65}" type="pres">
      <dgm:prSet presAssocID="{0E41F4A0-BAB3-4B33-B0B7-2409E4C15419}" presName="vert0" presStyleCnt="0">
        <dgm:presLayoutVars>
          <dgm:dir/>
          <dgm:animOne val="branch"/>
          <dgm:animLvl val="lvl"/>
        </dgm:presLayoutVars>
      </dgm:prSet>
      <dgm:spPr/>
    </dgm:pt>
    <dgm:pt modelId="{1A340D8A-F09C-43F1-A346-E20B8D494242}" type="pres">
      <dgm:prSet presAssocID="{E0FAE201-F5DB-4F93-8EE1-01962B84CB25}" presName="thickLine" presStyleLbl="alignNode1" presStyleIdx="0" presStyleCnt="1"/>
      <dgm:spPr/>
    </dgm:pt>
    <dgm:pt modelId="{A86F4113-D172-4CFF-95B6-F701647BE64F}" type="pres">
      <dgm:prSet presAssocID="{E0FAE201-F5DB-4F93-8EE1-01962B84CB25}" presName="horz1" presStyleCnt="0"/>
      <dgm:spPr/>
    </dgm:pt>
    <dgm:pt modelId="{E46BCCF6-EB30-40D7-AD6C-1F683F9DC112}" type="pres">
      <dgm:prSet presAssocID="{E0FAE201-F5DB-4F93-8EE1-01962B84CB25}" presName="tx1" presStyleLbl="revTx" presStyleIdx="0" presStyleCnt="1" custScaleX="100000"/>
      <dgm:spPr/>
    </dgm:pt>
    <dgm:pt modelId="{5DB490C8-2536-422E-89B5-0C69BE7B52A0}" type="pres">
      <dgm:prSet presAssocID="{E0FAE201-F5DB-4F93-8EE1-01962B84CB25}" presName="vert1" presStyleCnt="0"/>
      <dgm:spPr/>
    </dgm:pt>
  </dgm:ptLst>
  <dgm:cxnLst>
    <dgm:cxn modelId="{F6F91116-99CD-4372-B169-740168C6A24D}" type="presOf" srcId="{0E41F4A0-BAB3-4B33-B0B7-2409E4C15419}" destId="{F461DCC6-52B5-40AA-BA8B-CCB5ED0F0D65}" srcOrd="0" destOrd="0" presId="urn:microsoft.com/office/officeart/2008/layout/LinedList"/>
    <dgm:cxn modelId="{2169836E-8051-4628-B422-EBFB58282132}" srcId="{0E41F4A0-BAB3-4B33-B0B7-2409E4C15419}" destId="{E0FAE201-F5DB-4F93-8EE1-01962B84CB25}" srcOrd="0" destOrd="0" parTransId="{5C3E25A8-BF67-4956-9D51-990F39633602}" sibTransId="{CBE2E935-8B53-4A1D-A7D0-AD2DF41C400A}"/>
    <dgm:cxn modelId="{99567451-C652-44AE-9C36-8E6A4E6099D3}" type="presOf" srcId="{E0FAE201-F5DB-4F93-8EE1-01962B84CB25}" destId="{E46BCCF6-EB30-40D7-AD6C-1F683F9DC112}" srcOrd="0" destOrd="0" presId="urn:microsoft.com/office/officeart/2008/layout/LinedList"/>
    <dgm:cxn modelId="{17BF69E8-8D38-4E1D-A707-1F8593F747AA}" type="presParOf" srcId="{F461DCC6-52B5-40AA-BA8B-CCB5ED0F0D65}" destId="{1A340D8A-F09C-43F1-A346-E20B8D494242}" srcOrd="0" destOrd="0" presId="urn:microsoft.com/office/officeart/2008/layout/LinedList"/>
    <dgm:cxn modelId="{BF9CB768-2646-4C52-8473-A4FE29C76795}" type="presParOf" srcId="{F461DCC6-52B5-40AA-BA8B-CCB5ED0F0D65}" destId="{A86F4113-D172-4CFF-95B6-F701647BE64F}" srcOrd="1" destOrd="0" presId="urn:microsoft.com/office/officeart/2008/layout/LinedList"/>
    <dgm:cxn modelId="{64098098-5500-47BD-B82D-56C1C4F74582}" type="presParOf" srcId="{A86F4113-D172-4CFF-95B6-F701647BE64F}" destId="{E46BCCF6-EB30-40D7-AD6C-1F683F9DC112}" srcOrd="0" destOrd="0" presId="urn:microsoft.com/office/officeart/2008/layout/LinedList"/>
    <dgm:cxn modelId="{BD397E0B-B298-4A99-B22B-C68FFBAFE657}" type="presParOf" srcId="{A86F4113-D172-4CFF-95B6-F701647BE64F}" destId="{5DB490C8-2536-422E-89B5-0C69BE7B52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41F4A0-BAB3-4B33-B0B7-2409E4C154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0FAE201-F5DB-4F93-8EE1-01962B84CB25}">
      <dgm:prSet/>
      <dgm:spPr/>
      <dgm:t>
        <a:bodyPr/>
        <a:lstStyle/>
        <a:p>
          <a:r>
            <a:rPr lang="es-ES" dirty="0"/>
            <a:t>Son las técnicas y tecnologías que conducen a la construcción de dispositivos capaces de controlar electrónicamente un sistema de armas y al desarrollo de contramedidas para buscar información de tropas enemigas y proteger la nuestra.</a:t>
          </a:r>
          <a:endParaRPr lang="es-EC" dirty="0"/>
        </a:p>
      </dgm:t>
    </dgm:pt>
    <dgm:pt modelId="{5C3E25A8-BF67-4956-9D51-990F39633602}" type="parTrans" cxnId="{2169836E-8051-4628-B422-EBFB58282132}">
      <dgm:prSet/>
      <dgm:spPr/>
      <dgm:t>
        <a:bodyPr/>
        <a:lstStyle/>
        <a:p>
          <a:endParaRPr lang="es-EC"/>
        </a:p>
      </dgm:t>
    </dgm:pt>
    <dgm:pt modelId="{CBE2E935-8B53-4A1D-A7D0-AD2DF41C400A}" type="sibTrans" cxnId="{2169836E-8051-4628-B422-EBFB58282132}">
      <dgm:prSet/>
      <dgm:spPr/>
      <dgm:t>
        <a:bodyPr/>
        <a:lstStyle/>
        <a:p>
          <a:endParaRPr lang="es-EC"/>
        </a:p>
      </dgm:t>
    </dgm:pt>
    <dgm:pt modelId="{F461DCC6-52B5-40AA-BA8B-CCB5ED0F0D65}" type="pres">
      <dgm:prSet presAssocID="{0E41F4A0-BAB3-4B33-B0B7-2409E4C15419}" presName="vert0" presStyleCnt="0">
        <dgm:presLayoutVars>
          <dgm:dir/>
          <dgm:animOne val="branch"/>
          <dgm:animLvl val="lvl"/>
        </dgm:presLayoutVars>
      </dgm:prSet>
      <dgm:spPr/>
    </dgm:pt>
    <dgm:pt modelId="{1A340D8A-F09C-43F1-A346-E20B8D494242}" type="pres">
      <dgm:prSet presAssocID="{E0FAE201-F5DB-4F93-8EE1-01962B84CB25}" presName="thickLine" presStyleLbl="alignNode1" presStyleIdx="0" presStyleCnt="1"/>
      <dgm:spPr/>
    </dgm:pt>
    <dgm:pt modelId="{A86F4113-D172-4CFF-95B6-F701647BE64F}" type="pres">
      <dgm:prSet presAssocID="{E0FAE201-F5DB-4F93-8EE1-01962B84CB25}" presName="horz1" presStyleCnt="0"/>
      <dgm:spPr/>
    </dgm:pt>
    <dgm:pt modelId="{E46BCCF6-EB30-40D7-AD6C-1F683F9DC112}" type="pres">
      <dgm:prSet presAssocID="{E0FAE201-F5DB-4F93-8EE1-01962B84CB25}" presName="tx1" presStyleLbl="revTx" presStyleIdx="0" presStyleCnt="1" custScaleX="100000"/>
      <dgm:spPr/>
    </dgm:pt>
    <dgm:pt modelId="{5DB490C8-2536-422E-89B5-0C69BE7B52A0}" type="pres">
      <dgm:prSet presAssocID="{E0FAE201-F5DB-4F93-8EE1-01962B84CB25}" presName="vert1" presStyleCnt="0"/>
      <dgm:spPr/>
    </dgm:pt>
  </dgm:ptLst>
  <dgm:cxnLst>
    <dgm:cxn modelId="{F6F91116-99CD-4372-B169-740168C6A24D}" type="presOf" srcId="{0E41F4A0-BAB3-4B33-B0B7-2409E4C15419}" destId="{F461DCC6-52B5-40AA-BA8B-CCB5ED0F0D65}" srcOrd="0" destOrd="0" presId="urn:microsoft.com/office/officeart/2008/layout/LinedList"/>
    <dgm:cxn modelId="{2169836E-8051-4628-B422-EBFB58282132}" srcId="{0E41F4A0-BAB3-4B33-B0B7-2409E4C15419}" destId="{E0FAE201-F5DB-4F93-8EE1-01962B84CB25}" srcOrd="0" destOrd="0" parTransId="{5C3E25A8-BF67-4956-9D51-990F39633602}" sibTransId="{CBE2E935-8B53-4A1D-A7D0-AD2DF41C400A}"/>
    <dgm:cxn modelId="{99567451-C652-44AE-9C36-8E6A4E6099D3}" type="presOf" srcId="{E0FAE201-F5DB-4F93-8EE1-01962B84CB25}" destId="{E46BCCF6-EB30-40D7-AD6C-1F683F9DC112}" srcOrd="0" destOrd="0" presId="urn:microsoft.com/office/officeart/2008/layout/LinedList"/>
    <dgm:cxn modelId="{17BF69E8-8D38-4E1D-A707-1F8593F747AA}" type="presParOf" srcId="{F461DCC6-52B5-40AA-BA8B-CCB5ED0F0D65}" destId="{1A340D8A-F09C-43F1-A346-E20B8D494242}" srcOrd="0" destOrd="0" presId="urn:microsoft.com/office/officeart/2008/layout/LinedList"/>
    <dgm:cxn modelId="{BF9CB768-2646-4C52-8473-A4FE29C76795}" type="presParOf" srcId="{F461DCC6-52B5-40AA-BA8B-CCB5ED0F0D65}" destId="{A86F4113-D172-4CFF-95B6-F701647BE64F}" srcOrd="1" destOrd="0" presId="urn:microsoft.com/office/officeart/2008/layout/LinedList"/>
    <dgm:cxn modelId="{64098098-5500-47BD-B82D-56C1C4F74582}" type="presParOf" srcId="{A86F4113-D172-4CFF-95B6-F701647BE64F}" destId="{E46BCCF6-EB30-40D7-AD6C-1F683F9DC112}" srcOrd="0" destOrd="0" presId="urn:microsoft.com/office/officeart/2008/layout/LinedList"/>
    <dgm:cxn modelId="{BD397E0B-B298-4A99-B22B-C68FFBAFE657}" type="presParOf" srcId="{A86F4113-D172-4CFF-95B6-F701647BE64F}" destId="{5DB490C8-2536-422E-89B5-0C69BE7B52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FD2A1-0BBF-4AA8-8D51-1D6004A7BA0A}" type="doc">
      <dgm:prSet loTypeId="urn:microsoft.com/office/officeart/2005/8/layout/vList3" loCatId="list" qsTypeId="urn:microsoft.com/office/officeart/2005/8/quickstyle/simple1" qsCatId="simple" csTypeId="urn:microsoft.com/office/officeart/2005/8/colors/accent1_2" csCatId="accent1" phldr="1"/>
      <dgm:spPr/>
    </dgm:pt>
    <dgm:pt modelId="{8855F050-8933-4392-9D97-9194FEE2C148}">
      <dgm:prSet phldrT="[Texto]"/>
      <dgm:spPr/>
      <dgm:t>
        <a:bodyPr/>
        <a:lstStyle/>
        <a:p>
          <a:r>
            <a:rPr lang="es-EC" dirty="0"/>
            <a:t>Fundamentados en el Sistema Arturo</a:t>
          </a:r>
        </a:p>
      </dgm:t>
    </dgm:pt>
    <dgm:pt modelId="{ADD5EB3B-9184-4CD7-9D81-B53AC25AC227}" type="parTrans" cxnId="{B2DFD966-897F-4E65-AF5F-0E5BE2568ACB}">
      <dgm:prSet/>
      <dgm:spPr/>
      <dgm:t>
        <a:bodyPr/>
        <a:lstStyle/>
        <a:p>
          <a:endParaRPr lang="es-EC"/>
        </a:p>
      </dgm:t>
    </dgm:pt>
    <dgm:pt modelId="{BE076CAC-05B8-460E-871F-E167FA80B018}" type="sibTrans" cxnId="{B2DFD966-897F-4E65-AF5F-0E5BE2568ACB}">
      <dgm:prSet/>
      <dgm:spPr/>
      <dgm:t>
        <a:bodyPr/>
        <a:lstStyle/>
        <a:p>
          <a:endParaRPr lang="es-EC"/>
        </a:p>
      </dgm:t>
    </dgm:pt>
    <dgm:pt modelId="{171C424E-613A-4802-80E6-03FA99445FF9}">
      <dgm:prSet phldrT="[Texto]"/>
      <dgm:spPr/>
      <dgm:t>
        <a:bodyPr/>
        <a:lstStyle/>
        <a:p>
          <a:r>
            <a:rPr lang="es-EC" dirty="0"/>
            <a:t>Cambiar un analizador de espectro superheterodino</a:t>
          </a:r>
        </a:p>
      </dgm:t>
    </dgm:pt>
    <dgm:pt modelId="{9E4FC929-0E5A-4CBA-9944-0D7F04ECDEE1}" type="parTrans" cxnId="{6105BF08-0F31-4D7E-9585-E40382528CB2}">
      <dgm:prSet/>
      <dgm:spPr/>
      <dgm:t>
        <a:bodyPr/>
        <a:lstStyle/>
        <a:p>
          <a:endParaRPr lang="es-EC"/>
        </a:p>
      </dgm:t>
    </dgm:pt>
    <dgm:pt modelId="{FC827BAA-79B0-4A07-828B-37B22AC54DD2}" type="sibTrans" cxnId="{6105BF08-0F31-4D7E-9585-E40382528CB2}">
      <dgm:prSet/>
      <dgm:spPr/>
      <dgm:t>
        <a:bodyPr/>
        <a:lstStyle/>
        <a:p>
          <a:endParaRPr lang="es-EC"/>
        </a:p>
      </dgm:t>
    </dgm:pt>
    <dgm:pt modelId="{99E8C109-81F7-4578-AFCB-8DD56020E68B}">
      <dgm:prSet phldrT="[Texto]"/>
      <dgm:spPr/>
      <dgm:t>
        <a:bodyPr/>
        <a:lstStyle/>
        <a:p>
          <a:r>
            <a:rPr lang="es-EC" dirty="0"/>
            <a:t>Se pretende incorporar un nuevo sistema.</a:t>
          </a:r>
        </a:p>
      </dgm:t>
    </dgm:pt>
    <dgm:pt modelId="{55AB85C3-ED81-4163-8EB4-5B397FBADDAA}" type="parTrans" cxnId="{E23580A8-8131-4CDC-8EA2-E8DBD1299B49}">
      <dgm:prSet/>
      <dgm:spPr/>
      <dgm:t>
        <a:bodyPr/>
        <a:lstStyle/>
        <a:p>
          <a:endParaRPr lang="es-EC"/>
        </a:p>
      </dgm:t>
    </dgm:pt>
    <dgm:pt modelId="{82EFA3B3-6A5D-4DF4-89B3-0F4A24E5FF08}" type="sibTrans" cxnId="{E23580A8-8131-4CDC-8EA2-E8DBD1299B49}">
      <dgm:prSet/>
      <dgm:spPr/>
      <dgm:t>
        <a:bodyPr/>
        <a:lstStyle/>
        <a:p>
          <a:endParaRPr lang="es-EC"/>
        </a:p>
      </dgm:t>
    </dgm:pt>
    <dgm:pt modelId="{0F220CEC-2D99-4062-85AE-43B6F39DA532}" type="pres">
      <dgm:prSet presAssocID="{E2EFD2A1-0BBF-4AA8-8D51-1D6004A7BA0A}" presName="linearFlow" presStyleCnt="0">
        <dgm:presLayoutVars>
          <dgm:dir/>
          <dgm:resizeHandles val="exact"/>
        </dgm:presLayoutVars>
      </dgm:prSet>
      <dgm:spPr/>
    </dgm:pt>
    <dgm:pt modelId="{14F32758-DB98-4F9E-A597-D287CCB8EB81}" type="pres">
      <dgm:prSet presAssocID="{8855F050-8933-4392-9D97-9194FEE2C148}" presName="composite" presStyleCnt="0"/>
      <dgm:spPr/>
    </dgm:pt>
    <dgm:pt modelId="{B232B4DC-F14B-4363-BF18-B6A7C4C52D6F}" type="pres">
      <dgm:prSet presAssocID="{8855F050-8933-4392-9D97-9194FEE2C148}" presName="imgShp" presStyleLbl="fgImgPlace1" presStyleIdx="0" presStyleCnt="3"/>
      <dgm:spPr>
        <a:blipFill>
          <a:blip xmlns:r="http://schemas.openxmlformats.org/officeDocument/2006/relationships" r:embed="rId1"/>
          <a:srcRect/>
          <a:stretch>
            <a:fillRect l="-80000" r="-80000"/>
          </a:stretch>
        </a:blipFill>
      </dgm:spPr>
    </dgm:pt>
    <dgm:pt modelId="{7298C64A-D11F-4278-8E9D-3026EE9FD572}" type="pres">
      <dgm:prSet presAssocID="{8855F050-8933-4392-9D97-9194FEE2C148}" presName="txShp" presStyleLbl="node1" presStyleIdx="0" presStyleCnt="3">
        <dgm:presLayoutVars>
          <dgm:bulletEnabled val="1"/>
        </dgm:presLayoutVars>
      </dgm:prSet>
      <dgm:spPr/>
    </dgm:pt>
    <dgm:pt modelId="{EB0399CF-050A-4D01-AA55-66596A6E119A}" type="pres">
      <dgm:prSet presAssocID="{BE076CAC-05B8-460E-871F-E167FA80B018}" presName="spacing" presStyleCnt="0"/>
      <dgm:spPr/>
    </dgm:pt>
    <dgm:pt modelId="{83F127A5-D9B5-4C62-853E-2CED688FA68A}" type="pres">
      <dgm:prSet presAssocID="{171C424E-613A-4802-80E6-03FA99445FF9}" presName="composite" presStyleCnt="0"/>
      <dgm:spPr/>
    </dgm:pt>
    <dgm:pt modelId="{C126240C-6CC0-4B0D-98B0-A90E2CD37A97}" type="pres">
      <dgm:prSet presAssocID="{171C424E-613A-4802-80E6-03FA99445FF9}" presName="imgShp" presStyleLbl="fgImgPlace1" presStyleIdx="1" presStyleCnt="3"/>
      <dgm:spPr>
        <a:blipFill>
          <a:blip xmlns:r="http://schemas.openxmlformats.org/officeDocument/2006/relationships" r:embed="rId2"/>
          <a:srcRect/>
          <a:stretch>
            <a:fillRect l="-21000" r="-21000"/>
          </a:stretch>
        </a:blipFill>
      </dgm:spPr>
    </dgm:pt>
    <dgm:pt modelId="{FFAFE05A-79B1-4E02-87ED-B55B82A30FE2}" type="pres">
      <dgm:prSet presAssocID="{171C424E-613A-4802-80E6-03FA99445FF9}" presName="txShp" presStyleLbl="node1" presStyleIdx="1" presStyleCnt="3">
        <dgm:presLayoutVars>
          <dgm:bulletEnabled val="1"/>
        </dgm:presLayoutVars>
      </dgm:prSet>
      <dgm:spPr/>
    </dgm:pt>
    <dgm:pt modelId="{64F4A7B2-878A-49EA-BCED-A6EFB7C40BE4}" type="pres">
      <dgm:prSet presAssocID="{FC827BAA-79B0-4A07-828B-37B22AC54DD2}" presName="spacing" presStyleCnt="0"/>
      <dgm:spPr/>
    </dgm:pt>
    <dgm:pt modelId="{94D95B9C-7F80-4072-98FF-D45CB431A0E8}" type="pres">
      <dgm:prSet presAssocID="{99E8C109-81F7-4578-AFCB-8DD56020E68B}" presName="composite" presStyleCnt="0"/>
      <dgm:spPr/>
    </dgm:pt>
    <dgm:pt modelId="{ACF52A0E-F008-4CF3-A99F-994E25A1A16C}" type="pres">
      <dgm:prSet presAssocID="{99E8C109-81F7-4578-AFCB-8DD56020E68B}" presName="imgShp" presStyleLbl="fgImgPlace1" presStyleIdx="2" presStyleCnt="3"/>
      <dgm:spPr>
        <a:blipFill>
          <a:blip xmlns:r="http://schemas.openxmlformats.org/officeDocument/2006/relationships" r:embed="rId3"/>
          <a:srcRect/>
          <a:stretch>
            <a:fillRect t="-39000" b="-39000"/>
          </a:stretch>
        </a:blipFill>
      </dgm:spPr>
    </dgm:pt>
    <dgm:pt modelId="{B8691E0D-002E-4420-8E18-DB64D8AF65D7}" type="pres">
      <dgm:prSet presAssocID="{99E8C109-81F7-4578-AFCB-8DD56020E68B}" presName="txShp" presStyleLbl="node1" presStyleIdx="2" presStyleCnt="3">
        <dgm:presLayoutVars>
          <dgm:bulletEnabled val="1"/>
        </dgm:presLayoutVars>
      </dgm:prSet>
      <dgm:spPr/>
    </dgm:pt>
  </dgm:ptLst>
  <dgm:cxnLst>
    <dgm:cxn modelId="{6105BF08-0F31-4D7E-9585-E40382528CB2}" srcId="{E2EFD2A1-0BBF-4AA8-8D51-1D6004A7BA0A}" destId="{171C424E-613A-4802-80E6-03FA99445FF9}" srcOrd="1" destOrd="0" parTransId="{9E4FC929-0E5A-4CBA-9944-0D7F04ECDEE1}" sibTransId="{FC827BAA-79B0-4A07-828B-37B22AC54DD2}"/>
    <dgm:cxn modelId="{C561D920-9D5B-47D0-9020-C9E4BFB7DECD}" type="presOf" srcId="{99E8C109-81F7-4578-AFCB-8DD56020E68B}" destId="{B8691E0D-002E-4420-8E18-DB64D8AF65D7}" srcOrd="0" destOrd="0" presId="urn:microsoft.com/office/officeart/2005/8/layout/vList3"/>
    <dgm:cxn modelId="{B2DFD966-897F-4E65-AF5F-0E5BE2568ACB}" srcId="{E2EFD2A1-0BBF-4AA8-8D51-1D6004A7BA0A}" destId="{8855F050-8933-4392-9D97-9194FEE2C148}" srcOrd="0" destOrd="0" parTransId="{ADD5EB3B-9184-4CD7-9D81-B53AC25AC227}" sibTransId="{BE076CAC-05B8-460E-871F-E167FA80B018}"/>
    <dgm:cxn modelId="{3937477D-11C6-4CB5-BF05-446BC01C8DF6}" type="presOf" srcId="{8855F050-8933-4392-9D97-9194FEE2C148}" destId="{7298C64A-D11F-4278-8E9D-3026EE9FD572}" srcOrd="0" destOrd="0" presId="urn:microsoft.com/office/officeart/2005/8/layout/vList3"/>
    <dgm:cxn modelId="{2E0A66A4-5375-42F6-A208-E4F5163AEF86}" type="presOf" srcId="{E2EFD2A1-0BBF-4AA8-8D51-1D6004A7BA0A}" destId="{0F220CEC-2D99-4062-85AE-43B6F39DA532}" srcOrd="0" destOrd="0" presId="urn:microsoft.com/office/officeart/2005/8/layout/vList3"/>
    <dgm:cxn modelId="{E23580A8-8131-4CDC-8EA2-E8DBD1299B49}" srcId="{E2EFD2A1-0BBF-4AA8-8D51-1D6004A7BA0A}" destId="{99E8C109-81F7-4578-AFCB-8DD56020E68B}" srcOrd="2" destOrd="0" parTransId="{55AB85C3-ED81-4163-8EB4-5B397FBADDAA}" sibTransId="{82EFA3B3-6A5D-4DF4-89B3-0F4A24E5FF08}"/>
    <dgm:cxn modelId="{657D2DEC-B5DF-4618-A2A7-1A5B703E733E}" type="presOf" srcId="{171C424E-613A-4802-80E6-03FA99445FF9}" destId="{FFAFE05A-79B1-4E02-87ED-B55B82A30FE2}" srcOrd="0" destOrd="0" presId="urn:microsoft.com/office/officeart/2005/8/layout/vList3"/>
    <dgm:cxn modelId="{ACA82280-43F9-45A0-B443-E13538E7BB0D}" type="presParOf" srcId="{0F220CEC-2D99-4062-85AE-43B6F39DA532}" destId="{14F32758-DB98-4F9E-A597-D287CCB8EB81}" srcOrd="0" destOrd="0" presId="urn:microsoft.com/office/officeart/2005/8/layout/vList3"/>
    <dgm:cxn modelId="{A733978A-D676-4182-8E49-FB398980EE91}" type="presParOf" srcId="{14F32758-DB98-4F9E-A597-D287CCB8EB81}" destId="{B232B4DC-F14B-4363-BF18-B6A7C4C52D6F}" srcOrd="0" destOrd="0" presId="urn:microsoft.com/office/officeart/2005/8/layout/vList3"/>
    <dgm:cxn modelId="{537A800B-A6A0-4897-A3F9-EEB634DA06FE}" type="presParOf" srcId="{14F32758-DB98-4F9E-A597-D287CCB8EB81}" destId="{7298C64A-D11F-4278-8E9D-3026EE9FD572}" srcOrd="1" destOrd="0" presId="urn:microsoft.com/office/officeart/2005/8/layout/vList3"/>
    <dgm:cxn modelId="{8FD2326E-98F4-4A6A-8CD9-7FCF16BD6FDD}" type="presParOf" srcId="{0F220CEC-2D99-4062-85AE-43B6F39DA532}" destId="{EB0399CF-050A-4D01-AA55-66596A6E119A}" srcOrd="1" destOrd="0" presId="urn:microsoft.com/office/officeart/2005/8/layout/vList3"/>
    <dgm:cxn modelId="{DA3F5940-AB8A-4A4E-B0B0-BCC79E19AAEC}" type="presParOf" srcId="{0F220CEC-2D99-4062-85AE-43B6F39DA532}" destId="{83F127A5-D9B5-4C62-853E-2CED688FA68A}" srcOrd="2" destOrd="0" presId="urn:microsoft.com/office/officeart/2005/8/layout/vList3"/>
    <dgm:cxn modelId="{EEB96468-8E0C-4F23-8CF9-2DE9EB0B392D}" type="presParOf" srcId="{83F127A5-D9B5-4C62-853E-2CED688FA68A}" destId="{C126240C-6CC0-4B0D-98B0-A90E2CD37A97}" srcOrd="0" destOrd="0" presId="urn:microsoft.com/office/officeart/2005/8/layout/vList3"/>
    <dgm:cxn modelId="{E5673405-04B4-457B-9B88-2F50A2A36DAC}" type="presParOf" srcId="{83F127A5-D9B5-4C62-853E-2CED688FA68A}" destId="{FFAFE05A-79B1-4E02-87ED-B55B82A30FE2}" srcOrd="1" destOrd="0" presId="urn:microsoft.com/office/officeart/2005/8/layout/vList3"/>
    <dgm:cxn modelId="{971D1140-E5AA-490C-9E03-EE3596AB87FF}" type="presParOf" srcId="{0F220CEC-2D99-4062-85AE-43B6F39DA532}" destId="{64F4A7B2-878A-49EA-BCED-A6EFB7C40BE4}" srcOrd="3" destOrd="0" presId="urn:microsoft.com/office/officeart/2005/8/layout/vList3"/>
    <dgm:cxn modelId="{281E1332-0FE2-4506-B587-EFE31CA42B19}" type="presParOf" srcId="{0F220CEC-2D99-4062-85AE-43B6F39DA532}" destId="{94D95B9C-7F80-4072-98FF-D45CB431A0E8}" srcOrd="4" destOrd="0" presId="urn:microsoft.com/office/officeart/2005/8/layout/vList3"/>
    <dgm:cxn modelId="{9DEBAAF8-4A07-48FB-B8DA-4BBCDF4D8A6A}" type="presParOf" srcId="{94D95B9C-7F80-4072-98FF-D45CB431A0E8}" destId="{ACF52A0E-F008-4CF3-A99F-994E25A1A16C}" srcOrd="0" destOrd="0" presId="urn:microsoft.com/office/officeart/2005/8/layout/vList3"/>
    <dgm:cxn modelId="{37BFD23A-2DEB-4FA4-80C3-24BA98F0CC51}" type="presParOf" srcId="{94D95B9C-7F80-4072-98FF-D45CB431A0E8}" destId="{B8691E0D-002E-4420-8E18-DB64D8AF65D7}"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41F4A0-BAB3-4B33-B0B7-2409E4C154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4614AA05-ACE0-4078-A179-76F88F9FC61B}">
      <dgm:prSet phldrT="[Texto]" custT="1"/>
      <dgm:spPr/>
      <dgm:t>
        <a:bodyPr/>
        <a:lstStyle/>
        <a:p>
          <a:pPr algn="just"/>
          <a:r>
            <a:rPr lang="es-EC" sz="2400" dirty="0"/>
            <a:t>El proyecto busca diseñar un sistema que permita localizar señales radioeléctricas mediante la determinación de su ángulo de arribo (</a:t>
          </a:r>
          <a:r>
            <a:rPr lang="es-EC" sz="2400" dirty="0" err="1"/>
            <a:t>AoA</a:t>
          </a:r>
          <a:r>
            <a:rPr lang="es-EC" sz="2400" dirty="0"/>
            <a:t>) cumpliendo un proceso de I+D+i (Investigación, Desarrollo e innovación).</a:t>
          </a:r>
          <a:endParaRPr lang="es-EC" sz="2400" b="1" u="none" dirty="0"/>
        </a:p>
      </dgm:t>
    </dgm:pt>
    <dgm:pt modelId="{E4099168-CAFA-4CE2-A998-3AA1991D62EA}" type="parTrans" cxnId="{14C1653E-5548-4A8C-9010-394A67492342}">
      <dgm:prSet/>
      <dgm:spPr/>
      <dgm:t>
        <a:bodyPr/>
        <a:lstStyle/>
        <a:p>
          <a:endParaRPr lang="es-EC"/>
        </a:p>
      </dgm:t>
    </dgm:pt>
    <dgm:pt modelId="{14CA127D-CF8F-4339-94D4-E53B337485CF}" type="sibTrans" cxnId="{14C1653E-5548-4A8C-9010-394A67492342}">
      <dgm:prSet/>
      <dgm:spPr/>
      <dgm:t>
        <a:bodyPr/>
        <a:lstStyle/>
        <a:p>
          <a:endParaRPr lang="es-EC"/>
        </a:p>
      </dgm:t>
    </dgm:pt>
    <dgm:pt modelId="{F461DCC6-52B5-40AA-BA8B-CCB5ED0F0D65}" type="pres">
      <dgm:prSet presAssocID="{0E41F4A0-BAB3-4B33-B0B7-2409E4C15419}" presName="vert0" presStyleCnt="0">
        <dgm:presLayoutVars>
          <dgm:dir/>
          <dgm:animOne val="branch"/>
          <dgm:animLvl val="lvl"/>
        </dgm:presLayoutVars>
      </dgm:prSet>
      <dgm:spPr/>
    </dgm:pt>
    <dgm:pt modelId="{D9E71DBF-4E89-4A02-BFB8-7035F456BAC5}" type="pres">
      <dgm:prSet presAssocID="{4614AA05-ACE0-4078-A179-76F88F9FC61B}" presName="thickLine" presStyleLbl="alignNode1" presStyleIdx="0" presStyleCnt="1"/>
      <dgm:spPr/>
    </dgm:pt>
    <dgm:pt modelId="{0C1D7511-F08B-450F-87C5-B4E6202FB2A3}" type="pres">
      <dgm:prSet presAssocID="{4614AA05-ACE0-4078-A179-76F88F9FC61B}" presName="horz1" presStyleCnt="0"/>
      <dgm:spPr/>
    </dgm:pt>
    <dgm:pt modelId="{6B27185B-7727-48ED-B420-2F579A455AF2}" type="pres">
      <dgm:prSet presAssocID="{4614AA05-ACE0-4078-A179-76F88F9FC61B}" presName="tx1" presStyleLbl="revTx" presStyleIdx="0" presStyleCnt="1" custScaleX="500000"/>
      <dgm:spPr/>
    </dgm:pt>
    <dgm:pt modelId="{089F1196-4B00-4B70-AD11-09B4B0A94D51}" type="pres">
      <dgm:prSet presAssocID="{4614AA05-ACE0-4078-A179-76F88F9FC61B}" presName="vert1" presStyleCnt="0"/>
      <dgm:spPr/>
    </dgm:pt>
  </dgm:ptLst>
  <dgm:cxnLst>
    <dgm:cxn modelId="{F6F91116-99CD-4372-B169-740168C6A24D}" type="presOf" srcId="{0E41F4A0-BAB3-4B33-B0B7-2409E4C15419}" destId="{F461DCC6-52B5-40AA-BA8B-CCB5ED0F0D65}" srcOrd="0" destOrd="0" presId="urn:microsoft.com/office/officeart/2008/layout/LinedList"/>
    <dgm:cxn modelId="{14C1653E-5548-4A8C-9010-394A67492342}" srcId="{0E41F4A0-BAB3-4B33-B0B7-2409E4C15419}" destId="{4614AA05-ACE0-4078-A179-76F88F9FC61B}" srcOrd="0" destOrd="0" parTransId="{E4099168-CAFA-4CE2-A998-3AA1991D62EA}" sibTransId="{14CA127D-CF8F-4339-94D4-E53B337485CF}"/>
    <dgm:cxn modelId="{57E0D08C-6E74-41FC-8234-7F4A53951F79}" type="presOf" srcId="{4614AA05-ACE0-4078-A179-76F88F9FC61B}" destId="{6B27185B-7727-48ED-B420-2F579A455AF2}" srcOrd="0" destOrd="0" presId="urn:microsoft.com/office/officeart/2008/layout/LinedList"/>
    <dgm:cxn modelId="{B72F8B9A-FBEA-46C7-A4A7-CA0FE53CC1B3}" type="presParOf" srcId="{F461DCC6-52B5-40AA-BA8B-CCB5ED0F0D65}" destId="{D9E71DBF-4E89-4A02-BFB8-7035F456BAC5}" srcOrd="0" destOrd="0" presId="urn:microsoft.com/office/officeart/2008/layout/LinedList"/>
    <dgm:cxn modelId="{BFF2D021-D1B0-47C4-A1E5-91212E753B9E}" type="presParOf" srcId="{F461DCC6-52B5-40AA-BA8B-CCB5ED0F0D65}" destId="{0C1D7511-F08B-450F-87C5-B4E6202FB2A3}" srcOrd="1" destOrd="0" presId="urn:microsoft.com/office/officeart/2008/layout/LinedList"/>
    <dgm:cxn modelId="{44595393-2748-447D-902F-8A298BD46176}" type="presParOf" srcId="{0C1D7511-F08B-450F-87C5-B4E6202FB2A3}" destId="{6B27185B-7727-48ED-B420-2F579A455AF2}" srcOrd="0" destOrd="0" presId="urn:microsoft.com/office/officeart/2008/layout/LinedList"/>
    <dgm:cxn modelId="{D4E6192C-4976-4A70-B5FE-84E21F33A5BC}" type="presParOf" srcId="{0C1D7511-F08B-450F-87C5-B4E6202FB2A3}" destId="{089F1196-4B00-4B70-AD11-09B4B0A94D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FD2A1-0BBF-4AA8-8D51-1D6004A7BA0A}" type="doc">
      <dgm:prSet loTypeId="urn:microsoft.com/office/officeart/2005/8/layout/vList3" loCatId="list" qsTypeId="urn:microsoft.com/office/officeart/2005/8/quickstyle/simple1" qsCatId="simple" csTypeId="urn:microsoft.com/office/officeart/2005/8/colors/accent1_2" csCatId="accent1" phldr="1"/>
      <dgm:spPr/>
    </dgm:pt>
    <dgm:pt modelId="{8855F050-8933-4392-9D97-9194FEE2C148}">
      <dgm:prSet phldrT="[Texto]"/>
      <dgm:spPr/>
      <dgm:t>
        <a:bodyPr/>
        <a:lstStyle/>
        <a:p>
          <a:r>
            <a:rPr lang="es-EC" dirty="0"/>
            <a:t>Inconvenientes:</a:t>
          </a:r>
        </a:p>
      </dgm:t>
    </dgm:pt>
    <dgm:pt modelId="{ADD5EB3B-9184-4CD7-9D81-B53AC25AC227}" type="parTrans" cxnId="{B2DFD966-897F-4E65-AF5F-0E5BE2568ACB}">
      <dgm:prSet/>
      <dgm:spPr/>
      <dgm:t>
        <a:bodyPr/>
        <a:lstStyle/>
        <a:p>
          <a:endParaRPr lang="es-EC"/>
        </a:p>
      </dgm:t>
    </dgm:pt>
    <dgm:pt modelId="{BE076CAC-05B8-460E-871F-E167FA80B018}" type="sibTrans" cxnId="{B2DFD966-897F-4E65-AF5F-0E5BE2568ACB}">
      <dgm:prSet/>
      <dgm:spPr/>
      <dgm:t>
        <a:bodyPr/>
        <a:lstStyle/>
        <a:p>
          <a:endParaRPr lang="es-EC"/>
        </a:p>
      </dgm:t>
    </dgm:pt>
    <dgm:pt modelId="{171C424E-613A-4802-80E6-03FA99445FF9}">
      <dgm:prSet phldrT="[Texto]"/>
      <dgm:spPr/>
      <dgm:t>
        <a:bodyPr/>
        <a:lstStyle/>
        <a:p>
          <a:r>
            <a:rPr lang="es-EC" dirty="0"/>
            <a:t>Ventajas:</a:t>
          </a:r>
        </a:p>
      </dgm:t>
    </dgm:pt>
    <dgm:pt modelId="{9E4FC929-0E5A-4CBA-9944-0D7F04ECDEE1}" type="parTrans" cxnId="{6105BF08-0F31-4D7E-9585-E40382528CB2}">
      <dgm:prSet/>
      <dgm:spPr/>
      <dgm:t>
        <a:bodyPr/>
        <a:lstStyle/>
        <a:p>
          <a:endParaRPr lang="es-EC"/>
        </a:p>
      </dgm:t>
    </dgm:pt>
    <dgm:pt modelId="{FC827BAA-79B0-4A07-828B-37B22AC54DD2}" type="sibTrans" cxnId="{6105BF08-0F31-4D7E-9585-E40382528CB2}">
      <dgm:prSet/>
      <dgm:spPr/>
      <dgm:t>
        <a:bodyPr/>
        <a:lstStyle/>
        <a:p>
          <a:endParaRPr lang="es-EC"/>
        </a:p>
      </dgm:t>
    </dgm:pt>
    <dgm:pt modelId="{0F220CEC-2D99-4062-85AE-43B6F39DA532}" type="pres">
      <dgm:prSet presAssocID="{E2EFD2A1-0BBF-4AA8-8D51-1D6004A7BA0A}" presName="linearFlow" presStyleCnt="0">
        <dgm:presLayoutVars>
          <dgm:dir/>
          <dgm:resizeHandles val="exact"/>
        </dgm:presLayoutVars>
      </dgm:prSet>
      <dgm:spPr/>
    </dgm:pt>
    <dgm:pt modelId="{14F32758-DB98-4F9E-A597-D287CCB8EB81}" type="pres">
      <dgm:prSet presAssocID="{8855F050-8933-4392-9D97-9194FEE2C148}" presName="composite" presStyleCnt="0"/>
      <dgm:spPr/>
    </dgm:pt>
    <dgm:pt modelId="{B232B4DC-F14B-4363-BF18-B6A7C4C52D6F}" type="pres">
      <dgm:prSet presAssocID="{8855F050-8933-4392-9D97-9194FEE2C148}" presName="imgShp" presStyleLbl="fgImgPlace1" presStyleIdx="0" presStyleCnt="2"/>
      <dgm:spPr>
        <a:blipFill>
          <a:blip xmlns:r="http://schemas.openxmlformats.org/officeDocument/2006/relationships" r:embed="rId1"/>
          <a:srcRect/>
          <a:stretch>
            <a:fillRect l="-80000" r="-80000"/>
          </a:stretch>
        </a:blipFill>
      </dgm:spPr>
    </dgm:pt>
    <dgm:pt modelId="{7298C64A-D11F-4278-8E9D-3026EE9FD572}" type="pres">
      <dgm:prSet presAssocID="{8855F050-8933-4392-9D97-9194FEE2C148}" presName="txShp" presStyleLbl="node1" presStyleIdx="0" presStyleCnt="2">
        <dgm:presLayoutVars>
          <dgm:bulletEnabled val="1"/>
        </dgm:presLayoutVars>
      </dgm:prSet>
      <dgm:spPr/>
    </dgm:pt>
    <dgm:pt modelId="{EB0399CF-050A-4D01-AA55-66596A6E119A}" type="pres">
      <dgm:prSet presAssocID="{BE076CAC-05B8-460E-871F-E167FA80B018}" presName="spacing" presStyleCnt="0"/>
      <dgm:spPr/>
    </dgm:pt>
    <dgm:pt modelId="{83F127A5-D9B5-4C62-853E-2CED688FA68A}" type="pres">
      <dgm:prSet presAssocID="{171C424E-613A-4802-80E6-03FA99445FF9}" presName="composite" presStyleCnt="0"/>
      <dgm:spPr/>
    </dgm:pt>
    <dgm:pt modelId="{C126240C-6CC0-4B0D-98B0-A90E2CD37A97}" type="pres">
      <dgm:prSet presAssocID="{171C424E-613A-4802-80E6-03FA99445FF9}" presName="imgShp" presStyleLbl="fgImgPlace1" presStyleIdx="1" presStyleCnt="2"/>
      <dgm:spPr>
        <a:blipFill>
          <a:blip xmlns:r="http://schemas.openxmlformats.org/officeDocument/2006/relationships" r:embed="rId2"/>
          <a:srcRect/>
          <a:stretch>
            <a:fillRect l="-21000" r="-21000"/>
          </a:stretch>
        </a:blipFill>
      </dgm:spPr>
    </dgm:pt>
    <dgm:pt modelId="{FFAFE05A-79B1-4E02-87ED-B55B82A30FE2}" type="pres">
      <dgm:prSet presAssocID="{171C424E-613A-4802-80E6-03FA99445FF9}" presName="txShp" presStyleLbl="node1" presStyleIdx="1" presStyleCnt="2">
        <dgm:presLayoutVars>
          <dgm:bulletEnabled val="1"/>
        </dgm:presLayoutVars>
      </dgm:prSet>
      <dgm:spPr/>
    </dgm:pt>
  </dgm:ptLst>
  <dgm:cxnLst>
    <dgm:cxn modelId="{6105BF08-0F31-4D7E-9585-E40382528CB2}" srcId="{E2EFD2A1-0BBF-4AA8-8D51-1D6004A7BA0A}" destId="{171C424E-613A-4802-80E6-03FA99445FF9}" srcOrd="1" destOrd="0" parTransId="{9E4FC929-0E5A-4CBA-9944-0D7F04ECDEE1}" sibTransId="{FC827BAA-79B0-4A07-828B-37B22AC54DD2}"/>
    <dgm:cxn modelId="{B2DFD966-897F-4E65-AF5F-0E5BE2568ACB}" srcId="{E2EFD2A1-0BBF-4AA8-8D51-1D6004A7BA0A}" destId="{8855F050-8933-4392-9D97-9194FEE2C148}" srcOrd="0" destOrd="0" parTransId="{ADD5EB3B-9184-4CD7-9D81-B53AC25AC227}" sibTransId="{BE076CAC-05B8-460E-871F-E167FA80B018}"/>
    <dgm:cxn modelId="{3937477D-11C6-4CB5-BF05-446BC01C8DF6}" type="presOf" srcId="{8855F050-8933-4392-9D97-9194FEE2C148}" destId="{7298C64A-D11F-4278-8E9D-3026EE9FD572}" srcOrd="0" destOrd="0" presId="urn:microsoft.com/office/officeart/2005/8/layout/vList3"/>
    <dgm:cxn modelId="{2E0A66A4-5375-42F6-A208-E4F5163AEF86}" type="presOf" srcId="{E2EFD2A1-0BBF-4AA8-8D51-1D6004A7BA0A}" destId="{0F220CEC-2D99-4062-85AE-43B6F39DA532}" srcOrd="0" destOrd="0" presId="urn:microsoft.com/office/officeart/2005/8/layout/vList3"/>
    <dgm:cxn modelId="{657D2DEC-B5DF-4618-A2A7-1A5B703E733E}" type="presOf" srcId="{171C424E-613A-4802-80E6-03FA99445FF9}" destId="{FFAFE05A-79B1-4E02-87ED-B55B82A30FE2}" srcOrd="0" destOrd="0" presId="urn:microsoft.com/office/officeart/2005/8/layout/vList3"/>
    <dgm:cxn modelId="{ACA82280-43F9-45A0-B443-E13538E7BB0D}" type="presParOf" srcId="{0F220CEC-2D99-4062-85AE-43B6F39DA532}" destId="{14F32758-DB98-4F9E-A597-D287CCB8EB81}" srcOrd="0" destOrd="0" presId="urn:microsoft.com/office/officeart/2005/8/layout/vList3"/>
    <dgm:cxn modelId="{A733978A-D676-4182-8E49-FB398980EE91}" type="presParOf" srcId="{14F32758-DB98-4F9E-A597-D287CCB8EB81}" destId="{B232B4DC-F14B-4363-BF18-B6A7C4C52D6F}" srcOrd="0" destOrd="0" presId="urn:microsoft.com/office/officeart/2005/8/layout/vList3"/>
    <dgm:cxn modelId="{537A800B-A6A0-4897-A3F9-EEB634DA06FE}" type="presParOf" srcId="{14F32758-DB98-4F9E-A597-D287CCB8EB81}" destId="{7298C64A-D11F-4278-8E9D-3026EE9FD572}" srcOrd="1" destOrd="0" presId="urn:microsoft.com/office/officeart/2005/8/layout/vList3"/>
    <dgm:cxn modelId="{8FD2326E-98F4-4A6A-8CD9-7FCF16BD6FDD}" type="presParOf" srcId="{0F220CEC-2D99-4062-85AE-43B6F39DA532}" destId="{EB0399CF-050A-4D01-AA55-66596A6E119A}" srcOrd="1" destOrd="0" presId="urn:microsoft.com/office/officeart/2005/8/layout/vList3"/>
    <dgm:cxn modelId="{DA3F5940-AB8A-4A4E-B0B0-BCC79E19AAEC}" type="presParOf" srcId="{0F220CEC-2D99-4062-85AE-43B6F39DA532}" destId="{83F127A5-D9B5-4C62-853E-2CED688FA68A}" srcOrd="2" destOrd="0" presId="urn:microsoft.com/office/officeart/2005/8/layout/vList3"/>
    <dgm:cxn modelId="{EEB96468-8E0C-4F23-8CF9-2DE9EB0B392D}" type="presParOf" srcId="{83F127A5-D9B5-4C62-853E-2CED688FA68A}" destId="{C126240C-6CC0-4B0D-98B0-A90E2CD37A97}" srcOrd="0" destOrd="0" presId="urn:microsoft.com/office/officeart/2005/8/layout/vList3"/>
    <dgm:cxn modelId="{E5673405-04B4-457B-9B88-2F50A2A36DAC}" type="presParOf" srcId="{83F127A5-D9B5-4C62-853E-2CED688FA68A}" destId="{FFAFE05A-79B1-4E02-87ED-B55B82A30FE2}"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41F4A0-BAB3-4B33-B0B7-2409E4C154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4614AA05-ACE0-4078-A179-76F88F9FC61B}">
      <dgm:prSet phldrT="[Texto]" custT="1"/>
      <dgm:spPr/>
      <dgm:t>
        <a:bodyPr/>
        <a:lstStyle/>
        <a:p>
          <a:pPr algn="just"/>
          <a:r>
            <a:rPr lang="es-EC" sz="2400" dirty="0"/>
            <a:t>Determinar el ángulo de arribo de una señal radioeléctrica emitida por un transmisor y que para nuestras tropas su localización sea desconocida en la banda de 80MHz a 2GHz.</a:t>
          </a:r>
          <a:endParaRPr lang="es-EC" sz="2400" b="1" u="none" dirty="0"/>
        </a:p>
      </dgm:t>
    </dgm:pt>
    <dgm:pt modelId="{E4099168-CAFA-4CE2-A998-3AA1991D62EA}" type="parTrans" cxnId="{14C1653E-5548-4A8C-9010-394A67492342}">
      <dgm:prSet/>
      <dgm:spPr/>
      <dgm:t>
        <a:bodyPr/>
        <a:lstStyle/>
        <a:p>
          <a:endParaRPr lang="es-EC"/>
        </a:p>
      </dgm:t>
    </dgm:pt>
    <dgm:pt modelId="{14CA127D-CF8F-4339-94D4-E53B337485CF}" type="sibTrans" cxnId="{14C1653E-5548-4A8C-9010-394A67492342}">
      <dgm:prSet/>
      <dgm:spPr/>
      <dgm:t>
        <a:bodyPr/>
        <a:lstStyle/>
        <a:p>
          <a:endParaRPr lang="es-EC"/>
        </a:p>
      </dgm:t>
    </dgm:pt>
    <dgm:pt modelId="{F461DCC6-52B5-40AA-BA8B-CCB5ED0F0D65}" type="pres">
      <dgm:prSet presAssocID="{0E41F4A0-BAB3-4B33-B0B7-2409E4C15419}" presName="vert0" presStyleCnt="0">
        <dgm:presLayoutVars>
          <dgm:dir/>
          <dgm:animOne val="branch"/>
          <dgm:animLvl val="lvl"/>
        </dgm:presLayoutVars>
      </dgm:prSet>
      <dgm:spPr/>
    </dgm:pt>
    <dgm:pt modelId="{D9E71DBF-4E89-4A02-BFB8-7035F456BAC5}" type="pres">
      <dgm:prSet presAssocID="{4614AA05-ACE0-4078-A179-76F88F9FC61B}" presName="thickLine" presStyleLbl="alignNode1" presStyleIdx="0" presStyleCnt="1"/>
      <dgm:spPr/>
    </dgm:pt>
    <dgm:pt modelId="{0C1D7511-F08B-450F-87C5-B4E6202FB2A3}" type="pres">
      <dgm:prSet presAssocID="{4614AA05-ACE0-4078-A179-76F88F9FC61B}" presName="horz1" presStyleCnt="0"/>
      <dgm:spPr/>
    </dgm:pt>
    <dgm:pt modelId="{6B27185B-7727-48ED-B420-2F579A455AF2}" type="pres">
      <dgm:prSet presAssocID="{4614AA05-ACE0-4078-A179-76F88F9FC61B}" presName="tx1" presStyleLbl="revTx" presStyleIdx="0" presStyleCnt="1" custScaleX="500000"/>
      <dgm:spPr/>
    </dgm:pt>
    <dgm:pt modelId="{089F1196-4B00-4B70-AD11-09B4B0A94D51}" type="pres">
      <dgm:prSet presAssocID="{4614AA05-ACE0-4078-A179-76F88F9FC61B}" presName="vert1" presStyleCnt="0"/>
      <dgm:spPr/>
    </dgm:pt>
  </dgm:ptLst>
  <dgm:cxnLst>
    <dgm:cxn modelId="{F6F91116-99CD-4372-B169-740168C6A24D}" type="presOf" srcId="{0E41F4A0-BAB3-4B33-B0B7-2409E4C15419}" destId="{F461DCC6-52B5-40AA-BA8B-CCB5ED0F0D65}" srcOrd="0" destOrd="0" presId="urn:microsoft.com/office/officeart/2008/layout/LinedList"/>
    <dgm:cxn modelId="{14C1653E-5548-4A8C-9010-394A67492342}" srcId="{0E41F4A0-BAB3-4B33-B0B7-2409E4C15419}" destId="{4614AA05-ACE0-4078-A179-76F88F9FC61B}" srcOrd="0" destOrd="0" parTransId="{E4099168-CAFA-4CE2-A998-3AA1991D62EA}" sibTransId="{14CA127D-CF8F-4339-94D4-E53B337485CF}"/>
    <dgm:cxn modelId="{57E0D08C-6E74-41FC-8234-7F4A53951F79}" type="presOf" srcId="{4614AA05-ACE0-4078-A179-76F88F9FC61B}" destId="{6B27185B-7727-48ED-B420-2F579A455AF2}" srcOrd="0" destOrd="0" presId="urn:microsoft.com/office/officeart/2008/layout/LinedList"/>
    <dgm:cxn modelId="{B72F8B9A-FBEA-46C7-A4A7-CA0FE53CC1B3}" type="presParOf" srcId="{F461DCC6-52B5-40AA-BA8B-CCB5ED0F0D65}" destId="{D9E71DBF-4E89-4A02-BFB8-7035F456BAC5}" srcOrd="0" destOrd="0" presId="urn:microsoft.com/office/officeart/2008/layout/LinedList"/>
    <dgm:cxn modelId="{BFF2D021-D1B0-47C4-A1E5-91212E753B9E}" type="presParOf" srcId="{F461DCC6-52B5-40AA-BA8B-CCB5ED0F0D65}" destId="{0C1D7511-F08B-450F-87C5-B4E6202FB2A3}" srcOrd="1" destOrd="0" presId="urn:microsoft.com/office/officeart/2008/layout/LinedList"/>
    <dgm:cxn modelId="{44595393-2748-447D-902F-8A298BD46176}" type="presParOf" srcId="{0C1D7511-F08B-450F-87C5-B4E6202FB2A3}" destId="{6B27185B-7727-48ED-B420-2F579A455AF2}" srcOrd="0" destOrd="0" presId="urn:microsoft.com/office/officeart/2008/layout/LinedList"/>
    <dgm:cxn modelId="{D4E6192C-4976-4A70-B5FE-84E21F33A5BC}" type="presParOf" srcId="{0C1D7511-F08B-450F-87C5-B4E6202FB2A3}" destId="{089F1196-4B00-4B70-AD11-09B4B0A94D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EFD2A1-0BBF-4AA8-8D51-1D6004A7BA0A}" type="doc">
      <dgm:prSet loTypeId="urn:microsoft.com/office/officeart/2005/8/layout/vList3" loCatId="list" qsTypeId="urn:microsoft.com/office/officeart/2005/8/quickstyle/simple1" qsCatId="simple" csTypeId="urn:microsoft.com/office/officeart/2005/8/colors/accent1_2" csCatId="accent1" phldr="1"/>
      <dgm:spPr/>
    </dgm:pt>
    <dgm:pt modelId="{8855F050-8933-4392-9D97-9194FEE2C148}">
      <dgm:prSet phldrT="[Texto]"/>
      <dgm:spPr/>
      <dgm:t>
        <a:bodyPr/>
        <a:lstStyle/>
        <a:p>
          <a:r>
            <a:rPr lang="es-EC" dirty="0"/>
            <a:t>Aplicativo</a:t>
          </a:r>
        </a:p>
      </dgm:t>
    </dgm:pt>
    <dgm:pt modelId="{ADD5EB3B-9184-4CD7-9D81-B53AC25AC227}" type="parTrans" cxnId="{B2DFD966-897F-4E65-AF5F-0E5BE2568ACB}">
      <dgm:prSet/>
      <dgm:spPr/>
      <dgm:t>
        <a:bodyPr/>
        <a:lstStyle/>
        <a:p>
          <a:endParaRPr lang="es-EC"/>
        </a:p>
      </dgm:t>
    </dgm:pt>
    <dgm:pt modelId="{BE076CAC-05B8-460E-871F-E167FA80B018}" type="sibTrans" cxnId="{B2DFD966-897F-4E65-AF5F-0E5BE2568ACB}">
      <dgm:prSet/>
      <dgm:spPr/>
      <dgm:t>
        <a:bodyPr/>
        <a:lstStyle/>
        <a:p>
          <a:endParaRPr lang="es-EC"/>
        </a:p>
      </dgm:t>
    </dgm:pt>
    <dgm:pt modelId="{0F220CEC-2D99-4062-85AE-43B6F39DA532}" type="pres">
      <dgm:prSet presAssocID="{E2EFD2A1-0BBF-4AA8-8D51-1D6004A7BA0A}" presName="linearFlow" presStyleCnt="0">
        <dgm:presLayoutVars>
          <dgm:dir/>
          <dgm:resizeHandles val="exact"/>
        </dgm:presLayoutVars>
      </dgm:prSet>
      <dgm:spPr/>
    </dgm:pt>
    <dgm:pt modelId="{14F32758-DB98-4F9E-A597-D287CCB8EB81}" type="pres">
      <dgm:prSet presAssocID="{8855F050-8933-4392-9D97-9194FEE2C148}" presName="composite" presStyleCnt="0"/>
      <dgm:spPr/>
    </dgm:pt>
    <dgm:pt modelId="{B232B4DC-F14B-4363-BF18-B6A7C4C52D6F}" type="pres">
      <dgm:prSet presAssocID="{8855F050-8933-4392-9D97-9194FEE2C148}" presName="imgShp" presStyleLbl="fgImgPlace1" presStyleIdx="0" presStyleCnt="1"/>
      <dgm:spPr>
        <a:blipFill>
          <a:blip xmlns:r="http://schemas.openxmlformats.org/officeDocument/2006/relationships" r:embed="rId1"/>
          <a:srcRect/>
          <a:stretch>
            <a:fillRect l="-80000" r="-80000"/>
          </a:stretch>
        </a:blipFill>
      </dgm:spPr>
    </dgm:pt>
    <dgm:pt modelId="{7298C64A-D11F-4278-8E9D-3026EE9FD572}" type="pres">
      <dgm:prSet presAssocID="{8855F050-8933-4392-9D97-9194FEE2C148}" presName="txShp" presStyleLbl="node1" presStyleIdx="0" presStyleCnt="1">
        <dgm:presLayoutVars>
          <dgm:bulletEnabled val="1"/>
        </dgm:presLayoutVars>
      </dgm:prSet>
      <dgm:spPr/>
    </dgm:pt>
  </dgm:ptLst>
  <dgm:cxnLst>
    <dgm:cxn modelId="{B2DFD966-897F-4E65-AF5F-0E5BE2568ACB}" srcId="{E2EFD2A1-0BBF-4AA8-8D51-1D6004A7BA0A}" destId="{8855F050-8933-4392-9D97-9194FEE2C148}" srcOrd="0" destOrd="0" parTransId="{ADD5EB3B-9184-4CD7-9D81-B53AC25AC227}" sibTransId="{BE076CAC-05B8-460E-871F-E167FA80B018}"/>
    <dgm:cxn modelId="{3937477D-11C6-4CB5-BF05-446BC01C8DF6}" type="presOf" srcId="{8855F050-8933-4392-9D97-9194FEE2C148}" destId="{7298C64A-D11F-4278-8E9D-3026EE9FD572}" srcOrd="0" destOrd="0" presId="urn:microsoft.com/office/officeart/2005/8/layout/vList3"/>
    <dgm:cxn modelId="{2E0A66A4-5375-42F6-A208-E4F5163AEF86}" type="presOf" srcId="{E2EFD2A1-0BBF-4AA8-8D51-1D6004A7BA0A}" destId="{0F220CEC-2D99-4062-85AE-43B6F39DA532}" srcOrd="0" destOrd="0" presId="urn:microsoft.com/office/officeart/2005/8/layout/vList3"/>
    <dgm:cxn modelId="{ACA82280-43F9-45A0-B443-E13538E7BB0D}" type="presParOf" srcId="{0F220CEC-2D99-4062-85AE-43B6F39DA532}" destId="{14F32758-DB98-4F9E-A597-D287CCB8EB81}" srcOrd="0" destOrd="0" presId="urn:microsoft.com/office/officeart/2005/8/layout/vList3"/>
    <dgm:cxn modelId="{A733978A-D676-4182-8E49-FB398980EE91}" type="presParOf" srcId="{14F32758-DB98-4F9E-A597-D287CCB8EB81}" destId="{B232B4DC-F14B-4363-BF18-B6A7C4C52D6F}" srcOrd="0" destOrd="0" presId="urn:microsoft.com/office/officeart/2005/8/layout/vList3"/>
    <dgm:cxn modelId="{537A800B-A6A0-4897-A3F9-EEB634DA06FE}" type="presParOf" srcId="{14F32758-DB98-4F9E-A597-D287CCB8EB81}" destId="{7298C64A-D11F-4278-8E9D-3026EE9FD572}"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41F4A0-BAB3-4B33-B0B7-2409E4C154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mc:AlternateContent xmlns:mc="http://schemas.openxmlformats.org/markup-compatibility/2006">
      <mc:Choice xmlns:a14="http://schemas.microsoft.com/office/drawing/2010/main" Requires="a14">
        <dgm:pt modelId="{4614AA05-ACE0-4078-A179-76F88F9FC61B}">
          <dgm:prSet phldrT="[Texto]" custT="1"/>
          <dgm:spPr/>
          <dgm:t>
            <a:bodyPr/>
            <a:lstStyle/>
            <a:p>
              <a:pPr algn="just"/>
              <a:r>
                <a:rPr lang="es-EC" sz="2400" dirty="0"/>
                <a:t>Desarrollar un sistema de localización de señales radioeléctricas a través del estudio y análisis de técnicas de determinación del ángulo de arribo (</a:t>
              </a:r>
              <a:r>
                <a:rPr lang="es-EC" sz="2400" dirty="0" err="1"/>
                <a:t>AoA</a:t>
              </a:r>
              <a:r>
                <a:rPr lang="es-EC" sz="2400" dirty="0"/>
                <a:t>) en la banda de </a:t>
              </a:r>
              <a14:m>
                <m:oMath xmlns:m="http://schemas.openxmlformats.org/officeDocument/2006/math">
                  <m:r>
                    <a:rPr lang="es-EC" sz="2400" i="1"/>
                    <m:t>80</m:t>
                  </m:r>
                  <m:r>
                    <a:rPr lang="es-EC" sz="2400" i="1"/>
                    <m:t>𝑀𝐻𝑧</m:t>
                  </m:r>
                </m:oMath>
              </a14:m>
              <a:r>
                <a:rPr lang="es-EC" sz="2400" dirty="0"/>
                <a:t> hasta </a:t>
              </a:r>
              <a14:m>
                <m:oMath xmlns:m="http://schemas.openxmlformats.org/officeDocument/2006/math">
                  <m:r>
                    <a:rPr lang="es-EC" sz="2400" i="1"/>
                    <m:t>2</m:t>
                  </m:r>
                  <m:r>
                    <a:rPr lang="es-EC" sz="2400" i="1"/>
                    <m:t>𝐺𝐻𝑧</m:t>
                  </m:r>
                </m:oMath>
              </a14:m>
              <a:r>
                <a:rPr lang="es-EC" sz="2400" dirty="0"/>
                <a:t>, para el Agrupamiento de Comunicaciones y Guerra Electrónica (AGRUCOMGE) del Ejército Ecuatoriano, enfocado a incrementar la capacidad de respuesta de los sistemas de seguridad y vigilancia públicos.</a:t>
              </a:r>
              <a:endParaRPr lang="es-EC" sz="2400" b="1" u="none" dirty="0"/>
            </a:p>
          </dgm:t>
        </dgm:pt>
      </mc:Choice>
      <mc:Fallback>
        <dgm:pt modelId="{4614AA05-ACE0-4078-A179-76F88F9FC61B}">
          <dgm:prSet phldrT="[Texto]" custT="1"/>
          <dgm:spPr/>
          <dgm:t>
            <a:bodyPr/>
            <a:lstStyle/>
            <a:p>
              <a:pPr algn="just"/>
              <a:r>
                <a:rPr lang="es-EC" sz="2400" dirty="0"/>
                <a:t>Desarrollar un sistema de localización de señales radioeléctricas a través del estudio y análisis de técnicas de determinación del ángulo de arribo (</a:t>
              </a:r>
              <a:r>
                <a:rPr lang="es-EC" sz="2400" dirty="0" err="1"/>
                <a:t>AoA</a:t>
              </a:r>
              <a:r>
                <a:rPr lang="es-EC" sz="2400" dirty="0"/>
                <a:t>) en la banda de </a:t>
              </a:r>
              <a:r>
                <a:rPr lang="es-EC" sz="2400" i="0"/>
                <a:t>80𝑀𝐻𝑧</a:t>
              </a:r>
              <a:r>
                <a:rPr lang="es-EC" sz="2400" dirty="0"/>
                <a:t> hasta </a:t>
              </a:r>
              <a:r>
                <a:rPr lang="es-EC" sz="2400" i="0"/>
                <a:t>2𝐺𝐻𝑧</a:t>
              </a:r>
              <a:r>
                <a:rPr lang="es-EC" sz="2400" dirty="0"/>
                <a:t>, para el Agrupamiento de Comunicaciones y Guerra Electrónica (AGRUCOMGE) del Ejército Ecuatoriano, enfocado a incrementar la capacidad de respuesta de los sistemas de seguridad y vigilancia públicos.</a:t>
              </a:r>
              <a:endParaRPr lang="es-EC" sz="2400" b="1" u="none" dirty="0"/>
            </a:p>
          </dgm:t>
        </dgm:pt>
      </mc:Fallback>
    </mc:AlternateContent>
    <dgm:pt modelId="{E4099168-CAFA-4CE2-A998-3AA1991D62EA}" type="parTrans" cxnId="{14C1653E-5548-4A8C-9010-394A67492342}">
      <dgm:prSet/>
      <dgm:spPr/>
      <dgm:t>
        <a:bodyPr/>
        <a:lstStyle/>
        <a:p>
          <a:endParaRPr lang="es-EC"/>
        </a:p>
      </dgm:t>
    </dgm:pt>
    <dgm:pt modelId="{14CA127D-CF8F-4339-94D4-E53B337485CF}" type="sibTrans" cxnId="{14C1653E-5548-4A8C-9010-394A67492342}">
      <dgm:prSet/>
      <dgm:spPr/>
      <dgm:t>
        <a:bodyPr/>
        <a:lstStyle/>
        <a:p>
          <a:endParaRPr lang="es-EC"/>
        </a:p>
      </dgm:t>
    </dgm:pt>
    <dgm:pt modelId="{F461DCC6-52B5-40AA-BA8B-CCB5ED0F0D65}" type="pres">
      <dgm:prSet presAssocID="{0E41F4A0-BAB3-4B33-B0B7-2409E4C15419}" presName="vert0" presStyleCnt="0">
        <dgm:presLayoutVars>
          <dgm:dir/>
          <dgm:animOne val="branch"/>
          <dgm:animLvl val="lvl"/>
        </dgm:presLayoutVars>
      </dgm:prSet>
      <dgm:spPr/>
    </dgm:pt>
    <dgm:pt modelId="{D9E71DBF-4E89-4A02-BFB8-7035F456BAC5}" type="pres">
      <dgm:prSet presAssocID="{4614AA05-ACE0-4078-A179-76F88F9FC61B}" presName="thickLine" presStyleLbl="alignNode1" presStyleIdx="0" presStyleCnt="1"/>
      <dgm:spPr/>
    </dgm:pt>
    <dgm:pt modelId="{0C1D7511-F08B-450F-87C5-B4E6202FB2A3}" type="pres">
      <dgm:prSet presAssocID="{4614AA05-ACE0-4078-A179-76F88F9FC61B}" presName="horz1" presStyleCnt="0"/>
      <dgm:spPr/>
    </dgm:pt>
    <dgm:pt modelId="{6B27185B-7727-48ED-B420-2F579A455AF2}" type="pres">
      <dgm:prSet presAssocID="{4614AA05-ACE0-4078-A179-76F88F9FC61B}" presName="tx1" presStyleLbl="revTx" presStyleIdx="0" presStyleCnt="1" custScaleX="500000" custLinFactNeighborX="-2438" custLinFactNeighborY="75388"/>
      <dgm:spPr/>
    </dgm:pt>
    <dgm:pt modelId="{089F1196-4B00-4B70-AD11-09B4B0A94D51}" type="pres">
      <dgm:prSet presAssocID="{4614AA05-ACE0-4078-A179-76F88F9FC61B}" presName="vert1" presStyleCnt="0"/>
      <dgm:spPr/>
    </dgm:pt>
  </dgm:ptLst>
  <dgm:cxnLst>
    <dgm:cxn modelId="{F6F91116-99CD-4372-B169-740168C6A24D}" type="presOf" srcId="{0E41F4A0-BAB3-4B33-B0B7-2409E4C15419}" destId="{F461DCC6-52B5-40AA-BA8B-CCB5ED0F0D65}" srcOrd="0" destOrd="0" presId="urn:microsoft.com/office/officeart/2008/layout/LinedList"/>
    <dgm:cxn modelId="{14C1653E-5548-4A8C-9010-394A67492342}" srcId="{0E41F4A0-BAB3-4B33-B0B7-2409E4C15419}" destId="{4614AA05-ACE0-4078-A179-76F88F9FC61B}" srcOrd="0" destOrd="0" parTransId="{E4099168-CAFA-4CE2-A998-3AA1991D62EA}" sibTransId="{14CA127D-CF8F-4339-94D4-E53B337485CF}"/>
    <dgm:cxn modelId="{57E0D08C-6E74-41FC-8234-7F4A53951F79}" type="presOf" srcId="{4614AA05-ACE0-4078-A179-76F88F9FC61B}" destId="{6B27185B-7727-48ED-B420-2F579A455AF2}" srcOrd="0" destOrd="0" presId="urn:microsoft.com/office/officeart/2008/layout/LinedList"/>
    <dgm:cxn modelId="{B72F8B9A-FBEA-46C7-A4A7-CA0FE53CC1B3}" type="presParOf" srcId="{F461DCC6-52B5-40AA-BA8B-CCB5ED0F0D65}" destId="{D9E71DBF-4E89-4A02-BFB8-7035F456BAC5}" srcOrd="0" destOrd="0" presId="urn:microsoft.com/office/officeart/2008/layout/LinedList"/>
    <dgm:cxn modelId="{BFF2D021-D1B0-47C4-A1E5-91212E753B9E}" type="presParOf" srcId="{F461DCC6-52B5-40AA-BA8B-CCB5ED0F0D65}" destId="{0C1D7511-F08B-450F-87C5-B4E6202FB2A3}" srcOrd="1" destOrd="0" presId="urn:microsoft.com/office/officeart/2008/layout/LinedList"/>
    <dgm:cxn modelId="{44595393-2748-447D-902F-8A298BD46176}" type="presParOf" srcId="{0C1D7511-F08B-450F-87C5-B4E6202FB2A3}" destId="{6B27185B-7727-48ED-B420-2F579A455AF2}" srcOrd="0" destOrd="0" presId="urn:microsoft.com/office/officeart/2008/layout/LinedList"/>
    <dgm:cxn modelId="{D4E6192C-4976-4A70-B5FE-84E21F33A5BC}" type="presParOf" srcId="{0C1D7511-F08B-450F-87C5-B4E6202FB2A3}" destId="{089F1196-4B00-4B70-AD11-09B4B0A94D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41F4A0-BAB3-4B33-B0B7-2409E4C154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4614AA05-ACE0-4078-A179-76F88F9FC61B}">
      <dgm:prSet phldrT="[Texto]" custT="1"/>
      <dgm:spPr>
        <a:blipFill>
          <a:blip xmlns:r="http://schemas.openxmlformats.org/officeDocument/2006/relationships" r:embed="rId1"/>
          <a:stretch>
            <a:fillRect l="-1232" t="-1411" r="-1232"/>
          </a:stretch>
        </a:blipFill>
      </dgm:spPr>
      <dgm:t>
        <a:bodyPr/>
        <a:lstStyle/>
        <a:p>
          <a:r>
            <a:rPr lang="es-EC">
              <a:noFill/>
            </a:rPr>
            <a:t> </a:t>
          </a:r>
        </a:p>
      </dgm:t>
    </dgm:pt>
    <dgm:pt modelId="{E4099168-CAFA-4CE2-A998-3AA1991D62EA}" type="parTrans" cxnId="{14C1653E-5548-4A8C-9010-394A67492342}">
      <dgm:prSet/>
      <dgm:spPr/>
      <dgm:t>
        <a:bodyPr/>
        <a:lstStyle/>
        <a:p>
          <a:endParaRPr lang="es-EC"/>
        </a:p>
      </dgm:t>
    </dgm:pt>
    <dgm:pt modelId="{14CA127D-CF8F-4339-94D4-E53B337485CF}" type="sibTrans" cxnId="{14C1653E-5548-4A8C-9010-394A67492342}">
      <dgm:prSet/>
      <dgm:spPr/>
      <dgm:t>
        <a:bodyPr/>
        <a:lstStyle/>
        <a:p>
          <a:endParaRPr lang="es-EC"/>
        </a:p>
      </dgm:t>
    </dgm:pt>
    <dgm:pt modelId="{F461DCC6-52B5-40AA-BA8B-CCB5ED0F0D65}" type="pres">
      <dgm:prSet presAssocID="{0E41F4A0-BAB3-4B33-B0B7-2409E4C15419}" presName="vert0" presStyleCnt="0">
        <dgm:presLayoutVars>
          <dgm:dir/>
          <dgm:animOne val="branch"/>
          <dgm:animLvl val="lvl"/>
        </dgm:presLayoutVars>
      </dgm:prSet>
      <dgm:spPr/>
    </dgm:pt>
    <dgm:pt modelId="{D9E71DBF-4E89-4A02-BFB8-7035F456BAC5}" type="pres">
      <dgm:prSet presAssocID="{4614AA05-ACE0-4078-A179-76F88F9FC61B}" presName="thickLine" presStyleLbl="alignNode1" presStyleIdx="0" presStyleCnt="1"/>
      <dgm:spPr/>
    </dgm:pt>
    <dgm:pt modelId="{0C1D7511-F08B-450F-87C5-B4E6202FB2A3}" type="pres">
      <dgm:prSet presAssocID="{4614AA05-ACE0-4078-A179-76F88F9FC61B}" presName="horz1" presStyleCnt="0"/>
      <dgm:spPr/>
    </dgm:pt>
    <dgm:pt modelId="{6B27185B-7727-48ED-B420-2F579A455AF2}" type="pres">
      <dgm:prSet presAssocID="{4614AA05-ACE0-4078-A179-76F88F9FC61B}" presName="tx1" presStyleLbl="revTx" presStyleIdx="0" presStyleCnt="1" custScaleX="500000" custLinFactNeighborX="-2438" custLinFactNeighborY="75388"/>
      <dgm:spPr/>
    </dgm:pt>
    <dgm:pt modelId="{089F1196-4B00-4B70-AD11-09B4B0A94D51}" type="pres">
      <dgm:prSet presAssocID="{4614AA05-ACE0-4078-A179-76F88F9FC61B}" presName="vert1" presStyleCnt="0"/>
      <dgm:spPr/>
    </dgm:pt>
  </dgm:ptLst>
  <dgm:cxnLst>
    <dgm:cxn modelId="{F6F91116-99CD-4372-B169-740168C6A24D}" type="presOf" srcId="{0E41F4A0-BAB3-4B33-B0B7-2409E4C15419}" destId="{F461DCC6-52B5-40AA-BA8B-CCB5ED0F0D65}" srcOrd="0" destOrd="0" presId="urn:microsoft.com/office/officeart/2008/layout/LinedList"/>
    <dgm:cxn modelId="{14C1653E-5548-4A8C-9010-394A67492342}" srcId="{0E41F4A0-BAB3-4B33-B0B7-2409E4C15419}" destId="{4614AA05-ACE0-4078-A179-76F88F9FC61B}" srcOrd="0" destOrd="0" parTransId="{E4099168-CAFA-4CE2-A998-3AA1991D62EA}" sibTransId="{14CA127D-CF8F-4339-94D4-E53B337485CF}"/>
    <dgm:cxn modelId="{57E0D08C-6E74-41FC-8234-7F4A53951F79}" type="presOf" srcId="{4614AA05-ACE0-4078-A179-76F88F9FC61B}" destId="{6B27185B-7727-48ED-B420-2F579A455AF2}" srcOrd="0" destOrd="0" presId="urn:microsoft.com/office/officeart/2008/layout/LinedList"/>
    <dgm:cxn modelId="{B72F8B9A-FBEA-46C7-A4A7-CA0FE53CC1B3}" type="presParOf" srcId="{F461DCC6-52B5-40AA-BA8B-CCB5ED0F0D65}" destId="{D9E71DBF-4E89-4A02-BFB8-7035F456BAC5}" srcOrd="0" destOrd="0" presId="urn:microsoft.com/office/officeart/2008/layout/LinedList"/>
    <dgm:cxn modelId="{BFF2D021-D1B0-47C4-A1E5-91212E753B9E}" type="presParOf" srcId="{F461DCC6-52B5-40AA-BA8B-CCB5ED0F0D65}" destId="{0C1D7511-F08B-450F-87C5-B4E6202FB2A3}" srcOrd="1" destOrd="0" presId="urn:microsoft.com/office/officeart/2008/layout/LinedList"/>
    <dgm:cxn modelId="{44595393-2748-447D-902F-8A298BD46176}" type="presParOf" srcId="{0C1D7511-F08B-450F-87C5-B4E6202FB2A3}" destId="{6B27185B-7727-48ED-B420-2F579A455AF2}" srcOrd="0" destOrd="0" presId="urn:microsoft.com/office/officeart/2008/layout/LinedList"/>
    <dgm:cxn modelId="{D4E6192C-4976-4A70-B5FE-84E21F33A5BC}" type="presParOf" srcId="{0C1D7511-F08B-450F-87C5-B4E6202FB2A3}" destId="{089F1196-4B00-4B70-AD11-09B4B0A94D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41F4A0-BAB3-4B33-B0B7-2409E4C154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4614AA05-ACE0-4078-A179-76F88F9FC61B}">
      <dgm:prSet phldrT="[Texto]" custT="1"/>
      <dgm:spPr/>
      <dgm:t>
        <a:bodyPr/>
        <a:lstStyle/>
        <a:p>
          <a:pPr algn="just"/>
          <a:r>
            <a:rPr lang="es-EC" sz="1800" dirty="0"/>
            <a:t>Realizar el estudio y análisis del estado del arte en relación a las técnicas de determinación del ángulo de arribo (</a:t>
          </a:r>
          <a:r>
            <a:rPr lang="es-EC" sz="1800" dirty="0" err="1"/>
            <a:t>AoA</a:t>
          </a:r>
          <a:r>
            <a:rPr lang="es-EC" sz="1800" dirty="0"/>
            <a:t>).</a:t>
          </a:r>
          <a:endParaRPr lang="es-EC" sz="1800" b="1" u="none" dirty="0"/>
        </a:p>
      </dgm:t>
    </dgm:pt>
    <dgm:pt modelId="{E4099168-CAFA-4CE2-A998-3AA1991D62EA}" type="parTrans" cxnId="{14C1653E-5548-4A8C-9010-394A67492342}">
      <dgm:prSet/>
      <dgm:spPr/>
      <dgm:t>
        <a:bodyPr/>
        <a:lstStyle/>
        <a:p>
          <a:endParaRPr lang="es-EC" sz="1400"/>
        </a:p>
      </dgm:t>
    </dgm:pt>
    <dgm:pt modelId="{14CA127D-CF8F-4339-94D4-E53B337485CF}" type="sibTrans" cxnId="{14C1653E-5548-4A8C-9010-394A67492342}">
      <dgm:prSet/>
      <dgm:spPr/>
      <dgm:t>
        <a:bodyPr/>
        <a:lstStyle/>
        <a:p>
          <a:endParaRPr lang="es-EC" sz="1400"/>
        </a:p>
      </dgm:t>
    </dgm:pt>
    <mc:AlternateContent xmlns:mc="http://schemas.openxmlformats.org/markup-compatibility/2006">
      <mc:Choice xmlns:a14="http://schemas.microsoft.com/office/drawing/2010/main" Requires="a14">
        <dgm:pt modelId="{99EAC975-ECC5-465A-A549-34A5943660E0}">
          <dgm:prSet phldrT="[Texto]" custT="1"/>
          <dgm:spPr/>
          <dgm:t>
            <a:bodyPr/>
            <a:lstStyle/>
            <a:p>
              <a:pPr algn="just">
                <a:buFont typeface="Symbol" panose="05050102010706020507" pitchFamily="18" charset="2"/>
                <a:buChar char=""/>
              </a:pPr>
              <a:r>
                <a:rPr lang="es-ES" sz="1800" dirty="0"/>
                <a:t>Desarrollar </a:t>
              </a:r>
              <a:r>
                <a:rPr lang="es-EC" sz="1800" dirty="0"/>
                <a:t>técnicas y algoritmos que permitan determinar el ángulo de arribo (</a:t>
              </a:r>
              <a:r>
                <a:rPr lang="es-EC" sz="1800" dirty="0" err="1"/>
                <a:t>AoA</a:t>
              </a:r>
              <a:r>
                <a:rPr lang="es-EC" sz="1800" dirty="0"/>
                <a:t>), enfocadas a localizar señales de radioeléctricas en la banda de </a:t>
              </a:r>
              <a14:m>
                <m:oMath xmlns:m="http://schemas.openxmlformats.org/officeDocument/2006/math">
                  <m:r>
                    <a:rPr lang="es-EC" sz="1800" i="1"/>
                    <m:t>80</m:t>
                  </m:r>
                  <m:r>
                    <a:rPr lang="es-EC" sz="1800" i="1"/>
                    <m:t>𝑀𝐻𝑧</m:t>
                  </m:r>
                </m:oMath>
              </a14:m>
              <a:r>
                <a:rPr lang="es-EC" sz="1800" dirty="0"/>
                <a:t> hasta los </a:t>
              </a:r>
              <a14:m>
                <m:oMath xmlns:m="http://schemas.openxmlformats.org/officeDocument/2006/math">
                  <m:r>
                    <a:rPr lang="es-EC" sz="1800" i="1"/>
                    <m:t>2</m:t>
                  </m:r>
                  <m:r>
                    <a:rPr lang="es-EC" sz="1800" i="1"/>
                    <m:t>𝐺𝐻𝑧</m:t>
                  </m:r>
                </m:oMath>
              </a14:m>
              <a:r>
                <a:rPr lang="es-EC" sz="1800" dirty="0"/>
                <a:t> a fin de incrementar la capacidad de respuesta de los sistemas de seguridad y vigilancia pública. </a:t>
              </a:r>
              <a:endParaRPr lang="es-EC" sz="1800" b="1" u="none" dirty="0"/>
            </a:p>
          </dgm:t>
        </dgm:pt>
      </mc:Choice>
      <mc:Fallback>
        <dgm:pt modelId="{99EAC975-ECC5-465A-A549-34A5943660E0}">
          <dgm:prSet phldrT="[Texto]" custT="1"/>
          <dgm:spPr/>
          <dgm:t>
            <a:bodyPr/>
            <a:lstStyle/>
            <a:p>
              <a:pPr algn="just">
                <a:buFont typeface="Symbol" panose="05050102010706020507" pitchFamily="18" charset="2"/>
                <a:buChar char=""/>
              </a:pPr>
              <a:r>
                <a:rPr lang="es-ES" sz="1800" dirty="0"/>
                <a:t>Desarrollar </a:t>
              </a:r>
              <a:r>
                <a:rPr lang="es-EC" sz="1800" dirty="0"/>
                <a:t>técnicas y algoritmos que permitan determinar el ángulo de arribo (</a:t>
              </a:r>
              <a:r>
                <a:rPr lang="es-EC" sz="1800" dirty="0" err="1"/>
                <a:t>AoA</a:t>
              </a:r>
              <a:r>
                <a:rPr lang="es-EC" sz="1800" dirty="0"/>
                <a:t>), enfocadas a localizar señales de radioeléctricas en la banda de </a:t>
              </a:r>
              <a:r>
                <a:rPr lang="es-EC" sz="1800" i="0"/>
                <a:t>80𝑀𝐻𝑧</a:t>
              </a:r>
              <a:r>
                <a:rPr lang="es-EC" sz="1800" dirty="0"/>
                <a:t> hasta los </a:t>
              </a:r>
              <a:r>
                <a:rPr lang="es-EC" sz="1800" i="0"/>
                <a:t>2𝐺𝐻𝑧</a:t>
              </a:r>
              <a:r>
                <a:rPr lang="es-EC" sz="1800" dirty="0"/>
                <a:t> a fin de incrementar la capacidad de respuesta de los sistemas de seguridad y vigilancia pública. </a:t>
              </a:r>
              <a:endParaRPr lang="es-EC" sz="1800" b="1" u="none" dirty="0"/>
            </a:p>
          </dgm:t>
        </dgm:pt>
      </mc:Fallback>
    </mc:AlternateContent>
    <dgm:pt modelId="{DF3BA3B7-33CB-48F4-BED3-CB0C5EAD4A8C}" type="parTrans" cxnId="{D6598EF7-D1EF-43A6-B16E-72E9988C14D7}">
      <dgm:prSet/>
      <dgm:spPr/>
      <dgm:t>
        <a:bodyPr/>
        <a:lstStyle/>
        <a:p>
          <a:endParaRPr lang="es-EC"/>
        </a:p>
      </dgm:t>
    </dgm:pt>
    <dgm:pt modelId="{E8BFFAD3-18F1-4B96-AD8F-91E5793E2A48}" type="sibTrans" cxnId="{D6598EF7-D1EF-43A6-B16E-72E9988C14D7}">
      <dgm:prSet/>
      <dgm:spPr/>
      <dgm:t>
        <a:bodyPr/>
        <a:lstStyle/>
        <a:p>
          <a:endParaRPr lang="es-EC"/>
        </a:p>
      </dgm:t>
    </dgm:pt>
    <dgm:pt modelId="{12C25256-82A3-4E09-9FC7-4911E0A08C96}">
      <dgm:prSet phldrT="[Texto]" custT="1"/>
      <dgm:spPr/>
      <dgm:t>
        <a:bodyPr/>
        <a:lstStyle/>
        <a:p>
          <a:pPr algn="just">
            <a:buFont typeface="Symbol" panose="05050102010706020507" pitchFamily="18" charset="2"/>
            <a:buChar char=""/>
          </a:pPr>
          <a:r>
            <a:rPr lang="es-ES" sz="1800" dirty="0"/>
            <a:t>Coordinar con el grupo </a:t>
          </a:r>
          <a:r>
            <a:rPr lang="es-EC" sz="1800" dirty="0"/>
            <a:t>que desarrolle el sistema de monitoreo, detección e identificación de múltiples señales, para obtener la información del objetivo que requiere ser ubicado, cumpliendo con todas las fases del sistema, es decir; detección, identificación, reconocimiento, seguimiento, discriminación y ubicación del objetivo</a:t>
          </a:r>
          <a:r>
            <a:rPr lang="es-ES" sz="1800" dirty="0"/>
            <a:t>.</a:t>
          </a:r>
          <a:endParaRPr lang="es-EC" sz="1800" b="1" u="none" dirty="0"/>
        </a:p>
      </dgm:t>
    </dgm:pt>
    <dgm:pt modelId="{7D38EC2B-7899-4F8E-BC2E-E6F6953E1427}" type="parTrans" cxnId="{2DE3D490-7E9D-48E1-950C-D9849569CC43}">
      <dgm:prSet/>
      <dgm:spPr/>
      <dgm:t>
        <a:bodyPr/>
        <a:lstStyle/>
        <a:p>
          <a:endParaRPr lang="es-EC"/>
        </a:p>
      </dgm:t>
    </dgm:pt>
    <dgm:pt modelId="{4EFE6B6B-872E-47D8-9B55-4961B2268253}" type="sibTrans" cxnId="{2DE3D490-7E9D-48E1-950C-D9849569CC43}">
      <dgm:prSet/>
      <dgm:spPr/>
      <dgm:t>
        <a:bodyPr/>
        <a:lstStyle/>
        <a:p>
          <a:endParaRPr lang="es-EC"/>
        </a:p>
      </dgm:t>
    </dgm:pt>
    <dgm:pt modelId="{0DB0D0A2-2C8B-4410-A9FC-89D66438C2F4}">
      <dgm:prSet phldrT="[Texto]" custT="1"/>
      <dgm:spPr/>
      <dgm:t>
        <a:bodyPr/>
        <a:lstStyle/>
        <a:p>
          <a:pPr algn="just">
            <a:buFont typeface="Symbol" panose="05050102010706020507" pitchFamily="18" charset="2"/>
            <a:buChar char=""/>
          </a:pPr>
          <a:r>
            <a:rPr lang="es-EC" sz="1800" dirty="0"/>
            <a:t>Evaluar experimentalmente las técnicas desarrolladas para la localización de señales radioeléctricas utilizando los medios disponibles y poder extender los resultados a bandas de frecuencias superiores.</a:t>
          </a:r>
          <a:endParaRPr lang="es-EC" sz="1800" b="1" u="none" dirty="0"/>
        </a:p>
      </dgm:t>
    </dgm:pt>
    <dgm:pt modelId="{E0CE0E52-177F-4F6C-8570-688896CA4E14}" type="parTrans" cxnId="{60E2B60F-7AC5-4064-8A47-647FA79C539F}">
      <dgm:prSet/>
      <dgm:spPr/>
      <dgm:t>
        <a:bodyPr/>
        <a:lstStyle/>
        <a:p>
          <a:endParaRPr lang="es-EC"/>
        </a:p>
      </dgm:t>
    </dgm:pt>
    <dgm:pt modelId="{76974460-9B52-48D6-BC6B-0FC1B93C8811}" type="sibTrans" cxnId="{60E2B60F-7AC5-4064-8A47-647FA79C539F}">
      <dgm:prSet/>
      <dgm:spPr/>
      <dgm:t>
        <a:bodyPr/>
        <a:lstStyle/>
        <a:p>
          <a:endParaRPr lang="es-EC"/>
        </a:p>
      </dgm:t>
    </dgm:pt>
    <dgm:pt modelId="{F461DCC6-52B5-40AA-BA8B-CCB5ED0F0D65}" type="pres">
      <dgm:prSet presAssocID="{0E41F4A0-BAB3-4B33-B0B7-2409E4C15419}" presName="vert0" presStyleCnt="0">
        <dgm:presLayoutVars>
          <dgm:dir/>
          <dgm:animOne val="branch"/>
          <dgm:animLvl val="lvl"/>
        </dgm:presLayoutVars>
      </dgm:prSet>
      <dgm:spPr/>
    </dgm:pt>
    <dgm:pt modelId="{D9E71DBF-4E89-4A02-BFB8-7035F456BAC5}" type="pres">
      <dgm:prSet presAssocID="{4614AA05-ACE0-4078-A179-76F88F9FC61B}" presName="thickLine" presStyleLbl="alignNode1" presStyleIdx="0" presStyleCnt="4"/>
      <dgm:spPr/>
    </dgm:pt>
    <dgm:pt modelId="{0C1D7511-F08B-450F-87C5-B4E6202FB2A3}" type="pres">
      <dgm:prSet presAssocID="{4614AA05-ACE0-4078-A179-76F88F9FC61B}" presName="horz1" presStyleCnt="0"/>
      <dgm:spPr/>
    </dgm:pt>
    <dgm:pt modelId="{6B27185B-7727-48ED-B420-2F579A455AF2}" type="pres">
      <dgm:prSet presAssocID="{4614AA05-ACE0-4078-A179-76F88F9FC61B}" presName="tx1" presStyleLbl="revTx" presStyleIdx="0" presStyleCnt="4" custScaleX="500000" custScaleY="46109" custLinFactNeighborX="61" custLinFactNeighborY="5630"/>
      <dgm:spPr/>
    </dgm:pt>
    <dgm:pt modelId="{089F1196-4B00-4B70-AD11-09B4B0A94D51}" type="pres">
      <dgm:prSet presAssocID="{4614AA05-ACE0-4078-A179-76F88F9FC61B}" presName="vert1" presStyleCnt="0"/>
      <dgm:spPr/>
    </dgm:pt>
    <dgm:pt modelId="{C600588D-3953-4E46-95A8-F6D63E180F9E}" type="pres">
      <dgm:prSet presAssocID="{99EAC975-ECC5-465A-A549-34A5943660E0}" presName="thickLine" presStyleLbl="alignNode1" presStyleIdx="1" presStyleCnt="4"/>
      <dgm:spPr/>
    </dgm:pt>
    <dgm:pt modelId="{EE186F18-8C36-4CA4-8D5A-0DC5242211D5}" type="pres">
      <dgm:prSet presAssocID="{99EAC975-ECC5-465A-A549-34A5943660E0}" presName="horz1" presStyleCnt="0"/>
      <dgm:spPr/>
    </dgm:pt>
    <dgm:pt modelId="{6C969180-9946-421C-8FD7-A734F6FD31C5}" type="pres">
      <dgm:prSet presAssocID="{99EAC975-ECC5-465A-A549-34A5943660E0}" presName="tx1" presStyleLbl="revTx" presStyleIdx="1" presStyleCnt="4" custScaleY="50912"/>
      <dgm:spPr/>
    </dgm:pt>
    <dgm:pt modelId="{95A2BA17-E81D-4125-BA83-2FB046B5DBB1}" type="pres">
      <dgm:prSet presAssocID="{99EAC975-ECC5-465A-A549-34A5943660E0}" presName="vert1" presStyleCnt="0"/>
      <dgm:spPr/>
    </dgm:pt>
    <dgm:pt modelId="{3CD8493D-B128-49B5-859C-A201D51C96BE}" type="pres">
      <dgm:prSet presAssocID="{12C25256-82A3-4E09-9FC7-4911E0A08C96}" presName="thickLine" presStyleLbl="alignNode1" presStyleIdx="2" presStyleCnt="4"/>
      <dgm:spPr/>
    </dgm:pt>
    <dgm:pt modelId="{9E0E9598-98AF-418D-91D1-CA2E8A8CCEBF}" type="pres">
      <dgm:prSet presAssocID="{12C25256-82A3-4E09-9FC7-4911E0A08C96}" presName="horz1" presStyleCnt="0"/>
      <dgm:spPr/>
    </dgm:pt>
    <dgm:pt modelId="{CDD73EEE-ADD4-41D6-A7FC-250B8C4F2245}" type="pres">
      <dgm:prSet presAssocID="{12C25256-82A3-4E09-9FC7-4911E0A08C96}" presName="tx1" presStyleLbl="revTx" presStyleIdx="2" presStyleCnt="4" custScaleY="73856"/>
      <dgm:spPr/>
    </dgm:pt>
    <dgm:pt modelId="{2B331D63-B30B-4EBE-B8A7-FACAF69FF6D5}" type="pres">
      <dgm:prSet presAssocID="{12C25256-82A3-4E09-9FC7-4911E0A08C96}" presName="vert1" presStyleCnt="0"/>
      <dgm:spPr/>
    </dgm:pt>
    <dgm:pt modelId="{8B80E9AD-A7A8-4E16-BA6A-10143E14E0CE}" type="pres">
      <dgm:prSet presAssocID="{0DB0D0A2-2C8B-4410-A9FC-89D66438C2F4}" presName="thickLine" presStyleLbl="alignNode1" presStyleIdx="3" presStyleCnt="4"/>
      <dgm:spPr/>
    </dgm:pt>
    <dgm:pt modelId="{412602AD-06BB-4C24-AE88-0E0E8C440EF6}" type="pres">
      <dgm:prSet presAssocID="{0DB0D0A2-2C8B-4410-A9FC-89D66438C2F4}" presName="horz1" presStyleCnt="0"/>
      <dgm:spPr/>
    </dgm:pt>
    <dgm:pt modelId="{A9BC7A78-1927-4C1D-AE2B-7DC548B9DDC6}" type="pres">
      <dgm:prSet presAssocID="{0DB0D0A2-2C8B-4410-A9FC-89D66438C2F4}" presName="tx1" presStyleLbl="revTx" presStyleIdx="3" presStyleCnt="4" custScaleY="65536"/>
      <dgm:spPr/>
    </dgm:pt>
    <dgm:pt modelId="{D3DCD57E-09C8-43E3-89CC-DA9F5D6A66B6}" type="pres">
      <dgm:prSet presAssocID="{0DB0D0A2-2C8B-4410-A9FC-89D66438C2F4}" presName="vert1" presStyleCnt="0"/>
      <dgm:spPr/>
    </dgm:pt>
  </dgm:ptLst>
  <dgm:cxnLst>
    <dgm:cxn modelId="{4059CE04-C4B4-4EFF-AF4C-589C30F8A38F}" type="presOf" srcId="{12C25256-82A3-4E09-9FC7-4911E0A08C96}" destId="{CDD73EEE-ADD4-41D6-A7FC-250B8C4F2245}" srcOrd="0" destOrd="0" presId="urn:microsoft.com/office/officeart/2008/layout/LinedList"/>
    <dgm:cxn modelId="{60E2B60F-7AC5-4064-8A47-647FA79C539F}" srcId="{0E41F4A0-BAB3-4B33-B0B7-2409E4C15419}" destId="{0DB0D0A2-2C8B-4410-A9FC-89D66438C2F4}" srcOrd="3" destOrd="0" parTransId="{E0CE0E52-177F-4F6C-8570-688896CA4E14}" sibTransId="{76974460-9B52-48D6-BC6B-0FC1B93C8811}"/>
    <dgm:cxn modelId="{F6F91116-99CD-4372-B169-740168C6A24D}" type="presOf" srcId="{0E41F4A0-BAB3-4B33-B0B7-2409E4C15419}" destId="{F461DCC6-52B5-40AA-BA8B-CCB5ED0F0D65}" srcOrd="0" destOrd="0" presId="urn:microsoft.com/office/officeart/2008/layout/LinedList"/>
    <dgm:cxn modelId="{1B8F931A-7134-42FC-8102-79FE2F1BB37E}" type="presOf" srcId="{0DB0D0A2-2C8B-4410-A9FC-89D66438C2F4}" destId="{A9BC7A78-1927-4C1D-AE2B-7DC548B9DDC6}" srcOrd="0" destOrd="0" presId="urn:microsoft.com/office/officeart/2008/layout/LinedList"/>
    <dgm:cxn modelId="{14C1653E-5548-4A8C-9010-394A67492342}" srcId="{0E41F4A0-BAB3-4B33-B0B7-2409E4C15419}" destId="{4614AA05-ACE0-4078-A179-76F88F9FC61B}" srcOrd="0" destOrd="0" parTransId="{E4099168-CAFA-4CE2-A998-3AA1991D62EA}" sibTransId="{14CA127D-CF8F-4339-94D4-E53B337485CF}"/>
    <dgm:cxn modelId="{2DA97A6A-F290-4491-B8F6-24E1510DF6DD}" type="presOf" srcId="{99EAC975-ECC5-465A-A549-34A5943660E0}" destId="{6C969180-9946-421C-8FD7-A734F6FD31C5}" srcOrd="0" destOrd="0" presId="urn:microsoft.com/office/officeart/2008/layout/LinedList"/>
    <dgm:cxn modelId="{57E0D08C-6E74-41FC-8234-7F4A53951F79}" type="presOf" srcId="{4614AA05-ACE0-4078-A179-76F88F9FC61B}" destId="{6B27185B-7727-48ED-B420-2F579A455AF2}" srcOrd="0" destOrd="0" presId="urn:microsoft.com/office/officeart/2008/layout/LinedList"/>
    <dgm:cxn modelId="{2DE3D490-7E9D-48E1-950C-D9849569CC43}" srcId="{0E41F4A0-BAB3-4B33-B0B7-2409E4C15419}" destId="{12C25256-82A3-4E09-9FC7-4911E0A08C96}" srcOrd="2" destOrd="0" parTransId="{7D38EC2B-7899-4F8E-BC2E-E6F6953E1427}" sibTransId="{4EFE6B6B-872E-47D8-9B55-4961B2268253}"/>
    <dgm:cxn modelId="{D6598EF7-D1EF-43A6-B16E-72E9988C14D7}" srcId="{0E41F4A0-BAB3-4B33-B0B7-2409E4C15419}" destId="{99EAC975-ECC5-465A-A549-34A5943660E0}" srcOrd="1" destOrd="0" parTransId="{DF3BA3B7-33CB-48F4-BED3-CB0C5EAD4A8C}" sibTransId="{E8BFFAD3-18F1-4B96-AD8F-91E5793E2A48}"/>
    <dgm:cxn modelId="{B72F8B9A-FBEA-46C7-A4A7-CA0FE53CC1B3}" type="presParOf" srcId="{F461DCC6-52B5-40AA-BA8B-CCB5ED0F0D65}" destId="{D9E71DBF-4E89-4A02-BFB8-7035F456BAC5}" srcOrd="0" destOrd="0" presId="urn:microsoft.com/office/officeart/2008/layout/LinedList"/>
    <dgm:cxn modelId="{BFF2D021-D1B0-47C4-A1E5-91212E753B9E}" type="presParOf" srcId="{F461DCC6-52B5-40AA-BA8B-CCB5ED0F0D65}" destId="{0C1D7511-F08B-450F-87C5-B4E6202FB2A3}" srcOrd="1" destOrd="0" presId="urn:microsoft.com/office/officeart/2008/layout/LinedList"/>
    <dgm:cxn modelId="{44595393-2748-447D-902F-8A298BD46176}" type="presParOf" srcId="{0C1D7511-F08B-450F-87C5-B4E6202FB2A3}" destId="{6B27185B-7727-48ED-B420-2F579A455AF2}" srcOrd="0" destOrd="0" presId="urn:microsoft.com/office/officeart/2008/layout/LinedList"/>
    <dgm:cxn modelId="{D4E6192C-4976-4A70-B5FE-84E21F33A5BC}" type="presParOf" srcId="{0C1D7511-F08B-450F-87C5-B4E6202FB2A3}" destId="{089F1196-4B00-4B70-AD11-09B4B0A94D51}" srcOrd="1" destOrd="0" presId="urn:microsoft.com/office/officeart/2008/layout/LinedList"/>
    <dgm:cxn modelId="{6BB980E1-2E85-4BFD-98EE-8ED16F6DF287}" type="presParOf" srcId="{F461DCC6-52B5-40AA-BA8B-CCB5ED0F0D65}" destId="{C600588D-3953-4E46-95A8-F6D63E180F9E}" srcOrd="2" destOrd="0" presId="urn:microsoft.com/office/officeart/2008/layout/LinedList"/>
    <dgm:cxn modelId="{23029D7D-7B78-4B67-9321-E2487604B81E}" type="presParOf" srcId="{F461DCC6-52B5-40AA-BA8B-CCB5ED0F0D65}" destId="{EE186F18-8C36-4CA4-8D5A-0DC5242211D5}" srcOrd="3" destOrd="0" presId="urn:microsoft.com/office/officeart/2008/layout/LinedList"/>
    <dgm:cxn modelId="{7F354E40-AEB3-45CA-9589-016280DD9021}" type="presParOf" srcId="{EE186F18-8C36-4CA4-8D5A-0DC5242211D5}" destId="{6C969180-9946-421C-8FD7-A734F6FD31C5}" srcOrd="0" destOrd="0" presId="urn:microsoft.com/office/officeart/2008/layout/LinedList"/>
    <dgm:cxn modelId="{552A0422-9005-4164-BFC0-78259874E4A4}" type="presParOf" srcId="{EE186F18-8C36-4CA4-8D5A-0DC5242211D5}" destId="{95A2BA17-E81D-4125-BA83-2FB046B5DBB1}" srcOrd="1" destOrd="0" presId="urn:microsoft.com/office/officeart/2008/layout/LinedList"/>
    <dgm:cxn modelId="{A89B238C-406E-4867-8D1A-B79B9CBCEF9C}" type="presParOf" srcId="{F461DCC6-52B5-40AA-BA8B-CCB5ED0F0D65}" destId="{3CD8493D-B128-49B5-859C-A201D51C96BE}" srcOrd="4" destOrd="0" presId="urn:microsoft.com/office/officeart/2008/layout/LinedList"/>
    <dgm:cxn modelId="{887D4085-704C-4B3B-95C2-FFC9048DBDA4}" type="presParOf" srcId="{F461DCC6-52B5-40AA-BA8B-CCB5ED0F0D65}" destId="{9E0E9598-98AF-418D-91D1-CA2E8A8CCEBF}" srcOrd="5" destOrd="0" presId="urn:microsoft.com/office/officeart/2008/layout/LinedList"/>
    <dgm:cxn modelId="{AFC5731F-CDAA-4372-9FDB-C3A849BFF9DF}" type="presParOf" srcId="{9E0E9598-98AF-418D-91D1-CA2E8A8CCEBF}" destId="{CDD73EEE-ADD4-41D6-A7FC-250B8C4F2245}" srcOrd="0" destOrd="0" presId="urn:microsoft.com/office/officeart/2008/layout/LinedList"/>
    <dgm:cxn modelId="{99AC305B-1169-4E79-8FD1-D7174C15E6B2}" type="presParOf" srcId="{9E0E9598-98AF-418D-91D1-CA2E8A8CCEBF}" destId="{2B331D63-B30B-4EBE-B8A7-FACAF69FF6D5}" srcOrd="1" destOrd="0" presId="urn:microsoft.com/office/officeart/2008/layout/LinedList"/>
    <dgm:cxn modelId="{4A68FD11-6040-44DC-A182-DC923E29C09A}" type="presParOf" srcId="{F461DCC6-52B5-40AA-BA8B-CCB5ED0F0D65}" destId="{8B80E9AD-A7A8-4E16-BA6A-10143E14E0CE}" srcOrd="6" destOrd="0" presId="urn:microsoft.com/office/officeart/2008/layout/LinedList"/>
    <dgm:cxn modelId="{49F79659-83E2-4CED-9718-A04AD9C9FAFB}" type="presParOf" srcId="{F461DCC6-52B5-40AA-BA8B-CCB5ED0F0D65}" destId="{412602AD-06BB-4C24-AE88-0E0E8C440EF6}" srcOrd="7" destOrd="0" presId="urn:microsoft.com/office/officeart/2008/layout/LinedList"/>
    <dgm:cxn modelId="{58AE2943-9209-49BF-A3E0-C3AC6D226C6C}" type="presParOf" srcId="{412602AD-06BB-4C24-AE88-0E0E8C440EF6}" destId="{A9BC7A78-1927-4C1D-AE2B-7DC548B9DDC6}" srcOrd="0" destOrd="0" presId="urn:microsoft.com/office/officeart/2008/layout/LinedList"/>
    <dgm:cxn modelId="{00D3CCB8-5F83-4F37-938C-902188E180D6}" type="presParOf" srcId="{412602AD-06BB-4C24-AE88-0E0E8C440EF6}" destId="{D3DCD57E-09C8-43E3-89CC-DA9F5D6A66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71DBF-4E89-4A02-BFB8-7035F456BAC5}">
      <dsp:nvSpPr>
        <dsp:cNvPr id="0" name=""/>
        <dsp:cNvSpPr/>
      </dsp:nvSpPr>
      <dsp:spPr>
        <a:xfrm>
          <a:off x="0" y="0"/>
          <a:ext cx="792087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7185B-7727-48ED-B420-2F579A455AF2}">
      <dsp:nvSpPr>
        <dsp:cNvPr id="0" name=""/>
        <dsp:cNvSpPr/>
      </dsp:nvSpPr>
      <dsp:spPr>
        <a:xfrm>
          <a:off x="0" y="0"/>
          <a:ext cx="7918945" cy="162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Los sistemas de Guerra electrónica requieren una modernización de los sistemas de monitoreo, localización y determinación del </a:t>
          </a:r>
          <a:r>
            <a:rPr lang="es-EC" sz="2400" kern="1200" dirty="0" err="1"/>
            <a:t>AoA</a:t>
          </a:r>
          <a:r>
            <a:rPr lang="es-EC" sz="2400" kern="1200" dirty="0"/>
            <a:t> (Ángulo de Arribo).</a:t>
          </a:r>
          <a:endParaRPr lang="es-EC" sz="2400" b="1" u="none" kern="1200" dirty="0"/>
        </a:p>
      </dsp:txBody>
      <dsp:txXfrm>
        <a:off x="0" y="0"/>
        <a:ext cx="7918945" cy="16267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40D8A-F09C-43F1-A346-E20B8D494242}">
      <dsp:nvSpPr>
        <dsp:cNvPr id="0" name=""/>
        <dsp:cNvSpPr/>
      </dsp:nvSpPr>
      <dsp:spPr>
        <a:xfrm>
          <a:off x="0" y="0"/>
          <a:ext cx="813690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BCCF6-EB30-40D7-AD6C-1F683F9DC112}">
      <dsp:nvSpPr>
        <dsp:cNvPr id="0" name=""/>
        <dsp:cNvSpPr/>
      </dsp:nvSpPr>
      <dsp:spPr>
        <a:xfrm>
          <a:off x="0" y="0"/>
          <a:ext cx="8136904" cy="13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C" sz="2200" kern="1200" dirty="0"/>
            <a:t>Los equipos de comunicaciones que se utilicen en las operaciones militares deben garantizar la seguridad de las mismas con la característica que debe ser en tiempo real en todos los niveles y modalidades de combate.</a:t>
          </a:r>
        </a:p>
      </dsp:txBody>
      <dsp:txXfrm>
        <a:off x="0" y="0"/>
        <a:ext cx="8136904" cy="13987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40D8A-F09C-43F1-A346-E20B8D494242}">
      <dsp:nvSpPr>
        <dsp:cNvPr id="0" name=""/>
        <dsp:cNvSpPr/>
      </dsp:nvSpPr>
      <dsp:spPr>
        <a:xfrm>
          <a:off x="0" y="0"/>
          <a:ext cx="813690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BCCF6-EB30-40D7-AD6C-1F683F9DC112}">
      <dsp:nvSpPr>
        <dsp:cNvPr id="0" name=""/>
        <dsp:cNvSpPr/>
      </dsp:nvSpPr>
      <dsp:spPr>
        <a:xfrm>
          <a:off x="0" y="0"/>
          <a:ext cx="8136904" cy="13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Son las técnicas y tecnologías que conducen a la construcción de dispositivos capaces de controlar electrónicamente un sistema de armas y al desarrollo de contramedidas para buscar información de tropas enemigas y proteger la nuestra.</a:t>
          </a:r>
          <a:endParaRPr lang="es-EC" sz="2200" kern="1200" dirty="0"/>
        </a:p>
      </dsp:txBody>
      <dsp:txXfrm>
        <a:off x="0" y="0"/>
        <a:ext cx="8136904" cy="1398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C64A-D11F-4278-8E9D-3026EE9FD572}">
      <dsp:nvSpPr>
        <dsp:cNvPr id="0" name=""/>
        <dsp:cNvSpPr/>
      </dsp:nvSpPr>
      <dsp:spPr>
        <a:xfrm rot="10800000">
          <a:off x="980976" y="368"/>
          <a:ext cx="2936741" cy="96508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575" tIns="68580" rIns="128016" bIns="68580" numCol="1" spcCol="1270" anchor="ctr" anchorCtr="0">
          <a:noAutofit/>
        </a:bodyPr>
        <a:lstStyle/>
        <a:p>
          <a:pPr marL="0" lvl="0" indent="0" algn="ctr" defTabSz="800100">
            <a:lnSpc>
              <a:spcPct val="90000"/>
            </a:lnSpc>
            <a:spcBef>
              <a:spcPct val="0"/>
            </a:spcBef>
            <a:spcAft>
              <a:spcPct val="35000"/>
            </a:spcAft>
            <a:buNone/>
          </a:pPr>
          <a:r>
            <a:rPr lang="es-EC" sz="1800" kern="1200" dirty="0"/>
            <a:t>Fundamentados en el Sistema Arturo</a:t>
          </a:r>
        </a:p>
      </dsp:txBody>
      <dsp:txXfrm rot="10800000">
        <a:off x="1222247" y="368"/>
        <a:ext cx="2695470" cy="965084"/>
      </dsp:txXfrm>
    </dsp:sp>
    <dsp:sp modelId="{B232B4DC-F14B-4363-BF18-B6A7C4C52D6F}">
      <dsp:nvSpPr>
        <dsp:cNvPr id="0" name=""/>
        <dsp:cNvSpPr/>
      </dsp:nvSpPr>
      <dsp:spPr>
        <a:xfrm>
          <a:off x="498434" y="368"/>
          <a:ext cx="965084" cy="965084"/>
        </a:xfrm>
        <a:prstGeom prst="ellipse">
          <a:avLst/>
        </a:prstGeom>
        <a:blipFill>
          <a:blip xmlns:r="http://schemas.openxmlformats.org/officeDocument/2006/relationships" r:embed="rId1"/>
          <a:srcRect/>
          <a:stretch>
            <a:fillRect l="-80000" r="-8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AFE05A-79B1-4E02-87ED-B55B82A30FE2}">
      <dsp:nvSpPr>
        <dsp:cNvPr id="0" name=""/>
        <dsp:cNvSpPr/>
      </dsp:nvSpPr>
      <dsp:spPr>
        <a:xfrm rot="10800000">
          <a:off x="980976" y="1253537"/>
          <a:ext cx="2936741" cy="96508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575" tIns="68580" rIns="128016" bIns="68580" numCol="1" spcCol="1270" anchor="ctr" anchorCtr="0">
          <a:noAutofit/>
        </a:bodyPr>
        <a:lstStyle/>
        <a:p>
          <a:pPr marL="0" lvl="0" indent="0" algn="ctr" defTabSz="800100">
            <a:lnSpc>
              <a:spcPct val="90000"/>
            </a:lnSpc>
            <a:spcBef>
              <a:spcPct val="0"/>
            </a:spcBef>
            <a:spcAft>
              <a:spcPct val="35000"/>
            </a:spcAft>
            <a:buNone/>
          </a:pPr>
          <a:r>
            <a:rPr lang="es-EC" sz="1800" kern="1200" dirty="0"/>
            <a:t>Cambiar un analizador de espectro superheterodino</a:t>
          </a:r>
        </a:p>
      </dsp:txBody>
      <dsp:txXfrm rot="10800000">
        <a:off x="1222247" y="1253537"/>
        <a:ext cx="2695470" cy="965084"/>
      </dsp:txXfrm>
    </dsp:sp>
    <dsp:sp modelId="{C126240C-6CC0-4B0D-98B0-A90E2CD37A97}">
      <dsp:nvSpPr>
        <dsp:cNvPr id="0" name=""/>
        <dsp:cNvSpPr/>
      </dsp:nvSpPr>
      <dsp:spPr>
        <a:xfrm>
          <a:off x="498434" y="1253537"/>
          <a:ext cx="965084" cy="965084"/>
        </a:xfrm>
        <a:prstGeom prst="ellipse">
          <a:avLst/>
        </a:prstGeom>
        <a:blipFill>
          <a:blip xmlns:r="http://schemas.openxmlformats.org/officeDocument/2006/relationships" r:embed="rId2"/>
          <a:srcRect/>
          <a:stretch>
            <a:fillRect l="-21000" r="-2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91E0D-002E-4420-8E18-DB64D8AF65D7}">
      <dsp:nvSpPr>
        <dsp:cNvPr id="0" name=""/>
        <dsp:cNvSpPr/>
      </dsp:nvSpPr>
      <dsp:spPr>
        <a:xfrm rot="10800000">
          <a:off x="980976" y="2506707"/>
          <a:ext cx="2936741" cy="96508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575" tIns="68580" rIns="128016" bIns="68580" numCol="1" spcCol="1270" anchor="ctr" anchorCtr="0">
          <a:noAutofit/>
        </a:bodyPr>
        <a:lstStyle/>
        <a:p>
          <a:pPr marL="0" lvl="0" indent="0" algn="ctr" defTabSz="800100">
            <a:lnSpc>
              <a:spcPct val="90000"/>
            </a:lnSpc>
            <a:spcBef>
              <a:spcPct val="0"/>
            </a:spcBef>
            <a:spcAft>
              <a:spcPct val="35000"/>
            </a:spcAft>
            <a:buNone/>
          </a:pPr>
          <a:r>
            <a:rPr lang="es-EC" sz="1800" kern="1200" dirty="0"/>
            <a:t>Se pretende incorporar un nuevo sistema.</a:t>
          </a:r>
        </a:p>
      </dsp:txBody>
      <dsp:txXfrm rot="10800000">
        <a:off x="1222247" y="2506707"/>
        <a:ext cx="2695470" cy="965084"/>
      </dsp:txXfrm>
    </dsp:sp>
    <dsp:sp modelId="{ACF52A0E-F008-4CF3-A99F-994E25A1A16C}">
      <dsp:nvSpPr>
        <dsp:cNvPr id="0" name=""/>
        <dsp:cNvSpPr/>
      </dsp:nvSpPr>
      <dsp:spPr>
        <a:xfrm>
          <a:off x="498434" y="2506707"/>
          <a:ext cx="965084" cy="965084"/>
        </a:xfrm>
        <a:prstGeom prst="ellipse">
          <a:avLst/>
        </a:prstGeom>
        <a:blipFill>
          <a:blip xmlns:r="http://schemas.openxmlformats.org/officeDocument/2006/relationships" r:embed="rId3"/>
          <a:srcRect/>
          <a:stretch>
            <a:fillRect t="-39000" b="-39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71DBF-4E89-4A02-BFB8-7035F456BAC5}">
      <dsp:nvSpPr>
        <dsp:cNvPr id="0" name=""/>
        <dsp:cNvSpPr/>
      </dsp:nvSpPr>
      <dsp:spPr>
        <a:xfrm>
          <a:off x="0" y="0"/>
          <a:ext cx="792087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7185B-7727-48ED-B420-2F579A455AF2}">
      <dsp:nvSpPr>
        <dsp:cNvPr id="0" name=""/>
        <dsp:cNvSpPr/>
      </dsp:nvSpPr>
      <dsp:spPr>
        <a:xfrm>
          <a:off x="0" y="0"/>
          <a:ext cx="7918945" cy="162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El proyecto busca diseñar un sistema que permita localizar señales radioeléctricas mediante la determinación de su ángulo de arribo (</a:t>
          </a:r>
          <a:r>
            <a:rPr lang="es-EC" sz="2400" kern="1200" dirty="0" err="1"/>
            <a:t>AoA</a:t>
          </a:r>
          <a:r>
            <a:rPr lang="es-EC" sz="2400" kern="1200" dirty="0"/>
            <a:t>) cumpliendo un proceso de I+D+i (Investigación, Desarrollo e innovación).</a:t>
          </a:r>
          <a:endParaRPr lang="es-EC" sz="2400" b="1" u="none" kern="1200" dirty="0"/>
        </a:p>
      </dsp:txBody>
      <dsp:txXfrm>
        <a:off x="0" y="0"/>
        <a:ext cx="7918945" cy="1626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C64A-D11F-4278-8E9D-3026EE9FD572}">
      <dsp:nvSpPr>
        <dsp:cNvPr id="0" name=""/>
        <dsp:cNvSpPr/>
      </dsp:nvSpPr>
      <dsp:spPr>
        <a:xfrm rot="10800000">
          <a:off x="1109558" y="35861"/>
          <a:ext cx="2936741" cy="1479410"/>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2379" tIns="80010" rIns="149352" bIns="80010" numCol="1" spcCol="1270" anchor="ctr" anchorCtr="0">
          <a:noAutofit/>
        </a:bodyPr>
        <a:lstStyle/>
        <a:p>
          <a:pPr marL="0" lvl="0" indent="0" algn="ctr" defTabSz="933450">
            <a:lnSpc>
              <a:spcPct val="90000"/>
            </a:lnSpc>
            <a:spcBef>
              <a:spcPct val="0"/>
            </a:spcBef>
            <a:spcAft>
              <a:spcPct val="35000"/>
            </a:spcAft>
            <a:buNone/>
          </a:pPr>
          <a:r>
            <a:rPr lang="es-EC" sz="2100" kern="1200" dirty="0"/>
            <a:t>Inconvenientes:</a:t>
          </a:r>
        </a:p>
      </dsp:txBody>
      <dsp:txXfrm rot="10800000">
        <a:off x="1479410" y="35861"/>
        <a:ext cx="2566889" cy="1479410"/>
      </dsp:txXfrm>
    </dsp:sp>
    <dsp:sp modelId="{B232B4DC-F14B-4363-BF18-B6A7C4C52D6F}">
      <dsp:nvSpPr>
        <dsp:cNvPr id="0" name=""/>
        <dsp:cNvSpPr/>
      </dsp:nvSpPr>
      <dsp:spPr>
        <a:xfrm>
          <a:off x="369852" y="35861"/>
          <a:ext cx="1479410" cy="1479410"/>
        </a:xfrm>
        <a:prstGeom prst="ellipse">
          <a:avLst/>
        </a:prstGeom>
        <a:blipFill>
          <a:blip xmlns:r="http://schemas.openxmlformats.org/officeDocument/2006/relationships" r:embed="rId1"/>
          <a:srcRect/>
          <a:stretch>
            <a:fillRect l="-80000" r="-8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AFE05A-79B1-4E02-87ED-B55B82A30FE2}">
      <dsp:nvSpPr>
        <dsp:cNvPr id="0" name=""/>
        <dsp:cNvSpPr/>
      </dsp:nvSpPr>
      <dsp:spPr>
        <a:xfrm rot="10800000">
          <a:off x="1109558" y="1956887"/>
          <a:ext cx="2936741" cy="1479410"/>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2379" tIns="80010" rIns="149352" bIns="80010" numCol="1" spcCol="1270" anchor="ctr" anchorCtr="0">
          <a:noAutofit/>
        </a:bodyPr>
        <a:lstStyle/>
        <a:p>
          <a:pPr marL="0" lvl="0" indent="0" algn="ctr" defTabSz="933450">
            <a:lnSpc>
              <a:spcPct val="90000"/>
            </a:lnSpc>
            <a:spcBef>
              <a:spcPct val="0"/>
            </a:spcBef>
            <a:spcAft>
              <a:spcPct val="35000"/>
            </a:spcAft>
            <a:buNone/>
          </a:pPr>
          <a:r>
            <a:rPr lang="es-EC" sz="2100" kern="1200" dirty="0"/>
            <a:t>Ventajas:</a:t>
          </a:r>
        </a:p>
      </dsp:txBody>
      <dsp:txXfrm rot="10800000">
        <a:off x="1479410" y="1956887"/>
        <a:ext cx="2566889" cy="1479410"/>
      </dsp:txXfrm>
    </dsp:sp>
    <dsp:sp modelId="{C126240C-6CC0-4B0D-98B0-A90E2CD37A97}">
      <dsp:nvSpPr>
        <dsp:cNvPr id="0" name=""/>
        <dsp:cNvSpPr/>
      </dsp:nvSpPr>
      <dsp:spPr>
        <a:xfrm>
          <a:off x="369852" y="1956887"/>
          <a:ext cx="1479410" cy="1479410"/>
        </a:xfrm>
        <a:prstGeom prst="ellipse">
          <a:avLst/>
        </a:prstGeom>
        <a:blipFill>
          <a:blip xmlns:r="http://schemas.openxmlformats.org/officeDocument/2006/relationships" r:embed="rId2"/>
          <a:srcRect/>
          <a:stretch>
            <a:fillRect l="-21000" r="-2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71DBF-4E89-4A02-BFB8-7035F456BAC5}">
      <dsp:nvSpPr>
        <dsp:cNvPr id="0" name=""/>
        <dsp:cNvSpPr/>
      </dsp:nvSpPr>
      <dsp:spPr>
        <a:xfrm>
          <a:off x="0" y="0"/>
          <a:ext cx="792087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7185B-7727-48ED-B420-2F579A455AF2}">
      <dsp:nvSpPr>
        <dsp:cNvPr id="0" name=""/>
        <dsp:cNvSpPr/>
      </dsp:nvSpPr>
      <dsp:spPr>
        <a:xfrm>
          <a:off x="0" y="0"/>
          <a:ext cx="7918945" cy="162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Determinar el ángulo de arribo de una señal radioeléctrica emitida por un transmisor y que para nuestras tropas su localización sea desconocida en la banda de 80MHz a 2GHz.</a:t>
          </a:r>
          <a:endParaRPr lang="es-EC" sz="2400" b="1" u="none" kern="1200" dirty="0"/>
        </a:p>
      </dsp:txBody>
      <dsp:txXfrm>
        <a:off x="0" y="0"/>
        <a:ext cx="7918945" cy="1626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C64A-D11F-4278-8E9D-3026EE9FD572}">
      <dsp:nvSpPr>
        <dsp:cNvPr id="0" name=""/>
        <dsp:cNvSpPr/>
      </dsp:nvSpPr>
      <dsp:spPr>
        <a:xfrm rot="10800000">
          <a:off x="1109558" y="996374"/>
          <a:ext cx="2936741" cy="1479410"/>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2379" tIns="121920" rIns="227584" bIns="121920" numCol="1" spcCol="1270" anchor="ctr" anchorCtr="0">
          <a:noAutofit/>
        </a:bodyPr>
        <a:lstStyle/>
        <a:p>
          <a:pPr marL="0" lvl="0" indent="0" algn="ctr" defTabSz="1422400">
            <a:lnSpc>
              <a:spcPct val="90000"/>
            </a:lnSpc>
            <a:spcBef>
              <a:spcPct val="0"/>
            </a:spcBef>
            <a:spcAft>
              <a:spcPct val="35000"/>
            </a:spcAft>
            <a:buNone/>
          </a:pPr>
          <a:r>
            <a:rPr lang="es-EC" sz="3200" kern="1200" dirty="0"/>
            <a:t>Aplicativo</a:t>
          </a:r>
        </a:p>
      </dsp:txBody>
      <dsp:txXfrm rot="10800000">
        <a:off x="1479410" y="996374"/>
        <a:ext cx="2566889" cy="1479410"/>
      </dsp:txXfrm>
    </dsp:sp>
    <dsp:sp modelId="{B232B4DC-F14B-4363-BF18-B6A7C4C52D6F}">
      <dsp:nvSpPr>
        <dsp:cNvPr id="0" name=""/>
        <dsp:cNvSpPr/>
      </dsp:nvSpPr>
      <dsp:spPr>
        <a:xfrm>
          <a:off x="369852" y="996374"/>
          <a:ext cx="1479410" cy="1479410"/>
        </a:xfrm>
        <a:prstGeom prst="ellipse">
          <a:avLst/>
        </a:prstGeom>
        <a:blipFill>
          <a:blip xmlns:r="http://schemas.openxmlformats.org/officeDocument/2006/relationships" r:embed="rId1"/>
          <a:srcRect/>
          <a:stretch>
            <a:fillRect l="-80000" r="-8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71DBF-4E89-4A02-BFB8-7035F456BAC5}">
      <dsp:nvSpPr>
        <dsp:cNvPr id="0" name=""/>
        <dsp:cNvSpPr/>
      </dsp:nvSpPr>
      <dsp:spPr>
        <a:xfrm>
          <a:off x="0" y="0"/>
          <a:ext cx="792087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7185B-7727-48ED-B420-2F579A455AF2}">
      <dsp:nvSpPr>
        <dsp:cNvPr id="0" name=""/>
        <dsp:cNvSpPr/>
      </dsp:nvSpPr>
      <dsp:spPr>
        <a:xfrm>
          <a:off x="0" y="0"/>
          <a:ext cx="7918945" cy="3026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Desarrollar un sistema de localización de señales radioeléctricas a través del estudio y análisis de técnicas de determinación del ángulo de arribo (</a:t>
          </a:r>
          <a:r>
            <a:rPr lang="es-EC" sz="2400" kern="1200" dirty="0" err="1"/>
            <a:t>AoA</a:t>
          </a:r>
          <a:r>
            <a:rPr lang="es-EC" sz="2400" kern="1200" dirty="0"/>
            <a:t>) en la banda de </a:t>
          </a:r>
          <a14:m xmlns:a14="http://schemas.microsoft.com/office/drawing/2010/main">
            <m:oMath xmlns:m="http://schemas.openxmlformats.org/officeDocument/2006/math">
              <m:r>
                <a:rPr lang="es-EC" sz="2400" i="1" kern="1200"/>
                <m:t>80</m:t>
              </m:r>
              <m:r>
                <a:rPr lang="es-EC" sz="2400" i="1" kern="1200"/>
                <m:t>𝑀𝐻𝑧</m:t>
              </m:r>
            </m:oMath>
          </a14:m>
          <a:r>
            <a:rPr lang="es-EC" sz="2400" kern="1200" dirty="0"/>
            <a:t> hasta </a:t>
          </a:r>
          <a14:m xmlns:a14="http://schemas.microsoft.com/office/drawing/2010/main">
            <m:oMath xmlns:m="http://schemas.openxmlformats.org/officeDocument/2006/math">
              <m:r>
                <a:rPr lang="es-EC" sz="2400" i="1" kern="1200"/>
                <m:t>2</m:t>
              </m:r>
              <m:r>
                <a:rPr lang="es-EC" sz="2400" i="1" kern="1200"/>
                <m:t>𝐺𝐻𝑧</m:t>
              </m:r>
            </m:oMath>
          </a14:m>
          <a:r>
            <a:rPr lang="es-EC" sz="2400" kern="1200" dirty="0"/>
            <a:t>, para el Agrupamiento de Comunicaciones y Guerra Electrónica (AGRUCOMGE) del Ejército Ecuatoriano, enfocado a incrementar la capacidad de respuesta de los sistemas de seguridad y vigilancia públicos.</a:t>
          </a:r>
          <a:endParaRPr lang="es-EC" sz="2400" b="1" u="none" kern="1200" dirty="0"/>
        </a:p>
      </dsp:txBody>
      <dsp:txXfrm>
        <a:off x="0" y="0"/>
        <a:ext cx="7918945" cy="30261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71DBF-4E89-4A02-BFB8-7035F456BAC5}">
      <dsp:nvSpPr>
        <dsp:cNvPr id="0" name=""/>
        <dsp:cNvSpPr/>
      </dsp:nvSpPr>
      <dsp:spPr>
        <a:xfrm>
          <a:off x="0" y="894"/>
          <a:ext cx="792087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7185B-7727-48ED-B420-2F579A455AF2}">
      <dsp:nvSpPr>
        <dsp:cNvPr id="0" name=""/>
        <dsp:cNvSpPr/>
      </dsp:nvSpPr>
      <dsp:spPr>
        <a:xfrm>
          <a:off x="966" y="132300"/>
          <a:ext cx="7918945" cy="107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EC" sz="1800" kern="1200" dirty="0"/>
            <a:t>Realizar el estudio y análisis del estado del arte en relación a las técnicas de determinación del ángulo de arribo (</a:t>
          </a:r>
          <a:r>
            <a:rPr lang="es-EC" sz="1800" kern="1200" dirty="0" err="1"/>
            <a:t>AoA</a:t>
          </a:r>
          <a:r>
            <a:rPr lang="es-EC" sz="1800" kern="1200" dirty="0"/>
            <a:t>).</a:t>
          </a:r>
          <a:endParaRPr lang="es-EC" sz="1800" b="1" u="none" kern="1200" dirty="0"/>
        </a:p>
      </dsp:txBody>
      <dsp:txXfrm>
        <a:off x="966" y="132300"/>
        <a:ext cx="7918945" cy="1076199"/>
      </dsp:txXfrm>
    </dsp:sp>
    <dsp:sp modelId="{C600588D-3953-4E46-95A8-F6D63E180F9E}">
      <dsp:nvSpPr>
        <dsp:cNvPr id="0" name=""/>
        <dsp:cNvSpPr/>
      </dsp:nvSpPr>
      <dsp:spPr>
        <a:xfrm>
          <a:off x="0" y="1077093"/>
          <a:ext cx="792087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69180-9946-421C-8FD7-A734F6FD31C5}">
      <dsp:nvSpPr>
        <dsp:cNvPr id="0" name=""/>
        <dsp:cNvSpPr/>
      </dsp:nvSpPr>
      <dsp:spPr>
        <a:xfrm>
          <a:off x="0" y="1077093"/>
          <a:ext cx="7920879" cy="1188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S" sz="1800" kern="1200" dirty="0"/>
            <a:t>Desarrollar </a:t>
          </a:r>
          <a:r>
            <a:rPr lang="es-EC" sz="1800" kern="1200" dirty="0"/>
            <a:t>técnicas y algoritmos que permitan determinar el ángulo de arribo (</a:t>
          </a:r>
          <a:r>
            <a:rPr lang="es-EC" sz="1800" kern="1200" dirty="0" err="1"/>
            <a:t>AoA</a:t>
          </a:r>
          <a:r>
            <a:rPr lang="es-EC" sz="1800" kern="1200" dirty="0"/>
            <a:t>), enfocadas a localizar señales de radioeléctricas en la banda de </a:t>
          </a:r>
          <a14:m xmlns:a14="http://schemas.microsoft.com/office/drawing/2010/main">
            <m:oMath xmlns:m="http://schemas.openxmlformats.org/officeDocument/2006/math">
              <m:r>
                <a:rPr lang="es-EC" sz="1800" i="1" kern="1200"/>
                <m:t>80</m:t>
              </m:r>
              <m:r>
                <a:rPr lang="es-EC" sz="1800" i="1" kern="1200"/>
                <m:t>𝑀𝐻𝑧</m:t>
              </m:r>
            </m:oMath>
          </a14:m>
          <a:r>
            <a:rPr lang="es-EC" sz="1800" kern="1200" dirty="0"/>
            <a:t> hasta los </a:t>
          </a:r>
          <a14:m xmlns:a14="http://schemas.microsoft.com/office/drawing/2010/main">
            <m:oMath xmlns:m="http://schemas.openxmlformats.org/officeDocument/2006/math">
              <m:r>
                <a:rPr lang="es-EC" sz="1800" i="1" kern="1200"/>
                <m:t>2</m:t>
              </m:r>
              <m:r>
                <a:rPr lang="es-EC" sz="1800" i="1" kern="1200"/>
                <m:t>𝐺𝐻𝑧</m:t>
              </m:r>
            </m:oMath>
          </a14:m>
          <a:r>
            <a:rPr lang="es-EC" sz="1800" kern="1200" dirty="0"/>
            <a:t> a fin de incrementar la capacidad de respuesta de los sistemas de seguridad y vigilancia pública. </a:t>
          </a:r>
          <a:endParaRPr lang="es-EC" sz="1800" b="1" u="none" kern="1200" dirty="0"/>
        </a:p>
      </dsp:txBody>
      <dsp:txXfrm>
        <a:off x="0" y="1077093"/>
        <a:ext cx="7920879" cy="1188303"/>
      </dsp:txXfrm>
    </dsp:sp>
    <dsp:sp modelId="{3CD8493D-B128-49B5-859C-A201D51C96BE}">
      <dsp:nvSpPr>
        <dsp:cNvPr id="0" name=""/>
        <dsp:cNvSpPr/>
      </dsp:nvSpPr>
      <dsp:spPr>
        <a:xfrm>
          <a:off x="0" y="2265397"/>
          <a:ext cx="792087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73EEE-ADD4-41D6-A7FC-250B8C4F2245}">
      <dsp:nvSpPr>
        <dsp:cNvPr id="0" name=""/>
        <dsp:cNvSpPr/>
      </dsp:nvSpPr>
      <dsp:spPr>
        <a:xfrm>
          <a:off x="0" y="2265397"/>
          <a:ext cx="7920879" cy="1723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S" sz="1800" kern="1200" dirty="0"/>
            <a:t>Coordinar con el grupo </a:t>
          </a:r>
          <a:r>
            <a:rPr lang="es-EC" sz="1800" kern="1200" dirty="0"/>
            <a:t>que desarrolle el sistema de monitoreo, detección e identificación de múltiples señales, para obtener la información del objetivo que requiere ser ubicado, cumpliendo con todas las fases del sistema, es decir; detección, identificación, reconocimiento, seguimiento, discriminación y ubicación del objetivo</a:t>
          </a:r>
          <a:r>
            <a:rPr lang="es-ES" sz="1800" kern="1200" dirty="0"/>
            <a:t>.</a:t>
          </a:r>
          <a:endParaRPr lang="es-EC" sz="1800" b="1" u="none" kern="1200" dirty="0"/>
        </a:p>
      </dsp:txBody>
      <dsp:txXfrm>
        <a:off x="0" y="2265397"/>
        <a:ext cx="7920879" cy="1723824"/>
      </dsp:txXfrm>
    </dsp:sp>
    <dsp:sp modelId="{8B80E9AD-A7A8-4E16-BA6A-10143E14E0CE}">
      <dsp:nvSpPr>
        <dsp:cNvPr id="0" name=""/>
        <dsp:cNvSpPr/>
      </dsp:nvSpPr>
      <dsp:spPr>
        <a:xfrm>
          <a:off x="0" y="3989222"/>
          <a:ext cx="792087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C7A78-1927-4C1D-AE2B-7DC548B9DDC6}">
      <dsp:nvSpPr>
        <dsp:cNvPr id="0" name=""/>
        <dsp:cNvSpPr/>
      </dsp:nvSpPr>
      <dsp:spPr>
        <a:xfrm>
          <a:off x="0" y="3989222"/>
          <a:ext cx="7920879" cy="15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C" sz="1800" kern="1200" dirty="0"/>
            <a:t>Evaluar experimentalmente las técnicas desarrolladas para la localización de señales radioeléctricas utilizando los medios disponibles y poder extender los resultados a bandas de frecuencias superiores.</a:t>
          </a:r>
          <a:endParaRPr lang="es-EC" sz="1800" b="1" u="none" kern="1200" dirty="0"/>
        </a:p>
      </dsp:txBody>
      <dsp:txXfrm>
        <a:off x="0" y="3989222"/>
        <a:ext cx="7920879" cy="15296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40D8A-F09C-43F1-A346-E20B8D494242}">
      <dsp:nvSpPr>
        <dsp:cNvPr id="0" name=""/>
        <dsp:cNvSpPr/>
      </dsp:nvSpPr>
      <dsp:spPr>
        <a:xfrm>
          <a:off x="0" y="0"/>
          <a:ext cx="381642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BCCF6-EB30-40D7-AD6C-1F683F9DC112}">
      <dsp:nvSpPr>
        <dsp:cNvPr id="0" name=""/>
        <dsp:cNvSpPr/>
      </dsp:nvSpPr>
      <dsp:spPr>
        <a:xfrm>
          <a:off x="0" y="0"/>
          <a:ext cx="3816424" cy="425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C" sz="2300" kern="1200" dirty="0"/>
            <a:t>En la actualidad, la tecnología electrónica juega un rol muy importante en todas las operaciones militares ya que nos permite explotar, reducir o impedir el uso del espectro electromagnético en el campo de batalla con la finalidad de someter al adversario y a la vez utilizar el uso del espectro en beneficio propio.</a:t>
          </a:r>
        </a:p>
      </dsp:txBody>
      <dsp:txXfrm>
        <a:off x="0" y="0"/>
        <a:ext cx="3816424" cy="425415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19/07/2019</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19/07/2019</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96"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cxnSp>
        <p:nvCxnSpPr>
          <p:cNvPr id="3" name="직선 연결선 2"/>
          <p:cNvCxnSpPr/>
          <p:nvPr userDrawn="1"/>
        </p:nvCxnSpPr>
        <p:spPr>
          <a:xfrm>
            <a:off x="521804" y="476671"/>
            <a:ext cx="8100392" cy="0"/>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21" name="슬라이드 번호 개체 틀 5"/>
          <p:cNvSpPr>
            <a:spLocks noGrp="1"/>
          </p:cNvSpPr>
          <p:nvPr>
            <p:ph type="sldNum" sz="quarter" idx="4"/>
          </p:nvPr>
        </p:nvSpPr>
        <p:spPr>
          <a:xfrm>
            <a:off x="4333292" y="6525344"/>
            <a:ext cx="477416"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A3BD94E-6BDF-4055-B415-DE7367DAAC25}" type="slidenum">
              <a:rPr lang="ko-KR" altLang="en-US" smtClean="0"/>
              <a:pPr/>
              <a:t>‹Nº›</a:t>
            </a:fld>
            <a:endParaRPr lang="ko-KR" altLang="en-US"/>
          </a:p>
        </p:txBody>
      </p:sp>
      <p:sp>
        <p:nvSpPr>
          <p:cNvPr id="13" name="제목 3"/>
          <p:cNvSpPr>
            <a:spLocks noGrp="1"/>
          </p:cNvSpPr>
          <p:nvPr>
            <p:ph type="title"/>
          </p:nvPr>
        </p:nvSpPr>
        <p:spPr>
          <a:xfrm>
            <a:off x="457200" y="274638"/>
            <a:ext cx="2026568" cy="418058"/>
          </a:xfrm>
          <a:prstGeom prst="rect">
            <a:avLst/>
          </a:prstGeom>
          <a:solidFill>
            <a:schemeClr val="bg1"/>
          </a:solidFill>
        </p:spPr>
        <p:txBody>
          <a:bodyPr/>
          <a:lstStyle>
            <a:lvl1pPr algn="l">
              <a:defRPr sz="2000" b="0">
                <a:solidFill>
                  <a:schemeClr val="tx2">
                    <a:lumMod val="60000"/>
                    <a:lumOff val="40000"/>
                  </a:schemeClr>
                </a:solidFill>
                <a:latin typeface="Tahoma" pitchFamily="34" charset="0"/>
                <a:cs typeface="Tahoma" pitchFamily="34" charset="0"/>
              </a:defRPr>
            </a:lvl1pPr>
          </a:lstStyle>
          <a:p>
            <a:endParaRPr lang="ko-KR" altLang="en-US" dirty="0"/>
          </a:p>
        </p:txBody>
      </p:sp>
    </p:spTree>
    <p:extLst>
      <p:ext uri="{BB962C8B-B14F-4D97-AF65-F5344CB8AC3E}">
        <p14:creationId xmlns:p14="http://schemas.microsoft.com/office/powerpoint/2010/main" val="94215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a:xfrm>
            <a:off x="3623733" y="6117336"/>
            <a:ext cx="3609438" cy="365125"/>
          </a:xfrm>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a:xfrm>
            <a:off x="8275320" y="6117336"/>
            <a:ext cx="411480" cy="365125"/>
          </a:xfrm>
        </p:spPr>
        <p:txBody>
          <a:bodyPr/>
          <a:lstStyle/>
          <a:p>
            <a:r>
              <a:rPr lang="es-EC" b="1"/>
              <a:t>VERSIÓN: </a:t>
            </a:r>
            <a:r>
              <a:rPr lang="es-EC"/>
              <a:t>1.1</a:t>
            </a:r>
            <a:endParaRPr lang="es-EC"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9855012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96DFF08F-DC6B-4601-B491-B0F83F6DD2DA}" type="datetimeFigureOut">
              <a:rPr lang="en-US" smtClean="0"/>
              <a:t>7/19/2019</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78228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66134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90764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40264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s-EC" b="1"/>
              <a:t>FECHA ÚLTIMA REVISIÓN: </a:t>
            </a:r>
            <a:r>
              <a:rPr lang="es-EC"/>
              <a:t>09/10/13</a:t>
            </a:r>
            <a:endParaRPr lang="es-EC" dirty="0"/>
          </a:p>
        </p:txBody>
      </p:sp>
      <p:sp>
        <p:nvSpPr>
          <p:cNvPr id="4" name="Footer Placeholder 3"/>
          <p:cNvSpPr>
            <a:spLocks noGrp="1"/>
          </p:cNvSpPr>
          <p:nvPr>
            <p:ph type="ftr" sz="quarter" idx="11"/>
          </p:nvPr>
        </p:nvSpPr>
        <p:spPr/>
        <p:txBody>
          <a:bodyPr/>
          <a:lstStyle/>
          <a:p>
            <a:r>
              <a:rPr lang="es-EC" b="1"/>
              <a:t>CÓDIGO: </a:t>
            </a:r>
            <a:r>
              <a:rPr lang="es-EC"/>
              <a:t>SGC.DI.260</a:t>
            </a:r>
            <a:endParaRPr lang="es-EC" dirty="0"/>
          </a:p>
        </p:txBody>
      </p:sp>
      <p:sp>
        <p:nvSpPr>
          <p:cNvPr id="5" name="Slide Number Placeholder 4"/>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93229194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09686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0063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98455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r>
              <a:rPr lang="es-EC" b="1"/>
              <a:t>FECHA ÚLTIMA REVISIÓN: </a:t>
            </a:r>
            <a:r>
              <a:rPr lang="es-EC"/>
              <a:t>09/10/13</a:t>
            </a:r>
            <a:endParaRPr lang="es-EC" dirty="0"/>
          </a:p>
        </p:txBody>
      </p:sp>
      <p:sp>
        <p:nvSpPr>
          <p:cNvPr id="6" name="Footer Placeholder 5"/>
          <p:cNvSpPr>
            <a:spLocks noGrp="1"/>
          </p:cNvSpPr>
          <p:nvPr>
            <p:ph type="ftr" sz="quarter" idx="11"/>
          </p:nvPr>
        </p:nvSpPr>
        <p:spPr/>
        <p:txBody>
          <a:bodyPr/>
          <a:lstStyle/>
          <a:p>
            <a:r>
              <a:rPr lang="es-EC" b="1"/>
              <a:t>CÓDIGO: </a:t>
            </a:r>
            <a:r>
              <a:rPr lang="es-EC"/>
              <a:t>SGC.DI.260</a:t>
            </a:r>
            <a:endParaRPr lang="es-EC" dirty="0"/>
          </a:p>
        </p:txBody>
      </p:sp>
      <p:sp>
        <p:nvSpPr>
          <p:cNvPr id="7" name="Slide Number Placeholder 6"/>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271510646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463878888"/>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1688847755"/>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2530945062"/>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784119580"/>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830001168"/>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62072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000051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087"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extLst>
      <p:ext uri="{BB962C8B-B14F-4D97-AF65-F5344CB8AC3E}">
        <p14:creationId xmlns:p14="http://schemas.microsoft.com/office/powerpoint/2010/main" val="2043582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cxnSp>
        <p:nvCxnSpPr>
          <p:cNvPr id="3" name="직선 연결선 2"/>
          <p:cNvCxnSpPr/>
          <p:nvPr userDrawn="1"/>
        </p:nvCxnSpPr>
        <p:spPr>
          <a:xfrm>
            <a:off x="521804" y="476671"/>
            <a:ext cx="8100392" cy="0"/>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21" name="슬라이드 번호 개체 틀 5"/>
          <p:cNvSpPr>
            <a:spLocks noGrp="1"/>
          </p:cNvSpPr>
          <p:nvPr>
            <p:ph type="sldNum" sz="quarter" idx="4"/>
          </p:nvPr>
        </p:nvSpPr>
        <p:spPr>
          <a:xfrm>
            <a:off x="4333292" y="6525344"/>
            <a:ext cx="477416"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A3BD94E-6BDF-4055-B415-DE7367DAAC25}" type="slidenum">
              <a:rPr lang="ko-KR" altLang="en-US" smtClean="0"/>
              <a:pPr/>
              <a:t>‹Nº›</a:t>
            </a:fld>
            <a:endParaRPr lang="ko-KR" altLang="en-US"/>
          </a:p>
        </p:txBody>
      </p:sp>
      <p:sp>
        <p:nvSpPr>
          <p:cNvPr id="13" name="제목 3"/>
          <p:cNvSpPr>
            <a:spLocks noGrp="1"/>
          </p:cNvSpPr>
          <p:nvPr>
            <p:ph type="title"/>
          </p:nvPr>
        </p:nvSpPr>
        <p:spPr>
          <a:xfrm>
            <a:off x="457200" y="274638"/>
            <a:ext cx="2026568" cy="418058"/>
          </a:xfrm>
          <a:prstGeom prst="rect">
            <a:avLst/>
          </a:prstGeom>
          <a:solidFill>
            <a:schemeClr val="bg1"/>
          </a:solidFill>
        </p:spPr>
        <p:txBody>
          <a:bodyPr/>
          <a:lstStyle>
            <a:lvl1pPr algn="l">
              <a:defRPr sz="2000" b="0">
                <a:solidFill>
                  <a:schemeClr val="tx2">
                    <a:lumMod val="60000"/>
                    <a:lumOff val="40000"/>
                  </a:schemeClr>
                </a:solidFill>
                <a:latin typeface="Tahoma" pitchFamily="34" charset="0"/>
                <a:cs typeface="Tahoma" pitchFamily="34" charset="0"/>
              </a:defRPr>
            </a:lvl1pPr>
          </a:lstStyle>
          <a:p>
            <a:endParaRPr lang="ko-KR" altLang="en-US" dirty="0"/>
          </a:p>
        </p:txBody>
      </p:sp>
    </p:spTree>
    <p:extLst>
      <p:ext uri="{BB962C8B-B14F-4D97-AF65-F5344CB8AC3E}">
        <p14:creationId xmlns:p14="http://schemas.microsoft.com/office/powerpoint/2010/main" val="193326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s-EC" b="1"/>
              <a:t>FECHA ÚLTIMA REVISIÓN: </a:t>
            </a:r>
            <a:r>
              <a:rPr lang="es-EC"/>
              <a:t>09/10/13</a:t>
            </a:r>
            <a:endParaRPr lang="es-EC"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s-EC" b="1"/>
              <a:t>CÓDIGO: </a:t>
            </a:r>
            <a:r>
              <a:rPr lang="es-EC"/>
              <a:t>SGC.DI.260</a:t>
            </a:r>
            <a:endParaRPr lang="es-EC"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s-EC" b="1"/>
              <a:t>VERSIÓN: </a:t>
            </a:r>
            <a:r>
              <a:rPr lang="es-EC"/>
              <a:t>1.1</a:t>
            </a:r>
            <a:endParaRPr lang="es-EC" dirty="0"/>
          </a:p>
        </p:txBody>
      </p:sp>
      <p:sp>
        <p:nvSpPr>
          <p:cNvPr id="21"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22"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23"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24"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pic>
        <p:nvPicPr>
          <p:cNvPr id="25" name="10 Imagen"/>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extLst>
      <p:ext uri="{BB962C8B-B14F-4D97-AF65-F5344CB8AC3E}">
        <p14:creationId xmlns:p14="http://schemas.microsoft.com/office/powerpoint/2010/main" val="7052911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4.jpg"/><Relationship Id="rId2" Type="http://schemas.openxmlformats.org/officeDocument/2006/relationships/diagramData" Target="../diagrams/data13.xml"/><Relationship Id="rId1" Type="http://schemas.openxmlformats.org/officeDocument/2006/relationships/slideLayout" Target="../slideLayouts/slideLayout3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ita.br/localizacao" TargetMode="Externa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3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3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3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3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jpg"/><Relationship Id="rId2" Type="http://schemas.openxmlformats.org/officeDocument/2006/relationships/diagramData" Target="../diagrams/data12.xml"/><Relationship Id="rId1" Type="http://schemas.openxmlformats.org/officeDocument/2006/relationships/slideLayout" Target="../slideLayouts/slideLayout3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a:t>FECHA ÚLTIMA REVISIÓN: 13/12/11</a:t>
            </a:r>
            <a:endParaRPr lang="es-EC" dirty="0"/>
          </a:p>
        </p:txBody>
      </p:sp>
      <p:sp>
        <p:nvSpPr>
          <p:cNvPr id="7" name="6 Marcador de pie de página"/>
          <p:cNvSpPr>
            <a:spLocks noGrp="1"/>
          </p:cNvSpPr>
          <p:nvPr>
            <p:ph type="ftr" sz="quarter" idx="3"/>
          </p:nvPr>
        </p:nvSpPr>
        <p:spPr/>
        <p:txBody>
          <a:bodyPr/>
          <a:lstStyle/>
          <a:p>
            <a:r>
              <a:rPr lang="es-EC" b="1"/>
              <a:t>CÓDIGO: </a:t>
            </a:r>
            <a:r>
              <a:rPr lang="es-EC"/>
              <a:t>SGC.DI.260</a:t>
            </a:r>
            <a:endParaRPr lang="es-EC" dirty="0"/>
          </a:p>
        </p:txBody>
      </p:sp>
      <p:sp>
        <p:nvSpPr>
          <p:cNvPr id="6" name="5 Marcador de número de diapositiva"/>
          <p:cNvSpPr>
            <a:spLocks noGrp="1"/>
          </p:cNvSpPr>
          <p:nvPr>
            <p:ph type="sldNum" sz="quarter" idx="4"/>
          </p:nvPr>
        </p:nvSpPr>
        <p:spPr/>
        <p:txBody>
          <a:bodyPr/>
          <a:lstStyle/>
          <a:p>
            <a:r>
              <a:rPr lang="es-EC" b="1"/>
              <a:t>VERSIÓN: </a:t>
            </a:r>
            <a:r>
              <a:rPr lang="es-EC"/>
              <a:t>1.0</a:t>
            </a:r>
            <a:endParaRPr lang="es-EC" dirty="0"/>
          </a:p>
        </p:txBody>
      </p:sp>
      <p:sp>
        <p:nvSpPr>
          <p:cNvPr id="8" name="TextBox 3"/>
          <p:cNvSpPr txBox="1"/>
          <p:nvPr/>
        </p:nvSpPr>
        <p:spPr>
          <a:xfrm>
            <a:off x="701824" y="2091054"/>
            <a:ext cx="8604448" cy="1644015"/>
          </a:xfrm>
          <a:prstGeom prst="rect">
            <a:avLst/>
          </a:prstGeom>
          <a:noFill/>
        </p:spPr>
        <p:txBody>
          <a:bodyPr wrap="square" lIns="91440" tIns="45720" rIns="91440" bIns="45720" anchor="t"/>
          <a:lstStyle/>
          <a:p>
            <a:pPr marL="0" indent="0" algn="ctr" defTabSz="914400">
              <a:lnSpc>
                <a:spcPct val="102000"/>
              </a:lnSpc>
              <a:spcBef>
                <a:spcPts val="0"/>
              </a:spcBef>
              <a:spcAft>
                <a:spcPts val="0"/>
              </a:spcAft>
              <a:buFontTx/>
              <a:buNone/>
            </a:pPr>
            <a:r>
              <a:rPr lang="en-US" altLang="ko-KR" sz="3200" b="1" dirty="0">
                <a:latin typeface="Arial" charset="0"/>
              </a:rPr>
              <a:t>DESARROLLO DE UN SISTEMA DE DF PARA LA BANDA DE 80 MHz – 2 GHz.</a:t>
            </a:r>
            <a:endParaRPr lang="ko-KR" altLang="en-US" sz="3200" b="1" dirty="0">
              <a:latin typeface="Arial" charset="0"/>
            </a:endParaRPr>
          </a:p>
        </p:txBody>
      </p:sp>
      <p:sp>
        <p:nvSpPr>
          <p:cNvPr id="9" name="Rect 7"/>
          <p:cNvSpPr>
            <a:spLocks noGrp="1" noChangeArrowheads="1"/>
          </p:cNvSpPr>
          <p:nvPr/>
        </p:nvSpPr>
        <p:spPr>
          <a:xfrm>
            <a:off x="4841776" y="3824705"/>
            <a:ext cx="4464496" cy="999504"/>
          </a:xfrm>
          <a:prstGeom prst="rect">
            <a:avLst/>
          </a:prstGeom>
          <a:ln w="0" cap="flat" cmpd="sng">
            <a:noFill/>
            <a:prstDash/>
            <a:miter lim="800000"/>
          </a:ln>
        </p:spPr>
        <p:txBody>
          <a:bodyPr wrap="square" lIns="89535" tIns="46355" rIns="89535" bIns="46355" anchor="t">
            <a:spAutoFit/>
          </a:bodyPr>
          <a:lstStyle/>
          <a:p>
            <a:pPr marL="0" indent="0" algn="just" defTabSz="508000">
              <a:lnSpc>
                <a:spcPct val="129000"/>
              </a:lnSpc>
              <a:spcBef>
                <a:spcPts val="0"/>
              </a:spcBef>
              <a:spcAft>
                <a:spcPts val="0"/>
              </a:spcAft>
              <a:buFontTx/>
              <a:buNone/>
            </a:pPr>
            <a:r>
              <a:rPr lang="en-US" altLang="ko-KR" sz="2400" i="1" dirty="0">
                <a:solidFill>
                  <a:srgbClr val="FF0000"/>
                </a:solidFill>
                <a:latin typeface="Times New Roman" charset="0"/>
              </a:rPr>
              <a:t>CAPT. ANDRADE SANTIAGO</a:t>
            </a:r>
          </a:p>
          <a:p>
            <a:pPr marL="0" indent="0" algn="just" defTabSz="508000">
              <a:lnSpc>
                <a:spcPct val="129000"/>
              </a:lnSpc>
              <a:spcBef>
                <a:spcPts val="0"/>
              </a:spcBef>
              <a:spcAft>
                <a:spcPts val="0"/>
              </a:spcAft>
              <a:buFontTx/>
              <a:buNone/>
            </a:pPr>
            <a:r>
              <a:rPr lang="en-US" altLang="ko-KR" sz="2400" i="1" dirty="0">
                <a:solidFill>
                  <a:srgbClr val="FF0000"/>
                </a:solidFill>
                <a:latin typeface="Times New Roman" charset="0"/>
              </a:rPr>
              <a:t>CAPT. MACHADO PAÚL</a:t>
            </a:r>
          </a:p>
        </p:txBody>
      </p:sp>
      <p:sp>
        <p:nvSpPr>
          <p:cNvPr id="10" name="TextBox 5"/>
          <p:cNvSpPr txBox="1"/>
          <p:nvPr/>
        </p:nvSpPr>
        <p:spPr>
          <a:xfrm>
            <a:off x="6524068" y="5229200"/>
            <a:ext cx="2627784" cy="253980"/>
          </a:xfrm>
          <a:prstGeom prst="rect">
            <a:avLst/>
          </a:prstGeom>
          <a:noFill/>
        </p:spPr>
        <p:txBody>
          <a:bodyPr wrap="square" lIns="91440" tIns="45720" rIns="91440" bIns="45720" anchor="t">
            <a:spAutoFit/>
          </a:bodyPr>
          <a:lstStyle/>
          <a:p>
            <a:pPr marL="0" indent="0" algn="ctr" defTabSz="914400">
              <a:lnSpc>
                <a:spcPct val="102000"/>
              </a:lnSpc>
              <a:spcBef>
                <a:spcPts val="0"/>
              </a:spcBef>
              <a:spcAft>
                <a:spcPts val="0"/>
              </a:spcAft>
              <a:buFontTx/>
              <a:buNone/>
            </a:pPr>
            <a:r>
              <a:rPr lang="en-US" altLang="ko-KR" sz="1100" b="1" dirty="0">
                <a:latin typeface="Arial" charset="0"/>
              </a:rPr>
              <a:t>Viernes, 19 de Julio del 2019</a:t>
            </a:r>
            <a:endParaRPr lang="ko-KR" altLang="en-US" sz="1100" b="1" dirty="0">
              <a:latin typeface="Arial" charset="0"/>
            </a:endParaRPr>
          </a:p>
        </p:txBody>
      </p:sp>
      <p:pic>
        <p:nvPicPr>
          <p:cNvPr id="3" name="Imagen 2">
            <a:extLst>
              <a:ext uri="{FF2B5EF4-FFF2-40B4-BE49-F238E27FC236}">
                <a16:creationId xmlns:a16="http://schemas.microsoft.com/office/drawing/2014/main" id="{FDFF9C93-767E-41B1-BE05-6FFC0F088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806" y="3041514"/>
            <a:ext cx="2001391" cy="2565886"/>
          </a:xfrm>
          <a:prstGeom prst="rect">
            <a:avLst/>
          </a:prstGeom>
        </p:spPr>
      </p:pic>
      <p:sp>
        <p:nvSpPr>
          <p:cNvPr id="2" name="Rectángulo 1">
            <a:extLst>
              <a:ext uri="{FF2B5EF4-FFF2-40B4-BE49-F238E27FC236}">
                <a16:creationId xmlns:a16="http://schemas.microsoft.com/office/drawing/2014/main" id="{8AC7958A-D1B5-49D5-B348-A4E567106087}"/>
              </a:ext>
            </a:extLst>
          </p:cNvPr>
          <p:cNvSpPr/>
          <p:nvPr/>
        </p:nvSpPr>
        <p:spPr>
          <a:xfrm>
            <a:off x="1139752" y="1104374"/>
            <a:ext cx="7728591" cy="386196"/>
          </a:xfrm>
          <a:prstGeom prst="rect">
            <a:avLst/>
          </a:prstGeom>
        </p:spPr>
        <p:txBody>
          <a:bodyPr wrap="none">
            <a:spAutoFit/>
          </a:bodyPr>
          <a:lstStyle/>
          <a:p>
            <a:pPr algn="ctr">
              <a:lnSpc>
                <a:spcPct val="102000"/>
              </a:lnSpc>
            </a:pPr>
            <a:r>
              <a:rPr lang="en-US" altLang="ko-KR" sz="2000" b="1" dirty="0" err="1">
                <a:solidFill>
                  <a:srgbClr val="006699"/>
                </a:solidFill>
                <a:effectLst>
                  <a:outerShdw blurRad="38100" dist="38100" dir="2700000" algn="tl">
                    <a:srgbClr val="000000">
                      <a:alpha val="43137"/>
                    </a:srgbClr>
                  </a:outerShdw>
                </a:effectLst>
                <a:latin typeface="Arial" charset="0"/>
              </a:rPr>
              <a:t>Departamento</a:t>
            </a:r>
            <a:r>
              <a:rPr lang="en-US" altLang="ko-KR" sz="2000" b="1" dirty="0">
                <a:solidFill>
                  <a:srgbClr val="006699"/>
                </a:solidFill>
                <a:effectLst>
                  <a:outerShdw blurRad="38100" dist="38100" dir="2700000" algn="tl">
                    <a:srgbClr val="000000">
                      <a:alpha val="43137"/>
                    </a:srgbClr>
                  </a:outerShdw>
                </a:effectLst>
                <a:latin typeface="Arial" charset="0"/>
              </a:rPr>
              <a:t> de </a:t>
            </a:r>
            <a:r>
              <a:rPr lang="en-US" altLang="ko-KR" sz="2000" b="1" dirty="0" err="1">
                <a:solidFill>
                  <a:srgbClr val="006699"/>
                </a:solidFill>
                <a:effectLst>
                  <a:outerShdw blurRad="38100" dist="38100" dir="2700000" algn="tl">
                    <a:srgbClr val="000000">
                      <a:alpha val="43137"/>
                    </a:srgbClr>
                  </a:outerShdw>
                </a:effectLst>
                <a:latin typeface="Arial" charset="0"/>
              </a:rPr>
              <a:t>Eléctrica</a:t>
            </a:r>
            <a:r>
              <a:rPr lang="en-US" altLang="ko-KR" sz="2000" b="1" dirty="0">
                <a:solidFill>
                  <a:srgbClr val="006699"/>
                </a:solidFill>
                <a:effectLst>
                  <a:outerShdw blurRad="38100" dist="38100" dir="2700000" algn="tl">
                    <a:srgbClr val="000000">
                      <a:alpha val="43137"/>
                    </a:srgbClr>
                  </a:outerShdw>
                </a:effectLst>
                <a:latin typeface="Arial" charset="0"/>
              </a:rPr>
              <a:t>, </a:t>
            </a:r>
            <a:r>
              <a:rPr lang="en-US" altLang="ko-KR" sz="2000" b="1" dirty="0" err="1">
                <a:solidFill>
                  <a:srgbClr val="006699"/>
                </a:solidFill>
                <a:effectLst>
                  <a:outerShdw blurRad="38100" dist="38100" dir="2700000" algn="tl">
                    <a:srgbClr val="000000">
                      <a:alpha val="43137"/>
                    </a:srgbClr>
                  </a:outerShdw>
                </a:effectLst>
                <a:latin typeface="Arial" charset="0"/>
              </a:rPr>
              <a:t>Electrónica</a:t>
            </a:r>
            <a:r>
              <a:rPr lang="en-US" altLang="ko-KR" sz="2000" b="1" dirty="0">
                <a:solidFill>
                  <a:srgbClr val="006699"/>
                </a:solidFill>
                <a:effectLst>
                  <a:outerShdw blurRad="38100" dist="38100" dir="2700000" algn="tl">
                    <a:srgbClr val="000000">
                      <a:alpha val="43137"/>
                    </a:srgbClr>
                  </a:outerShdw>
                </a:effectLst>
                <a:latin typeface="Arial" charset="0"/>
              </a:rPr>
              <a:t> y </a:t>
            </a:r>
            <a:r>
              <a:rPr lang="en-US" altLang="ko-KR" sz="2000" b="1" dirty="0" err="1">
                <a:solidFill>
                  <a:srgbClr val="006699"/>
                </a:solidFill>
                <a:effectLst>
                  <a:outerShdw blurRad="38100" dist="38100" dir="2700000" algn="tl">
                    <a:srgbClr val="000000">
                      <a:alpha val="43137"/>
                    </a:srgbClr>
                  </a:outerShdw>
                </a:effectLst>
                <a:latin typeface="Arial" charset="0"/>
              </a:rPr>
              <a:t>Telecomunicaciones</a:t>
            </a:r>
            <a:endParaRPr lang="ko-KR" altLang="en-US" sz="2000" b="1" dirty="0">
              <a:solidFill>
                <a:srgbClr val="006699"/>
              </a:solidFill>
              <a:effectLst>
                <a:outerShdw blurRad="38100" dist="38100" dir="2700000" algn="tl">
                  <a:srgbClr val="000000">
                    <a:alpha val="43137"/>
                  </a:srgbClr>
                </a:outerShdw>
              </a:effectLst>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10</a:t>
            </a:fld>
            <a:endParaRPr lang="ko-KR" altLang="en-US"/>
          </a:p>
        </p:txBody>
      </p:sp>
      <p:graphicFrame>
        <p:nvGraphicFramePr>
          <p:cNvPr id="2" name="Diagrama 1"/>
          <p:cNvGraphicFramePr/>
          <p:nvPr>
            <p:extLst>
              <p:ext uri="{D42A27DB-BD31-4B8C-83A1-F6EECF244321}">
                <p14:modId xmlns:p14="http://schemas.microsoft.com/office/powerpoint/2010/main" val="2579391727"/>
              </p:ext>
            </p:extLst>
          </p:nvPr>
        </p:nvGraphicFramePr>
        <p:xfrm>
          <a:off x="1012318" y="1246528"/>
          <a:ext cx="8136904" cy="139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655675" y="219185"/>
            <a:ext cx="6552728"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marL="0" indent="0" algn="ctr" defTabSz="508000">
              <a:lnSpc>
                <a:spcPct val="129000"/>
              </a:lnSpc>
              <a:spcBef>
                <a:spcPts val="0"/>
              </a:spcBef>
              <a:spcAft>
                <a:spcPts val="0"/>
              </a:spcAft>
              <a:buFontTx/>
              <a:buNone/>
            </a:pPr>
            <a:r>
              <a:rPr lang="en-US" altLang="ko-KR" sz="3600" b="1" i="1" dirty="0">
                <a:solidFill>
                  <a:srgbClr val="800000"/>
                </a:solidFill>
                <a:latin typeface="Tahoma" charset="0"/>
              </a:rPr>
              <a:t>GUERRA ELECTRÓNICA</a:t>
            </a:r>
            <a:endParaRPr lang="ko-KR" altLang="en-US" sz="3600" b="1" i="1" dirty="0">
              <a:solidFill>
                <a:srgbClr val="800000"/>
              </a:solidFill>
              <a:latin typeface="Tahoma" charset="0"/>
            </a:endParaRPr>
          </a:p>
        </p:txBody>
      </p:sp>
      <p:pic>
        <p:nvPicPr>
          <p:cNvPr id="4" name="Imagen 3" descr="Imagen que contiene persona, interior, hombre, suelo&#10;&#10;Descripción generada automáticamente">
            <a:extLst>
              <a:ext uri="{FF2B5EF4-FFF2-40B4-BE49-F238E27FC236}">
                <a16:creationId xmlns:a16="http://schemas.microsoft.com/office/drawing/2014/main" id="{59AD3F03-4452-47CB-AA52-073D364B2C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0103" y="2645291"/>
            <a:ext cx="4943872" cy="3507059"/>
          </a:xfrm>
          <a:prstGeom prst="rect">
            <a:avLst/>
          </a:prstGeom>
        </p:spPr>
      </p:pic>
    </p:spTree>
    <p:extLst>
      <p:ext uri="{BB962C8B-B14F-4D97-AF65-F5344CB8AC3E}">
        <p14:creationId xmlns:p14="http://schemas.microsoft.com/office/powerpoint/2010/main" val="134100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11</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pic>
        <p:nvPicPr>
          <p:cNvPr id="6" name="Imagen 5">
            <a:extLst>
              <a:ext uri="{FF2B5EF4-FFF2-40B4-BE49-F238E27FC236}">
                <a16:creationId xmlns:a16="http://schemas.microsoft.com/office/drawing/2014/main" id="{08EC990C-E443-46C4-AE13-D1C34BA7203A}"/>
              </a:ext>
            </a:extLst>
          </p:cNvPr>
          <p:cNvPicPr/>
          <p:nvPr/>
        </p:nvPicPr>
        <p:blipFill>
          <a:blip r:embed="rId2"/>
          <a:stretch>
            <a:fillRect/>
          </a:stretch>
        </p:blipFill>
        <p:spPr>
          <a:xfrm>
            <a:off x="0" y="1177190"/>
            <a:ext cx="9143999" cy="5713830"/>
          </a:xfrm>
          <a:prstGeom prst="rect">
            <a:avLst/>
          </a:prstGeom>
        </p:spPr>
      </p:pic>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99767999-5832-4772-8AA1-F556AB46EA81}"/>
                  </a:ext>
                </a:extLst>
              </p:cNvPr>
              <p:cNvSpPr txBox="1"/>
              <p:nvPr/>
            </p:nvSpPr>
            <p:spPr>
              <a:xfrm>
                <a:off x="6405799" y="3678021"/>
                <a:ext cx="2736304" cy="3231654"/>
              </a:xfrm>
              <a:prstGeom prst="rect">
                <a:avLst/>
              </a:prstGeom>
              <a:noFill/>
            </p:spPr>
            <p:txBody>
              <a:bodyPr wrap="square" rtlCol="0">
                <a:spAutoFit/>
              </a:bodyPr>
              <a:lstStyle/>
              <a:p>
                <a:pPr marL="285750" lvl="0" indent="-285750">
                  <a:buFont typeface="Arial" panose="020B0604020202020204" pitchFamily="34" charset="0"/>
                  <a:buChar char="•"/>
                </a:pPr>
                <a:r>
                  <a:rPr lang="es-ES" sz="1200" dirty="0"/>
                  <a:t>Receptor digital de banda ancha, </a:t>
                </a:r>
                <a:r>
                  <a:rPr lang="es-EC" sz="1200" dirty="0"/>
                  <a:t>(</a:t>
                </a:r>
                <a14:m>
                  <m:oMath xmlns:m="http://schemas.openxmlformats.org/officeDocument/2006/math">
                    <m:r>
                      <a:rPr lang="es-ES_tradnl" sz="1200" i="1"/>
                      <m:t>9 </m:t>
                    </m:r>
                    <m:r>
                      <a:rPr lang="es-ES_tradnl" sz="1200" i="1"/>
                      <m:t>𝐾𝐻𝑧</m:t>
                    </m:r>
                  </m:oMath>
                </a14:m>
                <a:r>
                  <a:rPr lang="es-ES_tradnl" sz="1200" dirty="0"/>
                  <a:t> a </a:t>
                </a:r>
                <a14:m>
                  <m:oMath xmlns:m="http://schemas.openxmlformats.org/officeDocument/2006/math">
                    <m:r>
                      <a:rPr lang="es-ES_tradnl" sz="1200" i="1"/>
                      <m:t>6 </m:t>
                    </m:r>
                    <m:r>
                      <a:rPr lang="es-ES_tradnl" sz="1200" i="1"/>
                      <m:t>𝐺𝐻𝑧</m:t>
                    </m:r>
                  </m:oMath>
                </a14:m>
                <a:r>
                  <a:rPr lang="es-ES_tradnl" sz="1200" dirty="0"/>
                  <a:t>)</a:t>
                </a:r>
                <a:r>
                  <a:rPr lang="es-EC" sz="1200" dirty="0"/>
                  <a:t> (</a:t>
                </a:r>
                <a:r>
                  <a:rPr lang="es-EC" sz="1200" dirty="0" err="1"/>
                  <a:t>Signal</a:t>
                </a:r>
                <a:r>
                  <a:rPr lang="es-EC" sz="1200" dirty="0"/>
                  <a:t> </a:t>
                </a:r>
                <a:r>
                  <a:rPr lang="es-EC" sz="1200" dirty="0" err="1"/>
                  <a:t>Hound</a:t>
                </a:r>
                <a:r>
                  <a:rPr lang="es-EC" sz="1200" dirty="0"/>
                  <a:t> BB60C) </a:t>
                </a:r>
                <a:r>
                  <a:rPr lang="es-ES" sz="1200" dirty="0"/>
                  <a:t>.</a:t>
                </a:r>
                <a:endParaRPr lang="es-EC" sz="1200" dirty="0"/>
              </a:p>
              <a:p>
                <a:pPr marL="285750" lvl="0" indent="-285750">
                  <a:buFont typeface="Arial" panose="020B0604020202020204" pitchFamily="34" charset="0"/>
                  <a:buChar char="•"/>
                </a:pPr>
                <a:r>
                  <a:rPr lang="es-ES" sz="1200" dirty="0"/>
                  <a:t>Arreglo circular de nueve antenas directivas, disponible en el GMREC</a:t>
                </a:r>
              </a:p>
              <a:p>
                <a:pPr marL="285750" lvl="0" indent="-285750">
                  <a:buFont typeface="Arial" panose="020B0604020202020204" pitchFamily="34" charset="0"/>
                  <a:buChar char="•"/>
                </a:pPr>
                <a:r>
                  <a:rPr lang="es-ES" sz="1200" dirty="0"/>
                  <a:t>Conmutador de radio frecuencia (SP8T) de alta velocidad de conmutación (10 </a:t>
                </a:r>
                <a14:m>
                  <m:oMath xmlns:m="http://schemas.openxmlformats.org/officeDocument/2006/math">
                    <m:r>
                      <a:rPr lang="es-ES" sz="1200" i="1"/>
                      <m:t>𝑛𝑠</m:t>
                    </m:r>
                  </m:oMath>
                </a14:m>
                <a:r>
                  <a:rPr lang="es-ES" sz="1200" dirty="0"/>
                  <a:t>)</a:t>
                </a:r>
                <a:r>
                  <a:rPr lang="es-EC" sz="1200" dirty="0"/>
                  <a:t>.</a:t>
                </a:r>
              </a:p>
              <a:p>
                <a:pPr marL="285750" lvl="0" indent="-285750">
                  <a:buFont typeface="Arial" panose="020B0604020202020204" pitchFamily="34" charset="0"/>
                  <a:buChar char="•"/>
                </a:pPr>
                <a:r>
                  <a:rPr lang="es-ES" sz="1200" dirty="0"/>
                  <a:t>Interface USB entre el receptor digital y un computador.</a:t>
                </a:r>
                <a:endParaRPr lang="es-EC" sz="1200" dirty="0"/>
              </a:p>
              <a:p>
                <a:pPr marL="285750" lvl="0" indent="-285750">
                  <a:buFont typeface="Arial" panose="020B0604020202020204" pitchFamily="34" charset="0"/>
                  <a:buChar char="•"/>
                </a:pPr>
                <a:r>
                  <a:rPr lang="es-ES" sz="1200" dirty="0"/>
                  <a:t>Interface USB entre el arreglo circular de antenas y un computador.</a:t>
                </a:r>
                <a:endParaRPr lang="es-EC" sz="1200" dirty="0"/>
              </a:p>
              <a:p>
                <a:pPr marL="285750" lvl="0" indent="-285750">
                  <a:buFont typeface="Arial" panose="020B0604020202020204" pitchFamily="34" charset="0"/>
                  <a:buChar char="•"/>
                </a:pPr>
                <a:r>
                  <a:rPr lang="es-ES" sz="1200" dirty="0"/>
                  <a:t>Software para el procesador de DF y la visualización de resultados en un computador (entorno gráfico).</a:t>
                </a:r>
                <a:endParaRPr lang="es-EC" sz="1200" dirty="0"/>
              </a:p>
              <a:p>
                <a:endParaRPr lang="es-EC" sz="1200" dirty="0"/>
              </a:p>
            </p:txBody>
          </p:sp>
        </mc:Choice>
        <mc:Fallback>
          <p:sp>
            <p:nvSpPr>
              <p:cNvPr id="3" name="CuadroTexto 2">
                <a:extLst>
                  <a:ext uri="{FF2B5EF4-FFF2-40B4-BE49-F238E27FC236}">
                    <a16:creationId xmlns:a16="http://schemas.microsoft.com/office/drawing/2014/main" id="{99767999-5832-4772-8AA1-F556AB46EA81}"/>
                  </a:ext>
                </a:extLst>
              </p:cNvPr>
              <p:cNvSpPr txBox="1">
                <a:spLocks noRot="1" noChangeAspect="1" noMove="1" noResize="1" noEditPoints="1" noAdjustHandles="1" noChangeArrowheads="1" noChangeShapeType="1" noTextEdit="1"/>
              </p:cNvSpPr>
              <p:nvPr/>
            </p:nvSpPr>
            <p:spPr>
              <a:xfrm>
                <a:off x="6405799" y="3678021"/>
                <a:ext cx="2736304" cy="3231654"/>
              </a:xfrm>
              <a:prstGeom prst="rect">
                <a:avLst/>
              </a:prstGeom>
              <a:blipFill>
                <a:blip r:embed="rId3"/>
                <a:stretch>
                  <a:fillRect r="-891"/>
                </a:stretch>
              </a:blipFill>
            </p:spPr>
            <p:txBody>
              <a:bodyPr/>
              <a:lstStyle/>
              <a:p>
                <a:r>
                  <a:rPr lang="es-EC">
                    <a:noFill/>
                  </a:rPr>
                  <a:t> </a:t>
                </a:r>
              </a:p>
            </p:txBody>
          </p:sp>
        </mc:Fallback>
      </mc:AlternateContent>
    </p:spTree>
    <p:extLst>
      <p:ext uri="{BB962C8B-B14F-4D97-AF65-F5344CB8AC3E}">
        <p14:creationId xmlns:p14="http://schemas.microsoft.com/office/powerpoint/2010/main" val="86789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12</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971600" y="1340768"/>
            <a:ext cx="7272808" cy="954107"/>
          </a:xfrm>
          <a:prstGeom prst="rect">
            <a:avLst/>
          </a:prstGeom>
          <a:noFill/>
        </p:spPr>
        <p:txBody>
          <a:bodyPr wrap="square" rtlCol="0">
            <a:spAutoFit/>
          </a:bodyPr>
          <a:lstStyle/>
          <a:p>
            <a:r>
              <a:rPr lang="es-EC" sz="2800" b="1" dirty="0">
                <a:solidFill>
                  <a:srgbClr val="FF0000"/>
                </a:solidFill>
              </a:rPr>
              <a:t>Descripción del Arreglo circular de nueve antenas direccionales</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B3A3856F-4ED9-4000-9C88-7A8FB06BE79A}"/>
                  </a:ext>
                </a:extLst>
              </p:cNvPr>
              <p:cNvSpPr txBox="1"/>
              <p:nvPr/>
            </p:nvSpPr>
            <p:spPr>
              <a:xfrm>
                <a:off x="755576" y="2366583"/>
                <a:ext cx="4248472" cy="3139321"/>
              </a:xfrm>
              <a:prstGeom prst="rect">
                <a:avLst/>
              </a:prstGeom>
              <a:noFill/>
            </p:spPr>
            <p:txBody>
              <a:bodyPr wrap="square" rtlCol="0">
                <a:spAutoFit/>
              </a:bodyPr>
              <a:lstStyle/>
              <a:p>
                <a:pPr algn="just"/>
                <a:r>
                  <a:rPr lang="es-EC" dirty="0"/>
                  <a:t>El arreglo de antenas COMPACT V/UHF 9-ELM DFMON ANT fabricada por TCI AN SPX COMPANY consta de un nueve antenas direccionales que cubren un rango de </a:t>
                </a:r>
                <a14:m>
                  <m:oMath xmlns:m="http://schemas.openxmlformats.org/officeDocument/2006/math">
                    <m:r>
                      <a:rPr lang="es-EC" i="1"/>
                      <m:t>40°</m:t>
                    </m:r>
                  </m:oMath>
                </a14:m>
                <a:r>
                  <a:rPr lang="es-EC" dirty="0"/>
                  <a:t> cada una y de una antena </a:t>
                </a:r>
                <a:r>
                  <a:rPr lang="es-EC" dirty="0" err="1"/>
                  <a:t>Discone</a:t>
                </a:r>
                <a:r>
                  <a:rPr lang="es-EC" dirty="0"/>
                  <a:t> omnidireccional, las mismas que permitirán la recepción de señales en el rango de los </a:t>
                </a:r>
                <a14:m>
                  <m:oMath xmlns:m="http://schemas.openxmlformats.org/officeDocument/2006/math">
                    <m:r>
                      <a:rPr lang="es-EC" i="1"/>
                      <m:t>80</m:t>
                    </m:r>
                    <m:r>
                      <a:rPr lang="es-EC" i="1"/>
                      <m:t>𝑀𝐻𝑧</m:t>
                    </m:r>
                  </m:oMath>
                </a14:m>
                <a:r>
                  <a:rPr lang="es-EC" dirty="0"/>
                  <a:t> a los </a:t>
                </a:r>
                <a14:m>
                  <m:oMath xmlns:m="http://schemas.openxmlformats.org/officeDocument/2006/math">
                    <m:r>
                      <a:rPr lang="es-EC" i="1"/>
                      <m:t>2</m:t>
                    </m:r>
                    <m:r>
                      <a:rPr lang="es-EC" i="1"/>
                      <m:t>𝐺𝐻𝑧</m:t>
                    </m:r>
                  </m:oMath>
                </a14:m>
                <a:r>
                  <a:rPr lang="es-EC" dirty="0"/>
                  <a:t> con la finalidad de </a:t>
                </a:r>
                <a:r>
                  <a:rPr lang="es-EC" dirty="0" err="1"/>
                  <a:t>desarrolllar</a:t>
                </a:r>
                <a:r>
                  <a:rPr lang="es-EC" dirty="0"/>
                  <a:t> el DF de las señales radioeléctricas deseadas.</a:t>
                </a:r>
              </a:p>
              <a:p>
                <a:pPr algn="just"/>
                <a:endParaRPr lang="es-EC" dirty="0"/>
              </a:p>
            </p:txBody>
          </p:sp>
        </mc:Choice>
        <mc:Fallback>
          <p:sp>
            <p:nvSpPr>
              <p:cNvPr id="4" name="CuadroTexto 3">
                <a:extLst>
                  <a:ext uri="{FF2B5EF4-FFF2-40B4-BE49-F238E27FC236}">
                    <a16:creationId xmlns:a16="http://schemas.microsoft.com/office/drawing/2014/main" id="{B3A3856F-4ED9-4000-9C88-7A8FB06BE79A}"/>
                  </a:ext>
                </a:extLst>
              </p:cNvPr>
              <p:cNvSpPr txBox="1">
                <a:spLocks noRot="1" noChangeAspect="1" noMove="1" noResize="1" noEditPoints="1" noAdjustHandles="1" noChangeArrowheads="1" noChangeShapeType="1" noTextEdit="1"/>
              </p:cNvSpPr>
              <p:nvPr/>
            </p:nvSpPr>
            <p:spPr>
              <a:xfrm>
                <a:off x="755576" y="2366583"/>
                <a:ext cx="4248472" cy="3139321"/>
              </a:xfrm>
              <a:prstGeom prst="rect">
                <a:avLst/>
              </a:prstGeom>
              <a:blipFill>
                <a:blip r:embed="rId2"/>
                <a:stretch>
                  <a:fillRect l="-1291" t="-971" r="-1148"/>
                </a:stretch>
              </a:blipFill>
            </p:spPr>
            <p:txBody>
              <a:bodyPr/>
              <a:lstStyle/>
              <a:p>
                <a:r>
                  <a:rPr lang="es-EC">
                    <a:noFill/>
                  </a:rPr>
                  <a:t> </a:t>
                </a:r>
              </a:p>
            </p:txBody>
          </p:sp>
        </mc:Fallback>
      </mc:AlternateContent>
      <p:pic>
        <p:nvPicPr>
          <p:cNvPr id="9" name="Imagen 8">
            <a:extLst>
              <a:ext uri="{FF2B5EF4-FFF2-40B4-BE49-F238E27FC236}">
                <a16:creationId xmlns:a16="http://schemas.microsoft.com/office/drawing/2014/main" id="{6AD66D96-25B6-44D5-9019-1BBED1F15C97}"/>
              </a:ext>
            </a:extLst>
          </p:cNvPr>
          <p:cNvPicPr/>
          <p:nvPr/>
        </p:nvPicPr>
        <p:blipFill>
          <a:blip r:embed="rId3"/>
          <a:stretch>
            <a:fillRect/>
          </a:stretch>
        </p:blipFill>
        <p:spPr>
          <a:xfrm>
            <a:off x="5148063" y="2377911"/>
            <a:ext cx="3995935" cy="2995305"/>
          </a:xfrm>
          <a:prstGeom prst="rect">
            <a:avLst/>
          </a:prstGeom>
        </p:spPr>
      </p:pic>
    </p:spTree>
    <p:extLst>
      <p:ext uri="{BB962C8B-B14F-4D97-AF65-F5344CB8AC3E}">
        <p14:creationId xmlns:p14="http://schemas.microsoft.com/office/powerpoint/2010/main" val="22434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13</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529067" y="1498901"/>
            <a:ext cx="7272808" cy="523220"/>
          </a:xfrm>
          <a:prstGeom prst="rect">
            <a:avLst/>
          </a:prstGeom>
          <a:noFill/>
        </p:spPr>
        <p:txBody>
          <a:bodyPr wrap="square" rtlCol="0">
            <a:spAutoFit/>
          </a:bodyPr>
          <a:lstStyle/>
          <a:p>
            <a:pPr lvl="1"/>
            <a:r>
              <a:rPr lang="es-EC" sz="2800" b="1" dirty="0">
                <a:solidFill>
                  <a:srgbClr val="FF0000"/>
                </a:solidFill>
              </a:rPr>
              <a:t>Parámetros S de la antena direccional.</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B3A3856F-4ED9-4000-9C88-7A8FB06BE79A}"/>
                  </a:ext>
                </a:extLst>
              </p:cNvPr>
              <p:cNvSpPr txBox="1"/>
              <p:nvPr/>
            </p:nvSpPr>
            <p:spPr>
              <a:xfrm>
                <a:off x="798006" y="2676252"/>
                <a:ext cx="4079773" cy="2308324"/>
              </a:xfrm>
              <a:prstGeom prst="rect">
                <a:avLst/>
              </a:prstGeom>
              <a:noFill/>
            </p:spPr>
            <p:txBody>
              <a:bodyPr wrap="square" rtlCol="0">
                <a:spAutoFit/>
              </a:bodyPr>
              <a:lstStyle/>
              <a:p>
                <a:pPr algn="just"/>
                <a:r>
                  <a:rPr lang="es-EC" sz="2400" dirty="0"/>
                  <a:t>Al realizar la medición se pudo determinar que el rango de recepción de la antena direccional que utilizamos inicia aproximadamente en </a:t>
                </a:r>
                <a14:m>
                  <m:oMath xmlns:m="http://schemas.openxmlformats.org/officeDocument/2006/math">
                    <m:r>
                      <a:rPr lang="es-EC" sz="2400" i="1"/>
                      <m:t>600 </m:t>
                    </m:r>
                    <m:r>
                      <a:rPr lang="es-EC" sz="2400" i="1"/>
                      <m:t>𝑀𝐻𝑧</m:t>
                    </m:r>
                  </m:oMath>
                </a14:m>
                <a:r>
                  <a:rPr lang="es-EC" sz="2400" dirty="0"/>
                  <a:t> hasta los </a:t>
                </a:r>
                <a14:m>
                  <m:oMath xmlns:m="http://schemas.openxmlformats.org/officeDocument/2006/math">
                    <m:r>
                      <a:rPr lang="es-EC" sz="2400" i="1"/>
                      <m:t>3,6 </m:t>
                    </m:r>
                    <m:r>
                      <a:rPr lang="es-EC" sz="2400" i="1"/>
                      <m:t>𝐺𝐻𝑧</m:t>
                    </m:r>
                    <m:r>
                      <a:rPr lang="es-EC" sz="2400" i="1"/>
                      <m:t> </m:t>
                    </m:r>
                  </m:oMath>
                </a14:m>
                <a:endParaRPr lang="es-EC" sz="2400" dirty="0"/>
              </a:p>
            </p:txBody>
          </p:sp>
        </mc:Choice>
        <mc:Fallback>
          <p:sp>
            <p:nvSpPr>
              <p:cNvPr id="4" name="CuadroTexto 3">
                <a:extLst>
                  <a:ext uri="{FF2B5EF4-FFF2-40B4-BE49-F238E27FC236}">
                    <a16:creationId xmlns:a16="http://schemas.microsoft.com/office/drawing/2014/main" id="{B3A3856F-4ED9-4000-9C88-7A8FB06BE79A}"/>
                  </a:ext>
                </a:extLst>
              </p:cNvPr>
              <p:cNvSpPr txBox="1">
                <a:spLocks noRot="1" noChangeAspect="1" noMove="1" noResize="1" noEditPoints="1" noAdjustHandles="1" noChangeArrowheads="1" noChangeShapeType="1" noTextEdit="1"/>
              </p:cNvSpPr>
              <p:nvPr/>
            </p:nvSpPr>
            <p:spPr>
              <a:xfrm>
                <a:off x="798006" y="2676252"/>
                <a:ext cx="4079773" cy="2308324"/>
              </a:xfrm>
              <a:prstGeom prst="rect">
                <a:avLst/>
              </a:prstGeom>
              <a:blipFill>
                <a:blip r:embed="rId2"/>
                <a:stretch>
                  <a:fillRect l="-2392" t="-2111" r="-2242" b="-5013"/>
                </a:stretch>
              </a:blipFill>
            </p:spPr>
            <p:txBody>
              <a:bodyPr/>
              <a:lstStyle/>
              <a:p>
                <a:r>
                  <a:rPr lang="es-EC">
                    <a:noFill/>
                  </a:rPr>
                  <a:t> </a:t>
                </a:r>
              </a:p>
            </p:txBody>
          </p:sp>
        </mc:Fallback>
      </mc:AlternateContent>
      <p:pic>
        <p:nvPicPr>
          <p:cNvPr id="7" name="Imagen 6" descr="Imagen que contiene texto&#10;&#10;Descripción generada con confianza alta">
            <a:extLst>
              <a:ext uri="{FF2B5EF4-FFF2-40B4-BE49-F238E27FC236}">
                <a16:creationId xmlns:a16="http://schemas.microsoft.com/office/drawing/2014/main" id="{A3556CFA-1358-4035-B57E-CB650BC3330C}"/>
              </a:ext>
            </a:extLst>
          </p:cNvPr>
          <p:cNvPicPr/>
          <p:nvPr/>
        </p:nvPicPr>
        <p:blipFill>
          <a:blip r:embed="rId3"/>
          <a:stretch>
            <a:fillRect/>
          </a:stretch>
        </p:blipFill>
        <p:spPr>
          <a:xfrm>
            <a:off x="5220072" y="2320384"/>
            <a:ext cx="3714750" cy="3020060"/>
          </a:xfrm>
          <a:prstGeom prst="rect">
            <a:avLst/>
          </a:prstGeom>
        </p:spPr>
      </p:pic>
    </p:spTree>
    <p:extLst>
      <p:ext uri="{BB962C8B-B14F-4D97-AF65-F5344CB8AC3E}">
        <p14:creationId xmlns:p14="http://schemas.microsoft.com/office/powerpoint/2010/main" val="174172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14</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529067" y="1498901"/>
            <a:ext cx="7272808" cy="523220"/>
          </a:xfrm>
          <a:prstGeom prst="rect">
            <a:avLst/>
          </a:prstGeom>
          <a:noFill/>
        </p:spPr>
        <p:txBody>
          <a:bodyPr wrap="square" rtlCol="0">
            <a:spAutoFit/>
          </a:bodyPr>
          <a:lstStyle/>
          <a:p>
            <a:pPr lvl="1"/>
            <a:r>
              <a:rPr lang="es-EC" sz="2800" b="1" dirty="0">
                <a:solidFill>
                  <a:srgbClr val="FF0000"/>
                </a:solidFill>
              </a:rPr>
              <a:t>Descripción del receptor digital.</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B3A3856F-4ED9-4000-9C88-7A8FB06BE79A}"/>
                  </a:ext>
                </a:extLst>
              </p:cNvPr>
              <p:cNvSpPr txBox="1"/>
              <p:nvPr/>
            </p:nvSpPr>
            <p:spPr>
              <a:xfrm>
                <a:off x="798006" y="2320384"/>
                <a:ext cx="4079773" cy="3627788"/>
              </a:xfrm>
              <a:prstGeom prst="rect">
                <a:avLst/>
              </a:prstGeom>
              <a:noFill/>
            </p:spPr>
            <p:txBody>
              <a:bodyPr wrap="square" rtlCol="0">
                <a:spAutoFit/>
              </a:bodyPr>
              <a:lstStyle/>
              <a:p>
                <a:pPr algn="just"/>
                <a:r>
                  <a:rPr lang="es-EC" sz="2400" i="1" dirty="0"/>
                  <a:t>Con este receptor se puede monitorear el espectro electromagnético desde </a:t>
                </a:r>
                <a14:m>
                  <m:oMath xmlns:m="http://schemas.openxmlformats.org/officeDocument/2006/math">
                    <m:r>
                      <a:rPr lang="es-EC" sz="2400" i="1"/>
                      <m:t>9 </m:t>
                    </m:r>
                    <m:r>
                      <a:rPr lang="es-EC" sz="2400" i="1"/>
                      <m:t>𝐾𝐻𝑧</m:t>
                    </m:r>
                  </m:oMath>
                </a14:m>
                <a:r>
                  <a:rPr lang="es-EC" sz="2400" i="1" dirty="0"/>
                  <a:t> hasta los </a:t>
                </a:r>
                <a14:m>
                  <m:oMath xmlns:m="http://schemas.openxmlformats.org/officeDocument/2006/math">
                    <m:r>
                      <a:rPr lang="es-EC" sz="2400" i="1"/>
                      <m:t>6 </m:t>
                    </m:r>
                    <m:r>
                      <a:rPr lang="es-EC" sz="2400" i="1"/>
                      <m:t>𝐺𝐻𝑧</m:t>
                    </m:r>
                  </m:oMath>
                </a14:m>
                <a:r>
                  <a:rPr lang="es-EC" sz="2400" i="1" dirty="0"/>
                  <a:t>, y además posee un grabador de RF con características de un ancho de banda instantáneo de </a:t>
                </a:r>
                <a14:m>
                  <m:oMath xmlns:m="http://schemas.openxmlformats.org/officeDocument/2006/math">
                    <m:r>
                      <a:rPr lang="es-EC" sz="2400" i="1"/>
                      <m:t>27 </m:t>
                    </m:r>
                    <m:r>
                      <a:rPr lang="es-EC" sz="2400" i="1"/>
                      <m:t>𝑀𝐻𝑧</m:t>
                    </m:r>
                  </m:oMath>
                </a14:m>
                <a:r>
                  <a:rPr lang="es-EC" sz="2400" i="1" dirty="0"/>
                  <a:t> y a su vez con velocidades de barrido de </a:t>
                </a:r>
                <a14:m>
                  <m:oMath xmlns:m="http://schemas.openxmlformats.org/officeDocument/2006/math">
                    <m:r>
                      <a:rPr lang="es-EC" sz="2400" i="1"/>
                      <m:t>24</m:t>
                    </m:r>
                    <m:f>
                      <m:fPr>
                        <m:ctrlPr>
                          <a:rPr lang="es-EC" sz="2400" i="1">
                            <a:latin typeface="Cambria Math" panose="02040503050406030204" pitchFamily="18" charset="0"/>
                          </a:rPr>
                        </m:ctrlPr>
                      </m:fPr>
                      <m:num>
                        <m:r>
                          <a:rPr lang="es-EC" sz="2400" i="1"/>
                          <m:t>𝐺𝐻𝑧</m:t>
                        </m:r>
                      </m:num>
                      <m:den>
                        <m:r>
                          <a:rPr lang="es-EC" sz="2400" i="1"/>
                          <m:t>𝑠𝑒𝑔</m:t>
                        </m:r>
                      </m:den>
                    </m:f>
                    <m:r>
                      <a:rPr lang="es-EC" sz="2400" b="0" i="1" smtClean="0">
                        <a:latin typeface="Cambria Math" panose="02040503050406030204" pitchFamily="18" charset="0"/>
                      </a:rPr>
                      <m:t> .</m:t>
                    </m:r>
                  </m:oMath>
                </a14:m>
                <a:endParaRPr lang="es-EC" sz="2400" i="1" dirty="0"/>
              </a:p>
            </p:txBody>
          </p:sp>
        </mc:Choice>
        <mc:Fallback>
          <p:sp>
            <p:nvSpPr>
              <p:cNvPr id="4" name="CuadroTexto 3">
                <a:extLst>
                  <a:ext uri="{FF2B5EF4-FFF2-40B4-BE49-F238E27FC236}">
                    <a16:creationId xmlns:a16="http://schemas.microsoft.com/office/drawing/2014/main" id="{B3A3856F-4ED9-4000-9C88-7A8FB06BE79A}"/>
                  </a:ext>
                </a:extLst>
              </p:cNvPr>
              <p:cNvSpPr txBox="1">
                <a:spLocks noRot="1" noChangeAspect="1" noMove="1" noResize="1" noEditPoints="1" noAdjustHandles="1" noChangeArrowheads="1" noChangeShapeType="1" noTextEdit="1"/>
              </p:cNvSpPr>
              <p:nvPr/>
            </p:nvSpPr>
            <p:spPr>
              <a:xfrm>
                <a:off x="798006" y="2320384"/>
                <a:ext cx="4079773" cy="3627788"/>
              </a:xfrm>
              <a:prstGeom prst="rect">
                <a:avLst/>
              </a:prstGeom>
              <a:blipFill>
                <a:blip r:embed="rId2"/>
                <a:stretch>
                  <a:fillRect l="-2392" t="-1345" r="-2242"/>
                </a:stretch>
              </a:blipFill>
            </p:spPr>
            <p:txBody>
              <a:bodyPr/>
              <a:lstStyle/>
              <a:p>
                <a:r>
                  <a:rPr lang="es-EC">
                    <a:noFill/>
                  </a:rPr>
                  <a:t> </a:t>
                </a:r>
              </a:p>
            </p:txBody>
          </p:sp>
        </mc:Fallback>
      </mc:AlternateContent>
      <p:pic>
        <p:nvPicPr>
          <p:cNvPr id="9" name="Imagen 8">
            <a:extLst>
              <a:ext uri="{FF2B5EF4-FFF2-40B4-BE49-F238E27FC236}">
                <a16:creationId xmlns:a16="http://schemas.microsoft.com/office/drawing/2014/main" id="{B2CFF879-0302-4E70-BAEB-A35044440BD2}"/>
              </a:ext>
            </a:extLst>
          </p:cNvPr>
          <p:cNvPicPr/>
          <p:nvPr/>
        </p:nvPicPr>
        <p:blipFill rotWithShape="1">
          <a:blip r:embed="rId3"/>
          <a:srcRect l="29786" t="19151" r="31172" b="10821"/>
          <a:stretch/>
        </p:blipFill>
        <p:spPr bwMode="auto">
          <a:xfrm>
            <a:off x="5364088" y="2393706"/>
            <a:ext cx="3385820" cy="2867025"/>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376428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15</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529066" y="1498901"/>
            <a:ext cx="8147389" cy="523220"/>
          </a:xfrm>
          <a:prstGeom prst="rect">
            <a:avLst/>
          </a:prstGeom>
          <a:noFill/>
        </p:spPr>
        <p:txBody>
          <a:bodyPr wrap="square" rtlCol="0">
            <a:spAutoFit/>
          </a:bodyPr>
          <a:lstStyle/>
          <a:p>
            <a:pPr lvl="1"/>
            <a:r>
              <a:rPr lang="es-EC" sz="2800" b="1" dirty="0">
                <a:solidFill>
                  <a:srgbClr val="FF0000"/>
                </a:solidFill>
              </a:rPr>
              <a:t>Simulación de las características de la antena</a:t>
            </a:r>
          </a:p>
        </p:txBody>
      </p:sp>
      <p:sp>
        <p:nvSpPr>
          <p:cNvPr id="4" name="CuadroTexto 3">
            <a:extLst>
              <a:ext uri="{FF2B5EF4-FFF2-40B4-BE49-F238E27FC236}">
                <a16:creationId xmlns:a16="http://schemas.microsoft.com/office/drawing/2014/main" id="{B3A3856F-4ED9-4000-9C88-7A8FB06BE79A}"/>
              </a:ext>
            </a:extLst>
          </p:cNvPr>
          <p:cNvSpPr txBox="1"/>
          <p:nvPr/>
        </p:nvSpPr>
        <p:spPr>
          <a:xfrm>
            <a:off x="798006" y="2401957"/>
            <a:ext cx="4079773" cy="2862322"/>
          </a:xfrm>
          <a:prstGeom prst="rect">
            <a:avLst/>
          </a:prstGeom>
          <a:noFill/>
        </p:spPr>
        <p:txBody>
          <a:bodyPr wrap="square" rtlCol="0">
            <a:spAutoFit/>
          </a:bodyPr>
          <a:lstStyle/>
          <a:p>
            <a:pPr algn="just"/>
            <a:r>
              <a:rPr lang="es-EC" sz="2000" dirty="0"/>
              <a:t>Se realizó la simulación utilizando el programa HFSS que pertenece al </a:t>
            </a:r>
            <a:r>
              <a:rPr lang="es-EC" sz="2000" dirty="0" err="1"/>
              <a:t>Laboratório</a:t>
            </a:r>
            <a:r>
              <a:rPr lang="es-EC" sz="2000" dirty="0"/>
              <a:t> de Antenas e </a:t>
            </a:r>
            <a:r>
              <a:rPr lang="es-EC" sz="2000" dirty="0" err="1"/>
              <a:t>Propagação</a:t>
            </a:r>
            <a:r>
              <a:rPr lang="es-EC" sz="2000" dirty="0"/>
              <a:t> (LAP) del Instituto Tecnológico de Aeronáutica (ITA) de la ciudad de </a:t>
            </a:r>
            <a:r>
              <a:rPr lang="es-EC" sz="2000" dirty="0">
                <a:hlinkClick r:id="rId2" tooltip="Localizacao"/>
              </a:rPr>
              <a:t>São José dos Campos/SP -Brasil</a:t>
            </a:r>
            <a:r>
              <a:rPr lang="es-EC" sz="2000" dirty="0"/>
              <a:t>, obteniendo su caracterización a partir del modelo que se muestra en la figura.</a:t>
            </a:r>
            <a:endParaRPr lang="es-EC" sz="2800" i="1" dirty="0"/>
          </a:p>
        </p:txBody>
      </p:sp>
      <p:pic>
        <p:nvPicPr>
          <p:cNvPr id="7" name="Imagen 6">
            <a:extLst>
              <a:ext uri="{FF2B5EF4-FFF2-40B4-BE49-F238E27FC236}">
                <a16:creationId xmlns:a16="http://schemas.microsoft.com/office/drawing/2014/main" id="{26293212-0D55-4F39-B264-7E2AE632856B}"/>
              </a:ext>
            </a:extLst>
          </p:cNvPr>
          <p:cNvPicPr/>
          <p:nvPr/>
        </p:nvPicPr>
        <p:blipFill>
          <a:blip r:embed="rId3"/>
          <a:stretch>
            <a:fillRect/>
          </a:stretch>
        </p:blipFill>
        <p:spPr>
          <a:xfrm>
            <a:off x="5220072" y="2401957"/>
            <a:ext cx="3600400" cy="2957142"/>
          </a:xfrm>
          <a:prstGeom prst="rect">
            <a:avLst/>
          </a:prstGeom>
        </p:spPr>
      </p:pic>
    </p:spTree>
    <p:extLst>
      <p:ext uri="{BB962C8B-B14F-4D97-AF65-F5344CB8AC3E}">
        <p14:creationId xmlns:p14="http://schemas.microsoft.com/office/powerpoint/2010/main" val="206733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16</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529066" y="1498901"/>
            <a:ext cx="8147389" cy="523220"/>
          </a:xfrm>
          <a:prstGeom prst="rect">
            <a:avLst/>
          </a:prstGeom>
          <a:noFill/>
        </p:spPr>
        <p:txBody>
          <a:bodyPr wrap="square" rtlCol="0">
            <a:spAutoFit/>
          </a:bodyPr>
          <a:lstStyle/>
          <a:p>
            <a:pPr lvl="1"/>
            <a:r>
              <a:rPr lang="es-EC" sz="2800" b="1" dirty="0">
                <a:solidFill>
                  <a:srgbClr val="FF0000"/>
                </a:solidFill>
              </a:rPr>
              <a:t>Simulación de las características de la antena</a:t>
            </a:r>
          </a:p>
        </p:txBody>
      </p:sp>
      <p:pic>
        <p:nvPicPr>
          <p:cNvPr id="9" name="Imagen 8">
            <a:extLst>
              <a:ext uri="{FF2B5EF4-FFF2-40B4-BE49-F238E27FC236}">
                <a16:creationId xmlns:a16="http://schemas.microsoft.com/office/drawing/2014/main" id="{2149E52A-DF84-471F-A1A0-34AA50BFD71E}"/>
              </a:ext>
            </a:extLst>
          </p:cNvPr>
          <p:cNvPicPr/>
          <p:nvPr/>
        </p:nvPicPr>
        <p:blipFill>
          <a:blip r:embed="rId2"/>
          <a:stretch>
            <a:fillRect/>
          </a:stretch>
        </p:blipFill>
        <p:spPr>
          <a:xfrm>
            <a:off x="5114058" y="2393725"/>
            <a:ext cx="3850430" cy="2870553"/>
          </a:xfrm>
          <a:prstGeom prst="rect">
            <a:avLst/>
          </a:prstGeom>
        </p:spPr>
      </p:pic>
      <p:sp>
        <p:nvSpPr>
          <p:cNvPr id="13" name="Rectangle 6">
            <a:extLst>
              <a:ext uri="{FF2B5EF4-FFF2-40B4-BE49-F238E27FC236}">
                <a16:creationId xmlns:a16="http://schemas.microsoft.com/office/drawing/2014/main" id="{FA0623EA-67DF-48EC-BC4C-6FEAF4EA886A}"/>
              </a:ext>
            </a:extLst>
          </p:cNvPr>
          <p:cNvSpPr>
            <a:spLocks noChangeArrowheads="1"/>
          </p:cNvSpPr>
          <p:nvPr/>
        </p:nvSpPr>
        <p:spPr bwMode="auto">
          <a:xfrm>
            <a:off x="773832" y="2628782"/>
            <a:ext cx="379816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lang="es-EC" altLang="es-EC" sz="2000" dirty="0"/>
              <a:t>Con el modelo simulado se obtuvo el parámetro de dispersión |S11|, en donde se representa el ancho de banda de operación entre las frecuencias de 1 GHz hasta 3 GHz, lo que nos permitió continuar con nuestro proyecto. </a:t>
            </a:r>
          </a:p>
        </p:txBody>
      </p:sp>
    </p:spTree>
    <p:extLst>
      <p:ext uri="{BB962C8B-B14F-4D97-AF65-F5344CB8AC3E}">
        <p14:creationId xmlns:p14="http://schemas.microsoft.com/office/powerpoint/2010/main" val="200937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17</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529066" y="1498901"/>
            <a:ext cx="8147389" cy="523220"/>
          </a:xfrm>
          <a:prstGeom prst="rect">
            <a:avLst/>
          </a:prstGeom>
          <a:noFill/>
        </p:spPr>
        <p:txBody>
          <a:bodyPr wrap="square" rtlCol="0">
            <a:spAutoFit/>
          </a:bodyPr>
          <a:lstStyle/>
          <a:p>
            <a:pPr lvl="1"/>
            <a:r>
              <a:rPr lang="es-EC" sz="2800" b="1" dirty="0">
                <a:solidFill>
                  <a:srgbClr val="FF0000"/>
                </a:solidFill>
              </a:rPr>
              <a:t>Simulación de las características de la antena</a:t>
            </a:r>
          </a:p>
        </p:txBody>
      </p:sp>
      <p:pic>
        <p:nvPicPr>
          <p:cNvPr id="9" name="Imagen 8">
            <a:extLst>
              <a:ext uri="{FF2B5EF4-FFF2-40B4-BE49-F238E27FC236}">
                <a16:creationId xmlns:a16="http://schemas.microsoft.com/office/drawing/2014/main" id="{8BE717F8-7F32-4F1C-A6BC-B2405370BCDB}"/>
              </a:ext>
            </a:extLst>
          </p:cNvPr>
          <p:cNvPicPr/>
          <p:nvPr/>
        </p:nvPicPr>
        <p:blipFill rotWithShape="1">
          <a:blip r:embed="rId2"/>
          <a:srcRect l="16346" t="20313" r="46641" b="19436"/>
          <a:stretch/>
        </p:blipFill>
        <p:spPr bwMode="auto">
          <a:xfrm>
            <a:off x="6444208" y="2022121"/>
            <a:ext cx="2546348" cy="2234313"/>
          </a:xfrm>
          <a:prstGeom prst="rect">
            <a:avLst/>
          </a:prstGeom>
          <a:ln>
            <a:noFill/>
          </a:ln>
          <a:extLst>
            <a:ext uri="{53640926-AAD7-44D8-BBD7-CCE9431645EC}">
              <a14:shadowObscured xmlns:a14="http://schemas.microsoft.com/office/drawing/2010/main"/>
            </a:ext>
          </a:extLst>
        </p:spPr>
      </p:pic>
      <p:sp>
        <p:nvSpPr>
          <p:cNvPr id="6" name="Rectangle 2">
            <a:extLst>
              <a:ext uri="{FF2B5EF4-FFF2-40B4-BE49-F238E27FC236}">
                <a16:creationId xmlns:a16="http://schemas.microsoft.com/office/drawing/2014/main" id="{E78816E0-785B-4015-8F7C-2A250E836652}"/>
              </a:ext>
            </a:extLst>
          </p:cNvPr>
          <p:cNvSpPr>
            <a:spLocks noChangeArrowheads="1"/>
          </p:cNvSpPr>
          <p:nvPr/>
        </p:nvSpPr>
        <p:spPr bwMode="auto">
          <a:xfrm>
            <a:off x="755577" y="2478979"/>
            <a:ext cx="453650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lang="es-EC" altLang="es-EC" sz="2000" dirty="0"/>
              <a:t>A partir de las simulaciones en HFSS se obtuvieron los diagramas en los planos principales, plano horizontal y plano vertical, en donde se puede comparar los resultados de las medidas de campo (color rojo) y las simulaciones obtenidas con el software HFSS (color azul), verificándose una excelente concordancia entre los resultados.</a:t>
            </a:r>
          </a:p>
        </p:txBody>
      </p:sp>
      <p:pic>
        <p:nvPicPr>
          <p:cNvPr id="10" name="Imagen 9">
            <a:extLst>
              <a:ext uri="{FF2B5EF4-FFF2-40B4-BE49-F238E27FC236}">
                <a16:creationId xmlns:a16="http://schemas.microsoft.com/office/drawing/2014/main" id="{2827798B-1A10-4134-A3CC-7A9B04611DBD}"/>
              </a:ext>
            </a:extLst>
          </p:cNvPr>
          <p:cNvPicPr/>
          <p:nvPr/>
        </p:nvPicPr>
        <p:blipFill rotWithShape="1">
          <a:blip r:embed="rId3"/>
          <a:srcRect l="16344" t="19262" r="46444" b="20494"/>
          <a:stretch/>
        </p:blipFill>
        <p:spPr bwMode="auto">
          <a:xfrm>
            <a:off x="5556676" y="4256434"/>
            <a:ext cx="2794000" cy="2312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537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18</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529066" y="1498901"/>
            <a:ext cx="8147389" cy="523220"/>
          </a:xfrm>
          <a:prstGeom prst="rect">
            <a:avLst/>
          </a:prstGeom>
          <a:noFill/>
        </p:spPr>
        <p:txBody>
          <a:bodyPr wrap="square" rtlCol="0">
            <a:spAutoFit/>
          </a:bodyPr>
          <a:lstStyle/>
          <a:p>
            <a:pPr lvl="1"/>
            <a:r>
              <a:rPr lang="es-EC" sz="2800" b="1" dirty="0">
                <a:solidFill>
                  <a:srgbClr val="FF0000"/>
                </a:solidFill>
              </a:rPr>
              <a:t>Simulación de las características de la antena</a:t>
            </a:r>
          </a:p>
        </p:txBody>
      </p:sp>
      <p:pic>
        <p:nvPicPr>
          <p:cNvPr id="11" name="Imagen 10">
            <a:extLst>
              <a:ext uri="{FF2B5EF4-FFF2-40B4-BE49-F238E27FC236}">
                <a16:creationId xmlns:a16="http://schemas.microsoft.com/office/drawing/2014/main" id="{DC4B056B-4021-4048-AB30-0CDB444C15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97805" y="2125939"/>
            <a:ext cx="5394960" cy="2194560"/>
          </a:xfrm>
          <a:prstGeom prst="rect">
            <a:avLst/>
          </a:prstGeom>
          <a:noFill/>
          <a:ln>
            <a:noFill/>
          </a:ln>
        </p:spPr>
      </p:pic>
      <p:sp>
        <p:nvSpPr>
          <p:cNvPr id="4" name="Rectangle 2">
            <a:extLst>
              <a:ext uri="{FF2B5EF4-FFF2-40B4-BE49-F238E27FC236}">
                <a16:creationId xmlns:a16="http://schemas.microsoft.com/office/drawing/2014/main" id="{7E4504B8-5348-4FBC-83B3-2F62B0660B06}"/>
              </a:ext>
            </a:extLst>
          </p:cNvPr>
          <p:cNvSpPr>
            <a:spLocks noChangeArrowheads="1"/>
          </p:cNvSpPr>
          <p:nvPr/>
        </p:nvSpPr>
        <p:spPr bwMode="auto">
          <a:xfrm>
            <a:off x="529066" y="4447565"/>
            <a:ext cx="853243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lang="es-EC" altLang="es-EC" sz="2000" dirty="0"/>
              <a:t>El software HFSS nos ayuda a determinar el ancho de haz en los planos principales. El ancho de haz en el plano horizontal es de 88°, ya que tenemos un valor mayor a -3 dB de ganancia en 46° por el lado izquierdo y 134° por el lado derecho del lóbulo principal.</a:t>
            </a:r>
          </a:p>
        </p:txBody>
      </p:sp>
    </p:spTree>
    <p:extLst>
      <p:ext uri="{BB962C8B-B14F-4D97-AF65-F5344CB8AC3E}">
        <p14:creationId xmlns:p14="http://schemas.microsoft.com/office/powerpoint/2010/main" val="390653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19</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529066" y="1498901"/>
            <a:ext cx="8147389" cy="523220"/>
          </a:xfrm>
          <a:prstGeom prst="rect">
            <a:avLst/>
          </a:prstGeom>
          <a:noFill/>
        </p:spPr>
        <p:txBody>
          <a:bodyPr wrap="square" rtlCol="0">
            <a:spAutoFit/>
          </a:bodyPr>
          <a:lstStyle/>
          <a:p>
            <a:pPr lvl="1"/>
            <a:r>
              <a:rPr lang="es-EC" sz="2800" b="1" dirty="0">
                <a:solidFill>
                  <a:srgbClr val="FF0000"/>
                </a:solidFill>
              </a:rPr>
              <a:t>Conmutación del arreglo circular de antenas.</a:t>
            </a:r>
          </a:p>
        </p:txBody>
      </p:sp>
      <p:sp>
        <p:nvSpPr>
          <p:cNvPr id="6" name="Rectangle 2">
            <a:extLst>
              <a:ext uri="{FF2B5EF4-FFF2-40B4-BE49-F238E27FC236}">
                <a16:creationId xmlns:a16="http://schemas.microsoft.com/office/drawing/2014/main" id="{A1E8CADE-57AB-40E4-9F4D-F11BB6556E43}"/>
              </a:ext>
            </a:extLst>
          </p:cNvPr>
          <p:cNvSpPr>
            <a:spLocks noChangeArrowheads="1"/>
          </p:cNvSpPr>
          <p:nvPr/>
        </p:nvSpPr>
        <p:spPr bwMode="auto">
          <a:xfrm>
            <a:off x="874829" y="4502935"/>
            <a:ext cx="80059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C" altLang="es-EC" sz="2000" dirty="0"/>
              <a:t>Conmutador de RF SP8T de alta velocidad de conmutación (10 </a:t>
            </a:r>
            <a:r>
              <a:rPr lang="es-EC" altLang="es-EC" sz="2000" dirty="0" err="1"/>
              <a:t>ns</a:t>
            </a:r>
            <a:r>
              <a:rPr lang="es-EC" altLang="es-EC" sz="2000" dirty="0"/>
              <a:t> y un dispositivo de procesamiento denominado “GPIO USB”, el cual nos permite la conexión de dispositivos a la computadora través del USB.   </a:t>
            </a:r>
          </a:p>
        </p:txBody>
      </p:sp>
      <p:pic>
        <p:nvPicPr>
          <p:cNvPr id="10" name="Imagen 9" descr="Imagen que contiene interior&#10;&#10;Descripción generada con confianza alta">
            <a:extLst>
              <a:ext uri="{FF2B5EF4-FFF2-40B4-BE49-F238E27FC236}">
                <a16:creationId xmlns:a16="http://schemas.microsoft.com/office/drawing/2014/main" id="{10D455EF-CCBE-4E17-865F-560088204D35}"/>
              </a:ext>
            </a:extLst>
          </p:cNvPr>
          <p:cNvPicPr/>
          <p:nvPr/>
        </p:nvPicPr>
        <p:blipFill>
          <a:blip r:embed="rId2"/>
          <a:stretch>
            <a:fillRect/>
          </a:stretch>
        </p:blipFill>
        <p:spPr>
          <a:xfrm>
            <a:off x="1509635" y="2102755"/>
            <a:ext cx="3082295" cy="2261660"/>
          </a:xfrm>
          <a:prstGeom prst="rect">
            <a:avLst/>
          </a:prstGeom>
        </p:spPr>
      </p:pic>
      <p:pic>
        <p:nvPicPr>
          <p:cNvPr id="12" name="Imagen 11" descr="Imagen que contiene electrónica, circuito&#10;&#10;Descripción generada con confianza muy alta">
            <a:extLst>
              <a:ext uri="{FF2B5EF4-FFF2-40B4-BE49-F238E27FC236}">
                <a16:creationId xmlns:a16="http://schemas.microsoft.com/office/drawing/2014/main" id="{01D0B2DE-3248-4285-81B8-73E4D19C4D08}"/>
              </a:ext>
            </a:extLst>
          </p:cNvPr>
          <p:cNvPicPr/>
          <p:nvPr/>
        </p:nvPicPr>
        <p:blipFill rotWithShape="1">
          <a:blip r:embed="rId3">
            <a:extLst>
              <a:ext uri="{28A0092B-C50C-407E-A947-70E740481C1C}">
                <a14:useLocalDpi xmlns:a14="http://schemas.microsoft.com/office/drawing/2010/main" val="0"/>
              </a:ext>
            </a:extLst>
          </a:blip>
          <a:srcRect r="2601"/>
          <a:stretch/>
        </p:blipFill>
        <p:spPr bwMode="auto">
          <a:xfrm>
            <a:off x="5148064" y="2270290"/>
            <a:ext cx="3257550" cy="1926590"/>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18781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719666" y="2150831"/>
            <a:ext cx="7704667" cy="3332816"/>
          </a:xfrm>
        </p:spPr>
        <p:txBody>
          <a:bodyPr>
            <a:normAutofit fontScale="85000" lnSpcReduction="20000"/>
          </a:bodyPr>
          <a:lstStyle/>
          <a:p>
            <a:pPr lvl="1"/>
            <a:r>
              <a:rPr lang="es-EC" sz="2400" b="1" dirty="0"/>
              <a:t>Introducción</a:t>
            </a:r>
          </a:p>
          <a:p>
            <a:pPr lvl="1"/>
            <a:r>
              <a:rPr lang="es-EC" sz="2400" b="1" dirty="0"/>
              <a:t>Justificación e Importancia</a:t>
            </a:r>
          </a:p>
          <a:p>
            <a:pPr lvl="1"/>
            <a:r>
              <a:rPr lang="es-EC" sz="2400" b="1" dirty="0"/>
              <a:t>Alcance del Proyecto</a:t>
            </a:r>
          </a:p>
          <a:p>
            <a:pPr lvl="1"/>
            <a:r>
              <a:rPr lang="es-EC" sz="2400" b="1" dirty="0"/>
              <a:t>Objetivos</a:t>
            </a:r>
          </a:p>
          <a:p>
            <a:pPr lvl="1"/>
            <a:r>
              <a:rPr lang="es-EC" sz="2400" b="1" dirty="0"/>
              <a:t>Guerra Electrónica</a:t>
            </a:r>
          </a:p>
          <a:p>
            <a:pPr lvl="1"/>
            <a:r>
              <a:rPr lang="es-EC" sz="2400" b="1" dirty="0"/>
              <a:t>Diseño y desarrollo del sistema de localización (DF) de señales radioeléctricas.</a:t>
            </a:r>
          </a:p>
          <a:p>
            <a:pPr lvl="1"/>
            <a:r>
              <a:rPr lang="es-EC" sz="2400" b="1" dirty="0"/>
              <a:t>Análisis de resultados</a:t>
            </a:r>
          </a:p>
          <a:p>
            <a:pPr lvl="1"/>
            <a:r>
              <a:rPr lang="es-EC" sz="2400" b="1" dirty="0"/>
              <a:t>Conclusiones y Recomendaciones</a:t>
            </a:r>
          </a:p>
        </p:txBody>
      </p:sp>
      <p:sp>
        <p:nvSpPr>
          <p:cNvPr id="5" name="Rect 22">
            <a:extLst>
              <a:ext uri="{FF2B5EF4-FFF2-40B4-BE49-F238E27FC236}">
                <a16:creationId xmlns:a16="http://schemas.microsoft.com/office/drawing/2014/main" id="{528A3EBC-C4D9-4927-A43C-28DA60E62C7B}"/>
              </a:ext>
            </a:extLst>
          </p:cNvPr>
          <p:cNvSpPr>
            <a:spLocks noGrp="1" noChangeArrowheads="1"/>
          </p:cNvSpPr>
          <p:nvPr/>
        </p:nvSpPr>
        <p:spPr>
          <a:xfrm>
            <a:off x="2123728" y="196225"/>
            <a:ext cx="4416692"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marL="0" indent="0" algn="ctr" defTabSz="508000">
              <a:lnSpc>
                <a:spcPct val="129000"/>
              </a:lnSpc>
              <a:spcBef>
                <a:spcPts val="0"/>
              </a:spcBef>
              <a:spcAft>
                <a:spcPts val="0"/>
              </a:spcAft>
              <a:buFontTx/>
              <a:buNone/>
            </a:pPr>
            <a:r>
              <a:rPr lang="en-US" altLang="ko-KR" sz="3600" b="1" i="1" dirty="0">
                <a:solidFill>
                  <a:srgbClr val="800000"/>
                </a:solidFill>
                <a:latin typeface="Tahoma" charset="0"/>
              </a:rPr>
              <a:t>TEMARIO</a:t>
            </a:r>
            <a:endParaRPr lang="ko-KR" altLang="en-US" sz="3600" b="1" i="1" dirty="0">
              <a:solidFill>
                <a:srgbClr val="800000"/>
              </a:solidFill>
              <a:latin typeface="Tahoma" charset="0"/>
            </a:endParaRPr>
          </a:p>
        </p:txBody>
      </p:sp>
      <p:pic>
        <p:nvPicPr>
          <p:cNvPr id="4" name="Imagen 3">
            <a:extLst>
              <a:ext uri="{FF2B5EF4-FFF2-40B4-BE49-F238E27FC236}">
                <a16:creationId xmlns:a16="http://schemas.microsoft.com/office/drawing/2014/main" id="{47222582-E007-4B42-A4D0-3EAACFD2C1AD}"/>
              </a:ext>
            </a:extLst>
          </p:cNvPr>
          <p:cNvPicPr>
            <a:picLocks noChangeAspect="1"/>
          </p:cNvPicPr>
          <p:nvPr/>
        </p:nvPicPr>
        <p:blipFill rotWithShape="1">
          <a:blip r:embed="rId2"/>
          <a:srcRect l="49734" t="11149" b="8331"/>
          <a:stretch/>
        </p:blipFill>
        <p:spPr>
          <a:xfrm>
            <a:off x="5364088" y="1160528"/>
            <a:ext cx="3638789" cy="2592288"/>
          </a:xfrm>
          <a:prstGeom prst="rect">
            <a:avLst/>
          </a:prstGeom>
        </p:spPr>
      </p:pic>
    </p:spTree>
    <p:extLst>
      <p:ext uri="{BB962C8B-B14F-4D97-AF65-F5344CB8AC3E}">
        <p14:creationId xmlns:p14="http://schemas.microsoft.com/office/powerpoint/2010/main" val="1776349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20</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529067" y="1498901"/>
            <a:ext cx="7272808" cy="523220"/>
          </a:xfrm>
          <a:prstGeom prst="rect">
            <a:avLst/>
          </a:prstGeom>
          <a:noFill/>
        </p:spPr>
        <p:txBody>
          <a:bodyPr wrap="square" rtlCol="0">
            <a:spAutoFit/>
          </a:bodyPr>
          <a:lstStyle/>
          <a:p>
            <a:pPr lvl="1"/>
            <a:r>
              <a:rPr lang="es-EC" sz="2800" b="1" dirty="0">
                <a:solidFill>
                  <a:srgbClr val="FF0000"/>
                </a:solidFill>
              </a:rPr>
              <a:t>Obtención del Ángulo de Arribo.</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B3A3856F-4ED9-4000-9C88-7A8FB06BE79A}"/>
                  </a:ext>
                </a:extLst>
              </p:cNvPr>
              <p:cNvSpPr txBox="1"/>
              <p:nvPr/>
            </p:nvSpPr>
            <p:spPr>
              <a:xfrm>
                <a:off x="807536" y="2204390"/>
                <a:ext cx="4079773" cy="3416320"/>
              </a:xfrm>
              <a:prstGeom prst="rect">
                <a:avLst/>
              </a:prstGeom>
              <a:noFill/>
            </p:spPr>
            <p:txBody>
              <a:bodyPr wrap="square" rtlCol="0">
                <a:spAutoFit/>
              </a:bodyPr>
              <a:lstStyle/>
              <a:p>
                <a:pPr algn="just"/>
                <a:r>
                  <a:rPr lang="es-ES_tradnl" sz="2400" i="1" dirty="0"/>
                  <a:t>Interactuar con el BB60C, entregándole la frecuencia central y </a:t>
                </a:r>
                <a:r>
                  <a:rPr lang="es-EC" sz="2400" i="1" dirty="0"/>
                  <a:t>“</a:t>
                </a:r>
                <a:r>
                  <a:rPr lang="es-EC" sz="2400" i="1" dirty="0" err="1"/>
                  <a:t>span</a:t>
                </a:r>
                <a:r>
                  <a:rPr lang="es-EC" sz="2400" i="1" dirty="0"/>
                  <a:t>”.  El receptor digital monitorea con cada una de las antenas y devuelve un conjunto de vectores que contienen la información</a:t>
                </a:r>
                <a:r>
                  <a:rPr lang="es-ES_tradnl" sz="2400" i="1" dirty="0"/>
                  <a:t> del nivel de potencia en un tiempo aproximado de 500 </a:t>
                </a:r>
                <a14:m>
                  <m:oMath xmlns:m="http://schemas.openxmlformats.org/officeDocument/2006/math">
                    <m:r>
                      <a:rPr lang="es-ES_tradnl" sz="2400" i="1"/>
                      <m:t>𝑚𝑠</m:t>
                    </m:r>
                  </m:oMath>
                </a14:m>
                <a:r>
                  <a:rPr lang="es-ES_tradnl" sz="2400" i="1" dirty="0"/>
                  <a:t>.</a:t>
                </a:r>
                <a:endParaRPr lang="es-EC" sz="2400" i="1" dirty="0"/>
              </a:p>
            </p:txBody>
          </p:sp>
        </mc:Choice>
        <mc:Fallback>
          <p:sp>
            <p:nvSpPr>
              <p:cNvPr id="4" name="CuadroTexto 3">
                <a:extLst>
                  <a:ext uri="{FF2B5EF4-FFF2-40B4-BE49-F238E27FC236}">
                    <a16:creationId xmlns:a16="http://schemas.microsoft.com/office/drawing/2014/main" id="{B3A3856F-4ED9-4000-9C88-7A8FB06BE79A}"/>
                  </a:ext>
                </a:extLst>
              </p:cNvPr>
              <p:cNvSpPr txBox="1">
                <a:spLocks noRot="1" noChangeAspect="1" noMove="1" noResize="1" noEditPoints="1" noAdjustHandles="1" noChangeArrowheads="1" noChangeShapeType="1" noTextEdit="1"/>
              </p:cNvSpPr>
              <p:nvPr/>
            </p:nvSpPr>
            <p:spPr>
              <a:xfrm>
                <a:off x="807536" y="2204390"/>
                <a:ext cx="4079773" cy="3416320"/>
              </a:xfrm>
              <a:prstGeom prst="rect">
                <a:avLst/>
              </a:prstGeom>
              <a:blipFill>
                <a:blip r:embed="rId2"/>
                <a:stretch>
                  <a:fillRect l="-2239" t="-1429" r="-2239" b="-3214"/>
                </a:stretch>
              </a:blipFill>
            </p:spPr>
            <p:txBody>
              <a:bodyPr/>
              <a:lstStyle/>
              <a:p>
                <a:r>
                  <a:rPr lang="es-EC">
                    <a:noFill/>
                  </a:rPr>
                  <a:t> </a:t>
                </a:r>
              </a:p>
            </p:txBody>
          </p:sp>
        </mc:Fallback>
      </mc:AlternateContent>
      <p:pic>
        <p:nvPicPr>
          <p:cNvPr id="9" name="Imagen 8">
            <a:extLst>
              <a:ext uri="{FF2B5EF4-FFF2-40B4-BE49-F238E27FC236}">
                <a16:creationId xmlns:a16="http://schemas.microsoft.com/office/drawing/2014/main" id="{B2CFF879-0302-4E70-BAEB-A35044440BD2}"/>
              </a:ext>
            </a:extLst>
          </p:cNvPr>
          <p:cNvPicPr/>
          <p:nvPr/>
        </p:nvPicPr>
        <p:blipFill rotWithShape="1">
          <a:blip r:embed="rId3"/>
          <a:srcRect l="29786" t="19151" r="31172" b="10821"/>
          <a:stretch/>
        </p:blipFill>
        <p:spPr bwMode="auto">
          <a:xfrm>
            <a:off x="5364088" y="2393706"/>
            <a:ext cx="3385820" cy="2867025"/>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345041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21</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529067" y="1498901"/>
            <a:ext cx="7272808" cy="523220"/>
          </a:xfrm>
          <a:prstGeom prst="rect">
            <a:avLst/>
          </a:prstGeom>
          <a:noFill/>
        </p:spPr>
        <p:txBody>
          <a:bodyPr wrap="square" rtlCol="0">
            <a:spAutoFit/>
          </a:bodyPr>
          <a:lstStyle/>
          <a:p>
            <a:pPr lvl="1"/>
            <a:r>
              <a:rPr lang="es-EC" sz="2800" b="1" dirty="0">
                <a:solidFill>
                  <a:srgbClr val="FF0000"/>
                </a:solidFill>
              </a:rPr>
              <a:t>Pruebas del Sistema.</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B3A3856F-4ED9-4000-9C88-7A8FB06BE79A}"/>
                  </a:ext>
                </a:extLst>
              </p:cNvPr>
              <p:cNvSpPr txBox="1"/>
              <p:nvPr/>
            </p:nvSpPr>
            <p:spPr>
              <a:xfrm>
                <a:off x="798006" y="2780928"/>
                <a:ext cx="4079773" cy="1938992"/>
              </a:xfrm>
              <a:prstGeom prst="rect">
                <a:avLst/>
              </a:prstGeom>
              <a:noFill/>
            </p:spPr>
            <p:txBody>
              <a:bodyPr wrap="square" rtlCol="0">
                <a:spAutoFit/>
              </a:bodyPr>
              <a:lstStyle/>
              <a:p>
                <a:pPr algn="just"/>
                <a:r>
                  <a:rPr lang="es-EC" sz="2400" dirty="0"/>
                  <a:t>Las pruebas se realizaron utilizando el generador de frecuencia en </a:t>
                </a:r>
                <a14:m>
                  <m:oMath xmlns:m="http://schemas.openxmlformats.org/officeDocument/2006/math">
                    <m:r>
                      <a:rPr lang="es-EC" sz="2400" i="1"/>
                      <m:t>1 </m:t>
                    </m:r>
                    <m:r>
                      <a:rPr lang="es-EC" sz="2400" i="1"/>
                      <m:t>𝐺𝐻𝑧</m:t>
                    </m:r>
                    <m:r>
                      <a:rPr lang="es-EC" sz="2400" i="1"/>
                      <m:t>,</m:t>
                    </m:r>
                  </m:oMath>
                </a14:m>
                <a:r>
                  <a:rPr lang="es-EC" sz="2400" dirty="0"/>
                  <a:t> ubicado en varias posiciones alrededor de nuestro receptor digital.</a:t>
                </a:r>
                <a:endParaRPr lang="es-EC" sz="3200" i="1" dirty="0"/>
              </a:p>
            </p:txBody>
          </p:sp>
        </mc:Choice>
        <mc:Fallback>
          <p:sp>
            <p:nvSpPr>
              <p:cNvPr id="4" name="CuadroTexto 3">
                <a:extLst>
                  <a:ext uri="{FF2B5EF4-FFF2-40B4-BE49-F238E27FC236}">
                    <a16:creationId xmlns:a16="http://schemas.microsoft.com/office/drawing/2014/main" id="{B3A3856F-4ED9-4000-9C88-7A8FB06BE79A}"/>
                  </a:ext>
                </a:extLst>
              </p:cNvPr>
              <p:cNvSpPr txBox="1">
                <a:spLocks noRot="1" noChangeAspect="1" noMove="1" noResize="1" noEditPoints="1" noAdjustHandles="1" noChangeArrowheads="1" noChangeShapeType="1" noTextEdit="1"/>
              </p:cNvSpPr>
              <p:nvPr/>
            </p:nvSpPr>
            <p:spPr>
              <a:xfrm>
                <a:off x="798006" y="2780928"/>
                <a:ext cx="4079773" cy="1938992"/>
              </a:xfrm>
              <a:prstGeom prst="rect">
                <a:avLst/>
              </a:prstGeom>
              <a:blipFill>
                <a:blip r:embed="rId2"/>
                <a:stretch>
                  <a:fillRect l="-2392" t="-2516" r="-2242" b="-6289"/>
                </a:stretch>
              </a:blipFill>
            </p:spPr>
            <p:txBody>
              <a:bodyPr/>
              <a:lstStyle/>
              <a:p>
                <a:r>
                  <a:rPr lang="es-EC">
                    <a:noFill/>
                  </a:rPr>
                  <a:t> </a:t>
                </a:r>
              </a:p>
            </p:txBody>
          </p:sp>
        </mc:Fallback>
      </mc:AlternateContent>
      <p:pic>
        <p:nvPicPr>
          <p:cNvPr id="7" name="Imagen 6">
            <a:extLst>
              <a:ext uri="{FF2B5EF4-FFF2-40B4-BE49-F238E27FC236}">
                <a16:creationId xmlns:a16="http://schemas.microsoft.com/office/drawing/2014/main" id="{DCED782E-0617-4730-BE44-E2C12156C1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225656"/>
            <a:ext cx="3657600" cy="2743200"/>
          </a:xfrm>
          <a:prstGeom prst="rect">
            <a:avLst/>
          </a:prstGeom>
          <a:noFill/>
          <a:ln>
            <a:noFill/>
          </a:ln>
        </p:spPr>
      </p:pic>
    </p:spTree>
    <p:extLst>
      <p:ext uri="{BB962C8B-B14F-4D97-AF65-F5344CB8AC3E}">
        <p14:creationId xmlns:p14="http://schemas.microsoft.com/office/powerpoint/2010/main" val="395893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22</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529067" y="1498901"/>
            <a:ext cx="7272808" cy="523220"/>
          </a:xfrm>
          <a:prstGeom prst="rect">
            <a:avLst/>
          </a:prstGeom>
          <a:noFill/>
        </p:spPr>
        <p:txBody>
          <a:bodyPr wrap="square" rtlCol="0">
            <a:spAutoFit/>
          </a:bodyPr>
          <a:lstStyle/>
          <a:p>
            <a:pPr lvl="1"/>
            <a:r>
              <a:rPr lang="es-EC" sz="2800" b="1" dirty="0">
                <a:solidFill>
                  <a:srgbClr val="FF0000"/>
                </a:solidFill>
              </a:rPr>
              <a:t>Pruebas del Sistema.</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B3A3856F-4ED9-4000-9C88-7A8FB06BE79A}"/>
                  </a:ext>
                </a:extLst>
              </p:cNvPr>
              <p:cNvSpPr txBox="1"/>
              <p:nvPr/>
            </p:nvSpPr>
            <p:spPr>
              <a:xfrm>
                <a:off x="5032974" y="4197334"/>
                <a:ext cx="4079773" cy="1631216"/>
              </a:xfrm>
              <a:prstGeom prst="rect">
                <a:avLst/>
              </a:prstGeom>
              <a:noFill/>
            </p:spPr>
            <p:txBody>
              <a:bodyPr wrap="square" rtlCol="0">
                <a:spAutoFit/>
              </a:bodyPr>
              <a:lstStyle/>
              <a:p>
                <a:pPr algn="just"/>
                <a:r>
                  <a:rPr lang="es-EC" sz="2000" dirty="0"/>
                  <a:t>Las pruebas se realizaron utilizando el generador de frecuencia en </a:t>
                </a:r>
                <a14:m>
                  <m:oMath xmlns:m="http://schemas.openxmlformats.org/officeDocument/2006/math">
                    <m:r>
                      <a:rPr lang="es-EC" sz="2000" i="1"/>
                      <m:t>1 </m:t>
                    </m:r>
                    <m:r>
                      <a:rPr lang="es-EC" sz="2000" i="1"/>
                      <m:t>𝐺𝐻𝑧</m:t>
                    </m:r>
                    <m:r>
                      <a:rPr lang="es-EC" sz="2000" i="1"/>
                      <m:t>,</m:t>
                    </m:r>
                  </m:oMath>
                </a14:m>
                <a:r>
                  <a:rPr lang="es-EC" sz="2000" dirty="0"/>
                  <a:t> ubicado en varias posiciones alrededor de nuestro receptor digital.</a:t>
                </a:r>
                <a:endParaRPr lang="es-EC" sz="2800" i="1" dirty="0"/>
              </a:p>
            </p:txBody>
          </p:sp>
        </mc:Choice>
        <mc:Fallback>
          <p:sp>
            <p:nvSpPr>
              <p:cNvPr id="4" name="CuadroTexto 3">
                <a:extLst>
                  <a:ext uri="{FF2B5EF4-FFF2-40B4-BE49-F238E27FC236}">
                    <a16:creationId xmlns:a16="http://schemas.microsoft.com/office/drawing/2014/main" id="{B3A3856F-4ED9-4000-9C88-7A8FB06BE79A}"/>
                  </a:ext>
                </a:extLst>
              </p:cNvPr>
              <p:cNvSpPr txBox="1">
                <a:spLocks noRot="1" noChangeAspect="1" noMove="1" noResize="1" noEditPoints="1" noAdjustHandles="1" noChangeArrowheads="1" noChangeShapeType="1" noTextEdit="1"/>
              </p:cNvSpPr>
              <p:nvPr/>
            </p:nvSpPr>
            <p:spPr>
              <a:xfrm>
                <a:off x="5032974" y="4197334"/>
                <a:ext cx="4079773" cy="1631216"/>
              </a:xfrm>
              <a:prstGeom prst="rect">
                <a:avLst/>
              </a:prstGeom>
              <a:blipFill>
                <a:blip r:embed="rId2"/>
                <a:stretch>
                  <a:fillRect l="-1644" t="-2247" r="-1495" b="-5993"/>
                </a:stretch>
              </a:blipFill>
            </p:spPr>
            <p:txBody>
              <a:bodyPr/>
              <a:lstStyle/>
              <a:p>
                <a:r>
                  <a:rPr lang="es-EC">
                    <a:noFill/>
                  </a:rPr>
                  <a:t> </a:t>
                </a:r>
              </a:p>
            </p:txBody>
          </p:sp>
        </mc:Fallback>
      </mc:AlternateContent>
      <p:pic>
        <p:nvPicPr>
          <p:cNvPr id="7" name="Imagen 6">
            <a:extLst>
              <a:ext uri="{FF2B5EF4-FFF2-40B4-BE49-F238E27FC236}">
                <a16:creationId xmlns:a16="http://schemas.microsoft.com/office/drawing/2014/main" id="{DCED782E-0617-4730-BE44-E2C12156C1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302412"/>
            <a:ext cx="3753596" cy="2774659"/>
          </a:xfrm>
          <a:prstGeom prst="rect">
            <a:avLst/>
          </a:prstGeom>
          <a:noFill/>
          <a:ln>
            <a:noFill/>
          </a:ln>
        </p:spPr>
      </p:pic>
      <p:pic>
        <p:nvPicPr>
          <p:cNvPr id="9" name="Imagen 8">
            <a:extLst>
              <a:ext uri="{FF2B5EF4-FFF2-40B4-BE49-F238E27FC236}">
                <a16:creationId xmlns:a16="http://schemas.microsoft.com/office/drawing/2014/main" id="{13D60AE6-D233-479B-A512-2C38D61402AC}"/>
              </a:ext>
            </a:extLst>
          </p:cNvPr>
          <p:cNvPicPr/>
          <p:nvPr/>
        </p:nvPicPr>
        <p:blipFill rotWithShape="1">
          <a:blip r:embed="rId4"/>
          <a:srcRect l="63962" t="31796" r="11174" b="2137"/>
          <a:stretch/>
        </p:blipFill>
        <p:spPr bwMode="auto">
          <a:xfrm>
            <a:off x="1307781" y="2035845"/>
            <a:ext cx="3270585" cy="40195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7725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23</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499530" y="2513297"/>
            <a:ext cx="7272808" cy="523220"/>
          </a:xfrm>
          <a:prstGeom prst="rect">
            <a:avLst/>
          </a:prstGeom>
          <a:noFill/>
        </p:spPr>
        <p:txBody>
          <a:bodyPr wrap="square" rtlCol="0">
            <a:spAutoFit/>
          </a:bodyPr>
          <a:lstStyle/>
          <a:p>
            <a:pPr lvl="1"/>
            <a:r>
              <a:rPr lang="es-EC" sz="2800" b="1" dirty="0">
                <a:solidFill>
                  <a:srgbClr val="FF0000"/>
                </a:solidFill>
              </a:rPr>
              <a:t>Pruebas del Sistema.</a:t>
            </a:r>
          </a:p>
        </p:txBody>
      </p:sp>
      <p:pic>
        <p:nvPicPr>
          <p:cNvPr id="3" name="Imagen 2">
            <a:extLst>
              <a:ext uri="{FF2B5EF4-FFF2-40B4-BE49-F238E27FC236}">
                <a16:creationId xmlns:a16="http://schemas.microsoft.com/office/drawing/2014/main" id="{BEB2D8C6-D41D-429B-82B5-752F512B222A}"/>
              </a:ext>
            </a:extLst>
          </p:cNvPr>
          <p:cNvPicPr>
            <a:picLocks noChangeAspect="1"/>
          </p:cNvPicPr>
          <p:nvPr/>
        </p:nvPicPr>
        <p:blipFill rotWithShape="1">
          <a:blip r:embed="rId2"/>
          <a:srcRect l="-1" r="44140" b="18139"/>
          <a:stretch/>
        </p:blipFill>
        <p:spPr>
          <a:xfrm>
            <a:off x="1920273" y="4494128"/>
            <a:ext cx="4968552" cy="1729941"/>
          </a:xfrm>
          <a:prstGeom prst="rect">
            <a:avLst/>
          </a:prstGeom>
        </p:spPr>
      </p:pic>
      <p:pic>
        <p:nvPicPr>
          <p:cNvPr id="10" name="Imagen 9">
            <a:extLst>
              <a:ext uri="{FF2B5EF4-FFF2-40B4-BE49-F238E27FC236}">
                <a16:creationId xmlns:a16="http://schemas.microsoft.com/office/drawing/2014/main" id="{2453EBCA-87A8-4590-9EA6-8642F175046A}"/>
              </a:ext>
            </a:extLst>
          </p:cNvPr>
          <p:cNvPicPr/>
          <p:nvPr/>
        </p:nvPicPr>
        <p:blipFill rotWithShape="1">
          <a:blip r:embed="rId3"/>
          <a:srcRect l="43058" t="41414" r="11492" b="2137"/>
          <a:stretch/>
        </p:blipFill>
        <p:spPr bwMode="auto">
          <a:xfrm>
            <a:off x="4760108" y="1210156"/>
            <a:ext cx="3914775" cy="2733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101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24</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611560" y="219185"/>
            <a:ext cx="8532439"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r>
              <a:rPr lang="es-EC" sz="2800" b="1" i="1" dirty="0">
                <a:solidFill>
                  <a:srgbClr val="800000"/>
                </a:solidFill>
                <a:latin typeface="Tahoma" charset="0"/>
              </a:rPr>
              <a:t>Diseño y desarrollo del sistema de localización (DF) de señales radioeléctricas.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395536" y="1688092"/>
            <a:ext cx="7272808" cy="523220"/>
          </a:xfrm>
          <a:prstGeom prst="rect">
            <a:avLst/>
          </a:prstGeom>
          <a:noFill/>
        </p:spPr>
        <p:txBody>
          <a:bodyPr wrap="square" rtlCol="0">
            <a:spAutoFit/>
          </a:bodyPr>
          <a:lstStyle/>
          <a:p>
            <a:pPr lvl="1"/>
            <a:r>
              <a:rPr lang="es-EC" sz="2800" b="1" dirty="0">
                <a:solidFill>
                  <a:srgbClr val="FF0000"/>
                </a:solidFill>
              </a:rPr>
              <a:t>Pruebas del Sistema.</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92491CE1-5F34-4808-8B05-7A1833C13004}"/>
                  </a:ext>
                </a:extLst>
              </p:cNvPr>
              <p:cNvSpPr txBox="1"/>
              <p:nvPr/>
            </p:nvSpPr>
            <p:spPr>
              <a:xfrm>
                <a:off x="900069" y="2246253"/>
                <a:ext cx="3960440" cy="1323439"/>
              </a:xfrm>
              <a:prstGeom prst="rect">
                <a:avLst/>
              </a:prstGeom>
              <a:noFill/>
            </p:spPr>
            <p:txBody>
              <a:bodyPr wrap="square" rtlCol="0">
                <a:spAutoFit/>
              </a:bodyPr>
              <a:lstStyle/>
              <a:p>
                <a:pPr algn="just"/>
                <a:r>
                  <a:rPr lang="es-EC" sz="1600" dirty="0"/>
                  <a:t>De la misma forma se realizó una prueba tomando en cuenta la banda de frecuencias de FM que cubre desde los </a:t>
                </a:r>
                <a14:m>
                  <m:oMath xmlns:m="http://schemas.openxmlformats.org/officeDocument/2006/math">
                    <m:r>
                      <a:rPr lang="es-EC" sz="1600" i="1"/>
                      <m:t>88 </m:t>
                    </m:r>
                    <m:r>
                      <a:rPr lang="es-EC" sz="1600" i="1"/>
                      <m:t>𝑀𝐻𝑧</m:t>
                    </m:r>
                  </m:oMath>
                </a14:m>
                <a:r>
                  <a:rPr lang="es-EC" sz="1600" dirty="0"/>
                  <a:t> a los </a:t>
                </a:r>
                <a14:m>
                  <m:oMath xmlns:m="http://schemas.openxmlformats.org/officeDocument/2006/math">
                    <m:r>
                      <a:rPr lang="es-EC" sz="1600" i="1"/>
                      <m:t>107 </m:t>
                    </m:r>
                    <m:r>
                      <a:rPr lang="es-EC" sz="1600" i="1"/>
                      <m:t>𝑀𝐻𝑧</m:t>
                    </m:r>
                  </m:oMath>
                </a14:m>
                <a:r>
                  <a:rPr lang="es-EC" sz="1600" dirty="0"/>
                  <a:t> para lo cual se escogió la frecuencia de los </a:t>
                </a:r>
                <a14:m>
                  <m:oMath xmlns:m="http://schemas.openxmlformats.org/officeDocument/2006/math">
                    <m:r>
                      <a:rPr lang="es-EC" sz="1600" i="1"/>
                      <m:t>96.9 </m:t>
                    </m:r>
                    <m:r>
                      <a:rPr lang="es-EC" sz="1600" i="1"/>
                      <m:t>𝑀𝐻𝑧</m:t>
                    </m:r>
                  </m:oMath>
                </a14:m>
                <a:r>
                  <a:rPr lang="es-EC" sz="1600" dirty="0"/>
                  <a:t> </a:t>
                </a:r>
              </a:p>
            </p:txBody>
          </p:sp>
        </mc:Choice>
        <mc:Fallback>
          <p:sp>
            <p:nvSpPr>
              <p:cNvPr id="4" name="CuadroTexto 3">
                <a:extLst>
                  <a:ext uri="{FF2B5EF4-FFF2-40B4-BE49-F238E27FC236}">
                    <a16:creationId xmlns:a16="http://schemas.microsoft.com/office/drawing/2014/main" id="{92491CE1-5F34-4808-8B05-7A1833C13004}"/>
                  </a:ext>
                </a:extLst>
              </p:cNvPr>
              <p:cNvSpPr txBox="1">
                <a:spLocks noRot="1" noChangeAspect="1" noMove="1" noResize="1" noEditPoints="1" noAdjustHandles="1" noChangeArrowheads="1" noChangeShapeType="1" noTextEdit="1"/>
              </p:cNvSpPr>
              <p:nvPr/>
            </p:nvSpPr>
            <p:spPr>
              <a:xfrm>
                <a:off x="900069" y="2246253"/>
                <a:ext cx="3960440" cy="1323439"/>
              </a:xfrm>
              <a:prstGeom prst="rect">
                <a:avLst/>
              </a:prstGeom>
              <a:blipFill>
                <a:blip r:embed="rId2"/>
                <a:stretch>
                  <a:fillRect l="-924" t="-1376" r="-924" b="-4587"/>
                </a:stretch>
              </a:blipFill>
            </p:spPr>
            <p:txBody>
              <a:bodyPr/>
              <a:lstStyle/>
              <a:p>
                <a:r>
                  <a:rPr lang="es-EC">
                    <a:noFill/>
                  </a:rPr>
                  <a:t> </a:t>
                </a:r>
              </a:p>
            </p:txBody>
          </p:sp>
        </mc:Fallback>
      </mc:AlternateContent>
      <p:pic>
        <p:nvPicPr>
          <p:cNvPr id="11" name="Imagen 10">
            <a:extLst>
              <a:ext uri="{FF2B5EF4-FFF2-40B4-BE49-F238E27FC236}">
                <a16:creationId xmlns:a16="http://schemas.microsoft.com/office/drawing/2014/main" id="{4B4E1029-B50F-46B3-9915-75ACD450F840}"/>
              </a:ext>
            </a:extLst>
          </p:cNvPr>
          <p:cNvPicPr/>
          <p:nvPr/>
        </p:nvPicPr>
        <p:blipFill rotWithShape="1">
          <a:blip r:embed="rId3"/>
          <a:srcRect l="41463" t="32906" r="11174" b="2136"/>
          <a:stretch/>
        </p:blipFill>
        <p:spPr bwMode="auto">
          <a:xfrm>
            <a:off x="935990" y="3569692"/>
            <a:ext cx="3636010" cy="2618740"/>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198F3DFE-4E18-4F5A-B937-77968786202B}"/>
              </a:ext>
            </a:extLst>
          </p:cNvPr>
          <p:cNvPicPr/>
          <p:nvPr/>
        </p:nvPicPr>
        <p:blipFill rotWithShape="1">
          <a:blip r:embed="rId4">
            <a:extLst>
              <a:ext uri="{28A0092B-C50C-407E-A947-70E740481C1C}">
                <a14:useLocalDpi xmlns:a14="http://schemas.microsoft.com/office/drawing/2010/main" val="0"/>
              </a:ext>
            </a:extLst>
          </a:blip>
          <a:srcRect t="4455" b="2245"/>
          <a:stretch/>
        </p:blipFill>
        <p:spPr bwMode="auto">
          <a:xfrm>
            <a:off x="4860509" y="1424757"/>
            <a:ext cx="4231988" cy="40084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7840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25</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926437" y="219185"/>
            <a:ext cx="5868143"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lgn="ctr"/>
            <a:r>
              <a:rPr lang="es-EC" sz="2800" b="1" i="1" dirty="0">
                <a:solidFill>
                  <a:srgbClr val="800000"/>
                </a:solidFill>
                <a:latin typeface="Tahoma" charset="0"/>
              </a:rPr>
              <a:t>Análisis de resultados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289990" y="1455893"/>
            <a:ext cx="7272808" cy="523220"/>
          </a:xfrm>
          <a:prstGeom prst="rect">
            <a:avLst/>
          </a:prstGeom>
          <a:noFill/>
        </p:spPr>
        <p:txBody>
          <a:bodyPr wrap="square" rtlCol="0">
            <a:spAutoFit/>
          </a:bodyPr>
          <a:lstStyle/>
          <a:p>
            <a:pPr lvl="1"/>
            <a:r>
              <a:rPr lang="es-EC" sz="2800" b="1" dirty="0">
                <a:solidFill>
                  <a:srgbClr val="FF0000"/>
                </a:solidFill>
              </a:rPr>
              <a:t>Comportamiento del arreglo de antenas.</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92491CE1-5F34-4808-8B05-7A1833C13004}"/>
                  </a:ext>
                </a:extLst>
              </p:cNvPr>
              <p:cNvSpPr txBox="1"/>
              <p:nvPr/>
            </p:nvSpPr>
            <p:spPr>
              <a:xfrm>
                <a:off x="683568" y="3923443"/>
                <a:ext cx="8200623" cy="1323439"/>
              </a:xfrm>
              <a:prstGeom prst="rect">
                <a:avLst/>
              </a:prstGeom>
              <a:noFill/>
            </p:spPr>
            <p:txBody>
              <a:bodyPr wrap="square" rtlCol="0">
                <a:spAutoFit/>
              </a:bodyPr>
              <a:lstStyle/>
              <a:p>
                <a:pPr algn="just"/>
                <a:r>
                  <a:rPr lang="es-EC" sz="2000" dirty="0"/>
                  <a:t>El arreglo de antenas utiliza un sistema de conmutación en un tiempo aproximado de </a:t>
                </a:r>
                <a14:m>
                  <m:oMath xmlns:m="http://schemas.openxmlformats.org/officeDocument/2006/math">
                    <m:r>
                      <a:rPr lang="es-EC" sz="2000" i="1"/>
                      <m:t>478,83 </m:t>
                    </m:r>
                    <m:r>
                      <a:rPr lang="es-EC" sz="2000" i="1"/>
                      <m:t>𝑚𝑠</m:t>
                    </m:r>
                  </m:oMath>
                </a14:m>
                <a:r>
                  <a:rPr lang="es-EC" sz="2000" dirty="0"/>
                  <a:t> utilizando las </a:t>
                </a:r>
                <a14:m>
                  <m:oMath xmlns:m="http://schemas.openxmlformats.org/officeDocument/2006/math">
                    <m:r>
                      <a:rPr lang="es-EC" sz="2000" i="1"/>
                      <m:t>8</m:t>
                    </m:r>
                  </m:oMath>
                </a14:m>
                <a:r>
                  <a:rPr lang="es-EC" sz="2000" dirty="0"/>
                  <a:t> antenas directivas, obteniendo una traza de datos que son necesarios para determinar el ángulo de arribo de una señal radioeléctrica.</a:t>
                </a:r>
                <a:endParaRPr lang="es-EC" dirty="0"/>
              </a:p>
            </p:txBody>
          </p:sp>
        </mc:Choice>
        <mc:Fallback>
          <p:sp>
            <p:nvSpPr>
              <p:cNvPr id="4" name="CuadroTexto 3">
                <a:extLst>
                  <a:ext uri="{FF2B5EF4-FFF2-40B4-BE49-F238E27FC236}">
                    <a16:creationId xmlns:a16="http://schemas.microsoft.com/office/drawing/2014/main" id="{92491CE1-5F34-4808-8B05-7A1833C13004}"/>
                  </a:ext>
                </a:extLst>
              </p:cNvPr>
              <p:cNvSpPr txBox="1">
                <a:spLocks noRot="1" noChangeAspect="1" noMove="1" noResize="1" noEditPoints="1" noAdjustHandles="1" noChangeArrowheads="1" noChangeShapeType="1" noTextEdit="1"/>
              </p:cNvSpPr>
              <p:nvPr/>
            </p:nvSpPr>
            <p:spPr>
              <a:xfrm>
                <a:off x="683568" y="3923443"/>
                <a:ext cx="8200623" cy="1323439"/>
              </a:xfrm>
              <a:prstGeom prst="rect">
                <a:avLst/>
              </a:prstGeom>
              <a:blipFill>
                <a:blip r:embed="rId2"/>
                <a:stretch>
                  <a:fillRect l="-743" t="-2765" r="-818" b="-7373"/>
                </a:stretch>
              </a:blipFill>
            </p:spPr>
            <p:txBody>
              <a:bodyPr/>
              <a:lstStyle/>
              <a:p>
                <a:r>
                  <a:rPr lang="es-EC">
                    <a:noFill/>
                  </a:rPr>
                  <a:t> </a:t>
                </a:r>
              </a:p>
            </p:txBody>
          </p:sp>
        </mc:Fallback>
      </mc:AlternateContent>
      <p:pic>
        <p:nvPicPr>
          <p:cNvPr id="3" name="Imagen 2">
            <a:extLst>
              <a:ext uri="{FF2B5EF4-FFF2-40B4-BE49-F238E27FC236}">
                <a16:creationId xmlns:a16="http://schemas.microsoft.com/office/drawing/2014/main" id="{90E43EB8-1FD4-4970-9A40-8ACE8C9BE7F7}"/>
              </a:ext>
            </a:extLst>
          </p:cNvPr>
          <p:cNvPicPr>
            <a:picLocks noChangeAspect="1"/>
          </p:cNvPicPr>
          <p:nvPr/>
        </p:nvPicPr>
        <p:blipFill rotWithShape="1">
          <a:blip r:embed="rId3"/>
          <a:srcRect r="42155" b="22352"/>
          <a:stretch/>
        </p:blipFill>
        <p:spPr>
          <a:xfrm>
            <a:off x="1926437" y="2315941"/>
            <a:ext cx="5412465" cy="1550178"/>
          </a:xfrm>
          <a:prstGeom prst="rect">
            <a:avLst/>
          </a:prstGeom>
        </p:spPr>
      </p:pic>
    </p:spTree>
    <p:extLst>
      <p:ext uri="{BB962C8B-B14F-4D97-AF65-F5344CB8AC3E}">
        <p14:creationId xmlns:p14="http://schemas.microsoft.com/office/powerpoint/2010/main" val="822732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26</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926437" y="219185"/>
            <a:ext cx="5868143"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lgn="ctr"/>
            <a:r>
              <a:rPr lang="es-EC" sz="2800" b="1" i="1" dirty="0">
                <a:solidFill>
                  <a:srgbClr val="800000"/>
                </a:solidFill>
                <a:latin typeface="Tahoma" charset="0"/>
              </a:rPr>
              <a:t>Análisis de resultados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289990" y="1455893"/>
            <a:ext cx="7272808" cy="523220"/>
          </a:xfrm>
          <a:prstGeom prst="rect">
            <a:avLst/>
          </a:prstGeom>
          <a:noFill/>
        </p:spPr>
        <p:txBody>
          <a:bodyPr wrap="square" rtlCol="0">
            <a:spAutoFit/>
          </a:bodyPr>
          <a:lstStyle/>
          <a:p>
            <a:pPr lvl="1"/>
            <a:r>
              <a:rPr lang="es-EC" sz="2800" b="1" dirty="0">
                <a:solidFill>
                  <a:srgbClr val="FF0000"/>
                </a:solidFill>
              </a:rPr>
              <a:t>Ángulo de Arribo</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92491CE1-5F34-4808-8B05-7A1833C13004}"/>
                  </a:ext>
                </a:extLst>
              </p:cNvPr>
              <p:cNvSpPr txBox="1"/>
              <p:nvPr/>
            </p:nvSpPr>
            <p:spPr>
              <a:xfrm>
                <a:off x="5076056" y="1581869"/>
                <a:ext cx="3874478" cy="3416320"/>
              </a:xfrm>
              <a:prstGeom prst="rect">
                <a:avLst/>
              </a:prstGeom>
              <a:noFill/>
            </p:spPr>
            <p:txBody>
              <a:bodyPr wrap="square" rtlCol="0">
                <a:spAutoFit/>
              </a:bodyPr>
              <a:lstStyle/>
              <a:p>
                <a:pPr algn="just"/>
                <a:r>
                  <a:rPr lang="es-EC" dirty="0"/>
                  <a:t>La antena central tiene una cobertura de </a:t>
                </a:r>
                <a14:m>
                  <m:oMath xmlns:m="http://schemas.openxmlformats.org/officeDocument/2006/math">
                    <m:r>
                      <a:rPr lang="es-EC" i="1"/>
                      <m:t>40°</m:t>
                    </m:r>
                  </m:oMath>
                </a14:m>
                <a:r>
                  <a:rPr lang="es-EC" dirty="0"/>
                  <a:t>, por lo que es necesario determinar con mayor precisión el ángulo de arribo.</a:t>
                </a:r>
              </a:p>
              <a:p>
                <a:pPr algn="just"/>
                <a:endParaRPr lang="es-EC" dirty="0"/>
              </a:p>
              <a:p>
                <a:pPr algn="just"/>
                <a:r>
                  <a:rPr lang="es-EC" dirty="0"/>
                  <a:t>Cuando obtenemos los valores de potencia en cada una de las antenas podemos establecer la relación entre las mismas, por lo que se generó una tabla de relación de potencias para ubicar de forma rápida y con relativa exactitud del ángulo de arribo </a:t>
                </a:r>
              </a:p>
            </p:txBody>
          </p:sp>
        </mc:Choice>
        <mc:Fallback>
          <p:sp>
            <p:nvSpPr>
              <p:cNvPr id="4" name="CuadroTexto 3">
                <a:extLst>
                  <a:ext uri="{FF2B5EF4-FFF2-40B4-BE49-F238E27FC236}">
                    <a16:creationId xmlns:a16="http://schemas.microsoft.com/office/drawing/2014/main" id="{92491CE1-5F34-4808-8B05-7A1833C13004}"/>
                  </a:ext>
                </a:extLst>
              </p:cNvPr>
              <p:cNvSpPr txBox="1">
                <a:spLocks noRot="1" noChangeAspect="1" noMove="1" noResize="1" noEditPoints="1" noAdjustHandles="1" noChangeArrowheads="1" noChangeShapeType="1" noTextEdit="1"/>
              </p:cNvSpPr>
              <p:nvPr/>
            </p:nvSpPr>
            <p:spPr>
              <a:xfrm>
                <a:off x="5076056" y="1581869"/>
                <a:ext cx="3874478" cy="3416320"/>
              </a:xfrm>
              <a:prstGeom prst="rect">
                <a:avLst/>
              </a:prstGeom>
              <a:blipFill>
                <a:blip r:embed="rId2"/>
                <a:stretch>
                  <a:fillRect l="-1417" t="-891" r="-1260" b="-1783"/>
                </a:stretch>
              </a:blipFill>
            </p:spPr>
            <p:txBody>
              <a:bodyPr/>
              <a:lstStyle/>
              <a:p>
                <a:r>
                  <a:rPr lang="es-EC">
                    <a:noFill/>
                  </a:rPr>
                  <a:t> </a:t>
                </a:r>
              </a:p>
            </p:txBody>
          </p:sp>
        </mc:Fallback>
      </mc:AlternateContent>
      <p:pic>
        <p:nvPicPr>
          <p:cNvPr id="6" name="Imagen 5">
            <a:extLst>
              <a:ext uri="{FF2B5EF4-FFF2-40B4-BE49-F238E27FC236}">
                <a16:creationId xmlns:a16="http://schemas.microsoft.com/office/drawing/2014/main" id="{B1867867-5587-42FA-920E-DF4FDFEA8B01}"/>
              </a:ext>
            </a:extLst>
          </p:cNvPr>
          <p:cNvPicPr>
            <a:picLocks noChangeAspect="1"/>
          </p:cNvPicPr>
          <p:nvPr/>
        </p:nvPicPr>
        <p:blipFill>
          <a:blip r:embed="rId3"/>
          <a:stretch>
            <a:fillRect/>
          </a:stretch>
        </p:blipFill>
        <p:spPr>
          <a:xfrm>
            <a:off x="0" y="2329414"/>
            <a:ext cx="6916588" cy="3448301"/>
          </a:xfrm>
          <a:prstGeom prst="rect">
            <a:avLst/>
          </a:prstGeom>
        </p:spPr>
      </p:pic>
    </p:spTree>
    <p:extLst>
      <p:ext uri="{BB962C8B-B14F-4D97-AF65-F5344CB8AC3E}">
        <p14:creationId xmlns:p14="http://schemas.microsoft.com/office/powerpoint/2010/main" val="3273634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27</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926437" y="219185"/>
            <a:ext cx="5868143"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lgn="ctr"/>
            <a:r>
              <a:rPr lang="es-EC" sz="2800" b="1" i="1" dirty="0">
                <a:solidFill>
                  <a:srgbClr val="800000"/>
                </a:solidFill>
                <a:latin typeface="Tahoma" charset="0"/>
              </a:rPr>
              <a:t>Análisis de resultados</a:t>
            </a:r>
          </a:p>
        </p:txBody>
      </p:sp>
      <p:sp>
        <p:nvSpPr>
          <p:cNvPr id="2" name="CuadroTexto 1">
            <a:extLst>
              <a:ext uri="{FF2B5EF4-FFF2-40B4-BE49-F238E27FC236}">
                <a16:creationId xmlns:a16="http://schemas.microsoft.com/office/drawing/2014/main" id="{68C56C0E-114B-4D9B-8EF5-0A8601C5E2A8}"/>
              </a:ext>
            </a:extLst>
          </p:cNvPr>
          <p:cNvSpPr txBox="1"/>
          <p:nvPr/>
        </p:nvSpPr>
        <p:spPr>
          <a:xfrm>
            <a:off x="289990" y="1455893"/>
            <a:ext cx="7272808" cy="523220"/>
          </a:xfrm>
          <a:prstGeom prst="rect">
            <a:avLst/>
          </a:prstGeom>
          <a:noFill/>
        </p:spPr>
        <p:txBody>
          <a:bodyPr wrap="square" rtlCol="0">
            <a:spAutoFit/>
          </a:bodyPr>
          <a:lstStyle/>
          <a:p>
            <a:pPr lvl="1"/>
            <a:r>
              <a:rPr lang="es-EC" sz="2800" b="1" dirty="0">
                <a:solidFill>
                  <a:srgbClr val="FF0000"/>
                </a:solidFill>
              </a:rPr>
              <a:t>Pruebas de Uso con la interfaz gráfica.</a:t>
            </a:r>
          </a:p>
        </p:txBody>
      </p:sp>
      <p:pic>
        <p:nvPicPr>
          <p:cNvPr id="3" name="Imagen 2">
            <a:extLst>
              <a:ext uri="{FF2B5EF4-FFF2-40B4-BE49-F238E27FC236}">
                <a16:creationId xmlns:a16="http://schemas.microsoft.com/office/drawing/2014/main" id="{8F6A9A03-4464-4429-BED6-5AD6A64AA04A}"/>
              </a:ext>
            </a:extLst>
          </p:cNvPr>
          <p:cNvPicPr>
            <a:picLocks noChangeAspect="1"/>
          </p:cNvPicPr>
          <p:nvPr/>
        </p:nvPicPr>
        <p:blipFill rotWithShape="1">
          <a:blip r:embed="rId2"/>
          <a:srcRect r="28899" b="13904"/>
          <a:stretch/>
        </p:blipFill>
        <p:spPr>
          <a:xfrm>
            <a:off x="1763688" y="2274189"/>
            <a:ext cx="6030892" cy="2309622"/>
          </a:xfrm>
          <a:prstGeom prst="rect">
            <a:avLst/>
          </a:prstGeom>
        </p:spPr>
      </p:pic>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28BCDDFF-DDC1-418F-B947-0099EAE2E406}"/>
                  </a:ext>
                </a:extLst>
              </p:cNvPr>
              <p:cNvSpPr txBox="1"/>
              <p:nvPr/>
            </p:nvSpPr>
            <p:spPr>
              <a:xfrm>
                <a:off x="1142730" y="4687118"/>
                <a:ext cx="7272807" cy="923330"/>
              </a:xfrm>
              <a:prstGeom prst="rect">
                <a:avLst/>
              </a:prstGeom>
              <a:noFill/>
            </p:spPr>
            <p:txBody>
              <a:bodyPr wrap="square" rtlCol="0">
                <a:spAutoFit/>
              </a:bodyPr>
              <a:lstStyle/>
              <a:p>
                <a:pPr algn="just"/>
                <a:r>
                  <a:rPr lang="es-EC" dirty="0"/>
                  <a:t>El error se obtiene tomando en cuenta que tenemos </a:t>
                </a:r>
                <a14:m>
                  <m:oMath xmlns:m="http://schemas.openxmlformats.org/officeDocument/2006/math">
                    <m:r>
                      <a:rPr lang="es-EC" i="1"/>
                      <m:t>360 </m:t>
                    </m:r>
                  </m:oMath>
                </a14:m>
                <a:r>
                  <a:rPr lang="es-EC" dirty="0"/>
                  <a:t>posibilidades de ángulo de arribo, por lo que cuando difiere </a:t>
                </a:r>
                <a14:m>
                  <m:oMath xmlns:m="http://schemas.openxmlformats.org/officeDocument/2006/math">
                    <m:r>
                      <a:rPr lang="es-EC" i="1"/>
                      <m:t>1°</m:t>
                    </m:r>
                  </m:oMath>
                </a14:m>
                <a:r>
                  <a:rPr lang="es-EC" dirty="0"/>
                  <a:t> se reduce </a:t>
                </a:r>
                <a14:m>
                  <m:oMath xmlns:m="http://schemas.openxmlformats.org/officeDocument/2006/math">
                    <m:r>
                      <a:rPr lang="es-EC" i="1"/>
                      <m:t>0,278%</m:t>
                    </m:r>
                  </m:oMath>
                </a14:m>
                <a:r>
                  <a:rPr lang="es-EC" dirty="0"/>
                  <a:t> de efectividad respecto al </a:t>
                </a:r>
                <a14:m>
                  <m:oMath xmlns:m="http://schemas.openxmlformats.org/officeDocument/2006/math">
                    <m:r>
                      <a:rPr lang="es-EC" i="1"/>
                      <m:t>100%</m:t>
                    </m:r>
                  </m:oMath>
                </a14:m>
                <a:r>
                  <a:rPr lang="es-EC" dirty="0"/>
                  <a:t>. </a:t>
                </a:r>
              </a:p>
            </p:txBody>
          </p:sp>
        </mc:Choice>
        <mc:Fallback>
          <p:sp>
            <p:nvSpPr>
              <p:cNvPr id="7" name="CuadroTexto 6">
                <a:extLst>
                  <a:ext uri="{FF2B5EF4-FFF2-40B4-BE49-F238E27FC236}">
                    <a16:creationId xmlns:a16="http://schemas.microsoft.com/office/drawing/2014/main" id="{28BCDDFF-DDC1-418F-B947-0099EAE2E406}"/>
                  </a:ext>
                </a:extLst>
              </p:cNvPr>
              <p:cNvSpPr txBox="1">
                <a:spLocks noRot="1" noChangeAspect="1" noMove="1" noResize="1" noEditPoints="1" noAdjustHandles="1" noChangeArrowheads="1" noChangeShapeType="1" noTextEdit="1"/>
              </p:cNvSpPr>
              <p:nvPr/>
            </p:nvSpPr>
            <p:spPr>
              <a:xfrm>
                <a:off x="1142730" y="4687118"/>
                <a:ext cx="7272807" cy="923330"/>
              </a:xfrm>
              <a:prstGeom prst="rect">
                <a:avLst/>
              </a:prstGeom>
              <a:blipFill>
                <a:blip r:embed="rId3"/>
                <a:stretch>
                  <a:fillRect l="-670" t="-3974" r="-670" b="-9934"/>
                </a:stretch>
              </a:blipFill>
            </p:spPr>
            <p:txBody>
              <a:bodyPr/>
              <a:lstStyle/>
              <a:p>
                <a:r>
                  <a:rPr lang="es-EC">
                    <a:noFill/>
                  </a:rPr>
                  <a:t> </a:t>
                </a:r>
              </a:p>
            </p:txBody>
          </p:sp>
        </mc:Fallback>
      </mc:AlternateContent>
    </p:spTree>
    <p:extLst>
      <p:ext uri="{BB962C8B-B14F-4D97-AF65-F5344CB8AC3E}">
        <p14:creationId xmlns:p14="http://schemas.microsoft.com/office/powerpoint/2010/main" val="874667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28</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926437" y="219185"/>
            <a:ext cx="5868143"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lgn="ctr"/>
            <a:r>
              <a:rPr lang="es-EC" sz="2800" b="1" i="1" dirty="0">
                <a:solidFill>
                  <a:srgbClr val="800000"/>
                </a:solidFill>
                <a:latin typeface="Tahoma" charset="0"/>
              </a:rPr>
              <a:t>CONCLUSIONES</a:t>
            </a:r>
          </a:p>
        </p:txBody>
      </p:sp>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28BCDDFF-DDC1-418F-B947-0099EAE2E406}"/>
                  </a:ext>
                </a:extLst>
              </p:cNvPr>
              <p:cNvSpPr txBox="1"/>
              <p:nvPr/>
            </p:nvSpPr>
            <p:spPr>
              <a:xfrm>
                <a:off x="846062" y="1720840"/>
                <a:ext cx="8028892" cy="3416320"/>
              </a:xfrm>
              <a:prstGeom prst="rect">
                <a:avLst/>
              </a:prstGeom>
              <a:noFill/>
            </p:spPr>
            <p:txBody>
              <a:bodyPr wrap="square" rtlCol="0">
                <a:spAutoFit/>
              </a:bodyPr>
              <a:lstStyle/>
              <a:p>
                <a:pPr marL="285750" lvl="0" indent="-285750">
                  <a:buFont typeface="Arial" panose="020B0604020202020204" pitchFamily="34" charset="0"/>
                  <a:buChar char="•"/>
                </a:pPr>
                <a:r>
                  <a:rPr lang="es-ES" dirty="0"/>
                  <a:t>Se desarrolló el primer sistema de DF (</a:t>
                </a:r>
                <a:r>
                  <a:rPr lang="es-ES" dirty="0" err="1"/>
                  <a:t>Direction</a:t>
                </a:r>
                <a:r>
                  <a:rPr lang="es-ES" dirty="0"/>
                  <a:t> </a:t>
                </a:r>
                <a:r>
                  <a:rPr lang="es-ES" dirty="0" err="1"/>
                  <a:t>Finding</a:t>
                </a:r>
                <a:r>
                  <a:rPr lang="es-ES" dirty="0"/>
                  <a:t>) hecho en el Ecuador, para la banda de los </a:t>
                </a:r>
                <a14:m>
                  <m:oMath xmlns:m="http://schemas.openxmlformats.org/officeDocument/2006/math">
                    <m:r>
                      <a:rPr lang="es-ES" i="1"/>
                      <m:t>80</m:t>
                    </m:r>
                    <m:r>
                      <a:rPr lang="es-ES" i="1"/>
                      <m:t>𝑀𝐻𝑧</m:t>
                    </m:r>
                  </m:oMath>
                </a14:m>
                <a:r>
                  <a:rPr lang="es-ES" dirty="0"/>
                  <a:t> a </a:t>
                </a:r>
                <a14:m>
                  <m:oMath xmlns:m="http://schemas.openxmlformats.org/officeDocument/2006/math">
                    <m:r>
                      <a:rPr lang="es-ES" i="1"/>
                      <m:t>2</m:t>
                    </m:r>
                    <m:r>
                      <a:rPr lang="es-ES" i="1"/>
                      <m:t>𝐺𝐻𝑧</m:t>
                    </m:r>
                  </m:oMath>
                </a14:m>
                <a:r>
                  <a:rPr lang="es-ES" dirty="0"/>
                  <a:t> utilizando UN receptor digital en tiempo real “</a:t>
                </a:r>
                <a:r>
                  <a:rPr lang="es-ES" dirty="0" err="1"/>
                  <a:t>Signal</a:t>
                </a:r>
                <a:r>
                  <a:rPr lang="es-ES" dirty="0"/>
                  <a:t> </a:t>
                </a:r>
                <a:r>
                  <a:rPr lang="es-ES" dirty="0" err="1"/>
                  <a:t>Hound</a:t>
                </a:r>
                <a:r>
                  <a:rPr lang="es-ES" dirty="0"/>
                  <a:t> BB60C”, para la recepción de señales en banda ancha empleando un arreglo de antenas directivas para alcanzar una cobertura de </a:t>
                </a:r>
                <a14:m>
                  <m:oMath xmlns:m="http://schemas.openxmlformats.org/officeDocument/2006/math">
                    <m:r>
                      <a:rPr lang="es-ES" i="1"/>
                      <m:t>360°</m:t>
                    </m:r>
                  </m:oMath>
                </a14:m>
                <a:r>
                  <a:rPr lang="es-ES" dirty="0"/>
                  <a:t>.</a:t>
                </a:r>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S" dirty="0"/>
                  <a:t>Se realizó la configuración de la comunicación entre el receptor digital BB60C y un computador utilizando un bus universal (USB), el mismo que permitir interactuar en tiempo real y disponer de los datos resultantes del monitoreo espectral a una rata de </a:t>
                </a:r>
                <a14:m>
                  <m:oMath xmlns:m="http://schemas.openxmlformats.org/officeDocument/2006/math">
                    <m:r>
                      <a:rPr lang="es-ES" i="1"/>
                      <m:t>24 </m:t>
                    </m:r>
                    <m:r>
                      <a:rPr lang="es-ES" i="1"/>
                      <m:t>𝐺𝐻𝑧</m:t>
                    </m:r>
                    <m:r>
                      <a:rPr lang="es-EC" i="1"/>
                      <m:t>/</m:t>
                    </m:r>
                    <m:r>
                      <a:rPr lang="es-EC" i="1"/>
                      <m:t>𝑠</m:t>
                    </m:r>
                  </m:oMath>
                </a14:m>
                <a:r>
                  <a:rPr lang="es-EC" dirty="0"/>
                  <a:t>, la que comparada con los </a:t>
                </a:r>
                <a14:m>
                  <m:oMath xmlns:m="http://schemas.openxmlformats.org/officeDocument/2006/math">
                    <m:r>
                      <a:rPr lang="es-EC" i="1"/>
                      <m:t>300 </m:t>
                    </m:r>
                    <m:r>
                      <a:rPr lang="es-EC" i="1"/>
                      <m:t>𝑀𝐻𝑧</m:t>
                    </m:r>
                    <m:r>
                      <a:rPr lang="es-EC" i="1"/>
                      <m:t>/</m:t>
                    </m:r>
                    <m:r>
                      <a:rPr lang="es-EC" i="1"/>
                      <m:t>𝑠</m:t>
                    </m:r>
                    <m:r>
                      <a:rPr lang="es-EC" i="1"/>
                      <m:t> </m:t>
                    </m:r>
                  </m:oMath>
                </a14:m>
                <a:r>
                  <a:rPr lang="es-EC" dirty="0"/>
                  <a:t>del actual sistema Arturo del AGRUCOMGE, representa un desempeño</a:t>
                </a:r>
                <a:r>
                  <a:rPr lang="es-ES_tradnl" dirty="0"/>
                  <a:t> superior de </a:t>
                </a:r>
                <a14:m>
                  <m:oMath xmlns:m="http://schemas.openxmlformats.org/officeDocument/2006/math">
                    <m:r>
                      <a:rPr lang="es-ES_tradnl" i="1"/>
                      <m:t>80</m:t>
                    </m:r>
                  </m:oMath>
                </a14:m>
                <a:r>
                  <a:rPr lang="es-ES_tradnl" dirty="0"/>
                  <a:t> veces.</a:t>
                </a:r>
                <a:endParaRPr lang="es-EC" dirty="0"/>
              </a:p>
            </p:txBody>
          </p:sp>
        </mc:Choice>
        <mc:Fallback>
          <p:sp>
            <p:nvSpPr>
              <p:cNvPr id="7" name="CuadroTexto 6">
                <a:extLst>
                  <a:ext uri="{FF2B5EF4-FFF2-40B4-BE49-F238E27FC236}">
                    <a16:creationId xmlns:a16="http://schemas.microsoft.com/office/drawing/2014/main" id="{28BCDDFF-DDC1-418F-B947-0099EAE2E406}"/>
                  </a:ext>
                </a:extLst>
              </p:cNvPr>
              <p:cNvSpPr txBox="1">
                <a:spLocks noRot="1" noChangeAspect="1" noMove="1" noResize="1" noEditPoints="1" noAdjustHandles="1" noChangeArrowheads="1" noChangeShapeType="1" noTextEdit="1"/>
              </p:cNvSpPr>
              <p:nvPr/>
            </p:nvSpPr>
            <p:spPr>
              <a:xfrm>
                <a:off x="846062" y="1720840"/>
                <a:ext cx="8028892" cy="3416320"/>
              </a:xfrm>
              <a:prstGeom prst="rect">
                <a:avLst/>
              </a:prstGeom>
              <a:blipFill>
                <a:blip r:embed="rId2"/>
                <a:stretch>
                  <a:fillRect l="-532" t="-891" b="-1783"/>
                </a:stretch>
              </a:blipFill>
            </p:spPr>
            <p:txBody>
              <a:bodyPr/>
              <a:lstStyle/>
              <a:p>
                <a:r>
                  <a:rPr lang="es-EC">
                    <a:noFill/>
                  </a:rPr>
                  <a:t> </a:t>
                </a:r>
              </a:p>
            </p:txBody>
          </p:sp>
        </mc:Fallback>
      </mc:AlternateContent>
    </p:spTree>
    <p:extLst>
      <p:ext uri="{BB962C8B-B14F-4D97-AF65-F5344CB8AC3E}">
        <p14:creationId xmlns:p14="http://schemas.microsoft.com/office/powerpoint/2010/main" val="296406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29</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926437" y="219185"/>
            <a:ext cx="5868143"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lgn="ctr"/>
            <a:r>
              <a:rPr lang="es-EC" sz="2800" b="1" i="1" dirty="0">
                <a:solidFill>
                  <a:srgbClr val="800000"/>
                </a:solidFill>
                <a:latin typeface="Tahoma" charset="0"/>
              </a:rPr>
              <a:t>CONCLUSIONES</a:t>
            </a:r>
          </a:p>
        </p:txBody>
      </p:sp>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28BCDDFF-DDC1-418F-B947-0099EAE2E406}"/>
                  </a:ext>
                </a:extLst>
              </p:cNvPr>
              <p:cNvSpPr txBox="1"/>
              <p:nvPr/>
            </p:nvSpPr>
            <p:spPr>
              <a:xfrm>
                <a:off x="935596" y="1628800"/>
                <a:ext cx="8028892" cy="3139321"/>
              </a:xfrm>
              <a:prstGeom prst="rect">
                <a:avLst/>
              </a:prstGeom>
              <a:noFill/>
            </p:spPr>
            <p:txBody>
              <a:bodyPr wrap="square" rtlCol="0">
                <a:spAutoFit/>
              </a:bodyPr>
              <a:lstStyle/>
              <a:p>
                <a:pPr marL="285750" lvl="0" indent="-285750">
                  <a:buFont typeface="Arial" panose="020B0604020202020204" pitchFamily="34" charset="0"/>
                  <a:buChar char="•"/>
                </a:pPr>
                <a:r>
                  <a:rPr lang="es-ES" dirty="0"/>
                  <a:t>Se realizó basados en el ambiente del Sistema Arturo el diseño del software para la visualización de resultados en un computador que nos permite obtener un entorno gráfico para el monitoreo del espectro radioeléctrico desde los </a:t>
                </a:r>
                <a14:m>
                  <m:oMath xmlns:m="http://schemas.openxmlformats.org/officeDocument/2006/math">
                    <m:r>
                      <a:rPr lang="es-ES" i="1"/>
                      <m:t>80 </m:t>
                    </m:r>
                    <m:r>
                      <a:rPr lang="es-ES" i="1"/>
                      <m:t>𝑀𝐻𝑧</m:t>
                    </m:r>
                  </m:oMath>
                </a14:m>
                <a:r>
                  <a:rPr lang="es-ES" dirty="0"/>
                  <a:t> hasta los </a:t>
                </a:r>
                <a14:m>
                  <m:oMath xmlns:m="http://schemas.openxmlformats.org/officeDocument/2006/math">
                    <m:r>
                      <a:rPr lang="es-ES" i="1"/>
                      <m:t>2 </m:t>
                    </m:r>
                    <m:r>
                      <a:rPr lang="es-ES" i="1"/>
                      <m:t>𝐺𝐻𝑧</m:t>
                    </m:r>
                  </m:oMath>
                </a14:m>
                <a:r>
                  <a:rPr lang="es-ES" dirty="0"/>
                  <a:t>, el mismo que nos proporciona varios parámetros y características de las señales radioeléctricas que se encuentran en el espectro electromagnético.</a:t>
                </a:r>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S" dirty="0"/>
                  <a:t>Se empleó un arreglo de antenas para realizar el monitoreo del espectro en </a:t>
                </a:r>
                <a14:m>
                  <m:oMath xmlns:m="http://schemas.openxmlformats.org/officeDocument/2006/math">
                    <m:r>
                      <a:rPr lang="es-ES" i="1"/>
                      <m:t>360°</m:t>
                    </m:r>
                  </m:oMath>
                </a14:m>
                <a:r>
                  <a:rPr lang="es-ES" dirty="0"/>
                  <a:t>, empleando </a:t>
                </a:r>
                <a14:m>
                  <m:oMath xmlns:m="http://schemas.openxmlformats.org/officeDocument/2006/math">
                    <m:r>
                      <a:rPr lang="es-ES" i="1"/>
                      <m:t>8</m:t>
                    </m:r>
                  </m:oMath>
                </a14:m>
                <a:r>
                  <a:rPr lang="es-ES" dirty="0"/>
                  <a:t> antenas direccionales controladas por un conmutador de RF, que realiza una conmutación secuencial programada para la obtención de datos (8 antenas) cada </a:t>
                </a:r>
                <a14:m>
                  <m:oMath xmlns:m="http://schemas.openxmlformats.org/officeDocument/2006/math">
                    <m:r>
                      <a:rPr lang="es-ES" i="1"/>
                      <m:t>500</m:t>
                    </m:r>
                    <m:r>
                      <a:rPr lang="es-ES" i="1"/>
                      <m:t>𝑚𝑠</m:t>
                    </m:r>
                  </m:oMath>
                </a14:m>
                <a:r>
                  <a:rPr lang="es-ES" dirty="0"/>
                  <a:t>.</a:t>
                </a:r>
                <a:endParaRPr lang="es-EC" dirty="0"/>
              </a:p>
            </p:txBody>
          </p:sp>
        </mc:Choice>
        <mc:Fallback>
          <p:sp>
            <p:nvSpPr>
              <p:cNvPr id="7" name="CuadroTexto 6">
                <a:extLst>
                  <a:ext uri="{FF2B5EF4-FFF2-40B4-BE49-F238E27FC236}">
                    <a16:creationId xmlns:a16="http://schemas.microsoft.com/office/drawing/2014/main" id="{28BCDDFF-DDC1-418F-B947-0099EAE2E406}"/>
                  </a:ext>
                </a:extLst>
              </p:cNvPr>
              <p:cNvSpPr txBox="1">
                <a:spLocks noRot="1" noChangeAspect="1" noMove="1" noResize="1" noEditPoints="1" noAdjustHandles="1" noChangeArrowheads="1" noChangeShapeType="1" noTextEdit="1"/>
              </p:cNvSpPr>
              <p:nvPr/>
            </p:nvSpPr>
            <p:spPr>
              <a:xfrm>
                <a:off x="935596" y="1628800"/>
                <a:ext cx="8028892" cy="3139321"/>
              </a:xfrm>
              <a:prstGeom prst="rect">
                <a:avLst/>
              </a:prstGeom>
              <a:blipFill>
                <a:blip r:embed="rId2"/>
                <a:stretch>
                  <a:fillRect l="-455" t="-971" r="-986" b="-2136"/>
                </a:stretch>
              </a:blipFill>
            </p:spPr>
            <p:txBody>
              <a:bodyPr/>
              <a:lstStyle/>
              <a:p>
                <a:r>
                  <a:rPr lang="es-EC">
                    <a:noFill/>
                  </a:rPr>
                  <a:t> </a:t>
                </a:r>
              </a:p>
            </p:txBody>
          </p:sp>
        </mc:Fallback>
      </mc:AlternateContent>
    </p:spTree>
    <p:extLst>
      <p:ext uri="{BB962C8B-B14F-4D97-AF65-F5344CB8AC3E}">
        <p14:creationId xmlns:p14="http://schemas.microsoft.com/office/powerpoint/2010/main" val="170321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C133FFA8-CFFC-4239-82F1-18E59A53ACE9}"/>
              </a:ext>
            </a:extLst>
          </p:cNvPr>
          <p:cNvSpPr/>
          <p:nvPr/>
        </p:nvSpPr>
        <p:spPr>
          <a:xfrm>
            <a:off x="5224413" y="5166466"/>
            <a:ext cx="2365841" cy="936104"/>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prstClr val="white"/>
                </a:solidFill>
                <a:latin typeface="Corbel" panose="020B0503020204020204"/>
              </a:rPr>
              <a:t>Para la banda de 80 MHz a 6 GHz.</a:t>
            </a:r>
          </a:p>
        </p:txBody>
      </p:sp>
      <p:sp>
        <p:nvSpPr>
          <p:cNvPr id="5" name="슬라이드 번호 개체 틀 4"/>
          <p:cNvSpPr>
            <a:spLocks noGrp="1"/>
          </p:cNvSpPr>
          <p:nvPr>
            <p:ph type="sldNum" sz="quarter" idx="4"/>
          </p:nvPr>
        </p:nvSpPr>
        <p:spPr>
          <a:xfrm>
            <a:off x="4333240" y="6525260"/>
            <a:ext cx="478155" cy="365760"/>
          </a:xfrm>
        </p:spPr>
        <p:txBody>
          <a:bodyPr/>
          <a:lstStyle/>
          <a:p>
            <a:fld id="{FA3BD94E-6BDF-4055-B415-DE7367DAAC25}" type="slidenum">
              <a:rPr lang="ko-KR" altLang="en-US" smtClean="0"/>
              <a:t>3</a:t>
            </a:fld>
            <a:endParaRPr lang="ko-KR" altLang="en-US"/>
          </a:p>
        </p:txBody>
      </p:sp>
      <p:sp>
        <p:nvSpPr>
          <p:cNvPr id="21" name="Rectangle 1071"/>
          <p:cNvSpPr>
            <a:spLocks noChangeArrowheads="1"/>
          </p:cNvSpPr>
          <p:nvPr/>
        </p:nvSpPr>
        <p:spPr bwMode="auto">
          <a:xfrm>
            <a:off x="514350" y="2822575"/>
            <a:ext cx="4716145" cy="627380"/>
          </a:xfrm>
          <a:prstGeom prst="rect">
            <a:avLst/>
          </a:prstGeom>
          <a:noFill/>
          <a:ln w="9525">
            <a:noFill/>
            <a:miter lim="800000"/>
            <a:headEnd/>
            <a:tailEnd/>
          </a:ln>
          <a:effectLst/>
        </p:spPr>
        <p:txBody>
          <a:bodyPr wrap="none" lIns="91440" tIns="45720" rIns="91440" bIns="45720" anchor="ctr"/>
          <a:lstStyle/>
          <a:p>
            <a:pPr marL="0" indent="0" algn="l" defTabSz="914400">
              <a:lnSpc>
                <a:spcPct val="102000"/>
              </a:lnSpc>
              <a:spcBef>
                <a:spcPts val="0"/>
              </a:spcBef>
              <a:spcAft>
                <a:spcPts val="0"/>
              </a:spcAft>
              <a:buFontTx/>
              <a:buNone/>
            </a:pPr>
            <a:endParaRPr lang="ko-KR" altLang="en-US" sz="1100" dirty="0">
              <a:latin typeface="Tahoma" charset="0"/>
            </a:endParaRPr>
          </a:p>
        </p:txBody>
      </p:sp>
      <p:graphicFrame>
        <p:nvGraphicFramePr>
          <p:cNvPr id="2" name="Diagrama 1"/>
          <p:cNvGraphicFramePr/>
          <p:nvPr>
            <p:extLst>
              <p:ext uri="{D42A27DB-BD31-4B8C-83A1-F6EECF244321}">
                <p14:modId xmlns:p14="http://schemas.microsoft.com/office/powerpoint/2010/main" val="1331090104"/>
              </p:ext>
            </p:extLst>
          </p:nvPr>
        </p:nvGraphicFramePr>
        <p:xfrm>
          <a:off x="899593" y="1195862"/>
          <a:ext cx="7920879" cy="1626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2123728" y="196225"/>
            <a:ext cx="4416692"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marL="0" indent="0" algn="ctr" defTabSz="508000">
              <a:lnSpc>
                <a:spcPct val="129000"/>
              </a:lnSpc>
              <a:spcBef>
                <a:spcPts val="0"/>
              </a:spcBef>
              <a:spcAft>
                <a:spcPts val="0"/>
              </a:spcAft>
              <a:buFontTx/>
              <a:buNone/>
            </a:pPr>
            <a:r>
              <a:rPr lang="en-US" altLang="ko-KR" sz="3600" b="1" i="1" dirty="0">
                <a:solidFill>
                  <a:srgbClr val="800000"/>
                </a:solidFill>
                <a:latin typeface="Tahoma" charset="0"/>
              </a:rPr>
              <a:t>INTRODUCCIÓN.</a:t>
            </a:r>
            <a:endParaRPr lang="ko-KR" altLang="en-US" sz="3600" b="1" i="1" dirty="0">
              <a:solidFill>
                <a:srgbClr val="800000"/>
              </a:solidFill>
              <a:latin typeface="Tahoma" charset="0"/>
            </a:endParaRPr>
          </a:p>
        </p:txBody>
      </p:sp>
      <p:graphicFrame>
        <p:nvGraphicFramePr>
          <p:cNvPr id="9" name="Diagrama 8">
            <a:extLst>
              <a:ext uri="{FF2B5EF4-FFF2-40B4-BE49-F238E27FC236}">
                <a16:creationId xmlns:a16="http://schemas.microsoft.com/office/drawing/2014/main" id="{7A1D3610-D456-4BF5-98C2-0E8AE893CB03}"/>
              </a:ext>
            </a:extLst>
          </p:cNvPr>
          <p:cNvGraphicFramePr/>
          <p:nvPr>
            <p:extLst>
              <p:ext uri="{D42A27DB-BD31-4B8C-83A1-F6EECF244321}">
                <p14:modId xmlns:p14="http://schemas.microsoft.com/office/powerpoint/2010/main" val="1912583703"/>
              </p:ext>
            </p:extLst>
          </p:nvPr>
        </p:nvGraphicFramePr>
        <p:xfrm>
          <a:off x="664346" y="2636912"/>
          <a:ext cx="4416152" cy="3472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ángulo 9">
            <a:extLst>
              <a:ext uri="{FF2B5EF4-FFF2-40B4-BE49-F238E27FC236}">
                <a16:creationId xmlns:a16="http://schemas.microsoft.com/office/drawing/2014/main" id="{459B51EF-F0A8-469B-A9D2-C7C540FAF685}"/>
              </a:ext>
            </a:extLst>
          </p:cNvPr>
          <p:cNvSpPr/>
          <p:nvPr/>
        </p:nvSpPr>
        <p:spPr>
          <a:xfrm>
            <a:off x="5230495" y="2636912"/>
            <a:ext cx="2365841" cy="936104"/>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prstClr val="white"/>
                </a:solidFill>
                <a:latin typeface="Corbel" panose="020B0503020204020204"/>
              </a:rPr>
              <a:t>Desarrollado por docentes y estudiantes de la ESPE en el año 1995</a:t>
            </a:r>
          </a:p>
        </p:txBody>
      </p:sp>
      <p:sp>
        <p:nvSpPr>
          <p:cNvPr id="16" name="Rectángulo 15">
            <a:extLst>
              <a:ext uri="{FF2B5EF4-FFF2-40B4-BE49-F238E27FC236}">
                <a16:creationId xmlns:a16="http://schemas.microsoft.com/office/drawing/2014/main" id="{E77C0138-539F-4460-A690-52727DB3FED9}"/>
              </a:ext>
            </a:extLst>
          </p:cNvPr>
          <p:cNvSpPr/>
          <p:nvPr/>
        </p:nvSpPr>
        <p:spPr>
          <a:xfrm>
            <a:off x="5255019" y="3904940"/>
            <a:ext cx="2365841" cy="936104"/>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prstClr val="white"/>
                </a:solidFill>
                <a:latin typeface="Corbel" panose="020B0503020204020204"/>
              </a:rPr>
              <a:t>Analizador</a:t>
            </a:r>
            <a:r>
              <a:rPr lang="en-US" sz="1600" dirty="0">
                <a:solidFill>
                  <a:prstClr val="white"/>
                </a:solidFill>
                <a:latin typeface="Corbel" panose="020B0503020204020204"/>
              </a:rPr>
              <a:t> de </a:t>
            </a:r>
            <a:r>
              <a:rPr lang="en-US" sz="1600" dirty="0" err="1">
                <a:solidFill>
                  <a:prstClr val="white"/>
                </a:solidFill>
                <a:latin typeface="Corbel" panose="020B0503020204020204"/>
              </a:rPr>
              <a:t>espectro</a:t>
            </a:r>
            <a:r>
              <a:rPr lang="en-US" sz="1600" dirty="0">
                <a:solidFill>
                  <a:prstClr val="white"/>
                </a:solidFill>
                <a:latin typeface="Corbel" panose="020B0503020204020204"/>
              </a:rPr>
              <a:t> digital.</a:t>
            </a:r>
            <a:endParaRPr lang="es-EC" sz="1600" dirty="0">
              <a:solidFill>
                <a:prstClr val="white"/>
              </a:solidFill>
              <a:latin typeface="Corbel" panose="020B0503020204020204"/>
            </a:endParaRPr>
          </a:p>
        </p:txBody>
      </p:sp>
      <p:sp>
        <p:nvSpPr>
          <p:cNvPr id="11" name="Flecha: a la derecha 10">
            <a:extLst>
              <a:ext uri="{FF2B5EF4-FFF2-40B4-BE49-F238E27FC236}">
                <a16:creationId xmlns:a16="http://schemas.microsoft.com/office/drawing/2014/main" id="{5CCEE4DA-2343-4D1A-AF9F-26BAA41CF94E}"/>
              </a:ext>
            </a:extLst>
          </p:cNvPr>
          <p:cNvSpPr/>
          <p:nvPr/>
        </p:nvSpPr>
        <p:spPr>
          <a:xfrm>
            <a:off x="4811395" y="2996952"/>
            <a:ext cx="269103" cy="241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 la derecha 18">
            <a:extLst>
              <a:ext uri="{FF2B5EF4-FFF2-40B4-BE49-F238E27FC236}">
                <a16:creationId xmlns:a16="http://schemas.microsoft.com/office/drawing/2014/main" id="{35624DD0-3E1B-4892-A90A-43BDF84ED389}"/>
              </a:ext>
            </a:extLst>
          </p:cNvPr>
          <p:cNvSpPr/>
          <p:nvPr/>
        </p:nvSpPr>
        <p:spPr>
          <a:xfrm>
            <a:off x="4811394" y="4267988"/>
            <a:ext cx="269103" cy="241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a la derecha 19">
            <a:extLst>
              <a:ext uri="{FF2B5EF4-FFF2-40B4-BE49-F238E27FC236}">
                <a16:creationId xmlns:a16="http://schemas.microsoft.com/office/drawing/2014/main" id="{4F99D8BA-F917-4565-96C4-85943B236FC8}"/>
              </a:ext>
            </a:extLst>
          </p:cNvPr>
          <p:cNvSpPr/>
          <p:nvPr/>
        </p:nvSpPr>
        <p:spPr>
          <a:xfrm>
            <a:off x="4764104" y="5541232"/>
            <a:ext cx="269103" cy="241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3571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30</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926437" y="219185"/>
            <a:ext cx="5868143"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lgn="ctr"/>
            <a:r>
              <a:rPr lang="es-EC" sz="2800" b="1" i="1" dirty="0">
                <a:solidFill>
                  <a:srgbClr val="800000"/>
                </a:solidFill>
                <a:latin typeface="Tahoma" charset="0"/>
              </a:rPr>
              <a:t>CONCLUSIONES</a:t>
            </a:r>
          </a:p>
        </p:txBody>
      </p:sp>
      <p:sp>
        <p:nvSpPr>
          <p:cNvPr id="7" name="CuadroTexto 6">
            <a:extLst>
              <a:ext uri="{FF2B5EF4-FFF2-40B4-BE49-F238E27FC236}">
                <a16:creationId xmlns:a16="http://schemas.microsoft.com/office/drawing/2014/main" id="{28BCDDFF-DDC1-418F-B947-0099EAE2E406}"/>
              </a:ext>
            </a:extLst>
          </p:cNvPr>
          <p:cNvSpPr txBox="1"/>
          <p:nvPr/>
        </p:nvSpPr>
        <p:spPr>
          <a:xfrm>
            <a:off x="756306" y="1556792"/>
            <a:ext cx="8208404" cy="4031873"/>
          </a:xfrm>
          <a:prstGeom prst="rect">
            <a:avLst/>
          </a:prstGeom>
          <a:noFill/>
        </p:spPr>
        <p:txBody>
          <a:bodyPr wrap="square" rtlCol="0">
            <a:spAutoFit/>
          </a:bodyPr>
          <a:lstStyle/>
          <a:p>
            <a:pPr marL="285750" lvl="0" indent="-285750">
              <a:buFont typeface="Arial" panose="020B0604020202020204" pitchFamily="34" charset="0"/>
              <a:buChar char="•"/>
            </a:pPr>
            <a:r>
              <a:rPr lang="es-ES" sz="1600" dirty="0"/>
              <a:t>Se desarrolló un software utilizando las herramientas de </a:t>
            </a:r>
            <a:r>
              <a:rPr lang="es-ES" sz="1600" i="1" dirty="0"/>
              <a:t>Microsoft Visual Studio ®</a:t>
            </a:r>
            <a:r>
              <a:rPr lang="es-ES" sz="1600" dirty="0"/>
              <a:t>, bajo filosofía del Arturo,  que permiten la compilación, optimización y visualización del DF en un ordenador de forma inmediata empleando las nuevas tecnologías del mundo digital con una mayor velocidad, conectividad, acceso de datos y automatización de la información.</a:t>
            </a:r>
          </a:p>
          <a:p>
            <a:pPr marL="285750" lvl="0" indent="-285750">
              <a:buFont typeface="Arial" panose="020B0604020202020204" pitchFamily="34" charset="0"/>
              <a:buChar char="•"/>
            </a:pPr>
            <a:endParaRPr lang="es-EC" sz="1600" dirty="0"/>
          </a:p>
          <a:p>
            <a:pPr marL="285750" lvl="0" indent="-285750">
              <a:buFont typeface="Arial" panose="020B0604020202020204" pitchFamily="34" charset="0"/>
              <a:buChar char="•"/>
            </a:pPr>
            <a:r>
              <a:rPr lang="es-ES" sz="1600" dirty="0"/>
              <a:t>El desarrollo del sistema de DF (</a:t>
            </a:r>
            <a:r>
              <a:rPr lang="es-ES" sz="1600" dirty="0" err="1"/>
              <a:t>Direction</a:t>
            </a:r>
            <a:r>
              <a:rPr lang="es-ES" sz="1600" dirty="0"/>
              <a:t> </a:t>
            </a:r>
            <a:r>
              <a:rPr lang="es-ES" sz="1600" dirty="0" err="1"/>
              <a:t>Finding</a:t>
            </a:r>
            <a:r>
              <a:rPr lang="es-ES" sz="1600" dirty="0"/>
              <a:t>) es un primer aporte para las unidades militares de las Fuerzas Armadas, para optimizar los sistemas de búsqueda, interceptación y localización de señales electromagnéticas que facilitan el monitoreo y la detección del ángulo de arribo en tiempo real, lo cual permite alcanzar un sistema eficiente que contribuyen al apoyo de sus operaciones castrenses.</a:t>
            </a:r>
          </a:p>
          <a:p>
            <a:pPr marL="285750" lvl="0" indent="-285750">
              <a:buFont typeface="Arial" panose="020B0604020202020204" pitchFamily="34" charset="0"/>
              <a:buChar char="•"/>
            </a:pPr>
            <a:endParaRPr lang="es-EC" sz="1600" dirty="0"/>
          </a:p>
          <a:p>
            <a:pPr marL="285750" lvl="0" indent="-285750">
              <a:buFont typeface="Arial" panose="020B0604020202020204" pitchFamily="34" charset="0"/>
              <a:buChar char="•"/>
            </a:pPr>
            <a:r>
              <a:rPr lang="es-ES" sz="1600" dirty="0"/>
              <a:t>La visualización de la potencia recibida en las ocho antenas direccionales en un tiempo corto y de manera automática nos abren el camino para utilizar y seguir optimizando este sistema que reemplazará al sistema de búsqueda de direcciones (DF) actuales que manejan las unidades de Guerra Electrónica del Ejército Ecuatoriano, ya que éstas se desempeñan de forma analógica y sobre todo de forma manual por parte de los radioperadores.</a:t>
            </a:r>
            <a:endParaRPr lang="es-EC" sz="1600" dirty="0"/>
          </a:p>
        </p:txBody>
      </p:sp>
    </p:spTree>
    <p:extLst>
      <p:ext uri="{BB962C8B-B14F-4D97-AF65-F5344CB8AC3E}">
        <p14:creationId xmlns:p14="http://schemas.microsoft.com/office/powerpoint/2010/main" val="1306096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31</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926437" y="219185"/>
            <a:ext cx="5868143"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lgn="ctr"/>
            <a:r>
              <a:rPr lang="es-EC" sz="2800" b="1" i="1" dirty="0">
                <a:solidFill>
                  <a:srgbClr val="800000"/>
                </a:solidFill>
                <a:latin typeface="Tahoma" charset="0"/>
              </a:rPr>
              <a:t>RECOMENDACIONES</a:t>
            </a:r>
          </a:p>
        </p:txBody>
      </p:sp>
      <p:sp>
        <p:nvSpPr>
          <p:cNvPr id="7" name="CuadroTexto 6">
            <a:extLst>
              <a:ext uri="{FF2B5EF4-FFF2-40B4-BE49-F238E27FC236}">
                <a16:creationId xmlns:a16="http://schemas.microsoft.com/office/drawing/2014/main" id="{28BCDDFF-DDC1-418F-B947-0099EAE2E406}"/>
              </a:ext>
            </a:extLst>
          </p:cNvPr>
          <p:cNvSpPr txBox="1"/>
          <p:nvPr/>
        </p:nvSpPr>
        <p:spPr>
          <a:xfrm>
            <a:off x="756306" y="1556792"/>
            <a:ext cx="8208404" cy="3477875"/>
          </a:xfrm>
          <a:prstGeom prst="rect">
            <a:avLst/>
          </a:prstGeom>
          <a:noFill/>
        </p:spPr>
        <p:txBody>
          <a:bodyPr wrap="square" rtlCol="0">
            <a:spAutoFit/>
          </a:bodyPr>
          <a:lstStyle/>
          <a:p>
            <a:pPr marL="285750" lvl="0" indent="-285750" algn="just">
              <a:buFont typeface="Arial" panose="020B0604020202020204" pitchFamily="34" charset="0"/>
              <a:buChar char="•"/>
            </a:pPr>
            <a:r>
              <a:rPr lang="es-ES" sz="2000" dirty="0"/>
              <a:t>Se recomienda solicitar capacitaciones a los proveedores de los equipos tecnológicos adquiridos por cualquier institución pública o privada para facilitar el uso, la manipulación y obtención de datos de los mismos, ya que esto permite explotar de forma eficiente los equipos ahorrando tiempo y costos a las personas que realizan sus estudios e investigaciones.</a:t>
            </a:r>
          </a:p>
          <a:p>
            <a:pPr marL="285750" lvl="0" indent="-285750" algn="just">
              <a:buFont typeface="Arial" panose="020B0604020202020204" pitchFamily="34" charset="0"/>
              <a:buChar char="•"/>
            </a:pPr>
            <a:endParaRPr lang="es-EC" sz="2000" dirty="0"/>
          </a:p>
          <a:p>
            <a:pPr marL="285750" lvl="0" indent="-285750" algn="just">
              <a:buFont typeface="Arial" panose="020B0604020202020204" pitchFamily="34" charset="0"/>
              <a:buChar char="•"/>
            </a:pPr>
            <a:r>
              <a:rPr lang="es-ES" sz="2000" dirty="0"/>
              <a:t>Se recomienda incentivar a los alumnos de la Universidad de las Fuerzas Armadas ESPE para que realicen capacitaciones e inducciones sobre sus proyectos e investigaciones realizados, con la finalidad de integrarlos y familiarizarlos con los demás alumnos y de esta manera alcanzar un conocimiento continuo y coordinado.</a:t>
            </a:r>
            <a:endParaRPr lang="es-EC" sz="2000" dirty="0"/>
          </a:p>
        </p:txBody>
      </p:sp>
    </p:spTree>
    <p:extLst>
      <p:ext uri="{BB962C8B-B14F-4D97-AF65-F5344CB8AC3E}">
        <p14:creationId xmlns:p14="http://schemas.microsoft.com/office/powerpoint/2010/main" val="2323377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32</a:t>
            </a:fld>
            <a:endParaRPr lang="ko-KR" altLang="en-US"/>
          </a:p>
        </p:txBody>
      </p:sp>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926437" y="219185"/>
            <a:ext cx="5868143"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lvl="1" algn="ctr"/>
            <a:r>
              <a:rPr lang="es-EC" sz="2800" b="1" i="1" dirty="0">
                <a:solidFill>
                  <a:srgbClr val="800000"/>
                </a:solidFill>
                <a:latin typeface="Tahoma" charset="0"/>
              </a:rPr>
              <a:t>RECOMENDACIONES</a:t>
            </a:r>
          </a:p>
        </p:txBody>
      </p:sp>
      <p:sp>
        <p:nvSpPr>
          <p:cNvPr id="7" name="CuadroTexto 6">
            <a:extLst>
              <a:ext uri="{FF2B5EF4-FFF2-40B4-BE49-F238E27FC236}">
                <a16:creationId xmlns:a16="http://schemas.microsoft.com/office/drawing/2014/main" id="{28BCDDFF-DDC1-418F-B947-0099EAE2E406}"/>
              </a:ext>
            </a:extLst>
          </p:cNvPr>
          <p:cNvSpPr txBox="1"/>
          <p:nvPr/>
        </p:nvSpPr>
        <p:spPr>
          <a:xfrm>
            <a:off x="756306" y="1556792"/>
            <a:ext cx="8208404" cy="3785652"/>
          </a:xfrm>
          <a:prstGeom prst="rect">
            <a:avLst/>
          </a:prstGeom>
          <a:noFill/>
        </p:spPr>
        <p:txBody>
          <a:bodyPr wrap="square" rtlCol="0">
            <a:spAutoFit/>
          </a:bodyPr>
          <a:lstStyle/>
          <a:p>
            <a:pPr marL="285750" lvl="0" indent="-285750" algn="just">
              <a:buFont typeface="Arial" panose="020B0604020202020204" pitchFamily="34" charset="0"/>
              <a:buChar char="•"/>
            </a:pPr>
            <a:r>
              <a:rPr lang="es-ES" sz="2000" dirty="0"/>
              <a:t>Realizar investigaciones empleando equipos de nuevas tecnologías del mundo digital para obtener sistemas con una mayor automatización, velocidad, conectividad y acceso de datos.</a:t>
            </a:r>
          </a:p>
          <a:p>
            <a:pPr marL="285750" lvl="0" indent="-285750" algn="just">
              <a:buFont typeface="Arial" panose="020B0604020202020204" pitchFamily="34" charset="0"/>
              <a:buChar char="•"/>
            </a:pPr>
            <a:endParaRPr lang="es-EC" sz="2000" dirty="0"/>
          </a:p>
          <a:p>
            <a:pPr marL="285750" lvl="0" indent="-285750" algn="just">
              <a:buFont typeface="Arial" panose="020B0604020202020204" pitchFamily="34" charset="0"/>
              <a:buChar char="•"/>
            </a:pPr>
            <a:r>
              <a:rPr lang="es-ES" sz="2000" dirty="0"/>
              <a:t>Se recomienda realizar trabajos de investigación con equipos que realicen la transmisión y recepción de datos en tiempo real, con una comunicación de datos que tenga compatibilidad con varios softwares que realicen una interfaz gráfica y análisis de datos como el </a:t>
            </a:r>
            <a:r>
              <a:rPr lang="es-ES" sz="2000" i="1" dirty="0"/>
              <a:t>Microsoft Visual Studio ®</a:t>
            </a:r>
            <a:r>
              <a:rPr lang="es-ES" sz="2000" dirty="0"/>
              <a:t>.</a:t>
            </a:r>
          </a:p>
          <a:p>
            <a:pPr marL="285750" lvl="0" indent="-285750" algn="just">
              <a:buFont typeface="Arial" panose="020B0604020202020204" pitchFamily="34" charset="0"/>
              <a:buChar char="•"/>
            </a:pPr>
            <a:endParaRPr lang="es-EC" sz="2000" dirty="0"/>
          </a:p>
          <a:p>
            <a:pPr marL="285750" lvl="0" indent="-285750" algn="just">
              <a:buFont typeface="Arial" panose="020B0604020202020204" pitchFamily="34" charset="0"/>
              <a:buChar char="•"/>
            </a:pPr>
            <a:r>
              <a:rPr lang="es-ES" sz="2000" dirty="0"/>
              <a:t>Realizar un estudio de los equipos tecnológicos que disponen las unidades de Guerra Electrónica de las Fuerzas Armadas para integrar el sistema de DF utilizado en el presente proyecto.</a:t>
            </a:r>
            <a:endParaRPr lang="es-EC" sz="2000" dirty="0"/>
          </a:p>
        </p:txBody>
      </p:sp>
    </p:spTree>
    <p:extLst>
      <p:ext uri="{BB962C8B-B14F-4D97-AF65-F5344CB8AC3E}">
        <p14:creationId xmlns:p14="http://schemas.microsoft.com/office/powerpoint/2010/main" val="375663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55676" y="764704"/>
            <a:ext cx="5832648" cy="1843582"/>
          </a:xfrm>
          <a:prstGeom prst="rect">
            <a:avLst/>
          </a:prstGeom>
          <a:noFill/>
        </p:spPr>
        <p:txBody>
          <a:bodyPr wrap="square" rtlCol="0">
            <a:spAutoFit/>
          </a:bodyPr>
          <a:lstStyle/>
          <a:p>
            <a:pPr algn="ctr">
              <a:lnSpc>
                <a:spcPct val="150000"/>
              </a:lnSpc>
            </a:pPr>
            <a:r>
              <a:rPr lang="es-EC" sz="4000" b="1" dirty="0"/>
              <a:t>GRACIAS </a:t>
            </a:r>
          </a:p>
          <a:p>
            <a:pPr algn="ctr">
              <a:lnSpc>
                <a:spcPct val="150000"/>
              </a:lnSpc>
            </a:pPr>
            <a:r>
              <a:rPr lang="es-EC" sz="4000" b="1" dirty="0"/>
              <a:t>POR SU ATENCIÓN</a:t>
            </a:r>
          </a:p>
        </p:txBody>
      </p:sp>
      <p:pic>
        <p:nvPicPr>
          <p:cNvPr id="4" name="Imagen 3">
            <a:extLst>
              <a:ext uri="{FF2B5EF4-FFF2-40B4-BE49-F238E27FC236}">
                <a16:creationId xmlns:a16="http://schemas.microsoft.com/office/drawing/2014/main" id="{9C53F0A3-F675-43F8-8FCF-A8372E49D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455" y="2938778"/>
            <a:ext cx="2889089" cy="2431054"/>
          </a:xfrm>
          <a:prstGeom prst="rect">
            <a:avLst/>
          </a:prstGeom>
        </p:spPr>
      </p:pic>
    </p:spTree>
    <p:extLst>
      <p:ext uri="{BB962C8B-B14F-4D97-AF65-F5344CB8AC3E}">
        <p14:creationId xmlns:p14="http://schemas.microsoft.com/office/powerpoint/2010/main" val="289618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4</a:t>
            </a:fld>
            <a:endParaRPr lang="ko-KR" altLang="en-US"/>
          </a:p>
        </p:txBody>
      </p:sp>
      <p:sp>
        <p:nvSpPr>
          <p:cNvPr id="21" name="Rectangle 1071"/>
          <p:cNvSpPr>
            <a:spLocks noChangeArrowheads="1"/>
          </p:cNvSpPr>
          <p:nvPr/>
        </p:nvSpPr>
        <p:spPr bwMode="auto">
          <a:xfrm>
            <a:off x="107504" y="2822575"/>
            <a:ext cx="4716145" cy="627380"/>
          </a:xfrm>
          <a:prstGeom prst="rect">
            <a:avLst/>
          </a:prstGeom>
          <a:noFill/>
          <a:ln w="9525">
            <a:noFill/>
            <a:miter lim="800000"/>
            <a:headEnd/>
            <a:tailEnd/>
          </a:ln>
          <a:effectLst/>
        </p:spPr>
        <p:txBody>
          <a:bodyPr wrap="none" lIns="91440" tIns="45720" rIns="91440" bIns="45720" anchor="ctr"/>
          <a:lstStyle/>
          <a:p>
            <a:pPr marL="0" indent="0" algn="l" defTabSz="914400">
              <a:lnSpc>
                <a:spcPct val="102000"/>
              </a:lnSpc>
              <a:spcBef>
                <a:spcPts val="0"/>
              </a:spcBef>
              <a:spcAft>
                <a:spcPts val="0"/>
              </a:spcAft>
              <a:buFontTx/>
              <a:buNone/>
            </a:pPr>
            <a:endParaRPr lang="ko-KR" altLang="en-US" sz="1100" dirty="0">
              <a:latin typeface="Tahoma" charset="0"/>
            </a:endParaRPr>
          </a:p>
        </p:txBody>
      </p:sp>
      <p:graphicFrame>
        <p:nvGraphicFramePr>
          <p:cNvPr id="2" name="Diagrama 1"/>
          <p:cNvGraphicFramePr/>
          <p:nvPr>
            <p:extLst>
              <p:ext uri="{D42A27DB-BD31-4B8C-83A1-F6EECF244321}">
                <p14:modId xmlns:p14="http://schemas.microsoft.com/office/powerpoint/2010/main" val="1637328039"/>
              </p:ext>
            </p:extLst>
          </p:nvPr>
        </p:nvGraphicFramePr>
        <p:xfrm>
          <a:off x="899593" y="1082207"/>
          <a:ext cx="7920879" cy="1626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2123728" y="196225"/>
            <a:ext cx="4416692"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marL="0" indent="0" algn="ctr" defTabSz="508000">
              <a:lnSpc>
                <a:spcPct val="129000"/>
              </a:lnSpc>
              <a:spcBef>
                <a:spcPts val="0"/>
              </a:spcBef>
              <a:spcAft>
                <a:spcPts val="0"/>
              </a:spcAft>
              <a:buFontTx/>
              <a:buNone/>
            </a:pPr>
            <a:r>
              <a:rPr lang="en-US" altLang="ko-KR" sz="3600" b="1" i="1" dirty="0">
                <a:solidFill>
                  <a:srgbClr val="800000"/>
                </a:solidFill>
                <a:latin typeface="Tahoma" charset="0"/>
              </a:rPr>
              <a:t>JUSTIFICACIÓN.</a:t>
            </a:r>
            <a:endParaRPr lang="ko-KR" altLang="en-US" sz="3600" b="1" i="1" dirty="0">
              <a:solidFill>
                <a:srgbClr val="800000"/>
              </a:solidFill>
              <a:latin typeface="Tahoma" charset="0"/>
            </a:endParaRPr>
          </a:p>
        </p:txBody>
      </p:sp>
      <p:graphicFrame>
        <p:nvGraphicFramePr>
          <p:cNvPr id="9" name="Diagrama 8">
            <a:extLst>
              <a:ext uri="{FF2B5EF4-FFF2-40B4-BE49-F238E27FC236}">
                <a16:creationId xmlns:a16="http://schemas.microsoft.com/office/drawing/2014/main" id="{7A1D3610-D456-4BF5-98C2-0E8AE893CB03}"/>
              </a:ext>
            </a:extLst>
          </p:cNvPr>
          <p:cNvGraphicFramePr/>
          <p:nvPr>
            <p:extLst>
              <p:ext uri="{D42A27DB-BD31-4B8C-83A1-F6EECF244321}">
                <p14:modId xmlns:p14="http://schemas.microsoft.com/office/powerpoint/2010/main" val="425099976"/>
              </p:ext>
            </p:extLst>
          </p:nvPr>
        </p:nvGraphicFramePr>
        <p:xfrm>
          <a:off x="257500" y="2636912"/>
          <a:ext cx="4416152" cy="3472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ángulo 9">
            <a:extLst>
              <a:ext uri="{FF2B5EF4-FFF2-40B4-BE49-F238E27FC236}">
                <a16:creationId xmlns:a16="http://schemas.microsoft.com/office/drawing/2014/main" id="{459B51EF-F0A8-469B-A9D2-C7C540FAF685}"/>
              </a:ext>
            </a:extLst>
          </p:cNvPr>
          <p:cNvSpPr/>
          <p:nvPr/>
        </p:nvSpPr>
        <p:spPr>
          <a:xfrm>
            <a:off x="4823648" y="2636911"/>
            <a:ext cx="4212848" cy="1512169"/>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dirty="0"/>
              <a:t>Altos costos económicos y alta reserva.</a:t>
            </a:r>
          </a:p>
          <a:p>
            <a:pPr marL="285750" indent="-285750">
              <a:buFont typeface="Arial" panose="020B0604020202020204" pitchFamily="34" charset="0"/>
              <a:buChar char="•"/>
            </a:pPr>
            <a:r>
              <a:rPr lang="es-EC" dirty="0"/>
              <a:t>Carencia de soporte técnico.</a:t>
            </a:r>
          </a:p>
          <a:p>
            <a:pPr marL="285750" indent="-285750">
              <a:buFont typeface="Arial" panose="020B0604020202020204" pitchFamily="34" charset="0"/>
              <a:buChar char="•"/>
            </a:pPr>
            <a:r>
              <a:rPr lang="es-EC" dirty="0"/>
              <a:t>Baja transferencia de tecnología.</a:t>
            </a:r>
          </a:p>
          <a:p>
            <a:pPr marL="285750" indent="-285750">
              <a:buFont typeface="Arial" panose="020B0604020202020204" pitchFamily="34" charset="0"/>
              <a:buChar char="•"/>
            </a:pPr>
            <a:r>
              <a:rPr lang="es-EC" dirty="0"/>
              <a:t>Permisos de exportación de otros gobiernos.</a:t>
            </a:r>
          </a:p>
        </p:txBody>
      </p:sp>
      <p:sp>
        <p:nvSpPr>
          <p:cNvPr id="16" name="Rectángulo 15">
            <a:extLst>
              <a:ext uri="{FF2B5EF4-FFF2-40B4-BE49-F238E27FC236}">
                <a16:creationId xmlns:a16="http://schemas.microsoft.com/office/drawing/2014/main" id="{E77C0138-539F-4460-A690-52727DB3FED9}"/>
              </a:ext>
            </a:extLst>
          </p:cNvPr>
          <p:cNvSpPr/>
          <p:nvPr/>
        </p:nvSpPr>
        <p:spPr>
          <a:xfrm>
            <a:off x="4848173" y="4659668"/>
            <a:ext cx="4188323" cy="1449403"/>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err="1"/>
              <a:t>Costos</a:t>
            </a:r>
            <a:r>
              <a:rPr lang="en-US" dirty="0"/>
              <a:t> </a:t>
            </a:r>
            <a:r>
              <a:rPr lang="en-US" dirty="0" err="1"/>
              <a:t>bajos</a:t>
            </a:r>
            <a:r>
              <a:rPr lang="en-US" dirty="0"/>
              <a:t>.</a:t>
            </a:r>
          </a:p>
          <a:p>
            <a:pPr marL="285750" indent="-285750">
              <a:buFont typeface="Arial" panose="020B0604020202020204" pitchFamily="34" charset="0"/>
              <a:buChar char="•"/>
            </a:pPr>
            <a:r>
              <a:rPr lang="en-US" dirty="0" err="1"/>
              <a:t>Investigación</a:t>
            </a:r>
            <a:r>
              <a:rPr lang="en-US" dirty="0"/>
              <a:t> </a:t>
            </a:r>
            <a:r>
              <a:rPr lang="en-US" dirty="0" err="1"/>
              <a:t>en</a:t>
            </a:r>
            <a:r>
              <a:rPr lang="en-US" dirty="0"/>
              <a:t> el campo de </a:t>
            </a:r>
            <a:r>
              <a:rPr lang="en-US" dirty="0" err="1"/>
              <a:t>seguridad</a:t>
            </a:r>
            <a:r>
              <a:rPr lang="en-US" dirty="0"/>
              <a:t> y </a:t>
            </a:r>
            <a:r>
              <a:rPr lang="en-US" dirty="0" err="1"/>
              <a:t>Defensa</a:t>
            </a:r>
            <a:r>
              <a:rPr lang="en-US" dirty="0"/>
              <a:t>.</a:t>
            </a:r>
          </a:p>
          <a:p>
            <a:pPr marL="285750" indent="-285750">
              <a:buFont typeface="Arial" panose="020B0604020202020204" pitchFamily="34" charset="0"/>
              <a:buChar char="•"/>
            </a:pPr>
            <a:r>
              <a:rPr lang="en-US" dirty="0" err="1"/>
              <a:t>Mejores</a:t>
            </a:r>
            <a:r>
              <a:rPr lang="en-US" dirty="0"/>
              <a:t> </a:t>
            </a:r>
            <a:r>
              <a:rPr lang="en-US" dirty="0" err="1"/>
              <a:t>herramientas</a:t>
            </a:r>
            <a:r>
              <a:rPr lang="en-US" dirty="0"/>
              <a:t> de Guerra </a:t>
            </a:r>
            <a:r>
              <a:rPr lang="en-US" dirty="0" err="1"/>
              <a:t>activa</a:t>
            </a:r>
            <a:r>
              <a:rPr lang="en-US" dirty="0"/>
              <a:t>.</a:t>
            </a:r>
          </a:p>
          <a:p>
            <a:pPr marL="285750" indent="-285750">
              <a:buFont typeface="Arial" panose="020B0604020202020204" pitchFamily="34" charset="0"/>
              <a:buChar char="•"/>
            </a:pPr>
            <a:r>
              <a:rPr lang="en-US" dirty="0" err="1"/>
              <a:t>Propietarios</a:t>
            </a:r>
            <a:r>
              <a:rPr lang="en-US" dirty="0"/>
              <a:t> del Sistema de </a:t>
            </a:r>
            <a:r>
              <a:rPr lang="en-US" dirty="0" err="1"/>
              <a:t>vigilancia</a:t>
            </a:r>
            <a:r>
              <a:rPr lang="en-US" dirty="0"/>
              <a:t>.</a:t>
            </a:r>
            <a:endParaRPr lang="es-EC" dirty="0"/>
          </a:p>
        </p:txBody>
      </p:sp>
      <p:sp>
        <p:nvSpPr>
          <p:cNvPr id="11" name="Flecha: a la derecha 10">
            <a:extLst>
              <a:ext uri="{FF2B5EF4-FFF2-40B4-BE49-F238E27FC236}">
                <a16:creationId xmlns:a16="http://schemas.microsoft.com/office/drawing/2014/main" id="{5CCEE4DA-2343-4D1A-AF9F-26BAA41CF94E}"/>
              </a:ext>
            </a:extLst>
          </p:cNvPr>
          <p:cNvSpPr/>
          <p:nvPr/>
        </p:nvSpPr>
        <p:spPr>
          <a:xfrm>
            <a:off x="4401146" y="3208144"/>
            <a:ext cx="269103" cy="241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 la derecha 18">
            <a:extLst>
              <a:ext uri="{FF2B5EF4-FFF2-40B4-BE49-F238E27FC236}">
                <a16:creationId xmlns:a16="http://schemas.microsoft.com/office/drawing/2014/main" id="{35624DD0-3E1B-4892-A90A-43BDF84ED389}"/>
              </a:ext>
            </a:extLst>
          </p:cNvPr>
          <p:cNvSpPr/>
          <p:nvPr/>
        </p:nvSpPr>
        <p:spPr>
          <a:xfrm>
            <a:off x="4437448" y="5263463"/>
            <a:ext cx="269103" cy="241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6034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5</a:t>
            </a:fld>
            <a:endParaRPr lang="ko-KR" altLang="en-US"/>
          </a:p>
        </p:txBody>
      </p:sp>
      <p:sp>
        <p:nvSpPr>
          <p:cNvPr id="21" name="Rectangle 1071"/>
          <p:cNvSpPr>
            <a:spLocks noChangeArrowheads="1"/>
          </p:cNvSpPr>
          <p:nvPr/>
        </p:nvSpPr>
        <p:spPr bwMode="auto">
          <a:xfrm>
            <a:off x="107504" y="2822575"/>
            <a:ext cx="4716145" cy="627380"/>
          </a:xfrm>
          <a:prstGeom prst="rect">
            <a:avLst/>
          </a:prstGeom>
          <a:noFill/>
          <a:ln w="9525">
            <a:noFill/>
            <a:miter lim="800000"/>
            <a:headEnd/>
            <a:tailEnd/>
          </a:ln>
          <a:effectLst/>
        </p:spPr>
        <p:txBody>
          <a:bodyPr wrap="none" lIns="91440" tIns="45720" rIns="91440" bIns="45720" anchor="ctr"/>
          <a:lstStyle/>
          <a:p>
            <a:pPr marL="0" indent="0" algn="l" defTabSz="914400">
              <a:lnSpc>
                <a:spcPct val="102000"/>
              </a:lnSpc>
              <a:spcBef>
                <a:spcPts val="0"/>
              </a:spcBef>
              <a:spcAft>
                <a:spcPts val="0"/>
              </a:spcAft>
              <a:buFontTx/>
              <a:buNone/>
            </a:pPr>
            <a:endParaRPr lang="ko-KR" altLang="en-US" sz="1100" dirty="0">
              <a:latin typeface="Tahoma" charset="0"/>
            </a:endParaRPr>
          </a:p>
        </p:txBody>
      </p:sp>
      <p:graphicFrame>
        <p:nvGraphicFramePr>
          <p:cNvPr id="2" name="Diagrama 1"/>
          <p:cNvGraphicFramePr/>
          <p:nvPr>
            <p:extLst>
              <p:ext uri="{D42A27DB-BD31-4B8C-83A1-F6EECF244321}">
                <p14:modId xmlns:p14="http://schemas.microsoft.com/office/powerpoint/2010/main" val="1065019234"/>
              </p:ext>
            </p:extLst>
          </p:nvPr>
        </p:nvGraphicFramePr>
        <p:xfrm>
          <a:off x="938208" y="1266950"/>
          <a:ext cx="7920879" cy="1626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2123728" y="196225"/>
            <a:ext cx="4416692"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marL="0" indent="0" algn="ctr" defTabSz="508000">
              <a:lnSpc>
                <a:spcPct val="129000"/>
              </a:lnSpc>
              <a:spcBef>
                <a:spcPts val="0"/>
              </a:spcBef>
              <a:spcAft>
                <a:spcPts val="0"/>
              </a:spcAft>
              <a:buFontTx/>
              <a:buNone/>
            </a:pPr>
            <a:r>
              <a:rPr lang="en-US" altLang="ko-KR" sz="3600" b="1" i="1" dirty="0">
                <a:solidFill>
                  <a:srgbClr val="800000"/>
                </a:solidFill>
                <a:latin typeface="Tahoma" charset="0"/>
              </a:rPr>
              <a:t>ALCANCE</a:t>
            </a:r>
            <a:endParaRPr lang="ko-KR" altLang="en-US" sz="3600" b="1" i="1" dirty="0">
              <a:solidFill>
                <a:srgbClr val="800000"/>
              </a:solidFill>
              <a:latin typeface="Tahoma" charset="0"/>
            </a:endParaRPr>
          </a:p>
        </p:txBody>
      </p:sp>
      <p:graphicFrame>
        <p:nvGraphicFramePr>
          <p:cNvPr id="9" name="Diagrama 8">
            <a:extLst>
              <a:ext uri="{FF2B5EF4-FFF2-40B4-BE49-F238E27FC236}">
                <a16:creationId xmlns:a16="http://schemas.microsoft.com/office/drawing/2014/main" id="{7A1D3610-D456-4BF5-98C2-0E8AE893CB03}"/>
              </a:ext>
            </a:extLst>
          </p:cNvPr>
          <p:cNvGraphicFramePr/>
          <p:nvPr>
            <p:extLst>
              <p:ext uri="{D42A27DB-BD31-4B8C-83A1-F6EECF244321}">
                <p14:modId xmlns:p14="http://schemas.microsoft.com/office/powerpoint/2010/main" val="3602972569"/>
              </p:ext>
            </p:extLst>
          </p:nvPr>
        </p:nvGraphicFramePr>
        <p:xfrm>
          <a:off x="257500" y="2636912"/>
          <a:ext cx="4416152" cy="3472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ángulo 9">
            <a:extLst>
              <a:ext uri="{FF2B5EF4-FFF2-40B4-BE49-F238E27FC236}">
                <a16:creationId xmlns:a16="http://schemas.microsoft.com/office/drawing/2014/main" id="{459B51EF-F0A8-469B-A9D2-C7C540FAF685}"/>
              </a:ext>
            </a:extLst>
          </p:cNvPr>
          <p:cNvSpPr/>
          <p:nvPr/>
        </p:nvSpPr>
        <p:spPr>
          <a:xfrm>
            <a:off x="4823648" y="3616907"/>
            <a:ext cx="4212848" cy="1512169"/>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Desarrollo de un software que facilite la observación, identificación y localización de origen de una señal radioeléctrica. </a:t>
            </a:r>
          </a:p>
        </p:txBody>
      </p:sp>
      <p:sp>
        <p:nvSpPr>
          <p:cNvPr id="11" name="Flecha: a la derecha 10">
            <a:extLst>
              <a:ext uri="{FF2B5EF4-FFF2-40B4-BE49-F238E27FC236}">
                <a16:creationId xmlns:a16="http://schemas.microsoft.com/office/drawing/2014/main" id="{5CCEE4DA-2343-4D1A-AF9F-26BAA41CF94E}"/>
              </a:ext>
            </a:extLst>
          </p:cNvPr>
          <p:cNvSpPr/>
          <p:nvPr/>
        </p:nvSpPr>
        <p:spPr>
          <a:xfrm>
            <a:off x="4437448" y="4274287"/>
            <a:ext cx="269103" cy="241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9694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6</a:t>
            </a:fld>
            <a:endParaRPr lang="ko-KR" altLang="en-US"/>
          </a:p>
        </p:txBody>
      </p:sp>
      <mc:AlternateContent xmlns:mc="http://schemas.openxmlformats.org/markup-compatibility/2006">
        <mc:Choice xmlns:a14="http://schemas.microsoft.com/office/drawing/2010/main" Requires="a14">
          <p:graphicFrame>
            <p:nvGraphicFramePr>
              <p:cNvPr id="2" name="Diagrama 1"/>
              <p:cNvGraphicFramePr/>
              <p:nvPr>
                <p:extLst>
                  <p:ext uri="{D42A27DB-BD31-4B8C-83A1-F6EECF244321}">
                    <p14:modId xmlns:p14="http://schemas.microsoft.com/office/powerpoint/2010/main" val="3533924613"/>
                  </p:ext>
                </p:extLst>
              </p:nvPr>
            </p:nvGraphicFramePr>
            <p:xfrm>
              <a:off x="899592" y="2060848"/>
              <a:ext cx="7920879" cy="3026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2" name="Diagrama 1"/>
              <p:cNvGraphicFramePr/>
              <p:nvPr>
                <p:extLst>
                  <p:ext uri="{D42A27DB-BD31-4B8C-83A1-F6EECF244321}">
                    <p14:modId xmlns:p14="http://schemas.microsoft.com/office/powerpoint/2010/main" val="3533924613"/>
                  </p:ext>
                </p:extLst>
              </p:nvPr>
            </p:nvGraphicFramePr>
            <p:xfrm>
              <a:off x="899592" y="2060848"/>
              <a:ext cx="7920879" cy="3026146"/>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2123728" y="196225"/>
            <a:ext cx="5472608"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marL="0" indent="0" algn="ctr" defTabSz="508000">
              <a:lnSpc>
                <a:spcPct val="129000"/>
              </a:lnSpc>
              <a:spcBef>
                <a:spcPts val="0"/>
              </a:spcBef>
              <a:spcAft>
                <a:spcPts val="0"/>
              </a:spcAft>
              <a:buFontTx/>
              <a:buNone/>
            </a:pPr>
            <a:r>
              <a:rPr lang="en-US" altLang="ko-KR" sz="3600" b="1" i="1" dirty="0">
                <a:solidFill>
                  <a:srgbClr val="800000"/>
                </a:solidFill>
                <a:latin typeface="Tahoma" charset="0"/>
              </a:rPr>
              <a:t>OBJETIVO GENERAL</a:t>
            </a:r>
            <a:endParaRPr lang="ko-KR" altLang="en-US" sz="3600" b="1" i="1" dirty="0">
              <a:solidFill>
                <a:srgbClr val="800000"/>
              </a:solidFill>
              <a:latin typeface="Tahoma" charset="0"/>
            </a:endParaRPr>
          </a:p>
        </p:txBody>
      </p:sp>
    </p:spTree>
    <p:extLst>
      <p:ext uri="{BB962C8B-B14F-4D97-AF65-F5344CB8AC3E}">
        <p14:creationId xmlns:p14="http://schemas.microsoft.com/office/powerpoint/2010/main" val="168775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7</a:t>
            </a:fld>
            <a:endParaRPr lang="ko-KR" altLang="en-US"/>
          </a:p>
        </p:txBody>
      </p:sp>
      <mc:AlternateContent xmlns:mc="http://schemas.openxmlformats.org/markup-compatibility/2006">
        <mc:Choice xmlns:a14="http://schemas.microsoft.com/office/drawing/2010/main" Requires="a14">
          <p:graphicFrame>
            <p:nvGraphicFramePr>
              <p:cNvPr id="2" name="Diagrama 1"/>
              <p:cNvGraphicFramePr/>
              <p:nvPr>
                <p:extLst>
                  <p:ext uri="{D42A27DB-BD31-4B8C-83A1-F6EECF244321}">
                    <p14:modId xmlns:p14="http://schemas.microsoft.com/office/powerpoint/2010/main" val="666625252"/>
                  </p:ext>
                </p:extLst>
              </p:nvPr>
            </p:nvGraphicFramePr>
            <p:xfrm>
              <a:off x="971599" y="1119065"/>
              <a:ext cx="7920879" cy="5519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2" name="Diagrama 1"/>
              <p:cNvGraphicFramePr/>
              <p:nvPr>
                <p:extLst>
                  <p:ext uri="{D42A27DB-BD31-4B8C-83A1-F6EECF244321}">
                    <p14:modId xmlns:p14="http://schemas.microsoft.com/office/powerpoint/2010/main" val="666625252"/>
                  </p:ext>
                </p:extLst>
              </p:nvPr>
            </p:nvGraphicFramePr>
            <p:xfrm>
              <a:off x="971599" y="1119065"/>
              <a:ext cx="7920879" cy="5519749"/>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655675" y="219185"/>
            <a:ext cx="6552728"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marL="0" indent="0" algn="ctr" defTabSz="508000">
              <a:lnSpc>
                <a:spcPct val="129000"/>
              </a:lnSpc>
              <a:spcBef>
                <a:spcPts val="0"/>
              </a:spcBef>
              <a:spcAft>
                <a:spcPts val="0"/>
              </a:spcAft>
              <a:buFontTx/>
              <a:buNone/>
            </a:pPr>
            <a:r>
              <a:rPr lang="en-US" altLang="ko-KR" sz="3600" b="1" i="1" dirty="0">
                <a:solidFill>
                  <a:srgbClr val="800000"/>
                </a:solidFill>
                <a:latin typeface="Tahoma" charset="0"/>
              </a:rPr>
              <a:t>OBJETIVOS ESPECÍFICOS</a:t>
            </a:r>
            <a:endParaRPr lang="ko-KR" altLang="en-US" sz="3600" b="1" i="1" dirty="0">
              <a:solidFill>
                <a:srgbClr val="800000"/>
              </a:solidFill>
              <a:latin typeface="Tahoma" charset="0"/>
            </a:endParaRPr>
          </a:p>
        </p:txBody>
      </p:sp>
    </p:spTree>
    <p:extLst>
      <p:ext uri="{BB962C8B-B14F-4D97-AF65-F5344CB8AC3E}">
        <p14:creationId xmlns:p14="http://schemas.microsoft.com/office/powerpoint/2010/main" val="271864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8</a:t>
            </a:fld>
            <a:endParaRPr lang="ko-KR" altLang="en-US"/>
          </a:p>
        </p:txBody>
      </p:sp>
      <p:graphicFrame>
        <p:nvGraphicFramePr>
          <p:cNvPr id="2" name="Diagrama 1"/>
          <p:cNvGraphicFramePr/>
          <p:nvPr>
            <p:extLst>
              <p:ext uri="{D42A27DB-BD31-4B8C-83A1-F6EECF244321}">
                <p14:modId xmlns:p14="http://schemas.microsoft.com/office/powerpoint/2010/main" val="1032429046"/>
              </p:ext>
            </p:extLst>
          </p:nvPr>
        </p:nvGraphicFramePr>
        <p:xfrm>
          <a:off x="755576" y="1598189"/>
          <a:ext cx="3816424" cy="4254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655675" y="219185"/>
            <a:ext cx="6552728"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marL="0" indent="0" algn="ctr" defTabSz="508000">
              <a:lnSpc>
                <a:spcPct val="129000"/>
              </a:lnSpc>
              <a:spcBef>
                <a:spcPts val="0"/>
              </a:spcBef>
              <a:spcAft>
                <a:spcPts val="0"/>
              </a:spcAft>
              <a:buFontTx/>
              <a:buNone/>
            </a:pPr>
            <a:r>
              <a:rPr lang="en-US" altLang="ko-KR" sz="3600" b="1" i="1" dirty="0">
                <a:solidFill>
                  <a:srgbClr val="800000"/>
                </a:solidFill>
                <a:latin typeface="Tahoma" charset="0"/>
              </a:rPr>
              <a:t>GUERRA ELECTRÓNICA</a:t>
            </a:r>
            <a:endParaRPr lang="ko-KR" altLang="en-US" sz="3600" b="1" i="1" dirty="0">
              <a:solidFill>
                <a:srgbClr val="800000"/>
              </a:solidFill>
              <a:latin typeface="Tahoma" charset="0"/>
            </a:endParaRPr>
          </a:p>
        </p:txBody>
      </p:sp>
      <p:pic>
        <p:nvPicPr>
          <p:cNvPr id="3" name="Imagen 2">
            <a:extLst>
              <a:ext uri="{FF2B5EF4-FFF2-40B4-BE49-F238E27FC236}">
                <a16:creationId xmlns:a16="http://schemas.microsoft.com/office/drawing/2014/main" id="{3BDA4255-6AE5-48F8-B7E7-AD606BDFBEF3}"/>
              </a:ext>
            </a:extLst>
          </p:cNvPr>
          <p:cNvPicPr>
            <a:picLocks noChangeAspect="1"/>
          </p:cNvPicPr>
          <p:nvPr/>
        </p:nvPicPr>
        <p:blipFill>
          <a:blip r:embed="rId7"/>
          <a:stretch>
            <a:fillRect/>
          </a:stretch>
        </p:blipFill>
        <p:spPr>
          <a:xfrm>
            <a:off x="4716016" y="1843087"/>
            <a:ext cx="4762500" cy="3171825"/>
          </a:xfrm>
          <a:prstGeom prst="rect">
            <a:avLst/>
          </a:prstGeom>
        </p:spPr>
      </p:pic>
    </p:spTree>
    <p:extLst>
      <p:ext uri="{BB962C8B-B14F-4D97-AF65-F5344CB8AC3E}">
        <p14:creationId xmlns:p14="http://schemas.microsoft.com/office/powerpoint/2010/main" val="293866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
          </p:nvPr>
        </p:nvSpPr>
        <p:spPr>
          <a:xfrm>
            <a:off x="3926394" y="6525260"/>
            <a:ext cx="478155" cy="365760"/>
          </a:xfrm>
        </p:spPr>
        <p:txBody>
          <a:bodyPr/>
          <a:lstStyle/>
          <a:p>
            <a:fld id="{FA3BD94E-6BDF-4055-B415-DE7367DAAC25}" type="slidenum">
              <a:rPr lang="ko-KR" altLang="en-US" smtClean="0"/>
              <a:t>9</a:t>
            </a:fld>
            <a:endParaRPr lang="ko-KR" altLang="en-US"/>
          </a:p>
        </p:txBody>
      </p:sp>
      <p:graphicFrame>
        <p:nvGraphicFramePr>
          <p:cNvPr id="2" name="Diagrama 1"/>
          <p:cNvGraphicFramePr/>
          <p:nvPr>
            <p:extLst>
              <p:ext uri="{D42A27DB-BD31-4B8C-83A1-F6EECF244321}">
                <p14:modId xmlns:p14="http://schemas.microsoft.com/office/powerpoint/2010/main" val="3203979083"/>
              </p:ext>
            </p:extLst>
          </p:nvPr>
        </p:nvGraphicFramePr>
        <p:xfrm>
          <a:off x="1012318" y="1246528"/>
          <a:ext cx="8136904" cy="139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 22">
            <a:extLst>
              <a:ext uri="{FF2B5EF4-FFF2-40B4-BE49-F238E27FC236}">
                <a16:creationId xmlns:a16="http://schemas.microsoft.com/office/drawing/2014/main" id="{1F718C65-BA98-4644-B85A-8DB6CD5F2D19}"/>
              </a:ext>
            </a:extLst>
          </p:cNvPr>
          <p:cNvSpPr>
            <a:spLocks noGrp="1" noChangeArrowheads="1"/>
          </p:cNvSpPr>
          <p:nvPr/>
        </p:nvSpPr>
        <p:spPr>
          <a:xfrm>
            <a:off x="1655675" y="219185"/>
            <a:ext cx="6552728" cy="89988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anchor="ctr"/>
          <a:lstStyle/>
          <a:p>
            <a:pPr marL="0" indent="0" algn="ctr" defTabSz="508000">
              <a:lnSpc>
                <a:spcPct val="129000"/>
              </a:lnSpc>
              <a:spcBef>
                <a:spcPts val="0"/>
              </a:spcBef>
              <a:spcAft>
                <a:spcPts val="0"/>
              </a:spcAft>
              <a:buFontTx/>
              <a:buNone/>
            </a:pPr>
            <a:r>
              <a:rPr lang="en-US" altLang="ko-KR" sz="3600" b="1" i="1" dirty="0">
                <a:solidFill>
                  <a:srgbClr val="800000"/>
                </a:solidFill>
                <a:latin typeface="Tahoma" charset="0"/>
              </a:rPr>
              <a:t>GUERRA ELECTRÓNICA</a:t>
            </a:r>
            <a:endParaRPr lang="ko-KR" altLang="en-US" sz="3600" b="1" i="1" dirty="0">
              <a:solidFill>
                <a:srgbClr val="800000"/>
              </a:solidFill>
              <a:latin typeface="Tahoma" charset="0"/>
            </a:endParaRPr>
          </a:p>
        </p:txBody>
      </p:sp>
      <p:pic>
        <p:nvPicPr>
          <p:cNvPr id="6" name="Imagen 5" descr="Imagen que contiene camión, cielo, exterior, transporte&#10;&#10;Descripción generada automáticamente">
            <a:extLst>
              <a:ext uri="{FF2B5EF4-FFF2-40B4-BE49-F238E27FC236}">
                <a16:creationId xmlns:a16="http://schemas.microsoft.com/office/drawing/2014/main" id="{9DA00887-0736-48B6-9077-5BE4FA1D12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1664" y="2645291"/>
            <a:ext cx="6000750" cy="3429000"/>
          </a:xfrm>
          <a:prstGeom prst="rect">
            <a:avLst/>
          </a:prstGeom>
        </p:spPr>
      </p:pic>
    </p:spTree>
    <p:extLst>
      <p:ext uri="{BB962C8B-B14F-4D97-AF65-F5344CB8AC3E}">
        <p14:creationId xmlns:p14="http://schemas.microsoft.com/office/powerpoint/2010/main" val="210863108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2399</Words>
  <Application>Microsoft Office PowerPoint</Application>
  <PresentationFormat>Presentación en pantalla (4:3)</PresentationFormat>
  <Paragraphs>168</Paragraphs>
  <Slides>33</Slides>
  <Notes>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33</vt:i4>
      </vt:variant>
    </vt:vector>
  </HeadingPairs>
  <TitlesOfParts>
    <vt:vector size="43" baseType="lpstr">
      <vt:lpstr>Arial</vt:lpstr>
      <vt:lpstr>Calibri</vt:lpstr>
      <vt:lpstr>Cambria Math</vt:lpstr>
      <vt:lpstr>Corbel</vt:lpstr>
      <vt:lpstr>Symbol</vt:lpstr>
      <vt:lpstr>Tahoma</vt:lpstr>
      <vt:lpstr>Times New Roman</vt:lpstr>
      <vt:lpstr>Diseño predeterminado</vt:lpstr>
      <vt:lpstr>Parallax</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Andrade</dc:creator>
  <cp:lastModifiedBy>Paúl Machado</cp:lastModifiedBy>
  <cp:revision>44</cp:revision>
  <dcterms:created xsi:type="dcterms:W3CDTF">2018-11-07T16:12:26Z</dcterms:created>
  <dcterms:modified xsi:type="dcterms:W3CDTF">2019-07-19T17:30:52Z</dcterms:modified>
</cp:coreProperties>
</file>