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  <p:sldMasterId id="2147484080" r:id="rId2"/>
  </p:sldMasterIdLst>
  <p:notesMasterIdLst>
    <p:notesMasterId r:id="rId39"/>
  </p:notesMasterIdLst>
  <p:sldIdLst>
    <p:sldId id="419" r:id="rId3"/>
    <p:sldId id="610" r:id="rId4"/>
    <p:sldId id="611" r:id="rId5"/>
    <p:sldId id="649" r:id="rId6"/>
    <p:sldId id="612" r:id="rId7"/>
    <p:sldId id="613" r:id="rId8"/>
    <p:sldId id="614" r:id="rId9"/>
    <p:sldId id="615" r:id="rId10"/>
    <p:sldId id="616" r:id="rId11"/>
    <p:sldId id="617" r:id="rId12"/>
    <p:sldId id="618" r:id="rId13"/>
    <p:sldId id="656" r:id="rId14"/>
    <p:sldId id="620" r:id="rId15"/>
    <p:sldId id="621" r:id="rId16"/>
    <p:sldId id="622" r:id="rId17"/>
    <p:sldId id="623" r:id="rId18"/>
    <p:sldId id="625" r:id="rId19"/>
    <p:sldId id="627" r:id="rId20"/>
    <p:sldId id="628" r:id="rId21"/>
    <p:sldId id="629" r:id="rId22"/>
    <p:sldId id="630" r:id="rId23"/>
    <p:sldId id="631" r:id="rId24"/>
    <p:sldId id="651" r:id="rId25"/>
    <p:sldId id="650" r:id="rId26"/>
    <p:sldId id="652" r:id="rId27"/>
    <p:sldId id="632" r:id="rId28"/>
    <p:sldId id="637" r:id="rId29"/>
    <p:sldId id="654" r:id="rId30"/>
    <p:sldId id="643" r:id="rId31"/>
    <p:sldId id="655" r:id="rId32"/>
    <p:sldId id="653" r:id="rId33"/>
    <p:sldId id="642" r:id="rId34"/>
    <p:sldId id="645" r:id="rId35"/>
    <p:sldId id="646" r:id="rId36"/>
    <p:sldId id="647" r:id="rId37"/>
    <p:sldId id="648" r:id="rId3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ime villacis" initials="jv" lastIdx="16" clrIdx="0">
    <p:extLst>
      <p:ext uri="{19B8F6BF-5375-455C-9EA6-DF929625EA0E}">
        <p15:presenceInfo xmlns:p15="http://schemas.microsoft.com/office/powerpoint/2012/main" userId="49f3cb8f29e865af" providerId="Windows Live"/>
      </p:ext>
    </p:extLst>
  </p:cmAuthor>
  <p:cmAuthor id="2" name="Homero Sani" initials="HS" lastIdx="1" clrIdx="1">
    <p:extLst>
      <p:ext uri="{19B8F6BF-5375-455C-9EA6-DF929625EA0E}">
        <p15:presenceInfo xmlns:p15="http://schemas.microsoft.com/office/powerpoint/2012/main" userId="2d056473ad2bd78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53AB47"/>
    <a:srgbClr val="FFFFFF"/>
    <a:srgbClr val="000000"/>
    <a:srgbClr val="7BBB61"/>
    <a:srgbClr val="A0DF91"/>
    <a:srgbClr val="B2F4A2"/>
    <a:srgbClr val="336600"/>
    <a:srgbClr val="83ED83"/>
    <a:srgbClr val="9EB7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4434" autoAdjust="0"/>
  </p:normalViewPr>
  <p:slideViewPr>
    <p:cSldViewPr>
      <p:cViewPr varScale="1">
        <p:scale>
          <a:sx n="70" d="100"/>
          <a:sy n="70" d="100"/>
        </p:scale>
        <p:origin x="137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672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7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C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B52698A-6408-4E9A-AA5D-004336F04574}" type="datetimeFigureOut">
              <a:rPr lang="es-EC"/>
              <a:pPr>
                <a:defRPr/>
              </a:pPr>
              <a:t>22/05/2019</a:t>
            </a:fld>
            <a:endParaRPr lang="es-EC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C" noProof="0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EC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331DF2B-E15E-4EFA-AD59-C61873B2CE37}" type="slidenum">
              <a:rPr lang="es-EC"/>
              <a:pPr>
                <a:defRPr/>
              </a:pPr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605319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US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1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1516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Los datos de las variables fueron</a:t>
            </a:r>
            <a:r>
              <a:rPr lang="es-EC" baseline="0" dirty="0" smtClean="0"/>
              <a:t> evaluados mediante….. </a:t>
            </a:r>
          </a:p>
          <a:p>
            <a:r>
              <a:rPr lang="es-EC" baseline="0" dirty="0" err="1" smtClean="0"/>
              <a:t>Ademas</a:t>
            </a:r>
            <a:r>
              <a:rPr lang="es-EC" baseline="0" dirty="0" smtClean="0"/>
              <a:t> se realizo…. </a:t>
            </a:r>
            <a:r>
              <a:rPr lang="es-EC" baseline="0" dirty="0" err="1" smtClean="0"/>
              <a:t>Anava</a:t>
            </a:r>
            <a:r>
              <a:rPr lang="es-EC" baseline="0" dirty="0" smtClean="0"/>
              <a:t> para un diseño en parcela dividida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21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70600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Con respecto a…. </a:t>
            </a:r>
          </a:p>
          <a:p>
            <a:r>
              <a:rPr lang="es-EC" dirty="0" smtClean="0"/>
              <a:t>No se encontraron diferencias</a:t>
            </a:r>
            <a:r>
              <a:rPr lang="es-EC" baseline="0" dirty="0" smtClean="0"/>
              <a:t> significativas</a:t>
            </a:r>
          </a:p>
          <a:p>
            <a:r>
              <a:rPr lang="es-EC" baseline="0" dirty="0" smtClean="0"/>
              <a:t>Sin embargo, </a:t>
            </a:r>
          </a:p>
          <a:p>
            <a:r>
              <a:rPr lang="es-EC" baseline="0" dirty="0" smtClean="0"/>
              <a:t>Esto concuerda con </a:t>
            </a:r>
            <a:r>
              <a:rPr lang="es-EC" baseline="0" dirty="0" err="1" smtClean="0"/>
              <a:t>salako</a:t>
            </a:r>
            <a:endParaRPr lang="es-EC" baseline="0" dirty="0" smtClean="0"/>
          </a:p>
          <a:p>
            <a:r>
              <a:rPr lang="es-EC" baseline="0" dirty="0" smtClean="0"/>
              <a:t>Sin embargo </a:t>
            </a:r>
            <a:r>
              <a:rPr lang="es-EC" baseline="0" dirty="0" err="1" smtClean="0"/>
              <a:t>rodriguez</a:t>
            </a:r>
            <a:r>
              <a:rPr lang="es-EC" baseline="0" dirty="0" smtClean="0"/>
              <a:t>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22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15945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Con respecto</a:t>
            </a:r>
            <a:r>
              <a:rPr lang="es-EC" baseline="0" dirty="0" smtClean="0"/>
              <a:t> a </a:t>
            </a:r>
          </a:p>
          <a:p>
            <a:r>
              <a:rPr lang="es-EC" baseline="0" dirty="0" smtClean="0"/>
              <a:t>No se encontraron diferencias significativas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23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09193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En el siguiente grafico se muestra la </a:t>
            </a:r>
            <a:r>
              <a:rPr lang="es-EC" dirty="0" err="1" smtClean="0"/>
              <a:t>produccion</a:t>
            </a:r>
            <a:r>
              <a:rPr lang="es-EC" dirty="0" smtClean="0"/>
              <a:t> quincenal de biomasa de….,….,….sobre</a:t>
            </a:r>
            <a:r>
              <a:rPr lang="es-EC" baseline="0" dirty="0" smtClean="0"/>
              <a:t> todos los sitos evaluados </a:t>
            </a:r>
            <a:endParaRPr lang="es-EC" dirty="0" smtClean="0"/>
          </a:p>
          <a:p>
            <a:r>
              <a:rPr lang="es-EC" dirty="0" smtClean="0"/>
              <a:t>En donde se observa</a:t>
            </a:r>
            <a:r>
              <a:rPr lang="es-EC" baseline="0" dirty="0" smtClean="0"/>
              <a:t> que </a:t>
            </a:r>
            <a:r>
              <a:rPr lang="es-EC" dirty="0" smtClean="0"/>
              <a:t>Zygia aporto</a:t>
            </a:r>
            <a:r>
              <a:rPr lang="es-EC" baseline="0" dirty="0" smtClean="0"/>
              <a:t> la mayor cantidad de biomasa durante </a:t>
            </a:r>
            <a:r>
              <a:rPr lang="es-EC" dirty="0" smtClean="0"/>
              <a:t>9 evaluaciones</a:t>
            </a:r>
          </a:p>
          <a:p>
            <a:r>
              <a:rPr lang="es-EC" dirty="0" smtClean="0"/>
              <a:t>Hay que destacar que Piptadenia pico 75 y menor 150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24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34805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respecto a…. No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hayd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Bosque húmedo tropical</a:t>
            </a: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sitios en restauración norte de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tailandia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Acacia </a:t>
            </a:r>
            <a:r>
              <a:rPr lang="es-E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mangium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10 años </a:t>
            </a:r>
          </a:p>
          <a:p>
            <a:r>
              <a:rPr lang="es-E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Terminalia</a:t>
            </a:r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superba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años en el Congo</a:t>
            </a:r>
          </a:p>
          <a:p>
            <a:r>
              <a:rPr lang="es-E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Plantaciones de </a:t>
            </a:r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Casuarina </a:t>
            </a:r>
            <a:r>
              <a:rPr lang="es-E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equisetifolia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Leucaena </a:t>
            </a:r>
            <a:r>
              <a:rPr lang="es-E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leucocephala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25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80118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En el siguiente grafico se muestra la </a:t>
            </a:r>
            <a:r>
              <a:rPr lang="es-EC" dirty="0" err="1" smtClean="0"/>
              <a:t>produccion</a:t>
            </a:r>
            <a:r>
              <a:rPr lang="es-EC" dirty="0" smtClean="0"/>
              <a:t> quincenal de biomasa aportada por los arboles de todas las especies sobre</a:t>
            </a:r>
            <a:r>
              <a:rPr lang="es-EC" baseline="0" dirty="0" smtClean="0"/>
              <a:t> los sitos evaluados </a:t>
            </a:r>
            <a:endParaRPr lang="es-EC" dirty="0" smtClean="0"/>
          </a:p>
          <a:p>
            <a:r>
              <a:rPr lang="es-EC" dirty="0" smtClean="0"/>
              <a:t>En donde se observa que sobre </a:t>
            </a:r>
            <a:r>
              <a:rPr lang="es-EC" dirty="0" err="1" smtClean="0"/>
              <a:t>Pcpp</a:t>
            </a:r>
            <a:r>
              <a:rPr lang="es-EC" dirty="0" smtClean="0"/>
              <a:t> se produjo la mayor </a:t>
            </a:r>
            <a:r>
              <a:rPr lang="es-EC" dirty="0" err="1" smtClean="0"/>
              <a:t>produccion</a:t>
            </a:r>
            <a:r>
              <a:rPr lang="es-EC" dirty="0" smtClean="0"/>
              <a:t> de biomasa durante 4 evaluaciones</a:t>
            </a:r>
          </a:p>
          <a:p>
            <a:r>
              <a:rPr lang="es-EC" dirty="0" smtClean="0"/>
              <a:t>Sc 15</a:t>
            </a:r>
            <a:r>
              <a:rPr lang="es-EC" baseline="0" dirty="0" smtClean="0"/>
              <a:t> días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26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24652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Plantaciones de Inga </a:t>
            </a:r>
            <a:r>
              <a:rPr lang="es-E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edulis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pertenecientes a la misma familia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fabacea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tierras de cultivo degradadas en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Benin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obtuvieron producciones de 0,85 Mg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año para </a:t>
            </a:r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Leucaena leucocephala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0,11 mg ha año para </a:t>
            </a:r>
            <a:r>
              <a:rPr lang="es-E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Parkia</a:t>
            </a:r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biglobosa</a:t>
            </a:r>
            <a:endParaRPr lang="es-ES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 se puede explicar copas</a:t>
            </a:r>
            <a:r>
              <a:rPr lang="es-E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 anchas y frondosas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27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1801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28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76815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Plantaciones de </a:t>
            </a:r>
            <a:r>
              <a:rPr lang="es-E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Eucalyptus</a:t>
            </a:r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globulus</a:t>
            </a: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análisis de diez especies arbóreas multipropósito plantadas en suelos sódicos de aluvión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29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42695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 resultados se pueden deber a que las especies tienen un comportamiento adquisitivo</a:t>
            </a:r>
            <a:endParaRPr lang="es-MX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Concuerda con…. Plantaciones de </a:t>
            </a:r>
            <a:r>
              <a:rPr lang="es-MX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Erythrina</a:t>
            </a:r>
            <a:r>
              <a:rPr lang="es-MX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poeppigiana</a:t>
            </a:r>
            <a:r>
              <a:rPr lang="es-MX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familia fabácea 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comportamiento adquisitivo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30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68189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120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Acacia mangium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31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98686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Plantaciones de Acacia </a:t>
            </a:r>
            <a:r>
              <a:rPr lang="es-EC" dirty="0" err="1" smtClean="0"/>
              <a:t>mangium</a:t>
            </a:r>
            <a:endParaRPr lang="es-EC" dirty="0" smtClean="0"/>
          </a:p>
          <a:p>
            <a:r>
              <a:rPr lang="es-EC" dirty="0" smtClean="0"/>
              <a:t>Menciona que mayor a 25 favorece a la colonización</a:t>
            </a:r>
            <a:r>
              <a:rPr lang="es-EC" baseline="0" dirty="0" smtClean="0"/>
              <a:t> de microorganismos y mineralización de nutrientes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32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35300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Formación ecológica</a:t>
            </a:r>
          </a:p>
          <a:p>
            <a:r>
              <a:rPr lang="es-EC" dirty="0" smtClean="0"/>
              <a:t>Formación vegetal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96889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err="1" smtClean="0"/>
              <a:t>Pcpp</a:t>
            </a:r>
            <a:r>
              <a:rPr lang="es-EC" dirty="0" smtClean="0"/>
              <a:t>: </a:t>
            </a:r>
            <a:r>
              <a:rPr lang="es-EC" dirty="0" err="1" smtClean="0"/>
              <a:t>cuyabeno</a:t>
            </a:r>
            <a:r>
              <a:rPr lang="es-EC" dirty="0" smtClean="0"/>
              <a:t> 20, </a:t>
            </a:r>
            <a:r>
              <a:rPr lang="es-EC" dirty="0" err="1" smtClean="0"/>
              <a:t>sansahuaria</a:t>
            </a:r>
            <a:r>
              <a:rPr lang="es-EC" dirty="0" smtClean="0"/>
              <a:t> 02</a:t>
            </a:r>
          </a:p>
          <a:p>
            <a:r>
              <a:rPr lang="es-EC" dirty="0" err="1" smtClean="0"/>
              <a:t>Clr</a:t>
            </a:r>
            <a:r>
              <a:rPr lang="es-EC" dirty="0" smtClean="0"/>
              <a:t>: </a:t>
            </a:r>
            <a:r>
              <a:rPr lang="es-EC" dirty="0" err="1" smtClean="0"/>
              <a:t>shushufindi</a:t>
            </a:r>
            <a:r>
              <a:rPr lang="es-EC" baseline="0" dirty="0" smtClean="0"/>
              <a:t> estación 40, secoya 26</a:t>
            </a:r>
          </a:p>
          <a:p>
            <a:r>
              <a:rPr lang="es-EC" baseline="0" dirty="0" smtClean="0"/>
              <a:t>Sc: </a:t>
            </a:r>
            <a:r>
              <a:rPr lang="es-EC" baseline="0" dirty="0" err="1" smtClean="0"/>
              <a:t>cgp</a:t>
            </a:r>
            <a:r>
              <a:rPr lang="es-EC" baseline="0" dirty="0" smtClean="0"/>
              <a:t> lago 19, auca 2d</a:t>
            </a:r>
          </a:p>
          <a:p>
            <a:r>
              <a:rPr lang="es-EC" dirty="0" smtClean="0"/>
              <a:t>Pt: rivereños,</a:t>
            </a:r>
            <a:r>
              <a:rPr lang="es-EC" baseline="0" dirty="0" smtClean="0"/>
              <a:t> secoya 2-3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10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7617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Error</a:t>
            </a:r>
            <a:r>
              <a:rPr lang="es-EC" baseline="0" dirty="0" smtClean="0"/>
              <a:t> balanza +-0,2 gr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16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87330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Destilación</a:t>
            </a:r>
            <a:endParaRPr lang="es-EC" baseline="0" dirty="0" smtClean="0"/>
          </a:p>
          <a:p>
            <a:r>
              <a:rPr lang="es-EC" baseline="0" dirty="0" smtClean="0"/>
              <a:t>Sulfato de amonio, se separa el amonio por </a:t>
            </a:r>
            <a:r>
              <a:rPr lang="es-EC" baseline="0" dirty="0" err="1" smtClean="0"/>
              <a:t>NaOH</a:t>
            </a:r>
            <a:r>
              <a:rPr lang="es-EC" baseline="0" dirty="0" smtClean="0"/>
              <a:t> y se condensa con agua</a:t>
            </a:r>
          </a:p>
          <a:p>
            <a:r>
              <a:rPr lang="es-EC" baseline="0" dirty="0" smtClean="0"/>
              <a:t>0,1 M</a:t>
            </a:r>
            <a:endParaRPr lang="es-EC" dirty="0" smtClean="0"/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17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39633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Planchas calentamiento</a:t>
            </a:r>
          </a:p>
          <a:p>
            <a:r>
              <a:rPr lang="es-EC" dirty="0" smtClean="0"/>
              <a:t>2</a:t>
            </a:r>
            <a:r>
              <a:rPr lang="es-EC" baseline="0" dirty="0" smtClean="0"/>
              <a:t> ml agua </a:t>
            </a:r>
          </a:p>
          <a:p>
            <a:r>
              <a:rPr lang="es-EC" baseline="0" dirty="0" smtClean="0"/>
              <a:t>10 ml ac clorhídrico 2 M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18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34752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Tamaño del poro 125</a:t>
            </a:r>
            <a:r>
              <a:rPr lang="es-EC" baseline="0" dirty="0" smtClean="0"/>
              <a:t> mm.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19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86754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molibdato vanadato de amonio 4 ml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observa la absorbancia (cantidad de luz que deja pasar la solución)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Estas</a:t>
            </a:r>
            <a:r>
              <a:rPr lang="es-EC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variables fueron evaluadas en cada componente de la hojarasca y en total </a:t>
            </a:r>
            <a:endParaRPr lang="es-EC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31DF2B-E15E-4EFA-AD59-C61873B2CE37}" type="slidenum">
              <a:rPr lang="es-EC" smtClean="0"/>
              <a:pPr>
                <a:defRPr/>
              </a:pPr>
              <a:t>20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5698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96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 dirty="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 dirty="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 dirty="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 dirty="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dirty="0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860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28908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3960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</a:pPr>
            <a:fld id="{00000000-1234-1234-1234-123412341234}" type="slidenum">
              <a:rPr lang="es" smtClean="0"/>
              <a:pPr>
                <a:spcBef>
                  <a:spcPts val="0"/>
                </a:spcBef>
              </a:pPr>
              <a:t>‹Nº›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2612668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77823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82269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41691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4965"/>
            <a:ext cx="4035425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5027" y="1604965"/>
            <a:ext cx="4035425" cy="3970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02940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561762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32013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545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4488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56021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99455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232083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4640" y="273050"/>
            <a:ext cx="2055812" cy="53022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3050"/>
            <a:ext cx="6015038" cy="53022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71225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8255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661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8336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0775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427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25421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18256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dirty="0"/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dirty="0"/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 dirty="0"/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 dirty="0"/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  <p:sldLayoutId id="2147484092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51" r:id="rId14" imgW="7748626" imgH="4759452" progId="">
                  <p:embed/>
                </p:oleObj>
              </mc:Choice>
              <mc:Fallback>
                <p:oleObj r:id="rId14" imgW="7748626" imgH="47594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49263" eaLnBrk="1" hangingPunct="1">
              <a:buSzPct val="100000"/>
              <a:defRPr/>
            </a:pPr>
            <a:endParaRPr lang="es-ES" altLang="es-US" sz="1400" dirty="0">
              <a:solidFill>
                <a:srgbClr val="000000"/>
              </a:solidFill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hangingPunct="1">
              <a:buSzPct val="100000"/>
              <a:defRPr/>
            </a:pPr>
            <a:endParaRPr lang="es-ES" altLang="es-US" sz="1400" dirty="0">
              <a:solidFill>
                <a:srgbClr val="000000"/>
              </a:solidFill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449263" eaLnBrk="1" hangingPunct="1">
              <a:buSzPct val="100000"/>
              <a:defRPr/>
            </a:pPr>
            <a:endParaRPr lang="es-ES" altLang="es-US" sz="1400" dirty="0">
              <a:solidFill>
                <a:srgbClr val="000000"/>
              </a:solidFill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449263" eaLnBrk="1" hangingPunct="1">
              <a:buSzPct val="100000"/>
              <a:defRPr/>
            </a:pPr>
            <a:endParaRPr lang="es-ES" altLang="es-US" sz="1400" dirty="0">
              <a:solidFill>
                <a:srgbClr val="000000"/>
              </a:solidFill>
            </a:endParaRPr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6" name="Oval 7"/>
          <p:cNvSpPr>
            <a:spLocks noChangeArrowheads="1"/>
          </p:cNvSpPr>
          <p:nvPr/>
        </p:nvSpPr>
        <p:spPr bwMode="auto">
          <a:xfrm>
            <a:off x="217488" y="260354"/>
            <a:ext cx="792162" cy="7921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3250" cy="1138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5"/>
            <a:ext cx="822325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US"/>
              <a:t>Click to edit the outline text format</a:t>
            </a:r>
          </a:p>
          <a:p>
            <a:pPr lvl="1"/>
            <a:r>
              <a:rPr lang="en-GB" altLang="es-US"/>
              <a:t>Second Outline Level</a:t>
            </a:r>
          </a:p>
          <a:p>
            <a:pPr lvl="2"/>
            <a:r>
              <a:rPr lang="en-GB" altLang="es-US"/>
              <a:t>Third Outline Level</a:t>
            </a:r>
          </a:p>
          <a:p>
            <a:pPr lvl="3"/>
            <a:r>
              <a:rPr lang="en-GB" altLang="es-US"/>
              <a:t>Fourth Outline Level</a:t>
            </a:r>
          </a:p>
          <a:p>
            <a:pPr lvl="4"/>
            <a:r>
              <a:rPr lang="en-GB" altLang="es-US"/>
              <a:t>Fifth Outline Level</a:t>
            </a:r>
          </a:p>
          <a:p>
            <a:pPr lvl="4"/>
            <a:r>
              <a:rPr lang="en-GB" altLang="es-US"/>
              <a:t>Sixth Outline Level</a:t>
            </a:r>
          </a:p>
          <a:p>
            <a:pPr lvl="4"/>
            <a:r>
              <a:rPr lang="en-GB" altLang="es-US"/>
              <a:t>Seventh Outline Level</a:t>
            </a:r>
          </a:p>
        </p:txBody>
      </p:sp>
      <p:pic>
        <p:nvPicPr>
          <p:cNvPr id="2059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182563"/>
            <a:ext cx="29591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63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2pPr>
      <a:lvl3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3pPr>
      <a:lvl4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4pPr>
      <a:lvl5pPr algn="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5pPr>
      <a:lvl6pPr marL="25146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6pPr>
      <a:lvl7pPr marL="29718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7pPr>
      <a:lvl8pPr marL="34290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8pPr>
      <a:lvl9pPr marL="3886200" indent="-228600" algn="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9pPr>
    </p:titleStyle>
    <p:bodyStyle>
      <a:lvl1pPr marL="342900" indent="-3429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4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4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4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ctr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7937"/>
            <a:ext cx="1330496" cy="1365663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755576" y="1268760"/>
            <a:ext cx="822446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VIDA Y DE LA AGRICULTURA</a:t>
            </a:r>
          </a:p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AGROPECUARIA</a:t>
            </a:r>
          </a:p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TRABAJO DE TITULACIÓN, PREVIO A LA OBTENCIÓN DEL TÍTULO DE INGENIERO AGROPECUARIO</a:t>
            </a:r>
          </a:p>
          <a:p>
            <a:pPr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RESTAURACIÓN FORESTAL DE SUELOS PERTURBADOS DE LA AMAZONIA ECUATORIANA: EFECTO SOBRE LA PRODUCCIÓN DE HOJARASCA Y LA CONCENTRACION DE NUTRIENTES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AUTOR: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SANI PINTO, HOMERO XAVIER</a:t>
            </a:r>
          </a:p>
          <a:p>
            <a:pPr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 Ing.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VILLACIS BUENAÑO, JAIME EMILIANO, PhD</a:t>
            </a:r>
          </a:p>
          <a:p>
            <a:pPr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SANGOLQUÍ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es" sz="20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" name="AutoShape 2" descr="Resultado de imagen para uc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AutoShape 4" descr="Resultado de imagen para uc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155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1707" y="14395"/>
            <a:ext cx="8520600" cy="572700"/>
          </a:xfrm>
        </p:spPr>
        <p:txBody>
          <a:bodyPr/>
          <a:lstStyle/>
          <a:p>
            <a:pPr algn="r"/>
            <a:r>
              <a:rPr lang="es-EC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>
          <a:xfrm>
            <a:off x="418407" y="552029"/>
            <a:ext cx="7876803" cy="509866"/>
          </a:xfrm>
        </p:spPr>
        <p:txBody>
          <a:bodyPr/>
          <a:lstStyle/>
          <a:p>
            <a:pPr marL="0" indent="0">
              <a:buNone/>
            </a:pPr>
            <a:r>
              <a:rPr lang="es-EC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SELECCIÓN DE </a:t>
            </a:r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SITIOS</a:t>
            </a: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8336326" y="2046562"/>
            <a:ext cx="678095" cy="369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CLR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70730" y="4581128"/>
            <a:ext cx="592580" cy="3698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8323589" y="3501008"/>
            <a:ext cx="690832" cy="2088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25588" t="28990" r="27951" b="12182"/>
          <a:stretch/>
        </p:blipFill>
        <p:spPr>
          <a:xfrm>
            <a:off x="910623" y="1196752"/>
            <a:ext cx="7384587" cy="4633902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64534" y="2046562"/>
            <a:ext cx="804973" cy="369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PCPP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1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400" y="43780"/>
            <a:ext cx="8520600" cy="572700"/>
          </a:xfrm>
        </p:spPr>
        <p:txBody>
          <a:bodyPr/>
          <a:lstStyle/>
          <a:p>
            <a:pPr algn="r"/>
            <a:r>
              <a:rPr lang="es-EC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39552" y="875686"/>
            <a:ext cx="7958997" cy="408843"/>
          </a:xfrm>
        </p:spPr>
        <p:txBody>
          <a:bodyPr/>
          <a:lstStyle/>
          <a:p>
            <a:pPr marL="0" indent="0">
              <a:buNone/>
            </a:pPr>
            <a:r>
              <a:rPr lang="es-EC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SELECCIÓN DE ESPECIES ARBÓREAS</a:t>
            </a:r>
          </a:p>
          <a:p>
            <a:pPr marL="0" indent="0">
              <a:buNone/>
            </a:pPr>
            <a:endParaRPr lang="es-EC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arcador de texto 2"/>
          <p:cNvSpPr txBox="1">
            <a:spLocks/>
          </p:cNvSpPr>
          <p:nvPr/>
        </p:nvSpPr>
        <p:spPr>
          <a:xfrm>
            <a:off x="873303" y="4720391"/>
            <a:ext cx="7958997" cy="8013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763369" y="1543735"/>
            <a:ext cx="2133998" cy="690604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Platymiscium pinnatum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456685" y="1543734"/>
            <a:ext cx="1439361" cy="690604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Zigia longifolia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200237" y="1543735"/>
            <a:ext cx="2003814" cy="690603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Piptadenia pteroclada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321" y="3059420"/>
            <a:ext cx="3187644" cy="179304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6630" y="3059419"/>
            <a:ext cx="3187645" cy="179305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5303" y="3068637"/>
            <a:ext cx="3159594" cy="174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5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130" y="53863"/>
            <a:ext cx="8520600" cy="572700"/>
          </a:xfrm>
        </p:spPr>
        <p:txBody>
          <a:bodyPr/>
          <a:lstStyle/>
          <a:p>
            <a:pPr algn="r"/>
            <a:r>
              <a:rPr lang="es-EC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93130" y="750224"/>
            <a:ext cx="8102835" cy="450366"/>
          </a:xfrm>
        </p:spPr>
        <p:txBody>
          <a:bodyPr/>
          <a:lstStyle/>
          <a:p>
            <a:pPr marL="0" indent="0">
              <a:buNone/>
            </a:pPr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COLOCACIÓN DE TRAMPAS</a:t>
            </a: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8728" y="3732694"/>
            <a:ext cx="2354011" cy="246670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5498" y="1241138"/>
            <a:ext cx="2300473" cy="2466703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6" t="26087" r="19478" b="17384"/>
          <a:stretch/>
        </p:blipFill>
        <p:spPr bwMode="auto">
          <a:xfrm>
            <a:off x="3768309" y="1324252"/>
            <a:ext cx="5124171" cy="4553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680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400" y="0"/>
            <a:ext cx="8520600" cy="572700"/>
          </a:xfrm>
        </p:spPr>
        <p:txBody>
          <a:bodyPr/>
          <a:lstStyle/>
          <a:p>
            <a:pPr algn="r"/>
            <a:r>
              <a:rPr lang="es-EC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51520" y="980728"/>
            <a:ext cx="8568952" cy="2777016"/>
          </a:xfrm>
        </p:spPr>
        <p:txBody>
          <a:bodyPr/>
          <a:lstStyle/>
          <a:p>
            <a:pPr marL="0" indent="0" algn="just">
              <a:buNone/>
            </a:pPr>
            <a:r>
              <a:rPr lang="es-EC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 EXPERIMENTAL</a:t>
            </a:r>
          </a:p>
          <a:p>
            <a:pPr marL="0" indent="0" algn="just">
              <a:buNone/>
            </a:pPr>
            <a:endPara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C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experimento se dispuso bajo un Diseño Completamente al azar en 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Parcela Dividida </a:t>
            </a:r>
          </a:p>
          <a:p>
            <a:pPr marL="0" indent="0" algn="just">
              <a:buNone/>
            </a:pPr>
            <a:endPara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C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Parcela 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grande: </a:t>
            </a:r>
            <a:r>
              <a:rPr lang="es-EC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Sitio 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(SUELO CONTAMINADO, PCPP, CLR, POTRERO)</a:t>
            </a:r>
          </a:p>
          <a:p>
            <a:pPr marL="0" indent="0" algn="just">
              <a:buNone/>
            </a:pPr>
            <a:endPara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EC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Parcela 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pequeña: Especies arbóreas (</a:t>
            </a:r>
            <a:r>
              <a:rPr lang="es-EC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Platymiscium pinnatum, Zigia longifolia, Piptadenia pteroclada</a:t>
            </a:r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20238" t="29153" r="53487" b="61724"/>
          <a:stretch/>
        </p:blipFill>
        <p:spPr>
          <a:xfrm>
            <a:off x="3397981" y="4365104"/>
            <a:ext cx="2971437" cy="1063428"/>
          </a:xfrm>
          <a:prstGeom prst="rect">
            <a:avLst/>
          </a:prstGeom>
          <a:ln w="1905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156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7557" y="0"/>
            <a:ext cx="8520600" cy="572700"/>
          </a:xfrm>
        </p:spPr>
        <p:txBody>
          <a:bodyPr/>
          <a:lstStyle/>
          <a:p>
            <a:pPr algn="r"/>
            <a:r>
              <a:rPr lang="es-EC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39552" y="741907"/>
            <a:ext cx="7128792" cy="450366"/>
          </a:xfrm>
        </p:spPr>
        <p:txBody>
          <a:bodyPr/>
          <a:lstStyle/>
          <a:p>
            <a:pPr marL="0" indent="0">
              <a:buNone/>
            </a:pPr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RECOLECCIÓN DE LAS MUESTRAS</a:t>
            </a: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478" y="2444208"/>
            <a:ext cx="2558893" cy="274396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3403" y="2431855"/>
            <a:ext cx="2755077" cy="2757566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2454962"/>
            <a:ext cx="2580155" cy="276676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539552" y="1478589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realizaron 12 recolecciones cada 15 días (mayo a octubre de 2018).</a:t>
            </a:r>
          </a:p>
          <a:p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69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400" y="47988"/>
            <a:ext cx="8520600" cy="572700"/>
          </a:xfrm>
        </p:spPr>
        <p:txBody>
          <a:bodyPr/>
          <a:lstStyle/>
          <a:p>
            <a:pPr algn="r"/>
            <a:r>
              <a:rPr lang="es-EC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0102" y="980728"/>
            <a:ext cx="6976234" cy="450366"/>
          </a:xfrm>
        </p:spPr>
        <p:txBody>
          <a:bodyPr/>
          <a:lstStyle/>
          <a:p>
            <a:pPr marL="0" indent="0">
              <a:buNone/>
            </a:pPr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SEPARACIÓN DE COMPONENTE</a:t>
            </a: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4" t="7029" r="36977" b="39638"/>
          <a:stretch/>
        </p:blipFill>
        <p:spPr>
          <a:xfrm>
            <a:off x="6054540" y="1722490"/>
            <a:ext cx="2621916" cy="31735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22490"/>
            <a:ext cx="2592288" cy="31376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722490"/>
            <a:ext cx="2592288" cy="313764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484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1546" y="0"/>
            <a:ext cx="8520600" cy="572700"/>
          </a:xfrm>
        </p:spPr>
        <p:txBody>
          <a:bodyPr/>
          <a:lstStyle/>
          <a:p>
            <a:pPr algn="r"/>
            <a:r>
              <a:rPr lang="es-EC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1546" y="866859"/>
            <a:ext cx="5010313" cy="450366"/>
          </a:xfrm>
        </p:spPr>
        <p:txBody>
          <a:bodyPr/>
          <a:lstStyle/>
          <a:p>
            <a:pPr marL="0" indent="0">
              <a:buNone/>
            </a:pPr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VARIABLES EVALUADAS</a:t>
            </a:r>
          </a:p>
          <a:p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PRODUCCIÓN DE BIOMASA</a:t>
            </a: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2" y="2232652"/>
            <a:ext cx="2232248" cy="26844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4890732" y="3106848"/>
            <a:ext cx="2561585" cy="93610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Densidad de siembra: 625 arboles ha</a:t>
            </a:r>
            <a:r>
              <a:rPr lang="es-ES_tradnl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199416" y="2157088"/>
            <a:ext cx="1944216" cy="6480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año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30312" t="65407" r="29526" b="21987"/>
          <a:stretch/>
        </p:blipFill>
        <p:spPr>
          <a:xfrm>
            <a:off x="3519235" y="4293096"/>
            <a:ext cx="5304581" cy="93610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417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400" y="0"/>
            <a:ext cx="8520600" cy="572700"/>
          </a:xfrm>
        </p:spPr>
        <p:txBody>
          <a:bodyPr/>
          <a:lstStyle/>
          <a:p>
            <a:pPr algn="r"/>
            <a:r>
              <a:rPr lang="es-EC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23528" y="952718"/>
            <a:ext cx="7715892" cy="441205"/>
          </a:xfrm>
        </p:spPr>
        <p:txBody>
          <a:bodyPr/>
          <a:lstStyle/>
          <a:p>
            <a:pPr marL="0" indent="0" algn="just">
              <a:buNone/>
            </a:pPr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NITRÓGENO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242" y="1345332"/>
            <a:ext cx="2097012" cy="23941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6308" y="1353746"/>
            <a:ext cx="2097013" cy="23772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1250" y="3588022"/>
            <a:ext cx="2138577" cy="24316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Marcador de texto 2"/>
          <p:cNvSpPr txBox="1">
            <a:spLocks/>
          </p:cNvSpPr>
          <p:nvPr/>
        </p:nvSpPr>
        <p:spPr>
          <a:xfrm>
            <a:off x="323528" y="526336"/>
            <a:ext cx="7715892" cy="441205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342900" lvl="0" indent="-342900" algn="l" rtl="0" eaLnBrk="0" fontAlgn="base" hangingPunct="0">
              <a:spcBef>
                <a:spcPts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ts val="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lvl="2" indent="-228600" algn="l" rtl="0" eaLnBrk="0" fontAlgn="base" hangingPunct="0">
              <a:spcBef>
                <a:spcPts val="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lvl="3" indent="-228600" algn="l" rtl="0" eaLnBrk="0" fontAlgn="base" hangingPunct="0">
              <a:spcBef>
                <a:spcPts val="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lvl="4" indent="-228600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lvl="5" indent="-228600" algn="l" rtl="0" fontAlgn="base">
              <a:spcBef>
                <a:spcPts val="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lvl="6" indent="-228600" algn="l" rtl="0" fontAlgn="base">
              <a:spcBef>
                <a:spcPts val="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lvl="7" indent="-228600" algn="l" rtl="0" fontAlgn="base">
              <a:spcBef>
                <a:spcPts val="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lvl="8" indent="-228600" algn="l" rtl="0" fontAlgn="base">
              <a:spcBef>
                <a:spcPts val="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es-EC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MACRO Y MICROELEMENTOS </a:t>
            </a:r>
            <a:endParaRPr lang="es-EC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5608" y="1310155"/>
            <a:ext cx="2129864" cy="24316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1028" y="3640692"/>
            <a:ext cx="2083168" cy="23816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638" y="3574008"/>
            <a:ext cx="2126474" cy="24178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937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400" y="-27384"/>
            <a:ext cx="8520600" cy="572700"/>
          </a:xfrm>
        </p:spPr>
        <p:txBody>
          <a:bodyPr/>
          <a:lstStyle/>
          <a:p>
            <a:pPr algn="r"/>
            <a:r>
              <a:rPr lang="es-EC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8857" y="789493"/>
            <a:ext cx="2209817" cy="316835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8443" y="811233"/>
            <a:ext cx="2209818" cy="31683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8852" y="3286524"/>
            <a:ext cx="2209818" cy="31483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75" y="3755796"/>
            <a:ext cx="3173195" cy="22272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Marcador de texto 2"/>
          <p:cNvSpPr>
            <a:spLocks noGrp="1"/>
          </p:cNvSpPr>
          <p:nvPr>
            <p:ph type="body" idx="1"/>
          </p:nvPr>
        </p:nvSpPr>
        <p:spPr>
          <a:xfrm>
            <a:off x="761229" y="634028"/>
            <a:ext cx="2586635" cy="441205"/>
          </a:xfrm>
        </p:spPr>
        <p:txBody>
          <a:bodyPr/>
          <a:lstStyle/>
          <a:p>
            <a:pPr marL="0" indent="0" algn="just">
              <a:buNone/>
            </a:pPr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CALCINACIÓN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46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0216" y="0"/>
            <a:ext cx="8520600" cy="572700"/>
          </a:xfrm>
        </p:spPr>
        <p:txBody>
          <a:bodyPr/>
          <a:lstStyle/>
          <a:p>
            <a:pPr algn="r"/>
            <a:r>
              <a:rPr lang="es-EC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516" y="1752867"/>
            <a:ext cx="3024338" cy="24482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3645" y="1464837"/>
            <a:ext cx="2448274" cy="30243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444402"/>
              </p:ext>
            </p:extLst>
          </p:nvPr>
        </p:nvGraphicFramePr>
        <p:xfrm>
          <a:off x="2267744" y="4391867"/>
          <a:ext cx="4378500" cy="1636376"/>
        </p:xfrm>
        <a:graphic>
          <a:graphicData uri="http://schemas.openxmlformats.org/drawingml/2006/table">
            <a:tbl>
              <a:tblPr firstRow="1" firstCol="1" bandRow="1"/>
              <a:tblGrid>
                <a:gridCol w="1459328"/>
                <a:gridCol w="1459328"/>
                <a:gridCol w="1459844"/>
              </a:tblGrid>
              <a:tr h="7028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NUTRIENTE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MUESTRA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ÓXIDO DE LANTANO (La</a:t>
                      </a:r>
                      <a:r>
                        <a:rPr lang="es-ES_tradnl" sz="1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s-ES_tradnl" sz="1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33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Cu, Zn, Fe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ml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33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Ca, Mg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ml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 ml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33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Na, K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ml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ml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333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ml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 ml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5213104" y="860262"/>
            <a:ext cx="2196246" cy="7984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Cu, Zn, Mn, Fe, </a:t>
            </a:r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</a:p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mg*kg-1</a:t>
            </a:r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1943707" y="860262"/>
            <a:ext cx="1368153" cy="7246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Ca, Mg, K</a:t>
            </a:r>
          </a:p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23655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6244" y="0"/>
            <a:ext cx="7336494" cy="572700"/>
          </a:xfrm>
        </p:spPr>
        <p:txBody>
          <a:bodyPr/>
          <a:lstStyle/>
          <a:p>
            <a:pPr algn="r"/>
            <a:r>
              <a:rPr lang="es-EC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CONTENIDO DE LA PRESENTACIÓN </a:t>
            </a:r>
            <a:endParaRPr lang="es-EC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11560" y="572700"/>
            <a:ext cx="6561476" cy="5712146"/>
          </a:xfrm>
        </p:spPr>
        <p:txBody>
          <a:bodyPr/>
          <a:lstStyle/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s-E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INTRODUCCIÓN</a:t>
            </a:r>
          </a:p>
          <a:p>
            <a:pPr lvl="1" algn="just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PROBLEMA</a:t>
            </a:r>
          </a:p>
          <a:p>
            <a:pPr lvl="1" algn="just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JUSTIFICACIÓN E IMPORTANCIA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s-E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OBJETIVOS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s-E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s-E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s-E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CONCLUSIONES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s-E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RECOMENDACIONES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415494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400" y="-27384"/>
            <a:ext cx="8520600" cy="572700"/>
          </a:xfrm>
        </p:spPr>
        <p:txBody>
          <a:bodyPr/>
          <a:lstStyle/>
          <a:p>
            <a:pPr algn="r"/>
            <a:r>
              <a:rPr lang="es-EC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Marcador de texto 2"/>
          <p:cNvSpPr txBox="1">
            <a:spLocks/>
          </p:cNvSpPr>
          <p:nvPr/>
        </p:nvSpPr>
        <p:spPr>
          <a:xfrm>
            <a:off x="1259632" y="844192"/>
            <a:ext cx="3736242" cy="5308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FÓSFORO (P %) 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3304" y="1854092"/>
            <a:ext cx="3051179" cy="269093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1" t="4681" r="19931" b="4488"/>
          <a:stretch/>
        </p:blipFill>
        <p:spPr>
          <a:xfrm>
            <a:off x="5832522" y="1673966"/>
            <a:ext cx="3016022" cy="305117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17" y="1673966"/>
            <a:ext cx="2665138" cy="305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5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400" y="-11987"/>
            <a:ext cx="8520600" cy="572700"/>
          </a:xfrm>
        </p:spPr>
        <p:txBody>
          <a:bodyPr/>
          <a:lstStyle/>
          <a:p>
            <a:pPr algn="r"/>
            <a:r>
              <a:rPr lang="es-EC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67544" y="692696"/>
            <a:ext cx="8208912" cy="4536504"/>
          </a:xfrm>
        </p:spPr>
        <p:txBody>
          <a:bodyPr/>
          <a:lstStyle/>
          <a:p>
            <a:pPr marL="0" indent="0" algn="just">
              <a:buClrTx/>
              <a:buNone/>
            </a:pPr>
            <a:r>
              <a:rPr lang="es-EC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</a:t>
            </a:r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ESTADÍSTICO</a:t>
            </a:r>
          </a:p>
          <a:p>
            <a:pPr marL="0" indent="0" algn="just">
              <a:buClrTx/>
              <a:buNone/>
            </a:pP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MX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stadística </a:t>
            </a:r>
            <a:r>
              <a:rPr lang="es-MX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descriptiva (media, error </a:t>
            </a:r>
            <a:r>
              <a:rPr lang="es-MX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estándar y técnicas gráficas).</a:t>
            </a:r>
          </a:p>
          <a:p>
            <a:pPr marL="0" indent="0" algn="just">
              <a:buNone/>
            </a:pPr>
            <a:r>
              <a:rPr lang="es-MX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</a:t>
            </a:r>
            <a:r>
              <a:rPr lang="es-MX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varianza usando modelos lineales generales y </a:t>
            </a:r>
            <a:r>
              <a:rPr lang="es-MX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mixtos.</a:t>
            </a:r>
          </a:p>
          <a:p>
            <a:pPr marL="0" indent="0" algn="just">
              <a:buNone/>
            </a:pPr>
            <a:r>
              <a:rPr lang="es-MX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Pruebas 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comparación de medias (LSD Fisher) al 5%, para sitio perturbado, especies arbóreas e interacciones.</a:t>
            </a:r>
            <a:r>
              <a:rPr lang="es-EC" altLang="es-EC" sz="1800" b="1" i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EC" altLang="es-EC" sz="18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selección del modelo que mejor se ajustó a cada una de las variables se basó en los criterios de AIC y BIC.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altLang="es-EC" sz="1800" b="1" i="1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altLang="es-EC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EC" altLang="es-EC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se realizaron en el software estadístico INFOSTAT y su </a:t>
            </a:r>
            <a:r>
              <a:rPr lang="es-EC" altLang="es-EC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interface </a:t>
            </a:r>
            <a:r>
              <a:rPr lang="es-EC" altLang="es-EC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el software R (Di Rienzo et al. 2018). </a:t>
            </a:r>
            <a:endParaRPr lang="es-EC" altLang="es-EC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27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400" y="0"/>
            <a:ext cx="8520600" cy="572700"/>
          </a:xfrm>
        </p:spPr>
        <p:txBody>
          <a:bodyPr/>
          <a:lstStyle/>
          <a:p>
            <a:pPr algn="r"/>
            <a:r>
              <a:rPr lang="es-EC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 </a:t>
            </a:r>
            <a:endParaRPr lang="es-EC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399397"/>
              </p:ext>
            </p:extLst>
          </p:nvPr>
        </p:nvGraphicFramePr>
        <p:xfrm>
          <a:off x="1175810" y="1316741"/>
          <a:ext cx="6625520" cy="53733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325104"/>
                <a:gridCol w="1325104"/>
                <a:gridCol w="1325104"/>
                <a:gridCol w="1325104"/>
                <a:gridCol w="1325104"/>
              </a:tblGrid>
              <a:tr h="537337">
                <a:tc>
                  <a:txBody>
                    <a:bodyPr/>
                    <a:lstStyle/>
                    <a:p>
                      <a:endParaRPr lang="es-EC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CELDAS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POTRERO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PLATAFORMAS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SUELO CONTAMINADO</a:t>
                      </a:r>
                      <a:endParaRPr lang="es-EC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006367"/>
              </p:ext>
            </p:extLst>
          </p:nvPr>
        </p:nvGraphicFramePr>
        <p:xfrm>
          <a:off x="1175810" y="1854078"/>
          <a:ext cx="6625520" cy="228574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325104"/>
                <a:gridCol w="1325104"/>
                <a:gridCol w="1325104"/>
                <a:gridCol w="1325104"/>
                <a:gridCol w="1325104"/>
              </a:tblGrid>
              <a:tr h="3809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ORGANOS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809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FLORES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0,25±0,00 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0,08±0,00 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0,03±0,03 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09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FRUTO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0,02±0,01 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0,04±0,00 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0,09±0,00 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0,03±0,01 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09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HOJAS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1,22±0,18 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1,11±0,21 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1,37±0,34 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0,94±0,20 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09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RAMAS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0,68±0,26 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0,45±0,11 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0,86±0,40 </a:t>
                      </a: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0,29±0,19 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09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SEMILLAS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0,06±0,00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Marcador de texto 2"/>
          <p:cNvSpPr txBox="1">
            <a:spLocks/>
          </p:cNvSpPr>
          <p:nvPr/>
        </p:nvSpPr>
        <p:spPr>
          <a:xfrm>
            <a:off x="588718" y="705254"/>
            <a:ext cx="7799705" cy="469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s-EC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Producción de Biomasa </a:t>
            </a:r>
            <a:r>
              <a:rPr lang="es-EC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componente </a:t>
            </a:r>
            <a:endParaRPr lang="es-EC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404618" y="2996952"/>
            <a:ext cx="6335734" cy="413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1835696" y="4552874"/>
            <a:ext cx="1839074" cy="5522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Salako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(2001)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788024" y="4552874"/>
            <a:ext cx="1839074" cy="5522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Rodríguez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(2018)</a:t>
            </a:r>
          </a:p>
        </p:txBody>
      </p:sp>
    </p:spTree>
    <p:extLst>
      <p:ext uri="{BB962C8B-B14F-4D97-AF65-F5344CB8AC3E}">
        <p14:creationId xmlns:p14="http://schemas.microsoft.com/office/powerpoint/2010/main" val="44360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5424" y="44624"/>
            <a:ext cx="8520600" cy="572700"/>
          </a:xfrm>
        </p:spPr>
        <p:txBody>
          <a:bodyPr/>
          <a:lstStyle/>
          <a:p>
            <a:pPr algn="r"/>
            <a:r>
              <a:rPr lang="es-EC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 </a:t>
            </a:r>
            <a:endParaRPr lang="es-EC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arcador de texto 2"/>
          <p:cNvSpPr txBox="1">
            <a:spLocks/>
          </p:cNvSpPr>
          <p:nvPr/>
        </p:nvSpPr>
        <p:spPr>
          <a:xfrm>
            <a:off x="635424" y="689332"/>
            <a:ext cx="8640960" cy="49841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Producción de biomasa </a:t>
            </a:r>
            <a:r>
              <a:rPr lang="es-EC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especie arbórea</a:t>
            </a:r>
            <a:endParaRPr lang="es-EC" sz="2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557463"/>
              </p:ext>
            </p:extLst>
          </p:nvPr>
        </p:nvGraphicFramePr>
        <p:xfrm>
          <a:off x="1691680" y="1335123"/>
          <a:ext cx="5400600" cy="475265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168352"/>
                <a:gridCol w="2232248"/>
              </a:tblGrid>
              <a:tr h="269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ESPECIE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BIOMASA (</a:t>
                      </a:r>
                      <a:r>
                        <a:rPr lang="es-MX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Mg/ha/año)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Cedrela odorata</a:t>
                      </a:r>
                      <a:endParaRPr lang="es-EC" sz="16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0,80±0,42 a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69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Flemingia macrophylla</a:t>
                      </a:r>
                      <a:endParaRPr lang="es-EC" sz="16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0,88±0,00 a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69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Inga densiflora</a:t>
                      </a:r>
                      <a:endParaRPr lang="es-EC" sz="16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0,42±0,00 a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69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Leucaena </a:t>
                      </a:r>
                      <a:r>
                        <a:rPr lang="es-EC" sz="18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leucocephala</a:t>
                      </a:r>
                      <a:endParaRPr lang="es-EC" sz="16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0,49±0,00 a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69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Myrcia</a:t>
                      </a:r>
                      <a:r>
                        <a:rPr lang="es-EC" sz="1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8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aff</a:t>
                      </a:r>
                      <a:r>
                        <a:rPr lang="es-EC" sz="1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s-EC" sz="18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Fallax</a:t>
                      </a:r>
                      <a:endParaRPr lang="es-EC" sz="16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0,60±0,11 a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69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determinada</a:t>
                      </a:r>
                      <a:endParaRPr lang="es-EC" sz="16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1,40±0,00 a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69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Ormosia</a:t>
                      </a:r>
                      <a:r>
                        <a:rPr lang="es-EC" sz="1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8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macrocalyx</a:t>
                      </a:r>
                      <a:endParaRPr lang="es-EC" sz="16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1,10±0,00 a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69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Piptadenia pteroclada</a:t>
                      </a:r>
                      <a:endParaRPr lang="es-EC" sz="16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2,38±0,49 a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69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Platymiscium</a:t>
                      </a:r>
                      <a:r>
                        <a:rPr lang="es-EC" sz="1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pinnatum</a:t>
                      </a:r>
                      <a:endParaRPr lang="es-EC" sz="16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1,58±0,13 a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3361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Stryphnodendron</a:t>
                      </a:r>
                      <a:r>
                        <a:rPr lang="es-EC" sz="1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8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porcatum</a:t>
                      </a:r>
                      <a:endParaRPr lang="es-EC" sz="16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0,89±0,19 a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69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Syzygium</a:t>
                      </a:r>
                      <a:r>
                        <a:rPr lang="es-EC" sz="1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jambos</a:t>
                      </a:r>
                      <a:endParaRPr lang="es-EC" sz="16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1,91±0,50 a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69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Vitex</a:t>
                      </a:r>
                      <a:r>
                        <a:rPr lang="es-EC" sz="1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8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cymosa</a:t>
                      </a:r>
                      <a:endParaRPr lang="es-EC" sz="16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0,29±0,00 a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69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Zigya</a:t>
                      </a:r>
                      <a:r>
                        <a:rPr lang="es-EC" sz="18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Longifolia</a:t>
                      </a:r>
                      <a:endParaRPr lang="es-EC" sz="16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3,07±0,62 a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716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623400" y="70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r"/>
            <a:r>
              <a:rPr lang="es-EC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 </a:t>
            </a:r>
          </a:p>
        </p:txBody>
      </p:sp>
      <p:pic>
        <p:nvPicPr>
          <p:cNvPr id="10" name="Imagen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40960" cy="518993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" name="Elipse 2"/>
          <p:cNvSpPr/>
          <p:nvPr/>
        </p:nvSpPr>
        <p:spPr>
          <a:xfrm>
            <a:off x="1457168" y="3864270"/>
            <a:ext cx="43204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Elipse 11"/>
          <p:cNvSpPr/>
          <p:nvPr/>
        </p:nvSpPr>
        <p:spPr>
          <a:xfrm>
            <a:off x="2051720" y="4365104"/>
            <a:ext cx="43204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3" name="Elipse 12"/>
          <p:cNvSpPr/>
          <p:nvPr/>
        </p:nvSpPr>
        <p:spPr>
          <a:xfrm>
            <a:off x="3207984" y="3861048"/>
            <a:ext cx="43204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Elipse 13"/>
          <p:cNvSpPr/>
          <p:nvPr/>
        </p:nvSpPr>
        <p:spPr>
          <a:xfrm>
            <a:off x="3814602" y="3284984"/>
            <a:ext cx="43204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0" name="Elipse 19"/>
          <p:cNvSpPr/>
          <p:nvPr/>
        </p:nvSpPr>
        <p:spPr>
          <a:xfrm>
            <a:off x="4986078" y="4187844"/>
            <a:ext cx="43204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1" name="Elipse 20"/>
          <p:cNvSpPr/>
          <p:nvPr/>
        </p:nvSpPr>
        <p:spPr>
          <a:xfrm>
            <a:off x="5539147" y="3847561"/>
            <a:ext cx="43204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2" name="Elipse 21"/>
          <p:cNvSpPr/>
          <p:nvPr/>
        </p:nvSpPr>
        <p:spPr>
          <a:xfrm>
            <a:off x="6163481" y="4149080"/>
            <a:ext cx="43204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3" name="Elipse 22"/>
          <p:cNvSpPr/>
          <p:nvPr/>
        </p:nvSpPr>
        <p:spPr>
          <a:xfrm>
            <a:off x="7353552" y="3899812"/>
            <a:ext cx="43204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4" name="Elipse 23"/>
          <p:cNvSpPr/>
          <p:nvPr/>
        </p:nvSpPr>
        <p:spPr>
          <a:xfrm>
            <a:off x="7906992" y="4077072"/>
            <a:ext cx="432048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5" name="Elipse 24"/>
          <p:cNvSpPr/>
          <p:nvPr/>
        </p:nvSpPr>
        <p:spPr>
          <a:xfrm>
            <a:off x="6789814" y="2059091"/>
            <a:ext cx="720080" cy="4309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6" name="Elipse 25"/>
          <p:cNvSpPr/>
          <p:nvPr/>
        </p:nvSpPr>
        <p:spPr>
          <a:xfrm>
            <a:off x="6789814" y="4653136"/>
            <a:ext cx="93610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7" name="Elipse 26"/>
          <p:cNvSpPr/>
          <p:nvPr/>
        </p:nvSpPr>
        <p:spPr>
          <a:xfrm>
            <a:off x="4451652" y="1844824"/>
            <a:ext cx="864096" cy="3803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4231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5424" y="116632"/>
            <a:ext cx="8520600" cy="572700"/>
          </a:xfrm>
        </p:spPr>
        <p:txBody>
          <a:bodyPr/>
          <a:lstStyle/>
          <a:p>
            <a:pPr algn="r"/>
            <a:r>
              <a:rPr lang="es-EC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lang="es-EC" b="1" i="1" dirty="0" smtClean="0">
                <a:solidFill>
                  <a:schemeClr val="tx1"/>
                </a:solidFill>
              </a:rPr>
              <a:t> Y DISCUSIÓN </a:t>
            </a:r>
            <a:endParaRPr lang="es-EC" b="1" i="1" dirty="0">
              <a:solidFill>
                <a:schemeClr val="tx1"/>
              </a:solidFill>
            </a:endParaRPr>
          </a:p>
        </p:txBody>
      </p:sp>
      <p:sp>
        <p:nvSpPr>
          <p:cNvPr id="15" name="Marcador de texto 2"/>
          <p:cNvSpPr txBox="1">
            <a:spLocks/>
          </p:cNvSpPr>
          <p:nvPr/>
        </p:nvSpPr>
        <p:spPr>
          <a:xfrm>
            <a:off x="635424" y="689332"/>
            <a:ext cx="8640960" cy="49841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Producción de biomasa </a:t>
            </a:r>
            <a:r>
              <a:rPr lang="es-EC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sitio</a:t>
            </a:r>
            <a:endParaRPr lang="es-EC" sz="2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841039"/>
              </p:ext>
            </p:extLst>
          </p:nvPr>
        </p:nvGraphicFramePr>
        <p:xfrm>
          <a:off x="1799692" y="1304763"/>
          <a:ext cx="5544616" cy="259229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772308"/>
                <a:gridCol w="2772308"/>
              </a:tblGrid>
              <a:tr h="518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SITIOS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BIOMASA (</a:t>
                      </a:r>
                      <a:r>
                        <a:rPr lang="es-MX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Mg/ha/año)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Celdas de lodos y ripios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1,93±0,40 a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18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Plataformas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2,09±0,55 a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18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Potreros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1,57±0,25 a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5184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Suelos Contaminados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1,24±0,23 a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323528" y="4653136"/>
            <a:ext cx="2076392" cy="6659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Suelos perturbados: 1,75 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 ha</a:t>
            </a:r>
            <a:r>
              <a:rPr lang="es-MX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año</a:t>
            </a:r>
            <a:r>
              <a:rPr lang="es-MX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483768" y="4050011"/>
            <a:ext cx="6480720" cy="18722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Lanuza (2016), 7,4 Mg ha</a:t>
            </a:r>
            <a:r>
              <a:rPr lang="es-E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año</a:t>
            </a:r>
            <a:r>
              <a:rPr lang="es-E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s-E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Kavinchan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(2015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7,14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 ha</a:t>
            </a:r>
            <a:r>
              <a:rPr lang="es-E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año</a:t>
            </a:r>
            <a:r>
              <a:rPr lang="es-E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s-E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Castellanos y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León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10,4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 ha</a:t>
            </a:r>
            <a:r>
              <a:rPr lang="es-E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año</a:t>
            </a:r>
            <a:r>
              <a:rPr lang="es-E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s-E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Goma-Tchimbakala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Bernhard-Reversat (2006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6,79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 ha</a:t>
            </a:r>
            <a:r>
              <a:rPr lang="es-E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año</a:t>
            </a:r>
            <a:r>
              <a:rPr lang="es-E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  <a:p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Parrotta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(1999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Mg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r>
              <a:rPr lang="es-E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año</a:t>
            </a:r>
            <a:r>
              <a:rPr lang="es-E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09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623400" y="706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r"/>
            <a:r>
              <a:rPr lang="es-EC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 </a:t>
            </a:r>
          </a:p>
        </p:txBody>
      </p:sp>
      <p:pic>
        <p:nvPicPr>
          <p:cNvPr id="15" name="Imagen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712968" cy="51625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Elipse 1"/>
          <p:cNvSpPr/>
          <p:nvPr/>
        </p:nvSpPr>
        <p:spPr>
          <a:xfrm>
            <a:off x="4427984" y="1916832"/>
            <a:ext cx="989475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6" name="Elipse 15"/>
          <p:cNvSpPr/>
          <p:nvPr/>
        </p:nvSpPr>
        <p:spPr>
          <a:xfrm>
            <a:off x="3203848" y="4149080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7" name="Elipse 16"/>
          <p:cNvSpPr/>
          <p:nvPr/>
        </p:nvSpPr>
        <p:spPr>
          <a:xfrm>
            <a:off x="3779912" y="3165972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8" name="Elipse 17"/>
          <p:cNvSpPr/>
          <p:nvPr/>
        </p:nvSpPr>
        <p:spPr>
          <a:xfrm>
            <a:off x="7972740" y="4293096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9" name="Elipse 18"/>
          <p:cNvSpPr/>
          <p:nvPr/>
        </p:nvSpPr>
        <p:spPr>
          <a:xfrm>
            <a:off x="2051720" y="4653136"/>
            <a:ext cx="864096" cy="4157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56385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5424" y="116632"/>
            <a:ext cx="8520600" cy="572700"/>
          </a:xfrm>
        </p:spPr>
        <p:txBody>
          <a:bodyPr/>
          <a:lstStyle/>
          <a:p>
            <a:pPr algn="r"/>
            <a:r>
              <a:rPr lang="es-EC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 </a:t>
            </a:r>
            <a:endParaRPr lang="es-EC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004047" y="3977297"/>
            <a:ext cx="2073349" cy="7936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Celentano et al. (2011)</a:t>
            </a:r>
          </a:p>
          <a:p>
            <a:pPr algn="ctr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Noulekoun (2017)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403648" y="3816700"/>
            <a:ext cx="2424702" cy="6575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Produjo 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48,53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y 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22,47% 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640102" y="4615279"/>
            <a:ext cx="1951793" cy="5163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3,07 </a:t>
            </a:r>
            <a:r>
              <a:rPr lang="es-MX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 ha</a:t>
            </a:r>
            <a:r>
              <a:rPr lang="es-MX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MX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año</a:t>
            </a:r>
            <a:r>
              <a:rPr lang="es-MX" sz="16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Marcador de texto 2"/>
          <p:cNvSpPr txBox="1">
            <a:spLocks/>
          </p:cNvSpPr>
          <p:nvPr/>
        </p:nvSpPr>
        <p:spPr>
          <a:xfrm>
            <a:off x="323528" y="782023"/>
            <a:ext cx="8640960" cy="49841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Producción de </a:t>
            </a:r>
            <a:r>
              <a:rPr lang="es-EC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biomasa por especie dentro de cada sitio</a:t>
            </a:r>
            <a:endParaRPr lang="es-EC" sz="2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078926"/>
              </p:ext>
            </p:extLst>
          </p:nvPr>
        </p:nvGraphicFramePr>
        <p:xfrm>
          <a:off x="655148" y="1916980"/>
          <a:ext cx="7833703" cy="158707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07307"/>
                <a:gridCol w="1297172"/>
                <a:gridCol w="1318437"/>
                <a:gridCol w="1562986"/>
                <a:gridCol w="1747801"/>
              </a:tblGrid>
              <a:tr h="544135">
                <a:tc>
                  <a:txBody>
                    <a:bodyPr/>
                    <a:lstStyle/>
                    <a:p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CELDA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01930" indent="-2679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POTRERO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PLATAFORMA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SUELOS CONTAMINADOS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ESPECIE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-2679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607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Piptadenia pteroclada</a:t>
                      </a:r>
                      <a:endParaRPr lang="es-EC" sz="14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1,44±0,22 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0,93±0,18 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1,56±0,71 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0,66±0,38 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07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Platimiscium pinnatum</a:t>
                      </a:r>
                      <a:endParaRPr lang="es-EC" sz="14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0,87±0,47 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0,76±0,31 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0,82±0,29 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0,53±0,24 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607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Zygia longifolia</a:t>
                      </a:r>
                      <a:endParaRPr lang="es-EC" sz="1400" i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1,67±0,44 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1,46±0,52 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1,40±0,68 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0,86±0,45 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Proceso 4"/>
          <p:cNvSpPr/>
          <p:nvPr/>
        </p:nvSpPr>
        <p:spPr>
          <a:xfrm>
            <a:off x="635424" y="3212975"/>
            <a:ext cx="7536976" cy="422425"/>
          </a:xfrm>
          <a:prstGeom prst="flowChartProcess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063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9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400" y="0"/>
            <a:ext cx="8520600" cy="572700"/>
          </a:xfrm>
        </p:spPr>
        <p:txBody>
          <a:bodyPr/>
          <a:lstStyle/>
          <a:p>
            <a:pPr algn="r"/>
            <a:r>
              <a:rPr lang="es-EC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 </a:t>
            </a:r>
            <a:endParaRPr lang="es-EC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120847" y="3026210"/>
            <a:ext cx="1839074" cy="5522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Rodríguez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(2018)</a:t>
            </a:r>
          </a:p>
        </p:txBody>
      </p:sp>
      <p:sp>
        <p:nvSpPr>
          <p:cNvPr id="19" name="Marcador de texto 2"/>
          <p:cNvSpPr txBox="1">
            <a:spLocks/>
          </p:cNvSpPr>
          <p:nvPr/>
        </p:nvSpPr>
        <p:spPr>
          <a:xfrm>
            <a:off x="395536" y="836712"/>
            <a:ext cx="8391523" cy="45036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Concentración de nutrientes en ramas y </a:t>
            </a:r>
            <a:r>
              <a:rPr lang="es-EC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hojas</a:t>
            </a:r>
            <a:endParaRPr lang="es-EC" sz="2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012107"/>
              </p:ext>
            </p:extLst>
          </p:nvPr>
        </p:nvGraphicFramePr>
        <p:xfrm>
          <a:off x="428949" y="1556792"/>
          <a:ext cx="6519315" cy="464972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429355"/>
                <a:gridCol w="2013527"/>
                <a:gridCol w="2076433"/>
              </a:tblGrid>
              <a:tr h="263392">
                <a:tc>
                  <a:txBody>
                    <a:bodyPr/>
                    <a:lstStyle/>
                    <a:p>
                      <a:endParaRPr lang="es-EC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R="1422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RAMAS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139700" marR="5029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HOJAS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392">
                <a:tc>
                  <a:txBody>
                    <a:bodyPr/>
                    <a:lstStyle/>
                    <a:p>
                      <a:endParaRPr lang="es-EC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02901">
                <a:tc gridSpan="2">
                  <a:txBody>
                    <a:bodyPr/>
                    <a:lstStyle/>
                    <a:p>
                      <a:pPr marR="128143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PORCENTAJE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0,00±0,00 b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0,00±0,00 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0,00±0,00 b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0,00±0,00 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1,22±0,08 b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1,65±0,04 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47,71±0,08 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47,27±0,04 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mg*kg-1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endParaRPr lang="es-EC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endParaRPr lang="es-EC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0,54±0,08 b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0,89±0,08 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4,77±0,42 b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6,06±0,22 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7,53±0,81 b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12,54±0,42 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5,09±0,49 b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6,52±0,31 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Relación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endParaRPr lang="es-EC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endParaRPr lang="es-EC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C:N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49,04±3,78 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32,36±0,94 b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C:P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1238,48±111,81 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740,99±27,74 b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7535427" y="2138171"/>
            <a:ext cx="1080120" cy="4853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0,92 %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203848" y="3350998"/>
            <a:ext cx="1296144" cy="4548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7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400" y="0"/>
            <a:ext cx="8520600" cy="572700"/>
          </a:xfrm>
        </p:spPr>
        <p:txBody>
          <a:bodyPr/>
          <a:lstStyle/>
          <a:p>
            <a:pPr algn="r"/>
            <a:r>
              <a:rPr lang="es-EC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 </a:t>
            </a:r>
            <a:endParaRPr lang="es-EC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120847" y="2852936"/>
            <a:ext cx="1839074" cy="5522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Rodríguez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(2018)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7129028" y="3898242"/>
            <a:ext cx="1839074" cy="5522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Singh (2018)</a:t>
            </a:r>
          </a:p>
        </p:txBody>
      </p:sp>
      <p:sp>
        <p:nvSpPr>
          <p:cNvPr id="19" name="Marcador de texto 2"/>
          <p:cNvSpPr txBox="1">
            <a:spLocks/>
          </p:cNvSpPr>
          <p:nvPr/>
        </p:nvSpPr>
        <p:spPr>
          <a:xfrm>
            <a:off x="428948" y="933714"/>
            <a:ext cx="8391523" cy="45036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2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Concentración de nutrientes en ramas y </a:t>
            </a:r>
            <a:r>
              <a:rPr lang="es-EC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hojas</a:t>
            </a:r>
            <a:endParaRPr lang="es-EC" sz="2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720389"/>
              </p:ext>
            </p:extLst>
          </p:nvPr>
        </p:nvGraphicFramePr>
        <p:xfrm>
          <a:off x="623400" y="1556792"/>
          <a:ext cx="5892816" cy="464972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95897"/>
                <a:gridCol w="1820029"/>
                <a:gridCol w="1876890"/>
              </a:tblGrid>
              <a:tr h="263392">
                <a:tc>
                  <a:txBody>
                    <a:bodyPr/>
                    <a:lstStyle/>
                    <a:p>
                      <a:endParaRPr lang="es-EC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R="1422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RAMAS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139700" marR="5029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HOJAS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392">
                <a:tc>
                  <a:txBody>
                    <a:bodyPr/>
                    <a:lstStyle/>
                    <a:p>
                      <a:endParaRPr lang="es-EC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02901">
                <a:tc gridSpan="2">
                  <a:txBody>
                    <a:bodyPr/>
                    <a:lstStyle/>
                    <a:p>
                      <a:pPr marR="128143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PORCENTAJE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0,00±0,00 b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0,00±0,00 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0,00±0,00 b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0,00±0,00 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1,22±0,08 b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1,65±0,04 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47,71±0,08 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47,27±0,04 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mg*kg-1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endParaRPr lang="es-EC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endParaRPr lang="es-EC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0,54±0,08 b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0,89±0,08 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4,77±0,42 b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6,06±0,22 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7,53±0,81 b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12,54±0,42 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5,09±0,49 b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6,52±0,31 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Relación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endParaRPr lang="es-EC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endParaRPr lang="es-EC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C:N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49,04±3,78 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32,36±0,94 b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  <a:tr h="3029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C:P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1238,48±111,81 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740,99±27,74 b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023" marR="51023" marT="0" marB="0"/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4788024" y="2348880"/>
            <a:ext cx="1728192" cy="38576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4883700" y="2456892"/>
            <a:ext cx="1475420" cy="54006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 17"/>
          <p:cNvSpPr/>
          <p:nvPr/>
        </p:nvSpPr>
        <p:spPr>
          <a:xfrm>
            <a:off x="4919052" y="4007668"/>
            <a:ext cx="1475420" cy="129354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 19"/>
          <p:cNvSpPr/>
          <p:nvPr/>
        </p:nvSpPr>
        <p:spPr>
          <a:xfrm>
            <a:off x="4892274" y="3021550"/>
            <a:ext cx="1475420" cy="3836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4850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5" grpId="0" animBg="1"/>
      <p:bldP spid="5" grpId="1" animBg="1"/>
      <p:bldP spid="11" grpId="0" animBg="1"/>
      <p:bldP spid="18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AF0245-3755-4ABF-AC45-C1C21D89F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601" y="17270"/>
            <a:ext cx="3534095" cy="572700"/>
          </a:xfrm>
        </p:spPr>
        <p:txBody>
          <a:bodyPr/>
          <a:lstStyle/>
          <a:p>
            <a:pPr algn="r"/>
            <a:r>
              <a:rPr lang="es-EC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C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CD7C5A1-37C7-4409-97D7-620CADF58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552" y="4015659"/>
            <a:ext cx="2591682" cy="1822869"/>
          </a:xfrm>
        </p:spPr>
        <p:txBody>
          <a:bodyPr/>
          <a:lstStyle/>
          <a:p>
            <a:pPr marL="0" indent="0">
              <a:buNone/>
            </a:pPr>
            <a:r>
              <a:rPr lang="es-EC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C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Amazonía </a:t>
            </a:r>
            <a:r>
              <a:rPr lang="es-EC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ecuatoriana representa el 41,8 % del territorio nacional ecuatoriano (</a:t>
            </a:r>
            <a:r>
              <a:rPr lang="es-EC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IGM, </a:t>
            </a:r>
            <a:r>
              <a:rPr lang="es-EC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2010).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78" y="1599614"/>
            <a:ext cx="2591682" cy="203231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804" y="1599614"/>
            <a:ext cx="2626191" cy="202585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339" y="1599614"/>
            <a:ext cx="2762921" cy="2025852"/>
          </a:xfrm>
          <a:prstGeom prst="rect">
            <a:avLst/>
          </a:prstGeom>
        </p:spPr>
      </p:pic>
      <p:sp>
        <p:nvSpPr>
          <p:cNvPr id="13" name="Marcador de texto 2">
            <a:extLst>
              <a:ext uri="{FF2B5EF4-FFF2-40B4-BE49-F238E27FC236}">
                <a16:creationId xmlns:a16="http://schemas.microsoft.com/office/drawing/2014/main" xmlns="" id="{2CD7C5A1-37C7-4409-97D7-620CADF586EC}"/>
              </a:ext>
            </a:extLst>
          </p:cNvPr>
          <p:cNvSpPr txBox="1">
            <a:spLocks/>
          </p:cNvSpPr>
          <p:nvPr/>
        </p:nvSpPr>
        <p:spPr>
          <a:xfrm>
            <a:off x="3337848" y="4048170"/>
            <a:ext cx="2390102" cy="18228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encuentran grandes reservas de petróleo y </a:t>
            </a:r>
            <a:r>
              <a:rPr lang="es-EC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gas. Orellana </a:t>
            </a:r>
            <a:r>
              <a:rPr lang="es-EC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Sucumbíos </a:t>
            </a:r>
            <a:r>
              <a:rPr lang="es-EC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 las </a:t>
            </a:r>
            <a:r>
              <a:rPr lang="es-EC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provincias </a:t>
            </a:r>
            <a:r>
              <a:rPr lang="es-EC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más </a:t>
            </a:r>
            <a:r>
              <a:rPr lang="es-EC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afectadas.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xmlns="" id="{2CD7C5A1-37C7-4409-97D7-620CADF586EC}"/>
              </a:ext>
            </a:extLst>
          </p:cNvPr>
          <p:cNvSpPr txBox="1">
            <a:spLocks/>
          </p:cNvSpPr>
          <p:nvPr/>
        </p:nvSpPr>
        <p:spPr>
          <a:xfrm>
            <a:off x="6235871" y="4048171"/>
            <a:ext cx="2405855" cy="14324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Estas actividades presentan riesgos </a:t>
            </a:r>
            <a:r>
              <a:rPr lang="es-EC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medio ambiente (Antoni </a:t>
            </a:r>
            <a:r>
              <a:rPr lang="es-EC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Rosell Melé, 2017).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xmlns="" id="{10AF0245-3755-4ABF-AC45-C1C21D89F46D}"/>
              </a:ext>
            </a:extLst>
          </p:cNvPr>
          <p:cNvSpPr txBox="1">
            <a:spLocks/>
          </p:cNvSpPr>
          <p:nvPr/>
        </p:nvSpPr>
        <p:spPr>
          <a:xfrm>
            <a:off x="539552" y="610674"/>
            <a:ext cx="1662693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 algn="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PROBLEMA</a:t>
            </a:r>
          </a:p>
        </p:txBody>
      </p:sp>
    </p:spTree>
    <p:extLst>
      <p:ext uri="{BB962C8B-B14F-4D97-AF65-F5344CB8AC3E}">
        <p14:creationId xmlns:p14="http://schemas.microsoft.com/office/powerpoint/2010/main" val="38422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84323" y="0"/>
            <a:ext cx="5859677" cy="572700"/>
          </a:xfrm>
        </p:spPr>
        <p:txBody>
          <a:bodyPr/>
          <a:lstStyle/>
          <a:p>
            <a:pPr algn="r"/>
            <a:r>
              <a:rPr lang="es-EC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 </a:t>
            </a:r>
            <a:endParaRPr lang="es-EC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Marcador de texto 2"/>
          <p:cNvSpPr>
            <a:spLocks noGrp="1"/>
          </p:cNvSpPr>
          <p:nvPr>
            <p:ph type="body" idx="1"/>
          </p:nvPr>
        </p:nvSpPr>
        <p:spPr>
          <a:xfrm>
            <a:off x="224136" y="637863"/>
            <a:ext cx="8712968" cy="486881"/>
          </a:xfrm>
        </p:spPr>
        <p:txBody>
          <a:bodyPr/>
          <a:lstStyle/>
          <a:p>
            <a:pPr marL="0" indent="0">
              <a:buNone/>
            </a:pPr>
            <a:r>
              <a:rPr lang="es-EC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Concentración de nutrientes en el follaje de los árboles</a:t>
            </a:r>
            <a:endParaRPr lang="es-EC" sz="22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571814"/>
              </p:ext>
            </p:extLst>
          </p:nvPr>
        </p:nvGraphicFramePr>
        <p:xfrm>
          <a:off x="354721" y="1275796"/>
          <a:ext cx="6336708" cy="46734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2236"/>
                <a:gridCol w="2177051"/>
                <a:gridCol w="2047421"/>
              </a:tblGrid>
              <a:tr h="439497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Nutrientes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ESPECIE</a:t>
                      </a:r>
                      <a:endParaRPr lang="es-EC" sz="1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CONCENTRACIÓN</a:t>
                      </a:r>
                      <a:endParaRPr lang="es-EC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497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 (%)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Ormosia</a:t>
                      </a:r>
                      <a:r>
                        <a:rPr lang="es-EC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6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macrocalyx</a:t>
                      </a:r>
                      <a:endParaRPr lang="es-EC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0,003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9497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 (%)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Ormosia</a:t>
                      </a:r>
                      <a:r>
                        <a:rPr lang="es-EC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6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macrocalyx</a:t>
                      </a:r>
                      <a:endParaRPr lang="es-EC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0,0032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39497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(%) 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Zygia</a:t>
                      </a:r>
                      <a:r>
                        <a:rPr lang="es-EC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longifolia</a:t>
                      </a:r>
                      <a:endParaRPr lang="es-EC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1,67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39497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(%) 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Myrcia</a:t>
                      </a:r>
                      <a:r>
                        <a:rPr lang="es-EC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6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aff</a:t>
                      </a:r>
                      <a:r>
                        <a:rPr lang="es-EC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s-EC" sz="16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follax</a:t>
                      </a:r>
                      <a:endParaRPr lang="es-EC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48,14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394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 (</a:t>
                      </a: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  <a:r>
                        <a:rPr lang="es-EC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kg-1)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Platimiscium</a:t>
                      </a:r>
                      <a:r>
                        <a:rPr lang="es-EC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pinnatum</a:t>
                      </a:r>
                      <a:endParaRPr lang="es-EC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1,77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39497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Zn (</a:t>
                      </a: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  <a:r>
                        <a:rPr lang="es-EC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kg-1)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Platimiscium</a:t>
                      </a:r>
                      <a:r>
                        <a:rPr lang="es-EC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pinnatum</a:t>
                      </a:r>
                      <a:endParaRPr lang="es-EC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7,59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39497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 (</a:t>
                      </a: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 kg-1)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Ormosia</a:t>
                      </a:r>
                      <a:r>
                        <a:rPr lang="es-EC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6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macrocalyx</a:t>
                      </a:r>
                      <a:endParaRPr lang="es-EC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17,11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39497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 (</a:t>
                      </a: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  <a:r>
                        <a:rPr lang="es-EC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kg-1)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Myrcia</a:t>
                      </a:r>
                      <a:r>
                        <a:rPr lang="es-EC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6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aff</a:t>
                      </a:r>
                      <a:r>
                        <a:rPr lang="es-EC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s-EC" sz="16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follax</a:t>
                      </a:r>
                      <a:endParaRPr lang="es-EC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8,59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59005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C:N 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Myrcia</a:t>
                      </a:r>
                      <a:r>
                        <a:rPr lang="es-EC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6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aff</a:t>
                      </a:r>
                      <a:r>
                        <a:rPr lang="es-EC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s-EC" sz="1600" i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follax</a:t>
                      </a:r>
                      <a:endParaRPr lang="es-EC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63,57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59005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N:P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Zygia</a:t>
                      </a:r>
                      <a:r>
                        <a:rPr lang="es-EC" sz="1600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longifolia</a:t>
                      </a:r>
                      <a:endParaRPr lang="es-EC" sz="1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27,66</a:t>
                      </a:r>
                      <a:endParaRPr lang="es-EC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6743680" y="2216024"/>
            <a:ext cx="2158410" cy="5528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(Villacís et al., 2016)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743680" y="3860197"/>
            <a:ext cx="2158410" cy="5528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Montenegro (2005)</a:t>
            </a:r>
          </a:p>
        </p:txBody>
      </p:sp>
    </p:spTree>
    <p:extLst>
      <p:ext uri="{BB962C8B-B14F-4D97-AF65-F5344CB8AC3E}">
        <p14:creationId xmlns:p14="http://schemas.microsoft.com/office/powerpoint/2010/main" val="298837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0772" y="43483"/>
            <a:ext cx="8520600" cy="572700"/>
          </a:xfrm>
        </p:spPr>
        <p:txBody>
          <a:bodyPr/>
          <a:lstStyle/>
          <a:p>
            <a:pPr algn="r"/>
            <a:r>
              <a:rPr lang="es-EC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 </a:t>
            </a:r>
            <a:endParaRPr lang="es-EC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arcador de texto 2"/>
          <p:cNvSpPr txBox="1">
            <a:spLocks/>
          </p:cNvSpPr>
          <p:nvPr/>
        </p:nvSpPr>
        <p:spPr>
          <a:xfrm>
            <a:off x="179512" y="786450"/>
            <a:ext cx="8810374" cy="49268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Concentración de nutrientes en la hojarasca por sitios</a:t>
            </a:r>
            <a:endParaRPr lang="es-EC" sz="2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2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476310"/>
                  </p:ext>
                </p:extLst>
              </p:nvPr>
            </p:nvGraphicFramePr>
            <p:xfrm>
              <a:off x="179506" y="1279133"/>
              <a:ext cx="8496950" cy="4712001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512174"/>
                    <a:gridCol w="1440160"/>
                    <a:gridCol w="1944216"/>
                    <a:gridCol w="1656184"/>
                    <a:gridCol w="1944216"/>
                  </a:tblGrid>
                  <a:tr h="377379">
                    <a:tc>
                      <a:txBody>
                        <a:bodyPr/>
                        <a:lstStyle/>
                        <a:p>
                          <a:endParaRPr lang="es-EC" sz="16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CLR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20574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POTRERO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51765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PCPP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4572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SUELO CONTAMINADO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7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PORCENTAJE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s-EC" sz="16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s-EC" sz="16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s-EC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s-EC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</a:tr>
                  <a:tr h="377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s-EC" sz="1600">
                                  <a:effectLst/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oMath>
                          </a14:m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 ± 0,00 ab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 ± 0,00 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 ± 0,00 bc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 ± 0,00 c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</a:tr>
                  <a:tr h="377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 ± 0,00 c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 ± 0,00 bc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 ± 0,00 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 ± 0,00 ab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</a:tr>
                  <a:tr h="377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1,62 ± 0,07 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1,7 ± 0,09 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1,5 ± 0,08 ab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1,35 ± 0,05 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</a:tr>
                  <a:tr h="377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47,29 ± 0,08 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47,24 ± 0,09 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47,42 ± 0,08 ab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47,56 ± 0,06 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</a:tr>
                  <a:tr h="377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mg*kg-1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endParaRPr lang="es-EC" sz="160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endParaRPr lang="es-EC" sz="160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endParaRPr lang="es-EC" sz="160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endParaRPr lang="es-EC" sz="160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</a:tr>
                  <a:tr h="377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Zn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5,23 ± 0,37 bc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4,56 ± 0,36 c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7,49 ± 0,37 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 ± 0,37 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</a:tr>
                  <a:tr h="377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Mn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10,29 ± 0,74 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7,96 ± 0,6 c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14,57 ± 0,82 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13,63 ± 0,71 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</a:tr>
                  <a:tr h="377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Fe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5,56 ± 0,47 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5,19 ± 0,51 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6,33 ± 0,53 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8,17 ± 0,59 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</a:tr>
                  <a:tr h="377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Relación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endParaRPr lang="es-EC" sz="160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endParaRPr lang="es-EC" sz="160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endParaRPr lang="es-EC" sz="160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endParaRPr lang="es-EC" sz="160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</a:tr>
                  <a:tr h="377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N:P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25,47 ± 1,98 ab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26,59 ± 1,47 a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24,76 ± 1,04 ab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21,27 ± 1,16 b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a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2476310"/>
                  </p:ext>
                </p:extLst>
              </p:nvPr>
            </p:nvGraphicFramePr>
            <p:xfrm>
              <a:off x="179506" y="1279133"/>
              <a:ext cx="8496950" cy="4712001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512174"/>
                    <a:gridCol w="1440160"/>
                    <a:gridCol w="1944216"/>
                    <a:gridCol w="1656184"/>
                    <a:gridCol w="1944216"/>
                  </a:tblGrid>
                  <a:tr h="560832">
                    <a:tc>
                      <a:txBody>
                        <a:bodyPr/>
                        <a:lstStyle/>
                        <a:p>
                          <a:endParaRPr lang="es-EC" sz="16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CLR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20574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POTRERO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R="151765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PCPP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45720"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SUELO CONTAMINADO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7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PORCENTAJE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s-EC" sz="16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s-EC" sz="1600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s-EC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s-EC" sz="16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</a:tr>
                  <a:tr h="377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47087" marR="47087" marT="0" marB="0">
                        <a:blipFill rotWithShape="0">
                          <a:blip r:embed="rId3"/>
                          <a:stretch>
                            <a:fillRect l="-104641" t="-259677" r="-384388" b="-9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 ± 0,00 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 ± 0,00 bc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 ± 0,00 c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</a:tr>
                  <a:tr h="377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K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 ± 0,00 c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 ± 0,00 bc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 ± 0,00 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0,00 ± 0,00 ab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</a:tr>
                  <a:tr h="377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1,62 ± 0,07 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1,7 ± 0,09 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1,5 ± 0,08 ab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1,35 ± 0,05 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</a:tr>
                  <a:tr h="377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47,29 ± 0,08 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47,24 ± 0,09 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47,42 ± 0,08 ab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47,56 ± 0,06 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</a:tr>
                  <a:tr h="377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mg*kg-1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endParaRPr lang="es-EC" sz="160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endParaRPr lang="es-EC" sz="160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endParaRPr lang="es-EC" sz="160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endParaRPr lang="es-EC" sz="160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</a:tr>
                  <a:tr h="377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Zn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5,23 ± 0,37 bc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4,56 ± 0,36 c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7,49 ± 0,37 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 ± 0,37 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</a:tr>
                  <a:tr h="377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Mn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10,29 ± 0,74 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7,96 ± 0,6 c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14,57 ± 0,82 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13,63 ± 0,71 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</a:tr>
                  <a:tr h="377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Fe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5,56 ± 0,47 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5,19 ± 0,51 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6,33 ± 0,53 b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8,17 ± 0,59 a</a:t>
                          </a:r>
                          <a:endParaRPr lang="es-EC" sz="16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</a:tr>
                  <a:tr h="377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Relación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endParaRPr lang="es-EC" sz="160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endParaRPr lang="es-EC" sz="160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endParaRPr lang="es-EC" sz="160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  <a:tc>
                      <a:txBody>
                        <a:bodyPr/>
                        <a:lstStyle/>
                        <a:p>
                          <a:endParaRPr lang="es-EC" sz="160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/>
                    </a:tc>
                  </a:tr>
                  <a:tr h="3773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N:P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25,47 ± 1,98 ab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26,59 ± 1,47 a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24,76 ± 1,04 ab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6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21,27 ± 1,16 b</a:t>
                          </a:r>
                          <a:endParaRPr lang="es-EC" sz="16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7087" marR="47087" marT="0" marB="0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4588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0772" y="43483"/>
            <a:ext cx="8520600" cy="572700"/>
          </a:xfrm>
        </p:spPr>
        <p:txBody>
          <a:bodyPr/>
          <a:lstStyle/>
          <a:p>
            <a:pPr algn="r"/>
            <a:r>
              <a:rPr lang="es-EC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 </a:t>
            </a:r>
            <a:endParaRPr lang="es-EC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514687" y="2163538"/>
            <a:ext cx="1475201" cy="3976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Lanuza (2016)</a:t>
            </a:r>
          </a:p>
        </p:txBody>
      </p:sp>
      <p:sp>
        <p:nvSpPr>
          <p:cNvPr id="9" name="Rectángulo 8"/>
          <p:cNvSpPr/>
          <p:nvPr/>
        </p:nvSpPr>
        <p:spPr>
          <a:xfrm>
            <a:off x="5973564" y="2165916"/>
            <a:ext cx="1406748" cy="4633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Lugo et al. (2004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973563" y="2745293"/>
            <a:ext cx="2342854" cy="8013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Castellanos 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León </a:t>
            </a:r>
            <a:r>
              <a:rPr lang="es-E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2010)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Marcador de texto 2"/>
          <p:cNvSpPr txBox="1">
            <a:spLocks/>
          </p:cNvSpPr>
          <p:nvPr/>
        </p:nvSpPr>
        <p:spPr>
          <a:xfrm>
            <a:off x="336529" y="1631979"/>
            <a:ext cx="8520600" cy="45036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EC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arcador de texto 2"/>
          <p:cNvSpPr txBox="1">
            <a:spLocks/>
          </p:cNvSpPr>
          <p:nvPr/>
        </p:nvSpPr>
        <p:spPr>
          <a:xfrm>
            <a:off x="579611" y="743169"/>
            <a:ext cx="8277517" cy="58443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2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Nutrientes en la hojarasca colectada en sitios perturbados y no perturbados</a:t>
            </a:r>
            <a:endParaRPr lang="es-EC" sz="2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2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5973562" y="3754212"/>
            <a:ext cx="2246469" cy="5166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Chapin III et al. (2011)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5973561" y="4428415"/>
            <a:ext cx="3016325" cy="6992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(Aerts y Chapin 2000; Townsend et al. 2007)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5973564" y="5255547"/>
            <a:ext cx="1541123" cy="3952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Espinoza (2018)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255267"/>
              </p:ext>
            </p:extLst>
          </p:nvPr>
        </p:nvGraphicFramePr>
        <p:xfrm>
          <a:off x="546721" y="1746489"/>
          <a:ext cx="5065019" cy="410909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994228"/>
                <a:gridCol w="1879945"/>
                <a:gridCol w="1190846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SITIOS</a:t>
                      </a:r>
                      <a:r>
                        <a:rPr lang="es-ES_tradnl" sz="1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_tradnl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PERTURBADOS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POTREROS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PORCENTAJE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0,0024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0,0026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33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0,0023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0,0024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0,0025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0,0024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1,49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47,42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47,24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mg kg</a:t>
                      </a:r>
                      <a:r>
                        <a:rPr lang="es-ES_tradnl" sz="1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0,84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0,74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6,24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4,56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12,83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7,96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6,69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5,19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1,94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2,07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Relación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C:N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37,43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32,96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N:P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23,83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26,59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Proceso 3"/>
          <p:cNvSpPr/>
          <p:nvPr/>
        </p:nvSpPr>
        <p:spPr>
          <a:xfrm>
            <a:off x="4686550" y="4960410"/>
            <a:ext cx="720080" cy="288032"/>
          </a:xfrm>
          <a:prstGeom prst="flowChartProcess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Proceso 13"/>
          <p:cNvSpPr/>
          <p:nvPr/>
        </p:nvSpPr>
        <p:spPr>
          <a:xfrm>
            <a:off x="4686550" y="3328335"/>
            <a:ext cx="720080" cy="288032"/>
          </a:xfrm>
          <a:prstGeom prst="flowChartProcess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6" name="Proceso 15"/>
          <p:cNvSpPr/>
          <p:nvPr/>
        </p:nvSpPr>
        <p:spPr>
          <a:xfrm>
            <a:off x="4686550" y="2629271"/>
            <a:ext cx="720080" cy="466976"/>
          </a:xfrm>
          <a:prstGeom prst="flowChartProcess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0" name="Rectángulo 19"/>
          <p:cNvSpPr/>
          <p:nvPr/>
        </p:nvSpPr>
        <p:spPr>
          <a:xfrm>
            <a:off x="3206231" y="3096247"/>
            <a:ext cx="612000" cy="4504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2" name="Rectángulo 21"/>
          <p:cNvSpPr/>
          <p:nvPr/>
        </p:nvSpPr>
        <p:spPr>
          <a:xfrm>
            <a:off x="3203848" y="2433215"/>
            <a:ext cx="612000" cy="66048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Proceso 7"/>
          <p:cNvSpPr/>
          <p:nvPr/>
        </p:nvSpPr>
        <p:spPr>
          <a:xfrm>
            <a:off x="4596829" y="5565006"/>
            <a:ext cx="792088" cy="288032"/>
          </a:xfrm>
          <a:prstGeom prst="flowChart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3" name="Proceso 22"/>
          <p:cNvSpPr/>
          <p:nvPr/>
        </p:nvSpPr>
        <p:spPr>
          <a:xfrm>
            <a:off x="3074265" y="5362762"/>
            <a:ext cx="792088" cy="288032"/>
          </a:xfrm>
          <a:prstGeom prst="flowChart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" name="Rectángulo 2"/>
          <p:cNvSpPr/>
          <p:nvPr/>
        </p:nvSpPr>
        <p:spPr>
          <a:xfrm>
            <a:off x="2987824" y="2385441"/>
            <a:ext cx="1008112" cy="34675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4781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40" grpId="0" animBg="1"/>
      <p:bldP spid="42" grpId="0" animBg="1"/>
      <p:bldP spid="43" grpId="0" animBg="1"/>
      <p:bldP spid="4" grpId="0" animBg="1"/>
      <p:bldP spid="4" grpId="1" animBg="1"/>
      <p:bldP spid="14" grpId="0" animBg="1"/>
      <p:bldP spid="14" grpId="1" animBg="1"/>
      <p:bldP spid="16" grpId="0" animBg="1"/>
      <p:bldP spid="16" grpId="1" animBg="1"/>
      <p:bldP spid="20" grpId="0" animBg="1"/>
      <p:bldP spid="20" grpId="1" animBg="1"/>
      <p:bldP spid="22" grpId="0" animBg="1"/>
      <p:bldP spid="22" grpId="1" animBg="1"/>
      <p:bldP spid="8" grpId="0" animBg="1"/>
      <p:bldP spid="23" grpId="0" animBg="1"/>
      <p:bldP spid="3" grpId="0" animBg="1"/>
      <p:bldP spid="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400" y="10583"/>
            <a:ext cx="8520600" cy="572700"/>
          </a:xfrm>
        </p:spPr>
        <p:txBody>
          <a:bodyPr/>
          <a:lstStyle/>
          <a:p>
            <a:pPr algn="r"/>
            <a:r>
              <a:rPr lang="es-EC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C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23528" y="692696"/>
            <a:ext cx="8352928" cy="4968552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MX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hojarasca total promedio </a:t>
            </a:r>
            <a:r>
              <a:rPr lang="es-MX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sobre </a:t>
            </a:r>
            <a:r>
              <a:rPr lang="es-MX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suelos perturbados fue de 5,48 Mg ha</a:t>
            </a:r>
            <a:r>
              <a:rPr lang="es-MX" sz="2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MX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año</a:t>
            </a:r>
            <a:r>
              <a:rPr lang="es-MX" sz="2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MX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superior </a:t>
            </a:r>
            <a:r>
              <a:rPr lang="es-MX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la hojarasca obtenida en los potreros de 5.33 Mg ha</a:t>
            </a:r>
            <a:r>
              <a:rPr lang="es-MX" sz="2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MX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año</a:t>
            </a:r>
            <a:r>
              <a:rPr lang="es-MX" sz="2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MX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árboles de </a:t>
            </a:r>
            <a:r>
              <a:rPr lang="es-MX" sz="2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Zygia</a:t>
            </a:r>
            <a:r>
              <a:rPr lang="es-MX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longifolia</a:t>
            </a:r>
            <a:r>
              <a:rPr lang="es-MX" sz="2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produjeron mayor cantidad de hojarasca que el resto de especies (1,31 Mg ha</a:t>
            </a:r>
            <a:r>
              <a:rPr lang="es-MX" sz="2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MX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año</a:t>
            </a:r>
            <a:r>
              <a:rPr lang="es-MX" sz="2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MX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inferior al valor producido en los potreros de 1,46 Mg ha</a:t>
            </a:r>
            <a:r>
              <a:rPr lang="es-MX" sz="2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MX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año</a:t>
            </a:r>
            <a:r>
              <a:rPr lang="es-MX" sz="2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MX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2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hojas presentes en la hojarasca recolectada </a:t>
            </a:r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todos los sitios, </a:t>
            </a:r>
            <a:r>
              <a:rPr lang="es-MX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presentó valores mayores de </a:t>
            </a:r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Mg, K, P, N, Cu, Zn, Mn, Fe y </a:t>
            </a:r>
            <a:r>
              <a:rPr lang="es-E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s-E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el </a:t>
            </a:r>
            <a:r>
              <a:rPr lang="es-E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resto de componentes</a:t>
            </a:r>
            <a:r>
              <a:rPr lang="es-E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biomasa </a:t>
            </a:r>
            <a:r>
              <a:rPr lang="es-MX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producida por los individuos de </a:t>
            </a:r>
            <a:r>
              <a:rPr lang="es-MX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Platimiscium pinnatum</a:t>
            </a:r>
            <a:r>
              <a:rPr lang="es-MX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MX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Piptadenia pteroclada</a:t>
            </a:r>
            <a:r>
              <a:rPr lang="es-MX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MX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Zygia longifolia</a:t>
            </a:r>
            <a:r>
              <a:rPr lang="es-MX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presentó valores mayores de N, Cu y Zn que la </a:t>
            </a:r>
            <a:r>
              <a:rPr lang="es-MX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hojarasca </a:t>
            </a:r>
            <a:r>
              <a:rPr lang="es-MX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producida por los árboles del resto de especies.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1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400" y="0"/>
            <a:ext cx="8520600" cy="572700"/>
          </a:xfrm>
        </p:spPr>
        <p:txBody>
          <a:bodyPr/>
          <a:lstStyle/>
          <a:p>
            <a:pPr algn="r"/>
            <a:r>
              <a:rPr lang="es-EC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C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95536" y="1700808"/>
            <a:ext cx="8332190" cy="2952327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biomasa colectada en los potreros presentó valores mayores de Ca, Mg, N y </a:t>
            </a:r>
            <a:r>
              <a:rPr lang="es-MX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que la biomasa colectada en los suelos perturbados.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biomasa colectada en los suelos perturbados presentó valores mayores de K, P, C, Cu, Zn, Mn y Fe que la biomasa colectada en los potreros.  </a:t>
            </a:r>
          </a:p>
        </p:txBody>
      </p:sp>
    </p:spTree>
    <p:extLst>
      <p:ext uri="{BB962C8B-B14F-4D97-AF65-F5344CB8AC3E}">
        <p14:creationId xmlns:p14="http://schemas.microsoft.com/office/powerpoint/2010/main" val="155802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400" y="0"/>
            <a:ext cx="8520600" cy="572700"/>
          </a:xfrm>
        </p:spPr>
        <p:txBody>
          <a:bodyPr/>
          <a:lstStyle/>
          <a:p>
            <a:pPr algn="r"/>
            <a:r>
              <a:rPr lang="es-EC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s-EC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67544" y="836712"/>
            <a:ext cx="8280920" cy="5112568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Continuar evaluando el </a:t>
            </a:r>
            <a:r>
              <a:rPr lang="es-E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aporte de biomasa y nutrientes de </a:t>
            </a:r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árboles </a:t>
            </a:r>
            <a:r>
              <a:rPr lang="es-E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sobre suelos perturbados a fin de valorar estos servicios ecosistémicos de producción primaria </a:t>
            </a:r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más tiempo.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Realizar </a:t>
            </a:r>
            <a:r>
              <a:rPr lang="es-E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 evaluación y valoración de los servicios ecosistémicos de aprovisionamiento que </a:t>
            </a:r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plantaciones aportan como: </a:t>
            </a:r>
            <a:r>
              <a:rPr lang="es-E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regulación del clima, polinización de cultivos, restauración de suelos perturbados, </a:t>
            </a:r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alimentos</a:t>
            </a:r>
            <a:r>
              <a:rPr lang="es-E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madera y medicinas naturales que </a:t>
            </a:r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</a:t>
            </a:r>
            <a:r>
              <a:rPr lang="es-E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especies pueden aportar a largo </a:t>
            </a:r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plazo.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Identificar </a:t>
            </a:r>
            <a:r>
              <a:rPr lang="es-E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incidencia de estas especies arbóreas sobre suelos perturbados en la presencia de macro y micro fauna.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36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www.biometriaecuador2017.com/wp-content/uploads/2017/03/espe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43" y="3922723"/>
            <a:ext cx="2938463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6" descr="Resultado de imagen de PETROAMAZON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t="22801" r="9445" b="25504"/>
          <a:stretch>
            <a:fillRect/>
          </a:stretch>
        </p:blipFill>
        <p:spPr bwMode="auto">
          <a:xfrm>
            <a:off x="5307540" y="3809708"/>
            <a:ext cx="2245519" cy="102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ángulo 3"/>
          <p:cNvSpPr>
            <a:spLocks noChangeArrowheads="1"/>
          </p:cNvSpPr>
          <p:nvPr/>
        </p:nvSpPr>
        <p:spPr bwMode="auto">
          <a:xfrm>
            <a:off x="1325366" y="2277500"/>
            <a:ext cx="722273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CONVENIO ESPECÍFICO DE COOPERACION TÉCNICA-CIENTÍFICA ENTRE PETROAMAZONAS EP Y LA UNIVERSIDAD DE LAS FUERZAS ARMADAS ESPE</a:t>
            </a:r>
          </a:p>
          <a:p>
            <a:pPr algn="ctr"/>
            <a:r>
              <a:rPr lang="es-ES" alt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2017-2020</a:t>
            </a:r>
            <a:endParaRPr lang="es-EC" alt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080516" y="1175750"/>
            <a:ext cx="5712432" cy="7799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AGRADECIMIENTOS</a:t>
            </a:r>
          </a:p>
        </p:txBody>
      </p:sp>
    </p:spTree>
    <p:extLst>
      <p:ext uri="{BB962C8B-B14F-4D97-AF65-F5344CB8AC3E}">
        <p14:creationId xmlns:p14="http://schemas.microsoft.com/office/powerpoint/2010/main" val="325382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1707" y="14395"/>
            <a:ext cx="8520600" cy="572700"/>
          </a:xfrm>
        </p:spPr>
        <p:txBody>
          <a:bodyPr/>
          <a:lstStyle/>
          <a:p>
            <a:pPr algn="r"/>
            <a:r>
              <a:rPr lang="es-EC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C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5796137" y="760342"/>
            <a:ext cx="2376264" cy="6622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Celdas de Lodos y Ripios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431122" y="4766062"/>
            <a:ext cx="1597262" cy="6791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Suelo Contaminado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755576" y="587095"/>
            <a:ext cx="2952328" cy="8355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Plataformas que Circunscriben a los Pozos Petroleros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20075" t="35993" r="34250" b="16384"/>
          <a:stretch/>
        </p:blipFill>
        <p:spPr>
          <a:xfrm>
            <a:off x="323527" y="1538340"/>
            <a:ext cx="3682978" cy="21589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24800" t="28990" r="24800" b="12182"/>
          <a:stretch/>
        </p:blipFill>
        <p:spPr>
          <a:xfrm>
            <a:off x="4885924" y="1538340"/>
            <a:ext cx="3682978" cy="21587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26722" t="36417" r="25241" b="15961"/>
          <a:stretch/>
        </p:blipFill>
        <p:spPr>
          <a:xfrm>
            <a:off x="2453068" y="3870575"/>
            <a:ext cx="3682978" cy="216084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974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0AF0245-3755-4ABF-AC45-C1C21D89F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129" y="0"/>
            <a:ext cx="3419872" cy="572700"/>
          </a:xfrm>
        </p:spPr>
        <p:txBody>
          <a:bodyPr/>
          <a:lstStyle/>
          <a:p>
            <a:pPr algn="r"/>
            <a:r>
              <a:rPr lang="es-EC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C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CD7C5A1-37C7-4409-97D7-620CADF58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560" y="598603"/>
            <a:ext cx="4824536" cy="609600"/>
          </a:xfrm>
        </p:spPr>
        <p:txBody>
          <a:bodyPr/>
          <a:lstStyle/>
          <a:p>
            <a:pPr marL="0" indent="0">
              <a:buNone/>
            </a:pPr>
            <a:r>
              <a:rPr lang="es-EC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JUSTIFICACIÓN E IMPORTANCIA</a:t>
            </a:r>
            <a:endParaRPr lang="es-E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50" y="1244904"/>
            <a:ext cx="2624383" cy="2400120"/>
          </a:xfrm>
          <a:prstGeom prst="rect">
            <a:avLst/>
          </a:prstGeom>
        </p:spPr>
      </p:pic>
      <p:sp>
        <p:nvSpPr>
          <p:cNvPr id="6" name="Marcador de texto 2">
            <a:extLst>
              <a:ext uri="{FF2B5EF4-FFF2-40B4-BE49-F238E27FC236}">
                <a16:creationId xmlns:a16="http://schemas.microsoft.com/office/drawing/2014/main" xmlns="" id="{2CD7C5A1-37C7-4409-97D7-620CADF586EC}"/>
              </a:ext>
            </a:extLst>
          </p:cNvPr>
          <p:cNvSpPr txBox="1">
            <a:spLocks/>
          </p:cNvSpPr>
          <p:nvPr/>
        </p:nvSpPr>
        <p:spPr>
          <a:xfrm>
            <a:off x="732366" y="4077072"/>
            <a:ext cx="2774022" cy="1440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Estudios sobre el desempeño de las especies sobre sitios perturbados (Villacís </a:t>
            </a:r>
            <a:r>
              <a:rPr lang="es-EC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es-EC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al.,  2016</a:t>
            </a:r>
            <a:r>
              <a:rPr lang="es-EC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s-EC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Espinoza, 2018</a:t>
            </a:r>
            <a:r>
              <a:rPr lang="es-EC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s-E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2CD7C5A1-37C7-4409-97D7-620CADF586EC}"/>
              </a:ext>
            </a:extLst>
          </p:cNvPr>
          <p:cNvSpPr txBox="1">
            <a:spLocks/>
          </p:cNvSpPr>
          <p:nvPr/>
        </p:nvSpPr>
        <p:spPr>
          <a:xfrm>
            <a:off x="3544584" y="4077072"/>
            <a:ext cx="2547992" cy="12961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s-E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 selección integral requiere la evaluación de Servicios </a:t>
            </a:r>
            <a:r>
              <a:rPr lang="es-E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ecosistémicos (Silva, 2018).</a:t>
            </a:r>
            <a:endPara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2CD7C5A1-37C7-4409-97D7-620CADF586EC}"/>
              </a:ext>
            </a:extLst>
          </p:cNvPr>
          <p:cNvSpPr txBox="1">
            <a:spLocks/>
          </p:cNvSpPr>
          <p:nvPr/>
        </p:nvSpPr>
        <p:spPr>
          <a:xfrm>
            <a:off x="6318606" y="4077072"/>
            <a:ext cx="2547992" cy="14401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C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producción de hojarasca y nutrientes representan los servicios ecosistémicos más importantes </a:t>
            </a:r>
            <a:r>
              <a:rPr lang="es-EC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(Lanuza, 2016).</a:t>
            </a:r>
          </a:p>
          <a:p>
            <a:endParaRPr lang="es-E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Resultado de imagen para servicios ecosistemic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388" y="1208203"/>
            <a:ext cx="2624383" cy="243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654" y="1208203"/>
            <a:ext cx="2624383" cy="24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02226" y="0"/>
            <a:ext cx="2441774" cy="572700"/>
          </a:xfrm>
        </p:spPr>
        <p:txBody>
          <a:bodyPr/>
          <a:lstStyle/>
          <a:p>
            <a:pPr algn="r"/>
            <a:r>
              <a:rPr lang="es-EC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endParaRPr lang="es-EC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96594" y="2265395"/>
            <a:ext cx="7835707" cy="2315733"/>
          </a:xfrm>
        </p:spPr>
        <p:txBody>
          <a:bodyPr/>
          <a:lstStyle/>
          <a:p>
            <a:pPr marL="0" indent="0" algn="just">
              <a:buClrTx/>
              <a:buNone/>
            </a:pPr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</a:p>
          <a:p>
            <a:pPr marL="0" indent="0" algn="just">
              <a:buClrTx/>
              <a:buNone/>
            </a:pP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Evaluar la producción de hojarasca y concentración de nutrientes que aportan las especies arbóreas plantadas sobre suelos afectados por los procesos de extracción de petróleo en la Amazonia ecuatoriana.</a:t>
            </a:r>
          </a:p>
          <a:p>
            <a:pPr algn="just">
              <a:buClrTx/>
            </a:pP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2048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4147" y="7057"/>
            <a:ext cx="8520600" cy="572700"/>
          </a:xfrm>
        </p:spPr>
        <p:txBody>
          <a:bodyPr/>
          <a:lstStyle/>
          <a:p>
            <a:pPr algn="r"/>
            <a:r>
              <a:rPr lang="es-EC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endParaRPr lang="es-EC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4147" y="1628800"/>
            <a:ext cx="7835707" cy="2814535"/>
          </a:xfrm>
        </p:spPr>
        <p:txBody>
          <a:bodyPr/>
          <a:lstStyle/>
          <a:p>
            <a:pPr marL="0" indent="0" algn="just">
              <a:buClrTx/>
              <a:buNone/>
            </a:pPr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ESPECÍFICOS</a:t>
            </a:r>
          </a:p>
          <a:p>
            <a:pPr marL="0" indent="0" algn="just">
              <a:buClrTx/>
              <a:buNone/>
            </a:pP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Cuantificar la producción de biomasa y la concentración de nutrientes de la hojarasca producida por las especies arbóreas</a:t>
            </a:r>
            <a:r>
              <a:rPr lang="es-EC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C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Comparar la biomasa y la concentración de nutrientes en suelos perturbados y no perturbados por un periodo de seis meses.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419271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400" y="0"/>
            <a:ext cx="8520600" cy="572700"/>
          </a:xfrm>
        </p:spPr>
        <p:txBody>
          <a:bodyPr/>
          <a:lstStyle/>
          <a:p>
            <a:pPr algn="r"/>
            <a:r>
              <a:rPr lang="es-EC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  <a:endParaRPr lang="es-EC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400" y="1916832"/>
            <a:ext cx="7996619" cy="2304256"/>
          </a:xfrm>
        </p:spPr>
        <p:txBody>
          <a:bodyPr/>
          <a:lstStyle/>
          <a:p>
            <a:pPr marL="0" indent="0" algn="just">
              <a:buNone/>
            </a:pP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árboles de las especies </a:t>
            </a:r>
            <a:r>
              <a:rPr lang="es-EC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Platymiscium pinnatum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Zygia longifolia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C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Piptadenia pteroclada, 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plantadas en suelos perturbados producen menor cantidad de hojarasca y nutrientes que los árboles plantados en suelos no perturbados.</a:t>
            </a:r>
            <a:endParaRPr lang="es-EC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11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400" y="0"/>
            <a:ext cx="8520600" cy="572700"/>
          </a:xfrm>
        </p:spPr>
        <p:txBody>
          <a:bodyPr/>
          <a:lstStyle/>
          <a:p>
            <a:pPr algn="r"/>
            <a:r>
              <a:rPr lang="es-EC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endParaRPr lang="es-EC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idx="1"/>
          </p:nvPr>
        </p:nvSpPr>
        <p:spPr>
          <a:xfrm>
            <a:off x="373345" y="950713"/>
            <a:ext cx="3478576" cy="2736304"/>
          </a:xfrm>
        </p:spPr>
        <p:txBody>
          <a:bodyPr numCol="1"/>
          <a:lstStyle/>
          <a:p>
            <a:pPr marL="0" indent="0">
              <a:buNone/>
            </a:pPr>
            <a:r>
              <a:rPr lang="es-EC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FASE DE </a:t>
            </a:r>
            <a:r>
              <a:rPr lang="es-EC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CAMPO</a:t>
            </a:r>
          </a:p>
          <a:p>
            <a:pPr marL="0" indent="0">
              <a:buNone/>
            </a:pPr>
            <a:endParaRPr lang="es-EC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C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Parcelas </a:t>
            </a:r>
            <a:r>
              <a:rPr lang="es-EC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permanentes de muestreo ubicadas en los campos de explotación de Petroamazonas EP, en las provincias de Orellana </a:t>
            </a:r>
            <a:r>
              <a:rPr lang="es-EC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Sucumbíos</a:t>
            </a:r>
            <a:endParaRPr lang="es-EC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Marcador de texto 7"/>
          <p:cNvSpPr txBox="1">
            <a:spLocks/>
          </p:cNvSpPr>
          <p:nvPr/>
        </p:nvSpPr>
        <p:spPr>
          <a:xfrm>
            <a:off x="373345" y="4065030"/>
            <a:ext cx="3478576" cy="13012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numCol="1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FASE DE LABORATORIO</a:t>
            </a:r>
          </a:p>
          <a:p>
            <a:r>
              <a:rPr lang="es-EC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Laboratorio de Química IASA I (Hacienda “El Prado” – ESPE)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851921" y="1412776"/>
            <a:ext cx="5184576" cy="1477328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defRPr/>
            </a:pPr>
            <a:r>
              <a:rPr lang="es-EC" b="1" dirty="0" smtClean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Altitud</a:t>
            </a:r>
            <a:r>
              <a:rPr lang="es-EC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: </a:t>
            </a:r>
            <a:r>
              <a:rPr lang="es-EC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Entre </a:t>
            </a:r>
            <a:r>
              <a:rPr lang="es-EC" dirty="0" smtClean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255 </a:t>
            </a:r>
            <a:r>
              <a:rPr lang="es-EC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a </a:t>
            </a:r>
            <a:r>
              <a:rPr lang="es-EC" dirty="0" smtClean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300 m </a:t>
            </a:r>
            <a:r>
              <a:rPr lang="es-EC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snm</a:t>
            </a:r>
          </a:p>
          <a:p>
            <a:pPr algn="just">
              <a:defRPr/>
            </a:pPr>
            <a:r>
              <a:rPr lang="es-EC" b="1" dirty="0" smtClean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Temperatura media anual: </a:t>
            </a:r>
            <a:r>
              <a:rPr lang="es-EC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Desde </a:t>
            </a:r>
            <a:r>
              <a:rPr lang="es-EC" dirty="0" smtClean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20 a 26 °C</a:t>
            </a:r>
            <a:endParaRPr lang="es-EC" dirty="0">
              <a:solidFill>
                <a:srgbClr val="000000"/>
              </a:solidFill>
              <a:latin typeface="Times New Roman" pitchFamily="18" charset="0"/>
              <a:ea typeface="Calibri Light" pitchFamily="34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s-EC" b="1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Precipitación media anual: </a:t>
            </a:r>
            <a:r>
              <a:rPr lang="es-EC" dirty="0" smtClean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Desde 2 000 a 3 500 </a:t>
            </a:r>
            <a:r>
              <a:rPr lang="es-EC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mm</a:t>
            </a:r>
          </a:p>
          <a:p>
            <a:pPr algn="just">
              <a:defRPr/>
            </a:pPr>
            <a:r>
              <a:rPr lang="es-EC" b="1" dirty="0" smtClean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Humedad Relativa. </a:t>
            </a:r>
            <a:r>
              <a:rPr lang="es-EC" dirty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85 %</a:t>
            </a:r>
          </a:p>
          <a:p>
            <a:pPr algn="just">
              <a:defRPr/>
            </a:pPr>
            <a:r>
              <a:rPr lang="es-EC" b="1" dirty="0" smtClean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Formación ecológica: </a:t>
            </a:r>
            <a:r>
              <a:rPr lang="es-EC" dirty="0" smtClean="0">
                <a:solidFill>
                  <a:srgbClr val="000000"/>
                </a:solidFill>
                <a:latin typeface="Times New Roman" pitchFamily="18" charset="0"/>
                <a:ea typeface="Calibri Light" pitchFamily="34" charset="0"/>
                <a:cs typeface="Times New Roman" pitchFamily="18" charset="0"/>
              </a:rPr>
              <a:t>Bosque húmedo tropical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45275" t="28990" r="9050" b="17784"/>
          <a:stretch/>
        </p:blipFill>
        <p:spPr>
          <a:xfrm>
            <a:off x="4355977" y="2996952"/>
            <a:ext cx="4176464" cy="273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7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 Black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15971</TotalTime>
  <Words>2095</Words>
  <Application>Microsoft Office PowerPoint</Application>
  <PresentationFormat>Presentación en pantalla (4:3)</PresentationFormat>
  <Paragraphs>566</Paragraphs>
  <Slides>36</Slides>
  <Notes>21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6" baseType="lpstr">
      <vt:lpstr>Arial</vt:lpstr>
      <vt:lpstr>Arial Black</vt:lpstr>
      <vt:lpstr>Calibri</vt:lpstr>
      <vt:lpstr>Calibri Light</vt:lpstr>
      <vt:lpstr>Cambria Math</vt:lpstr>
      <vt:lpstr>DejaVu Sans</vt:lpstr>
      <vt:lpstr>Times New Roman</vt:lpstr>
      <vt:lpstr>Diseño predeterminado</vt:lpstr>
      <vt:lpstr>1_Tema de Office</vt:lpstr>
      <vt:lpstr>CorelDRAW</vt:lpstr>
      <vt:lpstr>Presentación de PowerPoint</vt:lpstr>
      <vt:lpstr>CONTENIDO DE LA PRESENTACIÓN </vt:lpstr>
      <vt:lpstr>INTRODUCCIÓN</vt:lpstr>
      <vt:lpstr>INTRODUCCIÓN</vt:lpstr>
      <vt:lpstr>INTRODUCCIÓN</vt:lpstr>
      <vt:lpstr>OBJETIVOS</vt:lpstr>
      <vt:lpstr>OBJETIVOS</vt:lpstr>
      <vt:lpstr>HIPÓTESIS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METODOLOGÍA</vt:lpstr>
      <vt:lpstr>RESULTADOS Y DISCUSIÓN </vt:lpstr>
      <vt:lpstr>RESULTADOS Y DISCUSIÓN </vt:lpstr>
      <vt:lpstr>Presentación de PowerPoint</vt:lpstr>
      <vt:lpstr>RESULTADOS Y DISCUSIÓN </vt:lpstr>
      <vt:lpstr>Presentación de PowerPoint</vt:lpstr>
      <vt:lpstr>RESULTADOS Y DISCUSIÓN </vt:lpstr>
      <vt:lpstr>RESULTADOS Y DISCUSIÓN </vt:lpstr>
      <vt:lpstr>RESULTADOS Y DISCUSIÓN </vt:lpstr>
      <vt:lpstr>RESULTADOS Y DISCUSIÓN </vt:lpstr>
      <vt:lpstr>RESULTADOS Y DISCUSIÓN </vt:lpstr>
      <vt:lpstr>RESULTADOS Y DISCUSIÓN </vt:lpstr>
      <vt:lpstr>CONCLUSIONES</vt:lpstr>
      <vt:lpstr>CONCLUSIONES</vt:lpstr>
      <vt:lpstr>RECOMENDACIONES</vt:lpstr>
      <vt:lpstr>Presentación de PowerPoint</vt:lpstr>
    </vt:vector>
  </TitlesOfParts>
  <Company>ESPE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Carlos Quiloango</dc:creator>
  <cp:lastModifiedBy>Homero Sani</cp:lastModifiedBy>
  <cp:revision>1144</cp:revision>
  <dcterms:created xsi:type="dcterms:W3CDTF">2008-02-13T16:07:44Z</dcterms:created>
  <dcterms:modified xsi:type="dcterms:W3CDTF">2019-05-23T03:31:16Z</dcterms:modified>
</cp:coreProperties>
</file>