
<file path=[Content_Types].xml><?xml version="1.0" encoding="utf-8"?>
<Types xmlns="http://schemas.openxmlformats.org/package/2006/content-types">
  <Default Extension="avi" ContentType="video/x-msvideo"/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52"/>
  </p:notesMasterIdLst>
  <p:sldIdLst>
    <p:sldId id="257" r:id="rId2"/>
    <p:sldId id="310" r:id="rId3"/>
    <p:sldId id="266" r:id="rId4"/>
    <p:sldId id="281" r:id="rId5"/>
    <p:sldId id="258" r:id="rId6"/>
    <p:sldId id="268" r:id="rId7"/>
    <p:sldId id="287" r:id="rId8"/>
    <p:sldId id="259" r:id="rId9"/>
    <p:sldId id="309" r:id="rId10"/>
    <p:sldId id="280" r:id="rId11"/>
    <p:sldId id="260" r:id="rId12"/>
    <p:sldId id="282" r:id="rId13"/>
    <p:sldId id="262" r:id="rId14"/>
    <p:sldId id="292" r:id="rId15"/>
    <p:sldId id="283" r:id="rId16"/>
    <p:sldId id="305" r:id="rId17"/>
    <p:sldId id="303" r:id="rId18"/>
    <p:sldId id="269" r:id="rId19"/>
    <p:sldId id="264" r:id="rId20"/>
    <p:sldId id="289" r:id="rId21"/>
    <p:sldId id="265" r:id="rId22"/>
    <p:sldId id="263" r:id="rId23"/>
    <p:sldId id="290" r:id="rId24"/>
    <p:sldId id="284" r:id="rId25"/>
    <p:sldId id="304" r:id="rId26"/>
    <p:sldId id="306" r:id="rId27"/>
    <p:sldId id="270" r:id="rId28"/>
    <p:sldId id="272" r:id="rId29"/>
    <p:sldId id="291" r:id="rId30"/>
    <p:sldId id="271" r:id="rId31"/>
    <p:sldId id="300" r:id="rId32"/>
    <p:sldId id="274" r:id="rId33"/>
    <p:sldId id="308" r:id="rId34"/>
    <p:sldId id="296" r:id="rId35"/>
    <p:sldId id="299" r:id="rId36"/>
    <p:sldId id="298" r:id="rId37"/>
    <p:sldId id="285" r:id="rId38"/>
    <p:sldId id="278" r:id="rId39"/>
    <p:sldId id="286" r:id="rId40"/>
    <p:sldId id="279" r:id="rId41"/>
    <p:sldId id="307" r:id="rId42"/>
    <p:sldId id="256" r:id="rId43"/>
    <p:sldId id="277" r:id="rId44"/>
    <p:sldId id="311" r:id="rId45"/>
    <p:sldId id="294" r:id="rId46"/>
    <p:sldId id="295" r:id="rId47"/>
    <p:sldId id="276" r:id="rId48"/>
    <p:sldId id="302" r:id="rId49"/>
    <p:sldId id="297" r:id="rId50"/>
    <p:sldId id="267" r:id="rId5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633" autoAdjust="0"/>
  </p:normalViewPr>
  <p:slideViewPr>
    <p:cSldViewPr snapToGrid="0">
      <p:cViewPr varScale="1">
        <p:scale>
          <a:sx n="78" d="100"/>
          <a:sy n="78" d="100"/>
        </p:scale>
        <p:origin x="878" y="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B3D92F-CE0E-3348-A7B1-FEB742C25705}" type="doc">
      <dgm:prSet loTypeId="urn:microsoft.com/office/officeart/2005/8/layout/lis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B8D48B37-14DB-AC47-B51E-B2AA5AC0CB5C}">
      <dgm:prSet phldrT="[Texto]"/>
      <dgm:spPr/>
      <dgm:t>
        <a:bodyPr/>
        <a:lstStyle/>
        <a:p>
          <a:r>
            <a:rPr lang="es-ES" dirty="0" err="1">
              <a:solidFill>
                <a:schemeClr val="bg1">
                  <a:lumMod val="95000"/>
                </a:schemeClr>
              </a:solidFill>
            </a:rPr>
            <a:t>Transfectar</a:t>
          </a:r>
          <a:r>
            <a:rPr lang="es-ES" dirty="0">
              <a:solidFill>
                <a:schemeClr val="bg1">
                  <a:lumMod val="95000"/>
                </a:schemeClr>
              </a:solidFill>
            </a:rPr>
            <a:t> </a:t>
          </a:r>
          <a:r>
            <a:rPr lang="es-ES" dirty="0" err="1">
              <a:solidFill>
                <a:schemeClr val="bg1">
                  <a:lumMod val="95000"/>
                </a:schemeClr>
              </a:solidFill>
            </a:rPr>
            <a:t>promastigotes</a:t>
          </a:r>
          <a:r>
            <a:rPr lang="es-ES" dirty="0">
              <a:solidFill>
                <a:schemeClr val="bg1">
                  <a:lumMod val="95000"/>
                </a:schemeClr>
              </a:solidFill>
            </a:rPr>
            <a:t> de </a:t>
          </a:r>
          <a:r>
            <a:rPr lang="es-ES" i="1" dirty="0" err="1">
              <a:solidFill>
                <a:schemeClr val="bg1">
                  <a:lumMod val="95000"/>
                </a:schemeClr>
              </a:solidFill>
            </a:rPr>
            <a:t>Leishmania</a:t>
          </a:r>
          <a:r>
            <a:rPr lang="es-ES" i="1" dirty="0">
              <a:solidFill>
                <a:schemeClr val="bg1">
                  <a:lumMod val="95000"/>
                </a:schemeClr>
              </a:solidFill>
            </a:rPr>
            <a:t> mexicana</a:t>
          </a:r>
          <a:r>
            <a:rPr lang="es-ES" dirty="0">
              <a:solidFill>
                <a:schemeClr val="bg1">
                  <a:lumMod val="95000"/>
                </a:schemeClr>
              </a:solidFill>
            </a:rPr>
            <a:t> con un segmento de ADN que contenga el gen de la proteína fluorescente (GFP).</a:t>
          </a:r>
        </a:p>
      </dgm:t>
    </dgm:pt>
    <dgm:pt modelId="{23C44806-F584-7D4A-9A1A-BF025D5E13D7}" type="parTrans" cxnId="{0B0608EA-A8DB-E84C-8835-F4C39BDC2AFB}">
      <dgm:prSet/>
      <dgm:spPr/>
      <dgm:t>
        <a:bodyPr/>
        <a:lstStyle/>
        <a:p>
          <a:endParaRPr lang="es-ES">
            <a:solidFill>
              <a:schemeClr val="bg1">
                <a:lumMod val="95000"/>
              </a:schemeClr>
            </a:solidFill>
          </a:endParaRPr>
        </a:p>
      </dgm:t>
    </dgm:pt>
    <dgm:pt modelId="{1E9E05A8-9B6E-CC41-993F-C63A6A900CA1}" type="sibTrans" cxnId="{0B0608EA-A8DB-E84C-8835-F4C39BDC2AFB}">
      <dgm:prSet/>
      <dgm:spPr/>
      <dgm:t>
        <a:bodyPr/>
        <a:lstStyle/>
        <a:p>
          <a:endParaRPr lang="es-ES">
            <a:solidFill>
              <a:schemeClr val="bg1">
                <a:lumMod val="95000"/>
              </a:schemeClr>
            </a:solidFill>
          </a:endParaRPr>
        </a:p>
      </dgm:t>
    </dgm:pt>
    <dgm:pt modelId="{5A64C1FD-75EC-B146-9D44-16F1C32B0823}">
      <dgm:prSet phldrT="[Texto]"/>
      <dgm:spPr/>
      <dgm:t>
        <a:bodyPr/>
        <a:lstStyle/>
        <a:p>
          <a:r>
            <a:rPr lang="es-ES" dirty="0">
              <a:solidFill>
                <a:schemeClr val="bg1">
                  <a:lumMod val="95000"/>
                </a:schemeClr>
              </a:solidFill>
            </a:rPr>
            <a:t>Observar fluorescencia de </a:t>
          </a:r>
          <a:r>
            <a:rPr lang="es-ES" dirty="0" err="1">
              <a:solidFill>
                <a:schemeClr val="bg1">
                  <a:lumMod val="95000"/>
                </a:schemeClr>
              </a:solidFill>
            </a:rPr>
            <a:t>promastigotes</a:t>
          </a:r>
          <a:r>
            <a:rPr lang="es-ES" dirty="0">
              <a:solidFill>
                <a:schemeClr val="bg1">
                  <a:lumMod val="95000"/>
                </a:schemeClr>
              </a:solidFill>
            </a:rPr>
            <a:t> de </a:t>
          </a:r>
          <a:r>
            <a:rPr lang="es-ES" i="1" dirty="0" err="1">
              <a:solidFill>
                <a:schemeClr val="bg1">
                  <a:lumMod val="95000"/>
                </a:schemeClr>
              </a:solidFill>
            </a:rPr>
            <a:t>Leishmania</a:t>
          </a:r>
          <a:r>
            <a:rPr lang="es-ES" i="1" dirty="0">
              <a:solidFill>
                <a:schemeClr val="bg1">
                  <a:lumMod val="95000"/>
                </a:schemeClr>
              </a:solidFill>
            </a:rPr>
            <a:t> mexicana</a:t>
          </a:r>
          <a:r>
            <a:rPr lang="es-ES" dirty="0">
              <a:solidFill>
                <a:schemeClr val="bg1">
                  <a:lumMod val="95000"/>
                </a:schemeClr>
              </a:solidFill>
            </a:rPr>
            <a:t> con un microscopio </a:t>
          </a:r>
          <a:r>
            <a:rPr lang="en-GB" dirty="0">
              <a:solidFill>
                <a:schemeClr val="bg1">
                  <a:lumMod val="95000"/>
                </a:schemeClr>
              </a:solidFill>
            </a:rPr>
            <a:t>de </a:t>
          </a:r>
          <a:r>
            <a:rPr lang="en-GB" dirty="0" err="1">
              <a:solidFill>
                <a:schemeClr val="bg1">
                  <a:lumMod val="95000"/>
                </a:schemeClr>
              </a:solidFill>
            </a:rPr>
            <a:t>fluorescencia</a:t>
          </a:r>
          <a:r>
            <a:rPr lang="en-GB" dirty="0">
              <a:solidFill>
                <a:schemeClr val="bg1">
                  <a:lumMod val="95000"/>
                </a:schemeClr>
              </a:solidFill>
            </a:rPr>
            <a:t>.</a:t>
          </a:r>
          <a:endParaRPr lang="es-ES" dirty="0">
            <a:solidFill>
              <a:schemeClr val="bg1">
                <a:lumMod val="95000"/>
              </a:schemeClr>
            </a:solidFill>
          </a:endParaRPr>
        </a:p>
      </dgm:t>
    </dgm:pt>
    <dgm:pt modelId="{B384A101-3F98-0D4E-9A01-C98ACC898322}" type="parTrans" cxnId="{24D22024-F393-D34E-BE26-C56CED452370}">
      <dgm:prSet/>
      <dgm:spPr/>
      <dgm:t>
        <a:bodyPr/>
        <a:lstStyle/>
        <a:p>
          <a:endParaRPr lang="es-ES">
            <a:solidFill>
              <a:schemeClr val="bg1">
                <a:lumMod val="95000"/>
              </a:schemeClr>
            </a:solidFill>
          </a:endParaRPr>
        </a:p>
      </dgm:t>
    </dgm:pt>
    <dgm:pt modelId="{8432B400-D185-1D4F-9315-34F39F090F01}" type="sibTrans" cxnId="{24D22024-F393-D34E-BE26-C56CED452370}">
      <dgm:prSet/>
      <dgm:spPr/>
      <dgm:t>
        <a:bodyPr/>
        <a:lstStyle/>
        <a:p>
          <a:endParaRPr lang="es-ES">
            <a:solidFill>
              <a:schemeClr val="bg1">
                <a:lumMod val="95000"/>
              </a:schemeClr>
            </a:solidFill>
          </a:endParaRPr>
        </a:p>
      </dgm:t>
    </dgm:pt>
    <dgm:pt modelId="{19113AF9-0F43-9A44-8D28-27B2AA21E135}">
      <dgm:prSet phldrT="[Texto]"/>
      <dgm:spPr/>
      <dgm:t>
        <a:bodyPr/>
        <a:lstStyle/>
        <a:p>
          <a:r>
            <a:rPr lang="es-ES" dirty="0">
              <a:solidFill>
                <a:schemeClr val="bg1">
                  <a:lumMod val="95000"/>
                </a:schemeClr>
              </a:solidFill>
            </a:rPr>
            <a:t>Comprobar que se ha modificado el genoma con el gen de GFP mediante PCR.</a:t>
          </a:r>
        </a:p>
      </dgm:t>
    </dgm:pt>
    <dgm:pt modelId="{241CA5D2-BF9E-8445-A73F-8E714CD2AA7A}" type="parTrans" cxnId="{D8B5E5B7-EFE3-C441-864C-EC952C17E201}">
      <dgm:prSet/>
      <dgm:spPr/>
      <dgm:t>
        <a:bodyPr/>
        <a:lstStyle/>
        <a:p>
          <a:endParaRPr lang="es-ES">
            <a:solidFill>
              <a:schemeClr val="bg1">
                <a:lumMod val="95000"/>
              </a:schemeClr>
            </a:solidFill>
          </a:endParaRPr>
        </a:p>
      </dgm:t>
    </dgm:pt>
    <dgm:pt modelId="{E84EF8AF-87A8-984B-B4A0-D1B11113E84B}" type="sibTrans" cxnId="{D8B5E5B7-EFE3-C441-864C-EC952C17E201}">
      <dgm:prSet/>
      <dgm:spPr/>
      <dgm:t>
        <a:bodyPr/>
        <a:lstStyle/>
        <a:p>
          <a:endParaRPr lang="es-ES">
            <a:solidFill>
              <a:schemeClr val="bg1">
                <a:lumMod val="95000"/>
              </a:schemeClr>
            </a:solidFill>
          </a:endParaRPr>
        </a:p>
      </dgm:t>
    </dgm:pt>
    <dgm:pt modelId="{7AFA5B7B-3542-4E13-A245-92C9AE817D07}">
      <dgm:prSet/>
      <dgm:spPr/>
      <dgm:t>
        <a:bodyPr/>
        <a:lstStyle/>
        <a:p>
          <a:r>
            <a:rPr lang="es-ES" dirty="0">
              <a:solidFill>
                <a:schemeClr val="bg1">
                  <a:lumMod val="95000"/>
                </a:schemeClr>
              </a:solidFill>
            </a:rPr>
            <a:t>Realizar un seguimiento de GP63:GFP en la multiplicación parasitaria.</a:t>
          </a:r>
          <a:endParaRPr lang="en-GB" dirty="0">
            <a:solidFill>
              <a:schemeClr val="bg1">
                <a:lumMod val="95000"/>
              </a:schemeClr>
            </a:solidFill>
          </a:endParaRPr>
        </a:p>
      </dgm:t>
    </dgm:pt>
    <dgm:pt modelId="{5E12658D-042A-46F3-B7A7-6F4DB8B8A75F}" type="parTrans" cxnId="{D9DEDE3C-1A9F-4EA9-AA6D-3B0F60FFFF75}">
      <dgm:prSet/>
      <dgm:spPr/>
      <dgm:t>
        <a:bodyPr/>
        <a:lstStyle/>
        <a:p>
          <a:endParaRPr lang="en-GB">
            <a:solidFill>
              <a:schemeClr val="bg1">
                <a:lumMod val="95000"/>
              </a:schemeClr>
            </a:solidFill>
          </a:endParaRPr>
        </a:p>
      </dgm:t>
    </dgm:pt>
    <dgm:pt modelId="{116B2910-1DEB-4FDE-A77D-36CA55BB4F48}" type="sibTrans" cxnId="{D9DEDE3C-1A9F-4EA9-AA6D-3B0F60FFFF75}">
      <dgm:prSet/>
      <dgm:spPr/>
      <dgm:t>
        <a:bodyPr/>
        <a:lstStyle/>
        <a:p>
          <a:endParaRPr lang="en-GB">
            <a:solidFill>
              <a:schemeClr val="bg1">
                <a:lumMod val="95000"/>
              </a:schemeClr>
            </a:solidFill>
          </a:endParaRPr>
        </a:p>
      </dgm:t>
    </dgm:pt>
    <dgm:pt modelId="{CAD0DCA3-3997-6444-ABAB-2A83BAE2434D}" type="pres">
      <dgm:prSet presAssocID="{5DB3D92F-CE0E-3348-A7B1-FEB742C25705}" presName="linear" presStyleCnt="0">
        <dgm:presLayoutVars>
          <dgm:dir/>
          <dgm:animLvl val="lvl"/>
          <dgm:resizeHandles val="exact"/>
        </dgm:presLayoutVars>
      </dgm:prSet>
      <dgm:spPr/>
    </dgm:pt>
    <dgm:pt modelId="{ECD78CCE-15CD-0040-BCFE-2B5C3750F4E4}" type="pres">
      <dgm:prSet presAssocID="{B8D48B37-14DB-AC47-B51E-B2AA5AC0CB5C}" presName="parentLin" presStyleCnt="0"/>
      <dgm:spPr/>
    </dgm:pt>
    <dgm:pt modelId="{4ACE92B5-3DCB-D74F-80BC-BB353A54AE6B}" type="pres">
      <dgm:prSet presAssocID="{B8D48B37-14DB-AC47-B51E-B2AA5AC0CB5C}" presName="parentLeftMargin" presStyleLbl="node1" presStyleIdx="0" presStyleCnt="4"/>
      <dgm:spPr/>
    </dgm:pt>
    <dgm:pt modelId="{041DB693-589B-574A-91E6-1C38A7E77605}" type="pres">
      <dgm:prSet presAssocID="{B8D48B37-14DB-AC47-B51E-B2AA5AC0CB5C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A2007970-E1FF-0745-BF8B-EBF2FD42273D}" type="pres">
      <dgm:prSet presAssocID="{B8D48B37-14DB-AC47-B51E-B2AA5AC0CB5C}" presName="negativeSpace" presStyleCnt="0"/>
      <dgm:spPr/>
    </dgm:pt>
    <dgm:pt modelId="{46D64C1E-C46F-8A44-8E90-F751E6AD8A64}" type="pres">
      <dgm:prSet presAssocID="{B8D48B37-14DB-AC47-B51E-B2AA5AC0CB5C}" presName="childText" presStyleLbl="conFgAcc1" presStyleIdx="0" presStyleCnt="4">
        <dgm:presLayoutVars>
          <dgm:bulletEnabled val="1"/>
        </dgm:presLayoutVars>
      </dgm:prSet>
      <dgm:spPr/>
    </dgm:pt>
    <dgm:pt modelId="{B3BF854B-D6F8-5045-BA14-A1275BFAC91F}" type="pres">
      <dgm:prSet presAssocID="{1E9E05A8-9B6E-CC41-993F-C63A6A900CA1}" presName="spaceBetweenRectangles" presStyleCnt="0"/>
      <dgm:spPr/>
    </dgm:pt>
    <dgm:pt modelId="{BC69F6D8-9051-0F48-B8D4-B4312EDF31C9}" type="pres">
      <dgm:prSet presAssocID="{5A64C1FD-75EC-B146-9D44-16F1C32B0823}" presName="parentLin" presStyleCnt="0"/>
      <dgm:spPr/>
    </dgm:pt>
    <dgm:pt modelId="{796AC12C-5AEE-D247-BE26-09AF0EDF9716}" type="pres">
      <dgm:prSet presAssocID="{5A64C1FD-75EC-B146-9D44-16F1C32B0823}" presName="parentLeftMargin" presStyleLbl="node1" presStyleIdx="0" presStyleCnt="4"/>
      <dgm:spPr/>
    </dgm:pt>
    <dgm:pt modelId="{B129EA80-34C8-5D47-9D15-AFD3B141ADB7}" type="pres">
      <dgm:prSet presAssocID="{5A64C1FD-75EC-B146-9D44-16F1C32B0823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58ADFD5E-B5BE-EF4C-BBFA-5482E3D8BBDB}" type="pres">
      <dgm:prSet presAssocID="{5A64C1FD-75EC-B146-9D44-16F1C32B0823}" presName="negativeSpace" presStyleCnt="0"/>
      <dgm:spPr/>
    </dgm:pt>
    <dgm:pt modelId="{7706AA7D-26BF-5949-9733-E411E53023F5}" type="pres">
      <dgm:prSet presAssocID="{5A64C1FD-75EC-B146-9D44-16F1C32B0823}" presName="childText" presStyleLbl="conFgAcc1" presStyleIdx="1" presStyleCnt="4">
        <dgm:presLayoutVars>
          <dgm:bulletEnabled val="1"/>
        </dgm:presLayoutVars>
      </dgm:prSet>
      <dgm:spPr/>
    </dgm:pt>
    <dgm:pt modelId="{9533472B-49C7-4949-970C-3F6325CA05B1}" type="pres">
      <dgm:prSet presAssocID="{8432B400-D185-1D4F-9315-34F39F090F01}" presName="spaceBetweenRectangles" presStyleCnt="0"/>
      <dgm:spPr/>
    </dgm:pt>
    <dgm:pt modelId="{4DF5B2C1-B07E-AF48-8BDE-CF2FA389AFD8}" type="pres">
      <dgm:prSet presAssocID="{19113AF9-0F43-9A44-8D28-27B2AA21E135}" presName="parentLin" presStyleCnt="0"/>
      <dgm:spPr/>
    </dgm:pt>
    <dgm:pt modelId="{9EE701D0-79A6-D94B-8B75-04DFEE36891A}" type="pres">
      <dgm:prSet presAssocID="{19113AF9-0F43-9A44-8D28-27B2AA21E135}" presName="parentLeftMargin" presStyleLbl="node1" presStyleIdx="1" presStyleCnt="4"/>
      <dgm:spPr/>
    </dgm:pt>
    <dgm:pt modelId="{559CF188-2D7B-044B-83D9-647C7DDCA2EC}" type="pres">
      <dgm:prSet presAssocID="{19113AF9-0F43-9A44-8D28-27B2AA21E135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5B5C002F-E4B8-C44E-881E-D913A4071C02}" type="pres">
      <dgm:prSet presAssocID="{19113AF9-0F43-9A44-8D28-27B2AA21E135}" presName="negativeSpace" presStyleCnt="0"/>
      <dgm:spPr/>
    </dgm:pt>
    <dgm:pt modelId="{51429585-EAEB-2649-A399-8A411D6653C2}" type="pres">
      <dgm:prSet presAssocID="{19113AF9-0F43-9A44-8D28-27B2AA21E135}" presName="childText" presStyleLbl="conFgAcc1" presStyleIdx="2" presStyleCnt="4">
        <dgm:presLayoutVars>
          <dgm:bulletEnabled val="1"/>
        </dgm:presLayoutVars>
      </dgm:prSet>
      <dgm:spPr/>
    </dgm:pt>
    <dgm:pt modelId="{915FAAAE-FAA1-4193-81EB-B0708A060839}" type="pres">
      <dgm:prSet presAssocID="{E84EF8AF-87A8-984B-B4A0-D1B11113E84B}" presName="spaceBetweenRectangles" presStyleCnt="0"/>
      <dgm:spPr/>
    </dgm:pt>
    <dgm:pt modelId="{9DE4582D-28BA-4554-B96A-976150C8DD10}" type="pres">
      <dgm:prSet presAssocID="{7AFA5B7B-3542-4E13-A245-92C9AE817D07}" presName="parentLin" presStyleCnt="0"/>
      <dgm:spPr/>
    </dgm:pt>
    <dgm:pt modelId="{6E293F31-F5F0-408E-9A4D-6AB62148E015}" type="pres">
      <dgm:prSet presAssocID="{7AFA5B7B-3542-4E13-A245-92C9AE817D07}" presName="parentLeftMargin" presStyleLbl="node1" presStyleIdx="2" presStyleCnt="4"/>
      <dgm:spPr/>
    </dgm:pt>
    <dgm:pt modelId="{4CACEF0A-014D-4A2A-9D6B-9CD11A51AAAA}" type="pres">
      <dgm:prSet presAssocID="{7AFA5B7B-3542-4E13-A245-92C9AE817D07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5D12E98E-4E84-4261-A61D-2DF8AE78CFE8}" type="pres">
      <dgm:prSet presAssocID="{7AFA5B7B-3542-4E13-A245-92C9AE817D07}" presName="negativeSpace" presStyleCnt="0"/>
      <dgm:spPr/>
    </dgm:pt>
    <dgm:pt modelId="{A53E82C0-5FAF-4ADD-97F6-223F38422AFB}" type="pres">
      <dgm:prSet presAssocID="{7AFA5B7B-3542-4E13-A245-92C9AE817D07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8CD46608-0667-F24C-B758-7B8954274B74}" type="presOf" srcId="{B8D48B37-14DB-AC47-B51E-B2AA5AC0CB5C}" destId="{041DB693-589B-574A-91E6-1C38A7E77605}" srcOrd="1" destOrd="0" presId="urn:microsoft.com/office/officeart/2005/8/layout/list1"/>
    <dgm:cxn modelId="{A31B6C17-8AA1-5741-B38A-5255F64A547D}" type="presOf" srcId="{B8D48B37-14DB-AC47-B51E-B2AA5AC0CB5C}" destId="{4ACE92B5-3DCB-D74F-80BC-BB353A54AE6B}" srcOrd="0" destOrd="0" presId="urn:microsoft.com/office/officeart/2005/8/layout/list1"/>
    <dgm:cxn modelId="{24D22024-F393-D34E-BE26-C56CED452370}" srcId="{5DB3D92F-CE0E-3348-A7B1-FEB742C25705}" destId="{5A64C1FD-75EC-B146-9D44-16F1C32B0823}" srcOrd="1" destOrd="0" parTransId="{B384A101-3F98-0D4E-9A01-C98ACC898322}" sibTransId="{8432B400-D185-1D4F-9315-34F39F090F01}"/>
    <dgm:cxn modelId="{190A2E35-B16C-054E-9D88-39A3230BAA29}" type="presOf" srcId="{5A64C1FD-75EC-B146-9D44-16F1C32B0823}" destId="{796AC12C-5AEE-D247-BE26-09AF0EDF9716}" srcOrd="0" destOrd="0" presId="urn:microsoft.com/office/officeart/2005/8/layout/list1"/>
    <dgm:cxn modelId="{D9DEDE3C-1A9F-4EA9-AA6D-3B0F60FFFF75}" srcId="{5DB3D92F-CE0E-3348-A7B1-FEB742C25705}" destId="{7AFA5B7B-3542-4E13-A245-92C9AE817D07}" srcOrd="3" destOrd="0" parTransId="{5E12658D-042A-46F3-B7A7-6F4DB8B8A75F}" sibTransId="{116B2910-1DEB-4FDE-A77D-36CA55BB4F48}"/>
    <dgm:cxn modelId="{5BD87580-A6A9-B343-9BE9-6D6F071E685D}" type="presOf" srcId="{5A64C1FD-75EC-B146-9D44-16F1C32B0823}" destId="{B129EA80-34C8-5D47-9D15-AFD3B141ADB7}" srcOrd="1" destOrd="0" presId="urn:microsoft.com/office/officeart/2005/8/layout/list1"/>
    <dgm:cxn modelId="{C61D34A3-8782-E043-9017-55976C05B38C}" type="presOf" srcId="{19113AF9-0F43-9A44-8D28-27B2AA21E135}" destId="{559CF188-2D7B-044B-83D9-647C7DDCA2EC}" srcOrd="1" destOrd="0" presId="urn:microsoft.com/office/officeart/2005/8/layout/list1"/>
    <dgm:cxn modelId="{7F88D3B4-7029-40C0-9186-94B6F1240356}" type="presOf" srcId="{7AFA5B7B-3542-4E13-A245-92C9AE817D07}" destId="{4CACEF0A-014D-4A2A-9D6B-9CD11A51AAAA}" srcOrd="1" destOrd="0" presId="urn:microsoft.com/office/officeart/2005/8/layout/list1"/>
    <dgm:cxn modelId="{D8B5E5B7-EFE3-C441-864C-EC952C17E201}" srcId="{5DB3D92F-CE0E-3348-A7B1-FEB742C25705}" destId="{19113AF9-0F43-9A44-8D28-27B2AA21E135}" srcOrd="2" destOrd="0" parTransId="{241CA5D2-BF9E-8445-A73F-8E714CD2AA7A}" sibTransId="{E84EF8AF-87A8-984B-B4A0-D1B11113E84B}"/>
    <dgm:cxn modelId="{266B1AC8-40B5-FB42-9AE5-ECD5D7B16E28}" type="presOf" srcId="{5DB3D92F-CE0E-3348-A7B1-FEB742C25705}" destId="{CAD0DCA3-3997-6444-ABAB-2A83BAE2434D}" srcOrd="0" destOrd="0" presId="urn:microsoft.com/office/officeart/2005/8/layout/list1"/>
    <dgm:cxn modelId="{3FB416D2-3B99-484F-92B4-542EFE29934A}" type="presOf" srcId="{7AFA5B7B-3542-4E13-A245-92C9AE817D07}" destId="{6E293F31-F5F0-408E-9A4D-6AB62148E015}" srcOrd="0" destOrd="0" presId="urn:microsoft.com/office/officeart/2005/8/layout/list1"/>
    <dgm:cxn modelId="{0B0608EA-A8DB-E84C-8835-F4C39BDC2AFB}" srcId="{5DB3D92F-CE0E-3348-A7B1-FEB742C25705}" destId="{B8D48B37-14DB-AC47-B51E-B2AA5AC0CB5C}" srcOrd="0" destOrd="0" parTransId="{23C44806-F584-7D4A-9A1A-BF025D5E13D7}" sibTransId="{1E9E05A8-9B6E-CC41-993F-C63A6A900CA1}"/>
    <dgm:cxn modelId="{C31CF3EB-ADC4-5849-96EC-862F94C29A01}" type="presOf" srcId="{19113AF9-0F43-9A44-8D28-27B2AA21E135}" destId="{9EE701D0-79A6-D94B-8B75-04DFEE36891A}" srcOrd="0" destOrd="0" presId="urn:microsoft.com/office/officeart/2005/8/layout/list1"/>
    <dgm:cxn modelId="{DE161289-6E9C-454C-8007-30D334503245}" type="presParOf" srcId="{CAD0DCA3-3997-6444-ABAB-2A83BAE2434D}" destId="{ECD78CCE-15CD-0040-BCFE-2B5C3750F4E4}" srcOrd="0" destOrd="0" presId="urn:microsoft.com/office/officeart/2005/8/layout/list1"/>
    <dgm:cxn modelId="{5EFC9164-E48D-584C-9BFF-ECBAC5930147}" type="presParOf" srcId="{ECD78CCE-15CD-0040-BCFE-2B5C3750F4E4}" destId="{4ACE92B5-3DCB-D74F-80BC-BB353A54AE6B}" srcOrd="0" destOrd="0" presId="urn:microsoft.com/office/officeart/2005/8/layout/list1"/>
    <dgm:cxn modelId="{5BADFD11-A24F-1648-8C6A-E699916E3346}" type="presParOf" srcId="{ECD78CCE-15CD-0040-BCFE-2B5C3750F4E4}" destId="{041DB693-589B-574A-91E6-1C38A7E77605}" srcOrd="1" destOrd="0" presId="urn:microsoft.com/office/officeart/2005/8/layout/list1"/>
    <dgm:cxn modelId="{03F22630-873C-DD45-AE8B-505D35A0B2B1}" type="presParOf" srcId="{CAD0DCA3-3997-6444-ABAB-2A83BAE2434D}" destId="{A2007970-E1FF-0745-BF8B-EBF2FD42273D}" srcOrd="1" destOrd="0" presId="urn:microsoft.com/office/officeart/2005/8/layout/list1"/>
    <dgm:cxn modelId="{D861F917-5FB0-FB49-8696-28309A66F483}" type="presParOf" srcId="{CAD0DCA3-3997-6444-ABAB-2A83BAE2434D}" destId="{46D64C1E-C46F-8A44-8E90-F751E6AD8A64}" srcOrd="2" destOrd="0" presId="urn:microsoft.com/office/officeart/2005/8/layout/list1"/>
    <dgm:cxn modelId="{B062D971-BDBC-534B-9D47-15055930F134}" type="presParOf" srcId="{CAD0DCA3-3997-6444-ABAB-2A83BAE2434D}" destId="{B3BF854B-D6F8-5045-BA14-A1275BFAC91F}" srcOrd="3" destOrd="0" presId="urn:microsoft.com/office/officeart/2005/8/layout/list1"/>
    <dgm:cxn modelId="{2AE1A3A4-A8A3-E149-9FCA-9957E63F3205}" type="presParOf" srcId="{CAD0DCA3-3997-6444-ABAB-2A83BAE2434D}" destId="{BC69F6D8-9051-0F48-B8D4-B4312EDF31C9}" srcOrd="4" destOrd="0" presId="urn:microsoft.com/office/officeart/2005/8/layout/list1"/>
    <dgm:cxn modelId="{B535CE67-8157-0442-A3D4-57BB9B57311B}" type="presParOf" srcId="{BC69F6D8-9051-0F48-B8D4-B4312EDF31C9}" destId="{796AC12C-5AEE-D247-BE26-09AF0EDF9716}" srcOrd="0" destOrd="0" presId="urn:microsoft.com/office/officeart/2005/8/layout/list1"/>
    <dgm:cxn modelId="{BFC9C00B-6102-EB45-91A5-758CD86C9CE1}" type="presParOf" srcId="{BC69F6D8-9051-0F48-B8D4-B4312EDF31C9}" destId="{B129EA80-34C8-5D47-9D15-AFD3B141ADB7}" srcOrd="1" destOrd="0" presId="urn:microsoft.com/office/officeart/2005/8/layout/list1"/>
    <dgm:cxn modelId="{52F0952C-6363-024C-8EAF-0DA8C4AA77AB}" type="presParOf" srcId="{CAD0DCA3-3997-6444-ABAB-2A83BAE2434D}" destId="{58ADFD5E-B5BE-EF4C-BBFA-5482E3D8BBDB}" srcOrd="5" destOrd="0" presId="urn:microsoft.com/office/officeart/2005/8/layout/list1"/>
    <dgm:cxn modelId="{103EE85A-831C-1345-AD41-5898DFF9B6EE}" type="presParOf" srcId="{CAD0DCA3-3997-6444-ABAB-2A83BAE2434D}" destId="{7706AA7D-26BF-5949-9733-E411E53023F5}" srcOrd="6" destOrd="0" presId="urn:microsoft.com/office/officeart/2005/8/layout/list1"/>
    <dgm:cxn modelId="{AB8369E6-F8BE-D240-970E-E1025D1BC0A3}" type="presParOf" srcId="{CAD0DCA3-3997-6444-ABAB-2A83BAE2434D}" destId="{9533472B-49C7-4949-970C-3F6325CA05B1}" srcOrd="7" destOrd="0" presId="urn:microsoft.com/office/officeart/2005/8/layout/list1"/>
    <dgm:cxn modelId="{D2CCDF5B-E563-EC4E-9A1C-C1EEF5BC729C}" type="presParOf" srcId="{CAD0DCA3-3997-6444-ABAB-2A83BAE2434D}" destId="{4DF5B2C1-B07E-AF48-8BDE-CF2FA389AFD8}" srcOrd="8" destOrd="0" presId="urn:microsoft.com/office/officeart/2005/8/layout/list1"/>
    <dgm:cxn modelId="{4A90ABFF-8AB0-3340-952D-2D034B4D0014}" type="presParOf" srcId="{4DF5B2C1-B07E-AF48-8BDE-CF2FA389AFD8}" destId="{9EE701D0-79A6-D94B-8B75-04DFEE36891A}" srcOrd="0" destOrd="0" presId="urn:microsoft.com/office/officeart/2005/8/layout/list1"/>
    <dgm:cxn modelId="{911D36CB-73C2-E949-8893-47C9BF4610DE}" type="presParOf" srcId="{4DF5B2C1-B07E-AF48-8BDE-CF2FA389AFD8}" destId="{559CF188-2D7B-044B-83D9-647C7DDCA2EC}" srcOrd="1" destOrd="0" presId="urn:microsoft.com/office/officeart/2005/8/layout/list1"/>
    <dgm:cxn modelId="{F68C781B-6B92-EC46-A070-9092E3049D40}" type="presParOf" srcId="{CAD0DCA3-3997-6444-ABAB-2A83BAE2434D}" destId="{5B5C002F-E4B8-C44E-881E-D913A4071C02}" srcOrd="9" destOrd="0" presId="urn:microsoft.com/office/officeart/2005/8/layout/list1"/>
    <dgm:cxn modelId="{38F947D4-F9AD-C64A-89AD-36091409D0BF}" type="presParOf" srcId="{CAD0DCA3-3997-6444-ABAB-2A83BAE2434D}" destId="{51429585-EAEB-2649-A399-8A411D6653C2}" srcOrd="10" destOrd="0" presId="urn:microsoft.com/office/officeart/2005/8/layout/list1"/>
    <dgm:cxn modelId="{04F55CE2-CBD3-4984-8ADC-29B30FD7DBBF}" type="presParOf" srcId="{CAD0DCA3-3997-6444-ABAB-2A83BAE2434D}" destId="{915FAAAE-FAA1-4193-81EB-B0708A060839}" srcOrd="11" destOrd="0" presId="urn:microsoft.com/office/officeart/2005/8/layout/list1"/>
    <dgm:cxn modelId="{4C61544D-2222-4AA4-9C9C-B6854BCD828F}" type="presParOf" srcId="{CAD0DCA3-3997-6444-ABAB-2A83BAE2434D}" destId="{9DE4582D-28BA-4554-B96A-976150C8DD10}" srcOrd="12" destOrd="0" presId="urn:microsoft.com/office/officeart/2005/8/layout/list1"/>
    <dgm:cxn modelId="{55598310-6403-4E36-A924-C93DDB4FED3A}" type="presParOf" srcId="{9DE4582D-28BA-4554-B96A-976150C8DD10}" destId="{6E293F31-F5F0-408E-9A4D-6AB62148E015}" srcOrd="0" destOrd="0" presId="urn:microsoft.com/office/officeart/2005/8/layout/list1"/>
    <dgm:cxn modelId="{965892ED-8B0A-45F1-867D-62A90EA12E0D}" type="presParOf" srcId="{9DE4582D-28BA-4554-B96A-976150C8DD10}" destId="{4CACEF0A-014D-4A2A-9D6B-9CD11A51AAAA}" srcOrd="1" destOrd="0" presId="urn:microsoft.com/office/officeart/2005/8/layout/list1"/>
    <dgm:cxn modelId="{425ADE3D-1F60-47ED-8860-2455DB0186D6}" type="presParOf" srcId="{CAD0DCA3-3997-6444-ABAB-2A83BAE2434D}" destId="{5D12E98E-4E84-4261-A61D-2DF8AE78CFE8}" srcOrd="13" destOrd="0" presId="urn:microsoft.com/office/officeart/2005/8/layout/list1"/>
    <dgm:cxn modelId="{00B516E3-8F4B-4F4C-ACD2-F4BFE0A853FA}" type="presParOf" srcId="{CAD0DCA3-3997-6444-ABAB-2A83BAE2434D}" destId="{A53E82C0-5FAF-4ADD-97F6-223F38422AFB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D64C1E-C46F-8A44-8E90-F751E6AD8A64}">
      <dsp:nvSpPr>
        <dsp:cNvPr id="0" name=""/>
        <dsp:cNvSpPr/>
      </dsp:nvSpPr>
      <dsp:spPr>
        <a:xfrm>
          <a:off x="0" y="2026238"/>
          <a:ext cx="11241158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1DB693-589B-574A-91E6-1C38A7E77605}">
      <dsp:nvSpPr>
        <dsp:cNvPr id="0" name=""/>
        <dsp:cNvSpPr/>
      </dsp:nvSpPr>
      <dsp:spPr>
        <a:xfrm>
          <a:off x="562057" y="1760558"/>
          <a:ext cx="7868810" cy="53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7422" tIns="0" rIns="297422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 err="1">
              <a:solidFill>
                <a:schemeClr val="bg1">
                  <a:lumMod val="95000"/>
                </a:schemeClr>
              </a:solidFill>
            </a:rPr>
            <a:t>Transfectar</a:t>
          </a:r>
          <a:r>
            <a:rPr lang="es-ES" sz="1800" kern="1200" dirty="0">
              <a:solidFill>
                <a:schemeClr val="bg1">
                  <a:lumMod val="95000"/>
                </a:schemeClr>
              </a:solidFill>
            </a:rPr>
            <a:t> </a:t>
          </a:r>
          <a:r>
            <a:rPr lang="es-ES" sz="1800" kern="1200" dirty="0" err="1">
              <a:solidFill>
                <a:schemeClr val="bg1">
                  <a:lumMod val="95000"/>
                </a:schemeClr>
              </a:solidFill>
            </a:rPr>
            <a:t>promastigotes</a:t>
          </a:r>
          <a:r>
            <a:rPr lang="es-ES" sz="1800" kern="1200" dirty="0">
              <a:solidFill>
                <a:schemeClr val="bg1">
                  <a:lumMod val="95000"/>
                </a:schemeClr>
              </a:solidFill>
            </a:rPr>
            <a:t> de </a:t>
          </a:r>
          <a:r>
            <a:rPr lang="es-ES" sz="1800" i="1" kern="1200" dirty="0" err="1">
              <a:solidFill>
                <a:schemeClr val="bg1">
                  <a:lumMod val="95000"/>
                </a:schemeClr>
              </a:solidFill>
            </a:rPr>
            <a:t>Leishmania</a:t>
          </a:r>
          <a:r>
            <a:rPr lang="es-ES" sz="1800" i="1" kern="1200" dirty="0">
              <a:solidFill>
                <a:schemeClr val="bg1">
                  <a:lumMod val="95000"/>
                </a:schemeClr>
              </a:solidFill>
            </a:rPr>
            <a:t> mexicana</a:t>
          </a:r>
          <a:r>
            <a:rPr lang="es-ES" sz="1800" kern="1200" dirty="0">
              <a:solidFill>
                <a:schemeClr val="bg1">
                  <a:lumMod val="95000"/>
                </a:schemeClr>
              </a:solidFill>
            </a:rPr>
            <a:t> con un segmento de ADN que contenga el gen de la proteína fluorescente (GFP).</a:t>
          </a:r>
        </a:p>
      </dsp:txBody>
      <dsp:txXfrm>
        <a:off x="587996" y="1786497"/>
        <a:ext cx="7816932" cy="479482"/>
      </dsp:txXfrm>
    </dsp:sp>
    <dsp:sp modelId="{7706AA7D-26BF-5949-9733-E411E53023F5}">
      <dsp:nvSpPr>
        <dsp:cNvPr id="0" name=""/>
        <dsp:cNvSpPr/>
      </dsp:nvSpPr>
      <dsp:spPr>
        <a:xfrm>
          <a:off x="0" y="2842718"/>
          <a:ext cx="11241158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29EA80-34C8-5D47-9D15-AFD3B141ADB7}">
      <dsp:nvSpPr>
        <dsp:cNvPr id="0" name=""/>
        <dsp:cNvSpPr/>
      </dsp:nvSpPr>
      <dsp:spPr>
        <a:xfrm>
          <a:off x="562057" y="2577038"/>
          <a:ext cx="7868810" cy="53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7422" tIns="0" rIns="297422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solidFill>
                <a:schemeClr val="bg1">
                  <a:lumMod val="95000"/>
                </a:schemeClr>
              </a:solidFill>
            </a:rPr>
            <a:t>Observar fluorescencia de </a:t>
          </a:r>
          <a:r>
            <a:rPr lang="es-ES" sz="1800" kern="1200" dirty="0" err="1">
              <a:solidFill>
                <a:schemeClr val="bg1">
                  <a:lumMod val="95000"/>
                </a:schemeClr>
              </a:solidFill>
            </a:rPr>
            <a:t>promastigotes</a:t>
          </a:r>
          <a:r>
            <a:rPr lang="es-ES" sz="1800" kern="1200" dirty="0">
              <a:solidFill>
                <a:schemeClr val="bg1">
                  <a:lumMod val="95000"/>
                </a:schemeClr>
              </a:solidFill>
            </a:rPr>
            <a:t> de </a:t>
          </a:r>
          <a:r>
            <a:rPr lang="es-ES" sz="1800" i="1" kern="1200" dirty="0" err="1">
              <a:solidFill>
                <a:schemeClr val="bg1">
                  <a:lumMod val="95000"/>
                </a:schemeClr>
              </a:solidFill>
            </a:rPr>
            <a:t>Leishmania</a:t>
          </a:r>
          <a:r>
            <a:rPr lang="es-ES" sz="1800" i="1" kern="1200" dirty="0">
              <a:solidFill>
                <a:schemeClr val="bg1">
                  <a:lumMod val="95000"/>
                </a:schemeClr>
              </a:solidFill>
            </a:rPr>
            <a:t> mexicana</a:t>
          </a:r>
          <a:r>
            <a:rPr lang="es-ES" sz="1800" kern="1200" dirty="0">
              <a:solidFill>
                <a:schemeClr val="bg1">
                  <a:lumMod val="95000"/>
                </a:schemeClr>
              </a:solidFill>
            </a:rPr>
            <a:t> con un microscopio </a:t>
          </a:r>
          <a:r>
            <a:rPr lang="en-GB" sz="1800" kern="1200" dirty="0">
              <a:solidFill>
                <a:schemeClr val="bg1">
                  <a:lumMod val="95000"/>
                </a:schemeClr>
              </a:solidFill>
            </a:rPr>
            <a:t>de </a:t>
          </a:r>
          <a:r>
            <a:rPr lang="en-GB" sz="1800" kern="1200" dirty="0" err="1">
              <a:solidFill>
                <a:schemeClr val="bg1">
                  <a:lumMod val="95000"/>
                </a:schemeClr>
              </a:solidFill>
            </a:rPr>
            <a:t>fluorescencia</a:t>
          </a:r>
          <a:r>
            <a:rPr lang="en-GB" sz="1800" kern="1200" dirty="0">
              <a:solidFill>
                <a:schemeClr val="bg1">
                  <a:lumMod val="95000"/>
                </a:schemeClr>
              </a:solidFill>
            </a:rPr>
            <a:t>.</a:t>
          </a:r>
          <a:endParaRPr lang="es-ES" sz="1800" kern="1200" dirty="0">
            <a:solidFill>
              <a:schemeClr val="bg1">
                <a:lumMod val="95000"/>
              </a:schemeClr>
            </a:solidFill>
          </a:endParaRPr>
        </a:p>
      </dsp:txBody>
      <dsp:txXfrm>
        <a:off x="587996" y="2602977"/>
        <a:ext cx="7816932" cy="479482"/>
      </dsp:txXfrm>
    </dsp:sp>
    <dsp:sp modelId="{51429585-EAEB-2649-A399-8A411D6653C2}">
      <dsp:nvSpPr>
        <dsp:cNvPr id="0" name=""/>
        <dsp:cNvSpPr/>
      </dsp:nvSpPr>
      <dsp:spPr>
        <a:xfrm>
          <a:off x="0" y="3659198"/>
          <a:ext cx="11241158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9CF188-2D7B-044B-83D9-647C7DDCA2EC}">
      <dsp:nvSpPr>
        <dsp:cNvPr id="0" name=""/>
        <dsp:cNvSpPr/>
      </dsp:nvSpPr>
      <dsp:spPr>
        <a:xfrm>
          <a:off x="562057" y="3393518"/>
          <a:ext cx="7868810" cy="53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7422" tIns="0" rIns="297422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solidFill>
                <a:schemeClr val="bg1">
                  <a:lumMod val="95000"/>
                </a:schemeClr>
              </a:solidFill>
            </a:rPr>
            <a:t>Comprobar que se ha modificado el genoma con el gen de GFP mediante PCR.</a:t>
          </a:r>
        </a:p>
      </dsp:txBody>
      <dsp:txXfrm>
        <a:off x="587996" y="3419457"/>
        <a:ext cx="7816932" cy="479482"/>
      </dsp:txXfrm>
    </dsp:sp>
    <dsp:sp modelId="{A53E82C0-5FAF-4ADD-97F6-223F38422AFB}">
      <dsp:nvSpPr>
        <dsp:cNvPr id="0" name=""/>
        <dsp:cNvSpPr/>
      </dsp:nvSpPr>
      <dsp:spPr>
        <a:xfrm>
          <a:off x="0" y="4475678"/>
          <a:ext cx="11241158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ACEF0A-014D-4A2A-9D6B-9CD11A51AAAA}">
      <dsp:nvSpPr>
        <dsp:cNvPr id="0" name=""/>
        <dsp:cNvSpPr/>
      </dsp:nvSpPr>
      <dsp:spPr>
        <a:xfrm>
          <a:off x="562057" y="4209998"/>
          <a:ext cx="7868810" cy="53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7422" tIns="0" rIns="297422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solidFill>
                <a:schemeClr val="bg1">
                  <a:lumMod val="95000"/>
                </a:schemeClr>
              </a:solidFill>
            </a:rPr>
            <a:t>Realizar un seguimiento de GP63:GFP en la multiplicación parasitaria.</a:t>
          </a:r>
          <a:endParaRPr lang="en-GB" sz="1800" kern="1200" dirty="0">
            <a:solidFill>
              <a:schemeClr val="bg1">
                <a:lumMod val="95000"/>
              </a:schemeClr>
            </a:solidFill>
          </a:endParaRPr>
        </a:p>
      </dsp:txBody>
      <dsp:txXfrm>
        <a:off x="587996" y="4235937"/>
        <a:ext cx="7816932" cy="4794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2C496F-47FB-8A47-9B9B-57C7563732C8}" type="datetimeFigureOut">
              <a:rPr lang="es-ES" smtClean="0"/>
              <a:t>12/07/2019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Haga clic para modificar el estilo de texto del patrón</a:t>
            </a:r>
          </a:p>
          <a:p>
            <a:pPr lvl="1"/>
            <a:r>
              <a:rPr lang="fr-FR"/>
              <a:t>Segundo nivel</a:t>
            </a:r>
          </a:p>
          <a:p>
            <a:pPr lvl="2"/>
            <a:r>
              <a:rPr lang="fr-FR"/>
              <a:t>Tercer nivel</a:t>
            </a:r>
          </a:p>
          <a:p>
            <a:pPr lvl="3"/>
            <a:r>
              <a:rPr lang="fr-FR"/>
              <a:t>Cuarto nivel</a:t>
            </a:r>
          </a:p>
          <a:p>
            <a:pPr lvl="4"/>
            <a:r>
              <a:rPr lang="fr-FR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2B17D7-FDBF-394E-A001-A3850005528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723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Esta</a:t>
            </a:r>
            <a:r>
              <a:rPr lang="en-GB" dirty="0"/>
              <a:t> </a:t>
            </a:r>
            <a:r>
              <a:rPr lang="en-GB" dirty="0" err="1"/>
              <a:t>investigación</a:t>
            </a:r>
            <a:r>
              <a:rPr lang="en-GB" dirty="0"/>
              <a:t> se </a:t>
            </a:r>
            <a:r>
              <a:rPr lang="en-GB" dirty="0" err="1"/>
              <a:t>realizó</a:t>
            </a:r>
            <a:r>
              <a:rPr lang="en-GB" dirty="0"/>
              <a:t> dentro del Proyecto </a:t>
            </a:r>
            <a:r>
              <a:rPr lang="en-GB" dirty="0" err="1"/>
              <a:t>Localización</a:t>
            </a:r>
            <a:r>
              <a:rPr lang="en-GB" dirty="0"/>
              <a:t> de </a:t>
            </a:r>
            <a:r>
              <a:rPr lang="en-GB" dirty="0" err="1"/>
              <a:t>microvesículas</a:t>
            </a:r>
            <a:r>
              <a:rPr lang="en-GB" dirty="0"/>
              <a:t> </a:t>
            </a:r>
            <a:r>
              <a:rPr lang="en-GB" dirty="0" err="1"/>
              <a:t>parasitarias</a:t>
            </a:r>
            <a:r>
              <a:rPr lang="en-GB" dirty="0"/>
              <a:t> </a:t>
            </a:r>
            <a:r>
              <a:rPr lang="en-GB" dirty="0" err="1"/>
              <a:t>mediante</a:t>
            </a:r>
            <a:r>
              <a:rPr lang="en-GB" dirty="0"/>
              <a:t> </a:t>
            </a:r>
            <a:r>
              <a:rPr lang="en-GB" dirty="0" err="1"/>
              <a:t>microscopía</a:t>
            </a:r>
            <a:r>
              <a:rPr lang="en-GB" dirty="0"/>
              <a:t> confocal. </a:t>
            </a:r>
            <a:r>
              <a:rPr lang="en-GB" dirty="0" err="1"/>
              <a:t>financiado</a:t>
            </a:r>
            <a:r>
              <a:rPr lang="en-GB" dirty="0"/>
              <a:t> por el </a:t>
            </a:r>
            <a:r>
              <a:rPr lang="en-GB" dirty="0" err="1"/>
              <a:t>centro</a:t>
            </a:r>
            <a:r>
              <a:rPr lang="en-GB" dirty="0"/>
              <a:t> de </a:t>
            </a:r>
            <a:r>
              <a:rPr lang="en-GB" dirty="0" err="1"/>
              <a:t>nanociencia</a:t>
            </a:r>
            <a:r>
              <a:rPr lang="en-GB" dirty="0"/>
              <a:t> y </a:t>
            </a:r>
            <a:r>
              <a:rPr lang="en-GB" dirty="0" err="1"/>
              <a:t>nanotecnología</a:t>
            </a:r>
            <a:r>
              <a:rPr lang="en-GB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2B17D7-FDBF-394E-A001-A38500055289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82765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B17D7-FDBF-394E-A001-A38500055289}" type="slidenum">
              <a:rPr lang="es-ES" smtClean="0"/>
              <a:t>41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0937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Existen</a:t>
            </a:r>
            <a:r>
              <a:rPr lang="en-GB" dirty="0"/>
              <a:t> </a:t>
            </a:r>
            <a:r>
              <a:rPr lang="en-GB" dirty="0" err="1"/>
              <a:t>factores</a:t>
            </a:r>
            <a:r>
              <a:rPr lang="en-GB" dirty="0"/>
              <a:t> de </a:t>
            </a:r>
            <a:r>
              <a:rPr lang="en-GB" dirty="0" err="1"/>
              <a:t>virulencia</a:t>
            </a:r>
            <a:r>
              <a:rPr lang="en-GB" dirty="0"/>
              <a:t> que </a:t>
            </a:r>
            <a:r>
              <a:rPr lang="en-GB" dirty="0" err="1"/>
              <a:t>facilitan</a:t>
            </a:r>
            <a:r>
              <a:rPr lang="en-GB" dirty="0"/>
              <a:t> la </a:t>
            </a:r>
            <a:r>
              <a:rPr lang="en-GB" dirty="0" err="1"/>
              <a:t>infección</a:t>
            </a:r>
            <a:r>
              <a:rPr lang="en-GB" dirty="0"/>
              <a:t> a los </a:t>
            </a:r>
            <a:r>
              <a:rPr lang="en-GB" dirty="0" err="1"/>
              <a:t>macrófagos</a:t>
            </a:r>
            <a:r>
              <a:rPr lang="en-GB" dirty="0"/>
              <a:t>, </a:t>
            </a:r>
            <a:r>
              <a:rPr lang="en-GB" dirty="0" err="1"/>
              <a:t>muchos</a:t>
            </a:r>
            <a:r>
              <a:rPr lang="en-GB" dirty="0"/>
              <a:t> de </a:t>
            </a:r>
            <a:r>
              <a:rPr lang="en-GB" dirty="0" err="1"/>
              <a:t>estos</a:t>
            </a:r>
            <a:r>
              <a:rPr lang="en-GB" dirty="0"/>
              <a:t> </a:t>
            </a:r>
            <a:r>
              <a:rPr lang="en-GB" dirty="0" err="1"/>
              <a:t>factores</a:t>
            </a:r>
            <a:r>
              <a:rPr lang="en-GB" dirty="0"/>
              <a:t> </a:t>
            </a:r>
            <a:r>
              <a:rPr lang="en-GB" dirty="0" err="1"/>
              <a:t>están</a:t>
            </a:r>
            <a:r>
              <a:rPr lang="en-GB" dirty="0"/>
              <a:t> </a:t>
            </a:r>
            <a:r>
              <a:rPr lang="en-GB" dirty="0" err="1"/>
              <a:t>anclados</a:t>
            </a:r>
            <a:r>
              <a:rPr lang="en-GB" dirty="0"/>
              <a:t> a GPI. GP63 es el factor de </a:t>
            </a:r>
            <a:r>
              <a:rPr lang="en-GB" dirty="0" err="1"/>
              <a:t>virulencia</a:t>
            </a:r>
            <a:r>
              <a:rPr lang="en-GB" dirty="0"/>
              <a:t> </a:t>
            </a:r>
            <a:r>
              <a:rPr lang="en-GB" dirty="0" err="1"/>
              <a:t>más</a:t>
            </a:r>
            <a:r>
              <a:rPr lang="en-GB" dirty="0"/>
              <a:t> </a:t>
            </a:r>
            <a:r>
              <a:rPr lang="en-GB" dirty="0" err="1"/>
              <a:t>importante</a:t>
            </a:r>
            <a:r>
              <a:rPr lang="en-GB" dirty="0"/>
              <a:t> y </a:t>
            </a:r>
            <a:r>
              <a:rPr lang="en-GB" dirty="0" err="1"/>
              <a:t>actúa</a:t>
            </a:r>
            <a:r>
              <a:rPr lang="en-GB" dirty="0"/>
              <a:t> al </a:t>
            </a:r>
            <a:r>
              <a:rPr lang="en-GB" dirty="0" err="1"/>
              <a:t>inhibir</a:t>
            </a:r>
            <a:r>
              <a:rPr lang="en-GB" dirty="0"/>
              <a:t> </a:t>
            </a:r>
            <a:r>
              <a:rPr lang="en-GB" dirty="0" err="1"/>
              <a:t>rutas</a:t>
            </a:r>
            <a:r>
              <a:rPr lang="en-GB" dirty="0"/>
              <a:t> de </a:t>
            </a:r>
            <a:r>
              <a:rPr lang="en-GB" dirty="0" err="1"/>
              <a:t>señalización</a:t>
            </a:r>
            <a:r>
              <a:rPr lang="en-GB" dirty="0"/>
              <a:t> dentro de los </a:t>
            </a:r>
            <a:r>
              <a:rPr lang="en-GB" dirty="0" err="1"/>
              <a:t>macrófagos</a:t>
            </a:r>
            <a:r>
              <a:rPr lang="en-GB" dirty="0"/>
              <a:t>. </a:t>
            </a:r>
            <a:r>
              <a:rPr lang="en-GB" dirty="0" err="1"/>
              <a:t>Inhibe</a:t>
            </a:r>
            <a:r>
              <a:rPr lang="en-GB" dirty="0"/>
              <a:t> la </a:t>
            </a:r>
            <a:r>
              <a:rPr lang="en-GB" dirty="0" err="1"/>
              <a:t>señalización</a:t>
            </a:r>
            <a:r>
              <a:rPr lang="en-GB" dirty="0"/>
              <a:t> de la protein </a:t>
            </a:r>
            <a:r>
              <a:rPr lang="en-GB" dirty="0" err="1"/>
              <a:t>quinasa</a:t>
            </a:r>
            <a:r>
              <a:rPr lang="en-GB" dirty="0"/>
              <a:t> C, la </a:t>
            </a:r>
            <a:r>
              <a:rPr lang="en-GB" dirty="0" err="1"/>
              <a:t>producción</a:t>
            </a:r>
            <a:r>
              <a:rPr lang="en-GB" dirty="0"/>
              <a:t> de IFN alfa y beta, </a:t>
            </a:r>
            <a:r>
              <a:rPr lang="en-GB" dirty="0" err="1"/>
              <a:t>así</a:t>
            </a:r>
            <a:r>
              <a:rPr lang="en-GB" dirty="0"/>
              <a:t> </a:t>
            </a:r>
            <a:r>
              <a:rPr lang="en-GB" dirty="0" err="1"/>
              <a:t>como</a:t>
            </a:r>
            <a:r>
              <a:rPr lang="en-GB" dirty="0"/>
              <a:t> el </a:t>
            </a:r>
            <a:r>
              <a:rPr lang="en-GB" dirty="0" err="1"/>
              <a:t>remodelamiento</a:t>
            </a:r>
            <a:r>
              <a:rPr lang="en-GB" dirty="0"/>
              <a:t> del </a:t>
            </a:r>
            <a:r>
              <a:rPr lang="en-GB" dirty="0" err="1"/>
              <a:t>citoesqueleto</a:t>
            </a:r>
            <a:r>
              <a:rPr lang="en-GB" dirty="0"/>
              <a:t>. De </a:t>
            </a:r>
            <a:r>
              <a:rPr lang="en-GB" dirty="0" err="1"/>
              <a:t>esta</a:t>
            </a:r>
            <a:r>
              <a:rPr lang="en-GB" dirty="0"/>
              <a:t> </a:t>
            </a:r>
            <a:r>
              <a:rPr lang="en-GB" dirty="0" err="1"/>
              <a:t>manera</a:t>
            </a:r>
            <a:r>
              <a:rPr lang="en-GB" dirty="0"/>
              <a:t> Leishmania es </a:t>
            </a:r>
            <a:r>
              <a:rPr lang="en-GB" dirty="0" err="1"/>
              <a:t>capaz</a:t>
            </a:r>
            <a:r>
              <a:rPr lang="en-GB" dirty="0"/>
              <a:t> de </a:t>
            </a:r>
            <a:r>
              <a:rPr lang="en-GB" dirty="0" err="1"/>
              <a:t>sobrevivir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endosomas</a:t>
            </a:r>
            <a:r>
              <a:rPr lang="en-GB" dirty="0"/>
              <a:t> </a:t>
            </a:r>
            <a:r>
              <a:rPr lang="en-GB" dirty="0" err="1"/>
              <a:t>tempranos</a:t>
            </a:r>
            <a:r>
              <a:rPr lang="en-GB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2B17D7-FDBF-394E-A001-A38500055289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6653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¿Por </a:t>
            </a:r>
            <a:r>
              <a:rPr lang="en-GB" dirty="0" err="1"/>
              <a:t>qué</a:t>
            </a:r>
            <a:r>
              <a:rPr lang="en-GB" dirty="0"/>
              <a:t> GP63? </a:t>
            </a:r>
            <a:r>
              <a:rPr lang="en-GB" dirty="0" err="1"/>
              <a:t>Proteína</a:t>
            </a:r>
            <a:r>
              <a:rPr lang="en-GB" dirty="0"/>
              <a:t> </a:t>
            </a:r>
            <a:r>
              <a:rPr lang="en-GB" dirty="0" err="1"/>
              <a:t>importante</a:t>
            </a:r>
            <a:r>
              <a:rPr lang="en-GB" dirty="0"/>
              <a:t> para </a:t>
            </a:r>
            <a:r>
              <a:rPr lang="en-GB" dirty="0" err="1"/>
              <a:t>infección</a:t>
            </a:r>
            <a:r>
              <a:rPr lang="en-GB" dirty="0"/>
              <a:t> a </a:t>
            </a:r>
            <a:r>
              <a:rPr lang="en-GB" dirty="0" err="1"/>
              <a:t>macrófagos</a:t>
            </a:r>
            <a:r>
              <a:rPr lang="en-GB" dirty="0"/>
              <a:t>, </a:t>
            </a:r>
            <a:r>
              <a:rPr lang="en-GB" dirty="0" err="1"/>
              <a:t>encontrada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alto </a:t>
            </a:r>
            <a:r>
              <a:rPr lang="en-GB" dirty="0" err="1"/>
              <a:t>número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la </a:t>
            </a:r>
            <a:r>
              <a:rPr lang="en-GB" dirty="0" err="1"/>
              <a:t>membrana</a:t>
            </a:r>
            <a:r>
              <a:rPr lang="en-GB" dirty="0"/>
              <a:t> del </a:t>
            </a:r>
            <a:r>
              <a:rPr lang="en-GB" dirty="0" err="1"/>
              <a:t>parásito</a:t>
            </a:r>
            <a:r>
              <a:rPr lang="en-GB" dirty="0"/>
              <a:t> y de los </a:t>
            </a:r>
            <a:r>
              <a:rPr lang="en-GB" dirty="0" err="1"/>
              <a:t>microvesículas</a:t>
            </a:r>
            <a:r>
              <a:rPr lang="en-GB" dirty="0"/>
              <a:t> que expulse.</a:t>
            </a:r>
          </a:p>
          <a:p>
            <a:r>
              <a:rPr lang="en-GB" dirty="0"/>
              <a:t>El </a:t>
            </a:r>
            <a:r>
              <a:rPr lang="en-GB" dirty="0" err="1"/>
              <a:t>conocer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dónde</a:t>
            </a:r>
            <a:r>
              <a:rPr lang="en-GB" dirty="0"/>
              <a:t> se </a:t>
            </a:r>
            <a:r>
              <a:rPr lang="en-GB" dirty="0" err="1"/>
              <a:t>encuentra</a:t>
            </a:r>
            <a:r>
              <a:rPr lang="en-GB" dirty="0"/>
              <a:t> </a:t>
            </a:r>
            <a:r>
              <a:rPr lang="en-GB" dirty="0" err="1"/>
              <a:t>esta</a:t>
            </a:r>
            <a:r>
              <a:rPr lang="en-GB" dirty="0"/>
              <a:t> </a:t>
            </a:r>
            <a:r>
              <a:rPr lang="en-GB" dirty="0" err="1"/>
              <a:t>proteína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tiempo</a:t>
            </a:r>
            <a:r>
              <a:rPr lang="en-GB" dirty="0"/>
              <a:t> real, es </a:t>
            </a:r>
            <a:r>
              <a:rPr lang="en-GB" dirty="0" err="1"/>
              <a:t>importante</a:t>
            </a:r>
            <a:r>
              <a:rPr lang="en-GB" dirty="0"/>
              <a:t> para </a:t>
            </a:r>
            <a:r>
              <a:rPr lang="en-GB" dirty="0" err="1"/>
              <a:t>poder</a:t>
            </a:r>
            <a:r>
              <a:rPr lang="en-GB" dirty="0"/>
              <a:t> </a:t>
            </a:r>
            <a:r>
              <a:rPr lang="en-GB" dirty="0" err="1"/>
              <a:t>desarrollar</a:t>
            </a:r>
            <a:r>
              <a:rPr lang="en-GB" dirty="0"/>
              <a:t> </a:t>
            </a:r>
            <a:r>
              <a:rPr lang="en-GB" dirty="0" err="1"/>
              <a:t>mejores</a:t>
            </a:r>
            <a:r>
              <a:rPr lang="en-GB" dirty="0"/>
              <a:t> </a:t>
            </a:r>
            <a:r>
              <a:rPr lang="en-GB" dirty="0" err="1"/>
              <a:t>técnicas</a:t>
            </a:r>
            <a:r>
              <a:rPr lang="en-GB" dirty="0"/>
              <a:t> de </a:t>
            </a:r>
            <a:r>
              <a:rPr lang="en-GB" dirty="0" err="1"/>
              <a:t>diagnóstico</a:t>
            </a:r>
            <a:r>
              <a:rPr lang="en-GB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2B17D7-FDBF-394E-A001-A38500055289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98646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Se </a:t>
            </a:r>
            <a:r>
              <a:rPr lang="en-GB" dirty="0" err="1"/>
              <a:t>podría</a:t>
            </a:r>
            <a:r>
              <a:rPr lang="en-GB" dirty="0"/>
              <a:t> </a:t>
            </a:r>
            <a:r>
              <a:rPr lang="en-GB" dirty="0" err="1"/>
              <a:t>utilizar</a:t>
            </a:r>
            <a:r>
              <a:rPr lang="en-GB" dirty="0"/>
              <a:t> la </a:t>
            </a:r>
            <a:r>
              <a:rPr lang="en-GB" dirty="0" err="1"/>
              <a:t>tecnología</a:t>
            </a:r>
            <a:r>
              <a:rPr lang="en-GB" dirty="0"/>
              <a:t> CRISPR/Cas9 para </a:t>
            </a:r>
            <a:r>
              <a:rPr lang="en-GB" dirty="0" err="1"/>
              <a:t>marcar</a:t>
            </a:r>
            <a:r>
              <a:rPr lang="en-GB" dirty="0"/>
              <a:t> a GP63, </a:t>
            </a:r>
            <a:r>
              <a:rPr lang="en-GB" dirty="0" err="1"/>
              <a:t>debido</a:t>
            </a:r>
            <a:r>
              <a:rPr lang="en-GB" dirty="0"/>
              <a:t> a que ha </a:t>
            </a:r>
            <a:r>
              <a:rPr lang="en-GB" dirty="0" err="1"/>
              <a:t>probado</a:t>
            </a:r>
            <a:r>
              <a:rPr lang="en-GB" dirty="0"/>
              <a:t> ser </a:t>
            </a:r>
            <a:r>
              <a:rPr lang="en-GB" dirty="0" err="1"/>
              <a:t>exitosa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el </a:t>
            </a:r>
            <a:r>
              <a:rPr lang="en-GB" dirty="0" err="1"/>
              <a:t>marcaje</a:t>
            </a:r>
            <a:r>
              <a:rPr lang="en-GB" dirty="0"/>
              <a:t> de </a:t>
            </a:r>
            <a:r>
              <a:rPr lang="en-GB" dirty="0" err="1"/>
              <a:t>otras</a:t>
            </a:r>
            <a:r>
              <a:rPr lang="en-GB" dirty="0"/>
              <a:t> </a:t>
            </a:r>
            <a:r>
              <a:rPr lang="en-GB" dirty="0" err="1"/>
              <a:t>proteínas</a:t>
            </a:r>
            <a:r>
              <a:rPr lang="en-GB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2B17D7-FDBF-394E-A001-A38500055289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33398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2B17D7-FDBF-394E-A001-A38500055289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03002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Medionormal</a:t>
            </a:r>
            <a:r>
              <a:rPr lang="es-ES" dirty="0"/>
              <a:t> de </a:t>
            </a:r>
            <a:r>
              <a:rPr lang="es-ES" dirty="0" err="1"/>
              <a:t>leishmania</a:t>
            </a:r>
            <a:r>
              <a:rPr lang="es-ES" baseline="0" dirty="0"/>
              <a:t> y </a:t>
            </a:r>
            <a:r>
              <a:rPr lang="es-ES" baseline="0" dirty="0" err="1"/>
              <a:t>leugo</a:t>
            </a:r>
            <a:r>
              <a:rPr lang="es-ES" baseline="0" dirty="0"/>
              <a:t> si sus 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B17D7-FDBF-394E-A001-A38500055289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46219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Una </a:t>
            </a:r>
            <a:r>
              <a:rPr lang="en-GB" dirty="0" err="1"/>
              <a:t>vez</a:t>
            </a:r>
            <a:r>
              <a:rPr lang="en-GB" dirty="0"/>
              <a:t> </a:t>
            </a:r>
            <a:r>
              <a:rPr lang="en-GB" dirty="0" err="1"/>
              <a:t>obtenidas</a:t>
            </a:r>
            <a:r>
              <a:rPr lang="en-GB" dirty="0"/>
              <a:t> poblaciónes </a:t>
            </a:r>
            <a:r>
              <a:rPr lang="en-GB" dirty="0" err="1"/>
              <a:t>resistentes</a:t>
            </a:r>
            <a:r>
              <a:rPr lang="en-GB" dirty="0"/>
              <a:t>, se </a:t>
            </a:r>
            <a:r>
              <a:rPr lang="en-GB" dirty="0" err="1"/>
              <a:t>realizó</a:t>
            </a:r>
            <a:r>
              <a:rPr lang="en-GB" dirty="0"/>
              <a:t> la </a:t>
            </a:r>
            <a:r>
              <a:rPr lang="en-GB" dirty="0" err="1"/>
              <a:t>segunda</a:t>
            </a:r>
            <a:r>
              <a:rPr lang="en-GB" dirty="0"/>
              <a:t> </a:t>
            </a:r>
            <a:r>
              <a:rPr lang="en-GB" dirty="0" err="1"/>
              <a:t>transfección</a:t>
            </a:r>
            <a:r>
              <a:rPr lang="en-GB" dirty="0"/>
              <a:t> y la </a:t>
            </a:r>
            <a:r>
              <a:rPr lang="en-GB" dirty="0" err="1"/>
              <a:t>subsecuente</a:t>
            </a:r>
            <a:r>
              <a:rPr lang="en-GB" dirty="0"/>
              <a:t> </a:t>
            </a:r>
            <a:r>
              <a:rPr lang="en-GB" dirty="0" err="1"/>
              <a:t>selección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2B17D7-FDBF-394E-A001-A38500055289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60865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2B17D7-FDBF-394E-A001-A38500055289}" type="slidenum">
              <a:rPr lang="es-ES" smtClean="0"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53878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Poner </a:t>
            </a:r>
            <a:r>
              <a:rPr lang="es-ES" dirty="0" err="1"/>
              <a:t>tamano</a:t>
            </a:r>
            <a:r>
              <a:rPr lang="es-ES" baseline="0" dirty="0"/>
              <a:t> es las bandas</a:t>
            </a:r>
          </a:p>
          <a:p>
            <a:r>
              <a:rPr lang="es-ES" baseline="0" dirty="0"/>
              <a:t>Y el </a:t>
            </a:r>
            <a:r>
              <a:rPr lang="es-ES" baseline="0" dirty="0" err="1"/>
              <a:t>tamano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B17D7-FDBF-394E-A001-A38500055289}" type="slidenum">
              <a:rPr lang="es-ES" smtClean="0"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9025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6"/>
          <p:cNvGraphicFramePr>
            <a:graphicFrameLocks noChangeAspect="1"/>
          </p:cNvGraphicFramePr>
          <p:nvPr/>
        </p:nvGraphicFramePr>
        <p:xfrm>
          <a:off x="0" y="981075"/>
          <a:ext cx="12192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6" name="CorelDRAW" r:id="rId3" imgW="7748626" imgH="4759452" progId="CorelDRAW.Graphic.12">
                  <p:embed/>
                </p:oleObj>
              </mc:Choice>
              <mc:Fallback>
                <p:oleObj name="CorelDRAW" r:id="rId3" imgW="7748626" imgH="4759452" progId="CorelDRAW.Graphic.12">
                  <p:embed/>
                  <p:pic>
                    <p:nvPicPr>
                      <p:cNvPr id="2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12192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4"/>
          <p:cNvSpPr>
            <a:spLocks noChangeArrowheads="1"/>
          </p:cNvSpPr>
          <p:nvPr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 sz="1185" dirty="0">
              <a:latin typeface="Arial" charset="0"/>
            </a:endParaRPr>
          </a:p>
        </p:txBody>
      </p:sp>
      <p:sp>
        <p:nvSpPr>
          <p:cNvPr id="4" name="Rectangle 25"/>
          <p:cNvSpPr>
            <a:spLocks noChangeArrowheads="1"/>
          </p:cNvSpPr>
          <p:nvPr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s-ES" sz="1185" dirty="0">
              <a:latin typeface="Arial" charset="0"/>
            </a:endParaRPr>
          </a:p>
        </p:txBody>
      </p:sp>
      <p:sp>
        <p:nvSpPr>
          <p:cNvPr id="5" name="Rectangle 26"/>
          <p:cNvSpPr>
            <a:spLocks noChangeArrowheads="1"/>
          </p:cNvSpPr>
          <p:nvPr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 sz="1185" dirty="0">
              <a:latin typeface="Arial" charset="0"/>
            </a:endParaRPr>
          </a:p>
        </p:txBody>
      </p:sp>
      <p:sp>
        <p:nvSpPr>
          <p:cNvPr id="6" name="Rectangle 27"/>
          <p:cNvSpPr>
            <a:spLocks noChangeArrowheads="1"/>
          </p:cNvSpPr>
          <p:nvPr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s-ES" sz="1185" dirty="0">
              <a:latin typeface="Arial" charset="0"/>
            </a:endParaRPr>
          </a:p>
        </p:txBody>
      </p:sp>
      <p:pic>
        <p:nvPicPr>
          <p:cNvPr id="7" name="Picture 48" descr="bannner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121920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50"/>
          <p:cNvSpPr>
            <a:spLocks noChangeArrowheads="1"/>
          </p:cNvSpPr>
          <p:nvPr/>
        </p:nvSpPr>
        <p:spPr bwMode="auto">
          <a:xfrm>
            <a:off x="289984" y="260358"/>
            <a:ext cx="1056216" cy="79216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C" sz="1693" dirty="0">
              <a:latin typeface="Arial" charset="0"/>
            </a:endParaRPr>
          </a:p>
        </p:txBody>
      </p:sp>
      <p:pic>
        <p:nvPicPr>
          <p:cNvPr id="9" name="Picture 49" descr="LOGO ESPE ORIGINAL copi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35" y="115891"/>
            <a:ext cx="4417484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8692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7315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7" y="274647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3" y="274647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669914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67CF6-5F93-4030-9056-9D24EE6B35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5AE7DA-4F0C-4A43-AE0D-2FC32FD0E8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5347ED-88C3-41C3-8565-3F470E2F1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F8DC1-3F9D-4C6B-9766-4BCB1DFCB063}" type="datetimeFigureOut">
              <a:rPr lang="en-GB" smtClean="0"/>
              <a:t>12/07/2019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BA8091-C0F3-450A-AEF5-101C53F6B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090DD4-7E9E-41B8-B300-DA53032B4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BAD5C-A9DB-48C5-BF86-D19243E6CF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2287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98458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5" y="4406908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3387" b="1" cap="all"/>
            </a:lvl1pPr>
          </a:lstStyle>
          <a:p>
            <a:r>
              <a:rPr lang="en-US"/>
              <a:t>Click to edit Master title style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5" y="2906717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93"/>
            </a:lvl1pPr>
            <a:lvl2pPr marL="387154" indent="0">
              <a:buNone/>
              <a:defRPr sz="1524"/>
            </a:lvl2pPr>
            <a:lvl3pPr marL="774309" indent="0">
              <a:buNone/>
              <a:defRPr sz="1355"/>
            </a:lvl3pPr>
            <a:lvl4pPr marL="1161463" indent="0">
              <a:buNone/>
              <a:defRPr sz="1185"/>
            </a:lvl4pPr>
            <a:lvl5pPr marL="1548617" indent="0">
              <a:buNone/>
              <a:defRPr sz="1185"/>
            </a:lvl5pPr>
            <a:lvl6pPr marL="1935771" indent="0">
              <a:buNone/>
              <a:defRPr sz="1185"/>
            </a:lvl6pPr>
            <a:lvl7pPr marL="2322926" indent="0">
              <a:buNone/>
              <a:defRPr sz="1185"/>
            </a:lvl7pPr>
            <a:lvl8pPr marL="2710080" indent="0">
              <a:buNone/>
              <a:defRPr sz="1185"/>
            </a:lvl8pPr>
            <a:lvl9pPr marL="3097235" indent="0">
              <a:buNone/>
              <a:defRPr sz="118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3628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5" y="1600206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372"/>
            </a:lvl1pPr>
            <a:lvl2pPr>
              <a:defRPr sz="2033"/>
            </a:lvl2pPr>
            <a:lvl3pPr>
              <a:defRPr sz="1693"/>
            </a:lvl3pPr>
            <a:lvl4pPr>
              <a:defRPr sz="1524"/>
            </a:lvl4pPr>
            <a:lvl5pPr>
              <a:defRPr sz="1524"/>
            </a:lvl5pPr>
            <a:lvl6pPr>
              <a:defRPr sz="1524"/>
            </a:lvl6pPr>
            <a:lvl7pPr>
              <a:defRPr sz="1524"/>
            </a:lvl7pPr>
            <a:lvl8pPr>
              <a:defRPr sz="1524"/>
            </a:lvl8pPr>
            <a:lvl9pPr>
              <a:defRPr sz="15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3" y="1600206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372"/>
            </a:lvl1pPr>
            <a:lvl2pPr>
              <a:defRPr sz="2033"/>
            </a:lvl2pPr>
            <a:lvl3pPr>
              <a:defRPr sz="1693"/>
            </a:lvl3pPr>
            <a:lvl4pPr>
              <a:defRPr sz="1524"/>
            </a:lvl4pPr>
            <a:lvl5pPr>
              <a:defRPr sz="1524"/>
            </a:lvl5pPr>
            <a:lvl6pPr>
              <a:defRPr sz="1524"/>
            </a:lvl6pPr>
            <a:lvl7pPr>
              <a:defRPr sz="1524"/>
            </a:lvl7pPr>
            <a:lvl8pPr>
              <a:defRPr sz="1524"/>
            </a:lvl8pPr>
            <a:lvl9pPr>
              <a:defRPr sz="15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23339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6" y="1535113"/>
            <a:ext cx="5386919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33" b="1"/>
            </a:lvl1pPr>
            <a:lvl2pPr marL="387154" indent="0">
              <a:buNone/>
              <a:defRPr sz="1693" b="1"/>
            </a:lvl2pPr>
            <a:lvl3pPr marL="774309" indent="0">
              <a:buNone/>
              <a:defRPr sz="1524" b="1"/>
            </a:lvl3pPr>
            <a:lvl4pPr marL="1161463" indent="0">
              <a:buNone/>
              <a:defRPr sz="1355" b="1"/>
            </a:lvl4pPr>
            <a:lvl5pPr marL="1548617" indent="0">
              <a:buNone/>
              <a:defRPr sz="1355" b="1"/>
            </a:lvl5pPr>
            <a:lvl6pPr marL="1935771" indent="0">
              <a:buNone/>
              <a:defRPr sz="1355" b="1"/>
            </a:lvl6pPr>
            <a:lvl7pPr marL="2322926" indent="0">
              <a:buNone/>
              <a:defRPr sz="1355" b="1"/>
            </a:lvl7pPr>
            <a:lvl8pPr marL="2710080" indent="0">
              <a:buNone/>
              <a:defRPr sz="1355" b="1"/>
            </a:lvl8pPr>
            <a:lvl9pPr marL="3097235" indent="0">
              <a:buNone/>
              <a:defRPr sz="135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6" y="2174875"/>
            <a:ext cx="5386919" cy="3951288"/>
          </a:xfrm>
          <a:prstGeom prst="rect">
            <a:avLst/>
          </a:prstGeom>
        </p:spPr>
        <p:txBody>
          <a:bodyPr/>
          <a:lstStyle>
            <a:lvl1pPr>
              <a:defRPr sz="2033"/>
            </a:lvl1pPr>
            <a:lvl2pPr>
              <a:defRPr sz="1693"/>
            </a:lvl2pPr>
            <a:lvl3pPr>
              <a:defRPr sz="1524"/>
            </a:lvl3pPr>
            <a:lvl4pPr>
              <a:defRPr sz="1355"/>
            </a:lvl4pPr>
            <a:lvl5pPr>
              <a:defRPr sz="1355"/>
            </a:lvl5pPr>
            <a:lvl6pPr>
              <a:defRPr sz="1355"/>
            </a:lvl6pPr>
            <a:lvl7pPr>
              <a:defRPr sz="1355"/>
            </a:lvl7pPr>
            <a:lvl8pPr>
              <a:defRPr sz="1355"/>
            </a:lvl8pPr>
            <a:lvl9pPr>
              <a:defRPr sz="135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76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33" b="1"/>
            </a:lvl1pPr>
            <a:lvl2pPr marL="387154" indent="0">
              <a:buNone/>
              <a:defRPr sz="1693" b="1"/>
            </a:lvl2pPr>
            <a:lvl3pPr marL="774309" indent="0">
              <a:buNone/>
              <a:defRPr sz="1524" b="1"/>
            </a:lvl3pPr>
            <a:lvl4pPr marL="1161463" indent="0">
              <a:buNone/>
              <a:defRPr sz="1355" b="1"/>
            </a:lvl4pPr>
            <a:lvl5pPr marL="1548617" indent="0">
              <a:buNone/>
              <a:defRPr sz="1355" b="1"/>
            </a:lvl5pPr>
            <a:lvl6pPr marL="1935771" indent="0">
              <a:buNone/>
              <a:defRPr sz="1355" b="1"/>
            </a:lvl6pPr>
            <a:lvl7pPr marL="2322926" indent="0">
              <a:buNone/>
              <a:defRPr sz="1355" b="1"/>
            </a:lvl7pPr>
            <a:lvl8pPr marL="2710080" indent="0">
              <a:buNone/>
              <a:defRPr sz="1355" b="1"/>
            </a:lvl8pPr>
            <a:lvl9pPr marL="3097235" indent="0">
              <a:buNone/>
              <a:defRPr sz="135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033"/>
            </a:lvl1pPr>
            <a:lvl2pPr>
              <a:defRPr sz="1693"/>
            </a:lvl2pPr>
            <a:lvl3pPr>
              <a:defRPr sz="1524"/>
            </a:lvl3pPr>
            <a:lvl4pPr>
              <a:defRPr sz="1355"/>
            </a:lvl4pPr>
            <a:lvl5pPr>
              <a:defRPr sz="1355"/>
            </a:lvl5pPr>
            <a:lvl6pPr>
              <a:defRPr sz="1355"/>
            </a:lvl6pPr>
            <a:lvl7pPr>
              <a:defRPr sz="1355"/>
            </a:lvl7pPr>
            <a:lvl8pPr>
              <a:defRPr sz="1355"/>
            </a:lvl8pPr>
            <a:lvl9pPr>
              <a:defRPr sz="135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4033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6296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5159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3" cy="1162050"/>
          </a:xfrm>
          <a:prstGeom prst="rect">
            <a:avLst/>
          </a:prstGeom>
        </p:spPr>
        <p:txBody>
          <a:bodyPr anchor="b"/>
          <a:lstStyle>
            <a:lvl1pPr algn="l">
              <a:defRPr sz="1693" b="1"/>
            </a:lvl1pPr>
          </a:lstStyle>
          <a:p>
            <a:r>
              <a:rPr lang="en-US"/>
              <a:t>Click to edit Master title style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9" y="273056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2710"/>
            </a:lvl1pPr>
            <a:lvl2pPr>
              <a:defRPr sz="2372"/>
            </a:lvl2pPr>
            <a:lvl3pPr>
              <a:defRPr sz="2033"/>
            </a:lvl3pPr>
            <a:lvl4pPr>
              <a:defRPr sz="1693"/>
            </a:lvl4pPr>
            <a:lvl5pPr>
              <a:defRPr sz="1693"/>
            </a:lvl5pPr>
            <a:lvl6pPr>
              <a:defRPr sz="1693"/>
            </a:lvl6pPr>
            <a:lvl7pPr>
              <a:defRPr sz="1693"/>
            </a:lvl7pPr>
            <a:lvl8pPr>
              <a:defRPr sz="1693"/>
            </a:lvl8pPr>
            <a:lvl9pPr>
              <a:defRPr sz="169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3" y="1435106"/>
            <a:ext cx="401108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85"/>
            </a:lvl1pPr>
            <a:lvl2pPr marL="387154" indent="0">
              <a:buNone/>
              <a:defRPr sz="1016"/>
            </a:lvl2pPr>
            <a:lvl3pPr marL="774309" indent="0">
              <a:buNone/>
              <a:defRPr sz="847"/>
            </a:lvl3pPr>
            <a:lvl4pPr marL="1161463" indent="0">
              <a:buNone/>
              <a:defRPr sz="762"/>
            </a:lvl4pPr>
            <a:lvl5pPr marL="1548617" indent="0">
              <a:buNone/>
              <a:defRPr sz="762"/>
            </a:lvl5pPr>
            <a:lvl6pPr marL="1935771" indent="0">
              <a:buNone/>
              <a:defRPr sz="762"/>
            </a:lvl6pPr>
            <a:lvl7pPr marL="2322926" indent="0">
              <a:buNone/>
              <a:defRPr sz="762"/>
            </a:lvl7pPr>
            <a:lvl8pPr marL="2710080" indent="0">
              <a:buNone/>
              <a:defRPr sz="762"/>
            </a:lvl8pPr>
            <a:lvl9pPr marL="3097235" indent="0">
              <a:buNone/>
              <a:defRPr sz="76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5868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1693" b="1"/>
            </a:lvl1pPr>
          </a:lstStyle>
          <a:p>
            <a:r>
              <a:rPr lang="en-US"/>
              <a:t>Click to edit Master title style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10"/>
            </a:lvl1pPr>
            <a:lvl2pPr marL="387154" indent="0">
              <a:buNone/>
              <a:defRPr sz="2372"/>
            </a:lvl2pPr>
            <a:lvl3pPr marL="774309" indent="0">
              <a:buNone/>
              <a:defRPr sz="2033"/>
            </a:lvl3pPr>
            <a:lvl4pPr marL="1161463" indent="0">
              <a:buNone/>
              <a:defRPr sz="1693"/>
            </a:lvl4pPr>
            <a:lvl5pPr marL="1548617" indent="0">
              <a:buNone/>
              <a:defRPr sz="1693"/>
            </a:lvl5pPr>
            <a:lvl6pPr marL="1935771" indent="0">
              <a:buNone/>
              <a:defRPr sz="1693"/>
            </a:lvl6pPr>
            <a:lvl7pPr marL="2322926" indent="0">
              <a:buNone/>
              <a:defRPr sz="1693"/>
            </a:lvl7pPr>
            <a:lvl8pPr marL="2710080" indent="0">
              <a:buNone/>
              <a:defRPr sz="1693"/>
            </a:lvl8pPr>
            <a:lvl9pPr marL="3097235" indent="0">
              <a:buNone/>
              <a:defRPr sz="1693"/>
            </a:lvl9pPr>
          </a:lstStyle>
          <a:p>
            <a:pPr lvl="0"/>
            <a:r>
              <a:rPr lang="en-US" noProof="0"/>
              <a:t>Click icon to add picture</a:t>
            </a:r>
            <a:endParaRPr lang="es-EC" noProof="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85"/>
            </a:lvl1pPr>
            <a:lvl2pPr marL="387154" indent="0">
              <a:buNone/>
              <a:defRPr sz="1016"/>
            </a:lvl2pPr>
            <a:lvl3pPr marL="774309" indent="0">
              <a:buNone/>
              <a:defRPr sz="847"/>
            </a:lvl3pPr>
            <a:lvl4pPr marL="1161463" indent="0">
              <a:buNone/>
              <a:defRPr sz="762"/>
            </a:lvl4pPr>
            <a:lvl5pPr marL="1548617" indent="0">
              <a:buNone/>
              <a:defRPr sz="762"/>
            </a:lvl5pPr>
            <a:lvl6pPr marL="1935771" indent="0">
              <a:buNone/>
              <a:defRPr sz="762"/>
            </a:lvl6pPr>
            <a:lvl7pPr marL="2322926" indent="0">
              <a:buNone/>
              <a:defRPr sz="762"/>
            </a:lvl7pPr>
            <a:lvl8pPr marL="2710080" indent="0">
              <a:buNone/>
              <a:defRPr sz="762"/>
            </a:lvl8pPr>
            <a:lvl9pPr marL="3097235" indent="0">
              <a:buNone/>
              <a:defRPr sz="76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8588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20"/>
          <p:cNvSpPr>
            <a:spLocks noChangeArrowheads="1"/>
          </p:cNvSpPr>
          <p:nvPr/>
        </p:nvSpPr>
        <p:spPr bwMode="auto">
          <a:xfrm>
            <a:off x="0" y="9"/>
            <a:ext cx="12192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C" sz="1693" dirty="0">
              <a:latin typeface="Arial" charset="0"/>
            </a:endParaRPr>
          </a:p>
        </p:txBody>
      </p:sp>
      <p:sp>
        <p:nvSpPr>
          <p:cNvPr id="1045" name="Rectangle 21"/>
          <p:cNvSpPr>
            <a:spLocks noChangeArrowheads="1"/>
          </p:cNvSpPr>
          <p:nvPr/>
        </p:nvSpPr>
        <p:spPr bwMode="auto">
          <a:xfrm rot="10800000">
            <a:off x="3" y="6308732"/>
            <a:ext cx="10513484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C" sz="1693" dirty="0">
              <a:latin typeface="Arial" charset="0"/>
            </a:endParaRPr>
          </a:p>
        </p:txBody>
      </p:sp>
      <p:sp>
        <p:nvSpPr>
          <p:cNvPr id="1047" name="Line 23"/>
          <p:cNvSpPr>
            <a:spLocks noChangeShapeType="1"/>
          </p:cNvSpPr>
          <p:nvPr/>
        </p:nvSpPr>
        <p:spPr bwMode="auto">
          <a:xfrm rot="10800000" flipH="1">
            <a:off x="33870" y="6296025"/>
            <a:ext cx="887941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C" sz="1693" dirty="0">
              <a:latin typeface="Arial" charset="0"/>
            </a:endParaRPr>
          </a:p>
        </p:txBody>
      </p:sp>
      <p:sp>
        <p:nvSpPr>
          <p:cNvPr id="1048" name="Line 24"/>
          <p:cNvSpPr>
            <a:spLocks noChangeShapeType="1"/>
          </p:cNvSpPr>
          <p:nvPr/>
        </p:nvSpPr>
        <p:spPr bwMode="auto">
          <a:xfrm rot="10800000" flipH="1">
            <a:off x="33870" y="6245225"/>
            <a:ext cx="8879417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C" sz="1693" dirty="0">
              <a:latin typeface="Arial" charset="0"/>
            </a:endParaRPr>
          </a:p>
        </p:txBody>
      </p:sp>
      <p:pic>
        <p:nvPicPr>
          <p:cNvPr id="3078" name="Picture 26" descr="LOGO ESPE ORIGINAL copia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788" y="5949950"/>
            <a:ext cx="307340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8405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r" rtl="0" eaLnBrk="1" fontAlgn="base" hangingPunct="1">
        <a:spcBef>
          <a:spcPct val="0"/>
        </a:spcBef>
        <a:spcAft>
          <a:spcPct val="0"/>
        </a:spcAft>
        <a:defRPr sz="271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271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271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271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271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387154" algn="r" rtl="0" eaLnBrk="1" fontAlgn="base" hangingPunct="1">
        <a:spcBef>
          <a:spcPct val="0"/>
        </a:spcBef>
        <a:spcAft>
          <a:spcPct val="0"/>
        </a:spcAft>
        <a:defRPr sz="271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774309" algn="r" rtl="0" eaLnBrk="1" fontAlgn="base" hangingPunct="1">
        <a:spcBef>
          <a:spcPct val="0"/>
        </a:spcBef>
        <a:spcAft>
          <a:spcPct val="0"/>
        </a:spcAft>
        <a:defRPr sz="271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161463" algn="r" rtl="0" eaLnBrk="1" fontAlgn="base" hangingPunct="1">
        <a:spcBef>
          <a:spcPct val="0"/>
        </a:spcBef>
        <a:spcAft>
          <a:spcPct val="0"/>
        </a:spcAft>
        <a:defRPr sz="271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548617" algn="r" rtl="0" eaLnBrk="1" fontAlgn="base" hangingPunct="1">
        <a:spcBef>
          <a:spcPct val="0"/>
        </a:spcBef>
        <a:spcAft>
          <a:spcPct val="0"/>
        </a:spcAft>
        <a:defRPr sz="271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290366" indent="-290366" algn="l" rtl="0" eaLnBrk="1" fontAlgn="base" hangingPunct="1">
        <a:spcBef>
          <a:spcPct val="20000"/>
        </a:spcBef>
        <a:spcAft>
          <a:spcPct val="0"/>
        </a:spcAft>
        <a:buChar char="•"/>
        <a:defRPr sz="2033">
          <a:solidFill>
            <a:schemeClr val="bg1"/>
          </a:solidFill>
          <a:latin typeface="+mn-lt"/>
          <a:ea typeface="+mn-ea"/>
          <a:cs typeface="+mn-cs"/>
        </a:defRPr>
      </a:lvl1pPr>
      <a:lvl2pPr marL="629126" indent="-241972" algn="l" rtl="0" eaLnBrk="1" fontAlgn="base" hangingPunct="1">
        <a:spcBef>
          <a:spcPct val="20000"/>
        </a:spcBef>
        <a:spcAft>
          <a:spcPct val="0"/>
        </a:spcAft>
        <a:buChar char="–"/>
        <a:defRPr sz="2033">
          <a:solidFill>
            <a:schemeClr val="bg1"/>
          </a:solidFill>
          <a:latin typeface="+mn-lt"/>
        </a:defRPr>
      </a:lvl2pPr>
      <a:lvl3pPr marL="967886" indent="-193578" algn="l" rtl="0" eaLnBrk="1" fontAlgn="base" hangingPunct="1">
        <a:spcBef>
          <a:spcPct val="20000"/>
        </a:spcBef>
        <a:spcAft>
          <a:spcPct val="0"/>
        </a:spcAft>
        <a:buChar char="•"/>
        <a:defRPr sz="2033">
          <a:solidFill>
            <a:schemeClr val="bg1"/>
          </a:solidFill>
          <a:latin typeface="+mn-lt"/>
        </a:defRPr>
      </a:lvl3pPr>
      <a:lvl4pPr marL="1355040" indent="-193578" algn="l" rtl="0" eaLnBrk="1" fontAlgn="base" hangingPunct="1">
        <a:spcBef>
          <a:spcPct val="20000"/>
        </a:spcBef>
        <a:spcAft>
          <a:spcPct val="0"/>
        </a:spcAft>
        <a:buChar char="–"/>
        <a:defRPr sz="2033">
          <a:solidFill>
            <a:schemeClr val="bg1"/>
          </a:solidFill>
          <a:latin typeface="+mn-lt"/>
        </a:defRPr>
      </a:lvl4pPr>
      <a:lvl5pPr marL="1742194" indent="-193578" algn="l" rtl="0" eaLnBrk="1" fontAlgn="base" hangingPunct="1">
        <a:spcBef>
          <a:spcPct val="20000"/>
        </a:spcBef>
        <a:spcAft>
          <a:spcPct val="0"/>
        </a:spcAft>
        <a:buChar char="»"/>
        <a:defRPr sz="2033">
          <a:solidFill>
            <a:schemeClr val="bg1"/>
          </a:solidFill>
          <a:latin typeface="+mn-lt"/>
        </a:defRPr>
      </a:lvl5pPr>
      <a:lvl6pPr marL="2129349" indent="-193578" algn="l" rtl="0" eaLnBrk="1" fontAlgn="base" hangingPunct="1">
        <a:spcBef>
          <a:spcPct val="20000"/>
        </a:spcBef>
        <a:spcAft>
          <a:spcPct val="0"/>
        </a:spcAft>
        <a:buChar char="»"/>
        <a:defRPr sz="2033">
          <a:solidFill>
            <a:schemeClr val="bg1"/>
          </a:solidFill>
          <a:latin typeface="+mn-lt"/>
        </a:defRPr>
      </a:lvl6pPr>
      <a:lvl7pPr marL="2516502" indent="-193578" algn="l" rtl="0" eaLnBrk="1" fontAlgn="base" hangingPunct="1">
        <a:spcBef>
          <a:spcPct val="20000"/>
        </a:spcBef>
        <a:spcAft>
          <a:spcPct val="0"/>
        </a:spcAft>
        <a:buChar char="»"/>
        <a:defRPr sz="2033">
          <a:solidFill>
            <a:schemeClr val="bg1"/>
          </a:solidFill>
          <a:latin typeface="+mn-lt"/>
        </a:defRPr>
      </a:lvl7pPr>
      <a:lvl8pPr marL="2903657" indent="-193578" algn="l" rtl="0" eaLnBrk="1" fontAlgn="base" hangingPunct="1">
        <a:spcBef>
          <a:spcPct val="20000"/>
        </a:spcBef>
        <a:spcAft>
          <a:spcPct val="0"/>
        </a:spcAft>
        <a:buChar char="»"/>
        <a:defRPr sz="2033">
          <a:solidFill>
            <a:schemeClr val="bg1"/>
          </a:solidFill>
          <a:latin typeface="+mn-lt"/>
        </a:defRPr>
      </a:lvl8pPr>
      <a:lvl9pPr marL="3290812" indent="-193578" algn="l" rtl="0" eaLnBrk="1" fontAlgn="base" hangingPunct="1">
        <a:spcBef>
          <a:spcPct val="20000"/>
        </a:spcBef>
        <a:spcAft>
          <a:spcPct val="0"/>
        </a:spcAft>
        <a:buChar char="»"/>
        <a:defRPr sz="2033">
          <a:solidFill>
            <a:schemeClr val="bg1"/>
          </a:solidFill>
          <a:latin typeface="+mn-lt"/>
        </a:defRPr>
      </a:lvl9pPr>
    </p:bodyStyle>
    <p:otherStyle>
      <a:defPPr>
        <a:defRPr lang="es-EC"/>
      </a:defPPr>
      <a:lvl1pPr marL="0" algn="l" defTabSz="774309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1pPr>
      <a:lvl2pPr marL="387154" algn="l" defTabSz="774309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2pPr>
      <a:lvl3pPr marL="774309" algn="l" defTabSz="774309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3pPr>
      <a:lvl4pPr marL="1161463" algn="l" defTabSz="774309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4pPr>
      <a:lvl5pPr marL="1548617" algn="l" defTabSz="774309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5pPr>
      <a:lvl6pPr marL="1935771" algn="l" defTabSz="774309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6pPr>
      <a:lvl7pPr marL="2322926" algn="l" defTabSz="774309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7pPr>
      <a:lvl8pPr marL="2710080" algn="l" defTabSz="774309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8pPr>
      <a:lvl9pPr marL="3097235" algn="l" defTabSz="774309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9.jpg"/><Relationship Id="rId7" Type="http://schemas.openxmlformats.org/officeDocument/2006/relationships/image" Target="../media/image3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5" Type="http://schemas.openxmlformats.org/officeDocument/2006/relationships/image" Target="../media/image31.png"/><Relationship Id="rId4" Type="http://schemas.openxmlformats.org/officeDocument/2006/relationships/image" Target="../media/image30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png"/><Relationship Id="rId10" Type="http://schemas.openxmlformats.org/officeDocument/2006/relationships/image" Target="../media/image6.png"/><Relationship Id="rId4" Type="http://schemas.openxmlformats.org/officeDocument/2006/relationships/image" Target="../media/image40.png"/><Relationship Id="rId9" Type="http://schemas.openxmlformats.org/officeDocument/2006/relationships/image" Target="../media/image49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26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2.png"/><Relationship Id="rId4" Type="http://schemas.openxmlformats.org/officeDocument/2006/relationships/image" Target="../media/image5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1.jpg"/><Relationship Id="rId4" Type="http://schemas.openxmlformats.org/officeDocument/2006/relationships/image" Target="../media/image4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6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71.png"/><Relationship Id="rId7" Type="http://schemas.openxmlformats.org/officeDocument/2006/relationships/image" Target="../media/image71.sv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.png"/><Relationship Id="rId9" Type="http://schemas.openxmlformats.org/officeDocument/2006/relationships/image" Target="../media/image73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5.jpg"/><Relationship Id="rId4" Type="http://schemas.openxmlformats.org/officeDocument/2006/relationships/image" Target="../media/image74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8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microsoft.com/office/2007/relationships/hdphoto" Target="../media/hdphoto1.wdp"/><Relationship Id="rId5" Type="http://schemas.openxmlformats.org/officeDocument/2006/relationships/image" Target="../media/image77.jpe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g"/><Relationship Id="rId3" Type="http://schemas.openxmlformats.org/officeDocument/2006/relationships/image" Target="../media/image82.png"/><Relationship Id="rId7" Type="http://schemas.openxmlformats.org/officeDocument/2006/relationships/image" Target="../media/image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84.jpeg"/><Relationship Id="rId10" Type="http://schemas.openxmlformats.org/officeDocument/2006/relationships/image" Target="../media/image87.png"/><Relationship Id="rId4" Type="http://schemas.openxmlformats.org/officeDocument/2006/relationships/image" Target="../media/image83.png"/><Relationship Id="rId9" Type="http://schemas.openxmlformats.org/officeDocument/2006/relationships/image" Target="../media/image8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8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4.wdp"/><Relationship Id="rId7" Type="http://schemas.openxmlformats.org/officeDocument/2006/relationships/image" Target="../media/image100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6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jpg"/><Relationship Id="rId4" Type="http://schemas.openxmlformats.org/officeDocument/2006/relationships/image" Target="../media/image10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7.png"/><Relationship Id="rId5" Type="http://schemas.openxmlformats.org/officeDocument/2006/relationships/image" Target="../media/image106.jpeg"/><Relationship Id="rId4" Type="http://schemas.openxmlformats.org/officeDocument/2006/relationships/image" Target="../media/image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6.png"/><Relationship Id="rId4" Type="http://schemas.openxmlformats.org/officeDocument/2006/relationships/image" Target="../media/image7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FA756A-F349-4B37-8DB4-F7F2C01E0CC3}"/>
              </a:ext>
            </a:extLst>
          </p:cNvPr>
          <p:cNvSpPr txBox="1"/>
          <p:nvPr/>
        </p:nvSpPr>
        <p:spPr>
          <a:xfrm>
            <a:off x="1674920" y="1215785"/>
            <a:ext cx="88421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DEPARTAMENTO DE CIENCIAS DE LA VIDA Y DE LA AGRICULTURA</a:t>
            </a:r>
          </a:p>
          <a:p>
            <a:pPr algn="ctr"/>
            <a:r>
              <a:rPr lang="en-GB" sz="2000" b="1" dirty="0"/>
              <a:t>CARRERA DE INGENIERÍA EN BIOTECNOLOGÍA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26EF51-A7E2-4B25-B362-648B3988F438}"/>
              </a:ext>
            </a:extLst>
          </p:cNvPr>
          <p:cNvSpPr txBox="1"/>
          <p:nvPr/>
        </p:nvSpPr>
        <p:spPr>
          <a:xfrm>
            <a:off x="2563296" y="2229170"/>
            <a:ext cx="72620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b="1" dirty="0"/>
              <a:t>PROYECTO DE TITULACIÓN PREVIO A LA OBTENCIÓN DEL TÍTULO DE </a:t>
            </a:r>
          </a:p>
          <a:p>
            <a:pPr algn="ctr"/>
            <a:r>
              <a:rPr lang="en-GB" sz="1600" b="1" dirty="0"/>
              <a:t>INGENIERO EN BIOTECNOLOGÍA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C9D07C-49D8-4B02-A3EB-0CB7BAB60239}"/>
              </a:ext>
            </a:extLst>
          </p:cNvPr>
          <p:cNvSpPr txBox="1"/>
          <p:nvPr/>
        </p:nvSpPr>
        <p:spPr>
          <a:xfrm>
            <a:off x="3014367" y="3119444"/>
            <a:ext cx="63786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/>
              <a:t>“</a:t>
            </a:r>
            <a:r>
              <a:rPr lang="en-GB" b="1" dirty="0" err="1"/>
              <a:t>Marcaje</a:t>
            </a:r>
            <a:r>
              <a:rPr lang="en-GB" b="1" dirty="0"/>
              <a:t> </a:t>
            </a:r>
            <a:r>
              <a:rPr lang="en-GB" b="1" dirty="0" err="1"/>
              <a:t>fluorescente</a:t>
            </a:r>
            <a:r>
              <a:rPr lang="en-GB" b="1" dirty="0"/>
              <a:t> de la </a:t>
            </a:r>
            <a:r>
              <a:rPr lang="en-GB" b="1" dirty="0" err="1"/>
              <a:t>proteína</a:t>
            </a:r>
            <a:r>
              <a:rPr lang="en-GB" b="1" dirty="0"/>
              <a:t> de </a:t>
            </a:r>
            <a:r>
              <a:rPr lang="en-GB" b="1" dirty="0" err="1"/>
              <a:t>superficie</a:t>
            </a:r>
            <a:r>
              <a:rPr lang="en-GB" b="1" dirty="0"/>
              <a:t> Gp63</a:t>
            </a:r>
          </a:p>
          <a:p>
            <a:pPr algn="ctr"/>
            <a:r>
              <a:rPr lang="en-GB" b="1" dirty="0"/>
              <a:t>de </a:t>
            </a:r>
            <a:r>
              <a:rPr lang="en-GB" b="1" i="1" dirty="0"/>
              <a:t>Leishmania </a:t>
            </a:r>
            <a:r>
              <a:rPr lang="en-GB" b="1" i="1" dirty="0" err="1"/>
              <a:t>mexicana</a:t>
            </a:r>
            <a:r>
              <a:rPr lang="en-GB" b="1" i="1" dirty="0"/>
              <a:t> </a:t>
            </a:r>
            <a:r>
              <a:rPr lang="en-GB" b="1" dirty="0" err="1"/>
              <a:t>mediante</a:t>
            </a:r>
            <a:r>
              <a:rPr lang="en-GB" b="1" dirty="0"/>
              <a:t> CRISPR/Cas9”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699DF3-E935-4E82-A91E-D23619A3EDF6}"/>
              </a:ext>
            </a:extLst>
          </p:cNvPr>
          <p:cNvSpPr txBox="1"/>
          <p:nvPr/>
        </p:nvSpPr>
        <p:spPr>
          <a:xfrm>
            <a:off x="4241966" y="4071274"/>
            <a:ext cx="3708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Gómez </a:t>
            </a:r>
            <a:r>
              <a:rPr lang="en-GB" sz="1600" b="1" dirty="0" err="1"/>
              <a:t>Hinostroza</a:t>
            </a:r>
            <a:r>
              <a:rPr lang="en-GB" sz="1600" b="1" dirty="0"/>
              <a:t>, Edgar Sebastián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C8E107-90F3-4A50-A1DD-95E4202882E6}"/>
              </a:ext>
            </a:extLst>
          </p:cNvPr>
          <p:cNvSpPr txBox="1"/>
          <p:nvPr/>
        </p:nvSpPr>
        <p:spPr>
          <a:xfrm>
            <a:off x="4547819" y="4627572"/>
            <a:ext cx="30963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/>
              <a:t>Directora</a:t>
            </a:r>
            <a:r>
              <a:rPr lang="en-GB" sz="1400" dirty="0"/>
              <a:t>: Torres Arias, </a:t>
            </a:r>
            <a:r>
              <a:rPr lang="en-GB" sz="1400" dirty="0" err="1"/>
              <a:t>Marbel</a:t>
            </a:r>
            <a:r>
              <a:rPr lang="en-GB" sz="1400" dirty="0"/>
              <a:t> Ph.D.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6D0D33-BF34-4D26-8D52-3A060544A380}"/>
              </a:ext>
            </a:extLst>
          </p:cNvPr>
          <p:cNvSpPr txBox="1"/>
          <p:nvPr/>
        </p:nvSpPr>
        <p:spPr>
          <a:xfrm>
            <a:off x="5352045" y="5153093"/>
            <a:ext cx="1487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/>
              <a:t>Sangolquí</a:t>
            </a:r>
            <a:r>
              <a:rPr lang="en-GB" sz="1400" dirty="0"/>
              <a:t>, 2019</a:t>
            </a:r>
          </a:p>
        </p:txBody>
      </p:sp>
    </p:spTree>
    <p:extLst>
      <p:ext uri="{BB962C8B-B14F-4D97-AF65-F5344CB8AC3E}">
        <p14:creationId xmlns:p14="http://schemas.microsoft.com/office/powerpoint/2010/main" val="36580925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4D2F977-D23B-4EF7-9E9C-C5F9BACD06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7742"/>
          <a:stretch/>
        </p:blipFill>
        <p:spPr>
          <a:xfrm>
            <a:off x="145431" y="569912"/>
            <a:ext cx="11756767" cy="9043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678E96-EC57-4D71-9E96-BDA8822204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113" y="2523878"/>
            <a:ext cx="3551304" cy="2926764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44F9D36-8CD4-4C83-BA4B-0764E1FDF8C6}"/>
              </a:ext>
            </a:extLst>
          </p:cNvPr>
          <p:cNvCxnSpPr>
            <a:cxnSpLocks/>
            <a:stCxn id="3" idx="3"/>
          </p:cNvCxnSpPr>
          <p:nvPr/>
        </p:nvCxnSpPr>
        <p:spPr>
          <a:xfrm flipH="1">
            <a:off x="7625919" y="1133119"/>
            <a:ext cx="3681634" cy="149893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950F2639-8F64-401F-8B5A-5A5142795D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9089" y="2072538"/>
            <a:ext cx="4200525" cy="35718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AC82322-AEB9-44C6-98EA-2F0B4021FD4A}"/>
              </a:ext>
            </a:extLst>
          </p:cNvPr>
          <p:cNvSpPr/>
          <p:nvPr/>
        </p:nvSpPr>
        <p:spPr>
          <a:xfrm>
            <a:off x="182252" y="6310564"/>
            <a:ext cx="53489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F24"/>
              </a:rPr>
              <a:t>(Bouvier, 2004; </a:t>
            </a:r>
            <a:r>
              <a:rPr lang="en-GB" dirty="0" err="1">
                <a:latin typeface="F24"/>
              </a:rPr>
              <a:t>Joshia</a:t>
            </a:r>
            <a:r>
              <a:rPr lang="en-GB" dirty="0">
                <a:latin typeface="F24"/>
              </a:rPr>
              <a:t> y cols., 2002; Baker y cols., 1999)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590D07-F8B4-4918-9BFC-A92A1F823C44}"/>
              </a:ext>
            </a:extLst>
          </p:cNvPr>
          <p:cNvSpPr txBox="1"/>
          <p:nvPr/>
        </p:nvSpPr>
        <p:spPr>
          <a:xfrm>
            <a:off x="3136510" y="1463222"/>
            <a:ext cx="62098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/>
              <a:t>Traducción</a:t>
            </a:r>
            <a:r>
              <a:rPr lang="en-GB" sz="2800" dirty="0"/>
              <a:t> y </a:t>
            </a:r>
            <a:r>
              <a:rPr lang="en-GB" sz="2800" dirty="0" err="1"/>
              <a:t>procesamiento</a:t>
            </a:r>
            <a:r>
              <a:rPr lang="en-GB" sz="2800" dirty="0"/>
              <a:t> de GP63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41E47F-2D4B-473D-A092-D0A641FC40F1}"/>
              </a:ext>
            </a:extLst>
          </p:cNvPr>
          <p:cNvSpPr txBox="1"/>
          <p:nvPr/>
        </p:nvSpPr>
        <p:spPr>
          <a:xfrm>
            <a:off x="1247027" y="5452845"/>
            <a:ext cx="4068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/>
              <a:t>Estructura</a:t>
            </a:r>
            <a:r>
              <a:rPr lang="en-GB" sz="2400" dirty="0"/>
              <a:t> </a:t>
            </a:r>
            <a:r>
              <a:rPr lang="en-GB" sz="2400" dirty="0" err="1"/>
              <a:t>terciaria</a:t>
            </a:r>
            <a:r>
              <a:rPr lang="en-GB" sz="2400" dirty="0"/>
              <a:t> de GP63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867569-A1F5-4AC4-A695-8D374A2DCD2E}"/>
              </a:ext>
            </a:extLst>
          </p:cNvPr>
          <p:cNvSpPr txBox="1"/>
          <p:nvPr/>
        </p:nvSpPr>
        <p:spPr>
          <a:xfrm>
            <a:off x="6919451" y="5328349"/>
            <a:ext cx="3366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/>
              <a:t>Anclaje</a:t>
            </a:r>
            <a:r>
              <a:rPr lang="en-GB" sz="2400" dirty="0"/>
              <a:t> de GP63 a GPI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38E6919-5222-44C4-9AA9-C22D75980BD6}"/>
              </a:ext>
            </a:extLst>
          </p:cNvPr>
          <p:cNvSpPr/>
          <p:nvPr/>
        </p:nvSpPr>
        <p:spPr>
          <a:xfrm>
            <a:off x="11219200" y="817303"/>
            <a:ext cx="603315" cy="37000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37 Grupo">
            <a:extLst>
              <a:ext uri="{FF2B5EF4-FFF2-40B4-BE49-F238E27FC236}">
                <a16:creationId xmlns:a16="http://schemas.microsoft.com/office/drawing/2014/main" id="{C347874A-54EA-4637-90C0-E7CDBF8AA11D}"/>
              </a:ext>
            </a:extLst>
          </p:cNvPr>
          <p:cNvGrpSpPr/>
          <p:nvPr/>
        </p:nvGrpSpPr>
        <p:grpSpPr>
          <a:xfrm>
            <a:off x="8896590" y="5720383"/>
            <a:ext cx="3113158" cy="977281"/>
            <a:chOff x="7889658" y="6083559"/>
            <a:chExt cx="2797310" cy="958528"/>
          </a:xfrm>
        </p:grpSpPr>
        <p:sp>
          <p:nvSpPr>
            <p:cNvPr id="16" name="38 Rectángulo">
              <a:extLst>
                <a:ext uri="{FF2B5EF4-FFF2-40B4-BE49-F238E27FC236}">
                  <a16:creationId xmlns:a16="http://schemas.microsoft.com/office/drawing/2014/main" id="{C94BF4A8-4CC0-4643-BDFE-7B2FF0298658}"/>
                </a:ext>
              </a:extLst>
            </p:cNvPr>
            <p:cNvSpPr/>
            <p:nvPr/>
          </p:nvSpPr>
          <p:spPr>
            <a:xfrm>
              <a:off x="7920160" y="6083559"/>
              <a:ext cx="2736304" cy="90047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77417" tIns="38708" rIns="77417" bIns="38708" rtlCol="0" anchor="ctr"/>
            <a:lstStyle/>
            <a:p>
              <a:pPr algn="ctr"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C" sz="1693" b="1" dirty="0">
                <a:solidFill>
                  <a:srgbClr val="000000"/>
                </a:solidFill>
                <a:latin typeface="+mj-lt"/>
              </a:endParaRPr>
            </a:p>
          </p:txBody>
        </p:sp>
        <p:pic>
          <p:nvPicPr>
            <p:cNvPr id="17" name="Imagen 9">
              <a:extLst>
                <a:ext uri="{FF2B5EF4-FFF2-40B4-BE49-F238E27FC236}">
                  <a16:creationId xmlns:a16="http://schemas.microsoft.com/office/drawing/2014/main" id="{9EFF4268-C5D9-437C-BFB4-DCB740F6F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658" y="6321424"/>
              <a:ext cx="2797310" cy="720663"/>
            </a:xfrm>
            <a:prstGeom prst="rect">
              <a:avLst/>
            </a:prstGeom>
          </p:spPr>
        </p:pic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03BAE5FD-519A-4728-BC51-03CC80B4E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23EB48B-5A75-4DF6-938C-F2F63CFD4FD9}"/>
              </a:ext>
            </a:extLst>
          </p:cNvPr>
          <p:cNvSpPr txBox="1">
            <a:spLocks/>
          </p:cNvSpPr>
          <p:nvPr/>
        </p:nvSpPr>
        <p:spPr>
          <a:xfrm>
            <a:off x="609600" y="0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387154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774309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161463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548617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defTabSz="914400"/>
            <a:r>
              <a:rPr lang="en-GB" kern="0"/>
              <a:t>Introducción</a:t>
            </a:r>
            <a:endParaRPr lang="en-GB" kern="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BA226B-59BB-404F-97DB-607A2E10623B}"/>
              </a:ext>
            </a:extLst>
          </p:cNvPr>
          <p:cNvSpPr txBox="1"/>
          <p:nvPr/>
        </p:nvSpPr>
        <p:spPr>
          <a:xfrm>
            <a:off x="289919" y="48598"/>
            <a:ext cx="10021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GP63</a:t>
            </a:r>
          </a:p>
        </p:txBody>
      </p:sp>
    </p:spTree>
    <p:extLst>
      <p:ext uri="{BB962C8B-B14F-4D97-AF65-F5344CB8AC3E}">
        <p14:creationId xmlns:p14="http://schemas.microsoft.com/office/powerpoint/2010/main" val="428747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5DD9EDE-2F04-4D6D-A7B8-4B00DAE2C4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80" y="937622"/>
            <a:ext cx="4008823" cy="38484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967659-E170-4CE1-B5B5-D0EB369BCF80}"/>
              </a:ext>
            </a:extLst>
          </p:cNvPr>
          <p:cNvSpPr txBox="1"/>
          <p:nvPr/>
        </p:nvSpPr>
        <p:spPr>
          <a:xfrm>
            <a:off x="1832414" y="5044258"/>
            <a:ext cx="2153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CRISPR/Cas9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227576-2492-4FD1-B3DA-6B49242079B5}"/>
              </a:ext>
            </a:extLst>
          </p:cNvPr>
          <p:cNvSpPr/>
          <p:nvPr/>
        </p:nvSpPr>
        <p:spPr>
          <a:xfrm>
            <a:off x="182252" y="6299920"/>
            <a:ext cx="78723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latin typeface="+mj-lt"/>
              </a:rPr>
              <a:t>(</a:t>
            </a:r>
            <a:r>
              <a:rPr lang="en-GB" sz="1600" dirty="0" err="1">
                <a:latin typeface="+mj-lt"/>
              </a:rPr>
              <a:t>Doudna</a:t>
            </a:r>
            <a:r>
              <a:rPr lang="en-GB" sz="1600" dirty="0">
                <a:latin typeface="+mj-lt"/>
              </a:rPr>
              <a:t> </a:t>
            </a:r>
            <a:r>
              <a:rPr lang="es-ES" sz="1600" dirty="0">
                <a:latin typeface="+mj-lt"/>
              </a:rPr>
              <a:t>y cols., 2014; </a:t>
            </a:r>
            <a:r>
              <a:rPr lang="es-ES" sz="1600" dirty="0" err="1">
                <a:latin typeface="+mj-lt"/>
              </a:rPr>
              <a:t>Ran</a:t>
            </a:r>
            <a:r>
              <a:rPr lang="es-ES" sz="1600" dirty="0">
                <a:latin typeface="+mj-lt"/>
              </a:rPr>
              <a:t> y cols., 2013; Sander y cols., 2014; </a:t>
            </a:r>
            <a:r>
              <a:rPr lang="en-GB" sz="1600" dirty="0">
                <a:latin typeface="+mj-lt"/>
              </a:rPr>
              <a:t>Zhang y cols., 2014</a:t>
            </a:r>
            <a:r>
              <a:rPr lang="es-ES" sz="1600" dirty="0">
                <a:latin typeface="+mj-lt"/>
              </a:rPr>
              <a:t>)</a:t>
            </a:r>
            <a:endParaRPr lang="en-GB" sz="1600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AE8878-E381-4119-BB13-5D79384748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256" y="1143000"/>
            <a:ext cx="6667500" cy="42862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CD59294-4522-4944-94F5-4D56D0F979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1020" y="937622"/>
            <a:ext cx="5486400" cy="17049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DF243D9-AFA1-46F3-ACD7-39E0A29169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8788" y="3007611"/>
            <a:ext cx="1267182" cy="278379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669FD5F-E8C3-4850-81B3-958609194BE9}"/>
              </a:ext>
            </a:extLst>
          </p:cNvPr>
          <p:cNvSpPr txBox="1"/>
          <p:nvPr/>
        </p:nvSpPr>
        <p:spPr>
          <a:xfrm>
            <a:off x="7775970" y="2704084"/>
            <a:ext cx="36968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/>
              <a:t>Proteínas</a:t>
            </a:r>
            <a:r>
              <a:rPr lang="en-GB" sz="2400" dirty="0"/>
              <a:t> </a:t>
            </a:r>
            <a:r>
              <a:rPr lang="en-GB" sz="2400" dirty="0" err="1"/>
              <a:t>citoplasmáticas</a:t>
            </a:r>
            <a:endParaRPr lang="en-GB" sz="2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A00DF5-5BDF-4489-AFCF-D62A415EFC17}"/>
              </a:ext>
            </a:extLst>
          </p:cNvPr>
          <p:cNvSpPr txBox="1"/>
          <p:nvPr/>
        </p:nvSpPr>
        <p:spPr>
          <a:xfrm>
            <a:off x="8378699" y="4908181"/>
            <a:ext cx="2491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/>
              <a:t>Proteína</a:t>
            </a:r>
            <a:r>
              <a:rPr lang="en-GB" sz="2400" dirty="0"/>
              <a:t> </a:t>
            </a:r>
            <a:r>
              <a:rPr lang="en-GB" sz="2400" dirty="0" err="1"/>
              <a:t>flagelar</a:t>
            </a:r>
            <a:endParaRPr lang="en-GB" sz="24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11A6842-46CF-4323-934B-A52D473DA9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09513" y="3574754"/>
            <a:ext cx="2957923" cy="1297434"/>
          </a:xfrm>
          <a:prstGeom prst="rect">
            <a:avLst/>
          </a:prstGeom>
        </p:spPr>
      </p:pic>
      <p:grpSp>
        <p:nvGrpSpPr>
          <p:cNvPr id="12" name="37 Grupo">
            <a:extLst>
              <a:ext uri="{FF2B5EF4-FFF2-40B4-BE49-F238E27FC236}">
                <a16:creationId xmlns:a16="http://schemas.microsoft.com/office/drawing/2014/main" id="{8D29C518-764C-4FFE-92FB-FA938581CE3A}"/>
              </a:ext>
            </a:extLst>
          </p:cNvPr>
          <p:cNvGrpSpPr/>
          <p:nvPr/>
        </p:nvGrpSpPr>
        <p:grpSpPr>
          <a:xfrm>
            <a:off x="8896590" y="5720383"/>
            <a:ext cx="3113158" cy="977281"/>
            <a:chOff x="7889658" y="6083559"/>
            <a:chExt cx="2797310" cy="958528"/>
          </a:xfrm>
        </p:grpSpPr>
        <p:sp>
          <p:nvSpPr>
            <p:cNvPr id="13" name="38 Rectángulo">
              <a:extLst>
                <a:ext uri="{FF2B5EF4-FFF2-40B4-BE49-F238E27FC236}">
                  <a16:creationId xmlns:a16="http://schemas.microsoft.com/office/drawing/2014/main" id="{96C4AAB9-C327-4D68-8515-F9DDD0D387C5}"/>
                </a:ext>
              </a:extLst>
            </p:cNvPr>
            <p:cNvSpPr/>
            <p:nvPr/>
          </p:nvSpPr>
          <p:spPr>
            <a:xfrm>
              <a:off x="7920160" y="6083559"/>
              <a:ext cx="2736304" cy="90047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77417" tIns="38708" rIns="77417" bIns="38708" rtlCol="0" anchor="ctr"/>
            <a:lstStyle/>
            <a:p>
              <a:pPr algn="ctr"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C" sz="1693" b="1" dirty="0">
                <a:solidFill>
                  <a:srgbClr val="000000"/>
                </a:solidFill>
                <a:latin typeface="+mj-lt"/>
              </a:endParaRPr>
            </a:p>
          </p:txBody>
        </p:sp>
        <p:pic>
          <p:nvPicPr>
            <p:cNvPr id="20" name="Imagen 9">
              <a:extLst>
                <a:ext uri="{FF2B5EF4-FFF2-40B4-BE49-F238E27FC236}">
                  <a16:creationId xmlns:a16="http://schemas.microsoft.com/office/drawing/2014/main" id="{546F685E-9F15-42A2-B374-7E7E380133F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658" y="6321424"/>
              <a:ext cx="2797310" cy="720663"/>
            </a:xfrm>
            <a:prstGeom prst="rect">
              <a:avLst/>
            </a:prstGeom>
          </p:spPr>
        </p:pic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B003F746-39EF-4C38-A85B-E95ADDD07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5209613-8D83-46A5-B27C-D9D2F06F4782}"/>
              </a:ext>
            </a:extLst>
          </p:cNvPr>
          <p:cNvSpPr txBox="1">
            <a:spLocks/>
          </p:cNvSpPr>
          <p:nvPr/>
        </p:nvSpPr>
        <p:spPr>
          <a:xfrm>
            <a:off x="609600" y="0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387154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774309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161463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548617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defTabSz="914400"/>
            <a:r>
              <a:rPr lang="en-GB" kern="0"/>
              <a:t>Introducción</a:t>
            </a:r>
            <a:endParaRPr lang="en-GB" kern="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49CF7F6-035B-4277-A521-934661E925F0}"/>
              </a:ext>
            </a:extLst>
          </p:cNvPr>
          <p:cNvSpPr txBox="1"/>
          <p:nvPr/>
        </p:nvSpPr>
        <p:spPr>
          <a:xfrm>
            <a:off x="289919" y="48598"/>
            <a:ext cx="6195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/>
              <a:t>Edición</a:t>
            </a:r>
            <a:r>
              <a:rPr lang="en-GB" sz="2800" dirty="0"/>
              <a:t> </a:t>
            </a:r>
            <a:r>
              <a:rPr lang="en-GB" sz="2800" dirty="0" err="1"/>
              <a:t>genómica</a:t>
            </a:r>
            <a:r>
              <a:rPr lang="en-GB" sz="2800" dirty="0"/>
              <a:t> de </a:t>
            </a:r>
            <a:r>
              <a:rPr lang="en-GB" sz="2800" i="1" dirty="0"/>
              <a:t>Leishmania </a:t>
            </a:r>
            <a:r>
              <a:rPr lang="en-GB" sz="2800" dirty="0"/>
              <a:t>spp.</a:t>
            </a:r>
          </a:p>
        </p:txBody>
      </p:sp>
    </p:spTree>
    <p:extLst>
      <p:ext uri="{BB962C8B-B14F-4D97-AF65-F5344CB8AC3E}">
        <p14:creationId xmlns:p14="http://schemas.microsoft.com/office/powerpoint/2010/main" val="1893371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6C5E10-B106-4EC6-8202-73E82E452E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accent3">
                    <a:lumMod val="75000"/>
                  </a:schemeClr>
                </a:solidFill>
              </a:rPr>
              <a:t>Introducción</a:t>
            </a:r>
            <a:endParaRPr lang="en-GB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GB" dirty="0" err="1">
                <a:solidFill>
                  <a:schemeClr val="tx1"/>
                </a:solidFill>
              </a:rPr>
              <a:t>Objetivos</a:t>
            </a:r>
            <a:endParaRPr lang="en-GB" dirty="0">
              <a:solidFill>
                <a:schemeClr val="tx1"/>
              </a:solidFill>
            </a:endParaRPr>
          </a:p>
          <a:p>
            <a:pPr lvl="1"/>
            <a:r>
              <a:rPr lang="en-GB" dirty="0" err="1">
                <a:solidFill>
                  <a:schemeClr val="tx1"/>
                </a:solidFill>
              </a:rPr>
              <a:t>Objetivo</a:t>
            </a:r>
            <a:r>
              <a:rPr lang="en-GB" dirty="0">
                <a:solidFill>
                  <a:schemeClr val="tx1"/>
                </a:solidFill>
              </a:rPr>
              <a:t> general</a:t>
            </a:r>
          </a:p>
          <a:p>
            <a:pPr lvl="1"/>
            <a:r>
              <a:rPr lang="en-GB" dirty="0" err="1">
                <a:solidFill>
                  <a:schemeClr val="tx1"/>
                </a:solidFill>
              </a:rPr>
              <a:t>Objetivos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específicos</a:t>
            </a:r>
            <a:endParaRPr lang="en-GB" dirty="0">
              <a:solidFill>
                <a:schemeClr val="tx1"/>
              </a:solidFill>
            </a:endParaRPr>
          </a:p>
          <a:p>
            <a:r>
              <a:rPr lang="en-GB" dirty="0" err="1">
                <a:solidFill>
                  <a:schemeClr val="accent3">
                    <a:lumMod val="75000"/>
                  </a:schemeClr>
                </a:solidFill>
              </a:rPr>
              <a:t>Metodología</a:t>
            </a:r>
            <a:endParaRPr lang="en-GB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GB" dirty="0" err="1">
                <a:solidFill>
                  <a:schemeClr val="accent3">
                    <a:lumMod val="75000"/>
                  </a:schemeClr>
                </a:solidFill>
              </a:rPr>
              <a:t>Resultados</a:t>
            </a:r>
            <a:r>
              <a:rPr lang="en-GB" dirty="0">
                <a:solidFill>
                  <a:schemeClr val="accent3">
                    <a:lumMod val="75000"/>
                  </a:schemeClr>
                </a:solidFill>
              </a:rPr>
              <a:t> y </a:t>
            </a:r>
            <a:r>
              <a:rPr lang="en-GB" dirty="0" err="1">
                <a:solidFill>
                  <a:schemeClr val="accent3">
                    <a:lumMod val="75000"/>
                  </a:schemeClr>
                </a:solidFill>
              </a:rPr>
              <a:t>discusión</a:t>
            </a:r>
            <a:endParaRPr lang="en-GB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GB" dirty="0" err="1">
                <a:solidFill>
                  <a:schemeClr val="accent3">
                    <a:lumMod val="75000"/>
                  </a:schemeClr>
                </a:solidFill>
              </a:rPr>
              <a:t>Conclusiones</a:t>
            </a:r>
            <a:endParaRPr lang="en-GB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GB" dirty="0" err="1">
                <a:solidFill>
                  <a:schemeClr val="accent3">
                    <a:lumMod val="75000"/>
                  </a:schemeClr>
                </a:solidFill>
              </a:rPr>
              <a:t>Recomendaciones</a:t>
            </a:r>
            <a:endParaRPr lang="en-GB" dirty="0">
              <a:solidFill>
                <a:schemeClr val="accent3">
                  <a:lumMod val="75000"/>
                </a:schemeClr>
              </a:solidFill>
            </a:endParaRPr>
          </a:p>
        </p:txBody>
      </p:sp>
      <p:grpSp>
        <p:nvGrpSpPr>
          <p:cNvPr id="4" name="37 Grupo">
            <a:extLst>
              <a:ext uri="{FF2B5EF4-FFF2-40B4-BE49-F238E27FC236}">
                <a16:creationId xmlns:a16="http://schemas.microsoft.com/office/drawing/2014/main" id="{CA97DDED-3FFA-4499-8602-F9D3217C544C}"/>
              </a:ext>
            </a:extLst>
          </p:cNvPr>
          <p:cNvGrpSpPr/>
          <p:nvPr/>
        </p:nvGrpSpPr>
        <p:grpSpPr>
          <a:xfrm>
            <a:off x="8896590" y="5720383"/>
            <a:ext cx="3113158" cy="977281"/>
            <a:chOff x="7889658" y="6083559"/>
            <a:chExt cx="2797310" cy="958528"/>
          </a:xfrm>
        </p:grpSpPr>
        <p:sp>
          <p:nvSpPr>
            <p:cNvPr id="5" name="38 Rectángulo">
              <a:extLst>
                <a:ext uri="{FF2B5EF4-FFF2-40B4-BE49-F238E27FC236}">
                  <a16:creationId xmlns:a16="http://schemas.microsoft.com/office/drawing/2014/main" id="{2B4452D4-D2F1-438B-AC5B-E762C05939D1}"/>
                </a:ext>
              </a:extLst>
            </p:cNvPr>
            <p:cNvSpPr/>
            <p:nvPr/>
          </p:nvSpPr>
          <p:spPr>
            <a:xfrm>
              <a:off x="7920160" y="6083559"/>
              <a:ext cx="2736304" cy="90047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77417" tIns="38708" rIns="77417" bIns="38708" rtlCol="0" anchor="ctr"/>
            <a:lstStyle/>
            <a:p>
              <a:pPr algn="ctr"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C" sz="1693" b="1" dirty="0">
                <a:solidFill>
                  <a:srgbClr val="000000"/>
                </a:solidFill>
                <a:latin typeface="+mj-lt"/>
              </a:endParaRPr>
            </a:p>
          </p:txBody>
        </p:sp>
        <p:pic>
          <p:nvPicPr>
            <p:cNvPr id="6" name="Imagen 9">
              <a:extLst>
                <a:ext uri="{FF2B5EF4-FFF2-40B4-BE49-F238E27FC236}">
                  <a16:creationId xmlns:a16="http://schemas.microsoft.com/office/drawing/2014/main" id="{98D34DA7-F696-4415-B756-71C649B363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658" y="6321424"/>
              <a:ext cx="2797310" cy="720663"/>
            </a:xfrm>
            <a:prstGeom prst="rect">
              <a:avLst/>
            </a:prstGeom>
          </p:spPr>
        </p:pic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3B74738D-6C21-4F5E-AE87-036D9D15BDA9}"/>
              </a:ext>
            </a:extLst>
          </p:cNvPr>
          <p:cNvSpPr txBox="1">
            <a:spLocks/>
          </p:cNvSpPr>
          <p:nvPr/>
        </p:nvSpPr>
        <p:spPr>
          <a:xfrm>
            <a:off x="609600" y="-6812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387154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774309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161463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548617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defTabSz="914400"/>
            <a:r>
              <a:rPr lang="en-GB" kern="0"/>
              <a:t>Contenidos</a:t>
            </a:r>
            <a:endParaRPr lang="en-GB" kern="0" dirty="0"/>
          </a:p>
        </p:txBody>
      </p:sp>
    </p:spTree>
    <p:extLst>
      <p:ext uri="{BB962C8B-B14F-4D97-AF65-F5344CB8AC3E}">
        <p14:creationId xmlns:p14="http://schemas.microsoft.com/office/powerpoint/2010/main" val="25845896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E9066-BA99-481A-9BD0-3E9D4218D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GB" dirty="0" err="1"/>
              <a:t>Objetivos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4CD612-A15C-47F1-9EED-8737DEAA93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66018"/>
            <a:ext cx="10972800" cy="4525963"/>
          </a:xfrm>
        </p:spPr>
        <p:txBody>
          <a:bodyPr/>
          <a:lstStyle/>
          <a:p>
            <a:pPr algn="just"/>
            <a:r>
              <a:rPr lang="en-GB" sz="2800" dirty="0" err="1">
                <a:solidFill>
                  <a:schemeClr val="tx1"/>
                </a:solidFill>
              </a:rPr>
              <a:t>Objetivo</a:t>
            </a:r>
            <a:r>
              <a:rPr lang="en-GB" sz="2800" dirty="0">
                <a:solidFill>
                  <a:schemeClr val="tx1"/>
                </a:solidFill>
              </a:rPr>
              <a:t> general</a:t>
            </a:r>
          </a:p>
          <a:p>
            <a:pPr lvl="1" algn="just"/>
            <a:r>
              <a:rPr lang="es-ES" dirty="0">
                <a:solidFill>
                  <a:schemeClr val="tx1"/>
                </a:solidFill>
              </a:rPr>
              <a:t>Marcar con fluorescencia a la proteína de superficie GP63 de </a:t>
            </a:r>
            <a:r>
              <a:rPr lang="es-ES" i="1" dirty="0" err="1">
                <a:solidFill>
                  <a:schemeClr val="tx1"/>
                </a:solidFill>
              </a:rPr>
              <a:t>Leishmania</a:t>
            </a:r>
            <a:r>
              <a:rPr lang="es-ES" i="1" dirty="0">
                <a:solidFill>
                  <a:schemeClr val="tx1"/>
                </a:solidFill>
              </a:rPr>
              <a:t> mexicana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mediante</a:t>
            </a:r>
            <a:r>
              <a:rPr lang="en-GB" dirty="0">
                <a:solidFill>
                  <a:schemeClr val="tx1"/>
                </a:solidFill>
              </a:rPr>
              <a:t> CRISPR/Cas9.</a:t>
            </a:r>
          </a:p>
        </p:txBody>
      </p:sp>
      <p:pic>
        <p:nvPicPr>
          <p:cNvPr id="5" name="Picture 4" descr="A picture containing bird, photo&#10;&#10;Description automatically generated">
            <a:extLst>
              <a:ext uri="{FF2B5EF4-FFF2-40B4-BE49-F238E27FC236}">
                <a16:creationId xmlns:a16="http://schemas.microsoft.com/office/drawing/2014/main" id="{A6F6B824-A024-4900-ADF8-DE137D9825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49" t="-3114" b="4141"/>
          <a:stretch/>
        </p:blipFill>
        <p:spPr>
          <a:xfrm>
            <a:off x="2991774" y="2814518"/>
            <a:ext cx="2498953" cy="30040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881391-C820-4FB7-8ABE-3507F333C2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721" y="2757956"/>
            <a:ext cx="2576852" cy="3284737"/>
          </a:xfrm>
          <a:prstGeom prst="rect">
            <a:avLst/>
          </a:prstGeom>
        </p:spPr>
      </p:pic>
      <p:grpSp>
        <p:nvGrpSpPr>
          <p:cNvPr id="6" name="37 Grupo">
            <a:extLst>
              <a:ext uri="{FF2B5EF4-FFF2-40B4-BE49-F238E27FC236}">
                <a16:creationId xmlns:a16="http://schemas.microsoft.com/office/drawing/2014/main" id="{6D21C2CB-B8C6-441F-B8C7-71CB41C681B4}"/>
              </a:ext>
            </a:extLst>
          </p:cNvPr>
          <p:cNvGrpSpPr/>
          <p:nvPr/>
        </p:nvGrpSpPr>
        <p:grpSpPr>
          <a:xfrm>
            <a:off x="8896590" y="5720383"/>
            <a:ext cx="3113158" cy="977281"/>
            <a:chOff x="7889658" y="6083559"/>
            <a:chExt cx="2797310" cy="958528"/>
          </a:xfrm>
        </p:grpSpPr>
        <p:sp>
          <p:nvSpPr>
            <p:cNvPr id="8" name="38 Rectángulo">
              <a:extLst>
                <a:ext uri="{FF2B5EF4-FFF2-40B4-BE49-F238E27FC236}">
                  <a16:creationId xmlns:a16="http://schemas.microsoft.com/office/drawing/2014/main" id="{597DF92A-4DA3-4B7D-A323-359DAF223AA5}"/>
                </a:ext>
              </a:extLst>
            </p:cNvPr>
            <p:cNvSpPr/>
            <p:nvPr/>
          </p:nvSpPr>
          <p:spPr>
            <a:xfrm>
              <a:off x="7920160" y="6083559"/>
              <a:ext cx="2736304" cy="90047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77417" tIns="38708" rIns="77417" bIns="38708" rtlCol="0" anchor="ctr"/>
            <a:lstStyle/>
            <a:p>
              <a:pPr algn="ctr"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C" sz="1693" b="1" dirty="0">
                <a:solidFill>
                  <a:srgbClr val="000000"/>
                </a:solidFill>
                <a:latin typeface="+mj-lt"/>
              </a:endParaRPr>
            </a:p>
          </p:txBody>
        </p:sp>
        <p:pic>
          <p:nvPicPr>
            <p:cNvPr id="9" name="Imagen 9">
              <a:extLst>
                <a:ext uri="{FF2B5EF4-FFF2-40B4-BE49-F238E27FC236}">
                  <a16:creationId xmlns:a16="http://schemas.microsoft.com/office/drawing/2014/main" id="{919C899F-2713-4A1C-8320-AB7B31D4B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658" y="6321424"/>
              <a:ext cx="2797310" cy="7206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30212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1E7A63-3B92-4EAE-BF74-23E5F15FB5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0"/>
            <a:ext cx="10972800" cy="4525963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en-GB" sz="2800" dirty="0" err="1">
                <a:solidFill>
                  <a:schemeClr val="tx1"/>
                </a:solidFill>
              </a:rPr>
              <a:t>Objetivos</a:t>
            </a:r>
            <a:r>
              <a:rPr lang="en-GB" sz="2800" dirty="0">
                <a:solidFill>
                  <a:schemeClr val="tx1"/>
                </a:solidFill>
              </a:rPr>
              <a:t> </a:t>
            </a:r>
            <a:r>
              <a:rPr lang="en-GB" sz="2800" dirty="0" err="1">
                <a:solidFill>
                  <a:schemeClr val="tx1"/>
                </a:solidFill>
              </a:rPr>
              <a:t>específicos</a:t>
            </a:r>
            <a:endParaRPr lang="en-GB" sz="2800" dirty="0">
              <a:solidFill>
                <a:schemeClr val="tx1"/>
              </a:solidFill>
            </a:endParaRPr>
          </a:p>
          <a:p>
            <a:endParaRPr lang="en-GB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194C1D3-F096-4B37-A04D-0A4A63B65E4A}"/>
              </a:ext>
            </a:extLst>
          </p:cNvPr>
          <p:cNvSpPr txBox="1">
            <a:spLocks/>
          </p:cNvSpPr>
          <p:nvPr/>
        </p:nvSpPr>
        <p:spPr>
          <a:xfrm>
            <a:off x="609600" y="0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n-GB" kern="0"/>
              <a:t>Objetivos</a:t>
            </a:r>
            <a:endParaRPr lang="en-GB" kern="0" dirty="0"/>
          </a:p>
        </p:txBody>
      </p:sp>
      <p:grpSp>
        <p:nvGrpSpPr>
          <p:cNvPr id="5" name="37 Grupo">
            <a:extLst>
              <a:ext uri="{FF2B5EF4-FFF2-40B4-BE49-F238E27FC236}">
                <a16:creationId xmlns:a16="http://schemas.microsoft.com/office/drawing/2014/main" id="{88E48F64-5011-4CFF-9D65-47C2C2A356D7}"/>
              </a:ext>
            </a:extLst>
          </p:cNvPr>
          <p:cNvGrpSpPr/>
          <p:nvPr/>
        </p:nvGrpSpPr>
        <p:grpSpPr>
          <a:xfrm>
            <a:off x="8896590" y="5720383"/>
            <a:ext cx="3113158" cy="977281"/>
            <a:chOff x="7889658" y="6083559"/>
            <a:chExt cx="2797310" cy="958528"/>
          </a:xfrm>
        </p:grpSpPr>
        <p:sp>
          <p:nvSpPr>
            <p:cNvPr id="6" name="38 Rectángulo">
              <a:extLst>
                <a:ext uri="{FF2B5EF4-FFF2-40B4-BE49-F238E27FC236}">
                  <a16:creationId xmlns:a16="http://schemas.microsoft.com/office/drawing/2014/main" id="{1F55015F-8DAE-4594-9F55-57E393F24C12}"/>
                </a:ext>
              </a:extLst>
            </p:cNvPr>
            <p:cNvSpPr/>
            <p:nvPr/>
          </p:nvSpPr>
          <p:spPr>
            <a:xfrm>
              <a:off x="7920160" y="6083559"/>
              <a:ext cx="2736304" cy="90047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77417" tIns="38708" rIns="77417" bIns="38708" rtlCol="0" anchor="ctr"/>
            <a:lstStyle/>
            <a:p>
              <a:pPr algn="ctr"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C" sz="1693" b="1" dirty="0">
                <a:solidFill>
                  <a:srgbClr val="000000"/>
                </a:solidFill>
                <a:latin typeface="+mj-lt"/>
              </a:endParaRPr>
            </a:p>
          </p:txBody>
        </p:sp>
        <p:pic>
          <p:nvPicPr>
            <p:cNvPr id="7" name="Imagen 9">
              <a:extLst>
                <a:ext uri="{FF2B5EF4-FFF2-40B4-BE49-F238E27FC236}">
                  <a16:creationId xmlns:a16="http://schemas.microsoft.com/office/drawing/2014/main" id="{AC52EFE1-B6A0-4AF3-9D47-0BB1AE68C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658" y="6321424"/>
              <a:ext cx="2797310" cy="720663"/>
            </a:xfrm>
            <a:prstGeom prst="rect">
              <a:avLst/>
            </a:prstGeom>
          </p:spPr>
        </p:pic>
      </p:grp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4004928094"/>
              </p:ext>
            </p:extLst>
          </p:nvPr>
        </p:nvGraphicFramePr>
        <p:xfrm>
          <a:off x="734642" y="13968"/>
          <a:ext cx="11241158" cy="6689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3174732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6C5E10-B106-4EC6-8202-73E82E452E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accent3">
                    <a:lumMod val="75000"/>
                  </a:schemeClr>
                </a:solidFill>
              </a:rPr>
              <a:t>Introducción</a:t>
            </a:r>
            <a:endParaRPr lang="en-GB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GB" dirty="0" err="1">
                <a:solidFill>
                  <a:schemeClr val="accent3">
                    <a:lumMod val="75000"/>
                  </a:schemeClr>
                </a:solidFill>
              </a:rPr>
              <a:t>Objetivos</a:t>
            </a:r>
            <a:endParaRPr lang="en-GB" dirty="0">
              <a:solidFill>
                <a:schemeClr val="accent3">
                  <a:lumMod val="75000"/>
                </a:schemeClr>
              </a:solidFill>
            </a:endParaRPr>
          </a:p>
          <a:p>
            <a:pPr lvl="1"/>
            <a:r>
              <a:rPr lang="en-GB" dirty="0" err="1">
                <a:solidFill>
                  <a:schemeClr val="accent3">
                    <a:lumMod val="75000"/>
                  </a:schemeClr>
                </a:solidFill>
              </a:rPr>
              <a:t>Objetivo</a:t>
            </a:r>
            <a:r>
              <a:rPr lang="en-GB" dirty="0">
                <a:solidFill>
                  <a:schemeClr val="accent3">
                    <a:lumMod val="75000"/>
                  </a:schemeClr>
                </a:solidFill>
              </a:rPr>
              <a:t> general</a:t>
            </a:r>
          </a:p>
          <a:p>
            <a:pPr lvl="1"/>
            <a:r>
              <a:rPr lang="en-GB" dirty="0" err="1">
                <a:solidFill>
                  <a:schemeClr val="accent3">
                    <a:lumMod val="75000"/>
                  </a:schemeClr>
                </a:solidFill>
              </a:rPr>
              <a:t>Objetivos</a:t>
            </a:r>
            <a:r>
              <a:rPr lang="en-GB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3">
                    <a:lumMod val="75000"/>
                  </a:schemeClr>
                </a:solidFill>
              </a:rPr>
              <a:t>específicos</a:t>
            </a:r>
            <a:endParaRPr lang="en-GB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GB" dirty="0" err="1">
                <a:solidFill>
                  <a:schemeClr val="tx1"/>
                </a:solidFill>
              </a:rPr>
              <a:t>Metodología</a:t>
            </a:r>
            <a:endParaRPr lang="en-GB" dirty="0">
              <a:solidFill>
                <a:schemeClr val="tx1"/>
              </a:solidFill>
            </a:endParaRPr>
          </a:p>
          <a:p>
            <a:r>
              <a:rPr lang="en-GB" dirty="0" err="1">
                <a:solidFill>
                  <a:schemeClr val="accent3">
                    <a:lumMod val="75000"/>
                  </a:schemeClr>
                </a:solidFill>
              </a:rPr>
              <a:t>Resultados</a:t>
            </a:r>
            <a:r>
              <a:rPr lang="en-GB" dirty="0">
                <a:solidFill>
                  <a:schemeClr val="accent3">
                    <a:lumMod val="75000"/>
                  </a:schemeClr>
                </a:solidFill>
              </a:rPr>
              <a:t> y </a:t>
            </a:r>
            <a:r>
              <a:rPr lang="en-GB" dirty="0" err="1">
                <a:solidFill>
                  <a:schemeClr val="accent3">
                    <a:lumMod val="75000"/>
                  </a:schemeClr>
                </a:solidFill>
              </a:rPr>
              <a:t>discusión</a:t>
            </a:r>
            <a:endParaRPr lang="en-GB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GB" dirty="0" err="1">
                <a:solidFill>
                  <a:schemeClr val="accent3">
                    <a:lumMod val="75000"/>
                  </a:schemeClr>
                </a:solidFill>
              </a:rPr>
              <a:t>Conclusiones</a:t>
            </a:r>
            <a:endParaRPr lang="en-GB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GB" dirty="0" err="1">
                <a:solidFill>
                  <a:schemeClr val="accent3">
                    <a:lumMod val="75000"/>
                  </a:schemeClr>
                </a:solidFill>
              </a:rPr>
              <a:t>Recomendaciones</a:t>
            </a:r>
            <a:endParaRPr lang="en-GB" dirty="0">
              <a:solidFill>
                <a:schemeClr val="accent3">
                  <a:lumMod val="75000"/>
                </a:schemeClr>
              </a:solidFill>
            </a:endParaRPr>
          </a:p>
        </p:txBody>
      </p:sp>
      <p:grpSp>
        <p:nvGrpSpPr>
          <p:cNvPr id="4" name="37 Grupo">
            <a:extLst>
              <a:ext uri="{FF2B5EF4-FFF2-40B4-BE49-F238E27FC236}">
                <a16:creationId xmlns:a16="http://schemas.microsoft.com/office/drawing/2014/main" id="{AEA0EEBE-6DAC-4900-82FA-76B397C3C55A}"/>
              </a:ext>
            </a:extLst>
          </p:cNvPr>
          <p:cNvGrpSpPr/>
          <p:nvPr/>
        </p:nvGrpSpPr>
        <p:grpSpPr>
          <a:xfrm>
            <a:off x="8896590" y="5720383"/>
            <a:ext cx="3113158" cy="977281"/>
            <a:chOff x="7889658" y="6083559"/>
            <a:chExt cx="2797310" cy="958528"/>
          </a:xfrm>
        </p:grpSpPr>
        <p:sp>
          <p:nvSpPr>
            <p:cNvPr id="5" name="38 Rectángulo">
              <a:extLst>
                <a:ext uri="{FF2B5EF4-FFF2-40B4-BE49-F238E27FC236}">
                  <a16:creationId xmlns:a16="http://schemas.microsoft.com/office/drawing/2014/main" id="{9853D0C6-8C79-4862-B064-E4E9E9D7ACA5}"/>
                </a:ext>
              </a:extLst>
            </p:cNvPr>
            <p:cNvSpPr/>
            <p:nvPr/>
          </p:nvSpPr>
          <p:spPr>
            <a:xfrm>
              <a:off x="7920160" y="6083559"/>
              <a:ext cx="2736304" cy="90047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77417" tIns="38708" rIns="77417" bIns="38708" rtlCol="0" anchor="ctr"/>
            <a:lstStyle/>
            <a:p>
              <a:pPr algn="ctr"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C" sz="1693" b="1" dirty="0">
                <a:solidFill>
                  <a:srgbClr val="000000"/>
                </a:solidFill>
                <a:latin typeface="+mj-lt"/>
              </a:endParaRPr>
            </a:p>
          </p:txBody>
        </p:sp>
        <p:pic>
          <p:nvPicPr>
            <p:cNvPr id="6" name="Imagen 9">
              <a:extLst>
                <a:ext uri="{FF2B5EF4-FFF2-40B4-BE49-F238E27FC236}">
                  <a16:creationId xmlns:a16="http://schemas.microsoft.com/office/drawing/2014/main" id="{4E570517-A782-4DFD-8BDA-19C3697D9B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658" y="6321424"/>
              <a:ext cx="2797310" cy="720663"/>
            </a:xfrm>
            <a:prstGeom prst="rect">
              <a:avLst/>
            </a:prstGeom>
          </p:spPr>
        </p:pic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65D577D4-B18D-4C14-9080-3DFCD7AD7223}"/>
              </a:ext>
            </a:extLst>
          </p:cNvPr>
          <p:cNvSpPr txBox="1">
            <a:spLocks/>
          </p:cNvSpPr>
          <p:nvPr/>
        </p:nvSpPr>
        <p:spPr>
          <a:xfrm>
            <a:off x="609600" y="-6812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387154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774309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161463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548617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defTabSz="914400"/>
            <a:r>
              <a:rPr lang="en-GB" kern="0"/>
              <a:t>Contenidos</a:t>
            </a:r>
            <a:endParaRPr lang="en-GB" kern="0" dirty="0"/>
          </a:p>
        </p:txBody>
      </p:sp>
    </p:spTree>
    <p:extLst>
      <p:ext uri="{BB962C8B-B14F-4D97-AF65-F5344CB8AC3E}">
        <p14:creationId xmlns:p14="http://schemas.microsoft.com/office/powerpoint/2010/main" val="16282794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52B9267-D516-4F3D-B710-8F3158F52609}"/>
              </a:ext>
            </a:extLst>
          </p:cNvPr>
          <p:cNvSpPr txBox="1"/>
          <p:nvPr/>
        </p:nvSpPr>
        <p:spPr>
          <a:xfrm>
            <a:off x="289919" y="48598"/>
            <a:ext cx="3419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/>
              <a:t>Plásmidos</a:t>
            </a:r>
            <a:r>
              <a:rPr lang="en-GB" sz="2800" dirty="0"/>
              <a:t> </a:t>
            </a:r>
            <a:r>
              <a:rPr lang="en-GB" sz="2800" dirty="0" err="1"/>
              <a:t>utilizados</a:t>
            </a:r>
            <a:endParaRPr lang="en-GB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1DB06C-C662-4138-9A3A-5A3976CD0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919" y="1044983"/>
            <a:ext cx="5717831" cy="43000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F93445-B9B8-4AEB-A16A-1513860CA7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799" y="1077611"/>
            <a:ext cx="5276552" cy="4332778"/>
          </a:xfrm>
          <a:prstGeom prst="rect">
            <a:avLst/>
          </a:prstGeom>
        </p:spPr>
      </p:pic>
      <p:grpSp>
        <p:nvGrpSpPr>
          <p:cNvPr id="7" name="37 Grupo">
            <a:extLst>
              <a:ext uri="{FF2B5EF4-FFF2-40B4-BE49-F238E27FC236}">
                <a16:creationId xmlns:a16="http://schemas.microsoft.com/office/drawing/2014/main" id="{822AE42D-54B6-4827-AB2B-4AA984A4292E}"/>
              </a:ext>
            </a:extLst>
          </p:cNvPr>
          <p:cNvGrpSpPr/>
          <p:nvPr/>
        </p:nvGrpSpPr>
        <p:grpSpPr>
          <a:xfrm>
            <a:off x="8896590" y="5720383"/>
            <a:ext cx="3113158" cy="977281"/>
            <a:chOff x="7889658" y="6083559"/>
            <a:chExt cx="2797310" cy="958528"/>
          </a:xfrm>
        </p:grpSpPr>
        <p:sp>
          <p:nvSpPr>
            <p:cNvPr id="8" name="38 Rectángulo">
              <a:extLst>
                <a:ext uri="{FF2B5EF4-FFF2-40B4-BE49-F238E27FC236}">
                  <a16:creationId xmlns:a16="http://schemas.microsoft.com/office/drawing/2014/main" id="{92E3FD82-E054-402C-809B-F40DED38016D}"/>
                </a:ext>
              </a:extLst>
            </p:cNvPr>
            <p:cNvSpPr/>
            <p:nvPr/>
          </p:nvSpPr>
          <p:spPr>
            <a:xfrm>
              <a:off x="7920160" y="6083559"/>
              <a:ext cx="2736304" cy="90047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77417" tIns="38708" rIns="77417" bIns="38708" rtlCol="0" anchor="ctr"/>
            <a:lstStyle/>
            <a:p>
              <a:pPr algn="ctr"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C" sz="1693" b="1" dirty="0">
                <a:solidFill>
                  <a:srgbClr val="000000"/>
                </a:solidFill>
                <a:latin typeface="+mj-lt"/>
              </a:endParaRPr>
            </a:p>
          </p:txBody>
        </p:sp>
        <p:pic>
          <p:nvPicPr>
            <p:cNvPr id="9" name="Imagen 9">
              <a:extLst>
                <a:ext uri="{FF2B5EF4-FFF2-40B4-BE49-F238E27FC236}">
                  <a16:creationId xmlns:a16="http://schemas.microsoft.com/office/drawing/2014/main" id="{23E164FC-ED3C-4244-80D2-B0A357D01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658" y="6321424"/>
              <a:ext cx="2797310" cy="720663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55BAF53-1158-48B7-89F2-31163FC2A3DA}"/>
              </a:ext>
            </a:extLst>
          </p:cNvPr>
          <p:cNvSpPr txBox="1"/>
          <p:nvPr/>
        </p:nvSpPr>
        <p:spPr>
          <a:xfrm>
            <a:off x="183756" y="6384065"/>
            <a:ext cx="248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(</a:t>
            </a:r>
            <a:r>
              <a:rPr lang="en-GB" dirty="0" err="1"/>
              <a:t>Beneke</a:t>
            </a:r>
            <a:r>
              <a:rPr lang="en-GB" dirty="0"/>
              <a:t> y cols., 2017)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DC191C4-2074-4215-906B-64DE5FAC4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GB" dirty="0" err="1"/>
              <a:t>Metodología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29521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A3240B4-8A4A-46AF-B90C-08BF38B4A1A6}"/>
              </a:ext>
            </a:extLst>
          </p:cNvPr>
          <p:cNvSpPr txBox="1"/>
          <p:nvPr/>
        </p:nvSpPr>
        <p:spPr>
          <a:xfrm>
            <a:off x="289919" y="48598"/>
            <a:ext cx="42493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/>
              <a:t>Transformación</a:t>
            </a:r>
            <a:r>
              <a:rPr lang="en-GB" sz="2800" dirty="0"/>
              <a:t> de </a:t>
            </a:r>
            <a:r>
              <a:rPr lang="en-GB" sz="2800" i="1" dirty="0"/>
              <a:t>E. coli</a:t>
            </a:r>
            <a:endParaRPr lang="en-GB" sz="2800" dirty="0"/>
          </a:p>
        </p:txBody>
      </p:sp>
      <p:pic>
        <p:nvPicPr>
          <p:cNvPr id="6" name="Picture 5" descr="A close up of a bottle and a glass of wine&#10;&#10;Description automatically generated">
            <a:extLst>
              <a:ext uri="{FF2B5EF4-FFF2-40B4-BE49-F238E27FC236}">
                <a16:creationId xmlns:a16="http://schemas.microsoft.com/office/drawing/2014/main" id="{4E110790-6C05-41AC-B0FC-9E79344D95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45" b="12467"/>
          <a:stretch/>
        </p:blipFill>
        <p:spPr>
          <a:xfrm>
            <a:off x="426220" y="856740"/>
            <a:ext cx="1988383" cy="2269452"/>
          </a:xfrm>
          <a:prstGeom prst="rect">
            <a:avLst/>
          </a:prstGeom>
        </p:spPr>
      </p:pic>
      <p:pic>
        <p:nvPicPr>
          <p:cNvPr id="8" name="Picture 7" descr="A picture containing green, indoor, sitting&#10;&#10;Description automatically generated">
            <a:extLst>
              <a:ext uri="{FF2B5EF4-FFF2-40B4-BE49-F238E27FC236}">
                <a16:creationId xmlns:a16="http://schemas.microsoft.com/office/drawing/2014/main" id="{2F1D3EA6-3CA2-4F75-80B8-A8C6A55026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380" y="835583"/>
            <a:ext cx="3526545" cy="2392000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43AF2E38-7CE5-4567-B8D7-E7D394CD65C2}"/>
              </a:ext>
            </a:extLst>
          </p:cNvPr>
          <p:cNvSpPr/>
          <p:nvPr/>
        </p:nvSpPr>
        <p:spPr>
          <a:xfrm>
            <a:off x="2677212" y="1729856"/>
            <a:ext cx="716437" cy="5232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F36B1288-5821-4498-BA1B-2F723C48B66F}"/>
              </a:ext>
            </a:extLst>
          </p:cNvPr>
          <p:cNvSpPr/>
          <p:nvPr/>
        </p:nvSpPr>
        <p:spPr>
          <a:xfrm>
            <a:off x="7613656" y="1769973"/>
            <a:ext cx="716437" cy="5232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4FA4452-2642-460A-8C35-DF7222153B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1668" y="770477"/>
            <a:ext cx="3132775" cy="25222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0159AC-BDB3-479B-8439-C68E97AAC5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6196" y="3411114"/>
            <a:ext cx="2676814" cy="2648108"/>
          </a:xfrm>
          <a:prstGeom prst="rect">
            <a:avLst/>
          </a:prstGeom>
        </p:spPr>
      </p:pic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02B6C712-1E1B-4744-B4FB-99730C2F42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363" y="3353152"/>
            <a:ext cx="1435664" cy="1435664"/>
          </a:xfrm>
          <a:prstGeom prst="rect">
            <a:avLst/>
          </a:prstGeom>
        </p:spPr>
      </p:pic>
      <p:sp>
        <p:nvSpPr>
          <p:cNvPr id="16" name="Arrow: Right 15">
            <a:extLst>
              <a:ext uri="{FF2B5EF4-FFF2-40B4-BE49-F238E27FC236}">
                <a16:creationId xmlns:a16="http://schemas.microsoft.com/office/drawing/2014/main" id="{D9C65B0E-D3B8-40B9-9C0E-2D7374AC0A99}"/>
              </a:ext>
            </a:extLst>
          </p:cNvPr>
          <p:cNvSpPr/>
          <p:nvPr/>
        </p:nvSpPr>
        <p:spPr>
          <a:xfrm>
            <a:off x="3926260" y="4408442"/>
            <a:ext cx="716437" cy="5232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CA003E2-15E5-48C1-9187-226509FE12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947" y="5168180"/>
            <a:ext cx="912203" cy="854237"/>
          </a:xfrm>
          <a:prstGeom prst="rect">
            <a:avLst/>
          </a:prstGeom>
        </p:spPr>
      </p:pic>
      <p:sp>
        <p:nvSpPr>
          <p:cNvPr id="20" name="Plus Sign 19">
            <a:extLst>
              <a:ext uri="{FF2B5EF4-FFF2-40B4-BE49-F238E27FC236}">
                <a16:creationId xmlns:a16="http://schemas.microsoft.com/office/drawing/2014/main" id="{F8D59557-7399-46F5-BB83-06A0E0DAC464}"/>
              </a:ext>
            </a:extLst>
          </p:cNvPr>
          <p:cNvSpPr/>
          <p:nvPr/>
        </p:nvSpPr>
        <p:spPr>
          <a:xfrm>
            <a:off x="5448694" y="4751108"/>
            <a:ext cx="377072" cy="379364"/>
          </a:xfrm>
          <a:prstGeom prst="mathPl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E9DF2BC6-27AF-4625-97E6-4B2FCD1AF424}"/>
              </a:ext>
            </a:extLst>
          </p:cNvPr>
          <p:cNvSpPr/>
          <p:nvPr/>
        </p:nvSpPr>
        <p:spPr>
          <a:xfrm>
            <a:off x="6615693" y="4408442"/>
            <a:ext cx="716437" cy="5232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3292B4A-D5CF-405E-92B1-D2C3A1065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42711" y="3566909"/>
            <a:ext cx="2102317" cy="202838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8F9EADE-ADE5-44AE-AFD2-84A192606E3C}"/>
                  </a:ext>
                </a:extLst>
              </p:cNvPr>
              <p:cNvSpPr txBox="1"/>
              <p:nvPr/>
            </p:nvSpPr>
            <p:spPr>
              <a:xfrm>
                <a:off x="8511554" y="4571458"/>
                <a:ext cx="11991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100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𝑚𝐿</m:t>
                        </m:r>
                      </m:den>
                    </m:f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8F9EADE-ADE5-44AE-AFD2-84A192606E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1554" y="4571458"/>
                <a:ext cx="1199111" cy="369332"/>
              </a:xfrm>
              <a:prstGeom prst="rect">
                <a:avLst/>
              </a:prstGeom>
              <a:blipFill>
                <a:blip r:embed="rId9"/>
                <a:stretch>
                  <a:fillRect l="-4061" t="-116667" r="-32995" b="-181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F7F901B7-CE23-48F1-82EA-72D756C8895C}"/>
              </a:ext>
            </a:extLst>
          </p:cNvPr>
          <p:cNvSpPr txBox="1"/>
          <p:nvPr/>
        </p:nvSpPr>
        <p:spPr>
          <a:xfrm>
            <a:off x="8781531" y="4112571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Amp</a:t>
            </a:r>
          </a:p>
        </p:txBody>
      </p:sp>
      <p:grpSp>
        <p:nvGrpSpPr>
          <p:cNvPr id="17" name="37 Grupo">
            <a:extLst>
              <a:ext uri="{FF2B5EF4-FFF2-40B4-BE49-F238E27FC236}">
                <a16:creationId xmlns:a16="http://schemas.microsoft.com/office/drawing/2014/main" id="{613D85B0-1D20-494E-A15A-8728ACD89561}"/>
              </a:ext>
            </a:extLst>
          </p:cNvPr>
          <p:cNvGrpSpPr/>
          <p:nvPr/>
        </p:nvGrpSpPr>
        <p:grpSpPr>
          <a:xfrm>
            <a:off x="8896590" y="5720383"/>
            <a:ext cx="3113158" cy="977281"/>
            <a:chOff x="7889658" y="6083559"/>
            <a:chExt cx="2797310" cy="958528"/>
          </a:xfrm>
        </p:grpSpPr>
        <p:sp>
          <p:nvSpPr>
            <p:cNvPr id="18" name="38 Rectángulo">
              <a:extLst>
                <a:ext uri="{FF2B5EF4-FFF2-40B4-BE49-F238E27FC236}">
                  <a16:creationId xmlns:a16="http://schemas.microsoft.com/office/drawing/2014/main" id="{0BF883D3-9BF9-49CF-A365-29BF2DCD0A50}"/>
                </a:ext>
              </a:extLst>
            </p:cNvPr>
            <p:cNvSpPr/>
            <p:nvPr/>
          </p:nvSpPr>
          <p:spPr>
            <a:xfrm>
              <a:off x="7920160" y="6083559"/>
              <a:ext cx="2736304" cy="90047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77417" tIns="38708" rIns="77417" bIns="38708" rtlCol="0" anchor="ctr"/>
            <a:lstStyle/>
            <a:p>
              <a:pPr algn="ctr"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C" sz="1693" b="1" dirty="0">
                <a:solidFill>
                  <a:srgbClr val="000000"/>
                </a:solidFill>
                <a:latin typeface="+mj-lt"/>
              </a:endParaRPr>
            </a:p>
          </p:txBody>
        </p:sp>
        <p:pic>
          <p:nvPicPr>
            <p:cNvPr id="22" name="Imagen 9">
              <a:extLst>
                <a:ext uri="{FF2B5EF4-FFF2-40B4-BE49-F238E27FC236}">
                  <a16:creationId xmlns:a16="http://schemas.microsoft.com/office/drawing/2014/main" id="{61768D0C-057B-4251-8A4E-A91F0D34FB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658" y="6321424"/>
              <a:ext cx="2797310" cy="720663"/>
            </a:xfrm>
            <a:prstGeom prst="rect">
              <a:avLst/>
            </a:prstGeom>
          </p:spPr>
        </p:pic>
      </p:grpSp>
      <p:sp>
        <p:nvSpPr>
          <p:cNvPr id="26" name="Title 1">
            <a:extLst>
              <a:ext uri="{FF2B5EF4-FFF2-40B4-BE49-F238E27FC236}">
                <a16:creationId xmlns:a16="http://schemas.microsoft.com/office/drawing/2014/main" id="{5E8C9C4D-DE6E-44E7-86D2-37116BDE3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GB" dirty="0" err="1"/>
              <a:t>Metodología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4736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6" grpId="0" animBg="1"/>
      <p:bldP spid="20" grpId="0" animBg="1"/>
      <p:bldP spid="21" grpId="0" animBg="1"/>
      <p:bldP spid="24" grpId="0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E9066-BA99-481A-9BD0-3E9D4218D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GB" dirty="0" err="1"/>
              <a:t>Metodología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33D7AF-F8B3-49C9-938A-54041FD573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206" y="1469461"/>
            <a:ext cx="4392210" cy="475075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986EA88-E706-4A38-B4C3-2E8D5D46E01E}"/>
              </a:ext>
            </a:extLst>
          </p:cNvPr>
          <p:cNvSpPr/>
          <p:nvPr/>
        </p:nvSpPr>
        <p:spPr>
          <a:xfrm>
            <a:off x="1111044" y="4479653"/>
            <a:ext cx="3926829" cy="106574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04EB10-191A-4598-8E7A-450485AEE3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0271" y="1380257"/>
            <a:ext cx="4030020" cy="17187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7096B0-1972-4572-9B45-5CFD520ABB06}"/>
              </a:ext>
            </a:extLst>
          </p:cNvPr>
          <p:cNvSpPr txBox="1"/>
          <p:nvPr/>
        </p:nvSpPr>
        <p:spPr>
          <a:xfrm>
            <a:off x="537702" y="742890"/>
            <a:ext cx="5049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/>
              <a:t>Identificación</a:t>
            </a:r>
            <a:r>
              <a:rPr lang="en-GB" sz="2400" dirty="0"/>
              <a:t> de la </a:t>
            </a:r>
            <a:r>
              <a:rPr lang="en-GB" sz="2400" dirty="0" err="1"/>
              <a:t>secuencia</a:t>
            </a:r>
            <a:r>
              <a:rPr lang="en-GB" sz="2400" dirty="0"/>
              <a:t> </a:t>
            </a:r>
            <a:r>
              <a:rPr lang="en-GB" sz="2400" dirty="0" err="1"/>
              <a:t>diana</a:t>
            </a:r>
            <a:endParaRPr lang="en-GB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908199-3E75-4843-BDDD-3AADBE502845}"/>
              </a:ext>
            </a:extLst>
          </p:cNvPr>
          <p:cNvSpPr txBox="1"/>
          <p:nvPr/>
        </p:nvSpPr>
        <p:spPr>
          <a:xfrm>
            <a:off x="289919" y="48598"/>
            <a:ext cx="38437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/>
              <a:t>Generación</a:t>
            </a:r>
            <a:r>
              <a:rPr lang="en-GB" sz="2800" dirty="0"/>
              <a:t> del </a:t>
            </a:r>
            <a:r>
              <a:rPr lang="en-GB" sz="2800" dirty="0" err="1"/>
              <a:t>ADNsg</a:t>
            </a:r>
            <a:endParaRPr lang="en-GB" sz="2800" dirty="0"/>
          </a:p>
        </p:txBody>
      </p:sp>
      <p:grpSp>
        <p:nvGrpSpPr>
          <p:cNvPr id="12" name="37 Grupo">
            <a:extLst>
              <a:ext uri="{FF2B5EF4-FFF2-40B4-BE49-F238E27FC236}">
                <a16:creationId xmlns:a16="http://schemas.microsoft.com/office/drawing/2014/main" id="{B262C98A-48EA-40F7-9AC2-2285FF1F4F3F}"/>
              </a:ext>
            </a:extLst>
          </p:cNvPr>
          <p:cNvGrpSpPr/>
          <p:nvPr/>
        </p:nvGrpSpPr>
        <p:grpSpPr>
          <a:xfrm>
            <a:off x="8896590" y="5720383"/>
            <a:ext cx="3113158" cy="977281"/>
            <a:chOff x="7889658" y="6083559"/>
            <a:chExt cx="2797310" cy="958528"/>
          </a:xfrm>
        </p:grpSpPr>
        <p:sp>
          <p:nvSpPr>
            <p:cNvPr id="13" name="38 Rectángulo">
              <a:extLst>
                <a:ext uri="{FF2B5EF4-FFF2-40B4-BE49-F238E27FC236}">
                  <a16:creationId xmlns:a16="http://schemas.microsoft.com/office/drawing/2014/main" id="{B810E6CE-8A2B-45D3-9F1B-8FBF01342BD9}"/>
                </a:ext>
              </a:extLst>
            </p:cNvPr>
            <p:cNvSpPr/>
            <p:nvPr/>
          </p:nvSpPr>
          <p:spPr>
            <a:xfrm>
              <a:off x="7920160" y="6083559"/>
              <a:ext cx="2736304" cy="90047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77417" tIns="38708" rIns="77417" bIns="38708" rtlCol="0" anchor="ctr"/>
            <a:lstStyle/>
            <a:p>
              <a:pPr algn="ctr"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C" sz="1693" b="1" dirty="0">
                <a:solidFill>
                  <a:srgbClr val="000000"/>
                </a:solidFill>
                <a:latin typeface="+mj-lt"/>
              </a:endParaRPr>
            </a:p>
          </p:txBody>
        </p:sp>
        <p:pic>
          <p:nvPicPr>
            <p:cNvPr id="14" name="Imagen 9">
              <a:extLst>
                <a:ext uri="{FF2B5EF4-FFF2-40B4-BE49-F238E27FC236}">
                  <a16:creationId xmlns:a16="http://schemas.microsoft.com/office/drawing/2014/main" id="{C54CBAA4-268B-4143-8727-17DF00542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658" y="6321424"/>
              <a:ext cx="2797310" cy="720663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4B371B10-862E-4374-BA51-FE21C60334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7742"/>
          <a:stretch/>
        </p:blipFill>
        <p:spPr>
          <a:xfrm>
            <a:off x="145431" y="569912"/>
            <a:ext cx="11756767" cy="90430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B724E6F-3E99-44A7-834C-A64B17054E3B}"/>
              </a:ext>
            </a:extLst>
          </p:cNvPr>
          <p:cNvSpPr/>
          <p:nvPr/>
        </p:nvSpPr>
        <p:spPr>
          <a:xfrm>
            <a:off x="6921307" y="807169"/>
            <a:ext cx="3953169" cy="3358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A7F65C5-6740-4872-BDA8-CD1EAD89C64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4953"/>
          <a:stretch/>
        </p:blipFill>
        <p:spPr>
          <a:xfrm>
            <a:off x="6620271" y="3336261"/>
            <a:ext cx="4189433" cy="3144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39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E9066-BA99-481A-9BD0-3E9D4218D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GB" dirty="0" err="1"/>
              <a:t>Metodología</a:t>
            </a:r>
            <a:endParaRPr lang="en-GB" dirty="0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327DAEBA-AB2C-4684-97E6-AF3247923E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056343"/>
            <a:ext cx="5654187" cy="5100718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5B6C514-B91C-46CE-A9E3-7CF4E3D624C9}"/>
              </a:ext>
            </a:extLst>
          </p:cNvPr>
          <p:cNvSpPr txBox="1"/>
          <p:nvPr/>
        </p:nvSpPr>
        <p:spPr>
          <a:xfrm>
            <a:off x="183756" y="6384065"/>
            <a:ext cx="248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(</a:t>
            </a:r>
            <a:r>
              <a:rPr lang="en-GB" dirty="0" err="1"/>
              <a:t>Beneke</a:t>
            </a:r>
            <a:r>
              <a:rPr lang="en-GB" dirty="0"/>
              <a:t> y cols., 2017)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101C41-B449-4A5A-A2D1-F9B13C72CD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7742"/>
          <a:stretch/>
        </p:blipFill>
        <p:spPr>
          <a:xfrm>
            <a:off x="0" y="700939"/>
            <a:ext cx="12192000" cy="904308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CD43E3C6-6DEC-4F3B-BD77-2A8F70FCB14C}"/>
              </a:ext>
            </a:extLst>
          </p:cNvPr>
          <p:cNvSpPr/>
          <p:nvPr/>
        </p:nvSpPr>
        <p:spPr>
          <a:xfrm>
            <a:off x="11449235" y="961313"/>
            <a:ext cx="609600" cy="2929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8CCBA5F-1C03-4164-9556-2B0D9DEB67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8658698"/>
              </p:ext>
            </p:extLst>
          </p:nvPr>
        </p:nvGraphicFramePr>
        <p:xfrm>
          <a:off x="6637586" y="4065934"/>
          <a:ext cx="5233880" cy="14234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6940">
                  <a:extLst>
                    <a:ext uri="{9D8B030D-6E8A-4147-A177-3AD203B41FA5}">
                      <a16:colId xmlns:a16="http://schemas.microsoft.com/office/drawing/2014/main" val="1721881263"/>
                    </a:ext>
                  </a:extLst>
                </a:gridCol>
                <a:gridCol w="2616940">
                  <a:extLst>
                    <a:ext uri="{9D8B030D-6E8A-4147-A177-3AD203B41FA5}">
                      <a16:colId xmlns:a16="http://schemas.microsoft.com/office/drawing/2014/main" val="1555959091"/>
                    </a:ext>
                  </a:extLst>
                </a:gridCol>
              </a:tblGrid>
              <a:tr h="336486">
                <a:tc gridSpan="2">
                  <a:txBody>
                    <a:bodyPr/>
                    <a:lstStyle/>
                    <a:p>
                      <a:pPr algn="ctr"/>
                      <a:r>
                        <a:rPr lang="en-GB" dirty="0" err="1">
                          <a:solidFill>
                            <a:schemeClr val="bg1"/>
                          </a:solidFill>
                        </a:rPr>
                        <a:t>Digestión</a:t>
                      </a:r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dirty="0" err="1">
                          <a:solidFill>
                            <a:schemeClr val="bg1"/>
                          </a:solidFill>
                        </a:rPr>
                        <a:t>secuencial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336105"/>
                  </a:ext>
                </a:extLst>
              </a:tr>
              <a:tr h="336486">
                <a:tc>
                  <a:txBody>
                    <a:bodyPr/>
                    <a:lstStyle/>
                    <a:p>
                      <a:pPr algn="ctr"/>
                      <a:r>
                        <a:rPr lang="en-GB" i="1" dirty="0" err="1"/>
                        <a:t>SacI</a:t>
                      </a:r>
                      <a:endParaRPr lang="en-GB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 horas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9662632"/>
                  </a:ext>
                </a:extLst>
              </a:tr>
              <a:tr h="414026">
                <a:tc>
                  <a:txBody>
                    <a:bodyPr/>
                    <a:lstStyle/>
                    <a:p>
                      <a:pPr algn="ctr"/>
                      <a:r>
                        <a:rPr lang="en-GB" i="0" dirty="0" err="1"/>
                        <a:t>Precipitación</a:t>
                      </a:r>
                      <a:r>
                        <a:rPr lang="en-GB" i="0" dirty="0"/>
                        <a:t> con EtOH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0869368"/>
                  </a:ext>
                </a:extLst>
              </a:tr>
              <a:tr h="336486">
                <a:tc>
                  <a:txBody>
                    <a:bodyPr/>
                    <a:lstStyle/>
                    <a:p>
                      <a:pPr algn="ctr"/>
                      <a:r>
                        <a:rPr lang="en-GB" i="1" dirty="0" err="1"/>
                        <a:t>BamHI</a:t>
                      </a:r>
                      <a:endParaRPr lang="en-GB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 hora 30 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1482828"/>
                  </a:ext>
                </a:extLst>
              </a:tr>
            </a:tbl>
          </a:graphicData>
        </a:graphic>
      </p:graphicFrame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6F563AB-CBCE-488E-B11F-B49D889E1CCA}"/>
              </a:ext>
            </a:extLst>
          </p:cNvPr>
          <p:cNvCxnSpPr>
            <a:cxnSpLocks/>
          </p:cNvCxnSpPr>
          <p:nvPr/>
        </p:nvCxnSpPr>
        <p:spPr>
          <a:xfrm flipH="1" flipV="1">
            <a:off x="4826524" y="5043340"/>
            <a:ext cx="2763884" cy="32746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9180AA5-60BC-4826-8024-4CC4EEDADB9C}"/>
              </a:ext>
            </a:extLst>
          </p:cNvPr>
          <p:cNvCxnSpPr>
            <a:cxnSpLocks/>
          </p:cNvCxnSpPr>
          <p:nvPr/>
        </p:nvCxnSpPr>
        <p:spPr>
          <a:xfrm flipH="1">
            <a:off x="4713402" y="4634144"/>
            <a:ext cx="2965782" cy="59480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8972E4E-1EB0-4D8E-B317-B0A0B7D6BC30}"/>
              </a:ext>
            </a:extLst>
          </p:cNvPr>
          <p:cNvSpPr/>
          <p:nvPr/>
        </p:nvSpPr>
        <p:spPr>
          <a:xfrm>
            <a:off x="7924800" y="1648522"/>
            <a:ext cx="2888239" cy="6426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err="1">
                <a:solidFill>
                  <a:schemeClr val="bg1"/>
                </a:solidFill>
              </a:rPr>
              <a:t>Amplificación</a:t>
            </a:r>
            <a:r>
              <a:rPr lang="en-GB" sz="2000" dirty="0">
                <a:solidFill>
                  <a:schemeClr val="bg1"/>
                </a:solidFill>
              </a:rPr>
              <a:t> por PCR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3D78938-A5BC-42CB-B06D-21616B42811A}"/>
              </a:ext>
            </a:extLst>
          </p:cNvPr>
          <p:cNvSpPr/>
          <p:nvPr/>
        </p:nvSpPr>
        <p:spPr>
          <a:xfrm>
            <a:off x="7924799" y="2809837"/>
            <a:ext cx="2888239" cy="6426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err="1">
                <a:solidFill>
                  <a:schemeClr val="bg1"/>
                </a:solidFill>
              </a:rPr>
              <a:t>Inserción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err="1">
                <a:solidFill>
                  <a:schemeClr val="bg1"/>
                </a:solidFill>
              </a:rPr>
              <a:t>en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err="1">
                <a:solidFill>
                  <a:schemeClr val="bg1"/>
                </a:solidFill>
              </a:rPr>
              <a:t>pPLOT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C7218ADA-48AB-4BFD-BECB-51B6623BF35F}"/>
              </a:ext>
            </a:extLst>
          </p:cNvPr>
          <p:cNvSpPr/>
          <p:nvPr/>
        </p:nvSpPr>
        <p:spPr>
          <a:xfrm rot="19306772">
            <a:off x="10765174" y="1223427"/>
            <a:ext cx="822664" cy="4944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9E924168-E78E-4EDA-BDFA-602A18F6EF06}"/>
              </a:ext>
            </a:extLst>
          </p:cNvPr>
          <p:cNvSpPr/>
          <p:nvPr/>
        </p:nvSpPr>
        <p:spPr>
          <a:xfrm>
            <a:off x="9321554" y="2334465"/>
            <a:ext cx="443884" cy="4647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BC8E9D2-E77A-457B-B45B-251BC55A0DE5}"/>
              </a:ext>
            </a:extLst>
          </p:cNvPr>
          <p:cNvCxnSpPr>
            <a:cxnSpLocks/>
          </p:cNvCxnSpPr>
          <p:nvPr/>
        </p:nvCxnSpPr>
        <p:spPr>
          <a:xfrm>
            <a:off x="4589755" y="3835153"/>
            <a:ext cx="81143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95AF7A8-4B49-486B-940B-E8074CADDAD6}"/>
              </a:ext>
            </a:extLst>
          </p:cNvPr>
          <p:cNvCxnSpPr>
            <a:cxnSpLocks/>
          </p:cNvCxnSpPr>
          <p:nvPr/>
        </p:nvCxnSpPr>
        <p:spPr>
          <a:xfrm flipH="1">
            <a:off x="1899821" y="5228946"/>
            <a:ext cx="292963" cy="47939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ABA99C31-146D-4722-B294-D34DA5D702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7053" y="4520922"/>
            <a:ext cx="5095875" cy="82867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CE1D922-932D-4EE8-B07E-57862E3B4830}"/>
              </a:ext>
            </a:extLst>
          </p:cNvPr>
          <p:cNvSpPr txBox="1"/>
          <p:nvPr/>
        </p:nvSpPr>
        <p:spPr>
          <a:xfrm>
            <a:off x="289919" y="48598"/>
            <a:ext cx="51245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/>
              <a:t>Construcción</a:t>
            </a:r>
            <a:r>
              <a:rPr lang="en-GB" sz="2800" dirty="0"/>
              <a:t> del ADN </a:t>
            </a:r>
            <a:r>
              <a:rPr lang="en-GB" sz="2800" dirty="0" err="1"/>
              <a:t>donador</a:t>
            </a:r>
            <a:endParaRPr lang="en-GB" sz="2800" dirty="0"/>
          </a:p>
        </p:txBody>
      </p:sp>
      <p:grpSp>
        <p:nvGrpSpPr>
          <p:cNvPr id="24" name="37 Grupo">
            <a:extLst>
              <a:ext uri="{FF2B5EF4-FFF2-40B4-BE49-F238E27FC236}">
                <a16:creationId xmlns:a16="http://schemas.microsoft.com/office/drawing/2014/main" id="{A9D23939-A2FE-4344-9385-7400B6C4A0D2}"/>
              </a:ext>
            </a:extLst>
          </p:cNvPr>
          <p:cNvGrpSpPr/>
          <p:nvPr/>
        </p:nvGrpSpPr>
        <p:grpSpPr>
          <a:xfrm>
            <a:off x="8896590" y="5720383"/>
            <a:ext cx="3113158" cy="977281"/>
            <a:chOff x="7889658" y="6083559"/>
            <a:chExt cx="2797310" cy="958528"/>
          </a:xfrm>
        </p:grpSpPr>
        <p:sp>
          <p:nvSpPr>
            <p:cNvPr id="25" name="38 Rectángulo">
              <a:extLst>
                <a:ext uri="{FF2B5EF4-FFF2-40B4-BE49-F238E27FC236}">
                  <a16:creationId xmlns:a16="http://schemas.microsoft.com/office/drawing/2014/main" id="{43D43D99-1653-4CAE-976D-6F27C9C9563F}"/>
                </a:ext>
              </a:extLst>
            </p:cNvPr>
            <p:cNvSpPr/>
            <p:nvPr/>
          </p:nvSpPr>
          <p:spPr>
            <a:xfrm>
              <a:off x="7920160" y="6083559"/>
              <a:ext cx="2736304" cy="90047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77417" tIns="38708" rIns="77417" bIns="38708" rtlCol="0" anchor="ctr"/>
            <a:lstStyle/>
            <a:p>
              <a:pPr algn="ctr"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C" sz="1693" b="1" dirty="0">
                <a:solidFill>
                  <a:srgbClr val="000000"/>
                </a:solidFill>
                <a:latin typeface="+mj-lt"/>
              </a:endParaRPr>
            </a:p>
          </p:txBody>
        </p:sp>
        <p:pic>
          <p:nvPicPr>
            <p:cNvPr id="26" name="Imagen 9">
              <a:extLst>
                <a:ext uri="{FF2B5EF4-FFF2-40B4-BE49-F238E27FC236}">
                  <a16:creationId xmlns:a16="http://schemas.microsoft.com/office/drawing/2014/main" id="{6E3DAB14-983B-451D-B98D-E0D34D3CE9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658" y="6321424"/>
              <a:ext cx="2797310" cy="7206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71663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Subtítulo">
            <a:extLst>
              <a:ext uri="{FF2B5EF4-FFF2-40B4-BE49-F238E27FC236}">
                <a16:creationId xmlns:a16="http://schemas.microsoft.com/office/drawing/2014/main" id="{006A2090-5826-493A-848E-A6E84FE89378}"/>
              </a:ext>
            </a:extLst>
          </p:cNvPr>
          <p:cNvSpPr txBox="1">
            <a:spLocks/>
          </p:cNvSpPr>
          <p:nvPr/>
        </p:nvSpPr>
        <p:spPr>
          <a:xfrm>
            <a:off x="1672590" y="1195552"/>
            <a:ext cx="8229601" cy="4466897"/>
          </a:xfrm>
          <a:prstGeom prst="rect">
            <a:avLst/>
          </a:prstGeom>
        </p:spPr>
        <p:txBody>
          <a:bodyPr>
            <a:normAutofit/>
          </a:bodyPr>
          <a:lstStyle>
            <a:lvl1pPr marL="290366" indent="-290366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33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29126" indent="-241972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33">
                <a:solidFill>
                  <a:schemeClr val="bg1"/>
                </a:solidFill>
                <a:latin typeface="+mn-lt"/>
              </a:defRPr>
            </a:lvl2pPr>
            <a:lvl3pPr marL="967886" indent="-193578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33">
                <a:solidFill>
                  <a:schemeClr val="bg1"/>
                </a:solidFill>
                <a:latin typeface="+mn-lt"/>
              </a:defRPr>
            </a:lvl3pPr>
            <a:lvl4pPr marL="1355040" indent="-193578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33">
                <a:solidFill>
                  <a:schemeClr val="bg1"/>
                </a:solidFill>
                <a:latin typeface="+mn-lt"/>
              </a:defRPr>
            </a:lvl4pPr>
            <a:lvl5pPr marL="1742194" indent="-19357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33">
                <a:solidFill>
                  <a:schemeClr val="bg1"/>
                </a:solidFill>
                <a:latin typeface="+mn-lt"/>
              </a:defRPr>
            </a:lvl5pPr>
            <a:lvl6pPr marL="2129349" indent="-19357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33">
                <a:solidFill>
                  <a:schemeClr val="bg1"/>
                </a:solidFill>
                <a:latin typeface="+mn-lt"/>
              </a:defRPr>
            </a:lvl6pPr>
            <a:lvl7pPr marL="2516502" indent="-19357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33">
                <a:solidFill>
                  <a:schemeClr val="bg1"/>
                </a:solidFill>
                <a:latin typeface="+mn-lt"/>
              </a:defRPr>
            </a:lvl7pPr>
            <a:lvl8pPr marL="2903657" indent="-19357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33">
                <a:solidFill>
                  <a:schemeClr val="bg1"/>
                </a:solidFill>
                <a:latin typeface="+mn-lt"/>
              </a:defRPr>
            </a:lvl8pPr>
            <a:lvl9pPr marL="3290812" indent="-19357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33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 defTabSz="914400">
              <a:buFontTx/>
              <a:buNone/>
            </a:pPr>
            <a:r>
              <a:rPr lang="es-EC" sz="2800" kern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“Localización de </a:t>
            </a:r>
            <a:r>
              <a:rPr lang="es-EC" sz="2800" kern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micro-vesículas</a:t>
            </a:r>
            <a:r>
              <a:rPr lang="es-EC" sz="2800" kern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parasitarias</a:t>
            </a:r>
          </a:p>
          <a:p>
            <a:pPr marL="0" indent="0" algn="ctr" defTabSz="914400">
              <a:buFontTx/>
              <a:buNone/>
            </a:pPr>
            <a:r>
              <a:rPr lang="es-EC" sz="2800" kern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mediante microscopía </a:t>
            </a:r>
            <a:r>
              <a:rPr lang="es-EC" sz="2800" kern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confocal</a:t>
            </a:r>
            <a:r>
              <a:rPr lang="es-EC" sz="2800" kern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es-EC" sz="2800" kern="0" dirty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marL="0" indent="0" algn="ctr" defTabSz="914400">
              <a:buFontTx/>
              <a:buNone/>
            </a:pPr>
            <a:endParaRPr lang="es-EC" sz="2400" kern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 defTabSz="914400">
              <a:buFontTx/>
              <a:buNone/>
            </a:pPr>
            <a:r>
              <a:rPr lang="es-EC" sz="2400" kern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PIC 021-2017</a:t>
            </a:r>
          </a:p>
          <a:p>
            <a:pPr marL="0" indent="0" algn="ctr" defTabSz="914400">
              <a:buFontTx/>
              <a:buNone/>
            </a:pPr>
            <a:endParaRPr lang="es-EC" sz="2400" kern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 defTabSz="914400">
              <a:buFontTx/>
              <a:buNone/>
            </a:pPr>
            <a:r>
              <a:rPr lang="es-EC" sz="2400" kern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Centro de Nanociencia y Nanotecnología </a:t>
            </a:r>
          </a:p>
          <a:p>
            <a:pPr marL="0" indent="0" algn="ctr" defTabSz="914400">
              <a:buFontTx/>
              <a:buNone/>
            </a:pPr>
            <a:endParaRPr lang="es-EC" sz="2400" kern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 defTabSz="914400">
              <a:buFontTx/>
              <a:buNone/>
            </a:pPr>
            <a:endParaRPr lang="es-EC" sz="2400" kern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 defTabSz="914400">
              <a:buFontTx/>
              <a:buNone/>
            </a:pPr>
            <a:endParaRPr lang="es-EC" sz="2400" kern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 descr="C:\Users\arizquierdo\AppData\Local\Temp\LOGO CENCINAT 2014.jpg">
            <a:extLst>
              <a:ext uri="{FF2B5EF4-FFF2-40B4-BE49-F238E27FC236}">
                <a16:creationId xmlns:a16="http://schemas.microsoft.com/office/drawing/2014/main" id="{0AC7B9F6-AF7E-4FF3-8D5A-BDEAFC681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361" y="4428850"/>
            <a:ext cx="3762060" cy="123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45423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783A4E5-8CD1-467D-AFE1-5F35000E9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GB" dirty="0" err="1"/>
              <a:t>Metodología</a:t>
            </a:r>
            <a:endParaRPr lang="en-GB" dirty="0"/>
          </a:p>
        </p:txBody>
      </p:sp>
      <p:pic>
        <p:nvPicPr>
          <p:cNvPr id="6" name="Picture 5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2D3DDE1D-8672-470C-8D66-47D3ED0244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23" y="770123"/>
            <a:ext cx="5436464" cy="435460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7D6189C-A593-4765-9A79-DD114BA3522A}"/>
              </a:ext>
            </a:extLst>
          </p:cNvPr>
          <p:cNvSpPr txBox="1"/>
          <p:nvPr/>
        </p:nvSpPr>
        <p:spPr>
          <a:xfrm>
            <a:off x="7665287" y="5124731"/>
            <a:ext cx="3164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Segunda </a:t>
            </a:r>
            <a:r>
              <a:rPr lang="en-GB" sz="2400" dirty="0" err="1"/>
              <a:t>transfección</a:t>
            </a:r>
            <a:endParaRPr lang="en-GB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9196BE-5B5A-40EF-8704-2929F3F549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357" r="1329" b="31011"/>
          <a:stretch/>
        </p:blipFill>
        <p:spPr>
          <a:xfrm>
            <a:off x="6806213" y="3941604"/>
            <a:ext cx="4539449" cy="719172"/>
          </a:xfrm>
          <a:prstGeom prst="rect">
            <a:avLst/>
          </a:prstGeom>
        </p:spPr>
      </p:pic>
      <p:sp>
        <p:nvSpPr>
          <p:cNvPr id="2" name="Plus Sign 1">
            <a:extLst>
              <a:ext uri="{FF2B5EF4-FFF2-40B4-BE49-F238E27FC236}">
                <a16:creationId xmlns:a16="http://schemas.microsoft.com/office/drawing/2014/main" id="{51DC0893-6C09-4D94-A041-79CB673FF03B}"/>
              </a:ext>
            </a:extLst>
          </p:cNvPr>
          <p:cNvSpPr/>
          <p:nvPr/>
        </p:nvSpPr>
        <p:spPr>
          <a:xfrm>
            <a:off x="8540321" y="2814217"/>
            <a:ext cx="985421" cy="985421"/>
          </a:xfrm>
          <a:prstGeom prst="mathPl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F8F81DF-7AC9-4434-A4C0-D4D89EF7297D}"/>
              </a:ext>
            </a:extLst>
          </p:cNvPr>
          <p:cNvCxnSpPr>
            <a:cxnSpLocks/>
          </p:cNvCxnSpPr>
          <p:nvPr/>
        </p:nvCxnSpPr>
        <p:spPr>
          <a:xfrm flipV="1">
            <a:off x="2752078" y="4261268"/>
            <a:ext cx="4305670" cy="48827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AF0CF3DD-3D23-4724-AEDE-65C5740DF0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8102" y="1843576"/>
            <a:ext cx="5095875" cy="8286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C6CFD7-F573-4FC6-8187-A39575DADDAF}"/>
              </a:ext>
            </a:extLst>
          </p:cNvPr>
          <p:cNvSpPr txBox="1"/>
          <p:nvPr/>
        </p:nvSpPr>
        <p:spPr>
          <a:xfrm>
            <a:off x="1362064" y="5158739"/>
            <a:ext cx="3009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Primera </a:t>
            </a:r>
            <a:r>
              <a:rPr lang="en-GB" sz="2400" dirty="0" err="1"/>
              <a:t>transfección</a:t>
            </a:r>
            <a:endParaRPr lang="en-GB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A23C56-DC44-4605-AEA3-D10F8B53C85E}"/>
              </a:ext>
            </a:extLst>
          </p:cNvPr>
          <p:cNvSpPr txBox="1"/>
          <p:nvPr/>
        </p:nvSpPr>
        <p:spPr>
          <a:xfrm>
            <a:off x="289919" y="48598"/>
            <a:ext cx="5921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ADN </a:t>
            </a:r>
            <a:r>
              <a:rPr lang="en-GB" sz="2800" dirty="0" err="1"/>
              <a:t>usado</a:t>
            </a:r>
            <a:r>
              <a:rPr lang="en-GB" sz="2800" dirty="0"/>
              <a:t> para las </a:t>
            </a:r>
            <a:r>
              <a:rPr lang="en-GB" sz="2800" dirty="0" err="1"/>
              <a:t>transfecciones</a:t>
            </a:r>
            <a:endParaRPr lang="en-GB" sz="2800" dirty="0"/>
          </a:p>
        </p:txBody>
      </p:sp>
      <p:grpSp>
        <p:nvGrpSpPr>
          <p:cNvPr id="13" name="37 Grupo">
            <a:extLst>
              <a:ext uri="{FF2B5EF4-FFF2-40B4-BE49-F238E27FC236}">
                <a16:creationId xmlns:a16="http://schemas.microsoft.com/office/drawing/2014/main" id="{E1F80DDD-4630-4AA9-9711-88FCE3ED8FAA}"/>
              </a:ext>
            </a:extLst>
          </p:cNvPr>
          <p:cNvGrpSpPr/>
          <p:nvPr/>
        </p:nvGrpSpPr>
        <p:grpSpPr>
          <a:xfrm>
            <a:off x="8896590" y="5720383"/>
            <a:ext cx="3113158" cy="977281"/>
            <a:chOff x="7889658" y="6083559"/>
            <a:chExt cx="2797310" cy="958528"/>
          </a:xfrm>
        </p:grpSpPr>
        <p:sp>
          <p:nvSpPr>
            <p:cNvPr id="15" name="38 Rectángulo">
              <a:extLst>
                <a:ext uri="{FF2B5EF4-FFF2-40B4-BE49-F238E27FC236}">
                  <a16:creationId xmlns:a16="http://schemas.microsoft.com/office/drawing/2014/main" id="{014464FA-3BB1-4690-B393-7E5C1E6BDE3F}"/>
                </a:ext>
              </a:extLst>
            </p:cNvPr>
            <p:cNvSpPr/>
            <p:nvPr/>
          </p:nvSpPr>
          <p:spPr>
            <a:xfrm>
              <a:off x="7920160" y="6083559"/>
              <a:ext cx="2736304" cy="90047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77417" tIns="38708" rIns="77417" bIns="38708" rtlCol="0" anchor="ctr"/>
            <a:lstStyle/>
            <a:p>
              <a:pPr algn="ctr"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C" sz="1693" b="1" dirty="0">
                <a:solidFill>
                  <a:srgbClr val="000000"/>
                </a:solidFill>
                <a:latin typeface="+mj-lt"/>
              </a:endParaRPr>
            </a:p>
          </p:txBody>
        </p:sp>
        <p:pic>
          <p:nvPicPr>
            <p:cNvPr id="16" name="Imagen 9">
              <a:extLst>
                <a:ext uri="{FF2B5EF4-FFF2-40B4-BE49-F238E27FC236}">
                  <a16:creationId xmlns:a16="http://schemas.microsoft.com/office/drawing/2014/main" id="{63AC9552-AB49-49A3-A88F-97CC412EE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658" y="6321424"/>
              <a:ext cx="2797310" cy="720663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7E56A51-58BC-40E9-9D64-63AB1BB74DD0}"/>
              </a:ext>
            </a:extLst>
          </p:cNvPr>
          <p:cNvSpPr txBox="1"/>
          <p:nvPr/>
        </p:nvSpPr>
        <p:spPr>
          <a:xfrm>
            <a:off x="183757" y="6366310"/>
            <a:ext cx="2483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(</a:t>
            </a:r>
            <a:r>
              <a:rPr lang="en-GB" dirty="0" err="1"/>
              <a:t>Beneke</a:t>
            </a:r>
            <a:r>
              <a:rPr lang="en-GB" dirty="0"/>
              <a:t> y cols., 2017)</a:t>
            </a:r>
          </a:p>
        </p:txBody>
      </p:sp>
    </p:spTree>
    <p:extLst>
      <p:ext uri="{BB962C8B-B14F-4D97-AF65-F5344CB8AC3E}">
        <p14:creationId xmlns:p14="http://schemas.microsoft.com/office/powerpoint/2010/main" val="294807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E9066-BA99-481A-9BD0-3E9D4218D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GB" dirty="0" err="1"/>
              <a:t>Metodología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14397D-C9D8-464F-9E3E-91A83ECF9A84}"/>
              </a:ext>
            </a:extLst>
          </p:cNvPr>
          <p:cNvSpPr txBox="1"/>
          <p:nvPr/>
        </p:nvSpPr>
        <p:spPr>
          <a:xfrm>
            <a:off x="183757" y="6366310"/>
            <a:ext cx="2552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(</a:t>
            </a:r>
            <a:r>
              <a:rPr lang="en-GB" dirty="0" err="1"/>
              <a:t>Beneke</a:t>
            </a:r>
            <a:r>
              <a:rPr lang="en-GB" dirty="0"/>
              <a:t> y cols., 2017)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8B357972-2BB1-41EF-844C-CFEB5F46C97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70531741"/>
                  </p:ext>
                </p:extLst>
              </p:nvPr>
            </p:nvGraphicFramePr>
            <p:xfrm>
              <a:off x="2553316" y="879465"/>
              <a:ext cx="7085367" cy="199676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085367">
                      <a:extLst>
                        <a:ext uri="{9D8B030D-6E8A-4147-A177-3AD203B41FA5}">
                          <a16:colId xmlns:a16="http://schemas.microsoft.com/office/drawing/2014/main" val="535785500"/>
                        </a:ext>
                      </a:extLst>
                    </a:gridCol>
                  </a:tblGrid>
                  <a:tr h="36974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 err="1">
                              <a:solidFill>
                                <a:schemeClr val="bg1"/>
                              </a:solidFill>
                            </a:rPr>
                            <a:t>Transfección</a:t>
                          </a:r>
                          <a:endParaRPr lang="en-GB" sz="20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89204"/>
                      </a:ext>
                    </a:extLst>
                  </a:tr>
                  <a:tr h="36974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err="1"/>
                            <a:t>Centrifugación</a:t>
                          </a:r>
                          <a:r>
                            <a:rPr lang="en-GB" dirty="0"/>
                            <a:t> a 800 </a:t>
                          </a:r>
                          <a:r>
                            <a:rPr lang="en-GB" i="1" dirty="0"/>
                            <a:t>g</a:t>
                          </a:r>
                          <a:r>
                            <a:rPr lang="en-GB" dirty="0"/>
                            <a:t> por 5 min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88000268"/>
                      </a:ext>
                    </a:extLst>
                  </a:tr>
                  <a:tr h="36974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err="1"/>
                            <a:t>Eliminación</a:t>
                          </a:r>
                          <a:r>
                            <a:rPr lang="en-GB" dirty="0"/>
                            <a:t> del medio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14610251"/>
                      </a:ext>
                    </a:extLst>
                  </a:tr>
                  <a:tr h="36974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err="1"/>
                            <a:t>Lavado</a:t>
                          </a:r>
                          <a:r>
                            <a:rPr lang="en-GB" dirty="0"/>
                            <a:t> con buffer Tb-BSF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79242694"/>
                      </a:ext>
                    </a:extLst>
                  </a:tr>
                  <a:tr h="49130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Resuspensión </a:t>
                          </a:r>
                          <a:r>
                            <a:rPr lang="en-GB" dirty="0" err="1"/>
                            <a:t>en</a:t>
                          </a:r>
                          <a:r>
                            <a:rPr lang="en-GB" dirty="0"/>
                            <a:t> Tb-BSF a una </a:t>
                          </a:r>
                          <a:r>
                            <a:rPr lang="en-GB" dirty="0" err="1"/>
                            <a:t>concentración</a:t>
                          </a:r>
                          <a:r>
                            <a:rPr lang="en-GB" dirty="0"/>
                            <a:t> de 7.2 × 10</a:t>
                          </a:r>
                          <a:r>
                            <a:rPr lang="en-GB" baseline="30000" dirty="0"/>
                            <a:t>6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GB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𝑝𝑎𝑟</m:t>
                                  </m:r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á</m:t>
                                  </m:r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𝑠𝑖𝑡𝑜𝑠</m:t>
                                  </m:r>
                                </m:num>
                                <m:den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𝑚𝐿</m:t>
                                  </m:r>
                                </m:den>
                              </m:f>
                            </m:oMath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34723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8B357972-2BB1-41EF-844C-CFEB5F46C97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70531741"/>
                  </p:ext>
                </p:extLst>
              </p:nvPr>
            </p:nvGraphicFramePr>
            <p:xfrm>
              <a:off x="2553316" y="879465"/>
              <a:ext cx="7085367" cy="199676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085367">
                      <a:extLst>
                        <a:ext uri="{9D8B030D-6E8A-4147-A177-3AD203B41FA5}">
                          <a16:colId xmlns:a16="http://schemas.microsoft.com/office/drawing/2014/main" val="535785500"/>
                        </a:ext>
                      </a:extLst>
                    </a:gridCol>
                  </a:tblGrid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 err="1">
                              <a:solidFill>
                                <a:schemeClr val="bg1"/>
                              </a:solidFill>
                            </a:rPr>
                            <a:t>Transfección</a:t>
                          </a:r>
                          <a:endParaRPr lang="en-GB" sz="20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89204"/>
                      </a:ext>
                    </a:extLst>
                  </a:tr>
                  <a:tr h="36974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err="1"/>
                            <a:t>Centrifugación</a:t>
                          </a:r>
                          <a:r>
                            <a:rPr lang="en-GB" dirty="0"/>
                            <a:t> a 800 </a:t>
                          </a:r>
                          <a:r>
                            <a:rPr lang="en-GB" i="1" dirty="0"/>
                            <a:t>g</a:t>
                          </a:r>
                          <a:r>
                            <a:rPr lang="en-GB" dirty="0"/>
                            <a:t> por 5 min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88000268"/>
                      </a:ext>
                    </a:extLst>
                  </a:tr>
                  <a:tr h="36974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err="1"/>
                            <a:t>Eliminación</a:t>
                          </a:r>
                          <a:r>
                            <a:rPr lang="en-GB" dirty="0"/>
                            <a:t> del medio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14610251"/>
                      </a:ext>
                    </a:extLst>
                  </a:tr>
                  <a:tr h="36974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err="1"/>
                            <a:t>Lavado</a:t>
                          </a:r>
                          <a:r>
                            <a:rPr lang="en-GB" dirty="0"/>
                            <a:t> con buffer Tb-BSF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79242694"/>
                      </a:ext>
                    </a:extLst>
                  </a:tr>
                  <a:tr h="49130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86" t="-312346" r="-344" b="-246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347232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1A8BC0DB-BD75-4F95-A05F-531BF2C3C7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909" y="2956264"/>
            <a:ext cx="2676814" cy="2648108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BDBC2FF2-C302-4580-9A2F-EF19E81B2125}"/>
              </a:ext>
            </a:extLst>
          </p:cNvPr>
          <p:cNvSpPr/>
          <p:nvPr/>
        </p:nvSpPr>
        <p:spPr>
          <a:xfrm>
            <a:off x="3596255" y="4049498"/>
            <a:ext cx="824825" cy="4616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8D38ACF-B93B-46C1-AF43-A33F843621F3}"/>
              </a:ext>
            </a:extLst>
          </p:cNvPr>
          <p:cNvSpPr/>
          <p:nvPr/>
        </p:nvSpPr>
        <p:spPr>
          <a:xfrm>
            <a:off x="4678533" y="3851239"/>
            <a:ext cx="2050741" cy="8581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>
                <a:solidFill>
                  <a:schemeClr val="bg1"/>
                </a:solidFill>
              </a:rPr>
              <a:t>Incubación</a:t>
            </a:r>
            <a:r>
              <a:rPr lang="en-GB" dirty="0">
                <a:solidFill>
                  <a:schemeClr val="bg1"/>
                </a:solidFill>
              </a:rPr>
              <a:t> por 8-16 horas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68F0D716-260A-486E-B20D-46DAEF379BE0}"/>
              </a:ext>
            </a:extLst>
          </p:cNvPr>
          <p:cNvSpPr/>
          <p:nvPr/>
        </p:nvSpPr>
        <p:spPr>
          <a:xfrm>
            <a:off x="6986727" y="4049496"/>
            <a:ext cx="824825" cy="4616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86FF152-44D1-4E62-81D0-3020CEB90A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" t="17451" r="3631" b="20335"/>
          <a:stretch/>
        </p:blipFill>
        <p:spPr>
          <a:xfrm>
            <a:off x="8111188" y="3269202"/>
            <a:ext cx="3358643" cy="221458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3E498F6-2B58-4EFC-8357-80A95AFE63CE}"/>
              </a:ext>
            </a:extLst>
          </p:cNvPr>
          <p:cNvSpPr txBox="1"/>
          <p:nvPr/>
        </p:nvSpPr>
        <p:spPr>
          <a:xfrm>
            <a:off x="8702279" y="5351051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Selección</a:t>
            </a:r>
            <a:r>
              <a:rPr lang="en-GB" dirty="0"/>
              <a:t> 15-20 </a:t>
            </a:r>
            <a:r>
              <a:rPr lang="en-GB" dirty="0" err="1"/>
              <a:t>días</a:t>
            </a:r>
            <a:endParaRPr lang="en-GB" dirty="0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CF90276A-4E43-4ED3-A9D7-5730ABC677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875" y="4933846"/>
            <a:ext cx="1168957" cy="1099882"/>
          </a:xfrm>
          <a:prstGeom prst="rect">
            <a:avLst/>
          </a:prstGeom>
        </p:spPr>
      </p:pic>
      <p:sp>
        <p:nvSpPr>
          <p:cNvPr id="6" name="Arrow: Up 5">
            <a:extLst>
              <a:ext uri="{FF2B5EF4-FFF2-40B4-BE49-F238E27FC236}">
                <a16:creationId xmlns:a16="http://schemas.microsoft.com/office/drawing/2014/main" id="{213E711C-A384-4806-9AF5-2074989D7030}"/>
              </a:ext>
            </a:extLst>
          </p:cNvPr>
          <p:cNvSpPr/>
          <p:nvPr/>
        </p:nvSpPr>
        <p:spPr>
          <a:xfrm>
            <a:off x="7235300" y="4511135"/>
            <a:ext cx="284085" cy="461639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2A7D29-EE5B-48E1-854C-AF82C0BDC070}"/>
              </a:ext>
            </a:extLst>
          </p:cNvPr>
          <p:cNvSpPr txBox="1"/>
          <p:nvPr/>
        </p:nvSpPr>
        <p:spPr>
          <a:xfrm>
            <a:off x="289919" y="48598"/>
            <a:ext cx="47703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/>
              <a:t>Transfección</a:t>
            </a:r>
            <a:r>
              <a:rPr lang="en-GB" sz="2800" dirty="0"/>
              <a:t> de </a:t>
            </a:r>
            <a:r>
              <a:rPr lang="en-GB" sz="2800" i="1" dirty="0"/>
              <a:t>L. </a:t>
            </a:r>
            <a:r>
              <a:rPr lang="en-GB" sz="2800" i="1" dirty="0" err="1"/>
              <a:t>mexicana</a:t>
            </a:r>
            <a:endParaRPr lang="en-GB" sz="2800" dirty="0"/>
          </a:p>
        </p:txBody>
      </p:sp>
      <p:grpSp>
        <p:nvGrpSpPr>
          <p:cNvPr id="18" name="37 Grupo">
            <a:extLst>
              <a:ext uri="{FF2B5EF4-FFF2-40B4-BE49-F238E27FC236}">
                <a16:creationId xmlns:a16="http://schemas.microsoft.com/office/drawing/2014/main" id="{BB5027A8-01EA-43C6-A432-C5766303FA27}"/>
              </a:ext>
            </a:extLst>
          </p:cNvPr>
          <p:cNvGrpSpPr/>
          <p:nvPr/>
        </p:nvGrpSpPr>
        <p:grpSpPr>
          <a:xfrm>
            <a:off x="8896590" y="5720383"/>
            <a:ext cx="3113158" cy="977281"/>
            <a:chOff x="7889658" y="6083559"/>
            <a:chExt cx="2797310" cy="958528"/>
          </a:xfrm>
        </p:grpSpPr>
        <p:sp>
          <p:nvSpPr>
            <p:cNvPr id="19" name="38 Rectángulo">
              <a:extLst>
                <a:ext uri="{FF2B5EF4-FFF2-40B4-BE49-F238E27FC236}">
                  <a16:creationId xmlns:a16="http://schemas.microsoft.com/office/drawing/2014/main" id="{A34486C3-AAB9-4D93-8FAE-B0AB98293728}"/>
                </a:ext>
              </a:extLst>
            </p:cNvPr>
            <p:cNvSpPr/>
            <p:nvPr/>
          </p:nvSpPr>
          <p:spPr>
            <a:xfrm>
              <a:off x="7920160" y="6083559"/>
              <a:ext cx="2736304" cy="90047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77417" tIns="38708" rIns="77417" bIns="38708" rtlCol="0" anchor="ctr"/>
            <a:lstStyle/>
            <a:p>
              <a:pPr algn="ctr"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C" sz="1693" b="1" dirty="0">
                <a:solidFill>
                  <a:srgbClr val="000000"/>
                </a:solidFill>
                <a:latin typeface="+mj-lt"/>
              </a:endParaRPr>
            </a:p>
          </p:txBody>
        </p:sp>
        <p:pic>
          <p:nvPicPr>
            <p:cNvPr id="20" name="Imagen 9">
              <a:extLst>
                <a:ext uri="{FF2B5EF4-FFF2-40B4-BE49-F238E27FC236}">
                  <a16:creationId xmlns:a16="http://schemas.microsoft.com/office/drawing/2014/main" id="{D27BF50F-5F15-41E1-AA8F-926093B859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658" y="6321424"/>
              <a:ext cx="2797310" cy="7206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03102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7" grpId="0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E9066-BA99-481A-9BD0-3E9D4218D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GB" dirty="0" err="1"/>
              <a:t>Metodología</a:t>
            </a:r>
            <a:endParaRPr lang="en-GB" dirty="0"/>
          </a:p>
        </p:txBody>
      </p:sp>
      <p:pic>
        <p:nvPicPr>
          <p:cNvPr id="7" name="Content Placeholder 6" descr="A picture containing toiletry&#10;&#10;Description automatically generated">
            <a:extLst>
              <a:ext uri="{FF2B5EF4-FFF2-40B4-BE49-F238E27FC236}">
                <a16:creationId xmlns:a16="http://schemas.microsoft.com/office/drawing/2014/main" id="{6B971E9F-4AE8-4330-A1C2-A39E3430DE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2" t="3800" r="28929" b="8324"/>
          <a:stretch/>
        </p:blipFill>
        <p:spPr>
          <a:xfrm>
            <a:off x="2201661" y="1287634"/>
            <a:ext cx="1890945" cy="3977196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EF792EF-F31B-43E7-A056-7AE9DFA26DC4}"/>
              </a:ext>
            </a:extLst>
          </p:cNvPr>
          <p:cNvSpPr txBox="1"/>
          <p:nvPr/>
        </p:nvSpPr>
        <p:spPr>
          <a:xfrm>
            <a:off x="1605685" y="5354636"/>
            <a:ext cx="34083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Medio Drosophila Schneider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0F801AEF-94BA-4C03-97DA-1730A2C5EE4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86805297"/>
                  </p:ext>
                </p:extLst>
              </p:nvPr>
            </p:nvGraphicFramePr>
            <p:xfrm>
              <a:off x="5999777" y="896780"/>
              <a:ext cx="4897516" cy="1472184"/>
            </p:xfrm>
            <a:graphic>
              <a:graphicData uri="http://schemas.openxmlformats.org/drawingml/2006/table">
                <a:tbl>
                  <a:tblPr firstRow="1" bandRow="1">
                    <a:tableStyleId>{3B4B98B0-60AC-42C2-AFA5-B58CD77FA1E5}</a:tableStyleId>
                  </a:tblPr>
                  <a:tblGrid>
                    <a:gridCol w="4897516">
                      <a:extLst>
                        <a:ext uri="{9D8B030D-6E8A-4147-A177-3AD203B41FA5}">
                          <a16:colId xmlns:a16="http://schemas.microsoft.com/office/drawing/2014/main" val="2659284236"/>
                        </a:ext>
                      </a:extLst>
                    </a:gridCol>
                  </a:tblGrid>
                  <a:tr h="3680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/>
                            <a:t>10% SBF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39565958"/>
                      </a:ext>
                    </a:extLst>
                  </a:tr>
                  <a:tr h="3680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1% HEPES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26019010"/>
                      </a:ext>
                    </a:extLst>
                  </a:tr>
                  <a:tr h="36804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dirty="0"/>
                            <a:t>64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type m:val="skw"/>
                                  <m:ctrlPr>
                                    <a:rPr lang="en-GB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𝑔</m:t>
                                  </m:r>
                                </m:num>
                                <m:den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𝑚𝐿</m:t>
                                  </m:r>
                                </m:den>
                              </m:f>
                            </m:oMath>
                          </a14:m>
                          <a:r>
                            <a:rPr lang="en-GB" dirty="0"/>
                            <a:t> </a:t>
                          </a:r>
                          <a:r>
                            <a:rPr lang="en-GB" dirty="0" err="1"/>
                            <a:t>higromicina</a:t>
                          </a:r>
                          <a:r>
                            <a:rPr lang="en-GB" baseline="0" dirty="0"/>
                            <a:t> (</a:t>
                          </a:r>
                          <a:r>
                            <a:rPr lang="en-GB" baseline="0" dirty="0" err="1"/>
                            <a:t>transfectantes</a:t>
                          </a:r>
                          <a:r>
                            <a:rPr lang="en-GB" baseline="0" dirty="0"/>
                            <a:t> TB007)</a:t>
                          </a:r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82317010"/>
                      </a:ext>
                    </a:extLst>
                  </a:tr>
                  <a:tr h="36804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dirty="0"/>
                            <a:t>80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type m:val="skw"/>
                                  <m:ctrlPr>
                                    <a:rPr lang="en-GB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𝑔</m:t>
                                  </m:r>
                                </m:num>
                                <m:den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𝑚𝐿</m:t>
                                  </m:r>
                                </m:den>
                              </m:f>
                            </m:oMath>
                          </a14:m>
                          <a:r>
                            <a:rPr lang="en-GB" dirty="0"/>
                            <a:t> G418 (</a:t>
                          </a:r>
                          <a:r>
                            <a:rPr lang="en-GB" dirty="0" err="1"/>
                            <a:t>transfectantes</a:t>
                          </a:r>
                          <a:r>
                            <a:rPr lang="en-GB" dirty="0"/>
                            <a:t> ADN</a:t>
                          </a:r>
                          <a:r>
                            <a:rPr lang="en-GB" baseline="0" dirty="0"/>
                            <a:t> </a:t>
                          </a:r>
                          <a:r>
                            <a:rPr lang="en-GB" baseline="0" dirty="0" err="1"/>
                            <a:t>donador</a:t>
                          </a:r>
                          <a:r>
                            <a:rPr lang="en-GB" dirty="0"/>
                            <a:t>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1834931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0F801AEF-94BA-4C03-97DA-1730A2C5EE4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86805297"/>
                  </p:ext>
                </p:extLst>
              </p:nvPr>
            </p:nvGraphicFramePr>
            <p:xfrm>
              <a:off x="5999777" y="896780"/>
              <a:ext cx="4897516" cy="1472184"/>
            </p:xfrm>
            <a:graphic>
              <a:graphicData uri="http://schemas.openxmlformats.org/drawingml/2006/table">
                <a:tbl>
                  <a:tblPr firstRow="1" bandRow="1">
                    <a:tableStyleId>{3B4B98B0-60AC-42C2-AFA5-B58CD77FA1E5}</a:tableStyleId>
                  </a:tblPr>
                  <a:tblGrid>
                    <a:gridCol w="4897516">
                      <a:extLst>
                        <a:ext uri="{9D8B030D-6E8A-4147-A177-3AD203B41FA5}">
                          <a16:colId xmlns:a16="http://schemas.microsoft.com/office/drawing/2014/main" val="2659284236"/>
                        </a:ext>
                      </a:extLst>
                    </a:gridCol>
                  </a:tblGrid>
                  <a:tr h="3680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/>
                            <a:t>10% SBF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39565958"/>
                      </a:ext>
                    </a:extLst>
                  </a:tr>
                  <a:tr h="3680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1% HEPES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26019010"/>
                      </a:ext>
                    </a:extLst>
                  </a:tr>
                  <a:tr h="36804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t="-201639" r="-124" b="-2311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82317010"/>
                      </a:ext>
                    </a:extLst>
                  </a:tr>
                  <a:tr h="36804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t="-306667" r="-124" b="-13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18349319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BC37AAF2-5A04-4838-A25F-9DAD7481566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" t="17451" r="3631" b="20335"/>
          <a:stretch/>
        </p:blipFill>
        <p:spPr>
          <a:xfrm>
            <a:off x="6414511" y="2965141"/>
            <a:ext cx="4068049" cy="26823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868DB3A-9731-4507-AE06-D732C3CE06B2}"/>
              </a:ext>
            </a:extLst>
          </p:cNvPr>
          <p:cNvSpPr txBox="1"/>
          <p:nvPr/>
        </p:nvSpPr>
        <p:spPr>
          <a:xfrm>
            <a:off x="289919" y="48598"/>
            <a:ext cx="38234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/>
              <a:t>Cultivo</a:t>
            </a:r>
            <a:r>
              <a:rPr lang="en-GB" sz="2800" dirty="0"/>
              <a:t> de </a:t>
            </a:r>
            <a:r>
              <a:rPr lang="en-GB" sz="2800" i="1" dirty="0"/>
              <a:t>L. </a:t>
            </a:r>
            <a:r>
              <a:rPr lang="en-GB" sz="2800" i="1" dirty="0" err="1"/>
              <a:t>mexicana</a:t>
            </a:r>
            <a:endParaRPr lang="en-GB" sz="2800" dirty="0"/>
          </a:p>
        </p:txBody>
      </p:sp>
      <p:grpSp>
        <p:nvGrpSpPr>
          <p:cNvPr id="10" name="37 Grupo">
            <a:extLst>
              <a:ext uri="{FF2B5EF4-FFF2-40B4-BE49-F238E27FC236}">
                <a16:creationId xmlns:a16="http://schemas.microsoft.com/office/drawing/2014/main" id="{946204B6-7B3E-4D74-AAFA-636177499793}"/>
              </a:ext>
            </a:extLst>
          </p:cNvPr>
          <p:cNvGrpSpPr/>
          <p:nvPr/>
        </p:nvGrpSpPr>
        <p:grpSpPr>
          <a:xfrm>
            <a:off x="8896590" y="5720383"/>
            <a:ext cx="3113158" cy="977281"/>
            <a:chOff x="7889658" y="6083559"/>
            <a:chExt cx="2797310" cy="958528"/>
          </a:xfrm>
        </p:grpSpPr>
        <p:sp>
          <p:nvSpPr>
            <p:cNvPr id="11" name="38 Rectángulo">
              <a:extLst>
                <a:ext uri="{FF2B5EF4-FFF2-40B4-BE49-F238E27FC236}">
                  <a16:creationId xmlns:a16="http://schemas.microsoft.com/office/drawing/2014/main" id="{1D73D9AF-64F8-4ED0-8BB2-25E45DA1ED82}"/>
                </a:ext>
              </a:extLst>
            </p:cNvPr>
            <p:cNvSpPr/>
            <p:nvPr/>
          </p:nvSpPr>
          <p:spPr>
            <a:xfrm>
              <a:off x="7920160" y="6083559"/>
              <a:ext cx="2736304" cy="90047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77417" tIns="38708" rIns="77417" bIns="38708" rtlCol="0" anchor="ctr"/>
            <a:lstStyle/>
            <a:p>
              <a:pPr algn="ctr"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C" sz="1693" b="1" dirty="0">
                <a:solidFill>
                  <a:srgbClr val="000000"/>
                </a:solidFill>
                <a:latin typeface="+mj-lt"/>
              </a:endParaRPr>
            </a:p>
          </p:txBody>
        </p:sp>
        <p:pic>
          <p:nvPicPr>
            <p:cNvPr id="12" name="Imagen 9">
              <a:extLst>
                <a:ext uri="{FF2B5EF4-FFF2-40B4-BE49-F238E27FC236}">
                  <a16:creationId xmlns:a16="http://schemas.microsoft.com/office/drawing/2014/main" id="{BFA315D3-2810-4EA7-B6BD-72606BF76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658" y="6321424"/>
              <a:ext cx="2797310" cy="7206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054862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lionheart fx">
            <a:extLst>
              <a:ext uri="{FF2B5EF4-FFF2-40B4-BE49-F238E27FC236}">
                <a16:creationId xmlns:a16="http://schemas.microsoft.com/office/drawing/2014/main" id="{74529DC5-B555-40D5-A402-87C771B98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442" y="762661"/>
            <a:ext cx="2909794" cy="24466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A6E724-A547-44A4-833E-4F3450BE3984}"/>
              </a:ext>
            </a:extLst>
          </p:cNvPr>
          <p:cNvSpPr txBox="1"/>
          <p:nvPr/>
        </p:nvSpPr>
        <p:spPr>
          <a:xfrm>
            <a:off x="6797264" y="3459587"/>
            <a:ext cx="3764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/>
              <a:t>Microscopio</a:t>
            </a:r>
            <a:r>
              <a:rPr lang="en-GB" sz="2400" dirty="0"/>
              <a:t> </a:t>
            </a:r>
            <a:r>
              <a:rPr lang="en-GB" sz="2400" dirty="0" err="1"/>
              <a:t>automatizado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583B5D-2BF7-48DD-930B-A9DE603D4B45}"/>
              </a:ext>
            </a:extLst>
          </p:cNvPr>
          <p:cNvSpPr txBox="1"/>
          <p:nvPr/>
        </p:nvSpPr>
        <p:spPr>
          <a:xfrm>
            <a:off x="1445606" y="3459586"/>
            <a:ext cx="41585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/>
              <a:t>Microscopio</a:t>
            </a:r>
            <a:r>
              <a:rPr lang="en-GB" sz="2400" dirty="0"/>
              <a:t> de </a:t>
            </a:r>
            <a:r>
              <a:rPr lang="en-GB" sz="2400" dirty="0" err="1"/>
              <a:t>fluorescencia</a:t>
            </a:r>
            <a:endParaRPr lang="en-GB" sz="2400" dirty="0"/>
          </a:p>
        </p:txBody>
      </p:sp>
      <p:pic>
        <p:nvPicPr>
          <p:cNvPr id="2052" name="Picture 4" descr="Resultado de imagen para microscope ix53 fluorescence">
            <a:extLst>
              <a:ext uri="{FF2B5EF4-FFF2-40B4-BE49-F238E27FC236}">
                <a16:creationId xmlns:a16="http://schemas.microsoft.com/office/drawing/2014/main" id="{F3021C42-5B28-4725-AD1D-658933221D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53" r="-1777" b="16222"/>
          <a:stretch/>
        </p:blipFill>
        <p:spPr bwMode="auto">
          <a:xfrm>
            <a:off x="1691446" y="681335"/>
            <a:ext cx="3666832" cy="24472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C952AF6-5AA6-48B6-8ED7-9D046C9F7FB3}"/>
              </a:ext>
            </a:extLst>
          </p:cNvPr>
          <p:cNvSpPr txBox="1"/>
          <p:nvPr/>
        </p:nvSpPr>
        <p:spPr>
          <a:xfrm>
            <a:off x="289919" y="48598"/>
            <a:ext cx="49247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/>
              <a:t>Observación</a:t>
            </a:r>
            <a:r>
              <a:rPr lang="en-GB" sz="2800" dirty="0"/>
              <a:t> de </a:t>
            </a:r>
            <a:r>
              <a:rPr lang="en-GB" sz="2800" dirty="0" err="1"/>
              <a:t>fluorescencia</a:t>
            </a:r>
            <a:endParaRPr lang="en-GB" sz="2800" dirty="0"/>
          </a:p>
        </p:txBody>
      </p:sp>
      <p:pic>
        <p:nvPicPr>
          <p:cNvPr id="3" name="Picture 2" descr="A picture containing object&#10;&#10;Description automatically generated">
            <a:extLst>
              <a:ext uri="{FF2B5EF4-FFF2-40B4-BE49-F238E27FC236}">
                <a16:creationId xmlns:a16="http://schemas.microsoft.com/office/drawing/2014/main" id="{7030EC2A-064A-4FB5-8BB2-6019F6081A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1" t="11070" r="3403" b="8209"/>
          <a:stretch/>
        </p:blipFill>
        <p:spPr>
          <a:xfrm>
            <a:off x="1974896" y="3977812"/>
            <a:ext cx="2194892" cy="1941922"/>
          </a:xfrm>
          <a:prstGeom prst="rect">
            <a:avLst/>
          </a:prstGeom>
        </p:spPr>
      </p:pic>
      <p:pic>
        <p:nvPicPr>
          <p:cNvPr id="9" name="Picture 8" descr="A picture containing shaker, tableware, indoor&#10;&#10;Description automatically generated">
            <a:extLst>
              <a:ext uri="{FF2B5EF4-FFF2-40B4-BE49-F238E27FC236}">
                <a16:creationId xmlns:a16="http://schemas.microsoft.com/office/drawing/2014/main" id="{DDCF360D-60A9-402D-8223-69FB898DB9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984" y="3971116"/>
            <a:ext cx="1748159" cy="17481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3223FAF-5346-49A4-B002-C9727633898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1" t="9445" r="21563" b="9702"/>
          <a:stretch/>
        </p:blipFill>
        <p:spPr>
          <a:xfrm>
            <a:off x="8470339" y="3889996"/>
            <a:ext cx="1233463" cy="1941922"/>
          </a:xfrm>
          <a:prstGeom prst="rect">
            <a:avLst/>
          </a:prstGeom>
        </p:spPr>
      </p:pic>
      <p:grpSp>
        <p:nvGrpSpPr>
          <p:cNvPr id="12" name="37 Grupo">
            <a:extLst>
              <a:ext uri="{FF2B5EF4-FFF2-40B4-BE49-F238E27FC236}">
                <a16:creationId xmlns:a16="http://schemas.microsoft.com/office/drawing/2014/main" id="{A333D8DF-BB26-4906-9927-EF37D4F1EC0A}"/>
              </a:ext>
            </a:extLst>
          </p:cNvPr>
          <p:cNvGrpSpPr/>
          <p:nvPr/>
        </p:nvGrpSpPr>
        <p:grpSpPr>
          <a:xfrm>
            <a:off x="8896590" y="5720383"/>
            <a:ext cx="3113158" cy="977281"/>
            <a:chOff x="7889658" y="6083559"/>
            <a:chExt cx="2797310" cy="958528"/>
          </a:xfrm>
        </p:grpSpPr>
        <p:sp>
          <p:nvSpPr>
            <p:cNvPr id="13" name="38 Rectángulo">
              <a:extLst>
                <a:ext uri="{FF2B5EF4-FFF2-40B4-BE49-F238E27FC236}">
                  <a16:creationId xmlns:a16="http://schemas.microsoft.com/office/drawing/2014/main" id="{01258B10-8FA5-42CC-BB21-B47350E792E0}"/>
                </a:ext>
              </a:extLst>
            </p:cNvPr>
            <p:cNvSpPr/>
            <p:nvPr/>
          </p:nvSpPr>
          <p:spPr>
            <a:xfrm>
              <a:off x="7920160" y="6083559"/>
              <a:ext cx="2736304" cy="90047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77417" tIns="38708" rIns="77417" bIns="38708" rtlCol="0" anchor="ctr"/>
            <a:lstStyle/>
            <a:p>
              <a:pPr algn="ctr"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C" sz="1693" b="1" dirty="0">
                <a:solidFill>
                  <a:srgbClr val="000000"/>
                </a:solidFill>
                <a:latin typeface="+mj-lt"/>
              </a:endParaRPr>
            </a:p>
          </p:txBody>
        </p:sp>
        <p:pic>
          <p:nvPicPr>
            <p:cNvPr id="14" name="Imagen 9">
              <a:extLst>
                <a:ext uri="{FF2B5EF4-FFF2-40B4-BE49-F238E27FC236}">
                  <a16:creationId xmlns:a16="http://schemas.microsoft.com/office/drawing/2014/main" id="{FAF7B93B-406E-4231-8F5C-C7654AFD4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658" y="6321424"/>
              <a:ext cx="2797310" cy="720663"/>
            </a:xfrm>
            <a:prstGeom prst="rect">
              <a:avLst/>
            </a:prstGeom>
          </p:spPr>
        </p:pic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4FA5EDAC-890D-443A-A7C3-2584D751E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GB" dirty="0" err="1"/>
              <a:t>Metodología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3783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6C5E10-B106-4EC6-8202-73E82E452E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accent3">
                    <a:lumMod val="75000"/>
                  </a:schemeClr>
                </a:solidFill>
              </a:rPr>
              <a:t>Introducción</a:t>
            </a:r>
            <a:endParaRPr lang="en-GB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GB" dirty="0" err="1">
                <a:solidFill>
                  <a:schemeClr val="accent3">
                    <a:lumMod val="75000"/>
                  </a:schemeClr>
                </a:solidFill>
              </a:rPr>
              <a:t>Objetivos</a:t>
            </a:r>
            <a:endParaRPr lang="en-GB" dirty="0">
              <a:solidFill>
                <a:schemeClr val="accent3">
                  <a:lumMod val="75000"/>
                </a:schemeClr>
              </a:solidFill>
            </a:endParaRPr>
          </a:p>
          <a:p>
            <a:pPr lvl="1"/>
            <a:r>
              <a:rPr lang="en-GB" dirty="0" err="1">
                <a:solidFill>
                  <a:schemeClr val="accent3">
                    <a:lumMod val="75000"/>
                  </a:schemeClr>
                </a:solidFill>
              </a:rPr>
              <a:t>Objetivo</a:t>
            </a:r>
            <a:r>
              <a:rPr lang="en-GB" dirty="0">
                <a:solidFill>
                  <a:schemeClr val="accent3">
                    <a:lumMod val="75000"/>
                  </a:schemeClr>
                </a:solidFill>
              </a:rPr>
              <a:t> general</a:t>
            </a:r>
          </a:p>
          <a:p>
            <a:pPr lvl="1"/>
            <a:r>
              <a:rPr lang="en-GB" dirty="0" err="1">
                <a:solidFill>
                  <a:schemeClr val="accent3">
                    <a:lumMod val="75000"/>
                  </a:schemeClr>
                </a:solidFill>
              </a:rPr>
              <a:t>Objetivos</a:t>
            </a:r>
            <a:r>
              <a:rPr lang="en-GB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3">
                    <a:lumMod val="75000"/>
                  </a:schemeClr>
                </a:solidFill>
              </a:rPr>
              <a:t>específicos</a:t>
            </a:r>
            <a:endParaRPr lang="en-GB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GB" dirty="0" err="1">
                <a:solidFill>
                  <a:schemeClr val="accent3">
                    <a:lumMod val="75000"/>
                  </a:schemeClr>
                </a:solidFill>
              </a:rPr>
              <a:t>Metodología</a:t>
            </a:r>
            <a:endParaRPr lang="en-GB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GB" dirty="0" err="1">
                <a:solidFill>
                  <a:schemeClr val="tx1"/>
                </a:solidFill>
              </a:rPr>
              <a:t>Resultados</a:t>
            </a:r>
            <a:r>
              <a:rPr lang="en-GB" dirty="0">
                <a:solidFill>
                  <a:schemeClr val="tx1"/>
                </a:solidFill>
              </a:rPr>
              <a:t> y </a:t>
            </a:r>
            <a:r>
              <a:rPr lang="en-GB" dirty="0" err="1">
                <a:solidFill>
                  <a:schemeClr val="tx1"/>
                </a:solidFill>
              </a:rPr>
              <a:t>discusión</a:t>
            </a:r>
            <a:endParaRPr lang="en-GB" dirty="0">
              <a:solidFill>
                <a:schemeClr val="tx1"/>
              </a:solidFill>
            </a:endParaRPr>
          </a:p>
          <a:p>
            <a:r>
              <a:rPr lang="en-GB" dirty="0" err="1">
                <a:solidFill>
                  <a:schemeClr val="accent3">
                    <a:lumMod val="75000"/>
                  </a:schemeClr>
                </a:solidFill>
              </a:rPr>
              <a:t>Conclusiones</a:t>
            </a:r>
            <a:endParaRPr lang="en-GB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GB" dirty="0" err="1">
                <a:solidFill>
                  <a:schemeClr val="accent3">
                    <a:lumMod val="75000"/>
                  </a:schemeClr>
                </a:solidFill>
              </a:rPr>
              <a:t>Recomendaciones</a:t>
            </a:r>
            <a:endParaRPr lang="en-GB" dirty="0">
              <a:solidFill>
                <a:schemeClr val="accent3">
                  <a:lumMod val="75000"/>
                </a:schemeClr>
              </a:solidFill>
            </a:endParaRPr>
          </a:p>
        </p:txBody>
      </p:sp>
      <p:grpSp>
        <p:nvGrpSpPr>
          <p:cNvPr id="4" name="37 Grupo">
            <a:extLst>
              <a:ext uri="{FF2B5EF4-FFF2-40B4-BE49-F238E27FC236}">
                <a16:creationId xmlns:a16="http://schemas.microsoft.com/office/drawing/2014/main" id="{20D6A963-3B6E-40DE-B28A-2CE7983F3028}"/>
              </a:ext>
            </a:extLst>
          </p:cNvPr>
          <p:cNvGrpSpPr/>
          <p:nvPr/>
        </p:nvGrpSpPr>
        <p:grpSpPr>
          <a:xfrm>
            <a:off x="8896590" y="5720383"/>
            <a:ext cx="3113158" cy="977281"/>
            <a:chOff x="7889658" y="6083559"/>
            <a:chExt cx="2797310" cy="958528"/>
          </a:xfrm>
        </p:grpSpPr>
        <p:sp>
          <p:nvSpPr>
            <p:cNvPr id="5" name="38 Rectángulo">
              <a:extLst>
                <a:ext uri="{FF2B5EF4-FFF2-40B4-BE49-F238E27FC236}">
                  <a16:creationId xmlns:a16="http://schemas.microsoft.com/office/drawing/2014/main" id="{C68A9F57-C8FA-4647-A457-997ACA45CFB1}"/>
                </a:ext>
              </a:extLst>
            </p:cNvPr>
            <p:cNvSpPr/>
            <p:nvPr/>
          </p:nvSpPr>
          <p:spPr>
            <a:xfrm>
              <a:off x="7920160" y="6083559"/>
              <a:ext cx="2736304" cy="90047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77417" tIns="38708" rIns="77417" bIns="38708" rtlCol="0" anchor="ctr"/>
            <a:lstStyle/>
            <a:p>
              <a:pPr algn="ctr"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C" sz="1693" b="1" dirty="0">
                <a:solidFill>
                  <a:srgbClr val="000000"/>
                </a:solidFill>
                <a:latin typeface="+mj-lt"/>
              </a:endParaRPr>
            </a:p>
          </p:txBody>
        </p:sp>
        <p:pic>
          <p:nvPicPr>
            <p:cNvPr id="6" name="Imagen 9">
              <a:extLst>
                <a:ext uri="{FF2B5EF4-FFF2-40B4-BE49-F238E27FC236}">
                  <a16:creationId xmlns:a16="http://schemas.microsoft.com/office/drawing/2014/main" id="{B10BF02B-F3B3-4389-A5D5-1D030EA6C4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658" y="6321424"/>
              <a:ext cx="2797310" cy="720663"/>
            </a:xfrm>
            <a:prstGeom prst="rect">
              <a:avLst/>
            </a:prstGeom>
          </p:spPr>
        </p:pic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03498A18-5D6A-49B0-B9E8-FB05CC22A295}"/>
              </a:ext>
            </a:extLst>
          </p:cNvPr>
          <p:cNvSpPr txBox="1">
            <a:spLocks/>
          </p:cNvSpPr>
          <p:nvPr/>
        </p:nvSpPr>
        <p:spPr>
          <a:xfrm>
            <a:off x="609600" y="-6812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387154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774309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161463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548617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defTabSz="914400"/>
            <a:r>
              <a:rPr lang="en-GB" kern="0"/>
              <a:t>Contenidos</a:t>
            </a:r>
            <a:endParaRPr lang="en-GB" kern="0" dirty="0"/>
          </a:p>
        </p:txBody>
      </p:sp>
    </p:spTree>
    <p:extLst>
      <p:ext uri="{BB962C8B-B14F-4D97-AF65-F5344CB8AC3E}">
        <p14:creationId xmlns:p14="http://schemas.microsoft.com/office/powerpoint/2010/main" val="26547356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52B9267-D516-4F3D-B710-8F3158F52609}"/>
              </a:ext>
            </a:extLst>
          </p:cNvPr>
          <p:cNvSpPr txBox="1"/>
          <p:nvPr/>
        </p:nvSpPr>
        <p:spPr>
          <a:xfrm>
            <a:off x="289919" y="48598"/>
            <a:ext cx="49055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/>
              <a:t>Caracterización</a:t>
            </a:r>
            <a:r>
              <a:rPr lang="en-GB" sz="2800" dirty="0"/>
              <a:t> de </a:t>
            </a:r>
            <a:r>
              <a:rPr lang="en-GB" sz="2800" dirty="0" err="1"/>
              <a:t>plásmidos</a:t>
            </a:r>
            <a:endParaRPr lang="en-GB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574581-3C28-4A1F-A517-02DF6664A5E4}"/>
              </a:ext>
            </a:extLst>
          </p:cNvPr>
          <p:cNvSpPr txBox="1"/>
          <p:nvPr/>
        </p:nvSpPr>
        <p:spPr>
          <a:xfrm>
            <a:off x="2110930" y="5712484"/>
            <a:ext cx="1263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pTB007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E889BBC-8CD7-477B-A405-23923D7C5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7042" y="1866384"/>
            <a:ext cx="1295400" cy="27336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5E081AC-2535-481B-9EDA-335728CEA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6892" y="1856859"/>
            <a:ext cx="1200150" cy="2743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06C1315-CAEE-49B9-BD1A-EC6673E001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3588" y="1946954"/>
            <a:ext cx="1304925" cy="26384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5D07444-0FB4-4FA2-878A-4613F63DD256}"/>
              </a:ext>
            </a:extLst>
          </p:cNvPr>
          <p:cNvSpPr txBox="1"/>
          <p:nvPr/>
        </p:nvSpPr>
        <p:spPr>
          <a:xfrm>
            <a:off x="5323677" y="4585379"/>
            <a:ext cx="715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/>
              <a:t>SalI</a:t>
            </a:r>
            <a:endParaRPr lang="en-GB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E54240-A272-4D9C-BCD1-687EFADE3A9E}"/>
              </a:ext>
            </a:extLst>
          </p:cNvPr>
          <p:cNvSpPr txBox="1"/>
          <p:nvPr/>
        </p:nvSpPr>
        <p:spPr>
          <a:xfrm>
            <a:off x="6334792" y="4585378"/>
            <a:ext cx="1023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/>
              <a:t>EcoRI</a:t>
            </a:r>
            <a:endParaRPr lang="en-GB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DDE9A9-CC48-4374-B5D0-F4DFE9E11EA3}"/>
              </a:ext>
            </a:extLst>
          </p:cNvPr>
          <p:cNvSpPr txBox="1"/>
          <p:nvPr/>
        </p:nvSpPr>
        <p:spPr>
          <a:xfrm>
            <a:off x="7834156" y="4585377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/>
              <a:t>BglII</a:t>
            </a:r>
            <a:endParaRPr lang="en-GB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6D94A3-3ED2-4BDB-9EC1-4EC0BD44D8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272" y="1928100"/>
            <a:ext cx="1333500" cy="27051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74E0693-16E1-446D-9820-07156E8E1CE3}"/>
              </a:ext>
            </a:extLst>
          </p:cNvPr>
          <p:cNvSpPr txBox="1"/>
          <p:nvPr/>
        </p:nvSpPr>
        <p:spPr>
          <a:xfrm>
            <a:off x="9532095" y="4600059"/>
            <a:ext cx="817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/>
              <a:t>KpnI</a:t>
            </a:r>
            <a:endParaRPr lang="en-GB" sz="2400" dirty="0"/>
          </a:p>
        </p:txBody>
      </p:sp>
      <p:grpSp>
        <p:nvGrpSpPr>
          <p:cNvPr id="18" name="37 Grupo">
            <a:extLst>
              <a:ext uri="{FF2B5EF4-FFF2-40B4-BE49-F238E27FC236}">
                <a16:creationId xmlns:a16="http://schemas.microsoft.com/office/drawing/2014/main" id="{E1C9F590-5D01-446B-99DD-32783874E506}"/>
              </a:ext>
            </a:extLst>
          </p:cNvPr>
          <p:cNvGrpSpPr/>
          <p:nvPr/>
        </p:nvGrpSpPr>
        <p:grpSpPr>
          <a:xfrm>
            <a:off x="8896590" y="5720383"/>
            <a:ext cx="3113158" cy="977281"/>
            <a:chOff x="7889658" y="6083559"/>
            <a:chExt cx="2797310" cy="958528"/>
          </a:xfrm>
        </p:grpSpPr>
        <p:sp>
          <p:nvSpPr>
            <p:cNvPr id="19" name="38 Rectángulo">
              <a:extLst>
                <a:ext uri="{FF2B5EF4-FFF2-40B4-BE49-F238E27FC236}">
                  <a16:creationId xmlns:a16="http://schemas.microsoft.com/office/drawing/2014/main" id="{7DBA47DD-AC3D-4750-9B15-B9A0B7E273D9}"/>
                </a:ext>
              </a:extLst>
            </p:cNvPr>
            <p:cNvSpPr/>
            <p:nvPr/>
          </p:nvSpPr>
          <p:spPr>
            <a:xfrm>
              <a:off x="7920160" y="6083559"/>
              <a:ext cx="2736304" cy="90047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77417" tIns="38708" rIns="77417" bIns="38708" rtlCol="0" anchor="ctr"/>
            <a:lstStyle/>
            <a:p>
              <a:pPr algn="ctr"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C" sz="1693" b="1" dirty="0">
                <a:solidFill>
                  <a:srgbClr val="000000"/>
                </a:solidFill>
                <a:latin typeface="+mj-lt"/>
              </a:endParaRPr>
            </a:p>
          </p:txBody>
        </p:sp>
        <p:pic>
          <p:nvPicPr>
            <p:cNvPr id="20" name="Imagen 9">
              <a:extLst>
                <a:ext uri="{FF2B5EF4-FFF2-40B4-BE49-F238E27FC236}">
                  <a16:creationId xmlns:a16="http://schemas.microsoft.com/office/drawing/2014/main" id="{50CB9254-3138-4CAE-8398-81F50E2FF5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658" y="6321424"/>
              <a:ext cx="2797310" cy="720663"/>
            </a:xfrm>
            <a:prstGeom prst="rect">
              <a:avLst/>
            </a:prstGeom>
          </p:spPr>
        </p:pic>
      </p:grpSp>
      <p:pic>
        <p:nvPicPr>
          <p:cNvPr id="3" name="Graphic 2">
            <a:extLst>
              <a:ext uri="{FF2B5EF4-FFF2-40B4-BE49-F238E27FC236}">
                <a16:creationId xmlns:a16="http://schemas.microsoft.com/office/drawing/2014/main" id="{386952CB-AA1B-443F-A90C-FEC21A4BBA3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r="-1447" b="18845"/>
          <a:stretch/>
        </p:blipFill>
        <p:spPr>
          <a:xfrm>
            <a:off x="216200" y="154762"/>
            <a:ext cx="5124536" cy="556562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92EC924B-CCB8-4AB5-AF67-95990A1737FD}"/>
              </a:ext>
            </a:extLst>
          </p:cNvPr>
          <p:cNvSpPr txBox="1">
            <a:spLocks/>
          </p:cNvSpPr>
          <p:nvPr/>
        </p:nvSpPr>
        <p:spPr>
          <a:xfrm>
            <a:off x="609600" y="0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n-GB" kern="0" dirty="0" err="1"/>
              <a:t>Resultados</a:t>
            </a:r>
            <a:r>
              <a:rPr lang="en-GB" kern="0" dirty="0"/>
              <a:t> y </a:t>
            </a:r>
            <a:r>
              <a:rPr lang="en-GB" kern="0" dirty="0" err="1"/>
              <a:t>discusión</a:t>
            </a:r>
            <a:endParaRPr lang="en-GB" kern="0" dirty="0"/>
          </a:p>
        </p:txBody>
      </p:sp>
    </p:spTree>
    <p:extLst>
      <p:ext uri="{BB962C8B-B14F-4D97-AF65-F5344CB8AC3E}">
        <p14:creationId xmlns:p14="http://schemas.microsoft.com/office/powerpoint/2010/main" val="3070786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4837513-1421-4EFA-A2CA-68B92D671288}"/>
              </a:ext>
            </a:extLst>
          </p:cNvPr>
          <p:cNvSpPr txBox="1"/>
          <p:nvPr/>
        </p:nvSpPr>
        <p:spPr>
          <a:xfrm>
            <a:off x="289919" y="48598"/>
            <a:ext cx="49055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/>
              <a:t>Caracterización</a:t>
            </a:r>
            <a:r>
              <a:rPr lang="en-GB" sz="2800" dirty="0"/>
              <a:t> de </a:t>
            </a:r>
            <a:r>
              <a:rPr lang="en-GB" sz="2800" dirty="0" err="1"/>
              <a:t>plásmidos</a:t>
            </a:r>
            <a:endParaRPr lang="en-GB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8DB1F9-2CFF-4574-A4C1-30C694A6F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5608" y="1614537"/>
            <a:ext cx="1295400" cy="25622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880132A-BFC0-4C83-8CFC-C58EAA4A5258}"/>
              </a:ext>
            </a:extLst>
          </p:cNvPr>
          <p:cNvSpPr txBox="1"/>
          <p:nvPr/>
        </p:nvSpPr>
        <p:spPr>
          <a:xfrm>
            <a:off x="6380493" y="4147306"/>
            <a:ext cx="1125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/>
              <a:t>BamHI</a:t>
            </a:r>
            <a:endParaRPr lang="en-GB" sz="2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7C7FBE0-D969-41A6-9577-5A650A4AB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1473" y="1614537"/>
            <a:ext cx="1285875" cy="27051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4157705-EFE3-4DD1-9C11-617E1BC038E9}"/>
              </a:ext>
            </a:extLst>
          </p:cNvPr>
          <p:cNvSpPr txBox="1"/>
          <p:nvPr/>
        </p:nvSpPr>
        <p:spPr>
          <a:xfrm>
            <a:off x="9004300" y="414568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/>
              <a:t>SacI</a:t>
            </a:r>
            <a:endParaRPr lang="en-GB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ECB047-74C2-4059-870B-FFAEDB0870E9}"/>
              </a:ext>
            </a:extLst>
          </p:cNvPr>
          <p:cNvSpPr txBox="1"/>
          <p:nvPr/>
        </p:nvSpPr>
        <p:spPr>
          <a:xfrm>
            <a:off x="2079594" y="6235999"/>
            <a:ext cx="1963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/>
              <a:t>pPLOT-mNG</a:t>
            </a:r>
            <a:endParaRPr lang="en-GB" sz="2400" dirty="0"/>
          </a:p>
        </p:txBody>
      </p:sp>
      <p:grpSp>
        <p:nvGrpSpPr>
          <p:cNvPr id="13" name="37 Grupo">
            <a:extLst>
              <a:ext uri="{FF2B5EF4-FFF2-40B4-BE49-F238E27FC236}">
                <a16:creationId xmlns:a16="http://schemas.microsoft.com/office/drawing/2014/main" id="{7F9520AB-796F-4256-9091-AAC501C93371}"/>
              </a:ext>
            </a:extLst>
          </p:cNvPr>
          <p:cNvGrpSpPr/>
          <p:nvPr/>
        </p:nvGrpSpPr>
        <p:grpSpPr>
          <a:xfrm>
            <a:off x="8896590" y="5720383"/>
            <a:ext cx="3113158" cy="977281"/>
            <a:chOff x="7889658" y="6083559"/>
            <a:chExt cx="2797310" cy="958528"/>
          </a:xfrm>
        </p:grpSpPr>
        <p:sp>
          <p:nvSpPr>
            <p:cNvPr id="14" name="38 Rectángulo">
              <a:extLst>
                <a:ext uri="{FF2B5EF4-FFF2-40B4-BE49-F238E27FC236}">
                  <a16:creationId xmlns:a16="http://schemas.microsoft.com/office/drawing/2014/main" id="{76529A62-84F7-4759-8CC8-B9D54B9B0ED6}"/>
                </a:ext>
              </a:extLst>
            </p:cNvPr>
            <p:cNvSpPr/>
            <p:nvPr/>
          </p:nvSpPr>
          <p:spPr>
            <a:xfrm>
              <a:off x="7920160" y="6083559"/>
              <a:ext cx="2736304" cy="90047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77417" tIns="38708" rIns="77417" bIns="38708" rtlCol="0" anchor="ctr"/>
            <a:lstStyle/>
            <a:p>
              <a:pPr algn="ctr"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C" sz="1693" b="1" dirty="0">
                <a:solidFill>
                  <a:srgbClr val="000000"/>
                </a:solidFill>
                <a:latin typeface="+mj-lt"/>
              </a:endParaRPr>
            </a:p>
          </p:txBody>
        </p:sp>
        <p:pic>
          <p:nvPicPr>
            <p:cNvPr id="15" name="Imagen 9">
              <a:extLst>
                <a:ext uri="{FF2B5EF4-FFF2-40B4-BE49-F238E27FC236}">
                  <a16:creationId xmlns:a16="http://schemas.microsoft.com/office/drawing/2014/main" id="{68090964-1C8B-455C-AD9A-28FC3EE120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658" y="6321424"/>
              <a:ext cx="2797310" cy="720663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D072B71-8675-45B5-9A7D-6E029A5807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085" y="620416"/>
            <a:ext cx="4128057" cy="5644486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B9001F2-8A35-4ACE-B529-125CF34A7F82}"/>
              </a:ext>
            </a:extLst>
          </p:cNvPr>
          <p:cNvSpPr txBox="1">
            <a:spLocks/>
          </p:cNvSpPr>
          <p:nvPr/>
        </p:nvSpPr>
        <p:spPr>
          <a:xfrm>
            <a:off x="609600" y="0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n-GB" kern="0" dirty="0" err="1"/>
              <a:t>Resultados</a:t>
            </a:r>
            <a:r>
              <a:rPr lang="en-GB" kern="0" dirty="0"/>
              <a:t> y </a:t>
            </a:r>
            <a:r>
              <a:rPr lang="en-GB" kern="0" dirty="0" err="1"/>
              <a:t>discusión</a:t>
            </a:r>
            <a:endParaRPr lang="en-GB" kern="0" dirty="0"/>
          </a:p>
        </p:txBody>
      </p:sp>
    </p:spTree>
    <p:extLst>
      <p:ext uri="{BB962C8B-B14F-4D97-AF65-F5344CB8AC3E}">
        <p14:creationId xmlns:p14="http://schemas.microsoft.com/office/powerpoint/2010/main" val="3131510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16B7EC08-D915-4FD2-B113-AC0F349831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6" t="8576" r="14473"/>
          <a:stretch/>
        </p:blipFill>
        <p:spPr>
          <a:xfrm rot="5400000">
            <a:off x="907304" y="721318"/>
            <a:ext cx="4469483" cy="4393741"/>
          </a:xfrm>
          <a:prstGeom prst="flowChartConnector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6EB3E41-BAC7-4D92-9EF5-0E1284F37859}"/>
                  </a:ext>
                </a:extLst>
              </p:cNvPr>
              <p:cNvSpPr txBox="1"/>
              <p:nvPr/>
            </p:nvSpPr>
            <p:spPr>
              <a:xfrm>
                <a:off x="609600" y="5084621"/>
                <a:ext cx="4889480" cy="12456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2400" dirty="0"/>
                  <a:t>Colonias de </a:t>
                </a:r>
                <a:r>
                  <a:rPr lang="en-GB" sz="2400" i="1" dirty="0"/>
                  <a:t>E. coli</a:t>
                </a:r>
                <a:r>
                  <a:rPr lang="en-GB" sz="2400" dirty="0"/>
                  <a:t> </a:t>
                </a:r>
                <a:r>
                  <a:rPr lang="en-GB" sz="2400" dirty="0" err="1"/>
                  <a:t>transformadas</a:t>
                </a:r>
                <a:r>
                  <a:rPr lang="en-GB" sz="2400" dirty="0"/>
                  <a:t> </a:t>
                </a:r>
              </a:p>
              <a:p>
                <a:pPr algn="ctr"/>
                <a:r>
                  <a:rPr lang="en-GB" sz="2400" dirty="0"/>
                  <a:t>con </a:t>
                </a:r>
                <a:r>
                  <a:rPr lang="en-GB" sz="2400" dirty="0" err="1"/>
                  <a:t>producto</a:t>
                </a:r>
                <a:r>
                  <a:rPr lang="en-GB" sz="2400" dirty="0"/>
                  <a:t> de </a:t>
                </a:r>
                <a:r>
                  <a:rPr lang="en-GB" sz="2400" dirty="0" err="1"/>
                  <a:t>ligación</a:t>
                </a:r>
                <a:r>
                  <a:rPr lang="en-GB" sz="2400" dirty="0"/>
                  <a:t>. </a:t>
                </a:r>
              </a:p>
              <a:p>
                <a:pPr algn="ctr"/>
                <a:r>
                  <a:rPr lang="en-GB" sz="2400" dirty="0"/>
                  <a:t>Agar LB+100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GB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𝑚𝐿</m:t>
                        </m:r>
                      </m:den>
                    </m:f>
                  </m:oMath>
                </a14:m>
                <a:r>
                  <a:rPr lang="en-GB" sz="2400" dirty="0"/>
                  <a:t> Amp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6EB3E41-BAC7-4D92-9EF5-0E1284F378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5084621"/>
                <a:ext cx="4889480" cy="1245662"/>
              </a:xfrm>
              <a:prstGeom prst="rect">
                <a:avLst/>
              </a:prstGeom>
              <a:blipFill>
                <a:blip r:embed="rId3"/>
                <a:stretch>
                  <a:fillRect l="-1372" t="-3922" b="-6813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AA4BA1E3-B1AD-4D58-B539-955808CB6420}"/>
              </a:ext>
            </a:extLst>
          </p:cNvPr>
          <p:cNvSpPr txBox="1"/>
          <p:nvPr/>
        </p:nvSpPr>
        <p:spPr>
          <a:xfrm>
            <a:off x="8094506" y="3698523"/>
            <a:ext cx="16690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Colony PCR.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9FC6E4-4452-412C-B887-48B6B7D11A62}"/>
              </a:ext>
            </a:extLst>
          </p:cNvPr>
          <p:cNvSpPr txBox="1"/>
          <p:nvPr/>
        </p:nvSpPr>
        <p:spPr>
          <a:xfrm>
            <a:off x="7318268" y="1713732"/>
            <a:ext cx="30219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err="1"/>
              <a:t>Amplificación</a:t>
            </a:r>
            <a:r>
              <a:rPr lang="en-GB" sz="2000" dirty="0"/>
              <a:t> del </a:t>
            </a:r>
            <a:r>
              <a:rPr lang="en-GB" sz="2000" dirty="0" err="1"/>
              <a:t>inserto</a:t>
            </a:r>
            <a:r>
              <a:rPr lang="en-GB" sz="2000" dirty="0"/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A64E9E-A1AE-4D72-A7BB-4A1EC9588D63}"/>
              </a:ext>
            </a:extLst>
          </p:cNvPr>
          <p:cNvSpPr txBox="1"/>
          <p:nvPr/>
        </p:nvSpPr>
        <p:spPr>
          <a:xfrm>
            <a:off x="183757" y="6366310"/>
            <a:ext cx="2483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(</a:t>
            </a:r>
            <a:r>
              <a:rPr lang="en-GB" dirty="0" err="1"/>
              <a:t>Beneke</a:t>
            </a:r>
            <a:r>
              <a:rPr lang="en-GB" dirty="0"/>
              <a:t> y cols., 2017)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293129-1683-4313-8533-514DAD99C485}"/>
              </a:ext>
            </a:extLst>
          </p:cNvPr>
          <p:cNvSpPr txBox="1"/>
          <p:nvPr/>
        </p:nvSpPr>
        <p:spPr>
          <a:xfrm>
            <a:off x="289919" y="48598"/>
            <a:ext cx="47847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/>
              <a:t>Generación</a:t>
            </a:r>
            <a:r>
              <a:rPr lang="en-GB" sz="2800" dirty="0"/>
              <a:t> del ADN </a:t>
            </a:r>
            <a:r>
              <a:rPr lang="en-GB" sz="2800" dirty="0" err="1"/>
              <a:t>donador</a:t>
            </a:r>
            <a:endParaRPr lang="en-GB" sz="2800" dirty="0"/>
          </a:p>
        </p:txBody>
      </p:sp>
      <p:grpSp>
        <p:nvGrpSpPr>
          <p:cNvPr id="17" name="37 Grupo">
            <a:extLst>
              <a:ext uri="{FF2B5EF4-FFF2-40B4-BE49-F238E27FC236}">
                <a16:creationId xmlns:a16="http://schemas.microsoft.com/office/drawing/2014/main" id="{3571BCF3-B7CD-4C6B-9C21-8B09BAC368D2}"/>
              </a:ext>
            </a:extLst>
          </p:cNvPr>
          <p:cNvGrpSpPr/>
          <p:nvPr/>
        </p:nvGrpSpPr>
        <p:grpSpPr>
          <a:xfrm>
            <a:off x="8895085" y="5870565"/>
            <a:ext cx="3113158" cy="977281"/>
            <a:chOff x="7889658" y="6083559"/>
            <a:chExt cx="2797310" cy="958528"/>
          </a:xfrm>
        </p:grpSpPr>
        <p:sp>
          <p:nvSpPr>
            <p:cNvPr id="18" name="38 Rectángulo">
              <a:extLst>
                <a:ext uri="{FF2B5EF4-FFF2-40B4-BE49-F238E27FC236}">
                  <a16:creationId xmlns:a16="http://schemas.microsoft.com/office/drawing/2014/main" id="{98A97D0F-F260-4D11-9CBE-CD5FB52EC912}"/>
                </a:ext>
              </a:extLst>
            </p:cNvPr>
            <p:cNvSpPr/>
            <p:nvPr/>
          </p:nvSpPr>
          <p:spPr>
            <a:xfrm>
              <a:off x="7920160" y="6083559"/>
              <a:ext cx="2736304" cy="90047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77417" tIns="38708" rIns="77417" bIns="38708" rtlCol="0" anchor="ctr"/>
            <a:lstStyle/>
            <a:p>
              <a:pPr algn="ctr"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C" sz="1693" b="1" dirty="0">
                <a:solidFill>
                  <a:srgbClr val="000000"/>
                </a:solidFill>
                <a:latin typeface="+mj-lt"/>
              </a:endParaRPr>
            </a:p>
          </p:txBody>
        </p:sp>
        <p:pic>
          <p:nvPicPr>
            <p:cNvPr id="19" name="Imagen 9">
              <a:extLst>
                <a:ext uri="{FF2B5EF4-FFF2-40B4-BE49-F238E27FC236}">
                  <a16:creationId xmlns:a16="http://schemas.microsoft.com/office/drawing/2014/main" id="{51E1A01C-2984-45C2-BE93-AA3053B1F2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658" y="6321424"/>
              <a:ext cx="2797310" cy="720663"/>
            </a:xfrm>
            <a:prstGeom prst="rect">
              <a:avLst/>
            </a:prstGeom>
          </p:spPr>
        </p:pic>
      </p:grpSp>
      <p:sp>
        <p:nvSpPr>
          <p:cNvPr id="22" name="Arrow: Down 21">
            <a:extLst>
              <a:ext uri="{FF2B5EF4-FFF2-40B4-BE49-F238E27FC236}">
                <a16:creationId xmlns:a16="http://schemas.microsoft.com/office/drawing/2014/main" id="{48CC5BD1-1FDC-493A-A872-078A6668C1AD}"/>
              </a:ext>
            </a:extLst>
          </p:cNvPr>
          <p:cNvSpPr/>
          <p:nvPr/>
        </p:nvSpPr>
        <p:spPr>
          <a:xfrm>
            <a:off x="8712990" y="2079034"/>
            <a:ext cx="432081" cy="4840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A close up of a screen&#10;&#10;Description automatically generated">
            <a:extLst>
              <a:ext uri="{FF2B5EF4-FFF2-40B4-BE49-F238E27FC236}">
                <a16:creationId xmlns:a16="http://schemas.microsoft.com/office/drawing/2014/main" id="{A2A286E1-D3A7-48D2-8ECE-640D7268C5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983" y="528439"/>
            <a:ext cx="7048547" cy="1371429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23E9604C-698F-446B-BBFF-BD93556B94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75676" y="2484685"/>
            <a:ext cx="7141094" cy="1371429"/>
          </a:xfrm>
          <a:prstGeom prst="rect">
            <a:avLst/>
          </a:prstGeom>
        </p:spPr>
      </p:pic>
      <p:sp>
        <p:nvSpPr>
          <p:cNvPr id="24" name="Arrow: Down 23">
            <a:extLst>
              <a:ext uri="{FF2B5EF4-FFF2-40B4-BE49-F238E27FC236}">
                <a16:creationId xmlns:a16="http://schemas.microsoft.com/office/drawing/2014/main" id="{122B3585-EA39-4195-9F64-F4B081D770DA}"/>
              </a:ext>
            </a:extLst>
          </p:cNvPr>
          <p:cNvSpPr/>
          <p:nvPr/>
        </p:nvSpPr>
        <p:spPr>
          <a:xfrm>
            <a:off x="8712988" y="4055349"/>
            <a:ext cx="432081" cy="4840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154F2069-DFB6-4B6C-82B8-97952E714F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275676" y="4436861"/>
            <a:ext cx="7221124" cy="13906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53CDD7C-715E-4033-8A90-9A5D5009031A}"/>
              </a:ext>
            </a:extLst>
          </p:cNvPr>
          <p:cNvSpPr txBox="1"/>
          <p:nvPr/>
        </p:nvSpPr>
        <p:spPr>
          <a:xfrm>
            <a:off x="7312381" y="5669920"/>
            <a:ext cx="32063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err="1"/>
              <a:t>Amplificación</a:t>
            </a:r>
            <a:r>
              <a:rPr lang="en-GB" sz="2000" dirty="0"/>
              <a:t> del cassette.</a:t>
            </a:r>
          </a:p>
        </p:txBody>
      </p:sp>
      <p:sp>
        <p:nvSpPr>
          <p:cNvPr id="30" name="Title 29">
            <a:extLst>
              <a:ext uri="{FF2B5EF4-FFF2-40B4-BE49-F238E27FC236}">
                <a16:creationId xmlns:a16="http://schemas.microsoft.com/office/drawing/2014/main" id="{6F823453-DED1-4A5F-8499-2BA510345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84C195C8-79CD-4F61-A89C-FFF951EB5567}"/>
              </a:ext>
            </a:extLst>
          </p:cNvPr>
          <p:cNvSpPr txBox="1">
            <a:spLocks/>
          </p:cNvSpPr>
          <p:nvPr/>
        </p:nvSpPr>
        <p:spPr>
          <a:xfrm>
            <a:off x="609600" y="0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n-GB" kern="0" dirty="0" err="1"/>
              <a:t>Resultados</a:t>
            </a:r>
            <a:r>
              <a:rPr lang="en-GB" kern="0" dirty="0"/>
              <a:t> y </a:t>
            </a:r>
            <a:r>
              <a:rPr lang="en-GB" kern="0" dirty="0" err="1"/>
              <a:t>discusión</a:t>
            </a:r>
            <a:endParaRPr lang="en-GB" kern="0" dirty="0"/>
          </a:p>
        </p:txBody>
      </p:sp>
    </p:spTree>
    <p:extLst>
      <p:ext uri="{BB962C8B-B14F-4D97-AF65-F5344CB8AC3E}">
        <p14:creationId xmlns:p14="http://schemas.microsoft.com/office/powerpoint/2010/main" val="16401883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E153DE0-D2C4-434F-AC74-B6360FA785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8781330"/>
              </p:ext>
            </p:extLst>
          </p:nvPr>
        </p:nvGraphicFramePr>
        <p:xfrm>
          <a:off x="609600" y="1970844"/>
          <a:ext cx="8128000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727230876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5672869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err="1">
                          <a:solidFill>
                            <a:schemeClr val="tx1"/>
                          </a:solidFill>
                        </a:rPr>
                        <a:t>Pocillo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>
                          <a:solidFill>
                            <a:schemeClr val="tx1"/>
                          </a:solidFill>
                        </a:rPr>
                        <a:t>Número</a:t>
                      </a:r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 de </a:t>
                      </a:r>
                      <a:r>
                        <a:rPr lang="en-GB" dirty="0" err="1">
                          <a:solidFill>
                            <a:schemeClr val="tx1"/>
                          </a:solidFill>
                        </a:rPr>
                        <a:t>parásitos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09075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Control WT sin </a:t>
                      </a:r>
                      <a:r>
                        <a:rPr lang="en-GB" dirty="0" err="1"/>
                        <a:t>antibiótico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1.92 × 10</a:t>
                      </a:r>
                      <a:r>
                        <a:rPr lang="en-GB" baseline="30000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11570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Control WT con </a:t>
                      </a:r>
                      <a:r>
                        <a:rPr lang="en-GB" dirty="0" err="1"/>
                        <a:t>antibiótico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1.50 × 10</a:t>
                      </a:r>
                      <a:r>
                        <a:rPr lang="en-GB" baseline="30000" dirty="0"/>
                        <a:t>6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18159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Control sin </a:t>
                      </a:r>
                      <a:r>
                        <a:rPr lang="en-GB" dirty="0" err="1"/>
                        <a:t>antibiótico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1.71 × 10</a:t>
                      </a:r>
                      <a:r>
                        <a:rPr lang="en-GB" baseline="30000" dirty="0"/>
                        <a:t>6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76325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err="1"/>
                        <a:t>Repetición</a:t>
                      </a:r>
                      <a:r>
                        <a:rPr lang="en-GB" dirty="0"/>
                        <a:t>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1.76 × 10</a:t>
                      </a:r>
                      <a:r>
                        <a:rPr lang="en-GB" baseline="30000" dirty="0"/>
                        <a:t>6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66059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err="1"/>
                        <a:t>Repetición</a:t>
                      </a:r>
                      <a:r>
                        <a:rPr lang="en-GB" dirty="0"/>
                        <a:t>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1.17 × 10</a:t>
                      </a:r>
                      <a:r>
                        <a:rPr lang="en-GB" baseline="30000" dirty="0"/>
                        <a:t>6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53581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err="1"/>
                        <a:t>Repetición</a:t>
                      </a:r>
                      <a:r>
                        <a:rPr lang="en-GB" dirty="0"/>
                        <a:t>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1.97 × 10</a:t>
                      </a:r>
                      <a:r>
                        <a:rPr lang="en-GB" baseline="30000" dirty="0"/>
                        <a:t>6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31186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err="1"/>
                        <a:t>Repetición</a:t>
                      </a:r>
                      <a:r>
                        <a:rPr lang="en-GB" dirty="0"/>
                        <a:t>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1.23 × 10</a:t>
                      </a:r>
                      <a:r>
                        <a:rPr lang="en-GB" baseline="30000" dirty="0"/>
                        <a:t>6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94976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err="1"/>
                        <a:t>Repetición</a:t>
                      </a:r>
                      <a:r>
                        <a:rPr lang="en-GB" dirty="0"/>
                        <a:t>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1.28 × 10</a:t>
                      </a:r>
                      <a:r>
                        <a:rPr lang="en-GB" baseline="30000" dirty="0"/>
                        <a:t>6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5147115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4D2AE258-2F4E-446D-B4E4-5BF747420D9F}"/>
              </a:ext>
            </a:extLst>
          </p:cNvPr>
          <p:cNvSpPr/>
          <p:nvPr/>
        </p:nvSpPr>
        <p:spPr>
          <a:xfrm>
            <a:off x="1275875" y="5411623"/>
            <a:ext cx="67954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400" dirty="0" err="1"/>
              <a:t>Selección</a:t>
            </a:r>
            <a:r>
              <a:rPr lang="en-GB" sz="2400" dirty="0"/>
              <a:t> de </a:t>
            </a:r>
            <a:r>
              <a:rPr lang="en-GB" sz="2400" i="1" dirty="0"/>
              <a:t>Leishmania </a:t>
            </a:r>
            <a:r>
              <a:rPr lang="en-GB" sz="2400" i="1" dirty="0" err="1"/>
              <a:t>mexicana</a:t>
            </a:r>
            <a:r>
              <a:rPr lang="en-GB" sz="2400" i="1" dirty="0"/>
              <a:t> </a:t>
            </a:r>
            <a:r>
              <a:rPr lang="en-GB" sz="2400" dirty="0" err="1"/>
              <a:t>transfectada</a:t>
            </a:r>
            <a:endParaRPr lang="en-GB" sz="2400" dirty="0"/>
          </a:p>
          <a:p>
            <a:pPr algn="ctr"/>
            <a:r>
              <a:rPr lang="en-GB" sz="2400" dirty="0"/>
              <a:t>a los </a:t>
            </a:r>
            <a:r>
              <a:rPr lang="en-GB" sz="2400" dirty="0" err="1"/>
              <a:t>siete</a:t>
            </a:r>
            <a:r>
              <a:rPr lang="en-GB" sz="2400" dirty="0"/>
              <a:t> </a:t>
            </a:r>
            <a:r>
              <a:rPr lang="en-GB" sz="2400" dirty="0" err="1"/>
              <a:t>días</a:t>
            </a:r>
            <a:r>
              <a:rPr lang="en-GB" sz="2400" dirty="0"/>
              <a:t>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C39BE12-F207-41AF-B84C-F8E073301C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" t="17451" r="3631" b="20335"/>
          <a:stretch/>
        </p:blipFill>
        <p:spPr>
          <a:xfrm>
            <a:off x="9012808" y="677487"/>
            <a:ext cx="2543990" cy="1677428"/>
          </a:xfrm>
          <a:prstGeom prst="rect">
            <a:avLst/>
          </a:prstGeom>
        </p:spPr>
      </p:pic>
      <p:pic>
        <p:nvPicPr>
          <p:cNvPr id="25" name="Picture 24" descr="A picture containing large&#10;&#10;Description automatically generated">
            <a:extLst>
              <a:ext uri="{FF2B5EF4-FFF2-40B4-BE49-F238E27FC236}">
                <a16:creationId xmlns:a16="http://schemas.microsoft.com/office/drawing/2014/main" id="{1013B16A-80EE-4B17-A1FF-4CCC2EB0A1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006" y="688600"/>
            <a:ext cx="1509187" cy="1131890"/>
          </a:xfrm>
          <a:prstGeom prst="rect">
            <a:avLst/>
          </a:prstGeom>
        </p:spPr>
      </p:pic>
      <p:pic>
        <p:nvPicPr>
          <p:cNvPr id="27" name="Picture 26" descr="A close up of a device&#10;&#10;Description automatically generated">
            <a:extLst>
              <a:ext uri="{FF2B5EF4-FFF2-40B4-BE49-F238E27FC236}">
                <a16:creationId xmlns:a16="http://schemas.microsoft.com/office/drawing/2014/main" id="{0336647A-E500-418A-A504-295BED3EF6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221" y="699714"/>
            <a:ext cx="2381250" cy="110966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300FA65-672E-41ED-87B5-EA3B241E57AB}"/>
              </a:ext>
            </a:extLst>
          </p:cNvPr>
          <p:cNvSpPr txBox="1"/>
          <p:nvPr/>
        </p:nvSpPr>
        <p:spPr>
          <a:xfrm>
            <a:off x="183757" y="6366310"/>
            <a:ext cx="2568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(</a:t>
            </a:r>
            <a:r>
              <a:rPr lang="en-GB" dirty="0" err="1"/>
              <a:t>Beneke</a:t>
            </a:r>
            <a:r>
              <a:rPr lang="en-GB" dirty="0"/>
              <a:t> y cols., 2017)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CD8F80-137E-4E4A-9D22-BBFD838EDD04}"/>
              </a:ext>
            </a:extLst>
          </p:cNvPr>
          <p:cNvSpPr txBox="1"/>
          <p:nvPr/>
        </p:nvSpPr>
        <p:spPr>
          <a:xfrm>
            <a:off x="289919" y="48598"/>
            <a:ext cx="42835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/>
              <a:t>Selección</a:t>
            </a:r>
            <a:r>
              <a:rPr lang="en-GB" sz="2800" dirty="0"/>
              <a:t> de </a:t>
            </a:r>
            <a:r>
              <a:rPr lang="en-GB" sz="2800" i="1" dirty="0"/>
              <a:t>L. </a:t>
            </a:r>
            <a:r>
              <a:rPr lang="en-GB" sz="2800" i="1" dirty="0" err="1"/>
              <a:t>mexicana</a:t>
            </a:r>
            <a:endParaRPr lang="en-GB" sz="2800" dirty="0"/>
          </a:p>
        </p:txBody>
      </p:sp>
      <p:grpSp>
        <p:nvGrpSpPr>
          <p:cNvPr id="10" name="37 Grupo">
            <a:extLst>
              <a:ext uri="{FF2B5EF4-FFF2-40B4-BE49-F238E27FC236}">
                <a16:creationId xmlns:a16="http://schemas.microsoft.com/office/drawing/2014/main" id="{AE21E18F-9CBE-4342-96BB-95AF3F31464C}"/>
              </a:ext>
            </a:extLst>
          </p:cNvPr>
          <p:cNvGrpSpPr/>
          <p:nvPr/>
        </p:nvGrpSpPr>
        <p:grpSpPr>
          <a:xfrm>
            <a:off x="8896590" y="5720383"/>
            <a:ext cx="3113158" cy="977281"/>
            <a:chOff x="7889658" y="6083559"/>
            <a:chExt cx="2797310" cy="958528"/>
          </a:xfrm>
        </p:grpSpPr>
        <p:sp>
          <p:nvSpPr>
            <p:cNvPr id="11" name="38 Rectángulo">
              <a:extLst>
                <a:ext uri="{FF2B5EF4-FFF2-40B4-BE49-F238E27FC236}">
                  <a16:creationId xmlns:a16="http://schemas.microsoft.com/office/drawing/2014/main" id="{A111CBB6-4E2C-42EA-B330-C9649517A30A}"/>
                </a:ext>
              </a:extLst>
            </p:cNvPr>
            <p:cNvSpPr/>
            <p:nvPr/>
          </p:nvSpPr>
          <p:spPr>
            <a:xfrm>
              <a:off x="7920160" y="6083559"/>
              <a:ext cx="2736304" cy="90047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77417" tIns="38708" rIns="77417" bIns="38708" rtlCol="0" anchor="ctr"/>
            <a:lstStyle/>
            <a:p>
              <a:pPr algn="ctr"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C" sz="1693" b="1" dirty="0">
                <a:solidFill>
                  <a:srgbClr val="000000"/>
                </a:solidFill>
                <a:latin typeface="+mj-lt"/>
              </a:endParaRPr>
            </a:p>
          </p:txBody>
        </p:sp>
        <p:pic>
          <p:nvPicPr>
            <p:cNvPr id="12" name="Imagen 9">
              <a:extLst>
                <a:ext uri="{FF2B5EF4-FFF2-40B4-BE49-F238E27FC236}">
                  <a16:creationId xmlns:a16="http://schemas.microsoft.com/office/drawing/2014/main" id="{80E62F10-4747-4DEC-AEAC-AC52C363F1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658" y="6321424"/>
              <a:ext cx="2797310" cy="720663"/>
            </a:xfrm>
            <a:prstGeom prst="rect">
              <a:avLst/>
            </a:prstGeom>
          </p:spPr>
        </p:pic>
      </p:grp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C1C42705-5695-4FBE-A584-003BB7E3CE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734" y="1933067"/>
            <a:ext cx="6921910" cy="3423074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2D19A6B-408F-4EE6-A251-E578CCDF6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A8A3441-113F-4BE8-92B3-DE1FCBF51182}"/>
              </a:ext>
            </a:extLst>
          </p:cNvPr>
          <p:cNvSpPr txBox="1">
            <a:spLocks/>
          </p:cNvSpPr>
          <p:nvPr/>
        </p:nvSpPr>
        <p:spPr>
          <a:xfrm>
            <a:off x="609600" y="0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n-GB" kern="0" dirty="0" err="1"/>
              <a:t>Resultados</a:t>
            </a:r>
            <a:r>
              <a:rPr lang="en-GB" kern="0" dirty="0"/>
              <a:t> y </a:t>
            </a:r>
            <a:r>
              <a:rPr lang="en-GB" kern="0" dirty="0" err="1"/>
              <a:t>discusión</a:t>
            </a:r>
            <a:endParaRPr lang="en-GB" kern="0" dirty="0"/>
          </a:p>
        </p:txBody>
      </p:sp>
    </p:spTree>
    <p:extLst>
      <p:ext uri="{BB962C8B-B14F-4D97-AF65-F5344CB8AC3E}">
        <p14:creationId xmlns:p14="http://schemas.microsoft.com/office/powerpoint/2010/main" val="2206136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large&#10;&#10;Description automatically generated">
            <a:extLst>
              <a:ext uri="{FF2B5EF4-FFF2-40B4-BE49-F238E27FC236}">
                <a16:creationId xmlns:a16="http://schemas.microsoft.com/office/drawing/2014/main" id="{2B686425-708A-4FD2-87F6-B1EF3A3A3B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747" y="1473694"/>
            <a:ext cx="4165488" cy="3124116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FAC4A4A-6515-49C1-B4FF-7A6FF131A20D}"/>
              </a:ext>
            </a:extLst>
          </p:cNvPr>
          <p:cNvSpPr txBox="1">
            <a:spLocks/>
          </p:cNvSpPr>
          <p:nvPr/>
        </p:nvSpPr>
        <p:spPr>
          <a:xfrm>
            <a:off x="609600" y="0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n-GB" kern="0"/>
              <a:t>Resultados y discusión</a:t>
            </a:r>
            <a:endParaRPr lang="en-GB" kern="0" dirty="0"/>
          </a:p>
        </p:txBody>
      </p:sp>
      <p:pic>
        <p:nvPicPr>
          <p:cNvPr id="8" name="Movie_61">
            <a:hlinkClick r:id="" action="ppaction://media"/>
            <a:extLst>
              <a:ext uri="{FF2B5EF4-FFF2-40B4-BE49-F238E27FC236}">
                <a16:creationId xmlns:a16="http://schemas.microsoft.com/office/drawing/2014/main" id="{0E80F70A-AFC1-4481-8AC7-19055BDB92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23355" y="1473694"/>
            <a:ext cx="4165488" cy="30828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045663-4FBD-47F1-AA10-47F2AE760FB6}"/>
                  </a:ext>
                </a:extLst>
              </p:cNvPr>
              <p:cNvSpPr txBox="1"/>
              <p:nvPr/>
            </p:nvSpPr>
            <p:spPr>
              <a:xfrm>
                <a:off x="1176014" y="4737975"/>
                <a:ext cx="4188967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2000" i="1" dirty="0"/>
                  <a:t>L. </a:t>
                </a:r>
                <a:r>
                  <a:rPr lang="en-GB" sz="2000" i="1" dirty="0" err="1"/>
                  <a:t>mexicana</a:t>
                </a:r>
                <a:r>
                  <a:rPr lang="en-GB" sz="2000" i="1" dirty="0"/>
                  <a:t> </a:t>
                </a:r>
                <a:r>
                  <a:rPr lang="en-GB" sz="2000" dirty="0" err="1"/>
                  <a:t>en</a:t>
                </a:r>
                <a:r>
                  <a:rPr lang="en-GB" sz="2000" dirty="0"/>
                  <a:t> medio de </a:t>
                </a:r>
                <a:r>
                  <a:rPr lang="en-GB" sz="2000" dirty="0" err="1"/>
                  <a:t>selección</a:t>
                </a:r>
                <a:endParaRPr lang="en-GB" sz="2000" dirty="0"/>
              </a:p>
              <a:p>
                <a:pPr algn="ctr"/>
                <a:r>
                  <a:rPr lang="en-GB" sz="2000" dirty="0"/>
                  <a:t>con 80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GB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𝑚𝐿</m:t>
                        </m:r>
                      </m:den>
                    </m:f>
                  </m:oMath>
                </a14:m>
                <a:r>
                  <a:rPr lang="en-GB" sz="2000" dirty="0"/>
                  <a:t> G418, a los 14 </a:t>
                </a:r>
                <a:r>
                  <a:rPr lang="en-GB" sz="2000" dirty="0" err="1"/>
                  <a:t>días</a:t>
                </a:r>
                <a:r>
                  <a:rPr lang="en-GB" sz="2000" dirty="0"/>
                  <a:t>.</a:t>
                </a:r>
              </a:p>
              <a:p>
                <a:pPr algn="ctr"/>
                <a:r>
                  <a:rPr lang="en-GB" sz="2000" dirty="0"/>
                  <a:t>40X.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045663-4FBD-47F1-AA10-47F2AE760F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6014" y="4737975"/>
                <a:ext cx="4188967" cy="1015663"/>
              </a:xfrm>
              <a:prstGeom prst="rect">
                <a:avLst/>
              </a:prstGeom>
              <a:blipFill>
                <a:blip r:embed="rId8"/>
                <a:stretch>
                  <a:fillRect l="-1164" t="-14970" r="-1019" b="-4071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A87CA91-2BC0-4C93-B2F3-4D579BC84497}"/>
                  </a:ext>
                </a:extLst>
              </p:cNvPr>
              <p:cNvSpPr txBox="1"/>
              <p:nvPr/>
            </p:nvSpPr>
            <p:spPr>
              <a:xfrm>
                <a:off x="6711615" y="4737975"/>
                <a:ext cx="4188967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2000" i="1" dirty="0"/>
                  <a:t>L. </a:t>
                </a:r>
                <a:r>
                  <a:rPr lang="en-GB" sz="2000" i="1" dirty="0" err="1"/>
                  <a:t>mexicana</a:t>
                </a:r>
                <a:r>
                  <a:rPr lang="en-GB" sz="2000" i="1" dirty="0"/>
                  <a:t> </a:t>
                </a:r>
                <a:r>
                  <a:rPr lang="en-GB" sz="2000" dirty="0" err="1"/>
                  <a:t>en</a:t>
                </a:r>
                <a:r>
                  <a:rPr lang="en-GB" sz="2000" dirty="0"/>
                  <a:t> medio de </a:t>
                </a:r>
                <a:r>
                  <a:rPr lang="en-GB" sz="2000" dirty="0" err="1"/>
                  <a:t>selección</a:t>
                </a:r>
                <a:endParaRPr lang="en-GB" sz="2000" dirty="0"/>
              </a:p>
              <a:p>
                <a:pPr algn="ctr"/>
                <a:r>
                  <a:rPr lang="en-GB" sz="2000" dirty="0"/>
                  <a:t>con 80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GB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𝑚𝐿</m:t>
                        </m:r>
                      </m:den>
                    </m:f>
                  </m:oMath>
                </a14:m>
                <a:r>
                  <a:rPr lang="en-GB" sz="2000" dirty="0"/>
                  <a:t> G418, a los 14 </a:t>
                </a:r>
                <a:r>
                  <a:rPr lang="en-GB" sz="2000" dirty="0" err="1"/>
                  <a:t>días</a:t>
                </a:r>
                <a:r>
                  <a:rPr lang="en-GB" sz="2000" dirty="0"/>
                  <a:t>.</a:t>
                </a:r>
              </a:p>
              <a:p>
                <a:pPr algn="ctr"/>
                <a:r>
                  <a:rPr lang="en-GB" sz="2000" dirty="0"/>
                  <a:t>40X.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A87CA91-2BC0-4C93-B2F3-4D579BC844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1615" y="4737975"/>
                <a:ext cx="4188967" cy="1015663"/>
              </a:xfrm>
              <a:prstGeom prst="rect">
                <a:avLst/>
              </a:prstGeom>
              <a:blipFill>
                <a:blip r:embed="rId9"/>
                <a:stretch>
                  <a:fillRect l="-1019" t="-14970" r="-1164" b="-4071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C2EC7FA9-DBD8-4D22-8298-5CC4CEC95F60}"/>
              </a:ext>
            </a:extLst>
          </p:cNvPr>
          <p:cNvSpPr txBox="1"/>
          <p:nvPr/>
        </p:nvSpPr>
        <p:spPr>
          <a:xfrm>
            <a:off x="183757" y="6366310"/>
            <a:ext cx="248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(</a:t>
            </a:r>
            <a:r>
              <a:rPr lang="en-GB" dirty="0" err="1"/>
              <a:t>Beneke</a:t>
            </a:r>
            <a:r>
              <a:rPr lang="en-GB" dirty="0"/>
              <a:t> y cols, 2017)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4F09CC-E359-4528-8AF8-F5D873304780}"/>
              </a:ext>
            </a:extLst>
          </p:cNvPr>
          <p:cNvSpPr txBox="1"/>
          <p:nvPr/>
        </p:nvSpPr>
        <p:spPr>
          <a:xfrm>
            <a:off x="289919" y="48598"/>
            <a:ext cx="6325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/>
              <a:t>Obtención</a:t>
            </a:r>
            <a:r>
              <a:rPr lang="en-GB" sz="2800" dirty="0"/>
              <a:t> de una población </a:t>
            </a:r>
            <a:r>
              <a:rPr lang="en-GB" sz="2800" dirty="0" err="1"/>
              <a:t>resistente</a:t>
            </a:r>
            <a:endParaRPr lang="en-GB" sz="2800" dirty="0"/>
          </a:p>
        </p:txBody>
      </p:sp>
      <p:grpSp>
        <p:nvGrpSpPr>
          <p:cNvPr id="13" name="37 Grupo">
            <a:extLst>
              <a:ext uri="{FF2B5EF4-FFF2-40B4-BE49-F238E27FC236}">
                <a16:creationId xmlns:a16="http://schemas.microsoft.com/office/drawing/2014/main" id="{15FF7A5A-95FF-4148-84D6-5CD28EA567FB}"/>
              </a:ext>
            </a:extLst>
          </p:cNvPr>
          <p:cNvGrpSpPr/>
          <p:nvPr/>
        </p:nvGrpSpPr>
        <p:grpSpPr>
          <a:xfrm>
            <a:off x="8896590" y="5720383"/>
            <a:ext cx="3113158" cy="977281"/>
            <a:chOff x="7889658" y="6083559"/>
            <a:chExt cx="2797310" cy="958528"/>
          </a:xfrm>
        </p:grpSpPr>
        <p:sp>
          <p:nvSpPr>
            <p:cNvPr id="14" name="38 Rectángulo">
              <a:extLst>
                <a:ext uri="{FF2B5EF4-FFF2-40B4-BE49-F238E27FC236}">
                  <a16:creationId xmlns:a16="http://schemas.microsoft.com/office/drawing/2014/main" id="{17437485-3CF7-43DD-A5C9-7C72AC59DA5C}"/>
                </a:ext>
              </a:extLst>
            </p:cNvPr>
            <p:cNvSpPr/>
            <p:nvPr/>
          </p:nvSpPr>
          <p:spPr>
            <a:xfrm>
              <a:off x="7920160" y="6083559"/>
              <a:ext cx="2736304" cy="90047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77417" tIns="38708" rIns="77417" bIns="38708" rtlCol="0" anchor="ctr"/>
            <a:lstStyle/>
            <a:p>
              <a:pPr algn="ctr"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C" sz="1693" b="1" dirty="0">
                <a:solidFill>
                  <a:srgbClr val="000000"/>
                </a:solidFill>
                <a:latin typeface="+mj-lt"/>
              </a:endParaRPr>
            </a:p>
          </p:txBody>
        </p:sp>
        <p:pic>
          <p:nvPicPr>
            <p:cNvPr id="15" name="Imagen 9">
              <a:extLst>
                <a:ext uri="{FF2B5EF4-FFF2-40B4-BE49-F238E27FC236}">
                  <a16:creationId xmlns:a16="http://schemas.microsoft.com/office/drawing/2014/main" id="{270F88C7-7FCD-46DA-8624-F6EF25F36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658" y="6321424"/>
              <a:ext cx="2797310" cy="7206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7536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6C5E10-B106-4EC6-8202-73E82E452E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tx1"/>
                </a:solidFill>
              </a:rPr>
              <a:t>Introducción</a:t>
            </a:r>
            <a:endParaRPr lang="en-GB" dirty="0">
              <a:solidFill>
                <a:schemeClr val="tx1"/>
              </a:solidFill>
            </a:endParaRPr>
          </a:p>
          <a:p>
            <a:r>
              <a:rPr lang="en-GB" dirty="0" err="1">
                <a:solidFill>
                  <a:schemeClr val="tx1"/>
                </a:solidFill>
              </a:rPr>
              <a:t>Objetivos</a:t>
            </a:r>
            <a:endParaRPr lang="en-GB" dirty="0">
              <a:solidFill>
                <a:schemeClr val="tx1"/>
              </a:solidFill>
            </a:endParaRPr>
          </a:p>
          <a:p>
            <a:pPr lvl="1"/>
            <a:r>
              <a:rPr lang="en-GB" dirty="0" err="1">
                <a:solidFill>
                  <a:schemeClr val="tx1"/>
                </a:solidFill>
              </a:rPr>
              <a:t>Objetivo</a:t>
            </a:r>
            <a:r>
              <a:rPr lang="en-GB" dirty="0">
                <a:solidFill>
                  <a:schemeClr val="tx1"/>
                </a:solidFill>
              </a:rPr>
              <a:t> general</a:t>
            </a:r>
          </a:p>
          <a:p>
            <a:pPr lvl="1"/>
            <a:r>
              <a:rPr lang="en-GB" dirty="0" err="1">
                <a:solidFill>
                  <a:schemeClr val="tx1"/>
                </a:solidFill>
              </a:rPr>
              <a:t>Objetivos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específicos</a:t>
            </a:r>
            <a:endParaRPr lang="en-GB" dirty="0">
              <a:solidFill>
                <a:schemeClr val="tx1"/>
              </a:solidFill>
            </a:endParaRPr>
          </a:p>
          <a:p>
            <a:r>
              <a:rPr lang="en-GB" dirty="0" err="1">
                <a:solidFill>
                  <a:schemeClr val="tx1"/>
                </a:solidFill>
              </a:rPr>
              <a:t>Metodología</a:t>
            </a:r>
            <a:endParaRPr lang="en-GB" dirty="0">
              <a:solidFill>
                <a:schemeClr val="tx1"/>
              </a:solidFill>
            </a:endParaRPr>
          </a:p>
          <a:p>
            <a:r>
              <a:rPr lang="en-GB" dirty="0" err="1">
                <a:solidFill>
                  <a:schemeClr val="tx1"/>
                </a:solidFill>
              </a:rPr>
              <a:t>Resultados</a:t>
            </a:r>
            <a:r>
              <a:rPr lang="en-GB" dirty="0">
                <a:solidFill>
                  <a:schemeClr val="tx1"/>
                </a:solidFill>
              </a:rPr>
              <a:t> y </a:t>
            </a:r>
            <a:r>
              <a:rPr lang="en-GB" dirty="0" err="1">
                <a:solidFill>
                  <a:schemeClr val="tx1"/>
                </a:solidFill>
              </a:rPr>
              <a:t>discusión</a:t>
            </a:r>
            <a:endParaRPr lang="en-GB" dirty="0">
              <a:solidFill>
                <a:schemeClr val="tx1"/>
              </a:solidFill>
            </a:endParaRPr>
          </a:p>
          <a:p>
            <a:r>
              <a:rPr lang="en-GB" dirty="0" err="1">
                <a:solidFill>
                  <a:schemeClr val="tx1"/>
                </a:solidFill>
              </a:rPr>
              <a:t>Conclusiones</a:t>
            </a:r>
            <a:endParaRPr lang="en-GB" dirty="0">
              <a:solidFill>
                <a:schemeClr val="tx1"/>
              </a:solidFill>
            </a:endParaRPr>
          </a:p>
          <a:p>
            <a:r>
              <a:rPr lang="en-GB" dirty="0" err="1">
                <a:solidFill>
                  <a:schemeClr val="tx1"/>
                </a:solidFill>
              </a:rPr>
              <a:t>Recomendaciones</a:t>
            </a:r>
            <a:endParaRPr lang="en-GB" dirty="0">
              <a:solidFill>
                <a:schemeClr val="tx1"/>
              </a:solidFill>
            </a:endParaRPr>
          </a:p>
        </p:txBody>
      </p:sp>
      <p:grpSp>
        <p:nvGrpSpPr>
          <p:cNvPr id="4" name="37 Grupo">
            <a:extLst>
              <a:ext uri="{FF2B5EF4-FFF2-40B4-BE49-F238E27FC236}">
                <a16:creationId xmlns:a16="http://schemas.microsoft.com/office/drawing/2014/main" id="{4498FC0D-8A10-4813-84DD-1B4F4E39C02F}"/>
              </a:ext>
            </a:extLst>
          </p:cNvPr>
          <p:cNvGrpSpPr/>
          <p:nvPr/>
        </p:nvGrpSpPr>
        <p:grpSpPr>
          <a:xfrm>
            <a:off x="8896590" y="5720383"/>
            <a:ext cx="3113158" cy="977281"/>
            <a:chOff x="7889658" y="6083559"/>
            <a:chExt cx="2797310" cy="958528"/>
          </a:xfrm>
        </p:grpSpPr>
        <p:sp>
          <p:nvSpPr>
            <p:cNvPr id="5" name="38 Rectángulo">
              <a:extLst>
                <a:ext uri="{FF2B5EF4-FFF2-40B4-BE49-F238E27FC236}">
                  <a16:creationId xmlns:a16="http://schemas.microsoft.com/office/drawing/2014/main" id="{16D0D6C6-B7BB-4A17-B49B-D5EC6DB99E83}"/>
                </a:ext>
              </a:extLst>
            </p:cNvPr>
            <p:cNvSpPr/>
            <p:nvPr/>
          </p:nvSpPr>
          <p:spPr>
            <a:xfrm>
              <a:off x="7920160" y="6083559"/>
              <a:ext cx="2736304" cy="90047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77417" tIns="38708" rIns="77417" bIns="38708" rtlCol="0" anchor="ctr"/>
            <a:lstStyle/>
            <a:p>
              <a:pPr algn="ctr"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C" sz="1693" b="1" dirty="0">
                <a:solidFill>
                  <a:srgbClr val="000000"/>
                </a:solidFill>
                <a:latin typeface="+mj-lt"/>
              </a:endParaRPr>
            </a:p>
          </p:txBody>
        </p:sp>
        <p:pic>
          <p:nvPicPr>
            <p:cNvPr id="6" name="Imagen 9">
              <a:extLst>
                <a:ext uri="{FF2B5EF4-FFF2-40B4-BE49-F238E27FC236}">
                  <a16:creationId xmlns:a16="http://schemas.microsoft.com/office/drawing/2014/main" id="{6478DF66-C3BF-4DE6-B1F0-DAB7F2D9F7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658" y="6321424"/>
              <a:ext cx="2797310" cy="720663"/>
            </a:xfrm>
            <a:prstGeom prst="rect">
              <a:avLst/>
            </a:prstGeom>
          </p:spPr>
        </p:pic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DDAB41D2-136F-42ED-BD7D-7E00CD86E36D}"/>
              </a:ext>
            </a:extLst>
          </p:cNvPr>
          <p:cNvSpPr txBox="1">
            <a:spLocks/>
          </p:cNvSpPr>
          <p:nvPr/>
        </p:nvSpPr>
        <p:spPr>
          <a:xfrm>
            <a:off x="609600" y="-6812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387154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774309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161463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548617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defTabSz="914400"/>
            <a:r>
              <a:rPr lang="en-GB" kern="0"/>
              <a:t>Contenidos</a:t>
            </a:r>
            <a:endParaRPr lang="en-GB" kern="0" dirty="0"/>
          </a:p>
        </p:txBody>
      </p:sp>
    </p:spTree>
    <p:extLst>
      <p:ext uri="{BB962C8B-B14F-4D97-AF65-F5344CB8AC3E}">
        <p14:creationId xmlns:p14="http://schemas.microsoft.com/office/powerpoint/2010/main" val="22437795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4CD612-A15C-47F1-9EED-8737DEAA93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40401"/>
            <a:ext cx="10972800" cy="4525963"/>
          </a:xfrm>
        </p:spPr>
        <p:txBody>
          <a:bodyPr/>
          <a:lstStyle/>
          <a:p>
            <a:r>
              <a:rPr lang="en-GB" dirty="0" err="1">
                <a:solidFill>
                  <a:schemeClr val="tx1"/>
                </a:solidFill>
              </a:rPr>
              <a:t>Fluorescencia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DB2D15-AA67-4F60-9340-705411092E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897214"/>
            <a:ext cx="6758866" cy="50691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4193B1-DE0D-4DD1-9972-1E7E10D7CF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2003" y="1129683"/>
            <a:ext cx="1581150" cy="1809750"/>
          </a:xfrm>
          <a:prstGeom prst="rect">
            <a:avLst/>
          </a:prstGeom>
          <a:ln w="28575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113945-AEB9-4952-8F57-5FF25B6387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8263" y="3472236"/>
            <a:ext cx="4328971" cy="134528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B9A9391-815D-4FA7-98DC-D3D50E61E659}"/>
              </a:ext>
            </a:extLst>
          </p:cNvPr>
          <p:cNvSpPr/>
          <p:nvPr/>
        </p:nvSpPr>
        <p:spPr>
          <a:xfrm>
            <a:off x="9671517" y="4812806"/>
            <a:ext cx="23455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(Zhang y cols., 2014</a:t>
            </a:r>
            <a:r>
              <a:rPr lang="es-ES" dirty="0">
                <a:latin typeface="F24"/>
              </a:rPr>
              <a:t>)</a:t>
            </a:r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62FF3F-E799-499E-AEED-590C16FAEA24}"/>
              </a:ext>
            </a:extLst>
          </p:cNvPr>
          <p:cNvSpPr/>
          <p:nvPr/>
        </p:nvSpPr>
        <p:spPr>
          <a:xfrm>
            <a:off x="4279039" y="3826273"/>
            <a:ext cx="319594" cy="3863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F9566F-21C6-4111-BB56-D6C9BE21096F}"/>
              </a:ext>
            </a:extLst>
          </p:cNvPr>
          <p:cNvSpPr txBox="1"/>
          <p:nvPr/>
        </p:nvSpPr>
        <p:spPr>
          <a:xfrm>
            <a:off x="289919" y="48598"/>
            <a:ext cx="33297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/>
              <a:t>Microscopía</a:t>
            </a:r>
            <a:r>
              <a:rPr lang="en-GB" sz="2800" dirty="0"/>
              <a:t> </a:t>
            </a:r>
            <a:r>
              <a:rPr lang="en-GB" sz="2800" dirty="0" err="1"/>
              <a:t>Óptica</a:t>
            </a:r>
            <a:r>
              <a:rPr lang="en-GB" sz="2800" dirty="0"/>
              <a:t> </a:t>
            </a:r>
          </a:p>
        </p:txBody>
      </p:sp>
      <p:grpSp>
        <p:nvGrpSpPr>
          <p:cNvPr id="16" name="37 Grupo">
            <a:extLst>
              <a:ext uri="{FF2B5EF4-FFF2-40B4-BE49-F238E27FC236}">
                <a16:creationId xmlns:a16="http://schemas.microsoft.com/office/drawing/2014/main" id="{14B83594-61FD-4FBD-9A94-74A50EEE51AC}"/>
              </a:ext>
            </a:extLst>
          </p:cNvPr>
          <p:cNvGrpSpPr/>
          <p:nvPr/>
        </p:nvGrpSpPr>
        <p:grpSpPr>
          <a:xfrm>
            <a:off x="8896590" y="5720383"/>
            <a:ext cx="3113158" cy="977281"/>
            <a:chOff x="7889658" y="6083559"/>
            <a:chExt cx="2797310" cy="958528"/>
          </a:xfrm>
        </p:grpSpPr>
        <p:sp>
          <p:nvSpPr>
            <p:cNvPr id="17" name="38 Rectángulo">
              <a:extLst>
                <a:ext uri="{FF2B5EF4-FFF2-40B4-BE49-F238E27FC236}">
                  <a16:creationId xmlns:a16="http://schemas.microsoft.com/office/drawing/2014/main" id="{63357A43-3767-43F9-8F43-E1FDDBF8FA5C}"/>
                </a:ext>
              </a:extLst>
            </p:cNvPr>
            <p:cNvSpPr/>
            <p:nvPr/>
          </p:nvSpPr>
          <p:spPr>
            <a:xfrm>
              <a:off x="7920160" y="6083559"/>
              <a:ext cx="2736304" cy="90047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77417" tIns="38708" rIns="77417" bIns="38708" rtlCol="0" anchor="ctr"/>
            <a:lstStyle/>
            <a:p>
              <a:pPr algn="ctr"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C" sz="1693" b="1" dirty="0">
                <a:solidFill>
                  <a:srgbClr val="000000"/>
                </a:solidFill>
                <a:latin typeface="+mj-lt"/>
              </a:endParaRPr>
            </a:p>
          </p:txBody>
        </p:sp>
        <p:pic>
          <p:nvPicPr>
            <p:cNvPr id="18" name="Imagen 9">
              <a:extLst>
                <a:ext uri="{FF2B5EF4-FFF2-40B4-BE49-F238E27FC236}">
                  <a16:creationId xmlns:a16="http://schemas.microsoft.com/office/drawing/2014/main" id="{141E0E12-A353-4B3D-B915-39E57EE554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658" y="6321424"/>
              <a:ext cx="2797310" cy="720663"/>
            </a:xfrm>
            <a:prstGeom prst="rect">
              <a:avLst/>
            </a:prstGeom>
          </p:spPr>
        </p:pic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D6CD759C-B77E-484F-BACA-F29A3B3D0656}"/>
              </a:ext>
            </a:extLst>
          </p:cNvPr>
          <p:cNvSpPr txBox="1">
            <a:spLocks/>
          </p:cNvSpPr>
          <p:nvPr/>
        </p:nvSpPr>
        <p:spPr>
          <a:xfrm>
            <a:off x="609600" y="0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n-GB" kern="0" dirty="0" err="1"/>
              <a:t>Resultados</a:t>
            </a:r>
            <a:r>
              <a:rPr lang="en-GB" kern="0" dirty="0"/>
              <a:t> y </a:t>
            </a:r>
            <a:r>
              <a:rPr lang="en-GB" kern="0" dirty="0" err="1"/>
              <a:t>discusión</a:t>
            </a:r>
            <a:endParaRPr lang="en-GB" kern="0" dirty="0"/>
          </a:p>
        </p:txBody>
      </p:sp>
    </p:spTree>
    <p:extLst>
      <p:ext uri="{BB962C8B-B14F-4D97-AF65-F5344CB8AC3E}">
        <p14:creationId xmlns:p14="http://schemas.microsoft.com/office/powerpoint/2010/main" val="439316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E51E46B-0441-4E7F-A866-BA45C103F3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294" y="1724428"/>
            <a:ext cx="2123112" cy="24573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5BA573-9919-47B0-914A-283237D90C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905" r="28144"/>
          <a:stretch/>
        </p:blipFill>
        <p:spPr>
          <a:xfrm>
            <a:off x="1139628" y="1724428"/>
            <a:ext cx="1781666" cy="245735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5E91D56-7C32-43E7-B1ED-8A54FBE077CF}"/>
              </a:ext>
            </a:extLst>
          </p:cNvPr>
          <p:cNvSpPr txBox="1">
            <a:spLocks/>
          </p:cNvSpPr>
          <p:nvPr/>
        </p:nvSpPr>
        <p:spPr>
          <a:xfrm>
            <a:off x="609600" y="0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n-GB" kern="0"/>
              <a:t>Resultados y discusión</a:t>
            </a:r>
            <a:endParaRPr lang="en-GB" kern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9CF8DD-70C0-4C36-83A9-BD564DB56137}"/>
              </a:ext>
            </a:extLst>
          </p:cNvPr>
          <p:cNvSpPr/>
          <p:nvPr/>
        </p:nvSpPr>
        <p:spPr>
          <a:xfrm>
            <a:off x="805701" y="4369746"/>
            <a:ext cx="45320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i="1" dirty="0"/>
              <a:t>L. </a:t>
            </a:r>
            <a:r>
              <a:rPr lang="en-GB" i="1" dirty="0" err="1"/>
              <a:t>mexicana</a:t>
            </a:r>
            <a:r>
              <a:rPr lang="en-GB" i="1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fondo</a:t>
            </a:r>
            <a:r>
              <a:rPr lang="en-GB" dirty="0"/>
              <a:t> claro y </a:t>
            </a:r>
            <a:r>
              <a:rPr lang="en-GB" dirty="0" err="1"/>
              <a:t>fondo</a:t>
            </a:r>
            <a:r>
              <a:rPr lang="en-GB" dirty="0"/>
              <a:t> </a:t>
            </a:r>
            <a:r>
              <a:rPr lang="en-GB" dirty="0" err="1"/>
              <a:t>oscuro</a:t>
            </a:r>
            <a:endParaRPr lang="en-GB" dirty="0"/>
          </a:p>
          <a:p>
            <a:pPr algn="ctr"/>
            <a:r>
              <a:rPr lang="en-GB" dirty="0"/>
              <a:t>60X, </a:t>
            </a:r>
            <a:r>
              <a:rPr lang="en-GB" dirty="0" err="1"/>
              <a:t>filtro</a:t>
            </a:r>
            <a:r>
              <a:rPr lang="en-GB" dirty="0"/>
              <a:t> GFP.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EB1527A-F3C9-4FFD-AB75-1E22FC9E2A03}"/>
              </a:ext>
            </a:extLst>
          </p:cNvPr>
          <p:cNvSpPr/>
          <p:nvPr/>
        </p:nvSpPr>
        <p:spPr>
          <a:xfrm>
            <a:off x="7334448" y="5163169"/>
            <a:ext cx="27622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i="1" dirty="0"/>
              <a:t>L. </a:t>
            </a:r>
            <a:r>
              <a:rPr lang="en-GB" i="1" dirty="0" err="1"/>
              <a:t>mexicana</a:t>
            </a:r>
            <a:r>
              <a:rPr lang="en-GB" i="1" dirty="0"/>
              <a:t> </a:t>
            </a:r>
            <a:r>
              <a:rPr lang="en-GB" dirty="0" err="1"/>
              <a:t>transfectada</a:t>
            </a:r>
            <a:endParaRPr lang="en-GB" dirty="0"/>
          </a:p>
          <a:p>
            <a:pPr algn="ctr"/>
            <a:r>
              <a:rPr lang="en-GB" dirty="0"/>
              <a:t>20X, </a:t>
            </a:r>
            <a:r>
              <a:rPr lang="en-GB" dirty="0" err="1"/>
              <a:t>filtro</a:t>
            </a:r>
            <a:r>
              <a:rPr lang="en-GB" dirty="0"/>
              <a:t> GFP.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1D0AA5B-CAAC-4C8A-85E1-8107BEF555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2879" y="3998849"/>
            <a:ext cx="438150" cy="1428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3E0BE5-30C6-47D1-A0C4-0047E13BE9BB}"/>
              </a:ext>
            </a:extLst>
          </p:cNvPr>
          <p:cNvSpPr txBox="1"/>
          <p:nvPr/>
        </p:nvSpPr>
        <p:spPr>
          <a:xfrm>
            <a:off x="289919" y="48598"/>
            <a:ext cx="24256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/>
              <a:t>Fluorescencia</a:t>
            </a:r>
            <a:endParaRPr lang="en-GB" sz="2800" dirty="0"/>
          </a:p>
        </p:txBody>
      </p:sp>
      <p:pic>
        <p:nvPicPr>
          <p:cNvPr id="3" name="Picture 2" descr="A picture containing sky, outdoor, tree&#10;&#10;Description automatically generated">
            <a:extLst>
              <a:ext uri="{FF2B5EF4-FFF2-40B4-BE49-F238E27FC236}">
                <a16:creationId xmlns:a16="http://schemas.microsoft.com/office/drawing/2014/main" id="{BEFEF267-D225-4B7C-B08E-16D543AE5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817" y="1089287"/>
            <a:ext cx="4673555" cy="3727642"/>
          </a:xfrm>
          <a:prstGeom prst="rect">
            <a:avLst/>
          </a:prstGeom>
        </p:spPr>
      </p:pic>
      <p:grpSp>
        <p:nvGrpSpPr>
          <p:cNvPr id="15" name="37 Grupo">
            <a:extLst>
              <a:ext uri="{FF2B5EF4-FFF2-40B4-BE49-F238E27FC236}">
                <a16:creationId xmlns:a16="http://schemas.microsoft.com/office/drawing/2014/main" id="{C91B07DD-CABB-4D69-AC62-75106106EBEE}"/>
              </a:ext>
            </a:extLst>
          </p:cNvPr>
          <p:cNvGrpSpPr/>
          <p:nvPr/>
        </p:nvGrpSpPr>
        <p:grpSpPr>
          <a:xfrm>
            <a:off x="8896590" y="5720383"/>
            <a:ext cx="3113158" cy="977281"/>
            <a:chOff x="7889658" y="6083559"/>
            <a:chExt cx="2797310" cy="958528"/>
          </a:xfrm>
        </p:grpSpPr>
        <p:sp>
          <p:nvSpPr>
            <p:cNvPr id="16" name="38 Rectángulo">
              <a:extLst>
                <a:ext uri="{FF2B5EF4-FFF2-40B4-BE49-F238E27FC236}">
                  <a16:creationId xmlns:a16="http://schemas.microsoft.com/office/drawing/2014/main" id="{2530E33B-827C-450F-B917-B4E85A79F88D}"/>
                </a:ext>
              </a:extLst>
            </p:cNvPr>
            <p:cNvSpPr/>
            <p:nvPr/>
          </p:nvSpPr>
          <p:spPr>
            <a:xfrm>
              <a:off x="7920160" y="6083559"/>
              <a:ext cx="2736304" cy="90047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77417" tIns="38708" rIns="77417" bIns="38708" rtlCol="0" anchor="ctr"/>
            <a:lstStyle/>
            <a:p>
              <a:pPr algn="ctr"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C" sz="1693" b="1" dirty="0">
                <a:solidFill>
                  <a:srgbClr val="000000"/>
                </a:solidFill>
                <a:latin typeface="+mj-lt"/>
              </a:endParaRPr>
            </a:p>
          </p:txBody>
        </p:sp>
        <p:pic>
          <p:nvPicPr>
            <p:cNvPr id="17" name="Imagen 9">
              <a:extLst>
                <a:ext uri="{FF2B5EF4-FFF2-40B4-BE49-F238E27FC236}">
                  <a16:creationId xmlns:a16="http://schemas.microsoft.com/office/drawing/2014/main" id="{506BE248-95B4-49D7-A8C8-93F6C40AE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658" y="6321424"/>
              <a:ext cx="2797310" cy="720663"/>
            </a:xfrm>
            <a:prstGeom prst="rect">
              <a:avLst/>
            </a:prstGeom>
          </p:spPr>
        </p:pic>
      </p:grpSp>
      <p:pic>
        <p:nvPicPr>
          <p:cNvPr id="18" name="Picture 17" descr="A picture containing sky, outdoor, tree&#10;&#10;Description automatically generated">
            <a:extLst>
              <a:ext uri="{FF2B5EF4-FFF2-40B4-BE49-F238E27FC236}">
                <a16:creationId xmlns:a16="http://schemas.microsoft.com/office/drawing/2014/main" id="{22F9A836-5414-4A8F-8FF0-85E21BA90D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816" y="1076606"/>
            <a:ext cx="4673555" cy="372764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3AAAADE-B678-4556-90FA-3289025BCC74}"/>
              </a:ext>
            </a:extLst>
          </p:cNvPr>
          <p:cNvSpPr/>
          <p:nvPr/>
        </p:nvSpPr>
        <p:spPr>
          <a:xfrm>
            <a:off x="203813" y="6326260"/>
            <a:ext cx="25106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F24"/>
              </a:rPr>
              <a:t>(</a:t>
            </a:r>
            <a:r>
              <a:rPr lang="en-GB" dirty="0" err="1">
                <a:latin typeface="F24"/>
              </a:rPr>
              <a:t>Eckers</a:t>
            </a:r>
            <a:r>
              <a:rPr lang="en-GB" dirty="0">
                <a:latin typeface="F24"/>
              </a:rPr>
              <a:t> y </a:t>
            </a:r>
            <a:r>
              <a:rPr lang="en-GB" dirty="0" err="1">
                <a:latin typeface="F24"/>
              </a:rPr>
              <a:t>Deponte</a:t>
            </a:r>
            <a:r>
              <a:rPr lang="en-GB" dirty="0">
                <a:latin typeface="F24"/>
              </a:rPr>
              <a:t>, 2012)</a:t>
            </a:r>
            <a:endParaRPr lang="en-GB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F2BCBD9-6D6D-4C93-97CA-D19E5F0C72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80772" y="1372728"/>
            <a:ext cx="1596088" cy="32017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9E56F76-3903-4A6A-92CF-31A41173EB0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3533"/>
          <a:stretch/>
        </p:blipFill>
        <p:spPr>
          <a:xfrm>
            <a:off x="7224908" y="1933764"/>
            <a:ext cx="4468561" cy="207971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CF45DFA-5FAE-4631-8063-2F9738FAFB0F}"/>
              </a:ext>
            </a:extLst>
          </p:cNvPr>
          <p:cNvSpPr/>
          <p:nvPr/>
        </p:nvSpPr>
        <p:spPr>
          <a:xfrm>
            <a:off x="5418538" y="4608036"/>
            <a:ext cx="19159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err="1"/>
              <a:t>Autoflorescencia</a:t>
            </a:r>
            <a:endParaRPr lang="en-GB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904ACF3-EBDE-4278-AE53-53C8935C0177}"/>
              </a:ext>
            </a:extLst>
          </p:cNvPr>
          <p:cNvSpPr/>
          <p:nvPr/>
        </p:nvSpPr>
        <p:spPr>
          <a:xfrm>
            <a:off x="8328590" y="4039533"/>
            <a:ext cx="18842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Pico de emission</a:t>
            </a:r>
          </a:p>
          <a:p>
            <a:pPr algn="ctr"/>
            <a:r>
              <a:rPr lang="en-GB" dirty="0"/>
              <a:t>de </a:t>
            </a:r>
            <a:r>
              <a:rPr lang="en-GB" dirty="0" err="1"/>
              <a:t>mNG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784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21" grpId="0"/>
      <p:bldP spid="2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C8C8F19-953B-4379-ADEC-E02F9E17EECE}"/>
              </a:ext>
            </a:extLst>
          </p:cNvPr>
          <p:cNvSpPr/>
          <p:nvPr/>
        </p:nvSpPr>
        <p:spPr>
          <a:xfrm>
            <a:off x="3134967" y="978208"/>
            <a:ext cx="52854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/>
              <a:t>PCR de la </a:t>
            </a:r>
            <a:r>
              <a:rPr lang="en-GB" sz="2400" dirty="0" err="1"/>
              <a:t>sección</a:t>
            </a:r>
            <a:r>
              <a:rPr lang="en-GB" sz="2400" dirty="0"/>
              <a:t> terminal de GP63.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4D47D6-7B22-4621-B96A-69F810F106CF}"/>
              </a:ext>
            </a:extLst>
          </p:cNvPr>
          <p:cNvSpPr txBox="1"/>
          <p:nvPr/>
        </p:nvSpPr>
        <p:spPr>
          <a:xfrm>
            <a:off x="289919" y="48598"/>
            <a:ext cx="9428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PCR</a:t>
            </a:r>
          </a:p>
        </p:txBody>
      </p:sp>
      <p:grpSp>
        <p:nvGrpSpPr>
          <p:cNvPr id="12" name="37 Grupo">
            <a:extLst>
              <a:ext uri="{FF2B5EF4-FFF2-40B4-BE49-F238E27FC236}">
                <a16:creationId xmlns:a16="http://schemas.microsoft.com/office/drawing/2014/main" id="{6416A944-C121-475D-98E3-A734927FBAA3}"/>
              </a:ext>
            </a:extLst>
          </p:cNvPr>
          <p:cNvGrpSpPr/>
          <p:nvPr/>
        </p:nvGrpSpPr>
        <p:grpSpPr>
          <a:xfrm>
            <a:off x="8896590" y="5720383"/>
            <a:ext cx="3113158" cy="977281"/>
            <a:chOff x="7889658" y="6083559"/>
            <a:chExt cx="2797310" cy="958528"/>
          </a:xfrm>
        </p:grpSpPr>
        <p:sp>
          <p:nvSpPr>
            <p:cNvPr id="13" name="38 Rectángulo">
              <a:extLst>
                <a:ext uri="{FF2B5EF4-FFF2-40B4-BE49-F238E27FC236}">
                  <a16:creationId xmlns:a16="http://schemas.microsoft.com/office/drawing/2014/main" id="{6F781CC5-534D-454E-A865-834A7FFB5912}"/>
                </a:ext>
              </a:extLst>
            </p:cNvPr>
            <p:cNvSpPr/>
            <p:nvPr/>
          </p:nvSpPr>
          <p:spPr>
            <a:xfrm>
              <a:off x="7920160" y="6083559"/>
              <a:ext cx="2736304" cy="90047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77417" tIns="38708" rIns="77417" bIns="38708" rtlCol="0" anchor="ctr"/>
            <a:lstStyle/>
            <a:p>
              <a:pPr algn="ctr"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C" sz="1693" b="1" dirty="0">
                <a:solidFill>
                  <a:srgbClr val="000000"/>
                </a:solidFill>
                <a:latin typeface="+mj-lt"/>
              </a:endParaRPr>
            </a:p>
          </p:txBody>
        </p:sp>
        <p:pic>
          <p:nvPicPr>
            <p:cNvPr id="14" name="Imagen 9">
              <a:extLst>
                <a:ext uri="{FF2B5EF4-FFF2-40B4-BE49-F238E27FC236}">
                  <a16:creationId xmlns:a16="http://schemas.microsoft.com/office/drawing/2014/main" id="{E785AD06-E252-4F17-9126-9D927625B3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658" y="6321424"/>
              <a:ext cx="2797310" cy="720663"/>
            </a:xfrm>
            <a:prstGeom prst="rect">
              <a:avLst/>
            </a:prstGeom>
          </p:spPr>
        </p:pic>
      </p:grpSp>
      <p:pic>
        <p:nvPicPr>
          <p:cNvPr id="15" name="Picture 14" descr="A picture containing object&#10;&#10;Description automatically generated">
            <a:extLst>
              <a:ext uri="{FF2B5EF4-FFF2-40B4-BE49-F238E27FC236}">
                <a16:creationId xmlns:a16="http://schemas.microsoft.com/office/drawing/2014/main" id="{1FF89AF4-798F-4509-B4F5-CF8F500973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62" y="1735159"/>
            <a:ext cx="10039451" cy="3777285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DDBEBE7-5289-4E75-AB84-370E2AD6F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C84AB17-95A3-4EDA-BCB7-4BF67E53B108}"/>
              </a:ext>
            </a:extLst>
          </p:cNvPr>
          <p:cNvSpPr txBox="1">
            <a:spLocks/>
          </p:cNvSpPr>
          <p:nvPr/>
        </p:nvSpPr>
        <p:spPr>
          <a:xfrm>
            <a:off x="609600" y="0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n-GB" kern="0" dirty="0" err="1"/>
              <a:t>Resultados</a:t>
            </a:r>
            <a:r>
              <a:rPr lang="en-GB" kern="0" dirty="0"/>
              <a:t> y </a:t>
            </a:r>
            <a:r>
              <a:rPr lang="en-GB" kern="0" dirty="0" err="1"/>
              <a:t>discusión</a:t>
            </a:r>
            <a:endParaRPr lang="en-GB" kern="0" dirty="0"/>
          </a:p>
        </p:txBody>
      </p:sp>
    </p:spTree>
    <p:extLst>
      <p:ext uri="{BB962C8B-B14F-4D97-AF65-F5344CB8AC3E}">
        <p14:creationId xmlns:p14="http://schemas.microsoft.com/office/powerpoint/2010/main" val="29858770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DDF6C9F-C5D0-44D6-A413-8D6F7E243E39}"/>
              </a:ext>
            </a:extLst>
          </p:cNvPr>
          <p:cNvSpPr txBox="1"/>
          <p:nvPr/>
        </p:nvSpPr>
        <p:spPr>
          <a:xfrm>
            <a:off x="289919" y="48598"/>
            <a:ext cx="33650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PCR de </a:t>
            </a:r>
            <a:r>
              <a:rPr lang="en-GB" sz="2800" dirty="0" err="1"/>
              <a:t>seguimiento</a:t>
            </a:r>
            <a:endParaRPr lang="en-GB" sz="2800" dirty="0"/>
          </a:p>
        </p:txBody>
      </p:sp>
      <p:grpSp>
        <p:nvGrpSpPr>
          <p:cNvPr id="8" name="37 Grupo">
            <a:extLst>
              <a:ext uri="{FF2B5EF4-FFF2-40B4-BE49-F238E27FC236}">
                <a16:creationId xmlns:a16="http://schemas.microsoft.com/office/drawing/2014/main" id="{174C1592-E0C6-41B0-AD09-D76B20ACE06E}"/>
              </a:ext>
            </a:extLst>
          </p:cNvPr>
          <p:cNvGrpSpPr/>
          <p:nvPr/>
        </p:nvGrpSpPr>
        <p:grpSpPr>
          <a:xfrm>
            <a:off x="8896590" y="5720383"/>
            <a:ext cx="3113158" cy="977281"/>
            <a:chOff x="7889658" y="6083559"/>
            <a:chExt cx="2797310" cy="958528"/>
          </a:xfrm>
        </p:grpSpPr>
        <p:sp>
          <p:nvSpPr>
            <p:cNvPr id="9" name="38 Rectángulo">
              <a:extLst>
                <a:ext uri="{FF2B5EF4-FFF2-40B4-BE49-F238E27FC236}">
                  <a16:creationId xmlns:a16="http://schemas.microsoft.com/office/drawing/2014/main" id="{1E826BFC-5617-4129-AB31-EB9D7337F8D4}"/>
                </a:ext>
              </a:extLst>
            </p:cNvPr>
            <p:cNvSpPr/>
            <p:nvPr/>
          </p:nvSpPr>
          <p:spPr>
            <a:xfrm>
              <a:off x="7920160" y="6083559"/>
              <a:ext cx="2736304" cy="90047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77417" tIns="38708" rIns="77417" bIns="38708" rtlCol="0" anchor="ctr"/>
            <a:lstStyle/>
            <a:p>
              <a:pPr algn="ctr"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C" sz="1693" b="1" dirty="0">
                <a:solidFill>
                  <a:srgbClr val="000000"/>
                </a:solidFill>
                <a:latin typeface="+mj-lt"/>
              </a:endParaRPr>
            </a:p>
          </p:txBody>
        </p:sp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4E47BB07-6A4F-4D9C-98FB-4FBC9C53A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658" y="6321424"/>
              <a:ext cx="2797310" cy="720663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A579C1-DFB3-43AF-8725-C4B687FE53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2" name="Content Placeholder 6" descr="A screen shot of a computer&#10;&#10;Description automatically generated">
            <a:extLst>
              <a:ext uri="{FF2B5EF4-FFF2-40B4-BE49-F238E27FC236}">
                <a16:creationId xmlns:a16="http://schemas.microsoft.com/office/drawing/2014/main" id="{967D5280-29C7-4E3C-95A3-52AE75D35C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74" y="886979"/>
            <a:ext cx="10192452" cy="4954664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D6F34403-B327-46AB-BE1F-45AE4344C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BB1B5C9-9556-470E-9674-2ACECF699870}"/>
              </a:ext>
            </a:extLst>
          </p:cNvPr>
          <p:cNvSpPr txBox="1">
            <a:spLocks/>
          </p:cNvSpPr>
          <p:nvPr/>
        </p:nvSpPr>
        <p:spPr>
          <a:xfrm>
            <a:off x="609600" y="0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n-GB" kern="0" dirty="0" err="1"/>
              <a:t>Resultados</a:t>
            </a:r>
            <a:r>
              <a:rPr lang="en-GB" kern="0" dirty="0"/>
              <a:t> y </a:t>
            </a:r>
            <a:r>
              <a:rPr lang="en-GB" kern="0" dirty="0" err="1"/>
              <a:t>discusión</a:t>
            </a:r>
            <a:endParaRPr lang="en-GB" kern="0" dirty="0"/>
          </a:p>
        </p:txBody>
      </p:sp>
    </p:spTree>
    <p:extLst>
      <p:ext uri="{BB962C8B-B14F-4D97-AF65-F5344CB8AC3E}">
        <p14:creationId xmlns:p14="http://schemas.microsoft.com/office/powerpoint/2010/main" val="29664767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4C6D733-A05C-4ABB-955B-E2DE25CE0DDF}"/>
              </a:ext>
            </a:extLst>
          </p:cNvPr>
          <p:cNvSpPr txBox="1">
            <a:spLocks/>
          </p:cNvSpPr>
          <p:nvPr/>
        </p:nvSpPr>
        <p:spPr>
          <a:xfrm>
            <a:off x="609600" y="0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n-GB" kern="0" dirty="0" err="1"/>
              <a:t>Resultados</a:t>
            </a:r>
            <a:r>
              <a:rPr lang="en-GB" kern="0" dirty="0"/>
              <a:t> y </a:t>
            </a:r>
            <a:r>
              <a:rPr lang="en-GB" kern="0" dirty="0" err="1"/>
              <a:t>discusión</a:t>
            </a:r>
            <a:endParaRPr lang="en-GB" kern="0" dirty="0"/>
          </a:p>
        </p:txBody>
      </p:sp>
      <p:pic>
        <p:nvPicPr>
          <p:cNvPr id="2050" name="Picture 2" descr="Resultado de imagen para p 24 well">
            <a:extLst>
              <a:ext uri="{FF2B5EF4-FFF2-40B4-BE49-F238E27FC236}">
                <a16:creationId xmlns:a16="http://schemas.microsoft.com/office/drawing/2014/main" id="{F43CC3E8-0B09-4E97-9D7F-DD88B2646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715" y="679617"/>
            <a:ext cx="1403514" cy="9569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esultado de imagen para p 24 well">
            <a:extLst>
              <a:ext uri="{FF2B5EF4-FFF2-40B4-BE49-F238E27FC236}">
                <a16:creationId xmlns:a16="http://schemas.microsoft.com/office/drawing/2014/main" id="{891D2B44-E3E7-42DF-B64F-167192DD1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715" y="2199682"/>
            <a:ext cx="1403514" cy="9569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Resultado de imagen para p 24 well">
            <a:extLst>
              <a:ext uri="{FF2B5EF4-FFF2-40B4-BE49-F238E27FC236}">
                <a16:creationId xmlns:a16="http://schemas.microsoft.com/office/drawing/2014/main" id="{10BE629C-AA82-45C4-B342-6C7C1C277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715" y="3707192"/>
            <a:ext cx="1403514" cy="9569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esultado de imagen para p 24 well">
            <a:extLst>
              <a:ext uri="{FF2B5EF4-FFF2-40B4-BE49-F238E27FC236}">
                <a16:creationId xmlns:a16="http://schemas.microsoft.com/office/drawing/2014/main" id="{61B24271-6C49-4695-8268-A3A3CBF7B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715" y="5193136"/>
            <a:ext cx="1403514" cy="9569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70F8EB6F-C2E6-4006-A522-8AD8A008E589}"/>
              </a:ext>
            </a:extLst>
          </p:cNvPr>
          <p:cNvSpPr/>
          <p:nvPr/>
        </p:nvSpPr>
        <p:spPr>
          <a:xfrm>
            <a:off x="1679012" y="1658033"/>
            <a:ext cx="252919" cy="5106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1DF1BC24-7D00-4325-B76C-A03FFF851844}"/>
              </a:ext>
            </a:extLst>
          </p:cNvPr>
          <p:cNvSpPr/>
          <p:nvPr/>
        </p:nvSpPr>
        <p:spPr>
          <a:xfrm>
            <a:off x="1679012" y="3171739"/>
            <a:ext cx="252919" cy="5106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63BFE04A-3922-44CB-ABC3-3A137974F028}"/>
              </a:ext>
            </a:extLst>
          </p:cNvPr>
          <p:cNvSpPr/>
          <p:nvPr/>
        </p:nvSpPr>
        <p:spPr>
          <a:xfrm>
            <a:off x="1866983" y="4693192"/>
            <a:ext cx="252919" cy="5106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F4EBC9B-2B5F-4F85-976F-ABB2E7C08A43}"/>
              </a:ext>
            </a:extLst>
          </p:cNvPr>
          <p:cNvSpPr/>
          <p:nvPr/>
        </p:nvSpPr>
        <p:spPr>
          <a:xfrm>
            <a:off x="2901282" y="5226475"/>
            <a:ext cx="2276272" cy="9720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/>
              <a:t>Pérdida</a:t>
            </a:r>
            <a:r>
              <a:rPr lang="en-GB" dirty="0"/>
              <a:t> de </a:t>
            </a:r>
            <a:r>
              <a:rPr lang="en-GB" dirty="0" err="1"/>
              <a:t>factores</a:t>
            </a:r>
            <a:r>
              <a:rPr lang="en-GB" dirty="0"/>
              <a:t> de </a:t>
            </a:r>
            <a:r>
              <a:rPr lang="en-GB" dirty="0" err="1"/>
              <a:t>virulencia</a:t>
            </a:r>
            <a:endParaRPr lang="en-GB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79A1A38-F7E1-4639-826B-C2D198ABB4F3}"/>
              </a:ext>
            </a:extLst>
          </p:cNvPr>
          <p:cNvSpPr/>
          <p:nvPr/>
        </p:nvSpPr>
        <p:spPr>
          <a:xfrm>
            <a:off x="2896379" y="712955"/>
            <a:ext cx="2276272" cy="9720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/>
              <a:t>Cultivo</a:t>
            </a:r>
            <a:r>
              <a:rPr lang="en-GB" dirty="0"/>
              <a:t> </a:t>
            </a:r>
            <a:r>
              <a:rPr lang="en-GB" i="1" dirty="0"/>
              <a:t>in vitro</a:t>
            </a:r>
            <a:endParaRPr lang="en-GB" dirty="0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672C0444-0253-4A1F-99A7-AECA02715551}"/>
              </a:ext>
            </a:extLst>
          </p:cNvPr>
          <p:cNvSpPr/>
          <p:nvPr/>
        </p:nvSpPr>
        <p:spPr>
          <a:xfrm>
            <a:off x="3518973" y="1820536"/>
            <a:ext cx="924128" cy="1118680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E5999A5-47FD-4C14-838E-988644CEFC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3675" y="849751"/>
            <a:ext cx="5778725" cy="212717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26F4F00-0662-4A92-BE81-A4AD91680B9A}"/>
              </a:ext>
            </a:extLst>
          </p:cNvPr>
          <p:cNvSpPr/>
          <p:nvPr/>
        </p:nvSpPr>
        <p:spPr>
          <a:xfrm>
            <a:off x="216200" y="6412566"/>
            <a:ext cx="7372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F24"/>
              </a:rPr>
              <a:t>(Beetham y cols., 2003; </a:t>
            </a:r>
            <a:r>
              <a:rPr lang="en-GB" dirty="0" err="1">
                <a:latin typeface="F24"/>
              </a:rPr>
              <a:t>Magalhaes</a:t>
            </a:r>
            <a:r>
              <a:rPr lang="en-GB" dirty="0">
                <a:latin typeface="F24"/>
              </a:rPr>
              <a:t> y cols., 2014; San-Francisco y cols., 2016)</a:t>
            </a:r>
            <a:endParaRPr lang="en-GB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B7DF7C6-2432-4E8A-A33F-EFC4F146CF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2060" y="3527216"/>
            <a:ext cx="4014275" cy="27237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AA28CBD-C7D7-47FA-8884-57581D6912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7898" y="474599"/>
            <a:ext cx="3909399" cy="2629128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56115BC-60FE-45E6-BC0B-2562943AD40D}"/>
              </a:ext>
            </a:extLst>
          </p:cNvPr>
          <p:cNvSpPr/>
          <p:nvPr/>
        </p:nvSpPr>
        <p:spPr>
          <a:xfrm>
            <a:off x="2842901" y="2988569"/>
            <a:ext cx="2276272" cy="9720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/>
              <a:t>Eventos</a:t>
            </a:r>
            <a:r>
              <a:rPr lang="en-GB" dirty="0"/>
              <a:t> </a:t>
            </a:r>
            <a:r>
              <a:rPr lang="en-GB" dirty="0" err="1"/>
              <a:t>nucleares</a:t>
            </a:r>
            <a:endParaRPr lang="en-GB" dirty="0"/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CA0C77A4-C20A-4A13-BFEB-AB17D61B07CB}"/>
              </a:ext>
            </a:extLst>
          </p:cNvPr>
          <p:cNvSpPr/>
          <p:nvPr/>
        </p:nvSpPr>
        <p:spPr>
          <a:xfrm>
            <a:off x="3572451" y="4055484"/>
            <a:ext cx="924128" cy="1118680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D1ABCDD-3ADF-42EF-8403-505B9C91D7D0}"/>
              </a:ext>
            </a:extLst>
          </p:cNvPr>
          <p:cNvSpPr/>
          <p:nvPr/>
        </p:nvSpPr>
        <p:spPr>
          <a:xfrm>
            <a:off x="122018" y="1014317"/>
            <a:ext cx="9491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>
                <a:latin typeface="F24"/>
              </a:rPr>
              <a:t>Pasaje</a:t>
            </a:r>
            <a:r>
              <a:rPr lang="en-GB" dirty="0">
                <a:latin typeface="F24"/>
              </a:rPr>
              <a:t> 1</a:t>
            </a:r>
            <a:endParaRPr lang="en-GB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4460600-39D3-42C5-9265-C6C58E3F56DB}"/>
              </a:ext>
            </a:extLst>
          </p:cNvPr>
          <p:cNvSpPr/>
          <p:nvPr/>
        </p:nvSpPr>
        <p:spPr>
          <a:xfrm>
            <a:off x="108437" y="2493486"/>
            <a:ext cx="9491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>
                <a:latin typeface="F24"/>
              </a:rPr>
              <a:t>Pasaje</a:t>
            </a:r>
            <a:r>
              <a:rPr lang="en-GB" dirty="0">
                <a:latin typeface="F24"/>
              </a:rPr>
              <a:t> 2</a:t>
            </a:r>
            <a:endParaRPr lang="en-GB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DD02659-222D-4506-8495-E09A834078DA}"/>
              </a:ext>
            </a:extLst>
          </p:cNvPr>
          <p:cNvSpPr/>
          <p:nvPr/>
        </p:nvSpPr>
        <p:spPr>
          <a:xfrm>
            <a:off x="138588" y="3995183"/>
            <a:ext cx="9491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>
                <a:latin typeface="F24"/>
              </a:rPr>
              <a:t>Pasaje</a:t>
            </a:r>
            <a:r>
              <a:rPr lang="en-GB" dirty="0">
                <a:latin typeface="F24"/>
              </a:rPr>
              <a:t> 3</a:t>
            </a:r>
            <a:endParaRPr lang="en-GB" dirty="0"/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4C0E21BF-8379-4B0F-8F3F-3AF09BDBF6A7}"/>
              </a:ext>
            </a:extLst>
          </p:cNvPr>
          <p:cNvSpPr/>
          <p:nvPr/>
        </p:nvSpPr>
        <p:spPr>
          <a:xfrm>
            <a:off x="1579465" y="4683183"/>
            <a:ext cx="287518" cy="43518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C3738486-F2FA-4A70-9230-44CC702CD316}"/>
              </a:ext>
            </a:extLst>
          </p:cNvPr>
          <p:cNvSpPr/>
          <p:nvPr/>
        </p:nvSpPr>
        <p:spPr>
          <a:xfrm>
            <a:off x="1309559" y="4695881"/>
            <a:ext cx="252919" cy="2727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9089EAC-574E-4CC9-B44B-7B8CE60AF2A9}"/>
              </a:ext>
            </a:extLst>
          </p:cNvPr>
          <p:cNvSpPr/>
          <p:nvPr/>
        </p:nvSpPr>
        <p:spPr>
          <a:xfrm>
            <a:off x="108436" y="5474352"/>
            <a:ext cx="953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>
                <a:latin typeface="F24"/>
              </a:rPr>
              <a:t>Pasaje</a:t>
            </a:r>
            <a:r>
              <a:rPr lang="en-GB" dirty="0">
                <a:latin typeface="F24"/>
              </a:rPr>
              <a:t> n</a:t>
            </a:r>
            <a:endParaRPr lang="en-GB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4D31B4A-A425-410E-BA0D-C37B99FAFEED}"/>
              </a:ext>
            </a:extLst>
          </p:cNvPr>
          <p:cNvSpPr txBox="1"/>
          <p:nvPr/>
        </p:nvSpPr>
        <p:spPr>
          <a:xfrm>
            <a:off x="289919" y="48598"/>
            <a:ext cx="60628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/>
              <a:t>Estudios</a:t>
            </a:r>
            <a:r>
              <a:rPr lang="en-GB" sz="2800" dirty="0"/>
              <a:t> </a:t>
            </a:r>
            <a:r>
              <a:rPr lang="en-GB" sz="2800" dirty="0" err="1"/>
              <a:t>sobre</a:t>
            </a:r>
            <a:r>
              <a:rPr lang="en-GB" sz="2800" dirty="0"/>
              <a:t> </a:t>
            </a:r>
            <a:r>
              <a:rPr lang="en-GB" sz="2800" dirty="0" err="1"/>
              <a:t>factores</a:t>
            </a:r>
            <a:r>
              <a:rPr lang="en-GB" sz="2800" dirty="0"/>
              <a:t> de </a:t>
            </a:r>
            <a:r>
              <a:rPr lang="en-GB" sz="2800" dirty="0" err="1"/>
              <a:t>virulencia</a:t>
            </a:r>
            <a:endParaRPr lang="en-GB" sz="28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CA438F2-AC6A-4836-A953-C127B866E614}"/>
              </a:ext>
            </a:extLst>
          </p:cNvPr>
          <p:cNvSpPr/>
          <p:nvPr/>
        </p:nvSpPr>
        <p:spPr>
          <a:xfrm>
            <a:off x="7502614" y="3056800"/>
            <a:ext cx="23808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F24"/>
              </a:rPr>
              <a:t>(Beetham y cols., 2003)</a:t>
            </a:r>
            <a:endParaRPr lang="en-GB" dirty="0"/>
          </a:p>
        </p:txBody>
      </p:sp>
      <p:grpSp>
        <p:nvGrpSpPr>
          <p:cNvPr id="27" name="37 Grupo">
            <a:extLst>
              <a:ext uri="{FF2B5EF4-FFF2-40B4-BE49-F238E27FC236}">
                <a16:creationId xmlns:a16="http://schemas.microsoft.com/office/drawing/2014/main" id="{754772BB-563C-41F6-B2F2-D0C6B9DDEEB6}"/>
              </a:ext>
            </a:extLst>
          </p:cNvPr>
          <p:cNvGrpSpPr/>
          <p:nvPr/>
        </p:nvGrpSpPr>
        <p:grpSpPr>
          <a:xfrm>
            <a:off x="8896590" y="5720383"/>
            <a:ext cx="3113158" cy="977281"/>
            <a:chOff x="7889658" y="6083559"/>
            <a:chExt cx="2797310" cy="958528"/>
          </a:xfrm>
        </p:grpSpPr>
        <p:sp>
          <p:nvSpPr>
            <p:cNvPr id="29" name="38 Rectángulo">
              <a:extLst>
                <a:ext uri="{FF2B5EF4-FFF2-40B4-BE49-F238E27FC236}">
                  <a16:creationId xmlns:a16="http://schemas.microsoft.com/office/drawing/2014/main" id="{D67888E9-6DC6-469A-802C-3B98A73F1AB3}"/>
                </a:ext>
              </a:extLst>
            </p:cNvPr>
            <p:cNvSpPr/>
            <p:nvPr/>
          </p:nvSpPr>
          <p:spPr>
            <a:xfrm>
              <a:off x="7920160" y="6083559"/>
              <a:ext cx="2736304" cy="90047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77417" tIns="38708" rIns="77417" bIns="38708" rtlCol="0" anchor="ctr"/>
            <a:lstStyle/>
            <a:p>
              <a:pPr algn="ctr"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C" sz="1693" b="1" dirty="0">
                <a:solidFill>
                  <a:srgbClr val="000000"/>
                </a:solidFill>
                <a:latin typeface="+mj-lt"/>
              </a:endParaRPr>
            </a:p>
          </p:txBody>
        </p:sp>
        <p:pic>
          <p:nvPicPr>
            <p:cNvPr id="30" name="Imagen 9">
              <a:extLst>
                <a:ext uri="{FF2B5EF4-FFF2-40B4-BE49-F238E27FC236}">
                  <a16:creationId xmlns:a16="http://schemas.microsoft.com/office/drawing/2014/main" id="{0EDD7181-3963-4F18-BCB4-8758B3AA6D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658" y="6321424"/>
              <a:ext cx="2797310" cy="7206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8044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BB838F-D54F-4023-8483-A8F4F2F18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5822" y="830635"/>
            <a:ext cx="6180356" cy="2080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A2ADAA-195B-4C9E-AAE9-93833865D08F}"/>
              </a:ext>
            </a:extLst>
          </p:cNvPr>
          <p:cNvSpPr txBox="1"/>
          <p:nvPr/>
        </p:nvSpPr>
        <p:spPr>
          <a:xfrm>
            <a:off x="4437797" y="3093616"/>
            <a:ext cx="33164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 err="1"/>
              <a:t>Epigenética</a:t>
            </a:r>
            <a:r>
              <a:rPr lang="en-GB" sz="2000" dirty="0"/>
              <a:t> es </a:t>
            </a:r>
            <a:r>
              <a:rPr lang="en-GB" sz="2000" dirty="0" err="1"/>
              <a:t>importante</a:t>
            </a:r>
            <a:endParaRPr lang="en-GB" sz="2000" dirty="0"/>
          </a:p>
          <a:p>
            <a:pPr algn="ctr"/>
            <a:r>
              <a:rPr lang="en-GB" sz="2000" dirty="0" err="1"/>
              <a:t>en</a:t>
            </a:r>
            <a:r>
              <a:rPr lang="en-GB" sz="2000" dirty="0"/>
              <a:t> </a:t>
            </a:r>
            <a:r>
              <a:rPr lang="en-GB" sz="2000" i="1" dirty="0"/>
              <a:t>P. falciparum </a:t>
            </a:r>
            <a:r>
              <a:rPr lang="en-GB" sz="2000" dirty="0"/>
              <a:t>y </a:t>
            </a:r>
            <a:r>
              <a:rPr lang="en-GB" sz="2000" i="1" dirty="0"/>
              <a:t>T. brucei.</a:t>
            </a:r>
            <a:endParaRPr lang="en-GB" sz="20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8CCD736-7FC0-4553-B355-04090EA0C9D4}"/>
              </a:ext>
            </a:extLst>
          </p:cNvPr>
          <p:cNvSpPr txBox="1">
            <a:spLocks/>
          </p:cNvSpPr>
          <p:nvPr/>
        </p:nvSpPr>
        <p:spPr>
          <a:xfrm>
            <a:off x="609600" y="0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n-GB" kern="0" dirty="0" err="1"/>
              <a:t>Resultados</a:t>
            </a:r>
            <a:r>
              <a:rPr lang="en-GB" kern="0" dirty="0"/>
              <a:t> y </a:t>
            </a:r>
            <a:r>
              <a:rPr lang="en-GB" kern="0" dirty="0" err="1"/>
              <a:t>discusión</a:t>
            </a:r>
            <a:endParaRPr lang="en-GB" kern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7FF3AA-C25C-4DF9-AF97-B0FDDAFFD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8246" y="4069729"/>
            <a:ext cx="7491109" cy="152413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6DC0B67-9EB3-44E3-8808-374D871C0554}"/>
              </a:ext>
            </a:extLst>
          </p:cNvPr>
          <p:cNvSpPr/>
          <p:nvPr/>
        </p:nvSpPr>
        <p:spPr>
          <a:xfrm>
            <a:off x="208389" y="6402313"/>
            <a:ext cx="4959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(</a:t>
            </a:r>
            <a:r>
              <a:rPr lang="en-GB" dirty="0" err="1"/>
              <a:t>Aresta</a:t>
            </a:r>
            <a:r>
              <a:rPr lang="en-GB" dirty="0"/>
              <a:t>-Branco y cols., 2015; Ay y cols., 2014)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7EECBF-2D38-4C1F-BF93-D551CBE95B34}"/>
              </a:ext>
            </a:extLst>
          </p:cNvPr>
          <p:cNvSpPr txBox="1"/>
          <p:nvPr/>
        </p:nvSpPr>
        <p:spPr>
          <a:xfrm>
            <a:off x="289919" y="48598"/>
            <a:ext cx="41248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/>
              <a:t>Epigenética</a:t>
            </a:r>
            <a:r>
              <a:rPr lang="en-GB" sz="2800" dirty="0"/>
              <a:t> </a:t>
            </a:r>
            <a:r>
              <a:rPr lang="en-GB" sz="2800" dirty="0" err="1"/>
              <a:t>en</a:t>
            </a:r>
            <a:r>
              <a:rPr lang="en-GB" sz="2800" dirty="0"/>
              <a:t> </a:t>
            </a:r>
            <a:r>
              <a:rPr lang="en-GB" sz="2800" dirty="0" err="1"/>
              <a:t>parásitos</a:t>
            </a:r>
            <a:endParaRPr lang="en-GB" sz="2800" dirty="0"/>
          </a:p>
        </p:txBody>
      </p:sp>
      <p:grpSp>
        <p:nvGrpSpPr>
          <p:cNvPr id="10" name="37 Grupo">
            <a:extLst>
              <a:ext uri="{FF2B5EF4-FFF2-40B4-BE49-F238E27FC236}">
                <a16:creationId xmlns:a16="http://schemas.microsoft.com/office/drawing/2014/main" id="{FE8E241A-F1D0-42CD-B412-BA8AF3E7C157}"/>
              </a:ext>
            </a:extLst>
          </p:cNvPr>
          <p:cNvGrpSpPr/>
          <p:nvPr/>
        </p:nvGrpSpPr>
        <p:grpSpPr>
          <a:xfrm>
            <a:off x="8896590" y="5720383"/>
            <a:ext cx="3113158" cy="977281"/>
            <a:chOff x="7889658" y="6083559"/>
            <a:chExt cx="2797310" cy="958528"/>
          </a:xfrm>
        </p:grpSpPr>
        <p:sp>
          <p:nvSpPr>
            <p:cNvPr id="11" name="38 Rectángulo">
              <a:extLst>
                <a:ext uri="{FF2B5EF4-FFF2-40B4-BE49-F238E27FC236}">
                  <a16:creationId xmlns:a16="http://schemas.microsoft.com/office/drawing/2014/main" id="{47C82D69-5DFC-481D-8E00-833288F9450F}"/>
                </a:ext>
              </a:extLst>
            </p:cNvPr>
            <p:cNvSpPr/>
            <p:nvPr/>
          </p:nvSpPr>
          <p:spPr>
            <a:xfrm>
              <a:off x="7920160" y="6083559"/>
              <a:ext cx="2736304" cy="90047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77417" tIns="38708" rIns="77417" bIns="38708" rtlCol="0" anchor="ctr"/>
            <a:lstStyle/>
            <a:p>
              <a:pPr algn="ctr"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C" sz="1693" b="1" dirty="0">
                <a:solidFill>
                  <a:srgbClr val="000000"/>
                </a:solidFill>
                <a:latin typeface="+mj-lt"/>
              </a:endParaRPr>
            </a:p>
          </p:txBody>
        </p:sp>
        <p:pic>
          <p:nvPicPr>
            <p:cNvPr id="12" name="Imagen 9">
              <a:extLst>
                <a:ext uri="{FF2B5EF4-FFF2-40B4-BE49-F238E27FC236}">
                  <a16:creationId xmlns:a16="http://schemas.microsoft.com/office/drawing/2014/main" id="{96D7A8E3-8F4E-4946-A59A-38622FA759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658" y="6321424"/>
              <a:ext cx="2797310" cy="7206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61830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33030E7-54A5-49DB-AE5B-90E61AD1735F}"/>
              </a:ext>
            </a:extLst>
          </p:cNvPr>
          <p:cNvSpPr txBox="1">
            <a:spLocks/>
          </p:cNvSpPr>
          <p:nvPr/>
        </p:nvSpPr>
        <p:spPr>
          <a:xfrm>
            <a:off x="609600" y="0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n-GB" kern="0" dirty="0" err="1"/>
              <a:t>Resultados</a:t>
            </a:r>
            <a:r>
              <a:rPr lang="en-GB" kern="0" dirty="0"/>
              <a:t> y </a:t>
            </a:r>
            <a:r>
              <a:rPr lang="en-GB" kern="0" dirty="0" err="1"/>
              <a:t>discusión</a:t>
            </a:r>
            <a:endParaRPr lang="en-GB" kern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D21B5A-6957-430C-9791-528E3596CAB3}"/>
              </a:ext>
            </a:extLst>
          </p:cNvPr>
          <p:cNvSpPr/>
          <p:nvPr/>
        </p:nvSpPr>
        <p:spPr>
          <a:xfrm>
            <a:off x="208389" y="6402313"/>
            <a:ext cx="2505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(Jensen y cols., 2017)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AB4421B-D078-448C-B9B7-9700C7D1A9A3}"/>
              </a:ext>
            </a:extLst>
          </p:cNvPr>
          <p:cNvSpPr/>
          <p:nvPr/>
        </p:nvSpPr>
        <p:spPr>
          <a:xfrm>
            <a:off x="8573177" y="3864276"/>
            <a:ext cx="2276272" cy="9720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Cas9 es </a:t>
            </a:r>
            <a:r>
              <a:rPr lang="en-GB" dirty="0" err="1"/>
              <a:t>más</a:t>
            </a:r>
            <a:r>
              <a:rPr lang="en-GB" dirty="0"/>
              <a:t> </a:t>
            </a:r>
            <a:r>
              <a:rPr lang="en-GB" dirty="0" err="1"/>
              <a:t>activa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cromatina</a:t>
            </a:r>
            <a:r>
              <a:rPr lang="en-GB" dirty="0"/>
              <a:t> </a:t>
            </a:r>
            <a:r>
              <a:rPr lang="en-GB" dirty="0" err="1"/>
              <a:t>abierta</a:t>
            </a:r>
            <a:endParaRPr lang="en-GB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697DFD9-8682-4DCB-A30D-319CECCA3A1D}"/>
              </a:ext>
            </a:extLst>
          </p:cNvPr>
          <p:cNvSpPr/>
          <p:nvPr/>
        </p:nvSpPr>
        <p:spPr>
          <a:xfrm>
            <a:off x="8573177" y="1255565"/>
            <a:ext cx="2276272" cy="9720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Cas9 es </a:t>
            </a:r>
            <a:r>
              <a:rPr lang="en-GB" dirty="0" err="1"/>
              <a:t>más</a:t>
            </a:r>
            <a:r>
              <a:rPr lang="en-GB" dirty="0"/>
              <a:t> </a:t>
            </a:r>
            <a:r>
              <a:rPr lang="en-GB" dirty="0" err="1"/>
              <a:t>efectiva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cromatina</a:t>
            </a:r>
            <a:r>
              <a:rPr lang="en-GB" dirty="0"/>
              <a:t> </a:t>
            </a:r>
            <a:r>
              <a:rPr lang="en-GB" dirty="0" err="1"/>
              <a:t>abierta</a:t>
            </a:r>
            <a:endParaRPr lang="en-GB" dirty="0"/>
          </a:p>
        </p:txBody>
      </p:sp>
      <p:sp>
        <p:nvSpPr>
          <p:cNvPr id="15" name="Arrow: Up-Down 14">
            <a:extLst>
              <a:ext uri="{FF2B5EF4-FFF2-40B4-BE49-F238E27FC236}">
                <a16:creationId xmlns:a16="http://schemas.microsoft.com/office/drawing/2014/main" id="{BA4695F5-3AF8-455B-AFEF-7AA608C2FCAD}"/>
              </a:ext>
            </a:extLst>
          </p:cNvPr>
          <p:cNvSpPr/>
          <p:nvPr/>
        </p:nvSpPr>
        <p:spPr>
          <a:xfrm>
            <a:off x="9390801" y="2353079"/>
            <a:ext cx="641023" cy="1385740"/>
          </a:xfrm>
          <a:prstGeom prst="up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09757A-2A92-4BC0-9EC7-4F724E7DBF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939" y="981518"/>
            <a:ext cx="5985322" cy="42963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6C8A483-9DA9-411B-8E48-210A85EDA8D1}"/>
              </a:ext>
            </a:extLst>
          </p:cNvPr>
          <p:cNvSpPr txBox="1"/>
          <p:nvPr/>
        </p:nvSpPr>
        <p:spPr>
          <a:xfrm>
            <a:off x="289919" y="48598"/>
            <a:ext cx="55386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/>
              <a:t>Epigenética</a:t>
            </a:r>
            <a:r>
              <a:rPr lang="en-GB" sz="2800" dirty="0"/>
              <a:t> </a:t>
            </a:r>
            <a:r>
              <a:rPr lang="en-GB" sz="2800" dirty="0" err="1"/>
              <a:t>afecta</a:t>
            </a:r>
            <a:r>
              <a:rPr lang="en-GB" sz="2800" dirty="0"/>
              <a:t> CRISPR/Cas9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604BBA-8E74-4BD1-BAE5-2EABB1EB83D7}"/>
              </a:ext>
            </a:extLst>
          </p:cNvPr>
          <p:cNvSpPr/>
          <p:nvPr/>
        </p:nvSpPr>
        <p:spPr>
          <a:xfrm>
            <a:off x="2434699" y="5347216"/>
            <a:ext cx="2505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(Jensen y cols., 2017) </a:t>
            </a:r>
          </a:p>
        </p:txBody>
      </p:sp>
      <p:grpSp>
        <p:nvGrpSpPr>
          <p:cNvPr id="11" name="37 Grupo">
            <a:extLst>
              <a:ext uri="{FF2B5EF4-FFF2-40B4-BE49-F238E27FC236}">
                <a16:creationId xmlns:a16="http://schemas.microsoft.com/office/drawing/2014/main" id="{467F8F7A-11EC-41F6-840B-823604784B7C}"/>
              </a:ext>
            </a:extLst>
          </p:cNvPr>
          <p:cNvGrpSpPr/>
          <p:nvPr/>
        </p:nvGrpSpPr>
        <p:grpSpPr>
          <a:xfrm>
            <a:off x="8896590" y="5720383"/>
            <a:ext cx="3113158" cy="977281"/>
            <a:chOff x="7889658" y="6083559"/>
            <a:chExt cx="2797310" cy="958528"/>
          </a:xfrm>
        </p:grpSpPr>
        <p:sp>
          <p:nvSpPr>
            <p:cNvPr id="12" name="38 Rectángulo">
              <a:extLst>
                <a:ext uri="{FF2B5EF4-FFF2-40B4-BE49-F238E27FC236}">
                  <a16:creationId xmlns:a16="http://schemas.microsoft.com/office/drawing/2014/main" id="{726FC011-E519-49EC-B946-4D9C8C393E53}"/>
                </a:ext>
              </a:extLst>
            </p:cNvPr>
            <p:cNvSpPr/>
            <p:nvPr/>
          </p:nvSpPr>
          <p:spPr>
            <a:xfrm>
              <a:off x="7920160" y="6083559"/>
              <a:ext cx="2736304" cy="90047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77417" tIns="38708" rIns="77417" bIns="38708" rtlCol="0" anchor="ctr"/>
            <a:lstStyle/>
            <a:p>
              <a:pPr algn="ctr"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C" sz="1693" b="1" dirty="0">
                <a:solidFill>
                  <a:srgbClr val="000000"/>
                </a:solidFill>
                <a:latin typeface="+mj-lt"/>
              </a:endParaRPr>
            </a:p>
          </p:txBody>
        </p:sp>
        <p:pic>
          <p:nvPicPr>
            <p:cNvPr id="16" name="Imagen 9">
              <a:extLst>
                <a:ext uri="{FF2B5EF4-FFF2-40B4-BE49-F238E27FC236}">
                  <a16:creationId xmlns:a16="http://schemas.microsoft.com/office/drawing/2014/main" id="{C2F695FD-38C7-430C-9B3C-280897CD3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658" y="6321424"/>
              <a:ext cx="2797310" cy="7206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83582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DDC81-4811-482B-8979-982FE140F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6812"/>
            <a:ext cx="10972800" cy="1143000"/>
          </a:xfrm>
        </p:spPr>
        <p:txBody>
          <a:bodyPr/>
          <a:lstStyle/>
          <a:p>
            <a:r>
              <a:rPr lang="en-GB" dirty="0" err="1"/>
              <a:t>Contenidos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6C5E10-B106-4EC6-8202-73E82E452E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accent3">
                    <a:lumMod val="75000"/>
                  </a:schemeClr>
                </a:solidFill>
              </a:rPr>
              <a:t>Introducción</a:t>
            </a:r>
            <a:endParaRPr lang="en-GB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GB" dirty="0" err="1">
                <a:solidFill>
                  <a:schemeClr val="accent3">
                    <a:lumMod val="75000"/>
                  </a:schemeClr>
                </a:solidFill>
              </a:rPr>
              <a:t>Objetivos</a:t>
            </a:r>
            <a:endParaRPr lang="en-GB" dirty="0">
              <a:solidFill>
                <a:schemeClr val="accent3">
                  <a:lumMod val="75000"/>
                </a:schemeClr>
              </a:solidFill>
            </a:endParaRPr>
          </a:p>
          <a:p>
            <a:pPr lvl="1"/>
            <a:r>
              <a:rPr lang="en-GB" dirty="0" err="1">
                <a:solidFill>
                  <a:schemeClr val="accent3">
                    <a:lumMod val="75000"/>
                  </a:schemeClr>
                </a:solidFill>
              </a:rPr>
              <a:t>Objetivo</a:t>
            </a:r>
            <a:r>
              <a:rPr lang="en-GB" dirty="0">
                <a:solidFill>
                  <a:schemeClr val="accent3">
                    <a:lumMod val="75000"/>
                  </a:schemeClr>
                </a:solidFill>
              </a:rPr>
              <a:t> general</a:t>
            </a:r>
          </a:p>
          <a:p>
            <a:pPr lvl="1"/>
            <a:r>
              <a:rPr lang="en-GB" dirty="0" err="1">
                <a:solidFill>
                  <a:schemeClr val="accent3">
                    <a:lumMod val="75000"/>
                  </a:schemeClr>
                </a:solidFill>
              </a:rPr>
              <a:t>Objetivos</a:t>
            </a:r>
            <a:r>
              <a:rPr lang="en-GB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3">
                    <a:lumMod val="75000"/>
                  </a:schemeClr>
                </a:solidFill>
              </a:rPr>
              <a:t>específicos</a:t>
            </a:r>
            <a:endParaRPr lang="en-GB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GB" dirty="0" err="1">
                <a:solidFill>
                  <a:schemeClr val="accent3">
                    <a:lumMod val="75000"/>
                  </a:schemeClr>
                </a:solidFill>
              </a:rPr>
              <a:t>Metodología</a:t>
            </a:r>
            <a:endParaRPr lang="en-GB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GB" dirty="0" err="1">
                <a:solidFill>
                  <a:schemeClr val="accent3">
                    <a:lumMod val="75000"/>
                  </a:schemeClr>
                </a:solidFill>
              </a:rPr>
              <a:t>Resultados</a:t>
            </a:r>
            <a:r>
              <a:rPr lang="en-GB" dirty="0">
                <a:solidFill>
                  <a:schemeClr val="accent3">
                    <a:lumMod val="75000"/>
                  </a:schemeClr>
                </a:solidFill>
              </a:rPr>
              <a:t> y </a:t>
            </a:r>
            <a:r>
              <a:rPr lang="en-GB" dirty="0" err="1">
                <a:solidFill>
                  <a:schemeClr val="accent3">
                    <a:lumMod val="75000"/>
                  </a:schemeClr>
                </a:solidFill>
              </a:rPr>
              <a:t>discusión</a:t>
            </a:r>
            <a:endParaRPr lang="en-GB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GB" dirty="0" err="1">
                <a:solidFill>
                  <a:schemeClr val="tx1"/>
                </a:solidFill>
              </a:rPr>
              <a:t>Conclusiones</a:t>
            </a:r>
            <a:endParaRPr lang="en-GB" dirty="0">
              <a:solidFill>
                <a:schemeClr val="tx1"/>
              </a:solidFill>
            </a:endParaRPr>
          </a:p>
          <a:p>
            <a:r>
              <a:rPr lang="en-GB" dirty="0" err="1">
                <a:solidFill>
                  <a:schemeClr val="accent3">
                    <a:lumMod val="75000"/>
                  </a:schemeClr>
                </a:solidFill>
              </a:rPr>
              <a:t>Recomendaciones</a:t>
            </a:r>
            <a:endParaRPr lang="en-GB" dirty="0">
              <a:solidFill>
                <a:schemeClr val="accent3">
                  <a:lumMod val="75000"/>
                </a:schemeClr>
              </a:solidFill>
            </a:endParaRPr>
          </a:p>
        </p:txBody>
      </p:sp>
      <p:grpSp>
        <p:nvGrpSpPr>
          <p:cNvPr id="4" name="37 Grupo">
            <a:extLst>
              <a:ext uri="{FF2B5EF4-FFF2-40B4-BE49-F238E27FC236}">
                <a16:creationId xmlns:a16="http://schemas.microsoft.com/office/drawing/2014/main" id="{9C9DD608-3567-48D8-B05B-E64904EABBCB}"/>
              </a:ext>
            </a:extLst>
          </p:cNvPr>
          <p:cNvGrpSpPr/>
          <p:nvPr/>
        </p:nvGrpSpPr>
        <p:grpSpPr>
          <a:xfrm>
            <a:off x="8896590" y="5720383"/>
            <a:ext cx="3113158" cy="977281"/>
            <a:chOff x="7889658" y="6083559"/>
            <a:chExt cx="2797310" cy="958528"/>
          </a:xfrm>
        </p:grpSpPr>
        <p:sp>
          <p:nvSpPr>
            <p:cNvPr id="5" name="38 Rectángulo">
              <a:extLst>
                <a:ext uri="{FF2B5EF4-FFF2-40B4-BE49-F238E27FC236}">
                  <a16:creationId xmlns:a16="http://schemas.microsoft.com/office/drawing/2014/main" id="{D96A1ECB-114C-4263-B999-EC35D3759DCB}"/>
                </a:ext>
              </a:extLst>
            </p:cNvPr>
            <p:cNvSpPr/>
            <p:nvPr/>
          </p:nvSpPr>
          <p:spPr>
            <a:xfrm>
              <a:off x="7920160" y="6083559"/>
              <a:ext cx="2736304" cy="90047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77417" tIns="38708" rIns="77417" bIns="38708" rtlCol="0" anchor="ctr"/>
            <a:lstStyle/>
            <a:p>
              <a:pPr algn="ctr"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C" sz="1693" b="1" dirty="0">
                <a:solidFill>
                  <a:srgbClr val="000000"/>
                </a:solidFill>
                <a:latin typeface="+mj-lt"/>
              </a:endParaRPr>
            </a:p>
          </p:txBody>
        </p:sp>
        <p:pic>
          <p:nvPicPr>
            <p:cNvPr id="6" name="Imagen 9">
              <a:extLst>
                <a:ext uri="{FF2B5EF4-FFF2-40B4-BE49-F238E27FC236}">
                  <a16:creationId xmlns:a16="http://schemas.microsoft.com/office/drawing/2014/main" id="{26C9D059-563C-4EC3-B56C-5FD27C29B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658" y="6321424"/>
              <a:ext cx="2797310" cy="7206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43814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E9066-BA99-481A-9BD0-3E9D4218D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GB" dirty="0" err="1"/>
              <a:t>Conclusiones</a:t>
            </a:r>
            <a:endParaRPr lang="en-GB" dirty="0"/>
          </a:p>
        </p:txBody>
      </p:sp>
      <p:pic>
        <p:nvPicPr>
          <p:cNvPr id="6" name="Picture 5" descr="A picture containing nature, rain, outdoor&#10;&#10;Description automatically generated">
            <a:extLst>
              <a:ext uri="{FF2B5EF4-FFF2-40B4-BE49-F238E27FC236}">
                <a16:creationId xmlns:a16="http://schemas.microsoft.com/office/drawing/2014/main" id="{73E6E6DD-B587-468D-AC99-0ADABF9936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96" y="894080"/>
            <a:ext cx="2946400" cy="2209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AA4E600-D09B-44B7-A689-0094FEDFCE72}"/>
              </a:ext>
            </a:extLst>
          </p:cNvPr>
          <p:cNvSpPr/>
          <p:nvPr/>
        </p:nvSpPr>
        <p:spPr>
          <a:xfrm>
            <a:off x="450763" y="3139392"/>
            <a:ext cx="295946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400" dirty="0" err="1"/>
              <a:t>Población</a:t>
            </a:r>
            <a:r>
              <a:rPr lang="en-GB" sz="2400" dirty="0"/>
              <a:t> </a:t>
            </a:r>
            <a:r>
              <a:rPr lang="en-GB" sz="2400" dirty="0" err="1"/>
              <a:t>resistente</a:t>
            </a:r>
            <a:endParaRPr lang="en-GB" sz="2400" dirty="0"/>
          </a:p>
          <a:p>
            <a:pPr algn="ctr"/>
            <a:r>
              <a:rPr lang="en-GB" sz="2400" dirty="0"/>
              <a:t>a G418.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C1ECB95-DDA4-424D-B354-6435CE57CE36}"/>
              </a:ext>
            </a:extLst>
          </p:cNvPr>
          <p:cNvSpPr/>
          <p:nvPr/>
        </p:nvSpPr>
        <p:spPr>
          <a:xfrm>
            <a:off x="8343536" y="3324058"/>
            <a:ext cx="327846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 err="1"/>
              <a:t>Número</a:t>
            </a:r>
            <a:r>
              <a:rPr lang="en-GB" sz="2000" dirty="0"/>
              <a:t> de </a:t>
            </a:r>
            <a:r>
              <a:rPr lang="en-GB" sz="2000" dirty="0" err="1"/>
              <a:t>transfectantes</a:t>
            </a:r>
            <a:endParaRPr lang="en-GB" sz="2000" dirty="0"/>
          </a:p>
          <a:p>
            <a:pPr algn="ctr"/>
            <a:r>
              <a:rPr lang="en-GB" sz="2000" dirty="0"/>
              <a:t>es bajo o la </a:t>
            </a:r>
            <a:r>
              <a:rPr lang="en-GB" sz="2000" dirty="0" err="1"/>
              <a:t>recombinación</a:t>
            </a:r>
            <a:endParaRPr lang="en-GB" sz="2000" dirty="0"/>
          </a:p>
          <a:p>
            <a:pPr algn="ctr"/>
            <a:r>
              <a:rPr lang="en-GB" sz="2000" dirty="0"/>
              <a:t>se </a:t>
            </a:r>
            <a:r>
              <a:rPr lang="en-GB" sz="2000" dirty="0" err="1"/>
              <a:t>dio</a:t>
            </a:r>
            <a:r>
              <a:rPr lang="en-GB" sz="2000" dirty="0"/>
              <a:t> </a:t>
            </a:r>
            <a:r>
              <a:rPr lang="en-GB" sz="2000" dirty="0" err="1"/>
              <a:t>en</a:t>
            </a:r>
            <a:r>
              <a:rPr lang="en-GB" sz="2000" dirty="0"/>
              <a:t> </a:t>
            </a:r>
            <a:r>
              <a:rPr lang="en-GB" sz="2000" dirty="0" err="1"/>
              <a:t>otro</a:t>
            </a:r>
            <a:r>
              <a:rPr lang="en-GB" sz="2000" dirty="0"/>
              <a:t> sitio.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7878D9-1D88-4D59-A762-E076FB6B3AEE}"/>
              </a:ext>
            </a:extLst>
          </p:cNvPr>
          <p:cNvSpPr/>
          <p:nvPr/>
        </p:nvSpPr>
        <p:spPr>
          <a:xfrm>
            <a:off x="4392198" y="5304884"/>
            <a:ext cx="308770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 err="1"/>
              <a:t>Posible</a:t>
            </a:r>
            <a:r>
              <a:rPr lang="en-GB" sz="2400" dirty="0"/>
              <a:t> </a:t>
            </a:r>
            <a:r>
              <a:rPr lang="en-GB" sz="2400" dirty="0" err="1"/>
              <a:t>fluorescencia</a:t>
            </a:r>
            <a:endParaRPr lang="en-GB" sz="2400" dirty="0"/>
          </a:p>
          <a:p>
            <a:pPr algn="ctr"/>
            <a:r>
              <a:rPr lang="en-GB" sz="2400" dirty="0"/>
              <a:t>a 540nm.</a:t>
            </a:r>
          </a:p>
        </p:txBody>
      </p:sp>
      <p:pic>
        <p:nvPicPr>
          <p:cNvPr id="13" name="Picture 12" descr="A picture containing nature, tree&#10;&#10;Description automatically generated">
            <a:extLst>
              <a:ext uri="{FF2B5EF4-FFF2-40B4-BE49-F238E27FC236}">
                <a16:creationId xmlns:a16="http://schemas.microsoft.com/office/drawing/2014/main" id="{3BA09422-85BE-40CF-A0C5-9C03F87AF0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05"/>
          <a:stretch/>
        </p:blipFill>
        <p:spPr>
          <a:xfrm>
            <a:off x="4116277" y="2618912"/>
            <a:ext cx="1671781" cy="24635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067ED39-E6D7-4C9A-9271-5A50117D8F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03653" y="1022068"/>
            <a:ext cx="3558216" cy="21173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DA411B-580B-466D-AA47-A37D6E5427E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268" r="1609"/>
          <a:stretch/>
        </p:blipFill>
        <p:spPr>
          <a:xfrm>
            <a:off x="5788058" y="2618912"/>
            <a:ext cx="1904101" cy="2463553"/>
          </a:xfrm>
          <a:prstGeom prst="rect">
            <a:avLst/>
          </a:prstGeom>
        </p:spPr>
      </p:pic>
      <p:grpSp>
        <p:nvGrpSpPr>
          <p:cNvPr id="10" name="37 Grupo">
            <a:extLst>
              <a:ext uri="{FF2B5EF4-FFF2-40B4-BE49-F238E27FC236}">
                <a16:creationId xmlns:a16="http://schemas.microsoft.com/office/drawing/2014/main" id="{1DD97870-06AD-4FE9-B430-1ACF33D93B22}"/>
              </a:ext>
            </a:extLst>
          </p:cNvPr>
          <p:cNvGrpSpPr/>
          <p:nvPr/>
        </p:nvGrpSpPr>
        <p:grpSpPr>
          <a:xfrm>
            <a:off x="8896590" y="5720383"/>
            <a:ext cx="3113158" cy="977281"/>
            <a:chOff x="7889658" y="6083559"/>
            <a:chExt cx="2797310" cy="958528"/>
          </a:xfrm>
        </p:grpSpPr>
        <p:sp>
          <p:nvSpPr>
            <p:cNvPr id="12" name="38 Rectángulo">
              <a:extLst>
                <a:ext uri="{FF2B5EF4-FFF2-40B4-BE49-F238E27FC236}">
                  <a16:creationId xmlns:a16="http://schemas.microsoft.com/office/drawing/2014/main" id="{F732DE8C-8A40-49F4-9856-B00AC401AD96}"/>
                </a:ext>
              </a:extLst>
            </p:cNvPr>
            <p:cNvSpPr/>
            <p:nvPr/>
          </p:nvSpPr>
          <p:spPr>
            <a:xfrm>
              <a:off x="7920160" y="6083559"/>
              <a:ext cx="2736304" cy="90047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77417" tIns="38708" rIns="77417" bIns="38708" rtlCol="0" anchor="ctr"/>
            <a:lstStyle/>
            <a:p>
              <a:pPr algn="ctr"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C" sz="1693" b="1" dirty="0">
                <a:solidFill>
                  <a:srgbClr val="000000"/>
                </a:solidFill>
                <a:latin typeface="+mj-lt"/>
              </a:endParaRPr>
            </a:p>
          </p:txBody>
        </p:sp>
        <p:pic>
          <p:nvPicPr>
            <p:cNvPr id="14" name="Imagen 9">
              <a:extLst>
                <a:ext uri="{FF2B5EF4-FFF2-40B4-BE49-F238E27FC236}">
                  <a16:creationId xmlns:a16="http://schemas.microsoft.com/office/drawing/2014/main" id="{D4EB4A57-B0E7-4D11-8767-641B34DC5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658" y="6321424"/>
              <a:ext cx="2797310" cy="7206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603276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6C5E10-B106-4EC6-8202-73E82E452E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accent3">
                    <a:lumMod val="75000"/>
                  </a:schemeClr>
                </a:solidFill>
              </a:rPr>
              <a:t>Introducción</a:t>
            </a:r>
            <a:endParaRPr lang="en-GB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GB" dirty="0" err="1">
                <a:solidFill>
                  <a:schemeClr val="accent3">
                    <a:lumMod val="75000"/>
                  </a:schemeClr>
                </a:solidFill>
              </a:rPr>
              <a:t>Objetivos</a:t>
            </a:r>
            <a:endParaRPr lang="en-GB" dirty="0">
              <a:solidFill>
                <a:schemeClr val="accent3">
                  <a:lumMod val="75000"/>
                </a:schemeClr>
              </a:solidFill>
            </a:endParaRPr>
          </a:p>
          <a:p>
            <a:pPr lvl="1"/>
            <a:r>
              <a:rPr lang="en-GB" dirty="0" err="1">
                <a:solidFill>
                  <a:schemeClr val="accent3">
                    <a:lumMod val="75000"/>
                  </a:schemeClr>
                </a:solidFill>
              </a:rPr>
              <a:t>Objetivo</a:t>
            </a:r>
            <a:r>
              <a:rPr lang="en-GB" dirty="0">
                <a:solidFill>
                  <a:schemeClr val="accent3">
                    <a:lumMod val="75000"/>
                  </a:schemeClr>
                </a:solidFill>
              </a:rPr>
              <a:t> general</a:t>
            </a:r>
          </a:p>
          <a:p>
            <a:pPr lvl="1"/>
            <a:r>
              <a:rPr lang="en-GB" dirty="0" err="1">
                <a:solidFill>
                  <a:schemeClr val="accent3">
                    <a:lumMod val="75000"/>
                  </a:schemeClr>
                </a:solidFill>
              </a:rPr>
              <a:t>Objetivos</a:t>
            </a:r>
            <a:r>
              <a:rPr lang="en-GB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3">
                    <a:lumMod val="75000"/>
                  </a:schemeClr>
                </a:solidFill>
              </a:rPr>
              <a:t>específicos</a:t>
            </a:r>
            <a:endParaRPr lang="en-GB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GB" dirty="0" err="1">
                <a:solidFill>
                  <a:schemeClr val="accent3">
                    <a:lumMod val="75000"/>
                  </a:schemeClr>
                </a:solidFill>
              </a:rPr>
              <a:t>Metodología</a:t>
            </a:r>
            <a:endParaRPr lang="en-GB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GB" dirty="0" err="1">
                <a:solidFill>
                  <a:schemeClr val="accent3">
                    <a:lumMod val="75000"/>
                  </a:schemeClr>
                </a:solidFill>
              </a:rPr>
              <a:t>Resultados</a:t>
            </a:r>
            <a:r>
              <a:rPr lang="en-GB" dirty="0">
                <a:solidFill>
                  <a:schemeClr val="accent3">
                    <a:lumMod val="75000"/>
                  </a:schemeClr>
                </a:solidFill>
              </a:rPr>
              <a:t> y </a:t>
            </a:r>
            <a:r>
              <a:rPr lang="en-GB" dirty="0" err="1">
                <a:solidFill>
                  <a:schemeClr val="accent3">
                    <a:lumMod val="75000"/>
                  </a:schemeClr>
                </a:solidFill>
              </a:rPr>
              <a:t>discusión</a:t>
            </a:r>
            <a:endParaRPr lang="en-GB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GB" dirty="0" err="1">
                <a:solidFill>
                  <a:schemeClr val="accent3">
                    <a:lumMod val="75000"/>
                  </a:schemeClr>
                </a:solidFill>
              </a:rPr>
              <a:t>Conclusiones</a:t>
            </a:r>
            <a:endParaRPr lang="en-GB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GB" dirty="0" err="1">
                <a:solidFill>
                  <a:schemeClr val="tx1"/>
                </a:solidFill>
              </a:rPr>
              <a:t>Recomendaciones</a:t>
            </a:r>
            <a:endParaRPr lang="en-GB" dirty="0">
              <a:solidFill>
                <a:schemeClr val="tx1"/>
              </a:solidFill>
            </a:endParaRPr>
          </a:p>
        </p:txBody>
      </p:sp>
      <p:grpSp>
        <p:nvGrpSpPr>
          <p:cNvPr id="4" name="37 Grupo">
            <a:extLst>
              <a:ext uri="{FF2B5EF4-FFF2-40B4-BE49-F238E27FC236}">
                <a16:creationId xmlns:a16="http://schemas.microsoft.com/office/drawing/2014/main" id="{3EF10825-6A02-4F71-AA89-7AC8BC6FE986}"/>
              </a:ext>
            </a:extLst>
          </p:cNvPr>
          <p:cNvGrpSpPr/>
          <p:nvPr/>
        </p:nvGrpSpPr>
        <p:grpSpPr>
          <a:xfrm>
            <a:off x="8896590" y="5720383"/>
            <a:ext cx="3113158" cy="977281"/>
            <a:chOff x="7889658" y="6083559"/>
            <a:chExt cx="2797310" cy="958528"/>
          </a:xfrm>
        </p:grpSpPr>
        <p:sp>
          <p:nvSpPr>
            <p:cNvPr id="5" name="38 Rectángulo">
              <a:extLst>
                <a:ext uri="{FF2B5EF4-FFF2-40B4-BE49-F238E27FC236}">
                  <a16:creationId xmlns:a16="http://schemas.microsoft.com/office/drawing/2014/main" id="{18250F6B-4AC2-4A98-9DB1-1F8AB37EE1E5}"/>
                </a:ext>
              </a:extLst>
            </p:cNvPr>
            <p:cNvSpPr/>
            <p:nvPr/>
          </p:nvSpPr>
          <p:spPr>
            <a:xfrm>
              <a:off x="7920160" y="6083559"/>
              <a:ext cx="2736304" cy="90047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77417" tIns="38708" rIns="77417" bIns="38708" rtlCol="0" anchor="ctr"/>
            <a:lstStyle/>
            <a:p>
              <a:pPr algn="ctr"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C" sz="1693" b="1" dirty="0">
                <a:solidFill>
                  <a:srgbClr val="000000"/>
                </a:solidFill>
                <a:latin typeface="+mj-lt"/>
              </a:endParaRPr>
            </a:p>
          </p:txBody>
        </p:sp>
        <p:pic>
          <p:nvPicPr>
            <p:cNvPr id="6" name="Imagen 9">
              <a:extLst>
                <a:ext uri="{FF2B5EF4-FFF2-40B4-BE49-F238E27FC236}">
                  <a16:creationId xmlns:a16="http://schemas.microsoft.com/office/drawing/2014/main" id="{17BEA4EE-8640-462D-B29E-D232B9D7A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658" y="6321424"/>
              <a:ext cx="2797310" cy="720663"/>
            </a:xfrm>
            <a:prstGeom prst="rect">
              <a:avLst/>
            </a:prstGeom>
          </p:spPr>
        </p:pic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8ED42364-0448-4FC4-A04C-6E2CC0AB94CC}"/>
              </a:ext>
            </a:extLst>
          </p:cNvPr>
          <p:cNvSpPr txBox="1">
            <a:spLocks/>
          </p:cNvSpPr>
          <p:nvPr/>
        </p:nvSpPr>
        <p:spPr>
          <a:xfrm>
            <a:off x="609600" y="-6812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387154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774309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161463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548617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defTabSz="914400"/>
            <a:r>
              <a:rPr lang="en-GB" kern="0"/>
              <a:t>Contenidos</a:t>
            </a:r>
            <a:endParaRPr lang="en-GB" kern="0" dirty="0"/>
          </a:p>
        </p:txBody>
      </p:sp>
    </p:spTree>
    <p:extLst>
      <p:ext uri="{BB962C8B-B14F-4D97-AF65-F5344CB8AC3E}">
        <p14:creationId xmlns:p14="http://schemas.microsoft.com/office/powerpoint/2010/main" val="41670372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6C5E10-B106-4EC6-8202-73E82E452E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tx1"/>
                </a:solidFill>
              </a:rPr>
              <a:t>Introducción</a:t>
            </a:r>
            <a:endParaRPr lang="en-GB" dirty="0">
              <a:solidFill>
                <a:schemeClr val="tx1"/>
              </a:solidFill>
            </a:endParaRPr>
          </a:p>
          <a:p>
            <a:r>
              <a:rPr lang="en-GB" dirty="0" err="1">
                <a:solidFill>
                  <a:schemeClr val="accent3">
                    <a:lumMod val="75000"/>
                  </a:schemeClr>
                </a:solidFill>
              </a:rPr>
              <a:t>Objetivos</a:t>
            </a:r>
            <a:endParaRPr lang="en-GB" dirty="0">
              <a:solidFill>
                <a:schemeClr val="accent3">
                  <a:lumMod val="75000"/>
                </a:schemeClr>
              </a:solidFill>
            </a:endParaRPr>
          </a:p>
          <a:p>
            <a:pPr lvl="1"/>
            <a:r>
              <a:rPr lang="en-GB" dirty="0" err="1">
                <a:solidFill>
                  <a:schemeClr val="accent3">
                    <a:lumMod val="75000"/>
                  </a:schemeClr>
                </a:solidFill>
              </a:rPr>
              <a:t>Objetivo</a:t>
            </a:r>
            <a:r>
              <a:rPr lang="en-GB" dirty="0">
                <a:solidFill>
                  <a:schemeClr val="accent3">
                    <a:lumMod val="75000"/>
                  </a:schemeClr>
                </a:solidFill>
              </a:rPr>
              <a:t> general</a:t>
            </a:r>
          </a:p>
          <a:p>
            <a:pPr lvl="1"/>
            <a:r>
              <a:rPr lang="en-GB" dirty="0" err="1">
                <a:solidFill>
                  <a:schemeClr val="accent3">
                    <a:lumMod val="75000"/>
                  </a:schemeClr>
                </a:solidFill>
              </a:rPr>
              <a:t>Objetivos</a:t>
            </a:r>
            <a:r>
              <a:rPr lang="en-GB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3">
                    <a:lumMod val="75000"/>
                  </a:schemeClr>
                </a:solidFill>
              </a:rPr>
              <a:t>específicos</a:t>
            </a:r>
            <a:endParaRPr lang="en-GB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GB" dirty="0" err="1">
                <a:solidFill>
                  <a:schemeClr val="accent3">
                    <a:lumMod val="75000"/>
                  </a:schemeClr>
                </a:solidFill>
              </a:rPr>
              <a:t>Metodología</a:t>
            </a:r>
            <a:endParaRPr lang="en-GB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GB" dirty="0" err="1">
                <a:solidFill>
                  <a:schemeClr val="accent3">
                    <a:lumMod val="75000"/>
                  </a:schemeClr>
                </a:solidFill>
              </a:rPr>
              <a:t>Resultados</a:t>
            </a:r>
            <a:r>
              <a:rPr lang="en-GB" dirty="0">
                <a:solidFill>
                  <a:schemeClr val="accent3">
                    <a:lumMod val="75000"/>
                  </a:schemeClr>
                </a:solidFill>
              </a:rPr>
              <a:t> y </a:t>
            </a:r>
            <a:r>
              <a:rPr lang="en-GB" dirty="0" err="1">
                <a:solidFill>
                  <a:schemeClr val="accent3">
                    <a:lumMod val="75000"/>
                  </a:schemeClr>
                </a:solidFill>
              </a:rPr>
              <a:t>discusión</a:t>
            </a:r>
            <a:endParaRPr lang="en-GB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GB" dirty="0" err="1">
                <a:solidFill>
                  <a:schemeClr val="accent3">
                    <a:lumMod val="75000"/>
                  </a:schemeClr>
                </a:solidFill>
              </a:rPr>
              <a:t>Conclusiones</a:t>
            </a:r>
            <a:endParaRPr lang="en-GB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GB" dirty="0" err="1">
                <a:solidFill>
                  <a:schemeClr val="accent3">
                    <a:lumMod val="75000"/>
                  </a:schemeClr>
                </a:solidFill>
              </a:rPr>
              <a:t>Recomendaciones</a:t>
            </a:r>
            <a:endParaRPr lang="en-GB" dirty="0">
              <a:solidFill>
                <a:schemeClr val="accent3">
                  <a:lumMod val="75000"/>
                </a:schemeClr>
              </a:solidFill>
            </a:endParaRPr>
          </a:p>
        </p:txBody>
      </p:sp>
      <p:grpSp>
        <p:nvGrpSpPr>
          <p:cNvPr id="4" name="37 Grupo">
            <a:extLst>
              <a:ext uri="{FF2B5EF4-FFF2-40B4-BE49-F238E27FC236}">
                <a16:creationId xmlns:a16="http://schemas.microsoft.com/office/drawing/2014/main" id="{9AC52622-C846-4EE6-91B3-C557D282E7DC}"/>
              </a:ext>
            </a:extLst>
          </p:cNvPr>
          <p:cNvGrpSpPr/>
          <p:nvPr/>
        </p:nvGrpSpPr>
        <p:grpSpPr>
          <a:xfrm>
            <a:off x="8896590" y="5720383"/>
            <a:ext cx="3113158" cy="977281"/>
            <a:chOff x="7889658" y="6083559"/>
            <a:chExt cx="2797310" cy="958528"/>
          </a:xfrm>
        </p:grpSpPr>
        <p:sp>
          <p:nvSpPr>
            <p:cNvPr id="5" name="38 Rectángulo">
              <a:extLst>
                <a:ext uri="{FF2B5EF4-FFF2-40B4-BE49-F238E27FC236}">
                  <a16:creationId xmlns:a16="http://schemas.microsoft.com/office/drawing/2014/main" id="{F55C335B-7190-4E82-8E48-684FE7AE1BB9}"/>
                </a:ext>
              </a:extLst>
            </p:cNvPr>
            <p:cNvSpPr/>
            <p:nvPr/>
          </p:nvSpPr>
          <p:spPr>
            <a:xfrm>
              <a:off x="7920160" y="6083559"/>
              <a:ext cx="2736304" cy="90047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77417" tIns="38708" rIns="77417" bIns="38708" rtlCol="0" anchor="ctr"/>
            <a:lstStyle/>
            <a:p>
              <a:pPr algn="ctr"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C" sz="1693" b="1" dirty="0">
                <a:solidFill>
                  <a:srgbClr val="000000"/>
                </a:solidFill>
                <a:latin typeface="+mj-lt"/>
              </a:endParaRPr>
            </a:p>
          </p:txBody>
        </p:sp>
        <p:pic>
          <p:nvPicPr>
            <p:cNvPr id="6" name="Imagen 9">
              <a:extLst>
                <a:ext uri="{FF2B5EF4-FFF2-40B4-BE49-F238E27FC236}">
                  <a16:creationId xmlns:a16="http://schemas.microsoft.com/office/drawing/2014/main" id="{FBE34979-077F-4112-B54D-0D58227070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658" y="6321424"/>
              <a:ext cx="2797310" cy="720663"/>
            </a:xfrm>
            <a:prstGeom prst="rect">
              <a:avLst/>
            </a:prstGeom>
          </p:spPr>
        </p:pic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F813A570-EDF7-47B3-B4F5-6A022AC31C6B}"/>
              </a:ext>
            </a:extLst>
          </p:cNvPr>
          <p:cNvSpPr txBox="1">
            <a:spLocks/>
          </p:cNvSpPr>
          <p:nvPr/>
        </p:nvSpPr>
        <p:spPr>
          <a:xfrm>
            <a:off x="609600" y="-6812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387154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774309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161463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548617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defTabSz="914400"/>
            <a:r>
              <a:rPr lang="en-GB" kern="0"/>
              <a:t>Contenidos</a:t>
            </a:r>
            <a:endParaRPr lang="en-GB" kern="0" dirty="0"/>
          </a:p>
        </p:txBody>
      </p:sp>
    </p:spTree>
    <p:extLst>
      <p:ext uri="{BB962C8B-B14F-4D97-AF65-F5344CB8AC3E}">
        <p14:creationId xmlns:p14="http://schemas.microsoft.com/office/powerpoint/2010/main" val="42232850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E9066-BA99-481A-9BD0-3E9D4218D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GB" dirty="0" err="1"/>
              <a:t>Recomendaciones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1BB9B3-10CB-4160-9D2E-687AA0552BC4}"/>
              </a:ext>
            </a:extLst>
          </p:cNvPr>
          <p:cNvSpPr/>
          <p:nvPr/>
        </p:nvSpPr>
        <p:spPr>
          <a:xfrm>
            <a:off x="7283372" y="1179095"/>
            <a:ext cx="47916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400" dirty="0" err="1"/>
              <a:t>Mantener</a:t>
            </a:r>
            <a:r>
              <a:rPr lang="en-GB" sz="2400" dirty="0"/>
              <a:t> la </a:t>
            </a:r>
            <a:r>
              <a:rPr lang="en-GB" sz="2400" dirty="0" err="1"/>
              <a:t>presión</a:t>
            </a:r>
            <a:r>
              <a:rPr lang="en-GB" sz="2400" dirty="0"/>
              <a:t> de </a:t>
            </a:r>
            <a:r>
              <a:rPr lang="en-GB" sz="2400" dirty="0" err="1"/>
              <a:t>selección</a:t>
            </a:r>
            <a:r>
              <a:rPr lang="en-GB" sz="2400" dirty="0"/>
              <a:t>.</a:t>
            </a:r>
            <a:endParaRPr lang="en-GB" sz="2400" i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E01AF3-B14A-45E7-86AB-A8F2A7B78CFF}"/>
              </a:ext>
            </a:extLst>
          </p:cNvPr>
          <p:cNvSpPr/>
          <p:nvPr/>
        </p:nvSpPr>
        <p:spPr>
          <a:xfrm>
            <a:off x="224703" y="6391550"/>
            <a:ext cx="20847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(Yao y cols., 2010</a:t>
            </a:r>
            <a:r>
              <a:rPr lang="es-ES" dirty="0">
                <a:latin typeface="F24"/>
              </a:rPr>
              <a:t>)</a:t>
            </a:r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C8CA825-B52D-4D76-8689-B0CB0E1457E7}"/>
              </a:ext>
            </a:extLst>
          </p:cNvPr>
          <p:cNvSpPr/>
          <p:nvPr/>
        </p:nvSpPr>
        <p:spPr>
          <a:xfrm>
            <a:off x="417194" y="4981947"/>
            <a:ext cx="28456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 err="1"/>
              <a:t>Marcar</a:t>
            </a:r>
            <a:r>
              <a:rPr lang="en-GB" sz="2000" dirty="0"/>
              <a:t> </a:t>
            </a:r>
            <a:r>
              <a:rPr lang="en-GB" sz="2000" dirty="0" err="1"/>
              <a:t>otra</a:t>
            </a:r>
            <a:endParaRPr lang="en-GB" sz="2000" dirty="0"/>
          </a:p>
          <a:p>
            <a:pPr algn="ctr"/>
            <a:r>
              <a:rPr lang="en-GB" sz="2000" dirty="0" err="1"/>
              <a:t>proteína</a:t>
            </a:r>
            <a:r>
              <a:rPr lang="en-GB" sz="2000" dirty="0"/>
              <a:t> de </a:t>
            </a:r>
            <a:r>
              <a:rPr lang="en-GB" sz="2000" dirty="0" err="1"/>
              <a:t>membrana</a:t>
            </a:r>
            <a:r>
              <a:rPr lang="en-GB" sz="2000" dirty="0"/>
              <a:t>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0B0D00A-0E8A-45F5-9AF7-F1261459A5DB}"/>
              </a:ext>
            </a:extLst>
          </p:cNvPr>
          <p:cNvSpPr/>
          <p:nvPr/>
        </p:nvSpPr>
        <p:spPr>
          <a:xfrm>
            <a:off x="3621803" y="5237862"/>
            <a:ext cx="342273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400" dirty="0" err="1"/>
              <a:t>Corroborar</a:t>
            </a:r>
            <a:r>
              <a:rPr lang="en-GB" sz="2400" dirty="0"/>
              <a:t> la </a:t>
            </a:r>
            <a:r>
              <a:rPr lang="en-GB" sz="2400" dirty="0" err="1"/>
              <a:t>presencia</a:t>
            </a:r>
            <a:endParaRPr lang="en-GB" sz="2400" dirty="0"/>
          </a:p>
          <a:p>
            <a:pPr algn="ctr"/>
            <a:r>
              <a:rPr lang="en-GB" sz="2400" dirty="0"/>
              <a:t>con Western blot.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9A3C15D-127B-40C5-8619-6628F44A5F38}"/>
              </a:ext>
            </a:extLst>
          </p:cNvPr>
          <p:cNvSpPr/>
          <p:nvPr/>
        </p:nvSpPr>
        <p:spPr>
          <a:xfrm>
            <a:off x="4394893" y="2701765"/>
            <a:ext cx="19495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 err="1"/>
              <a:t>Probar</a:t>
            </a:r>
            <a:r>
              <a:rPr lang="en-GB" sz="2000" dirty="0"/>
              <a:t> con </a:t>
            </a:r>
            <a:r>
              <a:rPr lang="en-GB" sz="2000" dirty="0" err="1"/>
              <a:t>otro</a:t>
            </a:r>
            <a:endParaRPr lang="en-GB" sz="2000" dirty="0"/>
          </a:p>
          <a:p>
            <a:pPr algn="ctr"/>
            <a:r>
              <a:rPr lang="en-GB" sz="2000" dirty="0" err="1"/>
              <a:t>fluoróforo</a:t>
            </a:r>
            <a:r>
              <a:rPr lang="en-GB" sz="2000" dirty="0"/>
              <a:t>.</a:t>
            </a:r>
          </a:p>
        </p:txBody>
      </p:sp>
      <p:pic>
        <p:nvPicPr>
          <p:cNvPr id="23" name="Picture 22" descr="A picture containing nature&#10;&#10;Description automatically generated">
            <a:extLst>
              <a:ext uri="{FF2B5EF4-FFF2-40B4-BE49-F238E27FC236}">
                <a16:creationId xmlns:a16="http://schemas.microsoft.com/office/drawing/2014/main" id="{D6F8814C-886A-4516-BF06-46D778658A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901" y="1817904"/>
            <a:ext cx="4532638" cy="37812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B69CEC-35E7-435B-A11A-30F885E425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1736" y="3575594"/>
            <a:ext cx="2575879" cy="14390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72C5EA-89E1-426C-A147-81013342C2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204" y="742950"/>
            <a:ext cx="1969929" cy="19588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D778DE-2D99-41CE-9685-EBF631FE17B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3464"/>
          <a:stretch/>
        </p:blipFill>
        <p:spPr>
          <a:xfrm>
            <a:off x="99987" y="1377359"/>
            <a:ext cx="3630105" cy="3370229"/>
          </a:xfrm>
          <a:prstGeom prst="rect">
            <a:avLst/>
          </a:prstGeom>
        </p:spPr>
      </p:pic>
      <p:grpSp>
        <p:nvGrpSpPr>
          <p:cNvPr id="16" name="37 Grupo">
            <a:extLst>
              <a:ext uri="{FF2B5EF4-FFF2-40B4-BE49-F238E27FC236}">
                <a16:creationId xmlns:a16="http://schemas.microsoft.com/office/drawing/2014/main" id="{CAB29E60-34BB-427A-BF0D-B0BFFB2598B9}"/>
              </a:ext>
            </a:extLst>
          </p:cNvPr>
          <p:cNvGrpSpPr/>
          <p:nvPr/>
        </p:nvGrpSpPr>
        <p:grpSpPr>
          <a:xfrm>
            <a:off x="8896590" y="5720383"/>
            <a:ext cx="3113158" cy="977281"/>
            <a:chOff x="7889658" y="6083559"/>
            <a:chExt cx="2797310" cy="958528"/>
          </a:xfrm>
        </p:grpSpPr>
        <p:sp>
          <p:nvSpPr>
            <p:cNvPr id="20" name="38 Rectángulo">
              <a:extLst>
                <a:ext uri="{FF2B5EF4-FFF2-40B4-BE49-F238E27FC236}">
                  <a16:creationId xmlns:a16="http://schemas.microsoft.com/office/drawing/2014/main" id="{A0B4A495-7422-410C-B781-D998C54687BC}"/>
                </a:ext>
              </a:extLst>
            </p:cNvPr>
            <p:cNvSpPr/>
            <p:nvPr/>
          </p:nvSpPr>
          <p:spPr>
            <a:xfrm>
              <a:off x="7920160" y="6083559"/>
              <a:ext cx="2736304" cy="90047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77417" tIns="38708" rIns="77417" bIns="38708" rtlCol="0" anchor="ctr"/>
            <a:lstStyle/>
            <a:p>
              <a:pPr algn="ctr"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C" sz="1693" b="1" dirty="0">
                <a:solidFill>
                  <a:srgbClr val="000000"/>
                </a:solidFill>
                <a:latin typeface="+mj-lt"/>
              </a:endParaRPr>
            </a:p>
          </p:txBody>
        </p:sp>
        <p:pic>
          <p:nvPicPr>
            <p:cNvPr id="24" name="Imagen 9">
              <a:extLst>
                <a:ext uri="{FF2B5EF4-FFF2-40B4-BE49-F238E27FC236}">
                  <a16:creationId xmlns:a16="http://schemas.microsoft.com/office/drawing/2014/main" id="{544FDBFA-0E5D-4293-B624-AB06EF198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658" y="6321424"/>
              <a:ext cx="2797310" cy="7206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2448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/>
      <p:bldP spid="19" grpId="0"/>
      <p:bldP spid="2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AEA11CD-1194-415A-AD70-A3395F57DC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CB7525B-C9D8-4453-AEFB-9C764A2AF1B4}"/>
              </a:ext>
            </a:extLst>
          </p:cNvPr>
          <p:cNvSpPr txBox="1">
            <a:spLocks/>
          </p:cNvSpPr>
          <p:nvPr/>
        </p:nvSpPr>
        <p:spPr>
          <a:xfrm>
            <a:off x="2802903" y="-1763723"/>
            <a:ext cx="9144000" cy="2387600"/>
          </a:xfrm>
        </p:spPr>
        <p:txBody>
          <a:bodyPr anchor="b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60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r"/>
            <a:r>
              <a:rPr lang="en-GB" sz="3200" kern="0" dirty="0" err="1"/>
              <a:t>Agradecimientos</a:t>
            </a:r>
            <a:endParaRPr lang="en-GB" sz="3200" kern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8ADDDE-9E32-42E8-A8FC-5310192902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779" y="4591481"/>
            <a:ext cx="6373318" cy="910474"/>
          </a:xfrm>
          <a:prstGeom prst="rect">
            <a:avLst/>
          </a:prstGeom>
        </p:spPr>
      </p:pic>
      <p:grpSp>
        <p:nvGrpSpPr>
          <p:cNvPr id="8" name="37 Grupo">
            <a:extLst>
              <a:ext uri="{FF2B5EF4-FFF2-40B4-BE49-F238E27FC236}">
                <a16:creationId xmlns:a16="http://schemas.microsoft.com/office/drawing/2014/main" id="{8DBBC0C6-9A14-417F-A3D5-A07324E1E33B}"/>
              </a:ext>
            </a:extLst>
          </p:cNvPr>
          <p:cNvGrpSpPr/>
          <p:nvPr/>
        </p:nvGrpSpPr>
        <p:grpSpPr>
          <a:xfrm>
            <a:off x="8896590" y="5720383"/>
            <a:ext cx="3113158" cy="977281"/>
            <a:chOff x="7889658" y="6083559"/>
            <a:chExt cx="2797310" cy="958528"/>
          </a:xfrm>
        </p:grpSpPr>
        <p:sp>
          <p:nvSpPr>
            <p:cNvPr id="9" name="38 Rectángulo">
              <a:extLst>
                <a:ext uri="{FF2B5EF4-FFF2-40B4-BE49-F238E27FC236}">
                  <a16:creationId xmlns:a16="http://schemas.microsoft.com/office/drawing/2014/main" id="{A7EA10BB-70A2-4E2C-9B1C-E03C3F85AC03}"/>
                </a:ext>
              </a:extLst>
            </p:cNvPr>
            <p:cNvSpPr/>
            <p:nvPr/>
          </p:nvSpPr>
          <p:spPr>
            <a:xfrm>
              <a:off x="7920160" y="6083559"/>
              <a:ext cx="2736304" cy="90047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77417" tIns="38708" rIns="77417" bIns="38708" rtlCol="0" anchor="ctr"/>
            <a:lstStyle/>
            <a:p>
              <a:pPr algn="ctr"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C" sz="1693" b="1" dirty="0">
                <a:solidFill>
                  <a:srgbClr val="000000"/>
                </a:solidFill>
                <a:latin typeface="+mj-lt"/>
              </a:endParaRPr>
            </a:p>
          </p:txBody>
        </p:sp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15B8F38B-2AE3-4244-A14E-A5466CD056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658" y="6321424"/>
              <a:ext cx="2797310" cy="720663"/>
            </a:xfrm>
            <a:prstGeom prst="rect">
              <a:avLst/>
            </a:prstGeom>
          </p:spPr>
        </p:pic>
      </p:grpSp>
      <p:pic>
        <p:nvPicPr>
          <p:cNvPr id="11" name="Picture 4" descr="http://decv.espe.edu.ec/wp-content/uploads/2015/01/sello-biotec.jpg">
            <a:extLst>
              <a:ext uri="{FF2B5EF4-FFF2-40B4-BE49-F238E27FC236}">
                <a16:creationId xmlns:a16="http://schemas.microsoft.com/office/drawing/2014/main" id="{2E8251A0-5B0A-4A71-BEA1-A2C745B76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11" y="750012"/>
            <a:ext cx="3444198" cy="3158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6">
            <a:extLst>
              <a:ext uri="{FF2B5EF4-FFF2-40B4-BE49-F238E27FC236}">
                <a16:creationId xmlns:a16="http://schemas.microsoft.com/office/drawing/2014/main" id="{1B656FEE-FBE5-4C5F-8E68-912EA16221A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9706" y="794132"/>
            <a:ext cx="5728182" cy="3070747"/>
          </a:xfrm>
          <a:prstGeom prst="rect">
            <a:avLst/>
          </a:prstGeom>
        </p:spPr>
      </p:pic>
      <p:pic>
        <p:nvPicPr>
          <p:cNvPr id="13" name="Picture 3" descr="C:\Users\arizquierdo\AppData\Local\Temp\LOGO CENCINAT 2014.jpg">
            <a:extLst>
              <a:ext uri="{FF2B5EF4-FFF2-40B4-BE49-F238E27FC236}">
                <a16:creationId xmlns:a16="http://schemas.microsoft.com/office/drawing/2014/main" id="{1A56C1AC-2782-47B1-9066-BE465E694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4129" y="4429919"/>
            <a:ext cx="3762060" cy="123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25045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697A4-ACFE-414D-87FC-8F87F44781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736201"/>
            <a:ext cx="9144000" cy="2387600"/>
          </a:xfrm>
        </p:spPr>
        <p:txBody>
          <a:bodyPr/>
          <a:lstStyle/>
          <a:p>
            <a:r>
              <a:rPr lang="en-GB" dirty="0"/>
              <a:t>Gracias por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atención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CC6B7D-DA77-43ED-A78C-2836E21EE80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Movie_61">
            <a:hlinkClick r:id="" action="ppaction://media"/>
            <a:extLst>
              <a:ext uri="{FF2B5EF4-FFF2-40B4-BE49-F238E27FC236}">
                <a16:creationId xmlns:a16="http://schemas.microsoft.com/office/drawing/2014/main" id="{B556B12C-A241-48DF-A2F6-322D691B0C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38617" y="1813150"/>
            <a:ext cx="5279254" cy="3907198"/>
          </a:xfrm>
          <a:prstGeom prst="rect">
            <a:avLst/>
          </a:prstGeom>
        </p:spPr>
      </p:pic>
      <p:grpSp>
        <p:nvGrpSpPr>
          <p:cNvPr id="5" name="37 Grupo">
            <a:extLst>
              <a:ext uri="{FF2B5EF4-FFF2-40B4-BE49-F238E27FC236}">
                <a16:creationId xmlns:a16="http://schemas.microsoft.com/office/drawing/2014/main" id="{582A6C01-D965-4122-8F61-373FD8FA263B}"/>
              </a:ext>
            </a:extLst>
          </p:cNvPr>
          <p:cNvGrpSpPr/>
          <p:nvPr/>
        </p:nvGrpSpPr>
        <p:grpSpPr>
          <a:xfrm>
            <a:off x="8896590" y="5720383"/>
            <a:ext cx="3113158" cy="977281"/>
            <a:chOff x="7889658" y="6083559"/>
            <a:chExt cx="2797310" cy="958528"/>
          </a:xfrm>
        </p:grpSpPr>
        <p:sp>
          <p:nvSpPr>
            <p:cNvPr id="6" name="38 Rectángulo">
              <a:extLst>
                <a:ext uri="{FF2B5EF4-FFF2-40B4-BE49-F238E27FC236}">
                  <a16:creationId xmlns:a16="http://schemas.microsoft.com/office/drawing/2014/main" id="{72EE82FF-0DFD-4FBC-8241-03FFDE859550}"/>
                </a:ext>
              </a:extLst>
            </p:cNvPr>
            <p:cNvSpPr/>
            <p:nvPr/>
          </p:nvSpPr>
          <p:spPr>
            <a:xfrm>
              <a:off x="7920160" y="6083559"/>
              <a:ext cx="2736304" cy="90047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77417" tIns="38708" rIns="77417" bIns="38708" rtlCol="0" anchor="ctr"/>
            <a:lstStyle/>
            <a:p>
              <a:pPr algn="ctr"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C" sz="1693" b="1" dirty="0">
                <a:solidFill>
                  <a:srgbClr val="000000"/>
                </a:solidFill>
                <a:latin typeface="+mj-lt"/>
              </a:endParaRPr>
            </a:p>
          </p:txBody>
        </p:sp>
        <p:pic>
          <p:nvPicPr>
            <p:cNvPr id="7" name="Imagen 9">
              <a:extLst>
                <a:ext uri="{FF2B5EF4-FFF2-40B4-BE49-F238E27FC236}">
                  <a16:creationId xmlns:a16="http://schemas.microsoft.com/office/drawing/2014/main" id="{13B9E13C-74F4-4ACC-ABAE-6DBE8C69C0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658" y="6321424"/>
              <a:ext cx="2797310" cy="7206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6038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C1BF6AF-8284-4FF2-BD04-F8FE826A8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110" y="1143000"/>
            <a:ext cx="10048875" cy="10382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EF59127-B0B6-44C5-9F05-250EADF81576}"/>
              </a:ext>
            </a:extLst>
          </p:cNvPr>
          <p:cNvSpPr/>
          <p:nvPr/>
        </p:nvSpPr>
        <p:spPr>
          <a:xfrm>
            <a:off x="4073880" y="2181225"/>
            <a:ext cx="431079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400" dirty="0" err="1"/>
              <a:t>Identificación</a:t>
            </a:r>
            <a:r>
              <a:rPr lang="en-GB" sz="2400" dirty="0"/>
              <a:t> del sitio de </a:t>
            </a:r>
            <a:r>
              <a:rPr lang="en-GB" sz="2400" dirty="0" err="1"/>
              <a:t>corte</a:t>
            </a:r>
            <a:endParaRPr lang="en-GB" sz="2400" dirty="0"/>
          </a:p>
          <a:p>
            <a:pPr algn="ctr"/>
            <a:r>
              <a:rPr lang="en-GB" sz="2400" dirty="0"/>
              <a:t>de Cas9</a:t>
            </a:r>
          </a:p>
        </p:txBody>
      </p:sp>
      <p:sp>
        <p:nvSpPr>
          <p:cNvPr id="7" name="Lightning Bolt 6">
            <a:extLst>
              <a:ext uri="{FF2B5EF4-FFF2-40B4-BE49-F238E27FC236}">
                <a16:creationId xmlns:a16="http://schemas.microsoft.com/office/drawing/2014/main" id="{34443145-4AF1-405A-A9C9-CF15A6E256A3}"/>
              </a:ext>
            </a:extLst>
          </p:cNvPr>
          <p:cNvSpPr/>
          <p:nvPr/>
        </p:nvSpPr>
        <p:spPr>
          <a:xfrm>
            <a:off x="8851037" y="1063556"/>
            <a:ext cx="541538" cy="308499"/>
          </a:xfrm>
          <a:prstGeom prst="lightningBolt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EFBDB6-1A17-420A-9CB9-76C218F47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07853"/>
            <a:ext cx="12192000" cy="937846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E20D1DF4-9D0F-4F39-A4A6-B4AA3319977A}"/>
              </a:ext>
            </a:extLst>
          </p:cNvPr>
          <p:cNvSpPr/>
          <p:nvPr/>
        </p:nvSpPr>
        <p:spPr>
          <a:xfrm>
            <a:off x="4145870" y="4207852"/>
            <a:ext cx="3809810" cy="726450"/>
          </a:xfrm>
          <a:prstGeom prst="ellipse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4C56568-D49A-42C8-9F5C-3505B4FAC956}"/>
              </a:ext>
            </a:extLst>
          </p:cNvPr>
          <p:cNvSpPr/>
          <p:nvPr/>
        </p:nvSpPr>
        <p:spPr>
          <a:xfrm>
            <a:off x="7772590" y="4207853"/>
            <a:ext cx="3809810" cy="646331"/>
          </a:xfrm>
          <a:prstGeom prst="ellipse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09209-7D4B-40B2-8845-BADC4A8B60C7}"/>
              </a:ext>
            </a:extLst>
          </p:cNvPr>
          <p:cNvSpPr/>
          <p:nvPr/>
        </p:nvSpPr>
        <p:spPr>
          <a:xfrm>
            <a:off x="4551860" y="4986704"/>
            <a:ext cx="30957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400" dirty="0" err="1"/>
              <a:t>Brazos</a:t>
            </a:r>
            <a:r>
              <a:rPr lang="en-GB" sz="2400" dirty="0"/>
              <a:t> de </a:t>
            </a:r>
            <a:r>
              <a:rPr lang="en-GB" sz="2400" dirty="0" err="1"/>
              <a:t>homología</a:t>
            </a:r>
            <a:endParaRPr lang="en-GB" sz="2400" dirty="0"/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A6FBF798-1F86-4FBD-BEA4-A20CE7EB6055}"/>
              </a:ext>
            </a:extLst>
          </p:cNvPr>
          <p:cNvSpPr/>
          <p:nvPr/>
        </p:nvSpPr>
        <p:spPr>
          <a:xfrm rot="5400000">
            <a:off x="7523824" y="3786160"/>
            <a:ext cx="311774" cy="531608"/>
          </a:xfrm>
          <a:prstGeom prst="leftBrac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ED5B138-A648-437B-B3BD-EEB25AC11E60}"/>
              </a:ext>
            </a:extLst>
          </p:cNvPr>
          <p:cNvSpPr/>
          <p:nvPr/>
        </p:nvSpPr>
        <p:spPr>
          <a:xfrm>
            <a:off x="6567159" y="3249746"/>
            <a:ext cx="2263806" cy="6160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>
                <a:solidFill>
                  <a:schemeClr val="tx1"/>
                </a:solidFill>
              </a:rPr>
              <a:t>Daño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en</a:t>
            </a:r>
            <a:r>
              <a:rPr lang="en-GB" dirty="0">
                <a:solidFill>
                  <a:schemeClr val="tx1"/>
                </a:solidFill>
              </a:rPr>
              <a:t> el </a:t>
            </a:r>
            <a:r>
              <a:rPr lang="en-GB" dirty="0" err="1">
                <a:solidFill>
                  <a:schemeClr val="tx1"/>
                </a:solidFill>
              </a:rPr>
              <a:t>marco</a:t>
            </a:r>
            <a:r>
              <a:rPr lang="en-GB" dirty="0">
                <a:solidFill>
                  <a:schemeClr val="tx1"/>
                </a:solidFill>
              </a:rPr>
              <a:t> de </a:t>
            </a:r>
            <a:r>
              <a:rPr lang="en-GB" dirty="0" err="1">
                <a:solidFill>
                  <a:schemeClr val="tx1"/>
                </a:solidFill>
              </a:rPr>
              <a:t>lectura</a:t>
            </a:r>
            <a:endParaRPr lang="en-GB" dirty="0">
              <a:solidFill>
                <a:schemeClr val="tx1"/>
              </a:solidFill>
            </a:endParaRPr>
          </a:p>
        </p:txBody>
      </p:sp>
      <p:grpSp>
        <p:nvGrpSpPr>
          <p:cNvPr id="13" name="37 Grupo">
            <a:extLst>
              <a:ext uri="{FF2B5EF4-FFF2-40B4-BE49-F238E27FC236}">
                <a16:creationId xmlns:a16="http://schemas.microsoft.com/office/drawing/2014/main" id="{463E39E3-4D95-46F8-859F-0D5872A2F461}"/>
              </a:ext>
            </a:extLst>
          </p:cNvPr>
          <p:cNvGrpSpPr/>
          <p:nvPr/>
        </p:nvGrpSpPr>
        <p:grpSpPr>
          <a:xfrm>
            <a:off x="8896590" y="5720383"/>
            <a:ext cx="3113158" cy="977281"/>
            <a:chOff x="7889658" y="6083559"/>
            <a:chExt cx="2797310" cy="958528"/>
          </a:xfrm>
        </p:grpSpPr>
        <p:sp>
          <p:nvSpPr>
            <p:cNvPr id="15" name="38 Rectángulo">
              <a:extLst>
                <a:ext uri="{FF2B5EF4-FFF2-40B4-BE49-F238E27FC236}">
                  <a16:creationId xmlns:a16="http://schemas.microsoft.com/office/drawing/2014/main" id="{D828C65C-DC2C-44AC-ADBD-A6DF908445E3}"/>
                </a:ext>
              </a:extLst>
            </p:cNvPr>
            <p:cNvSpPr/>
            <p:nvPr/>
          </p:nvSpPr>
          <p:spPr>
            <a:xfrm>
              <a:off x="7920160" y="6083559"/>
              <a:ext cx="2736304" cy="90047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77417" tIns="38708" rIns="77417" bIns="38708" rtlCol="0" anchor="ctr"/>
            <a:lstStyle/>
            <a:p>
              <a:pPr algn="ctr"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C" sz="1693" b="1" dirty="0">
                <a:solidFill>
                  <a:srgbClr val="000000"/>
                </a:solidFill>
                <a:latin typeface="+mj-lt"/>
              </a:endParaRPr>
            </a:p>
          </p:txBody>
        </p:sp>
        <p:pic>
          <p:nvPicPr>
            <p:cNvPr id="16" name="Imagen 9">
              <a:extLst>
                <a:ext uri="{FF2B5EF4-FFF2-40B4-BE49-F238E27FC236}">
                  <a16:creationId xmlns:a16="http://schemas.microsoft.com/office/drawing/2014/main" id="{D0CE0B89-A8C9-4D81-AC95-964B615CE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658" y="6321424"/>
              <a:ext cx="2797310" cy="720663"/>
            </a:xfrm>
            <a:prstGeom prst="rect">
              <a:avLst/>
            </a:prstGeom>
          </p:spPr>
        </p:pic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409F8D66-76FC-4041-8BC3-5CA255C1C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819FD70-77AF-4F1F-9410-866B77F31E17}"/>
              </a:ext>
            </a:extLst>
          </p:cNvPr>
          <p:cNvSpPr txBox="1">
            <a:spLocks/>
          </p:cNvSpPr>
          <p:nvPr/>
        </p:nvSpPr>
        <p:spPr>
          <a:xfrm>
            <a:off x="609600" y="0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n-GB" kern="0" dirty="0" err="1"/>
              <a:t>Anexos</a:t>
            </a:r>
            <a:endParaRPr lang="en-GB" kern="0" dirty="0"/>
          </a:p>
        </p:txBody>
      </p:sp>
    </p:spTree>
    <p:extLst>
      <p:ext uri="{BB962C8B-B14F-4D97-AF65-F5344CB8AC3E}">
        <p14:creationId xmlns:p14="http://schemas.microsoft.com/office/powerpoint/2010/main" val="117573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2" grpId="0" animBg="1"/>
      <p:bldP spid="1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2DE24-981E-441A-B923-3803A2DF8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8F68B9-E6CE-4811-A2F4-E760922C63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48F40C-86F4-41CC-89D1-567AA5911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69655"/>
            <a:ext cx="12192000" cy="311869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2B1C0AE-CAEA-43B1-85B4-287357145DC2}"/>
              </a:ext>
            </a:extLst>
          </p:cNvPr>
          <p:cNvSpPr txBox="1">
            <a:spLocks/>
          </p:cNvSpPr>
          <p:nvPr/>
        </p:nvSpPr>
        <p:spPr>
          <a:xfrm>
            <a:off x="609600" y="0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n-GB" kern="0" dirty="0" err="1"/>
              <a:t>Anexos</a:t>
            </a:r>
            <a:endParaRPr lang="en-GB" kern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03AB0E-544F-4C09-A2CE-1472C00990FC}"/>
              </a:ext>
            </a:extLst>
          </p:cNvPr>
          <p:cNvSpPr/>
          <p:nvPr/>
        </p:nvSpPr>
        <p:spPr>
          <a:xfrm>
            <a:off x="3988692" y="4988345"/>
            <a:ext cx="421461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400" dirty="0" err="1"/>
              <a:t>Picos</a:t>
            </a:r>
            <a:r>
              <a:rPr lang="en-GB" sz="2400" dirty="0"/>
              <a:t> de </a:t>
            </a:r>
            <a:r>
              <a:rPr lang="en-GB" sz="2400" dirty="0" err="1"/>
              <a:t>emisión</a:t>
            </a:r>
            <a:r>
              <a:rPr lang="en-GB" sz="2400" dirty="0"/>
              <a:t> y </a:t>
            </a:r>
            <a:r>
              <a:rPr lang="en-GB" sz="2400" dirty="0" err="1"/>
              <a:t>excitación</a:t>
            </a:r>
            <a:endParaRPr lang="en-GB" sz="2400" dirty="0"/>
          </a:p>
          <a:p>
            <a:pPr algn="ctr"/>
            <a:r>
              <a:rPr lang="en-GB" sz="2400" dirty="0"/>
              <a:t>de </a:t>
            </a:r>
            <a:r>
              <a:rPr lang="en-GB" sz="2400" dirty="0" err="1"/>
              <a:t>mCherry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3907022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close up of a logo&#10;&#10;Description automatically generated">
            <a:extLst>
              <a:ext uri="{FF2B5EF4-FFF2-40B4-BE49-F238E27FC236}">
                <a16:creationId xmlns:a16="http://schemas.microsoft.com/office/drawing/2014/main" id="{0ADC340C-44C4-4836-8B96-D04C7A0FF2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529064"/>
            <a:ext cx="10972800" cy="668235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6975C6D-AA84-4F06-9963-89C72E7C4B0A}"/>
              </a:ext>
            </a:extLst>
          </p:cNvPr>
          <p:cNvSpPr/>
          <p:nvPr/>
        </p:nvSpPr>
        <p:spPr>
          <a:xfrm>
            <a:off x="3673039" y="4902062"/>
            <a:ext cx="538801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400" dirty="0" err="1"/>
              <a:t>Brazos</a:t>
            </a:r>
            <a:r>
              <a:rPr lang="en-GB" sz="2400" dirty="0"/>
              <a:t> de </a:t>
            </a:r>
            <a:r>
              <a:rPr lang="en-GB" sz="2400" dirty="0" err="1"/>
              <a:t>homología</a:t>
            </a:r>
            <a:r>
              <a:rPr lang="en-GB" sz="2400" dirty="0"/>
              <a:t> son </a:t>
            </a:r>
            <a:r>
              <a:rPr lang="en-GB" sz="2400" dirty="0" err="1"/>
              <a:t>específicos</a:t>
            </a:r>
            <a:r>
              <a:rPr lang="en-GB" sz="2400" dirty="0"/>
              <a:t> </a:t>
            </a:r>
          </a:p>
          <a:p>
            <a:pPr algn="ctr"/>
            <a:r>
              <a:rPr lang="en-GB" sz="2400" dirty="0"/>
              <a:t>para GP63 </a:t>
            </a:r>
            <a:r>
              <a:rPr lang="en-GB" sz="2400" dirty="0" err="1"/>
              <a:t>en</a:t>
            </a:r>
            <a:r>
              <a:rPr lang="en-GB" sz="2400" dirty="0"/>
              <a:t> </a:t>
            </a:r>
            <a:r>
              <a:rPr lang="en-GB" sz="2400" i="1" dirty="0"/>
              <a:t>L. </a:t>
            </a:r>
            <a:r>
              <a:rPr lang="en-GB" sz="2400" i="1" dirty="0" err="1"/>
              <a:t>mexicana</a:t>
            </a:r>
            <a:endParaRPr lang="en-GB" sz="2400" dirty="0"/>
          </a:p>
        </p:txBody>
      </p:sp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BCCD8443-D05D-494C-9B8C-FE1970C38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770" y="966247"/>
            <a:ext cx="5966460" cy="16002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59C656B-B972-412D-932B-50A3E9BA304D}"/>
              </a:ext>
            </a:extLst>
          </p:cNvPr>
          <p:cNvSpPr/>
          <p:nvPr/>
        </p:nvSpPr>
        <p:spPr>
          <a:xfrm>
            <a:off x="4488543" y="2560296"/>
            <a:ext cx="360932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400" dirty="0" err="1"/>
              <a:t>Similitud</a:t>
            </a:r>
            <a:r>
              <a:rPr lang="en-GB" sz="2400" dirty="0"/>
              <a:t> del </a:t>
            </a:r>
            <a:r>
              <a:rPr lang="en-GB" sz="2400" dirty="0" err="1"/>
              <a:t>ARNg</a:t>
            </a:r>
            <a:r>
              <a:rPr lang="en-GB" sz="2400" dirty="0"/>
              <a:t> a </a:t>
            </a:r>
            <a:r>
              <a:rPr lang="en-GB" sz="2400" dirty="0" err="1"/>
              <a:t>otra</a:t>
            </a:r>
            <a:endParaRPr lang="en-GB" sz="2400" dirty="0"/>
          </a:p>
          <a:p>
            <a:pPr algn="ctr"/>
            <a:r>
              <a:rPr lang="en-GB" sz="2400" dirty="0" err="1"/>
              <a:t>proteína</a:t>
            </a:r>
            <a:r>
              <a:rPr lang="en-GB" sz="2400" dirty="0"/>
              <a:t> de </a:t>
            </a:r>
            <a:r>
              <a:rPr lang="en-GB" sz="2400" i="1" dirty="0"/>
              <a:t>L. </a:t>
            </a:r>
            <a:r>
              <a:rPr lang="en-GB" sz="2400" i="1" dirty="0" err="1"/>
              <a:t>mexicana</a:t>
            </a:r>
            <a:endParaRPr lang="en-GB" sz="2400" dirty="0"/>
          </a:p>
        </p:txBody>
      </p:sp>
      <p:grpSp>
        <p:nvGrpSpPr>
          <p:cNvPr id="8" name="37 Grupo">
            <a:extLst>
              <a:ext uri="{FF2B5EF4-FFF2-40B4-BE49-F238E27FC236}">
                <a16:creationId xmlns:a16="http://schemas.microsoft.com/office/drawing/2014/main" id="{776CEE9B-E13A-48DF-A658-CDCB0C11AEC4}"/>
              </a:ext>
            </a:extLst>
          </p:cNvPr>
          <p:cNvGrpSpPr/>
          <p:nvPr/>
        </p:nvGrpSpPr>
        <p:grpSpPr>
          <a:xfrm>
            <a:off x="8896590" y="5720383"/>
            <a:ext cx="3113158" cy="977281"/>
            <a:chOff x="7889658" y="6083559"/>
            <a:chExt cx="2797310" cy="958528"/>
          </a:xfrm>
        </p:grpSpPr>
        <p:sp>
          <p:nvSpPr>
            <p:cNvPr id="11" name="38 Rectángulo">
              <a:extLst>
                <a:ext uri="{FF2B5EF4-FFF2-40B4-BE49-F238E27FC236}">
                  <a16:creationId xmlns:a16="http://schemas.microsoft.com/office/drawing/2014/main" id="{6D2B4143-4702-46DC-83AF-5CEF57FB17D3}"/>
                </a:ext>
              </a:extLst>
            </p:cNvPr>
            <p:cNvSpPr/>
            <p:nvPr/>
          </p:nvSpPr>
          <p:spPr>
            <a:xfrm>
              <a:off x="7920160" y="6083559"/>
              <a:ext cx="2736304" cy="90047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77417" tIns="38708" rIns="77417" bIns="38708" rtlCol="0" anchor="ctr"/>
            <a:lstStyle/>
            <a:p>
              <a:pPr algn="ctr"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C" sz="1693" b="1" dirty="0">
                <a:solidFill>
                  <a:srgbClr val="000000"/>
                </a:solidFill>
                <a:latin typeface="+mj-lt"/>
              </a:endParaRPr>
            </a:p>
          </p:txBody>
        </p:sp>
        <p:pic>
          <p:nvPicPr>
            <p:cNvPr id="12" name="Imagen 9">
              <a:extLst>
                <a:ext uri="{FF2B5EF4-FFF2-40B4-BE49-F238E27FC236}">
                  <a16:creationId xmlns:a16="http://schemas.microsoft.com/office/drawing/2014/main" id="{63EF3579-96DC-4640-B80D-35E6DB5009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658" y="6321424"/>
              <a:ext cx="2797310" cy="720663"/>
            </a:xfrm>
            <a:prstGeom prst="rect">
              <a:avLst/>
            </a:prstGeom>
          </p:spPr>
        </p:pic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2F30A026-A96A-4630-8448-34225ED4110D}"/>
              </a:ext>
            </a:extLst>
          </p:cNvPr>
          <p:cNvSpPr txBox="1">
            <a:spLocks/>
          </p:cNvSpPr>
          <p:nvPr/>
        </p:nvSpPr>
        <p:spPr>
          <a:xfrm>
            <a:off x="609600" y="0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n-GB" kern="0" dirty="0" err="1"/>
              <a:t>Anexos</a:t>
            </a:r>
            <a:endParaRPr lang="en-GB" kern="0" dirty="0"/>
          </a:p>
        </p:txBody>
      </p:sp>
    </p:spTree>
    <p:extLst>
      <p:ext uri="{BB962C8B-B14F-4D97-AF65-F5344CB8AC3E}">
        <p14:creationId xmlns:p14="http://schemas.microsoft.com/office/powerpoint/2010/main" val="46825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ADD6C6-7915-4F77-ACE2-57A4C0182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8352" y="1378595"/>
            <a:ext cx="4099915" cy="38636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316D46-FFA4-4663-953E-0F5BDBD9F3BD}"/>
              </a:ext>
            </a:extLst>
          </p:cNvPr>
          <p:cNvSpPr txBox="1"/>
          <p:nvPr/>
        </p:nvSpPr>
        <p:spPr>
          <a:xfrm>
            <a:off x="183757" y="6366310"/>
            <a:ext cx="248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(</a:t>
            </a:r>
            <a:r>
              <a:rPr lang="en-GB" dirty="0" err="1"/>
              <a:t>Beneke</a:t>
            </a:r>
            <a:r>
              <a:rPr lang="en-GB" dirty="0"/>
              <a:t> y cols, 2017)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65BCB8D-FED2-44ED-86BB-5C537479E100}"/>
              </a:ext>
            </a:extLst>
          </p:cNvPr>
          <p:cNvSpPr/>
          <p:nvPr/>
        </p:nvSpPr>
        <p:spPr>
          <a:xfrm>
            <a:off x="7584949" y="1651973"/>
            <a:ext cx="2894029" cy="8501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/>
              <a:t>Células</a:t>
            </a:r>
            <a:r>
              <a:rPr lang="en-GB" dirty="0"/>
              <a:t> </a:t>
            </a:r>
            <a:r>
              <a:rPr lang="en-GB" dirty="0" err="1"/>
              <a:t>transfectantes</a:t>
            </a:r>
            <a:endParaRPr lang="en-GB" dirty="0"/>
          </a:p>
          <a:p>
            <a:pPr algn="ctr"/>
            <a:r>
              <a:rPr lang="en-GB" dirty="0"/>
              <a:t>1/10</a:t>
            </a:r>
            <a:r>
              <a:rPr lang="en-GB" baseline="30000" dirty="0"/>
              <a:t>5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661529D-66D7-46E3-887A-8A1E9D03BBFC}"/>
              </a:ext>
            </a:extLst>
          </p:cNvPr>
          <p:cNvSpPr/>
          <p:nvPr/>
        </p:nvSpPr>
        <p:spPr>
          <a:xfrm>
            <a:off x="7584949" y="3919968"/>
            <a:ext cx="2894029" cy="8501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/>
              <a:t>Transfectantes</a:t>
            </a:r>
            <a:r>
              <a:rPr lang="en-GB" dirty="0"/>
              <a:t> </a:t>
            </a:r>
            <a:r>
              <a:rPr lang="en-GB" dirty="0" err="1"/>
              <a:t>pudieron</a:t>
            </a:r>
            <a:r>
              <a:rPr lang="en-GB" dirty="0"/>
              <a:t> </a:t>
            </a:r>
            <a:r>
              <a:rPr lang="en-GB" dirty="0" err="1"/>
              <a:t>perderse</a:t>
            </a:r>
            <a:r>
              <a:rPr lang="en-GB" dirty="0"/>
              <a:t> </a:t>
            </a:r>
            <a:r>
              <a:rPr lang="en-GB" dirty="0" err="1"/>
              <a:t>durante</a:t>
            </a:r>
            <a:r>
              <a:rPr lang="en-GB" dirty="0"/>
              <a:t> la </a:t>
            </a:r>
            <a:r>
              <a:rPr lang="en-GB" dirty="0" err="1"/>
              <a:t>selección</a:t>
            </a:r>
            <a:endParaRPr lang="en-GB" baseline="30000" dirty="0"/>
          </a:p>
        </p:txBody>
      </p:sp>
      <p:grpSp>
        <p:nvGrpSpPr>
          <p:cNvPr id="8" name="37 Grupo">
            <a:extLst>
              <a:ext uri="{FF2B5EF4-FFF2-40B4-BE49-F238E27FC236}">
                <a16:creationId xmlns:a16="http://schemas.microsoft.com/office/drawing/2014/main" id="{737CA703-D506-4BD6-9186-7111B97341E5}"/>
              </a:ext>
            </a:extLst>
          </p:cNvPr>
          <p:cNvGrpSpPr/>
          <p:nvPr/>
        </p:nvGrpSpPr>
        <p:grpSpPr>
          <a:xfrm>
            <a:off x="8896590" y="5720383"/>
            <a:ext cx="3113158" cy="977281"/>
            <a:chOff x="7889658" y="6083559"/>
            <a:chExt cx="2797310" cy="958528"/>
          </a:xfrm>
        </p:grpSpPr>
        <p:sp>
          <p:nvSpPr>
            <p:cNvPr id="9" name="38 Rectángulo">
              <a:extLst>
                <a:ext uri="{FF2B5EF4-FFF2-40B4-BE49-F238E27FC236}">
                  <a16:creationId xmlns:a16="http://schemas.microsoft.com/office/drawing/2014/main" id="{69EF4F12-E07D-4C2E-B75F-03A9668E5AE4}"/>
                </a:ext>
              </a:extLst>
            </p:cNvPr>
            <p:cNvSpPr/>
            <p:nvPr/>
          </p:nvSpPr>
          <p:spPr>
            <a:xfrm>
              <a:off x="7920160" y="6083559"/>
              <a:ext cx="2736304" cy="90047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77417" tIns="38708" rIns="77417" bIns="38708" rtlCol="0" anchor="ctr"/>
            <a:lstStyle/>
            <a:p>
              <a:pPr algn="ctr"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C" sz="1693" b="1" dirty="0">
                <a:solidFill>
                  <a:srgbClr val="000000"/>
                </a:solidFill>
                <a:latin typeface="+mj-lt"/>
              </a:endParaRPr>
            </a:p>
          </p:txBody>
        </p:sp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0B033A6C-25A9-464A-8FEE-39704A2E5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658" y="6321424"/>
              <a:ext cx="2797310" cy="720663"/>
            </a:xfrm>
            <a:prstGeom prst="rect">
              <a:avLst/>
            </a:prstGeom>
          </p:spPr>
        </p:pic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14DAE21A-FD80-443C-9A41-F5AA8C137808}"/>
              </a:ext>
            </a:extLst>
          </p:cNvPr>
          <p:cNvSpPr txBox="1">
            <a:spLocks/>
          </p:cNvSpPr>
          <p:nvPr/>
        </p:nvSpPr>
        <p:spPr>
          <a:xfrm>
            <a:off x="609600" y="0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n-GB" kern="0" dirty="0" err="1"/>
              <a:t>Resultados</a:t>
            </a:r>
            <a:r>
              <a:rPr lang="en-GB" kern="0" dirty="0"/>
              <a:t> y </a:t>
            </a:r>
            <a:r>
              <a:rPr lang="en-GB" kern="0" dirty="0" err="1"/>
              <a:t>discusión</a:t>
            </a:r>
            <a:endParaRPr lang="en-GB" kern="0" dirty="0"/>
          </a:p>
        </p:txBody>
      </p:sp>
    </p:spTree>
    <p:extLst>
      <p:ext uri="{BB962C8B-B14F-4D97-AF65-F5344CB8AC3E}">
        <p14:creationId xmlns:p14="http://schemas.microsoft.com/office/powerpoint/2010/main" val="25671734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08D5D4AA-F2AF-4B36-BF04-9329838148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512" y="2888251"/>
            <a:ext cx="2049780" cy="160051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1FAF98A-9FC9-46CB-BB09-295F05475220}"/>
              </a:ext>
            </a:extLst>
          </p:cNvPr>
          <p:cNvSpPr/>
          <p:nvPr/>
        </p:nvSpPr>
        <p:spPr>
          <a:xfrm>
            <a:off x="224703" y="6391550"/>
            <a:ext cx="2307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(Jones y cols., 2018</a:t>
            </a:r>
            <a:r>
              <a:rPr lang="es-ES" dirty="0">
                <a:latin typeface="F24"/>
              </a:rPr>
              <a:t>)</a:t>
            </a:r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21C9A9-649F-4083-989F-DC49DB47A29C}"/>
              </a:ext>
            </a:extLst>
          </p:cNvPr>
          <p:cNvSpPr/>
          <p:nvPr/>
        </p:nvSpPr>
        <p:spPr>
          <a:xfrm>
            <a:off x="3884225" y="4580801"/>
            <a:ext cx="382008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400" dirty="0" err="1"/>
              <a:t>Trabajar</a:t>
            </a:r>
            <a:r>
              <a:rPr lang="en-GB" sz="2400" dirty="0"/>
              <a:t> con exosomas de</a:t>
            </a:r>
          </a:p>
          <a:p>
            <a:pPr algn="ctr"/>
            <a:r>
              <a:rPr lang="en-GB" sz="2400" i="1" dirty="0"/>
              <a:t>L. </a:t>
            </a:r>
            <a:r>
              <a:rPr lang="en-GB" sz="2400" i="1" dirty="0" err="1"/>
              <a:t>mexicana</a:t>
            </a:r>
            <a:endParaRPr lang="en-GB" sz="2400" i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EB9D54-75DB-4E99-8761-71712429E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994" y="946279"/>
            <a:ext cx="10310274" cy="1561177"/>
          </a:xfrm>
          <a:prstGeom prst="rect">
            <a:avLst/>
          </a:prstGeom>
        </p:spPr>
      </p:pic>
      <p:grpSp>
        <p:nvGrpSpPr>
          <p:cNvPr id="8" name="37 Grupo">
            <a:extLst>
              <a:ext uri="{FF2B5EF4-FFF2-40B4-BE49-F238E27FC236}">
                <a16:creationId xmlns:a16="http://schemas.microsoft.com/office/drawing/2014/main" id="{CAFE3F66-29BB-4EB4-9AC9-817314D24373}"/>
              </a:ext>
            </a:extLst>
          </p:cNvPr>
          <p:cNvGrpSpPr/>
          <p:nvPr/>
        </p:nvGrpSpPr>
        <p:grpSpPr>
          <a:xfrm>
            <a:off x="8896590" y="5720383"/>
            <a:ext cx="3113158" cy="977281"/>
            <a:chOff x="7889658" y="6083559"/>
            <a:chExt cx="2797310" cy="958528"/>
          </a:xfrm>
        </p:grpSpPr>
        <p:sp>
          <p:nvSpPr>
            <p:cNvPr id="9" name="38 Rectángulo">
              <a:extLst>
                <a:ext uri="{FF2B5EF4-FFF2-40B4-BE49-F238E27FC236}">
                  <a16:creationId xmlns:a16="http://schemas.microsoft.com/office/drawing/2014/main" id="{49EC5E85-80E2-4613-BF88-0DF11A4EDB91}"/>
                </a:ext>
              </a:extLst>
            </p:cNvPr>
            <p:cNvSpPr/>
            <p:nvPr/>
          </p:nvSpPr>
          <p:spPr>
            <a:xfrm>
              <a:off x="7920160" y="6083559"/>
              <a:ext cx="2736304" cy="90047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77417" tIns="38708" rIns="77417" bIns="38708" rtlCol="0" anchor="ctr"/>
            <a:lstStyle/>
            <a:p>
              <a:pPr algn="ctr"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C" sz="1693" b="1" dirty="0">
                <a:solidFill>
                  <a:srgbClr val="000000"/>
                </a:solidFill>
                <a:latin typeface="+mj-lt"/>
              </a:endParaRPr>
            </a:p>
          </p:txBody>
        </p:sp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04007371-9EBE-4270-8677-BF793947D9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658" y="6321424"/>
              <a:ext cx="2797310" cy="720663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464B521C-43D0-42B8-A413-4E75FF00C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01DDF51-57D3-4BA3-BDB7-76D0C98272D5}"/>
              </a:ext>
            </a:extLst>
          </p:cNvPr>
          <p:cNvSpPr txBox="1">
            <a:spLocks/>
          </p:cNvSpPr>
          <p:nvPr/>
        </p:nvSpPr>
        <p:spPr>
          <a:xfrm>
            <a:off x="609600" y="0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n-GB" kern="0" dirty="0" err="1"/>
              <a:t>Anexos</a:t>
            </a:r>
            <a:endParaRPr lang="en-GB" kern="0" dirty="0"/>
          </a:p>
        </p:txBody>
      </p:sp>
    </p:spTree>
    <p:extLst>
      <p:ext uri="{BB962C8B-B14F-4D97-AF65-F5344CB8AC3E}">
        <p14:creationId xmlns:p14="http://schemas.microsoft.com/office/powerpoint/2010/main" val="21992615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B117BC1F-D732-4BA6-BFB5-8A29559189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89" y="996884"/>
            <a:ext cx="10812022" cy="4525963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1C44AC6-76A6-4335-8318-142F4D795156}"/>
              </a:ext>
            </a:extLst>
          </p:cNvPr>
          <p:cNvSpPr txBox="1">
            <a:spLocks/>
          </p:cNvSpPr>
          <p:nvPr/>
        </p:nvSpPr>
        <p:spPr>
          <a:xfrm>
            <a:off x="609600" y="0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n-GB" kern="0" dirty="0" err="1"/>
              <a:t>Anexos</a:t>
            </a:r>
            <a:endParaRPr lang="en-GB" kern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3F8607-854F-4E5B-96CD-9705C3498156}"/>
              </a:ext>
            </a:extLst>
          </p:cNvPr>
          <p:cNvSpPr/>
          <p:nvPr/>
        </p:nvSpPr>
        <p:spPr>
          <a:xfrm>
            <a:off x="3324247" y="5494566"/>
            <a:ext cx="554350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400" dirty="0"/>
              <a:t>Otros </a:t>
            </a:r>
            <a:r>
              <a:rPr lang="en-GB" sz="2400" dirty="0" err="1"/>
              <a:t>posibles</a:t>
            </a:r>
            <a:r>
              <a:rPr lang="en-GB" sz="2400" dirty="0"/>
              <a:t> sitios de </a:t>
            </a:r>
            <a:r>
              <a:rPr lang="en-GB" sz="2400" dirty="0" err="1"/>
              <a:t>reconocimiento</a:t>
            </a:r>
            <a:endParaRPr lang="en-GB" sz="2400" dirty="0"/>
          </a:p>
          <a:p>
            <a:pPr algn="ctr"/>
            <a:r>
              <a:rPr lang="en-GB" sz="2400" dirty="0"/>
              <a:t>del </a:t>
            </a:r>
            <a:r>
              <a:rPr lang="en-GB" sz="2400" dirty="0" err="1"/>
              <a:t>ARNg</a:t>
            </a:r>
            <a:r>
              <a:rPr lang="en-GB" sz="2400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4A0CA4-E78C-4239-A97F-A914A0C12900}"/>
              </a:ext>
            </a:extLst>
          </p:cNvPr>
          <p:cNvSpPr txBox="1"/>
          <p:nvPr/>
        </p:nvSpPr>
        <p:spPr>
          <a:xfrm>
            <a:off x="289919" y="48598"/>
            <a:ext cx="6444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/>
              <a:t>ARNg</a:t>
            </a:r>
            <a:r>
              <a:rPr lang="en-GB" sz="2800" dirty="0"/>
              <a:t> </a:t>
            </a:r>
            <a:r>
              <a:rPr lang="en-GB" sz="2800" dirty="0" err="1"/>
              <a:t>puede</a:t>
            </a:r>
            <a:r>
              <a:rPr lang="en-GB" sz="2800" dirty="0"/>
              <a:t> </a:t>
            </a:r>
            <a:r>
              <a:rPr lang="en-GB" sz="2800" dirty="0" err="1"/>
              <a:t>reconocer</a:t>
            </a:r>
            <a:r>
              <a:rPr lang="en-GB" sz="2800" dirty="0"/>
              <a:t> </a:t>
            </a:r>
            <a:r>
              <a:rPr lang="en-GB" sz="2800" dirty="0" err="1"/>
              <a:t>otras</a:t>
            </a:r>
            <a:r>
              <a:rPr lang="en-GB" sz="2800" dirty="0"/>
              <a:t> </a:t>
            </a:r>
            <a:r>
              <a:rPr lang="en-GB" sz="2800" dirty="0" err="1"/>
              <a:t>proteínas</a:t>
            </a:r>
            <a:endParaRPr lang="en-GB" sz="2800" dirty="0"/>
          </a:p>
        </p:txBody>
      </p:sp>
      <p:grpSp>
        <p:nvGrpSpPr>
          <p:cNvPr id="8" name="37 Grupo">
            <a:extLst>
              <a:ext uri="{FF2B5EF4-FFF2-40B4-BE49-F238E27FC236}">
                <a16:creationId xmlns:a16="http://schemas.microsoft.com/office/drawing/2014/main" id="{D7E1C0F6-E181-435B-99B2-CDD0EA0ECB2B}"/>
              </a:ext>
            </a:extLst>
          </p:cNvPr>
          <p:cNvGrpSpPr/>
          <p:nvPr/>
        </p:nvGrpSpPr>
        <p:grpSpPr>
          <a:xfrm>
            <a:off x="8896590" y="5720383"/>
            <a:ext cx="3113158" cy="977281"/>
            <a:chOff x="7889658" y="6083559"/>
            <a:chExt cx="2797310" cy="958528"/>
          </a:xfrm>
        </p:grpSpPr>
        <p:sp>
          <p:nvSpPr>
            <p:cNvPr id="9" name="38 Rectángulo">
              <a:extLst>
                <a:ext uri="{FF2B5EF4-FFF2-40B4-BE49-F238E27FC236}">
                  <a16:creationId xmlns:a16="http://schemas.microsoft.com/office/drawing/2014/main" id="{B8B698C6-5036-4A52-A7E6-5971068BC853}"/>
                </a:ext>
              </a:extLst>
            </p:cNvPr>
            <p:cNvSpPr/>
            <p:nvPr/>
          </p:nvSpPr>
          <p:spPr>
            <a:xfrm>
              <a:off x="7920160" y="6083559"/>
              <a:ext cx="2736304" cy="90047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77417" tIns="38708" rIns="77417" bIns="38708" rtlCol="0" anchor="ctr"/>
            <a:lstStyle/>
            <a:p>
              <a:pPr algn="ctr"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C" sz="1693" b="1" dirty="0">
                <a:solidFill>
                  <a:srgbClr val="000000"/>
                </a:solidFill>
                <a:latin typeface="+mj-lt"/>
              </a:endParaRPr>
            </a:p>
          </p:txBody>
        </p:sp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C7D389B4-930D-4BF1-B46F-59E959443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658" y="6321424"/>
              <a:ext cx="2797310" cy="7206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732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E67281A4-39EA-4BC7-930C-2983767D3A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857" y="1361928"/>
            <a:ext cx="4467225" cy="32480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C53201-A4DC-400A-B13F-2E0BDECD10BB}"/>
              </a:ext>
            </a:extLst>
          </p:cNvPr>
          <p:cNvSpPr txBox="1"/>
          <p:nvPr/>
        </p:nvSpPr>
        <p:spPr>
          <a:xfrm>
            <a:off x="2001337" y="4828881"/>
            <a:ext cx="31742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 err="1"/>
              <a:t>Supresión</a:t>
            </a:r>
            <a:r>
              <a:rPr lang="en-GB" sz="2000" dirty="0"/>
              <a:t> de </a:t>
            </a:r>
            <a:r>
              <a:rPr lang="en-GB" sz="2000" dirty="0" err="1"/>
              <a:t>expresión</a:t>
            </a:r>
            <a:r>
              <a:rPr lang="en-GB" sz="2000" dirty="0"/>
              <a:t> </a:t>
            </a:r>
          </a:p>
          <a:p>
            <a:pPr algn="ctr"/>
            <a:r>
              <a:rPr lang="en-GB" sz="2000" dirty="0"/>
              <a:t>por </a:t>
            </a:r>
            <a:r>
              <a:rPr lang="en-GB" sz="2000" dirty="0" err="1"/>
              <a:t>arreglos</a:t>
            </a:r>
            <a:r>
              <a:rPr lang="en-GB" sz="2000" dirty="0"/>
              <a:t> de </a:t>
            </a:r>
            <a:r>
              <a:rPr lang="en-GB" sz="2000" dirty="0" err="1"/>
              <a:t>cromatina</a:t>
            </a:r>
            <a:r>
              <a:rPr lang="en-GB" sz="2000" dirty="0"/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468187-22F6-4780-85A9-BCFAEC050654}"/>
              </a:ext>
            </a:extLst>
          </p:cNvPr>
          <p:cNvSpPr/>
          <p:nvPr/>
        </p:nvSpPr>
        <p:spPr>
          <a:xfrm>
            <a:off x="208389" y="6402313"/>
            <a:ext cx="5143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(</a:t>
            </a:r>
            <a:r>
              <a:rPr lang="en-GB" dirty="0" err="1"/>
              <a:t>Bhagwan</a:t>
            </a:r>
            <a:r>
              <a:rPr lang="en-GB" dirty="0"/>
              <a:t> y Aggarwal, 2004; Choi y cols., 2011) 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B676F777-A796-48C0-AB2D-61CEF393ED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920" y="868690"/>
            <a:ext cx="4876800" cy="38385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1752B0E-E15F-4D7F-9886-4A3DAE9D3E4C}"/>
              </a:ext>
            </a:extLst>
          </p:cNvPr>
          <p:cNvSpPr txBox="1"/>
          <p:nvPr/>
        </p:nvSpPr>
        <p:spPr>
          <a:xfrm>
            <a:off x="7461641" y="4807249"/>
            <a:ext cx="26933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 err="1"/>
              <a:t>Activación</a:t>
            </a:r>
            <a:r>
              <a:rPr lang="en-GB" sz="2000" dirty="0"/>
              <a:t> y </a:t>
            </a:r>
            <a:r>
              <a:rPr lang="en-GB" sz="2000" dirty="0" err="1"/>
              <a:t>represión</a:t>
            </a:r>
            <a:endParaRPr lang="en-GB" sz="2000" dirty="0"/>
          </a:p>
          <a:p>
            <a:pPr algn="ctr"/>
            <a:r>
              <a:rPr lang="en-GB" sz="2000" dirty="0"/>
              <a:t>por </a:t>
            </a:r>
            <a:r>
              <a:rPr lang="en-GB" sz="2000" dirty="0" err="1"/>
              <a:t>acetilación</a:t>
            </a:r>
            <a:r>
              <a:rPr lang="en-GB" sz="2000" dirty="0"/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4E81C9-4531-4531-B9F0-2E44C7AE974B}"/>
              </a:ext>
            </a:extLst>
          </p:cNvPr>
          <p:cNvSpPr txBox="1"/>
          <p:nvPr/>
        </p:nvSpPr>
        <p:spPr>
          <a:xfrm>
            <a:off x="289919" y="48598"/>
            <a:ext cx="33644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/>
              <a:t>Rearreglos</a:t>
            </a:r>
            <a:r>
              <a:rPr lang="en-GB" sz="2800" dirty="0"/>
              <a:t> del ADN</a:t>
            </a:r>
          </a:p>
        </p:txBody>
      </p:sp>
      <p:grpSp>
        <p:nvGrpSpPr>
          <p:cNvPr id="12" name="37 Grupo">
            <a:extLst>
              <a:ext uri="{FF2B5EF4-FFF2-40B4-BE49-F238E27FC236}">
                <a16:creationId xmlns:a16="http://schemas.microsoft.com/office/drawing/2014/main" id="{8353E550-0A01-44C9-B141-6B5F5C1A8777}"/>
              </a:ext>
            </a:extLst>
          </p:cNvPr>
          <p:cNvGrpSpPr/>
          <p:nvPr/>
        </p:nvGrpSpPr>
        <p:grpSpPr>
          <a:xfrm>
            <a:off x="8896590" y="5720383"/>
            <a:ext cx="3113158" cy="977281"/>
            <a:chOff x="7889658" y="6083559"/>
            <a:chExt cx="2797310" cy="958528"/>
          </a:xfrm>
        </p:grpSpPr>
        <p:sp>
          <p:nvSpPr>
            <p:cNvPr id="13" name="38 Rectángulo">
              <a:extLst>
                <a:ext uri="{FF2B5EF4-FFF2-40B4-BE49-F238E27FC236}">
                  <a16:creationId xmlns:a16="http://schemas.microsoft.com/office/drawing/2014/main" id="{F58CAD9C-3C76-4205-9F9C-463F1F55867E}"/>
                </a:ext>
              </a:extLst>
            </p:cNvPr>
            <p:cNvSpPr/>
            <p:nvPr/>
          </p:nvSpPr>
          <p:spPr>
            <a:xfrm>
              <a:off x="7920160" y="6083559"/>
              <a:ext cx="2736304" cy="90047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77417" tIns="38708" rIns="77417" bIns="38708" rtlCol="0" anchor="ctr"/>
            <a:lstStyle/>
            <a:p>
              <a:pPr algn="ctr"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C" sz="1693" b="1" dirty="0">
                <a:solidFill>
                  <a:srgbClr val="000000"/>
                </a:solidFill>
                <a:latin typeface="+mj-lt"/>
              </a:endParaRPr>
            </a:p>
          </p:txBody>
        </p:sp>
        <p:pic>
          <p:nvPicPr>
            <p:cNvPr id="14" name="Imagen 9">
              <a:extLst>
                <a:ext uri="{FF2B5EF4-FFF2-40B4-BE49-F238E27FC236}">
                  <a16:creationId xmlns:a16="http://schemas.microsoft.com/office/drawing/2014/main" id="{7AF1631D-2043-4DAF-8325-FA7FB658CF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658" y="6321424"/>
              <a:ext cx="2797310" cy="720663"/>
            </a:xfrm>
            <a:prstGeom prst="rect">
              <a:avLst/>
            </a:prstGeom>
          </p:spPr>
        </p:pic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29A7FD5B-72D4-48B5-9A00-8C219E32BCBC}"/>
              </a:ext>
            </a:extLst>
          </p:cNvPr>
          <p:cNvSpPr txBox="1">
            <a:spLocks/>
          </p:cNvSpPr>
          <p:nvPr/>
        </p:nvSpPr>
        <p:spPr>
          <a:xfrm>
            <a:off x="609600" y="0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n-GB" kern="0" dirty="0" err="1"/>
              <a:t>Anexos</a:t>
            </a:r>
            <a:endParaRPr lang="en-GB" kern="0" dirty="0"/>
          </a:p>
        </p:txBody>
      </p:sp>
    </p:spTree>
    <p:extLst>
      <p:ext uri="{BB962C8B-B14F-4D97-AF65-F5344CB8AC3E}">
        <p14:creationId xmlns:p14="http://schemas.microsoft.com/office/powerpoint/2010/main" val="22454259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E9066-BA99-481A-9BD0-3E9D4218D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GB" dirty="0" err="1"/>
              <a:t>Introducción</a:t>
            </a:r>
            <a:endParaRPr lang="en-GB" dirty="0"/>
          </a:p>
        </p:txBody>
      </p:sp>
      <p:pic>
        <p:nvPicPr>
          <p:cNvPr id="7" name="Picture 6" descr="A picture containing swine, animal&#10;&#10;Description automatically generated">
            <a:extLst>
              <a:ext uri="{FF2B5EF4-FFF2-40B4-BE49-F238E27FC236}">
                <a16:creationId xmlns:a16="http://schemas.microsoft.com/office/drawing/2014/main" id="{399DA576-E936-4FA3-B540-81B8E69255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92" y="735503"/>
            <a:ext cx="3039536" cy="19756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68AA8B-F682-46DB-8CD3-4F584E95E716}"/>
              </a:ext>
            </a:extLst>
          </p:cNvPr>
          <p:cNvSpPr txBox="1"/>
          <p:nvPr/>
        </p:nvSpPr>
        <p:spPr>
          <a:xfrm>
            <a:off x="977361" y="2697630"/>
            <a:ext cx="2531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Leishmaniasis </a:t>
            </a:r>
            <a:r>
              <a:rPr lang="en-GB" dirty="0" err="1"/>
              <a:t>cutánea</a:t>
            </a:r>
            <a:endParaRPr lang="en-GB" dirty="0"/>
          </a:p>
        </p:txBody>
      </p:sp>
      <p:pic>
        <p:nvPicPr>
          <p:cNvPr id="10" name="Picture 9" descr="A picture containing animal, sitting, indoor&#10;&#10;Description automatically generated">
            <a:extLst>
              <a:ext uri="{FF2B5EF4-FFF2-40B4-BE49-F238E27FC236}">
                <a16:creationId xmlns:a16="http://schemas.microsoft.com/office/drawing/2014/main" id="{F0D7A337-CB30-4772-80CA-C44E50FE23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362" y="3210988"/>
            <a:ext cx="2347468" cy="23474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CCDC3DB-62CF-44A0-8E5C-3D9EE9221CEE}"/>
              </a:ext>
            </a:extLst>
          </p:cNvPr>
          <p:cNvSpPr txBox="1"/>
          <p:nvPr/>
        </p:nvSpPr>
        <p:spPr>
          <a:xfrm>
            <a:off x="1381805" y="5635415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/>
              <a:t>Leishmania </a:t>
            </a:r>
            <a:r>
              <a:rPr lang="en-GB" dirty="0"/>
              <a:t>spp.</a:t>
            </a:r>
            <a:endParaRPr lang="en-GB" i="1" dirty="0"/>
          </a:p>
        </p:txBody>
      </p:sp>
      <p:pic>
        <p:nvPicPr>
          <p:cNvPr id="13" name="Picture 12" descr="A insect on the ground&#10;&#10;Description automatically generated">
            <a:extLst>
              <a:ext uri="{FF2B5EF4-FFF2-40B4-BE49-F238E27FC236}">
                <a16:creationId xmlns:a16="http://schemas.microsoft.com/office/drawing/2014/main" id="{C43E135C-6E81-4C8F-B814-AA9588C7B1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054" y="718889"/>
            <a:ext cx="2912954" cy="197872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3685148-340B-4165-A6FB-CB78589A2959}"/>
              </a:ext>
            </a:extLst>
          </p:cNvPr>
          <p:cNvSpPr txBox="1"/>
          <p:nvPr/>
        </p:nvSpPr>
        <p:spPr>
          <a:xfrm>
            <a:off x="4935867" y="2697612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err="1"/>
              <a:t>Phlebotomus</a:t>
            </a:r>
            <a:r>
              <a:rPr lang="en-GB" i="1" dirty="0"/>
              <a:t> </a:t>
            </a:r>
            <a:r>
              <a:rPr lang="en-GB" dirty="0"/>
              <a:t>spp.</a:t>
            </a:r>
            <a:endParaRPr lang="en-GB" i="1" dirty="0"/>
          </a:p>
        </p:txBody>
      </p:sp>
      <p:pic>
        <p:nvPicPr>
          <p:cNvPr id="19" name="Picture 18" descr="A insect on the ground&#10;&#10;Description automatically generated">
            <a:extLst>
              <a:ext uri="{FF2B5EF4-FFF2-40B4-BE49-F238E27FC236}">
                <a16:creationId xmlns:a16="http://schemas.microsoft.com/office/drawing/2014/main" id="{8D665BC9-A953-4FD7-A6E4-C41ACA7456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531" y="3204194"/>
            <a:ext cx="2286000" cy="2286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4FE4262-3CB4-4ACC-ACFF-856FFCE7FF0C}"/>
              </a:ext>
            </a:extLst>
          </p:cNvPr>
          <p:cNvSpPr txBox="1"/>
          <p:nvPr/>
        </p:nvSpPr>
        <p:spPr>
          <a:xfrm>
            <a:off x="5083344" y="5558456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/>
              <a:t>Lutzomyia </a:t>
            </a:r>
            <a:r>
              <a:rPr lang="en-GB" dirty="0"/>
              <a:t>spp.</a:t>
            </a:r>
            <a:endParaRPr lang="en-GB" i="1" dirty="0"/>
          </a:p>
        </p:txBody>
      </p:sp>
      <p:pic>
        <p:nvPicPr>
          <p:cNvPr id="22" name="Picture 21" descr="A close up of a map&#10;&#10;Description automatically generated">
            <a:extLst>
              <a:ext uri="{FF2B5EF4-FFF2-40B4-BE49-F238E27FC236}">
                <a16:creationId xmlns:a16="http://schemas.microsoft.com/office/drawing/2014/main" id="{3EE639D1-7C28-4E00-83BF-D4D2E8D7EE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349" y="739545"/>
            <a:ext cx="3131279" cy="447164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D4A3FCA-C76E-48F5-B451-B2A21464D80B}"/>
              </a:ext>
            </a:extLst>
          </p:cNvPr>
          <p:cNvSpPr txBox="1"/>
          <p:nvPr/>
        </p:nvSpPr>
        <p:spPr>
          <a:xfrm>
            <a:off x="8040629" y="5244207"/>
            <a:ext cx="35654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 err="1"/>
              <a:t>Distribución</a:t>
            </a:r>
            <a:r>
              <a:rPr lang="en-GB" sz="2000" dirty="0"/>
              <a:t> de leishmaniasis </a:t>
            </a:r>
          </a:p>
          <a:p>
            <a:pPr algn="ctr"/>
            <a:r>
              <a:rPr lang="en-GB" sz="2000" dirty="0" err="1"/>
              <a:t>cutánea</a:t>
            </a:r>
            <a:r>
              <a:rPr lang="en-GB" sz="2000" dirty="0"/>
              <a:t> </a:t>
            </a:r>
            <a:r>
              <a:rPr lang="en-GB" sz="2000" dirty="0" err="1"/>
              <a:t>en</a:t>
            </a:r>
            <a:r>
              <a:rPr lang="en-GB" sz="2000" dirty="0"/>
              <a:t> América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4F2ACFE-B703-439D-82F8-8C5EE27CD9DA}"/>
              </a:ext>
            </a:extLst>
          </p:cNvPr>
          <p:cNvSpPr/>
          <p:nvPr/>
        </p:nvSpPr>
        <p:spPr>
          <a:xfrm>
            <a:off x="132258" y="6291694"/>
            <a:ext cx="82203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F24"/>
              </a:rPr>
              <a:t>(Handler y cols., 2015; Meunier, 2014; OMS, 2018a; Romero, 2007)</a:t>
            </a:r>
            <a:endParaRPr lang="en-GB" dirty="0"/>
          </a:p>
        </p:txBody>
      </p:sp>
      <p:grpSp>
        <p:nvGrpSpPr>
          <p:cNvPr id="14" name="37 Grupo">
            <a:extLst>
              <a:ext uri="{FF2B5EF4-FFF2-40B4-BE49-F238E27FC236}">
                <a16:creationId xmlns:a16="http://schemas.microsoft.com/office/drawing/2014/main" id="{0162DF66-30C5-4BEB-AF0B-A85A6B020EBA}"/>
              </a:ext>
            </a:extLst>
          </p:cNvPr>
          <p:cNvGrpSpPr/>
          <p:nvPr/>
        </p:nvGrpSpPr>
        <p:grpSpPr>
          <a:xfrm>
            <a:off x="8945584" y="5914033"/>
            <a:ext cx="3158432" cy="766657"/>
            <a:chOff x="7889658" y="6083559"/>
            <a:chExt cx="2797310" cy="958528"/>
          </a:xfrm>
        </p:grpSpPr>
        <p:sp>
          <p:nvSpPr>
            <p:cNvPr id="16" name="38 Rectángulo">
              <a:extLst>
                <a:ext uri="{FF2B5EF4-FFF2-40B4-BE49-F238E27FC236}">
                  <a16:creationId xmlns:a16="http://schemas.microsoft.com/office/drawing/2014/main" id="{6F03FB0A-B4FF-4ECF-91A8-4178ADB6536E}"/>
                </a:ext>
              </a:extLst>
            </p:cNvPr>
            <p:cNvSpPr/>
            <p:nvPr/>
          </p:nvSpPr>
          <p:spPr>
            <a:xfrm>
              <a:off x="7920160" y="6083559"/>
              <a:ext cx="2736304" cy="90047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77417" tIns="38708" rIns="77417" bIns="38708" rtlCol="0" anchor="ctr"/>
            <a:lstStyle/>
            <a:p>
              <a:pPr algn="ctr"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C" sz="1693" b="1" dirty="0">
                <a:solidFill>
                  <a:srgbClr val="000000"/>
                </a:solidFill>
                <a:latin typeface="+mj-lt"/>
              </a:endParaRPr>
            </a:p>
          </p:txBody>
        </p:sp>
        <p:pic>
          <p:nvPicPr>
            <p:cNvPr id="17" name="Imagen 9">
              <a:extLst>
                <a:ext uri="{FF2B5EF4-FFF2-40B4-BE49-F238E27FC236}">
                  <a16:creationId xmlns:a16="http://schemas.microsoft.com/office/drawing/2014/main" id="{43CC3716-2473-423A-8203-091D74D1F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658" y="6321424"/>
              <a:ext cx="2797310" cy="720663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A6D838B1-3906-4715-97AF-5B77C04BDB47}"/>
              </a:ext>
            </a:extLst>
          </p:cNvPr>
          <p:cNvSpPr txBox="1"/>
          <p:nvPr/>
        </p:nvSpPr>
        <p:spPr>
          <a:xfrm>
            <a:off x="289919" y="48598"/>
            <a:ext cx="23743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Leishmaniasis</a:t>
            </a:r>
          </a:p>
        </p:txBody>
      </p:sp>
    </p:spTree>
    <p:extLst>
      <p:ext uri="{BB962C8B-B14F-4D97-AF65-F5344CB8AC3E}">
        <p14:creationId xmlns:p14="http://schemas.microsoft.com/office/powerpoint/2010/main" val="185057331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2ADE667-2B37-4307-954B-FE95EDA50394}"/>
              </a:ext>
            </a:extLst>
          </p:cNvPr>
          <p:cNvSpPr txBox="1"/>
          <p:nvPr/>
        </p:nvSpPr>
        <p:spPr>
          <a:xfrm>
            <a:off x="289919" y="48598"/>
            <a:ext cx="5804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PCR para </a:t>
            </a:r>
            <a:r>
              <a:rPr lang="en-GB" sz="2800" dirty="0" err="1"/>
              <a:t>confirmar</a:t>
            </a:r>
            <a:r>
              <a:rPr lang="en-GB" sz="2800" dirty="0"/>
              <a:t> </a:t>
            </a:r>
            <a:r>
              <a:rPr lang="en-GB" sz="2800" dirty="0" err="1"/>
              <a:t>recombinación</a:t>
            </a:r>
            <a:endParaRPr lang="en-GB" sz="2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AD93865-8426-48E4-9A58-0860866B5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437" y="756344"/>
            <a:ext cx="4580878" cy="495482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ADEC929-45A3-4A31-B586-FAF30DF2B50B}"/>
              </a:ext>
            </a:extLst>
          </p:cNvPr>
          <p:cNvSpPr/>
          <p:nvPr/>
        </p:nvSpPr>
        <p:spPr>
          <a:xfrm>
            <a:off x="2921664" y="4161074"/>
            <a:ext cx="1743959" cy="2168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E878E2-44E4-4F10-B136-88053FC64B3C}"/>
              </a:ext>
            </a:extLst>
          </p:cNvPr>
          <p:cNvSpPr txBox="1"/>
          <p:nvPr/>
        </p:nvSpPr>
        <p:spPr>
          <a:xfrm>
            <a:off x="1980272" y="5557730"/>
            <a:ext cx="2685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/>
              <a:t>Diseño</a:t>
            </a:r>
            <a:r>
              <a:rPr lang="en-GB" sz="2400" dirty="0"/>
              <a:t> de primers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287A3FA7-3216-4DE5-878E-7A2E083C3A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874" b="14161"/>
          <a:stretch/>
        </p:blipFill>
        <p:spPr>
          <a:xfrm>
            <a:off x="6310455" y="990644"/>
            <a:ext cx="957611" cy="4420342"/>
          </a:xfrm>
          <a:prstGeom prst="rect">
            <a:avLst/>
          </a:prstGeom>
        </p:spPr>
      </p:pic>
      <p:pic>
        <p:nvPicPr>
          <p:cNvPr id="15" name="Picture 14" descr="A close up of a map&#10;&#10;Description automatically generated">
            <a:extLst>
              <a:ext uri="{FF2B5EF4-FFF2-40B4-BE49-F238E27FC236}">
                <a16:creationId xmlns:a16="http://schemas.microsoft.com/office/drawing/2014/main" id="{BE8CA82E-9E5E-4270-98E9-97405FD703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206" y="1613965"/>
            <a:ext cx="3950715" cy="323958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35178E9-2973-407C-9D54-281BA3FF99DB}"/>
              </a:ext>
            </a:extLst>
          </p:cNvPr>
          <p:cNvSpPr txBox="1"/>
          <p:nvPr/>
        </p:nvSpPr>
        <p:spPr>
          <a:xfrm>
            <a:off x="5801277" y="5557729"/>
            <a:ext cx="2291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/>
              <a:t>Cromosoma</a:t>
            </a:r>
            <a:r>
              <a:rPr lang="en-GB" sz="2400" dirty="0"/>
              <a:t> 10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14AA804-10FE-4891-A698-2FAAEDED36A1}"/>
              </a:ext>
            </a:extLst>
          </p:cNvPr>
          <p:cNvSpPr txBox="1"/>
          <p:nvPr/>
        </p:nvSpPr>
        <p:spPr>
          <a:xfrm>
            <a:off x="8290251" y="5149145"/>
            <a:ext cx="30620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/>
              <a:t>Distribución</a:t>
            </a:r>
            <a:r>
              <a:rPr lang="en-GB" sz="2400" dirty="0"/>
              <a:t> de Gp63</a:t>
            </a:r>
          </a:p>
        </p:txBody>
      </p:sp>
      <p:grpSp>
        <p:nvGrpSpPr>
          <p:cNvPr id="13" name="37 Grupo">
            <a:extLst>
              <a:ext uri="{FF2B5EF4-FFF2-40B4-BE49-F238E27FC236}">
                <a16:creationId xmlns:a16="http://schemas.microsoft.com/office/drawing/2014/main" id="{D2707225-7B02-420E-9CCF-22E9751DB957}"/>
              </a:ext>
            </a:extLst>
          </p:cNvPr>
          <p:cNvGrpSpPr/>
          <p:nvPr/>
        </p:nvGrpSpPr>
        <p:grpSpPr>
          <a:xfrm>
            <a:off x="8896590" y="5720383"/>
            <a:ext cx="3113158" cy="977281"/>
            <a:chOff x="7889658" y="6083559"/>
            <a:chExt cx="2797310" cy="958528"/>
          </a:xfrm>
        </p:grpSpPr>
        <p:sp>
          <p:nvSpPr>
            <p:cNvPr id="14" name="38 Rectángulo">
              <a:extLst>
                <a:ext uri="{FF2B5EF4-FFF2-40B4-BE49-F238E27FC236}">
                  <a16:creationId xmlns:a16="http://schemas.microsoft.com/office/drawing/2014/main" id="{2161D8BF-B84D-4232-A35A-1FFE68987D00}"/>
                </a:ext>
              </a:extLst>
            </p:cNvPr>
            <p:cNvSpPr/>
            <p:nvPr/>
          </p:nvSpPr>
          <p:spPr>
            <a:xfrm>
              <a:off x="7920160" y="6083559"/>
              <a:ext cx="2736304" cy="90047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77417" tIns="38708" rIns="77417" bIns="38708" rtlCol="0" anchor="ctr"/>
            <a:lstStyle/>
            <a:p>
              <a:pPr algn="ctr"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C" sz="1693" b="1" dirty="0">
                <a:solidFill>
                  <a:srgbClr val="000000"/>
                </a:solidFill>
                <a:latin typeface="+mj-lt"/>
              </a:endParaRPr>
            </a:p>
          </p:txBody>
        </p:sp>
        <p:pic>
          <p:nvPicPr>
            <p:cNvPr id="18" name="Imagen 9">
              <a:extLst>
                <a:ext uri="{FF2B5EF4-FFF2-40B4-BE49-F238E27FC236}">
                  <a16:creationId xmlns:a16="http://schemas.microsoft.com/office/drawing/2014/main" id="{33B5EAAF-7841-4527-A4E1-5A2146CEA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658" y="6321424"/>
              <a:ext cx="2797310" cy="720663"/>
            </a:xfrm>
            <a:prstGeom prst="rect">
              <a:avLst/>
            </a:prstGeom>
          </p:spPr>
        </p:pic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484FE8B9-5D1A-4FE0-8671-113C62782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9748F497-B74C-4ECE-8FB7-D6CC92D54C00}"/>
              </a:ext>
            </a:extLst>
          </p:cNvPr>
          <p:cNvSpPr txBox="1">
            <a:spLocks/>
          </p:cNvSpPr>
          <p:nvPr/>
        </p:nvSpPr>
        <p:spPr>
          <a:xfrm>
            <a:off x="609600" y="0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n-GB" kern="0" dirty="0" err="1"/>
              <a:t>Anexos</a:t>
            </a:r>
            <a:endParaRPr lang="en-GB" kern="0" dirty="0"/>
          </a:p>
        </p:txBody>
      </p:sp>
    </p:spTree>
    <p:extLst>
      <p:ext uri="{BB962C8B-B14F-4D97-AF65-F5344CB8AC3E}">
        <p14:creationId xmlns:p14="http://schemas.microsoft.com/office/powerpoint/2010/main" val="288837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honeycomb, outdoor object, photo&#10;&#10;Description automatically generated">
            <a:extLst>
              <a:ext uri="{FF2B5EF4-FFF2-40B4-BE49-F238E27FC236}">
                <a16:creationId xmlns:a16="http://schemas.microsoft.com/office/drawing/2014/main" id="{7BC65D92-1E62-48A3-BC9B-6E2991D9C7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43" y="3667280"/>
            <a:ext cx="2502023" cy="250202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F61472A-DBF9-403A-A1AD-67AFCA61EFB0}"/>
              </a:ext>
            </a:extLst>
          </p:cNvPr>
          <p:cNvSpPr/>
          <p:nvPr/>
        </p:nvSpPr>
        <p:spPr>
          <a:xfrm>
            <a:off x="182252" y="6318770"/>
            <a:ext cx="82317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F24"/>
              </a:rPr>
              <a:t>(</a:t>
            </a:r>
            <a:r>
              <a:rPr lang="en-GB" dirty="0" err="1"/>
              <a:t>Desjeux</a:t>
            </a:r>
            <a:r>
              <a:rPr lang="en-GB" dirty="0"/>
              <a:t> y cols., 2003; </a:t>
            </a:r>
            <a:r>
              <a:rPr lang="en-GB" dirty="0" err="1"/>
              <a:t>Reithinger</a:t>
            </a:r>
            <a:r>
              <a:rPr lang="en-GB" dirty="0"/>
              <a:t> y Dujardin, 2007; </a:t>
            </a:r>
            <a:r>
              <a:rPr lang="en-GB" dirty="0" err="1"/>
              <a:t>Elmahallawy</a:t>
            </a:r>
            <a:r>
              <a:rPr lang="en-GB" dirty="0"/>
              <a:t> y cols., 2014)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BC58952-080C-4A74-9371-67A6AA8085F9}"/>
              </a:ext>
            </a:extLst>
          </p:cNvPr>
          <p:cNvCxnSpPr/>
          <p:nvPr/>
        </p:nvCxnSpPr>
        <p:spPr>
          <a:xfrm flipH="1">
            <a:off x="3111461" y="3638503"/>
            <a:ext cx="896645" cy="90552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7" name="Picture 16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AC09D61C-AF5C-486D-9389-57FE7F4EC8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493" y="1558655"/>
            <a:ext cx="4854099" cy="3640574"/>
          </a:xfrm>
          <a:prstGeom prst="rect">
            <a:avLst/>
          </a:prstGeom>
        </p:spPr>
      </p:pic>
      <p:pic>
        <p:nvPicPr>
          <p:cNvPr id="19" name="Picture 18" descr="A person making a face for the camera&#10;&#10;Description automatically generated">
            <a:extLst>
              <a:ext uri="{FF2B5EF4-FFF2-40B4-BE49-F238E27FC236}">
                <a16:creationId xmlns:a16="http://schemas.microsoft.com/office/drawing/2014/main" id="{F8191E64-0A1A-4295-B8A3-0CA23FF1AE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85" y="889997"/>
            <a:ext cx="3380890" cy="254887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3862F6D-155B-4AA8-AB8C-4FF24B4E01E0}"/>
              </a:ext>
            </a:extLst>
          </p:cNvPr>
          <p:cNvSpPr txBox="1"/>
          <p:nvPr/>
        </p:nvSpPr>
        <p:spPr>
          <a:xfrm>
            <a:off x="3587942" y="4564348"/>
            <a:ext cx="37176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 err="1"/>
              <a:t>Diagnóstico</a:t>
            </a:r>
            <a:r>
              <a:rPr lang="en-GB" sz="2000" dirty="0"/>
              <a:t> por </a:t>
            </a:r>
            <a:r>
              <a:rPr lang="en-GB" sz="2000" dirty="0" err="1"/>
              <a:t>conteo</a:t>
            </a:r>
            <a:r>
              <a:rPr lang="en-GB" sz="2000" dirty="0"/>
              <a:t> </a:t>
            </a:r>
            <a:r>
              <a:rPr lang="en-GB" sz="2000" dirty="0" err="1"/>
              <a:t>directo</a:t>
            </a:r>
            <a:r>
              <a:rPr lang="en-GB" sz="2000" dirty="0"/>
              <a:t> </a:t>
            </a:r>
          </a:p>
          <a:p>
            <a:pPr algn="ctr"/>
            <a:r>
              <a:rPr lang="en-GB" sz="2000" dirty="0"/>
              <a:t>de amastigotes o </a:t>
            </a:r>
            <a:r>
              <a:rPr lang="en-GB" sz="2000" dirty="0" err="1"/>
              <a:t>cultivo</a:t>
            </a:r>
            <a:endParaRPr lang="en-GB" sz="2000" dirty="0"/>
          </a:p>
        </p:txBody>
      </p:sp>
      <p:pic>
        <p:nvPicPr>
          <p:cNvPr id="22" name="Picture 21" descr="A picture containing nature, rain, outdoor&#10;&#10;Description automatically generated">
            <a:extLst>
              <a:ext uri="{FF2B5EF4-FFF2-40B4-BE49-F238E27FC236}">
                <a16:creationId xmlns:a16="http://schemas.microsoft.com/office/drawing/2014/main" id="{183506BF-5061-498A-84A9-2D58AA4180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848" y="-2109977"/>
            <a:ext cx="2783768" cy="20878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9E7F32D-F9A8-469C-8D25-6993AC6AFCF4}"/>
              </a:ext>
            </a:extLst>
          </p:cNvPr>
          <p:cNvSpPr txBox="1"/>
          <p:nvPr/>
        </p:nvSpPr>
        <p:spPr>
          <a:xfrm>
            <a:off x="3837652" y="1466164"/>
            <a:ext cx="31089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Población vulnerable: </a:t>
            </a:r>
          </a:p>
          <a:p>
            <a:pPr algn="ctr"/>
            <a:r>
              <a:rPr lang="en-GB" sz="2000" dirty="0" err="1"/>
              <a:t>individuos</a:t>
            </a:r>
            <a:r>
              <a:rPr lang="en-GB" sz="2000" dirty="0"/>
              <a:t> </a:t>
            </a:r>
            <a:r>
              <a:rPr lang="en-GB" sz="2000" dirty="0" err="1"/>
              <a:t>inmunodeprimidos</a:t>
            </a:r>
            <a:r>
              <a:rPr lang="en-GB" sz="2000" dirty="0"/>
              <a:t> y </a:t>
            </a:r>
            <a:r>
              <a:rPr lang="en-GB" sz="2000" dirty="0" err="1"/>
              <a:t>niños</a:t>
            </a:r>
            <a:endParaRPr lang="en-GB" sz="2000" dirty="0"/>
          </a:p>
        </p:txBody>
      </p:sp>
      <p:grpSp>
        <p:nvGrpSpPr>
          <p:cNvPr id="12" name="37 Grupo">
            <a:extLst>
              <a:ext uri="{FF2B5EF4-FFF2-40B4-BE49-F238E27FC236}">
                <a16:creationId xmlns:a16="http://schemas.microsoft.com/office/drawing/2014/main" id="{DB5F7275-C217-4E1E-ADC3-0499C27DC22B}"/>
              </a:ext>
            </a:extLst>
          </p:cNvPr>
          <p:cNvGrpSpPr/>
          <p:nvPr/>
        </p:nvGrpSpPr>
        <p:grpSpPr>
          <a:xfrm>
            <a:off x="8896590" y="5720383"/>
            <a:ext cx="3113158" cy="977281"/>
            <a:chOff x="7889658" y="6083559"/>
            <a:chExt cx="2797310" cy="958528"/>
          </a:xfrm>
        </p:grpSpPr>
        <p:sp>
          <p:nvSpPr>
            <p:cNvPr id="14" name="38 Rectángulo">
              <a:extLst>
                <a:ext uri="{FF2B5EF4-FFF2-40B4-BE49-F238E27FC236}">
                  <a16:creationId xmlns:a16="http://schemas.microsoft.com/office/drawing/2014/main" id="{F37BD22E-E3BE-4C66-B786-4473C260F07F}"/>
                </a:ext>
              </a:extLst>
            </p:cNvPr>
            <p:cNvSpPr/>
            <p:nvPr/>
          </p:nvSpPr>
          <p:spPr>
            <a:xfrm>
              <a:off x="7920160" y="6083559"/>
              <a:ext cx="2736304" cy="90047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77417" tIns="38708" rIns="77417" bIns="38708" rtlCol="0" anchor="ctr"/>
            <a:lstStyle/>
            <a:p>
              <a:pPr algn="ctr"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C" sz="1693" b="1" dirty="0">
                <a:solidFill>
                  <a:srgbClr val="000000"/>
                </a:solidFill>
                <a:latin typeface="+mj-lt"/>
              </a:endParaRPr>
            </a:p>
          </p:txBody>
        </p:sp>
        <p:pic>
          <p:nvPicPr>
            <p:cNvPr id="16" name="Imagen 9">
              <a:extLst>
                <a:ext uri="{FF2B5EF4-FFF2-40B4-BE49-F238E27FC236}">
                  <a16:creationId xmlns:a16="http://schemas.microsoft.com/office/drawing/2014/main" id="{1F7C108E-0664-4651-AAD9-AC8EAF1A03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658" y="6321424"/>
              <a:ext cx="2797310" cy="720663"/>
            </a:xfrm>
            <a:prstGeom prst="rect">
              <a:avLst/>
            </a:prstGeom>
          </p:spPr>
        </p:pic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86F9D0E0-95D3-4518-BAC1-8FE53A0D4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6F6482D-EB05-4AFE-A200-2A3EEE43006F}"/>
              </a:ext>
            </a:extLst>
          </p:cNvPr>
          <p:cNvSpPr txBox="1">
            <a:spLocks/>
          </p:cNvSpPr>
          <p:nvPr/>
        </p:nvSpPr>
        <p:spPr>
          <a:xfrm>
            <a:off x="609600" y="0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387154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774309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161463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548617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defTabSz="914400"/>
            <a:r>
              <a:rPr lang="en-GB" kern="0"/>
              <a:t>Introducción</a:t>
            </a:r>
            <a:endParaRPr lang="en-GB" kern="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F63730-B6D8-409C-92BD-4402990B5EE6}"/>
              </a:ext>
            </a:extLst>
          </p:cNvPr>
          <p:cNvSpPr txBox="1"/>
          <p:nvPr/>
        </p:nvSpPr>
        <p:spPr>
          <a:xfrm>
            <a:off x="289919" y="48598"/>
            <a:ext cx="23743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Leishmaniasis</a:t>
            </a:r>
          </a:p>
        </p:txBody>
      </p:sp>
    </p:spTree>
    <p:extLst>
      <p:ext uri="{BB962C8B-B14F-4D97-AF65-F5344CB8AC3E}">
        <p14:creationId xmlns:p14="http://schemas.microsoft.com/office/powerpoint/2010/main" val="1165940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1283F4-3D93-45A2-A317-138263280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9854" y="571500"/>
            <a:ext cx="5505667" cy="54464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57DE37A-3766-4055-B1F1-126DF5C22278}"/>
              </a:ext>
            </a:extLst>
          </p:cNvPr>
          <p:cNvSpPr/>
          <p:nvPr/>
        </p:nvSpPr>
        <p:spPr>
          <a:xfrm>
            <a:off x="8249640" y="3374152"/>
            <a:ext cx="310719" cy="16867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027756-1D20-4895-B57C-8FF5E2CE5906}"/>
              </a:ext>
            </a:extLst>
          </p:cNvPr>
          <p:cNvSpPr/>
          <p:nvPr/>
        </p:nvSpPr>
        <p:spPr>
          <a:xfrm>
            <a:off x="9977955" y="5426429"/>
            <a:ext cx="1339048" cy="18495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2D1377-2D37-4DBA-93EF-2D734916E54B}"/>
              </a:ext>
            </a:extLst>
          </p:cNvPr>
          <p:cNvSpPr/>
          <p:nvPr/>
        </p:nvSpPr>
        <p:spPr>
          <a:xfrm>
            <a:off x="239056" y="6300973"/>
            <a:ext cx="30798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F24"/>
              </a:rPr>
              <a:t>(Kato y cols., 2016; Keas, 1999)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48285B-A086-44B0-9FE8-004B93C28A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372" y="1183958"/>
            <a:ext cx="5667375" cy="4124325"/>
          </a:xfrm>
          <a:prstGeom prst="rect">
            <a:avLst/>
          </a:prstGeom>
        </p:spPr>
      </p:pic>
      <p:grpSp>
        <p:nvGrpSpPr>
          <p:cNvPr id="9" name="37 Grupo">
            <a:extLst>
              <a:ext uri="{FF2B5EF4-FFF2-40B4-BE49-F238E27FC236}">
                <a16:creationId xmlns:a16="http://schemas.microsoft.com/office/drawing/2014/main" id="{B5566BF2-40CA-4314-B88A-8D5410127C8F}"/>
              </a:ext>
            </a:extLst>
          </p:cNvPr>
          <p:cNvGrpSpPr/>
          <p:nvPr/>
        </p:nvGrpSpPr>
        <p:grpSpPr>
          <a:xfrm>
            <a:off x="8839786" y="5875739"/>
            <a:ext cx="3113158" cy="977281"/>
            <a:chOff x="7889658" y="6083559"/>
            <a:chExt cx="2797310" cy="958528"/>
          </a:xfrm>
        </p:grpSpPr>
        <p:sp>
          <p:nvSpPr>
            <p:cNvPr id="11" name="38 Rectángulo">
              <a:extLst>
                <a:ext uri="{FF2B5EF4-FFF2-40B4-BE49-F238E27FC236}">
                  <a16:creationId xmlns:a16="http://schemas.microsoft.com/office/drawing/2014/main" id="{E6CC2130-8C2D-40C2-A9D8-ACD4E03730C9}"/>
                </a:ext>
              </a:extLst>
            </p:cNvPr>
            <p:cNvSpPr/>
            <p:nvPr/>
          </p:nvSpPr>
          <p:spPr>
            <a:xfrm>
              <a:off x="7920160" y="6083559"/>
              <a:ext cx="2736304" cy="90047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77417" tIns="38708" rIns="77417" bIns="38708" rtlCol="0" anchor="ctr"/>
            <a:lstStyle/>
            <a:p>
              <a:pPr algn="ctr"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C" sz="1693" b="1" dirty="0">
                <a:solidFill>
                  <a:srgbClr val="000000"/>
                </a:solidFill>
                <a:latin typeface="+mj-lt"/>
              </a:endParaRPr>
            </a:p>
          </p:txBody>
        </p:sp>
        <p:pic>
          <p:nvPicPr>
            <p:cNvPr id="12" name="Imagen 9">
              <a:extLst>
                <a:ext uri="{FF2B5EF4-FFF2-40B4-BE49-F238E27FC236}">
                  <a16:creationId xmlns:a16="http://schemas.microsoft.com/office/drawing/2014/main" id="{4A5420AA-C1BE-49AA-A828-C76139DC55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658" y="6321424"/>
              <a:ext cx="2797310" cy="720663"/>
            </a:xfrm>
            <a:prstGeom prst="rect">
              <a:avLst/>
            </a:prstGeom>
          </p:spPr>
        </p:pic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BF3F5F43-0B26-4851-916D-69B4EE8BD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7556BAF-D604-483D-B351-C2752FC1327D}"/>
              </a:ext>
            </a:extLst>
          </p:cNvPr>
          <p:cNvSpPr txBox="1">
            <a:spLocks/>
          </p:cNvSpPr>
          <p:nvPr/>
        </p:nvSpPr>
        <p:spPr>
          <a:xfrm>
            <a:off x="609600" y="0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387154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774309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161463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548617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defTabSz="914400"/>
            <a:r>
              <a:rPr lang="en-GB" kern="0"/>
              <a:t>Introducción</a:t>
            </a:r>
            <a:endParaRPr lang="en-GB" kern="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72F764-5AC2-4881-9938-1661CC5DAFAC}"/>
              </a:ext>
            </a:extLst>
          </p:cNvPr>
          <p:cNvSpPr txBox="1"/>
          <p:nvPr/>
        </p:nvSpPr>
        <p:spPr>
          <a:xfrm>
            <a:off x="289919" y="48598"/>
            <a:ext cx="2765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i="1" dirty="0"/>
              <a:t>Leishmania</a:t>
            </a:r>
            <a:r>
              <a:rPr lang="en-GB" sz="2800" dirty="0"/>
              <a:t> spp.</a:t>
            </a:r>
          </a:p>
        </p:txBody>
      </p:sp>
    </p:spTree>
    <p:extLst>
      <p:ext uri="{BB962C8B-B14F-4D97-AF65-F5344CB8AC3E}">
        <p14:creationId xmlns:p14="http://schemas.microsoft.com/office/powerpoint/2010/main" val="170119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lutzomyia png">
            <a:extLst>
              <a:ext uri="{FF2B5EF4-FFF2-40B4-BE49-F238E27FC236}">
                <a16:creationId xmlns:a16="http://schemas.microsoft.com/office/drawing/2014/main" id="{93CDE5F0-ACEE-4911-B9E5-01BB532FC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131" y="4001552"/>
            <a:ext cx="1525063" cy="15250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6713B185-3367-4FA8-98E4-BF7A2F6C22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8" t="8701" r="4055" b="15660"/>
          <a:stretch/>
        </p:blipFill>
        <p:spPr>
          <a:xfrm>
            <a:off x="1319003" y="646624"/>
            <a:ext cx="2797411" cy="23093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A95AB7B-1DEC-4D02-AE5E-976F306A1F69}"/>
              </a:ext>
            </a:extLst>
          </p:cNvPr>
          <p:cNvSpPr txBox="1"/>
          <p:nvPr/>
        </p:nvSpPr>
        <p:spPr>
          <a:xfrm>
            <a:off x="3164587" y="3044167"/>
            <a:ext cx="16946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Promastigote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B81A0B-1CB4-40B5-9555-C46971451743}"/>
              </a:ext>
            </a:extLst>
          </p:cNvPr>
          <p:cNvSpPr txBox="1"/>
          <p:nvPr/>
        </p:nvSpPr>
        <p:spPr>
          <a:xfrm>
            <a:off x="1168586" y="3076251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Amastigote</a:t>
            </a: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2EDCD873-A795-4112-8D46-96193BBEFC47}"/>
              </a:ext>
            </a:extLst>
          </p:cNvPr>
          <p:cNvSpPr/>
          <p:nvPr/>
        </p:nvSpPr>
        <p:spPr>
          <a:xfrm>
            <a:off x="3666479" y="3455555"/>
            <a:ext cx="444829" cy="599265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40EFD5AF-E48A-4EBE-9EE0-4B09E07FDF59}"/>
              </a:ext>
            </a:extLst>
          </p:cNvPr>
          <p:cNvSpPr/>
          <p:nvPr/>
        </p:nvSpPr>
        <p:spPr>
          <a:xfrm>
            <a:off x="1615585" y="3455175"/>
            <a:ext cx="444829" cy="599265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5DA41C4C-5EC5-432F-830F-0CC89A66FE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32136" y="4118180"/>
            <a:ext cx="611726" cy="172768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0CF6A46-5BFB-49A0-BB77-6584FB2D7C11}"/>
              </a:ext>
            </a:extLst>
          </p:cNvPr>
          <p:cNvSpPr txBox="1"/>
          <p:nvPr/>
        </p:nvSpPr>
        <p:spPr>
          <a:xfrm>
            <a:off x="1855647" y="5730170"/>
            <a:ext cx="20056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/>
              <a:t>Huéspedes</a:t>
            </a:r>
            <a:endParaRPr lang="en-GB" sz="28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FB2A963-6291-43E4-9DC3-BFD23B88C44B}"/>
              </a:ext>
            </a:extLst>
          </p:cNvPr>
          <p:cNvSpPr txBox="1"/>
          <p:nvPr/>
        </p:nvSpPr>
        <p:spPr>
          <a:xfrm>
            <a:off x="7801745" y="5241467"/>
            <a:ext cx="2406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/>
              <a:t>Reproducción</a:t>
            </a:r>
            <a:endParaRPr lang="en-GB" sz="28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48B46AF-3D0C-456E-94A3-41EE717B798F}"/>
              </a:ext>
            </a:extLst>
          </p:cNvPr>
          <p:cNvSpPr/>
          <p:nvPr/>
        </p:nvSpPr>
        <p:spPr>
          <a:xfrm>
            <a:off x="260412" y="627752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latin typeface="F24"/>
              </a:rPr>
              <a:t>(Bard, 1989; </a:t>
            </a:r>
            <a:r>
              <a:rPr lang="en-GB" dirty="0" err="1">
                <a:latin typeface="F24"/>
              </a:rPr>
              <a:t>Sunter</a:t>
            </a:r>
            <a:r>
              <a:rPr lang="en-GB" dirty="0">
                <a:latin typeface="F24"/>
              </a:rPr>
              <a:t> y Gull, 2017)</a:t>
            </a:r>
            <a:endParaRPr lang="en-GB" dirty="0"/>
          </a:p>
        </p:txBody>
      </p:sp>
      <p:pic>
        <p:nvPicPr>
          <p:cNvPr id="4" name="Picture 3" descr="A picture containing map&#10;&#10;Description automatically generated">
            <a:extLst>
              <a:ext uri="{FF2B5EF4-FFF2-40B4-BE49-F238E27FC236}">
                <a16:creationId xmlns:a16="http://schemas.microsoft.com/office/drawing/2014/main" id="{CE842058-078A-42D1-AC2F-BA70B1048D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380" y="3102483"/>
            <a:ext cx="4867275" cy="2190750"/>
          </a:xfrm>
          <a:prstGeom prst="rect">
            <a:avLst/>
          </a:prstGeom>
        </p:spPr>
      </p:pic>
      <p:grpSp>
        <p:nvGrpSpPr>
          <p:cNvPr id="15" name="37 Grupo">
            <a:extLst>
              <a:ext uri="{FF2B5EF4-FFF2-40B4-BE49-F238E27FC236}">
                <a16:creationId xmlns:a16="http://schemas.microsoft.com/office/drawing/2014/main" id="{F6F19461-2C5B-4448-B33B-B27241646547}"/>
              </a:ext>
            </a:extLst>
          </p:cNvPr>
          <p:cNvGrpSpPr/>
          <p:nvPr/>
        </p:nvGrpSpPr>
        <p:grpSpPr>
          <a:xfrm>
            <a:off x="8896590" y="5720383"/>
            <a:ext cx="3113158" cy="977281"/>
            <a:chOff x="7889658" y="6083559"/>
            <a:chExt cx="2797310" cy="958528"/>
          </a:xfrm>
        </p:grpSpPr>
        <p:sp>
          <p:nvSpPr>
            <p:cNvPr id="18" name="38 Rectángulo">
              <a:extLst>
                <a:ext uri="{FF2B5EF4-FFF2-40B4-BE49-F238E27FC236}">
                  <a16:creationId xmlns:a16="http://schemas.microsoft.com/office/drawing/2014/main" id="{0D6737FE-C742-4814-B394-50AECC9B52F6}"/>
                </a:ext>
              </a:extLst>
            </p:cNvPr>
            <p:cNvSpPr/>
            <p:nvPr/>
          </p:nvSpPr>
          <p:spPr>
            <a:xfrm>
              <a:off x="7920160" y="6083559"/>
              <a:ext cx="2736304" cy="90047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77417" tIns="38708" rIns="77417" bIns="38708" rtlCol="0" anchor="ctr"/>
            <a:lstStyle/>
            <a:p>
              <a:pPr algn="ctr"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C" sz="1693" b="1" dirty="0">
                <a:solidFill>
                  <a:srgbClr val="000000"/>
                </a:solidFill>
                <a:latin typeface="+mj-lt"/>
              </a:endParaRPr>
            </a:p>
          </p:txBody>
        </p:sp>
        <p:pic>
          <p:nvPicPr>
            <p:cNvPr id="19" name="Imagen 9">
              <a:extLst>
                <a:ext uri="{FF2B5EF4-FFF2-40B4-BE49-F238E27FC236}">
                  <a16:creationId xmlns:a16="http://schemas.microsoft.com/office/drawing/2014/main" id="{B77137E4-AC99-416F-8CF0-C1A56470C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658" y="6321424"/>
              <a:ext cx="2797310" cy="720663"/>
            </a:xfrm>
            <a:prstGeom prst="rect">
              <a:avLst/>
            </a:prstGeom>
          </p:spPr>
        </p:pic>
      </p:grpSp>
      <p:pic>
        <p:nvPicPr>
          <p:cNvPr id="3" name="Imagen 2" descr="Captura de Pantalla 2019-07-02 a la(s) 22.05.19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496" y="1081671"/>
            <a:ext cx="5638800" cy="16764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C19DA940-C0F3-4E12-BCD3-87AA72A9C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4A75438E-FDCA-4DB4-9025-817B05E2B8E9}"/>
              </a:ext>
            </a:extLst>
          </p:cNvPr>
          <p:cNvSpPr txBox="1">
            <a:spLocks/>
          </p:cNvSpPr>
          <p:nvPr/>
        </p:nvSpPr>
        <p:spPr>
          <a:xfrm>
            <a:off x="609600" y="0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387154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774309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161463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548617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defTabSz="914400"/>
            <a:r>
              <a:rPr lang="en-GB" kern="0"/>
              <a:t>Introducción</a:t>
            </a:r>
            <a:endParaRPr lang="en-GB" kern="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4513E58-2793-4283-B232-8D6F9BAA604C}"/>
              </a:ext>
            </a:extLst>
          </p:cNvPr>
          <p:cNvSpPr txBox="1"/>
          <p:nvPr/>
        </p:nvSpPr>
        <p:spPr>
          <a:xfrm>
            <a:off x="289919" y="48598"/>
            <a:ext cx="2765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i="1" dirty="0"/>
              <a:t>Leishmania</a:t>
            </a:r>
            <a:r>
              <a:rPr lang="en-GB" sz="2800" dirty="0"/>
              <a:t> spp.</a:t>
            </a:r>
          </a:p>
        </p:txBody>
      </p:sp>
    </p:spTree>
    <p:extLst>
      <p:ext uri="{BB962C8B-B14F-4D97-AF65-F5344CB8AC3E}">
        <p14:creationId xmlns:p14="http://schemas.microsoft.com/office/powerpoint/2010/main" val="19232704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88F0432-73F5-4A1B-A6B9-07F71EF42ADD}"/>
              </a:ext>
            </a:extLst>
          </p:cNvPr>
          <p:cNvSpPr txBox="1">
            <a:spLocks/>
          </p:cNvSpPr>
          <p:nvPr/>
        </p:nvSpPr>
        <p:spPr>
          <a:xfrm>
            <a:off x="609600" y="0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387154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774309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161463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548617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defTabSz="914400"/>
            <a:r>
              <a:rPr lang="en-GB" kern="0"/>
              <a:t>Introducción</a:t>
            </a:r>
            <a:endParaRPr lang="en-GB" kern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5F6854-251A-44C2-AA1D-DA3CE0A60D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754089"/>
            <a:ext cx="7458382" cy="23386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E391FB-8D48-44B9-8522-EFA606EDF6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8685" y="2098536"/>
            <a:ext cx="5377231" cy="384087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88AE57A-273E-491E-AD8B-421357FC3347}"/>
              </a:ext>
            </a:extLst>
          </p:cNvPr>
          <p:cNvSpPr/>
          <p:nvPr/>
        </p:nvSpPr>
        <p:spPr>
          <a:xfrm>
            <a:off x="260412" y="627752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latin typeface="F24"/>
              </a:rPr>
              <a:t>(Kumar y cols., 2017; Olivier y cols., 2012)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1FC4EA-DADF-42D5-AA9B-FD61D223AD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5047" y="3092734"/>
            <a:ext cx="3740559" cy="27284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6211620-75FE-46B8-AD52-C6EEBA6712A0}"/>
              </a:ext>
            </a:extLst>
          </p:cNvPr>
          <p:cNvSpPr txBox="1"/>
          <p:nvPr/>
        </p:nvSpPr>
        <p:spPr>
          <a:xfrm>
            <a:off x="289919" y="48598"/>
            <a:ext cx="2765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i="1" dirty="0"/>
              <a:t>Leishmania</a:t>
            </a:r>
            <a:r>
              <a:rPr lang="en-GB" sz="2800" dirty="0"/>
              <a:t> spp.</a:t>
            </a:r>
          </a:p>
        </p:txBody>
      </p:sp>
    </p:spTree>
    <p:extLst>
      <p:ext uri="{BB962C8B-B14F-4D97-AF65-F5344CB8AC3E}">
        <p14:creationId xmlns:p14="http://schemas.microsoft.com/office/powerpoint/2010/main" val="3907724395"/>
      </p:ext>
    </p:extLst>
  </p:cSld>
  <p:clrMapOvr>
    <a:masterClrMapping/>
  </p:clrMapOvr>
</p:sld>
</file>

<file path=ppt/theme/theme1.xml><?xml version="1.0" encoding="utf-8"?>
<a:theme xmlns:a="http://schemas.openxmlformats.org/drawingml/2006/main" name="Theme2">
  <a:themeElements>
    <a:clrScheme name="Personalizado 1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FFFFFF"/>
      </a:accent3>
      <a:accent4>
        <a:srgbClr val="F9B639"/>
      </a:accent4>
      <a:accent5>
        <a:srgbClr val="FFFFFF"/>
      </a:accent5>
      <a:accent6>
        <a:srgbClr val="FA8D3D"/>
      </a:accent6>
      <a:hlink>
        <a:srgbClr val="FFDE66"/>
      </a:hlink>
      <a:folHlink>
        <a:srgbClr val="D490C5"/>
      </a:folHlink>
    </a:clrScheme>
    <a:fontScheme name="Personalizado 2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heme2" id="{B46A7623-2746-414E-8026-B0694F68A1E1}" vid="{E68AE2EB-EE14-407B-BC9F-F6726E13D422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Theme2</Template>
  <TotalTime>4459</TotalTime>
  <Words>1411</Words>
  <Application>Microsoft Office PowerPoint</Application>
  <PresentationFormat>Widescreen</PresentationFormat>
  <Paragraphs>347</Paragraphs>
  <Slides>50</Slides>
  <Notes>10</Notes>
  <HiddenSlides>0</HiddenSlides>
  <MMClips>2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8" baseType="lpstr">
      <vt:lpstr>Arial</vt:lpstr>
      <vt:lpstr>Calibri</vt:lpstr>
      <vt:lpstr>Cambria Math</vt:lpstr>
      <vt:lpstr>F24</vt:lpstr>
      <vt:lpstr>Times New Roman</vt:lpstr>
      <vt:lpstr>Trebuchet MS</vt:lpstr>
      <vt:lpstr>Theme2</vt:lpstr>
      <vt:lpstr>CorelDRAW</vt:lpstr>
      <vt:lpstr>PowerPoint Presentation</vt:lpstr>
      <vt:lpstr>PowerPoint Presentation</vt:lpstr>
      <vt:lpstr>PowerPoint Presentation</vt:lpstr>
      <vt:lpstr>PowerPoint Presentation</vt:lpstr>
      <vt:lpstr>Introducción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Objetivos</vt:lpstr>
      <vt:lpstr>PowerPoint Presentation</vt:lpstr>
      <vt:lpstr>PowerPoint Presentation</vt:lpstr>
      <vt:lpstr>Metodología</vt:lpstr>
      <vt:lpstr>Metodología</vt:lpstr>
      <vt:lpstr>Metodología</vt:lpstr>
      <vt:lpstr>Metodología</vt:lpstr>
      <vt:lpstr>Metodología</vt:lpstr>
      <vt:lpstr>Metodología</vt:lpstr>
      <vt:lpstr>Metodología</vt:lpstr>
      <vt:lpstr>Metodología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Contenidos</vt:lpstr>
      <vt:lpstr>Conclusiones</vt:lpstr>
      <vt:lpstr>PowerPoint Presentation</vt:lpstr>
      <vt:lpstr>Recomendaciones</vt:lpstr>
      <vt:lpstr>PowerPoint Presentation</vt:lpstr>
      <vt:lpstr>Gracias por su atención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Sebastián Gómez</dc:creator>
  <cp:lastModifiedBy>Sebastián Gómez</cp:lastModifiedBy>
  <cp:revision>279</cp:revision>
  <dcterms:created xsi:type="dcterms:W3CDTF">2019-06-13T23:38:40Z</dcterms:created>
  <dcterms:modified xsi:type="dcterms:W3CDTF">2019-07-12T18:41:50Z</dcterms:modified>
</cp:coreProperties>
</file>