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'Trade_Map_-_Lista_de_los_mercad'!$F$14</c:f>
              <c:strCache>
                <c:ptCount val="1"/>
                <c:pt idx="0">
                  <c:v>Exportaciones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5-455B-BF7F-C0DA55EBD7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5-455B-BF7F-C0DA55EBD79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5-455B-BF7F-C0DA55EBD7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D5-455B-BF7F-C0DA55EBD7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D5-455B-BF7F-C0DA55EBD79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D5-455B-BF7F-C0DA55EBD7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D5-455B-BF7F-C0DA55EBD79D}"/>
              </c:ext>
            </c:extLst>
          </c:dPt>
          <c:dPt>
            <c:idx val="7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D5-455B-BF7F-C0DA55EBD79D}"/>
              </c:ext>
            </c:extLst>
          </c:dPt>
          <c:cat>
            <c:strRef>
              <c:f>'Trade_Map_-_Lista_de_los_mercad'!$A$15:$A$22</c:f>
              <c:strCache>
                <c:ptCount val="8"/>
                <c:pt idx="0">
                  <c:v>Estados Unidos</c:v>
                </c:pt>
                <c:pt idx="1">
                  <c:v>Perú</c:v>
                </c:pt>
                <c:pt idx="2">
                  <c:v>China</c:v>
                </c:pt>
                <c:pt idx="3">
                  <c:v>Chile</c:v>
                </c:pt>
                <c:pt idx="4">
                  <c:v>Panamá</c:v>
                </c:pt>
                <c:pt idx="5">
                  <c:v>Viet Nam</c:v>
                </c:pt>
                <c:pt idx="6">
                  <c:v>Rusia</c:v>
                </c:pt>
                <c:pt idx="7">
                  <c:v>Colombia</c:v>
                </c:pt>
              </c:strCache>
            </c:strRef>
          </c:cat>
          <c:val>
            <c:numRef>
              <c:f>'Trade_Map_-_Lista_de_los_mercad'!$F$15:$F$22</c:f>
              <c:numCache>
                <c:formatCode>"$"\ #,##0</c:formatCode>
                <c:ptCount val="8"/>
                <c:pt idx="0">
                  <c:v>6671509</c:v>
                </c:pt>
                <c:pt idx="1">
                  <c:v>1615108</c:v>
                </c:pt>
                <c:pt idx="2">
                  <c:v>1494317</c:v>
                </c:pt>
                <c:pt idx="3">
                  <c:v>1466665</c:v>
                </c:pt>
                <c:pt idx="4">
                  <c:v>1243546</c:v>
                </c:pt>
                <c:pt idx="5">
                  <c:v>1212304</c:v>
                </c:pt>
                <c:pt idx="6">
                  <c:v>837850</c:v>
                </c:pt>
                <c:pt idx="7">
                  <c:v>832531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BD5-455B-BF7F-C0DA55EBD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81485920"/>
        <c:axId val="-1481483744"/>
      </c:barChart>
      <c:catAx>
        <c:axId val="-14814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481483744"/>
        <c:crosses val="autoZero"/>
        <c:auto val="1"/>
        <c:lblAlgn val="ctr"/>
        <c:lblOffset val="100"/>
        <c:noMultiLvlLbl val="0"/>
      </c:catAx>
      <c:valAx>
        <c:axId val="-148148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481485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/>
              <a:t>Evolución del Comercio Exterior Ecuatoriano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17406D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Hoja1!$B$4:$L$4</c:f>
              <c:strCache>
                <c:ptCount val="11"/>
                <c:pt idx="0">
                  <c:v>Año 2008</c:v>
                </c:pt>
                <c:pt idx="1">
                  <c:v>Año 2009</c:v>
                </c:pt>
                <c:pt idx="2">
                  <c:v>Año 2010</c:v>
                </c:pt>
                <c:pt idx="3">
                  <c:v>Año 2011</c:v>
                </c:pt>
                <c:pt idx="4">
                  <c:v>Año 2012</c:v>
                </c:pt>
                <c:pt idx="5">
                  <c:v>Año 2013</c:v>
                </c:pt>
                <c:pt idx="6">
                  <c:v>Año 2014</c:v>
                </c:pt>
                <c:pt idx="7">
                  <c:v>Año 2015</c:v>
                </c:pt>
                <c:pt idx="8">
                  <c:v>Año 2016</c:v>
                </c:pt>
                <c:pt idx="9">
                  <c:v>Año 2017</c:v>
                </c:pt>
                <c:pt idx="10">
                  <c:v>Año 2018</c:v>
                </c:pt>
              </c:strCache>
            </c:strRef>
          </c:cat>
          <c:val>
            <c:numRef>
              <c:f>Hoja1!$B$5:$L$5</c:f>
              <c:numCache>
                <c:formatCode>"$"#,##0_);[Red]\("$"#,##0\)</c:formatCode>
                <c:ptCount val="11"/>
                <c:pt idx="0">
                  <c:v>18818325</c:v>
                </c:pt>
                <c:pt idx="1">
                  <c:v>13863050</c:v>
                </c:pt>
                <c:pt idx="2">
                  <c:v>17489922</c:v>
                </c:pt>
                <c:pt idx="3">
                  <c:v>22342524</c:v>
                </c:pt>
                <c:pt idx="4">
                  <c:v>23852017</c:v>
                </c:pt>
                <c:pt idx="5">
                  <c:v>24957644</c:v>
                </c:pt>
                <c:pt idx="6">
                  <c:v>25724432</c:v>
                </c:pt>
                <c:pt idx="7">
                  <c:v>18330608</c:v>
                </c:pt>
                <c:pt idx="8">
                  <c:v>16797665</c:v>
                </c:pt>
                <c:pt idx="9">
                  <c:v>19122523</c:v>
                </c:pt>
                <c:pt idx="10">
                  <c:v>21606132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D-4626-B222-97B7897124BF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BD0D9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Hoja1!$B$4:$L$4</c:f>
              <c:strCache>
                <c:ptCount val="11"/>
                <c:pt idx="0">
                  <c:v>Año 2008</c:v>
                </c:pt>
                <c:pt idx="1">
                  <c:v>Año 2009</c:v>
                </c:pt>
                <c:pt idx="2">
                  <c:v>Año 2010</c:v>
                </c:pt>
                <c:pt idx="3">
                  <c:v>Año 2011</c:v>
                </c:pt>
                <c:pt idx="4">
                  <c:v>Año 2012</c:v>
                </c:pt>
                <c:pt idx="5">
                  <c:v>Año 2013</c:v>
                </c:pt>
                <c:pt idx="6">
                  <c:v>Año 2014</c:v>
                </c:pt>
                <c:pt idx="7">
                  <c:v>Año 2015</c:v>
                </c:pt>
                <c:pt idx="8">
                  <c:v>Año 2016</c:v>
                </c:pt>
                <c:pt idx="9">
                  <c:v>Año 2017</c:v>
                </c:pt>
                <c:pt idx="10">
                  <c:v>Año 2018</c:v>
                </c:pt>
              </c:strCache>
            </c:strRef>
          </c:cat>
          <c:val>
            <c:numRef>
              <c:f>Hoja1!$B$6:$L$6</c:f>
              <c:numCache>
                <c:formatCode>"$"#,##0_);[Red]\("$"#,##0\)</c:formatCode>
                <c:ptCount val="11"/>
                <c:pt idx="0">
                  <c:v>18851930</c:v>
                </c:pt>
                <c:pt idx="1">
                  <c:v>15089885</c:v>
                </c:pt>
                <c:pt idx="2">
                  <c:v>20590848</c:v>
                </c:pt>
                <c:pt idx="3">
                  <c:v>24286061</c:v>
                </c:pt>
                <c:pt idx="4">
                  <c:v>25196517</c:v>
                </c:pt>
                <c:pt idx="5">
                  <c:v>27064499</c:v>
                </c:pt>
                <c:pt idx="6">
                  <c:v>27518178</c:v>
                </c:pt>
                <c:pt idx="7">
                  <c:v>21387292</c:v>
                </c:pt>
                <c:pt idx="8">
                  <c:v>16188693</c:v>
                </c:pt>
                <c:pt idx="9">
                  <c:v>19033251</c:v>
                </c:pt>
                <c:pt idx="10">
                  <c:v>22120651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D-4626-B222-97B789712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81483200"/>
        <c:axId val="-1481481024"/>
      </c:barChart>
      <c:lineChart>
        <c:grouping val="standard"/>
        <c:varyColors val="0"/>
        <c:ser>
          <c:idx val="2"/>
          <c:order val="2"/>
          <c:tx>
            <c:strRef>
              <c:f>Hoja1!$A$7</c:f>
              <c:strCache>
                <c:ptCount val="1"/>
                <c:pt idx="0">
                  <c:v>Balanza Comercial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rgbClr val="E7E6E6">
                    <a:lumMod val="50000"/>
                  </a:srgbClr>
                </a:solidFill>
              </a:ln>
              <a:effectLst/>
            </c:spPr>
          </c:marker>
          <c:cat>
            <c:strRef>
              <c:f>Hoja1!$B$4:$L$4</c:f>
              <c:strCache>
                <c:ptCount val="11"/>
                <c:pt idx="0">
                  <c:v>Año 2008</c:v>
                </c:pt>
                <c:pt idx="1">
                  <c:v>Año 2009</c:v>
                </c:pt>
                <c:pt idx="2">
                  <c:v>Año 2010</c:v>
                </c:pt>
                <c:pt idx="3">
                  <c:v>Año 2011</c:v>
                </c:pt>
                <c:pt idx="4">
                  <c:v>Año 2012</c:v>
                </c:pt>
                <c:pt idx="5">
                  <c:v>Año 2013</c:v>
                </c:pt>
                <c:pt idx="6">
                  <c:v>Año 2014</c:v>
                </c:pt>
                <c:pt idx="7">
                  <c:v>Año 2015</c:v>
                </c:pt>
                <c:pt idx="8">
                  <c:v>Año 2016</c:v>
                </c:pt>
                <c:pt idx="9">
                  <c:v>Año 2017</c:v>
                </c:pt>
                <c:pt idx="10">
                  <c:v>Año 2018</c:v>
                </c:pt>
              </c:strCache>
            </c:strRef>
          </c:cat>
          <c:val>
            <c:numRef>
              <c:f>Hoja1!$B$7:$L$7</c:f>
              <c:numCache>
                <c:formatCode>"$"#,##0_);[Red]\("$"#,##0\)</c:formatCode>
                <c:ptCount val="11"/>
                <c:pt idx="0">
                  <c:v>-33605</c:v>
                </c:pt>
                <c:pt idx="1">
                  <c:v>-1226835</c:v>
                </c:pt>
                <c:pt idx="2">
                  <c:v>-3100926</c:v>
                </c:pt>
                <c:pt idx="3">
                  <c:v>-1943537</c:v>
                </c:pt>
                <c:pt idx="4">
                  <c:v>-1344500</c:v>
                </c:pt>
                <c:pt idx="5">
                  <c:v>-2106855</c:v>
                </c:pt>
                <c:pt idx="6">
                  <c:v>-1793746</c:v>
                </c:pt>
                <c:pt idx="7">
                  <c:v>-3056684</c:v>
                </c:pt>
                <c:pt idx="8">
                  <c:v>608972</c:v>
                </c:pt>
                <c:pt idx="9">
                  <c:v>89272</c:v>
                </c:pt>
                <c:pt idx="10">
                  <c:v>-514519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D-4626-B222-97B789712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81483200"/>
        <c:axId val="-1481481024"/>
      </c:lineChart>
      <c:catAx>
        <c:axId val="-14814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481481024"/>
        <c:crosses val="autoZero"/>
        <c:auto val="1"/>
        <c:lblAlgn val="ctr"/>
        <c:lblOffset val="0"/>
        <c:noMultiLvlLbl val="0"/>
      </c:catAx>
      <c:valAx>
        <c:axId val="-148148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48148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C554C-A6A7-4863-85E3-D1C36448B81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A59479-2D6B-4C10-85C4-E14450A68C6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/>
            <a:t>POSORJA PUERTO DE AGUAS PROFUNDAS</a:t>
          </a:r>
        </a:p>
      </dgm:t>
    </dgm:pt>
    <dgm:pt modelId="{295FFE20-5E14-4001-9AD2-277F8FAF78B3}" type="parTrans" cxnId="{46F674D1-0703-48F0-9258-8B81ACC576A8}">
      <dgm:prSet/>
      <dgm:spPr/>
      <dgm:t>
        <a:bodyPr/>
        <a:lstStyle/>
        <a:p>
          <a:endParaRPr lang="es-EC" sz="2000"/>
        </a:p>
      </dgm:t>
    </dgm:pt>
    <dgm:pt modelId="{AF3F0F7D-6914-4801-9D08-77B532B5D09E}" type="sibTrans" cxnId="{46F674D1-0703-48F0-9258-8B81ACC576A8}">
      <dgm:prSet/>
      <dgm:spPr/>
      <dgm:t>
        <a:bodyPr/>
        <a:lstStyle/>
        <a:p>
          <a:endParaRPr lang="es-EC" sz="2000"/>
        </a:p>
      </dgm:t>
    </dgm:pt>
    <dgm:pt modelId="{55E69946-32A0-407B-9CAE-76989BDF0E9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/>
            <a:t>Inversión extranjera, el desarrollo de la comunidad, servicios logísticos y conexos</a:t>
          </a:r>
        </a:p>
      </dgm:t>
    </dgm:pt>
    <dgm:pt modelId="{1C7F6C8F-C453-4987-9EA0-C42823B45BBD}" type="parTrans" cxnId="{65C6D1A1-EA16-48F0-90FA-8978A388CB8F}">
      <dgm:prSet custT="1"/>
      <dgm:spPr/>
      <dgm:t>
        <a:bodyPr/>
        <a:lstStyle/>
        <a:p>
          <a:endParaRPr lang="es-EC" sz="1200"/>
        </a:p>
      </dgm:t>
    </dgm:pt>
    <dgm:pt modelId="{30C5436B-EFD5-48F3-BC16-B098F22BE22A}" type="sibTrans" cxnId="{65C6D1A1-EA16-48F0-90FA-8978A388CB8F}">
      <dgm:prSet/>
      <dgm:spPr/>
      <dgm:t>
        <a:bodyPr/>
        <a:lstStyle/>
        <a:p>
          <a:endParaRPr lang="es-EC" sz="2000"/>
        </a:p>
      </dgm:t>
    </dgm:pt>
    <dgm:pt modelId="{24CE7905-9DEA-4CFC-9017-9C2693BBAFF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/>
            <a:t>Competitividad con GYE</a:t>
          </a:r>
        </a:p>
      </dgm:t>
    </dgm:pt>
    <dgm:pt modelId="{98FB2BF7-8296-45D2-9289-BEF6174238D1}" type="parTrans" cxnId="{20DD053B-234A-4954-A196-05E09E7AE356}">
      <dgm:prSet custT="1"/>
      <dgm:spPr/>
      <dgm:t>
        <a:bodyPr/>
        <a:lstStyle/>
        <a:p>
          <a:endParaRPr lang="es-EC" sz="1200"/>
        </a:p>
      </dgm:t>
    </dgm:pt>
    <dgm:pt modelId="{6BD54F73-CF69-4468-BEA8-72F028F2138F}" type="sibTrans" cxnId="{20DD053B-234A-4954-A196-05E09E7AE356}">
      <dgm:prSet/>
      <dgm:spPr/>
      <dgm:t>
        <a:bodyPr/>
        <a:lstStyle/>
        <a:p>
          <a:endParaRPr lang="es-EC" sz="2000"/>
        </a:p>
      </dgm:t>
    </dgm:pt>
    <dgm:pt modelId="{A39FE675-1E43-4E1D-9185-4DDCC72939F8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/>
            <a:t>Naves Post Panamax hasta 16,5 metros de profundidad</a:t>
          </a:r>
        </a:p>
      </dgm:t>
    </dgm:pt>
    <dgm:pt modelId="{BDC48A59-F8FA-4DA9-B283-462FCB492780}" type="parTrans" cxnId="{A24720C6-E1C3-4172-B087-2B6730274D42}">
      <dgm:prSet custT="1"/>
      <dgm:spPr/>
      <dgm:t>
        <a:bodyPr/>
        <a:lstStyle/>
        <a:p>
          <a:endParaRPr lang="es-EC" sz="1200"/>
        </a:p>
      </dgm:t>
    </dgm:pt>
    <dgm:pt modelId="{00F6A4B7-F971-49F4-878C-059F9AE56865}" type="sibTrans" cxnId="{A24720C6-E1C3-4172-B087-2B6730274D42}">
      <dgm:prSet/>
      <dgm:spPr/>
      <dgm:t>
        <a:bodyPr/>
        <a:lstStyle/>
        <a:p>
          <a:endParaRPr lang="es-EC" sz="2000"/>
        </a:p>
      </dgm:t>
    </dgm:pt>
    <dgm:pt modelId="{40561892-3383-4575-A0DD-F572F039CF4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dirty="0"/>
            <a:t>ZEDE</a:t>
          </a:r>
        </a:p>
      </dgm:t>
    </dgm:pt>
    <dgm:pt modelId="{BC60B011-BB94-4428-8517-208BE6829574}" type="parTrans" cxnId="{C4C86AE7-1C25-46ED-9E33-4004CA9D1984}">
      <dgm:prSet custT="1"/>
      <dgm:spPr/>
      <dgm:t>
        <a:bodyPr/>
        <a:lstStyle/>
        <a:p>
          <a:endParaRPr lang="es-EC" sz="1200"/>
        </a:p>
      </dgm:t>
    </dgm:pt>
    <dgm:pt modelId="{74FF742F-5F30-4F37-960C-D6031537CDDF}" type="sibTrans" cxnId="{C4C86AE7-1C25-46ED-9E33-4004CA9D1984}">
      <dgm:prSet/>
      <dgm:spPr/>
      <dgm:t>
        <a:bodyPr/>
        <a:lstStyle/>
        <a:p>
          <a:endParaRPr lang="es-EC" sz="2000"/>
        </a:p>
      </dgm:t>
    </dgm:pt>
    <dgm:pt modelId="{40B8A0DC-5855-4753-BF6E-A4E612B3BBA8}" type="pres">
      <dgm:prSet presAssocID="{47CC554C-A6A7-4863-85E3-D1C36448B8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12AEC9-678A-4C22-80F4-3A19B9CAB3FA}" type="pres">
      <dgm:prSet presAssocID="{1FA59479-2D6B-4C10-85C4-E14450A68C65}" presName="centerShape" presStyleLbl="node0" presStyleIdx="0" presStyleCnt="1"/>
      <dgm:spPr/>
    </dgm:pt>
    <dgm:pt modelId="{C9B4194F-7558-4E2E-BB71-86DA96F45F43}" type="pres">
      <dgm:prSet presAssocID="{1C7F6C8F-C453-4987-9EA0-C42823B45BBD}" presName="parTrans" presStyleLbl="sibTrans2D1" presStyleIdx="0" presStyleCnt="4"/>
      <dgm:spPr/>
    </dgm:pt>
    <dgm:pt modelId="{D20D7637-CEAA-4338-8C30-7FFF5F0CFECC}" type="pres">
      <dgm:prSet presAssocID="{1C7F6C8F-C453-4987-9EA0-C42823B45BBD}" presName="connectorText" presStyleLbl="sibTrans2D1" presStyleIdx="0" presStyleCnt="4"/>
      <dgm:spPr/>
    </dgm:pt>
    <dgm:pt modelId="{DC2687A1-50DC-4BC5-B31E-B9CDFA1473A3}" type="pres">
      <dgm:prSet presAssocID="{55E69946-32A0-407B-9CAE-76989BDF0E91}" presName="node" presStyleLbl="node1" presStyleIdx="0" presStyleCnt="4">
        <dgm:presLayoutVars>
          <dgm:bulletEnabled val="1"/>
        </dgm:presLayoutVars>
      </dgm:prSet>
      <dgm:spPr/>
    </dgm:pt>
    <dgm:pt modelId="{261AD246-ADA0-4AB5-BAF2-D7ED3BE1372D}" type="pres">
      <dgm:prSet presAssocID="{98FB2BF7-8296-45D2-9289-BEF6174238D1}" presName="parTrans" presStyleLbl="sibTrans2D1" presStyleIdx="1" presStyleCnt="4"/>
      <dgm:spPr/>
    </dgm:pt>
    <dgm:pt modelId="{EC4E8736-9B59-4F3D-9410-4800ECE07FA9}" type="pres">
      <dgm:prSet presAssocID="{98FB2BF7-8296-45D2-9289-BEF6174238D1}" presName="connectorText" presStyleLbl="sibTrans2D1" presStyleIdx="1" presStyleCnt="4"/>
      <dgm:spPr/>
    </dgm:pt>
    <dgm:pt modelId="{94746E8E-B055-48EA-B7B0-EDE9A6E53262}" type="pres">
      <dgm:prSet presAssocID="{24CE7905-9DEA-4CFC-9017-9C2693BBAFFD}" presName="node" presStyleLbl="node1" presStyleIdx="1" presStyleCnt="4">
        <dgm:presLayoutVars>
          <dgm:bulletEnabled val="1"/>
        </dgm:presLayoutVars>
      </dgm:prSet>
      <dgm:spPr/>
    </dgm:pt>
    <dgm:pt modelId="{A677FE42-0956-433C-A3EF-47F9E7845AB6}" type="pres">
      <dgm:prSet presAssocID="{BDC48A59-F8FA-4DA9-B283-462FCB492780}" presName="parTrans" presStyleLbl="sibTrans2D1" presStyleIdx="2" presStyleCnt="4"/>
      <dgm:spPr/>
    </dgm:pt>
    <dgm:pt modelId="{641EB56A-42E3-453C-BECF-C33D9EDEF90C}" type="pres">
      <dgm:prSet presAssocID="{BDC48A59-F8FA-4DA9-B283-462FCB492780}" presName="connectorText" presStyleLbl="sibTrans2D1" presStyleIdx="2" presStyleCnt="4"/>
      <dgm:spPr/>
    </dgm:pt>
    <dgm:pt modelId="{CC22EF9D-0152-4108-9AD0-79F64C0CED38}" type="pres">
      <dgm:prSet presAssocID="{A39FE675-1E43-4E1D-9185-4DDCC72939F8}" presName="node" presStyleLbl="node1" presStyleIdx="2" presStyleCnt="4">
        <dgm:presLayoutVars>
          <dgm:bulletEnabled val="1"/>
        </dgm:presLayoutVars>
      </dgm:prSet>
      <dgm:spPr/>
    </dgm:pt>
    <dgm:pt modelId="{12D7EF68-CFEF-4107-AB9F-0642A1CB5842}" type="pres">
      <dgm:prSet presAssocID="{BC60B011-BB94-4428-8517-208BE6829574}" presName="parTrans" presStyleLbl="sibTrans2D1" presStyleIdx="3" presStyleCnt="4"/>
      <dgm:spPr/>
    </dgm:pt>
    <dgm:pt modelId="{2549245D-3AB7-41AA-81A6-A0361DCF1917}" type="pres">
      <dgm:prSet presAssocID="{BC60B011-BB94-4428-8517-208BE6829574}" presName="connectorText" presStyleLbl="sibTrans2D1" presStyleIdx="3" presStyleCnt="4"/>
      <dgm:spPr/>
    </dgm:pt>
    <dgm:pt modelId="{45EB4612-04DF-4CEE-BB55-78F44A864DA8}" type="pres">
      <dgm:prSet presAssocID="{40561892-3383-4575-A0DD-F572F039CF42}" presName="node" presStyleLbl="node1" presStyleIdx="3" presStyleCnt="4">
        <dgm:presLayoutVars>
          <dgm:bulletEnabled val="1"/>
        </dgm:presLayoutVars>
      </dgm:prSet>
      <dgm:spPr/>
    </dgm:pt>
  </dgm:ptLst>
  <dgm:cxnLst>
    <dgm:cxn modelId="{1622CD09-0DCB-463B-98A3-77DFB06CAF40}" type="presOf" srcId="{A39FE675-1E43-4E1D-9185-4DDCC72939F8}" destId="{CC22EF9D-0152-4108-9AD0-79F64C0CED38}" srcOrd="0" destOrd="0" presId="urn:microsoft.com/office/officeart/2005/8/layout/radial5"/>
    <dgm:cxn modelId="{F5B93224-3767-46DE-A241-981383280F3E}" type="presOf" srcId="{1C7F6C8F-C453-4987-9EA0-C42823B45BBD}" destId="{C9B4194F-7558-4E2E-BB71-86DA96F45F43}" srcOrd="0" destOrd="0" presId="urn:microsoft.com/office/officeart/2005/8/layout/radial5"/>
    <dgm:cxn modelId="{8AAE4E32-A692-46B5-B41E-0854529BDEA3}" type="presOf" srcId="{40561892-3383-4575-A0DD-F572F039CF42}" destId="{45EB4612-04DF-4CEE-BB55-78F44A864DA8}" srcOrd="0" destOrd="0" presId="urn:microsoft.com/office/officeart/2005/8/layout/radial5"/>
    <dgm:cxn modelId="{20DD053B-234A-4954-A196-05E09E7AE356}" srcId="{1FA59479-2D6B-4C10-85C4-E14450A68C65}" destId="{24CE7905-9DEA-4CFC-9017-9C2693BBAFFD}" srcOrd="1" destOrd="0" parTransId="{98FB2BF7-8296-45D2-9289-BEF6174238D1}" sibTransId="{6BD54F73-CF69-4468-BEA8-72F028F2138F}"/>
    <dgm:cxn modelId="{141AC347-CCF5-4B61-8B39-D52868425F48}" type="presOf" srcId="{98FB2BF7-8296-45D2-9289-BEF6174238D1}" destId="{261AD246-ADA0-4AB5-BAF2-D7ED3BE1372D}" srcOrd="0" destOrd="0" presId="urn:microsoft.com/office/officeart/2005/8/layout/radial5"/>
    <dgm:cxn modelId="{9C146356-DD9E-4E27-AEBA-F8D4D95CFA45}" type="presOf" srcId="{98FB2BF7-8296-45D2-9289-BEF6174238D1}" destId="{EC4E8736-9B59-4F3D-9410-4800ECE07FA9}" srcOrd="1" destOrd="0" presId="urn:microsoft.com/office/officeart/2005/8/layout/radial5"/>
    <dgm:cxn modelId="{73D9D479-37EE-4241-9E7D-9684EECDF1E0}" type="presOf" srcId="{BC60B011-BB94-4428-8517-208BE6829574}" destId="{12D7EF68-CFEF-4107-AB9F-0642A1CB5842}" srcOrd="0" destOrd="0" presId="urn:microsoft.com/office/officeart/2005/8/layout/radial5"/>
    <dgm:cxn modelId="{AFD25B7E-1919-4528-84BA-3EAC8C49E189}" type="presOf" srcId="{BC60B011-BB94-4428-8517-208BE6829574}" destId="{2549245D-3AB7-41AA-81A6-A0361DCF1917}" srcOrd="1" destOrd="0" presId="urn:microsoft.com/office/officeart/2005/8/layout/radial5"/>
    <dgm:cxn modelId="{DE492D85-ED2E-4224-91FB-A3CA8306F029}" type="presOf" srcId="{55E69946-32A0-407B-9CAE-76989BDF0E91}" destId="{DC2687A1-50DC-4BC5-B31E-B9CDFA1473A3}" srcOrd="0" destOrd="0" presId="urn:microsoft.com/office/officeart/2005/8/layout/radial5"/>
    <dgm:cxn modelId="{C1B5CD8A-BAE0-4220-AC62-CF5964F8ABE9}" type="presOf" srcId="{1FA59479-2D6B-4C10-85C4-E14450A68C65}" destId="{4B12AEC9-678A-4C22-80F4-3A19B9CAB3FA}" srcOrd="0" destOrd="0" presId="urn:microsoft.com/office/officeart/2005/8/layout/radial5"/>
    <dgm:cxn modelId="{65C6D1A1-EA16-48F0-90FA-8978A388CB8F}" srcId="{1FA59479-2D6B-4C10-85C4-E14450A68C65}" destId="{55E69946-32A0-407B-9CAE-76989BDF0E91}" srcOrd="0" destOrd="0" parTransId="{1C7F6C8F-C453-4987-9EA0-C42823B45BBD}" sibTransId="{30C5436B-EFD5-48F3-BC16-B098F22BE22A}"/>
    <dgm:cxn modelId="{93EF84A2-1A13-4E2B-9E79-275E1447692F}" type="presOf" srcId="{24CE7905-9DEA-4CFC-9017-9C2693BBAFFD}" destId="{94746E8E-B055-48EA-B7B0-EDE9A6E53262}" srcOrd="0" destOrd="0" presId="urn:microsoft.com/office/officeart/2005/8/layout/radial5"/>
    <dgm:cxn modelId="{346DC2BB-4141-44F9-81C2-24704F9D8D58}" type="presOf" srcId="{1C7F6C8F-C453-4987-9EA0-C42823B45BBD}" destId="{D20D7637-CEAA-4338-8C30-7FFF5F0CFECC}" srcOrd="1" destOrd="0" presId="urn:microsoft.com/office/officeart/2005/8/layout/radial5"/>
    <dgm:cxn modelId="{A24720C6-E1C3-4172-B087-2B6730274D42}" srcId="{1FA59479-2D6B-4C10-85C4-E14450A68C65}" destId="{A39FE675-1E43-4E1D-9185-4DDCC72939F8}" srcOrd="2" destOrd="0" parTransId="{BDC48A59-F8FA-4DA9-B283-462FCB492780}" sibTransId="{00F6A4B7-F971-49F4-878C-059F9AE56865}"/>
    <dgm:cxn modelId="{46F674D1-0703-48F0-9258-8B81ACC576A8}" srcId="{47CC554C-A6A7-4863-85E3-D1C36448B81A}" destId="{1FA59479-2D6B-4C10-85C4-E14450A68C65}" srcOrd="0" destOrd="0" parTransId="{295FFE20-5E14-4001-9AD2-277F8FAF78B3}" sibTransId="{AF3F0F7D-6914-4801-9D08-77B532B5D09E}"/>
    <dgm:cxn modelId="{764F91E3-0784-48C0-80BD-21BDF73C6196}" type="presOf" srcId="{BDC48A59-F8FA-4DA9-B283-462FCB492780}" destId="{641EB56A-42E3-453C-BECF-C33D9EDEF90C}" srcOrd="1" destOrd="0" presId="urn:microsoft.com/office/officeart/2005/8/layout/radial5"/>
    <dgm:cxn modelId="{C4C86AE7-1C25-46ED-9E33-4004CA9D1984}" srcId="{1FA59479-2D6B-4C10-85C4-E14450A68C65}" destId="{40561892-3383-4575-A0DD-F572F039CF42}" srcOrd="3" destOrd="0" parTransId="{BC60B011-BB94-4428-8517-208BE6829574}" sibTransId="{74FF742F-5F30-4F37-960C-D6031537CDDF}"/>
    <dgm:cxn modelId="{C2EC2DE8-C5B0-4DF4-A045-858026AAE44A}" type="presOf" srcId="{BDC48A59-F8FA-4DA9-B283-462FCB492780}" destId="{A677FE42-0956-433C-A3EF-47F9E7845AB6}" srcOrd="0" destOrd="0" presId="urn:microsoft.com/office/officeart/2005/8/layout/radial5"/>
    <dgm:cxn modelId="{C6EAF0FE-1263-46A0-9706-D92F3838D131}" type="presOf" srcId="{47CC554C-A6A7-4863-85E3-D1C36448B81A}" destId="{40B8A0DC-5855-4753-BF6E-A4E612B3BBA8}" srcOrd="0" destOrd="0" presId="urn:microsoft.com/office/officeart/2005/8/layout/radial5"/>
    <dgm:cxn modelId="{10F70E56-5883-42F9-A450-93B88C07A4C7}" type="presParOf" srcId="{40B8A0DC-5855-4753-BF6E-A4E612B3BBA8}" destId="{4B12AEC9-678A-4C22-80F4-3A19B9CAB3FA}" srcOrd="0" destOrd="0" presId="urn:microsoft.com/office/officeart/2005/8/layout/radial5"/>
    <dgm:cxn modelId="{BF543568-79A3-4526-8FCE-6417169AA603}" type="presParOf" srcId="{40B8A0DC-5855-4753-BF6E-A4E612B3BBA8}" destId="{C9B4194F-7558-4E2E-BB71-86DA96F45F43}" srcOrd="1" destOrd="0" presId="urn:microsoft.com/office/officeart/2005/8/layout/radial5"/>
    <dgm:cxn modelId="{819E9937-F7E1-4DBE-8841-DA0D9D7A0A3F}" type="presParOf" srcId="{C9B4194F-7558-4E2E-BB71-86DA96F45F43}" destId="{D20D7637-CEAA-4338-8C30-7FFF5F0CFECC}" srcOrd="0" destOrd="0" presId="urn:microsoft.com/office/officeart/2005/8/layout/radial5"/>
    <dgm:cxn modelId="{091C8FF9-A046-492A-AD13-24678EAA536B}" type="presParOf" srcId="{40B8A0DC-5855-4753-BF6E-A4E612B3BBA8}" destId="{DC2687A1-50DC-4BC5-B31E-B9CDFA1473A3}" srcOrd="2" destOrd="0" presId="urn:microsoft.com/office/officeart/2005/8/layout/radial5"/>
    <dgm:cxn modelId="{43845E1D-2C14-4EC3-A710-C1CF4F46D013}" type="presParOf" srcId="{40B8A0DC-5855-4753-BF6E-A4E612B3BBA8}" destId="{261AD246-ADA0-4AB5-BAF2-D7ED3BE1372D}" srcOrd="3" destOrd="0" presId="urn:microsoft.com/office/officeart/2005/8/layout/radial5"/>
    <dgm:cxn modelId="{4F9740F3-CCD5-41F1-B92B-A9EC16AD90F8}" type="presParOf" srcId="{261AD246-ADA0-4AB5-BAF2-D7ED3BE1372D}" destId="{EC4E8736-9B59-4F3D-9410-4800ECE07FA9}" srcOrd="0" destOrd="0" presId="urn:microsoft.com/office/officeart/2005/8/layout/radial5"/>
    <dgm:cxn modelId="{F3F167EB-66C6-4716-B251-5E7B35D7F84E}" type="presParOf" srcId="{40B8A0DC-5855-4753-BF6E-A4E612B3BBA8}" destId="{94746E8E-B055-48EA-B7B0-EDE9A6E53262}" srcOrd="4" destOrd="0" presId="urn:microsoft.com/office/officeart/2005/8/layout/radial5"/>
    <dgm:cxn modelId="{9145890C-4D13-4CF5-B77D-99424EC12259}" type="presParOf" srcId="{40B8A0DC-5855-4753-BF6E-A4E612B3BBA8}" destId="{A677FE42-0956-433C-A3EF-47F9E7845AB6}" srcOrd="5" destOrd="0" presId="urn:microsoft.com/office/officeart/2005/8/layout/radial5"/>
    <dgm:cxn modelId="{038AE402-1C99-4674-9979-D072C58B3884}" type="presParOf" srcId="{A677FE42-0956-433C-A3EF-47F9E7845AB6}" destId="{641EB56A-42E3-453C-BECF-C33D9EDEF90C}" srcOrd="0" destOrd="0" presId="urn:microsoft.com/office/officeart/2005/8/layout/radial5"/>
    <dgm:cxn modelId="{33BE6BA2-0D31-4447-AE50-498E3B3F3889}" type="presParOf" srcId="{40B8A0DC-5855-4753-BF6E-A4E612B3BBA8}" destId="{CC22EF9D-0152-4108-9AD0-79F64C0CED38}" srcOrd="6" destOrd="0" presId="urn:microsoft.com/office/officeart/2005/8/layout/radial5"/>
    <dgm:cxn modelId="{7DBCE61B-15D2-46C2-9620-253F6233A9B4}" type="presParOf" srcId="{40B8A0DC-5855-4753-BF6E-A4E612B3BBA8}" destId="{12D7EF68-CFEF-4107-AB9F-0642A1CB5842}" srcOrd="7" destOrd="0" presId="urn:microsoft.com/office/officeart/2005/8/layout/radial5"/>
    <dgm:cxn modelId="{30351C80-2D17-4FDD-A212-F6AEE0B1AB9B}" type="presParOf" srcId="{12D7EF68-CFEF-4107-AB9F-0642A1CB5842}" destId="{2549245D-3AB7-41AA-81A6-A0361DCF1917}" srcOrd="0" destOrd="0" presId="urn:microsoft.com/office/officeart/2005/8/layout/radial5"/>
    <dgm:cxn modelId="{C2A93245-1BC5-456F-B6EE-6CFE55A9461D}" type="presParOf" srcId="{40B8A0DC-5855-4753-BF6E-A4E612B3BBA8}" destId="{45EB4612-04DF-4CEE-BB55-78F44A864D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00D52-7E42-4937-8B14-66CB52CE931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BFAD3A4-70D9-4B43-B677-EBDF76302865}">
      <dgm:prSet phldrT="[Texto]"/>
      <dgm:spPr/>
      <dgm:t>
        <a:bodyPr/>
        <a:lstStyle/>
        <a:p>
          <a:r>
            <a:rPr lang="es-EC" dirty="0"/>
            <a:t>Productores y exportadores han acortado distancias</a:t>
          </a:r>
        </a:p>
      </dgm:t>
    </dgm:pt>
    <dgm:pt modelId="{C3AF0BC9-AD36-4BEA-B0C6-C128BDE55AC2}" type="parTrans" cxnId="{F79F622A-3D0A-4A94-B4E4-AB6C82EAED26}">
      <dgm:prSet/>
      <dgm:spPr/>
      <dgm:t>
        <a:bodyPr/>
        <a:lstStyle/>
        <a:p>
          <a:endParaRPr lang="es-EC"/>
        </a:p>
      </dgm:t>
    </dgm:pt>
    <dgm:pt modelId="{9525F008-0E83-46BE-995C-E7443753B42E}" type="sibTrans" cxnId="{F79F622A-3D0A-4A94-B4E4-AB6C82EAED26}">
      <dgm:prSet/>
      <dgm:spPr/>
      <dgm:t>
        <a:bodyPr/>
        <a:lstStyle/>
        <a:p>
          <a:endParaRPr lang="es-EC"/>
        </a:p>
      </dgm:t>
    </dgm:pt>
    <dgm:pt modelId="{668C063E-4C5B-48A9-90AB-372414838B81}">
      <dgm:prSet phldrT="[Texto]"/>
      <dgm:spPr/>
      <dgm:t>
        <a:bodyPr/>
        <a:lstStyle/>
        <a:p>
          <a:r>
            <a:rPr lang="es-EC" dirty="0"/>
            <a:t>Disminución de costo, tiempo.</a:t>
          </a:r>
        </a:p>
      </dgm:t>
    </dgm:pt>
    <dgm:pt modelId="{E76D01FF-1C69-4CD8-814B-172FD690264A}" type="parTrans" cxnId="{D2034F58-2720-4170-8BCB-5502011F6F50}">
      <dgm:prSet/>
      <dgm:spPr/>
      <dgm:t>
        <a:bodyPr/>
        <a:lstStyle/>
        <a:p>
          <a:endParaRPr lang="es-EC"/>
        </a:p>
      </dgm:t>
    </dgm:pt>
    <dgm:pt modelId="{428473B2-3A29-4D8C-9F6D-988120E75D5C}" type="sibTrans" cxnId="{D2034F58-2720-4170-8BCB-5502011F6F50}">
      <dgm:prSet/>
      <dgm:spPr/>
      <dgm:t>
        <a:bodyPr/>
        <a:lstStyle/>
        <a:p>
          <a:endParaRPr lang="es-EC"/>
        </a:p>
      </dgm:t>
    </dgm:pt>
    <dgm:pt modelId="{E59B7601-13D8-493F-9BE1-66876379F05D}">
      <dgm:prSet phldrT="[Texto]"/>
      <dgm:spPr/>
      <dgm:t>
        <a:bodyPr/>
        <a:lstStyle/>
        <a:p>
          <a:r>
            <a:rPr lang="es-EC" dirty="0"/>
            <a:t>Con la globalización los procesos sean tecnificado a fin de sintetizarlos</a:t>
          </a:r>
        </a:p>
      </dgm:t>
    </dgm:pt>
    <dgm:pt modelId="{F49BCFF3-0595-4CE2-B4F4-F23BFA589159}" type="parTrans" cxnId="{59C0E522-8BA7-43AE-B926-A2E4F338403F}">
      <dgm:prSet/>
      <dgm:spPr/>
      <dgm:t>
        <a:bodyPr/>
        <a:lstStyle/>
        <a:p>
          <a:endParaRPr lang="es-EC"/>
        </a:p>
      </dgm:t>
    </dgm:pt>
    <dgm:pt modelId="{DE796886-C234-4AEA-9AC5-B969F46311D3}" type="sibTrans" cxnId="{59C0E522-8BA7-43AE-B926-A2E4F338403F}">
      <dgm:prSet/>
      <dgm:spPr/>
      <dgm:t>
        <a:bodyPr/>
        <a:lstStyle/>
        <a:p>
          <a:endParaRPr lang="es-EC"/>
        </a:p>
      </dgm:t>
    </dgm:pt>
    <dgm:pt modelId="{35F8487B-A0C1-4935-87B2-3A7594DEFF05}" type="pres">
      <dgm:prSet presAssocID="{02400D52-7E42-4937-8B14-66CB52CE9315}" presName="compositeShape" presStyleCnt="0">
        <dgm:presLayoutVars>
          <dgm:dir/>
          <dgm:resizeHandles/>
        </dgm:presLayoutVars>
      </dgm:prSet>
      <dgm:spPr/>
    </dgm:pt>
    <dgm:pt modelId="{CEB38808-9BC8-4092-999D-24E3AF63F229}" type="pres">
      <dgm:prSet presAssocID="{02400D52-7E42-4937-8B14-66CB52CE9315}" presName="pyramid" presStyleLbl="node1" presStyleIdx="0" presStyleCnt="1"/>
      <dgm:spPr/>
    </dgm:pt>
    <dgm:pt modelId="{51CBA54B-15A3-4311-A0B5-A279293A4528}" type="pres">
      <dgm:prSet presAssocID="{02400D52-7E42-4937-8B14-66CB52CE9315}" presName="theList" presStyleCnt="0"/>
      <dgm:spPr/>
    </dgm:pt>
    <dgm:pt modelId="{E34F465A-9F32-473F-B80D-99FA2AE9F584}" type="pres">
      <dgm:prSet presAssocID="{4BFAD3A4-70D9-4B43-B677-EBDF76302865}" presName="aNode" presStyleLbl="fgAcc1" presStyleIdx="0" presStyleCnt="3">
        <dgm:presLayoutVars>
          <dgm:bulletEnabled val="1"/>
        </dgm:presLayoutVars>
      </dgm:prSet>
      <dgm:spPr/>
    </dgm:pt>
    <dgm:pt modelId="{63D58360-106B-469B-B247-BDBF3B205252}" type="pres">
      <dgm:prSet presAssocID="{4BFAD3A4-70D9-4B43-B677-EBDF76302865}" presName="aSpace" presStyleCnt="0"/>
      <dgm:spPr/>
    </dgm:pt>
    <dgm:pt modelId="{6F747F10-0ADE-4E1E-9FF9-27D36C2F3EFD}" type="pres">
      <dgm:prSet presAssocID="{668C063E-4C5B-48A9-90AB-372414838B81}" presName="aNode" presStyleLbl="fgAcc1" presStyleIdx="1" presStyleCnt="3">
        <dgm:presLayoutVars>
          <dgm:bulletEnabled val="1"/>
        </dgm:presLayoutVars>
      </dgm:prSet>
      <dgm:spPr/>
    </dgm:pt>
    <dgm:pt modelId="{10740A3B-2B82-41E4-98C8-13F3D1A9040D}" type="pres">
      <dgm:prSet presAssocID="{668C063E-4C5B-48A9-90AB-372414838B81}" presName="aSpace" presStyleCnt="0"/>
      <dgm:spPr/>
    </dgm:pt>
    <dgm:pt modelId="{96F637D9-8E53-4DFD-A37D-F62D9E2F67A5}" type="pres">
      <dgm:prSet presAssocID="{E59B7601-13D8-493F-9BE1-66876379F05D}" presName="aNode" presStyleLbl="fgAcc1" presStyleIdx="2" presStyleCnt="3">
        <dgm:presLayoutVars>
          <dgm:bulletEnabled val="1"/>
        </dgm:presLayoutVars>
      </dgm:prSet>
      <dgm:spPr/>
    </dgm:pt>
    <dgm:pt modelId="{391F58D4-8D04-467D-98C1-1D4A5D262413}" type="pres">
      <dgm:prSet presAssocID="{E59B7601-13D8-493F-9BE1-66876379F05D}" presName="aSpace" presStyleCnt="0"/>
      <dgm:spPr/>
    </dgm:pt>
  </dgm:ptLst>
  <dgm:cxnLst>
    <dgm:cxn modelId="{59C0E522-8BA7-43AE-B926-A2E4F338403F}" srcId="{02400D52-7E42-4937-8B14-66CB52CE9315}" destId="{E59B7601-13D8-493F-9BE1-66876379F05D}" srcOrd="2" destOrd="0" parTransId="{F49BCFF3-0595-4CE2-B4F4-F23BFA589159}" sibTransId="{DE796886-C234-4AEA-9AC5-B969F46311D3}"/>
    <dgm:cxn modelId="{F79F622A-3D0A-4A94-B4E4-AB6C82EAED26}" srcId="{02400D52-7E42-4937-8B14-66CB52CE9315}" destId="{4BFAD3A4-70D9-4B43-B677-EBDF76302865}" srcOrd="0" destOrd="0" parTransId="{C3AF0BC9-AD36-4BEA-B0C6-C128BDE55AC2}" sibTransId="{9525F008-0E83-46BE-995C-E7443753B42E}"/>
    <dgm:cxn modelId="{DBA73C64-E45D-4B9B-AC90-3BDE33B65349}" type="presOf" srcId="{E59B7601-13D8-493F-9BE1-66876379F05D}" destId="{96F637D9-8E53-4DFD-A37D-F62D9E2F67A5}" srcOrd="0" destOrd="0" presId="urn:microsoft.com/office/officeart/2005/8/layout/pyramid2"/>
    <dgm:cxn modelId="{253F0052-334F-46BA-AC78-60B8B2F05115}" type="presOf" srcId="{668C063E-4C5B-48A9-90AB-372414838B81}" destId="{6F747F10-0ADE-4E1E-9FF9-27D36C2F3EFD}" srcOrd="0" destOrd="0" presId="urn:microsoft.com/office/officeart/2005/8/layout/pyramid2"/>
    <dgm:cxn modelId="{D2034F58-2720-4170-8BCB-5502011F6F50}" srcId="{02400D52-7E42-4937-8B14-66CB52CE9315}" destId="{668C063E-4C5B-48A9-90AB-372414838B81}" srcOrd="1" destOrd="0" parTransId="{E76D01FF-1C69-4CD8-814B-172FD690264A}" sibTransId="{428473B2-3A29-4D8C-9F6D-988120E75D5C}"/>
    <dgm:cxn modelId="{A12640BC-6CD0-41A9-A23C-4C2B9F856DD4}" type="presOf" srcId="{02400D52-7E42-4937-8B14-66CB52CE9315}" destId="{35F8487B-A0C1-4935-87B2-3A7594DEFF05}" srcOrd="0" destOrd="0" presId="urn:microsoft.com/office/officeart/2005/8/layout/pyramid2"/>
    <dgm:cxn modelId="{DF1EAAF2-C86D-4265-BB34-DAE6A1239067}" type="presOf" srcId="{4BFAD3A4-70D9-4B43-B677-EBDF76302865}" destId="{E34F465A-9F32-473F-B80D-99FA2AE9F584}" srcOrd="0" destOrd="0" presId="urn:microsoft.com/office/officeart/2005/8/layout/pyramid2"/>
    <dgm:cxn modelId="{ECC5BEBB-38C3-403A-8563-D0BBA7175500}" type="presParOf" srcId="{35F8487B-A0C1-4935-87B2-3A7594DEFF05}" destId="{CEB38808-9BC8-4092-999D-24E3AF63F229}" srcOrd="0" destOrd="0" presId="urn:microsoft.com/office/officeart/2005/8/layout/pyramid2"/>
    <dgm:cxn modelId="{D0069F1C-DF57-4C7C-B460-F5DFD2F10D5C}" type="presParOf" srcId="{35F8487B-A0C1-4935-87B2-3A7594DEFF05}" destId="{51CBA54B-15A3-4311-A0B5-A279293A4528}" srcOrd="1" destOrd="0" presId="urn:microsoft.com/office/officeart/2005/8/layout/pyramid2"/>
    <dgm:cxn modelId="{BCF85527-56F5-4416-AF7A-39B4953D9819}" type="presParOf" srcId="{51CBA54B-15A3-4311-A0B5-A279293A4528}" destId="{E34F465A-9F32-473F-B80D-99FA2AE9F584}" srcOrd="0" destOrd="0" presId="urn:microsoft.com/office/officeart/2005/8/layout/pyramid2"/>
    <dgm:cxn modelId="{0575C199-5E5F-474A-B062-72D30A2BF8E4}" type="presParOf" srcId="{51CBA54B-15A3-4311-A0B5-A279293A4528}" destId="{63D58360-106B-469B-B247-BDBF3B205252}" srcOrd="1" destOrd="0" presId="urn:microsoft.com/office/officeart/2005/8/layout/pyramid2"/>
    <dgm:cxn modelId="{967111FC-4B20-4190-8837-5E6E5BA15783}" type="presParOf" srcId="{51CBA54B-15A3-4311-A0B5-A279293A4528}" destId="{6F747F10-0ADE-4E1E-9FF9-27D36C2F3EFD}" srcOrd="2" destOrd="0" presId="urn:microsoft.com/office/officeart/2005/8/layout/pyramid2"/>
    <dgm:cxn modelId="{727611E2-BA0E-440E-A1DE-2AE1395856D7}" type="presParOf" srcId="{51CBA54B-15A3-4311-A0B5-A279293A4528}" destId="{10740A3B-2B82-41E4-98C8-13F3D1A9040D}" srcOrd="3" destOrd="0" presId="urn:microsoft.com/office/officeart/2005/8/layout/pyramid2"/>
    <dgm:cxn modelId="{8513D83C-D527-45D0-97F5-B3D94FAD38FB}" type="presParOf" srcId="{51CBA54B-15A3-4311-A0B5-A279293A4528}" destId="{96F637D9-8E53-4DFD-A37D-F62D9E2F67A5}" srcOrd="4" destOrd="0" presId="urn:microsoft.com/office/officeart/2005/8/layout/pyramid2"/>
    <dgm:cxn modelId="{9B99D5FC-EBDB-4093-9532-40775537AAE1}" type="presParOf" srcId="{51CBA54B-15A3-4311-A0B5-A279293A4528}" destId="{391F58D4-8D04-467D-98C1-1D4A5D2624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57334-4948-43F2-A4C5-192D2E58953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2E28809-6107-49EE-BFC1-A230D2F476F0}">
      <dgm:prSet phldrT="[Texto]"/>
      <dgm:spPr/>
      <dgm:t>
        <a:bodyPr/>
        <a:lstStyle/>
        <a:p>
          <a:r>
            <a:rPr lang="es-EC" dirty="0"/>
            <a:t>Para el 2018 se contaba con </a:t>
          </a:r>
        </a:p>
      </dgm:t>
    </dgm:pt>
    <dgm:pt modelId="{DDD5BCC7-07D7-43CD-B4EB-8E59405E79FB}" type="parTrans" cxnId="{DB897300-821C-4D57-8D85-CE538CEA32ED}">
      <dgm:prSet/>
      <dgm:spPr/>
      <dgm:t>
        <a:bodyPr/>
        <a:lstStyle/>
        <a:p>
          <a:endParaRPr lang="es-EC"/>
        </a:p>
      </dgm:t>
    </dgm:pt>
    <dgm:pt modelId="{9FDE5F2D-A30E-4761-8796-D77C1987F103}" type="sibTrans" cxnId="{DB897300-821C-4D57-8D85-CE538CEA32ED}">
      <dgm:prSet/>
      <dgm:spPr/>
      <dgm:t>
        <a:bodyPr/>
        <a:lstStyle/>
        <a:p>
          <a:endParaRPr lang="es-EC"/>
        </a:p>
      </dgm:t>
    </dgm:pt>
    <dgm:pt modelId="{EA24DB2F-46F5-4824-AB19-6AF6F07771FB}">
      <dgm:prSet phldrT="[Texto]"/>
      <dgm:spPr/>
      <dgm:t>
        <a:bodyPr/>
        <a:lstStyle/>
        <a:p>
          <a:r>
            <a:rPr lang="es-EC" dirty="0"/>
            <a:t>58.000 buques mercantes</a:t>
          </a:r>
        </a:p>
      </dgm:t>
    </dgm:pt>
    <dgm:pt modelId="{5A385095-8538-4571-AF9C-712840E109BD}" type="parTrans" cxnId="{520AC9CA-1DD5-4BE6-80CD-D440609E1C91}">
      <dgm:prSet/>
      <dgm:spPr/>
      <dgm:t>
        <a:bodyPr/>
        <a:lstStyle/>
        <a:p>
          <a:endParaRPr lang="es-EC"/>
        </a:p>
      </dgm:t>
    </dgm:pt>
    <dgm:pt modelId="{D0318A3B-0222-4F5D-9A6B-B56ED93EB6A1}" type="sibTrans" cxnId="{520AC9CA-1DD5-4BE6-80CD-D440609E1C91}">
      <dgm:prSet/>
      <dgm:spPr/>
      <dgm:t>
        <a:bodyPr/>
        <a:lstStyle/>
        <a:p>
          <a:endParaRPr lang="es-EC"/>
        </a:p>
      </dgm:t>
    </dgm:pt>
    <dgm:pt modelId="{B0502099-459E-4F17-8E1A-D520E125C7B6}">
      <dgm:prSet phldrT="[Texto]"/>
      <dgm:spPr/>
      <dgm:t>
        <a:bodyPr/>
        <a:lstStyle/>
        <a:p>
          <a:r>
            <a:rPr lang="es-EC" dirty="0"/>
            <a:t>De acuerdo a las necesidades del cliente</a:t>
          </a:r>
        </a:p>
      </dgm:t>
    </dgm:pt>
    <dgm:pt modelId="{92B24708-6B31-4FBD-860A-26C22A6B8611}" type="parTrans" cxnId="{A98BB8A5-74FE-483D-A376-F6ACDEDAC6BA}">
      <dgm:prSet/>
      <dgm:spPr/>
      <dgm:t>
        <a:bodyPr/>
        <a:lstStyle/>
        <a:p>
          <a:endParaRPr lang="es-EC"/>
        </a:p>
      </dgm:t>
    </dgm:pt>
    <dgm:pt modelId="{5D784709-5845-4653-B360-B0DACC6A9AA3}" type="sibTrans" cxnId="{A98BB8A5-74FE-483D-A376-F6ACDEDAC6BA}">
      <dgm:prSet/>
      <dgm:spPr/>
      <dgm:t>
        <a:bodyPr/>
        <a:lstStyle/>
        <a:p>
          <a:endParaRPr lang="es-EC"/>
        </a:p>
      </dgm:t>
    </dgm:pt>
    <dgm:pt modelId="{6982F3D4-0B3C-4523-A46A-DBA4C25AEF87}">
      <dgm:prSet phldrT="[Texto]"/>
      <dgm:spPr/>
      <dgm:t>
        <a:bodyPr/>
        <a:lstStyle/>
        <a:p>
          <a:r>
            <a:rPr lang="es-EC" dirty="0"/>
            <a:t>Transporte especializado </a:t>
          </a:r>
        </a:p>
      </dgm:t>
    </dgm:pt>
    <dgm:pt modelId="{5334ABB1-750A-458F-8424-DBF7C9A02FF0}" type="parTrans" cxnId="{667649D7-A5F3-4B64-9B5A-3C0C4BFCECCB}">
      <dgm:prSet/>
      <dgm:spPr/>
      <dgm:t>
        <a:bodyPr/>
        <a:lstStyle/>
        <a:p>
          <a:endParaRPr lang="es-EC"/>
        </a:p>
      </dgm:t>
    </dgm:pt>
    <dgm:pt modelId="{B4E6E52E-8AA5-4C61-AC06-F1EFD5428734}" type="sibTrans" cxnId="{667649D7-A5F3-4B64-9B5A-3C0C4BFCECCB}">
      <dgm:prSet/>
      <dgm:spPr/>
      <dgm:t>
        <a:bodyPr/>
        <a:lstStyle/>
        <a:p>
          <a:endParaRPr lang="es-EC"/>
        </a:p>
      </dgm:t>
    </dgm:pt>
    <dgm:pt modelId="{F6D21CF9-8AA7-4580-8020-E267ECB7C2EE}">
      <dgm:prSet phldrT="[Texto]"/>
      <dgm:spPr/>
      <dgm:t>
        <a:bodyPr/>
        <a:lstStyle/>
        <a:p>
          <a:r>
            <a:rPr lang="es-EC" dirty="0"/>
            <a:t>Según el tipo de carga tenemos:</a:t>
          </a:r>
        </a:p>
      </dgm:t>
    </dgm:pt>
    <dgm:pt modelId="{7437491D-8EBC-4086-ADA4-CA2EF6CE0927}" type="parTrans" cxnId="{AC104367-178E-4468-BDA0-1A81CEEACCF6}">
      <dgm:prSet/>
      <dgm:spPr/>
      <dgm:t>
        <a:bodyPr/>
        <a:lstStyle/>
        <a:p>
          <a:endParaRPr lang="es-EC"/>
        </a:p>
      </dgm:t>
    </dgm:pt>
    <dgm:pt modelId="{1EC7B80F-6BA1-46F3-8CB6-31B36E07E320}" type="sibTrans" cxnId="{AC104367-178E-4468-BDA0-1A81CEEACCF6}">
      <dgm:prSet/>
      <dgm:spPr/>
      <dgm:t>
        <a:bodyPr/>
        <a:lstStyle/>
        <a:p>
          <a:endParaRPr lang="es-EC"/>
        </a:p>
      </dgm:t>
    </dgm:pt>
    <dgm:pt modelId="{4CB4BC20-35E0-442C-A5A6-A839D7568BC7}">
      <dgm:prSet phldrT="[Texto]"/>
      <dgm:spPr/>
      <dgm:t>
        <a:bodyPr/>
        <a:lstStyle/>
        <a:p>
          <a:r>
            <a:rPr lang="es-EC" dirty="0"/>
            <a:t>petrolero, gaseros, graneleros, carga general, portacontenedores</a:t>
          </a:r>
        </a:p>
      </dgm:t>
    </dgm:pt>
    <dgm:pt modelId="{F9227EA8-204F-4D3E-9AC3-D068E598A94E}" type="parTrans" cxnId="{3130D72D-D1E8-4564-858B-ADBC23E9CD88}">
      <dgm:prSet/>
      <dgm:spPr/>
      <dgm:t>
        <a:bodyPr/>
        <a:lstStyle/>
        <a:p>
          <a:endParaRPr lang="es-EC"/>
        </a:p>
      </dgm:t>
    </dgm:pt>
    <dgm:pt modelId="{D1729C65-E71F-413E-81CA-E400DF9511DB}" type="sibTrans" cxnId="{3130D72D-D1E8-4564-858B-ADBC23E9CD88}">
      <dgm:prSet/>
      <dgm:spPr/>
      <dgm:t>
        <a:bodyPr/>
        <a:lstStyle/>
        <a:p>
          <a:endParaRPr lang="es-EC"/>
        </a:p>
      </dgm:t>
    </dgm:pt>
    <dgm:pt modelId="{817A183E-E2CA-4C85-A77D-95FB5BF60349}" type="pres">
      <dgm:prSet presAssocID="{73C57334-4948-43F2-A4C5-192D2E589535}" presName="Name0" presStyleCnt="0">
        <dgm:presLayoutVars>
          <dgm:chMax/>
          <dgm:chPref/>
          <dgm:dir/>
          <dgm:animLvl val="lvl"/>
        </dgm:presLayoutVars>
      </dgm:prSet>
      <dgm:spPr/>
    </dgm:pt>
    <dgm:pt modelId="{978DE1FA-874B-4A9C-A3ED-EBB2596BE166}" type="pres">
      <dgm:prSet presAssocID="{12E28809-6107-49EE-BFC1-A230D2F476F0}" presName="composite" presStyleCnt="0"/>
      <dgm:spPr/>
    </dgm:pt>
    <dgm:pt modelId="{8C666151-9CD6-4173-A4AD-2B21B41017E4}" type="pres">
      <dgm:prSet presAssocID="{12E28809-6107-49EE-BFC1-A230D2F476F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F1CFB6F-AEDC-4D79-8DFE-9901CCF71F50}" type="pres">
      <dgm:prSet presAssocID="{12E28809-6107-49EE-BFC1-A230D2F476F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C34B13-E302-4339-AE28-E5E4749F8778}" type="pres">
      <dgm:prSet presAssocID="{12E28809-6107-49EE-BFC1-A230D2F476F0}" presName="BalanceSpacing" presStyleCnt="0"/>
      <dgm:spPr/>
    </dgm:pt>
    <dgm:pt modelId="{C0A97E43-2300-4899-9A8C-183B9CB2E9E2}" type="pres">
      <dgm:prSet presAssocID="{12E28809-6107-49EE-BFC1-A230D2F476F0}" presName="BalanceSpacing1" presStyleCnt="0"/>
      <dgm:spPr/>
    </dgm:pt>
    <dgm:pt modelId="{E3284432-D42F-4B26-AE00-0E271AA9E6F4}" type="pres">
      <dgm:prSet presAssocID="{9FDE5F2D-A30E-4761-8796-D77C1987F103}" presName="Accent1Text" presStyleLbl="node1" presStyleIdx="1" presStyleCnt="6"/>
      <dgm:spPr/>
    </dgm:pt>
    <dgm:pt modelId="{A68F1B36-F580-4844-B34E-853A196809A1}" type="pres">
      <dgm:prSet presAssocID="{9FDE5F2D-A30E-4761-8796-D77C1987F103}" presName="spaceBetweenRectangles" presStyleCnt="0"/>
      <dgm:spPr/>
    </dgm:pt>
    <dgm:pt modelId="{DD830184-7D88-4B1C-ABD7-F888DAB1E340}" type="pres">
      <dgm:prSet presAssocID="{B0502099-459E-4F17-8E1A-D520E125C7B6}" presName="composite" presStyleCnt="0"/>
      <dgm:spPr/>
    </dgm:pt>
    <dgm:pt modelId="{F59B6352-E8B3-468D-856B-65E4F433102C}" type="pres">
      <dgm:prSet presAssocID="{B0502099-459E-4F17-8E1A-D520E125C7B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25A0646-72B4-4238-AF1A-EBE95481DA35}" type="pres">
      <dgm:prSet presAssocID="{B0502099-459E-4F17-8E1A-D520E125C7B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3BCB757-75B3-434D-BF18-03B861F3D525}" type="pres">
      <dgm:prSet presAssocID="{B0502099-459E-4F17-8E1A-D520E125C7B6}" presName="BalanceSpacing" presStyleCnt="0"/>
      <dgm:spPr/>
    </dgm:pt>
    <dgm:pt modelId="{970A6859-179F-4E46-9100-C19E80B7EE56}" type="pres">
      <dgm:prSet presAssocID="{B0502099-459E-4F17-8E1A-D520E125C7B6}" presName="BalanceSpacing1" presStyleCnt="0"/>
      <dgm:spPr/>
    </dgm:pt>
    <dgm:pt modelId="{6BB7C295-80AB-43F6-9376-DB20E5B70B57}" type="pres">
      <dgm:prSet presAssocID="{5D784709-5845-4653-B360-B0DACC6A9AA3}" presName="Accent1Text" presStyleLbl="node1" presStyleIdx="3" presStyleCnt="6"/>
      <dgm:spPr/>
    </dgm:pt>
    <dgm:pt modelId="{D06723C1-221F-48D0-8BD1-C5D5F81FFC70}" type="pres">
      <dgm:prSet presAssocID="{5D784709-5845-4653-B360-B0DACC6A9AA3}" presName="spaceBetweenRectangles" presStyleCnt="0"/>
      <dgm:spPr/>
    </dgm:pt>
    <dgm:pt modelId="{1DBEF304-70B1-4099-8589-37B7E1BA185E}" type="pres">
      <dgm:prSet presAssocID="{F6D21CF9-8AA7-4580-8020-E267ECB7C2EE}" presName="composite" presStyleCnt="0"/>
      <dgm:spPr/>
    </dgm:pt>
    <dgm:pt modelId="{D6E55A1A-85C3-487D-B8DC-823C9C469F7D}" type="pres">
      <dgm:prSet presAssocID="{F6D21CF9-8AA7-4580-8020-E267ECB7C2E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9528964-A084-4A90-9382-D37CF03B2B6C}" type="pres">
      <dgm:prSet presAssocID="{F6D21CF9-8AA7-4580-8020-E267ECB7C2E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B8E62CA-7976-4280-B676-81516A326A56}" type="pres">
      <dgm:prSet presAssocID="{F6D21CF9-8AA7-4580-8020-E267ECB7C2EE}" presName="BalanceSpacing" presStyleCnt="0"/>
      <dgm:spPr/>
    </dgm:pt>
    <dgm:pt modelId="{029B700B-6FD0-4348-8CB4-2D36FF8F7868}" type="pres">
      <dgm:prSet presAssocID="{F6D21CF9-8AA7-4580-8020-E267ECB7C2EE}" presName="BalanceSpacing1" presStyleCnt="0"/>
      <dgm:spPr/>
    </dgm:pt>
    <dgm:pt modelId="{9FFB36E4-B8D6-4C17-BB04-7B92B4AFE889}" type="pres">
      <dgm:prSet presAssocID="{1EC7B80F-6BA1-46F3-8CB6-31B36E07E320}" presName="Accent1Text" presStyleLbl="node1" presStyleIdx="5" presStyleCnt="6"/>
      <dgm:spPr/>
    </dgm:pt>
  </dgm:ptLst>
  <dgm:cxnLst>
    <dgm:cxn modelId="{DB897300-821C-4D57-8D85-CE538CEA32ED}" srcId="{73C57334-4948-43F2-A4C5-192D2E589535}" destId="{12E28809-6107-49EE-BFC1-A230D2F476F0}" srcOrd="0" destOrd="0" parTransId="{DDD5BCC7-07D7-43CD-B4EB-8E59405E79FB}" sibTransId="{9FDE5F2D-A30E-4761-8796-D77C1987F103}"/>
    <dgm:cxn modelId="{C1479C03-0FE5-4C26-A227-CAA1BE51E39D}" type="presOf" srcId="{12E28809-6107-49EE-BFC1-A230D2F476F0}" destId="{8C666151-9CD6-4173-A4AD-2B21B41017E4}" srcOrd="0" destOrd="0" presId="urn:microsoft.com/office/officeart/2008/layout/AlternatingHexagons"/>
    <dgm:cxn modelId="{653DAA1B-45BA-46B6-AA31-C9F30775061D}" type="presOf" srcId="{B0502099-459E-4F17-8E1A-D520E125C7B6}" destId="{F59B6352-E8B3-468D-856B-65E4F433102C}" srcOrd="0" destOrd="0" presId="urn:microsoft.com/office/officeart/2008/layout/AlternatingHexagons"/>
    <dgm:cxn modelId="{3130D72D-D1E8-4564-858B-ADBC23E9CD88}" srcId="{F6D21CF9-8AA7-4580-8020-E267ECB7C2EE}" destId="{4CB4BC20-35E0-442C-A5A6-A839D7568BC7}" srcOrd="0" destOrd="0" parTransId="{F9227EA8-204F-4D3E-9AC3-D068E598A94E}" sibTransId="{D1729C65-E71F-413E-81CA-E400DF9511DB}"/>
    <dgm:cxn modelId="{9BBAAA37-54A7-414E-B1DF-113D7CD2D935}" type="presOf" srcId="{F6D21CF9-8AA7-4580-8020-E267ECB7C2EE}" destId="{D6E55A1A-85C3-487D-B8DC-823C9C469F7D}" srcOrd="0" destOrd="0" presId="urn:microsoft.com/office/officeart/2008/layout/AlternatingHexagons"/>
    <dgm:cxn modelId="{0EC2525D-3BFB-48F9-8051-B5C810AFCE43}" type="presOf" srcId="{EA24DB2F-46F5-4824-AB19-6AF6F07771FB}" destId="{CF1CFB6F-AEDC-4D79-8DFE-9901CCF71F50}" srcOrd="0" destOrd="0" presId="urn:microsoft.com/office/officeart/2008/layout/AlternatingHexagons"/>
    <dgm:cxn modelId="{AC104367-178E-4468-BDA0-1A81CEEACCF6}" srcId="{73C57334-4948-43F2-A4C5-192D2E589535}" destId="{F6D21CF9-8AA7-4580-8020-E267ECB7C2EE}" srcOrd="2" destOrd="0" parTransId="{7437491D-8EBC-4086-ADA4-CA2EF6CE0927}" sibTransId="{1EC7B80F-6BA1-46F3-8CB6-31B36E07E320}"/>
    <dgm:cxn modelId="{427ACA4E-BB39-4673-B67B-98E07939E841}" type="presOf" srcId="{5D784709-5845-4653-B360-B0DACC6A9AA3}" destId="{6BB7C295-80AB-43F6-9376-DB20E5B70B57}" srcOrd="0" destOrd="0" presId="urn:microsoft.com/office/officeart/2008/layout/AlternatingHexagons"/>
    <dgm:cxn modelId="{A1491080-C487-438B-8195-C511F59BEDB7}" type="presOf" srcId="{9FDE5F2D-A30E-4761-8796-D77C1987F103}" destId="{E3284432-D42F-4B26-AE00-0E271AA9E6F4}" srcOrd="0" destOrd="0" presId="urn:microsoft.com/office/officeart/2008/layout/AlternatingHexagons"/>
    <dgm:cxn modelId="{46D8468E-354B-4265-A38C-08EDAA7D5C19}" type="presOf" srcId="{6982F3D4-0B3C-4523-A46A-DBA4C25AEF87}" destId="{C25A0646-72B4-4238-AF1A-EBE95481DA35}" srcOrd="0" destOrd="0" presId="urn:microsoft.com/office/officeart/2008/layout/AlternatingHexagons"/>
    <dgm:cxn modelId="{A98BB8A5-74FE-483D-A376-F6ACDEDAC6BA}" srcId="{73C57334-4948-43F2-A4C5-192D2E589535}" destId="{B0502099-459E-4F17-8E1A-D520E125C7B6}" srcOrd="1" destOrd="0" parTransId="{92B24708-6B31-4FBD-860A-26C22A6B8611}" sibTransId="{5D784709-5845-4653-B360-B0DACC6A9AA3}"/>
    <dgm:cxn modelId="{C873EFB3-C331-41BC-9B7C-9840AEF2F396}" type="presOf" srcId="{1EC7B80F-6BA1-46F3-8CB6-31B36E07E320}" destId="{9FFB36E4-B8D6-4C17-BB04-7B92B4AFE889}" srcOrd="0" destOrd="0" presId="urn:microsoft.com/office/officeart/2008/layout/AlternatingHexagons"/>
    <dgm:cxn modelId="{CF6F8CC5-B22B-4784-BC64-F69844BD148F}" type="presOf" srcId="{73C57334-4948-43F2-A4C5-192D2E589535}" destId="{817A183E-E2CA-4C85-A77D-95FB5BF60349}" srcOrd="0" destOrd="0" presId="urn:microsoft.com/office/officeart/2008/layout/AlternatingHexagons"/>
    <dgm:cxn modelId="{520AC9CA-1DD5-4BE6-80CD-D440609E1C91}" srcId="{12E28809-6107-49EE-BFC1-A230D2F476F0}" destId="{EA24DB2F-46F5-4824-AB19-6AF6F07771FB}" srcOrd="0" destOrd="0" parTransId="{5A385095-8538-4571-AF9C-712840E109BD}" sibTransId="{D0318A3B-0222-4F5D-9A6B-B56ED93EB6A1}"/>
    <dgm:cxn modelId="{667649D7-A5F3-4B64-9B5A-3C0C4BFCECCB}" srcId="{B0502099-459E-4F17-8E1A-D520E125C7B6}" destId="{6982F3D4-0B3C-4523-A46A-DBA4C25AEF87}" srcOrd="0" destOrd="0" parTransId="{5334ABB1-750A-458F-8424-DBF7C9A02FF0}" sibTransId="{B4E6E52E-8AA5-4C61-AC06-F1EFD5428734}"/>
    <dgm:cxn modelId="{9F96AFE0-6573-4B15-BDA8-27DEA1B2BB2A}" type="presOf" srcId="{4CB4BC20-35E0-442C-A5A6-A839D7568BC7}" destId="{E9528964-A084-4A90-9382-D37CF03B2B6C}" srcOrd="0" destOrd="0" presId="urn:microsoft.com/office/officeart/2008/layout/AlternatingHexagons"/>
    <dgm:cxn modelId="{7117061F-79BF-431C-8C22-3F2031086C97}" type="presParOf" srcId="{817A183E-E2CA-4C85-A77D-95FB5BF60349}" destId="{978DE1FA-874B-4A9C-A3ED-EBB2596BE166}" srcOrd="0" destOrd="0" presId="urn:microsoft.com/office/officeart/2008/layout/AlternatingHexagons"/>
    <dgm:cxn modelId="{61428D61-7208-431A-93AF-ACA7D877A82E}" type="presParOf" srcId="{978DE1FA-874B-4A9C-A3ED-EBB2596BE166}" destId="{8C666151-9CD6-4173-A4AD-2B21B41017E4}" srcOrd="0" destOrd="0" presId="urn:microsoft.com/office/officeart/2008/layout/AlternatingHexagons"/>
    <dgm:cxn modelId="{95D32F8F-DC6F-46E4-9C3E-B100DF8C5DD5}" type="presParOf" srcId="{978DE1FA-874B-4A9C-A3ED-EBB2596BE166}" destId="{CF1CFB6F-AEDC-4D79-8DFE-9901CCF71F50}" srcOrd="1" destOrd="0" presId="urn:microsoft.com/office/officeart/2008/layout/AlternatingHexagons"/>
    <dgm:cxn modelId="{E13350C9-3462-4B9E-B460-674973CE2E94}" type="presParOf" srcId="{978DE1FA-874B-4A9C-A3ED-EBB2596BE166}" destId="{EEC34B13-E302-4339-AE28-E5E4749F8778}" srcOrd="2" destOrd="0" presId="urn:microsoft.com/office/officeart/2008/layout/AlternatingHexagons"/>
    <dgm:cxn modelId="{9C9574D8-BD09-40E7-92BE-AB547866771E}" type="presParOf" srcId="{978DE1FA-874B-4A9C-A3ED-EBB2596BE166}" destId="{C0A97E43-2300-4899-9A8C-183B9CB2E9E2}" srcOrd="3" destOrd="0" presId="urn:microsoft.com/office/officeart/2008/layout/AlternatingHexagons"/>
    <dgm:cxn modelId="{0495730A-9712-4D62-BE7B-6D03D664DD1C}" type="presParOf" srcId="{978DE1FA-874B-4A9C-A3ED-EBB2596BE166}" destId="{E3284432-D42F-4B26-AE00-0E271AA9E6F4}" srcOrd="4" destOrd="0" presId="urn:microsoft.com/office/officeart/2008/layout/AlternatingHexagons"/>
    <dgm:cxn modelId="{87A5937E-670A-45C9-A444-9008E52D6A30}" type="presParOf" srcId="{817A183E-E2CA-4C85-A77D-95FB5BF60349}" destId="{A68F1B36-F580-4844-B34E-853A196809A1}" srcOrd="1" destOrd="0" presId="urn:microsoft.com/office/officeart/2008/layout/AlternatingHexagons"/>
    <dgm:cxn modelId="{7731F456-4982-45D5-B6ED-E71D8A3F2EBF}" type="presParOf" srcId="{817A183E-E2CA-4C85-A77D-95FB5BF60349}" destId="{DD830184-7D88-4B1C-ABD7-F888DAB1E340}" srcOrd="2" destOrd="0" presId="urn:microsoft.com/office/officeart/2008/layout/AlternatingHexagons"/>
    <dgm:cxn modelId="{ED7B989B-E869-4726-912A-6D9A062C2E88}" type="presParOf" srcId="{DD830184-7D88-4B1C-ABD7-F888DAB1E340}" destId="{F59B6352-E8B3-468D-856B-65E4F433102C}" srcOrd="0" destOrd="0" presId="urn:microsoft.com/office/officeart/2008/layout/AlternatingHexagons"/>
    <dgm:cxn modelId="{55E10019-65D7-4F6F-91F3-3313619E3B87}" type="presParOf" srcId="{DD830184-7D88-4B1C-ABD7-F888DAB1E340}" destId="{C25A0646-72B4-4238-AF1A-EBE95481DA35}" srcOrd="1" destOrd="0" presId="urn:microsoft.com/office/officeart/2008/layout/AlternatingHexagons"/>
    <dgm:cxn modelId="{8EE440E3-C134-42C2-A057-9636230B79B0}" type="presParOf" srcId="{DD830184-7D88-4B1C-ABD7-F888DAB1E340}" destId="{E3BCB757-75B3-434D-BF18-03B861F3D525}" srcOrd="2" destOrd="0" presId="urn:microsoft.com/office/officeart/2008/layout/AlternatingHexagons"/>
    <dgm:cxn modelId="{1D80B90D-A90A-46C4-8C7F-AB167C98433A}" type="presParOf" srcId="{DD830184-7D88-4B1C-ABD7-F888DAB1E340}" destId="{970A6859-179F-4E46-9100-C19E80B7EE56}" srcOrd="3" destOrd="0" presId="urn:microsoft.com/office/officeart/2008/layout/AlternatingHexagons"/>
    <dgm:cxn modelId="{09A09390-6E9F-4943-A609-56FDDB87EF1E}" type="presParOf" srcId="{DD830184-7D88-4B1C-ABD7-F888DAB1E340}" destId="{6BB7C295-80AB-43F6-9376-DB20E5B70B57}" srcOrd="4" destOrd="0" presId="urn:microsoft.com/office/officeart/2008/layout/AlternatingHexagons"/>
    <dgm:cxn modelId="{60670A83-FC9F-4BD2-BE74-C21938D543BE}" type="presParOf" srcId="{817A183E-E2CA-4C85-A77D-95FB5BF60349}" destId="{D06723C1-221F-48D0-8BD1-C5D5F81FFC70}" srcOrd="3" destOrd="0" presId="urn:microsoft.com/office/officeart/2008/layout/AlternatingHexagons"/>
    <dgm:cxn modelId="{24C1F170-28A2-49D6-94FB-58F5C443655D}" type="presParOf" srcId="{817A183E-E2CA-4C85-A77D-95FB5BF60349}" destId="{1DBEF304-70B1-4099-8589-37B7E1BA185E}" srcOrd="4" destOrd="0" presId="urn:microsoft.com/office/officeart/2008/layout/AlternatingHexagons"/>
    <dgm:cxn modelId="{92B6E67D-944F-426C-8DF9-357578A2896E}" type="presParOf" srcId="{1DBEF304-70B1-4099-8589-37B7E1BA185E}" destId="{D6E55A1A-85C3-487D-B8DC-823C9C469F7D}" srcOrd="0" destOrd="0" presId="urn:microsoft.com/office/officeart/2008/layout/AlternatingHexagons"/>
    <dgm:cxn modelId="{72119AE4-FCA0-4D37-B8A9-DC7FC98F9EB8}" type="presParOf" srcId="{1DBEF304-70B1-4099-8589-37B7E1BA185E}" destId="{E9528964-A084-4A90-9382-D37CF03B2B6C}" srcOrd="1" destOrd="0" presId="urn:microsoft.com/office/officeart/2008/layout/AlternatingHexagons"/>
    <dgm:cxn modelId="{19D690DD-B177-4A59-9D2C-7C84B8633F00}" type="presParOf" srcId="{1DBEF304-70B1-4099-8589-37B7E1BA185E}" destId="{9B8E62CA-7976-4280-B676-81516A326A56}" srcOrd="2" destOrd="0" presId="urn:microsoft.com/office/officeart/2008/layout/AlternatingHexagons"/>
    <dgm:cxn modelId="{171D2801-8F95-4A80-8AB6-B788C652C90A}" type="presParOf" srcId="{1DBEF304-70B1-4099-8589-37B7E1BA185E}" destId="{029B700B-6FD0-4348-8CB4-2D36FF8F7868}" srcOrd="3" destOrd="0" presId="urn:microsoft.com/office/officeart/2008/layout/AlternatingHexagons"/>
    <dgm:cxn modelId="{E8E123DE-8DF2-4825-A219-78CD6BE8BF06}" type="presParOf" srcId="{1DBEF304-70B1-4099-8589-37B7E1BA185E}" destId="{9FFB36E4-B8D6-4C17-BB04-7B92B4AFE8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75F70-C0DE-46AD-A462-75E6F13A5F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BAB672-565B-4879-97A5-9C53777AA51B}">
      <dgm:prSet phldrT="[Texto]" custT="1"/>
      <dgm:spPr/>
      <dgm:t>
        <a:bodyPr/>
        <a:lstStyle/>
        <a:p>
          <a:r>
            <a:rPr lang="es-EC" sz="2400" dirty="0"/>
            <a:t>Del </a:t>
          </a:r>
          <a:r>
            <a:rPr lang="es-EC" sz="2400" dirty="0" err="1"/>
            <a:t>ínea</a:t>
          </a:r>
          <a:r>
            <a:rPr lang="es-EC" sz="2400" dirty="0"/>
            <a:t>:</a:t>
          </a:r>
          <a:r>
            <a:rPr lang="es-EC" sz="1800" dirty="0"/>
            <a:t> </a:t>
          </a:r>
          <a:r>
            <a:rPr lang="es-EC" sz="1800" b="1" dirty="0">
              <a:solidFill>
                <a:schemeClr val="accent4">
                  <a:lumMod val="40000"/>
                  <a:lumOff val="60000"/>
                </a:schemeClr>
              </a:solidFill>
            </a:rPr>
            <a:t>portacontenedores</a:t>
          </a:r>
          <a:r>
            <a:rPr lang="es-EC" sz="1800" dirty="0"/>
            <a:t>, ro-ro, carga general de línea y carga general de trampa</a:t>
          </a:r>
        </a:p>
      </dgm:t>
    </dgm:pt>
    <dgm:pt modelId="{7B402A67-ED1D-4BF7-ACDE-1F56C843F060}" type="parTrans" cxnId="{7CC159EA-DBBF-4B3E-AA98-F78FFEB8A935}">
      <dgm:prSet/>
      <dgm:spPr/>
      <dgm:t>
        <a:bodyPr/>
        <a:lstStyle/>
        <a:p>
          <a:endParaRPr lang="es-EC"/>
        </a:p>
      </dgm:t>
    </dgm:pt>
    <dgm:pt modelId="{A2D7C489-0684-4DB3-BA37-60DA07C4A48B}" type="sibTrans" cxnId="{7CC159EA-DBBF-4B3E-AA98-F78FFEB8A935}">
      <dgm:prSet/>
      <dgm:spPr/>
      <dgm:t>
        <a:bodyPr/>
        <a:lstStyle/>
        <a:p>
          <a:endParaRPr lang="es-EC"/>
        </a:p>
      </dgm:t>
    </dgm:pt>
    <dgm:pt modelId="{8A423070-F8F0-48CD-BDB8-BF9D784F5F49}">
      <dgm:prSet phldrT="[Texto]" custT="1"/>
      <dgm:spPr/>
      <dgm:t>
        <a:bodyPr/>
        <a:lstStyle/>
        <a:p>
          <a:r>
            <a:rPr lang="es-EC" sz="2600" b="1" dirty="0"/>
            <a:t>Tanquero: </a:t>
          </a:r>
          <a:r>
            <a:rPr lang="es-EC" sz="1800" dirty="0"/>
            <a:t>transporte de petróleo y sus derivados</a:t>
          </a:r>
        </a:p>
      </dgm:t>
    </dgm:pt>
    <dgm:pt modelId="{F30CFF17-493E-443B-A2B1-73C65BA7AADC}" type="parTrans" cxnId="{8A9E6800-027B-4479-8349-63AB36D57998}">
      <dgm:prSet/>
      <dgm:spPr/>
      <dgm:t>
        <a:bodyPr/>
        <a:lstStyle/>
        <a:p>
          <a:endParaRPr lang="es-EC"/>
        </a:p>
      </dgm:t>
    </dgm:pt>
    <dgm:pt modelId="{C846BACC-3DA3-40F4-A521-9FF0CAA809C3}" type="sibTrans" cxnId="{8A9E6800-027B-4479-8349-63AB36D57998}">
      <dgm:prSet/>
      <dgm:spPr/>
      <dgm:t>
        <a:bodyPr/>
        <a:lstStyle/>
        <a:p>
          <a:endParaRPr lang="es-EC"/>
        </a:p>
      </dgm:t>
    </dgm:pt>
    <dgm:pt modelId="{8BF11077-84E4-401B-A7D3-9E5078F8EB8C}">
      <dgm:prSet phldrT="[Texto]" custT="1"/>
      <dgm:spPr/>
      <dgm:t>
        <a:bodyPr/>
        <a:lstStyle/>
        <a:p>
          <a:r>
            <a:rPr lang="es-EC" sz="2600" b="1" dirty="0"/>
            <a:t>Graneleras: </a:t>
          </a:r>
          <a:r>
            <a:rPr lang="es-EC" sz="1800" dirty="0"/>
            <a:t>carga de granel sólido </a:t>
          </a:r>
        </a:p>
      </dgm:t>
    </dgm:pt>
    <dgm:pt modelId="{E3C8C90D-9300-4711-8AB1-506814F25176}" type="parTrans" cxnId="{3F19909A-B141-473A-973D-D596ED433C4B}">
      <dgm:prSet/>
      <dgm:spPr/>
      <dgm:t>
        <a:bodyPr/>
        <a:lstStyle/>
        <a:p>
          <a:endParaRPr lang="es-EC"/>
        </a:p>
      </dgm:t>
    </dgm:pt>
    <dgm:pt modelId="{31D6A331-1A1B-49DE-B49B-E7C12D2B114D}" type="sibTrans" cxnId="{3F19909A-B141-473A-973D-D596ED433C4B}">
      <dgm:prSet/>
      <dgm:spPr/>
      <dgm:t>
        <a:bodyPr/>
        <a:lstStyle/>
        <a:p>
          <a:endParaRPr lang="es-EC"/>
        </a:p>
      </dgm:t>
    </dgm:pt>
    <dgm:pt modelId="{95C24AF4-0568-4CF9-B0D4-E38C802B7D49}" type="pres">
      <dgm:prSet presAssocID="{47875F70-C0DE-46AD-A462-75E6F13A5F99}" presName="Name0" presStyleCnt="0">
        <dgm:presLayoutVars>
          <dgm:chMax val="7"/>
          <dgm:chPref val="7"/>
          <dgm:dir/>
        </dgm:presLayoutVars>
      </dgm:prSet>
      <dgm:spPr/>
    </dgm:pt>
    <dgm:pt modelId="{EA70A4E3-9CA4-49F3-8F3B-49A9D09C8CB6}" type="pres">
      <dgm:prSet presAssocID="{47875F70-C0DE-46AD-A462-75E6F13A5F99}" presName="Name1" presStyleCnt="0"/>
      <dgm:spPr/>
    </dgm:pt>
    <dgm:pt modelId="{9F5477D6-D852-4836-AB0E-AB2F8CC5BF4E}" type="pres">
      <dgm:prSet presAssocID="{47875F70-C0DE-46AD-A462-75E6F13A5F99}" presName="cycle" presStyleCnt="0"/>
      <dgm:spPr/>
    </dgm:pt>
    <dgm:pt modelId="{3031F653-1BCB-4456-AC25-400E0E6EF869}" type="pres">
      <dgm:prSet presAssocID="{47875F70-C0DE-46AD-A462-75E6F13A5F99}" presName="srcNode" presStyleLbl="node1" presStyleIdx="0" presStyleCnt="3"/>
      <dgm:spPr/>
    </dgm:pt>
    <dgm:pt modelId="{AC6284CC-910E-4CFC-9559-AD99E9B3F460}" type="pres">
      <dgm:prSet presAssocID="{47875F70-C0DE-46AD-A462-75E6F13A5F99}" presName="conn" presStyleLbl="parChTrans1D2" presStyleIdx="0" presStyleCnt="1"/>
      <dgm:spPr/>
    </dgm:pt>
    <dgm:pt modelId="{D8761AE8-E7F3-41D1-B94E-8C8223828262}" type="pres">
      <dgm:prSet presAssocID="{47875F70-C0DE-46AD-A462-75E6F13A5F99}" presName="extraNode" presStyleLbl="node1" presStyleIdx="0" presStyleCnt="3"/>
      <dgm:spPr/>
    </dgm:pt>
    <dgm:pt modelId="{291708E0-5668-427D-AA68-3854854CDB9B}" type="pres">
      <dgm:prSet presAssocID="{47875F70-C0DE-46AD-A462-75E6F13A5F99}" presName="dstNode" presStyleLbl="node1" presStyleIdx="0" presStyleCnt="3"/>
      <dgm:spPr/>
    </dgm:pt>
    <dgm:pt modelId="{D3171318-DEAA-4863-B1F3-0E987C3B41A6}" type="pres">
      <dgm:prSet presAssocID="{B8BAB672-565B-4879-97A5-9C53777AA51B}" presName="text_1" presStyleLbl="node1" presStyleIdx="0" presStyleCnt="3">
        <dgm:presLayoutVars>
          <dgm:bulletEnabled val="1"/>
        </dgm:presLayoutVars>
      </dgm:prSet>
      <dgm:spPr/>
    </dgm:pt>
    <dgm:pt modelId="{3D5319D8-1D8B-449C-B35C-8AF72AA4872A}" type="pres">
      <dgm:prSet presAssocID="{B8BAB672-565B-4879-97A5-9C53777AA51B}" presName="accent_1" presStyleCnt="0"/>
      <dgm:spPr/>
    </dgm:pt>
    <dgm:pt modelId="{4E90CF82-4348-495D-90F7-E2833581CCC7}" type="pres">
      <dgm:prSet presAssocID="{B8BAB672-565B-4879-97A5-9C53777AA51B}" presName="accentRepeatNode" presStyleLbl="solidFgAcc1" presStyleIdx="0" presStyleCnt="3"/>
      <dgm:spPr/>
    </dgm:pt>
    <dgm:pt modelId="{86BD2EAB-C725-410F-B4A0-504CCA0905CE}" type="pres">
      <dgm:prSet presAssocID="{8A423070-F8F0-48CD-BDB8-BF9D784F5F49}" presName="text_2" presStyleLbl="node1" presStyleIdx="1" presStyleCnt="3" custLinFactNeighborX="-1143" custLinFactNeighborY="-3049">
        <dgm:presLayoutVars>
          <dgm:bulletEnabled val="1"/>
        </dgm:presLayoutVars>
      </dgm:prSet>
      <dgm:spPr/>
    </dgm:pt>
    <dgm:pt modelId="{C2D14C94-7B39-4232-B4D6-5CC30227EDBE}" type="pres">
      <dgm:prSet presAssocID="{8A423070-F8F0-48CD-BDB8-BF9D784F5F49}" presName="accent_2" presStyleCnt="0"/>
      <dgm:spPr/>
    </dgm:pt>
    <dgm:pt modelId="{83B84908-8CA6-4CBA-BA4C-D461993EF4BD}" type="pres">
      <dgm:prSet presAssocID="{8A423070-F8F0-48CD-BDB8-BF9D784F5F49}" presName="accentRepeatNode" presStyleLbl="solidFgAcc1" presStyleIdx="1" presStyleCnt="3"/>
      <dgm:spPr/>
    </dgm:pt>
    <dgm:pt modelId="{D442E952-5AFE-4542-B2FA-5DDECE185C4E}" type="pres">
      <dgm:prSet presAssocID="{8BF11077-84E4-401B-A7D3-9E5078F8EB8C}" presName="text_3" presStyleLbl="node1" presStyleIdx="2" presStyleCnt="3">
        <dgm:presLayoutVars>
          <dgm:bulletEnabled val="1"/>
        </dgm:presLayoutVars>
      </dgm:prSet>
      <dgm:spPr/>
    </dgm:pt>
    <dgm:pt modelId="{2004D140-0CC7-473C-B0E6-EE40AB2FC573}" type="pres">
      <dgm:prSet presAssocID="{8BF11077-84E4-401B-A7D3-9E5078F8EB8C}" presName="accent_3" presStyleCnt="0"/>
      <dgm:spPr/>
    </dgm:pt>
    <dgm:pt modelId="{B73AB0E4-0FA0-4621-8D95-6D02C6A52A88}" type="pres">
      <dgm:prSet presAssocID="{8BF11077-84E4-401B-A7D3-9E5078F8EB8C}" presName="accentRepeatNode" presStyleLbl="solidFgAcc1" presStyleIdx="2" presStyleCnt="3"/>
      <dgm:spPr/>
    </dgm:pt>
  </dgm:ptLst>
  <dgm:cxnLst>
    <dgm:cxn modelId="{8A9E6800-027B-4479-8349-63AB36D57998}" srcId="{47875F70-C0DE-46AD-A462-75E6F13A5F99}" destId="{8A423070-F8F0-48CD-BDB8-BF9D784F5F49}" srcOrd="1" destOrd="0" parTransId="{F30CFF17-493E-443B-A2B1-73C65BA7AADC}" sibTransId="{C846BACC-3DA3-40F4-A521-9FF0CAA809C3}"/>
    <dgm:cxn modelId="{2CE98872-DAC9-483B-8968-BF55E5B06A4E}" type="presOf" srcId="{8BF11077-84E4-401B-A7D3-9E5078F8EB8C}" destId="{D442E952-5AFE-4542-B2FA-5DDECE185C4E}" srcOrd="0" destOrd="0" presId="urn:microsoft.com/office/officeart/2008/layout/VerticalCurvedList"/>
    <dgm:cxn modelId="{BB55FF75-F3C5-4254-A1A9-5A59C746B599}" type="presOf" srcId="{47875F70-C0DE-46AD-A462-75E6F13A5F99}" destId="{95C24AF4-0568-4CF9-B0D4-E38C802B7D49}" srcOrd="0" destOrd="0" presId="urn:microsoft.com/office/officeart/2008/layout/VerticalCurvedList"/>
    <dgm:cxn modelId="{3F19909A-B141-473A-973D-D596ED433C4B}" srcId="{47875F70-C0DE-46AD-A462-75E6F13A5F99}" destId="{8BF11077-84E4-401B-A7D3-9E5078F8EB8C}" srcOrd="2" destOrd="0" parTransId="{E3C8C90D-9300-4711-8AB1-506814F25176}" sibTransId="{31D6A331-1A1B-49DE-B49B-E7C12D2B114D}"/>
    <dgm:cxn modelId="{6F443BA0-9D4F-46F6-ACDF-867C850CA3F6}" type="presOf" srcId="{8A423070-F8F0-48CD-BDB8-BF9D784F5F49}" destId="{86BD2EAB-C725-410F-B4A0-504CCA0905CE}" srcOrd="0" destOrd="0" presId="urn:microsoft.com/office/officeart/2008/layout/VerticalCurvedList"/>
    <dgm:cxn modelId="{D25857AA-5F4B-47BC-AE81-C04454F3D34E}" type="presOf" srcId="{B8BAB672-565B-4879-97A5-9C53777AA51B}" destId="{D3171318-DEAA-4863-B1F3-0E987C3B41A6}" srcOrd="0" destOrd="0" presId="urn:microsoft.com/office/officeart/2008/layout/VerticalCurvedList"/>
    <dgm:cxn modelId="{1FD661CF-DFA7-446F-B54A-70F7CE9E19EB}" type="presOf" srcId="{A2D7C489-0684-4DB3-BA37-60DA07C4A48B}" destId="{AC6284CC-910E-4CFC-9559-AD99E9B3F460}" srcOrd="0" destOrd="0" presId="urn:microsoft.com/office/officeart/2008/layout/VerticalCurvedList"/>
    <dgm:cxn modelId="{7CC159EA-DBBF-4B3E-AA98-F78FFEB8A935}" srcId="{47875F70-C0DE-46AD-A462-75E6F13A5F99}" destId="{B8BAB672-565B-4879-97A5-9C53777AA51B}" srcOrd="0" destOrd="0" parTransId="{7B402A67-ED1D-4BF7-ACDE-1F56C843F060}" sibTransId="{A2D7C489-0684-4DB3-BA37-60DA07C4A48B}"/>
    <dgm:cxn modelId="{C827BFFB-EAB9-455E-A4FA-41982814EA51}" type="presParOf" srcId="{95C24AF4-0568-4CF9-B0D4-E38C802B7D49}" destId="{EA70A4E3-9CA4-49F3-8F3B-49A9D09C8CB6}" srcOrd="0" destOrd="0" presId="urn:microsoft.com/office/officeart/2008/layout/VerticalCurvedList"/>
    <dgm:cxn modelId="{88D88C4F-32F9-440C-9618-D8FA09E3BB84}" type="presParOf" srcId="{EA70A4E3-9CA4-49F3-8F3B-49A9D09C8CB6}" destId="{9F5477D6-D852-4836-AB0E-AB2F8CC5BF4E}" srcOrd="0" destOrd="0" presId="urn:microsoft.com/office/officeart/2008/layout/VerticalCurvedList"/>
    <dgm:cxn modelId="{F7E0A01B-6CCF-4D26-9D30-4F3532BA2192}" type="presParOf" srcId="{9F5477D6-D852-4836-AB0E-AB2F8CC5BF4E}" destId="{3031F653-1BCB-4456-AC25-400E0E6EF869}" srcOrd="0" destOrd="0" presId="urn:microsoft.com/office/officeart/2008/layout/VerticalCurvedList"/>
    <dgm:cxn modelId="{0A6F16C3-C703-4442-A4AF-9CD95086F55B}" type="presParOf" srcId="{9F5477D6-D852-4836-AB0E-AB2F8CC5BF4E}" destId="{AC6284CC-910E-4CFC-9559-AD99E9B3F460}" srcOrd="1" destOrd="0" presId="urn:microsoft.com/office/officeart/2008/layout/VerticalCurvedList"/>
    <dgm:cxn modelId="{50C807A3-7143-4968-8947-463F555AB5F4}" type="presParOf" srcId="{9F5477D6-D852-4836-AB0E-AB2F8CC5BF4E}" destId="{D8761AE8-E7F3-41D1-B94E-8C8223828262}" srcOrd="2" destOrd="0" presId="urn:microsoft.com/office/officeart/2008/layout/VerticalCurvedList"/>
    <dgm:cxn modelId="{0DE2332C-BECA-44F9-989F-9DE79C339868}" type="presParOf" srcId="{9F5477D6-D852-4836-AB0E-AB2F8CC5BF4E}" destId="{291708E0-5668-427D-AA68-3854854CDB9B}" srcOrd="3" destOrd="0" presId="urn:microsoft.com/office/officeart/2008/layout/VerticalCurvedList"/>
    <dgm:cxn modelId="{BDB2EF75-4407-4D07-BF84-27B751DAB229}" type="presParOf" srcId="{EA70A4E3-9CA4-49F3-8F3B-49A9D09C8CB6}" destId="{D3171318-DEAA-4863-B1F3-0E987C3B41A6}" srcOrd="1" destOrd="0" presId="urn:microsoft.com/office/officeart/2008/layout/VerticalCurvedList"/>
    <dgm:cxn modelId="{AF19C555-265E-40DA-90A0-491A99B9F21E}" type="presParOf" srcId="{EA70A4E3-9CA4-49F3-8F3B-49A9D09C8CB6}" destId="{3D5319D8-1D8B-449C-B35C-8AF72AA4872A}" srcOrd="2" destOrd="0" presId="urn:microsoft.com/office/officeart/2008/layout/VerticalCurvedList"/>
    <dgm:cxn modelId="{1EE182B7-6384-4FB1-918C-7D64C5E2DA19}" type="presParOf" srcId="{3D5319D8-1D8B-449C-B35C-8AF72AA4872A}" destId="{4E90CF82-4348-495D-90F7-E2833581CCC7}" srcOrd="0" destOrd="0" presId="urn:microsoft.com/office/officeart/2008/layout/VerticalCurvedList"/>
    <dgm:cxn modelId="{047B4F2F-FFF5-45E4-B763-B18D6D62DDA0}" type="presParOf" srcId="{EA70A4E3-9CA4-49F3-8F3B-49A9D09C8CB6}" destId="{86BD2EAB-C725-410F-B4A0-504CCA0905CE}" srcOrd="3" destOrd="0" presId="urn:microsoft.com/office/officeart/2008/layout/VerticalCurvedList"/>
    <dgm:cxn modelId="{720A6D15-66ED-4757-856D-2974D36D6F1E}" type="presParOf" srcId="{EA70A4E3-9CA4-49F3-8F3B-49A9D09C8CB6}" destId="{C2D14C94-7B39-4232-B4D6-5CC30227EDBE}" srcOrd="4" destOrd="0" presId="urn:microsoft.com/office/officeart/2008/layout/VerticalCurvedList"/>
    <dgm:cxn modelId="{86EE6C4F-DFA9-4B7B-B5F0-608863E2371B}" type="presParOf" srcId="{C2D14C94-7B39-4232-B4D6-5CC30227EDBE}" destId="{83B84908-8CA6-4CBA-BA4C-D461993EF4BD}" srcOrd="0" destOrd="0" presId="urn:microsoft.com/office/officeart/2008/layout/VerticalCurvedList"/>
    <dgm:cxn modelId="{A3FEC0E8-0B6C-42EE-8A89-F0BCC7A7F7AC}" type="presParOf" srcId="{EA70A4E3-9CA4-49F3-8F3B-49A9D09C8CB6}" destId="{D442E952-5AFE-4542-B2FA-5DDECE185C4E}" srcOrd="5" destOrd="0" presId="urn:microsoft.com/office/officeart/2008/layout/VerticalCurvedList"/>
    <dgm:cxn modelId="{1BD51473-2D33-4125-B87A-AA25BF5A2856}" type="presParOf" srcId="{EA70A4E3-9CA4-49F3-8F3B-49A9D09C8CB6}" destId="{2004D140-0CC7-473C-B0E6-EE40AB2FC573}" srcOrd="6" destOrd="0" presId="urn:microsoft.com/office/officeart/2008/layout/VerticalCurvedList"/>
    <dgm:cxn modelId="{ACBE1EAB-68BA-4D29-8479-6EB8C9A61E05}" type="presParOf" srcId="{2004D140-0CC7-473C-B0E6-EE40AB2FC573}" destId="{B73AB0E4-0FA0-4621-8D95-6D02C6A52A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EAA41-8698-4F4D-AE42-E05518AD4B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047556-8FA7-4F5C-B961-1D51B0FF8B0E}">
      <dgm:prSet phldrT="[Texto]"/>
      <dgm:spPr/>
      <dgm:t>
        <a:bodyPr/>
        <a:lstStyle/>
        <a:p>
          <a:r>
            <a:rPr lang="es-EC" dirty="0"/>
            <a:t>Año 1958-1962 se realiza el primer dragado.</a:t>
          </a:r>
        </a:p>
        <a:p>
          <a:r>
            <a:rPr lang="es-EC" dirty="0"/>
            <a:t>Boya 32 y boya 62</a:t>
          </a:r>
        </a:p>
      </dgm:t>
    </dgm:pt>
    <dgm:pt modelId="{244F47FE-DC6B-454A-B7A9-379830CE834E}" type="parTrans" cxnId="{C4699E19-2AF3-4759-AE26-59CABC0E9B4C}">
      <dgm:prSet/>
      <dgm:spPr/>
      <dgm:t>
        <a:bodyPr/>
        <a:lstStyle/>
        <a:p>
          <a:endParaRPr lang="es-EC"/>
        </a:p>
      </dgm:t>
    </dgm:pt>
    <dgm:pt modelId="{FD1D1E19-F286-4F01-81B4-8310A5A1B460}" type="sibTrans" cxnId="{C4699E19-2AF3-4759-AE26-59CABC0E9B4C}">
      <dgm:prSet/>
      <dgm:spPr/>
      <dgm:t>
        <a:bodyPr/>
        <a:lstStyle/>
        <a:p>
          <a:endParaRPr lang="es-EC"/>
        </a:p>
      </dgm:t>
    </dgm:pt>
    <dgm:pt modelId="{E9297118-B2A6-48AF-AE36-F1B5A1C6F764}">
      <dgm:prSet phldrT="[Texto]"/>
      <dgm:spPr/>
      <dgm:t>
        <a:bodyPr/>
        <a:lstStyle/>
        <a:p>
          <a:r>
            <a:rPr lang="es-EC" dirty="0"/>
            <a:t>Año 1965 –Segundo dragado</a:t>
          </a:r>
        </a:p>
        <a:p>
          <a:r>
            <a:rPr lang="es-EC" dirty="0"/>
            <a:t>Retomar profundidad inicial de 10,5m.</a:t>
          </a:r>
        </a:p>
        <a:p>
          <a:r>
            <a:rPr lang="es-EC" dirty="0"/>
            <a:t>Boyas 32,33,36,y,38</a:t>
          </a:r>
        </a:p>
      </dgm:t>
    </dgm:pt>
    <dgm:pt modelId="{6B866227-B4EF-45B6-BAE1-38FA37E84800}" type="parTrans" cxnId="{D7E6CB0D-B1C4-4033-A883-B55FFE3B6FAB}">
      <dgm:prSet/>
      <dgm:spPr/>
      <dgm:t>
        <a:bodyPr/>
        <a:lstStyle/>
        <a:p>
          <a:endParaRPr lang="es-EC"/>
        </a:p>
      </dgm:t>
    </dgm:pt>
    <dgm:pt modelId="{4914BEF9-6169-4B8C-82EF-94A355D65F50}" type="sibTrans" cxnId="{D7E6CB0D-B1C4-4033-A883-B55FFE3B6FAB}">
      <dgm:prSet/>
      <dgm:spPr/>
      <dgm:t>
        <a:bodyPr/>
        <a:lstStyle/>
        <a:p>
          <a:endParaRPr lang="es-EC"/>
        </a:p>
      </dgm:t>
    </dgm:pt>
    <dgm:pt modelId="{D178D798-85D3-48A2-A5A3-9ED42BFD045D}">
      <dgm:prSet phldrT="[Texto]"/>
      <dgm:spPr/>
      <dgm:t>
        <a:bodyPr/>
        <a:lstStyle/>
        <a:p>
          <a:r>
            <a:rPr lang="es-EC" dirty="0"/>
            <a:t>Año 1974- Tercer dragado</a:t>
          </a:r>
        </a:p>
        <a:p>
          <a:r>
            <a:rPr lang="es-EC" dirty="0"/>
            <a:t>Se mantiene canal con 10,5m, naves de hasta 9.6m de calado.</a:t>
          </a:r>
        </a:p>
      </dgm:t>
    </dgm:pt>
    <dgm:pt modelId="{3387DAE3-70AB-4402-85DE-1F5C80788C57}" type="parTrans" cxnId="{470FD21B-BD4D-4015-A0B8-3BB757094C5C}">
      <dgm:prSet/>
      <dgm:spPr/>
      <dgm:t>
        <a:bodyPr/>
        <a:lstStyle/>
        <a:p>
          <a:endParaRPr lang="es-EC"/>
        </a:p>
      </dgm:t>
    </dgm:pt>
    <dgm:pt modelId="{6DE451C2-A27A-4073-8F18-3489500AFAAF}" type="sibTrans" cxnId="{470FD21B-BD4D-4015-A0B8-3BB757094C5C}">
      <dgm:prSet/>
      <dgm:spPr/>
      <dgm:t>
        <a:bodyPr/>
        <a:lstStyle/>
        <a:p>
          <a:endParaRPr lang="es-EC"/>
        </a:p>
      </dgm:t>
    </dgm:pt>
    <dgm:pt modelId="{7A63D9A7-485B-49F2-A830-1AF4534F6D2A}" type="pres">
      <dgm:prSet presAssocID="{4D0EAA41-8698-4F4D-AE42-E05518AD4BE3}" presName="diagram" presStyleCnt="0">
        <dgm:presLayoutVars>
          <dgm:dir/>
          <dgm:resizeHandles val="exact"/>
        </dgm:presLayoutVars>
      </dgm:prSet>
      <dgm:spPr/>
    </dgm:pt>
    <dgm:pt modelId="{0C4EB9F6-6425-4EF2-B488-A6319C4689CF}" type="pres">
      <dgm:prSet presAssocID="{E3047556-8FA7-4F5C-B961-1D51B0FF8B0E}" presName="node" presStyleLbl="node1" presStyleIdx="0" presStyleCnt="3">
        <dgm:presLayoutVars>
          <dgm:bulletEnabled val="1"/>
        </dgm:presLayoutVars>
      </dgm:prSet>
      <dgm:spPr/>
    </dgm:pt>
    <dgm:pt modelId="{0BCC60C3-8D1C-4809-9576-C685B29C4E08}" type="pres">
      <dgm:prSet presAssocID="{FD1D1E19-F286-4F01-81B4-8310A5A1B460}" presName="sibTrans" presStyleCnt="0"/>
      <dgm:spPr/>
    </dgm:pt>
    <dgm:pt modelId="{69580DE5-7885-4546-A26A-BBF7599EB83E}" type="pres">
      <dgm:prSet presAssocID="{E9297118-B2A6-48AF-AE36-F1B5A1C6F764}" presName="node" presStyleLbl="node1" presStyleIdx="1" presStyleCnt="3" custLinFactNeighborX="1333" custLinFactNeighborY="-6733">
        <dgm:presLayoutVars>
          <dgm:bulletEnabled val="1"/>
        </dgm:presLayoutVars>
      </dgm:prSet>
      <dgm:spPr/>
    </dgm:pt>
    <dgm:pt modelId="{F99A6205-0CBF-408A-955B-D9B96BB47EC1}" type="pres">
      <dgm:prSet presAssocID="{4914BEF9-6169-4B8C-82EF-94A355D65F50}" presName="sibTrans" presStyleCnt="0"/>
      <dgm:spPr/>
    </dgm:pt>
    <dgm:pt modelId="{D18C1CCE-61F1-4030-A43C-1C8C7E250E53}" type="pres">
      <dgm:prSet presAssocID="{D178D798-85D3-48A2-A5A3-9ED42BFD045D}" presName="node" presStyleLbl="node1" presStyleIdx="2" presStyleCnt="3">
        <dgm:presLayoutVars>
          <dgm:bulletEnabled val="1"/>
        </dgm:presLayoutVars>
      </dgm:prSet>
      <dgm:spPr/>
    </dgm:pt>
  </dgm:ptLst>
  <dgm:cxnLst>
    <dgm:cxn modelId="{D7E6CB0D-B1C4-4033-A883-B55FFE3B6FAB}" srcId="{4D0EAA41-8698-4F4D-AE42-E05518AD4BE3}" destId="{E9297118-B2A6-48AF-AE36-F1B5A1C6F764}" srcOrd="1" destOrd="0" parTransId="{6B866227-B4EF-45B6-BAE1-38FA37E84800}" sibTransId="{4914BEF9-6169-4B8C-82EF-94A355D65F50}"/>
    <dgm:cxn modelId="{C4699E19-2AF3-4759-AE26-59CABC0E9B4C}" srcId="{4D0EAA41-8698-4F4D-AE42-E05518AD4BE3}" destId="{E3047556-8FA7-4F5C-B961-1D51B0FF8B0E}" srcOrd="0" destOrd="0" parTransId="{244F47FE-DC6B-454A-B7A9-379830CE834E}" sibTransId="{FD1D1E19-F286-4F01-81B4-8310A5A1B460}"/>
    <dgm:cxn modelId="{470FD21B-BD4D-4015-A0B8-3BB757094C5C}" srcId="{4D0EAA41-8698-4F4D-AE42-E05518AD4BE3}" destId="{D178D798-85D3-48A2-A5A3-9ED42BFD045D}" srcOrd="2" destOrd="0" parTransId="{3387DAE3-70AB-4402-85DE-1F5C80788C57}" sibTransId="{6DE451C2-A27A-4073-8F18-3489500AFAAF}"/>
    <dgm:cxn modelId="{96D1D682-B5B8-439E-849E-BCCA956B345E}" type="presOf" srcId="{E3047556-8FA7-4F5C-B961-1D51B0FF8B0E}" destId="{0C4EB9F6-6425-4EF2-B488-A6319C4689CF}" srcOrd="0" destOrd="0" presId="urn:microsoft.com/office/officeart/2005/8/layout/default"/>
    <dgm:cxn modelId="{48FB589F-EBEF-42C9-B763-A845CA3876EF}" type="presOf" srcId="{D178D798-85D3-48A2-A5A3-9ED42BFD045D}" destId="{D18C1CCE-61F1-4030-A43C-1C8C7E250E53}" srcOrd="0" destOrd="0" presId="urn:microsoft.com/office/officeart/2005/8/layout/default"/>
    <dgm:cxn modelId="{7E1B20DF-287B-4D51-A8D4-D9D44302123E}" type="presOf" srcId="{E9297118-B2A6-48AF-AE36-F1B5A1C6F764}" destId="{69580DE5-7885-4546-A26A-BBF7599EB83E}" srcOrd="0" destOrd="0" presId="urn:microsoft.com/office/officeart/2005/8/layout/default"/>
    <dgm:cxn modelId="{90577FF6-0A85-4C97-B2B6-46CB13D878B4}" type="presOf" srcId="{4D0EAA41-8698-4F4D-AE42-E05518AD4BE3}" destId="{7A63D9A7-485B-49F2-A830-1AF4534F6D2A}" srcOrd="0" destOrd="0" presId="urn:microsoft.com/office/officeart/2005/8/layout/default"/>
    <dgm:cxn modelId="{AAE2AD2A-7808-4ACB-833E-33FF406D0D5B}" type="presParOf" srcId="{7A63D9A7-485B-49F2-A830-1AF4534F6D2A}" destId="{0C4EB9F6-6425-4EF2-B488-A6319C4689CF}" srcOrd="0" destOrd="0" presId="urn:microsoft.com/office/officeart/2005/8/layout/default"/>
    <dgm:cxn modelId="{560236E1-FDC3-4E48-909A-76618A891ECD}" type="presParOf" srcId="{7A63D9A7-485B-49F2-A830-1AF4534F6D2A}" destId="{0BCC60C3-8D1C-4809-9576-C685B29C4E08}" srcOrd="1" destOrd="0" presId="urn:microsoft.com/office/officeart/2005/8/layout/default"/>
    <dgm:cxn modelId="{A95F4E43-875C-4139-B9D5-B2E23A4E561C}" type="presParOf" srcId="{7A63D9A7-485B-49F2-A830-1AF4534F6D2A}" destId="{69580DE5-7885-4546-A26A-BBF7599EB83E}" srcOrd="2" destOrd="0" presId="urn:microsoft.com/office/officeart/2005/8/layout/default"/>
    <dgm:cxn modelId="{908A60F2-CB0B-4B21-A96C-B3BF4B49E525}" type="presParOf" srcId="{7A63D9A7-485B-49F2-A830-1AF4534F6D2A}" destId="{F99A6205-0CBF-408A-955B-D9B96BB47EC1}" srcOrd="3" destOrd="0" presId="urn:microsoft.com/office/officeart/2005/8/layout/default"/>
    <dgm:cxn modelId="{8B512013-C4C4-4E50-94B3-6B3EAB10E09D}" type="presParOf" srcId="{7A63D9A7-485B-49F2-A830-1AF4534F6D2A}" destId="{D18C1CCE-61F1-4030-A43C-1C8C7E250E5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AEC9-678A-4C22-80F4-3A19B9CAB3FA}">
      <dsp:nvSpPr>
        <dsp:cNvPr id="0" name=""/>
        <dsp:cNvSpPr/>
      </dsp:nvSpPr>
      <dsp:spPr>
        <a:xfrm>
          <a:off x="4863088" y="2252410"/>
          <a:ext cx="1604431" cy="160443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POSORJA PUERTO DE AGUAS PROFUNDAS</a:t>
          </a:r>
        </a:p>
      </dsp:txBody>
      <dsp:txXfrm>
        <a:off x="5098051" y="2487373"/>
        <a:ext cx="1134505" cy="1134505"/>
      </dsp:txXfrm>
    </dsp:sp>
    <dsp:sp modelId="{C9B4194F-7558-4E2E-BB71-86DA96F45F43}">
      <dsp:nvSpPr>
        <dsp:cNvPr id="0" name=""/>
        <dsp:cNvSpPr/>
      </dsp:nvSpPr>
      <dsp:spPr>
        <a:xfrm rot="16200000">
          <a:off x="5494535" y="1667117"/>
          <a:ext cx="341537" cy="54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5545766" y="1827449"/>
        <a:ext cx="239076" cy="327304"/>
      </dsp:txXfrm>
    </dsp:sp>
    <dsp:sp modelId="{DC2687A1-50DC-4BC5-B31E-B9CDFA1473A3}">
      <dsp:nvSpPr>
        <dsp:cNvPr id="0" name=""/>
        <dsp:cNvSpPr/>
      </dsp:nvSpPr>
      <dsp:spPr>
        <a:xfrm>
          <a:off x="4863088" y="3567"/>
          <a:ext cx="1604431" cy="160443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Inversión extranjera, el desarrollo de la comunidad, servicios logísticos y conexos</a:t>
          </a:r>
        </a:p>
      </dsp:txBody>
      <dsp:txXfrm>
        <a:off x="5098051" y="238530"/>
        <a:ext cx="1134505" cy="1134505"/>
      </dsp:txXfrm>
    </dsp:sp>
    <dsp:sp modelId="{261AD246-ADA0-4AB5-BAF2-D7ED3BE1372D}">
      <dsp:nvSpPr>
        <dsp:cNvPr id="0" name=""/>
        <dsp:cNvSpPr/>
      </dsp:nvSpPr>
      <dsp:spPr>
        <a:xfrm>
          <a:off x="6609290" y="2781872"/>
          <a:ext cx="341537" cy="54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6609290" y="2890973"/>
        <a:ext cx="239076" cy="327304"/>
      </dsp:txXfrm>
    </dsp:sp>
    <dsp:sp modelId="{94746E8E-B055-48EA-B7B0-EDE9A6E53262}">
      <dsp:nvSpPr>
        <dsp:cNvPr id="0" name=""/>
        <dsp:cNvSpPr/>
      </dsp:nvSpPr>
      <dsp:spPr>
        <a:xfrm>
          <a:off x="7111931" y="2252410"/>
          <a:ext cx="1604431" cy="160443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Competitividad con GYE</a:t>
          </a:r>
        </a:p>
      </dsp:txBody>
      <dsp:txXfrm>
        <a:off x="7346894" y="2487373"/>
        <a:ext cx="1134505" cy="1134505"/>
      </dsp:txXfrm>
    </dsp:sp>
    <dsp:sp modelId="{A677FE42-0956-433C-A3EF-47F9E7845AB6}">
      <dsp:nvSpPr>
        <dsp:cNvPr id="0" name=""/>
        <dsp:cNvSpPr/>
      </dsp:nvSpPr>
      <dsp:spPr>
        <a:xfrm rot="5400000">
          <a:off x="5494535" y="3896627"/>
          <a:ext cx="341537" cy="54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5545766" y="3954498"/>
        <a:ext cx="239076" cy="327304"/>
      </dsp:txXfrm>
    </dsp:sp>
    <dsp:sp modelId="{CC22EF9D-0152-4108-9AD0-79F64C0CED38}">
      <dsp:nvSpPr>
        <dsp:cNvPr id="0" name=""/>
        <dsp:cNvSpPr/>
      </dsp:nvSpPr>
      <dsp:spPr>
        <a:xfrm>
          <a:off x="4863088" y="4501252"/>
          <a:ext cx="1604431" cy="160443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Naves Post Panamax hasta 16,5 metros de profundidad</a:t>
          </a:r>
        </a:p>
      </dsp:txBody>
      <dsp:txXfrm>
        <a:off x="5098051" y="4736215"/>
        <a:ext cx="1134505" cy="1134505"/>
      </dsp:txXfrm>
    </dsp:sp>
    <dsp:sp modelId="{12D7EF68-CFEF-4107-AB9F-0642A1CB5842}">
      <dsp:nvSpPr>
        <dsp:cNvPr id="0" name=""/>
        <dsp:cNvSpPr/>
      </dsp:nvSpPr>
      <dsp:spPr>
        <a:xfrm rot="10800000">
          <a:off x="4379780" y="2781872"/>
          <a:ext cx="341537" cy="54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 rot="10800000">
        <a:off x="4482241" y="2890973"/>
        <a:ext cx="239076" cy="327304"/>
      </dsp:txXfrm>
    </dsp:sp>
    <dsp:sp modelId="{45EB4612-04DF-4CEE-BB55-78F44A864DA8}">
      <dsp:nvSpPr>
        <dsp:cNvPr id="0" name=""/>
        <dsp:cNvSpPr/>
      </dsp:nvSpPr>
      <dsp:spPr>
        <a:xfrm>
          <a:off x="2614245" y="2252410"/>
          <a:ext cx="1604431" cy="160443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ZEDE</a:t>
          </a:r>
        </a:p>
      </dsp:txBody>
      <dsp:txXfrm>
        <a:off x="2849208" y="2487373"/>
        <a:ext cx="1134505" cy="1134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38808-9BC8-4092-999D-24E3AF63F229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F465A-9F32-473F-B80D-99FA2AE9F584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Productores y exportadores han acortado distancias</a:t>
          </a:r>
        </a:p>
      </dsp:txBody>
      <dsp:txXfrm>
        <a:off x="4981732" y="487753"/>
        <a:ext cx="2727803" cy="929477"/>
      </dsp:txXfrm>
    </dsp:sp>
    <dsp:sp modelId="{6F747F10-0ADE-4E1E-9FF9-27D36C2F3EFD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Disminución de costo, tiempo.</a:t>
          </a:r>
        </a:p>
      </dsp:txBody>
      <dsp:txXfrm>
        <a:off x="4981732" y="1646552"/>
        <a:ext cx="2727803" cy="929477"/>
      </dsp:txXfrm>
    </dsp:sp>
    <dsp:sp modelId="{96F637D9-8E53-4DFD-A37D-F62D9E2F67A5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 la globalización los procesos sean tecnificado a fin de sintetizarlos</a:t>
          </a:r>
        </a:p>
      </dsp:txBody>
      <dsp:txXfrm>
        <a:off x="4981732" y="2805351"/>
        <a:ext cx="2727803" cy="92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66151-9CD6-4173-A4AD-2B21B41017E4}">
      <dsp:nvSpPr>
        <dsp:cNvPr id="0" name=""/>
        <dsp:cNvSpPr/>
      </dsp:nvSpPr>
      <dsp:spPr>
        <a:xfrm rot="5400000">
          <a:off x="4677781" y="136540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Para el 2018 se contaba con </a:t>
          </a:r>
        </a:p>
      </dsp:txBody>
      <dsp:txXfrm rot="-5400000">
        <a:off x="5097165" y="326465"/>
        <a:ext cx="1252142" cy="1439243"/>
      </dsp:txXfrm>
    </dsp:sp>
    <dsp:sp modelId="{CF1CFB6F-AEDC-4D79-8DFE-9901CCF71F50}">
      <dsp:nvSpPr>
        <dsp:cNvPr id="0" name=""/>
        <dsp:cNvSpPr/>
      </dsp:nvSpPr>
      <dsp:spPr>
        <a:xfrm>
          <a:off x="6687983" y="418813"/>
          <a:ext cx="2333456" cy="1254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58.000 buques mercantes</a:t>
          </a:r>
        </a:p>
      </dsp:txBody>
      <dsp:txXfrm>
        <a:off x="6687983" y="418813"/>
        <a:ext cx="2333456" cy="1254546"/>
      </dsp:txXfrm>
    </dsp:sp>
    <dsp:sp modelId="{E3284432-D42F-4B26-AE00-0E271AA9E6F4}">
      <dsp:nvSpPr>
        <dsp:cNvPr id="0" name=""/>
        <dsp:cNvSpPr/>
      </dsp:nvSpPr>
      <dsp:spPr>
        <a:xfrm rot="5400000">
          <a:off x="2713161" y="136540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3132545" y="326465"/>
        <a:ext cx="1252142" cy="1439243"/>
      </dsp:txXfrm>
    </dsp:sp>
    <dsp:sp modelId="{F59B6352-E8B3-468D-856B-65E4F433102C}">
      <dsp:nvSpPr>
        <dsp:cNvPr id="0" name=""/>
        <dsp:cNvSpPr/>
      </dsp:nvSpPr>
      <dsp:spPr>
        <a:xfrm rot="5400000">
          <a:off x="3691707" y="1911305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De acuerdo a las necesidades del cliente</a:t>
          </a:r>
        </a:p>
      </dsp:txBody>
      <dsp:txXfrm rot="-5400000">
        <a:off x="4111091" y="2101230"/>
        <a:ext cx="1252142" cy="1439243"/>
      </dsp:txXfrm>
    </dsp:sp>
    <dsp:sp modelId="{C25A0646-72B4-4238-AF1A-EBE95481DA35}">
      <dsp:nvSpPr>
        <dsp:cNvPr id="0" name=""/>
        <dsp:cNvSpPr/>
      </dsp:nvSpPr>
      <dsp:spPr>
        <a:xfrm>
          <a:off x="1494159" y="2193578"/>
          <a:ext cx="2258184" cy="1254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Transporte especializado </a:t>
          </a:r>
        </a:p>
      </dsp:txBody>
      <dsp:txXfrm>
        <a:off x="1494159" y="2193578"/>
        <a:ext cx="2258184" cy="1254546"/>
      </dsp:txXfrm>
    </dsp:sp>
    <dsp:sp modelId="{6BB7C295-80AB-43F6-9376-DB20E5B70B57}">
      <dsp:nvSpPr>
        <dsp:cNvPr id="0" name=""/>
        <dsp:cNvSpPr/>
      </dsp:nvSpPr>
      <dsp:spPr>
        <a:xfrm rot="5400000">
          <a:off x="5656327" y="1911305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6075711" y="2101230"/>
        <a:ext cx="1252142" cy="1439243"/>
      </dsp:txXfrm>
    </dsp:sp>
    <dsp:sp modelId="{D6E55A1A-85C3-487D-B8DC-823C9C469F7D}">
      <dsp:nvSpPr>
        <dsp:cNvPr id="0" name=""/>
        <dsp:cNvSpPr/>
      </dsp:nvSpPr>
      <dsp:spPr>
        <a:xfrm rot="5400000">
          <a:off x="4677781" y="3686071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Según el tipo de carga tenemos:</a:t>
          </a:r>
        </a:p>
      </dsp:txBody>
      <dsp:txXfrm rot="-5400000">
        <a:off x="5097165" y="3875996"/>
        <a:ext cx="1252142" cy="1439243"/>
      </dsp:txXfrm>
    </dsp:sp>
    <dsp:sp modelId="{E9528964-A084-4A90-9382-D37CF03B2B6C}">
      <dsp:nvSpPr>
        <dsp:cNvPr id="0" name=""/>
        <dsp:cNvSpPr/>
      </dsp:nvSpPr>
      <dsp:spPr>
        <a:xfrm>
          <a:off x="6687983" y="3968344"/>
          <a:ext cx="2333456" cy="1254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petrolero, gaseros, graneleros, carga general, portacontenedores</a:t>
          </a:r>
        </a:p>
      </dsp:txBody>
      <dsp:txXfrm>
        <a:off x="6687983" y="3968344"/>
        <a:ext cx="2333456" cy="1254546"/>
      </dsp:txXfrm>
    </dsp:sp>
    <dsp:sp modelId="{9FFB36E4-B8D6-4C17-BB04-7B92B4AFE889}">
      <dsp:nvSpPr>
        <dsp:cNvPr id="0" name=""/>
        <dsp:cNvSpPr/>
      </dsp:nvSpPr>
      <dsp:spPr>
        <a:xfrm rot="5400000">
          <a:off x="2713161" y="3686071"/>
          <a:ext cx="2090911" cy="18190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3132545" y="3875996"/>
        <a:ext cx="1252142" cy="1439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84CC-910E-4CFC-9559-AD99E9B3F46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71318-DEAA-4863-B1F3-0E987C3B41A6}">
      <dsp:nvSpPr>
        <dsp:cNvPr id="0" name=""/>
        <dsp:cNvSpPr/>
      </dsp:nvSpPr>
      <dsp:spPr>
        <a:xfrm>
          <a:off x="604289" y="435133"/>
          <a:ext cx="523312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Del </a:t>
          </a:r>
          <a:r>
            <a:rPr lang="es-EC" sz="2400" kern="1200" dirty="0" err="1"/>
            <a:t>ínea</a:t>
          </a:r>
          <a:r>
            <a:rPr lang="es-EC" sz="2400" kern="1200" dirty="0"/>
            <a:t>:</a:t>
          </a:r>
          <a:r>
            <a:rPr lang="es-EC" sz="1800" kern="1200" dirty="0"/>
            <a:t> </a:t>
          </a:r>
          <a:r>
            <a:rPr lang="es-EC" sz="18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portacontenedores</a:t>
          </a:r>
          <a:r>
            <a:rPr lang="es-EC" sz="1800" kern="1200" dirty="0"/>
            <a:t>, ro-ro, carga general de línea y carga general de trampa</a:t>
          </a:r>
        </a:p>
      </dsp:txBody>
      <dsp:txXfrm>
        <a:off x="604289" y="435133"/>
        <a:ext cx="5233123" cy="870267"/>
      </dsp:txXfrm>
    </dsp:sp>
    <dsp:sp modelId="{4E90CF82-4348-495D-90F7-E2833581CCC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2EAB-C725-410F-B4A0-504CCA0905CE}">
      <dsp:nvSpPr>
        <dsp:cNvPr id="0" name=""/>
        <dsp:cNvSpPr/>
      </dsp:nvSpPr>
      <dsp:spPr>
        <a:xfrm>
          <a:off x="864432" y="1714000"/>
          <a:ext cx="4916781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/>
            <a:t>Tanquero: </a:t>
          </a:r>
          <a:r>
            <a:rPr lang="es-EC" sz="1800" kern="1200" dirty="0"/>
            <a:t>transporte de petróleo y sus derivados</a:t>
          </a:r>
        </a:p>
      </dsp:txBody>
      <dsp:txXfrm>
        <a:off x="864432" y="1714000"/>
        <a:ext cx="4916781" cy="870267"/>
      </dsp:txXfrm>
    </dsp:sp>
    <dsp:sp modelId="{83B84908-8CA6-4CBA-BA4C-D461993EF4BD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E952-5AFE-4542-B2FA-5DDECE185C4E}">
      <dsp:nvSpPr>
        <dsp:cNvPr id="0" name=""/>
        <dsp:cNvSpPr/>
      </dsp:nvSpPr>
      <dsp:spPr>
        <a:xfrm>
          <a:off x="604289" y="3045936"/>
          <a:ext cx="523312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/>
            <a:t>Graneleras: </a:t>
          </a:r>
          <a:r>
            <a:rPr lang="es-EC" sz="1800" kern="1200" dirty="0"/>
            <a:t>carga de granel sólido </a:t>
          </a:r>
        </a:p>
      </dsp:txBody>
      <dsp:txXfrm>
        <a:off x="604289" y="3045936"/>
        <a:ext cx="5233123" cy="870267"/>
      </dsp:txXfrm>
    </dsp:sp>
    <dsp:sp modelId="{B73AB0E4-0FA0-4621-8D95-6D02C6A52A88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EB9F6-6425-4EF2-B488-A6319C4689CF}">
      <dsp:nvSpPr>
        <dsp:cNvPr id="0" name=""/>
        <dsp:cNvSpPr/>
      </dsp:nvSpPr>
      <dsp:spPr>
        <a:xfrm>
          <a:off x="215045" y="268"/>
          <a:ext cx="3346769" cy="20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Año 1958-1962 se realiza el primer dragado.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Boya 32 y boya 62</a:t>
          </a:r>
        </a:p>
      </dsp:txBody>
      <dsp:txXfrm>
        <a:off x="215045" y="268"/>
        <a:ext cx="3346769" cy="2008061"/>
      </dsp:txXfrm>
    </dsp:sp>
    <dsp:sp modelId="{69580DE5-7885-4546-A26A-BBF7599EB83E}">
      <dsp:nvSpPr>
        <dsp:cNvPr id="0" name=""/>
        <dsp:cNvSpPr/>
      </dsp:nvSpPr>
      <dsp:spPr>
        <a:xfrm>
          <a:off x="3941104" y="0"/>
          <a:ext cx="3346769" cy="20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Año 1965 –Segundo dragado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Retomar profundidad inicial de 10,5m.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Boyas 32,33,36,y,38</a:t>
          </a:r>
        </a:p>
      </dsp:txBody>
      <dsp:txXfrm>
        <a:off x="3941104" y="0"/>
        <a:ext cx="3346769" cy="2008061"/>
      </dsp:txXfrm>
    </dsp:sp>
    <dsp:sp modelId="{D18C1CCE-61F1-4030-A43C-1C8C7E250E53}">
      <dsp:nvSpPr>
        <dsp:cNvPr id="0" name=""/>
        <dsp:cNvSpPr/>
      </dsp:nvSpPr>
      <dsp:spPr>
        <a:xfrm>
          <a:off x="2055768" y="2343007"/>
          <a:ext cx="3346769" cy="2008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Año 1974- Tercer dragado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Se mantiene canal con 10,5m, naves de hasta 9.6m de calado.</a:t>
          </a:r>
        </a:p>
      </dsp:txBody>
      <dsp:txXfrm>
        <a:off x="2055768" y="2343007"/>
        <a:ext cx="3346769" cy="200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549D-7550-4BFF-8CDD-738C52A26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73FD8F-F3E5-4D07-8FAD-90D987E0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FA319-CD6C-4D1A-9B97-0E16C7D0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AF2D5-78CB-417E-8363-777B8816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840C6-231F-4DDA-A10E-818263DD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20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8A69F-1B1D-4E6B-BC96-696C879C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B5F020-AF8D-4DD9-B260-58A34ECA5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F74568-6B2A-4E67-9C91-2721FE85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BA5C0-0963-43DB-A8AD-7E67265A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C81407-453E-4D4A-A84C-D666357C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48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A9F944-4B8D-4B82-8412-6957492D9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09E10-7E85-4E2C-97A4-F952B4FA4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49EF0-39CC-4D89-9DFB-3B7E85F4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80C72-020A-4E86-A2C9-7573037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CEBF8-76C3-4FC7-8B0B-EF65B5A9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97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6A639-440D-47DF-9DE2-C4EEE36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52778-F5F0-4D2B-B1EC-6D3F30330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CFA1A-42A3-43FE-BD48-6500A289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0150F-154B-4CE3-91CC-B73D848E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BE08D-4FD7-40C9-A4AA-AFA31238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1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41F15-5147-4605-A614-4DD07D2E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731F-F271-4170-A076-C01CECD9C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DB61C-052A-4671-A461-7086C6F8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F81E0-0529-4C95-A715-F7FE710A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666C4-C8C5-49A0-8BA1-8E68854C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7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E8EE2-3DE3-4440-9251-87058DC5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3C9A1-5053-47CD-BEAD-87E75B00A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41549-4613-4C1F-8842-D09F6BC03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60337A-99A1-433A-BF5B-E69C724E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480AF-075A-4DAA-82EA-20A571DA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922D7-2603-465C-91D9-7AEC224A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224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3AE14-0819-4738-9E55-927AAE0F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D97037-4D4A-4348-8F80-57953C34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BC9267-155E-416E-AA26-244C6D18F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D706F5-F90D-42BA-A327-EB6A2A73E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AC4BAF-7917-44CE-B43E-9273A88F2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B61947-1343-451B-B62A-75B5066B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F5FD08-7627-4E7E-BB5C-B0902B4B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B1C2D6-7CED-42CE-9442-4B315314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802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6CF41-2F41-4A39-89BB-676F930E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2E4AE4-18D4-4E46-9E8C-5AAA749B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10ECD8-2C1F-4849-AD4F-01BA3E2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F2BB42-0277-4B4F-B346-0512A491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73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AC56C4-8743-4032-86E7-F48A88E4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01A713-BDC5-4F77-92EA-39D5FE1C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A12004-0085-4A48-8A61-21716FE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247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718B-F7E1-48C3-92E6-7F6ABC2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A674D-4449-45B5-AEA9-59715296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9DD63-D686-47E3-A1ED-24F75AEC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D5681-8524-496F-A366-80C34DE3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48B6E-3580-4E34-AC99-DAAA676B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006F94-0963-4FE7-B810-71CAAE0E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245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80ED9-6C18-46D4-BBBE-17709382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31A701-8262-4E5F-9E34-21361A7A3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A0803-859D-4C99-BE4C-4145B819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8321E-5CFF-41EC-AAF7-F0711B3C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BC3B5B-E7E5-4BCA-AC1D-470EBB1A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8235A3-B9C2-4D1C-AE14-7D4B806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583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CAC3D8-8DBE-42AC-A18D-E1428C34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0F745-AD74-4CB9-AA57-57C1F347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B78ED-8FA3-4E4D-A99E-0E5C8E4D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C29F-E32C-44A2-82D8-E298277BD50E}" type="datetimeFigureOut">
              <a:rPr lang="es-EC" smtClean="0"/>
              <a:t>16/9/2019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9A8153-52E2-45C3-81FE-36673FB0B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6A7F8-01F3-4CD0-98DF-1A37D8F65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7B3D-FABE-4113-AC0F-B9127B1FB9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58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072" y="216447"/>
            <a:ext cx="4210050" cy="108585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98483" y="1397876"/>
            <a:ext cx="10562896" cy="5181600"/>
          </a:xfrm>
        </p:spPr>
        <p:txBody>
          <a:bodyPr>
            <a:normAutofit fontScale="85000" lnSpcReduction="20000"/>
          </a:bodyPr>
          <a:lstStyle/>
          <a:p>
            <a:r>
              <a:rPr lang="es-EC" b="1" dirty="0"/>
              <a:t>DEPARTAMENTO DE CIENCIAS ECONÓMICAS ADMINISTRATIVAS Y DE COMERCIO</a:t>
            </a:r>
            <a:endParaRPr lang="es-EC" dirty="0"/>
          </a:p>
          <a:p>
            <a:r>
              <a:rPr lang="es-EC" b="1" dirty="0"/>
              <a:t> </a:t>
            </a:r>
            <a:endParaRPr lang="es-EC" dirty="0"/>
          </a:p>
          <a:p>
            <a:r>
              <a:rPr lang="es-EC" b="1" dirty="0"/>
              <a:t>CARRERA DE INGENIERÍA EN COMERCIO EXTERIOR Y NEGOCIACION INTERNACIONAL</a:t>
            </a:r>
            <a:endParaRPr lang="es-EC" dirty="0"/>
          </a:p>
          <a:p>
            <a:r>
              <a:rPr lang="es-EC" b="1" dirty="0"/>
              <a:t> </a:t>
            </a:r>
            <a:endParaRPr lang="es-EC" dirty="0"/>
          </a:p>
          <a:p>
            <a:r>
              <a:rPr lang="es-EC" b="1" dirty="0"/>
              <a:t>TRABAJO DE TITULACIÓN PREVIO A LA OBTENCIÓN DEL TÍTULO DE INGENIERA EN COMERCIO EXTERIOR Y NEGOCIACIÓN INTERNACIONAL</a:t>
            </a:r>
            <a:endParaRPr lang="es-EC" dirty="0"/>
          </a:p>
          <a:p>
            <a:r>
              <a:rPr lang="es-EC" b="1" dirty="0"/>
              <a:t>TEMA: ANÁLISIS DE VIABILIDAD E IMPORTANCIA DEL PUERTO DE POSORJA PARA EL COMERCIO EXTERIOR ECUATORIANO Y SU INTERACCIÓN CON EL PUERTO DE GUAYAQUIL</a:t>
            </a:r>
            <a:endParaRPr lang="es-EC" dirty="0"/>
          </a:p>
          <a:p>
            <a:r>
              <a:rPr lang="es-EC" b="1" dirty="0"/>
              <a:t>AUTORES: </a:t>
            </a:r>
            <a:endParaRPr lang="es-EC" dirty="0"/>
          </a:p>
          <a:p>
            <a:r>
              <a:rPr lang="es-EC" b="1" dirty="0"/>
              <a:t>AGUILAR ARIAS, PAMELA ALEJANDRA</a:t>
            </a:r>
          </a:p>
          <a:p>
            <a:r>
              <a:rPr lang="es-EC" b="1" dirty="0"/>
              <a:t>SORIA TOAPANTA, GABRIELA LILIANA </a:t>
            </a:r>
          </a:p>
          <a:p>
            <a:endParaRPr lang="es-EC" b="1" dirty="0"/>
          </a:p>
          <a:p>
            <a:r>
              <a:rPr lang="es-EC" b="1" dirty="0"/>
              <a:t>DIRECTOR: Ing. RIVERA VALLEJO, RAMIRO ABEL</a:t>
            </a:r>
            <a:r>
              <a:rPr lang="es-EC" dirty="0"/>
              <a:t> </a:t>
            </a:r>
          </a:p>
          <a:p>
            <a:r>
              <a:rPr lang="es-EC" b="1" dirty="0"/>
              <a:t>SANGOLQUÍ</a:t>
            </a:r>
            <a:endParaRPr lang="es-EC" dirty="0"/>
          </a:p>
          <a:p>
            <a:r>
              <a:rPr lang="es-EC" b="1" dirty="0"/>
              <a:t>2019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711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0CB25-B170-4B52-860C-FA15F327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008" y="1288014"/>
            <a:ext cx="5642113" cy="4351338"/>
          </a:xfrm>
        </p:spPr>
        <p:txBody>
          <a:bodyPr/>
          <a:lstStyle/>
          <a:p>
            <a:r>
              <a:rPr lang="es-EC" dirty="0"/>
              <a:t>Fases de construcción; Enfoque Fase I (2019) </a:t>
            </a:r>
          </a:p>
          <a:p>
            <a:r>
              <a:rPr lang="es-EC" dirty="0"/>
              <a:t>Puertos del Ecuador </a:t>
            </a:r>
          </a:p>
          <a:p>
            <a:r>
              <a:rPr lang="es-EC" dirty="0"/>
              <a:t>Entornos políticos, comerciales, económicos y culturales de Ecuador en general.</a:t>
            </a:r>
          </a:p>
          <a:p>
            <a:r>
              <a:rPr lang="es-EC" dirty="0"/>
              <a:t>Evolución del comercio internacional ecuatoriano. 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73F686-B250-48E1-8DA1-94636A372D0F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DELIMITACIÓN DEL PROBLEMA </a:t>
            </a:r>
          </a:p>
        </p:txBody>
      </p:sp>
      <p:pic>
        <p:nvPicPr>
          <p:cNvPr id="9218" name="Picture 2" descr="Resultado de imagen para puertos del ecuador">
            <a:extLst>
              <a:ext uri="{FF2B5EF4-FFF2-40B4-BE49-F238E27FC236}">
                <a16:creationId xmlns:a16="http://schemas.microsoft.com/office/drawing/2014/main" id="{CAF393CB-09C8-4854-83FB-D75F20FF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9" y="1084296"/>
            <a:ext cx="4431450" cy="47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4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67849-A311-43EA-9144-9DD3AB3F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154" y="681037"/>
            <a:ext cx="3747052" cy="672064"/>
          </a:xfrm>
        </p:spPr>
        <p:txBody>
          <a:bodyPr>
            <a:noAutofit/>
          </a:bodyPr>
          <a:lstStyle/>
          <a:p>
            <a:r>
              <a:rPr lang="es-EC" sz="2800" b="1" i="1" dirty="0"/>
              <a:t>Objetivo general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44E6D-BFB9-42F1-9177-26D1E127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Realizar un análisis integro de la viabilidad e importancia del Puerto de Aguas Profundas de Posorja, con una visión integra en los aspectos sociales, económicos y políticos a fin de proveer un estudio válido que prevenga cualquier escenario adverso para el proyecto y su impacto. 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8314321-70C6-4EA4-ADDF-BDAB15047F51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OBJETIVO  </a:t>
            </a:r>
          </a:p>
        </p:txBody>
      </p:sp>
      <p:pic>
        <p:nvPicPr>
          <p:cNvPr id="11266" name="Picture 2" descr="Resultado de imagen para dp world posorja">
            <a:extLst>
              <a:ext uri="{FF2B5EF4-FFF2-40B4-BE49-F238E27FC236}">
                <a16:creationId xmlns:a16="http://schemas.microsoft.com/office/drawing/2014/main" id="{C1AD05EE-7C69-4E34-AACD-3C384DE2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63" y="3262105"/>
            <a:ext cx="75057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3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73A98-C126-4F1E-9AE1-F079F14B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39" y="681037"/>
            <a:ext cx="10515600" cy="810109"/>
          </a:xfrm>
        </p:spPr>
        <p:txBody>
          <a:bodyPr>
            <a:normAutofit/>
          </a:bodyPr>
          <a:lstStyle/>
          <a:p>
            <a:r>
              <a:rPr lang="es-EC" sz="2800" b="1" i="1" dirty="0"/>
              <a:t>Objetivos específicos 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AF50B-9929-4819-B175-8753605FD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C" dirty="0"/>
              <a:t>Analizar la situación actual del comercio exterior ecuatoriano, sus escenarios económicos, comerciales, sociales y políticos que se ven directamente involucrados en las relaciones comerciales internacionales del país.</a:t>
            </a:r>
          </a:p>
          <a:p>
            <a:pPr lvl="0"/>
            <a:r>
              <a:rPr lang="es-EC" dirty="0"/>
              <a:t>Realizar un estudio de la infraestructura y funcionalidad del actual sistema portuario ecuatoriano, para realizar una comparativa con algunos sistemas portuarios de la región.  </a:t>
            </a:r>
          </a:p>
          <a:p>
            <a:pPr lvl="0"/>
            <a:r>
              <a:rPr lang="es-EC" dirty="0"/>
              <a:t>Establecer los diferentes niveles de impacto que traerá consigo la apertura del Puerto de Aguas Profundas de Posorja, frente al actual puerto de Guayaquil y otros puertos ecuatorianos, al igual que al escenario logístico ecuatoriano 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92ADC0-4969-4D37-A14D-AE5010E4DC35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OBJETIVO  </a:t>
            </a:r>
          </a:p>
        </p:txBody>
      </p:sp>
    </p:spTree>
    <p:extLst>
      <p:ext uri="{BB962C8B-B14F-4D97-AF65-F5344CB8AC3E}">
        <p14:creationId xmlns:p14="http://schemas.microsoft.com/office/powerpoint/2010/main" val="395820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32858-539E-47A0-8083-7DC39357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72"/>
            <a:ext cx="10515600" cy="4004780"/>
          </a:xfrm>
        </p:spPr>
        <p:txBody>
          <a:bodyPr/>
          <a:lstStyle/>
          <a:p>
            <a:pPr lvl="0"/>
            <a:r>
              <a:rPr lang="es-EC" dirty="0"/>
              <a:t>Comercio exterior ecuatoriano</a:t>
            </a:r>
          </a:p>
          <a:p>
            <a:pPr lvl="0"/>
            <a:r>
              <a:rPr lang="es-EC" dirty="0"/>
              <a:t>Demanda de servicios logísticos ecuatorianos</a:t>
            </a:r>
          </a:p>
          <a:p>
            <a:pPr lvl="0"/>
            <a:r>
              <a:rPr lang="es-EC" dirty="0"/>
              <a:t>Red logística ecuatoriana</a:t>
            </a:r>
          </a:p>
          <a:p>
            <a:pPr lvl="0"/>
            <a:r>
              <a:rPr lang="es-EC" dirty="0"/>
              <a:t>Políticas ecuatorianas en comercio exterior</a:t>
            </a:r>
          </a:p>
          <a:p>
            <a:pPr lvl="0"/>
            <a:endParaRPr lang="es-EC" dirty="0"/>
          </a:p>
          <a:p>
            <a:pPr marL="914400" lvl="2" indent="0">
              <a:buNone/>
            </a:pPr>
            <a:r>
              <a:rPr lang="es-EC" sz="2800" b="1" i="1" dirty="0"/>
              <a:t>Variable dependiente </a:t>
            </a:r>
          </a:p>
          <a:p>
            <a:pPr lvl="0"/>
            <a:r>
              <a:rPr lang="es-EC" dirty="0"/>
              <a:t>Viabilidad del Puerto de Aguas Profundas de Posorja 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76B420B-3F37-4870-BE34-F4BCA5F78A65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VARIABLES DE LA INVESTIGACIÓN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78A373-6499-44F5-9FFC-6647C240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58" y="681037"/>
            <a:ext cx="10515600" cy="810109"/>
          </a:xfrm>
        </p:spPr>
        <p:txBody>
          <a:bodyPr>
            <a:normAutofit/>
          </a:bodyPr>
          <a:lstStyle/>
          <a:p>
            <a:pPr lvl="2"/>
            <a:r>
              <a:rPr lang="es-EC" sz="2800" b="1" i="1" dirty="0">
                <a:latin typeface="+mj-lt"/>
              </a:rPr>
              <a:t>Variable independiente </a:t>
            </a:r>
          </a:p>
        </p:txBody>
      </p:sp>
    </p:spTree>
    <p:extLst>
      <p:ext uri="{BB962C8B-B14F-4D97-AF65-F5344CB8AC3E}">
        <p14:creationId xmlns:p14="http://schemas.microsoft.com/office/powerpoint/2010/main" val="154961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47082-F976-4907-BBA9-71015BAE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5FA48-D941-4E49-8058-FC2EA059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0" name="Picture 2" descr="Resultado de imagen para principales productos de exportacion del ecuador">
            <a:extLst>
              <a:ext uri="{FF2B5EF4-FFF2-40B4-BE49-F238E27FC236}">
                <a16:creationId xmlns:a16="http://schemas.microsoft.com/office/drawing/2014/main" id="{72E98DF8-9988-455B-800C-9C22E1C9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6" y="365125"/>
            <a:ext cx="9738553" cy="630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4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389D3-039B-43B2-B215-B34ED0C3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6342"/>
            <a:ext cx="10515600" cy="1325563"/>
          </a:xfrm>
        </p:spPr>
        <p:txBody>
          <a:bodyPr/>
          <a:lstStyle/>
          <a:p>
            <a:r>
              <a:rPr lang="es-EC" sz="3600" dirty="0"/>
              <a:t>Evolución comercio exterior ecuatoriano </a:t>
            </a:r>
            <a:br>
              <a:rPr lang="es-EC" b="1" dirty="0"/>
            </a:br>
            <a:endParaRPr lang="es-EC" dirty="0"/>
          </a:p>
        </p:txBody>
      </p:sp>
      <p:pic>
        <p:nvPicPr>
          <p:cNvPr id="14338" name="Picture 2" descr="Resultado de imagen para exportacion de petroleo en ecuador">
            <a:extLst>
              <a:ext uri="{FF2B5EF4-FFF2-40B4-BE49-F238E27FC236}">
                <a16:creationId xmlns:a16="http://schemas.microsoft.com/office/drawing/2014/main" id="{6CF1869D-2084-42B2-A42C-DF97BE20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4" y="1010444"/>
            <a:ext cx="2639667" cy="17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AD4C8B2-5BA0-47F0-B2AE-C943C51BD68E}"/>
              </a:ext>
            </a:extLst>
          </p:cNvPr>
          <p:cNvSpPr txBox="1"/>
          <p:nvPr/>
        </p:nvSpPr>
        <p:spPr>
          <a:xfrm>
            <a:off x="474594" y="2716696"/>
            <a:ext cx="26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1973 Exportación petrolera </a:t>
            </a:r>
          </a:p>
        </p:txBody>
      </p:sp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ADA75BAF-F01C-4604-ADF5-BEE20EA4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51" y="904030"/>
            <a:ext cx="2817697" cy="18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55780F-0D9D-4829-AAE5-8742454B4CA0}"/>
              </a:ext>
            </a:extLst>
          </p:cNvPr>
          <p:cNvSpPr txBox="1"/>
          <p:nvPr/>
        </p:nvSpPr>
        <p:spPr>
          <a:xfrm>
            <a:off x="4077551" y="2716696"/>
            <a:ext cx="281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Años 90 exportación de productos agrícolas </a:t>
            </a:r>
          </a:p>
        </p:txBody>
      </p:sp>
      <p:pic>
        <p:nvPicPr>
          <p:cNvPr id="14342" name="Picture 6" descr="Resultado de imagen para refineria de petroleo santa elena">
            <a:extLst>
              <a:ext uri="{FF2B5EF4-FFF2-40B4-BE49-F238E27FC236}">
                <a16:creationId xmlns:a16="http://schemas.microsoft.com/office/drawing/2014/main" id="{7C28FBDF-A112-4C84-B4BE-56E8E71A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94" y="829122"/>
            <a:ext cx="2857500" cy="18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C712DA2-4CA1-4513-9D32-DD3D8BC01214}"/>
              </a:ext>
            </a:extLst>
          </p:cNvPr>
          <p:cNvSpPr txBox="1"/>
          <p:nvPr/>
        </p:nvSpPr>
        <p:spPr>
          <a:xfrm>
            <a:off x="8132694" y="2716695"/>
            <a:ext cx="196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Refinería de crudo en Santa Elena </a:t>
            </a:r>
          </a:p>
        </p:txBody>
      </p:sp>
      <p:pic>
        <p:nvPicPr>
          <p:cNvPr id="14344" name="Picture 8" descr="Resultado de imagen para cambio de la matriz productiva ecuador">
            <a:extLst>
              <a:ext uri="{FF2B5EF4-FFF2-40B4-BE49-F238E27FC236}">
                <a16:creationId xmlns:a16="http://schemas.microsoft.com/office/drawing/2014/main" id="{C22DED99-9B04-4668-AF8C-93C5FFEF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6" y="3494974"/>
            <a:ext cx="3431212" cy="22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de sucre a dolar">
            <a:extLst>
              <a:ext uri="{FF2B5EF4-FFF2-40B4-BE49-F238E27FC236}">
                <a16:creationId xmlns:a16="http://schemas.microsoft.com/office/drawing/2014/main" id="{800CDED3-A267-44F2-9F6A-2689D8E9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" y="3494974"/>
            <a:ext cx="3095079" cy="15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DC21FA-72DB-43CD-8555-131A61EDB35D}"/>
              </a:ext>
            </a:extLst>
          </p:cNvPr>
          <p:cNvSpPr txBox="1"/>
          <p:nvPr/>
        </p:nvSpPr>
        <p:spPr>
          <a:xfrm>
            <a:off x="649357" y="5380383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Feriado Bancario 1999</a:t>
            </a:r>
          </a:p>
        </p:txBody>
      </p:sp>
      <p:pic>
        <p:nvPicPr>
          <p:cNvPr id="14348" name="Picture 12" descr="Resultado de imagen para industria textil en ecuador">
            <a:extLst>
              <a:ext uri="{FF2B5EF4-FFF2-40B4-BE49-F238E27FC236}">
                <a16:creationId xmlns:a16="http://schemas.microsoft.com/office/drawing/2014/main" id="{DA2BFB9B-EBB6-4990-84D1-53FBB726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27" y="3494974"/>
            <a:ext cx="2639667" cy="17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56F39DB-6697-491F-8B9F-3995ECE6EE80}"/>
              </a:ext>
            </a:extLst>
          </p:cNvPr>
          <p:cNvSpPr txBox="1"/>
          <p:nvPr/>
        </p:nvSpPr>
        <p:spPr>
          <a:xfrm>
            <a:off x="8517835" y="5382547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Impulso a la industria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9E0E63-CE16-49C2-8665-7C9D5BEE25E7}"/>
              </a:ext>
            </a:extLst>
          </p:cNvPr>
          <p:cNvSpPr txBox="1"/>
          <p:nvPr/>
        </p:nvSpPr>
        <p:spPr>
          <a:xfrm>
            <a:off x="4278546" y="5844212"/>
            <a:ext cx="32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Cambio de la Matriz Productiva</a:t>
            </a:r>
          </a:p>
        </p:txBody>
      </p:sp>
    </p:spTree>
    <p:extLst>
      <p:ext uri="{BB962C8B-B14F-4D97-AF65-F5344CB8AC3E}">
        <p14:creationId xmlns:p14="http://schemas.microsoft.com/office/powerpoint/2010/main" val="235866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901E0-011E-4BDB-B5BD-D7D70B5D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39" y="472007"/>
            <a:ext cx="2951922" cy="962577"/>
          </a:xfrm>
        </p:spPr>
        <p:txBody>
          <a:bodyPr/>
          <a:lstStyle/>
          <a:p>
            <a:r>
              <a:rPr lang="es-EC" sz="2800" b="1" i="1" dirty="0"/>
              <a:t>Exportaciones</a:t>
            </a:r>
            <a:r>
              <a:rPr lang="es-EC" dirty="0"/>
              <a:t> </a:t>
            </a:r>
          </a:p>
        </p:txBody>
      </p:sp>
      <p:pic>
        <p:nvPicPr>
          <p:cNvPr id="15362" name="Picture 2" descr="Resultado de imagen para exportaciones ecuador">
            <a:extLst>
              <a:ext uri="{FF2B5EF4-FFF2-40B4-BE49-F238E27FC236}">
                <a16:creationId xmlns:a16="http://schemas.microsoft.com/office/drawing/2014/main" id="{B10CFE99-FC25-445E-B92E-17588A80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0798"/>
            <a:ext cx="460720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770E2CF-AC27-4C21-8419-CDFB0141F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776878"/>
              </p:ext>
            </p:extLst>
          </p:nvPr>
        </p:nvGraphicFramePr>
        <p:xfrm>
          <a:off x="5700919" y="1690687"/>
          <a:ext cx="6305551" cy="310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D7CE705-39CB-43B4-98A6-AB12729D8055}"/>
              </a:ext>
            </a:extLst>
          </p:cNvPr>
          <p:cNvSpPr/>
          <p:nvPr/>
        </p:nvSpPr>
        <p:spPr>
          <a:xfrm>
            <a:off x="6975616" y="1434584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Principales países clientes de Ecuador 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1BFA9E-CEA1-4F57-8CBC-BFDB15CAB1B6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Evolución comercio exterior ecuatoriano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976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FF031-2EC7-4438-A6AB-E9EB3DEE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17" y="370222"/>
            <a:ext cx="2421835" cy="1009651"/>
          </a:xfrm>
        </p:spPr>
        <p:txBody>
          <a:bodyPr/>
          <a:lstStyle/>
          <a:p>
            <a:r>
              <a:rPr lang="es-EC" sz="2800" b="1" i="1" dirty="0"/>
              <a:t>Importaciones</a:t>
            </a:r>
            <a:r>
              <a:rPr lang="es-EC" dirty="0"/>
              <a:t> </a:t>
            </a:r>
          </a:p>
        </p:txBody>
      </p:sp>
      <p:pic>
        <p:nvPicPr>
          <p:cNvPr id="16386" name="Picture 2" descr="Resultado de imagen para importaciones  ecuador">
            <a:extLst>
              <a:ext uri="{FF2B5EF4-FFF2-40B4-BE49-F238E27FC236}">
                <a16:creationId xmlns:a16="http://schemas.microsoft.com/office/drawing/2014/main" id="{FB65ABF0-D453-4420-A709-9DC791CA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0" y="1690688"/>
            <a:ext cx="5377070" cy="37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B988D5F-2170-488A-A232-2BFEAC9C4816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Evolución comercio exterior ecuatoriano </a:t>
            </a:r>
            <a:endParaRPr lang="es-EC" dirty="0"/>
          </a:p>
        </p:txBody>
      </p:sp>
      <p:pic>
        <p:nvPicPr>
          <p:cNvPr id="16388" name="Picture 4" descr="Resultado de imagen para importaciones  ecuador">
            <a:extLst>
              <a:ext uri="{FF2B5EF4-FFF2-40B4-BE49-F238E27FC236}">
                <a16:creationId xmlns:a16="http://schemas.microsoft.com/office/drawing/2014/main" id="{D5527A07-B7CF-4D47-985E-2C13A0EE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60" y="1690687"/>
            <a:ext cx="5054210" cy="37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5DFC6D3-4DE4-48E6-B120-ECD09DFF2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47601"/>
              </p:ext>
            </p:extLst>
          </p:nvPr>
        </p:nvGraphicFramePr>
        <p:xfrm>
          <a:off x="216172" y="2352019"/>
          <a:ext cx="11869809" cy="249827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021106">
                  <a:extLst>
                    <a:ext uri="{9D8B030D-6E8A-4147-A177-3AD203B41FA5}">
                      <a16:colId xmlns:a16="http://schemas.microsoft.com/office/drawing/2014/main" val="437518705"/>
                    </a:ext>
                  </a:extLst>
                </a:gridCol>
                <a:gridCol w="1662387">
                  <a:extLst>
                    <a:ext uri="{9D8B030D-6E8A-4147-A177-3AD203B41FA5}">
                      <a16:colId xmlns:a16="http://schemas.microsoft.com/office/drawing/2014/main" val="2406975431"/>
                    </a:ext>
                  </a:extLst>
                </a:gridCol>
                <a:gridCol w="1662387">
                  <a:extLst>
                    <a:ext uri="{9D8B030D-6E8A-4147-A177-3AD203B41FA5}">
                      <a16:colId xmlns:a16="http://schemas.microsoft.com/office/drawing/2014/main" val="165125453"/>
                    </a:ext>
                  </a:extLst>
                </a:gridCol>
                <a:gridCol w="1662387">
                  <a:extLst>
                    <a:ext uri="{9D8B030D-6E8A-4147-A177-3AD203B41FA5}">
                      <a16:colId xmlns:a16="http://schemas.microsoft.com/office/drawing/2014/main" val="3796747145"/>
                    </a:ext>
                  </a:extLst>
                </a:gridCol>
                <a:gridCol w="1620514">
                  <a:extLst>
                    <a:ext uri="{9D8B030D-6E8A-4147-A177-3AD203B41FA5}">
                      <a16:colId xmlns:a16="http://schemas.microsoft.com/office/drawing/2014/main" val="3431992091"/>
                    </a:ext>
                  </a:extLst>
                </a:gridCol>
                <a:gridCol w="1620514">
                  <a:extLst>
                    <a:ext uri="{9D8B030D-6E8A-4147-A177-3AD203B41FA5}">
                      <a16:colId xmlns:a16="http://schemas.microsoft.com/office/drawing/2014/main" val="882385998"/>
                    </a:ext>
                  </a:extLst>
                </a:gridCol>
                <a:gridCol w="1620514">
                  <a:extLst>
                    <a:ext uri="{9D8B030D-6E8A-4147-A177-3AD203B41FA5}">
                      <a16:colId xmlns:a16="http://schemas.microsoft.com/office/drawing/2014/main" val="881593969"/>
                    </a:ext>
                  </a:extLst>
                </a:gridCol>
              </a:tblGrid>
              <a:tr h="603350"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Año 2018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5939702"/>
                  </a:ext>
                </a:extLst>
              </a:tr>
              <a:tr h="63164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Exportaciones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$ 24.957.644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$ 25.724.432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$ 18.330.608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$ 16.797.665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$ 19.122.523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$ 21.606.132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944857"/>
                  </a:ext>
                </a:extLst>
              </a:tr>
              <a:tr h="63164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Importaciones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$ 27.064.499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$ 27.518.178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$ 21.387.292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$ 16.188.693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$ 19.033.251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$ 22.120.651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784546"/>
                  </a:ext>
                </a:extLst>
              </a:tr>
              <a:tr h="63164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Balanza Comercial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($ 2.106.855)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($ 1.793.746)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($ 3.056.684)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$ 608.972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$ 89.272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($ 514.519)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087352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5ED5A4B8-2774-4225-BC18-78FD02662A45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Evolución comercio exterior ecuatoriano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199DBFA-742D-4ECF-B359-3BFB9D07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17" y="370222"/>
            <a:ext cx="2421835" cy="1009651"/>
          </a:xfrm>
        </p:spPr>
        <p:txBody>
          <a:bodyPr>
            <a:normAutofit fontScale="90000"/>
          </a:bodyPr>
          <a:lstStyle/>
          <a:p>
            <a:r>
              <a:rPr lang="es-EC" sz="2800" b="1" i="1" dirty="0"/>
              <a:t>Balanza de Pago</a:t>
            </a:r>
            <a:r>
              <a:rPr lang="es-EC" dirty="0"/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C989E5-9563-4340-8785-CC2B5A180DA0}"/>
              </a:ext>
            </a:extLst>
          </p:cNvPr>
          <p:cNvSpPr/>
          <p:nvPr/>
        </p:nvSpPr>
        <p:spPr>
          <a:xfrm>
            <a:off x="3310622" y="1856539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Balanza Comercial Ecuatoriana desde el año 2013 al 2018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984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0693B18-9C60-423D-ACF9-CA041ED9D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915561"/>
              </p:ext>
            </p:extLst>
          </p:nvPr>
        </p:nvGraphicFramePr>
        <p:xfrm>
          <a:off x="1033669" y="1708149"/>
          <a:ext cx="10124661" cy="432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BE540D3-94AB-4249-B140-10778CF63226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Evolución comercio exterior ecuatoriano 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0CD43F-320E-414F-B7A7-47AA8729EE17}"/>
              </a:ext>
            </a:extLst>
          </p:cNvPr>
          <p:cNvSpPr/>
          <p:nvPr/>
        </p:nvSpPr>
        <p:spPr>
          <a:xfrm>
            <a:off x="3287856" y="1203938"/>
            <a:ext cx="590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Evolución del Comercio Exterior en Ecuador, Año 2008-2018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C729763-588E-449C-AB57-5CD32F8E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390" y="423230"/>
            <a:ext cx="2421835" cy="1009651"/>
          </a:xfrm>
        </p:spPr>
        <p:txBody>
          <a:bodyPr>
            <a:normAutofit fontScale="90000"/>
          </a:bodyPr>
          <a:lstStyle/>
          <a:p>
            <a:r>
              <a:rPr lang="es-EC" sz="2800" b="1" i="1" dirty="0"/>
              <a:t>Balanza de Pago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39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402EED6-3E6B-431E-A37F-39697463A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02893"/>
              </p:ext>
            </p:extLst>
          </p:nvPr>
        </p:nvGraphicFramePr>
        <p:xfrm>
          <a:off x="463825" y="357809"/>
          <a:ext cx="11330609" cy="610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81F52519-33FF-457A-9BDD-AC4B08FB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6585"/>
            <a:ext cx="3853070" cy="880579"/>
          </a:xfrm>
        </p:spPr>
        <p:txBody>
          <a:bodyPr>
            <a:normAutofit/>
          </a:bodyPr>
          <a:lstStyle/>
          <a:p>
            <a:r>
              <a:rPr lang="es-EC" sz="3600" dirty="0"/>
              <a:t>RESUMEN  </a:t>
            </a:r>
          </a:p>
        </p:txBody>
      </p:sp>
    </p:spTree>
    <p:extLst>
      <p:ext uri="{BB962C8B-B14F-4D97-AF65-F5344CB8AC3E}">
        <p14:creationId xmlns:p14="http://schemas.microsoft.com/office/powerpoint/2010/main" val="11709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7B1641-48D0-4B95-A9C7-6196EDDA7F3E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332D10-1775-4464-8E93-419C041D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2866123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Manta</a:t>
            </a:r>
            <a:r>
              <a:rPr lang="es-EC" sz="2800" dirty="0"/>
              <a:t>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9C6508D6-267C-451A-90CB-0F20EE473E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960" y="1238042"/>
            <a:ext cx="5400040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2091A8-7BD4-4DE0-B470-34401254183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4"/>
          <a:stretch/>
        </p:blipFill>
        <p:spPr bwMode="auto">
          <a:xfrm>
            <a:off x="216171" y="1484615"/>
            <a:ext cx="6449671" cy="3047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49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BBAE23-8588-48C1-8693-8D1B9358C0AB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B2B1523-F450-48AF-BE11-2E960EAA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Esmeraldas</a:t>
            </a:r>
            <a:r>
              <a:rPr lang="es-EC" sz="2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BDC954-BF73-495A-B202-C0A0EB02D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112" y="1861690"/>
            <a:ext cx="5102087" cy="35982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CD71D8-683F-4E41-8CC3-6BF7A4D49CF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6" b="12707"/>
          <a:stretch/>
        </p:blipFill>
        <p:spPr bwMode="auto">
          <a:xfrm>
            <a:off x="5711686" y="1979136"/>
            <a:ext cx="5540568" cy="2899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61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F54636E-8AE3-498E-9F7E-615955FD1767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8EC4439-B1EB-4906-996B-D95BCF3D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Guayaquil</a:t>
            </a:r>
            <a:r>
              <a:rPr lang="es-EC" sz="2800" dirty="0"/>
              <a:t> </a:t>
            </a:r>
          </a:p>
        </p:txBody>
      </p:sp>
      <p:pic>
        <p:nvPicPr>
          <p:cNvPr id="18434" name="Picture 2" descr="Resultado de imagen para infraestructura puerto de guayaquil">
            <a:extLst>
              <a:ext uri="{FF2B5EF4-FFF2-40B4-BE49-F238E27FC236}">
                <a16:creationId xmlns:a16="http://schemas.microsoft.com/office/drawing/2014/main" id="{E4FD64E9-E827-4ECF-BE88-21F512FC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4809490"/>
            <a:ext cx="3631094" cy="20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AAA385-E30E-4C3F-8848-6770B4FC420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 b="10885"/>
          <a:stretch/>
        </p:blipFill>
        <p:spPr bwMode="auto">
          <a:xfrm>
            <a:off x="986140" y="1900171"/>
            <a:ext cx="4839335" cy="2751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9BC17CB-5185-4751-A974-EC47588476CF}"/>
              </a:ext>
            </a:extLst>
          </p:cNvPr>
          <p:cNvSpPr/>
          <p:nvPr/>
        </p:nvSpPr>
        <p:spPr>
          <a:xfrm>
            <a:off x="1786230" y="1299949"/>
            <a:ext cx="323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CONTECON GUAYAQUIL S.A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F4FBB1-1696-49D8-896E-ABFA56F3837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" b="11396"/>
          <a:stretch/>
        </p:blipFill>
        <p:spPr bwMode="auto">
          <a:xfrm>
            <a:off x="6214924" y="2068445"/>
            <a:ext cx="5089525" cy="2414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D44C9BE-9C36-4863-A009-ED6BF3E2335C}"/>
              </a:ext>
            </a:extLst>
          </p:cNvPr>
          <p:cNvSpPr/>
          <p:nvPr/>
        </p:nvSpPr>
        <p:spPr>
          <a:xfrm>
            <a:off x="6379899" y="1299949"/>
            <a:ext cx="475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Terminal Portuario de Guayaquil, INARPI (TPG)</a:t>
            </a:r>
            <a:endParaRPr lang="es-EC" dirty="0"/>
          </a:p>
        </p:txBody>
      </p:sp>
      <p:pic>
        <p:nvPicPr>
          <p:cNvPr id="12" name="Picture 2" descr="Resultado de imagen para infraestructura puerto de guayaquil inarpi">
            <a:extLst>
              <a:ext uri="{FF2B5EF4-FFF2-40B4-BE49-F238E27FC236}">
                <a16:creationId xmlns:a16="http://schemas.microsoft.com/office/drawing/2014/main" id="{3B399D1C-18FA-4BFB-AB8E-51FE9188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8" y="4809490"/>
            <a:ext cx="3775672" cy="19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8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1C4FA5-30AD-431D-9ECD-AC2149405210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DC71DA-07E5-4D82-ACAC-DD88D05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Guayaquil</a:t>
            </a:r>
            <a:r>
              <a:rPr lang="es-EC" sz="2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0B826-EFBE-4667-B804-7973A8982DD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 b="14671"/>
          <a:stretch/>
        </p:blipFill>
        <p:spPr bwMode="auto">
          <a:xfrm>
            <a:off x="444771" y="2088557"/>
            <a:ext cx="5200654" cy="2176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1F522CF-4189-417A-A99C-CE4A31F0937E}"/>
              </a:ext>
            </a:extLst>
          </p:cNvPr>
          <p:cNvSpPr/>
          <p:nvPr/>
        </p:nvSpPr>
        <p:spPr>
          <a:xfrm>
            <a:off x="1325525" y="1394142"/>
            <a:ext cx="3439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ANDIPUERTO GUAYAQUIL S.A</a:t>
            </a:r>
            <a:endParaRPr lang="es-EC" dirty="0"/>
          </a:p>
        </p:txBody>
      </p:sp>
      <p:pic>
        <p:nvPicPr>
          <p:cNvPr id="23554" name="Picture 2" descr="Resultado de imagen para ANDIPUERTO">
            <a:extLst>
              <a:ext uri="{FF2B5EF4-FFF2-40B4-BE49-F238E27FC236}">
                <a16:creationId xmlns:a16="http://schemas.microsoft.com/office/drawing/2014/main" id="{4C5A7260-02EA-4A43-93B9-DE7C815A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7" y="4323498"/>
            <a:ext cx="3421079" cy="22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58B16-8A12-48D5-9E8B-A1B226A8CE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" b="11528"/>
          <a:stretch/>
        </p:blipFill>
        <p:spPr bwMode="auto">
          <a:xfrm>
            <a:off x="6546577" y="1920640"/>
            <a:ext cx="5046345" cy="274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64FF483-7FFE-4527-9728-BF261D747F17}"/>
              </a:ext>
            </a:extLst>
          </p:cNvPr>
          <p:cNvSpPr/>
          <p:nvPr/>
        </p:nvSpPr>
        <p:spPr>
          <a:xfrm>
            <a:off x="8021385" y="1454100"/>
            <a:ext cx="209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Arial" panose="020B0604020202020204" pitchFamily="34" charset="0"/>
              </a:rPr>
              <a:t>BANANA PUERTO</a:t>
            </a:r>
          </a:p>
        </p:txBody>
      </p:sp>
      <p:pic>
        <p:nvPicPr>
          <p:cNvPr id="11" name="Picture 2" descr="Resultado de imagen para BANANA PUERTO">
            <a:extLst>
              <a:ext uri="{FF2B5EF4-FFF2-40B4-BE49-F238E27FC236}">
                <a16:creationId xmlns:a16="http://schemas.microsoft.com/office/drawing/2014/main" id="{C29DE499-F880-4E75-A139-96F71AA4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54" y="4682475"/>
            <a:ext cx="2865989" cy="17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0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599680-E4CB-4E3B-A00D-7F87A3209E99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5661B42-2022-4811-855A-0FCD451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Guayaquil</a:t>
            </a:r>
            <a:r>
              <a:rPr lang="es-EC" sz="2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90784B-8043-4410-A78C-AB23C84E80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0" b="11522"/>
          <a:stretch/>
        </p:blipFill>
        <p:spPr bwMode="auto">
          <a:xfrm>
            <a:off x="733769" y="1703741"/>
            <a:ext cx="4416425" cy="2838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6651A97-C2E4-402F-8AFE-530C7303F261}"/>
              </a:ext>
            </a:extLst>
          </p:cNvPr>
          <p:cNvSpPr/>
          <p:nvPr/>
        </p:nvSpPr>
        <p:spPr>
          <a:xfrm>
            <a:off x="1957669" y="1245667"/>
            <a:ext cx="156158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FERTISA</a:t>
            </a:r>
          </a:p>
        </p:txBody>
      </p:sp>
      <p:pic>
        <p:nvPicPr>
          <p:cNvPr id="29698" name="Picture 2" descr="Resultado de imagen para FERTISA PUERTO">
            <a:extLst>
              <a:ext uri="{FF2B5EF4-FFF2-40B4-BE49-F238E27FC236}">
                <a16:creationId xmlns:a16="http://schemas.microsoft.com/office/drawing/2014/main" id="{BCD92654-6774-4985-B75B-3E53CB10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07" y="4799600"/>
            <a:ext cx="3270180" cy="17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0703272-E36F-4892-81B7-F2D6EC2D1137}"/>
              </a:ext>
            </a:extLst>
          </p:cNvPr>
          <p:cNvSpPr/>
          <p:nvPr/>
        </p:nvSpPr>
        <p:spPr>
          <a:xfrm>
            <a:off x="6577778" y="1290038"/>
            <a:ext cx="452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PUERTO TRINITARIA (TRINIPUERTO S.A)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09DBDC-6450-493C-B03C-A3A46186B60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5" b="14214"/>
          <a:stretch/>
        </p:blipFill>
        <p:spPr bwMode="auto">
          <a:xfrm>
            <a:off x="6410402" y="1659370"/>
            <a:ext cx="4524700" cy="2307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700" name="Picture 4" descr="Resultado de imagen para PUERTO TRINITARIA guayaquil">
            <a:extLst>
              <a:ext uri="{FF2B5EF4-FFF2-40B4-BE49-F238E27FC236}">
                <a16:creationId xmlns:a16="http://schemas.microsoft.com/office/drawing/2014/main" id="{465C4FA8-D639-4819-ADC3-0EE5E5CC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57" y="4500145"/>
            <a:ext cx="3055422" cy="20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599680-E4CB-4E3B-A00D-7F87A3209E99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5661B42-2022-4811-855A-0FCD451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Guayaquil</a:t>
            </a:r>
            <a:r>
              <a:rPr lang="es-EC" sz="2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4DD6D1-DF08-4EFC-8FDD-2784ECDF60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6" b="22769"/>
          <a:stretch/>
        </p:blipFill>
        <p:spPr bwMode="auto">
          <a:xfrm>
            <a:off x="484822" y="2075410"/>
            <a:ext cx="3907155" cy="1198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ACFC96F-DA63-4B4C-AD1C-0AC7A456DFBD}"/>
              </a:ext>
            </a:extLst>
          </p:cNvPr>
          <p:cNvSpPr/>
          <p:nvPr/>
        </p:nvSpPr>
        <p:spPr>
          <a:xfrm>
            <a:off x="1146791" y="157610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Industrial Molinera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CEC241-44AF-4E06-9DA9-294CE8797E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6" b="13802"/>
          <a:stretch/>
        </p:blipFill>
        <p:spPr bwMode="auto">
          <a:xfrm>
            <a:off x="6991640" y="2075410"/>
            <a:ext cx="3907155" cy="2156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DD34B27-3F82-4CED-B714-636332C286E4}"/>
              </a:ext>
            </a:extLst>
          </p:cNvPr>
          <p:cNvSpPr/>
          <p:nvPr/>
        </p:nvSpPr>
        <p:spPr>
          <a:xfrm>
            <a:off x="7248563" y="1486461"/>
            <a:ext cx="286322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QC Terminales Ecuador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8C45B5-61E5-4730-85AF-E38978C12D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3" b="15313"/>
          <a:stretch/>
        </p:blipFill>
        <p:spPr bwMode="auto">
          <a:xfrm>
            <a:off x="2438399" y="4484812"/>
            <a:ext cx="3872865" cy="181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F360070-7FC9-4EC1-8950-FC833C11370E}"/>
              </a:ext>
            </a:extLst>
          </p:cNvPr>
          <p:cNvSpPr/>
          <p:nvPr/>
        </p:nvSpPr>
        <p:spPr>
          <a:xfrm>
            <a:off x="3476441" y="391130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ECUAGRAN S.A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165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599680-E4CB-4E3B-A00D-7F87A3209E99}"/>
              </a:ext>
            </a:extLst>
          </p:cNvPr>
          <p:cNvSpPr txBox="1">
            <a:spLocks/>
          </p:cNvSpPr>
          <p:nvPr/>
        </p:nvSpPr>
        <p:spPr>
          <a:xfrm>
            <a:off x="216172" y="20927"/>
            <a:ext cx="10515600" cy="104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Puertos del Ecuador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5661B42-2022-4811-855A-0FCD451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69" y="436483"/>
            <a:ext cx="3396209" cy="1009651"/>
          </a:xfrm>
        </p:spPr>
        <p:txBody>
          <a:bodyPr>
            <a:normAutofit/>
          </a:bodyPr>
          <a:lstStyle/>
          <a:p>
            <a:r>
              <a:rPr lang="es-EC" sz="2800" b="1" i="1" dirty="0"/>
              <a:t>Puerto de Guayaquil</a:t>
            </a:r>
            <a:r>
              <a:rPr lang="es-EC" sz="2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31FA1D-16B1-42B7-8F31-FDE839B9DE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1" b="18136"/>
          <a:stretch/>
        </p:blipFill>
        <p:spPr bwMode="auto">
          <a:xfrm>
            <a:off x="462210" y="2254046"/>
            <a:ext cx="3872865" cy="159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44FB021-0845-4AE6-8534-BB31AACFFB7F}"/>
              </a:ext>
            </a:extLst>
          </p:cNvPr>
          <p:cNvSpPr/>
          <p:nvPr/>
        </p:nvSpPr>
        <p:spPr>
          <a:xfrm>
            <a:off x="1366730" y="166542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ECUABULK S.A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69A6BD-7EFF-4832-8DFE-FEE978E80E5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1" b="19610"/>
          <a:stretch/>
        </p:blipFill>
        <p:spPr bwMode="auto">
          <a:xfrm>
            <a:off x="7167811" y="2704465"/>
            <a:ext cx="3872865" cy="1449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677F366-5DD1-4A4F-9D9E-585830273A35}"/>
              </a:ext>
            </a:extLst>
          </p:cNvPr>
          <p:cNvSpPr/>
          <p:nvPr/>
        </p:nvSpPr>
        <p:spPr>
          <a:xfrm>
            <a:off x="5473972" y="1597970"/>
            <a:ext cx="6096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TERMINAL PORTUARIO INTERNACIONAL PUERTO HONDO (TPI)</a:t>
            </a:r>
          </a:p>
        </p:txBody>
      </p:sp>
      <p:pic>
        <p:nvPicPr>
          <p:cNvPr id="24578" name="Picture 2" descr="Resultado de imagen para TERMINAL PORTUARIO INTERNACIONAL PUERTO HONDO (TPI)">
            <a:extLst>
              <a:ext uri="{FF2B5EF4-FFF2-40B4-BE49-F238E27FC236}">
                <a16:creationId xmlns:a16="http://schemas.microsoft.com/office/drawing/2014/main" id="{93FFAE18-F023-401F-8B3D-B0EEC718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08" y="4082724"/>
            <a:ext cx="4304528" cy="23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FLOTA MARINA MUNDIAL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92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82805" y="602166"/>
          <a:ext cx="10515600" cy="564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91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/>
              <a:t>Características de la Flota Mundial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72668" cy="4351338"/>
          </a:xfrm>
        </p:spPr>
        <p:txBody>
          <a:bodyPr/>
          <a:lstStyle/>
          <a:p>
            <a:pPr algn="just"/>
            <a:r>
              <a:rPr lang="es-EC" dirty="0"/>
              <a:t>Las naves utilizadas para el transporte marítimo se las puede dividir en tres grandes tipos:</a:t>
            </a:r>
          </a:p>
          <a:p>
            <a:pPr lvl="0"/>
            <a:r>
              <a:rPr lang="es-EC" dirty="0"/>
              <a:t>De línea</a:t>
            </a:r>
          </a:p>
          <a:p>
            <a:pPr lvl="0"/>
            <a:r>
              <a:rPr lang="es-EC" dirty="0"/>
              <a:t>Tanqueras</a:t>
            </a:r>
          </a:p>
          <a:p>
            <a:pPr lvl="0"/>
            <a:r>
              <a:rPr lang="es-EC" dirty="0"/>
              <a:t>Graneleras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86" y="1467663"/>
            <a:ext cx="3623914" cy="2027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40" y="3817551"/>
            <a:ext cx="3984354" cy="22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6CB82-6414-4F7A-A7BD-5A93E540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6585"/>
            <a:ext cx="3853070" cy="880579"/>
          </a:xfrm>
        </p:spPr>
        <p:txBody>
          <a:bodyPr>
            <a:normAutofit/>
          </a:bodyPr>
          <a:lstStyle/>
          <a:p>
            <a:r>
              <a:rPr lang="es-EC" sz="3600" dirty="0"/>
              <a:t>INTRODUCCIÓN </a:t>
            </a:r>
          </a:p>
        </p:txBody>
      </p:sp>
      <p:pic>
        <p:nvPicPr>
          <p:cNvPr id="1026" name="Picture 2" descr="Resultado de imagen para barcos post panamax">
            <a:extLst>
              <a:ext uri="{FF2B5EF4-FFF2-40B4-BE49-F238E27FC236}">
                <a16:creationId xmlns:a16="http://schemas.microsoft.com/office/drawing/2014/main" id="{9C04F139-2521-48BC-934E-A2B2CCCF8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288373"/>
            <a:ext cx="6412718" cy="57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FA3C0B5-DEB9-4C34-BA09-BC73C7AD7D68}"/>
              </a:ext>
            </a:extLst>
          </p:cNvPr>
          <p:cNvSpPr txBox="1"/>
          <p:nvPr/>
        </p:nvSpPr>
        <p:spPr>
          <a:xfrm>
            <a:off x="477078" y="1404730"/>
            <a:ext cx="412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/>
              <a:t>DP </a:t>
            </a:r>
            <a:r>
              <a:rPr lang="es-EC" dirty="0" err="1"/>
              <a:t>World</a:t>
            </a:r>
            <a:r>
              <a:rPr lang="es-EC" dirty="0"/>
              <a:t> , concesión por 50 años </a:t>
            </a:r>
          </a:p>
          <a:p>
            <a:pPr marL="285750" indent="-285750">
              <a:buFontTx/>
              <a:buChar char="-"/>
            </a:pPr>
            <a:r>
              <a:rPr lang="es-EC" dirty="0"/>
              <a:t>Construcción en dos etapas </a:t>
            </a:r>
          </a:p>
          <a:p>
            <a:pPr marL="285750" indent="-285750">
              <a:buFontTx/>
              <a:buChar char="-"/>
            </a:pPr>
            <a:r>
              <a:rPr lang="es-EC" dirty="0"/>
              <a:t>Canal de navegación que posee una profundidad de 16.5 metros.</a:t>
            </a:r>
          </a:p>
          <a:p>
            <a:pPr marL="285750" indent="-285750">
              <a:buFontTx/>
              <a:buChar char="-"/>
            </a:pPr>
            <a:r>
              <a:rPr lang="es-EC" dirty="0"/>
              <a:t>Ubicación geográfica e hidrográficamente idónea. </a:t>
            </a:r>
          </a:p>
        </p:txBody>
      </p:sp>
      <p:pic>
        <p:nvPicPr>
          <p:cNvPr id="1028" name="Picture 4" descr="Resultado de imagen para construccion del puerto de posorja">
            <a:extLst>
              <a:ext uri="{FF2B5EF4-FFF2-40B4-BE49-F238E27FC236}">
                <a16:creationId xmlns:a16="http://schemas.microsoft.com/office/drawing/2014/main" id="{4E4C2E18-2F67-4994-8164-348301D6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9305"/>
            <a:ext cx="4545867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4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81360" y="1156551"/>
          <a:ext cx="58971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069873" y="1156551"/>
            <a:ext cx="476622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Fácil adaptación a las condiciones y exigencias del mercado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Capacidades, tamaños, calado, velocidad y consumo de combustible son muy variados.</a:t>
            </a:r>
          </a:p>
          <a:p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069873" y="2870555"/>
            <a:ext cx="472811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dirty="0"/>
              <a:t>Estructura y diseño especializado en el transporte de este tipo de productos al igual que químicos.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69873" y="4412158"/>
            <a:ext cx="3380653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inerales, carbón y granos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08575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4" y="473135"/>
            <a:ext cx="8697951" cy="58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9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51" y="591594"/>
            <a:ext cx="7573305" cy="55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06" y="236034"/>
            <a:ext cx="5894116" cy="61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5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85" y="724712"/>
            <a:ext cx="7504888" cy="48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Puerto de Guayaquil y sus problemas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366846" y="1690688"/>
          <a:ext cx="74583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652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89" y="333375"/>
            <a:ext cx="5531006" cy="3306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12" y="3302515"/>
            <a:ext cx="5679688" cy="35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0" y="1092820"/>
            <a:ext cx="6752179" cy="544040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5390" cy="727695"/>
          </a:xfrm>
        </p:spPr>
        <p:txBody>
          <a:bodyPr>
            <a:noAutofit/>
          </a:bodyPr>
          <a:lstStyle/>
          <a:p>
            <a:pPr lvl="3"/>
            <a:r>
              <a:rPr lang="es-EC" sz="2400" b="1" u="sng" dirty="0"/>
              <a:t>Evolución de naves Portacontenedores en Puerto de Guayaquil </a:t>
            </a:r>
          </a:p>
        </p:txBody>
      </p:sp>
    </p:spTree>
    <p:extLst>
      <p:ext uri="{BB962C8B-B14F-4D97-AF65-F5344CB8AC3E}">
        <p14:creationId xmlns:p14="http://schemas.microsoft.com/office/powerpoint/2010/main" val="1690218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82015" cy="482368"/>
          </a:xfrm>
        </p:spPr>
        <p:txBody>
          <a:bodyPr>
            <a:normAutofit fontScale="90000"/>
          </a:bodyPr>
          <a:lstStyle/>
          <a:p>
            <a:r>
              <a:rPr lang="es-EC" sz="3200" dirty="0"/>
              <a:t>¿PORQUÉ POSORJA?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80" y="365126"/>
            <a:ext cx="7348885" cy="63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1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2" y="356839"/>
            <a:ext cx="6060920" cy="2400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424" y="2057161"/>
            <a:ext cx="6146530" cy="48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FC46F-290B-4565-A377-FF2BCCB7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226" y="1057275"/>
            <a:ext cx="5257800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Trasporte multimodal</a:t>
            </a:r>
          </a:p>
          <a:p>
            <a:r>
              <a:rPr lang="es-EC" dirty="0"/>
              <a:t>Aéreo</a:t>
            </a:r>
          </a:p>
          <a:p>
            <a:r>
              <a:rPr lang="es-EC" dirty="0"/>
              <a:t>Terrestre </a:t>
            </a:r>
          </a:p>
          <a:p>
            <a:r>
              <a:rPr lang="es-EC" dirty="0"/>
              <a:t>Marítimo – Navieras</a:t>
            </a:r>
          </a:p>
          <a:p>
            <a:pPr marL="0" indent="0">
              <a:buNone/>
            </a:pPr>
            <a:r>
              <a:rPr lang="es-EC" dirty="0"/>
              <a:t>	         - Consolidadoras </a:t>
            </a:r>
          </a:p>
          <a:p>
            <a:pPr marL="0" indent="0">
              <a:buNone/>
            </a:pPr>
            <a:r>
              <a:rPr lang="es-EC" dirty="0"/>
              <a:t>	         - Bodegas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A85C648-B05B-4197-A205-52A4E9D144E7}"/>
              </a:ext>
            </a:extLst>
          </p:cNvPr>
          <p:cNvSpPr txBox="1">
            <a:spLocks/>
          </p:cNvSpPr>
          <p:nvPr/>
        </p:nvSpPr>
        <p:spPr>
          <a:xfrm>
            <a:off x="228599" y="126585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PLANTEAMIENTO DEL PROBLEMA </a:t>
            </a:r>
          </a:p>
        </p:txBody>
      </p:sp>
      <p:pic>
        <p:nvPicPr>
          <p:cNvPr id="2050" name="Picture 2" descr="Resultado de imagen para transporte multimodal">
            <a:extLst>
              <a:ext uri="{FF2B5EF4-FFF2-40B4-BE49-F238E27FC236}">
                <a16:creationId xmlns:a16="http://schemas.microsoft.com/office/drawing/2014/main" id="{A7AFF615-697F-40FE-B421-F8071653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57275"/>
            <a:ext cx="5536097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98F08-6301-4BDD-8D76-81FA72B6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613"/>
            <a:ext cx="10515600" cy="1325563"/>
          </a:xfrm>
        </p:spPr>
        <p:txBody>
          <a:bodyPr/>
          <a:lstStyle/>
          <a:p>
            <a:r>
              <a:rPr lang="es-EC" dirty="0"/>
              <a:t>Trasporte Marítimo 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A1022-A0BF-4F2A-97BA-158F38AB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634192"/>
            <a:ext cx="5410201" cy="4351338"/>
          </a:xfrm>
        </p:spPr>
        <p:txBody>
          <a:bodyPr/>
          <a:lstStyle/>
          <a:p>
            <a:r>
              <a:rPr lang="es-EC" dirty="0"/>
              <a:t>Principales destinos; China, Europa Y Estados Unidos. </a:t>
            </a:r>
          </a:p>
          <a:p>
            <a:r>
              <a:rPr lang="es-EC" dirty="0"/>
              <a:t>Ventajas </a:t>
            </a:r>
          </a:p>
          <a:p>
            <a:r>
              <a:rPr lang="es-EC" dirty="0"/>
              <a:t>Desventajas </a:t>
            </a:r>
          </a:p>
          <a:p>
            <a:r>
              <a:rPr lang="es-EC" dirty="0"/>
              <a:t>Servicio portuarios en el Ecuador en la actualidad. </a:t>
            </a:r>
          </a:p>
          <a:p>
            <a:r>
              <a:rPr lang="es-EC" dirty="0"/>
              <a:t>Puerto de Guayaquil (70% de las exportaciones privadas e ingresan el 83% de las importaciones)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644F77A-55D3-48BB-8B3E-196564175559}"/>
              </a:ext>
            </a:extLst>
          </p:cNvPr>
          <p:cNvSpPr txBox="1">
            <a:spLocks/>
          </p:cNvSpPr>
          <p:nvPr/>
        </p:nvSpPr>
        <p:spPr>
          <a:xfrm>
            <a:off x="228599" y="126585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PLANTEAMIENTO DEL PROBLEMA </a:t>
            </a:r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E10DAA54-AFCD-4C96-A943-901B8B59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416394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7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50737-0662-4703-8C5C-54F952BB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310562"/>
            <a:ext cx="10515600" cy="1325563"/>
          </a:xfrm>
        </p:spPr>
        <p:txBody>
          <a:bodyPr/>
          <a:lstStyle/>
          <a:p>
            <a:r>
              <a:rPr lang="es-EC" dirty="0"/>
              <a:t>Puerto de Guayaquil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7E0CF-9F15-4BAA-8AA1-F2AD5440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1191141"/>
            <a:ext cx="5598631" cy="5156650"/>
          </a:xfrm>
        </p:spPr>
        <p:txBody>
          <a:bodyPr>
            <a:normAutofit/>
          </a:bodyPr>
          <a:lstStyle/>
          <a:p>
            <a:r>
              <a:rPr lang="es-EC" dirty="0"/>
              <a:t>Ubicación; en un brazo de mar conocido comúnmente por Estero Salado, y a diez kilómetros del sur de Guayaquil. </a:t>
            </a:r>
          </a:p>
          <a:p>
            <a:r>
              <a:rPr lang="es-EC" dirty="0"/>
              <a:t>Puerto con mayor salida de contenedores a nivel de la CAN y el décimo en América Latina con movimientos de más de 1,764,937 TEU.</a:t>
            </a:r>
          </a:p>
          <a:p>
            <a:r>
              <a:rPr lang="es-EC" dirty="0"/>
              <a:t>Infraestructura moderna. 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0AAFE6-3976-4936-AA3E-BBBDACB1A6CF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PLANTEAMIENTO DEL PROBLEMA </a:t>
            </a:r>
          </a:p>
        </p:txBody>
      </p:sp>
      <p:pic>
        <p:nvPicPr>
          <p:cNvPr id="5122" name="Picture 2" descr="Resultado de imagen para puerto de guayaquil">
            <a:extLst>
              <a:ext uri="{FF2B5EF4-FFF2-40B4-BE49-F238E27FC236}">
                <a16:creationId xmlns:a16="http://schemas.microsoft.com/office/drawing/2014/main" id="{0B5D4C33-867E-4B7F-8D11-109EAB61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8" y="1463846"/>
            <a:ext cx="542635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B1403F-B4F6-44D9-B843-B371D1B4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622096"/>
            <a:ext cx="4953000" cy="4351338"/>
          </a:xfrm>
        </p:spPr>
        <p:txBody>
          <a:bodyPr>
            <a:normAutofit/>
          </a:bodyPr>
          <a:lstStyle/>
          <a:p>
            <a:r>
              <a:rPr lang="es-EC" dirty="0"/>
              <a:t>Concesionado a </a:t>
            </a:r>
            <a:r>
              <a:rPr lang="es-EC" dirty="0" err="1"/>
              <a:t>Contecon</a:t>
            </a:r>
            <a:r>
              <a:rPr lang="es-EC" dirty="0"/>
              <a:t> Guayaquil S.A.</a:t>
            </a:r>
          </a:p>
          <a:p>
            <a:r>
              <a:rPr lang="es-EC" dirty="0"/>
              <a:t>En el 2018 se movilizo  8.517.310,45 T.M. con 63.231 contenedores de 20’ y 391.425 contenedores de 40’.</a:t>
            </a:r>
          </a:p>
          <a:p>
            <a:r>
              <a:rPr lang="es-EC" dirty="0"/>
              <a:t>Facilidades portuarias, muelles, tecnología, bodegas, servicios.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09582B-A762-4FC5-AAB1-0522E4D19D70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PLANTEAMIENTO DEL PROBLEMA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E394990-F267-413A-B9A1-D84F7CFB8140}"/>
              </a:ext>
            </a:extLst>
          </p:cNvPr>
          <p:cNvSpPr txBox="1">
            <a:spLocks/>
          </p:cNvSpPr>
          <p:nvPr/>
        </p:nvSpPr>
        <p:spPr>
          <a:xfrm>
            <a:off x="1036982" y="310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Puerto de Guayaquil</a:t>
            </a:r>
          </a:p>
        </p:txBody>
      </p:sp>
      <p:pic>
        <p:nvPicPr>
          <p:cNvPr id="6146" name="Picture 2" descr="Resultado de imagen para puerto de guayaquil">
            <a:extLst>
              <a:ext uri="{FF2B5EF4-FFF2-40B4-BE49-F238E27FC236}">
                <a16:creationId xmlns:a16="http://schemas.microsoft.com/office/drawing/2014/main" id="{3B440FA9-3704-45CA-9B55-A8523C5F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2" y="1814771"/>
            <a:ext cx="5718302" cy="3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1C0B1C-8574-45D5-AEAA-23D71FBC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191" y="1418724"/>
            <a:ext cx="5910470" cy="4351338"/>
          </a:xfrm>
        </p:spPr>
        <p:txBody>
          <a:bodyPr/>
          <a:lstStyle/>
          <a:p>
            <a:r>
              <a:rPr lang="es-EC" dirty="0"/>
              <a:t>Ventajas </a:t>
            </a:r>
          </a:p>
          <a:p>
            <a:r>
              <a:rPr lang="es-EC" dirty="0"/>
              <a:t>Desventajas </a:t>
            </a:r>
          </a:p>
          <a:p>
            <a:pPr marL="0" indent="0">
              <a:buNone/>
            </a:pPr>
            <a:r>
              <a:rPr lang="es-EC" dirty="0"/>
              <a:t>	Posibilidad de un canal artificial. </a:t>
            </a:r>
          </a:p>
          <a:p>
            <a:pPr marL="0" indent="0">
              <a:buNone/>
            </a:pPr>
            <a:r>
              <a:rPr lang="es-EC" dirty="0"/>
              <a:t>	Transbordo.</a:t>
            </a:r>
          </a:p>
          <a:p>
            <a:pPr marL="0" indent="0">
              <a:buNone/>
            </a:pPr>
            <a:r>
              <a:rPr lang="es-EC" dirty="0"/>
              <a:t>	Inversión para el dragado. </a:t>
            </a:r>
          </a:p>
          <a:p>
            <a:r>
              <a:rPr lang="es-EC" dirty="0"/>
              <a:t>Red logística del Ecuador </a:t>
            </a:r>
          </a:p>
          <a:p>
            <a:r>
              <a:rPr lang="es-EC" dirty="0"/>
              <a:t>Políticas en Comercio Exterior en le país. 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D39FF8-AC47-4973-9B5B-5BE75BEBB9D0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PLANTEAMIENTO DEL PROBLEMA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0F622DA-DFCD-41C9-9B68-21B664FAE298}"/>
              </a:ext>
            </a:extLst>
          </p:cNvPr>
          <p:cNvSpPr txBox="1">
            <a:spLocks/>
          </p:cNvSpPr>
          <p:nvPr/>
        </p:nvSpPr>
        <p:spPr>
          <a:xfrm>
            <a:off x="1036982" y="310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Puerto de Guayaquil</a:t>
            </a:r>
          </a:p>
        </p:txBody>
      </p:sp>
      <p:pic>
        <p:nvPicPr>
          <p:cNvPr id="7172" name="Picture 4" descr="Imagen relacionada">
            <a:extLst>
              <a:ext uri="{FF2B5EF4-FFF2-40B4-BE49-F238E27FC236}">
                <a16:creationId xmlns:a16="http://schemas.microsoft.com/office/drawing/2014/main" id="{F2EF043E-5DBF-4346-BD9D-3B5EBA4C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" y="1633538"/>
            <a:ext cx="5201563" cy="39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2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3FBBC74-C333-44A7-BABE-2DBAFFA95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95130"/>
              </p:ext>
            </p:extLst>
          </p:nvPr>
        </p:nvGraphicFramePr>
        <p:xfrm>
          <a:off x="470426" y="1805786"/>
          <a:ext cx="5393690" cy="324642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565351604"/>
                    </a:ext>
                  </a:extLst>
                </a:gridCol>
                <a:gridCol w="2696845">
                  <a:extLst>
                    <a:ext uri="{9D8B030D-6E8A-4147-A177-3AD203B41FA5}">
                      <a16:colId xmlns:a16="http://schemas.microsoft.com/office/drawing/2014/main" val="2199546573"/>
                    </a:ext>
                  </a:extLst>
                </a:gridCol>
              </a:tblGrid>
              <a:tr h="279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Área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Sistema portuario de Guayaquil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188968"/>
                  </a:ext>
                </a:extLst>
              </a:tr>
              <a:tr h="279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Sector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Provincia del Guayas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318964"/>
                  </a:ext>
                </a:extLst>
              </a:tr>
              <a:tr h="279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Contexto espacial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Guayaquil-Posorja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673299"/>
                  </a:ext>
                </a:extLst>
              </a:tr>
              <a:tr h="279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Contexto temporal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 años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871242"/>
                  </a:ext>
                </a:extLst>
              </a:tr>
              <a:tr h="90666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Aspecto problemático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Incertidumbre sobre la viabilidad del proyecto del nuevo puerto de aguas profundas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901974"/>
                  </a:ext>
                </a:extLst>
              </a:tr>
              <a:tr h="122003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Tema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Análisis de Viabilidad e Importancia del Puerto de Posorja para el Comercio Exterior Ecuatoriano y su Interacción con el Puerto de Guayaquil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734211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DDA1445F-091B-48AB-A8B6-67A46B372811}"/>
              </a:ext>
            </a:extLst>
          </p:cNvPr>
          <p:cNvSpPr txBox="1">
            <a:spLocks/>
          </p:cNvSpPr>
          <p:nvPr/>
        </p:nvSpPr>
        <p:spPr>
          <a:xfrm>
            <a:off x="188842" y="0"/>
            <a:ext cx="6437243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/>
              <a:t>DELIMITACIÓN DEL PROBLEMA </a:t>
            </a:r>
          </a:p>
        </p:txBody>
      </p:sp>
      <p:pic>
        <p:nvPicPr>
          <p:cNvPr id="8194" name="Picture 2" descr="Resultado de imagen para dp world posorja">
            <a:extLst>
              <a:ext uri="{FF2B5EF4-FFF2-40B4-BE49-F238E27FC236}">
                <a16:creationId xmlns:a16="http://schemas.microsoft.com/office/drawing/2014/main" id="{CFFB7C70-57D3-434A-9A2C-DED85FA7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5" y="1006430"/>
            <a:ext cx="56388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46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Panorámica</PresentationFormat>
  <Paragraphs>197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RESUMEN  </vt:lpstr>
      <vt:lpstr>INTRODUCCIÓN </vt:lpstr>
      <vt:lpstr>Presentación de PowerPoint</vt:lpstr>
      <vt:lpstr>Trasporte Marítimo  </vt:lpstr>
      <vt:lpstr>Puerto de Guayaquil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Objetivos específicos </vt:lpstr>
      <vt:lpstr>Variable independiente </vt:lpstr>
      <vt:lpstr>Presentación de PowerPoint</vt:lpstr>
      <vt:lpstr>Evolución comercio exterior ecuatoriano  </vt:lpstr>
      <vt:lpstr>Exportaciones </vt:lpstr>
      <vt:lpstr>Importaciones </vt:lpstr>
      <vt:lpstr>Balanza de Pago </vt:lpstr>
      <vt:lpstr>Balanza de Pago </vt:lpstr>
      <vt:lpstr>Puerto de Manta </vt:lpstr>
      <vt:lpstr>Puerto de Esmeraldas </vt:lpstr>
      <vt:lpstr>Puerto de Guayaquil </vt:lpstr>
      <vt:lpstr>Puerto de Guayaquil </vt:lpstr>
      <vt:lpstr>Puerto de Guayaquil </vt:lpstr>
      <vt:lpstr>Puerto de Guayaquil </vt:lpstr>
      <vt:lpstr>Puerto de Guayaquil </vt:lpstr>
      <vt:lpstr>FLOTA MARINA MUNDIAL</vt:lpstr>
      <vt:lpstr>Presentación de PowerPoint</vt:lpstr>
      <vt:lpstr>Características de la Flota Mundial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Puerto de Guayaquil y sus problemas</vt:lpstr>
      <vt:lpstr>Presentación de PowerPoint</vt:lpstr>
      <vt:lpstr>Evolución de naves Portacontenedores en Puerto de Guayaquil </vt:lpstr>
      <vt:lpstr>¿PORQUÉ POSORJA?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ALEXIS GRIJALVA</cp:lastModifiedBy>
  <cp:revision>22</cp:revision>
  <dcterms:created xsi:type="dcterms:W3CDTF">2019-07-04T04:53:53Z</dcterms:created>
  <dcterms:modified xsi:type="dcterms:W3CDTF">2019-09-16T13:07:28Z</dcterms:modified>
</cp:coreProperties>
</file>