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3" r:id="rId8"/>
    <p:sldId id="261" r:id="rId9"/>
    <p:sldId id="262" r:id="rId10"/>
    <p:sldId id="279" r:id="rId11"/>
    <p:sldId id="263" r:id="rId12"/>
    <p:sldId id="269" r:id="rId13"/>
    <p:sldId id="265" r:id="rId14"/>
    <p:sldId id="274" r:id="rId15"/>
    <p:sldId id="275" r:id="rId16"/>
    <p:sldId id="276" r:id="rId17"/>
    <p:sldId id="277" r:id="rId18"/>
    <p:sldId id="278" r:id="rId19"/>
    <p:sldId id="266" r:id="rId20"/>
    <p:sldId id="267" r:id="rId21"/>
    <p:sldId id="268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05672-FEBE-449B-AB88-EE1831021A1E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E8492E0-5E8C-4213-B8CD-C308720BDE27}">
      <dgm:prSet phldrT="[Texto]" custT="1"/>
      <dgm:spPr/>
      <dgm:t>
        <a:bodyPr/>
        <a:lstStyle/>
        <a:p>
          <a:r>
            <a:rPr lang="es-EC" sz="1400" dirty="0"/>
            <a:t>Los seguros son medidas financieras, que mitigan los impactos económicos al momento de que sucede un acontecimiento desafortunado, produciendo pérdidas</a:t>
          </a:r>
        </a:p>
      </dgm:t>
    </dgm:pt>
    <dgm:pt modelId="{9ABF2623-F08D-4844-95D9-5862956F8890}" type="parTrans" cxnId="{29AD37A0-B491-4DB2-922C-06FED0E53F8E}">
      <dgm:prSet/>
      <dgm:spPr/>
      <dgm:t>
        <a:bodyPr/>
        <a:lstStyle/>
        <a:p>
          <a:endParaRPr lang="es-EC" sz="1400"/>
        </a:p>
      </dgm:t>
    </dgm:pt>
    <dgm:pt modelId="{B26317DF-0536-43E0-BCCF-5EEA609C96BC}" type="sibTrans" cxnId="{29AD37A0-B491-4DB2-922C-06FED0E53F8E}">
      <dgm:prSet/>
      <dgm:spPr/>
      <dgm:t>
        <a:bodyPr/>
        <a:lstStyle/>
        <a:p>
          <a:endParaRPr lang="es-EC" sz="1400"/>
        </a:p>
      </dgm:t>
    </dgm:pt>
    <dgm:pt modelId="{771374A4-FA55-40AF-9688-3E94F35B9D0B}">
      <dgm:prSet phldrT="[Texto]" custT="1"/>
      <dgm:spPr/>
      <dgm:t>
        <a:bodyPr/>
        <a:lstStyle/>
        <a:p>
          <a:r>
            <a:rPr lang="es-EC" sz="1400" dirty="0"/>
            <a:t>Se analizará los tipos de seguros que están autorizados en país y la relación de los seguros  con la economía. </a:t>
          </a:r>
        </a:p>
      </dgm:t>
    </dgm:pt>
    <dgm:pt modelId="{964B3599-A8B7-4DE5-B785-5DA928F6BE16}" type="parTrans" cxnId="{8D4DA60F-EE33-41F2-A025-3BB519A60836}">
      <dgm:prSet/>
      <dgm:spPr/>
      <dgm:t>
        <a:bodyPr/>
        <a:lstStyle/>
        <a:p>
          <a:endParaRPr lang="es-EC" sz="1600"/>
        </a:p>
      </dgm:t>
    </dgm:pt>
    <dgm:pt modelId="{C1F386B3-6D88-43BF-B36A-A3A54CA5419D}" type="sibTrans" cxnId="{8D4DA60F-EE33-41F2-A025-3BB519A60836}">
      <dgm:prSet/>
      <dgm:spPr/>
      <dgm:t>
        <a:bodyPr/>
        <a:lstStyle/>
        <a:p>
          <a:endParaRPr lang="es-EC" sz="1600"/>
        </a:p>
      </dgm:t>
    </dgm:pt>
    <dgm:pt modelId="{C96CE42B-DFF6-42EF-A60A-68EEBCD5B330}">
      <dgm:prSet phldrT="[Texto]" custT="1"/>
      <dgm:spPr/>
      <dgm:t>
        <a:bodyPr/>
        <a:lstStyle/>
        <a:p>
          <a:r>
            <a:rPr lang="es-EC" sz="1400" dirty="0"/>
            <a:t>El presente trabajo de investigación se refiere al tema del análisis del mercado de seguros del Distrito Metropolitano de Quito y su impacto en la economía</a:t>
          </a:r>
        </a:p>
      </dgm:t>
    </dgm:pt>
    <dgm:pt modelId="{1D9F85AA-0D93-41E8-ABC7-84E906DAF1B9}" type="sibTrans" cxnId="{CF703177-A4C2-44AB-877C-95545901DD64}">
      <dgm:prSet/>
      <dgm:spPr/>
      <dgm:t>
        <a:bodyPr/>
        <a:lstStyle/>
        <a:p>
          <a:endParaRPr lang="es-EC" sz="1400"/>
        </a:p>
      </dgm:t>
    </dgm:pt>
    <dgm:pt modelId="{055A5CA1-C87E-4D3D-BF7A-D7AEDAB453A4}" type="parTrans" cxnId="{CF703177-A4C2-44AB-877C-95545901DD64}">
      <dgm:prSet/>
      <dgm:spPr/>
      <dgm:t>
        <a:bodyPr/>
        <a:lstStyle/>
        <a:p>
          <a:endParaRPr lang="es-EC" sz="1400"/>
        </a:p>
      </dgm:t>
    </dgm:pt>
    <dgm:pt modelId="{112D01D4-82EC-433B-BA8E-24043BD73F4F}" type="pres">
      <dgm:prSet presAssocID="{9E705672-FEBE-449B-AB88-EE1831021A1E}" presName="Name0" presStyleCnt="0">
        <dgm:presLayoutVars>
          <dgm:dir/>
          <dgm:resizeHandles val="exact"/>
        </dgm:presLayoutVars>
      </dgm:prSet>
      <dgm:spPr/>
    </dgm:pt>
    <dgm:pt modelId="{59414A2B-5D21-46E5-A713-2DE019912B19}" type="pres">
      <dgm:prSet presAssocID="{C96CE42B-DFF6-42EF-A60A-68EEBCD5B330}" presName="node" presStyleLbl="node1" presStyleIdx="0" presStyleCnt="3">
        <dgm:presLayoutVars>
          <dgm:bulletEnabled val="1"/>
        </dgm:presLayoutVars>
      </dgm:prSet>
      <dgm:spPr/>
    </dgm:pt>
    <dgm:pt modelId="{98824719-1F88-4B92-857A-88FA334F6470}" type="pres">
      <dgm:prSet presAssocID="{1D9F85AA-0D93-41E8-ABC7-84E906DAF1B9}" presName="sibTrans" presStyleLbl="sibTrans2D1" presStyleIdx="0" presStyleCnt="3"/>
      <dgm:spPr/>
    </dgm:pt>
    <dgm:pt modelId="{4269FCDB-2345-4F45-816D-E29620FF2360}" type="pres">
      <dgm:prSet presAssocID="{1D9F85AA-0D93-41E8-ABC7-84E906DAF1B9}" presName="connectorText" presStyleLbl="sibTrans2D1" presStyleIdx="0" presStyleCnt="3"/>
      <dgm:spPr/>
    </dgm:pt>
    <dgm:pt modelId="{AE445BAC-45F4-434F-B4DE-1FECCB03818D}" type="pres">
      <dgm:prSet presAssocID="{DE8492E0-5E8C-4213-B8CD-C308720BDE27}" presName="node" presStyleLbl="node1" presStyleIdx="1" presStyleCnt="3">
        <dgm:presLayoutVars>
          <dgm:bulletEnabled val="1"/>
        </dgm:presLayoutVars>
      </dgm:prSet>
      <dgm:spPr/>
    </dgm:pt>
    <dgm:pt modelId="{8BEDC049-8CAF-49B5-9B97-1BAB21CAEEFF}" type="pres">
      <dgm:prSet presAssocID="{B26317DF-0536-43E0-BCCF-5EEA609C96BC}" presName="sibTrans" presStyleLbl="sibTrans2D1" presStyleIdx="1" presStyleCnt="3"/>
      <dgm:spPr/>
    </dgm:pt>
    <dgm:pt modelId="{E9211182-108D-4D1A-807D-33C2EE1AA445}" type="pres">
      <dgm:prSet presAssocID="{B26317DF-0536-43E0-BCCF-5EEA609C96BC}" presName="connectorText" presStyleLbl="sibTrans2D1" presStyleIdx="1" presStyleCnt="3"/>
      <dgm:spPr/>
    </dgm:pt>
    <dgm:pt modelId="{56F963FB-B599-4701-B476-36DEC49F55FB}" type="pres">
      <dgm:prSet presAssocID="{771374A4-FA55-40AF-9688-3E94F35B9D0B}" presName="node" presStyleLbl="node1" presStyleIdx="2" presStyleCnt="3">
        <dgm:presLayoutVars>
          <dgm:bulletEnabled val="1"/>
        </dgm:presLayoutVars>
      </dgm:prSet>
      <dgm:spPr/>
    </dgm:pt>
    <dgm:pt modelId="{DA4B59AF-81CA-499B-B335-D897312892B8}" type="pres">
      <dgm:prSet presAssocID="{C1F386B3-6D88-43BF-B36A-A3A54CA5419D}" presName="sibTrans" presStyleLbl="sibTrans2D1" presStyleIdx="2" presStyleCnt="3"/>
      <dgm:spPr/>
    </dgm:pt>
    <dgm:pt modelId="{20F84390-B0E4-48A9-87F9-841FB6F08EF5}" type="pres">
      <dgm:prSet presAssocID="{C1F386B3-6D88-43BF-B36A-A3A54CA5419D}" presName="connectorText" presStyleLbl="sibTrans2D1" presStyleIdx="2" presStyleCnt="3"/>
      <dgm:spPr/>
    </dgm:pt>
  </dgm:ptLst>
  <dgm:cxnLst>
    <dgm:cxn modelId="{8D4DA60F-EE33-41F2-A025-3BB519A60836}" srcId="{9E705672-FEBE-449B-AB88-EE1831021A1E}" destId="{771374A4-FA55-40AF-9688-3E94F35B9D0B}" srcOrd="2" destOrd="0" parTransId="{964B3599-A8B7-4DE5-B785-5DA928F6BE16}" sibTransId="{C1F386B3-6D88-43BF-B36A-A3A54CA5419D}"/>
    <dgm:cxn modelId="{EB9CA060-824D-43F7-B802-E1CF3027DF18}" type="presOf" srcId="{C1F386B3-6D88-43BF-B36A-A3A54CA5419D}" destId="{DA4B59AF-81CA-499B-B335-D897312892B8}" srcOrd="0" destOrd="0" presId="urn:microsoft.com/office/officeart/2005/8/layout/cycle7"/>
    <dgm:cxn modelId="{5FA5B44F-69D9-4058-B6E8-FCB3131BC614}" type="presOf" srcId="{DE8492E0-5E8C-4213-B8CD-C308720BDE27}" destId="{AE445BAC-45F4-434F-B4DE-1FECCB03818D}" srcOrd="0" destOrd="0" presId="urn:microsoft.com/office/officeart/2005/8/layout/cycle7"/>
    <dgm:cxn modelId="{F9559574-11A8-4B64-B824-B0CA4C54A61C}" type="presOf" srcId="{C1F386B3-6D88-43BF-B36A-A3A54CA5419D}" destId="{20F84390-B0E4-48A9-87F9-841FB6F08EF5}" srcOrd="1" destOrd="0" presId="urn:microsoft.com/office/officeart/2005/8/layout/cycle7"/>
    <dgm:cxn modelId="{CF703177-A4C2-44AB-877C-95545901DD64}" srcId="{9E705672-FEBE-449B-AB88-EE1831021A1E}" destId="{C96CE42B-DFF6-42EF-A60A-68EEBCD5B330}" srcOrd="0" destOrd="0" parTransId="{055A5CA1-C87E-4D3D-BF7A-D7AEDAB453A4}" sibTransId="{1D9F85AA-0D93-41E8-ABC7-84E906DAF1B9}"/>
    <dgm:cxn modelId="{08E32F98-7064-46C5-8C1C-EDE442EDF494}" type="presOf" srcId="{1D9F85AA-0D93-41E8-ABC7-84E906DAF1B9}" destId="{4269FCDB-2345-4F45-816D-E29620FF2360}" srcOrd="1" destOrd="0" presId="urn:microsoft.com/office/officeart/2005/8/layout/cycle7"/>
    <dgm:cxn modelId="{29AD37A0-B491-4DB2-922C-06FED0E53F8E}" srcId="{9E705672-FEBE-449B-AB88-EE1831021A1E}" destId="{DE8492E0-5E8C-4213-B8CD-C308720BDE27}" srcOrd="1" destOrd="0" parTransId="{9ABF2623-F08D-4844-95D9-5862956F8890}" sibTransId="{B26317DF-0536-43E0-BCCF-5EEA609C96BC}"/>
    <dgm:cxn modelId="{B3D894A4-58CB-4E5F-8719-C0F8D4CE89B3}" type="presOf" srcId="{771374A4-FA55-40AF-9688-3E94F35B9D0B}" destId="{56F963FB-B599-4701-B476-36DEC49F55FB}" srcOrd="0" destOrd="0" presId="urn:microsoft.com/office/officeart/2005/8/layout/cycle7"/>
    <dgm:cxn modelId="{47E8C4BA-823B-4947-B3D6-3E085DD27279}" type="presOf" srcId="{B26317DF-0536-43E0-BCCF-5EEA609C96BC}" destId="{8BEDC049-8CAF-49B5-9B97-1BAB21CAEEFF}" srcOrd="0" destOrd="0" presId="urn:microsoft.com/office/officeart/2005/8/layout/cycle7"/>
    <dgm:cxn modelId="{EFADB0CF-E0DC-4D17-974E-AC6250FB02F4}" type="presOf" srcId="{1D9F85AA-0D93-41E8-ABC7-84E906DAF1B9}" destId="{98824719-1F88-4B92-857A-88FA334F6470}" srcOrd="0" destOrd="0" presId="urn:microsoft.com/office/officeart/2005/8/layout/cycle7"/>
    <dgm:cxn modelId="{768C0EDB-78C0-4EC4-AA12-2015B7229C52}" type="presOf" srcId="{C96CE42B-DFF6-42EF-A60A-68EEBCD5B330}" destId="{59414A2B-5D21-46E5-A713-2DE019912B19}" srcOrd="0" destOrd="0" presId="urn:microsoft.com/office/officeart/2005/8/layout/cycle7"/>
    <dgm:cxn modelId="{E251F5E0-3D7F-4AD2-939F-B9FB7C56D5D1}" type="presOf" srcId="{9E705672-FEBE-449B-AB88-EE1831021A1E}" destId="{112D01D4-82EC-433B-BA8E-24043BD73F4F}" srcOrd="0" destOrd="0" presId="urn:microsoft.com/office/officeart/2005/8/layout/cycle7"/>
    <dgm:cxn modelId="{00ABCBE8-5AED-4471-9674-DB6A452A91C0}" type="presOf" srcId="{B26317DF-0536-43E0-BCCF-5EEA609C96BC}" destId="{E9211182-108D-4D1A-807D-33C2EE1AA445}" srcOrd="1" destOrd="0" presId="urn:microsoft.com/office/officeart/2005/8/layout/cycle7"/>
    <dgm:cxn modelId="{F3DAAAFD-A640-4E3F-B05B-F18A297D4B47}" type="presParOf" srcId="{112D01D4-82EC-433B-BA8E-24043BD73F4F}" destId="{59414A2B-5D21-46E5-A713-2DE019912B19}" srcOrd="0" destOrd="0" presId="urn:microsoft.com/office/officeart/2005/8/layout/cycle7"/>
    <dgm:cxn modelId="{F8095EE8-6427-4E53-88E4-B8243A2F586E}" type="presParOf" srcId="{112D01D4-82EC-433B-BA8E-24043BD73F4F}" destId="{98824719-1F88-4B92-857A-88FA334F6470}" srcOrd="1" destOrd="0" presId="urn:microsoft.com/office/officeart/2005/8/layout/cycle7"/>
    <dgm:cxn modelId="{32AFDDCB-1C11-4AD9-A6F6-723DF0B76DEB}" type="presParOf" srcId="{98824719-1F88-4B92-857A-88FA334F6470}" destId="{4269FCDB-2345-4F45-816D-E29620FF2360}" srcOrd="0" destOrd="0" presId="urn:microsoft.com/office/officeart/2005/8/layout/cycle7"/>
    <dgm:cxn modelId="{A3D88A09-289E-4228-9158-4B6F903BFAE8}" type="presParOf" srcId="{112D01D4-82EC-433B-BA8E-24043BD73F4F}" destId="{AE445BAC-45F4-434F-B4DE-1FECCB03818D}" srcOrd="2" destOrd="0" presId="urn:microsoft.com/office/officeart/2005/8/layout/cycle7"/>
    <dgm:cxn modelId="{DE9BAC98-C50D-4B5A-AF9D-A170756674FB}" type="presParOf" srcId="{112D01D4-82EC-433B-BA8E-24043BD73F4F}" destId="{8BEDC049-8CAF-49B5-9B97-1BAB21CAEEFF}" srcOrd="3" destOrd="0" presId="urn:microsoft.com/office/officeart/2005/8/layout/cycle7"/>
    <dgm:cxn modelId="{DDD9F545-F957-4C02-9B1C-444737F9E3E0}" type="presParOf" srcId="{8BEDC049-8CAF-49B5-9B97-1BAB21CAEEFF}" destId="{E9211182-108D-4D1A-807D-33C2EE1AA445}" srcOrd="0" destOrd="0" presId="urn:microsoft.com/office/officeart/2005/8/layout/cycle7"/>
    <dgm:cxn modelId="{D174E73F-7B45-4F6B-A348-A7337A6FB460}" type="presParOf" srcId="{112D01D4-82EC-433B-BA8E-24043BD73F4F}" destId="{56F963FB-B599-4701-B476-36DEC49F55FB}" srcOrd="4" destOrd="0" presId="urn:microsoft.com/office/officeart/2005/8/layout/cycle7"/>
    <dgm:cxn modelId="{273B66A8-A577-4DAD-AD8F-9AE4F2BC5E79}" type="presParOf" srcId="{112D01D4-82EC-433B-BA8E-24043BD73F4F}" destId="{DA4B59AF-81CA-499B-B335-D897312892B8}" srcOrd="5" destOrd="0" presId="urn:microsoft.com/office/officeart/2005/8/layout/cycle7"/>
    <dgm:cxn modelId="{14C4AAE3-094D-4365-96CD-6F022F48CF2E}" type="presParOf" srcId="{DA4B59AF-81CA-499B-B335-D897312892B8}" destId="{20F84390-B0E4-48A9-87F9-841FB6F08EF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FF862-EF68-452F-B9B5-9275A0AF3CA5}" type="doc">
      <dgm:prSet loTypeId="urn:microsoft.com/office/officeart/2005/8/layout/arrow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FFC7312-F90B-4E40-8CC4-6DC2E4E1C26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 mercado de las aseguradoras en el Ecuador es uno de los sectores poco abarcados, que en los últimos años ha tomado una mayor relevancia.</a:t>
          </a:r>
        </a:p>
      </dgm:t>
    </dgm:pt>
    <dgm:pt modelId="{E009AADE-731F-4AF1-A75B-41709E4B5DA6}" type="parTrans" cxnId="{83EB7080-4032-49D6-B63D-0407517FB4CB}">
      <dgm:prSet/>
      <dgm:spPr/>
      <dgm:t>
        <a:bodyPr/>
        <a:lstStyle/>
        <a:p>
          <a:endParaRPr lang="es-EC"/>
        </a:p>
      </dgm:t>
    </dgm:pt>
    <dgm:pt modelId="{A780E4E0-E700-476B-8CEB-3796E7CCC06F}" type="sibTrans" cxnId="{83EB7080-4032-49D6-B63D-0407517FB4CB}">
      <dgm:prSet/>
      <dgm:spPr/>
      <dgm:t>
        <a:bodyPr/>
        <a:lstStyle/>
        <a:p>
          <a:endParaRPr lang="es-EC"/>
        </a:p>
      </dgm:t>
    </dgm:pt>
    <dgm:pt modelId="{03CBF160-69CB-46A8-A12E-98CF45D1026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 el ámbito económico, sería de gran utilidad conocer como esta investigación beneficiaría y sería de gran importancia para el crecimiento de las compañías de aseguradoras</a:t>
          </a:r>
        </a:p>
      </dgm:t>
    </dgm:pt>
    <dgm:pt modelId="{FA2D7A58-2C62-46BA-9CD3-361219222050}" type="parTrans" cxnId="{C12CDC02-49B5-48E5-90C1-30F6FEE5C301}">
      <dgm:prSet/>
      <dgm:spPr/>
      <dgm:t>
        <a:bodyPr/>
        <a:lstStyle/>
        <a:p>
          <a:endParaRPr lang="es-EC"/>
        </a:p>
      </dgm:t>
    </dgm:pt>
    <dgm:pt modelId="{F83FC7A9-4D42-483B-92FE-7ED28BE64F1E}" type="sibTrans" cxnId="{C12CDC02-49B5-48E5-90C1-30F6FEE5C301}">
      <dgm:prSet/>
      <dgm:spPr/>
      <dgm:t>
        <a:bodyPr/>
        <a:lstStyle/>
        <a:p>
          <a:endParaRPr lang="es-EC"/>
        </a:p>
      </dgm:t>
    </dgm:pt>
    <dgm:pt modelId="{24E865CE-C8C9-4C2C-8A01-171D32D9573B}" type="pres">
      <dgm:prSet presAssocID="{30BFF862-EF68-452F-B9B5-9275A0AF3CA5}" presName="compositeShape" presStyleCnt="0">
        <dgm:presLayoutVars>
          <dgm:chMax val="2"/>
          <dgm:dir/>
          <dgm:resizeHandles val="exact"/>
        </dgm:presLayoutVars>
      </dgm:prSet>
      <dgm:spPr/>
    </dgm:pt>
    <dgm:pt modelId="{B5742F34-2C8A-4848-8D4E-0753C1AE216E}" type="pres">
      <dgm:prSet presAssocID="{30BFF862-EF68-452F-B9B5-9275A0AF3CA5}" presName="ribbon" presStyleLbl="node1" presStyleIdx="0" presStyleCnt="1"/>
      <dgm:spPr/>
    </dgm:pt>
    <dgm:pt modelId="{5E42EEF0-425C-42A9-9A16-4AF08DE70E37}" type="pres">
      <dgm:prSet presAssocID="{30BFF862-EF68-452F-B9B5-9275A0AF3CA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A4C707E-95B2-4D64-B2AC-39063D1F726F}" type="pres">
      <dgm:prSet presAssocID="{30BFF862-EF68-452F-B9B5-9275A0AF3CA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2CDC02-49B5-48E5-90C1-30F6FEE5C301}" srcId="{30BFF862-EF68-452F-B9B5-9275A0AF3CA5}" destId="{03CBF160-69CB-46A8-A12E-98CF45D10265}" srcOrd="1" destOrd="0" parTransId="{FA2D7A58-2C62-46BA-9CD3-361219222050}" sibTransId="{F83FC7A9-4D42-483B-92FE-7ED28BE64F1E}"/>
    <dgm:cxn modelId="{4C3FC81A-1460-4839-9CFB-ABD5707A3C00}" type="presOf" srcId="{EFFC7312-F90B-4E40-8CC4-6DC2E4E1C265}" destId="{5E42EEF0-425C-42A9-9A16-4AF08DE70E37}" srcOrd="0" destOrd="0" presId="urn:microsoft.com/office/officeart/2005/8/layout/arrow6"/>
    <dgm:cxn modelId="{182D8442-17A4-407B-970C-2319650C9CB7}" type="presOf" srcId="{03CBF160-69CB-46A8-A12E-98CF45D10265}" destId="{2A4C707E-95B2-4D64-B2AC-39063D1F726F}" srcOrd="0" destOrd="0" presId="urn:microsoft.com/office/officeart/2005/8/layout/arrow6"/>
    <dgm:cxn modelId="{188CB971-2D9D-41A5-89BB-50CCF5B1D865}" type="presOf" srcId="{30BFF862-EF68-452F-B9B5-9275A0AF3CA5}" destId="{24E865CE-C8C9-4C2C-8A01-171D32D9573B}" srcOrd="0" destOrd="0" presId="urn:microsoft.com/office/officeart/2005/8/layout/arrow6"/>
    <dgm:cxn modelId="{83EB7080-4032-49D6-B63D-0407517FB4CB}" srcId="{30BFF862-EF68-452F-B9B5-9275A0AF3CA5}" destId="{EFFC7312-F90B-4E40-8CC4-6DC2E4E1C265}" srcOrd="0" destOrd="0" parTransId="{E009AADE-731F-4AF1-A75B-41709E4B5DA6}" sibTransId="{A780E4E0-E700-476B-8CEB-3796E7CCC06F}"/>
    <dgm:cxn modelId="{7EDC047E-8CED-40F7-B3B7-198FA7D0EB90}" type="presParOf" srcId="{24E865CE-C8C9-4C2C-8A01-171D32D9573B}" destId="{B5742F34-2C8A-4848-8D4E-0753C1AE216E}" srcOrd="0" destOrd="0" presId="urn:microsoft.com/office/officeart/2005/8/layout/arrow6"/>
    <dgm:cxn modelId="{4F193682-7BCB-4400-BD5C-31B334D2DE2F}" type="presParOf" srcId="{24E865CE-C8C9-4C2C-8A01-171D32D9573B}" destId="{5E42EEF0-425C-42A9-9A16-4AF08DE70E37}" srcOrd="1" destOrd="0" presId="urn:microsoft.com/office/officeart/2005/8/layout/arrow6"/>
    <dgm:cxn modelId="{AAE64E2F-0D9D-4ECA-BBE4-35BDEFFF7BB5}" type="presParOf" srcId="{24E865CE-C8C9-4C2C-8A01-171D32D9573B}" destId="{2A4C707E-95B2-4D64-B2AC-39063D1F726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419FE-9E69-4E76-B832-56C137F9AF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8AB0B17-53CB-4CFA-80D2-96714D4B5258}">
      <dgm:prSet phldrT="[Texto]"/>
      <dgm:spPr/>
      <dgm:t>
        <a:bodyPr/>
        <a:lstStyle/>
        <a:p>
          <a:r>
            <a:rPr lang="es-EC" dirty="0"/>
            <a:t>General</a:t>
          </a:r>
        </a:p>
      </dgm:t>
    </dgm:pt>
    <dgm:pt modelId="{34D4C8B1-90B6-4599-90BF-CFBEFE1745BD}" type="parTrans" cxnId="{B578B202-2FE8-43FF-BBAF-31D5EC6C1A93}">
      <dgm:prSet/>
      <dgm:spPr/>
      <dgm:t>
        <a:bodyPr/>
        <a:lstStyle/>
        <a:p>
          <a:endParaRPr lang="es-EC"/>
        </a:p>
      </dgm:t>
    </dgm:pt>
    <dgm:pt modelId="{5659E337-6639-40D8-BE37-5BFF8CB4B3A0}" type="sibTrans" cxnId="{B578B202-2FE8-43FF-BBAF-31D5EC6C1A93}">
      <dgm:prSet/>
      <dgm:spPr/>
      <dgm:t>
        <a:bodyPr/>
        <a:lstStyle/>
        <a:p>
          <a:endParaRPr lang="es-EC"/>
        </a:p>
      </dgm:t>
    </dgm:pt>
    <dgm:pt modelId="{5D2848EE-728F-4C2E-92F1-431E9929BC09}">
      <dgm:prSet phldrT="[Texto]"/>
      <dgm:spPr/>
      <dgm:t>
        <a:bodyPr/>
        <a:lstStyle/>
        <a:p>
          <a:r>
            <a:rPr lang="es-EC" dirty="0"/>
            <a:t>Determinar el Impacto que tiene el Mercado de Seguros en la economía del Distrito Metropolitano de Quito en el periodo comprendido entre los años 2011- 2017.</a:t>
          </a:r>
        </a:p>
      </dgm:t>
    </dgm:pt>
    <dgm:pt modelId="{14FF75F0-9CA7-4BCC-8CC6-92F5C6DA5C38}" type="parTrans" cxnId="{A23C5A31-92E2-43AF-9BA4-A527EC27C86B}">
      <dgm:prSet/>
      <dgm:spPr/>
      <dgm:t>
        <a:bodyPr/>
        <a:lstStyle/>
        <a:p>
          <a:endParaRPr lang="es-EC"/>
        </a:p>
      </dgm:t>
    </dgm:pt>
    <dgm:pt modelId="{2E250B1A-D354-4E98-A8CE-4E32ECA8D405}" type="sibTrans" cxnId="{A23C5A31-92E2-43AF-9BA4-A527EC27C86B}">
      <dgm:prSet/>
      <dgm:spPr/>
      <dgm:t>
        <a:bodyPr/>
        <a:lstStyle/>
        <a:p>
          <a:endParaRPr lang="es-EC"/>
        </a:p>
      </dgm:t>
    </dgm:pt>
    <dgm:pt modelId="{CBCF5FE7-6CA4-4026-A9D6-739FB1D4492F}">
      <dgm:prSet phldrT="[Texto]"/>
      <dgm:spPr/>
      <dgm:t>
        <a:bodyPr/>
        <a:lstStyle/>
        <a:p>
          <a:r>
            <a:rPr lang="es-EC" dirty="0"/>
            <a:t>Específico</a:t>
          </a:r>
        </a:p>
      </dgm:t>
    </dgm:pt>
    <dgm:pt modelId="{E3122DA6-4FEA-4659-AA37-954D90DA0C08}" type="parTrans" cxnId="{EEEC9EC8-11D0-4DCB-8C89-7E58ECEAFB14}">
      <dgm:prSet/>
      <dgm:spPr/>
      <dgm:t>
        <a:bodyPr/>
        <a:lstStyle/>
        <a:p>
          <a:endParaRPr lang="es-EC"/>
        </a:p>
      </dgm:t>
    </dgm:pt>
    <dgm:pt modelId="{D5C836A7-5D25-4853-A11B-939484B347BA}" type="sibTrans" cxnId="{EEEC9EC8-11D0-4DCB-8C89-7E58ECEAFB14}">
      <dgm:prSet/>
      <dgm:spPr/>
      <dgm:t>
        <a:bodyPr/>
        <a:lstStyle/>
        <a:p>
          <a:endParaRPr lang="es-EC"/>
        </a:p>
      </dgm:t>
    </dgm:pt>
    <dgm:pt modelId="{5C00EA16-209F-47A2-B379-38B321788B7F}">
      <dgm:prSet phldrT="[Texto]"/>
      <dgm:spPr/>
      <dgm:t>
        <a:bodyPr/>
        <a:lstStyle/>
        <a:p>
          <a:r>
            <a:rPr lang="es-EC" dirty="0"/>
            <a:t>Analizar el Modelo Económico del Mercado de los Seguros. </a:t>
          </a:r>
        </a:p>
      </dgm:t>
    </dgm:pt>
    <dgm:pt modelId="{611A592F-57A9-49E4-A756-7190D9C9AD46}" type="parTrans" cxnId="{4A24B923-8683-4E96-8B24-8AB6F7D1CF81}">
      <dgm:prSet/>
      <dgm:spPr/>
      <dgm:t>
        <a:bodyPr/>
        <a:lstStyle/>
        <a:p>
          <a:endParaRPr lang="es-EC"/>
        </a:p>
      </dgm:t>
    </dgm:pt>
    <dgm:pt modelId="{D80834B9-C2B4-437C-B0A0-1F50C4A3DB5A}" type="sibTrans" cxnId="{4A24B923-8683-4E96-8B24-8AB6F7D1CF81}">
      <dgm:prSet/>
      <dgm:spPr/>
      <dgm:t>
        <a:bodyPr/>
        <a:lstStyle/>
        <a:p>
          <a:endParaRPr lang="es-EC"/>
        </a:p>
      </dgm:t>
    </dgm:pt>
    <dgm:pt modelId="{8BA15C37-1196-4DE2-B429-F97603E40AE3}">
      <dgm:prSet/>
      <dgm:spPr/>
      <dgm:t>
        <a:bodyPr/>
        <a:lstStyle/>
        <a:p>
          <a:r>
            <a:rPr lang="es-EC" dirty="0"/>
            <a:t>Realizar un análisis sobre los principales seguros que se ofertan en el mercado.</a:t>
          </a:r>
        </a:p>
      </dgm:t>
    </dgm:pt>
    <dgm:pt modelId="{EA0879C7-3EE3-40A8-9AED-D1FEA0746B71}" type="parTrans" cxnId="{2D9C01DD-C9A5-4927-BB60-8A6466455061}">
      <dgm:prSet/>
      <dgm:spPr/>
      <dgm:t>
        <a:bodyPr/>
        <a:lstStyle/>
        <a:p>
          <a:endParaRPr lang="es-EC"/>
        </a:p>
      </dgm:t>
    </dgm:pt>
    <dgm:pt modelId="{78061A32-A5EE-4D70-B034-F9B6C16118B7}" type="sibTrans" cxnId="{2D9C01DD-C9A5-4927-BB60-8A6466455061}">
      <dgm:prSet/>
      <dgm:spPr/>
      <dgm:t>
        <a:bodyPr/>
        <a:lstStyle/>
        <a:p>
          <a:endParaRPr lang="es-EC"/>
        </a:p>
      </dgm:t>
    </dgm:pt>
    <dgm:pt modelId="{0921D8C5-27B8-4E90-B9D3-533017984A54}">
      <dgm:prSet/>
      <dgm:spPr/>
      <dgm:t>
        <a:bodyPr/>
        <a:lstStyle/>
        <a:p>
          <a:r>
            <a:rPr lang="es-EC" dirty="0"/>
            <a:t>Analizar el impacto de los seguros privados en la economía del Distrito Metropolitano de Quito.</a:t>
          </a:r>
        </a:p>
      </dgm:t>
    </dgm:pt>
    <dgm:pt modelId="{86F15901-5704-4A7E-B099-4A58CDC8CE67}" type="parTrans" cxnId="{D6CCED91-44A7-452E-9082-10CB29095B94}">
      <dgm:prSet/>
      <dgm:spPr/>
      <dgm:t>
        <a:bodyPr/>
        <a:lstStyle/>
        <a:p>
          <a:endParaRPr lang="es-EC"/>
        </a:p>
      </dgm:t>
    </dgm:pt>
    <dgm:pt modelId="{F27D89B5-F025-4673-8922-39A2CE5FC6CD}" type="sibTrans" cxnId="{D6CCED91-44A7-452E-9082-10CB29095B94}">
      <dgm:prSet/>
      <dgm:spPr/>
      <dgm:t>
        <a:bodyPr/>
        <a:lstStyle/>
        <a:p>
          <a:endParaRPr lang="es-EC"/>
        </a:p>
      </dgm:t>
    </dgm:pt>
    <dgm:pt modelId="{9E8B2E52-FBF1-4C5D-8E58-5B09258B8DE4}">
      <dgm:prSet/>
      <dgm:spPr/>
      <dgm:t>
        <a:bodyPr/>
        <a:lstStyle/>
        <a:p>
          <a:r>
            <a:rPr lang="es-EC" dirty="0"/>
            <a:t>Determinar por medio de una encuesta las variables cuantitativas y cualitativas que influyen en los consumidores de seguros del Distrito Metropolitano de Quito.</a:t>
          </a:r>
        </a:p>
      </dgm:t>
    </dgm:pt>
    <dgm:pt modelId="{3DD6DD7D-12D3-4E95-94F2-7974B94DF76A}" type="parTrans" cxnId="{246AAF94-C80A-4DFE-8BA6-7AF09853297E}">
      <dgm:prSet/>
      <dgm:spPr/>
      <dgm:t>
        <a:bodyPr/>
        <a:lstStyle/>
        <a:p>
          <a:endParaRPr lang="es-EC"/>
        </a:p>
      </dgm:t>
    </dgm:pt>
    <dgm:pt modelId="{7EBBB05D-3980-490E-BC1D-7E1F55EFD655}" type="sibTrans" cxnId="{246AAF94-C80A-4DFE-8BA6-7AF09853297E}">
      <dgm:prSet/>
      <dgm:spPr/>
      <dgm:t>
        <a:bodyPr/>
        <a:lstStyle/>
        <a:p>
          <a:endParaRPr lang="es-EC"/>
        </a:p>
      </dgm:t>
    </dgm:pt>
    <dgm:pt modelId="{D05C2EA0-52A9-4A02-97B2-1B45A34B2CEE}" type="pres">
      <dgm:prSet presAssocID="{907419FE-9E69-4E76-B832-56C137F9AFCA}" presName="linear" presStyleCnt="0">
        <dgm:presLayoutVars>
          <dgm:animLvl val="lvl"/>
          <dgm:resizeHandles val="exact"/>
        </dgm:presLayoutVars>
      </dgm:prSet>
      <dgm:spPr/>
    </dgm:pt>
    <dgm:pt modelId="{4FEE408D-DBDB-4A52-9721-2DDA4FA3FFF4}" type="pres">
      <dgm:prSet presAssocID="{48AB0B17-53CB-4CFA-80D2-96714D4B52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11EFE1-2B12-4E72-8391-8FFB6C140E61}" type="pres">
      <dgm:prSet presAssocID="{48AB0B17-53CB-4CFA-80D2-96714D4B5258}" presName="childText" presStyleLbl="revTx" presStyleIdx="0" presStyleCnt="2">
        <dgm:presLayoutVars>
          <dgm:bulletEnabled val="1"/>
        </dgm:presLayoutVars>
      </dgm:prSet>
      <dgm:spPr/>
    </dgm:pt>
    <dgm:pt modelId="{8FC5255A-9178-46BD-911A-1A81520F8D5F}" type="pres">
      <dgm:prSet presAssocID="{CBCF5FE7-6CA4-4026-A9D6-739FB1D449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AAA63A9-D449-4703-A2E5-3C12A60C49A1}" type="pres">
      <dgm:prSet presAssocID="{CBCF5FE7-6CA4-4026-A9D6-739FB1D4492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578B202-2FE8-43FF-BBAF-31D5EC6C1A93}" srcId="{907419FE-9E69-4E76-B832-56C137F9AFCA}" destId="{48AB0B17-53CB-4CFA-80D2-96714D4B5258}" srcOrd="0" destOrd="0" parTransId="{34D4C8B1-90B6-4599-90BF-CFBEFE1745BD}" sibTransId="{5659E337-6639-40D8-BE37-5BFF8CB4B3A0}"/>
    <dgm:cxn modelId="{DF866607-0366-41B6-8CC8-08D696EFD499}" type="presOf" srcId="{0921D8C5-27B8-4E90-B9D3-533017984A54}" destId="{9AAA63A9-D449-4703-A2E5-3C12A60C49A1}" srcOrd="0" destOrd="2" presId="urn:microsoft.com/office/officeart/2005/8/layout/vList2"/>
    <dgm:cxn modelId="{4A24B923-8683-4E96-8B24-8AB6F7D1CF81}" srcId="{CBCF5FE7-6CA4-4026-A9D6-739FB1D4492F}" destId="{5C00EA16-209F-47A2-B379-38B321788B7F}" srcOrd="0" destOrd="0" parTransId="{611A592F-57A9-49E4-A756-7190D9C9AD46}" sibTransId="{D80834B9-C2B4-437C-B0A0-1F50C4A3DB5A}"/>
    <dgm:cxn modelId="{0F395A30-9FE2-4FB3-9AA5-7DDC04BEDF0E}" type="presOf" srcId="{5D2848EE-728F-4C2E-92F1-431E9929BC09}" destId="{AD11EFE1-2B12-4E72-8391-8FFB6C140E61}" srcOrd="0" destOrd="0" presId="urn:microsoft.com/office/officeart/2005/8/layout/vList2"/>
    <dgm:cxn modelId="{A23C5A31-92E2-43AF-9BA4-A527EC27C86B}" srcId="{48AB0B17-53CB-4CFA-80D2-96714D4B5258}" destId="{5D2848EE-728F-4C2E-92F1-431E9929BC09}" srcOrd="0" destOrd="0" parTransId="{14FF75F0-9CA7-4BCC-8CC6-92F5C6DA5C38}" sibTransId="{2E250B1A-D354-4E98-A8CE-4E32ECA8D405}"/>
    <dgm:cxn modelId="{88A24143-2A4B-4B54-8B02-0E70444A3491}" type="presOf" srcId="{5C00EA16-209F-47A2-B379-38B321788B7F}" destId="{9AAA63A9-D449-4703-A2E5-3C12A60C49A1}" srcOrd="0" destOrd="0" presId="urn:microsoft.com/office/officeart/2005/8/layout/vList2"/>
    <dgm:cxn modelId="{FE309544-8454-4313-9E73-069D698FAB51}" type="presOf" srcId="{48AB0B17-53CB-4CFA-80D2-96714D4B5258}" destId="{4FEE408D-DBDB-4A52-9721-2DDA4FA3FFF4}" srcOrd="0" destOrd="0" presId="urn:microsoft.com/office/officeart/2005/8/layout/vList2"/>
    <dgm:cxn modelId="{413E814A-E3AD-414B-9F26-FD8CF559863D}" type="presOf" srcId="{8BA15C37-1196-4DE2-B429-F97603E40AE3}" destId="{9AAA63A9-D449-4703-A2E5-3C12A60C49A1}" srcOrd="0" destOrd="1" presId="urn:microsoft.com/office/officeart/2005/8/layout/vList2"/>
    <dgm:cxn modelId="{D6CCED91-44A7-452E-9082-10CB29095B94}" srcId="{CBCF5FE7-6CA4-4026-A9D6-739FB1D4492F}" destId="{0921D8C5-27B8-4E90-B9D3-533017984A54}" srcOrd="2" destOrd="0" parTransId="{86F15901-5704-4A7E-B099-4A58CDC8CE67}" sibTransId="{F27D89B5-F025-4673-8922-39A2CE5FC6CD}"/>
    <dgm:cxn modelId="{246AAF94-C80A-4DFE-8BA6-7AF09853297E}" srcId="{CBCF5FE7-6CA4-4026-A9D6-739FB1D4492F}" destId="{9E8B2E52-FBF1-4C5D-8E58-5B09258B8DE4}" srcOrd="3" destOrd="0" parTransId="{3DD6DD7D-12D3-4E95-94F2-7974B94DF76A}" sibTransId="{7EBBB05D-3980-490E-BC1D-7E1F55EFD655}"/>
    <dgm:cxn modelId="{9B6437B9-647B-4260-96CA-14BE7307959F}" type="presOf" srcId="{9E8B2E52-FBF1-4C5D-8E58-5B09258B8DE4}" destId="{9AAA63A9-D449-4703-A2E5-3C12A60C49A1}" srcOrd="0" destOrd="3" presId="urn:microsoft.com/office/officeart/2005/8/layout/vList2"/>
    <dgm:cxn modelId="{538CDBBE-A668-44BC-AA29-7721F8DD7F8B}" type="presOf" srcId="{907419FE-9E69-4E76-B832-56C137F9AFCA}" destId="{D05C2EA0-52A9-4A02-97B2-1B45A34B2CEE}" srcOrd="0" destOrd="0" presId="urn:microsoft.com/office/officeart/2005/8/layout/vList2"/>
    <dgm:cxn modelId="{EEEC9EC8-11D0-4DCB-8C89-7E58ECEAFB14}" srcId="{907419FE-9E69-4E76-B832-56C137F9AFCA}" destId="{CBCF5FE7-6CA4-4026-A9D6-739FB1D4492F}" srcOrd="1" destOrd="0" parTransId="{E3122DA6-4FEA-4659-AA37-954D90DA0C08}" sibTransId="{D5C836A7-5D25-4853-A11B-939484B347BA}"/>
    <dgm:cxn modelId="{A9E285CE-8042-4667-969C-C109B6A32B8E}" type="presOf" srcId="{CBCF5FE7-6CA4-4026-A9D6-739FB1D4492F}" destId="{8FC5255A-9178-46BD-911A-1A81520F8D5F}" srcOrd="0" destOrd="0" presId="urn:microsoft.com/office/officeart/2005/8/layout/vList2"/>
    <dgm:cxn modelId="{2D9C01DD-C9A5-4927-BB60-8A6466455061}" srcId="{CBCF5FE7-6CA4-4026-A9D6-739FB1D4492F}" destId="{8BA15C37-1196-4DE2-B429-F97603E40AE3}" srcOrd="1" destOrd="0" parTransId="{EA0879C7-3EE3-40A8-9AED-D1FEA0746B71}" sibTransId="{78061A32-A5EE-4D70-B034-F9B6C16118B7}"/>
    <dgm:cxn modelId="{0FC56120-4DA1-429E-A4F1-9B6A87C567BA}" type="presParOf" srcId="{D05C2EA0-52A9-4A02-97B2-1B45A34B2CEE}" destId="{4FEE408D-DBDB-4A52-9721-2DDA4FA3FFF4}" srcOrd="0" destOrd="0" presId="urn:microsoft.com/office/officeart/2005/8/layout/vList2"/>
    <dgm:cxn modelId="{A2FA8706-29A9-4BB1-94B1-1FF352C86C7A}" type="presParOf" srcId="{D05C2EA0-52A9-4A02-97B2-1B45A34B2CEE}" destId="{AD11EFE1-2B12-4E72-8391-8FFB6C140E61}" srcOrd="1" destOrd="0" presId="urn:microsoft.com/office/officeart/2005/8/layout/vList2"/>
    <dgm:cxn modelId="{CC399DFE-F3A2-4311-BCB9-F5148DB965FC}" type="presParOf" srcId="{D05C2EA0-52A9-4A02-97B2-1B45A34B2CEE}" destId="{8FC5255A-9178-46BD-911A-1A81520F8D5F}" srcOrd="2" destOrd="0" presId="urn:microsoft.com/office/officeart/2005/8/layout/vList2"/>
    <dgm:cxn modelId="{5F7F85B3-24CE-4D27-8D9C-D7A4E1FBB0FE}" type="presParOf" srcId="{D05C2EA0-52A9-4A02-97B2-1B45A34B2CEE}" destId="{9AAA63A9-D449-4703-A2E5-3C12A60C49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2AD3B-EB10-428E-9282-2E92EE6961C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6BEE96E-489F-4139-97AE-879C66EE05B1}">
      <dgm:prSet phldrT="[Texto]"/>
      <dgm:spPr/>
      <dgm:t>
        <a:bodyPr/>
        <a:lstStyle/>
        <a:p>
          <a:r>
            <a:rPr lang="es-EC" dirty="0"/>
            <a:t>H</a:t>
          </a:r>
          <a:r>
            <a:rPr lang="es-EC" baseline="-25000" dirty="0"/>
            <a:t>i.</a:t>
          </a:r>
          <a:r>
            <a:rPr lang="es-EC" dirty="0"/>
            <a:t> Existe una incidencia positiva del Mercado de Seguros en el desarrollo de la economía en el Distrito Metropolitano de Quito</a:t>
          </a:r>
        </a:p>
      </dgm:t>
    </dgm:pt>
    <dgm:pt modelId="{0833248C-1691-4790-8CE6-5921B70A2806}" type="parTrans" cxnId="{7F9B18E0-6307-4793-B912-3475DF3D5EAB}">
      <dgm:prSet/>
      <dgm:spPr/>
      <dgm:t>
        <a:bodyPr/>
        <a:lstStyle/>
        <a:p>
          <a:endParaRPr lang="es-EC"/>
        </a:p>
      </dgm:t>
    </dgm:pt>
    <dgm:pt modelId="{589DE9D6-C705-4435-BEDE-9E60BBE65F1B}" type="sibTrans" cxnId="{7F9B18E0-6307-4793-B912-3475DF3D5EAB}">
      <dgm:prSet/>
      <dgm:spPr/>
      <dgm:t>
        <a:bodyPr/>
        <a:lstStyle/>
        <a:p>
          <a:endParaRPr lang="es-EC"/>
        </a:p>
      </dgm:t>
    </dgm:pt>
    <dgm:pt modelId="{C53EA8C8-A01A-4DC2-91BB-449F8E1D03F7}">
      <dgm:prSet phldrT="[Texto]"/>
      <dgm:spPr/>
      <dgm:t>
        <a:bodyPr/>
        <a:lstStyle/>
        <a:p>
          <a:r>
            <a:rPr lang="es-EC" dirty="0"/>
            <a:t>H</a:t>
          </a:r>
          <a:r>
            <a:rPr lang="es-EC" baseline="-25000" dirty="0"/>
            <a:t>1</a:t>
          </a:r>
          <a:r>
            <a:rPr lang="es-EC" dirty="0"/>
            <a:t>. los ingresos económicos de las personas un factor importante al momento de contratar una póliza de seguro</a:t>
          </a:r>
        </a:p>
      </dgm:t>
    </dgm:pt>
    <dgm:pt modelId="{F0B5F8F1-0D18-4086-B7A0-B01F13E7FD6C}" type="parTrans" cxnId="{75DF083C-8C89-47DF-B851-C7EF38D5A666}">
      <dgm:prSet/>
      <dgm:spPr/>
      <dgm:t>
        <a:bodyPr/>
        <a:lstStyle/>
        <a:p>
          <a:endParaRPr lang="es-EC"/>
        </a:p>
      </dgm:t>
    </dgm:pt>
    <dgm:pt modelId="{E20594A7-6D4A-4981-B6E2-BDF97FBEC157}" type="sibTrans" cxnId="{75DF083C-8C89-47DF-B851-C7EF38D5A666}">
      <dgm:prSet/>
      <dgm:spPr/>
      <dgm:t>
        <a:bodyPr/>
        <a:lstStyle/>
        <a:p>
          <a:endParaRPr lang="es-EC"/>
        </a:p>
      </dgm:t>
    </dgm:pt>
    <dgm:pt modelId="{6FC352CA-654E-4619-9E48-C049EF5317FC}" type="pres">
      <dgm:prSet presAssocID="{F2D2AD3B-EB10-428E-9282-2E92EE6961C3}" presName="Name0" presStyleCnt="0">
        <dgm:presLayoutVars>
          <dgm:chMax/>
          <dgm:chPref/>
          <dgm:dir/>
        </dgm:presLayoutVars>
      </dgm:prSet>
      <dgm:spPr/>
    </dgm:pt>
    <dgm:pt modelId="{09267F45-D673-439C-B031-164AC5054C95}" type="pres">
      <dgm:prSet presAssocID="{E6BEE96E-489F-4139-97AE-879C66EE05B1}" presName="composite" presStyleCnt="0">
        <dgm:presLayoutVars>
          <dgm:chMax val="1"/>
          <dgm:chPref val="1"/>
        </dgm:presLayoutVars>
      </dgm:prSet>
      <dgm:spPr/>
    </dgm:pt>
    <dgm:pt modelId="{78A63D71-F99E-4A1E-BF9F-35F43C8CDA7B}" type="pres">
      <dgm:prSet presAssocID="{E6BEE96E-489F-4139-97AE-879C66EE05B1}" presName="Accent" presStyleLbl="trAlignAcc1" presStyleIdx="0" presStyleCnt="2">
        <dgm:presLayoutVars>
          <dgm:chMax val="0"/>
          <dgm:chPref val="0"/>
        </dgm:presLayoutVars>
      </dgm:prSet>
      <dgm:spPr/>
    </dgm:pt>
    <dgm:pt modelId="{18A31592-913B-4D92-A538-AF0261B422CD}" type="pres">
      <dgm:prSet presAssocID="{E6BEE96E-489F-4139-97AE-879C66EE05B1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98236CC0-6904-4CE4-A936-ECD8A75B9A3E}" type="pres">
      <dgm:prSet presAssocID="{E6BEE96E-489F-4139-97AE-879C66EE05B1}" presName="ChildComposite" presStyleCnt="0"/>
      <dgm:spPr/>
    </dgm:pt>
    <dgm:pt modelId="{0DF70953-1B90-4B15-9032-862D1A70D1DC}" type="pres">
      <dgm:prSet presAssocID="{E6BEE96E-489F-4139-97AE-879C66EE05B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D515213-B8D7-4351-B126-D688F0F94E6F}" type="pres">
      <dgm:prSet presAssocID="{E6BEE96E-489F-4139-97AE-879C66EE05B1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BCB74C2B-566A-4FA5-BE57-7ED46BFF52BB}" type="pres">
      <dgm:prSet presAssocID="{589DE9D6-C705-4435-BEDE-9E60BBE65F1B}" presName="sibTrans" presStyleCnt="0"/>
      <dgm:spPr/>
    </dgm:pt>
    <dgm:pt modelId="{7CC33724-F4E4-4156-8F7B-EBC4E2304F10}" type="pres">
      <dgm:prSet presAssocID="{C53EA8C8-A01A-4DC2-91BB-449F8E1D03F7}" presName="composite" presStyleCnt="0">
        <dgm:presLayoutVars>
          <dgm:chMax val="1"/>
          <dgm:chPref val="1"/>
        </dgm:presLayoutVars>
      </dgm:prSet>
      <dgm:spPr/>
    </dgm:pt>
    <dgm:pt modelId="{564990AA-F461-41EF-9129-DC908F1BD8A6}" type="pres">
      <dgm:prSet presAssocID="{C53EA8C8-A01A-4DC2-91BB-449F8E1D03F7}" presName="Accent" presStyleLbl="trAlignAcc1" presStyleIdx="1" presStyleCnt="2">
        <dgm:presLayoutVars>
          <dgm:chMax val="0"/>
          <dgm:chPref val="0"/>
        </dgm:presLayoutVars>
      </dgm:prSet>
      <dgm:spPr/>
    </dgm:pt>
    <dgm:pt modelId="{59C2A1F8-42B0-46B1-A64D-C0B3AF754E73}" type="pres">
      <dgm:prSet presAssocID="{C53EA8C8-A01A-4DC2-91BB-449F8E1D03F7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59000" r="-59000"/>
          </a:stretch>
        </a:blipFill>
      </dgm:spPr>
    </dgm:pt>
    <dgm:pt modelId="{4B6400FC-D072-4157-A013-018F23A209C2}" type="pres">
      <dgm:prSet presAssocID="{C53EA8C8-A01A-4DC2-91BB-449F8E1D03F7}" presName="ChildComposite" presStyleCnt="0"/>
      <dgm:spPr/>
    </dgm:pt>
    <dgm:pt modelId="{18A80FA1-71BD-44D2-AB19-2E4CA811040A}" type="pres">
      <dgm:prSet presAssocID="{C53EA8C8-A01A-4DC2-91BB-449F8E1D03F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63260A-F4A8-422F-A88C-EBF7D73AD1A5}" type="pres">
      <dgm:prSet presAssocID="{C53EA8C8-A01A-4DC2-91BB-449F8E1D03F7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A9E1E61B-69E9-4B1E-832F-41366E7B2AFB}" type="presOf" srcId="{F2D2AD3B-EB10-428E-9282-2E92EE6961C3}" destId="{6FC352CA-654E-4619-9E48-C049EF5317FC}" srcOrd="0" destOrd="0" presId="urn:microsoft.com/office/officeart/2008/layout/CaptionedPictures"/>
    <dgm:cxn modelId="{75DF083C-8C89-47DF-B851-C7EF38D5A666}" srcId="{F2D2AD3B-EB10-428E-9282-2E92EE6961C3}" destId="{C53EA8C8-A01A-4DC2-91BB-449F8E1D03F7}" srcOrd="1" destOrd="0" parTransId="{F0B5F8F1-0D18-4086-B7A0-B01F13E7FD6C}" sibTransId="{E20594A7-6D4A-4981-B6E2-BDF97FBEC157}"/>
    <dgm:cxn modelId="{7F9B18E0-6307-4793-B912-3475DF3D5EAB}" srcId="{F2D2AD3B-EB10-428E-9282-2E92EE6961C3}" destId="{E6BEE96E-489F-4139-97AE-879C66EE05B1}" srcOrd="0" destOrd="0" parTransId="{0833248C-1691-4790-8CE6-5921B70A2806}" sibTransId="{589DE9D6-C705-4435-BEDE-9E60BBE65F1B}"/>
    <dgm:cxn modelId="{69F064E6-9824-46A1-A206-6AB881567E59}" type="presOf" srcId="{C53EA8C8-A01A-4DC2-91BB-449F8E1D03F7}" destId="{5663260A-F4A8-422F-A88C-EBF7D73AD1A5}" srcOrd="0" destOrd="0" presId="urn:microsoft.com/office/officeart/2008/layout/CaptionedPictures"/>
    <dgm:cxn modelId="{FAE7D2EC-2E1C-4C40-90D9-A55ECEE7D26A}" type="presOf" srcId="{E6BEE96E-489F-4139-97AE-879C66EE05B1}" destId="{9D515213-B8D7-4351-B126-D688F0F94E6F}" srcOrd="0" destOrd="0" presId="urn:microsoft.com/office/officeart/2008/layout/CaptionedPictures"/>
    <dgm:cxn modelId="{424D752A-9A9A-466A-B3DE-B9DE04BE04BC}" type="presParOf" srcId="{6FC352CA-654E-4619-9E48-C049EF5317FC}" destId="{09267F45-D673-439C-B031-164AC5054C95}" srcOrd="0" destOrd="0" presId="urn:microsoft.com/office/officeart/2008/layout/CaptionedPictures"/>
    <dgm:cxn modelId="{E35DEDF1-88E7-4EEE-B975-273E43E014F6}" type="presParOf" srcId="{09267F45-D673-439C-B031-164AC5054C95}" destId="{78A63D71-F99E-4A1E-BF9F-35F43C8CDA7B}" srcOrd="0" destOrd="0" presId="urn:microsoft.com/office/officeart/2008/layout/CaptionedPictures"/>
    <dgm:cxn modelId="{D2F34357-16B3-459C-BD42-C86DD16C40DE}" type="presParOf" srcId="{09267F45-D673-439C-B031-164AC5054C95}" destId="{18A31592-913B-4D92-A538-AF0261B422CD}" srcOrd="1" destOrd="0" presId="urn:microsoft.com/office/officeart/2008/layout/CaptionedPictures"/>
    <dgm:cxn modelId="{8B272153-0810-4DD7-A49F-75E44053E878}" type="presParOf" srcId="{09267F45-D673-439C-B031-164AC5054C95}" destId="{98236CC0-6904-4CE4-A936-ECD8A75B9A3E}" srcOrd="2" destOrd="0" presId="urn:microsoft.com/office/officeart/2008/layout/CaptionedPictures"/>
    <dgm:cxn modelId="{BB43A13D-A734-4FCE-8EDB-BEFD1A081A37}" type="presParOf" srcId="{98236CC0-6904-4CE4-A936-ECD8A75B9A3E}" destId="{0DF70953-1B90-4B15-9032-862D1A70D1DC}" srcOrd="0" destOrd="0" presId="urn:microsoft.com/office/officeart/2008/layout/CaptionedPictures"/>
    <dgm:cxn modelId="{ECA3A4B9-5783-4A06-A318-BEBC580C42B5}" type="presParOf" srcId="{98236CC0-6904-4CE4-A936-ECD8A75B9A3E}" destId="{9D515213-B8D7-4351-B126-D688F0F94E6F}" srcOrd="1" destOrd="0" presId="urn:microsoft.com/office/officeart/2008/layout/CaptionedPictures"/>
    <dgm:cxn modelId="{6CE00F36-6C06-4017-8363-934535194FB6}" type="presParOf" srcId="{6FC352CA-654E-4619-9E48-C049EF5317FC}" destId="{BCB74C2B-566A-4FA5-BE57-7ED46BFF52BB}" srcOrd="1" destOrd="0" presId="urn:microsoft.com/office/officeart/2008/layout/CaptionedPictures"/>
    <dgm:cxn modelId="{37C04F21-B700-4410-B8D8-C6A01FAEB8C2}" type="presParOf" srcId="{6FC352CA-654E-4619-9E48-C049EF5317FC}" destId="{7CC33724-F4E4-4156-8F7B-EBC4E2304F10}" srcOrd="2" destOrd="0" presId="urn:microsoft.com/office/officeart/2008/layout/CaptionedPictures"/>
    <dgm:cxn modelId="{0EF1AB20-DF11-45C9-97FB-B839CEFFFAB8}" type="presParOf" srcId="{7CC33724-F4E4-4156-8F7B-EBC4E2304F10}" destId="{564990AA-F461-41EF-9129-DC908F1BD8A6}" srcOrd="0" destOrd="0" presId="urn:microsoft.com/office/officeart/2008/layout/CaptionedPictures"/>
    <dgm:cxn modelId="{F473A57C-B8BA-4FAD-BE28-6AE7781DE063}" type="presParOf" srcId="{7CC33724-F4E4-4156-8F7B-EBC4E2304F10}" destId="{59C2A1F8-42B0-46B1-A64D-C0B3AF754E73}" srcOrd="1" destOrd="0" presId="urn:microsoft.com/office/officeart/2008/layout/CaptionedPictures"/>
    <dgm:cxn modelId="{FADC843A-8C98-4938-AD21-BF3EAB5BADE8}" type="presParOf" srcId="{7CC33724-F4E4-4156-8F7B-EBC4E2304F10}" destId="{4B6400FC-D072-4157-A013-018F23A209C2}" srcOrd="2" destOrd="0" presId="urn:microsoft.com/office/officeart/2008/layout/CaptionedPictures"/>
    <dgm:cxn modelId="{AA65CFE1-FD18-4C49-ADA4-626F1746E317}" type="presParOf" srcId="{4B6400FC-D072-4157-A013-018F23A209C2}" destId="{18A80FA1-71BD-44D2-AB19-2E4CA811040A}" srcOrd="0" destOrd="0" presId="urn:microsoft.com/office/officeart/2008/layout/CaptionedPictures"/>
    <dgm:cxn modelId="{7C9FEA59-633B-4C50-817C-630799653C61}" type="presParOf" srcId="{4B6400FC-D072-4157-A013-018F23A209C2}" destId="{5663260A-F4A8-422F-A88C-EBF7D73AD1A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60EACB-F6FF-497F-BC1A-171104AC510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C392AC-1DF9-4F6B-8014-F904ACC19042}">
      <dgm:prSet phldrT="[Texto]"/>
      <dgm:spPr/>
      <dgm:t>
        <a:bodyPr/>
        <a:lstStyle/>
        <a:p>
          <a:r>
            <a:rPr lang="es-EC" b="1" i="1" dirty="0"/>
            <a:t>Teoría Económica Social del Mercado</a:t>
          </a:r>
          <a:r>
            <a:rPr lang="es-EC" i="1" dirty="0"/>
            <a:t>. Un sistema que combina la competencia sobre la base de la iniciativa libre de los individuos con la seguridad social y el progreso social</a:t>
          </a:r>
          <a:endParaRPr lang="es-EC" dirty="0"/>
        </a:p>
      </dgm:t>
    </dgm:pt>
    <dgm:pt modelId="{FA2C4AFD-BEA5-4F5F-BD51-DE1E56488494}" type="parTrans" cxnId="{4C270ED1-0DAC-4ED1-97BB-EDD61DB98CF4}">
      <dgm:prSet/>
      <dgm:spPr/>
      <dgm:t>
        <a:bodyPr/>
        <a:lstStyle/>
        <a:p>
          <a:endParaRPr lang="es-EC"/>
        </a:p>
      </dgm:t>
    </dgm:pt>
    <dgm:pt modelId="{76FF5D80-6742-4881-AC19-37C2149EB93C}" type="sibTrans" cxnId="{4C270ED1-0DAC-4ED1-97BB-EDD61DB98CF4}">
      <dgm:prSet/>
      <dgm:spPr/>
      <dgm:t>
        <a:bodyPr/>
        <a:lstStyle/>
        <a:p>
          <a:endParaRPr lang="es-EC"/>
        </a:p>
      </dgm:t>
    </dgm:pt>
    <dgm:pt modelId="{6E234FC1-D8F3-41AC-903F-03772DE61CC3}">
      <dgm:prSet phldrT="[Texto]"/>
      <dgm:spPr/>
      <dgm:t>
        <a:bodyPr/>
        <a:lstStyle/>
        <a:p>
          <a:r>
            <a:rPr lang="es-EC" dirty="0"/>
            <a:t> </a:t>
          </a:r>
          <a:r>
            <a:rPr lang="es-EC" b="1" dirty="0"/>
            <a:t>Teoría de los </a:t>
          </a:r>
          <a:r>
            <a:rPr lang="es-EC" b="1"/>
            <a:t>grandes números. </a:t>
          </a:r>
          <a:r>
            <a:rPr lang="es-EC" dirty="0"/>
            <a:t>La ley de los grandes números mide la frecuencia relativa de los resultados, los que tienden a estabilizarse en cierta cantidad</a:t>
          </a:r>
        </a:p>
      </dgm:t>
    </dgm:pt>
    <dgm:pt modelId="{7332C5B6-8DE9-48F4-97BD-174535573BAC}" type="parTrans" cxnId="{25153F33-6C95-47BB-A372-82530D671F07}">
      <dgm:prSet/>
      <dgm:spPr/>
      <dgm:t>
        <a:bodyPr/>
        <a:lstStyle/>
        <a:p>
          <a:endParaRPr lang="es-EC"/>
        </a:p>
      </dgm:t>
    </dgm:pt>
    <dgm:pt modelId="{7E14F66D-C489-4DAD-A435-34D2CC698723}" type="sibTrans" cxnId="{25153F33-6C95-47BB-A372-82530D671F07}">
      <dgm:prSet/>
      <dgm:spPr/>
      <dgm:t>
        <a:bodyPr/>
        <a:lstStyle/>
        <a:p>
          <a:endParaRPr lang="es-EC"/>
        </a:p>
      </dgm:t>
    </dgm:pt>
    <dgm:pt modelId="{FB593280-9F74-4E51-9800-8162FCFA2A35}" type="pres">
      <dgm:prSet presAssocID="{1360EACB-F6FF-497F-BC1A-171104AC510A}" presName="Name0" presStyleCnt="0">
        <dgm:presLayoutVars>
          <dgm:chMax/>
          <dgm:chPref/>
          <dgm:dir/>
        </dgm:presLayoutVars>
      </dgm:prSet>
      <dgm:spPr/>
    </dgm:pt>
    <dgm:pt modelId="{BB80DAEA-2C5F-474C-A0E7-F5BE98F57BAC}" type="pres">
      <dgm:prSet presAssocID="{2DC392AC-1DF9-4F6B-8014-F904ACC19042}" presName="composite" presStyleCnt="0">
        <dgm:presLayoutVars>
          <dgm:chMax val="1"/>
          <dgm:chPref val="1"/>
        </dgm:presLayoutVars>
      </dgm:prSet>
      <dgm:spPr/>
    </dgm:pt>
    <dgm:pt modelId="{569E7010-A79D-41AD-A5C5-689CC22C89AE}" type="pres">
      <dgm:prSet presAssocID="{2DC392AC-1DF9-4F6B-8014-F904ACC19042}" presName="Accent" presStyleLbl="trAlignAcc1" presStyleIdx="0" presStyleCnt="2">
        <dgm:presLayoutVars>
          <dgm:chMax val="0"/>
          <dgm:chPref val="0"/>
        </dgm:presLayoutVars>
      </dgm:prSet>
      <dgm:spPr/>
    </dgm:pt>
    <dgm:pt modelId="{E4BB1F78-5EA8-4C38-ADAE-2D184669695F}" type="pres">
      <dgm:prSet presAssocID="{2DC392AC-1DF9-4F6B-8014-F904ACC19042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F84B2956-B8F2-480E-893D-B00C17A4E4EF}" type="pres">
      <dgm:prSet presAssocID="{2DC392AC-1DF9-4F6B-8014-F904ACC19042}" presName="ChildComposite" presStyleCnt="0"/>
      <dgm:spPr/>
    </dgm:pt>
    <dgm:pt modelId="{D154FA6C-5944-489F-9386-54E585FA4138}" type="pres">
      <dgm:prSet presAssocID="{2DC392AC-1DF9-4F6B-8014-F904ACC1904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A9888D3-90CF-409C-8997-A471519E5000}" type="pres">
      <dgm:prSet presAssocID="{2DC392AC-1DF9-4F6B-8014-F904ACC19042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73B1509A-E98A-4825-88DF-078F9EAB6158}" type="pres">
      <dgm:prSet presAssocID="{76FF5D80-6742-4881-AC19-37C2149EB93C}" presName="sibTrans" presStyleCnt="0"/>
      <dgm:spPr/>
    </dgm:pt>
    <dgm:pt modelId="{69861DA6-A65D-40EC-97E6-B5B293914579}" type="pres">
      <dgm:prSet presAssocID="{6E234FC1-D8F3-41AC-903F-03772DE61CC3}" presName="composite" presStyleCnt="0">
        <dgm:presLayoutVars>
          <dgm:chMax val="1"/>
          <dgm:chPref val="1"/>
        </dgm:presLayoutVars>
      </dgm:prSet>
      <dgm:spPr/>
    </dgm:pt>
    <dgm:pt modelId="{043403E8-46F7-48CF-ADFE-8F822EED061E}" type="pres">
      <dgm:prSet presAssocID="{6E234FC1-D8F3-41AC-903F-03772DE61CC3}" presName="Accent" presStyleLbl="trAlignAcc1" presStyleIdx="1" presStyleCnt="2">
        <dgm:presLayoutVars>
          <dgm:chMax val="0"/>
          <dgm:chPref val="0"/>
        </dgm:presLayoutVars>
      </dgm:prSet>
      <dgm:spPr/>
    </dgm:pt>
    <dgm:pt modelId="{239D3072-CFC3-4C18-92A4-35D0BE1E939B}" type="pres">
      <dgm:prSet presAssocID="{6E234FC1-D8F3-41AC-903F-03772DE61CC3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8BAE9CA4-EAA4-44ED-9F39-4CAC789220BF}" type="pres">
      <dgm:prSet presAssocID="{6E234FC1-D8F3-41AC-903F-03772DE61CC3}" presName="ChildComposite" presStyleCnt="0"/>
      <dgm:spPr/>
    </dgm:pt>
    <dgm:pt modelId="{07ACEECD-86C7-4609-B49A-D031EFBA8734}" type="pres">
      <dgm:prSet presAssocID="{6E234FC1-D8F3-41AC-903F-03772DE61C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3165DDE-35A2-4457-A473-C2059257D42D}" type="pres">
      <dgm:prSet presAssocID="{6E234FC1-D8F3-41AC-903F-03772DE61CC3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25153F33-6C95-47BB-A372-82530D671F07}" srcId="{1360EACB-F6FF-497F-BC1A-171104AC510A}" destId="{6E234FC1-D8F3-41AC-903F-03772DE61CC3}" srcOrd="1" destOrd="0" parTransId="{7332C5B6-8DE9-48F4-97BD-174535573BAC}" sibTransId="{7E14F66D-C489-4DAD-A435-34D2CC698723}"/>
    <dgm:cxn modelId="{B61ADE3A-357B-4370-89BB-23582D619415}" type="presOf" srcId="{6E234FC1-D8F3-41AC-903F-03772DE61CC3}" destId="{23165DDE-35A2-4457-A473-C2059257D42D}" srcOrd="0" destOrd="0" presId="urn:microsoft.com/office/officeart/2008/layout/CaptionedPictures"/>
    <dgm:cxn modelId="{1CE9C669-8D00-4133-B0FE-47D5CDC93161}" type="presOf" srcId="{1360EACB-F6FF-497F-BC1A-171104AC510A}" destId="{FB593280-9F74-4E51-9800-8162FCFA2A35}" srcOrd="0" destOrd="0" presId="urn:microsoft.com/office/officeart/2008/layout/CaptionedPictures"/>
    <dgm:cxn modelId="{4C270ED1-0DAC-4ED1-97BB-EDD61DB98CF4}" srcId="{1360EACB-F6FF-497F-BC1A-171104AC510A}" destId="{2DC392AC-1DF9-4F6B-8014-F904ACC19042}" srcOrd="0" destOrd="0" parTransId="{FA2C4AFD-BEA5-4F5F-BD51-DE1E56488494}" sibTransId="{76FF5D80-6742-4881-AC19-37C2149EB93C}"/>
    <dgm:cxn modelId="{6E8FCEF9-B9A8-4DC7-B1E5-228E85F9BDE2}" type="presOf" srcId="{2DC392AC-1DF9-4F6B-8014-F904ACC19042}" destId="{FA9888D3-90CF-409C-8997-A471519E5000}" srcOrd="0" destOrd="0" presId="urn:microsoft.com/office/officeart/2008/layout/CaptionedPictures"/>
    <dgm:cxn modelId="{FAD6592E-C2C9-4A07-80B8-314FD22AC2C3}" type="presParOf" srcId="{FB593280-9F74-4E51-9800-8162FCFA2A35}" destId="{BB80DAEA-2C5F-474C-A0E7-F5BE98F57BAC}" srcOrd="0" destOrd="0" presId="urn:microsoft.com/office/officeart/2008/layout/CaptionedPictures"/>
    <dgm:cxn modelId="{765F2F76-E4FB-4026-BCC3-BD50B4DABC63}" type="presParOf" srcId="{BB80DAEA-2C5F-474C-A0E7-F5BE98F57BAC}" destId="{569E7010-A79D-41AD-A5C5-689CC22C89AE}" srcOrd="0" destOrd="0" presId="urn:microsoft.com/office/officeart/2008/layout/CaptionedPictures"/>
    <dgm:cxn modelId="{0EEFFAA7-F7B9-47E2-886F-AD51E6C25648}" type="presParOf" srcId="{BB80DAEA-2C5F-474C-A0E7-F5BE98F57BAC}" destId="{E4BB1F78-5EA8-4C38-ADAE-2D184669695F}" srcOrd="1" destOrd="0" presId="urn:microsoft.com/office/officeart/2008/layout/CaptionedPictures"/>
    <dgm:cxn modelId="{DB210A34-FFF2-468F-8131-D0ACF5E80A6A}" type="presParOf" srcId="{BB80DAEA-2C5F-474C-A0E7-F5BE98F57BAC}" destId="{F84B2956-B8F2-480E-893D-B00C17A4E4EF}" srcOrd="2" destOrd="0" presId="urn:microsoft.com/office/officeart/2008/layout/CaptionedPictures"/>
    <dgm:cxn modelId="{A7EA439B-70E4-4CE2-BEF4-BAC671BD083B}" type="presParOf" srcId="{F84B2956-B8F2-480E-893D-B00C17A4E4EF}" destId="{D154FA6C-5944-489F-9386-54E585FA4138}" srcOrd="0" destOrd="0" presId="urn:microsoft.com/office/officeart/2008/layout/CaptionedPictures"/>
    <dgm:cxn modelId="{6B6F3FD5-07F3-452B-99B3-9A75E211FAE0}" type="presParOf" srcId="{F84B2956-B8F2-480E-893D-B00C17A4E4EF}" destId="{FA9888D3-90CF-409C-8997-A471519E5000}" srcOrd="1" destOrd="0" presId="urn:microsoft.com/office/officeart/2008/layout/CaptionedPictures"/>
    <dgm:cxn modelId="{5059786C-2F95-4940-A06A-256B309E557F}" type="presParOf" srcId="{FB593280-9F74-4E51-9800-8162FCFA2A35}" destId="{73B1509A-E98A-4825-88DF-078F9EAB6158}" srcOrd="1" destOrd="0" presId="urn:microsoft.com/office/officeart/2008/layout/CaptionedPictures"/>
    <dgm:cxn modelId="{0B6784F0-DD0C-4073-A7A7-671BD739D3FD}" type="presParOf" srcId="{FB593280-9F74-4E51-9800-8162FCFA2A35}" destId="{69861DA6-A65D-40EC-97E6-B5B293914579}" srcOrd="2" destOrd="0" presId="urn:microsoft.com/office/officeart/2008/layout/CaptionedPictures"/>
    <dgm:cxn modelId="{1193E763-132C-445B-AF31-C7B2EE425BED}" type="presParOf" srcId="{69861DA6-A65D-40EC-97E6-B5B293914579}" destId="{043403E8-46F7-48CF-ADFE-8F822EED061E}" srcOrd="0" destOrd="0" presId="urn:microsoft.com/office/officeart/2008/layout/CaptionedPictures"/>
    <dgm:cxn modelId="{DC818C0B-D0AA-4DE1-BEE0-938C633D95FE}" type="presParOf" srcId="{69861DA6-A65D-40EC-97E6-B5B293914579}" destId="{239D3072-CFC3-4C18-92A4-35D0BE1E939B}" srcOrd="1" destOrd="0" presId="urn:microsoft.com/office/officeart/2008/layout/CaptionedPictures"/>
    <dgm:cxn modelId="{8020955C-A5AB-4BD3-ACC4-D976A2F8AD56}" type="presParOf" srcId="{69861DA6-A65D-40EC-97E6-B5B293914579}" destId="{8BAE9CA4-EAA4-44ED-9F39-4CAC789220BF}" srcOrd="2" destOrd="0" presId="urn:microsoft.com/office/officeart/2008/layout/CaptionedPictures"/>
    <dgm:cxn modelId="{E4F0429C-CCD6-481B-8247-CC1E343DFFC1}" type="presParOf" srcId="{8BAE9CA4-EAA4-44ED-9F39-4CAC789220BF}" destId="{07ACEECD-86C7-4609-B49A-D031EFBA8734}" srcOrd="0" destOrd="0" presId="urn:microsoft.com/office/officeart/2008/layout/CaptionedPictures"/>
    <dgm:cxn modelId="{25ABE914-EE13-4903-8B95-8435EE8D54F5}" type="presParOf" srcId="{8BAE9CA4-EAA4-44ED-9F39-4CAC789220BF}" destId="{23165DDE-35A2-4457-A473-C2059257D42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A0396-40F2-4111-AF89-5E1DACB9B3A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3375B53-2802-446B-AD8D-DB80053CE1EC}">
      <dgm:prSet phldrT="[Texto]"/>
      <dgm:spPr/>
      <dgm:t>
        <a:bodyPr/>
        <a:lstStyle/>
        <a:p>
          <a:r>
            <a:rPr lang="es-EC" dirty="0"/>
            <a:t>El seguro permite tornar la "incertidumbre" en una mayor seguridad sobre el equilibrio patrimonial</a:t>
          </a:r>
        </a:p>
      </dgm:t>
    </dgm:pt>
    <dgm:pt modelId="{59040992-C89B-4005-88BE-A695669220A3}" type="parTrans" cxnId="{236FA4B4-B1C3-4E8C-A902-73497E9103A7}">
      <dgm:prSet/>
      <dgm:spPr/>
      <dgm:t>
        <a:bodyPr/>
        <a:lstStyle/>
        <a:p>
          <a:endParaRPr lang="es-EC"/>
        </a:p>
      </dgm:t>
    </dgm:pt>
    <dgm:pt modelId="{B89A3DB5-5163-49AB-A23E-CF1C40790556}" type="sibTrans" cxnId="{236FA4B4-B1C3-4E8C-A902-73497E9103A7}">
      <dgm:prSet/>
      <dgm:spPr/>
      <dgm:t>
        <a:bodyPr/>
        <a:lstStyle/>
        <a:p>
          <a:endParaRPr lang="es-EC"/>
        </a:p>
      </dgm:t>
    </dgm:pt>
    <dgm:pt modelId="{62D73E3E-BA5E-4BD5-B68D-66C0BC0806E0}">
      <dgm:prSet phldrT="[Texto]"/>
      <dgm:spPr/>
      <dgm:t>
        <a:bodyPr/>
        <a:lstStyle/>
        <a:p>
          <a:r>
            <a:rPr lang="es-EC" dirty="0"/>
            <a:t>El seguro no evita la existencia del riesgo ni tampoco que el mismo se reduzca y suceda.</a:t>
          </a:r>
        </a:p>
      </dgm:t>
    </dgm:pt>
    <dgm:pt modelId="{A405CFA4-3F8C-43C3-9E0C-A299A8EA543A}" type="parTrans" cxnId="{7C8ED3B2-05A3-4CD7-A74B-CBE825D3461F}">
      <dgm:prSet/>
      <dgm:spPr/>
      <dgm:t>
        <a:bodyPr/>
        <a:lstStyle/>
        <a:p>
          <a:endParaRPr lang="es-EC"/>
        </a:p>
      </dgm:t>
    </dgm:pt>
    <dgm:pt modelId="{DB2FD51F-D7CA-4347-8A3E-B4A1FEF2A552}" type="sibTrans" cxnId="{7C8ED3B2-05A3-4CD7-A74B-CBE825D3461F}">
      <dgm:prSet/>
      <dgm:spPr/>
      <dgm:t>
        <a:bodyPr/>
        <a:lstStyle/>
        <a:p>
          <a:endParaRPr lang="es-EC"/>
        </a:p>
      </dgm:t>
    </dgm:pt>
    <dgm:pt modelId="{35E91F70-8197-4084-AE19-53A4BC2D4868}">
      <dgm:prSet phldrT="[Texto]"/>
      <dgm:spPr/>
      <dgm:t>
        <a:bodyPr/>
        <a:lstStyle/>
        <a:p>
          <a:r>
            <a:rPr lang="es-EC" dirty="0"/>
            <a:t>La mutualidad es un elemento esencial del seguro. sin este factor no existiría el seguro.</a:t>
          </a:r>
        </a:p>
      </dgm:t>
    </dgm:pt>
    <dgm:pt modelId="{B9981A0D-FCEA-465D-9460-26BF5597D4E8}" type="parTrans" cxnId="{2CA29851-41FD-487F-AEE4-AE2BF492C872}">
      <dgm:prSet/>
      <dgm:spPr/>
      <dgm:t>
        <a:bodyPr/>
        <a:lstStyle/>
        <a:p>
          <a:endParaRPr lang="es-EC"/>
        </a:p>
      </dgm:t>
    </dgm:pt>
    <dgm:pt modelId="{11EE8373-1FFA-4891-932E-BAA9345FEC8B}" type="sibTrans" cxnId="{2CA29851-41FD-487F-AEE4-AE2BF492C872}">
      <dgm:prSet/>
      <dgm:spPr/>
      <dgm:t>
        <a:bodyPr/>
        <a:lstStyle/>
        <a:p>
          <a:endParaRPr lang="es-EC"/>
        </a:p>
      </dgm:t>
    </dgm:pt>
    <dgm:pt modelId="{6FD30267-7CC2-4E60-AAC5-377429210730}" type="pres">
      <dgm:prSet presAssocID="{ED1A0396-40F2-4111-AF89-5E1DACB9B3AD}" presName="diagram" presStyleCnt="0">
        <dgm:presLayoutVars>
          <dgm:dir/>
        </dgm:presLayoutVars>
      </dgm:prSet>
      <dgm:spPr/>
    </dgm:pt>
    <dgm:pt modelId="{CA4DA19A-C485-42EB-980C-97A31D0524DF}" type="pres">
      <dgm:prSet presAssocID="{43375B53-2802-446B-AD8D-DB80053CE1EC}" presName="composite" presStyleCnt="0"/>
      <dgm:spPr/>
    </dgm:pt>
    <dgm:pt modelId="{9365995A-F475-4FDA-9393-4F025B591CB7}" type="pres">
      <dgm:prSet presAssocID="{43375B53-2802-446B-AD8D-DB80053CE1EC}" presName="Image" presStyleLbl="bgShp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7921DB61-9BC1-47CB-A998-96A6AFD13367}" type="pres">
      <dgm:prSet presAssocID="{43375B53-2802-446B-AD8D-DB80053CE1EC}" presName="Parent" presStyleLbl="node0" presStyleIdx="0" presStyleCnt="3">
        <dgm:presLayoutVars>
          <dgm:bulletEnabled val="1"/>
        </dgm:presLayoutVars>
      </dgm:prSet>
      <dgm:spPr/>
    </dgm:pt>
    <dgm:pt modelId="{ABD3B2A3-F14C-4A5B-B190-86AF4871AEBA}" type="pres">
      <dgm:prSet presAssocID="{B89A3DB5-5163-49AB-A23E-CF1C40790556}" presName="sibTrans" presStyleCnt="0"/>
      <dgm:spPr/>
    </dgm:pt>
    <dgm:pt modelId="{3ED3B39C-7711-4C75-85BD-9D4340AFE8AB}" type="pres">
      <dgm:prSet presAssocID="{62D73E3E-BA5E-4BD5-B68D-66C0BC0806E0}" presName="composite" presStyleCnt="0"/>
      <dgm:spPr/>
    </dgm:pt>
    <dgm:pt modelId="{B9F0FC86-6AA9-43F2-A59E-CF0E093CC86C}" type="pres">
      <dgm:prSet presAssocID="{62D73E3E-BA5E-4BD5-B68D-66C0BC0806E0}" presName="Image" presStyleLbl="bgShp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226E09FC-287F-4B0D-BFBA-3B9561D20E96}" type="pres">
      <dgm:prSet presAssocID="{62D73E3E-BA5E-4BD5-B68D-66C0BC0806E0}" presName="Parent" presStyleLbl="node0" presStyleIdx="1" presStyleCnt="3">
        <dgm:presLayoutVars>
          <dgm:bulletEnabled val="1"/>
        </dgm:presLayoutVars>
      </dgm:prSet>
      <dgm:spPr/>
    </dgm:pt>
    <dgm:pt modelId="{1C87FBB1-3D8E-4332-A366-0591CFCAECDD}" type="pres">
      <dgm:prSet presAssocID="{DB2FD51F-D7CA-4347-8A3E-B4A1FEF2A552}" presName="sibTrans" presStyleCnt="0"/>
      <dgm:spPr/>
    </dgm:pt>
    <dgm:pt modelId="{8552266D-73D6-40E1-AD17-8E9A3C912981}" type="pres">
      <dgm:prSet presAssocID="{35E91F70-8197-4084-AE19-53A4BC2D4868}" presName="composite" presStyleCnt="0"/>
      <dgm:spPr/>
    </dgm:pt>
    <dgm:pt modelId="{39E5B7DE-665E-413A-ADBC-D32C2A6FEEBD}" type="pres">
      <dgm:prSet presAssocID="{35E91F70-8197-4084-AE19-53A4BC2D4868}" presName="Image" presStyleLbl="bgShp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09C60995-9589-4764-B3BD-D002497D0018}" type="pres">
      <dgm:prSet presAssocID="{35E91F70-8197-4084-AE19-53A4BC2D4868}" presName="Parent" presStyleLbl="node0" presStyleIdx="2" presStyleCnt="3">
        <dgm:presLayoutVars>
          <dgm:bulletEnabled val="1"/>
        </dgm:presLayoutVars>
      </dgm:prSet>
      <dgm:spPr/>
    </dgm:pt>
  </dgm:ptLst>
  <dgm:cxnLst>
    <dgm:cxn modelId="{39D1AB1E-F84F-4DCA-987E-BAC4478ECB46}" type="presOf" srcId="{62D73E3E-BA5E-4BD5-B68D-66C0BC0806E0}" destId="{226E09FC-287F-4B0D-BFBA-3B9561D20E96}" srcOrd="0" destOrd="0" presId="urn:microsoft.com/office/officeart/2008/layout/BendingPictureCaption"/>
    <dgm:cxn modelId="{2CA29851-41FD-487F-AEE4-AE2BF492C872}" srcId="{ED1A0396-40F2-4111-AF89-5E1DACB9B3AD}" destId="{35E91F70-8197-4084-AE19-53A4BC2D4868}" srcOrd="2" destOrd="0" parTransId="{B9981A0D-FCEA-465D-9460-26BF5597D4E8}" sibTransId="{11EE8373-1FFA-4891-932E-BAA9345FEC8B}"/>
    <dgm:cxn modelId="{C9672DAB-5E30-4314-BCBF-7012B6772FC2}" type="presOf" srcId="{35E91F70-8197-4084-AE19-53A4BC2D4868}" destId="{09C60995-9589-4764-B3BD-D002497D0018}" srcOrd="0" destOrd="0" presId="urn:microsoft.com/office/officeart/2008/layout/BendingPictureCaption"/>
    <dgm:cxn modelId="{7C8ED3B2-05A3-4CD7-A74B-CBE825D3461F}" srcId="{ED1A0396-40F2-4111-AF89-5E1DACB9B3AD}" destId="{62D73E3E-BA5E-4BD5-B68D-66C0BC0806E0}" srcOrd="1" destOrd="0" parTransId="{A405CFA4-3F8C-43C3-9E0C-A299A8EA543A}" sibTransId="{DB2FD51F-D7CA-4347-8A3E-B4A1FEF2A552}"/>
    <dgm:cxn modelId="{236FA4B4-B1C3-4E8C-A902-73497E9103A7}" srcId="{ED1A0396-40F2-4111-AF89-5E1DACB9B3AD}" destId="{43375B53-2802-446B-AD8D-DB80053CE1EC}" srcOrd="0" destOrd="0" parTransId="{59040992-C89B-4005-88BE-A695669220A3}" sibTransId="{B89A3DB5-5163-49AB-A23E-CF1C40790556}"/>
    <dgm:cxn modelId="{4BA430D4-E71C-405D-AEA7-D1D1EE7F2252}" type="presOf" srcId="{43375B53-2802-446B-AD8D-DB80053CE1EC}" destId="{7921DB61-9BC1-47CB-A998-96A6AFD13367}" srcOrd="0" destOrd="0" presId="urn:microsoft.com/office/officeart/2008/layout/BendingPictureCaption"/>
    <dgm:cxn modelId="{FEA266FF-C70B-43D3-89A4-564DA81624D4}" type="presOf" srcId="{ED1A0396-40F2-4111-AF89-5E1DACB9B3AD}" destId="{6FD30267-7CC2-4E60-AAC5-377429210730}" srcOrd="0" destOrd="0" presId="urn:microsoft.com/office/officeart/2008/layout/BendingPictureCaption"/>
    <dgm:cxn modelId="{8E283F6B-1078-4030-BB4D-02123A4963BA}" type="presParOf" srcId="{6FD30267-7CC2-4E60-AAC5-377429210730}" destId="{CA4DA19A-C485-42EB-980C-97A31D0524DF}" srcOrd="0" destOrd="0" presId="urn:microsoft.com/office/officeart/2008/layout/BendingPictureCaption"/>
    <dgm:cxn modelId="{0A5783B6-B30A-4BEB-A8AA-67E2B08C91D1}" type="presParOf" srcId="{CA4DA19A-C485-42EB-980C-97A31D0524DF}" destId="{9365995A-F475-4FDA-9393-4F025B591CB7}" srcOrd="0" destOrd="0" presId="urn:microsoft.com/office/officeart/2008/layout/BendingPictureCaption"/>
    <dgm:cxn modelId="{4355C1C3-8F41-42E4-8D11-5DD0DACDA0BD}" type="presParOf" srcId="{CA4DA19A-C485-42EB-980C-97A31D0524DF}" destId="{7921DB61-9BC1-47CB-A998-96A6AFD13367}" srcOrd="1" destOrd="0" presId="urn:microsoft.com/office/officeart/2008/layout/BendingPictureCaption"/>
    <dgm:cxn modelId="{F18C04D4-4583-4A33-8857-076D69EC83C3}" type="presParOf" srcId="{6FD30267-7CC2-4E60-AAC5-377429210730}" destId="{ABD3B2A3-F14C-4A5B-B190-86AF4871AEBA}" srcOrd="1" destOrd="0" presId="urn:microsoft.com/office/officeart/2008/layout/BendingPictureCaption"/>
    <dgm:cxn modelId="{E60DC94E-155E-47B4-9679-648EB6C0FD5E}" type="presParOf" srcId="{6FD30267-7CC2-4E60-AAC5-377429210730}" destId="{3ED3B39C-7711-4C75-85BD-9D4340AFE8AB}" srcOrd="2" destOrd="0" presId="urn:microsoft.com/office/officeart/2008/layout/BendingPictureCaption"/>
    <dgm:cxn modelId="{0F83301A-B394-4BDD-BAE0-DAC5493FA464}" type="presParOf" srcId="{3ED3B39C-7711-4C75-85BD-9D4340AFE8AB}" destId="{B9F0FC86-6AA9-43F2-A59E-CF0E093CC86C}" srcOrd="0" destOrd="0" presId="urn:microsoft.com/office/officeart/2008/layout/BendingPictureCaption"/>
    <dgm:cxn modelId="{4C06BCAA-CA70-4A1F-AFD4-E84B2C0B966C}" type="presParOf" srcId="{3ED3B39C-7711-4C75-85BD-9D4340AFE8AB}" destId="{226E09FC-287F-4B0D-BFBA-3B9561D20E96}" srcOrd="1" destOrd="0" presId="urn:microsoft.com/office/officeart/2008/layout/BendingPictureCaption"/>
    <dgm:cxn modelId="{5BF09CC8-2A57-410C-8D70-F378A367B674}" type="presParOf" srcId="{6FD30267-7CC2-4E60-AAC5-377429210730}" destId="{1C87FBB1-3D8E-4332-A366-0591CFCAECDD}" srcOrd="3" destOrd="0" presId="urn:microsoft.com/office/officeart/2008/layout/BendingPictureCaption"/>
    <dgm:cxn modelId="{7E476139-7137-4311-8B82-5C5A4FA3751F}" type="presParOf" srcId="{6FD30267-7CC2-4E60-AAC5-377429210730}" destId="{8552266D-73D6-40E1-AD17-8E9A3C912981}" srcOrd="4" destOrd="0" presId="urn:microsoft.com/office/officeart/2008/layout/BendingPictureCaption"/>
    <dgm:cxn modelId="{246FBD59-74B1-43A3-AB86-7D3721889471}" type="presParOf" srcId="{8552266D-73D6-40E1-AD17-8E9A3C912981}" destId="{39E5B7DE-665E-413A-ADBC-D32C2A6FEEBD}" srcOrd="0" destOrd="0" presId="urn:microsoft.com/office/officeart/2008/layout/BendingPictureCaption"/>
    <dgm:cxn modelId="{BF83D294-7B1D-4403-BA7A-B5202CFB0FA0}" type="presParOf" srcId="{8552266D-73D6-40E1-AD17-8E9A3C912981}" destId="{09C60995-9589-4764-B3BD-D002497D001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39FB0-362A-4C2F-8F76-18147D21C68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</dgm:pt>
    <dgm:pt modelId="{E9A79FBA-C458-495C-9CCF-7915A0701CA7}">
      <dgm:prSet phldrT="[Texto]" custT="1"/>
      <dgm:spPr/>
      <dgm:t>
        <a:bodyPr/>
        <a:lstStyle/>
        <a:p>
          <a:r>
            <a:rPr lang="es-EC" sz="2800" dirty="0"/>
            <a:t>La actividad de servicios de la aseguradora </a:t>
          </a:r>
        </a:p>
      </dgm:t>
    </dgm:pt>
    <dgm:pt modelId="{C06868B7-EE06-4135-8899-0953A6526CE4}" type="parTrans" cxnId="{0BA1300A-F90A-460A-9343-C4461B776759}">
      <dgm:prSet/>
      <dgm:spPr/>
      <dgm:t>
        <a:bodyPr/>
        <a:lstStyle/>
        <a:p>
          <a:endParaRPr lang="es-EC" sz="1100"/>
        </a:p>
      </dgm:t>
    </dgm:pt>
    <dgm:pt modelId="{7BD5A472-8C35-4EFB-A026-4BF84772B795}" type="sibTrans" cxnId="{0BA1300A-F90A-460A-9343-C4461B776759}">
      <dgm:prSet/>
      <dgm:spPr/>
      <dgm:t>
        <a:bodyPr/>
        <a:lstStyle/>
        <a:p>
          <a:endParaRPr lang="es-EC" sz="1100"/>
        </a:p>
      </dgm:t>
    </dgm:pt>
    <dgm:pt modelId="{D0B22D4E-F2F4-414F-934B-F29AF7D93D47}">
      <dgm:prSet phldrT="[Texto]" custT="1"/>
      <dgm:spPr/>
      <dgm:t>
        <a:bodyPr/>
        <a:lstStyle/>
        <a:p>
          <a:r>
            <a:rPr lang="es-EC" sz="2800" dirty="0"/>
            <a:t>La actividad financiera</a:t>
          </a:r>
        </a:p>
      </dgm:t>
    </dgm:pt>
    <dgm:pt modelId="{BA6A8BFE-1690-41F1-9A34-18BF48F00780}" type="parTrans" cxnId="{E60C0157-D98C-4DDD-8E0F-96F8825DF854}">
      <dgm:prSet/>
      <dgm:spPr/>
      <dgm:t>
        <a:bodyPr/>
        <a:lstStyle/>
        <a:p>
          <a:endParaRPr lang="es-EC" sz="1100"/>
        </a:p>
      </dgm:t>
    </dgm:pt>
    <dgm:pt modelId="{26978B94-B80A-4253-9723-A33DC572957E}" type="sibTrans" cxnId="{E60C0157-D98C-4DDD-8E0F-96F8825DF854}">
      <dgm:prSet/>
      <dgm:spPr/>
      <dgm:t>
        <a:bodyPr/>
        <a:lstStyle/>
        <a:p>
          <a:endParaRPr lang="es-EC" sz="1100"/>
        </a:p>
      </dgm:t>
    </dgm:pt>
    <dgm:pt modelId="{B7E2582F-FBA9-4C96-9463-447583D936CA}" type="pres">
      <dgm:prSet presAssocID="{24B39FB0-362A-4C2F-8F76-18147D21C680}" presName="Name0" presStyleCnt="0">
        <dgm:presLayoutVars>
          <dgm:chMax val="7"/>
          <dgm:chPref val="7"/>
          <dgm:dir/>
        </dgm:presLayoutVars>
      </dgm:prSet>
      <dgm:spPr/>
    </dgm:pt>
    <dgm:pt modelId="{177BE047-9DD6-49D2-A066-949CEA87F795}" type="pres">
      <dgm:prSet presAssocID="{24B39FB0-362A-4C2F-8F76-18147D21C680}" presName="Name1" presStyleCnt="0"/>
      <dgm:spPr/>
    </dgm:pt>
    <dgm:pt modelId="{BDD8941B-0D61-44C3-BB74-EBA48218AF58}" type="pres">
      <dgm:prSet presAssocID="{24B39FB0-362A-4C2F-8F76-18147D21C680}" presName="cycle" presStyleCnt="0"/>
      <dgm:spPr/>
    </dgm:pt>
    <dgm:pt modelId="{61B75D44-ED8B-4D28-98A4-36D7FFB1331A}" type="pres">
      <dgm:prSet presAssocID="{24B39FB0-362A-4C2F-8F76-18147D21C680}" presName="srcNode" presStyleLbl="node1" presStyleIdx="0" presStyleCnt="2"/>
      <dgm:spPr/>
    </dgm:pt>
    <dgm:pt modelId="{CAB1D049-AD6F-44AA-BF99-BBE27560E45C}" type="pres">
      <dgm:prSet presAssocID="{24B39FB0-362A-4C2F-8F76-18147D21C680}" presName="conn" presStyleLbl="parChTrans1D2" presStyleIdx="0" presStyleCnt="1"/>
      <dgm:spPr/>
    </dgm:pt>
    <dgm:pt modelId="{B63F83D7-AB62-496C-A89B-89276806950A}" type="pres">
      <dgm:prSet presAssocID="{24B39FB0-362A-4C2F-8F76-18147D21C680}" presName="extraNode" presStyleLbl="node1" presStyleIdx="0" presStyleCnt="2"/>
      <dgm:spPr/>
    </dgm:pt>
    <dgm:pt modelId="{D7B287ED-49F6-49D2-88A2-60890564F5C7}" type="pres">
      <dgm:prSet presAssocID="{24B39FB0-362A-4C2F-8F76-18147D21C680}" presName="dstNode" presStyleLbl="node1" presStyleIdx="0" presStyleCnt="2"/>
      <dgm:spPr/>
    </dgm:pt>
    <dgm:pt modelId="{981BD238-2976-4B26-8AF1-1FF3F231E414}" type="pres">
      <dgm:prSet presAssocID="{E9A79FBA-C458-495C-9CCF-7915A0701CA7}" presName="text_1" presStyleLbl="node1" presStyleIdx="0" presStyleCnt="2">
        <dgm:presLayoutVars>
          <dgm:bulletEnabled val="1"/>
        </dgm:presLayoutVars>
      </dgm:prSet>
      <dgm:spPr/>
    </dgm:pt>
    <dgm:pt modelId="{FE2B8F79-2E96-48E9-9EE3-A205582C28F6}" type="pres">
      <dgm:prSet presAssocID="{E9A79FBA-C458-495C-9CCF-7915A0701CA7}" presName="accent_1" presStyleCnt="0"/>
      <dgm:spPr/>
    </dgm:pt>
    <dgm:pt modelId="{563AE26A-D53D-4646-ADBB-56286AC52136}" type="pres">
      <dgm:prSet presAssocID="{E9A79FBA-C458-495C-9CCF-7915A0701CA7}" presName="accentRepeatNode" presStyleLbl="solidFgAcc1" presStyleIdx="0" presStyleCnt="2"/>
      <dgm:spPr>
        <a:blipFill rotWithShape="0">
          <a:blip xmlns:r="http://schemas.openxmlformats.org/officeDocument/2006/relationships" r:embed="rId1"/>
          <a:srcRect/>
          <a:stretch>
            <a:fillRect l="-19000" r="-19000"/>
          </a:stretch>
        </a:blipFill>
      </dgm:spPr>
    </dgm:pt>
    <dgm:pt modelId="{5EE7C567-D8FB-4F34-879B-0F1F8D32B323}" type="pres">
      <dgm:prSet presAssocID="{D0B22D4E-F2F4-414F-934B-F29AF7D93D47}" presName="text_2" presStyleLbl="node1" presStyleIdx="1" presStyleCnt="2">
        <dgm:presLayoutVars>
          <dgm:bulletEnabled val="1"/>
        </dgm:presLayoutVars>
      </dgm:prSet>
      <dgm:spPr/>
    </dgm:pt>
    <dgm:pt modelId="{AD34DCCC-E328-4C16-96CB-B3A4BE3F9EE8}" type="pres">
      <dgm:prSet presAssocID="{D0B22D4E-F2F4-414F-934B-F29AF7D93D47}" presName="accent_2" presStyleCnt="0"/>
      <dgm:spPr/>
    </dgm:pt>
    <dgm:pt modelId="{EF776702-009F-46ED-8ED7-7B139C234E29}" type="pres">
      <dgm:prSet presAssocID="{D0B22D4E-F2F4-414F-934B-F29AF7D93D47}" presName="accentRepeatNode" presStyleLbl="solidFgAcc1" presStyleIdx="1" presStyleCnt="2"/>
      <dgm:spPr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</dgm:ptLst>
  <dgm:cxnLst>
    <dgm:cxn modelId="{0BA1300A-F90A-460A-9343-C4461B776759}" srcId="{24B39FB0-362A-4C2F-8F76-18147D21C680}" destId="{E9A79FBA-C458-495C-9CCF-7915A0701CA7}" srcOrd="0" destOrd="0" parTransId="{C06868B7-EE06-4135-8899-0953A6526CE4}" sibTransId="{7BD5A472-8C35-4EFB-A026-4BF84772B795}"/>
    <dgm:cxn modelId="{4C7A680C-1950-42A7-ACFC-B0E760A77977}" type="presOf" srcId="{24B39FB0-362A-4C2F-8F76-18147D21C680}" destId="{B7E2582F-FBA9-4C96-9463-447583D936CA}" srcOrd="0" destOrd="0" presId="urn:microsoft.com/office/officeart/2008/layout/VerticalCurvedList"/>
    <dgm:cxn modelId="{E60C0157-D98C-4DDD-8E0F-96F8825DF854}" srcId="{24B39FB0-362A-4C2F-8F76-18147D21C680}" destId="{D0B22D4E-F2F4-414F-934B-F29AF7D93D47}" srcOrd="1" destOrd="0" parTransId="{BA6A8BFE-1690-41F1-9A34-18BF48F00780}" sibTransId="{26978B94-B80A-4253-9723-A33DC572957E}"/>
    <dgm:cxn modelId="{20FBD385-AA4F-4F3B-8D7C-FD4B0CC047C2}" type="presOf" srcId="{7BD5A472-8C35-4EFB-A026-4BF84772B795}" destId="{CAB1D049-AD6F-44AA-BF99-BBE27560E45C}" srcOrd="0" destOrd="0" presId="urn:microsoft.com/office/officeart/2008/layout/VerticalCurvedList"/>
    <dgm:cxn modelId="{00C78EC0-6852-4B9E-A0D3-EFB768BED12B}" type="presOf" srcId="{E9A79FBA-C458-495C-9CCF-7915A0701CA7}" destId="{981BD238-2976-4B26-8AF1-1FF3F231E414}" srcOrd="0" destOrd="0" presId="urn:microsoft.com/office/officeart/2008/layout/VerticalCurvedList"/>
    <dgm:cxn modelId="{21DB23C5-84F4-495C-838D-4288D62B256F}" type="presOf" srcId="{D0B22D4E-F2F4-414F-934B-F29AF7D93D47}" destId="{5EE7C567-D8FB-4F34-879B-0F1F8D32B323}" srcOrd="0" destOrd="0" presId="urn:microsoft.com/office/officeart/2008/layout/VerticalCurvedList"/>
    <dgm:cxn modelId="{2EE033A5-1C0F-40A8-8DDC-FECC5853C709}" type="presParOf" srcId="{B7E2582F-FBA9-4C96-9463-447583D936CA}" destId="{177BE047-9DD6-49D2-A066-949CEA87F795}" srcOrd="0" destOrd="0" presId="urn:microsoft.com/office/officeart/2008/layout/VerticalCurvedList"/>
    <dgm:cxn modelId="{F97D622C-D10D-4B3C-9CAA-20C20DFADD29}" type="presParOf" srcId="{177BE047-9DD6-49D2-A066-949CEA87F795}" destId="{BDD8941B-0D61-44C3-BB74-EBA48218AF58}" srcOrd="0" destOrd="0" presId="urn:microsoft.com/office/officeart/2008/layout/VerticalCurvedList"/>
    <dgm:cxn modelId="{86ECC472-B8D1-4C94-AA70-137C15D56B08}" type="presParOf" srcId="{BDD8941B-0D61-44C3-BB74-EBA48218AF58}" destId="{61B75D44-ED8B-4D28-98A4-36D7FFB1331A}" srcOrd="0" destOrd="0" presId="urn:microsoft.com/office/officeart/2008/layout/VerticalCurvedList"/>
    <dgm:cxn modelId="{BAD96D76-5AE7-4813-9FD7-71941C3B9439}" type="presParOf" srcId="{BDD8941B-0D61-44C3-BB74-EBA48218AF58}" destId="{CAB1D049-AD6F-44AA-BF99-BBE27560E45C}" srcOrd="1" destOrd="0" presId="urn:microsoft.com/office/officeart/2008/layout/VerticalCurvedList"/>
    <dgm:cxn modelId="{71835DC9-3F86-4DF7-B4FE-18B9B41C10CB}" type="presParOf" srcId="{BDD8941B-0D61-44C3-BB74-EBA48218AF58}" destId="{B63F83D7-AB62-496C-A89B-89276806950A}" srcOrd="2" destOrd="0" presId="urn:microsoft.com/office/officeart/2008/layout/VerticalCurvedList"/>
    <dgm:cxn modelId="{8D057500-355B-46DB-9411-63FF4669BD1A}" type="presParOf" srcId="{BDD8941B-0D61-44C3-BB74-EBA48218AF58}" destId="{D7B287ED-49F6-49D2-88A2-60890564F5C7}" srcOrd="3" destOrd="0" presId="urn:microsoft.com/office/officeart/2008/layout/VerticalCurvedList"/>
    <dgm:cxn modelId="{D856B900-E05E-4B91-9578-280E11070921}" type="presParOf" srcId="{177BE047-9DD6-49D2-A066-949CEA87F795}" destId="{981BD238-2976-4B26-8AF1-1FF3F231E414}" srcOrd="1" destOrd="0" presId="urn:microsoft.com/office/officeart/2008/layout/VerticalCurvedList"/>
    <dgm:cxn modelId="{E8A28C07-D147-4BB1-8391-531650523FB8}" type="presParOf" srcId="{177BE047-9DD6-49D2-A066-949CEA87F795}" destId="{FE2B8F79-2E96-48E9-9EE3-A205582C28F6}" srcOrd="2" destOrd="0" presId="urn:microsoft.com/office/officeart/2008/layout/VerticalCurvedList"/>
    <dgm:cxn modelId="{982A5C8A-64D2-46FC-B3DC-2F6FE3E1F7F3}" type="presParOf" srcId="{FE2B8F79-2E96-48E9-9EE3-A205582C28F6}" destId="{563AE26A-D53D-4646-ADBB-56286AC52136}" srcOrd="0" destOrd="0" presId="urn:microsoft.com/office/officeart/2008/layout/VerticalCurvedList"/>
    <dgm:cxn modelId="{DED24E7B-B0A5-4E49-AD26-B8DB99AF5212}" type="presParOf" srcId="{177BE047-9DD6-49D2-A066-949CEA87F795}" destId="{5EE7C567-D8FB-4F34-879B-0F1F8D32B323}" srcOrd="3" destOrd="0" presId="urn:microsoft.com/office/officeart/2008/layout/VerticalCurvedList"/>
    <dgm:cxn modelId="{81C97BB8-5FF5-43C1-BB92-FDAC0E96731E}" type="presParOf" srcId="{177BE047-9DD6-49D2-A066-949CEA87F795}" destId="{AD34DCCC-E328-4C16-96CB-B3A4BE3F9EE8}" srcOrd="4" destOrd="0" presId="urn:microsoft.com/office/officeart/2008/layout/VerticalCurvedList"/>
    <dgm:cxn modelId="{BE6D888E-AD30-43C3-A07B-09C325F80D51}" type="presParOf" srcId="{AD34DCCC-E328-4C16-96CB-B3A4BE3F9EE8}" destId="{EF776702-009F-46ED-8ED7-7B139C234E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1F6878-D1CA-412E-8C1A-1B89771CC92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5F076BF-4D35-4CBC-91CD-DEBAAD6D8B6A}">
      <dgm:prSet phldrT="[Tex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r>
            <a:rPr lang="es-EC" dirty="0"/>
            <a:t> </a:t>
          </a:r>
        </a:p>
      </dgm:t>
    </dgm:pt>
    <dgm:pt modelId="{0438790B-2467-448F-8CF4-D553F3D38783}" type="parTrans" cxnId="{AC2F69BC-2496-4F3F-8B1D-A840E4EE536A}">
      <dgm:prSet/>
      <dgm:spPr/>
      <dgm:t>
        <a:bodyPr/>
        <a:lstStyle/>
        <a:p>
          <a:endParaRPr lang="es-EC"/>
        </a:p>
      </dgm:t>
    </dgm:pt>
    <dgm:pt modelId="{FF34EF51-3549-45F9-BBA7-E6DEC42E8488}" type="sibTrans" cxnId="{AC2F69BC-2496-4F3F-8B1D-A840E4EE536A}">
      <dgm:prSet/>
      <dgm:spPr/>
      <dgm:t>
        <a:bodyPr/>
        <a:lstStyle/>
        <a:p>
          <a:endParaRPr lang="es-EC"/>
        </a:p>
      </dgm:t>
    </dgm:pt>
    <dgm:pt modelId="{95A5D752-BEFA-4062-A668-9D33E53148E6}">
      <dgm:prSet phldrT="[Texto]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r>
            <a:rPr lang="es-EC" dirty="0"/>
            <a:t> </a:t>
          </a:r>
        </a:p>
      </dgm:t>
    </dgm:pt>
    <dgm:pt modelId="{458FF256-BE02-4A56-8C37-7C4BBCCE0F37}" type="parTrans" cxnId="{62CEE667-1F13-44B4-8C60-5DB41CDF3360}">
      <dgm:prSet/>
      <dgm:spPr/>
      <dgm:t>
        <a:bodyPr/>
        <a:lstStyle/>
        <a:p>
          <a:endParaRPr lang="es-EC"/>
        </a:p>
      </dgm:t>
    </dgm:pt>
    <dgm:pt modelId="{7BBCA65F-D415-4FBB-A581-C066A3D0DE26}" type="sibTrans" cxnId="{62CEE667-1F13-44B4-8C60-5DB41CDF3360}">
      <dgm:prSet/>
      <dgm:spPr/>
      <dgm:t>
        <a:bodyPr/>
        <a:lstStyle/>
        <a:p>
          <a:endParaRPr lang="es-EC"/>
        </a:p>
      </dgm:t>
    </dgm:pt>
    <dgm:pt modelId="{09900DC0-DE22-416E-AE67-38025F7A82DA}" type="pres">
      <dgm:prSet presAssocID="{D61F6878-D1CA-412E-8C1A-1B89771CC92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ACB86BF-76A7-4175-9822-E509CCD48BA0}" type="pres">
      <dgm:prSet presAssocID="{D61F6878-D1CA-412E-8C1A-1B89771CC922}" presName="Background" presStyleLbl="bgImgPlace1" presStyleIdx="0" presStyleCnt="1"/>
      <dgm:spPr/>
    </dgm:pt>
    <dgm:pt modelId="{1666ED17-ED47-44AA-992A-6C341C459881}" type="pres">
      <dgm:prSet presAssocID="{D61F6878-D1CA-412E-8C1A-1B89771CC92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CE7378C-A783-4B7E-9133-FA8C675FD9DE}" type="pres">
      <dgm:prSet presAssocID="{D61F6878-D1CA-412E-8C1A-1B89771CC92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1959BAE-2636-446B-8A61-7B3BC63510D8}" type="pres">
      <dgm:prSet presAssocID="{D61F6878-D1CA-412E-8C1A-1B89771CC922}" presName="Plus" presStyleLbl="alignNode1" presStyleIdx="0" presStyleCnt="2" custFlipVert="1" custFlipHor="1" custScaleX="22181" custScaleY="21699"/>
      <dgm:spPr/>
    </dgm:pt>
    <dgm:pt modelId="{F1DBFE81-798A-441A-9BA6-AF3FFFFF87CD}" type="pres">
      <dgm:prSet presAssocID="{D61F6878-D1CA-412E-8C1A-1B89771CC922}" presName="Minus" presStyleLbl="alignNode1" presStyleIdx="1" presStyleCnt="2" custScaleX="22690" custScaleY="40788" custLinFactNeighborX="24298" custLinFactNeighborY="2101"/>
      <dgm:spPr/>
    </dgm:pt>
    <dgm:pt modelId="{9B5C83CD-C4ED-436D-B22C-44536B815B83}" type="pres">
      <dgm:prSet presAssocID="{D61F6878-D1CA-412E-8C1A-1B89771CC922}" presName="Divider" presStyleLbl="parChTrans1D1" presStyleIdx="0" presStyleCnt="1"/>
      <dgm:spPr/>
    </dgm:pt>
  </dgm:ptLst>
  <dgm:cxnLst>
    <dgm:cxn modelId="{62CEE667-1F13-44B4-8C60-5DB41CDF3360}" srcId="{D61F6878-D1CA-412E-8C1A-1B89771CC922}" destId="{95A5D752-BEFA-4062-A668-9D33E53148E6}" srcOrd="1" destOrd="0" parTransId="{458FF256-BE02-4A56-8C37-7C4BBCCE0F37}" sibTransId="{7BBCA65F-D415-4FBB-A581-C066A3D0DE26}"/>
    <dgm:cxn modelId="{606EDA4C-2782-4B9A-BFA4-9B0A9E8E7B4C}" type="presOf" srcId="{15F076BF-4D35-4CBC-91CD-DEBAAD6D8B6A}" destId="{1666ED17-ED47-44AA-992A-6C341C459881}" srcOrd="0" destOrd="0" presId="urn:microsoft.com/office/officeart/2009/3/layout/PlusandMinus"/>
    <dgm:cxn modelId="{F369658D-F95C-4C8C-BEDE-3D06BEEFCA7E}" type="presOf" srcId="{D61F6878-D1CA-412E-8C1A-1B89771CC922}" destId="{09900DC0-DE22-416E-AE67-38025F7A82DA}" srcOrd="0" destOrd="0" presId="urn:microsoft.com/office/officeart/2009/3/layout/PlusandMinus"/>
    <dgm:cxn modelId="{AC2F69BC-2496-4F3F-8B1D-A840E4EE536A}" srcId="{D61F6878-D1CA-412E-8C1A-1B89771CC922}" destId="{15F076BF-4D35-4CBC-91CD-DEBAAD6D8B6A}" srcOrd="0" destOrd="0" parTransId="{0438790B-2467-448F-8CF4-D553F3D38783}" sibTransId="{FF34EF51-3549-45F9-BBA7-E6DEC42E8488}"/>
    <dgm:cxn modelId="{FF13B3CD-A25F-4D26-8479-A2CD9E53B814}" type="presOf" srcId="{95A5D752-BEFA-4062-A668-9D33E53148E6}" destId="{ACE7378C-A783-4B7E-9133-FA8C675FD9DE}" srcOrd="0" destOrd="0" presId="urn:microsoft.com/office/officeart/2009/3/layout/PlusandMinus"/>
    <dgm:cxn modelId="{2E5D8448-4ABD-42E2-AC4C-3FA10CA57A28}" type="presParOf" srcId="{09900DC0-DE22-416E-AE67-38025F7A82DA}" destId="{3ACB86BF-76A7-4175-9822-E509CCD48BA0}" srcOrd="0" destOrd="0" presId="urn:microsoft.com/office/officeart/2009/3/layout/PlusandMinus"/>
    <dgm:cxn modelId="{5678F4A0-00C5-4B7B-B014-BA3E8BFFA2F7}" type="presParOf" srcId="{09900DC0-DE22-416E-AE67-38025F7A82DA}" destId="{1666ED17-ED47-44AA-992A-6C341C459881}" srcOrd="1" destOrd="0" presId="urn:microsoft.com/office/officeart/2009/3/layout/PlusandMinus"/>
    <dgm:cxn modelId="{7FB817E6-40B0-4E69-A462-2180CD9CC564}" type="presParOf" srcId="{09900DC0-DE22-416E-AE67-38025F7A82DA}" destId="{ACE7378C-A783-4B7E-9133-FA8C675FD9DE}" srcOrd="2" destOrd="0" presId="urn:microsoft.com/office/officeart/2009/3/layout/PlusandMinus"/>
    <dgm:cxn modelId="{720A4AD4-ABE5-4086-895E-01483F97CDD0}" type="presParOf" srcId="{09900DC0-DE22-416E-AE67-38025F7A82DA}" destId="{01959BAE-2636-446B-8A61-7B3BC63510D8}" srcOrd="3" destOrd="0" presId="urn:microsoft.com/office/officeart/2009/3/layout/PlusandMinus"/>
    <dgm:cxn modelId="{098004A7-A9A9-4FC8-9852-D1C476D33CBC}" type="presParOf" srcId="{09900DC0-DE22-416E-AE67-38025F7A82DA}" destId="{F1DBFE81-798A-441A-9BA6-AF3FFFFF87CD}" srcOrd="4" destOrd="0" presId="urn:microsoft.com/office/officeart/2009/3/layout/PlusandMinus"/>
    <dgm:cxn modelId="{8E1119BB-C6A7-40D0-993F-BA3BAD841BDD}" type="presParOf" srcId="{09900DC0-DE22-416E-AE67-38025F7A82DA}" destId="{9B5C83CD-C4ED-436D-B22C-44536B815B8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14A2B-5D21-46E5-A713-2DE019912B19}">
      <dsp:nvSpPr>
        <dsp:cNvPr id="0" name=""/>
        <dsp:cNvSpPr/>
      </dsp:nvSpPr>
      <dsp:spPr>
        <a:xfrm>
          <a:off x="3052514" y="2112"/>
          <a:ext cx="2806659" cy="14033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presente trabajo de investigación se refiere al tema del análisis del mercado de seguros del Distrito Metropolitano de Quito y su impacto en la economía</a:t>
          </a:r>
        </a:p>
      </dsp:txBody>
      <dsp:txXfrm>
        <a:off x="3093616" y="43214"/>
        <a:ext cx="2724455" cy="1321125"/>
      </dsp:txXfrm>
    </dsp:sp>
    <dsp:sp modelId="{98824719-1F88-4B92-857A-88FA334F6470}">
      <dsp:nvSpPr>
        <dsp:cNvPr id="0" name=""/>
        <dsp:cNvSpPr/>
      </dsp:nvSpPr>
      <dsp:spPr>
        <a:xfrm rot="3600000">
          <a:off x="4882793" y="2466549"/>
          <a:ext cx="1465149" cy="491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>
        <a:off x="5030143" y="2564782"/>
        <a:ext cx="1170450" cy="294699"/>
      </dsp:txXfrm>
    </dsp:sp>
    <dsp:sp modelId="{AE445BAC-45F4-434F-B4DE-1FECCB03818D}">
      <dsp:nvSpPr>
        <dsp:cNvPr id="0" name=""/>
        <dsp:cNvSpPr/>
      </dsp:nvSpPr>
      <dsp:spPr>
        <a:xfrm>
          <a:off x="5371562" y="4018822"/>
          <a:ext cx="2806659" cy="14033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Los seguros son medidas financieras, que mitigan los impactos económicos al momento de que sucede un acontecimiento desafortunado, produciendo pérdidas</a:t>
          </a:r>
        </a:p>
      </dsp:txBody>
      <dsp:txXfrm>
        <a:off x="5412664" y="4059924"/>
        <a:ext cx="2724455" cy="1321125"/>
      </dsp:txXfrm>
    </dsp:sp>
    <dsp:sp modelId="{8BEDC049-8CAF-49B5-9B97-1BAB21CAEEFF}">
      <dsp:nvSpPr>
        <dsp:cNvPr id="0" name=""/>
        <dsp:cNvSpPr/>
      </dsp:nvSpPr>
      <dsp:spPr>
        <a:xfrm rot="10800000">
          <a:off x="3723269" y="4474904"/>
          <a:ext cx="1465149" cy="491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 rot="10800000">
        <a:off x="3870618" y="4573137"/>
        <a:ext cx="1170450" cy="294699"/>
      </dsp:txXfrm>
    </dsp:sp>
    <dsp:sp modelId="{56F963FB-B599-4701-B476-36DEC49F55FB}">
      <dsp:nvSpPr>
        <dsp:cNvPr id="0" name=""/>
        <dsp:cNvSpPr/>
      </dsp:nvSpPr>
      <dsp:spPr>
        <a:xfrm>
          <a:off x="733465" y="4018822"/>
          <a:ext cx="2806659" cy="14033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 analizará los tipos de seguros que están autorizados en país y la relación de los seguros  con la economía. </a:t>
          </a:r>
        </a:p>
      </dsp:txBody>
      <dsp:txXfrm>
        <a:off x="774567" y="4059924"/>
        <a:ext cx="2724455" cy="1321125"/>
      </dsp:txXfrm>
    </dsp:sp>
    <dsp:sp modelId="{DA4B59AF-81CA-499B-B335-D897312892B8}">
      <dsp:nvSpPr>
        <dsp:cNvPr id="0" name=""/>
        <dsp:cNvSpPr/>
      </dsp:nvSpPr>
      <dsp:spPr>
        <a:xfrm rot="18000000">
          <a:off x="2563744" y="2466549"/>
          <a:ext cx="1465149" cy="491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>
        <a:off x="2711094" y="2564782"/>
        <a:ext cx="1170450" cy="294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42F34-2C8A-4848-8D4E-0753C1AE216E}">
      <dsp:nvSpPr>
        <dsp:cNvPr id="0" name=""/>
        <dsp:cNvSpPr/>
      </dsp:nvSpPr>
      <dsp:spPr>
        <a:xfrm>
          <a:off x="0" y="208704"/>
          <a:ext cx="10328501" cy="413140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2EEF0-425C-42A9-9A16-4AF08DE70E37}">
      <dsp:nvSpPr>
        <dsp:cNvPr id="0" name=""/>
        <dsp:cNvSpPr/>
      </dsp:nvSpPr>
      <dsp:spPr>
        <a:xfrm>
          <a:off x="1239420" y="931699"/>
          <a:ext cx="3408405" cy="202438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El mercado de las aseguradoras en el Ecuador es uno de los sectores poco abarcados, que en los últimos años ha tomado una mayor relevancia.</a:t>
          </a:r>
        </a:p>
      </dsp:txBody>
      <dsp:txXfrm>
        <a:off x="1239420" y="931699"/>
        <a:ext cx="3408405" cy="2024386"/>
      </dsp:txXfrm>
    </dsp:sp>
    <dsp:sp modelId="{2A4C707E-95B2-4D64-B2AC-39063D1F726F}">
      <dsp:nvSpPr>
        <dsp:cNvPr id="0" name=""/>
        <dsp:cNvSpPr/>
      </dsp:nvSpPr>
      <dsp:spPr>
        <a:xfrm>
          <a:off x="5164250" y="1592723"/>
          <a:ext cx="4028115" cy="202438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En el ámbito económico, sería de gran utilidad conocer como esta investigación beneficiaría y sería de gran importancia para el crecimiento de las compañías de aseguradoras</a:t>
          </a:r>
        </a:p>
      </dsp:txBody>
      <dsp:txXfrm>
        <a:off x="5164250" y="1592723"/>
        <a:ext cx="4028115" cy="2024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408D-DBDB-4A52-9721-2DDA4FA3FFF4}">
      <dsp:nvSpPr>
        <dsp:cNvPr id="0" name=""/>
        <dsp:cNvSpPr/>
      </dsp:nvSpPr>
      <dsp:spPr>
        <a:xfrm>
          <a:off x="0" y="89394"/>
          <a:ext cx="10633756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General</a:t>
          </a:r>
        </a:p>
      </dsp:txBody>
      <dsp:txXfrm>
        <a:off x="31613" y="121007"/>
        <a:ext cx="10570530" cy="584369"/>
      </dsp:txXfrm>
    </dsp:sp>
    <dsp:sp modelId="{AD11EFE1-2B12-4E72-8391-8FFB6C140E61}">
      <dsp:nvSpPr>
        <dsp:cNvPr id="0" name=""/>
        <dsp:cNvSpPr/>
      </dsp:nvSpPr>
      <dsp:spPr>
        <a:xfrm>
          <a:off x="0" y="736989"/>
          <a:ext cx="10633756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2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Determinar el Impacto que tiene el Mercado de Seguros en la economía del Distrito Metropolitano de Quito en el periodo comprendido entre los años 2011- 2017.</a:t>
          </a:r>
        </a:p>
      </dsp:txBody>
      <dsp:txXfrm>
        <a:off x="0" y="736989"/>
        <a:ext cx="10633756" cy="978075"/>
      </dsp:txXfrm>
    </dsp:sp>
    <dsp:sp modelId="{8FC5255A-9178-46BD-911A-1A81520F8D5F}">
      <dsp:nvSpPr>
        <dsp:cNvPr id="0" name=""/>
        <dsp:cNvSpPr/>
      </dsp:nvSpPr>
      <dsp:spPr>
        <a:xfrm>
          <a:off x="0" y="1715064"/>
          <a:ext cx="10633756" cy="647595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Específico</a:t>
          </a:r>
        </a:p>
      </dsp:txBody>
      <dsp:txXfrm>
        <a:off x="31613" y="1746677"/>
        <a:ext cx="10570530" cy="584369"/>
      </dsp:txXfrm>
    </dsp:sp>
    <dsp:sp modelId="{9AAA63A9-D449-4703-A2E5-3C12A60C49A1}">
      <dsp:nvSpPr>
        <dsp:cNvPr id="0" name=""/>
        <dsp:cNvSpPr/>
      </dsp:nvSpPr>
      <dsp:spPr>
        <a:xfrm>
          <a:off x="0" y="2362659"/>
          <a:ext cx="10633756" cy="2626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2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Analizar el Modelo Económico del Mercado de los Seguros.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Realizar un análisis sobre los principales seguros que se ofertan en el mercado.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Analizar el impacto de los seguros privados en la economía del Distrito Metropolitano de Quito.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100" kern="1200" dirty="0"/>
            <a:t>Determinar por medio de una encuesta las variables cuantitativas y cualitativas que influyen en los consumidores de seguros del Distrito Metropolitano de Quito.</a:t>
          </a:r>
        </a:p>
      </dsp:txBody>
      <dsp:txXfrm>
        <a:off x="0" y="2362659"/>
        <a:ext cx="10633756" cy="2626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63D71-F99E-4A1E-BF9F-35F43C8CDA7B}">
      <dsp:nvSpPr>
        <dsp:cNvPr id="0" name=""/>
        <dsp:cNvSpPr/>
      </dsp:nvSpPr>
      <dsp:spPr>
        <a:xfrm>
          <a:off x="452676" y="0"/>
          <a:ext cx="4293325" cy="5050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1592-913B-4D92-A538-AF0261B422CD}">
      <dsp:nvSpPr>
        <dsp:cNvPr id="0" name=""/>
        <dsp:cNvSpPr/>
      </dsp:nvSpPr>
      <dsp:spPr>
        <a:xfrm>
          <a:off x="667342" y="202038"/>
          <a:ext cx="3863992" cy="328313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15213-B8D7-4351-B126-D688F0F94E6F}">
      <dsp:nvSpPr>
        <dsp:cNvPr id="0" name=""/>
        <dsp:cNvSpPr/>
      </dsp:nvSpPr>
      <dsp:spPr>
        <a:xfrm>
          <a:off x="667342" y="3485169"/>
          <a:ext cx="3863992" cy="1363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</a:t>
          </a:r>
          <a:r>
            <a:rPr lang="es-EC" sz="1800" kern="1200" baseline="-25000" dirty="0"/>
            <a:t>i.</a:t>
          </a:r>
          <a:r>
            <a:rPr lang="es-EC" sz="1800" kern="1200" dirty="0"/>
            <a:t> Existe una incidencia positiva del Mercado de Seguros en el desarrollo de la economía en el Distrito Metropolitano de Quito</a:t>
          </a:r>
        </a:p>
      </dsp:txBody>
      <dsp:txXfrm>
        <a:off x="667342" y="3485169"/>
        <a:ext cx="3863992" cy="1363762"/>
      </dsp:txXfrm>
    </dsp:sp>
    <dsp:sp modelId="{564990AA-F461-41EF-9129-DC908F1BD8A6}">
      <dsp:nvSpPr>
        <dsp:cNvPr id="0" name=""/>
        <dsp:cNvSpPr/>
      </dsp:nvSpPr>
      <dsp:spPr>
        <a:xfrm>
          <a:off x="5800668" y="0"/>
          <a:ext cx="4293325" cy="5050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A1F8-42B0-46B1-A64D-C0B3AF754E73}">
      <dsp:nvSpPr>
        <dsp:cNvPr id="0" name=""/>
        <dsp:cNvSpPr/>
      </dsp:nvSpPr>
      <dsp:spPr>
        <a:xfrm>
          <a:off x="6015334" y="202038"/>
          <a:ext cx="3863992" cy="328313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9000" r="-5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260A-F4A8-422F-A88C-EBF7D73AD1A5}">
      <dsp:nvSpPr>
        <dsp:cNvPr id="0" name=""/>
        <dsp:cNvSpPr/>
      </dsp:nvSpPr>
      <dsp:spPr>
        <a:xfrm>
          <a:off x="6015334" y="3485169"/>
          <a:ext cx="3863992" cy="1363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</a:t>
          </a:r>
          <a:r>
            <a:rPr lang="es-EC" sz="1800" kern="1200" baseline="-25000" dirty="0"/>
            <a:t>1</a:t>
          </a:r>
          <a:r>
            <a:rPr lang="es-EC" sz="1800" kern="1200" dirty="0"/>
            <a:t>. los ingresos económicos de las personas un factor importante al momento de contratar una póliza de seguro</a:t>
          </a:r>
        </a:p>
      </dsp:txBody>
      <dsp:txXfrm>
        <a:off x="6015334" y="3485169"/>
        <a:ext cx="3863992" cy="1363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7010-A79D-41AD-A5C5-689CC22C89AE}">
      <dsp:nvSpPr>
        <dsp:cNvPr id="0" name=""/>
        <dsp:cNvSpPr/>
      </dsp:nvSpPr>
      <dsp:spPr>
        <a:xfrm>
          <a:off x="991873" y="0"/>
          <a:ext cx="3922809" cy="46150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B1F78-5EA8-4C38-ADAE-2D184669695F}">
      <dsp:nvSpPr>
        <dsp:cNvPr id="0" name=""/>
        <dsp:cNvSpPr/>
      </dsp:nvSpPr>
      <dsp:spPr>
        <a:xfrm>
          <a:off x="1188013" y="184602"/>
          <a:ext cx="3530528" cy="299979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888D3-90CF-409C-8997-A471519E5000}">
      <dsp:nvSpPr>
        <dsp:cNvPr id="0" name=""/>
        <dsp:cNvSpPr/>
      </dsp:nvSpPr>
      <dsp:spPr>
        <a:xfrm>
          <a:off x="1188013" y="3184398"/>
          <a:ext cx="3530528" cy="124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i="1" kern="1200" dirty="0"/>
            <a:t>Teoría Económica Social del Mercado</a:t>
          </a:r>
          <a:r>
            <a:rPr lang="es-EC" sz="1400" i="1" kern="1200" dirty="0"/>
            <a:t>. Un sistema que combina la competencia sobre la base de la iniciativa libre de los individuos con la seguridad social y el progreso social</a:t>
          </a:r>
          <a:endParaRPr lang="es-EC" sz="1400" kern="1200" dirty="0"/>
        </a:p>
      </dsp:txBody>
      <dsp:txXfrm>
        <a:off x="1188013" y="3184398"/>
        <a:ext cx="3530528" cy="1246068"/>
      </dsp:txXfrm>
    </dsp:sp>
    <dsp:sp modelId="{043403E8-46F7-48CF-ADFE-8F822EED061E}">
      <dsp:nvSpPr>
        <dsp:cNvPr id="0" name=""/>
        <dsp:cNvSpPr/>
      </dsp:nvSpPr>
      <dsp:spPr>
        <a:xfrm>
          <a:off x="6006834" y="0"/>
          <a:ext cx="3922809" cy="46150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D3072-CFC3-4C18-92A4-35D0BE1E939B}">
      <dsp:nvSpPr>
        <dsp:cNvPr id="0" name=""/>
        <dsp:cNvSpPr/>
      </dsp:nvSpPr>
      <dsp:spPr>
        <a:xfrm>
          <a:off x="6202974" y="184602"/>
          <a:ext cx="3530528" cy="299979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65DDE-35A2-4457-A473-C2059257D42D}">
      <dsp:nvSpPr>
        <dsp:cNvPr id="0" name=""/>
        <dsp:cNvSpPr/>
      </dsp:nvSpPr>
      <dsp:spPr>
        <a:xfrm>
          <a:off x="6202974" y="3184398"/>
          <a:ext cx="3530528" cy="124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 </a:t>
          </a:r>
          <a:r>
            <a:rPr lang="es-EC" sz="1400" b="1" kern="1200" dirty="0"/>
            <a:t>Teoría de los </a:t>
          </a:r>
          <a:r>
            <a:rPr lang="es-EC" sz="1400" b="1" kern="1200"/>
            <a:t>grandes números. </a:t>
          </a:r>
          <a:r>
            <a:rPr lang="es-EC" sz="1400" kern="1200" dirty="0"/>
            <a:t>La ley de los grandes números mide la frecuencia relativa de los resultados, los que tienden a estabilizarse en cierta cantidad</a:t>
          </a:r>
        </a:p>
      </dsp:txBody>
      <dsp:txXfrm>
        <a:off x="6202974" y="3184398"/>
        <a:ext cx="3530528" cy="124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995A-F475-4FDA-9393-4F025B591CB7}">
      <dsp:nvSpPr>
        <dsp:cNvPr id="0" name=""/>
        <dsp:cNvSpPr/>
      </dsp:nvSpPr>
      <dsp:spPr>
        <a:xfrm>
          <a:off x="1250" y="1457228"/>
          <a:ext cx="3044701" cy="225002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1DB61-9BC1-47CB-A998-96A6AFD13367}">
      <dsp:nvSpPr>
        <dsp:cNvPr id="0" name=""/>
        <dsp:cNvSpPr/>
      </dsp:nvSpPr>
      <dsp:spPr>
        <a:xfrm>
          <a:off x="616668" y="3299279"/>
          <a:ext cx="2623625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C" sz="1000" kern="1200" dirty="0"/>
            <a:t>El seguro permite tornar la "incertidumbre" en una mayor seguridad sobre el equilibrio patrimonial</a:t>
          </a:r>
        </a:p>
      </dsp:txBody>
      <dsp:txXfrm>
        <a:off x="616668" y="3299279"/>
        <a:ext cx="2623625" cy="630501"/>
      </dsp:txXfrm>
    </dsp:sp>
    <dsp:sp modelId="{B9F0FC86-6AA9-43F2-A59E-CF0E093CC86C}">
      <dsp:nvSpPr>
        <dsp:cNvPr id="0" name=""/>
        <dsp:cNvSpPr/>
      </dsp:nvSpPr>
      <dsp:spPr>
        <a:xfrm>
          <a:off x="3731501" y="1457228"/>
          <a:ext cx="3044701" cy="225002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E09FC-287F-4B0D-BFBA-3B9561D20E96}">
      <dsp:nvSpPr>
        <dsp:cNvPr id="0" name=""/>
        <dsp:cNvSpPr/>
      </dsp:nvSpPr>
      <dsp:spPr>
        <a:xfrm>
          <a:off x="4346920" y="3299279"/>
          <a:ext cx="2623625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C" sz="1000" kern="1200" dirty="0"/>
            <a:t>El seguro no evita la existencia del riesgo ni tampoco que el mismo se reduzca y suceda.</a:t>
          </a:r>
        </a:p>
      </dsp:txBody>
      <dsp:txXfrm>
        <a:off x="4346920" y="3299279"/>
        <a:ext cx="2623625" cy="630501"/>
      </dsp:txXfrm>
    </dsp:sp>
    <dsp:sp modelId="{39E5B7DE-665E-413A-ADBC-D32C2A6FEEBD}">
      <dsp:nvSpPr>
        <dsp:cNvPr id="0" name=""/>
        <dsp:cNvSpPr/>
      </dsp:nvSpPr>
      <dsp:spPr>
        <a:xfrm>
          <a:off x="7461753" y="1457228"/>
          <a:ext cx="3044701" cy="225002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60995-9589-4764-B3BD-D002497D0018}">
      <dsp:nvSpPr>
        <dsp:cNvPr id="0" name=""/>
        <dsp:cNvSpPr/>
      </dsp:nvSpPr>
      <dsp:spPr>
        <a:xfrm>
          <a:off x="8077171" y="3299279"/>
          <a:ext cx="2623625" cy="630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C" sz="1000" kern="1200" dirty="0"/>
            <a:t>La mutualidad es un elemento esencial del seguro. sin este factor no existiría el seguro.</a:t>
          </a:r>
        </a:p>
      </dsp:txBody>
      <dsp:txXfrm>
        <a:off x="8077171" y="3299279"/>
        <a:ext cx="2623625" cy="6305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D049-AD6F-44AA-BF99-BBE27560E45C}">
      <dsp:nvSpPr>
        <dsp:cNvPr id="0" name=""/>
        <dsp:cNvSpPr/>
      </dsp:nvSpPr>
      <dsp:spPr>
        <a:xfrm>
          <a:off x="-5709286" y="-880679"/>
          <a:ext cx="6850194" cy="685019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BD238-2976-4B26-8AF1-1FF3F231E414}">
      <dsp:nvSpPr>
        <dsp:cNvPr id="0" name=""/>
        <dsp:cNvSpPr/>
      </dsp:nvSpPr>
      <dsp:spPr>
        <a:xfrm>
          <a:off x="935455" y="726990"/>
          <a:ext cx="7953101" cy="14537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393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La actividad de servicios de la aseguradora </a:t>
          </a:r>
        </a:p>
      </dsp:txBody>
      <dsp:txXfrm>
        <a:off x="935455" y="726990"/>
        <a:ext cx="7953101" cy="1453778"/>
      </dsp:txXfrm>
    </dsp:sp>
    <dsp:sp modelId="{563AE26A-D53D-4646-ADBB-56286AC52136}">
      <dsp:nvSpPr>
        <dsp:cNvPr id="0" name=""/>
        <dsp:cNvSpPr/>
      </dsp:nvSpPr>
      <dsp:spPr>
        <a:xfrm>
          <a:off x="26843" y="545268"/>
          <a:ext cx="1817222" cy="181722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9000" r="-19000"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E7C567-D8FB-4F34-879B-0F1F8D32B323}">
      <dsp:nvSpPr>
        <dsp:cNvPr id="0" name=""/>
        <dsp:cNvSpPr/>
      </dsp:nvSpPr>
      <dsp:spPr>
        <a:xfrm>
          <a:off x="935455" y="2908065"/>
          <a:ext cx="7953101" cy="14537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393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La actividad financiera</a:t>
          </a:r>
        </a:p>
      </dsp:txBody>
      <dsp:txXfrm>
        <a:off x="935455" y="2908065"/>
        <a:ext cx="7953101" cy="1453778"/>
      </dsp:txXfrm>
    </dsp:sp>
    <dsp:sp modelId="{EF776702-009F-46ED-8ED7-7B139C234E29}">
      <dsp:nvSpPr>
        <dsp:cNvPr id="0" name=""/>
        <dsp:cNvSpPr/>
      </dsp:nvSpPr>
      <dsp:spPr>
        <a:xfrm>
          <a:off x="26843" y="2726343"/>
          <a:ext cx="1817222" cy="181722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1000" r="-11000"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B86BF-76A7-4175-9822-E509CCD48BA0}">
      <dsp:nvSpPr>
        <dsp:cNvPr id="0" name=""/>
        <dsp:cNvSpPr/>
      </dsp:nvSpPr>
      <dsp:spPr>
        <a:xfrm>
          <a:off x="1186381" y="655962"/>
          <a:ext cx="9346636" cy="48302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6ED17-ED47-44AA-992A-6C341C459881}">
      <dsp:nvSpPr>
        <dsp:cNvPr id="0" name=""/>
        <dsp:cNvSpPr/>
      </dsp:nvSpPr>
      <dsp:spPr>
        <a:xfrm>
          <a:off x="1465706" y="1220870"/>
          <a:ext cx="4340276" cy="4132249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 </a:t>
          </a:r>
        </a:p>
      </dsp:txBody>
      <dsp:txXfrm>
        <a:off x="1465706" y="1220870"/>
        <a:ext cx="4340276" cy="4132249"/>
      </dsp:txXfrm>
    </dsp:sp>
    <dsp:sp modelId="{ACE7378C-A783-4B7E-9133-FA8C675FD9DE}">
      <dsp:nvSpPr>
        <dsp:cNvPr id="0" name=""/>
        <dsp:cNvSpPr/>
      </dsp:nvSpPr>
      <dsp:spPr>
        <a:xfrm>
          <a:off x="5902672" y="1220870"/>
          <a:ext cx="4340276" cy="4132249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500" kern="1200" dirty="0"/>
            <a:t> </a:t>
          </a:r>
        </a:p>
      </dsp:txBody>
      <dsp:txXfrm>
        <a:off x="5902672" y="1220870"/>
        <a:ext cx="4340276" cy="4132249"/>
      </dsp:txXfrm>
    </dsp:sp>
    <dsp:sp modelId="{01959BAE-2636-446B-8A61-7B3BC63510D8}">
      <dsp:nvSpPr>
        <dsp:cNvPr id="0" name=""/>
        <dsp:cNvSpPr/>
      </dsp:nvSpPr>
      <dsp:spPr>
        <a:xfrm flipH="1" flipV="1">
          <a:off x="930113" y="404343"/>
          <a:ext cx="405103" cy="39630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BFE81-798A-441A-9BA6-AF3FFFFF87CD}">
      <dsp:nvSpPr>
        <dsp:cNvPr id="0" name=""/>
        <dsp:cNvSpPr/>
      </dsp:nvSpPr>
      <dsp:spPr>
        <a:xfrm>
          <a:off x="10325939" y="532890"/>
          <a:ext cx="390023" cy="240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83CD-C4ED-436D-B22C-44536B815B83}">
      <dsp:nvSpPr>
        <dsp:cNvPr id="0" name=""/>
        <dsp:cNvSpPr/>
      </dsp:nvSpPr>
      <dsp:spPr>
        <a:xfrm>
          <a:off x="5859699" y="1229706"/>
          <a:ext cx="1074" cy="3946695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08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03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96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7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28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870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875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886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9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67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020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66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63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32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166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1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20B2-AA94-47DF-B376-031486712375}" type="datetimeFigureOut">
              <a:rPr lang="es-EC" smtClean="0"/>
              <a:t>29/7/2019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3363D2-E798-4DF5-B7E6-FD43B4D2AC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24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713A8577-1968-438A-9413-7BD9358F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58" y="1886856"/>
            <a:ext cx="11263084" cy="1364344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>
                <a:solidFill>
                  <a:schemeClr val="tx1"/>
                </a:solidFill>
              </a:rPr>
              <a:t>CARRERA DE INGENIERÍA EN FINANZAS Y AUDITORIA</a:t>
            </a:r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44570898-D971-489A-B730-59E7F580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57" y="3429000"/>
            <a:ext cx="10653485" cy="3098045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Tema: “ANÁLISIS DEL MERCADO DE SEGUROS DEL DISTRITO METROPOLITANO DE QUITO Y SU IMPACTO EN LA ECONOMÍA, EN EL PERIODO 2011 - 2017.”</a:t>
            </a:r>
            <a:endParaRPr lang="es-EC" sz="2800" dirty="0">
              <a:solidFill>
                <a:schemeClr val="tx1"/>
              </a:solidFill>
            </a:endParaRPr>
          </a:p>
          <a:p>
            <a:pPr algn="ctr"/>
            <a:r>
              <a:rPr lang="es-EC" sz="28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es-EC" sz="2800" dirty="0">
                <a:solidFill>
                  <a:schemeClr val="tx1"/>
                </a:solidFill>
              </a:rPr>
              <a:t>Autor: Arias Tufiño Damian Andrés </a:t>
            </a:r>
          </a:p>
          <a:p>
            <a:pPr algn="ctr"/>
            <a:r>
              <a:rPr lang="es-EC" sz="2800" dirty="0">
                <a:solidFill>
                  <a:schemeClr val="tx1"/>
                </a:solidFill>
              </a:rPr>
              <a:t>Sangolquí, 2019</a:t>
            </a:r>
          </a:p>
        </p:txBody>
      </p:sp>
      <p:pic>
        <p:nvPicPr>
          <p:cNvPr id="21" name="Imagen 20" descr="Resultado de imagen para espe">
            <a:extLst>
              <a:ext uri="{FF2B5EF4-FFF2-40B4-BE49-F238E27FC236}">
                <a16:creationId xmlns:a16="http://schemas.microsoft.com/office/drawing/2014/main" id="{EAC316B0-A0F1-4EC5-8FDA-781125159D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0" y="203200"/>
            <a:ext cx="6792684" cy="1683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5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DBDC9-F38D-43D2-9BB0-B3A530C3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/>
              <a:t>FUNCIÓN MACROECONÓMICA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02693F-2D87-4B98-A7B5-B479B4E4D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925197"/>
              </p:ext>
            </p:extLst>
          </p:nvPr>
        </p:nvGraphicFramePr>
        <p:xfrm>
          <a:off x="2589213" y="1603513"/>
          <a:ext cx="8915400" cy="50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6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D3ED5-84A0-4F55-BEE3-1500A461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ASEGURADOR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9EB69B-C6E7-4FBF-8198-D3DB3718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2" y="2133600"/>
            <a:ext cx="5276090" cy="3777622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B77672-6E51-4537-94CA-991866461A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074341"/>
            <a:ext cx="5883965" cy="3896139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CE6C66-AEB5-4BC4-B5CE-8C3E3F3C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1" y="1584531"/>
            <a:ext cx="2551486" cy="14345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F115B9-E113-40C5-B430-2920C72A2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271" y="1659715"/>
            <a:ext cx="2551486" cy="11960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27DB87-F740-4709-8028-FF82675FC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521" y="3400619"/>
            <a:ext cx="2551486" cy="1700990"/>
          </a:xfrm>
          <a:prstGeom prst="rect">
            <a:avLst/>
          </a:prstGeom>
        </p:spPr>
      </p:pic>
      <p:pic>
        <p:nvPicPr>
          <p:cNvPr id="1026" name="Picture 2" descr="Resultado de imagen para seguros panamerican ecuador">
            <a:extLst>
              <a:ext uri="{FF2B5EF4-FFF2-40B4-BE49-F238E27FC236}">
                <a16:creationId xmlns:a16="http://schemas.microsoft.com/office/drawing/2014/main" id="{299F9ACB-CB77-4CFB-BCB4-A15481A6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5" y="5273469"/>
            <a:ext cx="35337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eguros chubb ecuador">
            <a:extLst>
              <a:ext uri="{FF2B5EF4-FFF2-40B4-BE49-F238E27FC236}">
                <a16:creationId xmlns:a16="http://schemas.microsoft.com/office/drawing/2014/main" id="{F8CB55DA-9976-4685-833E-0A88FC6D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271" y="3356503"/>
            <a:ext cx="2391575" cy="17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51A0A-9DF5-4CFA-AA8D-20817894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DE SEGUROS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3DC36E-69A5-42F8-AC83-631F9C20C8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" y="1905000"/>
            <a:ext cx="5327086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8B606F-A565-4B9A-BC1F-BD3AD6B6C7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0" y="1905000"/>
            <a:ext cx="5910470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E74EB3-C238-4F11-879D-90C1044AE8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26" y="4118865"/>
            <a:ext cx="5910470" cy="226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F57A07-8C6D-4A49-A390-D98D14B02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20" y="4118865"/>
            <a:ext cx="2392845" cy="2268683"/>
          </a:xfrm>
          <a:prstGeom prst="rect">
            <a:avLst/>
          </a:prstGeom>
        </p:spPr>
      </p:pic>
      <p:pic>
        <p:nvPicPr>
          <p:cNvPr id="2050" name="Picture 2" descr="Resultado de imagen para seguro">
            <a:extLst>
              <a:ext uri="{FF2B5EF4-FFF2-40B4-BE49-F238E27FC236}">
                <a16:creationId xmlns:a16="http://schemas.microsoft.com/office/drawing/2014/main" id="{5E8A943D-9F9F-4066-9E97-4E229BA2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93" y="4118865"/>
            <a:ext cx="2949687" cy="21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147A7-9253-4237-A569-4195758A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868" y="306333"/>
            <a:ext cx="8911687" cy="1280890"/>
          </a:xfrm>
        </p:spPr>
        <p:txBody>
          <a:bodyPr/>
          <a:lstStyle/>
          <a:p>
            <a:pPr algn="ctr"/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16940-5674-4AB6-B6E1-BFFFBBB3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587223"/>
            <a:ext cx="5408612" cy="1280890"/>
          </a:xfrm>
        </p:spPr>
        <p:txBody>
          <a:bodyPr>
            <a:normAutofit/>
          </a:bodyPr>
          <a:lstStyle/>
          <a:p>
            <a:r>
              <a:rPr lang="es-EC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 INTERNO BRUTO (PIB)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FB02AD-561B-4ED4-AF4A-B0A7891D6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4" y="1356603"/>
            <a:ext cx="5588617" cy="3777622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A5670F-DE5C-4276-986C-4CF01A0C4D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2868113"/>
            <a:ext cx="5588617" cy="377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9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0CC31-02BE-43D7-9EA1-1C1F221A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BALANZA DE PAGOS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374B66-B0D1-4DB3-9166-E93BDFA26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043885"/>
              </p:ext>
            </p:extLst>
          </p:nvPr>
        </p:nvGraphicFramePr>
        <p:xfrm>
          <a:off x="384312" y="967408"/>
          <a:ext cx="11463131" cy="589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4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0CC31-02BE-43D7-9EA1-1C1F221A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</a:rPr>
              <a:t>INVERSIONES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8345EC-7446-4C1E-99E8-3EA2D3F452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3" y="1590447"/>
            <a:ext cx="5546836" cy="3699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C2CE15-5F65-44E6-A659-DA982EAE90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2124032"/>
            <a:ext cx="5724939" cy="4396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55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0CC31-02BE-43D7-9EA1-1C1F221A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306333"/>
            <a:ext cx="8911687" cy="1280890"/>
          </a:xfrm>
        </p:spPr>
        <p:txBody>
          <a:bodyPr/>
          <a:lstStyle/>
          <a:p>
            <a:r>
              <a:rPr lang="es-EC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IMPUESTOS</a:t>
            </a:r>
            <a:endParaRPr lang="es-EC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40CB6-8334-4F94-8B42-1A269326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C39E4D-40B9-4E2B-BD65-FA6654DD6F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" y="1550503"/>
            <a:ext cx="5524197" cy="3074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3F5D7E-C97C-4A8F-BED1-B455BBDFC9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93" y="2775767"/>
            <a:ext cx="6056714" cy="38767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Resultado de imagen para SRI">
            <a:extLst>
              <a:ext uri="{FF2B5EF4-FFF2-40B4-BE49-F238E27FC236}">
                <a16:creationId xmlns:a16="http://schemas.microsoft.com/office/drawing/2014/main" id="{92FD7592-6200-4CFB-9056-2506994A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40" y="1019042"/>
            <a:ext cx="2208628" cy="14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F2E766-8E89-4A27-9C23-B2A2F63D73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2251613"/>
            <a:ext cx="5486400" cy="3884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CA80F6-D2C8-44C5-B28C-6A37891D24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52" y="1940971"/>
            <a:ext cx="6369521" cy="1401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Resultado de imagen para SUPERINTENDENCIA DE COMPAÃÃAS, VALORES Y SEGUROS">
            <a:extLst>
              <a:ext uri="{FF2B5EF4-FFF2-40B4-BE49-F238E27FC236}">
                <a16:creationId xmlns:a16="http://schemas.microsoft.com/office/drawing/2014/main" id="{5A8A142A-36A5-4133-B378-E7A0525E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80" y="126660"/>
            <a:ext cx="7518745" cy="18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SUPERINTENDENCIA DE COMPAÃÃAS, VALORES Y SEGUROS">
            <a:extLst>
              <a:ext uri="{FF2B5EF4-FFF2-40B4-BE49-F238E27FC236}">
                <a16:creationId xmlns:a16="http://schemas.microsoft.com/office/drawing/2014/main" id="{AAE422BF-2BD7-45DA-96AF-0E725E83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0" y="3798419"/>
            <a:ext cx="2963517" cy="2716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0CC31-02BE-43D7-9EA1-1C1F221A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38539"/>
            <a:ext cx="9980612" cy="12314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EMPRESARIAL DEL DISTRITO METROPOLITANO DE QUITO</a:t>
            </a:r>
            <a:b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7ED988-924F-4CC5-B452-8029987F5A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3" y="1498162"/>
            <a:ext cx="6362381" cy="377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E788C3-006C-4C36-9A76-73DF09345B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49471"/>
            <a:ext cx="5660016" cy="35321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CE812C72-3A0A-4F1D-BA4E-E25A2C6B3E13}"/>
              </a:ext>
            </a:extLst>
          </p:cNvPr>
          <p:cNvCxnSpPr>
            <a:cxnSpLocks/>
          </p:cNvCxnSpPr>
          <p:nvPr/>
        </p:nvCxnSpPr>
        <p:spPr>
          <a:xfrm>
            <a:off x="4227443" y="2239617"/>
            <a:ext cx="4572000" cy="1009853"/>
          </a:xfrm>
          <a:prstGeom prst="bentConnector3">
            <a:avLst>
              <a:gd name="adj1" fmla="val 10014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1B44A-B24D-4196-9472-8090F081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COMPROBACIÓN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1EC67-114B-48AD-B9DE-9C45887A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603" y="2224314"/>
            <a:ext cx="8915400" cy="885371"/>
          </a:xfrm>
        </p:spPr>
        <p:txBody>
          <a:bodyPr>
            <a:normAutofit fontScale="85000" lnSpcReduction="10000"/>
          </a:bodyPr>
          <a:lstStyle/>
          <a:p>
            <a:r>
              <a:rPr lang="es-EC" sz="2400" dirty="0"/>
              <a:t>H</a:t>
            </a:r>
            <a:r>
              <a:rPr lang="es-EC" sz="2400" baseline="-25000" dirty="0"/>
              <a:t>i.</a:t>
            </a:r>
            <a:r>
              <a:rPr lang="es-EC" sz="2400" dirty="0"/>
              <a:t> Existe una incidencia positiva del Mercado de Seguros en el desarrollo de la economía en el Distrito Metropolitano de Quito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2685CD-284B-47CE-B14F-5333F05A53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429000"/>
            <a:ext cx="7243901" cy="2878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2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B6A49-6AAD-4D6E-982D-2AFA76AC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059" y="169181"/>
            <a:ext cx="8911687" cy="1280890"/>
          </a:xfrm>
        </p:spPr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</a:p>
        </p:txBody>
      </p:sp>
      <p:graphicFrame>
        <p:nvGraphicFramePr>
          <p:cNvPr id="5" name="3 Marcador de contenido">
            <a:extLst>
              <a:ext uri="{FF2B5EF4-FFF2-40B4-BE49-F238E27FC236}">
                <a16:creationId xmlns:a16="http://schemas.microsoft.com/office/drawing/2014/main" id="{9EB79EBA-8DB2-4728-9718-49BB4637A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04446"/>
              </p:ext>
            </p:extLst>
          </p:nvPr>
        </p:nvGraphicFramePr>
        <p:xfrm>
          <a:off x="1739516" y="999512"/>
          <a:ext cx="8911688" cy="542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9800-100E-4A2A-9576-E664C3E5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847" y="700310"/>
            <a:ext cx="4516965" cy="128089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ANOVA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425D09-6F4C-46EC-811D-96E768BD65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4" y="1340755"/>
            <a:ext cx="5779466" cy="273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58FEFC-EC9A-44DA-AEB6-C7268E2F6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" t="10254" r="7097" b="7713"/>
          <a:stretch/>
        </p:blipFill>
        <p:spPr>
          <a:xfrm>
            <a:off x="5927193" y="3429001"/>
            <a:ext cx="62648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F0977-B447-453F-AF34-DEC9A909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55" y="624114"/>
            <a:ext cx="8915400" cy="1642008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H</a:t>
            </a:r>
            <a:r>
              <a:rPr lang="es-EC" sz="2400" b="1" baseline="-25000" dirty="0">
                <a:solidFill>
                  <a:schemeClr val="tx1"/>
                </a:solidFill>
              </a:rPr>
              <a:t>1</a:t>
            </a:r>
            <a:r>
              <a:rPr lang="es-EC" sz="2400" b="1" dirty="0">
                <a:solidFill>
                  <a:schemeClr val="tx1"/>
                </a:solidFill>
              </a:rPr>
              <a:t>. Son las capacidades económicas de las personas un factor importante al momento de contratar una póliza de seguro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76B6A0-3FD5-47AF-981A-FE4172ECAE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7" y="2266122"/>
            <a:ext cx="6275528" cy="353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5C7308-C3B6-402C-94AF-0DA677BC63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55" y="2266122"/>
            <a:ext cx="5711145" cy="3531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7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ABBB5-FBF0-48D8-857E-B39261BE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F6EAE-6564-4209-B204-FF8EAAB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64343"/>
            <a:ext cx="10938555" cy="5123543"/>
          </a:xfrm>
        </p:spPr>
        <p:txBody>
          <a:bodyPr>
            <a:normAutofit/>
          </a:bodyPr>
          <a:lstStyle/>
          <a:p>
            <a:pPr algn="just"/>
            <a:r>
              <a:rPr lang="es-EC" b="1" dirty="0">
                <a:solidFill>
                  <a:schemeClr val="tx1"/>
                </a:solidFill>
              </a:rPr>
              <a:t>C1.- El mercado asegurador que se ha mantenido en el Ecuador ha sufrido una contracción por el número de aseguradoras desde el 2013; sin embargo, las empresas ha logrado mantener una estabilidad.</a:t>
            </a:r>
          </a:p>
          <a:p>
            <a:pPr algn="just"/>
            <a:r>
              <a:rPr lang="es-EC" b="1" dirty="0">
                <a:solidFill>
                  <a:schemeClr val="tx1"/>
                </a:solidFill>
              </a:rPr>
              <a:t>C2.- Las aseguradoras a nivel nacional ofertan una variedad en sus pólizas, de los tipos de seguros emitidos los seguros más vendidos son: los seguros de vehículo; superando incluso a los seguros de vida. </a:t>
            </a:r>
          </a:p>
          <a:p>
            <a:pPr algn="just"/>
            <a:r>
              <a:rPr lang="es-EC" b="1" dirty="0">
                <a:solidFill>
                  <a:schemeClr val="tx1"/>
                </a:solidFill>
              </a:rPr>
              <a:t>C3.- El PIB es un indicador importante ya que este mide la productividad de un país; en el Ecuador, el aporte del Distrito Metropolitano de Quito es en promedio el 24% al PIB nacional. Los ingresos de las actividades de seguros y reaseguros en promedio aportan con el 0,46% mostrando una incidencia positiva en la economía, con respecto al PIB Nacional.</a:t>
            </a:r>
          </a:p>
          <a:p>
            <a:pPr algn="just"/>
            <a:r>
              <a:rPr lang="es-EC" b="1" dirty="0">
                <a:solidFill>
                  <a:schemeClr val="tx1"/>
                </a:solidFill>
              </a:rPr>
              <a:t>C4.-La principal población demandante de los seguros en el Distrito Metropolitano está concentrada entre las personas de 18 a 30 años, con un nivel de estudios universitarios y un nivel de ingresos promedio de menos de $500; que consideran a los seguros privados como una inversión; para lo cual el nivel de ingresos y el desconocimiento de las coberturas y tipos de seguros, son los factores principales para no contratar un seguro privado.</a:t>
            </a:r>
          </a:p>
          <a:p>
            <a:pPr algn="just"/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8CF95-531E-49EF-B38D-059755DF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D706-7E98-4FE3-B21C-D03FB1C3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451429"/>
            <a:ext cx="10817224" cy="5297714"/>
          </a:xfrm>
        </p:spPr>
        <p:txBody>
          <a:bodyPr>
            <a:norm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>R1.C1. Mejorar el mercado asegurador ampliando las contrataciones por parte del sector público a diferentes aseguradoras.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R2.C2. Aumentar el tipo de seguros aprobados por la Superintendencia de Compañías, Valores y Seguros; con la finalidad de captar más clientes. 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R3.C2. Aplicar al mercado asegurador la implementación de pólizas concentradas en microempresas y empresas en desarrollo, captando un mercado altamente creciente en el país, mejorando así su nivel de crecimiento.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R4.C3.-Implementar políticas de seguros de protección de la salud para la población de bajos recursos, cuyas primas son gestionadas por el seguro privado y absorbidas por el gobierno. 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 R5.C4. Disminuir el valor de primas e implementar una mejor cultura de seguros a nivel nacional, mostrando los beneficios que este ofrece a corto y largo plazo; mejorando el nivel de ingresos de las aseguradoras.</a:t>
            </a:r>
          </a:p>
        </p:txBody>
      </p:sp>
    </p:spTree>
    <p:extLst>
      <p:ext uri="{BB962C8B-B14F-4D97-AF65-F5344CB8AC3E}">
        <p14:creationId xmlns:p14="http://schemas.microsoft.com/office/powerpoint/2010/main" val="23686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4F857-E77C-46C1-88EA-0E679C3E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0044" y="0"/>
            <a:ext cx="12627631" cy="568960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32954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E5546E5-DAA0-4592-BD88-8EF4B34F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85" y="584353"/>
            <a:ext cx="8911687" cy="1280890"/>
          </a:xfrm>
        </p:spPr>
        <p:txBody>
          <a:bodyPr/>
          <a:lstStyle/>
          <a:p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385F249-0C57-4AA8-80BA-EB041ED495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6356438"/>
              </p:ext>
            </p:extLst>
          </p:nvPr>
        </p:nvGraphicFramePr>
        <p:xfrm>
          <a:off x="1961322" y="1643268"/>
          <a:ext cx="9543290" cy="46403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71645">
                  <a:extLst>
                    <a:ext uri="{9D8B030D-6E8A-4147-A177-3AD203B41FA5}">
                      <a16:colId xmlns:a16="http://schemas.microsoft.com/office/drawing/2014/main" val="1964354227"/>
                    </a:ext>
                  </a:extLst>
                </a:gridCol>
                <a:gridCol w="4771645">
                  <a:extLst>
                    <a:ext uri="{9D8B030D-6E8A-4147-A177-3AD203B41FA5}">
                      <a16:colId xmlns:a16="http://schemas.microsoft.com/office/drawing/2014/main" val="3007174936"/>
                    </a:ext>
                  </a:extLst>
                </a:gridCol>
              </a:tblGrid>
              <a:tr h="601119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solidFill>
                            <a:schemeClr val="tx1"/>
                          </a:solidFill>
                        </a:rPr>
                        <a:t>DEFINICIÓN CONCEPTUAL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>
                          <a:solidFill>
                            <a:schemeClr val="tx1"/>
                          </a:solidFill>
                        </a:rPr>
                        <a:t>DEFINICIÓN OPERACIONAL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689106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Variables Independientes: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vl="0" algn="just"/>
                      <a:r>
                        <a:rPr lang="es-EC" dirty="0"/>
                        <a:t>Aseguradoras</a:t>
                      </a:r>
                    </a:p>
                    <a:p>
                      <a:pPr lvl="0" algn="just"/>
                      <a:endParaRPr lang="es-EC" dirty="0"/>
                    </a:p>
                    <a:p>
                      <a:pPr lvl="0" algn="just"/>
                      <a:r>
                        <a:rPr lang="es-EC" dirty="0"/>
                        <a:t>Tipo de Seguros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022788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Mercado de Seguros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99298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Variables Dependientes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Variables Macroeconómicas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Demanda de seguros</a:t>
                      </a:r>
                      <a:endParaRPr lang="es-EC" b="0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234337"/>
                  </a:ext>
                </a:extLst>
              </a:tr>
              <a:tr h="111636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Economía del Distrito metropolitano de Quito.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Percepción de la población del Distrito Metropolitano de Quito.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7721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9436207-0BFC-4D3A-B590-D67DC6864A8E}"/>
              </a:ext>
            </a:extLst>
          </p:cNvPr>
          <p:cNvSpPr txBox="1"/>
          <p:nvPr/>
        </p:nvSpPr>
        <p:spPr>
          <a:xfrm>
            <a:off x="5221357" y="459362"/>
            <a:ext cx="64670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¿Cuál es el nivel de crecimiento del mercado de seguros y su impacto real en la economía del Distrito Metropolitano de Quito?</a:t>
            </a:r>
          </a:p>
        </p:txBody>
      </p:sp>
    </p:spTree>
    <p:extLst>
      <p:ext uri="{BB962C8B-B14F-4D97-AF65-F5344CB8AC3E}">
        <p14:creationId xmlns:p14="http://schemas.microsoft.com/office/powerpoint/2010/main" val="23198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1D81F-9B39-45D7-8EBC-A4E8486C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925" y="624110"/>
            <a:ext cx="8911687" cy="1280890"/>
          </a:xfrm>
        </p:spPr>
        <p:txBody>
          <a:bodyPr/>
          <a:lstStyle/>
          <a:p>
            <a:pPr algn="ctr"/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Y JUSTIFICACIÓN</a:t>
            </a:r>
            <a:endParaRPr lang="es-EC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865C1994-C254-41E9-BC8F-77610E628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32343"/>
              </p:ext>
            </p:extLst>
          </p:nvPr>
        </p:nvGraphicFramePr>
        <p:xfrm>
          <a:off x="1007155" y="1904999"/>
          <a:ext cx="10328501" cy="454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1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3F677-E390-4F4A-8406-8BEF3A40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D1458B-99AC-420D-B01D-C1C583472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55442"/>
              </p:ext>
            </p:extLst>
          </p:nvPr>
        </p:nvGraphicFramePr>
        <p:xfrm>
          <a:off x="870857" y="1336431"/>
          <a:ext cx="10633756" cy="507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2E300-B8BD-4315-A29A-E1367DD2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34" y="580567"/>
            <a:ext cx="8911687" cy="1280890"/>
          </a:xfrm>
        </p:spPr>
        <p:txBody>
          <a:bodyPr/>
          <a:lstStyle/>
          <a:p>
            <a:pPr algn="ctr"/>
            <a:r>
              <a:rPr lang="es-EC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809056-17C4-4816-A6F0-D694668FB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26831"/>
              </p:ext>
            </p:extLst>
          </p:nvPr>
        </p:nvGraphicFramePr>
        <p:xfrm>
          <a:off x="957943" y="1509486"/>
          <a:ext cx="10546670" cy="505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9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7849" t="27548" r="7497" b="24151"/>
          <a:stretch/>
        </p:blipFill>
        <p:spPr bwMode="auto">
          <a:xfrm>
            <a:off x="2501808" y="855183"/>
            <a:ext cx="8169910" cy="2620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051234" y="238938"/>
            <a:ext cx="8229600" cy="499621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Y MUESTRA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29B70B-7961-4974-9850-FA64CDDA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7694"/>
              </p:ext>
            </p:extLst>
          </p:nvPr>
        </p:nvGraphicFramePr>
        <p:xfrm>
          <a:off x="1426188" y="3422289"/>
          <a:ext cx="6444342" cy="34357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62884">
                  <a:extLst>
                    <a:ext uri="{9D8B030D-6E8A-4147-A177-3AD203B41FA5}">
                      <a16:colId xmlns:a16="http://schemas.microsoft.com/office/drawing/2014/main" val="2325845177"/>
                    </a:ext>
                  </a:extLst>
                </a:gridCol>
                <a:gridCol w="1481458">
                  <a:extLst>
                    <a:ext uri="{9D8B030D-6E8A-4147-A177-3AD203B41FA5}">
                      <a16:colId xmlns:a16="http://schemas.microsoft.com/office/drawing/2014/main" val="3815627500"/>
                    </a:ext>
                  </a:extLst>
                </a:gridCol>
              </a:tblGrid>
              <a:tr h="27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AÑO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2017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114721"/>
                  </a:ext>
                </a:extLst>
              </a:tr>
              <a:tr h="54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Población total de Quito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2’644.145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045350"/>
                  </a:ext>
                </a:extLst>
              </a:tr>
              <a:tr h="54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Población Zona Urbana de Quito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1’718.694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544068"/>
                  </a:ext>
                </a:extLst>
              </a:tr>
              <a:tr h="41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Población en edad de trabajar 71,7% (PET)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1’232.304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546058"/>
                  </a:ext>
                </a:extLst>
              </a:tr>
              <a:tr h="541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Población económicamente activa 65,6% (PEA)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808.391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208618"/>
                  </a:ext>
                </a:extLst>
              </a:tr>
              <a:tr h="54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Población con Empleo 94,4%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763.121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917272"/>
                  </a:ext>
                </a:extLst>
              </a:tr>
              <a:tr h="54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Población con empleo pleno 60,6%</a:t>
                      </a:r>
                      <a:endParaRPr lang="es-EC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462.452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5500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9 Rectángulo">
                <a:extLst>
                  <a:ext uri="{FF2B5EF4-FFF2-40B4-BE49-F238E27FC236}">
                    <a16:creationId xmlns:a16="http://schemas.microsoft.com/office/drawing/2014/main" id="{56BA5A9C-AD67-43EA-AEB8-A087629EA285}"/>
                  </a:ext>
                </a:extLst>
              </p:cNvPr>
              <p:cNvSpPr/>
              <p:nvPr/>
            </p:nvSpPr>
            <p:spPr>
              <a:xfrm>
                <a:off x="8110330" y="3592452"/>
                <a:ext cx="3908357" cy="31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C" sz="2400" i="1" smtClean="0">
                        <a:latin typeface="Cambria Math"/>
                      </a:rPr>
                      <m:t>𝑛</m:t>
                    </m:r>
                    <m:r>
                      <a:rPr lang="es-EC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N</m:t>
                        </m:r>
                        <m:r>
                          <a:rPr lang="es-EC" sz="2400">
                            <a:latin typeface="Cambria Math"/>
                          </a:rPr>
                          <m:t> . </m:t>
                        </m:r>
                        <m:sSub>
                          <m:sSub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C" sz="24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s-EC" sz="2400">
                            <a:latin typeface="Cambria Math"/>
                          </a:rPr>
                          <m:t>² .  </m:t>
                        </m:r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p</m:t>
                        </m:r>
                        <m:r>
                          <a:rPr lang="es-EC" sz="2400">
                            <a:latin typeface="Cambria Math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q</m:t>
                        </m:r>
                      </m:num>
                      <m:den>
                        <m:d>
                          <m:d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/>
                              </a:rPr>
                              <m:t>N</m:t>
                            </m:r>
                            <m:r>
                              <a:rPr lang="es-EC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s-EC" sz="240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s-EC" sz="240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s-EC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s-EC" sz="24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s-EC" sz="2400">
                            <a:latin typeface="Cambria Math"/>
                          </a:rPr>
                          <m:t>² .  </m:t>
                        </m:r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p</m:t>
                        </m:r>
                        <m:r>
                          <a:rPr lang="es-EC" sz="2400">
                            <a:latin typeface="Cambria Math"/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q</m:t>
                        </m:r>
                      </m:den>
                    </m:f>
                  </m:oMath>
                </a14:m>
                <a:r>
                  <a:rPr lang="es-EC" sz="2400" dirty="0"/>
                  <a:t>  </a:t>
                </a:r>
              </a:p>
              <a:p>
                <a:pPr algn="ctr"/>
                <a:endParaRPr lang="es-EC" sz="2400" dirty="0"/>
              </a:p>
              <a:p>
                <a:pPr algn="ctr"/>
                <a:endParaRPr lang="es-EC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𝑛</m:t>
                    </m:r>
                    <m:r>
                      <a:rPr lang="es-EC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s-EC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400">
                            <a:latin typeface="Cambria Math"/>
                          </a:rPr>
                          <m:t>462.452  .  1,96² .  0,5 .  0,5</m:t>
                        </m:r>
                      </m:num>
                      <m:den>
                        <m:d>
                          <m:d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2400">
                                <a:latin typeface="Cambria Math"/>
                              </a:rPr>
                              <m:t>464.452</m:t>
                            </m:r>
                            <m:r>
                              <a:rPr lang="es-EC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s-EC" sz="240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s-EC" sz="2400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s-EC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2400">
                                <a:latin typeface="Cambria Math"/>
                              </a:rPr>
                              <m:t>0.05</m:t>
                            </m:r>
                          </m:e>
                          <m:sup>
                            <m:r>
                              <a:rPr lang="es-EC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C" sz="2400">
                            <a:latin typeface="Cambria Math"/>
                          </a:rPr>
                          <m:t>+2² . 0,5 . 0,5</m:t>
                        </m:r>
                      </m:den>
                    </m:f>
                  </m:oMath>
                </a14:m>
                <a:endParaRPr lang="es-EC" sz="2400" dirty="0"/>
              </a:p>
              <a:p>
                <a:pPr algn="ctr"/>
                <a:r>
                  <a:rPr lang="es-EC" sz="2400" dirty="0"/>
                  <a:t> </a:t>
                </a:r>
              </a:p>
              <a:p>
                <a:pPr algn="ctr"/>
                <a:endParaRPr lang="es-EC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s-EC" sz="2400" i="1">
                        <a:latin typeface="Cambria Math"/>
                      </a:rPr>
                      <m:t>𝑛</m:t>
                    </m:r>
                    <m:r>
                      <a:rPr lang="es-EC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s-EC" sz="2400" dirty="0"/>
                  <a:t>= </a:t>
                </a:r>
                <a14:m>
                  <m:oMath xmlns:m="http://schemas.openxmlformats.org/officeDocument/2006/math">
                    <m:r>
                      <a:rPr lang="es-EC" sz="2400" b="1" i="1">
                        <a:latin typeface="Cambria Math"/>
                      </a:rPr>
                      <m:t>𝟑𝟖𝟒</m:t>
                    </m:r>
                  </m:oMath>
                </a14:m>
                <a:endParaRPr lang="es-EC" sz="2400" dirty="0"/>
              </a:p>
            </p:txBody>
          </p:sp>
        </mc:Choice>
        <mc:Fallback xmlns="">
          <p:sp>
            <p:nvSpPr>
              <p:cNvPr id="8" name="9 Rectángulo">
                <a:extLst>
                  <a:ext uri="{FF2B5EF4-FFF2-40B4-BE49-F238E27FC236}">
                    <a16:creationId xmlns:a16="http://schemas.microsoft.com/office/drawing/2014/main" id="{56BA5A9C-AD67-43EA-AEB8-A087629EA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30" y="3592452"/>
                <a:ext cx="3908357" cy="3155031"/>
              </a:xfrm>
              <a:prstGeom prst="rect">
                <a:avLst/>
              </a:prstGeom>
              <a:blipFill>
                <a:blip r:embed="rId3"/>
                <a:stretch>
                  <a:fillRect b="-32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53C0-D928-4643-BE44-74500389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A236AF5-725C-41C8-B12C-E9101CACE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47948"/>
              </p:ext>
            </p:extLst>
          </p:nvPr>
        </p:nvGraphicFramePr>
        <p:xfrm>
          <a:off x="583096" y="1905000"/>
          <a:ext cx="10921517" cy="461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6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F4B00-EBC5-4DA3-9FCE-51D0A58D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REFERENCIAL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416EE52-E09A-427D-BEF1-42DA27369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68974"/>
              </p:ext>
            </p:extLst>
          </p:nvPr>
        </p:nvGraphicFramePr>
        <p:xfrm>
          <a:off x="1086678" y="1470991"/>
          <a:ext cx="10702048" cy="538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3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888</TotalTime>
  <Words>1003</Words>
  <Application>Microsoft Office PowerPoint</Application>
  <PresentationFormat>Panorámica</PresentationFormat>
  <Paragraphs>97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Century Gothic</vt:lpstr>
      <vt:lpstr>Kunstler Script</vt:lpstr>
      <vt:lpstr>Times New Roman</vt:lpstr>
      <vt:lpstr>Wingdings 3</vt:lpstr>
      <vt:lpstr>Espiral</vt:lpstr>
      <vt:lpstr>CARRERA DE INGENIERÍA EN FINANZAS Y AUDITORIA</vt:lpstr>
      <vt:lpstr>INTRODUCCIÓN </vt:lpstr>
      <vt:lpstr>PROBLEMA</vt:lpstr>
      <vt:lpstr>IMPORTANCIA Y JUSTIFICACIÓN</vt:lpstr>
      <vt:lpstr>OBJETIVOS</vt:lpstr>
      <vt:lpstr>HIPÓTESIS </vt:lpstr>
      <vt:lpstr>POBLACIÓN Y MUESTRA</vt:lpstr>
      <vt:lpstr>MARCO TEÓRICO</vt:lpstr>
      <vt:lpstr>MARCO REFERENCIAL</vt:lpstr>
      <vt:lpstr>FUNCIÓN MACROECONÓMICA </vt:lpstr>
      <vt:lpstr>MERCADO ASEGURADOR</vt:lpstr>
      <vt:lpstr>OFERTA DE SEGUROS</vt:lpstr>
      <vt:lpstr>RESULTADOS DE INVESTIGACIÓN</vt:lpstr>
      <vt:lpstr>BALANZA DE PAGOS</vt:lpstr>
      <vt:lpstr>INVERSIONES</vt:lpstr>
      <vt:lpstr>IMPUESTOS</vt:lpstr>
      <vt:lpstr>Presentación de PowerPoint</vt:lpstr>
      <vt:lpstr>SECTOR EMPRESARIAL DEL DISTRITO METROPOLITANO DE QUITO </vt:lpstr>
      <vt:lpstr>COMPROBACIÓN DE HIPÓTESIS</vt:lpstr>
      <vt:lpstr>ANÁLISIS ANOVA</vt:lpstr>
      <vt:lpstr>Presentación de PowerPoint</vt:lpstr>
      <vt:lpstr>CONCLUSIONES</vt:lpstr>
      <vt:lpstr>RECOMENDACIONES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Damian</dc:creator>
  <cp:lastModifiedBy>Damian</cp:lastModifiedBy>
  <cp:revision>41</cp:revision>
  <dcterms:created xsi:type="dcterms:W3CDTF">2019-07-16T06:19:49Z</dcterms:created>
  <dcterms:modified xsi:type="dcterms:W3CDTF">2019-07-30T01:15:58Z</dcterms:modified>
</cp:coreProperties>
</file>