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02" r:id="rId1"/>
  </p:sldMasterIdLst>
  <p:notesMasterIdLst>
    <p:notesMasterId r:id="rId25"/>
  </p:notesMasterIdLst>
  <p:sldIdLst>
    <p:sldId id="361" r:id="rId2"/>
    <p:sldId id="410" r:id="rId3"/>
    <p:sldId id="374" r:id="rId4"/>
    <p:sldId id="388" r:id="rId5"/>
    <p:sldId id="417" r:id="rId6"/>
    <p:sldId id="375" r:id="rId7"/>
    <p:sldId id="376" r:id="rId8"/>
    <p:sldId id="422" r:id="rId9"/>
    <p:sldId id="409" r:id="rId10"/>
    <p:sldId id="404" r:id="rId11"/>
    <p:sldId id="413" r:id="rId12"/>
    <p:sldId id="411" r:id="rId13"/>
    <p:sldId id="412" r:id="rId14"/>
    <p:sldId id="386" r:id="rId15"/>
    <p:sldId id="418" r:id="rId16"/>
    <p:sldId id="421" r:id="rId17"/>
    <p:sldId id="419" r:id="rId18"/>
    <p:sldId id="423" r:id="rId19"/>
    <p:sldId id="420" r:id="rId20"/>
    <p:sldId id="424" r:id="rId21"/>
    <p:sldId id="415" r:id="rId22"/>
    <p:sldId id="416" r:id="rId23"/>
    <p:sldId id="414" r:id="rId24"/>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rnan jacome" initials="hj" lastIdx="2" clrIdx="0">
    <p:extLst/>
  </p:cmAuthor>
  <p:cmAuthor id="2" name="Ernesto Valdivieso" initials="EV" lastIdx="1" clrIdx="1">
    <p:extLst>
      <p:ext uri="{19B8F6BF-5375-455C-9EA6-DF929625EA0E}">
        <p15:presenceInfo xmlns:p15="http://schemas.microsoft.com/office/powerpoint/2012/main" userId="4c67bfec4b8fedf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D72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89048" autoAdjust="0"/>
  </p:normalViewPr>
  <p:slideViewPr>
    <p:cSldViewPr snapToGrid="0">
      <p:cViewPr varScale="1">
        <p:scale>
          <a:sx n="66" d="100"/>
          <a:sy n="66" d="100"/>
        </p:scale>
        <p:origin x="264"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136"/>
    </p:cViewPr>
  </p:sorterViewPr>
  <p:notesViewPr>
    <p:cSldViewPr snapToGrid="0">
      <p:cViewPr varScale="1">
        <p:scale>
          <a:sx n="57" d="100"/>
          <a:sy n="57" d="100"/>
        </p:scale>
        <p:origin x="2808"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echita\Downloads\20190622LAS%20TIC%20Y%20SU%20AFECTACI&#211;N%20EN%20LA%20ESTRATEGI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[20190622LAS TIC Y SU AFECTACIÓN EN LA ESTRATEGIA.xlsx]Tabulación!Tabla dinámica4</c:name>
    <c:fmtId val="-1"/>
  </c:pivotSource>
  <c:chart>
    <c:title>
      <c:tx>
        <c:rich>
          <a:bodyPr rot="0" spcFirstLastPara="1" vertOverflow="ellipsis" vert="horz" wrap="square" anchor="ctr" anchorCtr="1"/>
          <a:lstStyle/>
          <a:p>
            <a:pPr algn="ctr">
              <a:defRPr sz="120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s-EC" b="1">
                <a:solidFill>
                  <a:sysClr val="windowText" lastClr="000000"/>
                </a:solidFill>
              </a:rPr>
              <a:t>¿Experiencia en la planificación estratégica de su</a:t>
            </a:r>
            <a:r>
              <a:rPr lang="es-EC" b="1" baseline="0">
                <a:solidFill>
                  <a:sysClr val="windowText" lastClr="000000"/>
                </a:solidFill>
              </a:rPr>
              <a:t> área</a:t>
            </a:r>
            <a:r>
              <a:rPr lang="es-EC" b="1">
                <a:solidFill>
                  <a:sysClr val="windowText" lastClr="000000"/>
                </a:solidFill>
              </a:rPr>
              <a:t>?</a:t>
            </a:r>
          </a:p>
        </c:rich>
      </c:tx>
      <c:layout/>
      <c:overlay val="0"/>
      <c:spPr>
        <a:noFill/>
        <a:ln>
          <a:noFill/>
        </a:ln>
        <a:effectLst/>
      </c:spPr>
      <c:txPr>
        <a:bodyPr rot="0" spcFirstLastPara="1" vertOverflow="ellipsis" vert="horz" wrap="square" anchor="ctr" anchorCtr="1"/>
        <a:lstStyle/>
        <a:p>
          <a:pPr algn="ctr">
            <a:defRPr sz="120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s-EC"/>
        </a:p>
      </c:txPr>
    </c:title>
    <c:autoTitleDeleted val="0"/>
    <c:pivotFmts>
      <c:pivotFmt>
        <c:idx val="0"/>
        <c:spPr>
          <a:solidFill>
            <a:schemeClr val="accent1"/>
          </a:solidFill>
          <a:ln w="19050">
            <a:solidFill>
              <a:schemeClr val="lt1"/>
            </a:solidFill>
          </a:ln>
          <a:effectLst/>
        </c:spPr>
        <c:marker>
          <c:symbol val="none"/>
        </c:marker>
      </c:pivotFmt>
      <c:pivotFmt>
        <c:idx val="1"/>
        <c:spPr>
          <a:solidFill>
            <a:schemeClr val="accent1"/>
          </a:solidFill>
          <a:ln w="19050">
            <a:solidFill>
              <a:schemeClr val="lt1"/>
            </a:solidFill>
          </a:ln>
          <a:effectLst/>
        </c:spPr>
        <c:marker>
          <c:symbol val="none"/>
        </c:marker>
      </c:pivotFmt>
      <c:pivotFmt>
        <c:idx val="2"/>
        <c:spPr>
          <a:solidFill>
            <a:schemeClr val="accent1"/>
          </a:solidFill>
          <a:ln w="19050">
            <a:solidFill>
              <a:schemeClr val="lt1"/>
            </a:solidFill>
          </a:ln>
          <a:effectLst/>
        </c:spPr>
        <c:marker>
          <c:symbol val="none"/>
        </c:marke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marker>
          <c:symbol val="none"/>
        </c:marke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marker>
          <c:symbol val="none"/>
        </c:marke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marker>
          <c:symbol val="none"/>
        </c:marke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marker>
          <c:symbol val="none"/>
        </c:marke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marker>
          <c:symbol val="none"/>
        </c:marker>
      </c:pivotFmt>
      <c:pivotFmt>
        <c:idx val="13"/>
        <c:spPr>
          <a:solidFill>
            <a:schemeClr val="accent1"/>
          </a:solidFill>
          <a:ln w="19050">
            <a:solidFill>
              <a:schemeClr val="lt1"/>
            </a:solidFill>
          </a:ln>
          <a:effectLst/>
        </c:spPr>
      </c:pivotFmt>
      <c:pivotFmt>
        <c:idx val="14"/>
        <c:spPr>
          <a:solidFill>
            <a:schemeClr val="accent1"/>
          </a:solidFill>
          <a:ln w="19050">
            <a:solidFill>
              <a:schemeClr val="lt1"/>
            </a:solidFill>
          </a:ln>
          <a:effectLst/>
        </c:spPr>
        <c:marker>
          <c:symbol val="none"/>
        </c:marker>
      </c:pivotFmt>
      <c:pivotFmt>
        <c:idx val="15"/>
        <c:spPr>
          <a:solidFill>
            <a:schemeClr val="accent1"/>
          </a:solidFill>
          <a:ln w="19050">
            <a:solidFill>
              <a:schemeClr val="lt1"/>
            </a:solidFill>
          </a:ln>
          <a:effectLst/>
        </c:spPr>
      </c:pivotFmt>
      <c:pivotFmt>
        <c:idx val="16"/>
        <c:spPr>
          <a:solidFill>
            <a:schemeClr val="accent1"/>
          </a:solidFill>
          <a:ln w="19050">
            <a:solidFill>
              <a:schemeClr val="lt1"/>
            </a:solidFill>
          </a:ln>
          <a:effectLst/>
        </c:spPr>
        <c:marker>
          <c:symbol val="none"/>
        </c:marker>
      </c:pivotFmt>
      <c:pivotFmt>
        <c:idx val="17"/>
        <c:spPr>
          <a:solidFill>
            <a:schemeClr val="accent1"/>
          </a:solidFill>
          <a:ln w="19050">
            <a:solidFill>
              <a:schemeClr val="lt1"/>
            </a:solidFill>
          </a:ln>
          <a:effectLst/>
        </c:spPr>
      </c:pivotFmt>
    </c:pivotFmts>
    <c:plotArea>
      <c:layout/>
      <c:pieChart>
        <c:varyColors val="1"/>
        <c:ser>
          <c:idx val="0"/>
          <c:order val="0"/>
          <c:tx>
            <c:strRef>
              <c:f>Tabulación!$D$29</c:f>
              <c:strCache>
                <c:ptCount val="1"/>
                <c:pt idx="0">
                  <c:v>Porcentaje</c:v>
                </c:pt>
              </c:strCache>
            </c:strRef>
          </c:tx>
          <c:dPt>
            <c:idx val="0"/>
            <c:bubble3D val="0"/>
            <c:spPr>
              <a:solidFill>
                <a:schemeClr val="accent1"/>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s-EC"/>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Tabulación!$C$30:$C$31</c:f>
              <c:strCache>
                <c:ptCount val="1"/>
                <c:pt idx="0">
                  <c:v>Si</c:v>
                </c:pt>
              </c:strCache>
            </c:strRef>
          </c:cat>
          <c:val>
            <c:numRef>
              <c:f>Tabulación!$D$30:$D$31</c:f>
              <c:numCache>
                <c:formatCode>0.00%</c:formatCode>
                <c:ptCount val="1"/>
                <c:pt idx="0">
                  <c:v>1</c:v>
                </c:pt>
              </c:numCache>
            </c:numRef>
          </c:val>
        </c:ser>
        <c:ser>
          <c:idx val="1"/>
          <c:order val="1"/>
          <c:tx>
            <c:strRef>
              <c:f>Tabulación!$E$29</c:f>
              <c:strCache>
                <c:ptCount val="1"/>
                <c:pt idx="0">
                  <c:v>Total</c:v>
                </c:pt>
              </c:strCache>
            </c:strRef>
          </c:tx>
          <c:dPt>
            <c:idx val="0"/>
            <c:bubble3D val="0"/>
            <c:spPr>
              <a:solidFill>
                <a:schemeClr val="accent1"/>
              </a:solidFill>
              <a:ln w="19050">
                <a:solidFill>
                  <a:schemeClr val="lt1"/>
                </a:solidFill>
              </a:ln>
              <a:effectLst/>
            </c:spPr>
          </c:dPt>
          <c:cat>
            <c:strRef>
              <c:f>Tabulación!$C$30:$C$31</c:f>
              <c:strCache>
                <c:ptCount val="1"/>
                <c:pt idx="0">
                  <c:v>Si</c:v>
                </c:pt>
              </c:strCache>
            </c:strRef>
          </c:cat>
          <c:val>
            <c:numRef>
              <c:f>Tabulación!$E$30:$E$31</c:f>
              <c:numCache>
                <c:formatCode>General</c:formatCode>
                <c:ptCount val="1"/>
                <c:pt idx="0">
                  <c:v>8</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s-EC"/>
        </a:p>
      </c:txPr>
    </c:legend>
    <c:plotVisOnly val="1"/>
    <c:dispBlanksAs val="gap"/>
    <c:showDLblsOverMax val="0"/>
  </c:chart>
  <c:spPr>
    <a:noFill/>
    <a:ln>
      <a:solidFill>
        <a:schemeClr val="accent1"/>
      </a:solidFill>
    </a:ln>
    <a:effectLst/>
  </c:spPr>
  <c:txPr>
    <a:bodyPr/>
    <a:lstStyle/>
    <a:p>
      <a:pPr>
        <a:defRPr sz="1000">
          <a:solidFill>
            <a:sysClr val="windowText" lastClr="000000"/>
          </a:solidFill>
          <a:latin typeface="Arial" panose="020B0604020202020204" pitchFamily="34" charset="0"/>
          <a:cs typeface="Arial" panose="020B0604020202020204" pitchFamily="34" charset="0"/>
        </a:defRPr>
      </a:pPr>
      <a:endParaRPr lang="es-EC"/>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[20190622LAS TIC Y SU AFECTACIÓN EN LA ESTRATEGIA.xlsx]Tabulación!Tabla dinámica4</c:name>
    <c:fmtId val="-1"/>
  </c:pivotSource>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s-EC" sz="1200" b="1">
                <a:solidFill>
                  <a:schemeClr val="tx1"/>
                </a:solidFill>
                <a:latin typeface="Arial" panose="020B0604020202020204" pitchFamily="34" charset="0"/>
                <a:cs typeface="Arial" panose="020B0604020202020204" pitchFamily="34" charset="0"/>
              </a:rPr>
              <a:t>¿Experiencia en la planificación estratégica de la empresa?</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s-EC"/>
        </a:p>
      </c:txPr>
    </c:title>
    <c:autoTitleDeleted val="0"/>
    <c:pivotFmts>
      <c:pivotFmt>
        <c:idx val="0"/>
        <c:spPr>
          <a:solidFill>
            <a:schemeClr val="accent1"/>
          </a:solidFill>
          <a:ln w="19050">
            <a:solidFill>
              <a:schemeClr val="lt1"/>
            </a:solidFill>
          </a:ln>
          <a:effectLst/>
        </c:spPr>
        <c:marker>
          <c:symbol val="none"/>
        </c:marker>
      </c:pivotFmt>
      <c:pivotFmt>
        <c:idx val="1"/>
        <c:spPr>
          <a:solidFill>
            <a:schemeClr val="accent1"/>
          </a:solidFill>
          <a:ln w="19050">
            <a:solidFill>
              <a:schemeClr val="lt1"/>
            </a:solidFill>
          </a:ln>
          <a:effectLst/>
        </c:spPr>
        <c:marker>
          <c:symbol val="none"/>
        </c:marker>
      </c:pivotFmt>
      <c:pivotFmt>
        <c:idx val="2"/>
        <c:spPr>
          <a:solidFill>
            <a:schemeClr val="accent1"/>
          </a:solidFill>
          <a:ln w="19050">
            <a:solidFill>
              <a:schemeClr val="lt1"/>
            </a:solidFill>
          </a:ln>
          <a:effectLst/>
        </c:spPr>
        <c:marker>
          <c:symbol val="none"/>
        </c:marke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marker>
          <c:symbol val="none"/>
        </c:marke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marker>
          <c:symbol val="none"/>
        </c:marke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marker>
          <c:symbol val="none"/>
        </c:marke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marker>
          <c:symbol val="none"/>
        </c:marke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marker>
          <c:symbol val="none"/>
        </c:marker>
      </c:pivotFmt>
      <c:pivotFmt>
        <c:idx val="13"/>
        <c:spPr>
          <a:solidFill>
            <a:schemeClr val="accent1"/>
          </a:solidFill>
          <a:ln w="19050">
            <a:solidFill>
              <a:schemeClr val="lt1"/>
            </a:solidFill>
          </a:ln>
          <a:effectLst/>
        </c:spPr>
      </c:pivotFmt>
      <c:pivotFmt>
        <c:idx val="14"/>
        <c:spPr>
          <a:solidFill>
            <a:schemeClr val="accent1"/>
          </a:solidFill>
          <a:ln w="19050">
            <a:solidFill>
              <a:schemeClr val="lt1"/>
            </a:solidFill>
          </a:ln>
          <a:effectLst/>
        </c:spPr>
        <c:marker>
          <c:symbol val="none"/>
        </c:marker>
      </c:pivotFmt>
      <c:pivotFmt>
        <c:idx val="15"/>
        <c:spPr>
          <a:solidFill>
            <a:schemeClr val="accent1"/>
          </a:solidFill>
          <a:ln w="19050">
            <a:solidFill>
              <a:schemeClr val="lt1"/>
            </a:solidFill>
          </a:ln>
          <a:effectLst/>
        </c:spPr>
      </c:pivotFmt>
      <c:pivotFmt>
        <c:idx val="16"/>
        <c:spPr>
          <a:solidFill>
            <a:schemeClr val="accent1"/>
          </a:solidFill>
          <a:ln w="19050">
            <a:solidFill>
              <a:schemeClr val="lt1"/>
            </a:solidFill>
          </a:ln>
          <a:effectLst/>
        </c:spPr>
        <c:marker>
          <c:symbol val="none"/>
        </c:marker>
      </c:pivotFmt>
      <c:pivotFmt>
        <c:idx val="17"/>
        <c:spPr>
          <a:solidFill>
            <a:schemeClr val="accent1"/>
          </a:solidFill>
          <a:ln w="19050">
            <a:solidFill>
              <a:schemeClr val="lt1"/>
            </a:solidFill>
          </a:ln>
          <a:effectLst/>
        </c:spPr>
      </c:pivotFmt>
    </c:pivotFmts>
    <c:plotArea>
      <c:layout/>
      <c:pieChart>
        <c:varyColors val="1"/>
        <c:ser>
          <c:idx val="0"/>
          <c:order val="0"/>
          <c:tx>
            <c:strRef>
              <c:f>Tabulación!$D$29</c:f>
              <c:strCache>
                <c:ptCount val="1"/>
                <c:pt idx="0">
                  <c:v>Porcentaje</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s-EC"/>
              </a:p>
            </c:txPr>
            <c:showLegendKey val="0"/>
            <c:showVal val="1"/>
            <c:showCatName val="0"/>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15:layout/>
              </c:ext>
            </c:extLst>
          </c:dLbls>
          <c:cat>
            <c:strRef>
              <c:f>Tabulación!$C$30:$C$31</c:f>
              <c:strCache>
                <c:ptCount val="1"/>
                <c:pt idx="0">
                  <c:v>Si</c:v>
                </c:pt>
              </c:strCache>
            </c:strRef>
          </c:cat>
          <c:val>
            <c:numRef>
              <c:f>Tabulación!$D$30:$D$31</c:f>
              <c:numCache>
                <c:formatCode>0.00%</c:formatCode>
                <c:ptCount val="1"/>
                <c:pt idx="0">
                  <c:v>1</c:v>
                </c:pt>
              </c:numCache>
            </c:numRef>
          </c:val>
        </c:ser>
        <c:ser>
          <c:idx val="1"/>
          <c:order val="1"/>
          <c:tx>
            <c:strRef>
              <c:f>Tabulación!$E$29</c:f>
              <c:strCache>
                <c:ptCount val="1"/>
                <c:pt idx="0">
                  <c:v>Total</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dPt>
          <c:cat>
            <c:strRef>
              <c:f>Tabulación!$C$30:$C$31</c:f>
              <c:strCache>
                <c:ptCount val="1"/>
                <c:pt idx="0">
                  <c:v>Si</c:v>
                </c:pt>
              </c:strCache>
            </c:strRef>
          </c:cat>
          <c:val>
            <c:numRef>
              <c:f>Tabulación!$E$30:$E$31</c:f>
              <c:numCache>
                <c:formatCode>General</c:formatCode>
                <c:ptCount val="1"/>
                <c:pt idx="0">
                  <c:v>8</c:v>
                </c:pt>
              </c:numCache>
            </c:numRef>
          </c:val>
        </c:ser>
        <c:dLbls>
          <c:showLegendKey val="0"/>
          <c:showVal val="0"/>
          <c:showCatName val="0"/>
          <c:showSerName val="0"/>
          <c:showPercent val="0"/>
          <c:showBubbleSize val="0"/>
          <c:showLeaderLines val="1"/>
        </c:dLbls>
        <c:firstSliceAng val="0"/>
      </c:pieChart>
      <c:spPr>
        <a:solidFill>
          <a:sysClr val="window" lastClr="FFFFFF"/>
        </a:solid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s-EC"/>
        </a:p>
      </c:txPr>
    </c:legend>
    <c:plotVisOnly val="1"/>
    <c:dispBlanksAs val="gap"/>
    <c:showDLblsOverMax val="0"/>
  </c:chart>
  <c:spPr>
    <a:solidFill>
      <a:sysClr val="window" lastClr="FFFFFF"/>
    </a:solidFill>
    <a:ln>
      <a:solidFill>
        <a:srgbClr val="0070C0"/>
      </a:solidFill>
    </a:ln>
    <a:effectLst/>
  </c:spPr>
  <c:txPr>
    <a:bodyPr/>
    <a:lstStyle/>
    <a:p>
      <a:pPr>
        <a:defRPr/>
      </a:pPr>
      <a:endParaRPr lang="es-EC"/>
    </a:p>
  </c:txPr>
  <c:externalData r:id="rId4">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3EEC06-5210-4B48-954D-E96FF40F1136}"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s-EC"/>
        </a:p>
      </dgm:t>
    </dgm:pt>
    <dgm:pt modelId="{142AB338-4E25-45C6-AC5D-0D4F8D00B8B1}">
      <dgm:prSet phldrT="[Texto]" custT="1"/>
      <dgm:spPr/>
      <dgm:t>
        <a:bodyPr/>
        <a:lstStyle/>
        <a:p>
          <a:r>
            <a:rPr lang="es-EC" sz="1000" dirty="0" smtClean="0">
              <a:latin typeface="Arial" panose="020B0604020202020204" pitchFamily="34" charset="0"/>
              <a:cs typeface="Arial" panose="020B0604020202020204" pitchFamily="34" charset="0"/>
            </a:rPr>
            <a:t>Revisión Conceptual/Teórica</a:t>
          </a:r>
        </a:p>
        <a:p>
          <a:r>
            <a:rPr lang="es-EC" sz="1000" dirty="0" smtClean="0">
              <a:latin typeface="Arial" panose="020B0604020202020204" pitchFamily="34" charset="0"/>
              <a:cs typeface="Arial" panose="020B0604020202020204" pitchFamily="34" charset="0"/>
            </a:rPr>
            <a:t>Trabajos relacionados</a:t>
          </a:r>
          <a:endParaRPr lang="es-EC" sz="1000" dirty="0">
            <a:latin typeface="Arial" panose="020B0604020202020204" pitchFamily="34" charset="0"/>
            <a:cs typeface="Arial" panose="020B0604020202020204" pitchFamily="34" charset="0"/>
          </a:endParaRPr>
        </a:p>
      </dgm:t>
    </dgm:pt>
    <dgm:pt modelId="{075105D2-2FF7-474F-9547-8771CA91E167}" type="parTrans" cxnId="{08BFEA3F-CD96-4CB7-ADD8-50EF307DA6FE}">
      <dgm:prSet/>
      <dgm:spPr/>
      <dgm:t>
        <a:bodyPr/>
        <a:lstStyle/>
        <a:p>
          <a:endParaRPr lang="es-EC" sz="1000"/>
        </a:p>
      </dgm:t>
    </dgm:pt>
    <dgm:pt modelId="{C53E6B16-62B5-4408-989C-1C008FA82FDD}" type="sibTrans" cxnId="{08BFEA3F-CD96-4CB7-ADD8-50EF307DA6FE}">
      <dgm:prSet/>
      <dgm:spPr/>
      <dgm:t>
        <a:bodyPr/>
        <a:lstStyle/>
        <a:p>
          <a:endParaRPr lang="es-EC" sz="1000"/>
        </a:p>
      </dgm:t>
    </dgm:pt>
    <dgm:pt modelId="{6B473BAF-6591-465A-A569-A89E3E67CF26}">
      <dgm:prSet phldrT="[Texto]" custT="1"/>
      <dgm:spPr/>
      <dgm:t>
        <a:bodyPr/>
        <a:lstStyle/>
        <a:p>
          <a:pPr algn="ctr"/>
          <a:r>
            <a:rPr lang="es-EC" sz="1000" b="1" dirty="0" smtClean="0">
              <a:solidFill>
                <a:schemeClr val="tx1"/>
              </a:solidFill>
              <a:latin typeface="Arial" panose="020B0604020202020204" pitchFamily="34" charset="0"/>
              <a:cs typeface="Arial" panose="020B0604020202020204" pitchFamily="34" charset="0"/>
            </a:rPr>
            <a:t>Análisis de la situación actual de la Empresa</a:t>
          </a:r>
          <a:endParaRPr lang="es-EC" sz="1000" b="1" dirty="0">
            <a:solidFill>
              <a:schemeClr val="tx1"/>
            </a:solidFill>
            <a:latin typeface="Arial" panose="020B0604020202020204" pitchFamily="34" charset="0"/>
            <a:cs typeface="Arial" panose="020B0604020202020204" pitchFamily="34" charset="0"/>
          </a:endParaRPr>
        </a:p>
      </dgm:t>
    </dgm:pt>
    <dgm:pt modelId="{F5CA5C6D-ACF2-47A3-9032-481CAF190266}" type="parTrans" cxnId="{1496E507-A936-4CB7-93EA-15450A4FCB5B}">
      <dgm:prSet/>
      <dgm:spPr/>
      <dgm:t>
        <a:bodyPr/>
        <a:lstStyle/>
        <a:p>
          <a:endParaRPr lang="es-EC" sz="1000"/>
        </a:p>
      </dgm:t>
    </dgm:pt>
    <dgm:pt modelId="{22D539E9-1B94-465B-B4A7-28702CFD5867}" type="sibTrans" cxnId="{1496E507-A936-4CB7-93EA-15450A4FCB5B}">
      <dgm:prSet/>
      <dgm:spPr/>
      <dgm:t>
        <a:bodyPr/>
        <a:lstStyle/>
        <a:p>
          <a:endParaRPr lang="es-EC" sz="1000"/>
        </a:p>
      </dgm:t>
    </dgm:pt>
    <dgm:pt modelId="{F1DE49FD-688B-4D9C-A379-099C0D83E21F}">
      <dgm:prSet phldrT="[Texto]" custT="1"/>
      <dgm:spPr/>
      <dgm:t>
        <a:bodyPr/>
        <a:lstStyle/>
        <a:p>
          <a:r>
            <a:rPr lang="es-EC" sz="1000" dirty="0" smtClean="0">
              <a:latin typeface="Arial" panose="020B0604020202020204" pitchFamily="34" charset="0"/>
              <a:cs typeface="Arial" panose="020B0604020202020204" pitchFamily="34" charset="0"/>
            </a:rPr>
            <a:t>Antecedentes, productos, direccionamiento estratégico, planificación estratégica, objetivos de calidad, procesos gerenciales/de realización/de apoyo, indicadores financiero, área de TI.</a:t>
          </a:r>
          <a:endParaRPr lang="es-EC" sz="1000" dirty="0">
            <a:latin typeface="Arial" panose="020B0604020202020204" pitchFamily="34" charset="0"/>
            <a:cs typeface="Arial" panose="020B0604020202020204" pitchFamily="34" charset="0"/>
          </a:endParaRPr>
        </a:p>
      </dgm:t>
    </dgm:pt>
    <dgm:pt modelId="{31B2D45A-D934-4902-BF49-576B0AD89BAE}" type="parTrans" cxnId="{7EA404A7-2288-4F3A-B507-898325BAF39C}">
      <dgm:prSet/>
      <dgm:spPr/>
      <dgm:t>
        <a:bodyPr/>
        <a:lstStyle/>
        <a:p>
          <a:endParaRPr lang="es-EC" sz="1000"/>
        </a:p>
      </dgm:t>
    </dgm:pt>
    <dgm:pt modelId="{E7D8993C-897A-4167-BC51-713951A6265A}" type="sibTrans" cxnId="{7EA404A7-2288-4F3A-B507-898325BAF39C}">
      <dgm:prSet/>
      <dgm:spPr/>
      <dgm:t>
        <a:bodyPr/>
        <a:lstStyle/>
        <a:p>
          <a:endParaRPr lang="es-EC" sz="1000"/>
        </a:p>
      </dgm:t>
    </dgm:pt>
    <dgm:pt modelId="{C0E18B8E-60CB-412B-8EE8-69D38C090FFB}">
      <dgm:prSet phldrT="[Texto]" custT="1"/>
      <dgm:spPr/>
      <dgm:t>
        <a:bodyPr/>
        <a:lstStyle/>
        <a:p>
          <a:r>
            <a:rPr lang="es-EC" sz="1000" b="1" dirty="0" smtClean="0">
              <a:solidFill>
                <a:schemeClr val="tx1"/>
              </a:solidFill>
              <a:latin typeface="Arial" panose="020B0604020202020204" pitchFamily="34" charset="0"/>
              <a:cs typeface="Arial" panose="020B0604020202020204" pitchFamily="34" charset="0"/>
            </a:rPr>
            <a:t>Análisis del direccionamiento basado en TIC’s</a:t>
          </a:r>
          <a:endParaRPr lang="es-EC" sz="1000" b="1" dirty="0">
            <a:solidFill>
              <a:schemeClr val="tx1"/>
            </a:solidFill>
            <a:latin typeface="Arial" panose="020B0604020202020204" pitchFamily="34" charset="0"/>
            <a:cs typeface="Arial" panose="020B0604020202020204" pitchFamily="34" charset="0"/>
          </a:endParaRPr>
        </a:p>
      </dgm:t>
    </dgm:pt>
    <dgm:pt modelId="{279D9F18-CBEE-4683-9ECB-C35636D03FCB}" type="parTrans" cxnId="{622B3A90-BE22-494B-92C9-2695285F4EBF}">
      <dgm:prSet/>
      <dgm:spPr/>
      <dgm:t>
        <a:bodyPr/>
        <a:lstStyle/>
        <a:p>
          <a:endParaRPr lang="es-EC" sz="1000"/>
        </a:p>
      </dgm:t>
    </dgm:pt>
    <dgm:pt modelId="{D8F3CAC7-21CB-4F6E-AA21-D2F3B6EA4FA1}" type="sibTrans" cxnId="{622B3A90-BE22-494B-92C9-2695285F4EBF}">
      <dgm:prSet/>
      <dgm:spPr/>
      <dgm:t>
        <a:bodyPr/>
        <a:lstStyle/>
        <a:p>
          <a:endParaRPr lang="es-EC" sz="1000"/>
        </a:p>
      </dgm:t>
    </dgm:pt>
    <dgm:pt modelId="{EF579363-224F-4898-B490-CB9EE1B71508}">
      <dgm:prSet phldrT="[Texto]" custT="1"/>
      <dgm:spPr/>
      <dgm:t>
        <a:bodyPr/>
        <a:lstStyle/>
        <a:p>
          <a:r>
            <a:rPr lang="es-EC" sz="1000" dirty="0" smtClean="0">
              <a:latin typeface="Arial" panose="020B0604020202020204" pitchFamily="34" charset="0"/>
              <a:cs typeface="Arial" panose="020B0604020202020204" pitchFamily="34" charset="0"/>
            </a:rPr>
            <a:t>Diseño de la encuesta, análisis estadístico descriptivo</a:t>
          </a:r>
          <a:endParaRPr lang="es-EC" sz="1000" dirty="0">
            <a:latin typeface="Arial" panose="020B0604020202020204" pitchFamily="34" charset="0"/>
            <a:cs typeface="Arial" panose="020B0604020202020204" pitchFamily="34" charset="0"/>
          </a:endParaRPr>
        </a:p>
      </dgm:t>
    </dgm:pt>
    <dgm:pt modelId="{D6339D2A-92F5-4D09-9B81-D9599A62AD38}" type="parTrans" cxnId="{CF896C8D-0A30-4224-90D7-AF5747499150}">
      <dgm:prSet/>
      <dgm:spPr/>
      <dgm:t>
        <a:bodyPr/>
        <a:lstStyle/>
        <a:p>
          <a:endParaRPr lang="es-EC" sz="1000"/>
        </a:p>
      </dgm:t>
    </dgm:pt>
    <dgm:pt modelId="{E8F6C304-F7D9-4BA3-9238-DC51B5B8CB40}" type="sibTrans" cxnId="{CF896C8D-0A30-4224-90D7-AF5747499150}">
      <dgm:prSet/>
      <dgm:spPr/>
      <dgm:t>
        <a:bodyPr/>
        <a:lstStyle/>
        <a:p>
          <a:endParaRPr lang="es-EC" sz="1000"/>
        </a:p>
      </dgm:t>
    </dgm:pt>
    <dgm:pt modelId="{0A54E720-E537-4D70-9A00-0AB6B4D5BE40}">
      <dgm:prSet phldrT="[Texto]" custT="1"/>
      <dgm:spPr/>
      <dgm:t>
        <a:bodyPr/>
        <a:lstStyle/>
        <a:p>
          <a:r>
            <a:rPr lang="es-EC" sz="1000" b="1" dirty="0" smtClean="0">
              <a:solidFill>
                <a:schemeClr val="tx1"/>
              </a:solidFill>
              <a:latin typeface="Arial" panose="020B0604020202020204" pitchFamily="34" charset="0"/>
              <a:cs typeface="Arial" panose="020B0604020202020204" pitchFamily="34" charset="0"/>
            </a:rPr>
            <a:t>Propuesta de direccionamiento con TIC’s</a:t>
          </a:r>
          <a:endParaRPr lang="es-EC" sz="1000" b="1" dirty="0">
            <a:solidFill>
              <a:schemeClr val="tx1"/>
            </a:solidFill>
            <a:latin typeface="Arial" panose="020B0604020202020204" pitchFamily="34" charset="0"/>
            <a:cs typeface="Arial" panose="020B0604020202020204" pitchFamily="34" charset="0"/>
          </a:endParaRPr>
        </a:p>
      </dgm:t>
    </dgm:pt>
    <dgm:pt modelId="{1AF2D59D-5250-4583-879B-9C9829A4D61C}" type="parTrans" cxnId="{19B5EC6C-64CD-419D-B7C3-C548DD10492F}">
      <dgm:prSet/>
      <dgm:spPr/>
      <dgm:t>
        <a:bodyPr/>
        <a:lstStyle/>
        <a:p>
          <a:endParaRPr lang="es-EC" sz="1000"/>
        </a:p>
      </dgm:t>
    </dgm:pt>
    <dgm:pt modelId="{22268191-95C4-4B6C-8127-8CDBABC4332A}" type="sibTrans" cxnId="{19B5EC6C-64CD-419D-B7C3-C548DD10492F}">
      <dgm:prSet/>
      <dgm:spPr/>
      <dgm:t>
        <a:bodyPr/>
        <a:lstStyle/>
        <a:p>
          <a:endParaRPr lang="es-EC" sz="1000"/>
        </a:p>
      </dgm:t>
    </dgm:pt>
    <dgm:pt modelId="{501885A6-2D6A-485E-830D-889D31EB96DA}">
      <dgm:prSet phldrT="[Texto]" custT="1"/>
      <dgm:spPr/>
      <dgm:t>
        <a:bodyPr/>
        <a:lstStyle/>
        <a:p>
          <a:pPr algn="ctr"/>
          <a:r>
            <a:rPr lang="es-EC" sz="1000" b="1" dirty="0" smtClean="0">
              <a:solidFill>
                <a:schemeClr val="tx1"/>
              </a:solidFill>
              <a:latin typeface="Arial" panose="020B0604020202020204" pitchFamily="34" charset="0"/>
              <a:cs typeface="Arial" panose="020B0604020202020204" pitchFamily="34" charset="0"/>
            </a:rPr>
            <a:t>Revisión de Literatura</a:t>
          </a:r>
          <a:endParaRPr lang="es-EC" sz="1000" b="1" dirty="0">
            <a:solidFill>
              <a:schemeClr val="tx1"/>
            </a:solidFill>
            <a:latin typeface="Arial" panose="020B0604020202020204" pitchFamily="34" charset="0"/>
            <a:cs typeface="Arial" panose="020B0604020202020204" pitchFamily="34" charset="0"/>
          </a:endParaRPr>
        </a:p>
      </dgm:t>
    </dgm:pt>
    <dgm:pt modelId="{8EA2C260-16C8-4E0A-BD5C-E20322849078}" type="sibTrans" cxnId="{DA4FE80F-DEFE-4A1A-A0A8-9883A0E780B3}">
      <dgm:prSet/>
      <dgm:spPr/>
      <dgm:t>
        <a:bodyPr/>
        <a:lstStyle/>
        <a:p>
          <a:endParaRPr lang="es-EC" sz="1000"/>
        </a:p>
      </dgm:t>
    </dgm:pt>
    <dgm:pt modelId="{496B4A5E-D01A-41A2-8956-67F144DD0BD7}" type="parTrans" cxnId="{DA4FE80F-DEFE-4A1A-A0A8-9883A0E780B3}">
      <dgm:prSet/>
      <dgm:spPr/>
      <dgm:t>
        <a:bodyPr/>
        <a:lstStyle/>
        <a:p>
          <a:endParaRPr lang="es-EC" sz="1000"/>
        </a:p>
      </dgm:t>
    </dgm:pt>
    <dgm:pt modelId="{729A796E-16CC-4AD5-B81E-6468FED76EBA}" type="pres">
      <dgm:prSet presAssocID="{793EEC06-5210-4B48-954D-E96FF40F1136}" presName="Name0" presStyleCnt="0">
        <dgm:presLayoutVars>
          <dgm:dir/>
          <dgm:animLvl val="lvl"/>
          <dgm:resizeHandles val="exact"/>
        </dgm:presLayoutVars>
      </dgm:prSet>
      <dgm:spPr/>
      <dgm:t>
        <a:bodyPr/>
        <a:lstStyle/>
        <a:p>
          <a:endParaRPr lang="es-EC"/>
        </a:p>
      </dgm:t>
    </dgm:pt>
    <dgm:pt modelId="{E5230BEA-BC33-4623-B1C5-E651B0D428DC}" type="pres">
      <dgm:prSet presAssocID="{0A54E720-E537-4D70-9A00-0AB6B4D5BE40}" presName="boxAndChildren" presStyleCnt="0"/>
      <dgm:spPr/>
    </dgm:pt>
    <dgm:pt modelId="{395E2343-0296-459D-B510-1656B70CF26A}" type="pres">
      <dgm:prSet presAssocID="{0A54E720-E537-4D70-9A00-0AB6B4D5BE40}" presName="parentTextBox" presStyleLbl="node1" presStyleIdx="0" presStyleCnt="4" custScaleY="50578"/>
      <dgm:spPr/>
      <dgm:t>
        <a:bodyPr/>
        <a:lstStyle/>
        <a:p>
          <a:endParaRPr lang="es-EC"/>
        </a:p>
      </dgm:t>
    </dgm:pt>
    <dgm:pt modelId="{14329403-EA62-4C28-8FEB-CA92DAC8970C}" type="pres">
      <dgm:prSet presAssocID="{D8F3CAC7-21CB-4F6E-AA21-D2F3B6EA4FA1}" presName="sp" presStyleCnt="0"/>
      <dgm:spPr/>
    </dgm:pt>
    <dgm:pt modelId="{D363C723-0358-41E9-A726-6AC14B5C3A30}" type="pres">
      <dgm:prSet presAssocID="{C0E18B8E-60CB-412B-8EE8-69D38C090FFB}" presName="arrowAndChildren" presStyleCnt="0"/>
      <dgm:spPr/>
    </dgm:pt>
    <dgm:pt modelId="{AE682770-5313-4758-A9FA-59ECFF7B2313}" type="pres">
      <dgm:prSet presAssocID="{C0E18B8E-60CB-412B-8EE8-69D38C090FFB}" presName="parentTextArrow" presStyleLbl="node1" presStyleIdx="0" presStyleCnt="4"/>
      <dgm:spPr/>
      <dgm:t>
        <a:bodyPr/>
        <a:lstStyle/>
        <a:p>
          <a:endParaRPr lang="es-EC"/>
        </a:p>
      </dgm:t>
    </dgm:pt>
    <dgm:pt modelId="{DDC82427-FDF0-4899-BB99-D575CCC8107E}" type="pres">
      <dgm:prSet presAssocID="{C0E18B8E-60CB-412B-8EE8-69D38C090FFB}" presName="arrow" presStyleLbl="node1" presStyleIdx="1" presStyleCnt="4"/>
      <dgm:spPr/>
      <dgm:t>
        <a:bodyPr/>
        <a:lstStyle/>
        <a:p>
          <a:endParaRPr lang="es-EC"/>
        </a:p>
      </dgm:t>
    </dgm:pt>
    <dgm:pt modelId="{19C1DED3-718A-45DA-A45B-7F59A971D02B}" type="pres">
      <dgm:prSet presAssocID="{C0E18B8E-60CB-412B-8EE8-69D38C090FFB}" presName="descendantArrow" presStyleCnt="0"/>
      <dgm:spPr/>
    </dgm:pt>
    <dgm:pt modelId="{67AAECD4-B533-4AD4-8A34-DB469CC1F8BF}" type="pres">
      <dgm:prSet presAssocID="{EF579363-224F-4898-B490-CB9EE1B71508}" presName="childTextArrow" presStyleLbl="fgAccFollowNode1" presStyleIdx="0" presStyleCnt="3">
        <dgm:presLayoutVars>
          <dgm:bulletEnabled val="1"/>
        </dgm:presLayoutVars>
      </dgm:prSet>
      <dgm:spPr/>
      <dgm:t>
        <a:bodyPr/>
        <a:lstStyle/>
        <a:p>
          <a:endParaRPr lang="es-EC"/>
        </a:p>
      </dgm:t>
    </dgm:pt>
    <dgm:pt modelId="{0169013D-DF85-40B4-8B6A-0C7D78A4D559}" type="pres">
      <dgm:prSet presAssocID="{22D539E9-1B94-465B-B4A7-28702CFD5867}" presName="sp" presStyleCnt="0"/>
      <dgm:spPr/>
    </dgm:pt>
    <dgm:pt modelId="{0BB23B17-E30C-4D91-81D9-42CB3BEC8ED3}" type="pres">
      <dgm:prSet presAssocID="{6B473BAF-6591-465A-A569-A89E3E67CF26}" presName="arrowAndChildren" presStyleCnt="0"/>
      <dgm:spPr/>
    </dgm:pt>
    <dgm:pt modelId="{EB6318A7-C81B-4561-98F6-0A3F491C338D}" type="pres">
      <dgm:prSet presAssocID="{6B473BAF-6591-465A-A569-A89E3E67CF26}" presName="parentTextArrow" presStyleLbl="node1" presStyleIdx="1" presStyleCnt="4"/>
      <dgm:spPr/>
      <dgm:t>
        <a:bodyPr/>
        <a:lstStyle/>
        <a:p>
          <a:endParaRPr lang="es-EC"/>
        </a:p>
      </dgm:t>
    </dgm:pt>
    <dgm:pt modelId="{366CE2F2-47DE-4E12-920C-EB89CBAD82E4}" type="pres">
      <dgm:prSet presAssocID="{6B473BAF-6591-465A-A569-A89E3E67CF26}" presName="arrow" presStyleLbl="node1" presStyleIdx="2" presStyleCnt="4" custLinFactNeighborX="-927"/>
      <dgm:spPr/>
      <dgm:t>
        <a:bodyPr/>
        <a:lstStyle/>
        <a:p>
          <a:endParaRPr lang="es-EC"/>
        </a:p>
      </dgm:t>
    </dgm:pt>
    <dgm:pt modelId="{DEB57FDE-3077-4A05-8543-A19DA9427F5E}" type="pres">
      <dgm:prSet presAssocID="{6B473BAF-6591-465A-A569-A89E3E67CF26}" presName="descendantArrow" presStyleCnt="0"/>
      <dgm:spPr/>
    </dgm:pt>
    <dgm:pt modelId="{641CCA18-940D-456F-8700-AE2B8191196B}" type="pres">
      <dgm:prSet presAssocID="{F1DE49FD-688B-4D9C-A379-099C0D83E21F}" presName="childTextArrow" presStyleLbl="fgAccFollowNode1" presStyleIdx="1" presStyleCnt="3">
        <dgm:presLayoutVars>
          <dgm:bulletEnabled val="1"/>
        </dgm:presLayoutVars>
      </dgm:prSet>
      <dgm:spPr/>
      <dgm:t>
        <a:bodyPr/>
        <a:lstStyle/>
        <a:p>
          <a:endParaRPr lang="es-EC"/>
        </a:p>
      </dgm:t>
    </dgm:pt>
    <dgm:pt modelId="{67AE4F56-E8D9-478B-9378-9BD7C363C10D}" type="pres">
      <dgm:prSet presAssocID="{8EA2C260-16C8-4E0A-BD5C-E20322849078}" presName="sp" presStyleCnt="0"/>
      <dgm:spPr/>
    </dgm:pt>
    <dgm:pt modelId="{97FF16C3-25EF-4E0A-B41C-F8E774A644A2}" type="pres">
      <dgm:prSet presAssocID="{501885A6-2D6A-485E-830D-889D31EB96DA}" presName="arrowAndChildren" presStyleCnt="0"/>
      <dgm:spPr/>
    </dgm:pt>
    <dgm:pt modelId="{D56C8C54-7789-431E-99DC-2FF33725E3B1}" type="pres">
      <dgm:prSet presAssocID="{501885A6-2D6A-485E-830D-889D31EB96DA}" presName="parentTextArrow" presStyleLbl="node1" presStyleIdx="2" presStyleCnt="4"/>
      <dgm:spPr/>
      <dgm:t>
        <a:bodyPr/>
        <a:lstStyle/>
        <a:p>
          <a:endParaRPr lang="es-EC"/>
        </a:p>
      </dgm:t>
    </dgm:pt>
    <dgm:pt modelId="{0211F778-2F23-42A3-B1CC-5DA409264BE8}" type="pres">
      <dgm:prSet presAssocID="{501885A6-2D6A-485E-830D-889D31EB96DA}" presName="arrow" presStyleLbl="node1" presStyleIdx="3" presStyleCnt="4" custScaleY="79883" custLinFactNeighborX="384" custLinFactNeighborY="-96"/>
      <dgm:spPr/>
      <dgm:t>
        <a:bodyPr/>
        <a:lstStyle/>
        <a:p>
          <a:endParaRPr lang="es-EC"/>
        </a:p>
      </dgm:t>
    </dgm:pt>
    <dgm:pt modelId="{A0628AD1-2772-440E-92DA-A9C15C921370}" type="pres">
      <dgm:prSet presAssocID="{501885A6-2D6A-485E-830D-889D31EB96DA}" presName="descendantArrow" presStyleCnt="0"/>
      <dgm:spPr/>
    </dgm:pt>
    <dgm:pt modelId="{2DE39447-CC61-408D-B51F-508C8E1A1ED6}" type="pres">
      <dgm:prSet presAssocID="{142AB338-4E25-45C6-AC5D-0D4F8D00B8B1}" presName="childTextArrow" presStyleLbl="fgAccFollowNode1" presStyleIdx="2" presStyleCnt="3" custScaleY="80688">
        <dgm:presLayoutVars>
          <dgm:bulletEnabled val="1"/>
        </dgm:presLayoutVars>
      </dgm:prSet>
      <dgm:spPr/>
      <dgm:t>
        <a:bodyPr/>
        <a:lstStyle/>
        <a:p>
          <a:endParaRPr lang="es-EC"/>
        </a:p>
      </dgm:t>
    </dgm:pt>
  </dgm:ptLst>
  <dgm:cxnLst>
    <dgm:cxn modelId="{EBCB4666-5D61-4973-A4DE-FB8F710CD308}" type="presOf" srcId="{501885A6-2D6A-485E-830D-889D31EB96DA}" destId="{D56C8C54-7789-431E-99DC-2FF33725E3B1}" srcOrd="0" destOrd="0" presId="urn:microsoft.com/office/officeart/2005/8/layout/process4"/>
    <dgm:cxn modelId="{DD62E3D2-1348-42F0-835D-B19DA33C4FBD}" type="presOf" srcId="{793EEC06-5210-4B48-954D-E96FF40F1136}" destId="{729A796E-16CC-4AD5-B81E-6468FED76EBA}" srcOrd="0" destOrd="0" presId="urn:microsoft.com/office/officeart/2005/8/layout/process4"/>
    <dgm:cxn modelId="{D3E56886-BF82-4622-9D0A-373443A398A3}" type="presOf" srcId="{142AB338-4E25-45C6-AC5D-0D4F8D00B8B1}" destId="{2DE39447-CC61-408D-B51F-508C8E1A1ED6}" srcOrd="0" destOrd="0" presId="urn:microsoft.com/office/officeart/2005/8/layout/process4"/>
    <dgm:cxn modelId="{DA4FE80F-DEFE-4A1A-A0A8-9883A0E780B3}" srcId="{793EEC06-5210-4B48-954D-E96FF40F1136}" destId="{501885A6-2D6A-485E-830D-889D31EB96DA}" srcOrd="0" destOrd="0" parTransId="{496B4A5E-D01A-41A2-8956-67F144DD0BD7}" sibTransId="{8EA2C260-16C8-4E0A-BD5C-E20322849078}"/>
    <dgm:cxn modelId="{622B3A90-BE22-494B-92C9-2695285F4EBF}" srcId="{793EEC06-5210-4B48-954D-E96FF40F1136}" destId="{C0E18B8E-60CB-412B-8EE8-69D38C090FFB}" srcOrd="2" destOrd="0" parTransId="{279D9F18-CBEE-4683-9ECB-C35636D03FCB}" sibTransId="{D8F3CAC7-21CB-4F6E-AA21-D2F3B6EA4FA1}"/>
    <dgm:cxn modelId="{62E50ED8-93D9-46C0-A529-869852A91B62}" type="presOf" srcId="{C0E18B8E-60CB-412B-8EE8-69D38C090FFB}" destId="{AE682770-5313-4758-A9FA-59ECFF7B2313}" srcOrd="0" destOrd="0" presId="urn:microsoft.com/office/officeart/2005/8/layout/process4"/>
    <dgm:cxn modelId="{CF896C8D-0A30-4224-90D7-AF5747499150}" srcId="{C0E18B8E-60CB-412B-8EE8-69D38C090FFB}" destId="{EF579363-224F-4898-B490-CB9EE1B71508}" srcOrd="0" destOrd="0" parTransId="{D6339D2A-92F5-4D09-9B81-D9599A62AD38}" sibTransId="{E8F6C304-F7D9-4BA3-9238-DC51B5B8CB40}"/>
    <dgm:cxn modelId="{7EA404A7-2288-4F3A-B507-898325BAF39C}" srcId="{6B473BAF-6591-465A-A569-A89E3E67CF26}" destId="{F1DE49FD-688B-4D9C-A379-099C0D83E21F}" srcOrd="0" destOrd="0" parTransId="{31B2D45A-D934-4902-BF49-576B0AD89BAE}" sibTransId="{E7D8993C-897A-4167-BC51-713951A6265A}"/>
    <dgm:cxn modelId="{7EDDB82A-D4A9-4F5C-B195-EB1CB2F482E4}" type="presOf" srcId="{6B473BAF-6591-465A-A569-A89E3E67CF26}" destId="{366CE2F2-47DE-4E12-920C-EB89CBAD82E4}" srcOrd="1" destOrd="0" presId="urn:microsoft.com/office/officeart/2005/8/layout/process4"/>
    <dgm:cxn modelId="{57233026-888C-42CC-9DEA-5FB8B3D82F53}" type="presOf" srcId="{C0E18B8E-60CB-412B-8EE8-69D38C090FFB}" destId="{DDC82427-FDF0-4899-BB99-D575CCC8107E}" srcOrd="1" destOrd="0" presId="urn:microsoft.com/office/officeart/2005/8/layout/process4"/>
    <dgm:cxn modelId="{7086BB22-E9D3-431E-8AAB-51AB114CAE81}" type="presOf" srcId="{F1DE49FD-688B-4D9C-A379-099C0D83E21F}" destId="{641CCA18-940D-456F-8700-AE2B8191196B}" srcOrd="0" destOrd="0" presId="urn:microsoft.com/office/officeart/2005/8/layout/process4"/>
    <dgm:cxn modelId="{19B5EC6C-64CD-419D-B7C3-C548DD10492F}" srcId="{793EEC06-5210-4B48-954D-E96FF40F1136}" destId="{0A54E720-E537-4D70-9A00-0AB6B4D5BE40}" srcOrd="3" destOrd="0" parTransId="{1AF2D59D-5250-4583-879B-9C9829A4D61C}" sibTransId="{22268191-95C4-4B6C-8127-8CDBABC4332A}"/>
    <dgm:cxn modelId="{1496E507-A936-4CB7-93EA-15450A4FCB5B}" srcId="{793EEC06-5210-4B48-954D-E96FF40F1136}" destId="{6B473BAF-6591-465A-A569-A89E3E67CF26}" srcOrd="1" destOrd="0" parTransId="{F5CA5C6D-ACF2-47A3-9032-481CAF190266}" sibTransId="{22D539E9-1B94-465B-B4A7-28702CFD5867}"/>
    <dgm:cxn modelId="{EA13BA33-610B-4C64-AF8F-FE9315E9E48C}" type="presOf" srcId="{501885A6-2D6A-485E-830D-889D31EB96DA}" destId="{0211F778-2F23-42A3-B1CC-5DA409264BE8}" srcOrd="1" destOrd="0" presId="urn:microsoft.com/office/officeart/2005/8/layout/process4"/>
    <dgm:cxn modelId="{E6B142E1-E9B9-4D8F-8BFE-FA89A4481C9E}" type="presOf" srcId="{0A54E720-E537-4D70-9A00-0AB6B4D5BE40}" destId="{395E2343-0296-459D-B510-1656B70CF26A}" srcOrd="0" destOrd="0" presId="urn:microsoft.com/office/officeart/2005/8/layout/process4"/>
    <dgm:cxn modelId="{08BFEA3F-CD96-4CB7-ADD8-50EF307DA6FE}" srcId="{501885A6-2D6A-485E-830D-889D31EB96DA}" destId="{142AB338-4E25-45C6-AC5D-0D4F8D00B8B1}" srcOrd="0" destOrd="0" parTransId="{075105D2-2FF7-474F-9547-8771CA91E167}" sibTransId="{C53E6B16-62B5-4408-989C-1C008FA82FDD}"/>
    <dgm:cxn modelId="{213CF376-FFE6-4EFD-A8B7-13A217113926}" type="presOf" srcId="{EF579363-224F-4898-B490-CB9EE1B71508}" destId="{67AAECD4-B533-4AD4-8A34-DB469CC1F8BF}" srcOrd="0" destOrd="0" presId="urn:microsoft.com/office/officeart/2005/8/layout/process4"/>
    <dgm:cxn modelId="{4D3575F7-2825-4EBE-993B-AE21AF734CB8}" type="presOf" srcId="{6B473BAF-6591-465A-A569-A89E3E67CF26}" destId="{EB6318A7-C81B-4561-98F6-0A3F491C338D}" srcOrd="0" destOrd="0" presId="urn:microsoft.com/office/officeart/2005/8/layout/process4"/>
    <dgm:cxn modelId="{ED68AF86-2337-4600-9561-F355D4147EC0}" type="presParOf" srcId="{729A796E-16CC-4AD5-B81E-6468FED76EBA}" destId="{E5230BEA-BC33-4623-B1C5-E651B0D428DC}" srcOrd="0" destOrd="0" presId="urn:microsoft.com/office/officeart/2005/8/layout/process4"/>
    <dgm:cxn modelId="{6492A2B6-0A4F-4378-8B84-B943372586B5}" type="presParOf" srcId="{E5230BEA-BC33-4623-B1C5-E651B0D428DC}" destId="{395E2343-0296-459D-B510-1656B70CF26A}" srcOrd="0" destOrd="0" presId="urn:microsoft.com/office/officeart/2005/8/layout/process4"/>
    <dgm:cxn modelId="{D8B7F6FA-CFF5-4A70-9DA8-28C560665269}" type="presParOf" srcId="{729A796E-16CC-4AD5-B81E-6468FED76EBA}" destId="{14329403-EA62-4C28-8FEB-CA92DAC8970C}" srcOrd="1" destOrd="0" presId="urn:microsoft.com/office/officeart/2005/8/layout/process4"/>
    <dgm:cxn modelId="{DD38C6BC-B74A-4C51-95F2-14D38549A4D4}" type="presParOf" srcId="{729A796E-16CC-4AD5-B81E-6468FED76EBA}" destId="{D363C723-0358-41E9-A726-6AC14B5C3A30}" srcOrd="2" destOrd="0" presId="urn:microsoft.com/office/officeart/2005/8/layout/process4"/>
    <dgm:cxn modelId="{3F1049E8-E620-49DD-9E13-C5805EBFF614}" type="presParOf" srcId="{D363C723-0358-41E9-A726-6AC14B5C3A30}" destId="{AE682770-5313-4758-A9FA-59ECFF7B2313}" srcOrd="0" destOrd="0" presId="urn:microsoft.com/office/officeart/2005/8/layout/process4"/>
    <dgm:cxn modelId="{6AC86F18-0563-42C0-8611-6AEDC9542B8B}" type="presParOf" srcId="{D363C723-0358-41E9-A726-6AC14B5C3A30}" destId="{DDC82427-FDF0-4899-BB99-D575CCC8107E}" srcOrd="1" destOrd="0" presId="urn:microsoft.com/office/officeart/2005/8/layout/process4"/>
    <dgm:cxn modelId="{6B31A41F-A168-414C-B5A1-AFDCABA0CB7F}" type="presParOf" srcId="{D363C723-0358-41E9-A726-6AC14B5C3A30}" destId="{19C1DED3-718A-45DA-A45B-7F59A971D02B}" srcOrd="2" destOrd="0" presId="urn:microsoft.com/office/officeart/2005/8/layout/process4"/>
    <dgm:cxn modelId="{7A247720-5D0D-481F-A755-E8B888AEFA6A}" type="presParOf" srcId="{19C1DED3-718A-45DA-A45B-7F59A971D02B}" destId="{67AAECD4-B533-4AD4-8A34-DB469CC1F8BF}" srcOrd="0" destOrd="0" presId="urn:microsoft.com/office/officeart/2005/8/layout/process4"/>
    <dgm:cxn modelId="{189E3CCC-3A45-47CE-B024-BCD2FB0187A2}" type="presParOf" srcId="{729A796E-16CC-4AD5-B81E-6468FED76EBA}" destId="{0169013D-DF85-40B4-8B6A-0C7D78A4D559}" srcOrd="3" destOrd="0" presId="urn:microsoft.com/office/officeart/2005/8/layout/process4"/>
    <dgm:cxn modelId="{64631F78-C39F-4309-919D-67E9BD0C6CF5}" type="presParOf" srcId="{729A796E-16CC-4AD5-B81E-6468FED76EBA}" destId="{0BB23B17-E30C-4D91-81D9-42CB3BEC8ED3}" srcOrd="4" destOrd="0" presId="urn:microsoft.com/office/officeart/2005/8/layout/process4"/>
    <dgm:cxn modelId="{D60D751C-02EE-44AE-8CDC-3626488EC102}" type="presParOf" srcId="{0BB23B17-E30C-4D91-81D9-42CB3BEC8ED3}" destId="{EB6318A7-C81B-4561-98F6-0A3F491C338D}" srcOrd="0" destOrd="0" presId="urn:microsoft.com/office/officeart/2005/8/layout/process4"/>
    <dgm:cxn modelId="{3C6CE6BA-7740-445B-8D65-87C0522F545D}" type="presParOf" srcId="{0BB23B17-E30C-4D91-81D9-42CB3BEC8ED3}" destId="{366CE2F2-47DE-4E12-920C-EB89CBAD82E4}" srcOrd="1" destOrd="0" presId="urn:microsoft.com/office/officeart/2005/8/layout/process4"/>
    <dgm:cxn modelId="{E7681312-0ACC-46A5-8413-51A6C8B5E46D}" type="presParOf" srcId="{0BB23B17-E30C-4D91-81D9-42CB3BEC8ED3}" destId="{DEB57FDE-3077-4A05-8543-A19DA9427F5E}" srcOrd="2" destOrd="0" presId="urn:microsoft.com/office/officeart/2005/8/layout/process4"/>
    <dgm:cxn modelId="{24EFEA6D-0530-4054-B4C5-2942D04264C1}" type="presParOf" srcId="{DEB57FDE-3077-4A05-8543-A19DA9427F5E}" destId="{641CCA18-940D-456F-8700-AE2B8191196B}" srcOrd="0" destOrd="0" presId="urn:microsoft.com/office/officeart/2005/8/layout/process4"/>
    <dgm:cxn modelId="{8D3CB7F8-16CA-4660-B931-F2729F23FA20}" type="presParOf" srcId="{729A796E-16CC-4AD5-B81E-6468FED76EBA}" destId="{67AE4F56-E8D9-478B-9378-9BD7C363C10D}" srcOrd="5" destOrd="0" presId="urn:microsoft.com/office/officeart/2005/8/layout/process4"/>
    <dgm:cxn modelId="{33818479-9ECF-4434-B069-46267EA951A6}" type="presParOf" srcId="{729A796E-16CC-4AD5-B81E-6468FED76EBA}" destId="{97FF16C3-25EF-4E0A-B41C-F8E774A644A2}" srcOrd="6" destOrd="0" presId="urn:microsoft.com/office/officeart/2005/8/layout/process4"/>
    <dgm:cxn modelId="{9A757135-A2DC-420D-B0FC-9327BBBCBD97}" type="presParOf" srcId="{97FF16C3-25EF-4E0A-B41C-F8E774A644A2}" destId="{D56C8C54-7789-431E-99DC-2FF33725E3B1}" srcOrd="0" destOrd="0" presId="urn:microsoft.com/office/officeart/2005/8/layout/process4"/>
    <dgm:cxn modelId="{E1DB90DE-A059-4140-BC82-1EC8780C9C96}" type="presParOf" srcId="{97FF16C3-25EF-4E0A-B41C-F8E774A644A2}" destId="{0211F778-2F23-42A3-B1CC-5DA409264BE8}" srcOrd="1" destOrd="0" presId="urn:microsoft.com/office/officeart/2005/8/layout/process4"/>
    <dgm:cxn modelId="{23A7087C-1D39-4649-9783-778C61F10922}" type="presParOf" srcId="{97FF16C3-25EF-4E0A-B41C-F8E774A644A2}" destId="{A0628AD1-2772-440E-92DA-A9C15C921370}" srcOrd="2" destOrd="0" presId="urn:microsoft.com/office/officeart/2005/8/layout/process4"/>
    <dgm:cxn modelId="{CDAFFFC4-02D7-4B3A-90C1-A39A79BA4603}" type="presParOf" srcId="{A0628AD1-2772-440E-92DA-A9C15C921370}" destId="{2DE39447-CC61-408D-B51F-508C8E1A1ED6}"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C3E60B-539D-41BB-8069-98D4258383C1}"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s-EC"/>
        </a:p>
      </dgm:t>
    </dgm:pt>
    <dgm:pt modelId="{26BCD751-01FC-41EE-B859-77CF32AFA0C0}">
      <dgm:prSet phldrT="[Texto]" custT="1"/>
      <dgm:spPr>
        <a:solidFill>
          <a:srgbClr val="CBD729"/>
        </a:solidFill>
      </dgm:spPr>
      <dgm:t>
        <a:bodyPr/>
        <a:lstStyle/>
        <a:p>
          <a:pPr algn="ctr"/>
          <a:r>
            <a:rPr lang="es-EC" sz="2400" dirty="0" smtClean="0">
              <a:solidFill>
                <a:schemeClr val="tx1"/>
              </a:solidFill>
              <a:latin typeface="Times New Roman" panose="02020603050405020304" pitchFamily="18" charset="0"/>
              <a:cs typeface="Times New Roman" panose="02020603050405020304" pitchFamily="18" charset="0"/>
            </a:rPr>
            <a:t>17 preguntas obligatorias</a:t>
          </a:r>
          <a:endParaRPr lang="es-EC" sz="2400" dirty="0">
            <a:solidFill>
              <a:schemeClr val="tx1"/>
            </a:solidFill>
            <a:latin typeface="Times New Roman" panose="02020603050405020304" pitchFamily="18" charset="0"/>
            <a:cs typeface="Times New Roman" panose="02020603050405020304" pitchFamily="18" charset="0"/>
          </a:endParaRPr>
        </a:p>
      </dgm:t>
    </dgm:pt>
    <dgm:pt modelId="{0D9797DE-0B0C-4E42-8B86-0F868CA50E0E}" type="parTrans" cxnId="{CDAAFF01-E01A-470F-8C8A-03D494D61EA9}">
      <dgm:prSet/>
      <dgm:spPr/>
      <dgm:t>
        <a:bodyPr/>
        <a:lstStyle/>
        <a:p>
          <a:pPr algn="just"/>
          <a:endParaRPr lang="es-EC" sz="1700">
            <a:solidFill>
              <a:schemeClr val="tx1"/>
            </a:solidFill>
          </a:endParaRPr>
        </a:p>
      </dgm:t>
    </dgm:pt>
    <dgm:pt modelId="{3AF90722-7488-4A40-8979-C5857C05B9C3}" type="sibTrans" cxnId="{CDAAFF01-E01A-470F-8C8A-03D494D61EA9}">
      <dgm:prSet/>
      <dgm:spPr/>
      <dgm:t>
        <a:bodyPr/>
        <a:lstStyle/>
        <a:p>
          <a:pPr algn="just"/>
          <a:endParaRPr lang="es-EC" sz="1700">
            <a:solidFill>
              <a:schemeClr val="tx1"/>
            </a:solidFill>
          </a:endParaRPr>
        </a:p>
      </dgm:t>
    </dgm:pt>
    <dgm:pt modelId="{810CF3CA-B8FE-4434-9181-CF678CE8C3EC}">
      <dgm:prSet phldrT="[Texto]" custT="1"/>
      <dgm:spPr>
        <a:solidFill>
          <a:srgbClr val="CBD729"/>
        </a:solidFill>
      </dgm:spPr>
      <dgm:t>
        <a:bodyPr/>
        <a:lstStyle/>
        <a:p>
          <a:pPr algn="ctr"/>
          <a:r>
            <a:rPr lang="es-EC" sz="2400" dirty="0" smtClean="0">
              <a:solidFill>
                <a:schemeClr val="tx1"/>
              </a:solidFill>
              <a:latin typeface="Times New Roman" panose="02020603050405020304" pitchFamily="18" charset="0"/>
              <a:cs typeface="Times New Roman" panose="02020603050405020304" pitchFamily="18" charset="0"/>
            </a:rPr>
            <a:t>15 preguntas de respuesta cerrada</a:t>
          </a:r>
          <a:endParaRPr lang="es-EC" sz="2400" dirty="0">
            <a:solidFill>
              <a:schemeClr val="tx1"/>
            </a:solidFill>
            <a:latin typeface="Times New Roman" panose="02020603050405020304" pitchFamily="18" charset="0"/>
            <a:cs typeface="Times New Roman" panose="02020603050405020304" pitchFamily="18" charset="0"/>
          </a:endParaRPr>
        </a:p>
      </dgm:t>
    </dgm:pt>
    <dgm:pt modelId="{26B56BCB-163A-44AB-B555-4CC7A3D99085}" type="parTrans" cxnId="{5F0B5639-5EBC-40F8-AE97-5769B3D78A3E}">
      <dgm:prSet/>
      <dgm:spPr/>
      <dgm:t>
        <a:bodyPr/>
        <a:lstStyle/>
        <a:p>
          <a:pPr algn="just"/>
          <a:endParaRPr lang="es-EC" sz="1700">
            <a:solidFill>
              <a:schemeClr val="tx1"/>
            </a:solidFill>
          </a:endParaRPr>
        </a:p>
      </dgm:t>
    </dgm:pt>
    <dgm:pt modelId="{FFC13613-2650-4DF8-8E3D-5A590BECAA7A}" type="sibTrans" cxnId="{5F0B5639-5EBC-40F8-AE97-5769B3D78A3E}">
      <dgm:prSet/>
      <dgm:spPr/>
      <dgm:t>
        <a:bodyPr/>
        <a:lstStyle/>
        <a:p>
          <a:pPr algn="just"/>
          <a:endParaRPr lang="es-EC" sz="1700">
            <a:solidFill>
              <a:schemeClr val="tx1"/>
            </a:solidFill>
          </a:endParaRPr>
        </a:p>
      </dgm:t>
    </dgm:pt>
    <dgm:pt modelId="{30D25BFD-FB49-482C-B120-FAA3E14B722C}">
      <dgm:prSet phldrT="[Texto]" custT="1"/>
      <dgm:spPr>
        <a:solidFill>
          <a:srgbClr val="CBD729"/>
        </a:solidFill>
      </dgm:spPr>
      <dgm:t>
        <a:bodyPr/>
        <a:lstStyle/>
        <a:p>
          <a:pPr algn="ctr"/>
          <a:r>
            <a:rPr lang="es-EC" sz="2400" dirty="0" smtClean="0">
              <a:solidFill>
                <a:schemeClr val="tx1"/>
              </a:solidFill>
              <a:latin typeface="Times New Roman" panose="02020603050405020304" pitchFamily="18" charset="0"/>
              <a:cs typeface="Times New Roman" panose="02020603050405020304" pitchFamily="18" charset="0"/>
            </a:rPr>
            <a:t>Fácil resolución para el encuestado</a:t>
          </a:r>
          <a:endParaRPr lang="es-EC" sz="2400" dirty="0">
            <a:solidFill>
              <a:schemeClr val="tx1"/>
            </a:solidFill>
            <a:latin typeface="Times New Roman" panose="02020603050405020304" pitchFamily="18" charset="0"/>
            <a:cs typeface="Times New Roman" panose="02020603050405020304" pitchFamily="18" charset="0"/>
          </a:endParaRPr>
        </a:p>
      </dgm:t>
    </dgm:pt>
    <dgm:pt modelId="{B5FE5077-9996-4F4F-9DC9-8CB7816FB229}" type="parTrans" cxnId="{F50D93A8-FA0F-4798-ADFD-44B0D27367F2}">
      <dgm:prSet/>
      <dgm:spPr/>
      <dgm:t>
        <a:bodyPr/>
        <a:lstStyle/>
        <a:p>
          <a:pPr algn="just"/>
          <a:endParaRPr lang="es-EC" sz="1700">
            <a:solidFill>
              <a:schemeClr val="tx1"/>
            </a:solidFill>
          </a:endParaRPr>
        </a:p>
      </dgm:t>
    </dgm:pt>
    <dgm:pt modelId="{C32308C2-8A47-42C1-B8CF-281BF4E3228B}" type="sibTrans" cxnId="{F50D93A8-FA0F-4798-ADFD-44B0D27367F2}">
      <dgm:prSet/>
      <dgm:spPr/>
      <dgm:t>
        <a:bodyPr/>
        <a:lstStyle/>
        <a:p>
          <a:pPr algn="just"/>
          <a:endParaRPr lang="es-EC" sz="1700">
            <a:solidFill>
              <a:schemeClr val="tx1"/>
            </a:solidFill>
          </a:endParaRPr>
        </a:p>
      </dgm:t>
    </dgm:pt>
    <dgm:pt modelId="{CAF1B5F3-4FF1-4FF8-9FC1-04336CF0074D}">
      <dgm:prSet phldrT="[Texto]" custT="1"/>
      <dgm:spPr>
        <a:solidFill>
          <a:srgbClr val="CBD729"/>
        </a:solidFill>
      </dgm:spPr>
      <dgm:t>
        <a:bodyPr/>
        <a:lstStyle/>
        <a:p>
          <a:pPr algn="ctr"/>
          <a:r>
            <a:rPr lang="es-EC" sz="2400" dirty="0" smtClean="0">
              <a:solidFill>
                <a:schemeClr val="tx1"/>
              </a:solidFill>
              <a:latin typeface="Times New Roman" panose="02020603050405020304" pitchFamily="18" charset="0"/>
              <a:cs typeface="Times New Roman" panose="02020603050405020304" pitchFamily="18" charset="0"/>
            </a:rPr>
            <a:t>Miembros de la alta gerencia</a:t>
          </a:r>
          <a:endParaRPr lang="es-EC" sz="2400" dirty="0">
            <a:solidFill>
              <a:schemeClr val="tx1"/>
            </a:solidFill>
            <a:latin typeface="Times New Roman" panose="02020603050405020304" pitchFamily="18" charset="0"/>
            <a:cs typeface="Times New Roman" panose="02020603050405020304" pitchFamily="18" charset="0"/>
          </a:endParaRPr>
        </a:p>
      </dgm:t>
    </dgm:pt>
    <dgm:pt modelId="{9C18D4BB-1660-41E0-9D69-26106827EBFB}" type="parTrans" cxnId="{9F602ABA-801C-4DAB-BA4F-A638350A9500}">
      <dgm:prSet/>
      <dgm:spPr/>
      <dgm:t>
        <a:bodyPr/>
        <a:lstStyle/>
        <a:p>
          <a:pPr algn="just"/>
          <a:endParaRPr lang="es-EC" sz="1700">
            <a:solidFill>
              <a:schemeClr val="tx1"/>
            </a:solidFill>
          </a:endParaRPr>
        </a:p>
      </dgm:t>
    </dgm:pt>
    <dgm:pt modelId="{D4A91CF2-0C4F-4E42-9EB6-A7B6A01045E5}" type="sibTrans" cxnId="{9F602ABA-801C-4DAB-BA4F-A638350A9500}">
      <dgm:prSet/>
      <dgm:spPr/>
      <dgm:t>
        <a:bodyPr/>
        <a:lstStyle/>
        <a:p>
          <a:pPr algn="just"/>
          <a:endParaRPr lang="es-EC" sz="1700">
            <a:solidFill>
              <a:schemeClr val="tx1"/>
            </a:solidFill>
          </a:endParaRPr>
        </a:p>
      </dgm:t>
    </dgm:pt>
    <dgm:pt modelId="{AC3F9DFA-3B2C-46C8-B1FA-D0995A527604}">
      <dgm:prSet phldrT="[Texto]" custT="1"/>
      <dgm:spPr>
        <a:solidFill>
          <a:schemeClr val="accent2"/>
        </a:solidFill>
      </dgm:spPr>
      <dgm:t>
        <a:bodyPr/>
        <a:lstStyle/>
        <a:p>
          <a:pPr algn="ctr"/>
          <a:r>
            <a:rPr lang="es-EC" sz="2400" b="1" dirty="0" smtClean="0">
              <a:solidFill>
                <a:schemeClr val="tx1"/>
              </a:solidFill>
              <a:latin typeface="Times New Roman" panose="02020603050405020304" pitchFamily="18" charset="0"/>
              <a:cs typeface="Times New Roman" panose="02020603050405020304" pitchFamily="18" charset="0"/>
            </a:rPr>
            <a:t>ENCUESTA</a:t>
          </a:r>
          <a:endParaRPr lang="es-EC" sz="2400" b="1" dirty="0">
            <a:solidFill>
              <a:schemeClr val="tx1"/>
            </a:solidFill>
            <a:latin typeface="Times New Roman" panose="02020603050405020304" pitchFamily="18" charset="0"/>
            <a:cs typeface="Times New Roman" panose="02020603050405020304" pitchFamily="18" charset="0"/>
          </a:endParaRPr>
        </a:p>
      </dgm:t>
    </dgm:pt>
    <dgm:pt modelId="{E5E8F6EC-FA5B-45E2-B451-A6A16668F367}" type="sibTrans" cxnId="{0A1BE6E1-1032-4073-93B1-41B8D19740F9}">
      <dgm:prSet/>
      <dgm:spPr/>
      <dgm:t>
        <a:bodyPr/>
        <a:lstStyle/>
        <a:p>
          <a:pPr algn="just"/>
          <a:endParaRPr lang="es-EC" sz="1700">
            <a:solidFill>
              <a:schemeClr val="tx1"/>
            </a:solidFill>
          </a:endParaRPr>
        </a:p>
      </dgm:t>
    </dgm:pt>
    <dgm:pt modelId="{502D6F70-25A5-4E05-8BDC-E3A841C31764}" type="parTrans" cxnId="{0A1BE6E1-1032-4073-93B1-41B8D19740F9}">
      <dgm:prSet/>
      <dgm:spPr/>
      <dgm:t>
        <a:bodyPr/>
        <a:lstStyle/>
        <a:p>
          <a:pPr algn="just"/>
          <a:endParaRPr lang="es-EC" sz="1700">
            <a:solidFill>
              <a:schemeClr val="tx1"/>
            </a:solidFill>
          </a:endParaRPr>
        </a:p>
      </dgm:t>
    </dgm:pt>
    <dgm:pt modelId="{41698496-C745-4191-910B-5262EA5616CB}" type="pres">
      <dgm:prSet presAssocID="{69C3E60B-539D-41BB-8069-98D4258383C1}" presName="layout" presStyleCnt="0">
        <dgm:presLayoutVars>
          <dgm:chMax/>
          <dgm:chPref/>
          <dgm:dir/>
          <dgm:animOne val="branch"/>
          <dgm:animLvl val="lvl"/>
          <dgm:resizeHandles/>
        </dgm:presLayoutVars>
      </dgm:prSet>
      <dgm:spPr/>
      <dgm:t>
        <a:bodyPr/>
        <a:lstStyle/>
        <a:p>
          <a:endParaRPr lang="es-EC"/>
        </a:p>
      </dgm:t>
    </dgm:pt>
    <dgm:pt modelId="{7EC573D4-26CF-4B30-B79B-DCD6FD93A5FD}" type="pres">
      <dgm:prSet presAssocID="{AC3F9DFA-3B2C-46C8-B1FA-D0995A527604}" presName="root" presStyleCnt="0">
        <dgm:presLayoutVars>
          <dgm:chMax/>
          <dgm:chPref val="4"/>
        </dgm:presLayoutVars>
      </dgm:prSet>
      <dgm:spPr/>
    </dgm:pt>
    <dgm:pt modelId="{6D9F8877-344B-4B48-B343-090579B90DF9}" type="pres">
      <dgm:prSet presAssocID="{AC3F9DFA-3B2C-46C8-B1FA-D0995A527604}" presName="rootComposite" presStyleCnt="0">
        <dgm:presLayoutVars/>
      </dgm:prSet>
      <dgm:spPr/>
    </dgm:pt>
    <dgm:pt modelId="{BB5D7F2A-E962-409A-BCF8-11950AA9B5A2}" type="pres">
      <dgm:prSet presAssocID="{AC3F9DFA-3B2C-46C8-B1FA-D0995A527604}" presName="rootText" presStyleLbl="node0" presStyleIdx="0" presStyleCnt="1" custScaleX="145858">
        <dgm:presLayoutVars>
          <dgm:chMax/>
          <dgm:chPref val="4"/>
        </dgm:presLayoutVars>
      </dgm:prSet>
      <dgm:spPr/>
      <dgm:t>
        <a:bodyPr/>
        <a:lstStyle/>
        <a:p>
          <a:endParaRPr lang="es-EC"/>
        </a:p>
      </dgm:t>
    </dgm:pt>
    <dgm:pt modelId="{CCCE0061-EB3D-45D3-918D-3CCC2ED962CC}" type="pres">
      <dgm:prSet presAssocID="{AC3F9DFA-3B2C-46C8-B1FA-D0995A527604}" presName="childShape" presStyleCnt="0">
        <dgm:presLayoutVars>
          <dgm:chMax val="0"/>
          <dgm:chPref val="0"/>
        </dgm:presLayoutVars>
      </dgm:prSet>
      <dgm:spPr/>
    </dgm:pt>
    <dgm:pt modelId="{27F224AB-1073-46A5-9D3A-F9AA632E0492}" type="pres">
      <dgm:prSet presAssocID="{26BCD751-01FC-41EE-B859-77CF32AFA0C0}" presName="childComposite" presStyleCnt="0">
        <dgm:presLayoutVars>
          <dgm:chMax val="0"/>
          <dgm:chPref val="0"/>
        </dgm:presLayoutVars>
      </dgm:prSet>
      <dgm:spPr/>
    </dgm:pt>
    <dgm:pt modelId="{B1FE778B-8350-4EEC-8E38-A8E66698A7BA}" type="pres">
      <dgm:prSet presAssocID="{26BCD751-01FC-41EE-B859-77CF32AFA0C0}" presName="Image" presStyleLbl="node1" presStyleIdx="0" presStyleCnt="4" custScaleX="161051"/>
      <dgm:spPr/>
    </dgm:pt>
    <dgm:pt modelId="{CC410A94-A497-4227-A7D9-3DAAF84627AE}" type="pres">
      <dgm:prSet presAssocID="{26BCD751-01FC-41EE-B859-77CF32AFA0C0}" presName="childText" presStyleLbl="lnNode1" presStyleIdx="0" presStyleCnt="4" custScaleX="161051">
        <dgm:presLayoutVars>
          <dgm:chMax val="0"/>
          <dgm:chPref val="0"/>
          <dgm:bulletEnabled val="1"/>
        </dgm:presLayoutVars>
      </dgm:prSet>
      <dgm:spPr/>
      <dgm:t>
        <a:bodyPr/>
        <a:lstStyle/>
        <a:p>
          <a:endParaRPr lang="es-EC"/>
        </a:p>
      </dgm:t>
    </dgm:pt>
    <dgm:pt modelId="{E5217534-1447-4552-93D2-754BB74FEAFE}" type="pres">
      <dgm:prSet presAssocID="{810CF3CA-B8FE-4434-9181-CF678CE8C3EC}" presName="childComposite" presStyleCnt="0">
        <dgm:presLayoutVars>
          <dgm:chMax val="0"/>
          <dgm:chPref val="0"/>
        </dgm:presLayoutVars>
      </dgm:prSet>
      <dgm:spPr/>
    </dgm:pt>
    <dgm:pt modelId="{E50B4EC9-4F85-41FD-9189-CD949F542D03}" type="pres">
      <dgm:prSet presAssocID="{810CF3CA-B8FE-4434-9181-CF678CE8C3EC}" presName="Image" presStyleLbl="node1" presStyleIdx="1" presStyleCnt="4" custScaleX="161051"/>
      <dgm:spPr/>
    </dgm:pt>
    <dgm:pt modelId="{79F9B3DC-B128-4AF6-AD76-9484B378760B}" type="pres">
      <dgm:prSet presAssocID="{810CF3CA-B8FE-4434-9181-CF678CE8C3EC}" presName="childText" presStyleLbl="lnNode1" presStyleIdx="1" presStyleCnt="4" custScaleX="161051">
        <dgm:presLayoutVars>
          <dgm:chMax val="0"/>
          <dgm:chPref val="0"/>
          <dgm:bulletEnabled val="1"/>
        </dgm:presLayoutVars>
      </dgm:prSet>
      <dgm:spPr/>
      <dgm:t>
        <a:bodyPr/>
        <a:lstStyle/>
        <a:p>
          <a:endParaRPr lang="es-EC"/>
        </a:p>
      </dgm:t>
    </dgm:pt>
    <dgm:pt modelId="{DA9A5D9A-E83F-4282-85A6-1DF189CBC0D1}" type="pres">
      <dgm:prSet presAssocID="{30D25BFD-FB49-482C-B120-FAA3E14B722C}" presName="childComposite" presStyleCnt="0">
        <dgm:presLayoutVars>
          <dgm:chMax val="0"/>
          <dgm:chPref val="0"/>
        </dgm:presLayoutVars>
      </dgm:prSet>
      <dgm:spPr/>
    </dgm:pt>
    <dgm:pt modelId="{3C5D34AD-C47F-441D-97BF-3CDF7EB86731}" type="pres">
      <dgm:prSet presAssocID="{30D25BFD-FB49-482C-B120-FAA3E14B722C}" presName="Image" presStyleLbl="node1" presStyleIdx="2" presStyleCnt="4" custScaleX="161051"/>
      <dgm:spPr/>
    </dgm:pt>
    <dgm:pt modelId="{211ED211-CC3C-4DD8-9516-A1940394A321}" type="pres">
      <dgm:prSet presAssocID="{30D25BFD-FB49-482C-B120-FAA3E14B722C}" presName="childText" presStyleLbl="lnNode1" presStyleIdx="2" presStyleCnt="4" custScaleX="161051">
        <dgm:presLayoutVars>
          <dgm:chMax val="0"/>
          <dgm:chPref val="0"/>
          <dgm:bulletEnabled val="1"/>
        </dgm:presLayoutVars>
      </dgm:prSet>
      <dgm:spPr/>
      <dgm:t>
        <a:bodyPr/>
        <a:lstStyle/>
        <a:p>
          <a:endParaRPr lang="es-EC"/>
        </a:p>
      </dgm:t>
    </dgm:pt>
    <dgm:pt modelId="{3C87C41A-D6C6-4C14-A033-9CF0690D6E60}" type="pres">
      <dgm:prSet presAssocID="{CAF1B5F3-4FF1-4FF8-9FC1-04336CF0074D}" presName="childComposite" presStyleCnt="0">
        <dgm:presLayoutVars>
          <dgm:chMax val="0"/>
          <dgm:chPref val="0"/>
        </dgm:presLayoutVars>
      </dgm:prSet>
      <dgm:spPr/>
    </dgm:pt>
    <dgm:pt modelId="{D0EF73FF-1A19-40B4-8482-DB9F39137AB3}" type="pres">
      <dgm:prSet presAssocID="{CAF1B5F3-4FF1-4FF8-9FC1-04336CF0074D}" presName="Image" presStyleLbl="node1" presStyleIdx="3" presStyleCnt="4" custScaleX="161051"/>
      <dgm:spPr/>
    </dgm:pt>
    <dgm:pt modelId="{B5AF2B73-D07A-4F8E-801C-3A7C5E480727}" type="pres">
      <dgm:prSet presAssocID="{CAF1B5F3-4FF1-4FF8-9FC1-04336CF0074D}" presName="childText" presStyleLbl="lnNode1" presStyleIdx="3" presStyleCnt="4" custScaleX="161051">
        <dgm:presLayoutVars>
          <dgm:chMax val="0"/>
          <dgm:chPref val="0"/>
          <dgm:bulletEnabled val="1"/>
        </dgm:presLayoutVars>
      </dgm:prSet>
      <dgm:spPr/>
      <dgm:t>
        <a:bodyPr/>
        <a:lstStyle/>
        <a:p>
          <a:endParaRPr lang="es-EC"/>
        </a:p>
      </dgm:t>
    </dgm:pt>
  </dgm:ptLst>
  <dgm:cxnLst>
    <dgm:cxn modelId="{0A1BE6E1-1032-4073-93B1-41B8D19740F9}" srcId="{69C3E60B-539D-41BB-8069-98D4258383C1}" destId="{AC3F9DFA-3B2C-46C8-B1FA-D0995A527604}" srcOrd="0" destOrd="0" parTransId="{502D6F70-25A5-4E05-8BDC-E3A841C31764}" sibTransId="{E5E8F6EC-FA5B-45E2-B451-A6A16668F367}"/>
    <dgm:cxn modelId="{E5448C37-A207-4F11-935C-E79DF34794C8}" type="presOf" srcId="{69C3E60B-539D-41BB-8069-98D4258383C1}" destId="{41698496-C745-4191-910B-5262EA5616CB}" srcOrd="0" destOrd="0" presId="urn:microsoft.com/office/officeart/2008/layout/PictureAccentList"/>
    <dgm:cxn modelId="{61ED75D4-182D-4BCE-8038-17F033E9A081}" type="presOf" srcId="{CAF1B5F3-4FF1-4FF8-9FC1-04336CF0074D}" destId="{B5AF2B73-D07A-4F8E-801C-3A7C5E480727}" srcOrd="0" destOrd="0" presId="urn:microsoft.com/office/officeart/2008/layout/PictureAccentList"/>
    <dgm:cxn modelId="{5F0B5639-5EBC-40F8-AE97-5769B3D78A3E}" srcId="{AC3F9DFA-3B2C-46C8-B1FA-D0995A527604}" destId="{810CF3CA-B8FE-4434-9181-CF678CE8C3EC}" srcOrd="1" destOrd="0" parTransId="{26B56BCB-163A-44AB-B555-4CC7A3D99085}" sibTransId="{FFC13613-2650-4DF8-8E3D-5A590BECAA7A}"/>
    <dgm:cxn modelId="{F50D93A8-FA0F-4798-ADFD-44B0D27367F2}" srcId="{AC3F9DFA-3B2C-46C8-B1FA-D0995A527604}" destId="{30D25BFD-FB49-482C-B120-FAA3E14B722C}" srcOrd="2" destOrd="0" parTransId="{B5FE5077-9996-4F4F-9DC9-8CB7816FB229}" sibTransId="{C32308C2-8A47-42C1-B8CF-281BF4E3228B}"/>
    <dgm:cxn modelId="{A7244572-035A-4CE1-BC2E-0A21A6D16880}" type="presOf" srcId="{30D25BFD-FB49-482C-B120-FAA3E14B722C}" destId="{211ED211-CC3C-4DD8-9516-A1940394A321}" srcOrd="0" destOrd="0" presId="urn:microsoft.com/office/officeart/2008/layout/PictureAccentList"/>
    <dgm:cxn modelId="{9F602ABA-801C-4DAB-BA4F-A638350A9500}" srcId="{AC3F9DFA-3B2C-46C8-B1FA-D0995A527604}" destId="{CAF1B5F3-4FF1-4FF8-9FC1-04336CF0074D}" srcOrd="3" destOrd="0" parTransId="{9C18D4BB-1660-41E0-9D69-26106827EBFB}" sibTransId="{D4A91CF2-0C4F-4E42-9EB6-A7B6A01045E5}"/>
    <dgm:cxn modelId="{4E1CE9ED-3DD3-4AF2-9464-8A817942A0EB}" type="presOf" srcId="{AC3F9DFA-3B2C-46C8-B1FA-D0995A527604}" destId="{BB5D7F2A-E962-409A-BCF8-11950AA9B5A2}" srcOrd="0" destOrd="0" presId="urn:microsoft.com/office/officeart/2008/layout/PictureAccentList"/>
    <dgm:cxn modelId="{CDAAFF01-E01A-470F-8C8A-03D494D61EA9}" srcId="{AC3F9DFA-3B2C-46C8-B1FA-D0995A527604}" destId="{26BCD751-01FC-41EE-B859-77CF32AFA0C0}" srcOrd="0" destOrd="0" parTransId="{0D9797DE-0B0C-4E42-8B86-0F868CA50E0E}" sibTransId="{3AF90722-7488-4A40-8979-C5857C05B9C3}"/>
    <dgm:cxn modelId="{F7E90CF8-24E0-4B4A-99D7-6D1A523EEBB9}" type="presOf" srcId="{26BCD751-01FC-41EE-B859-77CF32AFA0C0}" destId="{CC410A94-A497-4227-A7D9-3DAAF84627AE}" srcOrd="0" destOrd="0" presId="urn:microsoft.com/office/officeart/2008/layout/PictureAccentList"/>
    <dgm:cxn modelId="{4EFB6B03-A43D-4CF2-8D86-FE8F7380422C}" type="presOf" srcId="{810CF3CA-B8FE-4434-9181-CF678CE8C3EC}" destId="{79F9B3DC-B128-4AF6-AD76-9484B378760B}" srcOrd="0" destOrd="0" presId="urn:microsoft.com/office/officeart/2008/layout/PictureAccentList"/>
    <dgm:cxn modelId="{CD216A10-AD31-4191-81E6-2F6424380210}" type="presParOf" srcId="{41698496-C745-4191-910B-5262EA5616CB}" destId="{7EC573D4-26CF-4B30-B79B-DCD6FD93A5FD}" srcOrd="0" destOrd="0" presId="urn:microsoft.com/office/officeart/2008/layout/PictureAccentList"/>
    <dgm:cxn modelId="{8F524B72-7226-44AB-9040-145B8CA300F3}" type="presParOf" srcId="{7EC573D4-26CF-4B30-B79B-DCD6FD93A5FD}" destId="{6D9F8877-344B-4B48-B343-090579B90DF9}" srcOrd="0" destOrd="0" presId="urn:microsoft.com/office/officeart/2008/layout/PictureAccentList"/>
    <dgm:cxn modelId="{A5F6CEA5-2E57-434B-B95A-AD9CDE678A52}" type="presParOf" srcId="{6D9F8877-344B-4B48-B343-090579B90DF9}" destId="{BB5D7F2A-E962-409A-BCF8-11950AA9B5A2}" srcOrd="0" destOrd="0" presId="urn:microsoft.com/office/officeart/2008/layout/PictureAccentList"/>
    <dgm:cxn modelId="{D29507B5-0D99-41CA-847B-B49858B5AF3A}" type="presParOf" srcId="{7EC573D4-26CF-4B30-B79B-DCD6FD93A5FD}" destId="{CCCE0061-EB3D-45D3-918D-3CCC2ED962CC}" srcOrd="1" destOrd="0" presId="urn:microsoft.com/office/officeart/2008/layout/PictureAccentList"/>
    <dgm:cxn modelId="{0D9BB3F8-D024-4BE4-945F-578709E087EF}" type="presParOf" srcId="{CCCE0061-EB3D-45D3-918D-3CCC2ED962CC}" destId="{27F224AB-1073-46A5-9D3A-F9AA632E0492}" srcOrd="0" destOrd="0" presId="urn:microsoft.com/office/officeart/2008/layout/PictureAccentList"/>
    <dgm:cxn modelId="{D5461519-5A1E-4D33-A781-662FE1F3EDAE}" type="presParOf" srcId="{27F224AB-1073-46A5-9D3A-F9AA632E0492}" destId="{B1FE778B-8350-4EEC-8E38-A8E66698A7BA}" srcOrd="0" destOrd="0" presId="urn:microsoft.com/office/officeart/2008/layout/PictureAccentList"/>
    <dgm:cxn modelId="{B8DD4DE2-8018-417E-8828-5CF488F84ACE}" type="presParOf" srcId="{27F224AB-1073-46A5-9D3A-F9AA632E0492}" destId="{CC410A94-A497-4227-A7D9-3DAAF84627AE}" srcOrd="1" destOrd="0" presId="urn:microsoft.com/office/officeart/2008/layout/PictureAccentList"/>
    <dgm:cxn modelId="{004B8073-4424-44AB-B6AB-4BA2E0984A14}" type="presParOf" srcId="{CCCE0061-EB3D-45D3-918D-3CCC2ED962CC}" destId="{E5217534-1447-4552-93D2-754BB74FEAFE}" srcOrd="1" destOrd="0" presId="urn:microsoft.com/office/officeart/2008/layout/PictureAccentList"/>
    <dgm:cxn modelId="{5ABBF06C-080D-49C0-A5BC-9DA668D5D834}" type="presParOf" srcId="{E5217534-1447-4552-93D2-754BB74FEAFE}" destId="{E50B4EC9-4F85-41FD-9189-CD949F542D03}" srcOrd="0" destOrd="0" presId="urn:microsoft.com/office/officeart/2008/layout/PictureAccentList"/>
    <dgm:cxn modelId="{E20665B8-7687-4504-A779-89C1BD7249F7}" type="presParOf" srcId="{E5217534-1447-4552-93D2-754BB74FEAFE}" destId="{79F9B3DC-B128-4AF6-AD76-9484B378760B}" srcOrd="1" destOrd="0" presId="urn:microsoft.com/office/officeart/2008/layout/PictureAccentList"/>
    <dgm:cxn modelId="{1370B76B-FBBD-4F9E-BA4B-F00C7836EC65}" type="presParOf" srcId="{CCCE0061-EB3D-45D3-918D-3CCC2ED962CC}" destId="{DA9A5D9A-E83F-4282-85A6-1DF189CBC0D1}" srcOrd="2" destOrd="0" presId="urn:microsoft.com/office/officeart/2008/layout/PictureAccentList"/>
    <dgm:cxn modelId="{A546779A-C5A8-4342-8389-41C81BA2FF55}" type="presParOf" srcId="{DA9A5D9A-E83F-4282-85A6-1DF189CBC0D1}" destId="{3C5D34AD-C47F-441D-97BF-3CDF7EB86731}" srcOrd="0" destOrd="0" presId="urn:microsoft.com/office/officeart/2008/layout/PictureAccentList"/>
    <dgm:cxn modelId="{3EAA0881-3CBD-4D99-9947-01823837FF47}" type="presParOf" srcId="{DA9A5D9A-E83F-4282-85A6-1DF189CBC0D1}" destId="{211ED211-CC3C-4DD8-9516-A1940394A321}" srcOrd="1" destOrd="0" presId="urn:microsoft.com/office/officeart/2008/layout/PictureAccentList"/>
    <dgm:cxn modelId="{FB2DCE6B-FB87-4100-8437-DC47E5D62B57}" type="presParOf" srcId="{CCCE0061-EB3D-45D3-918D-3CCC2ED962CC}" destId="{3C87C41A-D6C6-4C14-A033-9CF0690D6E60}" srcOrd="3" destOrd="0" presId="urn:microsoft.com/office/officeart/2008/layout/PictureAccentList"/>
    <dgm:cxn modelId="{80EAC98A-C9B1-476C-A0F0-D160F1854B3B}" type="presParOf" srcId="{3C87C41A-D6C6-4C14-A033-9CF0690D6E60}" destId="{D0EF73FF-1A19-40B4-8482-DB9F39137AB3}" srcOrd="0" destOrd="0" presId="urn:microsoft.com/office/officeart/2008/layout/PictureAccentList"/>
    <dgm:cxn modelId="{145A7928-271B-4E96-AC06-11DF4D8889E4}" type="presParOf" srcId="{3C87C41A-D6C6-4C14-A033-9CF0690D6E60}" destId="{B5AF2B73-D07A-4F8E-801C-3A7C5E480727}" srcOrd="1" destOrd="0" presId="urn:microsoft.com/office/officeart/2008/layout/Pictu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1F50919-CC5D-4D0C-B9C6-3C0A83B06BB6}"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s-EC"/>
        </a:p>
      </dgm:t>
    </dgm:pt>
    <dgm:pt modelId="{C612D6E7-075B-4B3F-BF33-4B8EC0C1849F}">
      <dgm:prSet phldrT="[Texto]"/>
      <dgm:spPr/>
      <dgm:t>
        <a:bodyPr/>
        <a:lstStyle/>
        <a:p>
          <a:r>
            <a:rPr lang="es-EC" dirty="0" smtClean="0">
              <a:latin typeface="Times New Roman" panose="02020603050405020304" pitchFamily="18" charset="0"/>
              <a:cs typeface="Times New Roman" panose="02020603050405020304" pitchFamily="18" charset="0"/>
            </a:rPr>
            <a:t>Alineación de TI y negocio</a:t>
          </a:r>
          <a:endParaRPr lang="es-EC" dirty="0">
            <a:latin typeface="Times New Roman" panose="02020603050405020304" pitchFamily="18" charset="0"/>
            <a:cs typeface="Times New Roman" panose="02020603050405020304" pitchFamily="18" charset="0"/>
          </a:endParaRPr>
        </a:p>
      </dgm:t>
    </dgm:pt>
    <dgm:pt modelId="{F019BC71-08AB-4AA8-9EC3-BCCD5B61CA62}" type="parTrans" cxnId="{E5AAE4BE-0322-4F30-8CA9-EC739EC3C3CA}">
      <dgm:prSet/>
      <dgm:spPr/>
      <dgm:t>
        <a:bodyPr/>
        <a:lstStyle/>
        <a:p>
          <a:endParaRPr lang="es-EC"/>
        </a:p>
      </dgm:t>
    </dgm:pt>
    <dgm:pt modelId="{54425582-A98D-44C5-AD47-275EAA7B25B8}" type="sibTrans" cxnId="{E5AAE4BE-0322-4F30-8CA9-EC739EC3C3CA}">
      <dgm:prSet/>
      <dgm:spPr/>
      <dgm:t>
        <a:bodyPr/>
        <a:lstStyle/>
        <a:p>
          <a:endParaRPr lang="es-EC"/>
        </a:p>
      </dgm:t>
    </dgm:pt>
    <dgm:pt modelId="{BB2DE6FB-938D-48A2-9969-AD8425FDEAF8}">
      <dgm:prSet phldrT="[Texto]"/>
      <dgm:spPr/>
      <dgm:t>
        <a:bodyPr/>
        <a:lstStyle/>
        <a:p>
          <a:r>
            <a:rPr lang="es-EC" dirty="0" smtClean="0">
              <a:latin typeface="Times New Roman" panose="02020603050405020304" pitchFamily="18" charset="0"/>
              <a:cs typeface="Times New Roman" panose="02020603050405020304" pitchFamily="18" charset="0"/>
            </a:rPr>
            <a:t>Planificación estratégica TI</a:t>
          </a:r>
        </a:p>
        <a:p>
          <a:r>
            <a:rPr lang="es-EC" dirty="0" smtClean="0">
              <a:latin typeface="Times New Roman" panose="02020603050405020304" pitchFamily="18" charset="0"/>
              <a:cs typeface="Times New Roman" panose="02020603050405020304" pitchFamily="18" charset="0"/>
            </a:rPr>
            <a:t>(Cobit)</a:t>
          </a:r>
          <a:endParaRPr lang="es-EC" dirty="0">
            <a:latin typeface="Times New Roman" panose="02020603050405020304" pitchFamily="18" charset="0"/>
            <a:cs typeface="Times New Roman" panose="02020603050405020304" pitchFamily="18" charset="0"/>
          </a:endParaRPr>
        </a:p>
      </dgm:t>
    </dgm:pt>
    <dgm:pt modelId="{668B870F-5B8A-433F-9333-411E66BCDC79}" type="parTrans" cxnId="{942CD2A3-2D03-4103-BCF1-75CF2ADF67F1}">
      <dgm:prSet/>
      <dgm:spPr/>
      <dgm:t>
        <a:bodyPr/>
        <a:lstStyle/>
        <a:p>
          <a:endParaRPr lang="es-EC"/>
        </a:p>
      </dgm:t>
    </dgm:pt>
    <dgm:pt modelId="{A4E6E126-1EF8-4C03-B277-B349560FE7F7}" type="sibTrans" cxnId="{942CD2A3-2D03-4103-BCF1-75CF2ADF67F1}">
      <dgm:prSet/>
      <dgm:spPr/>
      <dgm:t>
        <a:bodyPr/>
        <a:lstStyle/>
        <a:p>
          <a:endParaRPr lang="es-EC"/>
        </a:p>
      </dgm:t>
    </dgm:pt>
    <dgm:pt modelId="{B7962BAA-EED0-4F27-B5F8-E357E81248E3}">
      <dgm:prSet phldrT="[Texto]"/>
      <dgm:spPr/>
      <dgm:t>
        <a:bodyPr/>
        <a:lstStyle/>
        <a:p>
          <a:r>
            <a:rPr lang="es-EC" dirty="0" smtClean="0">
              <a:latin typeface="Times New Roman" panose="02020603050405020304" pitchFamily="18" charset="0"/>
              <a:cs typeface="Times New Roman" panose="02020603050405020304" pitchFamily="18" charset="0"/>
            </a:rPr>
            <a:t>Integración de sub-áreas de  TI (DevOps) </a:t>
          </a:r>
          <a:endParaRPr lang="es-EC" dirty="0">
            <a:latin typeface="Times New Roman" panose="02020603050405020304" pitchFamily="18" charset="0"/>
            <a:cs typeface="Times New Roman" panose="02020603050405020304" pitchFamily="18" charset="0"/>
          </a:endParaRPr>
        </a:p>
      </dgm:t>
    </dgm:pt>
    <dgm:pt modelId="{BF1FAF24-C8AD-48EA-B399-91EF46DE02F1}" type="parTrans" cxnId="{E31B5EAE-1958-498E-A566-35C6898A5ADD}">
      <dgm:prSet/>
      <dgm:spPr/>
      <dgm:t>
        <a:bodyPr/>
        <a:lstStyle/>
        <a:p>
          <a:endParaRPr lang="es-EC"/>
        </a:p>
      </dgm:t>
    </dgm:pt>
    <dgm:pt modelId="{8C4DFF28-B121-41EA-9DE4-6A9E2EE8A0EA}" type="sibTrans" cxnId="{E31B5EAE-1958-498E-A566-35C6898A5ADD}">
      <dgm:prSet/>
      <dgm:spPr/>
      <dgm:t>
        <a:bodyPr/>
        <a:lstStyle/>
        <a:p>
          <a:endParaRPr lang="es-EC"/>
        </a:p>
      </dgm:t>
    </dgm:pt>
    <dgm:pt modelId="{41B59E73-87D1-4D31-B6BC-B4C2BEAE4DB2}">
      <dgm:prSet phldrT="[Texto]"/>
      <dgm:spPr/>
      <dgm:t>
        <a:bodyPr/>
        <a:lstStyle/>
        <a:p>
          <a:r>
            <a:rPr lang="es-EC" dirty="0" smtClean="0">
              <a:latin typeface="Times New Roman" panose="02020603050405020304" pitchFamily="18" charset="0"/>
              <a:cs typeface="Times New Roman" panose="02020603050405020304" pitchFamily="18" charset="0"/>
            </a:rPr>
            <a:t>Entrega de software de manera continua</a:t>
          </a:r>
        </a:p>
        <a:p>
          <a:r>
            <a:rPr lang="es-EC" dirty="0" smtClean="0">
              <a:latin typeface="Times New Roman" panose="02020603050405020304" pitchFamily="18" charset="0"/>
              <a:cs typeface="Times New Roman" panose="02020603050405020304" pitchFamily="18" charset="0"/>
            </a:rPr>
            <a:t>(Agile)</a:t>
          </a:r>
          <a:endParaRPr lang="es-EC" dirty="0">
            <a:latin typeface="Times New Roman" panose="02020603050405020304" pitchFamily="18" charset="0"/>
            <a:cs typeface="Times New Roman" panose="02020603050405020304" pitchFamily="18" charset="0"/>
          </a:endParaRPr>
        </a:p>
      </dgm:t>
    </dgm:pt>
    <dgm:pt modelId="{FF1908DD-234D-42AA-A1E6-CFFB7F02A98D}" type="parTrans" cxnId="{8D16FA15-B51F-433F-B50A-139BD29207D9}">
      <dgm:prSet/>
      <dgm:spPr/>
      <dgm:t>
        <a:bodyPr/>
        <a:lstStyle/>
        <a:p>
          <a:endParaRPr lang="es-EC"/>
        </a:p>
      </dgm:t>
    </dgm:pt>
    <dgm:pt modelId="{94A0DD09-10B9-4D13-BCD9-C45B2EFB80DC}" type="sibTrans" cxnId="{8D16FA15-B51F-433F-B50A-139BD29207D9}">
      <dgm:prSet/>
      <dgm:spPr/>
      <dgm:t>
        <a:bodyPr/>
        <a:lstStyle/>
        <a:p>
          <a:endParaRPr lang="es-EC"/>
        </a:p>
      </dgm:t>
    </dgm:pt>
    <dgm:pt modelId="{CA8E56C7-FDCC-4A57-BE48-0235E68ED349}">
      <dgm:prSet phldrT="[Texto]"/>
      <dgm:spPr/>
      <dgm:t>
        <a:bodyPr/>
        <a:lstStyle/>
        <a:p>
          <a:r>
            <a:rPr lang="es-EC" dirty="0" smtClean="0">
              <a:latin typeface="Times New Roman" panose="02020603050405020304" pitchFamily="18" charset="0"/>
              <a:cs typeface="Times New Roman" panose="02020603050405020304" pitchFamily="18" charset="0"/>
            </a:rPr>
            <a:t>Optimización de recursos </a:t>
          </a:r>
        </a:p>
        <a:p>
          <a:r>
            <a:rPr lang="es-EC" dirty="0" smtClean="0">
              <a:latin typeface="Times New Roman" panose="02020603050405020304" pitchFamily="18" charset="0"/>
              <a:cs typeface="Times New Roman" panose="02020603050405020304" pitchFamily="18" charset="0"/>
            </a:rPr>
            <a:t>(Lean IT)</a:t>
          </a:r>
          <a:endParaRPr lang="es-EC" dirty="0">
            <a:latin typeface="Times New Roman" panose="02020603050405020304" pitchFamily="18" charset="0"/>
            <a:cs typeface="Times New Roman" panose="02020603050405020304" pitchFamily="18" charset="0"/>
          </a:endParaRPr>
        </a:p>
      </dgm:t>
    </dgm:pt>
    <dgm:pt modelId="{C4AE140C-CC12-4288-8FBA-315990387226}" type="parTrans" cxnId="{CA074FCE-22A7-4CC0-97D5-25621E4C3CAA}">
      <dgm:prSet/>
      <dgm:spPr/>
      <dgm:t>
        <a:bodyPr/>
        <a:lstStyle/>
        <a:p>
          <a:endParaRPr lang="es-EC"/>
        </a:p>
      </dgm:t>
    </dgm:pt>
    <dgm:pt modelId="{FAF41C66-C3E0-4B5B-BDB0-6DD07CDA8DCD}" type="sibTrans" cxnId="{CA074FCE-22A7-4CC0-97D5-25621E4C3CAA}">
      <dgm:prSet/>
      <dgm:spPr/>
      <dgm:t>
        <a:bodyPr/>
        <a:lstStyle/>
        <a:p>
          <a:endParaRPr lang="es-EC"/>
        </a:p>
      </dgm:t>
    </dgm:pt>
    <dgm:pt modelId="{709C791A-C83D-431D-BC09-E8DE8A427A03}" type="pres">
      <dgm:prSet presAssocID="{A1F50919-CC5D-4D0C-B9C6-3C0A83B06BB6}" presName="Name0" presStyleCnt="0">
        <dgm:presLayoutVars>
          <dgm:chMax val="1"/>
          <dgm:dir/>
          <dgm:animLvl val="ctr"/>
          <dgm:resizeHandles val="exact"/>
        </dgm:presLayoutVars>
      </dgm:prSet>
      <dgm:spPr/>
      <dgm:t>
        <a:bodyPr/>
        <a:lstStyle/>
        <a:p>
          <a:endParaRPr lang="es-EC"/>
        </a:p>
      </dgm:t>
    </dgm:pt>
    <dgm:pt modelId="{9BB2BFD7-F7EB-4439-BF8D-7A4BDF2ACD02}" type="pres">
      <dgm:prSet presAssocID="{C612D6E7-075B-4B3F-BF33-4B8EC0C1849F}" presName="centerShape" presStyleLbl="node0" presStyleIdx="0" presStyleCnt="1" custLinFactNeighborX="-1026"/>
      <dgm:spPr/>
      <dgm:t>
        <a:bodyPr/>
        <a:lstStyle/>
        <a:p>
          <a:endParaRPr lang="es-EC"/>
        </a:p>
      </dgm:t>
    </dgm:pt>
    <dgm:pt modelId="{22E6240F-E3D4-4117-A22B-B49501227376}" type="pres">
      <dgm:prSet presAssocID="{668B870F-5B8A-433F-9333-411E66BCDC79}" presName="parTrans" presStyleLbl="sibTrans2D1" presStyleIdx="0" presStyleCnt="4"/>
      <dgm:spPr/>
      <dgm:t>
        <a:bodyPr/>
        <a:lstStyle/>
        <a:p>
          <a:endParaRPr lang="es-EC"/>
        </a:p>
      </dgm:t>
    </dgm:pt>
    <dgm:pt modelId="{B694B30F-1994-49A4-9BD3-7D2059187BC2}" type="pres">
      <dgm:prSet presAssocID="{668B870F-5B8A-433F-9333-411E66BCDC79}" presName="connectorText" presStyleLbl="sibTrans2D1" presStyleIdx="0" presStyleCnt="4"/>
      <dgm:spPr/>
      <dgm:t>
        <a:bodyPr/>
        <a:lstStyle/>
        <a:p>
          <a:endParaRPr lang="es-EC"/>
        </a:p>
      </dgm:t>
    </dgm:pt>
    <dgm:pt modelId="{EF065DE9-E26F-42CF-B914-94C2EFD20333}" type="pres">
      <dgm:prSet presAssocID="{BB2DE6FB-938D-48A2-9969-AD8425FDEAF8}" presName="node" presStyleLbl="node1" presStyleIdx="0" presStyleCnt="4">
        <dgm:presLayoutVars>
          <dgm:bulletEnabled val="1"/>
        </dgm:presLayoutVars>
      </dgm:prSet>
      <dgm:spPr/>
      <dgm:t>
        <a:bodyPr/>
        <a:lstStyle/>
        <a:p>
          <a:endParaRPr lang="es-EC"/>
        </a:p>
      </dgm:t>
    </dgm:pt>
    <dgm:pt modelId="{E0F181F5-56CD-48A6-91D1-EB0138F5B4CD}" type="pres">
      <dgm:prSet presAssocID="{BF1FAF24-C8AD-48EA-B399-91EF46DE02F1}" presName="parTrans" presStyleLbl="sibTrans2D1" presStyleIdx="1" presStyleCnt="4"/>
      <dgm:spPr/>
      <dgm:t>
        <a:bodyPr/>
        <a:lstStyle/>
        <a:p>
          <a:endParaRPr lang="es-EC"/>
        </a:p>
      </dgm:t>
    </dgm:pt>
    <dgm:pt modelId="{27713321-7270-4A89-960B-656AA349746F}" type="pres">
      <dgm:prSet presAssocID="{BF1FAF24-C8AD-48EA-B399-91EF46DE02F1}" presName="connectorText" presStyleLbl="sibTrans2D1" presStyleIdx="1" presStyleCnt="4"/>
      <dgm:spPr/>
      <dgm:t>
        <a:bodyPr/>
        <a:lstStyle/>
        <a:p>
          <a:endParaRPr lang="es-EC"/>
        </a:p>
      </dgm:t>
    </dgm:pt>
    <dgm:pt modelId="{6844B697-9EE2-4E29-86BA-BA31505DD18D}" type="pres">
      <dgm:prSet presAssocID="{B7962BAA-EED0-4F27-B5F8-E357E81248E3}" presName="node" presStyleLbl="node1" presStyleIdx="1" presStyleCnt="4">
        <dgm:presLayoutVars>
          <dgm:bulletEnabled val="1"/>
        </dgm:presLayoutVars>
      </dgm:prSet>
      <dgm:spPr/>
      <dgm:t>
        <a:bodyPr/>
        <a:lstStyle/>
        <a:p>
          <a:endParaRPr lang="es-EC"/>
        </a:p>
      </dgm:t>
    </dgm:pt>
    <dgm:pt modelId="{B9C5B5C3-11F7-427E-B9AC-154220ECF6F5}" type="pres">
      <dgm:prSet presAssocID="{FF1908DD-234D-42AA-A1E6-CFFB7F02A98D}" presName="parTrans" presStyleLbl="sibTrans2D1" presStyleIdx="2" presStyleCnt="4"/>
      <dgm:spPr/>
      <dgm:t>
        <a:bodyPr/>
        <a:lstStyle/>
        <a:p>
          <a:endParaRPr lang="es-EC"/>
        </a:p>
      </dgm:t>
    </dgm:pt>
    <dgm:pt modelId="{178FA569-0727-4791-83CF-D713E0BEE4B8}" type="pres">
      <dgm:prSet presAssocID="{FF1908DD-234D-42AA-A1E6-CFFB7F02A98D}" presName="connectorText" presStyleLbl="sibTrans2D1" presStyleIdx="2" presStyleCnt="4"/>
      <dgm:spPr/>
      <dgm:t>
        <a:bodyPr/>
        <a:lstStyle/>
        <a:p>
          <a:endParaRPr lang="es-EC"/>
        </a:p>
      </dgm:t>
    </dgm:pt>
    <dgm:pt modelId="{98870AC5-2967-4008-9310-FEAE49561AA6}" type="pres">
      <dgm:prSet presAssocID="{41B59E73-87D1-4D31-B6BC-B4C2BEAE4DB2}" presName="node" presStyleLbl="node1" presStyleIdx="2" presStyleCnt="4">
        <dgm:presLayoutVars>
          <dgm:bulletEnabled val="1"/>
        </dgm:presLayoutVars>
      </dgm:prSet>
      <dgm:spPr/>
      <dgm:t>
        <a:bodyPr/>
        <a:lstStyle/>
        <a:p>
          <a:endParaRPr lang="es-EC"/>
        </a:p>
      </dgm:t>
    </dgm:pt>
    <dgm:pt modelId="{DEC5E369-792A-4287-B238-1A1EC9C6C662}" type="pres">
      <dgm:prSet presAssocID="{C4AE140C-CC12-4288-8FBA-315990387226}" presName="parTrans" presStyleLbl="sibTrans2D1" presStyleIdx="3" presStyleCnt="4"/>
      <dgm:spPr/>
      <dgm:t>
        <a:bodyPr/>
        <a:lstStyle/>
        <a:p>
          <a:endParaRPr lang="es-EC"/>
        </a:p>
      </dgm:t>
    </dgm:pt>
    <dgm:pt modelId="{6F5FFC36-8F93-42FF-B385-8F1449893C59}" type="pres">
      <dgm:prSet presAssocID="{C4AE140C-CC12-4288-8FBA-315990387226}" presName="connectorText" presStyleLbl="sibTrans2D1" presStyleIdx="3" presStyleCnt="4"/>
      <dgm:spPr/>
      <dgm:t>
        <a:bodyPr/>
        <a:lstStyle/>
        <a:p>
          <a:endParaRPr lang="es-EC"/>
        </a:p>
      </dgm:t>
    </dgm:pt>
    <dgm:pt modelId="{86806923-3850-40EA-8E31-2D270D3BBA93}" type="pres">
      <dgm:prSet presAssocID="{CA8E56C7-FDCC-4A57-BE48-0235E68ED349}" presName="node" presStyleLbl="node1" presStyleIdx="3" presStyleCnt="4">
        <dgm:presLayoutVars>
          <dgm:bulletEnabled val="1"/>
        </dgm:presLayoutVars>
      </dgm:prSet>
      <dgm:spPr/>
      <dgm:t>
        <a:bodyPr/>
        <a:lstStyle/>
        <a:p>
          <a:endParaRPr lang="es-EC"/>
        </a:p>
      </dgm:t>
    </dgm:pt>
  </dgm:ptLst>
  <dgm:cxnLst>
    <dgm:cxn modelId="{E5AAE4BE-0322-4F30-8CA9-EC739EC3C3CA}" srcId="{A1F50919-CC5D-4D0C-B9C6-3C0A83B06BB6}" destId="{C612D6E7-075B-4B3F-BF33-4B8EC0C1849F}" srcOrd="0" destOrd="0" parTransId="{F019BC71-08AB-4AA8-9EC3-BCCD5B61CA62}" sibTransId="{54425582-A98D-44C5-AD47-275EAA7B25B8}"/>
    <dgm:cxn modelId="{858D72AB-3134-4900-BC06-BE823BE2184C}" type="presOf" srcId="{C4AE140C-CC12-4288-8FBA-315990387226}" destId="{6F5FFC36-8F93-42FF-B385-8F1449893C59}" srcOrd="1" destOrd="0" presId="urn:microsoft.com/office/officeart/2005/8/layout/radial5"/>
    <dgm:cxn modelId="{4E636CEB-A329-4C23-83B5-810409BE1DF5}" type="presOf" srcId="{BF1FAF24-C8AD-48EA-B399-91EF46DE02F1}" destId="{E0F181F5-56CD-48A6-91D1-EB0138F5B4CD}" srcOrd="0" destOrd="0" presId="urn:microsoft.com/office/officeart/2005/8/layout/radial5"/>
    <dgm:cxn modelId="{CA074FCE-22A7-4CC0-97D5-25621E4C3CAA}" srcId="{C612D6E7-075B-4B3F-BF33-4B8EC0C1849F}" destId="{CA8E56C7-FDCC-4A57-BE48-0235E68ED349}" srcOrd="3" destOrd="0" parTransId="{C4AE140C-CC12-4288-8FBA-315990387226}" sibTransId="{FAF41C66-C3E0-4B5B-BDB0-6DD07CDA8DCD}"/>
    <dgm:cxn modelId="{2ABF8870-4DF2-4CC2-B334-BDAA65E98A28}" type="presOf" srcId="{CA8E56C7-FDCC-4A57-BE48-0235E68ED349}" destId="{86806923-3850-40EA-8E31-2D270D3BBA93}" srcOrd="0" destOrd="0" presId="urn:microsoft.com/office/officeart/2005/8/layout/radial5"/>
    <dgm:cxn modelId="{CA691A37-F6C0-4F2A-95CD-952D3528440F}" type="presOf" srcId="{41B59E73-87D1-4D31-B6BC-B4C2BEAE4DB2}" destId="{98870AC5-2967-4008-9310-FEAE49561AA6}" srcOrd="0" destOrd="0" presId="urn:microsoft.com/office/officeart/2005/8/layout/radial5"/>
    <dgm:cxn modelId="{BDD79086-C60A-4BC4-AC38-1DAD402C9E69}" type="presOf" srcId="{668B870F-5B8A-433F-9333-411E66BCDC79}" destId="{B694B30F-1994-49A4-9BD3-7D2059187BC2}" srcOrd="1" destOrd="0" presId="urn:microsoft.com/office/officeart/2005/8/layout/radial5"/>
    <dgm:cxn modelId="{C57767CC-4022-403A-802E-FFE578E204AB}" type="presOf" srcId="{C612D6E7-075B-4B3F-BF33-4B8EC0C1849F}" destId="{9BB2BFD7-F7EB-4439-BF8D-7A4BDF2ACD02}" srcOrd="0" destOrd="0" presId="urn:microsoft.com/office/officeart/2005/8/layout/radial5"/>
    <dgm:cxn modelId="{9393A273-5D24-4D71-8D42-72CF567FAAAC}" type="presOf" srcId="{C4AE140C-CC12-4288-8FBA-315990387226}" destId="{DEC5E369-792A-4287-B238-1A1EC9C6C662}" srcOrd="0" destOrd="0" presId="urn:microsoft.com/office/officeart/2005/8/layout/radial5"/>
    <dgm:cxn modelId="{4C3A588F-AB95-4EA6-B9EC-BDB03CA16592}" type="presOf" srcId="{668B870F-5B8A-433F-9333-411E66BCDC79}" destId="{22E6240F-E3D4-4117-A22B-B49501227376}" srcOrd="0" destOrd="0" presId="urn:microsoft.com/office/officeart/2005/8/layout/radial5"/>
    <dgm:cxn modelId="{8EA33284-702A-4987-A798-067E6CF63A56}" type="presOf" srcId="{B7962BAA-EED0-4F27-B5F8-E357E81248E3}" destId="{6844B697-9EE2-4E29-86BA-BA31505DD18D}" srcOrd="0" destOrd="0" presId="urn:microsoft.com/office/officeart/2005/8/layout/radial5"/>
    <dgm:cxn modelId="{C46A9481-EAD3-431E-8EAA-57D41AEA5F1E}" type="presOf" srcId="{BF1FAF24-C8AD-48EA-B399-91EF46DE02F1}" destId="{27713321-7270-4A89-960B-656AA349746F}" srcOrd="1" destOrd="0" presId="urn:microsoft.com/office/officeart/2005/8/layout/radial5"/>
    <dgm:cxn modelId="{942CD2A3-2D03-4103-BCF1-75CF2ADF67F1}" srcId="{C612D6E7-075B-4B3F-BF33-4B8EC0C1849F}" destId="{BB2DE6FB-938D-48A2-9969-AD8425FDEAF8}" srcOrd="0" destOrd="0" parTransId="{668B870F-5B8A-433F-9333-411E66BCDC79}" sibTransId="{A4E6E126-1EF8-4C03-B277-B349560FE7F7}"/>
    <dgm:cxn modelId="{51031B71-4013-4EA7-B3AA-8734B83E03BC}" type="presOf" srcId="{FF1908DD-234D-42AA-A1E6-CFFB7F02A98D}" destId="{B9C5B5C3-11F7-427E-B9AC-154220ECF6F5}" srcOrd="0" destOrd="0" presId="urn:microsoft.com/office/officeart/2005/8/layout/radial5"/>
    <dgm:cxn modelId="{A9BFB0ED-365B-44A2-9144-FD9A7484BAB1}" type="presOf" srcId="{FF1908DD-234D-42AA-A1E6-CFFB7F02A98D}" destId="{178FA569-0727-4791-83CF-D713E0BEE4B8}" srcOrd="1" destOrd="0" presId="urn:microsoft.com/office/officeart/2005/8/layout/radial5"/>
    <dgm:cxn modelId="{8D16FA15-B51F-433F-B50A-139BD29207D9}" srcId="{C612D6E7-075B-4B3F-BF33-4B8EC0C1849F}" destId="{41B59E73-87D1-4D31-B6BC-B4C2BEAE4DB2}" srcOrd="2" destOrd="0" parTransId="{FF1908DD-234D-42AA-A1E6-CFFB7F02A98D}" sibTransId="{94A0DD09-10B9-4D13-BCD9-C45B2EFB80DC}"/>
    <dgm:cxn modelId="{1CD65154-0BC7-4F5A-952F-532A421240AF}" type="presOf" srcId="{BB2DE6FB-938D-48A2-9969-AD8425FDEAF8}" destId="{EF065DE9-E26F-42CF-B914-94C2EFD20333}" srcOrd="0" destOrd="0" presId="urn:microsoft.com/office/officeart/2005/8/layout/radial5"/>
    <dgm:cxn modelId="{296078B5-63D3-4564-BC2A-01C634C2F282}" type="presOf" srcId="{A1F50919-CC5D-4D0C-B9C6-3C0A83B06BB6}" destId="{709C791A-C83D-431D-BC09-E8DE8A427A03}" srcOrd="0" destOrd="0" presId="urn:microsoft.com/office/officeart/2005/8/layout/radial5"/>
    <dgm:cxn modelId="{E31B5EAE-1958-498E-A566-35C6898A5ADD}" srcId="{C612D6E7-075B-4B3F-BF33-4B8EC0C1849F}" destId="{B7962BAA-EED0-4F27-B5F8-E357E81248E3}" srcOrd="1" destOrd="0" parTransId="{BF1FAF24-C8AD-48EA-B399-91EF46DE02F1}" sibTransId="{8C4DFF28-B121-41EA-9DE4-6A9E2EE8A0EA}"/>
    <dgm:cxn modelId="{D7D89A29-9D90-4CA7-9271-4CABA654B96B}" type="presParOf" srcId="{709C791A-C83D-431D-BC09-E8DE8A427A03}" destId="{9BB2BFD7-F7EB-4439-BF8D-7A4BDF2ACD02}" srcOrd="0" destOrd="0" presId="urn:microsoft.com/office/officeart/2005/8/layout/radial5"/>
    <dgm:cxn modelId="{4FD5DBC8-833C-4C0C-A7E2-461CBB14D88E}" type="presParOf" srcId="{709C791A-C83D-431D-BC09-E8DE8A427A03}" destId="{22E6240F-E3D4-4117-A22B-B49501227376}" srcOrd="1" destOrd="0" presId="urn:microsoft.com/office/officeart/2005/8/layout/radial5"/>
    <dgm:cxn modelId="{A30BF3A8-6BEA-4B9A-A1B5-9B8F658F113F}" type="presParOf" srcId="{22E6240F-E3D4-4117-A22B-B49501227376}" destId="{B694B30F-1994-49A4-9BD3-7D2059187BC2}" srcOrd="0" destOrd="0" presId="urn:microsoft.com/office/officeart/2005/8/layout/radial5"/>
    <dgm:cxn modelId="{43322158-9B59-44EF-9BE2-BB0BAEA6AA6F}" type="presParOf" srcId="{709C791A-C83D-431D-BC09-E8DE8A427A03}" destId="{EF065DE9-E26F-42CF-B914-94C2EFD20333}" srcOrd="2" destOrd="0" presId="urn:microsoft.com/office/officeart/2005/8/layout/radial5"/>
    <dgm:cxn modelId="{3D18BEE3-A78D-4E60-801B-BB4D06BCA8EA}" type="presParOf" srcId="{709C791A-C83D-431D-BC09-E8DE8A427A03}" destId="{E0F181F5-56CD-48A6-91D1-EB0138F5B4CD}" srcOrd="3" destOrd="0" presId="urn:microsoft.com/office/officeart/2005/8/layout/radial5"/>
    <dgm:cxn modelId="{2B34B8D4-CC44-4D57-B530-B7BF629AD54A}" type="presParOf" srcId="{E0F181F5-56CD-48A6-91D1-EB0138F5B4CD}" destId="{27713321-7270-4A89-960B-656AA349746F}" srcOrd="0" destOrd="0" presId="urn:microsoft.com/office/officeart/2005/8/layout/radial5"/>
    <dgm:cxn modelId="{B8184727-AD2E-4145-9AA1-887696BBFD35}" type="presParOf" srcId="{709C791A-C83D-431D-BC09-E8DE8A427A03}" destId="{6844B697-9EE2-4E29-86BA-BA31505DD18D}" srcOrd="4" destOrd="0" presId="urn:microsoft.com/office/officeart/2005/8/layout/radial5"/>
    <dgm:cxn modelId="{094E6788-3DFC-454F-8982-7277AEF9418B}" type="presParOf" srcId="{709C791A-C83D-431D-BC09-E8DE8A427A03}" destId="{B9C5B5C3-11F7-427E-B9AC-154220ECF6F5}" srcOrd="5" destOrd="0" presId="urn:microsoft.com/office/officeart/2005/8/layout/radial5"/>
    <dgm:cxn modelId="{B03542DD-A9C0-4796-AF4F-A5EA3A418A6D}" type="presParOf" srcId="{B9C5B5C3-11F7-427E-B9AC-154220ECF6F5}" destId="{178FA569-0727-4791-83CF-D713E0BEE4B8}" srcOrd="0" destOrd="0" presId="urn:microsoft.com/office/officeart/2005/8/layout/radial5"/>
    <dgm:cxn modelId="{C42D1749-BF5D-41FA-AD41-0FA74376D029}" type="presParOf" srcId="{709C791A-C83D-431D-BC09-E8DE8A427A03}" destId="{98870AC5-2967-4008-9310-FEAE49561AA6}" srcOrd="6" destOrd="0" presId="urn:microsoft.com/office/officeart/2005/8/layout/radial5"/>
    <dgm:cxn modelId="{AA40B311-D10F-4CA8-92D3-521FB7A1D150}" type="presParOf" srcId="{709C791A-C83D-431D-BC09-E8DE8A427A03}" destId="{DEC5E369-792A-4287-B238-1A1EC9C6C662}" srcOrd="7" destOrd="0" presId="urn:microsoft.com/office/officeart/2005/8/layout/radial5"/>
    <dgm:cxn modelId="{6EC18A49-9B26-4A50-8809-6A50CBA53828}" type="presParOf" srcId="{DEC5E369-792A-4287-B238-1A1EC9C6C662}" destId="{6F5FFC36-8F93-42FF-B385-8F1449893C59}" srcOrd="0" destOrd="0" presId="urn:microsoft.com/office/officeart/2005/8/layout/radial5"/>
    <dgm:cxn modelId="{827C96FF-B635-4A86-ABDD-5D185C979DC5}" type="presParOf" srcId="{709C791A-C83D-431D-BC09-E8DE8A427A03}" destId="{86806923-3850-40EA-8E31-2D270D3BBA93}"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5E2343-0296-459D-B510-1656B70CF26A}">
      <dsp:nvSpPr>
        <dsp:cNvPr id="0" name=""/>
        <dsp:cNvSpPr/>
      </dsp:nvSpPr>
      <dsp:spPr>
        <a:xfrm>
          <a:off x="0" y="4503838"/>
          <a:ext cx="4110990" cy="53459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s-EC" sz="1000" b="1" kern="1200" dirty="0" smtClean="0">
              <a:solidFill>
                <a:schemeClr val="tx1"/>
              </a:solidFill>
              <a:latin typeface="Arial" panose="020B0604020202020204" pitchFamily="34" charset="0"/>
              <a:cs typeface="Arial" panose="020B0604020202020204" pitchFamily="34" charset="0"/>
            </a:rPr>
            <a:t>Propuesta de direccionamiento con TIC’s</a:t>
          </a:r>
          <a:endParaRPr lang="es-EC" sz="1000" b="1" kern="1200" dirty="0">
            <a:solidFill>
              <a:schemeClr val="tx1"/>
            </a:solidFill>
            <a:latin typeface="Arial" panose="020B0604020202020204" pitchFamily="34" charset="0"/>
            <a:cs typeface="Arial" panose="020B0604020202020204" pitchFamily="34" charset="0"/>
          </a:endParaRPr>
        </a:p>
      </dsp:txBody>
      <dsp:txXfrm>
        <a:off x="0" y="4503838"/>
        <a:ext cx="4110990" cy="534595"/>
      </dsp:txXfrm>
    </dsp:sp>
    <dsp:sp modelId="{DDC82427-FDF0-4899-BB99-D575CCC8107E}">
      <dsp:nvSpPr>
        <dsp:cNvPr id="0" name=""/>
        <dsp:cNvSpPr/>
      </dsp:nvSpPr>
      <dsp:spPr>
        <a:xfrm rot="10800000">
          <a:off x="0" y="2894070"/>
          <a:ext cx="4110990" cy="1625622"/>
        </a:xfrm>
        <a:prstGeom prst="upArrowCallou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s-EC" sz="1000" b="1" kern="1200" dirty="0" smtClean="0">
              <a:solidFill>
                <a:schemeClr val="tx1"/>
              </a:solidFill>
              <a:latin typeface="Arial" panose="020B0604020202020204" pitchFamily="34" charset="0"/>
              <a:cs typeface="Arial" panose="020B0604020202020204" pitchFamily="34" charset="0"/>
            </a:rPr>
            <a:t>Análisis del direccionamiento basado en TIC’s</a:t>
          </a:r>
          <a:endParaRPr lang="es-EC" sz="1000" b="1" kern="1200" dirty="0">
            <a:solidFill>
              <a:schemeClr val="tx1"/>
            </a:solidFill>
            <a:latin typeface="Arial" panose="020B0604020202020204" pitchFamily="34" charset="0"/>
            <a:cs typeface="Arial" panose="020B0604020202020204" pitchFamily="34" charset="0"/>
          </a:endParaRPr>
        </a:p>
      </dsp:txBody>
      <dsp:txXfrm rot="-10800000">
        <a:off x="0" y="2894070"/>
        <a:ext cx="4110990" cy="570593"/>
      </dsp:txXfrm>
    </dsp:sp>
    <dsp:sp modelId="{67AAECD4-B533-4AD4-8A34-DB469CC1F8BF}">
      <dsp:nvSpPr>
        <dsp:cNvPr id="0" name=""/>
        <dsp:cNvSpPr/>
      </dsp:nvSpPr>
      <dsp:spPr>
        <a:xfrm>
          <a:off x="0" y="3464664"/>
          <a:ext cx="4110990" cy="48606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a:lnSpc>
              <a:spcPct val="90000"/>
            </a:lnSpc>
            <a:spcBef>
              <a:spcPct val="0"/>
            </a:spcBef>
            <a:spcAft>
              <a:spcPct val="35000"/>
            </a:spcAft>
          </a:pPr>
          <a:r>
            <a:rPr lang="es-EC" sz="1000" kern="1200" dirty="0" smtClean="0">
              <a:latin typeface="Arial" panose="020B0604020202020204" pitchFamily="34" charset="0"/>
              <a:cs typeface="Arial" panose="020B0604020202020204" pitchFamily="34" charset="0"/>
            </a:rPr>
            <a:t>Diseño de la encuesta, análisis estadístico descriptivo</a:t>
          </a:r>
          <a:endParaRPr lang="es-EC" sz="1000" kern="1200" dirty="0">
            <a:latin typeface="Arial" panose="020B0604020202020204" pitchFamily="34" charset="0"/>
            <a:cs typeface="Arial" panose="020B0604020202020204" pitchFamily="34" charset="0"/>
          </a:endParaRPr>
        </a:p>
      </dsp:txBody>
      <dsp:txXfrm>
        <a:off x="0" y="3464664"/>
        <a:ext cx="4110990" cy="486061"/>
      </dsp:txXfrm>
    </dsp:sp>
    <dsp:sp modelId="{366CE2F2-47DE-4E12-920C-EB89CBAD82E4}">
      <dsp:nvSpPr>
        <dsp:cNvPr id="0" name=""/>
        <dsp:cNvSpPr/>
      </dsp:nvSpPr>
      <dsp:spPr>
        <a:xfrm rot="10800000">
          <a:off x="0" y="1284302"/>
          <a:ext cx="4110990" cy="1625622"/>
        </a:xfrm>
        <a:prstGeom prst="upArrowCallou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s-EC" sz="1000" b="1" kern="1200" dirty="0" smtClean="0">
              <a:solidFill>
                <a:schemeClr val="tx1"/>
              </a:solidFill>
              <a:latin typeface="Arial" panose="020B0604020202020204" pitchFamily="34" charset="0"/>
              <a:cs typeface="Arial" panose="020B0604020202020204" pitchFamily="34" charset="0"/>
            </a:rPr>
            <a:t>Análisis de la situación actual de la Empresa</a:t>
          </a:r>
          <a:endParaRPr lang="es-EC" sz="1000" b="1" kern="1200" dirty="0">
            <a:solidFill>
              <a:schemeClr val="tx1"/>
            </a:solidFill>
            <a:latin typeface="Arial" panose="020B0604020202020204" pitchFamily="34" charset="0"/>
            <a:cs typeface="Arial" panose="020B0604020202020204" pitchFamily="34" charset="0"/>
          </a:endParaRPr>
        </a:p>
      </dsp:txBody>
      <dsp:txXfrm rot="-10800000">
        <a:off x="0" y="1284302"/>
        <a:ext cx="4110990" cy="570593"/>
      </dsp:txXfrm>
    </dsp:sp>
    <dsp:sp modelId="{641CCA18-940D-456F-8700-AE2B8191196B}">
      <dsp:nvSpPr>
        <dsp:cNvPr id="0" name=""/>
        <dsp:cNvSpPr/>
      </dsp:nvSpPr>
      <dsp:spPr>
        <a:xfrm>
          <a:off x="0" y="1854896"/>
          <a:ext cx="4110990" cy="48606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a:lnSpc>
              <a:spcPct val="90000"/>
            </a:lnSpc>
            <a:spcBef>
              <a:spcPct val="0"/>
            </a:spcBef>
            <a:spcAft>
              <a:spcPct val="35000"/>
            </a:spcAft>
          </a:pPr>
          <a:r>
            <a:rPr lang="es-EC" sz="1000" kern="1200" dirty="0" smtClean="0">
              <a:latin typeface="Arial" panose="020B0604020202020204" pitchFamily="34" charset="0"/>
              <a:cs typeface="Arial" panose="020B0604020202020204" pitchFamily="34" charset="0"/>
            </a:rPr>
            <a:t>Antecedentes, productos, direccionamiento estratégico, planificación estratégica, objetivos de calidad, procesos gerenciales/de realización/de apoyo, indicadores financiero, área de TI.</a:t>
          </a:r>
          <a:endParaRPr lang="es-EC" sz="1000" kern="1200" dirty="0">
            <a:latin typeface="Arial" panose="020B0604020202020204" pitchFamily="34" charset="0"/>
            <a:cs typeface="Arial" panose="020B0604020202020204" pitchFamily="34" charset="0"/>
          </a:endParaRPr>
        </a:p>
      </dsp:txBody>
      <dsp:txXfrm>
        <a:off x="0" y="1854896"/>
        <a:ext cx="4110990" cy="486061"/>
      </dsp:txXfrm>
    </dsp:sp>
    <dsp:sp modelId="{0211F778-2F23-42A3-B1CC-5DA409264BE8}">
      <dsp:nvSpPr>
        <dsp:cNvPr id="0" name=""/>
        <dsp:cNvSpPr/>
      </dsp:nvSpPr>
      <dsp:spPr>
        <a:xfrm rot="10800000">
          <a:off x="0" y="0"/>
          <a:ext cx="4110990" cy="1298595"/>
        </a:xfrm>
        <a:prstGeom prst="upArrowCallou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s-EC" sz="1000" b="1" kern="1200" dirty="0" smtClean="0">
              <a:solidFill>
                <a:schemeClr val="tx1"/>
              </a:solidFill>
              <a:latin typeface="Arial" panose="020B0604020202020204" pitchFamily="34" charset="0"/>
              <a:cs typeface="Arial" panose="020B0604020202020204" pitchFamily="34" charset="0"/>
            </a:rPr>
            <a:t>Revisión de Literatura</a:t>
          </a:r>
          <a:endParaRPr lang="es-EC" sz="1000" b="1" kern="1200" dirty="0">
            <a:solidFill>
              <a:schemeClr val="tx1"/>
            </a:solidFill>
            <a:latin typeface="Arial" panose="020B0604020202020204" pitchFamily="34" charset="0"/>
            <a:cs typeface="Arial" panose="020B0604020202020204" pitchFamily="34" charset="0"/>
          </a:endParaRPr>
        </a:p>
      </dsp:txBody>
      <dsp:txXfrm rot="-10800000">
        <a:off x="0" y="0"/>
        <a:ext cx="4110990" cy="455807"/>
      </dsp:txXfrm>
    </dsp:sp>
    <dsp:sp modelId="{2DE39447-CC61-408D-B51F-508C8E1A1ED6}">
      <dsp:nvSpPr>
        <dsp:cNvPr id="0" name=""/>
        <dsp:cNvSpPr/>
      </dsp:nvSpPr>
      <dsp:spPr>
        <a:xfrm>
          <a:off x="0" y="455575"/>
          <a:ext cx="4110990" cy="39219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a:lnSpc>
              <a:spcPct val="90000"/>
            </a:lnSpc>
            <a:spcBef>
              <a:spcPct val="0"/>
            </a:spcBef>
            <a:spcAft>
              <a:spcPct val="35000"/>
            </a:spcAft>
          </a:pPr>
          <a:r>
            <a:rPr lang="es-EC" sz="1000" kern="1200" dirty="0" smtClean="0">
              <a:latin typeface="Arial" panose="020B0604020202020204" pitchFamily="34" charset="0"/>
              <a:cs typeface="Arial" panose="020B0604020202020204" pitchFamily="34" charset="0"/>
            </a:rPr>
            <a:t>Revisión Conceptual/Teórica</a:t>
          </a:r>
        </a:p>
        <a:p>
          <a:pPr lvl="0" algn="ctr" defTabSz="444500">
            <a:lnSpc>
              <a:spcPct val="90000"/>
            </a:lnSpc>
            <a:spcBef>
              <a:spcPct val="0"/>
            </a:spcBef>
            <a:spcAft>
              <a:spcPct val="35000"/>
            </a:spcAft>
          </a:pPr>
          <a:r>
            <a:rPr lang="es-EC" sz="1000" kern="1200" dirty="0" smtClean="0">
              <a:latin typeface="Arial" panose="020B0604020202020204" pitchFamily="34" charset="0"/>
              <a:cs typeface="Arial" panose="020B0604020202020204" pitchFamily="34" charset="0"/>
            </a:rPr>
            <a:t>Trabajos relacionados</a:t>
          </a:r>
          <a:endParaRPr lang="es-EC" sz="1000" kern="1200" dirty="0">
            <a:latin typeface="Arial" panose="020B0604020202020204" pitchFamily="34" charset="0"/>
            <a:cs typeface="Arial" panose="020B0604020202020204" pitchFamily="34" charset="0"/>
          </a:endParaRPr>
        </a:p>
      </dsp:txBody>
      <dsp:txXfrm>
        <a:off x="0" y="455575"/>
        <a:ext cx="4110990" cy="3921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5D7F2A-E962-409A-BCF8-11950AA9B5A2}">
      <dsp:nvSpPr>
        <dsp:cNvPr id="0" name=""/>
        <dsp:cNvSpPr/>
      </dsp:nvSpPr>
      <dsp:spPr>
        <a:xfrm>
          <a:off x="268" y="121345"/>
          <a:ext cx="7167440" cy="823355"/>
        </a:xfrm>
        <a:prstGeom prst="roundRect">
          <a:avLst>
            <a:gd name="adj" fmla="val 10000"/>
          </a:avLst>
        </a:prstGeom>
        <a:solidFill>
          <a:schemeClr val="accent2"/>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s-EC" sz="2400" b="1" kern="1200" dirty="0" smtClean="0">
              <a:solidFill>
                <a:schemeClr val="tx1"/>
              </a:solidFill>
              <a:latin typeface="Times New Roman" panose="02020603050405020304" pitchFamily="18" charset="0"/>
              <a:cs typeface="Times New Roman" panose="02020603050405020304" pitchFamily="18" charset="0"/>
            </a:rPr>
            <a:t>ENCUESTA</a:t>
          </a:r>
          <a:endParaRPr lang="es-EC" sz="2400" b="1" kern="1200" dirty="0">
            <a:solidFill>
              <a:schemeClr val="tx1"/>
            </a:solidFill>
            <a:latin typeface="Times New Roman" panose="02020603050405020304" pitchFamily="18" charset="0"/>
            <a:cs typeface="Times New Roman" panose="02020603050405020304" pitchFamily="18" charset="0"/>
          </a:endParaRPr>
        </a:p>
      </dsp:txBody>
      <dsp:txXfrm>
        <a:off x="24383" y="145460"/>
        <a:ext cx="7119210" cy="775125"/>
      </dsp:txXfrm>
    </dsp:sp>
    <dsp:sp modelId="{B1FE778B-8350-4EEC-8E38-A8E66698A7BA}">
      <dsp:nvSpPr>
        <dsp:cNvPr id="0" name=""/>
        <dsp:cNvSpPr/>
      </dsp:nvSpPr>
      <dsp:spPr>
        <a:xfrm>
          <a:off x="439284" y="1092904"/>
          <a:ext cx="1326022" cy="823355"/>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410A94-A497-4227-A7D9-3DAAF84627AE}">
      <dsp:nvSpPr>
        <dsp:cNvPr id="0" name=""/>
        <dsp:cNvSpPr/>
      </dsp:nvSpPr>
      <dsp:spPr>
        <a:xfrm>
          <a:off x="329769" y="1092904"/>
          <a:ext cx="6508438" cy="823355"/>
        </a:xfrm>
        <a:prstGeom prst="roundRect">
          <a:avLst>
            <a:gd name="adj" fmla="val 16670"/>
          </a:avLst>
        </a:prstGeom>
        <a:solidFill>
          <a:srgbClr val="CBD729"/>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s-EC" sz="2400" kern="1200" dirty="0" smtClean="0">
              <a:solidFill>
                <a:schemeClr val="tx1"/>
              </a:solidFill>
              <a:latin typeface="Times New Roman" panose="02020603050405020304" pitchFamily="18" charset="0"/>
              <a:cs typeface="Times New Roman" panose="02020603050405020304" pitchFamily="18" charset="0"/>
            </a:rPr>
            <a:t>17 preguntas obligatorias</a:t>
          </a:r>
          <a:endParaRPr lang="es-EC" sz="2400" kern="1200" dirty="0">
            <a:solidFill>
              <a:schemeClr val="tx1"/>
            </a:solidFill>
            <a:latin typeface="Times New Roman" panose="02020603050405020304" pitchFamily="18" charset="0"/>
            <a:cs typeface="Times New Roman" panose="02020603050405020304" pitchFamily="18" charset="0"/>
          </a:endParaRPr>
        </a:p>
      </dsp:txBody>
      <dsp:txXfrm>
        <a:off x="369969" y="1133104"/>
        <a:ext cx="6428038" cy="742955"/>
      </dsp:txXfrm>
    </dsp:sp>
    <dsp:sp modelId="{E50B4EC9-4F85-41FD-9189-CD949F542D03}">
      <dsp:nvSpPr>
        <dsp:cNvPr id="0" name=""/>
        <dsp:cNvSpPr/>
      </dsp:nvSpPr>
      <dsp:spPr>
        <a:xfrm>
          <a:off x="439284" y="2015062"/>
          <a:ext cx="1326022" cy="823355"/>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F9B3DC-B128-4AF6-AD76-9484B378760B}">
      <dsp:nvSpPr>
        <dsp:cNvPr id="0" name=""/>
        <dsp:cNvSpPr/>
      </dsp:nvSpPr>
      <dsp:spPr>
        <a:xfrm>
          <a:off x="329769" y="2015062"/>
          <a:ext cx="6508438" cy="823355"/>
        </a:xfrm>
        <a:prstGeom prst="roundRect">
          <a:avLst>
            <a:gd name="adj" fmla="val 16670"/>
          </a:avLst>
        </a:prstGeom>
        <a:solidFill>
          <a:srgbClr val="CBD729"/>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s-EC" sz="2400" kern="1200" dirty="0" smtClean="0">
              <a:solidFill>
                <a:schemeClr val="tx1"/>
              </a:solidFill>
              <a:latin typeface="Times New Roman" panose="02020603050405020304" pitchFamily="18" charset="0"/>
              <a:cs typeface="Times New Roman" panose="02020603050405020304" pitchFamily="18" charset="0"/>
            </a:rPr>
            <a:t>15 preguntas de respuesta cerrada</a:t>
          </a:r>
          <a:endParaRPr lang="es-EC" sz="2400" kern="1200" dirty="0">
            <a:solidFill>
              <a:schemeClr val="tx1"/>
            </a:solidFill>
            <a:latin typeface="Times New Roman" panose="02020603050405020304" pitchFamily="18" charset="0"/>
            <a:cs typeface="Times New Roman" panose="02020603050405020304" pitchFamily="18" charset="0"/>
          </a:endParaRPr>
        </a:p>
      </dsp:txBody>
      <dsp:txXfrm>
        <a:off x="369969" y="2055262"/>
        <a:ext cx="6428038" cy="742955"/>
      </dsp:txXfrm>
    </dsp:sp>
    <dsp:sp modelId="{3C5D34AD-C47F-441D-97BF-3CDF7EB86731}">
      <dsp:nvSpPr>
        <dsp:cNvPr id="0" name=""/>
        <dsp:cNvSpPr/>
      </dsp:nvSpPr>
      <dsp:spPr>
        <a:xfrm>
          <a:off x="439284" y="2937220"/>
          <a:ext cx="1326022" cy="823355"/>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1ED211-CC3C-4DD8-9516-A1940394A321}">
      <dsp:nvSpPr>
        <dsp:cNvPr id="0" name=""/>
        <dsp:cNvSpPr/>
      </dsp:nvSpPr>
      <dsp:spPr>
        <a:xfrm>
          <a:off x="329769" y="2937220"/>
          <a:ext cx="6508438" cy="823355"/>
        </a:xfrm>
        <a:prstGeom prst="roundRect">
          <a:avLst>
            <a:gd name="adj" fmla="val 16670"/>
          </a:avLst>
        </a:prstGeom>
        <a:solidFill>
          <a:srgbClr val="CBD729"/>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s-EC" sz="2400" kern="1200" dirty="0" smtClean="0">
              <a:solidFill>
                <a:schemeClr val="tx1"/>
              </a:solidFill>
              <a:latin typeface="Times New Roman" panose="02020603050405020304" pitchFamily="18" charset="0"/>
              <a:cs typeface="Times New Roman" panose="02020603050405020304" pitchFamily="18" charset="0"/>
            </a:rPr>
            <a:t>Fácil resolución para el encuestado</a:t>
          </a:r>
          <a:endParaRPr lang="es-EC" sz="2400" kern="1200" dirty="0">
            <a:solidFill>
              <a:schemeClr val="tx1"/>
            </a:solidFill>
            <a:latin typeface="Times New Roman" panose="02020603050405020304" pitchFamily="18" charset="0"/>
            <a:cs typeface="Times New Roman" panose="02020603050405020304" pitchFamily="18" charset="0"/>
          </a:endParaRPr>
        </a:p>
      </dsp:txBody>
      <dsp:txXfrm>
        <a:off x="369969" y="2977420"/>
        <a:ext cx="6428038" cy="742955"/>
      </dsp:txXfrm>
    </dsp:sp>
    <dsp:sp modelId="{D0EF73FF-1A19-40B4-8482-DB9F39137AB3}">
      <dsp:nvSpPr>
        <dsp:cNvPr id="0" name=""/>
        <dsp:cNvSpPr/>
      </dsp:nvSpPr>
      <dsp:spPr>
        <a:xfrm>
          <a:off x="439284" y="3859378"/>
          <a:ext cx="1326022" cy="823355"/>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AF2B73-D07A-4F8E-801C-3A7C5E480727}">
      <dsp:nvSpPr>
        <dsp:cNvPr id="0" name=""/>
        <dsp:cNvSpPr/>
      </dsp:nvSpPr>
      <dsp:spPr>
        <a:xfrm>
          <a:off x="329769" y="3859378"/>
          <a:ext cx="6508438" cy="823355"/>
        </a:xfrm>
        <a:prstGeom prst="roundRect">
          <a:avLst>
            <a:gd name="adj" fmla="val 16670"/>
          </a:avLst>
        </a:prstGeom>
        <a:solidFill>
          <a:srgbClr val="CBD729"/>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s-EC" sz="2400" kern="1200" dirty="0" smtClean="0">
              <a:solidFill>
                <a:schemeClr val="tx1"/>
              </a:solidFill>
              <a:latin typeface="Times New Roman" panose="02020603050405020304" pitchFamily="18" charset="0"/>
              <a:cs typeface="Times New Roman" panose="02020603050405020304" pitchFamily="18" charset="0"/>
            </a:rPr>
            <a:t>Miembros de la alta gerencia</a:t>
          </a:r>
          <a:endParaRPr lang="es-EC" sz="2400" kern="1200" dirty="0">
            <a:solidFill>
              <a:schemeClr val="tx1"/>
            </a:solidFill>
            <a:latin typeface="Times New Roman" panose="02020603050405020304" pitchFamily="18" charset="0"/>
            <a:cs typeface="Times New Roman" panose="02020603050405020304" pitchFamily="18" charset="0"/>
          </a:endParaRPr>
        </a:p>
      </dsp:txBody>
      <dsp:txXfrm>
        <a:off x="369969" y="3899578"/>
        <a:ext cx="6428038" cy="7429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B2BFD7-F7EB-4439-BF8D-7A4BDF2ACD02}">
      <dsp:nvSpPr>
        <dsp:cNvPr id="0" name=""/>
        <dsp:cNvSpPr/>
      </dsp:nvSpPr>
      <dsp:spPr>
        <a:xfrm>
          <a:off x="3310693" y="1996942"/>
          <a:ext cx="1424781" cy="1424781"/>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EC" sz="1700" kern="1200" dirty="0" smtClean="0">
              <a:latin typeface="Times New Roman" panose="02020603050405020304" pitchFamily="18" charset="0"/>
              <a:cs typeface="Times New Roman" panose="02020603050405020304" pitchFamily="18" charset="0"/>
            </a:rPr>
            <a:t>Alineación de TI y negocio</a:t>
          </a:r>
          <a:endParaRPr lang="es-EC" sz="1700" kern="1200" dirty="0">
            <a:latin typeface="Times New Roman" panose="02020603050405020304" pitchFamily="18" charset="0"/>
            <a:cs typeface="Times New Roman" panose="02020603050405020304" pitchFamily="18" charset="0"/>
          </a:endParaRPr>
        </a:p>
      </dsp:txBody>
      <dsp:txXfrm>
        <a:off x="3519347" y="2205596"/>
        <a:ext cx="1007473" cy="1007473"/>
      </dsp:txXfrm>
    </dsp:sp>
    <dsp:sp modelId="{22E6240F-E3D4-4117-A22B-B49501227376}">
      <dsp:nvSpPr>
        <dsp:cNvPr id="0" name=""/>
        <dsp:cNvSpPr/>
      </dsp:nvSpPr>
      <dsp:spPr>
        <a:xfrm rot="16270533">
          <a:off x="3892425" y="1478686"/>
          <a:ext cx="301883" cy="48442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s-EC" sz="1300" kern="1200"/>
        </a:p>
      </dsp:txBody>
      <dsp:txXfrm>
        <a:off x="3936778" y="1620844"/>
        <a:ext cx="211318" cy="290655"/>
      </dsp:txXfrm>
    </dsp:sp>
    <dsp:sp modelId="{EF065DE9-E26F-42CF-B914-94C2EFD20333}">
      <dsp:nvSpPr>
        <dsp:cNvPr id="0" name=""/>
        <dsp:cNvSpPr/>
      </dsp:nvSpPr>
      <dsp:spPr>
        <a:xfrm>
          <a:off x="3351609" y="2990"/>
          <a:ext cx="1424781" cy="1424781"/>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EC" sz="1300" kern="1200" dirty="0" smtClean="0">
              <a:latin typeface="Times New Roman" panose="02020603050405020304" pitchFamily="18" charset="0"/>
              <a:cs typeface="Times New Roman" panose="02020603050405020304" pitchFamily="18" charset="0"/>
            </a:rPr>
            <a:t>Planificación estratégica TI</a:t>
          </a:r>
        </a:p>
        <a:p>
          <a:pPr lvl="0" algn="ctr" defTabSz="577850">
            <a:lnSpc>
              <a:spcPct val="90000"/>
            </a:lnSpc>
            <a:spcBef>
              <a:spcPct val="0"/>
            </a:spcBef>
            <a:spcAft>
              <a:spcPct val="35000"/>
            </a:spcAft>
          </a:pPr>
          <a:r>
            <a:rPr lang="es-EC" sz="1300" kern="1200" dirty="0" smtClean="0">
              <a:latin typeface="Times New Roman" panose="02020603050405020304" pitchFamily="18" charset="0"/>
              <a:cs typeface="Times New Roman" panose="02020603050405020304" pitchFamily="18" charset="0"/>
            </a:rPr>
            <a:t>(Cobit)</a:t>
          </a:r>
          <a:endParaRPr lang="es-EC" sz="1300" kern="1200" dirty="0">
            <a:latin typeface="Times New Roman" panose="02020603050405020304" pitchFamily="18" charset="0"/>
            <a:cs typeface="Times New Roman" panose="02020603050405020304" pitchFamily="18" charset="0"/>
          </a:endParaRPr>
        </a:p>
      </dsp:txBody>
      <dsp:txXfrm>
        <a:off x="3560263" y="211644"/>
        <a:ext cx="1007473" cy="1007473"/>
      </dsp:txXfrm>
    </dsp:sp>
    <dsp:sp modelId="{E0F181F5-56CD-48A6-91D1-EB0138F5B4CD}">
      <dsp:nvSpPr>
        <dsp:cNvPr id="0" name=""/>
        <dsp:cNvSpPr/>
      </dsp:nvSpPr>
      <dsp:spPr>
        <a:xfrm>
          <a:off x="4869693" y="2467120"/>
          <a:ext cx="323345" cy="48442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s-EC" sz="1300" kern="1200"/>
        </a:p>
      </dsp:txBody>
      <dsp:txXfrm>
        <a:off x="4869693" y="2564005"/>
        <a:ext cx="226342" cy="290655"/>
      </dsp:txXfrm>
    </dsp:sp>
    <dsp:sp modelId="{6844B697-9EE2-4E29-86BA-BA31505DD18D}">
      <dsp:nvSpPr>
        <dsp:cNvPr id="0" name=""/>
        <dsp:cNvSpPr/>
      </dsp:nvSpPr>
      <dsp:spPr>
        <a:xfrm>
          <a:off x="5345561" y="1996942"/>
          <a:ext cx="1424781" cy="1424781"/>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EC" sz="1300" kern="1200" dirty="0" smtClean="0">
              <a:latin typeface="Times New Roman" panose="02020603050405020304" pitchFamily="18" charset="0"/>
              <a:cs typeface="Times New Roman" panose="02020603050405020304" pitchFamily="18" charset="0"/>
            </a:rPr>
            <a:t>Integración de sub-áreas de  TI (DevOps) </a:t>
          </a:r>
          <a:endParaRPr lang="es-EC" sz="1300" kern="1200" dirty="0">
            <a:latin typeface="Times New Roman" panose="02020603050405020304" pitchFamily="18" charset="0"/>
            <a:cs typeface="Times New Roman" panose="02020603050405020304" pitchFamily="18" charset="0"/>
          </a:endParaRPr>
        </a:p>
      </dsp:txBody>
      <dsp:txXfrm>
        <a:off x="5554215" y="2205596"/>
        <a:ext cx="1007473" cy="1007473"/>
      </dsp:txXfrm>
    </dsp:sp>
    <dsp:sp modelId="{B9C5B5C3-11F7-427E-B9AC-154220ECF6F5}">
      <dsp:nvSpPr>
        <dsp:cNvPr id="0" name=""/>
        <dsp:cNvSpPr/>
      </dsp:nvSpPr>
      <dsp:spPr>
        <a:xfrm rot="5329467">
          <a:off x="3892425" y="3455554"/>
          <a:ext cx="301883" cy="48442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s-EC" sz="1300" kern="1200"/>
        </a:p>
      </dsp:txBody>
      <dsp:txXfrm>
        <a:off x="3936778" y="3507166"/>
        <a:ext cx="211318" cy="290655"/>
      </dsp:txXfrm>
    </dsp:sp>
    <dsp:sp modelId="{98870AC5-2967-4008-9310-FEAE49561AA6}">
      <dsp:nvSpPr>
        <dsp:cNvPr id="0" name=""/>
        <dsp:cNvSpPr/>
      </dsp:nvSpPr>
      <dsp:spPr>
        <a:xfrm>
          <a:off x="3351609" y="3990894"/>
          <a:ext cx="1424781" cy="1424781"/>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EC" sz="1300" kern="1200" dirty="0" smtClean="0">
              <a:latin typeface="Times New Roman" panose="02020603050405020304" pitchFamily="18" charset="0"/>
              <a:cs typeface="Times New Roman" panose="02020603050405020304" pitchFamily="18" charset="0"/>
            </a:rPr>
            <a:t>Entrega de software de manera continua</a:t>
          </a:r>
        </a:p>
        <a:p>
          <a:pPr lvl="0" algn="ctr" defTabSz="577850">
            <a:lnSpc>
              <a:spcPct val="90000"/>
            </a:lnSpc>
            <a:spcBef>
              <a:spcPct val="0"/>
            </a:spcBef>
            <a:spcAft>
              <a:spcPct val="35000"/>
            </a:spcAft>
          </a:pPr>
          <a:r>
            <a:rPr lang="es-EC" sz="1300" kern="1200" dirty="0" smtClean="0">
              <a:latin typeface="Times New Roman" panose="02020603050405020304" pitchFamily="18" charset="0"/>
              <a:cs typeface="Times New Roman" panose="02020603050405020304" pitchFamily="18" charset="0"/>
            </a:rPr>
            <a:t>(Agile)</a:t>
          </a:r>
          <a:endParaRPr lang="es-EC" sz="1300" kern="1200" dirty="0">
            <a:latin typeface="Times New Roman" panose="02020603050405020304" pitchFamily="18" charset="0"/>
            <a:cs typeface="Times New Roman" panose="02020603050405020304" pitchFamily="18" charset="0"/>
          </a:endParaRPr>
        </a:p>
      </dsp:txBody>
      <dsp:txXfrm>
        <a:off x="3560263" y="4199548"/>
        <a:ext cx="1007473" cy="1007473"/>
      </dsp:txXfrm>
    </dsp:sp>
    <dsp:sp modelId="{DEC5E369-792A-4287-B238-1A1EC9C6C662}">
      <dsp:nvSpPr>
        <dsp:cNvPr id="0" name=""/>
        <dsp:cNvSpPr/>
      </dsp:nvSpPr>
      <dsp:spPr>
        <a:xfrm rot="10800000">
          <a:off x="2914502" y="2467120"/>
          <a:ext cx="279975" cy="48442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s-EC" sz="1300" kern="1200"/>
        </a:p>
      </dsp:txBody>
      <dsp:txXfrm rot="10800000">
        <a:off x="2998494" y="2564005"/>
        <a:ext cx="195983" cy="290655"/>
      </dsp:txXfrm>
    </dsp:sp>
    <dsp:sp modelId="{86806923-3850-40EA-8E31-2D270D3BBA93}">
      <dsp:nvSpPr>
        <dsp:cNvPr id="0" name=""/>
        <dsp:cNvSpPr/>
      </dsp:nvSpPr>
      <dsp:spPr>
        <a:xfrm>
          <a:off x="1357657" y="1996942"/>
          <a:ext cx="1424781" cy="1424781"/>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EC" sz="1300" kern="1200" dirty="0" smtClean="0">
              <a:latin typeface="Times New Roman" panose="02020603050405020304" pitchFamily="18" charset="0"/>
              <a:cs typeface="Times New Roman" panose="02020603050405020304" pitchFamily="18" charset="0"/>
            </a:rPr>
            <a:t>Optimización de recursos </a:t>
          </a:r>
        </a:p>
        <a:p>
          <a:pPr lvl="0" algn="ctr" defTabSz="577850">
            <a:lnSpc>
              <a:spcPct val="90000"/>
            </a:lnSpc>
            <a:spcBef>
              <a:spcPct val="0"/>
            </a:spcBef>
            <a:spcAft>
              <a:spcPct val="35000"/>
            </a:spcAft>
          </a:pPr>
          <a:r>
            <a:rPr lang="es-EC" sz="1300" kern="1200" dirty="0" smtClean="0">
              <a:latin typeface="Times New Roman" panose="02020603050405020304" pitchFamily="18" charset="0"/>
              <a:cs typeface="Times New Roman" panose="02020603050405020304" pitchFamily="18" charset="0"/>
            </a:rPr>
            <a:t>(Lean IT)</a:t>
          </a:r>
          <a:endParaRPr lang="es-EC" sz="1300" kern="1200" dirty="0">
            <a:latin typeface="Times New Roman" panose="02020603050405020304" pitchFamily="18" charset="0"/>
            <a:cs typeface="Times New Roman" panose="02020603050405020304" pitchFamily="18" charset="0"/>
          </a:endParaRPr>
        </a:p>
      </dsp:txBody>
      <dsp:txXfrm>
        <a:off x="1566311" y="2205596"/>
        <a:ext cx="1007473" cy="1007473"/>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119877-62E2-46F5-B873-F09D68F269C0}" type="datetimeFigureOut">
              <a:rPr lang="es-EC" smtClean="0"/>
              <a:t>18/7/2019</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2E4B78-F287-4303-8E24-F6B124CB86B1}" type="slidenum">
              <a:rPr lang="es-EC" smtClean="0"/>
              <a:t>‹Nº›</a:t>
            </a:fld>
            <a:endParaRPr lang="es-EC"/>
          </a:p>
        </p:txBody>
      </p:sp>
    </p:spTree>
    <p:extLst>
      <p:ext uri="{BB962C8B-B14F-4D97-AF65-F5344CB8AC3E}">
        <p14:creationId xmlns:p14="http://schemas.microsoft.com/office/powerpoint/2010/main" val="2172128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smtClean="0"/>
              <a:t>Buenos</a:t>
            </a:r>
            <a:r>
              <a:rPr lang="es-EC" baseline="0" dirty="0" smtClean="0"/>
              <a:t> días Economista López, Coordinadora de la maestría en PDE, Ingeniero Rolando Reyes, Director, Ingeniero Hugo Pérez, Oponente, Señora abogada. Soy María Mercedes Miño, estudiante de la maestría de planificación y dirección estratégica. El día de hoy, voy a presentar mi trabajo de titulación, con el tema “Direccionamiento estratégico empresarial basado en TIC’s en la empresa mejor posicionada en el Ecuador el año 2017, de acuerdo a la revista EKOS”. </a:t>
            </a:r>
            <a:endParaRPr lang="es-EC" dirty="0"/>
          </a:p>
        </p:txBody>
      </p:sp>
      <p:sp>
        <p:nvSpPr>
          <p:cNvPr id="4" name="Marcador de número de diapositiva 3"/>
          <p:cNvSpPr>
            <a:spLocks noGrp="1"/>
          </p:cNvSpPr>
          <p:nvPr>
            <p:ph type="sldNum" sz="quarter" idx="10"/>
          </p:nvPr>
        </p:nvSpPr>
        <p:spPr/>
        <p:txBody>
          <a:bodyPr/>
          <a:lstStyle/>
          <a:p>
            <a:fld id="{B92E4B78-F287-4303-8E24-F6B124CB86B1}" type="slidenum">
              <a:rPr lang="es-EC" smtClean="0"/>
              <a:t>1</a:t>
            </a:fld>
            <a:endParaRPr lang="es-EC"/>
          </a:p>
        </p:txBody>
      </p:sp>
    </p:spTree>
    <p:extLst>
      <p:ext uri="{BB962C8B-B14F-4D97-AF65-F5344CB8AC3E}">
        <p14:creationId xmlns:p14="http://schemas.microsoft.com/office/powerpoint/2010/main" val="25722473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Tx/>
              <a:buChar char="-"/>
            </a:pPr>
            <a:endParaRPr lang="es-EC" dirty="0"/>
          </a:p>
        </p:txBody>
      </p:sp>
      <p:sp>
        <p:nvSpPr>
          <p:cNvPr id="4" name="Marcador de número de diapositiva 3"/>
          <p:cNvSpPr>
            <a:spLocks noGrp="1"/>
          </p:cNvSpPr>
          <p:nvPr>
            <p:ph type="sldNum" sz="quarter" idx="10"/>
          </p:nvPr>
        </p:nvSpPr>
        <p:spPr/>
        <p:txBody>
          <a:bodyPr/>
          <a:lstStyle/>
          <a:p>
            <a:fld id="{B92E4B78-F287-4303-8E24-F6B124CB86B1}" type="slidenum">
              <a:rPr lang="es-EC" smtClean="0"/>
              <a:t>13</a:t>
            </a:fld>
            <a:endParaRPr lang="es-EC"/>
          </a:p>
        </p:txBody>
      </p:sp>
    </p:spTree>
    <p:extLst>
      <p:ext uri="{BB962C8B-B14F-4D97-AF65-F5344CB8AC3E}">
        <p14:creationId xmlns:p14="http://schemas.microsoft.com/office/powerpoint/2010/main" val="37358371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smtClean="0"/>
              <a:t>La</a:t>
            </a:r>
            <a:r>
              <a:rPr lang="es-EC" baseline="0" dirty="0" smtClean="0"/>
              <a:t> encuesta es una herramienta de recolección de datos, la encuesta aplicada al grupo gerencial de la empresa Salud SA, esta formada por:  17 preguntas todas obligatorias, 15 de ellas de tipo cerrada para evitar múltiples interpretaciones y facilitar su realización. Los encuestados recibirán la encuesta vía correo, asignando entre 15 y 20 minutos aproximadamente su resolución.</a:t>
            </a:r>
          </a:p>
          <a:p>
            <a:r>
              <a:rPr lang="es-EC" baseline="0" dirty="0" smtClean="0"/>
              <a:t>La muestra está constituida por ejecutivos que forman parte de la alta gerencia, desempeñando cargos de Vicepresidencia y Gerencia.</a:t>
            </a:r>
          </a:p>
          <a:p>
            <a:r>
              <a:rPr lang="es-EC" baseline="0" dirty="0" smtClean="0"/>
              <a:t>Preguntas cerradas.- Son aquellas preguntas donde el usuario únicamente podrá seleccionar una respuesta, sin necesidad de explicar su elección.</a:t>
            </a:r>
            <a:endParaRPr lang="es-EC" dirty="0"/>
          </a:p>
        </p:txBody>
      </p:sp>
      <p:sp>
        <p:nvSpPr>
          <p:cNvPr id="4" name="Marcador de número de diapositiva 3"/>
          <p:cNvSpPr>
            <a:spLocks noGrp="1"/>
          </p:cNvSpPr>
          <p:nvPr>
            <p:ph type="sldNum" sz="quarter" idx="10"/>
          </p:nvPr>
        </p:nvSpPr>
        <p:spPr/>
        <p:txBody>
          <a:bodyPr/>
          <a:lstStyle/>
          <a:p>
            <a:fld id="{B92E4B78-F287-4303-8E24-F6B124CB86B1}" type="slidenum">
              <a:rPr lang="es-EC" smtClean="0"/>
              <a:t>14</a:t>
            </a:fld>
            <a:endParaRPr lang="es-EC"/>
          </a:p>
        </p:txBody>
      </p:sp>
    </p:spTree>
    <p:extLst>
      <p:ext uri="{BB962C8B-B14F-4D97-AF65-F5344CB8AC3E}">
        <p14:creationId xmlns:p14="http://schemas.microsoft.com/office/powerpoint/2010/main" val="30775668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lgn="just">
              <a:buFontTx/>
              <a:buNone/>
            </a:pPr>
            <a:r>
              <a:rPr lang="es-EC" sz="1200" b="0" i="0" kern="1200" dirty="0" smtClean="0">
                <a:solidFill>
                  <a:schemeClr val="tx1"/>
                </a:solidFill>
                <a:effectLst/>
                <a:latin typeface="+mn-lt"/>
                <a:ea typeface="+mn-ea"/>
                <a:cs typeface="+mn-cs"/>
              </a:rPr>
              <a:t>El</a:t>
            </a:r>
            <a:r>
              <a:rPr lang="es-EC" sz="1200" b="0" i="0" kern="1200" baseline="0" dirty="0" smtClean="0">
                <a:solidFill>
                  <a:schemeClr val="tx1"/>
                </a:solidFill>
                <a:effectLst/>
                <a:latin typeface="+mn-lt"/>
                <a:ea typeface="+mn-ea"/>
                <a:cs typeface="+mn-cs"/>
              </a:rPr>
              <a:t> análisis de resultados se realiza entorno a las preguntas más representativas.</a:t>
            </a:r>
          </a:p>
          <a:p>
            <a:pPr marL="171450" indent="-171450" algn="just">
              <a:buFontTx/>
              <a:buChar char="-"/>
            </a:pPr>
            <a:r>
              <a:rPr lang="es-EC" sz="1200" b="0" i="0" kern="1200" baseline="0" dirty="0" smtClean="0">
                <a:solidFill>
                  <a:schemeClr val="tx1"/>
                </a:solidFill>
                <a:effectLst/>
                <a:latin typeface="+mn-lt"/>
                <a:ea typeface="+mn-ea"/>
                <a:cs typeface="+mn-cs"/>
              </a:rPr>
              <a:t>El grupo gerencial encuestado en su totalidad, participa de la planificación estratégica de su área, D</a:t>
            </a:r>
            <a:r>
              <a:rPr lang="es-EC" sz="1200" kern="1200" dirty="0" smtClean="0">
                <a:solidFill>
                  <a:schemeClr val="tx1"/>
                </a:solidFill>
                <a:effectLst/>
                <a:latin typeface="+mn-lt"/>
                <a:ea typeface="+mn-ea"/>
                <a:cs typeface="+mn-cs"/>
              </a:rPr>
              <a:t>ispone del conocimiento pleno del plan de acción de su área, por lo tanto, la responsabilidad de su ejecución y asignación de actividades al personal a cargo.</a:t>
            </a:r>
          </a:p>
          <a:p>
            <a:pPr marL="171450" indent="-171450" algn="just">
              <a:buFontTx/>
              <a:buChar char="-"/>
            </a:pPr>
            <a:endParaRPr lang="es-EC" dirty="0"/>
          </a:p>
        </p:txBody>
      </p:sp>
      <p:sp>
        <p:nvSpPr>
          <p:cNvPr id="4" name="Marcador de número de diapositiva 3"/>
          <p:cNvSpPr>
            <a:spLocks noGrp="1"/>
          </p:cNvSpPr>
          <p:nvPr>
            <p:ph type="sldNum" sz="quarter" idx="10"/>
          </p:nvPr>
        </p:nvSpPr>
        <p:spPr/>
        <p:txBody>
          <a:bodyPr/>
          <a:lstStyle/>
          <a:p>
            <a:fld id="{B92E4B78-F287-4303-8E24-F6B124CB86B1}" type="slidenum">
              <a:rPr lang="es-EC" smtClean="0"/>
              <a:t>15</a:t>
            </a:fld>
            <a:endParaRPr lang="es-EC"/>
          </a:p>
        </p:txBody>
      </p:sp>
    </p:spTree>
    <p:extLst>
      <p:ext uri="{BB962C8B-B14F-4D97-AF65-F5344CB8AC3E}">
        <p14:creationId xmlns:p14="http://schemas.microsoft.com/office/powerpoint/2010/main" val="42510215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FontTx/>
              <a:buNone/>
            </a:pPr>
            <a:r>
              <a:rPr lang="es-EC" dirty="0" smtClean="0"/>
              <a:t>El 100% del</a:t>
            </a:r>
            <a:r>
              <a:rPr lang="es-EC" baseline="0" dirty="0" smtClean="0"/>
              <a:t> equipo gerencial encuestado for</a:t>
            </a:r>
          </a:p>
          <a:p>
            <a:pPr marL="0" marR="0" lvl="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effectLst/>
                <a:latin typeface="+mn-lt"/>
                <a:ea typeface="+mn-ea"/>
                <a:cs typeface="+mn-cs"/>
              </a:rPr>
              <a:t>La alta gerencia participa en la planificación estratégica de la empresa, de este modo se garantiza que objetivos y estrategias son definidos con la visión global de la organización que un directivo dispone.</a:t>
            </a:r>
          </a:p>
        </p:txBody>
      </p:sp>
      <p:sp>
        <p:nvSpPr>
          <p:cNvPr id="4" name="Marcador de número de diapositiva 3"/>
          <p:cNvSpPr>
            <a:spLocks noGrp="1"/>
          </p:cNvSpPr>
          <p:nvPr>
            <p:ph type="sldNum" sz="quarter" idx="10"/>
          </p:nvPr>
        </p:nvSpPr>
        <p:spPr/>
        <p:txBody>
          <a:bodyPr/>
          <a:lstStyle/>
          <a:p>
            <a:fld id="{B92E4B78-F287-4303-8E24-F6B124CB86B1}" type="slidenum">
              <a:rPr lang="es-EC" smtClean="0"/>
              <a:t>16</a:t>
            </a:fld>
            <a:endParaRPr lang="es-EC"/>
          </a:p>
        </p:txBody>
      </p:sp>
    </p:spTree>
    <p:extLst>
      <p:ext uri="{BB962C8B-B14F-4D97-AF65-F5344CB8AC3E}">
        <p14:creationId xmlns:p14="http://schemas.microsoft.com/office/powerpoint/2010/main" val="1317251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effectLst/>
                <a:latin typeface="+mn-lt"/>
                <a:ea typeface="+mn-ea"/>
                <a:cs typeface="+mn-cs"/>
              </a:rPr>
              <a:t>Los ejecutivos de la alta gerencia son parte fundamental en la definición de la planificación estratégica, además en función de la encuesta realizada, podemos concluir que forman parte del equipo que la diseña (pregunta 4), ejecuta e involucra al personal a cargo de la ejecución de las actividades que conforman la actual planificación. Sin embargo se puede observar que el papel que desempeña TI o la relación entre TI y la planificación estratégica es confuso para la mitad de los ejecutivos.</a:t>
            </a:r>
          </a:p>
          <a:p>
            <a:pPr marL="0" indent="0">
              <a:buFontTx/>
              <a:buNone/>
            </a:pPr>
            <a:endParaRPr lang="es-EC" dirty="0"/>
          </a:p>
        </p:txBody>
      </p:sp>
      <p:sp>
        <p:nvSpPr>
          <p:cNvPr id="4" name="Marcador de número de diapositiva 3"/>
          <p:cNvSpPr>
            <a:spLocks noGrp="1"/>
          </p:cNvSpPr>
          <p:nvPr>
            <p:ph type="sldNum" sz="quarter" idx="10"/>
          </p:nvPr>
        </p:nvSpPr>
        <p:spPr/>
        <p:txBody>
          <a:bodyPr/>
          <a:lstStyle/>
          <a:p>
            <a:fld id="{B92E4B78-F287-4303-8E24-F6B124CB86B1}" type="slidenum">
              <a:rPr lang="es-EC" smtClean="0"/>
              <a:t>17</a:t>
            </a:fld>
            <a:endParaRPr lang="es-EC"/>
          </a:p>
        </p:txBody>
      </p:sp>
    </p:spTree>
    <p:extLst>
      <p:ext uri="{BB962C8B-B14F-4D97-AF65-F5344CB8AC3E}">
        <p14:creationId xmlns:p14="http://schemas.microsoft.com/office/powerpoint/2010/main" val="32607970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effectLst/>
                <a:latin typeface="+mn-lt"/>
                <a:ea typeface="+mn-ea"/>
                <a:cs typeface="+mn-cs"/>
              </a:rPr>
              <a:t>La mayoría de las áreas de la organización, está cumpliendo los objetivos planteados en la planificación estratégica. Sin embargo, a pesar de que la alta gerencia forma parte del equipo que diseña la planificación estratégica, se puede observar que existe un área que no está cumpliendo con su planificación. En este contexto, el equipo gerencial, debe enfocarse en el área que no cumple con la planificación y analizar si la priorización de proyectos es la correcta; los proyectos del área que no cumple su planificación fueron socializados durante la planificación estratégica o son proyectos que se están ejecutando de acuerdo a la necesidad de la gerencia del área.</a:t>
            </a:r>
          </a:p>
          <a:p>
            <a:pPr marL="0" indent="0">
              <a:buFontTx/>
              <a:buNone/>
            </a:pPr>
            <a:endParaRPr lang="es-EC" dirty="0"/>
          </a:p>
        </p:txBody>
      </p:sp>
      <p:sp>
        <p:nvSpPr>
          <p:cNvPr id="4" name="Marcador de número de diapositiva 3"/>
          <p:cNvSpPr>
            <a:spLocks noGrp="1"/>
          </p:cNvSpPr>
          <p:nvPr>
            <p:ph type="sldNum" sz="quarter" idx="10"/>
          </p:nvPr>
        </p:nvSpPr>
        <p:spPr/>
        <p:txBody>
          <a:bodyPr/>
          <a:lstStyle/>
          <a:p>
            <a:fld id="{B92E4B78-F287-4303-8E24-F6B124CB86B1}" type="slidenum">
              <a:rPr lang="es-EC" smtClean="0"/>
              <a:t>18</a:t>
            </a:fld>
            <a:endParaRPr lang="es-EC"/>
          </a:p>
        </p:txBody>
      </p:sp>
    </p:spTree>
    <p:extLst>
      <p:ext uri="{BB962C8B-B14F-4D97-AF65-F5344CB8AC3E}">
        <p14:creationId xmlns:p14="http://schemas.microsoft.com/office/powerpoint/2010/main" val="549798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effectLst/>
                <a:latin typeface="+mn-lt"/>
                <a:ea typeface="+mn-ea"/>
                <a:cs typeface="+mn-cs"/>
              </a:rPr>
              <a:t>Se puede observar que los proyectos en su mayoría se encuentran en ejecución con el cronograma retrasado. Por lo tanto, es conveniente, identificar la razón del incumplimiento en fechas del cronograma y proponer una solución. En este contexto de análisis, es fundamental identificar si el retraso se debe a factores externos que fueron obviados,</a:t>
            </a:r>
            <a:r>
              <a:rPr lang="es-EC" sz="1200" kern="1200" baseline="0" dirty="0" smtClean="0">
                <a:solidFill>
                  <a:schemeClr val="tx1"/>
                </a:solidFill>
                <a:effectLst/>
                <a:latin typeface="+mn-lt"/>
                <a:ea typeface="+mn-ea"/>
                <a:cs typeface="+mn-cs"/>
              </a:rPr>
              <a:t> </a:t>
            </a:r>
            <a:r>
              <a:rPr lang="es-EC" sz="1200" kern="1200" dirty="0" smtClean="0">
                <a:solidFill>
                  <a:schemeClr val="tx1"/>
                </a:solidFill>
                <a:effectLst/>
                <a:latin typeface="+mn-lt"/>
                <a:ea typeface="+mn-ea"/>
                <a:cs typeface="+mn-cs"/>
              </a:rPr>
              <a:t>dependen de las áreas del negocio</a:t>
            </a:r>
            <a:r>
              <a:rPr lang="es-EC" sz="1200" kern="1200" baseline="0" dirty="0" smtClean="0">
                <a:solidFill>
                  <a:schemeClr val="tx1"/>
                </a:solidFill>
                <a:effectLst/>
                <a:latin typeface="+mn-lt"/>
                <a:ea typeface="+mn-ea"/>
                <a:cs typeface="+mn-cs"/>
              </a:rPr>
              <a:t> o de la gestión de TI.</a:t>
            </a:r>
            <a:endParaRPr lang="es-EC" sz="1200" kern="1200" dirty="0" smtClean="0">
              <a:solidFill>
                <a:schemeClr val="tx1"/>
              </a:solidFill>
              <a:effectLst/>
              <a:latin typeface="+mn-lt"/>
              <a:ea typeface="+mn-ea"/>
              <a:cs typeface="+mn-cs"/>
            </a:endParaRPr>
          </a:p>
          <a:p>
            <a:pPr marL="0" indent="0">
              <a:buFontTx/>
              <a:buNone/>
            </a:pPr>
            <a:endParaRPr lang="es-EC" dirty="0"/>
          </a:p>
        </p:txBody>
      </p:sp>
      <p:sp>
        <p:nvSpPr>
          <p:cNvPr id="4" name="Marcador de número de diapositiva 3"/>
          <p:cNvSpPr>
            <a:spLocks noGrp="1"/>
          </p:cNvSpPr>
          <p:nvPr>
            <p:ph type="sldNum" sz="quarter" idx="10"/>
          </p:nvPr>
        </p:nvSpPr>
        <p:spPr/>
        <p:txBody>
          <a:bodyPr/>
          <a:lstStyle/>
          <a:p>
            <a:fld id="{B92E4B78-F287-4303-8E24-F6B124CB86B1}" type="slidenum">
              <a:rPr lang="es-EC" smtClean="0"/>
              <a:t>19</a:t>
            </a:fld>
            <a:endParaRPr lang="es-EC"/>
          </a:p>
        </p:txBody>
      </p:sp>
    </p:spTree>
    <p:extLst>
      <p:ext uri="{BB962C8B-B14F-4D97-AF65-F5344CB8AC3E}">
        <p14:creationId xmlns:p14="http://schemas.microsoft.com/office/powerpoint/2010/main" val="23617604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s-EC" sz="1200" kern="1200" baseline="0" dirty="0" smtClean="0">
                <a:solidFill>
                  <a:schemeClr val="tx1"/>
                </a:solidFill>
                <a:effectLst/>
                <a:latin typeface="+mn-lt"/>
                <a:ea typeface="+mn-ea"/>
                <a:cs typeface="+mn-cs"/>
              </a:rPr>
              <a:t>Equipos de trabajo multidisciplinarios. (DevOps)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s-EC" sz="1200" kern="1200" baseline="0" dirty="0" smtClean="0">
                <a:solidFill>
                  <a:schemeClr val="tx1"/>
                </a:solidFill>
                <a:effectLst/>
                <a:latin typeface="+mn-lt"/>
                <a:ea typeface="+mn-ea"/>
                <a:cs typeface="+mn-cs"/>
              </a:rPr>
              <a:t>Retrasos en entregas pueden ser eliminados con la metodología Agile.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s-EC" sz="1200" kern="1200" baseline="0" dirty="0" smtClean="0">
                <a:solidFill>
                  <a:schemeClr val="tx1"/>
                </a:solidFill>
                <a:effectLst/>
                <a:latin typeface="+mn-lt"/>
                <a:ea typeface="+mn-ea"/>
                <a:cs typeface="+mn-cs"/>
              </a:rPr>
              <a:t>Eliminación de desperdicios en el flujo de procesos que generan la cadena de valor (Lean IT adaptación de Lean </a:t>
            </a:r>
            <a:r>
              <a:rPr lang="es-EC" sz="1200" kern="1200" baseline="0" dirty="0" err="1" smtClean="0">
                <a:solidFill>
                  <a:schemeClr val="tx1"/>
                </a:solidFill>
                <a:effectLst/>
                <a:latin typeface="+mn-lt"/>
                <a:ea typeface="+mn-ea"/>
                <a:cs typeface="+mn-cs"/>
              </a:rPr>
              <a:t>manufacturing</a:t>
            </a:r>
            <a:r>
              <a:rPr lang="es-EC" sz="1200" kern="1200" baseline="0" dirty="0" smtClean="0">
                <a:solidFill>
                  <a:schemeClr val="tx1"/>
                </a:solidFill>
                <a:effectLst/>
                <a:latin typeface="+mn-lt"/>
                <a:ea typeface="+mn-ea"/>
                <a:cs typeface="+mn-cs"/>
              </a:rPr>
              <a:t>)</a:t>
            </a:r>
            <a:endParaRPr lang="es-EC" dirty="0"/>
          </a:p>
        </p:txBody>
      </p:sp>
      <p:sp>
        <p:nvSpPr>
          <p:cNvPr id="4" name="Marcador de número de diapositiva 3"/>
          <p:cNvSpPr>
            <a:spLocks noGrp="1"/>
          </p:cNvSpPr>
          <p:nvPr>
            <p:ph type="sldNum" sz="quarter" idx="10"/>
          </p:nvPr>
        </p:nvSpPr>
        <p:spPr/>
        <p:txBody>
          <a:bodyPr/>
          <a:lstStyle/>
          <a:p>
            <a:fld id="{B92E4B78-F287-4303-8E24-F6B124CB86B1}" type="slidenum">
              <a:rPr lang="es-EC" smtClean="0"/>
              <a:t>20</a:t>
            </a:fld>
            <a:endParaRPr lang="es-EC"/>
          </a:p>
        </p:txBody>
      </p:sp>
    </p:spTree>
    <p:extLst>
      <p:ext uri="{BB962C8B-B14F-4D97-AF65-F5344CB8AC3E}">
        <p14:creationId xmlns:p14="http://schemas.microsoft.com/office/powerpoint/2010/main" val="26967266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FontTx/>
              <a:buNone/>
            </a:pPr>
            <a:endParaRPr lang="es-EC" dirty="0"/>
          </a:p>
        </p:txBody>
      </p:sp>
      <p:sp>
        <p:nvSpPr>
          <p:cNvPr id="4" name="Marcador de número de diapositiva 3"/>
          <p:cNvSpPr>
            <a:spLocks noGrp="1"/>
          </p:cNvSpPr>
          <p:nvPr>
            <p:ph type="sldNum" sz="quarter" idx="10"/>
          </p:nvPr>
        </p:nvSpPr>
        <p:spPr/>
        <p:txBody>
          <a:bodyPr/>
          <a:lstStyle/>
          <a:p>
            <a:fld id="{B92E4B78-F287-4303-8E24-F6B124CB86B1}" type="slidenum">
              <a:rPr lang="es-EC" smtClean="0"/>
              <a:t>21</a:t>
            </a:fld>
            <a:endParaRPr lang="es-EC"/>
          </a:p>
        </p:txBody>
      </p:sp>
    </p:spTree>
    <p:extLst>
      <p:ext uri="{BB962C8B-B14F-4D97-AF65-F5344CB8AC3E}">
        <p14:creationId xmlns:p14="http://schemas.microsoft.com/office/powerpoint/2010/main" val="39128118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Tx/>
              <a:buChar char="-"/>
            </a:pPr>
            <a:endParaRPr lang="es-EC" dirty="0"/>
          </a:p>
        </p:txBody>
      </p:sp>
      <p:sp>
        <p:nvSpPr>
          <p:cNvPr id="4" name="Marcador de número de diapositiva 3"/>
          <p:cNvSpPr>
            <a:spLocks noGrp="1"/>
          </p:cNvSpPr>
          <p:nvPr>
            <p:ph type="sldNum" sz="quarter" idx="10"/>
          </p:nvPr>
        </p:nvSpPr>
        <p:spPr/>
        <p:txBody>
          <a:bodyPr/>
          <a:lstStyle/>
          <a:p>
            <a:fld id="{B92E4B78-F287-4303-8E24-F6B124CB86B1}" type="slidenum">
              <a:rPr lang="es-EC" smtClean="0"/>
              <a:t>22</a:t>
            </a:fld>
            <a:endParaRPr lang="es-EC"/>
          </a:p>
        </p:txBody>
      </p:sp>
    </p:spTree>
    <p:extLst>
      <p:ext uri="{BB962C8B-B14F-4D97-AF65-F5344CB8AC3E}">
        <p14:creationId xmlns:p14="http://schemas.microsoft.com/office/powerpoint/2010/main" val="1366878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smtClean="0"/>
              <a:t>La agenda de hoy,</a:t>
            </a:r>
            <a:r>
              <a:rPr lang="es-EC" baseline="0" dirty="0" smtClean="0"/>
              <a:t> está constituida por los siguientes puntos:</a:t>
            </a:r>
          </a:p>
          <a:p>
            <a:r>
              <a:rPr lang="es-EC" dirty="0" smtClean="0"/>
              <a:t>Presentación y agenda 1 minutos (2</a:t>
            </a:r>
            <a:r>
              <a:rPr lang="es-EC" baseline="0" dirty="0" smtClean="0"/>
              <a:t> diapositivas)</a:t>
            </a:r>
            <a:endParaRPr lang="es-EC" dirty="0" smtClean="0"/>
          </a:p>
          <a:p>
            <a:r>
              <a:rPr lang="es-EC" dirty="0" smtClean="0"/>
              <a:t>Antecedentes. 2 minutos.  (1-2 diapositivas)</a:t>
            </a:r>
          </a:p>
          <a:p>
            <a:r>
              <a:rPr lang="es-EC" dirty="0" smtClean="0"/>
              <a:t>Planteamiento del problema.  2 minutos (1-2 diapositivas)</a:t>
            </a:r>
          </a:p>
          <a:p>
            <a:r>
              <a:rPr lang="es-EC" dirty="0" smtClean="0"/>
              <a:t>Objetivo general y objetivos específico. 2 minutos (2 diapositivas)</a:t>
            </a:r>
          </a:p>
          <a:p>
            <a:r>
              <a:rPr lang="es-EC" dirty="0" smtClean="0"/>
              <a:t>Metodología de la investigación 2 minutos (1 diapositiva)</a:t>
            </a:r>
          </a:p>
          <a:p>
            <a:r>
              <a:rPr lang="es-EC" dirty="0" smtClean="0"/>
              <a:t>Conociendo a Salud SA. 4 minutos</a:t>
            </a:r>
            <a:r>
              <a:rPr lang="es-EC" baseline="0" dirty="0" smtClean="0"/>
              <a:t> (3 diapositivas)</a:t>
            </a:r>
            <a:endParaRPr lang="es-EC" dirty="0" smtClean="0"/>
          </a:p>
          <a:p>
            <a:r>
              <a:rPr lang="es-EC" dirty="0" smtClean="0"/>
              <a:t>Diseño de la encuesta. 2 minutos (1 diapositiva)</a:t>
            </a:r>
          </a:p>
          <a:p>
            <a:r>
              <a:rPr lang="es-EC" dirty="0" smtClean="0"/>
              <a:t>Resultados. 8 minutos (xx</a:t>
            </a:r>
            <a:r>
              <a:rPr lang="es-EC" baseline="0" dirty="0" smtClean="0"/>
              <a:t> </a:t>
            </a:r>
            <a:r>
              <a:rPr lang="es-EC" baseline="0" dirty="0" err="1" smtClean="0"/>
              <a:t>diapositvas</a:t>
            </a:r>
            <a:r>
              <a:rPr lang="es-EC" baseline="0" dirty="0" smtClean="0"/>
              <a:t>)</a:t>
            </a:r>
            <a:r>
              <a:rPr lang="es-EC" dirty="0" smtClean="0"/>
              <a:t> </a:t>
            </a:r>
          </a:p>
          <a:p>
            <a:r>
              <a:rPr lang="es-EC" dirty="0" smtClean="0"/>
              <a:t>Propuesta 3 minutos (2</a:t>
            </a:r>
            <a:r>
              <a:rPr lang="es-EC" baseline="0" dirty="0" smtClean="0"/>
              <a:t> diapositivas</a:t>
            </a:r>
            <a:r>
              <a:rPr lang="es-EC" dirty="0" smtClean="0"/>
              <a:t>)</a:t>
            </a:r>
          </a:p>
          <a:p>
            <a:r>
              <a:rPr lang="es-EC" dirty="0" smtClean="0"/>
              <a:t>Conclusiones y recomendaciones.</a:t>
            </a:r>
            <a:r>
              <a:rPr lang="es-EC" baseline="0" dirty="0" smtClean="0"/>
              <a:t> 2 minutos (1 diapositiva)</a:t>
            </a:r>
            <a:endParaRPr lang="es-EC" dirty="0" smtClean="0"/>
          </a:p>
          <a:p>
            <a:endParaRPr lang="es-EC" dirty="0"/>
          </a:p>
        </p:txBody>
      </p:sp>
      <p:sp>
        <p:nvSpPr>
          <p:cNvPr id="4" name="Marcador de número de diapositiva 3"/>
          <p:cNvSpPr>
            <a:spLocks noGrp="1"/>
          </p:cNvSpPr>
          <p:nvPr>
            <p:ph type="sldNum" sz="quarter" idx="10"/>
          </p:nvPr>
        </p:nvSpPr>
        <p:spPr/>
        <p:txBody>
          <a:bodyPr/>
          <a:lstStyle/>
          <a:p>
            <a:fld id="{B92E4B78-F287-4303-8E24-F6B124CB86B1}" type="slidenum">
              <a:rPr lang="es-EC" smtClean="0"/>
              <a:t>2</a:t>
            </a:fld>
            <a:endParaRPr lang="es-EC"/>
          </a:p>
        </p:txBody>
      </p:sp>
    </p:spTree>
    <p:extLst>
      <p:ext uri="{BB962C8B-B14F-4D97-AF65-F5344CB8AC3E}">
        <p14:creationId xmlns:p14="http://schemas.microsoft.com/office/powerpoint/2010/main" val="42874900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smtClean="0"/>
              <a:t>Buenos</a:t>
            </a:r>
            <a:r>
              <a:rPr lang="es-EC" baseline="0" dirty="0" smtClean="0"/>
              <a:t> días Economista Rosita López, Coordinadora de la maestría en PDE, Ingeniero Rolando Reyes, Director, Ingeniero Hugo Pérez, Oponente, Señora abogada. Soy María Mercedes Miño, estudiante de la maestría de planificación y dirección estratégica. El día de hoy, voy a presentar mi trabajo de titulación, con el tema “Direccionamiento estratégico empresarial basado en TIC’s en la empresa mejor posicionada en el Ecuador el año 2017, de acuerdo a la revista EKOS”. </a:t>
            </a:r>
            <a:endParaRPr lang="es-EC" dirty="0"/>
          </a:p>
        </p:txBody>
      </p:sp>
      <p:sp>
        <p:nvSpPr>
          <p:cNvPr id="4" name="Marcador de número de diapositiva 3"/>
          <p:cNvSpPr>
            <a:spLocks noGrp="1"/>
          </p:cNvSpPr>
          <p:nvPr>
            <p:ph type="sldNum" sz="quarter" idx="10"/>
          </p:nvPr>
        </p:nvSpPr>
        <p:spPr/>
        <p:txBody>
          <a:bodyPr/>
          <a:lstStyle/>
          <a:p>
            <a:fld id="{B92E4B78-F287-4303-8E24-F6B124CB86B1}" type="slidenum">
              <a:rPr lang="es-EC" smtClean="0"/>
              <a:t>23</a:t>
            </a:fld>
            <a:endParaRPr lang="es-EC"/>
          </a:p>
        </p:txBody>
      </p:sp>
    </p:spTree>
    <p:extLst>
      <p:ext uri="{BB962C8B-B14F-4D97-AF65-F5344CB8AC3E}">
        <p14:creationId xmlns:p14="http://schemas.microsoft.com/office/powerpoint/2010/main" val="4288923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200" dirty="0" smtClean="0">
                <a:latin typeface="Times New Roman" panose="02020603050405020304" pitchFamily="18" charset="0"/>
                <a:cs typeface="Times New Roman" panose="02020603050405020304" pitchFamily="18" charset="0"/>
              </a:rPr>
              <a:t>En la actualidad, implementar tecnología en una empresa, es hablar de inversión, rubro que ha permitido a las organizaciones mantenerse innovando, competitivas y con presencia en el mercado. En este sentido, podemos decir que la tecnología puede aportar un sin número de soluciones empresariales para mejorar y optimizar la gestión en las organizaciones, así como incrementar la productividad y ahorro en los costos.</a:t>
            </a:r>
          </a:p>
          <a:p>
            <a:endParaRPr lang="es-EC" dirty="0"/>
          </a:p>
        </p:txBody>
      </p:sp>
      <p:sp>
        <p:nvSpPr>
          <p:cNvPr id="4" name="Marcador de número de diapositiva 3"/>
          <p:cNvSpPr>
            <a:spLocks noGrp="1"/>
          </p:cNvSpPr>
          <p:nvPr>
            <p:ph type="sldNum" sz="quarter" idx="10"/>
          </p:nvPr>
        </p:nvSpPr>
        <p:spPr/>
        <p:txBody>
          <a:bodyPr/>
          <a:lstStyle/>
          <a:p>
            <a:fld id="{B92E4B78-F287-4303-8E24-F6B124CB86B1}" type="slidenum">
              <a:rPr lang="es-EC" smtClean="0"/>
              <a:t>3</a:t>
            </a:fld>
            <a:endParaRPr lang="es-EC"/>
          </a:p>
        </p:txBody>
      </p:sp>
    </p:spTree>
    <p:extLst>
      <p:ext uri="{BB962C8B-B14F-4D97-AF65-F5344CB8AC3E}">
        <p14:creationId xmlns:p14="http://schemas.microsoft.com/office/powerpoint/2010/main" val="2503304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r>
              <a:rPr lang="es-EC" dirty="0" smtClean="0"/>
              <a:t>Hoy por hoy</a:t>
            </a:r>
            <a:r>
              <a:rPr lang="es-EC" baseline="0" dirty="0" smtClean="0"/>
              <a:t>, las organización se enfoca en cumplir con la planificación estratégica definida, tratando de alinear sus objetivos estratégicos con los de TI, para que exista interacción y apoyo hacia el negocio. TI aparece como un área de apoyo y ejecución, fundamental en la vida de toda la empresa.</a:t>
            </a:r>
          </a:p>
          <a:p>
            <a:pPr algn="just"/>
            <a:endParaRPr lang="es-EC" dirty="0"/>
          </a:p>
        </p:txBody>
      </p:sp>
      <p:sp>
        <p:nvSpPr>
          <p:cNvPr id="4" name="Marcador de número de diapositiva 3"/>
          <p:cNvSpPr>
            <a:spLocks noGrp="1"/>
          </p:cNvSpPr>
          <p:nvPr>
            <p:ph type="sldNum" sz="quarter" idx="10"/>
          </p:nvPr>
        </p:nvSpPr>
        <p:spPr/>
        <p:txBody>
          <a:bodyPr/>
          <a:lstStyle/>
          <a:p>
            <a:fld id="{B92E4B78-F287-4303-8E24-F6B124CB86B1}" type="slidenum">
              <a:rPr lang="es-EC" smtClean="0"/>
              <a:t>4</a:t>
            </a:fld>
            <a:endParaRPr lang="es-EC"/>
          </a:p>
        </p:txBody>
      </p:sp>
    </p:spTree>
    <p:extLst>
      <p:ext uri="{BB962C8B-B14F-4D97-AF65-F5344CB8AC3E}">
        <p14:creationId xmlns:p14="http://schemas.microsoft.com/office/powerpoint/2010/main" val="2085497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smtClean="0"/>
              <a:t>Sin embargo, el área de TIC’s tiene una deficiente planificación</a:t>
            </a:r>
            <a:r>
              <a:rPr lang="es-EC" baseline="0" dirty="0" smtClean="0"/>
              <a:t>, generando alcances y proyectos incumplidos, falta de disponibilidad de los recursos de TI (servidores, redes, aplicativos), generando una mala experiencia en el cliente, pérdida de competitividad empresarial, información no disponible para los tomadores de decisiones, innovación lenta, todos estos aspectos, generan pérdidas económicas en la empresa.</a:t>
            </a:r>
            <a:endParaRPr lang="es-EC" dirty="0"/>
          </a:p>
        </p:txBody>
      </p:sp>
      <p:sp>
        <p:nvSpPr>
          <p:cNvPr id="4" name="Marcador de número de diapositiva 3"/>
          <p:cNvSpPr>
            <a:spLocks noGrp="1"/>
          </p:cNvSpPr>
          <p:nvPr>
            <p:ph type="sldNum" sz="quarter" idx="10"/>
          </p:nvPr>
        </p:nvSpPr>
        <p:spPr/>
        <p:txBody>
          <a:bodyPr/>
          <a:lstStyle/>
          <a:p>
            <a:fld id="{B92E4B78-F287-4303-8E24-F6B124CB86B1}" type="slidenum">
              <a:rPr lang="es-EC" smtClean="0"/>
              <a:t>5</a:t>
            </a:fld>
            <a:endParaRPr lang="es-EC"/>
          </a:p>
        </p:txBody>
      </p:sp>
    </p:spTree>
    <p:extLst>
      <p:ext uri="{BB962C8B-B14F-4D97-AF65-F5344CB8AC3E}">
        <p14:creationId xmlns:p14="http://schemas.microsoft.com/office/powerpoint/2010/main" val="3823923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FontTx/>
              <a:buNone/>
            </a:pPr>
            <a:r>
              <a:rPr lang="es-EC" baseline="0" dirty="0" smtClean="0"/>
              <a:t>La metodología de investigación usada está constituida por los siguientes pasos:</a:t>
            </a:r>
          </a:p>
          <a:p>
            <a:pPr marL="171450" indent="-171450">
              <a:buFontTx/>
              <a:buChar char="-"/>
            </a:pPr>
            <a:r>
              <a:rPr lang="es-EC" baseline="0" dirty="0" smtClean="0"/>
              <a:t>Revisión de literatura: constituida por dos partes: 1) revisión de conceptos básicos del tema de estudio (Dirección Estratégica, Gobierno de TI). 2) Revisión de artículos de revista con el análisis de la situación actual de la Dirección estratégica en la organizaciones.</a:t>
            </a:r>
          </a:p>
          <a:p>
            <a:pPr marL="171450" indent="-171450">
              <a:buFontTx/>
              <a:buChar char="-"/>
            </a:pPr>
            <a:r>
              <a:rPr lang="es-EC" baseline="0" dirty="0" smtClean="0"/>
              <a:t>Análisis de la situación actual de la empresa: el fin es conocer y entender a la empresa. Antecedentes, productos, misión, visión, valores, procesos de Salud SA, área de TI.</a:t>
            </a:r>
          </a:p>
          <a:p>
            <a:pPr marL="171450" indent="-171450">
              <a:buFontTx/>
              <a:buChar char="-"/>
            </a:pPr>
            <a:r>
              <a:rPr lang="es-EC" baseline="0" dirty="0" smtClean="0"/>
              <a:t>Análisis del direccionamiento basado en TIC’s: diseño y análisis de la encuesta (encuesta de tipo cerrada).</a:t>
            </a:r>
          </a:p>
          <a:p>
            <a:pPr marL="171450" indent="-171450">
              <a:buFontTx/>
              <a:buChar char="-"/>
            </a:pPr>
            <a:r>
              <a:rPr lang="es-EC" baseline="0" dirty="0" smtClean="0"/>
              <a:t>Propuesta de direccionamiento con TIC’s.</a:t>
            </a:r>
          </a:p>
          <a:p>
            <a:pPr marL="171450" indent="-171450">
              <a:buFontTx/>
              <a:buChar char="-"/>
            </a:pPr>
            <a:endParaRPr lang="es-EC" dirty="0"/>
          </a:p>
        </p:txBody>
      </p:sp>
      <p:sp>
        <p:nvSpPr>
          <p:cNvPr id="4" name="Marcador de número de diapositiva 3"/>
          <p:cNvSpPr>
            <a:spLocks noGrp="1"/>
          </p:cNvSpPr>
          <p:nvPr>
            <p:ph type="sldNum" sz="quarter" idx="10"/>
          </p:nvPr>
        </p:nvSpPr>
        <p:spPr/>
        <p:txBody>
          <a:bodyPr/>
          <a:lstStyle/>
          <a:p>
            <a:fld id="{B92E4B78-F287-4303-8E24-F6B124CB86B1}" type="slidenum">
              <a:rPr lang="es-EC" smtClean="0"/>
              <a:t>9</a:t>
            </a:fld>
            <a:endParaRPr lang="es-EC"/>
          </a:p>
        </p:txBody>
      </p:sp>
    </p:spTree>
    <p:extLst>
      <p:ext uri="{BB962C8B-B14F-4D97-AF65-F5344CB8AC3E}">
        <p14:creationId xmlns:p14="http://schemas.microsoft.com/office/powerpoint/2010/main" val="4271216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smtClean="0"/>
              <a:t>Salud</a:t>
            </a:r>
            <a:r>
              <a:rPr lang="es-EC" baseline="0" dirty="0" smtClean="0"/>
              <a:t> SA es la empresa de medicina pre-pagada con mayor porcentaje de participación en el ecuatoriano. </a:t>
            </a:r>
            <a:r>
              <a:rPr lang="es-EC" dirty="0" smtClean="0"/>
              <a:t>A continuación</a:t>
            </a:r>
            <a:r>
              <a:rPr lang="es-EC" baseline="0" dirty="0" smtClean="0"/>
              <a:t> vamos a conocer sobre la empresa en estudio.</a:t>
            </a:r>
            <a:r>
              <a:rPr lang="es-EC" baseline="0" dirty="0"/>
              <a:t> </a:t>
            </a:r>
            <a:r>
              <a:rPr lang="es-EC" baseline="0" dirty="0" smtClean="0"/>
              <a:t>Vamos a conocer sobre su misión, visión y FODA del área de TI.</a:t>
            </a:r>
          </a:p>
        </p:txBody>
      </p:sp>
      <p:sp>
        <p:nvSpPr>
          <p:cNvPr id="4" name="Marcador de número de diapositiva 3"/>
          <p:cNvSpPr>
            <a:spLocks noGrp="1"/>
          </p:cNvSpPr>
          <p:nvPr>
            <p:ph type="sldNum" sz="quarter" idx="10"/>
          </p:nvPr>
        </p:nvSpPr>
        <p:spPr/>
        <p:txBody>
          <a:bodyPr/>
          <a:lstStyle/>
          <a:p>
            <a:fld id="{B92E4B78-F287-4303-8E24-F6B124CB86B1}" type="slidenum">
              <a:rPr lang="es-EC" smtClean="0"/>
              <a:t>10</a:t>
            </a:fld>
            <a:endParaRPr lang="es-EC"/>
          </a:p>
        </p:txBody>
      </p:sp>
    </p:spTree>
    <p:extLst>
      <p:ext uri="{BB962C8B-B14F-4D97-AF65-F5344CB8AC3E}">
        <p14:creationId xmlns:p14="http://schemas.microsoft.com/office/powerpoint/2010/main" val="721346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FontTx/>
              <a:buNone/>
            </a:pPr>
            <a:r>
              <a:rPr lang="es-EC" baseline="0" dirty="0" smtClean="0"/>
              <a:t>El equipo gerencial de Salud SA actualmente ha definido 4 proyectos estratégicos. Cada uno de estos proyectos debe ser desarrollado considerando siempre el cumplimiento de la norma legal, fortaleciendo la cultura de servicio de la gente y apoyarse en la tecnología.</a:t>
            </a:r>
          </a:p>
          <a:p>
            <a:pPr marL="171450" indent="-171450">
              <a:buFontTx/>
              <a:buChar char="-"/>
            </a:pPr>
            <a:r>
              <a:rPr lang="es-EC" baseline="0" dirty="0" smtClean="0"/>
              <a:t>Customer experience.- Proyecto que está iniciando, tiene como objetivo mejorar el servicio proporcionado al cliente, en todos los puntos de atención a los que se acerque. Este proyecto se ha iniciado con un VOC, para identificar las necesidades actuales del cliente. Este proyecto exige del área de TI, la implementación de un CRM de servicios y la central telefónica puring game.</a:t>
            </a:r>
          </a:p>
          <a:p>
            <a:pPr marL="171450" indent="-171450">
              <a:buFontTx/>
              <a:buChar char="-"/>
            </a:pPr>
            <a:r>
              <a:rPr lang="es-EC" baseline="0" dirty="0" err="1" smtClean="0"/>
              <a:t>Dr</a:t>
            </a:r>
            <a:r>
              <a:rPr lang="es-EC" baseline="0" dirty="0" smtClean="0"/>
              <a:t> </a:t>
            </a:r>
            <a:r>
              <a:rPr lang="es-EC" baseline="0" dirty="0" err="1" smtClean="0"/>
              <a:t>Saludsa</a:t>
            </a:r>
            <a:r>
              <a:rPr lang="es-EC" baseline="0" dirty="0" smtClean="0"/>
              <a:t>.- Proyecto en marcha, ha requerido el desarrollo de portales, servicios web y la creación de una app. Tiene como objetivo enseñar y guiar al cliente en el uso del contrato de seguro de medicina pre-pagada. DrSaludsa, es un servicio orientado al negocio individual, empresarial y Smart plan.</a:t>
            </a:r>
          </a:p>
          <a:p>
            <a:pPr marL="171450" indent="-171450">
              <a:buFontTx/>
              <a:buChar char="-"/>
            </a:pPr>
            <a:r>
              <a:rPr lang="es-EC" baseline="0" dirty="0" smtClean="0"/>
              <a:t>Vitality.- Es un que busca eliminar el sedentarismo, su alcance actualmente es todo el portafolio de clientes individuales. Este programa, se encuentra implementado en 18 países a nivel mundial, desde Junio del 2019, en el Ecuador. Primer país latinoamericano que lo usa. Demanda de tecnología, la disponibilidad de datos de clientes, hacia la plataforma de Vitality.</a:t>
            </a:r>
          </a:p>
          <a:p>
            <a:pPr marL="171450" indent="-171450">
              <a:buFontTx/>
              <a:buChar char="-"/>
            </a:pPr>
            <a:r>
              <a:rPr lang="es-EC" baseline="0" dirty="0" smtClean="0"/>
              <a:t>Smart plan.-  Tiene como objetivo captar el mercado empresarial, su manejo es 100% digital.</a:t>
            </a:r>
          </a:p>
          <a:p>
            <a:pPr marL="0" indent="0">
              <a:buFontTx/>
              <a:buNone/>
            </a:pPr>
            <a:endParaRPr lang="es-EC" dirty="0"/>
          </a:p>
        </p:txBody>
      </p:sp>
      <p:sp>
        <p:nvSpPr>
          <p:cNvPr id="4" name="Marcador de número de diapositiva 3"/>
          <p:cNvSpPr>
            <a:spLocks noGrp="1"/>
          </p:cNvSpPr>
          <p:nvPr>
            <p:ph type="sldNum" sz="quarter" idx="10"/>
          </p:nvPr>
        </p:nvSpPr>
        <p:spPr/>
        <p:txBody>
          <a:bodyPr/>
          <a:lstStyle/>
          <a:p>
            <a:fld id="{B92E4B78-F287-4303-8E24-F6B124CB86B1}" type="slidenum">
              <a:rPr lang="es-EC" smtClean="0"/>
              <a:t>11</a:t>
            </a:fld>
            <a:endParaRPr lang="es-EC"/>
          </a:p>
        </p:txBody>
      </p:sp>
    </p:spTree>
    <p:extLst>
      <p:ext uri="{BB962C8B-B14F-4D97-AF65-F5344CB8AC3E}">
        <p14:creationId xmlns:p14="http://schemas.microsoft.com/office/powerpoint/2010/main" val="2118097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Tx/>
              <a:buChar char="-"/>
            </a:pPr>
            <a:r>
              <a:rPr lang="es-EC" dirty="0" smtClean="0"/>
              <a:t>Fortalezas</a:t>
            </a:r>
            <a:r>
              <a:rPr lang="es-EC" baseline="0" dirty="0" smtClean="0"/>
              <a:t> </a:t>
            </a:r>
          </a:p>
          <a:p>
            <a:pPr marL="171450" indent="-171450">
              <a:buFontTx/>
              <a:buChar char="-"/>
            </a:pPr>
            <a:endParaRPr lang="es-EC" baseline="0" dirty="0" smtClean="0"/>
          </a:p>
          <a:p>
            <a:pPr marL="171450" indent="-171450">
              <a:buFontTx/>
              <a:buChar char="-"/>
            </a:pPr>
            <a:endParaRPr lang="es-EC" baseline="0" dirty="0" smtClean="0"/>
          </a:p>
          <a:p>
            <a:pPr marL="171450" indent="-171450">
              <a:buFontTx/>
              <a:buChar char="-"/>
            </a:pPr>
            <a:r>
              <a:rPr lang="es-EC" baseline="0" dirty="0" smtClean="0"/>
              <a:t>Debilidades</a:t>
            </a:r>
            <a:endParaRPr lang="es-EC" dirty="0"/>
          </a:p>
        </p:txBody>
      </p:sp>
      <p:sp>
        <p:nvSpPr>
          <p:cNvPr id="4" name="Marcador de número de diapositiva 3"/>
          <p:cNvSpPr>
            <a:spLocks noGrp="1"/>
          </p:cNvSpPr>
          <p:nvPr>
            <p:ph type="sldNum" sz="quarter" idx="10"/>
          </p:nvPr>
        </p:nvSpPr>
        <p:spPr/>
        <p:txBody>
          <a:bodyPr/>
          <a:lstStyle/>
          <a:p>
            <a:fld id="{B92E4B78-F287-4303-8E24-F6B124CB86B1}" type="slidenum">
              <a:rPr lang="es-EC" smtClean="0"/>
              <a:t>12</a:t>
            </a:fld>
            <a:endParaRPr lang="es-EC"/>
          </a:p>
        </p:txBody>
      </p:sp>
    </p:spTree>
    <p:extLst>
      <p:ext uri="{BB962C8B-B14F-4D97-AF65-F5344CB8AC3E}">
        <p14:creationId xmlns:p14="http://schemas.microsoft.com/office/powerpoint/2010/main" val="940671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648FB69-37EE-4CDE-BF69-B0347C7FDAF0}" type="datetime1">
              <a:rPr lang="es-EC" smtClean="0"/>
              <a:t>18/7/2019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2DFA9D7-8B47-446C-A1AC-D5752D71C243}" type="slidenum">
              <a:rPr lang="es-EC" smtClean="0"/>
              <a:t>‹Nº›</a:t>
            </a:fld>
            <a:endParaRPr lang="es-EC"/>
          </a:p>
        </p:txBody>
      </p:sp>
    </p:spTree>
    <p:extLst>
      <p:ext uri="{BB962C8B-B14F-4D97-AF65-F5344CB8AC3E}">
        <p14:creationId xmlns:p14="http://schemas.microsoft.com/office/powerpoint/2010/main" val="1045482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FCA0AAA-11F4-4ADC-9762-58DD6826D5BD}" type="datetime1">
              <a:rPr lang="es-EC" smtClean="0"/>
              <a:t>18/7/2019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2DFA9D7-8B47-446C-A1AC-D5752D71C243}" type="slidenum">
              <a:rPr lang="es-EC" smtClean="0"/>
              <a:t>‹Nº›</a:t>
            </a:fld>
            <a:endParaRPr lang="es-EC"/>
          </a:p>
        </p:txBody>
      </p:sp>
    </p:spTree>
    <p:extLst>
      <p:ext uri="{BB962C8B-B14F-4D97-AF65-F5344CB8AC3E}">
        <p14:creationId xmlns:p14="http://schemas.microsoft.com/office/powerpoint/2010/main" val="231840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C493ED4-0157-4563-8DDF-922BF523E2BE}" type="datetime1">
              <a:rPr lang="es-EC" smtClean="0"/>
              <a:t>18/7/2019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2DFA9D7-8B47-446C-A1AC-D5752D71C243}" type="slidenum">
              <a:rPr lang="es-EC" smtClean="0"/>
              <a:t>‹Nº›</a:t>
            </a:fld>
            <a:endParaRPr lang="es-EC"/>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776357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F1846B9-AAA9-4FEE-96DC-90A5CD022898}" type="datetime1">
              <a:rPr lang="es-EC" smtClean="0"/>
              <a:t>18/7/2019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2DFA9D7-8B47-446C-A1AC-D5752D71C243}" type="slidenum">
              <a:rPr lang="es-EC" smtClean="0"/>
              <a:t>‹Nº›</a:t>
            </a:fld>
            <a:endParaRPr lang="es-EC"/>
          </a:p>
        </p:txBody>
      </p:sp>
    </p:spTree>
    <p:extLst>
      <p:ext uri="{BB962C8B-B14F-4D97-AF65-F5344CB8AC3E}">
        <p14:creationId xmlns:p14="http://schemas.microsoft.com/office/powerpoint/2010/main" val="1318815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ECF1E39-8682-45BB-A0D4-B0CC340D0310}" type="datetime1">
              <a:rPr lang="es-EC" smtClean="0"/>
              <a:t>18/7/2019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2DFA9D7-8B47-446C-A1AC-D5752D71C243}" type="slidenum">
              <a:rPr lang="es-EC" smtClean="0"/>
              <a:t>‹Nº›</a:t>
            </a:fld>
            <a:endParaRPr lang="es-EC"/>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475351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039F18B-0782-4CF4-831B-0BB550FBFA0C}" type="datetime1">
              <a:rPr lang="es-EC" smtClean="0"/>
              <a:t>18/7/2019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2DFA9D7-8B47-446C-A1AC-D5752D71C243}" type="slidenum">
              <a:rPr lang="es-EC" smtClean="0"/>
              <a:t>‹Nº›</a:t>
            </a:fld>
            <a:endParaRPr lang="es-EC"/>
          </a:p>
        </p:txBody>
      </p:sp>
    </p:spTree>
    <p:extLst>
      <p:ext uri="{BB962C8B-B14F-4D97-AF65-F5344CB8AC3E}">
        <p14:creationId xmlns:p14="http://schemas.microsoft.com/office/powerpoint/2010/main" val="10499510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FB009B5-17D8-456A-826C-1C94400D98D3}" type="datetime1">
              <a:rPr lang="es-EC" smtClean="0"/>
              <a:t>18/7/2019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2DFA9D7-8B47-446C-A1AC-D5752D71C243}" type="slidenum">
              <a:rPr lang="es-EC" smtClean="0"/>
              <a:t>‹Nº›</a:t>
            </a:fld>
            <a:endParaRPr lang="es-EC"/>
          </a:p>
        </p:txBody>
      </p:sp>
    </p:spTree>
    <p:extLst>
      <p:ext uri="{BB962C8B-B14F-4D97-AF65-F5344CB8AC3E}">
        <p14:creationId xmlns:p14="http://schemas.microsoft.com/office/powerpoint/2010/main" val="166385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DEA2F91-668D-4AE5-A253-C4F15071FDC0}" type="datetime1">
              <a:rPr lang="es-EC" smtClean="0"/>
              <a:t>18/7/2019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2DFA9D7-8B47-446C-A1AC-D5752D71C243}" type="slidenum">
              <a:rPr lang="es-EC" smtClean="0"/>
              <a:t>‹Nº›</a:t>
            </a:fld>
            <a:endParaRPr lang="es-EC"/>
          </a:p>
        </p:txBody>
      </p:sp>
    </p:spTree>
    <p:extLst>
      <p:ext uri="{BB962C8B-B14F-4D97-AF65-F5344CB8AC3E}">
        <p14:creationId xmlns:p14="http://schemas.microsoft.com/office/powerpoint/2010/main" val="2913245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4789F73-067D-4BC7-B05C-BDB9C4DE2111}" type="datetime1">
              <a:rPr lang="es-EC" smtClean="0"/>
              <a:t>18/7/2019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2DFA9D7-8B47-446C-A1AC-D5752D71C243}" type="slidenum">
              <a:rPr lang="es-EC" smtClean="0"/>
              <a:t>‹Nº›</a:t>
            </a:fld>
            <a:endParaRPr lang="es-EC"/>
          </a:p>
        </p:txBody>
      </p:sp>
      <p:pic>
        <p:nvPicPr>
          <p:cNvPr id="7" name="Imagen 5" descr="LOGO PRINCIPAL NUEVO"/>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651415" y="184883"/>
            <a:ext cx="2082831" cy="620106"/>
          </a:xfrm>
          <a:prstGeom prst="rect">
            <a:avLst/>
          </a:prstGeom>
          <a:noFill/>
          <a:ln>
            <a:noFill/>
          </a:ln>
        </p:spPr>
      </p:pic>
    </p:spTree>
    <p:extLst>
      <p:ext uri="{BB962C8B-B14F-4D97-AF65-F5344CB8AC3E}">
        <p14:creationId xmlns:p14="http://schemas.microsoft.com/office/powerpoint/2010/main" val="862079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BD0521D-290F-4962-89FF-A521F0FC89A7}" type="datetime1">
              <a:rPr lang="es-EC" smtClean="0"/>
              <a:t>18/7/2019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2DFA9D7-8B47-446C-A1AC-D5752D71C243}" type="slidenum">
              <a:rPr lang="es-EC" smtClean="0"/>
              <a:t>‹Nº›</a:t>
            </a:fld>
            <a:endParaRPr lang="es-EC"/>
          </a:p>
        </p:txBody>
      </p:sp>
    </p:spTree>
    <p:extLst>
      <p:ext uri="{BB962C8B-B14F-4D97-AF65-F5344CB8AC3E}">
        <p14:creationId xmlns:p14="http://schemas.microsoft.com/office/powerpoint/2010/main" val="3344173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D7499B2-66A0-4590-89DE-A2FD7347F2E5}" type="datetime1">
              <a:rPr lang="es-EC" smtClean="0"/>
              <a:t>18/7/2019</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B2DFA9D7-8B47-446C-A1AC-D5752D71C243}" type="slidenum">
              <a:rPr lang="es-EC" smtClean="0"/>
              <a:t>‹Nº›</a:t>
            </a:fld>
            <a:endParaRPr lang="es-EC"/>
          </a:p>
        </p:txBody>
      </p:sp>
    </p:spTree>
    <p:extLst>
      <p:ext uri="{BB962C8B-B14F-4D97-AF65-F5344CB8AC3E}">
        <p14:creationId xmlns:p14="http://schemas.microsoft.com/office/powerpoint/2010/main" val="2054399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3C0871D-0221-486C-A88D-1EF83A548524}" type="datetime1">
              <a:rPr lang="es-EC" smtClean="0"/>
              <a:t>18/7/2019</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B2DFA9D7-8B47-446C-A1AC-D5752D71C243}" type="slidenum">
              <a:rPr lang="es-EC" smtClean="0"/>
              <a:t>‹Nº›</a:t>
            </a:fld>
            <a:endParaRPr lang="es-EC"/>
          </a:p>
        </p:txBody>
      </p:sp>
    </p:spTree>
    <p:extLst>
      <p:ext uri="{BB962C8B-B14F-4D97-AF65-F5344CB8AC3E}">
        <p14:creationId xmlns:p14="http://schemas.microsoft.com/office/powerpoint/2010/main" val="1950349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B603515-C55F-47BC-A6BA-4902A6C2C66C}" type="datetime1">
              <a:rPr lang="es-EC" smtClean="0"/>
              <a:t>18/7/2019</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B2DFA9D7-8B47-446C-A1AC-D5752D71C243}" type="slidenum">
              <a:rPr lang="es-EC" smtClean="0"/>
              <a:t>‹Nº›</a:t>
            </a:fld>
            <a:endParaRPr lang="es-EC"/>
          </a:p>
        </p:txBody>
      </p:sp>
    </p:spTree>
    <p:extLst>
      <p:ext uri="{BB962C8B-B14F-4D97-AF65-F5344CB8AC3E}">
        <p14:creationId xmlns:p14="http://schemas.microsoft.com/office/powerpoint/2010/main" val="4208316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6012A4-734F-4765-B13A-315E47C4AD92}" type="datetime1">
              <a:rPr lang="es-EC" smtClean="0"/>
              <a:t>18/7/2019</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B2DFA9D7-8B47-446C-A1AC-D5752D71C243}" type="slidenum">
              <a:rPr lang="es-EC" smtClean="0"/>
              <a:t>‹Nº›</a:t>
            </a:fld>
            <a:endParaRPr lang="es-EC"/>
          </a:p>
        </p:txBody>
      </p:sp>
    </p:spTree>
    <p:extLst>
      <p:ext uri="{BB962C8B-B14F-4D97-AF65-F5344CB8AC3E}">
        <p14:creationId xmlns:p14="http://schemas.microsoft.com/office/powerpoint/2010/main" val="3502402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0E68E32-D2ED-4854-B239-0FC83D22177C}" type="datetime1">
              <a:rPr lang="es-EC" smtClean="0"/>
              <a:t>18/7/2019</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B2DFA9D7-8B47-446C-A1AC-D5752D71C243}" type="slidenum">
              <a:rPr lang="es-EC" smtClean="0"/>
              <a:t>‹Nº›</a:t>
            </a:fld>
            <a:endParaRPr lang="es-EC"/>
          </a:p>
        </p:txBody>
      </p:sp>
      <p:pic>
        <p:nvPicPr>
          <p:cNvPr id="8" name="Imagen 5" descr="LOGO PRINCIPAL NUEVO"/>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4236" y="122079"/>
            <a:ext cx="1549808" cy="396905"/>
          </a:xfrm>
          <a:prstGeom prst="rect">
            <a:avLst/>
          </a:prstGeom>
          <a:noFill/>
          <a:ln>
            <a:noFill/>
          </a:ln>
        </p:spPr>
      </p:pic>
    </p:spTree>
    <p:extLst>
      <p:ext uri="{BB962C8B-B14F-4D97-AF65-F5344CB8AC3E}">
        <p14:creationId xmlns:p14="http://schemas.microsoft.com/office/powerpoint/2010/main" val="479518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664C84A-C414-44FC-BC19-B0B39EDED789}" type="datetime1">
              <a:rPr lang="es-EC" smtClean="0"/>
              <a:t>18/7/2019</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B2DFA9D7-8B47-446C-A1AC-D5752D71C243}" type="slidenum">
              <a:rPr lang="es-EC" smtClean="0"/>
              <a:t>‹Nº›</a:t>
            </a:fld>
            <a:endParaRPr lang="es-EC"/>
          </a:p>
        </p:txBody>
      </p:sp>
    </p:spTree>
    <p:extLst>
      <p:ext uri="{BB962C8B-B14F-4D97-AF65-F5344CB8AC3E}">
        <p14:creationId xmlns:p14="http://schemas.microsoft.com/office/powerpoint/2010/main" val="31557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B9534B5-17F3-448C-8717-05A11980EED2}" type="datetime1">
              <a:rPr lang="es-EC" smtClean="0"/>
              <a:t>18/7/2019</a:t>
            </a:fld>
            <a:endParaRPr lang="es-EC"/>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2DFA9D7-8B47-446C-A1AC-D5752D71C243}" type="slidenum">
              <a:rPr lang="es-EC" smtClean="0"/>
              <a:t>‹Nº›</a:t>
            </a:fld>
            <a:endParaRPr lang="es-EC"/>
          </a:p>
        </p:txBody>
      </p:sp>
    </p:spTree>
    <p:extLst>
      <p:ext uri="{BB962C8B-B14F-4D97-AF65-F5344CB8AC3E}">
        <p14:creationId xmlns:p14="http://schemas.microsoft.com/office/powerpoint/2010/main" val="2033757097"/>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4621" y="2642380"/>
            <a:ext cx="8731391" cy="1137140"/>
          </a:xfrm>
        </p:spPr>
        <p:txBody>
          <a:bodyPr>
            <a:normAutofit fontScale="90000"/>
          </a:bodyPr>
          <a:lstStyle/>
          <a:p>
            <a:pPr algn="ctr"/>
            <a:r>
              <a:rPr lang="es-ES_tradnl" sz="2200" b="1" dirty="0">
                <a:solidFill>
                  <a:schemeClr val="tx1"/>
                </a:solidFill>
                <a:latin typeface="Times New Roman" panose="02020603050405020304" pitchFamily="18" charset="0"/>
                <a:cs typeface="Times New Roman" panose="02020603050405020304" pitchFamily="18" charset="0"/>
              </a:rPr>
              <a:t>TRABAJO DE </a:t>
            </a:r>
            <a:r>
              <a:rPr lang="es-ES_tradnl" sz="2200" b="1" dirty="0" smtClean="0">
                <a:solidFill>
                  <a:schemeClr val="tx1"/>
                </a:solidFill>
                <a:latin typeface="Times New Roman" panose="02020603050405020304" pitchFamily="18" charset="0"/>
                <a:cs typeface="Times New Roman" panose="02020603050405020304" pitchFamily="18" charset="0"/>
              </a:rPr>
              <a:t>TITULACIÓN</a:t>
            </a:r>
            <a:r>
              <a:rPr lang="es-EC" sz="2200" b="1" dirty="0">
                <a:solidFill>
                  <a:schemeClr val="tx1"/>
                </a:solidFill>
                <a:latin typeface="Times New Roman" panose="02020603050405020304" pitchFamily="18" charset="0"/>
                <a:cs typeface="Times New Roman" panose="02020603050405020304" pitchFamily="18" charset="0"/>
              </a:rPr>
              <a:t/>
            </a:r>
            <a:br>
              <a:rPr lang="es-EC" sz="2200" b="1" dirty="0">
                <a:solidFill>
                  <a:schemeClr val="tx1"/>
                </a:solidFill>
                <a:latin typeface="Times New Roman" panose="02020603050405020304" pitchFamily="18" charset="0"/>
                <a:cs typeface="Times New Roman" panose="02020603050405020304" pitchFamily="18" charset="0"/>
              </a:rPr>
            </a:br>
            <a:r>
              <a:rPr lang="es-ES_tradnl" sz="2200" b="1" dirty="0">
                <a:solidFill>
                  <a:schemeClr val="tx1"/>
                </a:solidFill>
                <a:latin typeface="Times New Roman" panose="02020603050405020304" pitchFamily="18" charset="0"/>
                <a:cs typeface="Times New Roman" panose="02020603050405020304" pitchFamily="18" charset="0"/>
              </a:rPr>
              <a:t>MAESTRÍA EN </a:t>
            </a:r>
            <a:r>
              <a:rPr lang="es-ES_tradnl" sz="2200" b="1" dirty="0" smtClean="0">
                <a:solidFill>
                  <a:schemeClr val="tx1"/>
                </a:solidFill>
                <a:latin typeface="Times New Roman" panose="02020603050405020304" pitchFamily="18" charset="0"/>
                <a:cs typeface="Times New Roman" panose="02020603050405020304" pitchFamily="18" charset="0"/>
              </a:rPr>
              <a:t>PLANIFICACIÓN Y DIRECCIÓN ESTRATÉGICA</a:t>
            </a:r>
            <a:br>
              <a:rPr lang="es-ES_tradnl" sz="2200" b="1" dirty="0" smtClean="0">
                <a:solidFill>
                  <a:schemeClr val="tx1"/>
                </a:solidFill>
                <a:latin typeface="Times New Roman" panose="02020603050405020304" pitchFamily="18" charset="0"/>
                <a:cs typeface="Times New Roman" panose="02020603050405020304" pitchFamily="18" charset="0"/>
              </a:rPr>
            </a:br>
            <a:r>
              <a:rPr lang="es-ES_tradnl" sz="2200" b="1" dirty="0">
                <a:solidFill>
                  <a:schemeClr val="tx1"/>
                </a:solidFill>
                <a:latin typeface="Times New Roman" panose="02020603050405020304" pitchFamily="18" charset="0"/>
                <a:cs typeface="Times New Roman" panose="02020603050405020304" pitchFamily="18" charset="0"/>
              </a:rPr>
              <a:t/>
            </a:r>
            <a:br>
              <a:rPr lang="es-ES_tradnl" sz="2200" b="1" dirty="0">
                <a:solidFill>
                  <a:schemeClr val="tx1"/>
                </a:solidFill>
                <a:latin typeface="Times New Roman" panose="02020603050405020304" pitchFamily="18" charset="0"/>
                <a:cs typeface="Times New Roman" panose="02020603050405020304" pitchFamily="18" charset="0"/>
              </a:rPr>
            </a:br>
            <a:r>
              <a:rPr lang="es-ES_tradnl" sz="2200" b="1" dirty="0" smtClean="0">
                <a:solidFill>
                  <a:schemeClr val="tx1"/>
                </a:solidFill>
                <a:latin typeface="Times New Roman" panose="02020603050405020304" pitchFamily="18" charset="0"/>
                <a:cs typeface="Times New Roman" panose="02020603050405020304" pitchFamily="18" charset="0"/>
              </a:rPr>
              <a:t/>
            </a:r>
            <a:br>
              <a:rPr lang="es-ES_tradnl" sz="2200" b="1" dirty="0" smtClean="0">
                <a:solidFill>
                  <a:schemeClr val="tx1"/>
                </a:solidFill>
                <a:latin typeface="Times New Roman" panose="02020603050405020304" pitchFamily="18" charset="0"/>
                <a:cs typeface="Times New Roman" panose="02020603050405020304" pitchFamily="18" charset="0"/>
              </a:rPr>
            </a:br>
            <a:r>
              <a:rPr lang="es-EC" sz="2200" b="1" dirty="0">
                <a:solidFill>
                  <a:schemeClr val="tx1"/>
                </a:solidFill>
                <a:latin typeface="Times New Roman" panose="02020603050405020304" pitchFamily="18" charset="0"/>
                <a:cs typeface="Times New Roman" panose="02020603050405020304" pitchFamily="18" charset="0"/>
              </a:rPr>
              <a:t>DIRECCIONAMIENTO ESTRATÉGICO EMPRESARIAL BASADO EN TIC’s EN LA </a:t>
            </a:r>
            <a:r>
              <a:rPr lang="es-EC" sz="2200" b="1" dirty="0" smtClean="0">
                <a:solidFill>
                  <a:schemeClr val="tx1"/>
                </a:solidFill>
                <a:latin typeface="Times New Roman" panose="02020603050405020304" pitchFamily="18" charset="0"/>
                <a:cs typeface="Times New Roman" panose="02020603050405020304" pitchFamily="18" charset="0"/>
              </a:rPr>
              <a:t>EMPRESA DE MEDICINA PREPAGADA </a:t>
            </a:r>
            <a:r>
              <a:rPr lang="es-EC" sz="2200" b="1" dirty="0">
                <a:solidFill>
                  <a:schemeClr val="tx1"/>
                </a:solidFill>
                <a:latin typeface="Times New Roman" panose="02020603050405020304" pitchFamily="18" charset="0"/>
                <a:cs typeface="Times New Roman" panose="02020603050405020304" pitchFamily="18" charset="0"/>
              </a:rPr>
              <a:t>MEJOR POSICIONADA EN </a:t>
            </a:r>
            <a:r>
              <a:rPr lang="es-EC" sz="2200" b="1" dirty="0" smtClean="0">
                <a:solidFill>
                  <a:schemeClr val="tx1"/>
                </a:solidFill>
                <a:latin typeface="Times New Roman" panose="02020603050405020304" pitchFamily="18" charset="0"/>
                <a:cs typeface="Times New Roman" panose="02020603050405020304" pitchFamily="18" charset="0"/>
              </a:rPr>
              <a:t>EL </a:t>
            </a:r>
            <a:r>
              <a:rPr lang="es-EC" sz="2200" b="1" dirty="0">
                <a:solidFill>
                  <a:schemeClr val="tx1"/>
                </a:solidFill>
                <a:latin typeface="Times New Roman" panose="02020603050405020304" pitchFamily="18" charset="0"/>
                <a:cs typeface="Times New Roman" panose="02020603050405020304" pitchFamily="18" charset="0"/>
              </a:rPr>
              <a:t>AÑO 2017, DE ACUERDO A LA REVISTA EKOS.</a:t>
            </a:r>
            <a:r>
              <a:rPr lang="es-EC" sz="2000" dirty="0"/>
              <a:t/>
            </a:r>
            <a:br>
              <a:rPr lang="es-EC" sz="2000" dirty="0"/>
            </a:br>
            <a:r>
              <a:rPr lang="es-EC" sz="2200" b="1" dirty="0">
                <a:solidFill>
                  <a:schemeClr val="tx1"/>
                </a:solidFill>
                <a:latin typeface="Times New Roman" panose="02020603050405020304" pitchFamily="18" charset="0"/>
                <a:cs typeface="Times New Roman" panose="02020603050405020304" pitchFamily="18" charset="0"/>
              </a:rPr>
              <a:t>	</a:t>
            </a:r>
            <a:r>
              <a:rPr lang="es-EC" sz="2200" b="1" dirty="0" smtClean="0">
                <a:solidFill>
                  <a:schemeClr val="tx1"/>
                </a:solidFill>
                <a:latin typeface="Times New Roman" panose="02020603050405020304" pitchFamily="18" charset="0"/>
                <a:cs typeface="Times New Roman" panose="02020603050405020304" pitchFamily="18" charset="0"/>
              </a:rPr>
              <a:t/>
            </a:r>
            <a:br>
              <a:rPr lang="es-EC" sz="2200" b="1" dirty="0" smtClean="0">
                <a:solidFill>
                  <a:schemeClr val="tx1"/>
                </a:solidFill>
                <a:latin typeface="Times New Roman" panose="02020603050405020304" pitchFamily="18" charset="0"/>
                <a:cs typeface="Times New Roman" panose="02020603050405020304" pitchFamily="18" charset="0"/>
              </a:rPr>
            </a:br>
            <a:r>
              <a:rPr lang="es-EC" sz="2200" b="1" dirty="0">
                <a:solidFill>
                  <a:schemeClr val="tx1"/>
                </a:solidFill>
                <a:latin typeface="Times New Roman" panose="02020603050405020304" pitchFamily="18" charset="0"/>
                <a:cs typeface="Times New Roman" panose="02020603050405020304" pitchFamily="18" charset="0"/>
              </a:rPr>
              <a:t/>
            </a:r>
            <a:br>
              <a:rPr lang="es-EC" sz="2200" b="1" dirty="0">
                <a:solidFill>
                  <a:schemeClr val="tx1"/>
                </a:solidFill>
                <a:latin typeface="Times New Roman" panose="02020603050405020304" pitchFamily="18" charset="0"/>
                <a:cs typeface="Times New Roman" panose="02020603050405020304" pitchFamily="18" charset="0"/>
              </a:rPr>
            </a:br>
            <a:r>
              <a:rPr lang="es-ES" sz="2200" b="1" dirty="0">
                <a:solidFill>
                  <a:schemeClr val="tx1"/>
                </a:solidFill>
                <a:latin typeface="Times New Roman" panose="02020603050405020304" pitchFamily="18" charset="0"/>
                <a:cs typeface="Times New Roman" panose="02020603050405020304" pitchFamily="18" charset="0"/>
              </a:rPr>
              <a:t>AUTOR: </a:t>
            </a:r>
            <a:r>
              <a:rPr lang="es-ES_tradnl" sz="2200" b="1" dirty="0" smtClean="0">
                <a:solidFill>
                  <a:schemeClr val="tx1"/>
                </a:solidFill>
                <a:latin typeface="Times New Roman" panose="02020603050405020304" pitchFamily="18" charset="0"/>
                <a:cs typeface="Times New Roman" panose="02020603050405020304" pitchFamily="18" charset="0"/>
              </a:rPr>
              <a:t>MIÑO VIDAL MARIA MERCEDES</a:t>
            </a:r>
            <a:r>
              <a:rPr lang="es-EC" dirty="0"/>
              <a:t/>
            </a:r>
            <a:br>
              <a:rPr lang="es-EC" dirty="0"/>
            </a:br>
            <a:endParaRPr lang="es-EC" dirty="0"/>
          </a:p>
        </p:txBody>
      </p:sp>
      <p:pic>
        <p:nvPicPr>
          <p:cNvPr id="3" name="Imagen 2" descr="LOGO PRINCIPAL NUEV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29102" y="739858"/>
            <a:ext cx="5818457" cy="1390650"/>
          </a:xfrm>
          <a:prstGeom prst="rect">
            <a:avLst/>
          </a:prstGeom>
          <a:noFill/>
          <a:ln>
            <a:noFill/>
          </a:ln>
        </p:spPr>
      </p:pic>
      <p:sp>
        <p:nvSpPr>
          <p:cNvPr id="5" name="Marcador de número de diapositiva 4"/>
          <p:cNvSpPr>
            <a:spLocks noGrp="1"/>
          </p:cNvSpPr>
          <p:nvPr>
            <p:ph type="sldNum" sz="quarter" idx="12"/>
          </p:nvPr>
        </p:nvSpPr>
        <p:spPr>
          <a:xfrm>
            <a:off x="8119707" y="5994066"/>
            <a:ext cx="1008527" cy="438265"/>
          </a:xfrm>
        </p:spPr>
        <p:txBody>
          <a:bodyPr/>
          <a:lstStyle/>
          <a:p>
            <a:endParaRPr lang="es-EC" dirty="0"/>
          </a:p>
          <a:p>
            <a:fld id="{B2DFA9D7-8B47-446C-A1AC-D5752D71C243}" type="slidenum">
              <a:rPr lang="es-EC" sz="1100" smtClean="0">
                <a:latin typeface="Times New Roman" panose="02020603050405020304" pitchFamily="18" charset="0"/>
                <a:cs typeface="Times New Roman" panose="02020603050405020304" pitchFamily="18" charset="0"/>
              </a:rPr>
              <a:t>1</a:t>
            </a:fld>
            <a:endParaRPr lang="es-EC"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19719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3"/>
          <a:stretch>
            <a:fillRect/>
          </a:stretch>
        </p:blipFill>
        <p:spPr>
          <a:xfrm>
            <a:off x="3815255" y="5792326"/>
            <a:ext cx="2800350" cy="863195"/>
          </a:xfrm>
          <a:prstGeom prst="rect">
            <a:avLst/>
          </a:prstGeom>
        </p:spPr>
      </p:pic>
      <p:sp>
        <p:nvSpPr>
          <p:cNvPr id="4" name="Título 1"/>
          <p:cNvSpPr>
            <a:spLocks noGrp="1"/>
          </p:cNvSpPr>
          <p:nvPr>
            <p:ph type="title"/>
          </p:nvPr>
        </p:nvSpPr>
        <p:spPr>
          <a:xfrm>
            <a:off x="525079" y="334984"/>
            <a:ext cx="8407253" cy="804545"/>
          </a:xfrm>
        </p:spPr>
        <p:txBody>
          <a:bodyPr>
            <a:noAutofit/>
          </a:bodyPr>
          <a:lstStyle/>
          <a:p>
            <a:pPr>
              <a:lnSpc>
                <a:spcPct val="150000"/>
              </a:lnSpc>
            </a:pPr>
            <a:r>
              <a:rPr lang="es-EC" b="1" u="sng" dirty="0" smtClean="0">
                <a:latin typeface="Times New Roman" panose="02020603050405020304" pitchFamily="18" charset="0"/>
                <a:cs typeface="Times New Roman" panose="02020603050405020304" pitchFamily="18" charset="0"/>
              </a:rPr>
              <a:t>SITUACIÓN ACTUAL DE SALUD SA</a:t>
            </a:r>
            <a:r>
              <a:rPr lang="es-EC" sz="4000" b="1" u="sng" dirty="0" smtClean="0">
                <a:latin typeface="Times New Roman" panose="02020603050405020304" pitchFamily="18" charset="0"/>
                <a:cs typeface="Times New Roman" panose="02020603050405020304" pitchFamily="18" charset="0"/>
              </a:rPr>
              <a:t> </a:t>
            </a:r>
            <a:endParaRPr lang="es-EC" sz="4000" b="1" u="sng" dirty="0">
              <a:latin typeface="Times New Roman" panose="02020603050405020304" pitchFamily="18" charset="0"/>
              <a:cs typeface="Times New Roman" panose="02020603050405020304" pitchFamily="18" charset="0"/>
            </a:endParaRPr>
          </a:p>
        </p:txBody>
      </p:sp>
      <p:sp>
        <p:nvSpPr>
          <p:cNvPr id="5" name="CuadroTexto 4"/>
          <p:cNvSpPr txBox="1"/>
          <p:nvPr/>
        </p:nvSpPr>
        <p:spPr>
          <a:xfrm>
            <a:off x="1119352" y="1970690"/>
            <a:ext cx="3547241" cy="2339102"/>
          </a:xfrm>
          <a:prstGeom prst="rect">
            <a:avLst/>
          </a:prstGeom>
          <a:noFill/>
        </p:spPr>
        <p:txBody>
          <a:bodyPr wrap="square" rtlCol="0">
            <a:spAutoFit/>
          </a:bodyPr>
          <a:lstStyle/>
          <a:p>
            <a:pPr algn="ctr"/>
            <a:r>
              <a:rPr lang="es-EC" sz="3200" b="1" dirty="0" smtClean="0">
                <a:solidFill>
                  <a:schemeClr val="accent2">
                    <a:lumMod val="75000"/>
                  </a:schemeClr>
                </a:solidFill>
                <a:latin typeface="Times New Roman" panose="02020603050405020304" pitchFamily="18" charset="0"/>
                <a:cs typeface="Times New Roman" panose="02020603050405020304" pitchFamily="18" charset="0"/>
              </a:rPr>
              <a:t>Misión</a:t>
            </a:r>
          </a:p>
          <a:p>
            <a:endParaRPr lang="es-EC" dirty="0">
              <a:latin typeface="Times New Roman" panose="02020603050405020304" pitchFamily="18" charset="0"/>
              <a:cs typeface="Times New Roman" panose="02020603050405020304" pitchFamily="18" charset="0"/>
            </a:endParaRPr>
          </a:p>
          <a:p>
            <a:pPr algn="just"/>
            <a:r>
              <a:rPr lang="es-EC" sz="2400" dirty="0">
                <a:latin typeface="Times New Roman" panose="02020603050405020304" pitchFamily="18" charset="0"/>
                <a:cs typeface="Times New Roman" panose="02020603050405020304" pitchFamily="18" charset="0"/>
              </a:rPr>
              <a:t>“Enamoramos a nuestros clientes con un excelente servicio en la protección de su salud” (SaludSA, 2019)</a:t>
            </a:r>
          </a:p>
        </p:txBody>
      </p:sp>
      <p:sp>
        <p:nvSpPr>
          <p:cNvPr id="7" name="Marcador de número de diapositiva 6"/>
          <p:cNvSpPr>
            <a:spLocks noGrp="1"/>
          </p:cNvSpPr>
          <p:nvPr>
            <p:ph type="sldNum" sz="quarter" idx="12"/>
          </p:nvPr>
        </p:nvSpPr>
        <p:spPr/>
        <p:txBody>
          <a:bodyPr/>
          <a:lstStyle/>
          <a:p>
            <a:fld id="{B2DFA9D7-8B47-446C-A1AC-D5752D71C243}" type="slidenum">
              <a:rPr lang="es-EC" smtClean="0"/>
              <a:t>10</a:t>
            </a:fld>
            <a:endParaRPr lang="es-EC"/>
          </a:p>
        </p:txBody>
      </p:sp>
      <p:sp>
        <p:nvSpPr>
          <p:cNvPr id="6" name="CuadroTexto 5"/>
          <p:cNvSpPr txBox="1"/>
          <p:nvPr/>
        </p:nvSpPr>
        <p:spPr>
          <a:xfrm>
            <a:off x="5765871" y="1970690"/>
            <a:ext cx="3166461" cy="3447098"/>
          </a:xfrm>
          <a:prstGeom prst="rect">
            <a:avLst/>
          </a:prstGeom>
          <a:noFill/>
        </p:spPr>
        <p:txBody>
          <a:bodyPr wrap="square" rtlCol="0">
            <a:spAutoFit/>
          </a:bodyPr>
          <a:lstStyle/>
          <a:p>
            <a:pPr algn="ctr"/>
            <a:r>
              <a:rPr lang="es-EC" sz="3200" b="1" dirty="0" smtClean="0">
                <a:solidFill>
                  <a:schemeClr val="accent2">
                    <a:lumMod val="75000"/>
                  </a:schemeClr>
                </a:solidFill>
                <a:latin typeface="Times New Roman" panose="02020603050405020304" pitchFamily="18" charset="0"/>
                <a:cs typeface="Times New Roman" panose="02020603050405020304" pitchFamily="18" charset="0"/>
              </a:rPr>
              <a:t>Visión</a:t>
            </a:r>
          </a:p>
          <a:p>
            <a:endParaRPr lang="es-EC" dirty="0">
              <a:latin typeface="Times New Roman" panose="02020603050405020304" pitchFamily="18" charset="0"/>
              <a:cs typeface="Times New Roman" panose="02020603050405020304" pitchFamily="18" charset="0"/>
            </a:endParaRPr>
          </a:p>
          <a:p>
            <a:pPr algn="just"/>
            <a:r>
              <a:rPr lang="es-EC" sz="2400" dirty="0" smtClean="0">
                <a:latin typeface="Times New Roman" panose="02020603050405020304" pitchFamily="18" charset="0"/>
                <a:cs typeface="Times New Roman" panose="02020603050405020304" pitchFamily="18" charset="0"/>
              </a:rPr>
              <a:t>“Seremos una empresa internacional recomendada por 9 de cada 10 clientes gracias a nuestro servicio legendario.” </a:t>
            </a:r>
            <a:r>
              <a:rPr lang="es-EC" sz="2400" dirty="0">
                <a:latin typeface="Times New Roman" panose="02020603050405020304" pitchFamily="18" charset="0"/>
                <a:cs typeface="Times New Roman" panose="02020603050405020304" pitchFamily="18" charset="0"/>
              </a:rPr>
              <a:t>(SaludSA, 2019)</a:t>
            </a:r>
          </a:p>
        </p:txBody>
      </p:sp>
    </p:spTree>
    <p:extLst>
      <p:ext uri="{BB962C8B-B14F-4D97-AF65-F5344CB8AC3E}">
        <p14:creationId xmlns:p14="http://schemas.microsoft.com/office/powerpoint/2010/main" val="20453866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4363" y="360967"/>
            <a:ext cx="8969639" cy="804545"/>
          </a:xfrm>
        </p:spPr>
        <p:txBody>
          <a:bodyPr>
            <a:noAutofit/>
          </a:bodyPr>
          <a:lstStyle/>
          <a:p>
            <a:pPr>
              <a:lnSpc>
                <a:spcPct val="150000"/>
              </a:lnSpc>
            </a:pPr>
            <a:r>
              <a:rPr lang="es-EC" sz="2800" b="1" u="sng" dirty="0" smtClean="0">
                <a:latin typeface="Times New Roman" panose="02020603050405020304" pitchFamily="18" charset="0"/>
                <a:cs typeface="Times New Roman" panose="02020603050405020304" pitchFamily="18" charset="0"/>
              </a:rPr>
              <a:t>PROYECTOS ESTRATÉGICOS</a:t>
            </a:r>
            <a:endParaRPr lang="es-EC" sz="2800" b="1" u="sng" dirty="0">
              <a:latin typeface="Times New Roman" panose="02020603050405020304" pitchFamily="18" charset="0"/>
              <a:cs typeface="Times New Roman" panose="02020603050405020304" pitchFamily="18" charset="0"/>
            </a:endParaRPr>
          </a:p>
        </p:txBody>
      </p:sp>
      <p:sp>
        <p:nvSpPr>
          <p:cNvPr id="7" name="Marcador de número de diapositiva 6"/>
          <p:cNvSpPr>
            <a:spLocks noGrp="1"/>
          </p:cNvSpPr>
          <p:nvPr>
            <p:ph type="sldNum" sz="quarter" idx="12"/>
          </p:nvPr>
        </p:nvSpPr>
        <p:spPr/>
        <p:txBody>
          <a:bodyPr/>
          <a:lstStyle/>
          <a:p>
            <a:fld id="{B2DFA9D7-8B47-446C-A1AC-D5752D71C243}" type="slidenum">
              <a:rPr lang="es-EC" smtClean="0"/>
              <a:t>11</a:t>
            </a:fld>
            <a:endParaRPr lang="es-EC"/>
          </a:p>
        </p:txBody>
      </p:sp>
      <p:sp>
        <p:nvSpPr>
          <p:cNvPr id="4" name="Rectangle 1"/>
          <p:cNvSpPr>
            <a:spLocks noChangeArrowheads="1"/>
          </p:cNvSpPr>
          <p:nvPr/>
        </p:nvSpPr>
        <p:spPr bwMode="auto">
          <a:xfrm>
            <a:off x="1618769" y="4638231"/>
            <a:ext cx="662452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C" altLang="es-EC" sz="1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Fuente. Realización del autor.</a:t>
            </a:r>
            <a:endParaRPr kumimoji="0" lang="es-EC" altLang="es-EC" sz="1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126202736"/>
              </p:ext>
            </p:extLst>
          </p:nvPr>
        </p:nvGraphicFramePr>
        <p:xfrm>
          <a:off x="804041" y="1685431"/>
          <a:ext cx="8770265" cy="3657600"/>
        </p:xfrm>
        <a:graphic>
          <a:graphicData uri="http://schemas.openxmlformats.org/drawingml/2006/table">
            <a:tbl>
              <a:tblPr firstRow="1" firstCol="1" bandRow="1"/>
              <a:tblGrid>
                <a:gridCol w="2351712"/>
                <a:gridCol w="2149612"/>
                <a:gridCol w="1892393"/>
                <a:gridCol w="2376548"/>
              </a:tblGrid>
              <a:tr h="1458284">
                <a:tc>
                  <a:txBody>
                    <a:bodyPr/>
                    <a:lstStyle/>
                    <a:p>
                      <a:pPr algn="ctr">
                        <a:lnSpc>
                          <a:spcPct val="200000"/>
                        </a:lnSpc>
                        <a:spcAft>
                          <a:spcPts val="0"/>
                        </a:spcAft>
                      </a:pPr>
                      <a:r>
                        <a:rPr lang="es-EC" sz="24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Customer experience</a:t>
                      </a:r>
                      <a:endParaRPr lang="es-EC"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2F75B5"/>
                    </a:solidFill>
                  </a:tcPr>
                </a:tc>
                <a:tc>
                  <a:txBody>
                    <a:bodyPr/>
                    <a:lstStyle/>
                    <a:p>
                      <a:pPr algn="ctr">
                        <a:lnSpc>
                          <a:spcPct val="200000"/>
                        </a:lnSpc>
                        <a:spcAft>
                          <a:spcPts val="0"/>
                        </a:spcAft>
                      </a:pPr>
                      <a:r>
                        <a:rPr lang="es-EC" sz="24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DrSaludsa</a:t>
                      </a:r>
                      <a:endParaRPr lang="es-EC"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F0000"/>
                    </a:solidFill>
                  </a:tcPr>
                </a:tc>
                <a:tc>
                  <a:txBody>
                    <a:bodyPr/>
                    <a:lstStyle/>
                    <a:p>
                      <a:pPr algn="ctr">
                        <a:lnSpc>
                          <a:spcPct val="200000"/>
                        </a:lnSpc>
                        <a:spcAft>
                          <a:spcPts val="0"/>
                        </a:spcAft>
                      </a:pPr>
                      <a:r>
                        <a:rPr lang="es-EC" sz="24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Vitality</a:t>
                      </a:r>
                      <a:endParaRPr lang="es-EC"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2F75B5"/>
                    </a:solidFill>
                  </a:tcPr>
                </a:tc>
                <a:tc>
                  <a:txBody>
                    <a:bodyPr/>
                    <a:lstStyle/>
                    <a:p>
                      <a:pPr algn="ctr">
                        <a:lnSpc>
                          <a:spcPct val="200000"/>
                        </a:lnSpc>
                        <a:spcAft>
                          <a:spcPts val="0"/>
                        </a:spcAft>
                      </a:pPr>
                      <a:r>
                        <a:rPr lang="es-EC" sz="24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Smart Plan</a:t>
                      </a:r>
                      <a:endParaRPr lang="es-EC"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F0000"/>
                    </a:solidFill>
                  </a:tcPr>
                </a:tc>
              </a:tr>
              <a:tr h="728343">
                <a:tc gridSpan="4">
                  <a:txBody>
                    <a:bodyPr/>
                    <a:lstStyle/>
                    <a:p>
                      <a:pPr algn="ctr">
                        <a:lnSpc>
                          <a:spcPct val="200000"/>
                        </a:lnSpc>
                        <a:spcAft>
                          <a:spcPts val="0"/>
                        </a:spcAft>
                      </a:pPr>
                      <a:r>
                        <a:rPr lang="es-EC" sz="24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Cumplimiento de normativa legal</a:t>
                      </a:r>
                      <a:endParaRPr lang="es-EC"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2F75B5"/>
                    </a:solidFill>
                  </a:tcPr>
                </a:tc>
                <a:tc hMerge="1">
                  <a:txBody>
                    <a:bodyPr/>
                    <a:lstStyle/>
                    <a:p>
                      <a:endParaRPr lang="es-EC"/>
                    </a:p>
                  </a:txBody>
                  <a:tcPr/>
                </a:tc>
                <a:tc hMerge="1">
                  <a:txBody>
                    <a:bodyPr/>
                    <a:lstStyle/>
                    <a:p>
                      <a:endParaRPr lang="es-EC"/>
                    </a:p>
                  </a:txBody>
                  <a:tcPr/>
                </a:tc>
                <a:tc hMerge="1">
                  <a:txBody>
                    <a:bodyPr/>
                    <a:lstStyle/>
                    <a:p>
                      <a:endParaRPr lang="es-EC"/>
                    </a:p>
                  </a:txBody>
                  <a:tcPr/>
                </a:tc>
              </a:tr>
              <a:tr h="728343">
                <a:tc gridSpan="4">
                  <a:txBody>
                    <a:bodyPr/>
                    <a:lstStyle/>
                    <a:p>
                      <a:pPr algn="ctr">
                        <a:lnSpc>
                          <a:spcPct val="200000"/>
                        </a:lnSpc>
                        <a:spcAft>
                          <a:spcPts val="0"/>
                        </a:spcAft>
                      </a:pPr>
                      <a:r>
                        <a:rPr lang="es-EC" sz="24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Cultura de la gente</a:t>
                      </a:r>
                      <a:endParaRPr lang="es-EC"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2F75B5"/>
                    </a:solidFill>
                  </a:tcPr>
                </a:tc>
                <a:tc hMerge="1">
                  <a:txBody>
                    <a:bodyPr/>
                    <a:lstStyle/>
                    <a:p>
                      <a:endParaRPr lang="es-EC"/>
                    </a:p>
                  </a:txBody>
                  <a:tcPr/>
                </a:tc>
                <a:tc hMerge="1">
                  <a:txBody>
                    <a:bodyPr/>
                    <a:lstStyle/>
                    <a:p>
                      <a:endParaRPr lang="es-EC"/>
                    </a:p>
                  </a:txBody>
                  <a:tcPr/>
                </a:tc>
                <a:tc hMerge="1">
                  <a:txBody>
                    <a:bodyPr/>
                    <a:lstStyle/>
                    <a:p>
                      <a:endParaRPr lang="es-EC"/>
                    </a:p>
                  </a:txBody>
                  <a:tcPr/>
                </a:tc>
              </a:tr>
              <a:tr h="728343">
                <a:tc gridSpan="4">
                  <a:txBody>
                    <a:bodyPr/>
                    <a:lstStyle/>
                    <a:p>
                      <a:pPr algn="ctr">
                        <a:lnSpc>
                          <a:spcPct val="200000"/>
                        </a:lnSpc>
                        <a:spcAft>
                          <a:spcPts val="0"/>
                        </a:spcAft>
                      </a:pPr>
                      <a:r>
                        <a:rPr lang="es-EC" sz="24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Tecnología</a:t>
                      </a:r>
                      <a:endParaRPr lang="es-EC"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2F75B5"/>
                    </a:solidFill>
                  </a:tcPr>
                </a:tc>
                <a:tc hMerge="1">
                  <a:txBody>
                    <a:bodyPr/>
                    <a:lstStyle/>
                    <a:p>
                      <a:endParaRPr lang="es-EC"/>
                    </a:p>
                  </a:txBody>
                  <a:tcPr/>
                </a:tc>
                <a:tc hMerge="1">
                  <a:txBody>
                    <a:bodyPr/>
                    <a:lstStyle/>
                    <a:p>
                      <a:endParaRPr lang="es-EC"/>
                    </a:p>
                  </a:txBody>
                  <a:tcPr/>
                </a:tc>
                <a:tc hMerge="1">
                  <a:txBody>
                    <a:bodyPr/>
                    <a:lstStyle/>
                    <a:p>
                      <a:endParaRPr lang="es-EC"/>
                    </a:p>
                  </a:txBody>
                  <a:tcPr/>
                </a:tc>
              </a:tr>
            </a:tbl>
          </a:graphicData>
        </a:graphic>
      </p:graphicFrame>
      <p:sp>
        <p:nvSpPr>
          <p:cNvPr id="8" name="Rectangle 1"/>
          <p:cNvSpPr>
            <a:spLocks noChangeArrowheads="1"/>
          </p:cNvSpPr>
          <p:nvPr/>
        </p:nvSpPr>
        <p:spPr bwMode="auto">
          <a:xfrm>
            <a:off x="819807" y="5571664"/>
            <a:ext cx="662452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C" altLang="es-EC" sz="1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Fuente. Realización del autor.</a:t>
            </a:r>
            <a:endParaRPr kumimoji="0" lang="es-EC" altLang="es-EC"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8400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4363" y="161312"/>
            <a:ext cx="8969639" cy="804545"/>
          </a:xfrm>
        </p:spPr>
        <p:txBody>
          <a:bodyPr>
            <a:noAutofit/>
          </a:bodyPr>
          <a:lstStyle/>
          <a:p>
            <a:pPr>
              <a:lnSpc>
                <a:spcPct val="150000"/>
              </a:lnSpc>
            </a:pPr>
            <a:r>
              <a:rPr lang="es-EC" sz="2800" b="1" u="sng" dirty="0" smtClean="0">
                <a:latin typeface="Times New Roman" panose="02020603050405020304" pitchFamily="18" charset="0"/>
                <a:cs typeface="Times New Roman" panose="02020603050405020304" pitchFamily="18" charset="0"/>
              </a:rPr>
              <a:t>FODA DEL ÁREA DE TI</a:t>
            </a:r>
            <a:endParaRPr lang="es-EC" sz="2800" b="1" u="sng" dirty="0">
              <a:latin typeface="Times New Roman" panose="02020603050405020304" pitchFamily="18" charset="0"/>
              <a:cs typeface="Times New Roman" panose="02020603050405020304" pitchFamily="18" charset="0"/>
            </a:endParaRPr>
          </a:p>
        </p:txBody>
      </p:sp>
      <p:sp>
        <p:nvSpPr>
          <p:cNvPr id="7" name="Marcador de número de diapositiva 6"/>
          <p:cNvSpPr>
            <a:spLocks noGrp="1"/>
          </p:cNvSpPr>
          <p:nvPr>
            <p:ph type="sldNum" sz="quarter" idx="12"/>
          </p:nvPr>
        </p:nvSpPr>
        <p:spPr/>
        <p:txBody>
          <a:bodyPr/>
          <a:lstStyle/>
          <a:p>
            <a:fld id="{B2DFA9D7-8B47-446C-A1AC-D5752D71C243}" type="slidenum">
              <a:rPr lang="es-EC" smtClean="0"/>
              <a:t>12</a:t>
            </a:fld>
            <a:endParaRPr lang="es-EC"/>
          </a:p>
        </p:txBody>
      </p:sp>
      <p:graphicFrame>
        <p:nvGraphicFramePr>
          <p:cNvPr id="10" name="Tabla 9"/>
          <p:cNvGraphicFramePr>
            <a:graphicFrameLocks noGrp="1"/>
          </p:cNvGraphicFramePr>
          <p:nvPr>
            <p:extLst>
              <p:ext uri="{D42A27DB-BD31-4B8C-83A1-F6EECF244321}">
                <p14:modId xmlns:p14="http://schemas.microsoft.com/office/powerpoint/2010/main" val="294977987"/>
              </p:ext>
            </p:extLst>
          </p:nvPr>
        </p:nvGraphicFramePr>
        <p:xfrm>
          <a:off x="709447" y="965857"/>
          <a:ext cx="8448200" cy="5810282"/>
        </p:xfrm>
        <a:graphic>
          <a:graphicData uri="http://schemas.openxmlformats.org/drawingml/2006/table">
            <a:tbl>
              <a:tblPr firstRow="1" firstCol="1" bandRow="1">
                <a:tableStyleId>{5C22544A-7EE6-4342-B048-85BDC9FD1C3A}</a:tableStyleId>
              </a:tblPr>
              <a:tblGrid>
                <a:gridCol w="1286287"/>
                <a:gridCol w="3746746"/>
                <a:gridCol w="3415167"/>
              </a:tblGrid>
              <a:tr h="401758">
                <a:tc rowSpan="10">
                  <a:txBody>
                    <a:bodyPr/>
                    <a:lstStyle/>
                    <a:p>
                      <a:pPr algn="ctr">
                        <a:lnSpc>
                          <a:spcPct val="200000"/>
                        </a:lnSpc>
                        <a:spcAft>
                          <a:spcPts val="0"/>
                        </a:spcAft>
                      </a:pPr>
                      <a:r>
                        <a:rPr lang="es-EC" sz="1400" dirty="0">
                          <a:effectLst/>
                          <a:latin typeface="Times New Roman" panose="02020603050405020304" pitchFamily="18" charset="0"/>
                          <a:cs typeface="Times New Roman" panose="02020603050405020304" pitchFamily="18" charset="0"/>
                        </a:rPr>
                        <a:t>ANALISIS INTERNO</a:t>
                      </a:r>
                      <a:endParaRPr lang="es-EC"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455" marR="15455" marT="0" marB="0" anchor="ctr"/>
                </a:tc>
                <a:tc>
                  <a:txBody>
                    <a:bodyPr/>
                    <a:lstStyle/>
                    <a:p>
                      <a:pPr algn="ctr">
                        <a:lnSpc>
                          <a:spcPct val="200000"/>
                        </a:lnSpc>
                        <a:spcAft>
                          <a:spcPts val="0"/>
                        </a:spcAft>
                      </a:pPr>
                      <a:r>
                        <a:rPr lang="es-EC" sz="1400" dirty="0">
                          <a:solidFill>
                            <a:schemeClr val="bg1"/>
                          </a:solidFill>
                          <a:effectLst/>
                          <a:latin typeface="Times New Roman" panose="02020603050405020304" pitchFamily="18" charset="0"/>
                          <a:cs typeface="Times New Roman" panose="02020603050405020304" pitchFamily="18" charset="0"/>
                        </a:rPr>
                        <a:t>FORTALEZAS</a:t>
                      </a:r>
                      <a:endParaRPr lang="es-EC"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455" marR="15455" marT="0" marB="0" anchor="ctr"/>
                </a:tc>
                <a:tc>
                  <a:txBody>
                    <a:bodyPr/>
                    <a:lstStyle/>
                    <a:p>
                      <a:pPr algn="ctr">
                        <a:lnSpc>
                          <a:spcPct val="200000"/>
                        </a:lnSpc>
                        <a:spcAft>
                          <a:spcPts val="0"/>
                        </a:spcAft>
                      </a:pPr>
                      <a:r>
                        <a:rPr lang="es-EC" sz="1400" dirty="0">
                          <a:solidFill>
                            <a:schemeClr val="bg1"/>
                          </a:solidFill>
                          <a:effectLst/>
                          <a:latin typeface="Times New Roman" panose="02020603050405020304" pitchFamily="18" charset="0"/>
                          <a:cs typeface="Times New Roman" panose="02020603050405020304" pitchFamily="18" charset="0"/>
                        </a:rPr>
                        <a:t>DEBILIDADES</a:t>
                      </a:r>
                      <a:endParaRPr lang="es-EC"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455" marR="15455" marT="0" marB="0" anchor="ctr"/>
                </a:tc>
              </a:tr>
              <a:tr h="680101">
                <a:tc vMerge="1">
                  <a:txBody>
                    <a:bodyPr/>
                    <a:lstStyle/>
                    <a:p>
                      <a:endParaRPr lang="es-EC"/>
                    </a:p>
                  </a:txBody>
                  <a:tcPr/>
                </a:tc>
                <a:tc>
                  <a:txBody>
                    <a:bodyPr/>
                    <a:lstStyle/>
                    <a:p>
                      <a:pPr algn="just">
                        <a:lnSpc>
                          <a:spcPct val="200000"/>
                        </a:lnSpc>
                        <a:spcAft>
                          <a:spcPts val="0"/>
                        </a:spcAft>
                      </a:pPr>
                      <a:r>
                        <a:rPr lang="es-EC" sz="1200" dirty="0">
                          <a:effectLst/>
                          <a:latin typeface="Times New Roman" panose="02020603050405020304" pitchFamily="18" charset="0"/>
                          <a:cs typeface="Times New Roman" panose="02020603050405020304" pitchFamily="18" charset="0"/>
                        </a:rPr>
                        <a:t>F1. Conocimiento y uso de tecnología de punta.</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455" marR="15455" marT="0" marB="0" anchor="ctr"/>
                </a:tc>
                <a:tc>
                  <a:txBody>
                    <a:bodyPr/>
                    <a:lstStyle/>
                    <a:p>
                      <a:pPr algn="just">
                        <a:lnSpc>
                          <a:spcPct val="200000"/>
                        </a:lnSpc>
                        <a:spcAft>
                          <a:spcPts val="0"/>
                        </a:spcAft>
                      </a:pPr>
                      <a:r>
                        <a:rPr lang="es-EC" sz="1200">
                          <a:effectLst/>
                          <a:latin typeface="Times New Roman" panose="02020603050405020304" pitchFamily="18" charset="0"/>
                          <a:cs typeface="Times New Roman" panose="02020603050405020304" pitchFamily="18" charset="0"/>
                        </a:rPr>
                        <a:t>D1. Clima laboral débil en el área.</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455" marR="15455" marT="0" marB="0" anchor="ctr"/>
                </a:tc>
              </a:tr>
              <a:tr h="688729">
                <a:tc vMerge="1">
                  <a:txBody>
                    <a:bodyPr/>
                    <a:lstStyle/>
                    <a:p>
                      <a:endParaRPr lang="es-EC"/>
                    </a:p>
                  </a:txBody>
                  <a:tcPr/>
                </a:tc>
                <a:tc>
                  <a:txBody>
                    <a:bodyPr/>
                    <a:lstStyle/>
                    <a:p>
                      <a:pPr algn="just">
                        <a:lnSpc>
                          <a:spcPct val="200000"/>
                        </a:lnSpc>
                        <a:spcAft>
                          <a:spcPts val="0"/>
                        </a:spcAft>
                      </a:pPr>
                      <a:r>
                        <a:rPr lang="es-EC" sz="1200" dirty="0">
                          <a:effectLst/>
                          <a:latin typeface="Times New Roman" panose="02020603050405020304" pitchFamily="18" charset="0"/>
                          <a:cs typeface="Times New Roman" panose="02020603050405020304" pitchFamily="18" charset="0"/>
                        </a:rPr>
                        <a:t>F2. Manejo de socios estratégicos (proveedores).</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455" marR="15455" marT="0" marB="0" anchor="ctr"/>
                </a:tc>
                <a:tc>
                  <a:txBody>
                    <a:bodyPr/>
                    <a:lstStyle/>
                    <a:p>
                      <a:pPr algn="just">
                        <a:lnSpc>
                          <a:spcPct val="200000"/>
                        </a:lnSpc>
                        <a:spcAft>
                          <a:spcPts val="0"/>
                        </a:spcAft>
                      </a:pPr>
                      <a:r>
                        <a:rPr lang="es-EC" sz="1200">
                          <a:effectLst/>
                          <a:latin typeface="Times New Roman" panose="02020603050405020304" pitchFamily="18" charset="0"/>
                          <a:cs typeface="Times New Roman" panose="02020603050405020304" pitchFamily="18" charset="0"/>
                        </a:rPr>
                        <a:t>D2. Carencia de conocimiento en nuevas herramientas de desarrollo en personal antiguo. </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455" marR="15455" marT="0" marB="0" anchor="ctr"/>
                </a:tc>
              </a:tr>
              <a:tr h="688729">
                <a:tc vMerge="1">
                  <a:txBody>
                    <a:bodyPr/>
                    <a:lstStyle/>
                    <a:p>
                      <a:endParaRPr lang="es-EC"/>
                    </a:p>
                  </a:txBody>
                  <a:tcPr/>
                </a:tc>
                <a:tc>
                  <a:txBody>
                    <a:bodyPr/>
                    <a:lstStyle/>
                    <a:p>
                      <a:pPr algn="just">
                        <a:lnSpc>
                          <a:spcPct val="200000"/>
                        </a:lnSpc>
                        <a:spcAft>
                          <a:spcPts val="0"/>
                        </a:spcAft>
                      </a:pPr>
                      <a:r>
                        <a:rPr lang="es-EC" sz="1200" dirty="0">
                          <a:effectLst/>
                          <a:latin typeface="Times New Roman" panose="02020603050405020304" pitchFamily="18" charset="0"/>
                          <a:cs typeface="Times New Roman" panose="02020603050405020304" pitchFamily="18" charset="0"/>
                        </a:rPr>
                        <a:t>F3. Manejo de planificación interna.</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455" marR="15455" marT="0" marB="0" anchor="ctr"/>
                </a:tc>
                <a:tc>
                  <a:txBody>
                    <a:bodyPr/>
                    <a:lstStyle/>
                    <a:p>
                      <a:pPr algn="just">
                        <a:lnSpc>
                          <a:spcPct val="200000"/>
                        </a:lnSpc>
                        <a:spcAft>
                          <a:spcPts val="0"/>
                        </a:spcAft>
                      </a:pPr>
                      <a:r>
                        <a:rPr lang="es-EC" sz="1200" dirty="0">
                          <a:effectLst/>
                          <a:latin typeface="Times New Roman" panose="02020603050405020304" pitchFamily="18" charset="0"/>
                          <a:cs typeface="Times New Roman" panose="02020603050405020304" pitchFamily="18" charset="0"/>
                        </a:rPr>
                        <a:t> D3. Herramienta de desarrollo del sistema </a:t>
                      </a:r>
                      <a:r>
                        <a:rPr lang="es-EC" sz="1200" dirty="0" smtClean="0">
                          <a:effectLst/>
                          <a:latin typeface="Times New Roman" panose="02020603050405020304" pitchFamily="18" charset="0"/>
                          <a:cs typeface="Times New Roman" panose="02020603050405020304" pitchFamily="18" charset="0"/>
                        </a:rPr>
                        <a:t>central </a:t>
                      </a:r>
                      <a:r>
                        <a:rPr lang="es-EC" sz="1200" dirty="0">
                          <a:effectLst/>
                          <a:latin typeface="Times New Roman" panose="02020603050405020304" pitchFamily="18" charset="0"/>
                          <a:cs typeface="Times New Roman" panose="02020603050405020304" pitchFamily="18" charset="0"/>
                        </a:rPr>
                        <a:t>poco conocida.</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455" marR="15455" marT="0" marB="0" anchor="ctr"/>
                </a:tc>
              </a:tr>
              <a:tr h="688729">
                <a:tc vMerge="1">
                  <a:txBody>
                    <a:bodyPr/>
                    <a:lstStyle/>
                    <a:p>
                      <a:endParaRPr lang="es-EC"/>
                    </a:p>
                  </a:txBody>
                  <a:tcPr/>
                </a:tc>
                <a:tc>
                  <a:txBody>
                    <a:bodyPr/>
                    <a:lstStyle/>
                    <a:p>
                      <a:pPr algn="just">
                        <a:lnSpc>
                          <a:spcPct val="200000"/>
                        </a:lnSpc>
                        <a:spcAft>
                          <a:spcPts val="0"/>
                        </a:spcAft>
                      </a:pPr>
                      <a:r>
                        <a:rPr lang="es-EC" sz="1200" dirty="0">
                          <a:effectLst/>
                          <a:latin typeface="Times New Roman" panose="02020603050405020304" pitchFamily="18" charset="0"/>
                          <a:cs typeface="Times New Roman" panose="02020603050405020304" pitchFamily="18" charset="0"/>
                        </a:rPr>
                        <a:t>F4. Miembros del equipo con conocimiento y experiencia en el negocio y sus procesos.</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455" marR="15455" marT="0" marB="0" anchor="ctr"/>
                </a:tc>
                <a:tc>
                  <a:txBody>
                    <a:bodyPr/>
                    <a:lstStyle/>
                    <a:p>
                      <a:pPr algn="just">
                        <a:lnSpc>
                          <a:spcPct val="200000"/>
                        </a:lnSpc>
                        <a:spcAft>
                          <a:spcPts val="0"/>
                        </a:spcAft>
                      </a:pPr>
                      <a:r>
                        <a:rPr lang="es-EC" sz="1200" dirty="0">
                          <a:effectLst/>
                          <a:latin typeface="Times New Roman" panose="02020603050405020304" pitchFamily="18" charset="0"/>
                          <a:cs typeface="Times New Roman" panose="02020603050405020304" pitchFamily="18" charset="0"/>
                        </a:rPr>
                        <a:t> D4. Capacidad humana </a:t>
                      </a:r>
                      <a:r>
                        <a:rPr lang="es-EC" sz="1200" dirty="0" smtClean="0">
                          <a:effectLst/>
                          <a:latin typeface="Times New Roman" panose="02020603050405020304" pitchFamily="18" charset="0"/>
                          <a:cs typeface="Times New Roman" panose="02020603050405020304" pitchFamily="18" charset="0"/>
                        </a:rPr>
                        <a:t>vs </a:t>
                      </a:r>
                      <a:r>
                        <a:rPr lang="es-EC" sz="1200" dirty="0">
                          <a:effectLst/>
                          <a:latin typeface="Times New Roman" panose="02020603050405020304" pitchFamily="18" charset="0"/>
                          <a:cs typeface="Times New Roman" panose="02020603050405020304" pitchFamily="18" charset="0"/>
                        </a:rPr>
                        <a:t>demanda tecnológica de los proyectos del negocio.</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455" marR="15455" marT="0" marB="0" anchor="ctr"/>
                </a:tc>
              </a:tr>
              <a:tr h="680101">
                <a:tc vMerge="1">
                  <a:txBody>
                    <a:bodyPr/>
                    <a:lstStyle/>
                    <a:p>
                      <a:endParaRPr lang="es-EC"/>
                    </a:p>
                  </a:txBody>
                  <a:tcPr/>
                </a:tc>
                <a:tc>
                  <a:txBody>
                    <a:bodyPr/>
                    <a:lstStyle/>
                    <a:p>
                      <a:pPr algn="just">
                        <a:lnSpc>
                          <a:spcPct val="200000"/>
                        </a:lnSpc>
                        <a:spcAft>
                          <a:spcPts val="0"/>
                        </a:spcAft>
                      </a:pPr>
                      <a:r>
                        <a:rPr lang="es-EC" sz="1200" dirty="0">
                          <a:effectLst/>
                          <a:latin typeface="Times New Roman" panose="02020603050405020304" pitchFamily="18" charset="0"/>
                          <a:cs typeface="Times New Roman" panose="02020603050405020304" pitchFamily="18" charset="0"/>
                        </a:rPr>
                        <a:t>F5. Miembros del equipo con larga permanencia.</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455" marR="15455" marT="0" marB="0" anchor="ctr"/>
                </a:tc>
                <a:tc>
                  <a:txBody>
                    <a:bodyPr/>
                    <a:lstStyle/>
                    <a:p>
                      <a:pPr algn="just">
                        <a:lnSpc>
                          <a:spcPct val="200000"/>
                        </a:lnSpc>
                        <a:spcAft>
                          <a:spcPts val="0"/>
                        </a:spcAft>
                      </a:pPr>
                      <a:r>
                        <a:rPr lang="es-EC" sz="1200" dirty="0">
                          <a:effectLst/>
                          <a:latin typeface="Times New Roman" panose="02020603050405020304" pitchFamily="18" charset="0"/>
                          <a:cs typeface="Times New Roman" panose="02020603050405020304" pitchFamily="18" charset="0"/>
                        </a:rPr>
                        <a:t> </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455" marR="15455" marT="0" marB="0" anchor="ctr"/>
                </a:tc>
              </a:tr>
              <a:tr h="344364">
                <a:tc vMerge="1">
                  <a:txBody>
                    <a:bodyPr/>
                    <a:lstStyle/>
                    <a:p>
                      <a:endParaRPr lang="es-EC"/>
                    </a:p>
                  </a:txBody>
                  <a:tcPr/>
                </a:tc>
                <a:tc>
                  <a:txBody>
                    <a:bodyPr/>
                    <a:lstStyle/>
                    <a:p>
                      <a:pPr algn="just">
                        <a:lnSpc>
                          <a:spcPct val="200000"/>
                        </a:lnSpc>
                        <a:spcAft>
                          <a:spcPts val="0"/>
                        </a:spcAft>
                      </a:pPr>
                      <a:r>
                        <a:rPr lang="es-EC" sz="1200" dirty="0">
                          <a:effectLst/>
                          <a:latin typeface="Times New Roman" panose="02020603050405020304" pitchFamily="18" charset="0"/>
                          <a:cs typeface="Times New Roman" panose="02020603050405020304" pitchFamily="18" charset="0"/>
                        </a:rPr>
                        <a:t>F6. Equipo de trabajo comprometido.</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455" marR="15455" marT="0" marB="0" anchor="ctr"/>
                </a:tc>
                <a:tc>
                  <a:txBody>
                    <a:bodyPr/>
                    <a:lstStyle/>
                    <a:p>
                      <a:pPr algn="just">
                        <a:lnSpc>
                          <a:spcPct val="200000"/>
                        </a:lnSpc>
                        <a:spcAft>
                          <a:spcPts val="0"/>
                        </a:spcAft>
                      </a:pPr>
                      <a:r>
                        <a:rPr lang="es-EC" sz="1200" dirty="0">
                          <a:effectLst/>
                          <a:latin typeface="Times New Roman" panose="02020603050405020304" pitchFamily="18" charset="0"/>
                          <a:cs typeface="Times New Roman" panose="02020603050405020304" pitchFamily="18" charset="0"/>
                        </a:rPr>
                        <a:t> </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455" marR="15455" marT="0" marB="0" anchor="ctr"/>
                </a:tc>
              </a:tr>
              <a:tr h="344364">
                <a:tc vMerge="1">
                  <a:txBody>
                    <a:bodyPr/>
                    <a:lstStyle/>
                    <a:p>
                      <a:endParaRPr lang="es-EC"/>
                    </a:p>
                  </a:txBody>
                  <a:tcPr/>
                </a:tc>
                <a:tc>
                  <a:txBody>
                    <a:bodyPr/>
                    <a:lstStyle/>
                    <a:p>
                      <a:pPr algn="just">
                        <a:lnSpc>
                          <a:spcPct val="200000"/>
                        </a:lnSpc>
                        <a:spcAft>
                          <a:spcPts val="0"/>
                        </a:spcAft>
                      </a:pPr>
                      <a:r>
                        <a:rPr lang="es-EC" sz="1200" dirty="0">
                          <a:effectLst/>
                          <a:latin typeface="Times New Roman" panose="02020603050405020304" pitchFamily="18" charset="0"/>
                          <a:cs typeface="Times New Roman" panose="02020603050405020304" pitchFamily="18" charset="0"/>
                        </a:rPr>
                        <a:t>F7. Dirección de TI innovadora.</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455" marR="15455" marT="0" marB="0" anchor="ctr"/>
                </a:tc>
                <a:tc>
                  <a:txBody>
                    <a:bodyPr/>
                    <a:lstStyle/>
                    <a:p>
                      <a:pPr algn="just">
                        <a:lnSpc>
                          <a:spcPct val="200000"/>
                        </a:lnSpc>
                        <a:spcAft>
                          <a:spcPts val="0"/>
                        </a:spcAft>
                      </a:pPr>
                      <a:r>
                        <a:rPr lang="es-EC" sz="1200" dirty="0">
                          <a:effectLst/>
                          <a:latin typeface="Times New Roman" panose="02020603050405020304" pitchFamily="18" charset="0"/>
                          <a:cs typeface="Times New Roman" panose="02020603050405020304" pitchFamily="18" charset="0"/>
                        </a:rPr>
                        <a:t> </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455" marR="15455" marT="0" marB="0" anchor="ctr"/>
                </a:tc>
              </a:tr>
              <a:tr h="688729">
                <a:tc vMerge="1">
                  <a:txBody>
                    <a:bodyPr/>
                    <a:lstStyle/>
                    <a:p>
                      <a:endParaRPr lang="es-EC"/>
                    </a:p>
                  </a:txBody>
                  <a:tcPr/>
                </a:tc>
                <a:tc>
                  <a:txBody>
                    <a:bodyPr/>
                    <a:lstStyle/>
                    <a:p>
                      <a:pPr algn="just">
                        <a:lnSpc>
                          <a:spcPct val="200000"/>
                        </a:lnSpc>
                        <a:spcAft>
                          <a:spcPts val="0"/>
                        </a:spcAft>
                      </a:pPr>
                      <a:r>
                        <a:rPr lang="es-EC" sz="1200" dirty="0">
                          <a:effectLst/>
                          <a:latin typeface="Times New Roman" panose="02020603050405020304" pitchFamily="18" charset="0"/>
                          <a:cs typeface="Times New Roman" panose="02020603050405020304" pitchFamily="18" charset="0"/>
                        </a:rPr>
                        <a:t>F8. Mayor cuota de mercado en el Ecuador en medicina pre-pagada.</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455" marR="15455" marT="0" marB="0" anchor="ctr"/>
                </a:tc>
                <a:tc>
                  <a:txBody>
                    <a:bodyPr/>
                    <a:lstStyle/>
                    <a:p>
                      <a:pPr algn="just">
                        <a:lnSpc>
                          <a:spcPct val="200000"/>
                        </a:lnSpc>
                        <a:spcAft>
                          <a:spcPts val="0"/>
                        </a:spcAft>
                      </a:pPr>
                      <a:r>
                        <a:rPr lang="es-EC" sz="1200" dirty="0">
                          <a:effectLst/>
                          <a:latin typeface="Times New Roman" panose="02020603050405020304" pitchFamily="18" charset="0"/>
                          <a:cs typeface="Times New Roman" panose="02020603050405020304" pitchFamily="18" charset="0"/>
                        </a:rPr>
                        <a:t> </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455" marR="15455" marT="0" marB="0" anchor="ctr"/>
                </a:tc>
              </a:tr>
              <a:tr h="344364">
                <a:tc vMerge="1">
                  <a:txBody>
                    <a:bodyPr/>
                    <a:lstStyle/>
                    <a:p>
                      <a:endParaRPr lang="es-EC"/>
                    </a:p>
                  </a:txBody>
                  <a:tcPr/>
                </a:tc>
                <a:tc>
                  <a:txBody>
                    <a:bodyPr/>
                    <a:lstStyle/>
                    <a:p>
                      <a:pPr algn="just">
                        <a:lnSpc>
                          <a:spcPct val="200000"/>
                        </a:lnSpc>
                        <a:spcAft>
                          <a:spcPts val="0"/>
                        </a:spcAft>
                      </a:pPr>
                      <a:r>
                        <a:rPr lang="es-EC" sz="1200" dirty="0">
                          <a:effectLst/>
                          <a:latin typeface="Times New Roman" panose="02020603050405020304" pitchFamily="18" charset="0"/>
                          <a:cs typeface="Times New Roman" panose="02020603050405020304" pitchFamily="18" charset="0"/>
                        </a:rPr>
                        <a:t>F9. Buenas experiencias de usuarios.</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455" marR="15455" marT="0" marB="0" anchor="ctr"/>
                </a:tc>
                <a:tc>
                  <a:txBody>
                    <a:bodyPr/>
                    <a:lstStyle/>
                    <a:p>
                      <a:pPr algn="just">
                        <a:lnSpc>
                          <a:spcPct val="200000"/>
                        </a:lnSpc>
                        <a:spcAft>
                          <a:spcPts val="0"/>
                        </a:spcAft>
                      </a:pPr>
                      <a:r>
                        <a:rPr lang="es-EC" sz="1200" dirty="0">
                          <a:effectLst/>
                          <a:latin typeface="Times New Roman" panose="02020603050405020304" pitchFamily="18" charset="0"/>
                          <a:cs typeface="Times New Roman" panose="02020603050405020304" pitchFamily="18" charset="0"/>
                        </a:rPr>
                        <a:t> </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455" marR="15455" marT="0" marB="0" anchor="ctr"/>
                </a:tc>
              </a:tr>
            </a:tbl>
          </a:graphicData>
        </a:graphic>
      </p:graphicFrame>
    </p:spTree>
    <p:extLst>
      <p:ext uri="{BB962C8B-B14F-4D97-AF65-F5344CB8AC3E}">
        <p14:creationId xmlns:p14="http://schemas.microsoft.com/office/powerpoint/2010/main" val="24034776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4363" y="161312"/>
            <a:ext cx="8969639" cy="804545"/>
          </a:xfrm>
        </p:spPr>
        <p:txBody>
          <a:bodyPr>
            <a:noAutofit/>
          </a:bodyPr>
          <a:lstStyle/>
          <a:p>
            <a:pPr>
              <a:lnSpc>
                <a:spcPct val="150000"/>
              </a:lnSpc>
            </a:pPr>
            <a:r>
              <a:rPr lang="es-EC" sz="2800" b="1" u="sng" dirty="0" smtClean="0">
                <a:latin typeface="Times New Roman" panose="02020603050405020304" pitchFamily="18" charset="0"/>
                <a:cs typeface="Times New Roman" panose="02020603050405020304" pitchFamily="18" charset="0"/>
              </a:rPr>
              <a:t>FODA DEL ÁREA DE TI</a:t>
            </a:r>
            <a:endParaRPr lang="es-EC" sz="2800" b="1" u="sng" dirty="0">
              <a:latin typeface="Times New Roman" panose="02020603050405020304" pitchFamily="18" charset="0"/>
              <a:cs typeface="Times New Roman" panose="02020603050405020304" pitchFamily="18" charset="0"/>
            </a:endParaRPr>
          </a:p>
        </p:txBody>
      </p:sp>
      <p:sp>
        <p:nvSpPr>
          <p:cNvPr id="7" name="Marcador de número de diapositiva 6"/>
          <p:cNvSpPr>
            <a:spLocks noGrp="1"/>
          </p:cNvSpPr>
          <p:nvPr>
            <p:ph type="sldNum" sz="quarter" idx="12"/>
          </p:nvPr>
        </p:nvSpPr>
        <p:spPr/>
        <p:txBody>
          <a:bodyPr/>
          <a:lstStyle/>
          <a:p>
            <a:fld id="{B2DFA9D7-8B47-446C-A1AC-D5752D71C243}" type="slidenum">
              <a:rPr lang="es-EC" smtClean="0"/>
              <a:t>13</a:t>
            </a:fld>
            <a:endParaRPr lang="es-EC"/>
          </a:p>
        </p:txBody>
      </p:sp>
      <p:graphicFrame>
        <p:nvGraphicFramePr>
          <p:cNvPr id="3" name="Tabla 2"/>
          <p:cNvGraphicFramePr>
            <a:graphicFrameLocks noGrp="1"/>
          </p:cNvGraphicFramePr>
          <p:nvPr>
            <p:extLst>
              <p:ext uri="{D42A27DB-BD31-4B8C-83A1-F6EECF244321}">
                <p14:modId xmlns:p14="http://schemas.microsoft.com/office/powerpoint/2010/main" val="3890783771"/>
              </p:ext>
            </p:extLst>
          </p:nvPr>
        </p:nvGraphicFramePr>
        <p:xfrm>
          <a:off x="418599" y="226562"/>
          <a:ext cx="8493389" cy="6026035"/>
        </p:xfrm>
        <a:graphic>
          <a:graphicData uri="http://schemas.openxmlformats.org/drawingml/2006/table">
            <a:tbl>
              <a:tblPr firstRow="1" firstCol="1" bandRow="1">
                <a:tableStyleId>{5C22544A-7EE6-4342-B048-85BDC9FD1C3A}</a:tableStyleId>
              </a:tblPr>
              <a:tblGrid>
                <a:gridCol w="1178189"/>
                <a:gridCol w="3957851"/>
                <a:gridCol w="3357349"/>
              </a:tblGrid>
              <a:tr h="426720">
                <a:tc rowSpan="8">
                  <a:txBody>
                    <a:bodyPr/>
                    <a:lstStyle/>
                    <a:p>
                      <a:pPr algn="ctr">
                        <a:lnSpc>
                          <a:spcPct val="200000"/>
                        </a:lnSpc>
                        <a:spcAft>
                          <a:spcPts val="0"/>
                        </a:spcAft>
                      </a:pPr>
                      <a:r>
                        <a:rPr lang="es-EC" sz="1400" dirty="0" smtClean="0">
                          <a:effectLst/>
                          <a:latin typeface="Times New Roman" panose="02020603050405020304" pitchFamily="18" charset="0"/>
                          <a:cs typeface="Times New Roman" panose="02020603050405020304" pitchFamily="18" charset="0"/>
                        </a:rPr>
                        <a:t>ANÁLISIS </a:t>
                      </a:r>
                      <a:r>
                        <a:rPr lang="es-EC" sz="1400" dirty="0">
                          <a:effectLst/>
                          <a:latin typeface="Times New Roman" panose="02020603050405020304" pitchFamily="18" charset="0"/>
                          <a:cs typeface="Times New Roman" panose="02020603050405020304" pitchFamily="18" charset="0"/>
                        </a:rPr>
                        <a:t>EXTERNO</a:t>
                      </a:r>
                      <a:endParaRPr lang="es-EC"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00" marR="34700" marT="0" marB="0" anchor="ctr"/>
                </a:tc>
                <a:tc>
                  <a:txBody>
                    <a:bodyPr/>
                    <a:lstStyle/>
                    <a:p>
                      <a:pPr algn="ctr">
                        <a:lnSpc>
                          <a:spcPct val="200000"/>
                        </a:lnSpc>
                        <a:spcAft>
                          <a:spcPts val="0"/>
                        </a:spcAft>
                      </a:pPr>
                      <a:r>
                        <a:rPr lang="es-EC" sz="1400" dirty="0">
                          <a:effectLst/>
                          <a:latin typeface="Times New Roman" panose="02020603050405020304" pitchFamily="18" charset="0"/>
                          <a:cs typeface="Times New Roman" panose="02020603050405020304" pitchFamily="18" charset="0"/>
                        </a:rPr>
                        <a:t>OPORTUNIDADES</a:t>
                      </a:r>
                      <a:endParaRPr lang="es-EC"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00" marR="34700" marT="0" marB="0" anchor="ctr"/>
                </a:tc>
                <a:tc>
                  <a:txBody>
                    <a:bodyPr/>
                    <a:lstStyle/>
                    <a:p>
                      <a:pPr algn="ctr">
                        <a:lnSpc>
                          <a:spcPct val="200000"/>
                        </a:lnSpc>
                        <a:spcAft>
                          <a:spcPts val="0"/>
                        </a:spcAft>
                      </a:pPr>
                      <a:r>
                        <a:rPr lang="es-EC" sz="1400" dirty="0">
                          <a:effectLst/>
                          <a:latin typeface="Times New Roman" panose="02020603050405020304" pitchFamily="18" charset="0"/>
                          <a:cs typeface="Times New Roman" panose="02020603050405020304" pitchFamily="18" charset="0"/>
                        </a:rPr>
                        <a:t>AMENAZAS</a:t>
                      </a:r>
                      <a:endParaRPr lang="es-EC"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00" marR="34700" marT="0" marB="0" anchor="ctr"/>
                </a:tc>
              </a:tr>
              <a:tr h="853440">
                <a:tc vMerge="1">
                  <a:txBody>
                    <a:bodyPr/>
                    <a:lstStyle/>
                    <a:p>
                      <a:endParaRPr lang="es-EC"/>
                    </a:p>
                  </a:txBody>
                  <a:tcPr/>
                </a:tc>
                <a:tc>
                  <a:txBody>
                    <a:bodyPr/>
                    <a:lstStyle/>
                    <a:p>
                      <a:pPr algn="just">
                        <a:lnSpc>
                          <a:spcPct val="200000"/>
                        </a:lnSpc>
                        <a:spcAft>
                          <a:spcPts val="0"/>
                        </a:spcAft>
                      </a:pPr>
                      <a:r>
                        <a:rPr lang="es-EC" sz="1400" dirty="0">
                          <a:effectLst/>
                          <a:latin typeface="Times New Roman" panose="02020603050405020304" pitchFamily="18" charset="0"/>
                          <a:cs typeface="Times New Roman" panose="02020603050405020304" pitchFamily="18" charset="0"/>
                        </a:rPr>
                        <a:t>O1. Demanda de proyectos tecnológicos desde la alta gerencia.</a:t>
                      </a:r>
                      <a:endParaRPr lang="es-EC"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00" marR="34700" marT="0" marB="0" anchor="ctr"/>
                </a:tc>
                <a:tc>
                  <a:txBody>
                    <a:bodyPr/>
                    <a:lstStyle/>
                    <a:p>
                      <a:pPr algn="just">
                        <a:lnSpc>
                          <a:spcPct val="200000"/>
                        </a:lnSpc>
                        <a:spcAft>
                          <a:spcPts val="0"/>
                        </a:spcAft>
                      </a:pPr>
                      <a:r>
                        <a:rPr lang="es-EC" sz="1400" dirty="0">
                          <a:effectLst/>
                          <a:latin typeface="Times New Roman" panose="02020603050405020304" pitchFamily="18" charset="0"/>
                          <a:cs typeface="Times New Roman" panose="02020603050405020304" pitchFamily="18" charset="0"/>
                        </a:rPr>
                        <a:t>A1. Competencia cada vez más fuerte.</a:t>
                      </a:r>
                      <a:endParaRPr lang="es-EC"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00" marR="34700" marT="0" marB="0" anchor="ctr"/>
                </a:tc>
              </a:tr>
              <a:tr h="853440">
                <a:tc vMerge="1">
                  <a:txBody>
                    <a:bodyPr/>
                    <a:lstStyle/>
                    <a:p>
                      <a:endParaRPr lang="es-EC"/>
                    </a:p>
                  </a:txBody>
                  <a:tcPr/>
                </a:tc>
                <a:tc>
                  <a:txBody>
                    <a:bodyPr/>
                    <a:lstStyle/>
                    <a:p>
                      <a:pPr algn="just">
                        <a:lnSpc>
                          <a:spcPct val="200000"/>
                        </a:lnSpc>
                        <a:spcAft>
                          <a:spcPts val="0"/>
                        </a:spcAft>
                      </a:pPr>
                      <a:r>
                        <a:rPr lang="es-EC" sz="1400" dirty="0">
                          <a:effectLst/>
                          <a:latin typeface="Times New Roman" panose="02020603050405020304" pitchFamily="18" charset="0"/>
                          <a:cs typeface="Times New Roman" panose="02020603050405020304" pitchFamily="18" charset="0"/>
                        </a:rPr>
                        <a:t>O2. Amplio mercado potencial.</a:t>
                      </a:r>
                      <a:endParaRPr lang="es-EC"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00" marR="34700" marT="0" marB="0" anchor="ctr"/>
                </a:tc>
                <a:tc>
                  <a:txBody>
                    <a:bodyPr/>
                    <a:lstStyle/>
                    <a:p>
                      <a:pPr algn="just">
                        <a:lnSpc>
                          <a:spcPct val="200000"/>
                        </a:lnSpc>
                        <a:spcAft>
                          <a:spcPts val="0"/>
                        </a:spcAft>
                      </a:pPr>
                      <a:r>
                        <a:rPr lang="es-EC" sz="1400" dirty="0">
                          <a:effectLst/>
                          <a:latin typeface="Times New Roman" panose="02020603050405020304" pitchFamily="18" charset="0"/>
                          <a:cs typeface="Times New Roman" panose="02020603050405020304" pitchFamily="18" charset="0"/>
                        </a:rPr>
                        <a:t>A2. Cambio en políticas gubernamentales.</a:t>
                      </a:r>
                      <a:endParaRPr lang="es-EC"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00" marR="34700" marT="0" marB="0" anchor="ctr"/>
                </a:tc>
              </a:tr>
              <a:tr h="853440">
                <a:tc vMerge="1">
                  <a:txBody>
                    <a:bodyPr/>
                    <a:lstStyle/>
                    <a:p>
                      <a:endParaRPr lang="es-EC"/>
                    </a:p>
                  </a:txBody>
                  <a:tcPr/>
                </a:tc>
                <a:tc>
                  <a:txBody>
                    <a:bodyPr/>
                    <a:lstStyle/>
                    <a:p>
                      <a:pPr algn="just">
                        <a:lnSpc>
                          <a:spcPct val="200000"/>
                        </a:lnSpc>
                        <a:spcAft>
                          <a:spcPts val="0"/>
                        </a:spcAft>
                      </a:pPr>
                      <a:r>
                        <a:rPr lang="es-EC" sz="1400" dirty="0">
                          <a:effectLst/>
                          <a:latin typeface="Times New Roman" panose="02020603050405020304" pitchFamily="18" charset="0"/>
                          <a:cs typeface="Times New Roman" panose="02020603050405020304" pitchFamily="18" charset="0"/>
                        </a:rPr>
                        <a:t>O3. Apoyo de la alta gerencial.</a:t>
                      </a:r>
                      <a:endParaRPr lang="es-EC"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00" marR="34700" marT="0" marB="0" anchor="ctr"/>
                </a:tc>
                <a:tc>
                  <a:txBody>
                    <a:bodyPr/>
                    <a:lstStyle/>
                    <a:p>
                      <a:pPr algn="just">
                        <a:lnSpc>
                          <a:spcPct val="200000"/>
                        </a:lnSpc>
                        <a:spcAft>
                          <a:spcPts val="0"/>
                        </a:spcAft>
                      </a:pPr>
                      <a:r>
                        <a:rPr lang="es-EC" sz="1400" dirty="0">
                          <a:effectLst/>
                          <a:latin typeface="Times New Roman" panose="02020603050405020304" pitchFamily="18" charset="0"/>
                          <a:cs typeface="Times New Roman" panose="02020603050405020304" pitchFamily="18" charset="0"/>
                        </a:rPr>
                        <a:t>A3. Ataques a la infraestructura tecnológica.</a:t>
                      </a:r>
                      <a:endParaRPr lang="es-EC"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00" marR="34700" marT="0" marB="0" anchor="ctr"/>
                </a:tc>
              </a:tr>
              <a:tr h="853440">
                <a:tc vMerge="1">
                  <a:txBody>
                    <a:bodyPr/>
                    <a:lstStyle/>
                    <a:p>
                      <a:endParaRPr lang="es-EC"/>
                    </a:p>
                  </a:txBody>
                  <a:tcPr/>
                </a:tc>
                <a:tc>
                  <a:txBody>
                    <a:bodyPr/>
                    <a:lstStyle/>
                    <a:p>
                      <a:pPr algn="just">
                        <a:lnSpc>
                          <a:spcPct val="200000"/>
                        </a:lnSpc>
                        <a:spcAft>
                          <a:spcPts val="0"/>
                        </a:spcAft>
                      </a:pPr>
                      <a:r>
                        <a:rPr lang="es-EC" sz="1400">
                          <a:effectLst/>
                          <a:latin typeface="Times New Roman" panose="02020603050405020304" pitchFamily="18" charset="0"/>
                          <a:cs typeface="Times New Roman" panose="02020603050405020304" pitchFamily="18" charset="0"/>
                        </a:rPr>
                        <a:t>O4. Manejo de recursos económicos adecuados.</a:t>
                      </a:r>
                      <a:endParaRPr lang="es-EC"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00" marR="34700" marT="0" marB="0" anchor="ctr"/>
                </a:tc>
                <a:tc>
                  <a:txBody>
                    <a:bodyPr/>
                    <a:lstStyle/>
                    <a:p>
                      <a:pPr algn="just">
                        <a:lnSpc>
                          <a:spcPct val="200000"/>
                        </a:lnSpc>
                        <a:spcAft>
                          <a:spcPts val="0"/>
                        </a:spcAft>
                      </a:pPr>
                      <a:r>
                        <a:rPr lang="es-EC" sz="1400" dirty="0">
                          <a:effectLst/>
                          <a:latin typeface="Times New Roman" panose="02020603050405020304" pitchFamily="18" charset="0"/>
                          <a:cs typeface="Times New Roman" panose="02020603050405020304" pitchFamily="18" charset="0"/>
                        </a:rPr>
                        <a:t>A4. Daños inesperados en la infraestructura tecnológica.</a:t>
                      </a:r>
                      <a:endParaRPr lang="es-EC"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00" marR="34700" marT="0" marB="0" anchor="ctr"/>
                </a:tc>
              </a:tr>
              <a:tr h="853440">
                <a:tc vMerge="1">
                  <a:txBody>
                    <a:bodyPr/>
                    <a:lstStyle/>
                    <a:p>
                      <a:endParaRPr lang="es-EC"/>
                    </a:p>
                  </a:txBody>
                  <a:tcPr/>
                </a:tc>
                <a:tc>
                  <a:txBody>
                    <a:bodyPr/>
                    <a:lstStyle/>
                    <a:p>
                      <a:pPr algn="just">
                        <a:lnSpc>
                          <a:spcPct val="200000"/>
                        </a:lnSpc>
                        <a:spcAft>
                          <a:spcPts val="0"/>
                        </a:spcAft>
                      </a:pPr>
                      <a:r>
                        <a:rPr lang="es-EC" sz="1400">
                          <a:effectLst/>
                          <a:latin typeface="Times New Roman" panose="02020603050405020304" pitchFamily="18" charset="0"/>
                          <a:cs typeface="Times New Roman" panose="02020603050405020304" pitchFamily="18" charset="0"/>
                        </a:rPr>
                        <a:t>O5. Área de TI considerada como área estratégica.</a:t>
                      </a:r>
                      <a:endParaRPr lang="es-EC"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00" marR="34700" marT="0" marB="0" anchor="ctr"/>
                </a:tc>
                <a:tc>
                  <a:txBody>
                    <a:bodyPr/>
                    <a:lstStyle/>
                    <a:p>
                      <a:pPr algn="just">
                        <a:lnSpc>
                          <a:spcPct val="200000"/>
                        </a:lnSpc>
                        <a:spcAft>
                          <a:spcPts val="0"/>
                        </a:spcAft>
                      </a:pPr>
                      <a:r>
                        <a:rPr lang="es-EC" sz="1400" dirty="0">
                          <a:effectLst/>
                          <a:latin typeface="Times New Roman" panose="02020603050405020304" pitchFamily="18" charset="0"/>
                          <a:cs typeface="Times New Roman" panose="02020603050405020304" pitchFamily="18" charset="0"/>
                        </a:rPr>
                        <a:t>A5. Imitación de productos tecnológicos.</a:t>
                      </a:r>
                      <a:endParaRPr lang="es-EC"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00" marR="34700" marT="0" marB="0" anchor="ctr"/>
                </a:tc>
              </a:tr>
              <a:tr h="853440">
                <a:tc vMerge="1">
                  <a:txBody>
                    <a:bodyPr/>
                    <a:lstStyle/>
                    <a:p>
                      <a:endParaRPr lang="es-EC"/>
                    </a:p>
                  </a:txBody>
                  <a:tcPr/>
                </a:tc>
                <a:tc>
                  <a:txBody>
                    <a:bodyPr/>
                    <a:lstStyle/>
                    <a:p>
                      <a:pPr algn="just">
                        <a:lnSpc>
                          <a:spcPct val="200000"/>
                        </a:lnSpc>
                        <a:spcAft>
                          <a:spcPts val="0"/>
                        </a:spcAft>
                      </a:pPr>
                      <a:r>
                        <a:rPr lang="es-EC" sz="1400">
                          <a:effectLst/>
                          <a:latin typeface="Times New Roman" panose="02020603050405020304" pitchFamily="18" charset="0"/>
                          <a:cs typeface="Times New Roman" panose="02020603050405020304" pitchFamily="18" charset="0"/>
                        </a:rPr>
                        <a:t>O6. Salud SA es una marca que goza de reconocimiento y notoriedad.</a:t>
                      </a:r>
                      <a:endParaRPr lang="es-EC"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00" marR="34700" marT="0" marB="0" anchor="ctr"/>
                </a:tc>
                <a:tc>
                  <a:txBody>
                    <a:bodyPr/>
                    <a:lstStyle/>
                    <a:p>
                      <a:pPr>
                        <a:lnSpc>
                          <a:spcPct val="107000"/>
                        </a:lnSpc>
                      </a:pPr>
                      <a:endParaRPr lang="es-EC" sz="1400" dirty="0">
                        <a:effectLst/>
                        <a:latin typeface="Times New Roman" panose="02020603050405020304" pitchFamily="18" charset="0"/>
                        <a:cs typeface="Times New Roman" panose="02020603050405020304" pitchFamily="18" charset="0"/>
                      </a:endParaRPr>
                    </a:p>
                  </a:txBody>
                  <a:tcPr marL="34700" marR="34700" marT="0" marB="0" anchor="ctr"/>
                </a:tc>
              </a:tr>
              <a:tr h="478675">
                <a:tc vMerge="1">
                  <a:txBody>
                    <a:bodyPr/>
                    <a:lstStyle/>
                    <a:p>
                      <a:endParaRPr lang="es-EC"/>
                    </a:p>
                  </a:txBody>
                  <a:tcPr/>
                </a:tc>
                <a:tc>
                  <a:txBody>
                    <a:bodyPr/>
                    <a:lstStyle/>
                    <a:p>
                      <a:pPr algn="just">
                        <a:lnSpc>
                          <a:spcPct val="200000"/>
                        </a:lnSpc>
                        <a:spcAft>
                          <a:spcPts val="0"/>
                        </a:spcAft>
                      </a:pPr>
                      <a:r>
                        <a:rPr lang="es-EC" sz="1400" dirty="0">
                          <a:effectLst/>
                          <a:latin typeface="Times New Roman" panose="02020603050405020304" pitchFamily="18" charset="0"/>
                          <a:cs typeface="Times New Roman" panose="02020603050405020304" pitchFamily="18" charset="0"/>
                        </a:rPr>
                        <a:t>O7. Innovación en los productos tecnológicos.</a:t>
                      </a:r>
                      <a:endParaRPr lang="es-EC"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00" marR="34700" marT="0" marB="0" anchor="ctr"/>
                </a:tc>
                <a:tc>
                  <a:txBody>
                    <a:bodyPr/>
                    <a:lstStyle/>
                    <a:p>
                      <a:pPr algn="just">
                        <a:lnSpc>
                          <a:spcPct val="200000"/>
                        </a:lnSpc>
                        <a:spcAft>
                          <a:spcPts val="0"/>
                        </a:spcAft>
                      </a:pPr>
                      <a:r>
                        <a:rPr lang="es-EC" sz="1400" dirty="0">
                          <a:effectLst/>
                          <a:latin typeface="Times New Roman" panose="02020603050405020304" pitchFamily="18" charset="0"/>
                          <a:cs typeface="Times New Roman" panose="02020603050405020304" pitchFamily="18" charset="0"/>
                        </a:rPr>
                        <a:t> </a:t>
                      </a:r>
                      <a:endParaRPr lang="es-EC"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00" marR="34700" marT="0" marB="0" anchor="ctr"/>
                </a:tc>
              </a:tr>
            </a:tbl>
          </a:graphicData>
        </a:graphic>
      </p:graphicFrame>
      <p:sp>
        <p:nvSpPr>
          <p:cNvPr id="4" name="Rectangle 1"/>
          <p:cNvSpPr>
            <a:spLocks noChangeArrowheads="1"/>
          </p:cNvSpPr>
          <p:nvPr/>
        </p:nvSpPr>
        <p:spPr bwMode="auto">
          <a:xfrm>
            <a:off x="418599" y="6252598"/>
            <a:ext cx="662452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C" altLang="es-EC" sz="1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Fuente. Realización del autor</a:t>
            </a:r>
            <a:r>
              <a:rPr kumimoji="0" lang="es-EC" altLang="es-EC" sz="1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s-EC" altLang="es-EC" sz="1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89068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776248" y="6164454"/>
            <a:ext cx="7448550" cy="461665"/>
          </a:xfrm>
          <a:prstGeom prst="rect">
            <a:avLst/>
          </a:prstGeom>
          <a:noFill/>
        </p:spPr>
        <p:txBody>
          <a:bodyPr wrap="square" rtlCol="0">
            <a:spAutoFit/>
          </a:bodyPr>
          <a:lstStyle/>
          <a:p>
            <a:r>
              <a:rPr lang="es-EC" sz="2400" dirty="0" smtClean="0">
                <a:latin typeface="Times New Roman" panose="02020603050405020304" pitchFamily="18" charset="0"/>
                <a:cs typeface="Times New Roman" panose="02020603050405020304" pitchFamily="18" charset="0"/>
              </a:rPr>
              <a:t>Fuente: Realización del autor. </a:t>
            </a:r>
            <a:endParaRPr lang="es-EC" sz="2400" dirty="0">
              <a:latin typeface="Times New Roman" panose="02020603050405020304" pitchFamily="18" charset="0"/>
              <a:cs typeface="Times New Roman" panose="02020603050405020304" pitchFamily="18" charset="0"/>
            </a:endParaRPr>
          </a:p>
        </p:txBody>
      </p:sp>
      <p:graphicFrame>
        <p:nvGraphicFramePr>
          <p:cNvPr id="6" name="Diagrama 5"/>
          <p:cNvGraphicFramePr/>
          <p:nvPr>
            <p:extLst>
              <p:ext uri="{D42A27DB-BD31-4B8C-83A1-F6EECF244321}">
                <p14:modId xmlns:p14="http://schemas.microsoft.com/office/powerpoint/2010/main" val="4277751931"/>
              </p:ext>
            </p:extLst>
          </p:nvPr>
        </p:nvGraphicFramePr>
        <p:xfrm>
          <a:off x="1422685" y="1101570"/>
          <a:ext cx="7167978" cy="48040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Marcador de número de diapositiva 2"/>
          <p:cNvSpPr>
            <a:spLocks noGrp="1"/>
          </p:cNvSpPr>
          <p:nvPr>
            <p:ph type="sldNum" sz="quarter" idx="12"/>
          </p:nvPr>
        </p:nvSpPr>
        <p:spPr/>
        <p:txBody>
          <a:bodyPr/>
          <a:lstStyle/>
          <a:p>
            <a:fld id="{B2DFA9D7-8B47-446C-A1AC-D5752D71C243}" type="slidenum">
              <a:rPr lang="es-EC" smtClean="0"/>
              <a:t>14</a:t>
            </a:fld>
            <a:endParaRPr lang="es-EC"/>
          </a:p>
        </p:txBody>
      </p:sp>
      <p:sp>
        <p:nvSpPr>
          <p:cNvPr id="7" name="Título 1"/>
          <p:cNvSpPr>
            <a:spLocks noGrp="1"/>
          </p:cNvSpPr>
          <p:nvPr>
            <p:ph type="title"/>
          </p:nvPr>
        </p:nvSpPr>
        <p:spPr>
          <a:xfrm>
            <a:off x="304363" y="161312"/>
            <a:ext cx="8969639" cy="804545"/>
          </a:xfrm>
        </p:spPr>
        <p:txBody>
          <a:bodyPr>
            <a:noAutofit/>
          </a:bodyPr>
          <a:lstStyle/>
          <a:p>
            <a:pPr>
              <a:lnSpc>
                <a:spcPct val="150000"/>
              </a:lnSpc>
            </a:pPr>
            <a:r>
              <a:rPr lang="es-EC" sz="2800" b="1" u="sng" dirty="0" smtClean="0">
                <a:latin typeface="Times New Roman" panose="02020603050405020304" pitchFamily="18" charset="0"/>
                <a:cs typeface="Times New Roman" panose="02020603050405020304" pitchFamily="18" charset="0"/>
              </a:rPr>
              <a:t>DISEÑO DE LA ENCUESTA</a:t>
            </a:r>
            <a:endParaRPr lang="es-EC" sz="28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88474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4363" y="360967"/>
            <a:ext cx="8969639" cy="804545"/>
          </a:xfrm>
        </p:spPr>
        <p:txBody>
          <a:bodyPr>
            <a:noAutofit/>
          </a:bodyPr>
          <a:lstStyle/>
          <a:p>
            <a:pPr>
              <a:lnSpc>
                <a:spcPct val="150000"/>
              </a:lnSpc>
            </a:pPr>
            <a:r>
              <a:rPr lang="es-EC" sz="2800" b="1" u="sng" dirty="0" smtClean="0">
                <a:latin typeface="Times New Roman" panose="02020603050405020304" pitchFamily="18" charset="0"/>
                <a:cs typeface="Times New Roman" panose="02020603050405020304" pitchFamily="18" charset="0"/>
              </a:rPr>
              <a:t>RESULTADOS</a:t>
            </a:r>
            <a:endParaRPr lang="es-EC" sz="2800" b="1" u="sng" dirty="0">
              <a:latin typeface="Times New Roman" panose="02020603050405020304" pitchFamily="18" charset="0"/>
              <a:cs typeface="Times New Roman" panose="02020603050405020304" pitchFamily="18" charset="0"/>
            </a:endParaRPr>
          </a:p>
        </p:txBody>
      </p:sp>
      <p:sp>
        <p:nvSpPr>
          <p:cNvPr id="7" name="Marcador de número de diapositiva 6"/>
          <p:cNvSpPr>
            <a:spLocks noGrp="1"/>
          </p:cNvSpPr>
          <p:nvPr>
            <p:ph type="sldNum" sz="quarter" idx="12"/>
          </p:nvPr>
        </p:nvSpPr>
        <p:spPr/>
        <p:txBody>
          <a:bodyPr/>
          <a:lstStyle/>
          <a:p>
            <a:fld id="{B2DFA9D7-8B47-446C-A1AC-D5752D71C243}" type="slidenum">
              <a:rPr lang="es-EC" smtClean="0"/>
              <a:t>15</a:t>
            </a:fld>
            <a:endParaRPr lang="es-EC"/>
          </a:p>
        </p:txBody>
      </p:sp>
      <p:sp>
        <p:nvSpPr>
          <p:cNvPr id="3" name="Rectángulo 2"/>
          <p:cNvSpPr/>
          <p:nvPr/>
        </p:nvSpPr>
        <p:spPr>
          <a:xfrm>
            <a:off x="516282" y="1345274"/>
            <a:ext cx="5864106" cy="707886"/>
          </a:xfrm>
          <a:prstGeom prst="rect">
            <a:avLst/>
          </a:prstGeom>
        </p:spPr>
        <p:txBody>
          <a:bodyPr wrap="none">
            <a:spAutoFit/>
          </a:bodyPr>
          <a:lstStyle/>
          <a:p>
            <a:pPr marL="28575" algn="just">
              <a:lnSpc>
                <a:spcPct val="200000"/>
              </a:lnSpc>
              <a:spcAft>
                <a:spcPts val="0"/>
              </a:spcAft>
            </a:pPr>
            <a:r>
              <a:rPr lang="es-EC" sz="2000" dirty="0">
                <a:latin typeface="Times New Roman" panose="02020603050405020304" pitchFamily="18" charset="0"/>
                <a:ea typeface="Times New Roman" panose="02020603050405020304" pitchFamily="18" charset="0"/>
                <a:cs typeface="Times New Roman" panose="02020603050405020304" pitchFamily="18" charset="0"/>
              </a:rPr>
              <a:t>¿Experiencia en la planificación estratégica de su área?</a:t>
            </a:r>
            <a:endParaRPr lang="es-EC"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3" name="Imagen 12"/>
          <p:cNvPicPr>
            <a:picLocks noChangeAspect="1"/>
          </p:cNvPicPr>
          <p:nvPr/>
        </p:nvPicPr>
        <p:blipFill>
          <a:blip r:embed="rId3"/>
          <a:stretch>
            <a:fillRect/>
          </a:stretch>
        </p:blipFill>
        <p:spPr>
          <a:xfrm>
            <a:off x="994594" y="3464380"/>
            <a:ext cx="5761452" cy="1125808"/>
          </a:xfrm>
          <a:prstGeom prst="rect">
            <a:avLst/>
          </a:prstGeom>
        </p:spPr>
      </p:pic>
      <p:graphicFrame>
        <p:nvGraphicFramePr>
          <p:cNvPr id="15" name="Gráfico 14"/>
          <p:cNvGraphicFramePr/>
          <p:nvPr>
            <p:extLst>
              <p:ext uri="{D42A27DB-BD31-4B8C-83A1-F6EECF244321}">
                <p14:modId xmlns:p14="http://schemas.microsoft.com/office/powerpoint/2010/main" val="80753839"/>
              </p:ext>
            </p:extLst>
          </p:nvPr>
        </p:nvGraphicFramePr>
        <p:xfrm>
          <a:off x="4126528" y="2494445"/>
          <a:ext cx="4048125" cy="2524125"/>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ángulo 15"/>
          <p:cNvSpPr/>
          <p:nvPr/>
        </p:nvSpPr>
        <p:spPr>
          <a:xfrm>
            <a:off x="4126528" y="5059745"/>
            <a:ext cx="1877437" cy="400110"/>
          </a:xfrm>
          <a:prstGeom prst="rect">
            <a:avLst/>
          </a:prstGeom>
        </p:spPr>
        <p:txBody>
          <a:bodyPr wrap="none">
            <a:spAutoFit/>
          </a:bodyPr>
          <a:lstStyle/>
          <a:p>
            <a:pPr algn="ctr">
              <a:lnSpc>
                <a:spcPct val="200000"/>
              </a:lnSpc>
              <a:spcAft>
                <a:spcPts val="0"/>
              </a:spcAft>
            </a:pPr>
            <a:r>
              <a:rPr lang="es-EC" sz="1000" dirty="0">
                <a:latin typeface="Arial" panose="020B0604020202020204" pitchFamily="34" charset="0"/>
                <a:ea typeface="Times New Roman" panose="02020603050405020304" pitchFamily="18" charset="0"/>
                <a:cs typeface="Arial" panose="020B0604020202020204" pitchFamily="34" charset="0"/>
              </a:rPr>
              <a:t>Fuente. Realización del autor.</a:t>
            </a:r>
            <a:endParaRPr lang="es-EC" sz="1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40072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4363" y="360967"/>
            <a:ext cx="8969639" cy="804545"/>
          </a:xfrm>
        </p:spPr>
        <p:txBody>
          <a:bodyPr>
            <a:noAutofit/>
          </a:bodyPr>
          <a:lstStyle/>
          <a:p>
            <a:pPr>
              <a:lnSpc>
                <a:spcPct val="150000"/>
              </a:lnSpc>
            </a:pPr>
            <a:r>
              <a:rPr lang="es-EC" sz="2800" b="1" u="sng" dirty="0" smtClean="0">
                <a:latin typeface="Times New Roman" panose="02020603050405020304" pitchFamily="18" charset="0"/>
                <a:cs typeface="Times New Roman" panose="02020603050405020304" pitchFamily="18" charset="0"/>
              </a:rPr>
              <a:t>RESULTADOS</a:t>
            </a:r>
            <a:endParaRPr lang="es-EC" sz="2800" b="1" u="sng" dirty="0">
              <a:latin typeface="Times New Roman" panose="02020603050405020304" pitchFamily="18" charset="0"/>
              <a:cs typeface="Times New Roman" panose="02020603050405020304" pitchFamily="18" charset="0"/>
            </a:endParaRPr>
          </a:p>
        </p:txBody>
      </p:sp>
      <p:sp>
        <p:nvSpPr>
          <p:cNvPr id="7" name="Marcador de número de diapositiva 6"/>
          <p:cNvSpPr>
            <a:spLocks noGrp="1"/>
          </p:cNvSpPr>
          <p:nvPr>
            <p:ph type="sldNum" sz="quarter" idx="12"/>
          </p:nvPr>
        </p:nvSpPr>
        <p:spPr/>
        <p:txBody>
          <a:bodyPr/>
          <a:lstStyle/>
          <a:p>
            <a:fld id="{B2DFA9D7-8B47-446C-A1AC-D5752D71C243}" type="slidenum">
              <a:rPr lang="es-EC" smtClean="0"/>
              <a:t>16</a:t>
            </a:fld>
            <a:endParaRPr lang="es-EC"/>
          </a:p>
        </p:txBody>
      </p:sp>
      <p:sp>
        <p:nvSpPr>
          <p:cNvPr id="3" name="Rectángulo 2"/>
          <p:cNvSpPr/>
          <p:nvPr/>
        </p:nvSpPr>
        <p:spPr>
          <a:xfrm>
            <a:off x="304362" y="1600537"/>
            <a:ext cx="8170897" cy="707886"/>
          </a:xfrm>
          <a:prstGeom prst="rect">
            <a:avLst/>
          </a:prstGeom>
        </p:spPr>
        <p:txBody>
          <a:bodyPr wrap="square">
            <a:spAutoFit/>
          </a:bodyPr>
          <a:lstStyle/>
          <a:p>
            <a:pPr marL="28575" algn="just">
              <a:lnSpc>
                <a:spcPct val="200000"/>
              </a:lnSpc>
              <a:spcAft>
                <a:spcPts val="0"/>
              </a:spcAft>
            </a:pPr>
            <a:r>
              <a:rPr lang="es-EC" sz="2000" dirty="0">
                <a:latin typeface="Times New Roman" panose="02020603050405020304" pitchFamily="18" charset="0"/>
                <a:ea typeface="Times New Roman" panose="02020603050405020304" pitchFamily="18" charset="0"/>
                <a:cs typeface="Times New Roman" panose="02020603050405020304" pitchFamily="18" charset="0"/>
              </a:rPr>
              <a:t>¿Experiencia en la planificación estratégica de la empresa?</a:t>
            </a:r>
            <a:endParaRPr lang="es-EC"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6" name="Imagen 5"/>
          <p:cNvPicPr>
            <a:picLocks noChangeAspect="1"/>
          </p:cNvPicPr>
          <p:nvPr/>
        </p:nvPicPr>
        <p:blipFill>
          <a:blip r:embed="rId3"/>
          <a:stretch>
            <a:fillRect/>
          </a:stretch>
        </p:blipFill>
        <p:spPr>
          <a:xfrm>
            <a:off x="581256" y="3053089"/>
            <a:ext cx="5761452" cy="833707"/>
          </a:xfrm>
          <a:prstGeom prst="rect">
            <a:avLst/>
          </a:prstGeom>
        </p:spPr>
      </p:pic>
      <p:graphicFrame>
        <p:nvGraphicFramePr>
          <p:cNvPr id="9" name="Gráfico 8"/>
          <p:cNvGraphicFramePr/>
          <p:nvPr>
            <p:extLst>
              <p:ext uri="{D42A27DB-BD31-4B8C-83A1-F6EECF244321}">
                <p14:modId xmlns:p14="http://schemas.microsoft.com/office/powerpoint/2010/main" val="3142499350"/>
              </p:ext>
            </p:extLst>
          </p:nvPr>
        </p:nvGraphicFramePr>
        <p:xfrm>
          <a:off x="4103427" y="2743448"/>
          <a:ext cx="4048125" cy="2524125"/>
        </p:xfrm>
        <a:graphic>
          <a:graphicData uri="http://schemas.openxmlformats.org/drawingml/2006/chart">
            <c:chart xmlns:c="http://schemas.openxmlformats.org/drawingml/2006/chart" xmlns:r="http://schemas.openxmlformats.org/officeDocument/2006/relationships" r:id="rId4"/>
          </a:graphicData>
        </a:graphic>
      </p:graphicFrame>
      <p:sp>
        <p:nvSpPr>
          <p:cNvPr id="10" name="Rectángulo 9"/>
          <p:cNvSpPr/>
          <p:nvPr/>
        </p:nvSpPr>
        <p:spPr>
          <a:xfrm>
            <a:off x="4103427" y="5302488"/>
            <a:ext cx="1877437" cy="400110"/>
          </a:xfrm>
          <a:prstGeom prst="rect">
            <a:avLst/>
          </a:prstGeom>
        </p:spPr>
        <p:txBody>
          <a:bodyPr wrap="none">
            <a:spAutoFit/>
          </a:bodyPr>
          <a:lstStyle/>
          <a:p>
            <a:pPr algn="ctr">
              <a:lnSpc>
                <a:spcPct val="200000"/>
              </a:lnSpc>
              <a:spcAft>
                <a:spcPts val="0"/>
              </a:spcAft>
            </a:pPr>
            <a:r>
              <a:rPr lang="es-EC" sz="1000" dirty="0">
                <a:latin typeface="Arial" panose="020B0604020202020204" pitchFamily="34" charset="0"/>
                <a:ea typeface="Times New Roman" panose="02020603050405020304" pitchFamily="18" charset="0"/>
                <a:cs typeface="Arial" panose="020B0604020202020204" pitchFamily="34" charset="0"/>
              </a:rPr>
              <a:t>Fuente. Realización del autor.</a:t>
            </a:r>
            <a:endParaRPr lang="es-EC" sz="1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83130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4363" y="360967"/>
            <a:ext cx="8969639" cy="804545"/>
          </a:xfrm>
        </p:spPr>
        <p:txBody>
          <a:bodyPr>
            <a:noAutofit/>
          </a:bodyPr>
          <a:lstStyle/>
          <a:p>
            <a:pPr>
              <a:lnSpc>
                <a:spcPct val="150000"/>
              </a:lnSpc>
            </a:pPr>
            <a:r>
              <a:rPr lang="es-EC" sz="2800" b="1" u="sng" dirty="0" smtClean="0">
                <a:latin typeface="Times New Roman" panose="02020603050405020304" pitchFamily="18" charset="0"/>
                <a:cs typeface="Times New Roman" panose="02020603050405020304" pitchFamily="18" charset="0"/>
              </a:rPr>
              <a:t>RESULTADOS</a:t>
            </a:r>
            <a:endParaRPr lang="es-EC" sz="2800" b="1" u="sng" dirty="0">
              <a:latin typeface="Times New Roman" panose="02020603050405020304" pitchFamily="18" charset="0"/>
              <a:cs typeface="Times New Roman" panose="02020603050405020304" pitchFamily="18" charset="0"/>
            </a:endParaRPr>
          </a:p>
        </p:txBody>
      </p:sp>
      <p:sp>
        <p:nvSpPr>
          <p:cNvPr id="7" name="Marcador de número de diapositiva 6"/>
          <p:cNvSpPr>
            <a:spLocks noGrp="1"/>
          </p:cNvSpPr>
          <p:nvPr>
            <p:ph type="sldNum" sz="quarter" idx="12"/>
          </p:nvPr>
        </p:nvSpPr>
        <p:spPr/>
        <p:txBody>
          <a:bodyPr/>
          <a:lstStyle/>
          <a:p>
            <a:fld id="{B2DFA9D7-8B47-446C-A1AC-D5752D71C243}" type="slidenum">
              <a:rPr lang="es-EC" smtClean="0"/>
              <a:t>17</a:t>
            </a:fld>
            <a:endParaRPr lang="es-EC"/>
          </a:p>
        </p:txBody>
      </p:sp>
      <p:sp>
        <p:nvSpPr>
          <p:cNvPr id="3" name="Rectángulo 2"/>
          <p:cNvSpPr/>
          <p:nvPr/>
        </p:nvSpPr>
        <p:spPr>
          <a:xfrm>
            <a:off x="304362" y="1327583"/>
            <a:ext cx="9276365" cy="707886"/>
          </a:xfrm>
          <a:prstGeom prst="rect">
            <a:avLst/>
          </a:prstGeom>
        </p:spPr>
        <p:txBody>
          <a:bodyPr wrap="square">
            <a:spAutoFit/>
          </a:bodyPr>
          <a:lstStyle/>
          <a:p>
            <a:pPr>
              <a:lnSpc>
                <a:spcPct val="200000"/>
              </a:lnSpc>
            </a:pPr>
            <a:r>
              <a:rPr lang="es-EC" sz="2000" dirty="0">
                <a:latin typeface="Times New Roman" panose="02020603050405020304" pitchFamily="18" charset="0"/>
                <a:ea typeface="Times New Roman" panose="02020603050405020304" pitchFamily="18" charset="0"/>
                <a:cs typeface="Times New Roman" panose="02020603050405020304" pitchFamily="18" charset="0"/>
              </a:rPr>
              <a:t>¿Conoce si las TI son consideradas dentro de la planificación estratégica de la empresa?</a:t>
            </a:r>
            <a:endParaRPr lang="es-EC"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4" name="Imagen 3"/>
          <p:cNvPicPr>
            <a:picLocks noChangeAspect="1"/>
          </p:cNvPicPr>
          <p:nvPr/>
        </p:nvPicPr>
        <p:blipFill>
          <a:blip r:embed="rId3"/>
          <a:stretch>
            <a:fillRect/>
          </a:stretch>
        </p:blipFill>
        <p:spPr>
          <a:xfrm>
            <a:off x="635847" y="3006931"/>
            <a:ext cx="5761452" cy="1031484"/>
          </a:xfrm>
          <a:prstGeom prst="rect">
            <a:avLst/>
          </a:prstGeom>
        </p:spPr>
      </p:pic>
      <p:pic>
        <p:nvPicPr>
          <p:cNvPr id="5" name="Imagen 4"/>
          <p:cNvPicPr>
            <a:picLocks noChangeAspect="1"/>
          </p:cNvPicPr>
          <p:nvPr/>
        </p:nvPicPr>
        <p:blipFill>
          <a:blip r:embed="rId4"/>
          <a:stretch>
            <a:fillRect/>
          </a:stretch>
        </p:blipFill>
        <p:spPr>
          <a:xfrm>
            <a:off x="4401757" y="2674967"/>
            <a:ext cx="4212701" cy="1944793"/>
          </a:xfrm>
          <a:prstGeom prst="rect">
            <a:avLst/>
          </a:prstGeom>
        </p:spPr>
      </p:pic>
      <p:sp>
        <p:nvSpPr>
          <p:cNvPr id="6" name="Rectángulo 5"/>
          <p:cNvSpPr/>
          <p:nvPr/>
        </p:nvSpPr>
        <p:spPr>
          <a:xfrm>
            <a:off x="4401757" y="4710377"/>
            <a:ext cx="1877437" cy="400110"/>
          </a:xfrm>
          <a:prstGeom prst="rect">
            <a:avLst/>
          </a:prstGeom>
        </p:spPr>
        <p:txBody>
          <a:bodyPr wrap="none">
            <a:spAutoFit/>
          </a:bodyPr>
          <a:lstStyle/>
          <a:p>
            <a:pPr algn="ctr">
              <a:lnSpc>
                <a:spcPct val="200000"/>
              </a:lnSpc>
              <a:spcAft>
                <a:spcPts val="0"/>
              </a:spcAft>
            </a:pPr>
            <a:r>
              <a:rPr lang="es-EC" sz="1000" dirty="0">
                <a:latin typeface="Arial" panose="020B0604020202020204" pitchFamily="34" charset="0"/>
                <a:ea typeface="Times New Roman" panose="02020603050405020304" pitchFamily="18" charset="0"/>
                <a:cs typeface="Arial" panose="020B0604020202020204" pitchFamily="34" charset="0"/>
              </a:rPr>
              <a:t>Fuente. Realización del autor.</a:t>
            </a:r>
            <a:endParaRPr lang="es-EC" sz="1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30286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4363" y="360967"/>
            <a:ext cx="8969639" cy="804545"/>
          </a:xfrm>
        </p:spPr>
        <p:txBody>
          <a:bodyPr>
            <a:noAutofit/>
          </a:bodyPr>
          <a:lstStyle/>
          <a:p>
            <a:pPr>
              <a:lnSpc>
                <a:spcPct val="150000"/>
              </a:lnSpc>
            </a:pPr>
            <a:r>
              <a:rPr lang="es-EC" sz="2800" b="1" u="sng" dirty="0" smtClean="0">
                <a:latin typeface="Times New Roman" panose="02020603050405020304" pitchFamily="18" charset="0"/>
                <a:cs typeface="Times New Roman" panose="02020603050405020304" pitchFamily="18" charset="0"/>
              </a:rPr>
              <a:t>RESULTADOS</a:t>
            </a:r>
            <a:endParaRPr lang="es-EC" sz="2800" b="1" u="sng" dirty="0">
              <a:latin typeface="Times New Roman" panose="02020603050405020304" pitchFamily="18" charset="0"/>
              <a:cs typeface="Times New Roman" panose="02020603050405020304" pitchFamily="18" charset="0"/>
            </a:endParaRPr>
          </a:p>
        </p:txBody>
      </p:sp>
      <p:sp>
        <p:nvSpPr>
          <p:cNvPr id="7" name="Marcador de número de diapositiva 6"/>
          <p:cNvSpPr>
            <a:spLocks noGrp="1"/>
          </p:cNvSpPr>
          <p:nvPr>
            <p:ph type="sldNum" sz="quarter" idx="12"/>
          </p:nvPr>
        </p:nvSpPr>
        <p:spPr/>
        <p:txBody>
          <a:bodyPr/>
          <a:lstStyle/>
          <a:p>
            <a:fld id="{B2DFA9D7-8B47-446C-A1AC-D5752D71C243}" type="slidenum">
              <a:rPr lang="es-EC" smtClean="0"/>
              <a:t>18</a:t>
            </a:fld>
            <a:endParaRPr lang="es-EC"/>
          </a:p>
        </p:txBody>
      </p:sp>
      <p:sp>
        <p:nvSpPr>
          <p:cNvPr id="3" name="Rectángulo 2"/>
          <p:cNvSpPr/>
          <p:nvPr/>
        </p:nvSpPr>
        <p:spPr>
          <a:xfrm>
            <a:off x="304362" y="1317979"/>
            <a:ext cx="9085297" cy="400110"/>
          </a:xfrm>
          <a:prstGeom prst="rect">
            <a:avLst/>
          </a:prstGeom>
        </p:spPr>
        <p:txBody>
          <a:bodyPr wrap="square">
            <a:spAutoFit/>
          </a:bodyPr>
          <a:lstStyle/>
          <a:p>
            <a:pPr algn="just"/>
            <a:r>
              <a:rPr lang="es-EC" sz="2000" dirty="0">
                <a:latin typeface="Times New Roman" panose="02020603050405020304" pitchFamily="18" charset="0"/>
                <a:ea typeface="Times New Roman" panose="02020603050405020304" pitchFamily="18" charset="0"/>
                <a:cs typeface="Times New Roman" panose="02020603050405020304" pitchFamily="18" charset="0"/>
              </a:rPr>
              <a:t>¿Está cumpliendo los objetivos estratégicos planteados en la planificación del área?</a:t>
            </a:r>
            <a:endParaRPr lang="es-EC" sz="2000" dirty="0">
              <a:latin typeface="Times New Roman" panose="02020603050405020304" pitchFamily="18" charset="0"/>
              <a:cs typeface="Times New Roman" panose="02020603050405020304" pitchFamily="18" charset="0"/>
            </a:endParaRPr>
          </a:p>
        </p:txBody>
      </p:sp>
      <p:pic>
        <p:nvPicPr>
          <p:cNvPr id="4" name="Imagen 3"/>
          <p:cNvPicPr>
            <a:picLocks noChangeAspect="1"/>
          </p:cNvPicPr>
          <p:nvPr/>
        </p:nvPicPr>
        <p:blipFill>
          <a:blip r:embed="rId3"/>
          <a:stretch>
            <a:fillRect/>
          </a:stretch>
        </p:blipFill>
        <p:spPr>
          <a:xfrm>
            <a:off x="5062941" y="2129296"/>
            <a:ext cx="3842571" cy="2044943"/>
          </a:xfrm>
          <a:prstGeom prst="rect">
            <a:avLst/>
          </a:prstGeom>
        </p:spPr>
      </p:pic>
      <p:sp>
        <p:nvSpPr>
          <p:cNvPr id="5" name="Rectángulo 4"/>
          <p:cNvSpPr/>
          <p:nvPr/>
        </p:nvSpPr>
        <p:spPr>
          <a:xfrm>
            <a:off x="5106789" y="4288908"/>
            <a:ext cx="1877437" cy="400110"/>
          </a:xfrm>
          <a:prstGeom prst="rect">
            <a:avLst/>
          </a:prstGeom>
        </p:spPr>
        <p:txBody>
          <a:bodyPr wrap="none">
            <a:spAutoFit/>
          </a:bodyPr>
          <a:lstStyle/>
          <a:p>
            <a:pPr algn="ctr">
              <a:lnSpc>
                <a:spcPct val="200000"/>
              </a:lnSpc>
              <a:spcAft>
                <a:spcPts val="0"/>
              </a:spcAft>
            </a:pPr>
            <a:r>
              <a:rPr lang="es-EC" sz="1000" dirty="0">
                <a:latin typeface="Arial" panose="020B0604020202020204" pitchFamily="34" charset="0"/>
                <a:ea typeface="Times New Roman" panose="02020603050405020304" pitchFamily="18" charset="0"/>
                <a:cs typeface="Arial" panose="020B0604020202020204" pitchFamily="34" charset="0"/>
              </a:rPr>
              <a:t>Fuente. Realización del autor.</a:t>
            </a:r>
            <a:endParaRPr lang="es-EC" sz="10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6" name="Imagen 5"/>
          <p:cNvPicPr>
            <a:picLocks noChangeAspect="1"/>
          </p:cNvPicPr>
          <p:nvPr/>
        </p:nvPicPr>
        <p:blipFill>
          <a:blip r:embed="rId4"/>
          <a:stretch>
            <a:fillRect/>
          </a:stretch>
        </p:blipFill>
        <p:spPr>
          <a:xfrm>
            <a:off x="444779" y="2552173"/>
            <a:ext cx="5761452" cy="1061911"/>
          </a:xfrm>
          <a:prstGeom prst="rect">
            <a:avLst/>
          </a:prstGeom>
        </p:spPr>
      </p:pic>
      <p:sp>
        <p:nvSpPr>
          <p:cNvPr id="8" name="Rectángulo 7"/>
          <p:cNvSpPr/>
          <p:nvPr/>
        </p:nvSpPr>
        <p:spPr>
          <a:xfrm>
            <a:off x="444779" y="3255547"/>
            <a:ext cx="1877437" cy="400110"/>
          </a:xfrm>
          <a:prstGeom prst="rect">
            <a:avLst/>
          </a:prstGeom>
        </p:spPr>
        <p:txBody>
          <a:bodyPr wrap="none">
            <a:spAutoFit/>
          </a:bodyPr>
          <a:lstStyle/>
          <a:p>
            <a:pPr algn="ctr">
              <a:lnSpc>
                <a:spcPct val="200000"/>
              </a:lnSpc>
              <a:spcAft>
                <a:spcPts val="0"/>
              </a:spcAft>
            </a:pPr>
            <a:r>
              <a:rPr lang="es-EC" sz="1000" dirty="0">
                <a:latin typeface="Arial" panose="020B0604020202020204" pitchFamily="34" charset="0"/>
                <a:ea typeface="Times New Roman" panose="02020603050405020304" pitchFamily="18" charset="0"/>
                <a:cs typeface="Arial" panose="020B0604020202020204" pitchFamily="34" charset="0"/>
              </a:rPr>
              <a:t>Fuente. Realización del autor.</a:t>
            </a:r>
            <a:endParaRPr lang="es-EC" sz="1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50136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4363" y="360967"/>
            <a:ext cx="8969639" cy="804545"/>
          </a:xfrm>
        </p:spPr>
        <p:txBody>
          <a:bodyPr>
            <a:noAutofit/>
          </a:bodyPr>
          <a:lstStyle/>
          <a:p>
            <a:pPr>
              <a:lnSpc>
                <a:spcPct val="150000"/>
              </a:lnSpc>
            </a:pPr>
            <a:r>
              <a:rPr lang="es-EC" sz="2800" b="1" u="sng" dirty="0" smtClean="0">
                <a:latin typeface="Times New Roman" panose="02020603050405020304" pitchFamily="18" charset="0"/>
                <a:cs typeface="Times New Roman" panose="02020603050405020304" pitchFamily="18" charset="0"/>
              </a:rPr>
              <a:t>RESULTADOS</a:t>
            </a:r>
            <a:endParaRPr lang="es-EC" sz="2800" b="1" u="sng" dirty="0">
              <a:latin typeface="Times New Roman" panose="02020603050405020304" pitchFamily="18" charset="0"/>
              <a:cs typeface="Times New Roman" panose="02020603050405020304" pitchFamily="18" charset="0"/>
            </a:endParaRPr>
          </a:p>
        </p:txBody>
      </p:sp>
      <p:sp>
        <p:nvSpPr>
          <p:cNvPr id="7" name="Marcador de número de diapositiva 6"/>
          <p:cNvSpPr>
            <a:spLocks noGrp="1"/>
          </p:cNvSpPr>
          <p:nvPr>
            <p:ph type="sldNum" sz="quarter" idx="12"/>
          </p:nvPr>
        </p:nvSpPr>
        <p:spPr/>
        <p:txBody>
          <a:bodyPr/>
          <a:lstStyle/>
          <a:p>
            <a:fld id="{B2DFA9D7-8B47-446C-A1AC-D5752D71C243}" type="slidenum">
              <a:rPr lang="es-EC" smtClean="0"/>
              <a:t>19</a:t>
            </a:fld>
            <a:endParaRPr lang="es-EC"/>
          </a:p>
        </p:txBody>
      </p:sp>
      <p:sp>
        <p:nvSpPr>
          <p:cNvPr id="3" name="Rectángulo 2"/>
          <p:cNvSpPr/>
          <p:nvPr/>
        </p:nvSpPr>
        <p:spPr>
          <a:xfrm>
            <a:off x="304363" y="1165512"/>
            <a:ext cx="5373779" cy="707886"/>
          </a:xfrm>
          <a:prstGeom prst="rect">
            <a:avLst/>
          </a:prstGeom>
        </p:spPr>
        <p:txBody>
          <a:bodyPr wrap="none">
            <a:spAutoFit/>
          </a:bodyPr>
          <a:lstStyle/>
          <a:p>
            <a:pPr marL="28575" algn="just">
              <a:lnSpc>
                <a:spcPct val="200000"/>
              </a:lnSpc>
              <a:spcAft>
                <a:spcPts val="0"/>
              </a:spcAft>
            </a:pPr>
            <a:r>
              <a:rPr lang="es-EC" sz="2000" dirty="0">
                <a:latin typeface="Times New Roman" panose="02020603050405020304" pitchFamily="18" charset="0"/>
                <a:ea typeface="Times New Roman" panose="02020603050405020304" pitchFamily="18" charset="0"/>
                <a:cs typeface="Times New Roman" panose="02020603050405020304" pitchFamily="18" charset="0"/>
              </a:rPr>
              <a:t>¿En qué estado se encuentran los proyectos de TI?</a:t>
            </a:r>
            <a:endParaRPr lang="es-EC"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5" name="Imagen 4"/>
          <p:cNvPicPr>
            <a:picLocks noChangeAspect="1"/>
          </p:cNvPicPr>
          <p:nvPr/>
        </p:nvPicPr>
        <p:blipFill>
          <a:blip r:embed="rId3"/>
          <a:stretch>
            <a:fillRect/>
          </a:stretch>
        </p:blipFill>
        <p:spPr>
          <a:xfrm>
            <a:off x="417483" y="2292022"/>
            <a:ext cx="5761452" cy="1071039"/>
          </a:xfrm>
          <a:prstGeom prst="rect">
            <a:avLst/>
          </a:prstGeom>
        </p:spPr>
      </p:pic>
      <p:sp>
        <p:nvSpPr>
          <p:cNvPr id="6" name="Rectángulo 5"/>
          <p:cNvSpPr/>
          <p:nvPr/>
        </p:nvSpPr>
        <p:spPr>
          <a:xfrm>
            <a:off x="417483" y="3040104"/>
            <a:ext cx="1877437" cy="352341"/>
          </a:xfrm>
          <a:prstGeom prst="rect">
            <a:avLst/>
          </a:prstGeom>
        </p:spPr>
        <p:txBody>
          <a:bodyPr wrap="none">
            <a:spAutoFit/>
          </a:bodyPr>
          <a:lstStyle/>
          <a:p>
            <a:pPr algn="just">
              <a:lnSpc>
                <a:spcPct val="200000"/>
              </a:lnSpc>
              <a:spcAft>
                <a:spcPts val="0"/>
              </a:spcAft>
            </a:pPr>
            <a:r>
              <a:rPr lang="es-EC" sz="1000" dirty="0">
                <a:latin typeface="Arial" panose="020B0604020202020204" pitchFamily="34" charset="0"/>
                <a:ea typeface="Times New Roman" panose="02020603050405020304" pitchFamily="18" charset="0"/>
                <a:cs typeface="Arial" panose="020B0604020202020204" pitchFamily="34" charset="0"/>
              </a:rPr>
              <a:t>Fuente. Realización del autor.</a:t>
            </a:r>
            <a:endParaRPr lang="es-EC" sz="10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9" name="Imagen 8"/>
          <p:cNvPicPr>
            <a:picLocks noChangeAspect="1"/>
          </p:cNvPicPr>
          <p:nvPr/>
        </p:nvPicPr>
        <p:blipFill>
          <a:blip r:embed="rId4"/>
          <a:stretch>
            <a:fillRect/>
          </a:stretch>
        </p:blipFill>
        <p:spPr>
          <a:xfrm>
            <a:off x="5012529" y="2292022"/>
            <a:ext cx="4261473" cy="2200847"/>
          </a:xfrm>
          <a:prstGeom prst="rect">
            <a:avLst/>
          </a:prstGeom>
        </p:spPr>
      </p:pic>
      <p:sp>
        <p:nvSpPr>
          <p:cNvPr id="11" name="Rectángulo 10"/>
          <p:cNvSpPr/>
          <p:nvPr/>
        </p:nvSpPr>
        <p:spPr>
          <a:xfrm>
            <a:off x="5012529" y="4489571"/>
            <a:ext cx="1877437" cy="352341"/>
          </a:xfrm>
          <a:prstGeom prst="rect">
            <a:avLst/>
          </a:prstGeom>
        </p:spPr>
        <p:txBody>
          <a:bodyPr wrap="none">
            <a:spAutoFit/>
          </a:bodyPr>
          <a:lstStyle/>
          <a:p>
            <a:pPr algn="just">
              <a:lnSpc>
                <a:spcPct val="200000"/>
              </a:lnSpc>
              <a:spcAft>
                <a:spcPts val="0"/>
              </a:spcAft>
            </a:pPr>
            <a:r>
              <a:rPr lang="es-EC" sz="1000" dirty="0">
                <a:latin typeface="Arial" panose="020B0604020202020204" pitchFamily="34" charset="0"/>
                <a:ea typeface="Times New Roman" panose="02020603050405020304" pitchFamily="18" charset="0"/>
                <a:cs typeface="Arial" panose="020B0604020202020204" pitchFamily="34" charset="0"/>
              </a:rPr>
              <a:t>Fuente. Realización del autor.</a:t>
            </a:r>
            <a:endParaRPr lang="es-EC" sz="1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2382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467710"/>
            <a:ext cx="8596668" cy="810010"/>
          </a:xfrm>
        </p:spPr>
        <p:txBody>
          <a:bodyPr/>
          <a:lstStyle/>
          <a:p>
            <a:r>
              <a:rPr lang="es-EC" b="1" u="sng" dirty="0" smtClean="0">
                <a:latin typeface="Times New Roman" panose="02020603050405020304" pitchFamily="18" charset="0"/>
                <a:cs typeface="Times New Roman" panose="02020603050405020304" pitchFamily="18" charset="0"/>
              </a:rPr>
              <a:t>AGENDA</a:t>
            </a:r>
            <a:endParaRPr lang="es-EC" b="1" u="sng"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677334" y="1277720"/>
            <a:ext cx="8596668" cy="5128767"/>
          </a:xfrm>
        </p:spPr>
        <p:txBody>
          <a:bodyPr>
            <a:normAutofit fontScale="25000" lnSpcReduction="20000"/>
          </a:bodyPr>
          <a:lstStyle/>
          <a:p>
            <a:pPr>
              <a:lnSpc>
                <a:spcPct val="170000"/>
              </a:lnSpc>
            </a:pPr>
            <a:r>
              <a:rPr lang="es-EC" sz="8000" dirty="0" smtClean="0">
                <a:latin typeface="Times New Roman" panose="02020603050405020304" pitchFamily="18" charset="0"/>
                <a:cs typeface="Times New Roman" panose="02020603050405020304" pitchFamily="18" charset="0"/>
              </a:rPr>
              <a:t>Antecedentes </a:t>
            </a:r>
          </a:p>
          <a:p>
            <a:pPr>
              <a:lnSpc>
                <a:spcPct val="170000"/>
              </a:lnSpc>
            </a:pPr>
            <a:r>
              <a:rPr lang="es-EC" sz="8000" dirty="0" smtClean="0">
                <a:latin typeface="Times New Roman" panose="02020603050405020304" pitchFamily="18" charset="0"/>
                <a:cs typeface="Times New Roman" panose="02020603050405020304" pitchFamily="18" charset="0"/>
              </a:rPr>
              <a:t>Planteamiento del problema</a:t>
            </a:r>
          </a:p>
          <a:p>
            <a:pPr>
              <a:lnSpc>
                <a:spcPct val="170000"/>
              </a:lnSpc>
            </a:pPr>
            <a:r>
              <a:rPr lang="es-EC" sz="8000" dirty="0" smtClean="0">
                <a:latin typeface="Times New Roman" panose="02020603050405020304" pitchFamily="18" charset="0"/>
                <a:cs typeface="Times New Roman" panose="02020603050405020304" pitchFamily="18" charset="0"/>
              </a:rPr>
              <a:t>Objetivo general y objetivos específico</a:t>
            </a:r>
          </a:p>
          <a:p>
            <a:pPr>
              <a:lnSpc>
                <a:spcPct val="170000"/>
              </a:lnSpc>
            </a:pPr>
            <a:r>
              <a:rPr lang="es-EC" sz="8000" dirty="0" smtClean="0">
                <a:latin typeface="Times New Roman" panose="02020603050405020304" pitchFamily="18" charset="0"/>
                <a:cs typeface="Times New Roman" panose="02020603050405020304" pitchFamily="18" charset="0"/>
              </a:rPr>
              <a:t>Metodología de la investigación</a:t>
            </a:r>
          </a:p>
          <a:p>
            <a:pPr>
              <a:lnSpc>
                <a:spcPct val="170000"/>
              </a:lnSpc>
            </a:pPr>
            <a:r>
              <a:rPr lang="es-EC" sz="8000" dirty="0" smtClean="0">
                <a:latin typeface="Times New Roman" panose="02020603050405020304" pitchFamily="18" charset="0"/>
                <a:cs typeface="Times New Roman" panose="02020603050405020304" pitchFamily="18" charset="0"/>
              </a:rPr>
              <a:t>Conociendo a Salud SA</a:t>
            </a:r>
          </a:p>
          <a:p>
            <a:pPr>
              <a:lnSpc>
                <a:spcPct val="170000"/>
              </a:lnSpc>
            </a:pPr>
            <a:r>
              <a:rPr lang="es-EC" sz="8000" dirty="0" smtClean="0">
                <a:latin typeface="Times New Roman" panose="02020603050405020304" pitchFamily="18" charset="0"/>
                <a:cs typeface="Times New Roman" panose="02020603050405020304" pitchFamily="18" charset="0"/>
              </a:rPr>
              <a:t>Diseño de la encuesta</a:t>
            </a:r>
          </a:p>
          <a:p>
            <a:pPr>
              <a:lnSpc>
                <a:spcPct val="170000"/>
              </a:lnSpc>
            </a:pPr>
            <a:r>
              <a:rPr lang="es-EC" sz="8000" dirty="0" smtClean="0">
                <a:latin typeface="Times New Roman" panose="02020603050405020304" pitchFamily="18" charset="0"/>
                <a:cs typeface="Times New Roman" panose="02020603050405020304" pitchFamily="18" charset="0"/>
              </a:rPr>
              <a:t>Resultados </a:t>
            </a:r>
          </a:p>
          <a:p>
            <a:pPr>
              <a:lnSpc>
                <a:spcPct val="170000"/>
              </a:lnSpc>
            </a:pPr>
            <a:r>
              <a:rPr lang="es-EC" sz="8000" dirty="0" smtClean="0">
                <a:latin typeface="Times New Roman" panose="02020603050405020304" pitchFamily="18" charset="0"/>
                <a:cs typeface="Times New Roman" panose="02020603050405020304" pitchFamily="18" charset="0"/>
              </a:rPr>
              <a:t>Propuesta</a:t>
            </a:r>
          </a:p>
          <a:p>
            <a:pPr>
              <a:lnSpc>
                <a:spcPct val="170000"/>
              </a:lnSpc>
            </a:pPr>
            <a:r>
              <a:rPr lang="es-EC" sz="8000" dirty="0" smtClean="0">
                <a:latin typeface="Times New Roman" panose="02020603050405020304" pitchFamily="18" charset="0"/>
                <a:cs typeface="Times New Roman" panose="02020603050405020304" pitchFamily="18" charset="0"/>
              </a:rPr>
              <a:t>Conclusiones y recomendaciones</a:t>
            </a:r>
          </a:p>
          <a:p>
            <a:endParaRPr lang="es-EC" dirty="0" smtClean="0"/>
          </a:p>
          <a:p>
            <a:endParaRPr lang="es-EC" dirty="0" smtClean="0"/>
          </a:p>
          <a:p>
            <a:endParaRPr lang="es-EC" dirty="0"/>
          </a:p>
        </p:txBody>
      </p:sp>
      <p:sp>
        <p:nvSpPr>
          <p:cNvPr id="5" name="Marcador de número de diapositiva 4"/>
          <p:cNvSpPr>
            <a:spLocks noGrp="1"/>
          </p:cNvSpPr>
          <p:nvPr>
            <p:ph type="sldNum" sz="quarter" idx="12"/>
          </p:nvPr>
        </p:nvSpPr>
        <p:spPr/>
        <p:txBody>
          <a:bodyPr/>
          <a:lstStyle/>
          <a:p>
            <a:fld id="{B2DFA9D7-8B47-446C-A1AC-D5752D71C243}" type="slidenum">
              <a:rPr lang="es-EC" smtClean="0"/>
              <a:t>2</a:t>
            </a:fld>
            <a:endParaRPr lang="es-EC"/>
          </a:p>
        </p:txBody>
      </p:sp>
    </p:spTree>
    <p:extLst>
      <p:ext uri="{BB962C8B-B14F-4D97-AF65-F5344CB8AC3E}">
        <p14:creationId xmlns:p14="http://schemas.microsoft.com/office/powerpoint/2010/main" val="27246162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3671" y="360967"/>
            <a:ext cx="8969639" cy="804545"/>
          </a:xfrm>
        </p:spPr>
        <p:txBody>
          <a:bodyPr>
            <a:noAutofit/>
          </a:bodyPr>
          <a:lstStyle/>
          <a:p>
            <a:pPr>
              <a:lnSpc>
                <a:spcPct val="150000"/>
              </a:lnSpc>
            </a:pPr>
            <a:r>
              <a:rPr lang="es-EC" sz="2800" b="1" u="sng" dirty="0" smtClean="0">
                <a:latin typeface="Times New Roman" panose="02020603050405020304" pitchFamily="18" charset="0"/>
                <a:cs typeface="Times New Roman" panose="02020603050405020304" pitchFamily="18" charset="0"/>
              </a:rPr>
              <a:t>PROPUESTA</a:t>
            </a:r>
            <a:endParaRPr lang="es-EC" sz="2800" b="1" u="sng" dirty="0">
              <a:latin typeface="Times New Roman" panose="02020603050405020304" pitchFamily="18" charset="0"/>
              <a:cs typeface="Times New Roman" panose="02020603050405020304" pitchFamily="18" charset="0"/>
            </a:endParaRPr>
          </a:p>
        </p:txBody>
      </p:sp>
      <p:sp>
        <p:nvSpPr>
          <p:cNvPr id="7" name="Marcador de número de diapositiva 6"/>
          <p:cNvSpPr>
            <a:spLocks noGrp="1"/>
          </p:cNvSpPr>
          <p:nvPr>
            <p:ph type="sldNum" sz="quarter" idx="12"/>
          </p:nvPr>
        </p:nvSpPr>
        <p:spPr/>
        <p:txBody>
          <a:bodyPr/>
          <a:lstStyle/>
          <a:p>
            <a:fld id="{B2DFA9D7-8B47-446C-A1AC-D5752D71C243}" type="slidenum">
              <a:rPr lang="es-EC" smtClean="0"/>
              <a:t>20</a:t>
            </a:fld>
            <a:endParaRPr lang="es-EC"/>
          </a:p>
        </p:txBody>
      </p:sp>
      <p:graphicFrame>
        <p:nvGraphicFramePr>
          <p:cNvPr id="8" name="Diagrama 7"/>
          <p:cNvGraphicFramePr/>
          <p:nvPr>
            <p:extLst>
              <p:ext uri="{D42A27DB-BD31-4B8C-83A1-F6EECF244321}">
                <p14:modId xmlns:p14="http://schemas.microsoft.com/office/powerpoint/2010/main" val="3325278594"/>
              </p:ext>
            </p:extLst>
          </p:nvPr>
        </p:nvGraphicFramePr>
        <p:xfrm>
          <a:off x="804332" y="1165512"/>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210081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4363" y="360967"/>
            <a:ext cx="8969639" cy="804545"/>
          </a:xfrm>
        </p:spPr>
        <p:txBody>
          <a:bodyPr>
            <a:noAutofit/>
          </a:bodyPr>
          <a:lstStyle/>
          <a:p>
            <a:pPr>
              <a:lnSpc>
                <a:spcPct val="150000"/>
              </a:lnSpc>
            </a:pPr>
            <a:r>
              <a:rPr lang="es-EC" sz="2800" b="1" u="sng" dirty="0" smtClean="0">
                <a:latin typeface="Times New Roman" panose="02020603050405020304" pitchFamily="18" charset="0"/>
                <a:cs typeface="Times New Roman" panose="02020603050405020304" pitchFamily="18" charset="0"/>
              </a:rPr>
              <a:t>CONCLUSIONES</a:t>
            </a:r>
            <a:endParaRPr lang="es-EC" sz="2800" b="1" u="sng" dirty="0">
              <a:latin typeface="Times New Roman" panose="02020603050405020304" pitchFamily="18" charset="0"/>
              <a:cs typeface="Times New Roman" panose="02020603050405020304" pitchFamily="18" charset="0"/>
            </a:endParaRPr>
          </a:p>
        </p:txBody>
      </p:sp>
      <p:sp>
        <p:nvSpPr>
          <p:cNvPr id="7" name="Marcador de número de diapositiva 6"/>
          <p:cNvSpPr>
            <a:spLocks noGrp="1"/>
          </p:cNvSpPr>
          <p:nvPr>
            <p:ph type="sldNum" sz="quarter" idx="12"/>
          </p:nvPr>
        </p:nvSpPr>
        <p:spPr/>
        <p:txBody>
          <a:bodyPr/>
          <a:lstStyle/>
          <a:p>
            <a:fld id="{B2DFA9D7-8B47-446C-A1AC-D5752D71C243}" type="slidenum">
              <a:rPr lang="es-EC" smtClean="0"/>
              <a:t>21</a:t>
            </a:fld>
            <a:endParaRPr lang="es-EC"/>
          </a:p>
        </p:txBody>
      </p:sp>
      <p:sp>
        <p:nvSpPr>
          <p:cNvPr id="6" name="Rectángulo 5"/>
          <p:cNvSpPr/>
          <p:nvPr/>
        </p:nvSpPr>
        <p:spPr>
          <a:xfrm>
            <a:off x="434365" y="579441"/>
            <a:ext cx="8839637" cy="5509200"/>
          </a:xfrm>
          <a:prstGeom prst="rect">
            <a:avLst/>
          </a:prstGeom>
        </p:spPr>
        <p:txBody>
          <a:bodyPr wrap="square">
            <a:spAutoFit/>
          </a:bodyPr>
          <a:lstStyle/>
          <a:p>
            <a:pPr algn="just">
              <a:lnSpc>
                <a:spcPct val="200000"/>
              </a:lnSpc>
              <a:spcBef>
                <a:spcPts val="200"/>
              </a:spcBef>
              <a:spcAft>
                <a:spcPts val="0"/>
              </a:spcAft>
            </a:pPr>
            <a:r>
              <a:rPr lang="es-EC" sz="16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s-EC" sz="1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200000"/>
              </a:lnSpc>
              <a:spcAft>
                <a:spcPts val="0"/>
              </a:spcAft>
            </a:pPr>
            <a:r>
              <a:rPr lang="es-EC" sz="1600" dirty="0">
                <a:latin typeface="Times New Roman" panose="02020603050405020304" pitchFamily="18" charset="0"/>
                <a:ea typeface="Times New Roman" panose="02020603050405020304" pitchFamily="18" charset="0"/>
                <a:cs typeface="Times New Roman" panose="02020603050405020304" pitchFamily="18" charset="0"/>
              </a:rPr>
              <a:t>- El área de las TIC’s ha sido considerada por un largo tiempo, como un área de apoyo, sin embargo, el veloz avance  que han tenido las TIC y la dependencia de los procesos empresariales hacia estas, la han transformado en un área estratégica, que apoya al cumplimento de los objetivos  estratégicos. Por esta razón, las empresas deben valerse de herramientas tecnológicas, mejores prácticas, metodologías, </a:t>
            </a:r>
            <a:r>
              <a:rPr lang="es-EC" sz="1600" dirty="0" err="1">
                <a:latin typeface="Times New Roman" panose="02020603050405020304" pitchFamily="18" charset="0"/>
                <a:ea typeface="Times New Roman" panose="02020603050405020304" pitchFamily="18" charset="0"/>
                <a:cs typeface="Times New Roman" panose="02020603050405020304" pitchFamily="18" charset="0"/>
              </a:rPr>
              <a:t>etc</a:t>
            </a:r>
            <a:r>
              <a:rPr lang="es-EC" sz="1600" dirty="0">
                <a:latin typeface="Times New Roman" panose="02020603050405020304" pitchFamily="18" charset="0"/>
                <a:ea typeface="Times New Roman" panose="02020603050405020304" pitchFamily="18" charset="0"/>
                <a:cs typeface="Times New Roman" panose="02020603050405020304" pitchFamily="18" charset="0"/>
              </a:rPr>
              <a:t>; que permitan lograr el alineamiento entre las TI y el negocio</a:t>
            </a:r>
            <a:r>
              <a:rPr lang="es-EC" sz="16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s-EC" sz="16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200000"/>
              </a:lnSpc>
              <a:spcAft>
                <a:spcPts val="0"/>
              </a:spcAft>
            </a:pPr>
            <a:r>
              <a:rPr lang="es-EC" sz="1600" dirty="0">
                <a:latin typeface="Times New Roman" panose="02020603050405020304" pitchFamily="18" charset="0"/>
                <a:ea typeface="Times New Roman" panose="02020603050405020304" pitchFamily="18" charset="0"/>
                <a:cs typeface="Times New Roman" panose="02020603050405020304" pitchFamily="18" charset="0"/>
              </a:rPr>
              <a:t>- La encuesta diseñada en la actual investigación, es </a:t>
            </a:r>
            <a:r>
              <a:rPr lang="es-EC" sz="1600" dirty="0" smtClean="0">
                <a:latin typeface="Times New Roman" panose="02020603050405020304" pitchFamily="18" charset="0"/>
                <a:ea typeface="Times New Roman" panose="02020603050405020304" pitchFamily="18" charset="0"/>
                <a:cs typeface="Times New Roman" panose="02020603050405020304" pitchFamily="18" charset="0"/>
              </a:rPr>
              <a:t>una encuesta de respuesta cerrada. </a:t>
            </a:r>
            <a:r>
              <a:rPr lang="es-EC" sz="1600" dirty="0">
                <a:latin typeface="Times New Roman" panose="02020603050405020304" pitchFamily="18" charset="0"/>
                <a:ea typeface="Times New Roman" panose="02020603050405020304" pitchFamily="18" charset="0"/>
                <a:cs typeface="Times New Roman" panose="02020603050405020304" pitchFamily="18" charset="0"/>
              </a:rPr>
              <a:t>Esta característica ha permitido que el personal encuestado, tenga un mayor enfoque en las preguntas y su gestión sea relativamente rápida, del mismo modo, ha facilitado la interpretación de las respuestas obtenidas.</a:t>
            </a:r>
          </a:p>
          <a:p>
            <a:pPr algn="just">
              <a:lnSpc>
                <a:spcPct val="200000"/>
              </a:lnSpc>
              <a:spcAft>
                <a:spcPts val="0"/>
              </a:spcAft>
            </a:pPr>
            <a:r>
              <a:rPr lang="es-EC" sz="1600" dirty="0">
                <a:latin typeface="Times New Roman" panose="02020603050405020304" pitchFamily="18" charset="0"/>
                <a:ea typeface="Times New Roman" panose="02020603050405020304" pitchFamily="18" charset="0"/>
                <a:cs typeface="Times New Roman" panose="02020603050405020304" pitchFamily="18" charset="0"/>
              </a:rPr>
              <a:t>- El análisis de los datos, recopilados por medio de la encuesta, permite concluir que existe una des-alineación importante entre los objetivos estratégicos de TI y el negocio. </a:t>
            </a:r>
            <a:endParaRPr lang="es-EC"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16465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4363" y="360967"/>
            <a:ext cx="8969639" cy="804545"/>
          </a:xfrm>
        </p:spPr>
        <p:txBody>
          <a:bodyPr>
            <a:noAutofit/>
          </a:bodyPr>
          <a:lstStyle/>
          <a:p>
            <a:pPr>
              <a:lnSpc>
                <a:spcPct val="150000"/>
              </a:lnSpc>
            </a:pPr>
            <a:r>
              <a:rPr lang="es-EC" sz="2800" b="1" u="sng" dirty="0" smtClean="0">
                <a:latin typeface="Times New Roman" panose="02020603050405020304" pitchFamily="18" charset="0"/>
                <a:cs typeface="Times New Roman" panose="02020603050405020304" pitchFamily="18" charset="0"/>
              </a:rPr>
              <a:t>RECOMENDACIONES</a:t>
            </a:r>
            <a:endParaRPr lang="es-EC" sz="2800" b="1" u="sng" dirty="0">
              <a:latin typeface="Times New Roman" panose="02020603050405020304" pitchFamily="18" charset="0"/>
              <a:cs typeface="Times New Roman" panose="02020603050405020304" pitchFamily="18" charset="0"/>
            </a:endParaRPr>
          </a:p>
        </p:txBody>
      </p:sp>
      <p:sp>
        <p:nvSpPr>
          <p:cNvPr id="7" name="Marcador de número de diapositiva 6"/>
          <p:cNvSpPr>
            <a:spLocks noGrp="1"/>
          </p:cNvSpPr>
          <p:nvPr>
            <p:ph type="sldNum" sz="quarter" idx="12"/>
          </p:nvPr>
        </p:nvSpPr>
        <p:spPr/>
        <p:txBody>
          <a:bodyPr/>
          <a:lstStyle/>
          <a:p>
            <a:fld id="{B2DFA9D7-8B47-446C-A1AC-D5752D71C243}" type="slidenum">
              <a:rPr lang="es-EC" smtClean="0"/>
              <a:t>22</a:t>
            </a:fld>
            <a:endParaRPr lang="es-EC"/>
          </a:p>
        </p:txBody>
      </p:sp>
      <p:sp>
        <p:nvSpPr>
          <p:cNvPr id="3" name="Rectángulo 2"/>
          <p:cNvSpPr/>
          <p:nvPr/>
        </p:nvSpPr>
        <p:spPr>
          <a:xfrm>
            <a:off x="572814" y="1165512"/>
            <a:ext cx="8839200" cy="5016758"/>
          </a:xfrm>
          <a:prstGeom prst="rect">
            <a:avLst/>
          </a:prstGeom>
        </p:spPr>
        <p:txBody>
          <a:bodyPr wrap="square">
            <a:spAutoFit/>
          </a:bodyPr>
          <a:lstStyle/>
          <a:p>
            <a:pPr marL="285750" indent="-285750" algn="just">
              <a:lnSpc>
                <a:spcPct val="200000"/>
              </a:lnSpc>
              <a:spcAft>
                <a:spcPts val="0"/>
              </a:spcAft>
              <a:buFontTx/>
              <a:buChar char="-"/>
            </a:pPr>
            <a:r>
              <a:rPr lang="es-EC" sz="1600" dirty="0" smtClean="0">
                <a:latin typeface="Times New Roman" panose="02020603050405020304" pitchFamily="18" charset="0"/>
                <a:ea typeface="Times New Roman" panose="02020603050405020304" pitchFamily="18" charset="0"/>
                <a:cs typeface="Times New Roman" panose="02020603050405020304" pitchFamily="18" charset="0"/>
              </a:rPr>
              <a:t>Los </a:t>
            </a:r>
            <a:r>
              <a:rPr lang="es-EC" sz="1600" dirty="0">
                <a:latin typeface="Times New Roman" panose="02020603050405020304" pitchFamily="18" charset="0"/>
                <a:ea typeface="Times New Roman" panose="02020603050405020304" pitchFamily="18" charset="0"/>
                <a:cs typeface="Times New Roman" panose="02020603050405020304" pitchFamily="18" charset="0"/>
              </a:rPr>
              <a:t>ejecutivos que conforman el grupo de la alta gerencia, tienen la responsabilidad de desarrollar sus </a:t>
            </a:r>
            <a:r>
              <a:rPr lang="es-EC" sz="1600" dirty="0" smtClean="0">
                <a:latin typeface="Times New Roman" panose="02020603050405020304" pitchFamily="18" charset="0"/>
                <a:ea typeface="Times New Roman" panose="02020603050405020304" pitchFamily="18" charset="0"/>
                <a:cs typeface="Times New Roman" panose="02020603050405020304" pitchFamily="18" charset="0"/>
              </a:rPr>
              <a:t>conocimientos sobre </a:t>
            </a:r>
            <a:r>
              <a:rPr lang="es-EC" sz="1600" dirty="0">
                <a:latin typeface="Times New Roman" panose="02020603050405020304" pitchFamily="18" charset="0"/>
                <a:ea typeface="Times New Roman" panose="02020603050405020304" pitchFamily="18" charset="0"/>
                <a:cs typeface="Times New Roman" panose="02020603050405020304" pitchFamily="18" charset="0"/>
              </a:rPr>
              <a:t>las TI, esto va a permitir que tomen mejores decisiones sobre nuevos proyectos de tecnología actual, identificar el alcance de estos proyectos e identificar y evaluar los riesgos inherentes al manejo de las </a:t>
            </a:r>
            <a:r>
              <a:rPr lang="es-EC" sz="1600" dirty="0" smtClean="0">
                <a:latin typeface="Times New Roman" panose="02020603050405020304" pitchFamily="18" charset="0"/>
                <a:ea typeface="Times New Roman" panose="02020603050405020304" pitchFamily="18" charset="0"/>
                <a:cs typeface="Times New Roman" panose="02020603050405020304" pitchFamily="18" charset="0"/>
              </a:rPr>
              <a:t>TI.</a:t>
            </a:r>
          </a:p>
          <a:p>
            <a:pPr marL="285750" indent="-285750" algn="just">
              <a:lnSpc>
                <a:spcPct val="200000"/>
              </a:lnSpc>
              <a:spcAft>
                <a:spcPts val="0"/>
              </a:spcAft>
              <a:buFontTx/>
              <a:buChar char="-"/>
            </a:pPr>
            <a:r>
              <a:rPr lang="es-EC" sz="1600" dirty="0" smtClean="0">
                <a:latin typeface="Times New Roman" panose="02020603050405020304" pitchFamily="18" charset="0"/>
                <a:ea typeface="Times New Roman" panose="02020603050405020304" pitchFamily="18" charset="0"/>
                <a:cs typeface="Times New Roman" panose="02020603050405020304" pitchFamily="18" charset="0"/>
              </a:rPr>
              <a:t>Los </a:t>
            </a:r>
            <a:r>
              <a:rPr lang="es-EC" sz="1600" dirty="0">
                <a:latin typeface="Times New Roman" panose="02020603050405020304" pitchFamily="18" charset="0"/>
                <a:ea typeface="Times New Roman" panose="02020603050405020304" pitchFamily="18" charset="0"/>
                <a:cs typeface="Times New Roman" panose="02020603050405020304" pitchFamily="18" charset="0"/>
              </a:rPr>
              <a:t>datos obtenidos por medio de encuestas, proporcionan la oportunidad de conocer más sobre la situación de la organización, por lo tanto, su aplicación debe </a:t>
            </a:r>
            <a:r>
              <a:rPr lang="es-EC" sz="1600" dirty="0" smtClean="0">
                <a:latin typeface="Times New Roman" panose="02020603050405020304" pitchFamily="18" charset="0"/>
                <a:ea typeface="Times New Roman" panose="02020603050405020304" pitchFamily="18" charset="0"/>
                <a:cs typeface="Times New Roman" panose="02020603050405020304" pitchFamily="18" charset="0"/>
              </a:rPr>
              <a:t>ser continua</a:t>
            </a:r>
            <a:r>
              <a:rPr lang="es-EC" sz="1600" dirty="0">
                <a:latin typeface="Times New Roman" panose="02020603050405020304" pitchFamily="18" charset="0"/>
                <a:ea typeface="Times New Roman" panose="02020603050405020304" pitchFamily="18" charset="0"/>
                <a:cs typeface="Times New Roman" panose="02020603050405020304" pitchFamily="18" charset="0"/>
              </a:rPr>
              <a:t>.</a:t>
            </a:r>
          </a:p>
          <a:p>
            <a:pPr marL="285750" indent="-285750" algn="just">
              <a:lnSpc>
                <a:spcPct val="200000"/>
              </a:lnSpc>
              <a:spcAft>
                <a:spcPts val="0"/>
              </a:spcAft>
              <a:buFontTx/>
              <a:buChar char="-"/>
            </a:pPr>
            <a:r>
              <a:rPr lang="es-EC" sz="1600" dirty="0" smtClean="0">
                <a:latin typeface="Times New Roman" panose="02020603050405020304" pitchFamily="18" charset="0"/>
                <a:ea typeface="Times New Roman" panose="02020603050405020304" pitchFamily="18" charset="0"/>
                <a:cs typeface="Times New Roman" panose="02020603050405020304" pitchFamily="18" charset="0"/>
              </a:rPr>
              <a:t>El </a:t>
            </a:r>
            <a:r>
              <a:rPr lang="es-EC" sz="1600" dirty="0">
                <a:latin typeface="Times New Roman" panose="02020603050405020304" pitchFamily="18" charset="0"/>
                <a:ea typeface="Times New Roman" panose="02020603050405020304" pitchFamily="18" charset="0"/>
                <a:cs typeface="Times New Roman" panose="02020603050405020304" pitchFamily="18" charset="0"/>
              </a:rPr>
              <a:t>Direccionamiento estratégico en la empresa Salud SA, debe garantizar el alineamiento entre el área de TI y </a:t>
            </a:r>
            <a:r>
              <a:rPr lang="es-EC" sz="1600" dirty="0" smtClean="0">
                <a:latin typeface="Times New Roman" panose="02020603050405020304" pitchFamily="18" charset="0"/>
                <a:ea typeface="Times New Roman" panose="02020603050405020304" pitchFamily="18" charset="0"/>
                <a:cs typeface="Times New Roman" panose="02020603050405020304" pitchFamily="18" charset="0"/>
              </a:rPr>
              <a:t>el negocio</a:t>
            </a:r>
            <a:r>
              <a:rPr lang="es-EC" sz="1600" dirty="0">
                <a:latin typeface="Times New Roman" panose="02020603050405020304" pitchFamily="18" charset="0"/>
                <a:ea typeface="Times New Roman" panose="02020603050405020304" pitchFamily="18" charset="0"/>
                <a:cs typeface="Times New Roman" panose="02020603050405020304" pitchFamily="18" charset="0"/>
              </a:rPr>
              <a:t>, para alcanzar los objetivos estratégicos. En </a:t>
            </a:r>
            <a:r>
              <a:rPr lang="es-EC" sz="1600" dirty="0" smtClean="0">
                <a:latin typeface="Times New Roman" panose="02020603050405020304" pitchFamily="18" charset="0"/>
                <a:ea typeface="Times New Roman" panose="02020603050405020304" pitchFamily="18" charset="0"/>
                <a:cs typeface="Times New Roman" panose="02020603050405020304" pitchFamily="18" charset="0"/>
              </a:rPr>
              <a:t>este sentido, se recomienda </a:t>
            </a:r>
            <a:r>
              <a:rPr lang="es-EC" sz="1600" dirty="0">
                <a:latin typeface="Times New Roman" panose="02020603050405020304" pitchFamily="18" charset="0"/>
                <a:ea typeface="Times New Roman" panose="02020603050405020304" pitchFamily="18" charset="0"/>
                <a:cs typeface="Times New Roman" panose="02020603050405020304" pitchFamily="18" charset="0"/>
              </a:rPr>
              <a:t>implementar en el área de TI, el modelo COBIT,  las mejores prácticas y metodologías: Devops, Agile PM y Lean IT.</a:t>
            </a:r>
            <a:endParaRPr lang="es-EC"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53685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4621" y="2642380"/>
            <a:ext cx="8731391" cy="1137140"/>
          </a:xfrm>
        </p:spPr>
        <p:txBody>
          <a:bodyPr>
            <a:normAutofit fontScale="90000"/>
          </a:bodyPr>
          <a:lstStyle/>
          <a:p>
            <a:pPr algn="ctr"/>
            <a:r>
              <a:rPr lang="es-ES_tradnl" sz="2200" b="1" dirty="0">
                <a:solidFill>
                  <a:schemeClr val="tx1"/>
                </a:solidFill>
                <a:latin typeface="Times New Roman" panose="02020603050405020304" pitchFamily="18" charset="0"/>
                <a:cs typeface="Times New Roman" panose="02020603050405020304" pitchFamily="18" charset="0"/>
              </a:rPr>
              <a:t>TRABAJO DE </a:t>
            </a:r>
            <a:r>
              <a:rPr lang="es-ES_tradnl" sz="2200" b="1" dirty="0" smtClean="0">
                <a:solidFill>
                  <a:schemeClr val="tx1"/>
                </a:solidFill>
                <a:latin typeface="Times New Roman" panose="02020603050405020304" pitchFamily="18" charset="0"/>
                <a:cs typeface="Times New Roman" panose="02020603050405020304" pitchFamily="18" charset="0"/>
              </a:rPr>
              <a:t>TITULACIÓN</a:t>
            </a:r>
            <a:r>
              <a:rPr lang="es-EC" sz="2200" b="1" dirty="0">
                <a:solidFill>
                  <a:schemeClr val="tx1"/>
                </a:solidFill>
                <a:latin typeface="Times New Roman" panose="02020603050405020304" pitchFamily="18" charset="0"/>
                <a:cs typeface="Times New Roman" panose="02020603050405020304" pitchFamily="18" charset="0"/>
              </a:rPr>
              <a:t/>
            </a:r>
            <a:br>
              <a:rPr lang="es-EC" sz="2200" b="1" dirty="0">
                <a:solidFill>
                  <a:schemeClr val="tx1"/>
                </a:solidFill>
                <a:latin typeface="Times New Roman" panose="02020603050405020304" pitchFamily="18" charset="0"/>
                <a:cs typeface="Times New Roman" panose="02020603050405020304" pitchFamily="18" charset="0"/>
              </a:rPr>
            </a:br>
            <a:r>
              <a:rPr lang="es-ES_tradnl" sz="2200" b="1" dirty="0">
                <a:solidFill>
                  <a:schemeClr val="tx1"/>
                </a:solidFill>
                <a:latin typeface="Times New Roman" panose="02020603050405020304" pitchFamily="18" charset="0"/>
                <a:cs typeface="Times New Roman" panose="02020603050405020304" pitchFamily="18" charset="0"/>
              </a:rPr>
              <a:t>MAESTRÍA EN </a:t>
            </a:r>
            <a:r>
              <a:rPr lang="es-ES_tradnl" sz="2200" b="1" dirty="0" smtClean="0">
                <a:solidFill>
                  <a:schemeClr val="tx1"/>
                </a:solidFill>
                <a:latin typeface="Times New Roman" panose="02020603050405020304" pitchFamily="18" charset="0"/>
                <a:cs typeface="Times New Roman" panose="02020603050405020304" pitchFamily="18" charset="0"/>
              </a:rPr>
              <a:t>PLANIFICACIÓN Y DIRECCIÓN ESTRATÉGICA</a:t>
            </a:r>
            <a:br>
              <a:rPr lang="es-ES_tradnl" sz="2200" b="1" dirty="0" smtClean="0">
                <a:solidFill>
                  <a:schemeClr val="tx1"/>
                </a:solidFill>
                <a:latin typeface="Times New Roman" panose="02020603050405020304" pitchFamily="18" charset="0"/>
                <a:cs typeface="Times New Roman" panose="02020603050405020304" pitchFamily="18" charset="0"/>
              </a:rPr>
            </a:br>
            <a:r>
              <a:rPr lang="es-ES_tradnl" sz="2200" b="1" dirty="0">
                <a:solidFill>
                  <a:schemeClr val="tx1"/>
                </a:solidFill>
                <a:latin typeface="Times New Roman" panose="02020603050405020304" pitchFamily="18" charset="0"/>
                <a:cs typeface="Times New Roman" panose="02020603050405020304" pitchFamily="18" charset="0"/>
              </a:rPr>
              <a:t/>
            </a:r>
            <a:br>
              <a:rPr lang="es-ES_tradnl" sz="2200" b="1" dirty="0">
                <a:solidFill>
                  <a:schemeClr val="tx1"/>
                </a:solidFill>
                <a:latin typeface="Times New Roman" panose="02020603050405020304" pitchFamily="18" charset="0"/>
                <a:cs typeface="Times New Roman" panose="02020603050405020304" pitchFamily="18" charset="0"/>
              </a:rPr>
            </a:br>
            <a:r>
              <a:rPr lang="es-ES_tradnl" sz="2200" b="1" dirty="0" smtClean="0">
                <a:solidFill>
                  <a:schemeClr val="tx1"/>
                </a:solidFill>
                <a:latin typeface="Times New Roman" panose="02020603050405020304" pitchFamily="18" charset="0"/>
                <a:cs typeface="Times New Roman" panose="02020603050405020304" pitchFamily="18" charset="0"/>
              </a:rPr>
              <a:t/>
            </a:r>
            <a:br>
              <a:rPr lang="es-ES_tradnl" sz="2200" b="1" dirty="0" smtClean="0">
                <a:solidFill>
                  <a:schemeClr val="tx1"/>
                </a:solidFill>
                <a:latin typeface="Times New Roman" panose="02020603050405020304" pitchFamily="18" charset="0"/>
                <a:cs typeface="Times New Roman" panose="02020603050405020304" pitchFamily="18" charset="0"/>
              </a:rPr>
            </a:br>
            <a:r>
              <a:rPr lang="es-EC" sz="2200" b="1" dirty="0">
                <a:solidFill>
                  <a:schemeClr val="tx1"/>
                </a:solidFill>
                <a:latin typeface="Times New Roman" panose="02020603050405020304" pitchFamily="18" charset="0"/>
                <a:cs typeface="Times New Roman" panose="02020603050405020304" pitchFamily="18" charset="0"/>
              </a:rPr>
              <a:t>DIRECCIONAMIENTO ESTRATÉGICO EMPRESARIAL BASADO EN TIC’s EN LA EMPRESA </a:t>
            </a:r>
            <a:r>
              <a:rPr lang="es-EC" sz="2200" b="1" dirty="0" smtClean="0">
                <a:solidFill>
                  <a:schemeClr val="tx1"/>
                </a:solidFill>
                <a:latin typeface="Times New Roman" panose="02020603050405020304" pitchFamily="18" charset="0"/>
                <a:cs typeface="Times New Roman" panose="02020603050405020304" pitchFamily="18" charset="0"/>
              </a:rPr>
              <a:t>DE MEDICINA PREPAGADA MEJOR </a:t>
            </a:r>
            <a:r>
              <a:rPr lang="es-EC" sz="2200" b="1" dirty="0">
                <a:solidFill>
                  <a:schemeClr val="tx1"/>
                </a:solidFill>
                <a:latin typeface="Times New Roman" panose="02020603050405020304" pitchFamily="18" charset="0"/>
                <a:cs typeface="Times New Roman" panose="02020603050405020304" pitchFamily="18" charset="0"/>
              </a:rPr>
              <a:t>POSICIONADA EN </a:t>
            </a:r>
            <a:r>
              <a:rPr lang="es-EC" sz="2200" b="1" dirty="0" smtClean="0">
                <a:solidFill>
                  <a:schemeClr val="tx1"/>
                </a:solidFill>
                <a:latin typeface="Times New Roman" panose="02020603050405020304" pitchFamily="18" charset="0"/>
                <a:cs typeface="Times New Roman" panose="02020603050405020304" pitchFamily="18" charset="0"/>
              </a:rPr>
              <a:t>EL </a:t>
            </a:r>
            <a:r>
              <a:rPr lang="es-EC" sz="2200" b="1" dirty="0">
                <a:solidFill>
                  <a:schemeClr val="tx1"/>
                </a:solidFill>
                <a:latin typeface="Times New Roman" panose="02020603050405020304" pitchFamily="18" charset="0"/>
                <a:cs typeface="Times New Roman" panose="02020603050405020304" pitchFamily="18" charset="0"/>
              </a:rPr>
              <a:t>AÑO 2017, DE ACUERDO A LA REVISTA EKOS.</a:t>
            </a:r>
            <a:r>
              <a:rPr lang="es-EC" sz="2000" dirty="0"/>
              <a:t/>
            </a:r>
            <a:br>
              <a:rPr lang="es-EC" sz="2000" dirty="0"/>
            </a:br>
            <a:r>
              <a:rPr lang="es-EC" sz="2200" b="1" dirty="0">
                <a:solidFill>
                  <a:schemeClr val="tx1"/>
                </a:solidFill>
                <a:latin typeface="Times New Roman" panose="02020603050405020304" pitchFamily="18" charset="0"/>
                <a:cs typeface="Times New Roman" panose="02020603050405020304" pitchFamily="18" charset="0"/>
              </a:rPr>
              <a:t>	</a:t>
            </a:r>
            <a:r>
              <a:rPr lang="es-EC" sz="2200" b="1" dirty="0" smtClean="0">
                <a:solidFill>
                  <a:schemeClr val="tx1"/>
                </a:solidFill>
                <a:latin typeface="Times New Roman" panose="02020603050405020304" pitchFamily="18" charset="0"/>
                <a:cs typeface="Times New Roman" panose="02020603050405020304" pitchFamily="18" charset="0"/>
              </a:rPr>
              <a:t/>
            </a:r>
            <a:br>
              <a:rPr lang="es-EC" sz="2200" b="1" dirty="0" smtClean="0">
                <a:solidFill>
                  <a:schemeClr val="tx1"/>
                </a:solidFill>
                <a:latin typeface="Times New Roman" panose="02020603050405020304" pitchFamily="18" charset="0"/>
                <a:cs typeface="Times New Roman" panose="02020603050405020304" pitchFamily="18" charset="0"/>
              </a:rPr>
            </a:br>
            <a:r>
              <a:rPr lang="es-EC" sz="2200" b="1" dirty="0">
                <a:solidFill>
                  <a:schemeClr val="tx1"/>
                </a:solidFill>
                <a:latin typeface="Times New Roman" panose="02020603050405020304" pitchFamily="18" charset="0"/>
                <a:cs typeface="Times New Roman" panose="02020603050405020304" pitchFamily="18" charset="0"/>
              </a:rPr>
              <a:t/>
            </a:r>
            <a:br>
              <a:rPr lang="es-EC" sz="2200" b="1" dirty="0">
                <a:solidFill>
                  <a:schemeClr val="tx1"/>
                </a:solidFill>
                <a:latin typeface="Times New Roman" panose="02020603050405020304" pitchFamily="18" charset="0"/>
                <a:cs typeface="Times New Roman" panose="02020603050405020304" pitchFamily="18" charset="0"/>
              </a:rPr>
            </a:br>
            <a:r>
              <a:rPr lang="es-ES" sz="2200" b="1" dirty="0">
                <a:solidFill>
                  <a:schemeClr val="tx1"/>
                </a:solidFill>
                <a:latin typeface="Times New Roman" panose="02020603050405020304" pitchFamily="18" charset="0"/>
                <a:cs typeface="Times New Roman" panose="02020603050405020304" pitchFamily="18" charset="0"/>
              </a:rPr>
              <a:t>AUTOR: </a:t>
            </a:r>
            <a:r>
              <a:rPr lang="es-ES_tradnl" sz="2200" b="1" dirty="0" smtClean="0">
                <a:solidFill>
                  <a:schemeClr val="tx1"/>
                </a:solidFill>
                <a:latin typeface="Times New Roman" panose="02020603050405020304" pitchFamily="18" charset="0"/>
                <a:cs typeface="Times New Roman" panose="02020603050405020304" pitchFamily="18" charset="0"/>
              </a:rPr>
              <a:t>MIÑO VIDAL MARIA MERCEDES</a:t>
            </a:r>
            <a:r>
              <a:rPr lang="es-EC" dirty="0"/>
              <a:t/>
            </a:r>
            <a:br>
              <a:rPr lang="es-EC" dirty="0"/>
            </a:br>
            <a:endParaRPr lang="es-EC" dirty="0"/>
          </a:p>
        </p:txBody>
      </p:sp>
      <p:pic>
        <p:nvPicPr>
          <p:cNvPr id="3" name="Imagen 2" descr="LOGO PRINCIPAL NUEV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29102" y="739858"/>
            <a:ext cx="5818457" cy="1390650"/>
          </a:xfrm>
          <a:prstGeom prst="rect">
            <a:avLst/>
          </a:prstGeom>
          <a:noFill/>
          <a:ln>
            <a:noFill/>
          </a:ln>
        </p:spPr>
      </p:pic>
      <p:sp>
        <p:nvSpPr>
          <p:cNvPr id="5" name="Marcador de número de diapositiva 4"/>
          <p:cNvSpPr>
            <a:spLocks noGrp="1"/>
          </p:cNvSpPr>
          <p:nvPr>
            <p:ph type="sldNum" sz="quarter" idx="12"/>
          </p:nvPr>
        </p:nvSpPr>
        <p:spPr>
          <a:xfrm>
            <a:off x="8119707" y="5994066"/>
            <a:ext cx="1008527" cy="438265"/>
          </a:xfrm>
        </p:spPr>
        <p:txBody>
          <a:bodyPr/>
          <a:lstStyle/>
          <a:p>
            <a:endParaRPr lang="es-EC" dirty="0"/>
          </a:p>
          <a:p>
            <a:fld id="{B2DFA9D7-8B47-446C-A1AC-D5752D71C243}" type="slidenum">
              <a:rPr lang="es-EC" sz="1100" smtClean="0">
                <a:latin typeface="Times New Roman" panose="02020603050405020304" pitchFamily="18" charset="0"/>
                <a:cs typeface="Times New Roman" panose="02020603050405020304" pitchFamily="18" charset="0"/>
              </a:rPr>
              <a:t>23</a:t>
            </a:fld>
            <a:endParaRPr lang="es-EC"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26936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063" y="399141"/>
            <a:ext cx="7439352" cy="844227"/>
          </a:xfrm>
        </p:spPr>
        <p:txBody>
          <a:bodyPr>
            <a:noAutofit/>
          </a:bodyPr>
          <a:lstStyle/>
          <a:p>
            <a:pPr algn="ctr">
              <a:lnSpc>
                <a:spcPct val="150000"/>
              </a:lnSpc>
            </a:pPr>
            <a:r>
              <a:rPr lang="es-EC" b="1" u="sng" dirty="0" smtClean="0">
                <a:latin typeface="Times New Roman" panose="02020603050405020304" pitchFamily="18" charset="0"/>
                <a:cs typeface="Times New Roman" panose="02020603050405020304" pitchFamily="18" charset="0"/>
              </a:rPr>
              <a:t>ANTECEDENTES</a:t>
            </a:r>
            <a:endParaRPr lang="es-EC" b="1" u="sng" dirty="0">
              <a:latin typeface="Times New Roman" panose="02020603050405020304" pitchFamily="18" charset="0"/>
              <a:cs typeface="Times New Roman" panose="02020603050405020304" pitchFamily="18" charset="0"/>
            </a:endParaRPr>
          </a:p>
        </p:txBody>
      </p:sp>
      <p:sp>
        <p:nvSpPr>
          <p:cNvPr id="16" name="Marcador de número de diapositiva 15"/>
          <p:cNvSpPr>
            <a:spLocks noGrp="1"/>
          </p:cNvSpPr>
          <p:nvPr>
            <p:ph type="sldNum" sz="quarter" idx="12"/>
          </p:nvPr>
        </p:nvSpPr>
        <p:spPr/>
        <p:txBody>
          <a:bodyPr/>
          <a:lstStyle/>
          <a:p>
            <a:fld id="{B2DFA9D7-8B47-446C-A1AC-D5752D71C243}" type="slidenum">
              <a:rPr lang="es-EC" smtClean="0"/>
              <a:t>3</a:t>
            </a:fld>
            <a:endParaRPr lang="es-EC"/>
          </a:p>
        </p:txBody>
      </p:sp>
      <p:sp>
        <p:nvSpPr>
          <p:cNvPr id="5" name="Elipse 4"/>
          <p:cNvSpPr/>
          <p:nvPr/>
        </p:nvSpPr>
        <p:spPr>
          <a:xfrm>
            <a:off x="4240924" y="2711674"/>
            <a:ext cx="2490952" cy="19233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tx1"/>
                </a:solidFill>
                <a:latin typeface="Times New Roman" panose="02020603050405020304" pitchFamily="18" charset="0"/>
                <a:cs typeface="Times New Roman" panose="02020603050405020304" pitchFamily="18" charset="0"/>
              </a:rPr>
              <a:t>TECNOLOGÍA</a:t>
            </a:r>
            <a:endParaRPr lang="es-EC" b="1" dirty="0">
              <a:solidFill>
                <a:schemeClr val="tx1"/>
              </a:solidFill>
              <a:latin typeface="Times New Roman" panose="02020603050405020304" pitchFamily="18" charset="0"/>
              <a:cs typeface="Times New Roman" panose="02020603050405020304" pitchFamily="18" charset="0"/>
            </a:endParaRPr>
          </a:p>
        </p:txBody>
      </p:sp>
      <p:sp>
        <p:nvSpPr>
          <p:cNvPr id="6" name="Rectángulo 5"/>
          <p:cNvSpPr/>
          <p:nvPr/>
        </p:nvSpPr>
        <p:spPr>
          <a:xfrm>
            <a:off x="1765719" y="1545021"/>
            <a:ext cx="1813035" cy="6621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latin typeface="Times New Roman" panose="02020603050405020304" pitchFamily="18" charset="0"/>
                <a:cs typeface="Times New Roman" panose="02020603050405020304" pitchFamily="18" charset="0"/>
              </a:rPr>
              <a:t>Inversión</a:t>
            </a:r>
            <a:endParaRPr lang="es-EC" dirty="0">
              <a:solidFill>
                <a:schemeClr val="tx1"/>
              </a:solidFill>
              <a:latin typeface="Times New Roman" panose="02020603050405020304" pitchFamily="18" charset="0"/>
              <a:cs typeface="Times New Roman" panose="02020603050405020304" pitchFamily="18" charset="0"/>
            </a:endParaRPr>
          </a:p>
        </p:txBody>
      </p:sp>
      <p:sp>
        <p:nvSpPr>
          <p:cNvPr id="17" name="Rectángulo 16"/>
          <p:cNvSpPr/>
          <p:nvPr/>
        </p:nvSpPr>
        <p:spPr>
          <a:xfrm>
            <a:off x="1765717" y="2741102"/>
            <a:ext cx="1813035" cy="6621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latin typeface="Times New Roman" panose="02020603050405020304" pitchFamily="18" charset="0"/>
                <a:cs typeface="Times New Roman" panose="02020603050405020304" pitchFamily="18" charset="0"/>
              </a:rPr>
              <a:t>Innovando</a:t>
            </a:r>
            <a:endParaRPr lang="es-EC" dirty="0">
              <a:solidFill>
                <a:schemeClr val="tx1"/>
              </a:solidFill>
              <a:latin typeface="Times New Roman" panose="02020603050405020304" pitchFamily="18" charset="0"/>
              <a:cs typeface="Times New Roman" panose="02020603050405020304" pitchFamily="18" charset="0"/>
            </a:endParaRPr>
          </a:p>
        </p:txBody>
      </p:sp>
      <p:sp>
        <p:nvSpPr>
          <p:cNvPr id="18" name="Rectángulo 17"/>
          <p:cNvSpPr/>
          <p:nvPr/>
        </p:nvSpPr>
        <p:spPr>
          <a:xfrm>
            <a:off x="1765716" y="3938234"/>
            <a:ext cx="1813035" cy="6621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latin typeface="Times New Roman" panose="02020603050405020304" pitchFamily="18" charset="0"/>
                <a:cs typeface="Times New Roman" panose="02020603050405020304" pitchFamily="18" charset="0"/>
              </a:rPr>
              <a:t>Competitivas</a:t>
            </a:r>
            <a:endParaRPr lang="es-EC" dirty="0">
              <a:solidFill>
                <a:schemeClr val="tx1"/>
              </a:solidFill>
              <a:latin typeface="Times New Roman" panose="02020603050405020304" pitchFamily="18" charset="0"/>
              <a:cs typeface="Times New Roman" panose="02020603050405020304" pitchFamily="18" charset="0"/>
            </a:endParaRPr>
          </a:p>
        </p:txBody>
      </p:sp>
      <p:sp>
        <p:nvSpPr>
          <p:cNvPr id="19" name="Rectángulo 18"/>
          <p:cNvSpPr/>
          <p:nvPr/>
        </p:nvSpPr>
        <p:spPr>
          <a:xfrm>
            <a:off x="1765716" y="5134315"/>
            <a:ext cx="1813035" cy="6621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latin typeface="Times New Roman" panose="02020603050405020304" pitchFamily="18" charset="0"/>
                <a:cs typeface="Times New Roman" panose="02020603050405020304" pitchFamily="18" charset="0"/>
              </a:rPr>
              <a:t>Presencia en el mercado</a:t>
            </a:r>
            <a:endParaRPr lang="es-EC" dirty="0">
              <a:solidFill>
                <a:schemeClr val="tx1"/>
              </a:solidFill>
              <a:latin typeface="Times New Roman" panose="02020603050405020304" pitchFamily="18" charset="0"/>
              <a:cs typeface="Times New Roman" panose="02020603050405020304" pitchFamily="18" charset="0"/>
            </a:endParaRPr>
          </a:p>
        </p:txBody>
      </p:sp>
      <p:sp>
        <p:nvSpPr>
          <p:cNvPr id="20" name="Rectángulo 19"/>
          <p:cNvSpPr/>
          <p:nvPr/>
        </p:nvSpPr>
        <p:spPr>
          <a:xfrm>
            <a:off x="7484717" y="1543965"/>
            <a:ext cx="1749698" cy="6621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latin typeface="Times New Roman" panose="02020603050405020304" pitchFamily="18" charset="0"/>
                <a:cs typeface="Times New Roman" panose="02020603050405020304" pitchFamily="18" charset="0"/>
              </a:rPr>
              <a:t>Soluciones empresariales</a:t>
            </a:r>
            <a:endParaRPr lang="es-EC" dirty="0">
              <a:solidFill>
                <a:schemeClr val="tx1"/>
              </a:solidFill>
              <a:latin typeface="Times New Roman" panose="02020603050405020304" pitchFamily="18" charset="0"/>
              <a:cs typeface="Times New Roman" panose="02020603050405020304" pitchFamily="18" charset="0"/>
            </a:endParaRPr>
          </a:p>
        </p:txBody>
      </p:sp>
      <p:sp>
        <p:nvSpPr>
          <p:cNvPr id="21" name="Rectángulo 20"/>
          <p:cNvSpPr/>
          <p:nvPr/>
        </p:nvSpPr>
        <p:spPr>
          <a:xfrm>
            <a:off x="7465252" y="2688036"/>
            <a:ext cx="1813035" cy="6621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solidFill>
                  <a:schemeClr val="tx1"/>
                </a:solidFill>
                <a:latin typeface="Times New Roman" panose="02020603050405020304" pitchFamily="18" charset="0"/>
                <a:cs typeface="Times New Roman" panose="02020603050405020304" pitchFamily="18" charset="0"/>
              </a:rPr>
              <a:t>Optimiza la gestión empresarial</a:t>
            </a:r>
            <a:endParaRPr lang="es-EC" sz="1600" dirty="0">
              <a:solidFill>
                <a:schemeClr val="tx1"/>
              </a:solidFill>
              <a:latin typeface="Times New Roman" panose="02020603050405020304" pitchFamily="18" charset="0"/>
              <a:cs typeface="Times New Roman" panose="02020603050405020304" pitchFamily="18" charset="0"/>
            </a:endParaRPr>
          </a:p>
        </p:txBody>
      </p:sp>
      <p:sp>
        <p:nvSpPr>
          <p:cNvPr id="22" name="Rectángulo 21"/>
          <p:cNvSpPr/>
          <p:nvPr/>
        </p:nvSpPr>
        <p:spPr>
          <a:xfrm>
            <a:off x="7465252" y="3914852"/>
            <a:ext cx="1813035" cy="6621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latin typeface="Times New Roman" panose="02020603050405020304" pitchFamily="18" charset="0"/>
                <a:cs typeface="Times New Roman" panose="02020603050405020304" pitchFamily="18" charset="0"/>
              </a:rPr>
              <a:t>Incrementa productividad</a:t>
            </a:r>
            <a:endParaRPr lang="es-EC" dirty="0">
              <a:solidFill>
                <a:schemeClr val="tx1"/>
              </a:solidFill>
              <a:latin typeface="Times New Roman" panose="02020603050405020304" pitchFamily="18" charset="0"/>
              <a:cs typeface="Times New Roman" panose="02020603050405020304" pitchFamily="18" charset="0"/>
            </a:endParaRPr>
          </a:p>
        </p:txBody>
      </p:sp>
      <p:sp>
        <p:nvSpPr>
          <p:cNvPr id="23" name="Rectángulo 22"/>
          <p:cNvSpPr/>
          <p:nvPr/>
        </p:nvSpPr>
        <p:spPr>
          <a:xfrm>
            <a:off x="7484717" y="5134315"/>
            <a:ext cx="1813035" cy="6621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latin typeface="Times New Roman" panose="02020603050405020304" pitchFamily="18" charset="0"/>
                <a:cs typeface="Times New Roman" panose="02020603050405020304" pitchFamily="18" charset="0"/>
              </a:rPr>
              <a:t>Ahorro de costos</a:t>
            </a:r>
            <a:endParaRPr lang="es-EC" dirty="0">
              <a:solidFill>
                <a:schemeClr val="tx1"/>
              </a:solidFill>
              <a:latin typeface="Times New Roman" panose="02020603050405020304" pitchFamily="18" charset="0"/>
              <a:cs typeface="Times New Roman" panose="02020603050405020304" pitchFamily="18" charset="0"/>
            </a:endParaRPr>
          </a:p>
        </p:txBody>
      </p:sp>
      <p:cxnSp>
        <p:nvCxnSpPr>
          <p:cNvPr id="38" name="Conector angular 37"/>
          <p:cNvCxnSpPr>
            <a:stCxn id="5" idx="6"/>
            <a:endCxn id="22" idx="1"/>
          </p:cNvCxnSpPr>
          <p:nvPr/>
        </p:nvCxnSpPr>
        <p:spPr>
          <a:xfrm>
            <a:off x="6731876" y="3673371"/>
            <a:ext cx="733376" cy="5725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Conector angular 45"/>
          <p:cNvCxnSpPr>
            <a:stCxn id="5" idx="6"/>
            <a:endCxn id="21" idx="1"/>
          </p:cNvCxnSpPr>
          <p:nvPr/>
        </p:nvCxnSpPr>
        <p:spPr>
          <a:xfrm flipV="1">
            <a:off x="6731876" y="3019112"/>
            <a:ext cx="733376" cy="65425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Conector angular 47"/>
          <p:cNvCxnSpPr>
            <a:stCxn id="5" idx="2"/>
          </p:cNvCxnSpPr>
          <p:nvPr/>
        </p:nvCxnSpPr>
        <p:spPr>
          <a:xfrm rot="10800000">
            <a:off x="3578758" y="3072177"/>
            <a:ext cx="662167" cy="60119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Conector angular 53"/>
          <p:cNvCxnSpPr>
            <a:stCxn id="5" idx="2"/>
            <a:endCxn id="18" idx="3"/>
          </p:cNvCxnSpPr>
          <p:nvPr/>
        </p:nvCxnSpPr>
        <p:spPr>
          <a:xfrm rot="10800000" flipV="1">
            <a:off x="3578752" y="3673370"/>
            <a:ext cx="662173" cy="59593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Conector angular 55"/>
          <p:cNvCxnSpPr>
            <a:stCxn id="5" idx="3"/>
            <a:endCxn id="19" idx="3"/>
          </p:cNvCxnSpPr>
          <p:nvPr/>
        </p:nvCxnSpPr>
        <p:spPr>
          <a:xfrm rot="5400000">
            <a:off x="3536234" y="4395910"/>
            <a:ext cx="1111998" cy="102696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Conector angular 57"/>
          <p:cNvCxnSpPr>
            <a:stCxn id="5" idx="1"/>
            <a:endCxn id="6" idx="3"/>
          </p:cNvCxnSpPr>
          <p:nvPr/>
        </p:nvCxnSpPr>
        <p:spPr>
          <a:xfrm rot="16200000" flipV="1">
            <a:off x="3533609" y="1921242"/>
            <a:ext cx="1117252" cy="102696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Conector angular 59"/>
          <p:cNvCxnSpPr>
            <a:stCxn id="5" idx="7"/>
            <a:endCxn id="20" idx="1"/>
          </p:cNvCxnSpPr>
          <p:nvPr/>
        </p:nvCxnSpPr>
        <p:spPr>
          <a:xfrm rot="5400000" flipH="1" flipV="1">
            <a:off x="6366747" y="1875379"/>
            <a:ext cx="1118308" cy="111763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Conector angular 63"/>
          <p:cNvCxnSpPr>
            <a:stCxn id="5" idx="5"/>
            <a:endCxn id="23" idx="1"/>
          </p:cNvCxnSpPr>
          <p:nvPr/>
        </p:nvCxnSpPr>
        <p:spPr>
          <a:xfrm rot="16200000" flipH="1">
            <a:off x="6369902" y="4350576"/>
            <a:ext cx="1111998" cy="111763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4924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524918" y="449704"/>
            <a:ext cx="8864836" cy="901065"/>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b="1" u="sng" dirty="0" smtClean="0">
                <a:latin typeface="Times New Roman" panose="02020603050405020304" pitchFamily="18" charset="0"/>
                <a:cs typeface="Times New Roman" panose="02020603050405020304" pitchFamily="18" charset="0"/>
              </a:rPr>
              <a:t>PLANTEAMIENTO DEL PROBLEMA</a:t>
            </a:r>
            <a:endParaRPr lang="es-EC" b="1" u="sng" dirty="0">
              <a:latin typeface="Times New Roman" panose="02020603050405020304" pitchFamily="18" charset="0"/>
              <a:cs typeface="Times New Roman" panose="02020603050405020304" pitchFamily="18" charset="0"/>
            </a:endParaRPr>
          </a:p>
        </p:txBody>
      </p:sp>
      <p:sp>
        <p:nvSpPr>
          <p:cNvPr id="7" name="Marcador de número de diapositiva 6"/>
          <p:cNvSpPr>
            <a:spLocks noGrp="1"/>
          </p:cNvSpPr>
          <p:nvPr>
            <p:ph type="sldNum" sz="quarter" idx="12"/>
          </p:nvPr>
        </p:nvSpPr>
        <p:spPr/>
        <p:txBody>
          <a:bodyPr/>
          <a:lstStyle/>
          <a:p>
            <a:fld id="{B2DFA9D7-8B47-446C-A1AC-D5752D71C243}" type="slidenum">
              <a:rPr lang="es-EC" smtClean="0"/>
              <a:t>4</a:t>
            </a:fld>
            <a:endParaRPr lang="es-EC"/>
          </a:p>
        </p:txBody>
      </p:sp>
      <p:sp>
        <p:nvSpPr>
          <p:cNvPr id="9" name="Rectángulo 8"/>
          <p:cNvSpPr/>
          <p:nvPr/>
        </p:nvSpPr>
        <p:spPr>
          <a:xfrm>
            <a:off x="704915" y="1952326"/>
            <a:ext cx="3444948" cy="31938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200" b="1" dirty="0" smtClean="0">
                <a:solidFill>
                  <a:schemeClr val="tx1"/>
                </a:solidFill>
                <a:latin typeface="Times New Roman" panose="02020603050405020304" pitchFamily="18" charset="0"/>
                <a:cs typeface="Times New Roman" panose="02020603050405020304" pitchFamily="18" charset="0"/>
              </a:rPr>
              <a:t>Organización</a:t>
            </a:r>
          </a:p>
          <a:p>
            <a:pPr algn="ctr"/>
            <a:endParaRPr lang="es-EC" sz="3200" dirty="0" smtClean="0">
              <a:solidFill>
                <a:schemeClr val="tx1"/>
              </a:solidFill>
              <a:latin typeface="Times New Roman" panose="02020603050405020304" pitchFamily="18" charset="0"/>
              <a:cs typeface="Times New Roman" panose="02020603050405020304" pitchFamily="18" charset="0"/>
            </a:endParaRPr>
          </a:p>
          <a:p>
            <a:pPr algn="ctr"/>
            <a:r>
              <a:rPr lang="es-EC" sz="3200" dirty="0" smtClean="0">
                <a:solidFill>
                  <a:schemeClr val="tx1"/>
                </a:solidFill>
                <a:latin typeface="Times New Roman" panose="02020603050405020304" pitchFamily="18" charset="0"/>
                <a:cs typeface="Times New Roman" panose="02020603050405020304" pitchFamily="18" charset="0"/>
              </a:rPr>
              <a:t>Planificación estratégica.</a:t>
            </a:r>
          </a:p>
          <a:p>
            <a:pPr algn="ctr"/>
            <a:r>
              <a:rPr lang="es-EC" sz="3200" dirty="0" smtClean="0">
                <a:solidFill>
                  <a:schemeClr val="tx1"/>
                </a:solidFill>
                <a:latin typeface="Times New Roman" panose="02020603050405020304" pitchFamily="18" charset="0"/>
                <a:cs typeface="Times New Roman" panose="02020603050405020304" pitchFamily="18" charset="0"/>
              </a:rPr>
              <a:t>Objetivos estratégicos</a:t>
            </a:r>
            <a:endParaRPr lang="es-EC" sz="3200" dirty="0">
              <a:solidFill>
                <a:schemeClr val="tx1"/>
              </a:solidFill>
              <a:latin typeface="Times New Roman" panose="02020603050405020304" pitchFamily="18" charset="0"/>
              <a:cs typeface="Times New Roman" panose="02020603050405020304" pitchFamily="18" charset="0"/>
            </a:endParaRPr>
          </a:p>
        </p:txBody>
      </p:sp>
      <p:sp>
        <p:nvSpPr>
          <p:cNvPr id="10" name="Rectángulo 9"/>
          <p:cNvSpPr/>
          <p:nvPr/>
        </p:nvSpPr>
        <p:spPr>
          <a:xfrm>
            <a:off x="6114482" y="2464721"/>
            <a:ext cx="3444948" cy="21690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200" b="1" dirty="0" smtClean="0">
                <a:solidFill>
                  <a:schemeClr val="tx1"/>
                </a:solidFill>
                <a:latin typeface="Times New Roman" panose="02020603050405020304" pitchFamily="18" charset="0"/>
                <a:cs typeface="Times New Roman" panose="02020603050405020304" pitchFamily="18" charset="0"/>
              </a:rPr>
              <a:t>Área de TI</a:t>
            </a:r>
          </a:p>
          <a:p>
            <a:pPr algn="ctr"/>
            <a:endParaRPr lang="es-EC" sz="3200" dirty="0" smtClean="0">
              <a:solidFill>
                <a:schemeClr val="tx1"/>
              </a:solidFill>
              <a:latin typeface="Times New Roman" panose="02020603050405020304" pitchFamily="18" charset="0"/>
              <a:cs typeface="Times New Roman" panose="02020603050405020304" pitchFamily="18" charset="0"/>
            </a:endParaRPr>
          </a:p>
          <a:p>
            <a:pPr algn="ctr"/>
            <a:r>
              <a:rPr lang="es-EC" sz="3200" dirty="0" smtClean="0">
                <a:solidFill>
                  <a:schemeClr val="tx1"/>
                </a:solidFill>
                <a:latin typeface="Times New Roman" panose="02020603050405020304" pitchFamily="18" charset="0"/>
                <a:cs typeface="Times New Roman" panose="02020603050405020304" pitchFamily="18" charset="0"/>
              </a:rPr>
              <a:t>Objetivos</a:t>
            </a:r>
            <a:endParaRPr lang="es-EC" sz="3200" dirty="0">
              <a:solidFill>
                <a:schemeClr val="tx1"/>
              </a:solidFill>
              <a:latin typeface="Times New Roman" panose="02020603050405020304" pitchFamily="18" charset="0"/>
              <a:cs typeface="Times New Roman" panose="02020603050405020304" pitchFamily="18" charset="0"/>
            </a:endParaRPr>
          </a:p>
        </p:txBody>
      </p:sp>
      <p:sp>
        <p:nvSpPr>
          <p:cNvPr id="11" name="Título 1"/>
          <p:cNvSpPr txBox="1">
            <a:spLocks/>
          </p:cNvSpPr>
          <p:nvPr/>
        </p:nvSpPr>
        <p:spPr>
          <a:xfrm>
            <a:off x="4508205" y="3168502"/>
            <a:ext cx="1105786" cy="86521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C" sz="4400" b="1" dirty="0" smtClean="0">
                <a:latin typeface="Times New Roman" panose="02020603050405020304" pitchFamily="18" charset="0"/>
                <a:cs typeface="Times New Roman" panose="02020603050405020304" pitchFamily="18" charset="0"/>
              </a:rPr>
              <a:t>=</a:t>
            </a:r>
            <a:endParaRPr lang="es-EC" sz="44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0557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524918" y="449704"/>
            <a:ext cx="8864836" cy="901065"/>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b="1" u="sng" dirty="0" smtClean="0">
                <a:latin typeface="Times New Roman" panose="02020603050405020304" pitchFamily="18" charset="0"/>
                <a:cs typeface="Times New Roman" panose="02020603050405020304" pitchFamily="18" charset="0"/>
              </a:rPr>
              <a:t>PLANTEAMIENTO DEL PROBLEMA</a:t>
            </a:r>
            <a:endParaRPr lang="es-EC" b="1" u="sng" dirty="0">
              <a:latin typeface="Times New Roman" panose="02020603050405020304" pitchFamily="18" charset="0"/>
              <a:cs typeface="Times New Roman" panose="02020603050405020304" pitchFamily="18" charset="0"/>
            </a:endParaRPr>
          </a:p>
        </p:txBody>
      </p:sp>
      <p:sp>
        <p:nvSpPr>
          <p:cNvPr id="7" name="Marcador de número de diapositiva 6"/>
          <p:cNvSpPr>
            <a:spLocks noGrp="1"/>
          </p:cNvSpPr>
          <p:nvPr>
            <p:ph type="sldNum" sz="quarter" idx="12"/>
          </p:nvPr>
        </p:nvSpPr>
        <p:spPr/>
        <p:txBody>
          <a:bodyPr/>
          <a:lstStyle/>
          <a:p>
            <a:fld id="{B2DFA9D7-8B47-446C-A1AC-D5752D71C243}" type="slidenum">
              <a:rPr lang="es-EC" smtClean="0"/>
              <a:t>5</a:t>
            </a:fld>
            <a:endParaRPr lang="es-EC"/>
          </a:p>
        </p:txBody>
      </p:sp>
      <p:sp>
        <p:nvSpPr>
          <p:cNvPr id="3" name="Flecha abajo 2"/>
          <p:cNvSpPr/>
          <p:nvPr/>
        </p:nvSpPr>
        <p:spPr>
          <a:xfrm>
            <a:off x="2211563" y="1350770"/>
            <a:ext cx="4040372" cy="50557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dirty="0" smtClean="0">
                <a:solidFill>
                  <a:schemeClr val="tx1"/>
                </a:solidFill>
                <a:latin typeface="Times New Roman" panose="02020603050405020304" pitchFamily="18" charset="0"/>
                <a:cs typeface="Times New Roman" panose="02020603050405020304" pitchFamily="18" charset="0"/>
              </a:rPr>
              <a:t>Deficiente planificación.</a:t>
            </a:r>
            <a:br>
              <a:rPr lang="es-EC" sz="2000" dirty="0" smtClean="0">
                <a:solidFill>
                  <a:schemeClr val="tx1"/>
                </a:solidFill>
                <a:latin typeface="Times New Roman" panose="02020603050405020304" pitchFamily="18" charset="0"/>
                <a:cs typeface="Times New Roman" panose="02020603050405020304" pitchFamily="18" charset="0"/>
              </a:rPr>
            </a:br>
            <a:endParaRPr lang="es-EC" sz="2000" dirty="0" smtClean="0">
              <a:solidFill>
                <a:schemeClr val="tx1"/>
              </a:solidFill>
              <a:latin typeface="Times New Roman" panose="02020603050405020304" pitchFamily="18" charset="0"/>
              <a:cs typeface="Times New Roman" panose="02020603050405020304" pitchFamily="18" charset="0"/>
            </a:endParaRPr>
          </a:p>
          <a:p>
            <a:pPr algn="ctr"/>
            <a:r>
              <a:rPr lang="es-EC" sz="2000" dirty="0" smtClean="0">
                <a:solidFill>
                  <a:schemeClr val="tx1"/>
                </a:solidFill>
                <a:latin typeface="Times New Roman" panose="02020603050405020304" pitchFamily="18" charset="0"/>
                <a:cs typeface="Times New Roman" panose="02020603050405020304" pitchFamily="18" charset="0"/>
              </a:rPr>
              <a:t>Alcances y proyectos incumplidos.</a:t>
            </a:r>
          </a:p>
          <a:p>
            <a:pPr algn="ctr"/>
            <a:endParaRPr lang="es-EC" sz="2000" dirty="0">
              <a:solidFill>
                <a:schemeClr val="tx1"/>
              </a:solidFill>
              <a:latin typeface="Times New Roman" panose="02020603050405020304" pitchFamily="18" charset="0"/>
              <a:cs typeface="Times New Roman" panose="02020603050405020304" pitchFamily="18" charset="0"/>
            </a:endParaRPr>
          </a:p>
          <a:p>
            <a:pPr algn="ctr"/>
            <a:r>
              <a:rPr lang="es-EC" sz="2000" dirty="0" smtClean="0">
                <a:solidFill>
                  <a:schemeClr val="tx1"/>
                </a:solidFill>
                <a:latin typeface="Times New Roman" panose="02020603050405020304" pitchFamily="18" charset="0"/>
                <a:cs typeface="Times New Roman" panose="02020603050405020304" pitchFamily="18" charset="0"/>
              </a:rPr>
              <a:t>Falta de disponibilidad de los recursos de TI.</a:t>
            </a:r>
            <a:endParaRPr lang="es-EC" sz="2000" dirty="0">
              <a:solidFill>
                <a:schemeClr val="tx1"/>
              </a:solidFill>
              <a:latin typeface="Times New Roman" panose="02020603050405020304" pitchFamily="18" charset="0"/>
              <a:cs typeface="Times New Roman" panose="02020603050405020304" pitchFamily="18" charset="0"/>
            </a:endParaRPr>
          </a:p>
        </p:txBody>
      </p:sp>
      <p:sp>
        <p:nvSpPr>
          <p:cNvPr id="12" name="Flecha abajo 11"/>
          <p:cNvSpPr/>
          <p:nvPr/>
        </p:nvSpPr>
        <p:spPr>
          <a:xfrm>
            <a:off x="6553184" y="1375580"/>
            <a:ext cx="4040372" cy="50557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dirty="0" smtClean="0">
                <a:solidFill>
                  <a:schemeClr val="tx1"/>
                </a:solidFill>
                <a:latin typeface="Times New Roman" panose="02020603050405020304" pitchFamily="18" charset="0"/>
                <a:cs typeface="Times New Roman" panose="02020603050405020304" pitchFamily="18" charset="0"/>
              </a:rPr>
              <a:t>Experiencia negativa para el cliente.</a:t>
            </a:r>
          </a:p>
          <a:p>
            <a:pPr algn="ctr"/>
            <a:endParaRPr lang="es-EC" sz="2000" dirty="0">
              <a:solidFill>
                <a:schemeClr val="tx1"/>
              </a:solidFill>
              <a:latin typeface="Times New Roman" panose="02020603050405020304" pitchFamily="18" charset="0"/>
              <a:cs typeface="Times New Roman" panose="02020603050405020304" pitchFamily="18" charset="0"/>
            </a:endParaRPr>
          </a:p>
          <a:p>
            <a:pPr algn="ctr"/>
            <a:r>
              <a:rPr lang="es-EC" sz="2000" dirty="0" smtClean="0">
                <a:solidFill>
                  <a:schemeClr val="tx1"/>
                </a:solidFill>
                <a:latin typeface="Times New Roman" panose="02020603050405020304" pitchFamily="18" charset="0"/>
                <a:cs typeface="Times New Roman" panose="02020603050405020304" pitchFamily="18" charset="0"/>
              </a:rPr>
              <a:t>Pérdida de competitividad empresarial.</a:t>
            </a:r>
          </a:p>
          <a:p>
            <a:pPr algn="ctr"/>
            <a:endParaRPr lang="es-EC" sz="2000" dirty="0">
              <a:solidFill>
                <a:schemeClr val="tx1"/>
              </a:solidFill>
              <a:latin typeface="Times New Roman" panose="02020603050405020304" pitchFamily="18" charset="0"/>
              <a:cs typeface="Times New Roman" panose="02020603050405020304" pitchFamily="18" charset="0"/>
            </a:endParaRPr>
          </a:p>
          <a:p>
            <a:pPr algn="ctr"/>
            <a:r>
              <a:rPr lang="es-EC" sz="2000" dirty="0" smtClean="0">
                <a:solidFill>
                  <a:schemeClr val="tx1"/>
                </a:solidFill>
                <a:latin typeface="Times New Roman" panose="02020603050405020304" pitchFamily="18" charset="0"/>
                <a:cs typeface="Times New Roman" panose="02020603050405020304" pitchFamily="18" charset="0"/>
              </a:rPr>
              <a:t>Información no disponible.</a:t>
            </a:r>
          </a:p>
          <a:p>
            <a:pPr algn="ctr"/>
            <a:endParaRPr lang="es-EC" sz="2000" dirty="0">
              <a:solidFill>
                <a:schemeClr val="tx1"/>
              </a:solidFill>
              <a:latin typeface="Times New Roman" panose="02020603050405020304" pitchFamily="18" charset="0"/>
              <a:cs typeface="Times New Roman" panose="02020603050405020304" pitchFamily="18" charset="0"/>
            </a:endParaRPr>
          </a:p>
          <a:p>
            <a:pPr algn="ctr"/>
            <a:r>
              <a:rPr lang="es-EC" sz="2000" dirty="0" smtClean="0">
                <a:solidFill>
                  <a:schemeClr val="tx1"/>
                </a:solidFill>
                <a:latin typeface="Times New Roman" panose="02020603050405020304" pitchFamily="18" charset="0"/>
                <a:cs typeface="Times New Roman" panose="02020603050405020304" pitchFamily="18" charset="0"/>
              </a:rPr>
              <a:t>Pérdidas económicas.</a:t>
            </a:r>
            <a:endParaRPr lang="es-EC" sz="2000" dirty="0">
              <a:solidFill>
                <a:schemeClr val="tx1"/>
              </a:solidFill>
              <a:latin typeface="Times New Roman" panose="02020603050405020304" pitchFamily="18" charset="0"/>
              <a:cs typeface="Times New Roman" panose="02020603050405020304" pitchFamily="18" charset="0"/>
            </a:endParaRPr>
          </a:p>
        </p:txBody>
      </p:sp>
      <p:sp>
        <p:nvSpPr>
          <p:cNvPr id="4" name="Corchetes 3"/>
          <p:cNvSpPr/>
          <p:nvPr/>
        </p:nvSpPr>
        <p:spPr>
          <a:xfrm>
            <a:off x="267959" y="1375580"/>
            <a:ext cx="1792980" cy="1467293"/>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r>
              <a:rPr lang="es-EC" sz="2000" b="1" dirty="0">
                <a:latin typeface="Times New Roman" panose="02020603050405020304" pitchFamily="18" charset="0"/>
                <a:cs typeface="Times New Roman" panose="02020603050405020304" pitchFamily="18" charset="0"/>
              </a:rPr>
              <a:t>Á</a:t>
            </a:r>
            <a:r>
              <a:rPr lang="es-EC" sz="2000" b="1" dirty="0" smtClean="0">
                <a:latin typeface="Times New Roman" panose="02020603050405020304" pitchFamily="18" charset="0"/>
                <a:cs typeface="Times New Roman" panose="02020603050405020304" pitchFamily="18" charset="0"/>
              </a:rPr>
              <a:t>rea de TIC’s</a:t>
            </a:r>
            <a:endParaRPr lang="es-EC"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2624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47737" y="699682"/>
            <a:ext cx="8596668" cy="1320800"/>
          </a:xfrm>
        </p:spPr>
        <p:txBody>
          <a:bodyPr>
            <a:normAutofit/>
          </a:bodyPr>
          <a:lstStyle/>
          <a:p>
            <a:r>
              <a:rPr lang="es-EC" b="1" u="sng" dirty="0" smtClean="0">
                <a:latin typeface="Times New Roman" panose="02020603050405020304" pitchFamily="18" charset="0"/>
                <a:cs typeface="Times New Roman" panose="02020603050405020304" pitchFamily="18" charset="0"/>
              </a:rPr>
              <a:t>OBJETIVO GENERAL</a:t>
            </a:r>
            <a:endParaRPr lang="es-EC" b="1" u="sng" dirty="0">
              <a:latin typeface="Times New Roman" panose="02020603050405020304" pitchFamily="18" charset="0"/>
              <a:cs typeface="Times New Roman" panose="02020603050405020304" pitchFamily="18" charset="0"/>
            </a:endParaRPr>
          </a:p>
        </p:txBody>
      </p:sp>
      <p:sp>
        <p:nvSpPr>
          <p:cNvPr id="4" name="CuadroTexto 3"/>
          <p:cNvSpPr txBox="1"/>
          <p:nvPr/>
        </p:nvSpPr>
        <p:spPr>
          <a:xfrm>
            <a:off x="947737" y="2255142"/>
            <a:ext cx="7867650" cy="2241960"/>
          </a:xfrm>
          <a:prstGeom prst="rect">
            <a:avLst/>
          </a:prstGeom>
          <a:noFill/>
        </p:spPr>
        <p:txBody>
          <a:bodyPr wrap="square" rtlCol="0">
            <a:spAutoFit/>
          </a:bodyPr>
          <a:lstStyle/>
          <a:p>
            <a:pPr algn="just">
              <a:lnSpc>
                <a:spcPct val="150000"/>
              </a:lnSpc>
            </a:pPr>
            <a:r>
              <a:rPr lang="es-EC" sz="2400" dirty="0">
                <a:latin typeface="Times New Roman" panose="02020603050405020304" pitchFamily="18" charset="0"/>
                <a:cs typeface="Times New Roman" panose="02020603050405020304" pitchFamily="18" charset="0"/>
              </a:rPr>
              <a:t>Proponer el direccionamiento estratégico organizacional con los procesos de TIC’s, a fin de optimizar el uso de sus recursos y cumplir con la estrategia empresarial, en  la empresa Salud SA.</a:t>
            </a:r>
          </a:p>
        </p:txBody>
      </p:sp>
      <p:sp>
        <p:nvSpPr>
          <p:cNvPr id="6" name="Marcador de número de diapositiva 5"/>
          <p:cNvSpPr>
            <a:spLocks noGrp="1"/>
          </p:cNvSpPr>
          <p:nvPr>
            <p:ph type="sldNum" sz="quarter" idx="12"/>
          </p:nvPr>
        </p:nvSpPr>
        <p:spPr/>
        <p:txBody>
          <a:bodyPr/>
          <a:lstStyle/>
          <a:p>
            <a:fld id="{B2DFA9D7-8B47-446C-A1AC-D5752D71C243}" type="slidenum">
              <a:rPr lang="es-EC" smtClean="0"/>
              <a:t>6</a:t>
            </a:fld>
            <a:endParaRPr lang="es-EC"/>
          </a:p>
        </p:txBody>
      </p:sp>
    </p:spTree>
    <p:extLst>
      <p:ext uri="{BB962C8B-B14F-4D97-AF65-F5344CB8AC3E}">
        <p14:creationId xmlns:p14="http://schemas.microsoft.com/office/powerpoint/2010/main" val="14352610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44605" y="544372"/>
            <a:ext cx="7053155" cy="858760"/>
          </a:xfrm>
        </p:spPr>
        <p:txBody>
          <a:bodyPr>
            <a:noAutofit/>
          </a:bodyPr>
          <a:lstStyle/>
          <a:p>
            <a:pPr>
              <a:lnSpc>
                <a:spcPct val="150000"/>
              </a:lnSpc>
            </a:pPr>
            <a:r>
              <a:rPr lang="es-EC" b="1" u="sng" dirty="0" smtClean="0">
                <a:latin typeface="Times New Roman" panose="02020603050405020304" pitchFamily="18" charset="0"/>
                <a:cs typeface="Times New Roman" panose="02020603050405020304" pitchFamily="18" charset="0"/>
              </a:rPr>
              <a:t>OBJETIVOS ESPECÍFICO</a:t>
            </a:r>
            <a:r>
              <a:rPr lang="es-EC" sz="4000" dirty="0" smtClean="0"/>
              <a:t/>
            </a:r>
            <a:br>
              <a:rPr lang="es-EC" sz="4000" dirty="0" smtClean="0"/>
            </a:br>
            <a:endParaRPr lang="es-EC" sz="2400" dirty="0"/>
          </a:p>
        </p:txBody>
      </p:sp>
      <p:sp>
        <p:nvSpPr>
          <p:cNvPr id="4" name="Marcador de número de diapositiva 3"/>
          <p:cNvSpPr>
            <a:spLocks noGrp="1"/>
          </p:cNvSpPr>
          <p:nvPr>
            <p:ph type="sldNum" sz="quarter" idx="12"/>
          </p:nvPr>
        </p:nvSpPr>
        <p:spPr/>
        <p:txBody>
          <a:bodyPr/>
          <a:lstStyle/>
          <a:p>
            <a:fld id="{B2DFA9D7-8B47-446C-A1AC-D5752D71C243}" type="slidenum">
              <a:rPr lang="es-EC" smtClean="0"/>
              <a:t>7</a:t>
            </a:fld>
            <a:endParaRPr lang="es-EC"/>
          </a:p>
        </p:txBody>
      </p:sp>
      <p:sp>
        <p:nvSpPr>
          <p:cNvPr id="5" name="Título 1"/>
          <p:cNvSpPr txBox="1">
            <a:spLocks/>
          </p:cNvSpPr>
          <p:nvPr/>
        </p:nvSpPr>
        <p:spPr>
          <a:xfrm>
            <a:off x="844605" y="1708170"/>
            <a:ext cx="7873725" cy="1797268"/>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lnSpc>
                <a:spcPct val="150000"/>
              </a:lnSpc>
            </a:pPr>
            <a:r>
              <a:rPr lang="es-EC" sz="2200" dirty="0" smtClean="0">
                <a:solidFill>
                  <a:schemeClr val="tx1"/>
                </a:solidFill>
                <a:latin typeface="Times New Roman" panose="02020603050405020304" pitchFamily="18" charset="0"/>
                <a:cs typeface="Times New Roman" panose="02020603050405020304" pitchFamily="18" charset="0"/>
              </a:rPr>
              <a:t>Realizar una revisión de literatura ligera acerca de las causas que afectan a las TIC’s que no permitan apoyar a las empresas en el cumplimiento de su planificación estratégica.</a:t>
            </a:r>
            <a:endParaRPr lang="es-EC" sz="2200" dirty="0">
              <a:solidFill>
                <a:schemeClr val="tx1"/>
              </a:solidFill>
              <a:latin typeface="Times New Roman" panose="02020603050405020304" pitchFamily="18" charset="0"/>
              <a:cs typeface="Times New Roman" panose="02020603050405020304" pitchFamily="18" charset="0"/>
            </a:endParaRPr>
          </a:p>
        </p:txBody>
      </p:sp>
      <p:sp>
        <p:nvSpPr>
          <p:cNvPr id="6" name="Título 1"/>
          <p:cNvSpPr txBox="1">
            <a:spLocks/>
          </p:cNvSpPr>
          <p:nvPr/>
        </p:nvSpPr>
        <p:spPr>
          <a:xfrm>
            <a:off x="844605" y="3657957"/>
            <a:ext cx="7873725" cy="223088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lnSpc>
                <a:spcPct val="150000"/>
              </a:lnSpc>
            </a:pPr>
            <a:r>
              <a:rPr lang="es-EC" sz="2200" dirty="0" smtClean="0">
                <a:solidFill>
                  <a:schemeClr val="tx1"/>
                </a:solidFill>
                <a:latin typeface="Times New Roman" panose="02020603050405020304" pitchFamily="18" charset="0"/>
                <a:cs typeface="Times New Roman" panose="02020603050405020304" pitchFamily="18" charset="0"/>
              </a:rPr>
              <a:t>Diseño y aplicación de una encuesta en Salud SA, a fin de establecer las razones por las que afecta a la estrategia empresarial, presentando subutilización de recursos económicos y el no cumplimiento de requerimientos de cliente en la área de TIC’s.</a:t>
            </a:r>
            <a:endParaRPr lang="es-EC" sz="2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24444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44605" y="544372"/>
            <a:ext cx="7053155" cy="858760"/>
          </a:xfrm>
        </p:spPr>
        <p:txBody>
          <a:bodyPr>
            <a:noAutofit/>
          </a:bodyPr>
          <a:lstStyle/>
          <a:p>
            <a:pPr>
              <a:lnSpc>
                <a:spcPct val="150000"/>
              </a:lnSpc>
            </a:pPr>
            <a:r>
              <a:rPr lang="es-EC" b="1" u="sng" dirty="0" smtClean="0">
                <a:latin typeface="Times New Roman" panose="02020603050405020304" pitchFamily="18" charset="0"/>
                <a:cs typeface="Times New Roman" panose="02020603050405020304" pitchFamily="18" charset="0"/>
              </a:rPr>
              <a:t>OBJETIVOS ESPECÍFICO</a:t>
            </a:r>
            <a:r>
              <a:rPr lang="es-EC" sz="4000" dirty="0" smtClean="0"/>
              <a:t/>
            </a:r>
            <a:br>
              <a:rPr lang="es-EC" sz="4000" dirty="0" smtClean="0"/>
            </a:br>
            <a:endParaRPr lang="es-EC" sz="2400" dirty="0"/>
          </a:p>
        </p:txBody>
      </p:sp>
      <p:sp>
        <p:nvSpPr>
          <p:cNvPr id="4" name="Marcador de número de diapositiva 3"/>
          <p:cNvSpPr>
            <a:spLocks noGrp="1"/>
          </p:cNvSpPr>
          <p:nvPr>
            <p:ph type="sldNum" sz="quarter" idx="12"/>
          </p:nvPr>
        </p:nvSpPr>
        <p:spPr/>
        <p:txBody>
          <a:bodyPr/>
          <a:lstStyle/>
          <a:p>
            <a:fld id="{B2DFA9D7-8B47-446C-A1AC-D5752D71C243}" type="slidenum">
              <a:rPr lang="es-EC" smtClean="0"/>
              <a:t>8</a:t>
            </a:fld>
            <a:endParaRPr lang="es-EC"/>
          </a:p>
        </p:txBody>
      </p:sp>
      <p:sp>
        <p:nvSpPr>
          <p:cNvPr id="5" name="Título 1"/>
          <p:cNvSpPr txBox="1">
            <a:spLocks/>
          </p:cNvSpPr>
          <p:nvPr/>
        </p:nvSpPr>
        <p:spPr>
          <a:xfrm>
            <a:off x="844605" y="1708170"/>
            <a:ext cx="7873725" cy="1797268"/>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lgn="just"/>
            <a:r>
              <a:rPr lang="es-EC" sz="2200" dirty="0" smtClean="0">
                <a:solidFill>
                  <a:schemeClr val="tx1"/>
                </a:solidFill>
                <a:latin typeface="Times New Roman" panose="02020603050405020304" pitchFamily="18" charset="0"/>
                <a:cs typeface="Times New Roman" panose="02020603050405020304" pitchFamily="18" charset="0"/>
              </a:rPr>
              <a:t>Analizar </a:t>
            </a:r>
            <a:r>
              <a:rPr lang="es-EC" sz="2200" dirty="0">
                <a:solidFill>
                  <a:schemeClr val="tx1"/>
                </a:solidFill>
                <a:latin typeface="Times New Roman" panose="02020603050405020304" pitchFamily="18" charset="0"/>
                <a:cs typeface="Times New Roman" panose="02020603050405020304" pitchFamily="18" charset="0"/>
              </a:rPr>
              <a:t>los resultados de las causas que afectan a las TIC’s a fin de establecer una posible propuesta de solución para el direccionamiento de los objetivos estratégicos con TIC’s. </a:t>
            </a:r>
          </a:p>
        </p:txBody>
      </p:sp>
    </p:spTree>
    <p:extLst>
      <p:ext uri="{BB962C8B-B14F-4D97-AF65-F5344CB8AC3E}">
        <p14:creationId xmlns:p14="http://schemas.microsoft.com/office/powerpoint/2010/main" val="2118363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7425" y="334984"/>
            <a:ext cx="9680028" cy="804545"/>
          </a:xfrm>
        </p:spPr>
        <p:txBody>
          <a:bodyPr>
            <a:noAutofit/>
          </a:bodyPr>
          <a:lstStyle/>
          <a:p>
            <a:pPr>
              <a:lnSpc>
                <a:spcPct val="150000"/>
              </a:lnSpc>
            </a:pPr>
            <a:r>
              <a:rPr lang="es-EC" sz="3200" b="1" u="sng" dirty="0" smtClean="0">
                <a:latin typeface="Times New Roman" panose="02020603050405020304" pitchFamily="18" charset="0"/>
                <a:cs typeface="Times New Roman" panose="02020603050405020304" pitchFamily="18" charset="0"/>
              </a:rPr>
              <a:t>METODOLOGÍA DE INVESTIGACIÓN</a:t>
            </a:r>
            <a:endParaRPr lang="es-EC" sz="3200" b="1" u="sng" dirty="0">
              <a:latin typeface="Times New Roman" panose="02020603050405020304" pitchFamily="18" charset="0"/>
              <a:cs typeface="Times New Roman" panose="02020603050405020304" pitchFamily="18" charset="0"/>
            </a:endParaRPr>
          </a:p>
        </p:txBody>
      </p:sp>
      <p:sp>
        <p:nvSpPr>
          <p:cNvPr id="3" name="Rectangle 2"/>
          <p:cNvSpPr>
            <a:spLocks noChangeArrowheads="1"/>
          </p:cNvSpPr>
          <p:nvPr/>
        </p:nvSpPr>
        <p:spPr bwMode="auto">
          <a:xfrm>
            <a:off x="1024759" y="5145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graphicFrame>
        <p:nvGraphicFramePr>
          <p:cNvPr id="4" name="Diagrama 3"/>
          <p:cNvGraphicFramePr/>
          <p:nvPr>
            <p:extLst>
              <p:ext uri="{D42A27DB-BD31-4B8C-83A1-F6EECF244321}">
                <p14:modId xmlns:p14="http://schemas.microsoft.com/office/powerpoint/2010/main" val="1232195931"/>
              </p:ext>
            </p:extLst>
          </p:nvPr>
        </p:nvGraphicFramePr>
        <p:xfrm>
          <a:off x="3419957" y="1423056"/>
          <a:ext cx="4110990" cy="50399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3"/>
          <p:cNvSpPr>
            <a:spLocks noChangeArrowheads="1"/>
          </p:cNvSpPr>
          <p:nvPr/>
        </p:nvSpPr>
        <p:spPr bwMode="auto">
          <a:xfrm>
            <a:off x="1024759" y="50865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7" name="Marcador de número de diapositiva 6"/>
          <p:cNvSpPr>
            <a:spLocks noGrp="1"/>
          </p:cNvSpPr>
          <p:nvPr>
            <p:ph type="sldNum" sz="quarter" idx="12"/>
          </p:nvPr>
        </p:nvSpPr>
        <p:spPr/>
        <p:txBody>
          <a:bodyPr/>
          <a:lstStyle/>
          <a:p>
            <a:fld id="{B2DFA9D7-8B47-446C-A1AC-D5752D71C243}" type="slidenum">
              <a:rPr lang="es-EC" smtClean="0"/>
              <a:t>9</a:t>
            </a:fld>
            <a:endParaRPr lang="es-EC"/>
          </a:p>
        </p:txBody>
      </p:sp>
    </p:spTree>
    <p:extLst>
      <p:ext uri="{BB962C8B-B14F-4D97-AF65-F5344CB8AC3E}">
        <p14:creationId xmlns:p14="http://schemas.microsoft.com/office/powerpoint/2010/main" val="3100781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Personalizado 10">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000000"/>
      </a:hlink>
      <a:folHlink>
        <a:srgbClr val="000000"/>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Facet</Template>
  <TotalTime>10385</TotalTime>
  <Words>2425</Words>
  <Application>Microsoft Office PowerPoint</Application>
  <PresentationFormat>Panorámica</PresentationFormat>
  <Paragraphs>251</Paragraphs>
  <Slides>23</Slides>
  <Notes>20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23</vt:i4>
      </vt:variant>
    </vt:vector>
  </HeadingPairs>
  <TitlesOfParts>
    <vt:vector size="29" baseType="lpstr">
      <vt:lpstr>Arial</vt:lpstr>
      <vt:lpstr>Calibri</vt:lpstr>
      <vt:lpstr>Times New Roman</vt:lpstr>
      <vt:lpstr>Trebuchet MS</vt:lpstr>
      <vt:lpstr>Wingdings 3</vt:lpstr>
      <vt:lpstr>Faceta</vt:lpstr>
      <vt:lpstr>TRABAJO DE TITULACIÓN MAESTRÍA EN PLANIFICACIÓN Y DIRECCIÓN ESTRATÉGICA   DIRECCIONAMIENTO ESTRATÉGICO EMPRESARIAL BASADO EN TIC’s EN LA EMPRESA DE MEDICINA PREPAGADA MEJOR POSICIONADA EN EL AÑO 2017, DE ACUERDO A LA REVISTA EKOS.    AUTOR: MIÑO VIDAL MARIA MERCEDES </vt:lpstr>
      <vt:lpstr>AGENDA</vt:lpstr>
      <vt:lpstr>ANTECEDENTES</vt:lpstr>
      <vt:lpstr>Presentación de PowerPoint</vt:lpstr>
      <vt:lpstr>Presentación de PowerPoint</vt:lpstr>
      <vt:lpstr>OBJETIVO GENERAL</vt:lpstr>
      <vt:lpstr>OBJETIVOS ESPECÍFICO </vt:lpstr>
      <vt:lpstr>OBJETIVOS ESPECÍFICO </vt:lpstr>
      <vt:lpstr>METODOLOGÍA DE INVESTIGACIÓN</vt:lpstr>
      <vt:lpstr>SITUACIÓN ACTUAL DE SALUD SA </vt:lpstr>
      <vt:lpstr>PROYECTOS ESTRATÉGICOS</vt:lpstr>
      <vt:lpstr>FODA DEL ÁREA DE TI</vt:lpstr>
      <vt:lpstr>FODA DEL ÁREA DE TI</vt:lpstr>
      <vt:lpstr>DISEÑO DE LA ENCUESTA</vt:lpstr>
      <vt:lpstr>RESULTADOS</vt:lpstr>
      <vt:lpstr>RESULTADOS</vt:lpstr>
      <vt:lpstr>RESULTADOS</vt:lpstr>
      <vt:lpstr>RESULTADOS</vt:lpstr>
      <vt:lpstr>RESULTADOS</vt:lpstr>
      <vt:lpstr>PROPUESTA</vt:lpstr>
      <vt:lpstr>CONCLUSIONES</vt:lpstr>
      <vt:lpstr>RECOMENDACIONES</vt:lpstr>
      <vt:lpstr>TRABAJO DE TITULACIÓN MAESTRÍA EN PLANIFICACIÓN Y DIRECCIÓN ESTRATÉGICA   DIRECCIONAMIENTO ESTRATÉGICO EMPRESARIAL BASADO EN TIC’s EN LA EMPRESA DE MEDICINA PREPAGADA MEJOR POSICIONADA EN EL AÑO 2017, DE ACUERDO A LA REVISTA EKOS.    AUTOR: MIÑO VIDAL MARIA MERCEDES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hernan jacome</dc:creator>
  <cp:lastModifiedBy>Windows User</cp:lastModifiedBy>
  <cp:revision>596</cp:revision>
  <dcterms:created xsi:type="dcterms:W3CDTF">2017-01-05T01:03:21Z</dcterms:created>
  <dcterms:modified xsi:type="dcterms:W3CDTF">2019-07-18T11:32:55Z</dcterms:modified>
</cp:coreProperties>
</file>