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handoutMasterIdLst>
    <p:handoutMasterId r:id="rId17"/>
  </p:handoutMasterIdLst>
  <p:sldIdLst>
    <p:sldId id="309" r:id="rId2"/>
    <p:sldId id="293" r:id="rId3"/>
    <p:sldId id="290" r:id="rId4"/>
    <p:sldId id="259" r:id="rId5"/>
    <p:sldId id="295" r:id="rId6"/>
    <p:sldId id="257" r:id="rId7"/>
    <p:sldId id="308" r:id="rId8"/>
    <p:sldId id="297" r:id="rId9"/>
    <p:sldId id="304" r:id="rId10"/>
    <p:sldId id="298" r:id="rId11"/>
    <p:sldId id="305" r:id="rId12"/>
    <p:sldId id="306" r:id="rId13"/>
    <p:sldId id="307" r:id="rId14"/>
    <p:sldId id="270" r:id="rId15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56A3E-01FB-4895-9225-EF0F69BFFB4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AC78853-AEB3-4229-8BE8-F0FE7998A134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C">
              <a:solidFill>
                <a:schemeClr val="tx1"/>
              </a:solidFill>
            </a:rPr>
            <a:t>Planificación Estratégica</a:t>
          </a:r>
        </a:p>
      </dgm:t>
    </dgm:pt>
    <dgm:pt modelId="{63769585-31C6-472C-B18B-E09F92F3E7F4}" type="parTrans" cxnId="{AC5B8E9F-4A9F-4092-9BEE-2AEE9CDB4ED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3324605-8016-486C-AFDD-586ADDDB725A}" type="sibTrans" cxnId="{AC5B8E9F-4A9F-4092-9BEE-2AEE9CDB4ED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49752E8-66F6-48F2-A605-45D402BB08B3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EC" sz="900" dirty="0">
              <a:solidFill>
                <a:schemeClr val="tx1"/>
              </a:solidFill>
            </a:rPr>
            <a:t>Direccionamiento</a:t>
          </a:r>
          <a:r>
            <a:rPr lang="es-EC" sz="950" dirty="0">
              <a:solidFill>
                <a:schemeClr val="tx1"/>
              </a:solidFill>
            </a:rPr>
            <a:t> Estratégico </a:t>
          </a:r>
        </a:p>
      </dgm:t>
    </dgm:pt>
    <dgm:pt modelId="{B6B4942B-4A36-4E3D-91EA-E7AA390CFB0B}" type="parTrans" cxnId="{B6E69E5C-87E6-446C-BABC-D549F4606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8AF3B8C-3D01-49B1-B5A2-7084BF61038D}" type="sibTrans" cxnId="{B6E69E5C-87E6-446C-BABC-D549F4606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60846FF-B1F6-4F3E-8E0A-D3B9755A9BDD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C" sz="1000">
              <a:solidFill>
                <a:schemeClr val="tx1"/>
              </a:solidFill>
            </a:rPr>
            <a:t>Implementación</a:t>
          </a:r>
        </a:p>
      </dgm:t>
    </dgm:pt>
    <dgm:pt modelId="{E6DBDD6C-35AB-496D-B255-050C6B147AAB}" type="parTrans" cxnId="{12E1E0E6-61C4-415D-8AE7-5A13A86506F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3B9C158-0A73-402E-A658-ED500CA57365}" type="sibTrans" cxnId="{12E1E0E6-61C4-415D-8AE7-5A13A86506F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AF75D28-402E-42AF-9E95-DF8CC413D7BF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C" sz="1200" dirty="0">
              <a:solidFill>
                <a:schemeClr val="tx1"/>
              </a:solidFill>
            </a:rPr>
            <a:t>Control y mejoramiento</a:t>
          </a:r>
        </a:p>
      </dgm:t>
    </dgm:pt>
    <dgm:pt modelId="{EEFA6025-FFD9-450F-83C9-5BAF06907ED1}" type="parTrans" cxnId="{341196EB-0C04-446C-89BE-EA19189BB0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48DFC5E-7AF4-4EF8-885F-1EC8E80040C0}" type="sibTrans" cxnId="{341196EB-0C04-446C-89BE-EA19189BB0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A8B06E7-2380-4422-BFDB-13F1C6F48A94}">
      <dgm:prSet phldrT="[Texto]" custT="1"/>
      <dgm:spPr/>
      <dgm:t>
        <a:bodyPr/>
        <a:lstStyle/>
        <a:p>
          <a:r>
            <a:rPr lang="es-EC" sz="1200">
              <a:solidFill>
                <a:schemeClr val="tx1"/>
              </a:solidFill>
            </a:rPr>
            <a:t>Analisis - clientes</a:t>
          </a:r>
        </a:p>
      </dgm:t>
    </dgm:pt>
    <dgm:pt modelId="{D9A1DA59-CBA3-42A5-963D-7584341BDCC6}" type="parTrans" cxnId="{5BCBB624-87C3-4FCF-82D6-14F6D8FF42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B619CEE-28C8-4B77-B92E-B3800559751E}" type="sibTrans" cxnId="{5BCBB624-87C3-4FCF-82D6-14F6D8FF42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8F162E8-1EF4-4550-8D8A-CBF5C0234BA5}" type="pres">
      <dgm:prSet presAssocID="{53F56A3E-01FB-4895-9225-EF0F69BFFB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80E9058-1056-44CB-B8BE-AE9D5A2C136E}" type="pres">
      <dgm:prSet presAssocID="{7AC78853-AEB3-4229-8BE8-F0FE7998A134}" presName="centerShape" presStyleLbl="node0" presStyleIdx="0" presStyleCnt="1"/>
      <dgm:spPr/>
      <dgm:t>
        <a:bodyPr/>
        <a:lstStyle/>
        <a:p>
          <a:endParaRPr lang="es-EC"/>
        </a:p>
      </dgm:t>
    </dgm:pt>
    <dgm:pt modelId="{F543F769-0D61-4733-BE59-C195F811188B}" type="pres">
      <dgm:prSet presAssocID="{749752E8-66F6-48F2-A605-45D402BB08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1A98E7-7E5B-4D79-8CFA-53171A98ACA9}" type="pres">
      <dgm:prSet presAssocID="{749752E8-66F6-48F2-A605-45D402BB08B3}" presName="dummy" presStyleCnt="0"/>
      <dgm:spPr/>
    </dgm:pt>
    <dgm:pt modelId="{85098A79-5AEA-4C83-8D5C-4CA6E9494FEF}" type="pres">
      <dgm:prSet presAssocID="{08AF3B8C-3D01-49B1-B5A2-7084BF61038D}" presName="sibTrans" presStyleLbl="sibTrans2D1" presStyleIdx="0" presStyleCnt="4"/>
      <dgm:spPr/>
      <dgm:t>
        <a:bodyPr/>
        <a:lstStyle/>
        <a:p>
          <a:endParaRPr lang="es-EC"/>
        </a:p>
      </dgm:t>
    </dgm:pt>
    <dgm:pt modelId="{7E3829E2-5EF6-4533-83E6-0EA14EC35567}" type="pres">
      <dgm:prSet presAssocID="{D60846FF-B1F6-4F3E-8E0A-D3B9755A9B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89E480-BB50-4DE7-92C2-9B0F384BC457}" type="pres">
      <dgm:prSet presAssocID="{D60846FF-B1F6-4F3E-8E0A-D3B9755A9BDD}" presName="dummy" presStyleCnt="0"/>
      <dgm:spPr/>
    </dgm:pt>
    <dgm:pt modelId="{153F82DB-A8C6-40E6-833E-F93A9EB93673}" type="pres">
      <dgm:prSet presAssocID="{93B9C158-0A73-402E-A658-ED500CA57365}" presName="sibTrans" presStyleLbl="sibTrans2D1" presStyleIdx="1" presStyleCnt="4"/>
      <dgm:spPr/>
      <dgm:t>
        <a:bodyPr/>
        <a:lstStyle/>
        <a:p>
          <a:endParaRPr lang="es-EC"/>
        </a:p>
      </dgm:t>
    </dgm:pt>
    <dgm:pt modelId="{E2FCB09F-06CA-492B-AF99-22FF5E0984A7}" type="pres">
      <dgm:prSet presAssocID="{0AF75D28-402E-42AF-9E95-DF8CC413D7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D8B00D-2AA1-49C0-B0BC-F17DCF5A7B95}" type="pres">
      <dgm:prSet presAssocID="{0AF75D28-402E-42AF-9E95-DF8CC413D7BF}" presName="dummy" presStyleCnt="0"/>
      <dgm:spPr/>
    </dgm:pt>
    <dgm:pt modelId="{A64D859B-DE2E-47F4-A9C4-0E6AC50A0236}" type="pres">
      <dgm:prSet presAssocID="{648DFC5E-7AF4-4EF8-885F-1EC8E80040C0}" presName="sibTrans" presStyleLbl="sibTrans2D1" presStyleIdx="2" presStyleCnt="4"/>
      <dgm:spPr/>
      <dgm:t>
        <a:bodyPr/>
        <a:lstStyle/>
        <a:p>
          <a:endParaRPr lang="es-EC"/>
        </a:p>
      </dgm:t>
    </dgm:pt>
    <dgm:pt modelId="{029D73D6-39B4-48FC-AF2F-078123A96224}" type="pres">
      <dgm:prSet presAssocID="{4A8B06E7-2380-4422-BFDB-13F1C6F48A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5FC9E0-3783-426B-9242-55C207C23FAC}" type="pres">
      <dgm:prSet presAssocID="{4A8B06E7-2380-4422-BFDB-13F1C6F48A94}" presName="dummy" presStyleCnt="0"/>
      <dgm:spPr/>
    </dgm:pt>
    <dgm:pt modelId="{4B885910-4DD0-49D0-8305-ADA2D61E9439}" type="pres">
      <dgm:prSet presAssocID="{3B619CEE-28C8-4B77-B92E-B3800559751E}" presName="sibTrans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768B61F1-F34D-482E-B660-C3F26E7AAA06}" type="presOf" srcId="{648DFC5E-7AF4-4EF8-885F-1EC8E80040C0}" destId="{A64D859B-DE2E-47F4-A9C4-0E6AC50A0236}" srcOrd="0" destOrd="0" presId="urn:microsoft.com/office/officeart/2005/8/layout/radial6"/>
    <dgm:cxn modelId="{6CDEA8EE-FBC4-454A-ACAD-7E4D9F10EFEC}" type="presOf" srcId="{08AF3B8C-3D01-49B1-B5A2-7084BF61038D}" destId="{85098A79-5AEA-4C83-8D5C-4CA6E9494FEF}" srcOrd="0" destOrd="0" presId="urn:microsoft.com/office/officeart/2005/8/layout/radial6"/>
    <dgm:cxn modelId="{5BCBB624-87C3-4FCF-82D6-14F6D8FF4208}" srcId="{7AC78853-AEB3-4229-8BE8-F0FE7998A134}" destId="{4A8B06E7-2380-4422-BFDB-13F1C6F48A94}" srcOrd="3" destOrd="0" parTransId="{D9A1DA59-CBA3-42A5-963D-7584341BDCC6}" sibTransId="{3B619CEE-28C8-4B77-B92E-B3800559751E}"/>
    <dgm:cxn modelId="{B6E69E5C-87E6-446C-BABC-D549F46060C1}" srcId="{7AC78853-AEB3-4229-8BE8-F0FE7998A134}" destId="{749752E8-66F6-48F2-A605-45D402BB08B3}" srcOrd="0" destOrd="0" parTransId="{B6B4942B-4A36-4E3D-91EA-E7AA390CFB0B}" sibTransId="{08AF3B8C-3D01-49B1-B5A2-7084BF61038D}"/>
    <dgm:cxn modelId="{2DA37EC0-313C-42A9-A9B7-C5C5B07C4AB3}" type="presOf" srcId="{D60846FF-B1F6-4F3E-8E0A-D3B9755A9BDD}" destId="{7E3829E2-5EF6-4533-83E6-0EA14EC35567}" srcOrd="0" destOrd="0" presId="urn:microsoft.com/office/officeart/2005/8/layout/radial6"/>
    <dgm:cxn modelId="{341196EB-0C04-446C-89BE-EA19189BB05C}" srcId="{7AC78853-AEB3-4229-8BE8-F0FE7998A134}" destId="{0AF75D28-402E-42AF-9E95-DF8CC413D7BF}" srcOrd="2" destOrd="0" parTransId="{EEFA6025-FFD9-450F-83C9-5BAF06907ED1}" sibTransId="{648DFC5E-7AF4-4EF8-885F-1EC8E80040C0}"/>
    <dgm:cxn modelId="{B43ECEF7-0B63-41D7-8D4D-F0C9E7EA7F2E}" type="presOf" srcId="{7AC78853-AEB3-4229-8BE8-F0FE7998A134}" destId="{B80E9058-1056-44CB-B8BE-AE9D5A2C136E}" srcOrd="0" destOrd="0" presId="urn:microsoft.com/office/officeart/2005/8/layout/radial6"/>
    <dgm:cxn modelId="{65D87ED7-6DF2-49D9-96ED-36505B0FA91E}" type="presOf" srcId="{3B619CEE-28C8-4B77-B92E-B3800559751E}" destId="{4B885910-4DD0-49D0-8305-ADA2D61E9439}" srcOrd="0" destOrd="0" presId="urn:microsoft.com/office/officeart/2005/8/layout/radial6"/>
    <dgm:cxn modelId="{EA47CFDA-8824-4144-8D82-5B1E0F1C8697}" type="presOf" srcId="{0AF75D28-402E-42AF-9E95-DF8CC413D7BF}" destId="{E2FCB09F-06CA-492B-AF99-22FF5E0984A7}" srcOrd="0" destOrd="0" presId="urn:microsoft.com/office/officeart/2005/8/layout/radial6"/>
    <dgm:cxn modelId="{12E1E0E6-61C4-415D-8AE7-5A13A86506F4}" srcId="{7AC78853-AEB3-4229-8BE8-F0FE7998A134}" destId="{D60846FF-B1F6-4F3E-8E0A-D3B9755A9BDD}" srcOrd="1" destOrd="0" parTransId="{E6DBDD6C-35AB-496D-B255-050C6B147AAB}" sibTransId="{93B9C158-0A73-402E-A658-ED500CA57365}"/>
    <dgm:cxn modelId="{E251ACD8-8AEF-43F4-8A3A-BD71FBDABF24}" type="presOf" srcId="{53F56A3E-01FB-4895-9225-EF0F69BFFB47}" destId="{38F162E8-1EF4-4550-8D8A-CBF5C0234BA5}" srcOrd="0" destOrd="0" presId="urn:microsoft.com/office/officeart/2005/8/layout/radial6"/>
    <dgm:cxn modelId="{AC5B8E9F-4A9F-4092-9BEE-2AEE9CDB4ED1}" srcId="{53F56A3E-01FB-4895-9225-EF0F69BFFB47}" destId="{7AC78853-AEB3-4229-8BE8-F0FE7998A134}" srcOrd="0" destOrd="0" parTransId="{63769585-31C6-472C-B18B-E09F92F3E7F4}" sibTransId="{53324605-8016-486C-AFDD-586ADDDB725A}"/>
    <dgm:cxn modelId="{43033460-D2E3-4443-A950-6369C9D24ED6}" type="presOf" srcId="{93B9C158-0A73-402E-A658-ED500CA57365}" destId="{153F82DB-A8C6-40E6-833E-F93A9EB93673}" srcOrd="0" destOrd="0" presId="urn:microsoft.com/office/officeart/2005/8/layout/radial6"/>
    <dgm:cxn modelId="{69AD9B9B-2ACF-46BD-802F-87D97AF7F643}" type="presOf" srcId="{4A8B06E7-2380-4422-BFDB-13F1C6F48A94}" destId="{029D73D6-39B4-48FC-AF2F-078123A96224}" srcOrd="0" destOrd="0" presId="urn:microsoft.com/office/officeart/2005/8/layout/radial6"/>
    <dgm:cxn modelId="{26221CDF-B3A8-4094-B707-24D65B789A06}" type="presOf" srcId="{749752E8-66F6-48F2-A605-45D402BB08B3}" destId="{F543F769-0D61-4733-BE59-C195F811188B}" srcOrd="0" destOrd="0" presId="urn:microsoft.com/office/officeart/2005/8/layout/radial6"/>
    <dgm:cxn modelId="{9230699F-03A6-4658-A4DE-5EB0114B8C26}" type="presParOf" srcId="{38F162E8-1EF4-4550-8D8A-CBF5C0234BA5}" destId="{B80E9058-1056-44CB-B8BE-AE9D5A2C136E}" srcOrd="0" destOrd="0" presId="urn:microsoft.com/office/officeart/2005/8/layout/radial6"/>
    <dgm:cxn modelId="{B7E539D2-9F19-4997-9807-D07E057C97EA}" type="presParOf" srcId="{38F162E8-1EF4-4550-8D8A-CBF5C0234BA5}" destId="{F543F769-0D61-4733-BE59-C195F811188B}" srcOrd="1" destOrd="0" presId="urn:microsoft.com/office/officeart/2005/8/layout/radial6"/>
    <dgm:cxn modelId="{18BE634F-4326-45B5-81AE-2B1BE47E76E5}" type="presParOf" srcId="{38F162E8-1EF4-4550-8D8A-CBF5C0234BA5}" destId="{341A98E7-7E5B-4D79-8CFA-53171A98ACA9}" srcOrd="2" destOrd="0" presId="urn:microsoft.com/office/officeart/2005/8/layout/radial6"/>
    <dgm:cxn modelId="{A4D35D8E-F6D2-4A8F-8A6E-DE60EB569B5E}" type="presParOf" srcId="{38F162E8-1EF4-4550-8D8A-CBF5C0234BA5}" destId="{85098A79-5AEA-4C83-8D5C-4CA6E9494FEF}" srcOrd="3" destOrd="0" presId="urn:microsoft.com/office/officeart/2005/8/layout/radial6"/>
    <dgm:cxn modelId="{3DFEA097-A40B-45AA-B652-8C5407A3372B}" type="presParOf" srcId="{38F162E8-1EF4-4550-8D8A-CBF5C0234BA5}" destId="{7E3829E2-5EF6-4533-83E6-0EA14EC35567}" srcOrd="4" destOrd="0" presId="urn:microsoft.com/office/officeart/2005/8/layout/radial6"/>
    <dgm:cxn modelId="{D25BE19D-7F8B-4B9F-82C6-4E774999088D}" type="presParOf" srcId="{38F162E8-1EF4-4550-8D8A-CBF5C0234BA5}" destId="{EC89E480-BB50-4DE7-92C2-9B0F384BC457}" srcOrd="5" destOrd="0" presId="urn:microsoft.com/office/officeart/2005/8/layout/radial6"/>
    <dgm:cxn modelId="{92769E8F-0C25-4976-862C-7FF26E1F8DD7}" type="presParOf" srcId="{38F162E8-1EF4-4550-8D8A-CBF5C0234BA5}" destId="{153F82DB-A8C6-40E6-833E-F93A9EB93673}" srcOrd="6" destOrd="0" presId="urn:microsoft.com/office/officeart/2005/8/layout/radial6"/>
    <dgm:cxn modelId="{F4F16C98-62BD-42E3-A021-DBFEB9AC7E02}" type="presParOf" srcId="{38F162E8-1EF4-4550-8D8A-CBF5C0234BA5}" destId="{E2FCB09F-06CA-492B-AF99-22FF5E0984A7}" srcOrd="7" destOrd="0" presId="urn:microsoft.com/office/officeart/2005/8/layout/radial6"/>
    <dgm:cxn modelId="{62451521-546B-4D0B-A560-8A8C2D59FE17}" type="presParOf" srcId="{38F162E8-1EF4-4550-8D8A-CBF5C0234BA5}" destId="{60D8B00D-2AA1-49C0-B0BC-F17DCF5A7B95}" srcOrd="8" destOrd="0" presId="urn:microsoft.com/office/officeart/2005/8/layout/radial6"/>
    <dgm:cxn modelId="{0A919975-5194-4184-BD03-99D57B40D4CC}" type="presParOf" srcId="{38F162E8-1EF4-4550-8D8A-CBF5C0234BA5}" destId="{A64D859B-DE2E-47F4-A9C4-0E6AC50A0236}" srcOrd="9" destOrd="0" presId="urn:microsoft.com/office/officeart/2005/8/layout/radial6"/>
    <dgm:cxn modelId="{A3ACEBCF-E624-46D1-AE42-05F98362BEFC}" type="presParOf" srcId="{38F162E8-1EF4-4550-8D8A-CBF5C0234BA5}" destId="{029D73D6-39B4-48FC-AF2F-078123A96224}" srcOrd="10" destOrd="0" presId="urn:microsoft.com/office/officeart/2005/8/layout/radial6"/>
    <dgm:cxn modelId="{59AB59C7-DECA-4C22-8808-F2EBA5B1FBDE}" type="presParOf" srcId="{38F162E8-1EF4-4550-8D8A-CBF5C0234BA5}" destId="{F45FC9E0-3783-426B-9242-55C207C23FAC}" srcOrd="11" destOrd="0" presId="urn:microsoft.com/office/officeart/2005/8/layout/radial6"/>
    <dgm:cxn modelId="{56E8C327-4875-4B12-8E64-E7FBCA11C404}" type="presParOf" srcId="{38F162E8-1EF4-4550-8D8A-CBF5C0234BA5}" destId="{4B885910-4DD0-49D0-8305-ADA2D61E943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85910-4DD0-49D0-8305-ADA2D61E9439}">
      <dsp:nvSpPr>
        <dsp:cNvPr id="0" name=""/>
        <dsp:cNvSpPr/>
      </dsp:nvSpPr>
      <dsp:spPr>
        <a:xfrm>
          <a:off x="2218120" y="615040"/>
          <a:ext cx="4098511" cy="4098511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D859B-DE2E-47F4-A9C4-0E6AC50A0236}">
      <dsp:nvSpPr>
        <dsp:cNvPr id="0" name=""/>
        <dsp:cNvSpPr/>
      </dsp:nvSpPr>
      <dsp:spPr>
        <a:xfrm>
          <a:off x="2218120" y="615040"/>
          <a:ext cx="4098511" cy="4098511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F82DB-A8C6-40E6-833E-F93A9EB93673}">
      <dsp:nvSpPr>
        <dsp:cNvPr id="0" name=""/>
        <dsp:cNvSpPr/>
      </dsp:nvSpPr>
      <dsp:spPr>
        <a:xfrm>
          <a:off x="2218120" y="615040"/>
          <a:ext cx="4098511" cy="4098511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8A79-5AEA-4C83-8D5C-4CA6E9494FEF}">
      <dsp:nvSpPr>
        <dsp:cNvPr id="0" name=""/>
        <dsp:cNvSpPr/>
      </dsp:nvSpPr>
      <dsp:spPr>
        <a:xfrm>
          <a:off x="2218120" y="615040"/>
          <a:ext cx="4098511" cy="4098511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E9058-1056-44CB-B8BE-AE9D5A2C136E}">
      <dsp:nvSpPr>
        <dsp:cNvPr id="0" name=""/>
        <dsp:cNvSpPr/>
      </dsp:nvSpPr>
      <dsp:spPr>
        <a:xfrm>
          <a:off x="3323469" y="1720389"/>
          <a:ext cx="1887813" cy="1887813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>
              <a:solidFill>
                <a:schemeClr val="tx1"/>
              </a:solidFill>
            </a:rPr>
            <a:t>Planificación Estratégica</a:t>
          </a:r>
        </a:p>
      </dsp:txBody>
      <dsp:txXfrm>
        <a:off x="3599933" y="1996853"/>
        <a:ext cx="1334885" cy="1334885"/>
      </dsp:txXfrm>
    </dsp:sp>
    <dsp:sp modelId="{F543F769-0D61-4733-BE59-C195F811188B}">
      <dsp:nvSpPr>
        <dsp:cNvPr id="0" name=""/>
        <dsp:cNvSpPr/>
      </dsp:nvSpPr>
      <dsp:spPr>
        <a:xfrm>
          <a:off x="3606641" y="1878"/>
          <a:ext cx="1321469" cy="1321469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900" kern="1200" dirty="0">
              <a:solidFill>
                <a:schemeClr val="tx1"/>
              </a:solidFill>
            </a:rPr>
            <a:t>Direccionamiento</a:t>
          </a:r>
          <a:r>
            <a:rPr lang="es-EC" sz="950" kern="1200" dirty="0">
              <a:solidFill>
                <a:schemeClr val="tx1"/>
              </a:solidFill>
            </a:rPr>
            <a:t> Estratégico </a:t>
          </a:r>
        </a:p>
      </dsp:txBody>
      <dsp:txXfrm>
        <a:off x="3800166" y="195403"/>
        <a:ext cx="934419" cy="934419"/>
      </dsp:txXfrm>
    </dsp:sp>
    <dsp:sp modelId="{7E3829E2-5EF6-4533-83E6-0EA14EC35567}">
      <dsp:nvSpPr>
        <dsp:cNvPr id="0" name=""/>
        <dsp:cNvSpPr/>
      </dsp:nvSpPr>
      <dsp:spPr>
        <a:xfrm>
          <a:off x="5608323" y="2003561"/>
          <a:ext cx="1321469" cy="132146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>
              <a:solidFill>
                <a:schemeClr val="tx1"/>
              </a:solidFill>
            </a:rPr>
            <a:t>Implementación</a:t>
          </a:r>
        </a:p>
      </dsp:txBody>
      <dsp:txXfrm>
        <a:off x="5801848" y="2197086"/>
        <a:ext cx="934419" cy="934419"/>
      </dsp:txXfrm>
    </dsp:sp>
    <dsp:sp modelId="{E2FCB09F-06CA-492B-AF99-22FF5E0984A7}">
      <dsp:nvSpPr>
        <dsp:cNvPr id="0" name=""/>
        <dsp:cNvSpPr/>
      </dsp:nvSpPr>
      <dsp:spPr>
        <a:xfrm>
          <a:off x="3606641" y="4005243"/>
          <a:ext cx="1321469" cy="132146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>
              <a:solidFill>
                <a:schemeClr val="tx1"/>
              </a:solidFill>
            </a:rPr>
            <a:t>Control y mejoramiento</a:t>
          </a:r>
        </a:p>
      </dsp:txBody>
      <dsp:txXfrm>
        <a:off x="3800166" y="4198768"/>
        <a:ext cx="934419" cy="934419"/>
      </dsp:txXfrm>
    </dsp:sp>
    <dsp:sp modelId="{029D73D6-39B4-48FC-AF2F-078123A96224}">
      <dsp:nvSpPr>
        <dsp:cNvPr id="0" name=""/>
        <dsp:cNvSpPr/>
      </dsp:nvSpPr>
      <dsp:spPr>
        <a:xfrm>
          <a:off x="1604958" y="2003561"/>
          <a:ext cx="1321469" cy="1321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>
              <a:solidFill>
                <a:schemeClr val="tx1"/>
              </a:solidFill>
            </a:rPr>
            <a:t>Analisis - clientes</a:t>
          </a:r>
        </a:p>
      </dsp:txBody>
      <dsp:txXfrm>
        <a:off x="1798483" y="2197086"/>
        <a:ext cx="934419" cy="9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F66780F-5510-41AE-A53A-D2122C5838E9}" type="datetimeFigureOut">
              <a:rPr lang="es-EC" smtClean="0"/>
              <a:pPr/>
              <a:t>4/9/2019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45234DE-D074-4E57-B08F-E55B9882D51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CCED2A2-1A16-493D-8627-9B40F0A7C81A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E9E97A9-C586-4B0E-95D6-EC4850B2682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85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155">
              <a:defRPr/>
            </a:pPr>
            <a:fld id="{7E9E97A9-C586-4B0E-95D6-EC4850B26820}" type="slidenum">
              <a:rPr lang="es-ES">
                <a:solidFill>
                  <a:prstClr val="black"/>
                </a:solidFill>
                <a:latin typeface="Calibri"/>
              </a:rPr>
              <a:pPr defTabSz="966155">
                <a:defRPr/>
              </a:pPr>
              <a:t>9</a:t>
            </a:fld>
            <a:endParaRPr lang="es-E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77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155">
              <a:defRPr/>
            </a:pPr>
            <a:fld id="{7E9E97A9-C586-4B0E-95D6-EC4850B26820}" type="slidenum">
              <a:rPr lang="es-ES">
                <a:solidFill>
                  <a:prstClr val="black"/>
                </a:solidFill>
                <a:latin typeface="Calibri"/>
              </a:rPr>
              <a:pPr defTabSz="966155">
                <a:defRPr/>
              </a:pPr>
              <a:t>11</a:t>
            </a:fld>
            <a:endParaRPr lang="es-E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01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D22C7E-8D62-43B5-B87F-0395039E827B}" type="datetimeFigureOut">
              <a:rPr lang="es-ES" smtClean="0"/>
              <a:pPr/>
              <a:t>04/09/2019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A4C848-D1A2-47E4-BBD7-0C53D556F0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respaldos%20-%2009-06-2018/TESIS%20ESPE%20APROBADO/PRESENTACI&#211;N%20POWER%20POINT/DISE&#209;O/MATRIZ%20DE%20VULNERABILIDAD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cusdro%20de%20indicadores%202.xlsx" TargetMode="Externa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1.-%20Mecanismos%20y%20procedimientos.docx" TargetMode="Externa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80002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s-ES" sz="4200" b="1" dirty="0"/>
              <a:t>VICERRECTORADO DE INVESTIGACIÓN, </a:t>
            </a:r>
            <a:endParaRPr lang="es-ES" sz="4200" b="1" dirty="0" smtClean="0"/>
          </a:p>
          <a:p>
            <a:pPr marL="0" indent="0" algn="ctr">
              <a:buNone/>
            </a:pPr>
            <a:r>
              <a:rPr lang="es-ES" sz="4200" b="1" dirty="0" smtClean="0"/>
              <a:t>INNOVACIÓN </a:t>
            </a:r>
            <a:r>
              <a:rPr lang="es-ES" sz="4200" b="1" dirty="0"/>
              <a:t>Y TRANSFERENCIA DE </a:t>
            </a:r>
            <a:endParaRPr lang="es-ES" sz="4200" b="1" dirty="0" smtClean="0"/>
          </a:p>
          <a:p>
            <a:pPr marL="0" indent="0" algn="ctr">
              <a:buNone/>
            </a:pPr>
            <a:r>
              <a:rPr lang="es-ES" sz="4200" b="1" dirty="0" smtClean="0"/>
              <a:t>TECNOLOGÍA</a:t>
            </a:r>
            <a:endParaRPr lang="es-ES" sz="4200" dirty="0"/>
          </a:p>
          <a:p>
            <a:pPr algn="ctr">
              <a:buNone/>
            </a:pPr>
            <a:endParaRPr lang="es-EC" sz="4600" dirty="0" smtClean="0"/>
          </a:p>
          <a:p>
            <a:pPr marL="0" indent="0" algn="ctr">
              <a:buNone/>
            </a:pPr>
            <a:r>
              <a:rPr lang="es-EC" sz="4200" b="1" dirty="0"/>
              <a:t>CENTRO </a:t>
            </a:r>
            <a:r>
              <a:rPr lang="es-EC" sz="4200" b="1" dirty="0" smtClean="0"/>
              <a:t>DEPOSGRADOS</a:t>
            </a:r>
          </a:p>
          <a:p>
            <a:pPr marL="0" indent="0" algn="ctr">
              <a:buNone/>
            </a:pPr>
            <a:endParaRPr lang="es-EC" sz="4200" b="1" dirty="0" smtClean="0"/>
          </a:p>
          <a:p>
            <a:pPr marL="0" indent="0" algn="ctr">
              <a:buNone/>
            </a:pPr>
            <a:r>
              <a:rPr lang="es-EC" sz="4200" b="1" dirty="0" smtClean="0"/>
              <a:t>MAESTRÍA EN GESTIÓN DE LA CALIDAD Y PRODUCTIVIDAD</a:t>
            </a:r>
          </a:p>
          <a:p>
            <a:pPr marL="0" indent="0" algn="ctr">
              <a:buNone/>
            </a:pPr>
            <a:endParaRPr lang="es-EC" sz="4200" b="1" dirty="0"/>
          </a:p>
          <a:p>
            <a:pPr algn="ctr">
              <a:buNone/>
            </a:pPr>
            <a:r>
              <a:rPr lang="es-ES" sz="4500" dirty="0"/>
              <a:t>TRABAJO DE TITULACIÓN PREVIO A LA OBTENCIÓN DEL TÍTULO DE </a:t>
            </a:r>
            <a:endParaRPr lang="es-ES" sz="4500" dirty="0" smtClean="0"/>
          </a:p>
          <a:p>
            <a:pPr algn="ctr">
              <a:buNone/>
            </a:pPr>
            <a:r>
              <a:rPr lang="es-ES" sz="4500" dirty="0" smtClean="0"/>
              <a:t>MAGISTER </a:t>
            </a:r>
            <a:r>
              <a:rPr lang="es-ES" sz="4500" dirty="0"/>
              <a:t>EN GESTIÓN DE LA CALIDAD Y </a:t>
            </a:r>
            <a:r>
              <a:rPr lang="es-ES" sz="4500" dirty="0" smtClean="0"/>
              <a:t>PRODUCTIVIDAD</a:t>
            </a:r>
          </a:p>
          <a:p>
            <a:pPr algn="ctr">
              <a:buNone/>
            </a:pPr>
            <a:endParaRPr lang="es-ES" sz="4500" dirty="0"/>
          </a:p>
          <a:p>
            <a:pPr algn="ctr">
              <a:buNone/>
            </a:pPr>
            <a:r>
              <a:rPr lang="es-ES" sz="4500" b="1" dirty="0"/>
              <a:t>TEMA: </a:t>
            </a:r>
            <a:r>
              <a:rPr lang="es-EC" sz="4600" dirty="0"/>
              <a:t>Implementación de un Plan Estratégico de Gestión de Servicio Educacional para la Escuela de Servicios y Especialistas de la Fuerza Terrestre tomando como referencia la metodología del Balance Score Card.</a:t>
            </a:r>
            <a:endParaRPr lang="es-ES" sz="4600" dirty="0"/>
          </a:p>
          <a:p>
            <a:pPr algn="ctr">
              <a:buNone/>
            </a:pPr>
            <a:endParaRPr lang="es-EC" sz="4500" dirty="0"/>
          </a:p>
          <a:p>
            <a:pPr marL="0" indent="0">
              <a:buNone/>
            </a:pPr>
            <a:r>
              <a:rPr lang="es-ES" sz="4500" b="1" dirty="0" smtClean="0"/>
              <a:t>  </a:t>
            </a:r>
            <a:r>
              <a:rPr lang="es-ES" sz="4500" b="1" dirty="0" smtClean="0"/>
              <a:t>AUTOR</a:t>
            </a:r>
            <a:r>
              <a:rPr lang="es-ES" sz="4500" b="1" dirty="0"/>
              <a:t>: </a:t>
            </a:r>
            <a:r>
              <a:rPr lang="es-ES" sz="4500" dirty="0"/>
              <a:t>PASPUEL FÉLIX, DIANA ELIZABETH</a:t>
            </a:r>
          </a:p>
          <a:p>
            <a:pPr marL="0" indent="0">
              <a:buNone/>
            </a:pPr>
            <a:r>
              <a:rPr lang="es-ES" sz="4500" b="1" dirty="0"/>
              <a:t> </a:t>
            </a:r>
          </a:p>
          <a:p>
            <a:pPr marL="0" indent="0">
              <a:buNone/>
            </a:pPr>
            <a:r>
              <a:rPr lang="es-ES" sz="4500" b="1" dirty="0" smtClean="0"/>
              <a:t>  </a:t>
            </a:r>
            <a:r>
              <a:rPr lang="es-ES" sz="4500" b="1" dirty="0" smtClean="0"/>
              <a:t>DIRECTOR</a:t>
            </a:r>
            <a:r>
              <a:rPr lang="es-ES" sz="4500" b="1" dirty="0"/>
              <a:t>: </a:t>
            </a:r>
            <a:r>
              <a:rPr lang="es-ES" sz="4500" dirty="0"/>
              <a:t>Mgtr. ALQUINGA QUINCHIGUANO, RUBÉN VINICIO</a:t>
            </a:r>
          </a:p>
          <a:p>
            <a:pPr algn="ctr">
              <a:buNone/>
            </a:pPr>
            <a:endParaRPr lang="es-EC" dirty="0" smtClean="0"/>
          </a:p>
          <a:p>
            <a:pPr algn="ctr">
              <a:buNone/>
            </a:pPr>
            <a:endParaRPr lang="es-EC" dirty="0" smtClean="0"/>
          </a:p>
          <a:p>
            <a:pPr algn="ctr">
              <a:buNone/>
            </a:pPr>
            <a:endParaRPr lang="es-EC" dirty="0" smtClean="0"/>
          </a:p>
          <a:p>
            <a:pPr algn="ctr">
              <a:buNone/>
            </a:pPr>
            <a:endParaRPr lang="es-EC" dirty="0" smtClean="0"/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4752528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235971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214290"/>
            <a:ext cx="8367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/>
              <a:t>MUESTRA IMPLEMENTACIÓN</a:t>
            </a:r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7859" y="1844823"/>
            <a:ext cx="145029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7" t="41595" r="25587" b="31792"/>
          <a:stretch>
            <a:fillRect/>
          </a:stretch>
        </p:blipFill>
        <p:spPr bwMode="auto">
          <a:xfrm>
            <a:off x="1936853" y="1628800"/>
            <a:ext cx="5832475" cy="2592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6" name="CuadroTexto 5"/>
          <p:cNvSpPr txBox="1"/>
          <p:nvPr/>
        </p:nvSpPr>
        <p:spPr>
          <a:xfrm>
            <a:off x="3520942" y="4773923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 = </a:t>
            </a:r>
            <a:r>
              <a:rPr lang="es-ES" dirty="0" smtClean="0"/>
              <a:t>muestra</a:t>
            </a:r>
          </a:p>
          <a:p>
            <a:r>
              <a:rPr lang="es-ES" b="1" dirty="0" smtClean="0"/>
              <a:t>m = </a:t>
            </a:r>
            <a:r>
              <a:rPr lang="es-ES" dirty="0" smtClean="0"/>
              <a:t>población </a:t>
            </a:r>
          </a:p>
          <a:p>
            <a:r>
              <a:rPr lang="es-ES" b="1" dirty="0" smtClean="0"/>
              <a:t>e = </a:t>
            </a:r>
            <a:r>
              <a:rPr lang="es-ES" dirty="0" smtClean="0"/>
              <a:t>error admisible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200402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111625" y="1268760"/>
            <a:ext cx="873957" cy="1569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A22E">
                    <a:lumMod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P</a:t>
            </a:r>
            <a:endParaRPr kumimoji="0" lang="es-ES" sz="9600" b="1" i="0" u="none" strike="noStrike" kern="1200" cap="none" spc="0" normalizeH="0" baseline="0" noProof="0" dirty="0">
              <a:ln>
                <a:noFill/>
              </a:ln>
              <a:solidFill>
                <a:srgbClr val="F0A22E">
                  <a:lumMod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3 Triángulo isósceles"/>
          <p:cNvSpPr/>
          <p:nvPr/>
        </p:nvSpPr>
        <p:spPr>
          <a:xfrm rot="3538622">
            <a:off x="2653210" y="-1880326"/>
            <a:ext cx="4717445" cy="8736959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935443" y="1943795"/>
            <a:ext cx="78683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ROPUESTA DE IMPLEMENTACIÓN Y METODOLOGÍA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DE EVALUACIÓN DEL PLAN ESTRATÉGICO DE LA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solidFill>
                  <a:prstClr val="black"/>
                </a:solidFill>
                <a:latin typeface="Franklin Gothic Book"/>
              </a:rPr>
              <a:t>ESCUELA DE SERVICIOS Y ESPECIALISTAS DE LA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FUERZA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TERRESTRE.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2" name="Imagen 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0894" y="3429000"/>
            <a:ext cx="3171825" cy="3190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103978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214290"/>
            <a:ext cx="8367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MATRIZ DE DIRECCIONAMIENTO ESTRATÉGICO BASADO EN EL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000" b="1" dirty="0" smtClean="0">
                <a:solidFill>
                  <a:prstClr val="black"/>
                </a:solidFill>
                <a:latin typeface="Franklin Gothic Book"/>
              </a:rPr>
              <a:t>BALANCE SCORE CARD</a:t>
            </a:r>
            <a:endParaRPr kumimoji="0" lang="es-EC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7859" y="1844823"/>
            <a:ext cx="145029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978138860"/>
              </p:ext>
            </p:extLst>
          </p:nvPr>
        </p:nvGraphicFramePr>
        <p:xfrm>
          <a:off x="285720" y="1340768"/>
          <a:ext cx="85347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07791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214290"/>
            <a:ext cx="8390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MATRIZ DE INDICADORES</a:t>
            </a:r>
            <a:endParaRPr kumimoji="0" lang="es-EC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4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589649"/>
              </p:ext>
            </p:extLst>
          </p:nvPr>
        </p:nvGraphicFramePr>
        <p:xfrm>
          <a:off x="467618" y="764704"/>
          <a:ext cx="8424862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3" imgW="14887450" imgH="14335255" progId="Excel.Sheet.12">
                  <p:embed/>
                </p:oleObj>
              </mc:Choice>
              <mc:Fallback>
                <p:oleObj name="Worksheet" r:id="rId3" imgW="14887450" imgH="14335255" progId="Excel.Sheet.12">
                  <p:embed/>
                  <p:pic>
                    <p:nvPicPr>
                      <p:cNvPr id="21507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18" y="764704"/>
                        <a:ext cx="8424862" cy="5684838"/>
                      </a:xfrm>
                      <a:prstGeom prst="rect">
                        <a:avLst/>
                      </a:prstGeom>
                      <a:solidFill>
                        <a:srgbClr val="FBE6C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lecha derecha 5">
            <a:hlinkClick r:id="rId5" action="ppaction://hlinkfile"/>
          </p:cNvPr>
          <p:cNvSpPr/>
          <p:nvPr/>
        </p:nvSpPr>
        <p:spPr>
          <a:xfrm>
            <a:off x="8388424" y="6703480"/>
            <a:ext cx="288032" cy="253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4235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riángulo isósceles"/>
          <p:cNvSpPr/>
          <p:nvPr/>
        </p:nvSpPr>
        <p:spPr>
          <a:xfrm rot="3538622">
            <a:off x="2653210" y="-1880326"/>
            <a:ext cx="4717445" cy="8736959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14480" y="2348880"/>
            <a:ext cx="6446711" cy="18620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 smtClean="0">
                <a:solidFill>
                  <a:schemeClr val="accent1">
                    <a:lumMod val="75000"/>
                  </a:schemeClr>
                </a:solidFill>
              </a:rPr>
              <a:t>Gracias</a:t>
            </a:r>
            <a:endParaRPr lang="es-ES" sz="1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745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100" name="AutoShape 4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102" name="AutoShape 6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04800" y="285728"/>
            <a:ext cx="8686800" cy="83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48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FORMULACIÓN DEL PROBLEMA</a:t>
            </a:r>
            <a:endParaRPr kumimoji="0" lang="es-EC" sz="48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467544" y="1407014"/>
            <a:ext cx="2592287" cy="9447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Falta Implementación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Cinta perforada 2"/>
          <p:cNvSpPr/>
          <p:nvPr/>
        </p:nvSpPr>
        <p:spPr>
          <a:xfrm>
            <a:off x="3203848" y="1407014"/>
            <a:ext cx="1874756" cy="100811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Plan Estratégico</a:t>
            </a:r>
            <a:endParaRPr lang="es-ES" b="1" dirty="0"/>
          </a:p>
        </p:txBody>
      </p:sp>
      <p:pic>
        <p:nvPicPr>
          <p:cNvPr id="3074" name="Picture 2" descr="https://media.istockphoto.com/photos/cartoon-businessman-with-a-no-3d-word-picture-id5148588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28" y="1174521"/>
            <a:ext cx="2737873" cy="2053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 abajo 3"/>
          <p:cNvSpPr/>
          <p:nvPr/>
        </p:nvSpPr>
        <p:spPr>
          <a:xfrm rot="3659303">
            <a:off x="4222203" y="2276525"/>
            <a:ext cx="566754" cy="200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alcanzar</a:t>
            </a:r>
            <a:endParaRPr lang="es-ES" sz="1400" dirty="0"/>
          </a:p>
        </p:txBody>
      </p:sp>
      <p:pic>
        <p:nvPicPr>
          <p:cNvPr id="3076" name="Picture 4" descr="https://tse3.mm.bing.net/th?id=OIP._fSvY0B0Cof7Z9UDy937MwAAAA&amp;pid=Api&amp;P=0&amp;w=225&amp;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924944"/>
            <a:ext cx="3024336" cy="2081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5" name="Cinta perforada 14"/>
          <p:cNvSpPr/>
          <p:nvPr/>
        </p:nvSpPr>
        <p:spPr>
          <a:xfrm>
            <a:off x="6169555" y="3713253"/>
            <a:ext cx="1874756" cy="100811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Metas alcanzadas</a:t>
            </a:r>
            <a:endParaRPr lang="es-ES" b="1" dirty="0"/>
          </a:p>
        </p:txBody>
      </p:sp>
      <p:pic>
        <p:nvPicPr>
          <p:cNvPr id="3080" name="Picture 8" descr="https://st2.depositphotos.com/1151443/10254/i/950/depositphotos_102541534-stock-photo-isolated-yellow-measuring-ta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37701">
            <a:off x="4005185" y="3551290"/>
            <a:ext cx="1979298" cy="16813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ergamino vertical 5"/>
          <p:cNvSpPr/>
          <p:nvPr/>
        </p:nvSpPr>
        <p:spPr>
          <a:xfrm>
            <a:off x="6285286" y="4846387"/>
            <a:ext cx="1618493" cy="1591343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Error toma de decisiones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22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01"/>
    </mc:Choice>
    <mc:Fallback xmlns="">
      <p:transition spd="slow" advTm="215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Audio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sp>
        <p:nvSpPr>
          <p:cNvPr id="5" name="4 Elipse"/>
          <p:cNvSpPr/>
          <p:nvPr/>
        </p:nvSpPr>
        <p:spPr>
          <a:xfrm>
            <a:off x="5693103" y="2247136"/>
            <a:ext cx="3163877" cy="38242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C" sz="2000" dirty="0" smtClean="0">
              <a:solidFill>
                <a:schemeClr val="tx1"/>
              </a:solidFill>
            </a:endParaRPr>
          </a:p>
          <a:p>
            <a:pPr algn="just"/>
            <a:r>
              <a:rPr lang="es-EC" sz="2000" dirty="0" smtClean="0">
                <a:solidFill>
                  <a:schemeClr val="tx1"/>
                </a:solidFill>
              </a:rPr>
              <a:t>Implementar </a:t>
            </a:r>
            <a:r>
              <a:rPr lang="es-EC" sz="2000" dirty="0">
                <a:solidFill>
                  <a:schemeClr val="tx1"/>
                </a:solidFill>
              </a:rPr>
              <a:t>el Plan Estratégico basado en el Balance Score Card para la Escuela de Servicios y Especialista de la Fuerza </a:t>
            </a:r>
            <a:r>
              <a:rPr lang="es-EC" sz="2000" dirty="0" smtClean="0">
                <a:solidFill>
                  <a:schemeClr val="tx1"/>
                </a:solidFill>
              </a:rPr>
              <a:t>Terrestre.</a:t>
            </a:r>
            <a:endParaRPr lang="es-ES" sz="2000" dirty="0">
              <a:solidFill>
                <a:schemeClr val="tx1"/>
              </a:solidFill>
            </a:endParaRPr>
          </a:p>
          <a:p>
            <a:pPr lvl="0" algn="just"/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4098" name="AutoShape 2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100" name="AutoShape 4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102" name="AutoShape 6" descr="data:image/jpeg;base64,/9j/4AAQSkZJRgABAQAAAQABAAD/2wCEAAkGBhQSERQUEBQWFRQUFRQVFBUVFBQVFBQUFBAVFBUUFRUXHSYeGBklGRcUHy8gIycpLCwsFR4xNTAqNSYrLCkBCQoKDgwOGg8PGiwkHCQsLCwsLCwsKSkpLCwpLSwpLCwsLCwpLCwsLCwsKSksKSwsLCkpLCkpKSwsKSwsLCwsKf/AABEIALcBFAMBIgACEQEDEQH/xAAcAAAABwEBAAAAAAAAAAAAAAAAAQIDBAUGBwj/xABKEAACAQIDBAYFCAULAwUAAAABAgMAEQQSIQUGMUETIlFhcYEHMpGhsRQjQlJiksHRM0NyouEVFiQ0U2OCk7LS8FRz8ReDo8LD/8QAGgEAAgMBAQAAAAAAAAAAAAAAAgMAAQQFBv/EADERAAICAQMCAwUIAwEAAAAAAAABAhEDEiExBBMFQVEiYZGhsRQyQnGBweHwFdHxI//aAAwDAQACEQMRAD8A7WcMKbbCCkLtRDwI9oozj1oeCEHaeWKNnbgB7TyFUmxdmFnMknEnM3d9VfKps0/ymaw/RxHTsaTkfLj7KvMPhgot7fxooquSm9hE8l10qKqXNqn4pbRtbsqJhvWHjQ5NyR2JUcdhShT+WiyUntsOxq9Kz0vo6Lo6vTJFBdJR9JRZKLJUuSILz0ecU1lorVetkoezUL0wTQzVO4XQ/pR1Gz00+LAqdwmknXpiTFgcNfhUF8QTxNIz1HkL0j0kxPE00W7KNIyalR4PtoFbJsiJkp2PCE1NTDgU4Fo1BlWRkwA5mnRhl7KcJptpqPZFAOHFIbDUDiTyoukY0DcS9xDQU00VSlQ86XkHOqUWXqK9kpsrVi7oONRZMWnIXqcEsisKbZqhbd3qw+FQviJFjUdt2b7qgn3Vz/a3pvw63GHjll7CQIkPmetb/DVq2SzpBloVxDEembFs10jgReQYSOfvZl+FCi0slnV5NtKD1oz5EH42pE+0YstyGXy/I1YT7vqSBdg1lvwK3bMB5ZlA5+tUbG7EIhZr6qBdbdy5te4tbyNdxQ6aVLc5+rIi53ewoVNOfD21dVXbGHzSHuqdI4AJJsBxJ4CubJU6H2IxZ6jfsN8Kh4ZtVPhUXaGPLoTHcDNlvwzLxPlT2HOi+VZ8m2wyG5ciQUeaonRih0dZ+8xukmXoXqJl7z7aLXtNF3vcVpJlCoRZu2kmZ+0eyr7y9CaSfahlqu+VP3e+iO0GH0R7f4VfcRKZYlKZndUF2Nv+cqr5drMBouvjpVXPOzG7XJoZTXkiJE3EbSJ9XQe80wspNNRxX/KrLDbO+tp3D86VyHwMxpepccPbUpIAOFH0dGosHUhKtbhSxNRdFQ6KiqSK2FdNR9NSOiodHV3ImwrpKLSklKakcDiaq35kokgrSjKKq5MZ2fx9lMPI7cNO9tf3R+Yq9TKotZMco4a1XS7TzGy6/s6+08BTHyQH1yW8fV+6NPbT6x1Tk2XSGbseOnvP5D30eSn8lHkoSxlDbw5g6gjsI51wf0rbrR4bGhsMmWPEKz9Go6qSIQsgUclN1a3ax5WrvuSue7/bOjlkiMihivSZbk6ZmS+nkKZBk5OJjZ7H6Bo66Quxo+UKn/2wffahRamFpRon3hYgDO1gQQMxsCNQQL1JbeJspu51BBub3DXLXv23NV0myMtOPsjq3r2jhi9Dh3I3WydpqmFV2NlWPOx1NlCAnQa8KbhMmLIeVTHDxji+k3Y0nZ4VH2DD/RgOyO3sS1aLpFXx/jXnclRk6W9s1FZthcqdg04cBranMIeqvgKLbXWjNhrbhx5g0nBnqLfsFc/JuzXj4LijtTqlT2UGjFI7T9RljVqFqGWnVjFRY2yWMEUhhUroRTckVU8TLsitTbVKMQpBw476rSy7IEi1HaKrX5IDz+FGdl9h91XoZVlWgK8D7hUjpn7R7Kkvs3Tj7qL5J31NLJYIJXPG3vqaBTUGGIqs3w2VPiMMY8LJ0UuZSHzMtgDqLprWjFBNpN17wGWzSGmziT2VlP5KxOFOKYYiSTD/ACRinSyF5UxCqxJU20W1jx48tKyuwtoYtvkOXGyO+MTE545OjIRY0ZVkQ5b3D5NCTe55A1o+z6k3GSr9fRv9gbOqfLO40htodxrnmx978RJspHZv6W2ITCklVuHbEBblQLXEZJ4cqPd7fCabaMkMuXoJBOcMcoBPyeYxNqON8rnypUunmtXuv5BWjcyY1j3eFNAXowtOKKzBBLHSwtKApQFUQSFpWWlAULVRYm1C1KoqhBNqwW+XpDXZrorQdMZAzD1BYKwFrsD2it6a436V3JxUKxwmWToiRZS2UNKRyGnDu4UyDrcijqdBn00yNquzkt/3pPwS1Cs3HsHGkAkxx/ZLC48bBvjRVXfXqjV9kl6M7JjkzixeIAEHS4vpb8aSNn9X14+H1u+1Jwu0OnQEdGrKdVKjMhDXANjpcWNuw0/Lh8w+iNLdVbA9/Gu7HqYJVq/vwOK8MvQl7vG8BHOx/EfhU3bmMyKCBa7WJ58L8artgQZSQWByg6g3BGZ7j3j2UN4cWzRwCwylcxP2rAADusWrF1G8pV7x2Fe0iIdrX50iHHEuovxYD2kCq+1O4YddP2l/1CsMYpG+SNxhrNe62ANgb8bEg+HCn+hHK486pN6t549n4fp5z1bhVQAF5HIJCKDbWwJ46AE1k9j+njCSuFmilgBNg91kUdmbL1h5A07ZGZWzoWfjYnQ2PjULZ+3C7yoy5SisQb3uAcpv52rkeH9L2LnxTmIQww5iVjlQszKPrvmGU210Gnfat1sHaqzK2IUFelgL2NrrcglTbmCCPKqjp39QtL5NnhcSDGpPMX95pQnDC44a+42PwqhwOJuE0uBEpPm7G/sFQ8RvA0csESgfOAMxIJsGZibWPGwNVkajG2SKcnSNKwF6AAvVPtLaDrIQvAW00+qDzpqDbTBh0hCrzzFVHDhc8KLsS06gO4rov1Gt7+4VJBrHRbdExLYeQMvcx0HgKY25vK+Fws05JbokZguYjMRwF+WtqZHC9N2U506o2U637PZTCRa8vf8AnXnTEem/aTsCHjQD6Kx3HHgSWufGup7o75PjcMkwNibrIua+V1NmHhwI7mFDDG5uky5S08nRA1hrTck621PvrPTbYdQvW4g3+8R2dwphttOeLfD8qaunm0B3UW23VLYeYLqTFIABqTeM6Ac65Fhmlmw2zMLDBOs+HxIlkd4ZI1jQO9+uwAOjA255bV17DYgmIMBma3Dhf8qSk7kjMlhzN+H5/wAKDFmeJNVe/wCzX7jKumcpOEkw+0cUnRt0EMs+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/Sh5G5u8smY/dIHuoVbRMLaG/fpx8qFN0IdrZI9GkRT5Yjf2yNYm9s0eUjyZWHlWswz2LgcAdO7jce6q/ZGEyMvAu0SGZwoBlcD12t3lj51MwdyJSeZI7tLinaPL3r5mS739wNhbSupYqBmLLZRYDXjx460WOlJRFGoUXJvrqcot900NnYW+bJ6qub3PEAqb8PdTG0cJKJA4/RZMjm41e6ldOPbWvPFap+nkZ8T3j6ke1OQesPEfGkilLoa5qOk0YD08bd6TGxYdT1cPEGYA/rZtTcdoQJ981zVWqw3o2qcVjcRNp85K5W3DIvUTx6qrScFsqWwkWMMLaXI0+0Vvfvom15maKb4JGz9tCJrkE2NyAL5jky2N+XKut+jfeWKHAxB3d7oS0a5ckZLsSo1uDr6ulcPxeGaO2YHgbNY2Yg2OVuDWOhtzq82HiGTFAZyqAKrDiCpXhbgNTe9NwvHGf/AKfdfJWTXL2Y8nf23zwn1GBIy6BAcvZo17VRTb1YBp1kXp80YGmW65QMutz486zmJQMLk6DiPtA6G1UrQxhtLi+hsfjevRLwjpZre2vzOb9syQfvOiYzf7DZ2Y9LYhfoD6o19aqDaW8ezsWyCdZjY2GVcpsTqL5rf+Ky+3ZkTTMLALrzOluFUg2lEpBAcka8rH8RWyHhfSuFSb+P8Axzzu0W+9eLw6CNtlnEJLHJdiS18mU6esQetbS2tRNtekl8Xs98PKtpi0d3TRJI1bMbj6LXC6DQ68OFRQ9+uptzy8x+dUO0ol1dQRcm/YTpwHKsXXeGQw49eB7eaf1H4uo7kqnyV163foq3oGGkmjlzdHIocBQDZ1NibEjiD7hWDFWOy3CyBuFuPYVOn5VxOmSeWOri9zTP7rO6H0g4bq3EvMeovbf63fQl39wvISfdX/dXM5McgCCzFuta2g5dtOwy5xqMvne9euXhvTVdv4nOeWR1jAekfD9GAFl565V8frU2/pRg5LL/AJan/wDSubwy5IyePrf6azM28DC/VX94/Ais8vBukcnafxDj1GV7I7b/AOouHkt1ZdDmHUTiFP2++nZN9oZUZbSAOpW+VLgMCLjr1yXdvaPSBsygWvwJ16vfVr/KKqvaR5cqB+C9L5J/Ep9VlTplhHsjB4WCT5OcSWEcioG6Pg4XMhykFlJHMG1zpXPcdsXr3GgtrbtvyrUvttyvUC3OmtydTaqXeTECIAL673t2KAbEgVy/EfCXhXdxcedv4G3puqUk4ZOfIvvQ9ufFPijLiCD0DKYo7jMXBzCRwDcDq6A6Gx7K78BXmb0fb6/ybiGkdWkSQBZQLZtLkMt+JFzz1v516M2dtNZUR4yGSRQ6MOBVhcH2Vwcy01ZojvwWAFZHbHpCjw8zxNFIxjIBZcljdA2lzfnatbGdBXA/SDtVhtDFJyWRbf5EfGuj4V02PqcjjkW1X9DP1OSUI3E3cnpegH6iX2x/nTDemOH/AKeX7yfnXI8RtAgC4uSL+81Eixbu1hYDnpXon4R0S/C/izGuozNcnYW9MsP/AE8n3kqNgN4sLtDE3dJIskZYs0kYQKh4m4+121zaY39laP0dwB8TIrKGVsPICrAFWBeMEEHiDQ9V4V02LBKcFul6smLqckppNlzjcLeRuhlvHchSDcEAnW6mx8aKpe1ESNwsaoq5VISMBFQEerl5HwoV5amdhNNGyWMDUCxtbyosLFZLDm3Zfn2U45qLPtbocnrXdrDLYHvOtLxOXc238/gDNLQO7OD5msVCtfToyG5A8Gty7Kq5sU7S5ZFC2RWQWOaxABub2ve/Kp2zdrK7M4XLc69rMR6xPaQB7KaxU4ad/wDsJbhp88dPYtdDK5NStU/4MeNJTVDYFVm9G0hh8LJIeQt434jXna9Wqiueel/aFlggB9YtK2vJQEUEdhLN92uajpSdIwUUQD345j8TUzCynN539/CoOAPWQHt+FJXF2Y9hP40SVsRq3NPtrZ/ylUJZlyrawykILWzWNuqdBYc7eUuXcyIMGaZw2Rc7IVZQ+UerGUBKjTiwJ7qq9m41BlzLmy3I5Hh760MWwPlWryui5gQETM75dQb8FF+0G9u7VeVzb3fA2Lgt6tjM+PEUaCUsWvlNrXICkgsOR5eyq+DbURbKyyG9wOso1BGuoroWI3QhxCjpsNIGsrdJDKEkk4AqUkbKDY24Dxqs3h3SwEQ6OGLEByukrLipVBv9WNSCe7Qa16DpOrfaxwjfCv1X/PicnLi7knNqmZza5wiKgmixLu8ayApPGFAa9uMZ4W7/ADrJzJ1zkDhb6B7Mw8SAAfGwrd7U2RFIYg2IdGSFIiP5PxhuVLG4GUcc3DurUbt7EwsUf9VTEyDLlefCTQEnmWbEEi3OyqByrfHqoYIKTtv9V9di1ib24OYKhFtD7Kq8dhWOljxrrO090GmmaQiGJTayxPZRY/VEVvO9Uu3ty+hglm6cWjVnymM6kDRQ1+Z04c6OfXdPkhonJb+XP0M+PBkhK0jlAFSMJ6w9mnHXTSmGq+3H2EcZjooFYLmEhLEXChIma9rgnW1eaxUpq+Dpvgmqmg7u0CrTBtZP4Ct1H6Fm+li18oD+MlXeF9GuDhKiTpZb8mcKo1A1yBTYk99ekn4p00Vs2/yX+6MD6ecvI5oTeI99/hWaxGyV7T7vyrvGN9GmGdrqzxLySO2XhqbuCb1HHolwf0mmP+NR8Fqv8vgq9/gSPTzTOK7MiMTAITZjre2t7Cn5je/Zeuzx+ijACxyyGxuLzP8Ahan09GOzx+pJ8Zpj/wDal/5jEm/vfD+Q300m72OG4T9Io14j43qp2/jc8rW4Kcg8ib++9d33p3TwOFwc8sOGjMyRO0QLOzFwvVIBa5sbHTsrzlm8aydX4lHqIaIJ++xsMGiWpilNd39CW0WkwIRj+hnkjTtyFFlt5F2Hsrg612j0LbUggwE7YiVIwcU2sjxov9Xh5v41w80HKFI1RdM68nAV503/AMO7bVxeVHYZ19VGYaRIOQrueG3twbj5vEwEfZlQ/Ammn3wwIJBxmGBHEGZAR43NP6DNLppuSje1AZYa1R54fYuIc9XDznQcIJTwH7NO4DdPGl9MLiLd8Lry+0BXpLD4xJFzROrr9ZGDD2ilE11n4vkvaG5n+zxSqzgn8yccw/qsnmFHxIrS+j/dnEYfEM+IiMYMZUEsh1zqbdVjyFdTc1W4qQBtTYf8v7qrN4nnzY3BxST/AD/2TH00IyTTM86Bwp6XLZcthHmtlYjU8zpQqLu/NJDG6PmQ9NMwDEEkPIXB05a6dwFCuboHuTTo0QbT4+POo+LS+lrlVJGnAnh/pNHs3HRzgtC2dTY5gDl1HANwPDlTiRMcx11YjgOAutY8KuTNGT7oysZDWAFm6w8eB/Co7x/PseF4k90j/nVhkAALG2Ugamw7DxpjESp0gsR6pAN/Wuw0Xttce3nrbVK6ZnivaQkLWP3v9HrY6cSicR2jWPKYy3qs7XuGH1q2YFOKKxp0bmr5OCz7OGHnkiDhxEzKXUWVyuhNiTaxuOPKqp1Fq1DbIPy/ERSA2Esl+9XZpAfNCp86XiNywx+Zkyjsdc3kCtveDR44SlLZC9N20UOwMYkc0ZlTpE6QIyXIzBlIHDsJBtztXQNrYaLE2aCdosoULCS0aCwsdYwbk6ansqm3a3PvJMHYNlw00q2W1nieIi1zxtm9lWZwo5inxlLHPU+UXjxa00yXsrC5Tllw00oH6yDaDvmB5tF0ystteFW8qYG1mwG0nOvVC4657r5xpWeXD9l/aafiZl9VmHgaZ3095N/psF9m9DarvPJltFsvFai3XeGJrd5ZyfbVphMPnRWZHiY8UfIzLrzKEg+RrBx7TnHCaT7zfnUqPbuIH65vPX40mfblwq/Vg9iS8zatssngw8wRVdt7c2XE4d4gUuwupNyAy6qSNL2YA+VUce8mJH6z91fyqVHvhih9Nfur/tpOhcpk7UjhuI3ddCR0kDFTYgYiMEEGx9crWy9G+62Lg2jhZ3hIjV2zPniICvE6E6MSR1qv02VEHLrCgckkspIa5Nybg1KCH+88sROPg9aZSh+D50B2ZHVjOv1h7aYchrkEeqQD36W94vXPsHj2jIsua39pNPID4h5Dfzq0/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+14m/PBv6L8Ytg3Rjzlf/RGb11HpTa1j/mS/7qgzbIickvDGxPEuC1/HNVQqLd+fp/0uVyq/I583o4cC74iIcOItqeXWYEV1LcnB4fA4AxTOhVmZ5jKUERZgLmzaAZQo1PKq1diQ3uMPBft6FL9nZU6AFFypkRb3sqKBftsOdFJwapNgrGzJbe3dimnvs7E4BEAPUjRWPbd7CQNz1AAtyphNyMcLZDhHvwtgYivm/wAnsPOtyJn+u3lpQK34knxNPXWzWyf1/grsFJsrAbXw4yRfIYlJuRaNRe1iSIhe/lXScJjbhQTnY2uQCFvbW19bXrLQIL1eYBdRQZs7zb0k/d5/nuyu2oqi2kw9+Pwqv2hsdZQA99PqllPtWxqeqinAb0H2iaWwuMIrhGKxno6wkzZ5YjI3DM7yO1hwF2bhQrZBaFJ1t8h0Q1jpKQWAHZTgoxSsbqQ2StCY4BqONyTr30c8QsbAahuVKQ60JG/GnOVi0qZUZaWq1F2wk5MfyZVFpAZc9+tHY5lWx0N7a1XTRbQzfNCMDkDr8daXaQ/cp948LGMfK6jUwRB++UoR7QipVNsyclSXIB1GhqfBG8js0xBkklfOVFgcnzQsOyyUcuCQGwbW5FiOfZ769H0HS+zGT/P4itVLYZ3dxf8ASrg6GPEIeGobDSae21Ewqx3T2SBiyCLqIZzw0zdCfzqJJHSeuxJZHXu/cb08txkLTgFBVpYWuU4G0ILTiigBTiig0gsNRSwKCilgULiCAClAUYFGBQ0UAUoUAKUBUoFhiliiFKFSgWC1HagBR1dFAoUKOpRAUKFCppIKFKFJFLFSiDuHGtXuAGoqkg41OwuPLMUiHWGYXYHLcAcPrC5t5UyMW0xOQ0C04i1UbLweKWWV55VeN8nRRqgUQ5Vs/W9Z8x114W0q4QUpsTQlqFKIoUIRAU0oU0rU5nApaGiwKU6U18oXtHtoHFry18Aaesc3wgBWQUIorE3Ynxy6eFhSRIew+elLUnu+NIcHHkbdnFPSBvM0O0ZlwwVVjyqw61jJlzOwAIt61vEE86rP58T31Cny/MGqreZ3kxk5YHO08vVtqCZSAtvYKOOHjYXOth2nsr0/hcJzmoXtRky0rOz+jRVnwzYlielYyxlbjKg01GgNyLHXtrPZerWz3L3fXBQyRAkkspZj9I9BHew5AMXA8Kyhj0PifjWSUnkyzd7Xt+RowtIh5aMLTxShkoXjNWoSFparRhacVaU8ZeoJVpaijVaWq0DgSzO4TfWF0EhSVIy2XpGQZAx+sVJtxqdjN4oYpeibPnChrLG79U8+qDWO2Yttku2YDo5w+U2KyFWQhGHEgnstwFW2ysUZtpLIBlMmCVrccpbKfO1aJdNFX7rMqyS2Rexby4djFaQfP3EfVazEGxW9tDcgWNuIqfNjER0Rms0hIQa3YqLm3gK5ziRnwkoUfPYCcsZFHrh5WBfXgcy3I4dUVfvtpZJJMWPUw2FXJcfrpwHsD2gZVt9qhl0tcf30IsrfP99TR4TbEMsjRxyKzpfMo4izZT79KnCuY4LFQ4bE4J4pFcsnR4nKb9Zz1mYnvf8A+OuoWpeXBoquGXCeoKhR2o7UnSGFQo6Or0kCFCjtRgVNJYBS1FJtTiir0EHoBSthXbE6cFZ7nkrdITY9hIym1HAtXOyowGFhbW57yeJoW9KYuastiT2+6k5z2e+niaaasliqEGT/AJY0KFCpZNJn44ZDxPvNPpgu1j5aVnt39+YpsN0khCyRlEmX6pdggcfYJN78tRyrSq9xcU6WbInXA2lVjiYZRyv4608HApgeNOZRQNylyyhby0y09+B9lNtakme3ChULfAa4PNxmLSlZ3IkVnzu7ZgZEvcs3E3Ye+rPdTE9Pi4YgoBZwQWOl0+csQORy286tE9GM7yO2JkUlmZj0drszEknUADU8AKptn7j44uCkTIwIIbMFsRzBvevS9F3oVppbfIxzT8z0ThI7g31/8WrHLHq3ifjUzcHYG0llEmPxOZApVYlsQSbWZyFGo17T38iT4AxMytxDG/t41UMcdUoJry4CxzTbornipOSprx0gxUyWIepEYJSwtPdHRiOkSxBahsLSgtOBKUEpTxE1FKdz8ISD0CaG9tQPNQbGnMXuxDJJ0jBg+UJdJHTqjgtlIFquAtHloXr9SVH0KnCbtwRQvDGmVJAwfUktmFjdjrwqPh9z4Uh6FC4TpVlbVSXKkEKxI9XQcLHTjV9l1o8tBcvUlR9Co25u3FioxHJdbMGDJlDAgEcwdLGrKKOygXJsALnibDie+nctHlqVJqitk7EWoUu1C1V2yahFqFqXlo8tX2yahFqMClZaUFoljK1CQKcVaASnVSr7RNQ7AtXGzh1h/wA5VWQrVvs1bsP+cqTPHtuU5FkxpljT0kdqivWbsp8AphlqFN0KV2WEeYJMWyHMngftLcEqe64B8QK6l6Pt8g6rDKdCPm2J4fYPhyrlcq3osDjjC32SeXEHtFaepx29QGGaXsvg9K5qUWrJ7l70DEIEc/OKBr9deTCtSTWWI6UaYy1NlqW1JK1txNIkkQuj1vT+DsDrQaOgq11VJSiCvQ0uz8QtuNDauxknFwcrgaN29zVT4OTWtFg5QRXNyxeKWqL3MUo9qVow+M2a8ZIccOY9U+dRTHXTDEDyFVeM3bifULlPamn7vCtOPxBcTQ1T29r5GFyUYStBi912XVGD6gWIytqbeFRJNgzL+rJ/Zs3wrYs+KXmEpJ8Mq8lGEp94CujAjxFvjRZaOosPcby0MtO5aLLSpYiWNZdaPLTmXWjy0rtF2N5aPLTgWlZaNYwbGctDJT2Shkou2iWM5KGWnslDLU7aKsaC0sJTgSnYsOT6oJ8BepUVyWMqlOqlWEOxJT9G37RA93GpcGxNes1/2eHtNJlmxrzAlkjDllbBGSbAXJ5CtDs7ZxTrNx5Ds/jUzB4NIx1BbtPM+dOSygVz8udz2itgZTtbETEMagSNUrE4i9QHejxoZDgPNQprNQpukh5oNMTJQoVclaEosN3dtNDIoBIIPzZ7D9U91d23e22MVCHAsw0Ydjc7dtChXJyKpbG7H7UN/InMtINChTcbCG3pFChXSwyYtike1S8PjytChWmUU1uDSkty8wW1A3GrASXoqFcnNBRlsY5ezKkNSrfjRxQW4E/GjoUpvYTGKcrYpkPOx8aizbPjPrRL4gLQoVUZNcD3a4ZBk2Zhua28C/52pqTYEPIuPMfiKFCtSyTVe0zJkz5IrZlRjNnBDoT50/hdjB/p2/w/xoqFbZZJLHdkeeagnZOXdgf2n7n8aWN1/wC8/c/jRUKwvqcvr9DRDNJoWN1x/aH7v8aWN105u3kAKOhQPqMvqM7kgn3eiUXJc+Y/KmYsDAToCe67fwoUKZHJOUW22Y8uad8lpBgIxwjUeIBP41MCeXhRUKyybb3NULa3DyCiNChVIkhuaewqonxBJoUK14YoPDvuxhpKbLUKFaeDQxOahQoUrUyUf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202" y="328827"/>
            <a:ext cx="2115495" cy="1918309"/>
          </a:xfrm>
          <a:prstGeom prst="rect">
            <a:avLst/>
          </a:prstGeom>
        </p:spPr>
      </p:pic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697" y="1874126"/>
            <a:ext cx="2928391" cy="26349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22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01"/>
    </mc:Choice>
    <mc:Fallback xmlns="">
      <p:transition spd="slow" advTm="215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1945344" y="1097792"/>
            <a:ext cx="5769024" cy="553654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9" name="8 Conector recto"/>
          <p:cNvCxnSpPr>
            <a:stCxn id="7" idx="0"/>
          </p:cNvCxnSpPr>
          <p:nvPr/>
        </p:nvCxnSpPr>
        <p:spPr>
          <a:xfrm>
            <a:off x="4829856" y="1097792"/>
            <a:ext cx="0" cy="276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endCxn id="7" idx="6"/>
          </p:cNvCxnSpPr>
          <p:nvPr/>
        </p:nvCxnSpPr>
        <p:spPr>
          <a:xfrm>
            <a:off x="1945344" y="3866066"/>
            <a:ext cx="5769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curvada hacia la izquierda"/>
          <p:cNvSpPr/>
          <p:nvPr/>
        </p:nvSpPr>
        <p:spPr>
          <a:xfrm>
            <a:off x="5023501" y="3459119"/>
            <a:ext cx="883666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curvada hacia la izquierda"/>
          <p:cNvSpPr/>
          <p:nvPr/>
        </p:nvSpPr>
        <p:spPr>
          <a:xfrm rot="11007502">
            <a:off x="3846399" y="3398014"/>
            <a:ext cx="89698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893230" y="1387559"/>
            <a:ext cx="271527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sz="2000" b="1" dirty="0"/>
              <a:t>-</a:t>
            </a:r>
            <a:r>
              <a:rPr lang="es-EC" sz="2000" dirty="0" smtClean="0"/>
              <a:t>Verificar </a:t>
            </a:r>
            <a:r>
              <a:rPr lang="es-EC" sz="2000" dirty="0"/>
              <a:t>el FODA para identificar los aspectos más relevantes que han impedido que la institución no alcance sus metas y proyectos</a:t>
            </a:r>
            <a:endParaRPr lang="es-ES" sz="2000" dirty="0"/>
          </a:p>
          <a:p>
            <a:pPr lvl="1" algn="just"/>
            <a:endParaRPr lang="es-EC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88916" y="1316654"/>
            <a:ext cx="31170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anose="020B0604020202020204" pitchFamily="34" charset="0"/>
              <a:buChar char="-"/>
            </a:pPr>
            <a:r>
              <a:rPr lang="es-EC" sz="2000" dirty="0"/>
              <a:t>Establecer un plan de implementación para llevar a cabo actividades que contribuyan a concientizar al personal la importancia de los proyectos y metas.</a:t>
            </a: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308719" y="4513820"/>
            <a:ext cx="28060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anose="020B0604020202020204" pitchFamily="34" charset="0"/>
              <a:buChar char="-"/>
            </a:pPr>
            <a:r>
              <a:rPr lang="es-EC" sz="2000" dirty="0"/>
              <a:t>Realizar una evaluación a la implementación realizada para saber el porcentaje alcanzado y problemas internos.</a:t>
            </a: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1406" y="168570"/>
            <a:ext cx="52149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600" b="1" dirty="0" smtClean="0"/>
              <a:t>OBJETIVOS ESPECÍFICOS</a:t>
            </a:r>
            <a:endParaRPr lang="es-EC" sz="2600" b="1" dirty="0"/>
          </a:p>
        </p:txBody>
      </p:sp>
    </p:spTree>
    <p:extLst>
      <p:ext uri="{BB962C8B-B14F-4D97-AF65-F5344CB8AC3E}">
        <p14:creationId xmlns:p14="http://schemas.microsoft.com/office/powerpoint/2010/main" val="9636473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571480"/>
            <a:ext cx="1921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/>
              <a:t>ustificación</a:t>
            </a:r>
            <a:endParaRPr lang="es-ES" sz="28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71090" y="-97934"/>
            <a:ext cx="6429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500" b="1" dirty="0" smtClean="0">
                <a:solidFill>
                  <a:schemeClr val="accent1"/>
                </a:solidFill>
              </a:rPr>
              <a:t>J</a:t>
            </a:r>
            <a:endParaRPr lang="es-EC" sz="11500" b="1" dirty="0">
              <a:solidFill>
                <a:schemeClr val="accent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92561" y="1685573"/>
            <a:ext cx="1819199" cy="72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Obtener datos</a:t>
            </a:r>
            <a:endParaRPr lang="es-ES" dirty="0"/>
          </a:p>
        </p:txBody>
      </p:sp>
      <p:sp>
        <p:nvSpPr>
          <p:cNvPr id="4" name="Flecha abajo 3"/>
          <p:cNvSpPr/>
          <p:nvPr/>
        </p:nvSpPr>
        <p:spPr>
          <a:xfrm>
            <a:off x="1259632" y="2564904"/>
            <a:ext cx="504056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592561" y="3219509"/>
            <a:ext cx="1819199" cy="7287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KPI, KPR e IG</a:t>
            </a:r>
            <a:endParaRPr lang="es-ES" dirty="0"/>
          </a:p>
        </p:txBody>
      </p:sp>
      <p:sp>
        <p:nvSpPr>
          <p:cNvPr id="5" name="Llamada de nube 4"/>
          <p:cNvSpPr/>
          <p:nvPr/>
        </p:nvSpPr>
        <p:spPr>
          <a:xfrm rot="2077709">
            <a:off x="2555776" y="2435761"/>
            <a:ext cx="1800200" cy="1266398"/>
          </a:xfrm>
          <a:prstGeom prst="cloud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Resultado avance</a:t>
            </a:r>
            <a:endParaRPr lang="es-ES" dirty="0"/>
          </a:p>
        </p:txBody>
      </p:sp>
      <p:pic>
        <p:nvPicPr>
          <p:cNvPr id="4098" name="Picture 2" descr="https://mananarm.blob.core.windows.net.optimalcdn.com/images/2016/07/09/crop_meta-focus-min0.68-0.13-628-5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4101476"/>
            <a:ext cx="1921232" cy="1495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467544" y="5749773"/>
            <a:ext cx="2160240" cy="7287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Avance proyectos próximo año</a:t>
            </a:r>
            <a:endParaRPr lang="es-ES" dirty="0"/>
          </a:p>
        </p:txBody>
      </p:sp>
      <p:sp>
        <p:nvSpPr>
          <p:cNvPr id="19" name="Rectángulo 18"/>
          <p:cNvSpPr/>
          <p:nvPr/>
        </p:nvSpPr>
        <p:spPr>
          <a:xfrm>
            <a:off x="5148064" y="1399723"/>
            <a:ext cx="2736304" cy="72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Implementación del Plan estratégico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0" name="Flecha abajo 19"/>
          <p:cNvSpPr/>
          <p:nvPr/>
        </p:nvSpPr>
        <p:spPr>
          <a:xfrm>
            <a:off x="6264188" y="2312876"/>
            <a:ext cx="504056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5307420" y="2868043"/>
            <a:ext cx="2277752" cy="7287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Encamina la organización</a:t>
            </a:r>
            <a:endParaRPr lang="es-ES" dirty="0"/>
          </a:p>
        </p:txBody>
      </p:sp>
      <p:pic>
        <p:nvPicPr>
          <p:cNvPr id="22" name="Picture 4" descr="https://tse3.mm.bing.net/th?id=OIP._fSvY0B0Cof7Z9UDy937MwAAAA&amp;pid=Api&amp;P=0&amp;w=225&amp;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08499"/>
            <a:ext cx="3024336" cy="2081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936933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0340" y="-531440"/>
            <a:ext cx="1385316" cy="18620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s-ES" sz="115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es-ES" sz="1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476672"/>
            <a:ext cx="2010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arco Teórico</a:t>
            </a:r>
            <a:endParaRPr lang="es-ES" sz="28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330780" y="1215336"/>
            <a:ext cx="2598146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Análisis Conceptual de la Planificación Estratégica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Abrir llave"/>
          <p:cNvSpPr/>
          <p:nvPr/>
        </p:nvSpPr>
        <p:spPr>
          <a:xfrm rot="16200000">
            <a:off x="1346357" y="2126660"/>
            <a:ext cx="352788" cy="137568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2985540"/>
            <a:ext cx="3436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1300" dirty="0" smtClean="0"/>
              <a:t>Proyecto tendrá el alcance de un año.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300" dirty="0" smtClean="0"/>
              <a:t>ESEE se fundamenta en el BSC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300" dirty="0" smtClean="0"/>
              <a:t>Permite obtener avances y objetivos cumplidos</a:t>
            </a:r>
            <a:endParaRPr lang="es-ES" sz="13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179512" y="4797152"/>
            <a:ext cx="2320786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Ventajas del Balance Score Card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Abrir llave"/>
          <p:cNvSpPr/>
          <p:nvPr/>
        </p:nvSpPr>
        <p:spPr>
          <a:xfrm>
            <a:off x="2500298" y="4797151"/>
            <a:ext cx="343016" cy="129614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2671806" y="4840526"/>
            <a:ext cx="5541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C" sz="1400" dirty="0" smtClean="0"/>
              <a:t>Visión </a:t>
            </a:r>
            <a:r>
              <a:rPr lang="es-EC" sz="1400" dirty="0"/>
              <a:t>global de la empresa </a:t>
            </a:r>
            <a:endParaRPr lang="es-EC" sz="1400" dirty="0" smtClean="0"/>
          </a:p>
          <a:p>
            <a:pPr marL="285750" indent="-285750" algn="just">
              <a:buFontTx/>
              <a:buChar char="-"/>
            </a:pPr>
            <a:r>
              <a:rPr lang="es-EC" sz="1400" dirty="0" smtClean="0"/>
              <a:t>Visión </a:t>
            </a:r>
            <a:r>
              <a:rPr lang="es-EC" sz="1400" dirty="0"/>
              <a:t>y control de cómo el funcionamiento de cada área y miembro de la empresa influye en el resto de la organización.</a:t>
            </a:r>
            <a:endParaRPr lang="es-ES" sz="1400" dirty="0"/>
          </a:p>
          <a:p>
            <a:pPr marL="285750" lvl="0" indent="-285750" algn="just">
              <a:buFontTx/>
              <a:buChar char="-"/>
            </a:pPr>
            <a:r>
              <a:rPr lang="es-EC" sz="1400" dirty="0" smtClean="0"/>
              <a:t>Vinculación</a:t>
            </a:r>
            <a:r>
              <a:rPr lang="es-EC" sz="1400" dirty="0"/>
              <a:t> entre los objetivos de la empresa y las acciones necesarias para lograrlos.</a:t>
            </a:r>
            <a:endParaRPr lang="es-ES" sz="1400" dirty="0"/>
          </a:p>
          <a:p>
            <a:pPr marL="285750" indent="-285750" algn="just">
              <a:buFontTx/>
              <a:buChar char="-"/>
            </a:pPr>
            <a:endParaRPr lang="es-ES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5327576" y="2879288"/>
            <a:ext cx="252028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Balance Score Card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058310" y="1377932"/>
            <a:ext cx="2843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dirty="0"/>
              <a:t> </a:t>
            </a:r>
            <a:r>
              <a:rPr lang="es-CR" sz="1300" dirty="0"/>
              <a:t>H</a:t>
            </a:r>
            <a:r>
              <a:rPr lang="es-CR" sz="1300" dirty="0" smtClean="0"/>
              <a:t>erramienta </a:t>
            </a:r>
            <a:r>
              <a:rPr lang="es-CR" sz="1300" dirty="0"/>
              <a:t>que permite alcanzar estrategias y objetivos clave con desempeño y resultados a través de cuatro áreas </a:t>
            </a:r>
            <a:r>
              <a:rPr lang="es-CR" sz="1300" dirty="0" smtClean="0"/>
              <a:t>críticas:</a:t>
            </a:r>
            <a:endParaRPr lang="es-ES" sz="1300" dirty="0"/>
          </a:p>
        </p:txBody>
      </p:sp>
      <p:sp>
        <p:nvSpPr>
          <p:cNvPr id="20" name="19 Abrir llave"/>
          <p:cNvSpPr/>
          <p:nvPr/>
        </p:nvSpPr>
        <p:spPr>
          <a:xfrm rot="16200000">
            <a:off x="6311664" y="1262945"/>
            <a:ext cx="337100" cy="252027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9607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0340" y="-531440"/>
            <a:ext cx="1385316" cy="18620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s-ES" sz="115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es-ES" sz="1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476672"/>
            <a:ext cx="2091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arco Jurídico</a:t>
            </a:r>
            <a:endParaRPr lang="es-ES" sz="2800" b="1" dirty="0"/>
          </a:p>
        </p:txBody>
      </p:sp>
      <p:sp>
        <p:nvSpPr>
          <p:cNvPr id="16" name="15 Abrir llave"/>
          <p:cNvSpPr/>
          <p:nvPr/>
        </p:nvSpPr>
        <p:spPr>
          <a:xfrm>
            <a:off x="2979510" y="4577200"/>
            <a:ext cx="343016" cy="189282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3330658" y="4917761"/>
            <a:ext cx="35913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Se considera indicadores para evaluar los proyectos que contribuirán a evaluar las acciones estratégicas.</a:t>
            </a:r>
            <a:endParaRPr lang="es-ES" sz="1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30658" y="1265093"/>
            <a:ext cx="4769734" cy="2961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 smtClean="0"/>
              <a:t>Evalúa el Plan Estratégico:</a:t>
            </a:r>
            <a:r>
              <a:rPr lang="es-ES" sz="1400" dirty="0" smtClean="0"/>
              <a:t> costo ya sea tiempo - dinero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 smtClean="0"/>
              <a:t>Crea una visión para la ejecución del Plan Estratégico: </a:t>
            </a:r>
            <a:r>
              <a:rPr lang="es-ES" sz="1400" dirty="0" smtClean="0"/>
              <a:t>objetivos a alcanzar.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 smtClean="0"/>
              <a:t>Programa reuniones para discutir los informes de progreso: </a:t>
            </a:r>
            <a:r>
              <a:rPr lang="es-ES" sz="1400" dirty="0" smtClean="0"/>
              <a:t>evaluar el programa actual con regularidad.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 smtClean="0"/>
              <a:t>Involucra a la alta dirección cuando sea apropiado: </a:t>
            </a:r>
            <a:r>
              <a:rPr lang="es-ES" sz="1400" dirty="0" smtClean="0"/>
              <a:t>informar de lo que está sucediendo, informes sobre la ejecución del plan.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sp>
        <p:nvSpPr>
          <p:cNvPr id="20" name="19 Abrir llave"/>
          <p:cNvSpPr/>
          <p:nvPr/>
        </p:nvSpPr>
        <p:spPr>
          <a:xfrm>
            <a:off x="2971378" y="1275468"/>
            <a:ext cx="359280" cy="25855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7 Rectángulo redondeado"/>
          <p:cNvSpPr/>
          <p:nvPr/>
        </p:nvSpPr>
        <p:spPr>
          <a:xfrm>
            <a:off x="198897" y="1772348"/>
            <a:ext cx="252028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Pasos para la implementación de un Plan Estratégico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7 Rectángulo redondeado"/>
          <p:cNvSpPr/>
          <p:nvPr/>
        </p:nvSpPr>
        <p:spPr>
          <a:xfrm>
            <a:off x="149816" y="4875541"/>
            <a:ext cx="2520280" cy="129614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Metodología de evaluación de la Planificación Estratégica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788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214290"/>
            <a:ext cx="83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MECANISMOS Y PROCEDIMIENTOS PARA OBTENER INFORMACIÓN PARA LA EVALUACIÓN DEL PLAN ESTRATÉGICO</a:t>
            </a:r>
            <a:endParaRPr lang="es-EC" dirty="0"/>
          </a:p>
        </p:txBody>
      </p:sp>
      <p:graphicFrame>
        <p:nvGraphicFramePr>
          <p:cNvPr id="4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344372"/>
              </p:ext>
            </p:extLst>
          </p:nvPr>
        </p:nvGraphicFramePr>
        <p:xfrm>
          <a:off x="755576" y="1052736"/>
          <a:ext cx="7681416" cy="562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3" imgW="6885864" imgH="10440550" progId="Visio.Drawing.11">
                  <p:embed/>
                </p:oleObj>
              </mc:Choice>
              <mc:Fallback>
                <p:oleObj r:id="rId3" imgW="6885864" imgH="10440550" progId="Visio.Drawing.11">
                  <p:embed/>
                  <p:pic>
                    <p:nvPicPr>
                      <p:cNvPr id="1536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52736"/>
                        <a:ext cx="7681416" cy="5629275"/>
                      </a:xfrm>
                      <a:prstGeom prst="rect">
                        <a:avLst/>
                      </a:prstGeom>
                      <a:solidFill>
                        <a:srgbClr val="FBE6CE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lecha derecha 4">
            <a:hlinkClick r:id="rId5" action="ppaction://hlinkfile"/>
          </p:cNvPr>
          <p:cNvSpPr/>
          <p:nvPr/>
        </p:nvSpPr>
        <p:spPr>
          <a:xfrm>
            <a:off x="8532440" y="6237312"/>
            <a:ext cx="4675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2288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90340" y="-300900"/>
            <a:ext cx="1183337" cy="1569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A22E">
                    <a:lumMod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</a:t>
            </a:r>
            <a:endParaRPr kumimoji="0" lang="es-ES" sz="9600" b="1" i="0" u="none" strike="noStrike" kern="1200" cap="none" spc="0" normalizeH="0" baseline="0" noProof="0" dirty="0">
              <a:ln>
                <a:noFill/>
              </a:ln>
              <a:solidFill>
                <a:srgbClr val="F0A22E">
                  <a:lumMod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1103167" y="476672"/>
            <a:ext cx="361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ARCO METODOLÓGICO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3 Triángulo isósceles"/>
          <p:cNvSpPr/>
          <p:nvPr/>
        </p:nvSpPr>
        <p:spPr>
          <a:xfrm rot="3538622">
            <a:off x="2653210" y="-1880326"/>
            <a:ext cx="4717445" cy="8736959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791" y="2856149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TIPO DE INVESTIGACIÓN</a:t>
            </a:r>
            <a:endParaRPr kumimoji="0" lang="es-EC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5815" y="2695975"/>
            <a:ext cx="435987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Investigación descriptiva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Investigación de campo</a:t>
            </a:r>
            <a:endParaRPr kumimoji="0" lang="es-EC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142" y="4297036"/>
            <a:ext cx="38945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MÉTODO</a:t>
            </a:r>
            <a:endParaRPr kumimoji="0" lang="es-EC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5230" y="4078813"/>
            <a:ext cx="435987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Método descriptivo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Método Analítico</a:t>
            </a:r>
            <a:endParaRPr kumimoji="0" lang="es-EC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1194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1707</TotalTime>
  <Words>450</Words>
  <Application>Microsoft Office PowerPoint</Application>
  <PresentationFormat>Presentación en pantalla (4:3)</PresentationFormat>
  <Paragraphs>88</Paragraphs>
  <Slides>14</Slides>
  <Notes>2</Notes>
  <HiddenSlides>0</HiddenSlides>
  <MMClips>1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Wingdings 2</vt:lpstr>
      <vt:lpstr>Viajes</vt:lpstr>
      <vt:lpstr>Visio.Drawing.11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consultoemp</dc:creator>
  <cp:lastModifiedBy>Windows User</cp:lastModifiedBy>
  <cp:revision>142</cp:revision>
  <cp:lastPrinted>2019-08-28T05:16:37Z</cp:lastPrinted>
  <dcterms:created xsi:type="dcterms:W3CDTF">2012-07-19T19:19:18Z</dcterms:created>
  <dcterms:modified xsi:type="dcterms:W3CDTF">2019-09-05T02:06:41Z</dcterms:modified>
</cp:coreProperties>
</file>