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1"/>
  </p:notesMasterIdLst>
  <p:handoutMasterIdLst>
    <p:handoutMasterId r:id="rId42"/>
  </p:handoutMasterIdLst>
  <p:sldIdLst>
    <p:sldId id="300" r:id="rId2"/>
    <p:sldId id="301" r:id="rId3"/>
    <p:sldId id="302" r:id="rId4"/>
    <p:sldId id="303" r:id="rId5"/>
    <p:sldId id="306" r:id="rId6"/>
    <p:sldId id="305" r:id="rId7"/>
    <p:sldId id="309" r:id="rId8"/>
    <p:sldId id="277" r:id="rId9"/>
    <p:sldId id="307" r:id="rId10"/>
    <p:sldId id="308" r:id="rId11"/>
    <p:sldId id="310" r:id="rId12"/>
    <p:sldId id="311" r:id="rId13"/>
    <p:sldId id="312"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3" r:id="rId29"/>
    <p:sldId id="330" r:id="rId30"/>
    <p:sldId id="331" r:id="rId31"/>
    <p:sldId id="332" r:id="rId32"/>
    <p:sldId id="335" r:id="rId33"/>
    <p:sldId id="336" r:id="rId34"/>
    <p:sldId id="341" r:id="rId35"/>
    <p:sldId id="313" r:id="rId36"/>
    <p:sldId id="337" r:id="rId37"/>
    <p:sldId id="338" r:id="rId38"/>
    <p:sldId id="340" r:id="rId39"/>
    <p:sldId id="297" r:id="rId4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6579"/>
    <a:srgbClr val="732670"/>
    <a:srgbClr val="E0E0E0"/>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16" autoAdjust="0"/>
    <p:restoredTop sz="92932" autoAdjust="0"/>
  </p:normalViewPr>
  <p:slideViewPr>
    <p:cSldViewPr>
      <p:cViewPr varScale="1">
        <p:scale>
          <a:sx n="55" d="100"/>
          <a:sy n="55" d="100"/>
        </p:scale>
        <p:origin x="-96" y="-1212"/>
      </p:cViewPr>
      <p:guideLst>
        <p:guide orient="horz" pos="2160"/>
        <p:guide pos="383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7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2D2B0F-AD76-458E-BAB6-35AAE6C3AB1A}" type="doc">
      <dgm:prSet loTypeId="urn:microsoft.com/office/officeart/2005/8/layout/orgChart1" loCatId="hierarchy" qsTypeId="urn:microsoft.com/office/officeart/2005/8/quickstyle/simple5" qsCatId="simple" csTypeId="urn:microsoft.com/office/officeart/2005/8/colors/accent0_1" csCatId="mainScheme" phldr="1"/>
      <dgm:spPr/>
      <dgm:t>
        <a:bodyPr/>
        <a:lstStyle/>
        <a:p>
          <a:endParaRPr lang="es-EC"/>
        </a:p>
      </dgm:t>
    </dgm:pt>
    <dgm:pt modelId="{555FC355-B161-49A9-9B24-6478DE29F432}">
      <dgm:prSet phldrT="[Texto]" custT="1"/>
      <dgm:spPr/>
      <dgm:t>
        <a:bodyPr/>
        <a:lstStyle/>
        <a:p>
          <a:pPr algn="ctr"/>
          <a:r>
            <a:rPr lang="es-EC" sz="1400" b="1" dirty="0"/>
            <a:t>Director DGT</a:t>
          </a:r>
        </a:p>
      </dgm:t>
    </dgm:pt>
    <dgm:pt modelId="{6DAAC068-1008-4E11-8CC6-18EE6CD54090}" type="parTrans" cxnId="{11EEDA95-145F-49B3-8171-066EA4B25620}">
      <dgm:prSet/>
      <dgm:spPr/>
      <dgm:t>
        <a:bodyPr/>
        <a:lstStyle/>
        <a:p>
          <a:pPr algn="ctr"/>
          <a:endParaRPr lang="es-EC" sz="1400">
            <a:solidFill>
              <a:sysClr val="windowText" lastClr="000000"/>
            </a:solidFill>
          </a:endParaRPr>
        </a:p>
      </dgm:t>
    </dgm:pt>
    <dgm:pt modelId="{F67302C7-18D4-4E2D-A990-5B0172975279}" type="sibTrans" cxnId="{11EEDA95-145F-49B3-8171-066EA4B25620}">
      <dgm:prSet/>
      <dgm:spPr/>
      <dgm:t>
        <a:bodyPr/>
        <a:lstStyle/>
        <a:p>
          <a:pPr algn="ctr"/>
          <a:endParaRPr lang="es-EC" sz="1400">
            <a:solidFill>
              <a:sysClr val="windowText" lastClr="000000"/>
            </a:solidFill>
          </a:endParaRPr>
        </a:p>
      </dgm:t>
    </dgm:pt>
    <dgm:pt modelId="{0BD10CC3-3615-45A9-A2F2-35CFDBBE7812}">
      <dgm:prSet phldrT="[Texto]" custT="1"/>
      <dgm:spPr/>
      <dgm:t>
        <a:bodyPr/>
        <a:lstStyle/>
        <a:p>
          <a:pPr algn="ctr"/>
          <a:r>
            <a:rPr lang="es-EC" sz="1100" dirty="0"/>
            <a:t>Aplicaciones WEB</a:t>
          </a:r>
        </a:p>
      </dgm:t>
    </dgm:pt>
    <dgm:pt modelId="{65342E2B-2AC6-4B69-9C36-8AEAD834F7DF}" type="parTrans" cxnId="{E4E52872-189B-441B-97E4-058E0A83DE42}">
      <dgm:prSet/>
      <dgm:spPr/>
      <dgm:t>
        <a:bodyPr/>
        <a:lstStyle/>
        <a:p>
          <a:pPr algn="ctr"/>
          <a:endParaRPr lang="es-EC" sz="1400">
            <a:solidFill>
              <a:sysClr val="windowText" lastClr="000000"/>
            </a:solidFill>
          </a:endParaRPr>
        </a:p>
      </dgm:t>
    </dgm:pt>
    <dgm:pt modelId="{28390A59-4B94-4DBD-955F-934406E30E42}" type="sibTrans" cxnId="{E4E52872-189B-441B-97E4-058E0A83DE42}">
      <dgm:prSet/>
      <dgm:spPr/>
      <dgm:t>
        <a:bodyPr/>
        <a:lstStyle/>
        <a:p>
          <a:pPr algn="ctr"/>
          <a:endParaRPr lang="es-EC" sz="1400">
            <a:solidFill>
              <a:sysClr val="windowText" lastClr="000000"/>
            </a:solidFill>
          </a:endParaRPr>
        </a:p>
      </dgm:t>
    </dgm:pt>
    <dgm:pt modelId="{DF576EF4-90E1-4161-BD17-51E59CAEE7B7}">
      <dgm:prSet phldrT="[Texto]" custT="1"/>
      <dgm:spPr/>
      <dgm:t>
        <a:bodyPr/>
        <a:lstStyle/>
        <a:p>
          <a:pPr algn="ctr"/>
          <a:r>
            <a:rPr lang="es-EC" sz="1100" dirty="0"/>
            <a:t>Asistencia Técnica y Mantenimiento</a:t>
          </a:r>
        </a:p>
      </dgm:t>
    </dgm:pt>
    <dgm:pt modelId="{84845BE5-FE0B-457F-9607-D3D996AECB5E}" type="parTrans" cxnId="{FCA898ED-9181-4D1C-8327-47F9ADD4C0FD}">
      <dgm:prSet/>
      <dgm:spPr/>
      <dgm:t>
        <a:bodyPr/>
        <a:lstStyle/>
        <a:p>
          <a:pPr algn="ctr"/>
          <a:endParaRPr lang="es-EC" sz="1400">
            <a:solidFill>
              <a:sysClr val="windowText" lastClr="000000"/>
            </a:solidFill>
          </a:endParaRPr>
        </a:p>
      </dgm:t>
    </dgm:pt>
    <dgm:pt modelId="{96347716-6743-4F55-A90C-CA572FEADD09}" type="sibTrans" cxnId="{FCA898ED-9181-4D1C-8327-47F9ADD4C0FD}">
      <dgm:prSet/>
      <dgm:spPr/>
      <dgm:t>
        <a:bodyPr/>
        <a:lstStyle/>
        <a:p>
          <a:pPr algn="ctr"/>
          <a:endParaRPr lang="es-EC" sz="1400">
            <a:solidFill>
              <a:sysClr val="windowText" lastClr="000000"/>
            </a:solidFill>
          </a:endParaRPr>
        </a:p>
      </dgm:t>
    </dgm:pt>
    <dgm:pt modelId="{0354C795-8F05-4D24-9BAA-21E1AD48E7F3}">
      <dgm:prSet phldrT="[Texto]" custT="1"/>
      <dgm:spPr/>
      <dgm:t>
        <a:bodyPr/>
        <a:lstStyle/>
        <a:p>
          <a:pPr algn="ctr"/>
          <a:r>
            <a:rPr lang="es-EC" sz="1100" dirty="0"/>
            <a:t>Aplicaciones, Bases de Datos y Seguridad</a:t>
          </a:r>
        </a:p>
      </dgm:t>
    </dgm:pt>
    <dgm:pt modelId="{E6C37DAF-E214-4BBC-BF87-0DC2768C24D0}" type="parTrans" cxnId="{41A3DD55-86A7-4E2F-B88F-B1C5B34793E7}">
      <dgm:prSet/>
      <dgm:spPr/>
      <dgm:t>
        <a:bodyPr/>
        <a:lstStyle/>
        <a:p>
          <a:pPr algn="ctr"/>
          <a:endParaRPr lang="es-EC" sz="1400">
            <a:solidFill>
              <a:sysClr val="windowText" lastClr="000000"/>
            </a:solidFill>
          </a:endParaRPr>
        </a:p>
      </dgm:t>
    </dgm:pt>
    <dgm:pt modelId="{3213A0B9-F286-4B4D-BA4C-6DB573291490}" type="sibTrans" cxnId="{41A3DD55-86A7-4E2F-B88F-B1C5B34793E7}">
      <dgm:prSet/>
      <dgm:spPr/>
      <dgm:t>
        <a:bodyPr/>
        <a:lstStyle/>
        <a:p>
          <a:pPr algn="ctr"/>
          <a:endParaRPr lang="es-EC" sz="1400">
            <a:solidFill>
              <a:sysClr val="windowText" lastClr="000000"/>
            </a:solidFill>
          </a:endParaRPr>
        </a:p>
      </dgm:t>
    </dgm:pt>
    <dgm:pt modelId="{7F53BDFA-9F2F-4F42-A2E6-C19C0DAC6B21}" type="pres">
      <dgm:prSet presAssocID="{CA2D2B0F-AD76-458E-BAB6-35AAE6C3AB1A}" presName="hierChild1" presStyleCnt="0">
        <dgm:presLayoutVars>
          <dgm:orgChart val="1"/>
          <dgm:chPref val="1"/>
          <dgm:dir/>
          <dgm:animOne val="branch"/>
          <dgm:animLvl val="lvl"/>
          <dgm:resizeHandles/>
        </dgm:presLayoutVars>
      </dgm:prSet>
      <dgm:spPr/>
      <dgm:t>
        <a:bodyPr/>
        <a:lstStyle/>
        <a:p>
          <a:endParaRPr lang="es-EC"/>
        </a:p>
      </dgm:t>
    </dgm:pt>
    <dgm:pt modelId="{7679B880-14CA-4EEA-B891-8AC6E8B7CF09}" type="pres">
      <dgm:prSet presAssocID="{555FC355-B161-49A9-9B24-6478DE29F432}" presName="hierRoot1" presStyleCnt="0">
        <dgm:presLayoutVars>
          <dgm:hierBranch val="init"/>
        </dgm:presLayoutVars>
      </dgm:prSet>
      <dgm:spPr/>
    </dgm:pt>
    <dgm:pt modelId="{CD46539A-8297-4E45-8479-6D1B6BAFB896}" type="pres">
      <dgm:prSet presAssocID="{555FC355-B161-49A9-9B24-6478DE29F432}" presName="rootComposite1" presStyleCnt="0"/>
      <dgm:spPr/>
    </dgm:pt>
    <dgm:pt modelId="{8191B618-0F29-42E5-A661-845D2F2680FC}" type="pres">
      <dgm:prSet presAssocID="{555FC355-B161-49A9-9B24-6478DE29F432}" presName="rootText1" presStyleLbl="node0" presStyleIdx="0" presStyleCnt="1" custScaleX="115395" custScaleY="73695">
        <dgm:presLayoutVars>
          <dgm:chPref val="3"/>
        </dgm:presLayoutVars>
      </dgm:prSet>
      <dgm:spPr/>
      <dgm:t>
        <a:bodyPr/>
        <a:lstStyle/>
        <a:p>
          <a:endParaRPr lang="es-EC"/>
        </a:p>
      </dgm:t>
    </dgm:pt>
    <dgm:pt modelId="{35909D17-A70F-40EC-B7F0-44B1788018A2}" type="pres">
      <dgm:prSet presAssocID="{555FC355-B161-49A9-9B24-6478DE29F432}" presName="rootConnector1" presStyleLbl="node1" presStyleIdx="0" presStyleCnt="0"/>
      <dgm:spPr/>
      <dgm:t>
        <a:bodyPr/>
        <a:lstStyle/>
        <a:p>
          <a:endParaRPr lang="es-EC"/>
        </a:p>
      </dgm:t>
    </dgm:pt>
    <dgm:pt modelId="{323A45DE-A232-4456-81ED-8BC885E61768}" type="pres">
      <dgm:prSet presAssocID="{555FC355-B161-49A9-9B24-6478DE29F432}" presName="hierChild2" presStyleCnt="0"/>
      <dgm:spPr/>
    </dgm:pt>
    <dgm:pt modelId="{F23D5F04-3AC2-4086-A0FD-8904601E75DE}" type="pres">
      <dgm:prSet presAssocID="{E6C37DAF-E214-4BBC-BF87-0DC2768C24D0}" presName="Name37" presStyleLbl="parChTrans1D2" presStyleIdx="0" presStyleCnt="3"/>
      <dgm:spPr/>
      <dgm:t>
        <a:bodyPr/>
        <a:lstStyle/>
        <a:p>
          <a:endParaRPr lang="es-EC"/>
        </a:p>
      </dgm:t>
    </dgm:pt>
    <dgm:pt modelId="{8DEF7204-B62F-4568-9BA9-C9EC1F5CCD95}" type="pres">
      <dgm:prSet presAssocID="{0354C795-8F05-4D24-9BAA-21E1AD48E7F3}" presName="hierRoot2" presStyleCnt="0">
        <dgm:presLayoutVars>
          <dgm:hierBranch val="init"/>
        </dgm:presLayoutVars>
      </dgm:prSet>
      <dgm:spPr/>
    </dgm:pt>
    <dgm:pt modelId="{B6D5E869-1C8C-430E-92B1-9F68E7640E65}" type="pres">
      <dgm:prSet presAssocID="{0354C795-8F05-4D24-9BAA-21E1AD48E7F3}" presName="rootComposite" presStyleCnt="0"/>
      <dgm:spPr/>
    </dgm:pt>
    <dgm:pt modelId="{00DA3359-CE15-4307-9641-D925BAE8CD87}" type="pres">
      <dgm:prSet presAssocID="{0354C795-8F05-4D24-9BAA-21E1AD48E7F3}" presName="rootText" presStyleLbl="node2" presStyleIdx="0" presStyleCnt="3">
        <dgm:presLayoutVars>
          <dgm:chPref val="3"/>
        </dgm:presLayoutVars>
      </dgm:prSet>
      <dgm:spPr/>
      <dgm:t>
        <a:bodyPr/>
        <a:lstStyle/>
        <a:p>
          <a:endParaRPr lang="es-EC"/>
        </a:p>
      </dgm:t>
    </dgm:pt>
    <dgm:pt modelId="{059C4579-9F6E-413B-9D69-74C7C26DE23A}" type="pres">
      <dgm:prSet presAssocID="{0354C795-8F05-4D24-9BAA-21E1AD48E7F3}" presName="rootConnector" presStyleLbl="node2" presStyleIdx="0" presStyleCnt="3"/>
      <dgm:spPr/>
      <dgm:t>
        <a:bodyPr/>
        <a:lstStyle/>
        <a:p>
          <a:endParaRPr lang="es-EC"/>
        </a:p>
      </dgm:t>
    </dgm:pt>
    <dgm:pt modelId="{7498E565-1151-4A96-950F-457925032664}" type="pres">
      <dgm:prSet presAssocID="{0354C795-8F05-4D24-9BAA-21E1AD48E7F3}" presName="hierChild4" presStyleCnt="0"/>
      <dgm:spPr/>
    </dgm:pt>
    <dgm:pt modelId="{98D1D2CF-AE0C-4917-879C-C7A732690D21}" type="pres">
      <dgm:prSet presAssocID="{0354C795-8F05-4D24-9BAA-21E1AD48E7F3}" presName="hierChild5" presStyleCnt="0"/>
      <dgm:spPr/>
    </dgm:pt>
    <dgm:pt modelId="{CAEE70B6-1EC6-4275-AE64-FBA1776F5C00}" type="pres">
      <dgm:prSet presAssocID="{65342E2B-2AC6-4B69-9C36-8AEAD834F7DF}" presName="Name37" presStyleLbl="parChTrans1D2" presStyleIdx="1" presStyleCnt="3"/>
      <dgm:spPr/>
      <dgm:t>
        <a:bodyPr/>
        <a:lstStyle/>
        <a:p>
          <a:endParaRPr lang="es-EC"/>
        </a:p>
      </dgm:t>
    </dgm:pt>
    <dgm:pt modelId="{035D2415-0ADE-4600-9E9C-175B0BBFD978}" type="pres">
      <dgm:prSet presAssocID="{0BD10CC3-3615-45A9-A2F2-35CFDBBE7812}" presName="hierRoot2" presStyleCnt="0">
        <dgm:presLayoutVars>
          <dgm:hierBranch val="init"/>
        </dgm:presLayoutVars>
      </dgm:prSet>
      <dgm:spPr/>
    </dgm:pt>
    <dgm:pt modelId="{5742C748-22DA-48F6-8477-F579810C41E6}" type="pres">
      <dgm:prSet presAssocID="{0BD10CC3-3615-45A9-A2F2-35CFDBBE7812}" presName="rootComposite" presStyleCnt="0"/>
      <dgm:spPr/>
    </dgm:pt>
    <dgm:pt modelId="{CBDCFA7E-2EDD-44ED-B8A8-16D04F0EFB1B}" type="pres">
      <dgm:prSet presAssocID="{0BD10CC3-3615-45A9-A2F2-35CFDBBE7812}" presName="rootText" presStyleLbl="node2" presStyleIdx="1" presStyleCnt="3">
        <dgm:presLayoutVars>
          <dgm:chPref val="3"/>
        </dgm:presLayoutVars>
      </dgm:prSet>
      <dgm:spPr/>
      <dgm:t>
        <a:bodyPr/>
        <a:lstStyle/>
        <a:p>
          <a:endParaRPr lang="es-EC"/>
        </a:p>
      </dgm:t>
    </dgm:pt>
    <dgm:pt modelId="{9AF585B7-6B68-48FE-BE86-6BC420EA595D}" type="pres">
      <dgm:prSet presAssocID="{0BD10CC3-3615-45A9-A2F2-35CFDBBE7812}" presName="rootConnector" presStyleLbl="node2" presStyleIdx="1" presStyleCnt="3"/>
      <dgm:spPr/>
      <dgm:t>
        <a:bodyPr/>
        <a:lstStyle/>
        <a:p>
          <a:endParaRPr lang="es-EC"/>
        </a:p>
      </dgm:t>
    </dgm:pt>
    <dgm:pt modelId="{61B9A503-91C1-439C-B163-940FC1D54E44}" type="pres">
      <dgm:prSet presAssocID="{0BD10CC3-3615-45A9-A2F2-35CFDBBE7812}" presName="hierChild4" presStyleCnt="0"/>
      <dgm:spPr/>
    </dgm:pt>
    <dgm:pt modelId="{62495B83-7FDF-4A94-9B38-F291EF316935}" type="pres">
      <dgm:prSet presAssocID="{0BD10CC3-3615-45A9-A2F2-35CFDBBE7812}" presName="hierChild5" presStyleCnt="0"/>
      <dgm:spPr/>
    </dgm:pt>
    <dgm:pt modelId="{41573110-9121-44B0-9014-6A0629200CF7}" type="pres">
      <dgm:prSet presAssocID="{84845BE5-FE0B-457F-9607-D3D996AECB5E}" presName="Name37" presStyleLbl="parChTrans1D2" presStyleIdx="2" presStyleCnt="3"/>
      <dgm:spPr/>
      <dgm:t>
        <a:bodyPr/>
        <a:lstStyle/>
        <a:p>
          <a:endParaRPr lang="es-EC"/>
        </a:p>
      </dgm:t>
    </dgm:pt>
    <dgm:pt modelId="{1BB48AA4-AB3A-4B86-AD71-19F291A94A7C}" type="pres">
      <dgm:prSet presAssocID="{DF576EF4-90E1-4161-BD17-51E59CAEE7B7}" presName="hierRoot2" presStyleCnt="0">
        <dgm:presLayoutVars>
          <dgm:hierBranch val="init"/>
        </dgm:presLayoutVars>
      </dgm:prSet>
      <dgm:spPr/>
    </dgm:pt>
    <dgm:pt modelId="{E165B4D1-47BF-4B65-B19E-65A3B37DA5F5}" type="pres">
      <dgm:prSet presAssocID="{DF576EF4-90E1-4161-BD17-51E59CAEE7B7}" presName="rootComposite" presStyleCnt="0"/>
      <dgm:spPr/>
    </dgm:pt>
    <dgm:pt modelId="{EC6535DC-227B-4336-B1B2-8B07528C7B20}" type="pres">
      <dgm:prSet presAssocID="{DF576EF4-90E1-4161-BD17-51E59CAEE7B7}" presName="rootText" presStyleLbl="node2" presStyleIdx="2" presStyleCnt="3">
        <dgm:presLayoutVars>
          <dgm:chPref val="3"/>
        </dgm:presLayoutVars>
      </dgm:prSet>
      <dgm:spPr/>
      <dgm:t>
        <a:bodyPr/>
        <a:lstStyle/>
        <a:p>
          <a:endParaRPr lang="es-EC"/>
        </a:p>
      </dgm:t>
    </dgm:pt>
    <dgm:pt modelId="{489F3C97-679A-4532-9C26-E68031256CD9}" type="pres">
      <dgm:prSet presAssocID="{DF576EF4-90E1-4161-BD17-51E59CAEE7B7}" presName="rootConnector" presStyleLbl="node2" presStyleIdx="2" presStyleCnt="3"/>
      <dgm:spPr/>
      <dgm:t>
        <a:bodyPr/>
        <a:lstStyle/>
        <a:p>
          <a:endParaRPr lang="es-EC"/>
        </a:p>
      </dgm:t>
    </dgm:pt>
    <dgm:pt modelId="{F6E7004E-DA01-4DED-983F-A7AB7B593F5A}" type="pres">
      <dgm:prSet presAssocID="{DF576EF4-90E1-4161-BD17-51E59CAEE7B7}" presName="hierChild4" presStyleCnt="0"/>
      <dgm:spPr/>
    </dgm:pt>
    <dgm:pt modelId="{279546DE-960C-4910-A556-21AD7E9D7E46}" type="pres">
      <dgm:prSet presAssocID="{DF576EF4-90E1-4161-BD17-51E59CAEE7B7}" presName="hierChild5" presStyleCnt="0"/>
      <dgm:spPr/>
    </dgm:pt>
    <dgm:pt modelId="{43D7BD64-C951-4763-97CD-A22C8465791E}" type="pres">
      <dgm:prSet presAssocID="{555FC355-B161-49A9-9B24-6478DE29F432}" presName="hierChild3" presStyleCnt="0"/>
      <dgm:spPr/>
    </dgm:pt>
  </dgm:ptLst>
  <dgm:cxnLst>
    <dgm:cxn modelId="{41A3DD55-86A7-4E2F-B88F-B1C5B34793E7}" srcId="{555FC355-B161-49A9-9B24-6478DE29F432}" destId="{0354C795-8F05-4D24-9BAA-21E1AD48E7F3}" srcOrd="0" destOrd="0" parTransId="{E6C37DAF-E214-4BBC-BF87-0DC2768C24D0}" sibTransId="{3213A0B9-F286-4B4D-BA4C-6DB573291490}"/>
    <dgm:cxn modelId="{11EEDA95-145F-49B3-8171-066EA4B25620}" srcId="{CA2D2B0F-AD76-458E-BAB6-35AAE6C3AB1A}" destId="{555FC355-B161-49A9-9B24-6478DE29F432}" srcOrd="0" destOrd="0" parTransId="{6DAAC068-1008-4E11-8CC6-18EE6CD54090}" sibTransId="{F67302C7-18D4-4E2D-A990-5B0172975279}"/>
    <dgm:cxn modelId="{43F84B67-80F4-4AEC-8B19-240B68BD1AB0}" type="presOf" srcId="{0354C795-8F05-4D24-9BAA-21E1AD48E7F3}" destId="{059C4579-9F6E-413B-9D69-74C7C26DE23A}" srcOrd="1" destOrd="0" presId="urn:microsoft.com/office/officeart/2005/8/layout/orgChart1"/>
    <dgm:cxn modelId="{AB094133-9E8B-4595-90C9-7A120B5F4D65}" type="presOf" srcId="{0BD10CC3-3615-45A9-A2F2-35CFDBBE7812}" destId="{9AF585B7-6B68-48FE-BE86-6BC420EA595D}" srcOrd="1" destOrd="0" presId="urn:microsoft.com/office/officeart/2005/8/layout/orgChart1"/>
    <dgm:cxn modelId="{388FE1DC-F57F-4D40-A097-698C74CE4E61}" type="presOf" srcId="{0354C795-8F05-4D24-9BAA-21E1AD48E7F3}" destId="{00DA3359-CE15-4307-9641-D925BAE8CD87}" srcOrd="0" destOrd="0" presId="urn:microsoft.com/office/officeart/2005/8/layout/orgChart1"/>
    <dgm:cxn modelId="{FCA898ED-9181-4D1C-8327-47F9ADD4C0FD}" srcId="{555FC355-B161-49A9-9B24-6478DE29F432}" destId="{DF576EF4-90E1-4161-BD17-51E59CAEE7B7}" srcOrd="2" destOrd="0" parTransId="{84845BE5-FE0B-457F-9607-D3D996AECB5E}" sibTransId="{96347716-6743-4F55-A90C-CA572FEADD09}"/>
    <dgm:cxn modelId="{82AB01AF-65B0-4B0C-8E41-D2DD5B24466F}" type="presOf" srcId="{DF576EF4-90E1-4161-BD17-51E59CAEE7B7}" destId="{489F3C97-679A-4532-9C26-E68031256CD9}" srcOrd="1" destOrd="0" presId="urn:microsoft.com/office/officeart/2005/8/layout/orgChart1"/>
    <dgm:cxn modelId="{0D3D2BA4-DE7A-4EAD-B350-04C43B6755C9}" type="presOf" srcId="{0BD10CC3-3615-45A9-A2F2-35CFDBBE7812}" destId="{CBDCFA7E-2EDD-44ED-B8A8-16D04F0EFB1B}" srcOrd="0" destOrd="0" presId="urn:microsoft.com/office/officeart/2005/8/layout/orgChart1"/>
    <dgm:cxn modelId="{15939473-5FA7-4CF0-A311-2ABC0FF5D7B6}" type="presOf" srcId="{555FC355-B161-49A9-9B24-6478DE29F432}" destId="{35909D17-A70F-40EC-B7F0-44B1788018A2}" srcOrd="1" destOrd="0" presId="urn:microsoft.com/office/officeart/2005/8/layout/orgChart1"/>
    <dgm:cxn modelId="{8C5D40FE-4447-4E03-8AEF-B14DB7207643}" type="presOf" srcId="{E6C37DAF-E214-4BBC-BF87-0DC2768C24D0}" destId="{F23D5F04-3AC2-4086-A0FD-8904601E75DE}" srcOrd="0" destOrd="0" presId="urn:microsoft.com/office/officeart/2005/8/layout/orgChart1"/>
    <dgm:cxn modelId="{6BA540F9-D7B5-491B-867C-037D68188E95}" type="presOf" srcId="{65342E2B-2AC6-4B69-9C36-8AEAD834F7DF}" destId="{CAEE70B6-1EC6-4275-AE64-FBA1776F5C00}" srcOrd="0" destOrd="0" presId="urn:microsoft.com/office/officeart/2005/8/layout/orgChart1"/>
    <dgm:cxn modelId="{1DA2D434-1926-436B-A80D-00E01D740D54}" type="presOf" srcId="{DF576EF4-90E1-4161-BD17-51E59CAEE7B7}" destId="{EC6535DC-227B-4336-B1B2-8B07528C7B20}" srcOrd="0" destOrd="0" presId="urn:microsoft.com/office/officeart/2005/8/layout/orgChart1"/>
    <dgm:cxn modelId="{ABB7012E-23D3-45C2-A7F9-83CBEECDED17}" type="presOf" srcId="{555FC355-B161-49A9-9B24-6478DE29F432}" destId="{8191B618-0F29-42E5-A661-845D2F2680FC}" srcOrd="0" destOrd="0" presId="urn:microsoft.com/office/officeart/2005/8/layout/orgChart1"/>
    <dgm:cxn modelId="{0983CFAF-3A8A-4D07-A9C9-52F489E0136C}" type="presOf" srcId="{CA2D2B0F-AD76-458E-BAB6-35AAE6C3AB1A}" destId="{7F53BDFA-9F2F-4F42-A2E6-C19C0DAC6B21}" srcOrd="0" destOrd="0" presId="urn:microsoft.com/office/officeart/2005/8/layout/orgChart1"/>
    <dgm:cxn modelId="{E4E52872-189B-441B-97E4-058E0A83DE42}" srcId="{555FC355-B161-49A9-9B24-6478DE29F432}" destId="{0BD10CC3-3615-45A9-A2F2-35CFDBBE7812}" srcOrd="1" destOrd="0" parTransId="{65342E2B-2AC6-4B69-9C36-8AEAD834F7DF}" sibTransId="{28390A59-4B94-4DBD-955F-934406E30E42}"/>
    <dgm:cxn modelId="{C409402D-21DA-4C3B-AC3B-DA15A1A924EF}" type="presOf" srcId="{84845BE5-FE0B-457F-9607-D3D996AECB5E}" destId="{41573110-9121-44B0-9014-6A0629200CF7}" srcOrd="0" destOrd="0" presId="urn:microsoft.com/office/officeart/2005/8/layout/orgChart1"/>
    <dgm:cxn modelId="{9F142E58-0F91-4226-865C-26656E404F31}" type="presParOf" srcId="{7F53BDFA-9F2F-4F42-A2E6-C19C0DAC6B21}" destId="{7679B880-14CA-4EEA-B891-8AC6E8B7CF09}" srcOrd="0" destOrd="0" presId="urn:microsoft.com/office/officeart/2005/8/layout/orgChart1"/>
    <dgm:cxn modelId="{B53EB798-74D3-4546-8DA7-41BD142A335A}" type="presParOf" srcId="{7679B880-14CA-4EEA-B891-8AC6E8B7CF09}" destId="{CD46539A-8297-4E45-8479-6D1B6BAFB896}" srcOrd="0" destOrd="0" presId="urn:microsoft.com/office/officeart/2005/8/layout/orgChart1"/>
    <dgm:cxn modelId="{3D780A9A-AF55-429E-BF86-493ED39D30C3}" type="presParOf" srcId="{CD46539A-8297-4E45-8479-6D1B6BAFB896}" destId="{8191B618-0F29-42E5-A661-845D2F2680FC}" srcOrd="0" destOrd="0" presId="urn:microsoft.com/office/officeart/2005/8/layout/orgChart1"/>
    <dgm:cxn modelId="{7164CD54-DE3D-40BD-8352-CA4C60DBC3B2}" type="presParOf" srcId="{CD46539A-8297-4E45-8479-6D1B6BAFB896}" destId="{35909D17-A70F-40EC-B7F0-44B1788018A2}" srcOrd="1" destOrd="0" presId="urn:microsoft.com/office/officeart/2005/8/layout/orgChart1"/>
    <dgm:cxn modelId="{B52E2CCA-833C-48AF-B0F1-35F517506DD3}" type="presParOf" srcId="{7679B880-14CA-4EEA-B891-8AC6E8B7CF09}" destId="{323A45DE-A232-4456-81ED-8BC885E61768}" srcOrd="1" destOrd="0" presId="urn:microsoft.com/office/officeart/2005/8/layout/orgChart1"/>
    <dgm:cxn modelId="{CFF872AA-03F4-4AA1-B785-7FAB36991ABE}" type="presParOf" srcId="{323A45DE-A232-4456-81ED-8BC885E61768}" destId="{F23D5F04-3AC2-4086-A0FD-8904601E75DE}" srcOrd="0" destOrd="0" presId="urn:microsoft.com/office/officeart/2005/8/layout/orgChart1"/>
    <dgm:cxn modelId="{199D9AD7-9711-4FE5-A55C-E7E4C3FD0050}" type="presParOf" srcId="{323A45DE-A232-4456-81ED-8BC885E61768}" destId="{8DEF7204-B62F-4568-9BA9-C9EC1F5CCD95}" srcOrd="1" destOrd="0" presId="urn:microsoft.com/office/officeart/2005/8/layout/orgChart1"/>
    <dgm:cxn modelId="{B8572FF0-2A9E-4BA0-9861-C31DE47B1F67}" type="presParOf" srcId="{8DEF7204-B62F-4568-9BA9-C9EC1F5CCD95}" destId="{B6D5E869-1C8C-430E-92B1-9F68E7640E65}" srcOrd="0" destOrd="0" presId="urn:microsoft.com/office/officeart/2005/8/layout/orgChart1"/>
    <dgm:cxn modelId="{F6CECA3E-081A-4E54-A6AB-32F9FB4A7167}" type="presParOf" srcId="{B6D5E869-1C8C-430E-92B1-9F68E7640E65}" destId="{00DA3359-CE15-4307-9641-D925BAE8CD87}" srcOrd="0" destOrd="0" presId="urn:microsoft.com/office/officeart/2005/8/layout/orgChart1"/>
    <dgm:cxn modelId="{D4B99CC2-1AFB-4AD2-904B-09B8BCF197FE}" type="presParOf" srcId="{B6D5E869-1C8C-430E-92B1-9F68E7640E65}" destId="{059C4579-9F6E-413B-9D69-74C7C26DE23A}" srcOrd="1" destOrd="0" presId="urn:microsoft.com/office/officeart/2005/8/layout/orgChart1"/>
    <dgm:cxn modelId="{036F3B26-0688-41C7-A026-E6F6735C8BC8}" type="presParOf" srcId="{8DEF7204-B62F-4568-9BA9-C9EC1F5CCD95}" destId="{7498E565-1151-4A96-950F-457925032664}" srcOrd="1" destOrd="0" presId="urn:microsoft.com/office/officeart/2005/8/layout/orgChart1"/>
    <dgm:cxn modelId="{CD045103-1279-46D2-B5FE-D543D89350D2}" type="presParOf" srcId="{8DEF7204-B62F-4568-9BA9-C9EC1F5CCD95}" destId="{98D1D2CF-AE0C-4917-879C-C7A732690D21}" srcOrd="2" destOrd="0" presId="urn:microsoft.com/office/officeart/2005/8/layout/orgChart1"/>
    <dgm:cxn modelId="{7EE9F7E4-0C98-4864-95DD-9B15A82413B6}" type="presParOf" srcId="{323A45DE-A232-4456-81ED-8BC885E61768}" destId="{CAEE70B6-1EC6-4275-AE64-FBA1776F5C00}" srcOrd="2" destOrd="0" presId="urn:microsoft.com/office/officeart/2005/8/layout/orgChart1"/>
    <dgm:cxn modelId="{C394B542-64D2-42E8-97A1-392C0E0EED0D}" type="presParOf" srcId="{323A45DE-A232-4456-81ED-8BC885E61768}" destId="{035D2415-0ADE-4600-9E9C-175B0BBFD978}" srcOrd="3" destOrd="0" presId="urn:microsoft.com/office/officeart/2005/8/layout/orgChart1"/>
    <dgm:cxn modelId="{E2EC16C4-FEDE-435F-9898-731D0A14E5F7}" type="presParOf" srcId="{035D2415-0ADE-4600-9E9C-175B0BBFD978}" destId="{5742C748-22DA-48F6-8477-F579810C41E6}" srcOrd="0" destOrd="0" presId="urn:microsoft.com/office/officeart/2005/8/layout/orgChart1"/>
    <dgm:cxn modelId="{523B843C-2201-4082-81D0-76B75806BCCE}" type="presParOf" srcId="{5742C748-22DA-48F6-8477-F579810C41E6}" destId="{CBDCFA7E-2EDD-44ED-B8A8-16D04F0EFB1B}" srcOrd="0" destOrd="0" presId="urn:microsoft.com/office/officeart/2005/8/layout/orgChart1"/>
    <dgm:cxn modelId="{B1BA9E11-6E22-4957-A4BE-3C15F7247377}" type="presParOf" srcId="{5742C748-22DA-48F6-8477-F579810C41E6}" destId="{9AF585B7-6B68-48FE-BE86-6BC420EA595D}" srcOrd="1" destOrd="0" presId="urn:microsoft.com/office/officeart/2005/8/layout/orgChart1"/>
    <dgm:cxn modelId="{690A167A-475D-49D2-BC99-5144620F556A}" type="presParOf" srcId="{035D2415-0ADE-4600-9E9C-175B0BBFD978}" destId="{61B9A503-91C1-439C-B163-940FC1D54E44}" srcOrd="1" destOrd="0" presId="urn:microsoft.com/office/officeart/2005/8/layout/orgChart1"/>
    <dgm:cxn modelId="{0B27FB05-66E5-49AE-B562-E3F66F307F03}" type="presParOf" srcId="{035D2415-0ADE-4600-9E9C-175B0BBFD978}" destId="{62495B83-7FDF-4A94-9B38-F291EF316935}" srcOrd="2" destOrd="0" presId="urn:microsoft.com/office/officeart/2005/8/layout/orgChart1"/>
    <dgm:cxn modelId="{C6F5730D-98F9-42BB-91CB-804A84845932}" type="presParOf" srcId="{323A45DE-A232-4456-81ED-8BC885E61768}" destId="{41573110-9121-44B0-9014-6A0629200CF7}" srcOrd="4" destOrd="0" presId="urn:microsoft.com/office/officeart/2005/8/layout/orgChart1"/>
    <dgm:cxn modelId="{97B476F2-256A-4DE8-B1CB-BECB76E81C7D}" type="presParOf" srcId="{323A45DE-A232-4456-81ED-8BC885E61768}" destId="{1BB48AA4-AB3A-4B86-AD71-19F291A94A7C}" srcOrd="5" destOrd="0" presId="urn:microsoft.com/office/officeart/2005/8/layout/orgChart1"/>
    <dgm:cxn modelId="{8D9D0FC6-7C7D-41EC-873E-FEBABA824285}" type="presParOf" srcId="{1BB48AA4-AB3A-4B86-AD71-19F291A94A7C}" destId="{E165B4D1-47BF-4B65-B19E-65A3B37DA5F5}" srcOrd="0" destOrd="0" presId="urn:microsoft.com/office/officeart/2005/8/layout/orgChart1"/>
    <dgm:cxn modelId="{757403DF-3B91-4EC8-9C37-59B362EA8B2A}" type="presParOf" srcId="{E165B4D1-47BF-4B65-B19E-65A3B37DA5F5}" destId="{EC6535DC-227B-4336-B1B2-8B07528C7B20}" srcOrd="0" destOrd="0" presId="urn:microsoft.com/office/officeart/2005/8/layout/orgChart1"/>
    <dgm:cxn modelId="{755571BC-71C6-47E8-8F66-E0C966ED3383}" type="presParOf" srcId="{E165B4D1-47BF-4B65-B19E-65A3B37DA5F5}" destId="{489F3C97-679A-4532-9C26-E68031256CD9}" srcOrd="1" destOrd="0" presId="urn:microsoft.com/office/officeart/2005/8/layout/orgChart1"/>
    <dgm:cxn modelId="{BA88FDD2-AFAC-4C55-8AC0-FDE782BEB747}" type="presParOf" srcId="{1BB48AA4-AB3A-4B86-AD71-19F291A94A7C}" destId="{F6E7004E-DA01-4DED-983F-A7AB7B593F5A}" srcOrd="1" destOrd="0" presId="urn:microsoft.com/office/officeart/2005/8/layout/orgChart1"/>
    <dgm:cxn modelId="{9D9B6146-680B-4223-9DA4-F081F0C66203}" type="presParOf" srcId="{1BB48AA4-AB3A-4B86-AD71-19F291A94A7C}" destId="{279546DE-960C-4910-A556-21AD7E9D7E46}" srcOrd="2" destOrd="0" presId="urn:microsoft.com/office/officeart/2005/8/layout/orgChart1"/>
    <dgm:cxn modelId="{6D46CDFC-4D13-437C-B395-1776F27DDE94}" type="presParOf" srcId="{7679B880-14CA-4EEA-B891-8AC6E8B7CF09}" destId="{43D7BD64-C951-4763-97CD-A22C8465791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2D2B0F-AD76-458E-BAB6-35AAE6C3AB1A}" type="doc">
      <dgm:prSet loTypeId="urn:microsoft.com/office/officeart/2005/8/layout/orgChart1" loCatId="hierarchy" qsTypeId="urn:microsoft.com/office/officeart/2005/8/quickstyle/simple5" qsCatId="simple" csTypeId="urn:microsoft.com/office/officeart/2005/8/colors/accent0_1" csCatId="mainScheme" phldr="1"/>
      <dgm:spPr/>
      <dgm:t>
        <a:bodyPr/>
        <a:lstStyle/>
        <a:p>
          <a:endParaRPr lang="es-EC"/>
        </a:p>
      </dgm:t>
    </dgm:pt>
    <dgm:pt modelId="{555FC355-B161-49A9-9B24-6478DE29F432}">
      <dgm:prSet phldrT="[Texto]" custT="1"/>
      <dgm:spPr/>
      <dgm:t>
        <a:bodyPr/>
        <a:lstStyle/>
        <a:p>
          <a:pPr algn="ctr"/>
          <a:r>
            <a:rPr lang="es-EC" sz="1600" b="1" dirty="0"/>
            <a:t>Director DGT</a:t>
          </a:r>
        </a:p>
      </dgm:t>
    </dgm:pt>
    <dgm:pt modelId="{6DAAC068-1008-4E11-8CC6-18EE6CD54090}" type="parTrans" cxnId="{11EEDA95-145F-49B3-8171-066EA4B25620}">
      <dgm:prSet/>
      <dgm:spPr/>
      <dgm:t>
        <a:bodyPr/>
        <a:lstStyle/>
        <a:p>
          <a:pPr algn="ctr"/>
          <a:endParaRPr lang="es-EC" sz="1800">
            <a:solidFill>
              <a:sysClr val="windowText" lastClr="000000"/>
            </a:solidFill>
          </a:endParaRPr>
        </a:p>
      </dgm:t>
    </dgm:pt>
    <dgm:pt modelId="{F67302C7-18D4-4E2D-A990-5B0172975279}" type="sibTrans" cxnId="{11EEDA95-145F-49B3-8171-066EA4B25620}">
      <dgm:prSet/>
      <dgm:spPr/>
      <dgm:t>
        <a:bodyPr/>
        <a:lstStyle/>
        <a:p>
          <a:pPr algn="ctr"/>
          <a:endParaRPr lang="es-EC" sz="1800">
            <a:solidFill>
              <a:sysClr val="windowText" lastClr="000000"/>
            </a:solidFill>
          </a:endParaRPr>
        </a:p>
      </dgm:t>
    </dgm:pt>
    <dgm:pt modelId="{0BD10CC3-3615-45A9-A2F2-35CFDBBE7812}">
      <dgm:prSet phldrT="[Texto]" custT="1"/>
      <dgm:spPr/>
      <dgm:t>
        <a:bodyPr/>
        <a:lstStyle/>
        <a:p>
          <a:pPr algn="ctr"/>
          <a:r>
            <a:rPr lang="es-EC" sz="1400" dirty="0"/>
            <a:t>Infraestructura y Operación TI</a:t>
          </a:r>
        </a:p>
      </dgm:t>
    </dgm:pt>
    <dgm:pt modelId="{65342E2B-2AC6-4B69-9C36-8AEAD834F7DF}" type="parTrans" cxnId="{E4E52872-189B-441B-97E4-058E0A83DE42}">
      <dgm:prSet/>
      <dgm:spPr/>
      <dgm:t>
        <a:bodyPr/>
        <a:lstStyle/>
        <a:p>
          <a:pPr algn="ctr"/>
          <a:endParaRPr lang="es-EC" sz="1800">
            <a:solidFill>
              <a:sysClr val="windowText" lastClr="000000"/>
            </a:solidFill>
          </a:endParaRPr>
        </a:p>
      </dgm:t>
    </dgm:pt>
    <dgm:pt modelId="{28390A59-4B94-4DBD-955F-934406E30E42}" type="sibTrans" cxnId="{E4E52872-189B-441B-97E4-058E0A83DE42}">
      <dgm:prSet/>
      <dgm:spPr/>
      <dgm:t>
        <a:bodyPr/>
        <a:lstStyle/>
        <a:p>
          <a:pPr algn="ctr"/>
          <a:endParaRPr lang="es-EC" sz="1800">
            <a:solidFill>
              <a:sysClr val="windowText" lastClr="000000"/>
            </a:solidFill>
          </a:endParaRPr>
        </a:p>
      </dgm:t>
    </dgm:pt>
    <dgm:pt modelId="{DF576EF4-90E1-4161-BD17-51E59CAEE7B7}">
      <dgm:prSet phldrT="[Texto]" custT="1"/>
      <dgm:spPr/>
      <dgm:t>
        <a:bodyPr/>
        <a:lstStyle/>
        <a:p>
          <a:pPr algn="ctr"/>
          <a:r>
            <a:rPr lang="es-EC" sz="1400" dirty="0"/>
            <a:t>Seguridad Informática</a:t>
          </a:r>
        </a:p>
      </dgm:t>
    </dgm:pt>
    <dgm:pt modelId="{84845BE5-FE0B-457F-9607-D3D996AECB5E}" type="parTrans" cxnId="{FCA898ED-9181-4D1C-8327-47F9ADD4C0FD}">
      <dgm:prSet/>
      <dgm:spPr/>
      <dgm:t>
        <a:bodyPr/>
        <a:lstStyle/>
        <a:p>
          <a:pPr algn="ctr"/>
          <a:endParaRPr lang="es-EC" sz="1800">
            <a:solidFill>
              <a:sysClr val="windowText" lastClr="000000"/>
            </a:solidFill>
          </a:endParaRPr>
        </a:p>
      </dgm:t>
    </dgm:pt>
    <dgm:pt modelId="{96347716-6743-4F55-A90C-CA572FEADD09}" type="sibTrans" cxnId="{FCA898ED-9181-4D1C-8327-47F9ADD4C0FD}">
      <dgm:prSet/>
      <dgm:spPr/>
      <dgm:t>
        <a:bodyPr/>
        <a:lstStyle/>
        <a:p>
          <a:pPr algn="ctr"/>
          <a:endParaRPr lang="es-EC" sz="1800">
            <a:solidFill>
              <a:sysClr val="windowText" lastClr="000000"/>
            </a:solidFill>
          </a:endParaRPr>
        </a:p>
      </dgm:t>
    </dgm:pt>
    <dgm:pt modelId="{0354C795-8F05-4D24-9BAA-21E1AD48E7F3}">
      <dgm:prSet phldrT="[Texto]" custT="1"/>
      <dgm:spPr/>
      <dgm:t>
        <a:bodyPr/>
        <a:lstStyle/>
        <a:p>
          <a:pPr algn="ctr"/>
          <a:r>
            <a:rPr lang="es-EC" sz="1400" dirty="0"/>
            <a:t>Proyectos TIC y Desarrollo de Aplicaciones</a:t>
          </a:r>
        </a:p>
      </dgm:t>
    </dgm:pt>
    <dgm:pt modelId="{E6C37DAF-E214-4BBC-BF87-0DC2768C24D0}" type="parTrans" cxnId="{41A3DD55-86A7-4E2F-B88F-B1C5B34793E7}">
      <dgm:prSet/>
      <dgm:spPr/>
      <dgm:t>
        <a:bodyPr/>
        <a:lstStyle/>
        <a:p>
          <a:pPr algn="ctr"/>
          <a:endParaRPr lang="es-EC" sz="1800">
            <a:solidFill>
              <a:sysClr val="windowText" lastClr="000000"/>
            </a:solidFill>
          </a:endParaRPr>
        </a:p>
      </dgm:t>
    </dgm:pt>
    <dgm:pt modelId="{3213A0B9-F286-4B4D-BA4C-6DB573291490}" type="sibTrans" cxnId="{41A3DD55-86A7-4E2F-B88F-B1C5B34793E7}">
      <dgm:prSet/>
      <dgm:spPr/>
      <dgm:t>
        <a:bodyPr/>
        <a:lstStyle/>
        <a:p>
          <a:pPr algn="ctr"/>
          <a:endParaRPr lang="es-EC" sz="1800">
            <a:solidFill>
              <a:sysClr val="windowText" lastClr="000000"/>
            </a:solidFill>
          </a:endParaRPr>
        </a:p>
      </dgm:t>
    </dgm:pt>
    <dgm:pt modelId="{A4156ACE-374F-4F9C-9BF4-74D060C41A04}">
      <dgm:prSet phldrT="[Texto]" custT="1"/>
      <dgm:spPr/>
      <dgm:t>
        <a:bodyPr/>
        <a:lstStyle/>
        <a:p>
          <a:pPr algn="ctr"/>
          <a:r>
            <a:rPr lang="es-EC" sz="1400" dirty="0"/>
            <a:t>Soporte a Usuarios</a:t>
          </a:r>
        </a:p>
      </dgm:t>
    </dgm:pt>
    <dgm:pt modelId="{78438796-66A4-4087-AAA8-8778D1D0824D}" type="parTrans" cxnId="{DB791CB2-0A3A-42C2-A85D-DAA8C15F234C}">
      <dgm:prSet/>
      <dgm:spPr/>
      <dgm:t>
        <a:bodyPr/>
        <a:lstStyle/>
        <a:p>
          <a:endParaRPr lang="es-EC" sz="2400"/>
        </a:p>
      </dgm:t>
    </dgm:pt>
    <dgm:pt modelId="{BB9B7EC3-8362-4C30-AFB4-0C330F57DB8B}" type="sibTrans" cxnId="{DB791CB2-0A3A-42C2-A85D-DAA8C15F234C}">
      <dgm:prSet/>
      <dgm:spPr/>
      <dgm:t>
        <a:bodyPr/>
        <a:lstStyle/>
        <a:p>
          <a:endParaRPr lang="es-EC" sz="2400"/>
        </a:p>
      </dgm:t>
    </dgm:pt>
    <dgm:pt modelId="{72E053A4-E40D-4F84-BD77-F3E79D58ACD9}">
      <dgm:prSet phldrT="[Texto]" custT="1"/>
      <dgm:spPr/>
      <dgm:t>
        <a:bodyPr/>
        <a:lstStyle/>
        <a:p>
          <a:pPr algn="ctr"/>
          <a:r>
            <a:rPr lang="es-EC" sz="1400" b="0" dirty="0"/>
            <a:t>Asistente</a:t>
          </a:r>
        </a:p>
      </dgm:t>
    </dgm:pt>
    <dgm:pt modelId="{0E4E4086-0C29-4B14-A1EF-6D1813AB1889}" type="parTrans" cxnId="{E84F18DA-E354-4246-B340-5FC14FFE16F8}">
      <dgm:prSet/>
      <dgm:spPr/>
      <dgm:t>
        <a:bodyPr/>
        <a:lstStyle/>
        <a:p>
          <a:endParaRPr lang="es-EC" sz="2400"/>
        </a:p>
      </dgm:t>
    </dgm:pt>
    <dgm:pt modelId="{1E62363F-B068-464C-A46C-EFDC2F436651}" type="sibTrans" cxnId="{E84F18DA-E354-4246-B340-5FC14FFE16F8}">
      <dgm:prSet/>
      <dgm:spPr/>
      <dgm:t>
        <a:bodyPr/>
        <a:lstStyle/>
        <a:p>
          <a:endParaRPr lang="es-EC" sz="2400"/>
        </a:p>
      </dgm:t>
    </dgm:pt>
    <dgm:pt modelId="{7F53BDFA-9F2F-4F42-A2E6-C19C0DAC6B21}" type="pres">
      <dgm:prSet presAssocID="{CA2D2B0F-AD76-458E-BAB6-35AAE6C3AB1A}" presName="hierChild1" presStyleCnt="0">
        <dgm:presLayoutVars>
          <dgm:orgChart val="1"/>
          <dgm:chPref val="1"/>
          <dgm:dir/>
          <dgm:animOne val="branch"/>
          <dgm:animLvl val="lvl"/>
          <dgm:resizeHandles/>
        </dgm:presLayoutVars>
      </dgm:prSet>
      <dgm:spPr/>
      <dgm:t>
        <a:bodyPr/>
        <a:lstStyle/>
        <a:p>
          <a:endParaRPr lang="es-EC"/>
        </a:p>
      </dgm:t>
    </dgm:pt>
    <dgm:pt modelId="{7679B880-14CA-4EEA-B891-8AC6E8B7CF09}" type="pres">
      <dgm:prSet presAssocID="{555FC355-B161-49A9-9B24-6478DE29F432}" presName="hierRoot1" presStyleCnt="0">
        <dgm:presLayoutVars>
          <dgm:hierBranch val="init"/>
        </dgm:presLayoutVars>
      </dgm:prSet>
      <dgm:spPr/>
    </dgm:pt>
    <dgm:pt modelId="{CD46539A-8297-4E45-8479-6D1B6BAFB896}" type="pres">
      <dgm:prSet presAssocID="{555FC355-B161-49A9-9B24-6478DE29F432}" presName="rootComposite1" presStyleCnt="0"/>
      <dgm:spPr/>
    </dgm:pt>
    <dgm:pt modelId="{8191B618-0F29-42E5-A661-845D2F2680FC}" type="pres">
      <dgm:prSet presAssocID="{555FC355-B161-49A9-9B24-6478DE29F432}" presName="rootText1" presStyleLbl="node0" presStyleIdx="0" presStyleCnt="1" custScaleX="168825" custScaleY="95743" custLinFactY="-82078" custLinFactNeighborX="5425" custLinFactNeighborY="-100000">
        <dgm:presLayoutVars>
          <dgm:chPref val="3"/>
        </dgm:presLayoutVars>
      </dgm:prSet>
      <dgm:spPr/>
      <dgm:t>
        <a:bodyPr/>
        <a:lstStyle/>
        <a:p>
          <a:endParaRPr lang="es-EC"/>
        </a:p>
      </dgm:t>
    </dgm:pt>
    <dgm:pt modelId="{35909D17-A70F-40EC-B7F0-44B1788018A2}" type="pres">
      <dgm:prSet presAssocID="{555FC355-B161-49A9-9B24-6478DE29F432}" presName="rootConnector1" presStyleLbl="node1" presStyleIdx="0" presStyleCnt="0"/>
      <dgm:spPr/>
      <dgm:t>
        <a:bodyPr/>
        <a:lstStyle/>
        <a:p>
          <a:endParaRPr lang="es-EC"/>
        </a:p>
      </dgm:t>
    </dgm:pt>
    <dgm:pt modelId="{323A45DE-A232-4456-81ED-8BC885E61768}" type="pres">
      <dgm:prSet presAssocID="{555FC355-B161-49A9-9B24-6478DE29F432}" presName="hierChild2" presStyleCnt="0"/>
      <dgm:spPr/>
    </dgm:pt>
    <dgm:pt modelId="{98A6D565-6037-42CE-A23C-4A4C0E119D20}" type="pres">
      <dgm:prSet presAssocID="{0E4E4086-0C29-4B14-A1EF-6D1813AB1889}" presName="Name37" presStyleLbl="parChTrans1D2" presStyleIdx="0" presStyleCnt="5"/>
      <dgm:spPr/>
      <dgm:t>
        <a:bodyPr/>
        <a:lstStyle/>
        <a:p>
          <a:endParaRPr lang="es-EC"/>
        </a:p>
      </dgm:t>
    </dgm:pt>
    <dgm:pt modelId="{0B9741C1-D87E-40F2-AB92-06367AABBC47}" type="pres">
      <dgm:prSet presAssocID="{72E053A4-E40D-4F84-BD77-F3E79D58ACD9}" presName="hierRoot2" presStyleCnt="0">
        <dgm:presLayoutVars>
          <dgm:hierBranch val="init"/>
        </dgm:presLayoutVars>
      </dgm:prSet>
      <dgm:spPr/>
    </dgm:pt>
    <dgm:pt modelId="{79E35EF1-C012-4F13-BF5E-F418AE2A3264}" type="pres">
      <dgm:prSet presAssocID="{72E053A4-E40D-4F84-BD77-F3E79D58ACD9}" presName="rootComposite" presStyleCnt="0"/>
      <dgm:spPr/>
    </dgm:pt>
    <dgm:pt modelId="{F7A3392D-CDB6-499C-8DC6-D5B649B5BA01}" type="pres">
      <dgm:prSet presAssocID="{72E053A4-E40D-4F84-BD77-F3E79D58ACD9}" presName="rootText" presStyleLbl="node2" presStyleIdx="0" presStyleCnt="5" custScaleX="84058" custScaleY="63788" custLinFactX="188940" custLinFactY="-30356" custLinFactNeighborX="200000" custLinFactNeighborY="-100000">
        <dgm:presLayoutVars>
          <dgm:chPref val="3"/>
        </dgm:presLayoutVars>
      </dgm:prSet>
      <dgm:spPr/>
      <dgm:t>
        <a:bodyPr/>
        <a:lstStyle/>
        <a:p>
          <a:endParaRPr lang="es-EC"/>
        </a:p>
      </dgm:t>
    </dgm:pt>
    <dgm:pt modelId="{0433DFD6-28FE-491D-8CC7-6C2E96C82211}" type="pres">
      <dgm:prSet presAssocID="{72E053A4-E40D-4F84-BD77-F3E79D58ACD9}" presName="rootConnector" presStyleLbl="node2" presStyleIdx="0" presStyleCnt="5"/>
      <dgm:spPr/>
      <dgm:t>
        <a:bodyPr/>
        <a:lstStyle/>
        <a:p>
          <a:endParaRPr lang="es-EC"/>
        </a:p>
      </dgm:t>
    </dgm:pt>
    <dgm:pt modelId="{1196B85A-3D1E-4932-BB31-9303A681F7F8}" type="pres">
      <dgm:prSet presAssocID="{72E053A4-E40D-4F84-BD77-F3E79D58ACD9}" presName="hierChild4" presStyleCnt="0"/>
      <dgm:spPr/>
    </dgm:pt>
    <dgm:pt modelId="{1C1EF023-C0B2-4C2B-BB2F-9403B0F466E7}" type="pres">
      <dgm:prSet presAssocID="{72E053A4-E40D-4F84-BD77-F3E79D58ACD9}" presName="hierChild5" presStyleCnt="0"/>
      <dgm:spPr/>
    </dgm:pt>
    <dgm:pt modelId="{F23D5F04-3AC2-4086-A0FD-8904601E75DE}" type="pres">
      <dgm:prSet presAssocID="{E6C37DAF-E214-4BBC-BF87-0DC2768C24D0}" presName="Name37" presStyleLbl="parChTrans1D2" presStyleIdx="1" presStyleCnt="5"/>
      <dgm:spPr/>
      <dgm:t>
        <a:bodyPr/>
        <a:lstStyle/>
        <a:p>
          <a:endParaRPr lang="es-EC"/>
        </a:p>
      </dgm:t>
    </dgm:pt>
    <dgm:pt modelId="{8DEF7204-B62F-4568-9BA9-C9EC1F5CCD95}" type="pres">
      <dgm:prSet presAssocID="{0354C795-8F05-4D24-9BAA-21E1AD48E7F3}" presName="hierRoot2" presStyleCnt="0">
        <dgm:presLayoutVars>
          <dgm:hierBranch val="init"/>
        </dgm:presLayoutVars>
      </dgm:prSet>
      <dgm:spPr/>
    </dgm:pt>
    <dgm:pt modelId="{B6D5E869-1C8C-430E-92B1-9F68E7640E65}" type="pres">
      <dgm:prSet presAssocID="{0354C795-8F05-4D24-9BAA-21E1AD48E7F3}" presName="rootComposite" presStyleCnt="0"/>
      <dgm:spPr/>
    </dgm:pt>
    <dgm:pt modelId="{00DA3359-CE15-4307-9641-D925BAE8CD87}" type="pres">
      <dgm:prSet presAssocID="{0354C795-8F05-4D24-9BAA-21E1AD48E7F3}" presName="rootText" presStyleLbl="node2" presStyleIdx="1" presStyleCnt="5" custScaleX="159478" custScaleY="142058">
        <dgm:presLayoutVars>
          <dgm:chPref val="3"/>
        </dgm:presLayoutVars>
      </dgm:prSet>
      <dgm:spPr/>
      <dgm:t>
        <a:bodyPr/>
        <a:lstStyle/>
        <a:p>
          <a:endParaRPr lang="es-EC"/>
        </a:p>
      </dgm:t>
    </dgm:pt>
    <dgm:pt modelId="{059C4579-9F6E-413B-9D69-74C7C26DE23A}" type="pres">
      <dgm:prSet presAssocID="{0354C795-8F05-4D24-9BAA-21E1AD48E7F3}" presName="rootConnector" presStyleLbl="node2" presStyleIdx="1" presStyleCnt="5"/>
      <dgm:spPr/>
      <dgm:t>
        <a:bodyPr/>
        <a:lstStyle/>
        <a:p>
          <a:endParaRPr lang="es-EC"/>
        </a:p>
      </dgm:t>
    </dgm:pt>
    <dgm:pt modelId="{7498E565-1151-4A96-950F-457925032664}" type="pres">
      <dgm:prSet presAssocID="{0354C795-8F05-4D24-9BAA-21E1AD48E7F3}" presName="hierChild4" presStyleCnt="0"/>
      <dgm:spPr/>
    </dgm:pt>
    <dgm:pt modelId="{98D1D2CF-AE0C-4917-879C-C7A732690D21}" type="pres">
      <dgm:prSet presAssocID="{0354C795-8F05-4D24-9BAA-21E1AD48E7F3}" presName="hierChild5" presStyleCnt="0"/>
      <dgm:spPr/>
    </dgm:pt>
    <dgm:pt modelId="{CAEE70B6-1EC6-4275-AE64-FBA1776F5C00}" type="pres">
      <dgm:prSet presAssocID="{65342E2B-2AC6-4B69-9C36-8AEAD834F7DF}" presName="Name37" presStyleLbl="parChTrans1D2" presStyleIdx="2" presStyleCnt="5"/>
      <dgm:spPr/>
      <dgm:t>
        <a:bodyPr/>
        <a:lstStyle/>
        <a:p>
          <a:endParaRPr lang="es-EC"/>
        </a:p>
      </dgm:t>
    </dgm:pt>
    <dgm:pt modelId="{035D2415-0ADE-4600-9E9C-175B0BBFD978}" type="pres">
      <dgm:prSet presAssocID="{0BD10CC3-3615-45A9-A2F2-35CFDBBE7812}" presName="hierRoot2" presStyleCnt="0">
        <dgm:presLayoutVars>
          <dgm:hierBranch val="init"/>
        </dgm:presLayoutVars>
      </dgm:prSet>
      <dgm:spPr/>
    </dgm:pt>
    <dgm:pt modelId="{5742C748-22DA-48F6-8477-F579810C41E6}" type="pres">
      <dgm:prSet presAssocID="{0BD10CC3-3615-45A9-A2F2-35CFDBBE7812}" presName="rootComposite" presStyleCnt="0"/>
      <dgm:spPr/>
    </dgm:pt>
    <dgm:pt modelId="{CBDCFA7E-2EDD-44ED-B8A8-16D04F0EFB1B}" type="pres">
      <dgm:prSet presAssocID="{0BD10CC3-3615-45A9-A2F2-35CFDBBE7812}" presName="rootText" presStyleLbl="node2" presStyleIdx="2" presStyleCnt="5" custScaleX="138766" custScaleY="141535">
        <dgm:presLayoutVars>
          <dgm:chPref val="3"/>
        </dgm:presLayoutVars>
      </dgm:prSet>
      <dgm:spPr/>
      <dgm:t>
        <a:bodyPr/>
        <a:lstStyle/>
        <a:p>
          <a:endParaRPr lang="es-EC"/>
        </a:p>
      </dgm:t>
    </dgm:pt>
    <dgm:pt modelId="{9AF585B7-6B68-48FE-BE86-6BC420EA595D}" type="pres">
      <dgm:prSet presAssocID="{0BD10CC3-3615-45A9-A2F2-35CFDBBE7812}" presName="rootConnector" presStyleLbl="node2" presStyleIdx="2" presStyleCnt="5"/>
      <dgm:spPr/>
      <dgm:t>
        <a:bodyPr/>
        <a:lstStyle/>
        <a:p>
          <a:endParaRPr lang="es-EC"/>
        </a:p>
      </dgm:t>
    </dgm:pt>
    <dgm:pt modelId="{61B9A503-91C1-439C-B163-940FC1D54E44}" type="pres">
      <dgm:prSet presAssocID="{0BD10CC3-3615-45A9-A2F2-35CFDBBE7812}" presName="hierChild4" presStyleCnt="0"/>
      <dgm:spPr/>
    </dgm:pt>
    <dgm:pt modelId="{62495B83-7FDF-4A94-9B38-F291EF316935}" type="pres">
      <dgm:prSet presAssocID="{0BD10CC3-3615-45A9-A2F2-35CFDBBE7812}" presName="hierChild5" presStyleCnt="0"/>
      <dgm:spPr/>
    </dgm:pt>
    <dgm:pt modelId="{41573110-9121-44B0-9014-6A0629200CF7}" type="pres">
      <dgm:prSet presAssocID="{84845BE5-FE0B-457F-9607-D3D996AECB5E}" presName="Name37" presStyleLbl="parChTrans1D2" presStyleIdx="3" presStyleCnt="5"/>
      <dgm:spPr/>
      <dgm:t>
        <a:bodyPr/>
        <a:lstStyle/>
        <a:p>
          <a:endParaRPr lang="es-EC"/>
        </a:p>
      </dgm:t>
    </dgm:pt>
    <dgm:pt modelId="{1BB48AA4-AB3A-4B86-AD71-19F291A94A7C}" type="pres">
      <dgm:prSet presAssocID="{DF576EF4-90E1-4161-BD17-51E59CAEE7B7}" presName="hierRoot2" presStyleCnt="0">
        <dgm:presLayoutVars>
          <dgm:hierBranch val="init"/>
        </dgm:presLayoutVars>
      </dgm:prSet>
      <dgm:spPr/>
    </dgm:pt>
    <dgm:pt modelId="{E165B4D1-47BF-4B65-B19E-65A3B37DA5F5}" type="pres">
      <dgm:prSet presAssocID="{DF576EF4-90E1-4161-BD17-51E59CAEE7B7}" presName="rootComposite" presStyleCnt="0"/>
      <dgm:spPr/>
    </dgm:pt>
    <dgm:pt modelId="{EC6535DC-227B-4336-B1B2-8B07528C7B20}" type="pres">
      <dgm:prSet presAssocID="{DF576EF4-90E1-4161-BD17-51E59CAEE7B7}" presName="rootText" presStyleLbl="node2" presStyleIdx="3" presStyleCnt="5" custScaleX="126151" custScaleY="136372">
        <dgm:presLayoutVars>
          <dgm:chPref val="3"/>
        </dgm:presLayoutVars>
      </dgm:prSet>
      <dgm:spPr/>
      <dgm:t>
        <a:bodyPr/>
        <a:lstStyle/>
        <a:p>
          <a:endParaRPr lang="es-EC"/>
        </a:p>
      </dgm:t>
    </dgm:pt>
    <dgm:pt modelId="{489F3C97-679A-4532-9C26-E68031256CD9}" type="pres">
      <dgm:prSet presAssocID="{DF576EF4-90E1-4161-BD17-51E59CAEE7B7}" presName="rootConnector" presStyleLbl="node2" presStyleIdx="3" presStyleCnt="5"/>
      <dgm:spPr/>
      <dgm:t>
        <a:bodyPr/>
        <a:lstStyle/>
        <a:p>
          <a:endParaRPr lang="es-EC"/>
        </a:p>
      </dgm:t>
    </dgm:pt>
    <dgm:pt modelId="{F6E7004E-DA01-4DED-983F-A7AB7B593F5A}" type="pres">
      <dgm:prSet presAssocID="{DF576EF4-90E1-4161-BD17-51E59CAEE7B7}" presName="hierChild4" presStyleCnt="0"/>
      <dgm:spPr/>
    </dgm:pt>
    <dgm:pt modelId="{279546DE-960C-4910-A556-21AD7E9D7E46}" type="pres">
      <dgm:prSet presAssocID="{DF576EF4-90E1-4161-BD17-51E59CAEE7B7}" presName="hierChild5" presStyleCnt="0"/>
      <dgm:spPr/>
    </dgm:pt>
    <dgm:pt modelId="{AB03C8AD-5785-43C4-9B11-65089CFFC3E4}" type="pres">
      <dgm:prSet presAssocID="{78438796-66A4-4087-AAA8-8778D1D0824D}" presName="Name37" presStyleLbl="parChTrans1D2" presStyleIdx="4" presStyleCnt="5"/>
      <dgm:spPr/>
      <dgm:t>
        <a:bodyPr/>
        <a:lstStyle/>
        <a:p>
          <a:endParaRPr lang="es-EC"/>
        </a:p>
      </dgm:t>
    </dgm:pt>
    <dgm:pt modelId="{B53C6E1A-1298-4DB6-ADDA-6CAB0CBE24F2}" type="pres">
      <dgm:prSet presAssocID="{A4156ACE-374F-4F9C-9BF4-74D060C41A04}" presName="hierRoot2" presStyleCnt="0">
        <dgm:presLayoutVars>
          <dgm:hierBranch val="init"/>
        </dgm:presLayoutVars>
      </dgm:prSet>
      <dgm:spPr/>
    </dgm:pt>
    <dgm:pt modelId="{B6DD7571-9AA6-4C72-BCA2-E763317DAC33}" type="pres">
      <dgm:prSet presAssocID="{A4156ACE-374F-4F9C-9BF4-74D060C41A04}" presName="rootComposite" presStyleCnt="0"/>
      <dgm:spPr/>
    </dgm:pt>
    <dgm:pt modelId="{9DC1176F-A3D6-4B85-9D9E-3C5B32C57AE9}" type="pres">
      <dgm:prSet presAssocID="{A4156ACE-374F-4F9C-9BF4-74D060C41A04}" presName="rootText" presStyleLbl="node2" presStyleIdx="4" presStyleCnt="5" custScaleX="118452" custScaleY="138447">
        <dgm:presLayoutVars>
          <dgm:chPref val="3"/>
        </dgm:presLayoutVars>
      </dgm:prSet>
      <dgm:spPr/>
      <dgm:t>
        <a:bodyPr/>
        <a:lstStyle/>
        <a:p>
          <a:endParaRPr lang="es-EC"/>
        </a:p>
      </dgm:t>
    </dgm:pt>
    <dgm:pt modelId="{4AF42986-CDB8-457A-A60C-319E8D2E09BE}" type="pres">
      <dgm:prSet presAssocID="{A4156ACE-374F-4F9C-9BF4-74D060C41A04}" presName="rootConnector" presStyleLbl="node2" presStyleIdx="4" presStyleCnt="5"/>
      <dgm:spPr/>
      <dgm:t>
        <a:bodyPr/>
        <a:lstStyle/>
        <a:p>
          <a:endParaRPr lang="es-EC"/>
        </a:p>
      </dgm:t>
    </dgm:pt>
    <dgm:pt modelId="{2911C83F-1BF2-4887-9D9D-B9EED5857ED7}" type="pres">
      <dgm:prSet presAssocID="{A4156ACE-374F-4F9C-9BF4-74D060C41A04}" presName="hierChild4" presStyleCnt="0"/>
      <dgm:spPr/>
    </dgm:pt>
    <dgm:pt modelId="{3155E17C-33C5-4AA9-B859-9EEA210B712A}" type="pres">
      <dgm:prSet presAssocID="{A4156ACE-374F-4F9C-9BF4-74D060C41A04}" presName="hierChild5" presStyleCnt="0"/>
      <dgm:spPr/>
    </dgm:pt>
    <dgm:pt modelId="{43D7BD64-C951-4763-97CD-A22C8465791E}" type="pres">
      <dgm:prSet presAssocID="{555FC355-B161-49A9-9B24-6478DE29F432}" presName="hierChild3" presStyleCnt="0"/>
      <dgm:spPr/>
    </dgm:pt>
  </dgm:ptLst>
  <dgm:cxnLst>
    <dgm:cxn modelId="{7BFF85F8-24CD-40B1-BF44-89F334B2CD43}" type="presOf" srcId="{0BD10CC3-3615-45A9-A2F2-35CFDBBE7812}" destId="{9AF585B7-6B68-48FE-BE86-6BC420EA595D}" srcOrd="1" destOrd="0" presId="urn:microsoft.com/office/officeart/2005/8/layout/orgChart1"/>
    <dgm:cxn modelId="{7C9C541C-8B25-4186-85A2-3DE884FF3082}" type="presOf" srcId="{DF576EF4-90E1-4161-BD17-51E59CAEE7B7}" destId="{489F3C97-679A-4532-9C26-E68031256CD9}" srcOrd="1" destOrd="0" presId="urn:microsoft.com/office/officeart/2005/8/layout/orgChart1"/>
    <dgm:cxn modelId="{FCA898ED-9181-4D1C-8327-47F9ADD4C0FD}" srcId="{555FC355-B161-49A9-9B24-6478DE29F432}" destId="{DF576EF4-90E1-4161-BD17-51E59CAEE7B7}" srcOrd="3" destOrd="0" parTransId="{84845BE5-FE0B-457F-9607-D3D996AECB5E}" sibTransId="{96347716-6743-4F55-A90C-CA572FEADD09}"/>
    <dgm:cxn modelId="{B513C945-D205-4B8A-B736-28E96F1F2C63}" type="presOf" srcId="{72E053A4-E40D-4F84-BD77-F3E79D58ACD9}" destId="{0433DFD6-28FE-491D-8CC7-6C2E96C82211}" srcOrd="1" destOrd="0" presId="urn:microsoft.com/office/officeart/2005/8/layout/orgChart1"/>
    <dgm:cxn modelId="{38AA4172-BBED-44DA-8D68-D207D67A4356}" type="presOf" srcId="{65342E2B-2AC6-4B69-9C36-8AEAD834F7DF}" destId="{CAEE70B6-1EC6-4275-AE64-FBA1776F5C00}" srcOrd="0" destOrd="0" presId="urn:microsoft.com/office/officeart/2005/8/layout/orgChart1"/>
    <dgm:cxn modelId="{E84F18DA-E354-4246-B340-5FC14FFE16F8}" srcId="{555FC355-B161-49A9-9B24-6478DE29F432}" destId="{72E053A4-E40D-4F84-BD77-F3E79D58ACD9}" srcOrd="0" destOrd="0" parTransId="{0E4E4086-0C29-4B14-A1EF-6D1813AB1889}" sibTransId="{1E62363F-B068-464C-A46C-EFDC2F436651}"/>
    <dgm:cxn modelId="{160E4664-457C-4EF4-AC50-259C68B44383}" type="presOf" srcId="{DF576EF4-90E1-4161-BD17-51E59CAEE7B7}" destId="{EC6535DC-227B-4336-B1B2-8B07528C7B20}" srcOrd="0" destOrd="0" presId="urn:microsoft.com/office/officeart/2005/8/layout/orgChart1"/>
    <dgm:cxn modelId="{BC142476-5EB8-4623-B95A-35B42902897A}" type="presOf" srcId="{555FC355-B161-49A9-9B24-6478DE29F432}" destId="{8191B618-0F29-42E5-A661-845D2F2680FC}" srcOrd="0" destOrd="0" presId="urn:microsoft.com/office/officeart/2005/8/layout/orgChart1"/>
    <dgm:cxn modelId="{958DCB57-2842-4525-ACD9-FF1163CDDCDF}" type="presOf" srcId="{0354C795-8F05-4D24-9BAA-21E1AD48E7F3}" destId="{00DA3359-CE15-4307-9641-D925BAE8CD87}" srcOrd="0" destOrd="0" presId="urn:microsoft.com/office/officeart/2005/8/layout/orgChart1"/>
    <dgm:cxn modelId="{9C87A558-0D17-4D16-942A-F7081E00A44B}" type="presOf" srcId="{0E4E4086-0C29-4B14-A1EF-6D1813AB1889}" destId="{98A6D565-6037-42CE-A23C-4A4C0E119D20}" srcOrd="0" destOrd="0" presId="urn:microsoft.com/office/officeart/2005/8/layout/orgChart1"/>
    <dgm:cxn modelId="{8B9817F7-44CE-445B-B181-2021059559B9}" type="presOf" srcId="{A4156ACE-374F-4F9C-9BF4-74D060C41A04}" destId="{4AF42986-CDB8-457A-A60C-319E8D2E09BE}" srcOrd="1" destOrd="0" presId="urn:microsoft.com/office/officeart/2005/8/layout/orgChart1"/>
    <dgm:cxn modelId="{F4820277-D86A-45F5-893C-EE2238B6D659}" type="presOf" srcId="{E6C37DAF-E214-4BBC-BF87-0DC2768C24D0}" destId="{F23D5F04-3AC2-4086-A0FD-8904601E75DE}" srcOrd="0" destOrd="0" presId="urn:microsoft.com/office/officeart/2005/8/layout/orgChart1"/>
    <dgm:cxn modelId="{41A3DD55-86A7-4E2F-B88F-B1C5B34793E7}" srcId="{555FC355-B161-49A9-9B24-6478DE29F432}" destId="{0354C795-8F05-4D24-9BAA-21E1AD48E7F3}" srcOrd="1" destOrd="0" parTransId="{E6C37DAF-E214-4BBC-BF87-0DC2768C24D0}" sibTransId="{3213A0B9-F286-4B4D-BA4C-6DB573291490}"/>
    <dgm:cxn modelId="{4AC0DD01-DE53-4B0D-8459-72B977E6178A}" type="presOf" srcId="{A4156ACE-374F-4F9C-9BF4-74D060C41A04}" destId="{9DC1176F-A3D6-4B85-9D9E-3C5B32C57AE9}" srcOrd="0" destOrd="0" presId="urn:microsoft.com/office/officeart/2005/8/layout/orgChart1"/>
    <dgm:cxn modelId="{DB791CB2-0A3A-42C2-A85D-DAA8C15F234C}" srcId="{555FC355-B161-49A9-9B24-6478DE29F432}" destId="{A4156ACE-374F-4F9C-9BF4-74D060C41A04}" srcOrd="4" destOrd="0" parTransId="{78438796-66A4-4087-AAA8-8778D1D0824D}" sibTransId="{BB9B7EC3-8362-4C30-AFB4-0C330F57DB8B}"/>
    <dgm:cxn modelId="{200A0D96-B131-43BC-A2EA-12D681640C59}" type="presOf" srcId="{78438796-66A4-4087-AAA8-8778D1D0824D}" destId="{AB03C8AD-5785-43C4-9B11-65089CFFC3E4}" srcOrd="0" destOrd="0" presId="urn:microsoft.com/office/officeart/2005/8/layout/orgChart1"/>
    <dgm:cxn modelId="{905D289A-1270-48B2-9DB8-4FA4145F0089}" type="presOf" srcId="{0354C795-8F05-4D24-9BAA-21E1AD48E7F3}" destId="{059C4579-9F6E-413B-9D69-74C7C26DE23A}" srcOrd="1" destOrd="0" presId="urn:microsoft.com/office/officeart/2005/8/layout/orgChart1"/>
    <dgm:cxn modelId="{11EEDA95-145F-49B3-8171-066EA4B25620}" srcId="{CA2D2B0F-AD76-458E-BAB6-35AAE6C3AB1A}" destId="{555FC355-B161-49A9-9B24-6478DE29F432}" srcOrd="0" destOrd="0" parTransId="{6DAAC068-1008-4E11-8CC6-18EE6CD54090}" sibTransId="{F67302C7-18D4-4E2D-A990-5B0172975279}"/>
    <dgm:cxn modelId="{7CCBFD4B-46EF-43B3-8261-C6D1D3D6F652}" type="presOf" srcId="{84845BE5-FE0B-457F-9607-D3D996AECB5E}" destId="{41573110-9121-44B0-9014-6A0629200CF7}" srcOrd="0" destOrd="0" presId="urn:microsoft.com/office/officeart/2005/8/layout/orgChart1"/>
    <dgm:cxn modelId="{1567C477-E18B-46B0-AE55-3681DD0ECF78}" type="presOf" srcId="{CA2D2B0F-AD76-458E-BAB6-35AAE6C3AB1A}" destId="{7F53BDFA-9F2F-4F42-A2E6-C19C0DAC6B21}" srcOrd="0" destOrd="0" presId="urn:microsoft.com/office/officeart/2005/8/layout/orgChart1"/>
    <dgm:cxn modelId="{92EBF8E9-654C-4868-BA97-5E143F485442}" type="presOf" srcId="{555FC355-B161-49A9-9B24-6478DE29F432}" destId="{35909D17-A70F-40EC-B7F0-44B1788018A2}" srcOrd="1" destOrd="0" presId="urn:microsoft.com/office/officeart/2005/8/layout/orgChart1"/>
    <dgm:cxn modelId="{E4E52872-189B-441B-97E4-058E0A83DE42}" srcId="{555FC355-B161-49A9-9B24-6478DE29F432}" destId="{0BD10CC3-3615-45A9-A2F2-35CFDBBE7812}" srcOrd="2" destOrd="0" parTransId="{65342E2B-2AC6-4B69-9C36-8AEAD834F7DF}" sibTransId="{28390A59-4B94-4DBD-955F-934406E30E42}"/>
    <dgm:cxn modelId="{0F702261-8E3E-4CAB-8F58-805B3279B86B}" type="presOf" srcId="{72E053A4-E40D-4F84-BD77-F3E79D58ACD9}" destId="{F7A3392D-CDB6-499C-8DC6-D5B649B5BA01}" srcOrd="0" destOrd="0" presId="urn:microsoft.com/office/officeart/2005/8/layout/orgChart1"/>
    <dgm:cxn modelId="{1E0AAC1E-E43F-429B-A425-219A46085064}" type="presOf" srcId="{0BD10CC3-3615-45A9-A2F2-35CFDBBE7812}" destId="{CBDCFA7E-2EDD-44ED-B8A8-16D04F0EFB1B}" srcOrd="0" destOrd="0" presId="urn:microsoft.com/office/officeart/2005/8/layout/orgChart1"/>
    <dgm:cxn modelId="{DEA2F358-7274-4188-B09F-7964BBE56D13}" type="presParOf" srcId="{7F53BDFA-9F2F-4F42-A2E6-C19C0DAC6B21}" destId="{7679B880-14CA-4EEA-B891-8AC6E8B7CF09}" srcOrd="0" destOrd="0" presId="urn:microsoft.com/office/officeart/2005/8/layout/orgChart1"/>
    <dgm:cxn modelId="{99AD6D15-D6FB-4C98-87CA-CDB669F72F1E}" type="presParOf" srcId="{7679B880-14CA-4EEA-B891-8AC6E8B7CF09}" destId="{CD46539A-8297-4E45-8479-6D1B6BAFB896}" srcOrd="0" destOrd="0" presId="urn:microsoft.com/office/officeart/2005/8/layout/orgChart1"/>
    <dgm:cxn modelId="{45D98A44-39AC-4BC5-89F1-02532DB8C166}" type="presParOf" srcId="{CD46539A-8297-4E45-8479-6D1B6BAFB896}" destId="{8191B618-0F29-42E5-A661-845D2F2680FC}" srcOrd="0" destOrd="0" presId="urn:microsoft.com/office/officeart/2005/8/layout/orgChart1"/>
    <dgm:cxn modelId="{5E8AE9A0-B4FC-4C42-85E9-C493881468AF}" type="presParOf" srcId="{CD46539A-8297-4E45-8479-6D1B6BAFB896}" destId="{35909D17-A70F-40EC-B7F0-44B1788018A2}" srcOrd="1" destOrd="0" presId="urn:microsoft.com/office/officeart/2005/8/layout/orgChart1"/>
    <dgm:cxn modelId="{59D402C1-660C-49B5-AB24-137EE70DEF8F}" type="presParOf" srcId="{7679B880-14CA-4EEA-B891-8AC6E8B7CF09}" destId="{323A45DE-A232-4456-81ED-8BC885E61768}" srcOrd="1" destOrd="0" presId="urn:microsoft.com/office/officeart/2005/8/layout/orgChart1"/>
    <dgm:cxn modelId="{F37077DA-4BAF-42A1-8BD6-19FE1426319F}" type="presParOf" srcId="{323A45DE-A232-4456-81ED-8BC885E61768}" destId="{98A6D565-6037-42CE-A23C-4A4C0E119D20}" srcOrd="0" destOrd="0" presId="urn:microsoft.com/office/officeart/2005/8/layout/orgChart1"/>
    <dgm:cxn modelId="{AE13BACB-B4B9-41C8-A2C9-AFCC1C9A5703}" type="presParOf" srcId="{323A45DE-A232-4456-81ED-8BC885E61768}" destId="{0B9741C1-D87E-40F2-AB92-06367AABBC47}" srcOrd="1" destOrd="0" presId="urn:microsoft.com/office/officeart/2005/8/layout/orgChart1"/>
    <dgm:cxn modelId="{F5B05E6E-533D-4C07-A953-D17305755105}" type="presParOf" srcId="{0B9741C1-D87E-40F2-AB92-06367AABBC47}" destId="{79E35EF1-C012-4F13-BF5E-F418AE2A3264}" srcOrd="0" destOrd="0" presId="urn:microsoft.com/office/officeart/2005/8/layout/orgChart1"/>
    <dgm:cxn modelId="{2161E6B3-3325-4EBD-8245-3EB91C93099E}" type="presParOf" srcId="{79E35EF1-C012-4F13-BF5E-F418AE2A3264}" destId="{F7A3392D-CDB6-499C-8DC6-D5B649B5BA01}" srcOrd="0" destOrd="0" presId="urn:microsoft.com/office/officeart/2005/8/layout/orgChart1"/>
    <dgm:cxn modelId="{2BD20402-EF4B-4916-AF68-12D36DCDC775}" type="presParOf" srcId="{79E35EF1-C012-4F13-BF5E-F418AE2A3264}" destId="{0433DFD6-28FE-491D-8CC7-6C2E96C82211}" srcOrd="1" destOrd="0" presId="urn:microsoft.com/office/officeart/2005/8/layout/orgChart1"/>
    <dgm:cxn modelId="{6CE98285-F79E-4047-B142-F19C7D98DDF3}" type="presParOf" srcId="{0B9741C1-D87E-40F2-AB92-06367AABBC47}" destId="{1196B85A-3D1E-4932-BB31-9303A681F7F8}" srcOrd="1" destOrd="0" presId="urn:microsoft.com/office/officeart/2005/8/layout/orgChart1"/>
    <dgm:cxn modelId="{78CADED7-91B6-49CE-960A-1FDA1108BF97}" type="presParOf" srcId="{0B9741C1-D87E-40F2-AB92-06367AABBC47}" destId="{1C1EF023-C0B2-4C2B-BB2F-9403B0F466E7}" srcOrd="2" destOrd="0" presId="urn:microsoft.com/office/officeart/2005/8/layout/orgChart1"/>
    <dgm:cxn modelId="{18898526-AA86-4423-B0A6-71BA4769708E}" type="presParOf" srcId="{323A45DE-A232-4456-81ED-8BC885E61768}" destId="{F23D5F04-3AC2-4086-A0FD-8904601E75DE}" srcOrd="2" destOrd="0" presId="urn:microsoft.com/office/officeart/2005/8/layout/orgChart1"/>
    <dgm:cxn modelId="{A1E2AA56-2041-4CA7-8714-35C947B89ED5}" type="presParOf" srcId="{323A45DE-A232-4456-81ED-8BC885E61768}" destId="{8DEF7204-B62F-4568-9BA9-C9EC1F5CCD95}" srcOrd="3" destOrd="0" presId="urn:microsoft.com/office/officeart/2005/8/layout/orgChart1"/>
    <dgm:cxn modelId="{4F0E00D8-1305-4E0C-BA3A-EDA2CB8C0AB2}" type="presParOf" srcId="{8DEF7204-B62F-4568-9BA9-C9EC1F5CCD95}" destId="{B6D5E869-1C8C-430E-92B1-9F68E7640E65}" srcOrd="0" destOrd="0" presId="urn:microsoft.com/office/officeart/2005/8/layout/orgChart1"/>
    <dgm:cxn modelId="{12F54514-0C43-453C-881C-8294B91D389B}" type="presParOf" srcId="{B6D5E869-1C8C-430E-92B1-9F68E7640E65}" destId="{00DA3359-CE15-4307-9641-D925BAE8CD87}" srcOrd="0" destOrd="0" presId="urn:microsoft.com/office/officeart/2005/8/layout/orgChart1"/>
    <dgm:cxn modelId="{BE3F1355-D504-4858-AC7E-567A2659D69F}" type="presParOf" srcId="{B6D5E869-1C8C-430E-92B1-9F68E7640E65}" destId="{059C4579-9F6E-413B-9D69-74C7C26DE23A}" srcOrd="1" destOrd="0" presId="urn:microsoft.com/office/officeart/2005/8/layout/orgChart1"/>
    <dgm:cxn modelId="{11602EC3-4D50-45B2-9203-5D7979CC7821}" type="presParOf" srcId="{8DEF7204-B62F-4568-9BA9-C9EC1F5CCD95}" destId="{7498E565-1151-4A96-950F-457925032664}" srcOrd="1" destOrd="0" presId="urn:microsoft.com/office/officeart/2005/8/layout/orgChart1"/>
    <dgm:cxn modelId="{9B0C68F9-5E1C-432E-9CB8-CB33E7B78B90}" type="presParOf" srcId="{8DEF7204-B62F-4568-9BA9-C9EC1F5CCD95}" destId="{98D1D2CF-AE0C-4917-879C-C7A732690D21}" srcOrd="2" destOrd="0" presId="urn:microsoft.com/office/officeart/2005/8/layout/orgChart1"/>
    <dgm:cxn modelId="{0525CA53-8B7F-486C-B96F-F2A114822CCE}" type="presParOf" srcId="{323A45DE-A232-4456-81ED-8BC885E61768}" destId="{CAEE70B6-1EC6-4275-AE64-FBA1776F5C00}" srcOrd="4" destOrd="0" presId="urn:microsoft.com/office/officeart/2005/8/layout/orgChart1"/>
    <dgm:cxn modelId="{48A7211D-DA20-4CCA-A5E9-DC14BAEDA95E}" type="presParOf" srcId="{323A45DE-A232-4456-81ED-8BC885E61768}" destId="{035D2415-0ADE-4600-9E9C-175B0BBFD978}" srcOrd="5" destOrd="0" presId="urn:microsoft.com/office/officeart/2005/8/layout/orgChart1"/>
    <dgm:cxn modelId="{7FB4F424-87EC-4F2D-B894-18D961101864}" type="presParOf" srcId="{035D2415-0ADE-4600-9E9C-175B0BBFD978}" destId="{5742C748-22DA-48F6-8477-F579810C41E6}" srcOrd="0" destOrd="0" presId="urn:microsoft.com/office/officeart/2005/8/layout/orgChart1"/>
    <dgm:cxn modelId="{DFEEF1FB-2AF3-4770-82EF-2CCCA544D154}" type="presParOf" srcId="{5742C748-22DA-48F6-8477-F579810C41E6}" destId="{CBDCFA7E-2EDD-44ED-B8A8-16D04F0EFB1B}" srcOrd="0" destOrd="0" presId="urn:microsoft.com/office/officeart/2005/8/layout/orgChart1"/>
    <dgm:cxn modelId="{CB62D357-E2DF-429D-93AA-11CD2896D530}" type="presParOf" srcId="{5742C748-22DA-48F6-8477-F579810C41E6}" destId="{9AF585B7-6B68-48FE-BE86-6BC420EA595D}" srcOrd="1" destOrd="0" presId="urn:microsoft.com/office/officeart/2005/8/layout/orgChart1"/>
    <dgm:cxn modelId="{C2D6199D-FD86-4134-A570-26CF99AC3C1D}" type="presParOf" srcId="{035D2415-0ADE-4600-9E9C-175B0BBFD978}" destId="{61B9A503-91C1-439C-B163-940FC1D54E44}" srcOrd="1" destOrd="0" presId="urn:microsoft.com/office/officeart/2005/8/layout/orgChart1"/>
    <dgm:cxn modelId="{6836DBA8-1173-4F6D-BC71-8710E0503C7C}" type="presParOf" srcId="{035D2415-0ADE-4600-9E9C-175B0BBFD978}" destId="{62495B83-7FDF-4A94-9B38-F291EF316935}" srcOrd="2" destOrd="0" presId="urn:microsoft.com/office/officeart/2005/8/layout/orgChart1"/>
    <dgm:cxn modelId="{1B2CFEF1-BCDC-4130-81FB-C8360204D719}" type="presParOf" srcId="{323A45DE-A232-4456-81ED-8BC885E61768}" destId="{41573110-9121-44B0-9014-6A0629200CF7}" srcOrd="6" destOrd="0" presId="urn:microsoft.com/office/officeart/2005/8/layout/orgChart1"/>
    <dgm:cxn modelId="{2B908206-B605-45E6-A015-ED8C568CA015}" type="presParOf" srcId="{323A45DE-A232-4456-81ED-8BC885E61768}" destId="{1BB48AA4-AB3A-4B86-AD71-19F291A94A7C}" srcOrd="7" destOrd="0" presId="urn:microsoft.com/office/officeart/2005/8/layout/orgChart1"/>
    <dgm:cxn modelId="{F23316E0-B9C8-486D-A629-77D6BAD7745B}" type="presParOf" srcId="{1BB48AA4-AB3A-4B86-AD71-19F291A94A7C}" destId="{E165B4D1-47BF-4B65-B19E-65A3B37DA5F5}" srcOrd="0" destOrd="0" presId="urn:microsoft.com/office/officeart/2005/8/layout/orgChart1"/>
    <dgm:cxn modelId="{2F6BE7DA-CE28-4198-9613-2AD2808C16F7}" type="presParOf" srcId="{E165B4D1-47BF-4B65-B19E-65A3B37DA5F5}" destId="{EC6535DC-227B-4336-B1B2-8B07528C7B20}" srcOrd="0" destOrd="0" presId="urn:microsoft.com/office/officeart/2005/8/layout/orgChart1"/>
    <dgm:cxn modelId="{ACD10085-B07D-4AE5-9998-38F3BCB0E108}" type="presParOf" srcId="{E165B4D1-47BF-4B65-B19E-65A3B37DA5F5}" destId="{489F3C97-679A-4532-9C26-E68031256CD9}" srcOrd="1" destOrd="0" presId="urn:microsoft.com/office/officeart/2005/8/layout/orgChart1"/>
    <dgm:cxn modelId="{132C1902-A8F5-4E00-844F-69581876344E}" type="presParOf" srcId="{1BB48AA4-AB3A-4B86-AD71-19F291A94A7C}" destId="{F6E7004E-DA01-4DED-983F-A7AB7B593F5A}" srcOrd="1" destOrd="0" presId="urn:microsoft.com/office/officeart/2005/8/layout/orgChart1"/>
    <dgm:cxn modelId="{721F8CC5-A7BB-46E6-B6F3-97FD8B0D89FC}" type="presParOf" srcId="{1BB48AA4-AB3A-4B86-AD71-19F291A94A7C}" destId="{279546DE-960C-4910-A556-21AD7E9D7E46}" srcOrd="2" destOrd="0" presId="urn:microsoft.com/office/officeart/2005/8/layout/orgChart1"/>
    <dgm:cxn modelId="{A7317271-B3E9-4A84-95B9-FCA065FB0286}" type="presParOf" srcId="{323A45DE-A232-4456-81ED-8BC885E61768}" destId="{AB03C8AD-5785-43C4-9B11-65089CFFC3E4}" srcOrd="8" destOrd="0" presId="urn:microsoft.com/office/officeart/2005/8/layout/orgChart1"/>
    <dgm:cxn modelId="{3072ADAD-0A67-4AD8-A47C-92E918B872A4}" type="presParOf" srcId="{323A45DE-A232-4456-81ED-8BC885E61768}" destId="{B53C6E1A-1298-4DB6-ADDA-6CAB0CBE24F2}" srcOrd="9" destOrd="0" presId="urn:microsoft.com/office/officeart/2005/8/layout/orgChart1"/>
    <dgm:cxn modelId="{89890051-1CE0-453B-A0E1-365C5ECD7EED}" type="presParOf" srcId="{B53C6E1A-1298-4DB6-ADDA-6CAB0CBE24F2}" destId="{B6DD7571-9AA6-4C72-BCA2-E763317DAC33}" srcOrd="0" destOrd="0" presId="urn:microsoft.com/office/officeart/2005/8/layout/orgChart1"/>
    <dgm:cxn modelId="{7CA09F74-A8D9-459E-985F-AA138C246BA5}" type="presParOf" srcId="{B6DD7571-9AA6-4C72-BCA2-E763317DAC33}" destId="{9DC1176F-A3D6-4B85-9D9E-3C5B32C57AE9}" srcOrd="0" destOrd="0" presId="urn:microsoft.com/office/officeart/2005/8/layout/orgChart1"/>
    <dgm:cxn modelId="{B7A8774E-6B95-47EA-B2FD-A49A9C841581}" type="presParOf" srcId="{B6DD7571-9AA6-4C72-BCA2-E763317DAC33}" destId="{4AF42986-CDB8-457A-A60C-319E8D2E09BE}" srcOrd="1" destOrd="0" presId="urn:microsoft.com/office/officeart/2005/8/layout/orgChart1"/>
    <dgm:cxn modelId="{69C9A3A9-3C56-4D5E-918E-DEC8AA640ECF}" type="presParOf" srcId="{B53C6E1A-1298-4DB6-ADDA-6CAB0CBE24F2}" destId="{2911C83F-1BF2-4887-9D9D-B9EED5857ED7}" srcOrd="1" destOrd="0" presId="urn:microsoft.com/office/officeart/2005/8/layout/orgChart1"/>
    <dgm:cxn modelId="{924BE750-57CA-44B2-95BC-E1A6CC3CECE5}" type="presParOf" srcId="{B53C6E1A-1298-4DB6-ADDA-6CAB0CBE24F2}" destId="{3155E17C-33C5-4AA9-B859-9EEA210B712A}" srcOrd="2" destOrd="0" presId="urn:microsoft.com/office/officeart/2005/8/layout/orgChart1"/>
    <dgm:cxn modelId="{6225CDDC-1C73-4265-B524-2BACCEDF6FCB}" type="presParOf" srcId="{7679B880-14CA-4EEA-B891-8AC6E8B7CF09}" destId="{43D7BD64-C951-4763-97CD-A22C8465791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73110-9121-44B0-9014-6A0629200CF7}">
      <dsp:nvSpPr>
        <dsp:cNvPr id="0" name=""/>
        <dsp:cNvSpPr/>
      </dsp:nvSpPr>
      <dsp:spPr>
        <a:xfrm>
          <a:off x="2382729" y="958852"/>
          <a:ext cx="1685798" cy="292576"/>
        </a:xfrm>
        <a:custGeom>
          <a:avLst/>
          <a:gdLst/>
          <a:ahLst/>
          <a:cxnLst/>
          <a:rect l="0" t="0" r="0" b="0"/>
          <a:pathLst>
            <a:path>
              <a:moveTo>
                <a:pt x="0" y="0"/>
              </a:moveTo>
              <a:lnTo>
                <a:pt x="0" y="146288"/>
              </a:lnTo>
              <a:lnTo>
                <a:pt x="1685798" y="146288"/>
              </a:lnTo>
              <a:lnTo>
                <a:pt x="1685798" y="29257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EE70B6-1EC6-4275-AE64-FBA1776F5C00}">
      <dsp:nvSpPr>
        <dsp:cNvPr id="0" name=""/>
        <dsp:cNvSpPr/>
      </dsp:nvSpPr>
      <dsp:spPr>
        <a:xfrm>
          <a:off x="2337009" y="958852"/>
          <a:ext cx="91440" cy="292576"/>
        </a:xfrm>
        <a:custGeom>
          <a:avLst/>
          <a:gdLst/>
          <a:ahLst/>
          <a:cxnLst/>
          <a:rect l="0" t="0" r="0" b="0"/>
          <a:pathLst>
            <a:path>
              <a:moveTo>
                <a:pt x="45720" y="0"/>
              </a:moveTo>
              <a:lnTo>
                <a:pt x="45720" y="29257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3D5F04-3AC2-4086-A0FD-8904601E75DE}">
      <dsp:nvSpPr>
        <dsp:cNvPr id="0" name=""/>
        <dsp:cNvSpPr/>
      </dsp:nvSpPr>
      <dsp:spPr>
        <a:xfrm>
          <a:off x="696930" y="958852"/>
          <a:ext cx="1685798" cy="292576"/>
        </a:xfrm>
        <a:custGeom>
          <a:avLst/>
          <a:gdLst/>
          <a:ahLst/>
          <a:cxnLst/>
          <a:rect l="0" t="0" r="0" b="0"/>
          <a:pathLst>
            <a:path>
              <a:moveTo>
                <a:pt x="1685798" y="0"/>
              </a:moveTo>
              <a:lnTo>
                <a:pt x="1685798" y="146288"/>
              </a:lnTo>
              <a:lnTo>
                <a:pt x="0" y="146288"/>
              </a:lnTo>
              <a:lnTo>
                <a:pt x="0" y="29257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91B618-0F29-42E5-A661-845D2F2680FC}">
      <dsp:nvSpPr>
        <dsp:cNvPr id="0" name=""/>
        <dsp:cNvSpPr/>
      </dsp:nvSpPr>
      <dsp:spPr>
        <a:xfrm>
          <a:off x="1578875" y="445484"/>
          <a:ext cx="1607708" cy="51336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a:t>Director DGT</a:t>
          </a:r>
        </a:p>
      </dsp:txBody>
      <dsp:txXfrm>
        <a:off x="1578875" y="445484"/>
        <a:ext cx="1607708" cy="513367"/>
      </dsp:txXfrm>
    </dsp:sp>
    <dsp:sp modelId="{00DA3359-CE15-4307-9641-D925BAE8CD87}">
      <dsp:nvSpPr>
        <dsp:cNvPr id="0" name=""/>
        <dsp:cNvSpPr/>
      </dsp:nvSpPr>
      <dsp:spPr>
        <a:xfrm>
          <a:off x="319" y="1251429"/>
          <a:ext cx="1393221" cy="69661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a:t>Aplicaciones, Bases de Datos y Seguridad</a:t>
          </a:r>
        </a:p>
      </dsp:txBody>
      <dsp:txXfrm>
        <a:off x="319" y="1251429"/>
        <a:ext cx="1393221" cy="696610"/>
      </dsp:txXfrm>
    </dsp:sp>
    <dsp:sp modelId="{CBDCFA7E-2EDD-44ED-B8A8-16D04F0EFB1B}">
      <dsp:nvSpPr>
        <dsp:cNvPr id="0" name=""/>
        <dsp:cNvSpPr/>
      </dsp:nvSpPr>
      <dsp:spPr>
        <a:xfrm>
          <a:off x="1686118" y="1251429"/>
          <a:ext cx="1393221" cy="69661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a:t>Aplicaciones WEB</a:t>
          </a:r>
        </a:p>
      </dsp:txBody>
      <dsp:txXfrm>
        <a:off x="1686118" y="1251429"/>
        <a:ext cx="1393221" cy="696610"/>
      </dsp:txXfrm>
    </dsp:sp>
    <dsp:sp modelId="{EC6535DC-227B-4336-B1B2-8B07528C7B20}">
      <dsp:nvSpPr>
        <dsp:cNvPr id="0" name=""/>
        <dsp:cNvSpPr/>
      </dsp:nvSpPr>
      <dsp:spPr>
        <a:xfrm>
          <a:off x="3371917" y="1251429"/>
          <a:ext cx="1393221" cy="69661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a:t>Asistencia Técnica y Mantenimiento</a:t>
          </a:r>
        </a:p>
      </dsp:txBody>
      <dsp:txXfrm>
        <a:off x="3371917" y="1251429"/>
        <a:ext cx="1393221" cy="696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3C8AD-5785-43C4-9B11-65089CFFC3E4}">
      <dsp:nvSpPr>
        <dsp:cNvPr id="0" name=""/>
        <dsp:cNvSpPr/>
      </dsp:nvSpPr>
      <dsp:spPr>
        <a:xfrm>
          <a:off x="3152514" y="1087639"/>
          <a:ext cx="2537998" cy="977831"/>
        </a:xfrm>
        <a:custGeom>
          <a:avLst/>
          <a:gdLst/>
          <a:ahLst/>
          <a:cxnLst/>
          <a:rect l="0" t="0" r="0" b="0"/>
          <a:pathLst>
            <a:path>
              <a:moveTo>
                <a:pt x="0" y="0"/>
              </a:moveTo>
              <a:lnTo>
                <a:pt x="0" y="886191"/>
              </a:lnTo>
              <a:lnTo>
                <a:pt x="2537998" y="886191"/>
              </a:lnTo>
              <a:lnTo>
                <a:pt x="2537998" y="97783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573110-9121-44B0-9014-6A0629200CF7}">
      <dsp:nvSpPr>
        <dsp:cNvPr id="0" name=""/>
        <dsp:cNvSpPr/>
      </dsp:nvSpPr>
      <dsp:spPr>
        <a:xfrm>
          <a:off x="3152514" y="1087639"/>
          <a:ext cx="1287320" cy="977831"/>
        </a:xfrm>
        <a:custGeom>
          <a:avLst/>
          <a:gdLst/>
          <a:ahLst/>
          <a:cxnLst/>
          <a:rect l="0" t="0" r="0" b="0"/>
          <a:pathLst>
            <a:path>
              <a:moveTo>
                <a:pt x="0" y="0"/>
              </a:moveTo>
              <a:lnTo>
                <a:pt x="0" y="886191"/>
              </a:lnTo>
              <a:lnTo>
                <a:pt x="1287320" y="886191"/>
              </a:lnTo>
              <a:lnTo>
                <a:pt x="1287320" y="97783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EE70B6-1EC6-4275-AE64-FBA1776F5C00}">
      <dsp:nvSpPr>
        <dsp:cNvPr id="0" name=""/>
        <dsp:cNvSpPr/>
      </dsp:nvSpPr>
      <dsp:spPr>
        <a:xfrm>
          <a:off x="3054790" y="1087639"/>
          <a:ext cx="91440" cy="977831"/>
        </a:xfrm>
        <a:custGeom>
          <a:avLst/>
          <a:gdLst/>
          <a:ahLst/>
          <a:cxnLst/>
          <a:rect l="0" t="0" r="0" b="0"/>
          <a:pathLst>
            <a:path>
              <a:moveTo>
                <a:pt x="97723" y="0"/>
              </a:moveTo>
              <a:lnTo>
                <a:pt x="97723" y="886191"/>
              </a:lnTo>
              <a:lnTo>
                <a:pt x="45720" y="886191"/>
              </a:lnTo>
              <a:lnTo>
                <a:pt x="45720" y="97783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3D5F04-3AC2-4086-A0FD-8904601E75DE}">
      <dsp:nvSpPr>
        <dsp:cNvPr id="0" name=""/>
        <dsp:cNvSpPr/>
      </dsp:nvSpPr>
      <dsp:spPr>
        <a:xfrm>
          <a:off x="1615754" y="1087639"/>
          <a:ext cx="1536759" cy="977831"/>
        </a:xfrm>
        <a:custGeom>
          <a:avLst/>
          <a:gdLst/>
          <a:ahLst/>
          <a:cxnLst/>
          <a:rect l="0" t="0" r="0" b="0"/>
          <a:pathLst>
            <a:path>
              <a:moveTo>
                <a:pt x="1536759" y="0"/>
              </a:moveTo>
              <a:lnTo>
                <a:pt x="1536759" y="886191"/>
              </a:lnTo>
              <a:lnTo>
                <a:pt x="0" y="886191"/>
              </a:lnTo>
              <a:lnTo>
                <a:pt x="0" y="97783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A6D565-6037-42CE-A23C-4A4C0E119D20}">
      <dsp:nvSpPr>
        <dsp:cNvPr id="0" name=""/>
        <dsp:cNvSpPr/>
      </dsp:nvSpPr>
      <dsp:spPr>
        <a:xfrm>
          <a:off x="3152514" y="1087639"/>
          <a:ext cx="611730" cy="408983"/>
        </a:xfrm>
        <a:custGeom>
          <a:avLst/>
          <a:gdLst/>
          <a:ahLst/>
          <a:cxnLst/>
          <a:rect l="0" t="0" r="0" b="0"/>
          <a:pathLst>
            <a:path>
              <a:moveTo>
                <a:pt x="0" y="0"/>
              </a:moveTo>
              <a:lnTo>
                <a:pt x="0" y="317344"/>
              </a:lnTo>
              <a:lnTo>
                <a:pt x="611730" y="317344"/>
              </a:lnTo>
              <a:lnTo>
                <a:pt x="611730" y="40898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91B618-0F29-42E5-A661-845D2F2680FC}">
      <dsp:nvSpPr>
        <dsp:cNvPr id="0" name=""/>
        <dsp:cNvSpPr/>
      </dsp:nvSpPr>
      <dsp:spPr>
        <a:xfrm>
          <a:off x="2415795" y="669836"/>
          <a:ext cx="1473436" cy="417803"/>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a:t>Director DGT</a:t>
          </a:r>
        </a:p>
      </dsp:txBody>
      <dsp:txXfrm>
        <a:off x="2415795" y="669836"/>
        <a:ext cx="1473436" cy="417803"/>
      </dsp:txXfrm>
    </dsp:sp>
    <dsp:sp modelId="{F7A3392D-CDB6-499C-8DC6-D5B649B5BA01}">
      <dsp:nvSpPr>
        <dsp:cNvPr id="0" name=""/>
        <dsp:cNvSpPr/>
      </dsp:nvSpPr>
      <dsp:spPr>
        <a:xfrm>
          <a:off x="3397432" y="1496623"/>
          <a:ext cx="733624" cy="2783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0" kern="1200" dirty="0"/>
            <a:t>Asistente</a:t>
          </a:r>
        </a:p>
      </dsp:txBody>
      <dsp:txXfrm>
        <a:off x="3397432" y="1496623"/>
        <a:ext cx="733624" cy="278357"/>
      </dsp:txXfrm>
    </dsp:sp>
    <dsp:sp modelId="{00DA3359-CE15-4307-9641-D925BAE8CD87}">
      <dsp:nvSpPr>
        <dsp:cNvPr id="0" name=""/>
        <dsp:cNvSpPr/>
      </dsp:nvSpPr>
      <dsp:spPr>
        <a:xfrm>
          <a:off x="919824" y="2065470"/>
          <a:ext cx="1391859" cy="61991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a:t>Proyectos TIC y Desarrollo de Aplicaciones</a:t>
          </a:r>
        </a:p>
      </dsp:txBody>
      <dsp:txXfrm>
        <a:off x="919824" y="2065470"/>
        <a:ext cx="1391859" cy="619912"/>
      </dsp:txXfrm>
    </dsp:sp>
    <dsp:sp modelId="{CBDCFA7E-2EDD-44ED-B8A8-16D04F0EFB1B}">
      <dsp:nvSpPr>
        <dsp:cNvPr id="0" name=""/>
        <dsp:cNvSpPr/>
      </dsp:nvSpPr>
      <dsp:spPr>
        <a:xfrm>
          <a:off x="2494964" y="2065470"/>
          <a:ext cx="1211093" cy="61763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a:t>Infraestructura y Operación TI</a:t>
          </a:r>
        </a:p>
      </dsp:txBody>
      <dsp:txXfrm>
        <a:off x="2494964" y="2065470"/>
        <a:ext cx="1211093" cy="617630"/>
      </dsp:txXfrm>
    </dsp:sp>
    <dsp:sp modelId="{EC6535DC-227B-4336-B1B2-8B07528C7B20}">
      <dsp:nvSpPr>
        <dsp:cNvPr id="0" name=""/>
        <dsp:cNvSpPr/>
      </dsp:nvSpPr>
      <dsp:spPr>
        <a:xfrm>
          <a:off x="3889337" y="2065470"/>
          <a:ext cx="1100995" cy="59509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a:t>Seguridad Informática</a:t>
          </a:r>
        </a:p>
      </dsp:txBody>
      <dsp:txXfrm>
        <a:off x="3889337" y="2065470"/>
        <a:ext cx="1100995" cy="595099"/>
      </dsp:txXfrm>
    </dsp:sp>
    <dsp:sp modelId="{9DC1176F-A3D6-4B85-9D9E-3C5B32C57AE9}">
      <dsp:nvSpPr>
        <dsp:cNvPr id="0" name=""/>
        <dsp:cNvSpPr/>
      </dsp:nvSpPr>
      <dsp:spPr>
        <a:xfrm>
          <a:off x="5173611" y="2065470"/>
          <a:ext cx="1033801" cy="60415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a:t>Soporte a Usuarios</a:t>
          </a:r>
        </a:p>
      </dsp:txBody>
      <dsp:txXfrm>
        <a:off x="5173611" y="2065470"/>
        <a:ext cx="1033801" cy="60415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DA39F87-93B7-4987-8CF3-403931673C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a:extLst>
              <a:ext uri="{FF2B5EF4-FFF2-40B4-BE49-F238E27FC236}">
                <a16:creationId xmlns:a16="http://schemas.microsoft.com/office/drawing/2014/main" xmlns="" id="{5E4FBC78-CAD6-4AB5-84C1-25D9257F2F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EA5AC2-0968-41C3-9270-57A200A38A5F}" type="datetimeFigureOut">
              <a:rPr lang="en-IN" smtClean="0"/>
              <a:t>06-08-2019</a:t>
            </a:fld>
            <a:endParaRPr lang="en-IN" dirty="0"/>
          </a:p>
        </p:txBody>
      </p:sp>
      <p:sp>
        <p:nvSpPr>
          <p:cNvPr id="4" name="Footer Placeholder 3">
            <a:extLst>
              <a:ext uri="{FF2B5EF4-FFF2-40B4-BE49-F238E27FC236}">
                <a16:creationId xmlns:a16="http://schemas.microsoft.com/office/drawing/2014/main" xmlns="" id="{4A7FFB94-CC96-4081-B382-793FE4AEA7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a:extLst>
              <a:ext uri="{FF2B5EF4-FFF2-40B4-BE49-F238E27FC236}">
                <a16:creationId xmlns:a16="http://schemas.microsoft.com/office/drawing/2014/main" xmlns="" id="{7C466849-C6C7-413F-BA30-2FC123AF3F9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7F2358-E7AE-44A2-A5B9-470D027347CF}" type="slidenum">
              <a:rPr lang="en-IN" smtClean="0"/>
              <a:t>‹Nº›</a:t>
            </a:fld>
            <a:endParaRPr lang="en-IN" dirty="0"/>
          </a:p>
        </p:txBody>
      </p:sp>
    </p:spTree>
    <p:extLst>
      <p:ext uri="{BB962C8B-B14F-4D97-AF65-F5344CB8AC3E}">
        <p14:creationId xmlns:p14="http://schemas.microsoft.com/office/powerpoint/2010/main" val="4161841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8/6/2019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‹Nº›</a:t>
            </a:fld>
            <a:endParaRPr lang="en-US" dirty="0"/>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1</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10</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11</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12</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13</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C" sz="1600" kern="1200" dirty="0" smtClean="0">
                <a:solidFill>
                  <a:schemeClr val="tx1"/>
                </a:solidFill>
                <a:effectLst/>
                <a:latin typeface="+mn-lt"/>
                <a:ea typeface="+mn-ea"/>
                <a:cs typeface="+mn-cs"/>
              </a:rPr>
              <a:t>Proyectos TIC y Desarrollo de Aplicaciones</a:t>
            </a:r>
          </a:p>
          <a:p>
            <a:pPr lvl="0"/>
            <a:r>
              <a:rPr lang="es-EC" sz="1600" kern="1200" dirty="0" smtClean="0">
                <a:solidFill>
                  <a:schemeClr val="tx1"/>
                </a:solidFill>
                <a:effectLst/>
                <a:latin typeface="+mn-lt"/>
                <a:ea typeface="+mn-ea"/>
                <a:cs typeface="+mn-cs"/>
              </a:rPr>
              <a:t>Análisis y diseño de arquitectura TI</a:t>
            </a:r>
          </a:p>
          <a:p>
            <a:pPr lvl="0"/>
            <a:r>
              <a:rPr lang="es-EC" sz="1600" kern="1200" dirty="0" smtClean="0">
                <a:solidFill>
                  <a:schemeClr val="tx1"/>
                </a:solidFill>
                <a:effectLst/>
                <a:latin typeface="+mn-lt"/>
                <a:ea typeface="+mn-ea"/>
                <a:cs typeface="+mn-cs"/>
              </a:rPr>
              <a:t>Investigación de nuevas alternativas en TI </a:t>
            </a:r>
          </a:p>
          <a:p>
            <a:pPr lvl="0"/>
            <a:r>
              <a:rPr lang="es-EC" sz="1600" kern="1200" dirty="0" smtClean="0">
                <a:solidFill>
                  <a:schemeClr val="tx1"/>
                </a:solidFill>
                <a:effectLst/>
                <a:latin typeface="+mn-lt"/>
                <a:ea typeface="+mn-ea"/>
                <a:cs typeface="+mn-cs"/>
              </a:rPr>
              <a:t>Procesos de compras públicas </a:t>
            </a:r>
          </a:p>
          <a:p>
            <a:pPr lvl="0"/>
            <a:r>
              <a:rPr lang="es-EC" sz="1600" kern="1200" dirty="0" smtClean="0">
                <a:solidFill>
                  <a:schemeClr val="tx1"/>
                </a:solidFill>
                <a:effectLst/>
                <a:latin typeface="+mn-lt"/>
                <a:ea typeface="+mn-ea"/>
                <a:cs typeface="+mn-cs"/>
              </a:rPr>
              <a:t>Dar asistencia en la aplicación de la metodología para el desarrollo, mantenimiento de aplicaciones y  de proyectos de tecnología de la información, dar seguimiento y control de proyectos de TI.</a:t>
            </a:r>
          </a:p>
          <a:p>
            <a:pPr lvl="0"/>
            <a:r>
              <a:rPr lang="es-EC" sz="1600" kern="1200" dirty="0" smtClean="0">
                <a:solidFill>
                  <a:schemeClr val="tx1"/>
                </a:solidFill>
                <a:effectLst/>
                <a:latin typeface="+mn-lt"/>
                <a:ea typeface="+mn-ea"/>
                <a:cs typeface="+mn-cs"/>
              </a:rPr>
              <a:t>Dar asistencia en la aplicación de la arquitectura lógica para soluciones tecnológicas y proyectos de TI adquiridos, desarrollados, adaptados y adoptados.</a:t>
            </a:r>
          </a:p>
          <a:p>
            <a:pPr lvl="0"/>
            <a:r>
              <a:rPr lang="es-EC" sz="1600" kern="1200" dirty="0" smtClean="0">
                <a:solidFill>
                  <a:schemeClr val="tx1"/>
                </a:solidFill>
                <a:effectLst/>
                <a:latin typeface="+mn-lt"/>
                <a:ea typeface="+mn-ea"/>
                <a:cs typeface="+mn-cs"/>
              </a:rPr>
              <a:t>Consolidar los productos que cubran la funcionalidad y alcance de los servicios web y su respectiva documentación para el intercambio de datos e información por medio de la plataforma gubernamental.</a:t>
            </a:r>
          </a:p>
          <a:p>
            <a:pPr lvl="0"/>
            <a:r>
              <a:rPr lang="es-EC" sz="1600" kern="1200" dirty="0" smtClean="0">
                <a:solidFill>
                  <a:schemeClr val="tx1"/>
                </a:solidFill>
                <a:effectLst/>
                <a:latin typeface="+mn-lt"/>
                <a:ea typeface="+mn-ea"/>
                <a:cs typeface="+mn-cs"/>
              </a:rPr>
              <a:t>Desarrollo  TI y programación </a:t>
            </a:r>
          </a:p>
          <a:p>
            <a:pPr lvl="0"/>
            <a:r>
              <a:rPr lang="es-EC" sz="1600" kern="1200" dirty="0" smtClean="0">
                <a:solidFill>
                  <a:schemeClr val="tx1"/>
                </a:solidFill>
                <a:effectLst/>
                <a:latin typeface="+mn-lt"/>
                <a:ea typeface="+mn-ea"/>
                <a:cs typeface="+mn-cs"/>
              </a:rPr>
              <a:t>Dar mantenimiento de software adquiridos, desarrollados, adaptados y adoptados</a:t>
            </a:r>
          </a:p>
          <a:p>
            <a:pPr lvl="0"/>
            <a:r>
              <a:rPr lang="es-EC" sz="1600" kern="1200" dirty="0" smtClean="0">
                <a:solidFill>
                  <a:schemeClr val="tx1"/>
                </a:solidFill>
                <a:effectLst/>
                <a:latin typeface="+mn-lt"/>
                <a:ea typeface="+mn-ea"/>
                <a:cs typeface="+mn-cs"/>
              </a:rPr>
              <a:t>Almacenar información y actualizar el portafolio de soluciones tecnológicas y proyectos de TI adquiridos, desarrollados, adaptados y adoptados mediante el uso de repositorios para mantener el inventario de códigos fuente, scripts de base de datos versionados, instaladores, archivos de configuración, reportes de controles de cambio aprobados y parametrizaciones.</a:t>
            </a:r>
          </a:p>
          <a:p>
            <a:pPr lvl="0"/>
            <a:r>
              <a:rPr lang="es-EC" sz="1600" kern="1200" dirty="0" smtClean="0">
                <a:solidFill>
                  <a:schemeClr val="tx1"/>
                </a:solidFill>
                <a:effectLst/>
                <a:latin typeface="+mn-lt"/>
                <a:ea typeface="+mn-ea"/>
                <a:cs typeface="+mn-cs"/>
              </a:rPr>
              <a:t>Aplicación del Plan básico de Aseguramiento de la Calidad (QA) en el desarrollo de los sistemas informáticos institucionales</a:t>
            </a:r>
          </a:p>
          <a:p>
            <a:pPr lvl="0"/>
            <a:r>
              <a:rPr lang="es-EC" sz="1600" kern="1200" dirty="0" smtClean="0">
                <a:solidFill>
                  <a:schemeClr val="tx1"/>
                </a:solidFill>
                <a:effectLst/>
                <a:latin typeface="+mn-lt"/>
                <a:ea typeface="+mn-ea"/>
                <a:cs typeface="+mn-cs"/>
              </a:rPr>
              <a:t>Infraestructura y Operación TI</a:t>
            </a:r>
          </a:p>
          <a:p>
            <a:pPr lvl="0"/>
            <a:r>
              <a:rPr lang="es-EC" sz="1600" kern="1200" dirty="0" smtClean="0">
                <a:solidFill>
                  <a:schemeClr val="tx1"/>
                </a:solidFill>
                <a:effectLst/>
                <a:latin typeface="+mn-lt"/>
                <a:ea typeface="+mn-ea"/>
                <a:cs typeface="+mn-cs"/>
              </a:rPr>
              <a:t>Administración de la Infraestructura de servidores y base de datos</a:t>
            </a:r>
          </a:p>
          <a:p>
            <a:pPr lvl="0"/>
            <a:r>
              <a:rPr lang="es-EC" sz="1600" kern="1200" dirty="0" smtClean="0">
                <a:solidFill>
                  <a:schemeClr val="tx1"/>
                </a:solidFill>
                <a:effectLst/>
                <a:latin typeface="+mn-lt"/>
                <a:ea typeface="+mn-ea"/>
                <a:cs typeface="+mn-cs"/>
              </a:rPr>
              <a:t>Elaboración, administración y control de arquitectura de seguridad</a:t>
            </a:r>
          </a:p>
          <a:p>
            <a:pPr lvl="0"/>
            <a:r>
              <a:rPr lang="es-EC" sz="1600" kern="1200" dirty="0" smtClean="0">
                <a:solidFill>
                  <a:schemeClr val="tx1"/>
                </a:solidFill>
                <a:effectLst/>
                <a:latin typeface="+mn-lt"/>
                <a:ea typeface="+mn-ea"/>
                <a:cs typeface="+mn-cs"/>
              </a:rPr>
              <a:t>Monitoreo y administración de redes, seguridad informática, servidores y base de datos</a:t>
            </a:r>
          </a:p>
          <a:p>
            <a:pPr lvl="0"/>
            <a:r>
              <a:rPr lang="es-EC" sz="1600" kern="1200" dirty="0" smtClean="0">
                <a:solidFill>
                  <a:schemeClr val="tx1"/>
                </a:solidFill>
                <a:effectLst/>
                <a:latin typeface="+mn-lt"/>
                <a:ea typeface="+mn-ea"/>
                <a:cs typeface="+mn-cs"/>
              </a:rPr>
              <a:t>Administración de Backup y respaldo</a:t>
            </a:r>
          </a:p>
          <a:p>
            <a:pPr lvl="0"/>
            <a:r>
              <a:rPr lang="es-EC" sz="1600" kern="1200" dirty="0" smtClean="0">
                <a:solidFill>
                  <a:schemeClr val="tx1"/>
                </a:solidFill>
                <a:effectLst/>
                <a:latin typeface="+mn-lt"/>
                <a:ea typeface="+mn-ea"/>
                <a:cs typeface="+mn-cs"/>
              </a:rPr>
              <a:t>Asistencia y asesoramiento en la interoperabilidad de sistemas y plataformas</a:t>
            </a:r>
          </a:p>
          <a:p>
            <a:pPr lvl="0"/>
            <a:r>
              <a:rPr lang="es-EC" sz="1600" kern="1200" dirty="0" smtClean="0">
                <a:solidFill>
                  <a:schemeClr val="tx1"/>
                </a:solidFill>
                <a:effectLst/>
                <a:latin typeface="+mn-lt"/>
                <a:ea typeface="+mn-ea"/>
                <a:cs typeface="+mn-cs"/>
              </a:rPr>
              <a:t>Asistencia y asesoramiento en la implementación nuevas soluciones tecnológicas</a:t>
            </a:r>
          </a:p>
          <a:p>
            <a:pPr lvl="0"/>
            <a:r>
              <a:rPr lang="es-EC" sz="1600" kern="1200" dirty="0" smtClean="0">
                <a:solidFill>
                  <a:schemeClr val="tx1"/>
                </a:solidFill>
                <a:effectLst/>
                <a:latin typeface="+mn-lt"/>
                <a:ea typeface="+mn-ea"/>
                <a:cs typeface="+mn-cs"/>
              </a:rPr>
              <a:t>Creación de nuevas soluciones para el mejoramiento de la infraestructura tecnológica</a:t>
            </a:r>
          </a:p>
          <a:p>
            <a:pPr lvl="0"/>
            <a:r>
              <a:rPr lang="es-EC" sz="1600" kern="1200" dirty="0" smtClean="0">
                <a:solidFill>
                  <a:schemeClr val="tx1"/>
                </a:solidFill>
                <a:effectLst/>
                <a:latin typeface="+mn-lt"/>
                <a:ea typeface="+mn-ea"/>
                <a:cs typeface="+mn-cs"/>
              </a:rPr>
              <a:t>Elaboración de manuales, procedimientos y estándares de operación y monitoreo de equipos, redes, base de datos, servidores de aplicaciones, diagramas de aplicaciones , arquitectura de servidores, base de datos y arquitectura de seguridad informática.</a:t>
            </a:r>
          </a:p>
          <a:p>
            <a:pPr lvl="0"/>
            <a:r>
              <a:rPr lang="es-EC" sz="1600" kern="1200" dirty="0" smtClean="0">
                <a:solidFill>
                  <a:schemeClr val="tx1"/>
                </a:solidFill>
                <a:effectLst/>
                <a:latin typeface="+mn-lt"/>
                <a:ea typeface="+mn-ea"/>
                <a:cs typeface="+mn-cs"/>
              </a:rPr>
              <a:t>Asistencia en la elaboración de respaldos y restauración  de bases de datos y servidores de producción.</a:t>
            </a:r>
          </a:p>
          <a:p>
            <a:pPr lvl="0"/>
            <a:r>
              <a:rPr lang="es-EC" sz="1600" kern="1200" dirty="0" smtClean="0">
                <a:solidFill>
                  <a:schemeClr val="tx1"/>
                </a:solidFill>
                <a:effectLst/>
                <a:latin typeface="+mn-lt"/>
                <a:ea typeface="+mn-ea"/>
                <a:cs typeface="+mn-cs"/>
              </a:rPr>
              <a:t>Diseño e implementación del Plan de Ejecución de respaldos y restauración de base de datos y servidores de producción.</a:t>
            </a:r>
          </a:p>
          <a:p>
            <a:pPr lvl="0"/>
            <a:r>
              <a:rPr lang="es-EC" sz="1600" kern="1200" dirty="0" smtClean="0">
                <a:solidFill>
                  <a:schemeClr val="tx1"/>
                </a:solidFill>
                <a:effectLst/>
                <a:latin typeface="+mn-lt"/>
                <a:ea typeface="+mn-ea"/>
                <a:cs typeface="+mn-cs"/>
              </a:rPr>
              <a:t>Investigar alternativas de tecnología, redes, arquitectura y optimización de servicios.</a:t>
            </a:r>
          </a:p>
          <a:p>
            <a:pPr lvl="0"/>
            <a:r>
              <a:rPr lang="es-EC" sz="1600" kern="1200" dirty="0" smtClean="0">
                <a:solidFill>
                  <a:schemeClr val="tx1"/>
                </a:solidFill>
                <a:effectLst/>
                <a:latin typeface="+mn-lt"/>
                <a:ea typeface="+mn-ea"/>
                <a:cs typeface="+mn-cs"/>
              </a:rPr>
              <a:t>Seguridad Informática</a:t>
            </a:r>
          </a:p>
          <a:p>
            <a:pPr lvl="0"/>
            <a:r>
              <a:rPr lang="es-EC" sz="1600" kern="1200" dirty="0" smtClean="0">
                <a:solidFill>
                  <a:schemeClr val="tx1"/>
                </a:solidFill>
                <a:effectLst/>
                <a:latin typeface="+mn-lt"/>
                <a:ea typeface="+mn-ea"/>
                <a:cs typeface="+mn-cs"/>
              </a:rPr>
              <a:t>Gestionar y mitigar el riesgo de ataques informáticos a portales, aplicaciones web o servicios institucionales</a:t>
            </a:r>
          </a:p>
          <a:p>
            <a:pPr lvl="0"/>
            <a:r>
              <a:rPr lang="es-EC" sz="1600" kern="1200" dirty="0" smtClean="0">
                <a:solidFill>
                  <a:schemeClr val="tx1"/>
                </a:solidFill>
                <a:effectLst/>
                <a:latin typeface="+mn-lt"/>
                <a:ea typeface="+mn-ea"/>
                <a:cs typeface="+mn-cs"/>
              </a:rPr>
              <a:t>Implantación y pruebas de un Plan de Continuidad de los servicios y de contingencia BCP</a:t>
            </a:r>
          </a:p>
          <a:p>
            <a:pPr lvl="0"/>
            <a:r>
              <a:rPr lang="es-EC" sz="1600" kern="1200" dirty="0" smtClean="0">
                <a:solidFill>
                  <a:schemeClr val="tx1"/>
                </a:solidFill>
                <a:effectLst/>
                <a:latin typeface="+mn-lt"/>
                <a:ea typeface="+mn-ea"/>
                <a:cs typeface="+mn-cs"/>
              </a:rPr>
              <a:t>Seguimiento de cumplimiento de controles de seguridad informática institucionales de acuerdo al EGSI</a:t>
            </a:r>
          </a:p>
          <a:p>
            <a:pPr lvl="0"/>
            <a:r>
              <a:rPr lang="es-EC" sz="1600" kern="1200" dirty="0" smtClean="0">
                <a:solidFill>
                  <a:schemeClr val="tx1"/>
                </a:solidFill>
                <a:effectLst/>
                <a:latin typeface="+mn-lt"/>
                <a:ea typeface="+mn-ea"/>
                <a:cs typeface="+mn-cs"/>
              </a:rPr>
              <a:t>Asistencia y asesoría en el plan de contingencia de TI</a:t>
            </a:r>
          </a:p>
          <a:p>
            <a:pPr lvl="0"/>
            <a:r>
              <a:rPr lang="es-EC" sz="1600" kern="1200" dirty="0" smtClean="0">
                <a:solidFill>
                  <a:schemeClr val="tx1"/>
                </a:solidFill>
                <a:effectLst/>
                <a:latin typeface="+mn-lt"/>
                <a:ea typeface="+mn-ea"/>
                <a:cs typeface="+mn-cs"/>
              </a:rPr>
              <a:t>Asistencia y asesoría en el cumplimiento de normativa de seguridad (EGSI) para los nuevos sistemas o mejora de los ya existentes</a:t>
            </a:r>
          </a:p>
          <a:p>
            <a:pPr lvl="0"/>
            <a:r>
              <a:rPr lang="es-EC" sz="1600" kern="1200" dirty="0" smtClean="0">
                <a:solidFill>
                  <a:schemeClr val="tx1"/>
                </a:solidFill>
                <a:effectLst/>
                <a:latin typeface="+mn-lt"/>
                <a:ea typeface="+mn-ea"/>
                <a:cs typeface="+mn-cs"/>
              </a:rPr>
              <a:t>Asistencia en el análisis de riesgo y vulnerabilidades de seguridad de la información.</a:t>
            </a:r>
          </a:p>
          <a:p>
            <a:pPr lvl="0"/>
            <a:r>
              <a:rPr lang="es-EC" sz="1600" kern="1200" dirty="0" smtClean="0">
                <a:solidFill>
                  <a:schemeClr val="tx1"/>
                </a:solidFill>
                <a:effectLst/>
                <a:latin typeface="+mn-lt"/>
                <a:ea typeface="+mn-ea"/>
                <a:cs typeface="+mn-cs"/>
              </a:rPr>
              <a:t>Establecer y evaluar  medidas de prevención y mitigación del riesgo a las vulnerabilidades de seguridad de la información</a:t>
            </a:r>
          </a:p>
          <a:p>
            <a:pPr lvl="0"/>
            <a:r>
              <a:rPr lang="es-EC" sz="1600" kern="1200" dirty="0" smtClean="0">
                <a:solidFill>
                  <a:schemeClr val="tx1"/>
                </a:solidFill>
                <a:effectLst/>
                <a:latin typeface="+mn-lt"/>
                <a:ea typeface="+mn-ea"/>
                <a:cs typeface="+mn-cs"/>
              </a:rPr>
              <a:t>Soporte a Usuarios</a:t>
            </a:r>
          </a:p>
          <a:p>
            <a:pPr lvl="0"/>
            <a:r>
              <a:rPr lang="es-EC" sz="1600" kern="1200" dirty="0" smtClean="0">
                <a:solidFill>
                  <a:schemeClr val="tx1"/>
                </a:solidFill>
                <a:effectLst/>
                <a:latin typeface="+mn-lt"/>
                <a:ea typeface="+mn-ea"/>
                <a:cs typeface="+mn-cs"/>
              </a:rPr>
              <a:t>Asistencia técnica operativa y de aplicaciones de TI</a:t>
            </a:r>
          </a:p>
          <a:p>
            <a:pPr lvl="0"/>
            <a:r>
              <a:rPr lang="es-EC" sz="1600" kern="1200" dirty="0" smtClean="0">
                <a:solidFill>
                  <a:schemeClr val="tx1"/>
                </a:solidFill>
                <a:effectLst/>
                <a:latin typeface="+mn-lt"/>
                <a:ea typeface="+mn-ea"/>
                <a:cs typeface="+mn-cs"/>
              </a:rPr>
              <a:t>Mesa de ayuda y atención de usuarios</a:t>
            </a:r>
          </a:p>
          <a:p>
            <a:pPr lvl="0"/>
            <a:r>
              <a:rPr lang="es-EC" sz="1600" kern="1200" dirty="0" smtClean="0">
                <a:solidFill>
                  <a:schemeClr val="tx1"/>
                </a:solidFill>
                <a:effectLst/>
                <a:latin typeface="+mn-lt"/>
                <a:ea typeface="+mn-ea"/>
                <a:cs typeface="+mn-cs"/>
              </a:rPr>
              <a:t>Revisión de aplicaciones TI</a:t>
            </a:r>
          </a:p>
          <a:p>
            <a:pPr lvl="0"/>
            <a:r>
              <a:rPr lang="es-EC" sz="1600" kern="1200" dirty="0" smtClean="0">
                <a:solidFill>
                  <a:schemeClr val="tx1"/>
                </a:solidFill>
                <a:effectLst/>
                <a:latin typeface="+mn-lt"/>
                <a:ea typeface="+mn-ea"/>
                <a:cs typeface="+mn-cs"/>
              </a:rPr>
              <a:t>Soporte de usuarios finales de sistemas nacionales </a:t>
            </a:r>
          </a:p>
          <a:p>
            <a:pPr lvl="0"/>
            <a:r>
              <a:rPr lang="es-EC" sz="1600" kern="1200" dirty="0" smtClean="0">
                <a:solidFill>
                  <a:schemeClr val="tx1"/>
                </a:solidFill>
                <a:effectLst/>
                <a:latin typeface="+mn-lt"/>
                <a:ea typeface="+mn-ea"/>
                <a:cs typeface="+mn-cs"/>
              </a:rPr>
              <a:t>Soporte a aplicaciones gubernamentales</a:t>
            </a:r>
          </a:p>
          <a:p>
            <a:pPr lvl="0"/>
            <a:r>
              <a:rPr lang="es-EC" sz="1600" kern="1200" dirty="0" smtClean="0">
                <a:solidFill>
                  <a:schemeClr val="tx1"/>
                </a:solidFill>
                <a:effectLst/>
                <a:latin typeface="+mn-lt"/>
                <a:ea typeface="+mn-ea"/>
                <a:cs typeface="+mn-cs"/>
              </a:rPr>
              <a:t>Inventario técnico de equipos informáticos de usuario final</a:t>
            </a:r>
          </a:p>
          <a:p>
            <a:pPr lvl="0"/>
            <a:r>
              <a:rPr lang="es-EC" sz="1600" kern="1200" dirty="0" smtClean="0">
                <a:solidFill>
                  <a:schemeClr val="tx1"/>
                </a:solidFill>
                <a:effectLst/>
                <a:latin typeface="+mn-lt"/>
                <a:ea typeface="+mn-ea"/>
                <a:cs typeface="+mn-cs"/>
              </a:rPr>
              <a:t>Detectar nuevas necesidades de software y hardware institucional </a:t>
            </a:r>
          </a:p>
          <a:p>
            <a:pPr lvl="0"/>
            <a:r>
              <a:rPr lang="es-EC" sz="1600" kern="1200" dirty="0" smtClean="0">
                <a:solidFill>
                  <a:schemeClr val="tx1"/>
                </a:solidFill>
                <a:effectLst/>
                <a:latin typeface="+mn-lt"/>
                <a:ea typeface="+mn-ea"/>
                <a:cs typeface="+mn-cs"/>
              </a:rPr>
              <a:t>Elaborar y ejecutar un plan de entrenamiento y educación de los usuarios en relación a la prestación de servicios informáticos y apoyar en la creación y consecución de planes de capacitación de la institución que tengan relación con el soporte de aplicativos institucionales</a:t>
            </a:r>
          </a:p>
          <a:p>
            <a:pPr lvl="0"/>
            <a:r>
              <a:rPr lang="es-EC" sz="1600" kern="1200" dirty="0" smtClean="0">
                <a:solidFill>
                  <a:schemeClr val="tx1"/>
                </a:solidFill>
                <a:effectLst/>
                <a:latin typeface="+mn-lt"/>
                <a:ea typeface="+mn-ea"/>
                <a:cs typeface="+mn-cs"/>
              </a:rPr>
              <a:t>Determinar el Plan de acción para mejoras de los servicios tecnológicos de usuario final</a:t>
            </a:r>
          </a:p>
          <a:p>
            <a:pPr lvl="0"/>
            <a:r>
              <a:rPr lang="es-EC" sz="1600" kern="1200" dirty="0" smtClean="0">
                <a:solidFill>
                  <a:schemeClr val="tx1"/>
                </a:solidFill>
                <a:effectLst/>
                <a:latin typeface="+mn-lt"/>
                <a:ea typeface="+mn-ea"/>
                <a:cs typeface="+mn-cs"/>
              </a:rPr>
              <a:t>Desarrollar el Plan de mantenimiento de la infraestructura y equipos ofimáticos. </a:t>
            </a:r>
          </a:p>
          <a:p>
            <a:pPr lvl="0"/>
            <a:r>
              <a:rPr lang="es-EC" sz="1600" kern="1200" dirty="0" smtClean="0">
                <a:solidFill>
                  <a:schemeClr val="tx1"/>
                </a:solidFill>
                <a:effectLst/>
                <a:latin typeface="+mn-lt"/>
                <a:ea typeface="+mn-ea"/>
                <a:cs typeface="+mn-cs"/>
              </a:rPr>
              <a:t>Asesoría para adquisición en equipos tecnológicos</a:t>
            </a:r>
          </a:p>
          <a:p>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14</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C" sz="1600" kern="1200" dirty="0" smtClean="0">
                <a:solidFill>
                  <a:schemeClr val="tx1"/>
                </a:solidFill>
                <a:effectLst/>
                <a:latin typeface="+mn-lt"/>
                <a:ea typeface="+mn-ea"/>
                <a:cs typeface="+mn-cs"/>
              </a:rPr>
              <a:t>Proyectos TIC y Desarrollo de Aplicaciones</a:t>
            </a:r>
          </a:p>
          <a:p>
            <a:pPr lvl="0"/>
            <a:r>
              <a:rPr lang="es-EC" sz="1600" kern="1200" dirty="0" smtClean="0">
                <a:solidFill>
                  <a:schemeClr val="tx1"/>
                </a:solidFill>
                <a:effectLst/>
                <a:latin typeface="+mn-lt"/>
                <a:ea typeface="+mn-ea"/>
                <a:cs typeface="+mn-cs"/>
              </a:rPr>
              <a:t>Análisis y diseño de arquitectura TI</a:t>
            </a:r>
          </a:p>
          <a:p>
            <a:pPr lvl="0"/>
            <a:r>
              <a:rPr lang="es-EC" sz="1600" kern="1200" dirty="0" smtClean="0">
                <a:solidFill>
                  <a:schemeClr val="tx1"/>
                </a:solidFill>
                <a:effectLst/>
                <a:latin typeface="+mn-lt"/>
                <a:ea typeface="+mn-ea"/>
                <a:cs typeface="+mn-cs"/>
              </a:rPr>
              <a:t>Investigación de nuevas alternativas en TI </a:t>
            </a:r>
          </a:p>
          <a:p>
            <a:pPr lvl="0"/>
            <a:r>
              <a:rPr lang="es-EC" sz="1600" kern="1200" dirty="0" smtClean="0">
                <a:solidFill>
                  <a:schemeClr val="tx1"/>
                </a:solidFill>
                <a:effectLst/>
                <a:latin typeface="+mn-lt"/>
                <a:ea typeface="+mn-ea"/>
                <a:cs typeface="+mn-cs"/>
              </a:rPr>
              <a:t>Procesos de compras públicas </a:t>
            </a:r>
          </a:p>
          <a:p>
            <a:pPr lvl="0"/>
            <a:r>
              <a:rPr lang="es-EC" sz="1600" kern="1200" dirty="0" smtClean="0">
                <a:solidFill>
                  <a:schemeClr val="tx1"/>
                </a:solidFill>
                <a:effectLst/>
                <a:latin typeface="+mn-lt"/>
                <a:ea typeface="+mn-ea"/>
                <a:cs typeface="+mn-cs"/>
              </a:rPr>
              <a:t>Dar asistencia en la aplicación de la metodología para el desarrollo, mantenimiento de aplicaciones y  de proyectos de tecnología de la información, dar seguimiento y control de proyectos de TI.</a:t>
            </a:r>
          </a:p>
          <a:p>
            <a:pPr lvl="0"/>
            <a:r>
              <a:rPr lang="es-EC" sz="1600" kern="1200" dirty="0" smtClean="0">
                <a:solidFill>
                  <a:schemeClr val="tx1"/>
                </a:solidFill>
                <a:effectLst/>
                <a:latin typeface="+mn-lt"/>
                <a:ea typeface="+mn-ea"/>
                <a:cs typeface="+mn-cs"/>
              </a:rPr>
              <a:t>Dar asistencia en la aplicación de la arquitectura lógica para soluciones tecnológicas y proyectos de TI adquiridos, desarrollados, adaptados y adoptados.</a:t>
            </a:r>
          </a:p>
          <a:p>
            <a:pPr lvl="0"/>
            <a:r>
              <a:rPr lang="es-EC" sz="1600" kern="1200" dirty="0" smtClean="0">
                <a:solidFill>
                  <a:schemeClr val="tx1"/>
                </a:solidFill>
                <a:effectLst/>
                <a:latin typeface="+mn-lt"/>
                <a:ea typeface="+mn-ea"/>
                <a:cs typeface="+mn-cs"/>
              </a:rPr>
              <a:t>Consolidar los productos que cubran la funcionalidad y alcance de los servicios web y su respectiva documentación para el intercambio de datos e información por medio de la plataforma gubernamental.</a:t>
            </a:r>
          </a:p>
          <a:p>
            <a:pPr lvl="0"/>
            <a:r>
              <a:rPr lang="es-EC" sz="1600" kern="1200" dirty="0" smtClean="0">
                <a:solidFill>
                  <a:schemeClr val="tx1"/>
                </a:solidFill>
                <a:effectLst/>
                <a:latin typeface="+mn-lt"/>
                <a:ea typeface="+mn-ea"/>
                <a:cs typeface="+mn-cs"/>
              </a:rPr>
              <a:t>Desarrollo  TI y programación </a:t>
            </a:r>
          </a:p>
          <a:p>
            <a:pPr lvl="0"/>
            <a:r>
              <a:rPr lang="es-EC" sz="1600" kern="1200" dirty="0" smtClean="0">
                <a:solidFill>
                  <a:schemeClr val="tx1"/>
                </a:solidFill>
                <a:effectLst/>
                <a:latin typeface="+mn-lt"/>
                <a:ea typeface="+mn-ea"/>
                <a:cs typeface="+mn-cs"/>
              </a:rPr>
              <a:t>Dar mantenimiento de software adquiridos, desarrollados, adaptados y adoptados</a:t>
            </a:r>
          </a:p>
          <a:p>
            <a:pPr lvl="0"/>
            <a:r>
              <a:rPr lang="es-EC" sz="1600" kern="1200" dirty="0" smtClean="0">
                <a:solidFill>
                  <a:schemeClr val="tx1"/>
                </a:solidFill>
                <a:effectLst/>
                <a:latin typeface="+mn-lt"/>
                <a:ea typeface="+mn-ea"/>
                <a:cs typeface="+mn-cs"/>
              </a:rPr>
              <a:t>Almacenar información y actualizar el portafolio de soluciones tecnológicas y proyectos de TI adquiridos, desarrollados, adaptados y adoptados mediante el uso de repositorios para mantener el inventario de códigos fuente, scripts de base de datos versionados, instaladores, archivos de configuración, reportes de controles de cambio aprobados y parametrizaciones.</a:t>
            </a:r>
          </a:p>
          <a:p>
            <a:pPr lvl="0"/>
            <a:r>
              <a:rPr lang="es-EC" sz="1600" kern="1200" dirty="0" smtClean="0">
                <a:solidFill>
                  <a:schemeClr val="tx1"/>
                </a:solidFill>
                <a:effectLst/>
                <a:latin typeface="+mn-lt"/>
                <a:ea typeface="+mn-ea"/>
                <a:cs typeface="+mn-cs"/>
              </a:rPr>
              <a:t>Aplicación del Plan básico de Aseguramiento de la Calidad (QA) en el desarrollo de los sistemas informáticos institucionales</a:t>
            </a:r>
          </a:p>
          <a:p>
            <a:pPr lvl="0"/>
            <a:r>
              <a:rPr lang="es-EC" sz="1600" kern="1200" dirty="0" smtClean="0">
                <a:solidFill>
                  <a:schemeClr val="tx1"/>
                </a:solidFill>
                <a:effectLst/>
                <a:latin typeface="+mn-lt"/>
                <a:ea typeface="+mn-ea"/>
                <a:cs typeface="+mn-cs"/>
              </a:rPr>
              <a:t>Infraestructura y Operación TI</a:t>
            </a:r>
          </a:p>
          <a:p>
            <a:pPr lvl="0"/>
            <a:r>
              <a:rPr lang="es-EC" sz="1600" kern="1200" dirty="0" smtClean="0">
                <a:solidFill>
                  <a:schemeClr val="tx1"/>
                </a:solidFill>
                <a:effectLst/>
                <a:latin typeface="+mn-lt"/>
                <a:ea typeface="+mn-ea"/>
                <a:cs typeface="+mn-cs"/>
              </a:rPr>
              <a:t>Administración de la Infraestructura de servidores y base de datos</a:t>
            </a:r>
          </a:p>
          <a:p>
            <a:pPr lvl="0"/>
            <a:r>
              <a:rPr lang="es-EC" sz="1600" kern="1200" dirty="0" smtClean="0">
                <a:solidFill>
                  <a:schemeClr val="tx1"/>
                </a:solidFill>
                <a:effectLst/>
                <a:latin typeface="+mn-lt"/>
                <a:ea typeface="+mn-ea"/>
                <a:cs typeface="+mn-cs"/>
              </a:rPr>
              <a:t>Elaboración, administración y control de arquitectura de seguridad</a:t>
            </a:r>
          </a:p>
          <a:p>
            <a:pPr lvl="0"/>
            <a:r>
              <a:rPr lang="es-EC" sz="1600" kern="1200" dirty="0" smtClean="0">
                <a:solidFill>
                  <a:schemeClr val="tx1"/>
                </a:solidFill>
                <a:effectLst/>
                <a:latin typeface="+mn-lt"/>
                <a:ea typeface="+mn-ea"/>
                <a:cs typeface="+mn-cs"/>
              </a:rPr>
              <a:t>Monitoreo y administración de redes, seguridad informática, servidores y base de datos</a:t>
            </a:r>
          </a:p>
          <a:p>
            <a:pPr lvl="0"/>
            <a:r>
              <a:rPr lang="es-EC" sz="1600" kern="1200" dirty="0" smtClean="0">
                <a:solidFill>
                  <a:schemeClr val="tx1"/>
                </a:solidFill>
                <a:effectLst/>
                <a:latin typeface="+mn-lt"/>
                <a:ea typeface="+mn-ea"/>
                <a:cs typeface="+mn-cs"/>
              </a:rPr>
              <a:t>Administración de Backup y respaldo</a:t>
            </a:r>
          </a:p>
          <a:p>
            <a:pPr lvl="0"/>
            <a:r>
              <a:rPr lang="es-EC" sz="1600" kern="1200" dirty="0" smtClean="0">
                <a:solidFill>
                  <a:schemeClr val="tx1"/>
                </a:solidFill>
                <a:effectLst/>
                <a:latin typeface="+mn-lt"/>
                <a:ea typeface="+mn-ea"/>
                <a:cs typeface="+mn-cs"/>
              </a:rPr>
              <a:t>Asistencia y asesoramiento en la interoperabilidad de sistemas y plataformas</a:t>
            </a:r>
          </a:p>
          <a:p>
            <a:pPr lvl="0"/>
            <a:r>
              <a:rPr lang="es-EC" sz="1600" kern="1200" dirty="0" smtClean="0">
                <a:solidFill>
                  <a:schemeClr val="tx1"/>
                </a:solidFill>
                <a:effectLst/>
                <a:latin typeface="+mn-lt"/>
                <a:ea typeface="+mn-ea"/>
                <a:cs typeface="+mn-cs"/>
              </a:rPr>
              <a:t>Asistencia y asesoramiento en la implementación nuevas soluciones tecnológicas</a:t>
            </a:r>
          </a:p>
          <a:p>
            <a:pPr lvl="0"/>
            <a:r>
              <a:rPr lang="es-EC" sz="1600" kern="1200" dirty="0" smtClean="0">
                <a:solidFill>
                  <a:schemeClr val="tx1"/>
                </a:solidFill>
                <a:effectLst/>
                <a:latin typeface="+mn-lt"/>
                <a:ea typeface="+mn-ea"/>
                <a:cs typeface="+mn-cs"/>
              </a:rPr>
              <a:t>Creación de nuevas soluciones para el mejoramiento de la infraestructura tecnológica</a:t>
            </a:r>
          </a:p>
          <a:p>
            <a:pPr lvl="0"/>
            <a:r>
              <a:rPr lang="es-EC" sz="1600" kern="1200" dirty="0" smtClean="0">
                <a:solidFill>
                  <a:schemeClr val="tx1"/>
                </a:solidFill>
                <a:effectLst/>
                <a:latin typeface="+mn-lt"/>
                <a:ea typeface="+mn-ea"/>
                <a:cs typeface="+mn-cs"/>
              </a:rPr>
              <a:t>Elaboración de manuales, procedimientos y estándares de operación y monitoreo de equipos, redes, base de datos, servidores de aplicaciones, diagramas de aplicaciones , arquitectura de servidores, base de datos y arquitectura de seguridad informática.</a:t>
            </a:r>
          </a:p>
          <a:p>
            <a:pPr lvl="0"/>
            <a:r>
              <a:rPr lang="es-EC" sz="1600" kern="1200" dirty="0" smtClean="0">
                <a:solidFill>
                  <a:schemeClr val="tx1"/>
                </a:solidFill>
                <a:effectLst/>
                <a:latin typeface="+mn-lt"/>
                <a:ea typeface="+mn-ea"/>
                <a:cs typeface="+mn-cs"/>
              </a:rPr>
              <a:t>Asistencia en la elaboración de respaldos y restauración  de bases de datos y servidores de producción.</a:t>
            </a:r>
          </a:p>
          <a:p>
            <a:pPr lvl="0"/>
            <a:r>
              <a:rPr lang="es-EC" sz="1600" kern="1200" dirty="0" smtClean="0">
                <a:solidFill>
                  <a:schemeClr val="tx1"/>
                </a:solidFill>
                <a:effectLst/>
                <a:latin typeface="+mn-lt"/>
                <a:ea typeface="+mn-ea"/>
                <a:cs typeface="+mn-cs"/>
              </a:rPr>
              <a:t>Diseño e implementación del Plan de Ejecución de respaldos y restauración de base de datos y servidores de producción.</a:t>
            </a:r>
          </a:p>
          <a:p>
            <a:pPr lvl="0"/>
            <a:r>
              <a:rPr lang="es-EC" sz="1600" kern="1200" dirty="0" smtClean="0">
                <a:solidFill>
                  <a:schemeClr val="tx1"/>
                </a:solidFill>
                <a:effectLst/>
                <a:latin typeface="+mn-lt"/>
                <a:ea typeface="+mn-ea"/>
                <a:cs typeface="+mn-cs"/>
              </a:rPr>
              <a:t>Investigar alternativas de tecnología, redes, arquitectura y optimización de servicios.</a:t>
            </a:r>
          </a:p>
          <a:p>
            <a:pPr lvl="0"/>
            <a:r>
              <a:rPr lang="es-EC" sz="1600" kern="1200" dirty="0" smtClean="0">
                <a:solidFill>
                  <a:schemeClr val="tx1"/>
                </a:solidFill>
                <a:effectLst/>
                <a:latin typeface="+mn-lt"/>
                <a:ea typeface="+mn-ea"/>
                <a:cs typeface="+mn-cs"/>
              </a:rPr>
              <a:t>Seguridad Informática</a:t>
            </a:r>
          </a:p>
          <a:p>
            <a:pPr lvl="0"/>
            <a:r>
              <a:rPr lang="es-EC" sz="1600" kern="1200" dirty="0" smtClean="0">
                <a:solidFill>
                  <a:schemeClr val="tx1"/>
                </a:solidFill>
                <a:effectLst/>
                <a:latin typeface="+mn-lt"/>
                <a:ea typeface="+mn-ea"/>
                <a:cs typeface="+mn-cs"/>
              </a:rPr>
              <a:t>Gestionar y mitigar el riesgo de ataques informáticos a portales, aplicaciones web o servicios institucionales</a:t>
            </a:r>
          </a:p>
          <a:p>
            <a:pPr lvl="0"/>
            <a:r>
              <a:rPr lang="es-EC" sz="1600" kern="1200" dirty="0" smtClean="0">
                <a:solidFill>
                  <a:schemeClr val="tx1"/>
                </a:solidFill>
                <a:effectLst/>
                <a:latin typeface="+mn-lt"/>
                <a:ea typeface="+mn-ea"/>
                <a:cs typeface="+mn-cs"/>
              </a:rPr>
              <a:t>Implantación y pruebas de un Plan de Continuidad de los servicios y de contingencia BCP</a:t>
            </a:r>
          </a:p>
          <a:p>
            <a:pPr lvl="0"/>
            <a:r>
              <a:rPr lang="es-EC" sz="1600" kern="1200" dirty="0" smtClean="0">
                <a:solidFill>
                  <a:schemeClr val="tx1"/>
                </a:solidFill>
                <a:effectLst/>
                <a:latin typeface="+mn-lt"/>
                <a:ea typeface="+mn-ea"/>
                <a:cs typeface="+mn-cs"/>
              </a:rPr>
              <a:t>Seguimiento de cumplimiento de controles de seguridad informática institucionales de acuerdo al EGSI</a:t>
            </a:r>
          </a:p>
          <a:p>
            <a:pPr lvl="0"/>
            <a:r>
              <a:rPr lang="es-EC" sz="1600" kern="1200" dirty="0" smtClean="0">
                <a:solidFill>
                  <a:schemeClr val="tx1"/>
                </a:solidFill>
                <a:effectLst/>
                <a:latin typeface="+mn-lt"/>
                <a:ea typeface="+mn-ea"/>
                <a:cs typeface="+mn-cs"/>
              </a:rPr>
              <a:t>Asistencia y asesoría en el plan de contingencia de TI</a:t>
            </a:r>
          </a:p>
          <a:p>
            <a:pPr lvl="0"/>
            <a:r>
              <a:rPr lang="es-EC" sz="1600" kern="1200" dirty="0" smtClean="0">
                <a:solidFill>
                  <a:schemeClr val="tx1"/>
                </a:solidFill>
                <a:effectLst/>
                <a:latin typeface="+mn-lt"/>
                <a:ea typeface="+mn-ea"/>
                <a:cs typeface="+mn-cs"/>
              </a:rPr>
              <a:t>Asistencia y asesoría en el cumplimiento de normativa de seguridad (EGSI) para los nuevos sistemas o mejora de los ya existentes</a:t>
            </a:r>
          </a:p>
          <a:p>
            <a:pPr lvl="0"/>
            <a:r>
              <a:rPr lang="es-EC" sz="1600" kern="1200" dirty="0" smtClean="0">
                <a:solidFill>
                  <a:schemeClr val="tx1"/>
                </a:solidFill>
                <a:effectLst/>
                <a:latin typeface="+mn-lt"/>
                <a:ea typeface="+mn-ea"/>
                <a:cs typeface="+mn-cs"/>
              </a:rPr>
              <a:t>Asistencia en el análisis de riesgo y vulnerabilidades de seguridad de la información.</a:t>
            </a:r>
          </a:p>
          <a:p>
            <a:pPr lvl="0"/>
            <a:r>
              <a:rPr lang="es-EC" sz="1600" kern="1200" dirty="0" smtClean="0">
                <a:solidFill>
                  <a:schemeClr val="tx1"/>
                </a:solidFill>
                <a:effectLst/>
                <a:latin typeface="+mn-lt"/>
                <a:ea typeface="+mn-ea"/>
                <a:cs typeface="+mn-cs"/>
              </a:rPr>
              <a:t>Establecer y evaluar  medidas de prevención y mitigación del riesgo a las vulnerabilidades de seguridad de la información</a:t>
            </a:r>
          </a:p>
          <a:p>
            <a:pPr lvl="0"/>
            <a:r>
              <a:rPr lang="es-EC" sz="1600" kern="1200" dirty="0" smtClean="0">
                <a:solidFill>
                  <a:schemeClr val="tx1"/>
                </a:solidFill>
                <a:effectLst/>
                <a:latin typeface="+mn-lt"/>
                <a:ea typeface="+mn-ea"/>
                <a:cs typeface="+mn-cs"/>
              </a:rPr>
              <a:t>Soporte a Usuarios</a:t>
            </a:r>
          </a:p>
          <a:p>
            <a:pPr lvl="0"/>
            <a:r>
              <a:rPr lang="es-EC" sz="1600" kern="1200" dirty="0" smtClean="0">
                <a:solidFill>
                  <a:schemeClr val="tx1"/>
                </a:solidFill>
                <a:effectLst/>
                <a:latin typeface="+mn-lt"/>
                <a:ea typeface="+mn-ea"/>
                <a:cs typeface="+mn-cs"/>
              </a:rPr>
              <a:t>Asistencia técnica operativa y de aplicaciones de TI</a:t>
            </a:r>
          </a:p>
          <a:p>
            <a:pPr lvl="0"/>
            <a:r>
              <a:rPr lang="es-EC" sz="1600" kern="1200" dirty="0" smtClean="0">
                <a:solidFill>
                  <a:schemeClr val="tx1"/>
                </a:solidFill>
                <a:effectLst/>
                <a:latin typeface="+mn-lt"/>
                <a:ea typeface="+mn-ea"/>
                <a:cs typeface="+mn-cs"/>
              </a:rPr>
              <a:t>Mesa de ayuda y atención de usuarios</a:t>
            </a:r>
          </a:p>
          <a:p>
            <a:pPr lvl="0"/>
            <a:r>
              <a:rPr lang="es-EC" sz="1600" kern="1200" dirty="0" smtClean="0">
                <a:solidFill>
                  <a:schemeClr val="tx1"/>
                </a:solidFill>
                <a:effectLst/>
                <a:latin typeface="+mn-lt"/>
                <a:ea typeface="+mn-ea"/>
                <a:cs typeface="+mn-cs"/>
              </a:rPr>
              <a:t>Revisión de aplicaciones TI</a:t>
            </a:r>
          </a:p>
          <a:p>
            <a:pPr lvl="0"/>
            <a:r>
              <a:rPr lang="es-EC" sz="1600" kern="1200" dirty="0" smtClean="0">
                <a:solidFill>
                  <a:schemeClr val="tx1"/>
                </a:solidFill>
                <a:effectLst/>
                <a:latin typeface="+mn-lt"/>
                <a:ea typeface="+mn-ea"/>
                <a:cs typeface="+mn-cs"/>
              </a:rPr>
              <a:t>Soporte de usuarios finales de sistemas nacionales </a:t>
            </a:r>
          </a:p>
          <a:p>
            <a:pPr lvl="0"/>
            <a:r>
              <a:rPr lang="es-EC" sz="1600" kern="1200" dirty="0" smtClean="0">
                <a:solidFill>
                  <a:schemeClr val="tx1"/>
                </a:solidFill>
                <a:effectLst/>
                <a:latin typeface="+mn-lt"/>
                <a:ea typeface="+mn-ea"/>
                <a:cs typeface="+mn-cs"/>
              </a:rPr>
              <a:t>Soporte a aplicaciones gubernamentales</a:t>
            </a:r>
          </a:p>
          <a:p>
            <a:pPr lvl="0"/>
            <a:r>
              <a:rPr lang="es-EC" sz="1600" kern="1200" dirty="0" smtClean="0">
                <a:solidFill>
                  <a:schemeClr val="tx1"/>
                </a:solidFill>
                <a:effectLst/>
                <a:latin typeface="+mn-lt"/>
                <a:ea typeface="+mn-ea"/>
                <a:cs typeface="+mn-cs"/>
              </a:rPr>
              <a:t>Inventario técnico de equipos informáticos de usuario final</a:t>
            </a:r>
          </a:p>
          <a:p>
            <a:pPr lvl="0"/>
            <a:r>
              <a:rPr lang="es-EC" sz="1600" kern="1200" dirty="0" smtClean="0">
                <a:solidFill>
                  <a:schemeClr val="tx1"/>
                </a:solidFill>
                <a:effectLst/>
                <a:latin typeface="+mn-lt"/>
                <a:ea typeface="+mn-ea"/>
                <a:cs typeface="+mn-cs"/>
              </a:rPr>
              <a:t>Detectar nuevas necesidades de software y hardware institucional </a:t>
            </a:r>
          </a:p>
          <a:p>
            <a:pPr lvl="0"/>
            <a:r>
              <a:rPr lang="es-EC" sz="1600" kern="1200" dirty="0" smtClean="0">
                <a:solidFill>
                  <a:schemeClr val="tx1"/>
                </a:solidFill>
                <a:effectLst/>
                <a:latin typeface="+mn-lt"/>
                <a:ea typeface="+mn-ea"/>
                <a:cs typeface="+mn-cs"/>
              </a:rPr>
              <a:t>Elaborar y ejecutar un plan de entrenamiento y educación de los usuarios en relación a la prestación de servicios informáticos y apoyar en la creación y consecución de planes de capacitación de la institución que tengan relación con el soporte de aplicativos institucionales</a:t>
            </a:r>
          </a:p>
          <a:p>
            <a:pPr lvl="0"/>
            <a:r>
              <a:rPr lang="es-EC" sz="1600" kern="1200" dirty="0" smtClean="0">
                <a:solidFill>
                  <a:schemeClr val="tx1"/>
                </a:solidFill>
                <a:effectLst/>
                <a:latin typeface="+mn-lt"/>
                <a:ea typeface="+mn-ea"/>
                <a:cs typeface="+mn-cs"/>
              </a:rPr>
              <a:t>Determinar el Plan de acción para mejoras de los servicios tecnológicos de usuario final</a:t>
            </a:r>
          </a:p>
          <a:p>
            <a:pPr lvl="0"/>
            <a:r>
              <a:rPr lang="es-EC" sz="1600" kern="1200" dirty="0" smtClean="0">
                <a:solidFill>
                  <a:schemeClr val="tx1"/>
                </a:solidFill>
                <a:effectLst/>
                <a:latin typeface="+mn-lt"/>
                <a:ea typeface="+mn-ea"/>
                <a:cs typeface="+mn-cs"/>
              </a:rPr>
              <a:t>Desarrollar el Plan de mantenimiento de la infraestructura y equipos ofimáticos. </a:t>
            </a:r>
          </a:p>
          <a:p>
            <a:pPr lvl="0"/>
            <a:r>
              <a:rPr lang="es-EC" sz="1600" kern="1200" dirty="0" smtClean="0">
                <a:solidFill>
                  <a:schemeClr val="tx1"/>
                </a:solidFill>
                <a:effectLst/>
                <a:latin typeface="+mn-lt"/>
                <a:ea typeface="+mn-ea"/>
                <a:cs typeface="+mn-cs"/>
              </a:rPr>
              <a:t>Asesoría para adquisición en equipos tecnológicos</a:t>
            </a:r>
          </a:p>
          <a:p>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15</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C" sz="1600" kern="1200" dirty="0" smtClean="0">
                <a:solidFill>
                  <a:schemeClr val="tx1"/>
                </a:solidFill>
                <a:effectLst/>
                <a:latin typeface="+mn-lt"/>
                <a:ea typeface="+mn-ea"/>
                <a:cs typeface="+mn-cs"/>
              </a:rPr>
              <a:t>Proyectos TIC y Desarrollo de Aplicaciones</a:t>
            </a:r>
          </a:p>
          <a:p>
            <a:pPr lvl="0"/>
            <a:r>
              <a:rPr lang="es-EC" sz="1600" kern="1200" dirty="0" smtClean="0">
                <a:solidFill>
                  <a:schemeClr val="tx1"/>
                </a:solidFill>
                <a:effectLst/>
                <a:latin typeface="+mn-lt"/>
                <a:ea typeface="+mn-ea"/>
                <a:cs typeface="+mn-cs"/>
              </a:rPr>
              <a:t>Análisis y diseño de arquitectura TI</a:t>
            </a:r>
          </a:p>
          <a:p>
            <a:pPr lvl="0"/>
            <a:r>
              <a:rPr lang="es-EC" sz="1600" kern="1200" dirty="0" smtClean="0">
                <a:solidFill>
                  <a:schemeClr val="tx1"/>
                </a:solidFill>
                <a:effectLst/>
                <a:latin typeface="+mn-lt"/>
                <a:ea typeface="+mn-ea"/>
                <a:cs typeface="+mn-cs"/>
              </a:rPr>
              <a:t>Investigación de nuevas alternativas en TI </a:t>
            </a:r>
          </a:p>
          <a:p>
            <a:pPr lvl="0"/>
            <a:r>
              <a:rPr lang="es-EC" sz="1600" kern="1200" dirty="0" smtClean="0">
                <a:solidFill>
                  <a:schemeClr val="tx1"/>
                </a:solidFill>
                <a:effectLst/>
                <a:latin typeface="+mn-lt"/>
                <a:ea typeface="+mn-ea"/>
                <a:cs typeface="+mn-cs"/>
              </a:rPr>
              <a:t>Procesos de compras públicas </a:t>
            </a:r>
          </a:p>
          <a:p>
            <a:pPr lvl="0"/>
            <a:r>
              <a:rPr lang="es-EC" sz="1600" kern="1200" dirty="0" smtClean="0">
                <a:solidFill>
                  <a:schemeClr val="tx1"/>
                </a:solidFill>
                <a:effectLst/>
                <a:latin typeface="+mn-lt"/>
                <a:ea typeface="+mn-ea"/>
                <a:cs typeface="+mn-cs"/>
              </a:rPr>
              <a:t>Dar asistencia en la aplicación de la metodología para el desarrollo, mantenimiento de aplicaciones y  de proyectos de tecnología de la información, dar seguimiento y control de proyectos de TI.</a:t>
            </a:r>
          </a:p>
          <a:p>
            <a:pPr lvl="0"/>
            <a:r>
              <a:rPr lang="es-EC" sz="1600" kern="1200" dirty="0" smtClean="0">
                <a:solidFill>
                  <a:schemeClr val="tx1"/>
                </a:solidFill>
                <a:effectLst/>
                <a:latin typeface="+mn-lt"/>
                <a:ea typeface="+mn-ea"/>
                <a:cs typeface="+mn-cs"/>
              </a:rPr>
              <a:t>Dar asistencia en la aplicación de la arquitectura lógica para soluciones tecnológicas y proyectos de TI adquiridos, desarrollados, adaptados y adoptados.</a:t>
            </a:r>
          </a:p>
          <a:p>
            <a:pPr lvl="0"/>
            <a:r>
              <a:rPr lang="es-EC" sz="1600" kern="1200" dirty="0" smtClean="0">
                <a:solidFill>
                  <a:schemeClr val="tx1"/>
                </a:solidFill>
                <a:effectLst/>
                <a:latin typeface="+mn-lt"/>
                <a:ea typeface="+mn-ea"/>
                <a:cs typeface="+mn-cs"/>
              </a:rPr>
              <a:t>Consolidar los productos que cubran la funcionalidad y alcance de los servicios web y su respectiva documentación para el intercambio de datos e información por medio de la plataforma gubernamental.</a:t>
            </a:r>
          </a:p>
          <a:p>
            <a:pPr lvl="0"/>
            <a:r>
              <a:rPr lang="es-EC" sz="1600" kern="1200" dirty="0" smtClean="0">
                <a:solidFill>
                  <a:schemeClr val="tx1"/>
                </a:solidFill>
                <a:effectLst/>
                <a:latin typeface="+mn-lt"/>
                <a:ea typeface="+mn-ea"/>
                <a:cs typeface="+mn-cs"/>
              </a:rPr>
              <a:t>Desarrollo  TI y programación </a:t>
            </a:r>
          </a:p>
          <a:p>
            <a:pPr lvl="0"/>
            <a:r>
              <a:rPr lang="es-EC" sz="1600" kern="1200" dirty="0" smtClean="0">
                <a:solidFill>
                  <a:schemeClr val="tx1"/>
                </a:solidFill>
                <a:effectLst/>
                <a:latin typeface="+mn-lt"/>
                <a:ea typeface="+mn-ea"/>
                <a:cs typeface="+mn-cs"/>
              </a:rPr>
              <a:t>Dar mantenimiento de software adquiridos, desarrollados, adaptados y adoptados</a:t>
            </a:r>
          </a:p>
          <a:p>
            <a:pPr lvl="0"/>
            <a:r>
              <a:rPr lang="es-EC" sz="1600" kern="1200" dirty="0" smtClean="0">
                <a:solidFill>
                  <a:schemeClr val="tx1"/>
                </a:solidFill>
                <a:effectLst/>
                <a:latin typeface="+mn-lt"/>
                <a:ea typeface="+mn-ea"/>
                <a:cs typeface="+mn-cs"/>
              </a:rPr>
              <a:t>Almacenar información y actualizar el portafolio de soluciones tecnológicas y proyectos de TI adquiridos, desarrollados, adaptados y adoptados mediante el uso de repositorios para mantener el inventario de códigos fuente, scripts de base de datos versionados, instaladores, archivos de configuración, reportes de controles de cambio aprobados y parametrizaciones.</a:t>
            </a:r>
          </a:p>
          <a:p>
            <a:pPr lvl="0"/>
            <a:r>
              <a:rPr lang="es-EC" sz="1600" kern="1200" dirty="0" smtClean="0">
                <a:solidFill>
                  <a:schemeClr val="tx1"/>
                </a:solidFill>
                <a:effectLst/>
                <a:latin typeface="+mn-lt"/>
                <a:ea typeface="+mn-ea"/>
                <a:cs typeface="+mn-cs"/>
              </a:rPr>
              <a:t>Aplicación del Plan básico de Aseguramiento de la Calidad (QA) en el desarrollo de los sistemas informáticos institucionales</a:t>
            </a:r>
          </a:p>
          <a:p>
            <a:pPr lvl="0"/>
            <a:r>
              <a:rPr lang="es-EC" sz="1600" kern="1200" dirty="0" smtClean="0">
                <a:solidFill>
                  <a:schemeClr val="tx1"/>
                </a:solidFill>
                <a:effectLst/>
                <a:latin typeface="+mn-lt"/>
                <a:ea typeface="+mn-ea"/>
                <a:cs typeface="+mn-cs"/>
              </a:rPr>
              <a:t>Infraestructura y Operación TI</a:t>
            </a:r>
          </a:p>
          <a:p>
            <a:pPr lvl="0"/>
            <a:r>
              <a:rPr lang="es-EC" sz="1600" kern="1200" dirty="0" smtClean="0">
                <a:solidFill>
                  <a:schemeClr val="tx1"/>
                </a:solidFill>
                <a:effectLst/>
                <a:latin typeface="+mn-lt"/>
                <a:ea typeface="+mn-ea"/>
                <a:cs typeface="+mn-cs"/>
              </a:rPr>
              <a:t>Administración de la Infraestructura de servidores y base de datos</a:t>
            </a:r>
          </a:p>
          <a:p>
            <a:pPr lvl="0"/>
            <a:r>
              <a:rPr lang="es-EC" sz="1600" kern="1200" dirty="0" smtClean="0">
                <a:solidFill>
                  <a:schemeClr val="tx1"/>
                </a:solidFill>
                <a:effectLst/>
                <a:latin typeface="+mn-lt"/>
                <a:ea typeface="+mn-ea"/>
                <a:cs typeface="+mn-cs"/>
              </a:rPr>
              <a:t>Elaboración, administración y control de arquitectura de seguridad</a:t>
            </a:r>
          </a:p>
          <a:p>
            <a:pPr lvl="0"/>
            <a:r>
              <a:rPr lang="es-EC" sz="1600" kern="1200" dirty="0" smtClean="0">
                <a:solidFill>
                  <a:schemeClr val="tx1"/>
                </a:solidFill>
                <a:effectLst/>
                <a:latin typeface="+mn-lt"/>
                <a:ea typeface="+mn-ea"/>
                <a:cs typeface="+mn-cs"/>
              </a:rPr>
              <a:t>Monitoreo y administración de redes, seguridad informática, servidores y base de datos</a:t>
            </a:r>
          </a:p>
          <a:p>
            <a:pPr lvl="0"/>
            <a:r>
              <a:rPr lang="es-EC" sz="1600" kern="1200" dirty="0" smtClean="0">
                <a:solidFill>
                  <a:schemeClr val="tx1"/>
                </a:solidFill>
                <a:effectLst/>
                <a:latin typeface="+mn-lt"/>
                <a:ea typeface="+mn-ea"/>
                <a:cs typeface="+mn-cs"/>
              </a:rPr>
              <a:t>Administración de Backup y respaldo</a:t>
            </a:r>
          </a:p>
          <a:p>
            <a:pPr lvl="0"/>
            <a:r>
              <a:rPr lang="es-EC" sz="1600" kern="1200" dirty="0" smtClean="0">
                <a:solidFill>
                  <a:schemeClr val="tx1"/>
                </a:solidFill>
                <a:effectLst/>
                <a:latin typeface="+mn-lt"/>
                <a:ea typeface="+mn-ea"/>
                <a:cs typeface="+mn-cs"/>
              </a:rPr>
              <a:t>Asistencia y asesoramiento en la interoperabilidad de sistemas y plataformas</a:t>
            </a:r>
          </a:p>
          <a:p>
            <a:pPr lvl="0"/>
            <a:r>
              <a:rPr lang="es-EC" sz="1600" kern="1200" dirty="0" smtClean="0">
                <a:solidFill>
                  <a:schemeClr val="tx1"/>
                </a:solidFill>
                <a:effectLst/>
                <a:latin typeface="+mn-lt"/>
                <a:ea typeface="+mn-ea"/>
                <a:cs typeface="+mn-cs"/>
              </a:rPr>
              <a:t>Asistencia y asesoramiento en la implementación nuevas soluciones tecnológicas</a:t>
            </a:r>
          </a:p>
          <a:p>
            <a:pPr lvl="0"/>
            <a:r>
              <a:rPr lang="es-EC" sz="1600" kern="1200" dirty="0" smtClean="0">
                <a:solidFill>
                  <a:schemeClr val="tx1"/>
                </a:solidFill>
                <a:effectLst/>
                <a:latin typeface="+mn-lt"/>
                <a:ea typeface="+mn-ea"/>
                <a:cs typeface="+mn-cs"/>
              </a:rPr>
              <a:t>Creación de nuevas soluciones para el mejoramiento de la infraestructura tecnológica</a:t>
            </a:r>
          </a:p>
          <a:p>
            <a:pPr lvl="0"/>
            <a:r>
              <a:rPr lang="es-EC" sz="1600" kern="1200" dirty="0" smtClean="0">
                <a:solidFill>
                  <a:schemeClr val="tx1"/>
                </a:solidFill>
                <a:effectLst/>
                <a:latin typeface="+mn-lt"/>
                <a:ea typeface="+mn-ea"/>
                <a:cs typeface="+mn-cs"/>
              </a:rPr>
              <a:t>Elaboración de manuales, procedimientos y estándares de operación y monitoreo de equipos, redes, base de datos, servidores de aplicaciones, diagramas de aplicaciones , arquitectura de servidores, base de datos y arquitectura de seguridad informática.</a:t>
            </a:r>
          </a:p>
          <a:p>
            <a:pPr lvl="0"/>
            <a:r>
              <a:rPr lang="es-EC" sz="1600" kern="1200" dirty="0" smtClean="0">
                <a:solidFill>
                  <a:schemeClr val="tx1"/>
                </a:solidFill>
                <a:effectLst/>
                <a:latin typeface="+mn-lt"/>
                <a:ea typeface="+mn-ea"/>
                <a:cs typeface="+mn-cs"/>
              </a:rPr>
              <a:t>Asistencia en la elaboración de respaldos y restauración  de bases de datos y servidores de producción.</a:t>
            </a:r>
          </a:p>
          <a:p>
            <a:pPr lvl="0"/>
            <a:r>
              <a:rPr lang="es-EC" sz="1600" kern="1200" dirty="0" smtClean="0">
                <a:solidFill>
                  <a:schemeClr val="tx1"/>
                </a:solidFill>
                <a:effectLst/>
                <a:latin typeface="+mn-lt"/>
                <a:ea typeface="+mn-ea"/>
                <a:cs typeface="+mn-cs"/>
              </a:rPr>
              <a:t>Diseño e implementación del Plan de Ejecución de respaldos y restauración de base de datos y servidores de producción.</a:t>
            </a:r>
          </a:p>
          <a:p>
            <a:pPr lvl="0"/>
            <a:r>
              <a:rPr lang="es-EC" sz="1600" kern="1200" dirty="0" smtClean="0">
                <a:solidFill>
                  <a:schemeClr val="tx1"/>
                </a:solidFill>
                <a:effectLst/>
                <a:latin typeface="+mn-lt"/>
                <a:ea typeface="+mn-ea"/>
                <a:cs typeface="+mn-cs"/>
              </a:rPr>
              <a:t>Investigar alternativas de tecnología, redes, arquitectura y optimización de servicios.</a:t>
            </a:r>
          </a:p>
          <a:p>
            <a:pPr lvl="0"/>
            <a:r>
              <a:rPr lang="es-EC" sz="1600" kern="1200" dirty="0" smtClean="0">
                <a:solidFill>
                  <a:schemeClr val="tx1"/>
                </a:solidFill>
                <a:effectLst/>
                <a:latin typeface="+mn-lt"/>
                <a:ea typeface="+mn-ea"/>
                <a:cs typeface="+mn-cs"/>
              </a:rPr>
              <a:t>Seguridad Informática</a:t>
            </a:r>
          </a:p>
          <a:p>
            <a:pPr lvl="0"/>
            <a:r>
              <a:rPr lang="es-EC" sz="1600" kern="1200" dirty="0" smtClean="0">
                <a:solidFill>
                  <a:schemeClr val="tx1"/>
                </a:solidFill>
                <a:effectLst/>
                <a:latin typeface="+mn-lt"/>
                <a:ea typeface="+mn-ea"/>
                <a:cs typeface="+mn-cs"/>
              </a:rPr>
              <a:t>Gestionar y mitigar el riesgo de ataques informáticos a portales, aplicaciones web o servicios institucionales</a:t>
            </a:r>
          </a:p>
          <a:p>
            <a:pPr lvl="0"/>
            <a:r>
              <a:rPr lang="es-EC" sz="1600" kern="1200" dirty="0" smtClean="0">
                <a:solidFill>
                  <a:schemeClr val="tx1"/>
                </a:solidFill>
                <a:effectLst/>
                <a:latin typeface="+mn-lt"/>
                <a:ea typeface="+mn-ea"/>
                <a:cs typeface="+mn-cs"/>
              </a:rPr>
              <a:t>Implantación y pruebas de un Plan de Continuidad de los servicios y de contingencia BCP</a:t>
            </a:r>
          </a:p>
          <a:p>
            <a:pPr lvl="0"/>
            <a:r>
              <a:rPr lang="es-EC" sz="1600" kern="1200" dirty="0" smtClean="0">
                <a:solidFill>
                  <a:schemeClr val="tx1"/>
                </a:solidFill>
                <a:effectLst/>
                <a:latin typeface="+mn-lt"/>
                <a:ea typeface="+mn-ea"/>
                <a:cs typeface="+mn-cs"/>
              </a:rPr>
              <a:t>Seguimiento de cumplimiento de controles de seguridad informática institucionales de acuerdo al EGSI</a:t>
            </a:r>
          </a:p>
          <a:p>
            <a:pPr lvl="0"/>
            <a:r>
              <a:rPr lang="es-EC" sz="1600" kern="1200" dirty="0" smtClean="0">
                <a:solidFill>
                  <a:schemeClr val="tx1"/>
                </a:solidFill>
                <a:effectLst/>
                <a:latin typeface="+mn-lt"/>
                <a:ea typeface="+mn-ea"/>
                <a:cs typeface="+mn-cs"/>
              </a:rPr>
              <a:t>Asistencia y asesoría en el plan de contingencia de TI</a:t>
            </a:r>
          </a:p>
          <a:p>
            <a:pPr lvl="0"/>
            <a:r>
              <a:rPr lang="es-EC" sz="1600" kern="1200" dirty="0" smtClean="0">
                <a:solidFill>
                  <a:schemeClr val="tx1"/>
                </a:solidFill>
                <a:effectLst/>
                <a:latin typeface="+mn-lt"/>
                <a:ea typeface="+mn-ea"/>
                <a:cs typeface="+mn-cs"/>
              </a:rPr>
              <a:t>Asistencia y asesoría en el cumplimiento de normativa de seguridad (EGSI) para los nuevos sistemas o mejora de los ya existentes</a:t>
            </a:r>
          </a:p>
          <a:p>
            <a:pPr lvl="0"/>
            <a:r>
              <a:rPr lang="es-EC" sz="1600" kern="1200" dirty="0" smtClean="0">
                <a:solidFill>
                  <a:schemeClr val="tx1"/>
                </a:solidFill>
                <a:effectLst/>
                <a:latin typeface="+mn-lt"/>
                <a:ea typeface="+mn-ea"/>
                <a:cs typeface="+mn-cs"/>
              </a:rPr>
              <a:t>Asistencia en el análisis de riesgo y vulnerabilidades de seguridad de la información.</a:t>
            </a:r>
          </a:p>
          <a:p>
            <a:pPr lvl="0"/>
            <a:r>
              <a:rPr lang="es-EC" sz="1600" kern="1200" dirty="0" smtClean="0">
                <a:solidFill>
                  <a:schemeClr val="tx1"/>
                </a:solidFill>
                <a:effectLst/>
                <a:latin typeface="+mn-lt"/>
                <a:ea typeface="+mn-ea"/>
                <a:cs typeface="+mn-cs"/>
              </a:rPr>
              <a:t>Establecer y evaluar  medidas de prevención y mitigación del riesgo a las vulnerabilidades de seguridad de la información</a:t>
            </a:r>
          </a:p>
          <a:p>
            <a:pPr lvl="0"/>
            <a:r>
              <a:rPr lang="es-EC" sz="1600" kern="1200" dirty="0" smtClean="0">
                <a:solidFill>
                  <a:schemeClr val="tx1"/>
                </a:solidFill>
                <a:effectLst/>
                <a:latin typeface="+mn-lt"/>
                <a:ea typeface="+mn-ea"/>
                <a:cs typeface="+mn-cs"/>
              </a:rPr>
              <a:t>Soporte a Usuarios</a:t>
            </a:r>
          </a:p>
          <a:p>
            <a:pPr lvl="0"/>
            <a:r>
              <a:rPr lang="es-EC" sz="1600" kern="1200" dirty="0" smtClean="0">
                <a:solidFill>
                  <a:schemeClr val="tx1"/>
                </a:solidFill>
                <a:effectLst/>
                <a:latin typeface="+mn-lt"/>
                <a:ea typeface="+mn-ea"/>
                <a:cs typeface="+mn-cs"/>
              </a:rPr>
              <a:t>Asistencia técnica operativa y de aplicaciones de TI</a:t>
            </a:r>
          </a:p>
          <a:p>
            <a:pPr lvl="0"/>
            <a:r>
              <a:rPr lang="es-EC" sz="1600" kern="1200" dirty="0" smtClean="0">
                <a:solidFill>
                  <a:schemeClr val="tx1"/>
                </a:solidFill>
                <a:effectLst/>
                <a:latin typeface="+mn-lt"/>
                <a:ea typeface="+mn-ea"/>
                <a:cs typeface="+mn-cs"/>
              </a:rPr>
              <a:t>Mesa de ayuda y atención de usuarios</a:t>
            </a:r>
          </a:p>
          <a:p>
            <a:pPr lvl="0"/>
            <a:r>
              <a:rPr lang="es-EC" sz="1600" kern="1200" dirty="0" smtClean="0">
                <a:solidFill>
                  <a:schemeClr val="tx1"/>
                </a:solidFill>
                <a:effectLst/>
                <a:latin typeface="+mn-lt"/>
                <a:ea typeface="+mn-ea"/>
                <a:cs typeface="+mn-cs"/>
              </a:rPr>
              <a:t>Revisión de aplicaciones TI</a:t>
            </a:r>
          </a:p>
          <a:p>
            <a:pPr lvl="0"/>
            <a:r>
              <a:rPr lang="es-EC" sz="1600" kern="1200" dirty="0" smtClean="0">
                <a:solidFill>
                  <a:schemeClr val="tx1"/>
                </a:solidFill>
                <a:effectLst/>
                <a:latin typeface="+mn-lt"/>
                <a:ea typeface="+mn-ea"/>
                <a:cs typeface="+mn-cs"/>
              </a:rPr>
              <a:t>Soporte de usuarios finales de sistemas nacionales </a:t>
            </a:r>
          </a:p>
          <a:p>
            <a:pPr lvl="0"/>
            <a:r>
              <a:rPr lang="es-EC" sz="1600" kern="1200" dirty="0" smtClean="0">
                <a:solidFill>
                  <a:schemeClr val="tx1"/>
                </a:solidFill>
                <a:effectLst/>
                <a:latin typeface="+mn-lt"/>
                <a:ea typeface="+mn-ea"/>
                <a:cs typeface="+mn-cs"/>
              </a:rPr>
              <a:t>Soporte a aplicaciones gubernamentales</a:t>
            </a:r>
          </a:p>
          <a:p>
            <a:pPr lvl="0"/>
            <a:r>
              <a:rPr lang="es-EC" sz="1600" kern="1200" dirty="0" smtClean="0">
                <a:solidFill>
                  <a:schemeClr val="tx1"/>
                </a:solidFill>
                <a:effectLst/>
                <a:latin typeface="+mn-lt"/>
                <a:ea typeface="+mn-ea"/>
                <a:cs typeface="+mn-cs"/>
              </a:rPr>
              <a:t>Inventario técnico de equipos informáticos de usuario final</a:t>
            </a:r>
          </a:p>
          <a:p>
            <a:pPr lvl="0"/>
            <a:r>
              <a:rPr lang="es-EC" sz="1600" kern="1200" dirty="0" smtClean="0">
                <a:solidFill>
                  <a:schemeClr val="tx1"/>
                </a:solidFill>
                <a:effectLst/>
                <a:latin typeface="+mn-lt"/>
                <a:ea typeface="+mn-ea"/>
                <a:cs typeface="+mn-cs"/>
              </a:rPr>
              <a:t>Detectar nuevas necesidades de software y hardware institucional </a:t>
            </a:r>
          </a:p>
          <a:p>
            <a:pPr lvl="0"/>
            <a:r>
              <a:rPr lang="es-EC" sz="1600" kern="1200" dirty="0" smtClean="0">
                <a:solidFill>
                  <a:schemeClr val="tx1"/>
                </a:solidFill>
                <a:effectLst/>
                <a:latin typeface="+mn-lt"/>
                <a:ea typeface="+mn-ea"/>
                <a:cs typeface="+mn-cs"/>
              </a:rPr>
              <a:t>Elaborar y ejecutar un plan de entrenamiento y educación de los usuarios en relación a la prestación de servicios informáticos y apoyar en la creación y consecución de planes de capacitación de la institución que tengan relación con el soporte de aplicativos institucionales</a:t>
            </a:r>
          </a:p>
          <a:p>
            <a:pPr lvl="0"/>
            <a:r>
              <a:rPr lang="es-EC" sz="1600" kern="1200" dirty="0" smtClean="0">
                <a:solidFill>
                  <a:schemeClr val="tx1"/>
                </a:solidFill>
                <a:effectLst/>
                <a:latin typeface="+mn-lt"/>
                <a:ea typeface="+mn-ea"/>
                <a:cs typeface="+mn-cs"/>
              </a:rPr>
              <a:t>Determinar el Plan de acción para mejoras de los servicios tecnológicos de usuario final</a:t>
            </a:r>
          </a:p>
          <a:p>
            <a:pPr lvl="0"/>
            <a:r>
              <a:rPr lang="es-EC" sz="1600" kern="1200" dirty="0" smtClean="0">
                <a:solidFill>
                  <a:schemeClr val="tx1"/>
                </a:solidFill>
                <a:effectLst/>
                <a:latin typeface="+mn-lt"/>
                <a:ea typeface="+mn-ea"/>
                <a:cs typeface="+mn-cs"/>
              </a:rPr>
              <a:t>Desarrollar el Plan de mantenimiento de la infraestructura y equipos ofimáticos. </a:t>
            </a:r>
          </a:p>
          <a:p>
            <a:pPr lvl="0"/>
            <a:r>
              <a:rPr lang="es-EC" sz="1600" kern="1200" dirty="0" smtClean="0">
                <a:solidFill>
                  <a:schemeClr val="tx1"/>
                </a:solidFill>
                <a:effectLst/>
                <a:latin typeface="+mn-lt"/>
                <a:ea typeface="+mn-ea"/>
                <a:cs typeface="+mn-cs"/>
              </a:rPr>
              <a:t>Asesoría para adquisición en equipos tecnológicos</a:t>
            </a:r>
          </a:p>
          <a:p>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16</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C" sz="1600" kern="1200" dirty="0" smtClean="0">
                <a:solidFill>
                  <a:schemeClr val="tx1"/>
                </a:solidFill>
                <a:effectLst/>
                <a:latin typeface="+mn-lt"/>
                <a:ea typeface="+mn-ea"/>
                <a:cs typeface="+mn-cs"/>
              </a:rPr>
              <a:t>10 objetivos MINTEL</a:t>
            </a:r>
          </a:p>
          <a:p>
            <a:pPr lvl="0"/>
            <a:r>
              <a:rPr lang="es-EC" sz="1600" kern="1200" dirty="0" smtClean="0">
                <a:solidFill>
                  <a:schemeClr val="tx1"/>
                </a:solidFill>
                <a:effectLst/>
                <a:latin typeface="+mn-lt"/>
                <a:ea typeface="+mn-ea"/>
                <a:cs typeface="+mn-cs"/>
              </a:rPr>
              <a:t>17 metas</a:t>
            </a:r>
            <a:r>
              <a:rPr lang="es-EC" sz="1600" kern="1200" baseline="0" dirty="0" smtClean="0">
                <a:solidFill>
                  <a:schemeClr val="tx1"/>
                </a:solidFill>
                <a:effectLst/>
                <a:latin typeface="+mn-lt"/>
                <a:ea typeface="+mn-ea"/>
                <a:cs typeface="+mn-cs"/>
              </a:rPr>
              <a:t> corporativas Cobit</a:t>
            </a:r>
            <a:endParaRPr lang="es-EC" sz="16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17</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C" sz="1600" kern="1200" dirty="0" smtClean="0">
                <a:solidFill>
                  <a:schemeClr val="tx1"/>
                </a:solidFill>
                <a:effectLst/>
                <a:latin typeface="+mn-lt"/>
                <a:ea typeface="+mn-ea"/>
                <a:cs typeface="+mn-cs"/>
              </a:rPr>
              <a:t>Proyectos TIC y Desarrollo de Aplicaciones</a:t>
            </a:r>
          </a:p>
          <a:p>
            <a:pPr lvl="0"/>
            <a:r>
              <a:rPr lang="es-EC" sz="1600" kern="1200" dirty="0" smtClean="0">
                <a:solidFill>
                  <a:schemeClr val="tx1"/>
                </a:solidFill>
                <a:effectLst/>
                <a:latin typeface="+mn-lt"/>
                <a:ea typeface="+mn-ea"/>
                <a:cs typeface="+mn-cs"/>
              </a:rPr>
              <a:t>Análisis y diseño de arquitectura TI</a:t>
            </a:r>
          </a:p>
          <a:p>
            <a:pPr lvl="0"/>
            <a:r>
              <a:rPr lang="es-EC" sz="1600" kern="1200" dirty="0" smtClean="0">
                <a:solidFill>
                  <a:schemeClr val="tx1"/>
                </a:solidFill>
                <a:effectLst/>
                <a:latin typeface="+mn-lt"/>
                <a:ea typeface="+mn-ea"/>
                <a:cs typeface="+mn-cs"/>
              </a:rPr>
              <a:t>Investigación de nuevas alternativas en TI </a:t>
            </a:r>
          </a:p>
          <a:p>
            <a:pPr lvl="0"/>
            <a:r>
              <a:rPr lang="es-EC" sz="1600" kern="1200" dirty="0" smtClean="0">
                <a:solidFill>
                  <a:schemeClr val="tx1"/>
                </a:solidFill>
                <a:effectLst/>
                <a:latin typeface="+mn-lt"/>
                <a:ea typeface="+mn-ea"/>
                <a:cs typeface="+mn-cs"/>
              </a:rPr>
              <a:t>Procesos de compras públicas </a:t>
            </a:r>
          </a:p>
          <a:p>
            <a:pPr lvl="0"/>
            <a:r>
              <a:rPr lang="es-EC" sz="1600" kern="1200" dirty="0" smtClean="0">
                <a:solidFill>
                  <a:schemeClr val="tx1"/>
                </a:solidFill>
                <a:effectLst/>
                <a:latin typeface="+mn-lt"/>
                <a:ea typeface="+mn-ea"/>
                <a:cs typeface="+mn-cs"/>
              </a:rPr>
              <a:t>Dar asistencia en la aplicación de la metodología para el desarrollo, mantenimiento de aplicaciones y  de proyectos de tecnología de la información, dar seguimiento y control de proyectos de TI.</a:t>
            </a:r>
          </a:p>
          <a:p>
            <a:pPr lvl="0"/>
            <a:r>
              <a:rPr lang="es-EC" sz="1600" kern="1200" dirty="0" smtClean="0">
                <a:solidFill>
                  <a:schemeClr val="tx1"/>
                </a:solidFill>
                <a:effectLst/>
                <a:latin typeface="+mn-lt"/>
                <a:ea typeface="+mn-ea"/>
                <a:cs typeface="+mn-cs"/>
              </a:rPr>
              <a:t>Dar asistencia en la aplicación de la arquitectura lógica para soluciones tecnológicas y proyectos de TI adquiridos, desarrollados, adaptados y adoptados.</a:t>
            </a:r>
          </a:p>
          <a:p>
            <a:pPr lvl="0"/>
            <a:r>
              <a:rPr lang="es-EC" sz="1600" kern="1200" dirty="0" smtClean="0">
                <a:solidFill>
                  <a:schemeClr val="tx1"/>
                </a:solidFill>
                <a:effectLst/>
                <a:latin typeface="+mn-lt"/>
                <a:ea typeface="+mn-ea"/>
                <a:cs typeface="+mn-cs"/>
              </a:rPr>
              <a:t>Consolidar los productos que cubran la funcionalidad y alcance de los servicios web y su respectiva documentación para el intercambio de datos e información por medio de la plataforma gubernamental.</a:t>
            </a:r>
          </a:p>
          <a:p>
            <a:pPr lvl="0"/>
            <a:r>
              <a:rPr lang="es-EC" sz="1600" kern="1200" dirty="0" smtClean="0">
                <a:solidFill>
                  <a:schemeClr val="tx1"/>
                </a:solidFill>
                <a:effectLst/>
                <a:latin typeface="+mn-lt"/>
                <a:ea typeface="+mn-ea"/>
                <a:cs typeface="+mn-cs"/>
              </a:rPr>
              <a:t>Desarrollo  TI y programación </a:t>
            </a:r>
          </a:p>
          <a:p>
            <a:pPr lvl="0"/>
            <a:r>
              <a:rPr lang="es-EC" sz="1600" kern="1200" dirty="0" smtClean="0">
                <a:solidFill>
                  <a:schemeClr val="tx1"/>
                </a:solidFill>
                <a:effectLst/>
                <a:latin typeface="+mn-lt"/>
                <a:ea typeface="+mn-ea"/>
                <a:cs typeface="+mn-cs"/>
              </a:rPr>
              <a:t>Dar mantenimiento de software adquiridos, desarrollados, adaptados y adoptados</a:t>
            </a:r>
          </a:p>
          <a:p>
            <a:pPr lvl="0"/>
            <a:r>
              <a:rPr lang="es-EC" sz="1600" kern="1200" dirty="0" smtClean="0">
                <a:solidFill>
                  <a:schemeClr val="tx1"/>
                </a:solidFill>
                <a:effectLst/>
                <a:latin typeface="+mn-lt"/>
                <a:ea typeface="+mn-ea"/>
                <a:cs typeface="+mn-cs"/>
              </a:rPr>
              <a:t>Almacenar información y actualizar el portafolio de soluciones tecnológicas y proyectos de TI adquiridos, desarrollados, adaptados y adoptados mediante el uso de repositorios para mantener el inventario de códigos fuente, scripts de base de datos versionados, instaladores, archivos de configuración, reportes de controles de cambio aprobados y parametrizaciones.</a:t>
            </a:r>
          </a:p>
          <a:p>
            <a:pPr lvl="0"/>
            <a:r>
              <a:rPr lang="es-EC" sz="1600" kern="1200" dirty="0" smtClean="0">
                <a:solidFill>
                  <a:schemeClr val="tx1"/>
                </a:solidFill>
                <a:effectLst/>
                <a:latin typeface="+mn-lt"/>
                <a:ea typeface="+mn-ea"/>
                <a:cs typeface="+mn-cs"/>
              </a:rPr>
              <a:t>Aplicación del Plan básico de Aseguramiento de la Calidad (QA) en el desarrollo de los sistemas informáticos institucionales</a:t>
            </a:r>
          </a:p>
          <a:p>
            <a:pPr lvl="0"/>
            <a:r>
              <a:rPr lang="es-EC" sz="1600" kern="1200" dirty="0" smtClean="0">
                <a:solidFill>
                  <a:schemeClr val="tx1"/>
                </a:solidFill>
                <a:effectLst/>
                <a:latin typeface="+mn-lt"/>
                <a:ea typeface="+mn-ea"/>
                <a:cs typeface="+mn-cs"/>
              </a:rPr>
              <a:t>Infraestructura y Operación TI</a:t>
            </a:r>
          </a:p>
          <a:p>
            <a:pPr lvl="0"/>
            <a:r>
              <a:rPr lang="es-EC" sz="1600" kern="1200" dirty="0" smtClean="0">
                <a:solidFill>
                  <a:schemeClr val="tx1"/>
                </a:solidFill>
                <a:effectLst/>
                <a:latin typeface="+mn-lt"/>
                <a:ea typeface="+mn-ea"/>
                <a:cs typeface="+mn-cs"/>
              </a:rPr>
              <a:t>Administración de la Infraestructura de servidores y base de datos</a:t>
            </a:r>
          </a:p>
          <a:p>
            <a:pPr lvl="0"/>
            <a:r>
              <a:rPr lang="es-EC" sz="1600" kern="1200" dirty="0" smtClean="0">
                <a:solidFill>
                  <a:schemeClr val="tx1"/>
                </a:solidFill>
                <a:effectLst/>
                <a:latin typeface="+mn-lt"/>
                <a:ea typeface="+mn-ea"/>
                <a:cs typeface="+mn-cs"/>
              </a:rPr>
              <a:t>Elaboración, administración y control de arquitectura de seguridad</a:t>
            </a:r>
          </a:p>
          <a:p>
            <a:pPr lvl="0"/>
            <a:r>
              <a:rPr lang="es-EC" sz="1600" kern="1200" dirty="0" smtClean="0">
                <a:solidFill>
                  <a:schemeClr val="tx1"/>
                </a:solidFill>
                <a:effectLst/>
                <a:latin typeface="+mn-lt"/>
                <a:ea typeface="+mn-ea"/>
                <a:cs typeface="+mn-cs"/>
              </a:rPr>
              <a:t>Monitoreo y administración de redes, seguridad informática, servidores y base de datos</a:t>
            </a:r>
          </a:p>
          <a:p>
            <a:pPr lvl="0"/>
            <a:r>
              <a:rPr lang="es-EC" sz="1600" kern="1200" dirty="0" smtClean="0">
                <a:solidFill>
                  <a:schemeClr val="tx1"/>
                </a:solidFill>
                <a:effectLst/>
                <a:latin typeface="+mn-lt"/>
                <a:ea typeface="+mn-ea"/>
                <a:cs typeface="+mn-cs"/>
              </a:rPr>
              <a:t>Administración de Backup y respaldo</a:t>
            </a:r>
          </a:p>
          <a:p>
            <a:pPr lvl="0"/>
            <a:r>
              <a:rPr lang="es-EC" sz="1600" kern="1200" dirty="0" smtClean="0">
                <a:solidFill>
                  <a:schemeClr val="tx1"/>
                </a:solidFill>
                <a:effectLst/>
                <a:latin typeface="+mn-lt"/>
                <a:ea typeface="+mn-ea"/>
                <a:cs typeface="+mn-cs"/>
              </a:rPr>
              <a:t>Asistencia y asesoramiento en la interoperabilidad de sistemas y plataformas</a:t>
            </a:r>
          </a:p>
          <a:p>
            <a:pPr lvl="0"/>
            <a:r>
              <a:rPr lang="es-EC" sz="1600" kern="1200" dirty="0" smtClean="0">
                <a:solidFill>
                  <a:schemeClr val="tx1"/>
                </a:solidFill>
                <a:effectLst/>
                <a:latin typeface="+mn-lt"/>
                <a:ea typeface="+mn-ea"/>
                <a:cs typeface="+mn-cs"/>
              </a:rPr>
              <a:t>Asistencia y asesoramiento en la implementación nuevas soluciones tecnológicas</a:t>
            </a:r>
          </a:p>
          <a:p>
            <a:pPr lvl="0"/>
            <a:r>
              <a:rPr lang="es-EC" sz="1600" kern="1200" dirty="0" smtClean="0">
                <a:solidFill>
                  <a:schemeClr val="tx1"/>
                </a:solidFill>
                <a:effectLst/>
                <a:latin typeface="+mn-lt"/>
                <a:ea typeface="+mn-ea"/>
                <a:cs typeface="+mn-cs"/>
              </a:rPr>
              <a:t>Creación de nuevas soluciones para el mejoramiento de la infraestructura tecnológica</a:t>
            </a:r>
          </a:p>
          <a:p>
            <a:pPr lvl="0"/>
            <a:r>
              <a:rPr lang="es-EC" sz="1600" kern="1200" dirty="0" smtClean="0">
                <a:solidFill>
                  <a:schemeClr val="tx1"/>
                </a:solidFill>
                <a:effectLst/>
                <a:latin typeface="+mn-lt"/>
                <a:ea typeface="+mn-ea"/>
                <a:cs typeface="+mn-cs"/>
              </a:rPr>
              <a:t>Elaboración de manuales, procedimientos y estándares de operación y monitoreo de equipos, redes, base de datos, servidores de aplicaciones, diagramas de aplicaciones , arquitectura de servidores, base de datos y arquitectura de seguridad informática.</a:t>
            </a:r>
          </a:p>
          <a:p>
            <a:pPr lvl="0"/>
            <a:r>
              <a:rPr lang="es-EC" sz="1600" kern="1200" dirty="0" smtClean="0">
                <a:solidFill>
                  <a:schemeClr val="tx1"/>
                </a:solidFill>
                <a:effectLst/>
                <a:latin typeface="+mn-lt"/>
                <a:ea typeface="+mn-ea"/>
                <a:cs typeface="+mn-cs"/>
              </a:rPr>
              <a:t>Asistencia en la elaboración de respaldos y restauración  de bases de datos y servidores de producción.</a:t>
            </a:r>
          </a:p>
          <a:p>
            <a:pPr lvl="0"/>
            <a:r>
              <a:rPr lang="es-EC" sz="1600" kern="1200" dirty="0" smtClean="0">
                <a:solidFill>
                  <a:schemeClr val="tx1"/>
                </a:solidFill>
                <a:effectLst/>
                <a:latin typeface="+mn-lt"/>
                <a:ea typeface="+mn-ea"/>
                <a:cs typeface="+mn-cs"/>
              </a:rPr>
              <a:t>Diseño e implementación del Plan de Ejecución de respaldos y restauración de base de datos y servidores de producción.</a:t>
            </a:r>
          </a:p>
          <a:p>
            <a:pPr lvl="0"/>
            <a:r>
              <a:rPr lang="es-EC" sz="1600" kern="1200" dirty="0" smtClean="0">
                <a:solidFill>
                  <a:schemeClr val="tx1"/>
                </a:solidFill>
                <a:effectLst/>
                <a:latin typeface="+mn-lt"/>
                <a:ea typeface="+mn-ea"/>
                <a:cs typeface="+mn-cs"/>
              </a:rPr>
              <a:t>Investigar alternativas de tecnología, redes, arquitectura y optimización de servicios.</a:t>
            </a:r>
          </a:p>
          <a:p>
            <a:pPr lvl="0"/>
            <a:r>
              <a:rPr lang="es-EC" sz="1600" kern="1200" dirty="0" smtClean="0">
                <a:solidFill>
                  <a:schemeClr val="tx1"/>
                </a:solidFill>
                <a:effectLst/>
                <a:latin typeface="+mn-lt"/>
                <a:ea typeface="+mn-ea"/>
                <a:cs typeface="+mn-cs"/>
              </a:rPr>
              <a:t>Seguridad Informática</a:t>
            </a:r>
          </a:p>
          <a:p>
            <a:pPr lvl="0"/>
            <a:r>
              <a:rPr lang="es-EC" sz="1600" kern="1200" dirty="0" smtClean="0">
                <a:solidFill>
                  <a:schemeClr val="tx1"/>
                </a:solidFill>
                <a:effectLst/>
                <a:latin typeface="+mn-lt"/>
                <a:ea typeface="+mn-ea"/>
                <a:cs typeface="+mn-cs"/>
              </a:rPr>
              <a:t>Gestionar y mitigar el riesgo de ataques informáticos a portales, aplicaciones web o servicios institucionales</a:t>
            </a:r>
          </a:p>
          <a:p>
            <a:pPr lvl="0"/>
            <a:r>
              <a:rPr lang="es-EC" sz="1600" kern="1200" dirty="0" smtClean="0">
                <a:solidFill>
                  <a:schemeClr val="tx1"/>
                </a:solidFill>
                <a:effectLst/>
                <a:latin typeface="+mn-lt"/>
                <a:ea typeface="+mn-ea"/>
                <a:cs typeface="+mn-cs"/>
              </a:rPr>
              <a:t>Implantación y pruebas de un Plan de Continuidad de los servicios y de contingencia BCP</a:t>
            </a:r>
          </a:p>
          <a:p>
            <a:pPr lvl="0"/>
            <a:r>
              <a:rPr lang="es-EC" sz="1600" kern="1200" dirty="0" smtClean="0">
                <a:solidFill>
                  <a:schemeClr val="tx1"/>
                </a:solidFill>
                <a:effectLst/>
                <a:latin typeface="+mn-lt"/>
                <a:ea typeface="+mn-ea"/>
                <a:cs typeface="+mn-cs"/>
              </a:rPr>
              <a:t>Seguimiento de cumplimiento de controles de seguridad informática institucionales de acuerdo al EGSI</a:t>
            </a:r>
          </a:p>
          <a:p>
            <a:pPr lvl="0"/>
            <a:r>
              <a:rPr lang="es-EC" sz="1600" kern="1200" dirty="0" smtClean="0">
                <a:solidFill>
                  <a:schemeClr val="tx1"/>
                </a:solidFill>
                <a:effectLst/>
                <a:latin typeface="+mn-lt"/>
                <a:ea typeface="+mn-ea"/>
                <a:cs typeface="+mn-cs"/>
              </a:rPr>
              <a:t>Asistencia y asesoría en el plan de contingencia de TI</a:t>
            </a:r>
          </a:p>
          <a:p>
            <a:pPr lvl="0"/>
            <a:r>
              <a:rPr lang="es-EC" sz="1600" kern="1200" dirty="0" smtClean="0">
                <a:solidFill>
                  <a:schemeClr val="tx1"/>
                </a:solidFill>
                <a:effectLst/>
                <a:latin typeface="+mn-lt"/>
                <a:ea typeface="+mn-ea"/>
                <a:cs typeface="+mn-cs"/>
              </a:rPr>
              <a:t>Asistencia y asesoría en el cumplimiento de normativa de seguridad (EGSI) para los nuevos sistemas o mejora de los ya existentes</a:t>
            </a:r>
          </a:p>
          <a:p>
            <a:pPr lvl="0"/>
            <a:r>
              <a:rPr lang="es-EC" sz="1600" kern="1200" dirty="0" smtClean="0">
                <a:solidFill>
                  <a:schemeClr val="tx1"/>
                </a:solidFill>
                <a:effectLst/>
                <a:latin typeface="+mn-lt"/>
                <a:ea typeface="+mn-ea"/>
                <a:cs typeface="+mn-cs"/>
              </a:rPr>
              <a:t>Asistencia en el análisis de riesgo y vulnerabilidades de seguridad de la información.</a:t>
            </a:r>
          </a:p>
          <a:p>
            <a:pPr lvl="0"/>
            <a:r>
              <a:rPr lang="es-EC" sz="1600" kern="1200" dirty="0" smtClean="0">
                <a:solidFill>
                  <a:schemeClr val="tx1"/>
                </a:solidFill>
                <a:effectLst/>
                <a:latin typeface="+mn-lt"/>
                <a:ea typeface="+mn-ea"/>
                <a:cs typeface="+mn-cs"/>
              </a:rPr>
              <a:t>Establecer y evaluar  medidas de prevención y mitigación del riesgo a las vulnerabilidades de seguridad de la información</a:t>
            </a:r>
          </a:p>
          <a:p>
            <a:pPr lvl="0"/>
            <a:r>
              <a:rPr lang="es-EC" sz="1600" kern="1200" dirty="0" smtClean="0">
                <a:solidFill>
                  <a:schemeClr val="tx1"/>
                </a:solidFill>
                <a:effectLst/>
                <a:latin typeface="+mn-lt"/>
                <a:ea typeface="+mn-ea"/>
                <a:cs typeface="+mn-cs"/>
              </a:rPr>
              <a:t>Soporte a Usuarios</a:t>
            </a:r>
          </a:p>
          <a:p>
            <a:pPr lvl="0"/>
            <a:r>
              <a:rPr lang="es-EC" sz="1600" kern="1200" dirty="0" smtClean="0">
                <a:solidFill>
                  <a:schemeClr val="tx1"/>
                </a:solidFill>
                <a:effectLst/>
                <a:latin typeface="+mn-lt"/>
                <a:ea typeface="+mn-ea"/>
                <a:cs typeface="+mn-cs"/>
              </a:rPr>
              <a:t>Asistencia técnica operativa y de aplicaciones de TI</a:t>
            </a:r>
          </a:p>
          <a:p>
            <a:pPr lvl="0"/>
            <a:r>
              <a:rPr lang="es-EC" sz="1600" kern="1200" dirty="0" smtClean="0">
                <a:solidFill>
                  <a:schemeClr val="tx1"/>
                </a:solidFill>
                <a:effectLst/>
                <a:latin typeface="+mn-lt"/>
                <a:ea typeface="+mn-ea"/>
                <a:cs typeface="+mn-cs"/>
              </a:rPr>
              <a:t>Mesa de ayuda y atención de usuarios</a:t>
            </a:r>
          </a:p>
          <a:p>
            <a:pPr lvl="0"/>
            <a:r>
              <a:rPr lang="es-EC" sz="1600" kern="1200" dirty="0" smtClean="0">
                <a:solidFill>
                  <a:schemeClr val="tx1"/>
                </a:solidFill>
                <a:effectLst/>
                <a:latin typeface="+mn-lt"/>
                <a:ea typeface="+mn-ea"/>
                <a:cs typeface="+mn-cs"/>
              </a:rPr>
              <a:t>Revisión de aplicaciones TI</a:t>
            </a:r>
          </a:p>
          <a:p>
            <a:pPr lvl="0"/>
            <a:r>
              <a:rPr lang="es-EC" sz="1600" kern="1200" dirty="0" smtClean="0">
                <a:solidFill>
                  <a:schemeClr val="tx1"/>
                </a:solidFill>
                <a:effectLst/>
                <a:latin typeface="+mn-lt"/>
                <a:ea typeface="+mn-ea"/>
                <a:cs typeface="+mn-cs"/>
              </a:rPr>
              <a:t>Soporte de usuarios finales de sistemas nacionales </a:t>
            </a:r>
          </a:p>
          <a:p>
            <a:pPr lvl="0"/>
            <a:r>
              <a:rPr lang="es-EC" sz="1600" kern="1200" dirty="0" smtClean="0">
                <a:solidFill>
                  <a:schemeClr val="tx1"/>
                </a:solidFill>
                <a:effectLst/>
                <a:latin typeface="+mn-lt"/>
                <a:ea typeface="+mn-ea"/>
                <a:cs typeface="+mn-cs"/>
              </a:rPr>
              <a:t>Soporte a aplicaciones gubernamentales</a:t>
            </a:r>
          </a:p>
          <a:p>
            <a:pPr lvl="0"/>
            <a:r>
              <a:rPr lang="es-EC" sz="1600" kern="1200" dirty="0" smtClean="0">
                <a:solidFill>
                  <a:schemeClr val="tx1"/>
                </a:solidFill>
                <a:effectLst/>
                <a:latin typeface="+mn-lt"/>
                <a:ea typeface="+mn-ea"/>
                <a:cs typeface="+mn-cs"/>
              </a:rPr>
              <a:t>Inventario técnico de equipos informáticos de usuario final</a:t>
            </a:r>
          </a:p>
          <a:p>
            <a:pPr lvl="0"/>
            <a:r>
              <a:rPr lang="es-EC" sz="1600" kern="1200" dirty="0" smtClean="0">
                <a:solidFill>
                  <a:schemeClr val="tx1"/>
                </a:solidFill>
                <a:effectLst/>
                <a:latin typeface="+mn-lt"/>
                <a:ea typeface="+mn-ea"/>
                <a:cs typeface="+mn-cs"/>
              </a:rPr>
              <a:t>Detectar nuevas necesidades de software y hardware institucional </a:t>
            </a:r>
          </a:p>
          <a:p>
            <a:pPr lvl="0"/>
            <a:r>
              <a:rPr lang="es-EC" sz="1600" kern="1200" dirty="0" smtClean="0">
                <a:solidFill>
                  <a:schemeClr val="tx1"/>
                </a:solidFill>
                <a:effectLst/>
                <a:latin typeface="+mn-lt"/>
                <a:ea typeface="+mn-ea"/>
                <a:cs typeface="+mn-cs"/>
              </a:rPr>
              <a:t>Elaborar y ejecutar un plan de entrenamiento y educación de los usuarios en relación a la prestación de servicios informáticos y apoyar en la creación y consecución de planes de capacitación de la institución que tengan relación con el soporte de aplicativos institucionales</a:t>
            </a:r>
          </a:p>
          <a:p>
            <a:pPr lvl="0"/>
            <a:r>
              <a:rPr lang="es-EC" sz="1600" kern="1200" dirty="0" smtClean="0">
                <a:solidFill>
                  <a:schemeClr val="tx1"/>
                </a:solidFill>
                <a:effectLst/>
                <a:latin typeface="+mn-lt"/>
                <a:ea typeface="+mn-ea"/>
                <a:cs typeface="+mn-cs"/>
              </a:rPr>
              <a:t>Determinar el Plan de acción para mejoras de los servicios tecnológicos de usuario final</a:t>
            </a:r>
          </a:p>
          <a:p>
            <a:pPr lvl="0"/>
            <a:r>
              <a:rPr lang="es-EC" sz="1600" kern="1200" dirty="0" smtClean="0">
                <a:solidFill>
                  <a:schemeClr val="tx1"/>
                </a:solidFill>
                <a:effectLst/>
                <a:latin typeface="+mn-lt"/>
                <a:ea typeface="+mn-ea"/>
                <a:cs typeface="+mn-cs"/>
              </a:rPr>
              <a:t>Desarrollar el Plan de mantenimiento de la infraestructura y equipos ofimáticos. </a:t>
            </a:r>
          </a:p>
          <a:p>
            <a:pPr lvl="0"/>
            <a:r>
              <a:rPr lang="es-EC" sz="1600" kern="1200" dirty="0" smtClean="0">
                <a:solidFill>
                  <a:schemeClr val="tx1"/>
                </a:solidFill>
                <a:effectLst/>
                <a:latin typeface="+mn-lt"/>
                <a:ea typeface="+mn-ea"/>
                <a:cs typeface="+mn-cs"/>
              </a:rPr>
              <a:t>Asesoría para adquisición en equipos tecnológicos</a:t>
            </a:r>
          </a:p>
          <a:p>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18</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6</a:t>
            </a:r>
            <a:r>
              <a:rPr lang="es-EC" baseline="0" dirty="0" smtClean="0"/>
              <a:t> metas corporativas obtenidas antes</a:t>
            </a:r>
          </a:p>
          <a:p>
            <a:r>
              <a:rPr lang="es-EC" baseline="0" dirty="0" smtClean="0"/>
              <a:t>17 metas TI Cobit</a:t>
            </a:r>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19</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2</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C" sz="1600" kern="1200" dirty="0" smtClean="0">
                <a:solidFill>
                  <a:schemeClr val="tx1"/>
                </a:solidFill>
                <a:effectLst/>
                <a:latin typeface="+mn-lt"/>
                <a:ea typeface="+mn-ea"/>
                <a:cs typeface="+mn-cs"/>
              </a:rPr>
              <a:t>Proyectos TIC y Desarrollo de Aplicaciones</a:t>
            </a:r>
          </a:p>
          <a:p>
            <a:pPr lvl="0"/>
            <a:r>
              <a:rPr lang="es-EC" sz="1600" kern="1200" dirty="0" smtClean="0">
                <a:solidFill>
                  <a:schemeClr val="tx1"/>
                </a:solidFill>
                <a:effectLst/>
                <a:latin typeface="+mn-lt"/>
                <a:ea typeface="+mn-ea"/>
                <a:cs typeface="+mn-cs"/>
              </a:rPr>
              <a:t>Análisis y diseño de arquitectura TI</a:t>
            </a:r>
          </a:p>
          <a:p>
            <a:pPr lvl="0"/>
            <a:r>
              <a:rPr lang="es-EC" sz="1600" kern="1200" dirty="0" smtClean="0">
                <a:solidFill>
                  <a:schemeClr val="tx1"/>
                </a:solidFill>
                <a:effectLst/>
                <a:latin typeface="+mn-lt"/>
                <a:ea typeface="+mn-ea"/>
                <a:cs typeface="+mn-cs"/>
              </a:rPr>
              <a:t>Investigación de nuevas alternativas en TI </a:t>
            </a:r>
          </a:p>
          <a:p>
            <a:pPr lvl="0"/>
            <a:r>
              <a:rPr lang="es-EC" sz="1600" kern="1200" dirty="0" smtClean="0">
                <a:solidFill>
                  <a:schemeClr val="tx1"/>
                </a:solidFill>
                <a:effectLst/>
                <a:latin typeface="+mn-lt"/>
                <a:ea typeface="+mn-ea"/>
                <a:cs typeface="+mn-cs"/>
              </a:rPr>
              <a:t>Procesos de compras públicas </a:t>
            </a:r>
          </a:p>
          <a:p>
            <a:pPr lvl="0"/>
            <a:r>
              <a:rPr lang="es-EC" sz="1600" kern="1200" dirty="0" smtClean="0">
                <a:solidFill>
                  <a:schemeClr val="tx1"/>
                </a:solidFill>
                <a:effectLst/>
                <a:latin typeface="+mn-lt"/>
                <a:ea typeface="+mn-ea"/>
                <a:cs typeface="+mn-cs"/>
              </a:rPr>
              <a:t>Dar asistencia en la aplicación de la metodología para el desarrollo, mantenimiento de aplicaciones y  de proyectos de tecnología de la información, dar seguimiento y control de proyectos de TI.</a:t>
            </a:r>
          </a:p>
          <a:p>
            <a:pPr lvl="0"/>
            <a:r>
              <a:rPr lang="es-EC" sz="1600" kern="1200" dirty="0" smtClean="0">
                <a:solidFill>
                  <a:schemeClr val="tx1"/>
                </a:solidFill>
                <a:effectLst/>
                <a:latin typeface="+mn-lt"/>
                <a:ea typeface="+mn-ea"/>
                <a:cs typeface="+mn-cs"/>
              </a:rPr>
              <a:t>Dar asistencia en la aplicación de la arquitectura lógica para soluciones tecnológicas y proyectos de TI adquiridos, desarrollados, adaptados y adoptados.</a:t>
            </a:r>
          </a:p>
          <a:p>
            <a:pPr lvl="0"/>
            <a:r>
              <a:rPr lang="es-EC" sz="1600" kern="1200" dirty="0" smtClean="0">
                <a:solidFill>
                  <a:schemeClr val="tx1"/>
                </a:solidFill>
                <a:effectLst/>
                <a:latin typeface="+mn-lt"/>
                <a:ea typeface="+mn-ea"/>
                <a:cs typeface="+mn-cs"/>
              </a:rPr>
              <a:t>Consolidar los productos que cubran la funcionalidad y alcance de los servicios web y su respectiva documentación para el intercambio de datos e información por medio de la plataforma gubernamental.</a:t>
            </a:r>
          </a:p>
          <a:p>
            <a:pPr lvl="0"/>
            <a:r>
              <a:rPr lang="es-EC" sz="1600" kern="1200" dirty="0" smtClean="0">
                <a:solidFill>
                  <a:schemeClr val="tx1"/>
                </a:solidFill>
                <a:effectLst/>
                <a:latin typeface="+mn-lt"/>
                <a:ea typeface="+mn-ea"/>
                <a:cs typeface="+mn-cs"/>
              </a:rPr>
              <a:t>Desarrollo  TI y programación </a:t>
            </a:r>
          </a:p>
          <a:p>
            <a:pPr lvl="0"/>
            <a:r>
              <a:rPr lang="es-EC" sz="1600" kern="1200" dirty="0" smtClean="0">
                <a:solidFill>
                  <a:schemeClr val="tx1"/>
                </a:solidFill>
                <a:effectLst/>
                <a:latin typeface="+mn-lt"/>
                <a:ea typeface="+mn-ea"/>
                <a:cs typeface="+mn-cs"/>
              </a:rPr>
              <a:t>Dar mantenimiento de software adquiridos, desarrollados, adaptados y adoptados</a:t>
            </a:r>
          </a:p>
          <a:p>
            <a:pPr lvl="0"/>
            <a:r>
              <a:rPr lang="es-EC" sz="1600" kern="1200" dirty="0" smtClean="0">
                <a:solidFill>
                  <a:schemeClr val="tx1"/>
                </a:solidFill>
                <a:effectLst/>
                <a:latin typeface="+mn-lt"/>
                <a:ea typeface="+mn-ea"/>
                <a:cs typeface="+mn-cs"/>
              </a:rPr>
              <a:t>Almacenar información y actualizar el portafolio de soluciones tecnológicas y proyectos de TI adquiridos, desarrollados, adaptados y adoptados mediante el uso de repositorios para mantener el inventario de códigos fuente, scripts de base de datos versionados, instaladores, archivos de configuración, reportes de controles de cambio aprobados y parametrizaciones.</a:t>
            </a:r>
          </a:p>
          <a:p>
            <a:pPr lvl="0"/>
            <a:r>
              <a:rPr lang="es-EC" sz="1600" kern="1200" dirty="0" smtClean="0">
                <a:solidFill>
                  <a:schemeClr val="tx1"/>
                </a:solidFill>
                <a:effectLst/>
                <a:latin typeface="+mn-lt"/>
                <a:ea typeface="+mn-ea"/>
                <a:cs typeface="+mn-cs"/>
              </a:rPr>
              <a:t>Aplicación del Plan básico de Aseguramiento de la Calidad (QA) en el desarrollo de los sistemas informáticos institucionales</a:t>
            </a:r>
          </a:p>
          <a:p>
            <a:pPr lvl="0"/>
            <a:r>
              <a:rPr lang="es-EC" sz="1600" kern="1200" dirty="0" smtClean="0">
                <a:solidFill>
                  <a:schemeClr val="tx1"/>
                </a:solidFill>
                <a:effectLst/>
                <a:latin typeface="+mn-lt"/>
                <a:ea typeface="+mn-ea"/>
                <a:cs typeface="+mn-cs"/>
              </a:rPr>
              <a:t>Infraestructura y Operación TI</a:t>
            </a:r>
          </a:p>
          <a:p>
            <a:pPr lvl="0"/>
            <a:r>
              <a:rPr lang="es-EC" sz="1600" kern="1200" dirty="0" smtClean="0">
                <a:solidFill>
                  <a:schemeClr val="tx1"/>
                </a:solidFill>
                <a:effectLst/>
                <a:latin typeface="+mn-lt"/>
                <a:ea typeface="+mn-ea"/>
                <a:cs typeface="+mn-cs"/>
              </a:rPr>
              <a:t>Administración de la Infraestructura de servidores y base de datos</a:t>
            </a:r>
          </a:p>
          <a:p>
            <a:pPr lvl="0"/>
            <a:r>
              <a:rPr lang="es-EC" sz="1600" kern="1200" dirty="0" smtClean="0">
                <a:solidFill>
                  <a:schemeClr val="tx1"/>
                </a:solidFill>
                <a:effectLst/>
                <a:latin typeface="+mn-lt"/>
                <a:ea typeface="+mn-ea"/>
                <a:cs typeface="+mn-cs"/>
              </a:rPr>
              <a:t>Elaboración, administración y control de arquitectura de seguridad</a:t>
            </a:r>
          </a:p>
          <a:p>
            <a:pPr lvl="0"/>
            <a:r>
              <a:rPr lang="es-EC" sz="1600" kern="1200" dirty="0" smtClean="0">
                <a:solidFill>
                  <a:schemeClr val="tx1"/>
                </a:solidFill>
                <a:effectLst/>
                <a:latin typeface="+mn-lt"/>
                <a:ea typeface="+mn-ea"/>
                <a:cs typeface="+mn-cs"/>
              </a:rPr>
              <a:t>Monitoreo y administración de redes, seguridad informática, servidores y base de datos</a:t>
            </a:r>
          </a:p>
          <a:p>
            <a:pPr lvl="0"/>
            <a:r>
              <a:rPr lang="es-EC" sz="1600" kern="1200" dirty="0" smtClean="0">
                <a:solidFill>
                  <a:schemeClr val="tx1"/>
                </a:solidFill>
                <a:effectLst/>
                <a:latin typeface="+mn-lt"/>
                <a:ea typeface="+mn-ea"/>
                <a:cs typeface="+mn-cs"/>
              </a:rPr>
              <a:t>Administración de Backup y respaldo</a:t>
            </a:r>
          </a:p>
          <a:p>
            <a:pPr lvl="0"/>
            <a:r>
              <a:rPr lang="es-EC" sz="1600" kern="1200" dirty="0" smtClean="0">
                <a:solidFill>
                  <a:schemeClr val="tx1"/>
                </a:solidFill>
                <a:effectLst/>
                <a:latin typeface="+mn-lt"/>
                <a:ea typeface="+mn-ea"/>
                <a:cs typeface="+mn-cs"/>
              </a:rPr>
              <a:t>Asistencia y asesoramiento en la interoperabilidad de sistemas y plataformas</a:t>
            </a:r>
          </a:p>
          <a:p>
            <a:pPr lvl="0"/>
            <a:r>
              <a:rPr lang="es-EC" sz="1600" kern="1200" dirty="0" smtClean="0">
                <a:solidFill>
                  <a:schemeClr val="tx1"/>
                </a:solidFill>
                <a:effectLst/>
                <a:latin typeface="+mn-lt"/>
                <a:ea typeface="+mn-ea"/>
                <a:cs typeface="+mn-cs"/>
              </a:rPr>
              <a:t>Asistencia y asesoramiento en la implementación nuevas soluciones tecnológicas</a:t>
            </a:r>
          </a:p>
          <a:p>
            <a:pPr lvl="0"/>
            <a:r>
              <a:rPr lang="es-EC" sz="1600" kern="1200" dirty="0" smtClean="0">
                <a:solidFill>
                  <a:schemeClr val="tx1"/>
                </a:solidFill>
                <a:effectLst/>
                <a:latin typeface="+mn-lt"/>
                <a:ea typeface="+mn-ea"/>
                <a:cs typeface="+mn-cs"/>
              </a:rPr>
              <a:t>Creación de nuevas soluciones para el mejoramiento de la infraestructura tecnológica</a:t>
            </a:r>
          </a:p>
          <a:p>
            <a:pPr lvl="0"/>
            <a:r>
              <a:rPr lang="es-EC" sz="1600" kern="1200" dirty="0" smtClean="0">
                <a:solidFill>
                  <a:schemeClr val="tx1"/>
                </a:solidFill>
                <a:effectLst/>
                <a:latin typeface="+mn-lt"/>
                <a:ea typeface="+mn-ea"/>
                <a:cs typeface="+mn-cs"/>
              </a:rPr>
              <a:t>Elaboración de manuales, procedimientos y estándares de operación y monitoreo de equipos, redes, base de datos, servidores de aplicaciones, diagramas de aplicaciones , arquitectura de servidores, base de datos y arquitectura de seguridad informática.</a:t>
            </a:r>
          </a:p>
          <a:p>
            <a:pPr lvl="0"/>
            <a:r>
              <a:rPr lang="es-EC" sz="1600" kern="1200" dirty="0" smtClean="0">
                <a:solidFill>
                  <a:schemeClr val="tx1"/>
                </a:solidFill>
                <a:effectLst/>
                <a:latin typeface="+mn-lt"/>
                <a:ea typeface="+mn-ea"/>
                <a:cs typeface="+mn-cs"/>
              </a:rPr>
              <a:t>Asistencia en la elaboración de respaldos y restauración  de bases de datos y servidores de producción.</a:t>
            </a:r>
          </a:p>
          <a:p>
            <a:pPr lvl="0"/>
            <a:r>
              <a:rPr lang="es-EC" sz="1600" kern="1200" dirty="0" smtClean="0">
                <a:solidFill>
                  <a:schemeClr val="tx1"/>
                </a:solidFill>
                <a:effectLst/>
                <a:latin typeface="+mn-lt"/>
                <a:ea typeface="+mn-ea"/>
                <a:cs typeface="+mn-cs"/>
              </a:rPr>
              <a:t>Diseño e implementación del Plan de Ejecución de respaldos y restauración de base de datos y servidores de producción.</a:t>
            </a:r>
          </a:p>
          <a:p>
            <a:pPr lvl="0"/>
            <a:r>
              <a:rPr lang="es-EC" sz="1600" kern="1200" dirty="0" smtClean="0">
                <a:solidFill>
                  <a:schemeClr val="tx1"/>
                </a:solidFill>
                <a:effectLst/>
                <a:latin typeface="+mn-lt"/>
                <a:ea typeface="+mn-ea"/>
                <a:cs typeface="+mn-cs"/>
              </a:rPr>
              <a:t>Investigar alternativas de tecnología, redes, arquitectura y optimización de servicios.</a:t>
            </a:r>
          </a:p>
          <a:p>
            <a:pPr lvl="0"/>
            <a:r>
              <a:rPr lang="es-EC" sz="1600" kern="1200" dirty="0" smtClean="0">
                <a:solidFill>
                  <a:schemeClr val="tx1"/>
                </a:solidFill>
                <a:effectLst/>
                <a:latin typeface="+mn-lt"/>
                <a:ea typeface="+mn-ea"/>
                <a:cs typeface="+mn-cs"/>
              </a:rPr>
              <a:t>Seguridad Informática</a:t>
            </a:r>
          </a:p>
          <a:p>
            <a:pPr lvl="0"/>
            <a:r>
              <a:rPr lang="es-EC" sz="1600" kern="1200" dirty="0" smtClean="0">
                <a:solidFill>
                  <a:schemeClr val="tx1"/>
                </a:solidFill>
                <a:effectLst/>
                <a:latin typeface="+mn-lt"/>
                <a:ea typeface="+mn-ea"/>
                <a:cs typeface="+mn-cs"/>
              </a:rPr>
              <a:t>Gestionar y mitigar el riesgo de ataques informáticos a portales, aplicaciones web o servicios institucionales</a:t>
            </a:r>
          </a:p>
          <a:p>
            <a:pPr lvl="0"/>
            <a:r>
              <a:rPr lang="es-EC" sz="1600" kern="1200" dirty="0" smtClean="0">
                <a:solidFill>
                  <a:schemeClr val="tx1"/>
                </a:solidFill>
                <a:effectLst/>
                <a:latin typeface="+mn-lt"/>
                <a:ea typeface="+mn-ea"/>
                <a:cs typeface="+mn-cs"/>
              </a:rPr>
              <a:t>Implantación y pruebas de un Plan de Continuidad de los servicios y de contingencia BCP</a:t>
            </a:r>
          </a:p>
          <a:p>
            <a:pPr lvl="0"/>
            <a:r>
              <a:rPr lang="es-EC" sz="1600" kern="1200" dirty="0" smtClean="0">
                <a:solidFill>
                  <a:schemeClr val="tx1"/>
                </a:solidFill>
                <a:effectLst/>
                <a:latin typeface="+mn-lt"/>
                <a:ea typeface="+mn-ea"/>
                <a:cs typeface="+mn-cs"/>
              </a:rPr>
              <a:t>Seguimiento de cumplimiento de controles de seguridad informática institucionales de acuerdo al EGSI</a:t>
            </a:r>
          </a:p>
          <a:p>
            <a:pPr lvl="0"/>
            <a:r>
              <a:rPr lang="es-EC" sz="1600" kern="1200" dirty="0" smtClean="0">
                <a:solidFill>
                  <a:schemeClr val="tx1"/>
                </a:solidFill>
                <a:effectLst/>
                <a:latin typeface="+mn-lt"/>
                <a:ea typeface="+mn-ea"/>
                <a:cs typeface="+mn-cs"/>
              </a:rPr>
              <a:t>Asistencia y asesoría en el plan de contingencia de TI</a:t>
            </a:r>
          </a:p>
          <a:p>
            <a:pPr lvl="0"/>
            <a:r>
              <a:rPr lang="es-EC" sz="1600" kern="1200" dirty="0" smtClean="0">
                <a:solidFill>
                  <a:schemeClr val="tx1"/>
                </a:solidFill>
                <a:effectLst/>
                <a:latin typeface="+mn-lt"/>
                <a:ea typeface="+mn-ea"/>
                <a:cs typeface="+mn-cs"/>
              </a:rPr>
              <a:t>Asistencia y asesoría en el cumplimiento de normativa de seguridad (EGSI) para los nuevos sistemas o mejora de los ya existentes</a:t>
            </a:r>
          </a:p>
          <a:p>
            <a:pPr lvl="0"/>
            <a:r>
              <a:rPr lang="es-EC" sz="1600" kern="1200" dirty="0" smtClean="0">
                <a:solidFill>
                  <a:schemeClr val="tx1"/>
                </a:solidFill>
                <a:effectLst/>
                <a:latin typeface="+mn-lt"/>
                <a:ea typeface="+mn-ea"/>
                <a:cs typeface="+mn-cs"/>
              </a:rPr>
              <a:t>Asistencia en el análisis de riesgo y vulnerabilidades de seguridad de la información.</a:t>
            </a:r>
          </a:p>
          <a:p>
            <a:pPr lvl="0"/>
            <a:r>
              <a:rPr lang="es-EC" sz="1600" kern="1200" dirty="0" smtClean="0">
                <a:solidFill>
                  <a:schemeClr val="tx1"/>
                </a:solidFill>
                <a:effectLst/>
                <a:latin typeface="+mn-lt"/>
                <a:ea typeface="+mn-ea"/>
                <a:cs typeface="+mn-cs"/>
              </a:rPr>
              <a:t>Establecer y evaluar  medidas de prevención y mitigación del riesgo a las vulnerabilidades de seguridad de la información</a:t>
            </a:r>
          </a:p>
          <a:p>
            <a:pPr lvl="0"/>
            <a:r>
              <a:rPr lang="es-EC" sz="1600" kern="1200" dirty="0" smtClean="0">
                <a:solidFill>
                  <a:schemeClr val="tx1"/>
                </a:solidFill>
                <a:effectLst/>
                <a:latin typeface="+mn-lt"/>
                <a:ea typeface="+mn-ea"/>
                <a:cs typeface="+mn-cs"/>
              </a:rPr>
              <a:t>Soporte a Usuarios</a:t>
            </a:r>
          </a:p>
          <a:p>
            <a:pPr lvl="0"/>
            <a:r>
              <a:rPr lang="es-EC" sz="1600" kern="1200" dirty="0" smtClean="0">
                <a:solidFill>
                  <a:schemeClr val="tx1"/>
                </a:solidFill>
                <a:effectLst/>
                <a:latin typeface="+mn-lt"/>
                <a:ea typeface="+mn-ea"/>
                <a:cs typeface="+mn-cs"/>
              </a:rPr>
              <a:t>Asistencia técnica operativa y de aplicaciones de TI</a:t>
            </a:r>
          </a:p>
          <a:p>
            <a:pPr lvl="0"/>
            <a:r>
              <a:rPr lang="es-EC" sz="1600" kern="1200" dirty="0" smtClean="0">
                <a:solidFill>
                  <a:schemeClr val="tx1"/>
                </a:solidFill>
                <a:effectLst/>
                <a:latin typeface="+mn-lt"/>
                <a:ea typeface="+mn-ea"/>
                <a:cs typeface="+mn-cs"/>
              </a:rPr>
              <a:t>Mesa de ayuda y atención de usuarios</a:t>
            </a:r>
          </a:p>
          <a:p>
            <a:pPr lvl="0"/>
            <a:r>
              <a:rPr lang="es-EC" sz="1600" kern="1200" dirty="0" smtClean="0">
                <a:solidFill>
                  <a:schemeClr val="tx1"/>
                </a:solidFill>
                <a:effectLst/>
                <a:latin typeface="+mn-lt"/>
                <a:ea typeface="+mn-ea"/>
                <a:cs typeface="+mn-cs"/>
              </a:rPr>
              <a:t>Revisión de aplicaciones TI</a:t>
            </a:r>
          </a:p>
          <a:p>
            <a:pPr lvl="0"/>
            <a:r>
              <a:rPr lang="es-EC" sz="1600" kern="1200" dirty="0" smtClean="0">
                <a:solidFill>
                  <a:schemeClr val="tx1"/>
                </a:solidFill>
                <a:effectLst/>
                <a:latin typeface="+mn-lt"/>
                <a:ea typeface="+mn-ea"/>
                <a:cs typeface="+mn-cs"/>
              </a:rPr>
              <a:t>Soporte de usuarios finales de sistemas nacionales </a:t>
            </a:r>
          </a:p>
          <a:p>
            <a:pPr lvl="0"/>
            <a:r>
              <a:rPr lang="es-EC" sz="1600" kern="1200" dirty="0" smtClean="0">
                <a:solidFill>
                  <a:schemeClr val="tx1"/>
                </a:solidFill>
                <a:effectLst/>
                <a:latin typeface="+mn-lt"/>
                <a:ea typeface="+mn-ea"/>
                <a:cs typeface="+mn-cs"/>
              </a:rPr>
              <a:t>Soporte a aplicaciones gubernamentales</a:t>
            </a:r>
          </a:p>
          <a:p>
            <a:pPr lvl="0"/>
            <a:r>
              <a:rPr lang="es-EC" sz="1600" kern="1200" dirty="0" smtClean="0">
                <a:solidFill>
                  <a:schemeClr val="tx1"/>
                </a:solidFill>
                <a:effectLst/>
                <a:latin typeface="+mn-lt"/>
                <a:ea typeface="+mn-ea"/>
                <a:cs typeface="+mn-cs"/>
              </a:rPr>
              <a:t>Inventario técnico de equipos informáticos de usuario final</a:t>
            </a:r>
          </a:p>
          <a:p>
            <a:pPr lvl="0"/>
            <a:r>
              <a:rPr lang="es-EC" sz="1600" kern="1200" dirty="0" smtClean="0">
                <a:solidFill>
                  <a:schemeClr val="tx1"/>
                </a:solidFill>
                <a:effectLst/>
                <a:latin typeface="+mn-lt"/>
                <a:ea typeface="+mn-ea"/>
                <a:cs typeface="+mn-cs"/>
              </a:rPr>
              <a:t>Detectar nuevas necesidades de software y hardware institucional </a:t>
            </a:r>
          </a:p>
          <a:p>
            <a:pPr lvl="0"/>
            <a:r>
              <a:rPr lang="es-EC" sz="1600" kern="1200" dirty="0" smtClean="0">
                <a:solidFill>
                  <a:schemeClr val="tx1"/>
                </a:solidFill>
                <a:effectLst/>
                <a:latin typeface="+mn-lt"/>
                <a:ea typeface="+mn-ea"/>
                <a:cs typeface="+mn-cs"/>
              </a:rPr>
              <a:t>Elaborar y ejecutar un plan de entrenamiento y educación de los usuarios en relación a la prestación de servicios informáticos y apoyar en la creación y consecución de planes de capacitación de la institución que tengan relación con el soporte de aplicativos institucionales</a:t>
            </a:r>
          </a:p>
          <a:p>
            <a:pPr lvl="0"/>
            <a:r>
              <a:rPr lang="es-EC" sz="1600" kern="1200" dirty="0" smtClean="0">
                <a:solidFill>
                  <a:schemeClr val="tx1"/>
                </a:solidFill>
                <a:effectLst/>
                <a:latin typeface="+mn-lt"/>
                <a:ea typeface="+mn-ea"/>
                <a:cs typeface="+mn-cs"/>
              </a:rPr>
              <a:t>Determinar el Plan de acción para mejoras de los servicios tecnológicos de usuario final</a:t>
            </a:r>
          </a:p>
          <a:p>
            <a:pPr lvl="0"/>
            <a:r>
              <a:rPr lang="es-EC" sz="1600" kern="1200" dirty="0" smtClean="0">
                <a:solidFill>
                  <a:schemeClr val="tx1"/>
                </a:solidFill>
                <a:effectLst/>
                <a:latin typeface="+mn-lt"/>
                <a:ea typeface="+mn-ea"/>
                <a:cs typeface="+mn-cs"/>
              </a:rPr>
              <a:t>Desarrollar el Plan de mantenimiento de la infraestructura y equipos ofimáticos. </a:t>
            </a:r>
          </a:p>
          <a:p>
            <a:pPr lvl="0"/>
            <a:r>
              <a:rPr lang="es-EC" sz="1600" kern="1200" dirty="0" smtClean="0">
                <a:solidFill>
                  <a:schemeClr val="tx1"/>
                </a:solidFill>
                <a:effectLst/>
                <a:latin typeface="+mn-lt"/>
                <a:ea typeface="+mn-ea"/>
                <a:cs typeface="+mn-cs"/>
              </a:rPr>
              <a:t>Asesoría para adquisición en equipos tecnológicos</a:t>
            </a:r>
          </a:p>
          <a:p>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20</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4 metas TI</a:t>
            </a:r>
          </a:p>
          <a:p>
            <a:r>
              <a:rPr lang="es-EC" dirty="0" smtClean="0"/>
              <a:t>37</a:t>
            </a:r>
            <a:r>
              <a:rPr lang="es-EC" baseline="0" dirty="0" smtClean="0"/>
              <a:t> procesos Cobit</a:t>
            </a:r>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21</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C" sz="1600" kern="1200" dirty="0" smtClean="0">
                <a:solidFill>
                  <a:schemeClr val="tx1"/>
                </a:solidFill>
                <a:effectLst/>
                <a:latin typeface="+mn-lt"/>
                <a:ea typeface="+mn-ea"/>
                <a:cs typeface="+mn-cs"/>
              </a:rPr>
              <a:t>Proyectos TIC y Desarrollo de Aplicaciones</a:t>
            </a:r>
          </a:p>
          <a:p>
            <a:pPr lvl="0"/>
            <a:r>
              <a:rPr lang="es-EC" sz="1600" kern="1200" dirty="0" smtClean="0">
                <a:solidFill>
                  <a:schemeClr val="tx1"/>
                </a:solidFill>
                <a:effectLst/>
                <a:latin typeface="+mn-lt"/>
                <a:ea typeface="+mn-ea"/>
                <a:cs typeface="+mn-cs"/>
              </a:rPr>
              <a:t>Análisis y diseño de arquitectura TI</a:t>
            </a:r>
          </a:p>
          <a:p>
            <a:pPr lvl="0"/>
            <a:r>
              <a:rPr lang="es-EC" sz="1600" kern="1200" dirty="0" smtClean="0">
                <a:solidFill>
                  <a:schemeClr val="tx1"/>
                </a:solidFill>
                <a:effectLst/>
                <a:latin typeface="+mn-lt"/>
                <a:ea typeface="+mn-ea"/>
                <a:cs typeface="+mn-cs"/>
              </a:rPr>
              <a:t>Investigación de nuevas alternativas en TI </a:t>
            </a:r>
          </a:p>
          <a:p>
            <a:pPr lvl="0"/>
            <a:r>
              <a:rPr lang="es-EC" sz="1600" kern="1200" dirty="0" smtClean="0">
                <a:solidFill>
                  <a:schemeClr val="tx1"/>
                </a:solidFill>
                <a:effectLst/>
                <a:latin typeface="+mn-lt"/>
                <a:ea typeface="+mn-ea"/>
                <a:cs typeface="+mn-cs"/>
              </a:rPr>
              <a:t>Procesos de compras públicas </a:t>
            </a:r>
          </a:p>
          <a:p>
            <a:pPr lvl="0"/>
            <a:r>
              <a:rPr lang="es-EC" sz="1600" kern="1200" dirty="0" smtClean="0">
                <a:solidFill>
                  <a:schemeClr val="tx1"/>
                </a:solidFill>
                <a:effectLst/>
                <a:latin typeface="+mn-lt"/>
                <a:ea typeface="+mn-ea"/>
                <a:cs typeface="+mn-cs"/>
              </a:rPr>
              <a:t>Dar asistencia en la aplicación de la metodología para el desarrollo, mantenimiento de aplicaciones y  de proyectos de tecnología de la información, dar seguimiento y control de proyectos de TI.</a:t>
            </a:r>
          </a:p>
          <a:p>
            <a:pPr lvl="0"/>
            <a:r>
              <a:rPr lang="es-EC" sz="1600" kern="1200" dirty="0" smtClean="0">
                <a:solidFill>
                  <a:schemeClr val="tx1"/>
                </a:solidFill>
                <a:effectLst/>
                <a:latin typeface="+mn-lt"/>
                <a:ea typeface="+mn-ea"/>
                <a:cs typeface="+mn-cs"/>
              </a:rPr>
              <a:t>Dar asistencia en la aplicación de la arquitectura lógica para soluciones tecnológicas y proyectos de TI adquiridos, desarrollados, adaptados y adoptados.</a:t>
            </a:r>
          </a:p>
          <a:p>
            <a:pPr lvl="0"/>
            <a:r>
              <a:rPr lang="es-EC" sz="1600" kern="1200" dirty="0" smtClean="0">
                <a:solidFill>
                  <a:schemeClr val="tx1"/>
                </a:solidFill>
                <a:effectLst/>
                <a:latin typeface="+mn-lt"/>
                <a:ea typeface="+mn-ea"/>
                <a:cs typeface="+mn-cs"/>
              </a:rPr>
              <a:t>Consolidar los productos que cubran la funcionalidad y alcance de los servicios web y su respectiva documentación para el intercambio de datos e información por medio de la plataforma gubernamental.</a:t>
            </a:r>
          </a:p>
          <a:p>
            <a:pPr lvl="0"/>
            <a:r>
              <a:rPr lang="es-EC" sz="1600" kern="1200" dirty="0" smtClean="0">
                <a:solidFill>
                  <a:schemeClr val="tx1"/>
                </a:solidFill>
                <a:effectLst/>
                <a:latin typeface="+mn-lt"/>
                <a:ea typeface="+mn-ea"/>
                <a:cs typeface="+mn-cs"/>
              </a:rPr>
              <a:t>Desarrollo  TI y programación </a:t>
            </a:r>
          </a:p>
          <a:p>
            <a:pPr lvl="0"/>
            <a:r>
              <a:rPr lang="es-EC" sz="1600" kern="1200" dirty="0" smtClean="0">
                <a:solidFill>
                  <a:schemeClr val="tx1"/>
                </a:solidFill>
                <a:effectLst/>
                <a:latin typeface="+mn-lt"/>
                <a:ea typeface="+mn-ea"/>
                <a:cs typeface="+mn-cs"/>
              </a:rPr>
              <a:t>Dar mantenimiento de software adquiridos, desarrollados, adaptados y adoptados</a:t>
            </a:r>
          </a:p>
          <a:p>
            <a:pPr lvl="0"/>
            <a:r>
              <a:rPr lang="es-EC" sz="1600" kern="1200" dirty="0" smtClean="0">
                <a:solidFill>
                  <a:schemeClr val="tx1"/>
                </a:solidFill>
                <a:effectLst/>
                <a:latin typeface="+mn-lt"/>
                <a:ea typeface="+mn-ea"/>
                <a:cs typeface="+mn-cs"/>
              </a:rPr>
              <a:t>Almacenar información y actualizar el portafolio de soluciones tecnológicas y proyectos de TI adquiridos, desarrollados, adaptados y adoptados mediante el uso de repositorios para mantener el inventario de códigos fuente, scripts de base de datos versionados, instaladores, archivos de configuración, reportes de controles de cambio aprobados y parametrizaciones.</a:t>
            </a:r>
          </a:p>
          <a:p>
            <a:pPr lvl="0"/>
            <a:r>
              <a:rPr lang="es-EC" sz="1600" kern="1200" dirty="0" smtClean="0">
                <a:solidFill>
                  <a:schemeClr val="tx1"/>
                </a:solidFill>
                <a:effectLst/>
                <a:latin typeface="+mn-lt"/>
                <a:ea typeface="+mn-ea"/>
                <a:cs typeface="+mn-cs"/>
              </a:rPr>
              <a:t>Aplicación del Plan básico de Aseguramiento de la Calidad (QA) en el desarrollo de los sistemas informáticos institucionales</a:t>
            </a:r>
          </a:p>
          <a:p>
            <a:pPr lvl="0"/>
            <a:r>
              <a:rPr lang="es-EC" sz="1600" kern="1200" dirty="0" smtClean="0">
                <a:solidFill>
                  <a:schemeClr val="tx1"/>
                </a:solidFill>
                <a:effectLst/>
                <a:latin typeface="+mn-lt"/>
                <a:ea typeface="+mn-ea"/>
                <a:cs typeface="+mn-cs"/>
              </a:rPr>
              <a:t>Infraestructura y Operación TI</a:t>
            </a:r>
          </a:p>
          <a:p>
            <a:pPr lvl="0"/>
            <a:r>
              <a:rPr lang="es-EC" sz="1600" kern="1200" dirty="0" smtClean="0">
                <a:solidFill>
                  <a:schemeClr val="tx1"/>
                </a:solidFill>
                <a:effectLst/>
                <a:latin typeface="+mn-lt"/>
                <a:ea typeface="+mn-ea"/>
                <a:cs typeface="+mn-cs"/>
              </a:rPr>
              <a:t>Administración de la Infraestructura de servidores y base de datos</a:t>
            </a:r>
          </a:p>
          <a:p>
            <a:pPr lvl="0"/>
            <a:r>
              <a:rPr lang="es-EC" sz="1600" kern="1200" dirty="0" smtClean="0">
                <a:solidFill>
                  <a:schemeClr val="tx1"/>
                </a:solidFill>
                <a:effectLst/>
                <a:latin typeface="+mn-lt"/>
                <a:ea typeface="+mn-ea"/>
                <a:cs typeface="+mn-cs"/>
              </a:rPr>
              <a:t>Elaboración, administración y control de arquitectura de seguridad</a:t>
            </a:r>
          </a:p>
          <a:p>
            <a:pPr lvl="0"/>
            <a:r>
              <a:rPr lang="es-EC" sz="1600" kern="1200" dirty="0" smtClean="0">
                <a:solidFill>
                  <a:schemeClr val="tx1"/>
                </a:solidFill>
                <a:effectLst/>
                <a:latin typeface="+mn-lt"/>
                <a:ea typeface="+mn-ea"/>
                <a:cs typeface="+mn-cs"/>
              </a:rPr>
              <a:t>Monitoreo y administración de redes, seguridad informática, servidores y base de datos</a:t>
            </a:r>
          </a:p>
          <a:p>
            <a:pPr lvl="0"/>
            <a:r>
              <a:rPr lang="es-EC" sz="1600" kern="1200" dirty="0" smtClean="0">
                <a:solidFill>
                  <a:schemeClr val="tx1"/>
                </a:solidFill>
                <a:effectLst/>
                <a:latin typeface="+mn-lt"/>
                <a:ea typeface="+mn-ea"/>
                <a:cs typeface="+mn-cs"/>
              </a:rPr>
              <a:t>Administración de Backup y respaldo</a:t>
            </a:r>
          </a:p>
          <a:p>
            <a:pPr lvl="0"/>
            <a:r>
              <a:rPr lang="es-EC" sz="1600" kern="1200" dirty="0" smtClean="0">
                <a:solidFill>
                  <a:schemeClr val="tx1"/>
                </a:solidFill>
                <a:effectLst/>
                <a:latin typeface="+mn-lt"/>
                <a:ea typeface="+mn-ea"/>
                <a:cs typeface="+mn-cs"/>
              </a:rPr>
              <a:t>Asistencia y asesoramiento en la interoperabilidad de sistemas y plataformas</a:t>
            </a:r>
          </a:p>
          <a:p>
            <a:pPr lvl="0"/>
            <a:r>
              <a:rPr lang="es-EC" sz="1600" kern="1200" dirty="0" smtClean="0">
                <a:solidFill>
                  <a:schemeClr val="tx1"/>
                </a:solidFill>
                <a:effectLst/>
                <a:latin typeface="+mn-lt"/>
                <a:ea typeface="+mn-ea"/>
                <a:cs typeface="+mn-cs"/>
              </a:rPr>
              <a:t>Asistencia y asesoramiento en la implementación nuevas soluciones tecnológicas</a:t>
            </a:r>
          </a:p>
          <a:p>
            <a:pPr lvl="0"/>
            <a:r>
              <a:rPr lang="es-EC" sz="1600" kern="1200" dirty="0" smtClean="0">
                <a:solidFill>
                  <a:schemeClr val="tx1"/>
                </a:solidFill>
                <a:effectLst/>
                <a:latin typeface="+mn-lt"/>
                <a:ea typeface="+mn-ea"/>
                <a:cs typeface="+mn-cs"/>
              </a:rPr>
              <a:t>Creación de nuevas soluciones para el mejoramiento de la infraestructura tecnológica</a:t>
            </a:r>
          </a:p>
          <a:p>
            <a:pPr lvl="0"/>
            <a:r>
              <a:rPr lang="es-EC" sz="1600" kern="1200" dirty="0" smtClean="0">
                <a:solidFill>
                  <a:schemeClr val="tx1"/>
                </a:solidFill>
                <a:effectLst/>
                <a:latin typeface="+mn-lt"/>
                <a:ea typeface="+mn-ea"/>
                <a:cs typeface="+mn-cs"/>
              </a:rPr>
              <a:t>Elaboración de manuales, procedimientos y estándares de operación y monitoreo de equipos, redes, base de datos, servidores de aplicaciones, diagramas de aplicaciones , arquitectura de servidores, base de datos y arquitectura de seguridad informática.</a:t>
            </a:r>
          </a:p>
          <a:p>
            <a:pPr lvl="0"/>
            <a:r>
              <a:rPr lang="es-EC" sz="1600" kern="1200" dirty="0" smtClean="0">
                <a:solidFill>
                  <a:schemeClr val="tx1"/>
                </a:solidFill>
                <a:effectLst/>
                <a:latin typeface="+mn-lt"/>
                <a:ea typeface="+mn-ea"/>
                <a:cs typeface="+mn-cs"/>
              </a:rPr>
              <a:t>Asistencia en la elaboración de respaldos y restauración  de bases de datos y servidores de producción.</a:t>
            </a:r>
          </a:p>
          <a:p>
            <a:pPr lvl="0"/>
            <a:r>
              <a:rPr lang="es-EC" sz="1600" kern="1200" dirty="0" smtClean="0">
                <a:solidFill>
                  <a:schemeClr val="tx1"/>
                </a:solidFill>
                <a:effectLst/>
                <a:latin typeface="+mn-lt"/>
                <a:ea typeface="+mn-ea"/>
                <a:cs typeface="+mn-cs"/>
              </a:rPr>
              <a:t>Diseño e implementación del Plan de Ejecución de respaldos y restauración de base de datos y servidores de producción.</a:t>
            </a:r>
          </a:p>
          <a:p>
            <a:pPr lvl="0"/>
            <a:r>
              <a:rPr lang="es-EC" sz="1600" kern="1200" dirty="0" smtClean="0">
                <a:solidFill>
                  <a:schemeClr val="tx1"/>
                </a:solidFill>
                <a:effectLst/>
                <a:latin typeface="+mn-lt"/>
                <a:ea typeface="+mn-ea"/>
                <a:cs typeface="+mn-cs"/>
              </a:rPr>
              <a:t>Investigar alternativas de tecnología, redes, arquitectura y optimización de servicios.</a:t>
            </a:r>
          </a:p>
          <a:p>
            <a:pPr lvl="0"/>
            <a:r>
              <a:rPr lang="es-EC" sz="1600" kern="1200" dirty="0" smtClean="0">
                <a:solidFill>
                  <a:schemeClr val="tx1"/>
                </a:solidFill>
                <a:effectLst/>
                <a:latin typeface="+mn-lt"/>
                <a:ea typeface="+mn-ea"/>
                <a:cs typeface="+mn-cs"/>
              </a:rPr>
              <a:t>Seguridad Informática</a:t>
            </a:r>
          </a:p>
          <a:p>
            <a:pPr lvl="0"/>
            <a:r>
              <a:rPr lang="es-EC" sz="1600" kern="1200" dirty="0" smtClean="0">
                <a:solidFill>
                  <a:schemeClr val="tx1"/>
                </a:solidFill>
                <a:effectLst/>
                <a:latin typeface="+mn-lt"/>
                <a:ea typeface="+mn-ea"/>
                <a:cs typeface="+mn-cs"/>
              </a:rPr>
              <a:t>Gestionar y mitigar el riesgo de ataques informáticos a portales, aplicaciones web o servicios institucionales</a:t>
            </a:r>
          </a:p>
          <a:p>
            <a:pPr lvl="0"/>
            <a:r>
              <a:rPr lang="es-EC" sz="1600" kern="1200" dirty="0" smtClean="0">
                <a:solidFill>
                  <a:schemeClr val="tx1"/>
                </a:solidFill>
                <a:effectLst/>
                <a:latin typeface="+mn-lt"/>
                <a:ea typeface="+mn-ea"/>
                <a:cs typeface="+mn-cs"/>
              </a:rPr>
              <a:t>Implantación y pruebas de un Plan de Continuidad de los servicios y de contingencia BCP</a:t>
            </a:r>
          </a:p>
          <a:p>
            <a:pPr lvl="0"/>
            <a:r>
              <a:rPr lang="es-EC" sz="1600" kern="1200" dirty="0" smtClean="0">
                <a:solidFill>
                  <a:schemeClr val="tx1"/>
                </a:solidFill>
                <a:effectLst/>
                <a:latin typeface="+mn-lt"/>
                <a:ea typeface="+mn-ea"/>
                <a:cs typeface="+mn-cs"/>
              </a:rPr>
              <a:t>Seguimiento de cumplimiento de controles de seguridad informática institucionales de acuerdo al EGSI</a:t>
            </a:r>
          </a:p>
          <a:p>
            <a:pPr lvl="0"/>
            <a:r>
              <a:rPr lang="es-EC" sz="1600" kern="1200" dirty="0" smtClean="0">
                <a:solidFill>
                  <a:schemeClr val="tx1"/>
                </a:solidFill>
                <a:effectLst/>
                <a:latin typeface="+mn-lt"/>
                <a:ea typeface="+mn-ea"/>
                <a:cs typeface="+mn-cs"/>
              </a:rPr>
              <a:t>Asistencia y asesoría en el plan de contingencia de TI</a:t>
            </a:r>
          </a:p>
          <a:p>
            <a:pPr lvl="0"/>
            <a:r>
              <a:rPr lang="es-EC" sz="1600" kern="1200" dirty="0" smtClean="0">
                <a:solidFill>
                  <a:schemeClr val="tx1"/>
                </a:solidFill>
                <a:effectLst/>
                <a:latin typeface="+mn-lt"/>
                <a:ea typeface="+mn-ea"/>
                <a:cs typeface="+mn-cs"/>
              </a:rPr>
              <a:t>Asistencia y asesoría en el cumplimiento de normativa de seguridad (EGSI) para los nuevos sistemas o mejora de los ya existentes</a:t>
            </a:r>
          </a:p>
          <a:p>
            <a:pPr lvl="0"/>
            <a:r>
              <a:rPr lang="es-EC" sz="1600" kern="1200" dirty="0" smtClean="0">
                <a:solidFill>
                  <a:schemeClr val="tx1"/>
                </a:solidFill>
                <a:effectLst/>
                <a:latin typeface="+mn-lt"/>
                <a:ea typeface="+mn-ea"/>
                <a:cs typeface="+mn-cs"/>
              </a:rPr>
              <a:t>Asistencia en el análisis de riesgo y vulnerabilidades de seguridad de la información.</a:t>
            </a:r>
          </a:p>
          <a:p>
            <a:pPr lvl="0"/>
            <a:r>
              <a:rPr lang="es-EC" sz="1600" kern="1200" dirty="0" smtClean="0">
                <a:solidFill>
                  <a:schemeClr val="tx1"/>
                </a:solidFill>
                <a:effectLst/>
                <a:latin typeface="+mn-lt"/>
                <a:ea typeface="+mn-ea"/>
                <a:cs typeface="+mn-cs"/>
              </a:rPr>
              <a:t>Establecer y evaluar  medidas de prevención y mitigación del riesgo a las vulnerabilidades de seguridad de la información</a:t>
            </a:r>
          </a:p>
          <a:p>
            <a:pPr lvl="0"/>
            <a:r>
              <a:rPr lang="es-EC" sz="1600" kern="1200" dirty="0" smtClean="0">
                <a:solidFill>
                  <a:schemeClr val="tx1"/>
                </a:solidFill>
                <a:effectLst/>
                <a:latin typeface="+mn-lt"/>
                <a:ea typeface="+mn-ea"/>
                <a:cs typeface="+mn-cs"/>
              </a:rPr>
              <a:t>Soporte a Usuarios</a:t>
            </a:r>
          </a:p>
          <a:p>
            <a:pPr lvl="0"/>
            <a:r>
              <a:rPr lang="es-EC" sz="1600" kern="1200" dirty="0" smtClean="0">
                <a:solidFill>
                  <a:schemeClr val="tx1"/>
                </a:solidFill>
                <a:effectLst/>
                <a:latin typeface="+mn-lt"/>
                <a:ea typeface="+mn-ea"/>
                <a:cs typeface="+mn-cs"/>
              </a:rPr>
              <a:t>Asistencia técnica operativa y de aplicaciones de TI</a:t>
            </a:r>
          </a:p>
          <a:p>
            <a:pPr lvl="0"/>
            <a:r>
              <a:rPr lang="es-EC" sz="1600" kern="1200" dirty="0" smtClean="0">
                <a:solidFill>
                  <a:schemeClr val="tx1"/>
                </a:solidFill>
                <a:effectLst/>
                <a:latin typeface="+mn-lt"/>
                <a:ea typeface="+mn-ea"/>
                <a:cs typeface="+mn-cs"/>
              </a:rPr>
              <a:t>Mesa de ayuda y atención de usuarios</a:t>
            </a:r>
          </a:p>
          <a:p>
            <a:pPr lvl="0"/>
            <a:r>
              <a:rPr lang="es-EC" sz="1600" kern="1200" dirty="0" smtClean="0">
                <a:solidFill>
                  <a:schemeClr val="tx1"/>
                </a:solidFill>
                <a:effectLst/>
                <a:latin typeface="+mn-lt"/>
                <a:ea typeface="+mn-ea"/>
                <a:cs typeface="+mn-cs"/>
              </a:rPr>
              <a:t>Revisión de aplicaciones TI</a:t>
            </a:r>
          </a:p>
          <a:p>
            <a:pPr lvl="0"/>
            <a:r>
              <a:rPr lang="es-EC" sz="1600" kern="1200" dirty="0" smtClean="0">
                <a:solidFill>
                  <a:schemeClr val="tx1"/>
                </a:solidFill>
                <a:effectLst/>
                <a:latin typeface="+mn-lt"/>
                <a:ea typeface="+mn-ea"/>
                <a:cs typeface="+mn-cs"/>
              </a:rPr>
              <a:t>Soporte de usuarios finales de sistemas nacionales </a:t>
            </a:r>
          </a:p>
          <a:p>
            <a:pPr lvl="0"/>
            <a:r>
              <a:rPr lang="es-EC" sz="1600" kern="1200" dirty="0" smtClean="0">
                <a:solidFill>
                  <a:schemeClr val="tx1"/>
                </a:solidFill>
                <a:effectLst/>
                <a:latin typeface="+mn-lt"/>
                <a:ea typeface="+mn-ea"/>
                <a:cs typeface="+mn-cs"/>
              </a:rPr>
              <a:t>Soporte a aplicaciones gubernamentales</a:t>
            </a:r>
          </a:p>
          <a:p>
            <a:pPr lvl="0"/>
            <a:r>
              <a:rPr lang="es-EC" sz="1600" kern="1200" dirty="0" smtClean="0">
                <a:solidFill>
                  <a:schemeClr val="tx1"/>
                </a:solidFill>
                <a:effectLst/>
                <a:latin typeface="+mn-lt"/>
                <a:ea typeface="+mn-ea"/>
                <a:cs typeface="+mn-cs"/>
              </a:rPr>
              <a:t>Inventario técnico de equipos informáticos de usuario final</a:t>
            </a:r>
          </a:p>
          <a:p>
            <a:pPr lvl="0"/>
            <a:r>
              <a:rPr lang="es-EC" sz="1600" kern="1200" dirty="0" smtClean="0">
                <a:solidFill>
                  <a:schemeClr val="tx1"/>
                </a:solidFill>
                <a:effectLst/>
                <a:latin typeface="+mn-lt"/>
                <a:ea typeface="+mn-ea"/>
                <a:cs typeface="+mn-cs"/>
              </a:rPr>
              <a:t>Detectar nuevas necesidades de software y hardware institucional </a:t>
            </a:r>
          </a:p>
          <a:p>
            <a:pPr lvl="0"/>
            <a:r>
              <a:rPr lang="es-EC" sz="1600" kern="1200" dirty="0" smtClean="0">
                <a:solidFill>
                  <a:schemeClr val="tx1"/>
                </a:solidFill>
                <a:effectLst/>
                <a:latin typeface="+mn-lt"/>
                <a:ea typeface="+mn-ea"/>
                <a:cs typeface="+mn-cs"/>
              </a:rPr>
              <a:t>Elaborar y ejecutar un plan de entrenamiento y educación de los usuarios en relación a la prestación de servicios informáticos y apoyar en la creación y consecución de planes de capacitación de la institución que tengan relación con el soporte de aplicativos institucionales</a:t>
            </a:r>
          </a:p>
          <a:p>
            <a:pPr lvl="0"/>
            <a:r>
              <a:rPr lang="es-EC" sz="1600" kern="1200" dirty="0" smtClean="0">
                <a:solidFill>
                  <a:schemeClr val="tx1"/>
                </a:solidFill>
                <a:effectLst/>
                <a:latin typeface="+mn-lt"/>
                <a:ea typeface="+mn-ea"/>
                <a:cs typeface="+mn-cs"/>
              </a:rPr>
              <a:t>Determinar el Plan de acción para mejoras de los servicios tecnológicos de usuario final</a:t>
            </a:r>
          </a:p>
          <a:p>
            <a:pPr lvl="0"/>
            <a:r>
              <a:rPr lang="es-EC" sz="1600" kern="1200" dirty="0" smtClean="0">
                <a:solidFill>
                  <a:schemeClr val="tx1"/>
                </a:solidFill>
                <a:effectLst/>
                <a:latin typeface="+mn-lt"/>
                <a:ea typeface="+mn-ea"/>
                <a:cs typeface="+mn-cs"/>
              </a:rPr>
              <a:t>Desarrollar el Plan de mantenimiento de la infraestructura y equipos ofimáticos. </a:t>
            </a:r>
          </a:p>
          <a:p>
            <a:pPr lvl="0"/>
            <a:r>
              <a:rPr lang="es-EC" sz="1600" kern="1200" dirty="0" smtClean="0">
                <a:solidFill>
                  <a:schemeClr val="tx1"/>
                </a:solidFill>
                <a:effectLst/>
                <a:latin typeface="+mn-lt"/>
                <a:ea typeface="+mn-ea"/>
                <a:cs typeface="+mn-cs"/>
              </a:rPr>
              <a:t>Asesoría para adquisición en equipos tecnológicos</a:t>
            </a:r>
          </a:p>
          <a:p>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22</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4 metas TI</a:t>
            </a:r>
          </a:p>
          <a:p>
            <a:r>
              <a:rPr lang="es-EC" dirty="0" smtClean="0"/>
              <a:t>37</a:t>
            </a:r>
            <a:r>
              <a:rPr lang="es-EC" baseline="0" dirty="0" smtClean="0"/>
              <a:t> procesos Cobit</a:t>
            </a:r>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23</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4 metas TI</a:t>
            </a:r>
          </a:p>
          <a:p>
            <a:r>
              <a:rPr lang="es-EC" dirty="0" smtClean="0"/>
              <a:t>37</a:t>
            </a:r>
            <a:r>
              <a:rPr lang="es-EC" baseline="0" dirty="0" smtClean="0"/>
              <a:t> procesos Cobit</a:t>
            </a:r>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24</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4 metas TI</a:t>
            </a:r>
          </a:p>
          <a:p>
            <a:r>
              <a:rPr lang="es-EC" dirty="0" smtClean="0"/>
              <a:t>37</a:t>
            </a:r>
            <a:r>
              <a:rPr lang="es-EC" baseline="0" dirty="0" smtClean="0"/>
              <a:t> procesos Cobit</a:t>
            </a:r>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25</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4 metas TI</a:t>
            </a:r>
          </a:p>
          <a:p>
            <a:r>
              <a:rPr lang="es-EC" dirty="0" smtClean="0"/>
              <a:t>37</a:t>
            </a:r>
            <a:r>
              <a:rPr lang="es-EC" baseline="0" dirty="0" smtClean="0"/>
              <a:t> procesos Cobit</a:t>
            </a:r>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26</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27</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28</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29</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sz="16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marR="0" indent="0" algn="l" defTabSz="1218987" rtl="0" eaLnBrk="1" fontAlgn="auto" latinLnBrk="0" hangingPunct="1">
              <a:lnSpc>
                <a:spcPct val="100000"/>
              </a:lnSpc>
              <a:spcBef>
                <a:spcPts val="0"/>
              </a:spcBef>
              <a:spcAft>
                <a:spcPts val="0"/>
              </a:spcAft>
              <a:buClrTx/>
              <a:buSzTx/>
              <a:buFontTx/>
              <a:buNone/>
              <a:tabLst/>
              <a:defRPr/>
            </a:pPr>
            <a:r>
              <a:rPr lang="es-EC" sz="1600" kern="1200" dirty="0" smtClean="0">
                <a:solidFill>
                  <a:schemeClr val="tx1"/>
                </a:solidFill>
                <a:effectLst/>
                <a:latin typeface="+mn-lt"/>
                <a:ea typeface="+mn-ea"/>
                <a:cs typeface="+mn-cs"/>
              </a:rPr>
              <a:t>Con el afán de cumplir lo antes indicado, la Dirección de Gestión Tecnológica ha creado procedimientos, procesos e instructivos para solventar las necesidades que se presentan en el trabajo diario, de la misma manera se han definido funciones entre el personal que forma parte del área. Lo realizado por la DGT no sigue una normativa o marco de referencia y no se tiene una evaluación clara de lo que se realiza.</a:t>
            </a:r>
          </a:p>
          <a:p>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3</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30</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31</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32</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33</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34</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35</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36</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37</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38</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4</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5</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6</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7</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C" sz="1600" kern="1200" dirty="0" smtClean="0">
                <a:solidFill>
                  <a:schemeClr val="tx1"/>
                </a:solidFill>
                <a:effectLst/>
                <a:latin typeface="+mn-lt"/>
                <a:ea typeface="+mn-ea"/>
                <a:cs typeface="+mn-cs"/>
              </a:rPr>
              <a:t>Principio 1. Satisfacer las Necesidades de las Partes Interesadas – Basados en COBIT 5, en sus procesos y catalizadores, las empresas pueden generar valor para las partes interesadas de la misma, mediante el uso de TI, considerando beneficios y optimizando riesgos y recursos. (Isaca, COBIT 5: Un Marco de Negocio para el Gobierno y la Gestión de las TI de la Empresa, 2012)</a:t>
            </a:r>
          </a:p>
          <a:p>
            <a:pPr lvl="0"/>
            <a:r>
              <a:rPr lang="es-EC" sz="1600" kern="1200" dirty="0" smtClean="0">
                <a:solidFill>
                  <a:schemeClr val="tx1"/>
                </a:solidFill>
                <a:effectLst/>
                <a:latin typeface="+mn-lt"/>
                <a:ea typeface="+mn-ea"/>
                <a:cs typeface="+mn-cs"/>
              </a:rPr>
              <a:t>Principio 2. Cubrir la Empresa Extremo a Extremo – COBIT 5 integra el gobierno y gestión de TI, cubre todas las funciones de la empresa, no considera únicamente las de TI, también incluye a partes externas e internas que son importantes para el gobierno y gestión de la empresa y TI. (Isaca, COBIT 5: Un Marco de Negocio para el Gobierno y la Gestión de las TI de la Empresa, 2012)</a:t>
            </a:r>
          </a:p>
          <a:p>
            <a:pPr lvl="0"/>
            <a:r>
              <a:rPr lang="es-EC" sz="1600" kern="1200" dirty="0" smtClean="0">
                <a:solidFill>
                  <a:schemeClr val="tx1"/>
                </a:solidFill>
                <a:effectLst/>
                <a:latin typeface="+mn-lt"/>
                <a:ea typeface="+mn-ea"/>
                <a:cs typeface="+mn-cs"/>
              </a:rPr>
              <a:t>Principio 3. Aplicar un Marco de Referencia Único Integrado – COBIT 5 se alinea con otros estándares y marcos de trabajo, convirtiéndose en un marco de trabajo principal para el gobierno y gestión de TI. (Isaca, COBIT 5: Un Marco de Negocio para el Gobierno y la Gestión de las TI de la Empresa, 2012)</a:t>
            </a:r>
          </a:p>
          <a:p>
            <a:pPr lvl="0"/>
            <a:r>
              <a:rPr lang="es-EC" sz="1600" kern="1200" dirty="0" smtClean="0">
                <a:solidFill>
                  <a:schemeClr val="tx1"/>
                </a:solidFill>
                <a:effectLst/>
                <a:latin typeface="+mn-lt"/>
                <a:ea typeface="+mn-ea"/>
                <a:cs typeface="+mn-cs"/>
              </a:rPr>
              <a:t>Principio 4. Hacer Posible un Enfoque Holístico – COBIT 5 define procesos y catalizadores para cubrir de manera global la implementación de gobierno y gestión  para las TI de las empresas. (Isaca, COBIT 5: Un Marco de Negocio para el Gobierno y la Gestión de las TI de la Empresa, 2012)</a:t>
            </a:r>
          </a:p>
          <a:p>
            <a:pPr marL="0" marR="0" indent="0" algn="l" defTabSz="1218987" rtl="0" eaLnBrk="1" fontAlgn="auto" latinLnBrk="0" hangingPunct="1">
              <a:lnSpc>
                <a:spcPct val="100000"/>
              </a:lnSpc>
              <a:spcBef>
                <a:spcPts val="0"/>
              </a:spcBef>
              <a:spcAft>
                <a:spcPts val="0"/>
              </a:spcAft>
              <a:buClrTx/>
              <a:buSzTx/>
              <a:buFontTx/>
              <a:buNone/>
              <a:tabLst/>
              <a:defRPr/>
            </a:pPr>
            <a:r>
              <a:rPr lang="es-EC" dirty="0" smtClean="0"/>
              <a:t>Principio 5. </a:t>
            </a:r>
            <a:r>
              <a:rPr lang="es-ES" altLang="es-ES" sz="1600" dirty="0" smtClean="0">
                <a:latin typeface="Helvetica Neue LT Std 45 Light"/>
                <a:ea typeface="Helvetica Neue LT Std 45 Light"/>
                <a:cs typeface="Helvetica Neue LT Std 45 Light"/>
              </a:rPr>
              <a:t>Establece una clara distinción entre los términos gobierno y gestión mismas que deben interactuar para lograr un sistema eficiente y eficaz</a:t>
            </a:r>
          </a:p>
          <a:p>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8</a:t>
            </a:fld>
            <a:endParaRPr lang="en-US" dirty="0"/>
          </a:p>
        </p:txBody>
      </p:sp>
    </p:spTree>
    <p:extLst>
      <p:ext uri="{BB962C8B-B14F-4D97-AF65-F5344CB8AC3E}">
        <p14:creationId xmlns:p14="http://schemas.microsoft.com/office/powerpoint/2010/main" val="1566969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A2D21D1-52E2-420B-B491-CFF6D7BB79FB}" type="slidenum">
              <a:rPr lang="en-US" smtClean="0"/>
              <a:pPr/>
              <a:t>9</a:t>
            </a:fld>
            <a:endParaRPr lang="en-US" dirty="0"/>
          </a:p>
        </p:txBody>
      </p:sp>
    </p:spTree>
    <p:extLst>
      <p:ext uri="{BB962C8B-B14F-4D97-AF65-F5344CB8AC3E}">
        <p14:creationId xmlns:p14="http://schemas.microsoft.com/office/powerpoint/2010/main" val="1566969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17AB0CF-A801-4CA8-A194-BDE574B29171}"/>
              </a:ext>
            </a:extLst>
          </p:cNvPr>
          <p:cNvSpPr>
            <a:spLocks noChangeArrowheads="1"/>
          </p:cNvSpPr>
          <p:nvPr userDrawn="1"/>
        </p:nvSpPr>
        <p:spPr bwMode="auto">
          <a:xfrm>
            <a:off x="0" y="-3938"/>
            <a:ext cx="12188825" cy="6861938"/>
          </a:xfrm>
          <a:prstGeom prst="rect">
            <a:avLst/>
          </a:prstGeom>
          <a:gradFill flip="none" rotWithShape="1">
            <a:gsLst>
              <a:gs pos="0">
                <a:schemeClr val="accent1"/>
              </a:gs>
              <a:gs pos="100000">
                <a:schemeClr val="accent3"/>
              </a:gs>
            </a:gsLst>
            <a:lin ang="27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22" name="Freeform: Shape 21">
            <a:extLst>
              <a:ext uri="{FF2B5EF4-FFF2-40B4-BE49-F238E27FC236}">
                <a16:creationId xmlns:a16="http://schemas.microsoft.com/office/drawing/2014/main" xmlns="" id="{65C1D0A4-8E3A-4BDB-BA57-59F64DB4CC4D}"/>
              </a:ext>
            </a:extLst>
          </p:cNvPr>
          <p:cNvSpPr>
            <a:spLocks/>
          </p:cNvSpPr>
          <p:nvPr userDrawn="1"/>
        </p:nvSpPr>
        <p:spPr bwMode="auto">
          <a:xfrm>
            <a:off x="8674852" y="-3939"/>
            <a:ext cx="3513972" cy="3346940"/>
          </a:xfrm>
          <a:custGeom>
            <a:avLst/>
            <a:gdLst>
              <a:gd name="connsiteX0" fmla="*/ 2913417 w 3513972"/>
              <a:gd name="connsiteY0" fmla="*/ 0 h 3346940"/>
              <a:gd name="connsiteX1" fmla="*/ 3513972 w 3513972"/>
              <a:gd name="connsiteY1" fmla="*/ 0 h 3346940"/>
              <a:gd name="connsiteX2" fmla="*/ 3513972 w 3513972"/>
              <a:gd name="connsiteY2" fmla="*/ 279302 h 3346940"/>
              <a:gd name="connsiteX3" fmla="*/ 540890 w 3513972"/>
              <a:gd name="connsiteY3" fmla="*/ 3246877 h 3346940"/>
              <a:gd name="connsiteX4" fmla="*/ 535325 w 3513972"/>
              <a:gd name="connsiteY4" fmla="*/ 3253409 h 3346940"/>
              <a:gd name="connsiteX5" fmla="*/ 89220 w 3513972"/>
              <a:gd name="connsiteY5" fmla="*/ 3253409 h 3346940"/>
              <a:gd name="connsiteX6" fmla="*/ 50186 w 3513972"/>
              <a:gd name="connsiteY6" fmla="*/ 2862068 h 3346940"/>
              <a:gd name="connsiteX7" fmla="*/ 88831 w 3513972"/>
              <a:gd name="connsiteY7" fmla="*/ 2814436 h 3346940"/>
              <a:gd name="connsiteX8" fmla="*/ 88383 w 3513972"/>
              <a:gd name="connsiteY8" fmla="*/ 2813995 h 334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3972" h="3346940">
                <a:moveTo>
                  <a:pt x="2913417" y="0"/>
                </a:moveTo>
                <a:lnTo>
                  <a:pt x="3513972" y="0"/>
                </a:lnTo>
                <a:lnTo>
                  <a:pt x="3513972" y="279302"/>
                </a:lnTo>
                <a:lnTo>
                  <a:pt x="540890" y="3246877"/>
                </a:lnTo>
                <a:lnTo>
                  <a:pt x="535325" y="3253409"/>
                </a:lnTo>
                <a:cubicBezTo>
                  <a:pt x="410415" y="3378118"/>
                  <a:pt x="214129" y="3378118"/>
                  <a:pt x="89220" y="3253409"/>
                </a:cubicBezTo>
                <a:cubicBezTo>
                  <a:pt x="-14871" y="3149484"/>
                  <a:pt x="-27882" y="2981906"/>
                  <a:pt x="50186" y="2862068"/>
                </a:cubicBezTo>
                <a:lnTo>
                  <a:pt x="88831" y="2814436"/>
                </a:lnTo>
                <a:lnTo>
                  <a:pt x="88383" y="2813995"/>
                </a:lnTo>
                <a:close/>
              </a:path>
            </a:pathLst>
          </a:custGeom>
          <a:solidFill>
            <a:schemeClr val="bg1">
              <a:alpha val="1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dirty="0"/>
          </a:p>
        </p:txBody>
      </p:sp>
      <p:sp>
        <p:nvSpPr>
          <p:cNvPr id="13" name="Freeform 10">
            <a:extLst>
              <a:ext uri="{FF2B5EF4-FFF2-40B4-BE49-F238E27FC236}">
                <a16:creationId xmlns:a16="http://schemas.microsoft.com/office/drawing/2014/main" xmlns="" id="{B3465D94-4698-4970-BDE2-65BFAD1BE324}"/>
              </a:ext>
            </a:extLst>
          </p:cNvPr>
          <p:cNvSpPr>
            <a:spLocks/>
          </p:cNvSpPr>
          <p:nvPr userDrawn="1"/>
        </p:nvSpPr>
        <p:spPr bwMode="auto">
          <a:xfrm>
            <a:off x="2494012" y="-3938"/>
            <a:ext cx="9468501" cy="6858905"/>
          </a:xfrm>
          <a:custGeom>
            <a:avLst/>
            <a:gdLst>
              <a:gd name="T0" fmla="*/ 6204 w 8552"/>
              <a:gd name="T1" fmla="*/ 0 h 6195"/>
              <a:gd name="T2" fmla="*/ 0 w 8552"/>
              <a:gd name="T3" fmla="*/ 6195 h 6195"/>
              <a:gd name="T4" fmla="*/ 2348 w 8552"/>
              <a:gd name="T5" fmla="*/ 6195 h 6195"/>
              <a:gd name="T6" fmla="*/ 8552 w 8552"/>
              <a:gd name="T7" fmla="*/ 0 h 6195"/>
              <a:gd name="T8" fmla="*/ 6204 w 8552"/>
              <a:gd name="T9" fmla="*/ 0 h 6195"/>
            </a:gdLst>
            <a:ahLst/>
            <a:cxnLst>
              <a:cxn ang="0">
                <a:pos x="T0" y="T1"/>
              </a:cxn>
              <a:cxn ang="0">
                <a:pos x="T2" y="T3"/>
              </a:cxn>
              <a:cxn ang="0">
                <a:pos x="T4" y="T5"/>
              </a:cxn>
              <a:cxn ang="0">
                <a:pos x="T6" y="T7"/>
              </a:cxn>
              <a:cxn ang="0">
                <a:pos x="T8" y="T9"/>
              </a:cxn>
            </a:cxnLst>
            <a:rect l="0" t="0" r="r" b="b"/>
            <a:pathLst>
              <a:path w="8552" h="6195">
                <a:moveTo>
                  <a:pt x="6204" y="0"/>
                </a:moveTo>
                <a:lnTo>
                  <a:pt x="0" y="6195"/>
                </a:lnTo>
                <a:lnTo>
                  <a:pt x="2348" y="6195"/>
                </a:lnTo>
                <a:lnTo>
                  <a:pt x="8552" y="0"/>
                </a:lnTo>
                <a:lnTo>
                  <a:pt x="6204" y="0"/>
                </a:lnTo>
                <a:close/>
              </a:path>
            </a:pathLst>
          </a:custGeom>
          <a:solidFill>
            <a:schemeClr val="bg1">
              <a:alpha val="1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5" name="Freeform: Shape 24">
            <a:extLst>
              <a:ext uri="{FF2B5EF4-FFF2-40B4-BE49-F238E27FC236}">
                <a16:creationId xmlns:a16="http://schemas.microsoft.com/office/drawing/2014/main" xmlns="" id="{6FC04550-1F96-4395-B436-0C5D4753FE73}"/>
              </a:ext>
            </a:extLst>
          </p:cNvPr>
          <p:cNvSpPr>
            <a:spLocks/>
          </p:cNvSpPr>
          <p:nvPr userDrawn="1"/>
        </p:nvSpPr>
        <p:spPr bwMode="auto">
          <a:xfrm>
            <a:off x="4453468" y="-3938"/>
            <a:ext cx="5564971" cy="4868421"/>
          </a:xfrm>
          <a:custGeom>
            <a:avLst/>
            <a:gdLst>
              <a:gd name="connsiteX0" fmla="*/ 4191644 w 5564971"/>
              <a:gd name="connsiteY0" fmla="*/ 0 h 4868421"/>
              <a:gd name="connsiteX1" fmla="*/ 5564971 w 5564971"/>
              <a:gd name="connsiteY1" fmla="*/ 0 h 4868421"/>
              <a:gd name="connsiteX2" fmla="*/ 832293 w 5564971"/>
              <a:gd name="connsiteY2" fmla="*/ 4726053 h 4868421"/>
              <a:gd name="connsiteX3" fmla="*/ 832223 w 5564971"/>
              <a:gd name="connsiteY3" fmla="*/ 4725984 h 4868421"/>
              <a:gd name="connsiteX4" fmla="*/ 755896 w 5564971"/>
              <a:gd name="connsiteY4" fmla="*/ 4788243 h 4868421"/>
              <a:gd name="connsiteX5" fmla="*/ 142689 w 5564971"/>
              <a:gd name="connsiteY5" fmla="*/ 4725881 h 4868421"/>
              <a:gd name="connsiteX6" fmla="*/ 80263 w 5564971"/>
              <a:gd name="connsiteY6" fmla="*/ 4117289 h 4868421"/>
              <a:gd name="connsiteX7" fmla="*/ 142600 w 5564971"/>
              <a:gd name="connsiteY7" fmla="*/ 4042981 h 4868421"/>
              <a:gd name="connsiteX8" fmla="*/ 142318 w 5564971"/>
              <a:gd name="connsiteY8" fmla="*/ 4042702 h 486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4971" h="4868421">
                <a:moveTo>
                  <a:pt x="4191644" y="0"/>
                </a:moveTo>
                <a:lnTo>
                  <a:pt x="5564971" y="0"/>
                </a:lnTo>
                <a:lnTo>
                  <a:pt x="832293" y="4726053"/>
                </a:lnTo>
                <a:lnTo>
                  <a:pt x="832223" y="4725984"/>
                </a:lnTo>
                <a:lnTo>
                  <a:pt x="755896" y="4788243"/>
                </a:lnTo>
                <a:cubicBezTo>
                  <a:pt x="566667" y="4912966"/>
                  <a:pt x="309158" y="4892178"/>
                  <a:pt x="142689" y="4725881"/>
                </a:cubicBezTo>
                <a:cubicBezTo>
                  <a:pt x="-23781" y="4559584"/>
                  <a:pt x="-44590" y="4302343"/>
                  <a:pt x="80263" y="4117289"/>
                </a:cubicBezTo>
                <a:lnTo>
                  <a:pt x="142600" y="4042981"/>
                </a:lnTo>
                <a:lnTo>
                  <a:pt x="142318" y="4042702"/>
                </a:lnTo>
                <a:close/>
              </a:path>
            </a:pathLst>
          </a:custGeom>
          <a:solidFill>
            <a:schemeClr val="bg1">
              <a:alpha val="1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dirty="0"/>
          </a:p>
        </p:txBody>
      </p:sp>
      <p:sp>
        <p:nvSpPr>
          <p:cNvPr id="23" name="Freeform: Shape 22">
            <a:extLst>
              <a:ext uri="{FF2B5EF4-FFF2-40B4-BE49-F238E27FC236}">
                <a16:creationId xmlns:a16="http://schemas.microsoft.com/office/drawing/2014/main" xmlns="" id="{DA7A7EF6-1E0B-4432-BF67-9C74D78547CA}"/>
              </a:ext>
            </a:extLst>
          </p:cNvPr>
          <p:cNvSpPr>
            <a:spLocks/>
          </p:cNvSpPr>
          <p:nvPr userDrawn="1"/>
        </p:nvSpPr>
        <p:spPr bwMode="auto">
          <a:xfrm>
            <a:off x="0" y="1038973"/>
            <a:ext cx="5851025" cy="5819568"/>
          </a:xfrm>
          <a:custGeom>
            <a:avLst/>
            <a:gdLst>
              <a:gd name="connsiteX0" fmla="*/ 4757495 w 5851025"/>
              <a:gd name="connsiteY0" fmla="*/ 0 h 5819568"/>
              <a:gd name="connsiteX1" fmla="*/ 5529880 w 5851025"/>
              <a:gd name="connsiteY1" fmla="*/ 316157 h 5819568"/>
              <a:gd name="connsiteX2" fmla="*/ 5529880 w 5851025"/>
              <a:gd name="connsiteY2" fmla="*/ 1853896 h 5819568"/>
              <a:gd name="connsiteX3" fmla="*/ 5529675 w 5851025"/>
              <a:gd name="connsiteY3" fmla="*/ 1854082 h 5819568"/>
              <a:gd name="connsiteX4" fmla="*/ 5529737 w 5851025"/>
              <a:gd name="connsiteY4" fmla="*/ 1854144 h 5819568"/>
              <a:gd name="connsiteX5" fmla="*/ 1564312 w 5851025"/>
              <a:gd name="connsiteY5" fmla="*/ 5819568 h 5819568"/>
              <a:gd name="connsiteX6" fmla="*/ 0 w 5851025"/>
              <a:gd name="connsiteY6" fmla="*/ 5819568 h 5819568"/>
              <a:gd name="connsiteX7" fmla="*/ 0 w 5851025"/>
              <a:gd name="connsiteY7" fmla="*/ 4299415 h 5819568"/>
              <a:gd name="connsiteX8" fmla="*/ 3986608 w 5851025"/>
              <a:gd name="connsiteY8" fmla="*/ 319427 h 5819568"/>
              <a:gd name="connsiteX9" fmla="*/ 3989570 w 5851025"/>
              <a:gd name="connsiteY9" fmla="*/ 316157 h 5819568"/>
              <a:gd name="connsiteX10" fmla="*/ 4757495 w 5851025"/>
              <a:gd name="connsiteY10" fmla="*/ 0 h 58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1025" h="5819568">
                <a:moveTo>
                  <a:pt x="4757495" y="0"/>
                </a:moveTo>
                <a:cubicBezTo>
                  <a:pt x="5036267" y="0"/>
                  <a:pt x="5315783" y="105385"/>
                  <a:pt x="5529880" y="316157"/>
                </a:cubicBezTo>
                <a:cubicBezTo>
                  <a:pt x="5958074" y="743636"/>
                  <a:pt x="5958074" y="1432354"/>
                  <a:pt x="5529880" y="1853896"/>
                </a:cubicBezTo>
                <a:lnTo>
                  <a:pt x="5529675" y="1854082"/>
                </a:lnTo>
                <a:lnTo>
                  <a:pt x="5529737" y="1854144"/>
                </a:lnTo>
                <a:lnTo>
                  <a:pt x="1564312" y="5819568"/>
                </a:lnTo>
                <a:lnTo>
                  <a:pt x="0" y="5819568"/>
                </a:lnTo>
                <a:lnTo>
                  <a:pt x="0" y="4299415"/>
                </a:lnTo>
                <a:lnTo>
                  <a:pt x="3986608" y="319427"/>
                </a:lnTo>
                <a:lnTo>
                  <a:pt x="3989570" y="316157"/>
                </a:lnTo>
                <a:cubicBezTo>
                  <a:pt x="4200694" y="105385"/>
                  <a:pt x="4478723" y="0"/>
                  <a:pt x="4757495" y="0"/>
                </a:cubicBezTo>
                <a:close/>
              </a:path>
            </a:pathLst>
          </a:custGeom>
          <a:solidFill>
            <a:schemeClr val="bg1">
              <a:alpha val="1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dirty="0"/>
          </a:p>
        </p:txBody>
      </p:sp>
      <p:sp>
        <p:nvSpPr>
          <p:cNvPr id="24" name="Freeform: Shape 23">
            <a:extLst>
              <a:ext uri="{FF2B5EF4-FFF2-40B4-BE49-F238E27FC236}">
                <a16:creationId xmlns:a16="http://schemas.microsoft.com/office/drawing/2014/main" xmlns="" id="{5E6C6813-725A-430B-93B8-5DBAC86295AB}"/>
              </a:ext>
            </a:extLst>
          </p:cNvPr>
          <p:cNvSpPr>
            <a:spLocks/>
          </p:cNvSpPr>
          <p:nvPr userDrawn="1"/>
        </p:nvSpPr>
        <p:spPr bwMode="auto">
          <a:xfrm>
            <a:off x="268838" y="-3938"/>
            <a:ext cx="3976993" cy="3698123"/>
          </a:xfrm>
          <a:custGeom>
            <a:avLst/>
            <a:gdLst>
              <a:gd name="connsiteX0" fmla="*/ 3441572 w 3976993"/>
              <a:gd name="connsiteY0" fmla="*/ 0 h 3698123"/>
              <a:gd name="connsiteX1" fmla="*/ 3976993 w 3976993"/>
              <a:gd name="connsiteY1" fmla="*/ 0 h 3698123"/>
              <a:gd name="connsiteX2" fmla="*/ 319573 w 3976993"/>
              <a:gd name="connsiteY2" fmla="*/ 3645276 h 3698123"/>
              <a:gd name="connsiteX3" fmla="*/ 319362 w 3976993"/>
              <a:gd name="connsiteY3" fmla="*/ 3645060 h 3698123"/>
              <a:gd name="connsiteX4" fmla="*/ 258903 w 3976993"/>
              <a:gd name="connsiteY4" fmla="*/ 3684768 h 3698123"/>
              <a:gd name="connsiteX5" fmla="*/ 58030 w 3976993"/>
              <a:gd name="connsiteY5" fmla="*/ 3644702 h 3698123"/>
              <a:gd name="connsiteX6" fmla="*/ 58030 w 3976993"/>
              <a:gd name="connsiteY6" fmla="*/ 3377591 h 3698123"/>
              <a:gd name="connsiteX7" fmla="*/ 62516 w 3976993"/>
              <a:gd name="connsiteY7" fmla="*/ 3374645 h 3698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6993" h="3698123">
                <a:moveTo>
                  <a:pt x="3441572" y="0"/>
                </a:moveTo>
                <a:lnTo>
                  <a:pt x="3976993" y="0"/>
                </a:lnTo>
                <a:lnTo>
                  <a:pt x="319573" y="3645276"/>
                </a:lnTo>
                <a:lnTo>
                  <a:pt x="319362" y="3645060"/>
                </a:lnTo>
                <a:lnTo>
                  <a:pt x="258903" y="3684768"/>
                </a:lnTo>
                <a:cubicBezTo>
                  <a:pt x="191945" y="3711479"/>
                  <a:pt x="111596" y="3698124"/>
                  <a:pt x="58030" y="3644702"/>
                </a:cubicBezTo>
                <a:cubicBezTo>
                  <a:pt x="-19343" y="3573472"/>
                  <a:pt x="-19343" y="3454756"/>
                  <a:pt x="58030" y="3377591"/>
                </a:cubicBezTo>
                <a:lnTo>
                  <a:pt x="62516" y="3374645"/>
                </a:lnTo>
                <a:close/>
              </a:path>
            </a:pathLst>
          </a:custGeom>
          <a:solidFill>
            <a:schemeClr val="bg1">
              <a:alpha val="1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dirty="0"/>
          </a:p>
        </p:txBody>
      </p:sp>
      <p:sp>
        <p:nvSpPr>
          <p:cNvPr id="21" name="Freeform: Shape 20">
            <a:extLst>
              <a:ext uri="{FF2B5EF4-FFF2-40B4-BE49-F238E27FC236}">
                <a16:creationId xmlns:a16="http://schemas.microsoft.com/office/drawing/2014/main" xmlns="" id="{B4C3F3B2-30E7-497F-941D-2D7F25D48B47}"/>
              </a:ext>
            </a:extLst>
          </p:cNvPr>
          <p:cNvSpPr>
            <a:spLocks/>
          </p:cNvSpPr>
          <p:nvPr userDrawn="1"/>
        </p:nvSpPr>
        <p:spPr bwMode="auto">
          <a:xfrm>
            <a:off x="6414587" y="3587389"/>
            <a:ext cx="3538524" cy="3270611"/>
          </a:xfrm>
          <a:custGeom>
            <a:avLst/>
            <a:gdLst>
              <a:gd name="connsiteX0" fmla="*/ 3353276 w 3538524"/>
              <a:gd name="connsiteY0" fmla="*/ 0 h 3270611"/>
              <a:gd name="connsiteX1" fmla="*/ 3484959 w 3538524"/>
              <a:gd name="connsiteY1" fmla="*/ 53422 h 3270611"/>
              <a:gd name="connsiteX2" fmla="*/ 3484959 w 3538524"/>
              <a:gd name="connsiteY2" fmla="*/ 320533 h 3270611"/>
              <a:gd name="connsiteX3" fmla="*/ 3483252 w 3538524"/>
              <a:gd name="connsiteY3" fmla="*/ 321652 h 3270611"/>
              <a:gd name="connsiteX4" fmla="*/ 3484624 w 3538524"/>
              <a:gd name="connsiteY4" fmla="*/ 323024 h 3270611"/>
              <a:gd name="connsiteX5" fmla="*/ 532589 w 3538524"/>
              <a:gd name="connsiteY5" fmla="*/ 3270611 h 3270611"/>
              <a:gd name="connsiteX6" fmla="*/ 0 w 3538524"/>
              <a:gd name="connsiteY6" fmla="*/ 3270611 h 3270611"/>
              <a:gd name="connsiteX7" fmla="*/ 3215550 w 3538524"/>
              <a:gd name="connsiteY7" fmla="*/ 53949 h 3270611"/>
              <a:gd name="connsiteX8" fmla="*/ 3216318 w 3538524"/>
              <a:gd name="connsiteY8" fmla="*/ 54717 h 3270611"/>
              <a:gd name="connsiteX9" fmla="*/ 3217128 w 3538524"/>
              <a:gd name="connsiteY9" fmla="*/ 53422 h 3270611"/>
              <a:gd name="connsiteX10" fmla="*/ 3353276 w 3538524"/>
              <a:gd name="connsiteY10" fmla="*/ 0 h 327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8524" h="3270611">
                <a:moveTo>
                  <a:pt x="3353276" y="0"/>
                </a:moveTo>
                <a:cubicBezTo>
                  <a:pt x="3401634" y="0"/>
                  <a:pt x="3449248" y="17807"/>
                  <a:pt x="3484959" y="53422"/>
                </a:cubicBezTo>
                <a:cubicBezTo>
                  <a:pt x="3556380" y="130587"/>
                  <a:pt x="3556380" y="249303"/>
                  <a:pt x="3484959" y="320533"/>
                </a:cubicBezTo>
                <a:lnTo>
                  <a:pt x="3483252" y="321652"/>
                </a:lnTo>
                <a:lnTo>
                  <a:pt x="3484624" y="323024"/>
                </a:lnTo>
                <a:lnTo>
                  <a:pt x="532589" y="3270611"/>
                </a:lnTo>
                <a:lnTo>
                  <a:pt x="0" y="3270611"/>
                </a:lnTo>
                <a:lnTo>
                  <a:pt x="3215550" y="53949"/>
                </a:lnTo>
                <a:lnTo>
                  <a:pt x="3216318" y="54717"/>
                </a:lnTo>
                <a:lnTo>
                  <a:pt x="3217128" y="53422"/>
                </a:lnTo>
                <a:cubicBezTo>
                  <a:pt x="3255815" y="17807"/>
                  <a:pt x="3304917" y="0"/>
                  <a:pt x="3353276" y="0"/>
                </a:cubicBezTo>
                <a:close/>
              </a:path>
            </a:pathLst>
          </a:custGeom>
          <a:solidFill>
            <a:schemeClr val="bg1">
              <a:alpha val="1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dirty="0"/>
          </a:p>
        </p:txBody>
      </p:sp>
      <p:cxnSp>
        <p:nvCxnSpPr>
          <p:cNvPr id="19" name="Straight Connector 18">
            <a:extLst>
              <a:ext uri="{FF2B5EF4-FFF2-40B4-BE49-F238E27FC236}">
                <a16:creationId xmlns:a16="http://schemas.microsoft.com/office/drawing/2014/main" xmlns="" id="{1269B1AF-F6F1-4A87-9255-0904F1FB7F71}"/>
              </a:ext>
            </a:extLst>
          </p:cNvPr>
          <p:cNvCxnSpPr/>
          <p:nvPr userDrawn="1"/>
        </p:nvCxnSpPr>
        <p:spPr>
          <a:xfrm flipH="1">
            <a:off x="7918058" y="-3938"/>
            <a:ext cx="3072898" cy="307289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7966618-9061-47F5-BCC8-059835F090BE}"/>
              </a:ext>
            </a:extLst>
          </p:cNvPr>
          <p:cNvCxnSpPr>
            <a:cxnSpLocks/>
          </p:cNvCxnSpPr>
          <p:nvPr userDrawn="1"/>
        </p:nvCxnSpPr>
        <p:spPr>
          <a:xfrm flipH="1">
            <a:off x="-17628" y="3029744"/>
            <a:ext cx="1737388" cy="17373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591553" y="3174421"/>
            <a:ext cx="5358844" cy="2502827"/>
          </a:xfrm>
        </p:spPr>
        <p:txBody>
          <a:bodyPr lIns="0" rIns="0" anchor="b">
            <a:noAutofit/>
          </a:bodyPr>
          <a:lstStyle>
            <a:lvl1pPr algn="l">
              <a:lnSpc>
                <a:spcPct val="80000"/>
              </a:lnSpc>
              <a:defRPr lang="en-US" sz="6600" b="1" kern="120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p:cNvSpPr>
            <a:spLocks noGrp="1"/>
          </p:cNvSpPr>
          <p:nvPr>
            <p:ph type="subTitle" idx="1"/>
          </p:nvPr>
        </p:nvSpPr>
        <p:spPr>
          <a:xfrm>
            <a:off x="591552" y="5682374"/>
            <a:ext cx="5358844" cy="554938"/>
          </a:xfrm>
        </p:spPr>
        <p:txBody>
          <a:bodyPr lIns="0" rIns="0">
            <a:normAutofit/>
          </a:bodyPr>
          <a:lstStyle>
            <a:lvl1pPr marL="0" indent="0" algn="l">
              <a:buNone/>
              <a:defRPr lang="en-US" sz="2400" kern="120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EDE275-BE14-4364-AEA2-5F5667C0FD49}" type="slidenum">
              <a:rPr lang="en-US" smtClean="0"/>
              <a:pPr/>
              <a:t>‹Nº›</a:t>
            </a:fld>
            <a:endParaRPr lang="en-US" dirty="0"/>
          </a:p>
        </p:txBody>
      </p:sp>
    </p:spTree>
    <p:extLst>
      <p:ext uri="{BB962C8B-B14F-4D97-AF65-F5344CB8AC3E}">
        <p14:creationId xmlns:p14="http://schemas.microsoft.com/office/powerpoint/2010/main" val="17415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right-image">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907738A3-970C-4068-BDC3-66BFA764C3EA}"/>
              </a:ext>
            </a:extLst>
          </p:cNvPr>
          <p:cNvSpPr>
            <a:spLocks/>
          </p:cNvSpPr>
          <p:nvPr userDrawn="1"/>
        </p:nvSpPr>
        <p:spPr bwMode="auto">
          <a:xfrm>
            <a:off x="0" y="-3938"/>
            <a:ext cx="12188824"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dirty="0"/>
          </a:p>
        </p:txBody>
      </p:sp>
      <p:sp>
        <p:nvSpPr>
          <p:cNvPr id="2" name="Date Placeholder 1"/>
          <p:cNvSpPr>
            <a:spLocks noGrp="1"/>
          </p:cNvSpPr>
          <p:nvPr>
            <p:ph type="dt" sz="half" idx="10"/>
          </p:nvPr>
        </p:nvSpPr>
        <p:spPr/>
        <p:txBody>
          <a:bodyPr/>
          <a:lstStyle/>
          <a:p>
            <a:fld id="{425404F2-BE9A-4460-8815-8F645183555F}" type="datetimeFigureOut">
              <a:rPr lang="en-US" smtClean="0"/>
              <a:pPr/>
              <a:t>8/6/2019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E69268-9C8B-4EBF-A9EE-DC5DC2D48DC3}" type="slidenum">
              <a:rPr lang="en-US" smtClean="0"/>
              <a:pPr/>
              <a:t>‹Nº›</a:t>
            </a:fld>
            <a:endParaRPr lang="en-US" dirty="0"/>
          </a:p>
        </p:txBody>
      </p:sp>
      <p:sp>
        <p:nvSpPr>
          <p:cNvPr id="16" name="Picture Placeholder 15">
            <a:extLst>
              <a:ext uri="{FF2B5EF4-FFF2-40B4-BE49-F238E27FC236}">
                <a16:creationId xmlns:a16="http://schemas.microsoft.com/office/drawing/2014/main" xmlns="" id="{704CD50C-6BC6-42E1-AC65-BA6F7D53B8DA}"/>
              </a:ext>
            </a:extLst>
          </p:cNvPr>
          <p:cNvSpPr>
            <a:spLocks noGrp="1"/>
          </p:cNvSpPr>
          <p:nvPr>
            <p:ph type="pic" sz="quarter" idx="13"/>
          </p:nvPr>
        </p:nvSpPr>
        <p:spPr>
          <a:xfrm>
            <a:off x="617538" y="638629"/>
            <a:ext cx="4983162" cy="2286315"/>
          </a:xfrm>
          <a:solidFill>
            <a:schemeClr val="bg1">
              <a:lumMod val="95000"/>
            </a:schemeClr>
          </a:solidFill>
        </p:spPr>
        <p:txBody>
          <a:bodyPr>
            <a:normAutofit/>
          </a:bodyPr>
          <a:lstStyle>
            <a:lvl1pPr marL="0" indent="0">
              <a:buFontTx/>
              <a:buNone/>
              <a:defRPr sz="2400">
                <a:latin typeface="Open Sans" panose="020B0606030504020204" pitchFamily="34" charset="0"/>
                <a:ea typeface="Open Sans" panose="020B0606030504020204" pitchFamily="34" charset="0"/>
                <a:cs typeface="Open Sans" panose="020B0606030504020204" pitchFamily="34" charset="0"/>
              </a:defRPr>
            </a:lvl1pPr>
          </a:lstStyle>
          <a:p>
            <a:endParaRPr lang="en-IN" dirty="0"/>
          </a:p>
        </p:txBody>
      </p:sp>
    </p:spTree>
    <p:extLst>
      <p:ext uri="{BB962C8B-B14F-4D97-AF65-F5344CB8AC3E}">
        <p14:creationId xmlns:p14="http://schemas.microsoft.com/office/powerpoint/2010/main" val="168124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l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CA464045-3D7F-412D-BDAC-2BAC67DAF352}"/>
              </a:ext>
            </a:extLst>
          </p:cNvPr>
          <p:cNvSpPr>
            <a:spLocks/>
          </p:cNvSpPr>
          <p:nvPr userDrawn="1"/>
        </p:nvSpPr>
        <p:spPr bwMode="auto">
          <a:xfrm>
            <a:off x="0" y="-3938"/>
            <a:ext cx="12188824"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dirty="0"/>
          </a:p>
        </p:txBody>
      </p:sp>
      <p:sp>
        <p:nvSpPr>
          <p:cNvPr id="2" name="Date Placeholder 1"/>
          <p:cNvSpPr>
            <a:spLocks noGrp="1"/>
          </p:cNvSpPr>
          <p:nvPr>
            <p:ph type="dt" sz="half" idx="10"/>
          </p:nvPr>
        </p:nvSpPr>
        <p:spPr/>
        <p:txBody>
          <a:bodyPr/>
          <a:lstStyle/>
          <a:p>
            <a:fld id="{425404F2-BE9A-4460-8815-8F645183555F}" type="datetimeFigureOut">
              <a:rPr lang="en-US" smtClean="0"/>
              <a:pPr/>
              <a:t>8/6/2019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E69268-9C8B-4EBF-A9EE-DC5DC2D48DC3}" type="slidenum">
              <a:rPr lang="en-US" smtClean="0"/>
              <a:pPr/>
              <a:t>‹Nº›</a:t>
            </a:fld>
            <a:endParaRPr lang="en-US" dirty="0"/>
          </a:p>
        </p:txBody>
      </p:sp>
      <p:sp>
        <p:nvSpPr>
          <p:cNvPr id="33" name="Picture Placeholder 32">
            <a:extLst>
              <a:ext uri="{FF2B5EF4-FFF2-40B4-BE49-F238E27FC236}">
                <a16:creationId xmlns:a16="http://schemas.microsoft.com/office/drawing/2014/main" xmlns="" id="{045FC956-0407-4BD5-80E9-3ACF26CCDB25}"/>
              </a:ext>
            </a:extLst>
          </p:cNvPr>
          <p:cNvSpPr>
            <a:spLocks noGrp="1"/>
          </p:cNvSpPr>
          <p:nvPr>
            <p:ph type="pic" sz="quarter" idx="13"/>
          </p:nvPr>
        </p:nvSpPr>
        <p:spPr>
          <a:xfrm>
            <a:off x="996100" y="992223"/>
            <a:ext cx="2975420" cy="2562667"/>
          </a:xfrm>
          <a:custGeom>
            <a:avLst/>
            <a:gdLst>
              <a:gd name="connsiteX0" fmla="*/ 0 w 2975420"/>
              <a:gd name="connsiteY0" fmla="*/ 0 h 2562667"/>
              <a:gd name="connsiteX1" fmla="*/ 2975420 w 2975420"/>
              <a:gd name="connsiteY1" fmla="*/ 0 h 2562667"/>
              <a:gd name="connsiteX2" fmla="*/ 2975420 w 2975420"/>
              <a:gd name="connsiteY2" fmla="*/ 2562667 h 2562667"/>
              <a:gd name="connsiteX3" fmla="*/ 0 w 2975420"/>
              <a:gd name="connsiteY3" fmla="*/ 2562667 h 2562667"/>
            </a:gdLst>
            <a:ahLst/>
            <a:cxnLst>
              <a:cxn ang="0">
                <a:pos x="connsiteX0" y="connsiteY0"/>
              </a:cxn>
              <a:cxn ang="0">
                <a:pos x="connsiteX1" y="connsiteY1"/>
              </a:cxn>
              <a:cxn ang="0">
                <a:pos x="connsiteX2" y="connsiteY2"/>
              </a:cxn>
              <a:cxn ang="0">
                <a:pos x="connsiteX3" y="connsiteY3"/>
              </a:cxn>
            </a:cxnLst>
            <a:rect l="l" t="t" r="r" b="b"/>
            <a:pathLst>
              <a:path w="2975420" h="2562667">
                <a:moveTo>
                  <a:pt x="0" y="0"/>
                </a:moveTo>
                <a:lnTo>
                  <a:pt x="2975420" y="0"/>
                </a:lnTo>
                <a:lnTo>
                  <a:pt x="2975420" y="2562667"/>
                </a:lnTo>
                <a:lnTo>
                  <a:pt x="0" y="2562667"/>
                </a:lnTo>
                <a:close/>
              </a:path>
            </a:pathLst>
          </a:custGeom>
          <a:solidFill>
            <a:schemeClr val="bg1">
              <a:lumMod val="95000"/>
            </a:schemeClr>
          </a:solidFill>
        </p:spPr>
        <p:txBody>
          <a:bodyPr wrap="square">
            <a:noAutofit/>
          </a:bodyPr>
          <a:lstStyle>
            <a:lvl1pPr marL="0" indent="0">
              <a:buNone/>
              <a:defRPr sz="2400"/>
            </a:lvl1pPr>
          </a:lstStyle>
          <a:p>
            <a:endParaRPr lang="en-IN" dirty="0"/>
          </a:p>
        </p:txBody>
      </p:sp>
      <p:sp>
        <p:nvSpPr>
          <p:cNvPr id="36" name="Picture Placeholder 35">
            <a:extLst>
              <a:ext uri="{FF2B5EF4-FFF2-40B4-BE49-F238E27FC236}">
                <a16:creationId xmlns:a16="http://schemas.microsoft.com/office/drawing/2014/main" xmlns="" id="{43FEC80B-FB98-4363-AA5A-150371C3A58F}"/>
              </a:ext>
            </a:extLst>
          </p:cNvPr>
          <p:cNvSpPr>
            <a:spLocks noGrp="1"/>
          </p:cNvSpPr>
          <p:nvPr>
            <p:ph type="pic" sz="quarter" idx="14"/>
          </p:nvPr>
        </p:nvSpPr>
        <p:spPr>
          <a:xfrm>
            <a:off x="7086878" y="3943003"/>
            <a:ext cx="4103296" cy="1912851"/>
          </a:xfrm>
          <a:custGeom>
            <a:avLst/>
            <a:gdLst>
              <a:gd name="connsiteX0" fmla="*/ 0 w 4103296"/>
              <a:gd name="connsiteY0" fmla="*/ 0 h 1912851"/>
              <a:gd name="connsiteX1" fmla="*/ 4103296 w 4103296"/>
              <a:gd name="connsiteY1" fmla="*/ 0 h 1912851"/>
              <a:gd name="connsiteX2" fmla="*/ 4103296 w 4103296"/>
              <a:gd name="connsiteY2" fmla="*/ 1912851 h 1912851"/>
              <a:gd name="connsiteX3" fmla="*/ 0 w 4103296"/>
              <a:gd name="connsiteY3" fmla="*/ 1912851 h 1912851"/>
            </a:gdLst>
            <a:ahLst/>
            <a:cxnLst>
              <a:cxn ang="0">
                <a:pos x="connsiteX0" y="connsiteY0"/>
              </a:cxn>
              <a:cxn ang="0">
                <a:pos x="connsiteX1" y="connsiteY1"/>
              </a:cxn>
              <a:cxn ang="0">
                <a:pos x="connsiteX2" y="connsiteY2"/>
              </a:cxn>
              <a:cxn ang="0">
                <a:pos x="connsiteX3" y="connsiteY3"/>
              </a:cxn>
            </a:cxnLst>
            <a:rect l="l" t="t" r="r" b="b"/>
            <a:pathLst>
              <a:path w="4103296" h="1912851">
                <a:moveTo>
                  <a:pt x="0" y="0"/>
                </a:moveTo>
                <a:lnTo>
                  <a:pt x="4103296" y="0"/>
                </a:lnTo>
                <a:lnTo>
                  <a:pt x="4103296" y="1912851"/>
                </a:lnTo>
                <a:lnTo>
                  <a:pt x="0" y="1912851"/>
                </a:lnTo>
                <a:close/>
              </a:path>
            </a:pathLst>
          </a:custGeom>
          <a:solidFill>
            <a:schemeClr val="bg1">
              <a:lumMod val="95000"/>
            </a:schemeClr>
          </a:solidFill>
        </p:spPr>
        <p:txBody>
          <a:bodyPr wrap="square">
            <a:noAutofit/>
          </a:bodyPr>
          <a:lstStyle>
            <a:lvl1pPr marL="0" indent="0">
              <a:buNone/>
              <a:defRPr sz="2400"/>
            </a:lvl1pPr>
          </a:lstStyle>
          <a:p>
            <a:endParaRPr lang="en-IN" dirty="0"/>
          </a:p>
        </p:txBody>
      </p:sp>
    </p:spTree>
    <p:extLst>
      <p:ext uri="{BB962C8B-B14F-4D97-AF65-F5344CB8AC3E}">
        <p14:creationId xmlns:p14="http://schemas.microsoft.com/office/powerpoint/2010/main" val="3795590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xmlns="" id="{B01451AF-AAB8-4200-9AA1-70DF9E952F11}"/>
              </a:ext>
            </a:extLst>
          </p:cNvPr>
          <p:cNvSpPr>
            <a:spLocks/>
          </p:cNvSpPr>
          <p:nvPr userDrawn="1"/>
        </p:nvSpPr>
        <p:spPr bwMode="auto">
          <a:xfrm>
            <a:off x="0" y="-3938"/>
            <a:ext cx="12188824"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dirty="0"/>
          </a:p>
        </p:txBody>
      </p:sp>
      <p:sp>
        <p:nvSpPr>
          <p:cNvPr id="2" name="Date Placeholder 1"/>
          <p:cNvSpPr>
            <a:spLocks noGrp="1"/>
          </p:cNvSpPr>
          <p:nvPr>
            <p:ph type="dt" sz="half" idx="10"/>
          </p:nvPr>
        </p:nvSpPr>
        <p:spPr/>
        <p:txBody>
          <a:bodyPr/>
          <a:lstStyle/>
          <a:p>
            <a:fld id="{425404F2-BE9A-4460-8815-8F645183555F}" type="datetimeFigureOut">
              <a:rPr lang="en-US" smtClean="0"/>
              <a:pPr/>
              <a:t>8/6/2019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2693475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351923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2118170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8/6/2019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305318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8/6/2019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795899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xmlns="" id="{2D52EE2A-D916-4AED-B325-45EC43B25400}"/>
              </a:ext>
            </a:extLst>
          </p:cNvPr>
          <p:cNvSpPr>
            <a:spLocks/>
          </p:cNvSpPr>
          <p:nvPr userDrawn="1"/>
        </p:nvSpPr>
        <p:spPr bwMode="auto">
          <a:xfrm>
            <a:off x="0" y="-3938"/>
            <a:ext cx="12188824"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dirty="0"/>
          </a:p>
        </p:txBody>
      </p:sp>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8/6/2019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142987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8/6/2019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1129081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dirty="0"/>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8/6/2019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375381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xmlns="" id="{40072922-33C4-4B41-B07E-A2C165941FC0}"/>
              </a:ext>
            </a:extLst>
          </p:cNvPr>
          <p:cNvSpPr>
            <a:spLocks/>
          </p:cNvSpPr>
          <p:nvPr userDrawn="1"/>
        </p:nvSpPr>
        <p:spPr bwMode="auto">
          <a:xfrm>
            <a:off x="0" y="-3938"/>
            <a:ext cx="12188824"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dirty="0"/>
          </a:p>
        </p:txBody>
      </p:sp>
      <p:sp>
        <p:nvSpPr>
          <p:cNvPr id="4" name="Date Placeholder 3"/>
          <p:cNvSpPr>
            <a:spLocks noGrp="1"/>
          </p:cNvSpPr>
          <p:nvPr>
            <p:ph type="dt" sz="half" idx="10"/>
          </p:nvPr>
        </p:nvSpPr>
        <p:spPr/>
        <p:txBody>
          <a:bodyPr/>
          <a:lstStyle/>
          <a:p>
            <a:fld id="{425404F2-BE9A-4460-8815-8F645183555F}" type="datetimeFigureOut">
              <a:rPr lang="en-US" smtClean="0"/>
              <a:pPr/>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‹Nº›</a:t>
            </a:fld>
            <a:endParaRPr lang="en-US" dirty="0"/>
          </a:p>
        </p:txBody>
      </p:sp>
      <p:sp>
        <p:nvSpPr>
          <p:cNvPr id="7" name="Title 1">
            <a:extLst>
              <a:ext uri="{FF2B5EF4-FFF2-40B4-BE49-F238E27FC236}">
                <a16:creationId xmlns:a16="http://schemas.microsoft.com/office/drawing/2014/main" xmlns="" id="{9C6F62FE-A218-4FF4-BF4B-A352B0436A5A}"/>
              </a:ext>
            </a:extLst>
          </p:cNvPr>
          <p:cNvSpPr>
            <a:spLocks noGrp="1"/>
          </p:cNvSpPr>
          <p:nvPr>
            <p:ph type="title"/>
          </p:nvPr>
        </p:nvSpPr>
        <p:spPr>
          <a:xfrm>
            <a:off x="609441" y="274639"/>
            <a:ext cx="10969943" cy="711081"/>
          </a:xfrm>
        </p:spPr>
        <p:txBody>
          <a:bodyPr lIns="0" rIns="0"/>
          <a:lstStyle>
            <a:lvl1pPr>
              <a:defRPr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8" name="Rectangle 7">
            <a:extLst>
              <a:ext uri="{FF2B5EF4-FFF2-40B4-BE49-F238E27FC236}">
                <a16:creationId xmlns:a16="http://schemas.microsoft.com/office/drawing/2014/main" xmlns="" id="{181EF826-198D-4368-A76F-9E1DBEF4FFBE}"/>
              </a:ext>
            </a:extLst>
          </p:cNvPr>
          <p:cNvSpPr/>
          <p:nvPr userDrawn="1"/>
        </p:nvSpPr>
        <p:spPr>
          <a:xfrm>
            <a:off x="0" y="267419"/>
            <a:ext cx="333772" cy="733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 Placeholder 9">
            <a:extLst>
              <a:ext uri="{FF2B5EF4-FFF2-40B4-BE49-F238E27FC236}">
                <a16:creationId xmlns:a16="http://schemas.microsoft.com/office/drawing/2014/main" xmlns="" id="{77DFC7F0-CE29-402B-AD65-76FC395728EE}"/>
              </a:ext>
            </a:extLst>
          </p:cNvPr>
          <p:cNvSpPr>
            <a:spLocks noGrp="1"/>
          </p:cNvSpPr>
          <p:nvPr>
            <p:ph type="body" sz="quarter" idx="13"/>
          </p:nvPr>
        </p:nvSpPr>
        <p:spPr>
          <a:xfrm>
            <a:off x="609600" y="970941"/>
            <a:ext cx="10969625" cy="412651"/>
          </a:xfrm>
        </p:spPr>
        <p:txBody>
          <a:bodyPr lIns="0" rIns="0">
            <a:normAutofit/>
          </a:bodyPr>
          <a:lstStyle>
            <a:lvl1pPr marL="0" indent="0">
              <a:buFontTx/>
              <a:buNone/>
              <a:defRPr sz="16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Edit Master text styles</a:t>
            </a:r>
            <a:endParaRPr lang="en-IN" dirty="0"/>
          </a:p>
        </p:txBody>
      </p:sp>
    </p:spTree>
    <p:extLst>
      <p:ext uri="{BB962C8B-B14F-4D97-AF65-F5344CB8AC3E}">
        <p14:creationId xmlns:p14="http://schemas.microsoft.com/office/powerpoint/2010/main" val="3957718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3984158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535022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enter Title Slide">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xmlns="" id="{40072922-33C4-4B41-B07E-A2C165941FC0}"/>
              </a:ext>
            </a:extLst>
          </p:cNvPr>
          <p:cNvSpPr>
            <a:spLocks/>
          </p:cNvSpPr>
          <p:nvPr userDrawn="1"/>
        </p:nvSpPr>
        <p:spPr bwMode="auto">
          <a:xfrm>
            <a:off x="0" y="-3938"/>
            <a:ext cx="12188824"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dirty="0"/>
          </a:p>
        </p:txBody>
      </p:sp>
      <p:sp>
        <p:nvSpPr>
          <p:cNvPr id="9" name="Rectangle 8">
            <a:extLst>
              <a:ext uri="{FF2B5EF4-FFF2-40B4-BE49-F238E27FC236}">
                <a16:creationId xmlns:a16="http://schemas.microsoft.com/office/drawing/2014/main" xmlns="" id="{FB176D7C-AD54-4A86-A2B2-57A15452FE9A}"/>
              </a:ext>
            </a:extLst>
          </p:cNvPr>
          <p:cNvSpPr/>
          <p:nvPr userDrawn="1"/>
        </p:nvSpPr>
        <p:spPr>
          <a:xfrm>
            <a:off x="0" y="3573016"/>
            <a:ext cx="12188825" cy="32849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Date Placeholder 3"/>
          <p:cNvSpPr>
            <a:spLocks noGrp="1"/>
          </p:cNvSpPr>
          <p:nvPr>
            <p:ph type="dt" sz="half" idx="10"/>
          </p:nvPr>
        </p:nvSpPr>
        <p:spPr/>
        <p:txBody>
          <a:bodyPr/>
          <a:lstStyle/>
          <a:p>
            <a:fld id="{425404F2-BE9A-4460-8815-8F645183555F}" type="datetimeFigureOut">
              <a:rPr lang="en-US" smtClean="0"/>
              <a:pPr/>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‹Nº›</a:t>
            </a:fld>
            <a:endParaRPr lang="en-US" dirty="0"/>
          </a:p>
        </p:txBody>
      </p:sp>
      <p:sp>
        <p:nvSpPr>
          <p:cNvPr id="7" name="Title 1">
            <a:extLst>
              <a:ext uri="{FF2B5EF4-FFF2-40B4-BE49-F238E27FC236}">
                <a16:creationId xmlns:a16="http://schemas.microsoft.com/office/drawing/2014/main" xmlns="" id="{9C6F62FE-A218-4FF4-BF4B-A352B0436A5A}"/>
              </a:ext>
            </a:extLst>
          </p:cNvPr>
          <p:cNvSpPr>
            <a:spLocks noGrp="1"/>
          </p:cNvSpPr>
          <p:nvPr>
            <p:ph type="title"/>
          </p:nvPr>
        </p:nvSpPr>
        <p:spPr>
          <a:xfrm>
            <a:off x="609441" y="735871"/>
            <a:ext cx="10969943" cy="711081"/>
          </a:xfrm>
        </p:spPr>
        <p:txBody>
          <a:bodyPr lIns="0" rIns="0"/>
          <a:lstStyle>
            <a:lvl1pPr algn="ctr">
              <a:defRPr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xmlns="" id="{77DFC7F0-CE29-402B-AD65-76FC395728EE}"/>
              </a:ext>
            </a:extLst>
          </p:cNvPr>
          <p:cNvSpPr>
            <a:spLocks noGrp="1"/>
          </p:cNvSpPr>
          <p:nvPr>
            <p:ph type="body" sz="quarter" idx="13"/>
          </p:nvPr>
        </p:nvSpPr>
        <p:spPr>
          <a:xfrm>
            <a:off x="609600" y="1432173"/>
            <a:ext cx="10969625" cy="412651"/>
          </a:xfrm>
        </p:spPr>
        <p:txBody>
          <a:bodyPr lIns="0" rIns="0">
            <a:normAutofit/>
          </a:bodyPr>
          <a:lstStyle>
            <a:lvl1pPr marL="0" indent="0" algn="ctr">
              <a:buFontTx/>
              <a:buNone/>
              <a:defRPr sz="16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Edit Master text styles</a:t>
            </a:r>
            <a:endParaRPr lang="en-IN" dirty="0"/>
          </a:p>
        </p:txBody>
      </p:sp>
    </p:spTree>
    <p:extLst>
      <p:ext uri="{BB962C8B-B14F-4D97-AF65-F5344CB8AC3E}">
        <p14:creationId xmlns:p14="http://schemas.microsoft.com/office/powerpoint/2010/main" val="3835506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xmlns="" id="{40072922-33C4-4B41-B07E-A2C165941FC0}"/>
              </a:ext>
            </a:extLst>
          </p:cNvPr>
          <p:cNvSpPr>
            <a:spLocks/>
          </p:cNvSpPr>
          <p:nvPr userDrawn="1"/>
        </p:nvSpPr>
        <p:spPr bwMode="auto">
          <a:xfrm>
            <a:off x="0" y="-3938"/>
            <a:ext cx="12188824"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dirty="0"/>
          </a:p>
        </p:txBody>
      </p:sp>
      <p:sp>
        <p:nvSpPr>
          <p:cNvPr id="9" name="Rectangle 8">
            <a:extLst>
              <a:ext uri="{FF2B5EF4-FFF2-40B4-BE49-F238E27FC236}">
                <a16:creationId xmlns:a16="http://schemas.microsoft.com/office/drawing/2014/main" xmlns="" id="{06E5C63D-C7C9-4425-B5F5-CDC2151D9BE1}"/>
              </a:ext>
            </a:extLst>
          </p:cNvPr>
          <p:cNvSpPr/>
          <p:nvPr userDrawn="1"/>
        </p:nvSpPr>
        <p:spPr>
          <a:xfrm>
            <a:off x="0" y="3573016"/>
            <a:ext cx="12188825" cy="32849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Date Placeholder 3"/>
          <p:cNvSpPr>
            <a:spLocks noGrp="1"/>
          </p:cNvSpPr>
          <p:nvPr>
            <p:ph type="dt" sz="half" idx="10"/>
          </p:nvPr>
        </p:nvSpPr>
        <p:spPr/>
        <p:txBody>
          <a:bodyPr/>
          <a:lstStyle/>
          <a:p>
            <a:fld id="{425404F2-BE9A-4460-8815-8F645183555F}" type="datetimeFigureOut">
              <a:rPr lang="en-US" smtClean="0"/>
              <a:pPr/>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‹Nº›</a:t>
            </a:fld>
            <a:endParaRPr lang="en-US" dirty="0"/>
          </a:p>
        </p:txBody>
      </p:sp>
      <p:sp>
        <p:nvSpPr>
          <p:cNvPr id="7" name="Title 1">
            <a:extLst>
              <a:ext uri="{FF2B5EF4-FFF2-40B4-BE49-F238E27FC236}">
                <a16:creationId xmlns:a16="http://schemas.microsoft.com/office/drawing/2014/main" xmlns="" id="{9C6F62FE-A218-4FF4-BF4B-A352B0436A5A}"/>
              </a:ext>
            </a:extLst>
          </p:cNvPr>
          <p:cNvSpPr>
            <a:spLocks noGrp="1"/>
          </p:cNvSpPr>
          <p:nvPr>
            <p:ph type="title"/>
          </p:nvPr>
        </p:nvSpPr>
        <p:spPr>
          <a:xfrm>
            <a:off x="609441" y="274639"/>
            <a:ext cx="10969943" cy="711081"/>
          </a:xfrm>
        </p:spPr>
        <p:txBody>
          <a:bodyPr lIns="0" rIns="0"/>
          <a:lstStyle>
            <a:lvl1pPr>
              <a:defRPr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8" name="Rectangle 7">
            <a:extLst>
              <a:ext uri="{FF2B5EF4-FFF2-40B4-BE49-F238E27FC236}">
                <a16:creationId xmlns:a16="http://schemas.microsoft.com/office/drawing/2014/main" xmlns="" id="{181EF826-198D-4368-A76F-9E1DBEF4FFBE}"/>
              </a:ext>
            </a:extLst>
          </p:cNvPr>
          <p:cNvSpPr/>
          <p:nvPr userDrawn="1"/>
        </p:nvSpPr>
        <p:spPr>
          <a:xfrm>
            <a:off x="0" y="267419"/>
            <a:ext cx="333772" cy="733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 Placeholder 9">
            <a:extLst>
              <a:ext uri="{FF2B5EF4-FFF2-40B4-BE49-F238E27FC236}">
                <a16:creationId xmlns:a16="http://schemas.microsoft.com/office/drawing/2014/main" xmlns="" id="{77DFC7F0-CE29-402B-AD65-76FC395728EE}"/>
              </a:ext>
            </a:extLst>
          </p:cNvPr>
          <p:cNvSpPr>
            <a:spLocks noGrp="1"/>
          </p:cNvSpPr>
          <p:nvPr>
            <p:ph type="body" sz="quarter" idx="13"/>
          </p:nvPr>
        </p:nvSpPr>
        <p:spPr>
          <a:xfrm>
            <a:off x="609600" y="970941"/>
            <a:ext cx="10969625" cy="412651"/>
          </a:xfrm>
        </p:spPr>
        <p:txBody>
          <a:bodyPr lIns="0" rIns="0">
            <a:normAutofit/>
          </a:bodyPr>
          <a:lstStyle>
            <a:lvl1pPr marL="0" indent="0">
              <a:buFontTx/>
              <a:buNone/>
              <a:defRPr sz="16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Edit Master text styles</a:t>
            </a:r>
            <a:endParaRPr lang="en-IN" dirty="0"/>
          </a:p>
        </p:txBody>
      </p:sp>
      <p:sp>
        <p:nvSpPr>
          <p:cNvPr id="3" name="Picture Placeholder 2">
            <a:extLst>
              <a:ext uri="{FF2B5EF4-FFF2-40B4-BE49-F238E27FC236}">
                <a16:creationId xmlns:a16="http://schemas.microsoft.com/office/drawing/2014/main" xmlns="" id="{D51E1A2C-83B3-4044-A99E-E73695BA6D8E}"/>
              </a:ext>
            </a:extLst>
          </p:cNvPr>
          <p:cNvSpPr>
            <a:spLocks noGrp="1"/>
          </p:cNvSpPr>
          <p:nvPr>
            <p:ph type="pic" sz="quarter" idx="14"/>
          </p:nvPr>
        </p:nvSpPr>
        <p:spPr>
          <a:xfrm>
            <a:off x="9080583" y="1700213"/>
            <a:ext cx="2498641" cy="1728787"/>
          </a:xfrm>
          <a:solidFill>
            <a:schemeClr val="bg1">
              <a:lumMod val="95000"/>
            </a:schemeClr>
          </a:solidFill>
        </p:spPr>
        <p:txBody>
          <a:bodyPr>
            <a:normAutofit/>
          </a:bodyPr>
          <a:lstStyle>
            <a:lvl1pPr marL="0" indent="0">
              <a:buFontTx/>
              <a:buNone/>
              <a:defRPr sz="20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IN" dirty="0"/>
          </a:p>
        </p:txBody>
      </p:sp>
      <p:sp>
        <p:nvSpPr>
          <p:cNvPr id="20" name="Picture Placeholder 2">
            <a:extLst>
              <a:ext uri="{FF2B5EF4-FFF2-40B4-BE49-F238E27FC236}">
                <a16:creationId xmlns:a16="http://schemas.microsoft.com/office/drawing/2014/main" xmlns="" id="{6B5483CB-2629-4B4B-B1D4-0AC4B7596B65}"/>
              </a:ext>
            </a:extLst>
          </p:cNvPr>
          <p:cNvSpPr>
            <a:spLocks noGrp="1"/>
          </p:cNvSpPr>
          <p:nvPr>
            <p:ph type="pic" sz="quarter" idx="15"/>
          </p:nvPr>
        </p:nvSpPr>
        <p:spPr>
          <a:xfrm>
            <a:off x="6445003" y="1700213"/>
            <a:ext cx="2498641" cy="1728787"/>
          </a:xfrm>
          <a:solidFill>
            <a:schemeClr val="bg1">
              <a:lumMod val="95000"/>
            </a:schemeClr>
          </a:solidFill>
        </p:spPr>
        <p:txBody>
          <a:bodyPr>
            <a:normAutofit/>
          </a:bodyPr>
          <a:lstStyle>
            <a:lvl1pPr marL="0" indent="0">
              <a:buFontTx/>
              <a:buNone/>
              <a:defRPr sz="20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IN" dirty="0"/>
          </a:p>
        </p:txBody>
      </p:sp>
      <p:sp>
        <p:nvSpPr>
          <p:cNvPr id="21" name="Picture Placeholder 2">
            <a:extLst>
              <a:ext uri="{FF2B5EF4-FFF2-40B4-BE49-F238E27FC236}">
                <a16:creationId xmlns:a16="http://schemas.microsoft.com/office/drawing/2014/main" xmlns="" id="{F1D0B764-F38F-4B40-9632-5241D6EB0030}"/>
              </a:ext>
            </a:extLst>
          </p:cNvPr>
          <p:cNvSpPr>
            <a:spLocks noGrp="1"/>
          </p:cNvSpPr>
          <p:nvPr>
            <p:ph type="pic" sz="quarter" idx="16"/>
          </p:nvPr>
        </p:nvSpPr>
        <p:spPr>
          <a:xfrm>
            <a:off x="3809422" y="1700213"/>
            <a:ext cx="2498641" cy="1728787"/>
          </a:xfrm>
          <a:solidFill>
            <a:schemeClr val="bg1">
              <a:lumMod val="95000"/>
            </a:schemeClr>
          </a:solidFill>
        </p:spPr>
        <p:txBody>
          <a:bodyPr>
            <a:normAutofit/>
          </a:bodyPr>
          <a:lstStyle>
            <a:lvl1pPr marL="0" indent="0">
              <a:buFontTx/>
              <a:buNone/>
              <a:defRPr sz="20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IN" dirty="0"/>
          </a:p>
        </p:txBody>
      </p:sp>
    </p:spTree>
    <p:extLst>
      <p:ext uri="{BB962C8B-B14F-4D97-AF65-F5344CB8AC3E}">
        <p14:creationId xmlns:p14="http://schemas.microsoft.com/office/powerpoint/2010/main" val="360202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d Projects">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xmlns="" id="{2D19CCD7-AB85-4AD6-9151-9EE71B428A6C}"/>
              </a:ext>
            </a:extLst>
          </p:cNvPr>
          <p:cNvSpPr>
            <a:spLocks/>
          </p:cNvSpPr>
          <p:nvPr userDrawn="1"/>
        </p:nvSpPr>
        <p:spPr bwMode="auto">
          <a:xfrm>
            <a:off x="0" y="-3938"/>
            <a:ext cx="12188824"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dirty="0"/>
          </a:p>
        </p:txBody>
      </p:sp>
      <p:sp>
        <p:nvSpPr>
          <p:cNvPr id="4" name="Date Placeholder 3"/>
          <p:cNvSpPr>
            <a:spLocks noGrp="1"/>
          </p:cNvSpPr>
          <p:nvPr>
            <p:ph type="dt" sz="half" idx="10"/>
          </p:nvPr>
        </p:nvSpPr>
        <p:spPr/>
        <p:txBody>
          <a:bodyPr/>
          <a:lstStyle/>
          <a:p>
            <a:fld id="{425404F2-BE9A-4460-8815-8F645183555F}" type="datetimeFigureOut">
              <a:rPr lang="en-US" smtClean="0"/>
              <a:pPr/>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‹Nº›</a:t>
            </a:fld>
            <a:endParaRPr lang="en-US" dirty="0"/>
          </a:p>
        </p:txBody>
      </p:sp>
      <p:sp>
        <p:nvSpPr>
          <p:cNvPr id="7" name="Title 1">
            <a:extLst>
              <a:ext uri="{FF2B5EF4-FFF2-40B4-BE49-F238E27FC236}">
                <a16:creationId xmlns:a16="http://schemas.microsoft.com/office/drawing/2014/main" xmlns="" id="{9C6F62FE-A218-4FF4-BF4B-A352B0436A5A}"/>
              </a:ext>
            </a:extLst>
          </p:cNvPr>
          <p:cNvSpPr>
            <a:spLocks noGrp="1"/>
          </p:cNvSpPr>
          <p:nvPr>
            <p:ph type="title"/>
          </p:nvPr>
        </p:nvSpPr>
        <p:spPr>
          <a:xfrm>
            <a:off x="609441" y="274639"/>
            <a:ext cx="10969943" cy="711081"/>
          </a:xfrm>
        </p:spPr>
        <p:txBody>
          <a:bodyPr lIns="0" rIns="0"/>
          <a:lstStyle>
            <a:lvl1pPr>
              <a:defRPr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8" name="Rectangle 7">
            <a:extLst>
              <a:ext uri="{FF2B5EF4-FFF2-40B4-BE49-F238E27FC236}">
                <a16:creationId xmlns:a16="http://schemas.microsoft.com/office/drawing/2014/main" xmlns="" id="{181EF826-198D-4368-A76F-9E1DBEF4FFBE}"/>
              </a:ext>
            </a:extLst>
          </p:cNvPr>
          <p:cNvSpPr/>
          <p:nvPr userDrawn="1"/>
        </p:nvSpPr>
        <p:spPr>
          <a:xfrm>
            <a:off x="0" y="267419"/>
            <a:ext cx="333772" cy="733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 Placeholder 9">
            <a:extLst>
              <a:ext uri="{FF2B5EF4-FFF2-40B4-BE49-F238E27FC236}">
                <a16:creationId xmlns:a16="http://schemas.microsoft.com/office/drawing/2014/main" xmlns="" id="{77DFC7F0-CE29-402B-AD65-76FC395728EE}"/>
              </a:ext>
            </a:extLst>
          </p:cNvPr>
          <p:cNvSpPr>
            <a:spLocks noGrp="1"/>
          </p:cNvSpPr>
          <p:nvPr>
            <p:ph type="body" sz="quarter" idx="13"/>
          </p:nvPr>
        </p:nvSpPr>
        <p:spPr>
          <a:xfrm>
            <a:off x="609600" y="970941"/>
            <a:ext cx="10969625" cy="412651"/>
          </a:xfrm>
        </p:spPr>
        <p:txBody>
          <a:bodyPr lIns="0" rIns="0">
            <a:normAutofit/>
          </a:bodyPr>
          <a:lstStyle>
            <a:lvl1pPr marL="0" indent="0">
              <a:buFontTx/>
              <a:buNone/>
              <a:defRPr sz="16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Edit Master text styles</a:t>
            </a:r>
            <a:endParaRPr lang="en-IN" dirty="0"/>
          </a:p>
        </p:txBody>
      </p:sp>
      <p:sp>
        <p:nvSpPr>
          <p:cNvPr id="3" name="Picture Placeholder 2">
            <a:extLst>
              <a:ext uri="{FF2B5EF4-FFF2-40B4-BE49-F238E27FC236}">
                <a16:creationId xmlns:a16="http://schemas.microsoft.com/office/drawing/2014/main" xmlns="" id="{3657E366-AA36-4EA9-A94C-3FF4A02D967C}"/>
              </a:ext>
            </a:extLst>
          </p:cNvPr>
          <p:cNvSpPr>
            <a:spLocks noGrp="1"/>
          </p:cNvSpPr>
          <p:nvPr userDrawn="1">
            <p:ph type="pic" sz="quarter" idx="14"/>
          </p:nvPr>
        </p:nvSpPr>
        <p:spPr>
          <a:xfrm>
            <a:off x="598312" y="1701356"/>
            <a:ext cx="2483556" cy="1871660"/>
          </a:xfrm>
        </p:spPr>
        <p:txBody>
          <a:bodyPr>
            <a:normAutofit/>
          </a:bodyPr>
          <a:lstStyle>
            <a:lvl1pPr marL="0" indent="0">
              <a:buFontTx/>
              <a:buNone/>
              <a:defRPr sz="18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IN" dirty="0"/>
          </a:p>
        </p:txBody>
      </p:sp>
      <p:sp>
        <p:nvSpPr>
          <p:cNvPr id="27" name="Picture Placeholder 2">
            <a:extLst>
              <a:ext uri="{FF2B5EF4-FFF2-40B4-BE49-F238E27FC236}">
                <a16:creationId xmlns:a16="http://schemas.microsoft.com/office/drawing/2014/main" xmlns="" id="{437DC947-2998-43CA-B59E-37442782D446}"/>
              </a:ext>
            </a:extLst>
          </p:cNvPr>
          <p:cNvSpPr>
            <a:spLocks noGrp="1"/>
          </p:cNvSpPr>
          <p:nvPr userDrawn="1">
            <p:ph type="pic" sz="quarter" idx="15"/>
          </p:nvPr>
        </p:nvSpPr>
        <p:spPr>
          <a:xfrm>
            <a:off x="3428957" y="1701356"/>
            <a:ext cx="2484988" cy="1871660"/>
          </a:xfrm>
        </p:spPr>
        <p:txBody>
          <a:bodyPr>
            <a:normAutofit/>
          </a:bodyPr>
          <a:lstStyle>
            <a:lvl1pPr marL="0" indent="0">
              <a:buFontTx/>
              <a:buNone/>
              <a:defRPr sz="18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IN" dirty="0"/>
          </a:p>
        </p:txBody>
      </p:sp>
      <p:sp>
        <p:nvSpPr>
          <p:cNvPr id="34" name="Picture Placeholder 2">
            <a:extLst>
              <a:ext uri="{FF2B5EF4-FFF2-40B4-BE49-F238E27FC236}">
                <a16:creationId xmlns:a16="http://schemas.microsoft.com/office/drawing/2014/main" xmlns="" id="{1900B230-BD75-4B1F-90C4-CE41EBE6D32B}"/>
              </a:ext>
            </a:extLst>
          </p:cNvPr>
          <p:cNvSpPr>
            <a:spLocks noGrp="1"/>
          </p:cNvSpPr>
          <p:nvPr>
            <p:ph type="pic" sz="quarter" idx="16"/>
          </p:nvPr>
        </p:nvSpPr>
        <p:spPr>
          <a:xfrm>
            <a:off x="6239891" y="1701356"/>
            <a:ext cx="2510788" cy="1871660"/>
          </a:xfrm>
        </p:spPr>
        <p:txBody>
          <a:bodyPr>
            <a:normAutofit/>
          </a:bodyPr>
          <a:lstStyle>
            <a:lvl1pPr marL="0" indent="0">
              <a:buFontTx/>
              <a:buNone/>
              <a:defRPr sz="18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IN" dirty="0"/>
          </a:p>
        </p:txBody>
      </p:sp>
      <p:sp>
        <p:nvSpPr>
          <p:cNvPr id="35" name="Picture Placeholder 2">
            <a:extLst>
              <a:ext uri="{FF2B5EF4-FFF2-40B4-BE49-F238E27FC236}">
                <a16:creationId xmlns:a16="http://schemas.microsoft.com/office/drawing/2014/main" xmlns="" id="{6EA71213-0238-4B27-92EB-BD1C4F27B116}"/>
              </a:ext>
            </a:extLst>
          </p:cNvPr>
          <p:cNvSpPr>
            <a:spLocks noGrp="1"/>
          </p:cNvSpPr>
          <p:nvPr>
            <p:ph type="pic" sz="quarter" idx="17"/>
          </p:nvPr>
        </p:nvSpPr>
        <p:spPr>
          <a:xfrm>
            <a:off x="9062114" y="1701356"/>
            <a:ext cx="2510788" cy="1871660"/>
          </a:xfrm>
        </p:spPr>
        <p:txBody>
          <a:bodyPr>
            <a:normAutofit/>
          </a:bodyPr>
          <a:lstStyle>
            <a:lvl1pPr marL="0" indent="0">
              <a:buFontTx/>
              <a:buNone/>
              <a:defRPr sz="18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IN" dirty="0"/>
          </a:p>
        </p:txBody>
      </p:sp>
    </p:spTree>
    <p:extLst>
      <p:ext uri="{BB962C8B-B14F-4D97-AF65-F5344CB8AC3E}">
        <p14:creationId xmlns:p14="http://schemas.microsoft.com/office/powerpoint/2010/main" val="261806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xmlns="" id="{C403490C-C0DD-4983-B376-EA874F04B364}"/>
              </a:ext>
            </a:extLst>
          </p:cNvPr>
          <p:cNvSpPr>
            <a:spLocks/>
          </p:cNvSpPr>
          <p:nvPr userDrawn="1"/>
        </p:nvSpPr>
        <p:spPr bwMode="auto">
          <a:xfrm>
            <a:off x="0" y="-3938"/>
            <a:ext cx="12188824"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dirty="0"/>
          </a:p>
        </p:txBody>
      </p:sp>
      <p:sp>
        <p:nvSpPr>
          <p:cNvPr id="4" name="Date Placeholder 3"/>
          <p:cNvSpPr>
            <a:spLocks noGrp="1"/>
          </p:cNvSpPr>
          <p:nvPr>
            <p:ph type="dt" sz="half" idx="10"/>
          </p:nvPr>
        </p:nvSpPr>
        <p:spPr/>
        <p:txBody>
          <a:bodyPr/>
          <a:lstStyle/>
          <a:p>
            <a:fld id="{425404F2-BE9A-4460-8815-8F645183555F}" type="datetimeFigureOut">
              <a:rPr lang="en-US" smtClean="0"/>
              <a:pPr/>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‹Nº›</a:t>
            </a:fld>
            <a:endParaRPr lang="en-US" dirty="0"/>
          </a:p>
        </p:txBody>
      </p:sp>
      <p:sp>
        <p:nvSpPr>
          <p:cNvPr id="7" name="Title 1">
            <a:extLst>
              <a:ext uri="{FF2B5EF4-FFF2-40B4-BE49-F238E27FC236}">
                <a16:creationId xmlns:a16="http://schemas.microsoft.com/office/drawing/2014/main" xmlns="" id="{9C6F62FE-A218-4FF4-BF4B-A352B0436A5A}"/>
              </a:ext>
            </a:extLst>
          </p:cNvPr>
          <p:cNvSpPr>
            <a:spLocks noGrp="1"/>
          </p:cNvSpPr>
          <p:nvPr>
            <p:ph type="title"/>
          </p:nvPr>
        </p:nvSpPr>
        <p:spPr>
          <a:xfrm>
            <a:off x="609441" y="274639"/>
            <a:ext cx="10969943" cy="711081"/>
          </a:xfrm>
        </p:spPr>
        <p:txBody>
          <a:bodyPr lIns="0" rIns="0"/>
          <a:lstStyle>
            <a:lvl1pPr>
              <a:defRPr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8" name="Rectangle 7">
            <a:extLst>
              <a:ext uri="{FF2B5EF4-FFF2-40B4-BE49-F238E27FC236}">
                <a16:creationId xmlns:a16="http://schemas.microsoft.com/office/drawing/2014/main" xmlns="" id="{181EF826-198D-4368-A76F-9E1DBEF4FFBE}"/>
              </a:ext>
            </a:extLst>
          </p:cNvPr>
          <p:cNvSpPr/>
          <p:nvPr userDrawn="1"/>
        </p:nvSpPr>
        <p:spPr>
          <a:xfrm>
            <a:off x="0" y="267419"/>
            <a:ext cx="333772" cy="733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 Placeholder 9">
            <a:extLst>
              <a:ext uri="{FF2B5EF4-FFF2-40B4-BE49-F238E27FC236}">
                <a16:creationId xmlns:a16="http://schemas.microsoft.com/office/drawing/2014/main" xmlns="" id="{77DFC7F0-CE29-402B-AD65-76FC395728EE}"/>
              </a:ext>
            </a:extLst>
          </p:cNvPr>
          <p:cNvSpPr>
            <a:spLocks noGrp="1"/>
          </p:cNvSpPr>
          <p:nvPr>
            <p:ph type="body" sz="quarter" idx="13"/>
          </p:nvPr>
        </p:nvSpPr>
        <p:spPr>
          <a:xfrm>
            <a:off x="609600" y="970941"/>
            <a:ext cx="10969625" cy="412651"/>
          </a:xfrm>
        </p:spPr>
        <p:txBody>
          <a:bodyPr lIns="0" rIns="0">
            <a:normAutofit/>
          </a:bodyPr>
          <a:lstStyle>
            <a:lvl1pPr marL="0" indent="0">
              <a:buFontTx/>
              <a:buNone/>
              <a:defRPr sz="16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Edit Master text styles</a:t>
            </a:r>
            <a:endParaRPr lang="en-IN" dirty="0"/>
          </a:p>
        </p:txBody>
      </p:sp>
      <p:sp>
        <p:nvSpPr>
          <p:cNvPr id="2" name="Oval 1">
            <a:extLst>
              <a:ext uri="{FF2B5EF4-FFF2-40B4-BE49-F238E27FC236}">
                <a16:creationId xmlns:a16="http://schemas.microsoft.com/office/drawing/2014/main" xmlns="" id="{D2FBF3A1-F236-4469-979F-4258324891A0}"/>
              </a:ext>
            </a:extLst>
          </p:cNvPr>
          <p:cNvSpPr/>
          <p:nvPr userDrawn="1"/>
        </p:nvSpPr>
        <p:spPr>
          <a:xfrm>
            <a:off x="5179911" y="1988840"/>
            <a:ext cx="1829002" cy="1829002"/>
          </a:xfrm>
          <a:prstGeom prst="ellipse">
            <a:avLst/>
          </a:prstGeom>
          <a:solidFill>
            <a:schemeClr val="accent1"/>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Oval 18">
            <a:extLst>
              <a:ext uri="{FF2B5EF4-FFF2-40B4-BE49-F238E27FC236}">
                <a16:creationId xmlns:a16="http://schemas.microsoft.com/office/drawing/2014/main" xmlns="" id="{5CF5E000-422C-46F8-A195-B56047F387FB}"/>
              </a:ext>
            </a:extLst>
          </p:cNvPr>
          <p:cNvSpPr/>
          <p:nvPr userDrawn="1"/>
        </p:nvSpPr>
        <p:spPr>
          <a:xfrm>
            <a:off x="5179911" y="3991643"/>
            <a:ext cx="1829002" cy="1829002"/>
          </a:xfrm>
          <a:prstGeom prst="ellipse">
            <a:avLst/>
          </a:prstGeom>
          <a:solidFill>
            <a:schemeClr val="accent1"/>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Picture Placeholder 19">
            <a:extLst>
              <a:ext uri="{FF2B5EF4-FFF2-40B4-BE49-F238E27FC236}">
                <a16:creationId xmlns:a16="http://schemas.microsoft.com/office/drawing/2014/main" xmlns="" id="{8B4ED220-3D5A-42B3-A950-15ECEBA58E86}"/>
              </a:ext>
            </a:extLst>
          </p:cNvPr>
          <p:cNvSpPr>
            <a:spLocks noGrp="1"/>
          </p:cNvSpPr>
          <p:nvPr>
            <p:ph type="pic" sz="quarter" idx="14"/>
          </p:nvPr>
        </p:nvSpPr>
        <p:spPr>
          <a:xfrm>
            <a:off x="4251488" y="2290996"/>
            <a:ext cx="1223963" cy="1225550"/>
          </a:xfrm>
          <a:prstGeom prst="ellipse">
            <a:avLst/>
          </a:prstGeom>
          <a:solidFill>
            <a:schemeClr val="bg1">
              <a:lumMod val="85000"/>
            </a:schemeClr>
          </a:solidFill>
        </p:spPr>
        <p:txBody>
          <a:bodyPr anchor="ctr">
            <a:normAutofit/>
          </a:bodyPr>
          <a:lstStyle>
            <a:lvl1pPr marL="0" indent="0" algn="ctr">
              <a:buFontTx/>
              <a:buNone/>
              <a:defRPr sz="1400">
                <a:latin typeface="Open Sans" panose="020B0606030504020204" pitchFamily="34" charset="0"/>
                <a:ea typeface="Open Sans" panose="020B0606030504020204" pitchFamily="34" charset="0"/>
                <a:cs typeface="Open Sans" panose="020B0606030504020204" pitchFamily="34" charset="0"/>
              </a:defRPr>
            </a:lvl1pPr>
          </a:lstStyle>
          <a:p>
            <a:endParaRPr lang="en-IN" dirty="0"/>
          </a:p>
        </p:txBody>
      </p:sp>
      <p:sp>
        <p:nvSpPr>
          <p:cNvPr id="22" name="Picture Placeholder 19">
            <a:extLst>
              <a:ext uri="{FF2B5EF4-FFF2-40B4-BE49-F238E27FC236}">
                <a16:creationId xmlns:a16="http://schemas.microsoft.com/office/drawing/2014/main" xmlns="" id="{9FEA6652-3D1F-43EE-B32C-FB752362A0DE}"/>
              </a:ext>
            </a:extLst>
          </p:cNvPr>
          <p:cNvSpPr>
            <a:spLocks noGrp="1"/>
          </p:cNvSpPr>
          <p:nvPr>
            <p:ph type="pic" sz="quarter" idx="15"/>
          </p:nvPr>
        </p:nvSpPr>
        <p:spPr>
          <a:xfrm>
            <a:off x="6692847" y="2290996"/>
            <a:ext cx="1223963" cy="1225550"/>
          </a:xfrm>
          <a:prstGeom prst="ellipse">
            <a:avLst/>
          </a:prstGeom>
          <a:solidFill>
            <a:schemeClr val="bg1">
              <a:lumMod val="85000"/>
            </a:schemeClr>
          </a:solidFill>
        </p:spPr>
        <p:txBody>
          <a:bodyPr anchor="ctr">
            <a:normAutofit/>
          </a:bodyPr>
          <a:lstStyle>
            <a:lvl1pPr marL="0" indent="0" algn="ctr">
              <a:buFontTx/>
              <a:buNone/>
              <a:defRPr sz="1400">
                <a:latin typeface="Open Sans" panose="020B0606030504020204" pitchFamily="34" charset="0"/>
                <a:ea typeface="Open Sans" panose="020B0606030504020204" pitchFamily="34" charset="0"/>
                <a:cs typeface="Open Sans" panose="020B0606030504020204" pitchFamily="34" charset="0"/>
              </a:defRPr>
            </a:lvl1pPr>
          </a:lstStyle>
          <a:p>
            <a:endParaRPr lang="en-IN" dirty="0"/>
          </a:p>
        </p:txBody>
      </p:sp>
      <p:sp>
        <p:nvSpPr>
          <p:cNvPr id="23" name="Picture Placeholder 19">
            <a:extLst>
              <a:ext uri="{FF2B5EF4-FFF2-40B4-BE49-F238E27FC236}">
                <a16:creationId xmlns:a16="http://schemas.microsoft.com/office/drawing/2014/main" xmlns="" id="{4C7D7BA5-A821-45C6-A829-C61F00A8CC1D}"/>
              </a:ext>
            </a:extLst>
          </p:cNvPr>
          <p:cNvSpPr>
            <a:spLocks noGrp="1"/>
          </p:cNvSpPr>
          <p:nvPr>
            <p:ph type="pic" sz="quarter" idx="16"/>
          </p:nvPr>
        </p:nvSpPr>
        <p:spPr>
          <a:xfrm>
            <a:off x="4251488" y="4306228"/>
            <a:ext cx="1223963" cy="1225550"/>
          </a:xfrm>
          <a:prstGeom prst="ellipse">
            <a:avLst/>
          </a:prstGeom>
          <a:solidFill>
            <a:schemeClr val="bg1">
              <a:lumMod val="85000"/>
            </a:schemeClr>
          </a:solidFill>
        </p:spPr>
        <p:txBody>
          <a:bodyPr anchor="ctr">
            <a:normAutofit/>
          </a:bodyPr>
          <a:lstStyle>
            <a:lvl1pPr marL="0" indent="0" algn="ctr">
              <a:buFontTx/>
              <a:buNone/>
              <a:defRPr sz="1400">
                <a:latin typeface="Open Sans" panose="020B0606030504020204" pitchFamily="34" charset="0"/>
                <a:ea typeface="Open Sans" panose="020B0606030504020204" pitchFamily="34" charset="0"/>
                <a:cs typeface="Open Sans" panose="020B0606030504020204" pitchFamily="34" charset="0"/>
              </a:defRPr>
            </a:lvl1pPr>
          </a:lstStyle>
          <a:p>
            <a:endParaRPr lang="en-IN" dirty="0"/>
          </a:p>
        </p:txBody>
      </p:sp>
      <p:sp>
        <p:nvSpPr>
          <p:cNvPr id="24" name="Picture Placeholder 19">
            <a:extLst>
              <a:ext uri="{FF2B5EF4-FFF2-40B4-BE49-F238E27FC236}">
                <a16:creationId xmlns:a16="http://schemas.microsoft.com/office/drawing/2014/main" xmlns="" id="{B4FF7CDE-8CFB-4605-8C59-25CCE0EA6D8D}"/>
              </a:ext>
            </a:extLst>
          </p:cNvPr>
          <p:cNvSpPr>
            <a:spLocks noGrp="1"/>
          </p:cNvSpPr>
          <p:nvPr>
            <p:ph type="pic" sz="quarter" idx="17"/>
          </p:nvPr>
        </p:nvSpPr>
        <p:spPr>
          <a:xfrm>
            <a:off x="6692847" y="4306228"/>
            <a:ext cx="1223963" cy="1225550"/>
          </a:xfrm>
          <a:prstGeom prst="ellipse">
            <a:avLst/>
          </a:prstGeom>
          <a:solidFill>
            <a:schemeClr val="bg1">
              <a:lumMod val="85000"/>
            </a:schemeClr>
          </a:solidFill>
        </p:spPr>
        <p:txBody>
          <a:bodyPr anchor="ctr">
            <a:normAutofit/>
          </a:bodyPr>
          <a:lstStyle>
            <a:lvl1pPr marL="0" indent="0" algn="ctr">
              <a:buFontTx/>
              <a:buNone/>
              <a:defRPr sz="1400">
                <a:latin typeface="Open Sans" panose="020B0606030504020204" pitchFamily="34" charset="0"/>
                <a:ea typeface="Open Sans" panose="020B0606030504020204" pitchFamily="34" charset="0"/>
                <a:cs typeface="Open Sans" panose="020B0606030504020204" pitchFamily="34" charset="0"/>
              </a:defRPr>
            </a:lvl1pPr>
          </a:lstStyle>
          <a:p>
            <a:endParaRPr lang="en-IN" dirty="0"/>
          </a:p>
        </p:txBody>
      </p:sp>
    </p:spTree>
    <p:extLst>
      <p:ext uri="{BB962C8B-B14F-4D97-AF65-F5344CB8AC3E}">
        <p14:creationId xmlns:p14="http://schemas.microsoft.com/office/powerpoint/2010/main" val="1239725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62448AEA-8FD6-461E-AC3D-1FD529D4B582}"/>
              </a:ext>
            </a:extLst>
          </p:cNvPr>
          <p:cNvSpPr>
            <a:spLocks/>
          </p:cNvSpPr>
          <p:nvPr userDrawn="1"/>
        </p:nvSpPr>
        <p:spPr bwMode="auto">
          <a:xfrm>
            <a:off x="0" y="-3938"/>
            <a:ext cx="12188824"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dirty="0"/>
          </a:p>
        </p:txBody>
      </p:sp>
      <p:sp>
        <p:nvSpPr>
          <p:cNvPr id="4" name="Date Placeholder 3"/>
          <p:cNvSpPr>
            <a:spLocks noGrp="1"/>
          </p:cNvSpPr>
          <p:nvPr>
            <p:ph type="dt" sz="half" idx="10"/>
          </p:nvPr>
        </p:nvSpPr>
        <p:spPr/>
        <p:txBody>
          <a:bodyPr/>
          <a:lstStyle/>
          <a:p>
            <a:fld id="{425404F2-BE9A-4460-8815-8F645183555F}" type="datetimeFigureOut">
              <a:rPr lang="en-US" smtClean="0"/>
              <a:pPr/>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‹Nº›</a:t>
            </a:fld>
            <a:endParaRPr lang="en-US" dirty="0"/>
          </a:p>
        </p:txBody>
      </p:sp>
      <p:sp>
        <p:nvSpPr>
          <p:cNvPr id="13" name="Text Placeholder 12">
            <a:extLst>
              <a:ext uri="{FF2B5EF4-FFF2-40B4-BE49-F238E27FC236}">
                <a16:creationId xmlns:a16="http://schemas.microsoft.com/office/drawing/2014/main" xmlns="" id="{D0AD1238-EC5A-403E-B5C2-D1E0B7D52754}"/>
              </a:ext>
            </a:extLst>
          </p:cNvPr>
          <p:cNvSpPr>
            <a:spLocks noGrp="1"/>
          </p:cNvSpPr>
          <p:nvPr userDrawn="1">
            <p:ph type="body" sz="quarter" idx="13"/>
          </p:nvPr>
        </p:nvSpPr>
        <p:spPr>
          <a:xfrm>
            <a:off x="5086350" y="551082"/>
            <a:ext cx="6499225" cy="605452"/>
          </a:xfrm>
        </p:spPr>
        <p:txBody>
          <a:bodyPr lIns="0" tIns="0" rIns="0" bIns="0">
            <a:noAutofit/>
          </a:bodyPr>
          <a:lstStyle>
            <a:lvl1pPr marL="0" indent="0">
              <a:buFontTx/>
              <a:buNone/>
              <a:defRPr sz="3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endParaRPr lang="en-IN" dirty="0"/>
          </a:p>
        </p:txBody>
      </p:sp>
      <p:sp>
        <p:nvSpPr>
          <p:cNvPr id="33" name="Text Placeholder 12">
            <a:extLst>
              <a:ext uri="{FF2B5EF4-FFF2-40B4-BE49-F238E27FC236}">
                <a16:creationId xmlns:a16="http://schemas.microsoft.com/office/drawing/2014/main" xmlns="" id="{2CA630E1-973F-4371-95DA-3F964B9B52B4}"/>
              </a:ext>
            </a:extLst>
          </p:cNvPr>
          <p:cNvSpPr>
            <a:spLocks noGrp="1"/>
          </p:cNvSpPr>
          <p:nvPr userDrawn="1">
            <p:ph type="body" sz="quarter" idx="14"/>
          </p:nvPr>
        </p:nvSpPr>
        <p:spPr>
          <a:xfrm>
            <a:off x="5086350" y="1100699"/>
            <a:ext cx="6499225" cy="515421"/>
          </a:xfrm>
        </p:spPr>
        <p:txBody>
          <a:bodyPr lIns="0" rIns="0">
            <a:noAutofit/>
          </a:bodyPr>
          <a:lstStyle>
            <a:lvl1pPr marL="0" indent="0">
              <a:buFontTx/>
              <a:buNone/>
              <a:defRPr sz="20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endParaRPr lang="en-IN" dirty="0"/>
          </a:p>
        </p:txBody>
      </p:sp>
      <p:sp>
        <p:nvSpPr>
          <p:cNvPr id="37" name="Picture Placeholder 36">
            <a:extLst>
              <a:ext uri="{FF2B5EF4-FFF2-40B4-BE49-F238E27FC236}">
                <a16:creationId xmlns:a16="http://schemas.microsoft.com/office/drawing/2014/main" xmlns="" id="{9F20B0CB-EAF3-49FB-A486-CE4A0226D750}"/>
              </a:ext>
            </a:extLst>
          </p:cNvPr>
          <p:cNvSpPr>
            <a:spLocks noGrp="1"/>
          </p:cNvSpPr>
          <p:nvPr>
            <p:ph type="pic" sz="quarter" idx="15"/>
          </p:nvPr>
        </p:nvSpPr>
        <p:spPr>
          <a:xfrm>
            <a:off x="5086300" y="3573016"/>
            <a:ext cx="2134783" cy="1872206"/>
          </a:xfrm>
          <a:custGeom>
            <a:avLst/>
            <a:gdLst>
              <a:gd name="connsiteX0" fmla="*/ 0 w 2134783"/>
              <a:gd name="connsiteY0" fmla="*/ 0 h 1872206"/>
              <a:gd name="connsiteX1" fmla="*/ 2134783 w 2134783"/>
              <a:gd name="connsiteY1" fmla="*/ 0 h 1872206"/>
              <a:gd name="connsiteX2" fmla="*/ 2134783 w 2134783"/>
              <a:gd name="connsiteY2" fmla="*/ 1872206 h 1872206"/>
              <a:gd name="connsiteX3" fmla="*/ 0 w 2134783"/>
              <a:gd name="connsiteY3" fmla="*/ 1872206 h 1872206"/>
            </a:gdLst>
            <a:ahLst/>
            <a:cxnLst>
              <a:cxn ang="0">
                <a:pos x="connsiteX0" y="connsiteY0"/>
              </a:cxn>
              <a:cxn ang="0">
                <a:pos x="connsiteX1" y="connsiteY1"/>
              </a:cxn>
              <a:cxn ang="0">
                <a:pos x="connsiteX2" y="connsiteY2"/>
              </a:cxn>
              <a:cxn ang="0">
                <a:pos x="connsiteX3" y="connsiteY3"/>
              </a:cxn>
            </a:cxnLst>
            <a:rect l="l" t="t" r="r" b="b"/>
            <a:pathLst>
              <a:path w="2134783" h="1872206">
                <a:moveTo>
                  <a:pt x="0" y="0"/>
                </a:moveTo>
                <a:lnTo>
                  <a:pt x="2134783" y="0"/>
                </a:lnTo>
                <a:lnTo>
                  <a:pt x="2134783" y="1872206"/>
                </a:lnTo>
                <a:lnTo>
                  <a:pt x="0" y="1872206"/>
                </a:lnTo>
                <a:close/>
              </a:path>
            </a:pathLst>
          </a:custGeom>
        </p:spPr>
        <p:txBody>
          <a:bodyPr wrap="square">
            <a:noAutofit/>
          </a:bodyPr>
          <a:lstStyle>
            <a:lvl1pPr marL="0" indent="0">
              <a:buFontTx/>
              <a:buNone/>
              <a:defRPr sz="2000">
                <a:solidFill>
                  <a:schemeClr val="bg1"/>
                </a:solidFill>
              </a:defRPr>
            </a:lvl1pPr>
          </a:lstStyle>
          <a:p>
            <a:endParaRPr lang="en-IN" dirty="0"/>
          </a:p>
        </p:txBody>
      </p:sp>
      <p:sp>
        <p:nvSpPr>
          <p:cNvPr id="38" name="Picture Placeholder 37">
            <a:extLst>
              <a:ext uri="{FF2B5EF4-FFF2-40B4-BE49-F238E27FC236}">
                <a16:creationId xmlns:a16="http://schemas.microsoft.com/office/drawing/2014/main" xmlns="" id="{66DBDB99-159D-4BCC-922C-8731F776C711}"/>
              </a:ext>
            </a:extLst>
          </p:cNvPr>
          <p:cNvSpPr>
            <a:spLocks noGrp="1"/>
          </p:cNvSpPr>
          <p:nvPr>
            <p:ph type="pic" sz="quarter" idx="16"/>
          </p:nvPr>
        </p:nvSpPr>
        <p:spPr>
          <a:xfrm>
            <a:off x="7268766" y="3573016"/>
            <a:ext cx="2134783" cy="1872206"/>
          </a:xfrm>
          <a:custGeom>
            <a:avLst/>
            <a:gdLst>
              <a:gd name="connsiteX0" fmla="*/ 0 w 2134783"/>
              <a:gd name="connsiteY0" fmla="*/ 0 h 1872206"/>
              <a:gd name="connsiteX1" fmla="*/ 2134783 w 2134783"/>
              <a:gd name="connsiteY1" fmla="*/ 0 h 1872206"/>
              <a:gd name="connsiteX2" fmla="*/ 2134783 w 2134783"/>
              <a:gd name="connsiteY2" fmla="*/ 1872206 h 1872206"/>
              <a:gd name="connsiteX3" fmla="*/ 0 w 2134783"/>
              <a:gd name="connsiteY3" fmla="*/ 1872206 h 1872206"/>
            </a:gdLst>
            <a:ahLst/>
            <a:cxnLst>
              <a:cxn ang="0">
                <a:pos x="connsiteX0" y="connsiteY0"/>
              </a:cxn>
              <a:cxn ang="0">
                <a:pos x="connsiteX1" y="connsiteY1"/>
              </a:cxn>
              <a:cxn ang="0">
                <a:pos x="connsiteX2" y="connsiteY2"/>
              </a:cxn>
              <a:cxn ang="0">
                <a:pos x="connsiteX3" y="connsiteY3"/>
              </a:cxn>
            </a:cxnLst>
            <a:rect l="l" t="t" r="r" b="b"/>
            <a:pathLst>
              <a:path w="2134783" h="1872206">
                <a:moveTo>
                  <a:pt x="0" y="0"/>
                </a:moveTo>
                <a:lnTo>
                  <a:pt x="2134783" y="0"/>
                </a:lnTo>
                <a:lnTo>
                  <a:pt x="2134783" y="1872206"/>
                </a:lnTo>
                <a:lnTo>
                  <a:pt x="0" y="1872206"/>
                </a:lnTo>
                <a:close/>
              </a:path>
            </a:pathLst>
          </a:custGeom>
        </p:spPr>
        <p:txBody>
          <a:bodyPr wrap="square">
            <a:noAutofit/>
          </a:bodyPr>
          <a:lstStyle>
            <a:lvl1pPr marL="0" indent="0">
              <a:buFontTx/>
              <a:buNone/>
              <a:defRPr sz="2000">
                <a:solidFill>
                  <a:schemeClr val="bg1"/>
                </a:solidFill>
              </a:defRPr>
            </a:lvl1pPr>
          </a:lstStyle>
          <a:p>
            <a:endParaRPr lang="en-IN" dirty="0"/>
          </a:p>
        </p:txBody>
      </p:sp>
      <p:sp>
        <p:nvSpPr>
          <p:cNvPr id="39" name="Picture Placeholder 38">
            <a:extLst>
              <a:ext uri="{FF2B5EF4-FFF2-40B4-BE49-F238E27FC236}">
                <a16:creationId xmlns:a16="http://schemas.microsoft.com/office/drawing/2014/main" xmlns="" id="{1CFA485B-3C79-4711-AEFD-6EA48A1BA976}"/>
              </a:ext>
            </a:extLst>
          </p:cNvPr>
          <p:cNvSpPr>
            <a:spLocks noGrp="1"/>
          </p:cNvSpPr>
          <p:nvPr>
            <p:ph type="pic" sz="quarter" idx="17"/>
          </p:nvPr>
        </p:nvSpPr>
        <p:spPr>
          <a:xfrm>
            <a:off x="9451232" y="3573016"/>
            <a:ext cx="2134783" cy="1872206"/>
          </a:xfrm>
          <a:custGeom>
            <a:avLst/>
            <a:gdLst>
              <a:gd name="connsiteX0" fmla="*/ 0 w 2134783"/>
              <a:gd name="connsiteY0" fmla="*/ 0 h 1872206"/>
              <a:gd name="connsiteX1" fmla="*/ 2134783 w 2134783"/>
              <a:gd name="connsiteY1" fmla="*/ 0 h 1872206"/>
              <a:gd name="connsiteX2" fmla="*/ 2134783 w 2134783"/>
              <a:gd name="connsiteY2" fmla="*/ 1872206 h 1872206"/>
              <a:gd name="connsiteX3" fmla="*/ 0 w 2134783"/>
              <a:gd name="connsiteY3" fmla="*/ 1872206 h 1872206"/>
            </a:gdLst>
            <a:ahLst/>
            <a:cxnLst>
              <a:cxn ang="0">
                <a:pos x="connsiteX0" y="connsiteY0"/>
              </a:cxn>
              <a:cxn ang="0">
                <a:pos x="connsiteX1" y="connsiteY1"/>
              </a:cxn>
              <a:cxn ang="0">
                <a:pos x="connsiteX2" y="connsiteY2"/>
              </a:cxn>
              <a:cxn ang="0">
                <a:pos x="connsiteX3" y="connsiteY3"/>
              </a:cxn>
            </a:cxnLst>
            <a:rect l="l" t="t" r="r" b="b"/>
            <a:pathLst>
              <a:path w="2134783" h="1872206">
                <a:moveTo>
                  <a:pt x="0" y="0"/>
                </a:moveTo>
                <a:lnTo>
                  <a:pt x="2134783" y="0"/>
                </a:lnTo>
                <a:lnTo>
                  <a:pt x="2134783" y="1872206"/>
                </a:lnTo>
                <a:lnTo>
                  <a:pt x="0" y="1872206"/>
                </a:lnTo>
                <a:close/>
              </a:path>
            </a:pathLst>
          </a:custGeom>
        </p:spPr>
        <p:txBody>
          <a:bodyPr wrap="square">
            <a:noAutofit/>
          </a:bodyPr>
          <a:lstStyle>
            <a:lvl1pPr marL="0" indent="0">
              <a:buFontTx/>
              <a:buNone/>
              <a:defRPr sz="2000">
                <a:solidFill>
                  <a:schemeClr val="bg1"/>
                </a:solidFill>
              </a:defRPr>
            </a:lvl1pPr>
          </a:lstStyle>
          <a:p>
            <a:endParaRPr lang="en-IN" dirty="0"/>
          </a:p>
        </p:txBody>
      </p:sp>
    </p:spTree>
    <p:extLst>
      <p:ext uri="{BB962C8B-B14F-4D97-AF65-F5344CB8AC3E}">
        <p14:creationId xmlns:p14="http://schemas.microsoft.com/office/powerpoint/2010/main" val="600801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Galler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C23F811D-E035-477F-BC73-6FB5409854F4}"/>
              </a:ext>
            </a:extLst>
          </p:cNvPr>
          <p:cNvSpPr>
            <a:spLocks/>
          </p:cNvSpPr>
          <p:nvPr userDrawn="1"/>
        </p:nvSpPr>
        <p:spPr bwMode="auto">
          <a:xfrm>
            <a:off x="0" y="-3938"/>
            <a:ext cx="12188824"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dirty="0"/>
          </a:p>
        </p:txBody>
      </p:sp>
      <p:sp>
        <p:nvSpPr>
          <p:cNvPr id="4" name="Date Placeholder 3"/>
          <p:cNvSpPr>
            <a:spLocks noGrp="1"/>
          </p:cNvSpPr>
          <p:nvPr>
            <p:ph type="dt" sz="half" idx="10"/>
          </p:nvPr>
        </p:nvSpPr>
        <p:spPr/>
        <p:txBody>
          <a:bodyPr/>
          <a:lstStyle/>
          <a:p>
            <a:fld id="{425404F2-BE9A-4460-8815-8F645183555F}" type="datetimeFigureOut">
              <a:rPr lang="en-US" smtClean="0"/>
              <a:pPr/>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‹Nº›</a:t>
            </a:fld>
            <a:endParaRPr lang="en-US" dirty="0"/>
          </a:p>
        </p:txBody>
      </p:sp>
      <p:sp>
        <p:nvSpPr>
          <p:cNvPr id="10" name="Text Placeholder 12">
            <a:extLst>
              <a:ext uri="{FF2B5EF4-FFF2-40B4-BE49-F238E27FC236}">
                <a16:creationId xmlns:a16="http://schemas.microsoft.com/office/drawing/2014/main" xmlns="" id="{C60448AE-CEA2-438A-AA77-6DBCFE448D94}"/>
              </a:ext>
            </a:extLst>
          </p:cNvPr>
          <p:cNvSpPr>
            <a:spLocks noGrp="1"/>
          </p:cNvSpPr>
          <p:nvPr>
            <p:ph type="body" sz="quarter" idx="13"/>
          </p:nvPr>
        </p:nvSpPr>
        <p:spPr>
          <a:xfrm>
            <a:off x="5086350" y="551082"/>
            <a:ext cx="6499225" cy="605452"/>
          </a:xfrm>
        </p:spPr>
        <p:txBody>
          <a:bodyPr lIns="0" tIns="0" rIns="0" bIns="0">
            <a:noAutofit/>
          </a:bodyPr>
          <a:lstStyle>
            <a:lvl1pPr marL="0" indent="0">
              <a:buFontTx/>
              <a:buNone/>
              <a:defRPr sz="3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endParaRPr lang="en-IN" dirty="0"/>
          </a:p>
        </p:txBody>
      </p:sp>
      <p:sp>
        <p:nvSpPr>
          <p:cNvPr id="11" name="Text Placeholder 12">
            <a:extLst>
              <a:ext uri="{FF2B5EF4-FFF2-40B4-BE49-F238E27FC236}">
                <a16:creationId xmlns:a16="http://schemas.microsoft.com/office/drawing/2014/main" xmlns="" id="{63FC0189-1D9B-40D1-90B6-3B3507B1254C}"/>
              </a:ext>
            </a:extLst>
          </p:cNvPr>
          <p:cNvSpPr>
            <a:spLocks noGrp="1"/>
          </p:cNvSpPr>
          <p:nvPr>
            <p:ph type="body" sz="quarter" idx="14"/>
          </p:nvPr>
        </p:nvSpPr>
        <p:spPr>
          <a:xfrm>
            <a:off x="5086350" y="1100699"/>
            <a:ext cx="6499225" cy="515421"/>
          </a:xfrm>
        </p:spPr>
        <p:txBody>
          <a:bodyPr lIns="0" rIns="0">
            <a:noAutofit/>
          </a:bodyPr>
          <a:lstStyle>
            <a:lvl1pPr marL="0" indent="0">
              <a:buFontTx/>
              <a:buNone/>
              <a:defRPr sz="20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endParaRPr lang="en-IN" dirty="0"/>
          </a:p>
        </p:txBody>
      </p:sp>
    </p:spTree>
    <p:extLst>
      <p:ext uri="{BB962C8B-B14F-4D97-AF65-F5344CB8AC3E}">
        <p14:creationId xmlns:p14="http://schemas.microsoft.com/office/powerpoint/2010/main" val="1938773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rvic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2F900862-F812-4E34-9022-2FC6494B674A}"/>
              </a:ext>
            </a:extLst>
          </p:cNvPr>
          <p:cNvSpPr>
            <a:spLocks/>
          </p:cNvSpPr>
          <p:nvPr userDrawn="1"/>
        </p:nvSpPr>
        <p:spPr bwMode="auto">
          <a:xfrm>
            <a:off x="0" y="-3938"/>
            <a:ext cx="12188824"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dirty="0"/>
          </a:p>
        </p:txBody>
      </p:sp>
      <p:sp>
        <p:nvSpPr>
          <p:cNvPr id="4" name="Date Placeholder 3"/>
          <p:cNvSpPr>
            <a:spLocks noGrp="1"/>
          </p:cNvSpPr>
          <p:nvPr>
            <p:ph type="dt" sz="half" idx="10"/>
          </p:nvPr>
        </p:nvSpPr>
        <p:spPr/>
        <p:txBody>
          <a:bodyPr/>
          <a:lstStyle/>
          <a:p>
            <a:fld id="{425404F2-BE9A-4460-8815-8F645183555F}" type="datetimeFigureOut">
              <a:rPr lang="en-US" smtClean="0"/>
              <a:pPr/>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‹Nº›</a:t>
            </a:fld>
            <a:endParaRPr lang="en-US" dirty="0"/>
          </a:p>
        </p:txBody>
      </p:sp>
      <p:sp>
        <p:nvSpPr>
          <p:cNvPr id="3" name="Picture Placeholder 2">
            <a:extLst>
              <a:ext uri="{FF2B5EF4-FFF2-40B4-BE49-F238E27FC236}">
                <a16:creationId xmlns:a16="http://schemas.microsoft.com/office/drawing/2014/main" xmlns="" id="{21115A7A-40DD-4601-B537-0614FDC2C2AB}"/>
              </a:ext>
            </a:extLst>
          </p:cNvPr>
          <p:cNvSpPr>
            <a:spLocks noGrp="1"/>
          </p:cNvSpPr>
          <p:nvPr>
            <p:ph type="pic" sz="quarter" idx="15"/>
          </p:nvPr>
        </p:nvSpPr>
        <p:spPr>
          <a:xfrm>
            <a:off x="5071621" y="1926395"/>
            <a:ext cx="6500438" cy="3302805"/>
          </a:xfrm>
        </p:spPr>
        <p:txBody>
          <a:bodyPr>
            <a:normAutofit/>
          </a:bodyPr>
          <a:lstStyle>
            <a:lvl1pPr marL="0" indent="0">
              <a:buFontTx/>
              <a:buNone/>
              <a:defRPr sz="2000">
                <a:latin typeface="Open Sans" panose="020B0606030504020204" pitchFamily="34" charset="0"/>
                <a:ea typeface="Open Sans" panose="020B0606030504020204" pitchFamily="34" charset="0"/>
                <a:cs typeface="Open Sans" panose="020B0606030504020204" pitchFamily="34" charset="0"/>
              </a:defRPr>
            </a:lvl1pPr>
          </a:lstStyle>
          <a:p>
            <a:endParaRPr lang="en-IN" dirty="0"/>
          </a:p>
        </p:txBody>
      </p:sp>
      <p:sp>
        <p:nvSpPr>
          <p:cNvPr id="16" name="Text Placeholder 12">
            <a:extLst>
              <a:ext uri="{FF2B5EF4-FFF2-40B4-BE49-F238E27FC236}">
                <a16:creationId xmlns:a16="http://schemas.microsoft.com/office/drawing/2014/main" xmlns="" id="{77983BE5-1983-4A7D-9A98-032E4E83170B}"/>
              </a:ext>
            </a:extLst>
          </p:cNvPr>
          <p:cNvSpPr>
            <a:spLocks noGrp="1"/>
          </p:cNvSpPr>
          <p:nvPr>
            <p:ph type="body" sz="quarter" idx="13"/>
          </p:nvPr>
        </p:nvSpPr>
        <p:spPr>
          <a:xfrm>
            <a:off x="5086350" y="551082"/>
            <a:ext cx="6499225" cy="605452"/>
          </a:xfrm>
        </p:spPr>
        <p:txBody>
          <a:bodyPr lIns="0" tIns="0" rIns="0" bIns="0">
            <a:noAutofit/>
          </a:bodyPr>
          <a:lstStyle>
            <a:lvl1pPr marL="0" indent="0">
              <a:buFontTx/>
              <a:buNone/>
              <a:defRPr sz="3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endParaRPr lang="en-IN" dirty="0"/>
          </a:p>
        </p:txBody>
      </p:sp>
      <p:sp>
        <p:nvSpPr>
          <p:cNvPr id="17" name="Text Placeholder 12">
            <a:extLst>
              <a:ext uri="{FF2B5EF4-FFF2-40B4-BE49-F238E27FC236}">
                <a16:creationId xmlns:a16="http://schemas.microsoft.com/office/drawing/2014/main" xmlns="" id="{56D521F2-1007-44BB-B6CD-841ECCC0E978}"/>
              </a:ext>
            </a:extLst>
          </p:cNvPr>
          <p:cNvSpPr>
            <a:spLocks noGrp="1"/>
          </p:cNvSpPr>
          <p:nvPr>
            <p:ph type="body" sz="quarter" idx="14"/>
          </p:nvPr>
        </p:nvSpPr>
        <p:spPr>
          <a:xfrm>
            <a:off x="5086350" y="1100699"/>
            <a:ext cx="6499225" cy="515421"/>
          </a:xfrm>
        </p:spPr>
        <p:txBody>
          <a:bodyPr lIns="0" rIns="0">
            <a:noAutofit/>
          </a:bodyPr>
          <a:lstStyle>
            <a:lvl1pPr marL="0" indent="0">
              <a:buFontTx/>
              <a:buNone/>
              <a:defRPr sz="20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endParaRPr lang="en-IN" dirty="0"/>
          </a:p>
        </p:txBody>
      </p:sp>
    </p:spTree>
    <p:extLst>
      <p:ext uri="{BB962C8B-B14F-4D97-AF65-F5344CB8AC3E}">
        <p14:creationId xmlns:p14="http://schemas.microsoft.com/office/powerpoint/2010/main" val="2547009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711081"/>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441" y="1138425"/>
            <a:ext cx="10969943" cy="4987739"/>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pPr/>
              <a:t>8/6/2019</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9" r:id="rId3"/>
    <p:sldLayoutId id="2147483670" r:id="rId4"/>
    <p:sldLayoutId id="2147483666" r:id="rId5"/>
    <p:sldLayoutId id="2147483662" r:id="rId6"/>
    <p:sldLayoutId id="2147483663" r:id="rId7"/>
    <p:sldLayoutId id="2147483664" r:id="rId8"/>
    <p:sldLayoutId id="2147483665" r:id="rId9"/>
    <p:sldLayoutId id="2147483655" r:id="rId10"/>
    <p:sldLayoutId id="2147483668" r:id="rId11"/>
    <p:sldLayoutId id="2147483667" r:id="rId12"/>
    <p:sldLayoutId id="2147483650" r:id="rId13"/>
    <p:sldLayoutId id="2147483651" r:id="rId14"/>
    <p:sldLayoutId id="2147483652" r:id="rId15"/>
    <p:sldLayoutId id="2147483653" r:id="rId16"/>
    <p:sldLayoutId id="2147483654" r:id="rId17"/>
    <p:sldLayoutId id="2147483656" r:id="rId18"/>
    <p:sldLayoutId id="2147483657" r:id="rId19"/>
    <p:sldLayoutId id="2147483658" r:id="rId20"/>
    <p:sldLayoutId id="2147483659" r:id="rId21"/>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ANEXO%20C%20Proceso%20para%20Presentacion.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PETI%20aprobado.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5.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2.png"/>
          <p:cNvPicPr/>
          <p:nvPr/>
        </p:nvPicPr>
        <p:blipFill>
          <a:blip r:embed="rId3"/>
          <a:srcRect/>
          <a:stretch>
            <a:fillRect/>
          </a:stretch>
        </p:blipFill>
        <p:spPr>
          <a:xfrm>
            <a:off x="405780" y="188640"/>
            <a:ext cx="3127623" cy="839341"/>
          </a:xfrm>
          <a:prstGeom prst="rect">
            <a:avLst/>
          </a:prstGeom>
          <a:ln/>
        </p:spPr>
      </p:pic>
      <p:sp>
        <p:nvSpPr>
          <p:cNvPr id="25" name="TextBox 26">
            <a:extLst>
              <a:ext uri="{FF2B5EF4-FFF2-40B4-BE49-F238E27FC236}">
                <a16:creationId xmlns:a16="http://schemas.microsoft.com/office/drawing/2014/main" xmlns="" id="{CD5E840D-2D18-4C20-87F3-D83AE71A2D16}"/>
              </a:ext>
            </a:extLst>
          </p:cNvPr>
          <p:cNvSpPr txBox="1"/>
          <p:nvPr/>
        </p:nvSpPr>
        <p:spPr>
          <a:xfrm>
            <a:off x="684018" y="1268760"/>
            <a:ext cx="10153127" cy="1200329"/>
          </a:xfrm>
          <a:prstGeom prst="rect">
            <a:avLst/>
          </a:prstGeom>
          <a:noFill/>
        </p:spPr>
        <p:txBody>
          <a:bodyPr wrap="square" lIns="0" rIns="0" rtlCol="0" anchor="t">
            <a:spAutoFit/>
          </a:bodyPr>
          <a:lstStyle/>
          <a:p>
            <a:pPr algn="ctr"/>
            <a:r>
              <a:rPr lang="es-EC" b="1" dirty="0">
                <a:latin typeface="Open Sans" panose="020B0606030504020204" pitchFamily="34" charset="0"/>
                <a:ea typeface="Open Sans" panose="020B0606030504020204" pitchFamily="34" charset="0"/>
                <a:cs typeface="Open Sans" panose="020B0606030504020204" pitchFamily="34" charset="0"/>
              </a:rPr>
              <a:t>CENTRO DE ESTUDIOS DE POSGRADO</a:t>
            </a:r>
          </a:p>
          <a:p>
            <a:pPr algn="ctr"/>
            <a:r>
              <a:rPr lang="es-EC" b="1" dirty="0">
                <a:latin typeface="Open Sans" panose="020B0606030504020204" pitchFamily="34" charset="0"/>
                <a:ea typeface="Open Sans" panose="020B0606030504020204" pitchFamily="34" charset="0"/>
                <a:cs typeface="Open Sans" panose="020B0606030504020204" pitchFamily="34" charset="0"/>
              </a:rPr>
              <a:t>DEPARTAMENTO DE CIENCIAS DE LA COMPUTACIÓN</a:t>
            </a:r>
          </a:p>
          <a:p>
            <a:pPr algn="ctr"/>
            <a:r>
              <a:rPr lang="es-EC" b="1" dirty="0">
                <a:latin typeface="Open Sans" panose="020B0606030504020204" pitchFamily="34" charset="0"/>
                <a:ea typeface="Open Sans" panose="020B0606030504020204" pitchFamily="34" charset="0"/>
                <a:cs typeface="Open Sans" panose="020B0606030504020204" pitchFamily="34" charset="0"/>
              </a:rPr>
              <a:t>MAESTRÍA EN GERENCIA DE SISTEMAS </a:t>
            </a:r>
            <a:endParaRPr lang="en-US" b="1"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Text Placeholder 2">
            <a:extLst>
              <a:ext uri="{FF2B5EF4-FFF2-40B4-BE49-F238E27FC236}">
                <a16:creationId xmlns:a16="http://schemas.microsoft.com/office/drawing/2014/main" xmlns="" id="{D2F085F4-77AA-4BAF-A12B-7D7FC1A8A7B5}"/>
              </a:ext>
            </a:extLst>
          </p:cNvPr>
          <p:cNvSpPr>
            <a:spLocks noGrp="1"/>
          </p:cNvSpPr>
          <p:nvPr>
            <p:ph type="body" sz="quarter" idx="13"/>
          </p:nvPr>
        </p:nvSpPr>
        <p:spPr>
          <a:xfrm>
            <a:off x="864037" y="2564904"/>
            <a:ext cx="9793088" cy="1008112"/>
          </a:xfrm>
        </p:spPr>
        <p:txBody>
          <a:bodyPr>
            <a:noAutofit/>
          </a:bodyPr>
          <a:lstStyle/>
          <a:p>
            <a:pPr algn="ctr"/>
            <a:r>
              <a:rPr lang="es-EC" sz="2400" b="1" dirty="0" smtClean="0"/>
              <a:t>“Propuesta </a:t>
            </a:r>
            <a:r>
              <a:rPr lang="es-EC" sz="2400" b="1" dirty="0"/>
              <a:t>de un Modelo Organizacional de Gobierno y Gestión de TI para la Dirección de Gestión Tecnológica del MINTEL basado en COBIT </a:t>
            </a:r>
            <a:r>
              <a:rPr lang="es-EC" sz="2400" b="1" dirty="0" smtClean="0"/>
              <a:t>5”</a:t>
            </a:r>
            <a:endParaRPr lang="en-US" sz="2400" kern="0" dirty="0"/>
          </a:p>
        </p:txBody>
      </p:sp>
      <p:sp>
        <p:nvSpPr>
          <p:cNvPr id="30" name="Title 1"/>
          <p:cNvSpPr>
            <a:spLocks noGrp="1"/>
          </p:cNvSpPr>
          <p:nvPr>
            <p:ph type="title"/>
          </p:nvPr>
        </p:nvSpPr>
        <p:spPr>
          <a:xfrm>
            <a:off x="3697274" y="4375116"/>
            <a:ext cx="4126614" cy="711081"/>
          </a:xfrm>
        </p:spPr>
        <p:txBody>
          <a:bodyPr>
            <a:normAutofit/>
          </a:bodyPr>
          <a:lstStyle/>
          <a:p>
            <a:r>
              <a:rPr lang="en-IN" sz="2000" b="1" dirty="0" smtClean="0">
                <a:solidFill>
                  <a:schemeClr val="tx1"/>
                </a:solidFill>
              </a:rPr>
              <a:t>DIRECTOR:  </a:t>
            </a:r>
            <a:r>
              <a:rPr lang="en-IN" sz="2000" dirty="0" smtClean="0">
                <a:solidFill>
                  <a:schemeClr val="tx1">
                    <a:lumMod val="50000"/>
                    <a:lumOff val="50000"/>
                  </a:schemeClr>
                </a:solidFill>
              </a:rPr>
              <a:t>Ing. </a:t>
            </a:r>
            <a:r>
              <a:rPr lang="pt-BR" sz="2000" dirty="0">
                <a:solidFill>
                  <a:schemeClr val="tx1">
                    <a:lumMod val="50000"/>
                    <a:lumOff val="50000"/>
                  </a:schemeClr>
                </a:solidFill>
              </a:rPr>
              <a:t>Víctor </a:t>
            </a:r>
            <a:r>
              <a:rPr lang="pt-BR" sz="2000" dirty="0" smtClean="0">
                <a:solidFill>
                  <a:schemeClr val="tx1">
                    <a:lumMod val="50000"/>
                    <a:lumOff val="50000"/>
                  </a:schemeClr>
                </a:solidFill>
              </a:rPr>
              <a:t>Páliz, MSc</a:t>
            </a:r>
            <a:r>
              <a:rPr lang="en-IN" sz="2000" dirty="0" smtClean="0">
                <a:solidFill>
                  <a:schemeClr val="tx1">
                    <a:lumMod val="50000"/>
                    <a:lumOff val="50000"/>
                  </a:schemeClr>
                </a:solidFill>
              </a:rPr>
              <a:t> </a:t>
            </a:r>
            <a:endParaRPr lang="en-IN" sz="2000" dirty="0">
              <a:solidFill>
                <a:schemeClr val="bg1"/>
              </a:solidFill>
            </a:endParaRPr>
          </a:p>
        </p:txBody>
      </p:sp>
      <p:sp>
        <p:nvSpPr>
          <p:cNvPr id="31" name="Title 1"/>
          <p:cNvSpPr txBox="1">
            <a:spLocks/>
          </p:cNvSpPr>
          <p:nvPr/>
        </p:nvSpPr>
        <p:spPr>
          <a:xfrm>
            <a:off x="3445246" y="4878159"/>
            <a:ext cx="4630670" cy="711081"/>
          </a:xfrm>
          <a:prstGeom prst="rect">
            <a:avLst/>
          </a:prstGeom>
        </p:spPr>
        <p:txBody>
          <a:bodyPr vert="horz" lIns="0" tIns="60949" rIns="0" bIns="60949" rtlCol="0" anchor="ctr">
            <a:normAutofit/>
          </a:bodyPr>
          <a:lstStyle>
            <a:lvl1pPr algn="l" defTabSz="1218987" rtl="0" eaLnBrk="1" latinLnBrk="0" hangingPunct="1">
              <a:spcBef>
                <a:spcPct val="0"/>
              </a:spcBef>
              <a:buNone/>
              <a:defRPr sz="3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IN" sz="2000" dirty="0" smtClean="0">
                <a:solidFill>
                  <a:schemeClr val="tx1"/>
                </a:solidFill>
              </a:rPr>
              <a:t>OPONENTE: </a:t>
            </a:r>
            <a:r>
              <a:rPr lang="en-IN" sz="2000" dirty="0" smtClean="0">
                <a:solidFill>
                  <a:schemeClr val="tx1">
                    <a:lumMod val="50000"/>
                    <a:lumOff val="50000"/>
                  </a:schemeClr>
                </a:solidFill>
              </a:rPr>
              <a:t>Ing. </a:t>
            </a:r>
            <a:r>
              <a:rPr lang="pt-BR" sz="2000" dirty="0" smtClean="0">
                <a:solidFill>
                  <a:schemeClr val="tx1">
                    <a:lumMod val="50000"/>
                    <a:lumOff val="50000"/>
                  </a:schemeClr>
                </a:solidFill>
              </a:rPr>
              <a:t>Fernando Solís, MSc</a:t>
            </a:r>
            <a:r>
              <a:rPr lang="en-IN" sz="2000" dirty="0" smtClean="0">
                <a:solidFill>
                  <a:schemeClr val="tx1">
                    <a:lumMod val="50000"/>
                    <a:lumOff val="50000"/>
                  </a:schemeClr>
                </a:solidFill>
              </a:rPr>
              <a:t> </a:t>
            </a:r>
            <a:endParaRPr lang="en-IN" sz="2000" dirty="0">
              <a:solidFill>
                <a:schemeClr val="bg1"/>
              </a:solidFill>
            </a:endParaRPr>
          </a:p>
        </p:txBody>
      </p:sp>
      <p:sp>
        <p:nvSpPr>
          <p:cNvPr id="32" name="Title 1"/>
          <p:cNvSpPr txBox="1">
            <a:spLocks/>
          </p:cNvSpPr>
          <p:nvPr/>
        </p:nvSpPr>
        <p:spPr>
          <a:xfrm>
            <a:off x="3661270" y="3870047"/>
            <a:ext cx="4198622" cy="711081"/>
          </a:xfrm>
          <a:prstGeom prst="rect">
            <a:avLst/>
          </a:prstGeom>
        </p:spPr>
        <p:txBody>
          <a:bodyPr vert="horz" lIns="0" tIns="60949" rIns="0" bIns="60949" rtlCol="0" anchor="ctr">
            <a:normAutofit/>
          </a:bodyPr>
          <a:lstStyle>
            <a:lvl1pPr algn="l" defTabSz="1218987" rtl="0" eaLnBrk="1" latinLnBrk="0" hangingPunct="1">
              <a:spcBef>
                <a:spcPct val="0"/>
              </a:spcBef>
              <a:buNone/>
              <a:defRPr sz="3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IN" sz="2000" dirty="0" smtClean="0">
                <a:solidFill>
                  <a:schemeClr val="tx1"/>
                </a:solidFill>
              </a:rPr>
              <a:t>AUTOR:  </a:t>
            </a:r>
            <a:r>
              <a:rPr lang="en-IN" sz="2000" dirty="0" smtClean="0">
                <a:solidFill>
                  <a:schemeClr val="tx1">
                    <a:lumMod val="50000"/>
                    <a:lumOff val="50000"/>
                  </a:schemeClr>
                </a:solidFill>
              </a:rPr>
              <a:t>Ing. </a:t>
            </a:r>
            <a:r>
              <a:rPr lang="pt-BR" sz="2000" dirty="0" smtClean="0">
                <a:solidFill>
                  <a:schemeClr val="tx1">
                    <a:lumMod val="50000"/>
                    <a:lumOff val="50000"/>
                  </a:schemeClr>
                </a:solidFill>
              </a:rPr>
              <a:t>Johanna Vera Cueva</a:t>
            </a:r>
            <a:r>
              <a:rPr lang="en-IN" sz="2000" dirty="0" smtClean="0">
                <a:solidFill>
                  <a:schemeClr val="tx1">
                    <a:lumMod val="50000"/>
                    <a:lumOff val="50000"/>
                  </a:schemeClr>
                </a:solidFill>
              </a:rPr>
              <a:t> </a:t>
            </a:r>
            <a:endParaRPr lang="en-IN" sz="2000" dirty="0">
              <a:solidFill>
                <a:schemeClr val="bg1"/>
              </a:solidFill>
            </a:endParaRPr>
          </a:p>
        </p:txBody>
      </p:sp>
      <p:sp>
        <p:nvSpPr>
          <p:cNvPr id="33" name="Title 1"/>
          <p:cNvSpPr txBox="1">
            <a:spLocks/>
          </p:cNvSpPr>
          <p:nvPr/>
        </p:nvSpPr>
        <p:spPr>
          <a:xfrm>
            <a:off x="4849402" y="5526231"/>
            <a:ext cx="1822358" cy="711081"/>
          </a:xfrm>
          <a:prstGeom prst="rect">
            <a:avLst/>
          </a:prstGeom>
        </p:spPr>
        <p:txBody>
          <a:bodyPr vert="horz" lIns="0" tIns="60949" rIns="0" bIns="60949" rtlCol="0" anchor="ctr">
            <a:normAutofit/>
          </a:bodyPr>
          <a:lstStyle>
            <a:lvl1pPr algn="l" defTabSz="1218987" rtl="0" eaLnBrk="1" latinLnBrk="0" hangingPunct="1">
              <a:spcBef>
                <a:spcPct val="0"/>
              </a:spcBef>
              <a:buNone/>
              <a:defRPr sz="3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s-EC" sz="2000" dirty="0" smtClean="0">
                <a:solidFill>
                  <a:schemeClr val="tx1"/>
                </a:solidFill>
              </a:rPr>
              <a:t>AGOSTO, 2019</a:t>
            </a:r>
            <a:endParaRPr lang="en-IN" sz="2000" dirty="0">
              <a:solidFill>
                <a:schemeClr val="bg1"/>
              </a:solidFill>
            </a:endParaRPr>
          </a:p>
        </p:txBody>
      </p:sp>
    </p:spTree>
    <p:extLst>
      <p:ext uri="{BB962C8B-B14F-4D97-AF65-F5344CB8AC3E}">
        <p14:creationId xmlns:p14="http://schemas.microsoft.com/office/powerpoint/2010/main" val="2979592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064A0F4-D09C-4CA7-81BB-94CF266B0620}"/>
              </a:ext>
            </a:extLst>
          </p:cNvPr>
          <p:cNvSpPr txBox="1"/>
          <p:nvPr/>
        </p:nvSpPr>
        <p:spPr>
          <a:xfrm>
            <a:off x="405781" y="3240840"/>
            <a:ext cx="3541140" cy="2800767"/>
          </a:xfrm>
          <a:prstGeom prst="rect">
            <a:avLst/>
          </a:prstGeom>
          <a:noFill/>
        </p:spPr>
        <p:txBody>
          <a:bodyPr wrap="square" lIns="0" rIns="0" rtlCol="0" anchor="t">
            <a:spAutoFit/>
          </a:bodyPr>
          <a:lstStyle/>
          <a:p>
            <a:pPr>
              <a:lnSpc>
                <a:spcPct val="110000"/>
              </a:lnSpc>
              <a:defRPr/>
            </a:pPr>
            <a:r>
              <a:rPr lang="es-EC" sz="16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Elaborar, evaluar y ejecutar planes, programas y proyectos con el fin de proveer servicios tecnológicos que permitan optimizar la gestión institucional, atención al cliente y toma de decisiones, con calidad, productividad y mejoramiento continuo</a:t>
            </a:r>
            <a:r>
              <a:rPr lang="es-EC" sz="16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t>
            </a:r>
          </a:p>
          <a:p>
            <a:pPr>
              <a:lnSpc>
                <a:spcPct val="110000"/>
              </a:lnSpc>
              <a:defRPr/>
            </a:pPr>
            <a:r>
              <a:rPr lang="es-EC" sz="1400" i="1"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(Estatuto por Procesos del Ministerio de Telecomunicaciones, </a:t>
            </a:r>
            <a:r>
              <a:rPr lang="es-EC" sz="1400" i="1"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2012)</a:t>
            </a:r>
            <a:endParaRPr lang="en-US" sz="1400" i="1"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xmlns="" id="{CD5E840D-2D18-4C20-87F3-D83AE71A2D16}"/>
              </a:ext>
            </a:extLst>
          </p:cNvPr>
          <p:cNvSpPr txBox="1"/>
          <p:nvPr/>
        </p:nvSpPr>
        <p:spPr>
          <a:xfrm>
            <a:off x="1334621" y="2752366"/>
            <a:ext cx="1084663" cy="430887"/>
          </a:xfrm>
          <a:prstGeom prst="rect">
            <a:avLst/>
          </a:prstGeom>
          <a:noFill/>
        </p:spPr>
        <p:txBody>
          <a:bodyPr wrap="square" lIns="0" rIns="0" rtlCol="0" anchor="t">
            <a:spAutoFit/>
          </a:bodyPr>
          <a:lstStyle/>
          <a:p>
            <a:pPr>
              <a:lnSpc>
                <a:spcPct val="110000"/>
              </a:lnSpc>
              <a:defRPr/>
            </a:pPr>
            <a:r>
              <a:rPr lang="en-US" sz="2000" b="1" kern="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Misión</a:t>
            </a:r>
            <a:endParaRPr lang="en-US" sz="2000" b="1"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xmlns="" id="{63DD2536-EAFE-4814-A83A-019C58396DF7}"/>
              </a:ext>
            </a:extLst>
          </p:cNvPr>
          <p:cNvSpPr txBox="1"/>
          <p:nvPr/>
        </p:nvSpPr>
        <p:spPr>
          <a:xfrm>
            <a:off x="4654252" y="2774237"/>
            <a:ext cx="3240360" cy="430887"/>
          </a:xfrm>
          <a:prstGeom prst="rect">
            <a:avLst/>
          </a:prstGeom>
          <a:noFill/>
        </p:spPr>
        <p:txBody>
          <a:bodyPr wrap="square" lIns="0" rIns="0" rtlCol="0" anchor="t">
            <a:spAutoFit/>
          </a:bodyPr>
          <a:lstStyle/>
          <a:p>
            <a:pPr>
              <a:lnSpc>
                <a:spcPct val="110000"/>
              </a:lnSpc>
              <a:defRPr/>
            </a:pPr>
            <a:r>
              <a:rPr lang="en-US" sz="2000" b="1" kern="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Organigrama Funcional</a:t>
            </a:r>
            <a:endParaRPr lang="en-US" sz="2000" b="1"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xmlns="" id="{EF2BDDC2-DFF1-4F92-8F7E-5BAA5348421C}"/>
              </a:ext>
            </a:extLst>
          </p:cNvPr>
          <p:cNvSpPr txBox="1"/>
          <p:nvPr/>
        </p:nvSpPr>
        <p:spPr>
          <a:xfrm>
            <a:off x="8902724" y="2774237"/>
            <a:ext cx="3167864" cy="430887"/>
          </a:xfrm>
          <a:prstGeom prst="rect">
            <a:avLst/>
          </a:prstGeom>
          <a:noFill/>
        </p:spPr>
        <p:txBody>
          <a:bodyPr wrap="square" lIns="0" rIns="0" rtlCol="0" anchor="t">
            <a:spAutoFit/>
          </a:bodyPr>
          <a:lstStyle/>
          <a:p>
            <a:pPr>
              <a:lnSpc>
                <a:spcPct val="110000"/>
              </a:lnSpc>
              <a:defRPr/>
            </a:pPr>
            <a:r>
              <a:rPr lang="en-US" sz="2000" b="1" kern="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Personal de Tecnología</a:t>
            </a:r>
            <a:endParaRPr lang="en-US" sz="2000" b="1"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TextBox 36">
            <a:extLst>
              <a:ext uri="{FF2B5EF4-FFF2-40B4-BE49-F238E27FC236}">
                <a16:creationId xmlns:a16="http://schemas.microsoft.com/office/drawing/2014/main" xmlns="" id="{63FBA227-EC55-4EF4-9250-2AFC54DF7D4C}"/>
              </a:ext>
            </a:extLst>
          </p:cNvPr>
          <p:cNvSpPr txBox="1"/>
          <p:nvPr/>
        </p:nvSpPr>
        <p:spPr>
          <a:xfrm>
            <a:off x="590132" y="5877272"/>
            <a:ext cx="10953220" cy="769441"/>
          </a:xfrm>
          <a:prstGeom prst="rect">
            <a:avLst/>
          </a:prstGeom>
          <a:noFill/>
        </p:spPr>
        <p:txBody>
          <a:bodyPr wrap="square" lIns="0" rIns="0" rtlCol="0" anchor="b">
            <a:spAutoFit/>
          </a:bodyPr>
          <a:lstStyle/>
          <a:p>
            <a:pPr algn="ctr">
              <a:lnSpc>
                <a:spcPct val="110000"/>
              </a:lnSpc>
              <a:defRPr/>
            </a:pPr>
            <a:r>
              <a:rPr lang="en-US" sz="2000" kern="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Se trabaja sobre las actividades operativas del día a día</a:t>
            </a:r>
            <a:endParaRPr lang="en-US" sz="2000"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10000"/>
              </a:lnSpc>
              <a:defRPr/>
            </a:pPr>
            <a:r>
              <a:rPr lang="en-US" sz="2000" kern="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No existe la presencia de Gobierno, ni la relación con la Gestión de TI</a:t>
            </a:r>
            <a:endParaRPr lang="en-US" sz="2000"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itle 25">
            <a:extLst>
              <a:ext uri="{FF2B5EF4-FFF2-40B4-BE49-F238E27FC236}">
                <a16:creationId xmlns:a16="http://schemas.microsoft.com/office/drawing/2014/main" xmlns="" id="{CEAB0380-432F-4AAB-99E9-FF7C232AE667}"/>
              </a:ext>
            </a:extLst>
          </p:cNvPr>
          <p:cNvSpPr txBox="1">
            <a:spLocks/>
          </p:cNvSpPr>
          <p:nvPr/>
        </p:nvSpPr>
        <p:spPr>
          <a:xfrm>
            <a:off x="621804" y="332656"/>
            <a:ext cx="10969943" cy="711081"/>
          </a:xfrm>
          <a:prstGeom prst="rect">
            <a:avLst/>
          </a:prstGeom>
        </p:spPr>
        <p:txBody>
          <a:bodyPr vert="horz" lIns="0" tIns="60949" rIns="0" bIns="60949" rtlCol="0" anchor="ctr">
            <a:normAutofit/>
          </a:bodyPr>
          <a:lstStyle>
            <a:lvl1pPr algn="l" defTabSz="1218987" rtl="0" eaLnBrk="1" latinLnBrk="0" hangingPunct="1">
              <a:spcBef>
                <a:spcPct val="0"/>
              </a:spcBef>
              <a:buNone/>
              <a:defRPr sz="3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IN" dirty="0" smtClean="0"/>
              <a:t>Desarrollo - </a:t>
            </a:r>
            <a:r>
              <a:rPr lang="en-IN" b="0" dirty="0" smtClean="0"/>
              <a:t>Situación Actual DGT</a:t>
            </a:r>
            <a:endParaRPr lang="en-IN" b="0" dirty="0"/>
          </a:p>
        </p:txBody>
      </p:sp>
      <p:graphicFrame>
        <p:nvGraphicFramePr>
          <p:cNvPr id="22" name="21 Diagrama"/>
          <p:cNvGraphicFramePr/>
          <p:nvPr>
            <p:extLst>
              <p:ext uri="{D42A27DB-BD31-4B8C-83A1-F6EECF244321}">
                <p14:modId xmlns:p14="http://schemas.microsoft.com/office/powerpoint/2010/main" val="1526834780"/>
              </p:ext>
            </p:extLst>
          </p:nvPr>
        </p:nvGraphicFramePr>
        <p:xfrm>
          <a:off x="3934172" y="2979691"/>
          <a:ext cx="4765459" cy="2393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477907268"/>
              </p:ext>
            </p:extLst>
          </p:nvPr>
        </p:nvGraphicFramePr>
        <p:xfrm>
          <a:off x="9060274" y="3356992"/>
          <a:ext cx="3010313" cy="1728191"/>
        </p:xfrm>
        <a:graphic>
          <a:graphicData uri="http://schemas.openxmlformats.org/drawingml/2006/table">
            <a:tbl>
              <a:tblPr firstRow="1" firstCol="1" bandRow="1">
                <a:tableStyleId>{5C22544A-7EE6-4342-B048-85BDC9FD1C3A}</a:tableStyleId>
              </a:tblPr>
              <a:tblGrid>
                <a:gridCol w="1381526"/>
                <a:gridCol w="99170"/>
                <a:gridCol w="1529617"/>
              </a:tblGrid>
              <a:tr h="303363">
                <a:tc gridSpan="2">
                  <a:txBody>
                    <a:bodyPr/>
                    <a:lstStyle/>
                    <a:p>
                      <a:pPr algn="ctr">
                        <a:spcBef>
                          <a:spcPts val="1200"/>
                        </a:spcBef>
                        <a:spcAft>
                          <a:spcPts val="0"/>
                        </a:spcAft>
                      </a:pPr>
                      <a:r>
                        <a:rPr lang="es-EC" sz="1600" dirty="0">
                          <a:effectLst/>
                        </a:rPr>
                        <a:t>Cargos</a:t>
                      </a:r>
                      <a:endParaRPr lang="es-EC" sz="1100" dirty="0">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algn="ctr">
                        <a:spcBef>
                          <a:spcPts val="1200"/>
                        </a:spcBef>
                        <a:spcAft>
                          <a:spcPts val="0"/>
                        </a:spcAft>
                      </a:pPr>
                      <a:r>
                        <a:rPr lang="es-EC" sz="1600" dirty="0">
                          <a:effectLst/>
                        </a:rPr>
                        <a:t>Cantidad</a:t>
                      </a:r>
                      <a:endParaRPr lang="es-EC" sz="1100" dirty="0">
                        <a:effectLst/>
                        <a:latin typeface="Times New Roman"/>
                        <a:ea typeface="Times New Roman"/>
                        <a:cs typeface="Times New Roman"/>
                      </a:endParaRPr>
                    </a:p>
                  </a:txBody>
                  <a:tcPr marL="68580" marR="68580" marT="0" marB="0"/>
                </a:tc>
              </a:tr>
              <a:tr h="281834">
                <a:tc>
                  <a:txBody>
                    <a:bodyPr/>
                    <a:lstStyle/>
                    <a:p>
                      <a:pPr algn="ctr">
                        <a:spcBef>
                          <a:spcPts val="1200"/>
                        </a:spcBef>
                        <a:spcAft>
                          <a:spcPts val="0"/>
                        </a:spcAft>
                      </a:pPr>
                      <a:r>
                        <a:rPr lang="es-EC" sz="1600" dirty="0">
                          <a:effectLst/>
                        </a:rPr>
                        <a:t>Director DGT</a:t>
                      </a:r>
                      <a:endParaRPr lang="es-EC" sz="1100" dirty="0">
                        <a:effectLst/>
                        <a:latin typeface="Times New Roman"/>
                        <a:ea typeface="Times New Roman"/>
                        <a:cs typeface="Times New Roman"/>
                      </a:endParaRPr>
                    </a:p>
                  </a:txBody>
                  <a:tcPr marL="68580" marR="68580" marT="0" marB="0"/>
                </a:tc>
                <a:tc gridSpan="2">
                  <a:txBody>
                    <a:bodyPr/>
                    <a:lstStyle/>
                    <a:p>
                      <a:pPr algn="ctr">
                        <a:spcBef>
                          <a:spcPts val="1200"/>
                        </a:spcBef>
                        <a:spcAft>
                          <a:spcPts val="0"/>
                        </a:spcAft>
                      </a:pPr>
                      <a:r>
                        <a:rPr lang="es-EC" sz="1600" dirty="0">
                          <a:effectLst/>
                        </a:rPr>
                        <a:t>1 persona</a:t>
                      </a:r>
                      <a:endParaRPr lang="es-EC" sz="1100" dirty="0">
                        <a:effectLst/>
                        <a:latin typeface="Times New Roman"/>
                        <a:ea typeface="Times New Roman"/>
                        <a:cs typeface="Times New Roman"/>
                      </a:endParaRPr>
                    </a:p>
                  </a:txBody>
                  <a:tcPr marL="68580" marR="68580" marT="0" marB="0"/>
                </a:tc>
                <a:tc hMerge="1">
                  <a:txBody>
                    <a:bodyPr/>
                    <a:lstStyle/>
                    <a:p>
                      <a:endParaRPr lang="es-EC"/>
                    </a:p>
                  </a:txBody>
                  <a:tcPr/>
                </a:tc>
              </a:tr>
              <a:tr h="297492">
                <a:tc>
                  <a:txBody>
                    <a:bodyPr/>
                    <a:lstStyle/>
                    <a:p>
                      <a:pPr algn="ctr">
                        <a:spcBef>
                          <a:spcPts val="1200"/>
                        </a:spcBef>
                        <a:spcAft>
                          <a:spcPts val="0"/>
                        </a:spcAft>
                      </a:pPr>
                      <a:r>
                        <a:rPr lang="es-EC" sz="1600" dirty="0">
                          <a:effectLst/>
                        </a:rPr>
                        <a:t>Especialistas</a:t>
                      </a:r>
                      <a:endParaRPr lang="es-EC" sz="1100" dirty="0">
                        <a:effectLst/>
                        <a:latin typeface="Times New Roman"/>
                        <a:ea typeface="Times New Roman"/>
                        <a:cs typeface="Times New Roman"/>
                      </a:endParaRPr>
                    </a:p>
                  </a:txBody>
                  <a:tcPr marL="68580" marR="68580" marT="0" marB="0"/>
                </a:tc>
                <a:tc gridSpan="2">
                  <a:txBody>
                    <a:bodyPr/>
                    <a:lstStyle/>
                    <a:p>
                      <a:pPr algn="ctr">
                        <a:spcBef>
                          <a:spcPts val="1200"/>
                        </a:spcBef>
                        <a:spcAft>
                          <a:spcPts val="0"/>
                        </a:spcAft>
                      </a:pPr>
                      <a:r>
                        <a:rPr lang="es-EC" sz="1600" dirty="0">
                          <a:effectLst/>
                        </a:rPr>
                        <a:t>2 personas</a:t>
                      </a:r>
                      <a:endParaRPr lang="es-EC" sz="1100" dirty="0">
                        <a:effectLst/>
                        <a:latin typeface="Times New Roman"/>
                        <a:ea typeface="Times New Roman"/>
                        <a:cs typeface="Times New Roman"/>
                      </a:endParaRPr>
                    </a:p>
                  </a:txBody>
                  <a:tcPr marL="68580" marR="68580" marT="0" marB="0"/>
                </a:tc>
                <a:tc hMerge="1">
                  <a:txBody>
                    <a:bodyPr/>
                    <a:lstStyle/>
                    <a:p>
                      <a:endParaRPr lang="es-EC"/>
                    </a:p>
                  </a:txBody>
                  <a:tcPr/>
                </a:tc>
              </a:tr>
              <a:tr h="281834">
                <a:tc>
                  <a:txBody>
                    <a:bodyPr/>
                    <a:lstStyle/>
                    <a:p>
                      <a:pPr algn="ctr">
                        <a:spcBef>
                          <a:spcPts val="1200"/>
                        </a:spcBef>
                        <a:spcAft>
                          <a:spcPts val="0"/>
                        </a:spcAft>
                      </a:pPr>
                      <a:r>
                        <a:rPr lang="es-EC" sz="1600" dirty="0">
                          <a:effectLst/>
                        </a:rPr>
                        <a:t>Analistas 2</a:t>
                      </a:r>
                      <a:endParaRPr lang="es-EC" sz="1100" dirty="0">
                        <a:effectLst/>
                        <a:latin typeface="Times New Roman"/>
                        <a:ea typeface="Times New Roman"/>
                        <a:cs typeface="Times New Roman"/>
                      </a:endParaRPr>
                    </a:p>
                  </a:txBody>
                  <a:tcPr marL="68580" marR="68580" marT="0" marB="0"/>
                </a:tc>
                <a:tc gridSpan="2">
                  <a:txBody>
                    <a:bodyPr/>
                    <a:lstStyle/>
                    <a:p>
                      <a:pPr algn="ctr">
                        <a:spcBef>
                          <a:spcPts val="1200"/>
                        </a:spcBef>
                        <a:spcAft>
                          <a:spcPts val="0"/>
                        </a:spcAft>
                      </a:pPr>
                      <a:r>
                        <a:rPr lang="es-EC" sz="1600" dirty="0">
                          <a:effectLst/>
                        </a:rPr>
                        <a:t>1 persona</a:t>
                      </a:r>
                      <a:endParaRPr lang="es-EC" sz="1100" dirty="0">
                        <a:effectLst/>
                        <a:latin typeface="Times New Roman"/>
                        <a:ea typeface="Times New Roman"/>
                        <a:cs typeface="Times New Roman"/>
                      </a:endParaRPr>
                    </a:p>
                  </a:txBody>
                  <a:tcPr marL="68580" marR="68580" marT="0" marB="0"/>
                </a:tc>
                <a:tc hMerge="1">
                  <a:txBody>
                    <a:bodyPr/>
                    <a:lstStyle/>
                    <a:p>
                      <a:endParaRPr lang="es-EC"/>
                    </a:p>
                  </a:txBody>
                  <a:tcPr/>
                </a:tc>
              </a:tr>
              <a:tr h="281834">
                <a:tc>
                  <a:txBody>
                    <a:bodyPr/>
                    <a:lstStyle/>
                    <a:p>
                      <a:pPr algn="ctr">
                        <a:spcBef>
                          <a:spcPts val="1200"/>
                        </a:spcBef>
                        <a:spcAft>
                          <a:spcPts val="0"/>
                        </a:spcAft>
                      </a:pPr>
                      <a:r>
                        <a:rPr lang="es-EC" sz="1600" dirty="0">
                          <a:effectLst/>
                        </a:rPr>
                        <a:t>Analistas 1</a:t>
                      </a:r>
                      <a:endParaRPr lang="es-EC" sz="1100" dirty="0">
                        <a:effectLst/>
                        <a:latin typeface="Times New Roman"/>
                        <a:ea typeface="Times New Roman"/>
                        <a:cs typeface="Times New Roman"/>
                      </a:endParaRPr>
                    </a:p>
                  </a:txBody>
                  <a:tcPr marL="68580" marR="68580" marT="0" marB="0"/>
                </a:tc>
                <a:tc gridSpan="2">
                  <a:txBody>
                    <a:bodyPr/>
                    <a:lstStyle/>
                    <a:p>
                      <a:pPr algn="ctr">
                        <a:spcBef>
                          <a:spcPts val="1200"/>
                        </a:spcBef>
                        <a:spcAft>
                          <a:spcPts val="0"/>
                        </a:spcAft>
                      </a:pPr>
                      <a:r>
                        <a:rPr lang="es-EC" sz="1600" dirty="0">
                          <a:effectLst/>
                        </a:rPr>
                        <a:t>2 personas</a:t>
                      </a:r>
                      <a:endParaRPr lang="es-EC" sz="1100" dirty="0">
                        <a:effectLst/>
                        <a:latin typeface="Times New Roman"/>
                        <a:ea typeface="Times New Roman"/>
                        <a:cs typeface="Times New Roman"/>
                      </a:endParaRPr>
                    </a:p>
                  </a:txBody>
                  <a:tcPr marL="68580" marR="68580" marT="0" marB="0"/>
                </a:tc>
                <a:tc hMerge="1">
                  <a:txBody>
                    <a:bodyPr/>
                    <a:lstStyle/>
                    <a:p>
                      <a:endParaRPr lang="es-EC"/>
                    </a:p>
                  </a:txBody>
                  <a:tcPr/>
                </a:tc>
              </a:tr>
              <a:tr h="281834">
                <a:tc>
                  <a:txBody>
                    <a:bodyPr/>
                    <a:lstStyle/>
                    <a:p>
                      <a:pPr algn="ctr">
                        <a:spcBef>
                          <a:spcPts val="1200"/>
                        </a:spcBef>
                        <a:spcAft>
                          <a:spcPts val="0"/>
                        </a:spcAft>
                      </a:pPr>
                      <a:r>
                        <a:rPr lang="es-EC" sz="1600" dirty="0">
                          <a:effectLst/>
                        </a:rPr>
                        <a:t>Asistentes</a:t>
                      </a:r>
                      <a:endParaRPr lang="es-EC" sz="1100" dirty="0">
                        <a:effectLst/>
                        <a:latin typeface="Times New Roman"/>
                        <a:ea typeface="Times New Roman"/>
                        <a:cs typeface="Times New Roman"/>
                      </a:endParaRPr>
                    </a:p>
                  </a:txBody>
                  <a:tcPr marL="68580" marR="68580" marT="0" marB="0"/>
                </a:tc>
                <a:tc gridSpan="2">
                  <a:txBody>
                    <a:bodyPr/>
                    <a:lstStyle/>
                    <a:p>
                      <a:pPr algn="ctr">
                        <a:spcBef>
                          <a:spcPts val="1200"/>
                        </a:spcBef>
                        <a:spcAft>
                          <a:spcPts val="0"/>
                        </a:spcAft>
                      </a:pPr>
                      <a:r>
                        <a:rPr lang="es-EC" sz="1600" dirty="0">
                          <a:effectLst/>
                        </a:rPr>
                        <a:t>1 persona</a:t>
                      </a:r>
                      <a:endParaRPr lang="es-EC" sz="1100" dirty="0">
                        <a:effectLst/>
                        <a:latin typeface="Times New Roman"/>
                        <a:ea typeface="Times New Roman"/>
                        <a:cs typeface="Times New Roman"/>
                      </a:endParaRPr>
                    </a:p>
                  </a:txBody>
                  <a:tcPr marL="68580" marR="68580" marT="0" marB="0"/>
                </a:tc>
                <a:tc hMerge="1">
                  <a:txBody>
                    <a:bodyPr/>
                    <a:lstStyle/>
                    <a:p>
                      <a:endParaRPr lang="es-EC"/>
                    </a:p>
                  </a:txBody>
                  <a:tcPr/>
                </a:tc>
              </a:tr>
            </a:tbl>
          </a:graphicData>
        </a:graphic>
      </p:graphicFrame>
      <p:grpSp>
        <p:nvGrpSpPr>
          <p:cNvPr id="23" name="Group 63">
            <a:extLst>
              <a:ext uri="{FF2B5EF4-FFF2-40B4-BE49-F238E27FC236}">
                <a16:creationId xmlns="" xmlns:a16="http://schemas.microsoft.com/office/drawing/2014/main" xmlns:lc="http://schemas.openxmlformats.org/drawingml/2006/lockedCanvas" id="{0E2C77CE-9FD8-48FF-B027-1E6F25AD6E8D}"/>
              </a:ext>
            </a:extLst>
          </p:cNvPr>
          <p:cNvGrpSpPr/>
          <p:nvPr/>
        </p:nvGrpSpPr>
        <p:grpSpPr>
          <a:xfrm>
            <a:off x="1200027" y="1885141"/>
            <a:ext cx="676925" cy="589175"/>
            <a:chOff x="1970884" y="1403868"/>
            <a:chExt cx="676925" cy="589175"/>
          </a:xfrm>
          <a:solidFill>
            <a:schemeClr val="accent1"/>
          </a:solidFill>
        </p:grpSpPr>
        <p:sp>
          <p:nvSpPr>
            <p:cNvPr id="25" name="Freeform: Shape 61">
              <a:extLst>
                <a:ext uri="{FF2B5EF4-FFF2-40B4-BE49-F238E27FC236}">
                  <a16:creationId xmlns="" xmlns:a16="http://schemas.microsoft.com/office/drawing/2014/main" xmlns:lc="http://schemas.openxmlformats.org/drawingml/2006/lockedCanvas" id="{4BC2B04D-2D57-4849-AAC3-9D579C6A37EC}"/>
                </a:ext>
              </a:extLst>
            </p:cNvPr>
            <p:cNvSpPr/>
            <p:nvPr/>
          </p:nvSpPr>
          <p:spPr>
            <a:xfrm>
              <a:off x="1970884" y="1717259"/>
              <a:ext cx="676925" cy="275784"/>
            </a:xfrm>
            <a:custGeom>
              <a:avLst/>
              <a:gdLst>
                <a:gd name="connsiteX0" fmla="*/ 389911 w 676925"/>
                <a:gd name="connsiteY0" fmla="*/ 22199 h 275784"/>
                <a:gd name="connsiteX1" fmla="*/ 356483 w 676925"/>
                <a:gd name="connsiteY1" fmla="*/ 55627 h 275784"/>
                <a:gd name="connsiteX2" fmla="*/ 323054 w 676925"/>
                <a:gd name="connsiteY2" fmla="*/ 55627 h 275784"/>
                <a:gd name="connsiteX3" fmla="*/ 289626 w 676925"/>
                <a:gd name="connsiteY3" fmla="*/ 22199 h 275784"/>
                <a:gd name="connsiteX4" fmla="*/ 289626 w 676925"/>
                <a:gd name="connsiteY4" fmla="*/ 5484 h 275784"/>
                <a:gd name="connsiteX5" fmla="*/ 5484 w 676925"/>
                <a:gd name="connsiteY5" fmla="*/ 5484 h 275784"/>
                <a:gd name="connsiteX6" fmla="*/ 5484 w 676925"/>
                <a:gd name="connsiteY6" fmla="*/ 239483 h 275784"/>
                <a:gd name="connsiteX7" fmla="*/ 38913 w 676925"/>
                <a:gd name="connsiteY7" fmla="*/ 272912 h 275784"/>
                <a:gd name="connsiteX8" fmla="*/ 640624 w 676925"/>
                <a:gd name="connsiteY8" fmla="*/ 272912 h 275784"/>
                <a:gd name="connsiteX9" fmla="*/ 674053 w 676925"/>
                <a:gd name="connsiteY9" fmla="*/ 239483 h 275784"/>
                <a:gd name="connsiteX10" fmla="*/ 674053 w 676925"/>
                <a:gd name="connsiteY10" fmla="*/ 5484 h 275784"/>
                <a:gd name="connsiteX11" fmla="*/ 389911 w 676925"/>
                <a:gd name="connsiteY11" fmla="*/ 5484 h 275784"/>
                <a:gd name="connsiteX12" fmla="*/ 389911 w 676925"/>
                <a:gd name="connsiteY12" fmla="*/ 22199 h 27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6925" h="275784">
                  <a:moveTo>
                    <a:pt x="389911" y="22199"/>
                  </a:moveTo>
                  <a:cubicBezTo>
                    <a:pt x="389911" y="40584"/>
                    <a:pt x="374868" y="55627"/>
                    <a:pt x="356483" y="55627"/>
                  </a:cubicBezTo>
                  <a:lnTo>
                    <a:pt x="323054" y="55627"/>
                  </a:lnTo>
                  <a:cubicBezTo>
                    <a:pt x="304669" y="55627"/>
                    <a:pt x="289626" y="40584"/>
                    <a:pt x="289626" y="22199"/>
                  </a:cubicBezTo>
                  <a:lnTo>
                    <a:pt x="289626" y="5484"/>
                  </a:lnTo>
                  <a:lnTo>
                    <a:pt x="5484" y="5484"/>
                  </a:lnTo>
                  <a:lnTo>
                    <a:pt x="5484" y="239483"/>
                  </a:lnTo>
                  <a:cubicBezTo>
                    <a:pt x="5484" y="257869"/>
                    <a:pt x="20527" y="272912"/>
                    <a:pt x="38913" y="272912"/>
                  </a:cubicBezTo>
                  <a:lnTo>
                    <a:pt x="640624" y="272912"/>
                  </a:lnTo>
                  <a:cubicBezTo>
                    <a:pt x="659010" y="272912"/>
                    <a:pt x="674053" y="257869"/>
                    <a:pt x="674053" y="239483"/>
                  </a:cubicBezTo>
                  <a:lnTo>
                    <a:pt x="674053" y="5484"/>
                  </a:lnTo>
                  <a:lnTo>
                    <a:pt x="389911" y="5484"/>
                  </a:lnTo>
                  <a:lnTo>
                    <a:pt x="389911" y="22199"/>
                  </a:lnTo>
                  <a:close/>
                </a:path>
              </a:pathLst>
            </a:custGeom>
            <a:grpFill/>
            <a:ln w="8334" cap="flat">
              <a:noFill/>
              <a:prstDash val="solid"/>
              <a:miter/>
            </a:ln>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dirty="0"/>
            </a:p>
          </p:txBody>
        </p:sp>
        <p:sp>
          <p:nvSpPr>
            <p:cNvPr id="26" name="Freeform: Shape 62">
              <a:extLst>
                <a:ext uri="{FF2B5EF4-FFF2-40B4-BE49-F238E27FC236}">
                  <a16:creationId xmlns="" xmlns:a16="http://schemas.microsoft.com/office/drawing/2014/main" xmlns:lc="http://schemas.openxmlformats.org/drawingml/2006/lockedCanvas" id="{58B7F83E-7BEF-454A-ADF5-2B862B0DF8B8}"/>
                </a:ext>
              </a:extLst>
            </p:cNvPr>
            <p:cNvSpPr/>
            <p:nvPr/>
          </p:nvSpPr>
          <p:spPr>
            <a:xfrm>
              <a:off x="1970884" y="1403868"/>
              <a:ext cx="676925" cy="284142"/>
            </a:xfrm>
            <a:custGeom>
              <a:avLst/>
              <a:gdLst>
                <a:gd name="connsiteX0" fmla="*/ 640624 w 676925"/>
                <a:gd name="connsiteY0" fmla="*/ 118305 h 284141"/>
                <a:gd name="connsiteX1" fmla="*/ 473482 w 676925"/>
                <a:gd name="connsiteY1" fmla="*/ 118305 h 284141"/>
                <a:gd name="connsiteX2" fmla="*/ 473482 w 676925"/>
                <a:gd name="connsiteY2" fmla="*/ 63984 h 284141"/>
                <a:gd name="connsiteX3" fmla="*/ 414982 w 676925"/>
                <a:gd name="connsiteY3" fmla="*/ 5484 h 284141"/>
                <a:gd name="connsiteX4" fmla="*/ 264555 w 676925"/>
                <a:gd name="connsiteY4" fmla="*/ 5484 h 284141"/>
                <a:gd name="connsiteX5" fmla="*/ 206055 w 676925"/>
                <a:gd name="connsiteY5" fmla="*/ 63984 h 284141"/>
                <a:gd name="connsiteX6" fmla="*/ 206055 w 676925"/>
                <a:gd name="connsiteY6" fmla="*/ 118305 h 284141"/>
                <a:gd name="connsiteX7" fmla="*/ 38913 w 676925"/>
                <a:gd name="connsiteY7" fmla="*/ 118305 h 284141"/>
                <a:gd name="connsiteX8" fmla="*/ 5484 w 676925"/>
                <a:gd name="connsiteY8" fmla="*/ 151734 h 284141"/>
                <a:gd name="connsiteX9" fmla="*/ 5484 w 676925"/>
                <a:gd name="connsiteY9" fmla="*/ 285447 h 284141"/>
                <a:gd name="connsiteX10" fmla="*/ 289626 w 676925"/>
                <a:gd name="connsiteY10" fmla="*/ 285447 h 284141"/>
                <a:gd name="connsiteX11" fmla="*/ 289626 w 676925"/>
                <a:gd name="connsiteY11" fmla="*/ 268733 h 284141"/>
                <a:gd name="connsiteX12" fmla="*/ 389911 w 676925"/>
                <a:gd name="connsiteY12" fmla="*/ 268733 h 284141"/>
                <a:gd name="connsiteX13" fmla="*/ 389911 w 676925"/>
                <a:gd name="connsiteY13" fmla="*/ 285447 h 284141"/>
                <a:gd name="connsiteX14" fmla="*/ 674053 w 676925"/>
                <a:gd name="connsiteY14" fmla="*/ 285447 h 284141"/>
                <a:gd name="connsiteX15" fmla="*/ 674053 w 676925"/>
                <a:gd name="connsiteY15" fmla="*/ 151734 h 284141"/>
                <a:gd name="connsiteX16" fmla="*/ 640624 w 676925"/>
                <a:gd name="connsiteY16" fmla="*/ 118305 h 284141"/>
                <a:gd name="connsiteX17" fmla="*/ 256197 w 676925"/>
                <a:gd name="connsiteY17" fmla="*/ 118305 h 284141"/>
                <a:gd name="connsiteX18" fmla="*/ 256197 w 676925"/>
                <a:gd name="connsiteY18" fmla="*/ 63984 h 284141"/>
                <a:gd name="connsiteX19" fmla="*/ 264555 w 676925"/>
                <a:gd name="connsiteY19" fmla="*/ 55627 h 284141"/>
                <a:gd name="connsiteX20" fmla="*/ 414982 w 676925"/>
                <a:gd name="connsiteY20" fmla="*/ 55627 h 284141"/>
                <a:gd name="connsiteX21" fmla="*/ 423340 w 676925"/>
                <a:gd name="connsiteY21" fmla="*/ 63984 h 284141"/>
                <a:gd name="connsiteX22" fmla="*/ 423340 w 676925"/>
                <a:gd name="connsiteY22" fmla="*/ 118305 h 284141"/>
                <a:gd name="connsiteX23" fmla="*/ 256197 w 676925"/>
                <a:gd name="connsiteY23" fmla="*/ 118305 h 28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6925" h="284141">
                  <a:moveTo>
                    <a:pt x="640624" y="118305"/>
                  </a:moveTo>
                  <a:lnTo>
                    <a:pt x="473482" y="118305"/>
                  </a:lnTo>
                  <a:lnTo>
                    <a:pt x="473482" y="63984"/>
                  </a:lnTo>
                  <a:cubicBezTo>
                    <a:pt x="473482" y="31391"/>
                    <a:pt x="447575" y="5484"/>
                    <a:pt x="414982" y="5484"/>
                  </a:cubicBezTo>
                  <a:lnTo>
                    <a:pt x="264555" y="5484"/>
                  </a:lnTo>
                  <a:cubicBezTo>
                    <a:pt x="231962" y="5484"/>
                    <a:pt x="206055" y="31391"/>
                    <a:pt x="206055" y="63984"/>
                  </a:cubicBezTo>
                  <a:lnTo>
                    <a:pt x="206055" y="118305"/>
                  </a:lnTo>
                  <a:lnTo>
                    <a:pt x="38913" y="118305"/>
                  </a:lnTo>
                  <a:cubicBezTo>
                    <a:pt x="20527" y="118305"/>
                    <a:pt x="5484" y="133348"/>
                    <a:pt x="5484" y="151734"/>
                  </a:cubicBezTo>
                  <a:lnTo>
                    <a:pt x="5484" y="285447"/>
                  </a:lnTo>
                  <a:lnTo>
                    <a:pt x="289626" y="285447"/>
                  </a:lnTo>
                  <a:lnTo>
                    <a:pt x="289626" y="268733"/>
                  </a:lnTo>
                  <a:lnTo>
                    <a:pt x="389911" y="268733"/>
                  </a:lnTo>
                  <a:lnTo>
                    <a:pt x="389911" y="285447"/>
                  </a:lnTo>
                  <a:lnTo>
                    <a:pt x="674053" y="285447"/>
                  </a:lnTo>
                  <a:lnTo>
                    <a:pt x="674053" y="151734"/>
                  </a:lnTo>
                  <a:cubicBezTo>
                    <a:pt x="674053" y="133348"/>
                    <a:pt x="659010" y="118305"/>
                    <a:pt x="640624" y="118305"/>
                  </a:cubicBezTo>
                  <a:moveTo>
                    <a:pt x="256197" y="118305"/>
                  </a:moveTo>
                  <a:lnTo>
                    <a:pt x="256197" y="63984"/>
                  </a:lnTo>
                  <a:cubicBezTo>
                    <a:pt x="256197" y="58970"/>
                    <a:pt x="259540" y="55627"/>
                    <a:pt x="264555" y="55627"/>
                  </a:cubicBezTo>
                  <a:lnTo>
                    <a:pt x="414982" y="55627"/>
                  </a:lnTo>
                  <a:cubicBezTo>
                    <a:pt x="419997" y="55627"/>
                    <a:pt x="423340" y="58970"/>
                    <a:pt x="423340" y="63984"/>
                  </a:cubicBezTo>
                  <a:lnTo>
                    <a:pt x="423340" y="118305"/>
                  </a:lnTo>
                  <a:lnTo>
                    <a:pt x="256197" y="118305"/>
                  </a:lnTo>
                  <a:close/>
                </a:path>
              </a:pathLst>
            </a:custGeom>
            <a:grpFill/>
            <a:ln w="8334" cap="flat">
              <a:noFill/>
              <a:prstDash val="solid"/>
              <a:miter/>
            </a:ln>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dirty="0"/>
            </a:p>
          </p:txBody>
        </p:sp>
      </p:grpSp>
      <p:grpSp>
        <p:nvGrpSpPr>
          <p:cNvPr id="30" name="Group 12353"/>
          <p:cNvGrpSpPr/>
          <p:nvPr/>
        </p:nvGrpSpPr>
        <p:grpSpPr>
          <a:xfrm>
            <a:off x="10093831" y="2009584"/>
            <a:ext cx="537085" cy="464732"/>
            <a:chOff x="4302475" y="3285993"/>
            <a:chExt cx="392825" cy="464732"/>
          </a:xfrm>
          <a:solidFill>
            <a:schemeClr val="accent1">
              <a:lumMod val="75000"/>
            </a:schemeClr>
          </a:solidFill>
        </p:grpSpPr>
        <p:sp>
          <p:nvSpPr>
            <p:cNvPr id="31" name="Oval 91"/>
            <p:cNvSpPr>
              <a:spLocks noChangeArrowheads="1"/>
            </p:cNvSpPr>
            <p:nvPr/>
          </p:nvSpPr>
          <p:spPr bwMode="auto">
            <a:xfrm>
              <a:off x="4387698" y="3285993"/>
              <a:ext cx="223710" cy="223710"/>
            </a:xfrm>
            <a:prstGeom prst="ellipse">
              <a:avLst/>
            </a:prstGeom>
            <a:grpFill/>
            <a:ln>
              <a:noFill/>
            </a:ln>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2" name="Freeform 92"/>
            <p:cNvSpPr>
              <a:spLocks/>
            </p:cNvSpPr>
            <p:nvPr/>
          </p:nvSpPr>
          <p:spPr bwMode="auto">
            <a:xfrm>
              <a:off x="4302475" y="3556310"/>
              <a:ext cx="392825" cy="194415"/>
            </a:xfrm>
            <a:custGeom>
              <a:avLst/>
              <a:gdLst>
                <a:gd name="T0" fmla="*/ 0 w 172"/>
                <a:gd name="T1" fmla="*/ 86 h 86"/>
                <a:gd name="T2" fmla="*/ 86 w 172"/>
                <a:gd name="T3" fmla="*/ 0 h 86"/>
                <a:gd name="T4" fmla="*/ 172 w 172"/>
                <a:gd name="T5" fmla="*/ 86 h 86"/>
                <a:gd name="T6" fmla="*/ 0 w 172"/>
                <a:gd name="T7" fmla="*/ 86 h 86"/>
              </a:gdLst>
              <a:ahLst/>
              <a:cxnLst>
                <a:cxn ang="0">
                  <a:pos x="T0" y="T1"/>
                </a:cxn>
                <a:cxn ang="0">
                  <a:pos x="T2" y="T3"/>
                </a:cxn>
                <a:cxn ang="0">
                  <a:pos x="T4" y="T5"/>
                </a:cxn>
                <a:cxn ang="0">
                  <a:pos x="T6" y="T7"/>
                </a:cxn>
              </a:cxnLst>
              <a:rect l="0" t="0" r="r" b="b"/>
              <a:pathLst>
                <a:path w="172" h="86">
                  <a:moveTo>
                    <a:pt x="0" y="86"/>
                  </a:moveTo>
                  <a:cubicBezTo>
                    <a:pt x="0" y="39"/>
                    <a:pt x="38" y="0"/>
                    <a:pt x="86" y="0"/>
                  </a:cubicBezTo>
                  <a:cubicBezTo>
                    <a:pt x="133" y="0"/>
                    <a:pt x="172" y="39"/>
                    <a:pt x="172" y="86"/>
                  </a:cubicBezTo>
                  <a:cubicBezTo>
                    <a:pt x="0" y="86"/>
                    <a:pt x="0" y="86"/>
                    <a:pt x="0" y="86"/>
                  </a:cubicBezTo>
                </a:path>
              </a:pathLst>
            </a:custGeom>
            <a:grpFill/>
            <a:ln>
              <a:noFill/>
            </a:ln>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3" name="Freeform 93"/>
            <p:cNvSpPr>
              <a:spLocks/>
            </p:cNvSpPr>
            <p:nvPr/>
          </p:nvSpPr>
          <p:spPr bwMode="auto">
            <a:xfrm>
              <a:off x="4499553" y="3285993"/>
              <a:ext cx="111855" cy="223710"/>
            </a:xfrm>
            <a:custGeom>
              <a:avLst/>
              <a:gdLst>
                <a:gd name="T0" fmla="*/ 0 w 49"/>
                <a:gd name="T1" fmla="*/ 0 h 99"/>
                <a:gd name="T2" fmla="*/ 0 w 49"/>
                <a:gd name="T3" fmla="*/ 99 h 99"/>
                <a:gd name="T4" fmla="*/ 49 w 49"/>
                <a:gd name="T5" fmla="*/ 50 h 99"/>
                <a:gd name="T6" fmla="*/ 0 w 49"/>
                <a:gd name="T7" fmla="*/ 0 h 99"/>
              </a:gdLst>
              <a:ahLst/>
              <a:cxnLst>
                <a:cxn ang="0">
                  <a:pos x="T0" y="T1"/>
                </a:cxn>
                <a:cxn ang="0">
                  <a:pos x="T2" y="T3"/>
                </a:cxn>
                <a:cxn ang="0">
                  <a:pos x="T4" y="T5"/>
                </a:cxn>
                <a:cxn ang="0">
                  <a:pos x="T6" y="T7"/>
                </a:cxn>
              </a:cxnLst>
              <a:rect l="0" t="0" r="r" b="b"/>
              <a:pathLst>
                <a:path w="49" h="99">
                  <a:moveTo>
                    <a:pt x="0" y="0"/>
                  </a:moveTo>
                  <a:cubicBezTo>
                    <a:pt x="0" y="99"/>
                    <a:pt x="0" y="99"/>
                    <a:pt x="0" y="99"/>
                  </a:cubicBezTo>
                  <a:cubicBezTo>
                    <a:pt x="27" y="99"/>
                    <a:pt x="49" y="77"/>
                    <a:pt x="49" y="50"/>
                  </a:cubicBezTo>
                  <a:cubicBezTo>
                    <a:pt x="49" y="22"/>
                    <a:pt x="27" y="0"/>
                    <a:pt x="0" y="0"/>
                  </a:cubicBezTo>
                </a:path>
              </a:pathLst>
            </a:custGeom>
            <a:grpFill/>
            <a:ln>
              <a:noFill/>
            </a:ln>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4" name="Freeform 94"/>
            <p:cNvSpPr>
              <a:spLocks/>
            </p:cNvSpPr>
            <p:nvPr/>
          </p:nvSpPr>
          <p:spPr bwMode="auto">
            <a:xfrm>
              <a:off x="4499553" y="3556310"/>
              <a:ext cx="195747" cy="194415"/>
            </a:xfrm>
            <a:custGeom>
              <a:avLst/>
              <a:gdLst>
                <a:gd name="T0" fmla="*/ 0 w 86"/>
                <a:gd name="T1" fmla="*/ 0 h 86"/>
                <a:gd name="T2" fmla="*/ 0 w 86"/>
                <a:gd name="T3" fmla="*/ 86 h 86"/>
                <a:gd name="T4" fmla="*/ 86 w 86"/>
                <a:gd name="T5" fmla="*/ 86 h 86"/>
                <a:gd name="T6" fmla="*/ 0 w 86"/>
                <a:gd name="T7" fmla="*/ 0 h 86"/>
              </a:gdLst>
              <a:ahLst/>
              <a:cxnLst>
                <a:cxn ang="0">
                  <a:pos x="T0" y="T1"/>
                </a:cxn>
                <a:cxn ang="0">
                  <a:pos x="T2" y="T3"/>
                </a:cxn>
                <a:cxn ang="0">
                  <a:pos x="T4" y="T5"/>
                </a:cxn>
                <a:cxn ang="0">
                  <a:pos x="T6" y="T7"/>
                </a:cxn>
              </a:cxnLst>
              <a:rect l="0" t="0" r="r" b="b"/>
              <a:pathLst>
                <a:path w="86" h="86">
                  <a:moveTo>
                    <a:pt x="0" y="0"/>
                  </a:moveTo>
                  <a:cubicBezTo>
                    <a:pt x="0" y="86"/>
                    <a:pt x="0" y="86"/>
                    <a:pt x="0" y="86"/>
                  </a:cubicBezTo>
                  <a:cubicBezTo>
                    <a:pt x="86" y="86"/>
                    <a:pt x="86" y="86"/>
                    <a:pt x="86" y="86"/>
                  </a:cubicBezTo>
                  <a:cubicBezTo>
                    <a:pt x="86" y="39"/>
                    <a:pt x="47" y="0"/>
                    <a:pt x="0" y="0"/>
                  </a:cubicBezTo>
                </a:path>
              </a:pathLst>
            </a:custGeom>
            <a:grpFill/>
            <a:ln>
              <a:noFill/>
            </a:ln>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87" name="Flowchart: Connector 63"/>
          <p:cNvSpPr/>
          <p:nvPr/>
        </p:nvSpPr>
        <p:spPr>
          <a:xfrm>
            <a:off x="6008504" y="1792932"/>
            <a:ext cx="136988" cy="136988"/>
          </a:xfrm>
          <a:prstGeom prst="flowChartConnec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lowchart: Connector 86"/>
          <p:cNvSpPr/>
          <p:nvPr/>
        </p:nvSpPr>
        <p:spPr>
          <a:xfrm>
            <a:off x="5564601" y="2352257"/>
            <a:ext cx="136988" cy="136988"/>
          </a:xfrm>
          <a:prstGeom prst="flowChartConnec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lowchart: Connector 87"/>
          <p:cNvSpPr/>
          <p:nvPr/>
        </p:nvSpPr>
        <p:spPr>
          <a:xfrm>
            <a:off x="6480734" y="2336424"/>
            <a:ext cx="136988" cy="136988"/>
          </a:xfrm>
          <a:prstGeom prst="flowChartConnec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Flowchart: Connector 88"/>
          <p:cNvSpPr/>
          <p:nvPr/>
        </p:nvSpPr>
        <p:spPr>
          <a:xfrm>
            <a:off x="6099775" y="2337774"/>
            <a:ext cx="136988" cy="136988"/>
          </a:xfrm>
          <a:prstGeom prst="flowChartConnec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8" name="Connector: Elbow 89"/>
          <p:cNvCxnSpPr>
            <a:cxnSpLocks/>
            <a:stCxn id="87" idx="4"/>
            <a:endCxn id="95" idx="0"/>
          </p:cNvCxnSpPr>
          <p:nvPr/>
        </p:nvCxnSpPr>
        <p:spPr>
          <a:xfrm rot="5400000">
            <a:off x="5643879" y="1919137"/>
            <a:ext cx="422337" cy="44390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99" name="Connector: Elbow 97"/>
          <p:cNvCxnSpPr>
            <a:cxnSpLocks/>
            <a:stCxn id="87" idx="4"/>
            <a:endCxn id="97" idx="0"/>
          </p:cNvCxnSpPr>
          <p:nvPr/>
        </p:nvCxnSpPr>
        <p:spPr>
          <a:xfrm rot="16200000" flipH="1">
            <a:off x="5918706" y="2088211"/>
            <a:ext cx="407854" cy="91271"/>
          </a:xfrm>
          <a:prstGeom prst="bentConnector3">
            <a:avLst>
              <a:gd name="adj1" fmla="val 51658"/>
            </a:avLst>
          </a:prstGeom>
        </p:spPr>
        <p:style>
          <a:lnRef idx="1">
            <a:schemeClr val="accent1"/>
          </a:lnRef>
          <a:fillRef idx="0">
            <a:schemeClr val="accent1"/>
          </a:fillRef>
          <a:effectRef idx="0">
            <a:schemeClr val="accent1"/>
          </a:effectRef>
          <a:fontRef idx="minor">
            <a:schemeClr val="tx1"/>
          </a:fontRef>
        </p:style>
      </p:cxnSp>
      <p:cxnSp>
        <p:nvCxnSpPr>
          <p:cNvPr id="100" name="Connector: Elbow 101"/>
          <p:cNvCxnSpPr>
            <a:cxnSpLocks/>
            <a:stCxn id="87" idx="4"/>
            <a:endCxn id="96" idx="0"/>
          </p:cNvCxnSpPr>
          <p:nvPr/>
        </p:nvCxnSpPr>
        <p:spPr>
          <a:xfrm rot="16200000" flipH="1">
            <a:off x="6109861" y="1897057"/>
            <a:ext cx="406504" cy="472230"/>
          </a:xfrm>
          <a:prstGeom prst="bentConnector3">
            <a:avLst>
              <a:gd name="adj1" fmla="val 5166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215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5">
            <a:extLst>
              <a:ext uri="{FF2B5EF4-FFF2-40B4-BE49-F238E27FC236}">
                <a16:creationId xmlns:a16="http://schemas.microsoft.com/office/drawing/2014/main" xmlns="" id="{CEAB0380-432F-4AAB-99E9-FF7C232AE667}"/>
              </a:ext>
            </a:extLst>
          </p:cNvPr>
          <p:cNvSpPr txBox="1">
            <a:spLocks/>
          </p:cNvSpPr>
          <p:nvPr/>
        </p:nvSpPr>
        <p:spPr>
          <a:xfrm>
            <a:off x="621804" y="332656"/>
            <a:ext cx="10969943" cy="711081"/>
          </a:xfrm>
          <a:prstGeom prst="rect">
            <a:avLst/>
          </a:prstGeom>
        </p:spPr>
        <p:txBody>
          <a:bodyPr vert="horz" lIns="0" tIns="60949" rIns="0" bIns="60949" rtlCol="0" anchor="ctr">
            <a:normAutofit/>
          </a:bodyPr>
          <a:lstStyle>
            <a:lvl1pPr algn="l" defTabSz="1218987" rtl="0" eaLnBrk="1" latinLnBrk="0" hangingPunct="1">
              <a:spcBef>
                <a:spcPct val="0"/>
              </a:spcBef>
              <a:buNone/>
              <a:defRPr sz="3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IN" dirty="0" smtClean="0"/>
              <a:t>Desarrollo - </a:t>
            </a:r>
            <a:r>
              <a:rPr lang="en-IN" b="0" dirty="0" smtClean="0"/>
              <a:t>Situación Actual DGT</a:t>
            </a:r>
            <a:endParaRPr lang="en-IN" b="0" dirty="0"/>
          </a:p>
        </p:txBody>
      </p:sp>
      <p:sp>
        <p:nvSpPr>
          <p:cNvPr id="241" name="Freeform 5"/>
          <p:cNvSpPr>
            <a:spLocks/>
          </p:cNvSpPr>
          <p:nvPr/>
        </p:nvSpPr>
        <p:spPr bwMode="auto">
          <a:xfrm>
            <a:off x="3436277" y="5976554"/>
            <a:ext cx="4640915" cy="701835"/>
          </a:xfrm>
          <a:custGeom>
            <a:avLst/>
            <a:gdLst>
              <a:gd name="T0" fmla="*/ 1549 w 1549"/>
              <a:gd name="T1" fmla="*/ 185 h 372"/>
              <a:gd name="T2" fmla="*/ 1355 w 1549"/>
              <a:gd name="T3" fmla="*/ 0 h 372"/>
              <a:gd name="T4" fmla="*/ 1508 w 1549"/>
              <a:gd name="T5" fmla="*/ 0 h 372"/>
              <a:gd name="T6" fmla="*/ 0 w 1549"/>
              <a:gd name="T7" fmla="*/ 0 h 372"/>
              <a:gd name="T8" fmla="*/ 0 w 1549"/>
              <a:gd name="T9" fmla="*/ 372 h 372"/>
              <a:gd name="T10" fmla="*/ 1355 w 1549"/>
              <a:gd name="T11" fmla="*/ 372 h 372"/>
              <a:gd name="T12" fmla="*/ 1355 w 1549"/>
              <a:gd name="T13" fmla="*/ 372 h 372"/>
              <a:gd name="T14" fmla="*/ 1549 w 1549"/>
              <a:gd name="T15" fmla="*/ 185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9" h="372">
                <a:moveTo>
                  <a:pt x="1549" y="185"/>
                </a:moveTo>
                <a:lnTo>
                  <a:pt x="1355" y="0"/>
                </a:lnTo>
                <a:lnTo>
                  <a:pt x="1508" y="0"/>
                </a:lnTo>
                <a:lnTo>
                  <a:pt x="0" y="0"/>
                </a:lnTo>
                <a:lnTo>
                  <a:pt x="0" y="372"/>
                </a:lnTo>
                <a:lnTo>
                  <a:pt x="1355" y="372"/>
                </a:lnTo>
                <a:lnTo>
                  <a:pt x="1355" y="372"/>
                </a:lnTo>
                <a:lnTo>
                  <a:pt x="1549" y="185"/>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Calibri Light" charset="0"/>
              <a:ea typeface="Calibri Light" charset="0"/>
              <a:cs typeface="Calibri Light" charset="0"/>
            </a:endParaRPr>
          </a:p>
        </p:txBody>
      </p:sp>
      <p:sp>
        <p:nvSpPr>
          <p:cNvPr id="242" name="Freeform 6"/>
          <p:cNvSpPr>
            <a:spLocks/>
          </p:cNvSpPr>
          <p:nvPr/>
        </p:nvSpPr>
        <p:spPr bwMode="auto">
          <a:xfrm>
            <a:off x="3436277" y="5280377"/>
            <a:ext cx="4856940" cy="696176"/>
          </a:xfrm>
          <a:custGeom>
            <a:avLst/>
            <a:gdLst>
              <a:gd name="T0" fmla="*/ 1703 w 1703"/>
              <a:gd name="T1" fmla="*/ 184 h 369"/>
              <a:gd name="T2" fmla="*/ 1508 w 1703"/>
              <a:gd name="T3" fmla="*/ 0 h 369"/>
              <a:gd name="T4" fmla="*/ 1508 w 1703"/>
              <a:gd name="T5" fmla="*/ 0 h 369"/>
              <a:gd name="T6" fmla="*/ 0 w 1703"/>
              <a:gd name="T7" fmla="*/ 0 h 369"/>
              <a:gd name="T8" fmla="*/ 0 w 1703"/>
              <a:gd name="T9" fmla="*/ 369 h 369"/>
              <a:gd name="T10" fmla="*/ 1508 w 1703"/>
              <a:gd name="T11" fmla="*/ 369 h 369"/>
              <a:gd name="T12" fmla="*/ 1508 w 1703"/>
              <a:gd name="T13" fmla="*/ 369 h 369"/>
              <a:gd name="T14" fmla="*/ 1703 w 1703"/>
              <a:gd name="T15" fmla="*/ 184 h 3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3" h="369">
                <a:moveTo>
                  <a:pt x="1703" y="184"/>
                </a:moveTo>
                <a:lnTo>
                  <a:pt x="1508" y="0"/>
                </a:lnTo>
                <a:lnTo>
                  <a:pt x="1508" y="0"/>
                </a:lnTo>
                <a:lnTo>
                  <a:pt x="0" y="0"/>
                </a:lnTo>
                <a:lnTo>
                  <a:pt x="0" y="369"/>
                </a:lnTo>
                <a:lnTo>
                  <a:pt x="1508" y="369"/>
                </a:lnTo>
                <a:lnTo>
                  <a:pt x="1508" y="369"/>
                </a:lnTo>
                <a:lnTo>
                  <a:pt x="1703" y="184"/>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Calibri Light" charset="0"/>
              <a:ea typeface="Calibri Light" charset="0"/>
              <a:cs typeface="Calibri Light" charset="0"/>
            </a:endParaRPr>
          </a:p>
        </p:txBody>
      </p:sp>
      <p:sp>
        <p:nvSpPr>
          <p:cNvPr id="243" name="Freeform 7"/>
          <p:cNvSpPr>
            <a:spLocks/>
          </p:cNvSpPr>
          <p:nvPr/>
        </p:nvSpPr>
        <p:spPr bwMode="auto">
          <a:xfrm>
            <a:off x="3436277" y="4577891"/>
            <a:ext cx="3720483" cy="703138"/>
          </a:xfrm>
          <a:custGeom>
            <a:avLst/>
            <a:gdLst>
              <a:gd name="T0" fmla="*/ 1972 w 1972"/>
              <a:gd name="T1" fmla="*/ 185 h 369"/>
              <a:gd name="T2" fmla="*/ 1778 w 1972"/>
              <a:gd name="T3" fmla="*/ 0 h 369"/>
              <a:gd name="T4" fmla="*/ 1778 w 1972"/>
              <a:gd name="T5" fmla="*/ 0 h 369"/>
              <a:gd name="T6" fmla="*/ 0 w 1972"/>
              <a:gd name="T7" fmla="*/ 0 h 369"/>
              <a:gd name="T8" fmla="*/ 0 w 1972"/>
              <a:gd name="T9" fmla="*/ 369 h 369"/>
              <a:gd name="T10" fmla="*/ 1778 w 1972"/>
              <a:gd name="T11" fmla="*/ 369 h 369"/>
              <a:gd name="T12" fmla="*/ 1778 w 1972"/>
              <a:gd name="T13" fmla="*/ 369 h 369"/>
              <a:gd name="T14" fmla="*/ 1972 w 1972"/>
              <a:gd name="T15" fmla="*/ 185 h 3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2" h="369">
                <a:moveTo>
                  <a:pt x="1972" y="185"/>
                </a:moveTo>
                <a:lnTo>
                  <a:pt x="1778" y="0"/>
                </a:lnTo>
                <a:lnTo>
                  <a:pt x="1778" y="0"/>
                </a:lnTo>
                <a:lnTo>
                  <a:pt x="0" y="0"/>
                </a:lnTo>
                <a:lnTo>
                  <a:pt x="0" y="369"/>
                </a:lnTo>
                <a:lnTo>
                  <a:pt x="1778" y="369"/>
                </a:lnTo>
                <a:lnTo>
                  <a:pt x="1778" y="369"/>
                </a:lnTo>
                <a:lnTo>
                  <a:pt x="1972" y="185"/>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Calibri Light" charset="0"/>
              <a:ea typeface="Calibri Light" charset="0"/>
              <a:cs typeface="Calibri Light" charset="0"/>
            </a:endParaRPr>
          </a:p>
        </p:txBody>
      </p:sp>
      <p:sp>
        <p:nvSpPr>
          <p:cNvPr id="244" name="Freeform 8"/>
          <p:cNvSpPr>
            <a:spLocks/>
          </p:cNvSpPr>
          <p:nvPr/>
        </p:nvSpPr>
        <p:spPr bwMode="auto">
          <a:xfrm>
            <a:off x="3436277" y="3876706"/>
            <a:ext cx="4108374" cy="701835"/>
          </a:xfrm>
          <a:custGeom>
            <a:avLst/>
            <a:gdLst>
              <a:gd name="T0" fmla="*/ 1513 w 1513"/>
              <a:gd name="T1" fmla="*/ 185 h 372"/>
              <a:gd name="T2" fmla="*/ 1319 w 1513"/>
              <a:gd name="T3" fmla="*/ 0 h 372"/>
              <a:gd name="T4" fmla="*/ 1319 w 1513"/>
              <a:gd name="T5" fmla="*/ 0 h 372"/>
              <a:gd name="T6" fmla="*/ 0 w 1513"/>
              <a:gd name="T7" fmla="*/ 0 h 372"/>
              <a:gd name="T8" fmla="*/ 0 w 1513"/>
              <a:gd name="T9" fmla="*/ 372 h 372"/>
              <a:gd name="T10" fmla="*/ 1319 w 1513"/>
              <a:gd name="T11" fmla="*/ 372 h 372"/>
              <a:gd name="T12" fmla="*/ 1319 w 1513"/>
              <a:gd name="T13" fmla="*/ 369 h 372"/>
              <a:gd name="T14" fmla="*/ 1513 w 1513"/>
              <a:gd name="T15" fmla="*/ 185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3" h="372">
                <a:moveTo>
                  <a:pt x="1513" y="185"/>
                </a:moveTo>
                <a:lnTo>
                  <a:pt x="1319" y="0"/>
                </a:lnTo>
                <a:lnTo>
                  <a:pt x="1319" y="0"/>
                </a:lnTo>
                <a:lnTo>
                  <a:pt x="0" y="0"/>
                </a:lnTo>
                <a:lnTo>
                  <a:pt x="0" y="372"/>
                </a:lnTo>
                <a:lnTo>
                  <a:pt x="1319" y="372"/>
                </a:lnTo>
                <a:lnTo>
                  <a:pt x="1319" y="369"/>
                </a:lnTo>
                <a:lnTo>
                  <a:pt x="1513" y="185"/>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Calibri Light" charset="0"/>
              <a:ea typeface="Calibri Light" charset="0"/>
              <a:cs typeface="Calibri Light" charset="0"/>
            </a:endParaRPr>
          </a:p>
        </p:txBody>
      </p:sp>
      <p:sp>
        <p:nvSpPr>
          <p:cNvPr id="245" name="Freeform 9"/>
          <p:cNvSpPr>
            <a:spLocks/>
          </p:cNvSpPr>
          <p:nvPr/>
        </p:nvSpPr>
        <p:spPr bwMode="auto">
          <a:xfrm>
            <a:off x="3436276" y="1778133"/>
            <a:ext cx="3816019" cy="705043"/>
          </a:xfrm>
          <a:custGeom>
            <a:avLst/>
            <a:gdLst>
              <a:gd name="T0" fmla="*/ 1726 w 1726"/>
              <a:gd name="T1" fmla="*/ 185 h 370"/>
              <a:gd name="T2" fmla="*/ 1530 w 1726"/>
              <a:gd name="T3" fmla="*/ 0 h 370"/>
              <a:gd name="T4" fmla="*/ 1530 w 1726"/>
              <a:gd name="T5" fmla="*/ 0 h 370"/>
              <a:gd name="T6" fmla="*/ 0 w 1726"/>
              <a:gd name="T7" fmla="*/ 0 h 370"/>
              <a:gd name="T8" fmla="*/ 0 w 1726"/>
              <a:gd name="T9" fmla="*/ 370 h 370"/>
              <a:gd name="T10" fmla="*/ 1530 w 1726"/>
              <a:gd name="T11" fmla="*/ 370 h 370"/>
              <a:gd name="T12" fmla="*/ 1530 w 1726"/>
              <a:gd name="T13" fmla="*/ 370 h 370"/>
              <a:gd name="T14" fmla="*/ 1726 w 1726"/>
              <a:gd name="T15" fmla="*/ 185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6" h="370">
                <a:moveTo>
                  <a:pt x="1726" y="185"/>
                </a:moveTo>
                <a:lnTo>
                  <a:pt x="1530" y="0"/>
                </a:lnTo>
                <a:lnTo>
                  <a:pt x="1530" y="0"/>
                </a:lnTo>
                <a:lnTo>
                  <a:pt x="0" y="0"/>
                </a:lnTo>
                <a:lnTo>
                  <a:pt x="0" y="370"/>
                </a:lnTo>
                <a:lnTo>
                  <a:pt x="1530" y="370"/>
                </a:lnTo>
                <a:lnTo>
                  <a:pt x="1530" y="370"/>
                </a:lnTo>
                <a:lnTo>
                  <a:pt x="1726" y="185"/>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Calibri Light" charset="0"/>
              <a:ea typeface="Calibri Light" charset="0"/>
              <a:cs typeface="Calibri Light" charset="0"/>
            </a:endParaRPr>
          </a:p>
        </p:txBody>
      </p:sp>
      <p:sp>
        <p:nvSpPr>
          <p:cNvPr id="246" name="Freeform 10"/>
          <p:cNvSpPr>
            <a:spLocks/>
          </p:cNvSpPr>
          <p:nvPr/>
        </p:nvSpPr>
        <p:spPr bwMode="auto">
          <a:xfrm>
            <a:off x="3436277" y="1076911"/>
            <a:ext cx="4108374" cy="699949"/>
          </a:xfrm>
          <a:custGeom>
            <a:avLst/>
            <a:gdLst>
              <a:gd name="T0" fmla="*/ 2053 w 2053"/>
              <a:gd name="T1" fmla="*/ 187 h 371"/>
              <a:gd name="T2" fmla="*/ 1859 w 2053"/>
              <a:gd name="T3" fmla="*/ 2 h 371"/>
              <a:gd name="T4" fmla="*/ 1859 w 2053"/>
              <a:gd name="T5" fmla="*/ 0 h 371"/>
              <a:gd name="T6" fmla="*/ 0 w 2053"/>
              <a:gd name="T7" fmla="*/ 0 h 371"/>
              <a:gd name="T8" fmla="*/ 0 w 2053"/>
              <a:gd name="T9" fmla="*/ 371 h 371"/>
              <a:gd name="T10" fmla="*/ 1859 w 2053"/>
              <a:gd name="T11" fmla="*/ 371 h 371"/>
              <a:gd name="T12" fmla="*/ 1859 w 2053"/>
              <a:gd name="T13" fmla="*/ 371 h 371"/>
              <a:gd name="T14" fmla="*/ 2053 w 2053"/>
              <a:gd name="T15" fmla="*/ 187 h 3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3" h="371">
                <a:moveTo>
                  <a:pt x="2053" y="187"/>
                </a:moveTo>
                <a:lnTo>
                  <a:pt x="1859" y="2"/>
                </a:lnTo>
                <a:lnTo>
                  <a:pt x="1859" y="0"/>
                </a:lnTo>
                <a:lnTo>
                  <a:pt x="0" y="0"/>
                </a:lnTo>
                <a:lnTo>
                  <a:pt x="0" y="371"/>
                </a:lnTo>
                <a:lnTo>
                  <a:pt x="1859" y="371"/>
                </a:lnTo>
                <a:lnTo>
                  <a:pt x="1859" y="371"/>
                </a:lnTo>
                <a:lnTo>
                  <a:pt x="2053" y="187"/>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Calibri Light" charset="0"/>
              <a:ea typeface="Calibri Light" charset="0"/>
              <a:cs typeface="Calibri Light" charset="0"/>
            </a:endParaRPr>
          </a:p>
        </p:txBody>
      </p:sp>
      <p:sp>
        <p:nvSpPr>
          <p:cNvPr id="247" name="Freeform 11"/>
          <p:cNvSpPr>
            <a:spLocks/>
          </p:cNvSpPr>
          <p:nvPr/>
        </p:nvSpPr>
        <p:spPr bwMode="auto">
          <a:xfrm>
            <a:off x="3436277" y="2478696"/>
            <a:ext cx="3452578" cy="696176"/>
          </a:xfrm>
          <a:custGeom>
            <a:avLst/>
            <a:gdLst>
              <a:gd name="T0" fmla="*/ 1830 w 1830"/>
              <a:gd name="T1" fmla="*/ 185 h 369"/>
              <a:gd name="T2" fmla="*/ 1636 w 1830"/>
              <a:gd name="T3" fmla="*/ 0 h 369"/>
              <a:gd name="T4" fmla="*/ 1636 w 1830"/>
              <a:gd name="T5" fmla="*/ 0 h 369"/>
              <a:gd name="T6" fmla="*/ 0 w 1830"/>
              <a:gd name="T7" fmla="*/ 0 h 369"/>
              <a:gd name="T8" fmla="*/ 0 w 1830"/>
              <a:gd name="T9" fmla="*/ 369 h 369"/>
              <a:gd name="T10" fmla="*/ 1636 w 1830"/>
              <a:gd name="T11" fmla="*/ 369 h 369"/>
              <a:gd name="T12" fmla="*/ 1636 w 1830"/>
              <a:gd name="T13" fmla="*/ 369 h 369"/>
              <a:gd name="T14" fmla="*/ 1830 w 1830"/>
              <a:gd name="T15" fmla="*/ 185 h 3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0" h="369">
                <a:moveTo>
                  <a:pt x="1830" y="185"/>
                </a:moveTo>
                <a:lnTo>
                  <a:pt x="1636" y="0"/>
                </a:lnTo>
                <a:lnTo>
                  <a:pt x="1636" y="0"/>
                </a:lnTo>
                <a:lnTo>
                  <a:pt x="0" y="0"/>
                </a:lnTo>
                <a:lnTo>
                  <a:pt x="0" y="369"/>
                </a:lnTo>
                <a:lnTo>
                  <a:pt x="1636" y="369"/>
                </a:lnTo>
                <a:lnTo>
                  <a:pt x="1636" y="369"/>
                </a:lnTo>
                <a:lnTo>
                  <a:pt x="1830" y="185"/>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Calibri Light" charset="0"/>
              <a:ea typeface="Calibri Light" charset="0"/>
              <a:cs typeface="Calibri Light" charset="0"/>
            </a:endParaRPr>
          </a:p>
        </p:txBody>
      </p:sp>
      <p:sp>
        <p:nvSpPr>
          <p:cNvPr id="248" name="Freeform 12"/>
          <p:cNvSpPr>
            <a:spLocks/>
          </p:cNvSpPr>
          <p:nvPr/>
        </p:nvSpPr>
        <p:spPr bwMode="auto">
          <a:xfrm>
            <a:off x="3436276" y="3174871"/>
            <a:ext cx="3452579" cy="701835"/>
          </a:xfrm>
          <a:custGeom>
            <a:avLst/>
            <a:gdLst>
              <a:gd name="T0" fmla="*/ 1613 w 1613"/>
              <a:gd name="T1" fmla="*/ 187 h 372"/>
              <a:gd name="T2" fmla="*/ 1418 w 1613"/>
              <a:gd name="T3" fmla="*/ 3 h 372"/>
              <a:gd name="T4" fmla="*/ 1418 w 1613"/>
              <a:gd name="T5" fmla="*/ 0 h 372"/>
              <a:gd name="T6" fmla="*/ 0 w 1613"/>
              <a:gd name="T7" fmla="*/ 0 h 372"/>
              <a:gd name="T8" fmla="*/ 0 w 1613"/>
              <a:gd name="T9" fmla="*/ 372 h 372"/>
              <a:gd name="T10" fmla="*/ 1418 w 1613"/>
              <a:gd name="T11" fmla="*/ 372 h 372"/>
              <a:gd name="T12" fmla="*/ 1418 w 1613"/>
              <a:gd name="T13" fmla="*/ 372 h 372"/>
              <a:gd name="T14" fmla="*/ 1613 w 1613"/>
              <a:gd name="T15" fmla="*/ 187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3" h="372">
                <a:moveTo>
                  <a:pt x="1613" y="187"/>
                </a:moveTo>
                <a:lnTo>
                  <a:pt x="1418" y="3"/>
                </a:lnTo>
                <a:lnTo>
                  <a:pt x="1418" y="0"/>
                </a:lnTo>
                <a:lnTo>
                  <a:pt x="0" y="0"/>
                </a:lnTo>
                <a:lnTo>
                  <a:pt x="0" y="372"/>
                </a:lnTo>
                <a:lnTo>
                  <a:pt x="1418" y="372"/>
                </a:lnTo>
                <a:lnTo>
                  <a:pt x="1418" y="372"/>
                </a:lnTo>
                <a:lnTo>
                  <a:pt x="1613" y="187"/>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Calibri Light" charset="0"/>
              <a:ea typeface="Calibri Light" charset="0"/>
              <a:cs typeface="Calibri Light" charset="0"/>
            </a:endParaRPr>
          </a:p>
        </p:txBody>
      </p:sp>
      <p:sp>
        <p:nvSpPr>
          <p:cNvPr id="249" name="Rectangle 13"/>
          <p:cNvSpPr>
            <a:spLocks noChangeArrowheads="1"/>
          </p:cNvSpPr>
          <p:nvPr/>
        </p:nvSpPr>
        <p:spPr bwMode="auto">
          <a:xfrm>
            <a:off x="2230704" y="3171098"/>
            <a:ext cx="499964" cy="179233"/>
          </a:xfrm>
          <a:prstGeom prst="rect">
            <a:avLst/>
          </a:prstGeom>
          <a:solidFill>
            <a:schemeClr val="accent3">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Calibri Light" charset="0"/>
              <a:ea typeface="Calibri Light" charset="0"/>
              <a:cs typeface="Calibri Light" charset="0"/>
            </a:endParaRPr>
          </a:p>
        </p:txBody>
      </p:sp>
      <p:sp>
        <p:nvSpPr>
          <p:cNvPr id="250" name="Freeform 14"/>
          <p:cNvSpPr>
            <a:spLocks/>
          </p:cNvSpPr>
          <p:nvPr/>
        </p:nvSpPr>
        <p:spPr bwMode="auto">
          <a:xfrm>
            <a:off x="2730668" y="1080684"/>
            <a:ext cx="711269" cy="2269646"/>
          </a:xfrm>
          <a:custGeom>
            <a:avLst/>
            <a:gdLst>
              <a:gd name="T0" fmla="*/ 0 w 377"/>
              <a:gd name="T1" fmla="*/ 1203 h 1203"/>
              <a:gd name="T2" fmla="*/ 377 w 377"/>
              <a:gd name="T3" fmla="*/ 369 h 1203"/>
              <a:gd name="T4" fmla="*/ 377 w 377"/>
              <a:gd name="T5" fmla="*/ 0 h 1203"/>
              <a:gd name="T6" fmla="*/ 0 w 377"/>
              <a:gd name="T7" fmla="*/ 1108 h 1203"/>
              <a:gd name="T8" fmla="*/ 0 w 377"/>
              <a:gd name="T9" fmla="*/ 1203 h 1203"/>
            </a:gdLst>
            <a:ahLst/>
            <a:cxnLst>
              <a:cxn ang="0">
                <a:pos x="T0" y="T1"/>
              </a:cxn>
              <a:cxn ang="0">
                <a:pos x="T2" y="T3"/>
              </a:cxn>
              <a:cxn ang="0">
                <a:pos x="T4" y="T5"/>
              </a:cxn>
              <a:cxn ang="0">
                <a:pos x="T6" y="T7"/>
              </a:cxn>
              <a:cxn ang="0">
                <a:pos x="T8" y="T9"/>
              </a:cxn>
            </a:cxnLst>
            <a:rect l="0" t="0" r="r" b="b"/>
            <a:pathLst>
              <a:path w="377" h="1203">
                <a:moveTo>
                  <a:pt x="0" y="1203"/>
                </a:moveTo>
                <a:lnTo>
                  <a:pt x="377" y="369"/>
                </a:lnTo>
                <a:lnTo>
                  <a:pt x="377" y="0"/>
                </a:lnTo>
                <a:lnTo>
                  <a:pt x="0" y="1108"/>
                </a:lnTo>
                <a:lnTo>
                  <a:pt x="0" y="1203"/>
                </a:lnTo>
                <a:close/>
              </a:path>
            </a:pathLst>
          </a:custGeom>
          <a:gradFill>
            <a:gsLst>
              <a:gs pos="0">
                <a:schemeClr val="accent3"/>
              </a:gs>
              <a:gs pos="100000">
                <a:schemeClr val="accent3">
                  <a:lumMod val="50000"/>
                </a:schemeClr>
              </a:gs>
            </a:gsLst>
            <a:lin ang="10800000" scaled="1"/>
          </a:gra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Calibri Light" charset="0"/>
              <a:ea typeface="Calibri Light" charset="0"/>
              <a:cs typeface="Calibri Light" charset="0"/>
            </a:endParaRPr>
          </a:p>
        </p:txBody>
      </p:sp>
      <p:sp>
        <p:nvSpPr>
          <p:cNvPr id="251" name="Rectangle 15"/>
          <p:cNvSpPr>
            <a:spLocks noChangeArrowheads="1"/>
          </p:cNvSpPr>
          <p:nvPr/>
        </p:nvSpPr>
        <p:spPr bwMode="auto">
          <a:xfrm>
            <a:off x="2230704" y="3350330"/>
            <a:ext cx="499964" cy="173572"/>
          </a:xfrm>
          <a:prstGeom prst="rect">
            <a:avLst/>
          </a:prstGeom>
          <a:solidFill>
            <a:schemeClr val="accent3">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Calibri Light" charset="0"/>
              <a:ea typeface="Calibri Light" charset="0"/>
              <a:cs typeface="Calibri Light" charset="0"/>
            </a:endParaRPr>
          </a:p>
        </p:txBody>
      </p:sp>
      <p:sp>
        <p:nvSpPr>
          <p:cNvPr id="252" name="Freeform 16"/>
          <p:cNvSpPr>
            <a:spLocks/>
          </p:cNvSpPr>
          <p:nvPr/>
        </p:nvSpPr>
        <p:spPr bwMode="auto">
          <a:xfrm>
            <a:off x="2730668" y="1782520"/>
            <a:ext cx="705609" cy="1741383"/>
          </a:xfrm>
          <a:custGeom>
            <a:avLst/>
            <a:gdLst>
              <a:gd name="T0" fmla="*/ 0 w 374"/>
              <a:gd name="T1" fmla="*/ 923 h 923"/>
              <a:gd name="T2" fmla="*/ 374 w 374"/>
              <a:gd name="T3" fmla="*/ 369 h 923"/>
              <a:gd name="T4" fmla="*/ 374 w 374"/>
              <a:gd name="T5" fmla="*/ 0 h 923"/>
              <a:gd name="T6" fmla="*/ 0 w 374"/>
              <a:gd name="T7" fmla="*/ 831 h 923"/>
              <a:gd name="T8" fmla="*/ 0 w 374"/>
              <a:gd name="T9" fmla="*/ 923 h 923"/>
            </a:gdLst>
            <a:ahLst/>
            <a:cxnLst>
              <a:cxn ang="0">
                <a:pos x="T0" y="T1"/>
              </a:cxn>
              <a:cxn ang="0">
                <a:pos x="T2" y="T3"/>
              </a:cxn>
              <a:cxn ang="0">
                <a:pos x="T4" y="T5"/>
              </a:cxn>
              <a:cxn ang="0">
                <a:pos x="T6" y="T7"/>
              </a:cxn>
              <a:cxn ang="0">
                <a:pos x="T8" y="T9"/>
              </a:cxn>
            </a:cxnLst>
            <a:rect l="0" t="0" r="r" b="b"/>
            <a:pathLst>
              <a:path w="374" h="923">
                <a:moveTo>
                  <a:pt x="0" y="923"/>
                </a:moveTo>
                <a:lnTo>
                  <a:pt x="374" y="369"/>
                </a:lnTo>
                <a:lnTo>
                  <a:pt x="374" y="0"/>
                </a:lnTo>
                <a:lnTo>
                  <a:pt x="0" y="831"/>
                </a:lnTo>
                <a:lnTo>
                  <a:pt x="0" y="923"/>
                </a:lnTo>
                <a:close/>
              </a:path>
            </a:pathLst>
          </a:custGeom>
          <a:gradFill>
            <a:gsLst>
              <a:gs pos="0">
                <a:schemeClr val="accent3"/>
              </a:gs>
              <a:gs pos="100000">
                <a:schemeClr val="accent3">
                  <a:lumMod val="75000"/>
                </a:schemeClr>
              </a:gs>
            </a:gsLst>
            <a:lin ang="10800000" scaled="1"/>
          </a:gra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Calibri Light" charset="0"/>
              <a:ea typeface="Calibri Light" charset="0"/>
              <a:cs typeface="Calibri Light" charset="0"/>
            </a:endParaRPr>
          </a:p>
        </p:txBody>
      </p:sp>
      <p:sp>
        <p:nvSpPr>
          <p:cNvPr id="253" name="Rectangle 17"/>
          <p:cNvSpPr>
            <a:spLocks noChangeArrowheads="1"/>
          </p:cNvSpPr>
          <p:nvPr/>
        </p:nvSpPr>
        <p:spPr bwMode="auto">
          <a:xfrm>
            <a:off x="2230704" y="3523903"/>
            <a:ext cx="499964" cy="179233"/>
          </a:xfrm>
          <a:prstGeom prst="rect">
            <a:avLst/>
          </a:prstGeom>
          <a:solidFill>
            <a:schemeClr val="accent3"/>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Calibri Light" charset="0"/>
              <a:ea typeface="Calibri Light" charset="0"/>
              <a:cs typeface="Calibri Light" charset="0"/>
            </a:endParaRPr>
          </a:p>
        </p:txBody>
      </p:sp>
      <p:sp>
        <p:nvSpPr>
          <p:cNvPr id="254" name="Freeform 18"/>
          <p:cNvSpPr>
            <a:spLocks/>
          </p:cNvSpPr>
          <p:nvPr/>
        </p:nvSpPr>
        <p:spPr bwMode="auto">
          <a:xfrm>
            <a:off x="2730668" y="2478696"/>
            <a:ext cx="705609" cy="1224439"/>
          </a:xfrm>
          <a:custGeom>
            <a:avLst/>
            <a:gdLst>
              <a:gd name="T0" fmla="*/ 0 w 374"/>
              <a:gd name="T1" fmla="*/ 649 h 649"/>
              <a:gd name="T2" fmla="*/ 374 w 374"/>
              <a:gd name="T3" fmla="*/ 369 h 649"/>
              <a:gd name="T4" fmla="*/ 374 w 374"/>
              <a:gd name="T5" fmla="*/ 0 h 649"/>
              <a:gd name="T6" fmla="*/ 0 w 374"/>
              <a:gd name="T7" fmla="*/ 554 h 649"/>
              <a:gd name="T8" fmla="*/ 0 w 374"/>
              <a:gd name="T9" fmla="*/ 649 h 649"/>
            </a:gdLst>
            <a:ahLst/>
            <a:cxnLst>
              <a:cxn ang="0">
                <a:pos x="T0" y="T1"/>
              </a:cxn>
              <a:cxn ang="0">
                <a:pos x="T2" y="T3"/>
              </a:cxn>
              <a:cxn ang="0">
                <a:pos x="T4" y="T5"/>
              </a:cxn>
              <a:cxn ang="0">
                <a:pos x="T6" y="T7"/>
              </a:cxn>
              <a:cxn ang="0">
                <a:pos x="T8" y="T9"/>
              </a:cxn>
            </a:cxnLst>
            <a:rect l="0" t="0" r="r" b="b"/>
            <a:pathLst>
              <a:path w="374" h="649">
                <a:moveTo>
                  <a:pt x="0" y="649"/>
                </a:moveTo>
                <a:lnTo>
                  <a:pt x="374" y="369"/>
                </a:lnTo>
                <a:lnTo>
                  <a:pt x="374" y="0"/>
                </a:lnTo>
                <a:lnTo>
                  <a:pt x="0" y="554"/>
                </a:lnTo>
                <a:lnTo>
                  <a:pt x="0" y="649"/>
                </a:lnTo>
                <a:close/>
              </a:path>
            </a:pathLst>
          </a:custGeom>
          <a:gradFill>
            <a:gsLst>
              <a:gs pos="0">
                <a:schemeClr val="accent3">
                  <a:lumMod val="40000"/>
                  <a:lumOff val="60000"/>
                </a:schemeClr>
              </a:gs>
              <a:gs pos="100000">
                <a:schemeClr val="accent3"/>
              </a:gs>
            </a:gsLst>
            <a:lin ang="10800000" scaled="1"/>
          </a:gra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Calibri Light" charset="0"/>
              <a:ea typeface="Calibri Light" charset="0"/>
              <a:cs typeface="Calibri Light" charset="0"/>
            </a:endParaRPr>
          </a:p>
        </p:txBody>
      </p:sp>
      <p:sp>
        <p:nvSpPr>
          <p:cNvPr id="255" name="Rectangle 19"/>
          <p:cNvSpPr>
            <a:spLocks noChangeArrowheads="1"/>
          </p:cNvSpPr>
          <p:nvPr/>
        </p:nvSpPr>
        <p:spPr bwMode="auto">
          <a:xfrm>
            <a:off x="2230704" y="3703134"/>
            <a:ext cx="499964" cy="173572"/>
          </a:xfrm>
          <a:prstGeom prst="rect">
            <a:avLst/>
          </a:prstGeom>
          <a:solidFill>
            <a:schemeClr val="accent3">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Calibri Light" charset="0"/>
              <a:ea typeface="Calibri Light" charset="0"/>
              <a:cs typeface="Calibri Light" charset="0"/>
            </a:endParaRPr>
          </a:p>
        </p:txBody>
      </p:sp>
      <p:sp>
        <p:nvSpPr>
          <p:cNvPr id="256" name="Freeform 20"/>
          <p:cNvSpPr>
            <a:spLocks/>
          </p:cNvSpPr>
          <p:nvPr/>
        </p:nvSpPr>
        <p:spPr bwMode="auto">
          <a:xfrm>
            <a:off x="2730668" y="3174871"/>
            <a:ext cx="705609" cy="701835"/>
          </a:xfrm>
          <a:custGeom>
            <a:avLst/>
            <a:gdLst>
              <a:gd name="T0" fmla="*/ 0 w 374"/>
              <a:gd name="T1" fmla="*/ 372 h 372"/>
              <a:gd name="T2" fmla="*/ 374 w 374"/>
              <a:gd name="T3" fmla="*/ 372 h 372"/>
              <a:gd name="T4" fmla="*/ 374 w 374"/>
              <a:gd name="T5" fmla="*/ 0 h 372"/>
              <a:gd name="T6" fmla="*/ 0 w 374"/>
              <a:gd name="T7" fmla="*/ 280 h 372"/>
              <a:gd name="T8" fmla="*/ 0 w 374"/>
              <a:gd name="T9" fmla="*/ 372 h 372"/>
            </a:gdLst>
            <a:ahLst/>
            <a:cxnLst>
              <a:cxn ang="0">
                <a:pos x="T0" y="T1"/>
              </a:cxn>
              <a:cxn ang="0">
                <a:pos x="T2" y="T3"/>
              </a:cxn>
              <a:cxn ang="0">
                <a:pos x="T4" y="T5"/>
              </a:cxn>
              <a:cxn ang="0">
                <a:pos x="T6" y="T7"/>
              </a:cxn>
              <a:cxn ang="0">
                <a:pos x="T8" y="T9"/>
              </a:cxn>
            </a:cxnLst>
            <a:rect l="0" t="0" r="r" b="b"/>
            <a:pathLst>
              <a:path w="374" h="372">
                <a:moveTo>
                  <a:pt x="0" y="372"/>
                </a:moveTo>
                <a:lnTo>
                  <a:pt x="374" y="372"/>
                </a:lnTo>
                <a:lnTo>
                  <a:pt x="374" y="0"/>
                </a:lnTo>
                <a:lnTo>
                  <a:pt x="0" y="280"/>
                </a:lnTo>
                <a:lnTo>
                  <a:pt x="0" y="372"/>
                </a:lnTo>
                <a:close/>
              </a:path>
            </a:pathLst>
          </a:custGeom>
          <a:gradFill>
            <a:gsLst>
              <a:gs pos="0">
                <a:schemeClr val="accent3"/>
              </a:gs>
              <a:gs pos="100000">
                <a:schemeClr val="accent3">
                  <a:lumMod val="75000"/>
                </a:schemeClr>
              </a:gs>
            </a:gsLst>
            <a:lin ang="10800000" scaled="1"/>
          </a:gra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Calibri Light" charset="0"/>
              <a:ea typeface="Calibri Light" charset="0"/>
              <a:cs typeface="Calibri Light" charset="0"/>
            </a:endParaRPr>
          </a:p>
        </p:txBody>
      </p:sp>
      <p:sp>
        <p:nvSpPr>
          <p:cNvPr id="257" name="Rectangle 21"/>
          <p:cNvSpPr>
            <a:spLocks noChangeArrowheads="1"/>
          </p:cNvSpPr>
          <p:nvPr/>
        </p:nvSpPr>
        <p:spPr bwMode="auto">
          <a:xfrm>
            <a:off x="2230704" y="3876706"/>
            <a:ext cx="499964" cy="179233"/>
          </a:xfrm>
          <a:prstGeom prst="rect">
            <a:avLst/>
          </a:prstGeom>
          <a:solidFill>
            <a:schemeClr val="accent3">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Calibri Light" charset="0"/>
              <a:ea typeface="Calibri Light" charset="0"/>
              <a:cs typeface="Calibri Light" charset="0"/>
            </a:endParaRPr>
          </a:p>
        </p:txBody>
      </p:sp>
      <p:sp>
        <p:nvSpPr>
          <p:cNvPr id="258" name="Freeform 22"/>
          <p:cNvSpPr>
            <a:spLocks/>
          </p:cNvSpPr>
          <p:nvPr/>
        </p:nvSpPr>
        <p:spPr bwMode="auto">
          <a:xfrm>
            <a:off x="2730668" y="3878856"/>
            <a:ext cx="711269" cy="708854"/>
          </a:xfrm>
          <a:custGeom>
            <a:avLst/>
            <a:gdLst>
              <a:gd name="T0" fmla="*/ 0 w 377"/>
              <a:gd name="T1" fmla="*/ 95 h 372"/>
              <a:gd name="T2" fmla="*/ 377 w 377"/>
              <a:gd name="T3" fmla="*/ 372 h 372"/>
              <a:gd name="T4" fmla="*/ 377 w 377"/>
              <a:gd name="T5" fmla="*/ 0 h 372"/>
              <a:gd name="T6" fmla="*/ 0 w 377"/>
              <a:gd name="T7" fmla="*/ 0 h 372"/>
              <a:gd name="T8" fmla="*/ 0 w 377"/>
              <a:gd name="T9" fmla="*/ 95 h 372"/>
            </a:gdLst>
            <a:ahLst/>
            <a:cxnLst>
              <a:cxn ang="0">
                <a:pos x="T0" y="T1"/>
              </a:cxn>
              <a:cxn ang="0">
                <a:pos x="T2" y="T3"/>
              </a:cxn>
              <a:cxn ang="0">
                <a:pos x="T4" y="T5"/>
              </a:cxn>
              <a:cxn ang="0">
                <a:pos x="T6" y="T7"/>
              </a:cxn>
              <a:cxn ang="0">
                <a:pos x="T8" y="T9"/>
              </a:cxn>
            </a:cxnLst>
            <a:rect l="0" t="0" r="r" b="b"/>
            <a:pathLst>
              <a:path w="377" h="372">
                <a:moveTo>
                  <a:pt x="0" y="95"/>
                </a:moveTo>
                <a:lnTo>
                  <a:pt x="377" y="372"/>
                </a:lnTo>
                <a:lnTo>
                  <a:pt x="377" y="0"/>
                </a:lnTo>
                <a:lnTo>
                  <a:pt x="0" y="0"/>
                </a:lnTo>
                <a:lnTo>
                  <a:pt x="0" y="95"/>
                </a:lnTo>
                <a:close/>
              </a:path>
            </a:pathLst>
          </a:custGeom>
          <a:gradFill>
            <a:gsLst>
              <a:gs pos="0">
                <a:schemeClr val="accent3">
                  <a:lumMod val="20000"/>
                  <a:lumOff val="80000"/>
                </a:schemeClr>
              </a:gs>
              <a:gs pos="100000">
                <a:schemeClr val="accent3">
                  <a:lumMod val="60000"/>
                  <a:lumOff val="40000"/>
                </a:schemeClr>
              </a:gs>
            </a:gsLst>
            <a:lin ang="10800000" scaled="1"/>
          </a:gra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Calibri Light" charset="0"/>
              <a:ea typeface="Calibri Light" charset="0"/>
              <a:cs typeface="Calibri Light" charset="0"/>
            </a:endParaRPr>
          </a:p>
        </p:txBody>
      </p:sp>
      <p:sp>
        <p:nvSpPr>
          <p:cNvPr id="259" name="Rectangle 23"/>
          <p:cNvSpPr>
            <a:spLocks noChangeArrowheads="1"/>
          </p:cNvSpPr>
          <p:nvPr/>
        </p:nvSpPr>
        <p:spPr bwMode="auto">
          <a:xfrm>
            <a:off x="2230704" y="4055939"/>
            <a:ext cx="499964" cy="173572"/>
          </a:xfrm>
          <a:prstGeom prst="rect">
            <a:avLst/>
          </a:prstGeom>
          <a:solidFill>
            <a:schemeClr val="accent3"/>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Calibri Light" charset="0"/>
              <a:ea typeface="Calibri Light" charset="0"/>
              <a:cs typeface="Calibri Light" charset="0"/>
            </a:endParaRPr>
          </a:p>
        </p:txBody>
      </p:sp>
      <p:sp>
        <p:nvSpPr>
          <p:cNvPr id="260" name="Freeform 24"/>
          <p:cNvSpPr>
            <a:spLocks/>
          </p:cNvSpPr>
          <p:nvPr/>
        </p:nvSpPr>
        <p:spPr bwMode="auto">
          <a:xfrm>
            <a:off x="2730668" y="4049349"/>
            <a:ext cx="705609" cy="1243276"/>
          </a:xfrm>
          <a:custGeom>
            <a:avLst/>
            <a:gdLst>
              <a:gd name="T0" fmla="*/ 0 w 374"/>
              <a:gd name="T1" fmla="*/ 92 h 646"/>
              <a:gd name="T2" fmla="*/ 374 w 374"/>
              <a:gd name="T3" fmla="*/ 646 h 646"/>
              <a:gd name="T4" fmla="*/ 374 w 374"/>
              <a:gd name="T5" fmla="*/ 277 h 646"/>
              <a:gd name="T6" fmla="*/ 0 w 374"/>
              <a:gd name="T7" fmla="*/ 0 h 646"/>
              <a:gd name="T8" fmla="*/ 0 w 374"/>
              <a:gd name="T9" fmla="*/ 92 h 646"/>
            </a:gdLst>
            <a:ahLst/>
            <a:cxnLst>
              <a:cxn ang="0">
                <a:pos x="T0" y="T1"/>
              </a:cxn>
              <a:cxn ang="0">
                <a:pos x="T2" y="T3"/>
              </a:cxn>
              <a:cxn ang="0">
                <a:pos x="T4" y="T5"/>
              </a:cxn>
              <a:cxn ang="0">
                <a:pos x="T6" y="T7"/>
              </a:cxn>
              <a:cxn ang="0">
                <a:pos x="T8" y="T9"/>
              </a:cxn>
            </a:cxnLst>
            <a:rect l="0" t="0" r="r" b="b"/>
            <a:pathLst>
              <a:path w="374" h="646">
                <a:moveTo>
                  <a:pt x="0" y="92"/>
                </a:moveTo>
                <a:lnTo>
                  <a:pt x="374" y="646"/>
                </a:lnTo>
                <a:lnTo>
                  <a:pt x="374" y="277"/>
                </a:lnTo>
                <a:lnTo>
                  <a:pt x="0" y="0"/>
                </a:lnTo>
                <a:lnTo>
                  <a:pt x="0" y="92"/>
                </a:lnTo>
                <a:close/>
              </a:path>
            </a:pathLst>
          </a:custGeom>
          <a:gradFill>
            <a:gsLst>
              <a:gs pos="0">
                <a:schemeClr val="accent3">
                  <a:lumMod val="40000"/>
                  <a:lumOff val="60000"/>
                </a:schemeClr>
              </a:gs>
              <a:gs pos="100000">
                <a:schemeClr val="accent3"/>
              </a:gs>
            </a:gsLst>
            <a:lin ang="10800000" scaled="1"/>
          </a:gra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Calibri Light" charset="0"/>
              <a:ea typeface="Calibri Light" charset="0"/>
              <a:cs typeface="Calibri Light" charset="0"/>
            </a:endParaRPr>
          </a:p>
        </p:txBody>
      </p:sp>
      <p:sp>
        <p:nvSpPr>
          <p:cNvPr id="261" name="Rectangle 25"/>
          <p:cNvSpPr>
            <a:spLocks noChangeArrowheads="1"/>
          </p:cNvSpPr>
          <p:nvPr/>
        </p:nvSpPr>
        <p:spPr bwMode="auto">
          <a:xfrm>
            <a:off x="2230704" y="4229511"/>
            <a:ext cx="499964" cy="179233"/>
          </a:xfrm>
          <a:prstGeom prst="rect">
            <a:avLst/>
          </a:prstGeom>
          <a:solidFill>
            <a:schemeClr val="accent3">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Calibri Light" charset="0"/>
              <a:ea typeface="Calibri Light" charset="0"/>
              <a:cs typeface="Calibri Light" charset="0"/>
            </a:endParaRPr>
          </a:p>
        </p:txBody>
      </p:sp>
      <p:sp>
        <p:nvSpPr>
          <p:cNvPr id="262" name="Freeform 26"/>
          <p:cNvSpPr>
            <a:spLocks/>
          </p:cNvSpPr>
          <p:nvPr/>
        </p:nvSpPr>
        <p:spPr bwMode="auto">
          <a:xfrm>
            <a:off x="2730668" y="4229511"/>
            <a:ext cx="705609" cy="1747042"/>
          </a:xfrm>
          <a:custGeom>
            <a:avLst/>
            <a:gdLst>
              <a:gd name="T0" fmla="*/ 0 w 374"/>
              <a:gd name="T1" fmla="*/ 95 h 926"/>
              <a:gd name="T2" fmla="*/ 374 w 374"/>
              <a:gd name="T3" fmla="*/ 926 h 926"/>
              <a:gd name="T4" fmla="*/ 374 w 374"/>
              <a:gd name="T5" fmla="*/ 557 h 926"/>
              <a:gd name="T6" fmla="*/ 0 w 374"/>
              <a:gd name="T7" fmla="*/ 0 h 926"/>
              <a:gd name="T8" fmla="*/ 0 w 374"/>
              <a:gd name="T9" fmla="*/ 95 h 926"/>
            </a:gdLst>
            <a:ahLst/>
            <a:cxnLst>
              <a:cxn ang="0">
                <a:pos x="T0" y="T1"/>
              </a:cxn>
              <a:cxn ang="0">
                <a:pos x="T2" y="T3"/>
              </a:cxn>
              <a:cxn ang="0">
                <a:pos x="T4" y="T5"/>
              </a:cxn>
              <a:cxn ang="0">
                <a:pos x="T6" y="T7"/>
              </a:cxn>
              <a:cxn ang="0">
                <a:pos x="T8" y="T9"/>
              </a:cxn>
            </a:cxnLst>
            <a:rect l="0" t="0" r="r" b="b"/>
            <a:pathLst>
              <a:path w="374" h="926">
                <a:moveTo>
                  <a:pt x="0" y="95"/>
                </a:moveTo>
                <a:lnTo>
                  <a:pt x="374" y="926"/>
                </a:lnTo>
                <a:lnTo>
                  <a:pt x="374" y="557"/>
                </a:lnTo>
                <a:lnTo>
                  <a:pt x="0" y="0"/>
                </a:lnTo>
                <a:lnTo>
                  <a:pt x="0" y="95"/>
                </a:lnTo>
                <a:close/>
              </a:path>
            </a:pathLst>
          </a:custGeom>
          <a:gradFill>
            <a:gsLst>
              <a:gs pos="0">
                <a:schemeClr val="accent3"/>
              </a:gs>
              <a:gs pos="100000">
                <a:schemeClr val="accent3">
                  <a:lumMod val="75000"/>
                </a:schemeClr>
              </a:gs>
            </a:gsLst>
            <a:lin ang="10800000" scaled="1"/>
          </a:gra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Calibri Light" charset="0"/>
              <a:ea typeface="Calibri Light" charset="0"/>
              <a:cs typeface="Calibri Light" charset="0"/>
            </a:endParaRPr>
          </a:p>
        </p:txBody>
      </p:sp>
      <p:sp>
        <p:nvSpPr>
          <p:cNvPr id="263" name="Rectangle 27"/>
          <p:cNvSpPr>
            <a:spLocks noChangeArrowheads="1"/>
          </p:cNvSpPr>
          <p:nvPr/>
        </p:nvSpPr>
        <p:spPr bwMode="auto">
          <a:xfrm>
            <a:off x="2230704" y="4408743"/>
            <a:ext cx="499964" cy="173572"/>
          </a:xfrm>
          <a:prstGeom prst="rect">
            <a:avLst/>
          </a:prstGeom>
          <a:solidFill>
            <a:schemeClr val="accent3">
              <a:lumMod val="40000"/>
              <a:lumOff val="60000"/>
            </a:schemeClr>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Calibri Light" charset="0"/>
              <a:ea typeface="Calibri Light" charset="0"/>
              <a:cs typeface="Calibri Light" charset="0"/>
            </a:endParaRPr>
          </a:p>
        </p:txBody>
      </p:sp>
      <p:sp>
        <p:nvSpPr>
          <p:cNvPr id="264" name="Freeform 28"/>
          <p:cNvSpPr>
            <a:spLocks/>
          </p:cNvSpPr>
          <p:nvPr/>
        </p:nvSpPr>
        <p:spPr bwMode="auto">
          <a:xfrm>
            <a:off x="2730668" y="4408743"/>
            <a:ext cx="705609" cy="2263985"/>
          </a:xfrm>
          <a:custGeom>
            <a:avLst/>
            <a:gdLst>
              <a:gd name="T0" fmla="*/ 0 w 374"/>
              <a:gd name="T1" fmla="*/ 92 h 1200"/>
              <a:gd name="T2" fmla="*/ 374 w 374"/>
              <a:gd name="T3" fmla="*/ 1200 h 1200"/>
              <a:gd name="T4" fmla="*/ 374 w 374"/>
              <a:gd name="T5" fmla="*/ 831 h 1200"/>
              <a:gd name="T6" fmla="*/ 0 w 374"/>
              <a:gd name="T7" fmla="*/ 0 h 1200"/>
              <a:gd name="T8" fmla="*/ 0 w 374"/>
              <a:gd name="T9" fmla="*/ 92 h 1200"/>
            </a:gdLst>
            <a:ahLst/>
            <a:cxnLst>
              <a:cxn ang="0">
                <a:pos x="T0" y="T1"/>
              </a:cxn>
              <a:cxn ang="0">
                <a:pos x="T2" y="T3"/>
              </a:cxn>
              <a:cxn ang="0">
                <a:pos x="T4" y="T5"/>
              </a:cxn>
              <a:cxn ang="0">
                <a:pos x="T6" y="T7"/>
              </a:cxn>
              <a:cxn ang="0">
                <a:pos x="T8" y="T9"/>
              </a:cxn>
            </a:cxnLst>
            <a:rect l="0" t="0" r="r" b="b"/>
            <a:pathLst>
              <a:path w="374" h="1200">
                <a:moveTo>
                  <a:pt x="0" y="92"/>
                </a:moveTo>
                <a:lnTo>
                  <a:pt x="374" y="1200"/>
                </a:lnTo>
                <a:lnTo>
                  <a:pt x="374" y="831"/>
                </a:lnTo>
                <a:lnTo>
                  <a:pt x="0" y="0"/>
                </a:lnTo>
                <a:lnTo>
                  <a:pt x="0" y="92"/>
                </a:lnTo>
                <a:close/>
              </a:path>
            </a:pathLst>
          </a:custGeom>
          <a:gradFill flip="none" rotWithShape="1">
            <a:gsLst>
              <a:gs pos="0">
                <a:schemeClr val="accent3">
                  <a:lumMod val="20000"/>
                  <a:lumOff val="80000"/>
                </a:schemeClr>
              </a:gs>
              <a:gs pos="100000">
                <a:schemeClr val="accent3">
                  <a:lumMod val="60000"/>
                  <a:lumOff val="40000"/>
                </a:schemeClr>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Calibri Light" charset="0"/>
              <a:ea typeface="Calibri Light" charset="0"/>
              <a:cs typeface="Calibri Light" charset="0"/>
            </a:endParaRPr>
          </a:p>
        </p:txBody>
      </p:sp>
      <p:sp>
        <p:nvSpPr>
          <p:cNvPr id="267" name="TextBox 44"/>
          <p:cNvSpPr txBox="1"/>
          <p:nvPr/>
        </p:nvSpPr>
        <p:spPr>
          <a:xfrm>
            <a:off x="-314300" y="3281139"/>
            <a:ext cx="2254098" cy="1200329"/>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r"/>
            <a:r>
              <a:rPr lang="en-US" dirty="0" smtClean="0">
                <a:solidFill>
                  <a:schemeClr val="tx1">
                    <a:lumMod val="75000"/>
                    <a:lumOff val="25000"/>
                  </a:schemeClr>
                </a:solidFill>
                <a:latin typeface="Calibri Light" charset="0"/>
                <a:ea typeface="Calibri Light" charset="0"/>
                <a:cs typeface="Calibri Light" charset="0"/>
              </a:rPr>
              <a:t>Procesos e Instructivos de Trabajo</a:t>
            </a:r>
            <a:endParaRPr lang="en-US" dirty="0">
              <a:solidFill>
                <a:schemeClr val="tx1">
                  <a:lumMod val="75000"/>
                  <a:lumOff val="25000"/>
                </a:schemeClr>
              </a:solidFill>
              <a:latin typeface="Calibri Light" charset="0"/>
              <a:ea typeface="Calibri Light" charset="0"/>
              <a:cs typeface="Calibri Light" charset="0"/>
            </a:endParaRPr>
          </a:p>
        </p:txBody>
      </p:sp>
      <p:sp>
        <p:nvSpPr>
          <p:cNvPr id="284" name="TextBox 85"/>
          <p:cNvSpPr txBox="1"/>
          <p:nvPr/>
        </p:nvSpPr>
        <p:spPr>
          <a:xfrm>
            <a:off x="3574890" y="1163077"/>
            <a:ext cx="3350174" cy="584775"/>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s-EC" sz="1600" dirty="0" smtClean="0">
                <a:solidFill>
                  <a:schemeClr val="bg1"/>
                </a:solidFill>
                <a:latin typeface="Calibri Light" charset="0"/>
                <a:ea typeface="Calibri Light" charset="0"/>
                <a:cs typeface="Calibri Light" charset="0"/>
              </a:rPr>
              <a:t>Procedimiento </a:t>
            </a:r>
            <a:r>
              <a:rPr lang="es-EC" sz="1600" dirty="0">
                <a:solidFill>
                  <a:schemeClr val="bg1"/>
                </a:solidFill>
                <a:latin typeface="Calibri Light" charset="0"/>
                <a:ea typeface="Calibri Light" charset="0"/>
                <a:cs typeface="Calibri Light" charset="0"/>
              </a:rPr>
              <a:t>Gestión de Incidentes y Requerimientos</a:t>
            </a:r>
            <a:endParaRPr lang="en-US" sz="1600" dirty="0">
              <a:solidFill>
                <a:schemeClr val="bg1"/>
              </a:solidFill>
              <a:latin typeface="Calibri Light" charset="0"/>
              <a:ea typeface="Calibri Light" charset="0"/>
              <a:cs typeface="Calibri Light" charset="0"/>
            </a:endParaRPr>
          </a:p>
        </p:txBody>
      </p:sp>
      <p:sp>
        <p:nvSpPr>
          <p:cNvPr id="285" name="TextBox 86"/>
          <p:cNvSpPr txBox="1"/>
          <p:nvPr/>
        </p:nvSpPr>
        <p:spPr>
          <a:xfrm>
            <a:off x="3494442" y="1844824"/>
            <a:ext cx="3662318" cy="584775"/>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s-EC" sz="1600" dirty="0" smtClean="0">
                <a:solidFill>
                  <a:schemeClr val="bg1"/>
                </a:solidFill>
                <a:latin typeface="Calibri Light" charset="0"/>
                <a:ea typeface="Calibri Light" charset="0"/>
                <a:cs typeface="Calibri Light" charset="0"/>
              </a:rPr>
              <a:t>Instructivo </a:t>
            </a:r>
            <a:r>
              <a:rPr lang="es-EC" sz="1600" dirty="0">
                <a:solidFill>
                  <a:schemeClr val="bg1"/>
                </a:solidFill>
                <a:latin typeface="Calibri Light" charset="0"/>
                <a:ea typeface="Calibri Light" charset="0"/>
                <a:cs typeface="Calibri Light" charset="0"/>
              </a:rPr>
              <a:t>para solicitar cambio en la infraestructura de red y servidores</a:t>
            </a:r>
            <a:endParaRPr lang="en-US" sz="1600" dirty="0">
              <a:solidFill>
                <a:schemeClr val="bg1"/>
              </a:solidFill>
              <a:latin typeface="Calibri Light" charset="0"/>
              <a:ea typeface="Calibri Light" charset="0"/>
              <a:cs typeface="Calibri Light" charset="0"/>
            </a:endParaRPr>
          </a:p>
        </p:txBody>
      </p:sp>
      <p:sp>
        <p:nvSpPr>
          <p:cNvPr id="286" name="TextBox 87"/>
          <p:cNvSpPr txBox="1"/>
          <p:nvPr/>
        </p:nvSpPr>
        <p:spPr>
          <a:xfrm>
            <a:off x="3530723" y="2564904"/>
            <a:ext cx="3358131" cy="584775"/>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s-EC" sz="1600" dirty="0" smtClean="0">
                <a:solidFill>
                  <a:schemeClr val="bg1"/>
                </a:solidFill>
                <a:latin typeface="Calibri Light" charset="0"/>
                <a:ea typeface="Calibri Light" charset="0"/>
                <a:cs typeface="Calibri Light" charset="0"/>
              </a:rPr>
              <a:t>Instructivo </a:t>
            </a:r>
            <a:r>
              <a:rPr lang="es-EC" sz="1600" dirty="0">
                <a:solidFill>
                  <a:schemeClr val="bg1"/>
                </a:solidFill>
                <a:latin typeface="Calibri Light" charset="0"/>
                <a:ea typeface="Calibri Light" charset="0"/>
                <a:cs typeface="Calibri Light" charset="0"/>
              </a:rPr>
              <a:t>para solicitar publicación de encuestas</a:t>
            </a:r>
            <a:endParaRPr lang="en-US" sz="1600" dirty="0">
              <a:solidFill>
                <a:schemeClr val="bg1"/>
              </a:solidFill>
              <a:latin typeface="Calibri Light" charset="0"/>
              <a:ea typeface="Calibri Light" charset="0"/>
              <a:cs typeface="Calibri Light" charset="0"/>
            </a:endParaRPr>
          </a:p>
        </p:txBody>
      </p:sp>
      <p:sp>
        <p:nvSpPr>
          <p:cNvPr id="287" name="TextBox 88"/>
          <p:cNvSpPr txBox="1"/>
          <p:nvPr/>
        </p:nvSpPr>
        <p:spPr>
          <a:xfrm>
            <a:off x="3546869" y="3246075"/>
            <a:ext cx="3705427" cy="584775"/>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s-EC" sz="1600" dirty="0" smtClean="0">
                <a:solidFill>
                  <a:schemeClr val="bg1"/>
                </a:solidFill>
                <a:latin typeface="Calibri Light" charset="0"/>
                <a:ea typeface="Calibri Light" charset="0"/>
                <a:cs typeface="Calibri Light" charset="0"/>
              </a:rPr>
              <a:t>Instructivo </a:t>
            </a:r>
            <a:r>
              <a:rPr lang="es-EC" sz="1600" dirty="0">
                <a:solidFill>
                  <a:schemeClr val="bg1"/>
                </a:solidFill>
                <a:latin typeface="Calibri Light" charset="0"/>
                <a:ea typeface="Calibri Light" charset="0"/>
                <a:cs typeface="Calibri Light" charset="0"/>
              </a:rPr>
              <a:t>para optimización de impresiones en el MINTEL</a:t>
            </a:r>
            <a:endParaRPr lang="en-US" sz="1600" dirty="0">
              <a:solidFill>
                <a:schemeClr val="bg1"/>
              </a:solidFill>
              <a:latin typeface="Calibri Light" charset="0"/>
              <a:ea typeface="Calibri Light" charset="0"/>
              <a:cs typeface="Calibri Light" charset="0"/>
            </a:endParaRPr>
          </a:p>
        </p:txBody>
      </p:sp>
      <p:sp>
        <p:nvSpPr>
          <p:cNvPr id="288" name="TextBox 89"/>
          <p:cNvSpPr txBox="1"/>
          <p:nvPr/>
        </p:nvSpPr>
        <p:spPr>
          <a:xfrm>
            <a:off x="3574889" y="3920595"/>
            <a:ext cx="3473089" cy="584775"/>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s-EC" sz="1600" dirty="0" smtClean="0">
                <a:solidFill>
                  <a:schemeClr val="bg1"/>
                </a:solidFill>
                <a:latin typeface="Calibri Light" charset="0"/>
                <a:ea typeface="Calibri Light" charset="0"/>
                <a:cs typeface="Calibri Light" charset="0"/>
              </a:rPr>
              <a:t>Instructivo </a:t>
            </a:r>
            <a:r>
              <a:rPr lang="es-EC" sz="1600" dirty="0">
                <a:solidFill>
                  <a:schemeClr val="bg1"/>
                </a:solidFill>
                <a:latin typeface="Calibri Light" charset="0"/>
                <a:ea typeface="Calibri Light" charset="0"/>
                <a:cs typeface="Calibri Light" charset="0"/>
              </a:rPr>
              <a:t>de trabajo para el desarrollo y/o contratación de software aplicativo</a:t>
            </a:r>
            <a:endParaRPr lang="en-US" sz="1600" dirty="0">
              <a:solidFill>
                <a:schemeClr val="bg1"/>
              </a:solidFill>
              <a:latin typeface="Calibri Light" charset="0"/>
              <a:ea typeface="Calibri Light" charset="0"/>
              <a:cs typeface="Calibri Light" charset="0"/>
            </a:endParaRPr>
          </a:p>
        </p:txBody>
      </p:sp>
      <p:sp>
        <p:nvSpPr>
          <p:cNvPr id="289" name="TextBox 90"/>
          <p:cNvSpPr txBox="1"/>
          <p:nvPr/>
        </p:nvSpPr>
        <p:spPr>
          <a:xfrm>
            <a:off x="3612695" y="4653136"/>
            <a:ext cx="3178053" cy="584775"/>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s-EC" sz="1600" dirty="0" smtClean="0">
                <a:solidFill>
                  <a:schemeClr val="bg1"/>
                </a:solidFill>
                <a:latin typeface="Calibri Light" charset="0"/>
                <a:ea typeface="Calibri Light" charset="0"/>
                <a:cs typeface="Calibri Light" charset="0"/>
              </a:rPr>
              <a:t>Instructivo </a:t>
            </a:r>
            <a:r>
              <a:rPr lang="es-EC" sz="1600" dirty="0">
                <a:solidFill>
                  <a:schemeClr val="bg1"/>
                </a:solidFill>
                <a:latin typeface="Calibri Light" charset="0"/>
                <a:ea typeface="Calibri Light" charset="0"/>
                <a:cs typeface="Calibri Light" charset="0"/>
              </a:rPr>
              <a:t>para acceder a las red de visitas por medio de portal cautivo</a:t>
            </a:r>
            <a:endParaRPr lang="en-US" sz="1600" dirty="0">
              <a:solidFill>
                <a:schemeClr val="bg1"/>
              </a:solidFill>
              <a:latin typeface="Calibri Light" charset="0"/>
              <a:ea typeface="Calibri Light" charset="0"/>
              <a:cs typeface="Calibri Light" charset="0"/>
            </a:endParaRPr>
          </a:p>
        </p:txBody>
      </p:sp>
      <p:sp>
        <p:nvSpPr>
          <p:cNvPr id="290" name="TextBox 91"/>
          <p:cNvSpPr txBox="1"/>
          <p:nvPr/>
        </p:nvSpPr>
        <p:spPr>
          <a:xfrm>
            <a:off x="3588818" y="5373216"/>
            <a:ext cx="4344358" cy="584775"/>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s-EC" sz="1600" dirty="0">
                <a:solidFill>
                  <a:schemeClr val="bg1"/>
                </a:solidFill>
                <a:latin typeface="Calibri Light" charset="0"/>
                <a:ea typeface="Calibri Light" charset="0"/>
                <a:cs typeface="Calibri Light" charset="0"/>
              </a:rPr>
              <a:t>Instructivo de trabajo para solicitar grabaciones del sistema de video vigilancia con cámaras IP</a:t>
            </a:r>
            <a:endParaRPr lang="en-US" sz="1600" dirty="0">
              <a:solidFill>
                <a:schemeClr val="bg1"/>
              </a:solidFill>
              <a:latin typeface="Calibri Light" charset="0"/>
              <a:ea typeface="Calibri Light" charset="0"/>
              <a:cs typeface="Calibri Light" charset="0"/>
            </a:endParaRPr>
          </a:p>
        </p:txBody>
      </p:sp>
      <p:sp>
        <p:nvSpPr>
          <p:cNvPr id="291" name="TextBox 92"/>
          <p:cNvSpPr txBox="1"/>
          <p:nvPr/>
        </p:nvSpPr>
        <p:spPr>
          <a:xfrm>
            <a:off x="3540688" y="5910371"/>
            <a:ext cx="4104457" cy="830997"/>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s-EC" sz="1600" dirty="0">
                <a:solidFill>
                  <a:schemeClr val="bg1"/>
                </a:solidFill>
                <a:latin typeface="Calibri Light" charset="0"/>
                <a:ea typeface="Calibri Light" charset="0"/>
                <a:cs typeface="Calibri Light" charset="0"/>
              </a:rPr>
              <a:t>Instructivo de trabajo para el control de cambios de equipos informáticos entre personal del MINTEL</a:t>
            </a:r>
            <a:endParaRPr lang="en-US" sz="1600" dirty="0">
              <a:solidFill>
                <a:schemeClr val="bg1"/>
              </a:solidFill>
              <a:latin typeface="Calibri Light" charset="0"/>
              <a:ea typeface="Calibri Light" charset="0"/>
              <a:cs typeface="Calibri Light" charset="0"/>
            </a:endParaRPr>
          </a:p>
        </p:txBody>
      </p:sp>
      <p:cxnSp>
        <p:nvCxnSpPr>
          <p:cNvPr id="299" name="Straight Connector 105"/>
          <p:cNvCxnSpPr>
            <a:endCxn id="245" idx="1"/>
          </p:cNvCxnSpPr>
          <p:nvPr/>
        </p:nvCxnSpPr>
        <p:spPr>
          <a:xfrm>
            <a:off x="3436277" y="1772996"/>
            <a:ext cx="3382681" cy="5137"/>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107"/>
          <p:cNvCxnSpPr>
            <a:endCxn id="245" idx="5"/>
          </p:cNvCxnSpPr>
          <p:nvPr/>
        </p:nvCxnSpPr>
        <p:spPr>
          <a:xfrm>
            <a:off x="3436277" y="2474285"/>
            <a:ext cx="3382681" cy="8891"/>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108"/>
          <p:cNvCxnSpPr>
            <a:endCxn id="248" idx="2"/>
          </p:cNvCxnSpPr>
          <p:nvPr/>
        </p:nvCxnSpPr>
        <p:spPr>
          <a:xfrm>
            <a:off x="3436277" y="3174239"/>
            <a:ext cx="3035186" cy="632"/>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109"/>
          <p:cNvCxnSpPr>
            <a:endCxn id="244" idx="1"/>
          </p:cNvCxnSpPr>
          <p:nvPr/>
        </p:nvCxnSpPr>
        <p:spPr>
          <a:xfrm flipV="1">
            <a:off x="3436277" y="3876706"/>
            <a:ext cx="3581590" cy="2368"/>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110"/>
          <p:cNvCxnSpPr>
            <a:endCxn id="244" idx="5"/>
          </p:cNvCxnSpPr>
          <p:nvPr/>
        </p:nvCxnSpPr>
        <p:spPr>
          <a:xfrm flipV="1">
            <a:off x="3436277" y="4578541"/>
            <a:ext cx="3581590" cy="644"/>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111"/>
          <p:cNvCxnSpPr>
            <a:endCxn id="243" idx="5"/>
          </p:cNvCxnSpPr>
          <p:nvPr/>
        </p:nvCxnSpPr>
        <p:spPr>
          <a:xfrm flipV="1">
            <a:off x="3436277" y="5281029"/>
            <a:ext cx="3354472" cy="37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112"/>
          <p:cNvCxnSpPr/>
          <p:nvPr/>
        </p:nvCxnSpPr>
        <p:spPr>
          <a:xfrm>
            <a:off x="3436277" y="5975294"/>
            <a:ext cx="4208868" cy="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40" name="TextBox 44"/>
          <p:cNvSpPr txBox="1"/>
          <p:nvPr/>
        </p:nvSpPr>
        <p:spPr>
          <a:xfrm>
            <a:off x="9046740" y="1733907"/>
            <a:ext cx="2254098" cy="830997"/>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b="1" dirty="0" smtClean="0">
                <a:solidFill>
                  <a:schemeClr val="tx1">
                    <a:lumMod val="75000"/>
                    <a:lumOff val="25000"/>
                  </a:schemeClr>
                </a:solidFill>
                <a:latin typeface="Calibri Light" charset="0"/>
                <a:ea typeface="Calibri Light" charset="0"/>
                <a:cs typeface="Calibri Light" charset="0"/>
              </a:rPr>
              <a:t>Portafolio de Servicios</a:t>
            </a:r>
            <a:endParaRPr lang="en-US" b="1" dirty="0">
              <a:solidFill>
                <a:schemeClr val="tx1">
                  <a:lumMod val="75000"/>
                  <a:lumOff val="25000"/>
                </a:schemeClr>
              </a:solidFill>
              <a:latin typeface="Calibri Light" charset="0"/>
              <a:ea typeface="Calibri Light" charset="0"/>
              <a:cs typeface="Calibri Light" charset="0"/>
            </a:endParaRPr>
          </a:p>
        </p:txBody>
      </p:sp>
      <p:graphicFrame>
        <p:nvGraphicFramePr>
          <p:cNvPr id="341" name="340 Tabla"/>
          <p:cNvGraphicFramePr>
            <a:graphicFrameLocks noGrp="1"/>
          </p:cNvGraphicFramePr>
          <p:nvPr>
            <p:extLst>
              <p:ext uri="{D42A27DB-BD31-4B8C-83A1-F6EECF244321}">
                <p14:modId xmlns:p14="http://schemas.microsoft.com/office/powerpoint/2010/main" val="1957019454"/>
              </p:ext>
            </p:extLst>
          </p:nvPr>
        </p:nvGraphicFramePr>
        <p:xfrm>
          <a:off x="8542684" y="2718906"/>
          <a:ext cx="3383618" cy="2619472"/>
        </p:xfrm>
        <a:graphic>
          <a:graphicData uri="http://schemas.openxmlformats.org/drawingml/2006/table">
            <a:tbl>
              <a:tblPr firstRow="1" firstCol="1" bandRow="1">
                <a:tableStyleId>{5C22544A-7EE6-4342-B048-85BDC9FD1C3A}</a:tableStyleId>
              </a:tblPr>
              <a:tblGrid>
                <a:gridCol w="3383618"/>
              </a:tblGrid>
              <a:tr h="498947">
                <a:tc>
                  <a:txBody>
                    <a:bodyPr/>
                    <a:lstStyle/>
                    <a:p>
                      <a:pPr algn="ctr">
                        <a:spcBef>
                          <a:spcPts val="1200"/>
                        </a:spcBef>
                        <a:spcAft>
                          <a:spcPts val="0"/>
                        </a:spcAft>
                      </a:pPr>
                      <a:r>
                        <a:rPr lang="es-EC" sz="2000" dirty="0">
                          <a:effectLst/>
                        </a:rPr>
                        <a:t>Aplicaciones de Negocio</a:t>
                      </a:r>
                      <a:endParaRPr lang="es-EC" sz="2000" dirty="0">
                        <a:effectLst/>
                        <a:latin typeface="Times New Roman"/>
                        <a:ea typeface="Times New Roman"/>
                      </a:endParaRPr>
                    </a:p>
                  </a:txBody>
                  <a:tcPr marL="44450" marR="44450" marT="0" marB="0" anchor="ctr"/>
                </a:tc>
              </a:tr>
              <a:tr h="623684">
                <a:tc>
                  <a:txBody>
                    <a:bodyPr/>
                    <a:lstStyle/>
                    <a:p>
                      <a:pPr algn="ctr">
                        <a:spcBef>
                          <a:spcPts val="1200"/>
                        </a:spcBef>
                        <a:spcAft>
                          <a:spcPts val="0"/>
                        </a:spcAft>
                      </a:pPr>
                      <a:r>
                        <a:rPr lang="es-EC" sz="2000" dirty="0">
                          <a:effectLst/>
                        </a:rPr>
                        <a:t>Desarrollo de Sistemas</a:t>
                      </a:r>
                      <a:endParaRPr lang="es-EC" sz="2000" dirty="0">
                        <a:effectLst/>
                        <a:latin typeface="Times New Roman"/>
                        <a:ea typeface="Times New Roman"/>
                      </a:endParaRPr>
                    </a:p>
                  </a:txBody>
                  <a:tcPr marL="44450" marR="44450" marT="0" marB="0" anchor="ctr"/>
                </a:tc>
              </a:tr>
              <a:tr h="498947">
                <a:tc>
                  <a:txBody>
                    <a:bodyPr/>
                    <a:lstStyle/>
                    <a:p>
                      <a:pPr algn="ctr">
                        <a:spcBef>
                          <a:spcPts val="1200"/>
                        </a:spcBef>
                        <a:spcAft>
                          <a:spcPts val="0"/>
                        </a:spcAft>
                      </a:pPr>
                      <a:r>
                        <a:rPr lang="es-EC" sz="2000" dirty="0">
                          <a:effectLst/>
                        </a:rPr>
                        <a:t>Redes y Comunicaciones</a:t>
                      </a:r>
                      <a:endParaRPr lang="es-EC" sz="2000" dirty="0">
                        <a:effectLst/>
                        <a:latin typeface="Times New Roman"/>
                        <a:ea typeface="Times New Roman"/>
                      </a:endParaRPr>
                    </a:p>
                  </a:txBody>
                  <a:tcPr marL="44450" marR="44450" marT="0" marB="0" anchor="ctr"/>
                </a:tc>
              </a:tr>
              <a:tr h="498947">
                <a:tc>
                  <a:txBody>
                    <a:bodyPr/>
                    <a:lstStyle/>
                    <a:p>
                      <a:pPr algn="ctr">
                        <a:spcBef>
                          <a:spcPts val="1200"/>
                        </a:spcBef>
                        <a:spcAft>
                          <a:spcPts val="0"/>
                        </a:spcAft>
                      </a:pPr>
                      <a:r>
                        <a:rPr lang="es-EC" sz="2000" dirty="0">
                          <a:effectLst/>
                        </a:rPr>
                        <a:t>Servidores y BD</a:t>
                      </a:r>
                      <a:endParaRPr lang="es-EC" sz="2000" dirty="0">
                        <a:effectLst/>
                        <a:latin typeface="Times New Roman"/>
                        <a:ea typeface="Times New Roman"/>
                      </a:endParaRPr>
                    </a:p>
                  </a:txBody>
                  <a:tcPr marL="44450" marR="44450" marT="0" marB="0" anchor="ctr"/>
                </a:tc>
              </a:tr>
              <a:tr h="498947">
                <a:tc>
                  <a:txBody>
                    <a:bodyPr/>
                    <a:lstStyle/>
                    <a:p>
                      <a:pPr algn="ctr">
                        <a:spcBef>
                          <a:spcPts val="1200"/>
                        </a:spcBef>
                        <a:spcAft>
                          <a:spcPts val="0"/>
                        </a:spcAft>
                      </a:pPr>
                      <a:r>
                        <a:rPr lang="es-EC" sz="2000" dirty="0">
                          <a:effectLst/>
                        </a:rPr>
                        <a:t>Soporte al Usuario</a:t>
                      </a:r>
                      <a:endParaRPr lang="es-EC" sz="2000" dirty="0">
                        <a:effectLst/>
                        <a:latin typeface="Times New Roman"/>
                        <a:ea typeface="Times New Roman"/>
                      </a:endParaRPr>
                    </a:p>
                  </a:txBody>
                  <a:tcPr marL="44450" marR="44450" marT="0" marB="0" anchor="ctr"/>
                </a:tc>
              </a:tr>
            </a:tbl>
          </a:graphicData>
        </a:graphic>
      </p:graphicFrame>
      <p:sp>
        <p:nvSpPr>
          <p:cNvPr id="2" name="1 Rectángulo"/>
          <p:cNvSpPr/>
          <p:nvPr/>
        </p:nvSpPr>
        <p:spPr>
          <a:xfrm>
            <a:off x="184543" y="4899357"/>
            <a:ext cx="2312556" cy="338554"/>
          </a:xfrm>
          <a:prstGeom prst="rect">
            <a:avLst/>
          </a:prstGeom>
        </p:spPr>
        <p:txBody>
          <a:bodyPr wrap="none">
            <a:spAutoFit/>
          </a:bodyPr>
          <a:lstStyle/>
          <a:p>
            <a:r>
              <a:rPr lang="es-EC" sz="16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(Intranet MINTEL, 2018)</a:t>
            </a:r>
            <a:endParaRPr lang="es-EC" sz="16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86215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5">
            <a:extLst>
              <a:ext uri="{FF2B5EF4-FFF2-40B4-BE49-F238E27FC236}">
                <a16:creationId xmlns:a16="http://schemas.microsoft.com/office/drawing/2014/main" xmlns="" id="{CEAB0380-432F-4AAB-99E9-FF7C232AE667}"/>
              </a:ext>
            </a:extLst>
          </p:cNvPr>
          <p:cNvSpPr txBox="1">
            <a:spLocks/>
          </p:cNvSpPr>
          <p:nvPr/>
        </p:nvSpPr>
        <p:spPr>
          <a:xfrm>
            <a:off x="549796" y="332656"/>
            <a:ext cx="10969943" cy="711081"/>
          </a:xfrm>
          <a:prstGeom prst="rect">
            <a:avLst/>
          </a:prstGeom>
        </p:spPr>
        <p:txBody>
          <a:bodyPr vert="horz" lIns="0" tIns="60949" rIns="0" bIns="60949" rtlCol="0" anchor="ctr">
            <a:normAutofit fontScale="62500" lnSpcReduction="20000"/>
          </a:bodyPr>
          <a:lstStyle>
            <a:lvl1pPr algn="l" defTabSz="1218987" rtl="0" eaLnBrk="1" latinLnBrk="0" hangingPunct="1">
              <a:spcBef>
                <a:spcPct val="0"/>
              </a:spcBef>
              <a:buNone/>
              <a:defRPr sz="3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IN" dirty="0" smtClean="0"/>
              <a:t>Desarrollo – </a:t>
            </a:r>
            <a:r>
              <a:rPr lang="en-IN" b="0" dirty="0" smtClean="0"/>
              <a:t>Propuesta de Modelo para Establecer Gobierno y Gestión DGT</a:t>
            </a:r>
            <a:endParaRPr lang="en-IN" b="0" dirty="0"/>
          </a:p>
        </p:txBody>
      </p:sp>
      <p:grpSp>
        <p:nvGrpSpPr>
          <p:cNvPr id="25" name="Group 20">
            <a:extLst>
              <a:ext uri="{FF2B5EF4-FFF2-40B4-BE49-F238E27FC236}">
                <a16:creationId xmlns:a16="http://schemas.microsoft.com/office/drawing/2014/main" xmlns="" id="{F79A6D9D-4BEB-4086-8A6B-6172BE291088}"/>
              </a:ext>
            </a:extLst>
          </p:cNvPr>
          <p:cNvGrpSpPr/>
          <p:nvPr/>
        </p:nvGrpSpPr>
        <p:grpSpPr>
          <a:xfrm>
            <a:off x="4255588" y="1777127"/>
            <a:ext cx="3675792" cy="3920674"/>
            <a:chOff x="3894450" y="1340768"/>
            <a:chExt cx="4399926" cy="4693050"/>
          </a:xfrm>
          <a:solidFill>
            <a:schemeClr val="bg1">
              <a:lumMod val="50000"/>
            </a:schemeClr>
          </a:solidFill>
        </p:grpSpPr>
        <p:sp>
          <p:nvSpPr>
            <p:cNvPr id="26" name="Freeform 5">
              <a:extLst>
                <a:ext uri="{FF2B5EF4-FFF2-40B4-BE49-F238E27FC236}">
                  <a16:creationId xmlns:a16="http://schemas.microsoft.com/office/drawing/2014/main" xmlns="" id="{3CE97DD0-C8F3-4CD3-984D-A6F92112DA38}"/>
                </a:ext>
              </a:extLst>
            </p:cNvPr>
            <p:cNvSpPr>
              <a:spLocks/>
            </p:cNvSpPr>
            <p:nvPr/>
          </p:nvSpPr>
          <p:spPr bwMode="auto">
            <a:xfrm>
              <a:off x="5378368" y="1340768"/>
              <a:ext cx="1338366" cy="2332169"/>
            </a:xfrm>
            <a:custGeom>
              <a:avLst/>
              <a:gdLst>
                <a:gd name="T0" fmla="*/ 402 w 958"/>
                <a:gd name="T1" fmla="*/ 901 h 1673"/>
                <a:gd name="T2" fmla="*/ 402 w 958"/>
                <a:gd name="T3" fmla="*/ 901 h 1673"/>
                <a:gd name="T4" fmla="*/ 502 w 958"/>
                <a:gd name="T5" fmla="*/ 912 h 1673"/>
                <a:gd name="T6" fmla="*/ 958 w 958"/>
                <a:gd name="T7" fmla="*/ 456 h 1673"/>
                <a:gd name="T8" fmla="*/ 502 w 958"/>
                <a:gd name="T9" fmla="*/ 0 h 1673"/>
                <a:gd name="T10" fmla="*/ 75 w 958"/>
                <a:gd name="T11" fmla="*/ 297 h 1673"/>
                <a:gd name="T12" fmla="*/ 85 w 958"/>
                <a:gd name="T13" fmla="*/ 912 h 1673"/>
                <a:gd name="T14" fmla="*/ 502 w 958"/>
                <a:gd name="T15" fmla="*/ 1673 h 1673"/>
                <a:gd name="T16" fmla="*/ 275 w 958"/>
                <a:gd name="T17" fmla="*/ 1096 h 1673"/>
                <a:gd name="T18" fmla="*/ 402 w 958"/>
                <a:gd name="T19" fmla="*/ 901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8" h="1673">
                  <a:moveTo>
                    <a:pt x="402" y="901"/>
                  </a:moveTo>
                  <a:cubicBezTo>
                    <a:pt x="402" y="901"/>
                    <a:pt x="402" y="901"/>
                    <a:pt x="402" y="901"/>
                  </a:cubicBezTo>
                  <a:cubicBezTo>
                    <a:pt x="434" y="908"/>
                    <a:pt x="468" y="912"/>
                    <a:pt x="502" y="912"/>
                  </a:cubicBezTo>
                  <a:cubicBezTo>
                    <a:pt x="754" y="912"/>
                    <a:pt x="958" y="708"/>
                    <a:pt x="958" y="456"/>
                  </a:cubicBezTo>
                  <a:cubicBezTo>
                    <a:pt x="958" y="204"/>
                    <a:pt x="754" y="0"/>
                    <a:pt x="502" y="0"/>
                  </a:cubicBezTo>
                  <a:cubicBezTo>
                    <a:pt x="306" y="0"/>
                    <a:pt x="139" y="123"/>
                    <a:pt x="75" y="297"/>
                  </a:cubicBezTo>
                  <a:cubicBezTo>
                    <a:pt x="12" y="441"/>
                    <a:pt x="0" y="645"/>
                    <a:pt x="85" y="912"/>
                  </a:cubicBezTo>
                  <a:cubicBezTo>
                    <a:pt x="261" y="1461"/>
                    <a:pt x="502" y="1673"/>
                    <a:pt x="502" y="1673"/>
                  </a:cubicBezTo>
                  <a:cubicBezTo>
                    <a:pt x="325" y="1416"/>
                    <a:pt x="281" y="1154"/>
                    <a:pt x="275" y="1096"/>
                  </a:cubicBezTo>
                  <a:cubicBezTo>
                    <a:pt x="264" y="999"/>
                    <a:pt x="246" y="880"/>
                    <a:pt x="402" y="9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dirty="0"/>
            </a:p>
          </p:txBody>
        </p:sp>
        <p:sp>
          <p:nvSpPr>
            <p:cNvPr id="30" name="Freeform 6">
              <a:extLst>
                <a:ext uri="{FF2B5EF4-FFF2-40B4-BE49-F238E27FC236}">
                  <a16:creationId xmlns:a16="http://schemas.microsoft.com/office/drawing/2014/main" xmlns="" id="{D0567BFC-1DA4-43C9-9AFB-1B28BDE510AF}"/>
                </a:ext>
              </a:extLst>
            </p:cNvPr>
            <p:cNvSpPr>
              <a:spLocks/>
            </p:cNvSpPr>
            <p:nvPr/>
          </p:nvSpPr>
          <p:spPr bwMode="auto">
            <a:xfrm>
              <a:off x="6086632" y="2176648"/>
              <a:ext cx="2207744" cy="1507455"/>
            </a:xfrm>
            <a:custGeom>
              <a:avLst/>
              <a:gdLst>
                <a:gd name="T0" fmla="*/ 622 w 1579"/>
                <a:gd name="T1" fmla="*/ 612 h 1082"/>
                <a:gd name="T2" fmla="*/ 622 w 1579"/>
                <a:gd name="T3" fmla="*/ 613 h 1082"/>
                <a:gd name="T4" fmla="*/ 662 w 1579"/>
                <a:gd name="T5" fmla="*/ 705 h 1082"/>
                <a:gd name="T6" fmla="*/ 1284 w 1579"/>
                <a:gd name="T7" fmla="*/ 876 h 1082"/>
                <a:gd name="T8" fmla="*/ 1454 w 1579"/>
                <a:gd name="T9" fmla="*/ 254 h 1082"/>
                <a:gd name="T10" fmla="*/ 985 w 1579"/>
                <a:gd name="T11" fmla="*/ 29 h 1082"/>
                <a:gd name="T12" fmla="*/ 455 w 1579"/>
                <a:gd name="T13" fmla="*/ 342 h 1082"/>
                <a:gd name="T14" fmla="*/ 0 w 1579"/>
                <a:gd name="T15" fmla="*/ 1082 h 1082"/>
                <a:gd name="T16" fmla="*/ 389 w 1579"/>
                <a:gd name="T17" fmla="*/ 599 h 1082"/>
                <a:gd name="T18" fmla="*/ 622 w 1579"/>
                <a:gd name="T19" fmla="*/ 612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9" h="1082">
                  <a:moveTo>
                    <a:pt x="622" y="612"/>
                  </a:moveTo>
                  <a:cubicBezTo>
                    <a:pt x="622" y="612"/>
                    <a:pt x="622" y="612"/>
                    <a:pt x="622" y="613"/>
                  </a:cubicBezTo>
                  <a:cubicBezTo>
                    <a:pt x="631" y="644"/>
                    <a:pt x="645" y="675"/>
                    <a:pt x="662" y="705"/>
                  </a:cubicBezTo>
                  <a:cubicBezTo>
                    <a:pt x="786" y="924"/>
                    <a:pt x="1065" y="1000"/>
                    <a:pt x="1284" y="876"/>
                  </a:cubicBezTo>
                  <a:cubicBezTo>
                    <a:pt x="1502" y="751"/>
                    <a:pt x="1579" y="473"/>
                    <a:pt x="1454" y="254"/>
                  </a:cubicBezTo>
                  <a:cubicBezTo>
                    <a:pt x="1357" y="84"/>
                    <a:pt x="1167" y="0"/>
                    <a:pt x="985" y="29"/>
                  </a:cubicBezTo>
                  <a:cubicBezTo>
                    <a:pt x="828" y="46"/>
                    <a:pt x="644" y="137"/>
                    <a:pt x="455" y="342"/>
                  </a:cubicBezTo>
                  <a:cubicBezTo>
                    <a:pt x="65" y="767"/>
                    <a:pt x="0" y="1082"/>
                    <a:pt x="0" y="1082"/>
                  </a:cubicBezTo>
                  <a:cubicBezTo>
                    <a:pt x="136" y="800"/>
                    <a:pt x="342" y="633"/>
                    <a:pt x="389" y="599"/>
                  </a:cubicBezTo>
                  <a:cubicBezTo>
                    <a:pt x="468" y="542"/>
                    <a:pt x="562" y="467"/>
                    <a:pt x="622" y="6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dirty="0"/>
            </a:p>
          </p:txBody>
        </p:sp>
        <p:sp>
          <p:nvSpPr>
            <p:cNvPr id="31" name="Freeform 7">
              <a:extLst>
                <a:ext uri="{FF2B5EF4-FFF2-40B4-BE49-F238E27FC236}">
                  <a16:creationId xmlns:a16="http://schemas.microsoft.com/office/drawing/2014/main" xmlns="" id="{FFEBFCA1-3239-4700-8A83-F93FBDD5F4F5}"/>
                </a:ext>
              </a:extLst>
            </p:cNvPr>
            <p:cNvSpPr>
              <a:spLocks/>
            </p:cNvSpPr>
            <p:nvPr/>
          </p:nvSpPr>
          <p:spPr bwMode="auto">
            <a:xfrm>
              <a:off x="6091223" y="3528164"/>
              <a:ext cx="2172649" cy="1703663"/>
            </a:xfrm>
            <a:custGeom>
              <a:avLst/>
              <a:gdLst>
                <a:gd name="T0" fmla="*/ 723 w 1555"/>
                <a:gd name="T1" fmla="*/ 397 h 1223"/>
                <a:gd name="T2" fmla="*/ 722 w 1555"/>
                <a:gd name="T3" fmla="*/ 397 h 1223"/>
                <a:gd name="T4" fmla="*/ 664 w 1555"/>
                <a:gd name="T5" fmla="*/ 479 h 1223"/>
                <a:gd name="T6" fmla="*/ 838 w 1555"/>
                <a:gd name="T7" fmla="*/ 1100 h 1223"/>
                <a:gd name="T8" fmla="*/ 1459 w 1555"/>
                <a:gd name="T9" fmla="*/ 926 h 1223"/>
                <a:gd name="T10" fmla="*/ 1409 w 1555"/>
                <a:gd name="T11" fmla="*/ 408 h 1223"/>
                <a:gd name="T12" fmla="*/ 868 w 1555"/>
                <a:gd name="T13" fmla="*/ 115 h 1223"/>
                <a:gd name="T14" fmla="*/ 0 w 1555"/>
                <a:gd name="T15" fmla="*/ 107 h 1223"/>
                <a:gd name="T16" fmla="*/ 615 w 1555"/>
                <a:gd name="T17" fmla="*/ 191 h 1223"/>
                <a:gd name="T18" fmla="*/ 723 w 1555"/>
                <a:gd name="T19" fmla="*/ 397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5" h="1223">
                  <a:moveTo>
                    <a:pt x="723" y="397"/>
                  </a:moveTo>
                  <a:cubicBezTo>
                    <a:pt x="723" y="397"/>
                    <a:pt x="722" y="397"/>
                    <a:pt x="722" y="397"/>
                  </a:cubicBezTo>
                  <a:cubicBezTo>
                    <a:pt x="700" y="422"/>
                    <a:pt x="681" y="449"/>
                    <a:pt x="664" y="479"/>
                  </a:cubicBezTo>
                  <a:cubicBezTo>
                    <a:pt x="540" y="699"/>
                    <a:pt x="619" y="977"/>
                    <a:pt x="838" y="1100"/>
                  </a:cubicBezTo>
                  <a:cubicBezTo>
                    <a:pt x="1058" y="1223"/>
                    <a:pt x="1336" y="1145"/>
                    <a:pt x="1459" y="926"/>
                  </a:cubicBezTo>
                  <a:cubicBezTo>
                    <a:pt x="1555" y="755"/>
                    <a:pt x="1529" y="549"/>
                    <a:pt x="1409" y="408"/>
                  </a:cubicBezTo>
                  <a:cubicBezTo>
                    <a:pt x="1314" y="282"/>
                    <a:pt x="1142" y="171"/>
                    <a:pt x="868" y="115"/>
                  </a:cubicBezTo>
                  <a:cubicBezTo>
                    <a:pt x="303" y="0"/>
                    <a:pt x="0" y="107"/>
                    <a:pt x="0" y="107"/>
                  </a:cubicBezTo>
                  <a:cubicBezTo>
                    <a:pt x="311" y="78"/>
                    <a:pt x="561" y="168"/>
                    <a:pt x="615" y="191"/>
                  </a:cubicBezTo>
                  <a:cubicBezTo>
                    <a:pt x="704" y="229"/>
                    <a:pt x="816" y="271"/>
                    <a:pt x="723" y="39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dirty="0"/>
            </a:p>
          </p:txBody>
        </p:sp>
        <p:sp>
          <p:nvSpPr>
            <p:cNvPr id="32" name="Freeform 8">
              <a:extLst>
                <a:ext uri="{FF2B5EF4-FFF2-40B4-BE49-F238E27FC236}">
                  <a16:creationId xmlns:a16="http://schemas.microsoft.com/office/drawing/2014/main" xmlns="" id="{9B248AAA-7671-414E-9E7A-10051DF29F57}"/>
                </a:ext>
              </a:extLst>
            </p:cNvPr>
            <p:cNvSpPr>
              <a:spLocks/>
            </p:cNvSpPr>
            <p:nvPr/>
          </p:nvSpPr>
          <p:spPr bwMode="auto">
            <a:xfrm>
              <a:off x="5484661" y="3695269"/>
              <a:ext cx="1341556" cy="2338549"/>
            </a:xfrm>
            <a:custGeom>
              <a:avLst/>
              <a:gdLst>
                <a:gd name="T0" fmla="*/ 553 w 960"/>
                <a:gd name="T1" fmla="*/ 770 h 1678"/>
                <a:gd name="T2" fmla="*/ 552 w 960"/>
                <a:gd name="T3" fmla="*/ 770 h 1678"/>
                <a:gd name="T4" fmla="*/ 452 w 960"/>
                <a:gd name="T5" fmla="*/ 761 h 1678"/>
                <a:gd name="T6" fmla="*/ 5 w 960"/>
                <a:gd name="T7" fmla="*/ 1226 h 1678"/>
                <a:gd name="T8" fmla="*/ 469 w 960"/>
                <a:gd name="T9" fmla="*/ 1673 h 1678"/>
                <a:gd name="T10" fmla="*/ 891 w 960"/>
                <a:gd name="T11" fmla="*/ 1368 h 1678"/>
                <a:gd name="T12" fmla="*/ 869 w 960"/>
                <a:gd name="T13" fmla="*/ 753 h 1678"/>
                <a:gd name="T14" fmla="*/ 438 w 960"/>
                <a:gd name="T15" fmla="*/ 0 h 1678"/>
                <a:gd name="T16" fmla="*/ 676 w 960"/>
                <a:gd name="T17" fmla="*/ 573 h 1678"/>
                <a:gd name="T18" fmla="*/ 553 w 960"/>
                <a:gd name="T19" fmla="*/ 770 h 1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0" h="1678">
                  <a:moveTo>
                    <a:pt x="553" y="770"/>
                  </a:moveTo>
                  <a:cubicBezTo>
                    <a:pt x="553" y="770"/>
                    <a:pt x="552" y="770"/>
                    <a:pt x="552" y="770"/>
                  </a:cubicBezTo>
                  <a:cubicBezTo>
                    <a:pt x="520" y="764"/>
                    <a:pt x="486" y="761"/>
                    <a:pt x="452" y="761"/>
                  </a:cubicBezTo>
                  <a:cubicBezTo>
                    <a:pt x="200" y="766"/>
                    <a:pt x="0" y="974"/>
                    <a:pt x="5" y="1226"/>
                  </a:cubicBezTo>
                  <a:cubicBezTo>
                    <a:pt x="9" y="1477"/>
                    <a:pt x="217" y="1678"/>
                    <a:pt x="469" y="1673"/>
                  </a:cubicBezTo>
                  <a:cubicBezTo>
                    <a:pt x="665" y="1669"/>
                    <a:pt x="830" y="1543"/>
                    <a:pt x="891" y="1368"/>
                  </a:cubicBezTo>
                  <a:cubicBezTo>
                    <a:pt x="951" y="1222"/>
                    <a:pt x="960" y="1018"/>
                    <a:pt x="869" y="753"/>
                  </a:cubicBezTo>
                  <a:cubicBezTo>
                    <a:pt x="683" y="207"/>
                    <a:pt x="438" y="0"/>
                    <a:pt x="438" y="0"/>
                  </a:cubicBezTo>
                  <a:cubicBezTo>
                    <a:pt x="620" y="254"/>
                    <a:pt x="669" y="515"/>
                    <a:pt x="676" y="573"/>
                  </a:cubicBezTo>
                  <a:cubicBezTo>
                    <a:pt x="688" y="669"/>
                    <a:pt x="709" y="788"/>
                    <a:pt x="553" y="77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dirty="0"/>
            </a:p>
          </p:txBody>
        </p:sp>
        <p:sp>
          <p:nvSpPr>
            <p:cNvPr id="33" name="Freeform 9">
              <a:extLst>
                <a:ext uri="{FF2B5EF4-FFF2-40B4-BE49-F238E27FC236}">
                  <a16:creationId xmlns:a16="http://schemas.microsoft.com/office/drawing/2014/main" xmlns="" id="{ABB5F073-4549-4625-9EF4-9F36DB7E311D}"/>
                </a:ext>
              </a:extLst>
            </p:cNvPr>
            <p:cNvSpPr>
              <a:spLocks/>
            </p:cNvSpPr>
            <p:nvPr/>
          </p:nvSpPr>
          <p:spPr bwMode="auto">
            <a:xfrm>
              <a:off x="3894450" y="3684102"/>
              <a:ext cx="2185412" cy="1550525"/>
            </a:xfrm>
            <a:custGeom>
              <a:avLst/>
              <a:gdLst>
                <a:gd name="T0" fmla="*/ 953 w 1563"/>
                <a:gd name="T1" fmla="*/ 485 h 1112"/>
                <a:gd name="T2" fmla="*/ 953 w 1563"/>
                <a:gd name="T3" fmla="*/ 485 h 1112"/>
                <a:gd name="T4" fmla="*/ 911 w 1563"/>
                <a:gd name="T5" fmla="*/ 394 h 1112"/>
                <a:gd name="T6" fmla="*/ 285 w 1563"/>
                <a:gd name="T7" fmla="*/ 239 h 1112"/>
                <a:gd name="T8" fmla="*/ 130 w 1563"/>
                <a:gd name="T9" fmla="*/ 865 h 1112"/>
                <a:gd name="T10" fmla="*/ 605 w 1563"/>
                <a:gd name="T11" fmla="*/ 1078 h 1112"/>
                <a:gd name="T12" fmla="*/ 1127 w 1563"/>
                <a:gd name="T13" fmla="*/ 751 h 1112"/>
                <a:gd name="T14" fmla="*/ 1563 w 1563"/>
                <a:gd name="T15" fmla="*/ 0 h 1112"/>
                <a:gd name="T16" fmla="*/ 1186 w 1563"/>
                <a:gd name="T17" fmla="*/ 493 h 1112"/>
                <a:gd name="T18" fmla="*/ 953 w 1563"/>
                <a:gd name="T19" fmla="*/ 485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3" h="1112">
                  <a:moveTo>
                    <a:pt x="953" y="485"/>
                  </a:moveTo>
                  <a:cubicBezTo>
                    <a:pt x="953" y="485"/>
                    <a:pt x="953" y="485"/>
                    <a:pt x="953" y="485"/>
                  </a:cubicBezTo>
                  <a:cubicBezTo>
                    <a:pt x="943" y="454"/>
                    <a:pt x="929" y="423"/>
                    <a:pt x="911" y="394"/>
                  </a:cubicBezTo>
                  <a:cubicBezTo>
                    <a:pt x="781" y="178"/>
                    <a:pt x="501" y="109"/>
                    <a:pt x="285" y="239"/>
                  </a:cubicBezTo>
                  <a:cubicBezTo>
                    <a:pt x="69" y="369"/>
                    <a:pt x="0" y="649"/>
                    <a:pt x="130" y="865"/>
                  </a:cubicBezTo>
                  <a:cubicBezTo>
                    <a:pt x="231" y="1033"/>
                    <a:pt x="424" y="1112"/>
                    <a:pt x="605" y="1078"/>
                  </a:cubicBezTo>
                  <a:cubicBezTo>
                    <a:pt x="762" y="1057"/>
                    <a:pt x="943" y="962"/>
                    <a:pt x="1127" y="751"/>
                  </a:cubicBezTo>
                  <a:cubicBezTo>
                    <a:pt x="1506" y="317"/>
                    <a:pt x="1563" y="0"/>
                    <a:pt x="1563" y="0"/>
                  </a:cubicBezTo>
                  <a:cubicBezTo>
                    <a:pt x="1434" y="285"/>
                    <a:pt x="1232" y="458"/>
                    <a:pt x="1186" y="493"/>
                  </a:cubicBezTo>
                  <a:cubicBezTo>
                    <a:pt x="1109" y="552"/>
                    <a:pt x="1017" y="629"/>
                    <a:pt x="953" y="48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dirty="0"/>
            </a:p>
          </p:txBody>
        </p:sp>
        <p:sp>
          <p:nvSpPr>
            <p:cNvPr id="34" name="Freeform 10">
              <a:extLst>
                <a:ext uri="{FF2B5EF4-FFF2-40B4-BE49-F238E27FC236}">
                  <a16:creationId xmlns:a16="http://schemas.microsoft.com/office/drawing/2014/main" xmlns="" id="{C34EA6D1-815C-44FC-B45F-73A27DBA38C7}"/>
                </a:ext>
              </a:extLst>
            </p:cNvPr>
            <p:cNvSpPr>
              <a:spLocks/>
            </p:cNvSpPr>
            <p:nvPr/>
          </p:nvSpPr>
          <p:spPr bwMode="auto">
            <a:xfrm>
              <a:off x="3898030" y="2111244"/>
              <a:ext cx="2169460" cy="1710044"/>
            </a:xfrm>
            <a:custGeom>
              <a:avLst/>
              <a:gdLst>
                <a:gd name="T0" fmla="*/ 831 w 1552"/>
                <a:gd name="T1" fmla="*/ 827 h 1226"/>
                <a:gd name="T2" fmla="*/ 831 w 1552"/>
                <a:gd name="T3" fmla="*/ 827 h 1226"/>
                <a:gd name="T4" fmla="*/ 890 w 1552"/>
                <a:gd name="T5" fmla="*/ 745 h 1226"/>
                <a:gd name="T6" fmla="*/ 718 w 1552"/>
                <a:gd name="T7" fmla="*/ 124 h 1226"/>
                <a:gd name="T8" fmla="*/ 96 w 1552"/>
                <a:gd name="T9" fmla="*/ 296 h 1226"/>
                <a:gd name="T10" fmla="*/ 144 w 1552"/>
                <a:gd name="T11" fmla="*/ 814 h 1226"/>
                <a:gd name="T12" fmla="*/ 684 w 1552"/>
                <a:gd name="T13" fmla="*/ 1108 h 1226"/>
                <a:gd name="T14" fmla="*/ 1552 w 1552"/>
                <a:gd name="T15" fmla="*/ 1120 h 1226"/>
                <a:gd name="T16" fmla="*/ 938 w 1552"/>
                <a:gd name="T17" fmla="*/ 1034 h 1226"/>
                <a:gd name="T18" fmla="*/ 831 w 1552"/>
                <a:gd name="T19" fmla="*/ 827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2" h="1226">
                  <a:moveTo>
                    <a:pt x="831" y="827"/>
                  </a:moveTo>
                  <a:cubicBezTo>
                    <a:pt x="831" y="827"/>
                    <a:pt x="831" y="827"/>
                    <a:pt x="831" y="827"/>
                  </a:cubicBezTo>
                  <a:cubicBezTo>
                    <a:pt x="853" y="802"/>
                    <a:pt x="873" y="775"/>
                    <a:pt x="890" y="745"/>
                  </a:cubicBezTo>
                  <a:cubicBezTo>
                    <a:pt x="1014" y="526"/>
                    <a:pt x="937" y="248"/>
                    <a:pt x="718" y="124"/>
                  </a:cubicBezTo>
                  <a:cubicBezTo>
                    <a:pt x="498" y="0"/>
                    <a:pt x="220" y="77"/>
                    <a:pt x="96" y="296"/>
                  </a:cubicBezTo>
                  <a:cubicBezTo>
                    <a:pt x="0" y="466"/>
                    <a:pt x="25" y="672"/>
                    <a:pt x="144" y="814"/>
                  </a:cubicBezTo>
                  <a:cubicBezTo>
                    <a:pt x="239" y="940"/>
                    <a:pt x="410" y="1051"/>
                    <a:pt x="684" y="1108"/>
                  </a:cubicBezTo>
                  <a:cubicBezTo>
                    <a:pt x="1249" y="1226"/>
                    <a:pt x="1552" y="1120"/>
                    <a:pt x="1552" y="1120"/>
                  </a:cubicBezTo>
                  <a:cubicBezTo>
                    <a:pt x="1241" y="1148"/>
                    <a:pt x="991" y="1057"/>
                    <a:pt x="938" y="1034"/>
                  </a:cubicBezTo>
                  <a:cubicBezTo>
                    <a:pt x="849" y="995"/>
                    <a:pt x="736" y="953"/>
                    <a:pt x="831" y="82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dirty="0"/>
            </a:p>
          </p:txBody>
        </p:sp>
      </p:grpSp>
      <p:grpSp>
        <p:nvGrpSpPr>
          <p:cNvPr id="35" name="Group 31">
            <a:extLst>
              <a:ext uri="{FF2B5EF4-FFF2-40B4-BE49-F238E27FC236}">
                <a16:creationId xmlns:a16="http://schemas.microsoft.com/office/drawing/2014/main" xmlns="" id="{7031270F-B0B0-4ACF-914E-2DF5DBCDF744}"/>
              </a:ext>
            </a:extLst>
          </p:cNvPr>
          <p:cNvGrpSpPr/>
          <p:nvPr/>
        </p:nvGrpSpPr>
        <p:grpSpPr>
          <a:xfrm>
            <a:off x="5553711" y="1529714"/>
            <a:ext cx="1048704" cy="394778"/>
            <a:chOff x="5448305" y="1072322"/>
            <a:chExt cx="1255300" cy="472550"/>
          </a:xfrm>
        </p:grpSpPr>
        <p:sp>
          <p:nvSpPr>
            <p:cNvPr id="36" name="Freeform: Shape 29">
              <a:extLst>
                <a:ext uri="{FF2B5EF4-FFF2-40B4-BE49-F238E27FC236}">
                  <a16:creationId xmlns:a16="http://schemas.microsoft.com/office/drawing/2014/main" xmlns="" id="{12C35BB7-D580-459B-82AA-58A05ECA0EFB}"/>
                </a:ext>
              </a:extLst>
            </p:cNvPr>
            <p:cNvSpPr/>
            <p:nvPr/>
          </p:nvSpPr>
          <p:spPr>
            <a:xfrm>
              <a:off x="5962824" y="1072322"/>
              <a:ext cx="225988" cy="152450"/>
            </a:xfrm>
            <a:custGeom>
              <a:avLst/>
              <a:gdLst>
                <a:gd name="connsiteX0" fmla="*/ 113131 w 225988"/>
                <a:gd name="connsiteY0" fmla="*/ 0 h 152450"/>
                <a:gd name="connsiteX1" fmla="*/ 225988 w 225988"/>
                <a:gd name="connsiteY1" fmla="*/ 152080 h 152450"/>
                <a:gd name="connsiteX2" fmla="*/ 189284 w 225988"/>
                <a:gd name="connsiteY2" fmla="*/ 146478 h 152450"/>
                <a:gd name="connsiteX3" fmla="*/ 114207 w 225988"/>
                <a:gd name="connsiteY3" fmla="*/ 142687 h 152450"/>
                <a:gd name="connsiteX4" fmla="*/ 39130 w 225988"/>
                <a:gd name="connsiteY4" fmla="*/ 146478 h 152450"/>
                <a:gd name="connsiteX5" fmla="*/ 0 w 225988"/>
                <a:gd name="connsiteY5" fmla="*/ 152450 h 152450"/>
                <a:gd name="connsiteX6" fmla="*/ 113131 w 225988"/>
                <a:gd name="connsiteY6" fmla="*/ 0 h 1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988" h="152450">
                  <a:moveTo>
                    <a:pt x="113131" y="0"/>
                  </a:moveTo>
                  <a:lnTo>
                    <a:pt x="225988" y="152080"/>
                  </a:lnTo>
                  <a:lnTo>
                    <a:pt x="189284" y="146478"/>
                  </a:lnTo>
                  <a:cubicBezTo>
                    <a:pt x="164600" y="143971"/>
                    <a:pt x="139553" y="142687"/>
                    <a:pt x="114207" y="142687"/>
                  </a:cubicBezTo>
                  <a:cubicBezTo>
                    <a:pt x="88861" y="142687"/>
                    <a:pt x="63815" y="143971"/>
                    <a:pt x="39130" y="146478"/>
                  </a:cubicBezTo>
                  <a:lnTo>
                    <a:pt x="0" y="152450"/>
                  </a:lnTo>
                  <a:lnTo>
                    <a:pt x="113131"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8" name="Freeform: Shape 24">
              <a:extLst>
                <a:ext uri="{FF2B5EF4-FFF2-40B4-BE49-F238E27FC236}">
                  <a16:creationId xmlns:a16="http://schemas.microsoft.com/office/drawing/2014/main" xmlns="" id="{A7721A15-F3BE-4FA7-992E-CE89FED78291}"/>
                </a:ext>
              </a:extLst>
            </p:cNvPr>
            <p:cNvSpPr/>
            <p:nvPr/>
          </p:nvSpPr>
          <p:spPr>
            <a:xfrm>
              <a:off x="5448305" y="1211153"/>
              <a:ext cx="1255300" cy="333719"/>
            </a:xfrm>
            <a:custGeom>
              <a:avLst/>
              <a:gdLst>
                <a:gd name="connsiteX0" fmla="*/ 633288 w 1266576"/>
                <a:gd name="connsiteY0" fmla="*/ 0 h 344106"/>
                <a:gd name="connsiteX1" fmla="*/ 1260938 w 1266576"/>
                <a:gd name="connsiteY1" fmla="*/ 333719 h 344106"/>
                <a:gd name="connsiteX2" fmla="*/ 1266576 w 1266576"/>
                <a:gd name="connsiteY2" fmla="*/ 344106 h 344106"/>
                <a:gd name="connsiteX3" fmla="*/ 0 w 1266576"/>
                <a:gd name="connsiteY3" fmla="*/ 344106 h 344106"/>
                <a:gd name="connsiteX4" fmla="*/ 5638 w 1266576"/>
                <a:gd name="connsiteY4" fmla="*/ 333719 h 344106"/>
                <a:gd name="connsiteX5" fmla="*/ 633288 w 1266576"/>
                <a:gd name="connsiteY5" fmla="*/ 0 h 344106"/>
                <a:gd name="connsiteX0" fmla="*/ 633288 w 1266576"/>
                <a:gd name="connsiteY0" fmla="*/ 0 h 344106"/>
                <a:gd name="connsiteX1" fmla="*/ 1260938 w 1266576"/>
                <a:gd name="connsiteY1" fmla="*/ 333719 h 344106"/>
                <a:gd name="connsiteX2" fmla="*/ 1266576 w 1266576"/>
                <a:gd name="connsiteY2" fmla="*/ 344106 h 344106"/>
                <a:gd name="connsiteX3" fmla="*/ 615703 w 1266576"/>
                <a:gd name="connsiteY3" fmla="*/ 339187 h 344106"/>
                <a:gd name="connsiteX4" fmla="*/ 0 w 1266576"/>
                <a:gd name="connsiteY4" fmla="*/ 344106 h 344106"/>
                <a:gd name="connsiteX5" fmla="*/ 5638 w 1266576"/>
                <a:gd name="connsiteY5" fmla="*/ 333719 h 344106"/>
                <a:gd name="connsiteX6" fmla="*/ 633288 w 1266576"/>
                <a:gd name="connsiteY6" fmla="*/ 0 h 344106"/>
                <a:gd name="connsiteX0" fmla="*/ 615703 w 1266576"/>
                <a:gd name="connsiteY0" fmla="*/ 339187 h 430627"/>
                <a:gd name="connsiteX1" fmla="*/ 0 w 1266576"/>
                <a:gd name="connsiteY1" fmla="*/ 344106 h 430627"/>
                <a:gd name="connsiteX2" fmla="*/ 5638 w 1266576"/>
                <a:gd name="connsiteY2" fmla="*/ 333719 h 430627"/>
                <a:gd name="connsiteX3" fmla="*/ 633288 w 1266576"/>
                <a:gd name="connsiteY3" fmla="*/ 0 h 430627"/>
                <a:gd name="connsiteX4" fmla="*/ 1260938 w 1266576"/>
                <a:gd name="connsiteY4" fmla="*/ 333719 h 430627"/>
                <a:gd name="connsiteX5" fmla="*/ 1266576 w 1266576"/>
                <a:gd name="connsiteY5" fmla="*/ 344106 h 430627"/>
                <a:gd name="connsiteX6" fmla="*/ 707143 w 1266576"/>
                <a:gd name="connsiteY6" fmla="*/ 430627 h 430627"/>
                <a:gd name="connsiteX0" fmla="*/ 615703 w 1266576"/>
                <a:gd name="connsiteY0" fmla="*/ 339187 h 344106"/>
                <a:gd name="connsiteX1" fmla="*/ 0 w 1266576"/>
                <a:gd name="connsiteY1" fmla="*/ 344106 h 344106"/>
                <a:gd name="connsiteX2" fmla="*/ 5638 w 1266576"/>
                <a:gd name="connsiteY2" fmla="*/ 333719 h 344106"/>
                <a:gd name="connsiteX3" fmla="*/ 633288 w 1266576"/>
                <a:gd name="connsiteY3" fmla="*/ 0 h 344106"/>
                <a:gd name="connsiteX4" fmla="*/ 1260938 w 1266576"/>
                <a:gd name="connsiteY4" fmla="*/ 333719 h 344106"/>
                <a:gd name="connsiteX5" fmla="*/ 1266576 w 1266576"/>
                <a:gd name="connsiteY5" fmla="*/ 344106 h 344106"/>
                <a:gd name="connsiteX0" fmla="*/ 0 w 1266576"/>
                <a:gd name="connsiteY0" fmla="*/ 344106 h 344106"/>
                <a:gd name="connsiteX1" fmla="*/ 5638 w 1266576"/>
                <a:gd name="connsiteY1" fmla="*/ 333719 h 344106"/>
                <a:gd name="connsiteX2" fmla="*/ 633288 w 1266576"/>
                <a:gd name="connsiteY2" fmla="*/ 0 h 344106"/>
                <a:gd name="connsiteX3" fmla="*/ 1260938 w 1266576"/>
                <a:gd name="connsiteY3" fmla="*/ 333719 h 344106"/>
                <a:gd name="connsiteX4" fmla="*/ 1266576 w 1266576"/>
                <a:gd name="connsiteY4" fmla="*/ 344106 h 344106"/>
                <a:gd name="connsiteX0" fmla="*/ 0 w 1260938"/>
                <a:gd name="connsiteY0" fmla="*/ 333719 h 344106"/>
                <a:gd name="connsiteX1" fmla="*/ 627650 w 1260938"/>
                <a:gd name="connsiteY1" fmla="*/ 0 h 344106"/>
                <a:gd name="connsiteX2" fmla="*/ 1255300 w 1260938"/>
                <a:gd name="connsiteY2" fmla="*/ 333719 h 344106"/>
                <a:gd name="connsiteX3" fmla="*/ 1260938 w 1260938"/>
                <a:gd name="connsiteY3" fmla="*/ 344106 h 344106"/>
                <a:gd name="connsiteX0" fmla="*/ 0 w 1255300"/>
                <a:gd name="connsiteY0" fmla="*/ 333719 h 333719"/>
                <a:gd name="connsiteX1" fmla="*/ 627650 w 1255300"/>
                <a:gd name="connsiteY1" fmla="*/ 0 h 333719"/>
                <a:gd name="connsiteX2" fmla="*/ 1255300 w 1255300"/>
                <a:gd name="connsiteY2" fmla="*/ 333719 h 333719"/>
              </a:gdLst>
              <a:ahLst/>
              <a:cxnLst>
                <a:cxn ang="0">
                  <a:pos x="connsiteX0" y="connsiteY0"/>
                </a:cxn>
                <a:cxn ang="0">
                  <a:pos x="connsiteX1" y="connsiteY1"/>
                </a:cxn>
                <a:cxn ang="0">
                  <a:pos x="connsiteX2" y="connsiteY2"/>
                </a:cxn>
              </a:cxnLst>
              <a:rect l="l" t="t" r="r" b="b"/>
              <a:pathLst>
                <a:path w="1255300" h="333719">
                  <a:moveTo>
                    <a:pt x="0" y="333719"/>
                  </a:moveTo>
                  <a:cubicBezTo>
                    <a:pt x="136024" y="132377"/>
                    <a:pt x="366378" y="0"/>
                    <a:pt x="627650" y="0"/>
                  </a:cubicBezTo>
                  <a:cubicBezTo>
                    <a:pt x="888922" y="0"/>
                    <a:pt x="1119276" y="132377"/>
                    <a:pt x="1255300" y="333719"/>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39" name="Group 32">
            <a:extLst>
              <a:ext uri="{FF2B5EF4-FFF2-40B4-BE49-F238E27FC236}">
                <a16:creationId xmlns:a16="http://schemas.microsoft.com/office/drawing/2014/main" xmlns="" id="{39E85203-F4F3-4E27-B3CC-ECE1FB8F9F8E}"/>
              </a:ext>
            </a:extLst>
          </p:cNvPr>
          <p:cNvGrpSpPr/>
          <p:nvPr/>
        </p:nvGrpSpPr>
        <p:grpSpPr>
          <a:xfrm rot="3600000">
            <a:off x="7304430" y="2553411"/>
            <a:ext cx="1048704" cy="394778"/>
            <a:chOff x="5448305" y="1072322"/>
            <a:chExt cx="1255300" cy="472550"/>
          </a:xfrm>
        </p:grpSpPr>
        <p:sp>
          <p:nvSpPr>
            <p:cNvPr id="40" name="Freeform: Shape 33">
              <a:extLst>
                <a:ext uri="{FF2B5EF4-FFF2-40B4-BE49-F238E27FC236}">
                  <a16:creationId xmlns:a16="http://schemas.microsoft.com/office/drawing/2014/main" xmlns="" id="{CB99A6C1-AD3B-45F7-A565-2608485B0D53}"/>
                </a:ext>
              </a:extLst>
            </p:cNvPr>
            <p:cNvSpPr/>
            <p:nvPr/>
          </p:nvSpPr>
          <p:spPr>
            <a:xfrm>
              <a:off x="5962824" y="1072322"/>
              <a:ext cx="225988" cy="152450"/>
            </a:xfrm>
            <a:custGeom>
              <a:avLst/>
              <a:gdLst>
                <a:gd name="connsiteX0" fmla="*/ 113131 w 225988"/>
                <a:gd name="connsiteY0" fmla="*/ 0 h 152450"/>
                <a:gd name="connsiteX1" fmla="*/ 225988 w 225988"/>
                <a:gd name="connsiteY1" fmla="*/ 152080 h 152450"/>
                <a:gd name="connsiteX2" fmla="*/ 189284 w 225988"/>
                <a:gd name="connsiteY2" fmla="*/ 146478 h 152450"/>
                <a:gd name="connsiteX3" fmla="*/ 114207 w 225988"/>
                <a:gd name="connsiteY3" fmla="*/ 142687 h 152450"/>
                <a:gd name="connsiteX4" fmla="*/ 39130 w 225988"/>
                <a:gd name="connsiteY4" fmla="*/ 146478 h 152450"/>
                <a:gd name="connsiteX5" fmla="*/ 0 w 225988"/>
                <a:gd name="connsiteY5" fmla="*/ 152450 h 152450"/>
                <a:gd name="connsiteX6" fmla="*/ 113131 w 225988"/>
                <a:gd name="connsiteY6" fmla="*/ 0 h 1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988" h="152450">
                  <a:moveTo>
                    <a:pt x="113131" y="0"/>
                  </a:moveTo>
                  <a:lnTo>
                    <a:pt x="225988" y="152080"/>
                  </a:lnTo>
                  <a:lnTo>
                    <a:pt x="189284" y="146478"/>
                  </a:lnTo>
                  <a:cubicBezTo>
                    <a:pt x="164600" y="143971"/>
                    <a:pt x="139553" y="142687"/>
                    <a:pt x="114207" y="142687"/>
                  </a:cubicBezTo>
                  <a:cubicBezTo>
                    <a:pt x="88861" y="142687"/>
                    <a:pt x="63815" y="143971"/>
                    <a:pt x="39130" y="146478"/>
                  </a:cubicBezTo>
                  <a:lnTo>
                    <a:pt x="0" y="152450"/>
                  </a:lnTo>
                  <a:lnTo>
                    <a:pt x="113131"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1" name="Freeform: Shape 34">
              <a:extLst>
                <a:ext uri="{FF2B5EF4-FFF2-40B4-BE49-F238E27FC236}">
                  <a16:creationId xmlns:a16="http://schemas.microsoft.com/office/drawing/2014/main" xmlns="" id="{1B605686-FF69-480A-98D3-8F3C461B6AC5}"/>
                </a:ext>
              </a:extLst>
            </p:cNvPr>
            <p:cNvSpPr/>
            <p:nvPr/>
          </p:nvSpPr>
          <p:spPr>
            <a:xfrm>
              <a:off x="5448305" y="1211153"/>
              <a:ext cx="1255300" cy="333719"/>
            </a:xfrm>
            <a:custGeom>
              <a:avLst/>
              <a:gdLst>
                <a:gd name="connsiteX0" fmla="*/ 633288 w 1266576"/>
                <a:gd name="connsiteY0" fmla="*/ 0 h 344106"/>
                <a:gd name="connsiteX1" fmla="*/ 1260938 w 1266576"/>
                <a:gd name="connsiteY1" fmla="*/ 333719 h 344106"/>
                <a:gd name="connsiteX2" fmla="*/ 1266576 w 1266576"/>
                <a:gd name="connsiteY2" fmla="*/ 344106 h 344106"/>
                <a:gd name="connsiteX3" fmla="*/ 0 w 1266576"/>
                <a:gd name="connsiteY3" fmla="*/ 344106 h 344106"/>
                <a:gd name="connsiteX4" fmla="*/ 5638 w 1266576"/>
                <a:gd name="connsiteY4" fmla="*/ 333719 h 344106"/>
                <a:gd name="connsiteX5" fmla="*/ 633288 w 1266576"/>
                <a:gd name="connsiteY5" fmla="*/ 0 h 344106"/>
                <a:gd name="connsiteX0" fmla="*/ 633288 w 1266576"/>
                <a:gd name="connsiteY0" fmla="*/ 0 h 344106"/>
                <a:gd name="connsiteX1" fmla="*/ 1260938 w 1266576"/>
                <a:gd name="connsiteY1" fmla="*/ 333719 h 344106"/>
                <a:gd name="connsiteX2" fmla="*/ 1266576 w 1266576"/>
                <a:gd name="connsiteY2" fmla="*/ 344106 h 344106"/>
                <a:gd name="connsiteX3" fmla="*/ 615703 w 1266576"/>
                <a:gd name="connsiteY3" fmla="*/ 339187 h 344106"/>
                <a:gd name="connsiteX4" fmla="*/ 0 w 1266576"/>
                <a:gd name="connsiteY4" fmla="*/ 344106 h 344106"/>
                <a:gd name="connsiteX5" fmla="*/ 5638 w 1266576"/>
                <a:gd name="connsiteY5" fmla="*/ 333719 h 344106"/>
                <a:gd name="connsiteX6" fmla="*/ 633288 w 1266576"/>
                <a:gd name="connsiteY6" fmla="*/ 0 h 344106"/>
                <a:gd name="connsiteX0" fmla="*/ 615703 w 1266576"/>
                <a:gd name="connsiteY0" fmla="*/ 339187 h 430627"/>
                <a:gd name="connsiteX1" fmla="*/ 0 w 1266576"/>
                <a:gd name="connsiteY1" fmla="*/ 344106 h 430627"/>
                <a:gd name="connsiteX2" fmla="*/ 5638 w 1266576"/>
                <a:gd name="connsiteY2" fmla="*/ 333719 h 430627"/>
                <a:gd name="connsiteX3" fmla="*/ 633288 w 1266576"/>
                <a:gd name="connsiteY3" fmla="*/ 0 h 430627"/>
                <a:gd name="connsiteX4" fmla="*/ 1260938 w 1266576"/>
                <a:gd name="connsiteY4" fmla="*/ 333719 h 430627"/>
                <a:gd name="connsiteX5" fmla="*/ 1266576 w 1266576"/>
                <a:gd name="connsiteY5" fmla="*/ 344106 h 430627"/>
                <a:gd name="connsiteX6" fmla="*/ 707143 w 1266576"/>
                <a:gd name="connsiteY6" fmla="*/ 430627 h 430627"/>
                <a:gd name="connsiteX0" fmla="*/ 615703 w 1266576"/>
                <a:gd name="connsiteY0" fmla="*/ 339187 h 344106"/>
                <a:gd name="connsiteX1" fmla="*/ 0 w 1266576"/>
                <a:gd name="connsiteY1" fmla="*/ 344106 h 344106"/>
                <a:gd name="connsiteX2" fmla="*/ 5638 w 1266576"/>
                <a:gd name="connsiteY2" fmla="*/ 333719 h 344106"/>
                <a:gd name="connsiteX3" fmla="*/ 633288 w 1266576"/>
                <a:gd name="connsiteY3" fmla="*/ 0 h 344106"/>
                <a:gd name="connsiteX4" fmla="*/ 1260938 w 1266576"/>
                <a:gd name="connsiteY4" fmla="*/ 333719 h 344106"/>
                <a:gd name="connsiteX5" fmla="*/ 1266576 w 1266576"/>
                <a:gd name="connsiteY5" fmla="*/ 344106 h 344106"/>
                <a:gd name="connsiteX0" fmla="*/ 0 w 1266576"/>
                <a:gd name="connsiteY0" fmla="*/ 344106 h 344106"/>
                <a:gd name="connsiteX1" fmla="*/ 5638 w 1266576"/>
                <a:gd name="connsiteY1" fmla="*/ 333719 h 344106"/>
                <a:gd name="connsiteX2" fmla="*/ 633288 w 1266576"/>
                <a:gd name="connsiteY2" fmla="*/ 0 h 344106"/>
                <a:gd name="connsiteX3" fmla="*/ 1260938 w 1266576"/>
                <a:gd name="connsiteY3" fmla="*/ 333719 h 344106"/>
                <a:gd name="connsiteX4" fmla="*/ 1266576 w 1266576"/>
                <a:gd name="connsiteY4" fmla="*/ 344106 h 344106"/>
                <a:gd name="connsiteX0" fmla="*/ 0 w 1260938"/>
                <a:gd name="connsiteY0" fmla="*/ 333719 h 344106"/>
                <a:gd name="connsiteX1" fmla="*/ 627650 w 1260938"/>
                <a:gd name="connsiteY1" fmla="*/ 0 h 344106"/>
                <a:gd name="connsiteX2" fmla="*/ 1255300 w 1260938"/>
                <a:gd name="connsiteY2" fmla="*/ 333719 h 344106"/>
                <a:gd name="connsiteX3" fmla="*/ 1260938 w 1260938"/>
                <a:gd name="connsiteY3" fmla="*/ 344106 h 344106"/>
                <a:gd name="connsiteX0" fmla="*/ 0 w 1255300"/>
                <a:gd name="connsiteY0" fmla="*/ 333719 h 333719"/>
                <a:gd name="connsiteX1" fmla="*/ 627650 w 1255300"/>
                <a:gd name="connsiteY1" fmla="*/ 0 h 333719"/>
                <a:gd name="connsiteX2" fmla="*/ 1255300 w 1255300"/>
                <a:gd name="connsiteY2" fmla="*/ 333719 h 333719"/>
              </a:gdLst>
              <a:ahLst/>
              <a:cxnLst>
                <a:cxn ang="0">
                  <a:pos x="connsiteX0" y="connsiteY0"/>
                </a:cxn>
                <a:cxn ang="0">
                  <a:pos x="connsiteX1" y="connsiteY1"/>
                </a:cxn>
                <a:cxn ang="0">
                  <a:pos x="connsiteX2" y="connsiteY2"/>
                </a:cxn>
              </a:cxnLst>
              <a:rect l="l" t="t" r="r" b="b"/>
              <a:pathLst>
                <a:path w="1255300" h="333719">
                  <a:moveTo>
                    <a:pt x="0" y="333719"/>
                  </a:moveTo>
                  <a:cubicBezTo>
                    <a:pt x="136024" y="132377"/>
                    <a:pt x="366378" y="0"/>
                    <a:pt x="627650" y="0"/>
                  </a:cubicBezTo>
                  <a:cubicBezTo>
                    <a:pt x="888922" y="0"/>
                    <a:pt x="1119276" y="132377"/>
                    <a:pt x="1255300" y="333719"/>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42" name="Group 35">
            <a:extLst>
              <a:ext uri="{FF2B5EF4-FFF2-40B4-BE49-F238E27FC236}">
                <a16:creationId xmlns:a16="http://schemas.microsoft.com/office/drawing/2014/main" xmlns="" id="{5320B7F4-FD46-4CB0-890B-EAB2308EE1D5}"/>
              </a:ext>
            </a:extLst>
          </p:cNvPr>
          <p:cNvGrpSpPr/>
          <p:nvPr/>
        </p:nvGrpSpPr>
        <p:grpSpPr>
          <a:xfrm rot="18000000" flipV="1">
            <a:off x="7299582" y="4506404"/>
            <a:ext cx="1048704" cy="394778"/>
            <a:chOff x="5448305" y="1072322"/>
            <a:chExt cx="1255300" cy="472550"/>
          </a:xfrm>
        </p:grpSpPr>
        <p:sp>
          <p:nvSpPr>
            <p:cNvPr id="43" name="Freeform: Shape 36">
              <a:extLst>
                <a:ext uri="{FF2B5EF4-FFF2-40B4-BE49-F238E27FC236}">
                  <a16:creationId xmlns:a16="http://schemas.microsoft.com/office/drawing/2014/main" xmlns="" id="{1CFB4EB5-C8D2-47AD-8101-97C3E712E37E}"/>
                </a:ext>
              </a:extLst>
            </p:cNvPr>
            <p:cNvSpPr/>
            <p:nvPr/>
          </p:nvSpPr>
          <p:spPr>
            <a:xfrm>
              <a:off x="5962824" y="1072322"/>
              <a:ext cx="225988" cy="152450"/>
            </a:xfrm>
            <a:custGeom>
              <a:avLst/>
              <a:gdLst>
                <a:gd name="connsiteX0" fmla="*/ 113131 w 225988"/>
                <a:gd name="connsiteY0" fmla="*/ 0 h 152450"/>
                <a:gd name="connsiteX1" fmla="*/ 225988 w 225988"/>
                <a:gd name="connsiteY1" fmla="*/ 152080 h 152450"/>
                <a:gd name="connsiteX2" fmla="*/ 189284 w 225988"/>
                <a:gd name="connsiteY2" fmla="*/ 146478 h 152450"/>
                <a:gd name="connsiteX3" fmla="*/ 114207 w 225988"/>
                <a:gd name="connsiteY3" fmla="*/ 142687 h 152450"/>
                <a:gd name="connsiteX4" fmla="*/ 39130 w 225988"/>
                <a:gd name="connsiteY4" fmla="*/ 146478 h 152450"/>
                <a:gd name="connsiteX5" fmla="*/ 0 w 225988"/>
                <a:gd name="connsiteY5" fmla="*/ 152450 h 152450"/>
                <a:gd name="connsiteX6" fmla="*/ 113131 w 225988"/>
                <a:gd name="connsiteY6" fmla="*/ 0 h 1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988" h="152450">
                  <a:moveTo>
                    <a:pt x="113131" y="0"/>
                  </a:moveTo>
                  <a:lnTo>
                    <a:pt x="225988" y="152080"/>
                  </a:lnTo>
                  <a:lnTo>
                    <a:pt x="189284" y="146478"/>
                  </a:lnTo>
                  <a:cubicBezTo>
                    <a:pt x="164600" y="143971"/>
                    <a:pt x="139553" y="142687"/>
                    <a:pt x="114207" y="142687"/>
                  </a:cubicBezTo>
                  <a:cubicBezTo>
                    <a:pt x="88861" y="142687"/>
                    <a:pt x="63815" y="143971"/>
                    <a:pt x="39130" y="146478"/>
                  </a:cubicBezTo>
                  <a:lnTo>
                    <a:pt x="0" y="152450"/>
                  </a:lnTo>
                  <a:lnTo>
                    <a:pt x="113131"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4" name="Freeform: Shape 37">
              <a:extLst>
                <a:ext uri="{FF2B5EF4-FFF2-40B4-BE49-F238E27FC236}">
                  <a16:creationId xmlns:a16="http://schemas.microsoft.com/office/drawing/2014/main" xmlns="" id="{AC6F7B77-D387-4380-829B-CFB6F8C9628D}"/>
                </a:ext>
              </a:extLst>
            </p:cNvPr>
            <p:cNvSpPr/>
            <p:nvPr/>
          </p:nvSpPr>
          <p:spPr>
            <a:xfrm>
              <a:off x="5448305" y="1211153"/>
              <a:ext cx="1255300" cy="333719"/>
            </a:xfrm>
            <a:custGeom>
              <a:avLst/>
              <a:gdLst>
                <a:gd name="connsiteX0" fmla="*/ 633288 w 1266576"/>
                <a:gd name="connsiteY0" fmla="*/ 0 h 344106"/>
                <a:gd name="connsiteX1" fmla="*/ 1260938 w 1266576"/>
                <a:gd name="connsiteY1" fmla="*/ 333719 h 344106"/>
                <a:gd name="connsiteX2" fmla="*/ 1266576 w 1266576"/>
                <a:gd name="connsiteY2" fmla="*/ 344106 h 344106"/>
                <a:gd name="connsiteX3" fmla="*/ 0 w 1266576"/>
                <a:gd name="connsiteY3" fmla="*/ 344106 h 344106"/>
                <a:gd name="connsiteX4" fmla="*/ 5638 w 1266576"/>
                <a:gd name="connsiteY4" fmla="*/ 333719 h 344106"/>
                <a:gd name="connsiteX5" fmla="*/ 633288 w 1266576"/>
                <a:gd name="connsiteY5" fmla="*/ 0 h 344106"/>
                <a:gd name="connsiteX0" fmla="*/ 633288 w 1266576"/>
                <a:gd name="connsiteY0" fmla="*/ 0 h 344106"/>
                <a:gd name="connsiteX1" fmla="*/ 1260938 w 1266576"/>
                <a:gd name="connsiteY1" fmla="*/ 333719 h 344106"/>
                <a:gd name="connsiteX2" fmla="*/ 1266576 w 1266576"/>
                <a:gd name="connsiteY2" fmla="*/ 344106 h 344106"/>
                <a:gd name="connsiteX3" fmla="*/ 615703 w 1266576"/>
                <a:gd name="connsiteY3" fmla="*/ 339187 h 344106"/>
                <a:gd name="connsiteX4" fmla="*/ 0 w 1266576"/>
                <a:gd name="connsiteY4" fmla="*/ 344106 h 344106"/>
                <a:gd name="connsiteX5" fmla="*/ 5638 w 1266576"/>
                <a:gd name="connsiteY5" fmla="*/ 333719 h 344106"/>
                <a:gd name="connsiteX6" fmla="*/ 633288 w 1266576"/>
                <a:gd name="connsiteY6" fmla="*/ 0 h 344106"/>
                <a:gd name="connsiteX0" fmla="*/ 615703 w 1266576"/>
                <a:gd name="connsiteY0" fmla="*/ 339187 h 430627"/>
                <a:gd name="connsiteX1" fmla="*/ 0 w 1266576"/>
                <a:gd name="connsiteY1" fmla="*/ 344106 h 430627"/>
                <a:gd name="connsiteX2" fmla="*/ 5638 w 1266576"/>
                <a:gd name="connsiteY2" fmla="*/ 333719 h 430627"/>
                <a:gd name="connsiteX3" fmla="*/ 633288 w 1266576"/>
                <a:gd name="connsiteY3" fmla="*/ 0 h 430627"/>
                <a:gd name="connsiteX4" fmla="*/ 1260938 w 1266576"/>
                <a:gd name="connsiteY4" fmla="*/ 333719 h 430627"/>
                <a:gd name="connsiteX5" fmla="*/ 1266576 w 1266576"/>
                <a:gd name="connsiteY5" fmla="*/ 344106 h 430627"/>
                <a:gd name="connsiteX6" fmla="*/ 707143 w 1266576"/>
                <a:gd name="connsiteY6" fmla="*/ 430627 h 430627"/>
                <a:gd name="connsiteX0" fmla="*/ 615703 w 1266576"/>
                <a:gd name="connsiteY0" fmla="*/ 339187 h 344106"/>
                <a:gd name="connsiteX1" fmla="*/ 0 w 1266576"/>
                <a:gd name="connsiteY1" fmla="*/ 344106 h 344106"/>
                <a:gd name="connsiteX2" fmla="*/ 5638 w 1266576"/>
                <a:gd name="connsiteY2" fmla="*/ 333719 h 344106"/>
                <a:gd name="connsiteX3" fmla="*/ 633288 w 1266576"/>
                <a:gd name="connsiteY3" fmla="*/ 0 h 344106"/>
                <a:gd name="connsiteX4" fmla="*/ 1260938 w 1266576"/>
                <a:gd name="connsiteY4" fmla="*/ 333719 h 344106"/>
                <a:gd name="connsiteX5" fmla="*/ 1266576 w 1266576"/>
                <a:gd name="connsiteY5" fmla="*/ 344106 h 344106"/>
                <a:gd name="connsiteX0" fmla="*/ 0 w 1266576"/>
                <a:gd name="connsiteY0" fmla="*/ 344106 h 344106"/>
                <a:gd name="connsiteX1" fmla="*/ 5638 w 1266576"/>
                <a:gd name="connsiteY1" fmla="*/ 333719 h 344106"/>
                <a:gd name="connsiteX2" fmla="*/ 633288 w 1266576"/>
                <a:gd name="connsiteY2" fmla="*/ 0 h 344106"/>
                <a:gd name="connsiteX3" fmla="*/ 1260938 w 1266576"/>
                <a:gd name="connsiteY3" fmla="*/ 333719 h 344106"/>
                <a:gd name="connsiteX4" fmla="*/ 1266576 w 1266576"/>
                <a:gd name="connsiteY4" fmla="*/ 344106 h 344106"/>
                <a:gd name="connsiteX0" fmla="*/ 0 w 1260938"/>
                <a:gd name="connsiteY0" fmla="*/ 333719 h 344106"/>
                <a:gd name="connsiteX1" fmla="*/ 627650 w 1260938"/>
                <a:gd name="connsiteY1" fmla="*/ 0 h 344106"/>
                <a:gd name="connsiteX2" fmla="*/ 1255300 w 1260938"/>
                <a:gd name="connsiteY2" fmla="*/ 333719 h 344106"/>
                <a:gd name="connsiteX3" fmla="*/ 1260938 w 1260938"/>
                <a:gd name="connsiteY3" fmla="*/ 344106 h 344106"/>
                <a:gd name="connsiteX0" fmla="*/ 0 w 1255300"/>
                <a:gd name="connsiteY0" fmla="*/ 333719 h 333719"/>
                <a:gd name="connsiteX1" fmla="*/ 627650 w 1255300"/>
                <a:gd name="connsiteY1" fmla="*/ 0 h 333719"/>
                <a:gd name="connsiteX2" fmla="*/ 1255300 w 1255300"/>
                <a:gd name="connsiteY2" fmla="*/ 333719 h 333719"/>
              </a:gdLst>
              <a:ahLst/>
              <a:cxnLst>
                <a:cxn ang="0">
                  <a:pos x="connsiteX0" y="connsiteY0"/>
                </a:cxn>
                <a:cxn ang="0">
                  <a:pos x="connsiteX1" y="connsiteY1"/>
                </a:cxn>
                <a:cxn ang="0">
                  <a:pos x="connsiteX2" y="connsiteY2"/>
                </a:cxn>
              </a:cxnLst>
              <a:rect l="l" t="t" r="r" b="b"/>
              <a:pathLst>
                <a:path w="1255300" h="333719">
                  <a:moveTo>
                    <a:pt x="0" y="333719"/>
                  </a:moveTo>
                  <a:cubicBezTo>
                    <a:pt x="136024" y="132377"/>
                    <a:pt x="366378" y="0"/>
                    <a:pt x="627650" y="0"/>
                  </a:cubicBezTo>
                  <a:cubicBezTo>
                    <a:pt x="888922" y="0"/>
                    <a:pt x="1119276" y="132377"/>
                    <a:pt x="1255300" y="333719"/>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45" name="Group 38">
            <a:extLst>
              <a:ext uri="{FF2B5EF4-FFF2-40B4-BE49-F238E27FC236}">
                <a16:creationId xmlns:a16="http://schemas.microsoft.com/office/drawing/2014/main" xmlns="" id="{6D019030-011D-4016-B5E3-816489141A82}"/>
              </a:ext>
            </a:extLst>
          </p:cNvPr>
          <p:cNvGrpSpPr/>
          <p:nvPr/>
        </p:nvGrpSpPr>
        <p:grpSpPr>
          <a:xfrm flipV="1">
            <a:off x="5592291" y="5526736"/>
            <a:ext cx="1048704" cy="394778"/>
            <a:chOff x="5448305" y="1072322"/>
            <a:chExt cx="1255300" cy="472550"/>
          </a:xfrm>
        </p:grpSpPr>
        <p:sp>
          <p:nvSpPr>
            <p:cNvPr id="46" name="Freeform: Shape 39">
              <a:extLst>
                <a:ext uri="{FF2B5EF4-FFF2-40B4-BE49-F238E27FC236}">
                  <a16:creationId xmlns:a16="http://schemas.microsoft.com/office/drawing/2014/main" xmlns="" id="{734E3E4B-62C0-4BBC-A0FD-5FF0A0954679}"/>
                </a:ext>
              </a:extLst>
            </p:cNvPr>
            <p:cNvSpPr/>
            <p:nvPr/>
          </p:nvSpPr>
          <p:spPr>
            <a:xfrm>
              <a:off x="5962824" y="1072322"/>
              <a:ext cx="225988" cy="152450"/>
            </a:xfrm>
            <a:custGeom>
              <a:avLst/>
              <a:gdLst>
                <a:gd name="connsiteX0" fmla="*/ 113131 w 225988"/>
                <a:gd name="connsiteY0" fmla="*/ 0 h 152450"/>
                <a:gd name="connsiteX1" fmla="*/ 225988 w 225988"/>
                <a:gd name="connsiteY1" fmla="*/ 152080 h 152450"/>
                <a:gd name="connsiteX2" fmla="*/ 189284 w 225988"/>
                <a:gd name="connsiteY2" fmla="*/ 146478 h 152450"/>
                <a:gd name="connsiteX3" fmla="*/ 114207 w 225988"/>
                <a:gd name="connsiteY3" fmla="*/ 142687 h 152450"/>
                <a:gd name="connsiteX4" fmla="*/ 39130 w 225988"/>
                <a:gd name="connsiteY4" fmla="*/ 146478 h 152450"/>
                <a:gd name="connsiteX5" fmla="*/ 0 w 225988"/>
                <a:gd name="connsiteY5" fmla="*/ 152450 h 152450"/>
                <a:gd name="connsiteX6" fmla="*/ 113131 w 225988"/>
                <a:gd name="connsiteY6" fmla="*/ 0 h 1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988" h="152450">
                  <a:moveTo>
                    <a:pt x="113131" y="0"/>
                  </a:moveTo>
                  <a:lnTo>
                    <a:pt x="225988" y="152080"/>
                  </a:lnTo>
                  <a:lnTo>
                    <a:pt x="189284" y="146478"/>
                  </a:lnTo>
                  <a:cubicBezTo>
                    <a:pt x="164600" y="143971"/>
                    <a:pt x="139553" y="142687"/>
                    <a:pt x="114207" y="142687"/>
                  </a:cubicBezTo>
                  <a:cubicBezTo>
                    <a:pt x="88861" y="142687"/>
                    <a:pt x="63815" y="143971"/>
                    <a:pt x="39130" y="146478"/>
                  </a:cubicBezTo>
                  <a:lnTo>
                    <a:pt x="0" y="152450"/>
                  </a:lnTo>
                  <a:lnTo>
                    <a:pt x="113131"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7" name="Freeform: Shape 40">
              <a:extLst>
                <a:ext uri="{FF2B5EF4-FFF2-40B4-BE49-F238E27FC236}">
                  <a16:creationId xmlns:a16="http://schemas.microsoft.com/office/drawing/2014/main" xmlns="" id="{7DC69B59-AB6D-4CDE-8BB8-DB89A8BBCC1B}"/>
                </a:ext>
              </a:extLst>
            </p:cNvPr>
            <p:cNvSpPr/>
            <p:nvPr/>
          </p:nvSpPr>
          <p:spPr>
            <a:xfrm>
              <a:off x="5448305" y="1211153"/>
              <a:ext cx="1255300" cy="333719"/>
            </a:xfrm>
            <a:custGeom>
              <a:avLst/>
              <a:gdLst>
                <a:gd name="connsiteX0" fmla="*/ 633288 w 1266576"/>
                <a:gd name="connsiteY0" fmla="*/ 0 h 344106"/>
                <a:gd name="connsiteX1" fmla="*/ 1260938 w 1266576"/>
                <a:gd name="connsiteY1" fmla="*/ 333719 h 344106"/>
                <a:gd name="connsiteX2" fmla="*/ 1266576 w 1266576"/>
                <a:gd name="connsiteY2" fmla="*/ 344106 h 344106"/>
                <a:gd name="connsiteX3" fmla="*/ 0 w 1266576"/>
                <a:gd name="connsiteY3" fmla="*/ 344106 h 344106"/>
                <a:gd name="connsiteX4" fmla="*/ 5638 w 1266576"/>
                <a:gd name="connsiteY4" fmla="*/ 333719 h 344106"/>
                <a:gd name="connsiteX5" fmla="*/ 633288 w 1266576"/>
                <a:gd name="connsiteY5" fmla="*/ 0 h 344106"/>
                <a:gd name="connsiteX0" fmla="*/ 633288 w 1266576"/>
                <a:gd name="connsiteY0" fmla="*/ 0 h 344106"/>
                <a:gd name="connsiteX1" fmla="*/ 1260938 w 1266576"/>
                <a:gd name="connsiteY1" fmla="*/ 333719 h 344106"/>
                <a:gd name="connsiteX2" fmla="*/ 1266576 w 1266576"/>
                <a:gd name="connsiteY2" fmla="*/ 344106 h 344106"/>
                <a:gd name="connsiteX3" fmla="*/ 615703 w 1266576"/>
                <a:gd name="connsiteY3" fmla="*/ 339187 h 344106"/>
                <a:gd name="connsiteX4" fmla="*/ 0 w 1266576"/>
                <a:gd name="connsiteY4" fmla="*/ 344106 h 344106"/>
                <a:gd name="connsiteX5" fmla="*/ 5638 w 1266576"/>
                <a:gd name="connsiteY5" fmla="*/ 333719 h 344106"/>
                <a:gd name="connsiteX6" fmla="*/ 633288 w 1266576"/>
                <a:gd name="connsiteY6" fmla="*/ 0 h 344106"/>
                <a:gd name="connsiteX0" fmla="*/ 615703 w 1266576"/>
                <a:gd name="connsiteY0" fmla="*/ 339187 h 430627"/>
                <a:gd name="connsiteX1" fmla="*/ 0 w 1266576"/>
                <a:gd name="connsiteY1" fmla="*/ 344106 h 430627"/>
                <a:gd name="connsiteX2" fmla="*/ 5638 w 1266576"/>
                <a:gd name="connsiteY2" fmla="*/ 333719 h 430627"/>
                <a:gd name="connsiteX3" fmla="*/ 633288 w 1266576"/>
                <a:gd name="connsiteY3" fmla="*/ 0 h 430627"/>
                <a:gd name="connsiteX4" fmla="*/ 1260938 w 1266576"/>
                <a:gd name="connsiteY4" fmla="*/ 333719 h 430627"/>
                <a:gd name="connsiteX5" fmla="*/ 1266576 w 1266576"/>
                <a:gd name="connsiteY5" fmla="*/ 344106 h 430627"/>
                <a:gd name="connsiteX6" fmla="*/ 707143 w 1266576"/>
                <a:gd name="connsiteY6" fmla="*/ 430627 h 430627"/>
                <a:gd name="connsiteX0" fmla="*/ 615703 w 1266576"/>
                <a:gd name="connsiteY0" fmla="*/ 339187 h 344106"/>
                <a:gd name="connsiteX1" fmla="*/ 0 w 1266576"/>
                <a:gd name="connsiteY1" fmla="*/ 344106 h 344106"/>
                <a:gd name="connsiteX2" fmla="*/ 5638 w 1266576"/>
                <a:gd name="connsiteY2" fmla="*/ 333719 h 344106"/>
                <a:gd name="connsiteX3" fmla="*/ 633288 w 1266576"/>
                <a:gd name="connsiteY3" fmla="*/ 0 h 344106"/>
                <a:gd name="connsiteX4" fmla="*/ 1260938 w 1266576"/>
                <a:gd name="connsiteY4" fmla="*/ 333719 h 344106"/>
                <a:gd name="connsiteX5" fmla="*/ 1266576 w 1266576"/>
                <a:gd name="connsiteY5" fmla="*/ 344106 h 344106"/>
                <a:gd name="connsiteX0" fmla="*/ 0 w 1266576"/>
                <a:gd name="connsiteY0" fmla="*/ 344106 h 344106"/>
                <a:gd name="connsiteX1" fmla="*/ 5638 w 1266576"/>
                <a:gd name="connsiteY1" fmla="*/ 333719 h 344106"/>
                <a:gd name="connsiteX2" fmla="*/ 633288 w 1266576"/>
                <a:gd name="connsiteY2" fmla="*/ 0 h 344106"/>
                <a:gd name="connsiteX3" fmla="*/ 1260938 w 1266576"/>
                <a:gd name="connsiteY3" fmla="*/ 333719 h 344106"/>
                <a:gd name="connsiteX4" fmla="*/ 1266576 w 1266576"/>
                <a:gd name="connsiteY4" fmla="*/ 344106 h 344106"/>
                <a:gd name="connsiteX0" fmla="*/ 0 w 1260938"/>
                <a:gd name="connsiteY0" fmla="*/ 333719 h 344106"/>
                <a:gd name="connsiteX1" fmla="*/ 627650 w 1260938"/>
                <a:gd name="connsiteY1" fmla="*/ 0 h 344106"/>
                <a:gd name="connsiteX2" fmla="*/ 1255300 w 1260938"/>
                <a:gd name="connsiteY2" fmla="*/ 333719 h 344106"/>
                <a:gd name="connsiteX3" fmla="*/ 1260938 w 1260938"/>
                <a:gd name="connsiteY3" fmla="*/ 344106 h 344106"/>
                <a:gd name="connsiteX0" fmla="*/ 0 w 1255300"/>
                <a:gd name="connsiteY0" fmla="*/ 333719 h 333719"/>
                <a:gd name="connsiteX1" fmla="*/ 627650 w 1255300"/>
                <a:gd name="connsiteY1" fmla="*/ 0 h 333719"/>
                <a:gd name="connsiteX2" fmla="*/ 1255300 w 1255300"/>
                <a:gd name="connsiteY2" fmla="*/ 333719 h 333719"/>
              </a:gdLst>
              <a:ahLst/>
              <a:cxnLst>
                <a:cxn ang="0">
                  <a:pos x="connsiteX0" y="connsiteY0"/>
                </a:cxn>
                <a:cxn ang="0">
                  <a:pos x="connsiteX1" y="connsiteY1"/>
                </a:cxn>
                <a:cxn ang="0">
                  <a:pos x="connsiteX2" y="connsiteY2"/>
                </a:cxn>
              </a:cxnLst>
              <a:rect l="l" t="t" r="r" b="b"/>
              <a:pathLst>
                <a:path w="1255300" h="333719">
                  <a:moveTo>
                    <a:pt x="0" y="333719"/>
                  </a:moveTo>
                  <a:cubicBezTo>
                    <a:pt x="136024" y="132377"/>
                    <a:pt x="366378" y="0"/>
                    <a:pt x="627650" y="0"/>
                  </a:cubicBezTo>
                  <a:cubicBezTo>
                    <a:pt x="888922" y="0"/>
                    <a:pt x="1119276" y="132377"/>
                    <a:pt x="1255300" y="333719"/>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48" name="Group 41">
            <a:extLst>
              <a:ext uri="{FF2B5EF4-FFF2-40B4-BE49-F238E27FC236}">
                <a16:creationId xmlns:a16="http://schemas.microsoft.com/office/drawing/2014/main" xmlns="" id="{F4C1B429-1069-40FB-AE13-60433C3C7E45}"/>
              </a:ext>
            </a:extLst>
          </p:cNvPr>
          <p:cNvGrpSpPr/>
          <p:nvPr/>
        </p:nvGrpSpPr>
        <p:grpSpPr>
          <a:xfrm rot="3600000" flipH="1" flipV="1">
            <a:off x="3852706" y="4552699"/>
            <a:ext cx="1048704" cy="394778"/>
            <a:chOff x="5448305" y="1072322"/>
            <a:chExt cx="1255300" cy="472550"/>
          </a:xfrm>
        </p:grpSpPr>
        <p:sp>
          <p:nvSpPr>
            <p:cNvPr id="49" name="Freeform: Shape 42">
              <a:extLst>
                <a:ext uri="{FF2B5EF4-FFF2-40B4-BE49-F238E27FC236}">
                  <a16:creationId xmlns:a16="http://schemas.microsoft.com/office/drawing/2014/main" xmlns="" id="{26FE3D1E-5A04-467B-BB6F-F8EBA9F2EEBC}"/>
                </a:ext>
              </a:extLst>
            </p:cNvPr>
            <p:cNvSpPr/>
            <p:nvPr/>
          </p:nvSpPr>
          <p:spPr>
            <a:xfrm>
              <a:off x="5962824" y="1072322"/>
              <a:ext cx="225988" cy="152450"/>
            </a:xfrm>
            <a:custGeom>
              <a:avLst/>
              <a:gdLst>
                <a:gd name="connsiteX0" fmla="*/ 113131 w 225988"/>
                <a:gd name="connsiteY0" fmla="*/ 0 h 152450"/>
                <a:gd name="connsiteX1" fmla="*/ 225988 w 225988"/>
                <a:gd name="connsiteY1" fmla="*/ 152080 h 152450"/>
                <a:gd name="connsiteX2" fmla="*/ 189284 w 225988"/>
                <a:gd name="connsiteY2" fmla="*/ 146478 h 152450"/>
                <a:gd name="connsiteX3" fmla="*/ 114207 w 225988"/>
                <a:gd name="connsiteY3" fmla="*/ 142687 h 152450"/>
                <a:gd name="connsiteX4" fmla="*/ 39130 w 225988"/>
                <a:gd name="connsiteY4" fmla="*/ 146478 h 152450"/>
                <a:gd name="connsiteX5" fmla="*/ 0 w 225988"/>
                <a:gd name="connsiteY5" fmla="*/ 152450 h 152450"/>
                <a:gd name="connsiteX6" fmla="*/ 113131 w 225988"/>
                <a:gd name="connsiteY6" fmla="*/ 0 h 1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988" h="152450">
                  <a:moveTo>
                    <a:pt x="113131" y="0"/>
                  </a:moveTo>
                  <a:lnTo>
                    <a:pt x="225988" y="152080"/>
                  </a:lnTo>
                  <a:lnTo>
                    <a:pt x="189284" y="146478"/>
                  </a:lnTo>
                  <a:cubicBezTo>
                    <a:pt x="164600" y="143971"/>
                    <a:pt x="139553" y="142687"/>
                    <a:pt x="114207" y="142687"/>
                  </a:cubicBezTo>
                  <a:cubicBezTo>
                    <a:pt x="88861" y="142687"/>
                    <a:pt x="63815" y="143971"/>
                    <a:pt x="39130" y="146478"/>
                  </a:cubicBezTo>
                  <a:lnTo>
                    <a:pt x="0" y="152450"/>
                  </a:lnTo>
                  <a:lnTo>
                    <a:pt x="113131"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0" name="Freeform: Shape 43">
              <a:extLst>
                <a:ext uri="{FF2B5EF4-FFF2-40B4-BE49-F238E27FC236}">
                  <a16:creationId xmlns:a16="http://schemas.microsoft.com/office/drawing/2014/main" xmlns="" id="{F8BBF33A-BE96-4419-BF44-5AA886D2F43B}"/>
                </a:ext>
              </a:extLst>
            </p:cNvPr>
            <p:cNvSpPr/>
            <p:nvPr/>
          </p:nvSpPr>
          <p:spPr>
            <a:xfrm>
              <a:off x="5448305" y="1211153"/>
              <a:ext cx="1255300" cy="333719"/>
            </a:xfrm>
            <a:custGeom>
              <a:avLst/>
              <a:gdLst>
                <a:gd name="connsiteX0" fmla="*/ 633288 w 1266576"/>
                <a:gd name="connsiteY0" fmla="*/ 0 h 344106"/>
                <a:gd name="connsiteX1" fmla="*/ 1260938 w 1266576"/>
                <a:gd name="connsiteY1" fmla="*/ 333719 h 344106"/>
                <a:gd name="connsiteX2" fmla="*/ 1266576 w 1266576"/>
                <a:gd name="connsiteY2" fmla="*/ 344106 h 344106"/>
                <a:gd name="connsiteX3" fmla="*/ 0 w 1266576"/>
                <a:gd name="connsiteY3" fmla="*/ 344106 h 344106"/>
                <a:gd name="connsiteX4" fmla="*/ 5638 w 1266576"/>
                <a:gd name="connsiteY4" fmla="*/ 333719 h 344106"/>
                <a:gd name="connsiteX5" fmla="*/ 633288 w 1266576"/>
                <a:gd name="connsiteY5" fmla="*/ 0 h 344106"/>
                <a:gd name="connsiteX0" fmla="*/ 633288 w 1266576"/>
                <a:gd name="connsiteY0" fmla="*/ 0 h 344106"/>
                <a:gd name="connsiteX1" fmla="*/ 1260938 w 1266576"/>
                <a:gd name="connsiteY1" fmla="*/ 333719 h 344106"/>
                <a:gd name="connsiteX2" fmla="*/ 1266576 w 1266576"/>
                <a:gd name="connsiteY2" fmla="*/ 344106 h 344106"/>
                <a:gd name="connsiteX3" fmla="*/ 615703 w 1266576"/>
                <a:gd name="connsiteY3" fmla="*/ 339187 h 344106"/>
                <a:gd name="connsiteX4" fmla="*/ 0 w 1266576"/>
                <a:gd name="connsiteY4" fmla="*/ 344106 h 344106"/>
                <a:gd name="connsiteX5" fmla="*/ 5638 w 1266576"/>
                <a:gd name="connsiteY5" fmla="*/ 333719 h 344106"/>
                <a:gd name="connsiteX6" fmla="*/ 633288 w 1266576"/>
                <a:gd name="connsiteY6" fmla="*/ 0 h 344106"/>
                <a:gd name="connsiteX0" fmla="*/ 615703 w 1266576"/>
                <a:gd name="connsiteY0" fmla="*/ 339187 h 430627"/>
                <a:gd name="connsiteX1" fmla="*/ 0 w 1266576"/>
                <a:gd name="connsiteY1" fmla="*/ 344106 h 430627"/>
                <a:gd name="connsiteX2" fmla="*/ 5638 w 1266576"/>
                <a:gd name="connsiteY2" fmla="*/ 333719 h 430627"/>
                <a:gd name="connsiteX3" fmla="*/ 633288 w 1266576"/>
                <a:gd name="connsiteY3" fmla="*/ 0 h 430627"/>
                <a:gd name="connsiteX4" fmla="*/ 1260938 w 1266576"/>
                <a:gd name="connsiteY4" fmla="*/ 333719 h 430627"/>
                <a:gd name="connsiteX5" fmla="*/ 1266576 w 1266576"/>
                <a:gd name="connsiteY5" fmla="*/ 344106 h 430627"/>
                <a:gd name="connsiteX6" fmla="*/ 707143 w 1266576"/>
                <a:gd name="connsiteY6" fmla="*/ 430627 h 430627"/>
                <a:gd name="connsiteX0" fmla="*/ 615703 w 1266576"/>
                <a:gd name="connsiteY0" fmla="*/ 339187 h 344106"/>
                <a:gd name="connsiteX1" fmla="*/ 0 w 1266576"/>
                <a:gd name="connsiteY1" fmla="*/ 344106 h 344106"/>
                <a:gd name="connsiteX2" fmla="*/ 5638 w 1266576"/>
                <a:gd name="connsiteY2" fmla="*/ 333719 h 344106"/>
                <a:gd name="connsiteX3" fmla="*/ 633288 w 1266576"/>
                <a:gd name="connsiteY3" fmla="*/ 0 h 344106"/>
                <a:gd name="connsiteX4" fmla="*/ 1260938 w 1266576"/>
                <a:gd name="connsiteY4" fmla="*/ 333719 h 344106"/>
                <a:gd name="connsiteX5" fmla="*/ 1266576 w 1266576"/>
                <a:gd name="connsiteY5" fmla="*/ 344106 h 344106"/>
                <a:gd name="connsiteX0" fmla="*/ 0 w 1266576"/>
                <a:gd name="connsiteY0" fmla="*/ 344106 h 344106"/>
                <a:gd name="connsiteX1" fmla="*/ 5638 w 1266576"/>
                <a:gd name="connsiteY1" fmla="*/ 333719 h 344106"/>
                <a:gd name="connsiteX2" fmla="*/ 633288 w 1266576"/>
                <a:gd name="connsiteY2" fmla="*/ 0 h 344106"/>
                <a:gd name="connsiteX3" fmla="*/ 1260938 w 1266576"/>
                <a:gd name="connsiteY3" fmla="*/ 333719 h 344106"/>
                <a:gd name="connsiteX4" fmla="*/ 1266576 w 1266576"/>
                <a:gd name="connsiteY4" fmla="*/ 344106 h 344106"/>
                <a:gd name="connsiteX0" fmla="*/ 0 w 1260938"/>
                <a:gd name="connsiteY0" fmla="*/ 333719 h 344106"/>
                <a:gd name="connsiteX1" fmla="*/ 627650 w 1260938"/>
                <a:gd name="connsiteY1" fmla="*/ 0 h 344106"/>
                <a:gd name="connsiteX2" fmla="*/ 1255300 w 1260938"/>
                <a:gd name="connsiteY2" fmla="*/ 333719 h 344106"/>
                <a:gd name="connsiteX3" fmla="*/ 1260938 w 1260938"/>
                <a:gd name="connsiteY3" fmla="*/ 344106 h 344106"/>
                <a:gd name="connsiteX0" fmla="*/ 0 w 1255300"/>
                <a:gd name="connsiteY0" fmla="*/ 333719 h 333719"/>
                <a:gd name="connsiteX1" fmla="*/ 627650 w 1255300"/>
                <a:gd name="connsiteY1" fmla="*/ 0 h 333719"/>
                <a:gd name="connsiteX2" fmla="*/ 1255300 w 1255300"/>
                <a:gd name="connsiteY2" fmla="*/ 333719 h 333719"/>
              </a:gdLst>
              <a:ahLst/>
              <a:cxnLst>
                <a:cxn ang="0">
                  <a:pos x="connsiteX0" y="connsiteY0"/>
                </a:cxn>
                <a:cxn ang="0">
                  <a:pos x="connsiteX1" y="connsiteY1"/>
                </a:cxn>
                <a:cxn ang="0">
                  <a:pos x="connsiteX2" y="connsiteY2"/>
                </a:cxn>
              </a:cxnLst>
              <a:rect l="l" t="t" r="r" b="b"/>
              <a:pathLst>
                <a:path w="1255300" h="333719">
                  <a:moveTo>
                    <a:pt x="0" y="333719"/>
                  </a:moveTo>
                  <a:cubicBezTo>
                    <a:pt x="136024" y="132377"/>
                    <a:pt x="366378" y="0"/>
                    <a:pt x="627650" y="0"/>
                  </a:cubicBezTo>
                  <a:cubicBezTo>
                    <a:pt x="888922" y="0"/>
                    <a:pt x="1119276" y="132377"/>
                    <a:pt x="1255300" y="333719"/>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51" name="Group 44">
            <a:extLst>
              <a:ext uri="{FF2B5EF4-FFF2-40B4-BE49-F238E27FC236}">
                <a16:creationId xmlns:a16="http://schemas.microsoft.com/office/drawing/2014/main" xmlns="" id="{074239A9-4A7D-402C-B932-8A1ACB945E93}"/>
              </a:ext>
            </a:extLst>
          </p:cNvPr>
          <p:cNvGrpSpPr/>
          <p:nvPr/>
        </p:nvGrpSpPr>
        <p:grpSpPr>
          <a:xfrm rot="18000000" flipH="1">
            <a:off x="3824394" y="2553412"/>
            <a:ext cx="1048704" cy="394778"/>
            <a:chOff x="5448305" y="1072322"/>
            <a:chExt cx="1255300" cy="472550"/>
          </a:xfrm>
        </p:grpSpPr>
        <p:sp>
          <p:nvSpPr>
            <p:cNvPr id="52" name="Freeform: Shape 45">
              <a:extLst>
                <a:ext uri="{FF2B5EF4-FFF2-40B4-BE49-F238E27FC236}">
                  <a16:creationId xmlns:a16="http://schemas.microsoft.com/office/drawing/2014/main" xmlns="" id="{D7B6E0AB-372A-462B-AA74-76FBF99204E1}"/>
                </a:ext>
              </a:extLst>
            </p:cNvPr>
            <p:cNvSpPr/>
            <p:nvPr/>
          </p:nvSpPr>
          <p:spPr>
            <a:xfrm>
              <a:off x="5962824" y="1072322"/>
              <a:ext cx="225988" cy="152450"/>
            </a:xfrm>
            <a:custGeom>
              <a:avLst/>
              <a:gdLst>
                <a:gd name="connsiteX0" fmla="*/ 113131 w 225988"/>
                <a:gd name="connsiteY0" fmla="*/ 0 h 152450"/>
                <a:gd name="connsiteX1" fmla="*/ 225988 w 225988"/>
                <a:gd name="connsiteY1" fmla="*/ 152080 h 152450"/>
                <a:gd name="connsiteX2" fmla="*/ 189284 w 225988"/>
                <a:gd name="connsiteY2" fmla="*/ 146478 h 152450"/>
                <a:gd name="connsiteX3" fmla="*/ 114207 w 225988"/>
                <a:gd name="connsiteY3" fmla="*/ 142687 h 152450"/>
                <a:gd name="connsiteX4" fmla="*/ 39130 w 225988"/>
                <a:gd name="connsiteY4" fmla="*/ 146478 h 152450"/>
                <a:gd name="connsiteX5" fmla="*/ 0 w 225988"/>
                <a:gd name="connsiteY5" fmla="*/ 152450 h 152450"/>
                <a:gd name="connsiteX6" fmla="*/ 113131 w 225988"/>
                <a:gd name="connsiteY6" fmla="*/ 0 h 1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988" h="152450">
                  <a:moveTo>
                    <a:pt x="113131" y="0"/>
                  </a:moveTo>
                  <a:lnTo>
                    <a:pt x="225988" y="152080"/>
                  </a:lnTo>
                  <a:lnTo>
                    <a:pt x="189284" y="146478"/>
                  </a:lnTo>
                  <a:cubicBezTo>
                    <a:pt x="164600" y="143971"/>
                    <a:pt x="139553" y="142687"/>
                    <a:pt x="114207" y="142687"/>
                  </a:cubicBezTo>
                  <a:cubicBezTo>
                    <a:pt x="88861" y="142687"/>
                    <a:pt x="63815" y="143971"/>
                    <a:pt x="39130" y="146478"/>
                  </a:cubicBezTo>
                  <a:lnTo>
                    <a:pt x="0" y="152450"/>
                  </a:lnTo>
                  <a:lnTo>
                    <a:pt x="113131"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3" name="Freeform: Shape 46">
              <a:extLst>
                <a:ext uri="{FF2B5EF4-FFF2-40B4-BE49-F238E27FC236}">
                  <a16:creationId xmlns:a16="http://schemas.microsoft.com/office/drawing/2014/main" xmlns="" id="{FFD03B4D-D1CD-44A1-898D-93C7305FE1DA}"/>
                </a:ext>
              </a:extLst>
            </p:cNvPr>
            <p:cNvSpPr/>
            <p:nvPr/>
          </p:nvSpPr>
          <p:spPr>
            <a:xfrm>
              <a:off x="5448305" y="1211153"/>
              <a:ext cx="1255300" cy="333719"/>
            </a:xfrm>
            <a:custGeom>
              <a:avLst/>
              <a:gdLst>
                <a:gd name="connsiteX0" fmla="*/ 633288 w 1266576"/>
                <a:gd name="connsiteY0" fmla="*/ 0 h 344106"/>
                <a:gd name="connsiteX1" fmla="*/ 1260938 w 1266576"/>
                <a:gd name="connsiteY1" fmla="*/ 333719 h 344106"/>
                <a:gd name="connsiteX2" fmla="*/ 1266576 w 1266576"/>
                <a:gd name="connsiteY2" fmla="*/ 344106 h 344106"/>
                <a:gd name="connsiteX3" fmla="*/ 0 w 1266576"/>
                <a:gd name="connsiteY3" fmla="*/ 344106 h 344106"/>
                <a:gd name="connsiteX4" fmla="*/ 5638 w 1266576"/>
                <a:gd name="connsiteY4" fmla="*/ 333719 h 344106"/>
                <a:gd name="connsiteX5" fmla="*/ 633288 w 1266576"/>
                <a:gd name="connsiteY5" fmla="*/ 0 h 344106"/>
                <a:gd name="connsiteX0" fmla="*/ 633288 w 1266576"/>
                <a:gd name="connsiteY0" fmla="*/ 0 h 344106"/>
                <a:gd name="connsiteX1" fmla="*/ 1260938 w 1266576"/>
                <a:gd name="connsiteY1" fmla="*/ 333719 h 344106"/>
                <a:gd name="connsiteX2" fmla="*/ 1266576 w 1266576"/>
                <a:gd name="connsiteY2" fmla="*/ 344106 h 344106"/>
                <a:gd name="connsiteX3" fmla="*/ 615703 w 1266576"/>
                <a:gd name="connsiteY3" fmla="*/ 339187 h 344106"/>
                <a:gd name="connsiteX4" fmla="*/ 0 w 1266576"/>
                <a:gd name="connsiteY4" fmla="*/ 344106 h 344106"/>
                <a:gd name="connsiteX5" fmla="*/ 5638 w 1266576"/>
                <a:gd name="connsiteY5" fmla="*/ 333719 h 344106"/>
                <a:gd name="connsiteX6" fmla="*/ 633288 w 1266576"/>
                <a:gd name="connsiteY6" fmla="*/ 0 h 344106"/>
                <a:gd name="connsiteX0" fmla="*/ 615703 w 1266576"/>
                <a:gd name="connsiteY0" fmla="*/ 339187 h 430627"/>
                <a:gd name="connsiteX1" fmla="*/ 0 w 1266576"/>
                <a:gd name="connsiteY1" fmla="*/ 344106 h 430627"/>
                <a:gd name="connsiteX2" fmla="*/ 5638 w 1266576"/>
                <a:gd name="connsiteY2" fmla="*/ 333719 h 430627"/>
                <a:gd name="connsiteX3" fmla="*/ 633288 w 1266576"/>
                <a:gd name="connsiteY3" fmla="*/ 0 h 430627"/>
                <a:gd name="connsiteX4" fmla="*/ 1260938 w 1266576"/>
                <a:gd name="connsiteY4" fmla="*/ 333719 h 430627"/>
                <a:gd name="connsiteX5" fmla="*/ 1266576 w 1266576"/>
                <a:gd name="connsiteY5" fmla="*/ 344106 h 430627"/>
                <a:gd name="connsiteX6" fmla="*/ 707143 w 1266576"/>
                <a:gd name="connsiteY6" fmla="*/ 430627 h 430627"/>
                <a:gd name="connsiteX0" fmla="*/ 615703 w 1266576"/>
                <a:gd name="connsiteY0" fmla="*/ 339187 h 344106"/>
                <a:gd name="connsiteX1" fmla="*/ 0 w 1266576"/>
                <a:gd name="connsiteY1" fmla="*/ 344106 h 344106"/>
                <a:gd name="connsiteX2" fmla="*/ 5638 w 1266576"/>
                <a:gd name="connsiteY2" fmla="*/ 333719 h 344106"/>
                <a:gd name="connsiteX3" fmla="*/ 633288 w 1266576"/>
                <a:gd name="connsiteY3" fmla="*/ 0 h 344106"/>
                <a:gd name="connsiteX4" fmla="*/ 1260938 w 1266576"/>
                <a:gd name="connsiteY4" fmla="*/ 333719 h 344106"/>
                <a:gd name="connsiteX5" fmla="*/ 1266576 w 1266576"/>
                <a:gd name="connsiteY5" fmla="*/ 344106 h 344106"/>
                <a:gd name="connsiteX0" fmla="*/ 0 w 1266576"/>
                <a:gd name="connsiteY0" fmla="*/ 344106 h 344106"/>
                <a:gd name="connsiteX1" fmla="*/ 5638 w 1266576"/>
                <a:gd name="connsiteY1" fmla="*/ 333719 h 344106"/>
                <a:gd name="connsiteX2" fmla="*/ 633288 w 1266576"/>
                <a:gd name="connsiteY2" fmla="*/ 0 h 344106"/>
                <a:gd name="connsiteX3" fmla="*/ 1260938 w 1266576"/>
                <a:gd name="connsiteY3" fmla="*/ 333719 h 344106"/>
                <a:gd name="connsiteX4" fmla="*/ 1266576 w 1266576"/>
                <a:gd name="connsiteY4" fmla="*/ 344106 h 344106"/>
                <a:gd name="connsiteX0" fmla="*/ 0 w 1260938"/>
                <a:gd name="connsiteY0" fmla="*/ 333719 h 344106"/>
                <a:gd name="connsiteX1" fmla="*/ 627650 w 1260938"/>
                <a:gd name="connsiteY1" fmla="*/ 0 h 344106"/>
                <a:gd name="connsiteX2" fmla="*/ 1255300 w 1260938"/>
                <a:gd name="connsiteY2" fmla="*/ 333719 h 344106"/>
                <a:gd name="connsiteX3" fmla="*/ 1260938 w 1260938"/>
                <a:gd name="connsiteY3" fmla="*/ 344106 h 344106"/>
                <a:gd name="connsiteX0" fmla="*/ 0 w 1255300"/>
                <a:gd name="connsiteY0" fmla="*/ 333719 h 333719"/>
                <a:gd name="connsiteX1" fmla="*/ 627650 w 1255300"/>
                <a:gd name="connsiteY1" fmla="*/ 0 h 333719"/>
                <a:gd name="connsiteX2" fmla="*/ 1255300 w 1255300"/>
                <a:gd name="connsiteY2" fmla="*/ 333719 h 333719"/>
              </a:gdLst>
              <a:ahLst/>
              <a:cxnLst>
                <a:cxn ang="0">
                  <a:pos x="connsiteX0" y="connsiteY0"/>
                </a:cxn>
                <a:cxn ang="0">
                  <a:pos x="connsiteX1" y="connsiteY1"/>
                </a:cxn>
                <a:cxn ang="0">
                  <a:pos x="connsiteX2" y="connsiteY2"/>
                </a:cxn>
              </a:cxnLst>
              <a:rect l="l" t="t" r="r" b="b"/>
              <a:pathLst>
                <a:path w="1255300" h="333719">
                  <a:moveTo>
                    <a:pt x="0" y="333719"/>
                  </a:moveTo>
                  <a:cubicBezTo>
                    <a:pt x="136024" y="132377"/>
                    <a:pt x="366378" y="0"/>
                    <a:pt x="627650" y="0"/>
                  </a:cubicBezTo>
                  <a:cubicBezTo>
                    <a:pt x="888922" y="0"/>
                    <a:pt x="1119276" y="132377"/>
                    <a:pt x="1255300" y="333719"/>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54" name="Group 2">
            <a:extLst>
              <a:ext uri="{FF2B5EF4-FFF2-40B4-BE49-F238E27FC236}">
                <a16:creationId xmlns:a16="http://schemas.microsoft.com/office/drawing/2014/main" xmlns="" id="{70281410-65C9-45D1-AC64-9ACB0DD583F2}"/>
              </a:ext>
            </a:extLst>
          </p:cNvPr>
          <p:cNvGrpSpPr/>
          <p:nvPr/>
        </p:nvGrpSpPr>
        <p:grpSpPr>
          <a:xfrm>
            <a:off x="5656626" y="1879755"/>
            <a:ext cx="842875" cy="842875"/>
            <a:chOff x="5656626" y="1879755"/>
            <a:chExt cx="842875" cy="842875"/>
          </a:xfrm>
        </p:grpSpPr>
        <p:sp>
          <p:nvSpPr>
            <p:cNvPr id="55" name="Oval 13">
              <a:extLst>
                <a:ext uri="{FF2B5EF4-FFF2-40B4-BE49-F238E27FC236}">
                  <a16:creationId xmlns:a16="http://schemas.microsoft.com/office/drawing/2014/main" xmlns="" id="{808D632D-7C9F-4418-8026-04FDD015655E}"/>
                </a:ext>
              </a:extLst>
            </p:cNvPr>
            <p:cNvSpPr/>
            <p:nvPr/>
          </p:nvSpPr>
          <p:spPr>
            <a:xfrm>
              <a:off x="5656626" y="1879755"/>
              <a:ext cx="842875" cy="842875"/>
            </a:xfrm>
            <a:prstGeom prst="ellipse">
              <a:avLst/>
            </a:prstGeom>
            <a:gradFill flip="none" rotWithShape="1">
              <a:gsLst>
                <a:gs pos="0">
                  <a:schemeClr val="bg1"/>
                </a:gs>
                <a:gs pos="100000">
                  <a:schemeClr val="bg1">
                    <a:lumMod val="85000"/>
                  </a:schemeClr>
                </a:gs>
              </a:gsLst>
              <a:lin ang="2700000" scaled="1"/>
              <a:tileRect/>
            </a:gradFill>
            <a:ln>
              <a:noFill/>
            </a:ln>
            <a:effectLst>
              <a:outerShdw blurRad="127000" dist="381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56" name="Group 69">
              <a:extLst>
                <a:ext uri="{FF2B5EF4-FFF2-40B4-BE49-F238E27FC236}">
                  <a16:creationId xmlns:a16="http://schemas.microsoft.com/office/drawing/2014/main" xmlns="" id="{630C2D12-1E85-4E7E-8B8C-DA426CE10EC0}"/>
                </a:ext>
              </a:extLst>
            </p:cNvPr>
            <p:cNvGrpSpPr/>
            <p:nvPr/>
          </p:nvGrpSpPr>
          <p:grpSpPr>
            <a:xfrm>
              <a:off x="5840692" y="2071079"/>
              <a:ext cx="455643" cy="453977"/>
              <a:chOff x="909638" y="1681163"/>
              <a:chExt cx="868362" cy="865187"/>
            </a:xfrm>
            <a:solidFill>
              <a:schemeClr val="tx1">
                <a:lumMod val="85000"/>
                <a:lumOff val="15000"/>
              </a:schemeClr>
            </a:solidFill>
          </p:grpSpPr>
          <p:sp>
            <p:nvSpPr>
              <p:cNvPr id="57" name="Freeform 14">
                <a:extLst>
                  <a:ext uri="{FF2B5EF4-FFF2-40B4-BE49-F238E27FC236}">
                    <a16:creationId xmlns:a16="http://schemas.microsoft.com/office/drawing/2014/main" xmlns="" id="{DEDED7FA-273F-419F-9157-4C4C54043BE5}"/>
                  </a:ext>
                </a:extLst>
              </p:cNvPr>
              <p:cNvSpPr>
                <a:spLocks/>
              </p:cNvSpPr>
              <p:nvPr/>
            </p:nvSpPr>
            <p:spPr bwMode="auto">
              <a:xfrm>
                <a:off x="1112838" y="2489200"/>
                <a:ext cx="433387" cy="57150"/>
              </a:xfrm>
              <a:custGeom>
                <a:avLst/>
                <a:gdLst>
                  <a:gd name="T0" fmla="*/ 2900 w 3000"/>
                  <a:gd name="T1" fmla="*/ 0 h 400"/>
                  <a:gd name="T2" fmla="*/ 100 w 3000"/>
                  <a:gd name="T3" fmla="*/ 0 h 400"/>
                  <a:gd name="T4" fmla="*/ 0 w 3000"/>
                  <a:gd name="T5" fmla="*/ 100 h 400"/>
                  <a:gd name="T6" fmla="*/ 0 w 3000"/>
                  <a:gd name="T7" fmla="*/ 300 h 400"/>
                  <a:gd name="T8" fmla="*/ 100 w 3000"/>
                  <a:gd name="T9" fmla="*/ 400 h 400"/>
                  <a:gd name="T10" fmla="*/ 200 w 3000"/>
                  <a:gd name="T11" fmla="*/ 300 h 400"/>
                  <a:gd name="T12" fmla="*/ 200 w 3000"/>
                  <a:gd name="T13" fmla="*/ 200 h 400"/>
                  <a:gd name="T14" fmla="*/ 2900 w 3000"/>
                  <a:gd name="T15" fmla="*/ 200 h 400"/>
                  <a:gd name="T16" fmla="*/ 3000 w 3000"/>
                  <a:gd name="T17" fmla="*/ 100 h 400"/>
                  <a:gd name="T18" fmla="*/ 2900 w 3000"/>
                  <a:gd name="T19"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0" h="400">
                    <a:moveTo>
                      <a:pt x="2900" y="0"/>
                    </a:moveTo>
                    <a:cubicBezTo>
                      <a:pt x="100" y="0"/>
                      <a:pt x="100" y="0"/>
                      <a:pt x="100" y="0"/>
                    </a:cubicBezTo>
                    <a:cubicBezTo>
                      <a:pt x="45" y="0"/>
                      <a:pt x="0" y="45"/>
                      <a:pt x="0" y="100"/>
                    </a:cubicBezTo>
                    <a:cubicBezTo>
                      <a:pt x="0" y="300"/>
                      <a:pt x="0" y="300"/>
                      <a:pt x="0" y="300"/>
                    </a:cubicBezTo>
                    <a:cubicBezTo>
                      <a:pt x="0" y="355"/>
                      <a:pt x="45" y="400"/>
                      <a:pt x="100" y="400"/>
                    </a:cubicBezTo>
                    <a:cubicBezTo>
                      <a:pt x="155" y="400"/>
                      <a:pt x="200" y="355"/>
                      <a:pt x="200" y="300"/>
                    </a:cubicBezTo>
                    <a:cubicBezTo>
                      <a:pt x="200" y="200"/>
                      <a:pt x="200" y="200"/>
                      <a:pt x="200" y="200"/>
                    </a:cubicBezTo>
                    <a:cubicBezTo>
                      <a:pt x="2900" y="200"/>
                      <a:pt x="2900" y="200"/>
                      <a:pt x="2900" y="200"/>
                    </a:cubicBezTo>
                    <a:cubicBezTo>
                      <a:pt x="2955" y="200"/>
                      <a:pt x="3000" y="155"/>
                      <a:pt x="3000" y="100"/>
                    </a:cubicBezTo>
                    <a:cubicBezTo>
                      <a:pt x="3000" y="45"/>
                      <a:pt x="2955" y="0"/>
                      <a:pt x="29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58" name="Freeform 15">
                <a:extLst>
                  <a:ext uri="{FF2B5EF4-FFF2-40B4-BE49-F238E27FC236}">
                    <a16:creationId xmlns:a16="http://schemas.microsoft.com/office/drawing/2014/main" xmlns="" id="{4FF3DF2E-FE84-439C-9FDC-36F715B06291}"/>
                  </a:ext>
                </a:extLst>
              </p:cNvPr>
              <p:cNvSpPr>
                <a:spLocks noEditPoints="1"/>
              </p:cNvSpPr>
              <p:nvPr/>
            </p:nvSpPr>
            <p:spPr bwMode="auto">
              <a:xfrm>
                <a:off x="1228725" y="1941513"/>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59" name="Freeform 16">
                <a:extLst>
                  <a:ext uri="{FF2B5EF4-FFF2-40B4-BE49-F238E27FC236}">
                    <a16:creationId xmlns:a16="http://schemas.microsoft.com/office/drawing/2014/main" xmlns="" id="{FF03A6A4-E9D0-48F4-A1B4-806C231A38A2}"/>
                  </a:ext>
                </a:extLst>
              </p:cNvPr>
              <p:cNvSpPr>
                <a:spLocks/>
              </p:cNvSpPr>
              <p:nvPr/>
            </p:nvSpPr>
            <p:spPr bwMode="auto">
              <a:xfrm>
                <a:off x="909638" y="1854200"/>
                <a:ext cx="203200" cy="317500"/>
              </a:xfrm>
              <a:custGeom>
                <a:avLst/>
                <a:gdLst>
                  <a:gd name="T0" fmla="*/ 1300 w 1400"/>
                  <a:gd name="T1" fmla="*/ 0 h 2200"/>
                  <a:gd name="T2" fmla="*/ 100 w 1400"/>
                  <a:gd name="T3" fmla="*/ 0 h 2200"/>
                  <a:gd name="T4" fmla="*/ 0 w 1400"/>
                  <a:gd name="T5" fmla="*/ 100 h 2200"/>
                  <a:gd name="T6" fmla="*/ 0 w 1400"/>
                  <a:gd name="T7" fmla="*/ 2100 h 2200"/>
                  <a:gd name="T8" fmla="*/ 100 w 1400"/>
                  <a:gd name="T9" fmla="*/ 2200 h 2200"/>
                  <a:gd name="T10" fmla="*/ 200 w 1400"/>
                  <a:gd name="T11" fmla="*/ 2100 h 2200"/>
                  <a:gd name="T12" fmla="*/ 200 w 1400"/>
                  <a:gd name="T13" fmla="*/ 200 h 2200"/>
                  <a:gd name="T14" fmla="*/ 1300 w 1400"/>
                  <a:gd name="T15" fmla="*/ 200 h 2200"/>
                  <a:gd name="T16" fmla="*/ 1400 w 1400"/>
                  <a:gd name="T17" fmla="*/ 100 h 2200"/>
                  <a:gd name="T18" fmla="*/ 1300 w 1400"/>
                  <a:gd name="T19" fmla="*/ 0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0" h="2200">
                    <a:moveTo>
                      <a:pt x="1300" y="0"/>
                    </a:moveTo>
                    <a:cubicBezTo>
                      <a:pt x="100" y="0"/>
                      <a:pt x="100" y="0"/>
                      <a:pt x="100" y="0"/>
                    </a:cubicBezTo>
                    <a:cubicBezTo>
                      <a:pt x="45" y="0"/>
                      <a:pt x="0" y="45"/>
                      <a:pt x="0" y="100"/>
                    </a:cubicBezTo>
                    <a:cubicBezTo>
                      <a:pt x="0" y="2100"/>
                      <a:pt x="0" y="2100"/>
                      <a:pt x="0" y="2100"/>
                    </a:cubicBezTo>
                    <a:cubicBezTo>
                      <a:pt x="0" y="2155"/>
                      <a:pt x="45" y="2200"/>
                      <a:pt x="100" y="2200"/>
                    </a:cubicBezTo>
                    <a:cubicBezTo>
                      <a:pt x="155" y="2200"/>
                      <a:pt x="200" y="2155"/>
                      <a:pt x="200" y="2100"/>
                    </a:cubicBezTo>
                    <a:cubicBezTo>
                      <a:pt x="200" y="200"/>
                      <a:pt x="200" y="200"/>
                      <a:pt x="200" y="200"/>
                    </a:cubicBezTo>
                    <a:cubicBezTo>
                      <a:pt x="1300" y="200"/>
                      <a:pt x="1300" y="200"/>
                      <a:pt x="1300" y="200"/>
                    </a:cubicBezTo>
                    <a:cubicBezTo>
                      <a:pt x="1355" y="200"/>
                      <a:pt x="1400" y="155"/>
                      <a:pt x="1400" y="100"/>
                    </a:cubicBezTo>
                    <a:cubicBezTo>
                      <a:pt x="1400" y="45"/>
                      <a:pt x="1355" y="0"/>
                      <a:pt x="13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0" name="Freeform 17">
                <a:extLst>
                  <a:ext uri="{FF2B5EF4-FFF2-40B4-BE49-F238E27FC236}">
                    <a16:creationId xmlns:a16="http://schemas.microsoft.com/office/drawing/2014/main" xmlns="" id="{1D16B4EF-2447-4E8B-A0DB-1FF540DC2347}"/>
                  </a:ext>
                </a:extLst>
              </p:cNvPr>
              <p:cNvSpPr>
                <a:spLocks noEditPoints="1"/>
              </p:cNvSpPr>
              <p:nvPr/>
            </p:nvSpPr>
            <p:spPr bwMode="auto">
              <a:xfrm>
                <a:off x="1604963" y="2287588"/>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1" name="Freeform 18">
                <a:extLst>
                  <a:ext uri="{FF2B5EF4-FFF2-40B4-BE49-F238E27FC236}">
                    <a16:creationId xmlns:a16="http://schemas.microsoft.com/office/drawing/2014/main" xmlns="" id="{70B8129A-F634-46FD-8E8F-2DD157E40E3B}"/>
                  </a:ext>
                </a:extLst>
              </p:cNvPr>
              <p:cNvSpPr>
                <a:spLocks noEditPoints="1"/>
              </p:cNvSpPr>
              <p:nvPr/>
            </p:nvSpPr>
            <p:spPr bwMode="auto">
              <a:xfrm>
                <a:off x="909638" y="2200275"/>
                <a:ext cx="144462" cy="346075"/>
              </a:xfrm>
              <a:custGeom>
                <a:avLst/>
                <a:gdLst>
                  <a:gd name="T0" fmla="*/ 500 w 1000"/>
                  <a:gd name="T1" fmla="*/ 0 h 2400"/>
                  <a:gd name="T2" fmla="*/ 0 w 1000"/>
                  <a:gd name="T3" fmla="*/ 1300 h 2400"/>
                  <a:gd name="T4" fmla="*/ 400 w 1000"/>
                  <a:gd name="T5" fmla="*/ 1790 h 2400"/>
                  <a:gd name="T6" fmla="*/ 400 w 1000"/>
                  <a:gd name="T7" fmla="*/ 2300 h 2400"/>
                  <a:gd name="T8" fmla="*/ 500 w 1000"/>
                  <a:gd name="T9" fmla="*/ 2400 h 2400"/>
                  <a:gd name="T10" fmla="*/ 600 w 1000"/>
                  <a:gd name="T11" fmla="*/ 2300 h 2400"/>
                  <a:gd name="T12" fmla="*/ 600 w 1000"/>
                  <a:gd name="T13" fmla="*/ 1790 h 2400"/>
                  <a:gd name="T14" fmla="*/ 1000 w 1000"/>
                  <a:gd name="T15" fmla="*/ 1300 h 2400"/>
                  <a:gd name="T16" fmla="*/ 500 w 1000"/>
                  <a:gd name="T17" fmla="*/ 0 h 2400"/>
                  <a:gd name="T18" fmla="*/ 500 w 1000"/>
                  <a:gd name="T19" fmla="*/ 1600 h 2400"/>
                  <a:gd name="T20" fmla="*/ 200 w 1000"/>
                  <a:gd name="T21" fmla="*/ 1300 h 2400"/>
                  <a:gd name="T22" fmla="*/ 500 w 1000"/>
                  <a:gd name="T23" fmla="*/ 200 h 2400"/>
                  <a:gd name="T24" fmla="*/ 800 w 1000"/>
                  <a:gd name="T25" fmla="*/ 1300 h 2400"/>
                  <a:gd name="T26" fmla="*/ 500 w 1000"/>
                  <a:gd name="T27" fmla="*/ 1600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2400">
                    <a:moveTo>
                      <a:pt x="500" y="0"/>
                    </a:moveTo>
                    <a:cubicBezTo>
                      <a:pt x="6" y="0"/>
                      <a:pt x="0" y="1287"/>
                      <a:pt x="0" y="1300"/>
                    </a:cubicBezTo>
                    <a:cubicBezTo>
                      <a:pt x="0" y="1541"/>
                      <a:pt x="172" y="1743"/>
                      <a:pt x="400" y="1790"/>
                    </a:cubicBezTo>
                    <a:cubicBezTo>
                      <a:pt x="400" y="2300"/>
                      <a:pt x="400" y="2300"/>
                      <a:pt x="400" y="2300"/>
                    </a:cubicBezTo>
                    <a:cubicBezTo>
                      <a:pt x="400" y="2355"/>
                      <a:pt x="445" y="2400"/>
                      <a:pt x="500" y="2400"/>
                    </a:cubicBezTo>
                    <a:cubicBezTo>
                      <a:pt x="555" y="2400"/>
                      <a:pt x="600" y="2355"/>
                      <a:pt x="600" y="2300"/>
                    </a:cubicBezTo>
                    <a:cubicBezTo>
                      <a:pt x="600" y="1790"/>
                      <a:pt x="600" y="1790"/>
                      <a:pt x="600" y="1790"/>
                    </a:cubicBezTo>
                    <a:cubicBezTo>
                      <a:pt x="828" y="1743"/>
                      <a:pt x="1000" y="1541"/>
                      <a:pt x="1000" y="1300"/>
                    </a:cubicBezTo>
                    <a:cubicBezTo>
                      <a:pt x="1000" y="1287"/>
                      <a:pt x="994" y="0"/>
                      <a:pt x="500" y="0"/>
                    </a:cubicBezTo>
                    <a:close/>
                    <a:moveTo>
                      <a:pt x="500" y="1600"/>
                    </a:moveTo>
                    <a:cubicBezTo>
                      <a:pt x="335" y="1600"/>
                      <a:pt x="200" y="1465"/>
                      <a:pt x="200" y="1300"/>
                    </a:cubicBezTo>
                    <a:cubicBezTo>
                      <a:pt x="200" y="802"/>
                      <a:pt x="334" y="200"/>
                      <a:pt x="500" y="200"/>
                    </a:cubicBezTo>
                    <a:cubicBezTo>
                      <a:pt x="666" y="200"/>
                      <a:pt x="800" y="802"/>
                      <a:pt x="800" y="1300"/>
                    </a:cubicBezTo>
                    <a:cubicBezTo>
                      <a:pt x="800" y="1465"/>
                      <a:pt x="665" y="1600"/>
                      <a:pt x="500" y="1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2" name="Freeform 19">
                <a:extLst>
                  <a:ext uri="{FF2B5EF4-FFF2-40B4-BE49-F238E27FC236}">
                    <a16:creationId xmlns:a16="http://schemas.microsoft.com/office/drawing/2014/main" xmlns="" id="{CFDF85DF-FEEC-4392-9B37-A8D0DF812229}"/>
                  </a:ext>
                </a:extLst>
              </p:cNvPr>
              <p:cNvSpPr>
                <a:spLocks/>
              </p:cNvSpPr>
              <p:nvPr/>
            </p:nvSpPr>
            <p:spPr bwMode="auto">
              <a:xfrm>
                <a:off x="996950" y="2114550"/>
                <a:ext cx="87312" cy="114300"/>
              </a:xfrm>
              <a:custGeom>
                <a:avLst/>
                <a:gdLst>
                  <a:gd name="T0" fmla="*/ 500 w 600"/>
                  <a:gd name="T1" fmla="*/ 0 h 800"/>
                  <a:gd name="T2" fmla="*/ 100 w 600"/>
                  <a:gd name="T3" fmla="*/ 0 h 800"/>
                  <a:gd name="T4" fmla="*/ 0 w 600"/>
                  <a:gd name="T5" fmla="*/ 100 h 800"/>
                  <a:gd name="T6" fmla="*/ 0 w 600"/>
                  <a:gd name="T7" fmla="*/ 300 h 800"/>
                  <a:gd name="T8" fmla="*/ 100 w 600"/>
                  <a:gd name="T9" fmla="*/ 400 h 800"/>
                  <a:gd name="T10" fmla="*/ 200 w 600"/>
                  <a:gd name="T11" fmla="*/ 300 h 800"/>
                  <a:gd name="T12" fmla="*/ 200 w 600"/>
                  <a:gd name="T13" fmla="*/ 200 h 800"/>
                  <a:gd name="T14" fmla="*/ 400 w 600"/>
                  <a:gd name="T15" fmla="*/ 200 h 800"/>
                  <a:gd name="T16" fmla="*/ 400 w 600"/>
                  <a:gd name="T17" fmla="*/ 700 h 800"/>
                  <a:gd name="T18" fmla="*/ 500 w 600"/>
                  <a:gd name="T19" fmla="*/ 800 h 800"/>
                  <a:gd name="T20" fmla="*/ 600 w 600"/>
                  <a:gd name="T21" fmla="*/ 700 h 800"/>
                  <a:gd name="T22" fmla="*/ 600 w 600"/>
                  <a:gd name="T23" fmla="*/ 100 h 800"/>
                  <a:gd name="T24" fmla="*/ 500 w 600"/>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800">
                    <a:moveTo>
                      <a:pt x="500" y="0"/>
                    </a:moveTo>
                    <a:cubicBezTo>
                      <a:pt x="100" y="0"/>
                      <a:pt x="100" y="0"/>
                      <a:pt x="100" y="0"/>
                    </a:cubicBezTo>
                    <a:cubicBezTo>
                      <a:pt x="45" y="0"/>
                      <a:pt x="0" y="45"/>
                      <a:pt x="0" y="100"/>
                    </a:cubicBezTo>
                    <a:cubicBezTo>
                      <a:pt x="0" y="300"/>
                      <a:pt x="0" y="300"/>
                      <a:pt x="0" y="300"/>
                    </a:cubicBezTo>
                    <a:cubicBezTo>
                      <a:pt x="0" y="355"/>
                      <a:pt x="45" y="400"/>
                      <a:pt x="100" y="400"/>
                    </a:cubicBezTo>
                    <a:cubicBezTo>
                      <a:pt x="155" y="400"/>
                      <a:pt x="200" y="355"/>
                      <a:pt x="200" y="300"/>
                    </a:cubicBezTo>
                    <a:cubicBezTo>
                      <a:pt x="200" y="200"/>
                      <a:pt x="200" y="200"/>
                      <a:pt x="200" y="200"/>
                    </a:cubicBezTo>
                    <a:cubicBezTo>
                      <a:pt x="400" y="200"/>
                      <a:pt x="400" y="200"/>
                      <a:pt x="400" y="200"/>
                    </a:cubicBezTo>
                    <a:cubicBezTo>
                      <a:pt x="400" y="700"/>
                      <a:pt x="400" y="700"/>
                      <a:pt x="400" y="700"/>
                    </a:cubicBezTo>
                    <a:cubicBezTo>
                      <a:pt x="400" y="755"/>
                      <a:pt x="445" y="800"/>
                      <a:pt x="500" y="800"/>
                    </a:cubicBezTo>
                    <a:cubicBezTo>
                      <a:pt x="555" y="800"/>
                      <a:pt x="600" y="755"/>
                      <a:pt x="600" y="700"/>
                    </a:cubicBezTo>
                    <a:cubicBezTo>
                      <a:pt x="600" y="100"/>
                      <a:pt x="600" y="100"/>
                      <a:pt x="600" y="100"/>
                    </a:cubicBezTo>
                    <a:cubicBezTo>
                      <a:pt x="600" y="45"/>
                      <a:pt x="555" y="0"/>
                      <a:pt x="5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3" name="Freeform 20">
                <a:extLst>
                  <a:ext uri="{FF2B5EF4-FFF2-40B4-BE49-F238E27FC236}">
                    <a16:creationId xmlns:a16="http://schemas.microsoft.com/office/drawing/2014/main" xmlns="" id="{C6B7E757-F657-4C8D-837A-D0E67F27ED5B}"/>
                  </a:ext>
                </a:extLst>
              </p:cNvPr>
              <p:cNvSpPr>
                <a:spLocks noEditPoints="1"/>
              </p:cNvSpPr>
              <p:nvPr/>
            </p:nvSpPr>
            <p:spPr bwMode="auto">
              <a:xfrm>
                <a:off x="1604963" y="1941513"/>
                <a:ext cx="85725"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4" name="Freeform 21">
                <a:extLst>
                  <a:ext uri="{FF2B5EF4-FFF2-40B4-BE49-F238E27FC236}">
                    <a16:creationId xmlns:a16="http://schemas.microsoft.com/office/drawing/2014/main" xmlns="" id="{1D8AC800-3BD6-4B5C-ADE7-E63BD1945B62}"/>
                  </a:ext>
                </a:extLst>
              </p:cNvPr>
              <p:cNvSpPr>
                <a:spLocks noEditPoints="1"/>
              </p:cNvSpPr>
              <p:nvPr/>
            </p:nvSpPr>
            <p:spPr bwMode="auto">
              <a:xfrm>
                <a:off x="996950" y="1941513"/>
                <a:ext cx="87312" cy="114300"/>
              </a:xfrm>
              <a:custGeom>
                <a:avLst/>
                <a:gdLst>
                  <a:gd name="T0" fmla="*/ 500 w 600"/>
                  <a:gd name="T1" fmla="*/ 0 h 800"/>
                  <a:gd name="T2" fmla="*/ 100 w 600"/>
                  <a:gd name="T3" fmla="*/ 0 h 800"/>
                  <a:gd name="T4" fmla="*/ 0 w 600"/>
                  <a:gd name="T5" fmla="*/ 100 h 800"/>
                  <a:gd name="T6" fmla="*/ 0 w 600"/>
                  <a:gd name="T7" fmla="*/ 700 h 800"/>
                  <a:gd name="T8" fmla="*/ 100 w 600"/>
                  <a:gd name="T9" fmla="*/ 800 h 800"/>
                  <a:gd name="T10" fmla="*/ 500 w 600"/>
                  <a:gd name="T11" fmla="*/ 800 h 800"/>
                  <a:gd name="T12" fmla="*/ 600 w 600"/>
                  <a:gd name="T13" fmla="*/ 700 h 800"/>
                  <a:gd name="T14" fmla="*/ 600 w 600"/>
                  <a:gd name="T15" fmla="*/ 100 h 800"/>
                  <a:gd name="T16" fmla="*/ 500 w 600"/>
                  <a:gd name="T17" fmla="*/ 0 h 800"/>
                  <a:gd name="T18" fmla="*/ 400 w 600"/>
                  <a:gd name="T19" fmla="*/ 600 h 800"/>
                  <a:gd name="T20" fmla="*/ 200 w 600"/>
                  <a:gd name="T21" fmla="*/ 600 h 800"/>
                  <a:gd name="T22" fmla="*/ 200 w 600"/>
                  <a:gd name="T23" fmla="*/ 200 h 800"/>
                  <a:gd name="T24" fmla="*/ 400 w 600"/>
                  <a:gd name="T25" fmla="*/ 200 h 800"/>
                  <a:gd name="T26" fmla="*/ 400 w 600"/>
                  <a:gd name="T27" fmla="*/ 6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500" y="0"/>
                    </a:moveTo>
                    <a:cubicBezTo>
                      <a:pt x="100" y="0"/>
                      <a:pt x="100" y="0"/>
                      <a:pt x="100" y="0"/>
                    </a:cubicBezTo>
                    <a:cubicBezTo>
                      <a:pt x="45" y="0"/>
                      <a:pt x="0" y="45"/>
                      <a:pt x="0" y="100"/>
                    </a:cubicBezTo>
                    <a:cubicBezTo>
                      <a:pt x="0" y="700"/>
                      <a:pt x="0" y="700"/>
                      <a:pt x="0" y="700"/>
                    </a:cubicBez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lose/>
                    <a:moveTo>
                      <a:pt x="400" y="600"/>
                    </a:moveTo>
                    <a:cubicBezTo>
                      <a:pt x="200" y="600"/>
                      <a:pt x="200" y="600"/>
                      <a:pt x="200" y="600"/>
                    </a:cubicBezTo>
                    <a:cubicBezTo>
                      <a:pt x="200" y="200"/>
                      <a:pt x="200" y="200"/>
                      <a:pt x="200" y="200"/>
                    </a:cubicBezTo>
                    <a:cubicBezTo>
                      <a:pt x="400" y="200"/>
                      <a:pt x="400" y="200"/>
                      <a:pt x="400" y="200"/>
                    </a:cubicBezTo>
                    <a:cubicBezTo>
                      <a:pt x="400" y="600"/>
                      <a:pt x="400" y="600"/>
                      <a:pt x="400" y="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5" name="Freeform 22">
                <a:extLst>
                  <a:ext uri="{FF2B5EF4-FFF2-40B4-BE49-F238E27FC236}">
                    <a16:creationId xmlns:a16="http://schemas.microsoft.com/office/drawing/2014/main" xmlns="" id="{D6ED1284-46E9-4774-94BE-4941C7503646}"/>
                  </a:ext>
                </a:extLst>
              </p:cNvPr>
              <p:cNvSpPr>
                <a:spLocks noEditPoints="1"/>
              </p:cNvSpPr>
              <p:nvPr/>
            </p:nvSpPr>
            <p:spPr bwMode="auto">
              <a:xfrm>
                <a:off x="1373188" y="1941513"/>
                <a:ext cx="87312"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6" name="Freeform 23">
                <a:extLst>
                  <a:ext uri="{FF2B5EF4-FFF2-40B4-BE49-F238E27FC236}">
                    <a16:creationId xmlns:a16="http://schemas.microsoft.com/office/drawing/2014/main" xmlns="" id="{F39B922E-4684-4598-AEC4-FCD99A22F1A8}"/>
                  </a:ext>
                </a:extLst>
              </p:cNvPr>
              <p:cNvSpPr>
                <a:spLocks noEditPoints="1"/>
              </p:cNvSpPr>
              <p:nvPr/>
            </p:nvSpPr>
            <p:spPr bwMode="auto">
              <a:xfrm>
                <a:off x="1574800" y="1854200"/>
                <a:ext cx="203200" cy="692150"/>
              </a:xfrm>
              <a:custGeom>
                <a:avLst/>
                <a:gdLst>
                  <a:gd name="T0" fmla="*/ 1300 w 1400"/>
                  <a:gd name="T1" fmla="*/ 0 h 4800"/>
                  <a:gd name="T2" fmla="*/ 100 w 1400"/>
                  <a:gd name="T3" fmla="*/ 0 h 4800"/>
                  <a:gd name="T4" fmla="*/ 0 w 1400"/>
                  <a:gd name="T5" fmla="*/ 100 h 4800"/>
                  <a:gd name="T6" fmla="*/ 100 w 1400"/>
                  <a:gd name="T7" fmla="*/ 200 h 4800"/>
                  <a:gd name="T8" fmla="*/ 1200 w 1400"/>
                  <a:gd name="T9" fmla="*/ 200 h 4800"/>
                  <a:gd name="T10" fmla="*/ 1200 w 1400"/>
                  <a:gd name="T11" fmla="*/ 4218 h 4800"/>
                  <a:gd name="T12" fmla="*/ 1100 w 1400"/>
                  <a:gd name="T13" fmla="*/ 4200 h 4800"/>
                  <a:gd name="T14" fmla="*/ 1049 w 1400"/>
                  <a:gd name="T15" fmla="*/ 4204 h 4800"/>
                  <a:gd name="T16" fmla="*/ 700 w 1400"/>
                  <a:gd name="T17" fmla="*/ 4000 h 4800"/>
                  <a:gd name="T18" fmla="*/ 351 w 1400"/>
                  <a:gd name="T19" fmla="*/ 4204 h 4800"/>
                  <a:gd name="T20" fmla="*/ 300 w 1400"/>
                  <a:gd name="T21" fmla="*/ 4200 h 4800"/>
                  <a:gd name="T22" fmla="*/ 0 w 1400"/>
                  <a:gd name="T23" fmla="*/ 4500 h 4800"/>
                  <a:gd name="T24" fmla="*/ 300 w 1400"/>
                  <a:gd name="T25" fmla="*/ 4800 h 4800"/>
                  <a:gd name="T26" fmla="*/ 1100 w 1400"/>
                  <a:gd name="T27" fmla="*/ 4800 h 4800"/>
                  <a:gd name="T28" fmla="*/ 1400 w 1400"/>
                  <a:gd name="T29" fmla="*/ 4500 h 4800"/>
                  <a:gd name="T30" fmla="*/ 1400 w 1400"/>
                  <a:gd name="T31" fmla="*/ 100 h 4800"/>
                  <a:gd name="T32" fmla="*/ 1300 w 1400"/>
                  <a:gd name="T33" fmla="*/ 0 h 4800"/>
                  <a:gd name="T34" fmla="*/ 1100 w 1400"/>
                  <a:gd name="T35" fmla="*/ 4600 h 4800"/>
                  <a:gd name="T36" fmla="*/ 300 w 1400"/>
                  <a:gd name="T37" fmla="*/ 4600 h 4800"/>
                  <a:gd name="T38" fmla="*/ 200 w 1400"/>
                  <a:gd name="T39" fmla="*/ 4500 h 4800"/>
                  <a:gd name="T40" fmla="*/ 300 w 1400"/>
                  <a:gd name="T41" fmla="*/ 4400 h 4800"/>
                  <a:gd name="T42" fmla="*/ 354 w 1400"/>
                  <a:gd name="T43" fmla="*/ 4416 h 4800"/>
                  <a:gd name="T44" fmla="*/ 446 w 1400"/>
                  <a:gd name="T45" fmla="*/ 4425 h 4800"/>
                  <a:gd name="T46" fmla="*/ 506 w 1400"/>
                  <a:gd name="T47" fmla="*/ 4355 h 4800"/>
                  <a:gd name="T48" fmla="*/ 700 w 1400"/>
                  <a:gd name="T49" fmla="*/ 4200 h 4800"/>
                  <a:gd name="T50" fmla="*/ 894 w 1400"/>
                  <a:gd name="T51" fmla="*/ 4355 h 4800"/>
                  <a:gd name="T52" fmla="*/ 954 w 1400"/>
                  <a:gd name="T53" fmla="*/ 4425 h 4800"/>
                  <a:gd name="T54" fmla="*/ 1046 w 1400"/>
                  <a:gd name="T55" fmla="*/ 4416 h 4800"/>
                  <a:gd name="T56" fmla="*/ 1200 w 1400"/>
                  <a:gd name="T57" fmla="*/ 4500 h 4800"/>
                  <a:gd name="T58" fmla="*/ 1100 w 1400"/>
                  <a:gd name="T59" fmla="*/ 4600 h 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0" h="4800">
                    <a:moveTo>
                      <a:pt x="1300" y="0"/>
                    </a:moveTo>
                    <a:cubicBezTo>
                      <a:pt x="100" y="0"/>
                      <a:pt x="100" y="0"/>
                      <a:pt x="100" y="0"/>
                    </a:cubicBezTo>
                    <a:cubicBezTo>
                      <a:pt x="45" y="0"/>
                      <a:pt x="0" y="45"/>
                      <a:pt x="0" y="100"/>
                    </a:cubicBezTo>
                    <a:cubicBezTo>
                      <a:pt x="0" y="155"/>
                      <a:pt x="45" y="200"/>
                      <a:pt x="100" y="200"/>
                    </a:cubicBezTo>
                    <a:cubicBezTo>
                      <a:pt x="1200" y="200"/>
                      <a:pt x="1200" y="200"/>
                      <a:pt x="1200" y="200"/>
                    </a:cubicBezTo>
                    <a:cubicBezTo>
                      <a:pt x="1200" y="4218"/>
                      <a:pt x="1200" y="4218"/>
                      <a:pt x="1200" y="4218"/>
                    </a:cubicBezTo>
                    <a:cubicBezTo>
                      <a:pt x="1169" y="4207"/>
                      <a:pt x="1135" y="4200"/>
                      <a:pt x="1100" y="4200"/>
                    </a:cubicBezTo>
                    <a:cubicBezTo>
                      <a:pt x="1083" y="4200"/>
                      <a:pt x="1066" y="4201"/>
                      <a:pt x="1049" y="4204"/>
                    </a:cubicBezTo>
                    <a:cubicBezTo>
                      <a:pt x="980" y="4080"/>
                      <a:pt x="848" y="4000"/>
                      <a:pt x="700" y="4000"/>
                    </a:cubicBezTo>
                    <a:cubicBezTo>
                      <a:pt x="552" y="4000"/>
                      <a:pt x="420" y="4080"/>
                      <a:pt x="351" y="4204"/>
                    </a:cubicBezTo>
                    <a:cubicBezTo>
                      <a:pt x="335" y="4201"/>
                      <a:pt x="317" y="4200"/>
                      <a:pt x="300" y="4200"/>
                    </a:cubicBezTo>
                    <a:cubicBezTo>
                      <a:pt x="135" y="4200"/>
                      <a:pt x="0" y="4335"/>
                      <a:pt x="0" y="4500"/>
                    </a:cubicBezTo>
                    <a:cubicBezTo>
                      <a:pt x="0" y="4665"/>
                      <a:pt x="135" y="4800"/>
                      <a:pt x="300" y="4800"/>
                    </a:cubicBezTo>
                    <a:cubicBezTo>
                      <a:pt x="1100" y="4800"/>
                      <a:pt x="1100" y="4800"/>
                      <a:pt x="1100" y="4800"/>
                    </a:cubicBezTo>
                    <a:cubicBezTo>
                      <a:pt x="1265" y="4800"/>
                      <a:pt x="1400" y="4665"/>
                      <a:pt x="1400" y="4500"/>
                    </a:cubicBezTo>
                    <a:cubicBezTo>
                      <a:pt x="1400" y="100"/>
                      <a:pt x="1400" y="100"/>
                      <a:pt x="1400" y="100"/>
                    </a:cubicBezTo>
                    <a:cubicBezTo>
                      <a:pt x="1400" y="45"/>
                      <a:pt x="1355" y="0"/>
                      <a:pt x="1300" y="0"/>
                    </a:cubicBezTo>
                    <a:close/>
                    <a:moveTo>
                      <a:pt x="1100" y="4600"/>
                    </a:moveTo>
                    <a:cubicBezTo>
                      <a:pt x="300" y="4600"/>
                      <a:pt x="300" y="4600"/>
                      <a:pt x="300" y="4600"/>
                    </a:cubicBezTo>
                    <a:cubicBezTo>
                      <a:pt x="245" y="4600"/>
                      <a:pt x="200" y="4555"/>
                      <a:pt x="200" y="4500"/>
                    </a:cubicBezTo>
                    <a:cubicBezTo>
                      <a:pt x="200" y="4445"/>
                      <a:pt x="245" y="4400"/>
                      <a:pt x="300" y="4400"/>
                    </a:cubicBezTo>
                    <a:cubicBezTo>
                      <a:pt x="319" y="4400"/>
                      <a:pt x="337" y="4405"/>
                      <a:pt x="354" y="4416"/>
                    </a:cubicBezTo>
                    <a:cubicBezTo>
                      <a:pt x="382" y="4434"/>
                      <a:pt x="416" y="4437"/>
                      <a:pt x="446" y="4425"/>
                    </a:cubicBezTo>
                    <a:cubicBezTo>
                      <a:pt x="476" y="4413"/>
                      <a:pt x="499" y="4387"/>
                      <a:pt x="506" y="4355"/>
                    </a:cubicBezTo>
                    <a:cubicBezTo>
                      <a:pt x="527" y="4264"/>
                      <a:pt x="607" y="4200"/>
                      <a:pt x="700" y="4200"/>
                    </a:cubicBezTo>
                    <a:cubicBezTo>
                      <a:pt x="793" y="4200"/>
                      <a:pt x="873" y="4264"/>
                      <a:pt x="894" y="4355"/>
                    </a:cubicBezTo>
                    <a:cubicBezTo>
                      <a:pt x="902" y="4387"/>
                      <a:pt x="924" y="4413"/>
                      <a:pt x="954" y="4425"/>
                    </a:cubicBezTo>
                    <a:cubicBezTo>
                      <a:pt x="984" y="4437"/>
                      <a:pt x="1018" y="4434"/>
                      <a:pt x="1046" y="4416"/>
                    </a:cubicBezTo>
                    <a:cubicBezTo>
                      <a:pt x="1111" y="4374"/>
                      <a:pt x="1200" y="4426"/>
                      <a:pt x="1200" y="4500"/>
                    </a:cubicBezTo>
                    <a:cubicBezTo>
                      <a:pt x="1200" y="4555"/>
                      <a:pt x="1155" y="4600"/>
                      <a:pt x="1100" y="4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7" name="Freeform 24">
                <a:extLst>
                  <a:ext uri="{FF2B5EF4-FFF2-40B4-BE49-F238E27FC236}">
                    <a16:creationId xmlns:a16="http://schemas.microsoft.com/office/drawing/2014/main" xmlns="" id="{A3422861-CCDD-4A37-A563-31FD7E57FA72}"/>
                  </a:ext>
                </a:extLst>
              </p:cNvPr>
              <p:cNvSpPr>
                <a:spLocks noEditPoints="1"/>
              </p:cNvSpPr>
              <p:nvPr/>
            </p:nvSpPr>
            <p:spPr bwMode="auto">
              <a:xfrm>
                <a:off x="1373188" y="1768475"/>
                <a:ext cx="87312"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8" name="Freeform 25">
                <a:extLst>
                  <a:ext uri="{FF2B5EF4-FFF2-40B4-BE49-F238E27FC236}">
                    <a16:creationId xmlns:a16="http://schemas.microsoft.com/office/drawing/2014/main" xmlns="" id="{CCDC92A5-9FD6-4023-91C4-361C396008C4}"/>
                  </a:ext>
                </a:extLst>
              </p:cNvPr>
              <p:cNvSpPr>
                <a:spLocks noEditPoints="1"/>
              </p:cNvSpPr>
              <p:nvPr/>
            </p:nvSpPr>
            <p:spPr bwMode="auto">
              <a:xfrm flipH="1">
                <a:off x="1286057" y="2114550"/>
                <a:ext cx="87131" cy="87131"/>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9" name="Freeform 26">
                <a:extLst>
                  <a:ext uri="{FF2B5EF4-FFF2-40B4-BE49-F238E27FC236}">
                    <a16:creationId xmlns:a16="http://schemas.microsoft.com/office/drawing/2014/main" xmlns="" id="{4668A30D-38B0-44CB-951F-A274209EDED5}"/>
                  </a:ext>
                </a:extLst>
              </p:cNvPr>
              <p:cNvSpPr>
                <a:spLocks noEditPoints="1"/>
              </p:cNvSpPr>
              <p:nvPr/>
            </p:nvSpPr>
            <p:spPr bwMode="auto">
              <a:xfrm>
                <a:off x="1228725" y="1768475"/>
                <a:ext cx="85725"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70" name="Freeform 27">
                <a:extLst>
                  <a:ext uri="{FF2B5EF4-FFF2-40B4-BE49-F238E27FC236}">
                    <a16:creationId xmlns:a16="http://schemas.microsoft.com/office/drawing/2014/main" xmlns="" id="{3792FCA3-4B5E-41C3-B1DA-FC0D00349D08}"/>
                  </a:ext>
                </a:extLst>
              </p:cNvPr>
              <p:cNvSpPr>
                <a:spLocks/>
              </p:cNvSpPr>
              <p:nvPr/>
            </p:nvSpPr>
            <p:spPr bwMode="auto">
              <a:xfrm>
                <a:off x="1328738" y="2371725"/>
                <a:ext cx="30162" cy="30162"/>
              </a:xfrm>
              <a:custGeom>
                <a:avLst/>
                <a:gdLst>
                  <a:gd name="T0" fmla="*/ 29 w 200"/>
                  <a:gd name="T1" fmla="*/ 37 h 208"/>
                  <a:gd name="T2" fmla="*/ 0 w 200"/>
                  <a:gd name="T3" fmla="*/ 108 h 208"/>
                  <a:gd name="T4" fmla="*/ 29 w 200"/>
                  <a:gd name="T5" fmla="*/ 179 h 208"/>
                  <a:gd name="T6" fmla="*/ 100 w 200"/>
                  <a:gd name="T7" fmla="*/ 208 h 208"/>
                  <a:gd name="T8" fmla="*/ 171 w 200"/>
                  <a:gd name="T9" fmla="*/ 179 h 208"/>
                  <a:gd name="T10" fmla="*/ 200 w 200"/>
                  <a:gd name="T11" fmla="*/ 108 h 208"/>
                  <a:gd name="T12" fmla="*/ 171 w 200"/>
                  <a:gd name="T13" fmla="*/ 37 h 208"/>
                  <a:gd name="T14" fmla="*/ 29 w 200"/>
                  <a:gd name="T15" fmla="*/ 37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208">
                    <a:moveTo>
                      <a:pt x="29" y="37"/>
                    </a:moveTo>
                    <a:cubicBezTo>
                      <a:pt x="11" y="56"/>
                      <a:pt x="0" y="82"/>
                      <a:pt x="0" y="108"/>
                    </a:cubicBezTo>
                    <a:cubicBezTo>
                      <a:pt x="0" y="134"/>
                      <a:pt x="11" y="160"/>
                      <a:pt x="29" y="179"/>
                    </a:cubicBezTo>
                    <a:cubicBezTo>
                      <a:pt x="48" y="197"/>
                      <a:pt x="74" y="208"/>
                      <a:pt x="100" y="208"/>
                    </a:cubicBezTo>
                    <a:cubicBezTo>
                      <a:pt x="126" y="208"/>
                      <a:pt x="152" y="197"/>
                      <a:pt x="171" y="179"/>
                    </a:cubicBezTo>
                    <a:cubicBezTo>
                      <a:pt x="189" y="160"/>
                      <a:pt x="200" y="134"/>
                      <a:pt x="200" y="108"/>
                    </a:cubicBezTo>
                    <a:cubicBezTo>
                      <a:pt x="200" y="82"/>
                      <a:pt x="189" y="56"/>
                      <a:pt x="171" y="37"/>
                    </a:cubicBezTo>
                    <a:cubicBezTo>
                      <a:pt x="133" y="0"/>
                      <a:pt x="67" y="0"/>
                      <a:pt x="29"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71" name="Freeform 28">
                <a:extLst>
                  <a:ext uri="{FF2B5EF4-FFF2-40B4-BE49-F238E27FC236}">
                    <a16:creationId xmlns:a16="http://schemas.microsoft.com/office/drawing/2014/main" xmlns="" id="{88CBF256-4799-47F1-8E94-6008B2670C44}"/>
                  </a:ext>
                </a:extLst>
              </p:cNvPr>
              <p:cNvSpPr>
                <a:spLocks noEditPoints="1"/>
              </p:cNvSpPr>
              <p:nvPr/>
            </p:nvSpPr>
            <p:spPr bwMode="auto">
              <a:xfrm>
                <a:off x="1228725" y="2114550"/>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72" name="Freeform 29">
                <a:extLst>
                  <a:ext uri="{FF2B5EF4-FFF2-40B4-BE49-F238E27FC236}">
                    <a16:creationId xmlns:a16="http://schemas.microsoft.com/office/drawing/2014/main" xmlns="" id="{63C3FF41-7AE1-49DE-89EE-91360370D6A1}"/>
                  </a:ext>
                </a:extLst>
              </p:cNvPr>
              <p:cNvSpPr>
                <a:spLocks/>
              </p:cNvSpPr>
              <p:nvPr/>
            </p:nvSpPr>
            <p:spPr bwMode="auto">
              <a:xfrm>
                <a:off x="1198563" y="2287588"/>
                <a:ext cx="290512" cy="173037"/>
              </a:xfrm>
              <a:custGeom>
                <a:avLst/>
                <a:gdLst>
                  <a:gd name="T0" fmla="*/ 0 w 2000"/>
                  <a:gd name="T1" fmla="*/ 100 h 1200"/>
                  <a:gd name="T2" fmla="*/ 100 w 2000"/>
                  <a:gd name="T3" fmla="*/ 200 h 1200"/>
                  <a:gd name="T4" fmla="*/ 400 w 2000"/>
                  <a:gd name="T5" fmla="*/ 200 h 1200"/>
                  <a:gd name="T6" fmla="*/ 400 w 2000"/>
                  <a:gd name="T7" fmla="*/ 1100 h 1200"/>
                  <a:gd name="T8" fmla="*/ 500 w 2000"/>
                  <a:gd name="T9" fmla="*/ 1200 h 1200"/>
                  <a:gd name="T10" fmla="*/ 600 w 2000"/>
                  <a:gd name="T11" fmla="*/ 1100 h 1200"/>
                  <a:gd name="T12" fmla="*/ 600 w 2000"/>
                  <a:gd name="T13" fmla="*/ 200 h 1200"/>
                  <a:gd name="T14" fmla="*/ 1400 w 2000"/>
                  <a:gd name="T15" fmla="*/ 200 h 1200"/>
                  <a:gd name="T16" fmla="*/ 1400 w 2000"/>
                  <a:gd name="T17" fmla="*/ 1100 h 1200"/>
                  <a:gd name="T18" fmla="*/ 1500 w 2000"/>
                  <a:gd name="T19" fmla="*/ 1200 h 1200"/>
                  <a:gd name="T20" fmla="*/ 1600 w 2000"/>
                  <a:gd name="T21" fmla="*/ 1100 h 1200"/>
                  <a:gd name="T22" fmla="*/ 1600 w 2000"/>
                  <a:gd name="T23" fmla="*/ 200 h 1200"/>
                  <a:gd name="T24" fmla="*/ 1900 w 2000"/>
                  <a:gd name="T25" fmla="*/ 200 h 1200"/>
                  <a:gd name="T26" fmla="*/ 2000 w 2000"/>
                  <a:gd name="T27" fmla="*/ 100 h 1200"/>
                  <a:gd name="T28" fmla="*/ 1900 w 2000"/>
                  <a:gd name="T29" fmla="*/ 0 h 1200"/>
                  <a:gd name="T30" fmla="*/ 100 w 2000"/>
                  <a:gd name="T31" fmla="*/ 0 h 1200"/>
                  <a:gd name="T32" fmla="*/ 0 w 2000"/>
                  <a:gd name="T33" fmla="*/ 1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 h="1200">
                    <a:moveTo>
                      <a:pt x="0" y="100"/>
                    </a:moveTo>
                    <a:cubicBezTo>
                      <a:pt x="0" y="155"/>
                      <a:pt x="45" y="200"/>
                      <a:pt x="100" y="200"/>
                    </a:cubicBezTo>
                    <a:cubicBezTo>
                      <a:pt x="400" y="200"/>
                      <a:pt x="400" y="200"/>
                      <a:pt x="400" y="200"/>
                    </a:cubicBezTo>
                    <a:cubicBezTo>
                      <a:pt x="400" y="1100"/>
                      <a:pt x="400" y="1100"/>
                      <a:pt x="400" y="1100"/>
                    </a:cubicBezTo>
                    <a:cubicBezTo>
                      <a:pt x="400" y="1155"/>
                      <a:pt x="445" y="1200"/>
                      <a:pt x="500" y="1200"/>
                    </a:cubicBezTo>
                    <a:cubicBezTo>
                      <a:pt x="555" y="1200"/>
                      <a:pt x="600" y="1155"/>
                      <a:pt x="600" y="1100"/>
                    </a:cubicBezTo>
                    <a:cubicBezTo>
                      <a:pt x="600" y="200"/>
                      <a:pt x="600" y="200"/>
                      <a:pt x="600" y="200"/>
                    </a:cubicBezTo>
                    <a:cubicBezTo>
                      <a:pt x="1400" y="200"/>
                      <a:pt x="1400" y="200"/>
                      <a:pt x="1400" y="200"/>
                    </a:cubicBezTo>
                    <a:cubicBezTo>
                      <a:pt x="1400" y="1100"/>
                      <a:pt x="1400" y="1100"/>
                      <a:pt x="1400" y="1100"/>
                    </a:cubicBezTo>
                    <a:cubicBezTo>
                      <a:pt x="1400" y="1155"/>
                      <a:pt x="1445" y="1200"/>
                      <a:pt x="1500" y="1200"/>
                    </a:cubicBezTo>
                    <a:cubicBezTo>
                      <a:pt x="1555" y="1200"/>
                      <a:pt x="1600" y="1155"/>
                      <a:pt x="1600" y="1100"/>
                    </a:cubicBezTo>
                    <a:cubicBezTo>
                      <a:pt x="1600" y="200"/>
                      <a:pt x="1600" y="200"/>
                      <a:pt x="1600" y="200"/>
                    </a:cubicBezTo>
                    <a:cubicBezTo>
                      <a:pt x="1900" y="200"/>
                      <a:pt x="1900" y="200"/>
                      <a:pt x="1900" y="200"/>
                    </a:cubicBezTo>
                    <a:cubicBezTo>
                      <a:pt x="1955" y="200"/>
                      <a:pt x="2000" y="155"/>
                      <a:pt x="2000" y="100"/>
                    </a:cubicBezTo>
                    <a:cubicBezTo>
                      <a:pt x="2000" y="45"/>
                      <a:pt x="1955" y="0"/>
                      <a:pt x="1900" y="0"/>
                    </a:cubicBezTo>
                    <a:cubicBezTo>
                      <a:pt x="100" y="0"/>
                      <a:pt x="100" y="0"/>
                      <a:pt x="100" y="0"/>
                    </a:cubicBezTo>
                    <a:cubicBezTo>
                      <a:pt x="45" y="0"/>
                      <a:pt x="0" y="45"/>
                      <a:pt x="0"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73" name="Freeform 30">
                <a:extLst>
                  <a:ext uri="{FF2B5EF4-FFF2-40B4-BE49-F238E27FC236}">
                    <a16:creationId xmlns:a16="http://schemas.microsoft.com/office/drawing/2014/main" xmlns="" id="{CA886419-D79F-4B06-89E1-77E15BE5F18E}"/>
                  </a:ext>
                </a:extLst>
              </p:cNvPr>
              <p:cNvSpPr>
                <a:spLocks noEditPoints="1"/>
              </p:cNvSpPr>
              <p:nvPr/>
            </p:nvSpPr>
            <p:spPr bwMode="auto">
              <a:xfrm>
                <a:off x="1604963" y="2114550"/>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74" name="Freeform 31">
                <a:extLst>
                  <a:ext uri="{FF2B5EF4-FFF2-40B4-BE49-F238E27FC236}">
                    <a16:creationId xmlns:a16="http://schemas.microsoft.com/office/drawing/2014/main" xmlns="" id="{6A500D53-185B-41C3-8EDA-331618E2772A}"/>
                  </a:ext>
                </a:extLst>
              </p:cNvPr>
              <p:cNvSpPr>
                <a:spLocks/>
              </p:cNvSpPr>
              <p:nvPr/>
            </p:nvSpPr>
            <p:spPr bwMode="auto">
              <a:xfrm>
                <a:off x="1141413" y="1681163"/>
                <a:ext cx="404812" cy="779462"/>
              </a:xfrm>
              <a:custGeom>
                <a:avLst/>
                <a:gdLst>
                  <a:gd name="T0" fmla="*/ 2700 w 2800"/>
                  <a:gd name="T1" fmla="*/ 0 h 5400"/>
                  <a:gd name="T2" fmla="*/ 100 w 2800"/>
                  <a:gd name="T3" fmla="*/ 0 h 5400"/>
                  <a:gd name="T4" fmla="*/ 0 w 2800"/>
                  <a:gd name="T5" fmla="*/ 100 h 5400"/>
                  <a:gd name="T6" fmla="*/ 0 w 2800"/>
                  <a:gd name="T7" fmla="*/ 5300 h 5400"/>
                  <a:gd name="T8" fmla="*/ 100 w 2800"/>
                  <a:gd name="T9" fmla="*/ 5400 h 5400"/>
                  <a:gd name="T10" fmla="*/ 200 w 2800"/>
                  <a:gd name="T11" fmla="*/ 5300 h 5400"/>
                  <a:gd name="T12" fmla="*/ 200 w 2800"/>
                  <a:gd name="T13" fmla="*/ 200 h 5400"/>
                  <a:gd name="T14" fmla="*/ 2600 w 2800"/>
                  <a:gd name="T15" fmla="*/ 200 h 5400"/>
                  <a:gd name="T16" fmla="*/ 2600 w 2800"/>
                  <a:gd name="T17" fmla="*/ 5300 h 5400"/>
                  <a:gd name="T18" fmla="*/ 2700 w 2800"/>
                  <a:gd name="T19" fmla="*/ 5400 h 5400"/>
                  <a:gd name="T20" fmla="*/ 2800 w 2800"/>
                  <a:gd name="T21" fmla="*/ 5300 h 5400"/>
                  <a:gd name="T22" fmla="*/ 2800 w 2800"/>
                  <a:gd name="T23" fmla="*/ 100 h 5400"/>
                  <a:gd name="T24" fmla="*/ 2700 w 2800"/>
                  <a:gd name="T25" fmla="*/ 0 h 5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0" h="5400">
                    <a:moveTo>
                      <a:pt x="2700" y="0"/>
                    </a:moveTo>
                    <a:cubicBezTo>
                      <a:pt x="100" y="0"/>
                      <a:pt x="100" y="0"/>
                      <a:pt x="100" y="0"/>
                    </a:cubicBezTo>
                    <a:cubicBezTo>
                      <a:pt x="45" y="0"/>
                      <a:pt x="0" y="45"/>
                      <a:pt x="0" y="100"/>
                    </a:cubicBezTo>
                    <a:cubicBezTo>
                      <a:pt x="0" y="5300"/>
                      <a:pt x="0" y="5300"/>
                      <a:pt x="0" y="5300"/>
                    </a:cubicBezTo>
                    <a:cubicBezTo>
                      <a:pt x="0" y="5355"/>
                      <a:pt x="45" y="5400"/>
                      <a:pt x="100" y="5400"/>
                    </a:cubicBezTo>
                    <a:cubicBezTo>
                      <a:pt x="155" y="5400"/>
                      <a:pt x="200" y="5355"/>
                      <a:pt x="200" y="5300"/>
                    </a:cubicBezTo>
                    <a:cubicBezTo>
                      <a:pt x="200" y="200"/>
                      <a:pt x="200" y="200"/>
                      <a:pt x="200" y="200"/>
                    </a:cubicBezTo>
                    <a:cubicBezTo>
                      <a:pt x="2600" y="200"/>
                      <a:pt x="2600" y="200"/>
                      <a:pt x="2600" y="200"/>
                    </a:cubicBezTo>
                    <a:cubicBezTo>
                      <a:pt x="2600" y="5300"/>
                      <a:pt x="2600" y="5300"/>
                      <a:pt x="2600" y="5300"/>
                    </a:cubicBezTo>
                    <a:cubicBezTo>
                      <a:pt x="2600" y="5355"/>
                      <a:pt x="2645" y="5400"/>
                      <a:pt x="2700" y="5400"/>
                    </a:cubicBezTo>
                    <a:cubicBezTo>
                      <a:pt x="2755" y="5400"/>
                      <a:pt x="2800" y="5355"/>
                      <a:pt x="2800" y="5300"/>
                    </a:cubicBezTo>
                    <a:cubicBezTo>
                      <a:pt x="2800" y="100"/>
                      <a:pt x="2800" y="100"/>
                      <a:pt x="2800" y="100"/>
                    </a:cubicBezTo>
                    <a:cubicBezTo>
                      <a:pt x="2800" y="45"/>
                      <a:pt x="2755" y="0"/>
                      <a:pt x="27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grpSp>
        <p:nvGrpSpPr>
          <p:cNvPr id="75" name="Group 3">
            <a:extLst>
              <a:ext uri="{FF2B5EF4-FFF2-40B4-BE49-F238E27FC236}">
                <a16:creationId xmlns:a16="http://schemas.microsoft.com/office/drawing/2014/main" xmlns="" id="{DF4497D1-98A3-4B08-8DF7-C2CBFD935C9C}"/>
              </a:ext>
            </a:extLst>
          </p:cNvPr>
          <p:cNvGrpSpPr/>
          <p:nvPr/>
        </p:nvGrpSpPr>
        <p:grpSpPr>
          <a:xfrm>
            <a:off x="6894036" y="2612443"/>
            <a:ext cx="842875" cy="842875"/>
            <a:chOff x="6894036" y="2612443"/>
            <a:chExt cx="842875" cy="842875"/>
          </a:xfrm>
        </p:grpSpPr>
        <p:sp>
          <p:nvSpPr>
            <p:cNvPr id="76" name="Oval 15">
              <a:extLst>
                <a:ext uri="{FF2B5EF4-FFF2-40B4-BE49-F238E27FC236}">
                  <a16:creationId xmlns:a16="http://schemas.microsoft.com/office/drawing/2014/main" xmlns="" id="{33FBE80B-1DB7-4A96-AD2D-51B49A13D789}"/>
                </a:ext>
              </a:extLst>
            </p:cNvPr>
            <p:cNvSpPr/>
            <p:nvPr/>
          </p:nvSpPr>
          <p:spPr>
            <a:xfrm>
              <a:off x="6894036" y="2612443"/>
              <a:ext cx="842875" cy="842875"/>
            </a:xfrm>
            <a:prstGeom prst="ellipse">
              <a:avLst/>
            </a:prstGeom>
            <a:gradFill flip="none" rotWithShape="1">
              <a:gsLst>
                <a:gs pos="0">
                  <a:schemeClr val="bg1"/>
                </a:gs>
                <a:gs pos="100000">
                  <a:schemeClr val="bg1">
                    <a:lumMod val="85000"/>
                  </a:schemeClr>
                </a:gs>
              </a:gsLst>
              <a:lin ang="2700000" scaled="1"/>
              <a:tileRect/>
            </a:gradFill>
            <a:ln>
              <a:noFill/>
            </a:ln>
            <a:effectLst>
              <a:outerShdw blurRad="127000" dist="381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77" name="Group 80">
              <a:extLst>
                <a:ext uri="{FF2B5EF4-FFF2-40B4-BE49-F238E27FC236}">
                  <a16:creationId xmlns:a16="http://schemas.microsoft.com/office/drawing/2014/main" xmlns="" id="{3E376F65-1402-4079-BD4F-99FF47771F48}"/>
                </a:ext>
              </a:extLst>
            </p:cNvPr>
            <p:cNvGrpSpPr/>
            <p:nvPr/>
          </p:nvGrpSpPr>
          <p:grpSpPr>
            <a:xfrm>
              <a:off x="7086934" y="2803344"/>
              <a:ext cx="462986" cy="458888"/>
              <a:chOff x="909638" y="2759075"/>
              <a:chExt cx="1614487" cy="1600200"/>
            </a:xfrm>
            <a:solidFill>
              <a:schemeClr val="tx1">
                <a:lumMod val="85000"/>
                <a:lumOff val="15000"/>
              </a:schemeClr>
            </a:solidFill>
          </p:grpSpPr>
          <p:sp>
            <p:nvSpPr>
              <p:cNvPr id="78" name="Freeform 35">
                <a:extLst>
                  <a:ext uri="{FF2B5EF4-FFF2-40B4-BE49-F238E27FC236}">
                    <a16:creationId xmlns:a16="http://schemas.microsoft.com/office/drawing/2014/main" xmlns="" id="{3279A4C3-5A7B-4BF0-ADD4-A0BC5978EC4A}"/>
                  </a:ext>
                </a:extLst>
              </p:cNvPr>
              <p:cNvSpPr>
                <a:spLocks noEditPoints="1"/>
              </p:cNvSpPr>
              <p:nvPr/>
            </p:nvSpPr>
            <p:spPr bwMode="auto">
              <a:xfrm>
                <a:off x="909638" y="2759075"/>
                <a:ext cx="1614487" cy="1600200"/>
              </a:xfrm>
              <a:custGeom>
                <a:avLst/>
                <a:gdLst>
                  <a:gd name="T0" fmla="*/ 5591 w 6046"/>
                  <a:gd name="T1" fmla="*/ 1245 h 6000"/>
                  <a:gd name="T2" fmla="*/ 5109 w 6046"/>
                  <a:gd name="T3" fmla="*/ 1491 h 6000"/>
                  <a:gd name="T4" fmla="*/ 5028 w 6046"/>
                  <a:gd name="T5" fmla="*/ 1555 h 6000"/>
                  <a:gd name="T6" fmla="*/ 4991 w 6046"/>
                  <a:gd name="T7" fmla="*/ 1473 h 6000"/>
                  <a:gd name="T8" fmla="*/ 3437 w 6046"/>
                  <a:gd name="T9" fmla="*/ 0 h 6000"/>
                  <a:gd name="T10" fmla="*/ 428 w 6046"/>
                  <a:gd name="T11" fmla="*/ 91 h 6000"/>
                  <a:gd name="T12" fmla="*/ 91 w 6046"/>
                  <a:gd name="T13" fmla="*/ 373 h 6000"/>
                  <a:gd name="T14" fmla="*/ 0 w 6046"/>
                  <a:gd name="T15" fmla="*/ 5909 h 6000"/>
                  <a:gd name="T16" fmla="*/ 4509 w 6046"/>
                  <a:gd name="T17" fmla="*/ 6000 h 6000"/>
                  <a:gd name="T18" fmla="*/ 4600 w 6046"/>
                  <a:gd name="T19" fmla="*/ 5627 h 6000"/>
                  <a:gd name="T20" fmla="*/ 5028 w 6046"/>
                  <a:gd name="T21" fmla="*/ 5536 h 6000"/>
                  <a:gd name="T22" fmla="*/ 5282 w 6046"/>
                  <a:gd name="T23" fmla="*/ 3964 h 6000"/>
                  <a:gd name="T24" fmla="*/ 5973 w 6046"/>
                  <a:gd name="T25" fmla="*/ 1764 h 6000"/>
                  <a:gd name="T26" fmla="*/ 3528 w 6046"/>
                  <a:gd name="T27" fmla="*/ 309 h 6000"/>
                  <a:gd name="T28" fmla="*/ 3528 w 6046"/>
                  <a:gd name="T29" fmla="*/ 1455 h 6000"/>
                  <a:gd name="T30" fmla="*/ 4419 w 6046"/>
                  <a:gd name="T31" fmla="*/ 5818 h 6000"/>
                  <a:gd name="T32" fmla="*/ 182 w 6046"/>
                  <a:gd name="T33" fmla="*/ 555 h 6000"/>
                  <a:gd name="T34" fmla="*/ 428 w 6046"/>
                  <a:gd name="T35" fmla="*/ 5536 h 6000"/>
                  <a:gd name="T36" fmla="*/ 4419 w 6046"/>
                  <a:gd name="T37" fmla="*/ 5627 h 6000"/>
                  <a:gd name="T38" fmla="*/ 4855 w 6046"/>
                  <a:gd name="T39" fmla="*/ 5445 h 6000"/>
                  <a:gd name="T40" fmla="*/ 609 w 6046"/>
                  <a:gd name="T41" fmla="*/ 5445 h 6000"/>
                  <a:gd name="T42" fmla="*/ 3346 w 6046"/>
                  <a:gd name="T43" fmla="*/ 182 h 6000"/>
                  <a:gd name="T44" fmla="*/ 3437 w 6046"/>
                  <a:gd name="T45" fmla="*/ 1636 h 6000"/>
                  <a:gd name="T46" fmla="*/ 4855 w 6046"/>
                  <a:gd name="T47" fmla="*/ 2318 h 6000"/>
                  <a:gd name="T48" fmla="*/ 4428 w 6046"/>
                  <a:gd name="T49" fmla="*/ 3691 h 6000"/>
                  <a:gd name="T50" fmla="*/ 4509 w 6046"/>
                  <a:gd name="T51" fmla="*/ 4927 h 6000"/>
                  <a:gd name="T52" fmla="*/ 4855 w 6046"/>
                  <a:gd name="T53" fmla="*/ 4564 h 6000"/>
                  <a:gd name="T54" fmla="*/ 4619 w 6046"/>
                  <a:gd name="T55" fmla="*/ 4564 h 6000"/>
                  <a:gd name="T56" fmla="*/ 5055 w 6046"/>
                  <a:gd name="T57" fmla="*/ 3955 h 6000"/>
                  <a:gd name="T58" fmla="*/ 5809 w 6046"/>
                  <a:gd name="T59" fmla="*/ 1709 h 6000"/>
                  <a:gd name="T60" fmla="*/ 4628 w 6046"/>
                  <a:gd name="T61" fmla="*/ 3618 h 6000"/>
                  <a:gd name="T62" fmla="*/ 5528 w 6046"/>
                  <a:gd name="T63" fmla="*/ 1418 h 6000"/>
                  <a:gd name="T64" fmla="*/ 5809 w 6046"/>
                  <a:gd name="T65" fmla="*/ 1709 h 6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6" h="6000">
                    <a:moveTo>
                      <a:pt x="5737" y="1291"/>
                    </a:moveTo>
                    <a:cubicBezTo>
                      <a:pt x="5591" y="1245"/>
                      <a:pt x="5591" y="1245"/>
                      <a:pt x="5591" y="1245"/>
                    </a:cubicBezTo>
                    <a:cubicBezTo>
                      <a:pt x="5555" y="1236"/>
                      <a:pt x="5519" y="1227"/>
                      <a:pt x="5473" y="1227"/>
                    </a:cubicBezTo>
                    <a:cubicBezTo>
                      <a:pt x="5309" y="1227"/>
                      <a:pt x="5164" y="1336"/>
                      <a:pt x="5109" y="1491"/>
                    </a:cubicBezTo>
                    <a:cubicBezTo>
                      <a:pt x="5028" y="1736"/>
                      <a:pt x="5028" y="1736"/>
                      <a:pt x="5028" y="1736"/>
                    </a:cubicBezTo>
                    <a:cubicBezTo>
                      <a:pt x="5028" y="1555"/>
                      <a:pt x="5028" y="1555"/>
                      <a:pt x="5028" y="1555"/>
                    </a:cubicBezTo>
                    <a:cubicBezTo>
                      <a:pt x="5028" y="1545"/>
                      <a:pt x="5028" y="1545"/>
                      <a:pt x="5028" y="1545"/>
                    </a:cubicBezTo>
                    <a:cubicBezTo>
                      <a:pt x="5028" y="1518"/>
                      <a:pt x="5009" y="1491"/>
                      <a:pt x="4991" y="1473"/>
                    </a:cubicBezTo>
                    <a:cubicBezTo>
                      <a:pt x="3500" y="27"/>
                      <a:pt x="3500" y="27"/>
                      <a:pt x="3500" y="27"/>
                    </a:cubicBezTo>
                    <a:cubicBezTo>
                      <a:pt x="3482" y="9"/>
                      <a:pt x="3455" y="0"/>
                      <a:pt x="3437" y="0"/>
                    </a:cubicBezTo>
                    <a:cubicBezTo>
                      <a:pt x="519" y="0"/>
                      <a:pt x="519" y="0"/>
                      <a:pt x="519" y="0"/>
                    </a:cubicBezTo>
                    <a:cubicBezTo>
                      <a:pt x="464" y="0"/>
                      <a:pt x="428" y="36"/>
                      <a:pt x="428" y="91"/>
                    </a:cubicBezTo>
                    <a:cubicBezTo>
                      <a:pt x="428" y="373"/>
                      <a:pt x="428" y="373"/>
                      <a:pt x="428" y="373"/>
                    </a:cubicBezTo>
                    <a:cubicBezTo>
                      <a:pt x="91" y="373"/>
                      <a:pt x="91" y="373"/>
                      <a:pt x="91" y="373"/>
                    </a:cubicBezTo>
                    <a:cubicBezTo>
                      <a:pt x="37" y="373"/>
                      <a:pt x="0" y="409"/>
                      <a:pt x="0" y="464"/>
                    </a:cubicBezTo>
                    <a:cubicBezTo>
                      <a:pt x="0" y="5909"/>
                      <a:pt x="0" y="5909"/>
                      <a:pt x="0" y="5909"/>
                    </a:cubicBezTo>
                    <a:cubicBezTo>
                      <a:pt x="0" y="5964"/>
                      <a:pt x="37" y="6000"/>
                      <a:pt x="91" y="6000"/>
                    </a:cubicBezTo>
                    <a:cubicBezTo>
                      <a:pt x="4509" y="6000"/>
                      <a:pt x="4509" y="6000"/>
                      <a:pt x="4509" y="6000"/>
                    </a:cubicBezTo>
                    <a:cubicBezTo>
                      <a:pt x="4564" y="6000"/>
                      <a:pt x="4600" y="5964"/>
                      <a:pt x="4600" y="5909"/>
                    </a:cubicBezTo>
                    <a:cubicBezTo>
                      <a:pt x="4600" y="5627"/>
                      <a:pt x="4600" y="5627"/>
                      <a:pt x="4600" y="5627"/>
                    </a:cubicBezTo>
                    <a:cubicBezTo>
                      <a:pt x="4937" y="5627"/>
                      <a:pt x="4937" y="5627"/>
                      <a:pt x="4937" y="5627"/>
                    </a:cubicBezTo>
                    <a:cubicBezTo>
                      <a:pt x="4991" y="5627"/>
                      <a:pt x="5028" y="5591"/>
                      <a:pt x="5028" y="5536"/>
                    </a:cubicBezTo>
                    <a:cubicBezTo>
                      <a:pt x="5028" y="4309"/>
                      <a:pt x="5028" y="4309"/>
                      <a:pt x="5028" y="4309"/>
                    </a:cubicBezTo>
                    <a:cubicBezTo>
                      <a:pt x="5282" y="3964"/>
                      <a:pt x="5282" y="3964"/>
                      <a:pt x="5282" y="3964"/>
                    </a:cubicBezTo>
                    <a:cubicBezTo>
                      <a:pt x="5291" y="3936"/>
                      <a:pt x="5291" y="3936"/>
                      <a:pt x="5291" y="3936"/>
                    </a:cubicBezTo>
                    <a:cubicBezTo>
                      <a:pt x="5973" y="1764"/>
                      <a:pt x="5973" y="1764"/>
                      <a:pt x="5973" y="1764"/>
                    </a:cubicBezTo>
                    <a:cubicBezTo>
                      <a:pt x="6046" y="1564"/>
                      <a:pt x="5937" y="1355"/>
                      <a:pt x="5737" y="1291"/>
                    </a:cubicBezTo>
                    <a:close/>
                    <a:moveTo>
                      <a:pt x="3528" y="309"/>
                    </a:moveTo>
                    <a:cubicBezTo>
                      <a:pt x="4719" y="1455"/>
                      <a:pt x="4719" y="1455"/>
                      <a:pt x="4719" y="1455"/>
                    </a:cubicBezTo>
                    <a:cubicBezTo>
                      <a:pt x="3528" y="1455"/>
                      <a:pt x="3528" y="1455"/>
                      <a:pt x="3528" y="1455"/>
                    </a:cubicBezTo>
                    <a:lnTo>
                      <a:pt x="3528" y="309"/>
                    </a:lnTo>
                    <a:close/>
                    <a:moveTo>
                      <a:pt x="4419" y="5818"/>
                    </a:moveTo>
                    <a:cubicBezTo>
                      <a:pt x="182" y="5818"/>
                      <a:pt x="182" y="5818"/>
                      <a:pt x="182" y="5818"/>
                    </a:cubicBezTo>
                    <a:cubicBezTo>
                      <a:pt x="182" y="555"/>
                      <a:pt x="182" y="555"/>
                      <a:pt x="182" y="555"/>
                    </a:cubicBezTo>
                    <a:cubicBezTo>
                      <a:pt x="428" y="555"/>
                      <a:pt x="428" y="555"/>
                      <a:pt x="428" y="555"/>
                    </a:cubicBezTo>
                    <a:cubicBezTo>
                      <a:pt x="428" y="5536"/>
                      <a:pt x="428" y="5536"/>
                      <a:pt x="428" y="5536"/>
                    </a:cubicBezTo>
                    <a:cubicBezTo>
                      <a:pt x="428" y="5591"/>
                      <a:pt x="464" y="5627"/>
                      <a:pt x="519" y="5627"/>
                    </a:cubicBezTo>
                    <a:cubicBezTo>
                      <a:pt x="4419" y="5627"/>
                      <a:pt x="4419" y="5627"/>
                      <a:pt x="4419" y="5627"/>
                    </a:cubicBezTo>
                    <a:cubicBezTo>
                      <a:pt x="4419" y="5818"/>
                      <a:pt x="4419" y="5818"/>
                      <a:pt x="4419" y="5818"/>
                    </a:cubicBezTo>
                    <a:close/>
                    <a:moveTo>
                      <a:pt x="4855" y="5445"/>
                    </a:moveTo>
                    <a:cubicBezTo>
                      <a:pt x="4846" y="5445"/>
                      <a:pt x="4846" y="5445"/>
                      <a:pt x="4846" y="5445"/>
                    </a:cubicBezTo>
                    <a:cubicBezTo>
                      <a:pt x="609" y="5445"/>
                      <a:pt x="609" y="5445"/>
                      <a:pt x="609" y="5445"/>
                    </a:cubicBezTo>
                    <a:cubicBezTo>
                      <a:pt x="609" y="182"/>
                      <a:pt x="609" y="182"/>
                      <a:pt x="609" y="182"/>
                    </a:cubicBezTo>
                    <a:cubicBezTo>
                      <a:pt x="3346" y="182"/>
                      <a:pt x="3346" y="182"/>
                      <a:pt x="3346" y="182"/>
                    </a:cubicBezTo>
                    <a:cubicBezTo>
                      <a:pt x="3346" y="1545"/>
                      <a:pt x="3346" y="1545"/>
                      <a:pt x="3346" y="1545"/>
                    </a:cubicBezTo>
                    <a:cubicBezTo>
                      <a:pt x="3346" y="1600"/>
                      <a:pt x="3382" y="1636"/>
                      <a:pt x="3437" y="1636"/>
                    </a:cubicBezTo>
                    <a:cubicBezTo>
                      <a:pt x="4855" y="1636"/>
                      <a:pt x="4855" y="1636"/>
                      <a:pt x="4855" y="1636"/>
                    </a:cubicBezTo>
                    <a:cubicBezTo>
                      <a:pt x="4855" y="2318"/>
                      <a:pt x="4855" y="2318"/>
                      <a:pt x="4855" y="2318"/>
                    </a:cubicBezTo>
                    <a:cubicBezTo>
                      <a:pt x="4428" y="3664"/>
                      <a:pt x="4428" y="3664"/>
                      <a:pt x="4428" y="3664"/>
                    </a:cubicBezTo>
                    <a:cubicBezTo>
                      <a:pt x="4428" y="3691"/>
                      <a:pt x="4428" y="3691"/>
                      <a:pt x="4428" y="3691"/>
                    </a:cubicBezTo>
                    <a:cubicBezTo>
                      <a:pt x="4446" y="4845"/>
                      <a:pt x="4446" y="4845"/>
                      <a:pt x="4446" y="4845"/>
                    </a:cubicBezTo>
                    <a:cubicBezTo>
                      <a:pt x="4446" y="4882"/>
                      <a:pt x="4473" y="4918"/>
                      <a:pt x="4509" y="4927"/>
                    </a:cubicBezTo>
                    <a:cubicBezTo>
                      <a:pt x="4546" y="4936"/>
                      <a:pt x="4591" y="4927"/>
                      <a:pt x="4609" y="4891"/>
                    </a:cubicBezTo>
                    <a:cubicBezTo>
                      <a:pt x="4855" y="4564"/>
                      <a:pt x="4855" y="4564"/>
                      <a:pt x="4855" y="4564"/>
                    </a:cubicBezTo>
                    <a:cubicBezTo>
                      <a:pt x="4855" y="5445"/>
                      <a:pt x="4855" y="5445"/>
                      <a:pt x="4855" y="5445"/>
                    </a:cubicBezTo>
                    <a:close/>
                    <a:moveTo>
                      <a:pt x="4619" y="4564"/>
                    </a:moveTo>
                    <a:cubicBezTo>
                      <a:pt x="4600" y="3809"/>
                      <a:pt x="4600" y="3809"/>
                      <a:pt x="4600" y="3809"/>
                    </a:cubicBezTo>
                    <a:cubicBezTo>
                      <a:pt x="5055" y="3955"/>
                      <a:pt x="5055" y="3955"/>
                      <a:pt x="5055" y="3955"/>
                    </a:cubicBezTo>
                    <a:lnTo>
                      <a:pt x="4619" y="4564"/>
                    </a:lnTo>
                    <a:close/>
                    <a:moveTo>
                      <a:pt x="5809" y="1709"/>
                    </a:moveTo>
                    <a:cubicBezTo>
                      <a:pt x="5155" y="3791"/>
                      <a:pt x="5155" y="3791"/>
                      <a:pt x="5155" y="3791"/>
                    </a:cubicBezTo>
                    <a:cubicBezTo>
                      <a:pt x="4628" y="3618"/>
                      <a:pt x="4628" y="3618"/>
                      <a:pt x="4628" y="3618"/>
                    </a:cubicBezTo>
                    <a:cubicBezTo>
                      <a:pt x="5282" y="1545"/>
                      <a:pt x="5282" y="1545"/>
                      <a:pt x="5282" y="1545"/>
                    </a:cubicBezTo>
                    <a:cubicBezTo>
                      <a:pt x="5319" y="1445"/>
                      <a:pt x="5428" y="1382"/>
                      <a:pt x="5528" y="1418"/>
                    </a:cubicBezTo>
                    <a:cubicBezTo>
                      <a:pt x="5673" y="1464"/>
                      <a:pt x="5673" y="1464"/>
                      <a:pt x="5673" y="1464"/>
                    </a:cubicBezTo>
                    <a:cubicBezTo>
                      <a:pt x="5782" y="1491"/>
                      <a:pt x="5846" y="1609"/>
                      <a:pt x="5809" y="170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79" name="Freeform 36">
                <a:extLst>
                  <a:ext uri="{FF2B5EF4-FFF2-40B4-BE49-F238E27FC236}">
                    <a16:creationId xmlns:a16="http://schemas.microsoft.com/office/drawing/2014/main" xmlns="" id="{401F3240-C3E0-41CD-8030-6B57106BCDDA}"/>
                  </a:ext>
                </a:extLst>
              </p:cNvPr>
              <p:cNvSpPr>
                <a:spLocks noEditPoints="1"/>
              </p:cNvSpPr>
              <p:nvPr/>
            </p:nvSpPr>
            <p:spPr bwMode="auto">
              <a:xfrm>
                <a:off x="1212850" y="2900363"/>
                <a:ext cx="398462" cy="295275"/>
              </a:xfrm>
              <a:custGeom>
                <a:avLst/>
                <a:gdLst>
                  <a:gd name="T0" fmla="*/ 91 w 1491"/>
                  <a:gd name="T1" fmla="*/ 1109 h 1109"/>
                  <a:gd name="T2" fmla="*/ 1400 w 1491"/>
                  <a:gd name="T3" fmla="*/ 1109 h 1109"/>
                  <a:gd name="T4" fmla="*/ 1491 w 1491"/>
                  <a:gd name="T5" fmla="*/ 1018 h 1109"/>
                  <a:gd name="T6" fmla="*/ 1491 w 1491"/>
                  <a:gd name="T7" fmla="*/ 91 h 1109"/>
                  <a:gd name="T8" fmla="*/ 1400 w 1491"/>
                  <a:gd name="T9" fmla="*/ 0 h 1109"/>
                  <a:gd name="T10" fmla="*/ 91 w 1491"/>
                  <a:gd name="T11" fmla="*/ 0 h 1109"/>
                  <a:gd name="T12" fmla="*/ 0 w 1491"/>
                  <a:gd name="T13" fmla="*/ 91 h 1109"/>
                  <a:gd name="T14" fmla="*/ 0 w 1491"/>
                  <a:gd name="T15" fmla="*/ 1018 h 1109"/>
                  <a:gd name="T16" fmla="*/ 91 w 1491"/>
                  <a:gd name="T17" fmla="*/ 1109 h 1109"/>
                  <a:gd name="T18" fmla="*/ 182 w 1491"/>
                  <a:gd name="T19" fmla="*/ 182 h 1109"/>
                  <a:gd name="T20" fmla="*/ 1309 w 1491"/>
                  <a:gd name="T21" fmla="*/ 182 h 1109"/>
                  <a:gd name="T22" fmla="*/ 1309 w 1491"/>
                  <a:gd name="T23" fmla="*/ 928 h 1109"/>
                  <a:gd name="T24" fmla="*/ 182 w 1491"/>
                  <a:gd name="T25" fmla="*/ 928 h 1109"/>
                  <a:gd name="T26" fmla="*/ 182 w 1491"/>
                  <a:gd name="T27" fmla="*/ 182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1" h="1109">
                    <a:moveTo>
                      <a:pt x="91" y="1109"/>
                    </a:moveTo>
                    <a:cubicBezTo>
                      <a:pt x="1400" y="1109"/>
                      <a:pt x="1400" y="1109"/>
                      <a:pt x="1400" y="1109"/>
                    </a:cubicBezTo>
                    <a:cubicBezTo>
                      <a:pt x="1454" y="1109"/>
                      <a:pt x="1491" y="1073"/>
                      <a:pt x="1491" y="1018"/>
                    </a:cubicBezTo>
                    <a:cubicBezTo>
                      <a:pt x="1491" y="91"/>
                      <a:pt x="1491" y="91"/>
                      <a:pt x="1491" y="91"/>
                    </a:cubicBezTo>
                    <a:cubicBezTo>
                      <a:pt x="1491" y="37"/>
                      <a:pt x="1454" y="0"/>
                      <a:pt x="1400" y="0"/>
                    </a:cubicBezTo>
                    <a:cubicBezTo>
                      <a:pt x="91" y="0"/>
                      <a:pt x="91" y="0"/>
                      <a:pt x="91" y="0"/>
                    </a:cubicBezTo>
                    <a:cubicBezTo>
                      <a:pt x="36" y="0"/>
                      <a:pt x="0" y="37"/>
                      <a:pt x="0" y="91"/>
                    </a:cubicBezTo>
                    <a:cubicBezTo>
                      <a:pt x="0" y="1018"/>
                      <a:pt x="0" y="1018"/>
                      <a:pt x="0" y="1018"/>
                    </a:cubicBezTo>
                    <a:cubicBezTo>
                      <a:pt x="0" y="1064"/>
                      <a:pt x="45" y="1109"/>
                      <a:pt x="91" y="1109"/>
                    </a:cubicBezTo>
                    <a:close/>
                    <a:moveTo>
                      <a:pt x="182" y="182"/>
                    </a:moveTo>
                    <a:cubicBezTo>
                      <a:pt x="1309" y="182"/>
                      <a:pt x="1309" y="182"/>
                      <a:pt x="1309" y="182"/>
                    </a:cubicBezTo>
                    <a:cubicBezTo>
                      <a:pt x="1309" y="928"/>
                      <a:pt x="1309" y="928"/>
                      <a:pt x="1309" y="928"/>
                    </a:cubicBezTo>
                    <a:cubicBezTo>
                      <a:pt x="182" y="928"/>
                      <a:pt x="182" y="928"/>
                      <a:pt x="182" y="928"/>
                    </a:cubicBezTo>
                    <a:lnTo>
                      <a:pt x="18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80" name="Freeform 37">
                <a:extLst>
                  <a:ext uri="{FF2B5EF4-FFF2-40B4-BE49-F238E27FC236}">
                    <a16:creationId xmlns:a16="http://schemas.microsoft.com/office/drawing/2014/main" xmlns="" id="{D13CCE11-8B20-497D-92DC-26CDBC1CE5F5}"/>
                  </a:ext>
                </a:extLst>
              </p:cNvPr>
              <p:cNvSpPr>
                <a:spLocks/>
              </p:cNvSpPr>
              <p:nvPr/>
            </p:nvSpPr>
            <p:spPr bwMode="auto">
              <a:xfrm>
                <a:off x="1165225" y="3375025"/>
                <a:ext cx="785812" cy="49213"/>
              </a:xfrm>
              <a:custGeom>
                <a:avLst/>
                <a:gdLst>
                  <a:gd name="T0" fmla="*/ 91 w 2945"/>
                  <a:gd name="T1" fmla="*/ 182 h 182"/>
                  <a:gd name="T2" fmla="*/ 2854 w 2945"/>
                  <a:gd name="T3" fmla="*/ 182 h 182"/>
                  <a:gd name="T4" fmla="*/ 2945 w 2945"/>
                  <a:gd name="T5" fmla="*/ 91 h 182"/>
                  <a:gd name="T6" fmla="*/ 2854 w 2945"/>
                  <a:gd name="T7" fmla="*/ 0 h 182"/>
                  <a:gd name="T8" fmla="*/ 91 w 2945"/>
                  <a:gd name="T9" fmla="*/ 0 h 182"/>
                  <a:gd name="T10" fmla="*/ 0 w 2945"/>
                  <a:gd name="T11" fmla="*/ 91 h 182"/>
                  <a:gd name="T12" fmla="*/ 91 w 2945"/>
                  <a:gd name="T13" fmla="*/ 182 h 182"/>
                </a:gdLst>
                <a:ahLst/>
                <a:cxnLst>
                  <a:cxn ang="0">
                    <a:pos x="T0" y="T1"/>
                  </a:cxn>
                  <a:cxn ang="0">
                    <a:pos x="T2" y="T3"/>
                  </a:cxn>
                  <a:cxn ang="0">
                    <a:pos x="T4" y="T5"/>
                  </a:cxn>
                  <a:cxn ang="0">
                    <a:pos x="T6" y="T7"/>
                  </a:cxn>
                  <a:cxn ang="0">
                    <a:pos x="T8" y="T9"/>
                  </a:cxn>
                  <a:cxn ang="0">
                    <a:pos x="T10" y="T11"/>
                  </a:cxn>
                  <a:cxn ang="0">
                    <a:pos x="T12" y="T13"/>
                  </a:cxn>
                </a:cxnLst>
                <a:rect l="0" t="0" r="r" b="b"/>
                <a:pathLst>
                  <a:path w="2945" h="182">
                    <a:moveTo>
                      <a:pt x="91" y="182"/>
                    </a:moveTo>
                    <a:cubicBezTo>
                      <a:pt x="2854" y="182"/>
                      <a:pt x="2854" y="182"/>
                      <a:pt x="2854" y="182"/>
                    </a:cubicBezTo>
                    <a:cubicBezTo>
                      <a:pt x="2909" y="182"/>
                      <a:pt x="2945" y="146"/>
                      <a:pt x="2945" y="91"/>
                    </a:cubicBezTo>
                    <a:cubicBezTo>
                      <a:pt x="2945" y="36"/>
                      <a:pt x="2909" y="0"/>
                      <a:pt x="2854" y="0"/>
                    </a:cubicBezTo>
                    <a:cubicBezTo>
                      <a:pt x="91" y="0"/>
                      <a:pt x="91" y="0"/>
                      <a:pt x="91" y="0"/>
                    </a:cubicBezTo>
                    <a:cubicBezTo>
                      <a:pt x="36" y="0"/>
                      <a:pt x="0" y="36"/>
                      <a:pt x="0" y="91"/>
                    </a:cubicBezTo>
                    <a:cubicBezTo>
                      <a:pt x="0" y="146"/>
                      <a:pt x="36" y="182"/>
                      <a:pt x="91" y="1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81" name="Freeform 38">
                <a:extLst>
                  <a:ext uri="{FF2B5EF4-FFF2-40B4-BE49-F238E27FC236}">
                    <a16:creationId xmlns:a16="http://schemas.microsoft.com/office/drawing/2014/main" xmlns="" id="{EC088C8D-6AB9-4361-8EED-39E38F5F8B7A}"/>
                  </a:ext>
                </a:extLst>
              </p:cNvPr>
              <p:cNvSpPr>
                <a:spLocks/>
              </p:cNvSpPr>
              <p:nvPr/>
            </p:nvSpPr>
            <p:spPr bwMode="auto">
              <a:xfrm>
                <a:off x="1165225" y="3552825"/>
                <a:ext cx="785812" cy="47625"/>
              </a:xfrm>
              <a:custGeom>
                <a:avLst/>
                <a:gdLst>
                  <a:gd name="T0" fmla="*/ 91 w 2945"/>
                  <a:gd name="T1" fmla="*/ 182 h 182"/>
                  <a:gd name="T2" fmla="*/ 2854 w 2945"/>
                  <a:gd name="T3" fmla="*/ 182 h 182"/>
                  <a:gd name="T4" fmla="*/ 2945 w 2945"/>
                  <a:gd name="T5" fmla="*/ 91 h 182"/>
                  <a:gd name="T6" fmla="*/ 2854 w 2945"/>
                  <a:gd name="T7" fmla="*/ 0 h 182"/>
                  <a:gd name="T8" fmla="*/ 91 w 2945"/>
                  <a:gd name="T9" fmla="*/ 0 h 182"/>
                  <a:gd name="T10" fmla="*/ 0 w 2945"/>
                  <a:gd name="T11" fmla="*/ 91 h 182"/>
                  <a:gd name="T12" fmla="*/ 91 w 2945"/>
                  <a:gd name="T13" fmla="*/ 182 h 182"/>
                </a:gdLst>
                <a:ahLst/>
                <a:cxnLst>
                  <a:cxn ang="0">
                    <a:pos x="T0" y="T1"/>
                  </a:cxn>
                  <a:cxn ang="0">
                    <a:pos x="T2" y="T3"/>
                  </a:cxn>
                  <a:cxn ang="0">
                    <a:pos x="T4" y="T5"/>
                  </a:cxn>
                  <a:cxn ang="0">
                    <a:pos x="T6" y="T7"/>
                  </a:cxn>
                  <a:cxn ang="0">
                    <a:pos x="T8" y="T9"/>
                  </a:cxn>
                  <a:cxn ang="0">
                    <a:pos x="T10" y="T11"/>
                  </a:cxn>
                  <a:cxn ang="0">
                    <a:pos x="T12" y="T13"/>
                  </a:cxn>
                </a:cxnLst>
                <a:rect l="0" t="0" r="r" b="b"/>
                <a:pathLst>
                  <a:path w="2945" h="182">
                    <a:moveTo>
                      <a:pt x="91" y="182"/>
                    </a:moveTo>
                    <a:cubicBezTo>
                      <a:pt x="2854" y="182"/>
                      <a:pt x="2854" y="182"/>
                      <a:pt x="2854" y="182"/>
                    </a:cubicBezTo>
                    <a:cubicBezTo>
                      <a:pt x="2909" y="182"/>
                      <a:pt x="2945" y="145"/>
                      <a:pt x="2945" y="91"/>
                    </a:cubicBezTo>
                    <a:cubicBezTo>
                      <a:pt x="2945" y="36"/>
                      <a:pt x="2909" y="0"/>
                      <a:pt x="2854" y="0"/>
                    </a:cubicBezTo>
                    <a:cubicBezTo>
                      <a:pt x="91" y="0"/>
                      <a:pt x="91" y="0"/>
                      <a:pt x="91" y="0"/>
                    </a:cubicBezTo>
                    <a:cubicBezTo>
                      <a:pt x="36" y="0"/>
                      <a:pt x="0" y="36"/>
                      <a:pt x="0" y="91"/>
                    </a:cubicBezTo>
                    <a:cubicBezTo>
                      <a:pt x="0" y="145"/>
                      <a:pt x="36" y="182"/>
                      <a:pt x="91" y="1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82" name="Freeform 39">
                <a:extLst>
                  <a:ext uri="{FF2B5EF4-FFF2-40B4-BE49-F238E27FC236}">
                    <a16:creationId xmlns:a16="http://schemas.microsoft.com/office/drawing/2014/main" xmlns="" id="{2E43843B-A0DE-4AD4-A314-349C076C3019}"/>
                  </a:ext>
                </a:extLst>
              </p:cNvPr>
              <p:cNvSpPr>
                <a:spLocks/>
              </p:cNvSpPr>
              <p:nvPr/>
            </p:nvSpPr>
            <p:spPr bwMode="auto">
              <a:xfrm>
                <a:off x="1165225" y="3729038"/>
                <a:ext cx="785812" cy="49213"/>
              </a:xfrm>
              <a:custGeom>
                <a:avLst/>
                <a:gdLst>
                  <a:gd name="T0" fmla="*/ 91 w 2945"/>
                  <a:gd name="T1" fmla="*/ 182 h 182"/>
                  <a:gd name="T2" fmla="*/ 2854 w 2945"/>
                  <a:gd name="T3" fmla="*/ 182 h 182"/>
                  <a:gd name="T4" fmla="*/ 2945 w 2945"/>
                  <a:gd name="T5" fmla="*/ 91 h 182"/>
                  <a:gd name="T6" fmla="*/ 2854 w 2945"/>
                  <a:gd name="T7" fmla="*/ 0 h 182"/>
                  <a:gd name="T8" fmla="*/ 91 w 2945"/>
                  <a:gd name="T9" fmla="*/ 0 h 182"/>
                  <a:gd name="T10" fmla="*/ 0 w 2945"/>
                  <a:gd name="T11" fmla="*/ 91 h 182"/>
                  <a:gd name="T12" fmla="*/ 91 w 2945"/>
                  <a:gd name="T13" fmla="*/ 182 h 182"/>
                </a:gdLst>
                <a:ahLst/>
                <a:cxnLst>
                  <a:cxn ang="0">
                    <a:pos x="T0" y="T1"/>
                  </a:cxn>
                  <a:cxn ang="0">
                    <a:pos x="T2" y="T3"/>
                  </a:cxn>
                  <a:cxn ang="0">
                    <a:pos x="T4" y="T5"/>
                  </a:cxn>
                  <a:cxn ang="0">
                    <a:pos x="T6" y="T7"/>
                  </a:cxn>
                  <a:cxn ang="0">
                    <a:pos x="T8" y="T9"/>
                  </a:cxn>
                  <a:cxn ang="0">
                    <a:pos x="T10" y="T11"/>
                  </a:cxn>
                  <a:cxn ang="0">
                    <a:pos x="T12" y="T13"/>
                  </a:cxn>
                </a:cxnLst>
                <a:rect l="0" t="0" r="r" b="b"/>
                <a:pathLst>
                  <a:path w="2945" h="182">
                    <a:moveTo>
                      <a:pt x="91" y="182"/>
                    </a:moveTo>
                    <a:cubicBezTo>
                      <a:pt x="2854" y="182"/>
                      <a:pt x="2854" y="182"/>
                      <a:pt x="2854" y="182"/>
                    </a:cubicBezTo>
                    <a:cubicBezTo>
                      <a:pt x="2909" y="182"/>
                      <a:pt x="2945" y="146"/>
                      <a:pt x="2945" y="91"/>
                    </a:cubicBezTo>
                    <a:cubicBezTo>
                      <a:pt x="2945" y="37"/>
                      <a:pt x="2909" y="0"/>
                      <a:pt x="2854" y="0"/>
                    </a:cubicBezTo>
                    <a:cubicBezTo>
                      <a:pt x="91" y="0"/>
                      <a:pt x="91" y="0"/>
                      <a:pt x="91" y="0"/>
                    </a:cubicBezTo>
                    <a:cubicBezTo>
                      <a:pt x="36" y="0"/>
                      <a:pt x="0" y="37"/>
                      <a:pt x="0" y="91"/>
                    </a:cubicBezTo>
                    <a:cubicBezTo>
                      <a:pt x="0" y="146"/>
                      <a:pt x="36" y="182"/>
                      <a:pt x="91" y="1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83" name="Freeform 40">
                <a:extLst>
                  <a:ext uri="{FF2B5EF4-FFF2-40B4-BE49-F238E27FC236}">
                    <a16:creationId xmlns:a16="http://schemas.microsoft.com/office/drawing/2014/main" xmlns="" id="{76E003A5-C84F-45DF-BC0D-50739C448CEC}"/>
                  </a:ext>
                </a:extLst>
              </p:cNvPr>
              <p:cNvSpPr>
                <a:spLocks/>
              </p:cNvSpPr>
              <p:nvPr/>
            </p:nvSpPr>
            <p:spPr bwMode="auto">
              <a:xfrm>
                <a:off x="1165225" y="3906838"/>
                <a:ext cx="784225" cy="47625"/>
              </a:xfrm>
              <a:custGeom>
                <a:avLst/>
                <a:gdLst>
                  <a:gd name="T0" fmla="*/ 2936 w 2936"/>
                  <a:gd name="T1" fmla="*/ 91 h 182"/>
                  <a:gd name="T2" fmla="*/ 2845 w 2936"/>
                  <a:gd name="T3" fmla="*/ 0 h 182"/>
                  <a:gd name="T4" fmla="*/ 91 w 2936"/>
                  <a:gd name="T5" fmla="*/ 0 h 182"/>
                  <a:gd name="T6" fmla="*/ 0 w 2936"/>
                  <a:gd name="T7" fmla="*/ 91 h 182"/>
                  <a:gd name="T8" fmla="*/ 91 w 2936"/>
                  <a:gd name="T9" fmla="*/ 182 h 182"/>
                  <a:gd name="T10" fmla="*/ 2854 w 2936"/>
                  <a:gd name="T11" fmla="*/ 182 h 182"/>
                  <a:gd name="T12" fmla="*/ 2936 w 2936"/>
                  <a:gd name="T13" fmla="*/ 91 h 182"/>
                </a:gdLst>
                <a:ahLst/>
                <a:cxnLst>
                  <a:cxn ang="0">
                    <a:pos x="T0" y="T1"/>
                  </a:cxn>
                  <a:cxn ang="0">
                    <a:pos x="T2" y="T3"/>
                  </a:cxn>
                  <a:cxn ang="0">
                    <a:pos x="T4" y="T5"/>
                  </a:cxn>
                  <a:cxn ang="0">
                    <a:pos x="T6" y="T7"/>
                  </a:cxn>
                  <a:cxn ang="0">
                    <a:pos x="T8" y="T9"/>
                  </a:cxn>
                  <a:cxn ang="0">
                    <a:pos x="T10" y="T11"/>
                  </a:cxn>
                  <a:cxn ang="0">
                    <a:pos x="T12" y="T13"/>
                  </a:cxn>
                </a:cxnLst>
                <a:rect l="0" t="0" r="r" b="b"/>
                <a:pathLst>
                  <a:path w="2936" h="182">
                    <a:moveTo>
                      <a:pt x="2936" y="91"/>
                    </a:moveTo>
                    <a:cubicBezTo>
                      <a:pt x="2936" y="36"/>
                      <a:pt x="2900" y="0"/>
                      <a:pt x="2845" y="0"/>
                    </a:cubicBezTo>
                    <a:cubicBezTo>
                      <a:pt x="91" y="0"/>
                      <a:pt x="91" y="0"/>
                      <a:pt x="91" y="0"/>
                    </a:cubicBezTo>
                    <a:cubicBezTo>
                      <a:pt x="36" y="0"/>
                      <a:pt x="0" y="36"/>
                      <a:pt x="0" y="91"/>
                    </a:cubicBezTo>
                    <a:cubicBezTo>
                      <a:pt x="0" y="145"/>
                      <a:pt x="36" y="182"/>
                      <a:pt x="91" y="182"/>
                    </a:cubicBezTo>
                    <a:cubicBezTo>
                      <a:pt x="2854" y="182"/>
                      <a:pt x="2854" y="182"/>
                      <a:pt x="2854" y="182"/>
                    </a:cubicBezTo>
                    <a:cubicBezTo>
                      <a:pt x="2900" y="182"/>
                      <a:pt x="2936" y="136"/>
                      <a:pt x="2936" y="9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84" name="Freeform 41">
                <a:extLst>
                  <a:ext uri="{FF2B5EF4-FFF2-40B4-BE49-F238E27FC236}">
                    <a16:creationId xmlns:a16="http://schemas.microsoft.com/office/drawing/2014/main" xmlns="" id="{0D28EB63-63CF-4362-970C-5B342ECA49E9}"/>
                  </a:ext>
                </a:extLst>
              </p:cNvPr>
              <p:cNvSpPr>
                <a:spLocks/>
              </p:cNvSpPr>
              <p:nvPr/>
            </p:nvSpPr>
            <p:spPr bwMode="auto">
              <a:xfrm>
                <a:off x="1638300" y="4083050"/>
                <a:ext cx="412750" cy="49213"/>
              </a:xfrm>
              <a:custGeom>
                <a:avLst/>
                <a:gdLst>
                  <a:gd name="T0" fmla="*/ 1463 w 1545"/>
                  <a:gd name="T1" fmla="*/ 0 h 181"/>
                  <a:gd name="T2" fmla="*/ 91 w 1545"/>
                  <a:gd name="T3" fmla="*/ 0 h 181"/>
                  <a:gd name="T4" fmla="*/ 0 w 1545"/>
                  <a:gd name="T5" fmla="*/ 91 h 181"/>
                  <a:gd name="T6" fmla="*/ 91 w 1545"/>
                  <a:gd name="T7" fmla="*/ 181 h 181"/>
                  <a:gd name="T8" fmla="*/ 1454 w 1545"/>
                  <a:gd name="T9" fmla="*/ 181 h 181"/>
                  <a:gd name="T10" fmla="*/ 1545 w 1545"/>
                  <a:gd name="T11" fmla="*/ 91 h 181"/>
                  <a:gd name="T12" fmla="*/ 1463 w 1545"/>
                  <a:gd name="T13" fmla="*/ 0 h 181"/>
                </a:gdLst>
                <a:ahLst/>
                <a:cxnLst>
                  <a:cxn ang="0">
                    <a:pos x="T0" y="T1"/>
                  </a:cxn>
                  <a:cxn ang="0">
                    <a:pos x="T2" y="T3"/>
                  </a:cxn>
                  <a:cxn ang="0">
                    <a:pos x="T4" y="T5"/>
                  </a:cxn>
                  <a:cxn ang="0">
                    <a:pos x="T6" y="T7"/>
                  </a:cxn>
                  <a:cxn ang="0">
                    <a:pos x="T8" y="T9"/>
                  </a:cxn>
                  <a:cxn ang="0">
                    <a:pos x="T10" y="T11"/>
                  </a:cxn>
                  <a:cxn ang="0">
                    <a:pos x="T12" y="T13"/>
                  </a:cxn>
                </a:cxnLst>
                <a:rect l="0" t="0" r="r" b="b"/>
                <a:pathLst>
                  <a:path w="1545" h="181">
                    <a:moveTo>
                      <a:pt x="1463" y="0"/>
                    </a:moveTo>
                    <a:cubicBezTo>
                      <a:pt x="91" y="0"/>
                      <a:pt x="91" y="0"/>
                      <a:pt x="91" y="0"/>
                    </a:cubicBezTo>
                    <a:cubicBezTo>
                      <a:pt x="36" y="0"/>
                      <a:pt x="0" y="36"/>
                      <a:pt x="0" y="91"/>
                    </a:cubicBezTo>
                    <a:cubicBezTo>
                      <a:pt x="0" y="145"/>
                      <a:pt x="36" y="181"/>
                      <a:pt x="91" y="181"/>
                    </a:cubicBezTo>
                    <a:cubicBezTo>
                      <a:pt x="1454" y="181"/>
                      <a:pt x="1454" y="181"/>
                      <a:pt x="1454" y="181"/>
                    </a:cubicBezTo>
                    <a:cubicBezTo>
                      <a:pt x="1509" y="181"/>
                      <a:pt x="1545" y="145"/>
                      <a:pt x="1545" y="91"/>
                    </a:cubicBezTo>
                    <a:cubicBezTo>
                      <a:pt x="1545" y="36"/>
                      <a:pt x="1509" y="0"/>
                      <a:pt x="146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grpSp>
        <p:nvGrpSpPr>
          <p:cNvPr id="85" name="Group 4">
            <a:extLst>
              <a:ext uri="{FF2B5EF4-FFF2-40B4-BE49-F238E27FC236}">
                <a16:creationId xmlns:a16="http://schemas.microsoft.com/office/drawing/2014/main" xmlns="" id="{881F3F6A-CDB2-4DB7-9831-15210F09028E}"/>
              </a:ext>
            </a:extLst>
          </p:cNvPr>
          <p:cNvGrpSpPr/>
          <p:nvPr/>
        </p:nvGrpSpPr>
        <p:grpSpPr>
          <a:xfrm>
            <a:off x="6911012" y="3995968"/>
            <a:ext cx="842875" cy="842875"/>
            <a:chOff x="6911012" y="3995968"/>
            <a:chExt cx="842875" cy="842875"/>
          </a:xfrm>
        </p:grpSpPr>
        <p:sp>
          <p:nvSpPr>
            <p:cNvPr id="86" name="Oval 16">
              <a:extLst>
                <a:ext uri="{FF2B5EF4-FFF2-40B4-BE49-F238E27FC236}">
                  <a16:creationId xmlns:a16="http://schemas.microsoft.com/office/drawing/2014/main" xmlns="" id="{5F18660F-1B4B-4ACF-A5C6-0BE769D4C60E}"/>
                </a:ext>
              </a:extLst>
            </p:cNvPr>
            <p:cNvSpPr/>
            <p:nvPr/>
          </p:nvSpPr>
          <p:spPr>
            <a:xfrm>
              <a:off x="6911012" y="3995968"/>
              <a:ext cx="842875" cy="842875"/>
            </a:xfrm>
            <a:prstGeom prst="ellipse">
              <a:avLst/>
            </a:prstGeom>
            <a:gradFill flip="none" rotWithShape="1">
              <a:gsLst>
                <a:gs pos="0">
                  <a:schemeClr val="bg1"/>
                </a:gs>
                <a:gs pos="100000">
                  <a:schemeClr val="bg1">
                    <a:lumMod val="85000"/>
                  </a:schemeClr>
                </a:gs>
              </a:gsLst>
              <a:lin ang="2700000" scaled="1"/>
              <a:tileRect/>
            </a:gradFill>
            <a:ln>
              <a:noFill/>
            </a:ln>
            <a:effectLst>
              <a:outerShdw blurRad="127000" dist="381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87" name="Group 87">
              <a:extLst>
                <a:ext uri="{FF2B5EF4-FFF2-40B4-BE49-F238E27FC236}">
                  <a16:creationId xmlns:a16="http://schemas.microsoft.com/office/drawing/2014/main" xmlns="" id="{DDF53BE6-227A-4931-A40A-D9072C2A454E}"/>
                </a:ext>
              </a:extLst>
            </p:cNvPr>
            <p:cNvGrpSpPr/>
            <p:nvPr/>
          </p:nvGrpSpPr>
          <p:grpSpPr>
            <a:xfrm>
              <a:off x="7052165" y="4144187"/>
              <a:ext cx="559126" cy="546436"/>
              <a:chOff x="869950" y="3732213"/>
              <a:chExt cx="2378075" cy="2324100"/>
            </a:xfrm>
            <a:solidFill>
              <a:schemeClr val="tx1">
                <a:lumMod val="85000"/>
                <a:lumOff val="15000"/>
              </a:schemeClr>
            </a:solidFill>
          </p:grpSpPr>
          <p:sp>
            <p:nvSpPr>
              <p:cNvPr id="88" name="Freeform 45">
                <a:extLst>
                  <a:ext uri="{FF2B5EF4-FFF2-40B4-BE49-F238E27FC236}">
                    <a16:creationId xmlns:a16="http://schemas.microsoft.com/office/drawing/2014/main" xmlns="" id="{FB9E7722-47F9-4B5F-93BC-CCE4A174D1CF}"/>
                  </a:ext>
                </a:extLst>
              </p:cNvPr>
              <p:cNvSpPr>
                <a:spLocks/>
              </p:cNvSpPr>
              <p:nvPr/>
            </p:nvSpPr>
            <p:spPr bwMode="auto">
              <a:xfrm>
                <a:off x="2641600" y="4962526"/>
                <a:ext cx="225425" cy="147638"/>
              </a:xfrm>
              <a:custGeom>
                <a:avLst/>
                <a:gdLst>
                  <a:gd name="T0" fmla="*/ 483 w 571"/>
                  <a:gd name="T1" fmla="*/ 0 h 373"/>
                  <a:gd name="T2" fmla="*/ 396 w 571"/>
                  <a:gd name="T3" fmla="*/ 88 h 373"/>
                  <a:gd name="T4" fmla="*/ 285 w 571"/>
                  <a:gd name="T5" fmla="*/ 198 h 373"/>
                  <a:gd name="T6" fmla="*/ 174 w 571"/>
                  <a:gd name="T7" fmla="*/ 88 h 373"/>
                  <a:gd name="T8" fmla="*/ 87 w 571"/>
                  <a:gd name="T9" fmla="*/ 0 h 373"/>
                  <a:gd name="T10" fmla="*/ 0 w 571"/>
                  <a:gd name="T11" fmla="*/ 88 h 373"/>
                  <a:gd name="T12" fmla="*/ 285 w 571"/>
                  <a:gd name="T13" fmla="*/ 373 h 373"/>
                  <a:gd name="T14" fmla="*/ 571 w 571"/>
                  <a:gd name="T15" fmla="*/ 88 h 373"/>
                  <a:gd name="T16" fmla="*/ 483 w 571"/>
                  <a:gd name="T1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1" h="373">
                    <a:moveTo>
                      <a:pt x="483" y="0"/>
                    </a:moveTo>
                    <a:cubicBezTo>
                      <a:pt x="435" y="0"/>
                      <a:pt x="396" y="39"/>
                      <a:pt x="396" y="88"/>
                    </a:cubicBezTo>
                    <a:cubicBezTo>
                      <a:pt x="396" y="149"/>
                      <a:pt x="346" y="198"/>
                      <a:pt x="285" y="198"/>
                    </a:cubicBezTo>
                    <a:cubicBezTo>
                      <a:pt x="224" y="198"/>
                      <a:pt x="174" y="149"/>
                      <a:pt x="174" y="88"/>
                    </a:cubicBezTo>
                    <a:cubicBezTo>
                      <a:pt x="174" y="39"/>
                      <a:pt x="135" y="0"/>
                      <a:pt x="87" y="0"/>
                    </a:cubicBezTo>
                    <a:cubicBezTo>
                      <a:pt x="39" y="0"/>
                      <a:pt x="0" y="39"/>
                      <a:pt x="0" y="88"/>
                    </a:cubicBezTo>
                    <a:cubicBezTo>
                      <a:pt x="0" y="245"/>
                      <a:pt x="128" y="373"/>
                      <a:pt x="285" y="373"/>
                    </a:cubicBezTo>
                    <a:cubicBezTo>
                      <a:pt x="442" y="373"/>
                      <a:pt x="571" y="245"/>
                      <a:pt x="571" y="88"/>
                    </a:cubicBezTo>
                    <a:cubicBezTo>
                      <a:pt x="571" y="39"/>
                      <a:pt x="531" y="0"/>
                      <a:pt x="48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89" name="Freeform 46">
                <a:extLst>
                  <a:ext uri="{FF2B5EF4-FFF2-40B4-BE49-F238E27FC236}">
                    <a16:creationId xmlns:a16="http://schemas.microsoft.com/office/drawing/2014/main" xmlns="" id="{E15608A4-3C22-4D6C-A8EC-2CE621CA4B8C}"/>
                  </a:ext>
                </a:extLst>
              </p:cNvPr>
              <p:cNvSpPr>
                <a:spLocks noEditPoints="1"/>
              </p:cNvSpPr>
              <p:nvPr/>
            </p:nvSpPr>
            <p:spPr bwMode="auto">
              <a:xfrm>
                <a:off x="869950" y="3732213"/>
                <a:ext cx="2378075" cy="2324100"/>
              </a:xfrm>
              <a:custGeom>
                <a:avLst/>
                <a:gdLst>
                  <a:gd name="T0" fmla="*/ 5459 w 6000"/>
                  <a:gd name="T1" fmla="*/ 2980 h 5880"/>
                  <a:gd name="T2" fmla="*/ 5125 w 6000"/>
                  <a:gd name="T3" fmla="*/ 1842 h 5880"/>
                  <a:gd name="T4" fmla="*/ 3967 w 6000"/>
                  <a:gd name="T5" fmla="*/ 1731 h 5880"/>
                  <a:gd name="T6" fmla="*/ 3894 w 6000"/>
                  <a:gd name="T7" fmla="*/ 1245 h 5880"/>
                  <a:gd name="T8" fmla="*/ 3423 w 6000"/>
                  <a:gd name="T9" fmla="*/ 1911 h 5880"/>
                  <a:gd name="T10" fmla="*/ 1984 w 6000"/>
                  <a:gd name="T11" fmla="*/ 1911 h 5880"/>
                  <a:gd name="T12" fmla="*/ 2703 w 6000"/>
                  <a:gd name="T13" fmla="*/ 175 h 5880"/>
                  <a:gd name="T14" fmla="*/ 3729 w 6000"/>
                  <a:gd name="T15" fmla="*/ 773 h 5880"/>
                  <a:gd name="T16" fmla="*/ 2703 w 6000"/>
                  <a:gd name="T17" fmla="*/ 0 h 5880"/>
                  <a:gd name="T18" fmla="*/ 1861 w 6000"/>
                  <a:gd name="T19" fmla="*/ 2035 h 5880"/>
                  <a:gd name="T20" fmla="*/ 1909 w 6000"/>
                  <a:gd name="T21" fmla="*/ 2250 h 5880"/>
                  <a:gd name="T22" fmla="*/ 3442 w 6000"/>
                  <a:gd name="T23" fmla="*/ 2415 h 5880"/>
                  <a:gd name="T24" fmla="*/ 3497 w 6000"/>
                  <a:gd name="T25" fmla="*/ 2250 h 5880"/>
                  <a:gd name="T26" fmla="*/ 3546 w 6000"/>
                  <a:gd name="T27" fmla="*/ 2035 h 5880"/>
                  <a:gd name="T28" fmla="*/ 3863 w 6000"/>
                  <a:gd name="T29" fmla="*/ 1884 h 5880"/>
                  <a:gd name="T30" fmla="*/ 4100 w 6000"/>
                  <a:gd name="T31" fmla="*/ 2752 h 5880"/>
                  <a:gd name="T32" fmla="*/ 5014 w 6000"/>
                  <a:gd name="T33" fmla="*/ 2533 h 5880"/>
                  <a:gd name="T34" fmla="*/ 5472 w 6000"/>
                  <a:gd name="T35" fmla="*/ 3213 h 5880"/>
                  <a:gd name="T36" fmla="*/ 5825 w 6000"/>
                  <a:gd name="T37" fmla="*/ 3847 h 5880"/>
                  <a:gd name="T38" fmla="*/ 5171 w 6000"/>
                  <a:gd name="T39" fmla="*/ 4244 h 5880"/>
                  <a:gd name="T40" fmla="*/ 4245 w 6000"/>
                  <a:gd name="T41" fmla="*/ 5673 h 5880"/>
                  <a:gd name="T42" fmla="*/ 3756 w 6000"/>
                  <a:gd name="T43" fmla="*/ 5673 h 5880"/>
                  <a:gd name="T44" fmla="*/ 2985 w 6000"/>
                  <a:gd name="T45" fmla="*/ 5232 h 5880"/>
                  <a:gd name="T46" fmla="*/ 2367 w 6000"/>
                  <a:gd name="T47" fmla="*/ 5673 h 5880"/>
                  <a:gd name="T48" fmla="*/ 1878 w 6000"/>
                  <a:gd name="T49" fmla="*/ 5673 h 5880"/>
                  <a:gd name="T50" fmla="*/ 833 w 6000"/>
                  <a:gd name="T51" fmla="*/ 3507 h 5880"/>
                  <a:gd name="T52" fmla="*/ 1644 w 6000"/>
                  <a:gd name="T53" fmla="*/ 1980 h 5880"/>
                  <a:gd name="T54" fmla="*/ 681 w 6000"/>
                  <a:gd name="T55" fmla="*/ 3189 h 5880"/>
                  <a:gd name="T56" fmla="*/ 359 w 6000"/>
                  <a:gd name="T57" fmla="*/ 2781 h 5880"/>
                  <a:gd name="T58" fmla="*/ 433 w 6000"/>
                  <a:gd name="T59" fmla="*/ 3328 h 5880"/>
                  <a:gd name="T60" fmla="*/ 0 w 6000"/>
                  <a:gd name="T61" fmla="*/ 3616 h 5880"/>
                  <a:gd name="T62" fmla="*/ 107 w 6000"/>
                  <a:gd name="T63" fmla="*/ 3708 h 5880"/>
                  <a:gd name="T64" fmla="*/ 663 w 6000"/>
                  <a:gd name="T65" fmla="*/ 3363 h 5880"/>
                  <a:gd name="T66" fmla="*/ 916 w 6000"/>
                  <a:gd name="T67" fmla="*/ 4470 h 5880"/>
                  <a:gd name="T68" fmla="*/ 1916 w 6000"/>
                  <a:gd name="T69" fmla="*/ 5880 h 5880"/>
                  <a:gd name="T70" fmla="*/ 2599 w 6000"/>
                  <a:gd name="T71" fmla="*/ 5387 h 5880"/>
                  <a:gd name="T72" fmla="*/ 3584 w 6000"/>
                  <a:gd name="T73" fmla="*/ 5706 h 5880"/>
                  <a:gd name="T74" fmla="*/ 4417 w 6000"/>
                  <a:gd name="T75" fmla="*/ 5706 h 5880"/>
                  <a:gd name="T76" fmla="*/ 5375 w 6000"/>
                  <a:gd name="T77" fmla="*/ 4288 h 5880"/>
                  <a:gd name="T78" fmla="*/ 6000 w 6000"/>
                  <a:gd name="T79" fmla="*/ 3440 h 5880"/>
                  <a:gd name="T80" fmla="*/ 4723 w 6000"/>
                  <a:gd name="T81" fmla="*/ 2672 h 5880"/>
                  <a:gd name="T82" fmla="*/ 4031 w 6000"/>
                  <a:gd name="T83" fmla="*/ 1932 h 5880"/>
                  <a:gd name="T84" fmla="*/ 4906 w 6000"/>
                  <a:gd name="T85" fmla="*/ 1597 h 5880"/>
                  <a:gd name="T86" fmla="*/ 271 w 6000"/>
                  <a:gd name="T87" fmla="*/ 2988 h 5880"/>
                  <a:gd name="T88" fmla="*/ 462 w 6000"/>
                  <a:gd name="T89" fmla="*/ 3078 h 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00" h="5880">
                    <a:moveTo>
                      <a:pt x="5771" y="3126"/>
                    </a:moveTo>
                    <a:cubicBezTo>
                      <a:pt x="5525" y="3047"/>
                      <a:pt x="5525" y="3047"/>
                      <a:pt x="5525" y="3047"/>
                    </a:cubicBezTo>
                    <a:cubicBezTo>
                      <a:pt x="5494" y="3037"/>
                      <a:pt x="5469" y="3012"/>
                      <a:pt x="5459" y="2980"/>
                    </a:cubicBezTo>
                    <a:cubicBezTo>
                      <a:pt x="5407" y="2815"/>
                      <a:pt x="5329" y="2660"/>
                      <a:pt x="5226" y="2520"/>
                    </a:cubicBezTo>
                    <a:cubicBezTo>
                      <a:pt x="5180" y="2456"/>
                      <a:pt x="5128" y="2395"/>
                      <a:pt x="5071" y="2337"/>
                    </a:cubicBezTo>
                    <a:cubicBezTo>
                      <a:pt x="5107" y="2178"/>
                      <a:pt x="5127" y="1998"/>
                      <a:pt x="5125" y="1842"/>
                    </a:cubicBezTo>
                    <a:cubicBezTo>
                      <a:pt x="5121" y="1620"/>
                      <a:pt x="5076" y="1489"/>
                      <a:pt x="4989" y="1443"/>
                    </a:cubicBezTo>
                    <a:cubicBezTo>
                      <a:pt x="4941" y="1419"/>
                      <a:pt x="4797" y="1343"/>
                      <a:pt x="4019" y="1700"/>
                    </a:cubicBezTo>
                    <a:cubicBezTo>
                      <a:pt x="4000" y="1708"/>
                      <a:pt x="3983" y="1719"/>
                      <a:pt x="3967" y="1731"/>
                    </a:cubicBezTo>
                    <a:cubicBezTo>
                      <a:pt x="3914" y="1716"/>
                      <a:pt x="3861" y="1703"/>
                      <a:pt x="3807" y="1692"/>
                    </a:cubicBezTo>
                    <a:cubicBezTo>
                      <a:pt x="3800" y="1690"/>
                      <a:pt x="3794" y="1689"/>
                      <a:pt x="3787" y="1688"/>
                    </a:cubicBezTo>
                    <a:cubicBezTo>
                      <a:pt x="3850" y="1550"/>
                      <a:pt x="3887" y="1400"/>
                      <a:pt x="3894" y="1245"/>
                    </a:cubicBezTo>
                    <a:cubicBezTo>
                      <a:pt x="3896" y="1197"/>
                      <a:pt x="3859" y="1156"/>
                      <a:pt x="3811" y="1154"/>
                    </a:cubicBezTo>
                    <a:cubicBezTo>
                      <a:pt x="3763" y="1152"/>
                      <a:pt x="3722" y="1189"/>
                      <a:pt x="3719" y="1238"/>
                    </a:cubicBezTo>
                    <a:cubicBezTo>
                      <a:pt x="3708" y="1492"/>
                      <a:pt x="3603" y="1731"/>
                      <a:pt x="3423" y="1911"/>
                    </a:cubicBezTo>
                    <a:cubicBezTo>
                      <a:pt x="3315" y="2019"/>
                      <a:pt x="3189" y="2097"/>
                      <a:pt x="3055" y="2146"/>
                    </a:cubicBezTo>
                    <a:cubicBezTo>
                      <a:pt x="2822" y="2113"/>
                      <a:pt x="2585" y="2113"/>
                      <a:pt x="2352" y="2146"/>
                    </a:cubicBezTo>
                    <a:cubicBezTo>
                      <a:pt x="2218" y="2097"/>
                      <a:pt x="2092" y="2019"/>
                      <a:pt x="1984" y="1911"/>
                    </a:cubicBezTo>
                    <a:cubicBezTo>
                      <a:pt x="1792" y="1719"/>
                      <a:pt x="1686" y="1463"/>
                      <a:pt x="1686" y="1192"/>
                    </a:cubicBezTo>
                    <a:cubicBezTo>
                      <a:pt x="1686" y="920"/>
                      <a:pt x="1792" y="665"/>
                      <a:pt x="1984" y="473"/>
                    </a:cubicBezTo>
                    <a:cubicBezTo>
                      <a:pt x="2176" y="280"/>
                      <a:pt x="2432" y="175"/>
                      <a:pt x="2703" y="175"/>
                    </a:cubicBezTo>
                    <a:cubicBezTo>
                      <a:pt x="2975" y="175"/>
                      <a:pt x="3230" y="280"/>
                      <a:pt x="3423" y="473"/>
                    </a:cubicBezTo>
                    <a:cubicBezTo>
                      <a:pt x="3500" y="550"/>
                      <a:pt x="3564" y="638"/>
                      <a:pt x="3612" y="734"/>
                    </a:cubicBezTo>
                    <a:cubicBezTo>
                      <a:pt x="3634" y="777"/>
                      <a:pt x="3686" y="795"/>
                      <a:pt x="3729" y="773"/>
                    </a:cubicBezTo>
                    <a:cubicBezTo>
                      <a:pt x="3773" y="751"/>
                      <a:pt x="3790" y="699"/>
                      <a:pt x="3768" y="656"/>
                    </a:cubicBezTo>
                    <a:cubicBezTo>
                      <a:pt x="3711" y="543"/>
                      <a:pt x="3636" y="439"/>
                      <a:pt x="3546" y="349"/>
                    </a:cubicBezTo>
                    <a:cubicBezTo>
                      <a:pt x="3321" y="124"/>
                      <a:pt x="3022" y="0"/>
                      <a:pt x="2703" y="0"/>
                    </a:cubicBezTo>
                    <a:cubicBezTo>
                      <a:pt x="2385" y="0"/>
                      <a:pt x="2086" y="124"/>
                      <a:pt x="1861" y="349"/>
                    </a:cubicBezTo>
                    <a:cubicBezTo>
                      <a:pt x="1635" y="574"/>
                      <a:pt x="1512" y="873"/>
                      <a:pt x="1512" y="1192"/>
                    </a:cubicBezTo>
                    <a:cubicBezTo>
                      <a:pt x="1512" y="1510"/>
                      <a:pt x="1635" y="1809"/>
                      <a:pt x="1861" y="2035"/>
                    </a:cubicBezTo>
                    <a:cubicBezTo>
                      <a:pt x="1926" y="2099"/>
                      <a:pt x="1996" y="2155"/>
                      <a:pt x="2071" y="2202"/>
                    </a:cubicBezTo>
                    <a:cubicBezTo>
                      <a:pt x="2071" y="2202"/>
                      <a:pt x="2071" y="2202"/>
                      <a:pt x="2071" y="2202"/>
                    </a:cubicBezTo>
                    <a:cubicBezTo>
                      <a:pt x="2017" y="2216"/>
                      <a:pt x="1963" y="2232"/>
                      <a:pt x="1909" y="2250"/>
                    </a:cubicBezTo>
                    <a:cubicBezTo>
                      <a:pt x="1864" y="2265"/>
                      <a:pt x="1839" y="2315"/>
                      <a:pt x="1854" y="2360"/>
                    </a:cubicBezTo>
                    <a:cubicBezTo>
                      <a:pt x="1870" y="2406"/>
                      <a:pt x="1919" y="2431"/>
                      <a:pt x="1965" y="2415"/>
                    </a:cubicBezTo>
                    <a:cubicBezTo>
                      <a:pt x="2441" y="2256"/>
                      <a:pt x="2966" y="2256"/>
                      <a:pt x="3442" y="2415"/>
                    </a:cubicBezTo>
                    <a:cubicBezTo>
                      <a:pt x="3451" y="2419"/>
                      <a:pt x="3460" y="2420"/>
                      <a:pt x="3469" y="2420"/>
                    </a:cubicBezTo>
                    <a:cubicBezTo>
                      <a:pt x="3506" y="2420"/>
                      <a:pt x="3540" y="2397"/>
                      <a:pt x="3552" y="2360"/>
                    </a:cubicBezTo>
                    <a:cubicBezTo>
                      <a:pt x="3568" y="2315"/>
                      <a:pt x="3543" y="2265"/>
                      <a:pt x="3497" y="2250"/>
                    </a:cubicBezTo>
                    <a:cubicBezTo>
                      <a:pt x="3444" y="2232"/>
                      <a:pt x="3390" y="2216"/>
                      <a:pt x="3336" y="2202"/>
                    </a:cubicBezTo>
                    <a:cubicBezTo>
                      <a:pt x="3336" y="2202"/>
                      <a:pt x="3336" y="2202"/>
                      <a:pt x="3336" y="2202"/>
                    </a:cubicBezTo>
                    <a:cubicBezTo>
                      <a:pt x="3411" y="2155"/>
                      <a:pt x="3481" y="2099"/>
                      <a:pt x="3546" y="2035"/>
                    </a:cubicBezTo>
                    <a:cubicBezTo>
                      <a:pt x="3604" y="1977"/>
                      <a:pt x="3654" y="1914"/>
                      <a:pt x="3698" y="1848"/>
                    </a:cubicBezTo>
                    <a:cubicBezTo>
                      <a:pt x="3722" y="1852"/>
                      <a:pt x="3746" y="1857"/>
                      <a:pt x="3770" y="1862"/>
                    </a:cubicBezTo>
                    <a:cubicBezTo>
                      <a:pt x="3801" y="1869"/>
                      <a:pt x="3832" y="1876"/>
                      <a:pt x="3863" y="1884"/>
                    </a:cubicBezTo>
                    <a:cubicBezTo>
                      <a:pt x="3862" y="1888"/>
                      <a:pt x="3861" y="1892"/>
                      <a:pt x="3860" y="1896"/>
                    </a:cubicBezTo>
                    <a:cubicBezTo>
                      <a:pt x="3818" y="2098"/>
                      <a:pt x="3821" y="2276"/>
                      <a:pt x="3869" y="2427"/>
                    </a:cubicBezTo>
                    <a:cubicBezTo>
                      <a:pt x="3912" y="2562"/>
                      <a:pt x="3990" y="2671"/>
                      <a:pt x="4100" y="2752"/>
                    </a:cubicBezTo>
                    <a:cubicBezTo>
                      <a:pt x="4230" y="2848"/>
                      <a:pt x="4388" y="2889"/>
                      <a:pt x="4530" y="2889"/>
                    </a:cubicBezTo>
                    <a:cubicBezTo>
                      <a:pt x="4637" y="2889"/>
                      <a:pt x="4736" y="2865"/>
                      <a:pt x="4809" y="2824"/>
                    </a:cubicBezTo>
                    <a:cubicBezTo>
                      <a:pt x="4891" y="2778"/>
                      <a:pt x="4959" y="2680"/>
                      <a:pt x="5014" y="2533"/>
                    </a:cubicBezTo>
                    <a:cubicBezTo>
                      <a:pt x="5039" y="2562"/>
                      <a:pt x="5063" y="2592"/>
                      <a:pt x="5085" y="2623"/>
                    </a:cubicBezTo>
                    <a:cubicBezTo>
                      <a:pt x="5176" y="2748"/>
                      <a:pt x="5246" y="2885"/>
                      <a:pt x="5292" y="3032"/>
                    </a:cubicBezTo>
                    <a:cubicBezTo>
                      <a:pt x="5319" y="3118"/>
                      <a:pt x="5386" y="3186"/>
                      <a:pt x="5472" y="3213"/>
                    </a:cubicBezTo>
                    <a:cubicBezTo>
                      <a:pt x="5718" y="3292"/>
                      <a:pt x="5718" y="3292"/>
                      <a:pt x="5718" y="3292"/>
                    </a:cubicBezTo>
                    <a:cubicBezTo>
                      <a:pt x="5782" y="3313"/>
                      <a:pt x="5825" y="3372"/>
                      <a:pt x="5825" y="3440"/>
                    </a:cubicBezTo>
                    <a:cubicBezTo>
                      <a:pt x="5825" y="3847"/>
                      <a:pt x="5825" y="3847"/>
                      <a:pt x="5825" y="3847"/>
                    </a:cubicBezTo>
                    <a:cubicBezTo>
                      <a:pt x="5825" y="3915"/>
                      <a:pt x="5782" y="3974"/>
                      <a:pt x="5718" y="3995"/>
                    </a:cubicBezTo>
                    <a:cubicBezTo>
                      <a:pt x="5322" y="4122"/>
                      <a:pt x="5322" y="4122"/>
                      <a:pt x="5322" y="4122"/>
                    </a:cubicBezTo>
                    <a:cubicBezTo>
                      <a:pt x="5258" y="4142"/>
                      <a:pt x="5205" y="4185"/>
                      <a:pt x="5171" y="4244"/>
                    </a:cubicBezTo>
                    <a:cubicBezTo>
                      <a:pt x="5015" y="4513"/>
                      <a:pt x="4771" y="4736"/>
                      <a:pt x="4444" y="4906"/>
                    </a:cubicBezTo>
                    <a:cubicBezTo>
                      <a:pt x="4406" y="4925"/>
                      <a:pt x="4380" y="4960"/>
                      <a:pt x="4372" y="5002"/>
                    </a:cubicBezTo>
                    <a:cubicBezTo>
                      <a:pt x="4245" y="5673"/>
                      <a:pt x="4245" y="5673"/>
                      <a:pt x="4245" y="5673"/>
                    </a:cubicBezTo>
                    <a:cubicBezTo>
                      <a:pt x="4242" y="5692"/>
                      <a:pt x="4225" y="5705"/>
                      <a:pt x="4207" y="5705"/>
                    </a:cubicBezTo>
                    <a:cubicBezTo>
                      <a:pt x="3794" y="5705"/>
                      <a:pt x="3794" y="5705"/>
                      <a:pt x="3794" y="5705"/>
                    </a:cubicBezTo>
                    <a:cubicBezTo>
                      <a:pt x="3775" y="5705"/>
                      <a:pt x="3759" y="5692"/>
                      <a:pt x="3756" y="5673"/>
                    </a:cubicBezTo>
                    <a:cubicBezTo>
                      <a:pt x="3685" y="5302"/>
                      <a:pt x="3685" y="5302"/>
                      <a:pt x="3685" y="5302"/>
                    </a:cubicBezTo>
                    <a:cubicBezTo>
                      <a:pt x="3672" y="5229"/>
                      <a:pt x="3603" y="5181"/>
                      <a:pt x="3529" y="5192"/>
                    </a:cubicBezTo>
                    <a:cubicBezTo>
                      <a:pt x="3352" y="5219"/>
                      <a:pt x="3169" y="5232"/>
                      <a:pt x="2985" y="5232"/>
                    </a:cubicBezTo>
                    <a:cubicBezTo>
                      <a:pt x="2849" y="5232"/>
                      <a:pt x="2714" y="5225"/>
                      <a:pt x="2585" y="5210"/>
                    </a:cubicBezTo>
                    <a:cubicBezTo>
                      <a:pt x="2514" y="5202"/>
                      <a:pt x="2447" y="5250"/>
                      <a:pt x="2434" y="5321"/>
                    </a:cubicBezTo>
                    <a:cubicBezTo>
                      <a:pt x="2367" y="5673"/>
                      <a:pt x="2367" y="5673"/>
                      <a:pt x="2367" y="5673"/>
                    </a:cubicBezTo>
                    <a:cubicBezTo>
                      <a:pt x="2364" y="5692"/>
                      <a:pt x="2347" y="5705"/>
                      <a:pt x="2329" y="5705"/>
                    </a:cubicBezTo>
                    <a:cubicBezTo>
                      <a:pt x="1916" y="5705"/>
                      <a:pt x="1916" y="5705"/>
                      <a:pt x="1916" y="5705"/>
                    </a:cubicBezTo>
                    <a:cubicBezTo>
                      <a:pt x="1897" y="5705"/>
                      <a:pt x="1881" y="5692"/>
                      <a:pt x="1878" y="5673"/>
                    </a:cubicBezTo>
                    <a:cubicBezTo>
                      <a:pt x="1756" y="5039"/>
                      <a:pt x="1756" y="5039"/>
                      <a:pt x="1756" y="5039"/>
                    </a:cubicBezTo>
                    <a:cubicBezTo>
                      <a:pt x="1748" y="4998"/>
                      <a:pt x="1722" y="4963"/>
                      <a:pt x="1685" y="4944"/>
                    </a:cubicBezTo>
                    <a:cubicBezTo>
                      <a:pt x="1128" y="4646"/>
                      <a:pt x="833" y="4149"/>
                      <a:pt x="833" y="3507"/>
                    </a:cubicBezTo>
                    <a:cubicBezTo>
                      <a:pt x="833" y="3182"/>
                      <a:pt x="904" y="2895"/>
                      <a:pt x="1045" y="2653"/>
                    </a:cubicBezTo>
                    <a:cubicBezTo>
                      <a:pt x="1175" y="2428"/>
                      <a:pt x="1366" y="2241"/>
                      <a:pt x="1612" y="2099"/>
                    </a:cubicBezTo>
                    <a:cubicBezTo>
                      <a:pt x="1654" y="2075"/>
                      <a:pt x="1668" y="2022"/>
                      <a:pt x="1644" y="1980"/>
                    </a:cubicBezTo>
                    <a:cubicBezTo>
                      <a:pt x="1620" y="1938"/>
                      <a:pt x="1566" y="1924"/>
                      <a:pt x="1525" y="1948"/>
                    </a:cubicBezTo>
                    <a:cubicBezTo>
                      <a:pt x="1048" y="2224"/>
                      <a:pt x="760" y="2649"/>
                      <a:pt x="681" y="3189"/>
                    </a:cubicBezTo>
                    <a:cubicBezTo>
                      <a:pt x="681" y="3189"/>
                      <a:pt x="681" y="3189"/>
                      <a:pt x="681" y="3189"/>
                    </a:cubicBezTo>
                    <a:cubicBezTo>
                      <a:pt x="673" y="3189"/>
                      <a:pt x="664" y="3188"/>
                      <a:pt x="656" y="3187"/>
                    </a:cubicBezTo>
                    <a:cubicBezTo>
                      <a:pt x="658" y="3129"/>
                      <a:pt x="647" y="3070"/>
                      <a:pt x="624" y="3013"/>
                    </a:cubicBezTo>
                    <a:cubicBezTo>
                      <a:pt x="573" y="2887"/>
                      <a:pt x="469" y="2796"/>
                      <a:pt x="359" y="2781"/>
                    </a:cubicBezTo>
                    <a:cubicBezTo>
                      <a:pt x="272" y="2770"/>
                      <a:pt x="189" y="2807"/>
                      <a:pt x="132" y="2883"/>
                    </a:cubicBezTo>
                    <a:cubicBezTo>
                      <a:pt x="48" y="2993"/>
                      <a:pt x="62" y="3080"/>
                      <a:pt x="88" y="3133"/>
                    </a:cubicBezTo>
                    <a:cubicBezTo>
                      <a:pt x="132" y="3224"/>
                      <a:pt x="245" y="3288"/>
                      <a:pt x="433" y="3328"/>
                    </a:cubicBezTo>
                    <a:cubicBezTo>
                      <a:pt x="428" y="3336"/>
                      <a:pt x="422" y="3344"/>
                      <a:pt x="416" y="3352"/>
                    </a:cubicBezTo>
                    <a:cubicBezTo>
                      <a:pt x="305" y="3491"/>
                      <a:pt x="174" y="3522"/>
                      <a:pt x="89" y="3524"/>
                    </a:cubicBezTo>
                    <a:cubicBezTo>
                      <a:pt x="40" y="3526"/>
                      <a:pt x="0" y="3566"/>
                      <a:pt x="0" y="3616"/>
                    </a:cubicBezTo>
                    <a:cubicBezTo>
                      <a:pt x="0" y="3616"/>
                      <a:pt x="0" y="3616"/>
                      <a:pt x="0" y="3616"/>
                    </a:cubicBezTo>
                    <a:cubicBezTo>
                      <a:pt x="0" y="3665"/>
                      <a:pt x="39" y="3705"/>
                      <a:pt x="88" y="3707"/>
                    </a:cubicBezTo>
                    <a:cubicBezTo>
                      <a:pt x="94" y="3708"/>
                      <a:pt x="100" y="3708"/>
                      <a:pt x="107" y="3708"/>
                    </a:cubicBezTo>
                    <a:cubicBezTo>
                      <a:pt x="215" y="3708"/>
                      <a:pt x="387" y="3668"/>
                      <a:pt x="552" y="3461"/>
                    </a:cubicBezTo>
                    <a:cubicBezTo>
                      <a:pt x="578" y="3428"/>
                      <a:pt x="600" y="3393"/>
                      <a:pt x="616" y="3358"/>
                    </a:cubicBezTo>
                    <a:cubicBezTo>
                      <a:pt x="632" y="3360"/>
                      <a:pt x="648" y="3361"/>
                      <a:pt x="663" y="3363"/>
                    </a:cubicBezTo>
                    <a:cubicBezTo>
                      <a:pt x="663" y="3362"/>
                      <a:pt x="663" y="3362"/>
                      <a:pt x="663" y="3362"/>
                    </a:cubicBezTo>
                    <a:cubicBezTo>
                      <a:pt x="660" y="3410"/>
                      <a:pt x="659" y="3458"/>
                      <a:pt x="659" y="3507"/>
                    </a:cubicBezTo>
                    <a:cubicBezTo>
                      <a:pt x="659" y="3870"/>
                      <a:pt x="746" y="4194"/>
                      <a:pt x="916" y="4470"/>
                    </a:cubicBezTo>
                    <a:cubicBezTo>
                      <a:pt x="1074" y="4725"/>
                      <a:pt x="1300" y="4933"/>
                      <a:pt x="1587" y="5089"/>
                    </a:cubicBezTo>
                    <a:cubicBezTo>
                      <a:pt x="1706" y="5706"/>
                      <a:pt x="1706" y="5706"/>
                      <a:pt x="1706" y="5706"/>
                    </a:cubicBezTo>
                    <a:cubicBezTo>
                      <a:pt x="1725" y="5807"/>
                      <a:pt x="1814" y="5880"/>
                      <a:pt x="1916" y="5880"/>
                    </a:cubicBezTo>
                    <a:cubicBezTo>
                      <a:pt x="2329" y="5880"/>
                      <a:pt x="2329" y="5880"/>
                      <a:pt x="2329" y="5880"/>
                    </a:cubicBezTo>
                    <a:cubicBezTo>
                      <a:pt x="2431" y="5880"/>
                      <a:pt x="2520" y="5807"/>
                      <a:pt x="2539" y="5706"/>
                    </a:cubicBezTo>
                    <a:cubicBezTo>
                      <a:pt x="2599" y="5387"/>
                      <a:pt x="2599" y="5387"/>
                      <a:pt x="2599" y="5387"/>
                    </a:cubicBezTo>
                    <a:cubicBezTo>
                      <a:pt x="2724" y="5400"/>
                      <a:pt x="2854" y="5407"/>
                      <a:pt x="2985" y="5407"/>
                    </a:cubicBezTo>
                    <a:cubicBezTo>
                      <a:pt x="3165" y="5407"/>
                      <a:pt x="3345" y="5395"/>
                      <a:pt x="3520" y="5370"/>
                    </a:cubicBezTo>
                    <a:cubicBezTo>
                      <a:pt x="3584" y="5706"/>
                      <a:pt x="3584" y="5706"/>
                      <a:pt x="3584" y="5706"/>
                    </a:cubicBezTo>
                    <a:cubicBezTo>
                      <a:pt x="3603" y="5807"/>
                      <a:pt x="3691" y="5880"/>
                      <a:pt x="3794" y="5880"/>
                    </a:cubicBezTo>
                    <a:cubicBezTo>
                      <a:pt x="4206" y="5880"/>
                      <a:pt x="4206" y="5880"/>
                      <a:pt x="4206" y="5880"/>
                    </a:cubicBezTo>
                    <a:cubicBezTo>
                      <a:pt x="4309" y="5880"/>
                      <a:pt x="4398" y="5807"/>
                      <a:pt x="4417" y="5706"/>
                    </a:cubicBezTo>
                    <a:cubicBezTo>
                      <a:pt x="4540" y="5052"/>
                      <a:pt x="4540" y="5052"/>
                      <a:pt x="4540" y="5052"/>
                    </a:cubicBezTo>
                    <a:cubicBezTo>
                      <a:pt x="4889" y="4868"/>
                      <a:pt x="5152" y="4625"/>
                      <a:pt x="5322" y="4332"/>
                    </a:cubicBezTo>
                    <a:cubicBezTo>
                      <a:pt x="5334" y="4311"/>
                      <a:pt x="5353" y="4295"/>
                      <a:pt x="5375" y="4288"/>
                    </a:cubicBezTo>
                    <a:cubicBezTo>
                      <a:pt x="5771" y="4161"/>
                      <a:pt x="5771" y="4161"/>
                      <a:pt x="5771" y="4161"/>
                    </a:cubicBezTo>
                    <a:cubicBezTo>
                      <a:pt x="5908" y="4117"/>
                      <a:pt x="6000" y="3991"/>
                      <a:pt x="6000" y="3847"/>
                    </a:cubicBezTo>
                    <a:cubicBezTo>
                      <a:pt x="6000" y="3440"/>
                      <a:pt x="6000" y="3440"/>
                      <a:pt x="6000" y="3440"/>
                    </a:cubicBezTo>
                    <a:cubicBezTo>
                      <a:pt x="6000" y="3296"/>
                      <a:pt x="5908" y="3169"/>
                      <a:pt x="5771" y="3126"/>
                    </a:cubicBezTo>
                    <a:close/>
                    <a:moveTo>
                      <a:pt x="4937" y="2088"/>
                    </a:moveTo>
                    <a:cubicBezTo>
                      <a:pt x="4903" y="2375"/>
                      <a:pt x="4813" y="2621"/>
                      <a:pt x="4723" y="2672"/>
                    </a:cubicBezTo>
                    <a:cubicBezTo>
                      <a:pt x="4620" y="2731"/>
                      <a:pt x="4382" y="2742"/>
                      <a:pt x="4203" y="2611"/>
                    </a:cubicBezTo>
                    <a:cubicBezTo>
                      <a:pt x="4025" y="2481"/>
                      <a:pt x="3965" y="2246"/>
                      <a:pt x="4031" y="1932"/>
                    </a:cubicBezTo>
                    <a:cubicBezTo>
                      <a:pt x="4031" y="1932"/>
                      <a:pt x="4031" y="1932"/>
                      <a:pt x="4031" y="1932"/>
                    </a:cubicBezTo>
                    <a:cubicBezTo>
                      <a:pt x="4038" y="1900"/>
                      <a:pt x="4060" y="1873"/>
                      <a:pt x="4091" y="1859"/>
                    </a:cubicBezTo>
                    <a:cubicBezTo>
                      <a:pt x="4528" y="1659"/>
                      <a:pt x="4780" y="1593"/>
                      <a:pt x="4874" y="1593"/>
                    </a:cubicBezTo>
                    <a:cubicBezTo>
                      <a:pt x="4888" y="1593"/>
                      <a:pt x="4899" y="1595"/>
                      <a:pt x="4906" y="1597"/>
                    </a:cubicBezTo>
                    <a:cubicBezTo>
                      <a:pt x="4934" y="1627"/>
                      <a:pt x="4971" y="1798"/>
                      <a:pt x="4937" y="2088"/>
                    </a:cubicBezTo>
                    <a:close/>
                    <a:moveTo>
                      <a:pt x="245" y="3057"/>
                    </a:moveTo>
                    <a:cubicBezTo>
                      <a:pt x="236" y="3039"/>
                      <a:pt x="257" y="3006"/>
                      <a:pt x="271" y="2988"/>
                    </a:cubicBezTo>
                    <a:cubicBezTo>
                      <a:pt x="292" y="2960"/>
                      <a:pt x="312" y="2954"/>
                      <a:pt x="327" y="2954"/>
                    </a:cubicBezTo>
                    <a:cubicBezTo>
                      <a:pt x="330" y="2954"/>
                      <a:pt x="333" y="2954"/>
                      <a:pt x="336" y="2954"/>
                    </a:cubicBezTo>
                    <a:cubicBezTo>
                      <a:pt x="376" y="2960"/>
                      <a:pt x="432" y="3004"/>
                      <a:pt x="462" y="3078"/>
                    </a:cubicBezTo>
                    <a:cubicBezTo>
                      <a:pt x="469" y="3095"/>
                      <a:pt x="478" y="3124"/>
                      <a:pt x="480" y="3160"/>
                    </a:cubicBezTo>
                    <a:cubicBezTo>
                      <a:pt x="359" y="3135"/>
                      <a:pt x="266" y="3099"/>
                      <a:pt x="245" y="30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90" name="Freeform 47">
                <a:extLst>
                  <a:ext uri="{FF2B5EF4-FFF2-40B4-BE49-F238E27FC236}">
                    <a16:creationId xmlns:a16="http://schemas.microsoft.com/office/drawing/2014/main" xmlns="" id="{61E79B88-0312-4444-980B-F199EBB48364}"/>
                  </a:ext>
                </a:extLst>
              </p:cNvPr>
              <p:cNvSpPr>
                <a:spLocks noEditPoints="1"/>
              </p:cNvSpPr>
              <p:nvPr/>
            </p:nvSpPr>
            <p:spPr bwMode="auto">
              <a:xfrm>
                <a:off x="1812925" y="3954463"/>
                <a:ext cx="273050" cy="498475"/>
              </a:xfrm>
              <a:custGeom>
                <a:avLst/>
                <a:gdLst>
                  <a:gd name="T0" fmla="*/ 411 w 691"/>
                  <a:gd name="T1" fmla="*/ 531 h 1262"/>
                  <a:gd name="T2" fmla="*/ 411 w 691"/>
                  <a:gd name="T3" fmla="*/ 218 h 1262"/>
                  <a:gd name="T4" fmla="*/ 596 w 691"/>
                  <a:gd name="T5" fmla="*/ 275 h 1262"/>
                  <a:gd name="T6" fmla="*/ 664 w 691"/>
                  <a:gd name="T7" fmla="*/ 187 h 1262"/>
                  <a:gd name="T8" fmla="*/ 411 w 691"/>
                  <a:gd name="T9" fmla="*/ 77 h 1262"/>
                  <a:gd name="T10" fmla="*/ 411 w 691"/>
                  <a:gd name="T11" fmla="*/ 35 h 1262"/>
                  <a:gd name="T12" fmla="*/ 365 w 691"/>
                  <a:gd name="T13" fmla="*/ 0 h 1262"/>
                  <a:gd name="T14" fmla="*/ 320 w 691"/>
                  <a:gd name="T15" fmla="*/ 35 h 1262"/>
                  <a:gd name="T16" fmla="*/ 320 w 691"/>
                  <a:gd name="T17" fmla="*/ 80 h 1262"/>
                  <a:gd name="T18" fmla="*/ 28 w 691"/>
                  <a:gd name="T19" fmla="*/ 366 h 1262"/>
                  <a:gd name="T20" fmla="*/ 320 w 691"/>
                  <a:gd name="T21" fmla="*/ 668 h 1262"/>
                  <a:gd name="T22" fmla="*/ 320 w 691"/>
                  <a:gd name="T23" fmla="*/ 1029 h 1262"/>
                  <a:gd name="T24" fmla="*/ 71 w 691"/>
                  <a:gd name="T25" fmla="*/ 909 h 1262"/>
                  <a:gd name="T26" fmla="*/ 0 w 691"/>
                  <a:gd name="T27" fmla="*/ 997 h 1262"/>
                  <a:gd name="T28" fmla="*/ 320 w 691"/>
                  <a:gd name="T29" fmla="*/ 1179 h 1262"/>
                  <a:gd name="T30" fmla="*/ 320 w 691"/>
                  <a:gd name="T31" fmla="*/ 1179 h 1262"/>
                  <a:gd name="T32" fmla="*/ 320 w 691"/>
                  <a:gd name="T33" fmla="*/ 1226 h 1262"/>
                  <a:gd name="T34" fmla="*/ 365 w 691"/>
                  <a:gd name="T35" fmla="*/ 1262 h 1262"/>
                  <a:gd name="T36" fmla="*/ 411 w 691"/>
                  <a:gd name="T37" fmla="*/ 1226 h 1262"/>
                  <a:gd name="T38" fmla="*/ 411 w 691"/>
                  <a:gd name="T39" fmla="*/ 1174 h 1262"/>
                  <a:gd name="T40" fmla="*/ 691 w 691"/>
                  <a:gd name="T41" fmla="*/ 857 h 1262"/>
                  <a:gd name="T42" fmla="*/ 411 w 691"/>
                  <a:gd name="T43" fmla="*/ 531 h 1262"/>
                  <a:gd name="T44" fmla="*/ 330 w 691"/>
                  <a:gd name="T45" fmla="*/ 501 h 1262"/>
                  <a:gd name="T46" fmla="*/ 182 w 691"/>
                  <a:gd name="T47" fmla="*/ 351 h 1262"/>
                  <a:gd name="T48" fmla="*/ 330 w 691"/>
                  <a:gd name="T49" fmla="*/ 221 h 1262"/>
                  <a:gd name="T50" fmla="*/ 330 w 691"/>
                  <a:gd name="T51" fmla="*/ 501 h 1262"/>
                  <a:gd name="T52" fmla="*/ 402 w 691"/>
                  <a:gd name="T53" fmla="*/ 1026 h 1262"/>
                  <a:gd name="T54" fmla="*/ 402 w 691"/>
                  <a:gd name="T55" fmla="*/ 702 h 1262"/>
                  <a:gd name="T56" fmla="*/ 537 w 691"/>
                  <a:gd name="T57" fmla="*/ 874 h 1262"/>
                  <a:gd name="T58" fmla="*/ 402 w 691"/>
                  <a:gd name="T59" fmla="*/ 1026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1" h="1262">
                    <a:moveTo>
                      <a:pt x="411" y="531"/>
                    </a:moveTo>
                    <a:cubicBezTo>
                      <a:pt x="411" y="218"/>
                      <a:pt x="411" y="218"/>
                      <a:pt x="411" y="218"/>
                    </a:cubicBezTo>
                    <a:cubicBezTo>
                      <a:pt x="519" y="226"/>
                      <a:pt x="559" y="275"/>
                      <a:pt x="596" y="275"/>
                    </a:cubicBezTo>
                    <a:cubicBezTo>
                      <a:pt x="642" y="275"/>
                      <a:pt x="664" y="217"/>
                      <a:pt x="664" y="187"/>
                    </a:cubicBezTo>
                    <a:cubicBezTo>
                      <a:pt x="664" y="112"/>
                      <a:pt x="516" y="80"/>
                      <a:pt x="411" y="77"/>
                    </a:cubicBezTo>
                    <a:cubicBezTo>
                      <a:pt x="411" y="35"/>
                      <a:pt x="411" y="35"/>
                      <a:pt x="411" y="35"/>
                    </a:cubicBezTo>
                    <a:cubicBezTo>
                      <a:pt x="411" y="17"/>
                      <a:pt x="388" y="0"/>
                      <a:pt x="365" y="0"/>
                    </a:cubicBezTo>
                    <a:cubicBezTo>
                      <a:pt x="339" y="0"/>
                      <a:pt x="320" y="17"/>
                      <a:pt x="320" y="35"/>
                    </a:cubicBezTo>
                    <a:cubicBezTo>
                      <a:pt x="320" y="80"/>
                      <a:pt x="320" y="80"/>
                      <a:pt x="320" y="80"/>
                    </a:cubicBezTo>
                    <a:cubicBezTo>
                      <a:pt x="174" y="95"/>
                      <a:pt x="28" y="172"/>
                      <a:pt x="28" y="366"/>
                    </a:cubicBezTo>
                    <a:cubicBezTo>
                      <a:pt x="28" y="563"/>
                      <a:pt x="182" y="618"/>
                      <a:pt x="320" y="668"/>
                    </a:cubicBezTo>
                    <a:cubicBezTo>
                      <a:pt x="320" y="1029"/>
                      <a:pt x="320" y="1029"/>
                      <a:pt x="320" y="1029"/>
                    </a:cubicBezTo>
                    <a:cubicBezTo>
                      <a:pt x="163" y="1017"/>
                      <a:pt x="122" y="909"/>
                      <a:pt x="71" y="909"/>
                    </a:cubicBezTo>
                    <a:cubicBezTo>
                      <a:pt x="32" y="909"/>
                      <a:pt x="0" y="960"/>
                      <a:pt x="0" y="997"/>
                    </a:cubicBezTo>
                    <a:cubicBezTo>
                      <a:pt x="0" y="1073"/>
                      <a:pt x="129" y="1176"/>
                      <a:pt x="320" y="1179"/>
                    </a:cubicBezTo>
                    <a:cubicBezTo>
                      <a:pt x="320" y="1179"/>
                      <a:pt x="320" y="1179"/>
                      <a:pt x="320" y="1179"/>
                    </a:cubicBezTo>
                    <a:cubicBezTo>
                      <a:pt x="320" y="1226"/>
                      <a:pt x="320" y="1226"/>
                      <a:pt x="320" y="1226"/>
                    </a:cubicBezTo>
                    <a:cubicBezTo>
                      <a:pt x="320" y="1245"/>
                      <a:pt x="339" y="1262"/>
                      <a:pt x="365" y="1262"/>
                    </a:cubicBezTo>
                    <a:cubicBezTo>
                      <a:pt x="388" y="1262"/>
                      <a:pt x="411" y="1245"/>
                      <a:pt x="411" y="1226"/>
                    </a:cubicBezTo>
                    <a:cubicBezTo>
                      <a:pt x="411" y="1174"/>
                      <a:pt x="411" y="1174"/>
                      <a:pt x="411" y="1174"/>
                    </a:cubicBezTo>
                    <a:cubicBezTo>
                      <a:pt x="577" y="1151"/>
                      <a:pt x="691" y="1046"/>
                      <a:pt x="691" y="857"/>
                    </a:cubicBezTo>
                    <a:cubicBezTo>
                      <a:pt x="691" y="648"/>
                      <a:pt x="545" y="580"/>
                      <a:pt x="411" y="531"/>
                    </a:cubicBezTo>
                    <a:close/>
                    <a:moveTo>
                      <a:pt x="330" y="501"/>
                    </a:moveTo>
                    <a:cubicBezTo>
                      <a:pt x="248" y="471"/>
                      <a:pt x="182" y="438"/>
                      <a:pt x="182" y="351"/>
                    </a:cubicBezTo>
                    <a:cubicBezTo>
                      <a:pt x="182" y="271"/>
                      <a:pt x="243" y="232"/>
                      <a:pt x="330" y="221"/>
                    </a:cubicBezTo>
                    <a:lnTo>
                      <a:pt x="330" y="501"/>
                    </a:lnTo>
                    <a:close/>
                    <a:moveTo>
                      <a:pt x="402" y="1026"/>
                    </a:moveTo>
                    <a:cubicBezTo>
                      <a:pt x="402" y="702"/>
                      <a:pt x="402" y="702"/>
                      <a:pt x="402" y="702"/>
                    </a:cubicBezTo>
                    <a:cubicBezTo>
                      <a:pt x="477" y="734"/>
                      <a:pt x="537" y="777"/>
                      <a:pt x="537" y="874"/>
                    </a:cubicBezTo>
                    <a:cubicBezTo>
                      <a:pt x="537" y="962"/>
                      <a:pt x="485" y="1011"/>
                      <a:pt x="402" y="10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grpSp>
        <p:nvGrpSpPr>
          <p:cNvPr id="91" name="Group 11">
            <a:extLst>
              <a:ext uri="{FF2B5EF4-FFF2-40B4-BE49-F238E27FC236}">
                <a16:creationId xmlns:a16="http://schemas.microsoft.com/office/drawing/2014/main" xmlns="" id="{ACC55817-6403-4927-B3F6-CAA56C09F6E2}"/>
              </a:ext>
            </a:extLst>
          </p:cNvPr>
          <p:cNvGrpSpPr/>
          <p:nvPr/>
        </p:nvGrpSpPr>
        <p:grpSpPr>
          <a:xfrm>
            <a:off x="5705733" y="4742902"/>
            <a:ext cx="842875" cy="842875"/>
            <a:chOff x="5705733" y="4742902"/>
            <a:chExt cx="842875" cy="842875"/>
          </a:xfrm>
        </p:grpSpPr>
        <p:sp>
          <p:nvSpPr>
            <p:cNvPr id="92" name="Oval 17">
              <a:extLst>
                <a:ext uri="{FF2B5EF4-FFF2-40B4-BE49-F238E27FC236}">
                  <a16:creationId xmlns:a16="http://schemas.microsoft.com/office/drawing/2014/main" xmlns="" id="{BEDEDB1C-6EF7-4B3E-8809-C276323F6E7C}"/>
                </a:ext>
              </a:extLst>
            </p:cNvPr>
            <p:cNvSpPr/>
            <p:nvPr/>
          </p:nvSpPr>
          <p:spPr>
            <a:xfrm>
              <a:off x="5705733" y="4742902"/>
              <a:ext cx="842875" cy="842875"/>
            </a:xfrm>
            <a:prstGeom prst="ellipse">
              <a:avLst/>
            </a:prstGeom>
            <a:gradFill flip="none" rotWithShape="1">
              <a:gsLst>
                <a:gs pos="0">
                  <a:schemeClr val="bg1"/>
                </a:gs>
                <a:gs pos="100000">
                  <a:schemeClr val="bg1">
                    <a:lumMod val="85000"/>
                  </a:schemeClr>
                </a:gs>
              </a:gsLst>
              <a:lin ang="2700000" scaled="1"/>
              <a:tileRect/>
            </a:gradFill>
            <a:ln>
              <a:noFill/>
            </a:ln>
            <a:effectLst>
              <a:outerShdw blurRad="127000" dist="381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93" name="Group 96">
              <a:extLst>
                <a:ext uri="{FF2B5EF4-FFF2-40B4-BE49-F238E27FC236}">
                  <a16:creationId xmlns:a16="http://schemas.microsoft.com/office/drawing/2014/main" xmlns="" id="{4CAC47C1-AC92-4EB7-BB6E-E4BA2E143101}"/>
                </a:ext>
              </a:extLst>
            </p:cNvPr>
            <p:cNvGrpSpPr/>
            <p:nvPr/>
          </p:nvGrpSpPr>
          <p:grpSpPr>
            <a:xfrm>
              <a:off x="5913428" y="4985241"/>
              <a:ext cx="427213" cy="404145"/>
              <a:chOff x="8748712" y="2555876"/>
              <a:chExt cx="4410076" cy="4171950"/>
            </a:xfrm>
            <a:solidFill>
              <a:schemeClr val="tx1">
                <a:lumMod val="85000"/>
                <a:lumOff val="15000"/>
              </a:schemeClr>
            </a:solidFill>
          </p:grpSpPr>
          <p:sp>
            <p:nvSpPr>
              <p:cNvPr id="94" name="Freeform 51">
                <a:extLst>
                  <a:ext uri="{FF2B5EF4-FFF2-40B4-BE49-F238E27FC236}">
                    <a16:creationId xmlns:a16="http://schemas.microsoft.com/office/drawing/2014/main" xmlns="" id="{64BB45B0-0782-470A-B7F0-CBBC14AD044E}"/>
                  </a:ext>
                </a:extLst>
              </p:cNvPr>
              <p:cNvSpPr>
                <a:spLocks noEditPoints="1"/>
              </p:cNvSpPr>
              <p:nvPr/>
            </p:nvSpPr>
            <p:spPr bwMode="auto">
              <a:xfrm>
                <a:off x="8758237" y="5708651"/>
                <a:ext cx="1020763" cy="1019175"/>
              </a:xfrm>
              <a:custGeom>
                <a:avLst/>
                <a:gdLst>
                  <a:gd name="T0" fmla="*/ 444 w 474"/>
                  <a:gd name="T1" fmla="*/ 0 h 475"/>
                  <a:gd name="T2" fmla="*/ 30 w 474"/>
                  <a:gd name="T3" fmla="*/ 0 h 475"/>
                  <a:gd name="T4" fmla="*/ 0 w 474"/>
                  <a:gd name="T5" fmla="*/ 30 h 475"/>
                  <a:gd name="T6" fmla="*/ 0 w 474"/>
                  <a:gd name="T7" fmla="*/ 445 h 475"/>
                  <a:gd name="T8" fmla="*/ 30 w 474"/>
                  <a:gd name="T9" fmla="*/ 475 h 475"/>
                  <a:gd name="T10" fmla="*/ 444 w 474"/>
                  <a:gd name="T11" fmla="*/ 475 h 475"/>
                  <a:gd name="T12" fmla="*/ 474 w 474"/>
                  <a:gd name="T13" fmla="*/ 445 h 475"/>
                  <a:gd name="T14" fmla="*/ 474 w 474"/>
                  <a:gd name="T15" fmla="*/ 30 h 475"/>
                  <a:gd name="T16" fmla="*/ 444 w 474"/>
                  <a:gd name="T17" fmla="*/ 0 h 475"/>
                  <a:gd name="T18" fmla="*/ 413 w 474"/>
                  <a:gd name="T19" fmla="*/ 414 h 475"/>
                  <a:gd name="T20" fmla="*/ 61 w 474"/>
                  <a:gd name="T21" fmla="*/ 414 h 475"/>
                  <a:gd name="T22" fmla="*/ 61 w 474"/>
                  <a:gd name="T23" fmla="*/ 61 h 475"/>
                  <a:gd name="T24" fmla="*/ 413 w 474"/>
                  <a:gd name="T25" fmla="*/ 61 h 475"/>
                  <a:gd name="T26" fmla="*/ 413 w 474"/>
                  <a:gd name="T27" fmla="*/ 414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4" h="475">
                    <a:moveTo>
                      <a:pt x="444" y="0"/>
                    </a:moveTo>
                    <a:cubicBezTo>
                      <a:pt x="30" y="0"/>
                      <a:pt x="30" y="0"/>
                      <a:pt x="30" y="0"/>
                    </a:cubicBezTo>
                    <a:cubicBezTo>
                      <a:pt x="14" y="0"/>
                      <a:pt x="0" y="13"/>
                      <a:pt x="0" y="30"/>
                    </a:cubicBezTo>
                    <a:cubicBezTo>
                      <a:pt x="0" y="445"/>
                      <a:pt x="0" y="445"/>
                      <a:pt x="0" y="445"/>
                    </a:cubicBezTo>
                    <a:cubicBezTo>
                      <a:pt x="0" y="461"/>
                      <a:pt x="14" y="475"/>
                      <a:pt x="30" y="475"/>
                    </a:cubicBezTo>
                    <a:cubicBezTo>
                      <a:pt x="444" y="475"/>
                      <a:pt x="444" y="475"/>
                      <a:pt x="444" y="475"/>
                    </a:cubicBezTo>
                    <a:cubicBezTo>
                      <a:pt x="461" y="475"/>
                      <a:pt x="474" y="461"/>
                      <a:pt x="474" y="445"/>
                    </a:cubicBezTo>
                    <a:cubicBezTo>
                      <a:pt x="474" y="30"/>
                      <a:pt x="474" y="30"/>
                      <a:pt x="474" y="30"/>
                    </a:cubicBezTo>
                    <a:cubicBezTo>
                      <a:pt x="474" y="13"/>
                      <a:pt x="461" y="0"/>
                      <a:pt x="444" y="0"/>
                    </a:cubicBezTo>
                    <a:close/>
                    <a:moveTo>
                      <a:pt x="413" y="414"/>
                    </a:moveTo>
                    <a:cubicBezTo>
                      <a:pt x="61" y="414"/>
                      <a:pt x="61" y="414"/>
                      <a:pt x="61" y="414"/>
                    </a:cubicBezTo>
                    <a:cubicBezTo>
                      <a:pt x="61" y="61"/>
                      <a:pt x="61" y="61"/>
                      <a:pt x="61" y="61"/>
                    </a:cubicBezTo>
                    <a:cubicBezTo>
                      <a:pt x="413" y="61"/>
                      <a:pt x="413" y="61"/>
                      <a:pt x="413" y="61"/>
                    </a:cubicBezTo>
                    <a:lnTo>
                      <a:pt x="413"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95" name="Freeform 52">
                <a:extLst>
                  <a:ext uri="{FF2B5EF4-FFF2-40B4-BE49-F238E27FC236}">
                    <a16:creationId xmlns:a16="http://schemas.microsoft.com/office/drawing/2014/main" xmlns="" id="{CC1FA462-5E35-460E-BC16-1E74D3515F21}"/>
                  </a:ext>
                </a:extLst>
              </p:cNvPr>
              <p:cNvSpPr>
                <a:spLocks/>
              </p:cNvSpPr>
              <p:nvPr/>
            </p:nvSpPr>
            <p:spPr bwMode="auto">
              <a:xfrm>
                <a:off x="9883775" y="4819651"/>
                <a:ext cx="1020763" cy="1908175"/>
              </a:xfrm>
              <a:custGeom>
                <a:avLst/>
                <a:gdLst>
                  <a:gd name="T0" fmla="*/ 444 w 474"/>
                  <a:gd name="T1" fmla="*/ 0 h 889"/>
                  <a:gd name="T2" fmla="*/ 31 w 474"/>
                  <a:gd name="T3" fmla="*/ 0 h 889"/>
                  <a:gd name="T4" fmla="*/ 0 w 474"/>
                  <a:gd name="T5" fmla="*/ 30 h 889"/>
                  <a:gd name="T6" fmla="*/ 0 w 474"/>
                  <a:gd name="T7" fmla="*/ 491 h 889"/>
                  <a:gd name="T8" fmla="*/ 31 w 474"/>
                  <a:gd name="T9" fmla="*/ 522 h 889"/>
                  <a:gd name="T10" fmla="*/ 61 w 474"/>
                  <a:gd name="T11" fmla="*/ 491 h 889"/>
                  <a:gd name="T12" fmla="*/ 61 w 474"/>
                  <a:gd name="T13" fmla="*/ 60 h 889"/>
                  <a:gd name="T14" fmla="*/ 414 w 474"/>
                  <a:gd name="T15" fmla="*/ 60 h 889"/>
                  <a:gd name="T16" fmla="*/ 414 w 474"/>
                  <a:gd name="T17" fmla="*/ 828 h 889"/>
                  <a:gd name="T18" fmla="*/ 61 w 474"/>
                  <a:gd name="T19" fmla="*/ 828 h 889"/>
                  <a:gd name="T20" fmla="*/ 61 w 474"/>
                  <a:gd name="T21" fmla="*/ 613 h 889"/>
                  <a:gd name="T22" fmla="*/ 31 w 474"/>
                  <a:gd name="T23" fmla="*/ 582 h 889"/>
                  <a:gd name="T24" fmla="*/ 0 w 474"/>
                  <a:gd name="T25" fmla="*/ 613 h 889"/>
                  <a:gd name="T26" fmla="*/ 0 w 474"/>
                  <a:gd name="T27" fmla="*/ 859 h 889"/>
                  <a:gd name="T28" fmla="*/ 31 w 474"/>
                  <a:gd name="T29" fmla="*/ 889 h 889"/>
                  <a:gd name="T30" fmla="*/ 444 w 474"/>
                  <a:gd name="T31" fmla="*/ 889 h 889"/>
                  <a:gd name="T32" fmla="*/ 474 w 474"/>
                  <a:gd name="T33" fmla="*/ 859 h 889"/>
                  <a:gd name="T34" fmla="*/ 474 w 474"/>
                  <a:gd name="T35" fmla="*/ 30 h 889"/>
                  <a:gd name="T36" fmla="*/ 444 w 474"/>
                  <a:gd name="T37" fmla="*/ 0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4" h="889">
                    <a:moveTo>
                      <a:pt x="444" y="0"/>
                    </a:moveTo>
                    <a:cubicBezTo>
                      <a:pt x="31" y="0"/>
                      <a:pt x="31" y="0"/>
                      <a:pt x="31" y="0"/>
                    </a:cubicBezTo>
                    <a:cubicBezTo>
                      <a:pt x="14" y="0"/>
                      <a:pt x="0" y="13"/>
                      <a:pt x="0" y="30"/>
                    </a:cubicBezTo>
                    <a:cubicBezTo>
                      <a:pt x="0" y="491"/>
                      <a:pt x="0" y="491"/>
                      <a:pt x="0" y="491"/>
                    </a:cubicBezTo>
                    <a:cubicBezTo>
                      <a:pt x="0" y="508"/>
                      <a:pt x="14" y="522"/>
                      <a:pt x="31" y="522"/>
                    </a:cubicBezTo>
                    <a:cubicBezTo>
                      <a:pt x="47" y="522"/>
                      <a:pt x="61" y="508"/>
                      <a:pt x="61" y="491"/>
                    </a:cubicBezTo>
                    <a:cubicBezTo>
                      <a:pt x="61" y="60"/>
                      <a:pt x="61" y="60"/>
                      <a:pt x="61" y="60"/>
                    </a:cubicBezTo>
                    <a:cubicBezTo>
                      <a:pt x="414" y="60"/>
                      <a:pt x="414" y="60"/>
                      <a:pt x="414" y="60"/>
                    </a:cubicBezTo>
                    <a:cubicBezTo>
                      <a:pt x="414" y="828"/>
                      <a:pt x="414" y="828"/>
                      <a:pt x="414" y="828"/>
                    </a:cubicBezTo>
                    <a:cubicBezTo>
                      <a:pt x="61" y="828"/>
                      <a:pt x="61" y="828"/>
                      <a:pt x="61" y="828"/>
                    </a:cubicBezTo>
                    <a:cubicBezTo>
                      <a:pt x="61" y="613"/>
                      <a:pt x="61" y="613"/>
                      <a:pt x="61" y="613"/>
                    </a:cubicBezTo>
                    <a:cubicBezTo>
                      <a:pt x="61" y="596"/>
                      <a:pt x="47" y="582"/>
                      <a:pt x="31" y="582"/>
                    </a:cubicBezTo>
                    <a:cubicBezTo>
                      <a:pt x="14" y="582"/>
                      <a:pt x="0" y="596"/>
                      <a:pt x="0" y="613"/>
                    </a:cubicBezTo>
                    <a:cubicBezTo>
                      <a:pt x="0" y="859"/>
                      <a:pt x="0" y="859"/>
                      <a:pt x="0" y="859"/>
                    </a:cubicBezTo>
                    <a:cubicBezTo>
                      <a:pt x="0" y="875"/>
                      <a:pt x="14" y="889"/>
                      <a:pt x="31" y="889"/>
                    </a:cubicBezTo>
                    <a:cubicBezTo>
                      <a:pt x="444" y="889"/>
                      <a:pt x="444" y="889"/>
                      <a:pt x="444" y="889"/>
                    </a:cubicBezTo>
                    <a:cubicBezTo>
                      <a:pt x="461" y="889"/>
                      <a:pt x="474" y="875"/>
                      <a:pt x="474" y="859"/>
                    </a:cubicBezTo>
                    <a:cubicBezTo>
                      <a:pt x="474" y="30"/>
                      <a:pt x="474" y="30"/>
                      <a:pt x="474" y="30"/>
                    </a:cubicBezTo>
                    <a:cubicBezTo>
                      <a:pt x="474" y="13"/>
                      <a:pt x="461" y="0"/>
                      <a:pt x="44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96" name="Freeform 53">
                <a:extLst>
                  <a:ext uri="{FF2B5EF4-FFF2-40B4-BE49-F238E27FC236}">
                    <a16:creationId xmlns:a16="http://schemas.microsoft.com/office/drawing/2014/main" xmlns="" id="{244C79F9-FFC7-4058-BDDF-A766CD30DAF5}"/>
                  </a:ext>
                </a:extLst>
              </p:cNvPr>
              <p:cNvSpPr>
                <a:spLocks noEditPoints="1"/>
              </p:cNvSpPr>
              <p:nvPr/>
            </p:nvSpPr>
            <p:spPr bwMode="auto">
              <a:xfrm>
                <a:off x="11012488" y="3927476"/>
                <a:ext cx="1020763" cy="2800350"/>
              </a:xfrm>
              <a:custGeom>
                <a:avLst/>
                <a:gdLst>
                  <a:gd name="T0" fmla="*/ 443 w 474"/>
                  <a:gd name="T1" fmla="*/ 0 h 1304"/>
                  <a:gd name="T2" fmla="*/ 30 w 474"/>
                  <a:gd name="T3" fmla="*/ 0 h 1304"/>
                  <a:gd name="T4" fmla="*/ 0 w 474"/>
                  <a:gd name="T5" fmla="*/ 31 h 1304"/>
                  <a:gd name="T6" fmla="*/ 0 w 474"/>
                  <a:gd name="T7" fmla="*/ 1274 h 1304"/>
                  <a:gd name="T8" fmla="*/ 30 w 474"/>
                  <a:gd name="T9" fmla="*/ 1304 h 1304"/>
                  <a:gd name="T10" fmla="*/ 443 w 474"/>
                  <a:gd name="T11" fmla="*/ 1304 h 1304"/>
                  <a:gd name="T12" fmla="*/ 474 w 474"/>
                  <a:gd name="T13" fmla="*/ 1274 h 1304"/>
                  <a:gd name="T14" fmla="*/ 474 w 474"/>
                  <a:gd name="T15" fmla="*/ 31 h 1304"/>
                  <a:gd name="T16" fmla="*/ 443 w 474"/>
                  <a:gd name="T17" fmla="*/ 0 h 1304"/>
                  <a:gd name="T18" fmla="*/ 413 w 474"/>
                  <a:gd name="T19" fmla="*/ 1243 h 1304"/>
                  <a:gd name="T20" fmla="*/ 60 w 474"/>
                  <a:gd name="T21" fmla="*/ 1243 h 1304"/>
                  <a:gd name="T22" fmla="*/ 60 w 474"/>
                  <a:gd name="T23" fmla="*/ 61 h 1304"/>
                  <a:gd name="T24" fmla="*/ 413 w 474"/>
                  <a:gd name="T25" fmla="*/ 61 h 1304"/>
                  <a:gd name="T26" fmla="*/ 413 w 474"/>
                  <a:gd name="T27" fmla="*/ 1243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4" h="1304">
                    <a:moveTo>
                      <a:pt x="443" y="0"/>
                    </a:moveTo>
                    <a:cubicBezTo>
                      <a:pt x="30" y="0"/>
                      <a:pt x="30" y="0"/>
                      <a:pt x="30" y="0"/>
                    </a:cubicBezTo>
                    <a:cubicBezTo>
                      <a:pt x="13" y="0"/>
                      <a:pt x="0" y="14"/>
                      <a:pt x="0" y="31"/>
                    </a:cubicBezTo>
                    <a:cubicBezTo>
                      <a:pt x="0" y="1274"/>
                      <a:pt x="0" y="1274"/>
                      <a:pt x="0" y="1274"/>
                    </a:cubicBezTo>
                    <a:cubicBezTo>
                      <a:pt x="0" y="1290"/>
                      <a:pt x="13" y="1304"/>
                      <a:pt x="30" y="1304"/>
                    </a:cubicBezTo>
                    <a:cubicBezTo>
                      <a:pt x="443" y="1304"/>
                      <a:pt x="443" y="1304"/>
                      <a:pt x="443" y="1304"/>
                    </a:cubicBezTo>
                    <a:cubicBezTo>
                      <a:pt x="460" y="1304"/>
                      <a:pt x="474" y="1290"/>
                      <a:pt x="474" y="1274"/>
                    </a:cubicBezTo>
                    <a:cubicBezTo>
                      <a:pt x="474" y="31"/>
                      <a:pt x="474" y="31"/>
                      <a:pt x="474" y="31"/>
                    </a:cubicBezTo>
                    <a:cubicBezTo>
                      <a:pt x="474" y="14"/>
                      <a:pt x="460" y="0"/>
                      <a:pt x="443" y="0"/>
                    </a:cubicBezTo>
                    <a:close/>
                    <a:moveTo>
                      <a:pt x="413" y="1243"/>
                    </a:moveTo>
                    <a:cubicBezTo>
                      <a:pt x="60" y="1243"/>
                      <a:pt x="60" y="1243"/>
                      <a:pt x="60" y="1243"/>
                    </a:cubicBezTo>
                    <a:cubicBezTo>
                      <a:pt x="60" y="61"/>
                      <a:pt x="60" y="61"/>
                      <a:pt x="60" y="61"/>
                    </a:cubicBezTo>
                    <a:cubicBezTo>
                      <a:pt x="413" y="61"/>
                      <a:pt x="413" y="61"/>
                      <a:pt x="413" y="61"/>
                    </a:cubicBezTo>
                    <a:lnTo>
                      <a:pt x="413" y="12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97" name="Freeform 54">
                <a:extLst>
                  <a:ext uri="{FF2B5EF4-FFF2-40B4-BE49-F238E27FC236}">
                    <a16:creationId xmlns:a16="http://schemas.microsoft.com/office/drawing/2014/main" xmlns="" id="{51E391B1-B846-4A3F-B047-AD8F4BB7AAEE}"/>
                  </a:ext>
                </a:extLst>
              </p:cNvPr>
              <p:cNvSpPr>
                <a:spLocks/>
              </p:cNvSpPr>
              <p:nvPr/>
            </p:nvSpPr>
            <p:spPr bwMode="auto">
              <a:xfrm>
                <a:off x="12138025" y="3038476"/>
                <a:ext cx="1020763" cy="3689350"/>
              </a:xfrm>
              <a:custGeom>
                <a:avLst/>
                <a:gdLst>
                  <a:gd name="T0" fmla="*/ 444 w 474"/>
                  <a:gd name="T1" fmla="*/ 286 h 1718"/>
                  <a:gd name="T2" fmla="*/ 474 w 474"/>
                  <a:gd name="T3" fmla="*/ 256 h 1718"/>
                  <a:gd name="T4" fmla="*/ 474 w 474"/>
                  <a:gd name="T5" fmla="*/ 30 h 1718"/>
                  <a:gd name="T6" fmla="*/ 444 w 474"/>
                  <a:gd name="T7" fmla="*/ 0 h 1718"/>
                  <a:gd name="T8" fmla="*/ 30 w 474"/>
                  <a:gd name="T9" fmla="*/ 0 h 1718"/>
                  <a:gd name="T10" fmla="*/ 0 w 474"/>
                  <a:gd name="T11" fmla="*/ 30 h 1718"/>
                  <a:gd name="T12" fmla="*/ 0 w 474"/>
                  <a:gd name="T13" fmla="*/ 1688 h 1718"/>
                  <a:gd name="T14" fmla="*/ 30 w 474"/>
                  <a:gd name="T15" fmla="*/ 1718 h 1718"/>
                  <a:gd name="T16" fmla="*/ 444 w 474"/>
                  <a:gd name="T17" fmla="*/ 1718 h 1718"/>
                  <a:gd name="T18" fmla="*/ 474 w 474"/>
                  <a:gd name="T19" fmla="*/ 1688 h 1718"/>
                  <a:gd name="T20" fmla="*/ 474 w 474"/>
                  <a:gd name="T21" fmla="*/ 377 h 1718"/>
                  <a:gd name="T22" fmla="*/ 444 w 474"/>
                  <a:gd name="T23" fmla="*/ 347 h 1718"/>
                  <a:gd name="T24" fmla="*/ 413 w 474"/>
                  <a:gd name="T25" fmla="*/ 377 h 1718"/>
                  <a:gd name="T26" fmla="*/ 413 w 474"/>
                  <a:gd name="T27" fmla="*/ 1657 h 1718"/>
                  <a:gd name="T28" fmla="*/ 61 w 474"/>
                  <a:gd name="T29" fmla="*/ 1657 h 1718"/>
                  <a:gd name="T30" fmla="*/ 61 w 474"/>
                  <a:gd name="T31" fmla="*/ 61 h 1718"/>
                  <a:gd name="T32" fmla="*/ 413 w 474"/>
                  <a:gd name="T33" fmla="*/ 61 h 1718"/>
                  <a:gd name="T34" fmla="*/ 413 w 474"/>
                  <a:gd name="T35" fmla="*/ 256 h 1718"/>
                  <a:gd name="T36" fmla="*/ 444 w 474"/>
                  <a:gd name="T37" fmla="*/ 286 h 1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4" h="1718">
                    <a:moveTo>
                      <a:pt x="444" y="286"/>
                    </a:moveTo>
                    <a:cubicBezTo>
                      <a:pt x="460" y="286"/>
                      <a:pt x="474" y="273"/>
                      <a:pt x="474" y="256"/>
                    </a:cubicBezTo>
                    <a:cubicBezTo>
                      <a:pt x="474" y="30"/>
                      <a:pt x="474" y="30"/>
                      <a:pt x="474" y="30"/>
                    </a:cubicBezTo>
                    <a:cubicBezTo>
                      <a:pt x="474" y="14"/>
                      <a:pt x="460" y="0"/>
                      <a:pt x="444" y="0"/>
                    </a:cubicBezTo>
                    <a:cubicBezTo>
                      <a:pt x="30" y="0"/>
                      <a:pt x="30" y="0"/>
                      <a:pt x="30" y="0"/>
                    </a:cubicBezTo>
                    <a:cubicBezTo>
                      <a:pt x="13" y="0"/>
                      <a:pt x="0" y="14"/>
                      <a:pt x="0" y="30"/>
                    </a:cubicBezTo>
                    <a:cubicBezTo>
                      <a:pt x="0" y="1688"/>
                      <a:pt x="0" y="1688"/>
                      <a:pt x="0" y="1688"/>
                    </a:cubicBezTo>
                    <a:cubicBezTo>
                      <a:pt x="0" y="1704"/>
                      <a:pt x="13" y="1718"/>
                      <a:pt x="30" y="1718"/>
                    </a:cubicBezTo>
                    <a:cubicBezTo>
                      <a:pt x="444" y="1718"/>
                      <a:pt x="444" y="1718"/>
                      <a:pt x="444" y="1718"/>
                    </a:cubicBezTo>
                    <a:cubicBezTo>
                      <a:pt x="460" y="1718"/>
                      <a:pt x="474" y="1704"/>
                      <a:pt x="474" y="1688"/>
                    </a:cubicBezTo>
                    <a:cubicBezTo>
                      <a:pt x="474" y="377"/>
                      <a:pt x="474" y="377"/>
                      <a:pt x="474" y="377"/>
                    </a:cubicBezTo>
                    <a:cubicBezTo>
                      <a:pt x="474" y="360"/>
                      <a:pt x="460" y="347"/>
                      <a:pt x="444" y="347"/>
                    </a:cubicBezTo>
                    <a:cubicBezTo>
                      <a:pt x="427" y="347"/>
                      <a:pt x="413" y="360"/>
                      <a:pt x="413" y="377"/>
                    </a:cubicBezTo>
                    <a:cubicBezTo>
                      <a:pt x="413" y="1657"/>
                      <a:pt x="413" y="1657"/>
                      <a:pt x="413" y="1657"/>
                    </a:cubicBezTo>
                    <a:cubicBezTo>
                      <a:pt x="61" y="1657"/>
                      <a:pt x="61" y="1657"/>
                      <a:pt x="61" y="1657"/>
                    </a:cubicBezTo>
                    <a:cubicBezTo>
                      <a:pt x="61" y="61"/>
                      <a:pt x="61" y="61"/>
                      <a:pt x="61" y="61"/>
                    </a:cubicBezTo>
                    <a:cubicBezTo>
                      <a:pt x="413" y="61"/>
                      <a:pt x="413" y="61"/>
                      <a:pt x="413" y="61"/>
                    </a:cubicBezTo>
                    <a:cubicBezTo>
                      <a:pt x="413" y="256"/>
                      <a:pt x="413" y="256"/>
                      <a:pt x="413" y="256"/>
                    </a:cubicBezTo>
                    <a:cubicBezTo>
                      <a:pt x="413" y="273"/>
                      <a:pt x="427" y="286"/>
                      <a:pt x="444" y="2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98" name="Freeform 55">
                <a:extLst>
                  <a:ext uri="{FF2B5EF4-FFF2-40B4-BE49-F238E27FC236}">
                    <a16:creationId xmlns:a16="http://schemas.microsoft.com/office/drawing/2014/main" xmlns="" id="{693C3BE3-8F2E-47C8-BA0F-6BB54FD5C92D}"/>
                  </a:ext>
                </a:extLst>
              </p:cNvPr>
              <p:cNvSpPr>
                <a:spLocks/>
              </p:cNvSpPr>
              <p:nvPr/>
            </p:nvSpPr>
            <p:spPr bwMode="auto">
              <a:xfrm>
                <a:off x="8748712" y="2555876"/>
                <a:ext cx="2971800" cy="1709738"/>
              </a:xfrm>
              <a:custGeom>
                <a:avLst/>
                <a:gdLst>
                  <a:gd name="T0" fmla="*/ 34 w 1380"/>
                  <a:gd name="T1" fmla="*/ 796 h 796"/>
                  <a:gd name="T2" fmla="*/ 48 w 1380"/>
                  <a:gd name="T3" fmla="*/ 792 h 796"/>
                  <a:gd name="T4" fmla="*/ 1294 w 1380"/>
                  <a:gd name="T5" fmla="*/ 148 h 796"/>
                  <a:gd name="T6" fmla="*/ 1264 w 1380"/>
                  <a:gd name="T7" fmla="*/ 245 h 796"/>
                  <a:gd name="T8" fmla="*/ 1283 w 1380"/>
                  <a:gd name="T9" fmla="*/ 283 h 796"/>
                  <a:gd name="T10" fmla="*/ 1293 w 1380"/>
                  <a:gd name="T11" fmla="*/ 284 h 796"/>
                  <a:gd name="T12" fmla="*/ 1321 w 1380"/>
                  <a:gd name="T13" fmla="*/ 263 h 796"/>
                  <a:gd name="T14" fmla="*/ 1375 w 1380"/>
                  <a:gd name="T15" fmla="*/ 96 h 796"/>
                  <a:gd name="T16" fmla="*/ 1355 w 1380"/>
                  <a:gd name="T17" fmla="*/ 58 h 796"/>
                  <a:gd name="T18" fmla="*/ 1188 w 1380"/>
                  <a:gd name="T19" fmla="*/ 5 h 796"/>
                  <a:gd name="T20" fmla="*/ 1150 w 1380"/>
                  <a:gd name="T21" fmla="*/ 25 h 796"/>
                  <a:gd name="T22" fmla="*/ 1170 w 1380"/>
                  <a:gd name="T23" fmla="*/ 63 h 796"/>
                  <a:gd name="T24" fmla="*/ 1267 w 1380"/>
                  <a:gd name="T25" fmla="*/ 94 h 796"/>
                  <a:gd name="T26" fmla="*/ 20 w 1380"/>
                  <a:gd name="T27" fmla="*/ 739 h 796"/>
                  <a:gd name="T28" fmla="*/ 7 w 1380"/>
                  <a:gd name="T29" fmla="*/ 779 h 796"/>
                  <a:gd name="T30" fmla="*/ 34 w 1380"/>
                  <a:gd name="T31" fmla="*/ 796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0" h="796">
                    <a:moveTo>
                      <a:pt x="34" y="796"/>
                    </a:moveTo>
                    <a:cubicBezTo>
                      <a:pt x="39" y="796"/>
                      <a:pt x="44" y="795"/>
                      <a:pt x="48" y="792"/>
                    </a:cubicBezTo>
                    <a:cubicBezTo>
                      <a:pt x="1294" y="148"/>
                      <a:pt x="1294" y="148"/>
                      <a:pt x="1294" y="148"/>
                    </a:cubicBezTo>
                    <a:cubicBezTo>
                      <a:pt x="1264" y="245"/>
                      <a:pt x="1264" y="245"/>
                      <a:pt x="1264" y="245"/>
                    </a:cubicBezTo>
                    <a:cubicBezTo>
                      <a:pt x="1259" y="261"/>
                      <a:pt x="1267" y="278"/>
                      <a:pt x="1283" y="283"/>
                    </a:cubicBezTo>
                    <a:cubicBezTo>
                      <a:pt x="1286" y="284"/>
                      <a:pt x="1290" y="284"/>
                      <a:pt x="1293" y="284"/>
                    </a:cubicBezTo>
                    <a:cubicBezTo>
                      <a:pt x="1305" y="284"/>
                      <a:pt x="1317" y="276"/>
                      <a:pt x="1321" y="263"/>
                    </a:cubicBezTo>
                    <a:cubicBezTo>
                      <a:pt x="1375" y="96"/>
                      <a:pt x="1375" y="96"/>
                      <a:pt x="1375" y="96"/>
                    </a:cubicBezTo>
                    <a:cubicBezTo>
                      <a:pt x="1380" y="80"/>
                      <a:pt x="1371" y="63"/>
                      <a:pt x="1355" y="58"/>
                    </a:cubicBezTo>
                    <a:cubicBezTo>
                      <a:pt x="1188" y="5"/>
                      <a:pt x="1188" y="5"/>
                      <a:pt x="1188" y="5"/>
                    </a:cubicBezTo>
                    <a:cubicBezTo>
                      <a:pt x="1172" y="0"/>
                      <a:pt x="1155" y="9"/>
                      <a:pt x="1150" y="25"/>
                    </a:cubicBezTo>
                    <a:cubicBezTo>
                      <a:pt x="1145" y="41"/>
                      <a:pt x="1154" y="58"/>
                      <a:pt x="1170" y="63"/>
                    </a:cubicBezTo>
                    <a:cubicBezTo>
                      <a:pt x="1267" y="94"/>
                      <a:pt x="1267" y="94"/>
                      <a:pt x="1267" y="94"/>
                    </a:cubicBezTo>
                    <a:cubicBezTo>
                      <a:pt x="20" y="739"/>
                      <a:pt x="20" y="739"/>
                      <a:pt x="20" y="739"/>
                    </a:cubicBezTo>
                    <a:cubicBezTo>
                      <a:pt x="6" y="746"/>
                      <a:pt x="0" y="765"/>
                      <a:pt x="7" y="779"/>
                    </a:cubicBezTo>
                    <a:cubicBezTo>
                      <a:pt x="13" y="790"/>
                      <a:pt x="23" y="796"/>
                      <a:pt x="34" y="79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grpSp>
        <p:nvGrpSpPr>
          <p:cNvPr id="99" name="Group 12">
            <a:extLst>
              <a:ext uri="{FF2B5EF4-FFF2-40B4-BE49-F238E27FC236}">
                <a16:creationId xmlns:a16="http://schemas.microsoft.com/office/drawing/2014/main" xmlns="" id="{E2FB607F-49CA-4AF5-A694-960C1AF1D2A8}"/>
              </a:ext>
            </a:extLst>
          </p:cNvPr>
          <p:cNvGrpSpPr/>
          <p:nvPr/>
        </p:nvGrpSpPr>
        <p:grpSpPr>
          <a:xfrm>
            <a:off x="4441039" y="4046895"/>
            <a:ext cx="842875" cy="842875"/>
            <a:chOff x="4441039" y="4046895"/>
            <a:chExt cx="842875" cy="842875"/>
          </a:xfrm>
        </p:grpSpPr>
        <p:sp>
          <p:nvSpPr>
            <p:cNvPr id="100" name="Oval 18">
              <a:extLst>
                <a:ext uri="{FF2B5EF4-FFF2-40B4-BE49-F238E27FC236}">
                  <a16:creationId xmlns:a16="http://schemas.microsoft.com/office/drawing/2014/main" xmlns="" id="{AFCC2D5E-5329-41EB-A961-37472DBA3308}"/>
                </a:ext>
              </a:extLst>
            </p:cNvPr>
            <p:cNvSpPr/>
            <p:nvPr/>
          </p:nvSpPr>
          <p:spPr>
            <a:xfrm>
              <a:off x="4441039" y="4046895"/>
              <a:ext cx="842875" cy="842875"/>
            </a:xfrm>
            <a:prstGeom prst="ellipse">
              <a:avLst/>
            </a:prstGeom>
            <a:gradFill flip="none" rotWithShape="1">
              <a:gsLst>
                <a:gs pos="0">
                  <a:schemeClr val="bg1"/>
                </a:gs>
                <a:gs pos="100000">
                  <a:schemeClr val="bg1">
                    <a:lumMod val="85000"/>
                  </a:schemeClr>
                </a:gs>
              </a:gsLst>
              <a:lin ang="2700000" scaled="1"/>
              <a:tileRect/>
            </a:gradFill>
            <a:ln>
              <a:noFill/>
            </a:ln>
            <a:effectLst>
              <a:outerShdw blurRad="127000" dist="381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01" name="Group 111">
              <a:extLst>
                <a:ext uri="{FF2B5EF4-FFF2-40B4-BE49-F238E27FC236}">
                  <a16:creationId xmlns:a16="http://schemas.microsoft.com/office/drawing/2014/main" xmlns="" id="{4E850BEF-3AEE-4DE5-B133-609A6A5D2BFF}"/>
                </a:ext>
              </a:extLst>
            </p:cNvPr>
            <p:cNvGrpSpPr/>
            <p:nvPr/>
          </p:nvGrpSpPr>
          <p:grpSpPr>
            <a:xfrm>
              <a:off x="4648084" y="4222841"/>
              <a:ext cx="425448" cy="500354"/>
              <a:chOff x="2542111" y="1792000"/>
              <a:chExt cx="738971" cy="869081"/>
            </a:xfrm>
            <a:solidFill>
              <a:schemeClr val="tx1">
                <a:lumMod val="85000"/>
                <a:lumOff val="15000"/>
              </a:schemeClr>
            </a:solidFill>
          </p:grpSpPr>
          <p:sp>
            <p:nvSpPr>
              <p:cNvPr id="102" name="Freeform 59">
                <a:extLst>
                  <a:ext uri="{FF2B5EF4-FFF2-40B4-BE49-F238E27FC236}">
                    <a16:creationId xmlns:a16="http://schemas.microsoft.com/office/drawing/2014/main" xmlns="" id="{8E781AAB-15AA-4845-8F54-E8A5A182E7B0}"/>
                  </a:ext>
                </a:extLst>
              </p:cNvPr>
              <p:cNvSpPr>
                <a:spLocks/>
              </p:cNvSpPr>
              <p:nvPr/>
            </p:nvSpPr>
            <p:spPr bwMode="auto">
              <a:xfrm>
                <a:off x="2805333" y="1792000"/>
                <a:ext cx="231819" cy="124216"/>
              </a:xfrm>
              <a:custGeom>
                <a:avLst/>
                <a:gdLst>
                  <a:gd name="T0" fmla="*/ 1588 w 1596"/>
                  <a:gd name="T1" fmla="*/ 741 h 857"/>
                  <a:gd name="T2" fmla="*/ 732 w 1596"/>
                  <a:gd name="T3" fmla="*/ 0 h 857"/>
                  <a:gd name="T4" fmla="*/ 34 w 1596"/>
                  <a:gd name="T5" fmla="*/ 355 h 857"/>
                  <a:gd name="T6" fmla="*/ 56 w 1596"/>
                  <a:gd name="T7" fmla="*/ 497 h 857"/>
                  <a:gd name="T8" fmla="*/ 198 w 1596"/>
                  <a:gd name="T9" fmla="*/ 475 h 857"/>
                  <a:gd name="T10" fmla="*/ 732 w 1596"/>
                  <a:gd name="T11" fmla="*/ 203 h 857"/>
                  <a:gd name="T12" fmla="*/ 1386 w 1596"/>
                  <a:gd name="T13" fmla="*/ 770 h 857"/>
                  <a:gd name="T14" fmla="*/ 1487 w 1596"/>
                  <a:gd name="T15" fmla="*/ 857 h 857"/>
                  <a:gd name="T16" fmla="*/ 1501 w 1596"/>
                  <a:gd name="T17" fmla="*/ 856 h 857"/>
                  <a:gd name="T18" fmla="*/ 1588 w 1596"/>
                  <a:gd name="T19" fmla="*/ 741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6" h="857">
                    <a:moveTo>
                      <a:pt x="1588" y="741"/>
                    </a:moveTo>
                    <a:cubicBezTo>
                      <a:pt x="1527" y="319"/>
                      <a:pt x="1159" y="0"/>
                      <a:pt x="732" y="0"/>
                    </a:cubicBezTo>
                    <a:cubicBezTo>
                      <a:pt x="457" y="0"/>
                      <a:pt x="196" y="133"/>
                      <a:pt x="34" y="355"/>
                    </a:cubicBezTo>
                    <a:cubicBezTo>
                      <a:pt x="0" y="400"/>
                      <a:pt x="10" y="464"/>
                      <a:pt x="56" y="497"/>
                    </a:cubicBezTo>
                    <a:cubicBezTo>
                      <a:pt x="101" y="530"/>
                      <a:pt x="165" y="520"/>
                      <a:pt x="198" y="475"/>
                    </a:cubicBezTo>
                    <a:cubicBezTo>
                      <a:pt x="322" y="305"/>
                      <a:pt x="522" y="203"/>
                      <a:pt x="732" y="203"/>
                    </a:cubicBezTo>
                    <a:cubicBezTo>
                      <a:pt x="1059" y="203"/>
                      <a:pt x="1340" y="447"/>
                      <a:pt x="1386" y="770"/>
                    </a:cubicBezTo>
                    <a:cubicBezTo>
                      <a:pt x="1394" y="821"/>
                      <a:pt x="1437" y="857"/>
                      <a:pt x="1487" y="857"/>
                    </a:cubicBezTo>
                    <a:cubicBezTo>
                      <a:pt x="1492" y="857"/>
                      <a:pt x="1496" y="857"/>
                      <a:pt x="1501" y="856"/>
                    </a:cubicBezTo>
                    <a:cubicBezTo>
                      <a:pt x="1557" y="848"/>
                      <a:pt x="1596" y="797"/>
                      <a:pt x="1588"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3" name="Freeform 60">
                <a:extLst>
                  <a:ext uri="{FF2B5EF4-FFF2-40B4-BE49-F238E27FC236}">
                    <a16:creationId xmlns:a16="http://schemas.microsoft.com/office/drawing/2014/main" xmlns="" id="{264333A9-F260-4DB6-8037-8A3A7E4C10C7}"/>
                  </a:ext>
                </a:extLst>
              </p:cNvPr>
              <p:cNvSpPr>
                <a:spLocks/>
              </p:cNvSpPr>
              <p:nvPr/>
            </p:nvSpPr>
            <p:spPr bwMode="auto">
              <a:xfrm>
                <a:off x="2571155" y="1983521"/>
                <a:ext cx="680882" cy="103102"/>
              </a:xfrm>
              <a:custGeom>
                <a:avLst/>
                <a:gdLst>
                  <a:gd name="T0" fmla="*/ 4668 w 4688"/>
                  <a:gd name="T1" fmla="*/ 558 h 712"/>
                  <a:gd name="T2" fmla="*/ 4363 w 4688"/>
                  <a:gd name="T3" fmla="*/ 49 h 712"/>
                  <a:gd name="T4" fmla="*/ 4276 w 4688"/>
                  <a:gd name="T5" fmla="*/ 0 h 712"/>
                  <a:gd name="T6" fmla="*/ 3984 w 4688"/>
                  <a:gd name="T7" fmla="*/ 0 h 712"/>
                  <a:gd name="T8" fmla="*/ 3882 w 4688"/>
                  <a:gd name="T9" fmla="*/ 102 h 712"/>
                  <a:gd name="T10" fmla="*/ 3984 w 4688"/>
                  <a:gd name="T11" fmla="*/ 203 h 712"/>
                  <a:gd name="T12" fmla="*/ 4219 w 4688"/>
                  <a:gd name="T13" fmla="*/ 203 h 712"/>
                  <a:gd name="T14" fmla="*/ 4402 w 4688"/>
                  <a:gd name="T15" fmla="*/ 508 h 712"/>
                  <a:gd name="T16" fmla="*/ 286 w 4688"/>
                  <a:gd name="T17" fmla="*/ 508 h 712"/>
                  <a:gd name="T18" fmla="*/ 469 w 4688"/>
                  <a:gd name="T19" fmla="*/ 203 h 712"/>
                  <a:gd name="T20" fmla="*/ 577 w 4688"/>
                  <a:gd name="T21" fmla="*/ 203 h 712"/>
                  <a:gd name="T22" fmla="*/ 679 w 4688"/>
                  <a:gd name="T23" fmla="*/ 102 h 712"/>
                  <a:gd name="T24" fmla="*/ 577 w 4688"/>
                  <a:gd name="T25" fmla="*/ 0 h 712"/>
                  <a:gd name="T26" fmla="*/ 412 w 4688"/>
                  <a:gd name="T27" fmla="*/ 0 h 712"/>
                  <a:gd name="T28" fmla="*/ 325 w 4688"/>
                  <a:gd name="T29" fmla="*/ 49 h 712"/>
                  <a:gd name="T30" fmla="*/ 19 w 4688"/>
                  <a:gd name="T31" fmla="*/ 558 h 712"/>
                  <a:gd name="T32" fmla="*/ 18 w 4688"/>
                  <a:gd name="T33" fmla="*/ 660 h 712"/>
                  <a:gd name="T34" fmla="*/ 107 w 4688"/>
                  <a:gd name="T35" fmla="*/ 712 h 712"/>
                  <a:gd name="T36" fmla="*/ 4581 w 4688"/>
                  <a:gd name="T37" fmla="*/ 712 h 712"/>
                  <a:gd name="T38" fmla="*/ 4670 w 4688"/>
                  <a:gd name="T39" fmla="*/ 660 h 712"/>
                  <a:gd name="T40" fmla="*/ 4668 w 4688"/>
                  <a:gd name="T41" fmla="*/ 55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88" h="712">
                    <a:moveTo>
                      <a:pt x="4668" y="558"/>
                    </a:moveTo>
                    <a:cubicBezTo>
                      <a:pt x="4363" y="49"/>
                      <a:pt x="4363" y="49"/>
                      <a:pt x="4363" y="49"/>
                    </a:cubicBezTo>
                    <a:cubicBezTo>
                      <a:pt x="4345" y="19"/>
                      <a:pt x="4312" y="0"/>
                      <a:pt x="4276" y="0"/>
                    </a:cubicBezTo>
                    <a:cubicBezTo>
                      <a:pt x="3984" y="0"/>
                      <a:pt x="3984" y="0"/>
                      <a:pt x="3984" y="0"/>
                    </a:cubicBezTo>
                    <a:cubicBezTo>
                      <a:pt x="3928" y="0"/>
                      <a:pt x="3882" y="46"/>
                      <a:pt x="3882" y="102"/>
                    </a:cubicBezTo>
                    <a:cubicBezTo>
                      <a:pt x="3882" y="158"/>
                      <a:pt x="3928" y="203"/>
                      <a:pt x="3984" y="203"/>
                    </a:cubicBezTo>
                    <a:cubicBezTo>
                      <a:pt x="4219" y="203"/>
                      <a:pt x="4219" y="203"/>
                      <a:pt x="4219" y="203"/>
                    </a:cubicBezTo>
                    <a:cubicBezTo>
                      <a:pt x="4402" y="508"/>
                      <a:pt x="4402" y="508"/>
                      <a:pt x="4402" y="508"/>
                    </a:cubicBezTo>
                    <a:cubicBezTo>
                      <a:pt x="286" y="508"/>
                      <a:pt x="286" y="508"/>
                      <a:pt x="286" y="508"/>
                    </a:cubicBezTo>
                    <a:cubicBezTo>
                      <a:pt x="469" y="203"/>
                      <a:pt x="469" y="203"/>
                      <a:pt x="469" y="203"/>
                    </a:cubicBezTo>
                    <a:cubicBezTo>
                      <a:pt x="577" y="203"/>
                      <a:pt x="577" y="203"/>
                      <a:pt x="577" y="203"/>
                    </a:cubicBezTo>
                    <a:cubicBezTo>
                      <a:pt x="633" y="203"/>
                      <a:pt x="679" y="158"/>
                      <a:pt x="679" y="102"/>
                    </a:cubicBezTo>
                    <a:cubicBezTo>
                      <a:pt x="679" y="46"/>
                      <a:pt x="633" y="0"/>
                      <a:pt x="577" y="0"/>
                    </a:cubicBezTo>
                    <a:cubicBezTo>
                      <a:pt x="412" y="0"/>
                      <a:pt x="412" y="0"/>
                      <a:pt x="412" y="0"/>
                    </a:cubicBezTo>
                    <a:cubicBezTo>
                      <a:pt x="376" y="0"/>
                      <a:pt x="343" y="19"/>
                      <a:pt x="325" y="49"/>
                    </a:cubicBezTo>
                    <a:cubicBezTo>
                      <a:pt x="19" y="558"/>
                      <a:pt x="19" y="558"/>
                      <a:pt x="19" y="558"/>
                    </a:cubicBezTo>
                    <a:cubicBezTo>
                      <a:pt x="1" y="589"/>
                      <a:pt x="0" y="628"/>
                      <a:pt x="18" y="660"/>
                    </a:cubicBezTo>
                    <a:cubicBezTo>
                      <a:pt x="36" y="692"/>
                      <a:pt x="70" y="712"/>
                      <a:pt x="107" y="712"/>
                    </a:cubicBezTo>
                    <a:cubicBezTo>
                      <a:pt x="4581" y="712"/>
                      <a:pt x="4581" y="712"/>
                      <a:pt x="4581" y="712"/>
                    </a:cubicBezTo>
                    <a:cubicBezTo>
                      <a:pt x="4618" y="712"/>
                      <a:pt x="4652" y="692"/>
                      <a:pt x="4670" y="660"/>
                    </a:cubicBezTo>
                    <a:cubicBezTo>
                      <a:pt x="4688" y="628"/>
                      <a:pt x="4687" y="589"/>
                      <a:pt x="4668" y="5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4" name="Freeform 61">
                <a:extLst>
                  <a:ext uri="{FF2B5EF4-FFF2-40B4-BE49-F238E27FC236}">
                    <a16:creationId xmlns:a16="http://schemas.microsoft.com/office/drawing/2014/main" xmlns="" id="{3445AE17-D605-4E93-8C6B-106505048089}"/>
                  </a:ext>
                </a:extLst>
              </p:cNvPr>
              <p:cNvSpPr>
                <a:spLocks/>
              </p:cNvSpPr>
              <p:nvPr/>
            </p:nvSpPr>
            <p:spPr bwMode="auto">
              <a:xfrm>
                <a:off x="2930191" y="1873989"/>
                <a:ext cx="248110" cy="207062"/>
              </a:xfrm>
              <a:custGeom>
                <a:avLst/>
                <a:gdLst>
                  <a:gd name="T0" fmla="*/ 1690 w 1708"/>
                  <a:gd name="T1" fmla="*/ 376 h 1429"/>
                  <a:gd name="T2" fmla="*/ 1626 w 1708"/>
                  <a:gd name="T3" fmla="*/ 331 h 1429"/>
                  <a:gd name="T4" fmla="*/ 240 w 1708"/>
                  <a:gd name="T5" fmla="*/ 7 h 1429"/>
                  <a:gd name="T6" fmla="*/ 163 w 1708"/>
                  <a:gd name="T7" fmla="*/ 19 h 1429"/>
                  <a:gd name="T8" fmla="*/ 118 w 1708"/>
                  <a:gd name="T9" fmla="*/ 82 h 1429"/>
                  <a:gd name="T10" fmla="*/ 13 w 1708"/>
                  <a:gd name="T11" fmla="*/ 529 h 1429"/>
                  <a:gd name="T12" fmla="*/ 89 w 1708"/>
                  <a:gd name="T13" fmla="*/ 651 h 1429"/>
                  <a:gd name="T14" fmla="*/ 211 w 1708"/>
                  <a:gd name="T15" fmla="*/ 576 h 1429"/>
                  <a:gd name="T16" fmla="*/ 293 w 1708"/>
                  <a:gd name="T17" fmla="*/ 228 h 1429"/>
                  <a:gd name="T18" fmla="*/ 1481 w 1708"/>
                  <a:gd name="T19" fmla="*/ 506 h 1429"/>
                  <a:gd name="T20" fmla="*/ 1294 w 1708"/>
                  <a:gd name="T21" fmla="*/ 1304 h 1429"/>
                  <a:gd name="T22" fmla="*/ 1370 w 1708"/>
                  <a:gd name="T23" fmla="*/ 1426 h 1429"/>
                  <a:gd name="T24" fmla="*/ 1393 w 1708"/>
                  <a:gd name="T25" fmla="*/ 1429 h 1429"/>
                  <a:gd name="T26" fmla="*/ 1492 w 1708"/>
                  <a:gd name="T27" fmla="*/ 1350 h 1429"/>
                  <a:gd name="T28" fmla="*/ 1702 w 1708"/>
                  <a:gd name="T29" fmla="*/ 453 h 1429"/>
                  <a:gd name="T30" fmla="*/ 1690 w 1708"/>
                  <a:gd name="T31" fmla="*/ 376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08" h="1429">
                    <a:moveTo>
                      <a:pt x="1690" y="376"/>
                    </a:moveTo>
                    <a:cubicBezTo>
                      <a:pt x="1675" y="353"/>
                      <a:pt x="1653" y="337"/>
                      <a:pt x="1626" y="331"/>
                    </a:cubicBezTo>
                    <a:cubicBezTo>
                      <a:pt x="240" y="7"/>
                      <a:pt x="240" y="7"/>
                      <a:pt x="240" y="7"/>
                    </a:cubicBezTo>
                    <a:cubicBezTo>
                      <a:pt x="214" y="0"/>
                      <a:pt x="186" y="5"/>
                      <a:pt x="163" y="19"/>
                    </a:cubicBezTo>
                    <a:cubicBezTo>
                      <a:pt x="140" y="33"/>
                      <a:pt x="124" y="56"/>
                      <a:pt x="118" y="82"/>
                    </a:cubicBezTo>
                    <a:cubicBezTo>
                      <a:pt x="13" y="529"/>
                      <a:pt x="13" y="529"/>
                      <a:pt x="13" y="529"/>
                    </a:cubicBezTo>
                    <a:cubicBezTo>
                      <a:pt x="0" y="584"/>
                      <a:pt x="34" y="639"/>
                      <a:pt x="89" y="651"/>
                    </a:cubicBezTo>
                    <a:cubicBezTo>
                      <a:pt x="144" y="664"/>
                      <a:pt x="199" y="630"/>
                      <a:pt x="211" y="576"/>
                    </a:cubicBezTo>
                    <a:cubicBezTo>
                      <a:pt x="293" y="228"/>
                      <a:pt x="293" y="228"/>
                      <a:pt x="293" y="228"/>
                    </a:cubicBezTo>
                    <a:cubicBezTo>
                      <a:pt x="1481" y="506"/>
                      <a:pt x="1481" y="506"/>
                      <a:pt x="1481" y="506"/>
                    </a:cubicBezTo>
                    <a:cubicBezTo>
                      <a:pt x="1294" y="1304"/>
                      <a:pt x="1294" y="1304"/>
                      <a:pt x="1294" y="1304"/>
                    </a:cubicBezTo>
                    <a:cubicBezTo>
                      <a:pt x="1281" y="1359"/>
                      <a:pt x="1315" y="1413"/>
                      <a:pt x="1370" y="1426"/>
                    </a:cubicBezTo>
                    <a:cubicBezTo>
                      <a:pt x="1378" y="1428"/>
                      <a:pt x="1386" y="1429"/>
                      <a:pt x="1393" y="1429"/>
                    </a:cubicBezTo>
                    <a:cubicBezTo>
                      <a:pt x="1440" y="1429"/>
                      <a:pt x="1481" y="1397"/>
                      <a:pt x="1492" y="1350"/>
                    </a:cubicBezTo>
                    <a:cubicBezTo>
                      <a:pt x="1702" y="453"/>
                      <a:pt x="1702" y="453"/>
                      <a:pt x="1702" y="453"/>
                    </a:cubicBezTo>
                    <a:cubicBezTo>
                      <a:pt x="1708" y="427"/>
                      <a:pt x="1704" y="399"/>
                      <a:pt x="1690" y="37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5" name="Freeform 62">
                <a:extLst>
                  <a:ext uri="{FF2B5EF4-FFF2-40B4-BE49-F238E27FC236}">
                    <a16:creationId xmlns:a16="http://schemas.microsoft.com/office/drawing/2014/main" xmlns="" id="{F018734B-32B0-4955-9538-B929DEF01B0B}"/>
                  </a:ext>
                </a:extLst>
              </p:cNvPr>
              <p:cNvSpPr>
                <a:spLocks/>
              </p:cNvSpPr>
              <p:nvPr/>
            </p:nvSpPr>
            <p:spPr bwMode="auto">
              <a:xfrm>
                <a:off x="2628708" y="1836478"/>
                <a:ext cx="291623" cy="248324"/>
              </a:xfrm>
              <a:custGeom>
                <a:avLst/>
                <a:gdLst>
                  <a:gd name="T0" fmla="*/ 2002 w 2008"/>
                  <a:gd name="T1" fmla="*/ 876 h 1714"/>
                  <a:gd name="T2" fmla="*/ 1909 w 2008"/>
                  <a:gd name="T3" fmla="*/ 92 h 1714"/>
                  <a:gd name="T4" fmla="*/ 1871 w 2008"/>
                  <a:gd name="T5" fmla="*/ 24 h 1714"/>
                  <a:gd name="T6" fmla="*/ 1796 w 2008"/>
                  <a:gd name="T7" fmla="*/ 3 h 1714"/>
                  <a:gd name="T8" fmla="*/ 95 w 2008"/>
                  <a:gd name="T9" fmla="*/ 204 h 1714"/>
                  <a:gd name="T10" fmla="*/ 6 w 2008"/>
                  <a:gd name="T11" fmla="*/ 317 h 1714"/>
                  <a:gd name="T12" fmla="*/ 161 w 2008"/>
                  <a:gd name="T13" fmla="*/ 1624 h 1714"/>
                  <a:gd name="T14" fmla="*/ 262 w 2008"/>
                  <a:gd name="T15" fmla="*/ 1714 h 1714"/>
                  <a:gd name="T16" fmla="*/ 274 w 2008"/>
                  <a:gd name="T17" fmla="*/ 1713 h 1714"/>
                  <a:gd name="T18" fmla="*/ 363 w 2008"/>
                  <a:gd name="T19" fmla="*/ 1600 h 1714"/>
                  <a:gd name="T20" fmla="*/ 220 w 2008"/>
                  <a:gd name="T21" fmla="*/ 394 h 1714"/>
                  <a:gd name="T22" fmla="*/ 1719 w 2008"/>
                  <a:gd name="T23" fmla="*/ 217 h 1714"/>
                  <a:gd name="T24" fmla="*/ 1800 w 2008"/>
                  <a:gd name="T25" fmla="*/ 899 h 1714"/>
                  <a:gd name="T26" fmla="*/ 1913 w 2008"/>
                  <a:gd name="T27" fmla="*/ 988 h 1714"/>
                  <a:gd name="T28" fmla="*/ 2002 w 2008"/>
                  <a:gd name="T29" fmla="*/ 876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8" h="1714">
                    <a:moveTo>
                      <a:pt x="2002" y="876"/>
                    </a:moveTo>
                    <a:cubicBezTo>
                      <a:pt x="1909" y="92"/>
                      <a:pt x="1909" y="92"/>
                      <a:pt x="1909" y="92"/>
                    </a:cubicBezTo>
                    <a:cubicBezTo>
                      <a:pt x="1906" y="65"/>
                      <a:pt x="1892" y="41"/>
                      <a:pt x="1871" y="24"/>
                    </a:cubicBezTo>
                    <a:cubicBezTo>
                      <a:pt x="1850" y="7"/>
                      <a:pt x="1823" y="0"/>
                      <a:pt x="1796" y="3"/>
                    </a:cubicBezTo>
                    <a:cubicBezTo>
                      <a:pt x="95" y="204"/>
                      <a:pt x="95" y="204"/>
                      <a:pt x="95" y="204"/>
                    </a:cubicBezTo>
                    <a:cubicBezTo>
                      <a:pt x="39" y="210"/>
                      <a:pt x="0" y="261"/>
                      <a:pt x="6" y="317"/>
                    </a:cubicBezTo>
                    <a:cubicBezTo>
                      <a:pt x="161" y="1624"/>
                      <a:pt x="161" y="1624"/>
                      <a:pt x="161" y="1624"/>
                    </a:cubicBezTo>
                    <a:cubicBezTo>
                      <a:pt x="167" y="1676"/>
                      <a:pt x="211" y="1714"/>
                      <a:pt x="262" y="1714"/>
                    </a:cubicBezTo>
                    <a:cubicBezTo>
                      <a:pt x="266" y="1714"/>
                      <a:pt x="270" y="1713"/>
                      <a:pt x="274" y="1713"/>
                    </a:cubicBezTo>
                    <a:cubicBezTo>
                      <a:pt x="329" y="1706"/>
                      <a:pt x="369" y="1656"/>
                      <a:pt x="363" y="1600"/>
                    </a:cubicBezTo>
                    <a:cubicBezTo>
                      <a:pt x="220" y="394"/>
                      <a:pt x="220" y="394"/>
                      <a:pt x="220" y="394"/>
                    </a:cubicBezTo>
                    <a:cubicBezTo>
                      <a:pt x="1719" y="217"/>
                      <a:pt x="1719" y="217"/>
                      <a:pt x="1719" y="217"/>
                    </a:cubicBezTo>
                    <a:cubicBezTo>
                      <a:pt x="1800" y="899"/>
                      <a:pt x="1800" y="899"/>
                      <a:pt x="1800" y="899"/>
                    </a:cubicBezTo>
                    <a:cubicBezTo>
                      <a:pt x="1806" y="955"/>
                      <a:pt x="1857" y="995"/>
                      <a:pt x="1913" y="988"/>
                    </a:cubicBezTo>
                    <a:cubicBezTo>
                      <a:pt x="1968" y="982"/>
                      <a:pt x="2008" y="931"/>
                      <a:pt x="2002" y="87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6" name="Freeform 63">
                <a:extLst>
                  <a:ext uri="{FF2B5EF4-FFF2-40B4-BE49-F238E27FC236}">
                    <a16:creationId xmlns:a16="http://schemas.microsoft.com/office/drawing/2014/main" xmlns="" id="{5260C13D-F4BE-4DD0-BF93-F8B60F1177A4}"/>
                  </a:ext>
                </a:extLst>
              </p:cNvPr>
              <p:cNvSpPr>
                <a:spLocks/>
              </p:cNvSpPr>
              <p:nvPr/>
            </p:nvSpPr>
            <p:spPr bwMode="auto">
              <a:xfrm>
                <a:off x="2738348" y="1932935"/>
                <a:ext cx="299768" cy="151545"/>
              </a:xfrm>
              <a:custGeom>
                <a:avLst/>
                <a:gdLst>
                  <a:gd name="T0" fmla="*/ 2051 w 2064"/>
                  <a:gd name="T1" fmla="*/ 921 h 1046"/>
                  <a:gd name="T2" fmla="*/ 1849 w 2064"/>
                  <a:gd name="T3" fmla="*/ 81 h 1046"/>
                  <a:gd name="T4" fmla="*/ 1803 w 2064"/>
                  <a:gd name="T5" fmla="*/ 18 h 1046"/>
                  <a:gd name="T6" fmla="*/ 1726 w 2064"/>
                  <a:gd name="T7" fmla="*/ 6 h 1046"/>
                  <a:gd name="T8" fmla="*/ 88 w 2064"/>
                  <a:gd name="T9" fmla="*/ 400 h 1046"/>
                  <a:gd name="T10" fmla="*/ 13 w 2064"/>
                  <a:gd name="T11" fmla="*/ 523 h 1046"/>
                  <a:gd name="T12" fmla="*/ 114 w 2064"/>
                  <a:gd name="T13" fmla="*/ 942 h 1046"/>
                  <a:gd name="T14" fmla="*/ 237 w 2064"/>
                  <a:gd name="T15" fmla="*/ 1017 h 1046"/>
                  <a:gd name="T16" fmla="*/ 312 w 2064"/>
                  <a:gd name="T17" fmla="*/ 895 h 1046"/>
                  <a:gd name="T18" fmla="*/ 235 w 2064"/>
                  <a:gd name="T19" fmla="*/ 574 h 1046"/>
                  <a:gd name="T20" fmla="*/ 1675 w 2064"/>
                  <a:gd name="T21" fmla="*/ 228 h 1046"/>
                  <a:gd name="T22" fmla="*/ 1853 w 2064"/>
                  <a:gd name="T23" fmla="*/ 968 h 1046"/>
                  <a:gd name="T24" fmla="*/ 1952 w 2064"/>
                  <a:gd name="T25" fmla="*/ 1046 h 1046"/>
                  <a:gd name="T26" fmla="*/ 1976 w 2064"/>
                  <a:gd name="T27" fmla="*/ 1043 h 1046"/>
                  <a:gd name="T28" fmla="*/ 2051 w 2064"/>
                  <a:gd name="T29" fmla="*/ 921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64" h="1046">
                    <a:moveTo>
                      <a:pt x="2051" y="921"/>
                    </a:moveTo>
                    <a:cubicBezTo>
                      <a:pt x="1849" y="81"/>
                      <a:pt x="1849" y="81"/>
                      <a:pt x="1849" y="81"/>
                    </a:cubicBezTo>
                    <a:cubicBezTo>
                      <a:pt x="1843" y="55"/>
                      <a:pt x="1826" y="32"/>
                      <a:pt x="1803" y="18"/>
                    </a:cubicBezTo>
                    <a:cubicBezTo>
                      <a:pt x="1780" y="4"/>
                      <a:pt x="1753" y="0"/>
                      <a:pt x="1726" y="6"/>
                    </a:cubicBezTo>
                    <a:cubicBezTo>
                      <a:pt x="88" y="400"/>
                      <a:pt x="88" y="400"/>
                      <a:pt x="88" y="400"/>
                    </a:cubicBezTo>
                    <a:cubicBezTo>
                      <a:pt x="34" y="413"/>
                      <a:pt x="0" y="468"/>
                      <a:pt x="13" y="523"/>
                    </a:cubicBezTo>
                    <a:cubicBezTo>
                      <a:pt x="114" y="942"/>
                      <a:pt x="114" y="942"/>
                      <a:pt x="114" y="942"/>
                    </a:cubicBezTo>
                    <a:cubicBezTo>
                      <a:pt x="127" y="997"/>
                      <a:pt x="182" y="1031"/>
                      <a:pt x="237" y="1017"/>
                    </a:cubicBezTo>
                    <a:cubicBezTo>
                      <a:pt x="291" y="1004"/>
                      <a:pt x="325" y="949"/>
                      <a:pt x="312" y="895"/>
                    </a:cubicBezTo>
                    <a:cubicBezTo>
                      <a:pt x="235" y="574"/>
                      <a:pt x="235" y="574"/>
                      <a:pt x="235" y="574"/>
                    </a:cubicBezTo>
                    <a:cubicBezTo>
                      <a:pt x="1675" y="228"/>
                      <a:pt x="1675" y="228"/>
                      <a:pt x="1675" y="228"/>
                    </a:cubicBezTo>
                    <a:cubicBezTo>
                      <a:pt x="1853" y="968"/>
                      <a:pt x="1853" y="968"/>
                      <a:pt x="1853" y="968"/>
                    </a:cubicBezTo>
                    <a:cubicBezTo>
                      <a:pt x="1864" y="1015"/>
                      <a:pt x="1906" y="1046"/>
                      <a:pt x="1952" y="1046"/>
                    </a:cubicBezTo>
                    <a:cubicBezTo>
                      <a:pt x="1960" y="1046"/>
                      <a:pt x="1968" y="1045"/>
                      <a:pt x="1976" y="1043"/>
                    </a:cubicBezTo>
                    <a:cubicBezTo>
                      <a:pt x="2031" y="1030"/>
                      <a:pt x="2064" y="975"/>
                      <a:pt x="2051" y="9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7" name="Freeform 64">
                <a:extLst>
                  <a:ext uri="{FF2B5EF4-FFF2-40B4-BE49-F238E27FC236}">
                    <a16:creationId xmlns:a16="http://schemas.microsoft.com/office/drawing/2014/main" xmlns="" id="{7FFA2B7D-7F0A-47C7-9CDC-BFFAAC15A8D6}"/>
                  </a:ext>
                </a:extLst>
              </p:cNvPr>
              <p:cNvSpPr>
                <a:spLocks noEditPoints="1"/>
              </p:cNvSpPr>
              <p:nvPr/>
            </p:nvSpPr>
            <p:spPr bwMode="auto">
              <a:xfrm>
                <a:off x="2542111" y="2057258"/>
                <a:ext cx="738971" cy="603823"/>
              </a:xfrm>
              <a:custGeom>
                <a:avLst/>
                <a:gdLst>
                  <a:gd name="T0" fmla="*/ 4883 w 5088"/>
                  <a:gd name="T1" fmla="*/ 96 h 4169"/>
                  <a:gd name="T2" fmla="*/ 4781 w 5088"/>
                  <a:gd name="T3" fmla="*/ 0 h 4169"/>
                  <a:gd name="T4" fmla="*/ 307 w 5088"/>
                  <a:gd name="T5" fmla="*/ 0 h 4169"/>
                  <a:gd name="T6" fmla="*/ 205 w 5088"/>
                  <a:gd name="T7" fmla="*/ 96 h 4169"/>
                  <a:gd name="T8" fmla="*/ 2 w 5088"/>
                  <a:gd name="T9" fmla="*/ 4062 h 4169"/>
                  <a:gd name="T10" fmla="*/ 30 w 5088"/>
                  <a:gd name="T11" fmla="*/ 4137 h 4169"/>
                  <a:gd name="T12" fmla="*/ 103 w 5088"/>
                  <a:gd name="T13" fmla="*/ 4169 h 4169"/>
                  <a:gd name="T14" fmla="*/ 4985 w 5088"/>
                  <a:gd name="T15" fmla="*/ 4169 h 4169"/>
                  <a:gd name="T16" fmla="*/ 5058 w 5088"/>
                  <a:gd name="T17" fmla="*/ 4137 h 4169"/>
                  <a:gd name="T18" fmla="*/ 5086 w 5088"/>
                  <a:gd name="T19" fmla="*/ 4062 h 4169"/>
                  <a:gd name="T20" fmla="*/ 4883 w 5088"/>
                  <a:gd name="T21" fmla="*/ 96 h 4169"/>
                  <a:gd name="T22" fmla="*/ 210 w 5088"/>
                  <a:gd name="T23" fmla="*/ 3966 h 4169"/>
                  <a:gd name="T24" fmla="*/ 403 w 5088"/>
                  <a:gd name="T25" fmla="*/ 203 h 4169"/>
                  <a:gd name="T26" fmla="*/ 4685 w 5088"/>
                  <a:gd name="T27" fmla="*/ 203 h 4169"/>
                  <a:gd name="T28" fmla="*/ 4878 w 5088"/>
                  <a:gd name="T29" fmla="*/ 3966 h 4169"/>
                  <a:gd name="T30" fmla="*/ 210 w 5088"/>
                  <a:gd name="T31" fmla="*/ 3966 h 4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88" h="4169">
                    <a:moveTo>
                      <a:pt x="4883" y="96"/>
                    </a:moveTo>
                    <a:cubicBezTo>
                      <a:pt x="4880" y="42"/>
                      <a:pt x="4835" y="0"/>
                      <a:pt x="4781" y="0"/>
                    </a:cubicBezTo>
                    <a:cubicBezTo>
                      <a:pt x="307" y="0"/>
                      <a:pt x="307" y="0"/>
                      <a:pt x="307" y="0"/>
                    </a:cubicBezTo>
                    <a:cubicBezTo>
                      <a:pt x="253" y="0"/>
                      <a:pt x="208" y="42"/>
                      <a:pt x="205" y="96"/>
                    </a:cubicBezTo>
                    <a:cubicBezTo>
                      <a:pt x="2" y="4062"/>
                      <a:pt x="2" y="4062"/>
                      <a:pt x="2" y="4062"/>
                    </a:cubicBezTo>
                    <a:cubicBezTo>
                      <a:pt x="0" y="4090"/>
                      <a:pt x="10" y="4117"/>
                      <a:pt x="30" y="4137"/>
                    </a:cubicBezTo>
                    <a:cubicBezTo>
                      <a:pt x="49" y="4158"/>
                      <a:pt x="75" y="4169"/>
                      <a:pt x="103" y="4169"/>
                    </a:cubicBezTo>
                    <a:cubicBezTo>
                      <a:pt x="4985" y="4169"/>
                      <a:pt x="4985" y="4169"/>
                      <a:pt x="4985" y="4169"/>
                    </a:cubicBezTo>
                    <a:cubicBezTo>
                      <a:pt x="5012" y="4169"/>
                      <a:pt x="5039" y="4158"/>
                      <a:pt x="5058" y="4137"/>
                    </a:cubicBezTo>
                    <a:cubicBezTo>
                      <a:pt x="5078" y="4117"/>
                      <a:pt x="5088" y="4090"/>
                      <a:pt x="5086" y="4062"/>
                    </a:cubicBezTo>
                    <a:lnTo>
                      <a:pt x="4883" y="96"/>
                    </a:lnTo>
                    <a:close/>
                    <a:moveTo>
                      <a:pt x="210" y="3966"/>
                    </a:moveTo>
                    <a:cubicBezTo>
                      <a:pt x="403" y="203"/>
                      <a:pt x="403" y="203"/>
                      <a:pt x="403" y="203"/>
                    </a:cubicBezTo>
                    <a:cubicBezTo>
                      <a:pt x="4685" y="203"/>
                      <a:pt x="4685" y="203"/>
                      <a:pt x="4685" y="203"/>
                    </a:cubicBezTo>
                    <a:cubicBezTo>
                      <a:pt x="4878" y="3966"/>
                      <a:pt x="4878" y="3966"/>
                      <a:pt x="4878" y="3966"/>
                    </a:cubicBezTo>
                    <a:lnTo>
                      <a:pt x="210" y="39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8" name="Freeform 65">
                <a:extLst>
                  <a:ext uri="{FF2B5EF4-FFF2-40B4-BE49-F238E27FC236}">
                    <a16:creationId xmlns:a16="http://schemas.microsoft.com/office/drawing/2014/main" xmlns="" id="{228C4A9F-7DF5-4C9A-9960-A67812D54A4E}"/>
                  </a:ext>
                </a:extLst>
              </p:cNvPr>
              <p:cNvSpPr>
                <a:spLocks noEditPoints="1"/>
              </p:cNvSpPr>
              <p:nvPr/>
            </p:nvSpPr>
            <p:spPr bwMode="auto">
              <a:xfrm>
                <a:off x="2978098" y="2116097"/>
                <a:ext cx="88634" cy="88312"/>
              </a:xfrm>
              <a:custGeom>
                <a:avLst/>
                <a:gdLst>
                  <a:gd name="T0" fmla="*/ 305 w 610"/>
                  <a:gd name="T1" fmla="*/ 0 h 610"/>
                  <a:gd name="T2" fmla="*/ 0 w 610"/>
                  <a:gd name="T3" fmla="*/ 305 h 610"/>
                  <a:gd name="T4" fmla="*/ 305 w 610"/>
                  <a:gd name="T5" fmla="*/ 610 h 610"/>
                  <a:gd name="T6" fmla="*/ 610 w 610"/>
                  <a:gd name="T7" fmla="*/ 305 h 610"/>
                  <a:gd name="T8" fmla="*/ 305 w 610"/>
                  <a:gd name="T9" fmla="*/ 0 h 610"/>
                  <a:gd name="T10" fmla="*/ 305 w 610"/>
                  <a:gd name="T11" fmla="*/ 407 h 610"/>
                  <a:gd name="T12" fmla="*/ 203 w 610"/>
                  <a:gd name="T13" fmla="*/ 305 h 610"/>
                  <a:gd name="T14" fmla="*/ 305 w 610"/>
                  <a:gd name="T15" fmla="*/ 204 h 610"/>
                  <a:gd name="T16" fmla="*/ 406 w 610"/>
                  <a:gd name="T17" fmla="*/ 305 h 610"/>
                  <a:gd name="T18" fmla="*/ 305 w 610"/>
                  <a:gd name="T19" fmla="*/ 407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0" h="610">
                    <a:moveTo>
                      <a:pt x="305" y="0"/>
                    </a:moveTo>
                    <a:cubicBezTo>
                      <a:pt x="136" y="0"/>
                      <a:pt x="0" y="137"/>
                      <a:pt x="0" y="305"/>
                    </a:cubicBezTo>
                    <a:cubicBezTo>
                      <a:pt x="0" y="474"/>
                      <a:pt x="136" y="610"/>
                      <a:pt x="305" y="610"/>
                    </a:cubicBezTo>
                    <a:cubicBezTo>
                      <a:pt x="473" y="610"/>
                      <a:pt x="610" y="474"/>
                      <a:pt x="610" y="305"/>
                    </a:cubicBezTo>
                    <a:cubicBezTo>
                      <a:pt x="610" y="137"/>
                      <a:pt x="473" y="0"/>
                      <a:pt x="305" y="0"/>
                    </a:cubicBezTo>
                    <a:close/>
                    <a:moveTo>
                      <a:pt x="305" y="407"/>
                    </a:moveTo>
                    <a:cubicBezTo>
                      <a:pt x="249" y="407"/>
                      <a:pt x="203" y="361"/>
                      <a:pt x="203" y="305"/>
                    </a:cubicBezTo>
                    <a:cubicBezTo>
                      <a:pt x="203" y="249"/>
                      <a:pt x="249" y="204"/>
                      <a:pt x="305" y="204"/>
                    </a:cubicBezTo>
                    <a:cubicBezTo>
                      <a:pt x="361" y="204"/>
                      <a:pt x="406" y="249"/>
                      <a:pt x="406" y="305"/>
                    </a:cubicBezTo>
                    <a:cubicBezTo>
                      <a:pt x="406" y="361"/>
                      <a:pt x="361" y="407"/>
                      <a:pt x="305" y="40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9" name="Freeform 66">
                <a:extLst>
                  <a:ext uri="{FF2B5EF4-FFF2-40B4-BE49-F238E27FC236}">
                    <a16:creationId xmlns:a16="http://schemas.microsoft.com/office/drawing/2014/main" xmlns="" id="{6B76910D-5353-4667-A541-4127D5E50C04}"/>
                  </a:ext>
                </a:extLst>
              </p:cNvPr>
              <p:cNvSpPr>
                <a:spLocks noEditPoints="1"/>
              </p:cNvSpPr>
              <p:nvPr/>
            </p:nvSpPr>
            <p:spPr bwMode="auto">
              <a:xfrm>
                <a:off x="2756568" y="2116097"/>
                <a:ext cx="88526" cy="88312"/>
              </a:xfrm>
              <a:custGeom>
                <a:avLst/>
                <a:gdLst>
                  <a:gd name="T0" fmla="*/ 305 w 610"/>
                  <a:gd name="T1" fmla="*/ 0 h 610"/>
                  <a:gd name="T2" fmla="*/ 0 w 610"/>
                  <a:gd name="T3" fmla="*/ 305 h 610"/>
                  <a:gd name="T4" fmla="*/ 305 w 610"/>
                  <a:gd name="T5" fmla="*/ 610 h 610"/>
                  <a:gd name="T6" fmla="*/ 610 w 610"/>
                  <a:gd name="T7" fmla="*/ 305 h 610"/>
                  <a:gd name="T8" fmla="*/ 305 w 610"/>
                  <a:gd name="T9" fmla="*/ 0 h 610"/>
                  <a:gd name="T10" fmla="*/ 305 w 610"/>
                  <a:gd name="T11" fmla="*/ 407 h 610"/>
                  <a:gd name="T12" fmla="*/ 204 w 610"/>
                  <a:gd name="T13" fmla="*/ 305 h 610"/>
                  <a:gd name="T14" fmla="*/ 305 w 610"/>
                  <a:gd name="T15" fmla="*/ 204 h 610"/>
                  <a:gd name="T16" fmla="*/ 407 w 610"/>
                  <a:gd name="T17" fmla="*/ 305 h 610"/>
                  <a:gd name="T18" fmla="*/ 305 w 610"/>
                  <a:gd name="T19" fmla="*/ 407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0" h="610">
                    <a:moveTo>
                      <a:pt x="305" y="0"/>
                    </a:moveTo>
                    <a:cubicBezTo>
                      <a:pt x="137" y="0"/>
                      <a:pt x="0" y="137"/>
                      <a:pt x="0" y="305"/>
                    </a:cubicBezTo>
                    <a:cubicBezTo>
                      <a:pt x="0" y="474"/>
                      <a:pt x="137" y="610"/>
                      <a:pt x="305" y="610"/>
                    </a:cubicBezTo>
                    <a:cubicBezTo>
                      <a:pt x="473" y="610"/>
                      <a:pt x="610" y="474"/>
                      <a:pt x="610" y="305"/>
                    </a:cubicBezTo>
                    <a:cubicBezTo>
                      <a:pt x="610" y="137"/>
                      <a:pt x="473" y="0"/>
                      <a:pt x="305" y="0"/>
                    </a:cubicBezTo>
                    <a:close/>
                    <a:moveTo>
                      <a:pt x="305" y="407"/>
                    </a:moveTo>
                    <a:cubicBezTo>
                      <a:pt x="249" y="407"/>
                      <a:pt x="204" y="361"/>
                      <a:pt x="204" y="305"/>
                    </a:cubicBezTo>
                    <a:cubicBezTo>
                      <a:pt x="204" y="249"/>
                      <a:pt x="249" y="204"/>
                      <a:pt x="305" y="204"/>
                    </a:cubicBezTo>
                    <a:cubicBezTo>
                      <a:pt x="361" y="204"/>
                      <a:pt x="407" y="249"/>
                      <a:pt x="407" y="305"/>
                    </a:cubicBezTo>
                    <a:cubicBezTo>
                      <a:pt x="407" y="361"/>
                      <a:pt x="361" y="407"/>
                      <a:pt x="305" y="40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10" name="Freeform 67">
                <a:extLst>
                  <a:ext uri="{FF2B5EF4-FFF2-40B4-BE49-F238E27FC236}">
                    <a16:creationId xmlns:a16="http://schemas.microsoft.com/office/drawing/2014/main" xmlns="" id="{8B2A454C-B5D2-4AD7-9F22-B82F86B7DC7F}"/>
                  </a:ext>
                </a:extLst>
              </p:cNvPr>
              <p:cNvSpPr>
                <a:spLocks/>
              </p:cNvSpPr>
              <p:nvPr/>
            </p:nvSpPr>
            <p:spPr bwMode="auto">
              <a:xfrm>
                <a:off x="2786148" y="2160253"/>
                <a:ext cx="251004" cy="220995"/>
              </a:xfrm>
              <a:custGeom>
                <a:avLst/>
                <a:gdLst>
                  <a:gd name="T0" fmla="*/ 1627 w 1728"/>
                  <a:gd name="T1" fmla="*/ 0 h 1526"/>
                  <a:gd name="T2" fmla="*/ 1619 w 1728"/>
                  <a:gd name="T3" fmla="*/ 0 h 1526"/>
                  <a:gd name="T4" fmla="*/ 1517 w 1728"/>
                  <a:gd name="T5" fmla="*/ 102 h 1526"/>
                  <a:gd name="T6" fmla="*/ 1525 w 1728"/>
                  <a:gd name="T7" fmla="*/ 141 h 1526"/>
                  <a:gd name="T8" fmla="*/ 1525 w 1728"/>
                  <a:gd name="T9" fmla="*/ 661 h 1526"/>
                  <a:gd name="T10" fmla="*/ 864 w 1728"/>
                  <a:gd name="T11" fmla="*/ 1322 h 1526"/>
                  <a:gd name="T12" fmla="*/ 203 w 1728"/>
                  <a:gd name="T13" fmla="*/ 661 h 1526"/>
                  <a:gd name="T14" fmla="*/ 203 w 1728"/>
                  <a:gd name="T15" fmla="*/ 102 h 1526"/>
                  <a:gd name="T16" fmla="*/ 101 w 1728"/>
                  <a:gd name="T17" fmla="*/ 0 h 1526"/>
                  <a:gd name="T18" fmla="*/ 0 w 1728"/>
                  <a:gd name="T19" fmla="*/ 102 h 1526"/>
                  <a:gd name="T20" fmla="*/ 0 w 1728"/>
                  <a:gd name="T21" fmla="*/ 661 h 1526"/>
                  <a:gd name="T22" fmla="*/ 864 w 1728"/>
                  <a:gd name="T23" fmla="*/ 1526 h 1526"/>
                  <a:gd name="T24" fmla="*/ 1728 w 1728"/>
                  <a:gd name="T25" fmla="*/ 661 h 1526"/>
                  <a:gd name="T26" fmla="*/ 1728 w 1728"/>
                  <a:gd name="T27" fmla="*/ 102 h 1526"/>
                  <a:gd name="T28" fmla="*/ 1627 w 1728"/>
                  <a:gd name="T29" fmla="*/ 0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8" h="1526">
                    <a:moveTo>
                      <a:pt x="1627" y="0"/>
                    </a:moveTo>
                    <a:cubicBezTo>
                      <a:pt x="1619" y="0"/>
                      <a:pt x="1619" y="0"/>
                      <a:pt x="1619" y="0"/>
                    </a:cubicBezTo>
                    <a:cubicBezTo>
                      <a:pt x="1563" y="0"/>
                      <a:pt x="1517" y="46"/>
                      <a:pt x="1517" y="102"/>
                    </a:cubicBezTo>
                    <a:cubicBezTo>
                      <a:pt x="1517" y="116"/>
                      <a:pt x="1520" y="129"/>
                      <a:pt x="1525" y="141"/>
                    </a:cubicBezTo>
                    <a:cubicBezTo>
                      <a:pt x="1525" y="661"/>
                      <a:pt x="1525" y="661"/>
                      <a:pt x="1525" y="661"/>
                    </a:cubicBezTo>
                    <a:cubicBezTo>
                      <a:pt x="1525" y="1026"/>
                      <a:pt x="1228" y="1322"/>
                      <a:pt x="864" y="1322"/>
                    </a:cubicBezTo>
                    <a:cubicBezTo>
                      <a:pt x="499" y="1322"/>
                      <a:pt x="203" y="1026"/>
                      <a:pt x="203" y="661"/>
                    </a:cubicBezTo>
                    <a:cubicBezTo>
                      <a:pt x="203" y="102"/>
                      <a:pt x="203" y="102"/>
                      <a:pt x="203" y="102"/>
                    </a:cubicBezTo>
                    <a:cubicBezTo>
                      <a:pt x="203" y="46"/>
                      <a:pt x="157" y="0"/>
                      <a:pt x="101" y="0"/>
                    </a:cubicBezTo>
                    <a:cubicBezTo>
                      <a:pt x="45" y="0"/>
                      <a:pt x="0" y="46"/>
                      <a:pt x="0" y="102"/>
                    </a:cubicBezTo>
                    <a:cubicBezTo>
                      <a:pt x="0" y="661"/>
                      <a:pt x="0" y="661"/>
                      <a:pt x="0" y="661"/>
                    </a:cubicBezTo>
                    <a:cubicBezTo>
                      <a:pt x="0" y="1138"/>
                      <a:pt x="387" y="1526"/>
                      <a:pt x="864" y="1526"/>
                    </a:cubicBezTo>
                    <a:cubicBezTo>
                      <a:pt x="1341" y="1526"/>
                      <a:pt x="1728" y="1138"/>
                      <a:pt x="1728" y="661"/>
                    </a:cubicBezTo>
                    <a:cubicBezTo>
                      <a:pt x="1728" y="102"/>
                      <a:pt x="1728" y="102"/>
                      <a:pt x="1728" y="102"/>
                    </a:cubicBezTo>
                    <a:cubicBezTo>
                      <a:pt x="1728" y="46"/>
                      <a:pt x="1683" y="0"/>
                      <a:pt x="162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grpSp>
        <p:nvGrpSpPr>
          <p:cNvPr id="111" name="Group 14">
            <a:extLst>
              <a:ext uri="{FF2B5EF4-FFF2-40B4-BE49-F238E27FC236}">
                <a16:creationId xmlns:a16="http://schemas.microsoft.com/office/drawing/2014/main" xmlns="" id="{BD579EFF-10F8-4C84-BDEB-C2B16EDD8172}"/>
              </a:ext>
            </a:extLst>
          </p:cNvPr>
          <p:cNvGrpSpPr/>
          <p:nvPr/>
        </p:nvGrpSpPr>
        <p:grpSpPr>
          <a:xfrm>
            <a:off x="4424063" y="2595468"/>
            <a:ext cx="842875" cy="842875"/>
            <a:chOff x="4424063" y="2595468"/>
            <a:chExt cx="842875" cy="842875"/>
          </a:xfrm>
        </p:grpSpPr>
        <p:sp>
          <p:nvSpPr>
            <p:cNvPr id="112" name="Oval 19">
              <a:extLst>
                <a:ext uri="{FF2B5EF4-FFF2-40B4-BE49-F238E27FC236}">
                  <a16:creationId xmlns:a16="http://schemas.microsoft.com/office/drawing/2014/main" xmlns="" id="{EDC14D72-DB54-44B9-809C-C897882188A0}"/>
                </a:ext>
              </a:extLst>
            </p:cNvPr>
            <p:cNvSpPr/>
            <p:nvPr/>
          </p:nvSpPr>
          <p:spPr>
            <a:xfrm>
              <a:off x="4424063" y="2595468"/>
              <a:ext cx="842875" cy="842875"/>
            </a:xfrm>
            <a:prstGeom prst="ellipse">
              <a:avLst/>
            </a:prstGeom>
            <a:gradFill flip="none" rotWithShape="1">
              <a:gsLst>
                <a:gs pos="0">
                  <a:schemeClr val="bg1"/>
                </a:gs>
                <a:gs pos="100000">
                  <a:schemeClr val="bg1">
                    <a:lumMod val="85000"/>
                  </a:schemeClr>
                </a:gs>
              </a:gsLst>
              <a:lin ang="2700000" scaled="1"/>
              <a:tileRect/>
            </a:gradFill>
            <a:ln>
              <a:noFill/>
            </a:ln>
            <a:effectLst>
              <a:outerShdw blurRad="127000" dist="381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13" name="Group 117">
              <a:extLst>
                <a:ext uri="{FF2B5EF4-FFF2-40B4-BE49-F238E27FC236}">
                  <a16:creationId xmlns:a16="http://schemas.microsoft.com/office/drawing/2014/main" xmlns="" id="{180F104F-9055-4422-911C-7082B38D8479}"/>
                </a:ext>
              </a:extLst>
            </p:cNvPr>
            <p:cNvGrpSpPr/>
            <p:nvPr/>
          </p:nvGrpSpPr>
          <p:grpSpPr>
            <a:xfrm>
              <a:off x="4617421" y="2785926"/>
              <a:ext cx="446882" cy="475668"/>
              <a:chOff x="11308987" y="-5216723"/>
              <a:chExt cx="12099925" cy="12879388"/>
            </a:xfrm>
            <a:solidFill>
              <a:schemeClr val="tx1">
                <a:lumMod val="85000"/>
                <a:lumOff val="15000"/>
              </a:schemeClr>
            </a:solidFill>
          </p:grpSpPr>
          <p:sp>
            <p:nvSpPr>
              <p:cNvPr id="114" name="Freeform 71">
                <a:extLst>
                  <a:ext uri="{FF2B5EF4-FFF2-40B4-BE49-F238E27FC236}">
                    <a16:creationId xmlns:a16="http://schemas.microsoft.com/office/drawing/2014/main" xmlns="" id="{5DDA2F2B-8D02-4AD9-A8D1-40EFEE03BBB6}"/>
                  </a:ext>
                </a:extLst>
              </p:cNvPr>
              <p:cNvSpPr>
                <a:spLocks noEditPoints="1"/>
              </p:cNvSpPr>
              <p:nvPr/>
            </p:nvSpPr>
            <p:spPr bwMode="auto">
              <a:xfrm>
                <a:off x="11308987" y="-5216723"/>
                <a:ext cx="12099925" cy="12879388"/>
              </a:xfrm>
              <a:custGeom>
                <a:avLst/>
                <a:gdLst>
                  <a:gd name="T0" fmla="*/ 5574 w 5624"/>
                  <a:gd name="T1" fmla="*/ 1327 h 6003"/>
                  <a:gd name="T2" fmla="*/ 2850 w 5624"/>
                  <a:gd name="T3" fmla="*/ 12 h 6003"/>
                  <a:gd name="T4" fmla="*/ 2774 w 5624"/>
                  <a:gd name="T5" fmla="*/ 12 h 6003"/>
                  <a:gd name="T6" fmla="*/ 50 w 5624"/>
                  <a:gd name="T7" fmla="*/ 1327 h 6003"/>
                  <a:gd name="T8" fmla="*/ 0 w 5624"/>
                  <a:gd name="T9" fmla="*/ 1406 h 6003"/>
                  <a:gd name="T10" fmla="*/ 0 w 5624"/>
                  <a:gd name="T11" fmla="*/ 4600 h 6003"/>
                  <a:gd name="T12" fmla="*/ 50 w 5624"/>
                  <a:gd name="T13" fmla="*/ 4679 h 6003"/>
                  <a:gd name="T14" fmla="*/ 2774 w 5624"/>
                  <a:gd name="T15" fmla="*/ 5994 h 6003"/>
                  <a:gd name="T16" fmla="*/ 2812 w 5624"/>
                  <a:gd name="T17" fmla="*/ 6003 h 6003"/>
                  <a:gd name="T18" fmla="*/ 2850 w 5624"/>
                  <a:gd name="T19" fmla="*/ 5994 h 6003"/>
                  <a:gd name="T20" fmla="*/ 5574 w 5624"/>
                  <a:gd name="T21" fmla="*/ 4679 h 6003"/>
                  <a:gd name="T22" fmla="*/ 5624 w 5624"/>
                  <a:gd name="T23" fmla="*/ 4600 h 6003"/>
                  <a:gd name="T24" fmla="*/ 5624 w 5624"/>
                  <a:gd name="T25" fmla="*/ 1406 h 6003"/>
                  <a:gd name="T26" fmla="*/ 5574 w 5624"/>
                  <a:gd name="T27" fmla="*/ 1327 h 6003"/>
                  <a:gd name="T28" fmla="*/ 2812 w 5624"/>
                  <a:gd name="T29" fmla="*/ 188 h 6003"/>
                  <a:gd name="T30" fmla="*/ 5334 w 5624"/>
                  <a:gd name="T31" fmla="*/ 1406 h 6003"/>
                  <a:gd name="T32" fmla="*/ 4603 w 5624"/>
                  <a:gd name="T33" fmla="*/ 1759 h 6003"/>
                  <a:gd name="T34" fmla="*/ 4588 w 5624"/>
                  <a:gd name="T35" fmla="*/ 1750 h 6003"/>
                  <a:gd name="T36" fmla="*/ 2083 w 5624"/>
                  <a:gd name="T37" fmla="*/ 540 h 6003"/>
                  <a:gd name="T38" fmla="*/ 2812 w 5624"/>
                  <a:gd name="T39" fmla="*/ 188 h 6003"/>
                  <a:gd name="T40" fmla="*/ 1885 w 5624"/>
                  <a:gd name="T41" fmla="*/ 640 h 6003"/>
                  <a:gd name="T42" fmla="*/ 4403 w 5624"/>
                  <a:gd name="T43" fmla="*/ 1855 h 6003"/>
                  <a:gd name="T44" fmla="*/ 3887 w 5624"/>
                  <a:gd name="T45" fmla="*/ 2104 h 6003"/>
                  <a:gd name="T46" fmla="*/ 1370 w 5624"/>
                  <a:gd name="T47" fmla="*/ 889 h 6003"/>
                  <a:gd name="T48" fmla="*/ 1885 w 5624"/>
                  <a:gd name="T49" fmla="*/ 640 h 6003"/>
                  <a:gd name="T50" fmla="*/ 4462 w 5624"/>
                  <a:gd name="T51" fmla="*/ 2022 h 6003"/>
                  <a:gd name="T52" fmla="*/ 4462 w 5624"/>
                  <a:gd name="T53" fmla="*/ 2943 h 6003"/>
                  <a:gd name="T54" fmla="*/ 3980 w 5624"/>
                  <a:gd name="T55" fmla="*/ 3175 h 6003"/>
                  <a:gd name="T56" fmla="*/ 3980 w 5624"/>
                  <a:gd name="T57" fmla="*/ 2255 h 6003"/>
                  <a:gd name="T58" fmla="*/ 4462 w 5624"/>
                  <a:gd name="T59" fmla="*/ 2022 h 6003"/>
                  <a:gd name="T60" fmla="*/ 5448 w 5624"/>
                  <a:gd name="T61" fmla="*/ 4545 h 6003"/>
                  <a:gd name="T62" fmla="*/ 2900 w 5624"/>
                  <a:gd name="T63" fmla="*/ 5775 h 6003"/>
                  <a:gd name="T64" fmla="*/ 2900 w 5624"/>
                  <a:gd name="T65" fmla="*/ 2776 h 6003"/>
                  <a:gd name="T66" fmla="*/ 3508 w 5624"/>
                  <a:gd name="T67" fmla="*/ 2483 h 6003"/>
                  <a:gd name="T68" fmla="*/ 3549 w 5624"/>
                  <a:gd name="T69" fmla="*/ 2366 h 6003"/>
                  <a:gd name="T70" fmla="*/ 3431 w 5624"/>
                  <a:gd name="T71" fmla="*/ 2325 h 6003"/>
                  <a:gd name="T72" fmla="*/ 2812 w 5624"/>
                  <a:gd name="T73" fmla="*/ 2624 h 6003"/>
                  <a:gd name="T74" fmla="*/ 2568 w 5624"/>
                  <a:gd name="T75" fmla="*/ 2506 h 6003"/>
                  <a:gd name="T76" fmla="*/ 2451 w 5624"/>
                  <a:gd name="T77" fmla="*/ 2547 h 6003"/>
                  <a:gd name="T78" fmla="*/ 2492 w 5624"/>
                  <a:gd name="T79" fmla="*/ 2664 h 6003"/>
                  <a:gd name="T80" fmla="*/ 2724 w 5624"/>
                  <a:gd name="T81" fmla="*/ 2776 h 6003"/>
                  <a:gd name="T82" fmla="*/ 2724 w 5624"/>
                  <a:gd name="T83" fmla="*/ 5775 h 6003"/>
                  <a:gd name="T84" fmla="*/ 176 w 5624"/>
                  <a:gd name="T85" fmla="*/ 4545 h 6003"/>
                  <a:gd name="T86" fmla="*/ 176 w 5624"/>
                  <a:gd name="T87" fmla="*/ 1546 h 6003"/>
                  <a:gd name="T88" fmla="*/ 2116 w 5624"/>
                  <a:gd name="T89" fmla="*/ 2483 h 6003"/>
                  <a:gd name="T90" fmla="*/ 2154 w 5624"/>
                  <a:gd name="T91" fmla="*/ 2492 h 6003"/>
                  <a:gd name="T92" fmla="*/ 2234 w 5624"/>
                  <a:gd name="T93" fmla="*/ 2442 h 6003"/>
                  <a:gd name="T94" fmla="*/ 2193 w 5624"/>
                  <a:gd name="T95" fmla="*/ 2325 h 6003"/>
                  <a:gd name="T96" fmla="*/ 290 w 5624"/>
                  <a:gd name="T97" fmla="*/ 1406 h 6003"/>
                  <a:gd name="T98" fmla="*/ 1163 w 5624"/>
                  <a:gd name="T99" fmla="*/ 985 h 6003"/>
                  <a:gd name="T100" fmla="*/ 3803 w 5624"/>
                  <a:gd name="T101" fmla="*/ 2259 h 6003"/>
                  <a:gd name="T102" fmla="*/ 3804 w 5624"/>
                  <a:gd name="T103" fmla="*/ 2261 h 6003"/>
                  <a:gd name="T104" fmla="*/ 3804 w 5624"/>
                  <a:gd name="T105" fmla="*/ 3315 h 6003"/>
                  <a:gd name="T106" fmla="*/ 3846 w 5624"/>
                  <a:gd name="T107" fmla="*/ 3390 h 6003"/>
                  <a:gd name="T108" fmla="*/ 3892 w 5624"/>
                  <a:gd name="T109" fmla="*/ 3403 h 6003"/>
                  <a:gd name="T110" fmla="*/ 3931 w 5624"/>
                  <a:gd name="T111" fmla="*/ 3394 h 6003"/>
                  <a:gd name="T112" fmla="*/ 4588 w 5624"/>
                  <a:gd name="T113" fmla="*/ 3077 h 6003"/>
                  <a:gd name="T114" fmla="*/ 4638 w 5624"/>
                  <a:gd name="T115" fmla="*/ 2998 h 6003"/>
                  <a:gd name="T116" fmla="*/ 4638 w 5624"/>
                  <a:gd name="T117" fmla="*/ 1937 h 6003"/>
                  <a:gd name="T118" fmla="*/ 5448 w 5624"/>
                  <a:gd name="T119" fmla="*/ 1546 h 6003"/>
                  <a:gd name="T120" fmla="*/ 5448 w 5624"/>
                  <a:gd name="T121" fmla="*/ 4545 h 6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24" h="6003">
                    <a:moveTo>
                      <a:pt x="5574" y="1327"/>
                    </a:moveTo>
                    <a:cubicBezTo>
                      <a:pt x="2850" y="12"/>
                      <a:pt x="2850" y="12"/>
                      <a:pt x="2850" y="12"/>
                    </a:cubicBezTo>
                    <a:cubicBezTo>
                      <a:pt x="2826" y="0"/>
                      <a:pt x="2798" y="0"/>
                      <a:pt x="2774" y="12"/>
                    </a:cubicBezTo>
                    <a:cubicBezTo>
                      <a:pt x="50" y="1327"/>
                      <a:pt x="50" y="1327"/>
                      <a:pt x="50" y="1327"/>
                    </a:cubicBezTo>
                    <a:cubicBezTo>
                      <a:pt x="19" y="1342"/>
                      <a:pt x="0" y="1372"/>
                      <a:pt x="0" y="1406"/>
                    </a:cubicBezTo>
                    <a:cubicBezTo>
                      <a:pt x="0" y="4600"/>
                      <a:pt x="0" y="4600"/>
                      <a:pt x="0" y="4600"/>
                    </a:cubicBezTo>
                    <a:cubicBezTo>
                      <a:pt x="0" y="4634"/>
                      <a:pt x="19" y="4664"/>
                      <a:pt x="50" y="4679"/>
                    </a:cubicBezTo>
                    <a:cubicBezTo>
                      <a:pt x="2774" y="5994"/>
                      <a:pt x="2774" y="5994"/>
                      <a:pt x="2774" y="5994"/>
                    </a:cubicBezTo>
                    <a:cubicBezTo>
                      <a:pt x="2786" y="6000"/>
                      <a:pt x="2799" y="6003"/>
                      <a:pt x="2812" y="6003"/>
                    </a:cubicBezTo>
                    <a:cubicBezTo>
                      <a:pt x="2825" y="6003"/>
                      <a:pt x="2838" y="6000"/>
                      <a:pt x="2850" y="5994"/>
                    </a:cubicBezTo>
                    <a:cubicBezTo>
                      <a:pt x="5574" y="4679"/>
                      <a:pt x="5574" y="4679"/>
                      <a:pt x="5574" y="4679"/>
                    </a:cubicBezTo>
                    <a:cubicBezTo>
                      <a:pt x="5605" y="4664"/>
                      <a:pt x="5624" y="4634"/>
                      <a:pt x="5624" y="4600"/>
                    </a:cubicBezTo>
                    <a:cubicBezTo>
                      <a:pt x="5624" y="1406"/>
                      <a:pt x="5624" y="1406"/>
                      <a:pt x="5624" y="1406"/>
                    </a:cubicBezTo>
                    <a:cubicBezTo>
                      <a:pt x="5624" y="1372"/>
                      <a:pt x="5605" y="1342"/>
                      <a:pt x="5574" y="1327"/>
                    </a:cubicBezTo>
                    <a:close/>
                    <a:moveTo>
                      <a:pt x="2812" y="188"/>
                    </a:moveTo>
                    <a:cubicBezTo>
                      <a:pt x="5334" y="1406"/>
                      <a:pt x="5334" y="1406"/>
                      <a:pt x="5334" y="1406"/>
                    </a:cubicBezTo>
                    <a:cubicBezTo>
                      <a:pt x="4603" y="1759"/>
                      <a:pt x="4603" y="1759"/>
                      <a:pt x="4603" y="1759"/>
                    </a:cubicBezTo>
                    <a:cubicBezTo>
                      <a:pt x="4598" y="1755"/>
                      <a:pt x="4593" y="1752"/>
                      <a:pt x="4588" y="1750"/>
                    </a:cubicBezTo>
                    <a:cubicBezTo>
                      <a:pt x="2083" y="540"/>
                      <a:pt x="2083" y="540"/>
                      <a:pt x="2083" y="540"/>
                    </a:cubicBezTo>
                    <a:lnTo>
                      <a:pt x="2812" y="188"/>
                    </a:lnTo>
                    <a:close/>
                    <a:moveTo>
                      <a:pt x="1885" y="640"/>
                    </a:moveTo>
                    <a:cubicBezTo>
                      <a:pt x="4403" y="1855"/>
                      <a:pt x="4403" y="1855"/>
                      <a:pt x="4403" y="1855"/>
                    </a:cubicBezTo>
                    <a:cubicBezTo>
                      <a:pt x="3887" y="2104"/>
                      <a:pt x="3887" y="2104"/>
                      <a:pt x="3887" y="2104"/>
                    </a:cubicBezTo>
                    <a:cubicBezTo>
                      <a:pt x="1370" y="889"/>
                      <a:pt x="1370" y="889"/>
                      <a:pt x="1370" y="889"/>
                    </a:cubicBezTo>
                    <a:lnTo>
                      <a:pt x="1885" y="640"/>
                    </a:lnTo>
                    <a:close/>
                    <a:moveTo>
                      <a:pt x="4462" y="2022"/>
                    </a:moveTo>
                    <a:cubicBezTo>
                      <a:pt x="4462" y="2943"/>
                      <a:pt x="4462" y="2943"/>
                      <a:pt x="4462" y="2943"/>
                    </a:cubicBezTo>
                    <a:cubicBezTo>
                      <a:pt x="3980" y="3175"/>
                      <a:pt x="3980" y="3175"/>
                      <a:pt x="3980" y="3175"/>
                    </a:cubicBezTo>
                    <a:cubicBezTo>
                      <a:pt x="3980" y="2255"/>
                      <a:pt x="3980" y="2255"/>
                      <a:pt x="3980" y="2255"/>
                    </a:cubicBezTo>
                    <a:lnTo>
                      <a:pt x="4462" y="2022"/>
                    </a:lnTo>
                    <a:close/>
                    <a:moveTo>
                      <a:pt x="5448" y="4545"/>
                    </a:moveTo>
                    <a:cubicBezTo>
                      <a:pt x="2900" y="5775"/>
                      <a:pt x="2900" y="5775"/>
                      <a:pt x="2900" y="5775"/>
                    </a:cubicBezTo>
                    <a:cubicBezTo>
                      <a:pt x="2900" y="2776"/>
                      <a:pt x="2900" y="2776"/>
                      <a:pt x="2900" y="2776"/>
                    </a:cubicBezTo>
                    <a:cubicBezTo>
                      <a:pt x="3508" y="2483"/>
                      <a:pt x="3508" y="2483"/>
                      <a:pt x="3508" y="2483"/>
                    </a:cubicBezTo>
                    <a:cubicBezTo>
                      <a:pt x="3551" y="2462"/>
                      <a:pt x="3570" y="2409"/>
                      <a:pt x="3549" y="2366"/>
                    </a:cubicBezTo>
                    <a:cubicBezTo>
                      <a:pt x="3528" y="2322"/>
                      <a:pt x="3475" y="2303"/>
                      <a:pt x="3431" y="2325"/>
                    </a:cubicBezTo>
                    <a:cubicBezTo>
                      <a:pt x="2812" y="2624"/>
                      <a:pt x="2812" y="2624"/>
                      <a:pt x="2812" y="2624"/>
                    </a:cubicBezTo>
                    <a:cubicBezTo>
                      <a:pt x="2568" y="2506"/>
                      <a:pt x="2568" y="2506"/>
                      <a:pt x="2568" y="2506"/>
                    </a:cubicBezTo>
                    <a:cubicBezTo>
                      <a:pt x="2525" y="2485"/>
                      <a:pt x="2472" y="2503"/>
                      <a:pt x="2451" y="2547"/>
                    </a:cubicBezTo>
                    <a:cubicBezTo>
                      <a:pt x="2430" y="2591"/>
                      <a:pt x="2448" y="2643"/>
                      <a:pt x="2492" y="2664"/>
                    </a:cubicBezTo>
                    <a:cubicBezTo>
                      <a:pt x="2724" y="2776"/>
                      <a:pt x="2724" y="2776"/>
                      <a:pt x="2724" y="2776"/>
                    </a:cubicBezTo>
                    <a:cubicBezTo>
                      <a:pt x="2724" y="5775"/>
                      <a:pt x="2724" y="5775"/>
                      <a:pt x="2724" y="5775"/>
                    </a:cubicBezTo>
                    <a:cubicBezTo>
                      <a:pt x="176" y="4545"/>
                      <a:pt x="176" y="4545"/>
                      <a:pt x="176" y="4545"/>
                    </a:cubicBezTo>
                    <a:cubicBezTo>
                      <a:pt x="176" y="1546"/>
                      <a:pt x="176" y="1546"/>
                      <a:pt x="176" y="1546"/>
                    </a:cubicBezTo>
                    <a:cubicBezTo>
                      <a:pt x="2116" y="2483"/>
                      <a:pt x="2116" y="2483"/>
                      <a:pt x="2116" y="2483"/>
                    </a:cubicBezTo>
                    <a:cubicBezTo>
                      <a:pt x="2129" y="2489"/>
                      <a:pt x="2142" y="2492"/>
                      <a:pt x="2154" y="2492"/>
                    </a:cubicBezTo>
                    <a:cubicBezTo>
                      <a:pt x="2187" y="2492"/>
                      <a:pt x="2218" y="2473"/>
                      <a:pt x="2234" y="2442"/>
                    </a:cubicBezTo>
                    <a:cubicBezTo>
                      <a:pt x="2255" y="2398"/>
                      <a:pt x="2236" y="2346"/>
                      <a:pt x="2193" y="2325"/>
                    </a:cubicBezTo>
                    <a:cubicBezTo>
                      <a:pt x="290" y="1406"/>
                      <a:pt x="290" y="1406"/>
                      <a:pt x="290" y="1406"/>
                    </a:cubicBezTo>
                    <a:cubicBezTo>
                      <a:pt x="1163" y="985"/>
                      <a:pt x="1163" y="985"/>
                      <a:pt x="1163" y="985"/>
                    </a:cubicBezTo>
                    <a:cubicBezTo>
                      <a:pt x="3803" y="2259"/>
                      <a:pt x="3803" y="2259"/>
                      <a:pt x="3803" y="2259"/>
                    </a:cubicBezTo>
                    <a:cubicBezTo>
                      <a:pt x="3804" y="2260"/>
                      <a:pt x="3804" y="2260"/>
                      <a:pt x="3804" y="2261"/>
                    </a:cubicBezTo>
                    <a:cubicBezTo>
                      <a:pt x="3804" y="3315"/>
                      <a:pt x="3804" y="3315"/>
                      <a:pt x="3804" y="3315"/>
                    </a:cubicBezTo>
                    <a:cubicBezTo>
                      <a:pt x="3804" y="3346"/>
                      <a:pt x="3820" y="3374"/>
                      <a:pt x="3846" y="3390"/>
                    </a:cubicBezTo>
                    <a:cubicBezTo>
                      <a:pt x="3860" y="3399"/>
                      <a:pt x="3876" y="3403"/>
                      <a:pt x="3892" y="3403"/>
                    </a:cubicBezTo>
                    <a:cubicBezTo>
                      <a:pt x="3905" y="3403"/>
                      <a:pt x="3918" y="3400"/>
                      <a:pt x="3931" y="3394"/>
                    </a:cubicBezTo>
                    <a:cubicBezTo>
                      <a:pt x="4588" y="3077"/>
                      <a:pt x="4588" y="3077"/>
                      <a:pt x="4588" y="3077"/>
                    </a:cubicBezTo>
                    <a:cubicBezTo>
                      <a:pt x="4618" y="3062"/>
                      <a:pt x="4638" y="3032"/>
                      <a:pt x="4638" y="2998"/>
                    </a:cubicBezTo>
                    <a:cubicBezTo>
                      <a:pt x="4638" y="1937"/>
                      <a:pt x="4638" y="1937"/>
                      <a:pt x="4638" y="1937"/>
                    </a:cubicBezTo>
                    <a:cubicBezTo>
                      <a:pt x="5448" y="1546"/>
                      <a:pt x="5448" y="1546"/>
                      <a:pt x="5448" y="1546"/>
                    </a:cubicBezTo>
                    <a:cubicBezTo>
                      <a:pt x="5448" y="4545"/>
                      <a:pt x="5448" y="4545"/>
                      <a:pt x="5448" y="45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15" name="Freeform 72">
                <a:extLst>
                  <a:ext uri="{FF2B5EF4-FFF2-40B4-BE49-F238E27FC236}">
                    <a16:creationId xmlns:a16="http://schemas.microsoft.com/office/drawing/2014/main" xmlns="" id="{C98356C3-EB26-4BEB-B6D8-9572EE8BE670}"/>
                  </a:ext>
                </a:extLst>
              </p:cNvPr>
              <p:cNvSpPr>
                <a:spLocks/>
              </p:cNvSpPr>
              <p:nvPr/>
            </p:nvSpPr>
            <p:spPr bwMode="auto">
              <a:xfrm>
                <a:off x="12090037" y="3344665"/>
                <a:ext cx="1290638" cy="817563"/>
              </a:xfrm>
              <a:custGeom>
                <a:avLst/>
                <a:gdLst>
                  <a:gd name="T0" fmla="*/ 538 w 600"/>
                  <a:gd name="T1" fmla="*/ 214 h 381"/>
                  <a:gd name="T2" fmla="*/ 138 w 600"/>
                  <a:gd name="T3" fmla="*/ 21 h 381"/>
                  <a:gd name="T4" fmla="*/ 21 w 600"/>
                  <a:gd name="T5" fmla="*/ 62 h 381"/>
                  <a:gd name="T6" fmla="*/ 62 w 600"/>
                  <a:gd name="T7" fmla="*/ 179 h 381"/>
                  <a:gd name="T8" fmla="*/ 462 w 600"/>
                  <a:gd name="T9" fmla="*/ 372 h 381"/>
                  <a:gd name="T10" fmla="*/ 500 w 600"/>
                  <a:gd name="T11" fmla="*/ 381 h 381"/>
                  <a:gd name="T12" fmla="*/ 579 w 600"/>
                  <a:gd name="T13" fmla="*/ 331 h 381"/>
                  <a:gd name="T14" fmla="*/ 538 w 600"/>
                  <a:gd name="T15" fmla="*/ 214 h 3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0" h="381">
                    <a:moveTo>
                      <a:pt x="538" y="214"/>
                    </a:moveTo>
                    <a:cubicBezTo>
                      <a:pt x="138" y="21"/>
                      <a:pt x="138" y="21"/>
                      <a:pt x="138" y="21"/>
                    </a:cubicBezTo>
                    <a:cubicBezTo>
                      <a:pt x="94" y="0"/>
                      <a:pt x="42" y="18"/>
                      <a:pt x="21" y="62"/>
                    </a:cubicBezTo>
                    <a:cubicBezTo>
                      <a:pt x="0" y="106"/>
                      <a:pt x="18" y="158"/>
                      <a:pt x="62" y="179"/>
                    </a:cubicBezTo>
                    <a:cubicBezTo>
                      <a:pt x="462" y="372"/>
                      <a:pt x="462" y="372"/>
                      <a:pt x="462" y="372"/>
                    </a:cubicBezTo>
                    <a:cubicBezTo>
                      <a:pt x="474" y="378"/>
                      <a:pt x="487" y="381"/>
                      <a:pt x="500" y="381"/>
                    </a:cubicBezTo>
                    <a:cubicBezTo>
                      <a:pt x="532" y="381"/>
                      <a:pt x="564" y="363"/>
                      <a:pt x="579" y="331"/>
                    </a:cubicBezTo>
                    <a:cubicBezTo>
                      <a:pt x="600" y="288"/>
                      <a:pt x="582" y="235"/>
                      <a:pt x="538" y="2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16" name="Freeform 73">
                <a:extLst>
                  <a:ext uri="{FF2B5EF4-FFF2-40B4-BE49-F238E27FC236}">
                    <a16:creationId xmlns:a16="http://schemas.microsoft.com/office/drawing/2014/main" xmlns="" id="{094F9153-8214-45A4-8C31-1F98B3F5F41A}"/>
                  </a:ext>
                </a:extLst>
              </p:cNvPr>
              <p:cNvSpPr>
                <a:spLocks/>
              </p:cNvSpPr>
              <p:nvPr/>
            </p:nvSpPr>
            <p:spPr bwMode="auto">
              <a:xfrm>
                <a:off x="12090037" y="2449315"/>
                <a:ext cx="2082800" cy="1196975"/>
              </a:xfrm>
              <a:custGeom>
                <a:avLst/>
                <a:gdLst>
                  <a:gd name="T0" fmla="*/ 906 w 968"/>
                  <a:gd name="T1" fmla="*/ 391 h 558"/>
                  <a:gd name="T2" fmla="*/ 139 w 968"/>
                  <a:gd name="T3" fmla="*/ 21 h 558"/>
                  <a:gd name="T4" fmla="*/ 21 w 968"/>
                  <a:gd name="T5" fmla="*/ 62 h 558"/>
                  <a:gd name="T6" fmla="*/ 62 w 968"/>
                  <a:gd name="T7" fmla="*/ 179 h 558"/>
                  <a:gd name="T8" fmla="*/ 829 w 968"/>
                  <a:gd name="T9" fmla="*/ 550 h 558"/>
                  <a:gd name="T10" fmla="*/ 868 w 968"/>
                  <a:gd name="T11" fmla="*/ 558 h 558"/>
                  <a:gd name="T12" fmla="*/ 947 w 968"/>
                  <a:gd name="T13" fmla="*/ 509 h 558"/>
                  <a:gd name="T14" fmla="*/ 906 w 968"/>
                  <a:gd name="T15" fmla="*/ 391 h 5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8" h="558">
                    <a:moveTo>
                      <a:pt x="906" y="391"/>
                    </a:moveTo>
                    <a:cubicBezTo>
                      <a:pt x="139" y="21"/>
                      <a:pt x="139" y="21"/>
                      <a:pt x="139" y="21"/>
                    </a:cubicBezTo>
                    <a:cubicBezTo>
                      <a:pt x="95" y="0"/>
                      <a:pt x="42" y="18"/>
                      <a:pt x="21" y="62"/>
                    </a:cubicBezTo>
                    <a:cubicBezTo>
                      <a:pt x="0" y="106"/>
                      <a:pt x="19" y="158"/>
                      <a:pt x="62" y="179"/>
                    </a:cubicBezTo>
                    <a:cubicBezTo>
                      <a:pt x="829" y="550"/>
                      <a:pt x="829" y="550"/>
                      <a:pt x="829" y="550"/>
                    </a:cubicBezTo>
                    <a:cubicBezTo>
                      <a:pt x="842" y="556"/>
                      <a:pt x="855" y="558"/>
                      <a:pt x="868" y="558"/>
                    </a:cubicBezTo>
                    <a:cubicBezTo>
                      <a:pt x="900" y="558"/>
                      <a:pt x="932" y="540"/>
                      <a:pt x="947" y="509"/>
                    </a:cubicBezTo>
                    <a:cubicBezTo>
                      <a:pt x="968" y="465"/>
                      <a:pt x="950" y="413"/>
                      <a:pt x="906" y="39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sp>
        <p:nvSpPr>
          <p:cNvPr id="118" name="TextBox 121">
            <a:extLst>
              <a:ext uri="{FF2B5EF4-FFF2-40B4-BE49-F238E27FC236}">
                <a16:creationId xmlns:a16="http://schemas.microsoft.com/office/drawing/2014/main" xmlns="" id="{C80AF3AB-BCAE-46C5-B8C0-6A788C2612F0}"/>
              </a:ext>
            </a:extLst>
          </p:cNvPr>
          <p:cNvSpPr txBox="1"/>
          <p:nvPr/>
        </p:nvSpPr>
        <p:spPr>
          <a:xfrm>
            <a:off x="8399303" y="2332008"/>
            <a:ext cx="2807677" cy="743217"/>
          </a:xfrm>
          <a:prstGeom prst="rect">
            <a:avLst/>
          </a:prstGeom>
          <a:noFill/>
        </p:spPr>
        <p:txBody>
          <a:bodyPr wrap="square" lIns="0" rIns="0" rtlCol="0" anchor="t">
            <a:spAutoFit/>
          </a:bodyPr>
          <a:lstStyle/>
          <a:p>
            <a:pPr>
              <a:lnSpc>
                <a:spcPct val="110000"/>
              </a:lnSpc>
            </a:pPr>
            <a:r>
              <a:rPr lang="en-US" sz="2000" kern="0" dirty="0">
                <a:solidFill>
                  <a:schemeClr val="tx1">
                    <a:lumMod val="65000"/>
                    <a:lumOff val="35000"/>
                  </a:schemeClr>
                </a:solidFill>
                <a:latin typeface="Arial" panose="020B0604020202020204" pitchFamily="34" charset="0"/>
                <a:cs typeface="Arial" panose="020B0604020202020204" pitchFamily="34" charset="0"/>
              </a:rPr>
              <a:t>Mapeo y Priorización e Metas Corporativas</a:t>
            </a:r>
            <a:endParaRPr lang="en-IN" sz="20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1" name="TextBox 124">
            <a:extLst>
              <a:ext uri="{FF2B5EF4-FFF2-40B4-BE49-F238E27FC236}">
                <a16:creationId xmlns:a16="http://schemas.microsoft.com/office/drawing/2014/main" xmlns="" id="{D637994C-8526-4D4A-9505-9B14AE55B9B8}"/>
              </a:ext>
            </a:extLst>
          </p:cNvPr>
          <p:cNvSpPr txBox="1"/>
          <p:nvPr/>
        </p:nvSpPr>
        <p:spPr>
          <a:xfrm>
            <a:off x="8399303" y="4725144"/>
            <a:ext cx="2663661" cy="743217"/>
          </a:xfrm>
          <a:prstGeom prst="rect">
            <a:avLst/>
          </a:prstGeom>
          <a:noFill/>
        </p:spPr>
        <p:txBody>
          <a:bodyPr wrap="square" lIns="0" rIns="0" rtlCol="0" anchor="t">
            <a:spAutoFit/>
          </a:bodyPr>
          <a:lstStyle/>
          <a:p>
            <a:pPr>
              <a:lnSpc>
                <a:spcPct val="110000"/>
              </a:lnSpc>
            </a:pPr>
            <a:r>
              <a:rPr lang="en-US" sz="2000" kern="0" dirty="0" smtClean="0">
                <a:solidFill>
                  <a:schemeClr val="tx1">
                    <a:lumMod val="65000"/>
                    <a:lumOff val="35000"/>
                  </a:schemeClr>
                </a:solidFill>
                <a:latin typeface="Arial" panose="020B0604020202020204" pitchFamily="34" charset="0"/>
                <a:cs typeface="Arial" panose="020B0604020202020204" pitchFamily="34" charset="0"/>
              </a:rPr>
              <a:t>Mapeo y Priorización de Metas TI</a:t>
            </a:r>
            <a:endParaRPr lang="en-IN" sz="2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4" name="TextBox 127">
            <a:extLst>
              <a:ext uri="{FF2B5EF4-FFF2-40B4-BE49-F238E27FC236}">
                <a16:creationId xmlns:a16="http://schemas.microsoft.com/office/drawing/2014/main" xmlns="" id="{EF32C707-AF0B-4DE4-B2EF-EE887F080DE9}"/>
              </a:ext>
            </a:extLst>
          </p:cNvPr>
          <p:cNvSpPr txBox="1"/>
          <p:nvPr/>
        </p:nvSpPr>
        <p:spPr>
          <a:xfrm>
            <a:off x="1186961" y="2276872"/>
            <a:ext cx="2603195" cy="743217"/>
          </a:xfrm>
          <a:prstGeom prst="rect">
            <a:avLst/>
          </a:prstGeom>
          <a:noFill/>
        </p:spPr>
        <p:txBody>
          <a:bodyPr wrap="square" lIns="0" rIns="0" rtlCol="0" anchor="t">
            <a:spAutoFit/>
          </a:bodyPr>
          <a:lstStyle/>
          <a:p>
            <a:pPr algn="r">
              <a:lnSpc>
                <a:spcPct val="110000"/>
              </a:lnSpc>
            </a:pPr>
            <a:r>
              <a:rPr lang="en-US" sz="2000" kern="0" dirty="0" smtClean="0">
                <a:solidFill>
                  <a:schemeClr val="tx1">
                    <a:lumMod val="65000"/>
                    <a:lumOff val="35000"/>
                  </a:schemeClr>
                </a:solidFill>
                <a:latin typeface="Arial" panose="020B0604020202020204" pitchFamily="34" charset="0"/>
                <a:cs typeface="Arial" panose="020B0604020202020204" pitchFamily="34" charset="0"/>
              </a:rPr>
              <a:t>Priorización de Procesos. </a:t>
            </a:r>
            <a:endParaRPr lang="en-IN" sz="2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7" name="TextBox 130">
            <a:extLst>
              <a:ext uri="{FF2B5EF4-FFF2-40B4-BE49-F238E27FC236}">
                <a16:creationId xmlns:a16="http://schemas.microsoft.com/office/drawing/2014/main" xmlns="" id="{9C924F83-36AA-4FD3-9E16-444953AE2704}"/>
              </a:ext>
            </a:extLst>
          </p:cNvPr>
          <p:cNvSpPr txBox="1"/>
          <p:nvPr/>
        </p:nvSpPr>
        <p:spPr>
          <a:xfrm>
            <a:off x="1269876" y="4897787"/>
            <a:ext cx="2603195" cy="404663"/>
          </a:xfrm>
          <a:prstGeom prst="rect">
            <a:avLst/>
          </a:prstGeom>
          <a:noFill/>
        </p:spPr>
        <p:txBody>
          <a:bodyPr wrap="square" lIns="0" rIns="0" rtlCol="0" anchor="t">
            <a:spAutoFit/>
          </a:bodyPr>
          <a:lstStyle/>
          <a:p>
            <a:pPr algn="r">
              <a:lnSpc>
                <a:spcPct val="110000"/>
              </a:lnSpc>
            </a:pPr>
            <a:r>
              <a:rPr lang="en-US" sz="2000" kern="0" dirty="0" smtClean="0">
                <a:solidFill>
                  <a:schemeClr val="tx1">
                    <a:lumMod val="65000"/>
                    <a:lumOff val="35000"/>
                  </a:schemeClr>
                </a:solidFill>
                <a:latin typeface="Arial" panose="020B0604020202020204" pitchFamily="34" charset="0"/>
                <a:cs typeface="Arial" panose="020B0604020202020204" pitchFamily="34" charset="0"/>
              </a:rPr>
              <a:t>Niveles de Capacidad</a:t>
            </a:r>
            <a:endParaRPr lang="en-IN" sz="2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0" name="TextBox 133">
            <a:extLst>
              <a:ext uri="{FF2B5EF4-FFF2-40B4-BE49-F238E27FC236}">
                <a16:creationId xmlns:a16="http://schemas.microsoft.com/office/drawing/2014/main" xmlns="" id="{1CD1462F-919A-4A1F-8155-ADB505263844}"/>
              </a:ext>
            </a:extLst>
          </p:cNvPr>
          <p:cNvSpPr txBox="1"/>
          <p:nvPr/>
        </p:nvSpPr>
        <p:spPr>
          <a:xfrm>
            <a:off x="3916782" y="5998151"/>
            <a:ext cx="2753694" cy="769441"/>
          </a:xfrm>
          <a:prstGeom prst="rect">
            <a:avLst/>
          </a:prstGeom>
          <a:noFill/>
        </p:spPr>
        <p:txBody>
          <a:bodyPr wrap="square" lIns="0" rIns="0" rtlCol="0" anchor="t">
            <a:spAutoFit/>
          </a:bodyPr>
          <a:lstStyle/>
          <a:p>
            <a:pPr algn="r">
              <a:lnSpc>
                <a:spcPct val="110000"/>
              </a:lnSpc>
            </a:pPr>
            <a:r>
              <a:rPr lang="en-US" sz="2000" kern="0" dirty="0" smtClean="0">
                <a:solidFill>
                  <a:schemeClr val="tx1">
                    <a:lumMod val="65000"/>
                    <a:lumOff val="35000"/>
                  </a:schemeClr>
                </a:solidFill>
                <a:latin typeface="Arial" panose="020B0604020202020204" pitchFamily="34" charset="0"/>
                <a:cs typeface="Arial" panose="020B0604020202020204" pitchFamily="34" charset="0"/>
              </a:rPr>
              <a:t>Mapeo y Priorización de Procesos. </a:t>
            </a:r>
            <a:endParaRPr lang="en-IN" sz="2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3" name="TextBox 137">
            <a:extLst>
              <a:ext uri="{FF2B5EF4-FFF2-40B4-BE49-F238E27FC236}">
                <a16:creationId xmlns:a16="http://schemas.microsoft.com/office/drawing/2014/main" xmlns="" id="{4A898F8F-ACDC-49FE-AA30-F9FC1439D520}"/>
              </a:ext>
            </a:extLst>
          </p:cNvPr>
          <p:cNvSpPr txBox="1"/>
          <p:nvPr/>
        </p:nvSpPr>
        <p:spPr>
          <a:xfrm>
            <a:off x="4510236" y="1053897"/>
            <a:ext cx="4032448" cy="430887"/>
          </a:xfrm>
          <a:prstGeom prst="rect">
            <a:avLst/>
          </a:prstGeom>
          <a:noFill/>
        </p:spPr>
        <p:txBody>
          <a:bodyPr wrap="square" lIns="0" rIns="0" rtlCol="0" anchor="t">
            <a:spAutoFit/>
          </a:bodyPr>
          <a:lstStyle/>
          <a:p>
            <a:pPr>
              <a:lnSpc>
                <a:spcPct val="110000"/>
              </a:lnSpc>
            </a:pPr>
            <a:r>
              <a:rPr lang="en-US" sz="2000" kern="0" dirty="0" smtClean="0">
                <a:solidFill>
                  <a:schemeClr val="tx1">
                    <a:lumMod val="65000"/>
                    <a:lumOff val="35000"/>
                  </a:schemeClr>
                </a:solidFill>
                <a:latin typeface="Arial" panose="020B0604020202020204" pitchFamily="34" charset="0"/>
                <a:cs typeface="Arial" panose="020B0604020202020204" pitchFamily="34" charset="0"/>
              </a:rPr>
              <a:t>Definir Estructuras Organizativas</a:t>
            </a:r>
            <a:endParaRPr lang="en-IN" sz="2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621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500"/>
                                        <p:tgtEl>
                                          <p:spTgt spid="25"/>
                                        </p:tgtEl>
                                      </p:cBhvr>
                                    </p:animEffect>
                                  </p:childTnLst>
                                </p:cTn>
                              </p:par>
                            </p:childTnLst>
                          </p:cTn>
                        </p:par>
                        <p:par>
                          <p:cTn id="8" fill="hold">
                            <p:stCondLst>
                              <p:cond delay="500"/>
                            </p:stCondLst>
                            <p:childTnLst>
                              <p:par>
                                <p:cTn id="9" presetID="8" presetClass="emph" presetSubtype="0" accel="46000" decel="43000" fill="hold" nodeType="afterEffect">
                                  <p:stCondLst>
                                    <p:cond delay="0"/>
                                  </p:stCondLst>
                                  <p:childTnLst>
                                    <p:animRot by="21600000">
                                      <p:cBhvr>
                                        <p:cTn id="10" dur="1800" fill="hold"/>
                                        <p:tgtEl>
                                          <p:spTgt spid="25"/>
                                        </p:tgtEl>
                                        <p:attrNameLst>
                                          <p:attrName>r</p:attrName>
                                        </p:attrNameLst>
                                      </p:cBhvr>
                                    </p:animRot>
                                  </p:childTnLst>
                                </p:cTn>
                              </p:par>
                            </p:childTnLst>
                          </p:cTn>
                        </p:par>
                        <p:par>
                          <p:cTn id="11" fill="hold">
                            <p:stCondLst>
                              <p:cond delay="2300"/>
                            </p:stCondLst>
                            <p:childTnLst>
                              <p:par>
                                <p:cTn id="12" presetID="10" presetClass="entr" presetSubtype="0" fill="hold"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100"/>
                                        <p:tgtEl>
                                          <p:spTgt spid="54"/>
                                        </p:tgtEl>
                                      </p:cBhvr>
                                    </p:animEffect>
                                  </p:childTnLst>
                                </p:cTn>
                              </p:par>
                            </p:childTnLst>
                          </p:cTn>
                        </p:par>
                        <p:par>
                          <p:cTn id="15" fill="hold">
                            <p:stCondLst>
                              <p:cond delay="2400"/>
                            </p:stCondLst>
                            <p:childTnLst>
                              <p:par>
                                <p:cTn id="16" presetID="10" presetClass="entr" presetSubtype="0" fill="hold" nodeType="after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fade">
                                      <p:cBhvr>
                                        <p:cTn id="18" dur="100"/>
                                        <p:tgtEl>
                                          <p:spTgt spid="75"/>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fade">
                                      <p:cBhvr>
                                        <p:cTn id="22" dur="100"/>
                                        <p:tgtEl>
                                          <p:spTgt spid="85"/>
                                        </p:tgtEl>
                                      </p:cBhvr>
                                    </p:animEffect>
                                  </p:childTnLst>
                                </p:cTn>
                              </p:par>
                            </p:childTnLst>
                          </p:cTn>
                        </p:par>
                        <p:par>
                          <p:cTn id="23" fill="hold">
                            <p:stCondLst>
                              <p:cond delay="2600"/>
                            </p:stCondLst>
                            <p:childTnLst>
                              <p:par>
                                <p:cTn id="24" presetID="10" presetClass="entr" presetSubtype="0" fill="hold" nodeType="afterEffect">
                                  <p:stCondLst>
                                    <p:cond delay="0"/>
                                  </p:stCondLst>
                                  <p:childTnLst>
                                    <p:set>
                                      <p:cBhvr>
                                        <p:cTn id="25" dur="1" fill="hold">
                                          <p:stCondLst>
                                            <p:cond delay="0"/>
                                          </p:stCondLst>
                                        </p:cTn>
                                        <p:tgtEl>
                                          <p:spTgt spid="91"/>
                                        </p:tgtEl>
                                        <p:attrNameLst>
                                          <p:attrName>style.visibility</p:attrName>
                                        </p:attrNameLst>
                                      </p:cBhvr>
                                      <p:to>
                                        <p:strVal val="visible"/>
                                      </p:to>
                                    </p:set>
                                    <p:animEffect transition="in" filter="fade">
                                      <p:cBhvr>
                                        <p:cTn id="26" dur="100"/>
                                        <p:tgtEl>
                                          <p:spTgt spid="91"/>
                                        </p:tgtEl>
                                      </p:cBhvr>
                                    </p:animEffect>
                                  </p:childTnLst>
                                </p:cTn>
                              </p:par>
                            </p:childTnLst>
                          </p:cTn>
                        </p:par>
                        <p:par>
                          <p:cTn id="27" fill="hold">
                            <p:stCondLst>
                              <p:cond delay="2700"/>
                            </p:stCondLst>
                            <p:childTnLst>
                              <p:par>
                                <p:cTn id="28" presetID="10" presetClass="entr" presetSubtype="0" fill="hold" nodeType="afterEffect">
                                  <p:stCondLst>
                                    <p:cond delay="0"/>
                                  </p:stCondLst>
                                  <p:childTnLst>
                                    <p:set>
                                      <p:cBhvr>
                                        <p:cTn id="29" dur="1" fill="hold">
                                          <p:stCondLst>
                                            <p:cond delay="0"/>
                                          </p:stCondLst>
                                        </p:cTn>
                                        <p:tgtEl>
                                          <p:spTgt spid="99"/>
                                        </p:tgtEl>
                                        <p:attrNameLst>
                                          <p:attrName>style.visibility</p:attrName>
                                        </p:attrNameLst>
                                      </p:cBhvr>
                                      <p:to>
                                        <p:strVal val="visible"/>
                                      </p:to>
                                    </p:set>
                                    <p:animEffect transition="in" filter="fade">
                                      <p:cBhvr>
                                        <p:cTn id="30" dur="100"/>
                                        <p:tgtEl>
                                          <p:spTgt spid="99"/>
                                        </p:tgtEl>
                                      </p:cBhvr>
                                    </p:animEffect>
                                  </p:childTnLst>
                                </p:cTn>
                              </p:par>
                            </p:childTnLst>
                          </p:cTn>
                        </p:par>
                        <p:par>
                          <p:cTn id="31" fill="hold">
                            <p:stCondLst>
                              <p:cond delay="2800"/>
                            </p:stCondLst>
                            <p:childTnLst>
                              <p:par>
                                <p:cTn id="32" presetID="10" presetClass="entr" presetSubtype="0" fill="hold" nodeType="after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00"/>
                                        <p:tgtEl>
                                          <p:spTgt spid="111"/>
                                        </p:tgtEl>
                                      </p:cBhvr>
                                    </p:animEffect>
                                  </p:childTnLst>
                                </p:cTn>
                              </p:par>
                            </p:childTnLst>
                          </p:cTn>
                        </p:par>
                        <p:par>
                          <p:cTn id="35" fill="hold">
                            <p:stCondLst>
                              <p:cond delay="2900"/>
                            </p:stCondLst>
                            <p:childTnLst>
                              <p:par>
                                <p:cTn id="36" presetID="10" presetClass="entr" presetSubtype="0"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100"/>
                                        <p:tgtEl>
                                          <p:spTgt spid="35"/>
                                        </p:tgtEl>
                                      </p:cBhvr>
                                    </p:animEffect>
                                  </p:childTnLst>
                                </p:cTn>
                              </p:par>
                            </p:childTnLst>
                          </p:cTn>
                        </p:par>
                        <p:par>
                          <p:cTn id="39" fill="hold">
                            <p:stCondLst>
                              <p:cond delay="3000"/>
                            </p:stCondLst>
                            <p:childTnLst>
                              <p:par>
                                <p:cTn id="40" presetID="10" presetClass="entr" presetSubtype="0"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
                                        <p:tgtEl>
                                          <p:spTgt spid="39"/>
                                        </p:tgtEl>
                                      </p:cBhvr>
                                    </p:animEffect>
                                  </p:childTnLst>
                                </p:cTn>
                              </p:par>
                            </p:childTnLst>
                          </p:cTn>
                        </p:par>
                        <p:par>
                          <p:cTn id="43" fill="hold">
                            <p:stCondLst>
                              <p:cond delay="3100"/>
                            </p:stCondLst>
                            <p:childTnLst>
                              <p:par>
                                <p:cTn id="44" presetID="10" presetClass="entr" presetSubtype="0" fill="hold"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100"/>
                                        <p:tgtEl>
                                          <p:spTgt spid="42"/>
                                        </p:tgtEl>
                                      </p:cBhvr>
                                    </p:animEffect>
                                  </p:childTnLst>
                                </p:cTn>
                              </p:par>
                            </p:childTnLst>
                          </p:cTn>
                        </p:par>
                        <p:par>
                          <p:cTn id="47" fill="hold">
                            <p:stCondLst>
                              <p:cond delay="3200"/>
                            </p:stCondLst>
                            <p:childTnLst>
                              <p:par>
                                <p:cTn id="48" presetID="10" presetClass="entr" presetSubtype="0" fill="hold"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100"/>
                                        <p:tgtEl>
                                          <p:spTgt spid="45"/>
                                        </p:tgtEl>
                                      </p:cBhvr>
                                    </p:animEffect>
                                  </p:childTnLst>
                                </p:cTn>
                              </p:par>
                            </p:childTnLst>
                          </p:cTn>
                        </p:par>
                        <p:par>
                          <p:cTn id="51" fill="hold">
                            <p:stCondLst>
                              <p:cond delay="3300"/>
                            </p:stCondLst>
                            <p:childTnLst>
                              <p:par>
                                <p:cTn id="52" presetID="10" presetClass="entr" presetSubtype="0" fill="hold" nodeType="after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100"/>
                                        <p:tgtEl>
                                          <p:spTgt spid="48"/>
                                        </p:tgtEl>
                                      </p:cBhvr>
                                    </p:animEffect>
                                  </p:childTnLst>
                                </p:cTn>
                              </p:par>
                            </p:childTnLst>
                          </p:cTn>
                        </p:par>
                        <p:par>
                          <p:cTn id="55" fill="hold">
                            <p:stCondLst>
                              <p:cond delay="3400"/>
                            </p:stCondLst>
                            <p:childTnLst>
                              <p:par>
                                <p:cTn id="56" presetID="10" presetClass="entr" presetSubtype="0"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284380" y="1268760"/>
            <a:ext cx="769472" cy="800192"/>
            <a:chOff x="256026" y="1340769"/>
            <a:chExt cx="769472" cy="800192"/>
          </a:xfrm>
        </p:grpSpPr>
        <p:sp>
          <p:nvSpPr>
            <p:cNvPr id="3" name="2 Elipse"/>
            <p:cNvSpPr/>
            <p:nvPr/>
          </p:nvSpPr>
          <p:spPr>
            <a:xfrm>
              <a:off x="256026" y="1340769"/>
              <a:ext cx="769472" cy="800192"/>
            </a:xfrm>
            <a:prstGeom prst="ellipse">
              <a:avLst/>
            </a:prstGeom>
            <a:solidFill>
              <a:schemeClr val="tx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21" name="Group 2">
              <a:extLst>
                <a:ext uri="{FF2B5EF4-FFF2-40B4-BE49-F238E27FC236}">
                  <a16:creationId xmlns:a16="http://schemas.microsoft.com/office/drawing/2014/main" xmlns="" id="{70281410-65C9-45D1-AC64-9ACB0DD583F2}"/>
                </a:ext>
              </a:extLst>
            </p:cNvPr>
            <p:cNvGrpSpPr/>
            <p:nvPr/>
          </p:nvGrpSpPr>
          <p:grpSpPr>
            <a:xfrm>
              <a:off x="342135" y="1412776"/>
              <a:ext cx="639709" cy="645301"/>
              <a:chOff x="5656626" y="1879755"/>
              <a:chExt cx="842875" cy="842875"/>
            </a:xfrm>
          </p:grpSpPr>
          <p:sp>
            <p:nvSpPr>
              <p:cNvPr id="22" name="Oval 13">
                <a:extLst>
                  <a:ext uri="{FF2B5EF4-FFF2-40B4-BE49-F238E27FC236}">
                    <a16:creationId xmlns:a16="http://schemas.microsoft.com/office/drawing/2014/main" xmlns="" id="{808D632D-7C9F-4418-8026-04FDD015655E}"/>
                  </a:ext>
                </a:extLst>
              </p:cNvPr>
              <p:cNvSpPr/>
              <p:nvPr/>
            </p:nvSpPr>
            <p:spPr>
              <a:xfrm>
                <a:off x="5656626" y="1879755"/>
                <a:ext cx="842875" cy="842875"/>
              </a:xfrm>
              <a:prstGeom prst="ellipse">
                <a:avLst/>
              </a:prstGeom>
              <a:gradFill flip="none" rotWithShape="1">
                <a:gsLst>
                  <a:gs pos="0">
                    <a:schemeClr val="bg1"/>
                  </a:gs>
                  <a:gs pos="100000">
                    <a:schemeClr val="bg1">
                      <a:lumMod val="85000"/>
                    </a:schemeClr>
                  </a:gs>
                </a:gsLst>
                <a:lin ang="2700000" scaled="1"/>
                <a:tileRect/>
              </a:gradFill>
              <a:ln>
                <a:noFill/>
              </a:ln>
              <a:effectLst>
                <a:outerShdw blurRad="127000" dist="381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3" name="Group 69">
                <a:extLst>
                  <a:ext uri="{FF2B5EF4-FFF2-40B4-BE49-F238E27FC236}">
                    <a16:creationId xmlns:a16="http://schemas.microsoft.com/office/drawing/2014/main" xmlns="" id="{630C2D12-1E85-4E7E-8B8C-DA426CE10EC0}"/>
                  </a:ext>
                </a:extLst>
              </p:cNvPr>
              <p:cNvGrpSpPr/>
              <p:nvPr/>
            </p:nvGrpSpPr>
            <p:grpSpPr>
              <a:xfrm>
                <a:off x="5840692" y="2071079"/>
                <a:ext cx="455643" cy="453977"/>
                <a:chOff x="909638" y="1681163"/>
                <a:chExt cx="868362" cy="865187"/>
              </a:xfrm>
              <a:solidFill>
                <a:schemeClr val="tx1">
                  <a:lumMod val="85000"/>
                  <a:lumOff val="15000"/>
                </a:schemeClr>
              </a:solidFill>
            </p:grpSpPr>
            <p:sp>
              <p:nvSpPr>
                <p:cNvPr id="25" name="Freeform 14">
                  <a:extLst>
                    <a:ext uri="{FF2B5EF4-FFF2-40B4-BE49-F238E27FC236}">
                      <a16:creationId xmlns:a16="http://schemas.microsoft.com/office/drawing/2014/main" xmlns="" id="{DEDED7FA-273F-419F-9157-4C4C54043BE5}"/>
                    </a:ext>
                  </a:extLst>
                </p:cNvPr>
                <p:cNvSpPr>
                  <a:spLocks/>
                </p:cNvSpPr>
                <p:nvPr/>
              </p:nvSpPr>
              <p:spPr bwMode="auto">
                <a:xfrm>
                  <a:off x="1112838" y="2489200"/>
                  <a:ext cx="433387" cy="57150"/>
                </a:xfrm>
                <a:custGeom>
                  <a:avLst/>
                  <a:gdLst>
                    <a:gd name="T0" fmla="*/ 2900 w 3000"/>
                    <a:gd name="T1" fmla="*/ 0 h 400"/>
                    <a:gd name="T2" fmla="*/ 100 w 3000"/>
                    <a:gd name="T3" fmla="*/ 0 h 400"/>
                    <a:gd name="T4" fmla="*/ 0 w 3000"/>
                    <a:gd name="T5" fmla="*/ 100 h 400"/>
                    <a:gd name="T6" fmla="*/ 0 w 3000"/>
                    <a:gd name="T7" fmla="*/ 300 h 400"/>
                    <a:gd name="T8" fmla="*/ 100 w 3000"/>
                    <a:gd name="T9" fmla="*/ 400 h 400"/>
                    <a:gd name="T10" fmla="*/ 200 w 3000"/>
                    <a:gd name="T11" fmla="*/ 300 h 400"/>
                    <a:gd name="T12" fmla="*/ 200 w 3000"/>
                    <a:gd name="T13" fmla="*/ 200 h 400"/>
                    <a:gd name="T14" fmla="*/ 2900 w 3000"/>
                    <a:gd name="T15" fmla="*/ 200 h 400"/>
                    <a:gd name="T16" fmla="*/ 3000 w 3000"/>
                    <a:gd name="T17" fmla="*/ 100 h 400"/>
                    <a:gd name="T18" fmla="*/ 2900 w 3000"/>
                    <a:gd name="T19"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0" h="400">
                      <a:moveTo>
                        <a:pt x="2900" y="0"/>
                      </a:moveTo>
                      <a:cubicBezTo>
                        <a:pt x="100" y="0"/>
                        <a:pt x="100" y="0"/>
                        <a:pt x="100" y="0"/>
                      </a:cubicBezTo>
                      <a:cubicBezTo>
                        <a:pt x="45" y="0"/>
                        <a:pt x="0" y="45"/>
                        <a:pt x="0" y="100"/>
                      </a:cubicBezTo>
                      <a:cubicBezTo>
                        <a:pt x="0" y="300"/>
                        <a:pt x="0" y="300"/>
                        <a:pt x="0" y="300"/>
                      </a:cubicBezTo>
                      <a:cubicBezTo>
                        <a:pt x="0" y="355"/>
                        <a:pt x="45" y="400"/>
                        <a:pt x="100" y="400"/>
                      </a:cubicBezTo>
                      <a:cubicBezTo>
                        <a:pt x="155" y="400"/>
                        <a:pt x="200" y="355"/>
                        <a:pt x="200" y="300"/>
                      </a:cubicBezTo>
                      <a:cubicBezTo>
                        <a:pt x="200" y="200"/>
                        <a:pt x="200" y="200"/>
                        <a:pt x="200" y="200"/>
                      </a:cubicBezTo>
                      <a:cubicBezTo>
                        <a:pt x="2900" y="200"/>
                        <a:pt x="2900" y="200"/>
                        <a:pt x="2900" y="200"/>
                      </a:cubicBezTo>
                      <a:cubicBezTo>
                        <a:pt x="2955" y="200"/>
                        <a:pt x="3000" y="155"/>
                        <a:pt x="3000" y="100"/>
                      </a:cubicBezTo>
                      <a:cubicBezTo>
                        <a:pt x="3000" y="45"/>
                        <a:pt x="2955" y="0"/>
                        <a:pt x="29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6" name="Freeform 15">
                  <a:extLst>
                    <a:ext uri="{FF2B5EF4-FFF2-40B4-BE49-F238E27FC236}">
                      <a16:creationId xmlns:a16="http://schemas.microsoft.com/office/drawing/2014/main" xmlns="" id="{4FF3DF2E-FE84-439C-9FDC-36F715B06291}"/>
                    </a:ext>
                  </a:extLst>
                </p:cNvPr>
                <p:cNvSpPr>
                  <a:spLocks noEditPoints="1"/>
                </p:cNvSpPr>
                <p:nvPr/>
              </p:nvSpPr>
              <p:spPr bwMode="auto">
                <a:xfrm>
                  <a:off x="1228725" y="1941513"/>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0" name="Freeform 16">
                  <a:extLst>
                    <a:ext uri="{FF2B5EF4-FFF2-40B4-BE49-F238E27FC236}">
                      <a16:creationId xmlns:a16="http://schemas.microsoft.com/office/drawing/2014/main" xmlns="" id="{FF03A6A4-E9D0-48F4-A1B4-806C231A38A2}"/>
                    </a:ext>
                  </a:extLst>
                </p:cNvPr>
                <p:cNvSpPr>
                  <a:spLocks/>
                </p:cNvSpPr>
                <p:nvPr/>
              </p:nvSpPr>
              <p:spPr bwMode="auto">
                <a:xfrm>
                  <a:off x="909638" y="1854200"/>
                  <a:ext cx="203200" cy="317500"/>
                </a:xfrm>
                <a:custGeom>
                  <a:avLst/>
                  <a:gdLst>
                    <a:gd name="T0" fmla="*/ 1300 w 1400"/>
                    <a:gd name="T1" fmla="*/ 0 h 2200"/>
                    <a:gd name="T2" fmla="*/ 100 w 1400"/>
                    <a:gd name="T3" fmla="*/ 0 h 2200"/>
                    <a:gd name="T4" fmla="*/ 0 w 1400"/>
                    <a:gd name="T5" fmla="*/ 100 h 2200"/>
                    <a:gd name="T6" fmla="*/ 0 w 1400"/>
                    <a:gd name="T7" fmla="*/ 2100 h 2200"/>
                    <a:gd name="T8" fmla="*/ 100 w 1400"/>
                    <a:gd name="T9" fmla="*/ 2200 h 2200"/>
                    <a:gd name="T10" fmla="*/ 200 w 1400"/>
                    <a:gd name="T11" fmla="*/ 2100 h 2200"/>
                    <a:gd name="T12" fmla="*/ 200 w 1400"/>
                    <a:gd name="T13" fmla="*/ 200 h 2200"/>
                    <a:gd name="T14" fmla="*/ 1300 w 1400"/>
                    <a:gd name="T15" fmla="*/ 200 h 2200"/>
                    <a:gd name="T16" fmla="*/ 1400 w 1400"/>
                    <a:gd name="T17" fmla="*/ 100 h 2200"/>
                    <a:gd name="T18" fmla="*/ 1300 w 1400"/>
                    <a:gd name="T19" fmla="*/ 0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0" h="2200">
                      <a:moveTo>
                        <a:pt x="1300" y="0"/>
                      </a:moveTo>
                      <a:cubicBezTo>
                        <a:pt x="100" y="0"/>
                        <a:pt x="100" y="0"/>
                        <a:pt x="100" y="0"/>
                      </a:cubicBezTo>
                      <a:cubicBezTo>
                        <a:pt x="45" y="0"/>
                        <a:pt x="0" y="45"/>
                        <a:pt x="0" y="100"/>
                      </a:cubicBezTo>
                      <a:cubicBezTo>
                        <a:pt x="0" y="2100"/>
                        <a:pt x="0" y="2100"/>
                        <a:pt x="0" y="2100"/>
                      </a:cubicBezTo>
                      <a:cubicBezTo>
                        <a:pt x="0" y="2155"/>
                        <a:pt x="45" y="2200"/>
                        <a:pt x="100" y="2200"/>
                      </a:cubicBezTo>
                      <a:cubicBezTo>
                        <a:pt x="155" y="2200"/>
                        <a:pt x="200" y="2155"/>
                        <a:pt x="200" y="2100"/>
                      </a:cubicBezTo>
                      <a:cubicBezTo>
                        <a:pt x="200" y="200"/>
                        <a:pt x="200" y="200"/>
                        <a:pt x="200" y="200"/>
                      </a:cubicBezTo>
                      <a:cubicBezTo>
                        <a:pt x="1300" y="200"/>
                        <a:pt x="1300" y="200"/>
                        <a:pt x="1300" y="200"/>
                      </a:cubicBezTo>
                      <a:cubicBezTo>
                        <a:pt x="1355" y="200"/>
                        <a:pt x="1400" y="155"/>
                        <a:pt x="1400" y="100"/>
                      </a:cubicBezTo>
                      <a:cubicBezTo>
                        <a:pt x="1400" y="45"/>
                        <a:pt x="1355" y="0"/>
                        <a:pt x="13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1" name="Freeform 17">
                  <a:extLst>
                    <a:ext uri="{FF2B5EF4-FFF2-40B4-BE49-F238E27FC236}">
                      <a16:creationId xmlns:a16="http://schemas.microsoft.com/office/drawing/2014/main" xmlns="" id="{1D16B4EF-2447-4E8B-A0DB-1FF540DC2347}"/>
                    </a:ext>
                  </a:extLst>
                </p:cNvPr>
                <p:cNvSpPr>
                  <a:spLocks noEditPoints="1"/>
                </p:cNvSpPr>
                <p:nvPr/>
              </p:nvSpPr>
              <p:spPr bwMode="auto">
                <a:xfrm>
                  <a:off x="1604963" y="2287588"/>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2" name="Freeform 18">
                  <a:extLst>
                    <a:ext uri="{FF2B5EF4-FFF2-40B4-BE49-F238E27FC236}">
                      <a16:creationId xmlns:a16="http://schemas.microsoft.com/office/drawing/2014/main" xmlns="" id="{70B8129A-F634-46FD-8E8F-2DD157E40E3B}"/>
                    </a:ext>
                  </a:extLst>
                </p:cNvPr>
                <p:cNvSpPr>
                  <a:spLocks noEditPoints="1"/>
                </p:cNvSpPr>
                <p:nvPr/>
              </p:nvSpPr>
              <p:spPr bwMode="auto">
                <a:xfrm>
                  <a:off x="909638" y="2200275"/>
                  <a:ext cx="144462" cy="346075"/>
                </a:xfrm>
                <a:custGeom>
                  <a:avLst/>
                  <a:gdLst>
                    <a:gd name="T0" fmla="*/ 500 w 1000"/>
                    <a:gd name="T1" fmla="*/ 0 h 2400"/>
                    <a:gd name="T2" fmla="*/ 0 w 1000"/>
                    <a:gd name="T3" fmla="*/ 1300 h 2400"/>
                    <a:gd name="T4" fmla="*/ 400 w 1000"/>
                    <a:gd name="T5" fmla="*/ 1790 h 2400"/>
                    <a:gd name="T6" fmla="*/ 400 w 1000"/>
                    <a:gd name="T7" fmla="*/ 2300 h 2400"/>
                    <a:gd name="T8" fmla="*/ 500 w 1000"/>
                    <a:gd name="T9" fmla="*/ 2400 h 2400"/>
                    <a:gd name="T10" fmla="*/ 600 w 1000"/>
                    <a:gd name="T11" fmla="*/ 2300 h 2400"/>
                    <a:gd name="T12" fmla="*/ 600 w 1000"/>
                    <a:gd name="T13" fmla="*/ 1790 h 2400"/>
                    <a:gd name="T14" fmla="*/ 1000 w 1000"/>
                    <a:gd name="T15" fmla="*/ 1300 h 2400"/>
                    <a:gd name="T16" fmla="*/ 500 w 1000"/>
                    <a:gd name="T17" fmla="*/ 0 h 2400"/>
                    <a:gd name="T18" fmla="*/ 500 w 1000"/>
                    <a:gd name="T19" fmla="*/ 1600 h 2400"/>
                    <a:gd name="T20" fmla="*/ 200 w 1000"/>
                    <a:gd name="T21" fmla="*/ 1300 h 2400"/>
                    <a:gd name="T22" fmla="*/ 500 w 1000"/>
                    <a:gd name="T23" fmla="*/ 200 h 2400"/>
                    <a:gd name="T24" fmla="*/ 800 w 1000"/>
                    <a:gd name="T25" fmla="*/ 1300 h 2400"/>
                    <a:gd name="T26" fmla="*/ 500 w 1000"/>
                    <a:gd name="T27" fmla="*/ 1600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2400">
                      <a:moveTo>
                        <a:pt x="500" y="0"/>
                      </a:moveTo>
                      <a:cubicBezTo>
                        <a:pt x="6" y="0"/>
                        <a:pt x="0" y="1287"/>
                        <a:pt x="0" y="1300"/>
                      </a:cubicBezTo>
                      <a:cubicBezTo>
                        <a:pt x="0" y="1541"/>
                        <a:pt x="172" y="1743"/>
                        <a:pt x="400" y="1790"/>
                      </a:cubicBezTo>
                      <a:cubicBezTo>
                        <a:pt x="400" y="2300"/>
                        <a:pt x="400" y="2300"/>
                        <a:pt x="400" y="2300"/>
                      </a:cubicBezTo>
                      <a:cubicBezTo>
                        <a:pt x="400" y="2355"/>
                        <a:pt x="445" y="2400"/>
                        <a:pt x="500" y="2400"/>
                      </a:cubicBezTo>
                      <a:cubicBezTo>
                        <a:pt x="555" y="2400"/>
                        <a:pt x="600" y="2355"/>
                        <a:pt x="600" y="2300"/>
                      </a:cubicBezTo>
                      <a:cubicBezTo>
                        <a:pt x="600" y="1790"/>
                        <a:pt x="600" y="1790"/>
                        <a:pt x="600" y="1790"/>
                      </a:cubicBezTo>
                      <a:cubicBezTo>
                        <a:pt x="828" y="1743"/>
                        <a:pt x="1000" y="1541"/>
                        <a:pt x="1000" y="1300"/>
                      </a:cubicBezTo>
                      <a:cubicBezTo>
                        <a:pt x="1000" y="1287"/>
                        <a:pt x="994" y="0"/>
                        <a:pt x="500" y="0"/>
                      </a:cubicBezTo>
                      <a:close/>
                      <a:moveTo>
                        <a:pt x="500" y="1600"/>
                      </a:moveTo>
                      <a:cubicBezTo>
                        <a:pt x="335" y="1600"/>
                        <a:pt x="200" y="1465"/>
                        <a:pt x="200" y="1300"/>
                      </a:cubicBezTo>
                      <a:cubicBezTo>
                        <a:pt x="200" y="802"/>
                        <a:pt x="334" y="200"/>
                        <a:pt x="500" y="200"/>
                      </a:cubicBezTo>
                      <a:cubicBezTo>
                        <a:pt x="666" y="200"/>
                        <a:pt x="800" y="802"/>
                        <a:pt x="800" y="1300"/>
                      </a:cubicBezTo>
                      <a:cubicBezTo>
                        <a:pt x="800" y="1465"/>
                        <a:pt x="665" y="1600"/>
                        <a:pt x="500" y="1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3" name="Freeform 19">
                  <a:extLst>
                    <a:ext uri="{FF2B5EF4-FFF2-40B4-BE49-F238E27FC236}">
                      <a16:creationId xmlns:a16="http://schemas.microsoft.com/office/drawing/2014/main" xmlns="" id="{CFDF85DF-FEEC-4392-9B37-A8D0DF812229}"/>
                    </a:ext>
                  </a:extLst>
                </p:cNvPr>
                <p:cNvSpPr>
                  <a:spLocks/>
                </p:cNvSpPr>
                <p:nvPr/>
              </p:nvSpPr>
              <p:spPr bwMode="auto">
                <a:xfrm>
                  <a:off x="996950" y="2114550"/>
                  <a:ext cx="87312" cy="114300"/>
                </a:xfrm>
                <a:custGeom>
                  <a:avLst/>
                  <a:gdLst>
                    <a:gd name="T0" fmla="*/ 500 w 600"/>
                    <a:gd name="T1" fmla="*/ 0 h 800"/>
                    <a:gd name="T2" fmla="*/ 100 w 600"/>
                    <a:gd name="T3" fmla="*/ 0 h 800"/>
                    <a:gd name="T4" fmla="*/ 0 w 600"/>
                    <a:gd name="T5" fmla="*/ 100 h 800"/>
                    <a:gd name="T6" fmla="*/ 0 w 600"/>
                    <a:gd name="T7" fmla="*/ 300 h 800"/>
                    <a:gd name="T8" fmla="*/ 100 w 600"/>
                    <a:gd name="T9" fmla="*/ 400 h 800"/>
                    <a:gd name="T10" fmla="*/ 200 w 600"/>
                    <a:gd name="T11" fmla="*/ 300 h 800"/>
                    <a:gd name="T12" fmla="*/ 200 w 600"/>
                    <a:gd name="T13" fmla="*/ 200 h 800"/>
                    <a:gd name="T14" fmla="*/ 400 w 600"/>
                    <a:gd name="T15" fmla="*/ 200 h 800"/>
                    <a:gd name="T16" fmla="*/ 400 w 600"/>
                    <a:gd name="T17" fmla="*/ 700 h 800"/>
                    <a:gd name="T18" fmla="*/ 500 w 600"/>
                    <a:gd name="T19" fmla="*/ 800 h 800"/>
                    <a:gd name="T20" fmla="*/ 600 w 600"/>
                    <a:gd name="T21" fmla="*/ 700 h 800"/>
                    <a:gd name="T22" fmla="*/ 600 w 600"/>
                    <a:gd name="T23" fmla="*/ 100 h 800"/>
                    <a:gd name="T24" fmla="*/ 500 w 600"/>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800">
                      <a:moveTo>
                        <a:pt x="500" y="0"/>
                      </a:moveTo>
                      <a:cubicBezTo>
                        <a:pt x="100" y="0"/>
                        <a:pt x="100" y="0"/>
                        <a:pt x="100" y="0"/>
                      </a:cubicBezTo>
                      <a:cubicBezTo>
                        <a:pt x="45" y="0"/>
                        <a:pt x="0" y="45"/>
                        <a:pt x="0" y="100"/>
                      </a:cubicBezTo>
                      <a:cubicBezTo>
                        <a:pt x="0" y="300"/>
                        <a:pt x="0" y="300"/>
                        <a:pt x="0" y="300"/>
                      </a:cubicBezTo>
                      <a:cubicBezTo>
                        <a:pt x="0" y="355"/>
                        <a:pt x="45" y="400"/>
                        <a:pt x="100" y="400"/>
                      </a:cubicBezTo>
                      <a:cubicBezTo>
                        <a:pt x="155" y="400"/>
                        <a:pt x="200" y="355"/>
                        <a:pt x="200" y="300"/>
                      </a:cubicBezTo>
                      <a:cubicBezTo>
                        <a:pt x="200" y="200"/>
                        <a:pt x="200" y="200"/>
                        <a:pt x="200" y="200"/>
                      </a:cubicBezTo>
                      <a:cubicBezTo>
                        <a:pt x="400" y="200"/>
                        <a:pt x="400" y="200"/>
                        <a:pt x="400" y="200"/>
                      </a:cubicBezTo>
                      <a:cubicBezTo>
                        <a:pt x="400" y="700"/>
                        <a:pt x="400" y="700"/>
                        <a:pt x="400" y="700"/>
                      </a:cubicBezTo>
                      <a:cubicBezTo>
                        <a:pt x="400" y="755"/>
                        <a:pt x="445" y="800"/>
                        <a:pt x="500" y="800"/>
                      </a:cubicBezTo>
                      <a:cubicBezTo>
                        <a:pt x="555" y="800"/>
                        <a:pt x="600" y="755"/>
                        <a:pt x="600" y="700"/>
                      </a:cubicBezTo>
                      <a:cubicBezTo>
                        <a:pt x="600" y="100"/>
                        <a:pt x="600" y="100"/>
                        <a:pt x="600" y="100"/>
                      </a:cubicBezTo>
                      <a:cubicBezTo>
                        <a:pt x="600" y="45"/>
                        <a:pt x="555" y="0"/>
                        <a:pt x="5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4" name="Freeform 20">
                  <a:extLst>
                    <a:ext uri="{FF2B5EF4-FFF2-40B4-BE49-F238E27FC236}">
                      <a16:creationId xmlns:a16="http://schemas.microsoft.com/office/drawing/2014/main" xmlns="" id="{C6B7E757-F657-4C8D-837A-D0E67F27ED5B}"/>
                    </a:ext>
                  </a:extLst>
                </p:cNvPr>
                <p:cNvSpPr>
                  <a:spLocks noEditPoints="1"/>
                </p:cNvSpPr>
                <p:nvPr/>
              </p:nvSpPr>
              <p:spPr bwMode="auto">
                <a:xfrm>
                  <a:off x="1604963" y="1941513"/>
                  <a:ext cx="85725"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5" name="Freeform 21">
                  <a:extLst>
                    <a:ext uri="{FF2B5EF4-FFF2-40B4-BE49-F238E27FC236}">
                      <a16:creationId xmlns:a16="http://schemas.microsoft.com/office/drawing/2014/main" xmlns="" id="{1D8AC800-3BD6-4B5C-ADE7-E63BD1945B62}"/>
                    </a:ext>
                  </a:extLst>
                </p:cNvPr>
                <p:cNvSpPr>
                  <a:spLocks noEditPoints="1"/>
                </p:cNvSpPr>
                <p:nvPr/>
              </p:nvSpPr>
              <p:spPr bwMode="auto">
                <a:xfrm>
                  <a:off x="996950" y="1941513"/>
                  <a:ext cx="87312" cy="114300"/>
                </a:xfrm>
                <a:custGeom>
                  <a:avLst/>
                  <a:gdLst>
                    <a:gd name="T0" fmla="*/ 500 w 600"/>
                    <a:gd name="T1" fmla="*/ 0 h 800"/>
                    <a:gd name="T2" fmla="*/ 100 w 600"/>
                    <a:gd name="T3" fmla="*/ 0 h 800"/>
                    <a:gd name="T4" fmla="*/ 0 w 600"/>
                    <a:gd name="T5" fmla="*/ 100 h 800"/>
                    <a:gd name="T6" fmla="*/ 0 w 600"/>
                    <a:gd name="T7" fmla="*/ 700 h 800"/>
                    <a:gd name="T8" fmla="*/ 100 w 600"/>
                    <a:gd name="T9" fmla="*/ 800 h 800"/>
                    <a:gd name="T10" fmla="*/ 500 w 600"/>
                    <a:gd name="T11" fmla="*/ 800 h 800"/>
                    <a:gd name="T12" fmla="*/ 600 w 600"/>
                    <a:gd name="T13" fmla="*/ 700 h 800"/>
                    <a:gd name="T14" fmla="*/ 600 w 600"/>
                    <a:gd name="T15" fmla="*/ 100 h 800"/>
                    <a:gd name="T16" fmla="*/ 500 w 600"/>
                    <a:gd name="T17" fmla="*/ 0 h 800"/>
                    <a:gd name="T18" fmla="*/ 400 w 600"/>
                    <a:gd name="T19" fmla="*/ 600 h 800"/>
                    <a:gd name="T20" fmla="*/ 200 w 600"/>
                    <a:gd name="T21" fmla="*/ 600 h 800"/>
                    <a:gd name="T22" fmla="*/ 200 w 600"/>
                    <a:gd name="T23" fmla="*/ 200 h 800"/>
                    <a:gd name="T24" fmla="*/ 400 w 600"/>
                    <a:gd name="T25" fmla="*/ 200 h 800"/>
                    <a:gd name="T26" fmla="*/ 400 w 600"/>
                    <a:gd name="T27" fmla="*/ 6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500" y="0"/>
                      </a:moveTo>
                      <a:cubicBezTo>
                        <a:pt x="100" y="0"/>
                        <a:pt x="100" y="0"/>
                        <a:pt x="100" y="0"/>
                      </a:cubicBezTo>
                      <a:cubicBezTo>
                        <a:pt x="45" y="0"/>
                        <a:pt x="0" y="45"/>
                        <a:pt x="0" y="100"/>
                      </a:cubicBezTo>
                      <a:cubicBezTo>
                        <a:pt x="0" y="700"/>
                        <a:pt x="0" y="700"/>
                        <a:pt x="0" y="700"/>
                      </a:cubicBez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lose/>
                      <a:moveTo>
                        <a:pt x="400" y="600"/>
                      </a:moveTo>
                      <a:cubicBezTo>
                        <a:pt x="200" y="600"/>
                        <a:pt x="200" y="600"/>
                        <a:pt x="200" y="600"/>
                      </a:cubicBezTo>
                      <a:cubicBezTo>
                        <a:pt x="200" y="200"/>
                        <a:pt x="200" y="200"/>
                        <a:pt x="200" y="200"/>
                      </a:cubicBezTo>
                      <a:cubicBezTo>
                        <a:pt x="400" y="200"/>
                        <a:pt x="400" y="200"/>
                        <a:pt x="400" y="200"/>
                      </a:cubicBezTo>
                      <a:cubicBezTo>
                        <a:pt x="400" y="600"/>
                        <a:pt x="400" y="600"/>
                        <a:pt x="400" y="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6" name="Freeform 22">
                  <a:extLst>
                    <a:ext uri="{FF2B5EF4-FFF2-40B4-BE49-F238E27FC236}">
                      <a16:creationId xmlns:a16="http://schemas.microsoft.com/office/drawing/2014/main" xmlns="" id="{D6ED1284-46E9-4774-94BE-4941C7503646}"/>
                    </a:ext>
                  </a:extLst>
                </p:cNvPr>
                <p:cNvSpPr>
                  <a:spLocks noEditPoints="1"/>
                </p:cNvSpPr>
                <p:nvPr/>
              </p:nvSpPr>
              <p:spPr bwMode="auto">
                <a:xfrm>
                  <a:off x="1373188" y="1941513"/>
                  <a:ext cx="87312"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8" name="Freeform 23">
                  <a:extLst>
                    <a:ext uri="{FF2B5EF4-FFF2-40B4-BE49-F238E27FC236}">
                      <a16:creationId xmlns:a16="http://schemas.microsoft.com/office/drawing/2014/main" xmlns="" id="{F39B922E-4684-4598-AEC4-FCD99A22F1A8}"/>
                    </a:ext>
                  </a:extLst>
                </p:cNvPr>
                <p:cNvSpPr>
                  <a:spLocks noEditPoints="1"/>
                </p:cNvSpPr>
                <p:nvPr/>
              </p:nvSpPr>
              <p:spPr bwMode="auto">
                <a:xfrm>
                  <a:off x="1574800" y="1854200"/>
                  <a:ext cx="203200" cy="692150"/>
                </a:xfrm>
                <a:custGeom>
                  <a:avLst/>
                  <a:gdLst>
                    <a:gd name="T0" fmla="*/ 1300 w 1400"/>
                    <a:gd name="T1" fmla="*/ 0 h 4800"/>
                    <a:gd name="T2" fmla="*/ 100 w 1400"/>
                    <a:gd name="T3" fmla="*/ 0 h 4800"/>
                    <a:gd name="T4" fmla="*/ 0 w 1400"/>
                    <a:gd name="T5" fmla="*/ 100 h 4800"/>
                    <a:gd name="T6" fmla="*/ 100 w 1400"/>
                    <a:gd name="T7" fmla="*/ 200 h 4800"/>
                    <a:gd name="T8" fmla="*/ 1200 w 1400"/>
                    <a:gd name="T9" fmla="*/ 200 h 4800"/>
                    <a:gd name="T10" fmla="*/ 1200 w 1400"/>
                    <a:gd name="T11" fmla="*/ 4218 h 4800"/>
                    <a:gd name="T12" fmla="*/ 1100 w 1400"/>
                    <a:gd name="T13" fmla="*/ 4200 h 4800"/>
                    <a:gd name="T14" fmla="*/ 1049 w 1400"/>
                    <a:gd name="T15" fmla="*/ 4204 h 4800"/>
                    <a:gd name="T16" fmla="*/ 700 w 1400"/>
                    <a:gd name="T17" fmla="*/ 4000 h 4800"/>
                    <a:gd name="T18" fmla="*/ 351 w 1400"/>
                    <a:gd name="T19" fmla="*/ 4204 h 4800"/>
                    <a:gd name="T20" fmla="*/ 300 w 1400"/>
                    <a:gd name="T21" fmla="*/ 4200 h 4800"/>
                    <a:gd name="T22" fmla="*/ 0 w 1400"/>
                    <a:gd name="T23" fmla="*/ 4500 h 4800"/>
                    <a:gd name="T24" fmla="*/ 300 w 1400"/>
                    <a:gd name="T25" fmla="*/ 4800 h 4800"/>
                    <a:gd name="T26" fmla="*/ 1100 w 1400"/>
                    <a:gd name="T27" fmla="*/ 4800 h 4800"/>
                    <a:gd name="T28" fmla="*/ 1400 w 1400"/>
                    <a:gd name="T29" fmla="*/ 4500 h 4800"/>
                    <a:gd name="T30" fmla="*/ 1400 w 1400"/>
                    <a:gd name="T31" fmla="*/ 100 h 4800"/>
                    <a:gd name="T32" fmla="*/ 1300 w 1400"/>
                    <a:gd name="T33" fmla="*/ 0 h 4800"/>
                    <a:gd name="T34" fmla="*/ 1100 w 1400"/>
                    <a:gd name="T35" fmla="*/ 4600 h 4800"/>
                    <a:gd name="T36" fmla="*/ 300 w 1400"/>
                    <a:gd name="T37" fmla="*/ 4600 h 4800"/>
                    <a:gd name="T38" fmla="*/ 200 w 1400"/>
                    <a:gd name="T39" fmla="*/ 4500 h 4800"/>
                    <a:gd name="T40" fmla="*/ 300 w 1400"/>
                    <a:gd name="T41" fmla="*/ 4400 h 4800"/>
                    <a:gd name="T42" fmla="*/ 354 w 1400"/>
                    <a:gd name="T43" fmla="*/ 4416 h 4800"/>
                    <a:gd name="T44" fmla="*/ 446 w 1400"/>
                    <a:gd name="T45" fmla="*/ 4425 h 4800"/>
                    <a:gd name="T46" fmla="*/ 506 w 1400"/>
                    <a:gd name="T47" fmla="*/ 4355 h 4800"/>
                    <a:gd name="T48" fmla="*/ 700 w 1400"/>
                    <a:gd name="T49" fmla="*/ 4200 h 4800"/>
                    <a:gd name="T50" fmla="*/ 894 w 1400"/>
                    <a:gd name="T51" fmla="*/ 4355 h 4800"/>
                    <a:gd name="T52" fmla="*/ 954 w 1400"/>
                    <a:gd name="T53" fmla="*/ 4425 h 4800"/>
                    <a:gd name="T54" fmla="*/ 1046 w 1400"/>
                    <a:gd name="T55" fmla="*/ 4416 h 4800"/>
                    <a:gd name="T56" fmla="*/ 1200 w 1400"/>
                    <a:gd name="T57" fmla="*/ 4500 h 4800"/>
                    <a:gd name="T58" fmla="*/ 1100 w 1400"/>
                    <a:gd name="T59" fmla="*/ 4600 h 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0" h="4800">
                      <a:moveTo>
                        <a:pt x="1300" y="0"/>
                      </a:moveTo>
                      <a:cubicBezTo>
                        <a:pt x="100" y="0"/>
                        <a:pt x="100" y="0"/>
                        <a:pt x="100" y="0"/>
                      </a:cubicBezTo>
                      <a:cubicBezTo>
                        <a:pt x="45" y="0"/>
                        <a:pt x="0" y="45"/>
                        <a:pt x="0" y="100"/>
                      </a:cubicBezTo>
                      <a:cubicBezTo>
                        <a:pt x="0" y="155"/>
                        <a:pt x="45" y="200"/>
                        <a:pt x="100" y="200"/>
                      </a:cubicBezTo>
                      <a:cubicBezTo>
                        <a:pt x="1200" y="200"/>
                        <a:pt x="1200" y="200"/>
                        <a:pt x="1200" y="200"/>
                      </a:cubicBezTo>
                      <a:cubicBezTo>
                        <a:pt x="1200" y="4218"/>
                        <a:pt x="1200" y="4218"/>
                        <a:pt x="1200" y="4218"/>
                      </a:cubicBezTo>
                      <a:cubicBezTo>
                        <a:pt x="1169" y="4207"/>
                        <a:pt x="1135" y="4200"/>
                        <a:pt x="1100" y="4200"/>
                      </a:cubicBezTo>
                      <a:cubicBezTo>
                        <a:pt x="1083" y="4200"/>
                        <a:pt x="1066" y="4201"/>
                        <a:pt x="1049" y="4204"/>
                      </a:cubicBezTo>
                      <a:cubicBezTo>
                        <a:pt x="980" y="4080"/>
                        <a:pt x="848" y="4000"/>
                        <a:pt x="700" y="4000"/>
                      </a:cubicBezTo>
                      <a:cubicBezTo>
                        <a:pt x="552" y="4000"/>
                        <a:pt x="420" y="4080"/>
                        <a:pt x="351" y="4204"/>
                      </a:cubicBezTo>
                      <a:cubicBezTo>
                        <a:pt x="335" y="4201"/>
                        <a:pt x="317" y="4200"/>
                        <a:pt x="300" y="4200"/>
                      </a:cubicBezTo>
                      <a:cubicBezTo>
                        <a:pt x="135" y="4200"/>
                        <a:pt x="0" y="4335"/>
                        <a:pt x="0" y="4500"/>
                      </a:cubicBezTo>
                      <a:cubicBezTo>
                        <a:pt x="0" y="4665"/>
                        <a:pt x="135" y="4800"/>
                        <a:pt x="300" y="4800"/>
                      </a:cubicBezTo>
                      <a:cubicBezTo>
                        <a:pt x="1100" y="4800"/>
                        <a:pt x="1100" y="4800"/>
                        <a:pt x="1100" y="4800"/>
                      </a:cubicBezTo>
                      <a:cubicBezTo>
                        <a:pt x="1265" y="4800"/>
                        <a:pt x="1400" y="4665"/>
                        <a:pt x="1400" y="4500"/>
                      </a:cubicBezTo>
                      <a:cubicBezTo>
                        <a:pt x="1400" y="100"/>
                        <a:pt x="1400" y="100"/>
                        <a:pt x="1400" y="100"/>
                      </a:cubicBezTo>
                      <a:cubicBezTo>
                        <a:pt x="1400" y="45"/>
                        <a:pt x="1355" y="0"/>
                        <a:pt x="1300" y="0"/>
                      </a:cubicBezTo>
                      <a:close/>
                      <a:moveTo>
                        <a:pt x="1100" y="4600"/>
                      </a:moveTo>
                      <a:cubicBezTo>
                        <a:pt x="300" y="4600"/>
                        <a:pt x="300" y="4600"/>
                        <a:pt x="300" y="4600"/>
                      </a:cubicBezTo>
                      <a:cubicBezTo>
                        <a:pt x="245" y="4600"/>
                        <a:pt x="200" y="4555"/>
                        <a:pt x="200" y="4500"/>
                      </a:cubicBezTo>
                      <a:cubicBezTo>
                        <a:pt x="200" y="4445"/>
                        <a:pt x="245" y="4400"/>
                        <a:pt x="300" y="4400"/>
                      </a:cubicBezTo>
                      <a:cubicBezTo>
                        <a:pt x="319" y="4400"/>
                        <a:pt x="337" y="4405"/>
                        <a:pt x="354" y="4416"/>
                      </a:cubicBezTo>
                      <a:cubicBezTo>
                        <a:pt x="382" y="4434"/>
                        <a:pt x="416" y="4437"/>
                        <a:pt x="446" y="4425"/>
                      </a:cubicBezTo>
                      <a:cubicBezTo>
                        <a:pt x="476" y="4413"/>
                        <a:pt x="499" y="4387"/>
                        <a:pt x="506" y="4355"/>
                      </a:cubicBezTo>
                      <a:cubicBezTo>
                        <a:pt x="527" y="4264"/>
                        <a:pt x="607" y="4200"/>
                        <a:pt x="700" y="4200"/>
                      </a:cubicBezTo>
                      <a:cubicBezTo>
                        <a:pt x="793" y="4200"/>
                        <a:pt x="873" y="4264"/>
                        <a:pt x="894" y="4355"/>
                      </a:cubicBezTo>
                      <a:cubicBezTo>
                        <a:pt x="902" y="4387"/>
                        <a:pt x="924" y="4413"/>
                        <a:pt x="954" y="4425"/>
                      </a:cubicBezTo>
                      <a:cubicBezTo>
                        <a:pt x="984" y="4437"/>
                        <a:pt x="1018" y="4434"/>
                        <a:pt x="1046" y="4416"/>
                      </a:cubicBezTo>
                      <a:cubicBezTo>
                        <a:pt x="1111" y="4374"/>
                        <a:pt x="1200" y="4426"/>
                        <a:pt x="1200" y="4500"/>
                      </a:cubicBezTo>
                      <a:cubicBezTo>
                        <a:pt x="1200" y="4555"/>
                        <a:pt x="1155" y="4600"/>
                        <a:pt x="1100" y="4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9" name="Freeform 24">
                  <a:extLst>
                    <a:ext uri="{FF2B5EF4-FFF2-40B4-BE49-F238E27FC236}">
                      <a16:creationId xmlns:a16="http://schemas.microsoft.com/office/drawing/2014/main" xmlns="" id="{A3422861-CCDD-4A37-A563-31FD7E57FA72}"/>
                    </a:ext>
                  </a:extLst>
                </p:cNvPr>
                <p:cNvSpPr>
                  <a:spLocks noEditPoints="1"/>
                </p:cNvSpPr>
                <p:nvPr/>
              </p:nvSpPr>
              <p:spPr bwMode="auto">
                <a:xfrm>
                  <a:off x="1373188" y="1768475"/>
                  <a:ext cx="87312"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0" name="Freeform 25">
                  <a:extLst>
                    <a:ext uri="{FF2B5EF4-FFF2-40B4-BE49-F238E27FC236}">
                      <a16:creationId xmlns:a16="http://schemas.microsoft.com/office/drawing/2014/main" xmlns="" id="{CCDC92A5-9FD6-4023-91C4-361C396008C4}"/>
                    </a:ext>
                  </a:extLst>
                </p:cNvPr>
                <p:cNvSpPr>
                  <a:spLocks noEditPoints="1"/>
                </p:cNvSpPr>
                <p:nvPr/>
              </p:nvSpPr>
              <p:spPr bwMode="auto">
                <a:xfrm>
                  <a:off x="1373188" y="2114550"/>
                  <a:ext cx="87312"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1" name="Freeform 26">
                  <a:extLst>
                    <a:ext uri="{FF2B5EF4-FFF2-40B4-BE49-F238E27FC236}">
                      <a16:creationId xmlns:a16="http://schemas.microsoft.com/office/drawing/2014/main" xmlns="" id="{4668A30D-38B0-44CB-951F-A274209EDED5}"/>
                    </a:ext>
                  </a:extLst>
                </p:cNvPr>
                <p:cNvSpPr>
                  <a:spLocks noEditPoints="1"/>
                </p:cNvSpPr>
                <p:nvPr/>
              </p:nvSpPr>
              <p:spPr bwMode="auto">
                <a:xfrm>
                  <a:off x="1228725" y="1768475"/>
                  <a:ext cx="85725"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2" name="Freeform 27">
                  <a:extLst>
                    <a:ext uri="{FF2B5EF4-FFF2-40B4-BE49-F238E27FC236}">
                      <a16:creationId xmlns:a16="http://schemas.microsoft.com/office/drawing/2014/main" xmlns="" id="{3792FCA3-4B5E-41C3-B1DA-FC0D00349D08}"/>
                    </a:ext>
                  </a:extLst>
                </p:cNvPr>
                <p:cNvSpPr>
                  <a:spLocks/>
                </p:cNvSpPr>
                <p:nvPr/>
              </p:nvSpPr>
              <p:spPr bwMode="auto">
                <a:xfrm>
                  <a:off x="1328738" y="2371725"/>
                  <a:ext cx="30162" cy="30162"/>
                </a:xfrm>
                <a:custGeom>
                  <a:avLst/>
                  <a:gdLst>
                    <a:gd name="T0" fmla="*/ 29 w 200"/>
                    <a:gd name="T1" fmla="*/ 37 h 208"/>
                    <a:gd name="T2" fmla="*/ 0 w 200"/>
                    <a:gd name="T3" fmla="*/ 108 h 208"/>
                    <a:gd name="T4" fmla="*/ 29 w 200"/>
                    <a:gd name="T5" fmla="*/ 179 h 208"/>
                    <a:gd name="T6" fmla="*/ 100 w 200"/>
                    <a:gd name="T7" fmla="*/ 208 h 208"/>
                    <a:gd name="T8" fmla="*/ 171 w 200"/>
                    <a:gd name="T9" fmla="*/ 179 h 208"/>
                    <a:gd name="T10" fmla="*/ 200 w 200"/>
                    <a:gd name="T11" fmla="*/ 108 h 208"/>
                    <a:gd name="T12" fmla="*/ 171 w 200"/>
                    <a:gd name="T13" fmla="*/ 37 h 208"/>
                    <a:gd name="T14" fmla="*/ 29 w 200"/>
                    <a:gd name="T15" fmla="*/ 37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208">
                      <a:moveTo>
                        <a:pt x="29" y="37"/>
                      </a:moveTo>
                      <a:cubicBezTo>
                        <a:pt x="11" y="56"/>
                        <a:pt x="0" y="82"/>
                        <a:pt x="0" y="108"/>
                      </a:cubicBezTo>
                      <a:cubicBezTo>
                        <a:pt x="0" y="134"/>
                        <a:pt x="11" y="160"/>
                        <a:pt x="29" y="179"/>
                      </a:cubicBezTo>
                      <a:cubicBezTo>
                        <a:pt x="48" y="197"/>
                        <a:pt x="74" y="208"/>
                        <a:pt x="100" y="208"/>
                      </a:cubicBezTo>
                      <a:cubicBezTo>
                        <a:pt x="126" y="208"/>
                        <a:pt x="152" y="197"/>
                        <a:pt x="171" y="179"/>
                      </a:cubicBezTo>
                      <a:cubicBezTo>
                        <a:pt x="189" y="160"/>
                        <a:pt x="200" y="134"/>
                        <a:pt x="200" y="108"/>
                      </a:cubicBezTo>
                      <a:cubicBezTo>
                        <a:pt x="200" y="82"/>
                        <a:pt x="189" y="56"/>
                        <a:pt x="171" y="37"/>
                      </a:cubicBezTo>
                      <a:cubicBezTo>
                        <a:pt x="133" y="0"/>
                        <a:pt x="67" y="0"/>
                        <a:pt x="29"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3" name="Freeform 28">
                  <a:extLst>
                    <a:ext uri="{FF2B5EF4-FFF2-40B4-BE49-F238E27FC236}">
                      <a16:creationId xmlns:a16="http://schemas.microsoft.com/office/drawing/2014/main" xmlns="" id="{88CBF256-4799-47F1-8E94-6008B2670C44}"/>
                    </a:ext>
                  </a:extLst>
                </p:cNvPr>
                <p:cNvSpPr>
                  <a:spLocks noEditPoints="1"/>
                </p:cNvSpPr>
                <p:nvPr/>
              </p:nvSpPr>
              <p:spPr bwMode="auto">
                <a:xfrm>
                  <a:off x="1228725" y="2114550"/>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4" name="Freeform 29">
                  <a:extLst>
                    <a:ext uri="{FF2B5EF4-FFF2-40B4-BE49-F238E27FC236}">
                      <a16:creationId xmlns:a16="http://schemas.microsoft.com/office/drawing/2014/main" xmlns="" id="{63C3FF41-7AE1-49DE-89EE-91360370D6A1}"/>
                    </a:ext>
                  </a:extLst>
                </p:cNvPr>
                <p:cNvSpPr>
                  <a:spLocks/>
                </p:cNvSpPr>
                <p:nvPr/>
              </p:nvSpPr>
              <p:spPr bwMode="auto">
                <a:xfrm>
                  <a:off x="1198563" y="2287588"/>
                  <a:ext cx="290512" cy="173037"/>
                </a:xfrm>
                <a:custGeom>
                  <a:avLst/>
                  <a:gdLst>
                    <a:gd name="T0" fmla="*/ 0 w 2000"/>
                    <a:gd name="T1" fmla="*/ 100 h 1200"/>
                    <a:gd name="T2" fmla="*/ 100 w 2000"/>
                    <a:gd name="T3" fmla="*/ 200 h 1200"/>
                    <a:gd name="T4" fmla="*/ 400 w 2000"/>
                    <a:gd name="T5" fmla="*/ 200 h 1200"/>
                    <a:gd name="T6" fmla="*/ 400 w 2000"/>
                    <a:gd name="T7" fmla="*/ 1100 h 1200"/>
                    <a:gd name="T8" fmla="*/ 500 w 2000"/>
                    <a:gd name="T9" fmla="*/ 1200 h 1200"/>
                    <a:gd name="T10" fmla="*/ 600 w 2000"/>
                    <a:gd name="T11" fmla="*/ 1100 h 1200"/>
                    <a:gd name="T12" fmla="*/ 600 w 2000"/>
                    <a:gd name="T13" fmla="*/ 200 h 1200"/>
                    <a:gd name="T14" fmla="*/ 1400 w 2000"/>
                    <a:gd name="T15" fmla="*/ 200 h 1200"/>
                    <a:gd name="T16" fmla="*/ 1400 w 2000"/>
                    <a:gd name="T17" fmla="*/ 1100 h 1200"/>
                    <a:gd name="T18" fmla="*/ 1500 w 2000"/>
                    <a:gd name="T19" fmla="*/ 1200 h 1200"/>
                    <a:gd name="T20" fmla="*/ 1600 w 2000"/>
                    <a:gd name="T21" fmla="*/ 1100 h 1200"/>
                    <a:gd name="T22" fmla="*/ 1600 w 2000"/>
                    <a:gd name="T23" fmla="*/ 200 h 1200"/>
                    <a:gd name="T24" fmla="*/ 1900 w 2000"/>
                    <a:gd name="T25" fmla="*/ 200 h 1200"/>
                    <a:gd name="T26" fmla="*/ 2000 w 2000"/>
                    <a:gd name="T27" fmla="*/ 100 h 1200"/>
                    <a:gd name="T28" fmla="*/ 1900 w 2000"/>
                    <a:gd name="T29" fmla="*/ 0 h 1200"/>
                    <a:gd name="T30" fmla="*/ 100 w 2000"/>
                    <a:gd name="T31" fmla="*/ 0 h 1200"/>
                    <a:gd name="T32" fmla="*/ 0 w 2000"/>
                    <a:gd name="T33" fmla="*/ 1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 h="1200">
                      <a:moveTo>
                        <a:pt x="0" y="100"/>
                      </a:moveTo>
                      <a:cubicBezTo>
                        <a:pt x="0" y="155"/>
                        <a:pt x="45" y="200"/>
                        <a:pt x="100" y="200"/>
                      </a:cubicBezTo>
                      <a:cubicBezTo>
                        <a:pt x="400" y="200"/>
                        <a:pt x="400" y="200"/>
                        <a:pt x="400" y="200"/>
                      </a:cubicBezTo>
                      <a:cubicBezTo>
                        <a:pt x="400" y="1100"/>
                        <a:pt x="400" y="1100"/>
                        <a:pt x="400" y="1100"/>
                      </a:cubicBezTo>
                      <a:cubicBezTo>
                        <a:pt x="400" y="1155"/>
                        <a:pt x="445" y="1200"/>
                        <a:pt x="500" y="1200"/>
                      </a:cubicBezTo>
                      <a:cubicBezTo>
                        <a:pt x="555" y="1200"/>
                        <a:pt x="600" y="1155"/>
                        <a:pt x="600" y="1100"/>
                      </a:cubicBezTo>
                      <a:cubicBezTo>
                        <a:pt x="600" y="200"/>
                        <a:pt x="600" y="200"/>
                        <a:pt x="600" y="200"/>
                      </a:cubicBezTo>
                      <a:cubicBezTo>
                        <a:pt x="1400" y="200"/>
                        <a:pt x="1400" y="200"/>
                        <a:pt x="1400" y="200"/>
                      </a:cubicBezTo>
                      <a:cubicBezTo>
                        <a:pt x="1400" y="1100"/>
                        <a:pt x="1400" y="1100"/>
                        <a:pt x="1400" y="1100"/>
                      </a:cubicBezTo>
                      <a:cubicBezTo>
                        <a:pt x="1400" y="1155"/>
                        <a:pt x="1445" y="1200"/>
                        <a:pt x="1500" y="1200"/>
                      </a:cubicBezTo>
                      <a:cubicBezTo>
                        <a:pt x="1555" y="1200"/>
                        <a:pt x="1600" y="1155"/>
                        <a:pt x="1600" y="1100"/>
                      </a:cubicBezTo>
                      <a:cubicBezTo>
                        <a:pt x="1600" y="200"/>
                        <a:pt x="1600" y="200"/>
                        <a:pt x="1600" y="200"/>
                      </a:cubicBezTo>
                      <a:cubicBezTo>
                        <a:pt x="1900" y="200"/>
                        <a:pt x="1900" y="200"/>
                        <a:pt x="1900" y="200"/>
                      </a:cubicBezTo>
                      <a:cubicBezTo>
                        <a:pt x="1955" y="200"/>
                        <a:pt x="2000" y="155"/>
                        <a:pt x="2000" y="100"/>
                      </a:cubicBezTo>
                      <a:cubicBezTo>
                        <a:pt x="2000" y="45"/>
                        <a:pt x="1955" y="0"/>
                        <a:pt x="1900" y="0"/>
                      </a:cubicBezTo>
                      <a:cubicBezTo>
                        <a:pt x="100" y="0"/>
                        <a:pt x="100" y="0"/>
                        <a:pt x="100" y="0"/>
                      </a:cubicBezTo>
                      <a:cubicBezTo>
                        <a:pt x="45" y="0"/>
                        <a:pt x="0" y="45"/>
                        <a:pt x="0"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5" name="Freeform 30">
                  <a:extLst>
                    <a:ext uri="{FF2B5EF4-FFF2-40B4-BE49-F238E27FC236}">
                      <a16:creationId xmlns:a16="http://schemas.microsoft.com/office/drawing/2014/main" xmlns="" id="{CA886419-D79F-4B06-89E1-77E15BE5F18E}"/>
                    </a:ext>
                  </a:extLst>
                </p:cNvPr>
                <p:cNvSpPr>
                  <a:spLocks noEditPoints="1"/>
                </p:cNvSpPr>
                <p:nvPr/>
              </p:nvSpPr>
              <p:spPr bwMode="auto">
                <a:xfrm>
                  <a:off x="1604963" y="2114550"/>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6" name="Freeform 31">
                  <a:extLst>
                    <a:ext uri="{FF2B5EF4-FFF2-40B4-BE49-F238E27FC236}">
                      <a16:creationId xmlns:a16="http://schemas.microsoft.com/office/drawing/2014/main" xmlns="" id="{6A500D53-185B-41C3-8EDA-331618E2772A}"/>
                    </a:ext>
                  </a:extLst>
                </p:cNvPr>
                <p:cNvSpPr>
                  <a:spLocks/>
                </p:cNvSpPr>
                <p:nvPr/>
              </p:nvSpPr>
              <p:spPr bwMode="auto">
                <a:xfrm>
                  <a:off x="1141413" y="1681163"/>
                  <a:ext cx="404812" cy="779462"/>
                </a:xfrm>
                <a:custGeom>
                  <a:avLst/>
                  <a:gdLst>
                    <a:gd name="T0" fmla="*/ 2700 w 2800"/>
                    <a:gd name="T1" fmla="*/ 0 h 5400"/>
                    <a:gd name="T2" fmla="*/ 100 w 2800"/>
                    <a:gd name="T3" fmla="*/ 0 h 5400"/>
                    <a:gd name="T4" fmla="*/ 0 w 2800"/>
                    <a:gd name="T5" fmla="*/ 100 h 5400"/>
                    <a:gd name="T6" fmla="*/ 0 w 2800"/>
                    <a:gd name="T7" fmla="*/ 5300 h 5400"/>
                    <a:gd name="T8" fmla="*/ 100 w 2800"/>
                    <a:gd name="T9" fmla="*/ 5400 h 5400"/>
                    <a:gd name="T10" fmla="*/ 200 w 2800"/>
                    <a:gd name="T11" fmla="*/ 5300 h 5400"/>
                    <a:gd name="T12" fmla="*/ 200 w 2800"/>
                    <a:gd name="T13" fmla="*/ 200 h 5400"/>
                    <a:gd name="T14" fmla="*/ 2600 w 2800"/>
                    <a:gd name="T15" fmla="*/ 200 h 5400"/>
                    <a:gd name="T16" fmla="*/ 2600 w 2800"/>
                    <a:gd name="T17" fmla="*/ 5300 h 5400"/>
                    <a:gd name="T18" fmla="*/ 2700 w 2800"/>
                    <a:gd name="T19" fmla="*/ 5400 h 5400"/>
                    <a:gd name="T20" fmla="*/ 2800 w 2800"/>
                    <a:gd name="T21" fmla="*/ 5300 h 5400"/>
                    <a:gd name="T22" fmla="*/ 2800 w 2800"/>
                    <a:gd name="T23" fmla="*/ 100 h 5400"/>
                    <a:gd name="T24" fmla="*/ 2700 w 2800"/>
                    <a:gd name="T25" fmla="*/ 0 h 5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0" h="5400">
                      <a:moveTo>
                        <a:pt x="2700" y="0"/>
                      </a:moveTo>
                      <a:cubicBezTo>
                        <a:pt x="100" y="0"/>
                        <a:pt x="100" y="0"/>
                        <a:pt x="100" y="0"/>
                      </a:cubicBezTo>
                      <a:cubicBezTo>
                        <a:pt x="45" y="0"/>
                        <a:pt x="0" y="45"/>
                        <a:pt x="0" y="100"/>
                      </a:cubicBezTo>
                      <a:cubicBezTo>
                        <a:pt x="0" y="5300"/>
                        <a:pt x="0" y="5300"/>
                        <a:pt x="0" y="5300"/>
                      </a:cubicBezTo>
                      <a:cubicBezTo>
                        <a:pt x="0" y="5355"/>
                        <a:pt x="45" y="5400"/>
                        <a:pt x="100" y="5400"/>
                      </a:cubicBezTo>
                      <a:cubicBezTo>
                        <a:pt x="155" y="5400"/>
                        <a:pt x="200" y="5355"/>
                        <a:pt x="200" y="5300"/>
                      </a:cubicBezTo>
                      <a:cubicBezTo>
                        <a:pt x="200" y="200"/>
                        <a:pt x="200" y="200"/>
                        <a:pt x="200" y="200"/>
                      </a:cubicBezTo>
                      <a:cubicBezTo>
                        <a:pt x="2600" y="200"/>
                        <a:pt x="2600" y="200"/>
                        <a:pt x="2600" y="200"/>
                      </a:cubicBezTo>
                      <a:cubicBezTo>
                        <a:pt x="2600" y="5300"/>
                        <a:pt x="2600" y="5300"/>
                        <a:pt x="2600" y="5300"/>
                      </a:cubicBezTo>
                      <a:cubicBezTo>
                        <a:pt x="2600" y="5355"/>
                        <a:pt x="2645" y="5400"/>
                        <a:pt x="2700" y="5400"/>
                      </a:cubicBezTo>
                      <a:cubicBezTo>
                        <a:pt x="2755" y="5400"/>
                        <a:pt x="2800" y="5355"/>
                        <a:pt x="2800" y="5300"/>
                      </a:cubicBezTo>
                      <a:cubicBezTo>
                        <a:pt x="2800" y="100"/>
                        <a:pt x="2800" y="100"/>
                        <a:pt x="2800" y="100"/>
                      </a:cubicBezTo>
                      <a:cubicBezTo>
                        <a:pt x="2800" y="45"/>
                        <a:pt x="2755" y="0"/>
                        <a:pt x="27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grpSp>
      <p:sp>
        <p:nvSpPr>
          <p:cNvPr id="47" name="Title 25">
            <a:extLst>
              <a:ext uri="{FF2B5EF4-FFF2-40B4-BE49-F238E27FC236}">
                <a16:creationId xmlns:a16="http://schemas.microsoft.com/office/drawing/2014/main" xmlns="" id="{CEAB0380-432F-4AAB-99E9-FF7C232AE667}"/>
              </a:ext>
            </a:extLst>
          </p:cNvPr>
          <p:cNvSpPr txBox="1">
            <a:spLocks/>
          </p:cNvSpPr>
          <p:nvPr/>
        </p:nvSpPr>
        <p:spPr>
          <a:xfrm>
            <a:off x="483730" y="372014"/>
            <a:ext cx="10969943" cy="711081"/>
          </a:xfrm>
          <a:prstGeom prst="rect">
            <a:avLst/>
          </a:prstGeom>
        </p:spPr>
        <p:txBody>
          <a:bodyPr vert="horz" lIns="0" tIns="60949" rIns="0" bIns="60949" rtlCol="0" anchor="ctr">
            <a:normAutofit fontScale="62500" lnSpcReduction="20000"/>
          </a:bodyPr>
          <a:lstStyle>
            <a:lvl1pPr algn="l" defTabSz="1218987" rtl="0" eaLnBrk="1" latinLnBrk="0" hangingPunct="1">
              <a:spcBef>
                <a:spcPct val="0"/>
              </a:spcBef>
              <a:buNone/>
              <a:defRPr sz="3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IN" dirty="0" smtClean="0"/>
              <a:t>Desarrollo – </a:t>
            </a:r>
            <a:r>
              <a:rPr lang="en-IN" b="0" dirty="0" smtClean="0"/>
              <a:t>Propuesta de Modelo para Establecer Gobierno y Gestión DGT</a:t>
            </a:r>
            <a:endParaRPr lang="en-IN" b="0" dirty="0"/>
          </a:p>
        </p:txBody>
      </p:sp>
      <p:sp>
        <p:nvSpPr>
          <p:cNvPr id="48" name="TextBox 137">
            <a:extLst>
              <a:ext uri="{FF2B5EF4-FFF2-40B4-BE49-F238E27FC236}">
                <a16:creationId xmlns:a16="http://schemas.microsoft.com/office/drawing/2014/main" xmlns="" id="{4A898F8F-ACDC-49FE-AA30-F9FC1439D520}"/>
              </a:ext>
            </a:extLst>
          </p:cNvPr>
          <p:cNvSpPr txBox="1"/>
          <p:nvPr/>
        </p:nvSpPr>
        <p:spPr>
          <a:xfrm>
            <a:off x="1269876" y="1412776"/>
            <a:ext cx="7488832" cy="498598"/>
          </a:xfrm>
          <a:prstGeom prst="rect">
            <a:avLst/>
          </a:prstGeom>
          <a:noFill/>
        </p:spPr>
        <p:txBody>
          <a:bodyPr wrap="square" lIns="0" rIns="0" rtlCol="0" anchor="t">
            <a:spAutoFit/>
          </a:bodyPr>
          <a:lstStyle/>
          <a:p>
            <a:pPr>
              <a:lnSpc>
                <a:spcPct val="110000"/>
              </a:lnSpc>
            </a:pPr>
            <a:r>
              <a:rPr lang="en-US" b="1" kern="0" dirty="0" smtClean="0">
                <a:solidFill>
                  <a:schemeClr val="tx1">
                    <a:lumMod val="65000"/>
                    <a:lumOff val="35000"/>
                  </a:schemeClr>
                </a:solidFill>
                <a:latin typeface="Arial" panose="020B0604020202020204" pitchFamily="34" charset="0"/>
                <a:cs typeface="Arial" panose="020B0604020202020204" pitchFamily="34" charset="0"/>
              </a:rPr>
              <a:t>D</a:t>
            </a:r>
            <a:r>
              <a:rPr lang="en-US" sz="2000" b="1" kern="0" dirty="0" smtClean="0">
                <a:solidFill>
                  <a:schemeClr val="tx1">
                    <a:lumMod val="65000"/>
                    <a:lumOff val="35000"/>
                  </a:schemeClr>
                </a:solidFill>
                <a:latin typeface="Arial" panose="020B0604020202020204" pitchFamily="34" charset="0"/>
                <a:cs typeface="Arial" panose="020B0604020202020204" pitchFamily="34" charset="0"/>
              </a:rPr>
              <a:t>efinir Estructuras Organizativas  </a:t>
            </a:r>
            <a:r>
              <a:rPr lang="en-US" sz="2000" kern="0" dirty="0" smtClean="0">
                <a:solidFill>
                  <a:schemeClr val="tx1">
                    <a:lumMod val="65000"/>
                    <a:lumOff val="35000"/>
                  </a:schemeClr>
                </a:solidFill>
                <a:latin typeface="Arial" panose="020B0604020202020204" pitchFamily="34" charset="0"/>
                <a:cs typeface="Arial" panose="020B0604020202020204" pitchFamily="34" charset="0"/>
              </a:rPr>
              <a:t>(Estructura Interna)</a:t>
            </a:r>
            <a:endParaRPr lang="en-IN" sz="2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9" name="TextBox 4">
            <a:extLst>
              <a:ext uri="{FF2B5EF4-FFF2-40B4-BE49-F238E27FC236}">
                <a16:creationId xmlns:a16="http://schemas.microsoft.com/office/drawing/2014/main" xmlns="" id="{F064A0F4-D09C-4CA7-81BB-94CF266B0620}"/>
              </a:ext>
            </a:extLst>
          </p:cNvPr>
          <p:cNvSpPr txBox="1"/>
          <p:nvPr/>
        </p:nvSpPr>
        <p:spPr>
          <a:xfrm>
            <a:off x="981844" y="2977410"/>
            <a:ext cx="4824536" cy="955646"/>
          </a:xfrm>
          <a:prstGeom prst="rect">
            <a:avLst/>
          </a:prstGeom>
          <a:noFill/>
        </p:spPr>
        <p:txBody>
          <a:bodyPr wrap="square" lIns="0" rIns="0" rtlCol="0" anchor="t">
            <a:spAutoFit/>
          </a:bodyPr>
          <a:lstStyle/>
          <a:p>
            <a:pPr>
              <a:lnSpc>
                <a:spcPct val="110000"/>
              </a:lnSpc>
              <a:defRPr/>
            </a:pPr>
            <a:r>
              <a:rPr lang="es-EC" sz="17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Mínimo áreas </a:t>
            </a:r>
            <a:r>
              <a:rPr lang="es-EC" sz="17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que cubran proyectos tecnológicos, infraestructura tecnológica y soporte interno y externo de ser el caso</a:t>
            </a:r>
            <a:r>
              <a:rPr lang="es-EC" sz="17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t>
            </a:r>
            <a:endParaRPr lang="en-US" sz="17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TextBox 26">
            <a:extLst>
              <a:ext uri="{FF2B5EF4-FFF2-40B4-BE49-F238E27FC236}">
                <a16:creationId xmlns:a16="http://schemas.microsoft.com/office/drawing/2014/main" xmlns="" id="{CD5E840D-2D18-4C20-87F3-D83AE71A2D16}"/>
              </a:ext>
            </a:extLst>
          </p:cNvPr>
          <p:cNvSpPr txBox="1"/>
          <p:nvPr/>
        </p:nvSpPr>
        <p:spPr>
          <a:xfrm>
            <a:off x="3354424" y="2204864"/>
            <a:ext cx="5795932" cy="430887"/>
          </a:xfrm>
          <a:prstGeom prst="rect">
            <a:avLst/>
          </a:prstGeom>
          <a:noFill/>
        </p:spPr>
        <p:txBody>
          <a:bodyPr wrap="square" lIns="0" rIns="0" rtlCol="0" anchor="t">
            <a:spAutoFit/>
          </a:bodyPr>
          <a:lstStyle/>
          <a:p>
            <a:pPr>
              <a:lnSpc>
                <a:spcPct val="110000"/>
              </a:lnSpc>
              <a:defRPr/>
            </a:pPr>
            <a:r>
              <a:rPr lang="es-EC" sz="2000" b="1"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Normas de Control Interno de la CGE</a:t>
            </a:r>
            <a:endParaRPr lang="en-US" sz="2000" b="1"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TextBox 4">
            <a:extLst>
              <a:ext uri="{FF2B5EF4-FFF2-40B4-BE49-F238E27FC236}">
                <a16:creationId xmlns:a16="http://schemas.microsoft.com/office/drawing/2014/main" xmlns="" id="{F064A0F4-D09C-4CA7-81BB-94CF266B0620}"/>
              </a:ext>
            </a:extLst>
          </p:cNvPr>
          <p:cNvSpPr txBox="1"/>
          <p:nvPr/>
        </p:nvSpPr>
        <p:spPr>
          <a:xfrm>
            <a:off x="6018061" y="2916907"/>
            <a:ext cx="4896544" cy="955646"/>
          </a:xfrm>
          <a:prstGeom prst="rect">
            <a:avLst/>
          </a:prstGeom>
          <a:noFill/>
        </p:spPr>
        <p:txBody>
          <a:bodyPr wrap="square" lIns="0" rIns="0" rtlCol="0" anchor="t">
            <a:spAutoFit/>
          </a:bodyPr>
          <a:lstStyle/>
          <a:p>
            <a:pPr>
              <a:lnSpc>
                <a:spcPct val="110000"/>
              </a:lnSpc>
              <a:defRPr/>
            </a:pPr>
            <a:r>
              <a:rPr lang="es-EC" sz="17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Regular </a:t>
            </a:r>
            <a:r>
              <a:rPr lang="es-EC" sz="17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los procesos de desarrollo de </a:t>
            </a:r>
            <a:r>
              <a:rPr lang="es-EC" sz="17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software, </a:t>
            </a:r>
            <a:r>
              <a:rPr lang="es-EC" sz="17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adicional indica que se encargará de la Seguridad de Tecnología de </a:t>
            </a:r>
            <a:r>
              <a:rPr lang="es-EC" sz="17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Información.</a:t>
            </a:r>
            <a:endParaRPr lang="en-US" sz="17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9" name="8 Conector recto"/>
          <p:cNvCxnSpPr/>
          <p:nvPr/>
        </p:nvCxnSpPr>
        <p:spPr>
          <a:xfrm>
            <a:off x="5806380" y="2977410"/>
            <a:ext cx="0" cy="739622"/>
          </a:xfrm>
          <a:prstGeom prst="line">
            <a:avLst/>
          </a:prstGeom>
          <a:ln>
            <a:solidFill>
              <a:schemeClr val="bg1">
                <a:lumMod val="50000"/>
              </a:schemeClr>
            </a:solidFill>
          </a:ln>
        </p:spPr>
        <p:style>
          <a:lnRef idx="1">
            <a:schemeClr val="accent2"/>
          </a:lnRef>
          <a:fillRef idx="0">
            <a:schemeClr val="accent2"/>
          </a:fillRef>
          <a:effectRef idx="0">
            <a:schemeClr val="accent2"/>
          </a:effectRef>
          <a:fontRef idx="minor">
            <a:schemeClr val="tx1"/>
          </a:fontRef>
        </p:style>
      </p:cxnSp>
      <p:sp>
        <p:nvSpPr>
          <p:cNvPr id="52" name="TextBox 26">
            <a:extLst>
              <a:ext uri="{FF2B5EF4-FFF2-40B4-BE49-F238E27FC236}">
                <a16:creationId xmlns:a16="http://schemas.microsoft.com/office/drawing/2014/main" xmlns="" id="{CD5E840D-2D18-4C20-87F3-D83AE71A2D16}"/>
              </a:ext>
            </a:extLst>
          </p:cNvPr>
          <p:cNvSpPr txBox="1"/>
          <p:nvPr/>
        </p:nvSpPr>
        <p:spPr>
          <a:xfrm>
            <a:off x="3322816" y="4366265"/>
            <a:ext cx="5795932" cy="412485"/>
          </a:xfrm>
          <a:prstGeom prst="rect">
            <a:avLst/>
          </a:prstGeom>
          <a:noFill/>
        </p:spPr>
        <p:txBody>
          <a:bodyPr wrap="square" lIns="0" rIns="0" rtlCol="0" anchor="t">
            <a:spAutoFit/>
          </a:bodyPr>
          <a:lstStyle/>
          <a:p>
            <a:pPr algn="ctr">
              <a:lnSpc>
                <a:spcPct val="110000"/>
              </a:lnSpc>
              <a:defRPr/>
            </a:pPr>
            <a:r>
              <a:rPr lang="es-EC" sz="2000" b="1" kern="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Personal de la DGT</a:t>
            </a:r>
            <a:endParaRPr lang="en-US" sz="2000" b="1"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TextBox 4">
            <a:extLst>
              <a:ext uri="{FF2B5EF4-FFF2-40B4-BE49-F238E27FC236}">
                <a16:creationId xmlns:a16="http://schemas.microsoft.com/office/drawing/2014/main" xmlns="" id="{F064A0F4-D09C-4CA7-81BB-94CF266B0620}"/>
              </a:ext>
            </a:extLst>
          </p:cNvPr>
          <p:cNvSpPr txBox="1"/>
          <p:nvPr/>
        </p:nvSpPr>
        <p:spPr>
          <a:xfrm>
            <a:off x="981844" y="5073679"/>
            <a:ext cx="4824536" cy="955646"/>
          </a:xfrm>
          <a:prstGeom prst="rect">
            <a:avLst/>
          </a:prstGeom>
          <a:noFill/>
        </p:spPr>
        <p:txBody>
          <a:bodyPr wrap="square" lIns="0" rIns="0" rtlCol="0" anchor="t">
            <a:spAutoFit/>
          </a:bodyPr>
          <a:lstStyle/>
          <a:p>
            <a:pPr>
              <a:lnSpc>
                <a:spcPct val="110000"/>
              </a:lnSpc>
              <a:defRPr/>
            </a:pPr>
            <a:r>
              <a:rPr lang="es-EC" sz="17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Funciones actuales, van mas allá de las establecidas en el Estatuto por Procesos del Mintel.</a:t>
            </a:r>
            <a:endParaRPr lang="en-US" sz="17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TextBox 4">
            <a:extLst>
              <a:ext uri="{FF2B5EF4-FFF2-40B4-BE49-F238E27FC236}">
                <a16:creationId xmlns:a16="http://schemas.microsoft.com/office/drawing/2014/main" xmlns="" id="{F064A0F4-D09C-4CA7-81BB-94CF266B0620}"/>
              </a:ext>
            </a:extLst>
          </p:cNvPr>
          <p:cNvSpPr txBox="1"/>
          <p:nvPr/>
        </p:nvSpPr>
        <p:spPr>
          <a:xfrm>
            <a:off x="6018061" y="5157192"/>
            <a:ext cx="4896544" cy="652230"/>
          </a:xfrm>
          <a:prstGeom prst="rect">
            <a:avLst/>
          </a:prstGeom>
          <a:noFill/>
        </p:spPr>
        <p:txBody>
          <a:bodyPr wrap="square" lIns="0" rIns="0" rtlCol="0" anchor="t">
            <a:spAutoFit/>
          </a:bodyPr>
          <a:lstStyle/>
          <a:p>
            <a:pPr>
              <a:lnSpc>
                <a:spcPct val="110000"/>
              </a:lnSpc>
              <a:defRPr/>
            </a:pPr>
            <a:r>
              <a:rPr lang="es-EC" sz="17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Recopilación de actividades y en conjunto definición de áreas.</a:t>
            </a:r>
            <a:endParaRPr lang="en-US" sz="17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5" name="54 Conector recto"/>
          <p:cNvCxnSpPr/>
          <p:nvPr/>
        </p:nvCxnSpPr>
        <p:spPr>
          <a:xfrm>
            <a:off x="5806380" y="5073679"/>
            <a:ext cx="0" cy="739622"/>
          </a:xfrm>
          <a:prstGeom prst="line">
            <a:avLst/>
          </a:prstGeom>
          <a:ln>
            <a:solidFill>
              <a:schemeClr val="bg1">
                <a:lumMod val="50000"/>
              </a:schemeClr>
            </a:solidFill>
          </a:ln>
        </p:spPr>
        <p:style>
          <a:lnRef idx="1">
            <a:schemeClr val="accent2"/>
          </a:lnRef>
          <a:fillRef idx="0">
            <a:schemeClr val="accent2"/>
          </a:fillRef>
          <a:effectRef idx="0">
            <a:schemeClr val="accent2"/>
          </a:effectRef>
          <a:fontRef idx="minor">
            <a:schemeClr val="tx1"/>
          </a:fontRef>
        </p:style>
      </p:cxnSp>
      <p:sp>
        <p:nvSpPr>
          <p:cNvPr id="2" name="1 Rectángulo"/>
          <p:cNvSpPr/>
          <p:nvPr/>
        </p:nvSpPr>
        <p:spPr>
          <a:xfrm>
            <a:off x="1010199" y="3913453"/>
            <a:ext cx="4004094" cy="338554"/>
          </a:xfrm>
          <a:prstGeom prst="rect">
            <a:avLst/>
          </a:prstGeom>
        </p:spPr>
        <p:txBody>
          <a:bodyPr wrap="square">
            <a:spAutoFit/>
          </a:bodyPr>
          <a:lstStyle/>
          <a:p>
            <a:r>
              <a:rPr lang="es-EC" sz="1600" i="1" dirty="0">
                <a:solidFill>
                  <a:schemeClr val="tx2">
                    <a:lumMod val="65000"/>
                  </a:schemeClr>
                </a:solidFill>
                <a:latin typeface="Open Sans" panose="020B0606030504020204" pitchFamily="34" charset="0"/>
                <a:ea typeface="Open Sans" panose="020B0606030504020204" pitchFamily="34" charset="0"/>
                <a:cs typeface="Open Sans" panose="020B0606030504020204" pitchFamily="34" charset="0"/>
              </a:rPr>
              <a:t>(Contraloría General del Estado, 2014</a:t>
            </a:r>
            <a:r>
              <a:rPr lang="es-EC" sz="1600" i="1" dirty="0" smtClean="0">
                <a:solidFill>
                  <a:schemeClr val="tx2">
                    <a:lumMod val="65000"/>
                  </a:schemeClr>
                </a:solidFill>
                <a:latin typeface="Open Sans" panose="020B0606030504020204" pitchFamily="34" charset="0"/>
                <a:ea typeface="Open Sans" panose="020B0606030504020204" pitchFamily="34" charset="0"/>
                <a:cs typeface="Open Sans" panose="020B0606030504020204" pitchFamily="34" charset="0"/>
              </a:rPr>
              <a:t>)</a:t>
            </a:r>
            <a:endParaRPr lang="es-EC" sz="1600" i="1" dirty="0">
              <a:solidFill>
                <a:schemeClr val="tx2">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36 Rectángulo"/>
          <p:cNvSpPr/>
          <p:nvPr/>
        </p:nvSpPr>
        <p:spPr>
          <a:xfrm>
            <a:off x="6122766" y="3954542"/>
            <a:ext cx="4004094" cy="338554"/>
          </a:xfrm>
          <a:prstGeom prst="rect">
            <a:avLst/>
          </a:prstGeom>
        </p:spPr>
        <p:txBody>
          <a:bodyPr wrap="square">
            <a:spAutoFit/>
          </a:bodyPr>
          <a:lstStyle/>
          <a:p>
            <a:r>
              <a:rPr lang="es-EC" sz="1600" i="1" dirty="0">
                <a:solidFill>
                  <a:schemeClr val="tx2">
                    <a:lumMod val="65000"/>
                  </a:schemeClr>
                </a:solidFill>
                <a:latin typeface="Open Sans" panose="020B0606030504020204" pitchFamily="34" charset="0"/>
                <a:ea typeface="Open Sans" panose="020B0606030504020204" pitchFamily="34" charset="0"/>
                <a:cs typeface="Open Sans" panose="020B0606030504020204" pitchFamily="34" charset="0"/>
              </a:rPr>
              <a:t>(Contraloría General del Estado, 2014</a:t>
            </a:r>
            <a:r>
              <a:rPr lang="es-EC" sz="1600" i="1" dirty="0" smtClean="0">
                <a:solidFill>
                  <a:schemeClr val="tx2">
                    <a:lumMod val="65000"/>
                  </a:schemeClr>
                </a:solidFill>
                <a:latin typeface="Open Sans" panose="020B0606030504020204" pitchFamily="34" charset="0"/>
                <a:ea typeface="Open Sans" panose="020B0606030504020204" pitchFamily="34" charset="0"/>
                <a:cs typeface="Open Sans" panose="020B0606030504020204" pitchFamily="34" charset="0"/>
              </a:rPr>
              <a:t>)</a:t>
            </a:r>
            <a:endParaRPr lang="es-EC" sz="1600" i="1" dirty="0">
              <a:solidFill>
                <a:schemeClr val="tx2">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86215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36 Diagrama"/>
          <p:cNvGraphicFramePr/>
          <p:nvPr>
            <p:extLst>
              <p:ext uri="{D42A27DB-BD31-4B8C-83A1-F6EECF244321}">
                <p14:modId xmlns:p14="http://schemas.microsoft.com/office/powerpoint/2010/main" val="2108885916"/>
              </p:ext>
            </p:extLst>
          </p:nvPr>
        </p:nvGraphicFramePr>
        <p:xfrm>
          <a:off x="3700502" y="2204864"/>
          <a:ext cx="6210334" cy="4149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6 Grupo"/>
          <p:cNvGrpSpPr/>
          <p:nvPr/>
        </p:nvGrpSpPr>
        <p:grpSpPr>
          <a:xfrm>
            <a:off x="284380" y="1268760"/>
            <a:ext cx="769472" cy="800192"/>
            <a:chOff x="256026" y="1340769"/>
            <a:chExt cx="769472" cy="800192"/>
          </a:xfrm>
        </p:grpSpPr>
        <p:sp>
          <p:nvSpPr>
            <p:cNvPr id="3" name="2 Elipse"/>
            <p:cNvSpPr/>
            <p:nvPr/>
          </p:nvSpPr>
          <p:spPr>
            <a:xfrm>
              <a:off x="256026" y="1340769"/>
              <a:ext cx="769472" cy="800192"/>
            </a:xfrm>
            <a:prstGeom prst="ellipse">
              <a:avLst/>
            </a:prstGeom>
            <a:solidFill>
              <a:schemeClr val="tx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21" name="Group 2">
              <a:extLst>
                <a:ext uri="{FF2B5EF4-FFF2-40B4-BE49-F238E27FC236}">
                  <a16:creationId xmlns:a16="http://schemas.microsoft.com/office/drawing/2014/main" xmlns="" id="{70281410-65C9-45D1-AC64-9ACB0DD583F2}"/>
                </a:ext>
              </a:extLst>
            </p:cNvPr>
            <p:cNvGrpSpPr/>
            <p:nvPr/>
          </p:nvGrpSpPr>
          <p:grpSpPr>
            <a:xfrm>
              <a:off x="342135" y="1412776"/>
              <a:ext cx="639709" cy="645301"/>
              <a:chOff x="5656626" y="1879755"/>
              <a:chExt cx="842875" cy="842875"/>
            </a:xfrm>
          </p:grpSpPr>
          <p:sp>
            <p:nvSpPr>
              <p:cNvPr id="22" name="Oval 13">
                <a:extLst>
                  <a:ext uri="{FF2B5EF4-FFF2-40B4-BE49-F238E27FC236}">
                    <a16:creationId xmlns:a16="http://schemas.microsoft.com/office/drawing/2014/main" xmlns="" id="{808D632D-7C9F-4418-8026-04FDD015655E}"/>
                  </a:ext>
                </a:extLst>
              </p:cNvPr>
              <p:cNvSpPr/>
              <p:nvPr/>
            </p:nvSpPr>
            <p:spPr>
              <a:xfrm>
                <a:off x="5656626" y="1879755"/>
                <a:ext cx="842875" cy="842875"/>
              </a:xfrm>
              <a:prstGeom prst="ellipse">
                <a:avLst/>
              </a:prstGeom>
              <a:gradFill flip="none" rotWithShape="1">
                <a:gsLst>
                  <a:gs pos="0">
                    <a:schemeClr val="bg1"/>
                  </a:gs>
                  <a:gs pos="100000">
                    <a:schemeClr val="bg1">
                      <a:lumMod val="85000"/>
                    </a:schemeClr>
                  </a:gs>
                </a:gsLst>
                <a:lin ang="2700000" scaled="1"/>
                <a:tileRect/>
              </a:gradFill>
              <a:ln>
                <a:noFill/>
              </a:ln>
              <a:effectLst>
                <a:outerShdw blurRad="127000" dist="381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3" name="Group 69">
                <a:extLst>
                  <a:ext uri="{FF2B5EF4-FFF2-40B4-BE49-F238E27FC236}">
                    <a16:creationId xmlns:a16="http://schemas.microsoft.com/office/drawing/2014/main" xmlns="" id="{630C2D12-1E85-4E7E-8B8C-DA426CE10EC0}"/>
                  </a:ext>
                </a:extLst>
              </p:cNvPr>
              <p:cNvGrpSpPr/>
              <p:nvPr/>
            </p:nvGrpSpPr>
            <p:grpSpPr>
              <a:xfrm>
                <a:off x="5840692" y="2071079"/>
                <a:ext cx="455643" cy="453977"/>
                <a:chOff x="909638" y="1681163"/>
                <a:chExt cx="868362" cy="865187"/>
              </a:xfrm>
              <a:solidFill>
                <a:schemeClr val="tx1">
                  <a:lumMod val="85000"/>
                  <a:lumOff val="15000"/>
                </a:schemeClr>
              </a:solidFill>
            </p:grpSpPr>
            <p:sp>
              <p:nvSpPr>
                <p:cNvPr id="25" name="Freeform 14">
                  <a:extLst>
                    <a:ext uri="{FF2B5EF4-FFF2-40B4-BE49-F238E27FC236}">
                      <a16:creationId xmlns:a16="http://schemas.microsoft.com/office/drawing/2014/main" xmlns="" id="{DEDED7FA-273F-419F-9157-4C4C54043BE5}"/>
                    </a:ext>
                  </a:extLst>
                </p:cNvPr>
                <p:cNvSpPr>
                  <a:spLocks/>
                </p:cNvSpPr>
                <p:nvPr/>
              </p:nvSpPr>
              <p:spPr bwMode="auto">
                <a:xfrm>
                  <a:off x="1112838" y="2489200"/>
                  <a:ext cx="433387" cy="57150"/>
                </a:xfrm>
                <a:custGeom>
                  <a:avLst/>
                  <a:gdLst>
                    <a:gd name="T0" fmla="*/ 2900 w 3000"/>
                    <a:gd name="T1" fmla="*/ 0 h 400"/>
                    <a:gd name="T2" fmla="*/ 100 w 3000"/>
                    <a:gd name="T3" fmla="*/ 0 h 400"/>
                    <a:gd name="T4" fmla="*/ 0 w 3000"/>
                    <a:gd name="T5" fmla="*/ 100 h 400"/>
                    <a:gd name="T6" fmla="*/ 0 w 3000"/>
                    <a:gd name="T7" fmla="*/ 300 h 400"/>
                    <a:gd name="T8" fmla="*/ 100 w 3000"/>
                    <a:gd name="T9" fmla="*/ 400 h 400"/>
                    <a:gd name="T10" fmla="*/ 200 w 3000"/>
                    <a:gd name="T11" fmla="*/ 300 h 400"/>
                    <a:gd name="T12" fmla="*/ 200 w 3000"/>
                    <a:gd name="T13" fmla="*/ 200 h 400"/>
                    <a:gd name="T14" fmla="*/ 2900 w 3000"/>
                    <a:gd name="T15" fmla="*/ 200 h 400"/>
                    <a:gd name="T16" fmla="*/ 3000 w 3000"/>
                    <a:gd name="T17" fmla="*/ 100 h 400"/>
                    <a:gd name="T18" fmla="*/ 2900 w 3000"/>
                    <a:gd name="T19"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0" h="400">
                      <a:moveTo>
                        <a:pt x="2900" y="0"/>
                      </a:moveTo>
                      <a:cubicBezTo>
                        <a:pt x="100" y="0"/>
                        <a:pt x="100" y="0"/>
                        <a:pt x="100" y="0"/>
                      </a:cubicBezTo>
                      <a:cubicBezTo>
                        <a:pt x="45" y="0"/>
                        <a:pt x="0" y="45"/>
                        <a:pt x="0" y="100"/>
                      </a:cubicBezTo>
                      <a:cubicBezTo>
                        <a:pt x="0" y="300"/>
                        <a:pt x="0" y="300"/>
                        <a:pt x="0" y="300"/>
                      </a:cubicBezTo>
                      <a:cubicBezTo>
                        <a:pt x="0" y="355"/>
                        <a:pt x="45" y="400"/>
                        <a:pt x="100" y="400"/>
                      </a:cubicBezTo>
                      <a:cubicBezTo>
                        <a:pt x="155" y="400"/>
                        <a:pt x="200" y="355"/>
                        <a:pt x="200" y="300"/>
                      </a:cubicBezTo>
                      <a:cubicBezTo>
                        <a:pt x="200" y="200"/>
                        <a:pt x="200" y="200"/>
                        <a:pt x="200" y="200"/>
                      </a:cubicBezTo>
                      <a:cubicBezTo>
                        <a:pt x="2900" y="200"/>
                        <a:pt x="2900" y="200"/>
                        <a:pt x="2900" y="200"/>
                      </a:cubicBezTo>
                      <a:cubicBezTo>
                        <a:pt x="2955" y="200"/>
                        <a:pt x="3000" y="155"/>
                        <a:pt x="3000" y="100"/>
                      </a:cubicBezTo>
                      <a:cubicBezTo>
                        <a:pt x="3000" y="45"/>
                        <a:pt x="2955" y="0"/>
                        <a:pt x="29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6" name="Freeform 15">
                  <a:extLst>
                    <a:ext uri="{FF2B5EF4-FFF2-40B4-BE49-F238E27FC236}">
                      <a16:creationId xmlns:a16="http://schemas.microsoft.com/office/drawing/2014/main" xmlns="" id="{4FF3DF2E-FE84-439C-9FDC-36F715B06291}"/>
                    </a:ext>
                  </a:extLst>
                </p:cNvPr>
                <p:cNvSpPr>
                  <a:spLocks noEditPoints="1"/>
                </p:cNvSpPr>
                <p:nvPr/>
              </p:nvSpPr>
              <p:spPr bwMode="auto">
                <a:xfrm>
                  <a:off x="1228725" y="1941513"/>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0" name="Freeform 16">
                  <a:extLst>
                    <a:ext uri="{FF2B5EF4-FFF2-40B4-BE49-F238E27FC236}">
                      <a16:creationId xmlns:a16="http://schemas.microsoft.com/office/drawing/2014/main" xmlns="" id="{FF03A6A4-E9D0-48F4-A1B4-806C231A38A2}"/>
                    </a:ext>
                  </a:extLst>
                </p:cNvPr>
                <p:cNvSpPr>
                  <a:spLocks/>
                </p:cNvSpPr>
                <p:nvPr/>
              </p:nvSpPr>
              <p:spPr bwMode="auto">
                <a:xfrm>
                  <a:off x="909638" y="1854200"/>
                  <a:ext cx="203200" cy="317500"/>
                </a:xfrm>
                <a:custGeom>
                  <a:avLst/>
                  <a:gdLst>
                    <a:gd name="T0" fmla="*/ 1300 w 1400"/>
                    <a:gd name="T1" fmla="*/ 0 h 2200"/>
                    <a:gd name="T2" fmla="*/ 100 w 1400"/>
                    <a:gd name="T3" fmla="*/ 0 h 2200"/>
                    <a:gd name="T4" fmla="*/ 0 w 1400"/>
                    <a:gd name="T5" fmla="*/ 100 h 2200"/>
                    <a:gd name="T6" fmla="*/ 0 w 1400"/>
                    <a:gd name="T7" fmla="*/ 2100 h 2200"/>
                    <a:gd name="T8" fmla="*/ 100 w 1400"/>
                    <a:gd name="T9" fmla="*/ 2200 h 2200"/>
                    <a:gd name="T10" fmla="*/ 200 w 1400"/>
                    <a:gd name="T11" fmla="*/ 2100 h 2200"/>
                    <a:gd name="T12" fmla="*/ 200 w 1400"/>
                    <a:gd name="T13" fmla="*/ 200 h 2200"/>
                    <a:gd name="T14" fmla="*/ 1300 w 1400"/>
                    <a:gd name="T15" fmla="*/ 200 h 2200"/>
                    <a:gd name="T16" fmla="*/ 1400 w 1400"/>
                    <a:gd name="T17" fmla="*/ 100 h 2200"/>
                    <a:gd name="T18" fmla="*/ 1300 w 1400"/>
                    <a:gd name="T19" fmla="*/ 0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0" h="2200">
                      <a:moveTo>
                        <a:pt x="1300" y="0"/>
                      </a:moveTo>
                      <a:cubicBezTo>
                        <a:pt x="100" y="0"/>
                        <a:pt x="100" y="0"/>
                        <a:pt x="100" y="0"/>
                      </a:cubicBezTo>
                      <a:cubicBezTo>
                        <a:pt x="45" y="0"/>
                        <a:pt x="0" y="45"/>
                        <a:pt x="0" y="100"/>
                      </a:cubicBezTo>
                      <a:cubicBezTo>
                        <a:pt x="0" y="2100"/>
                        <a:pt x="0" y="2100"/>
                        <a:pt x="0" y="2100"/>
                      </a:cubicBezTo>
                      <a:cubicBezTo>
                        <a:pt x="0" y="2155"/>
                        <a:pt x="45" y="2200"/>
                        <a:pt x="100" y="2200"/>
                      </a:cubicBezTo>
                      <a:cubicBezTo>
                        <a:pt x="155" y="2200"/>
                        <a:pt x="200" y="2155"/>
                        <a:pt x="200" y="2100"/>
                      </a:cubicBezTo>
                      <a:cubicBezTo>
                        <a:pt x="200" y="200"/>
                        <a:pt x="200" y="200"/>
                        <a:pt x="200" y="200"/>
                      </a:cubicBezTo>
                      <a:cubicBezTo>
                        <a:pt x="1300" y="200"/>
                        <a:pt x="1300" y="200"/>
                        <a:pt x="1300" y="200"/>
                      </a:cubicBezTo>
                      <a:cubicBezTo>
                        <a:pt x="1355" y="200"/>
                        <a:pt x="1400" y="155"/>
                        <a:pt x="1400" y="100"/>
                      </a:cubicBezTo>
                      <a:cubicBezTo>
                        <a:pt x="1400" y="45"/>
                        <a:pt x="1355" y="0"/>
                        <a:pt x="13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1" name="Freeform 17">
                  <a:extLst>
                    <a:ext uri="{FF2B5EF4-FFF2-40B4-BE49-F238E27FC236}">
                      <a16:creationId xmlns:a16="http://schemas.microsoft.com/office/drawing/2014/main" xmlns="" id="{1D16B4EF-2447-4E8B-A0DB-1FF540DC2347}"/>
                    </a:ext>
                  </a:extLst>
                </p:cNvPr>
                <p:cNvSpPr>
                  <a:spLocks noEditPoints="1"/>
                </p:cNvSpPr>
                <p:nvPr/>
              </p:nvSpPr>
              <p:spPr bwMode="auto">
                <a:xfrm>
                  <a:off x="1604963" y="2287588"/>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2" name="Freeform 18">
                  <a:extLst>
                    <a:ext uri="{FF2B5EF4-FFF2-40B4-BE49-F238E27FC236}">
                      <a16:creationId xmlns:a16="http://schemas.microsoft.com/office/drawing/2014/main" xmlns="" id="{70B8129A-F634-46FD-8E8F-2DD157E40E3B}"/>
                    </a:ext>
                  </a:extLst>
                </p:cNvPr>
                <p:cNvSpPr>
                  <a:spLocks noEditPoints="1"/>
                </p:cNvSpPr>
                <p:nvPr/>
              </p:nvSpPr>
              <p:spPr bwMode="auto">
                <a:xfrm>
                  <a:off x="909638" y="2200275"/>
                  <a:ext cx="144462" cy="346075"/>
                </a:xfrm>
                <a:custGeom>
                  <a:avLst/>
                  <a:gdLst>
                    <a:gd name="T0" fmla="*/ 500 w 1000"/>
                    <a:gd name="T1" fmla="*/ 0 h 2400"/>
                    <a:gd name="T2" fmla="*/ 0 w 1000"/>
                    <a:gd name="T3" fmla="*/ 1300 h 2400"/>
                    <a:gd name="T4" fmla="*/ 400 w 1000"/>
                    <a:gd name="T5" fmla="*/ 1790 h 2400"/>
                    <a:gd name="T6" fmla="*/ 400 w 1000"/>
                    <a:gd name="T7" fmla="*/ 2300 h 2400"/>
                    <a:gd name="T8" fmla="*/ 500 w 1000"/>
                    <a:gd name="T9" fmla="*/ 2400 h 2400"/>
                    <a:gd name="T10" fmla="*/ 600 w 1000"/>
                    <a:gd name="T11" fmla="*/ 2300 h 2400"/>
                    <a:gd name="T12" fmla="*/ 600 w 1000"/>
                    <a:gd name="T13" fmla="*/ 1790 h 2400"/>
                    <a:gd name="T14" fmla="*/ 1000 w 1000"/>
                    <a:gd name="T15" fmla="*/ 1300 h 2400"/>
                    <a:gd name="T16" fmla="*/ 500 w 1000"/>
                    <a:gd name="T17" fmla="*/ 0 h 2400"/>
                    <a:gd name="T18" fmla="*/ 500 w 1000"/>
                    <a:gd name="T19" fmla="*/ 1600 h 2400"/>
                    <a:gd name="T20" fmla="*/ 200 w 1000"/>
                    <a:gd name="T21" fmla="*/ 1300 h 2400"/>
                    <a:gd name="T22" fmla="*/ 500 w 1000"/>
                    <a:gd name="T23" fmla="*/ 200 h 2400"/>
                    <a:gd name="T24" fmla="*/ 800 w 1000"/>
                    <a:gd name="T25" fmla="*/ 1300 h 2400"/>
                    <a:gd name="T26" fmla="*/ 500 w 1000"/>
                    <a:gd name="T27" fmla="*/ 1600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2400">
                      <a:moveTo>
                        <a:pt x="500" y="0"/>
                      </a:moveTo>
                      <a:cubicBezTo>
                        <a:pt x="6" y="0"/>
                        <a:pt x="0" y="1287"/>
                        <a:pt x="0" y="1300"/>
                      </a:cubicBezTo>
                      <a:cubicBezTo>
                        <a:pt x="0" y="1541"/>
                        <a:pt x="172" y="1743"/>
                        <a:pt x="400" y="1790"/>
                      </a:cubicBezTo>
                      <a:cubicBezTo>
                        <a:pt x="400" y="2300"/>
                        <a:pt x="400" y="2300"/>
                        <a:pt x="400" y="2300"/>
                      </a:cubicBezTo>
                      <a:cubicBezTo>
                        <a:pt x="400" y="2355"/>
                        <a:pt x="445" y="2400"/>
                        <a:pt x="500" y="2400"/>
                      </a:cubicBezTo>
                      <a:cubicBezTo>
                        <a:pt x="555" y="2400"/>
                        <a:pt x="600" y="2355"/>
                        <a:pt x="600" y="2300"/>
                      </a:cubicBezTo>
                      <a:cubicBezTo>
                        <a:pt x="600" y="1790"/>
                        <a:pt x="600" y="1790"/>
                        <a:pt x="600" y="1790"/>
                      </a:cubicBezTo>
                      <a:cubicBezTo>
                        <a:pt x="828" y="1743"/>
                        <a:pt x="1000" y="1541"/>
                        <a:pt x="1000" y="1300"/>
                      </a:cubicBezTo>
                      <a:cubicBezTo>
                        <a:pt x="1000" y="1287"/>
                        <a:pt x="994" y="0"/>
                        <a:pt x="500" y="0"/>
                      </a:cubicBezTo>
                      <a:close/>
                      <a:moveTo>
                        <a:pt x="500" y="1600"/>
                      </a:moveTo>
                      <a:cubicBezTo>
                        <a:pt x="335" y="1600"/>
                        <a:pt x="200" y="1465"/>
                        <a:pt x="200" y="1300"/>
                      </a:cubicBezTo>
                      <a:cubicBezTo>
                        <a:pt x="200" y="802"/>
                        <a:pt x="334" y="200"/>
                        <a:pt x="500" y="200"/>
                      </a:cubicBezTo>
                      <a:cubicBezTo>
                        <a:pt x="666" y="200"/>
                        <a:pt x="800" y="802"/>
                        <a:pt x="800" y="1300"/>
                      </a:cubicBezTo>
                      <a:cubicBezTo>
                        <a:pt x="800" y="1465"/>
                        <a:pt x="665" y="1600"/>
                        <a:pt x="500" y="1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3" name="Freeform 19">
                  <a:extLst>
                    <a:ext uri="{FF2B5EF4-FFF2-40B4-BE49-F238E27FC236}">
                      <a16:creationId xmlns:a16="http://schemas.microsoft.com/office/drawing/2014/main" xmlns="" id="{CFDF85DF-FEEC-4392-9B37-A8D0DF812229}"/>
                    </a:ext>
                  </a:extLst>
                </p:cNvPr>
                <p:cNvSpPr>
                  <a:spLocks/>
                </p:cNvSpPr>
                <p:nvPr/>
              </p:nvSpPr>
              <p:spPr bwMode="auto">
                <a:xfrm>
                  <a:off x="996950" y="2114550"/>
                  <a:ext cx="87312" cy="114300"/>
                </a:xfrm>
                <a:custGeom>
                  <a:avLst/>
                  <a:gdLst>
                    <a:gd name="T0" fmla="*/ 500 w 600"/>
                    <a:gd name="T1" fmla="*/ 0 h 800"/>
                    <a:gd name="T2" fmla="*/ 100 w 600"/>
                    <a:gd name="T3" fmla="*/ 0 h 800"/>
                    <a:gd name="T4" fmla="*/ 0 w 600"/>
                    <a:gd name="T5" fmla="*/ 100 h 800"/>
                    <a:gd name="T6" fmla="*/ 0 w 600"/>
                    <a:gd name="T7" fmla="*/ 300 h 800"/>
                    <a:gd name="T8" fmla="*/ 100 w 600"/>
                    <a:gd name="T9" fmla="*/ 400 h 800"/>
                    <a:gd name="T10" fmla="*/ 200 w 600"/>
                    <a:gd name="T11" fmla="*/ 300 h 800"/>
                    <a:gd name="T12" fmla="*/ 200 w 600"/>
                    <a:gd name="T13" fmla="*/ 200 h 800"/>
                    <a:gd name="T14" fmla="*/ 400 w 600"/>
                    <a:gd name="T15" fmla="*/ 200 h 800"/>
                    <a:gd name="T16" fmla="*/ 400 w 600"/>
                    <a:gd name="T17" fmla="*/ 700 h 800"/>
                    <a:gd name="T18" fmla="*/ 500 w 600"/>
                    <a:gd name="T19" fmla="*/ 800 h 800"/>
                    <a:gd name="T20" fmla="*/ 600 w 600"/>
                    <a:gd name="T21" fmla="*/ 700 h 800"/>
                    <a:gd name="T22" fmla="*/ 600 w 600"/>
                    <a:gd name="T23" fmla="*/ 100 h 800"/>
                    <a:gd name="T24" fmla="*/ 500 w 600"/>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800">
                      <a:moveTo>
                        <a:pt x="500" y="0"/>
                      </a:moveTo>
                      <a:cubicBezTo>
                        <a:pt x="100" y="0"/>
                        <a:pt x="100" y="0"/>
                        <a:pt x="100" y="0"/>
                      </a:cubicBezTo>
                      <a:cubicBezTo>
                        <a:pt x="45" y="0"/>
                        <a:pt x="0" y="45"/>
                        <a:pt x="0" y="100"/>
                      </a:cubicBezTo>
                      <a:cubicBezTo>
                        <a:pt x="0" y="300"/>
                        <a:pt x="0" y="300"/>
                        <a:pt x="0" y="300"/>
                      </a:cubicBezTo>
                      <a:cubicBezTo>
                        <a:pt x="0" y="355"/>
                        <a:pt x="45" y="400"/>
                        <a:pt x="100" y="400"/>
                      </a:cubicBezTo>
                      <a:cubicBezTo>
                        <a:pt x="155" y="400"/>
                        <a:pt x="200" y="355"/>
                        <a:pt x="200" y="300"/>
                      </a:cubicBezTo>
                      <a:cubicBezTo>
                        <a:pt x="200" y="200"/>
                        <a:pt x="200" y="200"/>
                        <a:pt x="200" y="200"/>
                      </a:cubicBezTo>
                      <a:cubicBezTo>
                        <a:pt x="400" y="200"/>
                        <a:pt x="400" y="200"/>
                        <a:pt x="400" y="200"/>
                      </a:cubicBezTo>
                      <a:cubicBezTo>
                        <a:pt x="400" y="700"/>
                        <a:pt x="400" y="700"/>
                        <a:pt x="400" y="700"/>
                      </a:cubicBezTo>
                      <a:cubicBezTo>
                        <a:pt x="400" y="755"/>
                        <a:pt x="445" y="800"/>
                        <a:pt x="500" y="800"/>
                      </a:cubicBezTo>
                      <a:cubicBezTo>
                        <a:pt x="555" y="800"/>
                        <a:pt x="600" y="755"/>
                        <a:pt x="600" y="700"/>
                      </a:cubicBezTo>
                      <a:cubicBezTo>
                        <a:pt x="600" y="100"/>
                        <a:pt x="600" y="100"/>
                        <a:pt x="600" y="100"/>
                      </a:cubicBezTo>
                      <a:cubicBezTo>
                        <a:pt x="600" y="45"/>
                        <a:pt x="555" y="0"/>
                        <a:pt x="5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4" name="Freeform 20">
                  <a:extLst>
                    <a:ext uri="{FF2B5EF4-FFF2-40B4-BE49-F238E27FC236}">
                      <a16:creationId xmlns:a16="http://schemas.microsoft.com/office/drawing/2014/main" xmlns="" id="{C6B7E757-F657-4C8D-837A-D0E67F27ED5B}"/>
                    </a:ext>
                  </a:extLst>
                </p:cNvPr>
                <p:cNvSpPr>
                  <a:spLocks noEditPoints="1"/>
                </p:cNvSpPr>
                <p:nvPr/>
              </p:nvSpPr>
              <p:spPr bwMode="auto">
                <a:xfrm>
                  <a:off x="1604963" y="1941513"/>
                  <a:ext cx="85725"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5" name="Freeform 21">
                  <a:extLst>
                    <a:ext uri="{FF2B5EF4-FFF2-40B4-BE49-F238E27FC236}">
                      <a16:creationId xmlns:a16="http://schemas.microsoft.com/office/drawing/2014/main" xmlns="" id="{1D8AC800-3BD6-4B5C-ADE7-E63BD1945B62}"/>
                    </a:ext>
                  </a:extLst>
                </p:cNvPr>
                <p:cNvSpPr>
                  <a:spLocks noEditPoints="1"/>
                </p:cNvSpPr>
                <p:nvPr/>
              </p:nvSpPr>
              <p:spPr bwMode="auto">
                <a:xfrm>
                  <a:off x="996950" y="1941513"/>
                  <a:ext cx="87312" cy="114300"/>
                </a:xfrm>
                <a:custGeom>
                  <a:avLst/>
                  <a:gdLst>
                    <a:gd name="T0" fmla="*/ 500 w 600"/>
                    <a:gd name="T1" fmla="*/ 0 h 800"/>
                    <a:gd name="T2" fmla="*/ 100 w 600"/>
                    <a:gd name="T3" fmla="*/ 0 h 800"/>
                    <a:gd name="T4" fmla="*/ 0 w 600"/>
                    <a:gd name="T5" fmla="*/ 100 h 800"/>
                    <a:gd name="T6" fmla="*/ 0 w 600"/>
                    <a:gd name="T7" fmla="*/ 700 h 800"/>
                    <a:gd name="T8" fmla="*/ 100 w 600"/>
                    <a:gd name="T9" fmla="*/ 800 h 800"/>
                    <a:gd name="T10" fmla="*/ 500 w 600"/>
                    <a:gd name="T11" fmla="*/ 800 h 800"/>
                    <a:gd name="T12" fmla="*/ 600 w 600"/>
                    <a:gd name="T13" fmla="*/ 700 h 800"/>
                    <a:gd name="T14" fmla="*/ 600 w 600"/>
                    <a:gd name="T15" fmla="*/ 100 h 800"/>
                    <a:gd name="T16" fmla="*/ 500 w 600"/>
                    <a:gd name="T17" fmla="*/ 0 h 800"/>
                    <a:gd name="T18" fmla="*/ 400 w 600"/>
                    <a:gd name="T19" fmla="*/ 600 h 800"/>
                    <a:gd name="T20" fmla="*/ 200 w 600"/>
                    <a:gd name="T21" fmla="*/ 600 h 800"/>
                    <a:gd name="T22" fmla="*/ 200 w 600"/>
                    <a:gd name="T23" fmla="*/ 200 h 800"/>
                    <a:gd name="T24" fmla="*/ 400 w 600"/>
                    <a:gd name="T25" fmla="*/ 200 h 800"/>
                    <a:gd name="T26" fmla="*/ 400 w 600"/>
                    <a:gd name="T27" fmla="*/ 6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500" y="0"/>
                      </a:moveTo>
                      <a:cubicBezTo>
                        <a:pt x="100" y="0"/>
                        <a:pt x="100" y="0"/>
                        <a:pt x="100" y="0"/>
                      </a:cubicBezTo>
                      <a:cubicBezTo>
                        <a:pt x="45" y="0"/>
                        <a:pt x="0" y="45"/>
                        <a:pt x="0" y="100"/>
                      </a:cubicBezTo>
                      <a:cubicBezTo>
                        <a:pt x="0" y="700"/>
                        <a:pt x="0" y="700"/>
                        <a:pt x="0" y="700"/>
                      </a:cubicBez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lose/>
                      <a:moveTo>
                        <a:pt x="400" y="600"/>
                      </a:moveTo>
                      <a:cubicBezTo>
                        <a:pt x="200" y="600"/>
                        <a:pt x="200" y="600"/>
                        <a:pt x="200" y="600"/>
                      </a:cubicBezTo>
                      <a:cubicBezTo>
                        <a:pt x="200" y="200"/>
                        <a:pt x="200" y="200"/>
                        <a:pt x="200" y="200"/>
                      </a:cubicBezTo>
                      <a:cubicBezTo>
                        <a:pt x="400" y="200"/>
                        <a:pt x="400" y="200"/>
                        <a:pt x="400" y="200"/>
                      </a:cubicBezTo>
                      <a:cubicBezTo>
                        <a:pt x="400" y="600"/>
                        <a:pt x="400" y="600"/>
                        <a:pt x="400" y="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6" name="Freeform 22">
                  <a:extLst>
                    <a:ext uri="{FF2B5EF4-FFF2-40B4-BE49-F238E27FC236}">
                      <a16:creationId xmlns:a16="http://schemas.microsoft.com/office/drawing/2014/main" xmlns="" id="{D6ED1284-46E9-4774-94BE-4941C7503646}"/>
                    </a:ext>
                  </a:extLst>
                </p:cNvPr>
                <p:cNvSpPr>
                  <a:spLocks noEditPoints="1"/>
                </p:cNvSpPr>
                <p:nvPr/>
              </p:nvSpPr>
              <p:spPr bwMode="auto">
                <a:xfrm>
                  <a:off x="1373188" y="1941513"/>
                  <a:ext cx="87312"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8" name="Freeform 23">
                  <a:extLst>
                    <a:ext uri="{FF2B5EF4-FFF2-40B4-BE49-F238E27FC236}">
                      <a16:creationId xmlns:a16="http://schemas.microsoft.com/office/drawing/2014/main" xmlns="" id="{F39B922E-4684-4598-AEC4-FCD99A22F1A8}"/>
                    </a:ext>
                  </a:extLst>
                </p:cNvPr>
                <p:cNvSpPr>
                  <a:spLocks noEditPoints="1"/>
                </p:cNvSpPr>
                <p:nvPr/>
              </p:nvSpPr>
              <p:spPr bwMode="auto">
                <a:xfrm>
                  <a:off x="1574800" y="1854200"/>
                  <a:ext cx="203200" cy="692150"/>
                </a:xfrm>
                <a:custGeom>
                  <a:avLst/>
                  <a:gdLst>
                    <a:gd name="T0" fmla="*/ 1300 w 1400"/>
                    <a:gd name="T1" fmla="*/ 0 h 4800"/>
                    <a:gd name="T2" fmla="*/ 100 w 1400"/>
                    <a:gd name="T3" fmla="*/ 0 h 4800"/>
                    <a:gd name="T4" fmla="*/ 0 w 1400"/>
                    <a:gd name="T5" fmla="*/ 100 h 4800"/>
                    <a:gd name="T6" fmla="*/ 100 w 1400"/>
                    <a:gd name="T7" fmla="*/ 200 h 4800"/>
                    <a:gd name="T8" fmla="*/ 1200 w 1400"/>
                    <a:gd name="T9" fmla="*/ 200 h 4800"/>
                    <a:gd name="T10" fmla="*/ 1200 w 1400"/>
                    <a:gd name="T11" fmla="*/ 4218 h 4800"/>
                    <a:gd name="T12" fmla="*/ 1100 w 1400"/>
                    <a:gd name="T13" fmla="*/ 4200 h 4800"/>
                    <a:gd name="T14" fmla="*/ 1049 w 1400"/>
                    <a:gd name="T15" fmla="*/ 4204 h 4800"/>
                    <a:gd name="T16" fmla="*/ 700 w 1400"/>
                    <a:gd name="T17" fmla="*/ 4000 h 4800"/>
                    <a:gd name="T18" fmla="*/ 351 w 1400"/>
                    <a:gd name="T19" fmla="*/ 4204 h 4800"/>
                    <a:gd name="T20" fmla="*/ 300 w 1400"/>
                    <a:gd name="T21" fmla="*/ 4200 h 4800"/>
                    <a:gd name="T22" fmla="*/ 0 w 1400"/>
                    <a:gd name="T23" fmla="*/ 4500 h 4800"/>
                    <a:gd name="T24" fmla="*/ 300 w 1400"/>
                    <a:gd name="T25" fmla="*/ 4800 h 4800"/>
                    <a:gd name="T26" fmla="*/ 1100 w 1400"/>
                    <a:gd name="T27" fmla="*/ 4800 h 4800"/>
                    <a:gd name="T28" fmla="*/ 1400 w 1400"/>
                    <a:gd name="T29" fmla="*/ 4500 h 4800"/>
                    <a:gd name="T30" fmla="*/ 1400 w 1400"/>
                    <a:gd name="T31" fmla="*/ 100 h 4800"/>
                    <a:gd name="T32" fmla="*/ 1300 w 1400"/>
                    <a:gd name="T33" fmla="*/ 0 h 4800"/>
                    <a:gd name="T34" fmla="*/ 1100 w 1400"/>
                    <a:gd name="T35" fmla="*/ 4600 h 4800"/>
                    <a:gd name="T36" fmla="*/ 300 w 1400"/>
                    <a:gd name="T37" fmla="*/ 4600 h 4800"/>
                    <a:gd name="T38" fmla="*/ 200 w 1400"/>
                    <a:gd name="T39" fmla="*/ 4500 h 4800"/>
                    <a:gd name="T40" fmla="*/ 300 w 1400"/>
                    <a:gd name="T41" fmla="*/ 4400 h 4800"/>
                    <a:gd name="T42" fmla="*/ 354 w 1400"/>
                    <a:gd name="T43" fmla="*/ 4416 h 4800"/>
                    <a:gd name="T44" fmla="*/ 446 w 1400"/>
                    <a:gd name="T45" fmla="*/ 4425 h 4800"/>
                    <a:gd name="T46" fmla="*/ 506 w 1400"/>
                    <a:gd name="T47" fmla="*/ 4355 h 4800"/>
                    <a:gd name="T48" fmla="*/ 700 w 1400"/>
                    <a:gd name="T49" fmla="*/ 4200 h 4800"/>
                    <a:gd name="T50" fmla="*/ 894 w 1400"/>
                    <a:gd name="T51" fmla="*/ 4355 h 4800"/>
                    <a:gd name="T52" fmla="*/ 954 w 1400"/>
                    <a:gd name="T53" fmla="*/ 4425 h 4800"/>
                    <a:gd name="T54" fmla="*/ 1046 w 1400"/>
                    <a:gd name="T55" fmla="*/ 4416 h 4800"/>
                    <a:gd name="T56" fmla="*/ 1200 w 1400"/>
                    <a:gd name="T57" fmla="*/ 4500 h 4800"/>
                    <a:gd name="T58" fmla="*/ 1100 w 1400"/>
                    <a:gd name="T59" fmla="*/ 4600 h 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0" h="4800">
                      <a:moveTo>
                        <a:pt x="1300" y="0"/>
                      </a:moveTo>
                      <a:cubicBezTo>
                        <a:pt x="100" y="0"/>
                        <a:pt x="100" y="0"/>
                        <a:pt x="100" y="0"/>
                      </a:cubicBezTo>
                      <a:cubicBezTo>
                        <a:pt x="45" y="0"/>
                        <a:pt x="0" y="45"/>
                        <a:pt x="0" y="100"/>
                      </a:cubicBezTo>
                      <a:cubicBezTo>
                        <a:pt x="0" y="155"/>
                        <a:pt x="45" y="200"/>
                        <a:pt x="100" y="200"/>
                      </a:cubicBezTo>
                      <a:cubicBezTo>
                        <a:pt x="1200" y="200"/>
                        <a:pt x="1200" y="200"/>
                        <a:pt x="1200" y="200"/>
                      </a:cubicBezTo>
                      <a:cubicBezTo>
                        <a:pt x="1200" y="4218"/>
                        <a:pt x="1200" y="4218"/>
                        <a:pt x="1200" y="4218"/>
                      </a:cubicBezTo>
                      <a:cubicBezTo>
                        <a:pt x="1169" y="4207"/>
                        <a:pt x="1135" y="4200"/>
                        <a:pt x="1100" y="4200"/>
                      </a:cubicBezTo>
                      <a:cubicBezTo>
                        <a:pt x="1083" y="4200"/>
                        <a:pt x="1066" y="4201"/>
                        <a:pt x="1049" y="4204"/>
                      </a:cubicBezTo>
                      <a:cubicBezTo>
                        <a:pt x="980" y="4080"/>
                        <a:pt x="848" y="4000"/>
                        <a:pt x="700" y="4000"/>
                      </a:cubicBezTo>
                      <a:cubicBezTo>
                        <a:pt x="552" y="4000"/>
                        <a:pt x="420" y="4080"/>
                        <a:pt x="351" y="4204"/>
                      </a:cubicBezTo>
                      <a:cubicBezTo>
                        <a:pt x="335" y="4201"/>
                        <a:pt x="317" y="4200"/>
                        <a:pt x="300" y="4200"/>
                      </a:cubicBezTo>
                      <a:cubicBezTo>
                        <a:pt x="135" y="4200"/>
                        <a:pt x="0" y="4335"/>
                        <a:pt x="0" y="4500"/>
                      </a:cubicBezTo>
                      <a:cubicBezTo>
                        <a:pt x="0" y="4665"/>
                        <a:pt x="135" y="4800"/>
                        <a:pt x="300" y="4800"/>
                      </a:cubicBezTo>
                      <a:cubicBezTo>
                        <a:pt x="1100" y="4800"/>
                        <a:pt x="1100" y="4800"/>
                        <a:pt x="1100" y="4800"/>
                      </a:cubicBezTo>
                      <a:cubicBezTo>
                        <a:pt x="1265" y="4800"/>
                        <a:pt x="1400" y="4665"/>
                        <a:pt x="1400" y="4500"/>
                      </a:cubicBezTo>
                      <a:cubicBezTo>
                        <a:pt x="1400" y="100"/>
                        <a:pt x="1400" y="100"/>
                        <a:pt x="1400" y="100"/>
                      </a:cubicBezTo>
                      <a:cubicBezTo>
                        <a:pt x="1400" y="45"/>
                        <a:pt x="1355" y="0"/>
                        <a:pt x="1300" y="0"/>
                      </a:cubicBezTo>
                      <a:close/>
                      <a:moveTo>
                        <a:pt x="1100" y="4600"/>
                      </a:moveTo>
                      <a:cubicBezTo>
                        <a:pt x="300" y="4600"/>
                        <a:pt x="300" y="4600"/>
                        <a:pt x="300" y="4600"/>
                      </a:cubicBezTo>
                      <a:cubicBezTo>
                        <a:pt x="245" y="4600"/>
                        <a:pt x="200" y="4555"/>
                        <a:pt x="200" y="4500"/>
                      </a:cubicBezTo>
                      <a:cubicBezTo>
                        <a:pt x="200" y="4445"/>
                        <a:pt x="245" y="4400"/>
                        <a:pt x="300" y="4400"/>
                      </a:cubicBezTo>
                      <a:cubicBezTo>
                        <a:pt x="319" y="4400"/>
                        <a:pt x="337" y="4405"/>
                        <a:pt x="354" y="4416"/>
                      </a:cubicBezTo>
                      <a:cubicBezTo>
                        <a:pt x="382" y="4434"/>
                        <a:pt x="416" y="4437"/>
                        <a:pt x="446" y="4425"/>
                      </a:cubicBezTo>
                      <a:cubicBezTo>
                        <a:pt x="476" y="4413"/>
                        <a:pt x="499" y="4387"/>
                        <a:pt x="506" y="4355"/>
                      </a:cubicBezTo>
                      <a:cubicBezTo>
                        <a:pt x="527" y="4264"/>
                        <a:pt x="607" y="4200"/>
                        <a:pt x="700" y="4200"/>
                      </a:cubicBezTo>
                      <a:cubicBezTo>
                        <a:pt x="793" y="4200"/>
                        <a:pt x="873" y="4264"/>
                        <a:pt x="894" y="4355"/>
                      </a:cubicBezTo>
                      <a:cubicBezTo>
                        <a:pt x="902" y="4387"/>
                        <a:pt x="924" y="4413"/>
                        <a:pt x="954" y="4425"/>
                      </a:cubicBezTo>
                      <a:cubicBezTo>
                        <a:pt x="984" y="4437"/>
                        <a:pt x="1018" y="4434"/>
                        <a:pt x="1046" y="4416"/>
                      </a:cubicBezTo>
                      <a:cubicBezTo>
                        <a:pt x="1111" y="4374"/>
                        <a:pt x="1200" y="4426"/>
                        <a:pt x="1200" y="4500"/>
                      </a:cubicBezTo>
                      <a:cubicBezTo>
                        <a:pt x="1200" y="4555"/>
                        <a:pt x="1155" y="4600"/>
                        <a:pt x="1100" y="4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9" name="Freeform 24">
                  <a:extLst>
                    <a:ext uri="{FF2B5EF4-FFF2-40B4-BE49-F238E27FC236}">
                      <a16:creationId xmlns:a16="http://schemas.microsoft.com/office/drawing/2014/main" xmlns="" id="{A3422861-CCDD-4A37-A563-31FD7E57FA72}"/>
                    </a:ext>
                  </a:extLst>
                </p:cNvPr>
                <p:cNvSpPr>
                  <a:spLocks noEditPoints="1"/>
                </p:cNvSpPr>
                <p:nvPr/>
              </p:nvSpPr>
              <p:spPr bwMode="auto">
                <a:xfrm>
                  <a:off x="1373188" y="1768475"/>
                  <a:ext cx="87312"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0" name="Freeform 25">
                  <a:extLst>
                    <a:ext uri="{FF2B5EF4-FFF2-40B4-BE49-F238E27FC236}">
                      <a16:creationId xmlns:a16="http://schemas.microsoft.com/office/drawing/2014/main" xmlns="" id="{CCDC92A5-9FD6-4023-91C4-361C396008C4}"/>
                    </a:ext>
                  </a:extLst>
                </p:cNvPr>
                <p:cNvSpPr>
                  <a:spLocks noEditPoints="1"/>
                </p:cNvSpPr>
                <p:nvPr/>
              </p:nvSpPr>
              <p:spPr bwMode="auto">
                <a:xfrm>
                  <a:off x="1373188" y="2114550"/>
                  <a:ext cx="87312"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1" name="Freeform 26">
                  <a:extLst>
                    <a:ext uri="{FF2B5EF4-FFF2-40B4-BE49-F238E27FC236}">
                      <a16:creationId xmlns:a16="http://schemas.microsoft.com/office/drawing/2014/main" xmlns="" id="{4668A30D-38B0-44CB-951F-A274209EDED5}"/>
                    </a:ext>
                  </a:extLst>
                </p:cNvPr>
                <p:cNvSpPr>
                  <a:spLocks noEditPoints="1"/>
                </p:cNvSpPr>
                <p:nvPr/>
              </p:nvSpPr>
              <p:spPr bwMode="auto">
                <a:xfrm>
                  <a:off x="1228725" y="1768475"/>
                  <a:ext cx="85725"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2" name="Freeform 27">
                  <a:extLst>
                    <a:ext uri="{FF2B5EF4-FFF2-40B4-BE49-F238E27FC236}">
                      <a16:creationId xmlns:a16="http://schemas.microsoft.com/office/drawing/2014/main" xmlns="" id="{3792FCA3-4B5E-41C3-B1DA-FC0D00349D08}"/>
                    </a:ext>
                  </a:extLst>
                </p:cNvPr>
                <p:cNvSpPr>
                  <a:spLocks/>
                </p:cNvSpPr>
                <p:nvPr/>
              </p:nvSpPr>
              <p:spPr bwMode="auto">
                <a:xfrm>
                  <a:off x="1328738" y="2371725"/>
                  <a:ext cx="30162" cy="30162"/>
                </a:xfrm>
                <a:custGeom>
                  <a:avLst/>
                  <a:gdLst>
                    <a:gd name="T0" fmla="*/ 29 w 200"/>
                    <a:gd name="T1" fmla="*/ 37 h 208"/>
                    <a:gd name="T2" fmla="*/ 0 w 200"/>
                    <a:gd name="T3" fmla="*/ 108 h 208"/>
                    <a:gd name="T4" fmla="*/ 29 w 200"/>
                    <a:gd name="T5" fmla="*/ 179 h 208"/>
                    <a:gd name="T6" fmla="*/ 100 w 200"/>
                    <a:gd name="T7" fmla="*/ 208 h 208"/>
                    <a:gd name="T8" fmla="*/ 171 w 200"/>
                    <a:gd name="T9" fmla="*/ 179 h 208"/>
                    <a:gd name="T10" fmla="*/ 200 w 200"/>
                    <a:gd name="T11" fmla="*/ 108 h 208"/>
                    <a:gd name="T12" fmla="*/ 171 w 200"/>
                    <a:gd name="T13" fmla="*/ 37 h 208"/>
                    <a:gd name="T14" fmla="*/ 29 w 200"/>
                    <a:gd name="T15" fmla="*/ 37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208">
                      <a:moveTo>
                        <a:pt x="29" y="37"/>
                      </a:moveTo>
                      <a:cubicBezTo>
                        <a:pt x="11" y="56"/>
                        <a:pt x="0" y="82"/>
                        <a:pt x="0" y="108"/>
                      </a:cubicBezTo>
                      <a:cubicBezTo>
                        <a:pt x="0" y="134"/>
                        <a:pt x="11" y="160"/>
                        <a:pt x="29" y="179"/>
                      </a:cubicBezTo>
                      <a:cubicBezTo>
                        <a:pt x="48" y="197"/>
                        <a:pt x="74" y="208"/>
                        <a:pt x="100" y="208"/>
                      </a:cubicBezTo>
                      <a:cubicBezTo>
                        <a:pt x="126" y="208"/>
                        <a:pt x="152" y="197"/>
                        <a:pt x="171" y="179"/>
                      </a:cubicBezTo>
                      <a:cubicBezTo>
                        <a:pt x="189" y="160"/>
                        <a:pt x="200" y="134"/>
                        <a:pt x="200" y="108"/>
                      </a:cubicBezTo>
                      <a:cubicBezTo>
                        <a:pt x="200" y="82"/>
                        <a:pt x="189" y="56"/>
                        <a:pt x="171" y="37"/>
                      </a:cubicBezTo>
                      <a:cubicBezTo>
                        <a:pt x="133" y="0"/>
                        <a:pt x="67" y="0"/>
                        <a:pt x="29"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3" name="Freeform 28">
                  <a:extLst>
                    <a:ext uri="{FF2B5EF4-FFF2-40B4-BE49-F238E27FC236}">
                      <a16:creationId xmlns:a16="http://schemas.microsoft.com/office/drawing/2014/main" xmlns="" id="{88CBF256-4799-47F1-8E94-6008B2670C44}"/>
                    </a:ext>
                  </a:extLst>
                </p:cNvPr>
                <p:cNvSpPr>
                  <a:spLocks noEditPoints="1"/>
                </p:cNvSpPr>
                <p:nvPr/>
              </p:nvSpPr>
              <p:spPr bwMode="auto">
                <a:xfrm>
                  <a:off x="1228725" y="2114550"/>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4" name="Freeform 29">
                  <a:extLst>
                    <a:ext uri="{FF2B5EF4-FFF2-40B4-BE49-F238E27FC236}">
                      <a16:creationId xmlns:a16="http://schemas.microsoft.com/office/drawing/2014/main" xmlns="" id="{63C3FF41-7AE1-49DE-89EE-91360370D6A1}"/>
                    </a:ext>
                  </a:extLst>
                </p:cNvPr>
                <p:cNvSpPr>
                  <a:spLocks/>
                </p:cNvSpPr>
                <p:nvPr/>
              </p:nvSpPr>
              <p:spPr bwMode="auto">
                <a:xfrm>
                  <a:off x="1198563" y="2287588"/>
                  <a:ext cx="290512" cy="173037"/>
                </a:xfrm>
                <a:custGeom>
                  <a:avLst/>
                  <a:gdLst>
                    <a:gd name="T0" fmla="*/ 0 w 2000"/>
                    <a:gd name="T1" fmla="*/ 100 h 1200"/>
                    <a:gd name="T2" fmla="*/ 100 w 2000"/>
                    <a:gd name="T3" fmla="*/ 200 h 1200"/>
                    <a:gd name="T4" fmla="*/ 400 w 2000"/>
                    <a:gd name="T5" fmla="*/ 200 h 1200"/>
                    <a:gd name="T6" fmla="*/ 400 w 2000"/>
                    <a:gd name="T7" fmla="*/ 1100 h 1200"/>
                    <a:gd name="T8" fmla="*/ 500 w 2000"/>
                    <a:gd name="T9" fmla="*/ 1200 h 1200"/>
                    <a:gd name="T10" fmla="*/ 600 w 2000"/>
                    <a:gd name="T11" fmla="*/ 1100 h 1200"/>
                    <a:gd name="T12" fmla="*/ 600 w 2000"/>
                    <a:gd name="T13" fmla="*/ 200 h 1200"/>
                    <a:gd name="T14" fmla="*/ 1400 w 2000"/>
                    <a:gd name="T15" fmla="*/ 200 h 1200"/>
                    <a:gd name="T16" fmla="*/ 1400 w 2000"/>
                    <a:gd name="T17" fmla="*/ 1100 h 1200"/>
                    <a:gd name="T18" fmla="*/ 1500 w 2000"/>
                    <a:gd name="T19" fmla="*/ 1200 h 1200"/>
                    <a:gd name="T20" fmla="*/ 1600 w 2000"/>
                    <a:gd name="T21" fmla="*/ 1100 h 1200"/>
                    <a:gd name="T22" fmla="*/ 1600 w 2000"/>
                    <a:gd name="T23" fmla="*/ 200 h 1200"/>
                    <a:gd name="T24" fmla="*/ 1900 w 2000"/>
                    <a:gd name="T25" fmla="*/ 200 h 1200"/>
                    <a:gd name="T26" fmla="*/ 2000 w 2000"/>
                    <a:gd name="T27" fmla="*/ 100 h 1200"/>
                    <a:gd name="T28" fmla="*/ 1900 w 2000"/>
                    <a:gd name="T29" fmla="*/ 0 h 1200"/>
                    <a:gd name="T30" fmla="*/ 100 w 2000"/>
                    <a:gd name="T31" fmla="*/ 0 h 1200"/>
                    <a:gd name="T32" fmla="*/ 0 w 2000"/>
                    <a:gd name="T33" fmla="*/ 1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 h="1200">
                      <a:moveTo>
                        <a:pt x="0" y="100"/>
                      </a:moveTo>
                      <a:cubicBezTo>
                        <a:pt x="0" y="155"/>
                        <a:pt x="45" y="200"/>
                        <a:pt x="100" y="200"/>
                      </a:cubicBezTo>
                      <a:cubicBezTo>
                        <a:pt x="400" y="200"/>
                        <a:pt x="400" y="200"/>
                        <a:pt x="400" y="200"/>
                      </a:cubicBezTo>
                      <a:cubicBezTo>
                        <a:pt x="400" y="1100"/>
                        <a:pt x="400" y="1100"/>
                        <a:pt x="400" y="1100"/>
                      </a:cubicBezTo>
                      <a:cubicBezTo>
                        <a:pt x="400" y="1155"/>
                        <a:pt x="445" y="1200"/>
                        <a:pt x="500" y="1200"/>
                      </a:cubicBezTo>
                      <a:cubicBezTo>
                        <a:pt x="555" y="1200"/>
                        <a:pt x="600" y="1155"/>
                        <a:pt x="600" y="1100"/>
                      </a:cubicBezTo>
                      <a:cubicBezTo>
                        <a:pt x="600" y="200"/>
                        <a:pt x="600" y="200"/>
                        <a:pt x="600" y="200"/>
                      </a:cubicBezTo>
                      <a:cubicBezTo>
                        <a:pt x="1400" y="200"/>
                        <a:pt x="1400" y="200"/>
                        <a:pt x="1400" y="200"/>
                      </a:cubicBezTo>
                      <a:cubicBezTo>
                        <a:pt x="1400" y="1100"/>
                        <a:pt x="1400" y="1100"/>
                        <a:pt x="1400" y="1100"/>
                      </a:cubicBezTo>
                      <a:cubicBezTo>
                        <a:pt x="1400" y="1155"/>
                        <a:pt x="1445" y="1200"/>
                        <a:pt x="1500" y="1200"/>
                      </a:cubicBezTo>
                      <a:cubicBezTo>
                        <a:pt x="1555" y="1200"/>
                        <a:pt x="1600" y="1155"/>
                        <a:pt x="1600" y="1100"/>
                      </a:cubicBezTo>
                      <a:cubicBezTo>
                        <a:pt x="1600" y="200"/>
                        <a:pt x="1600" y="200"/>
                        <a:pt x="1600" y="200"/>
                      </a:cubicBezTo>
                      <a:cubicBezTo>
                        <a:pt x="1900" y="200"/>
                        <a:pt x="1900" y="200"/>
                        <a:pt x="1900" y="200"/>
                      </a:cubicBezTo>
                      <a:cubicBezTo>
                        <a:pt x="1955" y="200"/>
                        <a:pt x="2000" y="155"/>
                        <a:pt x="2000" y="100"/>
                      </a:cubicBezTo>
                      <a:cubicBezTo>
                        <a:pt x="2000" y="45"/>
                        <a:pt x="1955" y="0"/>
                        <a:pt x="1900" y="0"/>
                      </a:cubicBezTo>
                      <a:cubicBezTo>
                        <a:pt x="100" y="0"/>
                        <a:pt x="100" y="0"/>
                        <a:pt x="100" y="0"/>
                      </a:cubicBezTo>
                      <a:cubicBezTo>
                        <a:pt x="45" y="0"/>
                        <a:pt x="0" y="45"/>
                        <a:pt x="0"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5" name="Freeform 30">
                  <a:extLst>
                    <a:ext uri="{FF2B5EF4-FFF2-40B4-BE49-F238E27FC236}">
                      <a16:creationId xmlns:a16="http://schemas.microsoft.com/office/drawing/2014/main" xmlns="" id="{CA886419-D79F-4B06-89E1-77E15BE5F18E}"/>
                    </a:ext>
                  </a:extLst>
                </p:cNvPr>
                <p:cNvSpPr>
                  <a:spLocks noEditPoints="1"/>
                </p:cNvSpPr>
                <p:nvPr/>
              </p:nvSpPr>
              <p:spPr bwMode="auto">
                <a:xfrm>
                  <a:off x="1604963" y="2114550"/>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6" name="Freeform 31">
                  <a:extLst>
                    <a:ext uri="{FF2B5EF4-FFF2-40B4-BE49-F238E27FC236}">
                      <a16:creationId xmlns:a16="http://schemas.microsoft.com/office/drawing/2014/main" xmlns="" id="{6A500D53-185B-41C3-8EDA-331618E2772A}"/>
                    </a:ext>
                  </a:extLst>
                </p:cNvPr>
                <p:cNvSpPr>
                  <a:spLocks/>
                </p:cNvSpPr>
                <p:nvPr/>
              </p:nvSpPr>
              <p:spPr bwMode="auto">
                <a:xfrm>
                  <a:off x="1141413" y="1681163"/>
                  <a:ext cx="404812" cy="779462"/>
                </a:xfrm>
                <a:custGeom>
                  <a:avLst/>
                  <a:gdLst>
                    <a:gd name="T0" fmla="*/ 2700 w 2800"/>
                    <a:gd name="T1" fmla="*/ 0 h 5400"/>
                    <a:gd name="T2" fmla="*/ 100 w 2800"/>
                    <a:gd name="T3" fmla="*/ 0 h 5400"/>
                    <a:gd name="T4" fmla="*/ 0 w 2800"/>
                    <a:gd name="T5" fmla="*/ 100 h 5400"/>
                    <a:gd name="T6" fmla="*/ 0 w 2800"/>
                    <a:gd name="T7" fmla="*/ 5300 h 5400"/>
                    <a:gd name="T8" fmla="*/ 100 w 2800"/>
                    <a:gd name="T9" fmla="*/ 5400 h 5400"/>
                    <a:gd name="T10" fmla="*/ 200 w 2800"/>
                    <a:gd name="T11" fmla="*/ 5300 h 5400"/>
                    <a:gd name="T12" fmla="*/ 200 w 2800"/>
                    <a:gd name="T13" fmla="*/ 200 h 5400"/>
                    <a:gd name="T14" fmla="*/ 2600 w 2800"/>
                    <a:gd name="T15" fmla="*/ 200 h 5400"/>
                    <a:gd name="T16" fmla="*/ 2600 w 2800"/>
                    <a:gd name="T17" fmla="*/ 5300 h 5400"/>
                    <a:gd name="T18" fmla="*/ 2700 w 2800"/>
                    <a:gd name="T19" fmla="*/ 5400 h 5400"/>
                    <a:gd name="T20" fmla="*/ 2800 w 2800"/>
                    <a:gd name="T21" fmla="*/ 5300 h 5400"/>
                    <a:gd name="T22" fmla="*/ 2800 w 2800"/>
                    <a:gd name="T23" fmla="*/ 100 h 5400"/>
                    <a:gd name="T24" fmla="*/ 2700 w 2800"/>
                    <a:gd name="T25" fmla="*/ 0 h 5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0" h="5400">
                      <a:moveTo>
                        <a:pt x="2700" y="0"/>
                      </a:moveTo>
                      <a:cubicBezTo>
                        <a:pt x="100" y="0"/>
                        <a:pt x="100" y="0"/>
                        <a:pt x="100" y="0"/>
                      </a:cubicBezTo>
                      <a:cubicBezTo>
                        <a:pt x="45" y="0"/>
                        <a:pt x="0" y="45"/>
                        <a:pt x="0" y="100"/>
                      </a:cubicBezTo>
                      <a:cubicBezTo>
                        <a:pt x="0" y="5300"/>
                        <a:pt x="0" y="5300"/>
                        <a:pt x="0" y="5300"/>
                      </a:cubicBezTo>
                      <a:cubicBezTo>
                        <a:pt x="0" y="5355"/>
                        <a:pt x="45" y="5400"/>
                        <a:pt x="100" y="5400"/>
                      </a:cubicBezTo>
                      <a:cubicBezTo>
                        <a:pt x="155" y="5400"/>
                        <a:pt x="200" y="5355"/>
                        <a:pt x="200" y="5300"/>
                      </a:cubicBezTo>
                      <a:cubicBezTo>
                        <a:pt x="200" y="200"/>
                        <a:pt x="200" y="200"/>
                        <a:pt x="200" y="200"/>
                      </a:cubicBezTo>
                      <a:cubicBezTo>
                        <a:pt x="2600" y="200"/>
                        <a:pt x="2600" y="200"/>
                        <a:pt x="2600" y="200"/>
                      </a:cubicBezTo>
                      <a:cubicBezTo>
                        <a:pt x="2600" y="5300"/>
                        <a:pt x="2600" y="5300"/>
                        <a:pt x="2600" y="5300"/>
                      </a:cubicBezTo>
                      <a:cubicBezTo>
                        <a:pt x="2600" y="5355"/>
                        <a:pt x="2645" y="5400"/>
                        <a:pt x="2700" y="5400"/>
                      </a:cubicBezTo>
                      <a:cubicBezTo>
                        <a:pt x="2755" y="5400"/>
                        <a:pt x="2800" y="5355"/>
                        <a:pt x="2800" y="5300"/>
                      </a:cubicBezTo>
                      <a:cubicBezTo>
                        <a:pt x="2800" y="100"/>
                        <a:pt x="2800" y="100"/>
                        <a:pt x="2800" y="100"/>
                      </a:cubicBezTo>
                      <a:cubicBezTo>
                        <a:pt x="2800" y="45"/>
                        <a:pt x="2755" y="0"/>
                        <a:pt x="27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grpSp>
      <p:sp>
        <p:nvSpPr>
          <p:cNvPr id="47" name="Title 25">
            <a:extLst>
              <a:ext uri="{FF2B5EF4-FFF2-40B4-BE49-F238E27FC236}">
                <a16:creationId xmlns:a16="http://schemas.microsoft.com/office/drawing/2014/main" xmlns="" id="{CEAB0380-432F-4AAB-99E9-FF7C232AE667}"/>
              </a:ext>
            </a:extLst>
          </p:cNvPr>
          <p:cNvSpPr txBox="1">
            <a:spLocks/>
          </p:cNvSpPr>
          <p:nvPr/>
        </p:nvSpPr>
        <p:spPr>
          <a:xfrm>
            <a:off x="483730" y="372014"/>
            <a:ext cx="10969943" cy="711081"/>
          </a:xfrm>
          <a:prstGeom prst="rect">
            <a:avLst/>
          </a:prstGeom>
        </p:spPr>
        <p:txBody>
          <a:bodyPr vert="horz" lIns="0" tIns="60949" rIns="0" bIns="60949" rtlCol="0" anchor="ctr">
            <a:normAutofit fontScale="62500" lnSpcReduction="20000"/>
          </a:bodyPr>
          <a:lstStyle>
            <a:lvl1pPr algn="l" defTabSz="1218987" rtl="0" eaLnBrk="1" latinLnBrk="0" hangingPunct="1">
              <a:spcBef>
                <a:spcPct val="0"/>
              </a:spcBef>
              <a:buNone/>
              <a:defRPr sz="3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IN" dirty="0" smtClean="0"/>
              <a:t>Desarrollo – </a:t>
            </a:r>
            <a:r>
              <a:rPr lang="en-IN" b="0" dirty="0" smtClean="0"/>
              <a:t>Propuesta de Modelo para Establecer Gobierno y Gestión DGT</a:t>
            </a:r>
            <a:endParaRPr lang="en-IN" b="0" dirty="0"/>
          </a:p>
        </p:txBody>
      </p:sp>
      <p:sp>
        <p:nvSpPr>
          <p:cNvPr id="48" name="TextBox 137">
            <a:extLst>
              <a:ext uri="{FF2B5EF4-FFF2-40B4-BE49-F238E27FC236}">
                <a16:creationId xmlns:a16="http://schemas.microsoft.com/office/drawing/2014/main" xmlns="" id="{4A898F8F-ACDC-49FE-AA30-F9FC1439D520}"/>
              </a:ext>
            </a:extLst>
          </p:cNvPr>
          <p:cNvSpPr txBox="1"/>
          <p:nvPr/>
        </p:nvSpPr>
        <p:spPr>
          <a:xfrm>
            <a:off x="1269876" y="1412776"/>
            <a:ext cx="8568952" cy="498598"/>
          </a:xfrm>
          <a:prstGeom prst="rect">
            <a:avLst/>
          </a:prstGeom>
          <a:noFill/>
        </p:spPr>
        <p:txBody>
          <a:bodyPr wrap="square" lIns="0" rIns="0" rtlCol="0" anchor="t">
            <a:spAutoFit/>
          </a:bodyPr>
          <a:lstStyle/>
          <a:p>
            <a:pPr>
              <a:lnSpc>
                <a:spcPct val="110000"/>
              </a:lnSpc>
            </a:pPr>
            <a:r>
              <a:rPr lang="en-US" b="1" kern="0" dirty="0" smtClean="0">
                <a:solidFill>
                  <a:schemeClr val="tx1">
                    <a:lumMod val="65000"/>
                    <a:lumOff val="35000"/>
                  </a:schemeClr>
                </a:solidFill>
                <a:latin typeface="Arial" panose="020B0604020202020204" pitchFamily="34" charset="0"/>
                <a:cs typeface="Arial" panose="020B0604020202020204" pitchFamily="34" charset="0"/>
              </a:rPr>
              <a:t>D</a:t>
            </a:r>
            <a:r>
              <a:rPr lang="en-US" sz="2000" b="1" kern="0" dirty="0" smtClean="0">
                <a:solidFill>
                  <a:schemeClr val="tx1">
                    <a:lumMod val="65000"/>
                    <a:lumOff val="35000"/>
                  </a:schemeClr>
                </a:solidFill>
                <a:latin typeface="Arial" panose="020B0604020202020204" pitchFamily="34" charset="0"/>
                <a:cs typeface="Arial" panose="020B0604020202020204" pitchFamily="34" charset="0"/>
              </a:rPr>
              <a:t>efinir Estructuras Organizativas    </a:t>
            </a:r>
            <a:r>
              <a:rPr lang="en-US" sz="2000" kern="0" dirty="0" smtClean="0">
                <a:solidFill>
                  <a:schemeClr val="tx1">
                    <a:lumMod val="65000"/>
                    <a:lumOff val="35000"/>
                  </a:schemeClr>
                </a:solidFill>
                <a:latin typeface="Arial" panose="020B0604020202020204" pitchFamily="34" charset="0"/>
                <a:cs typeface="Arial" panose="020B0604020202020204" pitchFamily="34" charset="0"/>
              </a:rPr>
              <a:t>(Estructura Interna)</a:t>
            </a:r>
            <a:endParaRPr lang="en-IN" sz="2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2" name="TextBox 26">
            <a:extLst>
              <a:ext uri="{FF2B5EF4-FFF2-40B4-BE49-F238E27FC236}">
                <a16:creationId xmlns:a16="http://schemas.microsoft.com/office/drawing/2014/main" xmlns="" id="{CD5E840D-2D18-4C20-87F3-D83AE71A2D16}"/>
              </a:ext>
            </a:extLst>
          </p:cNvPr>
          <p:cNvSpPr txBox="1"/>
          <p:nvPr/>
        </p:nvSpPr>
        <p:spPr>
          <a:xfrm>
            <a:off x="1077713" y="3284984"/>
            <a:ext cx="2897966" cy="430887"/>
          </a:xfrm>
          <a:prstGeom prst="rect">
            <a:avLst/>
          </a:prstGeom>
          <a:noFill/>
        </p:spPr>
        <p:txBody>
          <a:bodyPr wrap="square" lIns="0" rIns="0" rtlCol="0" anchor="t">
            <a:spAutoFit/>
          </a:bodyPr>
          <a:lstStyle/>
          <a:p>
            <a:pPr algn="ctr">
              <a:lnSpc>
                <a:spcPct val="110000"/>
              </a:lnSpc>
              <a:defRPr/>
            </a:pPr>
            <a:r>
              <a:rPr lang="es-EC" sz="2000" b="1" kern="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Estructura Interna</a:t>
            </a:r>
            <a:endParaRPr lang="en-US" sz="2000" b="1"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15397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Oval 11"/>
          <p:cNvSpPr/>
          <p:nvPr/>
        </p:nvSpPr>
        <p:spPr>
          <a:xfrm>
            <a:off x="8981211" y="3179094"/>
            <a:ext cx="704461" cy="584277"/>
          </a:xfrm>
          <a:prstGeom prst="ellipse">
            <a:avLst/>
          </a:prstGeom>
          <a:solidFill>
            <a:srgbClr val="0E657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sz="1400" b="1" dirty="0">
              <a:latin typeface="Arial" pitchFamily="34" charset="0"/>
              <a:cs typeface="Arial" pitchFamily="34" charset="0"/>
            </a:endParaRPr>
          </a:p>
        </p:txBody>
      </p:sp>
      <p:sp>
        <p:nvSpPr>
          <p:cNvPr id="152" name="Oval 11"/>
          <p:cNvSpPr/>
          <p:nvPr/>
        </p:nvSpPr>
        <p:spPr>
          <a:xfrm>
            <a:off x="8840604" y="3512483"/>
            <a:ext cx="1214247" cy="1031868"/>
          </a:xfrm>
          <a:prstGeom prst="ellipse">
            <a:avLst/>
          </a:prstGeom>
          <a:solidFill>
            <a:srgbClr val="0E6579">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sz="1400" b="1" dirty="0">
              <a:latin typeface="Arial" pitchFamily="34" charset="0"/>
              <a:cs typeface="Arial" pitchFamily="34" charset="0"/>
            </a:endParaRPr>
          </a:p>
        </p:txBody>
      </p:sp>
      <p:sp>
        <p:nvSpPr>
          <p:cNvPr id="149" name="Oval 11"/>
          <p:cNvSpPr/>
          <p:nvPr/>
        </p:nvSpPr>
        <p:spPr>
          <a:xfrm>
            <a:off x="7966620" y="3967896"/>
            <a:ext cx="903060" cy="644486"/>
          </a:xfrm>
          <a:prstGeom prst="ellipse">
            <a:avLst/>
          </a:prstGeom>
          <a:solidFill>
            <a:srgbClr val="0E65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sz="1400" b="1" dirty="0">
              <a:latin typeface="Arial" pitchFamily="34" charset="0"/>
              <a:cs typeface="Arial" pitchFamily="34" charset="0"/>
            </a:endParaRPr>
          </a:p>
        </p:txBody>
      </p:sp>
      <p:grpSp>
        <p:nvGrpSpPr>
          <p:cNvPr id="7" name="6 Grupo"/>
          <p:cNvGrpSpPr/>
          <p:nvPr/>
        </p:nvGrpSpPr>
        <p:grpSpPr>
          <a:xfrm>
            <a:off x="284380" y="1268760"/>
            <a:ext cx="769472" cy="800192"/>
            <a:chOff x="256026" y="1340769"/>
            <a:chExt cx="769472" cy="800192"/>
          </a:xfrm>
        </p:grpSpPr>
        <p:sp>
          <p:nvSpPr>
            <p:cNvPr id="3" name="2 Elipse"/>
            <p:cNvSpPr/>
            <p:nvPr/>
          </p:nvSpPr>
          <p:spPr>
            <a:xfrm>
              <a:off x="256026" y="1340769"/>
              <a:ext cx="769472" cy="800192"/>
            </a:xfrm>
            <a:prstGeom prst="ellipse">
              <a:avLst/>
            </a:prstGeom>
            <a:solidFill>
              <a:schemeClr val="tx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21" name="Group 2">
              <a:extLst>
                <a:ext uri="{FF2B5EF4-FFF2-40B4-BE49-F238E27FC236}">
                  <a16:creationId xmlns:a16="http://schemas.microsoft.com/office/drawing/2014/main" xmlns="" id="{70281410-65C9-45D1-AC64-9ACB0DD583F2}"/>
                </a:ext>
              </a:extLst>
            </p:cNvPr>
            <p:cNvGrpSpPr/>
            <p:nvPr/>
          </p:nvGrpSpPr>
          <p:grpSpPr>
            <a:xfrm>
              <a:off x="342135" y="1412776"/>
              <a:ext cx="639709" cy="645301"/>
              <a:chOff x="5656626" y="1879755"/>
              <a:chExt cx="842875" cy="842875"/>
            </a:xfrm>
          </p:grpSpPr>
          <p:sp>
            <p:nvSpPr>
              <p:cNvPr id="22" name="Oval 13">
                <a:extLst>
                  <a:ext uri="{FF2B5EF4-FFF2-40B4-BE49-F238E27FC236}">
                    <a16:creationId xmlns:a16="http://schemas.microsoft.com/office/drawing/2014/main" xmlns="" id="{808D632D-7C9F-4418-8026-04FDD015655E}"/>
                  </a:ext>
                </a:extLst>
              </p:cNvPr>
              <p:cNvSpPr/>
              <p:nvPr/>
            </p:nvSpPr>
            <p:spPr>
              <a:xfrm>
                <a:off x="5656626" y="1879755"/>
                <a:ext cx="842875" cy="842875"/>
              </a:xfrm>
              <a:prstGeom prst="ellipse">
                <a:avLst/>
              </a:prstGeom>
              <a:gradFill flip="none" rotWithShape="1">
                <a:gsLst>
                  <a:gs pos="0">
                    <a:schemeClr val="bg1"/>
                  </a:gs>
                  <a:gs pos="100000">
                    <a:schemeClr val="bg1">
                      <a:lumMod val="85000"/>
                    </a:schemeClr>
                  </a:gs>
                </a:gsLst>
                <a:lin ang="2700000" scaled="1"/>
                <a:tileRect/>
              </a:gradFill>
              <a:ln>
                <a:noFill/>
              </a:ln>
              <a:effectLst>
                <a:outerShdw blurRad="127000" dist="381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3" name="Group 69">
                <a:extLst>
                  <a:ext uri="{FF2B5EF4-FFF2-40B4-BE49-F238E27FC236}">
                    <a16:creationId xmlns:a16="http://schemas.microsoft.com/office/drawing/2014/main" xmlns="" id="{630C2D12-1E85-4E7E-8B8C-DA426CE10EC0}"/>
                  </a:ext>
                </a:extLst>
              </p:cNvPr>
              <p:cNvGrpSpPr/>
              <p:nvPr/>
            </p:nvGrpSpPr>
            <p:grpSpPr>
              <a:xfrm>
                <a:off x="5840692" y="2071079"/>
                <a:ext cx="455643" cy="453977"/>
                <a:chOff x="909638" y="1681163"/>
                <a:chExt cx="868362" cy="865187"/>
              </a:xfrm>
              <a:solidFill>
                <a:schemeClr val="tx1">
                  <a:lumMod val="85000"/>
                  <a:lumOff val="15000"/>
                </a:schemeClr>
              </a:solidFill>
            </p:grpSpPr>
            <p:sp>
              <p:nvSpPr>
                <p:cNvPr id="25" name="Freeform 14">
                  <a:extLst>
                    <a:ext uri="{FF2B5EF4-FFF2-40B4-BE49-F238E27FC236}">
                      <a16:creationId xmlns:a16="http://schemas.microsoft.com/office/drawing/2014/main" xmlns="" id="{DEDED7FA-273F-419F-9157-4C4C54043BE5}"/>
                    </a:ext>
                  </a:extLst>
                </p:cNvPr>
                <p:cNvSpPr>
                  <a:spLocks/>
                </p:cNvSpPr>
                <p:nvPr/>
              </p:nvSpPr>
              <p:spPr bwMode="auto">
                <a:xfrm>
                  <a:off x="1112838" y="2489200"/>
                  <a:ext cx="433387" cy="57150"/>
                </a:xfrm>
                <a:custGeom>
                  <a:avLst/>
                  <a:gdLst>
                    <a:gd name="T0" fmla="*/ 2900 w 3000"/>
                    <a:gd name="T1" fmla="*/ 0 h 400"/>
                    <a:gd name="T2" fmla="*/ 100 w 3000"/>
                    <a:gd name="T3" fmla="*/ 0 h 400"/>
                    <a:gd name="T4" fmla="*/ 0 w 3000"/>
                    <a:gd name="T5" fmla="*/ 100 h 400"/>
                    <a:gd name="T6" fmla="*/ 0 w 3000"/>
                    <a:gd name="T7" fmla="*/ 300 h 400"/>
                    <a:gd name="T8" fmla="*/ 100 w 3000"/>
                    <a:gd name="T9" fmla="*/ 400 h 400"/>
                    <a:gd name="T10" fmla="*/ 200 w 3000"/>
                    <a:gd name="T11" fmla="*/ 300 h 400"/>
                    <a:gd name="T12" fmla="*/ 200 w 3000"/>
                    <a:gd name="T13" fmla="*/ 200 h 400"/>
                    <a:gd name="T14" fmla="*/ 2900 w 3000"/>
                    <a:gd name="T15" fmla="*/ 200 h 400"/>
                    <a:gd name="T16" fmla="*/ 3000 w 3000"/>
                    <a:gd name="T17" fmla="*/ 100 h 400"/>
                    <a:gd name="T18" fmla="*/ 2900 w 3000"/>
                    <a:gd name="T19"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0" h="400">
                      <a:moveTo>
                        <a:pt x="2900" y="0"/>
                      </a:moveTo>
                      <a:cubicBezTo>
                        <a:pt x="100" y="0"/>
                        <a:pt x="100" y="0"/>
                        <a:pt x="100" y="0"/>
                      </a:cubicBezTo>
                      <a:cubicBezTo>
                        <a:pt x="45" y="0"/>
                        <a:pt x="0" y="45"/>
                        <a:pt x="0" y="100"/>
                      </a:cubicBezTo>
                      <a:cubicBezTo>
                        <a:pt x="0" y="300"/>
                        <a:pt x="0" y="300"/>
                        <a:pt x="0" y="300"/>
                      </a:cubicBezTo>
                      <a:cubicBezTo>
                        <a:pt x="0" y="355"/>
                        <a:pt x="45" y="400"/>
                        <a:pt x="100" y="400"/>
                      </a:cubicBezTo>
                      <a:cubicBezTo>
                        <a:pt x="155" y="400"/>
                        <a:pt x="200" y="355"/>
                        <a:pt x="200" y="300"/>
                      </a:cubicBezTo>
                      <a:cubicBezTo>
                        <a:pt x="200" y="200"/>
                        <a:pt x="200" y="200"/>
                        <a:pt x="200" y="200"/>
                      </a:cubicBezTo>
                      <a:cubicBezTo>
                        <a:pt x="2900" y="200"/>
                        <a:pt x="2900" y="200"/>
                        <a:pt x="2900" y="200"/>
                      </a:cubicBezTo>
                      <a:cubicBezTo>
                        <a:pt x="2955" y="200"/>
                        <a:pt x="3000" y="155"/>
                        <a:pt x="3000" y="100"/>
                      </a:cubicBezTo>
                      <a:cubicBezTo>
                        <a:pt x="3000" y="45"/>
                        <a:pt x="2955" y="0"/>
                        <a:pt x="29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6" name="Freeform 15">
                  <a:extLst>
                    <a:ext uri="{FF2B5EF4-FFF2-40B4-BE49-F238E27FC236}">
                      <a16:creationId xmlns:a16="http://schemas.microsoft.com/office/drawing/2014/main" xmlns="" id="{4FF3DF2E-FE84-439C-9FDC-36F715B06291}"/>
                    </a:ext>
                  </a:extLst>
                </p:cNvPr>
                <p:cNvSpPr>
                  <a:spLocks noEditPoints="1"/>
                </p:cNvSpPr>
                <p:nvPr/>
              </p:nvSpPr>
              <p:spPr bwMode="auto">
                <a:xfrm>
                  <a:off x="1228725" y="1941513"/>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0" name="Freeform 16">
                  <a:extLst>
                    <a:ext uri="{FF2B5EF4-FFF2-40B4-BE49-F238E27FC236}">
                      <a16:creationId xmlns:a16="http://schemas.microsoft.com/office/drawing/2014/main" xmlns="" id="{FF03A6A4-E9D0-48F4-A1B4-806C231A38A2}"/>
                    </a:ext>
                  </a:extLst>
                </p:cNvPr>
                <p:cNvSpPr>
                  <a:spLocks/>
                </p:cNvSpPr>
                <p:nvPr/>
              </p:nvSpPr>
              <p:spPr bwMode="auto">
                <a:xfrm>
                  <a:off x="909638" y="1854200"/>
                  <a:ext cx="203200" cy="317500"/>
                </a:xfrm>
                <a:custGeom>
                  <a:avLst/>
                  <a:gdLst>
                    <a:gd name="T0" fmla="*/ 1300 w 1400"/>
                    <a:gd name="T1" fmla="*/ 0 h 2200"/>
                    <a:gd name="T2" fmla="*/ 100 w 1400"/>
                    <a:gd name="T3" fmla="*/ 0 h 2200"/>
                    <a:gd name="T4" fmla="*/ 0 w 1400"/>
                    <a:gd name="T5" fmla="*/ 100 h 2200"/>
                    <a:gd name="T6" fmla="*/ 0 w 1400"/>
                    <a:gd name="T7" fmla="*/ 2100 h 2200"/>
                    <a:gd name="T8" fmla="*/ 100 w 1400"/>
                    <a:gd name="T9" fmla="*/ 2200 h 2200"/>
                    <a:gd name="T10" fmla="*/ 200 w 1400"/>
                    <a:gd name="T11" fmla="*/ 2100 h 2200"/>
                    <a:gd name="T12" fmla="*/ 200 w 1400"/>
                    <a:gd name="T13" fmla="*/ 200 h 2200"/>
                    <a:gd name="T14" fmla="*/ 1300 w 1400"/>
                    <a:gd name="T15" fmla="*/ 200 h 2200"/>
                    <a:gd name="T16" fmla="*/ 1400 w 1400"/>
                    <a:gd name="T17" fmla="*/ 100 h 2200"/>
                    <a:gd name="T18" fmla="*/ 1300 w 1400"/>
                    <a:gd name="T19" fmla="*/ 0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0" h="2200">
                      <a:moveTo>
                        <a:pt x="1300" y="0"/>
                      </a:moveTo>
                      <a:cubicBezTo>
                        <a:pt x="100" y="0"/>
                        <a:pt x="100" y="0"/>
                        <a:pt x="100" y="0"/>
                      </a:cubicBezTo>
                      <a:cubicBezTo>
                        <a:pt x="45" y="0"/>
                        <a:pt x="0" y="45"/>
                        <a:pt x="0" y="100"/>
                      </a:cubicBezTo>
                      <a:cubicBezTo>
                        <a:pt x="0" y="2100"/>
                        <a:pt x="0" y="2100"/>
                        <a:pt x="0" y="2100"/>
                      </a:cubicBezTo>
                      <a:cubicBezTo>
                        <a:pt x="0" y="2155"/>
                        <a:pt x="45" y="2200"/>
                        <a:pt x="100" y="2200"/>
                      </a:cubicBezTo>
                      <a:cubicBezTo>
                        <a:pt x="155" y="2200"/>
                        <a:pt x="200" y="2155"/>
                        <a:pt x="200" y="2100"/>
                      </a:cubicBezTo>
                      <a:cubicBezTo>
                        <a:pt x="200" y="200"/>
                        <a:pt x="200" y="200"/>
                        <a:pt x="200" y="200"/>
                      </a:cubicBezTo>
                      <a:cubicBezTo>
                        <a:pt x="1300" y="200"/>
                        <a:pt x="1300" y="200"/>
                        <a:pt x="1300" y="200"/>
                      </a:cubicBezTo>
                      <a:cubicBezTo>
                        <a:pt x="1355" y="200"/>
                        <a:pt x="1400" y="155"/>
                        <a:pt x="1400" y="100"/>
                      </a:cubicBezTo>
                      <a:cubicBezTo>
                        <a:pt x="1400" y="45"/>
                        <a:pt x="1355" y="0"/>
                        <a:pt x="13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1" name="Freeform 17">
                  <a:extLst>
                    <a:ext uri="{FF2B5EF4-FFF2-40B4-BE49-F238E27FC236}">
                      <a16:creationId xmlns:a16="http://schemas.microsoft.com/office/drawing/2014/main" xmlns="" id="{1D16B4EF-2447-4E8B-A0DB-1FF540DC2347}"/>
                    </a:ext>
                  </a:extLst>
                </p:cNvPr>
                <p:cNvSpPr>
                  <a:spLocks noEditPoints="1"/>
                </p:cNvSpPr>
                <p:nvPr/>
              </p:nvSpPr>
              <p:spPr bwMode="auto">
                <a:xfrm>
                  <a:off x="1604963" y="2287588"/>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2" name="Freeform 18">
                  <a:extLst>
                    <a:ext uri="{FF2B5EF4-FFF2-40B4-BE49-F238E27FC236}">
                      <a16:creationId xmlns:a16="http://schemas.microsoft.com/office/drawing/2014/main" xmlns="" id="{70B8129A-F634-46FD-8E8F-2DD157E40E3B}"/>
                    </a:ext>
                  </a:extLst>
                </p:cNvPr>
                <p:cNvSpPr>
                  <a:spLocks noEditPoints="1"/>
                </p:cNvSpPr>
                <p:nvPr/>
              </p:nvSpPr>
              <p:spPr bwMode="auto">
                <a:xfrm>
                  <a:off x="909638" y="2200275"/>
                  <a:ext cx="144462" cy="346075"/>
                </a:xfrm>
                <a:custGeom>
                  <a:avLst/>
                  <a:gdLst>
                    <a:gd name="T0" fmla="*/ 500 w 1000"/>
                    <a:gd name="T1" fmla="*/ 0 h 2400"/>
                    <a:gd name="T2" fmla="*/ 0 w 1000"/>
                    <a:gd name="T3" fmla="*/ 1300 h 2400"/>
                    <a:gd name="T4" fmla="*/ 400 w 1000"/>
                    <a:gd name="T5" fmla="*/ 1790 h 2400"/>
                    <a:gd name="T6" fmla="*/ 400 w 1000"/>
                    <a:gd name="T7" fmla="*/ 2300 h 2400"/>
                    <a:gd name="T8" fmla="*/ 500 w 1000"/>
                    <a:gd name="T9" fmla="*/ 2400 h 2400"/>
                    <a:gd name="T10" fmla="*/ 600 w 1000"/>
                    <a:gd name="T11" fmla="*/ 2300 h 2400"/>
                    <a:gd name="T12" fmla="*/ 600 w 1000"/>
                    <a:gd name="T13" fmla="*/ 1790 h 2400"/>
                    <a:gd name="T14" fmla="*/ 1000 w 1000"/>
                    <a:gd name="T15" fmla="*/ 1300 h 2400"/>
                    <a:gd name="T16" fmla="*/ 500 w 1000"/>
                    <a:gd name="T17" fmla="*/ 0 h 2400"/>
                    <a:gd name="T18" fmla="*/ 500 w 1000"/>
                    <a:gd name="T19" fmla="*/ 1600 h 2400"/>
                    <a:gd name="T20" fmla="*/ 200 w 1000"/>
                    <a:gd name="T21" fmla="*/ 1300 h 2400"/>
                    <a:gd name="T22" fmla="*/ 500 w 1000"/>
                    <a:gd name="T23" fmla="*/ 200 h 2400"/>
                    <a:gd name="T24" fmla="*/ 800 w 1000"/>
                    <a:gd name="T25" fmla="*/ 1300 h 2400"/>
                    <a:gd name="T26" fmla="*/ 500 w 1000"/>
                    <a:gd name="T27" fmla="*/ 1600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2400">
                      <a:moveTo>
                        <a:pt x="500" y="0"/>
                      </a:moveTo>
                      <a:cubicBezTo>
                        <a:pt x="6" y="0"/>
                        <a:pt x="0" y="1287"/>
                        <a:pt x="0" y="1300"/>
                      </a:cubicBezTo>
                      <a:cubicBezTo>
                        <a:pt x="0" y="1541"/>
                        <a:pt x="172" y="1743"/>
                        <a:pt x="400" y="1790"/>
                      </a:cubicBezTo>
                      <a:cubicBezTo>
                        <a:pt x="400" y="2300"/>
                        <a:pt x="400" y="2300"/>
                        <a:pt x="400" y="2300"/>
                      </a:cubicBezTo>
                      <a:cubicBezTo>
                        <a:pt x="400" y="2355"/>
                        <a:pt x="445" y="2400"/>
                        <a:pt x="500" y="2400"/>
                      </a:cubicBezTo>
                      <a:cubicBezTo>
                        <a:pt x="555" y="2400"/>
                        <a:pt x="600" y="2355"/>
                        <a:pt x="600" y="2300"/>
                      </a:cubicBezTo>
                      <a:cubicBezTo>
                        <a:pt x="600" y="1790"/>
                        <a:pt x="600" y="1790"/>
                        <a:pt x="600" y="1790"/>
                      </a:cubicBezTo>
                      <a:cubicBezTo>
                        <a:pt x="828" y="1743"/>
                        <a:pt x="1000" y="1541"/>
                        <a:pt x="1000" y="1300"/>
                      </a:cubicBezTo>
                      <a:cubicBezTo>
                        <a:pt x="1000" y="1287"/>
                        <a:pt x="994" y="0"/>
                        <a:pt x="500" y="0"/>
                      </a:cubicBezTo>
                      <a:close/>
                      <a:moveTo>
                        <a:pt x="500" y="1600"/>
                      </a:moveTo>
                      <a:cubicBezTo>
                        <a:pt x="335" y="1600"/>
                        <a:pt x="200" y="1465"/>
                        <a:pt x="200" y="1300"/>
                      </a:cubicBezTo>
                      <a:cubicBezTo>
                        <a:pt x="200" y="802"/>
                        <a:pt x="334" y="200"/>
                        <a:pt x="500" y="200"/>
                      </a:cubicBezTo>
                      <a:cubicBezTo>
                        <a:pt x="666" y="200"/>
                        <a:pt x="800" y="802"/>
                        <a:pt x="800" y="1300"/>
                      </a:cubicBezTo>
                      <a:cubicBezTo>
                        <a:pt x="800" y="1465"/>
                        <a:pt x="665" y="1600"/>
                        <a:pt x="500" y="1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3" name="Freeform 19">
                  <a:extLst>
                    <a:ext uri="{FF2B5EF4-FFF2-40B4-BE49-F238E27FC236}">
                      <a16:creationId xmlns:a16="http://schemas.microsoft.com/office/drawing/2014/main" xmlns="" id="{CFDF85DF-FEEC-4392-9B37-A8D0DF812229}"/>
                    </a:ext>
                  </a:extLst>
                </p:cNvPr>
                <p:cNvSpPr>
                  <a:spLocks/>
                </p:cNvSpPr>
                <p:nvPr/>
              </p:nvSpPr>
              <p:spPr bwMode="auto">
                <a:xfrm>
                  <a:off x="996950" y="2114550"/>
                  <a:ext cx="87312" cy="114300"/>
                </a:xfrm>
                <a:custGeom>
                  <a:avLst/>
                  <a:gdLst>
                    <a:gd name="T0" fmla="*/ 500 w 600"/>
                    <a:gd name="T1" fmla="*/ 0 h 800"/>
                    <a:gd name="T2" fmla="*/ 100 w 600"/>
                    <a:gd name="T3" fmla="*/ 0 h 800"/>
                    <a:gd name="T4" fmla="*/ 0 w 600"/>
                    <a:gd name="T5" fmla="*/ 100 h 800"/>
                    <a:gd name="T6" fmla="*/ 0 w 600"/>
                    <a:gd name="T7" fmla="*/ 300 h 800"/>
                    <a:gd name="T8" fmla="*/ 100 w 600"/>
                    <a:gd name="T9" fmla="*/ 400 h 800"/>
                    <a:gd name="T10" fmla="*/ 200 w 600"/>
                    <a:gd name="T11" fmla="*/ 300 h 800"/>
                    <a:gd name="T12" fmla="*/ 200 w 600"/>
                    <a:gd name="T13" fmla="*/ 200 h 800"/>
                    <a:gd name="T14" fmla="*/ 400 w 600"/>
                    <a:gd name="T15" fmla="*/ 200 h 800"/>
                    <a:gd name="T16" fmla="*/ 400 w 600"/>
                    <a:gd name="T17" fmla="*/ 700 h 800"/>
                    <a:gd name="T18" fmla="*/ 500 w 600"/>
                    <a:gd name="T19" fmla="*/ 800 h 800"/>
                    <a:gd name="T20" fmla="*/ 600 w 600"/>
                    <a:gd name="T21" fmla="*/ 700 h 800"/>
                    <a:gd name="T22" fmla="*/ 600 w 600"/>
                    <a:gd name="T23" fmla="*/ 100 h 800"/>
                    <a:gd name="T24" fmla="*/ 500 w 600"/>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800">
                      <a:moveTo>
                        <a:pt x="500" y="0"/>
                      </a:moveTo>
                      <a:cubicBezTo>
                        <a:pt x="100" y="0"/>
                        <a:pt x="100" y="0"/>
                        <a:pt x="100" y="0"/>
                      </a:cubicBezTo>
                      <a:cubicBezTo>
                        <a:pt x="45" y="0"/>
                        <a:pt x="0" y="45"/>
                        <a:pt x="0" y="100"/>
                      </a:cubicBezTo>
                      <a:cubicBezTo>
                        <a:pt x="0" y="300"/>
                        <a:pt x="0" y="300"/>
                        <a:pt x="0" y="300"/>
                      </a:cubicBezTo>
                      <a:cubicBezTo>
                        <a:pt x="0" y="355"/>
                        <a:pt x="45" y="400"/>
                        <a:pt x="100" y="400"/>
                      </a:cubicBezTo>
                      <a:cubicBezTo>
                        <a:pt x="155" y="400"/>
                        <a:pt x="200" y="355"/>
                        <a:pt x="200" y="300"/>
                      </a:cubicBezTo>
                      <a:cubicBezTo>
                        <a:pt x="200" y="200"/>
                        <a:pt x="200" y="200"/>
                        <a:pt x="200" y="200"/>
                      </a:cubicBezTo>
                      <a:cubicBezTo>
                        <a:pt x="400" y="200"/>
                        <a:pt x="400" y="200"/>
                        <a:pt x="400" y="200"/>
                      </a:cubicBezTo>
                      <a:cubicBezTo>
                        <a:pt x="400" y="700"/>
                        <a:pt x="400" y="700"/>
                        <a:pt x="400" y="700"/>
                      </a:cubicBezTo>
                      <a:cubicBezTo>
                        <a:pt x="400" y="755"/>
                        <a:pt x="445" y="800"/>
                        <a:pt x="500" y="800"/>
                      </a:cubicBezTo>
                      <a:cubicBezTo>
                        <a:pt x="555" y="800"/>
                        <a:pt x="600" y="755"/>
                        <a:pt x="600" y="700"/>
                      </a:cubicBezTo>
                      <a:cubicBezTo>
                        <a:pt x="600" y="100"/>
                        <a:pt x="600" y="100"/>
                        <a:pt x="600" y="100"/>
                      </a:cubicBezTo>
                      <a:cubicBezTo>
                        <a:pt x="600" y="45"/>
                        <a:pt x="555" y="0"/>
                        <a:pt x="5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4" name="Freeform 20">
                  <a:extLst>
                    <a:ext uri="{FF2B5EF4-FFF2-40B4-BE49-F238E27FC236}">
                      <a16:creationId xmlns:a16="http://schemas.microsoft.com/office/drawing/2014/main" xmlns="" id="{C6B7E757-F657-4C8D-837A-D0E67F27ED5B}"/>
                    </a:ext>
                  </a:extLst>
                </p:cNvPr>
                <p:cNvSpPr>
                  <a:spLocks noEditPoints="1"/>
                </p:cNvSpPr>
                <p:nvPr/>
              </p:nvSpPr>
              <p:spPr bwMode="auto">
                <a:xfrm>
                  <a:off x="1604963" y="1941513"/>
                  <a:ext cx="85725"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5" name="Freeform 21">
                  <a:extLst>
                    <a:ext uri="{FF2B5EF4-FFF2-40B4-BE49-F238E27FC236}">
                      <a16:creationId xmlns:a16="http://schemas.microsoft.com/office/drawing/2014/main" xmlns="" id="{1D8AC800-3BD6-4B5C-ADE7-E63BD1945B62}"/>
                    </a:ext>
                  </a:extLst>
                </p:cNvPr>
                <p:cNvSpPr>
                  <a:spLocks noEditPoints="1"/>
                </p:cNvSpPr>
                <p:nvPr/>
              </p:nvSpPr>
              <p:spPr bwMode="auto">
                <a:xfrm>
                  <a:off x="996950" y="1941513"/>
                  <a:ext cx="87312" cy="114300"/>
                </a:xfrm>
                <a:custGeom>
                  <a:avLst/>
                  <a:gdLst>
                    <a:gd name="T0" fmla="*/ 500 w 600"/>
                    <a:gd name="T1" fmla="*/ 0 h 800"/>
                    <a:gd name="T2" fmla="*/ 100 w 600"/>
                    <a:gd name="T3" fmla="*/ 0 h 800"/>
                    <a:gd name="T4" fmla="*/ 0 w 600"/>
                    <a:gd name="T5" fmla="*/ 100 h 800"/>
                    <a:gd name="T6" fmla="*/ 0 w 600"/>
                    <a:gd name="T7" fmla="*/ 700 h 800"/>
                    <a:gd name="T8" fmla="*/ 100 w 600"/>
                    <a:gd name="T9" fmla="*/ 800 h 800"/>
                    <a:gd name="T10" fmla="*/ 500 w 600"/>
                    <a:gd name="T11" fmla="*/ 800 h 800"/>
                    <a:gd name="T12" fmla="*/ 600 w 600"/>
                    <a:gd name="T13" fmla="*/ 700 h 800"/>
                    <a:gd name="T14" fmla="*/ 600 w 600"/>
                    <a:gd name="T15" fmla="*/ 100 h 800"/>
                    <a:gd name="T16" fmla="*/ 500 w 600"/>
                    <a:gd name="T17" fmla="*/ 0 h 800"/>
                    <a:gd name="T18" fmla="*/ 400 w 600"/>
                    <a:gd name="T19" fmla="*/ 600 h 800"/>
                    <a:gd name="T20" fmla="*/ 200 w 600"/>
                    <a:gd name="T21" fmla="*/ 600 h 800"/>
                    <a:gd name="T22" fmla="*/ 200 w 600"/>
                    <a:gd name="T23" fmla="*/ 200 h 800"/>
                    <a:gd name="T24" fmla="*/ 400 w 600"/>
                    <a:gd name="T25" fmla="*/ 200 h 800"/>
                    <a:gd name="T26" fmla="*/ 400 w 600"/>
                    <a:gd name="T27" fmla="*/ 6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500" y="0"/>
                      </a:moveTo>
                      <a:cubicBezTo>
                        <a:pt x="100" y="0"/>
                        <a:pt x="100" y="0"/>
                        <a:pt x="100" y="0"/>
                      </a:cubicBezTo>
                      <a:cubicBezTo>
                        <a:pt x="45" y="0"/>
                        <a:pt x="0" y="45"/>
                        <a:pt x="0" y="100"/>
                      </a:cubicBezTo>
                      <a:cubicBezTo>
                        <a:pt x="0" y="700"/>
                        <a:pt x="0" y="700"/>
                        <a:pt x="0" y="700"/>
                      </a:cubicBez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lose/>
                      <a:moveTo>
                        <a:pt x="400" y="600"/>
                      </a:moveTo>
                      <a:cubicBezTo>
                        <a:pt x="200" y="600"/>
                        <a:pt x="200" y="600"/>
                        <a:pt x="200" y="600"/>
                      </a:cubicBezTo>
                      <a:cubicBezTo>
                        <a:pt x="200" y="200"/>
                        <a:pt x="200" y="200"/>
                        <a:pt x="200" y="200"/>
                      </a:cubicBezTo>
                      <a:cubicBezTo>
                        <a:pt x="400" y="200"/>
                        <a:pt x="400" y="200"/>
                        <a:pt x="400" y="200"/>
                      </a:cubicBezTo>
                      <a:cubicBezTo>
                        <a:pt x="400" y="600"/>
                        <a:pt x="400" y="600"/>
                        <a:pt x="400" y="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6" name="Freeform 22">
                  <a:extLst>
                    <a:ext uri="{FF2B5EF4-FFF2-40B4-BE49-F238E27FC236}">
                      <a16:creationId xmlns:a16="http://schemas.microsoft.com/office/drawing/2014/main" xmlns="" id="{D6ED1284-46E9-4774-94BE-4941C7503646}"/>
                    </a:ext>
                  </a:extLst>
                </p:cNvPr>
                <p:cNvSpPr>
                  <a:spLocks noEditPoints="1"/>
                </p:cNvSpPr>
                <p:nvPr/>
              </p:nvSpPr>
              <p:spPr bwMode="auto">
                <a:xfrm>
                  <a:off x="1373188" y="1941513"/>
                  <a:ext cx="87312"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8" name="Freeform 23">
                  <a:extLst>
                    <a:ext uri="{FF2B5EF4-FFF2-40B4-BE49-F238E27FC236}">
                      <a16:creationId xmlns:a16="http://schemas.microsoft.com/office/drawing/2014/main" xmlns="" id="{F39B922E-4684-4598-AEC4-FCD99A22F1A8}"/>
                    </a:ext>
                  </a:extLst>
                </p:cNvPr>
                <p:cNvSpPr>
                  <a:spLocks noEditPoints="1"/>
                </p:cNvSpPr>
                <p:nvPr/>
              </p:nvSpPr>
              <p:spPr bwMode="auto">
                <a:xfrm>
                  <a:off x="1574800" y="1854200"/>
                  <a:ext cx="203200" cy="692150"/>
                </a:xfrm>
                <a:custGeom>
                  <a:avLst/>
                  <a:gdLst>
                    <a:gd name="T0" fmla="*/ 1300 w 1400"/>
                    <a:gd name="T1" fmla="*/ 0 h 4800"/>
                    <a:gd name="T2" fmla="*/ 100 w 1400"/>
                    <a:gd name="T3" fmla="*/ 0 h 4800"/>
                    <a:gd name="T4" fmla="*/ 0 w 1400"/>
                    <a:gd name="T5" fmla="*/ 100 h 4800"/>
                    <a:gd name="T6" fmla="*/ 100 w 1400"/>
                    <a:gd name="T7" fmla="*/ 200 h 4800"/>
                    <a:gd name="T8" fmla="*/ 1200 w 1400"/>
                    <a:gd name="T9" fmla="*/ 200 h 4800"/>
                    <a:gd name="T10" fmla="*/ 1200 w 1400"/>
                    <a:gd name="T11" fmla="*/ 4218 h 4800"/>
                    <a:gd name="T12" fmla="*/ 1100 w 1400"/>
                    <a:gd name="T13" fmla="*/ 4200 h 4800"/>
                    <a:gd name="T14" fmla="*/ 1049 w 1400"/>
                    <a:gd name="T15" fmla="*/ 4204 h 4800"/>
                    <a:gd name="T16" fmla="*/ 700 w 1400"/>
                    <a:gd name="T17" fmla="*/ 4000 h 4800"/>
                    <a:gd name="T18" fmla="*/ 351 w 1400"/>
                    <a:gd name="T19" fmla="*/ 4204 h 4800"/>
                    <a:gd name="T20" fmla="*/ 300 w 1400"/>
                    <a:gd name="T21" fmla="*/ 4200 h 4800"/>
                    <a:gd name="T22" fmla="*/ 0 w 1400"/>
                    <a:gd name="T23" fmla="*/ 4500 h 4800"/>
                    <a:gd name="T24" fmla="*/ 300 w 1400"/>
                    <a:gd name="T25" fmla="*/ 4800 h 4800"/>
                    <a:gd name="T26" fmla="*/ 1100 w 1400"/>
                    <a:gd name="T27" fmla="*/ 4800 h 4800"/>
                    <a:gd name="T28" fmla="*/ 1400 w 1400"/>
                    <a:gd name="T29" fmla="*/ 4500 h 4800"/>
                    <a:gd name="T30" fmla="*/ 1400 w 1400"/>
                    <a:gd name="T31" fmla="*/ 100 h 4800"/>
                    <a:gd name="T32" fmla="*/ 1300 w 1400"/>
                    <a:gd name="T33" fmla="*/ 0 h 4800"/>
                    <a:gd name="T34" fmla="*/ 1100 w 1400"/>
                    <a:gd name="T35" fmla="*/ 4600 h 4800"/>
                    <a:gd name="T36" fmla="*/ 300 w 1400"/>
                    <a:gd name="T37" fmla="*/ 4600 h 4800"/>
                    <a:gd name="T38" fmla="*/ 200 w 1400"/>
                    <a:gd name="T39" fmla="*/ 4500 h 4800"/>
                    <a:gd name="T40" fmla="*/ 300 w 1400"/>
                    <a:gd name="T41" fmla="*/ 4400 h 4800"/>
                    <a:gd name="T42" fmla="*/ 354 w 1400"/>
                    <a:gd name="T43" fmla="*/ 4416 h 4800"/>
                    <a:gd name="T44" fmla="*/ 446 w 1400"/>
                    <a:gd name="T45" fmla="*/ 4425 h 4800"/>
                    <a:gd name="T46" fmla="*/ 506 w 1400"/>
                    <a:gd name="T47" fmla="*/ 4355 h 4800"/>
                    <a:gd name="T48" fmla="*/ 700 w 1400"/>
                    <a:gd name="T49" fmla="*/ 4200 h 4800"/>
                    <a:gd name="T50" fmla="*/ 894 w 1400"/>
                    <a:gd name="T51" fmla="*/ 4355 h 4800"/>
                    <a:gd name="T52" fmla="*/ 954 w 1400"/>
                    <a:gd name="T53" fmla="*/ 4425 h 4800"/>
                    <a:gd name="T54" fmla="*/ 1046 w 1400"/>
                    <a:gd name="T55" fmla="*/ 4416 h 4800"/>
                    <a:gd name="T56" fmla="*/ 1200 w 1400"/>
                    <a:gd name="T57" fmla="*/ 4500 h 4800"/>
                    <a:gd name="T58" fmla="*/ 1100 w 1400"/>
                    <a:gd name="T59" fmla="*/ 4600 h 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0" h="4800">
                      <a:moveTo>
                        <a:pt x="1300" y="0"/>
                      </a:moveTo>
                      <a:cubicBezTo>
                        <a:pt x="100" y="0"/>
                        <a:pt x="100" y="0"/>
                        <a:pt x="100" y="0"/>
                      </a:cubicBezTo>
                      <a:cubicBezTo>
                        <a:pt x="45" y="0"/>
                        <a:pt x="0" y="45"/>
                        <a:pt x="0" y="100"/>
                      </a:cubicBezTo>
                      <a:cubicBezTo>
                        <a:pt x="0" y="155"/>
                        <a:pt x="45" y="200"/>
                        <a:pt x="100" y="200"/>
                      </a:cubicBezTo>
                      <a:cubicBezTo>
                        <a:pt x="1200" y="200"/>
                        <a:pt x="1200" y="200"/>
                        <a:pt x="1200" y="200"/>
                      </a:cubicBezTo>
                      <a:cubicBezTo>
                        <a:pt x="1200" y="4218"/>
                        <a:pt x="1200" y="4218"/>
                        <a:pt x="1200" y="4218"/>
                      </a:cubicBezTo>
                      <a:cubicBezTo>
                        <a:pt x="1169" y="4207"/>
                        <a:pt x="1135" y="4200"/>
                        <a:pt x="1100" y="4200"/>
                      </a:cubicBezTo>
                      <a:cubicBezTo>
                        <a:pt x="1083" y="4200"/>
                        <a:pt x="1066" y="4201"/>
                        <a:pt x="1049" y="4204"/>
                      </a:cubicBezTo>
                      <a:cubicBezTo>
                        <a:pt x="980" y="4080"/>
                        <a:pt x="848" y="4000"/>
                        <a:pt x="700" y="4000"/>
                      </a:cubicBezTo>
                      <a:cubicBezTo>
                        <a:pt x="552" y="4000"/>
                        <a:pt x="420" y="4080"/>
                        <a:pt x="351" y="4204"/>
                      </a:cubicBezTo>
                      <a:cubicBezTo>
                        <a:pt x="335" y="4201"/>
                        <a:pt x="317" y="4200"/>
                        <a:pt x="300" y="4200"/>
                      </a:cubicBezTo>
                      <a:cubicBezTo>
                        <a:pt x="135" y="4200"/>
                        <a:pt x="0" y="4335"/>
                        <a:pt x="0" y="4500"/>
                      </a:cubicBezTo>
                      <a:cubicBezTo>
                        <a:pt x="0" y="4665"/>
                        <a:pt x="135" y="4800"/>
                        <a:pt x="300" y="4800"/>
                      </a:cubicBezTo>
                      <a:cubicBezTo>
                        <a:pt x="1100" y="4800"/>
                        <a:pt x="1100" y="4800"/>
                        <a:pt x="1100" y="4800"/>
                      </a:cubicBezTo>
                      <a:cubicBezTo>
                        <a:pt x="1265" y="4800"/>
                        <a:pt x="1400" y="4665"/>
                        <a:pt x="1400" y="4500"/>
                      </a:cubicBezTo>
                      <a:cubicBezTo>
                        <a:pt x="1400" y="100"/>
                        <a:pt x="1400" y="100"/>
                        <a:pt x="1400" y="100"/>
                      </a:cubicBezTo>
                      <a:cubicBezTo>
                        <a:pt x="1400" y="45"/>
                        <a:pt x="1355" y="0"/>
                        <a:pt x="1300" y="0"/>
                      </a:cubicBezTo>
                      <a:close/>
                      <a:moveTo>
                        <a:pt x="1100" y="4600"/>
                      </a:moveTo>
                      <a:cubicBezTo>
                        <a:pt x="300" y="4600"/>
                        <a:pt x="300" y="4600"/>
                        <a:pt x="300" y="4600"/>
                      </a:cubicBezTo>
                      <a:cubicBezTo>
                        <a:pt x="245" y="4600"/>
                        <a:pt x="200" y="4555"/>
                        <a:pt x="200" y="4500"/>
                      </a:cubicBezTo>
                      <a:cubicBezTo>
                        <a:pt x="200" y="4445"/>
                        <a:pt x="245" y="4400"/>
                        <a:pt x="300" y="4400"/>
                      </a:cubicBezTo>
                      <a:cubicBezTo>
                        <a:pt x="319" y="4400"/>
                        <a:pt x="337" y="4405"/>
                        <a:pt x="354" y="4416"/>
                      </a:cubicBezTo>
                      <a:cubicBezTo>
                        <a:pt x="382" y="4434"/>
                        <a:pt x="416" y="4437"/>
                        <a:pt x="446" y="4425"/>
                      </a:cubicBezTo>
                      <a:cubicBezTo>
                        <a:pt x="476" y="4413"/>
                        <a:pt x="499" y="4387"/>
                        <a:pt x="506" y="4355"/>
                      </a:cubicBezTo>
                      <a:cubicBezTo>
                        <a:pt x="527" y="4264"/>
                        <a:pt x="607" y="4200"/>
                        <a:pt x="700" y="4200"/>
                      </a:cubicBezTo>
                      <a:cubicBezTo>
                        <a:pt x="793" y="4200"/>
                        <a:pt x="873" y="4264"/>
                        <a:pt x="894" y="4355"/>
                      </a:cubicBezTo>
                      <a:cubicBezTo>
                        <a:pt x="902" y="4387"/>
                        <a:pt x="924" y="4413"/>
                        <a:pt x="954" y="4425"/>
                      </a:cubicBezTo>
                      <a:cubicBezTo>
                        <a:pt x="984" y="4437"/>
                        <a:pt x="1018" y="4434"/>
                        <a:pt x="1046" y="4416"/>
                      </a:cubicBezTo>
                      <a:cubicBezTo>
                        <a:pt x="1111" y="4374"/>
                        <a:pt x="1200" y="4426"/>
                        <a:pt x="1200" y="4500"/>
                      </a:cubicBezTo>
                      <a:cubicBezTo>
                        <a:pt x="1200" y="4555"/>
                        <a:pt x="1155" y="4600"/>
                        <a:pt x="1100" y="4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9" name="Freeform 24">
                  <a:extLst>
                    <a:ext uri="{FF2B5EF4-FFF2-40B4-BE49-F238E27FC236}">
                      <a16:creationId xmlns:a16="http://schemas.microsoft.com/office/drawing/2014/main" xmlns="" id="{A3422861-CCDD-4A37-A563-31FD7E57FA72}"/>
                    </a:ext>
                  </a:extLst>
                </p:cNvPr>
                <p:cNvSpPr>
                  <a:spLocks noEditPoints="1"/>
                </p:cNvSpPr>
                <p:nvPr/>
              </p:nvSpPr>
              <p:spPr bwMode="auto">
                <a:xfrm>
                  <a:off x="1373188" y="1768475"/>
                  <a:ext cx="87312"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0" name="Freeform 25">
                  <a:extLst>
                    <a:ext uri="{FF2B5EF4-FFF2-40B4-BE49-F238E27FC236}">
                      <a16:creationId xmlns:a16="http://schemas.microsoft.com/office/drawing/2014/main" xmlns="" id="{CCDC92A5-9FD6-4023-91C4-361C396008C4}"/>
                    </a:ext>
                  </a:extLst>
                </p:cNvPr>
                <p:cNvSpPr>
                  <a:spLocks noEditPoints="1"/>
                </p:cNvSpPr>
                <p:nvPr/>
              </p:nvSpPr>
              <p:spPr bwMode="auto">
                <a:xfrm>
                  <a:off x="1373188" y="2114550"/>
                  <a:ext cx="87312"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1" name="Freeform 26">
                  <a:extLst>
                    <a:ext uri="{FF2B5EF4-FFF2-40B4-BE49-F238E27FC236}">
                      <a16:creationId xmlns:a16="http://schemas.microsoft.com/office/drawing/2014/main" xmlns="" id="{4668A30D-38B0-44CB-951F-A274209EDED5}"/>
                    </a:ext>
                  </a:extLst>
                </p:cNvPr>
                <p:cNvSpPr>
                  <a:spLocks noEditPoints="1"/>
                </p:cNvSpPr>
                <p:nvPr/>
              </p:nvSpPr>
              <p:spPr bwMode="auto">
                <a:xfrm>
                  <a:off x="1228725" y="1768475"/>
                  <a:ext cx="85725"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2" name="Freeform 27">
                  <a:extLst>
                    <a:ext uri="{FF2B5EF4-FFF2-40B4-BE49-F238E27FC236}">
                      <a16:creationId xmlns:a16="http://schemas.microsoft.com/office/drawing/2014/main" xmlns="" id="{3792FCA3-4B5E-41C3-B1DA-FC0D00349D08}"/>
                    </a:ext>
                  </a:extLst>
                </p:cNvPr>
                <p:cNvSpPr>
                  <a:spLocks/>
                </p:cNvSpPr>
                <p:nvPr/>
              </p:nvSpPr>
              <p:spPr bwMode="auto">
                <a:xfrm>
                  <a:off x="1328738" y="2371725"/>
                  <a:ext cx="30162" cy="30162"/>
                </a:xfrm>
                <a:custGeom>
                  <a:avLst/>
                  <a:gdLst>
                    <a:gd name="T0" fmla="*/ 29 w 200"/>
                    <a:gd name="T1" fmla="*/ 37 h 208"/>
                    <a:gd name="T2" fmla="*/ 0 w 200"/>
                    <a:gd name="T3" fmla="*/ 108 h 208"/>
                    <a:gd name="T4" fmla="*/ 29 w 200"/>
                    <a:gd name="T5" fmla="*/ 179 h 208"/>
                    <a:gd name="T6" fmla="*/ 100 w 200"/>
                    <a:gd name="T7" fmla="*/ 208 h 208"/>
                    <a:gd name="T8" fmla="*/ 171 w 200"/>
                    <a:gd name="T9" fmla="*/ 179 h 208"/>
                    <a:gd name="T10" fmla="*/ 200 w 200"/>
                    <a:gd name="T11" fmla="*/ 108 h 208"/>
                    <a:gd name="T12" fmla="*/ 171 w 200"/>
                    <a:gd name="T13" fmla="*/ 37 h 208"/>
                    <a:gd name="T14" fmla="*/ 29 w 200"/>
                    <a:gd name="T15" fmla="*/ 37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208">
                      <a:moveTo>
                        <a:pt x="29" y="37"/>
                      </a:moveTo>
                      <a:cubicBezTo>
                        <a:pt x="11" y="56"/>
                        <a:pt x="0" y="82"/>
                        <a:pt x="0" y="108"/>
                      </a:cubicBezTo>
                      <a:cubicBezTo>
                        <a:pt x="0" y="134"/>
                        <a:pt x="11" y="160"/>
                        <a:pt x="29" y="179"/>
                      </a:cubicBezTo>
                      <a:cubicBezTo>
                        <a:pt x="48" y="197"/>
                        <a:pt x="74" y="208"/>
                        <a:pt x="100" y="208"/>
                      </a:cubicBezTo>
                      <a:cubicBezTo>
                        <a:pt x="126" y="208"/>
                        <a:pt x="152" y="197"/>
                        <a:pt x="171" y="179"/>
                      </a:cubicBezTo>
                      <a:cubicBezTo>
                        <a:pt x="189" y="160"/>
                        <a:pt x="200" y="134"/>
                        <a:pt x="200" y="108"/>
                      </a:cubicBezTo>
                      <a:cubicBezTo>
                        <a:pt x="200" y="82"/>
                        <a:pt x="189" y="56"/>
                        <a:pt x="171" y="37"/>
                      </a:cubicBezTo>
                      <a:cubicBezTo>
                        <a:pt x="133" y="0"/>
                        <a:pt x="67" y="0"/>
                        <a:pt x="29"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3" name="Freeform 28">
                  <a:extLst>
                    <a:ext uri="{FF2B5EF4-FFF2-40B4-BE49-F238E27FC236}">
                      <a16:creationId xmlns:a16="http://schemas.microsoft.com/office/drawing/2014/main" xmlns="" id="{88CBF256-4799-47F1-8E94-6008B2670C44}"/>
                    </a:ext>
                  </a:extLst>
                </p:cNvPr>
                <p:cNvSpPr>
                  <a:spLocks noEditPoints="1"/>
                </p:cNvSpPr>
                <p:nvPr/>
              </p:nvSpPr>
              <p:spPr bwMode="auto">
                <a:xfrm>
                  <a:off x="1228725" y="2114550"/>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4" name="Freeform 29">
                  <a:extLst>
                    <a:ext uri="{FF2B5EF4-FFF2-40B4-BE49-F238E27FC236}">
                      <a16:creationId xmlns:a16="http://schemas.microsoft.com/office/drawing/2014/main" xmlns="" id="{63C3FF41-7AE1-49DE-89EE-91360370D6A1}"/>
                    </a:ext>
                  </a:extLst>
                </p:cNvPr>
                <p:cNvSpPr>
                  <a:spLocks/>
                </p:cNvSpPr>
                <p:nvPr/>
              </p:nvSpPr>
              <p:spPr bwMode="auto">
                <a:xfrm>
                  <a:off x="1198563" y="2287588"/>
                  <a:ext cx="290512" cy="173037"/>
                </a:xfrm>
                <a:custGeom>
                  <a:avLst/>
                  <a:gdLst>
                    <a:gd name="T0" fmla="*/ 0 w 2000"/>
                    <a:gd name="T1" fmla="*/ 100 h 1200"/>
                    <a:gd name="T2" fmla="*/ 100 w 2000"/>
                    <a:gd name="T3" fmla="*/ 200 h 1200"/>
                    <a:gd name="T4" fmla="*/ 400 w 2000"/>
                    <a:gd name="T5" fmla="*/ 200 h 1200"/>
                    <a:gd name="T6" fmla="*/ 400 w 2000"/>
                    <a:gd name="T7" fmla="*/ 1100 h 1200"/>
                    <a:gd name="T8" fmla="*/ 500 w 2000"/>
                    <a:gd name="T9" fmla="*/ 1200 h 1200"/>
                    <a:gd name="T10" fmla="*/ 600 w 2000"/>
                    <a:gd name="T11" fmla="*/ 1100 h 1200"/>
                    <a:gd name="T12" fmla="*/ 600 w 2000"/>
                    <a:gd name="T13" fmla="*/ 200 h 1200"/>
                    <a:gd name="T14" fmla="*/ 1400 w 2000"/>
                    <a:gd name="T15" fmla="*/ 200 h 1200"/>
                    <a:gd name="T16" fmla="*/ 1400 w 2000"/>
                    <a:gd name="T17" fmla="*/ 1100 h 1200"/>
                    <a:gd name="T18" fmla="*/ 1500 w 2000"/>
                    <a:gd name="T19" fmla="*/ 1200 h 1200"/>
                    <a:gd name="T20" fmla="*/ 1600 w 2000"/>
                    <a:gd name="T21" fmla="*/ 1100 h 1200"/>
                    <a:gd name="T22" fmla="*/ 1600 w 2000"/>
                    <a:gd name="T23" fmla="*/ 200 h 1200"/>
                    <a:gd name="T24" fmla="*/ 1900 w 2000"/>
                    <a:gd name="T25" fmla="*/ 200 h 1200"/>
                    <a:gd name="T26" fmla="*/ 2000 w 2000"/>
                    <a:gd name="T27" fmla="*/ 100 h 1200"/>
                    <a:gd name="T28" fmla="*/ 1900 w 2000"/>
                    <a:gd name="T29" fmla="*/ 0 h 1200"/>
                    <a:gd name="T30" fmla="*/ 100 w 2000"/>
                    <a:gd name="T31" fmla="*/ 0 h 1200"/>
                    <a:gd name="T32" fmla="*/ 0 w 2000"/>
                    <a:gd name="T33" fmla="*/ 1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 h="1200">
                      <a:moveTo>
                        <a:pt x="0" y="100"/>
                      </a:moveTo>
                      <a:cubicBezTo>
                        <a:pt x="0" y="155"/>
                        <a:pt x="45" y="200"/>
                        <a:pt x="100" y="200"/>
                      </a:cubicBezTo>
                      <a:cubicBezTo>
                        <a:pt x="400" y="200"/>
                        <a:pt x="400" y="200"/>
                        <a:pt x="400" y="200"/>
                      </a:cubicBezTo>
                      <a:cubicBezTo>
                        <a:pt x="400" y="1100"/>
                        <a:pt x="400" y="1100"/>
                        <a:pt x="400" y="1100"/>
                      </a:cubicBezTo>
                      <a:cubicBezTo>
                        <a:pt x="400" y="1155"/>
                        <a:pt x="445" y="1200"/>
                        <a:pt x="500" y="1200"/>
                      </a:cubicBezTo>
                      <a:cubicBezTo>
                        <a:pt x="555" y="1200"/>
                        <a:pt x="600" y="1155"/>
                        <a:pt x="600" y="1100"/>
                      </a:cubicBezTo>
                      <a:cubicBezTo>
                        <a:pt x="600" y="200"/>
                        <a:pt x="600" y="200"/>
                        <a:pt x="600" y="200"/>
                      </a:cubicBezTo>
                      <a:cubicBezTo>
                        <a:pt x="1400" y="200"/>
                        <a:pt x="1400" y="200"/>
                        <a:pt x="1400" y="200"/>
                      </a:cubicBezTo>
                      <a:cubicBezTo>
                        <a:pt x="1400" y="1100"/>
                        <a:pt x="1400" y="1100"/>
                        <a:pt x="1400" y="1100"/>
                      </a:cubicBezTo>
                      <a:cubicBezTo>
                        <a:pt x="1400" y="1155"/>
                        <a:pt x="1445" y="1200"/>
                        <a:pt x="1500" y="1200"/>
                      </a:cubicBezTo>
                      <a:cubicBezTo>
                        <a:pt x="1555" y="1200"/>
                        <a:pt x="1600" y="1155"/>
                        <a:pt x="1600" y="1100"/>
                      </a:cubicBezTo>
                      <a:cubicBezTo>
                        <a:pt x="1600" y="200"/>
                        <a:pt x="1600" y="200"/>
                        <a:pt x="1600" y="200"/>
                      </a:cubicBezTo>
                      <a:cubicBezTo>
                        <a:pt x="1900" y="200"/>
                        <a:pt x="1900" y="200"/>
                        <a:pt x="1900" y="200"/>
                      </a:cubicBezTo>
                      <a:cubicBezTo>
                        <a:pt x="1955" y="200"/>
                        <a:pt x="2000" y="155"/>
                        <a:pt x="2000" y="100"/>
                      </a:cubicBezTo>
                      <a:cubicBezTo>
                        <a:pt x="2000" y="45"/>
                        <a:pt x="1955" y="0"/>
                        <a:pt x="1900" y="0"/>
                      </a:cubicBezTo>
                      <a:cubicBezTo>
                        <a:pt x="100" y="0"/>
                        <a:pt x="100" y="0"/>
                        <a:pt x="100" y="0"/>
                      </a:cubicBezTo>
                      <a:cubicBezTo>
                        <a:pt x="45" y="0"/>
                        <a:pt x="0" y="45"/>
                        <a:pt x="0"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5" name="Freeform 30">
                  <a:extLst>
                    <a:ext uri="{FF2B5EF4-FFF2-40B4-BE49-F238E27FC236}">
                      <a16:creationId xmlns:a16="http://schemas.microsoft.com/office/drawing/2014/main" xmlns="" id="{CA886419-D79F-4B06-89E1-77E15BE5F18E}"/>
                    </a:ext>
                  </a:extLst>
                </p:cNvPr>
                <p:cNvSpPr>
                  <a:spLocks noEditPoints="1"/>
                </p:cNvSpPr>
                <p:nvPr/>
              </p:nvSpPr>
              <p:spPr bwMode="auto">
                <a:xfrm>
                  <a:off x="1604963" y="2114550"/>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6" name="Freeform 31">
                  <a:extLst>
                    <a:ext uri="{FF2B5EF4-FFF2-40B4-BE49-F238E27FC236}">
                      <a16:creationId xmlns:a16="http://schemas.microsoft.com/office/drawing/2014/main" xmlns="" id="{6A500D53-185B-41C3-8EDA-331618E2772A}"/>
                    </a:ext>
                  </a:extLst>
                </p:cNvPr>
                <p:cNvSpPr>
                  <a:spLocks/>
                </p:cNvSpPr>
                <p:nvPr/>
              </p:nvSpPr>
              <p:spPr bwMode="auto">
                <a:xfrm>
                  <a:off x="1141413" y="1681163"/>
                  <a:ext cx="404812" cy="779462"/>
                </a:xfrm>
                <a:custGeom>
                  <a:avLst/>
                  <a:gdLst>
                    <a:gd name="T0" fmla="*/ 2700 w 2800"/>
                    <a:gd name="T1" fmla="*/ 0 h 5400"/>
                    <a:gd name="T2" fmla="*/ 100 w 2800"/>
                    <a:gd name="T3" fmla="*/ 0 h 5400"/>
                    <a:gd name="T4" fmla="*/ 0 w 2800"/>
                    <a:gd name="T5" fmla="*/ 100 h 5400"/>
                    <a:gd name="T6" fmla="*/ 0 w 2800"/>
                    <a:gd name="T7" fmla="*/ 5300 h 5400"/>
                    <a:gd name="T8" fmla="*/ 100 w 2800"/>
                    <a:gd name="T9" fmla="*/ 5400 h 5400"/>
                    <a:gd name="T10" fmla="*/ 200 w 2800"/>
                    <a:gd name="T11" fmla="*/ 5300 h 5400"/>
                    <a:gd name="T12" fmla="*/ 200 w 2800"/>
                    <a:gd name="T13" fmla="*/ 200 h 5400"/>
                    <a:gd name="T14" fmla="*/ 2600 w 2800"/>
                    <a:gd name="T15" fmla="*/ 200 h 5400"/>
                    <a:gd name="T16" fmla="*/ 2600 w 2800"/>
                    <a:gd name="T17" fmla="*/ 5300 h 5400"/>
                    <a:gd name="T18" fmla="*/ 2700 w 2800"/>
                    <a:gd name="T19" fmla="*/ 5400 h 5400"/>
                    <a:gd name="T20" fmla="*/ 2800 w 2800"/>
                    <a:gd name="T21" fmla="*/ 5300 h 5400"/>
                    <a:gd name="T22" fmla="*/ 2800 w 2800"/>
                    <a:gd name="T23" fmla="*/ 100 h 5400"/>
                    <a:gd name="T24" fmla="*/ 2700 w 2800"/>
                    <a:gd name="T25" fmla="*/ 0 h 5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0" h="5400">
                      <a:moveTo>
                        <a:pt x="2700" y="0"/>
                      </a:moveTo>
                      <a:cubicBezTo>
                        <a:pt x="100" y="0"/>
                        <a:pt x="100" y="0"/>
                        <a:pt x="100" y="0"/>
                      </a:cubicBezTo>
                      <a:cubicBezTo>
                        <a:pt x="45" y="0"/>
                        <a:pt x="0" y="45"/>
                        <a:pt x="0" y="100"/>
                      </a:cubicBezTo>
                      <a:cubicBezTo>
                        <a:pt x="0" y="5300"/>
                        <a:pt x="0" y="5300"/>
                        <a:pt x="0" y="5300"/>
                      </a:cubicBezTo>
                      <a:cubicBezTo>
                        <a:pt x="0" y="5355"/>
                        <a:pt x="45" y="5400"/>
                        <a:pt x="100" y="5400"/>
                      </a:cubicBezTo>
                      <a:cubicBezTo>
                        <a:pt x="155" y="5400"/>
                        <a:pt x="200" y="5355"/>
                        <a:pt x="200" y="5300"/>
                      </a:cubicBezTo>
                      <a:cubicBezTo>
                        <a:pt x="200" y="200"/>
                        <a:pt x="200" y="200"/>
                        <a:pt x="200" y="200"/>
                      </a:cubicBezTo>
                      <a:cubicBezTo>
                        <a:pt x="2600" y="200"/>
                        <a:pt x="2600" y="200"/>
                        <a:pt x="2600" y="200"/>
                      </a:cubicBezTo>
                      <a:cubicBezTo>
                        <a:pt x="2600" y="5300"/>
                        <a:pt x="2600" y="5300"/>
                        <a:pt x="2600" y="5300"/>
                      </a:cubicBezTo>
                      <a:cubicBezTo>
                        <a:pt x="2600" y="5355"/>
                        <a:pt x="2645" y="5400"/>
                        <a:pt x="2700" y="5400"/>
                      </a:cubicBezTo>
                      <a:cubicBezTo>
                        <a:pt x="2755" y="5400"/>
                        <a:pt x="2800" y="5355"/>
                        <a:pt x="2800" y="5300"/>
                      </a:cubicBezTo>
                      <a:cubicBezTo>
                        <a:pt x="2800" y="100"/>
                        <a:pt x="2800" y="100"/>
                        <a:pt x="2800" y="100"/>
                      </a:cubicBezTo>
                      <a:cubicBezTo>
                        <a:pt x="2800" y="45"/>
                        <a:pt x="2755" y="0"/>
                        <a:pt x="27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grpSp>
      <p:sp>
        <p:nvSpPr>
          <p:cNvPr id="47" name="Title 25">
            <a:extLst>
              <a:ext uri="{FF2B5EF4-FFF2-40B4-BE49-F238E27FC236}">
                <a16:creationId xmlns:a16="http://schemas.microsoft.com/office/drawing/2014/main" xmlns="" id="{CEAB0380-432F-4AAB-99E9-FF7C232AE667}"/>
              </a:ext>
            </a:extLst>
          </p:cNvPr>
          <p:cNvSpPr txBox="1">
            <a:spLocks/>
          </p:cNvSpPr>
          <p:nvPr/>
        </p:nvSpPr>
        <p:spPr>
          <a:xfrm>
            <a:off x="483730" y="372014"/>
            <a:ext cx="10969943" cy="711081"/>
          </a:xfrm>
          <a:prstGeom prst="rect">
            <a:avLst/>
          </a:prstGeom>
        </p:spPr>
        <p:txBody>
          <a:bodyPr vert="horz" lIns="0" tIns="60949" rIns="0" bIns="60949" rtlCol="0" anchor="ctr">
            <a:normAutofit fontScale="62500" lnSpcReduction="20000"/>
          </a:bodyPr>
          <a:lstStyle>
            <a:lvl1pPr algn="l" defTabSz="1218987" rtl="0" eaLnBrk="1" latinLnBrk="0" hangingPunct="1">
              <a:spcBef>
                <a:spcPct val="0"/>
              </a:spcBef>
              <a:buNone/>
              <a:defRPr sz="3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IN" dirty="0" smtClean="0"/>
              <a:t>Desarrollo – </a:t>
            </a:r>
            <a:r>
              <a:rPr lang="en-IN" b="0" dirty="0" smtClean="0"/>
              <a:t>Propuesta de Modelo para Establecer Gobierno y Gestión DGT</a:t>
            </a:r>
            <a:endParaRPr lang="en-IN" b="0" dirty="0"/>
          </a:p>
        </p:txBody>
      </p:sp>
      <p:sp>
        <p:nvSpPr>
          <p:cNvPr id="48" name="TextBox 137">
            <a:extLst>
              <a:ext uri="{FF2B5EF4-FFF2-40B4-BE49-F238E27FC236}">
                <a16:creationId xmlns:a16="http://schemas.microsoft.com/office/drawing/2014/main" xmlns="" id="{4A898F8F-ACDC-49FE-AA30-F9FC1439D520}"/>
              </a:ext>
            </a:extLst>
          </p:cNvPr>
          <p:cNvSpPr txBox="1"/>
          <p:nvPr/>
        </p:nvSpPr>
        <p:spPr>
          <a:xfrm>
            <a:off x="1269875" y="1412776"/>
            <a:ext cx="10322931" cy="837152"/>
          </a:xfrm>
          <a:prstGeom prst="rect">
            <a:avLst/>
          </a:prstGeom>
          <a:noFill/>
        </p:spPr>
        <p:txBody>
          <a:bodyPr wrap="square" lIns="0" rIns="0" rtlCol="0" anchor="t">
            <a:spAutoFit/>
          </a:bodyPr>
          <a:lstStyle/>
          <a:p>
            <a:pPr>
              <a:lnSpc>
                <a:spcPct val="110000"/>
              </a:lnSpc>
            </a:pPr>
            <a:r>
              <a:rPr lang="en-US" b="1" kern="0" dirty="0" smtClean="0">
                <a:solidFill>
                  <a:schemeClr val="tx1">
                    <a:lumMod val="65000"/>
                    <a:lumOff val="35000"/>
                  </a:schemeClr>
                </a:solidFill>
                <a:latin typeface="Arial" panose="020B0604020202020204" pitchFamily="34" charset="0"/>
                <a:cs typeface="Arial" panose="020B0604020202020204" pitchFamily="34" charset="0"/>
              </a:rPr>
              <a:t>D</a:t>
            </a:r>
            <a:r>
              <a:rPr lang="en-US" sz="2000" b="1" kern="0" dirty="0">
                <a:solidFill>
                  <a:schemeClr val="tx1">
                    <a:lumMod val="65000"/>
                    <a:lumOff val="35000"/>
                  </a:schemeClr>
                </a:solidFill>
                <a:latin typeface="Arial" panose="020B0604020202020204" pitchFamily="34" charset="0"/>
                <a:cs typeface="Arial" panose="020B0604020202020204" pitchFamily="34" charset="0"/>
              </a:rPr>
              <a:t>efinir Estructuras Organizativas  </a:t>
            </a:r>
            <a:r>
              <a:rPr lang="en-US" sz="2000" kern="0" dirty="0">
                <a:solidFill>
                  <a:schemeClr val="tx1">
                    <a:lumMod val="65000"/>
                    <a:lumOff val="35000"/>
                  </a:schemeClr>
                </a:solidFill>
                <a:latin typeface="Arial" panose="020B0604020202020204" pitchFamily="34" charset="0"/>
                <a:cs typeface="Arial" panose="020B0604020202020204" pitchFamily="34" charset="0"/>
              </a:rPr>
              <a:t> (Roles y Responsabilidades Adaptadas a </a:t>
            </a:r>
            <a:r>
              <a:rPr lang="en-US" sz="2000" kern="0" dirty="0" smtClean="0">
                <a:solidFill>
                  <a:schemeClr val="tx1">
                    <a:lumMod val="65000"/>
                    <a:lumOff val="35000"/>
                  </a:schemeClr>
                </a:solidFill>
                <a:latin typeface="Arial" panose="020B0604020202020204" pitchFamily="34" charset="0"/>
                <a:cs typeface="Arial" panose="020B0604020202020204" pitchFamily="34" charset="0"/>
              </a:rPr>
              <a:t>Cobit)</a:t>
            </a:r>
            <a:endParaRPr lang="en-US" sz="2000" kern="0" dirty="0">
              <a:solidFill>
                <a:schemeClr val="tx1">
                  <a:lumMod val="65000"/>
                  <a:lumOff val="35000"/>
                </a:schemeClr>
              </a:solidFill>
              <a:latin typeface="Arial" panose="020B0604020202020204" pitchFamily="34" charset="0"/>
              <a:cs typeface="Arial" panose="020B0604020202020204" pitchFamily="34" charset="0"/>
            </a:endParaRPr>
          </a:p>
          <a:p>
            <a:pPr>
              <a:lnSpc>
                <a:spcPct val="110000"/>
              </a:lnSpc>
            </a:pPr>
            <a:endParaRPr lang="en-IN" sz="20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9" name="Oval 70">
            <a:extLst>
              <a:ext uri="{FF2B5EF4-FFF2-40B4-BE49-F238E27FC236}">
                <a16:creationId xmlns="" xmlns:a16="http://schemas.microsoft.com/office/drawing/2014/main" xmlns:lc="http://schemas.openxmlformats.org/drawingml/2006/lockedCanvas" id="{3536C22E-2F83-4B26-B6D5-03C94D479B35}"/>
              </a:ext>
            </a:extLst>
          </p:cNvPr>
          <p:cNvSpPr/>
          <p:nvPr/>
        </p:nvSpPr>
        <p:spPr>
          <a:xfrm>
            <a:off x="2202814" y="3379897"/>
            <a:ext cx="1258452" cy="1101677"/>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73" name="Oval 42">
            <a:extLst>
              <a:ext uri="{FF2B5EF4-FFF2-40B4-BE49-F238E27FC236}">
                <a16:creationId xmlns="" xmlns:a16="http://schemas.microsoft.com/office/drawing/2014/main" xmlns:lc="http://schemas.openxmlformats.org/drawingml/2006/lockedCanvas" id="{C09639B2-3442-4DE6-A5A0-41550368DB37}"/>
              </a:ext>
            </a:extLst>
          </p:cNvPr>
          <p:cNvSpPr/>
          <p:nvPr/>
        </p:nvSpPr>
        <p:spPr>
          <a:xfrm>
            <a:off x="2202814" y="3716091"/>
            <a:ext cx="744768" cy="744766"/>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74" name="Oval 45">
            <a:extLst>
              <a:ext uri="{FF2B5EF4-FFF2-40B4-BE49-F238E27FC236}">
                <a16:creationId xmlns="" xmlns:a16="http://schemas.microsoft.com/office/drawing/2014/main" xmlns:lc="http://schemas.openxmlformats.org/drawingml/2006/lockedCanvas" id="{7D463729-8AF9-43D1-8398-1D27FA8E8B39}"/>
              </a:ext>
            </a:extLst>
          </p:cNvPr>
          <p:cNvSpPr/>
          <p:nvPr/>
        </p:nvSpPr>
        <p:spPr>
          <a:xfrm>
            <a:off x="3519985" y="3382209"/>
            <a:ext cx="730085" cy="1024219"/>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75" name="Oval 46">
            <a:extLst>
              <a:ext uri="{FF2B5EF4-FFF2-40B4-BE49-F238E27FC236}">
                <a16:creationId xmlns="" xmlns:a16="http://schemas.microsoft.com/office/drawing/2014/main" xmlns:lc="http://schemas.openxmlformats.org/drawingml/2006/lockedCanvas" id="{3F20A314-D54D-4A5E-9D2C-921900B266DD}"/>
              </a:ext>
            </a:extLst>
          </p:cNvPr>
          <p:cNvSpPr/>
          <p:nvPr/>
        </p:nvSpPr>
        <p:spPr>
          <a:xfrm>
            <a:off x="3977187" y="3281674"/>
            <a:ext cx="844676" cy="1179182"/>
          </a:xfrm>
          <a:prstGeom prst="ellipse">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76" name="Oval 47">
            <a:extLst>
              <a:ext uri="{FF2B5EF4-FFF2-40B4-BE49-F238E27FC236}">
                <a16:creationId xmlns="" xmlns:a16="http://schemas.microsoft.com/office/drawing/2014/main" xmlns:lc="http://schemas.openxmlformats.org/drawingml/2006/lockedCanvas" id="{7F9965BE-5F42-45BE-9EEE-BA5D850C517D}"/>
              </a:ext>
            </a:extLst>
          </p:cNvPr>
          <p:cNvSpPr/>
          <p:nvPr/>
        </p:nvSpPr>
        <p:spPr>
          <a:xfrm>
            <a:off x="428396" y="3379897"/>
            <a:ext cx="1132161" cy="869592"/>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77" name="Oval 49">
            <a:extLst>
              <a:ext uri="{FF2B5EF4-FFF2-40B4-BE49-F238E27FC236}">
                <a16:creationId xmlns="" xmlns:a16="http://schemas.microsoft.com/office/drawing/2014/main" xmlns:lc="http://schemas.openxmlformats.org/drawingml/2006/lockedCanvas" id="{5BC6DDD2-BE3E-41FD-89E1-2A1D16DA1C5E}"/>
              </a:ext>
            </a:extLst>
          </p:cNvPr>
          <p:cNvSpPr/>
          <p:nvPr/>
        </p:nvSpPr>
        <p:spPr>
          <a:xfrm>
            <a:off x="5086300" y="3512483"/>
            <a:ext cx="778607" cy="815453"/>
          </a:xfrm>
          <a:prstGeom prst="ellipse">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78" name="Oval 50">
            <a:extLst>
              <a:ext uri="{FF2B5EF4-FFF2-40B4-BE49-F238E27FC236}">
                <a16:creationId xmlns="" xmlns:a16="http://schemas.microsoft.com/office/drawing/2014/main" xmlns:lc="http://schemas.openxmlformats.org/drawingml/2006/lockedCanvas" id="{B347EB72-C23D-4117-9A59-A111F2E74BC4}"/>
              </a:ext>
            </a:extLst>
          </p:cNvPr>
          <p:cNvSpPr/>
          <p:nvPr/>
        </p:nvSpPr>
        <p:spPr>
          <a:xfrm>
            <a:off x="5707135" y="3471233"/>
            <a:ext cx="559138" cy="880767"/>
          </a:xfrm>
          <a:prstGeom prst="ellipse">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79" name="Oval 51">
            <a:extLst>
              <a:ext uri="{FF2B5EF4-FFF2-40B4-BE49-F238E27FC236}">
                <a16:creationId xmlns="" xmlns:a16="http://schemas.microsoft.com/office/drawing/2014/main" xmlns:lc="http://schemas.openxmlformats.org/drawingml/2006/lockedCanvas" id="{19ED751A-3BDE-4F2B-BA6C-1ABB99580A14}"/>
              </a:ext>
            </a:extLst>
          </p:cNvPr>
          <p:cNvSpPr/>
          <p:nvPr/>
        </p:nvSpPr>
        <p:spPr>
          <a:xfrm>
            <a:off x="6021916" y="3716091"/>
            <a:ext cx="720567" cy="616738"/>
          </a:xfrm>
          <a:prstGeom prst="ellipse">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80" name="Oval 54">
            <a:extLst>
              <a:ext uri="{FF2B5EF4-FFF2-40B4-BE49-F238E27FC236}">
                <a16:creationId xmlns="" xmlns:a16="http://schemas.microsoft.com/office/drawing/2014/main" xmlns:lc="http://schemas.openxmlformats.org/drawingml/2006/lockedCanvas" id="{95824C12-3B2D-427A-947F-E6FE90891C2C}"/>
              </a:ext>
            </a:extLst>
          </p:cNvPr>
          <p:cNvSpPr/>
          <p:nvPr/>
        </p:nvSpPr>
        <p:spPr>
          <a:xfrm>
            <a:off x="7030516" y="3512483"/>
            <a:ext cx="864096" cy="716869"/>
          </a:xfrm>
          <a:prstGeom prst="ellipse">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81" name="Oval 41">
            <a:extLst>
              <a:ext uri="{FF2B5EF4-FFF2-40B4-BE49-F238E27FC236}">
                <a16:creationId xmlns="" xmlns:a16="http://schemas.microsoft.com/office/drawing/2014/main" xmlns:lc="http://schemas.openxmlformats.org/drawingml/2006/lockedCanvas" id="{D1C53BCA-7164-4A7E-AE05-DEABA38B2CC6}"/>
              </a:ext>
            </a:extLst>
          </p:cNvPr>
          <p:cNvSpPr/>
          <p:nvPr/>
        </p:nvSpPr>
        <p:spPr>
          <a:xfrm>
            <a:off x="1547204" y="3471233"/>
            <a:ext cx="877294" cy="857265"/>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82" name="Oval 53">
            <a:extLst>
              <a:ext uri="{FF2B5EF4-FFF2-40B4-BE49-F238E27FC236}">
                <a16:creationId xmlns="" xmlns:a16="http://schemas.microsoft.com/office/drawing/2014/main" xmlns:lc="http://schemas.openxmlformats.org/drawingml/2006/lockedCanvas" id="{4E8D93DA-80FE-401C-879B-A68506D242BA}"/>
              </a:ext>
            </a:extLst>
          </p:cNvPr>
          <p:cNvSpPr/>
          <p:nvPr/>
        </p:nvSpPr>
        <p:spPr>
          <a:xfrm>
            <a:off x="6238428" y="3382209"/>
            <a:ext cx="1175076" cy="96075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83" name="Oval 48">
            <a:extLst>
              <a:ext uri="{FF2B5EF4-FFF2-40B4-BE49-F238E27FC236}">
                <a16:creationId xmlns="" xmlns:a16="http://schemas.microsoft.com/office/drawing/2014/main" xmlns:lc="http://schemas.openxmlformats.org/drawingml/2006/lockedCanvas" id="{B8E741C8-55A0-48A0-91ED-E1258949A0E6}"/>
              </a:ext>
            </a:extLst>
          </p:cNvPr>
          <p:cNvSpPr/>
          <p:nvPr/>
        </p:nvSpPr>
        <p:spPr>
          <a:xfrm>
            <a:off x="4404889" y="3382209"/>
            <a:ext cx="1267004" cy="1021058"/>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84" name="Oval 40">
            <a:extLst>
              <a:ext uri="{FF2B5EF4-FFF2-40B4-BE49-F238E27FC236}">
                <a16:creationId xmlns="" xmlns:a16="http://schemas.microsoft.com/office/drawing/2014/main" xmlns:lc="http://schemas.openxmlformats.org/drawingml/2006/lockedCanvas" id="{A745D773-F99F-40FA-9E39-621F9F3C0247}"/>
              </a:ext>
            </a:extLst>
          </p:cNvPr>
          <p:cNvSpPr/>
          <p:nvPr/>
        </p:nvSpPr>
        <p:spPr>
          <a:xfrm>
            <a:off x="654204" y="3281674"/>
            <a:ext cx="1342107" cy="1076997"/>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85" name="Oval 44">
            <a:extLst>
              <a:ext uri="{FF2B5EF4-FFF2-40B4-BE49-F238E27FC236}">
                <a16:creationId xmlns="" xmlns:a16="http://schemas.microsoft.com/office/drawing/2014/main" xmlns:lc="http://schemas.openxmlformats.org/drawingml/2006/lockedCanvas" id="{B193033A-B552-44CA-9FFA-3E9EE978EFF7}"/>
              </a:ext>
            </a:extLst>
          </p:cNvPr>
          <p:cNvSpPr/>
          <p:nvPr/>
        </p:nvSpPr>
        <p:spPr>
          <a:xfrm>
            <a:off x="2566020" y="3319824"/>
            <a:ext cx="1335770" cy="1176543"/>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cxnSp>
        <p:nvCxnSpPr>
          <p:cNvPr id="86" name="Straight Connector 56">
            <a:extLst>
              <a:ext uri="{FF2B5EF4-FFF2-40B4-BE49-F238E27FC236}">
                <a16:creationId xmlns="" xmlns:a16="http://schemas.microsoft.com/office/drawing/2014/main" xmlns:lc="http://schemas.openxmlformats.org/drawingml/2006/lockedCanvas" id="{7D74A055-4B6C-4290-AA74-C0DCFB704A4F}"/>
              </a:ext>
            </a:extLst>
          </p:cNvPr>
          <p:cNvCxnSpPr>
            <a:cxnSpLocks/>
          </p:cNvCxnSpPr>
          <p:nvPr/>
        </p:nvCxnSpPr>
        <p:spPr>
          <a:xfrm flipV="1">
            <a:off x="1328364" y="2966614"/>
            <a:ext cx="4" cy="209194"/>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0" name="Straight Connector 67">
            <a:extLst>
              <a:ext uri="{FF2B5EF4-FFF2-40B4-BE49-F238E27FC236}">
                <a16:creationId xmlns="" xmlns:a16="http://schemas.microsoft.com/office/drawing/2014/main" xmlns:lc="http://schemas.openxmlformats.org/drawingml/2006/lockedCanvas" id="{1AC05822-8D25-4065-A038-7FBA9E508815}"/>
              </a:ext>
            </a:extLst>
          </p:cNvPr>
          <p:cNvCxnSpPr>
            <a:cxnSpLocks/>
          </p:cNvCxnSpPr>
          <p:nvPr/>
        </p:nvCxnSpPr>
        <p:spPr>
          <a:xfrm flipV="1">
            <a:off x="1399541" y="4544351"/>
            <a:ext cx="0" cy="223916"/>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2" name="Oval 43">
            <a:extLst>
              <a:ext uri="{FF2B5EF4-FFF2-40B4-BE49-F238E27FC236}">
                <a16:creationId xmlns="" xmlns:a16="http://schemas.microsoft.com/office/drawing/2014/main" xmlns:lc="http://schemas.openxmlformats.org/drawingml/2006/lockedCanvas" id="{6F296548-BFC3-4A5A-86D1-06E9F79A47C1}"/>
              </a:ext>
            </a:extLst>
          </p:cNvPr>
          <p:cNvSpPr/>
          <p:nvPr/>
        </p:nvSpPr>
        <p:spPr>
          <a:xfrm>
            <a:off x="2052114" y="3382209"/>
            <a:ext cx="744768" cy="822316"/>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95" name="TextBox 73">
            <a:extLst>
              <a:ext uri="{FF2B5EF4-FFF2-40B4-BE49-F238E27FC236}">
                <a16:creationId xmlns="" xmlns:a16="http://schemas.microsoft.com/office/drawing/2014/main" xmlns:lc="http://schemas.openxmlformats.org/drawingml/2006/lockedCanvas" id="{AF465998-E079-4A20-B2F7-E8D451FC6534}"/>
              </a:ext>
            </a:extLst>
          </p:cNvPr>
          <p:cNvSpPr txBox="1"/>
          <p:nvPr/>
        </p:nvSpPr>
        <p:spPr>
          <a:xfrm>
            <a:off x="522346" y="2348880"/>
            <a:ext cx="1612043" cy="584775"/>
          </a:xfrm>
          <a:prstGeom prst="rect">
            <a:avLst/>
          </a:prstGeom>
          <a:noFill/>
        </p:spPr>
        <p:txBody>
          <a:bodyPr wrap="non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IN" sz="1600" dirty="0" smtClean="0">
                <a:solidFill>
                  <a:schemeClr val="tx1">
                    <a:lumMod val="75000"/>
                    <a:lumOff val="25000"/>
                  </a:schemeClr>
                </a:solidFill>
              </a:rPr>
              <a:t>Director General </a:t>
            </a:r>
          </a:p>
          <a:p>
            <a:pPr algn="ctr"/>
            <a:r>
              <a:rPr lang="en-IN" sz="1600" dirty="0" smtClean="0">
                <a:solidFill>
                  <a:schemeClr val="tx1">
                    <a:lumMod val="75000"/>
                    <a:lumOff val="25000"/>
                  </a:schemeClr>
                </a:solidFill>
              </a:rPr>
              <a:t>Ejecutivo  (CEO)</a:t>
            </a:r>
            <a:endParaRPr lang="en-IN" sz="1600" dirty="0">
              <a:solidFill>
                <a:schemeClr val="tx1">
                  <a:lumMod val="75000"/>
                  <a:lumOff val="25000"/>
                </a:schemeClr>
              </a:solidFill>
            </a:endParaRPr>
          </a:p>
        </p:txBody>
      </p:sp>
      <p:sp>
        <p:nvSpPr>
          <p:cNvPr id="99" name="TextBox 77">
            <a:extLst>
              <a:ext uri="{FF2B5EF4-FFF2-40B4-BE49-F238E27FC236}">
                <a16:creationId xmlns="" xmlns:a16="http://schemas.microsoft.com/office/drawing/2014/main" xmlns:lc="http://schemas.openxmlformats.org/drawingml/2006/lockedCanvas" id="{CFDF468A-5CEE-49F8-AD28-33BFA924CEC9}"/>
              </a:ext>
            </a:extLst>
          </p:cNvPr>
          <p:cNvSpPr txBox="1"/>
          <p:nvPr/>
        </p:nvSpPr>
        <p:spPr>
          <a:xfrm>
            <a:off x="333772" y="4869198"/>
            <a:ext cx="1869042" cy="830997"/>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EC" sz="1600" dirty="0" smtClean="0">
                <a:solidFill>
                  <a:schemeClr val="accent2"/>
                </a:solidFill>
              </a:rPr>
              <a:t>A cargo </a:t>
            </a:r>
            <a:r>
              <a:rPr lang="es-EC" sz="1600" dirty="0">
                <a:solidFill>
                  <a:schemeClr val="accent2"/>
                </a:solidFill>
              </a:rPr>
              <a:t>de la gerencia total de la empresa</a:t>
            </a:r>
            <a:endParaRPr lang="en-IN" sz="1600" dirty="0">
              <a:solidFill>
                <a:schemeClr val="accent2"/>
              </a:solidFill>
            </a:endParaRPr>
          </a:p>
        </p:txBody>
      </p:sp>
      <p:sp>
        <p:nvSpPr>
          <p:cNvPr id="101" name="TextBox 79">
            <a:extLst>
              <a:ext uri="{FF2B5EF4-FFF2-40B4-BE49-F238E27FC236}">
                <a16:creationId xmlns="" xmlns:a16="http://schemas.microsoft.com/office/drawing/2014/main" xmlns:lc="http://schemas.openxmlformats.org/drawingml/2006/lockedCanvas" id="{32F41619-3D2A-4489-B591-B08C2C58AA44}"/>
              </a:ext>
            </a:extLst>
          </p:cNvPr>
          <p:cNvSpPr txBox="1"/>
          <p:nvPr/>
        </p:nvSpPr>
        <p:spPr>
          <a:xfrm>
            <a:off x="4078188" y="4882603"/>
            <a:ext cx="1994255" cy="1077218"/>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EC" sz="1600" dirty="0" smtClean="0">
                <a:solidFill>
                  <a:schemeClr val="accent4"/>
                </a:solidFill>
              </a:rPr>
              <a:t>Responsable de </a:t>
            </a:r>
            <a:r>
              <a:rPr lang="es-EC" sz="1600" dirty="0">
                <a:solidFill>
                  <a:schemeClr val="accent4"/>
                </a:solidFill>
              </a:rPr>
              <a:t>los aspectos de operación de la institución.</a:t>
            </a:r>
            <a:endParaRPr lang="en-IN" sz="1600" dirty="0">
              <a:solidFill>
                <a:schemeClr val="accent4"/>
              </a:solidFill>
            </a:endParaRPr>
          </a:p>
        </p:txBody>
      </p:sp>
      <p:sp>
        <p:nvSpPr>
          <p:cNvPr id="102" name="TextBox 80">
            <a:extLst>
              <a:ext uri="{FF2B5EF4-FFF2-40B4-BE49-F238E27FC236}">
                <a16:creationId xmlns="" xmlns:a16="http://schemas.microsoft.com/office/drawing/2014/main" xmlns:lc="http://schemas.openxmlformats.org/drawingml/2006/lockedCanvas" id="{44B97861-12C1-48A9-88BB-D0F01D404191}"/>
              </a:ext>
            </a:extLst>
          </p:cNvPr>
          <p:cNvSpPr txBox="1"/>
          <p:nvPr/>
        </p:nvSpPr>
        <p:spPr>
          <a:xfrm>
            <a:off x="5878388" y="4882622"/>
            <a:ext cx="1997919" cy="1077218"/>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EC" sz="1600" dirty="0">
                <a:solidFill>
                  <a:schemeClr val="accent5"/>
                </a:solidFill>
              </a:rPr>
              <a:t>R</a:t>
            </a:r>
            <a:r>
              <a:rPr lang="es-EC" sz="1600" dirty="0" smtClean="0">
                <a:solidFill>
                  <a:schemeClr val="accent5"/>
                </a:solidFill>
              </a:rPr>
              <a:t>esponsable </a:t>
            </a:r>
            <a:r>
              <a:rPr lang="es-EC" sz="1600" dirty="0">
                <a:solidFill>
                  <a:schemeClr val="accent5"/>
                </a:solidFill>
              </a:rPr>
              <a:t>de alinear TI con las estrategias del </a:t>
            </a:r>
            <a:r>
              <a:rPr lang="es-EC" sz="1600" dirty="0" smtClean="0">
                <a:solidFill>
                  <a:schemeClr val="accent5"/>
                </a:solidFill>
              </a:rPr>
              <a:t>negocio.</a:t>
            </a:r>
            <a:endParaRPr lang="en-IN" sz="1600" dirty="0">
              <a:solidFill>
                <a:schemeClr val="accent5"/>
              </a:solidFill>
            </a:endParaRPr>
          </a:p>
        </p:txBody>
      </p:sp>
      <p:sp>
        <p:nvSpPr>
          <p:cNvPr id="136" name="TextBox 74">
            <a:extLst>
              <a:ext uri="{FF2B5EF4-FFF2-40B4-BE49-F238E27FC236}">
                <a16:creationId xmlns="" xmlns:a16="http://schemas.microsoft.com/office/drawing/2014/main" xmlns:lc="http://schemas.openxmlformats.org/drawingml/2006/lockedCanvas" id="{8A7D9849-813D-4BF3-A0FB-778F8B973BBF}"/>
              </a:ext>
            </a:extLst>
          </p:cNvPr>
          <p:cNvSpPr txBox="1"/>
          <p:nvPr/>
        </p:nvSpPr>
        <p:spPr>
          <a:xfrm>
            <a:off x="765820" y="3527699"/>
            <a:ext cx="1048685" cy="584775"/>
          </a:xfrm>
          <a:prstGeom prst="rect">
            <a:avLst/>
          </a:prstGeom>
          <a:noFill/>
        </p:spPr>
        <p:txBody>
          <a:bodyPr wrap="non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IN" sz="1600" dirty="0" smtClean="0">
                <a:solidFill>
                  <a:schemeClr val="tx1">
                    <a:lumMod val="75000"/>
                    <a:lumOff val="25000"/>
                  </a:schemeClr>
                </a:solidFill>
              </a:rPr>
              <a:t>Ministro /</a:t>
            </a:r>
          </a:p>
          <a:p>
            <a:pPr algn="ctr"/>
            <a:r>
              <a:rPr lang="en-IN" sz="1600" dirty="0" smtClean="0">
                <a:solidFill>
                  <a:schemeClr val="tx1">
                    <a:lumMod val="75000"/>
                    <a:lumOff val="25000"/>
                  </a:schemeClr>
                </a:solidFill>
              </a:rPr>
              <a:t>Despacho </a:t>
            </a:r>
            <a:endParaRPr lang="en-IN" sz="1600" dirty="0">
              <a:solidFill>
                <a:schemeClr val="tx1">
                  <a:lumMod val="75000"/>
                  <a:lumOff val="25000"/>
                </a:schemeClr>
              </a:solidFill>
            </a:endParaRPr>
          </a:p>
        </p:txBody>
      </p:sp>
      <p:sp>
        <p:nvSpPr>
          <p:cNvPr id="137" name="TextBox 73">
            <a:extLst>
              <a:ext uri="{FF2B5EF4-FFF2-40B4-BE49-F238E27FC236}">
                <a16:creationId xmlns="" xmlns:a16="http://schemas.microsoft.com/office/drawing/2014/main" xmlns:lc="http://schemas.openxmlformats.org/drawingml/2006/lockedCanvas" id="{AF465998-E079-4A20-B2F7-E8D451FC6534}"/>
              </a:ext>
            </a:extLst>
          </p:cNvPr>
          <p:cNvSpPr txBox="1"/>
          <p:nvPr/>
        </p:nvSpPr>
        <p:spPr>
          <a:xfrm>
            <a:off x="2422004" y="2380052"/>
            <a:ext cx="1612043" cy="584775"/>
          </a:xfrm>
          <a:prstGeom prst="rect">
            <a:avLst/>
          </a:prstGeom>
          <a:noFill/>
        </p:spPr>
        <p:txBody>
          <a:bodyPr wrap="non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IN" sz="1600" dirty="0" smtClean="0">
                <a:solidFill>
                  <a:schemeClr val="tx1">
                    <a:lumMod val="75000"/>
                    <a:lumOff val="25000"/>
                  </a:schemeClr>
                </a:solidFill>
              </a:rPr>
              <a:t>Director General </a:t>
            </a:r>
          </a:p>
          <a:p>
            <a:pPr algn="ctr"/>
            <a:r>
              <a:rPr lang="en-IN" sz="1600" dirty="0" smtClean="0">
                <a:solidFill>
                  <a:schemeClr val="tx1">
                    <a:lumMod val="75000"/>
                    <a:lumOff val="25000"/>
                  </a:schemeClr>
                </a:solidFill>
              </a:rPr>
              <a:t>Financiero (CEO)</a:t>
            </a:r>
            <a:endParaRPr lang="en-IN" sz="1600" dirty="0">
              <a:solidFill>
                <a:schemeClr val="tx1">
                  <a:lumMod val="75000"/>
                  <a:lumOff val="25000"/>
                </a:schemeClr>
              </a:solidFill>
            </a:endParaRPr>
          </a:p>
        </p:txBody>
      </p:sp>
      <p:cxnSp>
        <p:nvCxnSpPr>
          <p:cNvPr id="138" name="Straight Connector 56">
            <a:extLst>
              <a:ext uri="{FF2B5EF4-FFF2-40B4-BE49-F238E27FC236}">
                <a16:creationId xmlns="" xmlns:a16="http://schemas.microsoft.com/office/drawing/2014/main" xmlns:lc="http://schemas.openxmlformats.org/drawingml/2006/lockedCanvas" id="{7D74A055-4B6C-4290-AA74-C0DCFB704A4F}"/>
              </a:ext>
            </a:extLst>
          </p:cNvPr>
          <p:cNvCxnSpPr>
            <a:cxnSpLocks/>
          </p:cNvCxnSpPr>
          <p:nvPr/>
        </p:nvCxnSpPr>
        <p:spPr>
          <a:xfrm flipV="1">
            <a:off x="3214092" y="3038622"/>
            <a:ext cx="4" cy="209194"/>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9" name="TextBox 74">
            <a:extLst>
              <a:ext uri="{FF2B5EF4-FFF2-40B4-BE49-F238E27FC236}">
                <a16:creationId xmlns="" xmlns:a16="http://schemas.microsoft.com/office/drawing/2014/main" xmlns:lc="http://schemas.openxmlformats.org/drawingml/2006/lockedCanvas" id="{8A7D9849-813D-4BF3-A0FB-778F8B973BBF}"/>
              </a:ext>
            </a:extLst>
          </p:cNvPr>
          <p:cNvSpPr txBox="1"/>
          <p:nvPr/>
        </p:nvSpPr>
        <p:spPr>
          <a:xfrm>
            <a:off x="2710036" y="3671153"/>
            <a:ext cx="1051762" cy="584775"/>
          </a:xfrm>
          <a:prstGeom prst="rect">
            <a:avLst/>
          </a:prstGeom>
          <a:noFill/>
        </p:spPr>
        <p:txBody>
          <a:bodyPr wrap="non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IN" sz="1600" dirty="0" smtClean="0">
                <a:solidFill>
                  <a:schemeClr val="tx1">
                    <a:lumMod val="75000"/>
                    <a:lumOff val="25000"/>
                  </a:schemeClr>
                </a:solidFill>
              </a:rPr>
              <a:t>Director</a:t>
            </a:r>
          </a:p>
          <a:p>
            <a:pPr algn="ctr"/>
            <a:r>
              <a:rPr lang="en-IN" sz="1600" dirty="0" smtClean="0">
                <a:solidFill>
                  <a:schemeClr val="tx1">
                    <a:lumMod val="75000"/>
                    <a:lumOff val="25000"/>
                  </a:schemeClr>
                </a:solidFill>
              </a:rPr>
              <a:t>Financiero</a:t>
            </a:r>
          </a:p>
        </p:txBody>
      </p:sp>
      <p:sp>
        <p:nvSpPr>
          <p:cNvPr id="141" name="TextBox 74">
            <a:extLst>
              <a:ext uri="{FF2B5EF4-FFF2-40B4-BE49-F238E27FC236}">
                <a16:creationId xmlns="" xmlns:a16="http://schemas.microsoft.com/office/drawing/2014/main" xmlns:lc="http://schemas.openxmlformats.org/drawingml/2006/lockedCanvas" id="{8A7D9849-813D-4BF3-A0FB-778F8B973BBF}"/>
              </a:ext>
            </a:extLst>
          </p:cNvPr>
          <p:cNvSpPr txBox="1"/>
          <p:nvPr/>
        </p:nvSpPr>
        <p:spPr>
          <a:xfrm>
            <a:off x="4421816" y="3671153"/>
            <a:ext cx="1228606" cy="584775"/>
          </a:xfrm>
          <a:prstGeom prst="rect">
            <a:avLst/>
          </a:prstGeom>
          <a:noFill/>
        </p:spPr>
        <p:txBody>
          <a:bodyPr wrap="non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IN" sz="1600" dirty="0" smtClean="0">
                <a:solidFill>
                  <a:schemeClr val="tx1">
                    <a:lumMod val="75000"/>
                    <a:lumOff val="25000"/>
                  </a:schemeClr>
                </a:solidFill>
              </a:rPr>
              <a:t>Coordinador</a:t>
            </a:r>
          </a:p>
          <a:p>
            <a:pPr algn="ctr"/>
            <a:r>
              <a:rPr lang="en-IN" sz="1600" dirty="0" smtClean="0">
                <a:solidFill>
                  <a:schemeClr val="tx1">
                    <a:lumMod val="75000"/>
                    <a:lumOff val="25000"/>
                  </a:schemeClr>
                </a:solidFill>
              </a:rPr>
              <a:t>CGP</a:t>
            </a:r>
            <a:endParaRPr lang="en-IN" sz="1600" dirty="0">
              <a:solidFill>
                <a:schemeClr val="tx1">
                  <a:lumMod val="75000"/>
                  <a:lumOff val="25000"/>
                </a:schemeClr>
              </a:solidFill>
            </a:endParaRPr>
          </a:p>
        </p:txBody>
      </p:sp>
      <p:sp>
        <p:nvSpPr>
          <p:cNvPr id="142" name="TextBox 73">
            <a:extLst>
              <a:ext uri="{FF2B5EF4-FFF2-40B4-BE49-F238E27FC236}">
                <a16:creationId xmlns="" xmlns:a16="http://schemas.microsoft.com/office/drawing/2014/main" xmlns:lc="http://schemas.openxmlformats.org/drawingml/2006/lockedCanvas" id="{AF465998-E079-4A20-B2F7-E8D451FC6534}"/>
              </a:ext>
            </a:extLst>
          </p:cNvPr>
          <p:cNvSpPr txBox="1"/>
          <p:nvPr/>
        </p:nvSpPr>
        <p:spPr>
          <a:xfrm>
            <a:off x="4266345" y="2383720"/>
            <a:ext cx="1612043" cy="584775"/>
          </a:xfrm>
          <a:prstGeom prst="rect">
            <a:avLst/>
          </a:prstGeom>
          <a:noFill/>
        </p:spPr>
        <p:txBody>
          <a:bodyPr wrap="non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IN" sz="1600" dirty="0" smtClean="0">
                <a:solidFill>
                  <a:schemeClr val="tx1">
                    <a:lumMod val="75000"/>
                    <a:lumOff val="25000"/>
                  </a:schemeClr>
                </a:solidFill>
              </a:rPr>
              <a:t>Director General </a:t>
            </a:r>
          </a:p>
          <a:p>
            <a:pPr algn="ctr"/>
            <a:r>
              <a:rPr lang="en-IN" sz="1600" dirty="0" smtClean="0">
                <a:solidFill>
                  <a:schemeClr val="tx1">
                    <a:lumMod val="75000"/>
                    <a:lumOff val="25000"/>
                  </a:schemeClr>
                </a:solidFill>
              </a:rPr>
              <a:t>Operativo (COO)</a:t>
            </a:r>
            <a:endParaRPr lang="en-IN" sz="1600" dirty="0">
              <a:solidFill>
                <a:schemeClr val="tx1">
                  <a:lumMod val="75000"/>
                  <a:lumOff val="25000"/>
                </a:schemeClr>
              </a:solidFill>
            </a:endParaRPr>
          </a:p>
        </p:txBody>
      </p:sp>
      <p:cxnSp>
        <p:nvCxnSpPr>
          <p:cNvPr id="143" name="Straight Connector 56">
            <a:extLst>
              <a:ext uri="{FF2B5EF4-FFF2-40B4-BE49-F238E27FC236}">
                <a16:creationId xmlns="" xmlns:a16="http://schemas.microsoft.com/office/drawing/2014/main" xmlns:lc="http://schemas.openxmlformats.org/drawingml/2006/lockedCanvas" id="{7D74A055-4B6C-4290-AA74-C0DCFB704A4F}"/>
              </a:ext>
            </a:extLst>
          </p:cNvPr>
          <p:cNvCxnSpPr>
            <a:cxnSpLocks/>
          </p:cNvCxnSpPr>
          <p:nvPr/>
        </p:nvCxnSpPr>
        <p:spPr>
          <a:xfrm flipV="1">
            <a:off x="5086296" y="3031792"/>
            <a:ext cx="4" cy="209194"/>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4" name="TextBox 77">
            <a:extLst>
              <a:ext uri="{FF2B5EF4-FFF2-40B4-BE49-F238E27FC236}">
                <a16:creationId xmlns="" xmlns:a16="http://schemas.microsoft.com/office/drawing/2014/main" xmlns:lc="http://schemas.openxmlformats.org/drawingml/2006/lockedCanvas" id="{CFDF468A-5CEE-49F8-AD28-33BFA924CEC9}"/>
              </a:ext>
            </a:extLst>
          </p:cNvPr>
          <p:cNvSpPr txBox="1"/>
          <p:nvPr/>
        </p:nvSpPr>
        <p:spPr>
          <a:xfrm>
            <a:off x="2100667" y="4882603"/>
            <a:ext cx="2121537" cy="830997"/>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EC" sz="1600" dirty="0" smtClean="0">
                <a:solidFill>
                  <a:schemeClr val="accent1"/>
                </a:solidFill>
              </a:rPr>
              <a:t>Responsable de </a:t>
            </a:r>
            <a:r>
              <a:rPr lang="es-EC" sz="1600" dirty="0">
                <a:solidFill>
                  <a:schemeClr val="accent1"/>
                </a:solidFill>
              </a:rPr>
              <a:t>todos los aspectos de la gestión financiera</a:t>
            </a:r>
            <a:endParaRPr lang="en-IN" sz="1600" dirty="0">
              <a:solidFill>
                <a:schemeClr val="accent1"/>
              </a:solidFill>
            </a:endParaRPr>
          </a:p>
        </p:txBody>
      </p:sp>
      <p:sp>
        <p:nvSpPr>
          <p:cNvPr id="145" name="TextBox 73">
            <a:extLst>
              <a:ext uri="{FF2B5EF4-FFF2-40B4-BE49-F238E27FC236}">
                <a16:creationId xmlns="" xmlns:a16="http://schemas.microsoft.com/office/drawing/2014/main" xmlns:lc="http://schemas.openxmlformats.org/drawingml/2006/lockedCanvas" id="{AF465998-E079-4A20-B2F7-E8D451FC6534}"/>
              </a:ext>
            </a:extLst>
          </p:cNvPr>
          <p:cNvSpPr txBox="1"/>
          <p:nvPr/>
        </p:nvSpPr>
        <p:spPr>
          <a:xfrm>
            <a:off x="6045260" y="2375009"/>
            <a:ext cx="1606979" cy="584775"/>
          </a:xfrm>
          <a:prstGeom prst="rect">
            <a:avLst/>
          </a:prstGeom>
          <a:noFill/>
        </p:spPr>
        <p:txBody>
          <a:bodyPr wrap="non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IN" sz="1600" dirty="0" smtClean="0">
                <a:solidFill>
                  <a:schemeClr val="tx1">
                    <a:lumMod val="75000"/>
                    <a:lumOff val="25000"/>
                  </a:schemeClr>
                </a:solidFill>
              </a:rPr>
              <a:t>Director de </a:t>
            </a:r>
          </a:p>
          <a:p>
            <a:pPr algn="ctr"/>
            <a:r>
              <a:rPr lang="en-IN" sz="1600" dirty="0" smtClean="0">
                <a:solidFill>
                  <a:schemeClr val="tx1">
                    <a:lumMod val="75000"/>
                    <a:lumOff val="25000"/>
                  </a:schemeClr>
                </a:solidFill>
              </a:rPr>
              <a:t>Informática (CIO)</a:t>
            </a:r>
            <a:endParaRPr lang="en-IN" sz="1600" dirty="0">
              <a:solidFill>
                <a:schemeClr val="tx1">
                  <a:lumMod val="75000"/>
                  <a:lumOff val="25000"/>
                </a:schemeClr>
              </a:solidFill>
            </a:endParaRPr>
          </a:p>
        </p:txBody>
      </p:sp>
      <p:sp>
        <p:nvSpPr>
          <p:cNvPr id="146" name="TextBox 74">
            <a:extLst>
              <a:ext uri="{FF2B5EF4-FFF2-40B4-BE49-F238E27FC236}">
                <a16:creationId xmlns="" xmlns:a16="http://schemas.microsoft.com/office/drawing/2014/main" xmlns:lc="http://schemas.openxmlformats.org/drawingml/2006/lockedCanvas" id="{8A7D9849-813D-4BF3-A0FB-778F8B973BBF}"/>
              </a:ext>
            </a:extLst>
          </p:cNvPr>
          <p:cNvSpPr txBox="1"/>
          <p:nvPr/>
        </p:nvSpPr>
        <p:spPr>
          <a:xfrm>
            <a:off x="6382444" y="3607856"/>
            <a:ext cx="864467" cy="584775"/>
          </a:xfrm>
          <a:prstGeom prst="rect">
            <a:avLst/>
          </a:prstGeom>
          <a:noFill/>
        </p:spPr>
        <p:txBody>
          <a:bodyPr wrap="non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IN" sz="1600" dirty="0" smtClean="0">
                <a:solidFill>
                  <a:schemeClr val="tx1">
                    <a:lumMod val="75000"/>
                    <a:lumOff val="25000"/>
                  </a:schemeClr>
                </a:solidFill>
              </a:rPr>
              <a:t>Director</a:t>
            </a:r>
          </a:p>
          <a:p>
            <a:pPr algn="ctr"/>
            <a:r>
              <a:rPr lang="en-IN" sz="1600" dirty="0" smtClean="0">
                <a:solidFill>
                  <a:schemeClr val="tx1">
                    <a:lumMod val="75000"/>
                    <a:lumOff val="25000"/>
                  </a:schemeClr>
                </a:solidFill>
              </a:rPr>
              <a:t>DGT</a:t>
            </a:r>
            <a:endParaRPr lang="en-IN" sz="1600" dirty="0">
              <a:solidFill>
                <a:schemeClr val="tx1">
                  <a:lumMod val="75000"/>
                  <a:lumOff val="25000"/>
                </a:schemeClr>
              </a:solidFill>
            </a:endParaRPr>
          </a:p>
        </p:txBody>
      </p:sp>
      <p:sp>
        <p:nvSpPr>
          <p:cNvPr id="147" name="Oval 11"/>
          <p:cNvSpPr/>
          <p:nvPr/>
        </p:nvSpPr>
        <p:spPr>
          <a:xfrm>
            <a:off x="7462564" y="3247816"/>
            <a:ext cx="1055460" cy="1234040"/>
          </a:xfrm>
          <a:prstGeom prst="ellipse">
            <a:avLst/>
          </a:prstGeom>
          <a:solidFill>
            <a:srgbClr val="0E6579">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sz="1400" b="1" dirty="0">
              <a:latin typeface="Arial" pitchFamily="34" charset="0"/>
              <a:cs typeface="Arial" pitchFamily="34" charset="0"/>
            </a:endParaRPr>
          </a:p>
        </p:txBody>
      </p:sp>
      <p:sp>
        <p:nvSpPr>
          <p:cNvPr id="150" name="Oval 11"/>
          <p:cNvSpPr/>
          <p:nvPr/>
        </p:nvSpPr>
        <p:spPr>
          <a:xfrm>
            <a:off x="7894612" y="3319824"/>
            <a:ext cx="1802853" cy="1065133"/>
          </a:xfrm>
          <a:prstGeom prst="ellipse">
            <a:avLst/>
          </a:prstGeom>
          <a:ln>
            <a:solidFill>
              <a:srgbClr val="0E6579"/>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r>
              <a:rPr lang="es-EC" sz="1600" dirty="0">
                <a:solidFill>
                  <a:schemeClr val="tx1">
                    <a:lumMod val="75000"/>
                    <a:lumOff val="25000"/>
                  </a:schemeClr>
                </a:solidFill>
              </a:rPr>
              <a:t>Oficial de Seguridad de </a:t>
            </a:r>
            <a:r>
              <a:rPr lang="es-EC" sz="1600" dirty="0" smtClean="0">
                <a:solidFill>
                  <a:schemeClr val="tx1">
                    <a:lumMod val="75000"/>
                    <a:lumOff val="25000"/>
                  </a:schemeClr>
                </a:solidFill>
              </a:rPr>
              <a:t>la Información</a:t>
            </a:r>
            <a:endParaRPr lang="en-IN" sz="1600" dirty="0">
              <a:solidFill>
                <a:schemeClr val="tx1">
                  <a:lumMod val="75000"/>
                  <a:lumOff val="25000"/>
                </a:schemeClr>
              </a:solidFill>
            </a:endParaRPr>
          </a:p>
        </p:txBody>
      </p:sp>
      <p:sp>
        <p:nvSpPr>
          <p:cNvPr id="151" name="TextBox 80">
            <a:extLst>
              <a:ext uri="{FF2B5EF4-FFF2-40B4-BE49-F238E27FC236}">
                <a16:creationId xmlns="" xmlns:a16="http://schemas.microsoft.com/office/drawing/2014/main" xmlns:lc="http://schemas.openxmlformats.org/drawingml/2006/lockedCanvas" id="{44B97861-12C1-48A9-88BB-D0F01D404191}"/>
              </a:ext>
            </a:extLst>
          </p:cNvPr>
          <p:cNvSpPr txBox="1"/>
          <p:nvPr/>
        </p:nvSpPr>
        <p:spPr>
          <a:xfrm>
            <a:off x="7750596" y="4876705"/>
            <a:ext cx="2088232" cy="1323439"/>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EC" sz="1600" dirty="0">
                <a:solidFill>
                  <a:srgbClr val="0E6579"/>
                </a:solidFill>
              </a:rPr>
              <a:t>R</a:t>
            </a:r>
            <a:r>
              <a:rPr lang="es-EC" sz="1600" dirty="0" smtClean="0">
                <a:solidFill>
                  <a:srgbClr val="0E6579"/>
                </a:solidFill>
              </a:rPr>
              <a:t>esponsable </a:t>
            </a:r>
            <a:r>
              <a:rPr lang="es-EC" sz="1600" dirty="0">
                <a:solidFill>
                  <a:srgbClr val="0E6579"/>
                </a:solidFill>
              </a:rPr>
              <a:t>de todos los aspectos de la seguridad de la información de la institución</a:t>
            </a:r>
            <a:endParaRPr lang="en-IN" sz="1600" dirty="0">
              <a:solidFill>
                <a:srgbClr val="0E6579"/>
              </a:solidFill>
            </a:endParaRPr>
          </a:p>
        </p:txBody>
      </p:sp>
      <p:sp>
        <p:nvSpPr>
          <p:cNvPr id="154" name="Oval 47">
            <a:extLst>
              <a:ext uri="{FF2B5EF4-FFF2-40B4-BE49-F238E27FC236}">
                <a16:creationId xmlns="" xmlns:a16="http://schemas.microsoft.com/office/drawing/2014/main" xmlns:lc="http://schemas.openxmlformats.org/drawingml/2006/lockedCanvas" id="{7F9965BE-5F42-45BE-9EEE-BA5D850C517D}"/>
              </a:ext>
            </a:extLst>
          </p:cNvPr>
          <p:cNvSpPr/>
          <p:nvPr/>
        </p:nvSpPr>
        <p:spPr>
          <a:xfrm>
            <a:off x="9740721" y="3532297"/>
            <a:ext cx="1132161" cy="869592"/>
          </a:xfrm>
          <a:prstGeom prst="ellipse">
            <a:avLst/>
          </a:prstGeom>
          <a:solidFill>
            <a:srgbClr val="73267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155" name="Oval 41">
            <a:extLst>
              <a:ext uri="{FF2B5EF4-FFF2-40B4-BE49-F238E27FC236}">
                <a16:creationId xmlns="" xmlns:a16="http://schemas.microsoft.com/office/drawing/2014/main" xmlns:lc="http://schemas.openxmlformats.org/drawingml/2006/lockedCanvas" id="{D1C53BCA-7164-4A7E-AE05-DEABA38B2CC6}"/>
              </a:ext>
            </a:extLst>
          </p:cNvPr>
          <p:cNvSpPr/>
          <p:nvPr/>
        </p:nvSpPr>
        <p:spPr>
          <a:xfrm>
            <a:off x="10859529" y="3463840"/>
            <a:ext cx="877294" cy="857265"/>
          </a:xfrm>
          <a:prstGeom prst="ellipse">
            <a:avLst/>
          </a:prstGeom>
          <a:solidFill>
            <a:srgbClr val="73267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156" name="Oval 40">
            <a:extLst>
              <a:ext uri="{FF2B5EF4-FFF2-40B4-BE49-F238E27FC236}">
                <a16:creationId xmlns="" xmlns:a16="http://schemas.microsoft.com/office/drawing/2014/main" xmlns:lc="http://schemas.openxmlformats.org/drawingml/2006/lockedCanvas" id="{A745D773-F99F-40FA-9E39-621F9F3C0247}"/>
              </a:ext>
            </a:extLst>
          </p:cNvPr>
          <p:cNvSpPr/>
          <p:nvPr/>
        </p:nvSpPr>
        <p:spPr>
          <a:xfrm>
            <a:off x="9966529" y="3391832"/>
            <a:ext cx="1342107" cy="1076997"/>
          </a:xfrm>
          <a:prstGeom prst="ellipse">
            <a:avLst/>
          </a:prstGeom>
          <a:solidFill>
            <a:schemeClr val="bg1"/>
          </a:solidFill>
          <a:ln w="38100">
            <a:solidFill>
              <a:srgbClr val="732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157" name="TextBox 74">
            <a:extLst>
              <a:ext uri="{FF2B5EF4-FFF2-40B4-BE49-F238E27FC236}">
                <a16:creationId xmlns="" xmlns:a16="http://schemas.microsoft.com/office/drawing/2014/main" xmlns:lc="http://schemas.openxmlformats.org/drawingml/2006/lockedCanvas" id="{8A7D9849-813D-4BF3-A0FB-778F8B973BBF}"/>
              </a:ext>
            </a:extLst>
          </p:cNvPr>
          <p:cNvSpPr txBox="1"/>
          <p:nvPr/>
        </p:nvSpPr>
        <p:spPr>
          <a:xfrm>
            <a:off x="10090455" y="3568947"/>
            <a:ext cx="1044517" cy="830997"/>
          </a:xfrm>
          <a:prstGeom prst="rect">
            <a:avLst/>
          </a:prstGeom>
          <a:noFill/>
        </p:spPr>
        <p:txBody>
          <a:bodyPr wrap="non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IN" sz="1600" dirty="0" smtClean="0">
                <a:solidFill>
                  <a:schemeClr val="tx1">
                    <a:lumMod val="75000"/>
                    <a:lumOff val="25000"/>
                  </a:schemeClr>
                </a:solidFill>
              </a:rPr>
              <a:t>Directores</a:t>
            </a:r>
          </a:p>
          <a:p>
            <a:pPr algn="ctr"/>
            <a:r>
              <a:rPr lang="en-IN" sz="1600" dirty="0">
                <a:solidFill>
                  <a:schemeClr val="tx1">
                    <a:lumMod val="75000"/>
                    <a:lumOff val="25000"/>
                  </a:schemeClr>
                </a:solidFill>
              </a:rPr>
              <a:t>t</a:t>
            </a:r>
            <a:r>
              <a:rPr lang="en-IN" sz="1600" dirty="0" smtClean="0">
                <a:solidFill>
                  <a:schemeClr val="tx1">
                    <a:lumMod val="75000"/>
                    <a:lumOff val="25000"/>
                  </a:schemeClr>
                </a:solidFill>
              </a:rPr>
              <a:t>odas las </a:t>
            </a:r>
          </a:p>
          <a:p>
            <a:pPr algn="ctr"/>
            <a:r>
              <a:rPr lang="en-IN" sz="1600" dirty="0" smtClean="0">
                <a:solidFill>
                  <a:schemeClr val="tx1">
                    <a:lumMod val="75000"/>
                    <a:lumOff val="25000"/>
                  </a:schemeClr>
                </a:solidFill>
              </a:rPr>
              <a:t>áreas</a:t>
            </a:r>
            <a:endParaRPr lang="en-IN" sz="1600" dirty="0">
              <a:solidFill>
                <a:schemeClr val="tx1">
                  <a:lumMod val="75000"/>
                  <a:lumOff val="25000"/>
                </a:schemeClr>
              </a:solidFill>
            </a:endParaRPr>
          </a:p>
        </p:txBody>
      </p:sp>
      <p:sp>
        <p:nvSpPr>
          <p:cNvPr id="158" name="TextBox 80">
            <a:extLst>
              <a:ext uri="{FF2B5EF4-FFF2-40B4-BE49-F238E27FC236}">
                <a16:creationId xmlns="" xmlns:a16="http://schemas.microsoft.com/office/drawing/2014/main" xmlns:lc="http://schemas.openxmlformats.org/drawingml/2006/lockedCanvas" id="{44B97861-12C1-48A9-88BB-D0F01D404191}"/>
              </a:ext>
            </a:extLst>
          </p:cNvPr>
          <p:cNvSpPr txBox="1"/>
          <p:nvPr/>
        </p:nvSpPr>
        <p:spPr>
          <a:xfrm>
            <a:off x="9838828" y="4876705"/>
            <a:ext cx="2088232" cy="1323439"/>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EC" sz="1600" dirty="0" smtClean="0">
                <a:solidFill>
                  <a:srgbClr val="732670"/>
                </a:solidFill>
              </a:rPr>
              <a:t>Responsable </a:t>
            </a:r>
            <a:r>
              <a:rPr lang="es-EC" sz="1600" dirty="0">
                <a:solidFill>
                  <a:srgbClr val="732670"/>
                </a:solidFill>
              </a:rPr>
              <a:t>de la operación de una unidad de negocio específica o de una subsidiaria.</a:t>
            </a:r>
            <a:endParaRPr lang="en-IN" sz="1600" dirty="0">
              <a:solidFill>
                <a:srgbClr val="732670"/>
              </a:solidFill>
            </a:endParaRPr>
          </a:p>
        </p:txBody>
      </p:sp>
      <p:sp>
        <p:nvSpPr>
          <p:cNvPr id="159" name="TextBox 73">
            <a:extLst>
              <a:ext uri="{FF2B5EF4-FFF2-40B4-BE49-F238E27FC236}">
                <a16:creationId xmlns="" xmlns:a16="http://schemas.microsoft.com/office/drawing/2014/main" xmlns:lc="http://schemas.openxmlformats.org/drawingml/2006/lockedCanvas" id="{AF465998-E079-4A20-B2F7-E8D451FC6534}"/>
              </a:ext>
            </a:extLst>
          </p:cNvPr>
          <p:cNvSpPr txBox="1"/>
          <p:nvPr/>
        </p:nvSpPr>
        <p:spPr>
          <a:xfrm>
            <a:off x="7894612" y="2375009"/>
            <a:ext cx="1754904" cy="584775"/>
          </a:xfrm>
          <a:prstGeom prst="rect">
            <a:avLst/>
          </a:prstGeom>
          <a:noFill/>
        </p:spPr>
        <p:txBody>
          <a:bodyPr wrap="non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EC" sz="1600" dirty="0">
                <a:solidFill>
                  <a:schemeClr val="tx1">
                    <a:lumMod val="75000"/>
                    <a:lumOff val="25000"/>
                  </a:schemeClr>
                </a:solidFill>
              </a:rPr>
              <a:t>Seguridad de la </a:t>
            </a:r>
            <a:endParaRPr lang="es-EC" sz="1600" dirty="0" smtClean="0">
              <a:solidFill>
                <a:schemeClr val="tx1">
                  <a:lumMod val="75000"/>
                  <a:lumOff val="25000"/>
                </a:schemeClr>
              </a:solidFill>
            </a:endParaRPr>
          </a:p>
          <a:p>
            <a:pPr algn="ctr"/>
            <a:r>
              <a:rPr lang="es-EC" sz="1600" dirty="0" smtClean="0">
                <a:solidFill>
                  <a:schemeClr val="tx1">
                    <a:lumMod val="75000"/>
                    <a:lumOff val="25000"/>
                  </a:schemeClr>
                </a:solidFill>
              </a:rPr>
              <a:t>Información </a:t>
            </a:r>
            <a:r>
              <a:rPr lang="es-EC" sz="1600" dirty="0">
                <a:solidFill>
                  <a:schemeClr val="tx1">
                    <a:lumMod val="75000"/>
                    <a:lumOff val="25000"/>
                  </a:schemeClr>
                </a:solidFill>
              </a:rPr>
              <a:t>(CISO)</a:t>
            </a:r>
            <a:endParaRPr lang="en-IN" sz="1600" dirty="0">
              <a:solidFill>
                <a:schemeClr val="tx1">
                  <a:lumMod val="75000"/>
                  <a:lumOff val="25000"/>
                </a:schemeClr>
              </a:solidFill>
            </a:endParaRPr>
          </a:p>
        </p:txBody>
      </p:sp>
      <p:sp>
        <p:nvSpPr>
          <p:cNvPr id="160" name="TextBox 73">
            <a:extLst>
              <a:ext uri="{FF2B5EF4-FFF2-40B4-BE49-F238E27FC236}">
                <a16:creationId xmlns="" xmlns:a16="http://schemas.microsoft.com/office/drawing/2014/main" xmlns:lc="http://schemas.openxmlformats.org/drawingml/2006/lockedCanvas" id="{AF465998-E079-4A20-B2F7-E8D451FC6534}"/>
              </a:ext>
            </a:extLst>
          </p:cNvPr>
          <p:cNvSpPr txBox="1"/>
          <p:nvPr/>
        </p:nvSpPr>
        <p:spPr>
          <a:xfrm>
            <a:off x="9956638" y="2383720"/>
            <a:ext cx="1250342" cy="584775"/>
          </a:xfrm>
          <a:prstGeom prst="rect">
            <a:avLst/>
          </a:prstGeom>
          <a:noFill/>
        </p:spPr>
        <p:txBody>
          <a:bodyPr wrap="non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IN" sz="1600" dirty="0" smtClean="0">
                <a:solidFill>
                  <a:schemeClr val="tx1">
                    <a:lumMod val="75000"/>
                    <a:lumOff val="25000"/>
                  </a:schemeClr>
                </a:solidFill>
              </a:rPr>
              <a:t>Ejecutivo </a:t>
            </a:r>
            <a:r>
              <a:rPr lang="en-IN" sz="1600" dirty="0">
                <a:solidFill>
                  <a:schemeClr val="tx1">
                    <a:lumMod val="75000"/>
                    <a:lumOff val="25000"/>
                  </a:schemeClr>
                </a:solidFill>
              </a:rPr>
              <a:t>de </a:t>
            </a:r>
          </a:p>
          <a:p>
            <a:pPr algn="ctr"/>
            <a:r>
              <a:rPr lang="en-IN" sz="1600" dirty="0" smtClean="0">
                <a:solidFill>
                  <a:schemeClr val="tx1">
                    <a:lumMod val="75000"/>
                    <a:lumOff val="25000"/>
                  </a:schemeClr>
                </a:solidFill>
              </a:rPr>
              <a:t>Negocio</a:t>
            </a:r>
            <a:endParaRPr lang="en-IN" sz="1600" dirty="0">
              <a:solidFill>
                <a:schemeClr val="tx1">
                  <a:lumMod val="75000"/>
                  <a:lumOff val="25000"/>
                </a:schemeClr>
              </a:solidFill>
            </a:endParaRPr>
          </a:p>
        </p:txBody>
      </p:sp>
      <p:cxnSp>
        <p:nvCxnSpPr>
          <p:cNvPr id="161" name="Straight Connector 56">
            <a:extLst>
              <a:ext uri="{FF2B5EF4-FFF2-40B4-BE49-F238E27FC236}">
                <a16:creationId xmlns="" xmlns:a16="http://schemas.microsoft.com/office/drawing/2014/main" xmlns:lc="http://schemas.openxmlformats.org/drawingml/2006/lockedCanvas" id="{7D74A055-4B6C-4290-AA74-C0DCFB704A4F}"/>
              </a:ext>
            </a:extLst>
          </p:cNvPr>
          <p:cNvCxnSpPr>
            <a:cxnSpLocks/>
          </p:cNvCxnSpPr>
          <p:nvPr/>
        </p:nvCxnSpPr>
        <p:spPr>
          <a:xfrm flipV="1">
            <a:off x="6814488" y="3031792"/>
            <a:ext cx="4" cy="209194"/>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2" name="Straight Connector 56">
            <a:extLst>
              <a:ext uri="{FF2B5EF4-FFF2-40B4-BE49-F238E27FC236}">
                <a16:creationId xmlns="" xmlns:a16="http://schemas.microsoft.com/office/drawing/2014/main" xmlns:lc="http://schemas.openxmlformats.org/drawingml/2006/lockedCanvas" id="{7D74A055-4B6C-4290-AA74-C0DCFB704A4F}"/>
              </a:ext>
            </a:extLst>
          </p:cNvPr>
          <p:cNvCxnSpPr>
            <a:cxnSpLocks/>
          </p:cNvCxnSpPr>
          <p:nvPr/>
        </p:nvCxnSpPr>
        <p:spPr>
          <a:xfrm flipV="1">
            <a:off x="8758704" y="3031792"/>
            <a:ext cx="4" cy="209194"/>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3" name="Straight Connector 56">
            <a:extLst>
              <a:ext uri="{FF2B5EF4-FFF2-40B4-BE49-F238E27FC236}">
                <a16:creationId xmlns="" xmlns:a16="http://schemas.microsoft.com/office/drawing/2014/main" xmlns:lc="http://schemas.openxmlformats.org/drawingml/2006/lockedCanvas" id="{7D74A055-4B6C-4290-AA74-C0DCFB704A4F}"/>
              </a:ext>
            </a:extLst>
          </p:cNvPr>
          <p:cNvCxnSpPr>
            <a:cxnSpLocks/>
          </p:cNvCxnSpPr>
          <p:nvPr/>
        </p:nvCxnSpPr>
        <p:spPr>
          <a:xfrm flipV="1">
            <a:off x="10558908" y="3031792"/>
            <a:ext cx="4" cy="209194"/>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4" name="Straight Connector 67">
            <a:extLst>
              <a:ext uri="{FF2B5EF4-FFF2-40B4-BE49-F238E27FC236}">
                <a16:creationId xmlns="" xmlns:a16="http://schemas.microsoft.com/office/drawing/2014/main" xmlns:lc="http://schemas.openxmlformats.org/drawingml/2006/lockedCanvas" id="{1AC05822-8D25-4065-A038-7FBA9E508815}"/>
              </a:ext>
            </a:extLst>
          </p:cNvPr>
          <p:cNvCxnSpPr>
            <a:cxnSpLocks/>
          </p:cNvCxnSpPr>
          <p:nvPr/>
        </p:nvCxnSpPr>
        <p:spPr>
          <a:xfrm flipV="1">
            <a:off x="3286100" y="4543960"/>
            <a:ext cx="0" cy="223916"/>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5" name="Straight Connector 67">
            <a:extLst>
              <a:ext uri="{FF2B5EF4-FFF2-40B4-BE49-F238E27FC236}">
                <a16:creationId xmlns="" xmlns:a16="http://schemas.microsoft.com/office/drawing/2014/main" xmlns:lc="http://schemas.openxmlformats.org/drawingml/2006/lockedCanvas" id="{1AC05822-8D25-4065-A038-7FBA9E508815}"/>
              </a:ext>
            </a:extLst>
          </p:cNvPr>
          <p:cNvCxnSpPr>
            <a:cxnSpLocks/>
          </p:cNvCxnSpPr>
          <p:nvPr/>
        </p:nvCxnSpPr>
        <p:spPr>
          <a:xfrm flipV="1">
            <a:off x="5086300" y="4543960"/>
            <a:ext cx="0" cy="223916"/>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6" name="Straight Connector 67">
            <a:extLst>
              <a:ext uri="{FF2B5EF4-FFF2-40B4-BE49-F238E27FC236}">
                <a16:creationId xmlns="" xmlns:a16="http://schemas.microsoft.com/office/drawing/2014/main" xmlns:lc="http://schemas.openxmlformats.org/drawingml/2006/lockedCanvas" id="{1AC05822-8D25-4065-A038-7FBA9E508815}"/>
              </a:ext>
            </a:extLst>
          </p:cNvPr>
          <p:cNvCxnSpPr>
            <a:cxnSpLocks/>
          </p:cNvCxnSpPr>
          <p:nvPr/>
        </p:nvCxnSpPr>
        <p:spPr>
          <a:xfrm flipV="1">
            <a:off x="6886500" y="4543960"/>
            <a:ext cx="0" cy="223916"/>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7" name="Straight Connector 67">
            <a:extLst>
              <a:ext uri="{FF2B5EF4-FFF2-40B4-BE49-F238E27FC236}">
                <a16:creationId xmlns="" xmlns:a16="http://schemas.microsoft.com/office/drawing/2014/main" xmlns:lc="http://schemas.openxmlformats.org/drawingml/2006/lockedCanvas" id="{1AC05822-8D25-4065-A038-7FBA9E508815}"/>
              </a:ext>
            </a:extLst>
          </p:cNvPr>
          <p:cNvCxnSpPr>
            <a:cxnSpLocks/>
          </p:cNvCxnSpPr>
          <p:nvPr/>
        </p:nvCxnSpPr>
        <p:spPr>
          <a:xfrm flipV="1">
            <a:off x="8830716" y="4543960"/>
            <a:ext cx="0" cy="223916"/>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8" name="Straight Connector 67">
            <a:extLst>
              <a:ext uri="{FF2B5EF4-FFF2-40B4-BE49-F238E27FC236}">
                <a16:creationId xmlns="" xmlns:a16="http://schemas.microsoft.com/office/drawing/2014/main" xmlns:lc="http://schemas.openxmlformats.org/drawingml/2006/lockedCanvas" id="{1AC05822-8D25-4065-A038-7FBA9E508815}"/>
              </a:ext>
            </a:extLst>
          </p:cNvPr>
          <p:cNvCxnSpPr>
            <a:cxnSpLocks/>
          </p:cNvCxnSpPr>
          <p:nvPr/>
        </p:nvCxnSpPr>
        <p:spPr>
          <a:xfrm flipV="1">
            <a:off x="10702924" y="4543960"/>
            <a:ext cx="0" cy="223916"/>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708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Oval 43">
            <a:extLst>
              <a:ext uri="{FF2B5EF4-FFF2-40B4-BE49-F238E27FC236}">
                <a16:creationId xmlns="" xmlns:a16="http://schemas.microsoft.com/office/drawing/2014/main" xmlns:lc="http://schemas.openxmlformats.org/drawingml/2006/lockedCanvas" id="{6F296548-BFC3-4A5A-86D1-06E9F79A47C1}"/>
              </a:ext>
            </a:extLst>
          </p:cNvPr>
          <p:cNvSpPr/>
          <p:nvPr/>
        </p:nvSpPr>
        <p:spPr>
          <a:xfrm>
            <a:off x="4250070" y="3878981"/>
            <a:ext cx="744768" cy="822316"/>
          </a:xfrm>
          <a:prstGeom prst="ellipse">
            <a:avLst/>
          </a:prstGeom>
          <a:solidFill>
            <a:schemeClr val="accent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75" name="Oval 46">
            <a:extLst>
              <a:ext uri="{FF2B5EF4-FFF2-40B4-BE49-F238E27FC236}">
                <a16:creationId xmlns="" xmlns:a16="http://schemas.microsoft.com/office/drawing/2014/main" xmlns:lc="http://schemas.openxmlformats.org/drawingml/2006/lockedCanvas" id="{3F20A314-D54D-4A5E-9D2C-921900B266DD}"/>
              </a:ext>
            </a:extLst>
          </p:cNvPr>
          <p:cNvSpPr/>
          <p:nvPr/>
        </p:nvSpPr>
        <p:spPr>
          <a:xfrm>
            <a:off x="4745680" y="3240986"/>
            <a:ext cx="844676" cy="1219870"/>
          </a:xfrm>
          <a:prstGeom prst="ellipse">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87" name="Oval 43">
            <a:extLst>
              <a:ext uri="{FF2B5EF4-FFF2-40B4-BE49-F238E27FC236}">
                <a16:creationId xmlns="" xmlns:a16="http://schemas.microsoft.com/office/drawing/2014/main" xmlns:lc="http://schemas.openxmlformats.org/drawingml/2006/lockedCanvas" id="{6F296548-BFC3-4A5A-86D1-06E9F79A47C1}"/>
              </a:ext>
            </a:extLst>
          </p:cNvPr>
          <p:cNvSpPr/>
          <p:nvPr/>
        </p:nvSpPr>
        <p:spPr>
          <a:xfrm>
            <a:off x="4341532" y="3259995"/>
            <a:ext cx="744768" cy="822316"/>
          </a:xfrm>
          <a:prstGeom prst="ellipse">
            <a:avLst/>
          </a:pr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153" name="Oval 11"/>
          <p:cNvSpPr/>
          <p:nvPr/>
        </p:nvSpPr>
        <p:spPr>
          <a:xfrm>
            <a:off x="10915539" y="3179094"/>
            <a:ext cx="704461" cy="584277"/>
          </a:xfrm>
          <a:prstGeom prst="ellipse">
            <a:avLst/>
          </a:prstGeom>
          <a:solidFill>
            <a:srgbClr val="0E657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sz="1400" b="1" dirty="0">
              <a:latin typeface="Arial" pitchFamily="34" charset="0"/>
              <a:cs typeface="Arial" pitchFamily="34" charset="0"/>
            </a:endParaRPr>
          </a:p>
        </p:txBody>
      </p:sp>
      <p:sp>
        <p:nvSpPr>
          <p:cNvPr id="152" name="Oval 11"/>
          <p:cNvSpPr/>
          <p:nvPr/>
        </p:nvSpPr>
        <p:spPr>
          <a:xfrm>
            <a:off x="10774932" y="3512483"/>
            <a:ext cx="1214247" cy="1031868"/>
          </a:xfrm>
          <a:prstGeom prst="ellipse">
            <a:avLst/>
          </a:prstGeom>
          <a:solidFill>
            <a:srgbClr val="0E6579">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sz="1400" b="1" dirty="0">
              <a:latin typeface="Arial" pitchFamily="34" charset="0"/>
              <a:cs typeface="Arial" pitchFamily="34" charset="0"/>
            </a:endParaRPr>
          </a:p>
        </p:txBody>
      </p:sp>
      <p:sp>
        <p:nvSpPr>
          <p:cNvPr id="149" name="Oval 11"/>
          <p:cNvSpPr/>
          <p:nvPr/>
        </p:nvSpPr>
        <p:spPr>
          <a:xfrm>
            <a:off x="9766821" y="3967896"/>
            <a:ext cx="903060" cy="644486"/>
          </a:xfrm>
          <a:prstGeom prst="ellipse">
            <a:avLst/>
          </a:prstGeom>
          <a:solidFill>
            <a:srgbClr val="0E65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sz="1400" b="1" dirty="0">
              <a:latin typeface="Arial" pitchFamily="34" charset="0"/>
              <a:cs typeface="Arial" pitchFamily="34" charset="0"/>
            </a:endParaRPr>
          </a:p>
        </p:txBody>
      </p:sp>
      <p:grpSp>
        <p:nvGrpSpPr>
          <p:cNvPr id="7" name="6 Grupo"/>
          <p:cNvGrpSpPr/>
          <p:nvPr/>
        </p:nvGrpSpPr>
        <p:grpSpPr>
          <a:xfrm>
            <a:off x="333772" y="1268760"/>
            <a:ext cx="769472" cy="800192"/>
            <a:chOff x="256026" y="1340769"/>
            <a:chExt cx="769472" cy="800192"/>
          </a:xfrm>
        </p:grpSpPr>
        <p:sp>
          <p:nvSpPr>
            <p:cNvPr id="3" name="2 Elipse"/>
            <p:cNvSpPr/>
            <p:nvPr/>
          </p:nvSpPr>
          <p:spPr>
            <a:xfrm>
              <a:off x="256026" y="1340769"/>
              <a:ext cx="769472" cy="800192"/>
            </a:xfrm>
            <a:prstGeom prst="ellipse">
              <a:avLst/>
            </a:prstGeom>
            <a:solidFill>
              <a:schemeClr val="tx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21" name="Group 2">
              <a:extLst>
                <a:ext uri="{FF2B5EF4-FFF2-40B4-BE49-F238E27FC236}">
                  <a16:creationId xmlns:a16="http://schemas.microsoft.com/office/drawing/2014/main" xmlns="" id="{70281410-65C9-45D1-AC64-9ACB0DD583F2}"/>
                </a:ext>
              </a:extLst>
            </p:cNvPr>
            <p:cNvGrpSpPr/>
            <p:nvPr/>
          </p:nvGrpSpPr>
          <p:grpSpPr>
            <a:xfrm>
              <a:off x="342135" y="1412776"/>
              <a:ext cx="639709" cy="645301"/>
              <a:chOff x="5656626" y="1879755"/>
              <a:chExt cx="842875" cy="842875"/>
            </a:xfrm>
          </p:grpSpPr>
          <p:sp>
            <p:nvSpPr>
              <p:cNvPr id="22" name="Oval 13">
                <a:extLst>
                  <a:ext uri="{FF2B5EF4-FFF2-40B4-BE49-F238E27FC236}">
                    <a16:creationId xmlns:a16="http://schemas.microsoft.com/office/drawing/2014/main" xmlns="" id="{808D632D-7C9F-4418-8026-04FDD015655E}"/>
                  </a:ext>
                </a:extLst>
              </p:cNvPr>
              <p:cNvSpPr/>
              <p:nvPr/>
            </p:nvSpPr>
            <p:spPr>
              <a:xfrm>
                <a:off x="5656626" y="1879755"/>
                <a:ext cx="842875" cy="842875"/>
              </a:xfrm>
              <a:prstGeom prst="ellipse">
                <a:avLst/>
              </a:prstGeom>
              <a:gradFill flip="none" rotWithShape="1">
                <a:gsLst>
                  <a:gs pos="0">
                    <a:schemeClr val="bg1"/>
                  </a:gs>
                  <a:gs pos="100000">
                    <a:schemeClr val="bg1">
                      <a:lumMod val="85000"/>
                    </a:schemeClr>
                  </a:gs>
                </a:gsLst>
                <a:lin ang="2700000" scaled="1"/>
                <a:tileRect/>
              </a:gradFill>
              <a:ln>
                <a:noFill/>
              </a:ln>
              <a:effectLst>
                <a:outerShdw blurRad="127000" dist="381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3" name="Group 69">
                <a:extLst>
                  <a:ext uri="{FF2B5EF4-FFF2-40B4-BE49-F238E27FC236}">
                    <a16:creationId xmlns:a16="http://schemas.microsoft.com/office/drawing/2014/main" xmlns="" id="{630C2D12-1E85-4E7E-8B8C-DA426CE10EC0}"/>
                  </a:ext>
                </a:extLst>
              </p:cNvPr>
              <p:cNvGrpSpPr/>
              <p:nvPr/>
            </p:nvGrpSpPr>
            <p:grpSpPr>
              <a:xfrm>
                <a:off x="5840692" y="2071079"/>
                <a:ext cx="455643" cy="453977"/>
                <a:chOff x="909638" y="1681163"/>
                <a:chExt cx="868362" cy="865187"/>
              </a:xfrm>
              <a:solidFill>
                <a:schemeClr val="tx1">
                  <a:lumMod val="85000"/>
                  <a:lumOff val="15000"/>
                </a:schemeClr>
              </a:solidFill>
            </p:grpSpPr>
            <p:sp>
              <p:nvSpPr>
                <p:cNvPr id="25" name="Freeform 14">
                  <a:extLst>
                    <a:ext uri="{FF2B5EF4-FFF2-40B4-BE49-F238E27FC236}">
                      <a16:creationId xmlns:a16="http://schemas.microsoft.com/office/drawing/2014/main" xmlns="" id="{DEDED7FA-273F-419F-9157-4C4C54043BE5}"/>
                    </a:ext>
                  </a:extLst>
                </p:cNvPr>
                <p:cNvSpPr>
                  <a:spLocks/>
                </p:cNvSpPr>
                <p:nvPr/>
              </p:nvSpPr>
              <p:spPr bwMode="auto">
                <a:xfrm>
                  <a:off x="1112838" y="2489200"/>
                  <a:ext cx="433387" cy="57150"/>
                </a:xfrm>
                <a:custGeom>
                  <a:avLst/>
                  <a:gdLst>
                    <a:gd name="T0" fmla="*/ 2900 w 3000"/>
                    <a:gd name="T1" fmla="*/ 0 h 400"/>
                    <a:gd name="T2" fmla="*/ 100 w 3000"/>
                    <a:gd name="T3" fmla="*/ 0 h 400"/>
                    <a:gd name="T4" fmla="*/ 0 w 3000"/>
                    <a:gd name="T5" fmla="*/ 100 h 400"/>
                    <a:gd name="T6" fmla="*/ 0 w 3000"/>
                    <a:gd name="T7" fmla="*/ 300 h 400"/>
                    <a:gd name="T8" fmla="*/ 100 w 3000"/>
                    <a:gd name="T9" fmla="*/ 400 h 400"/>
                    <a:gd name="T10" fmla="*/ 200 w 3000"/>
                    <a:gd name="T11" fmla="*/ 300 h 400"/>
                    <a:gd name="T12" fmla="*/ 200 w 3000"/>
                    <a:gd name="T13" fmla="*/ 200 h 400"/>
                    <a:gd name="T14" fmla="*/ 2900 w 3000"/>
                    <a:gd name="T15" fmla="*/ 200 h 400"/>
                    <a:gd name="T16" fmla="*/ 3000 w 3000"/>
                    <a:gd name="T17" fmla="*/ 100 h 400"/>
                    <a:gd name="T18" fmla="*/ 2900 w 3000"/>
                    <a:gd name="T19"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0" h="400">
                      <a:moveTo>
                        <a:pt x="2900" y="0"/>
                      </a:moveTo>
                      <a:cubicBezTo>
                        <a:pt x="100" y="0"/>
                        <a:pt x="100" y="0"/>
                        <a:pt x="100" y="0"/>
                      </a:cubicBezTo>
                      <a:cubicBezTo>
                        <a:pt x="45" y="0"/>
                        <a:pt x="0" y="45"/>
                        <a:pt x="0" y="100"/>
                      </a:cubicBezTo>
                      <a:cubicBezTo>
                        <a:pt x="0" y="300"/>
                        <a:pt x="0" y="300"/>
                        <a:pt x="0" y="300"/>
                      </a:cubicBezTo>
                      <a:cubicBezTo>
                        <a:pt x="0" y="355"/>
                        <a:pt x="45" y="400"/>
                        <a:pt x="100" y="400"/>
                      </a:cubicBezTo>
                      <a:cubicBezTo>
                        <a:pt x="155" y="400"/>
                        <a:pt x="200" y="355"/>
                        <a:pt x="200" y="300"/>
                      </a:cubicBezTo>
                      <a:cubicBezTo>
                        <a:pt x="200" y="200"/>
                        <a:pt x="200" y="200"/>
                        <a:pt x="200" y="200"/>
                      </a:cubicBezTo>
                      <a:cubicBezTo>
                        <a:pt x="2900" y="200"/>
                        <a:pt x="2900" y="200"/>
                        <a:pt x="2900" y="200"/>
                      </a:cubicBezTo>
                      <a:cubicBezTo>
                        <a:pt x="2955" y="200"/>
                        <a:pt x="3000" y="155"/>
                        <a:pt x="3000" y="100"/>
                      </a:cubicBezTo>
                      <a:cubicBezTo>
                        <a:pt x="3000" y="45"/>
                        <a:pt x="2955" y="0"/>
                        <a:pt x="29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6" name="Freeform 15">
                  <a:extLst>
                    <a:ext uri="{FF2B5EF4-FFF2-40B4-BE49-F238E27FC236}">
                      <a16:creationId xmlns:a16="http://schemas.microsoft.com/office/drawing/2014/main" xmlns="" id="{4FF3DF2E-FE84-439C-9FDC-36F715B06291}"/>
                    </a:ext>
                  </a:extLst>
                </p:cNvPr>
                <p:cNvSpPr>
                  <a:spLocks noEditPoints="1"/>
                </p:cNvSpPr>
                <p:nvPr/>
              </p:nvSpPr>
              <p:spPr bwMode="auto">
                <a:xfrm>
                  <a:off x="1228725" y="1941513"/>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0" name="Freeform 16">
                  <a:extLst>
                    <a:ext uri="{FF2B5EF4-FFF2-40B4-BE49-F238E27FC236}">
                      <a16:creationId xmlns:a16="http://schemas.microsoft.com/office/drawing/2014/main" xmlns="" id="{FF03A6A4-E9D0-48F4-A1B4-806C231A38A2}"/>
                    </a:ext>
                  </a:extLst>
                </p:cNvPr>
                <p:cNvSpPr>
                  <a:spLocks/>
                </p:cNvSpPr>
                <p:nvPr/>
              </p:nvSpPr>
              <p:spPr bwMode="auto">
                <a:xfrm>
                  <a:off x="909638" y="1854200"/>
                  <a:ext cx="203200" cy="317500"/>
                </a:xfrm>
                <a:custGeom>
                  <a:avLst/>
                  <a:gdLst>
                    <a:gd name="T0" fmla="*/ 1300 w 1400"/>
                    <a:gd name="T1" fmla="*/ 0 h 2200"/>
                    <a:gd name="T2" fmla="*/ 100 w 1400"/>
                    <a:gd name="T3" fmla="*/ 0 h 2200"/>
                    <a:gd name="T4" fmla="*/ 0 w 1400"/>
                    <a:gd name="T5" fmla="*/ 100 h 2200"/>
                    <a:gd name="T6" fmla="*/ 0 w 1400"/>
                    <a:gd name="T7" fmla="*/ 2100 h 2200"/>
                    <a:gd name="T8" fmla="*/ 100 w 1400"/>
                    <a:gd name="T9" fmla="*/ 2200 h 2200"/>
                    <a:gd name="T10" fmla="*/ 200 w 1400"/>
                    <a:gd name="T11" fmla="*/ 2100 h 2200"/>
                    <a:gd name="T12" fmla="*/ 200 w 1400"/>
                    <a:gd name="T13" fmla="*/ 200 h 2200"/>
                    <a:gd name="T14" fmla="*/ 1300 w 1400"/>
                    <a:gd name="T15" fmla="*/ 200 h 2200"/>
                    <a:gd name="T16" fmla="*/ 1400 w 1400"/>
                    <a:gd name="T17" fmla="*/ 100 h 2200"/>
                    <a:gd name="T18" fmla="*/ 1300 w 1400"/>
                    <a:gd name="T19" fmla="*/ 0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0" h="2200">
                      <a:moveTo>
                        <a:pt x="1300" y="0"/>
                      </a:moveTo>
                      <a:cubicBezTo>
                        <a:pt x="100" y="0"/>
                        <a:pt x="100" y="0"/>
                        <a:pt x="100" y="0"/>
                      </a:cubicBezTo>
                      <a:cubicBezTo>
                        <a:pt x="45" y="0"/>
                        <a:pt x="0" y="45"/>
                        <a:pt x="0" y="100"/>
                      </a:cubicBezTo>
                      <a:cubicBezTo>
                        <a:pt x="0" y="2100"/>
                        <a:pt x="0" y="2100"/>
                        <a:pt x="0" y="2100"/>
                      </a:cubicBezTo>
                      <a:cubicBezTo>
                        <a:pt x="0" y="2155"/>
                        <a:pt x="45" y="2200"/>
                        <a:pt x="100" y="2200"/>
                      </a:cubicBezTo>
                      <a:cubicBezTo>
                        <a:pt x="155" y="2200"/>
                        <a:pt x="200" y="2155"/>
                        <a:pt x="200" y="2100"/>
                      </a:cubicBezTo>
                      <a:cubicBezTo>
                        <a:pt x="200" y="200"/>
                        <a:pt x="200" y="200"/>
                        <a:pt x="200" y="200"/>
                      </a:cubicBezTo>
                      <a:cubicBezTo>
                        <a:pt x="1300" y="200"/>
                        <a:pt x="1300" y="200"/>
                        <a:pt x="1300" y="200"/>
                      </a:cubicBezTo>
                      <a:cubicBezTo>
                        <a:pt x="1355" y="200"/>
                        <a:pt x="1400" y="155"/>
                        <a:pt x="1400" y="100"/>
                      </a:cubicBezTo>
                      <a:cubicBezTo>
                        <a:pt x="1400" y="45"/>
                        <a:pt x="1355" y="0"/>
                        <a:pt x="13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1" name="Freeform 17">
                  <a:extLst>
                    <a:ext uri="{FF2B5EF4-FFF2-40B4-BE49-F238E27FC236}">
                      <a16:creationId xmlns:a16="http://schemas.microsoft.com/office/drawing/2014/main" xmlns="" id="{1D16B4EF-2447-4E8B-A0DB-1FF540DC2347}"/>
                    </a:ext>
                  </a:extLst>
                </p:cNvPr>
                <p:cNvSpPr>
                  <a:spLocks noEditPoints="1"/>
                </p:cNvSpPr>
                <p:nvPr/>
              </p:nvSpPr>
              <p:spPr bwMode="auto">
                <a:xfrm>
                  <a:off x="1604963" y="2287588"/>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2" name="Freeform 18">
                  <a:extLst>
                    <a:ext uri="{FF2B5EF4-FFF2-40B4-BE49-F238E27FC236}">
                      <a16:creationId xmlns:a16="http://schemas.microsoft.com/office/drawing/2014/main" xmlns="" id="{70B8129A-F634-46FD-8E8F-2DD157E40E3B}"/>
                    </a:ext>
                  </a:extLst>
                </p:cNvPr>
                <p:cNvSpPr>
                  <a:spLocks noEditPoints="1"/>
                </p:cNvSpPr>
                <p:nvPr/>
              </p:nvSpPr>
              <p:spPr bwMode="auto">
                <a:xfrm>
                  <a:off x="909638" y="2200275"/>
                  <a:ext cx="144462" cy="346075"/>
                </a:xfrm>
                <a:custGeom>
                  <a:avLst/>
                  <a:gdLst>
                    <a:gd name="T0" fmla="*/ 500 w 1000"/>
                    <a:gd name="T1" fmla="*/ 0 h 2400"/>
                    <a:gd name="T2" fmla="*/ 0 w 1000"/>
                    <a:gd name="T3" fmla="*/ 1300 h 2400"/>
                    <a:gd name="T4" fmla="*/ 400 w 1000"/>
                    <a:gd name="T5" fmla="*/ 1790 h 2400"/>
                    <a:gd name="T6" fmla="*/ 400 w 1000"/>
                    <a:gd name="T7" fmla="*/ 2300 h 2400"/>
                    <a:gd name="T8" fmla="*/ 500 w 1000"/>
                    <a:gd name="T9" fmla="*/ 2400 h 2400"/>
                    <a:gd name="T10" fmla="*/ 600 w 1000"/>
                    <a:gd name="T11" fmla="*/ 2300 h 2400"/>
                    <a:gd name="T12" fmla="*/ 600 w 1000"/>
                    <a:gd name="T13" fmla="*/ 1790 h 2400"/>
                    <a:gd name="T14" fmla="*/ 1000 w 1000"/>
                    <a:gd name="T15" fmla="*/ 1300 h 2400"/>
                    <a:gd name="T16" fmla="*/ 500 w 1000"/>
                    <a:gd name="T17" fmla="*/ 0 h 2400"/>
                    <a:gd name="T18" fmla="*/ 500 w 1000"/>
                    <a:gd name="T19" fmla="*/ 1600 h 2400"/>
                    <a:gd name="T20" fmla="*/ 200 w 1000"/>
                    <a:gd name="T21" fmla="*/ 1300 h 2400"/>
                    <a:gd name="T22" fmla="*/ 500 w 1000"/>
                    <a:gd name="T23" fmla="*/ 200 h 2400"/>
                    <a:gd name="T24" fmla="*/ 800 w 1000"/>
                    <a:gd name="T25" fmla="*/ 1300 h 2400"/>
                    <a:gd name="T26" fmla="*/ 500 w 1000"/>
                    <a:gd name="T27" fmla="*/ 1600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2400">
                      <a:moveTo>
                        <a:pt x="500" y="0"/>
                      </a:moveTo>
                      <a:cubicBezTo>
                        <a:pt x="6" y="0"/>
                        <a:pt x="0" y="1287"/>
                        <a:pt x="0" y="1300"/>
                      </a:cubicBezTo>
                      <a:cubicBezTo>
                        <a:pt x="0" y="1541"/>
                        <a:pt x="172" y="1743"/>
                        <a:pt x="400" y="1790"/>
                      </a:cubicBezTo>
                      <a:cubicBezTo>
                        <a:pt x="400" y="2300"/>
                        <a:pt x="400" y="2300"/>
                        <a:pt x="400" y="2300"/>
                      </a:cubicBezTo>
                      <a:cubicBezTo>
                        <a:pt x="400" y="2355"/>
                        <a:pt x="445" y="2400"/>
                        <a:pt x="500" y="2400"/>
                      </a:cubicBezTo>
                      <a:cubicBezTo>
                        <a:pt x="555" y="2400"/>
                        <a:pt x="600" y="2355"/>
                        <a:pt x="600" y="2300"/>
                      </a:cubicBezTo>
                      <a:cubicBezTo>
                        <a:pt x="600" y="1790"/>
                        <a:pt x="600" y="1790"/>
                        <a:pt x="600" y="1790"/>
                      </a:cubicBezTo>
                      <a:cubicBezTo>
                        <a:pt x="828" y="1743"/>
                        <a:pt x="1000" y="1541"/>
                        <a:pt x="1000" y="1300"/>
                      </a:cubicBezTo>
                      <a:cubicBezTo>
                        <a:pt x="1000" y="1287"/>
                        <a:pt x="994" y="0"/>
                        <a:pt x="500" y="0"/>
                      </a:cubicBezTo>
                      <a:close/>
                      <a:moveTo>
                        <a:pt x="500" y="1600"/>
                      </a:moveTo>
                      <a:cubicBezTo>
                        <a:pt x="335" y="1600"/>
                        <a:pt x="200" y="1465"/>
                        <a:pt x="200" y="1300"/>
                      </a:cubicBezTo>
                      <a:cubicBezTo>
                        <a:pt x="200" y="802"/>
                        <a:pt x="334" y="200"/>
                        <a:pt x="500" y="200"/>
                      </a:cubicBezTo>
                      <a:cubicBezTo>
                        <a:pt x="666" y="200"/>
                        <a:pt x="800" y="802"/>
                        <a:pt x="800" y="1300"/>
                      </a:cubicBezTo>
                      <a:cubicBezTo>
                        <a:pt x="800" y="1465"/>
                        <a:pt x="665" y="1600"/>
                        <a:pt x="500" y="1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3" name="Freeform 19">
                  <a:extLst>
                    <a:ext uri="{FF2B5EF4-FFF2-40B4-BE49-F238E27FC236}">
                      <a16:creationId xmlns:a16="http://schemas.microsoft.com/office/drawing/2014/main" xmlns="" id="{CFDF85DF-FEEC-4392-9B37-A8D0DF812229}"/>
                    </a:ext>
                  </a:extLst>
                </p:cNvPr>
                <p:cNvSpPr>
                  <a:spLocks/>
                </p:cNvSpPr>
                <p:nvPr/>
              </p:nvSpPr>
              <p:spPr bwMode="auto">
                <a:xfrm>
                  <a:off x="996950" y="2114550"/>
                  <a:ext cx="87312" cy="114300"/>
                </a:xfrm>
                <a:custGeom>
                  <a:avLst/>
                  <a:gdLst>
                    <a:gd name="T0" fmla="*/ 500 w 600"/>
                    <a:gd name="T1" fmla="*/ 0 h 800"/>
                    <a:gd name="T2" fmla="*/ 100 w 600"/>
                    <a:gd name="T3" fmla="*/ 0 h 800"/>
                    <a:gd name="T4" fmla="*/ 0 w 600"/>
                    <a:gd name="T5" fmla="*/ 100 h 800"/>
                    <a:gd name="T6" fmla="*/ 0 w 600"/>
                    <a:gd name="T7" fmla="*/ 300 h 800"/>
                    <a:gd name="T8" fmla="*/ 100 w 600"/>
                    <a:gd name="T9" fmla="*/ 400 h 800"/>
                    <a:gd name="T10" fmla="*/ 200 w 600"/>
                    <a:gd name="T11" fmla="*/ 300 h 800"/>
                    <a:gd name="T12" fmla="*/ 200 w 600"/>
                    <a:gd name="T13" fmla="*/ 200 h 800"/>
                    <a:gd name="T14" fmla="*/ 400 w 600"/>
                    <a:gd name="T15" fmla="*/ 200 h 800"/>
                    <a:gd name="T16" fmla="*/ 400 w 600"/>
                    <a:gd name="T17" fmla="*/ 700 h 800"/>
                    <a:gd name="T18" fmla="*/ 500 w 600"/>
                    <a:gd name="T19" fmla="*/ 800 h 800"/>
                    <a:gd name="T20" fmla="*/ 600 w 600"/>
                    <a:gd name="T21" fmla="*/ 700 h 800"/>
                    <a:gd name="T22" fmla="*/ 600 w 600"/>
                    <a:gd name="T23" fmla="*/ 100 h 800"/>
                    <a:gd name="T24" fmla="*/ 500 w 600"/>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800">
                      <a:moveTo>
                        <a:pt x="500" y="0"/>
                      </a:moveTo>
                      <a:cubicBezTo>
                        <a:pt x="100" y="0"/>
                        <a:pt x="100" y="0"/>
                        <a:pt x="100" y="0"/>
                      </a:cubicBezTo>
                      <a:cubicBezTo>
                        <a:pt x="45" y="0"/>
                        <a:pt x="0" y="45"/>
                        <a:pt x="0" y="100"/>
                      </a:cubicBezTo>
                      <a:cubicBezTo>
                        <a:pt x="0" y="300"/>
                        <a:pt x="0" y="300"/>
                        <a:pt x="0" y="300"/>
                      </a:cubicBezTo>
                      <a:cubicBezTo>
                        <a:pt x="0" y="355"/>
                        <a:pt x="45" y="400"/>
                        <a:pt x="100" y="400"/>
                      </a:cubicBezTo>
                      <a:cubicBezTo>
                        <a:pt x="155" y="400"/>
                        <a:pt x="200" y="355"/>
                        <a:pt x="200" y="300"/>
                      </a:cubicBezTo>
                      <a:cubicBezTo>
                        <a:pt x="200" y="200"/>
                        <a:pt x="200" y="200"/>
                        <a:pt x="200" y="200"/>
                      </a:cubicBezTo>
                      <a:cubicBezTo>
                        <a:pt x="400" y="200"/>
                        <a:pt x="400" y="200"/>
                        <a:pt x="400" y="200"/>
                      </a:cubicBezTo>
                      <a:cubicBezTo>
                        <a:pt x="400" y="700"/>
                        <a:pt x="400" y="700"/>
                        <a:pt x="400" y="700"/>
                      </a:cubicBezTo>
                      <a:cubicBezTo>
                        <a:pt x="400" y="755"/>
                        <a:pt x="445" y="800"/>
                        <a:pt x="500" y="800"/>
                      </a:cubicBezTo>
                      <a:cubicBezTo>
                        <a:pt x="555" y="800"/>
                        <a:pt x="600" y="755"/>
                        <a:pt x="600" y="700"/>
                      </a:cubicBezTo>
                      <a:cubicBezTo>
                        <a:pt x="600" y="100"/>
                        <a:pt x="600" y="100"/>
                        <a:pt x="600" y="100"/>
                      </a:cubicBezTo>
                      <a:cubicBezTo>
                        <a:pt x="600" y="45"/>
                        <a:pt x="555" y="0"/>
                        <a:pt x="5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4" name="Freeform 20">
                  <a:extLst>
                    <a:ext uri="{FF2B5EF4-FFF2-40B4-BE49-F238E27FC236}">
                      <a16:creationId xmlns:a16="http://schemas.microsoft.com/office/drawing/2014/main" xmlns="" id="{C6B7E757-F657-4C8D-837A-D0E67F27ED5B}"/>
                    </a:ext>
                  </a:extLst>
                </p:cNvPr>
                <p:cNvSpPr>
                  <a:spLocks noEditPoints="1"/>
                </p:cNvSpPr>
                <p:nvPr/>
              </p:nvSpPr>
              <p:spPr bwMode="auto">
                <a:xfrm>
                  <a:off x="1604963" y="1941513"/>
                  <a:ext cx="85725"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5" name="Freeform 21">
                  <a:extLst>
                    <a:ext uri="{FF2B5EF4-FFF2-40B4-BE49-F238E27FC236}">
                      <a16:creationId xmlns:a16="http://schemas.microsoft.com/office/drawing/2014/main" xmlns="" id="{1D8AC800-3BD6-4B5C-ADE7-E63BD1945B62}"/>
                    </a:ext>
                  </a:extLst>
                </p:cNvPr>
                <p:cNvSpPr>
                  <a:spLocks noEditPoints="1"/>
                </p:cNvSpPr>
                <p:nvPr/>
              </p:nvSpPr>
              <p:spPr bwMode="auto">
                <a:xfrm>
                  <a:off x="996950" y="1941513"/>
                  <a:ext cx="87312" cy="114300"/>
                </a:xfrm>
                <a:custGeom>
                  <a:avLst/>
                  <a:gdLst>
                    <a:gd name="T0" fmla="*/ 500 w 600"/>
                    <a:gd name="T1" fmla="*/ 0 h 800"/>
                    <a:gd name="T2" fmla="*/ 100 w 600"/>
                    <a:gd name="T3" fmla="*/ 0 h 800"/>
                    <a:gd name="T4" fmla="*/ 0 w 600"/>
                    <a:gd name="T5" fmla="*/ 100 h 800"/>
                    <a:gd name="T6" fmla="*/ 0 w 600"/>
                    <a:gd name="T7" fmla="*/ 700 h 800"/>
                    <a:gd name="T8" fmla="*/ 100 w 600"/>
                    <a:gd name="T9" fmla="*/ 800 h 800"/>
                    <a:gd name="T10" fmla="*/ 500 w 600"/>
                    <a:gd name="T11" fmla="*/ 800 h 800"/>
                    <a:gd name="T12" fmla="*/ 600 w 600"/>
                    <a:gd name="T13" fmla="*/ 700 h 800"/>
                    <a:gd name="T14" fmla="*/ 600 w 600"/>
                    <a:gd name="T15" fmla="*/ 100 h 800"/>
                    <a:gd name="T16" fmla="*/ 500 w 600"/>
                    <a:gd name="T17" fmla="*/ 0 h 800"/>
                    <a:gd name="T18" fmla="*/ 400 w 600"/>
                    <a:gd name="T19" fmla="*/ 600 h 800"/>
                    <a:gd name="T20" fmla="*/ 200 w 600"/>
                    <a:gd name="T21" fmla="*/ 600 h 800"/>
                    <a:gd name="T22" fmla="*/ 200 w 600"/>
                    <a:gd name="T23" fmla="*/ 200 h 800"/>
                    <a:gd name="T24" fmla="*/ 400 w 600"/>
                    <a:gd name="T25" fmla="*/ 200 h 800"/>
                    <a:gd name="T26" fmla="*/ 400 w 600"/>
                    <a:gd name="T27" fmla="*/ 6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500" y="0"/>
                      </a:moveTo>
                      <a:cubicBezTo>
                        <a:pt x="100" y="0"/>
                        <a:pt x="100" y="0"/>
                        <a:pt x="100" y="0"/>
                      </a:cubicBezTo>
                      <a:cubicBezTo>
                        <a:pt x="45" y="0"/>
                        <a:pt x="0" y="45"/>
                        <a:pt x="0" y="100"/>
                      </a:cubicBezTo>
                      <a:cubicBezTo>
                        <a:pt x="0" y="700"/>
                        <a:pt x="0" y="700"/>
                        <a:pt x="0" y="700"/>
                      </a:cubicBez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lose/>
                      <a:moveTo>
                        <a:pt x="400" y="600"/>
                      </a:moveTo>
                      <a:cubicBezTo>
                        <a:pt x="200" y="600"/>
                        <a:pt x="200" y="600"/>
                        <a:pt x="200" y="600"/>
                      </a:cubicBezTo>
                      <a:cubicBezTo>
                        <a:pt x="200" y="200"/>
                        <a:pt x="200" y="200"/>
                        <a:pt x="200" y="200"/>
                      </a:cubicBezTo>
                      <a:cubicBezTo>
                        <a:pt x="400" y="200"/>
                        <a:pt x="400" y="200"/>
                        <a:pt x="400" y="200"/>
                      </a:cubicBezTo>
                      <a:cubicBezTo>
                        <a:pt x="400" y="600"/>
                        <a:pt x="400" y="600"/>
                        <a:pt x="400" y="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6" name="Freeform 22">
                  <a:extLst>
                    <a:ext uri="{FF2B5EF4-FFF2-40B4-BE49-F238E27FC236}">
                      <a16:creationId xmlns:a16="http://schemas.microsoft.com/office/drawing/2014/main" xmlns="" id="{D6ED1284-46E9-4774-94BE-4941C7503646}"/>
                    </a:ext>
                  </a:extLst>
                </p:cNvPr>
                <p:cNvSpPr>
                  <a:spLocks noEditPoints="1"/>
                </p:cNvSpPr>
                <p:nvPr/>
              </p:nvSpPr>
              <p:spPr bwMode="auto">
                <a:xfrm>
                  <a:off x="1373188" y="1941513"/>
                  <a:ext cx="87312"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8" name="Freeform 23">
                  <a:extLst>
                    <a:ext uri="{FF2B5EF4-FFF2-40B4-BE49-F238E27FC236}">
                      <a16:creationId xmlns:a16="http://schemas.microsoft.com/office/drawing/2014/main" xmlns="" id="{F39B922E-4684-4598-AEC4-FCD99A22F1A8}"/>
                    </a:ext>
                  </a:extLst>
                </p:cNvPr>
                <p:cNvSpPr>
                  <a:spLocks noEditPoints="1"/>
                </p:cNvSpPr>
                <p:nvPr/>
              </p:nvSpPr>
              <p:spPr bwMode="auto">
                <a:xfrm>
                  <a:off x="1574800" y="1854200"/>
                  <a:ext cx="203200" cy="692150"/>
                </a:xfrm>
                <a:custGeom>
                  <a:avLst/>
                  <a:gdLst>
                    <a:gd name="T0" fmla="*/ 1300 w 1400"/>
                    <a:gd name="T1" fmla="*/ 0 h 4800"/>
                    <a:gd name="T2" fmla="*/ 100 w 1400"/>
                    <a:gd name="T3" fmla="*/ 0 h 4800"/>
                    <a:gd name="T4" fmla="*/ 0 w 1400"/>
                    <a:gd name="T5" fmla="*/ 100 h 4800"/>
                    <a:gd name="T6" fmla="*/ 100 w 1400"/>
                    <a:gd name="T7" fmla="*/ 200 h 4800"/>
                    <a:gd name="T8" fmla="*/ 1200 w 1400"/>
                    <a:gd name="T9" fmla="*/ 200 h 4800"/>
                    <a:gd name="T10" fmla="*/ 1200 w 1400"/>
                    <a:gd name="T11" fmla="*/ 4218 h 4800"/>
                    <a:gd name="T12" fmla="*/ 1100 w 1400"/>
                    <a:gd name="T13" fmla="*/ 4200 h 4800"/>
                    <a:gd name="T14" fmla="*/ 1049 w 1400"/>
                    <a:gd name="T15" fmla="*/ 4204 h 4800"/>
                    <a:gd name="T16" fmla="*/ 700 w 1400"/>
                    <a:gd name="T17" fmla="*/ 4000 h 4800"/>
                    <a:gd name="T18" fmla="*/ 351 w 1400"/>
                    <a:gd name="T19" fmla="*/ 4204 h 4800"/>
                    <a:gd name="T20" fmla="*/ 300 w 1400"/>
                    <a:gd name="T21" fmla="*/ 4200 h 4800"/>
                    <a:gd name="T22" fmla="*/ 0 w 1400"/>
                    <a:gd name="T23" fmla="*/ 4500 h 4800"/>
                    <a:gd name="T24" fmla="*/ 300 w 1400"/>
                    <a:gd name="T25" fmla="*/ 4800 h 4800"/>
                    <a:gd name="T26" fmla="*/ 1100 w 1400"/>
                    <a:gd name="T27" fmla="*/ 4800 h 4800"/>
                    <a:gd name="T28" fmla="*/ 1400 w 1400"/>
                    <a:gd name="T29" fmla="*/ 4500 h 4800"/>
                    <a:gd name="T30" fmla="*/ 1400 w 1400"/>
                    <a:gd name="T31" fmla="*/ 100 h 4800"/>
                    <a:gd name="T32" fmla="*/ 1300 w 1400"/>
                    <a:gd name="T33" fmla="*/ 0 h 4800"/>
                    <a:gd name="T34" fmla="*/ 1100 w 1400"/>
                    <a:gd name="T35" fmla="*/ 4600 h 4800"/>
                    <a:gd name="T36" fmla="*/ 300 w 1400"/>
                    <a:gd name="T37" fmla="*/ 4600 h 4800"/>
                    <a:gd name="T38" fmla="*/ 200 w 1400"/>
                    <a:gd name="T39" fmla="*/ 4500 h 4800"/>
                    <a:gd name="T40" fmla="*/ 300 w 1400"/>
                    <a:gd name="T41" fmla="*/ 4400 h 4800"/>
                    <a:gd name="T42" fmla="*/ 354 w 1400"/>
                    <a:gd name="T43" fmla="*/ 4416 h 4800"/>
                    <a:gd name="T44" fmla="*/ 446 w 1400"/>
                    <a:gd name="T45" fmla="*/ 4425 h 4800"/>
                    <a:gd name="T46" fmla="*/ 506 w 1400"/>
                    <a:gd name="T47" fmla="*/ 4355 h 4800"/>
                    <a:gd name="T48" fmla="*/ 700 w 1400"/>
                    <a:gd name="T49" fmla="*/ 4200 h 4800"/>
                    <a:gd name="T50" fmla="*/ 894 w 1400"/>
                    <a:gd name="T51" fmla="*/ 4355 h 4800"/>
                    <a:gd name="T52" fmla="*/ 954 w 1400"/>
                    <a:gd name="T53" fmla="*/ 4425 h 4800"/>
                    <a:gd name="T54" fmla="*/ 1046 w 1400"/>
                    <a:gd name="T55" fmla="*/ 4416 h 4800"/>
                    <a:gd name="T56" fmla="*/ 1200 w 1400"/>
                    <a:gd name="T57" fmla="*/ 4500 h 4800"/>
                    <a:gd name="T58" fmla="*/ 1100 w 1400"/>
                    <a:gd name="T59" fmla="*/ 4600 h 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0" h="4800">
                      <a:moveTo>
                        <a:pt x="1300" y="0"/>
                      </a:moveTo>
                      <a:cubicBezTo>
                        <a:pt x="100" y="0"/>
                        <a:pt x="100" y="0"/>
                        <a:pt x="100" y="0"/>
                      </a:cubicBezTo>
                      <a:cubicBezTo>
                        <a:pt x="45" y="0"/>
                        <a:pt x="0" y="45"/>
                        <a:pt x="0" y="100"/>
                      </a:cubicBezTo>
                      <a:cubicBezTo>
                        <a:pt x="0" y="155"/>
                        <a:pt x="45" y="200"/>
                        <a:pt x="100" y="200"/>
                      </a:cubicBezTo>
                      <a:cubicBezTo>
                        <a:pt x="1200" y="200"/>
                        <a:pt x="1200" y="200"/>
                        <a:pt x="1200" y="200"/>
                      </a:cubicBezTo>
                      <a:cubicBezTo>
                        <a:pt x="1200" y="4218"/>
                        <a:pt x="1200" y="4218"/>
                        <a:pt x="1200" y="4218"/>
                      </a:cubicBezTo>
                      <a:cubicBezTo>
                        <a:pt x="1169" y="4207"/>
                        <a:pt x="1135" y="4200"/>
                        <a:pt x="1100" y="4200"/>
                      </a:cubicBezTo>
                      <a:cubicBezTo>
                        <a:pt x="1083" y="4200"/>
                        <a:pt x="1066" y="4201"/>
                        <a:pt x="1049" y="4204"/>
                      </a:cubicBezTo>
                      <a:cubicBezTo>
                        <a:pt x="980" y="4080"/>
                        <a:pt x="848" y="4000"/>
                        <a:pt x="700" y="4000"/>
                      </a:cubicBezTo>
                      <a:cubicBezTo>
                        <a:pt x="552" y="4000"/>
                        <a:pt x="420" y="4080"/>
                        <a:pt x="351" y="4204"/>
                      </a:cubicBezTo>
                      <a:cubicBezTo>
                        <a:pt x="335" y="4201"/>
                        <a:pt x="317" y="4200"/>
                        <a:pt x="300" y="4200"/>
                      </a:cubicBezTo>
                      <a:cubicBezTo>
                        <a:pt x="135" y="4200"/>
                        <a:pt x="0" y="4335"/>
                        <a:pt x="0" y="4500"/>
                      </a:cubicBezTo>
                      <a:cubicBezTo>
                        <a:pt x="0" y="4665"/>
                        <a:pt x="135" y="4800"/>
                        <a:pt x="300" y="4800"/>
                      </a:cubicBezTo>
                      <a:cubicBezTo>
                        <a:pt x="1100" y="4800"/>
                        <a:pt x="1100" y="4800"/>
                        <a:pt x="1100" y="4800"/>
                      </a:cubicBezTo>
                      <a:cubicBezTo>
                        <a:pt x="1265" y="4800"/>
                        <a:pt x="1400" y="4665"/>
                        <a:pt x="1400" y="4500"/>
                      </a:cubicBezTo>
                      <a:cubicBezTo>
                        <a:pt x="1400" y="100"/>
                        <a:pt x="1400" y="100"/>
                        <a:pt x="1400" y="100"/>
                      </a:cubicBezTo>
                      <a:cubicBezTo>
                        <a:pt x="1400" y="45"/>
                        <a:pt x="1355" y="0"/>
                        <a:pt x="1300" y="0"/>
                      </a:cubicBezTo>
                      <a:close/>
                      <a:moveTo>
                        <a:pt x="1100" y="4600"/>
                      </a:moveTo>
                      <a:cubicBezTo>
                        <a:pt x="300" y="4600"/>
                        <a:pt x="300" y="4600"/>
                        <a:pt x="300" y="4600"/>
                      </a:cubicBezTo>
                      <a:cubicBezTo>
                        <a:pt x="245" y="4600"/>
                        <a:pt x="200" y="4555"/>
                        <a:pt x="200" y="4500"/>
                      </a:cubicBezTo>
                      <a:cubicBezTo>
                        <a:pt x="200" y="4445"/>
                        <a:pt x="245" y="4400"/>
                        <a:pt x="300" y="4400"/>
                      </a:cubicBezTo>
                      <a:cubicBezTo>
                        <a:pt x="319" y="4400"/>
                        <a:pt x="337" y="4405"/>
                        <a:pt x="354" y="4416"/>
                      </a:cubicBezTo>
                      <a:cubicBezTo>
                        <a:pt x="382" y="4434"/>
                        <a:pt x="416" y="4437"/>
                        <a:pt x="446" y="4425"/>
                      </a:cubicBezTo>
                      <a:cubicBezTo>
                        <a:pt x="476" y="4413"/>
                        <a:pt x="499" y="4387"/>
                        <a:pt x="506" y="4355"/>
                      </a:cubicBezTo>
                      <a:cubicBezTo>
                        <a:pt x="527" y="4264"/>
                        <a:pt x="607" y="4200"/>
                        <a:pt x="700" y="4200"/>
                      </a:cubicBezTo>
                      <a:cubicBezTo>
                        <a:pt x="793" y="4200"/>
                        <a:pt x="873" y="4264"/>
                        <a:pt x="894" y="4355"/>
                      </a:cubicBezTo>
                      <a:cubicBezTo>
                        <a:pt x="902" y="4387"/>
                        <a:pt x="924" y="4413"/>
                        <a:pt x="954" y="4425"/>
                      </a:cubicBezTo>
                      <a:cubicBezTo>
                        <a:pt x="984" y="4437"/>
                        <a:pt x="1018" y="4434"/>
                        <a:pt x="1046" y="4416"/>
                      </a:cubicBezTo>
                      <a:cubicBezTo>
                        <a:pt x="1111" y="4374"/>
                        <a:pt x="1200" y="4426"/>
                        <a:pt x="1200" y="4500"/>
                      </a:cubicBezTo>
                      <a:cubicBezTo>
                        <a:pt x="1200" y="4555"/>
                        <a:pt x="1155" y="4600"/>
                        <a:pt x="1100" y="4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9" name="Freeform 24">
                  <a:extLst>
                    <a:ext uri="{FF2B5EF4-FFF2-40B4-BE49-F238E27FC236}">
                      <a16:creationId xmlns:a16="http://schemas.microsoft.com/office/drawing/2014/main" xmlns="" id="{A3422861-CCDD-4A37-A563-31FD7E57FA72}"/>
                    </a:ext>
                  </a:extLst>
                </p:cNvPr>
                <p:cNvSpPr>
                  <a:spLocks noEditPoints="1"/>
                </p:cNvSpPr>
                <p:nvPr/>
              </p:nvSpPr>
              <p:spPr bwMode="auto">
                <a:xfrm>
                  <a:off x="1373188" y="1768475"/>
                  <a:ext cx="87312"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0" name="Freeform 25">
                  <a:extLst>
                    <a:ext uri="{FF2B5EF4-FFF2-40B4-BE49-F238E27FC236}">
                      <a16:creationId xmlns:a16="http://schemas.microsoft.com/office/drawing/2014/main" xmlns="" id="{CCDC92A5-9FD6-4023-91C4-361C396008C4}"/>
                    </a:ext>
                  </a:extLst>
                </p:cNvPr>
                <p:cNvSpPr>
                  <a:spLocks noEditPoints="1"/>
                </p:cNvSpPr>
                <p:nvPr/>
              </p:nvSpPr>
              <p:spPr bwMode="auto">
                <a:xfrm>
                  <a:off x="1373188" y="2114550"/>
                  <a:ext cx="87312"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1" name="Freeform 26">
                  <a:extLst>
                    <a:ext uri="{FF2B5EF4-FFF2-40B4-BE49-F238E27FC236}">
                      <a16:creationId xmlns:a16="http://schemas.microsoft.com/office/drawing/2014/main" xmlns="" id="{4668A30D-38B0-44CB-951F-A274209EDED5}"/>
                    </a:ext>
                  </a:extLst>
                </p:cNvPr>
                <p:cNvSpPr>
                  <a:spLocks noEditPoints="1"/>
                </p:cNvSpPr>
                <p:nvPr/>
              </p:nvSpPr>
              <p:spPr bwMode="auto">
                <a:xfrm>
                  <a:off x="1228725" y="1768475"/>
                  <a:ext cx="85725"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2" name="Freeform 27">
                  <a:extLst>
                    <a:ext uri="{FF2B5EF4-FFF2-40B4-BE49-F238E27FC236}">
                      <a16:creationId xmlns:a16="http://schemas.microsoft.com/office/drawing/2014/main" xmlns="" id="{3792FCA3-4B5E-41C3-B1DA-FC0D00349D08}"/>
                    </a:ext>
                  </a:extLst>
                </p:cNvPr>
                <p:cNvSpPr>
                  <a:spLocks/>
                </p:cNvSpPr>
                <p:nvPr/>
              </p:nvSpPr>
              <p:spPr bwMode="auto">
                <a:xfrm>
                  <a:off x="1328738" y="2371725"/>
                  <a:ext cx="30162" cy="30162"/>
                </a:xfrm>
                <a:custGeom>
                  <a:avLst/>
                  <a:gdLst>
                    <a:gd name="T0" fmla="*/ 29 w 200"/>
                    <a:gd name="T1" fmla="*/ 37 h 208"/>
                    <a:gd name="T2" fmla="*/ 0 w 200"/>
                    <a:gd name="T3" fmla="*/ 108 h 208"/>
                    <a:gd name="T4" fmla="*/ 29 w 200"/>
                    <a:gd name="T5" fmla="*/ 179 h 208"/>
                    <a:gd name="T6" fmla="*/ 100 w 200"/>
                    <a:gd name="T7" fmla="*/ 208 h 208"/>
                    <a:gd name="T8" fmla="*/ 171 w 200"/>
                    <a:gd name="T9" fmla="*/ 179 h 208"/>
                    <a:gd name="T10" fmla="*/ 200 w 200"/>
                    <a:gd name="T11" fmla="*/ 108 h 208"/>
                    <a:gd name="T12" fmla="*/ 171 w 200"/>
                    <a:gd name="T13" fmla="*/ 37 h 208"/>
                    <a:gd name="T14" fmla="*/ 29 w 200"/>
                    <a:gd name="T15" fmla="*/ 37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208">
                      <a:moveTo>
                        <a:pt x="29" y="37"/>
                      </a:moveTo>
                      <a:cubicBezTo>
                        <a:pt x="11" y="56"/>
                        <a:pt x="0" y="82"/>
                        <a:pt x="0" y="108"/>
                      </a:cubicBezTo>
                      <a:cubicBezTo>
                        <a:pt x="0" y="134"/>
                        <a:pt x="11" y="160"/>
                        <a:pt x="29" y="179"/>
                      </a:cubicBezTo>
                      <a:cubicBezTo>
                        <a:pt x="48" y="197"/>
                        <a:pt x="74" y="208"/>
                        <a:pt x="100" y="208"/>
                      </a:cubicBezTo>
                      <a:cubicBezTo>
                        <a:pt x="126" y="208"/>
                        <a:pt x="152" y="197"/>
                        <a:pt x="171" y="179"/>
                      </a:cubicBezTo>
                      <a:cubicBezTo>
                        <a:pt x="189" y="160"/>
                        <a:pt x="200" y="134"/>
                        <a:pt x="200" y="108"/>
                      </a:cubicBezTo>
                      <a:cubicBezTo>
                        <a:pt x="200" y="82"/>
                        <a:pt x="189" y="56"/>
                        <a:pt x="171" y="37"/>
                      </a:cubicBezTo>
                      <a:cubicBezTo>
                        <a:pt x="133" y="0"/>
                        <a:pt x="67" y="0"/>
                        <a:pt x="29"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3" name="Freeform 28">
                  <a:extLst>
                    <a:ext uri="{FF2B5EF4-FFF2-40B4-BE49-F238E27FC236}">
                      <a16:creationId xmlns:a16="http://schemas.microsoft.com/office/drawing/2014/main" xmlns="" id="{88CBF256-4799-47F1-8E94-6008B2670C44}"/>
                    </a:ext>
                  </a:extLst>
                </p:cNvPr>
                <p:cNvSpPr>
                  <a:spLocks noEditPoints="1"/>
                </p:cNvSpPr>
                <p:nvPr/>
              </p:nvSpPr>
              <p:spPr bwMode="auto">
                <a:xfrm>
                  <a:off x="1228725" y="2114550"/>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4" name="Freeform 29">
                  <a:extLst>
                    <a:ext uri="{FF2B5EF4-FFF2-40B4-BE49-F238E27FC236}">
                      <a16:creationId xmlns:a16="http://schemas.microsoft.com/office/drawing/2014/main" xmlns="" id="{63C3FF41-7AE1-49DE-89EE-91360370D6A1}"/>
                    </a:ext>
                  </a:extLst>
                </p:cNvPr>
                <p:cNvSpPr>
                  <a:spLocks/>
                </p:cNvSpPr>
                <p:nvPr/>
              </p:nvSpPr>
              <p:spPr bwMode="auto">
                <a:xfrm>
                  <a:off x="1198563" y="2287588"/>
                  <a:ext cx="290512" cy="173037"/>
                </a:xfrm>
                <a:custGeom>
                  <a:avLst/>
                  <a:gdLst>
                    <a:gd name="T0" fmla="*/ 0 w 2000"/>
                    <a:gd name="T1" fmla="*/ 100 h 1200"/>
                    <a:gd name="T2" fmla="*/ 100 w 2000"/>
                    <a:gd name="T3" fmla="*/ 200 h 1200"/>
                    <a:gd name="T4" fmla="*/ 400 w 2000"/>
                    <a:gd name="T5" fmla="*/ 200 h 1200"/>
                    <a:gd name="T6" fmla="*/ 400 w 2000"/>
                    <a:gd name="T7" fmla="*/ 1100 h 1200"/>
                    <a:gd name="T8" fmla="*/ 500 w 2000"/>
                    <a:gd name="T9" fmla="*/ 1200 h 1200"/>
                    <a:gd name="T10" fmla="*/ 600 w 2000"/>
                    <a:gd name="T11" fmla="*/ 1100 h 1200"/>
                    <a:gd name="T12" fmla="*/ 600 w 2000"/>
                    <a:gd name="T13" fmla="*/ 200 h 1200"/>
                    <a:gd name="T14" fmla="*/ 1400 w 2000"/>
                    <a:gd name="T15" fmla="*/ 200 h 1200"/>
                    <a:gd name="T16" fmla="*/ 1400 w 2000"/>
                    <a:gd name="T17" fmla="*/ 1100 h 1200"/>
                    <a:gd name="T18" fmla="*/ 1500 w 2000"/>
                    <a:gd name="T19" fmla="*/ 1200 h 1200"/>
                    <a:gd name="T20" fmla="*/ 1600 w 2000"/>
                    <a:gd name="T21" fmla="*/ 1100 h 1200"/>
                    <a:gd name="T22" fmla="*/ 1600 w 2000"/>
                    <a:gd name="T23" fmla="*/ 200 h 1200"/>
                    <a:gd name="T24" fmla="*/ 1900 w 2000"/>
                    <a:gd name="T25" fmla="*/ 200 h 1200"/>
                    <a:gd name="T26" fmla="*/ 2000 w 2000"/>
                    <a:gd name="T27" fmla="*/ 100 h 1200"/>
                    <a:gd name="T28" fmla="*/ 1900 w 2000"/>
                    <a:gd name="T29" fmla="*/ 0 h 1200"/>
                    <a:gd name="T30" fmla="*/ 100 w 2000"/>
                    <a:gd name="T31" fmla="*/ 0 h 1200"/>
                    <a:gd name="T32" fmla="*/ 0 w 2000"/>
                    <a:gd name="T33" fmla="*/ 1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 h="1200">
                      <a:moveTo>
                        <a:pt x="0" y="100"/>
                      </a:moveTo>
                      <a:cubicBezTo>
                        <a:pt x="0" y="155"/>
                        <a:pt x="45" y="200"/>
                        <a:pt x="100" y="200"/>
                      </a:cubicBezTo>
                      <a:cubicBezTo>
                        <a:pt x="400" y="200"/>
                        <a:pt x="400" y="200"/>
                        <a:pt x="400" y="200"/>
                      </a:cubicBezTo>
                      <a:cubicBezTo>
                        <a:pt x="400" y="1100"/>
                        <a:pt x="400" y="1100"/>
                        <a:pt x="400" y="1100"/>
                      </a:cubicBezTo>
                      <a:cubicBezTo>
                        <a:pt x="400" y="1155"/>
                        <a:pt x="445" y="1200"/>
                        <a:pt x="500" y="1200"/>
                      </a:cubicBezTo>
                      <a:cubicBezTo>
                        <a:pt x="555" y="1200"/>
                        <a:pt x="600" y="1155"/>
                        <a:pt x="600" y="1100"/>
                      </a:cubicBezTo>
                      <a:cubicBezTo>
                        <a:pt x="600" y="200"/>
                        <a:pt x="600" y="200"/>
                        <a:pt x="600" y="200"/>
                      </a:cubicBezTo>
                      <a:cubicBezTo>
                        <a:pt x="1400" y="200"/>
                        <a:pt x="1400" y="200"/>
                        <a:pt x="1400" y="200"/>
                      </a:cubicBezTo>
                      <a:cubicBezTo>
                        <a:pt x="1400" y="1100"/>
                        <a:pt x="1400" y="1100"/>
                        <a:pt x="1400" y="1100"/>
                      </a:cubicBezTo>
                      <a:cubicBezTo>
                        <a:pt x="1400" y="1155"/>
                        <a:pt x="1445" y="1200"/>
                        <a:pt x="1500" y="1200"/>
                      </a:cubicBezTo>
                      <a:cubicBezTo>
                        <a:pt x="1555" y="1200"/>
                        <a:pt x="1600" y="1155"/>
                        <a:pt x="1600" y="1100"/>
                      </a:cubicBezTo>
                      <a:cubicBezTo>
                        <a:pt x="1600" y="200"/>
                        <a:pt x="1600" y="200"/>
                        <a:pt x="1600" y="200"/>
                      </a:cubicBezTo>
                      <a:cubicBezTo>
                        <a:pt x="1900" y="200"/>
                        <a:pt x="1900" y="200"/>
                        <a:pt x="1900" y="200"/>
                      </a:cubicBezTo>
                      <a:cubicBezTo>
                        <a:pt x="1955" y="200"/>
                        <a:pt x="2000" y="155"/>
                        <a:pt x="2000" y="100"/>
                      </a:cubicBezTo>
                      <a:cubicBezTo>
                        <a:pt x="2000" y="45"/>
                        <a:pt x="1955" y="0"/>
                        <a:pt x="1900" y="0"/>
                      </a:cubicBezTo>
                      <a:cubicBezTo>
                        <a:pt x="100" y="0"/>
                        <a:pt x="100" y="0"/>
                        <a:pt x="100" y="0"/>
                      </a:cubicBezTo>
                      <a:cubicBezTo>
                        <a:pt x="45" y="0"/>
                        <a:pt x="0" y="45"/>
                        <a:pt x="0"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5" name="Freeform 30">
                  <a:extLst>
                    <a:ext uri="{FF2B5EF4-FFF2-40B4-BE49-F238E27FC236}">
                      <a16:creationId xmlns:a16="http://schemas.microsoft.com/office/drawing/2014/main" xmlns="" id="{CA886419-D79F-4B06-89E1-77E15BE5F18E}"/>
                    </a:ext>
                  </a:extLst>
                </p:cNvPr>
                <p:cNvSpPr>
                  <a:spLocks noEditPoints="1"/>
                </p:cNvSpPr>
                <p:nvPr/>
              </p:nvSpPr>
              <p:spPr bwMode="auto">
                <a:xfrm>
                  <a:off x="1604963" y="2114550"/>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6" name="Freeform 31">
                  <a:extLst>
                    <a:ext uri="{FF2B5EF4-FFF2-40B4-BE49-F238E27FC236}">
                      <a16:creationId xmlns:a16="http://schemas.microsoft.com/office/drawing/2014/main" xmlns="" id="{6A500D53-185B-41C3-8EDA-331618E2772A}"/>
                    </a:ext>
                  </a:extLst>
                </p:cNvPr>
                <p:cNvSpPr>
                  <a:spLocks/>
                </p:cNvSpPr>
                <p:nvPr/>
              </p:nvSpPr>
              <p:spPr bwMode="auto">
                <a:xfrm>
                  <a:off x="1141413" y="1681163"/>
                  <a:ext cx="404812" cy="779462"/>
                </a:xfrm>
                <a:custGeom>
                  <a:avLst/>
                  <a:gdLst>
                    <a:gd name="T0" fmla="*/ 2700 w 2800"/>
                    <a:gd name="T1" fmla="*/ 0 h 5400"/>
                    <a:gd name="T2" fmla="*/ 100 w 2800"/>
                    <a:gd name="T3" fmla="*/ 0 h 5400"/>
                    <a:gd name="T4" fmla="*/ 0 w 2800"/>
                    <a:gd name="T5" fmla="*/ 100 h 5400"/>
                    <a:gd name="T6" fmla="*/ 0 w 2800"/>
                    <a:gd name="T7" fmla="*/ 5300 h 5400"/>
                    <a:gd name="T8" fmla="*/ 100 w 2800"/>
                    <a:gd name="T9" fmla="*/ 5400 h 5400"/>
                    <a:gd name="T10" fmla="*/ 200 w 2800"/>
                    <a:gd name="T11" fmla="*/ 5300 h 5400"/>
                    <a:gd name="T12" fmla="*/ 200 w 2800"/>
                    <a:gd name="T13" fmla="*/ 200 h 5400"/>
                    <a:gd name="T14" fmla="*/ 2600 w 2800"/>
                    <a:gd name="T15" fmla="*/ 200 h 5400"/>
                    <a:gd name="T16" fmla="*/ 2600 w 2800"/>
                    <a:gd name="T17" fmla="*/ 5300 h 5400"/>
                    <a:gd name="T18" fmla="*/ 2700 w 2800"/>
                    <a:gd name="T19" fmla="*/ 5400 h 5400"/>
                    <a:gd name="T20" fmla="*/ 2800 w 2800"/>
                    <a:gd name="T21" fmla="*/ 5300 h 5400"/>
                    <a:gd name="T22" fmla="*/ 2800 w 2800"/>
                    <a:gd name="T23" fmla="*/ 100 h 5400"/>
                    <a:gd name="T24" fmla="*/ 2700 w 2800"/>
                    <a:gd name="T25" fmla="*/ 0 h 5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0" h="5400">
                      <a:moveTo>
                        <a:pt x="2700" y="0"/>
                      </a:moveTo>
                      <a:cubicBezTo>
                        <a:pt x="100" y="0"/>
                        <a:pt x="100" y="0"/>
                        <a:pt x="100" y="0"/>
                      </a:cubicBezTo>
                      <a:cubicBezTo>
                        <a:pt x="45" y="0"/>
                        <a:pt x="0" y="45"/>
                        <a:pt x="0" y="100"/>
                      </a:cubicBezTo>
                      <a:cubicBezTo>
                        <a:pt x="0" y="5300"/>
                        <a:pt x="0" y="5300"/>
                        <a:pt x="0" y="5300"/>
                      </a:cubicBezTo>
                      <a:cubicBezTo>
                        <a:pt x="0" y="5355"/>
                        <a:pt x="45" y="5400"/>
                        <a:pt x="100" y="5400"/>
                      </a:cubicBezTo>
                      <a:cubicBezTo>
                        <a:pt x="155" y="5400"/>
                        <a:pt x="200" y="5355"/>
                        <a:pt x="200" y="5300"/>
                      </a:cubicBezTo>
                      <a:cubicBezTo>
                        <a:pt x="200" y="200"/>
                        <a:pt x="200" y="200"/>
                        <a:pt x="200" y="200"/>
                      </a:cubicBezTo>
                      <a:cubicBezTo>
                        <a:pt x="2600" y="200"/>
                        <a:pt x="2600" y="200"/>
                        <a:pt x="2600" y="200"/>
                      </a:cubicBezTo>
                      <a:cubicBezTo>
                        <a:pt x="2600" y="5300"/>
                        <a:pt x="2600" y="5300"/>
                        <a:pt x="2600" y="5300"/>
                      </a:cubicBezTo>
                      <a:cubicBezTo>
                        <a:pt x="2600" y="5355"/>
                        <a:pt x="2645" y="5400"/>
                        <a:pt x="2700" y="5400"/>
                      </a:cubicBezTo>
                      <a:cubicBezTo>
                        <a:pt x="2755" y="5400"/>
                        <a:pt x="2800" y="5355"/>
                        <a:pt x="2800" y="5300"/>
                      </a:cubicBezTo>
                      <a:cubicBezTo>
                        <a:pt x="2800" y="100"/>
                        <a:pt x="2800" y="100"/>
                        <a:pt x="2800" y="100"/>
                      </a:cubicBezTo>
                      <a:cubicBezTo>
                        <a:pt x="2800" y="45"/>
                        <a:pt x="2755" y="0"/>
                        <a:pt x="27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grpSp>
      <p:sp>
        <p:nvSpPr>
          <p:cNvPr id="47" name="Title 25">
            <a:extLst>
              <a:ext uri="{FF2B5EF4-FFF2-40B4-BE49-F238E27FC236}">
                <a16:creationId xmlns:a16="http://schemas.microsoft.com/office/drawing/2014/main" xmlns="" id="{CEAB0380-432F-4AAB-99E9-FF7C232AE667}"/>
              </a:ext>
            </a:extLst>
          </p:cNvPr>
          <p:cNvSpPr txBox="1">
            <a:spLocks/>
          </p:cNvSpPr>
          <p:nvPr/>
        </p:nvSpPr>
        <p:spPr>
          <a:xfrm>
            <a:off x="483730" y="372014"/>
            <a:ext cx="10969943" cy="711081"/>
          </a:xfrm>
          <a:prstGeom prst="rect">
            <a:avLst/>
          </a:prstGeom>
        </p:spPr>
        <p:txBody>
          <a:bodyPr vert="horz" lIns="0" tIns="60949" rIns="0" bIns="60949" rtlCol="0" anchor="ctr">
            <a:normAutofit fontScale="62500" lnSpcReduction="20000"/>
          </a:bodyPr>
          <a:lstStyle>
            <a:lvl1pPr algn="l" defTabSz="1218987" rtl="0" eaLnBrk="1" latinLnBrk="0" hangingPunct="1">
              <a:spcBef>
                <a:spcPct val="0"/>
              </a:spcBef>
              <a:buNone/>
              <a:defRPr sz="3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IN" dirty="0" smtClean="0"/>
              <a:t>Desarrollo – </a:t>
            </a:r>
            <a:r>
              <a:rPr lang="en-IN" b="0" dirty="0" smtClean="0"/>
              <a:t>Propuesta de Modelo para Establecer Gobierno y Gestión DGT</a:t>
            </a:r>
            <a:endParaRPr lang="en-IN" b="0" dirty="0"/>
          </a:p>
        </p:txBody>
      </p:sp>
      <p:sp>
        <p:nvSpPr>
          <p:cNvPr id="48" name="TextBox 137">
            <a:extLst>
              <a:ext uri="{FF2B5EF4-FFF2-40B4-BE49-F238E27FC236}">
                <a16:creationId xmlns:a16="http://schemas.microsoft.com/office/drawing/2014/main" xmlns="" id="{4A898F8F-ACDC-49FE-AA30-F9FC1439D520}"/>
              </a:ext>
            </a:extLst>
          </p:cNvPr>
          <p:cNvSpPr txBox="1"/>
          <p:nvPr/>
        </p:nvSpPr>
        <p:spPr>
          <a:xfrm>
            <a:off x="1269875" y="1412776"/>
            <a:ext cx="10322931" cy="837152"/>
          </a:xfrm>
          <a:prstGeom prst="rect">
            <a:avLst/>
          </a:prstGeom>
          <a:noFill/>
        </p:spPr>
        <p:txBody>
          <a:bodyPr wrap="square" lIns="0" rIns="0" rtlCol="0" anchor="t">
            <a:spAutoFit/>
          </a:bodyPr>
          <a:lstStyle/>
          <a:p>
            <a:pPr>
              <a:lnSpc>
                <a:spcPct val="110000"/>
              </a:lnSpc>
            </a:pPr>
            <a:r>
              <a:rPr lang="en-US" b="1" kern="0" dirty="0" smtClean="0">
                <a:solidFill>
                  <a:schemeClr val="tx1">
                    <a:lumMod val="65000"/>
                    <a:lumOff val="35000"/>
                  </a:schemeClr>
                </a:solidFill>
                <a:latin typeface="Arial" panose="020B0604020202020204" pitchFamily="34" charset="0"/>
                <a:cs typeface="Arial" panose="020B0604020202020204" pitchFamily="34" charset="0"/>
              </a:rPr>
              <a:t>D</a:t>
            </a:r>
            <a:r>
              <a:rPr lang="en-US" sz="2000" b="1" kern="0" dirty="0">
                <a:solidFill>
                  <a:schemeClr val="tx1">
                    <a:lumMod val="65000"/>
                    <a:lumOff val="35000"/>
                  </a:schemeClr>
                </a:solidFill>
                <a:latin typeface="Arial" panose="020B0604020202020204" pitchFamily="34" charset="0"/>
                <a:cs typeface="Arial" panose="020B0604020202020204" pitchFamily="34" charset="0"/>
              </a:rPr>
              <a:t>efinir Estructuras Organizativas  </a:t>
            </a:r>
            <a:r>
              <a:rPr lang="en-US" sz="2000" kern="0" dirty="0">
                <a:solidFill>
                  <a:schemeClr val="tx1">
                    <a:lumMod val="65000"/>
                    <a:lumOff val="35000"/>
                  </a:schemeClr>
                </a:solidFill>
                <a:latin typeface="Arial" panose="020B0604020202020204" pitchFamily="34" charset="0"/>
                <a:cs typeface="Arial" panose="020B0604020202020204" pitchFamily="34" charset="0"/>
              </a:rPr>
              <a:t> (Roles y Responsabilidades Adaptadas a </a:t>
            </a:r>
            <a:r>
              <a:rPr lang="en-US" sz="2000" kern="0" dirty="0" smtClean="0">
                <a:solidFill>
                  <a:schemeClr val="tx1">
                    <a:lumMod val="65000"/>
                    <a:lumOff val="35000"/>
                  </a:schemeClr>
                </a:solidFill>
                <a:latin typeface="Arial" panose="020B0604020202020204" pitchFamily="34" charset="0"/>
                <a:cs typeface="Arial" panose="020B0604020202020204" pitchFamily="34" charset="0"/>
              </a:rPr>
              <a:t>Cobit)</a:t>
            </a:r>
            <a:endParaRPr lang="en-US" sz="2000" kern="0" dirty="0">
              <a:solidFill>
                <a:schemeClr val="tx1">
                  <a:lumMod val="65000"/>
                  <a:lumOff val="35000"/>
                </a:schemeClr>
              </a:solidFill>
              <a:latin typeface="Arial" panose="020B0604020202020204" pitchFamily="34" charset="0"/>
              <a:cs typeface="Arial" panose="020B0604020202020204" pitchFamily="34" charset="0"/>
            </a:endParaRPr>
          </a:p>
          <a:p>
            <a:pPr>
              <a:lnSpc>
                <a:spcPct val="110000"/>
              </a:lnSpc>
            </a:pPr>
            <a:endParaRPr lang="en-IN" sz="20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9" name="Oval 70">
            <a:extLst>
              <a:ext uri="{FF2B5EF4-FFF2-40B4-BE49-F238E27FC236}">
                <a16:creationId xmlns="" xmlns:a16="http://schemas.microsoft.com/office/drawing/2014/main" xmlns:lc="http://schemas.openxmlformats.org/drawingml/2006/lockedCanvas" id="{3536C22E-2F83-4B26-B6D5-03C94D479B35}"/>
              </a:ext>
            </a:extLst>
          </p:cNvPr>
          <p:cNvSpPr/>
          <p:nvPr/>
        </p:nvSpPr>
        <p:spPr>
          <a:xfrm>
            <a:off x="2202814" y="3379897"/>
            <a:ext cx="1258452" cy="1101677"/>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73" name="Oval 42">
            <a:extLst>
              <a:ext uri="{FF2B5EF4-FFF2-40B4-BE49-F238E27FC236}">
                <a16:creationId xmlns="" xmlns:a16="http://schemas.microsoft.com/office/drawing/2014/main" xmlns:lc="http://schemas.openxmlformats.org/drawingml/2006/lockedCanvas" id="{C09639B2-3442-4DE6-A5A0-41550368DB37}"/>
              </a:ext>
            </a:extLst>
          </p:cNvPr>
          <p:cNvSpPr/>
          <p:nvPr/>
        </p:nvSpPr>
        <p:spPr>
          <a:xfrm>
            <a:off x="2202814" y="3716091"/>
            <a:ext cx="744768" cy="744766"/>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74" name="Oval 45">
            <a:extLst>
              <a:ext uri="{FF2B5EF4-FFF2-40B4-BE49-F238E27FC236}">
                <a16:creationId xmlns="" xmlns:a16="http://schemas.microsoft.com/office/drawing/2014/main" xmlns:lc="http://schemas.openxmlformats.org/drawingml/2006/lockedCanvas" id="{7D463729-8AF9-43D1-8398-1D27FA8E8B39}"/>
              </a:ext>
            </a:extLst>
          </p:cNvPr>
          <p:cNvSpPr/>
          <p:nvPr/>
        </p:nvSpPr>
        <p:spPr>
          <a:xfrm>
            <a:off x="3519985" y="3382209"/>
            <a:ext cx="730085" cy="1024219"/>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76" name="Oval 47">
            <a:extLst>
              <a:ext uri="{FF2B5EF4-FFF2-40B4-BE49-F238E27FC236}">
                <a16:creationId xmlns="" xmlns:a16="http://schemas.microsoft.com/office/drawing/2014/main" xmlns:lc="http://schemas.openxmlformats.org/drawingml/2006/lockedCanvas" id="{7F9965BE-5F42-45BE-9EEE-BA5D850C517D}"/>
              </a:ext>
            </a:extLst>
          </p:cNvPr>
          <p:cNvSpPr/>
          <p:nvPr/>
        </p:nvSpPr>
        <p:spPr>
          <a:xfrm>
            <a:off x="428396" y="3379897"/>
            <a:ext cx="1132161" cy="869592"/>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77" name="Oval 49">
            <a:extLst>
              <a:ext uri="{FF2B5EF4-FFF2-40B4-BE49-F238E27FC236}">
                <a16:creationId xmlns="" xmlns:a16="http://schemas.microsoft.com/office/drawing/2014/main" xmlns:lc="http://schemas.openxmlformats.org/drawingml/2006/lockedCanvas" id="{5BC6DDD2-BE3E-41FD-89E1-2A1D16DA1C5E}"/>
              </a:ext>
            </a:extLst>
          </p:cNvPr>
          <p:cNvSpPr/>
          <p:nvPr/>
        </p:nvSpPr>
        <p:spPr>
          <a:xfrm>
            <a:off x="6526460" y="3512483"/>
            <a:ext cx="778607" cy="815453"/>
          </a:xfrm>
          <a:prstGeom prst="ellipse">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78" name="Oval 50">
            <a:extLst>
              <a:ext uri="{FF2B5EF4-FFF2-40B4-BE49-F238E27FC236}">
                <a16:creationId xmlns="" xmlns:a16="http://schemas.microsoft.com/office/drawing/2014/main" xmlns:lc="http://schemas.openxmlformats.org/drawingml/2006/lockedCanvas" id="{B347EB72-C23D-4117-9A59-A111F2E74BC4}"/>
              </a:ext>
            </a:extLst>
          </p:cNvPr>
          <p:cNvSpPr/>
          <p:nvPr/>
        </p:nvSpPr>
        <p:spPr>
          <a:xfrm>
            <a:off x="7030516" y="3556345"/>
            <a:ext cx="559138" cy="880767"/>
          </a:xfrm>
          <a:prstGeom prst="ellipse">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79" name="Oval 51">
            <a:extLst>
              <a:ext uri="{FF2B5EF4-FFF2-40B4-BE49-F238E27FC236}">
                <a16:creationId xmlns="" xmlns:a16="http://schemas.microsoft.com/office/drawing/2014/main" xmlns:lc="http://schemas.openxmlformats.org/drawingml/2006/lockedCanvas" id="{19ED751A-3BDE-4F2B-BA6C-1ABB99580A14}"/>
              </a:ext>
            </a:extLst>
          </p:cNvPr>
          <p:cNvSpPr/>
          <p:nvPr/>
        </p:nvSpPr>
        <p:spPr>
          <a:xfrm>
            <a:off x="7174532" y="3716091"/>
            <a:ext cx="720567" cy="616738"/>
          </a:xfrm>
          <a:prstGeom prst="ellipse">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80" name="Oval 54">
            <a:extLst>
              <a:ext uri="{FF2B5EF4-FFF2-40B4-BE49-F238E27FC236}">
                <a16:creationId xmlns="" xmlns:a16="http://schemas.microsoft.com/office/drawing/2014/main" xmlns:lc="http://schemas.openxmlformats.org/drawingml/2006/lockedCanvas" id="{95824C12-3B2D-427A-947F-E6FE90891C2C}"/>
              </a:ext>
            </a:extLst>
          </p:cNvPr>
          <p:cNvSpPr/>
          <p:nvPr/>
        </p:nvSpPr>
        <p:spPr>
          <a:xfrm>
            <a:off x="8686700" y="3356992"/>
            <a:ext cx="864096" cy="716869"/>
          </a:xfrm>
          <a:prstGeom prst="ellipse">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81" name="Oval 41">
            <a:extLst>
              <a:ext uri="{FF2B5EF4-FFF2-40B4-BE49-F238E27FC236}">
                <a16:creationId xmlns="" xmlns:a16="http://schemas.microsoft.com/office/drawing/2014/main" xmlns:lc="http://schemas.openxmlformats.org/drawingml/2006/lockedCanvas" id="{D1C53BCA-7164-4A7E-AE05-DEABA38B2CC6}"/>
              </a:ext>
            </a:extLst>
          </p:cNvPr>
          <p:cNvSpPr/>
          <p:nvPr/>
        </p:nvSpPr>
        <p:spPr>
          <a:xfrm>
            <a:off x="1547204" y="3471233"/>
            <a:ext cx="877294" cy="857265"/>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82" name="Oval 53">
            <a:extLst>
              <a:ext uri="{FF2B5EF4-FFF2-40B4-BE49-F238E27FC236}">
                <a16:creationId xmlns="" xmlns:a16="http://schemas.microsoft.com/office/drawing/2014/main" xmlns:lc="http://schemas.openxmlformats.org/drawingml/2006/lockedCanvas" id="{4E8D93DA-80FE-401C-879B-A68506D242BA}"/>
              </a:ext>
            </a:extLst>
          </p:cNvPr>
          <p:cNvSpPr/>
          <p:nvPr/>
        </p:nvSpPr>
        <p:spPr>
          <a:xfrm>
            <a:off x="7318062" y="3382208"/>
            <a:ext cx="1897354" cy="1024219"/>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83" name="Oval 48">
            <a:extLst>
              <a:ext uri="{FF2B5EF4-FFF2-40B4-BE49-F238E27FC236}">
                <a16:creationId xmlns="" xmlns:a16="http://schemas.microsoft.com/office/drawing/2014/main" xmlns:lc="http://schemas.openxmlformats.org/drawingml/2006/lockedCanvas" id="{B8E741C8-55A0-48A0-91ED-E1258949A0E6}"/>
              </a:ext>
            </a:extLst>
          </p:cNvPr>
          <p:cNvSpPr/>
          <p:nvPr/>
        </p:nvSpPr>
        <p:spPr>
          <a:xfrm>
            <a:off x="5268986" y="3382209"/>
            <a:ext cx="1761530" cy="1078648"/>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84" name="Oval 40">
            <a:extLst>
              <a:ext uri="{FF2B5EF4-FFF2-40B4-BE49-F238E27FC236}">
                <a16:creationId xmlns="" xmlns:a16="http://schemas.microsoft.com/office/drawing/2014/main" xmlns:lc="http://schemas.openxmlformats.org/drawingml/2006/lockedCanvas" id="{A745D773-F99F-40FA-9E39-621F9F3C0247}"/>
              </a:ext>
            </a:extLst>
          </p:cNvPr>
          <p:cNvSpPr/>
          <p:nvPr/>
        </p:nvSpPr>
        <p:spPr>
          <a:xfrm>
            <a:off x="654204" y="3281674"/>
            <a:ext cx="1342107" cy="1076997"/>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cxnSp>
        <p:nvCxnSpPr>
          <p:cNvPr id="86" name="Straight Connector 56">
            <a:extLst>
              <a:ext uri="{FF2B5EF4-FFF2-40B4-BE49-F238E27FC236}">
                <a16:creationId xmlns="" xmlns:a16="http://schemas.microsoft.com/office/drawing/2014/main" xmlns:lc="http://schemas.openxmlformats.org/drawingml/2006/lockedCanvas" id="{7D74A055-4B6C-4290-AA74-C0DCFB704A4F}"/>
              </a:ext>
            </a:extLst>
          </p:cNvPr>
          <p:cNvCxnSpPr>
            <a:cxnSpLocks/>
          </p:cNvCxnSpPr>
          <p:nvPr/>
        </p:nvCxnSpPr>
        <p:spPr>
          <a:xfrm flipV="1">
            <a:off x="1328364" y="2966614"/>
            <a:ext cx="4" cy="209194"/>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0" name="Straight Connector 67">
            <a:extLst>
              <a:ext uri="{FF2B5EF4-FFF2-40B4-BE49-F238E27FC236}">
                <a16:creationId xmlns="" xmlns:a16="http://schemas.microsoft.com/office/drawing/2014/main" xmlns:lc="http://schemas.openxmlformats.org/drawingml/2006/lockedCanvas" id="{1AC05822-8D25-4065-A038-7FBA9E508815}"/>
              </a:ext>
            </a:extLst>
          </p:cNvPr>
          <p:cNvCxnSpPr>
            <a:cxnSpLocks/>
          </p:cNvCxnSpPr>
          <p:nvPr/>
        </p:nvCxnSpPr>
        <p:spPr>
          <a:xfrm flipV="1">
            <a:off x="1399541" y="4544351"/>
            <a:ext cx="0" cy="223916"/>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2" name="Oval 43">
            <a:extLst>
              <a:ext uri="{FF2B5EF4-FFF2-40B4-BE49-F238E27FC236}">
                <a16:creationId xmlns="" xmlns:a16="http://schemas.microsoft.com/office/drawing/2014/main" xmlns:lc="http://schemas.openxmlformats.org/drawingml/2006/lockedCanvas" id="{6F296548-BFC3-4A5A-86D1-06E9F79A47C1}"/>
              </a:ext>
            </a:extLst>
          </p:cNvPr>
          <p:cNvSpPr/>
          <p:nvPr/>
        </p:nvSpPr>
        <p:spPr>
          <a:xfrm>
            <a:off x="2052114" y="3382209"/>
            <a:ext cx="744768" cy="822316"/>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95" name="TextBox 73">
            <a:extLst>
              <a:ext uri="{FF2B5EF4-FFF2-40B4-BE49-F238E27FC236}">
                <a16:creationId xmlns="" xmlns:a16="http://schemas.microsoft.com/office/drawing/2014/main" xmlns:lc="http://schemas.openxmlformats.org/drawingml/2006/lockedCanvas" id="{AF465998-E079-4A20-B2F7-E8D451FC6534}"/>
              </a:ext>
            </a:extLst>
          </p:cNvPr>
          <p:cNvSpPr txBox="1"/>
          <p:nvPr/>
        </p:nvSpPr>
        <p:spPr>
          <a:xfrm>
            <a:off x="549759" y="2348880"/>
            <a:ext cx="1557221" cy="584775"/>
          </a:xfrm>
          <a:prstGeom prst="rect">
            <a:avLst/>
          </a:prstGeom>
          <a:noFill/>
        </p:spPr>
        <p:txBody>
          <a:bodyPr wrap="non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IN" sz="1600" dirty="0" smtClean="0">
                <a:solidFill>
                  <a:schemeClr val="tx1">
                    <a:lumMod val="75000"/>
                    <a:lumOff val="25000"/>
                  </a:schemeClr>
                </a:solidFill>
              </a:rPr>
              <a:t>Jefe de Recursos</a:t>
            </a:r>
          </a:p>
          <a:p>
            <a:pPr algn="ctr"/>
            <a:r>
              <a:rPr lang="en-IN" sz="1600" dirty="0" smtClean="0">
                <a:solidFill>
                  <a:schemeClr val="tx1">
                    <a:lumMod val="75000"/>
                    <a:lumOff val="25000"/>
                  </a:schemeClr>
                </a:solidFill>
              </a:rPr>
              <a:t>Humanos</a:t>
            </a:r>
            <a:endParaRPr lang="en-IN" sz="1600" dirty="0">
              <a:solidFill>
                <a:schemeClr val="tx1">
                  <a:lumMod val="75000"/>
                  <a:lumOff val="25000"/>
                </a:schemeClr>
              </a:solidFill>
            </a:endParaRPr>
          </a:p>
        </p:txBody>
      </p:sp>
      <p:sp>
        <p:nvSpPr>
          <p:cNvPr id="99" name="TextBox 77">
            <a:extLst>
              <a:ext uri="{FF2B5EF4-FFF2-40B4-BE49-F238E27FC236}">
                <a16:creationId xmlns="" xmlns:a16="http://schemas.microsoft.com/office/drawing/2014/main" xmlns:lc="http://schemas.openxmlformats.org/drawingml/2006/lockedCanvas" id="{CFDF468A-5CEE-49F8-AD28-33BFA924CEC9}"/>
              </a:ext>
            </a:extLst>
          </p:cNvPr>
          <p:cNvSpPr txBox="1"/>
          <p:nvPr/>
        </p:nvSpPr>
        <p:spPr>
          <a:xfrm>
            <a:off x="192922" y="4869198"/>
            <a:ext cx="2085066" cy="1569660"/>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EC" sz="1600" dirty="0" smtClean="0">
                <a:solidFill>
                  <a:schemeClr val="accent2"/>
                </a:solidFill>
              </a:rPr>
              <a:t>Responsable </a:t>
            </a:r>
            <a:r>
              <a:rPr lang="es-EC" sz="1600" dirty="0">
                <a:solidFill>
                  <a:schemeClr val="accent2"/>
                </a:solidFill>
              </a:rPr>
              <a:t>de todos los aspectos de planificación y políticas relacionadas con todos los recursos humanos de la institución</a:t>
            </a:r>
            <a:endParaRPr lang="en-IN" sz="1600" dirty="0">
              <a:solidFill>
                <a:schemeClr val="accent2"/>
              </a:solidFill>
            </a:endParaRPr>
          </a:p>
        </p:txBody>
      </p:sp>
      <p:sp>
        <p:nvSpPr>
          <p:cNvPr id="101" name="TextBox 79">
            <a:extLst>
              <a:ext uri="{FF2B5EF4-FFF2-40B4-BE49-F238E27FC236}">
                <a16:creationId xmlns="" xmlns:a16="http://schemas.microsoft.com/office/drawing/2014/main" xmlns:lc="http://schemas.openxmlformats.org/drawingml/2006/lockedCanvas" id="{32F41619-3D2A-4489-B591-B08C2C58AA44}"/>
              </a:ext>
            </a:extLst>
          </p:cNvPr>
          <p:cNvSpPr txBox="1"/>
          <p:nvPr/>
        </p:nvSpPr>
        <p:spPr>
          <a:xfrm>
            <a:off x="5302324" y="4869160"/>
            <a:ext cx="1994255" cy="1323439"/>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EC" sz="1600" dirty="0" smtClean="0">
                <a:solidFill>
                  <a:schemeClr val="accent4"/>
                </a:solidFill>
              </a:rPr>
              <a:t>Miembro </a:t>
            </a:r>
            <a:r>
              <a:rPr lang="es-EC" sz="1600" dirty="0">
                <a:solidFill>
                  <a:schemeClr val="accent4"/>
                </a:solidFill>
              </a:rPr>
              <a:t>de la </a:t>
            </a:r>
            <a:r>
              <a:rPr lang="es-EC" sz="1600" dirty="0" smtClean="0">
                <a:solidFill>
                  <a:schemeClr val="accent4"/>
                </a:solidFill>
              </a:rPr>
              <a:t>DGT responsable </a:t>
            </a:r>
            <a:r>
              <a:rPr lang="es-EC" sz="1600" dirty="0">
                <a:solidFill>
                  <a:schemeClr val="accent4"/>
                </a:solidFill>
              </a:rPr>
              <a:t>de los entornos y la infraestructura para las operaciones de TI</a:t>
            </a:r>
            <a:endParaRPr lang="en-IN" sz="1600" dirty="0">
              <a:solidFill>
                <a:schemeClr val="accent4"/>
              </a:solidFill>
            </a:endParaRPr>
          </a:p>
        </p:txBody>
      </p:sp>
      <p:sp>
        <p:nvSpPr>
          <p:cNvPr id="102" name="TextBox 80">
            <a:extLst>
              <a:ext uri="{FF2B5EF4-FFF2-40B4-BE49-F238E27FC236}">
                <a16:creationId xmlns="" xmlns:a16="http://schemas.microsoft.com/office/drawing/2014/main" xmlns:lc="http://schemas.openxmlformats.org/drawingml/2006/lockedCanvas" id="{44B97861-12C1-48A9-88BB-D0F01D404191}"/>
              </a:ext>
            </a:extLst>
          </p:cNvPr>
          <p:cNvSpPr txBox="1"/>
          <p:nvPr/>
        </p:nvSpPr>
        <p:spPr>
          <a:xfrm>
            <a:off x="7336853" y="4925486"/>
            <a:ext cx="1997919" cy="1815882"/>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EC" sz="1600" dirty="0" smtClean="0">
                <a:solidFill>
                  <a:schemeClr val="accent5"/>
                </a:solidFill>
              </a:rPr>
              <a:t>Miembro </a:t>
            </a:r>
            <a:r>
              <a:rPr lang="es-EC" sz="1600" dirty="0">
                <a:solidFill>
                  <a:schemeClr val="accent5"/>
                </a:solidFill>
              </a:rPr>
              <a:t>de la </a:t>
            </a:r>
            <a:r>
              <a:rPr lang="es-EC" sz="1600" dirty="0" smtClean="0">
                <a:solidFill>
                  <a:schemeClr val="accent5"/>
                </a:solidFill>
              </a:rPr>
              <a:t>DGT responsable </a:t>
            </a:r>
            <a:r>
              <a:rPr lang="es-EC" sz="1600" dirty="0">
                <a:solidFill>
                  <a:schemeClr val="accent5"/>
                </a:solidFill>
              </a:rPr>
              <a:t>de los registros relacionados con TI y responsable de soportar las cuestiones administrativas de TI.</a:t>
            </a:r>
            <a:endParaRPr lang="en-IN" sz="1600" dirty="0">
              <a:solidFill>
                <a:schemeClr val="accent5"/>
              </a:solidFill>
            </a:endParaRPr>
          </a:p>
        </p:txBody>
      </p:sp>
      <p:sp>
        <p:nvSpPr>
          <p:cNvPr id="136" name="TextBox 74">
            <a:extLst>
              <a:ext uri="{FF2B5EF4-FFF2-40B4-BE49-F238E27FC236}">
                <a16:creationId xmlns="" xmlns:a16="http://schemas.microsoft.com/office/drawing/2014/main" xmlns:lc="http://schemas.openxmlformats.org/drawingml/2006/lockedCanvas" id="{8A7D9849-813D-4BF3-A0FB-778F8B973BBF}"/>
              </a:ext>
            </a:extLst>
          </p:cNvPr>
          <p:cNvSpPr txBox="1"/>
          <p:nvPr/>
        </p:nvSpPr>
        <p:spPr>
          <a:xfrm>
            <a:off x="841162" y="3429000"/>
            <a:ext cx="898003" cy="830997"/>
          </a:xfrm>
          <a:prstGeom prst="rect">
            <a:avLst/>
          </a:prstGeom>
          <a:noFill/>
        </p:spPr>
        <p:txBody>
          <a:bodyPr wrap="non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IN" sz="1600" dirty="0" smtClean="0">
                <a:solidFill>
                  <a:schemeClr val="tx1">
                    <a:lumMod val="75000"/>
                    <a:lumOff val="25000"/>
                  </a:schemeClr>
                </a:solidFill>
              </a:rPr>
              <a:t>Director</a:t>
            </a:r>
          </a:p>
          <a:p>
            <a:pPr algn="ctr"/>
            <a:r>
              <a:rPr lang="en-IN" sz="1600" dirty="0" smtClean="0">
                <a:solidFill>
                  <a:schemeClr val="tx1">
                    <a:lumMod val="75000"/>
                    <a:lumOff val="25000"/>
                  </a:schemeClr>
                </a:solidFill>
              </a:rPr>
              <a:t>Talento</a:t>
            </a:r>
          </a:p>
          <a:p>
            <a:pPr algn="ctr"/>
            <a:r>
              <a:rPr lang="en-IN" sz="1600" dirty="0" smtClean="0">
                <a:solidFill>
                  <a:schemeClr val="tx1">
                    <a:lumMod val="75000"/>
                    <a:lumOff val="25000"/>
                  </a:schemeClr>
                </a:solidFill>
              </a:rPr>
              <a:t>Humano</a:t>
            </a:r>
            <a:endParaRPr lang="en-IN" sz="1600" dirty="0">
              <a:solidFill>
                <a:schemeClr val="tx1">
                  <a:lumMod val="75000"/>
                  <a:lumOff val="25000"/>
                </a:schemeClr>
              </a:solidFill>
            </a:endParaRPr>
          </a:p>
        </p:txBody>
      </p:sp>
      <p:sp>
        <p:nvSpPr>
          <p:cNvPr id="137" name="TextBox 73">
            <a:extLst>
              <a:ext uri="{FF2B5EF4-FFF2-40B4-BE49-F238E27FC236}">
                <a16:creationId xmlns="" xmlns:a16="http://schemas.microsoft.com/office/drawing/2014/main" xmlns:lc="http://schemas.openxmlformats.org/drawingml/2006/lockedCanvas" id="{AF465998-E079-4A20-B2F7-E8D451FC6534}"/>
              </a:ext>
            </a:extLst>
          </p:cNvPr>
          <p:cNvSpPr txBox="1"/>
          <p:nvPr/>
        </p:nvSpPr>
        <p:spPr>
          <a:xfrm>
            <a:off x="3034441" y="2380052"/>
            <a:ext cx="1043747" cy="584775"/>
          </a:xfrm>
          <a:prstGeom prst="rect">
            <a:avLst/>
          </a:prstGeom>
          <a:noFill/>
        </p:spPr>
        <p:txBody>
          <a:bodyPr wrap="non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IN" sz="1600" dirty="0" smtClean="0">
                <a:solidFill>
                  <a:schemeClr val="tx1">
                    <a:lumMod val="75000"/>
                    <a:lumOff val="25000"/>
                  </a:schemeClr>
                </a:solidFill>
              </a:rPr>
              <a:t>Jefe de </a:t>
            </a:r>
          </a:p>
          <a:p>
            <a:pPr algn="ctr"/>
            <a:r>
              <a:rPr lang="en-IN" sz="1600" dirty="0" smtClean="0">
                <a:solidFill>
                  <a:schemeClr val="tx1">
                    <a:lumMod val="75000"/>
                    <a:lumOff val="25000"/>
                  </a:schemeClr>
                </a:solidFill>
              </a:rPr>
              <a:t>Desarrollo</a:t>
            </a:r>
            <a:endParaRPr lang="en-IN" sz="1600" dirty="0">
              <a:solidFill>
                <a:schemeClr val="tx1">
                  <a:lumMod val="75000"/>
                  <a:lumOff val="25000"/>
                </a:schemeClr>
              </a:solidFill>
            </a:endParaRPr>
          </a:p>
        </p:txBody>
      </p:sp>
      <p:cxnSp>
        <p:nvCxnSpPr>
          <p:cNvPr id="138" name="Straight Connector 56">
            <a:extLst>
              <a:ext uri="{FF2B5EF4-FFF2-40B4-BE49-F238E27FC236}">
                <a16:creationId xmlns="" xmlns:a16="http://schemas.microsoft.com/office/drawing/2014/main" xmlns:lc="http://schemas.openxmlformats.org/drawingml/2006/lockedCanvas" id="{7D74A055-4B6C-4290-AA74-C0DCFB704A4F}"/>
              </a:ext>
            </a:extLst>
          </p:cNvPr>
          <p:cNvCxnSpPr>
            <a:cxnSpLocks/>
          </p:cNvCxnSpPr>
          <p:nvPr/>
        </p:nvCxnSpPr>
        <p:spPr>
          <a:xfrm flipV="1">
            <a:off x="3574128" y="3038622"/>
            <a:ext cx="4" cy="209194"/>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1" name="TextBox 74">
            <a:extLst>
              <a:ext uri="{FF2B5EF4-FFF2-40B4-BE49-F238E27FC236}">
                <a16:creationId xmlns="" xmlns:a16="http://schemas.microsoft.com/office/drawing/2014/main" xmlns:lc="http://schemas.openxmlformats.org/drawingml/2006/lockedCanvas" id="{8A7D9849-813D-4BF3-A0FB-778F8B973BBF}"/>
              </a:ext>
            </a:extLst>
          </p:cNvPr>
          <p:cNvSpPr txBox="1"/>
          <p:nvPr/>
        </p:nvSpPr>
        <p:spPr>
          <a:xfrm>
            <a:off x="5296222" y="3534107"/>
            <a:ext cx="1734294" cy="830997"/>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EC" sz="1600" dirty="0" smtClean="0"/>
              <a:t>Resp. </a:t>
            </a:r>
            <a:r>
              <a:rPr lang="es-EC" sz="1600" dirty="0"/>
              <a:t>del área de Infraestructura y Operación TI</a:t>
            </a:r>
            <a:endParaRPr lang="en-IN" sz="1600" dirty="0">
              <a:solidFill>
                <a:schemeClr val="tx1">
                  <a:lumMod val="75000"/>
                  <a:lumOff val="25000"/>
                </a:schemeClr>
              </a:solidFill>
            </a:endParaRPr>
          </a:p>
        </p:txBody>
      </p:sp>
      <p:sp>
        <p:nvSpPr>
          <p:cNvPr id="142" name="TextBox 73">
            <a:extLst>
              <a:ext uri="{FF2B5EF4-FFF2-40B4-BE49-F238E27FC236}">
                <a16:creationId xmlns="" xmlns:a16="http://schemas.microsoft.com/office/drawing/2014/main" xmlns:lc="http://schemas.openxmlformats.org/drawingml/2006/lockedCanvas" id="{AF465998-E079-4A20-B2F7-E8D451FC6534}"/>
              </a:ext>
            </a:extLst>
          </p:cNvPr>
          <p:cNvSpPr txBox="1"/>
          <p:nvPr/>
        </p:nvSpPr>
        <p:spPr>
          <a:xfrm>
            <a:off x="5100243" y="2348880"/>
            <a:ext cx="1858265" cy="584775"/>
          </a:xfrm>
          <a:prstGeom prst="rect">
            <a:avLst/>
          </a:prstGeom>
          <a:noFill/>
        </p:spPr>
        <p:txBody>
          <a:bodyPr wrap="non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IN" sz="1600" dirty="0" smtClean="0">
                <a:solidFill>
                  <a:schemeClr val="tx1">
                    <a:lumMod val="75000"/>
                    <a:lumOff val="25000"/>
                  </a:schemeClr>
                </a:solidFill>
              </a:rPr>
              <a:t>Jefe de Operaciones</a:t>
            </a:r>
          </a:p>
          <a:p>
            <a:pPr algn="ctr"/>
            <a:r>
              <a:rPr lang="en-IN" sz="1600" dirty="0">
                <a:solidFill>
                  <a:schemeClr val="tx1">
                    <a:lumMod val="75000"/>
                    <a:lumOff val="25000"/>
                  </a:schemeClr>
                </a:solidFill>
              </a:rPr>
              <a:t>d</a:t>
            </a:r>
            <a:r>
              <a:rPr lang="en-IN" sz="1600" dirty="0" smtClean="0">
                <a:solidFill>
                  <a:schemeClr val="tx1">
                    <a:lumMod val="75000"/>
                    <a:lumOff val="25000"/>
                  </a:schemeClr>
                </a:solidFill>
              </a:rPr>
              <a:t>e TI</a:t>
            </a:r>
            <a:endParaRPr lang="en-IN" sz="1600" dirty="0">
              <a:solidFill>
                <a:schemeClr val="tx1">
                  <a:lumMod val="75000"/>
                  <a:lumOff val="25000"/>
                </a:schemeClr>
              </a:solidFill>
            </a:endParaRPr>
          </a:p>
        </p:txBody>
      </p:sp>
      <p:cxnSp>
        <p:nvCxnSpPr>
          <p:cNvPr id="143" name="Straight Connector 56">
            <a:extLst>
              <a:ext uri="{FF2B5EF4-FFF2-40B4-BE49-F238E27FC236}">
                <a16:creationId xmlns="" xmlns:a16="http://schemas.microsoft.com/office/drawing/2014/main" xmlns:lc="http://schemas.openxmlformats.org/drawingml/2006/lockedCanvas" id="{7D74A055-4B6C-4290-AA74-C0DCFB704A4F}"/>
              </a:ext>
            </a:extLst>
          </p:cNvPr>
          <p:cNvCxnSpPr>
            <a:cxnSpLocks/>
          </p:cNvCxnSpPr>
          <p:nvPr/>
        </p:nvCxnSpPr>
        <p:spPr>
          <a:xfrm flipV="1">
            <a:off x="6166420" y="3031792"/>
            <a:ext cx="4" cy="209194"/>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4" name="TextBox 77">
            <a:extLst>
              <a:ext uri="{FF2B5EF4-FFF2-40B4-BE49-F238E27FC236}">
                <a16:creationId xmlns="" xmlns:a16="http://schemas.microsoft.com/office/drawing/2014/main" xmlns:lc="http://schemas.openxmlformats.org/drawingml/2006/lockedCanvas" id="{CFDF468A-5CEE-49F8-AD28-33BFA924CEC9}"/>
              </a:ext>
            </a:extLst>
          </p:cNvPr>
          <p:cNvSpPr txBox="1"/>
          <p:nvPr/>
        </p:nvSpPr>
        <p:spPr>
          <a:xfrm>
            <a:off x="2388699" y="4882603"/>
            <a:ext cx="2325217" cy="1323439"/>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EC" sz="1600" dirty="0" smtClean="0">
                <a:solidFill>
                  <a:schemeClr val="accent1"/>
                </a:solidFill>
              </a:rPr>
              <a:t>Miembro </a:t>
            </a:r>
            <a:r>
              <a:rPr lang="es-EC" sz="1600" dirty="0">
                <a:solidFill>
                  <a:schemeClr val="accent1"/>
                </a:solidFill>
              </a:rPr>
              <a:t>de la </a:t>
            </a:r>
            <a:r>
              <a:rPr lang="es-EC" sz="1600" dirty="0" smtClean="0">
                <a:solidFill>
                  <a:schemeClr val="accent1"/>
                </a:solidFill>
              </a:rPr>
              <a:t>DGT </a:t>
            </a:r>
            <a:r>
              <a:rPr lang="es-EC" sz="1600" dirty="0">
                <a:solidFill>
                  <a:schemeClr val="accent1"/>
                </a:solidFill>
              </a:rPr>
              <a:t>responsable del proceso de desarrollo de soluciones relacionadas con TI</a:t>
            </a:r>
            <a:endParaRPr lang="en-IN" sz="1600" dirty="0">
              <a:solidFill>
                <a:schemeClr val="accent1"/>
              </a:solidFill>
            </a:endParaRPr>
          </a:p>
        </p:txBody>
      </p:sp>
      <p:sp>
        <p:nvSpPr>
          <p:cNvPr id="145" name="TextBox 73">
            <a:extLst>
              <a:ext uri="{FF2B5EF4-FFF2-40B4-BE49-F238E27FC236}">
                <a16:creationId xmlns="" xmlns:a16="http://schemas.microsoft.com/office/drawing/2014/main" xmlns:lc="http://schemas.openxmlformats.org/drawingml/2006/lockedCanvas" id="{AF465998-E079-4A20-B2F7-E8D451FC6534}"/>
              </a:ext>
            </a:extLst>
          </p:cNvPr>
          <p:cNvSpPr txBox="1"/>
          <p:nvPr/>
        </p:nvSpPr>
        <p:spPr>
          <a:xfrm>
            <a:off x="7268822" y="2375009"/>
            <a:ext cx="2065950" cy="584775"/>
          </a:xfrm>
          <a:prstGeom prst="rect">
            <a:avLst/>
          </a:prstGeom>
          <a:noFill/>
        </p:spPr>
        <p:txBody>
          <a:bodyPr wrap="non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IN" sz="1600" dirty="0" smtClean="0">
                <a:solidFill>
                  <a:schemeClr val="tx1">
                    <a:lumMod val="75000"/>
                    <a:lumOff val="25000"/>
                  </a:schemeClr>
                </a:solidFill>
              </a:rPr>
              <a:t>Jefe de Administración</a:t>
            </a:r>
          </a:p>
          <a:p>
            <a:pPr algn="ctr"/>
            <a:r>
              <a:rPr lang="en-IN" sz="1600" dirty="0" smtClean="0">
                <a:solidFill>
                  <a:schemeClr val="tx1">
                    <a:lumMod val="75000"/>
                    <a:lumOff val="25000"/>
                  </a:schemeClr>
                </a:solidFill>
              </a:rPr>
              <a:t>De TI</a:t>
            </a:r>
            <a:endParaRPr lang="en-IN" sz="1600" dirty="0">
              <a:solidFill>
                <a:schemeClr val="tx1">
                  <a:lumMod val="75000"/>
                  <a:lumOff val="25000"/>
                </a:schemeClr>
              </a:solidFill>
            </a:endParaRPr>
          </a:p>
        </p:txBody>
      </p:sp>
      <p:sp>
        <p:nvSpPr>
          <p:cNvPr id="146" name="TextBox 74">
            <a:extLst>
              <a:ext uri="{FF2B5EF4-FFF2-40B4-BE49-F238E27FC236}">
                <a16:creationId xmlns="" xmlns:a16="http://schemas.microsoft.com/office/drawing/2014/main" xmlns:lc="http://schemas.openxmlformats.org/drawingml/2006/lockedCanvas" id="{8A7D9849-813D-4BF3-A0FB-778F8B973BBF}"/>
              </a:ext>
            </a:extLst>
          </p:cNvPr>
          <p:cNvSpPr txBox="1"/>
          <p:nvPr/>
        </p:nvSpPr>
        <p:spPr>
          <a:xfrm>
            <a:off x="7446150" y="3534107"/>
            <a:ext cx="1744606" cy="830997"/>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EC" sz="1600" dirty="0" smtClean="0"/>
              <a:t>Resp. </a:t>
            </a:r>
            <a:r>
              <a:rPr lang="es-EC" sz="1600" dirty="0"/>
              <a:t>del área de Soporte a Usuarios</a:t>
            </a:r>
            <a:endParaRPr lang="en-IN" sz="1600" dirty="0">
              <a:solidFill>
                <a:schemeClr val="tx1">
                  <a:lumMod val="75000"/>
                  <a:lumOff val="25000"/>
                </a:schemeClr>
              </a:solidFill>
            </a:endParaRPr>
          </a:p>
        </p:txBody>
      </p:sp>
      <p:sp>
        <p:nvSpPr>
          <p:cNvPr id="147" name="Oval 11"/>
          <p:cNvSpPr/>
          <p:nvPr/>
        </p:nvSpPr>
        <p:spPr>
          <a:xfrm>
            <a:off x="9215416" y="3247816"/>
            <a:ext cx="1055460" cy="1234040"/>
          </a:xfrm>
          <a:prstGeom prst="ellipse">
            <a:avLst/>
          </a:prstGeom>
          <a:solidFill>
            <a:srgbClr val="0E6579">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sz="1400" b="1" dirty="0">
              <a:latin typeface="Arial" pitchFamily="34" charset="0"/>
              <a:cs typeface="Arial" pitchFamily="34" charset="0"/>
            </a:endParaRPr>
          </a:p>
        </p:txBody>
      </p:sp>
      <p:sp>
        <p:nvSpPr>
          <p:cNvPr id="150" name="Oval 11"/>
          <p:cNvSpPr/>
          <p:nvPr/>
        </p:nvSpPr>
        <p:spPr>
          <a:xfrm>
            <a:off x="9521653" y="3319824"/>
            <a:ext cx="2117376" cy="1065133"/>
          </a:xfrm>
          <a:prstGeom prst="ellipse">
            <a:avLst/>
          </a:prstGeom>
          <a:ln>
            <a:solidFill>
              <a:srgbClr val="0E6579"/>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r>
              <a:rPr lang="es-EC" sz="1600" dirty="0">
                <a:solidFill>
                  <a:schemeClr val="tx1">
                    <a:lumMod val="75000"/>
                    <a:lumOff val="25000"/>
                  </a:schemeClr>
                </a:solidFill>
              </a:rPr>
              <a:t>Responsable del área de Seguridad Informática</a:t>
            </a:r>
            <a:endParaRPr lang="en-IN" sz="1600" dirty="0">
              <a:solidFill>
                <a:schemeClr val="tx1">
                  <a:lumMod val="75000"/>
                  <a:lumOff val="25000"/>
                </a:schemeClr>
              </a:solidFill>
            </a:endParaRPr>
          </a:p>
        </p:txBody>
      </p:sp>
      <p:sp>
        <p:nvSpPr>
          <p:cNvPr id="151" name="TextBox 80">
            <a:extLst>
              <a:ext uri="{FF2B5EF4-FFF2-40B4-BE49-F238E27FC236}">
                <a16:creationId xmlns="" xmlns:a16="http://schemas.microsoft.com/office/drawing/2014/main" xmlns:lc="http://schemas.openxmlformats.org/drawingml/2006/lockedCanvas" id="{44B97861-12C1-48A9-88BB-D0F01D404191}"/>
              </a:ext>
            </a:extLst>
          </p:cNvPr>
          <p:cNvSpPr txBox="1"/>
          <p:nvPr/>
        </p:nvSpPr>
        <p:spPr>
          <a:xfrm>
            <a:off x="9694812" y="4913873"/>
            <a:ext cx="2088232" cy="1323439"/>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EC" sz="1600" dirty="0" smtClean="0">
                <a:solidFill>
                  <a:srgbClr val="0E6579"/>
                </a:solidFill>
              </a:rPr>
              <a:t>Gestiona</a:t>
            </a:r>
            <a:r>
              <a:rPr lang="es-EC" sz="1600" dirty="0">
                <a:solidFill>
                  <a:srgbClr val="0E6579"/>
                </a:solidFill>
              </a:rPr>
              <a:t>, diseña, supervisa y/o evalúa la seguridad de la información de la institución.</a:t>
            </a:r>
            <a:endParaRPr lang="en-IN" sz="1600" dirty="0">
              <a:solidFill>
                <a:srgbClr val="0E6579"/>
              </a:solidFill>
            </a:endParaRPr>
          </a:p>
        </p:txBody>
      </p:sp>
      <p:sp>
        <p:nvSpPr>
          <p:cNvPr id="159" name="TextBox 73">
            <a:extLst>
              <a:ext uri="{FF2B5EF4-FFF2-40B4-BE49-F238E27FC236}">
                <a16:creationId xmlns="" xmlns:a16="http://schemas.microsoft.com/office/drawing/2014/main" xmlns:lc="http://schemas.openxmlformats.org/drawingml/2006/lockedCanvas" id="{AF465998-E079-4A20-B2F7-E8D451FC6534}"/>
              </a:ext>
            </a:extLst>
          </p:cNvPr>
          <p:cNvSpPr txBox="1"/>
          <p:nvPr/>
        </p:nvSpPr>
        <p:spPr>
          <a:xfrm>
            <a:off x="9521653" y="2375009"/>
            <a:ext cx="2045367" cy="584775"/>
          </a:xfrm>
          <a:prstGeom prst="rect">
            <a:avLst/>
          </a:prstGeom>
          <a:noFill/>
        </p:spPr>
        <p:txBody>
          <a:bodyPr wrap="non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EC" sz="1600" dirty="0" smtClean="0">
                <a:solidFill>
                  <a:schemeClr val="tx1">
                    <a:lumMod val="75000"/>
                    <a:lumOff val="25000"/>
                  </a:schemeClr>
                </a:solidFill>
              </a:rPr>
              <a:t>Gerente de Seguridad </a:t>
            </a:r>
          </a:p>
          <a:p>
            <a:pPr algn="ctr"/>
            <a:r>
              <a:rPr lang="es-EC" sz="1600" dirty="0" smtClean="0">
                <a:solidFill>
                  <a:schemeClr val="tx1">
                    <a:lumMod val="75000"/>
                    <a:lumOff val="25000"/>
                  </a:schemeClr>
                </a:solidFill>
              </a:rPr>
              <a:t>de la Información</a:t>
            </a:r>
            <a:endParaRPr lang="en-IN" sz="1600" dirty="0">
              <a:solidFill>
                <a:schemeClr val="tx1">
                  <a:lumMod val="75000"/>
                  <a:lumOff val="25000"/>
                </a:schemeClr>
              </a:solidFill>
            </a:endParaRPr>
          </a:p>
        </p:txBody>
      </p:sp>
      <p:cxnSp>
        <p:nvCxnSpPr>
          <p:cNvPr id="161" name="Straight Connector 56">
            <a:extLst>
              <a:ext uri="{FF2B5EF4-FFF2-40B4-BE49-F238E27FC236}">
                <a16:creationId xmlns="" xmlns:a16="http://schemas.microsoft.com/office/drawing/2014/main" xmlns:lc="http://schemas.openxmlformats.org/drawingml/2006/lockedCanvas" id="{7D74A055-4B6C-4290-AA74-C0DCFB704A4F}"/>
              </a:ext>
            </a:extLst>
          </p:cNvPr>
          <p:cNvCxnSpPr>
            <a:cxnSpLocks/>
          </p:cNvCxnSpPr>
          <p:nvPr/>
        </p:nvCxnSpPr>
        <p:spPr>
          <a:xfrm flipV="1">
            <a:off x="8254648" y="3031792"/>
            <a:ext cx="4" cy="209194"/>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2" name="Straight Connector 56">
            <a:extLst>
              <a:ext uri="{FF2B5EF4-FFF2-40B4-BE49-F238E27FC236}">
                <a16:creationId xmlns="" xmlns:a16="http://schemas.microsoft.com/office/drawing/2014/main" xmlns:lc="http://schemas.openxmlformats.org/drawingml/2006/lockedCanvas" id="{7D74A055-4B6C-4290-AA74-C0DCFB704A4F}"/>
              </a:ext>
            </a:extLst>
          </p:cNvPr>
          <p:cNvCxnSpPr>
            <a:cxnSpLocks/>
          </p:cNvCxnSpPr>
          <p:nvPr/>
        </p:nvCxnSpPr>
        <p:spPr>
          <a:xfrm flipV="1">
            <a:off x="10486896" y="3031792"/>
            <a:ext cx="4" cy="209194"/>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4" name="Straight Connector 67">
            <a:extLst>
              <a:ext uri="{FF2B5EF4-FFF2-40B4-BE49-F238E27FC236}">
                <a16:creationId xmlns="" xmlns:a16="http://schemas.microsoft.com/office/drawing/2014/main" xmlns:lc="http://schemas.openxmlformats.org/drawingml/2006/lockedCanvas" id="{1AC05822-8D25-4065-A038-7FBA9E508815}"/>
              </a:ext>
            </a:extLst>
          </p:cNvPr>
          <p:cNvCxnSpPr>
            <a:cxnSpLocks/>
          </p:cNvCxnSpPr>
          <p:nvPr/>
        </p:nvCxnSpPr>
        <p:spPr>
          <a:xfrm flipV="1">
            <a:off x="3574132" y="4543960"/>
            <a:ext cx="0" cy="223916"/>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5" name="Straight Connector 67">
            <a:extLst>
              <a:ext uri="{FF2B5EF4-FFF2-40B4-BE49-F238E27FC236}">
                <a16:creationId xmlns="" xmlns:a16="http://schemas.microsoft.com/office/drawing/2014/main" xmlns:lc="http://schemas.openxmlformats.org/drawingml/2006/lockedCanvas" id="{1AC05822-8D25-4065-A038-7FBA9E508815}"/>
              </a:ext>
            </a:extLst>
          </p:cNvPr>
          <p:cNvCxnSpPr>
            <a:cxnSpLocks/>
          </p:cNvCxnSpPr>
          <p:nvPr/>
        </p:nvCxnSpPr>
        <p:spPr>
          <a:xfrm flipV="1">
            <a:off x="6238428" y="4543960"/>
            <a:ext cx="0" cy="223916"/>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6" name="Straight Connector 67">
            <a:extLst>
              <a:ext uri="{FF2B5EF4-FFF2-40B4-BE49-F238E27FC236}">
                <a16:creationId xmlns="" xmlns:a16="http://schemas.microsoft.com/office/drawing/2014/main" xmlns:lc="http://schemas.openxmlformats.org/drawingml/2006/lockedCanvas" id="{1AC05822-8D25-4065-A038-7FBA9E508815}"/>
              </a:ext>
            </a:extLst>
          </p:cNvPr>
          <p:cNvCxnSpPr>
            <a:cxnSpLocks/>
          </p:cNvCxnSpPr>
          <p:nvPr/>
        </p:nvCxnSpPr>
        <p:spPr>
          <a:xfrm flipV="1">
            <a:off x="8182645" y="4543960"/>
            <a:ext cx="0" cy="223916"/>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7" name="Straight Connector 67">
            <a:extLst>
              <a:ext uri="{FF2B5EF4-FFF2-40B4-BE49-F238E27FC236}">
                <a16:creationId xmlns="" xmlns:a16="http://schemas.microsoft.com/office/drawing/2014/main" xmlns:lc="http://schemas.openxmlformats.org/drawingml/2006/lockedCanvas" id="{1AC05822-8D25-4065-A038-7FBA9E508815}"/>
              </a:ext>
            </a:extLst>
          </p:cNvPr>
          <p:cNvCxnSpPr>
            <a:cxnSpLocks/>
          </p:cNvCxnSpPr>
          <p:nvPr/>
        </p:nvCxnSpPr>
        <p:spPr>
          <a:xfrm flipV="1">
            <a:off x="10630917" y="4543960"/>
            <a:ext cx="0" cy="223916"/>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5" name="Oval 44">
            <a:extLst>
              <a:ext uri="{FF2B5EF4-FFF2-40B4-BE49-F238E27FC236}">
                <a16:creationId xmlns="" xmlns:a16="http://schemas.microsoft.com/office/drawing/2014/main" xmlns:lc="http://schemas.openxmlformats.org/drawingml/2006/lockedCanvas" id="{B193033A-B552-44CA-9FFA-3E9EE978EFF7}"/>
              </a:ext>
            </a:extLst>
          </p:cNvPr>
          <p:cNvSpPr/>
          <p:nvPr/>
        </p:nvSpPr>
        <p:spPr>
          <a:xfrm>
            <a:off x="2349996" y="3319824"/>
            <a:ext cx="2397366" cy="1176543"/>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dirty="0"/>
          </a:p>
        </p:txBody>
      </p:sp>
      <p:sp>
        <p:nvSpPr>
          <p:cNvPr id="139" name="TextBox 74">
            <a:extLst>
              <a:ext uri="{FF2B5EF4-FFF2-40B4-BE49-F238E27FC236}">
                <a16:creationId xmlns="" xmlns:a16="http://schemas.microsoft.com/office/drawing/2014/main" xmlns:lc="http://schemas.openxmlformats.org/drawingml/2006/lockedCanvas" id="{8A7D9849-813D-4BF3-A0FB-778F8B973BBF}"/>
              </a:ext>
            </a:extLst>
          </p:cNvPr>
          <p:cNvSpPr txBox="1"/>
          <p:nvPr/>
        </p:nvSpPr>
        <p:spPr>
          <a:xfrm>
            <a:off x="2503422" y="3429000"/>
            <a:ext cx="2150830" cy="1077218"/>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EC" sz="1600" dirty="0" smtClean="0">
                <a:solidFill>
                  <a:schemeClr val="tx1">
                    <a:lumMod val="75000"/>
                    <a:lumOff val="25000"/>
                  </a:schemeClr>
                </a:solidFill>
              </a:rPr>
              <a:t>Resp. del </a:t>
            </a:r>
            <a:r>
              <a:rPr lang="es-EC" sz="1600" dirty="0">
                <a:solidFill>
                  <a:schemeClr val="tx1">
                    <a:lumMod val="75000"/>
                    <a:lumOff val="25000"/>
                  </a:schemeClr>
                </a:solidFill>
              </a:rPr>
              <a:t>área </a:t>
            </a:r>
            <a:r>
              <a:rPr lang="es-EC" sz="1600" dirty="0" smtClean="0">
                <a:solidFill>
                  <a:schemeClr val="tx1">
                    <a:lumMod val="75000"/>
                    <a:lumOff val="25000"/>
                  </a:schemeClr>
                </a:solidFill>
              </a:rPr>
              <a:t>de </a:t>
            </a:r>
            <a:r>
              <a:rPr lang="es-EC" sz="1600" dirty="0">
                <a:solidFill>
                  <a:schemeClr val="tx1">
                    <a:lumMod val="75000"/>
                    <a:lumOff val="25000"/>
                  </a:schemeClr>
                </a:solidFill>
              </a:rPr>
              <a:t>Proyectos TIC y </a:t>
            </a:r>
            <a:r>
              <a:rPr lang="es-EC" sz="1600" dirty="0" smtClean="0">
                <a:solidFill>
                  <a:schemeClr val="tx1">
                    <a:lumMod val="75000"/>
                    <a:lumOff val="25000"/>
                  </a:schemeClr>
                </a:solidFill>
              </a:rPr>
              <a:t>Desarrollo </a:t>
            </a:r>
            <a:r>
              <a:rPr lang="es-EC" sz="1600" dirty="0">
                <a:solidFill>
                  <a:schemeClr val="tx1">
                    <a:lumMod val="75000"/>
                    <a:lumOff val="25000"/>
                  </a:schemeClr>
                </a:solidFill>
              </a:rPr>
              <a:t>de Aplicaciones</a:t>
            </a:r>
            <a:endParaRPr lang="en-IN" sz="1600" dirty="0" smtClean="0">
              <a:solidFill>
                <a:schemeClr val="tx1">
                  <a:lumMod val="75000"/>
                  <a:lumOff val="25000"/>
                </a:schemeClr>
              </a:solidFill>
            </a:endParaRPr>
          </a:p>
        </p:txBody>
      </p:sp>
    </p:spTree>
    <p:extLst>
      <p:ext uri="{BB962C8B-B14F-4D97-AF65-F5344CB8AC3E}">
        <p14:creationId xmlns:p14="http://schemas.microsoft.com/office/powerpoint/2010/main" val="3207479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333772" y="980728"/>
            <a:ext cx="769472" cy="800192"/>
            <a:chOff x="256026" y="1340769"/>
            <a:chExt cx="769472" cy="800192"/>
          </a:xfrm>
        </p:grpSpPr>
        <p:sp>
          <p:nvSpPr>
            <p:cNvPr id="3" name="2 Elipse"/>
            <p:cNvSpPr/>
            <p:nvPr/>
          </p:nvSpPr>
          <p:spPr>
            <a:xfrm>
              <a:off x="256026" y="1340769"/>
              <a:ext cx="769472" cy="800192"/>
            </a:xfrm>
            <a:prstGeom prst="ellipse">
              <a:avLst/>
            </a:prstGeom>
            <a:solidFill>
              <a:schemeClr val="tx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21" name="Group 2">
              <a:extLst>
                <a:ext uri="{FF2B5EF4-FFF2-40B4-BE49-F238E27FC236}">
                  <a16:creationId xmlns:a16="http://schemas.microsoft.com/office/drawing/2014/main" xmlns="" id="{70281410-65C9-45D1-AC64-9ACB0DD583F2}"/>
                </a:ext>
              </a:extLst>
            </p:cNvPr>
            <p:cNvGrpSpPr/>
            <p:nvPr/>
          </p:nvGrpSpPr>
          <p:grpSpPr>
            <a:xfrm>
              <a:off x="342135" y="1412776"/>
              <a:ext cx="639709" cy="645301"/>
              <a:chOff x="5656626" y="1879755"/>
              <a:chExt cx="842875" cy="842875"/>
            </a:xfrm>
          </p:grpSpPr>
          <p:sp>
            <p:nvSpPr>
              <p:cNvPr id="22" name="Oval 13">
                <a:extLst>
                  <a:ext uri="{FF2B5EF4-FFF2-40B4-BE49-F238E27FC236}">
                    <a16:creationId xmlns:a16="http://schemas.microsoft.com/office/drawing/2014/main" xmlns="" id="{808D632D-7C9F-4418-8026-04FDD015655E}"/>
                  </a:ext>
                </a:extLst>
              </p:cNvPr>
              <p:cNvSpPr/>
              <p:nvPr/>
            </p:nvSpPr>
            <p:spPr>
              <a:xfrm>
                <a:off x="5656626" y="1879755"/>
                <a:ext cx="842875" cy="842875"/>
              </a:xfrm>
              <a:prstGeom prst="ellipse">
                <a:avLst/>
              </a:prstGeom>
              <a:gradFill flip="none" rotWithShape="1">
                <a:gsLst>
                  <a:gs pos="0">
                    <a:schemeClr val="bg1"/>
                  </a:gs>
                  <a:gs pos="100000">
                    <a:schemeClr val="bg1">
                      <a:lumMod val="85000"/>
                    </a:schemeClr>
                  </a:gs>
                </a:gsLst>
                <a:lin ang="2700000" scaled="1"/>
                <a:tileRect/>
              </a:gradFill>
              <a:ln>
                <a:noFill/>
              </a:ln>
              <a:effectLst>
                <a:outerShdw blurRad="127000" dist="381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3" name="Group 69">
                <a:extLst>
                  <a:ext uri="{FF2B5EF4-FFF2-40B4-BE49-F238E27FC236}">
                    <a16:creationId xmlns:a16="http://schemas.microsoft.com/office/drawing/2014/main" xmlns="" id="{630C2D12-1E85-4E7E-8B8C-DA426CE10EC0}"/>
                  </a:ext>
                </a:extLst>
              </p:cNvPr>
              <p:cNvGrpSpPr/>
              <p:nvPr/>
            </p:nvGrpSpPr>
            <p:grpSpPr>
              <a:xfrm>
                <a:off x="5840692" y="2071079"/>
                <a:ext cx="455643" cy="453977"/>
                <a:chOff x="909638" y="1681163"/>
                <a:chExt cx="868362" cy="865187"/>
              </a:xfrm>
              <a:solidFill>
                <a:schemeClr val="tx1">
                  <a:lumMod val="85000"/>
                  <a:lumOff val="15000"/>
                </a:schemeClr>
              </a:solidFill>
            </p:grpSpPr>
            <p:sp>
              <p:nvSpPr>
                <p:cNvPr id="25" name="Freeform 14">
                  <a:extLst>
                    <a:ext uri="{FF2B5EF4-FFF2-40B4-BE49-F238E27FC236}">
                      <a16:creationId xmlns:a16="http://schemas.microsoft.com/office/drawing/2014/main" xmlns="" id="{DEDED7FA-273F-419F-9157-4C4C54043BE5}"/>
                    </a:ext>
                  </a:extLst>
                </p:cNvPr>
                <p:cNvSpPr>
                  <a:spLocks/>
                </p:cNvSpPr>
                <p:nvPr/>
              </p:nvSpPr>
              <p:spPr bwMode="auto">
                <a:xfrm>
                  <a:off x="1112838" y="2489200"/>
                  <a:ext cx="433387" cy="57150"/>
                </a:xfrm>
                <a:custGeom>
                  <a:avLst/>
                  <a:gdLst>
                    <a:gd name="T0" fmla="*/ 2900 w 3000"/>
                    <a:gd name="T1" fmla="*/ 0 h 400"/>
                    <a:gd name="T2" fmla="*/ 100 w 3000"/>
                    <a:gd name="T3" fmla="*/ 0 h 400"/>
                    <a:gd name="T4" fmla="*/ 0 w 3000"/>
                    <a:gd name="T5" fmla="*/ 100 h 400"/>
                    <a:gd name="T6" fmla="*/ 0 w 3000"/>
                    <a:gd name="T7" fmla="*/ 300 h 400"/>
                    <a:gd name="T8" fmla="*/ 100 w 3000"/>
                    <a:gd name="T9" fmla="*/ 400 h 400"/>
                    <a:gd name="T10" fmla="*/ 200 w 3000"/>
                    <a:gd name="T11" fmla="*/ 300 h 400"/>
                    <a:gd name="T12" fmla="*/ 200 w 3000"/>
                    <a:gd name="T13" fmla="*/ 200 h 400"/>
                    <a:gd name="T14" fmla="*/ 2900 w 3000"/>
                    <a:gd name="T15" fmla="*/ 200 h 400"/>
                    <a:gd name="T16" fmla="*/ 3000 w 3000"/>
                    <a:gd name="T17" fmla="*/ 100 h 400"/>
                    <a:gd name="T18" fmla="*/ 2900 w 3000"/>
                    <a:gd name="T19"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0" h="400">
                      <a:moveTo>
                        <a:pt x="2900" y="0"/>
                      </a:moveTo>
                      <a:cubicBezTo>
                        <a:pt x="100" y="0"/>
                        <a:pt x="100" y="0"/>
                        <a:pt x="100" y="0"/>
                      </a:cubicBezTo>
                      <a:cubicBezTo>
                        <a:pt x="45" y="0"/>
                        <a:pt x="0" y="45"/>
                        <a:pt x="0" y="100"/>
                      </a:cubicBezTo>
                      <a:cubicBezTo>
                        <a:pt x="0" y="300"/>
                        <a:pt x="0" y="300"/>
                        <a:pt x="0" y="300"/>
                      </a:cubicBezTo>
                      <a:cubicBezTo>
                        <a:pt x="0" y="355"/>
                        <a:pt x="45" y="400"/>
                        <a:pt x="100" y="400"/>
                      </a:cubicBezTo>
                      <a:cubicBezTo>
                        <a:pt x="155" y="400"/>
                        <a:pt x="200" y="355"/>
                        <a:pt x="200" y="300"/>
                      </a:cubicBezTo>
                      <a:cubicBezTo>
                        <a:pt x="200" y="200"/>
                        <a:pt x="200" y="200"/>
                        <a:pt x="200" y="200"/>
                      </a:cubicBezTo>
                      <a:cubicBezTo>
                        <a:pt x="2900" y="200"/>
                        <a:pt x="2900" y="200"/>
                        <a:pt x="2900" y="200"/>
                      </a:cubicBezTo>
                      <a:cubicBezTo>
                        <a:pt x="2955" y="200"/>
                        <a:pt x="3000" y="155"/>
                        <a:pt x="3000" y="100"/>
                      </a:cubicBezTo>
                      <a:cubicBezTo>
                        <a:pt x="3000" y="45"/>
                        <a:pt x="2955" y="0"/>
                        <a:pt x="29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6" name="Freeform 15">
                  <a:extLst>
                    <a:ext uri="{FF2B5EF4-FFF2-40B4-BE49-F238E27FC236}">
                      <a16:creationId xmlns:a16="http://schemas.microsoft.com/office/drawing/2014/main" xmlns="" id="{4FF3DF2E-FE84-439C-9FDC-36F715B06291}"/>
                    </a:ext>
                  </a:extLst>
                </p:cNvPr>
                <p:cNvSpPr>
                  <a:spLocks noEditPoints="1"/>
                </p:cNvSpPr>
                <p:nvPr/>
              </p:nvSpPr>
              <p:spPr bwMode="auto">
                <a:xfrm>
                  <a:off x="1228725" y="1941513"/>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0" name="Freeform 16">
                  <a:extLst>
                    <a:ext uri="{FF2B5EF4-FFF2-40B4-BE49-F238E27FC236}">
                      <a16:creationId xmlns:a16="http://schemas.microsoft.com/office/drawing/2014/main" xmlns="" id="{FF03A6A4-E9D0-48F4-A1B4-806C231A38A2}"/>
                    </a:ext>
                  </a:extLst>
                </p:cNvPr>
                <p:cNvSpPr>
                  <a:spLocks/>
                </p:cNvSpPr>
                <p:nvPr/>
              </p:nvSpPr>
              <p:spPr bwMode="auto">
                <a:xfrm>
                  <a:off x="909638" y="1854200"/>
                  <a:ext cx="203200" cy="317500"/>
                </a:xfrm>
                <a:custGeom>
                  <a:avLst/>
                  <a:gdLst>
                    <a:gd name="T0" fmla="*/ 1300 w 1400"/>
                    <a:gd name="T1" fmla="*/ 0 h 2200"/>
                    <a:gd name="T2" fmla="*/ 100 w 1400"/>
                    <a:gd name="T3" fmla="*/ 0 h 2200"/>
                    <a:gd name="T4" fmla="*/ 0 w 1400"/>
                    <a:gd name="T5" fmla="*/ 100 h 2200"/>
                    <a:gd name="T6" fmla="*/ 0 w 1400"/>
                    <a:gd name="T7" fmla="*/ 2100 h 2200"/>
                    <a:gd name="T8" fmla="*/ 100 w 1400"/>
                    <a:gd name="T9" fmla="*/ 2200 h 2200"/>
                    <a:gd name="T10" fmla="*/ 200 w 1400"/>
                    <a:gd name="T11" fmla="*/ 2100 h 2200"/>
                    <a:gd name="T12" fmla="*/ 200 w 1400"/>
                    <a:gd name="T13" fmla="*/ 200 h 2200"/>
                    <a:gd name="T14" fmla="*/ 1300 w 1400"/>
                    <a:gd name="T15" fmla="*/ 200 h 2200"/>
                    <a:gd name="T16" fmla="*/ 1400 w 1400"/>
                    <a:gd name="T17" fmla="*/ 100 h 2200"/>
                    <a:gd name="T18" fmla="*/ 1300 w 1400"/>
                    <a:gd name="T19" fmla="*/ 0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0" h="2200">
                      <a:moveTo>
                        <a:pt x="1300" y="0"/>
                      </a:moveTo>
                      <a:cubicBezTo>
                        <a:pt x="100" y="0"/>
                        <a:pt x="100" y="0"/>
                        <a:pt x="100" y="0"/>
                      </a:cubicBezTo>
                      <a:cubicBezTo>
                        <a:pt x="45" y="0"/>
                        <a:pt x="0" y="45"/>
                        <a:pt x="0" y="100"/>
                      </a:cubicBezTo>
                      <a:cubicBezTo>
                        <a:pt x="0" y="2100"/>
                        <a:pt x="0" y="2100"/>
                        <a:pt x="0" y="2100"/>
                      </a:cubicBezTo>
                      <a:cubicBezTo>
                        <a:pt x="0" y="2155"/>
                        <a:pt x="45" y="2200"/>
                        <a:pt x="100" y="2200"/>
                      </a:cubicBezTo>
                      <a:cubicBezTo>
                        <a:pt x="155" y="2200"/>
                        <a:pt x="200" y="2155"/>
                        <a:pt x="200" y="2100"/>
                      </a:cubicBezTo>
                      <a:cubicBezTo>
                        <a:pt x="200" y="200"/>
                        <a:pt x="200" y="200"/>
                        <a:pt x="200" y="200"/>
                      </a:cubicBezTo>
                      <a:cubicBezTo>
                        <a:pt x="1300" y="200"/>
                        <a:pt x="1300" y="200"/>
                        <a:pt x="1300" y="200"/>
                      </a:cubicBezTo>
                      <a:cubicBezTo>
                        <a:pt x="1355" y="200"/>
                        <a:pt x="1400" y="155"/>
                        <a:pt x="1400" y="100"/>
                      </a:cubicBezTo>
                      <a:cubicBezTo>
                        <a:pt x="1400" y="45"/>
                        <a:pt x="1355" y="0"/>
                        <a:pt x="13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1" name="Freeform 17">
                  <a:extLst>
                    <a:ext uri="{FF2B5EF4-FFF2-40B4-BE49-F238E27FC236}">
                      <a16:creationId xmlns:a16="http://schemas.microsoft.com/office/drawing/2014/main" xmlns="" id="{1D16B4EF-2447-4E8B-A0DB-1FF540DC2347}"/>
                    </a:ext>
                  </a:extLst>
                </p:cNvPr>
                <p:cNvSpPr>
                  <a:spLocks noEditPoints="1"/>
                </p:cNvSpPr>
                <p:nvPr/>
              </p:nvSpPr>
              <p:spPr bwMode="auto">
                <a:xfrm>
                  <a:off x="1604963" y="2287588"/>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2" name="Freeform 18">
                  <a:extLst>
                    <a:ext uri="{FF2B5EF4-FFF2-40B4-BE49-F238E27FC236}">
                      <a16:creationId xmlns:a16="http://schemas.microsoft.com/office/drawing/2014/main" xmlns="" id="{70B8129A-F634-46FD-8E8F-2DD157E40E3B}"/>
                    </a:ext>
                  </a:extLst>
                </p:cNvPr>
                <p:cNvSpPr>
                  <a:spLocks noEditPoints="1"/>
                </p:cNvSpPr>
                <p:nvPr/>
              </p:nvSpPr>
              <p:spPr bwMode="auto">
                <a:xfrm>
                  <a:off x="909638" y="2200275"/>
                  <a:ext cx="144462" cy="346075"/>
                </a:xfrm>
                <a:custGeom>
                  <a:avLst/>
                  <a:gdLst>
                    <a:gd name="T0" fmla="*/ 500 w 1000"/>
                    <a:gd name="T1" fmla="*/ 0 h 2400"/>
                    <a:gd name="T2" fmla="*/ 0 w 1000"/>
                    <a:gd name="T3" fmla="*/ 1300 h 2400"/>
                    <a:gd name="T4" fmla="*/ 400 w 1000"/>
                    <a:gd name="T5" fmla="*/ 1790 h 2400"/>
                    <a:gd name="T6" fmla="*/ 400 w 1000"/>
                    <a:gd name="T7" fmla="*/ 2300 h 2400"/>
                    <a:gd name="T8" fmla="*/ 500 w 1000"/>
                    <a:gd name="T9" fmla="*/ 2400 h 2400"/>
                    <a:gd name="T10" fmla="*/ 600 w 1000"/>
                    <a:gd name="T11" fmla="*/ 2300 h 2400"/>
                    <a:gd name="T12" fmla="*/ 600 w 1000"/>
                    <a:gd name="T13" fmla="*/ 1790 h 2400"/>
                    <a:gd name="T14" fmla="*/ 1000 w 1000"/>
                    <a:gd name="T15" fmla="*/ 1300 h 2400"/>
                    <a:gd name="T16" fmla="*/ 500 w 1000"/>
                    <a:gd name="T17" fmla="*/ 0 h 2400"/>
                    <a:gd name="T18" fmla="*/ 500 w 1000"/>
                    <a:gd name="T19" fmla="*/ 1600 h 2400"/>
                    <a:gd name="T20" fmla="*/ 200 w 1000"/>
                    <a:gd name="T21" fmla="*/ 1300 h 2400"/>
                    <a:gd name="T22" fmla="*/ 500 w 1000"/>
                    <a:gd name="T23" fmla="*/ 200 h 2400"/>
                    <a:gd name="T24" fmla="*/ 800 w 1000"/>
                    <a:gd name="T25" fmla="*/ 1300 h 2400"/>
                    <a:gd name="T26" fmla="*/ 500 w 1000"/>
                    <a:gd name="T27" fmla="*/ 1600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2400">
                      <a:moveTo>
                        <a:pt x="500" y="0"/>
                      </a:moveTo>
                      <a:cubicBezTo>
                        <a:pt x="6" y="0"/>
                        <a:pt x="0" y="1287"/>
                        <a:pt x="0" y="1300"/>
                      </a:cubicBezTo>
                      <a:cubicBezTo>
                        <a:pt x="0" y="1541"/>
                        <a:pt x="172" y="1743"/>
                        <a:pt x="400" y="1790"/>
                      </a:cubicBezTo>
                      <a:cubicBezTo>
                        <a:pt x="400" y="2300"/>
                        <a:pt x="400" y="2300"/>
                        <a:pt x="400" y="2300"/>
                      </a:cubicBezTo>
                      <a:cubicBezTo>
                        <a:pt x="400" y="2355"/>
                        <a:pt x="445" y="2400"/>
                        <a:pt x="500" y="2400"/>
                      </a:cubicBezTo>
                      <a:cubicBezTo>
                        <a:pt x="555" y="2400"/>
                        <a:pt x="600" y="2355"/>
                        <a:pt x="600" y="2300"/>
                      </a:cubicBezTo>
                      <a:cubicBezTo>
                        <a:pt x="600" y="1790"/>
                        <a:pt x="600" y="1790"/>
                        <a:pt x="600" y="1790"/>
                      </a:cubicBezTo>
                      <a:cubicBezTo>
                        <a:pt x="828" y="1743"/>
                        <a:pt x="1000" y="1541"/>
                        <a:pt x="1000" y="1300"/>
                      </a:cubicBezTo>
                      <a:cubicBezTo>
                        <a:pt x="1000" y="1287"/>
                        <a:pt x="994" y="0"/>
                        <a:pt x="500" y="0"/>
                      </a:cubicBezTo>
                      <a:close/>
                      <a:moveTo>
                        <a:pt x="500" y="1600"/>
                      </a:moveTo>
                      <a:cubicBezTo>
                        <a:pt x="335" y="1600"/>
                        <a:pt x="200" y="1465"/>
                        <a:pt x="200" y="1300"/>
                      </a:cubicBezTo>
                      <a:cubicBezTo>
                        <a:pt x="200" y="802"/>
                        <a:pt x="334" y="200"/>
                        <a:pt x="500" y="200"/>
                      </a:cubicBezTo>
                      <a:cubicBezTo>
                        <a:pt x="666" y="200"/>
                        <a:pt x="800" y="802"/>
                        <a:pt x="800" y="1300"/>
                      </a:cubicBezTo>
                      <a:cubicBezTo>
                        <a:pt x="800" y="1465"/>
                        <a:pt x="665" y="1600"/>
                        <a:pt x="500" y="1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3" name="Freeform 19">
                  <a:extLst>
                    <a:ext uri="{FF2B5EF4-FFF2-40B4-BE49-F238E27FC236}">
                      <a16:creationId xmlns:a16="http://schemas.microsoft.com/office/drawing/2014/main" xmlns="" id="{CFDF85DF-FEEC-4392-9B37-A8D0DF812229}"/>
                    </a:ext>
                  </a:extLst>
                </p:cNvPr>
                <p:cNvSpPr>
                  <a:spLocks/>
                </p:cNvSpPr>
                <p:nvPr/>
              </p:nvSpPr>
              <p:spPr bwMode="auto">
                <a:xfrm>
                  <a:off x="996950" y="2114550"/>
                  <a:ext cx="87312" cy="114300"/>
                </a:xfrm>
                <a:custGeom>
                  <a:avLst/>
                  <a:gdLst>
                    <a:gd name="T0" fmla="*/ 500 w 600"/>
                    <a:gd name="T1" fmla="*/ 0 h 800"/>
                    <a:gd name="T2" fmla="*/ 100 w 600"/>
                    <a:gd name="T3" fmla="*/ 0 h 800"/>
                    <a:gd name="T4" fmla="*/ 0 w 600"/>
                    <a:gd name="T5" fmla="*/ 100 h 800"/>
                    <a:gd name="T6" fmla="*/ 0 w 600"/>
                    <a:gd name="T7" fmla="*/ 300 h 800"/>
                    <a:gd name="T8" fmla="*/ 100 w 600"/>
                    <a:gd name="T9" fmla="*/ 400 h 800"/>
                    <a:gd name="T10" fmla="*/ 200 w 600"/>
                    <a:gd name="T11" fmla="*/ 300 h 800"/>
                    <a:gd name="T12" fmla="*/ 200 w 600"/>
                    <a:gd name="T13" fmla="*/ 200 h 800"/>
                    <a:gd name="T14" fmla="*/ 400 w 600"/>
                    <a:gd name="T15" fmla="*/ 200 h 800"/>
                    <a:gd name="T16" fmla="*/ 400 w 600"/>
                    <a:gd name="T17" fmla="*/ 700 h 800"/>
                    <a:gd name="T18" fmla="*/ 500 w 600"/>
                    <a:gd name="T19" fmla="*/ 800 h 800"/>
                    <a:gd name="T20" fmla="*/ 600 w 600"/>
                    <a:gd name="T21" fmla="*/ 700 h 800"/>
                    <a:gd name="T22" fmla="*/ 600 w 600"/>
                    <a:gd name="T23" fmla="*/ 100 h 800"/>
                    <a:gd name="T24" fmla="*/ 500 w 600"/>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800">
                      <a:moveTo>
                        <a:pt x="500" y="0"/>
                      </a:moveTo>
                      <a:cubicBezTo>
                        <a:pt x="100" y="0"/>
                        <a:pt x="100" y="0"/>
                        <a:pt x="100" y="0"/>
                      </a:cubicBezTo>
                      <a:cubicBezTo>
                        <a:pt x="45" y="0"/>
                        <a:pt x="0" y="45"/>
                        <a:pt x="0" y="100"/>
                      </a:cubicBezTo>
                      <a:cubicBezTo>
                        <a:pt x="0" y="300"/>
                        <a:pt x="0" y="300"/>
                        <a:pt x="0" y="300"/>
                      </a:cubicBezTo>
                      <a:cubicBezTo>
                        <a:pt x="0" y="355"/>
                        <a:pt x="45" y="400"/>
                        <a:pt x="100" y="400"/>
                      </a:cubicBezTo>
                      <a:cubicBezTo>
                        <a:pt x="155" y="400"/>
                        <a:pt x="200" y="355"/>
                        <a:pt x="200" y="300"/>
                      </a:cubicBezTo>
                      <a:cubicBezTo>
                        <a:pt x="200" y="200"/>
                        <a:pt x="200" y="200"/>
                        <a:pt x="200" y="200"/>
                      </a:cubicBezTo>
                      <a:cubicBezTo>
                        <a:pt x="400" y="200"/>
                        <a:pt x="400" y="200"/>
                        <a:pt x="400" y="200"/>
                      </a:cubicBezTo>
                      <a:cubicBezTo>
                        <a:pt x="400" y="700"/>
                        <a:pt x="400" y="700"/>
                        <a:pt x="400" y="700"/>
                      </a:cubicBezTo>
                      <a:cubicBezTo>
                        <a:pt x="400" y="755"/>
                        <a:pt x="445" y="800"/>
                        <a:pt x="500" y="800"/>
                      </a:cubicBezTo>
                      <a:cubicBezTo>
                        <a:pt x="555" y="800"/>
                        <a:pt x="600" y="755"/>
                        <a:pt x="600" y="700"/>
                      </a:cubicBezTo>
                      <a:cubicBezTo>
                        <a:pt x="600" y="100"/>
                        <a:pt x="600" y="100"/>
                        <a:pt x="600" y="100"/>
                      </a:cubicBezTo>
                      <a:cubicBezTo>
                        <a:pt x="600" y="45"/>
                        <a:pt x="555" y="0"/>
                        <a:pt x="5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4" name="Freeform 20">
                  <a:extLst>
                    <a:ext uri="{FF2B5EF4-FFF2-40B4-BE49-F238E27FC236}">
                      <a16:creationId xmlns:a16="http://schemas.microsoft.com/office/drawing/2014/main" xmlns="" id="{C6B7E757-F657-4C8D-837A-D0E67F27ED5B}"/>
                    </a:ext>
                  </a:extLst>
                </p:cNvPr>
                <p:cNvSpPr>
                  <a:spLocks noEditPoints="1"/>
                </p:cNvSpPr>
                <p:nvPr/>
              </p:nvSpPr>
              <p:spPr bwMode="auto">
                <a:xfrm>
                  <a:off x="1604963" y="1941513"/>
                  <a:ext cx="85725"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5" name="Freeform 21">
                  <a:extLst>
                    <a:ext uri="{FF2B5EF4-FFF2-40B4-BE49-F238E27FC236}">
                      <a16:creationId xmlns:a16="http://schemas.microsoft.com/office/drawing/2014/main" xmlns="" id="{1D8AC800-3BD6-4B5C-ADE7-E63BD1945B62}"/>
                    </a:ext>
                  </a:extLst>
                </p:cNvPr>
                <p:cNvSpPr>
                  <a:spLocks noEditPoints="1"/>
                </p:cNvSpPr>
                <p:nvPr/>
              </p:nvSpPr>
              <p:spPr bwMode="auto">
                <a:xfrm>
                  <a:off x="996950" y="1941513"/>
                  <a:ext cx="87312" cy="114300"/>
                </a:xfrm>
                <a:custGeom>
                  <a:avLst/>
                  <a:gdLst>
                    <a:gd name="T0" fmla="*/ 500 w 600"/>
                    <a:gd name="T1" fmla="*/ 0 h 800"/>
                    <a:gd name="T2" fmla="*/ 100 w 600"/>
                    <a:gd name="T3" fmla="*/ 0 h 800"/>
                    <a:gd name="T4" fmla="*/ 0 w 600"/>
                    <a:gd name="T5" fmla="*/ 100 h 800"/>
                    <a:gd name="T6" fmla="*/ 0 w 600"/>
                    <a:gd name="T7" fmla="*/ 700 h 800"/>
                    <a:gd name="T8" fmla="*/ 100 w 600"/>
                    <a:gd name="T9" fmla="*/ 800 h 800"/>
                    <a:gd name="T10" fmla="*/ 500 w 600"/>
                    <a:gd name="T11" fmla="*/ 800 h 800"/>
                    <a:gd name="T12" fmla="*/ 600 w 600"/>
                    <a:gd name="T13" fmla="*/ 700 h 800"/>
                    <a:gd name="T14" fmla="*/ 600 w 600"/>
                    <a:gd name="T15" fmla="*/ 100 h 800"/>
                    <a:gd name="T16" fmla="*/ 500 w 600"/>
                    <a:gd name="T17" fmla="*/ 0 h 800"/>
                    <a:gd name="T18" fmla="*/ 400 w 600"/>
                    <a:gd name="T19" fmla="*/ 600 h 800"/>
                    <a:gd name="T20" fmla="*/ 200 w 600"/>
                    <a:gd name="T21" fmla="*/ 600 h 800"/>
                    <a:gd name="T22" fmla="*/ 200 w 600"/>
                    <a:gd name="T23" fmla="*/ 200 h 800"/>
                    <a:gd name="T24" fmla="*/ 400 w 600"/>
                    <a:gd name="T25" fmla="*/ 200 h 800"/>
                    <a:gd name="T26" fmla="*/ 400 w 600"/>
                    <a:gd name="T27" fmla="*/ 6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500" y="0"/>
                      </a:moveTo>
                      <a:cubicBezTo>
                        <a:pt x="100" y="0"/>
                        <a:pt x="100" y="0"/>
                        <a:pt x="100" y="0"/>
                      </a:cubicBezTo>
                      <a:cubicBezTo>
                        <a:pt x="45" y="0"/>
                        <a:pt x="0" y="45"/>
                        <a:pt x="0" y="100"/>
                      </a:cubicBezTo>
                      <a:cubicBezTo>
                        <a:pt x="0" y="700"/>
                        <a:pt x="0" y="700"/>
                        <a:pt x="0" y="700"/>
                      </a:cubicBez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lose/>
                      <a:moveTo>
                        <a:pt x="400" y="600"/>
                      </a:moveTo>
                      <a:cubicBezTo>
                        <a:pt x="200" y="600"/>
                        <a:pt x="200" y="600"/>
                        <a:pt x="200" y="600"/>
                      </a:cubicBezTo>
                      <a:cubicBezTo>
                        <a:pt x="200" y="200"/>
                        <a:pt x="200" y="200"/>
                        <a:pt x="200" y="200"/>
                      </a:cubicBezTo>
                      <a:cubicBezTo>
                        <a:pt x="400" y="200"/>
                        <a:pt x="400" y="200"/>
                        <a:pt x="400" y="200"/>
                      </a:cubicBezTo>
                      <a:cubicBezTo>
                        <a:pt x="400" y="600"/>
                        <a:pt x="400" y="600"/>
                        <a:pt x="400" y="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6" name="Freeform 22">
                  <a:extLst>
                    <a:ext uri="{FF2B5EF4-FFF2-40B4-BE49-F238E27FC236}">
                      <a16:creationId xmlns:a16="http://schemas.microsoft.com/office/drawing/2014/main" xmlns="" id="{D6ED1284-46E9-4774-94BE-4941C7503646}"/>
                    </a:ext>
                  </a:extLst>
                </p:cNvPr>
                <p:cNvSpPr>
                  <a:spLocks noEditPoints="1"/>
                </p:cNvSpPr>
                <p:nvPr/>
              </p:nvSpPr>
              <p:spPr bwMode="auto">
                <a:xfrm>
                  <a:off x="1373188" y="1941513"/>
                  <a:ext cx="87312"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8" name="Freeform 23">
                  <a:extLst>
                    <a:ext uri="{FF2B5EF4-FFF2-40B4-BE49-F238E27FC236}">
                      <a16:creationId xmlns:a16="http://schemas.microsoft.com/office/drawing/2014/main" xmlns="" id="{F39B922E-4684-4598-AEC4-FCD99A22F1A8}"/>
                    </a:ext>
                  </a:extLst>
                </p:cNvPr>
                <p:cNvSpPr>
                  <a:spLocks noEditPoints="1"/>
                </p:cNvSpPr>
                <p:nvPr/>
              </p:nvSpPr>
              <p:spPr bwMode="auto">
                <a:xfrm>
                  <a:off x="1574800" y="1854200"/>
                  <a:ext cx="203200" cy="692150"/>
                </a:xfrm>
                <a:custGeom>
                  <a:avLst/>
                  <a:gdLst>
                    <a:gd name="T0" fmla="*/ 1300 w 1400"/>
                    <a:gd name="T1" fmla="*/ 0 h 4800"/>
                    <a:gd name="T2" fmla="*/ 100 w 1400"/>
                    <a:gd name="T3" fmla="*/ 0 h 4800"/>
                    <a:gd name="T4" fmla="*/ 0 w 1400"/>
                    <a:gd name="T5" fmla="*/ 100 h 4800"/>
                    <a:gd name="T6" fmla="*/ 100 w 1400"/>
                    <a:gd name="T7" fmla="*/ 200 h 4800"/>
                    <a:gd name="T8" fmla="*/ 1200 w 1400"/>
                    <a:gd name="T9" fmla="*/ 200 h 4800"/>
                    <a:gd name="T10" fmla="*/ 1200 w 1400"/>
                    <a:gd name="T11" fmla="*/ 4218 h 4800"/>
                    <a:gd name="T12" fmla="*/ 1100 w 1400"/>
                    <a:gd name="T13" fmla="*/ 4200 h 4800"/>
                    <a:gd name="T14" fmla="*/ 1049 w 1400"/>
                    <a:gd name="T15" fmla="*/ 4204 h 4800"/>
                    <a:gd name="T16" fmla="*/ 700 w 1400"/>
                    <a:gd name="T17" fmla="*/ 4000 h 4800"/>
                    <a:gd name="T18" fmla="*/ 351 w 1400"/>
                    <a:gd name="T19" fmla="*/ 4204 h 4800"/>
                    <a:gd name="T20" fmla="*/ 300 w 1400"/>
                    <a:gd name="T21" fmla="*/ 4200 h 4800"/>
                    <a:gd name="T22" fmla="*/ 0 w 1400"/>
                    <a:gd name="T23" fmla="*/ 4500 h 4800"/>
                    <a:gd name="T24" fmla="*/ 300 w 1400"/>
                    <a:gd name="T25" fmla="*/ 4800 h 4800"/>
                    <a:gd name="T26" fmla="*/ 1100 w 1400"/>
                    <a:gd name="T27" fmla="*/ 4800 h 4800"/>
                    <a:gd name="T28" fmla="*/ 1400 w 1400"/>
                    <a:gd name="T29" fmla="*/ 4500 h 4800"/>
                    <a:gd name="T30" fmla="*/ 1400 w 1400"/>
                    <a:gd name="T31" fmla="*/ 100 h 4800"/>
                    <a:gd name="T32" fmla="*/ 1300 w 1400"/>
                    <a:gd name="T33" fmla="*/ 0 h 4800"/>
                    <a:gd name="T34" fmla="*/ 1100 w 1400"/>
                    <a:gd name="T35" fmla="*/ 4600 h 4800"/>
                    <a:gd name="T36" fmla="*/ 300 w 1400"/>
                    <a:gd name="T37" fmla="*/ 4600 h 4800"/>
                    <a:gd name="T38" fmla="*/ 200 w 1400"/>
                    <a:gd name="T39" fmla="*/ 4500 h 4800"/>
                    <a:gd name="T40" fmla="*/ 300 w 1400"/>
                    <a:gd name="T41" fmla="*/ 4400 h 4800"/>
                    <a:gd name="T42" fmla="*/ 354 w 1400"/>
                    <a:gd name="T43" fmla="*/ 4416 h 4800"/>
                    <a:gd name="T44" fmla="*/ 446 w 1400"/>
                    <a:gd name="T45" fmla="*/ 4425 h 4800"/>
                    <a:gd name="T46" fmla="*/ 506 w 1400"/>
                    <a:gd name="T47" fmla="*/ 4355 h 4800"/>
                    <a:gd name="T48" fmla="*/ 700 w 1400"/>
                    <a:gd name="T49" fmla="*/ 4200 h 4800"/>
                    <a:gd name="T50" fmla="*/ 894 w 1400"/>
                    <a:gd name="T51" fmla="*/ 4355 h 4800"/>
                    <a:gd name="T52" fmla="*/ 954 w 1400"/>
                    <a:gd name="T53" fmla="*/ 4425 h 4800"/>
                    <a:gd name="T54" fmla="*/ 1046 w 1400"/>
                    <a:gd name="T55" fmla="*/ 4416 h 4800"/>
                    <a:gd name="T56" fmla="*/ 1200 w 1400"/>
                    <a:gd name="T57" fmla="*/ 4500 h 4800"/>
                    <a:gd name="T58" fmla="*/ 1100 w 1400"/>
                    <a:gd name="T59" fmla="*/ 4600 h 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0" h="4800">
                      <a:moveTo>
                        <a:pt x="1300" y="0"/>
                      </a:moveTo>
                      <a:cubicBezTo>
                        <a:pt x="100" y="0"/>
                        <a:pt x="100" y="0"/>
                        <a:pt x="100" y="0"/>
                      </a:cubicBezTo>
                      <a:cubicBezTo>
                        <a:pt x="45" y="0"/>
                        <a:pt x="0" y="45"/>
                        <a:pt x="0" y="100"/>
                      </a:cubicBezTo>
                      <a:cubicBezTo>
                        <a:pt x="0" y="155"/>
                        <a:pt x="45" y="200"/>
                        <a:pt x="100" y="200"/>
                      </a:cubicBezTo>
                      <a:cubicBezTo>
                        <a:pt x="1200" y="200"/>
                        <a:pt x="1200" y="200"/>
                        <a:pt x="1200" y="200"/>
                      </a:cubicBezTo>
                      <a:cubicBezTo>
                        <a:pt x="1200" y="4218"/>
                        <a:pt x="1200" y="4218"/>
                        <a:pt x="1200" y="4218"/>
                      </a:cubicBezTo>
                      <a:cubicBezTo>
                        <a:pt x="1169" y="4207"/>
                        <a:pt x="1135" y="4200"/>
                        <a:pt x="1100" y="4200"/>
                      </a:cubicBezTo>
                      <a:cubicBezTo>
                        <a:pt x="1083" y="4200"/>
                        <a:pt x="1066" y="4201"/>
                        <a:pt x="1049" y="4204"/>
                      </a:cubicBezTo>
                      <a:cubicBezTo>
                        <a:pt x="980" y="4080"/>
                        <a:pt x="848" y="4000"/>
                        <a:pt x="700" y="4000"/>
                      </a:cubicBezTo>
                      <a:cubicBezTo>
                        <a:pt x="552" y="4000"/>
                        <a:pt x="420" y="4080"/>
                        <a:pt x="351" y="4204"/>
                      </a:cubicBezTo>
                      <a:cubicBezTo>
                        <a:pt x="335" y="4201"/>
                        <a:pt x="317" y="4200"/>
                        <a:pt x="300" y="4200"/>
                      </a:cubicBezTo>
                      <a:cubicBezTo>
                        <a:pt x="135" y="4200"/>
                        <a:pt x="0" y="4335"/>
                        <a:pt x="0" y="4500"/>
                      </a:cubicBezTo>
                      <a:cubicBezTo>
                        <a:pt x="0" y="4665"/>
                        <a:pt x="135" y="4800"/>
                        <a:pt x="300" y="4800"/>
                      </a:cubicBezTo>
                      <a:cubicBezTo>
                        <a:pt x="1100" y="4800"/>
                        <a:pt x="1100" y="4800"/>
                        <a:pt x="1100" y="4800"/>
                      </a:cubicBezTo>
                      <a:cubicBezTo>
                        <a:pt x="1265" y="4800"/>
                        <a:pt x="1400" y="4665"/>
                        <a:pt x="1400" y="4500"/>
                      </a:cubicBezTo>
                      <a:cubicBezTo>
                        <a:pt x="1400" y="100"/>
                        <a:pt x="1400" y="100"/>
                        <a:pt x="1400" y="100"/>
                      </a:cubicBezTo>
                      <a:cubicBezTo>
                        <a:pt x="1400" y="45"/>
                        <a:pt x="1355" y="0"/>
                        <a:pt x="1300" y="0"/>
                      </a:cubicBezTo>
                      <a:close/>
                      <a:moveTo>
                        <a:pt x="1100" y="4600"/>
                      </a:moveTo>
                      <a:cubicBezTo>
                        <a:pt x="300" y="4600"/>
                        <a:pt x="300" y="4600"/>
                        <a:pt x="300" y="4600"/>
                      </a:cubicBezTo>
                      <a:cubicBezTo>
                        <a:pt x="245" y="4600"/>
                        <a:pt x="200" y="4555"/>
                        <a:pt x="200" y="4500"/>
                      </a:cubicBezTo>
                      <a:cubicBezTo>
                        <a:pt x="200" y="4445"/>
                        <a:pt x="245" y="4400"/>
                        <a:pt x="300" y="4400"/>
                      </a:cubicBezTo>
                      <a:cubicBezTo>
                        <a:pt x="319" y="4400"/>
                        <a:pt x="337" y="4405"/>
                        <a:pt x="354" y="4416"/>
                      </a:cubicBezTo>
                      <a:cubicBezTo>
                        <a:pt x="382" y="4434"/>
                        <a:pt x="416" y="4437"/>
                        <a:pt x="446" y="4425"/>
                      </a:cubicBezTo>
                      <a:cubicBezTo>
                        <a:pt x="476" y="4413"/>
                        <a:pt x="499" y="4387"/>
                        <a:pt x="506" y="4355"/>
                      </a:cubicBezTo>
                      <a:cubicBezTo>
                        <a:pt x="527" y="4264"/>
                        <a:pt x="607" y="4200"/>
                        <a:pt x="700" y="4200"/>
                      </a:cubicBezTo>
                      <a:cubicBezTo>
                        <a:pt x="793" y="4200"/>
                        <a:pt x="873" y="4264"/>
                        <a:pt x="894" y="4355"/>
                      </a:cubicBezTo>
                      <a:cubicBezTo>
                        <a:pt x="902" y="4387"/>
                        <a:pt x="924" y="4413"/>
                        <a:pt x="954" y="4425"/>
                      </a:cubicBezTo>
                      <a:cubicBezTo>
                        <a:pt x="984" y="4437"/>
                        <a:pt x="1018" y="4434"/>
                        <a:pt x="1046" y="4416"/>
                      </a:cubicBezTo>
                      <a:cubicBezTo>
                        <a:pt x="1111" y="4374"/>
                        <a:pt x="1200" y="4426"/>
                        <a:pt x="1200" y="4500"/>
                      </a:cubicBezTo>
                      <a:cubicBezTo>
                        <a:pt x="1200" y="4555"/>
                        <a:pt x="1155" y="4600"/>
                        <a:pt x="1100" y="4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9" name="Freeform 24">
                  <a:extLst>
                    <a:ext uri="{FF2B5EF4-FFF2-40B4-BE49-F238E27FC236}">
                      <a16:creationId xmlns:a16="http://schemas.microsoft.com/office/drawing/2014/main" xmlns="" id="{A3422861-CCDD-4A37-A563-31FD7E57FA72}"/>
                    </a:ext>
                  </a:extLst>
                </p:cNvPr>
                <p:cNvSpPr>
                  <a:spLocks noEditPoints="1"/>
                </p:cNvSpPr>
                <p:nvPr/>
              </p:nvSpPr>
              <p:spPr bwMode="auto">
                <a:xfrm>
                  <a:off x="1373188" y="1768475"/>
                  <a:ext cx="87312"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0" name="Freeform 25">
                  <a:extLst>
                    <a:ext uri="{FF2B5EF4-FFF2-40B4-BE49-F238E27FC236}">
                      <a16:creationId xmlns:a16="http://schemas.microsoft.com/office/drawing/2014/main" xmlns="" id="{CCDC92A5-9FD6-4023-91C4-361C396008C4}"/>
                    </a:ext>
                  </a:extLst>
                </p:cNvPr>
                <p:cNvSpPr>
                  <a:spLocks noEditPoints="1"/>
                </p:cNvSpPr>
                <p:nvPr/>
              </p:nvSpPr>
              <p:spPr bwMode="auto">
                <a:xfrm>
                  <a:off x="1373188" y="2114550"/>
                  <a:ext cx="87312"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1" name="Freeform 26">
                  <a:extLst>
                    <a:ext uri="{FF2B5EF4-FFF2-40B4-BE49-F238E27FC236}">
                      <a16:creationId xmlns:a16="http://schemas.microsoft.com/office/drawing/2014/main" xmlns="" id="{4668A30D-38B0-44CB-951F-A274209EDED5}"/>
                    </a:ext>
                  </a:extLst>
                </p:cNvPr>
                <p:cNvSpPr>
                  <a:spLocks noEditPoints="1"/>
                </p:cNvSpPr>
                <p:nvPr/>
              </p:nvSpPr>
              <p:spPr bwMode="auto">
                <a:xfrm>
                  <a:off x="1228725" y="1768475"/>
                  <a:ext cx="85725"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2" name="Freeform 27">
                  <a:extLst>
                    <a:ext uri="{FF2B5EF4-FFF2-40B4-BE49-F238E27FC236}">
                      <a16:creationId xmlns:a16="http://schemas.microsoft.com/office/drawing/2014/main" xmlns="" id="{3792FCA3-4B5E-41C3-B1DA-FC0D00349D08}"/>
                    </a:ext>
                  </a:extLst>
                </p:cNvPr>
                <p:cNvSpPr>
                  <a:spLocks/>
                </p:cNvSpPr>
                <p:nvPr/>
              </p:nvSpPr>
              <p:spPr bwMode="auto">
                <a:xfrm>
                  <a:off x="1328738" y="2371725"/>
                  <a:ext cx="30162" cy="30162"/>
                </a:xfrm>
                <a:custGeom>
                  <a:avLst/>
                  <a:gdLst>
                    <a:gd name="T0" fmla="*/ 29 w 200"/>
                    <a:gd name="T1" fmla="*/ 37 h 208"/>
                    <a:gd name="T2" fmla="*/ 0 w 200"/>
                    <a:gd name="T3" fmla="*/ 108 h 208"/>
                    <a:gd name="T4" fmla="*/ 29 w 200"/>
                    <a:gd name="T5" fmla="*/ 179 h 208"/>
                    <a:gd name="T6" fmla="*/ 100 w 200"/>
                    <a:gd name="T7" fmla="*/ 208 h 208"/>
                    <a:gd name="T8" fmla="*/ 171 w 200"/>
                    <a:gd name="T9" fmla="*/ 179 h 208"/>
                    <a:gd name="T10" fmla="*/ 200 w 200"/>
                    <a:gd name="T11" fmla="*/ 108 h 208"/>
                    <a:gd name="T12" fmla="*/ 171 w 200"/>
                    <a:gd name="T13" fmla="*/ 37 h 208"/>
                    <a:gd name="T14" fmla="*/ 29 w 200"/>
                    <a:gd name="T15" fmla="*/ 37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208">
                      <a:moveTo>
                        <a:pt x="29" y="37"/>
                      </a:moveTo>
                      <a:cubicBezTo>
                        <a:pt x="11" y="56"/>
                        <a:pt x="0" y="82"/>
                        <a:pt x="0" y="108"/>
                      </a:cubicBezTo>
                      <a:cubicBezTo>
                        <a:pt x="0" y="134"/>
                        <a:pt x="11" y="160"/>
                        <a:pt x="29" y="179"/>
                      </a:cubicBezTo>
                      <a:cubicBezTo>
                        <a:pt x="48" y="197"/>
                        <a:pt x="74" y="208"/>
                        <a:pt x="100" y="208"/>
                      </a:cubicBezTo>
                      <a:cubicBezTo>
                        <a:pt x="126" y="208"/>
                        <a:pt x="152" y="197"/>
                        <a:pt x="171" y="179"/>
                      </a:cubicBezTo>
                      <a:cubicBezTo>
                        <a:pt x="189" y="160"/>
                        <a:pt x="200" y="134"/>
                        <a:pt x="200" y="108"/>
                      </a:cubicBezTo>
                      <a:cubicBezTo>
                        <a:pt x="200" y="82"/>
                        <a:pt x="189" y="56"/>
                        <a:pt x="171" y="37"/>
                      </a:cubicBezTo>
                      <a:cubicBezTo>
                        <a:pt x="133" y="0"/>
                        <a:pt x="67" y="0"/>
                        <a:pt x="29"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3" name="Freeform 28">
                  <a:extLst>
                    <a:ext uri="{FF2B5EF4-FFF2-40B4-BE49-F238E27FC236}">
                      <a16:creationId xmlns:a16="http://schemas.microsoft.com/office/drawing/2014/main" xmlns="" id="{88CBF256-4799-47F1-8E94-6008B2670C44}"/>
                    </a:ext>
                  </a:extLst>
                </p:cNvPr>
                <p:cNvSpPr>
                  <a:spLocks noEditPoints="1"/>
                </p:cNvSpPr>
                <p:nvPr/>
              </p:nvSpPr>
              <p:spPr bwMode="auto">
                <a:xfrm>
                  <a:off x="1228725" y="2114550"/>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4" name="Freeform 29">
                  <a:extLst>
                    <a:ext uri="{FF2B5EF4-FFF2-40B4-BE49-F238E27FC236}">
                      <a16:creationId xmlns:a16="http://schemas.microsoft.com/office/drawing/2014/main" xmlns="" id="{63C3FF41-7AE1-49DE-89EE-91360370D6A1}"/>
                    </a:ext>
                  </a:extLst>
                </p:cNvPr>
                <p:cNvSpPr>
                  <a:spLocks/>
                </p:cNvSpPr>
                <p:nvPr/>
              </p:nvSpPr>
              <p:spPr bwMode="auto">
                <a:xfrm>
                  <a:off x="1198563" y="2287588"/>
                  <a:ext cx="290512" cy="173037"/>
                </a:xfrm>
                <a:custGeom>
                  <a:avLst/>
                  <a:gdLst>
                    <a:gd name="T0" fmla="*/ 0 w 2000"/>
                    <a:gd name="T1" fmla="*/ 100 h 1200"/>
                    <a:gd name="T2" fmla="*/ 100 w 2000"/>
                    <a:gd name="T3" fmla="*/ 200 h 1200"/>
                    <a:gd name="T4" fmla="*/ 400 w 2000"/>
                    <a:gd name="T5" fmla="*/ 200 h 1200"/>
                    <a:gd name="T6" fmla="*/ 400 w 2000"/>
                    <a:gd name="T7" fmla="*/ 1100 h 1200"/>
                    <a:gd name="T8" fmla="*/ 500 w 2000"/>
                    <a:gd name="T9" fmla="*/ 1200 h 1200"/>
                    <a:gd name="T10" fmla="*/ 600 w 2000"/>
                    <a:gd name="T11" fmla="*/ 1100 h 1200"/>
                    <a:gd name="T12" fmla="*/ 600 w 2000"/>
                    <a:gd name="T13" fmla="*/ 200 h 1200"/>
                    <a:gd name="T14" fmla="*/ 1400 w 2000"/>
                    <a:gd name="T15" fmla="*/ 200 h 1200"/>
                    <a:gd name="T16" fmla="*/ 1400 w 2000"/>
                    <a:gd name="T17" fmla="*/ 1100 h 1200"/>
                    <a:gd name="T18" fmla="*/ 1500 w 2000"/>
                    <a:gd name="T19" fmla="*/ 1200 h 1200"/>
                    <a:gd name="T20" fmla="*/ 1600 w 2000"/>
                    <a:gd name="T21" fmla="*/ 1100 h 1200"/>
                    <a:gd name="T22" fmla="*/ 1600 w 2000"/>
                    <a:gd name="T23" fmla="*/ 200 h 1200"/>
                    <a:gd name="T24" fmla="*/ 1900 w 2000"/>
                    <a:gd name="T25" fmla="*/ 200 h 1200"/>
                    <a:gd name="T26" fmla="*/ 2000 w 2000"/>
                    <a:gd name="T27" fmla="*/ 100 h 1200"/>
                    <a:gd name="T28" fmla="*/ 1900 w 2000"/>
                    <a:gd name="T29" fmla="*/ 0 h 1200"/>
                    <a:gd name="T30" fmla="*/ 100 w 2000"/>
                    <a:gd name="T31" fmla="*/ 0 h 1200"/>
                    <a:gd name="T32" fmla="*/ 0 w 2000"/>
                    <a:gd name="T33" fmla="*/ 1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 h="1200">
                      <a:moveTo>
                        <a:pt x="0" y="100"/>
                      </a:moveTo>
                      <a:cubicBezTo>
                        <a:pt x="0" y="155"/>
                        <a:pt x="45" y="200"/>
                        <a:pt x="100" y="200"/>
                      </a:cubicBezTo>
                      <a:cubicBezTo>
                        <a:pt x="400" y="200"/>
                        <a:pt x="400" y="200"/>
                        <a:pt x="400" y="200"/>
                      </a:cubicBezTo>
                      <a:cubicBezTo>
                        <a:pt x="400" y="1100"/>
                        <a:pt x="400" y="1100"/>
                        <a:pt x="400" y="1100"/>
                      </a:cubicBezTo>
                      <a:cubicBezTo>
                        <a:pt x="400" y="1155"/>
                        <a:pt x="445" y="1200"/>
                        <a:pt x="500" y="1200"/>
                      </a:cubicBezTo>
                      <a:cubicBezTo>
                        <a:pt x="555" y="1200"/>
                        <a:pt x="600" y="1155"/>
                        <a:pt x="600" y="1100"/>
                      </a:cubicBezTo>
                      <a:cubicBezTo>
                        <a:pt x="600" y="200"/>
                        <a:pt x="600" y="200"/>
                        <a:pt x="600" y="200"/>
                      </a:cubicBezTo>
                      <a:cubicBezTo>
                        <a:pt x="1400" y="200"/>
                        <a:pt x="1400" y="200"/>
                        <a:pt x="1400" y="200"/>
                      </a:cubicBezTo>
                      <a:cubicBezTo>
                        <a:pt x="1400" y="1100"/>
                        <a:pt x="1400" y="1100"/>
                        <a:pt x="1400" y="1100"/>
                      </a:cubicBezTo>
                      <a:cubicBezTo>
                        <a:pt x="1400" y="1155"/>
                        <a:pt x="1445" y="1200"/>
                        <a:pt x="1500" y="1200"/>
                      </a:cubicBezTo>
                      <a:cubicBezTo>
                        <a:pt x="1555" y="1200"/>
                        <a:pt x="1600" y="1155"/>
                        <a:pt x="1600" y="1100"/>
                      </a:cubicBezTo>
                      <a:cubicBezTo>
                        <a:pt x="1600" y="200"/>
                        <a:pt x="1600" y="200"/>
                        <a:pt x="1600" y="200"/>
                      </a:cubicBezTo>
                      <a:cubicBezTo>
                        <a:pt x="1900" y="200"/>
                        <a:pt x="1900" y="200"/>
                        <a:pt x="1900" y="200"/>
                      </a:cubicBezTo>
                      <a:cubicBezTo>
                        <a:pt x="1955" y="200"/>
                        <a:pt x="2000" y="155"/>
                        <a:pt x="2000" y="100"/>
                      </a:cubicBezTo>
                      <a:cubicBezTo>
                        <a:pt x="2000" y="45"/>
                        <a:pt x="1955" y="0"/>
                        <a:pt x="1900" y="0"/>
                      </a:cubicBezTo>
                      <a:cubicBezTo>
                        <a:pt x="100" y="0"/>
                        <a:pt x="100" y="0"/>
                        <a:pt x="100" y="0"/>
                      </a:cubicBezTo>
                      <a:cubicBezTo>
                        <a:pt x="45" y="0"/>
                        <a:pt x="0" y="45"/>
                        <a:pt x="0"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5" name="Freeform 30">
                  <a:extLst>
                    <a:ext uri="{FF2B5EF4-FFF2-40B4-BE49-F238E27FC236}">
                      <a16:creationId xmlns:a16="http://schemas.microsoft.com/office/drawing/2014/main" xmlns="" id="{CA886419-D79F-4B06-89E1-77E15BE5F18E}"/>
                    </a:ext>
                  </a:extLst>
                </p:cNvPr>
                <p:cNvSpPr>
                  <a:spLocks noEditPoints="1"/>
                </p:cNvSpPr>
                <p:nvPr/>
              </p:nvSpPr>
              <p:spPr bwMode="auto">
                <a:xfrm>
                  <a:off x="1604963" y="2114550"/>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6" name="Freeform 31">
                  <a:extLst>
                    <a:ext uri="{FF2B5EF4-FFF2-40B4-BE49-F238E27FC236}">
                      <a16:creationId xmlns:a16="http://schemas.microsoft.com/office/drawing/2014/main" xmlns="" id="{6A500D53-185B-41C3-8EDA-331618E2772A}"/>
                    </a:ext>
                  </a:extLst>
                </p:cNvPr>
                <p:cNvSpPr>
                  <a:spLocks/>
                </p:cNvSpPr>
                <p:nvPr/>
              </p:nvSpPr>
              <p:spPr bwMode="auto">
                <a:xfrm>
                  <a:off x="1141413" y="1681163"/>
                  <a:ext cx="404812" cy="779462"/>
                </a:xfrm>
                <a:custGeom>
                  <a:avLst/>
                  <a:gdLst>
                    <a:gd name="T0" fmla="*/ 2700 w 2800"/>
                    <a:gd name="T1" fmla="*/ 0 h 5400"/>
                    <a:gd name="T2" fmla="*/ 100 w 2800"/>
                    <a:gd name="T3" fmla="*/ 0 h 5400"/>
                    <a:gd name="T4" fmla="*/ 0 w 2800"/>
                    <a:gd name="T5" fmla="*/ 100 h 5400"/>
                    <a:gd name="T6" fmla="*/ 0 w 2800"/>
                    <a:gd name="T7" fmla="*/ 5300 h 5400"/>
                    <a:gd name="T8" fmla="*/ 100 w 2800"/>
                    <a:gd name="T9" fmla="*/ 5400 h 5400"/>
                    <a:gd name="T10" fmla="*/ 200 w 2800"/>
                    <a:gd name="T11" fmla="*/ 5300 h 5400"/>
                    <a:gd name="T12" fmla="*/ 200 w 2800"/>
                    <a:gd name="T13" fmla="*/ 200 h 5400"/>
                    <a:gd name="T14" fmla="*/ 2600 w 2800"/>
                    <a:gd name="T15" fmla="*/ 200 h 5400"/>
                    <a:gd name="T16" fmla="*/ 2600 w 2800"/>
                    <a:gd name="T17" fmla="*/ 5300 h 5400"/>
                    <a:gd name="T18" fmla="*/ 2700 w 2800"/>
                    <a:gd name="T19" fmla="*/ 5400 h 5400"/>
                    <a:gd name="T20" fmla="*/ 2800 w 2800"/>
                    <a:gd name="T21" fmla="*/ 5300 h 5400"/>
                    <a:gd name="T22" fmla="*/ 2800 w 2800"/>
                    <a:gd name="T23" fmla="*/ 100 h 5400"/>
                    <a:gd name="T24" fmla="*/ 2700 w 2800"/>
                    <a:gd name="T25" fmla="*/ 0 h 5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0" h="5400">
                      <a:moveTo>
                        <a:pt x="2700" y="0"/>
                      </a:moveTo>
                      <a:cubicBezTo>
                        <a:pt x="100" y="0"/>
                        <a:pt x="100" y="0"/>
                        <a:pt x="100" y="0"/>
                      </a:cubicBezTo>
                      <a:cubicBezTo>
                        <a:pt x="45" y="0"/>
                        <a:pt x="0" y="45"/>
                        <a:pt x="0" y="100"/>
                      </a:cubicBezTo>
                      <a:cubicBezTo>
                        <a:pt x="0" y="5300"/>
                        <a:pt x="0" y="5300"/>
                        <a:pt x="0" y="5300"/>
                      </a:cubicBezTo>
                      <a:cubicBezTo>
                        <a:pt x="0" y="5355"/>
                        <a:pt x="45" y="5400"/>
                        <a:pt x="100" y="5400"/>
                      </a:cubicBezTo>
                      <a:cubicBezTo>
                        <a:pt x="155" y="5400"/>
                        <a:pt x="200" y="5355"/>
                        <a:pt x="200" y="5300"/>
                      </a:cubicBezTo>
                      <a:cubicBezTo>
                        <a:pt x="200" y="200"/>
                        <a:pt x="200" y="200"/>
                        <a:pt x="200" y="200"/>
                      </a:cubicBezTo>
                      <a:cubicBezTo>
                        <a:pt x="2600" y="200"/>
                        <a:pt x="2600" y="200"/>
                        <a:pt x="2600" y="200"/>
                      </a:cubicBezTo>
                      <a:cubicBezTo>
                        <a:pt x="2600" y="5300"/>
                        <a:pt x="2600" y="5300"/>
                        <a:pt x="2600" y="5300"/>
                      </a:cubicBezTo>
                      <a:cubicBezTo>
                        <a:pt x="2600" y="5355"/>
                        <a:pt x="2645" y="5400"/>
                        <a:pt x="2700" y="5400"/>
                      </a:cubicBezTo>
                      <a:cubicBezTo>
                        <a:pt x="2755" y="5400"/>
                        <a:pt x="2800" y="5355"/>
                        <a:pt x="2800" y="5300"/>
                      </a:cubicBezTo>
                      <a:cubicBezTo>
                        <a:pt x="2800" y="100"/>
                        <a:pt x="2800" y="100"/>
                        <a:pt x="2800" y="100"/>
                      </a:cubicBezTo>
                      <a:cubicBezTo>
                        <a:pt x="2800" y="45"/>
                        <a:pt x="2755" y="0"/>
                        <a:pt x="27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grpSp>
      <p:sp>
        <p:nvSpPr>
          <p:cNvPr id="47" name="Title 25">
            <a:extLst>
              <a:ext uri="{FF2B5EF4-FFF2-40B4-BE49-F238E27FC236}">
                <a16:creationId xmlns:a16="http://schemas.microsoft.com/office/drawing/2014/main" xmlns="" id="{CEAB0380-432F-4AAB-99E9-FF7C232AE667}"/>
              </a:ext>
            </a:extLst>
          </p:cNvPr>
          <p:cNvSpPr txBox="1">
            <a:spLocks/>
          </p:cNvSpPr>
          <p:nvPr/>
        </p:nvSpPr>
        <p:spPr>
          <a:xfrm>
            <a:off x="483730" y="372014"/>
            <a:ext cx="10969943" cy="711081"/>
          </a:xfrm>
          <a:prstGeom prst="rect">
            <a:avLst/>
          </a:prstGeom>
        </p:spPr>
        <p:txBody>
          <a:bodyPr vert="horz" lIns="0" tIns="60949" rIns="0" bIns="60949" rtlCol="0" anchor="ctr">
            <a:normAutofit fontScale="62500" lnSpcReduction="20000"/>
          </a:bodyPr>
          <a:lstStyle>
            <a:lvl1pPr algn="l" defTabSz="1218987" rtl="0" eaLnBrk="1" latinLnBrk="0" hangingPunct="1">
              <a:spcBef>
                <a:spcPct val="0"/>
              </a:spcBef>
              <a:buNone/>
              <a:defRPr sz="3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IN" dirty="0" smtClean="0"/>
              <a:t>Desarrollo – </a:t>
            </a:r>
            <a:r>
              <a:rPr lang="en-IN" b="0" dirty="0" smtClean="0"/>
              <a:t>Propuesta de Modelo para Establecer Gobierno y Gestión DGT</a:t>
            </a:r>
            <a:endParaRPr lang="en-IN" b="0" dirty="0"/>
          </a:p>
        </p:txBody>
      </p:sp>
      <p:sp>
        <p:nvSpPr>
          <p:cNvPr id="48" name="TextBox 137">
            <a:extLst>
              <a:ext uri="{FF2B5EF4-FFF2-40B4-BE49-F238E27FC236}">
                <a16:creationId xmlns:a16="http://schemas.microsoft.com/office/drawing/2014/main" xmlns="" id="{4A898F8F-ACDC-49FE-AA30-F9FC1439D520}"/>
              </a:ext>
            </a:extLst>
          </p:cNvPr>
          <p:cNvSpPr txBox="1"/>
          <p:nvPr/>
        </p:nvSpPr>
        <p:spPr>
          <a:xfrm>
            <a:off x="1269875" y="1124744"/>
            <a:ext cx="10322931" cy="467051"/>
          </a:xfrm>
          <a:prstGeom prst="rect">
            <a:avLst/>
          </a:prstGeom>
          <a:noFill/>
        </p:spPr>
        <p:txBody>
          <a:bodyPr wrap="square" lIns="0" rIns="0" rtlCol="0" anchor="t">
            <a:spAutoFit/>
          </a:bodyPr>
          <a:lstStyle/>
          <a:p>
            <a:pPr>
              <a:lnSpc>
                <a:spcPct val="110000"/>
              </a:lnSpc>
            </a:pPr>
            <a:r>
              <a:rPr lang="en-US" b="1" kern="0" dirty="0" smtClean="0">
                <a:solidFill>
                  <a:schemeClr val="tx1">
                    <a:lumMod val="65000"/>
                    <a:lumOff val="35000"/>
                  </a:schemeClr>
                </a:solidFill>
                <a:latin typeface="Arial" panose="020B0604020202020204" pitchFamily="34" charset="0"/>
                <a:cs typeface="Arial" panose="020B0604020202020204" pitchFamily="34" charset="0"/>
              </a:rPr>
              <a:t>Mapeo y Priorización de Metas Corporativas</a:t>
            </a:r>
            <a:endParaRPr lang="en-IN" sz="2000" b="1" dirty="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89" name="88 Tabla"/>
          <p:cNvGraphicFramePr>
            <a:graphicFrameLocks noGrp="1"/>
          </p:cNvGraphicFramePr>
          <p:nvPr>
            <p:extLst>
              <p:ext uri="{D42A27DB-BD31-4B8C-83A1-F6EECF244321}">
                <p14:modId xmlns:p14="http://schemas.microsoft.com/office/powerpoint/2010/main" val="815629976"/>
              </p:ext>
            </p:extLst>
          </p:nvPr>
        </p:nvGraphicFramePr>
        <p:xfrm>
          <a:off x="549796" y="3424119"/>
          <a:ext cx="3010313" cy="882689"/>
        </p:xfrm>
        <a:graphic>
          <a:graphicData uri="http://schemas.openxmlformats.org/drawingml/2006/table">
            <a:tbl>
              <a:tblPr firstRow="1" firstCol="1" bandRow="1">
                <a:tableStyleId>{5C22544A-7EE6-4342-B048-85BDC9FD1C3A}</a:tableStyleId>
              </a:tblPr>
              <a:tblGrid>
                <a:gridCol w="1381526"/>
                <a:gridCol w="99170"/>
                <a:gridCol w="1529617"/>
              </a:tblGrid>
              <a:tr h="303363">
                <a:tc gridSpan="2">
                  <a:txBody>
                    <a:bodyPr/>
                    <a:lstStyle/>
                    <a:p>
                      <a:pPr algn="ctr">
                        <a:spcBef>
                          <a:spcPts val="1200"/>
                        </a:spcBef>
                        <a:spcAft>
                          <a:spcPts val="0"/>
                        </a:spcAft>
                      </a:pPr>
                      <a:r>
                        <a:rPr lang="es-EC" sz="1800" dirty="0" smtClean="0">
                          <a:effectLst/>
                        </a:rPr>
                        <a:t>Clasificación</a:t>
                      </a:r>
                      <a:endParaRPr lang="es-EC" sz="1200" dirty="0">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algn="ctr">
                        <a:spcBef>
                          <a:spcPts val="1200"/>
                        </a:spcBef>
                        <a:spcAft>
                          <a:spcPts val="0"/>
                        </a:spcAft>
                      </a:pPr>
                      <a:r>
                        <a:rPr lang="es-EC" sz="1800" dirty="0" smtClean="0">
                          <a:effectLst/>
                        </a:rPr>
                        <a:t>Valor</a:t>
                      </a:r>
                      <a:endParaRPr lang="es-EC" sz="1200" dirty="0">
                        <a:effectLst/>
                        <a:latin typeface="Times New Roman"/>
                        <a:ea typeface="Times New Roman"/>
                        <a:cs typeface="Times New Roman"/>
                      </a:endParaRPr>
                    </a:p>
                  </a:txBody>
                  <a:tcPr marL="68580" marR="68580" marT="0" marB="0"/>
                </a:tc>
              </a:tr>
              <a:tr h="281834">
                <a:tc>
                  <a:txBody>
                    <a:bodyPr/>
                    <a:lstStyle/>
                    <a:p>
                      <a:pPr algn="ctr">
                        <a:spcBef>
                          <a:spcPts val="1200"/>
                        </a:spcBef>
                        <a:spcAft>
                          <a:spcPts val="0"/>
                        </a:spcAft>
                      </a:pPr>
                      <a:r>
                        <a:rPr lang="es-EC" sz="1800" dirty="0" smtClean="0">
                          <a:effectLst/>
                        </a:rPr>
                        <a:t>Primaria</a:t>
                      </a:r>
                      <a:endParaRPr lang="es-EC" sz="1200" dirty="0">
                        <a:effectLst/>
                        <a:latin typeface="Times New Roman"/>
                        <a:ea typeface="Times New Roman"/>
                        <a:cs typeface="Times New Roman"/>
                      </a:endParaRPr>
                    </a:p>
                  </a:txBody>
                  <a:tcPr marL="68580" marR="68580" marT="0" marB="0"/>
                </a:tc>
                <a:tc gridSpan="2">
                  <a:txBody>
                    <a:bodyPr/>
                    <a:lstStyle/>
                    <a:p>
                      <a:pPr algn="ctr">
                        <a:spcBef>
                          <a:spcPts val="1200"/>
                        </a:spcBef>
                        <a:spcAft>
                          <a:spcPts val="0"/>
                        </a:spcAft>
                      </a:pPr>
                      <a:r>
                        <a:rPr lang="es-EC" sz="1800" dirty="0" smtClean="0">
                          <a:effectLst/>
                        </a:rPr>
                        <a:t>10</a:t>
                      </a:r>
                      <a:endParaRPr lang="es-EC" sz="1200" dirty="0">
                        <a:effectLst/>
                        <a:latin typeface="Times New Roman"/>
                        <a:ea typeface="Times New Roman"/>
                        <a:cs typeface="Times New Roman"/>
                      </a:endParaRPr>
                    </a:p>
                  </a:txBody>
                  <a:tcPr marL="68580" marR="68580" marT="0" marB="0"/>
                </a:tc>
                <a:tc hMerge="1">
                  <a:txBody>
                    <a:bodyPr/>
                    <a:lstStyle/>
                    <a:p>
                      <a:endParaRPr lang="es-EC"/>
                    </a:p>
                  </a:txBody>
                  <a:tcPr/>
                </a:tc>
              </a:tr>
              <a:tr h="297492">
                <a:tc>
                  <a:txBody>
                    <a:bodyPr/>
                    <a:lstStyle/>
                    <a:p>
                      <a:pPr algn="ctr">
                        <a:spcBef>
                          <a:spcPts val="1200"/>
                        </a:spcBef>
                        <a:spcAft>
                          <a:spcPts val="0"/>
                        </a:spcAft>
                      </a:pPr>
                      <a:r>
                        <a:rPr lang="es-EC" sz="1800" dirty="0" smtClean="0">
                          <a:effectLst/>
                        </a:rPr>
                        <a:t>Secundaria</a:t>
                      </a:r>
                      <a:endParaRPr lang="es-EC" sz="1200" dirty="0">
                        <a:effectLst/>
                        <a:latin typeface="Times New Roman"/>
                        <a:ea typeface="Times New Roman"/>
                        <a:cs typeface="Times New Roman"/>
                      </a:endParaRPr>
                    </a:p>
                  </a:txBody>
                  <a:tcPr marL="68580" marR="68580" marT="0" marB="0"/>
                </a:tc>
                <a:tc gridSpan="2">
                  <a:txBody>
                    <a:bodyPr/>
                    <a:lstStyle/>
                    <a:p>
                      <a:pPr algn="ctr">
                        <a:spcBef>
                          <a:spcPts val="1200"/>
                        </a:spcBef>
                        <a:spcAft>
                          <a:spcPts val="0"/>
                        </a:spcAft>
                      </a:pPr>
                      <a:r>
                        <a:rPr lang="es-EC" sz="1800" dirty="0" smtClean="0">
                          <a:effectLst/>
                        </a:rPr>
                        <a:t>5</a:t>
                      </a:r>
                      <a:endParaRPr lang="es-EC" sz="1200" dirty="0">
                        <a:effectLst/>
                        <a:latin typeface="Times New Roman"/>
                        <a:ea typeface="Times New Roman"/>
                        <a:cs typeface="Times New Roman"/>
                      </a:endParaRPr>
                    </a:p>
                  </a:txBody>
                  <a:tcPr marL="68580" marR="68580" marT="0" marB="0"/>
                </a:tc>
                <a:tc hMerge="1">
                  <a:txBody>
                    <a:bodyPr/>
                    <a:lstStyle/>
                    <a:p>
                      <a:endParaRPr lang="es-EC"/>
                    </a:p>
                  </a:txBody>
                  <a:tcPr/>
                </a:tc>
              </a:tr>
            </a:tbl>
          </a:graphicData>
        </a:graphic>
      </p:graphicFrame>
      <p:sp>
        <p:nvSpPr>
          <p:cNvPr id="91" name="TextBox 26">
            <a:extLst>
              <a:ext uri="{FF2B5EF4-FFF2-40B4-BE49-F238E27FC236}">
                <a16:creationId xmlns:a16="http://schemas.microsoft.com/office/drawing/2014/main" xmlns="" id="{CD5E840D-2D18-4C20-87F3-D83AE71A2D16}"/>
              </a:ext>
            </a:extLst>
          </p:cNvPr>
          <p:cNvSpPr txBox="1"/>
          <p:nvPr/>
        </p:nvSpPr>
        <p:spPr>
          <a:xfrm>
            <a:off x="401528" y="2776047"/>
            <a:ext cx="3388628" cy="430887"/>
          </a:xfrm>
          <a:prstGeom prst="rect">
            <a:avLst/>
          </a:prstGeom>
          <a:noFill/>
        </p:spPr>
        <p:txBody>
          <a:bodyPr wrap="square" lIns="0" rIns="0" rtlCol="0" anchor="t">
            <a:spAutoFit/>
          </a:bodyPr>
          <a:lstStyle/>
          <a:p>
            <a:pPr>
              <a:lnSpc>
                <a:spcPct val="110000"/>
              </a:lnSpc>
              <a:defRPr/>
            </a:pPr>
            <a:r>
              <a:rPr lang="en-US" sz="2000" b="1" kern="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Ponderación de Prioridad</a:t>
            </a:r>
            <a:endParaRPr lang="en-US" sz="2000" b="1"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84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0744" y="1698037"/>
            <a:ext cx="8036316" cy="49713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1 Rectángulo"/>
          <p:cNvSpPr/>
          <p:nvPr/>
        </p:nvSpPr>
        <p:spPr>
          <a:xfrm>
            <a:off x="117749" y="6093296"/>
            <a:ext cx="3672408" cy="738664"/>
          </a:xfrm>
          <a:prstGeom prst="rect">
            <a:avLst/>
          </a:prstGeom>
        </p:spPr>
        <p:txBody>
          <a:bodyPr wrap="square">
            <a:spAutoFit/>
          </a:bodyPr>
          <a:lstStyle/>
          <a:p>
            <a:r>
              <a:rPr lang="es-EC" sz="1400" i="1" dirty="0">
                <a:solidFill>
                  <a:schemeClr val="tx2">
                    <a:lumMod val="65000"/>
                  </a:schemeClr>
                </a:solidFill>
              </a:rPr>
              <a:t>Adaptado de (</a:t>
            </a:r>
            <a:r>
              <a:rPr lang="es-EC" sz="1400" i="1" dirty="0" err="1">
                <a:solidFill>
                  <a:schemeClr val="tx2">
                    <a:lumMod val="65000"/>
                  </a:schemeClr>
                </a:solidFill>
              </a:rPr>
              <a:t>Isaca</a:t>
            </a:r>
            <a:r>
              <a:rPr lang="es-EC" sz="1400" i="1" dirty="0">
                <a:solidFill>
                  <a:schemeClr val="tx2">
                    <a:lumMod val="65000"/>
                  </a:schemeClr>
                </a:solidFill>
              </a:rPr>
              <a:t>, COBIT 5: Un Marco de Negocio para el Gobierno y la Gestión de las TI de la Empresa, 2012)</a:t>
            </a:r>
            <a:endParaRPr lang="es-EC" sz="1400" i="1" dirty="0">
              <a:solidFill>
                <a:schemeClr val="tx2">
                  <a:lumMod val="65000"/>
                </a:schemeClr>
              </a:solidFill>
            </a:endParaRPr>
          </a:p>
        </p:txBody>
      </p:sp>
    </p:spTree>
    <p:extLst>
      <p:ext uri="{BB962C8B-B14F-4D97-AF65-F5344CB8AC3E}">
        <p14:creationId xmlns:p14="http://schemas.microsoft.com/office/powerpoint/2010/main" val="3311691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333772" y="980728"/>
            <a:ext cx="769472" cy="800192"/>
            <a:chOff x="256026" y="1340769"/>
            <a:chExt cx="769472" cy="800192"/>
          </a:xfrm>
        </p:grpSpPr>
        <p:sp>
          <p:nvSpPr>
            <p:cNvPr id="3" name="2 Elipse"/>
            <p:cNvSpPr/>
            <p:nvPr/>
          </p:nvSpPr>
          <p:spPr>
            <a:xfrm>
              <a:off x="256026" y="1340769"/>
              <a:ext cx="769472" cy="800192"/>
            </a:xfrm>
            <a:prstGeom prst="ellipse">
              <a:avLst/>
            </a:prstGeom>
            <a:solidFill>
              <a:schemeClr val="tx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21" name="Group 2">
              <a:extLst>
                <a:ext uri="{FF2B5EF4-FFF2-40B4-BE49-F238E27FC236}">
                  <a16:creationId xmlns:a16="http://schemas.microsoft.com/office/drawing/2014/main" xmlns="" id="{70281410-65C9-45D1-AC64-9ACB0DD583F2}"/>
                </a:ext>
              </a:extLst>
            </p:cNvPr>
            <p:cNvGrpSpPr/>
            <p:nvPr/>
          </p:nvGrpSpPr>
          <p:grpSpPr>
            <a:xfrm>
              <a:off x="342135" y="1412776"/>
              <a:ext cx="639709" cy="645301"/>
              <a:chOff x="5656626" y="1879755"/>
              <a:chExt cx="842875" cy="842875"/>
            </a:xfrm>
          </p:grpSpPr>
          <p:sp>
            <p:nvSpPr>
              <p:cNvPr id="22" name="Oval 13">
                <a:extLst>
                  <a:ext uri="{FF2B5EF4-FFF2-40B4-BE49-F238E27FC236}">
                    <a16:creationId xmlns:a16="http://schemas.microsoft.com/office/drawing/2014/main" xmlns="" id="{808D632D-7C9F-4418-8026-04FDD015655E}"/>
                  </a:ext>
                </a:extLst>
              </p:cNvPr>
              <p:cNvSpPr/>
              <p:nvPr/>
            </p:nvSpPr>
            <p:spPr>
              <a:xfrm>
                <a:off x="5656626" y="1879755"/>
                <a:ext cx="842875" cy="842875"/>
              </a:xfrm>
              <a:prstGeom prst="ellipse">
                <a:avLst/>
              </a:prstGeom>
              <a:gradFill flip="none" rotWithShape="1">
                <a:gsLst>
                  <a:gs pos="0">
                    <a:schemeClr val="bg1"/>
                  </a:gs>
                  <a:gs pos="100000">
                    <a:schemeClr val="bg1">
                      <a:lumMod val="85000"/>
                    </a:schemeClr>
                  </a:gs>
                </a:gsLst>
                <a:lin ang="2700000" scaled="1"/>
                <a:tileRect/>
              </a:gradFill>
              <a:ln>
                <a:noFill/>
              </a:ln>
              <a:effectLst>
                <a:outerShdw blurRad="127000" dist="381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3" name="Group 69">
                <a:extLst>
                  <a:ext uri="{FF2B5EF4-FFF2-40B4-BE49-F238E27FC236}">
                    <a16:creationId xmlns:a16="http://schemas.microsoft.com/office/drawing/2014/main" xmlns="" id="{630C2D12-1E85-4E7E-8B8C-DA426CE10EC0}"/>
                  </a:ext>
                </a:extLst>
              </p:cNvPr>
              <p:cNvGrpSpPr/>
              <p:nvPr/>
            </p:nvGrpSpPr>
            <p:grpSpPr>
              <a:xfrm>
                <a:off x="5840692" y="2071079"/>
                <a:ext cx="455643" cy="453977"/>
                <a:chOff x="909638" y="1681163"/>
                <a:chExt cx="868362" cy="865187"/>
              </a:xfrm>
              <a:solidFill>
                <a:schemeClr val="tx1">
                  <a:lumMod val="85000"/>
                  <a:lumOff val="15000"/>
                </a:schemeClr>
              </a:solidFill>
            </p:grpSpPr>
            <p:sp>
              <p:nvSpPr>
                <p:cNvPr id="25" name="Freeform 14">
                  <a:extLst>
                    <a:ext uri="{FF2B5EF4-FFF2-40B4-BE49-F238E27FC236}">
                      <a16:creationId xmlns:a16="http://schemas.microsoft.com/office/drawing/2014/main" xmlns="" id="{DEDED7FA-273F-419F-9157-4C4C54043BE5}"/>
                    </a:ext>
                  </a:extLst>
                </p:cNvPr>
                <p:cNvSpPr>
                  <a:spLocks/>
                </p:cNvSpPr>
                <p:nvPr/>
              </p:nvSpPr>
              <p:spPr bwMode="auto">
                <a:xfrm>
                  <a:off x="1112838" y="2489200"/>
                  <a:ext cx="433387" cy="57150"/>
                </a:xfrm>
                <a:custGeom>
                  <a:avLst/>
                  <a:gdLst>
                    <a:gd name="T0" fmla="*/ 2900 w 3000"/>
                    <a:gd name="T1" fmla="*/ 0 h 400"/>
                    <a:gd name="T2" fmla="*/ 100 w 3000"/>
                    <a:gd name="T3" fmla="*/ 0 h 400"/>
                    <a:gd name="T4" fmla="*/ 0 w 3000"/>
                    <a:gd name="T5" fmla="*/ 100 h 400"/>
                    <a:gd name="T6" fmla="*/ 0 w 3000"/>
                    <a:gd name="T7" fmla="*/ 300 h 400"/>
                    <a:gd name="T8" fmla="*/ 100 w 3000"/>
                    <a:gd name="T9" fmla="*/ 400 h 400"/>
                    <a:gd name="T10" fmla="*/ 200 w 3000"/>
                    <a:gd name="T11" fmla="*/ 300 h 400"/>
                    <a:gd name="T12" fmla="*/ 200 w 3000"/>
                    <a:gd name="T13" fmla="*/ 200 h 400"/>
                    <a:gd name="T14" fmla="*/ 2900 w 3000"/>
                    <a:gd name="T15" fmla="*/ 200 h 400"/>
                    <a:gd name="T16" fmla="*/ 3000 w 3000"/>
                    <a:gd name="T17" fmla="*/ 100 h 400"/>
                    <a:gd name="T18" fmla="*/ 2900 w 3000"/>
                    <a:gd name="T19"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0" h="400">
                      <a:moveTo>
                        <a:pt x="2900" y="0"/>
                      </a:moveTo>
                      <a:cubicBezTo>
                        <a:pt x="100" y="0"/>
                        <a:pt x="100" y="0"/>
                        <a:pt x="100" y="0"/>
                      </a:cubicBezTo>
                      <a:cubicBezTo>
                        <a:pt x="45" y="0"/>
                        <a:pt x="0" y="45"/>
                        <a:pt x="0" y="100"/>
                      </a:cubicBezTo>
                      <a:cubicBezTo>
                        <a:pt x="0" y="300"/>
                        <a:pt x="0" y="300"/>
                        <a:pt x="0" y="300"/>
                      </a:cubicBezTo>
                      <a:cubicBezTo>
                        <a:pt x="0" y="355"/>
                        <a:pt x="45" y="400"/>
                        <a:pt x="100" y="400"/>
                      </a:cubicBezTo>
                      <a:cubicBezTo>
                        <a:pt x="155" y="400"/>
                        <a:pt x="200" y="355"/>
                        <a:pt x="200" y="300"/>
                      </a:cubicBezTo>
                      <a:cubicBezTo>
                        <a:pt x="200" y="200"/>
                        <a:pt x="200" y="200"/>
                        <a:pt x="200" y="200"/>
                      </a:cubicBezTo>
                      <a:cubicBezTo>
                        <a:pt x="2900" y="200"/>
                        <a:pt x="2900" y="200"/>
                        <a:pt x="2900" y="200"/>
                      </a:cubicBezTo>
                      <a:cubicBezTo>
                        <a:pt x="2955" y="200"/>
                        <a:pt x="3000" y="155"/>
                        <a:pt x="3000" y="100"/>
                      </a:cubicBezTo>
                      <a:cubicBezTo>
                        <a:pt x="3000" y="45"/>
                        <a:pt x="2955" y="0"/>
                        <a:pt x="29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6" name="Freeform 15">
                  <a:extLst>
                    <a:ext uri="{FF2B5EF4-FFF2-40B4-BE49-F238E27FC236}">
                      <a16:creationId xmlns:a16="http://schemas.microsoft.com/office/drawing/2014/main" xmlns="" id="{4FF3DF2E-FE84-439C-9FDC-36F715B06291}"/>
                    </a:ext>
                  </a:extLst>
                </p:cNvPr>
                <p:cNvSpPr>
                  <a:spLocks noEditPoints="1"/>
                </p:cNvSpPr>
                <p:nvPr/>
              </p:nvSpPr>
              <p:spPr bwMode="auto">
                <a:xfrm>
                  <a:off x="1228725" y="1941513"/>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0" name="Freeform 16">
                  <a:extLst>
                    <a:ext uri="{FF2B5EF4-FFF2-40B4-BE49-F238E27FC236}">
                      <a16:creationId xmlns:a16="http://schemas.microsoft.com/office/drawing/2014/main" xmlns="" id="{FF03A6A4-E9D0-48F4-A1B4-806C231A38A2}"/>
                    </a:ext>
                  </a:extLst>
                </p:cNvPr>
                <p:cNvSpPr>
                  <a:spLocks/>
                </p:cNvSpPr>
                <p:nvPr/>
              </p:nvSpPr>
              <p:spPr bwMode="auto">
                <a:xfrm>
                  <a:off x="909638" y="1854200"/>
                  <a:ext cx="203200" cy="317500"/>
                </a:xfrm>
                <a:custGeom>
                  <a:avLst/>
                  <a:gdLst>
                    <a:gd name="T0" fmla="*/ 1300 w 1400"/>
                    <a:gd name="T1" fmla="*/ 0 h 2200"/>
                    <a:gd name="T2" fmla="*/ 100 w 1400"/>
                    <a:gd name="T3" fmla="*/ 0 h 2200"/>
                    <a:gd name="T4" fmla="*/ 0 w 1400"/>
                    <a:gd name="T5" fmla="*/ 100 h 2200"/>
                    <a:gd name="T6" fmla="*/ 0 w 1400"/>
                    <a:gd name="T7" fmla="*/ 2100 h 2200"/>
                    <a:gd name="T8" fmla="*/ 100 w 1400"/>
                    <a:gd name="T9" fmla="*/ 2200 h 2200"/>
                    <a:gd name="T10" fmla="*/ 200 w 1400"/>
                    <a:gd name="T11" fmla="*/ 2100 h 2200"/>
                    <a:gd name="T12" fmla="*/ 200 w 1400"/>
                    <a:gd name="T13" fmla="*/ 200 h 2200"/>
                    <a:gd name="T14" fmla="*/ 1300 w 1400"/>
                    <a:gd name="T15" fmla="*/ 200 h 2200"/>
                    <a:gd name="T16" fmla="*/ 1400 w 1400"/>
                    <a:gd name="T17" fmla="*/ 100 h 2200"/>
                    <a:gd name="T18" fmla="*/ 1300 w 1400"/>
                    <a:gd name="T19" fmla="*/ 0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0" h="2200">
                      <a:moveTo>
                        <a:pt x="1300" y="0"/>
                      </a:moveTo>
                      <a:cubicBezTo>
                        <a:pt x="100" y="0"/>
                        <a:pt x="100" y="0"/>
                        <a:pt x="100" y="0"/>
                      </a:cubicBezTo>
                      <a:cubicBezTo>
                        <a:pt x="45" y="0"/>
                        <a:pt x="0" y="45"/>
                        <a:pt x="0" y="100"/>
                      </a:cubicBezTo>
                      <a:cubicBezTo>
                        <a:pt x="0" y="2100"/>
                        <a:pt x="0" y="2100"/>
                        <a:pt x="0" y="2100"/>
                      </a:cubicBezTo>
                      <a:cubicBezTo>
                        <a:pt x="0" y="2155"/>
                        <a:pt x="45" y="2200"/>
                        <a:pt x="100" y="2200"/>
                      </a:cubicBezTo>
                      <a:cubicBezTo>
                        <a:pt x="155" y="2200"/>
                        <a:pt x="200" y="2155"/>
                        <a:pt x="200" y="2100"/>
                      </a:cubicBezTo>
                      <a:cubicBezTo>
                        <a:pt x="200" y="200"/>
                        <a:pt x="200" y="200"/>
                        <a:pt x="200" y="200"/>
                      </a:cubicBezTo>
                      <a:cubicBezTo>
                        <a:pt x="1300" y="200"/>
                        <a:pt x="1300" y="200"/>
                        <a:pt x="1300" y="200"/>
                      </a:cubicBezTo>
                      <a:cubicBezTo>
                        <a:pt x="1355" y="200"/>
                        <a:pt x="1400" y="155"/>
                        <a:pt x="1400" y="100"/>
                      </a:cubicBezTo>
                      <a:cubicBezTo>
                        <a:pt x="1400" y="45"/>
                        <a:pt x="1355" y="0"/>
                        <a:pt x="13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1" name="Freeform 17">
                  <a:extLst>
                    <a:ext uri="{FF2B5EF4-FFF2-40B4-BE49-F238E27FC236}">
                      <a16:creationId xmlns:a16="http://schemas.microsoft.com/office/drawing/2014/main" xmlns="" id="{1D16B4EF-2447-4E8B-A0DB-1FF540DC2347}"/>
                    </a:ext>
                  </a:extLst>
                </p:cNvPr>
                <p:cNvSpPr>
                  <a:spLocks noEditPoints="1"/>
                </p:cNvSpPr>
                <p:nvPr/>
              </p:nvSpPr>
              <p:spPr bwMode="auto">
                <a:xfrm>
                  <a:off x="1604963" y="2287588"/>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2" name="Freeform 18">
                  <a:extLst>
                    <a:ext uri="{FF2B5EF4-FFF2-40B4-BE49-F238E27FC236}">
                      <a16:creationId xmlns:a16="http://schemas.microsoft.com/office/drawing/2014/main" xmlns="" id="{70B8129A-F634-46FD-8E8F-2DD157E40E3B}"/>
                    </a:ext>
                  </a:extLst>
                </p:cNvPr>
                <p:cNvSpPr>
                  <a:spLocks noEditPoints="1"/>
                </p:cNvSpPr>
                <p:nvPr/>
              </p:nvSpPr>
              <p:spPr bwMode="auto">
                <a:xfrm>
                  <a:off x="909638" y="2200275"/>
                  <a:ext cx="144462" cy="346075"/>
                </a:xfrm>
                <a:custGeom>
                  <a:avLst/>
                  <a:gdLst>
                    <a:gd name="T0" fmla="*/ 500 w 1000"/>
                    <a:gd name="T1" fmla="*/ 0 h 2400"/>
                    <a:gd name="T2" fmla="*/ 0 w 1000"/>
                    <a:gd name="T3" fmla="*/ 1300 h 2400"/>
                    <a:gd name="T4" fmla="*/ 400 w 1000"/>
                    <a:gd name="T5" fmla="*/ 1790 h 2400"/>
                    <a:gd name="T6" fmla="*/ 400 w 1000"/>
                    <a:gd name="T7" fmla="*/ 2300 h 2400"/>
                    <a:gd name="T8" fmla="*/ 500 w 1000"/>
                    <a:gd name="T9" fmla="*/ 2400 h 2400"/>
                    <a:gd name="T10" fmla="*/ 600 w 1000"/>
                    <a:gd name="T11" fmla="*/ 2300 h 2400"/>
                    <a:gd name="T12" fmla="*/ 600 w 1000"/>
                    <a:gd name="T13" fmla="*/ 1790 h 2400"/>
                    <a:gd name="T14" fmla="*/ 1000 w 1000"/>
                    <a:gd name="T15" fmla="*/ 1300 h 2400"/>
                    <a:gd name="T16" fmla="*/ 500 w 1000"/>
                    <a:gd name="T17" fmla="*/ 0 h 2400"/>
                    <a:gd name="T18" fmla="*/ 500 w 1000"/>
                    <a:gd name="T19" fmla="*/ 1600 h 2400"/>
                    <a:gd name="T20" fmla="*/ 200 w 1000"/>
                    <a:gd name="T21" fmla="*/ 1300 h 2400"/>
                    <a:gd name="T22" fmla="*/ 500 w 1000"/>
                    <a:gd name="T23" fmla="*/ 200 h 2400"/>
                    <a:gd name="T24" fmla="*/ 800 w 1000"/>
                    <a:gd name="T25" fmla="*/ 1300 h 2400"/>
                    <a:gd name="T26" fmla="*/ 500 w 1000"/>
                    <a:gd name="T27" fmla="*/ 1600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2400">
                      <a:moveTo>
                        <a:pt x="500" y="0"/>
                      </a:moveTo>
                      <a:cubicBezTo>
                        <a:pt x="6" y="0"/>
                        <a:pt x="0" y="1287"/>
                        <a:pt x="0" y="1300"/>
                      </a:cubicBezTo>
                      <a:cubicBezTo>
                        <a:pt x="0" y="1541"/>
                        <a:pt x="172" y="1743"/>
                        <a:pt x="400" y="1790"/>
                      </a:cubicBezTo>
                      <a:cubicBezTo>
                        <a:pt x="400" y="2300"/>
                        <a:pt x="400" y="2300"/>
                        <a:pt x="400" y="2300"/>
                      </a:cubicBezTo>
                      <a:cubicBezTo>
                        <a:pt x="400" y="2355"/>
                        <a:pt x="445" y="2400"/>
                        <a:pt x="500" y="2400"/>
                      </a:cubicBezTo>
                      <a:cubicBezTo>
                        <a:pt x="555" y="2400"/>
                        <a:pt x="600" y="2355"/>
                        <a:pt x="600" y="2300"/>
                      </a:cubicBezTo>
                      <a:cubicBezTo>
                        <a:pt x="600" y="1790"/>
                        <a:pt x="600" y="1790"/>
                        <a:pt x="600" y="1790"/>
                      </a:cubicBezTo>
                      <a:cubicBezTo>
                        <a:pt x="828" y="1743"/>
                        <a:pt x="1000" y="1541"/>
                        <a:pt x="1000" y="1300"/>
                      </a:cubicBezTo>
                      <a:cubicBezTo>
                        <a:pt x="1000" y="1287"/>
                        <a:pt x="994" y="0"/>
                        <a:pt x="500" y="0"/>
                      </a:cubicBezTo>
                      <a:close/>
                      <a:moveTo>
                        <a:pt x="500" y="1600"/>
                      </a:moveTo>
                      <a:cubicBezTo>
                        <a:pt x="335" y="1600"/>
                        <a:pt x="200" y="1465"/>
                        <a:pt x="200" y="1300"/>
                      </a:cubicBezTo>
                      <a:cubicBezTo>
                        <a:pt x="200" y="802"/>
                        <a:pt x="334" y="200"/>
                        <a:pt x="500" y="200"/>
                      </a:cubicBezTo>
                      <a:cubicBezTo>
                        <a:pt x="666" y="200"/>
                        <a:pt x="800" y="802"/>
                        <a:pt x="800" y="1300"/>
                      </a:cubicBezTo>
                      <a:cubicBezTo>
                        <a:pt x="800" y="1465"/>
                        <a:pt x="665" y="1600"/>
                        <a:pt x="500" y="1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3" name="Freeform 19">
                  <a:extLst>
                    <a:ext uri="{FF2B5EF4-FFF2-40B4-BE49-F238E27FC236}">
                      <a16:creationId xmlns:a16="http://schemas.microsoft.com/office/drawing/2014/main" xmlns="" id="{CFDF85DF-FEEC-4392-9B37-A8D0DF812229}"/>
                    </a:ext>
                  </a:extLst>
                </p:cNvPr>
                <p:cNvSpPr>
                  <a:spLocks/>
                </p:cNvSpPr>
                <p:nvPr/>
              </p:nvSpPr>
              <p:spPr bwMode="auto">
                <a:xfrm>
                  <a:off x="996950" y="2114550"/>
                  <a:ext cx="87312" cy="114300"/>
                </a:xfrm>
                <a:custGeom>
                  <a:avLst/>
                  <a:gdLst>
                    <a:gd name="T0" fmla="*/ 500 w 600"/>
                    <a:gd name="T1" fmla="*/ 0 h 800"/>
                    <a:gd name="T2" fmla="*/ 100 w 600"/>
                    <a:gd name="T3" fmla="*/ 0 h 800"/>
                    <a:gd name="T4" fmla="*/ 0 w 600"/>
                    <a:gd name="T5" fmla="*/ 100 h 800"/>
                    <a:gd name="T6" fmla="*/ 0 w 600"/>
                    <a:gd name="T7" fmla="*/ 300 h 800"/>
                    <a:gd name="T8" fmla="*/ 100 w 600"/>
                    <a:gd name="T9" fmla="*/ 400 h 800"/>
                    <a:gd name="T10" fmla="*/ 200 w 600"/>
                    <a:gd name="T11" fmla="*/ 300 h 800"/>
                    <a:gd name="T12" fmla="*/ 200 w 600"/>
                    <a:gd name="T13" fmla="*/ 200 h 800"/>
                    <a:gd name="T14" fmla="*/ 400 w 600"/>
                    <a:gd name="T15" fmla="*/ 200 h 800"/>
                    <a:gd name="T16" fmla="*/ 400 w 600"/>
                    <a:gd name="T17" fmla="*/ 700 h 800"/>
                    <a:gd name="T18" fmla="*/ 500 w 600"/>
                    <a:gd name="T19" fmla="*/ 800 h 800"/>
                    <a:gd name="T20" fmla="*/ 600 w 600"/>
                    <a:gd name="T21" fmla="*/ 700 h 800"/>
                    <a:gd name="T22" fmla="*/ 600 w 600"/>
                    <a:gd name="T23" fmla="*/ 100 h 800"/>
                    <a:gd name="T24" fmla="*/ 500 w 600"/>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800">
                      <a:moveTo>
                        <a:pt x="500" y="0"/>
                      </a:moveTo>
                      <a:cubicBezTo>
                        <a:pt x="100" y="0"/>
                        <a:pt x="100" y="0"/>
                        <a:pt x="100" y="0"/>
                      </a:cubicBezTo>
                      <a:cubicBezTo>
                        <a:pt x="45" y="0"/>
                        <a:pt x="0" y="45"/>
                        <a:pt x="0" y="100"/>
                      </a:cubicBezTo>
                      <a:cubicBezTo>
                        <a:pt x="0" y="300"/>
                        <a:pt x="0" y="300"/>
                        <a:pt x="0" y="300"/>
                      </a:cubicBezTo>
                      <a:cubicBezTo>
                        <a:pt x="0" y="355"/>
                        <a:pt x="45" y="400"/>
                        <a:pt x="100" y="400"/>
                      </a:cubicBezTo>
                      <a:cubicBezTo>
                        <a:pt x="155" y="400"/>
                        <a:pt x="200" y="355"/>
                        <a:pt x="200" y="300"/>
                      </a:cubicBezTo>
                      <a:cubicBezTo>
                        <a:pt x="200" y="200"/>
                        <a:pt x="200" y="200"/>
                        <a:pt x="200" y="200"/>
                      </a:cubicBezTo>
                      <a:cubicBezTo>
                        <a:pt x="400" y="200"/>
                        <a:pt x="400" y="200"/>
                        <a:pt x="400" y="200"/>
                      </a:cubicBezTo>
                      <a:cubicBezTo>
                        <a:pt x="400" y="700"/>
                        <a:pt x="400" y="700"/>
                        <a:pt x="400" y="700"/>
                      </a:cubicBezTo>
                      <a:cubicBezTo>
                        <a:pt x="400" y="755"/>
                        <a:pt x="445" y="800"/>
                        <a:pt x="500" y="800"/>
                      </a:cubicBezTo>
                      <a:cubicBezTo>
                        <a:pt x="555" y="800"/>
                        <a:pt x="600" y="755"/>
                        <a:pt x="600" y="700"/>
                      </a:cubicBezTo>
                      <a:cubicBezTo>
                        <a:pt x="600" y="100"/>
                        <a:pt x="600" y="100"/>
                        <a:pt x="600" y="100"/>
                      </a:cubicBezTo>
                      <a:cubicBezTo>
                        <a:pt x="600" y="45"/>
                        <a:pt x="555" y="0"/>
                        <a:pt x="5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4" name="Freeform 20">
                  <a:extLst>
                    <a:ext uri="{FF2B5EF4-FFF2-40B4-BE49-F238E27FC236}">
                      <a16:creationId xmlns:a16="http://schemas.microsoft.com/office/drawing/2014/main" xmlns="" id="{C6B7E757-F657-4C8D-837A-D0E67F27ED5B}"/>
                    </a:ext>
                  </a:extLst>
                </p:cNvPr>
                <p:cNvSpPr>
                  <a:spLocks noEditPoints="1"/>
                </p:cNvSpPr>
                <p:nvPr/>
              </p:nvSpPr>
              <p:spPr bwMode="auto">
                <a:xfrm>
                  <a:off x="1604963" y="1941513"/>
                  <a:ext cx="85725"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5" name="Freeform 21">
                  <a:extLst>
                    <a:ext uri="{FF2B5EF4-FFF2-40B4-BE49-F238E27FC236}">
                      <a16:creationId xmlns:a16="http://schemas.microsoft.com/office/drawing/2014/main" xmlns="" id="{1D8AC800-3BD6-4B5C-ADE7-E63BD1945B62}"/>
                    </a:ext>
                  </a:extLst>
                </p:cNvPr>
                <p:cNvSpPr>
                  <a:spLocks noEditPoints="1"/>
                </p:cNvSpPr>
                <p:nvPr/>
              </p:nvSpPr>
              <p:spPr bwMode="auto">
                <a:xfrm>
                  <a:off x="996950" y="1941513"/>
                  <a:ext cx="87312" cy="114300"/>
                </a:xfrm>
                <a:custGeom>
                  <a:avLst/>
                  <a:gdLst>
                    <a:gd name="T0" fmla="*/ 500 w 600"/>
                    <a:gd name="T1" fmla="*/ 0 h 800"/>
                    <a:gd name="T2" fmla="*/ 100 w 600"/>
                    <a:gd name="T3" fmla="*/ 0 h 800"/>
                    <a:gd name="T4" fmla="*/ 0 w 600"/>
                    <a:gd name="T5" fmla="*/ 100 h 800"/>
                    <a:gd name="T6" fmla="*/ 0 w 600"/>
                    <a:gd name="T7" fmla="*/ 700 h 800"/>
                    <a:gd name="T8" fmla="*/ 100 w 600"/>
                    <a:gd name="T9" fmla="*/ 800 h 800"/>
                    <a:gd name="T10" fmla="*/ 500 w 600"/>
                    <a:gd name="T11" fmla="*/ 800 h 800"/>
                    <a:gd name="T12" fmla="*/ 600 w 600"/>
                    <a:gd name="T13" fmla="*/ 700 h 800"/>
                    <a:gd name="T14" fmla="*/ 600 w 600"/>
                    <a:gd name="T15" fmla="*/ 100 h 800"/>
                    <a:gd name="T16" fmla="*/ 500 w 600"/>
                    <a:gd name="T17" fmla="*/ 0 h 800"/>
                    <a:gd name="T18" fmla="*/ 400 w 600"/>
                    <a:gd name="T19" fmla="*/ 600 h 800"/>
                    <a:gd name="T20" fmla="*/ 200 w 600"/>
                    <a:gd name="T21" fmla="*/ 600 h 800"/>
                    <a:gd name="T22" fmla="*/ 200 w 600"/>
                    <a:gd name="T23" fmla="*/ 200 h 800"/>
                    <a:gd name="T24" fmla="*/ 400 w 600"/>
                    <a:gd name="T25" fmla="*/ 200 h 800"/>
                    <a:gd name="T26" fmla="*/ 400 w 600"/>
                    <a:gd name="T27" fmla="*/ 6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500" y="0"/>
                      </a:moveTo>
                      <a:cubicBezTo>
                        <a:pt x="100" y="0"/>
                        <a:pt x="100" y="0"/>
                        <a:pt x="100" y="0"/>
                      </a:cubicBezTo>
                      <a:cubicBezTo>
                        <a:pt x="45" y="0"/>
                        <a:pt x="0" y="45"/>
                        <a:pt x="0" y="100"/>
                      </a:cubicBezTo>
                      <a:cubicBezTo>
                        <a:pt x="0" y="700"/>
                        <a:pt x="0" y="700"/>
                        <a:pt x="0" y="700"/>
                      </a:cubicBez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lose/>
                      <a:moveTo>
                        <a:pt x="400" y="600"/>
                      </a:moveTo>
                      <a:cubicBezTo>
                        <a:pt x="200" y="600"/>
                        <a:pt x="200" y="600"/>
                        <a:pt x="200" y="600"/>
                      </a:cubicBezTo>
                      <a:cubicBezTo>
                        <a:pt x="200" y="200"/>
                        <a:pt x="200" y="200"/>
                        <a:pt x="200" y="200"/>
                      </a:cubicBezTo>
                      <a:cubicBezTo>
                        <a:pt x="400" y="200"/>
                        <a:pt x="400" y="200"/>
                        <a:pt x="400" y="200"/>
                      </a:cubicBezTo>
                      <a:cubicBezTo>
                        <a:pt x="400" y="600"/>
                        <a:pt x="400" y="600"/>
                        <a:pt x="400" y="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6" name="Freeform 22">
                  <a:extLst>
                    <a:ext uri="{FF2B5EF4-FFF2-40B4-BE49-F238E27FC236}">
                      <a16:creationId xmlns:a16="http://schemas.microsoft.com/office/drawing/2014/main" xmlns="" id="{D6ED1284-46E9-4774-94BE-4941C7503646}"/>
                    </a:ext>
                  </a:extLst>
                </p:cNvPr>
                <p:cNvSpPr>
                  <a:spLocks noEditPoints="1"/>
                </p:cNvSpPr>
                <p:nvPr/>
              </p:nvSpPr>
              <p:spPr bwMode="auto">
                <a:xfrm>
                  <a:off x="1373188" y="1941513"/>
                  <a:ext cx="87312"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8" name="Freeform 23">
                  <a:extLst>
                    <a:ext uri="{FF2B5EF4-FFF2-40B4-BE49-F238E27FC236}">
                      <a16:creationId xmlns:a16="http://schemas.microsoft.com/office/drawing/2014/main" xmlns="" id="{F39B922E-4684-4598-AEC4-FCD99A22F1A8}"/>
                    </a:ext>
                  </a:extLst>
                </p:cNvPr>
                <p:cNvSpPr>
                  <a:spLocks noEditPoints="1"/>
                </p:cNvSpPr>
                <p:nvPr/>
              </p:nvSpPr>
              <p:spPr bwMode="auto">
                <a:xfrm>
                  <a:off x="1574800" y="1854200"/>
                  <a:ext cx="203200" cy="692150"/>
                </a:xfrm>
                <a:custGeom>
                  <a:avLst/>
                  <a:gdLst>
                    <a:gd name="T0" fmla="*/ 1300 w 1400"/>
                    <a:gd name="T1" fmla="*/ 0 h 4800"/>
                    <a:gd name="T2" fmla="*/ 100 w 1400"/>
                    <a:gd name="T3" fmla="*/ 0 h 4800"/>
                    <a:gd name="T4" fmla="*/ 0 w 1400"/>
                    <a:gd name="T5" fmla="*/ 100 h 4800"/>
                    <a:gd name="T6" fmla="*/ 100 w 1400"/>
                    <a:gd name="T7" fmla="*/ 200 h 4800"/>
                    <a:gd name="T8" fmla="*/ 1200 w 1400"/>
                    <a:gd name="T9" fmla="*/ 200 h 4800"/>
                    <a:gd name="T10" fmla="*/ 1200 w 1400"/>
                    <a:gd name="T11" fmla="*/ 4218 h 4800"/>
                    <a:gd name="T12" fmla="*/ 1100 w 1400"/>
                    <a:gd name="T13" fmla="*/ 4200 h 4800"/>
                    <a:gd name="T14" fmla="*/ 1049 w 1400"/>
                    <a:gd name="T15" fmla="*/ 4204 h 4800"/>
                    <a:gd name="T16" fmla="*/ 700 w 1400"/>
                    <a:gd name="T17" fmla="*/ 4000 h 4800"/>
                    <a:gd name="T18" fmla="*/ 351 w 1400"/>
                    <a:gd name="T19" fmla="*/ 4204 h 4800"/>
                    <a:gd name="T20" fmla="*/ 300 w 1400"/>
                    <a:gd name="T21" fmla="*/ 4200 h 4800"/>
                    <a:gd name="T22" fmla="*/ 0 w 1400"/>
                    <a:gd name="T23" fmla="*/ 4500 h 4800"/>
                    <a:gd name="T24" fmla="*/ 300 w 1400"/>
                    <a:gd name="T25" fmla="*/ 4800 h 4800"/>
                    <a:gd name="T26" fmla="*/ 1100 w 1400"/>
                    <a:gd name="T27" fmla="*/ 4800 h 4800"/>
                    <a:gd name="T28" fmla="*/ 1400 w 1400"/>
                    <a:gd name="T29" fmla="*/ 4500 h 4800"/>
                    <a:gd name="T30" fmla="*/ 1400 w 1400"/>
                    <a:gd name="T31" fmla="*/ 100 h 4800"/>
                    <a:gd name="T32" fmla="*/ 1300 w 1400"/>
                    <a:gd name="T33" fmla="*/ 0 h 4800"/>
                    <a:gd name="T34" fmla="*/ 1100 w 1400"/>
                    <a:gd name="T35" fmla="*/ 4600 h 4800"/>
                    <a:gd name="T36" fmla="*/ 300 w 1400"/>
                    <a:gd name="T37" fmla="*/ 4600 h 4800"/>
                    <a:gd name="T38" fmla="*/ 200 w 1400"/>
                    <a:gd name="T39" fmla="*/ 4500 h 4800"/>
                    <a:gd name="T40" fmla="*/ 300 w 1400"/>
                    <a:gd name="T41" fmla="*/ 4400 h 4800"/>
                    <a:gd name="T42" fmla="*/ 354 w 1400"/>
                    <a:gd name="T43" fmla="*/ 4416 h 4800"/>
                    <a:gd name="T44" fmla="*/ 446 w 1400"/>
                    <a:gd name="T45" fmla="*/ 4425 h 4800"/>
                    <a:gd name="T46" fmla="*/ 506 w 1400"/>
                    <a:gd name="T47" fmla="*/ 4355 h 4800"/>
                    <a:gd name="T48" fmla="*/ 700 w 1400"/>
                    <a:gd name="T49" fmla="*/ 4200 h 4800"/>
                    <a:gd name="T50" fmla="*/ 894 w 1400"/>
                    <a:gd name="T51" fmla="*/ 4355 h 4800"/>
                    <a:gd name="T52" fmla="*/ 954 w 1400"/>
                    <a:gd name="T53" fmla="*/ 4425 h 4800"/>
                    <a:gd name="T54" fmla="*/ 1046 w 1400"/>
                    <a:gd name="T55" fmla="*/ 4416 h 4800"/>
                    <a:gd name="T56" fmla="*/ 1200 w 1400"/>
                    <a:gd name="T57" fmla="*/ 4500 h 4800"/>
                    <a:gd name="T58" fmla="*/ 1100 w 1400"/>
                    <a:gd name="T59" fmla="*/ 4600 h 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0" h="4800">
                      <a:moveTo>
                        <a:pt x="1300" y="0"/>
                      </a:moveTo>
                      <a:cubicBezTo>
                        <a:pt x="100" y="0"/>
                        <a:pt x="100" y="0"/>
                        <a:pt x="100" y="0"/>
                      </a:cubicBezTo>
                      <a:cubicBezTo>
                        <a:pt x="45" y="0"/>
                        <a:pt x="0" y="45"/>
                        <a:pt x="0" y="100"/>
                      </a:cubicBezTo>
                      <a:cubicBezTo>
                        <a:pt x="0" y="155"/>
                        <a:pt x="45" y="200"/>
                        <a:pt x="100" y="200"/>
                      </a:cubicBezTo>
                      <a:cubicBezTo>
                        <a:pt x="1200" y="200"/>
                        <a:pt x="1200" y="200"/>
                        <a:pt x="1200" y="200"/>
                      </a:cubicBezTo>
                      <a:cubicBezTo>
                        <a:pt x="1200" y="4218"/>
                        <a:pt x="1200" y="4218"/>
                        <a:pt x="1200" y="4218"/>
                      </a:cubicBezTo>
                      <a:cubicBezTo>
                        <a:pt x="1169" y="4207"/>
                        <a:pt x="1135" y="4200"/>
                        <a:pt x="1100" y="4200"/>
                      </a:cubicBezTo>
                      <a:cubicBezTo>
                        <a:pt x="1083" y="4200"/>
                        <a:pt x="1066" y="4201"/>
                        <a:pt x="1049" y="4204"/>
                      </a:cubicBezTo>
                      <a:cubicBezTo>
                        <a:pt x="980" y="4080"/>
                        <a:pt x="848" y="4000"/>
                        <a:pt x="700" y="4000"/>
                      </a:cubicBezTo>
                      <a:cubicBezTo>
                        <a:pt x="552" y="4000"/>
                        <a:pt x="420" y="4080"/>
                        <a:pt x="351" y="4204"/>
                      </a:cubicBezTo>
                      <a:cubicBezTo>
                        <a:pt x="335" y="4201"/>
                        <a:pt x="317" y="4200"/>
                        <a:pt x="300" y="4200"/>
                      </a:cubicBezTo>
                      <a:cubicBezTo>
                        <a:pt x="135" y="4200"/>
                        <a:pt x="0" y="4335"/>
                        <a:pt x="0" y="4500"/>
                      </a:cubicBezTo>
                      <a:cubicBezTo>
                        <a:pt x="0" y="4665"/>
                        <a:pt x="135" y="4800"/>
                        <a:pt x="300" y="4800"/>
                      </a:cubicBezTo>
                      <a:cubicBezTo>
                        <a:pt x="1100" y="4800"/>
                        <a:pt x="1100" y="4800"/>
                        <a:pt x="1100" y="4800"/>
                      </a:cubicBezTo>
                      <a:cubicBezTo>
                        <a:pt x="1265" y="4800"/>
                        <a:pt x="1400" y="4665"/>
                        <a:pt x="1400" y="4500"/>
                      </a:cubicBezTo>
                      <a:cubicBezTo>
                        <a:pt x="1400" y="100"/>
                        <a:pt x="1400" y="100"/>
                        <a:pt x="1400" y="100"/>
                      </a:cubicBezTo>
                      <a:cubicBezTo>
                        <a:pt x="1400" y="45"/>
                        <a:pt x="1355" y="0"/>
                        <a:pt x="1300" y="0"/>
                      </a:cubicBezTo>
                      <a:close/>
                      <a:moveTo>
                        <a:pt x="1100" y="4600"/>
                      </a:moveTo>
                      <a:cubicBezTo>
                        <a:pt x="300" y="4600"/>
                        <a:pt x="300" y="4600"/>
                        <a:pt x="300" y="4600"/>
                      </a:cubicBezTo>
                      <a:cubicBezTo>
                        <a:pt x="245" y="4600"/>
                        <a:pt x="200" y="4555"/>
                        <a:pt x="200" y="4500"/>
                      </a:cubicBezTo>
                      <a:cubicBezTo>
                        <a:pt x="200" y="4445"/>
                        <a:pt x="245" y="4400"/>
                        <a:pt x="300" y="4400"/>
                      </a:cubicBezTo>
                      <a:cubicBezTo>
                        <a:pt x="319" y="4400"/>
                        <a:pt x="337" y="4405"/>
                        <a:pt x="354" y="4416"/>
                      </a:cubicBezTo>
                      <a:cubicBezTo>
                        <a:pt x="382" y="4434"/>
                        <a:pt x="416" y="4437"/>
                        <a:pt x="446" y="4425"/>
                      </a:cubicBezTo>
                      <a:cubicBezTo>
                        <a:pt x="476" y="4413"/>
                        <a:pt x="499" y="4387"/>
                        <a:pt x="506" y="4355"/>
                      </a:cubicBezTo>
                      <a:cubicBezTo>
                        <a:pt x="527" y="4264"/>
                        <a:pt x="607" y="4200"/>
                        <a:pt x="700" y="4200"/>
                      </a:cubicBezTo>
                      <a:cubicBezTo>
                        <a:pt x="793" y="4200"/>
                        <a:pt x="873" y="4264"/>
                        <a:pt x="894" y="4355"/>
                      </a:cubicBezTo>
                      <a:cubicBezTo>
                        <a:pt x="902" y="4387"/>
                        <a:pt x="924" y="4413"/>
                        <a:pt x="954" y="4425"/>
                      </a:cubicBezTo>
                      <a:cubicBezTo>
                        <a:pt x="984" y="4437"/>
                        <a:pt x="1018" y="4434"/>
                        <a:pt x="1046" y="4416"/>
                      </a:cubicBezTo>
                      <a:cubicBezTo>
                        <a:pt x="1111" y="4374"/>
                        <a:pt x="1200" y="4426"/>
                        <a:pt x="1200" y="4500"/>
                      </a:cubicBezTo>
                      <a:cubicBezTo>
                        <a:pt x="1200" y="4555"/>
                        <a:pt x="1155" y="4600"/>
                        <a:pt x="1100" y="4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9" name="Freeform 24">
                  <a:extLst>
                    <a:ext uri="{FF2B5EF4-FFF2-40B4-BE49-F238E27FC236}">
                      <a16:creationId xmlns:a16="http://schemas.microsoft.com/office/drawing/2014/main" xmlns="" id="{A3422861-CCDD-4A37-A563-31FD7E57FA72}"/>
                    </a:ext>
                  </a:extLst>
                </p:cNvPr>
                <p:cNvSpPr>
                  <a:spLocks noEditPoints="1"/>
                </p:cNvSpPr>
                <p:nvPr/>
              </p:nvSpPr>
              <p:spPr bwMode="auto">
                <a:xfrm>
                  <a:off x="1373188" y="1768475"/>
                  <a:ext cx="87312"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0" name="Freeform 25">
                  <a:extLst>
                    <a:ext uri="{FF2B5EF4-FFF2-40B4-BE49-F238E27FC236}">
                      <a16:creationId xmlns:a16="http://schemas.microsoft.com/office/drawing/2014/main" xmlns="" id="{CCDC92A5-9FD6-4023-91C4-361C396008C4}"/>
                    </a:ext>
                  </a:extLst>
                </p:cNvPr>
                <p:cNvSpPr>
                  <a:spLocks noEditPoints="1"/>
                </p:cNvSpPr>
                <p:nvPr/>
              </p:nvSpPr>
              <p:spPr bwMode="auto">
                <a:xfrm>
                  <a:off x="1373188" y="2114550"/>
                  <a:ext cx="87312"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1" name="Freeform 26">
                  <a:extLst>
                    <a:ext uri="{FF2B5EF4-FFF2-40B4-BE49-F238E27FC236}">
                      <a16:creationId xmlns:a16="http://schemas.microsoft.com/office/drawing/2014/main" xmlns="" id="{4668A30D-38B0-44CB-951F-A274209EDED5}"/>
                    </a:ext>
                  </a:extLst>
                </p:cNvPr>
                <p:cNvSpPr>
                  <a:spLocks noEditPoints="1"/>
                </p:cNvSpPr>
                <p:nvPr/>
              </p:nvSpPr>
              <p:spPr bwMode="auto">
                <a:xfrm>
                  <a:off x="1228725" y="1768475"/>
                  <a:ext cx="85725"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2" name="Freeform 27">
                  <a:extLst>
                    <a:ext uri="{FF2B5EF4-FFF2-40B4-BE49-F238E27FC236}">
                      <a16:creationId xmlns:a16="http://schemas.microsoft.com/office/drawing/2014/main" xmlns="" id="{3792FCA3-4B5E-41C3-B1DA-FC0D00349D08}"/>
                    </a:ext>
                  </a:extLst>
                </p:cNvPr>
                <p:cNvSpPr>
                  <a:spLocks/>
                </p:cNvSpPr>
                <p:nvPr/>
              </p:nvSpPr>
              <p:spPr bwMode="auto">
                <a:xfrm>
                  <a:off x="1328738" y="2371725"/>
                  <a:ext cx="30162" cy="30162"/>
                </a:xfrm>
                <a:custGeom>
                  <a:avLst/>
                  <a:gdLst>
                    <a:gd name="T0" fmla="*/ 29 w 200"/>
                    <a:gd name="T1" fmla="*/ 37 h 208"/>
                    <a:gd name="T2" fmla="*/ 0 w 200"/>
                    <a:gd name="T3" fmla="*/ 108 h 208"/>
                    <a:gd name="T4" fmla="*/ 29 w 200"/>
                    <a:gd name="T5" fmla="*/ 179 h 208"/>
                    <a:gd name="T6" fmla="*/ 100 w 200"/>
                    <a:gd name="T7" fmla="*/ 208 h 208"/>
                    <a:gd name="T8" fmla="*/ 171 w 200"/>
                    <a:gd name="T9" fmla="*/ 179 h 208"/>
                    <a:gd name="T10" fmla="*/ 200 w 200"/>
                    <a:gd name="T11" fmla="*/ 108 h 208"/>
                    <a:gd name="T12" fmla="*/ 171 w 200"/>
                    <a:gd name="T13" fmla="*/ 37 h 208"/>
                    <a:gd name="T14" fmla="*/ 29 w 200"/>
                    <a:gd name="T15" fmla="*/ 37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208">
                      <a:moveTo>
                        <a:pt x="29" y="37"/>
                      </a:moveTo>
                      <a:cubicBezTo>
                        <a:pt x="11" y="56"/>
                        <a:pt x="0" y="82"/>
                        <a:pt x="0" y="108"/>
                      </a:cubicBezTo>
                      <a:cubicBezTo>
                        <a:pt x="0" y="134"/>
                        <a:pt x="11" y="160"/>
                        <a:pt x="29" y="179"/>
                      </a:cubicBezTo>
                      <a:cubicBezTo>
                        <a:pt x="48" y="197"/>
                        <a:pt x="74" y="208"/>
                        <a:pt x="100" y="208"/>
                      </a:cubicBezTo>
                      <a:cubicBezTo>
                        <a:pt x="126" y="208"/>
                        <a:pt x="152" y="197"/>
                        <a:pt x="171" y="179"/>
                      </a:cubicBezTo>
                      <a:cubicBezTo>
                        <a:pt x="189" y="160"/>
                        <a:pt x="200" y="134"/>
                        <a:pt x="200" y="108"/>
                      </a:cubicBezTo>
                      <a:cubicBezTo>
                        <a:pt x="200" y="82"/>
                        <a:pt x="189" y="56"/>
                        <a:pt x="171" y="37"/>
                      </a:cubicBezTo>
                      <a:cubicBezTo>
                        <a:pt x="133" y="0"/>
                        <a:pt x="67" y="0"/>
                        <a:pt x="29"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3" name="Freeform 28">
                  <a:extLst>
                    <a:ext uri="{FF2B5EF4-FFF2-40B4-BE49-F238E27FC236}">
                      <a16:creationId xmlns:a16="http://schemas.microsoft.com/office/drawing/2014/main" xmlns="" id="{88CBF256-4799-47F1-8E94-6008B2670C44}"/>
                    </a:ext>
                  </a:extLst>
                </p:cNvPr>
                <p:cNvSpPr>
                  <a:spLocks noEditPoints="1"/>
                </p:cNvSpPr>
                <p:nvPr/>
              </p:nvSpPr>
              <p:spPr bwMode="auto">
                <a:xfrm>
                  <a:off x="1228725" y="2114550"/>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4" name="Freeform 29">
                  <a:extLst>
                    <a:ext uri="{FF2B5EF4-FFF2-40B4-BE49-F238E27FC236}">
                      <a16:creationId xmlns:a16="http://schemas.microsoft.com/office/drawing/2014/main" xmlns="" id="{63C3FF41-7AE1-49DE-89EE-91360370D6A1}"/>
                    </a:ext>
                  </a:extLst>
                </p:cNvPr>
                <p:cNvSpPr>
                  <a:spLocks/>
                </p:cNvSpPr>
                <p:nvPr/>
              </p:nvSpPr>
              <p:spPr bwMode="auto">
                <a:xfrm>
                  <a:off x="1198563" y="2287588"/>
                  <a:ext cx="290512" cy="173037"/>
                </a:xfrm>
                <a:custGeom>
                  <a:avLst/>
                  <a:gdLst>
                    <a:gd name="T0" fmla="*/ 0 w 2000"/>
                    <a:gd name="T1" fmla="*/ 100 h 1200"/>
                    <a:gd name="T2" fmla="*/ 100 w 2000"/>
                    <a:gd name="T3" fmla="*/ 200 h 1200"/>
                    <a:gd name="T4" fmla="*/ 400 w 2000"/>
                    <a:gd name="T5" fmla="*/ 200 h 1200"/>
                    <a:gd name="T6" fmla="*/ 400 w 2000"/>
                    <a:gd name="T7" fmla="*/ 1100 h 1200"/>
                    <a:gd name="T8" fmla="*/ 500 w 2000"/>
                    <a:gd name="T9" fmla="*/ 1200 h 1200"/>
                    <a:gd name="T10" fmla="*/ 600 w 2000"/>
                    <a:gd name="T11" fmla="*/ 1100 h 1200"/>
                    <a:gd name="T12" fmla="*/ 600 w 2000"/>
                    <a:gd name="T13" fmla="*/ 200 h 1200"/>
                    <a:gd name="T14" fmla="*/ 1400 w 2000"/>
                    <a:gd name="T15" fmla="*/ 200 h 1200"/>
                    <a:gd name="T16" fmla="*/ 1400 w 2000"/>
                    <a:gd name="T17" fmla="*/ 1100 h 1200"/>
                    <a:gd name="T18" fmla="*/ 1500 w 2000"/>
                    <a:gd name="T19" fmla="*/ 1200 h 1200"/>
                    <a:gd name="T20" fmla="*/ 1600 w 2000"/>
                    <a:gd name="T21" fmla="*/ 1100 h 1200"/>
                    <a:gd name="T22" fmla="*/ 1600 w 2000"/>
                    <a:gd name="T23" fmla="*/ 200 h 1200"/>
                    <a:gd name="T24" fmla="*/ 1900 w 2000"/>
                    <a:gd name="T25" fmla="*/ 200 h 1200"/>
                    <a:gd name="T26" fmla="*/ 2000 w 2000"/>
                    <a:gd name="T27" fmla="*/ 100 h 1200"/>
                    <a:gd name="T28" fmla="*/ 1900 w 2000"/>
                    <a:gd name="T29" fmla="*/ 0 h 1200"/>
                    <a:gd name="T30" fmla="*/ 100 w 2000"/>
                    <a:gd name="T31" fmla="*/ 0 h 1200"/>
                    <a:gd name="T32" fmla="*/ 0 w 2000"/>
                    <a:gd name="T33" fmla="*/ 1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 h="1200">
                      <a:moveTo>
                        <a:pt x="0" y="100"/>
                      </a:moveTo>
                      <a:cubicBezTo>
                        <a:pt x="0" y="155"/>
                        <a:pt x="45" y="200"/>
                        <a:pt x="100" y="200"/>
                      </a:cubicBezTo>
                      <a:cubicBezTo>
                        <a:pt x="400" y="200"/>
                        <a:pt x="400" y="200"/>
                        <a:pt x="400" y="200"/>
                      </a:cubicBezTo>
                      <a:cubicBezTo>
                        <a:pt x="400" y="1100"/>
                        <a:pt x="400" y="1100"/>
                        <a:pt x="400" y="1100"/>
                      </a:cubicBezTo>
                      <a:cubicBezTo>
                        <a:pt x="400" y="1155"/>
                        <a:pt x="445" y="1200"/>
                        <a:pt x="500" y="1200"/>
                      </a:cubicBezTo>
                      <a:cubicBezTo>
                        <a:pt x="555" y="1200"/>
                        <a:pt x="600" y="1155"/>
                        <a:pt x="600" y="1100"/>
                      </a:cubicBezTo>
                      <a:cubicBezTo>
                        <a:pt x="600" y="200"/>
                        <a:pt x="600" y="200"/>
                        <a:pt x="600" y="200"/>
                      </a:cubicBezTo>
                      <a:cubicBezTo>
                        <a:pt x="1400" y="200"/>
                        <a:pt x="1400" y="200"/>
                        <a:pt x="1400" y="200"/>
                      </a:cubicBezTo>
                      <a:cubicBezTo>
                        <a:pt x="1400" y="1100"/>
                        <a:pt x="1400" y="1100"/>
                        <a:pt x="1400" y="1100"/>
                      </a:cubicBezTo>
                      <a:cubicBezTo>
                        <a:pt x="1400" y="1155"/>
                        <a:pt x="1445" y="1200"/>
                        <a:pt x="1500" y="1200"/>
                      </a:cubicBezTo>
                      <a:cubicBezTo>
                        <a:pt x="1555" y="1200"/>
                        <a:pt x="1600" y="1155"/>
                        <a:pt x="1600" y="1100"/>
                      </a:cubicBezTo>
                      <a:cubicBezTo>
                        <a:pt x="1600" y="200"/>
                        <a:pt x="1600" y="200"/>
                        <a:pt x="1600" y="200"/>
                      </a:cubicBezTo>
                      <a:cubicBezTo>
                        <a:pt x="1900" y="200"/>
                        <a:pt x="1900" y="200"/>
                        <a:pt x="1900" y="200"/>
                      </a:cubicBezTo>
                      <a:cubicBezTo>
                        <a:pt x="1955" y="200"/>
                        <a:pt x="2000" y="155"/>
                        <a:pt x="2000" y="100"/>
                      </a:cubicBezTo>
                      <a:cubicBezTo>
                        <a:pt x="2000" y="45"/>
                        <a:pt x="1955" y="0"/>
                        <a:pt x="1900" y="0"/>
                      </a:cubicBezTo>
                      <a:cubicBezTo>
                        <a:pt x="100" y="0"/>
                        <a:pt x="100" y="0"/>
                        <a:pt x="100" y="0"/>
                      </a:cubicBezTo>
                      <a:cubicBezTo>
                        <a:pt x="45" y="0"/>
                        <a:pt x="0" y="45"/>
                        <a:pt x="0"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5" name="Freeform 30">
                  <a:extLst>
                    <a:ext uri="{FF2B5EF4-FFF2-40B4-BE49-F238E27FC236}">
                      <a16:creationId xmlns:a16="http://schemas.microsoft.com/office/drawing/2014/main" xmlns="" id="{CA886419-D79F-4B06-89E1-77E15BE5F18E}"/>
                    </a:ext>
                  </a:extLst>
                </p:cNvPr>
                <p:cNvSpPr>
                  <a:spLocks noEditPoints="1"/>
                </p:cNvSpPr>
                <p:nvPr/>
              </p:nvSpPr>
              <p:spPr bwMode="auto">
                <a:xfrm>
                  <a:off x="1604963" y="2114550"/>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6" name="Freeform 31">
                  <a:extLst>
                    <a:ext uri="{FF2B5EF4-FFF2-40B4-BE49-F238E27FC236}">
                      <a16:creationId xmlns:a16="http://schemas.microsoft.com/office/drawing/2014/main" xmlns="" id="{6A500D53-185B-41C3-8EDA-331618E2772A}"/>
                    </a:ext>
                  </a:extLst>
                </p:cNvPr>
                <p:cNvSpPr>
                  <a:spLocks/>
                </p:cNvSpPr>
                <p:nvPr/>
              </p:nvSpPr>
              <p:spPr bwMode="auto">
                <a:xfrm>
                  <a:off x="1141413" y="1681163"/>
                  <a:ext cx="404812" cy="779462"/>
                </a:xfrm>
                <a:custGeom>
                  <a:avLst/>
                  <a:gdLst>
                    <a:gd name="T0" fmla="*/ 2700 w 2800"/>
                    <a:gd name="T1" fmla="*/ 0 h 5400"/>
                    <a:gd name="T2" fmla="*/ 100 w 2800"/>
                    <a:gd name="T3" fmla="*/ 0 h 5400"/>
                    <a:gd name="T4" fmla="*/ 0 w 2800"/>
                    <a:gd name="T5" fmla="*/ 100 h 5400"/>
                    <a:gd name="T6" fmla="*/ 0 w 2800"/>
                    <a:gd name="T7" fmla="*/ 5300 h 5400"/>
                    <a:gd name="T8" fmla="*/ 100 w 2800"/>
                    <a:gd name="T9" fmla="*/ 5400 h 5400"/>
                    <a:gd name="T10" fmla="*/ 200 w 2800"/>
                    <a:gd name="T11" fmla="*/ 5300 h 5400"/>
                    <a:gd name="T12" fmla="*/ 200 w 2800"/>
                    <a:gd name="T13" fmla="*/ 200 h 5400"/>
                    <a:gd name="T14" fmla="*/ 2600 w 2800"/>
                    <a:gd name="T15" fmla="*/ 200 h 5400"/>
                    <a:gd name="T16" fmla="*/ 2600 w 2800"/>
                    <a:gd name="T17" fmla="*/ 5300 h 5400"/>
                    <a:gd name="T18" fmla="*/ 2700 w 2800"/>
                    <a:gd name="T19" fmla="*/ 5400 h 5400"/>
                    <a:gd name="T20" fmla="*/ 2800 w 2800"/>
                    <a:gd name="T21" fmla="*/ 5300 h 5400"/>
                    <a:gd name="T22" fmla="*/ 2800 w 2800"/>
                    <a:gd name="T23" fmla="*/ 100 h 5400"/>
                    <a:gd name="T24" fmla="*/ 2700 w 2800"/>
                    <a:gd name="T25" fmla="*/ 0 h 5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0" h="5400">
                      <a:moveTo>
                        <a:pt x="2700" y="0"/>
                      </a:moveTo>
                      <a:cubicBezTo>
                        <a:pt x="100" y="0"/>
                        <a:pt x="100" y="0"/>
                        <a:pt x="100" y="0"/>
                      </a:cubicBezTo>
                      <a:cubicBezTo>
                        <a:pt x="45" y="0"/>
                        <a:pt x="0" y="45"/>
                        <a:pt x="0" y="100"/>
                      </a:cubicBezTo>
                      <a:cubicBezTo>
                        <a:pt x="0" y="5300"/>
                        <a:pt x="0" y="5300"/>
                        <a:pt x="0" y="5300"/>
                      </a:cubicBezTo>
                      <a:cubicBezTo>
                        <a:pt x="0" y="5355"/>
                        <a:pt x="45" y="5400"/>
                        <a:pt x="100" y="5400"/>
                      </a:cubicBezTo>
                      <a:cubicBezTo>
                        <a:pt x="155" y="5400"/>
                        <a:pt x="200" y="5355"/>
                        <a:pt x="200" y="5300"/>
                      </a:cubicBezTo>
                      <a:cubicBezTo>
                        <a:pt x="200" y="200"/>
                        <a:pt x="200" y="200"/>
                        <a:pt x="200" y="200"/>
                      </a:cubicBezTo>
                      <a:cubicBezTo>
                        <a:pt x="2600" y="200"/>
                        <a:pt x="2600" y="200"/>
                        <a:pt x="2600" y="200"/>
                      </a:cubicBezTo>
                      <a:cubicBezTo>
                        <a:pt x="2600" y="5300"/>
                        <a:pt x="2600" y="5300"/>
                        <a:pt x="2600" y="5300"/>
                      </a:cubicBezTo>
                      <a:cubicBezTo>
                        <a:pt x="2600" y="5355"/>
                        <a:pt x="2645" y="5400"/>
                        <a:pt x="2700" y="5400"/>
                      </a:cubicBezTo>
                      <a:cubicBezTo>
                        <a:pt x="2755" y="5400"/>
                        <a:pt x="2800" y="5355"/>
                        <a:pt x="2800" y="5300"/>
                      </a:cubicBezTo>
                      <a:cubicBezTo>
                        <a:pt x="2800" y="100"/>
                        <a:pt x="2800" y="100"/>
                        <a:pt x="2800" y="100"/>
                      </a:cubicBezTo>
                      <a:cubicBezTo>
                        <a:pt x="2800" y="45"/>
                        <a:pt x="2755" y="0"/>
                        <a:pt x="27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grpSp>
      <p:sp>
        <p:nvSpPr>
          <p:cNvPr id="47" name="Title 25">
            <a:extLst>
              <a:ext uri="{FF2B5EF4-FFF2-40B4-BE49-F238E27FC236}">
                <a16:creationId xmlns:a16="http://schemas.microsoft.com/office/drawing/2014/main" xmlns="" id="{CEAB0380-432F-4AAB-99E9-FF7C232AE667}"/>
              </a:ext>
            </a:extLst>
          </p:cNvPr>
          <p:cNvSpPr txBox="1">
            <a:spLocks/>
          </p:cNvSpPr>
          <p:nvPr/>
        </p:nvSpPr>
        <p:spPr>
          <a:xfrm>
            <a:off x="483730" y="372014"/>
            <a:ext cx="10969943" cy="711081"/>
          </a:xfrm>
          <a:prstGeom prst="rect">
            <a:avLst/>
          </a:prstGeom>
        </p:spPr>
        <p:txBody>
          <a:bodyPr vert="horz" lIns="0" tIns="60949" rIns="0" bIns="60949" rtlCol="0" anchor="ctr">
            <a:normAutofit fontScale="62500" lnSpcReduction="20000"/>
          </a:bodyPr>
          <a:lstStyle>
            <a:lvl1pPr algn="l" defTabSz="1218987" rtl="0" eaLnBrk="1" latinLnBrk="0" hangingPunct="1">
              <a:spcBef>
                <a:spcPct val="0"/>
              </a:spcBef>
              <a:buNone/>
              <a:defRPr sz="3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IN" dirty="0" smtClean="0"/>
              <a:t>Desarrollo – </a:t>
            </a:r>
            <a:r>
              <a:rPr lang="en-IN" b="0" dirty="0" smtClean="0"/>
              <a:t>Propuesta de Modelo para Establecer Gobierno y Gestión DGT</a:t>
            </a:r>
            <a:endParaRPr lang="en-IN" b="0" dirty="0"/>
          </a:p>
        </p:txBody>
      </p:sp>
      <p:sp>
        <p:nvSpPr>
          <p:cNvPr id="48" name="TextBox 137">
            <a:extLst>
              <a:ext uri="{FF2B5EF4-FFF2-40B4-BE49-F238E27FC236}">
                <a16:creationId xmlns:a16="http://schemas.microsoft.com/office/drawing/2014/main" xmlns="" id="{4A898F8F-ACDC-49FE-AA30-F9FC1439D520}"/>
              </a:ext>
            </a:extLst>
          </p:cNvPr>
          <p:cNvSpPr txBox="1"/>
          <p:nvPr/>
        </p:nvSpPr>
        <p:spPr>
          <a:xfrm>
            <a:off x="1269875" y="1124744"/>
            <a:ext cx="10322931" cy="467051"/>
          </a:xfrm>
          <a:prstGeom prst="rect">
            <a:avLst/>
          </a:prstGeom>
          <a:noFill/>
        </p:spPr>
        <p:txBody>
          <a:bodyPr wrap="square" lIns="0" rIns="0" rtlCol="0" anchor="t">
            <a:spAutoFit/>
          </a:bodyPr>
          <a:lstStyle/>
          <a:p>
            <a:pPr>
              <a:lnSpc>
                <a:spcPct val="110000"/>
              </a:lnSpc>
            </a:pPr>
            <a:r>
              <a:rPr lang="en-US" b="1" kern="0" dirty="0" smtClean="0">
                <a:solidFill>
                  <a:schemeClr val="tx1">
                    <a:lumMod val="65000"/>
                    <a:lumOff val="35000"/>
                  </a:schemeClr>
                </a:solidFill>
                <a:latin typeface="Arial" panose="020B0604020202020204" pitchFamily="34" charset="0"/>
                <a:cs typeface="Arial" panose="020B0604020202020204" pitchFamily="34" charset="0"/>
              </a:rPr>
              <a:t>Mapeo y Priorización de Metas Corporativas</a:t>
            </a:r>
            <a:endParaRPr lang="en-IN" sz="2000" b="1" dirty="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837914984"/>
              </p:ext>
            </p:extLst>
          </p:nvPr>
        </p:nvGraphicFramePr>
        <p:xfrm>
          <a:off x="2061964" y="2273905"/>
          <a:ext cx="7686442" cy="3657600"/>
        </p:xfrm>
        <a:graphic>
          <a:graphicData uri="http://schemas.openxmlformats.org/drawingml/2006/table">
            <a:tbl>
              <a:tblPr firstRow="1" firstCol="1" bandRow="1">
                <a:tableStyleId>{5C22544A-7EE6-4342-B048-85BDC9FD1C3A}</a:tableStyleId>
              </a:tblPr>
              <a:tblGrid>
                <a:gridCol w="1145526"/>
                <a:gridCol w="6540916"/>
              </a:tblGrid>
              <a:tr h="390211">
                <a:tc>
                  <a:txBody>
                    <a:bodyPr/>
                    <a:lstStyle/>
                    <a:p>
                      <a:pPr algn="ctr">
                        <a:lnSpc>
                          <a:spcPct val="150000"/>
                        </a:lnSpc>
                        <a:spcBef>
                          <a:spcPts val="1200"/>
                        </a:spcBef>
                        <a:spcAft>
                          <a:spcPts val="0"/>
                        </a:spcAft>
                      </a:pPr>
                      <a:r>
                        <a:rPr lang="es-EC" sz="2000" dirty="0">
                          <a:effectLst/>
                        </a:rPr>
                        <a:t>ID</a:t>
                      </a:r>
                      <a:endParaRPr lang="es-EC" sz="1600" dirty="0">
                        <a:effectLst/>
                        <a:latin typeface="Times New Roman"/>
                        <a:ea typeface="Times New Roman"/>
                        <a:cs typeface="Times New Roman"/>
                      </a:endParaRPr>
                    </a:p>
                  </a:txBody>
                  <a:tcPr marL="68580" marR="68580" marT="0" marB="0" anchor="ctr"/>
                </a:tc>
                <a:tc>
                  <a:txBody>
                    <a:bodyPr/>
                    <a:lstStyle/>
                    <a:p>
                      <a:pPr algn="ctr">
                        <a:lnSpc>
                          <a:spcPct val="150000"/>
                        </a:lnSpc>
                        <a:spcBef>
                          <a:spcPts val="1200"/>
                        </a:spcBef>
                        <a:spcAft>
                          <a:spcPts val="0"/>
                        </a:spcAft>
                      </a:pPr>
                      <a:r>
                        <a:rPr lang="es-EC" sz="2000" dirty="0">
                          <a:effectLst/>
                        </a:rPr>
                        <a:t>Meta Corporativa MINTEL</a:t>
                      </a:r>
                      <a:endParaRPr lang="es-EC" sz="1600" dirty="0">
                        <a:effectLst/>
                        <a:latin typeface="Times New Roman"/>
                        <a:ea typeface="Times New Roman"/>
                        <a:cs typeface="Times New Roman"/>
                      </a:endParaRPr>
                    </a:p>
                  </a:txBody>
                  <a:tcPr marL="68580" marR="68580" marT="0" marB="0" anchor="ctr"/>
                </a:tc>
              </a:tr>
              <a:tr h="827087">
                <a:tc>
                  <a:txBody>
                    <a:bodyPr/>
                    <a:lstStyle/>
                    <a:p>
                      <a:pPr algn="ctr">
                        <a:lnSpc>
                          <a:spcPct val="150000"/>
                        </a:lnSpc>
                        <a:spcBef>
                          <a:spcPts val="1200"/>
                        </a:spcBef>
                        <a:spcAft>
                          <a:spcPts val="0"/>
                        </a:spcAft>
                      </a:pPr>
                      <a:r>
                        <a:rPr lang="es-EC" sz="2000" dirty="0">
                          <a:effectLst/>
                        </a:rPr>
                        <a:t>1</a:t>
                      </a:r>
                      <a:endParaRPr lang="es-EC" sz="160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2000" dirty="0">
                          <a:effectLst/>
                        </a:rPr>
                        <a:t>Valor para las partes interesadas de las Inversiones de Negocio</a:t>
                      </a:r>
                      <a:endParaRPr lang="es-EC" sz="1600" dirty="0">
                        <a:effectLst/>
                        <a:latin typeface="Times New Roman"/>
                        <a:ea typeface="Times New Roman"/>
                        <a:cs typeface="Times New Roman"/>
                      </a:endParaRPr>
                    </a:p>
                  </a:txBody>
                  <a:tcPr marL="68580" marR="68580" marT="0" marB="0" anchor="ctr"/>
                </a:tc>
              </a:tr>
              <a:tr h="390211">
                <a:tc>
                  <a:txBody>
                    <a:bodyPr/>
                    <a:lstStyle/>
                    <a:p>
                      <a:pPr algn="ctr">
                        <a:lnSpc>
                          <a:spcPct val="150000"/>
                        </a:lnSpc>
                        <a:spcBef>
                          <a:spcPts val="1200"/>
                        </a:spcBef>
                        <a:spcAft>
                          <a:spcPts val="0"/>
                        </a:spcAft>
                      </a:pPr>
                      <a:r>
                        <a:rPr lang="es-EC" sz="2000" dirty="0">
                          <a:effectLst/>
                        </a:rPr>
                        <a:t>4</a:t>
                      </a:r>
                      <a:endParaRPr lang="es-EC" sz="160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2000" dirty="0">
                          <a:effectLst/>
                        </a:rPr>
                        <a:t>Cumplimiento de leyes y regulaciones externas</a:t>
                      </a:r>
                      <a:endParaRPr lang="es-EC" sz="1600" dirty="0">
                        <a:effectLst/>
                        <a:latin typeface="Times New Roman"/>
                        <a:ea typeface="Times New Roman"/>
                        <a:cs typeface="Times New Roman"/>
                      </a:endParaRPr>
                    </a:p>
                  </a:txBody>
                  <a:tcPr marL="68580" marR="68580" marT="0" marB="0" anchor="ctr"/>
                </a:tc>
              </a:tr>
              <a:tr h="390211">
                <a:tc>
                  <a:txBody>
                    <a:bodyPr/>
                    <a:lstStyle/>
                    <a:p>
                      <a:pPr algn="ctr">
                        <a:lnSpc>
                          <a:spcPct val="150000"/>
                        </a:lnSpc>
                        <a:spcBef>
                          <a:spcPts val="1200"/>
                        </a:spcBef>
                        <a:spcAft>
                          <a:spcPts val="0"/>
                        </a:spcAft>
                      </a:pPr>
                      <a:r>
                        <a:rPr lang="es-EC" sz="2000" dirty="0">
                          <a:effectLst/>
                        </a:rPr>
                        <a:t>6</a:t>
                      </a:r>
                      <a:endParaRPr lang="es-EC" sz="160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2000" dirty="0">
                          <a:effectLst/>
                        </a:rPr>
                        <a:t>Cultura de servicio orientada al cliente</a:t>
                      </a:r>
                      <a:endParaRPr lang="es-EC" sz="1600" dirty="0">
                        <a:effectLst/>
                        <a:latin typeface="Times New Roman"/>
                        <a:ea typeface="Times New Roman"/>
                        <a:cs typeface="Times New Roman"/>
                      </a:endParaRPr>
                    </a:p>
                  </a:txBody>
                  <a:tcPr marL="68580" marR="68580" marT="0" marB="0" anchor="ctr"/>
                </a:tc>
              </a:tr>
              <a:tr h="390211">
                <a:tc>
                  <a:txBody>
                    <a:bodyPr/>
                    <a:lstStyle/>
                    <a:p>
                      <a:pPr algn="ctr">
                        <a:lnSpc>
                          <a:spcPct val="150000"/>
                        </a:lnSpc>
                        <a:spcBef>
                          <a:spcPts val="1200"/>
                        </a:spcBef>
                        <a:spcAft>
                          <a:spcPts val="0"/>
                        </a:spcAft>
                      </a:pPr>
                      <a:r>
                        <a:rPr lang="es-EC" sz="2000" dirty="0">
                          <a:effectLst/>
                        </a:rPr>
                        <a:t>9</a:t>
                      </a:r>
                      <a:endParaRPr lang="es-EC" sz="160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2000" dirty="0">
                          <a:effectLst/>
                        </a:rPr>
                        <a:t>Toma estratégica de decisiones basada en Información</a:t>
                      </a:r>
                      <a:endParaRPr lang="es-EC" sz="1600" dirty="0">
                        <a:effectLst/>
                        <a:latin typeface="Times New Roman"/>
                        <a:ea typeface="Times New Roman"/>
                        <a:cs typeface="Times New Roman"/>
                      </a:endParaRPr>
                    </a:p>
                  </a:txBody>
                  <a:tcPr marL="68580" marR="68580" marT="0" marB="0" anchor="ctr"/>
                </a:tc>
              </a:tr>
              <a:tr h="390211">
                <a:tc>
                  <a:txBody>
                    <a:bodyPr/>
                    <a:lstStyle/>
                    <a:p>
                      <a:pPr algn="ctr">
                        <a:lnSpc>
                          <a:spcPct val="150000"/>
                        </a:lnSpc>
                        <a:spcBef>
                          <a:spcPts val="1200"/>
                        </a:spcBef>
                        <a:spcAft>
                          <a:spcPts val="0"/>
                        </a:spcAft>
                      </a:pPr>
                      <a:r>
                        <a:rPr lang="es-EC" sz="2000" dirty="0">
                          <a:effectLst/>
                        </a:rPr>
                        <a:t>14</a:t>
                      </a:r>
                      <a:endParaRPr lang="es-EC" sz="160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2000" dirty="0">
                          <a:effectLst/>
                        </a:rPr>
                        <a:t>Productividad operacional y de los empleados</a:t>
                      </a:r>
                      <a:endParaRPr lang="es-EC" sz="1600" dirty="0">
                        <a:effectLst/>
                        <a:latin typeface="Times New Roman"/>
                        <a:ea typeface="Times New Roman"/>
                        <a:cs typeface="Times New Roman"/>
                      </a:endParaRPr>
                    </a:p>
                  </a:txBody>
                  <a:tcPr marL="68580" marR="68580" marT="0" marB="0" anchor="ctr"/>
                </a:tc>
              </a:tr>
              <a:tr h="390211">
                <a:tc>
                  <a:txBody>
                    <a:bodyPr/>
                    <a:lstStyle/>
                    <a:p>
                      <a:pPr algn="ctr">
                        <a:lnSpc>
                          <a:spcPct val="150000"/>
                        </a:lnSpc>
                        <a:spcBef>
                          <a:spcPts val="1200"/>
                        </a:spcBef>
                        <a:spcAft>
                          <a:spcPts val="0"/>
                        </a:spcAft>
                      </a:pPr>
                      <a:r>
                        <a:rPr lang="es-EC" sz="2000" dirty="0">
                          <a:effectLst/>
                        </a:rPr>
                        <a:t>16</a:t>
                      </a:r>
                      <a:endParaRPr lang="es-EC" sz="160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2000" dirty="0">
                          <a:effectLst/>
                        </a:rPr>
                        <a:t>Personas preparadas y motivadas</a:t>
                      </a:r>
                      <a:endParaRPr lang="es-EC" sz="1600" dirty="0">
                        <a:effectLst/>
                        <a:latin typeface="Times New Roman"/>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280140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333772" y="980728"/>
            <a:ext cx="769472" cy="800192"/>
            <a:chOff x="256026" y="1340769"/>
            <a:chExt cx="769472" cy="800192"/>
          </a:xfrm>
        </p:grpSpPr>
        <p:sp>
          <p:nvSpPr>
            <p:cNvPr id="3" name="2 Elipse"/>
            <p:cNvSpPr/>
            <p:nvPr/>
          </p:nvSpPr>
          <p:spPr>
            <a:xfrm>
              <a:off x="256026" y="1340769"/>
              <a:ext cx="769472" cy="800192"/>
            </a:xfrm>
            <a:prstGeom prst="ellipse">
              <a:avLst/>
            </a:prstGeom>
            <a:solidFill>
              <a:schemeClr val="tx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21" name="Group 2">
              <a:extLst>
                <a:ext uri="{FF2B5EF4-FFF2-40B4-BE49-F238E27FC236}">
                  <a16:creationId xmlns:a16="http://schemas.microsoft.com/office/drawing/2014/main" xmlns="" id="{70281410-65C9-45D1-AC64-9ACB0DD583F2}"/>
                </a:ext>
              </a:extLst>
            </p:cNvPr>
            <p:cNvGrpSpPr/>
            <p:nvPr/>
          </p:nvGrpSpPr>
          <p:grpSpPr>
            <a:xfrm>
              <a:off x="342135" y="1412776"/>
              <a:ext cx="639709" cy="645301"/>
              <a:chOff x="5656626" y="1879755"/>
              <a:chExt cx="842875" cy="842875"/>
            </a:xfrm>
          </p:grpSpPr>
          <p:sp>
            <p:nvSpPr>
              <p:cNvPr id="22" name="Oval 13">
                <a:extLst>
                  <a:ext uri="{FF2B5EF4-FFF2-40B4-BE49-F238E27FC236}">
                    <a16:creationId xmlns:a16="http://schemas.microsoft.com/office/drawing/2014/main" xmlns="" id="{808D632D-7C9F-4418-8026-04FDD015655E}"/>
                  </a:ext>
                </a:extLst>
              </p:cNvPr>
              <p:cNvSpPr/>
              <p:nvPr/>
            </p:nvSpPr>
            <p:spPr>
              <a:xfrm>
                <a:off x="5656626" y="1879755"/>
                <a:ext cx="842875" cy="842875"/>
              </a:xfrm>
              <a:prstGeom prst="ellipse">
                <a:avLst/>
              </a:prstGeom>
              <a:gradFill flip="none" rotWithShape="1">
                <a:gsLst>
                  <a:gs pos="0">
                    <a:schemeClr val="bg1"/>
                  </a:gs>
                  <a:gs pos="100000">
                    <a:schemeClr val="bg1">
                      <a:lumMod val="85000"/>
                    </a:schemeClr>
                  </a:gs>
                </a:gsLst>
                <a:lin ang="2700000" scaled="1"/>
                <a:tileRect/>
              </a:gradFill>
              <a:ln>
                <a:noFill/>
              </a:ln>
              <a:effectLst>
                <a:outerShdw blurRad="127000" dist="381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3" name="Group 69">
                <a:extLst>
                  <a:ext uri="{FF2B5EF4-FFF2-40B4-BE49-F238E27FC236}">
                    <a16:creationId xmlns:a16="http://schemas.microsoft.com/office/drawing/2014/main" xmlns="" id="{630C2D12-1E85-4E7E-8B8C-DA426CE10EC0}"/>
                  </a:ext>
                </a:extLst>
              </p:cNvPr>
              <p:cNvGrpSpPr/>
              <p:nvPr/>
            </p:nvGrpSpPr>
            <p:grpSpPr>
              <a:xfrm>
                <a:off x="5840692" y="2071079"/>
                <a:ext cx="455643" cy="453977"/>
                <a:chOff x="909638" y="1681163"/>
                <a:chExt cx="868362" cy="865187"/>
              </a:xfrm>
              <a:solidFill>
                <a:schemeClr val="tx1">
                  <a:lumMod val="85000"/>
                  <a:lumOff val="15000"/>
                </a:schemeClr>
              </a:solidFill>
            </p:grpSpPr>
            <p:sp>
              <p:nvSpPr>
                <p:cNvPr id="25" name="Freeform 14">
                  <a:extLst>
                    <a:ext uri="{FF2B5EF4-FFF2-40B4-BE49-F238E27FC236}">
                      <a16:creationId xmlns:a16="http://schemas.microsoft.com/office/drawing/2014/main" xmlns="" id="{DEDED7FA-273F-419F-9157-4C4C54043BE5}"/>
                    </a:ext>
                  </a:extLst>
                </p:cNvPr>
                <p:cNvSpPr>
                  <a:spLocks/>
                </p:cNvSpPr>
                <p:nvPr/>
              </p:nvSpPr>
              <p:spPr bwMode="auto">
                <a:xfrm>
                  <a:off x="1112838" y="2489200"/>
                  <a:ext cx="433387" cy="57150"/>
                </a:xfrm>
                <a:custGeom>
                  <a:avLst/>
                  <a:gdLst>
                    <a:gd name="T0" fmla="*/ 2900 w 3000"/>
                    <a:gd name="T1" fmla="*/ 0 h 400"/>
                    <a:gd name="T2" fmla="*/ 100 w 3000"/>
                    <a:gd name="T3" fmla="*/ 0 h 400"/>
                    <a:gd name="T4" fmla="*/ 0 w 3000"/>
                    <a:gd name="T5" fmla="*/ 100 h 400"/>
                    <a:gd name="T6" fmla="*/ 0 w 3000"/>
                    <a:gd name="T7" fmla="*/ 300 h 400"/>
                    <a:gd name="T8" fmla="*/ 100 w 3000"/>
                    <a:gd name="T9" fmla="*/ 400 h 400"/>
                    <a:gd name="T10" fmla="*/ 200 w 3000"/>
                    <a:gd name="T11" fmla="*/ 300 h 400"/>
                    <a:gd name="T12" fmla="*/ 200 w 3000"/>
                    <a:gd name="T13" fmla="*/ 200 h 400"/>
                    <a:gd name="T14" fmla="*/ 2900 w 3000"/>
                    <a:gd name="T15" fmla="*/ 200 h 400"/>
                    <a:gd name="T16" fmla="*/ 3000 w 3000"/>
                    <a:gd name="T17" fmla="*/ 100 h 400"/>
                    <a:gd name="T18" fmla="*/ 2900 w 3000"/>
                    <a:gd name="T19"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0" h="400">
                      <a:moveTo>
                        <a:pt x="2900" y="0"/>
                      </a:moveTo>
                      <a:cubicBezTo>
                        <a:pt x="100" y="0"/>
                        <a:pt x="100" y="0"/>
                        <a:pt x="100" y="0"/>
                      </a:cubicBezTo>
                      <a:cubicBezTo>
                        <a:pt x="45" y="0"/>
                        <a:pt x="0" y="45"/>
                        <a:pt x="0" y="100"/>
                      </a:cubicBezTo>
                      <a:cubicBezTo>
                        <a:pt x="0" y="300"/>
                        <a:pt x="0" y="300"/>
                        <a:pt x="0" y="300"/>
                      </a:cubicBezTo>
                      <a:cubicBezTo>
                        <a:pt x="0" y="355"/>
                        <a:pt x="45" y="400"/>
                        <a:pt x="100" y="400"/>
                      </a:cubicBezTo>
                      <a:cubicBezTo>
                        <a:pt x="155" y="400"/>
                        <a:pt x="200" y="355"/>
                        <a:pt x="200" y="300"/>
                      </a:cubicBezTo>
                      <a:cubicBezTo>
                        <a:pt x="200" y="200"/>
                        <a:pt x="200" y="200"/>
                        <a:pt x="200" y="200"/>
                      </a:cubicBezTo>
                      <a:cubicBezTo>
                        <a:pt x="2900" y="200"/>
                        <a:pt x="2900" y="200"/>
                        <a:pt x="2900" y="200"/>
                      </a:cubicBezTo>
                      <a:cubicBezTo>
                        <a:pt x="2955" y="200"/>
                        <a:pt x="3000" y="155"/>
                        <a:pt x="3000" y="100"/>
                      </a:cubicBezTo>
                      <a:cubicBezTo>
                        <a:pt x="3000" y="45"/>
                        <a:pt x="2955" y="0"/>
                        <a:pt x="29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6" name="Freeform 15">
                  <a:extLst>
                    <a:ext uri="{FF2B5EF4-FFF2-40B4-BE49-F238E27FC236}">
                      <a16:creationId xmlns:a16="http://schemas.microsoft.com/office/drawing/2014/main" xmlns="" id="{4FF3DF2E-FE84-439C-9FDC-36F715B06291}"/>
                    </a:ext>
                  </a:extLst>
                </p:cNvPr>
                <p:cNvSpPr>
                  <a:spLocks noEditPoints="1"/>
                </p:cNvSpPr>
                <p:nvPr/>
              </p:nvSpPr>
              <p:spPr bwMode="auto">
                <a:xfrm>
                  <a:off x="1228725" y="1941513"/>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0" name="Freeform 16">
                  <a:extLst>
                    <a:ext uri="{FF2B5EF4-FFF2-40B4-BE49-F238E27FC236}">
                      <a16:creationId xmlns:a16="http://schemas.microsoft.com/office/drawing/2014/main" xmlns="" id="{FF03A6A4-E9D0-48F4-A1B4-806C231A38A2}"/>
                    </a:ext>
                  </a:extLst>
                </p:cNvPr>
                <p:cNvSpPr>
                  <a:spLocks/>
                </p:cNvSpPr>
                <p:nvPr/>
              </p:nvSpPr>
              <p:spPr bwMode="auto">
                <a:xfrm>
                  <a:off x="909638" y="1854200"/>
                  <a:ext cx="203200" cy="317500"/>
                </a:xfrm>
                <a:custGeom>
                  <a:avLst/>
                  <a:gdLst>
                    <a:gd name="T0" fmla="*/ 1300 w 1400"/>
                    <a:gd name="T1" fmla="*/ 0 h 2200"/>
                    <a:gd name="T2" fmla="*/ 100 w 1400"/>
                    <a:gd name="T3" fmla="*/ 0 h 2200"/>
                    <a:gd name="T4" fmla="*/ 0 w 1400"/>
                    <a:gd name="T5" fmla="*/ 100 h 2200"/>
                    <a:gd name="T6" fmla="*/ 0 w 1400"/>
                    <a:gd name="T7" fmla="*/ 2100 h 2200"/>
                    <a:gd name="T8" fmla="*/ 100 w 1400"/>
                    <a:gd name="T9" fmla="*/ 2200 h 2200"/>
                    <a:gd name="T10" fmla="*/ 200 w 1400"/>
                    <a:gd name="T11" fmla="*/ 2100 h 2200"/>
                    <a:gd name="T12" fmla="*/ 200 w 1400"/>
                    <a:gd name="T13" fmla="*/ 200 h 2200"/>
                    <a:gd name="T14" fmla="*/ 1300 w 1400"/>
                    <a:gd name="T15" fmla="*/ 200 h 2200"/>
                    <a:gd name="T16" fmla="*/ 1400 w 1400"/>
                    <a:gd name="T17" fmla="*/ 100 h 2200"/>
                    <a:gd name="T18" fmla="*/ 1300 w 1400"/>
                    <a:gd name="T19" fmla="*/ 0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0" h="2200">
                      <a:moveTo>
                        <a:pt x="1300" y="0"/>
                      </a:moveTo>
                      <a:cubicBezTo>
                        <a:pt x="100" y="0"/>
                        <a:pt x="100" y="0"/>
                        <a:pt x="100" y="0"/>
                      </a:cubicBezTo>
                      <a:cubicBezTo>
                        <a:pt x="45" y="0"/>
                        <a:pt x="0" y="45"/>
                        <a:pt x="0" y="100"/>
                      </a:cubicBezTo>
                      <a:cubicBezTo>
                        <a:pt x="0" y="2100"/>
                        <a:pt x="0" y="2100"/>
                        <a:pt x="0" y="2100"/>
                      </a:cubicBezTo>
                      <a:cubicBezTo>
                        <a:pt x="0" y="2155"/>
                        <a:pt x="45" y="2200"/>
                        <a:pt x="100" y="2200"/>
                      </a:cubicBezTo>
                      <a:cubicBezTo>
                        <a:pt x="155" y="2200"/>
                        <a:pt x="200" y="2155"/>
                        <a:pt x="200" y="2100"/>
                      </a:cubicBezTo>
                      <a:cubicBezTo>
                        <a:pt x="200" y="200"/>
                        <a:pt x="200" y="200"/>
                        <a:pt x="200" y="200"/>
                      </a:cubicBezTo>
                      <a:cubicBezTo>
                        <a:pt x="1300" y="200"/>
                        <a:pt x="1300" y="200"/>
                        <a:pt x="1300" y="200"/>
                      </a:cubicBezTo>
                      <a:cubicBezTo>
                        <a:pt x="1355" y="200"/>
                        <a:pt x="1400" y="155"/>
                        <a:pt x="1400" y="100"/>
                      </a:cubicBezTo>
                      <a:cubicBezTo>
                        <a:pt x="1400" y="45"/>
                        <a:pt x="1355" y="0"/>
                        <a:pt x="13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1" name="Freeform 17">
                  <a:extLst>
                    <a:ext uri="{FF2B5EF4-FFF2-40B4-BE49-F238E27FC236}">
                      <a16:creationId xmlns:a16="http://schemas.microsoft.com/office/drawing/2014/main" xmlns="" id="{1D16B4EF-2447-4E8B-A0DB-1FF540DC2347}"/>
                    </a:ext>
                  </a:extLst>
                </p:cNvPr>
                <p:cNvSpPr>
                  <a:spLocks noEditPoints="1"/>
                </p:cNvSpPr>
                <p:nvPr/>
              </p:nvSpPr>
              <p:spPr bwMode="auto">
                <a:xfrm>
                  <a:off x="1604963" y="2287588"/>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2" name="Freeform 18">
                  <a:extLst>
                    <a:ext uri="{FF2B5EF4-FFF2-40B4-BE49-F238E27FC236}">
                      <a16:creationId xmlns:a16="http://schemas.microsoft.com/office/drawing/2014/main" xmlns="" id="{70B8129A-F634-46FD-8E8F-2DD157E40E3B}"/>
                    </a:ext>
                  </a:extLst>
                </p:cNvPr>
                <p:cNvSpPr>
                  <a:spLocks noEditPoints="1"/>
                </p:cNvSpPr>
                <p:nvPr/>
              </p:nvSpPr>
              <p:spPr bwMode="auto">
                <a:xfrm>
                  <a:off x="909638" y="2200275"/>
                  <a:ext cx="144462" cy="346075"/>
                </a:xfrm>
                <a:custGeom>
                  <a:avLst/>
                  <a:gdLst>
                    <a:gd name="T0" fmla="*/ 500 w 1000"/>
                    <a:gd name="T1" fmla="*/ 0 h 2400"/>
                    <a:gd name="T2" fmla="*/ 0 w 1000"/>
                    <a:gd name="T3" fmla="*/ 1300 h 2400"/>
                    <a:gd name="T4" fmla="*/ 400 w 1000"/>
                    <a:gd name="T5" fmla="*/ 1790 h 2400"/>
                    <a:gd name="T6" fmla="*/ 400 w 1000"/>
                    <a:gd name="T7" fmla="*/ 2300 h 2400"/>
                    <a:gd name="T8" fmla="*/ 500 w 1000"/>
                    <a:gd name="T9" fmla="*/ 2400 h 2400"/>
                    <a:gd name="T10" fmla="*/ 600 w 1000"/>
                    <a:gd name="T11" fmla="*/ 2300 h 2400"/>
                    <a:gd name="T12" fmla="*/ 600 w 1000"/>
                    <a:gd name="T13" fmla="*/ 1790 h 2400"/>
                    <a:gd name="T14" fmla="*/ 1000 w 1000"/>
                    <a:gd name="T15" fmla="*/ 1300 h 2400"/>
                    <a:gd name="T16" fmla="*/ 500 w 1000"/>
                    <a:gd name="T17" fmla="*/ 0 h 2400"/>
                    <a:gd name="T18" fmla="*/ 500 w 1000"/>
                    <a:gd name="T19" fmla="*/ 1600 h 2400"/>
                    <a:gd name="T20" fmla="*/ 200 w 1000"/>
                    <a:gd name="T21" fmla="*/ 1300 h 2400"/>
                    <a:gd name="T22" fmla="*/ 500 w 1000"/>
                    <a:gd name="T23" fmla="*/ 200 h 2400"/>
                    <a:gd name="T24" fmla="*/ 800 w 1000"/>
                    <a:gd name="T25" fmla="*/ 1300 h 2400"/>
                    <a:gd name="T26" fmla="*/ 500 w 1000"/>
                    <a:gd name="T27" fmla="*/ 1600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2400">
                      <a:moveTo>
                        <a:pt x="500" y="0"/>
                      </a:moveTo>
                      <a:cubicBezTo>
                        <a:pt x="6" y="0"/>
                        <a:pt x="0" y="1287"/>
                        <a:pt x="0" y="1300"/>
                      </a:cubicBezTo>
                      <a:cubicBezTo>
                        <a:pt x="0" y="1541"/>
                        <a:pt x="172" y="1743"/>
                        <a:pt x="400" y="1790"/>
                      </a:cubicBezTo>
                      <a:cubicBezTo>
                        <a:pt x="400" y="2300"/>
                        <a:pt x="400" y="2300"/>
                        <a:pt x="400" y="2300"/>
                      </a:cubicBezTo>
                      <a:cubicBezTo>
                        <a:pt x="400" y="2355"/>
                        <a:pt x="445" y="2400"/>
                        <a:pt x="500" y="2400"/>
                      </a:cubicBezTo>
                      <a:cubicBezTo>
                        <a:pt x="555" y="2400"/>
                        <a:pt x="600" y="2355"/>
                        <a:pt x="600" y="2300"/>
                      </a:cubicBezTo>
                      <a:cubicBezTo>
                        <a:pt x="600" y="1790"/>
                        <a:pt x="600" y="1790"/>
                        <a:pt x="600" y="1790"/>
                      </a:cubicBezTo>
                      <a:cubicBezTo>
                        <a:pt x="828" y="1743"/>
                        <a:pt x="1000" y="1541"/>
                        <a:pt x="1000" y="1300"/>
                      </a:cubicBezTo>
                      <a:cubicBezTo>
                        <a:pt x="1000" y="1287"/>
                        <a:pt x="994" y="0"/>
                        <a:pt x="500" y="0"/>
                      </a:cubicBezTo>
                      <a:close/>
                      <a:moveTo>
                        <a:pt x="500" y="1600"/>
                      </a:moveTo>
                      <a:cubicBezTo>
                        <a:pt x="335" y="1600"/>
                        <a:pt x="200" y="1465"/>
                        <a:pt x="200" y="1300"/>
                      </a:cubicBezTo>
                      <a:cubicBezTo>
                        <a:pt x="200" y="802"/>
                        <a:pt x="334" y="200"/>
                        <a:pt x="500" y="200"/>
                      </a:cubicBezTo>
                      <a:cubicBezTo>
                        <a:pt x="666" y="200"/>
                        <a:pt x="800" y="802"/>
                        <a:pt x="800" y="1300"/>
                      </a:cubicBezTo>
                      <a:cubicBezTo>
                        <a:pt x="800" y="1465"/>
                        <a:pt x="665" y="1600"/>
                        <a:pt x="500" y="1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3" name="Freeform 19">
                  <a:extLst>
                    <a:ext uri="{FF2B5EF4-FFF2-40B4-BE49-F238E27FC236}">
                      <a16:creationId xmlns:a16="http://schemas.microsoft.com/office/drawing/2014/main" xmlns="" id="{CFDF85DF-FEEC-4392-9B37-A8D0DF812229}"/>
                    </a:ext>
                  </a:extLst>
                </p:cNvPr>
                <p:cNvSpPr>
                  <a:spLocks/>
                </p:cNvSpPr>
                <p:nvPr/>
              </p:nvSpPr>
              <p:spPr bwMode="auto">
                <a:xfrm>
                  <a:off x="996950" y="2114550"/>
                  <a:ext cx="87312" cy="114300"/>
                </a:xfrm>
                <a:custGeom>
                  <a:avLst/>
                  <a:gdLst>
                    <a:gd name="T0" fmla="*/ 500 w 600"/>
                    <a:gd name="T1" fmla="*/ 0 h 800"/>
                    <a:gd name="T2" fmla="*/ 100 w 600"/>
                    <a:gd name="T3" fmla="*/ 0 h 800"/>
                    <a:gd name="T4" fmla="*/ 0 w 600"/>
                    <a:gd name="T5" fmla="*/ 100 h 800"/>
                    <a:gd name="T6" fmla="*/ 0 w 600"/>
                    <a:gd name="T7" fmla="*/ 300 h 800"/>
                    <a:gd name="T8" fmla="*/ 100 w 600"/>
                    <a:gd name="T9" fmla="*/ 400 h 800"/>
                    <a:gd name="T10" fmla="*/ 200 w 600"/>
                    <a:gd name="T11" fmla="*/ 300 h 800"/>
                    <a:gd name="T12" fmla="*/ 200 w 600"/>
                    <a:gd name="T13" fmla="*/ 200 h 800"/>
                    <a:gd name="T14" fmla="*/ 400 w 600"/>
                    <a:gd name="T15" fmla="*/ 200 h 800"/>
                    <a:gd name="T16" fmla="*/ 400 w 600"/>
                    <a:gd name="T17" fmla="*/ 700 h 800"/>
                    <a:gd name="T18" fmla="*/ 500 w 600"/>
                    <a:gd name="T19" fmla="*/ 800 h 800"/>
                    <a:gd name="T20" fmla="*/ 600 w 600"/>
                    <a:gd name="T21" fmla="*/ 700 h 800"/>
                    <a:gd name="T22" fmla="*/ 600 w 600"/>
                    <a:gd name="T23" fmla="*/ 100 h 800"/>
                    <a:gd name="T24" fmla="*/ 500 w 600"/>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800">
                      <a:moveTo>
                        <a:pt x="500" y="0"/>
                      </a:moveTo>
                      <a:cubicBezTo>
                        <a:pt x="100" y="0"/>
                        <a:pt x="100" y="0"/>
                        <a:pt x="100" y="0"/>
                      </a:cubicBezTo>
                      <a:cubicBezTo>
                        <a:pt x="45" y="0"/>
                        <a:pt x="0" y="45"/>
                        <a:pt x="0" y="100"/>
                      </a:cubicBezTo>
                      <a:cubicBezTo>
                        <a:pt x="0" y="300"/>
                        <a:pt x="0" y="300"/>
                        <a:pt x="0" y="300"/>
                      </a:cubicBezTo>
                      <a:cubicBezTo>
                        <a:pt x="0" y="355"/>
                        <a:pt x="45" y="400"/>
                        <a:pt x="100" y="400"/>
                      </a:cubicBezTo>
                      <a:cubicBezTo>
                        <a:pt x="155" y="400"/>
                        <a:pt x="200" y="355"/>
                        <a:pt x="200" y="300"/>
                      </a:cubicBezTo>
                      <a:cubicBezTo>
                        <a:pt x="200" y="200"/>
                        <a:pt x="200" y="200"/>
                        <a:pt x="200" y="200"/>
                      </a:cubicBezTo>
                      <a:cubicBezTo>
                        <a:pt x="400" y="200"/>
                        <a:pt x="400" y="200"/>
                        <a:pt x="400" y="200"/>
                      </a:cubicBezTo>
                      <a:cubicBezTo>
                        <a:pt x="400" y="700"/>
                        <a:pt x="400" y="700"/>
                        <a:pt x="400" y="700"/>
                      </a:cubicBezTo>
                      <a:cubicBezTo>
                        <a:pt x="400" y="755"/>
                        <a:pt x="445" y="800"/>
                        <a:pt x="500" y="800"/>
                      </a:cubicBezTo>
                      <a:cubicBezTo>
                        <a:pt x="555" y="800"/>
                        <a:pt x="600" y="755"/>
                        <a:pt x="600" y="700"/>
                      </a:cubicBezTo>
                      <a:cubicBezTo>
                        <a:pt x="600" y="100"/>
                        <a:pt x="600" y="100"/>
                        <a:pt x="600" y="100"/>
                      </a:cubicBezTo>
                      <a:cubicBezTo>
                        <a:pt x="600" y="45"/>
                        <a:pt x="555" y="0"/>
                        <a:pt x="5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4" name="Freeform 20">
                  <a:extLst>
                    <a:ext uri="{FF2B5EF4-FFF2-40B4-BE49-F238E27FC236}">
                      <a16:creationId xmlns:a16="http://schemas.microsoft.com/office/drawing/2014/main" xmlns="" id="{C6B7E757-F657-4C8D-837A-D0E67F27ED5B}"/>
                    </a:ext>
                  </a:extLst>
                </p:cNvPr>
                <p:cNvSpPr>
                  <a:spLocks noEditPoints="1"/>
                </p:cNvSpPr>
                <p:nvPr/>
              </p:nvSpPr>
              <p:spPr bwMode="auto">
                <a:xfrm>
                  <a:off x="1604963" y="1941513"/>
                  <a:ext cx="85725"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5" name="Freeform 21">
                  <a:extLst>
                    <a:ext uri="{FF2B5EF4-FFF2-40B4-BE49-F238E27FC236}">
                      <a16:creationId xmlns:a16="http://schemas.microsoft.com/office/drawing/2014/main" xmlns="" id="{1D8AC800-3BD6-4B5C-ADE7-E63BD1945B62}"/>
                    </a:ext>
                  </a:extLst>
                </p:cNvPr>
                <p:cNvSpPr>
                  <a:spLocks noEditPoints="1"/>
                </p:cNvSpPr>
                <p:nvPr/>
              </p:nvSpPr>
              <p:spPr bwMode="auto">
                <a:xfrm>
                  <a:off x="996950" y="1941513"/>
                  <a:ext cx="87312" cy="114300"/>
                </a:xfrm>
                <a:custGeom>
                  <a:avLst/>
                  <a:gdLst>
                    <a:gd name="T0" fmla="*/ 500 w 600"/>
                    <a:gd name="T1" fmla="*/ 0 h 800"/>
                    <a:gd name="T2" fmla="*/ 100 w 600"/>
                    <a:gd name="T3" fmla="*/ 0 h 800"/>
                    <a:gd name="T4" fmla="*/ 0 w 600"/>
                    <a:gd name="T5" fmla="*/ 100 h 800"/>
                    <a:gd name="T6" fmla="*/ 0 w 600"/>
                    <a:gd name="T7" fmla="*/ 700 h 800"/>
                    <a:gd name="T8" fmla="*/ 100 w 600"/>
                    <a:gd name="T9" fmla="*/ 800 h 800"/>
                    <a:gd name="T10" fmla="*/ 500 w 600"/>
                    <a:gd name="T11" fmla="*/ 800 h 800"/>
                    <a:gd name="T12" fmla="*/ 600 w 600"/>
                    <a:gd name="T13" fmla="*/ 700 h 800"/>
                    <a:gd name="T14" fmla="*/ 600 w 600"/>
                    <a:gd name="T15" fmla="*/ 100 h 800"/>
                    <a:gd name="T16" fmla="*/ 500 w 600"/>
                    <a:gd name="T17" fmla="*/ 0 h 800"/>
                    <a:gd name="T18" fmla="*/ 400 w 600"/>
                    <a:gd name="T19" fmla="*/ 600 h 800"/>
                    <a:gd name="T20" fmla="*/ 200 w 600"/>
                    <a:gd name="T21" fmla="*/ 600 h 800"/>
                    <a:gd name="T22" fmla="*/ 200 w 600"/>
                    <a:gd name="T23" fmla="*/ 200 h 800"/>
                    <a:gd name="T24" fmla="*/ 400 w 600"/>
                    <a:gd name="T25" fmla="*/ 200 h 800"/>
                    <a:gd name="T26" fmla="*/ 400 w 600"/>
                    <a:gd name="T27" fmla="*/ 6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500" y="0"/>
                      </a:moveTo>
                      <a:cubicBezTo>
                        <a:pt x="100" y="0"/>
                        <a:pt x="100" y="0"/>
                        <a:pt x="100" y="0"/>
                      </a:cubicBezTo>
                      <a:cubicBezTo>
                        <a:pt x="45" y="0"/>
                        <a:pt x="0" y="45"/>
                        <a:pt x="0" y="100"/>
                      </a:cubicBezTo>
                      <a:cubicBezTo>
                        <a:pt x="0" y="700"/>
                        <a:pt x="0" y="700"/>
                        <a:pt x="0" y="700"/>
                      </a:cubicBez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lose/>
                      <a:moveTo>
                        <a:pt x="400" y="600"/>
                      </a:moveTo>
                      <a:cubicBezTo>
                        <a:pt x="200" y="600"/>
                        <a:pt x="200" y="600"/>
                        <a:pt x="200" y="600"/>
                      </a:cubicBezTo>
                      <a:cubicBezTo>
                        <a:pt x="200" y="200"/>
                        <a:pt x="200" y="200"/>
                        <a:pt x="200" y="200"/>
                      </a:cubicBezTo>
                      <a:cubicBezTo>
                        <a:pt x="400" y="200"/>
                        <a:pt x="400" y="200"/>
                        <a:pt x="400" y="200"/>
                      </a:cubicBezTo>
                      <a:cubicBezTo>
                        <a:pt x="400" y="600"/>
                        <a:pt x="400" y="600"/>
                        <a:pt x="400" y="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6" name="Freeform 22">
                  <a:extLst>
                    <a:ext uri="{FF2B5EF4-FFF2-40B4-BE49-F238E27FC236}">
                      <a16:creationId xmlns:a16="http://schemas.microsoft.com/office/drawing/2014/main" xmlns="" id="{D6ED1284-46E9-4774-94BE-4941C7503646}"/>
                    </a:ext>
                  </a:extLst>
                </p:cNvPr>
                <p:cNvSpPr>
                  <a:spLocks noEditPoints="1"/>
                </p:cNvSpPr>
                <p:nvPr/>
              </p:nvSpPr>
              <p:spPr bwMode="auto">
                <a:xfrm>
                  <a:off x="1373188" y="1941513"/>
                  <a:ext cx="87312"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8" name="Freeform 23">
                  <a:extLst>
                    <a:ext uri="{FF2B5EF4-FFF2-40B4-BE49-F238E27FC236}">
                      <a16:creationId xmlns:a16="http://schemas.microsoft.com/office/drawing/2014/main" xmlns="" id="{F39B922E-4684-4598-AEC4-FCD99A22F1A8}"/>
                    </a:ext>
                  </a:extLst>
                </p:cNvPr>
                <p:cNvSpPr>
                  <a:spLocks noEditPoints="1"/>
                </p:cNvSpPr>
                <p:nvPr/>
              </p:nvSpPr>
              <p:spPr bwMode="auto">
                <a:xfrm>
                  <a:off x="1574800" y="1854200"/>
                  <a:ext cx="203200" cy="692150"/>
                </a:xfrm>
                <a:custGeom>
                  <a:avLst/>
                  <a:gdLst>
                    <a:gd name="T0" fmla="*/ 1300 w 1400"/>
                    <a:gd name="T1" fmla="*/ 0 h 4800"/>
                    <a:gd name="T2" fmla="*/ 100 w 1400"/>
                    <a:gd name="T3" fmla="*/ 0 h 4800"/>
                    <a:gd name="T4" fmla="*/ 0 w 1400"/>
                    <a:gd name="T5" fmla="*/ 100 h 4800"/>
                    <a:gd name="T6" fmla="*/ 100 w 1400"/>
                    <a:gd name="T7" fmla="*/ 200 h 4800"/>
                    <a:gd name="T8" fmla="*/ 1200 w 1400"/>
                    <a:gd name="T9" fmla="*/ 200 h 4800"/>
                    <a:gd name="T10" fmla="*/ 1200 w 1400"/>
                    <a:gd name="T11" fmla="*/ 4218 h 4800"/>
                    <a:gd name="T12" fmla="*/ 1100 w 1400"/>
                    <a:gd name="T13" fmla="*/ 4200 h 4800"/>
                    <a:gd name="T14" fmla="*/ 1049 w 1400"/>
                    <a:gd name="T15" fmla="*/ 4204 h 4800"/>
                    <a:gd name="T16" fmla="*/ 700 w 1400"/>
                    <a:gd name="T17" fmla="*/ 4000 h 4800"/>
                    <a:gd name="T18" fmla="*/ 351 w 1400"/>
                    <a:gd name="T19" fmla="*/ 4204 h 4800"/>
                    <a:gd name="T20" fmla="*/ 300 w 1400"/>
                    <a:gd name="T21" fmla="*/ 4200 h 4800"/>
                    <a:gd name="T22" fmla="*/ 0 w 1400"/>
                    <a:gd name="T23" fmla="*/ 4500 h 4800"/>
                    <a:gd name="T24" fmla="*/ 300 w 1400"/>
                    <a:gd name="T25" fmla="*/ 4800 h 4800"/>
                    <a:gd name="T26" fmla="*/ 1100 w 1400"/>
                    <a:gd name="T27" fmla="*/ 4800 h 4800"/>
                    <a:gd name="T28" fmla="*/ 1400 w 1400"/>
                    <a:gd name="T29" fmla="*/ 4500 h 4800"/>
                    <a:gd name="T30" fmla="*/ 1400 w 1400"/>
                    <a:gd name="T31" fmla="*/ 100 h 4800"/>
                    <a:gd name="T32" fmla="*/ 1300 w 1400"/>
                    <a:gd name="T33" fmla="*/ 0 h 4800"/>
                    <a:gd name="T34" fmla="*/ 1100 w 1400"/>
                    <a:gd name="T35" fmla="*/ 4600 h 4800"/>
                    <a:gd name="T36" fmla="*/ 300 w 1400"/>
                    <a:gd name="T37" fmla="*/ 4600 h 4800"/>
                    <a:gd name="T38" fmla="*/ 200 w 1400"/>
                    <a:gd name="T39" fmla="*/ 4500 h 4800"/>
                    <a:gd name="T40" fmla="*/ 300 w 1400"/>
                    <a:gd name="T41" fmla="*/ 4400 h 4800"/>
                    <a:gd name="T42" fmla="*/ 354 w 1400"/>
                    <a:gd name="T43" fmla="*/ 4416 h 4800"/>
                    <a:gd name="T44" fmla="*/ 446 w 1400"/>
                    <a:gd name="T45" fmla="*/ 4425 h 4800"/>
                    <a:gd name="T46" fmla="*/ 506 w 1400"/>
                    <a:gd name="T47" fmla="*/ 4355 h 4800"/>
                    <a:gd name="T48" fmla="*/ 700 w 1400"/>
                    <a:gd name="T49" fmla="*/ 4200 h 4800"/>
                    <a:gd name="T50" fmla="*/ 894 w 1400"/>
                    <a:gd name="T51" fmla="*/ 4355 h 4800"/>
                    <a:gd name="T52" fmla="*/ 954 w 1400"/>
                    <a:gd name="T53" fmla="*/ 4425 h 4800"/>
                    <a:gd name="T54" fmla="*/ 1046 w 1400"/>
                    <a:gd name="T55" fmla="*/ 4416 h 4800"/>
                    <a:gd name="T56" fmla="*/ 1200 w 1400"/>
                    <a:gd name="T57" fmla="*/ 4500 h 4800"/>
                    <a:gd name="T58" fmla="*/ 1100 w 1400"/>
                    <a:gd name="T59" fmla="*/ 4600 h 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0" h="4800">
                      <a:moveTo>
                        <a:pt x="1300" y="0"/>
                      </a:moveTo>
                      <a:cubicBezTo>
                        <a:pt x="100" y="0"/>
                        <a:pt x="100" y="0"/>
                        <a:pt x="100" y="0"/>
                      </a:cubicBezTo>
                      <a:cubicBezTo>
                        <a:pt x="45" y="0"/>
                        <a:pt x="0" y="45"/>
                        <a:pt x="0" y="100"/>
                      </a:cubicBezTo>
                      <a:cubicBezTo>
                        <a:pt x="0" y="155"/>
                        <a:pt x="45" y="200"/>
                        <a:pt x="100" y="200"/>
                      </a:cubicBezTo>
                      <a:cubicBezTo>
                        <a:pt x="1200" y="200"/>
                        <a:pt x="1200" y="200"/>
                        <a:pt x="1200" y="200"/>
                      </a:cubicBezTo>
                      <a:cubicBezTo>
                        <a:pt x="1200" y="4218"/>
                        <a:pt x="1200" y="4218"/>
                        <a:pt x="1200" y="4218"/>
                      </a:cubicBezTo>
                      <a:cubicBezTo>
                        <a:pt x="1169" y="4207"/>
                        <a:pt x="1135" y="4200"/>
                        <a:pt x="1100" y="4200"/>
                      </a:cubicBezTo>
                      <a:cubicBezTo>
                        <a:pt x="1083" y="4200"/>
                        <a:pt x="1066" y="4201"/>
                        <a:pt x="1049" y="4204"/>
                      </a:cubicBezTo>
                      <a:cubicBezTo>
                        <a:pt x="980" y="4080"/>
                        <a:pt x="848" y="4000"/>
                        <a:pt x="700" y="4000"/>
                      </a:cubicBezTo>
                      <a:cubicBezTo>
                        <a:pt x="552" y="4000"/>
                        <a:pt x="420" y="4080"/>
                        <a:pt x="351" y="4204"/>
                      </a:cubicBezTo>
                      <a:cubicBezTo>
                        <a:pt x="335" y="4201"/>
                        <a:pt x="317" y="4200"/>
                        <a:pt x="300" y="4200"/>
                      </a:cubicBezTo>
                      <a:cubicBezTo>
                        <a:pt x="135" y="4200"/>
                        <a:pt x="0" y="4335"/>
                        <a:pt x="0" y="4500"/>
                      </a:cubicBezTo>
                      <a:cubicBezTo>
                        <a:pt x="0" y="4665"/>
                        <a:pt x="135" y="4800"/>
                        <a:pt x="300" y="4800"/>
                      </a:cubicBezTo>
                      <a:cubicBezTo>
                        <a:pt x="1100" y="4800"/>
                        <a:pt x="1100" y="4800"/>
                        <a:pt x="1100" y="4800"/>
                      </a:cubicBezTo>
                      <a:cubicBezTo>
                        <a:pt x="1265" y="4800"/>
                        <a:pt x="1400" y="4665"/>
                        <a:pt x="1400" y="4500"/>
                      </a:cubicBezTo>
                      <a:cubicBezTo>
                        <a:pt x="1400" y="100"/>
                        <a:pt x="1400" y="100"/>
                        <a:pt x="1400" y="100"/>
                      </a:cubicBezTo>
                      <a:cubicBezTo>
                        <a:pt x="1400" y="45"/>
                        <a:pt x="1355" y="0"/>
                        <a:pt x="1300" y="0"/>
                      </a:cubicBezTo>
                      <a:close/>
                      <a:moveTo>
                        <a:pt x="1100" y="4600"/>
                      </a:moveTo>
                      <a:cubicBezTo>
                        <a:pt x="300" y="4600"/>
                        <a:pt x="300" y="4600"/>
                        <a:pt x="300" y="4600"/>
                      </a:cubicBezTo>
                      <a:cubicBezTo>
                        <a:pt x="245" y="4600"/>
                        <a:pt x="200" y="4555"/>
                        <a:pt x="200" y="4500"/>
                      </a:cubicBezTo>
                      <a:cubicBezTo>
                        <a:pt x="200" y="4445"/>
                        <a:pt x="245" y="4400"/>
                        <a:pt x="300" y="4400"/>
                      </a:cubicBezTo>
                      <a:cubicBezTo>
                        <a:pt x="319" y="4400"/>
                        <a:pt x="337" y="4405"/>
                        <a:pt x="354" y="4416"/>
                      </a:cubicBezTo>
                      <a:cubicBezTo>
                        <a:pt x="382" y="4434"/>
                        <a:pt x="416" y="4437"/>
                        <a:pt x="446" y="4425"/>
                      </a:cubicBezTo>
                      <a:cubicBezTo>
                        <a:pt x="476" y="4413"/>
                        <a:pt x="499" y="4387"/>
                        <a:pt x="506" y="4355"/>
                      </a:cubicBezTo>
                      <a:cubicBezTo>
                        <a:pt x="527" y="4264"/>
                        <a:pt x="607" y="4200"/>
                        <a:pt x="700" y="4200"/>
                      </a:cubicBezTo>
                      <a:cubicBezTo>
                        <a:pt x="793" y="4200"/>
                        <a:pt x="873" y="4264"/>
                        <a:pt x="894" y="4355"/>
                      </a:cubicBezTo>
                      <a:cubicBezTo>
                        <a:pt x="902" y="4387"/>
                        <a:pt x="924" y="4413"/>
                        <a:pt x="954" y="4425"/>
                      </a:cubicBezTo>
                      <a:cubicBezTo>
                        <a:pt x="984" y="4437"/>
                        <a:pt x="1018" y="4434"/>
                        <a:pt x="1046" y="4416"/>
                      </a:cubicBezTo>
                      <a:cubicBezTo>
                        <a:pt x="1111" y="4374"/>
                        <a:pt x="1200" y="4426"/>
                        <a:pt x="1200" y="4500"/>
                      </a:cubicBezTo>
                      <a:cubicBezTo>
                        <a:pt x="1200" y="4555"/>
                        <a:pt x="1155" y="4600"/>
                        <a:pt x="1100" y="4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9" name="Freeform 24">
                  <a:extLst>
                    <a:ext uri="{FF2B5EF4-FFF2-40B4-BE49-F238E27FC236}">
                      <a16:creationId xmlns:a16="http://schemas.microsoft.com/office/drawing/2014/main" xmlns="" id="{A3422861-CCDD-4A37-A563-31FD7E57FA72}"/>
                    </a:ext>
                  </a:extLst>
                </p:cNvPr>
                <p:cNvSpPr>
                  <a:spLocks noEditPoints="1"/>
                </p:cNvSpPr>
                <p:nvPr/>
              </p:nvSpPr>
              <p:spPr bwMode="auto">
                <a:xfrm>
                  <a:off x="1373188" y="1768475"/>
                  <a:ext cx="87312"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0" name="Freeform 25">
                  <a:extLst>
                    <a:ext uri="{FF2B5EF4-FFF2-40B4-BE49-F238E27FC236}">
                      <a16:creationId xmlns:a16="http://schemas.microsoft.com/office/drawing/2014/main" xmlns="" id="{CCDC92A5-9FD6-4023-91C4-361C396008C4}"/>
                    </a:ext>
                  </a:extLst>
                </p:cNvPr>
                <p:cNvSpPr>
                  <a:spLocks noEditPoints="1"/>
                </p:cNvSpPr>
                <p:nvPr/>
              </p:nvSpPr>
              <p:spPr bwMode="auto">
                <a:xfrm>
                  <a:off x="1373188" y="2114550"/>
                  <a:ext cx="87312"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1" name="Freeform 26">
                  <a:extLst>
                    <a:ext uri="{FF2B5EF4-FFF2-40B4-BE49-F238E27FC236}">
                      <a16:creationId xmlns:a16="http://schemas.microsoft.com/office/drawing/2014/main" xmlns="" id="{4668A30D-38B0-44CB-951F-A274209EDED5}"/>
                    </a:ext>
                  </a:extLst>
                </p:cNvPr>
                <p:cNvSpPr>
                  <a:spLocks noEditPoints="1"/>
                </p:cNvSpPr>
                <p:nvPr/>
              </p:nvSpPr>
              <p:spPr bwMode="auto">
                <a:xfrm>
                  <a:off x="1228725" y="1768475"/>
                  <a:ext cx="85725"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2" name="Freeform 27">
                  <a:extLst>
                    <a:ext uri="{FF2B5EF4-FFF2-40B4-BE49-F238E27FC236}">
                      <a16:creationId xmlns:a16="http://schemas.microsoft.com/office/drawing/2014/main" xmlns="" id="{3792FCA3-4B5E-41C3-B1DA-FC0D00349D08}"/>
                    </a:ext>
                  </a:extLst>
                </p:cNvPr>
                <p:cNvSpPr>
                  <a:spLocks/>
                </p:cNvSpPr>
                <p:nvPr/>
              </p:nvSpPr>
              <p:spPr bwMode="auto">
                <a:xfrm>
                  <a:off x="1328738" y="2371725"/>
                  <a:ext cx="30162" cy="30162"/>
                </a:xfrm>
                <a:custGeom>
                  <a:avLst/>
                  <a:gdLst>
                    <a:gd name="T0" fmla="*/ 29 w 200"/>
                    <a:gd name="T1" fmla="*/ 37 h 208"/>
                    <a:gd name="T2" fmla="*/ 0 w 200"/>
                    <a:gd name="T3" fmla="*/ 108 h 208"/>
                    <a:gd name="T4" fmla="*/ 29 w 200"/>
                    <a:gd name="T5" fmla="*/ 179 h 208"/>
                    <a:gd name="T6" fmla="*/ 100 w 200"/>
                    <a:gd name="T7" fmla="*/ 208 h 208"/>
                    <a:gd name="T8" fmla="*/ 171 w 200"/>
                    <a:gd name="T9" fmla="*/ 179 h 208"/>
                    <a:gd name="T10" fmla="*/ 200 w 200"/>
                    <a:gd name="T11" fmla="*/ 108 h 208"/>
                    <a:gd name="T12" fmla="*/ 171 w 200"/>
                    <a:gd name="T13" fmla="*/ 37 h 208"/>
                    <a:gd name="T14" fmla="*/ 29 w 200"/>
                    <a:gd name="T15" fmla="*/ 37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208">
                      <a:moveTo>
                        <a:pt x="29" y="37"/>
                      </a:moveTo>
                      <a:cubicBezTo>
                        <a:pt x="11" y="56"/>
                        <a:pt x="0" y="82"/>
                        <a:pt x="0" y="108"/>
                      </a:cubicBezTo>
                      <a:cubicBezTo>
                        <a:pt x="0" y="134"/>
                        <a:pt x="11" y="160"/>
                        <a:pt x="29" y="179"/>
                      </a:cubicBezTo>
                      <a:cubicBezTo>
                        <a:pt x="48" y="197"/>
                        <a:pt x="74" y="208"/>
                        <a:pt x="100" y="208"/>
                      </a:cubicBezTo>
                      <a:cubicBezTo>
                        <a:pt x="126" y="208"/>
                        <a:pt x="152" y="197"/>
                        <a:pt x="171" y="179"/>
                      </a:cubicBezTo>
                      <a:cubicBezTo>
                        <a:pt x="189" y="160"/>
                        <a:pt x="200" y="134"/>
                        <a:pt x="200" y="108"/>
                      </a:cubicBezTo>
                      <a:cubicBezTo>
                        <a:pt x="200" y="82"/>
                        <a:pt x="189" y="56"/>
                        <a:pt x="171" y="37"/>
                      </a:cubicBezTo>
                      <a:cubicBezTo>
                        <a:pt x="133" y="0"/>
                        <a:pt x="67" y="0"/>
                        <a:pt x="29"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3" name="Freeform 28">
                  <a:extLst>
                    <a:ext uri="{FF2B5EF4-FFF2-40B4-BE49-F238E27FC236}">
                      <a16:creationId xmlns:a16="http://schemas.microsoft.com/office/drawing/2014/main" xmlns="" id="{88CBF256-4799-47F1-8E94-6008B2670C44}"/>
                    </a:ext>
                  </a:extLst>
                </p:cNvPr>
                <p:cNvSpPr>
                  <a:spLocks noEditPoints="1"/>
                </p:cNvSpPr>
                <p:nvPr/>
              </p:nvSpPr>
              <p:spPr bwMode="auto">
                <a:xfrm>
                  <a:off x="1228725" y="2114550"/>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4" name="Freeform 29">
                  <a:extLst>
                    <a:ext uri="{FF2B5EF4-FFF2-40B4-BE49-F238E27FC236}">
                      <a16:creationId xmlns:a16="http://schemas.microsoft.com/office/drawing/2014/main" xmlns="" id="{63C3FF41-7AE1-49DE-89EE-91360370D6A1}"/>
                    </a:ext>
                  </a:extLst>
                </p:cNvPr>
                <p:cNvSpPr>
                  <a:spLocks/>
                </p:cNvSpPr>
                <p:nvPr/>
              </p:nvSpPr>
              <p:spPr bwMode="auto">
                <a:xfrm>
                  <a:off x="1198563" y="2287588"/>
                  <a:ext cx="290512" cy="173037"/>
                </a:xfrm>
                <a:custGeom>
                  <a:avLst/>
                  <a:gdLst>
                    <a:gd name="T0" fmla="*/ 0 w 2000"/>
                    <a:gd name="T1" fmla="*/ 100 h 1200"/>
                    <a:gd name="T2" fmla="*/ 100 w 2000"/>
                    <a:gd name="T3" fmla="*/ 200 h 1200"/>
                    <a:gd name="T4" fmla="*/ 400 w 2000"/>
                    <a:gd name="T5" fmla="*/ 200 h 1200"/>
                    <a:gd name="T6" fmla="*/ 400 w 2000"/>
                    <a:gd name="T7" fmla="*/ 1100 h 1200"/>
                    <a:gd name="T8" fmla="*/ 500 w 2000"/>
                    <a:gd name="T9" fmla="*/ 1200 h 1200"/>
                    <a:gd name="T10" fmla="*/ 600 w 2000"/>
                    <a:gd name="T11" fmla="*/ 1100 h 1200"/>
                    <a:gd name="T12" fmla="*/ 600 w 2000"/>
                    <a:gd name="T13" fmla="*/ 200 h 1200"/>
                    <a:gd name="T14" fmla="*/ 1400 w 2000"/>
                    <a:gd name="T15" fmla="*/ 200 h 1200"/>
                    <a:gd name="T16" fmla="*/ 1400 w 2000"/>
                    <a:gd name="T17" fmla="*/ 1100 h 1200"/>
                    <a:gd name="T18" fmla="*/ 1500 w 2000"/>
                    <a:gd name="T19" fmla="*/ 1200 h 1200"/>
                    <a:gd name="T20" fmla="*/ 1600 w 2000"/>
                    <a:gd name="T21" fmla="*/ 1100 h 1200"/>
                    <a:gd name="T22" fmla="*/ 1600 w 2000"/>
                    <a:gd name="T23" fmla="*/ 200 h 1200"/>
                    <a:gd name="T24" fmla="*/ 1900 w 2000"/>
                    <a:gd name="T25" fmla="*/ 200 h 1200"/>
                    <a:gd name="T26" fmla="*/ 2000 w 2000"/>
                    <a:gd name="T27" fmla="*/ 100 h 1200"/>
                    <a:gd name="T28" fmla="*/ 1900 w 2000"/>
                    <a:gd name="T29" fmla="*/ 0 h 1200"/>
                    <a:gd name="T30" fmla="*/ 100 w 2000"/>
                    <a:gd name="T31" fmla="*/ 0 h 1200"/>
                    <a:gd name="T32" fmla="*/ 0 w 2000"/>
                    <a:gd name="T33" fmla="*/ 1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 h="1200">
                      <a:moveTo>
                        <a:pt x="0" y="100"/>
                      </a:moveTo>
                      <a:cubicBezTo>
                        <a:pt x="0" y="155"/>
                        <a:pt x="45" y="200"/>
                        <a:pt x="100" y="200"/>
                      </a:cubicBezTo>
                      <a:cubicBezTo>
                        <a:pt x="400" y="200"/>
                        <a:pt x="400" y="200"/>
                        <a:pt x="400" y="200"/>
                      </a:cubicBezTo>
                      <a:cubicBezTo>
                        <a:pt x="400" y="1100"/>
                        <a:pt x="400" y="1100"/>
                        <a:pt x="400" y="1100"/>
                      </a:cubicBezTo>
                      <a:cubicBezTo>
                        <a:pt x="400" y="1155"/>
                        <a:pt x="445" y="1200"/>
                        <a:pt x="500" y="1200"/>
                      </a:cubicBezTo>
                      <a:cubicBezTo>
                        <a:pt x="555" y="1200"/>
                        <a:pt x="600" y="1155"/>
                        <a:pt x="600" y="1100"/>
                      </a:cubicBezTo>
                      <a:cubicBezTo>
                        <a:pt x="600" y="200"/>
                        <a:pt x="600" y="200"/>
                        <a:pt x="600" y="200"/>
                      </a:cubicBezTo>
                      <a:cubicBezTo>
                        <a:pt x="1400" y="200"/>
                        <a:pt x="1400" y="200"/>
                        <a:pt x="1400" y="200"/>
                      </a:cubicBezTo>
                      <a:cubicBezTo>
                        <a:pt x="1400" y="1100"/>
                        <a:pt x="1400" y="1100"/>
                        <a:pt x="1400" y="1100"/>
                      </a:cubicBezTo>
                      <a:cubicBezTo>
                        <a:pt x="1400" y="1155"/>
                        <a:pt x="1445" y="1200"/>
                        <a:pt x="1500" y="1200"/>
                      </a:cubicBezTo>
                      <a:cubicBezTo>
                        <a:pt x="1555" y="1200"/>
                        <a:pt x="1600" y="1155"/>
                        <a:pt x="1600" y="1100"/>
                      </a:cubicBezTo>
                      <a:cubicBezTo>
                        <a:pt x="1600" y="200"/>
                        <a:pt x="1600" y="200"/>
                        <a:pt x="1600" y="200"/>
                      </a:cubicBezTo>
                      <a:cubicBezTo>
                        <a:pt x="1900" y="200"/>
                        <a:pt x="1900" y="200"/>
                        <a:pt x="1900" y="200"/>
                      </a:cubicBezTo>
                      <a:cubicBezTo>
                        <a:pt x="1955" y="200"/>
                        <a:pt x="2000" y="155"/>
                        <a:pt x="2000" y="100"/>
                      </a:cubicBezTo>
                      <a:cubicBezTo>
                        <a:pt x="2000" y="45"/>
                        <a:pt x="1955" y="0"/>
                        <a:pt x="1900" y="0"/>
                      </a:cubicBezTo>
                      <a:cubicBezTo>
                        <a:pt x="100" y="0"/>
                        <a:pt x="100" y="0"/>
                        <a:pt x="100" y="0"/>
                      </a:cubicBezTo>
                      <a:cubicBezTo>
                        <a:pt x="45" y="0"/>
                        <a:pt x="0" y="45"/>
                        <a:pt x="0"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5" name="Freeform 30">
                  <a:extLst>
                    <a:ext uri="{FF2B5EF4-FFF2-40B4-BE49-F238E27FC236}">
                      <a16:creationId xmlns:a16="http://schemas.microsoft.com/office/drawing/2014/main" xmlns="" id="{CA886419-D79F-4B06-89E1-77E15BE5F18E}"/>
                    </a:ext>
                  </a:extLst>
                </p:cNvPr>
                <p:cNvSpPr>
                  <a:spLocks noEditPoints="1"/>
                </p:cNvSpPr>
                <p:nvPr/>
              </p:nvSpPr>
              <p:spPr bwMode="auto">
                <a:xfrm>
                  <a:off x="1604963" y="2114550"/>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6" name="Freeform 31">
                  <a:extLst>
                    <a:ext uri="{FF2B5EF4-FFF2-40B4-BE49-F238E27FC236}">
                      <a16:creationId xmlns:a16="http://schemas.microsoft.com/office/drawing/2014/main" xmlns="" id="{6A500D53-185B-41C3-8EDA-331618E2772A}"/>
                    </a:ext>
                  </a:extLst>
                </p:cNvPr>
                <p:cNvSpPr>
                  <a:spLocks/>
                </p:cNvSpPr>
                <p:nvPr/>
              </p:nvSpPr>
              <p:spPr bwMode="auto">
                <a:xfrm>
                  <a:off x="1141413" y="1681163"/>
                  <a:ext cx="404812" cy="779462"/>
                </a:xfrm>
                <a:custGeom>
                  <a:avLst/>
                  <a:gdLst>
                    <a:gd name="T0" fmla="*/ 2700 w 2800"/>
                    <a:gd name="T1" fmla="*/ 0 h 5400"/>
                    <a:gd name="T2" fmla="*/ 100 w 2800"/>
                    <a:gd name="T3" fmla="*/ 0 h 5400"/>
                    <a:gd name="T4" fmla="*/ 0 w 2800"/>
                    <a:gd name="T5" fmla="*/ 100 h 5400"/>
                    <a:gd name="T6" fmla="*/ 0 w 2800"/>
                    <a:gd name="T7" fmla="*/ 5300 h 5400"/>
                    <a:gd name="T8" fmla="*/ 100 w 2800"/>
                    <a:gd name="T9" fmla="*/ 5400 h 5400"/>
                    <a:gd name="T10" fmla="*/ 200 w 2800"/>
                    <a:gd name="T11" fmla="*/ 5300 h 5400"/>
                    <a:gd name="T12" fmla="*/ 200 w 2800"/>
                    <a:gd name="T13" fmla="*/ 200 h 5400"/>
                    <a:gd name="T14" fmla="*/ 2600 w 2800"/>
                    <a:gd name="T15" fmla="*/ 200 h 5400"/>
                    <a:gd name="T16" fmla="*/ 2600 w 2800"/>
                    <a:gd name="T17" fmla="*/ 5300 h 5400"/>
                    <a:gd name="T18" fmla="*/ 2700 w 2800"/>
                    <a:gd name="T19" fmla="*/ 5400 h 5400"/>
                    <a:gd name="T20" fmla="*/ 2800 w 2800"/>
                    <a:gd name="T21" fmla="*/ 5300 h 5400"/>
                    <a:gd name="T22" fmla="*/ 2800 w 2800"/>
                    <a:gd name="T23" fmla="*/ 100 h 5400"/>
                    <a:gd name="T24" fmla="*/ 2700 w 2800"/>
                    <a:gd name="T25" fmla="*/ 0 h 5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0" h="5400">
                      <a:moveTo>
                        <a:pt x="2700" y="0"/>
                      </a:moveTo>
                      <a:cubicBezTo>
                        <a:pt x="100" y="0"/>
                        <a:pt x="100" y="0"/>
                        <a:pt x="100" y="0"/>
                      </a:cubicBezTo>
                      <a:cubicBezTo>
                        <a:pt x="45" y="0"/>
                        <a:pt x="0" y="45"/>
                        <a:pt x="0" y="100"/>
                      </a:cubicBezTo>
                      <a:cubicBezTo>
                        <a:pt x="0" y="5300"/>
                        <a:pt x="0" y="5300"/>
                        <a:pt x="0" y="5300"/>
                      </a:cubicBezTo>
                      <a:cubicBezTo>
                        <a:pt x="0" y="5355"/>
                        <a:pt x="45" y="5400"/>
                        <a:pt x="100" y="5400"/>
                      </a:cubicBezTo>
                      <a:cubicBezTo>
                        <a:pt x="155" y="5400"/>
                        <a:pt x="200" y="5355"/>
                        <a:pt x="200" y="5300"/>
                      </a:cubicBezTo>
                      <a:cubicBezTo>
                        <a:pt x="200" y="200"/>
                        <a:pt x="200" y="200"/>
                        <a:pt x="200" y="200"/>
                      </a:cubicBezTo>
                      <a:cubicBezTo>
                        <a:pt x="2600" y="200"/>
                        <a:pt x="2600" y="200"/>
                        <a:pt x="2600" y="200"/>
                      </a:cubicBezTo>
                      <a:cubicBezTo>
                        <a:pt x="2600" y="5300"/>
                        <a:pt x="2600" y="5300"/>
                        <a:pt x="2600" y="5300"/>
                      </a:cubicBezTo>
                      <a:cubicBezTo>
                        <a:pt x="2600" y="5355"/>
                        <a:pt x="2645" y="5400"/>
                        <a:pt x="2700" y="5400"/>
                      </a:cubicBezTo>
                      <a:cubicBezTo>
                        <a:pt x="2755" y="5400"/>
                        <a:pt x="2800" y="5355"/>
                        <a:pt x="2800" y="5300"/>
                      </a:cubicBezTo>
                      <a:cubicBezTo>
                        <a:pt x="2800" y="100"/>
                        <a:pt x="2800" y="100"/>
                        <a:pt x="2800" y="100"/>
                      </a:cubicBezTo>
                      <a:cubicBezTo>
                        <a:pt x="2800" y="45"/>
                        <a:pt x="2755" y="0"/>
                        <a:pt x="27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grpSp>
      <p:sp>
        <p:nvSpPr>
          <p:cNvPr id="47" name="Title 25">
            <a:extLst>
              <a:ext uri="{FF2B5EF4-FFF2-40B4-BE49-F238E27FC236}">
                <a16:creationId xmlns:a16="http://schemas.microsoft.com/office/drawing/2014/main" xmlns="" id="{CEAB0380-432F-4AAB-99E9-FF7C232AE667}"/>
              </a:ext>
            </a:extLst>
          </p:cNvPr>
          <p:cNvSpPr txBox="1">
            <a:spLocks/>
          </p:cNvSpPr>
          <p:nvPr/>
        </p:nvSpPr>
        <p:spPr>
          <a:xfrm>
            <a:off x="483730" y="372014"/>
            <a:ext cx="10969943" cy="711081"/>
          </a:xfrm>
          <a:prstGeom prst="rect">
            <a:avLst/>
          </a:prstGeom>
        </p:spPr>
        <p:txBody>
          <a:bodyPr vert="horz" lIns="0" tIns="60949" rIns="0" bIns="60949" rtlCol="0" anchor="ctr">
            <a:normAutofit fontScale="62500" lnSpcReduction="20000"/>
          </a:bodyPr>
          <a:lstStyle>
            <a:lvl1pPr algn="l" defTabSz="1218987" rtl="0" eaLnBrk="1" latinLnBrk="0" hangingPunct="1">
              <a:spcBef>
                <a:spcPct val="0"/>
              </a:spcBef>
              <a:buNone/>
              <a:defRPr sz="3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IN" dirty="0" smtClean="0"/>
              <a:t>Desarrollo – </a:t>
            </a:r>
            <a:r>
              <a:rPr lang="en-IN" b="0" dirty="0" smtClean="0"/>
              <a:t>Propuesta de Modelo para Establecer Gobierno y Gestión DGT</a:t>
            </a:r>
            <a:endParaRPr lang="en-IN" b="0" dirty="0"/>
          </a:p>
        </p:txBody>
      </p:sp>
      <p:sp>
        <p:nvSpPr>
          <p:cNvPr id="48" name="TextBox 137">
            <a:extLst>
              <a:ext uri="{FF2B5EF4-FFF2-40B4-BE49-F238E27FC236}">
                <a16:creationId xmlns:a16="http://schemas.microsoft.com/office/drawing/2014/main" xmlns="" id="{4A898F8F-ACDC-49FE-AA30-F9FC1439D520}"/>
              </a:ext>
            </a:extLst>
          </p:cNvPr>
          <p:cNvSpPr txBox="1"/>
          <p:nvPr/>
        </p:nvSpPr>
        <p:spPr>
          <a:xfrm>
            <a:off x="1269875" y="1124744"/>
            <a:ext cx="10322931" cy="498598"/>
          </a:xfrm>
          <a:prstGeom prst="rect">
            <a:avLst/>
          </a:prstGeom>
          <a:noFill/>
        </p:spPr>
        <p:txBody>
          <a:bodyPr wrap="square" lIns="0" rIns="0" rtlCol="0" anchor="t">
            <a:spAutoFit/>
          </a:bodyPr>
          <a:lstStyle/>
          <a:p>
            <a:pPr>
              <a:lnSpc>
                <a:spcPct val="110000"/>
              </a:lnSpc>
            </a:pPr>
            <a:r>
              <a:rPr lang="en-US" b="1" kern="0" dirty="0" smtClean="0">
                <a:solidFill>
                  <a:schemeClr val="tx1">
                    <a:lumMod val="65000"/>
                    <a:lumOff val="35000"/>
                  </a:schemeClr>
                </a:solidFill>
                <a:latin typeface="Arial" panose="020B0604020202020204" pitchFamily="34" charset="0"/>
                <a:cs typeface="Arial" panose="020B0604020202020204" pitchFamily="34" charset="0"/>
              </a:rPr>
              <a:t>Mapeo y Priorización de Metas TI</a:t>
            </a:r>
            <a:endParaRPr lang="en-IN" sz="20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0196" y="1698036"/>
            <a:ext cx="7698482" cy="4786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9" name="28 Tabla"/>
          <p:cNvGraphicFramePr>
            <a:graphicFrameLocks noGrp="1"/>
          </p:cNvGraphicFramePr>
          <p:nvPr>
            <p:extLst>
              <p:ext uri="{D42A27DB-BD31-4B8C-83A1-F6EECF244321}">
                <p14:modId xmlns:p14="http://schemas.microsoft.com/office/powerpoint/2010/main" val="253698707"/>
              </p:ext>
            </p:extLst>
          </p:nvPr>
        </p:nvGraphicFramePr>
        <p:xfrm>
          <a:off x="549796" y="3424119"/>
          <a:ext cx="3010313" cy="882689"/>
        </p:xfrm>
        <a:graphic>
          <a:graphicData uri="http://schemas.openxmlformats.org/drawingml/2006/table">
            <a:tbl>
              <a:tblPr firstRow="1" firstCol="1" bandRow="1">
                <a:tableStyleId>{5C22544A-7EE6-4342-B048-85BDC9FD1C3A}</a:tableStyleId>
              </a:tblPr>
              <a:tblGrid>
                <a:gridCol w="1381526"/>
                <a:gridCol w="99170"/>
                <a:gridCol w="1529617"/>
              </a:tblGrid>
              <a:tr h="303363">
                <a:tc gridSpan="2">
                  <a:txBody>
                    <a:bodyPr/>
                    <a:lstStyle/>
                    <a:p>
                      <a:pPr algn="ctr">
                        <a:spcBef>
                          <a:spcPts val="1200"/>
                        </a:spcBef>
                        <a:spcAft>
                          <a:spcPts val="0"/>
                        </a:spcAft>
                      </a:pPr>
                      <a:r>
                        <a:rPr lang="es-EC" sz="1800" dirty="0" smtClean="0">
                          <a:effectLst/>
                        </a:rPr>
                        <a:t>Clasificación</a:t>
                      </a:r>
                      <a:endParaRPr lang="es-EC" sz="1200" dirty="0">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algn="ctr">
                        <a:spcBef>
                          <a:spcPts val="1200"/>
                        </a:spcBef>
                        <a:spcAft>
                          <a:spcPts val="0"/>
                        </a:spcAft>
                      </a:pPr>
                      <a:r>
                        <a:rPr lang="es-EC" sz="1800" dirty="0" smtClean="0">
                          <a:effectLst/>
                        </a:rPr>
                        <a:t>Valor</a:t>
                      </a:r>
                      <a:endParaRPr lang="es-EC" sz="1200" dirty="0">
                        <a:effectLst/>
                        <a:latin typeface="Times New Roman"/>
                        <a:ea typeface="Times New Roman"/>
                        <a:cs typeface="Times New Roman"/>
                      </a:endParaRPr>
                    </a:p>
                  </a:txBody>
                  <a:tcPr marL="68580" marR="68580" marT="0" marB="0"/>
                </a:tc>
              </a:tr>
              <a:tr h="281834">
                <a:tc>
                  <a:txBody>
                    <a:bodyPr/>
                    <a:lstStyle/>
                    <a:p>
                      <a:pPr algn="ctr">
                        <a:spcBef>
                          <a:spcPts val="1200"/>
                        </a:spcBef>
                        <a:spcAft>
                          <a:spcPts val="0"/>
                        </a:spcAft>
                      </a:pPr>
                      <a:r>
                        <a:rPr lang="es-EC" sz="1800" dirty="0" smtClean="0">
                          <a:effectLst/>
                        </a:rPr>
                        <a:t>Primaria</a:t>
                      </a:r>
                      <a:endParaRPr lang="es-EC" sz="1200" dirty="0">
                        <a:effectLst/>
                        <a:latin typeface="Times New Roman"/>
                        <a:ea typeface="Times New Roman"/>
                        <a:cs typeface="Times New Roman"/>
                      </a:endParaRPr>
                    </a:p>
                  </a:txBody>
                  <a:tcPr marL="68580" marR="68580" marT="0" marB="0"/>
                </a:tc>
                <a:tc gridSpan="2">
                  <a:txBody>
                    <a:bodyPr/>
                    <a:lstStyle/>
                    <a:p>
                      <a:pPr algn="ctr">
                        <a:spcBef>
                          <a:spcPts val="1200"/>
                        </a:spcBef>
                        <a:spcAft>
                          <a:spcPts val="0"/>
                        </a:spcAft>
                      </a:pPr>
                      <a:r>
                        <a:rPr lang="es-EC" sz="1800" dirty="0" smtClean="0">
                          <a:effectLst/>
                        </a:rPr>
                        <a:t>10</a:t>
                      </a:r>
                      <a:endParaRPr lang="es-EC" sz="1200" dirty="0">
                        <a:effectLst/>
                        <a:latin typeface="Times New Roman"/>
                        <a:ea typeface="Times New Roman"/>
                        <a:cs typeface="Times New Roman"/>
                      </a:endParaRPr>
                    </a:p>
                  </a:txBody>
                  <a:tcPr marL="68580" marR="68580" marT="0" marB="0"/>
                </a:tc>
                <a:tc hMerge="1">
                  <a:txBody>
                    <a:bodyPr/>
                    <a:lstStyle/>
                    <a:p>
                      <a:endParaRPr lang="es-EC"/>
                    </a:p>
                  </a:txBody>
                  <a:tcPr/>
                </a:tc>
              </a:tr>
              <a:tr h="297492">
                <a:tc>
                  <a:txBody>
                    <a:bodyPr/>
                    <a:lstStyle/>
                    <a:p>
                      <a:pPr algn="ctr">
                        <a:spcBef>
                          <a:spcPts val="1200"/>
                        </a:spcBef>
                        <a:spcAft>
                          <a:spcPts val="0"/>
                        </a:spcAft>
                      </a:pPr>
                      <a:r>
                        <a:rPr lang="es-EC" sz="1800" dirty="0" smtClean="0">
                          <a:effectLst/>
                        </a:rPr>
                        <a:t>Secundaria</a:t>
                      </a:r>
                      <a:endParaRPr lang="es-EC" sz="1200" dirty="0">
                        <a:effectLst/>
                        <a:latin typeface="Times New Roman"/>
                        <a:ea typeface="Times New Roman"/>
                        <a:cs typeface="Times New Roman"/>
                      </a:endParaRPr>
                    </a:p>
                  </a:txBody>
                  <a:tcPr marL="68580" marR="68580" marT="0" marB="0"/>
                </a:tc>
                <a:tc gridSpan="2">
                  <a:txBody>
                    <a:bodyPr/>
                    <a:lstStyle/>
                    <a:p>
                      <a:pPr algn="ctr">
                        <a:spcBef>
                          <a:spcPts val="1200"/>
                        </a:spcBef>
                        <a:spcAft>
                          <a:spcPts val="0"/>
                        </a:spcAft>
                      </a:pPr>
                      <a:r>
                        <a:rPr lang="es-EC" sz="1800" dirty="0" smtClean="0">
                          <a:effectLst/>
                        </a:rPr>
                        <a:t>5</a:t>
                      </a:r>
                      <a:endParaRPr lang="es-EC" sz="1200" dirty="0">
                        <a:effectLst/>
                        <a:latin typeface="Times New Roman"/>
                        <a:ea typeface="Times New Roman"/>
                        <a:cs typeface="Times New Roman"/>
                      </a:endParaRPr>
                    </a:p>
                  </a:txBody>
                  <a:tcPr marL="68580" marR="68580" marT="0" marB="0"/>
                </a:tc>
                <a:tc hMerge="1">
                  <a:txBody>
                    <a:bodyPr/>
                    <a:lstStyle/>
                    <a:p>
                      <a:endParaRPr lang="es-EC"/>
                    </a:p>
                  </a:txBody>
                  <a:tcPr/>
                </a:tc>
              </a:tr>
            </a:tbl>
          </a:graphicData>
        </a:graphic>
      </p:graphicFrame>
      <p:sp>
        <p:nvSpPr>
          <p:cNvPr id="37" name="TextBox 26">
            <a:extLst>
              <a:ext uri="{FF2B5EF4-FFF2-40B4-BE49-F238E27FC236}">
                <a16:creationId xmlns:a16="http://schemas.microsoft.com/office/drawing/2014/main" xmlns="" id="{CD5E840D-2D18-4C20-87F3-D83AE71A2D16}"/>
              </a:ext>
            </a:extLst>
          </p:cNvPr>
          <p:cNvSpPr txBox="1"/>
          <p:nvPr/>
        </p:nvSpPr>
        <p:spPr>
          <a:xfrm>
            <a:off x="401528" y="2776047"/>
            <a:ext cx="3388628" cy="430887"/>
          </a:xfrm>
          <a:prstGeom prst="rect">
            <a:avLst/>
          </a:prstGeom>
          <a:noFill/>
        </p:spPr>
        <p:txBody>
          <a:bodyPr wrap="square" lIns="0" rIns="0" rtlCol="0" anchor="t">
            <a:spAutoFit/>
          </a:bodyPr>
          <a:lstStyle/>
          <a:p>
            <a:pPr>
              <a:lnSpc>
                <a:spcPct val="110000"/>
              </a:lnSpc>
              <a:defRPr/>
            </a:pPr>
            <a:r>
              <a:rPr lang="en-US" sz="2000" b="1" kern="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Ponderación de Prioridad</a:t>
            </a:r>
            <a:endParaRPr lang="en-US" sz="2000" b="1"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48 Rectángulo"/>
          <p:cNvSpPr/>
          <p:nvPr/>
        </p:nvSpPr>
        <p:spPr>
          <a:xfrm>
            <a:off x="117749" y="6093296"/>
            <a:ext cx="3672408" cy="738664"/>
          </a:xfrm>
          <a:prstGeom prst="rect">
            <a:avLst/>
          </a:prstGeom>
        </p:spPr>
        <p:txBody>
          <a:bodyPr wrap="square">
            <a:spAutoFit/>
          </a:bodyPr>
          <a:lstStyle/>
          <a:p>
            <a:r>
              <a:rPr lang="es-EC" sz="1400" i="1" dirty="0">
                <a:solidFill>
                  <a:schemeClr val="tx2">
                    <a:lumMod val="65000"/>
                  </a:schemeClr>
                </a:solidFill>
              </a:rPr>
              <a:t>Adaptado de (</a:t>
            </a:r>
            <a:r>
              <a:rPr lang="es-EC" sz="1400" i="1" dirty="0" err="1">
                <a:solidFill>
                  <a:schemeClr val="tx2">
                    <a:lumMod val="65000"/>
                  </a:schemeClr>
                </a:solidFill>
              </a:rPr>
              <a:t>Isaca</a:t>
            </a:r>
            <a:r>
              <a:rPr lang="es-EC" sz="1400" i="1" dirty="0">
                <a:solidFill>
                  <a:schemeClr val="tx2">
                    <a:lumMod val="65000"/>
                  </a:schemeClr>
                </a:solidFill>
              </a:rPr>
              <a:t>, COBIT 5: Un Marco de Negocio para el Gobierno y la Gestión de las TI de la Empresa, 2012)</a:t>
            </a:r>
            <a:endParaRPr lang="es-EC" sz="1400" i="1" dirty="0">
              <a:solidFill>
                <a:schemeClr val="tx2">
                  <a:lumMod val="65000"/>
                </a:schemeClr>
              </a:solidFill>
            </a:endParaRPr>
          </a:p>
        </p:txBody>
      </p:sp>
    </p:spTree>
    <p:extLst>
      <p:ext uri="{BB962C8B-B14F-4D97-AF65-F5344CB8AC3E}">
        <p14:creationId xmlns:p14="http://schemas.microsoft.com/office/powerpoint/2010/main" val="3299570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C81093-5A01-4616-8620-82DE65257B72}"/>
              </a:ext>
            </a:extLst>
          </p:cNvPr>
          <p:cNvSpPr>
            <a:spLocks noGrp="1"/>
          </p:cNvSpPr>
          <p:nvPr>
            <p:ph type="title"/>
          </p:nvPr>
        </p:nvSpPr>
        <p:spPr>
          <a:xfrm>
            <a:off x="609441" y="260648"/>
            <a:ext cx="10969943" cy="711081"/>
          </a:xfrm>
        </p:spPr>
        <p:txBody>
          <a:bodyPr/>
          <a:lstStyle/>
          <a:p>
            <a:r>
              <a:rPr lang="en-IN" dirty="0" smtClean="0"/>
              <a:t>Agenda</a:t>
            </a:r>
            <a:endParaRPr lang="en-IN" b="0" dirty="0"/>
          </a:p>
        </p:txBody>
      </p:sp>
      <p:sp>
        <p:nvSpPr>
          <p:cNvPr id="64" name="Line 5">
            <a:extLst>
              <a:ext uri="{FF2B5EF4-FFF2-40B4-BE49-F238E27FC236}">
                <a16:creationId xmlns="" xmlns:a16="http://schemas.microsoft.com/office/drawing/2014/main" id="{79923E7C-CE22-4D0A-AAAB-7310A60F1740}"/>
              </a:ext>
            </a:extLst>
          </p:cNvPr>
          <p:cNvSpPr>
            <a:spLocks noChangeShapeType="1"/>
          </p:cNvSpPr>
          <p:nvPr/>
        </p:nvSpPr>
        <p:spPr bwMode="auto">
          <a:xfrm>
            <a:off x="4774235" y="402474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5" name="Line 6">
            <a:extLst>
              <a:ext uri="{FF2B5EF4-FFF2-40B4-BE49-F238E27FC236}">
                <a16:creationId xmlns="" xmlns:a16="http://schemas.microsoft.com/office/drawing/2014/main" id="{CAD1639F-2A13-40FC-B809-9E9FC5240D24}"/>
              </a:ext>
            </a:extLst>
          </p:cNvPr>
          <p:cNvSpPr>
            <a:spLocks noChangeShapeType="1"/>
          </p:cNvSpPr>
          <p:nvPr/>
        </p:nvSpPr>
        <p:spPr bwMode="auto">
          <a:xfrm>
            <a:off x="4774235" y="402474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6" name="Freeform 7">
            <a:extLst>
              <a:ext uri="{FF2B5EF4-FFF2-40B4-BE49-F238E27FC236}">
                <a16:creationId xmlns="" xmlns:a16="http://schemas.microsoft.com/office/drawing/2014/main" id="{2C271933-9424-4685-8BC3-FF2945D470C8}"/>
              </a:ext>
            </a:extLst>
          </p:cNvPr>
          <p:cNvSpPr>
            <a:spLocks/>
          </p:cNvSpPr>
          <p:nvPr/>
        </p:nvSpPr>
        <p:spPr bwMode="auto">
          <a:xfrm>
            <a:off x="2269062" y="2331507"/>
            <a:ext cx="2972818" cy="1265606"/>
          </a:xfrm>
          <a:custGeom>
            <a:avLst/>
            <a:gdLst>
              <a:gd name="T0" fmla="*/ 2386 w 2722"/>
              <a:gd name="T1" fmla="*/ 0 h 1161"/>
              <a:gd name="T2" fmla="*/ 25 w 2722"/>
              <a:gd name="T3" fmla="*/ 971 h 1161"/>
              <a:gd name="T4" fmla="*/ 0 w 2722"/>
              <a:gd name="T5" fmla="*/ 1066 h 1161"/>
              <a:gd name="T6" fmla="*/ 2722 w 2722"/>
              <a:gd name="T7" fmla="*/ 639 h 1161"/>
              <a:gd name="T8" fmla="*/ 2386 w 2722"/>
              <a:gd name="T9" fmla="*/ 0 h 1161"/>
            </a:gdLst>
            <a:ahLst/>
            <a:cxnLst>
              <a:cxn ang="0">
                <a:pos x="T0" y="T1"/>
              </a:cxn>
              <a:cxn ang="0">
                <a:pos x="T2" y="T3"/>
              </a:cxn>
              <a:cxn ang="0">
                <a:pos x="T4" y="T5"/>
              </a:cxn>
              <a:cxn ang="0">
                <a:pos x="T6" y="T7"/>
              </a:cxn>
              <a:cxn ang="0">
                <a:pos x="T8" y="T9"/>
              </a:cxn>
            </a:cxnLst>
            <a:rect l="0" t="0" r="r" b="b"/>
            <a:pathLst>
              <a:path w="2722" h="1161">
                <a:moveTo>
                  <a:pt x="2386" y="0"/>
                </a:moveTo>
                <a:cubicBezTo>
                  <a:pt x="2386" y="0"/>
                  <a:pt x="1116" y="1031"/>
                  <a:pt x="25" y="971"/>
                </a:cubicBezTo>
                <a:cubicBezTo>
                  <a:pt x="0" y="1066"/>
                  <a:pt x="0" y="1066"/>
                  <a:pt x="0" y="1066"/>
                </a:cubicBezTo>
                <a:cubicBezTo>
                  <a:pt x="0" y="1066"/>
                  <a:pt x="756" y="1161"/>
                  <a:pt x="2722" y="639"/>
                </a:cubicBezTo>
                <a:lnTo>
                  <a:pt x="238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7" name="Freeform 8">
            <a:extLst>
              <a:ext uri="{FF2B5EF4-FFF2-40B4-BE49-F238E27FC236}">
                <a16:creationId xmlns="" xmlns:a16="http://schemas.microsoft.com/office/drawing/2014/main" id="{F6FF0686-A8C5-472D-810E-534158BD8779}"/>
              </a:ext>
            </a:extLst>
          </p:cNvPr>
          <p:cNvSpPr>
            <a:spLocks/>
          </p:cNvSpPr>
          <p:nvPr/>
        </p:nvSpPr>
        <p:spPr bwMode="auto">
          <a:xfrm>
            <a:off x="2269062" y="3634118"/>
            <a:ext cx="2972818" cy="1265606"/>
          </a:xfrm>
          <a:custGeom>
            <a:avLst/>
            <a:gdLst>
              <a:gd name="T0" fmla="*/ 2386 w 2722"/>
              <a:gd name="T1" fmla="*/ 1161 h 1161"/>
              <a:gd name="T2" fmla="*/ 25 w 2722"/>
              <a:gd name="T3" fmla="*/ 191 h 1161"/>
              <a:gd name="T4" fmla="*/ 0 w 2722"/>
              <a:gd name="T5" fmla="*/ 95 h 1161"/>
              <a:gd name="T6" fmla="*/ 2722 w 2722"/>
              <a:gd name="T7" fmla="*/ 523 h 1161"/>
              <a:gd name="T8" fmla="*/ 2386 w 2722"/>
              <a:gd name="T9" fmla="*/ 1161 h 1161"/>
            </a:gdLst>
            <a:ahLst/>
            <a:cxnLst>
              <a:cxn ang="0">
                <a:pos x="T0" y="T1"/>
              </a:cxn>
              <a:cxn ang="0">
                <a:pos x="T2" y="T3"/>
              </a:cxn>
              <a:cxn ang="0">
                <a:pos x="T4" y="T5"/>
              </a:cxn>
              <a:cxn ang="0">
                <a:pos x="T6" y="T7"/>
              </a:cxn>
              <a:cxn ang="0">
                <a:pos x="T8" y="T9"/>
              </a:cxn>
            </a:cxnLst>
            <a:rect l="0" t="0" r="r" b="b"/>
            <a:pathLst>
              <a:path w="2722" h="1161">
                <a:moveTo>
                  <a:pt x="2386" y="1161"/>
                </a:moveTo>
                <a:cubicBezTo>
                  <a:pt x="2386" y="1161"/>
                  <a:pt x="1116" y="131"/>
                  <a:pt x="25" y="191"/>
                </a:cubicBezTo>
                <a:cubicBezTo>
                  <a:pt x="0" y="95"/>
                  <a:pt x="0" y="95"/>
                  <a:pt x="0" y="95"/>
                </a:cubicBezTo>
                <a:cubicBezTo>
                  <a:pt x="0" y="95"/>
                  <a:pt x="756" y="0"/>
                  <a:pt x="2722" y="523"/>
                </a:cubicBezTo>
                <a:lnTo>
                  <a:pt x="2386" y="1161"/>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8" name="Freeform 9">
            <a:extLst>
              <a:ext uri="{FF2B5EF4-FFF2-40B4-BE49-F238E27FC236}">
                <a16:creationId xmlns="" xmlns:a16="http://schemas.microsoft.com/office/drawing/2014/main" id="{E97569E2-1152-4AAB-A36D-25D6C9380A83}"/>
              </a:ext>
            </a:extLst>
          </p:cNvPr>
          <p:cNvSpPr>
            <a:spLocks/>
          </p:cNvSpPr>
          <p:nvPr/>
        </p:nvSpPr>
        <p:spPr bwMode="auto">
          <a:xfrm>
            <a:off x="2407218" y="3216623"/>
            <a:ext cx="3596987" cy="838803"/>
          </a:xfrm>
          <a:custGeom>
            <a:avLst/>
            <a:gdLst>
              <a:gd name="T0" fmla="*/ 3293 w 3293"/>
              <a:gd name="T1" fmla="*/ 0 h 769"/>
              <a:gd name="T2" fmla="*/ 0 w 3293"/>
              <a:gd name="T3" fmla="*/ 339 h 769"/>
              <a:gd name="T4" fmla="*/ 0 w 3293"/>
              <a:gd name="T5" fmla="*/ 424 h 769"/>
              <a:gd name="T6" fmla="*/ 3293 w 3293"/>
              <a:gd name="T7" fmla="*/ 769 h 769"/>
              <a:gd name="T8" fmla="*/ 3293 w 3293"/>
              <a:gd name="T9" fmla="*/ 0 h 769"/>
            </a:gdLst>
            <a:ahLst/>
            <a:cxnLst>
              <a:cxn ang="0">
                <a:pos x="T0" y="T1"/>
              </a:cxn>
              <a:cxn ang="0">
                <a:pos x="T2" y="T3"/>
              </a:cxn>
              <a:cxn ang="0">
                <a:pos x="T4" y="T5"/>
              </a:cxn>
              <a:cxn ang="0">
                <a:pos x="T6" y="T7"/>
              </a:cxn>
              <a:cxn ang="0">
                <a:pos x="T8" y="T9"/>
              </a:cxn>
            </a:cxnLst>
            <a:rect l="0" t="0" r="r" b="b"/>
            <a:pathLst>
              <a:path w="3293" h="769">
                <a:moveTo>
                  <a:pt x="3293" y="0"/>
                </a:moveTo>
                <a:cubicBezTo>
                  <a:pt x="3293" y="0"/>
                  <a:pt x="1091" y="438"/>
                  <a:pt x="0" y="339"/>
                </a:cubicBezTo>
                <a:cubicBezTo>
                  <a:pt x="0" y="424"/>
                  <a:pt x="0" y="424"/>
                  <a:pt x="0" y="424"/>
                </a:cubicBezTo>
                <a:cubicBezTo>
                  <a:pt x="0" y="424"/>
                  <a:pt x="1384" y="477"/>
                  <a:pt x="3293" y="769"/>
                </a:cubicBezTo>
                <a:lnTo>
                  <a:pt x="3293" y="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9" name="Freeform 10">
            <a:extLst>
              <a:ext uri="{FF2B5EF4-FFF2-40B4-BE49-F238E27FC236}">
                <a16:creationId xmlns="" xmlns:a16="http://schemas.microsoft.com/office/drawing/2014/main" id="{D48F1333-B9ED-444F-BB87-4291E8884732}"/>
              </a:ext>
            </a:extLst>
          </p:cNvPr>
          <p:cNvSpPr>
            <a:spLocks/>
          </p:cNvSpPr>
          <p:nvPr/>
        </p:nvSpPr>
        <p:spPr bwMode="auto">
          <a:xfrm>
            <a:off x="2296200" y="1532176"/>
            <a:ext cx="2220362" cy="1872505"/>
          </a:xfrm>
          <a:custGeom>
            <a:avLst/>
            <a:gdLst>
              <a:gd name="T0" fmla="*/ 1281 w 2033"/>
              <a:gd name="T1" fmla="*/ 0 h 1719"/>
              <a:gd name="T2" fmla="*/ 0 w 2033"/>
              <a:gd name="T3" fmla="*/ 1528 h 1719"/>
              <a:gd name="T4" fmla="*/ 0 w 2033"/>
              <a:gd name="T5" fmla="*/ 1641 h 1719"/>
              <a:gd name="T6" fmla="*/ 2033 w 2033"/>
              <a:gd name="T7" fmla="*/ 310 h 1719"/>
              <a:gd name="T8" fmla="*/ 1281 w 2033"/>
              <a:gd name="T9" fmla="*/ 0 h 1719"/>
            </a:gdLst>
            <a:ahLst/>
            <a:cxnLst>
              <a:cxn ang="0">
                <a:pos x="T0" y="T1"/>
              </a:cxn>
              <a:cxn ang="0">
                <a:pos x="T2" y="T3"/>
              </a:cxn>
              <a:cxn ang="0">
                <a:pos x="T4" y="T5"/>
              </a:cxn>
              <a:cxn ang="0">
                <a:pos x="T6" y="T7"/>
              </a:cxn>
              <a:cxn ang="0">
                <a:pos x="T8" y="T9"/>
              </a:cxn>
            </a:cxnLst>
            <a:rect l="0" t="0" r="r" b="b"/>
            <a:pathLst>
              <a:path w="2033" h="1719">
                <a:moveTo>
                  <a:pt x="1281" y="0"/>
                </a:moveTo>
                <a:cubicBezTo>
                  <a:pt x="1281" y="0"/>
                  <a:pt x="822" y="1383"/>
                  <a:pt x="0" y="1528"/>
                </a:cubicBezTo>
                <a:cubicBezTo>
                  <a:pt x="0" y="1641"/>
                  <a:pt x="0" y="1641"/>
                  <a:pt x="0" y="1641"/>
                </a:cubicBezTo>
                <a:cubicBezTo>
                  <a:pt x="0" y="1641"/>
                  <a:pt x="1182" y="1719"/>
                  <a:pt x="2033" y="310"/>
                </a:cubicBezTo>
                <a:lnTo>
                  <a:pt x="1281"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70" name="Freeform 11">
            <a:extLst>
              <a:ext uri="{FF2B5EF4-FFF2-40B4-BE49-F238E27FC236}">
                <a16:creationId xmlns="" xmlns:a16="http://schemas.microsoft.com/office/drawing/2014/main" id="{BC21A251-2D8A-4CA5-9443-44C1231EB869}"/>
              </a:ext>
            </a:extLst>
          </p:cNvPr>
          <p:cNvSpPr>
            <a:spLocks/>
          </p:cNvSpPr>
          <p:nvPr/>
        </p:nvSpPr>
        <p:spPr bwMode="auto">
          <a:xfrm>
            <a:off x="2296200" y="3829017"/>
            <a:ext cx="2220362" cy="1871272"/>
          </a:xfrm>
          <a:custGeom>
            <a:avLst/>
            <a:gdLst>
              <a:gd name="T0" fmla="*/ 1281 w 2033"/>
              <a:gd name="T1" fmla="*/ 1718 h 1718"/>
              <a:gd name="T2" fmla="*/ 0 w 2033"/>
              <a:gd name="T3" fmla="*/ 190 h 1718"/>
              <a:gd name="T4" fmla="*/ 0 w 2033"/>
              <a:gd name="T5" fmla="*/ 77 h 1718"/>
              <a:gd name="T6" fmla="*/ 2033 w 2033"/>
              <a:gd name="T7" fmla="*/ 1408 h 1718"/>
              <a:gd name="T8" fmla="*/ 1281 w 2033"/>
              <a:gd name="T9" fmla="*/ 1718 h 1718"/>
            </a:gdLst>
            <a:ahLst/>
            <a:cxnLst>
              <a:cxn ang="0">
                <a:pos x="T0" y="T1"/>
              </a:cxn>
              <a:cxn ang="0">
                <a:pos x="T2" y="T3"/>
              </a:cxn>
              <a:cxn ang="0">
                <a:pos x="T4" y="T5"/>
              </a:cxn>
              <a:cxn ang="0">
                <a:pos x="T6" y="T7"/>
              </a:cxn>
              <a:cxn ang="0">
                <a:pos x="T8" y="T9"/>
              </a:cxn>
            </a:cxnLst>
            <a:rect l="0" t="0" r="r" b="b"/>
            <a:pathLst>
              <a:path w="2033" h="1718">
                <a:moveTo>
                  <a:pt x="1281" y="1718"/>
                </a:moveTo>
                <a:cubicBezTo>
                  <a:pt x="1281" y="1718"/>
                  <a:pt x="822" y="335"/>
                  <a:pt x="0" y="190"/>
                </a:cubicBezTo>
                <a:cubicBezTo>
                  <a:pt x="0" y="77"/>
                  <a:pt x="0" y="77"/>
                  <a:pt x="0" y="77"/>
                </a:cubicBezTo>
                <a:cubicBezTo>
                  <a:pt x="0" y="77"/>
                  <a:pt x="1182" y="0"/>
                  <a:pt x="2033" y="1408"/>
                </a:cubicBezTo>
                <a:lnTo>
                  <a:pt x="1281" y="1718"/>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71" name="Oval 14">
            <a:extLst>
              <a:ext uri="{FF2B5EF4-FFF2-40B4-BE49-F238E27FC236}">
                <a16:creationId xmlns="" xmlns:a16="http://schemas.microsoft.com/office/drawing/2014/main" id="{00D73078-6033-49FF-AB64-27917F3D7798}"/>
              </a:ext>
            </a:extLst>
          </p:cNvPr>
          <p:cNvSpPr/>
          <p:nvPr/>
        </p:nvSpPr>
        <p:spPr>
          <a:xfrm>
            <a:off x="3603372" y="1124744"/>
            <a:ext cx="1005560" cy="1005560"/>
          </a:xfrm>
          <a:prstGeom prst="ellipse">
            <a:avLst/>
          </a:prstGeom>
          <a:solidFill>
            <a:schemeClr val="accent1">
              <a:lumMod val="60000"/>
              <a:lumOff val="40000"/>
            </a:schemeClr>
          </a:solidFill>
          <a:ln w="57150">
            <a:solidFill>
              <a:schemeClr val="bg1"/>
            </a:solidFill>
          </a:ln>
          <a:effectLst>
            <a:outerShdw blurRad="279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2" name="TextBox 20">
            <a:extLst>
              <a:ext uri="{FF2B5EF4-FFF2-40B4-BE49-F238E27FC236}">
                <a16:creationId xmlns="" xmlns:a16="http://schemas.microsoft.com/office/drawing/2014/main" id="{EC6FD269-B6A7-4413-A19E-282E5866CD44}"/>
              </a:ext>
            </a:extLst>
          </p:cNvPr>
          <p:cNvSpPr txBox="1"/>
          <p:nvPr/>
        </p:nvSpPr>
        <p:spPr>
          <a:xfrm>
            <a:off x="4888379" y="1405698"/>
            <a:ext cx="1517685" cy="369332"/>
          </a:xfrm>
          <a:prstGeom prst="rect">
            <a:avLst/>
          </a:prstGeom>
          <a:noFill/>
        </p:spPr>
        <p:txBody>
          <a:bodyPr wrap="square" lIns="0" rIns="0" rtlCol="0" anchor="ctr">
            <a:spAutoFit/>
          </a:bodyPr>
          <a:lstStyle/>
          <a:p>
            <a:r>
              <a:rPr lang="en-IN" sz="1800" b="1"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Introducción</a:t>
            </a:r>
            <a:endParaRPr lang="en-IN" sz="18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3" name="TextBox 24">
            <a:extLst>
              <a:ext uri="{FF2B5EF4-FFF2-40B4-BE49-F238E27FC236}">
                <a16:creationId xmlns="" xmlns:a16="http://schemas.microsoft.com/office/drawing/2014/main" id="{97379EAB-2F9D-4404-B51F-41979EA48742}"/>
              </a:ext>
            </a:extLst>
          </p:cNvPr>
          <p:cNvSpPr txBox="1"/>
          <p:nvPr/>
        </p:nvSpPr>
        <p:spPr>
          <a:xfrm>
            <a:off x="6015452" y="2380484"/>
            <a:ext cx="1776262" cy="369332"/>
          </a:xfrm>
          <a:prstGeom prst="rect">
            <a:avLst/>
          </a:prstGeom>
          <a:noFill/>
        </p:spPr>
        <p:txBody>
          <a:bodyPr wrap="square" lIns="0" rIns="0" rtlCol="0" anchor="ctr">
            <a:spAutoFit/>
          </a:bodyPr>
          <a:lstStyle/>
          <a:p>
            <a:r>
              <a:rPr lang="en-IN" sz="1800" b="1"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Estado del Arte</a:t>
            </a:r>
            <a:endParaRPr lang="en-IN" sz="1800" b="1"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TextBox 27">
            <a:extLst>
              <a:ext uri="{FF2B5EF4-FFF2-40B4-BE49-F238E27FC236}">
                <a16:creationId xmlns="" xmlns:a16="http://schemas.microsoft.com/office/drawing/2014/main" id="{5CC4C257-091D-4248-A4A3-EE6F38F26134}"/>
              </a:ext>
            </a:extLst>
          </p:cNvPr>
          <p:cNvSpPr txBox="1"/>
          <p:nvPr/>
        </p:nvSpPr>
        <p:spPr>
          <a:xfrm>
            <a:off x="7025187" y="3506209"/>
            <a:ext cx="2317563" cy="369332"/>
          </a:xfrm>
          <a:prstGeom prst="rect">
            <a:avLst/>
          </a:prstGeom>
          <a:noFill/>
        </p:spPr>
        <p:txBody>
          <a:bodyPr wrap="square" lIns="0" rIns="0" rtlCol="0" anchor="ctr">
            <a:spAutoFit/>
          </a:bodyPr>
          <a:lstStyle/>
          <a:p>
            <a:r>
              <a:rPr lang="es-EC" sz="1800" b="1" dirty="0" smtClean="0">
                <a:solidFill>
                  <a:schemeClr val="accent3"/>
                </a:solidFill>
                <a:latin typeface="Open Sans" panose="020B0606030504020204" pitchFamily="34" charset="0"/>
                <a:ea typeface="Open Sans" panose="020B0606030504020204" pitchFamily="34" charset="0"/>
                <a:cs typeface="Open Sans" panose="020B0606030504020204" pitchFamily="34" charset="0"/>
              </a:rPr>
              <a:t>Desarrollo</a:t>
            </a:r>
            <a:endParaRPr lang="es-EC" sz="1800" b="1"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5" name="TextBox 30">
            <a:extLst>
              <a:ext uri="{FF2B5EF4-FFF2-40B4-BE49-F238E27FC236}">
                <a16:creationId xmlns="" xmlns:a16="http://schemas.microsoft.com/office/drawing/2014/main" id="{593B240F-3299-495C-9F77-38EB1097199E}"/>
              </a:ext>
            </a:extLst>
          </p:cNvPr>
          <p:cNvSpPr txBox="1"/>
          <p:nvPr/>
        </p:nvSpPr>
        <p:spPr>
          <a:xfrm>
            <a:off x="6015451" y="4580218"/>
            <a:ext cx="2438777" cy="369332"/>
          </a:xfrm>
          <a:prstGeom prst="rect">
            <a:avLst/>
          </a:prstGeom>
          <a:noFill/>
        </p:spPr>
        <p:txBody>
          <a:bodyPr wrap="square" lIns="0" rIns="0" rtlCol="0" anchor="ctr">
            <a:spAutoFit/>
          </a:bodyPr>
          <a:lstStyle/>
          <a:p>
            <a:r>
              <a:rPr lang="es-EC" sz="1800" b="1" dirty="0" smtClean="0">
                <a:solidFill>
                  <a:schemeClr val="accent4"/>
                </a:solidFill>
                <a:latin typeface="Open Sans" panose="020B0606030504020204" pitchFamily="34" charset="0"/>
                <a:ea typeface="Open Sans" panose="020B0606030504020204" pitchFamily="34" charset="0"/>
                <a:cs typeface="Open Sans" panose="020B0606030504020204" pitchFamily="34" charset="0"/>
              </a:rPr>
              <a:t>Entregables</a:t>
            </a:r>
            <a:endParaRPr lang="es-EC" sz="18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6" name="TextBox 33">
            <a:extLst>
              <a:ext uri="{FF2B5EF4-FFF2-40B4-BE49-F238E27FC236}">
                <a16:creationId xmlns="" xmlns:a16="http://schemas.microsoft.com/office/drawing/2014/main" id="{EE1393B5-D7F4-4549-B678-CBEDF5BDB5AE}"/>
              </a:ext>
            </a:extLst>
          </p:cNvPr>
          <p:cNvSpPr txBox="1"/>
          <p:nvPr/>
        </p:nvSpPr>
        <p:spPr>
          <a:xfrm>
            <a:off x="4888379" y="5446965"/>
            <a:ext cx="2483661" cy="646331"/>
          </a:xfrm>
          <a:prstGeom prst="rect">
            <a:avLst/>
          </a:prstGeom>
          <a:noFill/>
        </p:spPr>
        <p:txBody>
          <a:bodyPr wrap="square" lIns="0" rIns="0" rtlCol="0" anchor="ctr">
            <a:spAutoFit/>
          </a:bodyPr>
          <a:lstStyle/>
          <a:p>
            <a:r>
              <a:rPr lang="es-EC" sz="1800" b="1"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rPr>
              <a:t>Conclusiones</a:t>
            </a:r>
            <a:r>
              <a:rPr lang="en-IN" sz="1800" b="1"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rPr>
              <a:t> y </a:t>
            </a:r>
            <a:r>
              <a:rPr lang="es-EC" sz="1800" b="1"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rPr>
              <a:t>Recomendaciones</a:t>
            </a:r>
            <a:endParaRPr lang="es-EC" sz="1800" b="1"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77" name="Group 55">
            <a:extLst>
              <a:ext uri="{FF2B5EF4-FFF2-40B4-BE49-F238E27FC236}">
                <a16:creationId xmlns="" xmlns:a16="http://schemas.microsoft.com/office/drawing/2014/main" id="{5AFD5E5B-A243-438F-92C3-1B39A3FBF460}"/>
              </a:ext>
            </a:extLst>
          </p:cNvPr>
          <p:cNvGrpSpPr/>
          <p:nvPr/>
        </p:nvGrpSpPr>
        <p:grpSpPr>
          <a:xfrm>
            <a:off x="1341884" y="2902174"/>
            <a:ext cx="1467700" cy="1467701"/>
            <a:chOff x="1280940" y="3114397"/>
            <a:chExt cx="1467700" cy="1467701"/>
          </a:xfrm>
        </p:grpSpPr>
        <p:sp>
          <p:nvSpPr>
            <p:cNvPr id="78" name="Oval 13">
              <a:extLst>
                <a:ext uri="{FF2B5EF4-FFF2-40B4-BE49-F238E27FC236}">
                  <a16:creationId xmlns="" xmlns:a16="http://schemas.microsoft.com/office/drawing/2014/main" id="{8B39ED7A-E4DB-4A78-A74A-961C862BCEC2}"/>
                </a:ext>
              </a:extLst>
            </p:cNvPr>
            <p:cNvSpPr/>
            <p:nvPr/>
          </p:nvSpPr>
          <p:spPr>
            <a:xfrm>
              <a:off x="1280940" y="3114397"/>
              <a:ext cx="1467700" cy="1467701"/>
            </a:xfrm>
            <a:prstGeom prst="ellipse">
              <a:avLst/>
            </a:prstGeom>
            <a:solidFill>
              <a:schemeClr val="accent5">
                <a:lumMod val="75000"/>
              </a:schemeClr>
            </a:solidFill>
            <a:ln w="57150">
              <a:solidFill>
                <a:schemeClr val="bg1"/>
              </a:solidFill>
            </a:ln>
            <a:effectLst>
              <a:outerShdw blurRad="279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9" name="Oval 35">
              <a:extLst>
                <a:ext uri="{FF2B5EF4-FFF2-40B4-BE49-F238E27FC236}">
                  <a16:creationId xmlns="" xmlns:a16="http://schemas.microsoft.com/office/drawing/2014/main" id="{835CB46E-615D-4007-ADA6-0DB06C1DEA5E}"/>
                </a:ext>
              </a:extLst>
            </p:cNvPr>
            <p:cNvSpPr/>
            <p:nvPr/>
          </p:nvSpPr>
          <p:spPr>
            <a:xfrm>
              <a:off x="1608006" y="3209904"/>
              <a:ext cx="789775" cy="641122"/>
            </a:xfrm>
            <a:prstGeom prst="ellipse">
              <a:avLst/>
            </a:prstGeom>
            <a:gradFill flip="none" rotWithShape="1">
              <a:gsLst>
                <a:gs pos="0">
                  <a:schemeClr val="bg1">
                    <a:alpha val="40000"/>
                  </a:schemeClr>
                </a:gs>
                <a:gs pos="90000">
                  <a:schemeClr val="bg1">
                    <a:lumMod val="8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80" name="Oval 36">
            <a:extLst>
              <a:ext uri="{FF2B5EF4-FFF2-40B4-BE49-F238E27FC236}">
                <a16:creationId xmlns="" xmlns:a16="http://schemas.microsoft.com/office/drawing/2014/main" id="{3C95160E-1E14-4AFF-ADA3-64211D620E46}"/>
              </a:ext>
            </a:extLst>
          </p:cNvPr>
          <p:cNvSpPr/>
          <p:nvPr/>
        </p:nvSpPr>
        <p:spPr>
          <a:xfrm>
            <a:off x="3795393" y="1217465"/>
            <a:ext cx="608558" cy="494014"/>
          </a:xfrm>
          <a:prstGeom prst="ellipse">
            <a:avLst/>
          </a:prstGeom>
          <a:gradFill flip="none" rotWithShape="1">
            <a:gsLst>
              <a:gs pos="0">
                <a:schemeClr val="bg1">
                  <a:alpha val="40000"/>
                </a:schemeClr>
              </a:gs>
              <a:gs pos="90000">
                <a:schemeClr val="bg1">
                  <a:lumMod val="8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81" name="Group 64">
            <a:extLst>
              <a:ext uri="{FF2B5EF4-FFF2-40B4-BE49-F238E27FC236}">
                <a16:creationId xmlns="" xmlns:a16="http://schemas.microsoft.com/office/drawing/2014/main" id="{3D2CB601-9E46-4E8B-89DB-9BD1CDB98F31}"/>
              </a:ext>
            </a:extLst>
          </p:cNvPr>
          <p:cNvGrpSpPr/>
          <p:nvPr/>
        </p:nvGrpSpPr>
        <p:grpSpPr>
          <a:xfrm>
            <a:off x="4680733" y="2069643"/>
            <a:ext cx="1005560" cy="1005560"/>
            <a:chOff x="4619789" y="2281866"/>
            <a:chExt cx="1005560" cy="1005560"/>
          </a:xfrm>
        </p:grpSpPr>
        <p:sp>
          <p:nvSpPr>
            <p:cNvPr id="82" name="Oval 16">
              <a:extLst>
                <a:ext uri="{FF2B5EF4-FFF2-40B4-BE49-F238E27FC236}">
                  <a16:creationId xmlns="" xmlns:a16="http://schemas.microsoft.com/office/drawing/2014/main" id="{FAA270C9-E214-409C-A2A9-AA9EF25B0465}"/>
                </a:ext>
              </a:extLst>
            </p:cNvPr>
            <p:cNvSpPr/>
            <p:nvPr/>
          </p:nvSpPr>
          <p:spPr>
            <a:xfrm>
              <a:off x="4619789" y="2281866"/>
              <a:ext cx="1005560" cy="1005560"/>
            </a:xfrm>
            <a:prstGeom prst="ellipse">
              <a:avLst/>
            </a:prstGeom>
            <a:solidFill>
              <a:schemeClr val="accent2">
                <a:lumMod val="60000"/>
                <a:lumOff val="40000"/>
              </a:schemeClr>
            </a:solidFill>
            <a:ln w="57150">
              <a:solidFill>
                <a:schemeClr val="bg1"/>
              </a:solidFill>
            </a:ln>
            <a:effectLst>
              <a:outerShdw blurRad="279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3" name="Oval 37">
              <a:extLst>
                <a:ext uri="{FF2B5EF4-FFF2-40B4-BE49-F238E27FC236}">
                  <a16:creationId xmlns="" xmlns:a16="http://schemas.microsoft.com/office/drawing/2014/main" id="{1FF03B66-5968-4CDB-A141-50CA5D51E36C}"/>
                </a:ext>
              </a:extLst>
            </p:cNvPr>
            <p:cNvSpPr/>
            <p:nvPr/>
          </p:nvSpPr>
          <p:spPr>
            <a:xfrm>
              <a:off x="4821378" y="2378594"/>
              <a:ext cx="608558" cy="494014"/>
            </a:xfrm>
            <a:prstGeom prst="ellipse">
              <a:avLst/>
            </a:prstGeom>
            <a:gradFill flip="none" rotWithShape="1">
              <a:gsLst>
                <a:gs pos="0">
                  <a:schemeClr val="bg1">
                    <a:alpha val="40000"/>
                  </a:schemeClr>
                </a:gs>
                <a:gs pos="90000">
                  <a:schemeClr val="bg1">
                    <a:lumMod val="8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84" name="Group 62">
            <a:extLst>
              <a:ext uri="{FF2B5EF4-FFF2-40B4-BE49-F238E27FC236}">
                <a16:creationId xmlns="" xmlns:a16="http://schemas.microsoft.com/office/drawing/2014/main" id="{D6D03B98-8CC8-4CCA-9948-D85451470C43}"/>
              </a:ext>
            </a:extLst>
          </p:cNvPr>
          <p:cNvGrpSpPr/>
          <p:nvPr/>
        </p:nvGrpSpPr>
        <p:grpSpPr>
          <a:xfrm>
            <a:off x="5696279" y="3133245"/>
            <a:ext cx="1005560" cy="1005560"/>
            <a:chOff x="5635335" y="3345468"/>
            <a:chExt cx="1005560" cy="1005560"/>
          </a:xfrm>
        </p:grpSpPr>
        <p:sp>
          <p:nvSpPr>
            <p:cNvPr id="85" name="Oval 18">
              <a:extLst>
                <a:ext uri="{FF2B5EF4-FFF2-40B4-BE49-F238E27FC236}">
                  <a16:creationId xmlns="" xmlns:a16="http://schemas.microsoft.com/office/drawing/2014/main" id="{5FCA97DA-1722-4361-8EF8-A69B0C969E86}"/>
                </a:ext>
              </a:extLst>
            </p:cNvPr>
            <p:cNvSpPr/>
            <p:nvPr/>
          </p:nvSpPr>
          <p:spPr>
            <a:xfrm>
              <a:off x="5635335" y="3345468"/>
              <a:ext cx="1005560" cy="1005560"/>
            </a:xfrm>
            <a:prstGeom prst="ellipse">
              <a:avLst/>
            </a:prstGeom>
            <a:solidFill>
              <a:schemeClr val="accent3">
                <a:lumMod val="60000"/>
                <a:lumOff val="40000"/>
              </a:schemeClr>
            </a:solidFill>
            <a:ln w="57150">
              <a:solidFill>
                <a:schemeClr val="bg1"/>
              </a:solidFill>
            </a:ln>
            <a:effectLst>
              <a:outerShdw blurRad="279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6" name="Oval 38">
              <a:extLst>
                <a:ext uri="{FF2B5EF4-FFF2-40B4-BE49-F238E27FC236}">
                  <a16:creationId xmlns="" xmlns:a16="http://schemas.microsoft.com/office/drawing/2014/main" id="{A97E8BF4-2905-4A12-A1BF-7DEE7014577C}"/>
                </a:ext>
              </a:extLst>
            </p:cNvPr>
            <p:cNvSpPr/>
            <p:nvPr/>
          </p:nvSpPr>
          <p:spPr>
            <a:xfrm>
              <a:off x="5822042" y="3439643"/>
              <a:ext cx="608558" cy="494014"/>
            </a:xfrm>
            <a:prstGeom prst="ellipse">
              <a:avLst/>
            </a:prstGeom>
            <a:gradFill flip="none" rotWithShape="1">
              <a:gsLst>
                <a:gs pos="0">
                  <a:schemeClr val="bg1">
                    <a:alpha val="40000"/>
                  </a:schemeClr>
                </a:gs>
                <a:gs pos="90000">
                  <a:schemeClr val="bg1">
                    <a:lumMod val="8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87" name="Group 60">
            <a:extLst>
              <a:ext uri="{FF2B5EF4-FFF2-40B4-BE49-F238E27FC236}">
                <a16:creationId xmlns="" xmlns:a16="http://schemas.microsoft.com/office/drawing/2014/main" id="{F186534B-B428-431C-A9FB-C264BA869047}"/>
              </a:ext>
            </a:extLst>
          </p:cNvPr>
          <p:cNvGrpSpPr/>
          <p:nvPr/>
        </p:nvGrpSpPr>
        <p:grpSpPr>
          <a:xfrm>
            <a:off x="4680733" y="4171379"/>
            <a:ext cx="1005560" cy="1005560"/>
            <a:chOff x="4619789" y="4383602"/>
            <a:chExt cx="1005560" cy="1005560"/>
          </a:xfrm>
        </p:grpSpPr>
        <p:sp>
          <p:nvSpPr>
            <p:cNvPr id="88" name="Oval 17">
              <a:extLst>
                <a:ext uri="{FF2B5EF4-FFF2-40B4-BE49-F238E27FC236}">
                  <a16:creationId xmlns="" xmlns:a16="http://schemas.microsoft.com/office/drawing/2014/main" id="{9B0B220A-43D3-4F05-8A5B-153609A7CDC3}"/>
                </a:ext>
              </a:extLst>
            </p:cNvPr>
            <p:cNvSpPr/>
            <p:nvPr/>
          </p:nvSpPr>
          <p:spPr>
            <a:xfrm>
              <a:off x="4619789" y="4383602"/>
              <a:ext cx="1005560" cy="1005560"/>
            </a:xfrm>
            <a:prstGeom prst="ellipse">
              <a:avLst/>
            </a:prstGeom>
            <a:solidFill>
              <a:schemeClr val="accent4">
                <a:lumMod val="60000"/>
                <a:lumOff val="40000"/>
              </a:schemeClr>
            </a:solidFill>
            <a:ln w="57150">
              <a:solidFill>
                <a:schemeClr val="bg1"/>
              </a:solidFill>
            </a:ln>
            <a:effectLst>
              <a:outerShdw blurRad="279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9" name="Oval 39">
              <a:extLst>
                <a:ext uri="{FF2B5EF4-FFF2-40B4-BE49-F238E27FC236}">
                  <a16:creationId xmlns="" xmlns:a16="http://schemas.microsoft.com/office/drawing/2014/main" id="{0B9086A6-D349-46C0-B3EC-BA1F04B55FD1}"/>
                </a:ext>
              </a:extLst>
            </p:cNvPr>
            <p:cNvSpPr/>
            <p:nvPr/>
          </p:nvSpPr>
          <p:spPr>
            <a:xfrm>
              <a:off x="4821378" y="4483439"/>
              <a:ext cx="608558" cy="494014"/>
            </a:xfrm>
            <a:prstGeom prst="ellipse">
              <a:avLst/>
            </a:prstGeom>
            <a:gradFill flip="none" rotWithShape="1">
              <a:gsLst>
                <a:gs pos="0">
                  <a:schemeClr val="bg1">
                    <a:alpha val="40000"/>
                  </a:schemeClr>
                </a:gs>
                <a:gs pos="90000">
                  <a:schemeClr val="bg1">
                    <a:lumMod val="8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90" name="Group 58">
            <a:extLst>
              <a:ext uri="{FF2B5EF4-FFF2-40B4-BE49-F238E27FC236}">
                <a16:creationId xmlns="" xmlns:a16="http://schemas.microsoft.com/office/drawing/2014/main" id="{6D2E73EC-679B-450C-8203-787575D734D8}"/>
              </a:ext>
            </a:extLst>
          </p:cNvPr>
          <p:cNvGrpSpPr/>
          <p:nvPr/>
        </p:nvGrpSpPr>
        <p:grpSpPr>
          <a:xfrm>
            <a:off x="3603372" y="5019138"/>
            <a:ext cx="1005560" cy="1005560"/>
            <a:chOff x="3542428" y="5231361"/>
            <a:chExt cx="1005560" cy="1005560"/>
          </a:xfrm>
        </p:grpSpPr>
        <p:sp>
          <p:nvSpPr>
            <p:cNvPr id="91" name="Oval 15">
              <a:extLst>
                <a:ext uri="{FF2B5EF4-FFF2-40B4-BE49-F238E27FC236}">
                  <a16:creationId xmlns="" xmlns:a16="http://schemas.microsoft.com/office/drawing/2014/main" id="{14AE5286-742B-4620-8621-801B34F5CAF1}"/>
                </a:ext>
              </a:extLst>
            </p:cNvPr>
            <p:cNvSpPr/>
            <p:nvPr/>
          </p:nvSpPr>
          <p:spPr>
            <a:xfrm>
              <a:off x="3542428" y="5231361"/>
              <a:ext cx="1005560" cy="1005560"/>
            </a:xfrm>
            <a:prstGeom prst="ellipse">
              <a:avLst/>
            </a:prstGeom>
            <a:solidFill>
              <a:schemeClr val="accent5">
                <a:lumMod val="60000"/>
                <a:lumOff val="40000"/>
              </a:schemeClr>
            </a:solidFill>
            <a:ln w="57150">
              <a:solidFill>
                <a:schemeClr val="bg1"/>
              </a:solidFill>
            </a:ln>
            <a:effectLst>
              <a:outerShdw blurRad="279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2" name="Oval 40">
              <a:extLst>
                <a:ext uri="{FF2B5EF4-FFF2-40B4-BE49-F238E27FC236}">
                  <a16:creationId xmlns="" xmlns:a16="http://schemas.microsoft.com/office/drawing/2014/main" id="{BB2C2E91-1183-4751-943A-DD0E6471F163}"/>
                </a:ext>
              </a:extLst>
            </p:cNvPr>
            <p:cNvSpPr/>
            <p:nvPr/>
          </p:nvSpPr>
          <p:spPr>
            <a:xfrm>
              <a:off x="3751702" y="5320201"/>
              <a:ext cx="608558" cy="494014"/>
            </a:xfrm>
            <a:prstGeom prst="ellipse">
              <a:avLst/>
            </a:prstGeom>
            <a:gradFill flip="none" rotWithShape="1">
              <a:gsLst>
                <a:gs pos="0">
                  <a:schemeClr val="bg1">
                    <a:alpha val="40000"/>
                  </a:schemeClr>
                </a:gs>
                <a:gs pos="90000">
                  <a:schemeClr val="bg1">
                    <a:lumMod val="8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93" name="Rectangle 41">
            <a:extLst>
              <a:ext uri="{FF2B5EF4-FFF2-40B4-BE49-F238E27FC236}">
                <a16:creationId xmlns="" xmlns:a16="http://schemas.microsoft.com/office/drawing/2014/main" id="{3C3C5097-46C3-401C-B9E0-F77DECCDFD50}"/>
              </a:ext>
            </a:extLst>
          </p:cNvPr>
          <p:cNvSpPr/>
          <p:nvPr/>
        </p:nvSpPr>
        <p:spPr>
          <a:xfrm>
            <a:off x="7372039" y="1221032"/>
            <a:ext cx="2750831" cy="738664"/>
          </a:xfrm>
          <a:prstGeom prst="rect">
            <a:avLst/>
          </a:prstGeom>
        </p:spPr>
        <p:txBody>
          <a:bodyPr wrap="square" lIns="0" rIns="0" anchor="ctr">
            <a:spAutoFit/>
          </a:bodyPr>
          <a:lstStyle/>
          <a:p>
            <a:r>
              <a:rPr lang="es-EC"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Descripción</a:t>
            </a:r>
            <a:r>
              <a:rPr lang="en-IN"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general del </a:t>
            </a:r>
            <a:r>
              <a:rPr lang="es-EC"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proyecto</a:t>
            </a:r>
            <a:r>
              <a:rPr lang="en-IN"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s-EC"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incluye</a:t>
            </a:r>
            <a:r>
              <a:rPr lang="en-IN"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s-EC"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objetivos</a:t>
            </a:r>
            <a:r>
              <a:rPr lang="en-IN"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s-EC"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generales</a:t>
            </a:r>
            <a:r>
              <a:rPr lang="en-IN"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y </a:t>
            </a:r>
            <a:r>
              <a:rPr lang="es-EC"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específicos</a:t>
            </a:r>
            <a:r>
              <a:rPr lang="en-IN"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endParaRPr lang="en-IN"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4" name="Rectangle 42">
            <a:extLst>
              <a:ext uri="{FF2B5EF4-FFF2-40B4-BE49-F238E27FC236}">
                <a16:creationId xmlns="" xmlns:a16="http://schemas.microsoft.com/office/drawing/2014/main" id="{755D18E0-733F-4075-B263-D89CA21C4E19}"/>
              </a:ext>
            </a:extLst>
          </p:cNvPr>
          <p:cNvSpPr/>
          <p:nvPr/>
        </p:nvSpPr>
        <p:spPr>
          <a:xfrm>
            <a:off x="8454229" y="2195817"/>
            <a:ext cx="2296278" cy="738664"/>
          </a:xfrm>
          <a:prstGeom prst="rect">
            <a:avLst/>
          </a:prstGeom>
        </p:spPr>
        <p:txBody>
          <a:bodyPr wrap="square" lIns="0" rIns="0" anchor="ctr">
            <a:spAutoFit/>
          </a:bodyPr>
          <a:lstStyle/>
          <a:p>
            <a:r>
              <a:rPr lang="es-EC"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Situación</a:t>
            </a:r>
            <a:r>
              <a:rPr lang="en-IN"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actual, </a:t>
            </a:r>
            <a:r>
              <a:rPr lang="es-EC"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importancia</a:t>
            </a:r>
            <a:r>
              <a:rPr lang="en-IN"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s-EC"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definición</a:t>
            </a:r>
            <a:r>
              <a:rPr lang="en-IN"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de </a:t>
            </a:r>
            <a:r>
              <a:rPr lang="es-EC"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problemas</a:t>
            </a:r>
            <a:endParaRPr lang="es-EC"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5" name="Rectangle 43">
            <a:extLst>
              <a:ext uri="{FF2B5EF4-FFF2-40B4-BE49-F238E27FC236}">
                <a16:creationId xmlns="" xmlns:a16="http://schemas.microsoft.com/office/drawing/2014/main" id="{C5CFEE03-D6B2-4237-A8FC-911B0F24A991}"/>
              </a:ext>
            </a:extLst>
          </p:cNvPr>
          <p:cNvSpPr/>
          <p:nvPr/>
        </p:nvSpPr>
        <p:spPr>
          <a:xfrm>
            <a:off x="8974732" y="3321543"/>
            <a:ext cx="2296278" cy="738664"/>
          </a:xfrm>
          <a:prstGeom prst="rect">
            <a:avLst/>
          </a:prstGeom>
        </p:spPr>
        <p:txBody>
          <a:bodyPr wrap="square" lIns="0" rIns="0" anchor="ctr">
            <a:spAutoFit/>
          </a:bodyPr>
          <a:lstStyle/>
          <a:p>
            <a:r>
              <a:rPr lang="es-EC"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Descripción</a:t>
            </a:r>
            <a:r>
              <a:rPr lang="en-IN"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del </a:t>
            </a:r>
            <a:r>
              <a:rPr lang="es-EC"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trabajo</a:t>
            </a:r>
            <a:r>
              <a:rPr lang="en-IN"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s-EC"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realizado</a:t>
            </a:r>
            <a:r>
              <a:rPr lang="en-IN"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s-EC"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establecimiento</a:t>
            </a:r>
            <a:r>
              <a:rPr lang="en-IN"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del </a:t>
            </a:r>
            <a:r>
              <a:rPr lang="es-EC"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modelo</a:t>
            </a:r>
            <a:r>
              <a:rPr lang="en-IN"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de </a:t>
            </a:r>
            <a:r>
              <a:rPr lang="es-EC"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referencia</a:t>
            </a:r>
            <a:r>
              <a:rPr lang="en-IN"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t>
            </a:r>
            <a:endParaRPr lang="en-IN"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6" name="Rectangle 44">
            <a:extLst>
              <a:ext uri="{FF2B5EF4-FFF2-40B4-BE49-F238E27FC236}">
                <a16:creationId xmlns="" xmlns:a16="http://schemas.microsoft.com/office/drawing/2014/main" id="{C88802C8-7498-42D8-8950-4BFEBEA105AC}"/>
              </a:ext>
            </a:extLst>
          </p:cNvPr>
          <p:cNvSpPr/>
          <p:nvPr/>
        </p:nvSpPr>
        <p:spPr>
          <a:xfrm>
            <a:off x="8454229" y="4503274"/>
            <a:ext cx="2296278" cy="523220"/>
          </a:xfrm>
          <a:prstGeom prst="rect">
            <a:avLst/>
          </a:prstGeom>
        </p:spPr>
        <p:txBody>
          <a:bodyPr wrap="square" lIns="0" rIns="0" anchor="ctr">
            <a:spAutoFit/>
          </a:bodyPr>
          <a:lstStyle/>
          <a:p>
            <a:r>
              <a:rPr lang="es-EC"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Documentación</a:t>
            </a:r>
            <a:r>
              <a:rPr lang="en-IN"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y </a:t>
            </a:r>
            <a:r>
              <a:rPr lang="es-EC"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desarrollo</a:t>
            </a:r>
            <a:r>
              <a:rPr lang="en-IN"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de </a:t>
            </a:r>
            <a:r>
              <a:rPr lang="es-EC"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procesos</a:t>
            </a:r>
            <a:r>
              <a:rPr lang="en-IN" sz="14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endParaRPr lang="en-IN"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2" name="TextBox 56">
            <a:extLst>
              <a:ext uri="{FF2B5EF4-FFF2-40B4-BE49-F238E27FC236}">
                <a16:creationId xmlns="" xmlns:a16="http://schemas.microsoft.com/office/drawing/2014/main" id="{D074AE68-CD8F-4FE8-9FA9-464218651B1A}"/>
              </a:ext>
            </a:extLst>
          </p:cNvPr>
          <p:cNvSpPr txBox="1"/>
          <p:nvPr/>
        </p:nvSpPr>
        <p:spPr>
          <a:xfrm>
            <a:off x="3837489" y="1396692"/>
            <a:ext cx="537327" cy="461665"/>
          </a:xfrm>
          <a:prstGeom prst="rect">
            <a:avLst/>
          </a:prstGeom>
          <a:noFill/>
        </p:spPr>
        <p:txBody>
          <a:bodyPr wrap="none" rtlCol="0">
            <a:spAutoFit/>
          </a:bodyPr>
          <a:lstStyle/>
          <a:p>
            <a:r>
              <a:rPr lang="en-IN" b="1" dirty="0">
                <a:solidFill>
                  <a:schemeClr val="bg1"/>
                </a:solidFill>
                <a:latin typeface="Open Sans" panose="020B0606030504020204" pitchFamily="34" charset="0"/>
                <a:ea typeface="Open Sans" panose="020B0606030504020204" pitchFamily="34" charset="0"/>
                <a:cs typeface="Open Sans" panose="020B0606030504020204" pitchFamily="34" charset="0"/>
              </a:rPr>
              <a:t>01</a:t>
            </a:r>
          </a:p>
        </p:txBody>
      </p:sp>
      <p:sp>
        <p:nvSpPr>
          <p:cNvPr id="103" name="TextBox 57">
            <a:extLst>
              <a:ext uri="{FF2B5EF4-FFF2-40B4-BE49-F238E27FC236}">
                <a16:creationId xmlns="" xmlns:a16="http://schemas.microsoft.com/office/drawing/2014/main" id="{8BFB1AE5-EBD3-4376-A61E-1CEAF54A80DD}"/>
              </a:ext>
            </a:extLst>
          </p:cNvPr>
          <p:cNvSpPr txBox="1"/>
          <p:nvPr/>
        </p:nvSpPr>
        <p:spPr>
          <a:xfrm>
            <a:off x="3837489" y="5291086"/>
            <a:ext cx="537327" cy="461665"/>
          </a:xfrm>
          <a:prstGeom prst="rect">
            <a:avLst/>
          </a:prstGeom>
          <a:noFill/>
        </p:spPr>
        <p:txBody>
          <a:bodyPr wrap="none" rtlCol="0">
            <a:spAutoFit/>
          </a:bodyPr>
          <a:lstStyle/>
          <a:p>
            <a:r>
              <a:rPr lang="en-IN" b="1" dirty="0">
                <a:solidFill>
                  <a:schemeClr val="bg1"/>
                </a:solidFill>
                <a:latin typeface="Open Sans" panose="020B0606030504020204" pitchFamily="34" charset="0"/>
                <a:ea typeface="Open Sans" panose="020B0606030504020204" pitchFamily="34" charset="0"/>
                <a:cs typeface="Open Sans" panose="020B0606030504020204" pitchFamily="34" charset="0"/>
              </a:rPr>
              <a:t>05</a:t>
            </a:r>
          </a:p>
        </p:txBody>
      </p:sp>
      <p:sp>
        <p:nvSpPr>
          <p:cNvPr id="104" name="TextBox 59">
            <a:extLst>
              <a:ext uri="{FF2B5EF4-FFF2-40B4-BE49-F238E27FC236}">
                <a16:creationId xmlns="" xmlns:a16="http://schemas.microsoft.com/office/drawing/2014/main" id="{2A1F7BD8-C0F1-4F16-A57A-61DC0180AD07}"/>
              </a:ext>
            </a:extLst>
          </p:cNvPr>
          <p:cNvSpPr txBox="1"/>
          <p:nvPr/>
        </p:nvSpPr>
        <p:spPr>
          <a:xfrm>
            <a:off x="4914850" y="4443327"/>
            <a:ext cx="537327" cy="461665"/>
          </a:xfrm>
          <a:prstGeom prst="rect">
            <a:avLst/>
          </a:prstGeom>
          <a:noFill/>
        </p:spPr>
        <p:txBody>
          <a:bodyPr wrap="none" rtlCol="0">
            <a:spAutoFit/>
          </a:bodyPr>
          <a:lstStyle/>
          <a:p>
            <a:r>
              <a:rPr lang="en-IN" b="1" dirty="0">
                <a:solidFill>
                  <a:schemeClr val="bg1"/>
                </a:solidFill>
                <a:latin typeface="Open Sans" panose="020B0606030504020204" pitchFamily="34" charset="0"/>
                <a:ea typeface="Open Sans" panose="020B0606030504020204" pitchFamily="34" charset="0"/>
                <a:cs typeface="Open Sans" panose="020B0606030504020204" pitchFamily="34" charset="0"/>
              </a:rPr>
              <a:t>04</a:t>
            </a:r>
          </a:p>
        </p:txBody>
      </p:sp>
      <p:sp>
        <p:nvSpPr>
          <p:cNvPr id="105" name="TextBox 61">
            <a:extLst>
              <a:ext uri="{FF2B5EF4-FFF2-40B4-BE49-F238E27FC236}">
                <a16:creationId xmlns="" xmlns:a16="http://schemas.microsoft.com/office/drawing/2014/main" id="{3E52C675-3A1D-4F3C-A582-06338CF641D4}"/>
              </a:ext>
            </a:extLst>
          </p:cNvPr>
          <p:cNvSpPr txBox="1"/>
          <p:nvPr/>
        </p:nvSpPr>
        <p:spPr>
          <a:xfrm>
            <a:off x="5930396" y="3405193"/>
            <a:ext cx="537327" cy="461665"/>
          </a:xfrm>
          <a:prstGeom prst="rect">
            <a:avLst/>
          </a:prstGeom>
          <a:noFill/>
        </p:spPr>
        <p:txBody>
          <a:bodyPr wrap="none" rtlCol="0">
            <a:spAutoFit/>
          </a:bodyPr>
          <a:lstStyle/>
          <a:p>
            <a:r>
              <a:rPr lang="en-IN" b="1" dirty="0">
                <a:solidFill>
                  <a:schemeClr val="bg1"/>
                </a:solidFill>
                <a:latin typeface="Open Sans" panose="020B0606030504020204" pitchFamily="34" charset="0"/>
                <a:ea typeface="Open Sans" panose="020B0606030504020204" pitchFamily="34" charset="0"/>
                <a:cs typeface="Open Sans" panose="020B0606030504020204" pitchFamily="34" charset="0"/>
              </a:rPr>
              <a:t>03</a:t>
            </a:r>
          </a:p>
        </p:txBody>
      </p:sp>
      <p:sp>
        <p:nvSpPr>
          <p:cNvPr id="106" name="TextBox 63">
            <a:extLst>
              <a:ext uri="{FF2B5EF4-FFF2-40B4-BE49-F238E27FC236}">
                <a16:creationId xmlns="" xmlns:a16="http://schemas.microsoft.com/office/drawing/2014/main" id="{F8A25FB4-694E-4F1C-BEC6-90965B2564D8}"/>
              </a:ext>
            </a:extLst>
          </p:cNvPr>
          <p:cNvSpPr txBox="1"/>
          <p:nvPr/>
        </p:nvSpPr>
        <p:spPr>
          <a:xfrm>
            <a:off x="4914850" y="2341591"/>
            <a:ext cx="537327" cy="461665"/>
          </a:xfrm>
          <a:prstGeom prst="rect">
            <a:avLst/>
          </a:prstGeom>
          <a:noFill/>
        </p:spPr>
        <p:txBody>
          <a:bodyPr wrap="none" rtlCol="0">
            <a:spAutoFit/>
          </a:bodyPr>
          <a:lstStyle/>
          <a:p>
            <a:r>
              <a:rPr lang="en-IN" b="1" dirty="0">
                <a:solidFill>
                  <a:schemeClr val="bg1"/>
                </a:solidFill>
                <a:latin typeface="Open Sans" panose="020B0606030504020204" pitchFamily="34" charset="0"/>
                <a:ea typeface="Open Sans" panose="020B0606030504020204" pitchFamily="34" charset="0"/>
                <a:cs typeface="Open Sans" panose="020B0606030504020204" pitchFamily="34" charset="0"/>
              </a:rPr>
              <a:t>02</a:t>
            </a:r>
          </a:p>
        </p:txBody>
      </p:sp>
    </p:spTree>
    <p:extLst>
      <p:ext uri="{BB962C8B-B14F-4D97-AF65-F5344CB8AC3E}">
        <p14:creationId xmlns:p14="http://schemas.microsoft.com/office/powerpoint/2010/main" val="1671003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333772" y="980728"/>
            <a:ext cx="769472" cy="800192"/>
            <a:chOff x="256026" y="1340769"/>
            <a:chExt cx="769472" cy="800192"/>
          </a:xfrm>
        </p:grpSpPr>
        <p:sp>
          <p:nvSpPr>
            <p:cNvPr id="3" name="2 Elipse"/>
            <p:cNvSpPr/>
            <p:nvPr/>
          </p:nvSpPr>
          <p:spPr>
            <a:xfrm>
              <a:off x="256026" y="1340769"/>
              <a:ext cx="769472" cy="800192"/>
            </a:xfrm>
            <a:prstGeom prst="ellipse">
              <a:avLst/>
            </a:prstGeom>
            <a:solidFill>
              <a:schemeClr val="tx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21" name="Group 2">
              <a:extLst>
                <a:ext uri="{FF2B5EF4-FFF2-40B4-BE49-F238E27FC236}">
                  <a16:creationId xmlns:a16="http://schemas.microsoft.com/office/drawing/2014/main" xmlns="" id="{70281410-65C9-45D1-AC64-9ACB0DD583F2}"/>
                </a:ext>
              </a:extLst>
            </p:cNvPr>
            <p:cNvGrpSpPr/>
            <p:nvPr/>
          </p:nvGrpSpPr>
          <p:grpSpPr>
            <a:xfrm>
              <a:off x="342135" y="1412776"/>
              <a:ext cx="639709" cy="645301"/>
              <a:chOff x="5656626" y="1879755"/>
              <a:chExt cx="842875" cy="842875"/>
            </a:xfrm>
          </p:grpSpPr>
          <p:sp>
            <p:nvSpPr>
              <p:cNvPr id="22" name="Oval 13">
                <a:extLst>
                  <a:ext uri="{FF2B5EF4-FFF2-40B4-BE49-F238E27FC236}">
                    <a16:creationId xmlns:a16="http://schemas.microsoft.com/office/drawing/2014/main" xmlns="" id="{808D632D-7C9F-4418-8026-04FDD015655E}"/>
                  </a:ext>
                </a:extLst>
              </p:cNvPr>
              <p:cNvSpPr/>
              <p:nvPr/>
            </p:nvSpPr>
            <p:spPr>
              <a:xfrm>
                <a:off x="5656626" y="1879755"/>
                <a:ext cx="842875" cy="842875"/>
              </a:xfrm>
              <a:prstGeom prst="ellipse">
                <a:avLst/>
              </a:prstGeom>
              <a:gradFill flip="none" rotWithShape="1">
                <a:gsLst>
                  <a:gs pos="0">
                    <a:schemeClr val="bg1"/>
                  </a:gs>
                  <a:gs pos="100000">
                    <a:schemeClr val="bg1">
                      <a:lumMod val="85000"/>
                    </a:schemeClr>
                  </a:gs>
                </a:gsLst>
                <a:lin ang="2700000" scaled="1"/>
                <a:tileRect/>
              </a:gradFill>
              <a:ln>
                <a:noFill/>
              </a:ln>
              <a:effectLst>
                <a:outerShdw blurRad="127000" dist="381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3" name="Group 69">
                <a:extLst>
                  <a:ext uri="{FF2B5EF4-FFF2-40B4-BE49-F238E27FC236}">
                    <a16:creationId xmlns:a16="http://schemas.microsoft.com/office/drawing/2014/main" xmlns="" id="{630C2D12-1E85-4E7E-8B8C-DA426CE10EC0}"/>
                  </a:ext>
                </a:extLst>
              </p:cNvPr>
              <p:cNvGrpSpPr/>
              <p:nvPr/>
            </p:nvGrpSpPr>
            <p:grpSpPr>
              <a:xfrm>
                <a:off x="5840692" y="2071079"/>
                <a:ext cx="455643" cy="453977"/>
                <a:chOff x="909638" y="1681163"/>
                <a:chExt cx="868362" cy="865187"/>
              </a:xfrm>
              <a:solidFill>
                <a:schemeClr val="tx1">
                  <a:lumMod val="85000"/>
                  <a:lumOff val="15000"/>
                </a:schemeClr>
              </a:solidFill>
            </p:grpSpPr>
            <p:sp>
              <p:nvSpPr>
                <p:cNvPr id="25" name="Freeform 14">
                  <a:extLst>
                    <a:ext uri="{FF2B5EF4-FFF2-40B4-BE49-F238E27FC236}">
                      <a16:creationId xmlns:a16="http://schemas.microsoft.com/office/drawing/2014/main" xmlns="" id="{DEDED7FA-273F-419F-9157-4C4C54043BE5}"/>
                    </a:ext>
                  </a:extLst>
                </p:cNvPr>
                <p:cNvSpPr>
                  <a:spLocks/>
                </p:cNvSpPr>
                <p:nvPr/>
              </p:nvSpPr>
              <p:spPr bwMode="auto">
                <a:xfrm>
                  <a:off x="1112838" y="2489200"/>
                  <a:ext cx="433387" cy="57150"/>
                </a:xfrm>
                <a:custGeom>
                  <a:avLst/>
                  <a:gdLst>
                    <a:gd name="T0" fmla="*/ 2900 w 3000"/>
                    <a:gd name="T1" fmla="*/ 0 h 400"/>
                    <a:gd name="T2" fmla="*/ 100 w 3000"/>
                    <a:gd name="T3" fmla="*/ 0 h 400"/>
                    <a:gd name="T4" fmla="*/ 0 w 3000"/>
                    <a:gd name="T5" fmla="*/ 100 h 400"/>
                    <a:gd name="T6" fmla="*/ 0 w 3000"/>
                    <a:gd name="T7" fmla="*/ 300 h 400"/>
                    <a:gd name="T8" fmla="*/ 100 w 3000"/>
                    <a:gd name="T9" fmla="*/ 400 h 400"/>
                    <a:gd name="T10" fmla="*/ 200 w 3000"/>
                    <a:gd name="T11" fmla="*/ 300 h 400"/>
                    <a:gd name="T12" fmla="*/ 200 w 3000"/>
                    <a:gd name="T13" fmla="*/ 200 h 400"/>
                    <a:gd name="T14" fmla="*/ 2900 w 3000"/>
                    <a:gd name="T15" fmla="*/ 200 h 400"/>
                    <a:gd name="T16" fmla="*/ 3000 w 3000"/>
                    <a:gd name="T17" fmla="*/ 100 h 400"/>
                    <a:gd name="T18" fmla="*/ 2900 w 3000"/>
                    <a:gd name="T19"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0" h="400">
                      <a:moveTo>
                        <a:pt x="2900" y="0"/>
                      </a:moveTo>
                      <a:cubicBezTo>
                        <a:pt x="100" y="0"/>
                        <a:pt x="100" y="0"/>
                        <a:pt x="100" y="0"/>
                      </a:cubicBezTo>
                      <a:cubicBezTo>
                        <a:pt x="45" y="0"/>
                        <a:pt x="0" y="45"/>
                        <a:pt x="0" y="100"/>
                      </a:cubicBezTo>
                      <a:cubicBezTo>
                        <a:pt x="0" y="300"/>
                        <a:pt x="0" y="300"/>
                        <a:pt x="0" y="300"/>
                      </a:cubicBezTo>
                      <a:cubicBezTo>
                        <a:pt x="0" y="355"/>
                        <a:pt x="45" y="400"/>
                        <a:pt x="100" y="400"/>
                      </a:cubicBezTo>
                      <a:cubicBezTo>
                        <a:pt x="155" y="400"/>
                        <a:pt x="200" y="355"/>
                        <a:pt x="200" y="300"/>
                      </a:cubicBezTo>
                      <a:cubicBezTo>
                        <a:pt x="200" y="200"/>
                        <a:pt x="200" y="200"/>
                        <a:pt x="200" y="200"/>
                      </a:cubicBezTo>
                      <a:cubicBezTo>
                        <a:pt x="2900" y="200"/>
                        <a:pt x="2900" y="200"/>
                        <a:pt x="2900" y="200"/>
                      </a:cubicBezTo>
                      <a:cubicBezTo>
                        <a:pt x="2955" y="200"/>
                        <a:pt x="3000" y="155"/>
                        <a:pt x="3000" y="100"/>
                      </a:cubicBezTo>
                      <a:cubicBezTo>
                        <a:pt x="3000" y="45"/>
                        <a:pt x="2955" y="0"/>
                        <a:pt x="29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6" name="Freeform 15">
                  <a:extLst>
                    <a:ext uri="{FF2B5EF4-FFF2-40B4-BE49-F238E27FC236}">
                      <a16:creationId xmlns:a16="http://schemas.microsoft.com/office/drawing/2014/main" xmlns="" id="{4FF3DF2E-FE84-439C-9FDC-36F715B06291}"/>
                    </a:ext>
                  </a:extLst>
                </p:cNvPr>
                <p:cNvSpPr>
                  <a:spLocks noEditPoints="1"/>
                </p:cNvSpPr>
                <p:nvPr/>
              </p:nvSpPr>
              <p:spPr bwMode="auto">
                <a:xfrm>
                  <a:off x="1228725" y="1941513"/>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0" name="Freeform 16">
                  <a:extLst>
                    <a:ext uri="{FF2B5EF4-FFF2-40B4-BE49-F238E27FC236}">
                      <a16:creationId xmlns:a16="http://schemas.microsoft.com/office/drawing/2014/main" xmlns="" id="{FF03A6A4-E9D0-48F4-A1B4-806C231A38A2}"/>
                    </a:ext>
                  </a:extLst>
                </p:cNvPr>
                <p:cNvSpPr>
                  <a:spLocks/>
                </p:cNvSpPr>
                <p:nvPr/>
              </p:nvSpPr>
              <p:spPr bwMode="auto">
                <a:xfrm>
                  <a:off x="909638" y="1854200"/>
                  <a:ext cx="203200" cy="317500"/>
                </a:xfrm>
                <a:custGeom>
                  <a:avLst/>
                  <a:gdLst>
                    <a:gd name="T0" fmla="*/ 1300 w 1400"/>
                    <a:gd name="T1" fmla="*/ 0 h 2200"/>
                    <a:gd name="T2" fmla="*/ 100 w 1400"/>
                    <a:gd name="T3" fmla="*/ 0 h 2200"/>
                    <a:gd name="T4" fmla="*/ 0 w 1400"/>
                    <a:gd name="T5" fmla="*/ 100 h 2200"/>
                    <a:gd name="T6" fmla="*/ 0 w 1400"/>
                    <a:gd name="T7" fmla="*/ 2100 h 2200"/>
                    <a:gd name="T8" fmla="*/ 100 w 1400"/>
                    <a:gd name="T9" fmla="*/ 2200 h 2200"/>
                    <a:gd name="T10" fmla="*/ 200 w 1400"/>
                    <a:gd name="T11" fmla="*/ 2100 h 2200"/>
                    <a:gd name="T12" fmla="*/ 200 w 1400"/>
                    <a:gd name="T13" fmla="*/ 200 h 2200"/>
                    <a:gd name="T14" fmla="*/ 1300 w 1400"/>
                    <a:gd name="T15" fmla="*/ 200 h 2200"/>
                    <a:gd name="T16" fmla="*/ 1400 w 1400"/>
                    <a:gd name="T17" fmla="*/ 100 h 2200"/>
                    <a:gd name="T18" fmla="*/ 1300 w 1400"/>
                    <a:gd name="T19" fmla="*/ 0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0" h="2200">
                      <a:moveTo>
                        <a:pt x="1300" y="0"/>
                      </a:moveTo>
                      <a:cubicBezTo>
                        <a:pt x="100" y="0"/>
                        <a:pt x="100" y="0"/>
                        <a:pt x="100" y="0"/>
                      </a:cubicBezTo>
                      <a:cubicBezTo>
                        <a:pt x="45" y="0"/>
                        <a:pt x="0" y="45"/>
                        <a:pt x="0" y="100"/>
                      </a:cubicBezTo>
                      <a:cubicBezTo>
                        <a:pt x="0" y="2100"/>
                        <a:pt x="0" y="2100"/>
                        <a:pt x="0" y="2100"/>
                      </a:cubicBezTo>
                      <a:cubicBezTo>
                        <a:pt x="0" y="2155"/>
                        <a:pt x="45" y="2200"/>
                        <a:pt x="100" y="2200"/>
                      </a:cubicBezTo>
                      <a:cubicBezTo>
                        <a:pt x="155" y="2200"/>
                        <a:pt x="200" y="2155"/>
                        <a:pt x="200" y="2100"/>
                      </a:cubicBezTo>
                      <a:cubicBezTo>
                        <a:pt x="200" y="200"/>
                        <a:pt x="200" y="200"/>
                        <a:pt x="200" y="200"/>
                      </a:cubicBezTo>
                      <a:cubicBezTo>
                        <a:pt x="1300" y="200"/>
                        <a:pt x="1300" y="200"/>
                        <a:pt x="1300" y="200"/>
                      </a:cubicBezTo>
                      <a:cubicBezTo>
                        <a:pt x="1355" y="200"/>
                        <a:pt x="1400" y="155"/>
                        <a:pt x="1400" y="100"/>
                      </a:cubicBezTo>
                      <a:cubicBezTo>
                        <a:pt x="1400" y="45"/>
                        <a:pt x="1355" y="0"/>
                        <a:pt x="13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1" name="Freeform 17">
                  <a:extLst>
                    <a:ext uri="{FF2B5EF4-FFF2-40B4-BE49-F238E27FC236}">
                      <a16:creationId xmlns:a16="http://schemas.microsoft.com/office/drawing/2014/main" xmlns="" id="{1D16B4EF-2447-4E8B-A0DB-1FF540DC2347}"/>
                    </a:ext>
                  </a:extLst>
                </p:cNvPr>
                <p:cNvSpPr>
                  <a:spLocks noEditPoints="1"/>
                </p:cNvSpPr>
                <p:nvPr/>
              </p:nvSpPr>
              <p:spPr bwMode="auto">
                <a:xfrm>
                  <a:off x="1604963" y="2287588"/>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2" name="Freeform 18">
                  <a:extLst>
                    <a:ext uri="{FF2B5EF4-FFF2-40B4-BE49-F238E27FC236}">
                      <a16:creationId xmlns:a16="http://schemas.microsoft.com/office/drawing/2014/main" xmlns="" id="{70B8129A-F634-46FD-8E8F-2DD157E40E3B}"/>
                    </a:ext>
                  </a:extLst>
                </p:cNvPr>
                <p:cNvSpPr>
                  <a:spLocks noEditPoints="1"/>
                </p:cNvSpPr>
                <p:nvPr/>
              </p:nvSpPr>
              <p:spPr bwMode="auto">
                <a:xfrm>
                  <a:off x="909638" y="2200275"/>
                  <a:ext cx="144462" cy="346075"/>
                </a:xfrm>
                <a:custGeom>
                  <a:avLst/>
                  <a:gdLst>
                    <a:gd name="T0" fmla="*/ 500 w 1000"/>
                    <a:gd name="T1" fmla="*/ 0 h 2400"/>
                    <a:gd name="T2" fmla="*/ 0 w 1000"/>
                    <a:gd name="T3" fmla="*/ 1300 h 2400"/>
                    <a:gd name="T4" fmla="*/ 400 w 1000"/>
                    <a:gd name="T5" fmla="*/ 1790 h 2400"/>
                    <a:gd name="T6" fmla="*/ 400 w 1000"/>
                    <a:gd name="T7" fmla="*/ 2300 h 2400"/>
                    <a:gd name="T8" fmla="*/ 500 w 1000"/>
                    <a:gd name="T9" fmla="*/ 2400 h 2400"/>
                    <a:gd name="T10" fmla="*/ 600 w 1000"/>
                    <a:gd name="T11" fmla="*/ 2300 h 2400"/>
                    <a:gd name="T12" fmla="*/ 600 w 1000"/>
                    <a:gd name="T13" fmla="*/ 1790 h 2400"/>
                    <a:gd name="T14" fmla="*/ 1000 w 1000"/>
                    <a:gd name="T15" fmla="*/ 1300 h 2400"/>
                    <a:gd name="T16" fmla="*/ 500 w 1000"/>
                    <a:gd name="T17" fmla="*/ 0 h 2400"/>
                    <a:gd name="T18" fmla="*/ 500 w 1000"/>
                    <a:gd name="T19" fmla="*/ 1600 h 2400"/>
                    <a:gd name="T20" fmla="*/ 200 w 1000"/>
                    <a:gd name="T21" fmla="*/ 1300 h 2400"/>
                    <a:gd name="T22" fmla="*/ 500 w 1000"/>
                    <a:gd name="T23" fmla="*/ 200 h 2400"/>
                    <a:gd name="T24" fmla="*/ 800 w 1000"/>
                    <a:gd name="T25" fmla="*/ 1300 h 2400"/>
                    <a:gd name="T26" fmla="*/ 500 w 1000"/>
                    <a:gd name="T27" fmla="*/ 1600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2400">
                      <a:moveTo>
                        <a:pt x="500" y="0"/>
                      </a:moveTo>
                      <a:cubicBezTo>
                        <a:pt x="6" y="0"/>
                        <a:pt x="0" y="1287"/>
                        <a:pt x="0" y="1300"/>
                      </a:cubicBezTo>
                      <a:cubicBezTo>
                        <a:pt x="0" y="1541"/>
                        <a:pt x="172" y="1743"/>
                        <a:pt x="400" y="1790"/>
                      </a:cubicBezTo>
                      <a:cubicBezTo>
                        <a:pt x="400" y="2300"/>
                        <a:pt x="400" y="2300"/>
                        <a:pt x="400" y="2300"/>
                      </a:cubicBezTo>
                      <a:cubicBezTo>
                        <a:pt x="400" y="2355"/>
                        <a:pt x="445" y="2400"/>
                        <a:pt x="500" y="2400"/>
                      </a:cubicBezTo>
                      <a:cubicBezTo>
                        <a:pt x="555" y="2400"/>
                        <a:pt x="600" y="2355"/>
                        <a:pt x="600" y="2300"/>
                      </a:cubicBezTo>
                      <a:cubicBezTo>
                        <a:pt x="600" y="1790"/>
                        <a:pt x="600" y="1790"/>
                        <a:pt x="600" y="1790"/>
                      </a:cubicBezTo>
                      <a:cubicBezTo>
                        <a:pt x="828" y="1743"/>
                        <a:pt x="1000" y="1541"/>
                        <a:pt x="1000" y="1300"/>
                      </a:cubicBezTo>
                      <a:cubicBezTo>
                        <a:pt x="1000" y="1287"/>
                        <a:pt x="994" y="0"/>
                        <a:pt x="500" y="0"/>
                      </a:cubicBezTo>
                      <a:close/>
                      <a:moveTo>
                        <a:pt x="500" y="1600"/>
                      </a:moveTo>
                      <a:cubicBezTo>
                        <a:pt x="335" y="1600"/>
                        <a:pt x="200" y="1465"/>
                        <a:pt x="200" y="1300"/>
                      </a:cubicBezTo>
                      <a:cubicBezTo>
                        <a:pt x="200" y="802"/>
                        <a:pt x="334" y="200"/>
                        <a:pt x="500" y="200"/>
                      </a:cubicBezTo>
                      <a:cubicBezTo>
                        <a:pt x="666" y="200"/>
                        <a:pt x="800" y="802"/>
                        <a:pt x="800" y="1300"/>
                      </a:cubicBezTo>
                      <a:cubicBezTo>
                        <a:pt x="800" y="1465"/>
                        <a:pt x="665" y="1600"/>
                        <a:pt x="500" y="1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3" name="Freeform 19">
                  <a:extLst>
                    <a:ext uri="{FF2B5EF4-FFF2-40B4-BE49-F238E27FC236}">
                      <a16:creationId xmlns:a16="http://schemas.microsoft.com/office/drawing/2014/main" xmlns="" id="{CFDF85DF-FEEC-4392-9B37-A8D0DF812229}"/>
                    </a:ext>
                  </a:extLst>
                </p:cNvPr>
                <p:cNvSpPr>
                  <a:spLocks/>
                </p:cNvSpPr>
                <p:nvPr/>
              </p:nvSpPr>
              <p:spPr bwMode="auto">
                <a:xfrm>
                  <a:off x="996950" y="2114550"/>
                  <a:ext cx="87312" cy="114300"/>
                </a:xfrm>
                <a:custGeom>
                  <a:avLst/>
                  <a:gdLst>
                    <a:gd name="T0" fmla="*/ 500 w 600"/>
                    <a:gd name="T1" fmla="*/ 0 h 800"/>
                    <a:gd name="T2" fmla="*/ 100 w 600"/>
                    <a:gd name="T3" fmla="*/ 0 h 800"/>
                    <a:gd name="T4" fmla="*/ 0 w 600"/>
                    <a:gd name="T5" fmla="*/ 100 h 800"/>
                    <a:gd name="T6" fmla="*/ 0 w 600"/>
                    <a:gd name="T7" fmla="*/ 300 h 800"/>
                    <a:gd name="T8" fmla="*/ 100 w 600"/>
                    <a:gd name="T9" fmla="*/ 400 h 800"/>
                    <a:gd name="T10" fmla="*/ 200 w 600"/>
                    <a:gd name="T11" fmla="*/ 300 h 800"/>
                    <a:gd name="T12" fmla="*/ 200 w 600"/>
                    <a:gd name="T13" fmla="*/ 200 h 800"/>
                    <a:gd name="T14" fmla="*/ 400 w 600"/>
                    <a:gd name="T15" fmla="*/ 200 h 800"/>
                    <a:gd name="T16" fmla="*/ 400 w 600"/>
                    <a:gd name="T17" fmla="*/ 700 h 800"/>
                    <a:gd name="T18" fmla="*/ 500 w 600"/>
                    <a:gd name="T19" fmla="*/ 800 h 800"/>
                    <a:gd name="T20" fmla="*/ 600 w 600"/>
                    <a:gd name="T21" fmla="*/ 700 h 800"/>
                    <a:gd name="T22" fmla="*/ 600 w 600"/>
                    <a:gd name="T23" fmla="*/ 100 h 800"/>
                    <a:gd name="T24" fmla="*/ 500 w 600"/>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800">
                      <a:moveTo>
                        <a:pt x="500" y="0"/>
                      </a:moveTo>
                      <a:cubicBezTo>
                        <a:pt x="100" y="0"/>
                        <a:pt x="100" y="0"/>
                        <a:pt x="100" y="0"/>
                      </a:cubicBezTo>
                      <a:cubicBezTo>
                        <a:pt x="45" y="0"/>
                        <a:pt x="0" y="45"/>
                        <a:pt x="0" y="100"/>
                      </a:cubicBezTo>
                      <a:cubicBezTo>
                        <a:pt x="0" y="300"/>
                        <a:pt x="0" y="300"/>
                        <a:pt x="0" y="300"/>
                      </a:cubicBezTo>
                      <a:cubicBezTo>
                        <a:pt x="0" y="355"/>
                        <a:pt x="45" y="400"/>
                        <a:pt x="100" y="400"/>
                      </a:cubicBezTo>
                      <a:cubicBezTo>
                        <a:pt x="155" y="400"/>
                        <a:pt x="200" y="355"/>
                        <a:pt x="200" y="300"/>
                      </a:cubicBezTo>
                      <a:cubicBezTo>
                        <a:pt x="200" y="200"/>
                        <a:pt x="200" y="200"/>
                        <a:pt x="200" y="200"/>
                      </a:cubicBezTo>
                      <a:cubicBezTo>
                        <a:pt x="400" y="200"/>
                        <a:pt x="400" y="200"/>
                        <a:pt x="400" y="200"/>
                      </a:cubicBezTo>
                      <a:cubicBezTo>
                        <a:pt x="400" y="700"/>
                        <a:pt x="400" y="700"/>
                        <a:pt x="400" y="700"/>
                      </a:cubicBezTo>
                      <a:cubicBezTo>
                        <a:pt x="400" y="755"/>
                        <a:pt x="445" y="800"/>
                        <a:pt x="500" y="800"/>
                      </a:cubicBezTo>
                      <a:cubicBezTo>
                        <a:pt x="555" y="800"/>
                        <a:pt x="600" y="755"/>
                        <a:pt x="600" y="700"/>
                      </a:cubicBezTo>
                      <a:cubicBezTo>
                        <a:pt x="600" y="100"/>
                        <a:pt x="600" y="100"/>
                        <a:pt x="600" y="100"/>
                      </a:cubicBezTo>
                      <a:cubicBezTo>
                        <a:pt x="600" y="45"/>
                        <a:pt x="555" y="0"/>
                        <a:pt x="5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4" name="Freeform 20">
                  <a:extLst>
                    <a:ext uri="{FF2B5EF4-FFF2-40B4-BE49-F238E27FC236}">
                      <a16:creationId xmlns:a16="http://schemas.microsoft.com/office/drawing/2014/main" xmlns="" id="{C6B7E757-F657-4C8D-837A-D0E67F27ED5B}"/>
                    </a:ext>
                  </a:extLst>
                </p:cNvPr>
                <p:cNvSpPr>
                  <a:spLocks noEditPoints="1"/>
                </p:cNvSpPr>
                <p:nvPr/>
              </p:nvSpPr>
              <p:spPr bwMode="auto">
                <a:xfrm>
                  <a:off x="1604963" y="1941513"/>
                  <a:ext cx="85725"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5" name="Freeform 21">
                  <a:extLst>
                    <a:ext uri="{FF2B5EF4-FFF2-40B4-BE49-F238E27FC236}">
                      <a16:creationId xmlns:a16="http://schemas.microsoft.com/office/drawing/2014/main" xmlns="" id="{1D8AC800-3BD6-4B5C-ADE7-E63BD1945B62}"/>
                    </a:ext>
                  </a:extLst>
                </p:cNvPr>
                <p:cNvSpPr>
                  <a:spLocks noEditPoints="1"/>
                </p:cNvSpPr>
                <p:nvPr/>
              </p:nvSpPr>
              <p:spPr bwMode="auto">
                <a:xfrm>
                  <a:off x="996950" y="1941513"/>
                  <a:ext cx="87312" cy="114300"/>
                </a:xfrm>
                <a:custGeom>
                  <a:avLst/>
                  <a:gdLst>
                    <a:gd name="T0" fmla="*/ 500 w 600"/>
                    <a:gd name="T1" fmla="*/ 0 h 800"/>
                    <a:gd name="T2" fmla="*/ 100 w 600"/>
                    <a:gd name="T3" fmla="*/ 0 h 800"/>
                    <a:gd name="T4" fmla="*/ 0 w 600"/>
                    <a:gd name="T5" fmla="*/ 100 h 800"/>
                    <a:gd name="T6" fmla="*/ 0 w 600"/>
                    <a:gd name="T7" fmla="*/ 700 h 800"/>
                    <a:gd name="T8" fmla="*/ 100 w 600"/>
                    <a:gd name="T9" fmla="*/ 800 h 800"/>
                    <a:gd name="T10" fmla="*/ 500 w 600"/>
                    <a:gd name="T11" fmla="*/ 800 h 800"/>
                    <a:gd name="T12" fmla="*/ 600 w 600"/>
                    <a:gd name="T13" fmla="*/ 700 h 800"/>
                    <a:gd name="T14" fmla="*/ 600 w 600"/>
                    <a:gd name="T15" fmla="*/ 100 h 800"/>
                    <a:gd name="T16" fmla="*/ 500 w 600"/>
                    <a:gd name="T17" fmla="*/ 0 h 800"/>
                    <a:gd name="T18" fmla="*/ 400 w 600"/>
                    <a:gd name="T19" fmla="*/ 600 h 800"/>
                    <a:gd name="T20" fmla="*/ 200 w 600"/>
                    <a:gd name="T21" fmla="*/ 600 h 800"/>
                    <a:gd name="T22" fmla="*/ 200 w 600"/>
                    <a:gd name="T23" fmla="*/ 200 h 800"/>
                    <a:gd name="T24" fmla="*/ 400 w 600"/>
                    <a:gd name="T25" fmla="*/ 200 h 800"/>
                    <a:gd name="T26" fmla="*/ 400 w 600"/>
                    <a:gd name="T27" fmla="*/ 6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500" y="0"/>
                      </a:moveTo>
                      <a:cubicBezTo>
                        <a:pt x="100" y="0"/>
                        <a:pt x="100" y="0"/>
                        <a:pt x="100" y="0"/>
                      </a:cubicBezTo>
                      <a:cubicBezTo>
                        <a:pt x="45" y="0"/>
                        <a:pt x="0" y="45"/>
                        <a:pt x="0" y="100"/>
                      </a:cubicBezTo>
                      <a:cubicBezTo>
                        <a:pt x="0" y="700"/>
                        <a:pt x="0" y="700"/>
                        <a:pt x="0" y="700"/>
                      </a:cubicBez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lose/>
                      <a:moveTo>
                        <a:pt x="400" y="600"/>
                      </a:moveTo>
                      <a:cubicBezTo>
                        <a:pt x="200" y="600"/>
                        <a:pt x="200" y="600"/>
                        <a:pt x="200" y="600"/>
                      </a:cubicBezTo>
                      <a:cubicBezTo>
                        <a:pt x="200" y="200"/>
                        <a:pt x="200" y="200"/>
                        <a:pt x="200" y="200"/>
                      </a:cubicBezTo>
                      <a:cubicBezTo>
                        <a:pt x="400" y="200"/>
                        <a:pt x="400" y="200"/>
                        <a:pt x="400" y="200"/>
                      </a:cubicBezTo>
                      <a:cubicBezTo>
                        <a:pt x="400" y="600"/>
                        <a:pt x="400" y="600"/>
                        <a:pt x="400" y="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6" name="Freeform 22">
                  <a:extLst>
                    <a:ext uri="{FF2B5EF4-FFF2-40B4-BE49-F238E27FC236}">
                      <a16:creationId xmlns:a16="http://schemas.microsoft.com/office/drawing/2014/main" xmlns="" id="{D6ED1284-46E9-4774-94BE-4941C7503646}"/>
                    </a:ext>
                  </a:extLst>
                </p:cNvPr>
                <p:cNvSpPr>
                  <a:spLocks noEditPoints="1"/>
                </p:cNvSpPr>
                <p:nvPr/>
              </p:nvSpPr>
              <p:spPr bwMode="auto">
                <a:xfrm>
                  <a:off x="1373188" y="1941513"/>
                  <a:ext cx="87312"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8" name="Freeform 23">
                  <a:extLst>
                    <a:ext uri="{FF2B5EF4-FFF2-40B4-BE49-F238E27FC236}">
                      <a16:creationId xmlns:a16="http://schemas.microsoft.com/office/drawing/2014/main" xmlns="" id="{F39B922E-4684-4598-AEC4-FCD99A22F1A8}"/>
                    </a:ext>
                  </a:extLst>
                </p:cNvPr>
                <p:cNvSpPr>
                  <a:spLocks noEditPoints="1"/>
                </p:cNvSpPr>
                <p:nvPr/>
              </p:nvSpPr>
              <p:spPr bwMode="auto">
                <a:xfrm>
                  <a:off x="1574800" y="1854200"/>
                  <a:ext cx="203200" cy="692150"/>
                </a:xfrm>
                <a:custGeom>
                  <a:avLst/>
                  <a:gdLst>
                    <a:gd name="T0" fmla="*/ 1300 w 1400"/>
                    <a:gd name="T1" fmla="*/ 0 h 4800"/>
                    <a:gd name="T2" fmla="*/ 100 w 1400"/>
                    <a:gd name="T3" fmla="*/ 0 h 4800"/>
                    <a:gd name="T4" fmla="*/ 0 w 1400"/>
                    <a:gd name="T5" fmla="*/ 100 h 4800"/>
                    <a:gd name="T6" fmla="*/ 100 w 1400"/>
                    <a:gd name="T7" fmla="*/ 200 h 4800"/>
                    <a:gd name="T8" fmla="*/ 1200 w 1400"/>
                    <a:gd name="T9" fmla="*/ 200 h 4800"/>
                    <a:gd name="T10" fmla="*/ 1200 w 1400"/>
                    <a:gd name="T11" fmla="*/ 4218 h 4800"/>
                    <a:gd name="T12" fmla="*/ 1100 w 1400"/>
                    <a:gd name="T13" fmla="*/ 4200 h 4800"/>
                    <a:gd name="T14" fmla="*/ 1049 w 1400"/>
                    <a:gd name="T15" fmla="*/ 4204 h 4800"/>
                    <a:gd name="T16" fmla="*/ 700 w 1400"/>
                    <a:gd name="T17" fmla="*/ 4000 h 4800"/>
                    <a:gd name="T18" fmla="*/ 351 w 1400"/>
                    <a:gd name="T19" fmla="*/ 4204 h 4800"/>
                    <a:gd name="T20" fmla="*/ 300 w 1400"/>
                    <a:gd name="T21" fmla="*/ 4200 h 4800"/>
                    <a:gd name="T22" fmla="*/ 0 w 1400"/>
                    <a:gd name="T23" fmla="*/ 4500 h 4800"/>
                    <a:gd name="T24" fmla="*/ 300 w 1400"/>
                    <a:gd name="T25" fmla="*/ 4800 h 4800"/>
                    <a:gd name="T26" fmla="*/ 1100 w 1400"/>
                    <a:gd name="T27" fmla="*/ 4800 h 4800"/>
                    <a:gd name="T28" fmla="*/ 1400 w 1400"/>
                    <a:gd name="T29" fmla="*/ 4500 h 4800"/>
                    <a:gd name="T30" fmla="*/ 1400 w 1400"/>
                    <a:gd name="T31" fmla="*/ 100 h 4800"/>
                    <a:gd name="T32" fmla="*/ 1300 w 1400"/>
                    <a:gd name="T33" fmla="*/ 0 h 4800"/>
                    <a:gd name="T34" fmla="*/ 1100 w 1400"/>
                    <a:gd name="T35" fmla="*/ 4600 h 4800"/>
                    <a:gd name="T36" fmla="*/ 300 w 1400"/>
                    <a:gd name="T37" fmla="*/ 4600 h 4800"/>
                    <a:gd name="T38" fmla="*/ 200 w 1400"/>
                    <a:gd name="T39" fmla="*/ 4500 h 4800"/>
                    <a:gd name="T40" fmla="*/ 300 w 1400"/>
                    <a:gd name="T41" fmla="*/ 4400 h 4800"/>
                    <a:gd name="T42" fmla="*/ 354 w 1400"/>
                    <a:gd name="T43" fmla="*/ 4416 h 4800"/>
                    <a:gd name="T44" fmla="*/ 446 w 1400"/>
                    <a:gd name="T45" fmla="*/ 4425 h 4800"/>
                    <a:gd name="T46" fmla="*/ 506 w 1400"/>
                    <a:gd name="T47" fmla="*/ 4355 h 4800"/>
                    <a:gd name="T48" fmla="*/ 700 w 1400"/>
                    <a:gd name="T49" fmla="*/ 4200 h 4800"/>
                    <a:gd name="T50" fmla="*/ 894 w 1400"/>
                    <a:gd name="T51" fmla="*/ 4355 h 4800"/>
                    <a:gd name="T52" fmla="*/ 954 w 1400"/>
                    <a:gd name="T53" fmla="*/ 4425 h 4800"/>
                    <a:gd name="T54" fmla="*/ 1046 w 1400"/>
                    <a:gd name="T55" fmla="*/ 4416 h 4800"/>
                    <a:gd name="T56" fmla="*/ 1200 w 1400"/>
                    <a:gd name="T57" fmla="*/ 4500 h 4800"/>
                    <a:gd name="T58" fmla="*/ 1100 w 1400"/>
                    <a:gd name="T59" fmla="*/ 4600 h 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0" h="4800">
                      <a:moveTo>
                        <a:pt x="1300" y="0"/>
                      </a:moveTo>
                      <a:cubicBezTo>
                        <a:pt x="100" y="0"/>
                        <a:pt x="100" y="0"/>
                        <a:pt x="100" y="0"/>
                      </a:cubicBezTo>
                      <a:cubicBezTo>
                        <a:pt x="45" y="0"/>
                        <a:pt x="0" y="45"/>
                        <a:pt x="0" y="100"/>
                      </a:cubicBezTo>
                      <a:cubicBezTo>
                        <a:pt x="0" y="155"/>
                        <a:pt x="45" y="200"/>
                        <a:pt x="100" y="200"/>
                      </a:cubicBezTo>
                      <a:cubicBezTo>
                        <a:pt x="1200" y="200"/>
                        <a:pt x="1200" y="200"/>
                        <a:pt x="1200" y="200"/>
                      </a:cubicBezTo>
                      <a:cubicBezTo>
                        <a:pt x="1200" y="4218"/>
                        <a:pt x="1200" y="4218"/>
                        <a:pt x="1200" y="4218"/>
                      </a:cubicBezTo>
                      <a:cubicBezTo>
                        <a:pt x="1169" y="4207"/>
                        <a:pt x="1135" y="4200"/>
                        <a:pt x="1100" y="4200"/>
                      </a:cubicBezTo>
                      <a:cubicBezTo>
                        <a:pt x="1083" y="4200"/>
                        <a:pt x="1066" y="4201"/>
                        <a:pt x="1049" y="4204"/>
                      </a:cubicBezTo>
                      <a:cubicBezTo>
                        <a:pt x="980" y="4080"/>
                        <a:pt x="848" y="4000"/>
                        <a:pt x="700" y="4000"/>
                      </a:cubicBezTo>
                      <a:cubicBezTo>
                        <a:pt x="552" y="4000"/>
                        <a:pt x="420" y="4080"/>
                        <a:pt x="351" y="4204"/>
                      </a:cubicBezTo>
                      <a:cubicBezTo>
                        <a:pt x="335" y="4201"/>
                        <a:pt x="317" y="4200"/>
                        <a:pt x="300" y="4200"/>
                      </a:cubicBezTo>
                      <a:cubicBezTo>
                        <a:pt x="135" y="4200"/>
                        <a:pt x="0" y="4335"/>
                        <a:pt x="0" y="4500"/>
                      </a:cubicBezTo>
                      <a:cubicBezTo>
                        <a:pt x="0" y="4665"/>
                        <a:pt x="135" y="4800"/>
                        <a:pt x="300" y="4800"/>
                      </a:cubicBezTo>
                      <a:cubicBezTo>
                        <a:pt x="1100" y="4800"/>
                        <a:pt x="1100" y="4800"/>
                        <a:pt x="1100" y="4800"/>
                      </a:cubicBezTo>
                      <a:cubicBezTo>
                        <a:pt x="1265" y="4800"/>
                        <a:pt x="1400" y="4665"/>
                        <a:pt x="1400" y="4500"/>
                      </a:cubicBezTo>
                      <a:cubicBezTo>
                        <a:pt x="1400" y="100"/>
                        <a:pt x="1400" y="100"/>
                        <a:pt x="1400" y="100"/>
                      </a:cubicBezTo>
                      <a:cubicBezTo>
                        <a:pt x="1400" y="45"/>
                        <a:pt x="1355" y="0"/>
                        <a:pt x="1300" y="0"/>
                      </a:cubicBezTo>
                      <a:close/>
                      <a:moveTo>
                        <a:pt x="1100" y="4600"/>
                      </a:moveTo>
                      <a:cubicBezTo>
                        <a:pt x="300" y="4600"/>
                        <a:pt x="300" y="4600"/>
                        <a:pt x="300" y="4600"/>
                      </a:cubicBezTo>
                      <a:cubicBezTo>
                        <a:pt x="245" y="4600"/>
                        <a:pt x="200" y="4555"/>
                        <a:pt x="200" y="4500"/>
                      </a:cubicBezTo>
                      <a:cubicBezTo>
                        <a:pt x="200" y="4445"/>
                        <a:pt x="245" y="4400"/>
                        <a:pt x="300" y="4400"/>
                      </a:cubicBezTo>
                      <a:cubicBezTo>
                        <a:pt x="319" y="4400"/>
                        <a:pt x="337" y="4405"/>
                        <a:pt x="354" y="4416"/>
                      </a:cubicBezTo>
                      <a:cubicBezTo>
                        <a:pt x="382" y="4434"/>
                        <a:pt x="416" y="4437"/>
                        <a:pt x="446" y="4425"/>
                      </a:cubicBezTo>
                      <a:cubicBezTo>
                        <a:pt x="476" y="4413"/>
                        <a:pt x="499" y="4387"/>
                        <a:pt x="506" y="4355"/>
                      </a:cubicBezTo>
                      <a:cubicBezTo>
                        <a:pt x="527" y="4264"/>
                        <a:pt x="607" y="4200"/>
                        <a:pt x="700" y="4200"/>
                      </a:cubicBezTo>
                      <a:cubicBezTo>
                        <a:pt x="793" y="4200"/>
                        <a:pt x="873" y="4264"/>
                        <a:pt x="894" y="4355"/>
                      </a:cubicBezTo>
                      <a:cubicBezTo>
                        <a:pt x="902" y="4387"/>
                        <a:pt x="924" y="4413"/>
                        <a:pt x="954" y="4425"/>
                      </a:cubicBezTo>
                      <a:cubicBezTo>
                        <a:pt x="984" y="4437"/>
                        <a:pt x="1018" y="4434"/>
                        <a:pt x="1046" y="4416"/>
                      </a:cubicBezTo>
                      <a:cubicBezTo>
                        <a:pt x="1111" y="4374"/>
                        <a:pt x="1200" y="4426"/>
                        <a:pt x="1200" y="4500"/>
                      </a:cubicBezTo>
                      <a:cubicBezTo>
                        <a:pt x="1200" y="4555"/>
                        <a:pt x="1155" y="4600"/>
                        <a:pt x="1100" y="4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9" name="Freeform 24">
                  <a:extLst>
                    <a:ext uri="{FF2B5EF4-FFF2-40B4-BE49-F238E27FC236}">
                      <a16:creationId xmlns:a16="http://schemas.microsoft.com/office/drawing/2014/main" xmlns="" id="{A3422861-CCDD-4A37-A563-31FD7E57FA72}"/>
                    </a:ext>
                  </a:extLst>
                </p:cNvPr>
                <p:cNvSpPr>
                  <a:spLocks noEditPoints="1"/>
                </p:cNvSpPr>
                <p:nvPr/>
              </p:nvSpPr>
              <p:spPr bwMode="auto">
                <a:xfrm>
                  <a:off x="1373188" y="1768475"/>
                  <a:ext cx="87312"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0" name="Freeform 25">
                  <a:extLst>
                    <a:ext uri="{FF2B5EF4-FFF2-40B4-BE49-F238E27FC236}">
                      <a16:creationId xmlns:a16="http://schemas.microsoft.com/office/drawing/2014/main" xmlns="" id="{CCDC92A5-9FD6-4023-91C4-361C396008C4}"/>
                    </a:ext>
                  </a:extLst>
                </p:cNvPr>
                <p:cNvSpPr>
                  <a:spLocks noEditPoints="1"/>
                </p:cNvSpPr>
                <p:nvPr/>
              </p:nvSpPr>
              <p:spPr bwMode="auto">
                <a:xfrm>
                  <a:off x="1373188" y="2114550"/>
                  <a:ext cx="87312"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1" name="Freeform 26">
                  <a:extLst>
                    <a:ext uri="{FF2B5EF4-FFF2-40B4-BE49-F238E27FC236}">
                      <a16:creationId xmlns:a16="http://schemas.microsoft.com/office/drawing/2014/main" xmlns="" id="{4668A30D-38B0-44CB-951F-A274209EDED5}"/>
                    </a:ext>
                  </a:extLst>
                </p:cNvPr>
                <p:cNvSpPr>
                  <a:spLocks noEditPoints="1"/>
                </p:cNvSpPr>
                <p:nvPr/>
              </p:nvSpPr>
              <p:spPr bwMode="auto">
                <a:xfrm>
                  <a:off x="1228725" y="1768475"/>
                  <a:ext cx="85725"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2" name="Freeform 27">
                  <a:extLst>
                    <a:ext uri="{FF2B5EF4-FFF2-40B4-BE49-F238E27FC236}">
                      <a16:creationId xmlns:a16="http://schemas.microsoft.com/office/drawing/2014/main" xmlns="" id="{3792FCA3-4B5E-41C3-B1DA-FC0D00349D08}"/>
                    </a:ext>
                  </a:extLst>
                </p:cNvPr>
                <p:cNvSpPr>
                  <a:spLocks/>
                </p:cNvSpPr>
                <p:nvPr/>
              </p:nvSpPr>
              <p:spPr bwMode="auto">
                <a:xfrm>
                  <a:off x="1328738" y="2371725"/>
                  <a:ext cx="30162" cy="30162"/>
                </a:xfrm>
                <a:custGeom>
                  <a:avLst/>
                  <a:gdLst>
                    <a:gd name="T0" fmla="*/ 29 w 200"/>
                    <a:gd name="T1" fmla="*/ 37 h 208"/>
                    <a:gd name="T2" fmla="*/ 0 w 200"/>
                    <a:gd name="T3" fmla="*/ 108 h 208"/>
                    <a:gd name="T4" fmla="*/ 29 w 200"/>
                    <a:gd name="T5" fmla="*/ 179 h 208"/>
                    <a:gd name="T6" fmla="*/ 100 w 200"/>
                    <a:gd name="T7" fmla="*/ 208 h 208"/>
                    <a:gd name="T8" fmla="*/ 171 w 200"/>
                    <a:gd name="T9" fmla="*/ 179 h 208"/>
                    <a:gd name="T10" fmla="*/ 200 w 200"/>
                    <a:gd name="T11" fmla="*/ 108 h 208"/>
                    <a:gd name="T12" fmla="*/ 171 w 200"/>
                    <a:gd name="T13" fmla="*/ 37 h 208"/>
                    <a:gd name="T14" fmla="*/ 29 w 200"/>
                    <a:gd name="T15" fmla="*/ 37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208">
                      <a:moveTo>
                        <a:pt x="29" y="37"/>
                      </a:moveTo>
                      <a:cubicBezTo>
                        <a:pt x="11" y="56"/>
                        <a:pt x="0" y="82"/>
                        <a:pt x="0" y="108"/>
                      </a:cubicBezTo>
                      <a:cubicBezTo>
                        <a:pt x="0" y="134"/>
                        <a:pt x="11" y="160"/>
                        <a:pt x="29" y="179"/>
                      </a:cubicBezTo>
                      <a:cubicBezTo>
                        <a:pt x="48" y="197"/>
                        <a:pt x="74" y="208"/>
                        <a:pt x="100" y="208"/>
                      </a:cubicBezTo>
                      <a:cubicBezTo>
                        <a:pt x="126" y="208"/>
                        <a:pt x="152" y="197"/>
                        <a:pt x="171" y="179"/>
                      </a:cubicBezTo>
                      <a:cubicBezTo>
                        <a:pt x="189" y="160"/>
                        <a:pt x="200" y="134"/>
                        <a:pt x="200" y="108"/>
                      </a:cubicBezTo>
                      <a:cubicBezTo>
                        <a:pt x="200" y="82"/>
                        <a:pt x="189" y="56"/>
                        <a:pt x="171" y="37"/>
                      </a:cubicBezTo>
                      <a:cubicBezTo>
                        <a:pt x="133" y="0"/>
                        <a:pt x="67" y="0"/>
                        <a:pt x="29"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3" name="Freeform 28">
                  <a:extLst>
                    <a:ext uri="{FF2B5EF4-FFF2-40B4-BE49-F238E27FC236}">
                      <a16:creationId xmlns:a16="http://schemas.microsoft.com/office/drawing/2014/main" xmlns="" id="{88CBF256-4799-47F1-8E94-6008B2670C44}"/>
                    </a:ext>
                  </a:extLst>
                </p:cNvPr>
                <p:cNvSpPr>
                  <a:spLocks noEditPoints="1"/>
                </p:cNvSpPr>
                <p:nvPr/>
              </p:nvSpPr>
              <p:spPr bwMode="auto">
                <a:xfrm>
                  <a:off x="1228725" y="2114550"/>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4" name="Freeform 29">
                  <a:extLst>
                    <a:ext uri="{FF2B5EF4-FFF2-40B4-BE49-F238E27FC236}">
                      <a16:creationId xmlns:a16="http://schemas.microsoft.com/office/drawing/2014/main" xmlns="" id="{63C3FF41-7AE1-49DE-89EE-91360370D6A1}"/>
                    </a:ext>
                  </a:extLst>
                </p:cNvPr>
                <p:cNvSpPr>
                  <a:spLocks/>
                </p:cNvSpPr>
                <p:nvPr/>
              </p:nvSpPr>
              <p:spPr bwMode="auto">
                <a:xfrm>
                  <a:off x="1198563" y="2287588"/>
                  <a:ext cx="290512" cy="173037"/>
                </a:xfrm>
                <a:custGeom>
                  <a:avLst/>
                  <a:gdLst>
                    <a:gd name="T0" fmla="*/ 0 w 2000"/>
                    <a:gd name="T1" fmla="*/ 100 h 1200"/>
                    <a:gd name="T2" fmla="*/ 100 w 2000"/>
                    <a:gd name="T3" fmla="*/ 200 h 1200"/>
                    <a:gd name="T4" fmla="*/ 400 w 2000"/>
                    <a:gd name="T5" fmla="*/ 200 h 1200"/>
                    <a:gd name="T6" fmla="*/ 400 w 2000"/>
                    <a:gd name="T7" fmla="*/ 1100 h 1200"/>
                    <a:gd name="T8" fmla="*/ 500 w 2000"/>
                    <a:gd name="T9" fmla="*/ 1200 h 1200"/>
                    <a:gd name="T10" fmla="*/ 600 w 2000"/>
                    <a:gd name="T11" fmla="*/ 1100 h 1200"/>
                    <a:gd name="T12" fmla="*/ 600 w 2000"/>
                    <a:gd name="T13" fmla="*/ 200 h 1200"/>
                    <a:gd name="T14" fmla="*/ 1400 w 2000"/>
                    <a:gd name="T15" fmla="*/ 200 h 1200"/>
                    <a:gd name="T16" fmla="*/ 1400 w 2000"/>
                    <a:gd name="T17" fmla="*/ 1100 h 1200"/>
                    <a:gd name="T18" fmla="*/ 1500 w 2000"/>
                    <a:gd name="T19" fmla="*/ 1200 h 1200"/>
                    <a:gd name="T20" fmla="*/ 1600 w 2000"/>
                    <a:gd name="T21" fmla="*/ 1100 h 1200"/>
                    <a:gd name="T22" fmla="*/ 1600 w 2000"/>
                    <a:gd name="T23" fmla="*/ 200 h 1200"/>
                    <a:gd name="T24" fmla="*/ 1900 w 2000"/>
                    <a:gd name="T25" fmla="*/ 200 h 1200"/>
                    <a:gd name="T26" fmla="*/ 2000 w 2000"/>
                    <a:gd name="T27" fmla="*/ 100 h 1200"/>
                    <a:gd name="T28" fmla="*/ 1900 w 2000"/>
                    <a:gd name="T29" fmla="*/ 0 h 1200"/>
                    <a:gd name="T30" fmla="*/ 100 w 2000"/>
                    <a:gd name="T31" fmla="*/ 0 h 1200"/>
                    <a:gd name="T32" fmla="*/ 0 w 2000"/>
                    <a:gd name="T33" fmla="*/ 1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 h="1200">
                      <a:moveTo>
                        <a:pt x="0" y="100"/>
                      </a:moveTo>
                      <a:cubicBezTo>
                        <a:pt x="0" y="155"/>
                        <a:pt x="45" y="200"/>
                        <a:pt x="100" y="200"/>
                      </a:cubicBezTo>
                      <a:cubicBezTo>
                        <a:pt x="400" y="200"/>
                        <a:pt x="400" y="200"/>
                        <a:pt x="400" y="200"/>
                      </a:cubicBezTo>
                      <a:cubicBezTo>
                        <a:pt x="400" y="1100"/>
                        <a:pt x="400" y="1100"/>
                        <a:pt x="400" y="1100"/>
                      </a:cubicBezTo>
                      <a:cubicBezTo>
                        <a:pt x="400" y="1155"/>
                        <a:pt x="445" y="1200"/>
                        <a:pt x="500" y="1200"/>
                      </a:cubicBezTo>
                      <a:cubicBezTo>
                        <a:pt x="555" y="1200"/>
                        <a:pt x="600" y="1155"/>
                        <a:pt x="600" y="1100"/>
                      </a:cubicBezTo>
                      <a:cubicBezTo>
                        <a:pt x="600" y="200"/>
                        <a:pt x="600" y="200"/>
                        <a:pt x="600" y="200"/>
                      </a:cubicBezTo>
                      <a:cubicBezTo>
                        <a:pt x="1400" y="200"/>
                        <a:pt x="1400" y="200"/>
                        <a:pt x="1400" y="200"/>
                      </a:cubicBezTo>
                      <a:cubicBezTo>
                        <a:pt x="1400" y="1100"/>
                        <a:pt x="1400" y="1100"/>
                        <a:pt x="1400" y="1100"/>
                      </a:cubicBezTo>
                      <a:cubicBezTo>
                        <a:pt x="1400" y="1155"/>
                        <a:pt x="1445" y="1200"/>
                        <a:pt x="1500" y="1200"/>
                      </a:cubicBezTo>
                      <a:cubicBezTo>
                        <a:pt x="1555" y="1200"/>
                        <a:pt x="1600" y="1155"/>
                        <a:pt x="1600" y="1100"/>
                      </a:cubicBezTo>
                      <a:cubicBezTo>
                        <a:pt x="1600" y="200"/>
                        <a:pt x="1600" y="200"/>
                        <a:pt x="1600" y="200"/>
                      </a:cubicBezTo>
                      <a:cubicBezTo>
                        <a:pt x="1900" y="200"/>
                        <a:pt x="1900" y="200"/>
                        <a:pt x="1900" y="200"/>
                      </a:cubicBezTo>
                      <a:cubicBezTo>
                        <a:pt x="1955" y="200"/>
                        <a:pt x="2000" y="155"/>
                        <a:pt x="2000" y="100"/>
                      </a:cubicBezTo>
                      <a:cubicBezTo>
                        <a:pt x="2000" y="45"/>
                        <a:pt x="1955" y="0"/>
                        <a:pt x="1900" y="0"/>
                      </a:cubicBezTo>
                      <a:cubicBezTo>
                        <a:pt x="100" y="0"/>
                        <a:pt x="100" y="0"/>
                        <a:pt x="100" y="0"/>
                      </a:cubicBezTo>
                      <a:cubicBezTo>
                        <a:pt x="45" y="0"/>
                        <a:pt x="0" y="45"/>
                        <a:pt x="0"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5" name="Freeform 30">
                  <a:extLst>
                    <a:ext uri="{FF2B5EF4-FFF2-40B4-BE49-F238E27FC236}">
                      <a16:creationId xmlns:a16="http://schemas.microsoft.com/office/drawing/2014/main" xmlns="" id="{CA886419-D79F-4B06-89E1-77E15BE5F18E}"/>
                    </a:ext>
                  </a:extLst>
                </p:cNvPr>
                <p:cNvSpPr>
                  <a:spLocks noEditPoints="1"/>
                </p:cNvSpPr>
                <p:nvPr/>
              </p:nvSpPr>
              <p:spPr bwMode="auto">
                <a:xfrm>
                  <a:off x="1604963" y="2114550"/>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6" name="Freeform 31">
                  <a:extLst>
                    <a:ext uri="{FF2B5EF4-FFF2-40B4-BE49-F238E27FC236}">
                      <a16:creationId xmlns:a16="http://schemas.microsoft.com/office/drawing/2014/main" xmlns="" id="{6A500D53-185B-41C3-8EDA-331618E2772A}"/>
                    </a:ext>
                  </a:extLst>
                </p:cNvPr>
                <p:cNvSpPr>
                  <a:spLocks/>
                </p:cNvSpPr>
                <p:nvPr/>
              </p:nvSpPr>
              <p:spPr bwMode="auto">
                <a:xfrm>
                  <a:off x="1141413" y="1681163"/>
                  <a:ext cx="404812" cy="779462"/>
                </a:xfrm>
                <a:custGeom>
                  <a:avLst/>
                  <a:gdLst>
                    <a:gd name="T0" fmla="*/ 2700 w 2800"/>
                    <a:gd name="T1" fmla="*/ 0 h 5400"/>
                    <a:gd name="T2" fmla="*/ 100 w 2800"/>
                    <a:gd name="T3" fmla="*/ 0 h 5400"/>
                    <a:gd name="T4" fmla="*/ 0 w 2800"/>
                    <a:gd name="T5" fmla="*/ 100 h 5400"/>
                    <a:gd name="T6" fmla="*/ 0 w 2800"/>
                    <a:gd name="T7" fmla="*/ 5300 h 5400"/>
                    <a:gd name="T8" fmla="*/ 100 w 2800"/>
                    <a:gd name="T9" fmla="*/ 5400 h 5400"/>
                    <a:gd name="T10" fmla="*/ 200 w 2800"/>
                    <a:gd name="T11" fmla="*/ 5300 h 5400"/>
                    <a:gd name="T12" fmla="*/ 200 w 2800"/>
                    <a:gd name="T13" fmla="*/ 200 h 5400"/>
                    <a:gd name="T14" fmla="*/ 2600 w 2800"/>
                    <a:gd name="T15" fmla="*/ 200 h 5400"/>
                    <a:gd name="T16" fmla="*/ 2600 w 2800"/>
                    <a:gd name="T17" fmla="*/ 5300 h 5400"/>
                    <a:gd name="T18" fmla="*/ 2700 w 2800"/>
                    <a:gd name="T19" fmla="*/ 5400 h 5400"/>
                    <a:gd name="T20" fmla="*/ 2800 w 2800"/>
                    <a:gd name="T21" fmla="*/ 5300 h 5400"/>
                    <a:gd name="T22" fmla="*/ 2800 w 2800"/>
                    <a:gd name="T23" fmla="*/ 100 h 5400"/>
                    <a:gd name="T24" fmla="*/ 2700 w 2800"/>
                    <a:gd name="T25" fmla="*/ 0 h 5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0" h="5400">
                      <a:moveTo>
                        <a:pt x="2700" y="0"/>
                      </a:moveTo>
                      <a:cubicBezTo>
                        <a:pt x="100" y="0"/>
                        <a:pt x="100" y="0"/>
                        <a:pt x="100" y="0"/>
                      </a:cubicBezTo>
                      <a:cubicBezTo>
                        <a:pt x="45" y="0"/>
                        <a:pt x="0" y="45"/>
                        <a:pt x="0" y="100"/>
                      </a:cubicBezTo>
                      <a:cubicBezTo>
                        <a:pt x="0" y="5300"/>
                        <a:pt x="0" y="5300"/>
                        <a:pt x="0" y="5300"/>
                      </a:cubicBezTo>
                      <a:cubicBezTo>
                        <a:pt x="0" y="5355"/>
                        <a:pt x="45" y="5400"/>
                        <a:pt x="100" y="5400"/>
                      </a:cubicBezTo>
                      <a:cubicBezTo>
                        <a:pt x="155" y="5400"/>
                        <a:pt x="200" y="5355"/>
                        <a:pt x="200" y="5300"/>
                      </a:cubicBezTo>
                      <a:cubicBezTo>
                        <a:pt x="200" y="200"/>
                        <a:pt x="200" y="200"/>
                        <a:pt x="200" y="200"/>
                      </a:cubicBezTo>
                      <a:cubicBezTo>
                        <a:pt x="2600" y="200"/>
                        <a:pt x="2600" y="200"/>
                        <a:pt x="2600" y="200"/>
                      </a:cubicBezTo>
                      <a:cubicBezTo>
                        <a:pt x="2600" y="5300"/>
                        <a:pt x="2600" y="5300"/>
                        <a:pt x="2600" y="5300"/>
                      </a:cubicBezTo>
                      <a:cubicBezTo>
                        <a:pt x="2600" y="5355"/>
                        <a:pt x="2645" y="5400"/>
                        <a:pt x="2700" y="5400"/>
                      </a:cubicBezTo>
                      <a:cubicBezTo>
                        <a:pt x="2755" y="5400"/>
                        <a:pt x="2800" y="5355"/>
                        <a:pt x="2800" y="5300"/>
                      </a:cubicBezTo>
                      <a:cubicBezTo>
                        <a:pt x="2800" y="100"/>
                        <a:pt x="2800" y="100"/>
                        <a:pt x="2800" y="100"/>
                      </a:cubicBezTo>
                      <a:cubicBezTo>
                        <a:pt x="2800" y="45"/>
                        <a:pt x="2755" y="0"/>
                        <a:pt x="27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grpSp>
      <p:sp>
        <p:nvSpPr>
          <p:cNvPr id="47" name="Title 25">
            <a:extLst>
              <a:ext uri="{FF2B5EF4-FFF2-40B4-BE49-F238E27FC236}">
                <a16:creationId xmlns:a16="http://schemas.microsoft.com/office/drawing/2014/main" xmlns="" id="{CEAB0380-432F-4AAB-99E9-FF7C232AE667}"/>
              </a:ext>
            </a:extLst>
          </p:cNvPr>
          <p:cNvSpPr txBox="1">
            <a:spLocks/>
          </p:cNvSpPr>
          <p:nvPr/>
        </p:nvSpPr>
        <p:spPr>
          <a:xfrm>
            <a:off x="483730" y="372014"/>
            <a:ext cx="10969943" cy="711081"/>
          </a:xfrm>
          <a:prstGeom prst="rect">
            <a:avLst/>
          </a:prstGeom>
        </p:spPr>
        <p:txBody>
          <a:bodyPr vert="horz" lIns="0" tIns="60949" rIns="0" bIns="60949" rtlCol="0" anchor="ctr">
            <a:normAutofit fontScale="62500" lnSpcReduction="20000"/>
          </a:bodyPr>
          <a:lstStyle>
            <a:lvl1pPr algn="l" defTabSz="1218987" rtl="0" eaLnBrk="1" latinLnBrk="0" hangingPunct="1">
              <a:spcBef>
                <a:spcPct val="0"/>
              </a:spcBef>
              <a:buNone/>
              <a:defRPr sz="3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IN" dirty="0" smtClean="0"/>
              <a:t>Desarrollo – </a:t>
            </a:r>
            <a:r>
              <a:rPr lang="en-IN" b="0" dirty="0" smtClean="0"/>
              <a:t>Propuesta de Modelo para Establecer Gobierno y Gestión DGT</a:t>
            </a:r>
            <a:endParaRPr lang="en-IN" b="0" dirty="0"/>
          </a:p>
        </p:txBody>
      </p:sp>
      <p:sp>
        <p:nvSpPr>
          <p:cNvPr id="48" name="TextBox 137">
            <a:extLst>
              <a:ext uri="{FF2B5EF4-FFF2-40B4-BE49-F238E27FC236}">
                <a16:creationId xmlns:a16="http://schemas.microsoft.com/office/drawing/2014/main" xmlns="" id="{4A898F8F-ACDC-49FE-AA30-F9FC1439D520}"/>
              </a:ext>
            </a:extLst>
          </p:cNvPr>
          <p:cNvSpPr txBox="1"/>
          <p:nvPr/>
        </p:nvSpPr>
        <p:spPr>
          <a:xfrm>
            <a:off x="1269875" y="1124744"/>
            <a:ext cx="10322931" cy="498598"/>
          </a:xfrm>
          <a:prstGeom prst="rect">
            <a:avLst/>
          </a:prstGeom>
          <a:noFill/>
        </p:spPr>
        <p:txBody>
          <a:bodyPr wrap="square" lIns="0" rIns="0" rtlCol="0" anchor="t">
            <a:spAutoFit/>
          </a:bodyPr>
          <a:lstStyle/>
          <a:p>
            <a:pPr>
              <a:lnSpc>
                <a:spcPct val="110000"/>
              </a:lnSpc>
            </a:pPr>
            <a:r>
              <a:rPr lang="en-US" b="1" kern="0" dirty="0" smtClean="0">
                <a:solidFill>
                  <a:schemeClr val="tx1">
                    <a:lumMod val="65000"/>
                    <a:lumOff val="35000"/>
                  </a:schemeClr>
                </a:solidFill>
                <a:latin typeface="Arial" panose="020B0604020202020204" pitchFamily="34" charset="0"/>
                <a:cs typeface="Arial" panose="020B0604020202020204" pitchFamily="34" charset="0"/>
              </a:rPr>
              <a:t>Mapeo y Priorización de Metas TI</a:t>
            </a:r>
            <a:endParaRPr lang="en-IN" sz="2000" b="1" dirty="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306209286"/>
              </p:ext>
            </p:extLst>
          </p:nvPr>
        </p:nvGraphicFramePr>
        <p:xfrm>
          <a:off x="1629916" y="2104017"/>
          <a:ext cx="9001000" cy="3855494"/>
        </p:xfrm>
        <a:graphic>
          <a:graphicData uri="http://schemas.openxmlformats.org/drawingml/2006/table">
            <a:tbl>
              <a:tblPr firstRow="1" firstCol="1" bandRow="1">
                <a:tableStyleId>{5C22544A-7EE6-4342-B048-85BDC9FD1C3A}</a:tableStyleId>
              </a:tblPr>
              <a:tblGrid>
                <a:gridCol w="1341436"/>
                <a:gridCol w="7659564"/>
              </a:tblGrid>
              <a:tr h="521227">
                <a:tc>
                  <a:txBody>
                    <a:bodyPr/>
                    <a:lstStyle/>
                    <a:p>
                      <a:pPr algn="ctr">
                        <a:lnSpc>
                          <a:spcPct val="150000"/>
                        </a:lnSpc>
                        <a:spcBef>
                          <a:spcPts val="1200"/>
                        </a:spcBef>
                        <a:spcAft>
                          <a:spcPts val="0"/>
                        </a:spcAft>
                      </a:pPr>
                      <a:r>
                        <a:rPr lang="es-EC" sz="2400" dirty="0">
                          <a:effectLst/>
                        </a:rPr>
                        <a:t>ID</a:t>
                      </a:r>
                      <a:endParaRPr lang="es-EC" sz="1800" dirty="0">
                        <a:effectLst/>
                        <a:latin typeface="Times New Roman"/>
                        <a:ea typeface="Times New Roman"/>
                        <a:cs typeface="Times New Roman"/>
                      </a:endParaRPr>
                    </a:p>
                  </a:txBody>
                  <a:tcPr marL="68580" marR="68580" marT="0" marB="0" anchor="ctr"/>
                </a:tc>
                <a:tc>
                  <a:txBody>
                    <a:bodyPr/>
                    <a:lstStyle/>
                    <a:p>
                      <a:pPr algn="ctr">
                        <a:lnSpc>
                          <a:spcPct val="150000"/>
                        </a:lnSpc>
                        <a:spcBef>
                          <a:spcPts val="1200"/>
                        </a:spcBef>
                        <a:spcAft>
                          <a:spcPts val="0"/>
                        </a:spcAft>
                      </a:pPr>
                      <a:r>
                        <a:rPr lang="es-EC" sz="2400" dirty="0">
                          <a:effectLst/>
                        </a:rPr>
                        <a:t>Metas TI </a:t>
                      </a:r>
                      <a:endParaRPr lang="es-EC" sz="1800" dirty="0">
                        <a:effectLst/>
                        <a:latin typeface="Times New Roman"/>
                        <a:ea typeface="Times New Roman"/>
                        <a:cs typeface="Times New Roman"/>
                      </a:endParaRPr>
                    </a:p>
                  </a:txBody>
                  <a:tcPr marL="68580" marR="68580" marT="0" marB="0" anchor="ctr"/>
                </a:tc>
              </a:tr>
              <a:tr h="521227">
                <a:tc>
                  <a:txBody>
                    <a:bodyPr/>
                    <a:lstStyle/>
                    <a:p>
                      <a:pPr algn="ctr">
                        <a:lnSpc>
                          <a:spcPct val="150000"/>
                        </a:lnSpc>
                        <a:spcBef>
                          <a:spcPts val="1200"/>
                        </a:spcBef>
                        <a:spcAft>
                          <a:spcPts val="0"/>
                        </a:spcAft>
                      </a:pPr>
                      <a:r>
                        <a:rPr lang="es-EC" sz="2400" dirty="0">
                          <a:effectLst/>
                        </a:rPr>
                        <a:t>1</a:t>
                      </a:r>
                      <a:endParaRPr lang="es-EC" sz="180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2400" dirty="0">
                          <a:effectLst/>
                        </a:rPr>
                        <a:t>Alineamiento de TI y estrategia de negocio</a:t>
                      </a:r>
                      <a:endParaRPr lang="es-EC" sz="1800" dirty="0">
                        <a:effectLst/>
                        <a:latin typeface="Times New Roman"/>
                        <a:ea typeface="Times New Roman"/>
                        <a:cs typeface="Times New Roman"/>
                      </a:endParaRPr>
                    </a:p>
                  </a:txBody>
                  <a:tcPr marL="68580" marR="68580" marT="0" marB="0" anchor="ctr"/>
                </a:tc>
              </a:tr>
              <a:tr h="1104787">
                <a:tc>
                  <a:txBody>
                    <a:bodyPr/>
                    <a:lstStyle/>
                    <a:p>
                      <a:pPr algn="ctr">
                        <a:lnSpc>
                          <a:spcPct val="150000"/>
                        </a:lnSpc>
                        <a:spcBef>
                          <a:spcPts val="1200"/>
                        </a:spcBef>
                        <a:spcAft>
                          <a:spcPts val="0"/>
                        </a:spcAft>
                      </a:pPr>
                      <a:r>
                        <a:rPr lang="es-EC" sz="2400" dirty="0">
                          <a:effectLst/>
                        </a:rPr>
                        <a:t>7</a:t>
                      </a:r>
                      <a:endParaRPr lang="es-EC" sz="180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2400" dirty="0">
                          <a:effectLst/>
                        </a:rPr>
                        <a:t>Entrega de servicios de TI de acuerdo a los requisitos del negocio</a:t>
                      </a:r>
                      <a:endParaRPr lang="es-EC" sz="1800" dirty="0">
                        <a:effectLst/>
                        <a:latin typeface="Times New Roman"/>
                        <a:ea typeface="Times New Roman"/>
                        <a:cs typeface="Times New Roman"/>
                      </a:endParaRPr>
                    </a:p>
                  </a:txBody>
                  <a:tcPr marL="68580" marR="68580" marT="0" marB="0" anchor="ctr"/>
                </a:tc>
              </a:tr>
              <a:tr h="1104787">
                <a:tc>
                  <a:txBody>
                    <a:bodyPr/>
                    <a:lstStyle/>
                    <a:p>
                      <a:pPr algn="ctr">
                        <a:lnSpc>
                          <a:spcPct val="150000"/>
                        </a:lnSpc>
                        <a:spcBef>
                          <a:spcPts val="1200"/>
                        </a:spcBef>
                        <a:spcAft>
                          <a:spcPts val="0"/>
                        </a:spcAft>
                      </a:pPr>
                      <a:r>
                        <a:rPr lang="es-EC" sz="2400" dirty="0">
                          <a:effectLst/>
                        </a:rPr>
                        <a:t>8</a:t>
                      </a:r>
                      <a:endParaRPr lang="es-EC" sz="180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2400" dirty="0">
                          <a:effectLst/>
                        </a:rPr>
                        <a:t>Uso adecuado de aplicaciones, información y soluciones tecnológicas</a:t>
                      </a:r>
                      <a:endParaRPr lang="es-EC" sz="1800" dirty="0">
                        <a:effectLst/>
                        <a:latin typeface="Times New Roman"/>
                        <a:ea typeface="Times New Roman"/>
                        <a:cs typeface="Times New Roman"/>
                      </a:endParaRPr>
                    </a:p>
                  </a:txBody>
                  <a:tcPr marL="68580" marR="68580" marT="0" marB="0" anchor="ctr"/>
                </a:tc>
              </a:tr>
              <a:tr h="521227">
                <a:tc>
                  <a:txBody>
                    <a:bodyPr/>
                    <a:lstStyle/>
                    <a:p>
                      <a:pPr algn="ctr">
                        <a:lnSpc>
                          <a:spcPct val="150000"/>
                        </a:lnSpc>
                        <a:spcBef>
                          <a:spcPts val="1200"/>
                        </a:spcBef>
                        <a:spcAft>
                          <a:spcPts val="0"/>
                        </a:spcAft>
                      </a:pPr>
                      <a:r>
                        <a:rPr lang="es-EC" sz="2400" dirty="0">
                          <a:effectLst/>
                        </a:rPr>
                        <a:t>16</a:t>
                      </a:r>
                      <a:endParaRPr lang="es-EC" sz="180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2400" dirty="0">
                          <a:effectLst/>
                        </a:rPr>
                        <a:t>Personal del negocio y de las TI competente y motivado</a:t>
                      </a:r>
                      <a:endParaRPr lang="es-EC" sz="1800" dirty="0">
                        <a:effectLst/>
                        <a:latin typeface="Times New Roman"/>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2374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333772" y="980728"/>
            <a:ext cx="769472" cy="800192"/>
            <a:chOff x="256026" y="1340769"/>
            <a:chExt cx="769472" cy="800192"/>
          </a:xfrm>
        </p:grpSpPr>
        <p:sp>
          <p:nvSpPr>
            <p:cNvPr id="3" name="2 Elipse"/>
            <p:cNvSpPr/>
            <p:nvPr/>
          </p:nvSpPr>
          <p:spPr>
            <a:xfrm>
              <a:off x="256026" y="1340769"/>
              <a:ext cx="769472" cy="800192"/>
            </a:xfrm>
            <a:prstGeom prst="ellipse">
              <a:avLst/>
            </a:prstGeom>
            <a:solidFill>
              <a:schemeClr val="tx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21" name="Group 2">
              <a:extLst>
                <a:ext uri="{FF2B5EF4-FFF2-40B4-BE49-F238E27FC236}">
                  <a16:creationId xmlns:a16="http://schemas.microsoft.com/office/drawing/2014/main" xmlns="" id="{70281410-65C9-45D1-AC64-9ACB0DD583F2}"/>
                </a:ext>
              </a:extLst>
            </p:cNvPr>
            <p:cNvGrpSpPr/>
            <p:nvPr/>
          </p:nvGrpSpPr>
          <p:grpSpPr>
            <a:xfrm>
              <a:off x="342135" y="1412776"/>
              <a:ext cx="639709" cy="645301"/>
              <a:chOff x="5656626" y="1879755"/>
              <a:chExt cx="842875" cy="842875"/>
            </a:xfrm>
          </p:grpSpPr>
          <p:sp>
            <p:nvSpPr>
              <p:cNvPr id="22" name="Oval 13">
                <a:extLst>
                  <a:ext uri="{FF2B5EF4-FFF2-40B4-BE49-F238E27FC236}">
                    <a16:creationId xmlns:a16="http://schemas.microsoft.com/office/drawing/2014/main" xmlns="" id="{808D632D-7C9F-4418-8026-04FDD015655E}"/>
                  </a:ext>
                </a:extLst>
              </p:cNvPr>
              <p:cNvSpPr/>
              <p:nvPr/>
            </p:nvSpPr>
            <p:spPr>
              <a:xfrm>
                <a:off x="5656626" y="1879755"/>
                <a:ext cx="842875" cy="842875"/>
              </a:xfrm>
              <a:prstGeom prst="ellipse">
                <a:avLst/>
              </a:prstGeom>
              <a:gradFill flip="none" rotWithShape="1">
                <a:gsLst>
                  <a:gs pos="0">
                    <a:schemeClr val="bg1"/>
                  </a:gs>
                  <a:gs pos="100000">
                    <a:schemeClr val="bg1">
                      <a:lumMod val="85000"/>
                    </a:schemeClr>
                  </a:gs>
                </a:gsLst>
                <a:lin ang="2700000" scaled="1"/>
                <a:tileRect/>
              </a:gradFill>
              <a:ln>
                <a:noFill/>
              </a:ln>
              <a:effectLst>
                <a:outerShdw blurRad="127000" dist="381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3" name="Group 69">
                <a:extLst>
                  <a:ext uri="{FF2B5EF4-FFF2-40B4-BE49-F238E27FC236}">
                    <a16:creationId xmlns:a16="http://schemas.microsoft.com/office/drawing/2014/main" xmlns="" id="{630C2D12-1E85-4E7E-8B8C-DA426CE10EC0}"/>
                  </a:ext>
                </a:extLst>
              </p:cNvPr>
              <p:cNvGrpSpPr/>
              <p:nvPr/>
            </p:nvGrpSpPr>
            <p:grpSpPr>
              <a:xfrm>
                <a:off x="5840692" y="2071079"/>
                <a:ext cx="455643" cy="453977"/>
                <a:chOff x="909638" y="1681163"/>
                <a:chExt cx="868362" cy="865187"/>
              </a:xfrm>
              <a:solidFill>
                <a:schemeClr val="tx1">
                  <a:lumMod val="85000"/>
                  <a:lumOff val="15000"/>
                </a:schemeClr>
              </a:solidFill>
            </p:grpSpPr>
            <p:sp>
              <p:nvSpPr>
                <p:cNvPr id="25" name="Freeform 14">
                  <a:extLst>
                    <a:ext uri="{FF2B5EF4-FFF2-40B4-BE49-F238E27FC236}">
                      <a16:creationId xmlns:a16="http://schemas.microsoft.com/office/drawing/2014/main" xmlns="" id="{DEDED7FA-273F-419F-9157-4C4C54043BE5}"/>
                    </a:ext>
                  </a:extLst>
                </p:cNvPr>
                <p:cNvSpPr>
                  <a:spLocks/>
                </p:cNvSpPr>
                <p:nvPr/>
              </p:nvSpPr>
              <p:spPr bwMode="auto">
                <a:xfrm>
                  <a:off x="1112838" y="2489200"/>
                  <a:ext cx="433387" cy="57150"/>
                </a:xfrm>
                <a:custGeom>
                  <a:avLst/>
                  <a:gdLst>
                    <a:gd name="T0" fmla="*/ 2900 w 3000"/>
                    <a:gd name="T1" fmla="*/ 0 h 400"/>
                    <a:gd name="T2" fmla="*/ 100 w 3000"/>
                    <a:gd name="T3" fmla="*/ 0 h 400"/>
                    <a:gd name="T4" fmla="*/ 0 w 3000"/>
                    <a:gd name="T5" fmla="*/ 100 h 400"/>
                    <a:gd name="T6" fmla="*/ 0 w 3000"/>
                    <a:gd name="T7" fmla="*/ 300 h 400"/>
                    <a:gd name="T8" fmla="*/ 100 w 3000"/>
                    <a:gd name="T9" fmla="*/ 400 h 400"/>
                    <a:gd name="T10" fmla="*/ 200 w 3000"/>
                    <a:gd name="T11" fmla="*/ 300 h 400"/>
                    <a:gd name="T12" fmla="*/ 200 w 3000"/>
                    <a:gd name="T13" fmla="*/ 200 h 400"/>
                    <a:gd name="T14" fmla="*/ 2900 w 3000"/>
                    <a:gd name="T15" fmla="*/ 200 h 400"/>
                    <a:gd name="T16" fmla="*/ 3000 w 3000"/>
                    <a:gd name="T17" fmla="*/ 100 h 400"/>
                    <a:gd name="T18" fmla="*/ 2900 w 3000"/>
                    <a:gd name="T19"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0" h="400">
                      <a:moveTo>
                        <a:pt x="2900" y="0"/>
                      </a:moveTo>
                      <a:cubicBezTo>
                        <a:pt x="100" y="0"/>
                        <a:pt x="100" y="0"/>
                        <a:pt x="100" y="0"/>
                      </a:cubicBezTo>
                      <a:cubicBezTo>
                        <a:pt x="45" y="0"/>
                        <a:pt x="0" y="45"/>
                        <a:pt x="0" y="100"/>
                      </a:cubicBezTo>
                      <a:cubicBezTo>
                        <a:pt x="0" y="300"/>
                        <a:pt x="0" y="300"/>
                        <a:pt x="0" y="300"/>
                      </a:cubicBezTo>
                      <a:cubicBezTo>
                        <a:pt x="0" y="355"/>
                        <a:pt x="45" y="400"/>
                        <a:pt x="100" y="400"/>
                      </a:cubicBezTo>
                      <a:cubicBezTo>
                        <a:pt x="155" y="400"/>
                        <a:pt x="200" y="355"/>
                        <a:pt x="200" y="300"/>
                      </a:cubicBezTo>
                      <a:cubicBezTo>
                        <a:pt x="200" y="200"/>
                        <a:pt x="200" y="200"/>
                        <a:pt x="200" y="200"/>
                      </a:cubicBezTo>
                      <a:cubicBezTo>
                        <a:pt x="2900" y="200"/>
                        <a:pt x="2900" y="200"/>
                        <a:pt x="2900" y="200"/>
                      </a:cubicBezTo>
                      <a:cubicBezTo>
                        <a:pt x="2955" y="200"/>
                        <a:pt x="3000" y="155"/>
                        <a:pt x="3000" y="100"/>
                      </a:cubicBezTo>
                      <a:cubicBezTo>
                        <a:pt x="3000" y="45"/>
                        <a:pt x="2955" y="0"/>
                        <a:pt x="29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6" name="Freeform 15">
                  <a:extLst>
                    <a:ext uri="{FF2B5EF4-FFF2-40B4-BE49-F238E27FC236}">
                      <a16:creationId xmlns:a16="http://schemas.microsoft.com/office/drawing/2014/main" xmlns="" id="{4FF3DF2E-FE84-439C-9FDC-36F715B06291}"/>
                    </a:ext>
                  </a:extLst>
                </p:cNvPr>
                <p:cNvSpPr>
                  <a:spLocks noEditPoints="1"/>
                </p:cNvSpPr>
                <p:nvPr/>
              </p:nvSpPr>
              <p:spPr bwMode="auto">
                <a:xfrm>
                  <a:off x="1228725" y="1941513"/>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0" name="Freeform 16">
                  <a:extLst>
                    <a:ext uri="{FF2B5EF4-FFF2-40B4-BE49-F238E27FC236}">
                      <a16:creationId xmlns:a16="http://schemas.microsoft.com/office/drawing/2014/main" xmlns="" id="{FF03A6A4-E9D0-48F4-A1B4-806C231A38A2}"/>
                    </a:ext>
                  </a:extLst>
                </p:cNvPr>
                <p:cNvSpPr>
                  <a:spLocks/>
                </p:cNvSpPr>
                <p:nvPr/>
              </p:nvSpPr>
              <p:spPr bwMode="auto">
                <a:xfrm>
                  <a:off x="909638" y="1854200"/>
                  <a:ext cx="203200" cy="317500"/>
                </a:xfrm>
                <a:custGeom>
                  <a:avLst/>
                  <a:gdLst>
                    <a:gd name="T0" fmla="*/ 1300 w 1400"/>
                    <a:gd name="T1" fmla="*/ 0 h 2200"/>
                    <a:gd name="T2" fmla="*/ 100 w 1400"/>
                    <a:gd name="T3" fmla="*/ 0 h 2200"/>
                    <a:gd name="T4" fmla="*/ 0 w 1400"/>
                    <a:gd name="T5" fmla="*/ 100 h 2200"/>
                    <a:gd name="T6" fmla="*/ 0 w 1400"/>
                    <a:gd name="T7" fmla="*/ 2100 h 2200"/>
                    <a:gd name="T8" fmla="*/ 100 w 1400"/>
                    <a:gd name="T9" fmla="*/ 2200 h 2200"/>
                    <a:gd name="T10" fmla="*/ 200 w 1400"/>
                    <a:gd name="T11" fmla="*/ 2100 h 2200"/>
                    <a:gd name="T12" fmla="*/ 200 w 1400"/>
                    <a:gd name="T13" fmla="*/ 200 h 2200"/>
                    <a:gd name="T14" fmla="*/ 1300 w 1400"/>
                    <a:gd name="T15" fmla="*/ 200 h 2200"/>
                    <a:gd name="T16" fmla="*/ 1400 w 1400"/>
                    <a:gd name="T17" fmla="*/ 100 h 2200"/>
                    <a:gd name="T18" fmla="*/ 1300 w 1400"/>
                    <a:gd name="T19" fmla="*/ 0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0" h="2200">
                      <a:moveTo>
                        <a:pt x="1300" y="0"/>
                      </a:moveTo>
                      <a:cubicBezTo>
                        <a:pt x="100" y="0"/>
                        <a:pt x="100" y="0"/>
                        <a:pt x="100" y="0"/>
                      </a:cubicBezTo>
                      <a:cubicBezTo>
                        <a:pt x="45" y="0"/>
                        <a:pt x="0" y="45"/>
                        <a:pt x="0" y="100"/>
                      </a:cubicBezTo>
                      <a:cubicBezTo>
                        <a:pt x="0" y="2100"/>
                        <a:pt x="0" y="2100"/>
                        <a:pt x="0" y="2100"/>
                      </a:cubicBezTo>
                      <a:cubicBezTo>
                        <a:pt x="0" y="2155"/>
                        <a:pt x="45" y="2200"/>
                        <a:pt x="100" y="2200"/>
                      </a:cubicBezTo>
                      <a:cubicBezTo>
                        <a:pt x="155" y="2200"/>
                        <a:pt x="200" y="2155"/>
                        <a:pt x="200" y="2100"/>
                      </a:cubicBezTo>
                      <a:cubicBezTo>
                        <a:pt x="200" y="200"/>
                        <a:pt x="200" y="200"/>
                        <a:pt x="200" y="200"/>
                      </a:cubicBezTo>
                      <a:cubicBezTo>
                        <a:pt x="1300" y="200"/>
                        <a:pt x="1300" y="200"/>
                        <a:pt x="1300" y="200"/>
                      </a:cubicBezTo>
                      <a:cubicBezTo>
                        <a:pt x="1355" y="200"/>
                        <a:pt x="1400" y="155"/>
                        <a:pt x="1400" y="100"/>
                      </a:cubicBezTo>
                      <a:cubicBezTo>
                        <a:pt x="1400" y="45"/>
                        <a:pt x="1355" y="0"/>
                        <a:pt x="13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1" name="Freeform 17">
                  <a:extLst>
                    <a:ext uri="{FF2B5EF4-FFF2-40B4-BE49-F238E27FC236}">
                      <a16:creationId xmlns:a16="http://schemas.microsoft.com/office/drawing/2014/main" xmlns="" id="{1D16B4EF-2447-4E8B-A0DB-1FF540DC2347}"/>
                    </a:ext>
                  </a:extLst>
                </p:cNvPr>
                <p:cNvSpPr>
                  <a:spLocks noEditPoints="1"/>
                </p:cNvSpPr>
                <p:nvPr/>
              </p:nvSpPr>
              <p:spPr bwMode="auto">
                <a:xfrm>
                  <a:off x="1604963" y="2287588"/>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2" name="Freeform 18">
                  <a:extLst>
                    <a:ext uri="{FF2B5EF4-FFF2-40B4-BE49-F238E27FC236}">
                      <a16:creationId xmlns:a16="http://schemas.microsoft.com/office/drawing/2014/main" xmlns="" id="{70B8129A-F634-46FD-8E8F-2DD157E40E3B}"/>
                    </a:ext>
                  </a:extLst>
                </p:cNvPr>
                <p:cNvSpPr>
                  <a:spLocks noEditPoints="1"/>
                </p:cNvSpPr>
                <p:nvPr/>
              </p:nvSpPr>
              <p:spPr bwMode="auto">
                <a:xfrm>
                  <a:off x="909638" y="2200275"/>
                  <a:ext cx="144462" cy="346075"/>
                </a:xfrm>
                <a:custGeom>
                  <a:avLst/>
                  <a:gdLst>
                    <a:gd name="T0" fmla="*/ 500 w 1000"/>
                    <a:gd name="T1" fmla="*/ 0 h 2400"/>
                    <a:gd name="T2" fmla="*/ 0 w 1000"/>
                    <a:gd name="T3" fmla="*/ 1300 h 2400"/>
                    <a:gd name="T4" fmla="*/ 400 w 1000"/>
                    <a:gd name="T5" fmla="*/ 1790 h 2400"/>
                    <a:gd name="T6" fmla="*/ 400 w 1000"/>
                    <a:gd name="T7" fmla="*/ 2300 h 2400"/>
                    <a:gd name="T8" fmla="*/ 500 w 1000"/>
                    <a:gd name="T9" fmla="*/ 2400 h 2400"/>
                    <a:gd name="T10" fmla="*/ 600 w 1000"/>
                    <a:gd name="T11" fmla="*/ 2300 h 2400"/>
                    <a:gd name="T12" fmla="*/ 600 w 1000"/>
                    <a:gd name="T13" fmla="*/ 1790 h 2400"/>
                    <a:gd name="T14" fmla="*/ 1000 w 1000"/>
                    <a:gd name="T15" fmla="*/ 1300 h 2400"/>
                    <a:gd name="T16" fmla="*/ 500 w 1000"/>
                    <a:gd name="T17" fmla="*/ 0 h 2400"/>
                    <a:gd name="T18" fmla="*/ 500 w 1000"/>
                    <a:gd name="T19" fmla="*/ 1600 h 2400"/>
                    <a:gd name="T20" fmla="*/ 200 w 1000"/>
                    <a:gd name="T21" fmla="*/ 1300 h 2400"/>
                    <a:gd name="T22" fmla="*/ 500 w 1000"/>
                    <a:gd name="T23" fmla="*/ 200 h 2400"/>
                    <a:gd name="T24" fmla="*/ 800 w 1000"/>
                    <a:gd name="T25" fmla="*/ 1300 h 2400"/>
                    <a:gd name="T26" fmla="*/ 500 w 1000"/>
                    <a:gd name="T27" fmla="*/ 1600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2400">
                      <a:moveTo>
                        <a:pt x="500" y="0"/>
                      </a:moveTo>
                      <a:cubicBezTo>
                        <a:pt x="6" y="0"/>
                        <a:pt x="0" y="1287"/>
                        <a:pt x="0" y="1300"/>
                      </a:cubicBezTo>
                      <a:cubicBezTo>
                        <a:pt x="0" y="1541"/>
                        <a:pt x="172" y="1743"/>
                        <a:pt x="400" y="1790"/>
                      </a:cubicBezTo>
                      <a:cubicBezTo>
                        <a:pt x="400" y="2300"/>
                        <a:pt x="400" y="2300"/>
                        <a:pt x="400" y="2300"/>
                      </a:cubicBezTo>
                      <a:cubicBezTo>
                        <a:pt x="400" y="2355"/>
                        <a:pt x="445" y="2400"/>
                        <a:pt x="500" y="2400"/>
                      </a:cubicBezTo>
                      <a:cubicBezTo>
                        <a:pt x="555" y="2400"/>
                        <a:pt x="600" y="2355"/>
                        <a:pt x="600" y="2300"/>
                      </a:cubicBezTo>
                      <a:cubicBezTo>
                        <a:pt x="600" y="1790"/>
                        <a:pt x="600" y="1790"/>
                        <a:pt x="600" y="1790"/>
                      </a:cubicBezTo>
                      <a:cubicBezTo>
                        <a:pt x="828" y="1743"/>
                        <a:pt x="1000" y="1541"/>
                        <a:pt x="1000" y="1300"/>
                      </a:cubicBezTo>
                      <a:cubicBezTo>
                        <a:pt x="1000" y="1287"/>
                        <a:pt x="994" y="0"/>
                        <a:pt x="500" y="0"/>
                      </a:cubicBezTo>
                      <a:close/>
                      <a:moveTo>
                        <a:pt x="500" y="1600"/>
                      </a:moveTo>
                      <a:cubicBezTo>
                        <a:pt x="335" y="1600"/>
                        <a:pt x="200" y="1465"/>
                        <a:pt x="200" y="1300"/>
                      </a:cubicBezTo>
                      <a:cubicBezTo>
                        <a:pt x="200" y="802"/>
                        <a:pt x="334" y="200"/>
                        <a:pt x="500" y="200"/>
                      </a:cubicBezTo>
                      <a:cubicBezTo>
                        <a:pt x="666" y="200"/>
                        <a:pt x="800" y="802"/>
                        <a:pt x="800" y="1300"/>
                      </a:cubicBezTo>
                      <a:cubicBezTo>
                        <a:pt x="800" y="1465"/>
                        <a:pt x="665" y="1600"/>
                        <a:pt x="500" y="1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3" name="Freeform 19">
                  <a:extLst>
                    <a:ext uri="{FF2B5EF4-FFF2-40B4-BE49-F238E27FC236}">
                      <a16:creationId xmlns:a16="http://schemas.microsoft.com/office/drawing/2014/main" xmlns="" id="{CFDF85DF-FEEC-4392-9B37-A8D0DF812229}"/>
                    </a:ext>
                  </a:extLst>
                </p:cNvPr>
                <p:cNvSpPr>
                  <a:spLocks/>
                </p:cNvSpPr>
                <p:nvPr/>
              </p:nvSpPr>
              <p:spPr bwMode="auto">
                <a:xfrm>
                  <a:off x="996950" y="2114550"/>
                  <a:ext cx="87312" cy="114300"/>
                </a:xfrm>
                <a:custGeom>
                  <a:avLst/>
                  <a:gdLst>
                    <a:gd name="T0" fmla="*/ 500 w 600"/>
                    <a:gd name="T1" fmla="*/ 0 h 800"/>
                    <a:gd name="T2" fmla="*/ 100 w 600"/>
                    <a:gd name="T3" fmla="*/ 0 h 800"/>
                    <a:gd name="T4" fmla="*/ 0 w 600"/>
                    <a:gd name="T5" fmla="*/ 100 h 800"/>
                    <a:gd name="T6" fmla="*/ 0 w 600"/>
                    <a:gd name="T7" fmla="*/ 300 h 800"/>
                    <a:gd name="T8" fmla="*/ 100 w 600"/>
                    <a:gd name="T9" fmla="*/ 400 h 800"/>
                    <a:gd name="T10" fmla="*/ 200 w 600"/>
                    <a:gd name="T11" fmla="*/ 300 h 800"/>
                    <a:gd name="T12" fmla="*/ 200 w 600"/>
                    <a:gd name="T13" fmla="*/ 200 h 800"/>
                    <a:gd name="T14" fmla="*/ 400 w 600"/>
                    <a:gd name="T15" fmla="*/ 200 h 800"/>
                    <a:gd name="T16" fmla="*/ 400 w 600"/>
                    <a:gd name="T17" fmla="*/ 700 h 800"/>
                    <a:gd name="T18" fmla="*/ 500 w 600"/>
                    <a:gd name="T19" fmla="*/ 800 h 800"/>
                    <a:gd name="T20" fmla="*/ 600 w 600"/>
                    <a:gd name="T21" fmla="*/ 700 h 800"/>
                    <a:gd name="T22" fmla="*/ 600 w 600"/>
                    <a:gd name="T23" fmla="*/ 100 h 800"/>
                    <a:gd name="T24" fmla="*/ 500 w 600"/>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800">
                      <a:moveTo>
                        <a:pt x="500" y="0"/>
                      </a:moveTo>
                      <a:cubicBezTo>
                        <a:pt x="100" y="0"/>
                        <a:pt x="100" y="0"/>
                        <a:pt x="100" y="0"/>
                      </a:cubicBezTo>
                      <a:cubicBezTo>
                        <a:pt x="45" y="0"/>
                        <a:pt x="0" y="45"/>
                        <a:pt x="0" y="100"/>
                      </a:cubicBezTo>
                      <a:cubicBezTo>
                        <a:pt x="0" y="300"/>
                        <a:pt x="0" y="300"/>
                        <a:pt x="0" y="300"/>
                      </a:cubicBezTo>
                      <a:cubicBezTo>
                        <a:pt x="0" y="355"/>
                        <a:pt x="45" y="400"/>
                        <a:pt x="100" y="400"/>
                      </a:cubicBezTo>
                      <a:cubicBezTo>
                        <a:pt x="155" y="400"/>
                        <a:pt x="200" y="355"/>
                        <a:pt x="200" y="300"/>
                      </a:cubicBezTo>
                      <a:cubicBezTo>
                        <a:pt x="200" y="200"/>
                        <a:pt x="200" y="200"/>
                        <a:pt x="200" y="200"/>
                      </a:cubicBezTo>
                      <a:cubicBezTo>
                        <a:pt x="400" y="200"/>
                        <a:pt x="400" y="200"/>
                        <a:pt x="400" y="200"/>
                      </a:cubicBezTo>
                      <a:cubicBezTo>
                        <a:pt x="400" y="700"/>
                        <a:pt x="400" y="700"/>
                        <a:pt x="400" y="700"/>
                      </a:cubicBezTo>
                      <a:cubicBezTo>
                        <a:pt x="400" y="755"/>
                        <a:pt x="445" y="800"/>
                        <a:pt x="500" y="800"/>
                      </a:cubicBezTo>
                      <a:cubicBezTo>
                        <a:pt x="555" y="800"/>
                        <a:pt x="600" y="755"/>
                        <a:pt x="600" y="700"/>
                      </a:cubicBezTo>
                      <a:cubicBezTo>
                        <a:pt x="600" y="100"/>
                        <a:pt x="600" y="100"/>
                        <a:pt x="600" y="100"/>
                      </a:cubicBezTo>
                      <a:cubicBezTo>
                        <a:pt x="600" y="45"/>
                        <a:pt x="555" y="0"/>
                        <a:pt x="5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4" name="Freeform 20">
                  <a:extLst>
                    <a:ext uri="{FF2B5EF4-FFF2-40B4-BE49-F238E27FC236}">
                      <a16:creationId xmlns:a16="http://schemas.microsoft.com/office/drawing/2014/main" xmlns="" id="{C6B7E757-F657-4C8D-837A-D0E67F27ED5B}"/>
                    </a:ext>
                  </a:extLst>
                </p:cNvPr>
                <p:cNvSpPr>
                  <a:spLocks noEditPoints="1"/>
                </p:cNvSpPr>
                <p:nvPr/>
              </p:nvSpPr>
              <p:spPr bwMode="auto">
                <a:xfrm>
                  <a:off x="1604963" y="1941513"/>
                  <a:ext cx="85725"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5" name="Freeform 21">
                  <a:extLst>
                    <a:ext uri="{FF2B5EF4-FFF2-40B4-BE49-F238E27FC236}">
                      <a16:creationId xmlns:a16="http://schemas.microsoft.com/office/drawing/2014/main" xmlns="" id="{1D8AC800-3BD6-4B5C-ADE7-E63BD1945B62}"/>
                    </a:ext>
                  </a:extLst>
                </p:cNvPr>
                <p:cNvSpPr>
                  <a:spLocks noEditPoints="1"/>
                </p:cNvSpPr>
                <p:nvPr/>
              </p:nvSpPr>
              <p:spPr bwMode="auto">
                <a:xfrm>
                  <a:off x="996950" y="1941513"/>
                  <a:ext cx="87312" cy="114300"/>
                </a:xfrm>
                <a:custGeom>
                  <a:avLst/>
                  <a:gdLst>
                    <a:gd name="T0" fmla="*/ 500 w 600"/>
                    <a:gd name="T1" fmla="*/ 0 h 800"/>
                    <a:gd name="T2" fmla="*/ 100 w 600"/>
                    <a:gd name="T3" fmla="*/ 0 h 800"/>
                    <a:gd name="T4" fmla="*/ 0 w 600"/>
                    <a:gd name="T5" fmla="*/ 100 h 800"/>
                    <a:gd name="T6" fmla="*/ 0 w 600"/>
                    <a:gd name="T7" fmla="*/ 700 h 800"/>
                    <a:gd name="T8" fmla="*/ 100 w 600"/>
                    <a:gd name="T9" fmla="*/ 800 h 800"/>
                    <a:gd name="T10" fmla="*/ 500 w 600"/>
                    <a:gd name="T11" fmla="*/ 800 h 800"/>
                    <a:gd name="T12" fmla="*/ 600 w 600"/>
                    <a:gd name="T13" fmla="*/ 700 h 800"/>
                    <a:gd name="T14" fmla="*/ 600 w 600"/>
                    <a:gd name="T15" fmla="*/ 100 h 800"/>
                    <a:gd name="T16" fmla="*/ 500 w 600"/>
                    <a:gd name="T17" fmla="*/ 0 h 800"/>
                    <a:gd name="T18" fmla="*/ 400 w 600"/>
                    <a:gd name="T19" fmla="*/ 600 h 800"/>
                    <a:gd name="T20" fmla="*/ 200 w 600"/>
                    <a:gd name="T21" fmla="*/ 600 h 800"/>
                    <a:gd name="T22" fmla="*/ 200 w 600"/>
                    <a:gd name="T23" fmla="*/ 200 h 800"/>
                    <a:gd name="T24" fmla="*/ 400 w 600"/>
                    <a:gd name="T25" fmla="*/ 200 h 800"/>
                    <a:gd name="T26" fmla="*/ 400 w 600"/>
                    <a:gd name="T27" fmla="*/ 6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500" y="0"/>
                      </a:moveTo>
                      <a:cubicBezTo>
                        <a:pt x="100" y="0"/>
                        <a:pt x="100" y="0"/>
                        <a:pt x="100" y="0"/>
                      </a:cubicBezTo>
                      <a:cubicBezTo>
                        <a:pt x="45" y="0"/>
                        <a:pt x="0" y="45"/>
                        <a:pt x="0" y="100"/>
                      </a:cubicBezTo>
                      <a:cubicBezTo>
                        <a:pt x="0" y="700"/>
                        <a:pt x="0" y="700"/>
                        <a:pt x="0" y="700"/>
                      </a:cubicBez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lose/>
                      <a:moveTo>
                        <a:pt x="400" y="600"/>
                      </a:moveTo>
                      <a:cubicBezTo>
                        <a:pt x="200" y="600"/>
                        <a:pt x="200" y="600"/>
                        <a:pt x="200" y="600"/>
                      </a:cubicBezTo>
                      <a:cubicBezTo>
                        <a:pt x="200" y="200"/>
                        <a:pt x="200" y="200"/>
                        <a:pt x="200" y="200"/>
                      </a:cubicBezTo>
                      <a:cubicBezTo>
                        <a:pt x="400" y="200"/>
                        <a:pt x="400" y="200"/>
                        <a:pt x="400" y="200"/>
                      </a:cubicBezTo>
                      <a:cubicBezTo>
                        <a:pt x="400" y="600"/>
                        <a:pt x="400" y="600"/>
                        <a:pt x="400" y="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6" name="Freeform 22">
                  <a:extLst>
                    <a:ext uri="{FF2B5EF4-FFF2-40B4-BE49-F238E27FC236}">
                      <a16:creationId xmlns:a16="http://schemas.microsoft.com/office/drawing/2014/main" xmlns="" id="{D6ED1284-46E9-4774-94BE-4941C7503646}"/>
                    </a:ext>
                  </a:extLst>
                </p:cNvPr>
                <p:cNvSpPr>
                  <a:spLocks noEditPoints="1"/>
                </p:cNvSpPr>
                <p:nvPr/>
              </p:nvSpPr>
              <p:spPr bwMode="auto">
                <a:xfrm>
                  <a:off x="1373188" y="1941513"/>
                  <a:ext cx="87312"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8" name="Freeform 23">
                  <a:extLst>
                    <a:ext uri="{FF2B5EF4-FFF2-40B4-BE49-F238E27FC236}">
                      <a16:creationId xmlns:a16="http://schemas.microsoft.com/office/drawing/2014/main" xmlns="" id="{F39B922E-4684-4598-AEC4-FCD99A22F1A8}"/>
                    </a:ext>
                  </a:extLst>
                </p:cNvPr>
                <p:cNvSpPr>
                  <a:spLocks noEditPoints="1"/>
                </p:cNvSpPr>
                <p:nvPr/>
              </p:nvSpPr>
              <p:spPr bwMode="auto">
                <a:xfrm>
                  <a:off x="1574800" y="1854200"/>
                  <a:ext cx="203200" cy="692150"/>
                </a:xfrm>
                <a:custGeom>
                  <a:avLst/>
                  <a:gdLst>
                    <a:gd name="T0" fmla="*/ 1300 w 1400"/>
                    <a:gd name="T1" fmla="*/ 0 h 4800"/>
                    <a:gd name="T2" fmla="*/ 100 w 1400"/>
                    <a:gd name="T3" fmla="*/ 0 h 4800"/>
                    <a:gd name="T4" fmla="*/ 0 w 1400"/>
                    <a:gd name="T5" fmla="*/ 100 h 4800"/>
                    <a:gd name="T6" fmla="*/ 100 w 1400"/>
                    <a:gd name="T7" fmla="*/ 200 h 4800"/>
                    <a:gd name="T8" fmla="*/ 1200 w 1400"/>
                    <a:gd name="T9" fmla="*/ 200 h 4800"/>
                    <a:gd name="T10" fmla="*/ 1200 w 1400"/>
                    <a:gd name="T11" fmla="*/ 4218 h 4800"/>
                    <a:gd name="T12" fmla="*/ 1100 w 1400"/>
                    <a:gd name="T13" fmla="*/ 4200 h 4800"/>
                    <a:gd name="T14" fmla="*/ 1049 w 1400"/>
                    <a:gd name="T15" fmla="*/ 4204 h 4800"/>
                    <a:gd name="T16" fmla="*/ 700 w 1400"/>
                    <a:gd name="T17" fmla="*/ 4000 h 4800"/>
                    <a:gd name="T18" fmla="*/ 351 w 1400"/>
                    <a:gd name="T19" fmla="*/ 4204 h 4800"/>
                    <a:gd name="T20" fmla="*/ 300 w 1400"/>
                    <a:gd name="T21" fmla="*/ 4200 h 4800"/>
                    <a:gd name="T22" fmla="*/ 0 w 1400"/>
                    <a:gd name="T23" fmla="*/ 4500 h 4800"/>
                    <a:gd name="T24" fmla="*/ 300 w 1400"/>
                    <a:gd name="T25" fmla="*/ 4800 h 4800"/>
                    <a:gd name="T26" fmla="*/ 1100 w 1400"/>
                    <a:gd name="T27" fmla="*/ 4800 h 4800"/>
                    <a:gd name="T28" fmla="*/ 1400 w 1400"/>
                    <a:gd name="T29" fmla="*/ 4500 h 4800"/>
                    <a:gd name="T30" fmla="*/ 1400 w 1400"/>
                    <a:gd name="T31" fmla="*/ 100 h 4800"/>
                    <a:gd name="T32" fmla="*/ 1300 w 1400"/>
                    <a:gd name="T33" fmla="*/ 0 h 4800"/>
                    <a:gd name="T34" fmla="*/ 1100 w 1400"/>
                    <a:gd name="T35" fmla="*/ 4600 h 4800"/>
                    <a:gd name="T36" fmla="*/ 300 w 1400"/>
                    <a:gd name="T37" fmla="*/ 4600 h 4800"/>
                    <a:gd name="T38" fmla="*/ 200 w 1400"/>
                    <a:gd name="T39" fmla="*/ 4500 h 4800"/>
                    <a:gd name="T40" fmla="*/ 300 w 1400"/>
                    <a:gd name="T41" fmla="*/ 4400 h 4800"/>
                    <a:gd name="T42" fmla="*/ 354 w 1400"/>
                    <a:gd name="T43" fmla="*/ 4416 h 4800"/>
                    <a:gd name="T44" fmla="*/ 446 w 1400"/>
                    <a:gd name="T45" fmla="*/ 4425 h 4800"/>
                    <a:gd name="T46" fmla="*/ 506 w 1400"/>
                    <a:gd name="T47" fmla="*/ 4355 h 4800"/>
                    <a:gd name="T48" fmla="*/ 700 w 1400"/>
                    <a:gd name="T49" fmla="*/ 4200 h 4800"/>
                    <a:gd name="T50" fmla="*/ 894 w 1400"/>
                    <a:gd name="T51" fmla="*/ 4355 h 4800"/>
                    <a:gd name="T52" fmla="*/ 954 w 1400"/>
                    <a:gd name="T53" fmla="*/ 4425 h 4800"/>
                    <a:gd name="T54" fmla="*/ 1046 w 1400"/>
                    <a:gd name="T55" fmla="*/ 4416 h 4800"/>
                    <a:gd name="T56" fmla="*/ 1200 w 1400"/>
                    <a:gd name="T57" fmla="*/ 4500 h 4800"/>
                    <a:gd name="T58" fmla="*/ 1100 w 1400"/>
                    <a:gd name="T59" fmla="*/ 4600 h 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0" h="4800">
                      <a:moveTo>
                        <a:pt x="1300" y="0"/>
                      </a:moveTo>
                      <a:cubicBezTo>
                        <a:pt x="100" y="0"/>
                        <a:pt x="100" y="0"/>
                        <a:pt x="100" y="0"/>
                      </a:cubicBezTo>
                      <a:cubicBezTo>
                        <a:pt x="45" y="0"/>
                        <a:pt x="0" y="45"/>
                        <a:pt x="0" y="100"/>
                      </a:cubicBezTo>
                      <a:cubicBezTo>
                        <a:pt x="0" y="155"/>
                        <a:pt x="45" y="200"/>
                        <a:pt x="100" y="200"/>
                      </a:cubicBezTo>
                      <a:cubicBezTo>
                        <a:pt x="1200" y="200"/>
                        <a:pt x="1200" y="200"/>
                        <a:pt x="1200" y="200"/>
                      </a:cubicBezTo>
                      <a:cubicBezTo>
                        <a:pt x="1200" y="4218"/>
                        <a:pt x="1200" y="4218"/>
                        <a:pt x="1200" y="4218"/>
                      </a:cubicBezTo>
                      <a:cubicBezTo>
                        <a:pt x="1169" y="4207"/>
                        <a:pt x="1135" y="4200"/>
                        <a:pt x="1100" y="4200"/>
                      </a:cubicBezTo>
                      <a:cubicBezTo>
                        <a:pt x="1083" y="4200"/>
                        <a:pt x="1066" y="4201"/>
                        <a:pt x="1049" y="4204"/>
                      </a:cubicBezTo>
                      <a:cubicBezTo>
                        <a:pt x="980" y="4080"/>
                        <a:pt x="848" y="4000"/>
                        <a:pt x="700" y="4000"/>
                      </a:cubicBezTo>
                      <a:cubicBezTo>
                        <a:pt x="552" y="4000"/>
                        <a:pt x="420" y="4080"/>
                        <a:pt x="351" y="4204"/>
                      </a:cubicBezTo>
                      <a:cubicBezTo>
                        <a:pt x="335" y="4201"/>
                        <a:pt x="317" y="4200"/>
                        <a:pt x="300" y="4200"/>
                      </a:cubicBezTo>
                      <a:cubicBezTo>
                        <a:pt x="135" y="4200"/>
                        <a:pt x="0" y="4335"/>
                        <a:pt x="0" y="4500"/>
                      </a:cubicBezTo>
                      <a:cubicBezTo>
                        <a:pt x="0" y="4665"/>
                        <a:pt x="135" y="4800"/>
                        <a:pt x="300" y="4800"/>
                      </a:cubicBezTo>
                      <a:cubicBezTo>
                        <a:pt x="1100" y="4800"/>
                        <a:pt x="1100" y="4800"/>
                        <a:pt x="1100" y="4800"/>
                      </a:cubicBezTo>
                      <a:cubicBezTo>
                        <a:pt x="1265" y="4800"/>
                        <a:pt x="1400" y="4665"/>
                        <a:pt x="1400" y="4500"/>
                      </a:cubicBezTo>
                      <a:cubicBezTo>
                        <a:pt x="1400" y="100"/>
                        <a:pt x="1400" y="100"/>
                        <a:pt x="1400" y="100"/>
                      </a:cubicBezTo>
                      <a:cubicBezTo>
                        <a:pt x="1400" y="45"/>
                        <a:pt x="1355" y="0"/>
                        <a:pt x="1300" y="0"/>
                      </a:cubicBezTo>
                      <a:close/>
                      <a:moveTo>
                        <a:pt x="1100" y="4600"/>
                      </a:moveTo>
                      <a:cubicBezTo>
                        <a:pt x="300" y="4600"/>
                        <a:pt x="300" y="4600"/>
                        <a:pt x="300" y="4600"/>
                      </a:cubicBezTo>
                      <a:cubicBezTo>
                        <a:pt x="245" y="4600"/>
                        <a:pt x="200" y="4555"/>
                        <a:pt x="200" y="4500"/>
                      </a:cubicBezTo>
                      <a:cubicBezTo>
                        <a:pt x="200" y="4445"/>
                        <a:pt x="245" y="4400"/>
                        <a:pt x="300" y="4400"/>
                      </a:cubicBezTo>
                      <a:cubicBezTo>
                        <a:pt x="319" y="4400"/>
                        <a:pt x="337" y="4405"/>
                        <a:pt x="354" y="4416"/>
                      </a:cubicBezTo>
                      <a:cubicBezTo>
                        <a:pt x="382" y="4434"/>
                        <a:pt x="416" y="4437"/>
                        <a:pt x="446" y="4425"/>
                      </a:cubicBezTo>
                      <a:cubicBezTo>
                        <a:pt x="476" y="4413"/>
                        <a:pt x="499" y="4387"/>
                        <a:pt x="506" y="4355"/>
                      </a:cubicBezTo>
                      <a:cubicBezTo>
                        <a:pt x="527" y="4264"/>
                        <a:pt x="607" y="4200"/>
                        <a:pt x="700" y="4200"/>
                      </a:cubicBezTo>
                      <a:cubicBezTo>
                        <a:pt x="793" y="4200"/>
                        <a:pt x="873" y="4264"/>
                        <a:pt x="894" y="4355"/>
                      </a:cubicBezTo>
                      <a:cubicBezTo>
                        <a:pt x="902" y="4387"/>
                        <a:pt x="924" y="4413"/>
                        <a:pt x="954" y="4425"/>
                      </a:cubicBezTo>
                      <a:cubicBezTo>
                        <a:pt x="984" y="4437"/>
                        <a:pt x="1018" y="4434"/>
                        <a:pt x="1046" y="4416"/>
                      </a:cubicBezTo>
                      <a:cubicBezTo>
                        <a:pt x="1111" y="4374"/>
                        <a:pt x="1200" y="4426"/>
                        <a:pt x="1200" y="4500"/>
                      </a:cubicBezTo>
                      <a:cubicBezTo>
                        <a:pt x="1200" y="4555"/>
                        <a:pt x="1155" y="4600"/>
                        <a:pt x="1100" y="4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9" name="Freeform 24">
                  <a:extLst>
                    <a:ext uri="{FF2B5EF4-FFF2-40B4-BE49-F238E27FC236}">
                      <a16:creationId xmlns:a16="http://schemas.microsoft.com/office/drawing/2014/main" xmlns="" id="{A3422861-CCDD-4A37-A563-31FD7E57FA72}"/>
                    </a:ext>
                  </a:extLst>
                </p:cNvPr>
                <p:cNvSpPr>
                  <a:spLocks noEditPoints="1"/>
                </p:cNvSpPr>
                <p:nvPr/>
              </p:nvSpPr>
              <p:spPr bwMode="auto">
                <a:xfrm>
                  <a:off x="1373188" y="1768475"/>
                  <a:ext cx="87312"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0" name="Freeform 25">
                  <a:extLst>
                    <a:ext uri="{FF2B5EF4-FFF2-40B4-BE49-F238E27FC236}">
                      <a16:creationId xmlns:a16="http://schemas.microsoft.com/office/drawing/2014/main" xmlns="" id="{CCDC92A5-9FD6-4023-91C4-361C396008C4}"/>
                    </a:ext>
                  </a:extLst>
                </p:cNvPr>
                <p:cNvSpPr>
                  <a:spLocks noEditPoints="1"/>
                </p:cNvSpPr>
                <p:nvPr/>
              </p:nvSpPr>
              <p:spPr bwMode="auto">
                <a:xfrm>
                  <a:off x="1373188" y="2114550"/>
                  <a:ext cx="87312"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1" name="Freeform 26">
                  <a:extLst>
                    <a:ext uri="{FF2B5EF4-FFF2-40B4-BE49-F238E27FC236}">
                      <a16:creationId xmlns:a16="http://schemas.microsoft.com/office/drawing/2014/main" xmlns="" id="{4668A30D-38B0-44CB-951F-A274209EDED5}"/>
                    </a:ext>
                  </a:extLst>
                </p:cNvPr>
                <p:cNvSpPr>
                  <a:spLocks noEditPoints="1"/>
                </p:cNvSpPr>
                <p:nvPr/>
              </p:nvSpPr>
              <p:spPr bwMode="auto">
                <a:xfrm>
                  <a:off x="1228725" y="1768475"/>
                  <a:ext cx="85725"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2" name="Freeform 27">
                  <a:extLst>
                    <a:ext uri="{FF2B5EF4-FFF2-40B4-BE49-F238E27FC236}">
                      <a16:creationId xmlns:a16="http://schemas.microsoft.com/office/drawing/2014/main" xmlns="" id="{3792FCA3-4B5E-41C3-B1DA-FC0D00349D08}"/>
                    </a:ext>
                  </a:extLst>
                </p:cNvPr>
                <p:cNvSpPr>
                  <a:spLocks/>
                </p:cNvSpPr>
                <p:nvPr/>
              </p:nvSpPr>
              <p:spPr bwMode="auto">
                <a:xfrm>
                  <a:off x="1328738" y="2371725"/>
                  <a:ext cx="30162" cy="30162"/>
                </a:xfrm>
                <a:custGeom>
                  <a:avLst/>
                  <a:gdLst>
                    <a:gd name="T0" fmla="*/ 29 w 200"/>
                    <a:gd name="T1" fmla="*/ 37 h 208"/>
                    <a:gd name="T2" fmla="*/ 0 w 200"/>
                    <a:gd name="T3" fmla="*/ 108 h 208"/>
                    <a:gd name="T4" fmla="*/ 29 w 200"/>
                    <a:gd name="T5" fmla="*/ 179 h 208"/>
                    <a:gd name="T6" fmla="*/ 100 w 200"/>
                    <a:gd name="T7" fmla="*/ 208 h 208"/>
                    <a:gd name="T8" fmla="*/ 171 w 200"/>
                    <a:gd name="T9" fmla="*/ 179 h 208"/>
                    <a:gd name="T10" fmla="*/ 200 w 200"/>
                    <a:gd name="T11" fmla="*/ 108 h 208"/>
                    <a:gd name="T12" fmla="*/ 171 w 200"/>
                    <a:gd name="T13" fmla="*/ 37 h 208"/>
                    <a:gd name="T14" fmla="*/ 29 w 200"/>
                    <a:gd name="T15" fmla="*/ 37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208">
                      <a:moveTo>
                        <a:pt x="29" y="37"/>
                      </a:moveTo>
                      <a:cubicBezTo>
                        <a:pt x="11" y="56"/>
                        <a:pt x="0" y="82"/>
                        <a:pt x="0" y="108"/>
                      </a:cubicBezTo>
                      <a:cubicBezTo>
                        <a:pt x="0" y="134"/>
                        <a:pt x="11" y="160"/>
                        <a:pt x="29" y="179"/>
                      </a:cubicBezTo>
                      <a:cubicBezTo>
                        <a:pt x="48" y="197"/>
                        <a:pt x="74" y="208"/>
                        <a:pt x="100" y="208"/>
                      </a:cubicBezTo>
                      <a:cubicBezTo>
                        <a:pt x="126" y="208"/>
                        <a:pt x="152" y="197"/>
                        <a:pt x="171" y="179"/>
                      </a:cubicBezTo>
                      <a:cubicBezTo>
                        <a:pt x="189" y="160"/>
                        <a:pt x="200" y="134"/>
                        <a:pt x="200" y="108"/>
                      </a:cubicBezTo>
                      <a:cubicBezTo>
                        <a:pt x="200" y="82"/>
                        <a:pt x="189" y="56"/>
                        <a:pt x="171" y="37"/>
                      </a:cubicBezTo>
                      <a:cubicBezTo>
                        <a:pt x="133" y="0"/>
                        <a:pt x="67" y="0"/>
                        <a:pt x="29"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3" name="Freeform 28">
                  <a:extLst>
                    <a:ext uri="{FF2B5EF4-FFF2-40B4-BE49-F238E27FC236}">
                      <a16:creationId xmlns:a16="http://schemas.microsoft.com/office/drawing/2014/main" xmlns="" id="{88CBF256-4799-47F1-8E94-6008B2670C44}"/>
                    </a:ext>
                  </a:extLst>
                </p:cNvPr>
                <p:cNvSpPr>
                  <a:spLocks noEditPoints="1"/>
                </p:cNvSpPr>
                <p:nvPr/>
              </p:nvSpPr>
              <p:spPr bwMode="auto">
                <a:xfrm>
                  <a:off x="1228725" y="2114550"/>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4" name="Freeform 29">
                  <a:extLst>
                    <a:ext uri="{FF2B5EF4-FFF2-40B4-BE49-F238E27FC236}">
                      <a16:creationId xmlns:a16="http://schemas.microsoft.com/office/drawing/2014/main" xmlns="" id="{63C3FF41-7AE1-49DE-89EE-91360370D6A1}"/>
                    </a:ext>
                  </a:extLst>
                </p:cNvPr>
                <p:cNvSpPr>
                  <a:spLocks/>
                </p:cNvSpPr>
                <p:nvPr/>
              </p:nvSpPr>
              <p:spPr bwMode="auto">
                <a:xfrm>
                  <a:off x="1198563" y="2287588"/>
                  <a:ext cx="290512" cy="173037"/>
                </a:xfrm>
                <a:custGeom>
                  <a:avLst/>
                  <a:gdLst>
                    <a:gd name="T0" fmla="*/ 0 w 2000"/>
                    <a:gd name="T1" fmla="*/ 100 h 1200"/>
                    <a:gd name="T2" fmla="*/ 100 w 2000"/>
                    <a:gd name="T3" fmla="*/ 200 h 1200"/>
                    <a:gd name="T4" fmla="*/ 400 w 2000"/>
                    <a:gd name="T5" fmla="*/ 200 h 1200"/>
                    <a:gd name="T6" fmla="*/ 400 w 2000"/>
                    <a:gd name="T7" fmla="*/ 1100 h 1200"/>
                    <a:gd name="T8" fmla="*/ 500 w 2000"/>
                    <a:gd name="T9" fmla="*/ 1200 h 1200"/>
                    <a:gd name="T10" fmla="*/ 600 w 2000"/>
                    <a:gd name="T11" fmla="*/ 1100 h 1200"/>
                    <a:gd name="T12" fmla="*/ 600 w 2000"/>
                    <a:gd name="T13" fmla="*/ 200 h 1200"/>
                    <a:gd name="T14" fmla="*/ 1400 w 2000"/>
                    <a:gd name="T15" fmla="*/ 200 h 1200"/>
                    <a:gd name="T16" fmla="*/ 1400 w 2000"/>
                    <a:gd name="T17" fmla="*/ 1100 h 1200"/>
                    <a:gd name="T18" fmla="*/ 1500 w 2000"/>
                    <a:gd name="T19" fmla="*/ 1200 h 1200"/>
                    <a:gd name="T20" fmla="*/ 1600 w 2000"/>
                    <a:gd name="T21" fmla="*/ 1100 h 1200"/>
                    <a:gd name="T22" fmla="*/ 1600 w 2000"/>
                    <a:gd name="T23" fmla="*/ 200 h 1200"/>
                    <a:gd name="T24" fmla="*/ 1900 w 2000"/>
                    <a:gd name="T25" fmla="*/ 200 h 1200"/>
                    <a:gd name="T26" fmla="*/ 2000 w 2000"/>
                    <a:gd name="T27" fmla="*/ 100 h 1200"/>
                    <a:gd name="T28" fmla="*/ 1900 w 2000"/>
                    <a:gd name="T29" fmla="*/ 0 h 1200"/>
                    <a:gd name="T30" fmla="*/ 100 w 2000"/>
                    <a:gd name="T31" fmla="*/ 0 h 1200"/>
                    <a:gd name="T32" fmla="*/ 0 w 2000"/>
                    <a:gd name="T33" fmla="*/ 1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 h="1200">
                      <a:moveTo>
                        <a:pt x="0" y="100"/>
                      </a:moveTo>
                      <a:cubicBezTo>
                        <a:pt x="0" y="155"/>
                        <a:pt x="45" y="200"/>
                        <a:pt x="100" y="200"/>
                      </a:cubicBezTo>
                      <a:cubicBezTo>
                        <a:pt x="400" y="200"/>
                        <a:pt x="400" y="200"/>
                        <a:pt x="400" y="200"/>
                      </a:cubicBezTo>
                      <a:cubicBezTo>
                        <a:pt x="400" y="1100"/>
                        <a:pt x="400" y="1100"/>
                        <a:pt x="400" y="1100"/>
                      </a:cubicBezTo>
                      <a:cubicBezTo>
                        <a:pt x="400" y="1155"/>
                        <a:pt x="445" y="1200"/>
                        <a:pt x="500" y="1200"/>
                      </a:cubicBezTo>
                      <a:cubicBezTo>
                        <a:pt x="555" y="1200"/>
                        <a:pt x="600" y="1155"/>
                        <a:pt x="600" y="1100"/>
                      </a:cubicBezTo>
                      <a:cubicBezTo>
                        <a:pt x="600" y="200"/>
                        <a:pt x="600" y="200"/>
                        <a:pt x="600" y="200"/>
                      </a:cubicBezTo>
                      <a:cubicBezTo>
                        <a:pt x="1400" y="200"/>
                        <a:pt x="1400" y="200"/>
                        <a:pt x="1400" y="200"/>
                      </a:cubicBezTo>
                      <a:cubicBezTo>
                        <a:pt x="1400" y="1100"/>
                        <a:pt x="1400" y="1100"/>
                        <a:pt x="1400" y="1100"/>
                      </a:cubicBezTo>
                      <a:cubicBezTo>
                        <a:pt x="1400" y="1155"/>
                        <a:pt x="1445" y="1200"/>
                        <a:pt x="1500" y="1200"/>
                      </a:cubicBezTo>
                      <a:cubicBezTo>
                        <a:pt x="1555" y="1200"/>
                        <a:pt x="1600" y="1155"/>
                        <a:pt x="1600" y="1100"/>
                      </a:cubicBezTo>
                      <a:cubicBezTo>
                        <a:pt x="1600" y="200"/>
                        <a:pt x="1600" y="200"/>
                        <a:pt x="1600" y="200"/>
                      </a:cubicBezTo>
                      <a:cubicBezTo>
                        <a:pt x="1900" y="200"/>
                        <a:pt x="1900" y="200"/>
                        <a:pt x="1900" y="200"/>
                      </a:cubicBezTo>
                      <a:cubicBezTo>
                        <a:pt x="1955" y="200"/>
                        <a:pt x="2000" y="155"/>
                        <a:pt x="2000" y="100"/>
                      </a:cubicBezTo>
                      <a:cubicBezTo>
                        <a:pt x="2000" y="45"/>
                        <a:pt x="1955" y="0"/>
                        <a:pt x="1900" y="0"/>
                      </a:cubicBezTo>
                      <a:cubicBezTo>
                        <a:pt x="100" y="0"/>
                        <a:pt x="100" y="0"/>
                        <a:pt x="100" y="0"/>
                      </a:cubicBezTo>
                      <a:cubicBezTo>
                        <a:pt x="45" y="0"/>
                        <a:pt x="0" y="45"/>
                        <a:pt x="0"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5" name="Freeform 30">
                  <a:extLst>
                    <a:ext uri="{FF2B5EF4-FFF2-40B4-BE49-F238E27FC236}">
                      <a16:creationId xmlns:a16="http://schemas.microsoft.com/office/drawing/2014/main" xmlns="" id="{CA886419-D79F-4B06-89E1-77E15BE5F18E}"/>
                    </a:ext>
                  </a:extLst>
                </p:cNvPr>
                <p:cNvSpPr>
                  <a:spLocks noEditPoints="1"/>
                </p:cNvSpPr>
                <p:nvPr/>
              </p:nvSpPr>
              <p:spPr bwMode="auto">
                <a:xfrm>
                  <a:off x="1604963" y="2114550"/>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6" name="Freeform 31">
                  <a:extLst>
                    <a:ext uri="{FF2B5EF4-FFF2-40B4-BE49-F238E27FC236}">
                      <a16:creationId xmlns:a16="http://schemas.microsoft.com/office/drawing/2014/main" xmlns="" id="{6A500D53-185B-41C3-8EDA-331618E2772A}"/>
                    </a:ext>
                  </a:extLst>
                </p:cNvPr>
                <p:cNvSpPr>
                  <a:spLocks/>
                </p:cNvSpPr>
                <p:nvPr/>
              </p:nvSpPr>
              <p:spPr bwMode="auto">
                <a:xfrm>
                  <a:off x="1141413" y="1681163"/>
                  <a:ext cx="404812" cy="779462"/>
                </a:xfrm>
                <a:custGeom>
                  <a:avLst/>
                  <a:gdLst>
                    <a:gd name="T0" fmla="*/ 2700 w 2800"/>
                    <a:gd name="T1" fmla="*/ 0 h 5400"/>
                    <a:gd name="T2" fmla="*/ 100 w 2800"/>
                    <a:gd name="T3" fmla="*/ 0 h 5400"/>
                    <a:gd name="T4" fmla="*/ 0 w 2800"/>
                    <a:gd name="T5" fmla="*/ 100 h 5400"/>
                    <a:gd name="T6" fmla="*/ 0 w 2800"/>
                    <a:gd name="T7" fmla="*/ 5300 h 5400"/>
                    <a:gd name="T8" fmla="*/ 100 w 2800"/>
                    <a:gd name="T9" fmla="*/ 5400 h 5400"/>
                    <a:gd name="T10" fmla="*/ 200 w 2800"/>
                    <a:gd name="T11" fmla="*/ 5300 h 5400"/>
                    <a:gd name="T12" fmla="*/ 200 w 2800"/>
                    <a:gd name="T13" fmla="*/ 200 h 5400"/>
                    <a:gd name="T14" fmla="*/ 2600 w 2800"/>
                    <a:gd name="T15" fmla="*/ 200 h 5400"/>
                    <a:gd name="T16" fmla="*/ 2600 w 2800"/>
                    <a:gd name="T17" fmla="*/ 5300 h 5400"/>
                    <a:gd name="T18" fmla="*/ 2700 w 2800"/>
                    <a:gd name="T19" fmla="*/ 5400 h 5400"/>
                    <a:gd name="T20" fmla="*/ 2800 w 2800"/>
                    <a:gd name="T21" fmla="*/ 5300 h 5400"/>
                    <a:gd name="T22" fmla="*/ 2800 w 2800"/>
                    <a:gd name="T23" fmla="*/ 100 h 5400"/>
                    <a:gd name="T24" fmla="*/ 2700 w 2800"/>
                    <a:gd name="T25" fmla="*/ 0 h 5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0" h="5400">
                      <a:moveTo>
                        <a:pt x="2700" y="0"/>
                      </a:moveTo>
                      <a:cubicBezTo>
                        <a:pt x="100" y="0"/>
                        <a:pt x="100" y="0"/>
                        <a:pt x="100" y="0"/>
                      </a:cubicBezTo>
                      <a:cubicBezTo>
                        <a:pt x="45" y="0"/>
                        <a:pt x="0" y="45"/>
                        <a:pt x="0" y="100"/>
                      </a:cubicBezTo>
                      <a:cubicBezTo>
                        <a:pt x="0" y="5300"/>
                        <a:pt x="0" y="5300"/>
                        <a:pt x="0" y="5300"/>
                      </a:cubicBezTo>
                      <a:cubicBezTo>
                        <a:pt x="0" y="5355"/>
                        <a:pt x="45" y="5400"/>
                        <a:pt x="100" y="5400"/>
                      </a:cubicBezTo>
                      <a:cubicBezTo>
                        <a:pt x="155" y="5400"/>
                        <a:pt x="200" y="5355"/>
                        <a:pt x="200" y="5300"/>
                      </a:cubicBezTo>
                      <a:cubicBezTo>
                        <a:pt x="200" y="200"/>
                        <a:pt x="200" y="200"/>
                        <a:pt x="200" y="200"/>
                      </a:cubicBezTo>
                      <a:cubicBezTo>
                        <a:pt x="2600" y="200"/>
                        <a:pt x="2600" y="200"/>
                        <a:pt x="2600" y="200"/>
                      </a:cubicBezTo>
                      <a:cubicBezTo>
                        <a:pt x="2600" y="5300"/>
                        <a:pt x="2600" y="5300"/>
                        <a:pt x="2600" y="5300"/>
                      </a:cubicBezTo>
                      <a:cubicBezTo>
                        <a:pt x="2600" y="5355"/>
                        <a:pt x="2645" y="5400"/>
                        <a:pt x="2700" y="5400"/>
                      </a:cubicBezTo>
                      <a:cubicBezTo>
                        <a:pt x="2755" y="5400"/>
                        <a:pt x="2800" y="5355"/>
                        <a:pt x="2800" y="5300"/>
                      </a:cubicBezTo>
                      <a:cubicBezTo>
                        <a:pt x="2800" y="100"/>
                        <a:pt x="2800" y="100"/>
                        <a:pt x="2800" y="100"/>
                      </a:cubicBezTo>
                      <a:cubicBezTo>
                        <a:pt x="2800" y="45"/>
                        <a:pt x="2755" y="0"/>
                        <a:pt x="27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grpSp>
      <p:sp>
        <p:nvSpPr>
          <p:cNvPr id="47" name="Title 25">
            <a:extLst>
              <a:ext uri="{FF2B5EF4-FFF2-40B4-BE49-F238E27FC236}">
                <a16:creationId xmlns:a16="http://schemas.microsoft.com/office/drawing/2014/main" xmlns="" id="{CEAB0380-432F-4AAB-99E9-FF7C232AE667}"/>
              </a:ext>
            </a:extLst>
          </p:cNvPr>
          <p:cNvSpPr txBox="1">
            <a:spLocks/>
          </p:cNvSpPr>
          <p:nvPr/>
        </p:nvSpPr>
        <p:spPr>
          <a:xfrm>
            <a:off x="483730" y="372014"/>
            <a:ext cx="10969943" cy="711081"/>
          </a:xfrm>
          <a:prstGeom prst="rect">
            <a:avLst/>
          </a:prstGeom>
        </p:spPr>
        <p:txBody>
          <a:bodyPr vert="horz" lIns="0" tIns="60949" rIns="0" bIns="60949" rtlCol="0" anchor="ctr">
            <a:normAutofit fontScale="62500" lnSpcReduction="20000"/>
          </a:bodyPr>
          <a:lstStyle>
            <a:lvl1pPr algn="l" defTabSz="1218987" rtl="0" eaLnBrk="1" latinLnBrk="0" hangingPunct="1">
              <a:spcBef>
                <a:spcPct val="0"/>
              </a:spcBef>
              <a:buNone/>
              <a:defRPr sz="3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IN" dirty="0" smtClean="0"/>
              <a:t>Desarrollo – </a:t>
            </a:r>
            <a:r>
              <a:rPr lang="en-IN" b="0" dirty="0" smtClean="0"/>
              <a:t>Propuesta de Modelo para Establecer Gobierno y Gestión DGT</a:t>
            </a:r>
            <a:endParaRPr lang="en-IN" b="0" dirty="0"/>
          </a:p>
        </p:txBody>
      </p:sp>
      <p:sp>
        <p:nvSpPr>
          <p:cNvPr id="48" name="TextBox 137">
            <a:extLst>
              <a:ext uri="{FF2B5EF4-FFF2-40B4-BE49-F238E27FC236}">
                <a16:creationId xmlns:a16="http://schemas.microsoft.com/office/drawing/2014/main" xmlns="" id="{4A898F8F-ACDC-49FE-AA30-F9FC1439D520}"/>
              </a:ext>
            </a:extLst>
          </p:cNvPr>
          <p:cNvSpPr txBox="1"/>
          <p:nvPr/>
        </p:nvSpPr>
        <p:spPr>
          <a:xfrm>
            <a:off x="1269875" y="1124744"/>
            <a:ext cx="10322931" cy="498598"/>
          </a:xfrm>
          <a:prstGeom prst="rect">
            <a:avLst/>
          </a:prstGeom>
          <a:noFill/>
        </p:spPr>
        <p:txBody>
          <a:bodyPr wrap="square" lIns="0" rIns="0" rtlCol="0" anchor="t">
            <a:spAutoFit/>
          </a:bodyPr>
          <a:lstStyle/>
          <a:p>
            <a:pPr>
              <a:lnSpc>
                <a:spcPct val="110000"/>
              </a:lnSpc>
            </a:pPr>
            <a:r>
              <a:rPr lang="en-US" b="1" kern="0" dirty="0" smtClean="0">
                <a:solidFill>
                  <a:schemeClr val="tx1">
                    <a:lumMod val="65000"/>
                    <a:lumOff val="35000"/>
                  </a:schemeClr>
                </a:solidFill>
                <a:latin typeface="Arial" panose="020B0604020202020204" pitchFamily="34" charset="0"/>
                <a:cs typeface="Arial" panose="020B0604020202020204" pitchFamily="34" charset="0"/>
              </a:rPr>
              <a:t>Mapeo y Priorización de Procesos</a:t>
            </a:r>
            <a:endParaRPr lang="en-IN" sz="2000" b="1" dirty="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29" name="28 Tabla"/>
          <p:cNvGraphicFramePr>
            <a:graphicFrameLocks noGrp="1"/>
          </p:cNvGraphicFramePr>
          <p:nvPr>
            <p:extLst>
              <p:ext uri="{D42A27DB-BD31-4B8C-83A1-F6EECF244321}">
                <p14:modId xmlns:p14="http://schemas.microsoft.com/office/powerpoint/2010/main" val="1629842155"/>
              </p:ext>
            </p:extLst>
          </p:nvPr>
        </p:nvGraphicFramePr>
        <p:xfrm>
          <a:off x="549796" y="3424119"/>
          <a:ext cx="3010313" cy="882689"/>
        </p:xfrm>
        <a:graphic>
          <a:graphicData uri="http://schemas.openxmlformats.org/drawingml/2006/table">
            <a:tbl>
              <a:tblPr firstRow="1" firstCol="1" bandRow="1">
                <a:tableStyleId>{5C22544A-7EE6-4342-B048-85BDC9FD1C3A}</a:tableStyleId>
              </a:tblPr>
              <a:tblGrid>
                <a:gridCol w="1381526"/>
                <a:gridCol w="99170"/>
                <a:gridCol w="1529617"/>
              </a:tblGrid>
              <a:tr h="303363">
                <a:tc gridSpan="2">
                  <a:txBody>
                    <a:bodyPr/>
                    <a:lstStyle/>
                    <a:p>
                      <a:pPr algn="ctr">
                        <a:spcBef>
                          <a:spcPts val="1200"/>
                        </a:spcBef>
                        <a:spcAft>
                          <a:spcPts val="0"/>
                        </a:spcAft>
                      </a:pPr>
                      <a:r>
                        <a:rPr lang="es-EC" sz="1800" dirty="0" smtClean="0">
                          <a:effectLst/>
                        </a:rPr>
                        <a:t>Clasificación</a:t>
                      </a:r>
                      <a:endParaRPr lang="es-EC" sz="1200" dirty="0">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algn="ctr">
                        <a:spcBef>
                          <a:spcPts val="1200"/>
                        </a:spcBef>
                        <a:spcAft>
                          <a:spcPts val="0"/>
                        </a:spcAft>
                      </a:pPr>
                      <a:r>
                        <a:rPr lang="es-EC" sz="1800" dirty="0" smtClean="0">
                          <a:effectLst/>
                        </a:rPr>
                        <a:t>Valor</a:t>
                      </a:r>
                      <a:endParaRPr lang="es-EC" sz="1200" dirty="0">
                        <a:effectLst/>
                        <a:latin typeface="Times New Roman"/>
                        <a:ea typeface="Times New Roman"/>
                        <a:cs typeface="Times New Roman"/>
                      </a:endParaRPr>
                    </a:p>
                  </a:txBody>
                  <a:tcPr marL="68580" marR="68580" marT="0" marB="0"/>
                </a:tc>
              </a:tr>
              <a:tr h="281834">
                <a:tc>
                  <a:txBody>
                    <a:bodyPr/>
                    <a:lstStyle/>
                    <a:p>
                      <a:pPr algn="ctr">
                        <a:spcBef>
                          <a:spcPts val="1200"/>
                        </a:spcBef>
                        <a:spcAft>
                          <a:spcPts val="0"/>
                        </a:spcAft>
                      </a:pPr>
                      <a:r>
                        <a:rPr lang="es-EC" sz="1800" dirty="0" smtClean="0">
                          <a:effectLst/>
                        </a:rPr>
                        <a:t>Primaria</a:t>
                      </a:r>
                      <a:endParaRPr lang="es-EC" sz="1200" dirty="0">
                        <a:effectLst/>
                        <a:latin typeface="Times New Roman"/>
                        <a:ea typeface="Times New Roman"/>
                        <a:cs typeface="Times New Roman"/>
                      </a:endParaRPr>
                    </a:p>
                  </a:txBody>
                  <a:tcPr marL="68580" marR="68580" marT="0" marB="0"/>
                </a:tc>
                <a:tc gridSpan="2">
                  <a:txBody>
                    <a:bodyPr/>
                    <a:lstStyle/>
                    <a:p>
                      <a:pPr algn="ctr">
                        <a:spcBef>
                          <a:spcPts val="1200"/>
                        </a:spcBef>
                        <a:spcAft>
                          <a:spcPts val="0"/>
                        </a:spcAft>
                      </a:pPr>
                      <a:r>
                        <a:rPr lang="es-EC" sz="1800" dirty="0" smtClean="0">
                          <a:effectLst/>
                        </a:rPr>
                        <a:t>10</a:t>
                      </a:r>
                      <a:endParaRPr lang="es-EC" sz="1200" dirty="0">
                        <a:effectLst/>
                        <a:latin typeface="Times New Roman"/>
                        <a:ea typeface="Times New Roman"/>
                        <a:cs typeface="Times New Roman"/>
                      </a:endParaRPr>
                    </a:p>
                  </a:txBody>
                  <a:tcPr marL="68580" marR="68580" marT="0" marB="0"/>
                </a:tc>
                <a:tc hMerge="1">
                  <a:txBody>
                    <a:bodyPr/>
                    <a:lstStyle/>
                    <a:p>
                      <a:endParaRPr lang="es-EC"/>
                    </a:p>
                  </a:txBody>
                  <a:tcPr/>
                </a:tc>
              </a:tr>
              <a:tr h="297492">
                <a:tc>
                  <a:txBody>
                    <a:bodyPr/>
                    <a:lstStyle/>
                    <a:p>
                      <a:pPr algn="ctr">
                        <a:spcBef>
                          <a:spcPts val="1200"/>
                        </a:spcBef>
                        <a:spcAft>
                          <a:spcPts val="0"/>
                        </a:spcAft>
                      </a:pPr>
                      <a:r>
                        <a:rPr lang="es-EC" sz="1800" dirty="0" smtClean="0">
                          <a:effectLst/>
                        </a:rPr>
                        <a:t>Secundaria</a:t>
                      </a:r>
                      <a:endParaRPr lang="es-EC" sz="1200" dirty="0">
                        <a:effectLst/>
                        <a:latin typeface="Times New Roman"/>
                        <a:ea typeface="Times New Roman"/>
                        <a:cs typeface="Times New Roman"/>
                      </a:endParaRPr>
                    </a:p>
                  </a:txBody>
                  <a:tcPr marL="68580" marR="68580" marT="0" marB="0"/>
                </a:tc>
                <a:tc gridSpan="2">
                  <a:txBody>
                    <a:bodyPr/>
                    <a:lstStyle/>
                    <a:p>
                      <a:pPr algn="ctr">
                        <a:spcBef>
                          <a:spcPts val="1200"/>
                        </a:spcBef>
                        <a:spcAft>
                          <a:spcPts val="0"/>
                        </a:spcAft>
                      </a:pPr>
                      <a:r>
                        <a:rPr lang="es-EC" sz="1800" dirty="0" smtClean="0">
                          <a:effectLst/>
                        </a:rPr>
                        <a:t>5</a:t>
                      </a:r>
                      <a:endParaRPr lang="es-EC" sz="1200" dirty="0">
                        <a:effectLst/>
                        <a:latin typeface="Times New Roman"/>
                        <a:ea typeface="Times New Roman"/>
                        <a:cs typeface="Times New Roman"/>
                      </a:endParaRPr>
                    </a:p>
                  </a:txBody>
                  <a:tcPr marL="68580" marR="68580" marT="0" marB="0"/>
                </a:tc>
                <a:tc hMerge="1">
                  <a:txBody>
                    <a:bodyPr/>
                    <a:lstStyle/>
                    <a:p>
                      <a:endParaRPr lang="es-EC"/>
                    </a:p>
                  </a:txBody>
                  <a:tcPr/>
                </a:tc>
              </a:tr>
            </a:tbl>
          </a:graphicData>
        </a:graphic>
      </p:graphicFrame>
      <p:sp>
        <p:nvSpPr>
          <p:cNvPr id="37" name="TextBox 26">
            <a:extLst>
              <a:ext uri="{FF2B5EF4-FFF2-40B4-BE49-F238E27FC236}">
                <a16:creationId xmlns:a16="http://schemas.microsoft.com/office/drawing/2014/main" xmlns="" id="{CD5E840D-2D18-4C20-87F3-D83AE71A2D16}"/>
              </a:ext>
            </a:extLst>
          </p:cNvPr>
          <p:cNvSpPr txBox="1"/>
          <p:nvPr/>
        </p:nvSpPr>
        <p:spPr>
          <a:xfrm>
            <a:off x="401528" y="2776047"/>
            <a:ext cx="3388628" cy="430887"/>
          </a:xfrm>
          <a:prstGeom prst="rect">
            <a:avLst/>
          </a:prstGeom>
          <a:noFill/>
        </p:spPr>
        <p:txBody>
          <a:bodyPr wrap="square" lIns="0" rIns="0" rtlCol="0" anchor="t">
            <a:spAutoFit/>
          </a:bodyPr>
          <a:lstStyle/>
          <a:p>
            <a:pPr>
              <a:lnSpc>
                <a:spcPct val="110000"/>
              </a:lnSpc>
              <a:defRPr/>
            </a:pPr>
            <a:r>
              <a:rPr lang="en-US" sz="2000" b="1" kern="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Ponderación de Prioridad</a:t>
            </a:r>
            <a:endParaRPr lang="en-US" sz="2000" b="1"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180" y="1605501"/>
            <a:ext cx="7586626" cy="506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48 Rectángulo"/>
          <p:cNvSpPr/>
          <p:nvPr/>
        </p:nvSpPr>
        <p:spPr>
          <a:xfrm>
            <a:off x="117749" y="6093296"/>
            <a:ext cx="3672408" cy="738664"/>
          </a:xfrm>
          <a:prstGeom prst="rect">
            <a:avLst/>
          </a:prstGeom>
        </p:spPr>
        <p:txBody>
          <a:bodyPr wrap="square">
            <a:spAutoFit/>
          </a:bodyPr>
          <a:lstStyle/>
          <a:p>
            <a:r>
              <a:rPr lang="es-EC" sz="1400" i="1" dirty="0">
                <a:solidFill>
                  <a:schemeClr val="tx2">
                    <a:lumMod val="65000"/>
                  </a:schemeClr>
                </a:solidFill>
              </a:rPr>
              <a:t>Adaptado de (</a:t>
            </a:r>
            <a:r>
              <a:rPr lang="es-EC" sz="1400" i="1" dirty="0" err="1">
                <a:solidFill>
                  <a:schemeClr val="tx2">
                    <a:lumMod val="65000"/>
                  </a:schemeClr>
                </a:solidFill>
              </a:rPr>
              <a:t>Isaca</a:t>
            </a:r>
            <a:r>
              <a:rPr lang="es-EC" sz="1400" i="1" dirty="0">
                <a:solidFill>
                  <a:schemeClr val="tx2">
                    <a:lumMod val="65000"/>
                  </a:schemeClr>
                </a:solidFill>
              </a:rPr>
              <a:t>, COBIT 5: Un Marco de Negocio para el Gobierno y la Gestión de las TI de la Empresa, 2012)</a:t>
            </a:r>
            <a:endParaRPr lang="es-EC" sz="1400" i="1" dirty="0">
              <a:solidFill>
                <a:schemeClr val="tx2">
                  <a:lumMod val="65000"/>
                </a:schemeClr>
              </a:solidFill>
            </a:endParaRPr>
          </a:p>
        </p:txBody>
      </p:sp>
    </p:spTree>
    <p:extLst>
      <p:ext uri="{BB962C8B-B14F-4D97-AF65-F5344CB8AC3E}">
        <p14:creationId xmlns:p14="http://schemas.microsoft.com/office/powerpoint/2010/main" val="14126164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333772" y="980728"/>
            <a:ext cx="769472" cy="800192"/>
            <a:chOff x="256026" y="1340769"/>
            <a:chExt cx="769472" cy="800192"/>
          </a:xfrm>
        </p:grpSpPr>
        <p:sp>
          <p:nvSpPr>
            <p:cNvPr id="3" name="2 Elipse"/>
            <p:cNvSpPr/>
            <p:nvPr/>
          </p:nvSpPr>
          <p:spPr>
            <a:xfrm>
              <a:off x="256026" y="1340769"/>
              <a:ext cx="769472" cy="800192"/>
            </a:xfrm>
            <a:prstGeom prst="ellipse">
              <a:avLst/>
            </a:prstGeom>
            <a:solidFill>
              <a:schemeClr val="tx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21" name="Group 2">
              <a:extLst>
                <a:ext uri="{FF2B5EF4-FFF2-40B4-BE49-F238E27FC236}">
                  <a16:creationId xmlns:a16="http://schemas.microsoft.com/office/drawing/2014/main" xmlns="" id="{70281410-65C9-45D1-AC64-9ACB0DD583F2}"/>
                </a:ext>
              </a:extLst>
            </p:cNvPr>
            <p:cNvGrpSpPr/>
            <p:nvPr/>
          </p:nvGrpSpPr>
          <p:grpSpPr>
            <a:xfrm>
              <a:off x="342135" y="1412776"/>
              <a:ext cx="639709" cy="645301"/>
              <a:chOff x="5656626" y="1879755"/>
              <a:chExt cx="842875" cy="842875"/>
            </a:xfrm>
          </p:grpSpPr>
          <p:sp>
            <p:nvSpPr>
              <p:cNvPr id="22" name="Oval 13">
                <a:extLst>
                  <a:ext uri="{FF2B5EF4-FFF2-40B4-BE49-F238E27FC236}">
                    <a16:creationId xmlns:a16="http://schemas.microsoft.com/office/drawing/2014/main" xmlns="" id="{808D632D-7C9F-4418-8026-04FDD015655E}"/>
                  </a:ext>
                </a:extLst>
              </p:cNvPr>
              <p:cNvSpPr/>
              <p:nvPr/>
            </p:nvSpPr>
            <p:spPr>
              <a:xfrm>
                <a:off x="5656626" y="1879755"/>
                <a:ext cx="842875" cy="842875"/>
              </a:xfrm>
              <a:prstGeom prst="ellipse">
                <a:avLst/>
              </a:prstGeom>
              <a:gradFill flip="none" rotWithShape="1">
                <a:gsLst>
                  <a:gs pos="0">
                    <a:schemeClr val="bg1"/>
                  </a:gs>
                  <a:gs pos="100000">
                    <a:schemeClr val="bg1">
                      <a:lumMod val="85000"/>
                    </a:schemeClr>
                  </a:gs>
                </a:gsLst>
                <a:lin ang="2700000" scaled="1"/>
                <a:tileRect/>
              </a:gradFill>
              <a:ln>
                <a:noFill/>
              </a:ln>
              <a:effectLst>
                <a:outerShdw blurRad="127000" dist="381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3" name="Group 69">
                <a:extLst>
                  <a:ext uri="{FF2B5EF4-FFF2-40B4-BE49-F238E27FC236}">
                    <a16:creationId xmlns:a16="http://schemas.microsoft.com/office/drawing/2014/main" xmlns="" id="{630C2D12-1E85-4E7E-8B8C-DA426CE10EC0}"/>
                  </a:ext>
                </a:extLst>
              </p:cNvPr>
              <p:cNvGrpSpPr/>
              <p:nvPr/>
            </p:nvGrpSpPr>
            <p:grpSpPr>
              <a:xfrm>
                <a:off x="5840692" y="2071079"/>
                <a:ext cx="455643" cy="453977"/>
                <a:chOff x="909638" y="1681163"/>
                <a:chExt cx="868362" cy="865187"/>
              </a:xfrm>
              <a:solidFill>
                <a:schemeClr val="tx1">
                  <a:lumMod val="85000"/>
                  <a:lumOff val="15000"/>
                </a:schemeClr>
              </a:solidFill>
            </p:grpSpPr>
            <p:sp>
              <p:nvSpPr>
                <p:cNvPr id="25" name="Freeform 14">
                  <a:extLst>
                    <a:ext uri="{FF2B5EF4-FFF2-40B4-BE49-F238E27FC236}">
                      <a16:creationId xmlns:a16="http://schemas.microsoft.com/office/drawing/2014/main" xmlns="" id="{DEDED7FA-273F-419F-9157-4C4C54043BE5}"/>
                    </a:ext>
                  </a:extLst>
                </p:cNvPr>
                <p:cNvSpPr>
                  <a:spLocks/>
                </p:cNvSpPr>
                <p:nvPr/>
              </p:nvSpPr>
              <p:spPr bwMode="auto">
                <a:xfrm>
                  <a:off x="1112838" y="2489200"/>
                  <a:ext cx="433387" cy="57150"/>
                </a:xfrm>
                <a:custGeom>
                  <a:avLst/>
                  <a:gdLst>
                    <a:gd name="T0" fmla="*/ 2900 w 3000"/>
                    <a:gd name="T1" fmla="*/ 0 h 400"/>
                    <a:gd name="T2" fmla="*/ 100 w 3000"/>
                    <a:gd name="T3" fmla="*/ 0 h 400"/>
                    <a:gd name="T4" fmla="*/ 0 w 3000"/>
                    <a:gd name="T5" fmla="*/ 100 h 400"/>
                    <a:gd name="T6" fmla="*/ 0 w 3000"/>
                    <a:gd name="T7" fmla="*/ 300 h 400"/>
                    <a:gd name="T8" fmla="*/ 100 w 3000"/>
                    <a:gd name="T9" fmla="*/ 400 h 400"/>
                    <a:gd name="T10" fmla="*/ 200 w 3000"/>
                    <a:gd name="T11" fmla="*/ 300 h 400"/>
                    <a:gd name="T12" fmla="*/ 200 w 3000"/>
                    <a:gd name="T13" fmla="*/ 200 h 400"/>
                    <a:gd name="T14" fmla="*/ 2900 w 3000"/>
                    <a:gd name="T15" fmla="*/ 200 h 400"/>
                    <a:gd name="T16" fmla="*/ 3000 w 3000"/>
                    <a:gd name="T17" fmla="*/ 100 h 400"/>
                    <a:gd name="T18" fmla="*/ 2900 w 3000"/>
                    <a:gd name="T19"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0" h="400">
                      <a:moveTo>
                        <a:pt x="2900" y="0"/>
                      </a:moveTo>
                      <a:cubicBezTo>
                        <a:pt x="100" y="0"/>
                        <a:pt x="100" y="0"/>
                        <a:pt x="100" y="0"/>
                      </a:cubicBezTo>
                      <a:cubicBezTo>
                        <a:pt x="45" y="0"/>
                        <a:pt x="0" y="45"/>
                        <a:pt x="0" y="100"/>
                      </a:cubicBezTo>
                      <a:cubicBezTo>
                        <a:pt x="0" y="300"/>
                        <a:pt x="0" y="300"/>
                        <a:pt x="0" y="300"/>
                      </a:cubicBezTo>
                      <a:cubicBezTo>
                        <a:pt x="0" y="355"/>
                        <a:pt x="45" y="400"/>
                        <a:pt x="100" y="400"/>
                      </a:cubicBezTo>
                      <a:cubicBezTo>
                        <a:pt x="155" y="400"/>
                        <a:pt x="200" y="355"/>
                        <a:pt x="200" y="300"/>
                      </a:cubicBezTo>
                      <a:cubicBezTo>
                        <a:pt x="200" y="200"/>
                        <a:pt x="200" y="200"/>
                        <a:pt x="200" y="200"/>
                      </a:cubicBezTo>
                      <a:cubicBezTo>
                        <a:pt x="2900" y="200"/>
                        <a:pt x="2900" y="200"/>
                        <a:pt x="2900" y="200"/>
                      </a:cubicBezTo>
                      <a:cubicBezTo>
                        <a:pt x="2955" y="200"/>
                        <a:pt x="3000" y="155"/>
                        <a:pt x="3000" y="100"/>
                      </a:cubicBezTo>
                      <a:cubicBezTo>
                        <a:pt x="3000" y="45"/>
                        <a:pt x="2955" y="0"/>
                        <a:pt x="29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6" name="Freeform 15">
                  <a:extLst>
                    <a:ext uri="{FF2B5EF4-FFF2-40B4-BE49-F238E27FC236}">
                      <a16:creationId xmlns:a16="http://schemas.microsoft.com/office/drawing/2014/main" xmlns="" id="{4FF3DF2E-FE84-439C-9FDC-36F715B06291}"/>
                    </a:ext>
                  </a:extLst>
                </p:cNvPr>
                <p:cNvSpPr>
                  <a:spLocks noEditPoints="1"/>
                </p:cNvSpPr>
                <p:nvPr/>
              </p:nvSpPr>
              <p:spPr bwMode="auto">
                <a:xfrm>
                  <a:off x="1228725" y="1941513"/>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0" name="Freeform 16">
                  <a:extLst>
                    <a:ext uri="{FF2B5EF4-FFF2-40B4-BE49-F238E27FC236}">
                      <a16:creationId xmlns:a16="http://schemas.microsoft.com/office/drawing/2014/main" xmlns="" id="{FF03A6A4-E9D0-48F4-A1B4-806C231A38A2}"/>
                    </a:ext>
                  </a:extLst>
                </p:cNvPr>
                <p:cNvSpPr>
                  <a:spLocks/>
                </p:cNvSpPr>
                <p:nvPr/>
              </p:nvSpPr>
              <p:spPr bwMode="auto">
                <a:xfrm>
                  <a:off x="909638" y="1854200"/>
                  <a:ext cx="203200" cy="317500"/>
                </a:xfrm>
                <a:custGeom>
                  <a:avLst/>
                  <a:gdLst>
                    <a:gd name="T0" fmla="*/ 1300 w 1400"/>
                    <a:gd name="T1" fmla="*/ 0 h 2200"/>
                    <a:gd name="T2" fmla="*/ 100 w 1400"/>
                    <a:gd name="T3" fmla="*/ 0 h 2200"/>
                    <a:gd name="T4" fmla="*/ 0 w 1400"/>
                    <a:gd name="T5" fmla="*/ 100 h 2200"/>
                    <a:gd name="T6" fmla="*/ 0 w 1400"/>
                    <a:gd name="T7" fmla="*/ 2100 h 2200"/>
                    <a:gd name="T8" fmla="*/ 100 w 1400"/>
                    <a:gd name="T9" fmla="*/ 2200 h 2200"/>
                    <a:gd name="T10" fmla="*/ 200 w 1400"/>
                    <a:gd name="T11" fmla="*/ 2100 h 2200"/>
                    <a:gd name="T12" fmla="*/ 200 w 1400"/>
                    <a:gd name="T13" fmla="*/ 200 h 2200"/>
                    <a:gd name="T14" fmla="*/ 1300 w 1400"/>
                    <a:gd name="T15" fmla="*/ 200 h 2200"/>
                    <a:gd name="T16" fmla="*/ 1400 w 1400"/>
                    <a:gd name="T17" fmla="*/ 100 h 2200"/>
                    <a:gd name="T18" fmla="*/ 1300 w 1400"/>
                    <a:gd name="T19" fmla="*/ 0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0" h="2200">
                      <a:moveTo>
                        <a:pt x="1300" y="0"/>
                      </a:moveTo>
                      <a:cubicBezTo>
                        <a:pt x="100" y="0"/>
                        <a:pt x="100" y="0"/>
                        <a:pt x="100" y="0"/>
                      </a:cubicBezTo>
                      <a:cubicBezTo>
                        <a:pt x="45" y="0"/>
                        <a:pt x="0" y="45"/>
                        <a:pt x="0" y="100"/>
                      </a:cubicBezTo>
                      <a:cubicBezTo>
                        <a:pt x="0" y="2100"/>
                        <a:pt x="0" y="2100"/>
                        <a:pt x="0" y="2100"/>
                      </a:cubicBezTo>
                      <a:cubicBezTo>
                        <a:pt x="0" y="2155"/>
                        <a:pt x="45" y="2200"/>
                        <a:pt x="100" y="2200"/>
                      </a:cubicBezTo>
                      <a:cubicBezTo>
                        <a:pt x="155" y="2200"/>
                        <a:pt x="200" y="2155"/>
                        <a:pt x="200" y="2100"/>
                      </a:cubicBezTo>
                      <a:cubicBezTo>
                        <a:pt x="200" y="200"/>
                        <a:pt x="200" y="200"/>
                        <a:pt x="200" y="200"/>
                      </a:cubicBezTo>
                      <a:cubicBezTo>
                        <a:pt x="1300" y="200"/>
                        <a:pt x="1300" y="200"/>
                        <a:pt x="1300" y="200"/>
                      </a:cubicBezTo>
                      <a:cubicBezTo>
                        <a:pt x="1355" y="200"/>
                        <a:pt x="1400" y="155"/>
                        <a:pt x="1400" y="100"/>
                      </a:cubicBezTo>
                      <a:cubicBezTo>
                        <a:pt x="1400" y="45"/>
                        <a:pt x="1355" y="0"/>
                        <a:pt x="13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1" name="Freeform 17">
                  <a:extLst>
                    <a:ext uri="{FF2B5EF4-FFF2-40B4-BE49-F238E27FC236}">
                      <a16:creationId xmlns:a16="http://schemas.microsoft.com/office/drawing/2014/main" xmlns="" id="{1D16B4EF-2447-4E8B-A0DB-1FF540DC2347}"/>
                    </a:ext>
                  </a:extLst>
                </p:cNvPr>
                <p:cNvSpPr>
                  <a:spLocks noEditPoints="1"/>
                </p:cNvSpPr>
                <p:nvPr/>
              </p:nvSpPr>
              <p:spPr bwMode="auto">
                <a:xfrm>
                  <a:off x="1604963" y="2287588"/>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2" name="Freeform 18">
                  <a:extLst>
                    <a:ext uri="{FF2B5EF4-FFF2-40B4-BE49-F238E27FC236}">
                      <a16:creationId xmlns:a16="http://schemas.microsoft.com/office/drawing/2014/main" xmlns="" id="{70B8129A-F634-46FD-8E8F-2DD157E40E3B}"/>
                    </a:ext>
                  </a:extLst>
                </p:cNvPr>
                <p:cNvSpPr>
                  <a:spLocks noEditPoints="1"/>
                </p:cNvSpPr>
                <p:nvPr/>
              </p:nvSpPr>
              <p:spPr bwMode="auto">
                <a:xfrm>
                  <a:off x="909638" y="2200275"/>
                  <a:ext cx="144462" cy="346075"/>
                </a:xfrm>
                <a:custGeom>
                  <a:avLst/>
                  <a:gdLst>
                    <a:gd name="T0" fmla="*/ 500 w 1000"/>
                    <a:gd name="T1" fmla="*/ 0 h 2400"/>
                    <a:gd name="T2" fmla="*/ 0 w 1000"/>
                    <a:gd name="T3" fmla="*/ 1300 h 2400"/>
                    <a:gd name="T4" fmla="*/ 400 w 1000"/>
                    <a:gd name="T5" fmla="*/ 1790 h 2400"/>
                    <a:gd name="T6" fmla="*/ 400 w 1000"/>
                    <a:gd name="T7" fmla="*/ 2300 h 2400"/>
                    <a:gd name="T8" fmla="*/ 500 w 1000"/>
                    <a:gd name="T9" fmla="*/ 2400 h 2400"/>
                    <a:gd name="T10" fmla="*/ 600 w 1000"/>
                    <a:gd name="T11" fmla="*/ 2300 h 2400"/>
                    <a:gd name="T12" fmla="*/ 600 w 1000"/>
                    <a:gd name="T13" fmla="*/ 1790 h 2400"/>
                    <a:gd name="T14" fmla="*/ 1000 w 1000"/>
                    <a:gd name="T15" fmla="*/ 1300 h 2400"/>
                    <a:gd name="T16" fmla="*/ 500 w 1000"/>
                    <a:gd name="T17" fmla="*/ 0 h 2400"/>
                    <a:gd name="T18" fmla="*/ 500 w 1000"/>
                    <a:gd name="T19" fmla="*/ 1600 h 2400"/>
                    <a:gd name="T20" fmla="*/ 200 w 1000"/>
                    <a:gd name="T21" fmla="*/ 1300 h 2400"/>
                    <a:gd name="T22" fmla="*/ 500 w 1000"/>
                    <a:gd name="T23" fmla="*/ 200 h 2400"/>
                    <a:gd name="T24" fmla="*/ 800 w 1000"/>
                    <a:gd name="T25" fmla="*/ 1300 h 2400"/>
                    <a:gd name="T26" fmla="*/ 500 w 1000"/>
                    <a:gd name="T27" fmla="*/ 1600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2400">
                      <a:moveTo>
                        <a:pt x="500" y="0"/>
                      </a:moveTo>
                      <a:cubicBezTo>
                        <a:pt x="6" y="0"/>
                        <a:pt x="0" y="1287"/>
                        <a:pt x="0" y="1300"/>
                      </a:cubicBezTo>
                      <a:cubicBezTo>
                        <a:pt x="0" y="1541"/>
                        <a:pt x="172" y="1743"/>
                        <a:pt x="400" y="1790"/>
                      </a:cubicBezTo>
                      <a:cubicBezTo>
                        <a:pt x="400" y="2300"/>
                        <a:pt x="400" y="2300"/>
                        <a:pt x="400" y="2300"/>
                      </a:cubicBezTo>
                      <a:cubicBezTo>
                        <a:pt x="400" y="2355"/>
                        <a:pt x="445" y="2400"/>
                        <a:pt x="500" y="2400"/>
                      </a:cubicBezTo>
                      <a:cubicBezTo>
                        <a:pt x="555" y="2400"/>
                        <a:pt x="600" y="2355"/>
                        <a:pt x="600" y="2300"/>
                      </a:cubicBezTo>
                      <a:cubicBezTo>
                        <a:pt x="600" y="1790"/>
                        <a:pt x="600" y="1790"/>
                        <a:pt x="600" y="1790"/>
                      </a:cubicBezTo>
                      <a:cubicBezTo>
                        <a:pt x="828" y="1743"/>
                        <a:pt x="1000" y="1541"/>
                        <a:pt x="1000" y="1300"/>
                      </a:cubicBezTo>
                      <a:cubicBezTo>
                        <a:pt x="1000" y="1287"/>
                        <a:pt x="994" y="0"/>
                        <a:pt x="500" y="0"/>
                      </a:cubicBezTo>
                      <a:close/>
                      <a:moveTo>
                        <a:pt x="500" y="1600"/>
                      </a:moveTo>
                      <a:cubicBezTo>
                        <a:pt x="335" y="1600"/>
                        <a:pt x="200" y="1465"/>
                        <a:pt x="200" y="1300"/>
                      </a:cubicBezTo>
                      <a:cubicBezTo>
                        <a:pt x="200" y="802"/>
                        <a:pt x="334" y="200"/>
                        <a:pt x="500" y="200"/>
                      </a:cubicBezTo>
                      <a:cubicBezTo>
                        <a:pt x="666" y="200"/>
                        <a:pt x="800" y="802"/>
                        <a:pt x="800" y="1300"/>
                      </a:cubicBezTo>
                      <a:cubicBezTo>
                        <a:pt x="800" y="1465"/>
                        <a:pt x="665" y="1600"/>
                        <a:pt x="500" y="1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3" name="Freeform 19">
                  <a:extLst>
                    <a:ext uri="{FF2B5EF4-FFF2-40B4-BE49-F238E27FC236}">
                      <a16:creationId xmlns:a16="http://schemas.microsoft.com/office/drawing/2014/main" xmlns="" id="{CFDF85DF-FEEC-4392-9B37-A8D0DF812229}"/>
                    </a:ext>
                  </a:extLst>
                </p:cNvPr>
                <p:cNvSpPr>
                  <a:spLocks/>
                </p:cNvSpPr>
                <p:nvPr/>
              </p:nvSpPr>
              <p:spPr bwMode="auto">
                <a:xfrm>
                  <a:off x="996950" y="2114550"/>
                  <a:ext cx="87312" cy="114300"/>
                </a:xfrm>
                <a:custGeom>
                  <a:avLst/>
                  <a:gdLst>
                    <a:gd name="T0" fmla="*/ 500 w 600"/>
                    <a:gd name="T1" fmla="*/ 0 h 800"/>
                    <a:gd name="T2" fmla="*/ 100 w 600"/>
                    <a:gd name="T3" fmla="*/ 0 h 800"/>
                    <a:gd name="T4" fmla="*/ 0 w 600"/>
                    <a:gd name="T5" fmla="*/ 100 h 800"/>
                    <a:gd name="T6" fmla="*/ 0 w 600"/>
                    <a:gd name="T7" fmla="*/ 300 h 800"/>
                    <a:gd name="T8" fmla="*/ 100 w 600"/>
                    <a:gd name="T9" fmla="*/ 400 h 800"/>
                    <a:gd name="T10" fmla="*/ 200 w 600"/>
                    <a:gd name="T11" fmla="*/ 300 h 800"/>
                    <a:gd name="T12" fmla="*/ 200 w 600"/>
                    <a:gd name="T13" fmla="*/ 200 h 800"/>
                    <a:gd name="T14" fmla="*/ 400 w 600"/>
                    <a:gd name="T15" fmla="*/ 200 h 800"/>
                    <a:gd name="T16" fmla="*/ 400 w 600"/>
                    <a:gd name="T17" fmla="*/ 700 h 800"/>
                    <a:gd name="T18" fmla="*/ 500 w 600"/>
                    <a:gd name="T19" fmla="*/ 800 h 800"/>
                    <a:gd name="T20" fmla="*/ 600 w 600"/>
                    <a:gd name="T21" fmla="*/ 700 h 800"/>
                    <a:gd name="T22" fmla="*/ 600 w 600"/>
                    <a:gd name="T23" fmla="*/ 100 h 800"/>
                    <a:gd name="T24" fmla="*/ 500 w 600"/>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800">
                      <a:moveTo>
                        <a:pt x="500" y="0"/>
                      </a:moveTo>
                      <a:cubicBezTo>
                        <a:pt x="100" y="0"/>
                        <a:pt x="100" y="0"/>
                        <a:pt x="100" y="0"/>
                      </a:cubicBezTo>
                      <a:cubicBezTo>
                        <a:pt x="45" y="0"/>
                        <a:pt x="0" y="45"/>
                        <a:pt x="0" y="100"/>
                      </a:cubicBezTo>
                      <a:cubicBezTo>
                        <a:pt x="0" y="300"/>
                        <a:pt x="0" y="300"/>
                        <a:pt x="0" y="300"/>
                      </a:cubicBezTo>
                      <a:cubicBezTo>
                        <a:pt x="0" y="355"/>
                        <a:pt x="45" y="400"/>
                        <a:pt x="100" y="400"/>
                      </a:cubicBezTo>
                      <a:cubicBezTo>
                        <a:pt x="155" y="400"/>
                        <a:pt x="200" y="355"/>
                        <a:pt x="200" y="300"/>
                      </a:cubicBezTo>
                      <a:cubicBezTo>
                        <a:pt x="200" y="200"/>
                        <a:pt x="200" y="200"/>
                        <a:pt x="200" y="200"/>
                      </a:cubicBezTo>
                      <a:cubicBezTo>
                        <a:pt x="400" y="200"/>
                        <a:pt x="400" y="200"/>
                        <a:pt x="400" y="200"/>
                      </a:cubicBezTo>
                      <a:cubicBezTo>
                        <a:pt x="400" y="700"/>
                        <a:pt x="400" y="700"/>
                        <a:pt x="400" y="700"/>
                      </a:cubicBezTo>
                      <a:cubicBezTo>
                        <a:pt x="400" y="755"/>
                        <a:pt x="445" y="800"/>
                        <a:pt x="500" y="800"/>
                      </a:cubicBezTo>
                      <a:cubicBezTo>
                        <a:pt x="555" y="800"/>
                        <a:pt x="600" y="755"/>
                        <a:pt x="600" y="700"/>
                      </a:cubicBezTo>
                      <a:cubicBezTo>
                        <a:pt x="600" y="100"/>
                        <a:pt x="600" y="100"/>
                        <a:pt x="600" y="100"/>
                      </a:cubicBezTo>
                      <a:cubicBezTo>
                        <a:pt x="600" y="45"/>
                        <a:pt x="555" y="0"/>
                        <a:pt x="5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4" name="Freeform 20">
                  <a:extLst>
                    <a:ext uri="{FF2B5EF4-FFF2-40B4-BE49-F238E27FC236}">
                      <a16:creationId xmlns:a16="http://schemas.microsoft.com/office/drawing/2014/main" xmlns="" id="{C6B7E757-F657-4C8D-837A-D0E67F27ED5B}"/>
                    </a:ext>
                  </a:extLst>
                </p:cNvPr>
                <p:cNvSpPr>
                  <a:spLocks noEditPoints="1"/>
                </p:cNvSpPr>
                <p:nvPr/>
              </p:nvSpPr>
              <p:spPr bwMode="auto">
                <a:xfrm>
                  <a:off x="1604963" y="1941513"/>
                  <a:ext cx="85725"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5" name="Freeform 21">
                  <a:extLst>
                    <a:ext uri="{FF2B5EF4-FFF2-40B4-BE49-F238E27FC236}">
                      <a16:creationId xmlns:a16="http://schemas.microsoft.com/office/drawing/2014/main" xmlns="" id="{1D8AC800-3BD6-4B5C-ADE7-E63BD1945B62}"/>
                    </a:ext>
                  </a:extLst>
                </p:cNvPr>
                <p:cNvSpPr>
                  <a:spLocks noEditPoints="1"/>
                </p:cNvSpPr>
                <p:nvPr/>
              </p:nvSpPr>
              <p:spPr bwMode="auto">
                <a:xfrm>
                  <a:off x="996950" y="1941513"/>
                  <a:ext cx="87312" cy="114300"/>
                </a:xfrm>
                <a:custGeom>
                  <a:avLst/>
                  <a:gdLst>
                    <a:gd name="T0" fmla="*/ 500 w 600"/>
                    <a:gd name="T1" fmla="*/ 0 h 800"/>
                    <a:gd name="T2" fmla="*/ 100 w 600"/>
                    <a:gd name="T3" fmla="*/ 0 h 800"/>
                    <a:gd name="T4" fmla="*/ 0 w 600"/>
                    <a:gd name="T5" fmla="*/ 100 h 800"/>
                    <a:gd name="T6" fmla="*/ 0 w 600"/>
                    <a:gd name="T7" fmla="*/ 700 h 800"/>
                    <a:gd name="T8" fmla="*/ 100 w 600"/>
                    <a:gd name="T9" fmla="*/ 800 h 800"/>
                    <a:gd name="T10" fmla="*/ 500 w 600"/>
                    <a:gd name="T11" fmla="*/ 800 h 800"/>
                    <a:gd name="T12" fmla="*/ 600 w 600"/>
                    <a:gd name="T13" fmla="*/ 700 h 800"/>
                    <a:gd name="T14" fmla="*/ 600 w 600"/>
                    <a:gd name="T15" fmla="*/ 100 h 800"/>
                    <a:gd name="T16" fmla="*/ 500 w 600"/>
                    <a:gd name="T17" fmla="*/ 0 h 800"/>
                    <a:gd name="T18" fmla="*/ 400 w 600"/>
                    <a:gd name="T19" fmla="*/ 600 h 800"/>
                    <a:gd name="T20" fmla="*/ 200 w 600"/>
                    <a:gd name="T21" fmla="*/ 600 h 800"/>
                    <a:gd name="T22" fmla="*/ 200 w 600"/>
                    <a:gd name="T23" fmla="*/ 200 h 800"/>
                    <a:gd name="T24" fmla="*/ 400 w 600"/>
                    <a:gd name="T25" fmla="*/ 200 h 800"/>
                    <a:gd name="T26" fmla="*/ 400 w 600"/>
                    <a:gd name="T27" fmla="*/ 6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500" y="0"/>
                      </a:moveTo>
                      <a:cubicBezTo>
                        <a:pt x="100" y="0"/>
                        <a:pt x="100" y="0"/>
                        <a:pt x="100" y="0"/>
                      </a:cubicBezTo>
                      <a:cubicBezTo>
                        <a:pt x="45" y="0"/>
                        <a:pt x="0" y="45"/>
                        <a:pt x="0" y="100"/>
                      </a:cubicBezTo>
                      <a:cubicBezTo>
                        <a:pt x="0" y="700"/>
                        <a:pt x="0" y="700"/>
                        <a:pt x="0" y="700"/>
                      </a:cubicBez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lose/>
                      <a:moveTo>
                        <a:pt x="400" y="600"/>
                      </a:moveTo>
                      <a:cubicBezTo>
                        <a:pt x="200" y="600"/>
                        <a:pt x="200" y="600"/>
                        <a:pt x="200" y="600"/>
                      </a:cubicBezTo>
                      <a:cubicBezTo>
                        <a:pt x="200" y="200"/>
                        <a:pt x="200" y="200"/>
                        <a:pt x="200" y="200"/>
                      </a:cubicBezTo>
                      <a:cubicBezTo>
                        <a:pt x="400" y="200"/>
                        <a:pt x="400" y="200"/>
                        <a:pt x="400" y="200"/>
                      </a:cubicBezTo>
                      <a:cubicBezTo>
                        <a:pt x="400" y="600"/>
                        <a:pt x="400" y="600"/>
                        <a:pt x="400" y="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6" name="Freeform 22">
                  <a:extLst>
                    <a:ext uri="{FF2B5EF4-FFF2-40B4-BE49-F238E27FC236}">
                      <a16:creationId xmlns:a16="http://schemas.microsoft.com/office/drawing/2014/main" xmlns="" id="{D6ED1284-46E9-4774-94BE-4941C7503646}"/>
                    </a:ext>
                  </a:extLst>
                </p:cNvPr>
                <p:cNvSpPr>
                  <a:spLocks noEditPoints="1"/>
                </p:cNvSpPr>
                <p:nvPr/>
              </p:nvSpPr>
              <p:spPr bwMode="auto">
                <a:xfrm>
                  <a:off x="1373188" y="1941513"/>
                  <a:ext cx="87312"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8" name="Freeform 23">
                  <a:extLst>
                    <a:ext uri="{FF2B5EF4-FFF2-40B4-BE49-F238E27FC236}">
                      <a16:creationId xmlns:a16="http://schemas.microsoft.com/office/drawing/2014/main" xmlns="" id="{F39B922E-4684-4598-AEC4-FCD99A22F1A8}"/>
                    </a:ext>
                  </a:extLst>
                </p:cNvPr>
                <p:cNvSpPr>
                  <a:spLocks noEditPoints="1"/>
                </p:cNvSpPr>
                <p:nvPr/>
              </p:nvSpPr>
              <p:spPr bwMode="auto">
                <a:xfrm>
                  <a:off x="1574800" y="1854200"/>
                  <a:ext cx="203200" cy="692150"/>
                </a:xfrm>
                <a:custGeom>
                  <a:avLst/>
                  <a:gdLst>
                    <a:gd name="T0" fmla="*/ 1300 w 1400"/>
                    <a:gd name="T1" fmla="*/ 0 h 4800"/>
                    <a:gd name="T2" fmla="*/ 100 w 1400"/>
                    <a:gd name="T3" fmla="*/ 0 h 4800"/>
                    <a:gd name="T4" fmla="*/ 0 w 1400"/>
                    <a:gd name="T5" fmla="*/ 100 h 4800"/>
                    <a:gd name="T6" fmla="*/ 100 w 1400"/>
                    <a:gd name="T7" fmla="*/ 200 h 4800"/>
                    <a:gd name="T8" fmla="*/ 1200 w 1400"/>
                    <a:gd name="T9" fmla="*/ 200 h 4800"/>
                    <a:gd name="T10" fmla="*/ 1200 w 1400"/>
                    <a:gd name="T11" fmla="*/ 4218 h 4800"/>
                    <a:gd name="T12" fmla="*/ 1100 w 1400"/>
                    <a:gd name="T13" fmla="*/ 4200 h 4800"/>
                    <a:gd name="T14" fmla="*/ 1049 w 1400"/>
                    <a:gd name="T15" fmla="*/ 4204 h 4800"/>
                    <a:gd name="T16" fmla="*/ 700 w 1400"/>
                    <a:gd name="T17" fmla="*/ 4000 h 4800"/>
                    <a:gd name="T18" fmla="*/ 351 w 1400"/>
                    <a:gd name="T19" fmla="*/ 4204 h 4800"/>
                    <a:gd name="T20" fmla="*/ 300 w 1400"/>
                    <a:gd name="T21" fmla="*/ 4200 h 4800"/>
                    <a:gd name="T22" fmla="*/ 0 w 1400"/>
                    <a:gd name="T23" fmla="*/ 4500 h 4800"/>
                    <a:gd name="T24" fmla="*/ 300 w 1400"/>
                    <a:gd name="T25" fmla="*/ 4800 h 4800"/>
                    <a:gd name="T26" fmla="*/ 1100 w 1400"/>
                    <a:gd name="T27" fmla="*/ 4800 h 4800"/>
                    <a:gd name="T28" fmla="*/ 1400 w 1400"/>
                    <a:gd name="T29" fmla="*/ 4500 h 4800"/>
                    <a:gd name="T30" fmla="*/ 1400 w 1400"/>
                    <a:gd name="T31" fmla="*/ 100 h 4800"/>
                    <a:gd name="T32" fmla="*/ 1300 w 1400"/>
                    <a:gd name="T33" fmla="*/ 0 h 4800"/>
                    <a:gd name="T34" fmla="*/ 1100 w 1400"/>
                    <a:gd name="T35" fmla="*/ 4600 h 4800"/>
                    <a:gd name="T36" fmla="*/ 300 w 1400"/>
                    <a:gd name="T37" fmla="*/ 4600 h 4800"/>
                    <a:gd name="T38" fmla="*/ 200 w 1400"/>
                    <a:gd name="T39" fmla="*/ 4500 h 4800"/>
                    <a:gd name="T40" fmla="*/ 300 w 1400"/>
                    <a:gd name="T41" fmla="*/ 4400 h 4800"/>
                    <a:gd name="T42" fmla="*/ 354 w 1400"/>
                    <a:gd name="T43" fmla="*/ 4416 h 4800"/>
                    <a:gd name="T44" fmla="*/ 446 w 1400"/>
                    <a:gd name="T45" fmla="*/ 4425 h 4800"/>
                    <a:gd name="T46" fmla="*/ 506 w 1400"/>
                    <a:gd name="T47" fmla="*/ 4355 h 4800"/>
                    <a:gd name="T48" fmla="*/ 700 w 1400"/>
                    <a:gd name="T49" fmla="*/ 4200 h 4800"/>
                    <a:gd name="T50" fmla="*/ 894 w 1400"/>
                    <a:gd name="T51" fmla="*/ 4355 h 4800"/>
                    <a:gd name="T52" fmla="*/ 954 w 1400"/>
                    <a:gd name="T53" fmla="*/ 4425 h 4800"/>
                    <a:gd name="T54" fmla="*/ 1046 w 1400"/>
                    <a:gd name="T55" fmla="*/ 4416 h 4800"/>
                    <a:gd name="T56" fmla="*/ 1200 w 1400"/>
                    <a:gd name="T57" fmla="*/ 4500 h 4800"/>
                    <a:gd name="T58" fmla="*/ 1100 w 1400"/>
                    <a:gd name="T59" fmla="*/ 4600 h 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0" h="4800">
                      <a:moveTo>
                        <a:pt x="1300" y="0"/>
                      </a:moveTo>
                      <a:cubicBezTo>
                        <a:pt x="100" y="0"/>
                        <a:pt x="100" y="0"/>
                        <a:pt x="100" y="0"/>
                      </a:cubicBezTo>
                      <a:cubicBezTo>
                        <a:pt x="45" y="0"/>
                        <a:pt x="0" y="45"/>
                        <a:pt x="0" y="100"/>
                      </a:cubicBezTo>
                      <a:cubicBezTo>
                        <a:pt x="0" y="155"/>
                        <a:pt x="45" y="200"/>
                        <a:pt x="100" y="200"/>
                      </a:cubicBezTo>
                      <a:cubicBezTo>
                        <a:pt x="1200" y="200"/>
                        <a:pt x="1200" y="200"/>
                        <a:pt x="1200" y="200"/>
                      </a:cubicBezTo>
                      <a:cubicBezTo>
                        <a:pt x="1200" y="4218"/>
                        <a:pt x="1200" y="4218"/>
                        <a:pt x="1200" y="4218"/>
                      </a:cubicBezTo>
                      <a:cubicBezTo>
                        <a:pt x="1169" y="4207"/>
                        <a:pt x="1135" y="4200"/>
                        <a:pt x="1100" y="4200"/>
                      </a:cubicBezTo>
                      <a:cubicBezTo>
                        <a:pt x="1083" y="4200"/>
                        <a:pt x="1066" y="4201"/>
                        <a:pt x="1049" y="4204"/>
                      </a:cubicBezTo>
                      <a:cubicBezTo>
                        <a:pt x="980" y="4080"/>
                        <a:pt x="848" y="4000"/>
                        <a:pt x="700" y="4000"/>
                      </a:cubicBezTo>
                      <a:cubicBezTo>
                        <a:pt x="552" y="4000"/>
                        <a:pt x="420" y="4080"/>
                        <a:pt x="351" y="4204"/>
                      </a:cubicBezTo>
                      <a:cubicBezTo>
                        <a:pt x="335" y="4201"/>
                        <a:pt x="317" y="4200"/>
                        <a:pt x="300" y="4200"/>
                      </a:cubicBezTo>
                      <a:cubicBezTo>
                        <a:pt x="135" y="4200"/>
                        <a:pt x="0" y="4335"/>
                        <a:pt x="0" y="4500"/>
                      </a:cubicBezTo>
                      <a:cubicBezTo>
                        <a:pt x="0" y="4665"/>
                        <a:pt x="135" y="4800"/>
                        <a:pt x="300" y="4800"/>
                      </a:cubicBezTo>
                      <a:cubicBezTo>
                        <a:pt x="1100" y="4800"/>
                        <a:pt x="1100" y="4800"/>
                        <a:pt x="1100" y="4800"/>
                      </a:cubicBezTo>
                      <a:cubicBezTo>
                        <a:pt x="1265" y="4800"/>
                        <a:pt x="1400" y="4665"/>
                        <a:pt x="1400" y="4500"/>
                      </a:cubicBezTo>
                      <a:cubicBezTo>
                        <a:pt x="1400" y="100"/>
                        <a:pt x="1400" y="100"/>
                        <a:pt x="1400" y="100"/>
                      </a:cubicBezTo>
                      <a:cubicBezTo>
                        <a:pt x="1400" y="45"/>
                        <a:pt x="1355" y="0"/>
                        <a:pt x="1300" y="0"/>
                      </a:cubicBezTo>
                      <a:close/>
                      <a:moveTo>
                        <a:pt x="1100" y="4600"/>
                      </a:moveTo>
                      <a:cubicBezTo>
                        <a:pt x="300" y="4600"/>
                        <a:pt x="300" y="4600"/>
                        <a:pt x="300" y="4600"/>
                      </a:cubicBezTo>
                      <a:cubicBezTo>
                        <a:pt x="245" y="4600"/>
                        <a:pt x="200" y="4555"/>
                        <a:pt x="200" y="4500"/>
                      </a:cubicBezTo>
                      <a:cubicBezTo>
                        <a:pt x="200" y="4445"/>
                        <a:pt x="245" y="4400"/>
                        <a:pt x="300" y="4400"/>
                      </a:cubicBezTo>
                      <a:cubicBezTo>
                        <a:pt x="319" y="4400"/>
                        <a:pt x="337" y="4405"/>
                        <a:pt x="354" y="4416"/>
                      </a:cubicBezTo>
                      <a:cubicBezTo>
                        <a:pt x="382" y="4434"/>
                        <a:pt x="416" y="4437"/>
                        <a:pt x="446" y="4425"/>
                      </a:cubicBezTo>
                      <a:cubicBezTo>
                        <a:pt x="476" y="4413"/>
                        <a:pt x="499" y="4387"/>
                        <a:pt x="506" y="4355"/>
                      </a:cubicBezTo>
                      <a:cubicBezTo>
                        <a:pt x="527" y="4264"/>
                        <a:pt x="607" y="4200"/>
                        <a:pt x="700" y="4200"/>
                      </a:cubicBezTo>
                      <a:cubicBezTo>
                        <a:pt x="793" y="4200"/>
                        <a:pt x="873" y="4264"/>
                        <a:pt x="894" y="4355"/>
                      </a:cubicBezTo>
                      <a:cubicBezTo>
                        <a:pt x="902" y="4387"/>
                        <a:pt x="924" y="4413"/>
                        <a:pt x="954" y="4425"/>
                      </a:cubicBezTo>
                      <a:cubicBezTo>
                        <a:pt x="984" y="4437"/>
                        <a:pt x="1018" y="4434"/>
                        <a:pt x="1046" y="4416"/>
                      </a:cubicBezTo>
                      <a:cubicBezTo>
                        <a:pt x="1111" y="4374"/>
                        <a:pt x="1200" y="4426"/>
                        <a:pt x="1200" y="4500"/>
                      </a:cubicBezTo>
                      <a:cubicBezTo>
                        <a:pt x="1200" y="4555"/>
                        <a:pt x="1155" y="4600"/>
                        <a:pt x="1100" y="4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9" name="Freeform 24">
                  <a:extLst>
                    <a:ext uri="{FF2B5EF4-FFF2-40B4-BE49-F238E27FC236}">
                      <a16:creationId xmlns:a16="http://schemas.microsoft.com/office/drawing/2014/main" xmlns="" id="{A3422861-CCDD-4A37-A563-31FD7E57FA72}"/>
                    </a:ext>
                  </a:extLst>
                </p:cNvPr>
                <p:cNvSpPr>
                  <a:spLocks noEditPoints="1"/>
                </p:cNvSpPr>
                <p:nvPr/>
              </p:nvSpPr>
              <p:spPr bwMode="auto">
                <a:xfrm>
                  <a:off x="1373188" y="1768475"/>
                  <a:ext cx="87312"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0" name="Freeform 25">
                  <a:extLst>
                    <a:ext uri="{FF2B5EF4-FFF2-40B4-BE49-F238E27FC236}">
                      <a16:creationId xmlns:a16="http://schemas.microsoft.com/office/drawing/2014/main" xmlns="" id="{CCDC92A5-9FD6-4023-91C4-361C396008C4}"/>
                    </a:ext>
                  </a:extLst>
                </p:cNvPr>
                <p:cNvSpPr>
                  <a:spLocks noEditPoints="1"/>
                </p:cNvSpPr>
                <p:nvPr/>
              </p:nvSpPr>
              <p:spPr bwMode="auto">
                <a:xfrm>
                  <a:off x="1373188" y="2114550"/>
                  <a:ext cx="87312"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1" name="Freeform 26">
                  <a:extLst>
                    <a:ext uri="{FF2B5EF4-FFF2-40B4-BE49-F238E27FC236}">
                      <a16:creationId xmlns:a16="http://schemas.microsoft.com/office/drawing/2014/main" xmlns="" id="{4668A30D-38B0-44CB-951F-A274209EDED5}"/>
                    </a:ext>
                  </a:extLst>
                </p:cNvPr>
                <p:cNvSpPr>
                  <a:spLocks noEditPoints="1"/>
                </p:cNvSpPr>
                <p:nvPr/>
              </p:nvSpPr>
              <p:spPr bwMode="auto">
                <a:xfrm>
                  <a:off x="1228725" y="1768475"/>
                  <a:ext cx="85725"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2" name="Freeform 27">
                  <a:extLst>
                    <a:ext uri="{FF2B5EF4-FFF2-40B4-BE49-F238E27FC236}">
                      <a16:creationId xmlns:a16="http://schemas.microsoft.com/office/drawing/2014/main" xmlns="" id="{3792FCA3-4B5E-41C3-B1DA-FC0D00349D08}"/>
                    </a:ext>
                  </a:extLst>
                </p:cNvPr>
                <p:cNvSpPr>
                  <a:spLocks/>
                </p:cNvSpPr>
                <p:nvPr/>
              </p:nvSpPr>
              <p:spPr bwMode="auto">
                <a:xfrm>
                  <a:off x="1328738" y="2371725"/>
                  <a:ext cx="30162" cy="30162"/>
                </a:xfrm>
                <a:custGeom>
                  <a:avLst/>
                  <a:gdLst>
                    <a:gd name="T0" fmla="*/ 29 w 200"/>
                    <a:gd name="T1" fmla="*/ 37 h 208"/>
                    <a:gd name="T2" fmla="*/ 0 w 200"/>
                    <a:gd name="T3" fmla="*/ 108 h 208"/>
                    <a:gd name="T4" fmla="*/ 29 w 200"/>
                    <a:gd name="T5" fmla="*/ 179 h 208"/>
                    <a:gd name="T6" fmla="*/ 100 w 200"/>
                    <a:gd name="T7" fmla="*/ 208 h 208"/>
                    <a:gd name="T8" fmla="*/ 171 w 200"/>
                    <a:gd name="T9" fmla="*/ 179 h 208"/>
                    <a:gd name="T10" fmla="*/ 200 w 200"/>
                    <a:gd name="T11" fmla="*/ 108 h 208"/>
                    <a:gd name="T12" fmla="*/ 171 w 200"/>
                    <a:gd name="T13" fmla="*/ 37 h 208"/>
                    <a:gd name="T14" fmla="*/ 29 w 200"/>
                    <a:gd name="T15" fmla="*/ 37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208">
                      <a:moveTo>
                        <a:pt x="29" y="37"/>
                      </a:moveTo>
                      <a:cubicBezTo>
                        <a:pt x="11" y="56"/>
                        <a:pt x="0" y="82"/>
                        <a:pt x="0" y="108"/>
                      </a:cubicBezTo>
                      <a:cubicBezTo>
                        <a:pt x="0" y="134"/>
                        <a:pt x="11" y="160"/>
                        <a:pt x="29" y="179"/>
                      </a:cubicBezTo>
                      <a:cubicBezTo>
                        <a:pt x="48" y="197"/>
                        <a:pt x="74" y="208"/>
                        <a:pt x="100" y="208"/>
                      </a:cubicBezTo>
                      <a:cubicBezTo>
                        <a:pt x="126" y="208"/>
                        <a:pt x="152" y="197"/>
                        <a:pt x="171" y="179"/>
                      </a:cubicBezTo>
                      <a:cubicBezTo>
                        <a:pt x="189" y="160"/>
                        <a:pt x="200" y="134"/>
                        <a:pt x="200" y="108"/>
                      </a:cubicBezTo>
                      <a:cubicBezTo>
                        <a:pt x="200" y="82"/>
                        <a:pt x="189" y="56"/>
                        <a:pt x="171" y="37"/>
                      </a:cubicBezTo>
                      <a:cubicBezTo>
                        <a:pt x="133" y="0"/>
                        <a:pt x="67" y="0"/>
                        <a:pt x="29"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3" name="Freeform 28">
                  <a:extLst>
                    <a:ext uri="{FF2B5EF4-FFF2-40B4-BE49-F238E27FC236}">
                      <a16:creationId xmlns:a16="http://schemas.microsoft.com/office/drawing/2014/main" xmlns="" id="{88CBF256-4799-47F1-8E94-6008B2670C44}"/>
                    </a:ext>
                  </a:extLst>
                </p:cNvPr>
                <p:cNvSpPr>
                  <a:spLocks noEditPoints="1"/>
                </p:cNvSpPr>
                <p:nvPr/>
              </p:nvSpPr>
              <p:spPr bwMode="auto">
                <a:xfrm>
                  <a:off x="1228725" y="2114550"/>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4" name="Freeform 29">
                  <a:extLst>
                    <a:ext uri="{FF2B5EF4-FFF2-40B4-BE49-F238E27FC236}">
                      <a16:creationId xmlns:a16="http://schemas.microsoft.com/office/drawing/2014/main" xmlns="" id="{63C3FF41-7AE1-49DE-89EE-91360370D6A1}"/>
                    </a:ext>
                  </a:extLst>
                </p:cNvPr>
                <p:cNvSpPr>
                  <a:spLocks/>
                </p:cNvSpPr>
                <p:nvPr/>
              </p:nvSpPr>
              <p:spPr bwMode="auto">
                <a:xfrm>
                  <a:off x="1198563" y="2287588"/>
                  <a:ext cx="290512" cy="173037"/>
                </a:xfrm>
                <a:custGeom>
                  <a:avLst/>
                  <a:gdLst>
                    <a:gd name="T0" fmla="*/ 0 w 2000"/>
                    <a:gd name="T1" fmla="*/ 100 h 1200"/>
                    <a:gd name="T2" fmla="*/ 100 w 2000"/>
                    <a:gd name="T3" fmla="*/ 200 h 1200"/>
                    <a:gd name="T4" fmla="*/ 400 w 2000"/>
                    <a:gd name="T5" fmla="*/ 200 h 1200"/>
                    <a:gd name="T6" fmla="*/ 400 w 2000"/>
                    <a:gd name="T7" fmla="*/ 1100 h 1200"/>
                    <a:gd name="T8" fmla="*/ 500 w 2000"/>
                    <a:gd name="T9" fmla="*/ 1200 h 1200"/>
                    <a:gd name="T10" fmla="*/ 600 w 2000"/>
                    <a:gd name="T11" fmla="*/ 1100 h 1200"/>
                    <a:gd name="T12" fmla="*/ 600 w 2000"/>
                    <a:gd name="T13" fmla="*/ 200 h 1200"/>
                    <a:gd name="T14" fmla="*/ 1400 w 2000"/>
                    <a:gd name="T15" fmla="*/ 200 h 1200"/>
                    <a:gd name="T16" fmla="*/ 1400 w 2000"/>
                    <a:gd name="T17" fmla="*/ 1100 h 1200"/>
                    <a:gd name="T18" fmla="*/ 1500 w 2000"/>
                    <a:gd name="T19" fmla="*/ 1200 h 1200"/>
                    <a:gd name="T20" fmla="*/ 1600 w 2000"/>
                    <a:gd name="T21" fmla="*/ 1100 h 1200"/>
                    <a:gd name="T22" fmla="*/ 1600 w 2000"/>
                    <a:gd name="T23" fmla="*/ 200 h 1200"/>
                    <a:gd name="T24" fmla="*/ 1900 w 2000"/>
                    <a:gd name="T25" fmla="*/ 200 h 1200"/>
                    <a:gd name="T26" fmla="*/ 2000 w 2000"/>
                    <a:gd name="T27" fmla="*/ 100 h 1200"/>
                    <a:gd name="T28" fmla="*/ 1900 w 2000"/>
                    <a:gd name="T29" fmla="*/ 0 h 1200"/>
                    <a:gd name="T30" fmla="*/ 100 w 2000"/>
                    <a:gd name="T31" fmla="*/ 0 h 1200"/>
                    <a:gd name="T32" fmla="*/ 0 w 2000"/>
                    <a:gd name="T33" fmla="*/ 1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 h="1200">
                      <a:moveTo>
                        <a:pt x="0" y="100"/>
                      </a:moveTo>
                      <a:cubicBezTo>
                        <a:pt x="0" y="155"/>
                        <a:pt x="45" y="200"/>
                        <a:pt x="100" y="200"/>
                      </a:cubicBezTo>
                      <a:cubicBezTo>
                        <a:pt x="400" y="200"/>
                        <a:pt x="400" y="200"/>
                        <a:pt x="400" y="200"/>
                      </a:cubicBezTo>
                      <a:cubicBezTo>
                        <a:pt x="400" y="1100"/>
                        <a:pt x="400" y="1100"/>
                        <a:pt x="400" y="1100"/>
                      </a:cubicBezTo>
                      <a:cubicBezTo>
                        <a:pt x="400" y="1155"/>
                        <a:pt x="445" y="1200"/>
                        <a:pt x="500" y="1200"/>
                      </a:cubicBezTo>
                      <a:cubicBezTo>
                        <a:pt x="555" y="1200"/>
                        <a:pt x="600" y="1155"/>
                        <a:pt x="600" y="1100"/>
                      </a:cubicBezTo>
                      <a:cubicBezTo>
                        <a:pt x="600" y="200"/>
                        <a:pt x="600" y="200"/>
                        <a:pt x="600" y="200"/>
                      </a:cubicBezTo>
                      <a:cubicBezTo>
                        <a:pt x="1400" y="200"/>
                        <a:pt x="1400" y="200"/>
                        <a:pt x="1400" y="200"/>
                      </a:cubicBezTo>
                      <a:cubicBezTo>
                        <a:pt x="1400" y="1100"/>
                        <a:pt x="1400" y="1100"/>
                        <a:pt x="1400" y="1100"/>
                      </a:cubicBezTo>
                      <a:cubicBezTo>
                        <a:pt x="1400" y="1155"/>
                        <a:pt x="1445" y="1200"/>
                        <a:pt x="1500" y="1200"/>
                      </a:cubicBezTo>
                      <a:cubicBezTo>
                        <a:pt x="1555" y="1200"/>
                        <a:pt x="1600" y="1155"/>
                        <a:pt x="1600" y="1100"/>
                      </a:cubicBezTo>
                      <a:cubicBezTo>
                        <a:pt x="1600" y="200"/>
                        <a:pt x="1600" y="200"/>
                        <a:pt x="1600" y="200"/>
                      </a:cubicBezTo>
                      <a:cubicBezTo>
                        <a:pt x="1900" y="200"/>
                        <a:pt x="1900" y="200"/>
                        <a:pt x="1900" y="200"/>
                      </a:cubicBezTo>
                      <a:cubicBezTo>
                        <a:pt x="1955" y="200"/>
                        <a:pt x="2000" y="155"/>
                        <a:pt x="2000" y="100"/>
                      </a:cubicBezTo>
                      <a:cubicBezTo>
                        <a:pt x="2000" y="45"/>
                        <a:pt x="1955" y="0"/>
                        <a:pt x="1900" y="0"/>
                      </a:cubicBezTo>
                      <a:cubicBezTo>
                        <a:pt x="100" y="0"/>
                        <a:pt x="100" y="0"/>
                        <a:pt x="100" y="0"/>
                      </a:cubicBezTo>
                      <a:cubicBezTo>
                        <a:pt x="45" y="0"/>
                        <a:pt x="0" y="45"/>
                        <a:pt x="0"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5" name="Freeform 30">
                  <a:extLst>
                    <a:ext uri="{FF2B5EF4-FFF2-40B4-BE49-F238E27FC236}">
                      <a16:creationId xmlns:a16="http://schemas.microsoft.com/office/drawing/2014/main" xmlns="" id="{CA886419-D79F-4B06-89E1-77E15BE5F18E}"/>
                    </a:ext>
                  </a:extLst>
                </p:cNvPr>
                <p:cNvSpPr>
                  <a:spLocks noEditPoints="1"/>
                </p:cNvSpPr>
                <p:nvPr/>
              </p:nvSpPr>
              <p:spPr bwMode="auto">
                <a:xfrm>
                  <a:off x="1604963" y="2114550"/>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6" name="Freeform 31">
                  <a:extLst>
                    <a:ext uri="{FF2B5EF4-FFF2-40B4-BE49-F238E27FC236}">
                      <a16:creationId xmlns:a16="http://schemas.microsoft.com/office/drawing/2014/main" xmlns="" id="{6A500D53-185B-41C3-8EDA-331618E2772A}"/>
                    </a:ext>
                  </a:extLst>
                </p:cNvPr>
                <p:cNvSpPr>
                  <a:spLocks/>
                </p:cNvSpPr>
                <p:nvPr/>
              </p:nvSpPr>
              <p:spPr bwMode="auto">
                <a:xfrm>
                  <a:off x="1141413" y="1681163"/>
                  <a:ext cx="404812" cy="779462"/>
                </a:xfrm>
                <a:custGeom>
                  <a:avLst/>
                  <a:gdLst>
                    <a:gd name="T0" fmla="*/ 2700 w 2800"/>
                    <a:gd name="T1" fmla="*/ 0 h 5400"/>
                    <a:gd name="T2" fmla="*/ 100 w 2800"/>
                    <a:gd name="T3" fmla="*/ 0 h 5400"/>
                    <a:gd name="T4" fmla="*/ 0 w 2800"/>
                    <a:gd name="T5" fmla="*/ 100 h 5400"/>
                    <a:gd name="T6" fmla="*/ 0 w 2800"/>
                    <a:gd name="T7" fmla="*/ 5300 h 5400"/>
                    <a:gd name="T8" fmla="*/ 100 w 2800"/>
                    <a:gd name="T9" fmla="*/ 5400 h 5400"/>
                    <a:gd name="T10" fmla="*/ 200 w 2800"/>
                    <a:gd name="T11" fmla="*/ 5300 h 5400"/>
                    <a:gd name="T12" fmla="*/ 200 w 2800"/>
                    <a:gd name="T13" fmla="*/ 200 h 5400"/>
                    <a:gd name="T14" fmla="*/ 2600 w 2800"/>
                    <a:gd name="T15" fmla="*/ 200 h 5400"/>
                    <a:gd name="T16" fmla="*/ 2600 w 2800"/>
                    <a:gd name="T17" fmla="*/ 5300 h 5400"/>
                    <a:gd name="T18" fmla="*/ 2700 w 2800"/>
                    <a:gd name="T19" fmla="*/ 5400 h 5400"/>
                    <a:gd name="T20" fmla="*/ 2800 w 2800"/>
                    <a:gd name="T21" fmla="*/ 5300 h 5400"/>
                    <a:gd name="T22" fmla="*/ 2800 w 2800"/>
                    <a:gd name="T23" fmla="*/ 100 h 5400"/>
                    <a:gd name="T24" fmla="*/ 2700 w 2800"/>
                    <a:gd name="T25" fmla="*/ 0 h 5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0" h="5400">
                      <a:moveTo>
                        <a:pt x="2700" y="0"/>
                      </a:moveTo>
                      <a:cubicBezTo>
                        <a:pt x="100" y="0"/>
                        <a:pt x="100" y="0"/>
                        <a:pt x="100" y="0"/>
                      </a:cubicBezTo>
                      <a:cubicBezTo>
                        <a:pt x="45" y="0"/>
                        <a:pt x="0" y="45"/>
                        <a:pt x="0" y="100"/>
                      </a:cubicBezTo>
                      <a:cubicBezTo>
                        <a:pt x="0" y="5300"/>
                        <a:pt x="0" y="5300"/>
                        <a:pt x="0" y="5300"/>
                      </a:cubicBezTo>
                      <a:cubicBezTo>
                        <a:pt x="0" y="5355"/>
                        <a:pt x="45" y="5400"/>
                        <a:pt x="100" y="5400"/>
                      </a:cubicBezTo>
                      <a:cubicBezTo>
                        <a:pt x="155" y="5400"/>
                        <a:pt x="200" y="5355"/>
                        <a:pt x="200" y="5300"/>
                      </a:cubicBezTo>
                      <a:cubicBezTo>
                        <a:pt x="200" y="200"/>
                        <a:pt x="200" y="200"/>
                        <a:pt x="200" y="200"/>
                      </a:cubicBezTo>
                      <a:cubicBezTo>
                        <a:pt x="2600" y="200"/>
                        <a:pt x="2600" y="200"/>
                        <a:pt x="2600" y="200"/>
                      </a:cubicBezTo>
                      <a:cubicBezTo>
                        <a:pt x="2600" y="5300"/>
                        <a:pt x="2600" y="5300"/>
                        <a:pt x="2600" y="5300"/>
                      </a:cubicBezTo>
                      <a:cubicBezTo>
                        <a:pt x="2600" y="5355"/>
                        <a:pt x="2645" y="5400"/>
                        <a:pt x="2700" y="5400"/>
                      </a:cubicBezTo>
                      <a:cubicBezTo>
                        <a:pt x="2755" y="5400"/>
                        <a:pt x="2800" y="5355"/>
                        <a:pt x="2800" y="5300"/>
                      </a:cubicBezTo>
                      <a:cubicBezTo>
                        <a:pt x="2800" y="100"/>
                        <a:pt x="2800" y="100"/>
                        <a:pt x="2800" y="100"/>
                      </a:cubicBezTo>
                      <a:cubicBezTo>
                        <a:pt x="2800" y="45"/>
                        <a:pt x="2755" y="0"/>
                        <a:pt x="27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grpSp>
      <p:sp>
        <p:nvSpPr>
          <p:cNvPr id="47" name="Title 25">
            <a:extLst>
              <a:ext uri="{FF2B5EF4-FFF2-40B4-BE49-F238E27FC236}">
                <a16:creationId xmlns:a16="http://schemas.microsoft.com/office/drawing/2014/main" xmlns="" id="{CEAB0380-432F-4AAB-99E9-FF7C232AE667}"/>
              </a:ext>
            </a:extLst>
          </p:cNvPr>
          <p:cNvSpPr txBox="1">
            <a:spLocks/>
          </p:cNvSpPr>
          <p:nvPr/>
        </p:nvSpPr>
        <p:spPr>
          <a:xfrm>
            <a:off x="483730" y="372014"/>
            <a:ext cx="10969943" cy="711081"/>
          </a:xfrm>
          <a:prstGeom prst="rect">
            <a:avLst/>
          </a:prstGeom>
        </p:spPr>
        <p:txBody>
          <a:bodyPr vert="horz" lIns="0" tIns="60949" rIns="0" bIns="60949" rtlCol="0" anchor="ctr">
            <a:normAutofit fontScale="62500" lnSpcReduction="20000"/>
          </a:bodyPr>
          <a:lstStyle>
            <a:lvl1pPr algn="l" defTabSz="1218987" rtl="0" eaLnBrk="1" latinLnBrk="0" hangingPunct="1">
              <a:spcBef>
                <a:spcPct val="0"/>
              </a:spcBef>
              <a:buNone/>
              <a:defRPr sz="3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IN" dirty="0" smtClean="0"/>
              <a:t>Desarrollo – </a:t>
            </a:r>
            <a:r>
              <a:rPr lang="en-IN" b="0" dirty="0" smtClean="0"/>
              <a:t>Propuesta de Modelo para Establecer Gobierno y Gestión DGT</a:t>
            </a:r>
            <a:endParaRPr lang="en-IN" b="0" dirty="0"/>
          </a:p>
        </p:txBody>
      </p:sp>
      <p:sp>
        <p:nvSpPr>
          <p:cNvPr id="48" name="TextBox 137">
            <a:extLst>
              <a:ext uri="{FF2B5EF4-FFF2-40B4-BE49-F238E27FC236}">
                <a16:creationId xmlns:a16="http://schemas.microsoft.com/office/drawing/2014/main" xmlns="" id="{4A898F8F-ACDC-49FE-AA30-F9FC1439D520}"/>
              </a:ext>
            </a:extLst>
          </p:cNvPr>
          <p:cNvSpPr txBox="1"/>
          <p:nvPr/>
        </p:nvSpPr>
        <p:spPr>
          <a:xfrm>
            <a:off x="1269875" y="1124744"/>
            <a:ext cx="10322931" cy="498598"/>
          </a:xfrm>
          <a:prstGeom prst="rect">
            <a:avLst/>
          </a:prstGeom>
          <a:noFill/>
        </p:spPr>
        <p:txBody>
          <a:bodyPr wrap="square" lIns="0" rIns="0" rtlCol="0" anchor="t">
            <a:spAutoFit/>
          </a:bodyPr>
          <a:lstStyle/>
          <a:p>
            <a:pPr>
              <a:lnSpc>
                <a:spcPct val="110000"/>
              </a:lnSpc>
            </a:pPr>
            <a:r>
              <a:rPr lang="en-US" b="1" kern="0" dirty="0" smtClean="0">
                <a:solidFill>
                  <a:schemeClr val="tx1">
                    <a:lumMod val="65000"/>
                    <a:lumOff val="35000"/>
                  </a:schemeClr>
                </a:solidFill>
                <a:latin typeface="Arial" panose="020B0604020202020204" pitchFamily="34" charset="0"/>
                <a:cs typeface="Arial" panose="020B0604020202020204" pitchFamily="34" charset="0"/>
              </a:rPr>
              <a:t>Mapeo y Priorización de Procesos</a:t>
            </a:r>
            <a:endParaRPr lang="en-IN" sz="20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79 Cuadro de texto"/>
          <p:cNvSpPr txBox="1">
            <a:spLocks noChangeArrowheads="1"/>
          </p:cNvSpPr>
          <p:nvPr/>
        </p:nvSpPr>
        <p:spPr bwMode="auto">
          <a:xfrm>
            <a:off x="6594475" y="1223963"/>
            <a:ext cx="9461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727441814"/>
              </p:ext>
            </p:extLst>
          </p:nvPr>
        </p:nvGraphicFramePr>
        <p:xfrm>
          <a:off x="261764" y="2132856"/>
          <a:ext cx="5826706" cy="4572000"/>
        </p:xfrm>
        <a:graphic>
          <a:graphicData uri="http://schemas.openxmlformats.org/drawingml/2006/table">
            <a:tbl>
              <a:tblPr firstRow="1" firstCol="1" bandRow="1">
                <a:tableStyleId>{5C22544A-7EE6-4342-B048-85BDC9FD1C3A}</a:tableStyleId>
              </a:tblPr>
              <a:tblGrid>
                <a:gridCol w="1070383"/>
                <a:gridCol w="4756323"/>
              </a:tblGrid>
              <a:tr h="400114">
                <a:tc>
                  <a:txBody>
                    <a:bodyPr/>
                    <a:lstStyle/>
                    <a:p>
                      <a:pPr algn="ctr">
                        <a:lnSpc>
                          <a:spcPct val="150000"/>
                        </a:lnSpc>
                        <a:spcBef>
                          <a:spcPts val="1200"/>
                        </a:spcBef>
                        <a:spcAft>
                          <a:spcPts val="0"/>
                        </a:spcAft>
                      </a:pPr>
                      <a:r>
                        <a:rPr lang="es-EC" sz="2000" dirty="0">
                          <a:effectLst/>
                        </a:rPr>
                        <a:t>ID</a:t>
                      </a:r>
                      <a:endParaRPr lang="es-EC" sz="1600" dirty="0">
                        <a:effectLst/>
                        <a:latin typeface="Times New Roman"/>
                        <a:ea typeface="Times New Roman"/>
                        <a:cs typeface="Times New Roman"/>
                      </a:endParaRPr>
                    </a:p>
                  </a:txBody>
                  <a:tcPr marL="68580" marR="68580" marT="0" marB="0" anchor="ctr"/>
                </a:tc>
                <a:tc>
                  <a:txBody>
                    <a:bodyPr/>
                    <a:lstStyle/>
                    <a:p>
                      <a:pPr algn="ctr">
                        <a:lnSpc>
                          <a:spcPct val="150000"/>
                        </a:lnSpc>
                        <a:spcBef>
                          <a:spcPts val="1200"/>
                        </a:spcBef>
                        <a:spcAft>
                          <a:spcPts val="0"/>
                        </a:spcAft>
                      </a:pPr>
                      <a:r>
                        <a:rPr lang="es-EC" sz="2000" dirty="0">
                          <a:effectLst/>
                        </a:rPr>
                        <a:t>Procesos  </a:t>
                      </a:r>
                      <a:endParaRPr lang="es-EC" sz="1600" dirty="0">
                        <a:effectLst/>
                        <a:latin typeface="Times New Roman"/>
                        <a:ea typeface="Times New Roman"/>
                        <a:cs typeface="Times New Roman"/>
                      </a:endParaRPr>
                    </a:p>
                  </a:txBody>
                  <a:tcPr marL="68580" marR="68580" marT="0" marB="0" anchor="ctr"/>
                </a:tc>
              </a:tr>
              <a:tr h="824022">
                <a:tc>
                  <a:txBody>
                    <a:bodyPr/>
                    <a:lstStyle/>
                    <a:p>
                      <a:pPr algn="ctr">
                        <a:lnSpc>
                          <a:spcPct val="150000"/>
                        </a:lnSpc>
                        <a:spcBef>
                          <a:spcPts val="1200"/>
                        </a:spcBef>
                        <a:spcAft>
                          <a:spcPts val="0"/>
                        </a:spcAft>
                      </a:pPr>
                      <a:r>
                        <a:rPr lang="es-EC" sz="2000" dirty="0">
                          <a:effectLst/>
                        </a:rPr>
                        <a:t>EDM01</a:t>
                      </a:r>
                      <a:endParaRPr lang="es-EC" sz="1600" dirty="0">
                        <a:effectLst/>
                        <a:latin typeface="Times New Roman"/>
                        <a:ea typeface="Times New Roman"/>
                        <a:cs typeface="Times New Roman"/>
                      </a:endParaRPr>
                    </a:p>
                  </a:txBody>
                  <a:tcPr marL="68580" marR="68580" marT="0" marB="0" anchor="ctr"/>
                </a:tc>
                <a:tc>
                  <a:txBody>
                    <a:bodyPr/>
                    <a:lstStyle/>
                    <a:p>
                      <a:pPr algn="just">
                        <a:lnSpc>
                          <a:spcPct val="100000"/>
                        </a:lnSpc>
                        <a:spcBef>
                          <a:spcPts val="0"/>
                        </a:spcBef>
                        <a:spcAft>
                          <a:spcPts val="0"/>
                        </a:spcAft>
                      </a:pPr>
                      <a:r>
                        <a:rPr lang="es-EC" sz="2000" dirty="0">
                          <a:effectLst/>
                        </a:rPr>
                        <a:t>Asegurar el establecimiento y mantenimiento del </a:t>
                      </a:r>
                      <a:r>
                        <a:rPr lang="es-EC" sz="2000" dirty="0" smtClean="0">
                          <a:effectLst/>
                        </a:rPr>
                        <a:t>marco de </a:t>
                      </a:r>
                      <a:r>
                        <a:rPr lang="es-EC" sz="2000" dirty="0">
                          <a:effectLst/>
                        </a:rPr>
                        <a:t>referencia de gobierno</a:t>
                      </a:r>
                      <a:endParaRPr lang="es-EC" sz="1600" dirty="0">
                        <a:effectLst/>
                        <a:latin typeface="Times New Roman"/>
                        <a:ea typeface="Times New Roman"/>
                        <a:cs typeface="Times New Roman"/>
                      </a:endParaRPr>
                    </a:p>
                  </a:txBody>
                  <a:tcPr marL="68580" marR="68580" marT="0" marB="0" anchor="ctr"/>
                </a:tc>
              </a:tr>
              <a:tr h="400114">
                <a:tc>
                  <a:txBody>
                    <a:bodyPr/>
                    <a:lstStyle/>
                    <a:p>
                      <a:pPr algn="ctr">
                        <a:lnSpc>
                          <a:spcPct val="150000"/>
                        </a:lnSpc>
                        <a:spcBef>
                          <a:spcPts val="1200"/>
                        </a:spcBef>
                        <a:spcAft>
                          <a:spcPts val="0"/>
                        </a:spcAft>
                      </a:pPr>
                      <a:r>
                        <a:rPr lang="es-EC" sz="2000" dirty="0">
                          <a:effectLst/>
                        </a:rPr>
                        <a:t>EDM02</a:t>
                      </a:r>
                      <a:endParaRPr lang="es-EC" sz="160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2000" dirty="0">
                          <a:effectLst/>
                        </a:rPr>
                        <a:t>Asegurar la Entrega de Valor</a:t>
                      </a:r>
                      <a:endParaRPr lang="es-EC" sz="1600" dirty="0">
                        <a:effectLst/>
                        <a:latin typeface="Times New Roman"/>
                        <a:ea typeface="Times New Roman"/>
                        <a:cs typeface="Times New Roman"/>
                      </a:endParaRPr>
                    </a:p>
                  </a:txBody>
                  <a:tcPr marL="68580" marR="68580" marT="0" marB="0" anchor="ctr"/>
                </a:tc>
              </a:tr>
              <a:tr h="400114">
                <a:tc>
                  <a:txBody>
                    <a:bodyPr/>
                    <a:lstStyle/>
                    <a:p>
                      <a:pPr algn="ctr">
                        <a:lnSpc>
                          <a:spcPct val="150000"/>
                        </a:lnSpc>
                        <a:spcBef>
                          <a:spcPts val="1200"/>
                        </a:spcBef>
                        <a:spcAft>
                          <a:spcPts val="0"/>
                        </a:spcAft>
                      </a:pPr>
                      <a:r>
                        <a:rPr lang="es-EC" sz="2000" dirty="0">
                          <a:effectLst/>
                        </a:rPr>
                        <a:t>EDM04</a:t>
                      </a:r>
                      <a:endParaRPr lang="es-EC" sz="160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2000" dirty="0">
                          <a:effectLst/>
                        </a:rPr>
                        <a:t>Asegurar la Optimización de los Recursos</a:t>
                      </a:r>
                      <a:endParaRPr lang="es-EC" sz="1600" dirty="0">
                        <a:effectLst/>
                        <a:latin typeface="Times New Roman"/>
                        <a:ea typeface="Times New Roman"/>
                        <a:cs typeface="Times New Roman"/>
                      </a:endParaRPr>
                    </a:p>
                  </a:txBody>
                  <a:tcPr marL="68580" marR="68580" marT="0" marB="0" anchor="ctr"/>
                </a:tc>
              </a:tr>
              <a:tr h="400114">
                <a:tc>
                  <a:txBody>
                    <a:bodyPr/>
                    <a:lstStyle/>
                    <a:p>
                      <a:pPr algn="ctr">
                        <a:lnSpc>
                          <a:spcPct val="150000"/>
                        </a:lnSpc>
                        <a:spcBef>
                          <a:spcPts val="1200"/>
                        </a:spcBef>
                        <a:spcAft>
                          <a:spcPts val="0"/>
                        </a:spcAft>
                      </a:pPr>
                      <a:r>
                        <a:rPr lang="es-EC" sz="2000" dirty="0">
                          <a:effectLst/>
                        </a:rPr>
                        <a:t>APO01</a:t>
                      </a:r>
                      <a:endParaRPr lang="es-EC" sz="160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2000" dirty="0">
                          <a:effectLst/>
                        </a:rPr>
                        <a:t>Gestionar el Marco de la Gestión de TI</a:t>
                      </a:r>
                      <a:endParaRPr lang="es-EC" sz="1600" dirty="0">
                        <a:effectLst/>
                        <a:latin typeface="Times New Roman"/>
                        <a:ea typeface="Times New Roman"/>
                        <a:cs typeface="Times New Roman"/>
                      </a:endParaRPr>
                    </a:p>
                  </a:txBody>
                  <a:tcPr marL="68580" marR="68580" marT="0" marB="0" anchor="ctr"/>
                </a:tc>
              </a:tr>
              <a:tr h="400114">
                <a:tc>
                  <a:txBody>
                    <a:bodyPr/>
                    <a:lstStyle/>
                    <a:p>
                      <a:pPr algn="ctr">
                        <a:lnSpc>
                          <a:spcPct val="150000"/>
                        </a:lnSpc>
                        <a:spcBef>
                          <a:spcPts val="1200"/>
                        </a:spcBef>
                        <a:spcAft>
                          <a:spcPts val="0"/>
                        </a:spcAft>
                      </a:pPr>
                      <a:r>
                        <a:rPr lang="es-EC" sz="2000" dirty="0">
                          <a:effectLst/>
                        </a:rPr>
                        <a:t>APO02</a:t>
                      </a:r>
                      <a:endParaRPr lang="es-EC" sz="160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2000" dirty="0">
                          <a:effectLst/>
                        </a:rPr>
                        <a:t>Gestionar la Estrategia</a:t>
                      </a:r>
                      <a:endParaRPr lang="es-EC" sz="1600" dirty="0">
                        <a:effectLst/>
                        <a:latin typeface="Times New Roman"/>
                        <a:ea typeface="Times New Roman"/>
                        <a:cs typeface="Times New Roman"/>
                      </a:endParaRPr>
                    </a:p>
                  </a:txBody>
                  <a:tcPr marL="68580" marR="68580" marT="0" marB="0" anchor="ctr"/>
                </a:tc>
              </a:tr>
              <a:tr h="400114">
                <a:tc>
                  <a:txBody>
                    <a:bodyPr/>
                    <a:lstStyle/>
                    <a:p>
                      <a:pPr algn="ctr">
                        <a:lnSpc>
                          <a:spcPct val="150000"/>
                        </a:lnSpc>
                        <a:spcBef>
                          <a:spcPts val="1200"/>
                        </a:spcBef>
                        <a:spcAft>
                          <a:spcPts val="0"/>
                        </a:spcAft>
                      </a:pPr>
                      <a:r>
                        <a:rPr lang="es-EC" sz="2000" dirty="0">
                          <a:effectLst/>
                        </a:rPr>
                        <a:t>APO07</a:t>
                      </a:r>
                      <a:endParaRPr lang="es-EC" sz="160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2000" dirty="0">
                          <a:effectLst/>
                        </a:rPr>
                        <a:t>Gestionar el Recurso Humano</a:t>
                      </a:r>
                      <a:endParaRPr lang="es-EC" sz="1600" dirty="0">
                        <a:effectLst/>
                        <a:latin typeface="Times New Roman"/>
                        <a:ea typeface="Times New Roman"/>
                        <a:cs typeface="Times New Roman"/>
                      </a:endParaRPr>
                    </a:p>
                  </a:txBody>
                  <a:tcPr marL="68580" marR="68580" marT="0" marB="0" anchor="ctr"/>
                </a:tc>
              </a:tr>
              <a:tr h="400114">
                <a:tc>
                  <a:txBody>
                    <a:bodyPr/>
                    <a:lstStyle/>
                    <a:p>
                      <a:pPr algn="ctr">
                        <a:lnSpc>
                          <a:spcPct val="150000"/>
                        </a:lnSpc>
                        <a:spcBef>
                          <a:spcPts val="1200"/>
                        </a:spcBef>
                        <a:spcAft>
                          <a:spcPts val="0"/>
                        </a:spcAft>
                      </a:pPr>
                      <a:r>
                        <a:rPr lang="es-EC" sz="2000" dirty="0">
                          <a:effectLst/>
                        </a:rPr>
                        <a:t>APO08</a:t>
                      </a:r>
                      <a:endParaRPr lang="es-EC" sz="160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2000" dirty="0">
                          <a:effectLst/>
                        </a:rPr>
                        <a:t>Gestionar las Relaciones</a:t>
                      </a:r>
                      <a:endParaRPr lang="es-EC" sz="1600" dirty="0">
                        <a:effectLst/>
                        <a:latin typeface="Times New Roman"/>
                        <a:ea typeface="Times New Roman"/>
                        <a:cs typeface="Times New Roman"/>
                      </a:endParaRPr>
                    </a:p>
                  </a:txBody>
                  <a:tcPr marL="68580" marR="68580" marT="0" marB="0" anchor="ctr"/>
                </a:tc>
              </a:tr>
              <a:tr h="400114">
                <a:tc>
                  <a:txBody>
                    <a:bodyPr/>
                    <a:lstStyle/>
                    <a:p>
                      <a:pPr algn="ctr">
                        <a:lnSpc>
                          <a:spcPct val="150000"/>
                        </a:lnSpc>
                        <a:spcBef>
                          <a:spcPts val="1200"/>
                        </a:spcBef>
                        <a:spcAft>
                          <a:spcPts val="0"/>
                        </a:spcAft>
                      </a:pPr>
                      <a:r>
                        <a:rPr lang="es-EC" sz="2000" dirty="0">
                          <a:effectLst/>
                        </a:rPr>
                        <a:t>APO11</a:t>
                      </a:r>
                      <a:endParaRPr lang="es-EC" sz="160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2000" dirty="0">
                          <a:effectLst/>
                        </a:rPr>
                        <a:t>Gestionar la Calidad</a:t>
                      </a:r>
                      <a:endParaRPr lang="es-EC" sz="1600" dirty="0">
                        <a:effectLst/>
                        <a:latin typeface="Times New Roman"/>
                        <a:ea typeface="Times New Roman"/>
                        <a:cs typeface="Times New Roman"/>
                      </a:endParaRPr>
                    </a:p>
                  </a:txBody>
                  <a:tcPr marL="68580" marR="68580" marT="0" marB="0" anchor="ct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532614724"/>
              </p:ext>
            </p:extLst>
          </p:nvPr>
        </p:nvGraphicFramePr>
        <p:xfrm>
          <a:off x="6248212" y="1988840"/>
          <a:ext cx="5750856" cy="4656348"/>
        </p:xfrm>
        <a:graphic>
          <a:graphicData uri="http://schemas.openxmlformats.org/drawingml/2006/table">
            <a:tbl>
              <a:tblPr firstRow="1" firstCol="1" bandRow="1">
                <a:tableStyleId>{5C22544A-7EE6-4342-B048-85BDC9FD1C3A}</a:tableStyleId>
              </a:tblPr>
              <a:tblGrid>
                <a:gridCol w="1056449"/>
                <a:gridCol w="4694407"/>
              </a:tblGrid>
              <a:tr h="522058">
                <a:tc>
                  <a:txBody>
                    <a:bodyPr/>
                    <a:lstStyle/>
                    <a:p>
                      <a:pPr algn="ctr">
                        <a:lnSpc>
                          <a:spcPct val="150000"/>
                        </a:lnSpc>
                        <a:spcBef>
                          <a:spcPts val="1200"/>
                        </a:spcBef>
                        <a:spcAft>
                          <a:spcPts val="0"/>
                        </a:spcAft>
                      </a:pPr>
                      <a:r>
                        <a:rPr lang="es-EC" sz="2000" dirty="0">
                          <a:effectLst/>
                        </a:rPr>
                        <a:t>ID</a:t>
                      </a:r>
                      <a:endParaRPr lang="es-EC" sz="1600" dirty="0">
                        <a:effectLst/>
                        <a:latin typeface="Times New Roman"/>
                        <a:ea typeface="Times New Roman"/>
                        <a:cs typeface="Times New Roman"/>
                      </a:endParaRPr>
                    </a:p>
                  </a:txBody>
                  <a:tcPr marL="68580" marR="68580" marT="0" marB="0" anchor="ctr"/>
                </a:tc>
                <a:tc>
                  <a:txBody>
                    <a:bodyPr/>
                    <a:lstStyle/>
                    <a:p>
                      <a:pPr algn="ctr">
                        <a:lnSpc>
                          <a:spcPct val="150000"/>
                        </a:lnSpc>
                        <a:spcBef>
                          <a:spcPts val="1200"/>
                        </a:spcBef>
                        <a:spcAft>
                          <a:spcPts val="0"/>
                        </a:spcAft>
                      </a:pPr>
                      <a:r>
                        <a:rPr lang="es-EC" sz="2000" dirty="0">
                          <a:effectLst/>
                        </a:rPr>
                        <a:t>Procesos  </a:t>
                      </a:r>
                      <a:endParaRPr lang="es-EC" sz="1600" dirty="0">
                        <a:effectLst/>
                        <a:latin typeface="Times New Roman"/>
                        <a:ea typeface="Times New Roman"/>
                        <a:cs typeface="Times New Roman"/>
                      </a:endParaRPr>
                    </a:p>
                  </a:txBody>
                  <a:tcPr marL="68580" marR="68580" marT="0" marB="0" anchor="ctr"/>
                </a:tc>
              </a:tr>
              <a:tr h="522058">
                <a:tc>
                  <a:txBody>
                    <a:bodyPr/>
                    <a:lstStyle/>
                    <a:p>
                      <a:pPr algn="ctr">
                        <a:lnSpc>
                          <a:spcPct val="150000"/>
                        </a:lnSpc>
                        <a:spcBef>
                          <a:spcPts val="1200"/>
                        </a:spcBef>
                        <a:spcAft>
                          <a:spcPts val="0"/>
                        </a:spcAft>
                      </a:pPr>
                      <a:r>
                        <a:rPr lang="es-EC" sz="2000" dirty="0">
                          <a:effectLst/>
                        </a:rPr>
                        <a:t>BAI01</a:t>
                      </a:r>
                      <a:endParaRPr lang="es-EC" sz="160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2000" dirty="0">
                          <a:effectLst/>
                        </a:rPr>
                        <a:t>Gestionar Programas y Proyectos</a:t>
                      </a:r>
                      <a:endParaRPr lang="es-EC" sz="1600" dirty="0">
                        <a:effectLst/>
                        <a:latin typeface="Times New Roman"/>
                        <a:ea typeface="Times New Roman"/>
                        <a:cs typeface="Times New Roman"/>
                      </a:endParaRPr>
                    </a:p>
                  </a:txBody>
                  <a:tcPr marL="68580" marR="68580" marT="0" marB="0" anchor="ctr"/>
                </a:tc>
              </a:tr>
              <a:tr h="522058">
                <a:tc>
                  <a:txBody>
                    <a:bodyPr/>
                    <a:lstStyle/>
                    <a:p>
                      <a:pPr algn="ctr">
                        <a:lnSpc>
                          <a:spcPct val="150000"/>
                        </a:lnSpc>
                        <a:spcBef>
                          <a:spcPts val="1200"/>
                        </a:spcBef>
                        <a:spcAft>
                          <a:spcPts val="0"/>
                        </a:spcAft>
                      </a:pPr>
                      <a:r>
                        <a:rPr lang="es-EC" sz="2000" dirty="0">
                          <a:effectLst/>
                        </a:rPr>
                        <a:t>BAI02</a:t>
                      </a:r>
                      <a:endParaRPr lang="es-EC" sz="160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2000" dirty="0">
                          <a:effectLst/>
                        </a:rPr>
                        <a:t>Gestionar la Definición de Requerimientos</a:t>
                      </a:r>
                      <a:endParaRPr lang="es-EC" sz="1600" dirty="0">
                        <a:effectLst/>
                        <a:latin typeface="Times New Roman"/>
                        <a:ea typeface="Times New Roman"/>
                        <a:cs typeface="Times New Roman"/>
                      </a:endParaRPr>
                    </a:p>
                  </a:txBody>
                  <a:tcPr marL="68580" marR="68580" marT="0" marB="0" anchor="ctr"/>
                </a:tc>
              </a:tr>
              <a:tr h="522058">
                <a:tc>
                  <a:txBody>
                    <a:bodyPr/>
                    <a:lstStyle/>
                    <a:p>
                      <a:pPr algn="ctr">
                        <a:lnSpc>
                          <a:spcPct val="150000"/>
                        </a:lnSpc>
                        <a:spcBef>
                          <a:spcPts val="1200"/>
                        </a:spcBef>
                        <a:spcAft>
                          <a:spcPts val="0"/>
                        </a:spcAft>
                      </a:pPr>
                      <a:r>
                        <a:rPr lang="es-EC" sz="2000" dirty="0">
                          <a:effectLst/>
                        </a:rPr>
                        <a:t>BAI03</a:t>
                      </a:r>
                      <a:endParaRPr lang="es-EC" sz="160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2000" dirty="0">
                          <a:effectLst/>
                        </a:rPr>
                        <a:t>Gestionar la Identificación y Construcción de Soluciones</a:t>
                      </a:r>
                      <a:endParaRPr lang="es-EC" sz="1600" dirty="0">
                        <a:effectLst/>
                        <a:latin typeface="Times New Roman"/>
                        <a:ea typeface="Times New Roman"/>
                        <a:cs typeface="Times New Roman"/>
                      </a:endParaRPr>
                    </a:p>
                  </a:txBody>
                  <a:tcPr marL="68580" marR="68580" marT="0" marB="0" anchor="ctr"/>
                </a:tc>
              </a:tr>
              <a:tr h="522058">
                <a:tc>
                  <a:txBody>
                    <a:bodyPr/>
                    <a:lstStyle/>
                    <a:p>
                      <a:pPr algn="ctr">
                        <a:lnSpc>
                          <a:spcPct val="150000"/>
                        </a:lnSpc>
                        <a:spcBef>
                          <a:spcPts val="1200"/>
                        </a:spcBef>
                        <a:spcAft>
                          <a:spcPts val="0"/>
                        </a:spcAft>
                      </a:pPr>
                      <a:r>
                        <a:rPr lang="es-EC" sz="2000" dirty="0">
                          <a:effectLst/>
                        </a:rPr>
                        <a:t>BAI05</a:t>
                      </a:r>
                      <a:endParaRPr lang="es-EC" sz="160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2000" dirty="0">
                          <a:effectLst/>
                        </a:rPr>
                        <a:t>Gestionar la Habilitación del Cambio</a:t>
                      </a:r>
                      <a:endParaRPr lang="es-EC" sz="1600" dirty="0">
                        <a:effectLst/>
                        <a:latin typeface="Times New Roman"/>
                        <a:ea typeface="Times New Roman"/>
                        <a:cs typeface="Times New Roman"/>
                      </a:endParaRPr>
                    </a:p>
                  </a:txBody>
                  <a:tcPr marL="68580" marR="68580" marT="0" marB="0" anchor="ctr"/>
                </a:tc>
              </a:tr>
              <a:tr h="522058">
                <a:tc>
                  <a:txBody>
                    <a:bodyPr/>
                    <a:lstStyle/>
                    <a:p>
                      <a:pPr algn="ctr">
                        <a:lnSpc>
                          <a:spcPct val="150000"/>
                        </a:lnSpc>
                        <a:spcBef>
                          <a:spcPts val="1200"/>
                        </a:spcBef>
                        <a:spcAft>
                          <a:spcPts val="0"/>
                        </a:spcAft>
                      </a:pPr>
                      <a:r>
                        <a:rPr lang="es-EC" sz="2000" dirty="0">
                          <a:effectLst/>
                        </a:rPr>
                        <a:t>BAI08</a:t>
                      </a:r>
                      <a:endParaRPr lang="es-EC" sz="1600" dirty="0">
                        <a:effectLst/>
                        <a:latin typeface="Times New Roman"/>
                        <a:ea typeface="Times New Roman"/>
                        <a:cs typeface="Times New Roman"/>
                      </a:endParaRPr>
                    </a:p>
                  </a:txBody>
                  <a:tcPr marL="68580" marR="68580" marT="0" marB="0" anchor="ctr"/>
                </a:tc>
                <a:tc>
                  <a:txBody>
                    <a:bodyPr/>
                    <a:lstStyle/>
                    <a:p>
                      <a:pPr algn="just">
                        <a:spcBef>
                          <a:spcPts val="1200"/>
                        </a:spcBef>
                        <a:spcAft>
                          <a:spcPts val="0"/>
                        </a:spcAft>
                      </a:pPr>
                      <a:r>
                        <a:rPr lang="es-EC" sz="2000" dirty="0">
                          <a:effectLst/>
                        </a:rPr>
                        <a:t>Gestionar el Conocimiento</a:t>
                      </a:r>
                      <a:endParaRPr lang="es-EC" sz="1600" dirty="0">
                        <a:effectLst/>
                        <a:latin typeface="Times New Roman"/>
                        <a:ea typeface="Times New Roman"/>
                        <a:cs typeface="Times New Roman"/>
                      </a:endParaRPr>
                    </a:p>
                  </a:txBody>
                  <a:tcPr marL="68580" marR="68580" marT="0" marB="0" anchor="ctr"/>
                </a:tc>
              </a:tr>
              <a:tr h="522058">
                <a:tc>
                  <a:txBody>
                    <a:bodyPr/>
                    <a:lstStyle/>
                    <a:p>
                      <a:pPr algn="ctr">
                        <a:lnSpc>
                          <a:spcPct val="150000"/>
                        </a:lnSpc>
                        <a:spcBef>
                          <a:spcPts val="1200"/>
                        </a:spcBef>
                        <a:spcAft>
                          <a:spcPts val="0"/>
                        </a:spcAft>
                      </a:pPr>
                      <a:r>
                        <a:rPr lang="es-EC" sz="2000" dirty="0">
                          <a:effectLst/>
                        </a:rPr>
                        <a:t>DSS04</a:t>
                      </a:r>
                      <a:endParaRPr lang="es-EC" sz="1600" dirty="0">
                        <a:effectLst/>
                        <a:latin typeface="Times New Roman"/>
                        <a:ea typeface="Times New Roman"/>
                        <a:cs typeface="Times New Roman"/>
                      </a:endParaRPr>
                    </a:p>
                  </a:txBody>
                  <a:tcPr marL="68580" marR="68580" marT="0" marB="0" anchor="ctr"/>
                </a:tc>
                <a:tc>
                  <a:txBody>
                    <a:bodyPr/>
                    <a:lstStyle/>
                    <a:p>
                      <a:pPr algn="just">
                        <a:spcBef>
                          <a:spcPts val="1200"/>
                        </a:spcBef>
                        <a:spcAft>
                          <a:spcPts val="0"/>
                        </a:spcAft>
                      </a:pPr>
                      <a:r>
                        <a:rPr lang="es-EC" sz="2000" dirty="0">
                          <a:effectLst/>
                        </a:rPr>
                        <a:t>Gestionar la Continuidad</a:t>
                      </a:r>
                      <a:endParaRPr lang="es-EC" sz="1600" dirty="0">
                        <a:effectLst/>
                        <a:latin typeface="Times New Roman"/>
                        <a:ea typeface="Times New Roman"/>
                        <a:cs typeface="Times New Roman"/>
                      </a:endParaRPr>
                    </a:p>
                  </a:txBody>
                  <a:tcPr marL="68580" marR="68580" marT="0" marB="0" anchor="ctr"/>
                </a:tc>
              </a:tr>
              <a:tr h="522058">
                <a:tc>
                  <a:txBody>
                    <a:bodyPr/>
                    <a:lstStyle/>
                    <a:p>
                      <a:pPr algn="ctr">
                        <a:lnSpc>
                          <a:spcPct val="150000"/>
                        </a:lnSpc>
                        <a:spcBef>
                          <a:spcPts val="1200"/>
                        </a:spcBef>
                        <a:spcAft>
                          <a:spcPts val="0"/>
                        </a:spcAft>
                      </a:pPr>
                      <a:r>
                        <a:rPr lang="es-EC" sz="2000" dirty="0">
                          <a:effectLst/>
                        </a:rPr>
                        <a:t>MEA01</a:t>
                      </a:r>
                      <a:endParaRPr lang="es-EC" sz="1600" dirty="0">
                        <a:effectLst/>
                        <a:latin typeface="Times New Roman"/>
                        <a:ea typeface="Times New Roman"/>
                        <a:cs typeface="Times New Roman"/>
                      </a:endParaRPr>
                    </a:p>
                  </a:txBody>
                  <a:tcPr marL="68580" marR="68580" marT="0" marB="0" anchor="ctr"/>
                </a:tc>
                <a:tc>
                  <a:txBody>
                    <a:bodyPr/>
                    <a:lstStyle/>
                    <a:p>
                      <a:pPr algn="just">
                        <a:spcBef>
                          <a:spcPts val="1200"/>
                        </a:spcBef>
                        <a:spcAft>
                          <a:spcPts val="0"/>
                        </a:spcAft>
                      </a:pPr>
                      <a:r>
                        <a:rPr lang="es-EC" sz="2000" dirty="0">
                          <a:effectLst/>
                        </a:rPr>
                        <a:t>Monitorear, Evaluar y Valorar el Desempeño y Cumplimiento</a:t>
                      </a:r>
                      <a:endParaRPr lang="es-EC" sz="1600" dirty="0">
                        <a:effectLst/>
                        <a:latin typeface="Times New Roman"/>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256253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333772" y="980728"/>
            <a:ext cx="769472" cy="800192"/>
            <a:chOff x="256026" y="1340769"/>
            <a:chExt cx="769472" cy="800192"/>
          </a:xfrm>
        </p:grpSpPr>
        <p:sp>
          <p:nvSpPr>
            <p:cNvPr id="3" name="2 Elipse"/>
            <p:cNvSpPr/>
            <p:nvPr/>
          </p:nvSpPr>
          <p:spPr>
            <a:xfrm>
              <a:off x="256026" y="1340769"/>
              <a:ext cx="769472" cy="800192"/>
            </a:xfrm>
            <a:prstGeom prst="ellipse">
              <a:avLst/>
            </a:prstGeom>
            <a:solidFill>
              <a:schemeClr val="tx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21" name="Group 2">
              <a:extLst>
                <a:ext uri="{FF2B5EF4-FFF2-40B4-BE49-F238E27FC236}">
                  <a16:creationId xmlns:a16="http://schemas.microsoft.com/office/drawing/2014/main" xmlns="" id="{70281410-65C9-45D1-AC64-9ACB0DD583F2}"/>
                </a:ext>
              </a:extLst>
            </p:cNvPr>
            <p:cNvGrpSpPr/>
            <p:nvPr/>
          </p:nvGrpSpPr>
          <p:grpSpPr>
            <a:xfrm>
              <a:off x="342135" y="1412776"/>
              <a:ext cx="639709" cy="645301"/>
              <a:chOff x="5656626" y="1879755"/>
              <a:chExt cx="842875" cy="842875"/>
            </a:xfrm>
          </p:grpSpPr>
          <p:sp>
            <p:nvSpPr>
              <p:cNvPr id="22" name="Oval 13">
                <a:extLst>
                  <a:ext uri="{FF2B5EF4-FFF2-40B4-BE49-F238E27FC236}">
                    <a16:creationId xmlns:a16="http://schemas.microsoft.com/office/drawing/2014/main" xmlns="" id="{808D632D-7C9F-4418-8026-04FDD015655E}"/>
                  </a:ext>
                </a:extLst>
              </p:cNvPr>
              <p:cNvSpPr/>
              <p:nvPr/>
            </p:nvSpPr>
            <p:spPr>
              <a:xfrm>
                <a:off x="5656626" y="1879755"/>
                <a:ext cx="842875" cy="842875"/>
              </a:xfrm>
              <a:prstGeom prst="ellipse">
                <a:avLst/>
              </a:prstGeom>
              <a:gradFill flip="none" rotWithShape="1">
                <a:gsLst>
                  <a:gs pos="0">
                    <a:schemeClr val="bg1"/>
                  </a:gs>
                  <a:gs pos="100000">
                    <a:schemeClr val="bg1">
                      <a:lumMod val="85000"/>
                    </a:schemeClr>
                  </a:gs>
                </a:gsLst>
                <a:lin ang="2700000" scaled="1"/>
                <a:tileRect/>
              </a:gradFill>
              <a:ln>
                <a:noFill/>
              </a:ln>
              <a:effectLst>
                <a:outerShdw blurRad="127000" dist="381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3" name="Group 69">
                <a:extLst>
                  <a:ext uri="{FF2B5EF4-FFF2-40B4-BE49-F238E27FC236}">
                    <a16:creationId xmlns:a16="http://schemas.microsoft.com/office/drawing/2014/main" xmlns="" id="{630C2D12-1E85-4E7E-8B8C-DA426CE10EC0}"/>
                  </a:ext>
                </a:extLst>
              </p:cNvPr>
              <p:cNvGrpSpPr/>
              <p:nvPr/>
            </p:nvGrpSpPr>
            <p:grpSpPr>
              <a:xfrm>
                <a:off x="5840692" y="2071079"/>
                <a:ext cx="455643" cy="453977"/>
                <a:chOff x="909638" y="1681163"/>
                <a:chExt cx="868362" cy="865187"/>
              </a:xfrm>
              <a:solidFill>
                <a:schemeClr val="tx1">
                  <a:lumMod val="85000"/>
                  <a:lumOff val="15000"/>
                </a:schemeClr>
              </a:solidFill>
            </p:grpSpPr>
            <p:sp>
              <p:nvSpPr>
                <p:cNvPr id="25" name="Freeform 14">
                  <a:extLst>
                    <a:ext uri="{FF2B5EF4-FFF2-40B4-BE49-F238E27FC236}">
                      <a16:creationId xmlns:a16="http://schemas.microsoft.com/office/drawing/2014/main" xmlns="" id="{DEDED7FA-273F-419F-9157-4C4C54043BE5}"/>
                    </a:ext>
                  </a:extLst>
                </p:cNvPr>
                <p:cNvSpPr>
                  <a:spLocks/>
                </p:cNvSpPr>
                <p:nvPr/>
              </p:nvSpPr>
              <p:spPr bwMode="auto">
                <a:xfrm>
                  <a:off x="1112838" y="2489200"/>
                  <a:ext cx="433387" cy="57150"/>
                </a:xfrm>
                <a:custGeom>
                  <a:avLst/>
                  <a:gdLst>
                    <a:gd name="T0" fmla="*/ 2900 w 3000"/>
                    <a:gd name="T1" fmla="*/ 0 h 400"/>
                    <a:gd name="T2" fmla="*/ 100 w 3000"/>
                    <a:gd name="T3" fmla="*/ 0 h 400"/>
                    <a:gd name="T4" fmla="*/ 0 w 3000"/>
                    <a:gd name="T5" fmla="*/ 100 h 400"/>
                    <a:gd name="T6" fmla="*/ 0 w 3000"/>
                    <a:gd name="T7" fmla="*/ 300 h 400"/>
                    <a:gd name="T8" fmla="*/ 100 w 3000"/>
                    <a:gd name="T9" fmla="*/ 400 h 400"/>
                    <a:gd name="T10" fmla="*/ 200 w 3000"/>
                    <a:gd name="T11" fmla="*/ 300 h 400"/>
                    <a:gd name="T12" fmla="*/ 200 w 3000"/>
                    <a:gd name="T13" fmla="*/ 200 h 400"/>
                    <a:gd name="T14" fmla="*/ 2900 w 3000"/>
                    <a:gd name="T15" fmla="*/ 200 h 400"/>
                    <a:gd name="T16" fmla="*/ 3000 w 3000"/>
                    <a:gd name="T17" fmla="*/ 100 h 400"/>
                    <a:gd name="T18" fmla="*/ 2900 w 3000"/>
                    <a:gd name="T19"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0" h="400">
                      <a:moveTo>
                        <a:pt x="2900" y="0"/>
                      </a:moveTo>
                      <a:cubicBezTo>
                        <a:pt x="100" y="0"/>
                        <a:pt x="100" y="0"/>
                        <a:pt x="100" y="0"/>
                      </a:cubicBezTo>
                      <a:cubicBezTo>
                        <a:pt x="45" y="0"/>
                        <a:pt x="0" y="45"/>
                        <a:pt x="0" y="100"/>
                      </a:cubicBezTo>
                      <a:cubicBezTo>
                        <a:pt x="0" y="300"/>
                        <a:pt x="0" y="300"/>
                        <a:pt x="0" y="300"/>
                      </a:cubicBezTo>
                      <a:cubicBezTo>
                        <a:pt x="0" y="355"/>
                        <a:pt x="45" y="400"/>
                        <a:pt x="100" y="400"/>
                      </a:cubicBezTo>
                      <a:cubicBezTo>
                        <a:pt x="155" y="400"/>
                        <a:pt x="200" y="355"/>
                        <a:pt x="200" y="300"/>
                      </a:cubicBezTo>
                      <a:cubicBezTo>
                        <a:pt x="200" y="200"/>
                        <a:pt x="200" y="200"/>
                        <a:pt x="200" y="200"/>
                      </a:cubicBezTo>
                      <a:cubicBezTo>
                        <a:pt x="2900" y="200"/>
                        <a:pt x="2900" y="200"/>
                        <a:pt x="2900" y="200"/>
                      </a:cubicBezTo>
                      <a:cubicBezTo>
                        <a:pt x="2955" y="200"/>
                        <a:pt x="3000" y="155"/>
                        <a:pt x="3000" y="100"/>
                      </a:cubicBezTo>
                      <a:cubicBezTo>
                        <a:pt x="3000" y="45"/>
                        <a:pt x="2955" y="0"/>
                        <a:pt x="29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6" name="Freeform 15">
                  <a:extLst>
                    <a:ext uri="{FF2B5EF4-FFF2-40B4-BE49-F238E27FC236}">
                      <a16:creationId xmlns:a16="http://schemas.microsoft.com/office/drawing/2014/main" xmlns="" id="{4FF3DF2E-FE84-439C-9FDC-36F715B06291}"/>
                    </a:ext>
                  </a:extLst>
                </p:cNvPr>
                <p:cNvSpPr>
                  <a:spLocks noEditPoints="1"/>
                </p:cNvSpPr>
                <p:nvPr/>
              </p:nvSpPr>
              <p:spPr bwMode="auto">
                <a:xfrm>
                  <a:off x="1228725" y="1941513"/>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0" name="Freeform 16">
                  <a:extLst>
                    <a:ext uri="{FF2B5EF4-FFF2-40B4-BE49-F238E27FC236}">
                      <a16:creationId xmlns:a16="http://schemas.microsoft.com/office/drawing/2014/main" xmlns="" id="{FF03A6A4-E9D0-48F4-A1B4-806C231A38A2}"/>
                    </a:ext>
                  </a:extLst>
                </p:cNvPr>
                <p:cNvSpPr>
                  <a:spLocks/>
                </p:cNvSpPr>
                <p:nvPr/>
              </p:nvSpPr>
              <p:spPr bwMode="auto">
                <a:xfrm>
                  <a:off x="909638" y="1854200"/>
                  <a:ext cx="203200" cy="317500"/>
                </a:xfrm>
                <a:custGeom>
                  <a:avLst/>
                  <a:gdLst>
                    <a:gd name="T0" fmla="*/ 1300 w 1400"/>
                    <a:gd name="T1" fmla="*/ 0 h 2200"/>
                    <a:gd name="T2" fmla="*/ 100 w 1400"/>
                    <a:gd name="T3" fmla="*/ 0 h 2200"/>
                    <a:gd name="T4" fmla="*/ 0 w 1400"/>
                    <a:gd name="T5" fmla="*/ 100 h 2200"/>
                    <a:gd name="T6" fmla="*/ 0 w 1400"/>
                    <a:gd name="T7" fmla="*/ 2100 h 2200"/>
                    <a:gd name="T8" fmla="*/ 100 w 1400"/>
                    <a:gd name="T9" fmla="*/ 2200 h 2200"/>
                    <a:gd name="T10" fmla="*/ 200 w 1400"/>
                    <a:gd name="T11" fmla="*/ 2100 h 2200"/>
                    <a:gd name="T12" fmla="*/ 200 w 1400"/>
                    <a:gd name="T13" fmla="*/ 200 h 2200"/>
                    <a:gd name="T14" fmla="*/ 1300 w 1400"/>
                    <a:gd name="T15" fmla="*/ 200 h 2200"/>
                    <a:gd name="T16" fmla="*/ 1400 w 1400"/>
                    <a:gd name="T17" fmla="*/ 100 h 2200"/>
                    <a:gd name="T18" fmla="*/ 1300 w 1400"/>
                    <a:gd name="T19" fmla="*/ 0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0" h="2200">
                      <a:moveTo>
                        <a:pt x="1300" y="0"/>
                      </a:moveTo>
                      <a:cubicBezTo>
                        <a:pt x="100" y="0"/>
                        <a:pt x="100" y="0"/>
                        <a:pt x="100" y="0"/>
                      </a:cubicBezTo>
                      <a:cubicBezTo>
                        <a:pt x="45" y="0"/>
                        <a:pt x="0" y="45"/>
                        <a:pt x="0" y="100"/>
                      </a:cubicBezTo>
                      <a:cubicBezTo>
                        <a:pt x="0" y="2100"/>
                        <a:pt x="0" y="2100"/>
                        <a:pt x="0" y="2100"/>
                      </a:cubicBezTo>
                      <a:cubicBezTo>
                        <a:pt x="0" y="2155"/>
                        <a:pt x="45" y="2200"/>
                        <a:pt x="100" y="2200"/>
                      </a:cubicBezTo>
                      <a:cubicBezTo>
                        <a:pt x="155" y="2200"/>
                        <a:pt x="200" y="2155"/>
                        <a:pt x="200" y="2100"/>
                      </a:cubicBezTo>
                      <a:cubicBezTo>
                        <a:pt x="200" y="200"/>
                        <a:pt x="200" y="200"/>
                        <a:pt x="200" y="200"/>
                      </a:cubicBezTo>
                      <a:cubicBezTo>
                        <a:pt x="1300" y="200"/>
                        <a:pt x="1300" y="200"/>
                        <a:pt x="1300" y="200"/>
                      </a:cubicBezTo>
                      <a:cubicBezTo>
                        <a:pt x="1355" y="200"/>
                        <a:pt x="1400" y="155"/>
                        <a:pt x="1400" y="100"/>
                      </a:cubicBezTo>
                      <a:cubicBezTo>
                        <a:pt x="1400" y="45"/>
                        <a:pt x="1355" y="0"/>
                        <a:pt x="13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1" name="Freeform 17">
                  <a:extLst>
                    <a:ext uri="{FF2B5EF4-FFF2-40B4-BE49-F238E27FC236}">
                      <a16:creationId xmlns:a16="http://schemas.microsoft.com/office/drawing/2014/main" xmlns="" id="{1D16B4EF-2447-4E8B-A0DB-1FF540DC2347}"/>
                    </a:ext>
                  </a:extLst>
                </p:cNvPr>
                <p:cNvSpPr>
                  <a:spLocks noEditPoints="1"/>
                </p:cNvSpPr>
                <p:nvPr/>
              </p:nvSpPr>
              <p:spPr bwMode="auto">
                <a:xfrm>
                  <a:off x="1604963" y="2287588"/>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2" name="Freeform 18">
                  <a:extLst>
                    <a:ext uri="{FF2B5EF4-FFF2-40B4-BE49-F238E27FC236}">
                      <a16:creationId xmlns:a16="http://schemas.microsoft.com/office/drawing/2014/main" xmlns="" id="{70B8129A-F634-46FD-8E8F-2DD157E40E3B}"/>
                    </a:ext>
                  </a:extLst>
                </p:cNvPr>
                <p:cNvSpPr>
                  <a:spLocks noEditPoints="1"/>
                </p:cNvSpPr>
                <p:nvPr/>
              </p:nvSpPr>
              <p:spPr bwMode="auto">
                <a:xfrm>
                  <a:off x="909638" y="2200275"/>
                  <a:ext cx="144462" cy="346075"/>
                </a:xfrm>
                <a:custGeom>
                  <a:avLst/>
                  <a:gdLst>
                    <a:gd name="T0" fmla="*/ 500 w 1000"/>
                    <a:gd name="T1" fmla="*/ 0 h 2400"/>
                    <a:gd name="T2" fmla="*/ 0 w 1000"/>
                    <a:gd name="T3" fmla="*/ 1300 h 2400"/>
                    <a:gd name="T4" fmla="*/ 400 w 1000"/>
                    <a:gd name="T5" fmla="*/ 1790 h 2400"/>
                    <a:gd name="T6" fmla="*/ 400 w 1000"/>
                    <a:gd name="T7" fmla="*/ 2300 h 2400"/>
                    <a:gd name="T8" fmla="*/ 500 w 1000"/>
                    <a:gd name="T9" fmla="*/ 2400 h 2400"/>
                    <a:gd name="T10" fmla="*/ 600 w 1000"/>
                    <a:gd name="T11" fmla="*/ 2300 h 2400"/>
                    <a:gd name="T12" fmla="*/ 600 w 1000"/>
                    <a:gd name="T13" fmla="*/ 1790 h 2400"/>
                    <a:gd name="T14" fmla="*/ 1000 w 1000"/>
                    <a:gd name="T15" fmla="*/ 1300 h 2400"/>
                    <a:gd name="T16" fmla="*/ 500 w 1000"/>
                    <a:gd name="T17" fmla="*/ 0 h 2400"/>
                    <a:gd name="T18" fmla="*/ 500 w 1000"/>
                    <a:gd name="T19" fmla="*/ 1600 h 2400"/>
                    <a:gd name="T20" fmla="*/ 200 w 1000"/>
                    <a:gd name="T21" fmla="*/ 1300 h 2400"/>
                    <a:gd name="T22" fmla="*/ 500 w 1000"/>
                    <a:gd name="T23" fmla="*/ 200 h 2400"/>
                    <a:gd name="T24" fmla="*/ 800 w 1000"/>
                    <a:gd name="T25" fmla="*/ 1300 h 2400"/>
                    <a:gd name="T26" fmla="*/ 500 w 1000"/>
                    <a:gd name="T27" fmla="*/ 1600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2400">
                      <a:moveTo>
                        <a:pt x="500" y="0"/>
                      </a:moveTo>
                      <a:cubicBezTo>
                        <a:pt x="6" y="0"/>
                        <a:pt x="0" y="1287"/>
                        <a:pt x="0" y="1300"/>
                      </a:cubicBezTo>
                      <a:cubicBezTo>
                        <a:pt x="0" y="1541"/>
                        <a:pt x="172" y="1743"/>
                        <a:pt x="400" y="1790"/>
                      </a:cubicBezTo>
                      <a:cubicBezTo>
                        <a:pt x="400" y="2300"/>
                        <a:pt x="400" y="2300"/>
                        <a:pt x="400" y="2300"/>
                      </a:cubicBezTo>
                      <a:cubicBezTo>
                        <a:pt x="400" y="2355"/>
                        <a:pt x="445" y="2400"/>
                        <a:pt x="500" y="2400"/>
                      </a:cubicBezTo>
                      <a:cubicBezTo>
                        <a:pt x="555" y="2400"/>
                        <a:pt x="600" y="2355"/>
                        <a:pt x="600" y="2300"/>
                      </a:cubicBezTo>
                      <a:cubicBezTo>
                        <a:pt x="600" y="1790"/>
                        <a:pt x="600" y="1790"/>
                        <a:pt x="600" y="1790"/>
                      </a:cubicBezTo>
                      <a:cubicBezTo>
                        <a:pt x="828" y="1743"/>
                        <a:pt x="1000" y="1541"/>
                        <a:pt x="1000" y="1300"/>
                      </a:cubicBezTo>
                      <a:cubicBezTo>
                        <a:pt x="1000" y="1287"/>
                        <a:pt x="994" y="0"/>
                        <a:pt x="500" y="0"/>
                      </a:cubicBezTo>
                      <a:close/>
                      <a:moveTo>
                        <a:pt x="500" y="1600"/>
                      </a:moveTo>
                      <a:cubicBezTo>
                        <a:pt x="335" y="1600"/>
                        <a:pt x="200" y="1465"/>
                        <a:pt x="200" y="1300"/>
                      </a:cubicBezTo>
                      <a:cubicBezTo>
                        <a:pt x="200" y="802"/>
                        <a:pt x="334" y="200"/>
                        <a:pt x="500" y="200"/>
                      </a:cubicBezTo>
                      <a:cubicBezTo>
                        <a:pt x="666" y="200"/>
                        <a:pt x="800" y="802"/>
                        <a:pt x="800" y="1300"/>
                      </a:cubicBezTo>
                      <a:cubicBezTo>
                        <a:pt x="800" y="1465"/>
                        <a:pt x="665" y="1600"/>
                        <a:pt x="500" y="1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3" name="Freeform 19">
                  <a:extLst>
                    <a:ext uri="{FF2B5EF4-FFF2-40B4-BE49-F238E27FC236}">
                      <a16:creationId xmlns:a16="http://schemas.microsoft.com/office/drawing/2014/main" xmlns="" id="{CFDF85DF-FEEC-4392-9B37-A8D0DF812229}"/>
                    </a:ext>
                  </a:extLst>
                </p:cNvPr>
                <p:cNvSpPr>
                  <a:spLocks/>
                </p:cNvSpPr>
                <p:nvPr/>
              </p:nvSpPr>
              <p:spPr bwMode="auto">
                <a:xfrm>
                  <a:off x="996950" y="2114550"/>
                  <a:ext cx="87312" cy="114300"/>
                </a:xfrm>
                <a:custGeom>
                  <a:avLst/>
                  <a:gdLst>
                    <a:gd name="T0" fmla="*/ 500 w 600"/>
                    <a:gd name="T1" fmla="*/ 0 h 800"/>
                    <a:gd name="T2" fmla="*/ 100 w 600"/>
                    <a:gd name="T3" fmla="*/ 0 h 800"/>
                    <a:gd name="T4" fmla="*/ 0 w 600"/>
                    <a:gd name="T5" fmla="*/ 100 h 800"/>
                    <a:gd name="T6" fmla="*/ 0 w 600"/>
                    <a:gd name="T7" fmla="*/ 300 h 800"/>
                    <a:gd name="T8" fmla="*/ 100 w 600"/>
                    <a:gd name="T9" fmla="*/ 400 h 800"/>
                    <a:gd name="T10" fmla="*/ 200 w 600"/>
                    <a:gd name="T11" fmla="*/ 300 h 800"/>
                    <a:gd name="T12" fmla="*/ 200 w 600"/>
                    <a:gd name="T13" fmla="*/ 200 h 800"/>
                    <a:gd name="T14" fmla="*/ 400 w 600"/>
                    <a:gd name="T15" fmla="*/ 200 h 800"/>
                    <a:gd name="T16" fmla="*/ 400 w 600"/>
                    <a:gd name="T17" fmla="*/ 700 h 800"/>
                    <a:gd name="T18" fmla="*/ 500 w 600"/>
                    <a:gd name="T19" fmla="*/ 800 h 800"/>
                    <a:gd name="T20" fmla="*/ 600 w 600"/>
                    <a:gd name="T21" fmla="*/ 700 h 800"/>
                    <a:gd name="T22" fmla="*/ 600 w 600"/>
                    <a:gd name="T23" fmla="*/ 100 h 800"/>
                    <a:gd name="T24" fmla="*/ 500 w 600"/>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800">
                      <a:moveTo>
                        <a:pt x="500" y="0"/>
                      </a:moveTo>
                      <a:cubicBezTo>
                        <a:pt x="100" y="0"/>
                        <a:pt x="100" y="0"/>
                        <a:pt x="100" y="0"/>
                      </a:cubicBezTo>
                      <a:cubicBezTo>
                        <a:pt x="45" y="0"/>
                        <a:pt x="0" y="45"/>
                        <a:pt x="0" y="100"/>
                      </a:cubicBezTo>
                      <a:cubicBezTo>
                        <a:pt x="0" y="300"/>
                        <a:pt x="0" y="300"/>
                        <a:pt x="0" y="300"/>
                      </a:cubicBezTo>
                      <a:cubicBezTo>
                        <a:pt x="0" y="355"/>
                        <a:pt x="45" y="400"/>
                        <a:pt x="100" y="400"/>
                      </a:cubicBezTo>
                      <a:cubicBezTo>
                        <a:pt x="155" y="400"/>
                        <a:pt x="200" y="355"/>
                        <a:pt x="200" y="300"/>
                      </a:cubicBezTo>
                      <a:cubicBezTo>
                        <a:pt x="200" y="200"/>
                        <a:pt x="200" y="200"/>
                        <a:pt x="200" y="200"/>
                      </a:cubicBezTo>
                      <a:cubicBezTo>
                        <a:pt x="400" y="200"/>
                        <a:pt x="400" y="200"/>
                        <a:pt x="400" y="200"/>
                      </a:cubicBezTo>
                      <a:cubicBezTo>
                        <a:pt x="400" y="700"/>
                        <a:pt x="400" y="700"/>
                        <a:pt x="400" y="700"/>
                      </a:cubicBezTo>
                      <a:cubicBezTo>
                        <a:pt x="400" y="755"/>
                        <a:pt x="445" y="800"/>
                        <a:pt x="500" y="800"/>
                      </a:cubicBezTo>
                      <a:cubicBezTo>
                        <a:pt x="555" y="800"/>
                        <a:pt x="600" y="755"/>
                        <a:pt x="600" y="700"/>
                      </a:cubicBezTo>
                      <a:cubicBezTo>
                        <a:pt x="600" y="100"/>
                        <a:pt x="600" y="100"/>
                        <a:pt x="600" y="100"/>
                      </a:cubicBezTo>
                      <a:cubicBezTo>
                        <a:pt x="600" y="45"/>
                        <a:pt x="555" y="0"/>
                        <a:pt x="5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4" name="Freeform 20">
                  <a:extLst>
                    <a:ext uri="{FF2B5EF4-FFF2-40B4-BE49-F238E27FC236}">
                      <a16:creationId xmlns:a16="http://schemas.microsoft.com/office/drawing/2014/main" xmlns="" id="{C6B7E757-F657-4C8D-837A-D0E67F27ED5B}"/>
                    </a:ext>
                  </a:extLst>
                </p:cNvPr>
                <p:cNvSpPr>
                  <a:spLocks noEditPoints="1"/>
                </p:cNvSpPr>
                <p:nvPr/>
              </p:nvSpPr>
              <p:spPr bwMode="auto">
                <a:xfrm>
                  <a:off x="1604963" y="1941513"/>
                  <a:ext cx="85725"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5" name="Freeform 21">
                  <a:extLst>
                    <a:ext uri="{FF2B5EF4-FFF2-40B4-BE49-F238E27FC236}">
                      <a16:creationId xmlns:a16="http://schemas.microsoft.com/office/drawing/2014/main" xmlns="" id="{1D8AC800-3BD6-4B5C-ADE7-E63BD1945B62}"/>
                    </a:ext>
                  </a:extLst>
                </p:cNvPr>
                <p:cNvSpPr>
                  <a:spLocks noEditPoints="1"/>
                </p:cNvSpPr>
                <p:nvPr/>
              </p:nvSpPr>
              <p:spPr bwMode="auto">
                <a:xfrm>
                  <a:off x="996950" y="1941513"/>
                  <a:ext cx="87312" cy="114300"/>
                </a:xfrm>
                <a:custGeom>
                  <a:avLst/>
                  <a:gdLst>
                    <a:gd name="T0" fmla="*/ 500 w 600"/>
                    <a:gd name="T1" fmla="*/ 0 h 800"/>
                    <a:gd name="T2" fmla="*/ 100 w 600"/>
                    <a:gd name="T3" fmla="*/ 0 h 800"/>
                    <a:gd name="T4" fmla="*/ 0 w 600"/>
                    <a:gd name="T5" fmla="*/ 100 h 800"/>
                    <a:gd name="T6" fmla="*/ 0 w 600"/>
                    <a:gd name="T7" fmla="*/ 700 h 800"/>
                    <a:gd name="T8" fmla="*/ 100 w 600"/>
                    <a:gd name="T9" fmla="*/ 800 h 800"/>
                    <a:gd name="T10" fmla="*/ 500 w 600"/>
                    <a:gd name="T11" fmla="*/ 800 h 800"/>
                    <a:gd name="T12" fmla="*/ 600 w 600"/>
                    <a:gd name="T13" fmla="*/ 700 h 800"/>
                    <a:gd name="T14" fmla="*/ 600 w 600"/>
                    <a:gd name="T15" fmla="*/ 100 h 800"/>
                    <a:gd name="T16" fmla="*/ 500 w 600"/>
                    <a:gd name="T17" fmla="*/ 0 h 800"/>
                    <a:gd name="T18" fmla="*/ 400 w 600"/>
                    <a:gd name="T19" fmla="*/ 600 h 800"/>
                    <a:gd name="T20" fmla="*/ 200 w 600"/>
                    <a:gd name="T21" fmla="*/ 600 h 800"/>
                    <a:gd name="T22" fmla="*/ 200 w 600"/>
                    <a:gd name="T23" fmla="*/ 200 h 800"/>
                    <a:gd name="T24" fmla="*/ 400 w 600"/>
                    <a:gd name="T25" fmla="*/ 200 h 800"/>
                    <a:gd name="T26" fmla="*/ 400 w 600"/>
                    <a:gd name="T27" fmla="*/ 6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500" y="0"/>
                      </a:moveTo>
                      <a:cubicBezTo>
                        <a:pt x="100" y="0"/>
                        <a:pt x="100" y="0"/>
                        <a:pt x="100" y="0"/>
                      </a:cubicBezTo>
                      <a:cubicBezTo>
                        <a:pt x="45" y="0"/>
                        <a:pt x="0" y="45"/>
                        <a:pt x="0" y="100"/>
                      </a:cubicBezTo>
                      <a:cubicBezTo>
                        <a:pt x="0" y="700"/>
                        <a:pt x="0" y="700"/>
                        <a:pt x="0" y="700"/>
                      </a:cubicBez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lose/>
                      <a:moveTo>
                        <a:pt x="400" y="600"/>
                      </a:moveTo>
                      <a:cubicBezTo>
                        <a:pt x="200" y="600"/>
                        <a:pt x="200" y="600"/>
                        <a:pt x="200" y="600"/>
                      </a:cubicBezTo>
                      <a:cubicBezTo>
                        <a:pt x="200" y="200"/>
                        <a:pt x="200" y="200"/>
                        <a:pt x="200" y="200"/>
                      </a:cubicBezTo>
                      <a:cubicBezTo>
                        <a:pt x="400" y="200"/>
                        <a:pt x="400" y="200"/>
                        <a:pt x="400" y="200"/>
                      </a:cubicBezTo>
                      <a:cubicBezTo>
                        <a:pt x="400" y="600"/>
                        <a:pt x="400" y="600"/>
                        <a:pt x="400" y="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6" name="Freeform 22">
                  <a:extLst>
                    <a:ext uri="{FF2B5EF4-FFF2-40B4-BE49-F238E27FC236}">
                      <a16:creationId xmlns:a16="http://schemas.microsoft.com/office/drawing/2014/main" xmlns="" id="{D6ED1284-46E9-4774-94BE-4941C7503646}"/>
                    </a:ext>
                  </a:extLst>
                </p:cNvPr>
                <p:cNvSpPr>
                  <a:spLocks noEditPoints="1"/>
                </p:cNvSpPr>
                <p:nvPr/>
              </p:nvSpPr>
              <p:spPr bwMode="auto">
                <a:xfrm>
                  <a:off x="1373188" y="1941513"/>
                  <a:ext cx="87312"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8" name="Freeform 23">
                  <a:extLst>
                    <a:ext uri="{FF2B5EF4-FFF2-40B4-BE49-F238E27FC236}">
                      <a16:creationId xmlns:a16="http://schemas.microsoft.com/office/drawing/2014/main" xmlns="" id="{F39B922E-4684-4598-AEC4-FCD99A22F1A8}"/>
                    </a:ext>
                  </a:extLst>
                </p:cNvPr>
                <p:cNvSpPr>
                  <a:spLocks noEditPoints="1"/>
                </p:cNvSpPr>
                <p:nvPr/>
              </p:nvSpPr>
              <p:spPr bwMode="auto">
                <a:xfrm>
                  <a:off x="1574800" y="1854200"/>
                  <a:ext cx="203200" cy="692150"/>
                </a:xfrm>
                <a:custGeom>
                  <a:avLst/>
                  <a:gdLst>
                    <a:gd name="T0" fmla="*/ 1300 w 1400"/>
                    <a:gd name="T1" fmla="*/ 0 h 4800"/>
                    <a:gd name="T2" fmla="*/ 100 w 1400"/>
                    <a:gd name="T3" fmla="*/ 0 h 4800"/>
                    <a:gd name="T4" fmla="*/ 0 w 1400"/>
                    <a:gd name="T5" fmla="*/ 100 h 4800"/>
                    <a:gd name="T6" fmla="*/ 100 w 1400"/>
                    <a:gd name="T7" fmla="*/ 200 h 4800"/>
                    <a:gd name="T8" fmla="*/ 1200 w 1400"/>
                    <a:gd name="T9" fmla="*/ 200 h 4800"/>
                    <a:gd name="T10" fmla="*/ 1200 w 1400"/>
                    <a:gd name="T11" fmla="*/ 4218 h 4800"/>
                    <a:gd name="T12" fmla="*/ 1100 w 1400"/>
                    <a:gd name="T13" fmla="*/ 4200 h 4800"/>
                    <a:gd name="T14" fmla="*/ 1049 w 1400"/>
                    <a:gd name="T15" fmla="*/ 4204 h 4800"/>
                    <a:gd name="T16" fmla="*/ 700 w 1400"/>
                    <a:gd name="T17" fmla="*/ 4000 h 4800"/>
                    <a:gd name="T18" fmla="*/ 351 w 1400"/>
                    <a:gd name="T19" fmla="*/ 4204 h 4800"/>
                    <a:gd name="T20" fmla="*/ 300 w 1400"/>
                    <a:gd name="T21" fmla="*/ 4200 h 4800"/>
                    <a:gd name="T22" fmla="*/ 0 w 1400"/>
                    <a:gd name="T23" fmla="*/ 4500 h 4800"/>
                    <a:gd name="T24" fmla="*/ 300 w 1400"/>
                    <a:gd name="T25" fmla="*/ 4800 h 4800"/>
                    <a:gd name="T26" fmla="*/ 1100 w 1400"/>
                    <a:gd name="T27" fmla="*/ 4800 h 4800"/>
                    <a:gd name="T28" fmla="*/ 1400 w 1400"/>
                    <a:gd name="T29" fmla="*/ 4500 h 4800"/>
                    <a:gd name="T30" fmla="*/ 1400 w 1400"/>
                    <a:gd name="T31" fmla="*/ 100 h 4800"/>
                    <a:gd name="T32" fmla="*/ 1300 w 1400"/>
                    <a:gd name="T33" fmla="*/ 0 h 4800"/>
                    <a:gd name="T34" fmla="*/ 1100 w 1400"/>
                    <a:gd name="T35" fmla="*/ 4600 h 4800"/>
                    <a:gd name="T36" fmla="*/ 300 w 1400"/>
                    <a:gd name="T37" fmla="*/ 4600 h 4800"/>
                    <a:gd name="T38" fmla="*/ 200 w 1400"/>
                    <a:gd name="T39" fmla="*/ 4500 h 4800"/>
                    <a:gd name="T40" fmla="*/ 300 w 1400"/>
                    <a:gd name="T41" fmla="*/ 4400 h 4800"/>
                    <a:gd name="T42" fmla="*/ 354 w 1400"/>
                    <a:gd name="T43" fmla="*/ 4416 h 4800"/>
                    <a:gd name="T44" fmla="*/ 446 w 1400"/>
                    <a:gd name="T45" fmla="*/ 4425 h 4800"/>
                    <a:gd name="T46" fmla="*/ 506 w 1400"/>
                    <a:gd name="T47" fmla="*/ 4355 h 4800"/>
                    <a:gd name="T48" fmla="*/ 700 w 1400"/>
                    <a:gd name="T49" fmla="*/ 4200 h 4800"/>
                    <a:gd name="T50" fmla="*/ 894 w 1400"/>
                    <a:gd name="T51" fmla="*/ 4355 h 4800"/>
                    <a:gd name="T52" fmla="*/ 954 w 1400"/>
                    <a:gd name="T53" fmla="*/ 4425 h 4800"/>
                    <a:gd name="T54" fmla="*/ 1046 w 1400"/>
                    <a:gd name="T55" fmla="*/ 4416 h 4800"/>
                    <a:gd name="T56" fmla="*/ 1200 w 1400"/>
                    <a:gd name="T57" fmla="*/ 4500 h 4800"/>
                    <a:gd name="T58" fmla="*/ 1100 w 1400"/>
                    <a:gd name="T59" fmla="*/ 4600 h 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0" h="4800">
                      <a:moveTo>
                        <a:pt x="1300" y="0"/>
                      </a:moveTo>
                      <a:cubicBezTo>
                        <a:pt x="100" y="0"/>
                        <a:pt x="100" y="0"/>
                        <a:pt x="100" y="0"/>
                      </a:cubicBezTo>
                      <a:cubicBezTo>
                        <a:pt x="45" y="0"/>
                        <a:pt x="0" y="45"/>
                        <a:pt x="0" y="100"/>
                      </a:cubicBezTo>
                      <a:cubicBezTo>
                        <a:pt x="0" y="155"/>
                        <a:pt x="45" y="200"/>
                        <a:pt x="100" y="200"/>
                      </a:cubicBezTo>
                      <a:cubicBezTo>
                        <a:pt x="1200" y="200"/>
                        <a:pt x="1200" y="200"/>
                        <a:pt x="1200" y="200"/>
                      </a:cubicBezTo>
                      <a:cubicBezTo>
                        <a:pt x="1200" y="4218"/>
                        <a:pt x="1200" y="4218"/>
                        <a:pt x="1200" y="4218"/>
                      </a:cubicBezTo>
                      <a:cubicBezTo>
                        <a:pt x="1169" y="4207"/>
                        <a:pt x="1135" y="4200"/>
                        <a:pt x="1100" y="4200"/>
                      </a:cubicBezTo>
                      <a:cubicBezTo>
                        <a:pt x="1083" y="4200"/>
                        <a:pt x="1066" y="4201"/>
                        <a:pt x="1049" y="4204"/>
                      </a:cubicBezTo>
                      <a:cubicBezTo>
                        <a:pt x="980" y="4080"/>
                        <a:pt x="848" y="4000"/>
                        <a:pt x="700" y="4000"/>
                      </a:cubicBezTo>
                      <a:cubicBezTo>
                        <a:pt x="552" y="4000"/>
                        <a:pt x="420" y="4080"/>
                        <a:pt x="351" y="4204"/>
                      </a:cubicBezTo>
                      <a:cubicBezTo>
                        <a:pt x="335" y="4201"/>
                        <a:pt x="317" y="4200"/>
                        <a:pt x="300" y="4200"/>
                      </a:cubicBezTo>
                      <a:cubicBezTo>
                        <a:pt x="135" y="4200"/>
                        <a:pt x="0" y="4335"/>
                        <a:pt x="0" y="4500"/>
                      </a:cubicBezTo>
                      <a:cubicBezTo>
                        <a:pt x="0" y="4665"/>
                        <a:pt x="135" y="4800"/>
                        <a:pt x="300" y="4800"/>
                      </a:cubicBezTo>
                      <a:cubicBezTo>
                        <a:pt x="1100" y="4800"/>
                        <a:pt x="1100" y="4800"/>
                        <a:pt x="1100" y="4800"/>
                      </a:cubicBezTo>
                      <a:cubicBezTo>
                        <a:pt x="1265" y="4800"/>
                        <a:pt x="1400" y="4665"/>
                        <a:pt x="1400" y="4500"/>
                      </a:cubicBezTo>
                      <a:cubicBezTo>
                        <a:pt x="1400" y="100"/>
                        <a:pt x="1400" y="100"/>
                        <a:pt x="1400" y="100"/>
                      </a:cubicBezTo>
                      <a:cubicBezTo>
                        <a:pt x="1400" y="45"/>
                        <a:pt x="1355" y="0"/>
                        <a:pt x="1300" y="0"/>
                      </a:cubicBezTo>
                      <a:close/>
                      <a:moveTo>
                        <a:pt x="1100" y="4600"/>
                      </a:moveTo>
                      <a:cubicBezTo>
                        <a:pt x="300" y="4600"/>
                        <a:pt x="300" y="4600"/>
                        <a:pt x="300" y="4600"/>
                      </a:cubicBezTo>
                      <a:cubicBezTo>
                        <a:pt x="245" y="4600"/>
                        <a:pt x="200" y="4555"/>
                        <a:pt x="200" y="4500"/>
                      </a:cubicBezTo>
                      <a:cubicBezTo>
                        <a:pt x="200" y="4445"/>
                        <a:pt x="245" y="4400"/>
                        <a:pt x="300" y="4400"/>
                      </a:cubicBezTo>
                      <a:cubicBezTo>
                        <a:pt x="319" y="4400"/>
                        <a:pt x="337" y="4405"/>
                        <a:pt x="354" y="4416"/>
                      </a:cubicBezTo>
                      <a:cubicBezTo>
                        <a:pt x="382" y="4434"/>
                        <a:pt x="416" y="4437"/>
                        <a:pt x="446" y="4425"/>
                      </a:cubicBezTo>
                      <a:cubicBezTo>
                        <a:pt x="476" y="4413"/>
                        <a:pt x="499" y="4387"/>
                        <a:pt x="506" y="4355"/>
                      </a:cubicBezTo>
                      <a:cubicBezTo>
                        <a:pt x="527" y="4264"/>
                        <a:pt x="607" y="4200"/>
                        <a:pt x="700" y="4200"/>
                      </a:cubicBezTo>
                      <a:cubicBezTo>
                        <a:pt x="793" y="4200"/>
                        <a:pt x="873" y="4264"/>
                        <a:pt x="894" y="4355"/>
                      </a:cubicBezTo>
                      <a:cubicBezTo>
                        <a:pt x="902" y="4387"/>
                        <a:pt x="924" y="4413"/>
                        <a:pt x="954" y="4425"/>
                      </a:cubicBezTo>
                      <a:cubicBezTo>
                        <a:pt x="984" y="4437"/>
                        <a:pt x="1018" y="4434"/>
                        <a:pt x="1046" y="4416"/>
                      </a:cubicBezTo>
                      <a:cubicBezTo>
                        <a:pt x="1111" y="4374"/>
                        <a:pt x="1200" y="4426"/>
                        <a:pt x="1200" y="4500"/>
                      </a:cubicBezTo>
                      <a:cubicBezTo>
                        <a:pt x="1200" y="4555"/>
                        <a:pt x="1155" y="4600"/>
                        <a:pt x="1100" y="4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9" name="Freeform 24">
                  <a:extLst>
                    <a:ext uri="{FF2B5EF4-FFF2-40B4-BE49-F238E27FC236}">
                      <a16:creationId xmlns:a16="http://schemas.microsoft.com/office/drawing/2014/main" xmlns="" id="{A3422861-CCDD-4A37-A563-31FD7E57FA72}"/>
                    </a:ext>
                  </a:extLst>
                </p:cNvPr>
                <p:cNvSpPr>
                  <a:spLocks noEditPoints="1"/>
                </p:cNvSpPr>
                <p:nvPr/>
              </p:nvSpPr>
              <p:spPr bwMode="auto">
                <a:xfrm>
                  <a:off x="1373188" y="1768475"/>
                  <a:ext cx="87312"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0" name="Freeform 25">
                  <a:extLst>
                    <a:ext uri="{FF2B5EF4-FFF2-40B4-BE49-F238E27FC236}">
                      <a16:creationId xmlns:a16="http://schemas.microsoft.com/office/drawing/2014/main" xmlns="" id="{CCDC92A5-9FD6-4023-91C4-361C396008C4}"/>
                    </a:ext>
                  </a:extLst>
                </p:cNvPr>
                <p:cNvSpPr>
                  <a:spLocks noEditPoints="1"/>
                </p:cNvSpPr>
                <p:nvPr/>
              </p:nvSpPr>
              <p:spPr bwMode="auto">
                <a:xfrm>
                  <a:off x="1373188" y="2114550"/>
                  <a:ext cx="87312"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1" name="Freeform 26">
                  <a:extLst>
                    <a:ext uri="{FF2B5EF4-FFF2-40B4-BE49-F238E27FC236}">
                      <a16:creationId xmlns:a16="http://schemas.microsoft.com/office/drawing/2014/main" xmlns="" id="{4668A30D-38B0-44CB-951F-A274209EDED5}"/>
                    </a:ext>
                  </a:extLst>
                </p:cNvPr>
                <p:cNvSpPr>
                  <a:spLocks noEditPoints="1"/>
                </p:cNvSpPr>
                <p:nvPr/>
              </p:nvSpPr>
              <p:spPr bwMode="auto">
                <a:xfrm>
                  <a:off x="1228725" y="1768475"/>
                  <a:ext cx="85725"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2" name="Freeform 27">
                  <a:extLst>
                    <a:ext uri="{FF2B5EF4-FFF2-40B4-BE49-F238E27FC236}">
                      <a16:creationId xmlns:a16="http://schemas.microsoft.com/office/drawing/2014/main" xmlns="" id="{3792FCA3-4B5E-41C3-B1DA-FC0D00349D08}"/>
                    </a:ext>
                  </a:extLst>
                </p:cNvPr>
                <p:cNvSpPr>
                  <a:spLocks/>
                </p:cNvSpPr>
                <p:nvPr/>
              </p:nvSpPr>
              <p:spPr bwMode="auto">
                <a:xfrm>
                  <a:off x="1328738" y="2371725"/>
                  <a:ext cx="30162" cy="30162"/>
                </a:xfrm>
                <a:custGeom>
                  <a:avLst/>
                  <a:gdLst>
                    <a:gd name="T0" fmla="*/ 29 w 200"/>
                    <a:gd name="T1" fmla="*/ 37 h 208"/>
                    <a:gd name="T2" fmla="*/ 0 w 200"/>
                    <a:gd name="T3" fmla="*/ 108 h 208"/>
                    <a:gd name="T4" fmla="*/ 29 w 200"/>
                    <a:gd name="T5" fmla="*/ 179 h 208"/>
                    <a:gd name="T6" fmla="*/ 100 w 200"/>
                    <a:gd name="T7" fmla="*/ 208 h 208"/>
                    <a:gd name="T8" fmla="*/ 171 w 200"/>
                    <a:gd name="T9" fmla="*/ 179 h 208"/>
                    <a:gd name="T10" fmla="*/ 200 w 200"/>
                    <a:gd name="T11" fmla="*/ 108 h 208"/>
                    <a:gd name="T12" fmla="*/ 171 w 200"/>
                    <a:gd name="T13" fmla="*/ 37 h 208"/>
                    <a:gd name="T14" fmla="*/ 29 w 200"/>
                    <a:gd name="T15" fmla="*/ 37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208">
                      <a:moveTo>
                        <a:pt x="29" y="37"/>
                      </a:moveTo>
                      <a:cubicBezTo>
                        <a:pt x="11" y="56"/>
                        <a:pt x="0" y="82"/>
                        <a:pt x="0" y="108"/>
                      </a:cubicBezTo>
                      <a:cubicBezTo>
                        <a:pt x="0" y="134"/>
                        <a:pt x="11" y="160"/>
                        <a:pt x="29" y="179"/>
                      </a:cubicBezTo>
                      <a:cubicBezTo>
                        <a:pt x="48" y="197"/>
                        <a:pt x="74" y="208"/>
                        <a:pt x="100" y="208"/>
                      </a:cubicBezTo>
                      <a:cubicBezTo>
                        <a:pt x="126" y="208"/>
                        <a:pt x="152" y="197"/>
                        <a:pt x="171" y="179"/>
                      </a:cubicBezTo>
                      <a:cubicBezTo>
                        <a:pt x="189" y="160"/>
                        <a:pt x="200" y="134"/>
                        <a:pt x="200" y="108"/>
                      </a:cubicBezTo>
                      <a:cubicBezTo>
                        <a:pt x="200" y="82"/>
                        <a:pt x="189" y="56"/>
                        <a:pt x="171" y="37"/>
                      </a:cubicBezTo>
                      <a:cubicBezTo>
                        <a:pt x="133" y="0"/>
                        <a:pt x="67" y="0"/>
                        <a:pt x="29"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3" name="Freeform 28">
                  <a:extLst>
                    <a:ext uri="{FF2B5EF4-FFF2-40B4-BE49-F238E27FC236}">
                      <a16:creationId xmlns:a16="http://schemas.microsoft.com/office/drawing/2014/main" xmlns="" id="{88CBF256-4799-47F1-8E94-6008B2670C44}"/>
                    </a:ext>
                  </a:extLst>
                </p:cNvPr>
                <p:cNvSpPr>
                  <a:spLocks noEditPoints="1"/>
                </p:cNvSpPr>
                <p:nvPr/>
              </p:nvSpPr>
              <p:spPr bwMode="auto">
                <a:xfrm>
                  <a:off x="1228725" y="2114550"/>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4" name="Freeform 29">
                  <a:extLst>
                    <a:ext uri="{FF2B5EF4-FFF2-40B4-BE49-F238E27FC236}">
                      <a16:creationId xmlns:a16="http://schemas.microsoft.com/office/drawing/2014/main" xmlns="" id="{63C3FF41-7AE1-49DE-89EE-91360370D6A1}"/>
                    </a:ext>
                  </a:extLst>
                </p:cNvPr>
                <p:cNvSpPr>
                  <a:spLocks/>
                </p:cNvSpPr>
                <p:nvPr/>
              </p:nvSpPr>
              <p:spPr bwMode="auto">
                <a:xfrm>
                  <a:off x="1198563" y="2287588"/>
                  <a:ext cx="290512" cy="173037"/>
                </a:xfrm>
                <a:custGeom>
                  <a:avLst/>
                  <a:gdLst>
                    <a:gd name="T0" fmla="*/ 0 w 2000"/>
                    <a:gd name="T1" fmla="*/ 100 h 1200"/>
                    <a:gd name="T2" fmla="*/ 100 w 2000"/>
                    <a:gd name="T3" fmla="*/ 200 h 1200"/>
                    <a:gd name="T4" fmla="*/ 400 w 2000"/>
                    <a:gd name="T5" fmla="*/ 200 h 1200"/>
                    <a:gd name="T6" fmla="*/ 400 w 2000"/>
                    <a:gd name="T7" fmla="*/ 1100 h 1200"/>
                    <a:gd name="T8" fmla="*/ 500 w 2000"/>
                    <a:gd name="T9" fmla="*/ 1200 h 1200"/>
                    <a:gd name="T10" fmla="*/ 600 w 2000"/>
                    <a:gd name="T11" fmla="*/ 1100 h 1200"/>
                    <a:gd name="T12" fmla="*/ 600 w 2000"/>
                    <a:gd name="T13" fmla="*/ 200 h 1200"/>
                    <a:gd name="T14" fmla="*/ 1400 w 2000"/>
                    <a:gd name="T15" fmla="*/ 200 h 1200"/>
                    <a:gd name="T16" fmla="*/ 1400 w 2000"/>
                    <a:gd name="T17" fmla="*/ 1100 h 1200"/>
                    <a:gd name="T18" fmla="*/ 1500 w 2000"/>
                    <a:gd name="T19" fmla="*/ 1200 h 1200"/>
                    <a:gd name="T20" fmla="*/ 1600 w 2000"/>
                    <a:gd name="T21" fmla="*/ 1100 h 1200"/>
                    <a:gd name="T22" fmla="*/ 1600 w 2000"/>
                    <a:gd name="T23" fmla="*/ 200 h 1200"/>
                    <a:gd name="T24" fmla="*/ 1900 w 2000"/>
                    <a:gd name="T25" fmla="*/ 200 h 1200"/>
                    <a:gd name="T26" fmla="*/ 2000 w 2000"/>
                    <a:gd name="T27" fmla="*/ 100 h 1200"/>
                    <a:gd name="T28" fmla="*/ 1900 w 2000"/>
                    <a:gd name="T29" fmla="*/ 0 h 1200"/>
                    <a:gd name="T30" fmla="*/ 100 w 2000"/>
                    <a:gd name="T31" fmla="*/ 0 h 1200"/>
                    <a:gd name="T32" fmla="*/ 0 w 2000"/>
                    <a:gd name="T33" fmla="*/ 1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 h="1200">
                      <a:moveTo>
                        <a:pt x="0" y="100"/>
                      </a:moveTo>
                      <a:cubicBezTo>
                        <a:pt x="0" y="155"/>
                        <a:pt x="45" y="200"/>
                        <a:pt x="100" y="200"/>
                      </a:cubicBezTo>
                      <a:cubicBezTo>
                        <a:pt x="400" y="200"/>
                        <a:pt x="400" y="200"/>
                        <a:pt x="400" y="200"/>
                      </a:cubicBezTo>
                      <a:cubicBezTo>
                        <a:pt x="400" y="1100"/>
                        <a:pt x="400" y="1100"/>
                        <a:pt x="400" y="1100"/>
                      </a:cubicBezTo>
                      <a:cubicBezTo>
                        <a:pt x="400" y="1155"/>
                        <a:pt x="445" y="1200"/>
                        <a:pt x="500" y="1200"/>
                      </a:cubicBezTo>
                      <a:cubicBezTo>
                        <a:pt x="555" y="1200"/>
                        <a:pt x="600" y="1155"/>
                        <a:pt x="600" y="1100"/>
                      </a:cubicBezTo>
                      <a:cubicBezTo>
                        <a:pt x="600" y="200"/>
                        <a:pt x="600" y="200"/>
                        <a:pt x="600" y="200"/>
                      </a:cubicBezTo>
                      <a:cubicBezTo>
                        <a:pt x="1400" y="200"/>
                        <a:pt x="1400" y="200"/>
                        <a:pt x="1400" y="200"/>
                      </a:cubicBezTo>
                      <a:cubicBezTo>
                        <a:pt x="1400" y="1100"/>
                        <a:pt x="1400" y="1100"/>
                        <a:pt x="1400" y="1100"/>
                      </a:cubicBezTo>
                      <a:cubicBezTo>
                        <a:pt x="1400" y="1155"/>
                        <a:pt x="1445" y="1200"/>
                        <a:pt x="1500" y="1200"/>
                      </a:cubicBezTo>
                      <a:cubicBezTo>
                        <a:pt x="1555" y="1200"/>
                        <a:pt x="1600" y="1155"/>
                        <a:pt x="1600" y="1100"/>
                      </a:cubicBezTo>
                      <a:cubicBezTo>
                        <a:pt x="1600" y="200"/>
                        <a:pt x="1600" y="200"/>
                        <a:pt x="1600" y="200"/>
                      </a:cubicBezTo>
                      <a:cubicBezTo>
                        <a:pt x="1900" y="200"/>
                        <a:pt x="1900" y="200"/>
                        <a:pt x="1900" y="200"/>
                      </a:cubicBezTo>
                      <a:cubicBezTo>
                        <a:pt x="1955" y="200"/>
                        <a:pt x="2000" y="155"/>
                        <a:pt x="2000" y="100"/>
                      </a:cubicBezTo>
                      <a:cubicBezTo>
                        <a:pt x="2000" y="45"/>
                        <a:pt x="1955" y="0"/>
                        <a:pt x="1900" y="0"/>
                      </a:cubicBezTo>
                      <a:cubicBezTo>
                        <a:pt x="100" y="0"/>
                        <a:pt x="100" y="0"/>
                        <a:pt x="100" y="0"/>
                      </a:cubicBezTo>
                      <a:cubicBezTo>
                        <a:pt x="45" y="0"/>
                        <a:pt x="0" y="45"/>
                        <a:pt x="0"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5" name="Freeform 30">
                  <a:extLst>
                    <a:ext uri="{FF2B5EF4-FFF2-40B4-BE49-F238E27FC236}">
                      <a16:creationId xmlns:a16="http://schemas.microsoft.com/office/drawing/2014/main" xmlns="" id="{CA886419-D79F-4B06-89E1-77E15BE5F18E}"/>
                    </a:ext>
                  </a:extLst>
                </p:cNvPr>
                <p:cNvSpPr>
                  <a:spLocks noEditPoints="1"/>
                </p:cNvSpPr>
                <p:nvPr/>
              </p:nvSpPr>
              <p:spPr bwMode="auto">
                <a:xfrm>
                  <a:off x="1604963" y="2114550"/>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6" name="Freeform 31">
                  <a:extLst>
                    <a:ext uri="{FF2B5EF4-FFF2-40B4-BE49-F238E27FC236}">
                      <a16:creationId xmlns:a16="http://schemas.microsoft.com/office/drawing/2014/main" xmlns="" id="{6A500D53-185B-41C3-8EDA-331618E2772A}"/>
                    </a:ext>
                  </a:extLst>
                </p:cNvPr>
                <p:cNvSpPr>
                  <a:spLocks/>
                </p:cNvSpPr>
                <p:nvPr/>
              </p:nvSpPr>
              <p:spPr bwMode="auto">
                <a:xfrm>
                  <a:off x="1141413" y="1681163"/>
                  <a:ext cx="404812" cy="779462"/>
                </a:xfrm>
                <a:custGeom>
                  <a:avLst/>
                  <a:gdLst>
                    <a:gd name="T0" fmla="*/ 2700 w 2800"/>
                    <a:gd name="T1" fmla="*/ 0 h 5400"/>
                    <a:gd name="T2" fmla="*/ 100 w 2800"/>
                    <a:gd name="T3" fmla="*/ 0 h 5400"/>
                    <a:gd name="T4" fmla="*/ 0 w 2800"/>
                    <a:gd name="T5" fmla="*/ 100 h 5400"/>
                    <a:gd name="T6" fmla="*/ 0 w 2800"/>
                    <a:gd name="T7" fmla="*/ 5300 h 5400"/>
                    <a:gd name="T8" fmla="*/ 100 w 2800"/>
                    <a:gd name="T9" fmla="*/ 5400 h 5400"/>
                    <a:gd name="T10" fmla="*/ 200 w 2800"/>
                    <a:gd name="T11" fmla="*/ 5300 h 5400"/>
                    <a:gd name="T12" fmla="*/ 200 w 2800"/>
                    <a:gd name="T13" fmla="*/ 200 h 5400"/>
                    <a:gd name="T14" fmla="*/ 2600 w 2800"/>
                    <a:gd name="T15" fmla="*/ 200 h 5400"/>
                    <a:gd name="T16" fmla="*/ 2600 w 2800"/>
                    <a:gd name="T17" fmla="*/ 5300 h 5400"/>
                    <a:gd name="T18" fmla="*/ 2700 w 2800"/>
                    <a:gd name="T19" fmla="*/ 5400 h 5400"/>
                    <a:gd name="T20" fmla="*/ 2800 w 2800"/>
                    <a:gd name="T21" fmla="*/ 5300 h 5400"/>
                    <a:gd name="T22" fmla="*/ 2800 w 2800"/>
                    <a:gd name="T23" fmla="*/ 100 h 5400"/>
                    <a:gd name="T24" fmla="*/ 2700 w 2800"/>
                    <a:gd name="T25" fmla="*/ 0 h 5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0" h="5400">
                      <a:moveTo>
                        <a:pt x="2700" y="0"/>
                      </a:moveTo>
                      <a:cubicBezTo>
                        <a:pt x="100" y="0"/>
                        <a:pt x="100" y="0"/>
                        <a:pt x="100" y="0"/>
                      </a:cubicBezTo>
                      <a:cubicBezTo>
                        <a:pt x="45" y="0"/>
                        <a:pt x="0" y="45"/>
                        <a:pt x="0" y="100"/>
                      </a:cubicBezTo>
                      <a:cubicBezTo>
                        <a:pt x="0" y="5300"/>
                        <a:pt x="0" y="5300"/>
                        <a:pt x="0" y="5300"/>
                      </a:cubicBezTo>
                      <a:cubicBezTo>
                        <a:pt x="0" y="5355"/>
                        <a:pt x="45" y="5400"/>
                        <a:pt x="100" y="5400"/>
                      </a:cubicBezTo>
                      <a:cubicBezTo>
                        <a:pt x="155" y="5400"/>
                        <a:pt x="200" y="5355"/>
                        <a:pt x="200" y="5300"/>
                      </a:cubicBezTo>
                      <a:cubicBezTo>
                        <a:pt x="200" y="200"/>
                        <a:pt x="200" y="200"/>
                        <a:pt x="200" y="200"/>
                      </a:cubicBezTo>
                      <a:cubicBezTo>
                        <a:pt x="2600" y="200"/>
                        <a:pt x="2600" y="200"/>
                        <a:pt x="2600" y="200"/>
                      </a:cubicBezTo>
                      <a:cubicBezTo>
                        <a:pt x="2600" y="5300"/>
                        <a:pt x="2600" y="5300"/>
                        <a:pt x="2600" y="5300"/>
                      </a:cubicBezTo>
                      <a:cubicBezTo>
                        <a:pt x="2600" y="5355"/>
                        <a:pt x="2645" y="5400"/>
                        <a:pt x="2700" y="5400"/>
                      </a:cubicBezTo>
                      <a:cubicBezTo>
                        <a:pt x="2755" y="5400"/>
                        <a:pt x="2800" y="5355"/>
                        <a:pt x="2800" y="5300"/>
                      </a:cubicBezTo>
                      <a:cubicBezTo>
                        <a:pt x="2800" y="100"/>
                        <a:pt x="2800" y="100"/>
                        <a:pt x="2800" y="100"/>
                      </a:cubicBezTo>
                      <a:cubicBezTo>
                        <a:pt x="2800" y="45"/>
                        <a:pt x="2755" y="0"/>
                        <a:pt x="27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grpSp>
      <p:sp>
        <p:nvSpPr>
          <p:cNvPr id="47" name="Title 25">
            <a:extLst>
              <a:ext uri="{FF2B5EF4-FFF2-40B4-BE49-F238E27FC236}">
                <a16:creationId xmlns:a16="http://schemas.microsoft.com/office/drawing/2014/main" xmlns="" id="{CEAB0380-432F-4AAB-99E9-FF7C232AE667}"/>
              </a:ext>
            </a:extLst>
          </p:cNvPr>
          <p:cNvSpPr txBox="1">
            <a:spLocks/>
          </p:cNvSpPr>
          <p:nvPr/>
        </p:nvSpPr>
        <p:spPr>
          <a:xfrm>
            <a:off x="483730" y="372014"/>
            <a:ext cx="10969943" cy="711081"/>
          </a:xfrm>
          <a:prstGeom prst="rect">
            <a:avLst/>
          </a:prstGeom>
        </p:spPr>
        <p:txBody>
          <a:bodyPr vert="horz" lIns="0" tIns="60949" rIns="0" bIns="60949" rtlCol="0" anchor="ctr">
            <a:normAutofit fontScale="62500" lnSpcReduction="20000"/>
          </a:bodyPr>
          <a:lstStyle>
            <a:lvl1pPr algn="l" defTabSz="1218987" rtl="0" eaLnBrk="1" latinLnBrk="0" hangingPunct="1">
              <a:spcBef>
                <a:spcPct val="0"/>
              </a:spcBef>
              <a:buNone/>
              <a:defRPr sz="3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IN" dirty="0" smtClean="0"/>
              <a:t>Desarrollo – </a:t>
            </a:r>
            <a:r>
              <a:rPr lang="en-IN" b="0" dirty="0" smtClean="0"/>
              <a:t>Propuesta de Modelo para Establecer Gobierno y Gestión DGT</a:t>
            </a:r>
            <a:endParaRPr lang="en-IN" b="0" dirty="0"/>
          </a:p>
        </p:txBody>
      </p:sp>
      <p:sp>
        <p:nvSpPr>
          <p:cNvPr id="48" name="TextBox 137">
            <a:extLst>
              <a:ext uri="{FF2B5EF4-FFF2-40B4-BE49-F238E27FC236}">
                <a16:creationId xmlns:a16="http://schemas.microsoft.com/office/drawing/2014/main" xmlns="" id="{4A898F8F-ACDC-49FE-AA30-F9FC1439D520}"/>
              </a:ext>
            </a:extLst>
          </p:cNvPr>
          <p:cNvSpPr txBox="1"/>
          <p:nvPr/>
        </p:nvSpPr>
        <p:spPr>
          <a:xfrm>
            <a:off x="1269875" y="1124744"/>
            <a:ext cx="10322931" cy="467051"/>
          </a:xfrm>
          <a:prstGeom prst="rect">
            <a:avLst/>
          </a:prstGeom>
          <a:noFill/>
        </p:spPr>
        <p:txBody>
          <a:bodyPr wrap="square" lIns="0" rIns="0" rtlCol="0" anchor="t">
            <a:spAutoFit/>
          </a:bodyPr>
          <a:lstStyle/>
          <a:p>
            <a:pPr>
              <a:lnSpc>
                <a:spcPct val="110000"/>
              </a:lnSpc>
            </a:pPr>
            <a:r>
              <a:rPr lang="en-US" b="1" kern="0" dirty="0" smtClean="0">
                <a:solidFill>
                  <a:schemeClr val="tx1">
                    <a:lumMod val="65000"/>
                    <a:lumOff val="35000"/>
                  </a:schemeClr>
                </a:solidFill>
                <a:latin typeface="Arial" panose="020B0604020202020204" pitchFamily="34" charset="0"/>
                <a:cs typeface="Arial" panose="020B0604020202020204" pitchFamily="34" charset="0"/>
              </a:rPr>
              <a:t>Niveles de Capacidad </a:t>
            </a:r>
            <a:endParaRPr lang="en-IN" sz="2000" b="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49" name="Group 170"/>
          <p:cNvGrpSpPr/>
          <p:nvPr/>
        </p:nvGrpSpPr>
        <p:grpSpPr>
          <a:xfrm>
            <a:off x="5112156" y="2778659"/>
            <a:ext cx="338730" cy="221845"/>
            <a:chOff x="7199313" y="5546725"/>
            <a:chExt cx="450850" cy="295276"/>
          </a:xfrm>
          <a:solidFill>
            <a:schemeClr val="bg1"/>
          </a:solidFill>
        </p:grpSpPr>
        <p:sp>
          <p:nvSpPr>
            <p:cNvPr id="50" name="Freeform 25"/>
            <p:cNvSpPr>
              <a:spLocks/>
            </p:cNvSpPr>
            <p:nvPr/>
          </p:nvSpPr>
          <p:spPr bwMode="auto">
            <a:xfrm>
              <a:off x="7232651" y="5546725"/>
              <a:ext cx="300038" cy="188913"/>
            </a:xfrm>
            <a:custGeom>
              <a:avLst/>
              <a:gdLst>
                <a:gd name="T0" fmla="*/ 4 w 80"/>
                <a:gd name="T1" fmla="*/ 29 h 50"/>
                <a:gd name="T2" fmla="*/ 22 w 80"/>
                <a:gd name="T3" fmla="*/ 13 h 50"/>
                <a:gd name="T4" fmla="*/ 23 w 80"/>
                <a:gd name="T5" fmla="*/ 13 h 50"/>
                <a:gd name="T6" fmla="*/ 26 w 80"/>
                <a:gd name="T7" fmla="*/ 11 h 50"/>
                <a:gd name="T8" fmla="*/ 40 w 80"/>
                <a:gd name="T9" fmla="*/ 0 h 50"/>
                <a:gd name="T10" fmla="*/ 53 w 80"/>
                <a:gd name="T11" fmla="*/ 8 h 50"/>
                <a:gd name="T12" fmla="*/ 56 w 80"/>
                <a:gd name="T13" fmla="*/ 7 h 50"/>
                <a:gd name="T14" fmla="*/ 64 w 80"/>
                <a:gd name="T15" fmla="*/ 14 h 50"/>
                <a:gd name="T16" fmla="*/ 65 w 80"/>
                <a:gd name="T17" fmla="*/ 14 h 50"/>
                <a:gd name="T18" fmla="*/ 80 w 80"/>
                <a:gd name="T19" fmla="*/ 29 h 50"/>
                <a:gd name="T20" fmla="*/ 65 w 80"/>
                <a:gd name="T21" fmla="*/ 43 h 50"/>
                <a:gd name="T22" fmla="*/ 60 w 80"/>
                <a:gd name="T23" fmla="*/ 42 h 50"/>
                <a:gd name="T24" fmla="*/ 52 w 80"/>
                <a:gd name="T25" fmla="*/ 46 h 50"/>
                <a:gd name="T26" fmla="*/ 47 w 80"/>
                <a:gd name="T27" fmla="*/ 44 h 50"/>
                <a:gd name="T28" fmla="*/ 37 w 80"/>
                <a:gd name="T29" fmla="*/ 50 h 50"/>
                <a:gd name="T30" fmla="*/ 29 w 80"/>
                <a:gd name="T31" fmla="*/ 48 h 50"/>
                <a:gd name="T32" fmla="*/ 22 w 80"/>
                <a:gd name="T33" fmla="*/ 49 h 50"/>
                <a:gd name="T34" fmla="*/ 11 w 80"/>
                <a:gd name="T35" fmla="*/ 45 h 50"/>
                <a:gd name="T36" fmla="*/ 9 w 80"/>
                <a:gd name="T37" fmla="*/ 46 h 50"/>
                <a:gd name="T38" fmla="*/ 0 w 80"/>
                <a:gd name="T39" fmla="*/ 36 h 50"/>
                <a:gd name="T40" fmla="*/ 4 w 80"/>
                <a:gd name="T41"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50">
                  <a:moveTo>
                    <a:pt x="4" y="29"/>
                  </a:moveTo>
                  <a:cubicBezTo>
                    <a:pt x="5" y="20"/>
                    <a:pt x="13" y="13"/>
                    <a:pt x="22" y="13"/>
                  </a:cubicBezTo>
                  <a:cubicBezTo>
                    <a:pt x="22" y="13"/>
                    <a:pt x="22" y="13"/>
                    <a:pt x="23" y="13"/>
                  </a:cubicBezTo>
                  <a:cubicBezTo>
                    <a:pt x="24" y="12"/>
                    <a:pt x="25" y="11"/>
                    <a:pt x="26" y="11"/>
                  </a:cubicBezTo>
                  <a:cubicBezTo>
                    <a:pt x="28" y="5"/>
                    <a:pt x="34" y="0"/>
                    <a:pt x="40" y="0"/>
                  </a:cubicBezTo>
                  <a:cubicBezTo>
                    <a:pt x="45" y="0"/>
                    <a:pt x="50" y="3"/>
                    <a:pt x="53" y="8"/>
                  </a:cubicBezTo>
                  <a:cubicBezTo>
                    <a:pt x="54" y="8"/>
                    <a:pt x="55" y="7"/>
                    <a:pt x="56" y="7"/>
                  </a:cubicBezTo>
                  <a:cubicBezTo>
                    <a:pt x="60" y="7"/>
                    <a:pt x="63" y="10"/>
                    <a:pt x="64" y="14"/>
                  </a:cubicBezTo>
                  <a:cubicBezTo>
                    <a:pt x="65" y="14"/>
                    <a:pt x="65" y="14"/>
                    <a:pt x="65" y="14"/>
                  </a:cubicBezTo>
                  <a:cubicBezTo>
                    <a:pt x="73" y="14"/>
                    <a:pt x="80" y="21"/>
                    <a:pt x="80" y="29"/>
                  </a:cubicBezTo>
                  <a:cubicBezTo>
                    <a:pt x="80" y="37"/>
                    <a:pt x="73" y="43"/>
                    <a:pt x="65" y="43"/>
                  </a:cubicBezTo>
                  <a:cubicBezTo>
                    <a:pt x="63" y="43"/>
                    <a:pt x="62" y="43"/>
                    <a:pt x="60" y="42"/>
                  </a:cubicBezTo>
                  <a:cubicBezTo>
                    <a:pt x="58" y="44"/>
                    <a:pt x="56" y="46"/>
                    <a:pt x="52" y="46"/>
                  </a:cubicBezTo>
                  <a:cubicBezTo>
                    <a:pt x="50" y="46"/>
                    <a:pt x="49" y="45"/>
                    <a:pt x="47" y="44"/>
                  </a:cubicBezTo>
                  <a:cubicBezTo>
                    <a:pt x="45" y="48"/>
                    <a:pt x="41" y="50"/>
                    <a:pt x="37" y="50"/>
                  </a:cubicBezTo>
                  <a:cubicBezTo>
                    <a:pt x="34" y="50"/>
                    <a:pt x="31" y="49"/>
                    <a:pt x="29" y="48"/>
                  </a:cubicBezTo>
                  <a:cubicBezTo>
                    <a:pt x="27" y="48"/>
                    <a:pt x="25" y="49"/>
                    <a:pt x="22" y="49"/>
                  </a:cubicBezTo>
                  <a:cubicBezTo>
                    <a:pt x="18" y="49"/>
                    <a:pt x="14" y="48"/>
                    <a:pt x="11" y="45"/>
                  </a:cubicBezTo>
                  <a:cubicBezTo>
                    <a:pt x="10" y="45"/>
                    <a:pt x="10" y="46"/>
                    <a:pt x="9" y="46"/>
                  </a:cubicBezTo>
                  <a:cubicBezTo>
                    <a:pt x="4" y="46"/>
                    <a:pt x="0" y="41"/>
                    <a:pt x="0" y="36"/>
                  </a:cubicBezTo>
                  <a:cubicBezTo>
                    <a:pt x="0" y="33"/>
                    <a:pt x="2" y="30"/>
                    <a:pt x="4"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51" name="Freeform 26"/>
            <p:cNvSpPr>
              <a:spLocks/>
            </p:cNvSpPr>
            <p:nvPr/>
          </p:nvSpPr>
          <p:spPr bwMode="auto">
            <a:xfrm>
              <a:off x="7504113" y="5683250"/>
              <a:ext cx="146050" cy="101600"/>
            </a:xfrm>
            <a:custGeom>
              <a:avLst/>
              <a:gdLst>
                <a:gd name="T0" fmla="*/ 1 w 39"/>
                <a:gd name="T1" fmla="*/ 16 h 27"/>
                <a:gd name="T2" fmla="*/ 8 w 39"/>
                <a:gd name="T3" fmla="*/ 7 h 27"/>
                <a:gd name="T4" fmla="*/ 11 w 39"/>
                <a:gd name="T5" fmla="*/ 7 h 27"/>
                <a:gd name="T6" fmla="*/ 20 w 39"/>
                <a:gd name="T7" fmla="*/ 1 h 27"/>
                <a:gd name="T8" fmla="*/ 31 w 39"/>
                <a:gd name="T9" fmla="*/ 7 h 27"/>
                <a:gd name="T10" fmla="*/ 39 w 39"/>
                <a:gd name="T11" fmla="*/ 15 h 27"/>
                <a:gd name="T12" fmla="*/ 31 w 39"/>
                <a:gd name="T13" fmla="*/ 24 h 27"/>
                <a:gd name="T14" fmla="*/ 25 w 39"/>
                <a:gd name="T15" fmla="*/ 23 h 27"/>
                <a:gd name="T16" fmla="*/ 19 w 39"/>
                <a:gd name="T17" fmla="*/ 26 h 27"/>
                <a:gd name="T18" fmla="*/ 10 w 39"/>
                <a:gd name="T19" fmla="*/ 22 h 27"/>
                <a:gd name="T20" fmla="*/ 1 w 39"/>
                <a:gd name="T21"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27">
                  <a:moveTo>
                    <a:pt x="1" y="16"/>
                  </a:moveTo>
                  <a:cubicBezTo>
                    <a:pt x="0" y="12"/>
                    <a:pt x="3" y="8"/>
                    <a:pt x="8" y="7"/>
                  </a:cubicBezTo>
                  <a:cubicBezTo>
                    <a:pt x="9" y="7"/>
                    <a:pt x="10" y="7"/>
                    <a:pt x="11" y="7"/>
                  </a:cubicBezTo>
                  <a:cubicBezTo>
                    <a:pt x="13" y="4"/>
                    <a:pt x="16" y="1"/>
                    <a:pt x="20" y="1"/>
                  </a:cubicBezTo>
                  <a:cubicBezTo>
                    <a:pt x="24" y="0"/>
                    <a:pt x="29" y="3"/>
                    <a:pt x="31" y="7"/>
                  </a:cubicBezTo>
                  <a:cubicBezTo>
                    <a:pt x="35" y="7"/>
                    <a:pt x="38" y="10"/>
                    <a:pt x="39" y="15"/>
                  </a:cubicBezTo>
                  <a:cubicBezTo>
                    <a:pt x="39" y="19"/>
                    <a:pt x="36" y="24"/>
                    <a:pt x="31" y="24"/>
                  </a:cubicBezTo>
                  <a:cubicBezTo>
                    <a:pt x="29" y="25"/>
                    <a:pt x="27" y="24"/>
                    <a:pt x="25" y="23"/>
                  </a:cubicBezTo>
                  <a:cubicBezTo>
                    <a:pt x="23" y="25"/>
                    <a:pt x="21" y="26"/>
                    <a:pt x="19" y="26"/>
                  </a:cubicBezTo>
                  <a:cubicBezTo>
                    <a:pt x="15" y="27"/>
                    <a:pt x="12" y="25"/>
                    <a:pt x="10" y="22"/>
                  </a:cubicBezTo>
                  <a:cubicBezTo>
                    <a:pt x="6" y="23"/>
                    <a:pt x="2" y="20"/>
                    <a:pt x="1"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52" name="Freeform 27"/>
            <p:cNvSpPr>
              <a:spLocks/>
            </p:cNvSpPr>
            <p:nvPr/>
          </p:nvSpPr>
          <p:spPr bwMode="auto">
            <a:xfrm>
              <a:off x="7199313" y="5770563"/>
              <a:ext cx="142875" cy="71438"/>
            </a:xfrm>
            <a:custGeom>
              <a:avLst/>
              <a:gdLst>
                <a:gd name="T0" fmla="*/ 0 w 38"/>
                <a:gd name="T1" fmla="*/ 12 h 19"/>
                <a:gd name="T2" fmla="*/ 7 w 38"/>
                <a:gd name="T3" fmla="*/ 5 h 19"/>
                <a:gd name="T4" fmla="*/ 11 w 38"/>
                <a:gd name="T5" fmla="*/ 5 h 19"/>
                <a:gd name="T6" fmla="*/ 19 w 38"/>
                <a:gd name="T7" fmla="*/ 0 h 19"/>
                <a:gd name="T8" fmla="*/ 30 w 38"/>
                <a:gd name="T9" fmla="*/ 5 h 19"/>
                <a:gd name="T10" fmla="*/ 37 w 38"/>
                <a:gd name="T11" fmla="*/ 9 h 19"/>
                <a:gd name="T12" fmla="*/ 30 w 38"/>
                <a:gd name="T13" fmla="*/ 17 h 19"/>
                <a:gd name="T14" fmla="*/ 23 w 38"/>
                <a:gd name="T15" fmla="*/ 16 h 19"/>
                <a:gd name="T16" fmla="*/ 17 w 38"/>
                <a:gd name="T17" fmla="*/ 19 h 19"/>
                <a:gd name="T18" fmla="*/ 8 w 38"/>
                <a:gd name="T19" fmla="*/ 16 h 19"/>
                <a:gd name="T20" fmla="*/ 0 w 38"/>
                <a:gd name="T21"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9">
                  <a:moveTo>
                    <a:pt x="0" y="12"/>
                  </a:moveTo>
                  <a:cubicBezTo>
                    <a:pt x="0" y="9"/>
                    <a:pt x="3" y="6"/>
                    <a:pt x="7" y="5"/>
                  </a:cubicBezTo>
                  <a:cubicBezTo>
                    <a:pt x="8" y="5"/>
                    <a:pt x="10" y="5"/>
                    <a:pt x="11" y="5"/>
                  </a:cubicBezTo>
                  <a:cubicBezTo>
                    <a:pt x="12" y="3"/>
                    <a:pt x="15" y="1"/>
                    <a:pt x="19" y="0"/>
                  </a:cubicBezTo>
                  <a:cubicBezTo>
                    <a:pt x="24" y="0"/>
                    <a:pt x="28" y="1"/>
                    <a:pt x="30" y="5"/>
                  </a:cubicBezTo>
                  <a:cubicBezTo>
                    <a:pt x="34" y="5"/>
                    <a:pt x="37" y="7"/>
                    <a:pt x="37" y="9"/>
                  </a:cubicBezTo>
                  <a:cubicBezTo>
                    <a:pt x="38" y="13"/>
                    <a:pt x="34" y="16"/>
                    <a:pt x="30" y="17"/>
                  </a:cubicBezTo>
                  <a:cubicBezTo>
                    <a:pt x="27" y="17"/>
                    <a:pt x="25" y="17"/>
                    <a:pt x="23" y="16"/>
                  </a:cubicBezTo>
                  <a:cubicBezTo>
                    <a:pt x="22" y="17"/>
                    <a:pt x="20" y="18"/>
                    <a:pt x="17" y="19"/>
                  </a:cubicBezTo>
                  <a:cubicBezTo>
                    <a:pt x="14" y="19"/>
                    <a:pt x="10" y="18"/>
                    <a:pt x="8" y="16"/>
                  </a:cubicBezTo>
                  <a:cubicBezTo>
                    <a:pt x="4" y="17"/>
                    <a:pt x="1" y="15"/>
                    <a:pt x="0"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grpSp>
      <p:grpSp>
        <p:nvGrpSpPr>
          <p:cNvPr id="59" name="Group 6">
            <a:extLst>
              <a:ext uri="{FF2B5EF4-FFF2-40B4-BE49-F238E27FC236}">
                <a16:creationId xmlns="" xmlns:a16="http://schemas.microsoft.com/office/drawing/2014/main" xmlns:lc="http://schemas.openxmlformats.org/drawingml/2006/lockedCanvas" id="{E0A8B5D4-D009-4FE5-BDE3-FC78BE691795}"/>
              </a:ext>
            </a:extLst>
          </p:cNvPr>
          <p:cNvGrpSpPr/>
          <p:nvPr/>
        </p:nvGrpSpPr>
        <p:grpSpPr>
          <a:xfrm>
            <a:off x="362971" y="3081274"/>
            <a:ext cx="7634289" cy="685611"/>
            <a:chOff x="3027362" y="3546496"/>
            <a:chExt cx="7600950" cy="958850"/>
          </a:xfrm>
        </p:grpSpPr>
        <p:sp>
          <p:nvSpPr>
            <p:cNvPr id="60" name="Freeform 12">
              <a:extLst>
                <a:ext uri="{FF2B5EF4-FFF2-40B4-BE49-F238E27FC236}">
                  <a16:creationId xmlns="" xmlns:a16="http://schemas.microsoft.com/office/drawing/2014/main" xmlns:lc="http://schemas.openxmlformats.org/drawingml/2006/lockedCanvas" id="{A7E05C65-14D4-455B-8F0A-B1C8EFAFBC04}"/>
                </a:ext>
              </a:extLst>
            </p:cNvPr>
            <p:cNvSpPr>
              <a:spLocks/>
            </p:cNvSpPr>
            <p:nvPr/>
          </p:nvSpPr>
          <p:spPr bwMode="auto">
            <a:xfrm>
              <a:off x="3433762" y="3546496"/>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3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3"/>
                  </a:lnTo>
                  <a:lnTo>
                    <a:pt x="11698" y="1805"/>
                  </a:lnTo>
                  <a:lnTo>
                    <a:pt x="11698" y="1806"/>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sz="2800" dirty="0">
                <a:solidFill>
                  <a:schemeClr val="lt1"/>
                </a:solidFill>
              </a:endParaRPr>
            </a:p>
          </p:txBody>
        </p:sp>
        <p:sp>
          <p:nvSpPr>
            <p:cNvPr id="61" name="Freeform 13">
              <a:extLst>
                <a:ext uri="{FF2B5EF4-FFF2-40B4-BE49-F238E27FC236}">
                  <a16:creationId xmlns="" xmlns:a16="http://schemas.microsoft.com/office/drawing/2014/main" xmlns:lc="http://schemas.openxmlformats.org/drawingml/2006/lockedCanvas" id="{2FDA4248-E954-4F26-BF1B-EEE0BC70CEA0}"/>
                </a:ext>
              </a:extLst>
            </p:cNvPr>
            <p:cNvSpPr>
              <a:spLocks/>
            </p:cNvSpPr>
            <p:nvPr/>
          </p:nvSpPr>
          <p:spPr bwMode="auto">
            <a:xfrm>
              <a:off x="3027362" y="3546496"/>
              <a:ext cx="406400" cy="958850"/>
            </a:xfrm>
            <a:custGeom>
              <a:avLst/>
              <a:gdLst>
                <a:gd name="T0" fmla="*/ 768 w 768"/>
                <a:gd name="T1" fmla="*/ 1812 h 1812"/>
                <a:gd name="T2" fmla="*/ 768 w 768"/>
                <a:gd name="T3" fmla="*/ 0 h 1812"/>
                <a:gd name="T4" fmla="*/ 0 w 768"/>
                <a:gd name="T5" fmla="*/ 12 h 1812"/>
                <a:gd name="T6" fmla="*/ 0 w 768"/>
                <a:gd name="T7" fmla="*/ 1509 h 1812"/>
                <a:gd name="T8" fmla="*/ 768 w 768"/>
                <a:gd name="T9" fmla="*/ 1812 h 1812"/>
              </a:gdLst>
              <a:ahLst/>
              <a:cxnLst>
                <a:cxn ang="0">
                  <a:pos x="T0" y="T1"/>
                </a:cxn>
                <a:cxn ang="0">
                  <a:pos x="T2" y="T3"/>
                </a:cxn>
                <a:cxn ang="0">
                  <a:pos x="T4" y="T5"/>
                </a:cxn>
                <a:cxn ang="0">
                  <a:pos x="T6" y="T7"/>
                </a:cxn>
                <a:cxn ang="0">
                  <a:pos x="T8" y="T9"/>
                </a:cxn>
              </a:cxnLst>
              <a:rect l="0" t="0" r="r" b="b"/>
              <a:pathLst>
                <a:path w="768" h="1812">
                  <a:moveTo>
                    <a:pt x="768" y="1812"/>
                  </a:moveTo>
                  <a:lnTo>
                    <a:pt x="768" y="0"/>
                  </a:lnTo>
                  <a:lnTo>
                    <a:pt x="0" y="12"/>
                  </a:lnTo>
                  <a:lnTo>
                    <a:pt x="0" y="1509"/>
                  </a:lnTo>
                  <a:lnTo>
                    <a:pt x="768" y="1812"/>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sz="2800" dirty="0">
                <a:solidFill>
                  <a:schemeClr val="lt1"/>
                </a:solidFill>
              </a:endParaRPr>
            </a:p>
          </p:txBody>
        </p:sp>
      </p:grpSp>
      <p:grpSp>
        <p:nvGrpSpPr>
          <p:cNvPr id="65" name="Group 2">
            <a:extLst>
              <a:ext uri="{FF2B5EF4-FFF2-40B4-BE49-F238E27FC236}">
                <a16:creationId xmlns="" xmlns:a16="http://schemas.microsoft.com/office/drawing/2014/main" xmlns:lc="http://schemas.openxmlformats.org/drawingml/2006/lockedCanvas" id="{F2993471-CC98-47E5-9B85-087FF687925B}"/>
              </a:ext>
            </a:extLst>
          </p:cNvPr>
          <p:cNvGrpSpPr/>
          <p:nvPr/>
        </p:nvGrpSpPr>
        <p:grpSpPr>
          <a:xfrm>
            <a:off x="362974" y="2109575"/>
            <a:ext cx="7634298" cy="810832"/>
            <a:chOff x="3027362" y="1253332"/>
            <a:chExt cx="7600950" cy="1147762"/>
          </a:xfrm>
        </p:grpSpPr>
        <p:sp>
          <p:nvSpPr>
            <p:cNvPr id="66" name="Freeform 5">
              <a:extLst>
                <a:ext uri="{FF2B5EF4-FFF2-40B4-BE49-F238E27FC236}">
                  <a16:creationId xmlns="" xmlns:a16="http://schemas.microsoft.com/office/drawing/2014/main" xmlns:lc="http://schemas.openxmlformats.org/drawingml/2006/lockedCanvas" id="{B5286A63-2647-463F-865A-F7C41397891A}"/>
                </a:ext>
              </a:extLst>
            </p:cNvPr>
            <p:cNvSpPr>
              <a:spLocks/>
            </p:cNvSpPr>
            <p:nvPr/>
          </p:nvSpPr>
          <p:spPr bwMode="auto">
            <a:xfrm>
              <a:off x="3027362" y="1253332"/>
              <a:ext cx="406399" cy="1147762"/>
            </a:xfrm>
            <a:custGeom>
              <a:avLst/>
              <a:gdLst>
                <a:gd name="T0" fmla="*/ 768 w 768"/>
                <a:gd name="T1" fmla="*/ 1811 h 2169"/>
                <a:gd name="T2" fmla="*/ 768 w 768"/>
                <a:gd name="T3" fmla="*/ 0 h 2169"/>
                <a:gd name="T4" fmla="*/ 0 w 768"/>
                <a:gd name="T5" fmla="*/ 672 h 2169"/>
                <a:gd name="T6" fmla="*/ 0 w 768"/>
                <a:gd name="T7" fmla="*/ 2169 h 2169"/>
                <a:gd name="T8" fmla="*/ 768 w 768"/>
                <a:gd name="T9" fmla="*/ 1811 h 2169"/>
              </a:gdLst>
              <a:ahLst/>
              <a:cxnLst>
                <a:cxn ang="0">
                  <a:pos x="T0" y="T1"/>
                </a:cxn>
                <a:cxn ang="0">
                  <a:pos x="T2" y="T3"/>
                </a:cxn>
                <a:cxn ang="0">
                  <a:pos x="T4" y="T5"/>
                </a:cxn>
                <a:cxn ang="0">
                  <a:pos x="T6" y="T7"/>
                </a:cxn>
                <a:cxn ang="0">
                  <a:pos x="T8" y="T9"/>
                </a:cxn>
              </a:cxnLst>
              <a:rect l="0" t="0" r="r" b="b"/>
              <a:pathLst>
                <a:path w="768" h="2169">
                  <a:moveTo>
                    <a:pt x="768" y="1811"/>
                  </a:moveTo>
                  <a:lnTo>
                    <a:pt x="768" y="0"/>
                  </a:lnTo>
                  <a:lnTo>
                    <a:pt x="0" y="672"/>
                  </a:lnTo>
                  <a:lnTo>
                    <a:pt x="0" y="2169"/>
                  </a:lnTo>
                  <a:lnTo>
                    <a:pt x="768" y="1811"/>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sz="2800" dirty="0">
                <a:solidFill>
                  <a:schemeClr val="lt1"/>
                </a:solidFill>
              </a:endParaRPr>
            </a:p>
          </p:txBody>
        </p:sp>
        <p:sp>
          <p:nvSpPr>
            <p:cNvPr id="67" name="Freeform 7">
              <a:extLst>
                <a:ext uri="{FF2B5EF4-FFF2-40B4-BE49-F238E27FC236}">
                  <a16:creationId xmlns="" xmlns:a16="http://schemas.microsoft.com/office/drawing/2014/main" xmlns:lc="http://schemas.openxmlformats.org/drawingml/2006/lockedCanvas" id="{DDC19C72-D2F4-4636-BA46-8DD08369C979}"/>
                </a:ext>
              </a:extLst>
            </p:cNvPr>
            <p:cNvSpPr>
              <a:spLocks/>
            </p:cNvSpPr>
            <p:nvPr/>
          </p:nvSpPr>
          <p:spPr bwMode="auto">
            <a:xfrm>
              <a:off x="3433762" y="1253332"/>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sz="2800" dirty="0">
                <a:solidFill>
                  <a:schemeClr val="lt1"/>
                </a:solidFill>
              </a:endParaRPr>
            </a:p>
          </p:txBody>
        </p:sp>
      </p:grpSp>
      <p:sp>
        <p:nvSpPr>
          <p:cNvPr id="68" name="Freeform 5"/>
          <p:cNvSpPr>
            <a:spLocks/>
          </p:cNvSpPr>
          <p:nvPr/>
        </p:nvSpPr>
        <p:spPr bwMode="auto">
          <a:xfrm>
            <a:off x="362970" y="2060848"/>
            <a:ext cx="406400" cy="863255"/>
          </a:xfrm>
          <a:custGeom>
            <a:avLst/>
            <a:gdLst>
              <a:gd name="T0" fmla="*/ 768 w 768"/>
              <a:gd name="T1" fmla="*/ 1811 h 2169"/>
              <a:gd name="T2" fmla="*/ 768 w 768"/>
              <a:gd name="T3" fmla="*/ 0 h 2169"/>
              <a:gd name="T4" fmla="*/ 0 w 768"/>
              <a:gd name="T5" fmla="*/ 672 h 2169"/>
              <a:gd name="T6" fmla="*/ 0 w 768"/>
              <a:gd name="T7" fmla="*/ 2169 h 2169"/>
              <a:gd name="T8" fmla="*/ 768 w 768"/>
              <a:gd name="T9" fmla="*/ 1811 h 2169"/>
            </a:gdLst>
            <a:ahLst/>
            <a:cxnLst>
              <a:cxn ang="0">
                <a:pos x="T0" y="T1"/>
              </a:cxn>
              <a:cxn ang="0">
                <a:pos x="T2" y="T3"/>
              </a:cxn>
              <a:cxn ang="0">
                <a:pos x="T4" y="T5"/>
              </a:cxn>
              <a:cxn ang="0">
                <a:pos x="T6" y="T7"/>
              </a:cxn>
              <a:cxn ang="0">
                <a:pos x="T8" y="T9"/>
              </a:cxn>
            </a:cxnLst>
            <a:rect l="0" t="0" r="r" b="b"/>
            <a:pathLst>
              <a:path w="768" h="2169">
                <a:moveTo>
                  <a:pt x="768" y="1811"/>
                </a:moveTo>
                <a:lnTo>
                  <a:pt x="768" y="0"/>
                </a:lnTo>
                <a:lnTo>
                  <a:pt x="0" y="672"/>
                </a:lnTo>
                <a:lnTo>
                  <a:pt x="0" y="2169"/>
                </a:lnTo>
                <a:lnTo>
                  <a:pt x="768" y="1811"/>
                </a:lnTo>
                <a:close/>
              </a:path>
            </a:pathLst>
          </a:custGeom>
          <a:gradFill>
            <a:gsLst>
              <a:gs pos="0">
                <a:schemeClr val="accent2">
                  <a:lumMod val="50000"/>
                </a:schemeClr>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p>
        </p:txBody>
      </p:sp>
      <p:sp>
        <p:nvSpPr>
          <p:cNvPr id="69" name="Freeform 7"/>
          <p:cNvSpPr>
            <a:spLocks/>
          </p:cNvSpPr>
          <p:nvPr/>
        </p:nvSpPr>
        <p:spPr bwMode="auto">
          <a:xfrm>
            <a:off x="769370" y="2060849"/>
            <a:ext cx="7194550" cy="741236"/>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flip="none" rotWithShape="1">
            <a:gsLst>
              <a:gs pos="47000">
                <a:schemeClr val="accent1"/>
              </a:gs>
              <a:gs pos="100000">
                <a:schemeClr val="accent2">
                  <a:lumMod val="60000"/>
                  <a:lumOff val="40000"/>
                </a:schemeClr>
              </a:gs>
            </a:gsLst>
            <a:lin ang="10800000" scaled="1"/>
            <a:tileRect/>
          </a:gra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p>
        </p:txBody>
      </p:sp>
      <p:sp>
        <p:nvSpPr>
          <p:cNvPr id="72" name="Freeform 12"/>
          <p:cNvSpPr>
            <a:spLocks/>
          </p:cNvSpPr>
          <p:nvPr/>
        </p:nvSpPr>
        <p:spPr bwMode="auto">
          <a:xfrm>
            <a:off x="769370" y="3031416"/>
            <a:ext cx="7194550" cy="735469"/>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3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3"/>
                </a:lnTo>
                <a:lnTo>
                  <a:pt x="11698" y="1805"/>
                </a:lnTo>
                <a:lnTo>
                  <a:pt x="11698" y="1806"/>
                </a:lnTo>
                <a:lnTo>
                  <a:pt x="1495" y="1810"/>
                </a:lnTo>
                <a:lnTo>
                  <a:pt x="0" y="1812"/>
                </a:lnTo>
                <a:lnTo>
                  <a:pt x="0" y="0"/>
                </a:lnTo>
                <a:close/>
              </a:path>
            </a:pathLst>
          </a:custGeom>
          <a:gradFill>
            <a:gsLst>
              <a:gs pos="41000">
                <a:schemeClr val="accent3"/>
              </a:gs>
              <a:gs pos="100000">
                <a:schemeClr val="accent3">
                  <a:lumMod val="75000"/>
                  <a:alpha val="82000"/>
                </a:schemeClr>
              </a:gs>
            </a:gsLst>
            <a:lin ang="10800000" scaled="1"/>
          </a:gra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p>
        </p:txBody>
      </p:sp>
      <p:sp>
        <p:nvSpPr>
          <p:cNvPr id="73" name="Freeform 13"/>
          <p:cNvSpPr>
            <a:spLocks/>
          </p:cNvSpPr>
          <p:nvPr/>
        </p:nvSpPr>
        <p:spPr bwMode="auto">
          <a:xfrm>
            <a:off x="362970" y="3031416"/>
            <a:ext cx="406400" cy="717831"/>
          </a:xfrm>
          <a:custGeom>
            <a:avLst/>
            <a:gdLst>
              <a:gd name="T0" fmla="*/ 768 w 768"/>
              <a:gd name="T1" fmla="*/ 1812 h 1812"/>
              <a:gd name="T2" fmla="*/ 768 w 768"/>
              <a:gd name="T3" fmla="*/ 0 h 1812"/>
              <a:gd name="T4" fmla="*/ 0 w 768"/>
              <a:gd name="T5" fmla="*/ 12 h 1812"/>
              <a:gd name="T6" fmla="*/ 0 w 768"/>
              <a:gd name="T7" fmla="*/ 1509 h 1812"/>
              <a:gd name="T8" fmla="*/ 768 w 768"/>
              <a:gd name="T9" fmla="*/ 1812 h 1812"/>
            </a:gdLst>
            <a:ahLst/>
            <a:cxnLst>
              <a:cxn ang="0">
                <a:pos x="T0" y="T1"/>
              </a:cxn>
              <a:cxn ang="0">
                <a:pos x="T2" y="T3"/>
              </a:cxn>
              <a:cxn ang="0">
                <a:pos x="T4" y="T5"/>
              </a:cxn>
              <a:cxn ang="0">
                <a:pos x="T6" y="T7"/>
              </a:cxn>
              <a:cxn ang="0">
                <a:pos x="T8" y="T9"/>
              </a:cxn>
            </a:cxnLst>
            <a:rect l="0" t="0" r="r" b="b"/>
            <a:pathLst>
              <a:path w="768" h="1812">
                <a:moveTo>
                  <a:pt x="768" y="1812"/>
                </a:moveTo>
                <a:lnTo>
                  <a:pt x="768" y="0"/>
                </a:lnTo>
                <a:lnTo>
                  <a:pt x="0" y="12"/>
                </a:lnTo>
                <a:lnTo>
                  <a:pt x="0" y="1509"/>
                </a:lnTo>
                <a:lnTo>
                  <a:pt x="768" y="1812"/>
                </a:lnTo>
                <a:close/>
              </a:path>
            </a:pathLst>
          </a:custGeom>
          <a:gradFill>
            <a:gsLst>
              <a:gs pos="0">
                <a:schemeClr val="accent3"/>
              </a:gs>
              <a:gs pos="100000">
                <a:schemeClr val="accent3">
                  <a:lumMod val="75000"/>
                </a:schemeClr>
              </a:gs>
            </a:gsLst>
            <a:lin ang="10800000" scaled="1"/>
          </a:gra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p>
        </p:txBody>
      </p:sp>
      <p:sp>
        <p:nvSpPr>
          <p:cNvPr id="74" name="Freeform 15"/>
          <p:cNvSpPr>
            <a:spLocks/>
          </p:cNvSpPr>
          <p:nvPr/>
        </p:nvSpPr>
        <p:spPr bwMode="auto">
          <a:xfrm>
            <a:off x="769370" y="3981033"/>
            <a:ext cx="7862180" cy="735469"/>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19000">
                <a:schemeClr val="accent3">
                  <a:lumMod val="80000"/>
                </a:schemeClr>
              </a:gs>
              <a:gs pos="100000">
                <a:schemeClr val="accent4">
                  <a:lumMod val="80000"/>
                  <a:lumOff val="20000"/>
                </a:schemeClr>
              </a:gs>
            </a:gsLst>
            <a:lin ang="10800000" scaled="1"/>
          </a:gra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p>
        </p:txBody>
      </p:sp>
      <p:sp>
        <p:nvSpPr>
          <p:cNvPr id="75" name="Freeform 16"/>
          <p:cNvSpPr>
            <a:spLocks/>
          </p:cNvSpPr>
          <p:nvPr/>
        </p:nvSpPr>
        <p:spPr bwMode="auto">
          <a:xfrm>
            <a:off x="361383" y="3797020"/>
            <a:ext cx="407988" cy="919482"/>
          </a:xfrm>
          <a:custGeom>
            <a:avLst/>
            <a:gdLst>
              <a:gd name="T0" fmla="*/ 769 w 769"/>
              <a:gd name="T1" fmla="*/ 2183 h 2183"/>
              <a:gd name="T2" fmla="*/ 769 w 769"/>
              <a:gd name="T3" fmla="*/ 376 h 2183"/>
              <a:gd name="T4" fmla="*/ 1 w 769"/>
              <a:gd name="T5" fmla="*/ 0 h 2183"/>
              <a:gd name="T6" fmla="*/ 1 w 769"/>
              <a:gd name="T7" fmla="*/ 1496 h 2183"/>
              <a:gd name="T8" fmla="*/ 0 w 769"/>
              <a:gd name="T9" fmla="*/ 1496 h 2183"/>
              <a:gd name="T10" fmla="*/ 769 w 769"/>
              <a:gd name="T11" fmla="*/ 2183 h 2183"/>
            </a:gdLst>
            <a:ahLst/>
            <a:cxnLst>
              <a:cxn ang="0">
                <a:pos x="T0" y="T1"/>
              </a:cxn>
              <a:cxn ang="0">
                <a:pos x="T2" y="T3"/>
              </a:cxn>
              <a:cxn ang="0">
                <a:pos x="T4" y="T5"/>
              </a:cxn>
              <a:cxn ang="0">
                <a:pos x="T6" y="T7"/>
              </a:cxn>
              <a:cxn ang="0">
                <a:pos x="T8" y="T9"/>
              </a:cxn>
              <a:cxn ang="0">
                <a:pos x="T10" y="T11"/>
              </a:cxn>
            </a:cxnLst>
            <a:rect l="0" t="0" r="r" b="b"/>
            <a:pathLst>
              <a:path w="769" h="2183">
                <a:moveTo>
                  <a:pt x="769" y="2183"/>
                </a:moveTo>
                <a:lnTo>
                  <a:pt x="769" y="376"/>
                </a:lnTo>
                <a:lnTo>
                  <a:pt x="1" y="0"/>
                </a:lnTo>
                <a:lnTo>
                  <a:pt x="1" y="1496"/>
                </a:lnTo>
                <a:lnTo>
                  <a:pt x="0" y="1496"/>
                </a:lnTo>
                <a:lnTo>
                  <a:pt x="769" y="2183"/>
                </a:lnTo>
                <a:close/>
              </a:path>
            </a:pathLst>
          </a:custGeom>
          <a:gradFill>
            <a:gsLst>
              <a:gs pos="0">
                <a:schemeClr val="accent4">
                  <a:lumMod val="50000"/>
                </a:schemeClr>
              </a:gs>
              <a:gs pos="100000">
                <a:schemeClr val="accent4">
                  <a:lumMod val="90000"/>
                  <a:lumOff val="10000"/>
                </a:schemeClr>
              </a:gs>
            </a:gsLst>
            <a:lin ang="10800000" scaled="1"/>
          </a:gra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p>
        </p:txBody>
      </p:sp>
      <p:sp>
        <p:nvSpPr>
          <p:cNvPr id="78" name="TextBox 94">
            <a:extLst>
              <a:ext uri="{FF2B5EF4-FFF2-40B4-BE49-F238E27FC236}">
                <a16:creationId xmlns="" xmlns:a16="http://schemas.microsoft.com/office/drawing/2014/main" xmlns:lc="http://schemas.openxmlformats.org/drawingml/2006/lockedCanvas" id="{3F61B841-5CF6-492E-9C24-9AD6C26AACDF}"/>
              </a:ext>
            </a:extLst>
          </p:cNvPr>
          <p:cNvSpPr txBox="1"/>
          <p:nvPr/>
        </p:nvSpPr>
        <p:spPr>
          <a:xfrm>
            <a:off x="917006" y="2206919"/>
            <a:ext cx="5896429" cy="492443"/>
          </a:xfrm>
          <a:prstGeom prst="rect">
            <a:avLst/>
          </a:prstGeom>
          <a:noFill/>
        </p:spPr>
        <p:txBody>
          <a:bodyPr wrap="square" lIns="0" tIns="0" rIns="0" bIns="0"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s-EC" sz="1600" kern="0" dirty="0" smtClean="0">
                <a:solidFill>
                  <a:schemeClr val="bg1"/>
                </a:solidFill>
                <a:cs typeface="Arial" pitchFamily="34" charset="0"/>
              </a:rPr>
              <a:t>De acuerdo a  esto se selecciona los procesos a implementar o mejorar.</a:t>
            </a:r>
            <a:endParaRPr lang="en-US" sz="1600" kern="0" dirty="0">
              <a:solidFill>
                <a:schemeClr val="bg1"/>
              </a:solidFill>
              <a:cs typeface="Arial" pitchFamily="34" charset="0"/>
            </a:endParaRPr>
          </a:p>
        </p:txBody>
      </p:sp>
      <p:sp>
        <p:nvSpPr>
          <p:cNvPr id="79" name="Rectangle 108"/>
          <p:cNvSpPr/>
          <p:nvPr/>
        </p:nvSpPr>
        <p:spPr>
          <a:xfrm>
            <a:off x="7006989" y="2159289"/>
            <a:ext cx="582092" cy="5120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r>
              <a:rPr lang="en-US" sz="2800" dirty="0">
                <a:cs typeface="Arial" panose="020B0604020202020204" pitchFamily="34" charset="0"/>
              </a:rPr>
              <a:t>01</a:t>
            </a:r>
          </a:p>
        </p:txBody>
      </p:sp>
      <p:sp>
        <p:nvSpPr>
          <p:cNvPr id="80" name="Rectangle 109"/>
          <p:cNvSpPr/>
          <p:nvPr/>
        </p:nvSpPr>
        <p:spPr>
          <a:xfrm>
            <a:off x="7006989" y="3132937"/>
            <a:ext cx="582092" cy="5120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r>
              <a:rPr lang="en-US" sz="2800" dirty="0">
                <a:cs typeface="Arial" panose="020B0604020202020204" pitchFamily="34" charset="0"/>
              </a:rPr>
              <a:t>02</a:t>
            </a:r>
          </a:p>
        </p:txBody>
      </p:sp>
      <p:sp>
        <p:nvSpPr>
          <p:cNvPr id="83" name="Rectangle 112"/>
          <p:cNvSpPr/>
          <p:nvPr/>
        </p:nvSpPr>
        <p:spPr>
          <a:xfrm>
            <a:off x="7006989" y="4933137"/>
            <a:ext cx="582092" cy="5120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r>
              <a:rPr lang="en-US" sz="2800" dirty="0">
                <a:cs typeface="Arial" panose="020B0604020202020204" pitchFamily="34" charset="0"/>
              </a:rPr>
              <a:t>05</a:t>
            </a:r>
          </a:p>
        </p:txBody>
      </p:sp>
      <p:sp>
        <p:nvSpPr>
          <p:cNvPr id="85" name="TextBox 44">
            <a:extLst>
              <a:ext uri="{FF2B5EF4-FFF2-40B4-BE49-F238E27FC236}">
                <a16:creationId xmlns="" xmlns:a16="http://schemas.microsoft.com/office/drawing/2014/main" xmlns:lc="http://schemas.openxmlformats.org/drawingml/2006/lockedCanvas" id="{C41BDD4A-764D-4C7B-AB93-304E487E0405}"/>
              </a:ext>
            </a:extLst>
          </p:cNvPr>
          <p:cNvSpPr txBox="1"/>
          <p:nvPr/>
        </p:nvSpPr>
        <p:spPr>
          <a:xfrm>
            <a:off x="917006" y="3140968"/>
            <a:ext cx="5896429" cy="492443"/>
          </a:xfrm>
          <a:prstGeom prst="rect">
            <a:avLst/>
          </a:prstGeom>
          <a:noFill/>
        </p:spPr>
        <p:txBody>
          <a:bodyPr wrap="square" lIns="0" tIns="0" rIns="0" bIns="0"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s-EC" sz="1600" kern="0" dirty="0" smtClean="0">
                <a:solidFill>
                  <a:schemeClr val="bg1"/>
                </a:solidFill>
                <a:cs typeface="Arial" pitchFamily="34" charset="0"/>
              </a:rPr>
              <a:t>Se evalúa los 15 procesos de la DGT con los 6 niveles establecidos por Cobit 5</a:t>
            </a:r>
            <a:endParaRPr lang="en-US" sz="1600" kern="0" dirty="0">
              <a:solidFill>
                <a:schemeClr val="bg1"/>
              </a:solidFill>
              <a:cs typeface="Arial" pitchFamily="34" charset="0"/>
            </a:endParaRPr>
          </a:p>
        </p:txBody>
      </p:sp>
      <p:sp>
        <p:nvSpPr>
          <p:cNvPr id="86" name="TextBox 47">
            <a:extLst>
              <a:ext uri="{FF2B5EF4-FFF2-40B4-BE49-F238E27FC236}">
                <a16:creationId xmlns="" xmlns:a16="http://schemas.microsoft.com/office/drawing/2014/main" xmlns:lc="http://schemas.openxmlformats.org/drawingml/2006/lockedCanvas" id="{AB4EE655-4E28-4219-95E3-AADD6FE68635}"/>
              </a:ext>
            </a:extLst>
          </p:cNvPr>
          <p:cNvSpPr txBox="1"/>
          <p:nvPr/>
        </p:nvSpPr>
        <p:spPr>
          <a:xfrm>
            <a:off x="917006" y="4127104"/>
            <a:ext cx="5896429" cy="492443"/>
          </a:xfrm>
          <a:prstGeom prst="rect">
            <a:avLst/>
          </a:prstGeom>
          <a:noFill/>
        </p:spPr>
        <p:txBody>
          <a:bodyPr wrap="square" lIns="0" tIns="0" rIns="0" bIns="0"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600" kern="0" dirty="0" smtClean="0">
                <a:solidFill>
                  <a:schemeClr val="bg1"/>
                </a:solidFill>
                <a:cs typeface="Arial" pitchFamily="34" charset="0"/>
              </a:rPr>
              <a:t>Se evalúa si el proceso alcanza el nivel de acuerdo a las escalas de la ISO/IEC 15504</a:t>
            </a:r>
            <a:endParaRPr lang="en-US" sz="1600" kern="0" dirty="0">
              <a:solidFill>
                <a:schemeClr val="bg1"/>
              </a:solidFill>
              <a:cs typeface="Arial" pitchFamily="34" charset="0"/>
            </a:endParaRPr>
          </a:p>
        </p:txBody>
      </p:sp>
      <p:sp>
        <p:nvSpPr>
          <p:cNvPr id="88" name="Rectangle 25">
            <a:extLst>
              <a:ext uri="{FF2B5EF4-FFF2-40B4-BE49-F238E27FC236}">
                <a16:creationId xmlns:a16="http://schemas.microsoft.com/office/drawing/2014/main" xmlns="" id="{A1E956BD-EA23-42EF-8C76-EEB60B4B12DB}"/>
              </a:ext>
            </a:extLst>
          </p:cNvPr>
          <p:cNvSpPr/>
          <p:nvPr/>
        </p:nvSpPr>
        <p:spPr>
          <a:xfrm>
            <a:off x="8631550" y="3371595"/>
            <a:ext cx="3511534" cy="2793709"/>
          </a:xfrm>
          <a:prstGeom prst="rect">
            <a:avLst/>
          </a:prstGeom>
          <a:ln>
            <a:noFill/>
          </a:ln>
          <a:effectLst>
            <a:innerShdw blurRad="8001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1" name="TextBox 74">
            <a:extLst>
              <a:ext uri="{FF2B5EF4-FFF2-40B4-BE49-F238E27FC236}">
                <a16:creationId xmlns:a16="http://schemas.microsoft.com/office/drawing/2014/main" xmlns="" id="{23762D5C-7D13-403A-AE3D-9874D97219AB}"/>
              </a:ext>
            </a:extLst>
          </p:cNvPr>
          <p:cNvSpPr txBox="1"/>
          <p:nvPr/>
        </p:nvSpPr>
        <p:spPr>
          <a:xfrm>
            <a:off x="8758708" y="3356992"/>
            <a:ext cx="3295511" cy="3139321"/>
          </a:xfrm>
          <a:prstGeom prst="rect">
            <a:avLst/>
          </a:prstGeom>
          <a:noFill/>
        </p:spPr>
        <p:txBody>
          <a:bodyPr wrap="square" lIns="0" rIns="0" rtlCol="0" anchor="t">
            <a:spAutoFit/>
          </a:bodyPr>
          <a:lstStyle/>
          <a:p>
            <a:pPr algn="ctr">
              <a:lnSpc>
                <a:spcPct val="110000"/>
              </a:lnSpc>
              <a:defRPr/>
            </a:pPr>
            <a:r>
              <a:rPr lang="es-EC" sz="1800" b="1" kern="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N (no alcanzado)</a:t>
            </a:r>
          </a:p>
          <a:p>
            <a:pPr algn="ctr">
              <a:lnSpc>
                <a:spcPct val="110000"/>
              </a:lnSpc>
              <a:defRPr/>
            </a:pPr>
            <a:r>
              <a:rPr lang="es-EC" sz="1800" kern="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0</a:t>
            </a:r>
            <a:r>
              <a:rPr lang="es-EC" sz="1800"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 a 15% </a:t>
            </a:r>
            <a:r>
              <a:rPr lang="es-EC" sz="1800" kern="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logrado.</a:t>
            </a:r>
            <a:endParaRPr lang="es-EC" sz="1800"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10000"/>
              </a:lnSpc>
              <a:defRPr/>
            </a:pPr>
            <a:r>
              <a:rPr lang="es-EC" sz="1800" b="1" kern="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 </a:t>
            </a:r>
            <a:r>
              <a:rPr lang="es-EC" sz="1800" b="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(parcialmente alcanzado</a:t>
            </a:r>
            <a:r>
              <a:rPr lang="es-EC" sz="1800" b="1" kern="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C" sz="1800" kern="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15</a:t>
            </a:r>
            <a:r>
              <a:rPr lang="es-EC" sz="1800"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 a 30% </a:t>
            </a:r>
            <a:r>
              <a:rPr lang="es-EC" sz="1800" kern="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logrado.</a:t>
            </a:r>
          </a:p>
          <a:p>
            <a:pPr algn="ctr">
              <a:lnSpc>
                <a:spcPct val="110000"/>
              </a:lnSpc>
              <a:defRPr/>
            </a:pPr>
            <a:r>
              <a:rPr lang="es-EC" sz="1800" b="1" kern="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L </a:t>
            </a:r>
            <a:r>
              <a:rPr lang="es-EC" sz="1800" b="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(ampliamente alcanzado</a:t>
            </a:r>
            <a:r>
              <a:rPr lang="es-EC" sz="1800" b="1" kern="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C" sz="1800" kern="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50</a:t>
            </a:r>
            <a:r>
              <a:rPr lang="es-EC" sz="1800"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 a 80% l</a:t>
            </a:r>
            <a:r>
              <a:rPr lang="es-EC" sz="1800" kern="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ogrado.</a:t>
            </a:r>
          </a:p>
          <a:p>
            <a:pPr algn="ctr">
              <a:lnSpc>
                <a:spcPct val="110000"/>
              </a:lnSpc>
              <a:defRPr/>
            </a:pPr>
            <a:r>
              <a:rPr lang="es-EC" sz="1800" b="1" kern="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F </a:t>
            </a:r>
            <a:r>
              <a:rPr lang="es-EC" sz="1800" b="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(completamente </a:t>
            </a:r>
            <a:r>
              <a:rPr lang="es-EC" sz="1800" b="1" kern="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alcanzado)</a:t>
            </a:r>
          </a:p>
          <a:p>
            <a:pPr algn="ctr">
              <a:lnSpc>
                <a:spcPct val="110000"/>
              </a:lnSpc>
              <a:defRPr/>
            </a:pPr>
            <a:r>
              <a:rPr lang="es-EC" sz="1800" kern="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85</a:t>
            </a:r>
            <a:r>
              <a:rPr lang="es-EC" sz="1800"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 a 100% </a:t>
            </a:r>
            <a:r>
              <a:rPr lang="es-EC" sz="1800" kern="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logrado.</a:t>
            </a:r>
            <a:endParaRPr lang="es-EC" sz="1800"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10000"/>
              </a:lnSpc>
              <a:defRPr/>
            </a:pPr>
            <a:endParaRPr lang="en-US" sz="1800" b="1"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6" name="Rectangle 110"/>
          <p:cNvSpPr/>
          <p:nvPr/>
        </p:nvSpPr>
        <p:spPr>
          <a:xfrm>
            <a:off x="7006989" y="4069041"/>
            <a:ext cx="582092" cy="5120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r>
              <a:rPr lang="en-US" sz="2800" dirty="0">
                <a:cs typeface="Arial" panose="020B0604020202020204" pitchFamily="34" charset="0"/>
              </a:rPr>
              <a:t>03</a:t>
            </a:r>
          </a:p>
        </p:txBody>
      </p:sp>
    </p:spTree>
    <p:extLst>
      <p:ext uri="{BB962C8B-B14F-4D97-AF65-F5344CB8AC3E}">
        <p14:creationId xmlns:p14="http://schemas.microsoft.com/office/powerpoint/2010/main" val="3166409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333772" y="980728"/>
            <a:ext cx="769472" cy="800192"/>
            <a:chOff x="256026" y="1340769"/>
            <a:chExt cx="769472" cy="800192"/>
          </a:xfrm>
        </p:grpSpPr>
        <p:sp>
          <p:nvSpPr>
            <p:cNvPr id="3" name="2 Elipse"/>
            <p:cNvSpPr/>
            <p:nvPr/>
          </p:nvSpPr>
          <p:spPr>
            <a:xfrm>
              <a:off x="256026" y="1340769"/>
              <a:ext cx="769472" cy="800192"/>
            </a:xfrm>
            <a:prstGeom prst="ellipse">
              <a:avLst/>
            </a:prstGeom>
            <a:solidFill>
              <a:schemeClr val="tx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21" name="Group 2">
              <a:extLst>
                <a:ext uri="{FF2B5EF4-FFF2-40B4-BE49-F238E27FC236}">
                  <a16:creationId xmlns:a16="http://schemas.microsoft.com/office/drawing/2014/main" xmlns="" id="{70281410-65C9-45D1-AC64-9ACB0DD583F2}"/>
                </a:ext>
              </a:extLst>
            </p:cNvPr>
            <p:cNvGrpSpPr/>
            <p:nvPr/>
          </p:nvGrpSpPr>
          <p:grpSpPr>
            <a:xfrm>
              <a:off x="342135" y="1412776"/>
              <a:ext cx="639709" cy="645301"/>
              <a:chOff x="5656626" y="1879755"/>
              <a:chExt cx="842875" cy="842875"/>
            </a:xfrm>
          </p:grpSpPr>
          <p:sp>
            <p:nvSpPr>
              <p:cNvPr id="22" name="Oval 13">
                <a:extLst>
                  <a:ext uri="{FF2B5EF4-FFF2-40B4-BE49-F238E27FC236}">
                    <a16:creationId xmlns:a16="http://schemas.microsoft.com/office/drawing/2014/main" xmlns="" id="{808D632D-7C9F-4418-8026-04FDD015655E}"/>
                  </a:ext>
                </a:extLst>
              </p:cNvPr>
              <p:cNvSpPr/>
              <p:nvPr/>
            </p:nvSpPr>
            <p:spPr>
              <a:xfrm>
                <a:off x="5656626" y="1879755"/>
                <a:ext cx="842875" cy="842875"/>
              </a:xfrm>
              <a:prstGeom prst="ellipse">
                <a:avLst/>
              </a:prstGeom>
              <a:gradFill flip="none" rotWithShape="1">
                <a:gsLst>
                  <a:gs pos="0">
                    <a:schemeClr val="bg1"/>
                  </a:gs>
                  <a:gs pos="100000">
                    <a:schemeClr val="bg1">
                      <a:lumMod val="85000"/>
                    </a:schemeClr>
                  </a:gs>
                </a:gsLst>
                <a:lin ang="2700000" scaled="1"/>
                <a:tileRect/>
              </a:gradFill>
              <a:ln>
                <a:noFill/>
              </a:ln>
              <a:effectLst>
                <a:outerShdw blurRad="127000" dist="381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3" name="Group 69">
                <a:extLst>
                  <a:ext uri="{FF2B5EF4-FFF2-40B4-BE49-F238E27FC236}">
                    <a16:creationId xmlns:a16="http://schemas.microsoft.com/office/drawing/2014/main" xmlns="" id="{630C2D12-1E85-4E7E-8B8C-DA426CE10EC0}"/>
                  </a:ext>
                </a:extLst>
              </p:cNvPr>
              <p:cNvGrpSpPr/>
              <p:nvPr/>
            </p:nvGrpSpPr>
            <p:grpSpPr>
              <a:xfrm>
                <a:off x="5840692" y="2071079"/>
                <a:ext cx="455643" cy="453977"/>
                <a:chOff x="909638" y="1681163"/>
                <a:chExt cx="868362" cy="865187"/>
              </a:xfrm>
              <a:solidFill>
                <a:schemeClr val="tx1">
                  <a:lumMod val="85000"/>
                  <a:lumOff val="15000"/>
                </a:schemeClr>
              </a:solidFill>
            </p:grpSpPr>
            <p:sp>
              <p:nvSpPr>
                <p:cNvPr id="25" name="Freeform 14">
                  <a:extLst>
                    <a:ext uri="{FF2B5EF4-FFF2-40B4-BE49-F238E27FC236}">
                      <a16:creationId xmlns:a16="http://schemas.microsoft.com/office/drawing/2014/main" xmlns="" id="{DEDED7FA-273F-419F-9157-4C4C54043BE5}"/>
                    </a:ext>
                  </a:extLst>
                </p:cNvPr>
                <p:cNvSpPr>
                  <a:spLocks/>
                </p:cNvSpPr>
                <p:nvPr/>
              </p:nvSpPr>
              <p:spPr bwMode="auto">
                <a:xfrm>
                  <a:off x="1112838" y="2489200"/>
                  <a:ext cx="433387" cy="57150"/>
                </a:xfrm>
                <a:custGeom>
                  <a:avLst/>
                  <a:gdLst>
                    <a:gd name="T0" fmla="*/ 2900 w 3000"/>
                    <a:gd name="T1" fmla="*/ 0 h 400"/>
                    <a:gd name="T2" fmla="*/ 100 w 3000"/>
                    <a:gd name="T3" fmla="*/ 0 h 400"/>
                    <a:gd name="T4" fmla="*/ 0 w 3000"/>
                    <a:gd name="T5" fmla="*/ 100 h 400"/>
                    <a:gd name="T6" fmla="*/ 0 w 3000"/>
                    <a:gd name="T7" fmla="*/ 300 h 400"/>
                    <a:gd name="T8" fmla="*/ 100 w 3000"/>
                    <a:gd name="T9" fmla="*/ 400 h 400"/>
                    <a:gd name="T10" fmla="*/ 200 w 3000"/>
                    <a:gd name="T11" fmla="*/ 300 h 400"/>
                    <a:gd name="T12" fmla="*/ 200 w 3000"/>
                    <a:gd name="T13" fmla="*/ 200 h 400"/>
                    <a:gd name="T14" fmla="*/ 2900 w 3000"/>
                    <a:gd name="T15" fmla="*/ 200 h 400"/>
                    <a:gd name="T16" fmla="*/ 3000 w 3000"/>
                    <a:gd name="T17" fmla="*/ 100 h 400"/>
                    <a:gd name="T18" fmla="*/ 2900 w 3000"/>
                    <a:gd name="T19"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0" h="400">
                      <a:moveTo>
                        <a:pt x="2900" y="0"/>
                      </a:moveTo>
                      <a:cubicBezTo>
                        <a:pt x="100" y="0"/>
                        <a:pt x="100" y="0"/>
                        <a:pt x="100" y="0"/>
                      </a:cubicBezTo>
                      <a:cubicBezTo>
                        <a:pt x="45" y="0"/>
                        <a:pt x="0" y="45"/>
                        <a:pt x="0" y="100"/>
                      </a:cubicBezTo>
                      <a:cubicBezTo>
                        <a:pt x="0" y="300"/>
                        <a:pt x="0" y="300"/>
                        <a:pt x="0" y="300"/>
                      </a:cubicBezTo>
                      <a:cubicBezTo>
                        <a:pt x="0" y="355"/>
                        <a:pt x="45" y="400"/>
                        <a:pt x="100" y="400"/>
                      </a:cubicBezTo>
                      <a:cubicBezTo>
                        <a:pt x="155" y="400"/>
                        <a:pt x="200" y="355"/>
                        <a:pt x="200" y="300"/>
                      </a:cubicBezTo>
                      <a:cubicBezTo>
                        <a:pt x="200" y="200"/>
                        <a:pt x="200" y="200"/>
                        <a:pt x="200" y="200"/>
                      </a:cubicBezTo>
                      <a:cubicBezTo>
                        <a:pt x="2900" y="200"/>
                        <a:pt x="2900" y="200"/>
                        <a:pt x="2900" y="200"/>
                      </a:cubicBezTo>
                      <a:cubicBezTo>
                        <a:pt x="2955" y="200"/>
                        <a:pt x="3000" y="155"/>
                        <a:pt x="3000" y="100"/>
                      </a:cubicBezTo>
                      <a:cubicBezTo>
                        <a:pt x="3000" y="45"/>
                        <a:pt x="2955" y="0"/>
                        <a:pt x="29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6" name="Freeform 15">
                  <a:extLst>
                    <a:ext uri="{FF2B5EF4-FFF2-40B4-BE49-F238E27FC236}">
                      <a16:creationId xmlns:a16="http://schemas.microsoft.com/office/drawing/2014/main" xmlns="" id="{4FF3DF2E-FE84-439C-9FDC-36F715B06291}"/>
                    </a:ext>
                  </a:extLst>
                </p:cNvPr>
                <p:cNvSpPr>
                  <a:spLocks noEditPoints="1"/>
                </p:cNvSpPr>
                <p:nvPr/>
              </p:nvSpPr>
              <p:spPr bwMode="auto">
                <a:xfrm>
                  <a:off x="1228725" y="1941513"/>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0" name="Freeform 16">
                  <a:extLst>
                    <a:ext uri="{FF2B5EF4-FFF2-40B4-BE49-F238E27FC236}">
                      <a16:creationId xmlns:a16="http://schemas.microsoft.com/office/drawing/2014/main" xmlns="" id="{FF03A6A4-E9D0-48F4-A1B4-806C231A38A2}"/>
                    </a:ext>
                  </a:extLst>
                </p:cNvPr>
                <p:cNvSpPr>
                  <a:spLocks/>
                </p:cNvSpPr>
                <p:nvPr/>
              </p:nvSpPr>
              <p:spPr bwMode="auto">
                <a:xfrm>
                  <a:off x="909638" y="1854200"/>
                  <a:ext cx="203200" cy="317500"/>
                </a:xfrm>
                <a:custGeom>
                  <a:avLst/>
                  <a:gdLst>
                    <a:gd name="T0" fmla="*/ 1300 w 1400"/>
                    <a:gd name="T1" fmla="*/ 0 h 2200"/>
                    <a:gd name="T2" fmla="*/ 100 w 1400"/>
                    <a:gd name="T3" fmla="*/ 0 h 2200"/>
                    <a:gd name="T4" fmla="*/ 0 w 1400"/>
                    <a:gd name="T5" fmla="*/ 100 h 2200"/>
                    <a:gd name="T6" fmla="*/ 0 w 1400"/>
                    <a:gd name="T7" fmla="*/ 2100 h 2200"/>
                    <a:gd name="T8" fmla="*/ 100 w 1400"/>
                    <a:gd name="T9" fmla="*/ 2200 h 2200"/>
                    <a:gd name="T10" fmla="*/ 200 w 1400"/>
                    <a:gd name="T11" fmla="*/ 2100 h 2200"/>
                    <a:gd name="T12" fmla="*/ 200 w 1400"/>
                    <a:gd name="T13" fmla="*/ 200 h 2200"/>
                    <a:gd name="T14" fmla="*/ 1300 w 1400"/>
                    <a:gd name="T15" fmla="*/ 200 h 2200"/>
                    <a:gd name="T16" fmla="*/ 1400 w 1400"/>
                    <a:gd name="T17" fmla="*/ 100 h 2200"/>
                    <a:gd name="T18" fmla="*/ 1300 w 1400"/>
                    <a:gd name="T19" fmla="*/ 0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0" h="2200">
                      <a:moveTo>
                        <a:pt x="1300" y="0"/>
                      </a:moveTo>
                      <a:cubicBezTo>
                        <a:pt x="100" y="0"/>
                        <a:pt x="100" y="0"/>
                        <a:pt x="100" y="0"/>
                      </a:cubicBezTo>
                      <a:cubicBezTo>
                        <a:pt x="45" y="0"/>
                        <a:pt x="0" y="45"/>
                        <a:pt x="0" y="100"/>
                      </a:cubicBezTo>
                      <a:cubicBezTo>
                        <a:pt x="0" y="2100"/>
                        <a:pt x="0" y="2100"/>
                        <a:pt x="0" y="2100"/>
                      </a:cubicBezTo>
                      <a:cubicBezTo>
                        <a:pt x="0" y="2155"/>
                        <a:pt x="45" y="2200"/>
                        <a:pt x="100" y="2200"/>
                      </a:cubicBezTo>
                      <a:cubicBezTo>
                        <a:pt x="155" y="2200"/>
                        <a:pt x="200" y="2155"/>
                        <a:pt x="200" y="2100"/>
                      </a:cubicBezTo>
                      <a:cubicBezTo>
                        <a:pt x="200" y="200"/>
                        <a:pt x="200" y="200"/>
                        <a:pt x="200" y="200"/>
                      </a:cubicBezTo>
                      <a:cubicBezTo>
                        <a:pt x="1300" y="200"/>
                        <a:pt x="1300" y="200"/>
                        <a:pt x="1300" y="200"/>
                      </a:cubicBezTo>
                      <a:cubicBezTo>
                        <a:pt x="1355" y="200"/>
                        <a:pt x="1400" y="155"/>
                        <a:pt x="1400" y="100"/>
                      </a:cubicBezTo>
                      <a:cubicBezTo>
                        <a:pt x="1400" y="45"/>
                        <a:pt x="1355" y="0"/>
                        <a:pt x="13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1" name="Freeform 17">
                  <a:extLst>
                    <a:ext uri="{FF2B5EF4-FFF2-40B4-BE49-F238E27FC236}">
                      <a16:creationId xmlns:a16="http://schemas.microsoft.com/office/drawing/2014/main" xmlns="" id="{1D16B4EF-2447-4E8B-A0DB-1FF540DC2347}"/>
                    </a:ext>
                  </a:extLst>
                </p:cNvPr>
                <p:cNvSpPr>
                  <a:spLocks noEditPoints="1"/>
                </p:cNvSpPr>
                <p:nvPr/>
              </p:nvSpPr>
              <p:spPr bwMode="auto">
                <a:xfrm>
                  <a:off x="1604963" y="2287588"/>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2" name="Freeform 18">
                  <a:extLst>
                    <a:ext uri="{FF2B5EF4-FFF2-40B4-BE49-F238E27FC236}">
                      <a16:creationId xmlns:a16="http://schemas.microsoft.com/office/drawing/2014/main" xmlns="" id="{70B8129A-F634-46FD-8E8F-2DD157E40E3B}"/>
                    </a:ext>
                  </a:extLst>
                </p:cNvPr>
                <p:cNvSpPr>
                  <a:spLocks noEditPoints="1"/>
                </p:cNvSpPr>
                <p:nvPr/>
              </p:nvSpPr>
              <p:spPr bwMode="auto">
                <a:xfrm>
                  <a:off x="909638" y="2200275"/>
                  <a:ext cx="144462" cy="346075"/>
                </a:xfrm>
                <a:custGeom>
                  <a:avLst/>
                  <a:gdLst>
                    <a:gd name="T0" fmla="*/ 500 w 1000"/>
                    <a:gd name="T1" fmla="*/ 0 h 2400"/>
                    <a:gd name="T2" fmla="*/ 0 w 1000"/>
                    <a:gd name="T3" fmla="*/ 1300 h 2400"/>
                    <a:gd name="T4" fmla="*/ 400 w 1000"/>
                    <a:gd name="T5" fmla="*/ 1790 h 2400"/>
                    <a:gd name="T6" fmla="*/ 400 w 1000"/>
                    <a:gd name="T7" fmla="*/ 2300 h 2400"/>
                    <a:gd name="T8" fmla="*/ 500 w 1000"/>
                    <a:gd name="T9" fmla="*/ 2400 h 2400"/>
                    <a:gd name="T10" fmla="*/ 600 w 1000"/>
                    <a:gd name="T11" fmla="*/ 2300 h 2400"/>
                    <a:gd name="T12" fmla="*/ 600 w 1000"/>
                    <a:gd name="T13" fmla="*/ 1790 h 2400"/>
                    <a:gd name="T14" fmla="*/ 1000 w 1000"/>
                    <a:gd name="T15" fmla="*/ 1300 h 2400"/>
                    <a:gd name="T16" fmla="*/ 500 w 1000"/>
                    <a:gd name="T17" fmla="*/ 0 h 2400"/>
                    <a:gd name="T18" fmla="*/ 500 w 1000"/>
                    <a:gd name="T19" fmla="*/ 1600 h 2400"/>
                    <a:gd name="T20" fmla="*/ 200 w 1000"/>
                    <a:gd name="T21" fmla="*/ 1300 h 2400"/>
                    <a:gd name="T22" fmla="*/ 500 w 1000"/>
                    <a:gd name="T23" fmla="*/ 200 h 2400"/>
                    <a:gd name="T24" fmla="*/ 800 w 1000"/>
                    <a:gd name="T25" fmla="*/ 1300 h 2400"/>
                    <a:gd name="T26" fmla="*/ 500 w 1000"/>
                    <a:gd name="T27" fmla="*/ 1600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2400">
                      <a:moveTo>
                        <a:pt x="500" y="0"/>
                      </a:moveTo>
                      <a:cubicBezTo>
                        <a:pt x="6" y="0"/>
                        <a:pt x="0" y="1287"/>
                        <a:pt x="0" y="1300"/>
                      </a:cubicBezTo>
                      <a:cubicBezTo>
                        <a:pt x="0" y="1541"/>
                        <a:pt x="172" y="1743"/>
                        <a:pt x="400" y="1790"/>
                      </a:cubicBezTo>
                      <a:cubicBezTo>
                        <a:pt x="400" y="2300"/>
                        <a:pt x="400" y="2300"/>
                        <a:pt x="400" y="2300"/>
                      </a:cubicBezTo>
                      <a:cubicBezTo>
                        <a:pt x="400" y="2355"/>
                        <a:pt x="445" y="2400"/>
                        <a:pt x="500" y="2400"/>
                      </a:cubicBezTo>
                      <a:cubicBezTo>
                        <a:pt x="555" y="2400"/>
                        <a:pt x="600" y="2355"/>
                        <a:pt x="600" y="2300"/>
                      </a:cubicBezTo>
                      <a:cubicBezTo>
                        <a:pt x="600" y="1790"/>
                        <a:pt x="600" y="1790"/>
                        <a:pt x="600" y="1790"/>
                      </a:cubicBezTo>
                      <a:cubicBezTo>
                        <a:pt x="828" y="1743"/>
                        <a:pt x="1000" y="1541"/>
                        <a:pt x="1000" y="1300"/>
                      </a:cubicBezTo>
                      <a:cubicBezTo>
                        <a:pt x="1000" y="1287"/>
                        <a:pt x="994" y="0"/>
                        <a:pt x="500" y="0"/>
                      </a:cubicBezTo>
                      <a:close/>
                      <a:moveTo>
                        <a:pt x="500" y="1600"/>
                      </a:moveTo>
                      <a:cubicBezTo>
                        <a:pt x="335" y="1600"/>
                        <a:pt x="200" y="1465"/>
                        <a:pt x="200" y="1300"/>
                      </a:cubicBezTo>
                      <a:cubicBezTo>
                        <a:pt x="200" y="802"/>
                        <a:pt x="334" y="200"/>
                        <a:pt x="500" y="200"/>
                      </a:cubicBezTo>
                      <a:cubicBezTo>
                        <a:pt x="666" y="200"/>
                        <a:pt x="800" y="802"/>
                        <a:pt x="800" y="1300"/>
                      </a:cubicBezTo>
                      <a:cubicBezTo>
                        <a:pt x="800" y="1465"/>
                        <a:pt x="665" y="1600"/>
                        <a:pt x="500" y="1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3" name="Freeform 19">
                  <a:extLst>
                    <a:ext uri="{FF2B5EF4-FFF2-40B4-BE49-F238E27FC236}">
                      <a16:creationId xmlns:a16="http://schemas.microsoft.com/office/drawing/2014/main" xmlns="" id="{CFDF85DF-FEEC-4392-9B37-A8D0DF812229}"/>
                    </a:ext>
                  </a:extLst>
                </p:cNvPr>
                <p:cNvSpPr>
                  <a:spLocks/>
                </p:cNvSpPr>
                <p:nvPr/>
              </p:nvSpPr>
              <p:spPr bwMode="auto">
                <a:xfrm>
                  <a:off x="996950" y="2114550"/>
                  <a:ext cx="87312" cy="114300"/>
                </a:xfrm>
                <a:custGeom>
                  <a:avLst/>
                  <a:gdLst>
                    <a:gd name="T0" fmla="*/ 500 w 600"/>
                    <a:gd name="T1" fmla="*/ 0 h 800"/>
                    <a:gd name="T2" fmla="*/ 100 w 600"/>
                    <a:gd name="T3" fmla="*/ 0 h 800"/>
                    <a:gd name="T4" fmla="*/ 0 w 600"/>
                    <a:gd name="T5" fmla="*/ 100 h 800"/>
                    <a:gd name="T6" fmla="*/ 0 w 600"/>
                    <a:gd name="T7" fmla="*/ 300 h 800"/>
                    <a:gd name="T8" fmla="*/ 100 w 600"/>
                    <a:gd name="T9" fmla="*/ 400 h 800"/>
                    <a:gd name="T10" fmla="*/ 200 w 600"/>
                    <a:gd name="T11" fmla="*/ 300 h 800"/>
                    <a:gd name="T12" fmla="*/ 200 w 600"/>
                    <a:gd name="T13" fmla="*/ 200 h 800"/>
                    <a:gd name="T14" fmla="*/ 400 w 600"/>
                    <a:gd name="T15" fmla="*/ 200 h 800"/>
                    <a:gd name="T16" fmla="*/ 400 w 600"/>
                    <a:gd name="T17" fmla="*/ 700 h 800"/>
                    <a:gd name="T18" fmla="*/ 500 w 600"/>
                    <a:gd name="T19" fmla="*/ 800 h 800"/>
                    <a:gd name="T20" fmla="*/ 600 w 600"/>
                    <a:gd name="T21" fmla="*/ 700 h 800"/>
                    <a:gd name="T22" fmla="*/ 600 w 600"/>
                    <a:gd name="T23" fmla="*/ 100 h 800"/>
                    <a:gd name="T24" fmla="*/ 500 w 600"/>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800">
                      <a:moveTo>
                        <a:pt x="500" y="0"/>
                      </a:moveTo>
                      <a:cubicBezTo>
                        <a:pt x="100" y="0"/>
                        <a:pt x="100" y="0"/>
                        <a:pt x="100" y="0"/>
                      </a:cubicBezTo>
                      <a:cubicBezTo>
                        <a:pt x="45" y="0"/>
                        <a:pt x="0" y="45"/>
                        <a:pt x="0" y="100"/>
                      </a:cubicBezTo>
                      <a:cubicBezTo>
                        <a:pt x="0" y="300"/>
                        <a:pt x="0" y="300"/>
                        <a:pt x="0" y="300"/>
                      </a:cubicBezTo>
                      <a:cubicBezTo>
                        <a:pt x="0" y="355"/>
                        <a:pt x="45" y="400"/>
                        <a:pt x="100" y="400"/>
                      </a:cubicBezTo>
                      <a:cubicBezTo>
                        <a:pt x="155" y="400"/>
                        <a:pt x="200" y="355"/>
                        <a:pt x="200" y="300"/>
                      </a:cubicBezTo>
                      <a:cubicBezTo>
                        <a:pt x="200" y="200"/>
                        <a:pt x="200" y="200"/>
                        <a:pt x="200" y="200"/>
                      </a:cubicBezTo>
                      <a:cubicBezTo>
                        <a:pt x="400" y="200"/>
                        <a:pt x="400" y="200"/>
                        <a:pt x="400" y="200"/>
                      </a:cubicBezTo>
                      <a:cubicBezTo>
                        <a:pt x="400" y="700"/>
                        <a:pt x="400" y="700"/>
                        <a:pt x="400" y="700"/>
                      </a:cubicBezTo>
                      <a:cubicBezTo>
                        <a:pt x="400" y="755"/>
                        <a:pt x="445" y="800"/>
                        <a:pt x="500" y="800"/>
                      </a:cubicBezTo>
                      <a:cubicBezTo>
                        <a:pt x="555" y="800"/>
                        <a:pt x="600" y="755"/>
                        <a:pt x="600" y="700"/>
                      </a:cubicBezTo>
                      <a:cubicBezTo>
                        <a:pt x="600" y="100"/>
                        <a:pt x="600" y="100"/>
                        <a:pt x="600" y="100"/>
                      </a:cubicBezTo>
                      <a:cubicBezTo>
                        <a:pt x="600" y="45"/>
                        <a:pt x="555" y="0"/>
                        <a:pt x="5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4" name="Freeform 20">
                  <a:extLst>
                    <a:ext uri="{FF2B5EF4-FFF2-40B4-BE49-F238E27FC236}">
                      <a16:creationId xmlns:a16="http://schemas.microsoft.com/office/drawing/2014/main" xmlns="" id="{C6B7E757-F657-4C8D-837A-D0E67F27ED5B}"/>
                    </a:ext>
                  </a:extLst>
                </p:cNvPr>
                <p:cNvSpPr>
                  <a:spLocks noEditPoints="1"/>
                </p:cNvSpPr>
                <p:nvPr/>
              </p:nvSpPr>
              <p:spPr bwMode="auto">
                <a:xfrm>
                  <a:off x="1604963" y="1941513"/>
                  <a:ext cx="85725"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5" name="Freeform 21">
                  <a:extLst>
                    <a:ext uri="{FF2B5EF4-FFF2-40B4-BE49-F238E27FC236}">
                      <a16:creationId xmlns:a16="http://schemas.microsoft.com/office/drawing/2014/main" xmlns="" id="{1D8AC800-3BD6-4B5C-ADE7-E63BD1945B62}"/>
                    </a:ext>
                  </a:extLst>
                </p:cNvPr>
                <p:cNvSpPr>
                  <a:spLocks noEditPoints="1"/>
                </p:cNvSpPr>
                <p:nvPr/>
              </p:nvSpPr>
              <p:spPr bwMode="auto">
                <a:xfrm>
                  <a:off x="996950" y="1941513"/>
                  <a:ext cx="87312" cy="114300"/>
                </a:xfrm>
                <a:custGeom>
                  <a:avLst/>
                  <a:gdLst>
                    <a:gd name="T0" fmla="*/ 500 w 600"/>
                    <a:gd name="T1" fmla="*/ 0 h 800"/>
                    <a:gd name="T2" fmla="*/ 100 w 600"/>
                    <a:gd name="T3" fmla="*/ 0 h 800"/>
                    <a:gd name="T4" fmla="*/ 0 w 600"/>
                    <a:gd name="T5" fmla="*/ 100 h 800"/>
                    <a:gd name="T6" fmla="*/ 0 w 600"/>
                    <a:gd name="T7" fmla="*/ 700 h 800"/>
                    <a:gd name="T8" fmla="*/ 100 w 600"/>
                    <a:gd name="T9" fmla="*/ 800 h 800"/>
                    <a:gd name="T10" fmla="*/ 500 w 600"/>
                    <a:gd name="T11" fmla="*/ 800 h 800"/>
                    <a:gd name="T12" fmla="*/ 600 w 600"/>
                    <a:gd name="T13" fmla="*/ 700 h 800"/>
                    <a:gd name="T14" fmla="*/ 600 w 600"/>
                    <a:gd name="T15" fmla="*/ 100 h 800"/>
                    <a:gd name="T16" fmla="*/ 500 w 600"/>
                    <a:gd name="T17" fmla="*/ 0 h 800"/>
                    <a:gd name="T18" fmla="*/ 400 w 600"/>
                    <a:gd name="T19" fmla="*/ 600 h 800"/>
                    <a:gd name="T20" fmla="*/ 200 w 600"/>
                    <a:gd name="T21" fmla="*/ 600 h 800"/>
                    <a:gd name="T22" fmla="*/ 200 w 600"/>
                    <a:gd name="T23" fmla="*/ 200 h 800"/>
                    <a:gd name="T24" fmla="*/ 400 w 600"/>
                    <a:gd name="T25" fmla="*/ 200 h 800"/>
                    <a:gd name="T26" fmla="*/ 400 w 600"/>
                    <a:gd name="T27" fmla="*/ 6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500" y="0"/>
                      </a:moveTo>
                      <a:cubicBezTo>
                        <a:pt x="100" y="0"/>
                        <a:pt x="100" y="0"/>
                        <a:pt x="100" y="0"/>
                      </a:cubicBezTo>
                      <a:cubicBezTo>
                        <a:pt x="45" y="0"/>
                        <a:pt x="0" y="45"/>
                        <a:pt x="0" y="100"/>
                      </a:cubicBezTo>
                      <a:cubicBezTo>
                        <a:pt x="0" y="700"/>
                        <a:pt x="0" y="700"/>
                        <a:pt x="0" y="700"/>
                      </a:cubicBez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lose/>
                      <a:moveTo>
                        <a:pt x="400" y="600"/>
                      </a:moveTo>
                      <a:cubicBezTo>
                        <a:pt x="200" y="600"/>
                        <a:pt x="200" y="600"/>
                        <a:pt x="200" y="600"/>
                      </a:cubicBezTo>
                      <a:cubicBezTo>
                        <a:pt x="200" y="200"/>
                        <a:pt x="200" y="200"/>
                        <a:pt x="200" y="200"/>
                      </a:cubicBezTo>
                      <a:cubicBezTo>
                        <a:pt x="400" y="200"/>
                        <a:pt x="400" y="200"/>
                        <a:pt x="400" y="200"/>
                      </a:cubicBezTo>
                      <a:cubicBezTo>
                        <a:pt x="400" y="600"/>
                        <a:pt x="400" y="600"/>
                        <a:pt x="400" y="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6" name="Freeform 22">
                  <a:extLst>
                    <a:ext uri="{FF2B5EF4-FFF2-40B4-BE49-F238E27FC236}">
                      <a16:creationId xmlns:a16="http://schemas.microsoft.com/office/drawing/2014/main" xmlns="" id="{D6ED1284-46E9-4774-94BE-4941C7503646}"/>
                    </a:ext>
                  </a:extLst>
                </p:cNvPr>
                <p:cNvSpPr>
                  <a:spLocks noEditPoints="1"/>
                </p:cNvSpPr>
                <p:nvPr/>
              </p:nvSpPr>
              <p:spPr bwMode="auto">
                <a:xfrm>
                  <a:off x="1373188" y="1941513"/>
                  <a:ext cx="87312"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8" name="Freeform 23">
                  <a:extLst>
                    <a:ext uri="{FF2B5EF4-FFF2-40B4-BE49-F238E27FC236}">
                      <a16:creationId xmlns:a16="http://schemas.microsoft.com/office/drawing/2014/main" xmlns="" id="{F39B922E-4684-4598-AEC4-FCD99A22F1A8}"/>
                    </a:ext>
                  </a:extLst>
                </p:cNvPr>
                <p:cNvSpPr>
                  <a:spLocks noEditPoints="1"/>
                </p:cNvSpPr>
                <p:nvPr/>
              </p:nvSpPr>
              <p:spPr bwMode="auto">
                <a:xfrm>
                  <a:off x="1574800" y="1854200"/>
                  <a:ext cx="203200" cy="692150"/>
                </a:xfrm>
                <a:custGeom>
                  <a:avLst/>
                  <a:gdLst>
                    <a:gd name="T0" fmla="*/ 1300 w 1400"/>
                    <a:gd name="T1" fmla="*/ 0 h 4800"/>
                    <a:gd name="T2" fmla="*/ 100 w 1400"/>
                    <a:gd name="T3" fmla="*/ 0 h 4800"/>
                    <a:gd name="T4" fmla="*/ 0 w 1400"/>
                    <a:gd name="T5" fmla="*/ 100 h 4800"/>
                    <a:gd name="T6" fmla="*/ 100 w 1400"/>
                    <a:gd name="T7" fmla="*/ 200 h 4800"/>
                    <a:gd name="T8" fmla="*/ 1200 w 1400"/>
                    <a:gd name="T9" fmla="*/ 200 h 4800"/>
                    <a:gd name="T10" fmla="*/ 1200 w 1400"/>
                    <a:gd name="T11" fmla="*/ 4218 h 4800"/>
                    <a:gd name="T12" fmla="*/ 1100 w 1400"/>
                    <a:gd name="T13" fmla="*/ 4200 h 4800"/>
                    <a:gd name="T14" fmla="*/ 1049 w 1400"/>
                    <a:gd name="T15" fmla="*/ 4204 h 4800"/>
                    <a:gd name="T16" fmla="*/ 700 w 1400"/>
                    <a:gd name="T17" fmla="*/ 4000 h 4800"/>
                    <a:gd name="T18" fmla="*/ 351 w 1400"/>
                    <a:gd name="T19" fmla="*/ 4204 h 4800"/>
                    <a:gd name="T20" fmla="*/ 300 w 1400"/>
                    <a:gd name="T21" fmla="*/ 4200 h 4800"/>
                    <a:gd name="T22" fmla="*/ 0 w 1400"/>
                    <a:gd name="T23" fmla="*/ 4500 h 4800"/>
                    <a:gd name="T24" fmla="*/ 300 w 1400"/>
                    <a:gd name="T25" fmla="*/ 4800 h 4800"/>
                    <a:gd name="T26" fmla="*/ 1100 w 1400"/>
                    <a:gd name="T27" fmla="*/ 4800 h 4800"/>
                    <a:gd name="T28" fmla="*/ 1400 w 1400"/>
                    <a:gd name="T29" fmla="*/ 4500 h 4800"/>
                    <a:gd name="T30" fmla="*/ 1400 w 1400"/>
                    <a:gd name="T31" fmla="*/ 100 h 4800"/>
                    <a:gd name="T32" fmla="*/ 1300 w 1400"/>
                    <a:gd name="T33" fmla="*/ 0 h 4800"/>
                    <a:gd name="T34" fmla="*/ 1100 w 1400"/>
                    <a:gd name="T35" fmla="*/ 4600 h 4800"/>
                    <a:gd name="T36" fmla="*/ 300 w 1400"/>
                    <a:gd name="T37" fmla="*/ 4600 h 4800"/>
                    <a:gd name="T38" fmla="*/ 200 w 1400"/>
                    <a:gd name="T39" fmla="*/ 4500 h 4800"/>
                    <a:gd name="T40" fmla="*/ 300 w 1400"/>
                    <a:gd name="T41" fmla="*/ 4400 h 4800"/>
                    <a:gd name="T42" fmla="*/ 354 w 1400"/>
                    <a:gd name="T43" fmla="*/ 4416 h 4800"/>
                    <a:gd name="T44" fmla="*/ 446 w 1400"/>
                    <a:gd name="T45" fmla="*/ 4425 h 4800"/>
                    <a:gd name="T46" fmla="*/ 506 w 1400"/>
                    <a:gd name="T47" fmla="*/ 4355 h 4800"/>
                    <a:gd name="T48" fmla="*/ 700 w 1400"/>
                    <a:gd name="T49" fmla="*/ 4200 h 4800"/>
                    <a:gd name="T50" fmla="*/ 894 w 1400"/>
                    <a:gd name="T51" fmla="*/ 4355 h 4800"/>
                    <a:gd name="T52" fmla="*/ 954 w 1400"/>
                    <a:gd name="T53" fmla="*/ 4425 h 4800"/>
                    <a:gd name="T54" fmla="*/ 1046 w 1400"/>
                    <a:gd name="T55" fmla="*/ 4416 h 4800"/>
                    <a:gd name="T56" fmla="*/ 1200 w 1400"/>
                    <a:gd name="T57" fmla="*/ 4500 h 4800"/>
                    <a:gd name="T58" fmla="*/ 1100 w 1400"/>
                    <a:gd name="T59" fmla="*/ 4600 h 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0" h="4800">
                      <a:moveTo>
                        <a:pt x="1300" y="0"/>
                      </a:moveTo>
                      <a:cubicBezTo>
                        <a:pt x="100" y="0"/>
                        <a:pt x="100" y="0"/>
                        <a:pt x="100" y="0"/>
                      </a:cubicBezTo>
                      <a:cubicBezTo>
                        <a:pt x="45" y="0"/>
                        <a:pt x="0" y="45"/>
                        <a:pt x="0" y="100"/>
                      </a:cubicBezTo>
                      <a:cubicBezTo>
                        <a:pt x="0" y="155"/>
                        <a:pt x="45" y="200"/>
                        <a:pt x="100" y="200"/>
                      </a:cubicBezTo>
                      <a:cubicBezTo>
                        <a:pt x="1200" y="200"/>
                        <a:pt x="1200" y="200"/>
                        <a:pt x="1200" y="200"/>
                      </a:cubicBezTo>
                      <a:cubicBezTo>
                        <a:pt x="1200" y="4218"/>
                        <a:pt x="1200" y="4218"/>
                        <a:pt x="1200" y="4218"/>
                      </a:cubicBezTo>
                      <a:cubicBezTo>
                        <a:pt x="1169" y="4207"/>
                        <a:pt x="1135" y="4200"/>
                        <a:pt x="1100" y="4200"/>
                      </a:cubicBezTo>
                      <a:cubicBezTo>
                        <a:pt x="1083" y="4200"/>
                        <a:pt x="1066" y="4201"/>
                        <a:pt x="1049" y="4204"/>
                      </a:cubicBezTo>
                      <a:cubicBezTo>
                        <a:pt x="980" y="4080"/>
                        <a:pt x="848" y="4000"/>
                        <a:pt x="700" y="4000"/>
                      </a:cubicBezTo>
                      <a:cubicBezTo>
                        <a:pt x="552" y="4000"/>
                        <a:pt x="420" y="4080"/>
                        <a:pt x="351" y="4204"/>
                      </a:cubicBezTo>
                      <a:cubicBezTo>
                        <a:pt x="335" y="4201"/>
                        <a:pt x="317" y="4200"/>
                        <a:pt x="300" y="4200"/>
                      </a:cubicBezTo>
                      <a:cubicBezTo>
                        <a:pt x="135" y="4200"/>
                        <a:pt x="0" y="4335"/>
                        <a:pt x="0" y="4500"/>
                      </a:cubicBezTo>
                      <a:cubicBezTo>
                        <a:pt x="0" y="4665"/>
                        <a:pt x="135" y="4800"/>
                        <a:pt x="300" y="4800"/>
                      </a:cubicBezTo>
                      <a:cubicBezTo>
                        <a:pt x="1100" y="4800"/>
                        <a:pt x="1100" y="4800"/>
                        <a:pt x="1100" y="4800"/>
                      </a:cubicBezTo>
                      <a:cubicBezTo>
                        <a:pt x="1265" y="4800"/>
                        <a:pt x="1400" y="4665"/>
                        <a:pt x="1400" y="4500"/>
                      </a:cubicBezTo>
                      <a:cubicBezTo>
                        <a:pt x="1400" y="100"/>
                        <a:pt x="1400" y="100"/>
                        <a:pt x="1400" y="100"/>
                      </a:cubicBezTo>
                      <a:cubicBezTo>
                        <a:pt x="1400" y="45"/>
                        <a:pt x="1355" y="0"/>
                        <a:pt x="1300" y="0"/>
                      </a:cubicBezTo>
                      <a:close/>
                      <a:moveTo>
                        <a:pt x="1100" y="4600"/>
                      </a:moveTo>
                      <a:cubicBezTo>
                        <a:pt x="300" y="4600"/>
                        <a:pt x="300" y="4600"/>
                        <a:pt x="300" y="4600"/>
                      </a:cubicBezTo>
                      <a:cubicBezTo>
                        <a:pt x="245" y="4600"/>
                        <a:pt x="200" y="4555"/>
                        <a:pt x="200" y="4500"/>
                      </a:cubicBezTo>
                      <a:cubicBezTo>
                        <a:pt x="200" y="4445"/>
                        <a:pt x="245" y="4400"/>
                        <a:pt x="300" y="4400"/>
                      </a:cubicBezTo>
                      <a:cubicBezTo>
                        <a:pt x="319" y="4400"/>
                        <a:pt x="337" y="4405"/>
                        <a:pt x="354" y="4416"/>
                      </a:cubicBezTo>
                      <a:cubicBezTo>
                        <a:pt x="382" y="4434"/>
                        <a:pt x="416" y="4437"/>
                        <a:pt x="446" y="4425"/>
                      </a:cubicBezTo>
                      <a:cubicBezTo>
                        <a:pt x="476" y="4413"/>
                        <a:pt x="499" y="4387"/>
                        <a:pt x="506" y="4355"/>
                      </a:cubicBezTo>
                      <a:cubicBezTo>
                        <a:pt x="527" y="4264"/>
                        <a:pt x="607" y="4200"/>
                        <a:pt x="700" y="4200"/>
                      </a:cubicBezTo>
                      <a:cubicBezTo>
                        <a:pt x="793" y="4200"/>
                        <a:pt x="873" y="4264"/>
                        <a:pt x="894" y="4355"/>
                      </a:cubicBezTo>
                      <a:cubicBezTo>
                        <a:pt x="902" y="4387"/>
                        <a:pt x="924" y="4413"/>
                        <a:pt x="954" y="4425"/>
                      </a:cubicBezTo>
                      <a:cubicBezTo>
                        <a:pt x="984" y="4437"/>
                        <a:pt x="1018" y="4434"/>
                        <a:pt x="1046" y="4416"/>
                      </a:cubicBezTo>
                      <a:cubicBezTo>
                        <a:pt x="1111" y="4374"/>
                        <a:pt x="1200" y="4426"/>
                        <a:pt x="1200" y="4500"/>
                      </a:cubicBezTo>
                      <a:cubicBezTo>
                        <a:pt x="1200" y="4555"/>
                        <a:pt x="1155" y="4600"/>
                        <a:pt x="1100" y="4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9" name="Freeform 24">
                  <a:extLst>
                    <a:ext uri="{FF2B5EF4-FFF2-40B4-BE49-F238E27FC236}">
                      <a16:creationId xmlns:a16="http://schemas.microsoft.com/office/drawing/2014/main" xmlns="" id="{A3422861-CCDD-4A37-A563-31FD7E57FA72}"/>
                    </a:ext>
                  </a:extLst>
                </p:cNvPr>
                <p:cNvSpPr>
                  <a:spLocks noEditPoints="1"/>
                </p:cNvSpPr>
                <p:nvPr/>
              </p:nvSpPr>
              <p:spPr bwMode="auto">
                <a:xfrm>
                  <a:off x="1373188" y="1768475"/>
                  <a:ext cx="87312"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0" name="Freeform 25">
                  <a:extLst>
                    <a:ext uri="{FF2B5EF4-FFF2-40B4-BE49-F238E27FC236}">
                      <a16:creationId xmlns:a16="http://schemas.microsoft.com/office/drawing/2014/main" xmlns="" id="{CCDC92A5-9FD6-4023-91C4-361C396008C4}"/>
                    </a:ext>
                  </a:extLst>
                </p:cNvPr>
                <p:cNvSpPr>
                  <a:spLocks noEditPoints="1"/>
                </p:cNvSpPr>
                <p:nvPr/>
              </p:nvSpPr>
              <p:spPr bwMode="auto">
                <a:xfrm>
                  <a:off x="1373188" y="2114550"/>
                  <a:ext cx="87312"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1" name="Freeform 26">
                  <a:extLst>
                    <a:ext uri="{FF2B5EF4-FFF2-40B4-BE49-F238E27FC236}">
                      <a16:creationId xmlns:a16="http://schemas.microsoft.com/office/drawing/2014/main" xmlns="" id="{4668A30D-38B0-44CB-951F-A274209EDED5}"/>
                    </a:ext>
                  </a:extLst>
                </p:cNvPr>
                <p:cNvSpPr>
                  <a:spLocks noEditPoints="1"/>
                </p:cNvSpPr>
                <p:nvPr/>
              </p:nvSpPr>
              <p:spPr bwMode="auto">
                <a:xfrm>
                  <a:off x="1228725" y="1768475"/>
                  <a:ext cx="85725"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2" name="Freeform 27">
                  <a:extLst>
                    <a:ext uri="{FF2B5EF4-FFF2-40B4-BE49-F238E27FC236}">
                      <a16:creationId xmlns:a16="http://schemas.microsoft.com/office/drawing/2014/main" xmlns="" id="{3792FCA3-4B5E-41C3-B1DA-FC0D00349D08}"/>
                    </a:ext>
                  </a:extLst>
                </p:cNvPr>
                <p:cNvSpPr>
                  <a:spLocks/>
                </p:cNvSpPr>
                <p:nvPr/>
              </p:nvSpPr>
              <p:spPr bwMode="auto">
                <a:xfrm>
                  <a:off x="1328738" y="2371725"/>
                  <a:ext cx="30162" cy="30162"/>
                </a:xfrm>
                <a:custGeom>
                  <a:avLst/>
                  <a:gdLst>
                    <a:gd name="T0" fmla="*/ 29 w 200"/>
                    <a:gd name="T1" fmla="*/ 37 h 208"/>
                    <a:gd name="T2" fmla="*/ 0 w 200"/>
                    <a:gd name="T3" fmla="*/ 108 h 208"/>
                    <a:gd name="T4" fmla="*/ 29 w 200"/>
                    <a:gd name="T5" fmla="*/ 179 h 208"/>
                    <a:gd name="T6" fmla="*/ 100 w 200"/>
                    <a:gd name="T7" fmla="*/ 208 h 208"/>
                    <a:gd name="T8" fmla="*/ 171 w 200"/>
                    <a:gd name="T9" fmla="*/ 179 h 208"/>
                    <a:gd name="T10" fmla="*/ 200 w 200"/>
                    <a:gd name="T11" fmla="*/ 108 h 208"/>
                    <a:gd name="T12" fmla="*/ 171 w 200"/>
                    <a:gd name="T13" fmla="*/ 37 h 208"/>
                    <a:gd name="T14" fmla="*/ 29 w 200"/>
                    <a:gd name="T15" fmla="*/ 37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208">
                      <a:moveTo>
                        <a:pt x="29" y="37"/>
                      </a:moveTo>
                      <a:cubicBezTo>
                        <a:pt x="11" y="56"/>
                        <a:pt x="0" y="82"/>
                        <a:pt x="0" y="108"/>
                      </a:cubicBezTo>
                      <a:cubicBezTo>
                        <a:pt x="0" y="134"/>
                        <a:pt x="11" y="160"/>
                        <a:pt x="29" y="179"/>
                      </a:cubicBezTo>
                      <a:cubicBezTo>
                        <a:pt x="48" y="197"/>
                        <a:pt x="74" y="208"/>
                        <a:pt x="100" y="208"/>
                      </a:cubicBezTo>
                      <a:cubicBezTo>
                        <a:pt x="126" y="208"/>
                        <a:pt x="152" y="197"/>
                        <a:pt x="171" y="179"/>
                      </a:cubicBezTo>
                      <a:cubicBezTo>
                        <a:pt x="189" y="160"/>
                        <a:pt x="200" y="134"/>
                        <a:pt x="200" y="108"/>
                      </a:cubicBezTo>
                      <a:cubicBezTo>
                        <a:pt x="200" y="82"/>
                        <a:pt x="189" y="56"/>
                        <a:pt x="171" y="37"/>
                      </a:cubicBezTo>
                      <a:cubicBezTo>
                        <a:pt x="133" y="0"/>
                        <a:pt x="67" y="0"/>
                        <a:pt x="29"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3" name="Freeform 28">
                  <a:extLst>
                    <a:ext uri="{FF2B5EF4-FFF2-40B4-BE49-F238E27FC236}">
                      <a16:creationId xmlns:a16="http://schemas.microsoft.com/office/drawing/2014/main" xmlns="" id="{88CBF256-4799-47F1-8E94-6008B2670C44}"/>
                    </a:ext>
                  </a:extLst>
                </p:cNvPr>
                <p:cNvSpPr>
                  <a:spLocks noEditPoints="1"/>
                </p:cNvSpPr>
                <p:nvPr/>
              </p:nvSpPr>
              <p:spPr bwMode="auto">
                <a:xfrm>
                  <a:off x="1228725" y="2114550"/>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4" name="Freeform 29">
                  <a:extLst>
                    <a:ext uri="{FF2B5EF4-FFF2-40B4-BE49-F238E27FC236}">
                      <a16:creationId xmlns:a16="http://schemas.microsoft.com/office/drawing/2014/main" xmlns="" id="{63C3FF41-7AE1-49DE-89EE-91360370D6A1}"/>
                    </a:ext>
                  </a:extLst>
                </p:cNvPr>
                <p:cNvSpPr>
                  <a:spLocks/>
                </p:cNvSpPr>
                <p:nvPr/>
              </p:nvSpPr>
              <p:spPr bwMode="auto">
                <a:xfrm>
                  <a:off x="1198563" y="2287588"/>
                  <a:ext cx="290512" cy="173037"/>
                </a:xfrm>
                <a:custGeom>
                  <a:avLst/>
                  <a:gdLst>
                    <a:gd name="T0" fmla="*/ 0 w 2000"/>
                    <a:gd name="T1" fmla="*/ 100 h 1200"/>
                    <a:gd name="T2" fmla="*/ 100 w 2000"/>
                    <a:gd name="T3" fmla="*/ 200 h 1200"/>
                    <a:gd name="T4" fmla="*/ 400 w 2000"/>
                    <a:gd name="T5" fmla="*/ 200 h 1200"/>
                    <a:gd name="T6" fmla="*/ 400 w 2000"/>
                    <a:gd name="T7" fmla="*/ 1100 h 1200"/>
                    <a:gd name="T8" fmla="*/ 500 w 2000"/>
                    <a:gd name="T9" fmla="*/ 1200 h 1200"/>
                    <a:gd name="T10" fmla="*/ 600 w 2000"/>
                    <a:gd name="T11" fmla="*/ 1100 h 1200"/>
                    <a:gd name="T12" fmla="*/ 600 w 2000"/>
                    <a:gd name="T13" fmla="*/ 200 h 1200"/>
                    <a:gd name="T14" fmla="*/ 1400 w 2000"/>
                    <a:gd name="T15" fmla="*/ 200 h 1200"/>
                    <a:gd name="T16" fmla="*/ 1400 w 2000"/>
                    <a:gd name="T17" fmla="*/ 1100 h 1200"/>
                    <a:gd name="T18" fmla="*/ 1500 w 2000"/>
                    <a:gd name="T19" fmla="*/ 1200 h 1200"/>
                    <a:gd name="T20" fmla="*/ 1600 w 2000"/>
                    <a:gd name="T21" fmla="*/ 1100 h 1200"/>
                    <a:gd name="T22" fmla="*/ 1600 w 2000"/>
                    <a:gd name="T23" fmla="*/ 200 h 1200"/>
                    <a:gd name="T24" fmla="*/ 1900 w 2000"/>
                    <a:gd name="T25" fmla="*/ 200 h 1200"/>
                    <a:gd name="T26" fmla="*/ 2000 w 2000"/>
                    <a:gd name="T27" fmla="*/ 100 h 1200"/>
                    <a:gd name="T28" fmla="*/ 1900 w 2000"/>
                    <a:gd name="T29" fmla="*/ 0 h 1200"/>
                    <a:gd name="T30" fmla="*/ 100 w 2000"/>
                    <a:gd name="T31" fmla="*/ 0 h 1200"/>
                    <a:gd name="T32" fmla="*/ 0 w 2000"/>
                    <a:gd name="T33" fmla="*/ 1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 h="1200">
                      <a:moveTo>
                        <a:pt x="0" y="100"/>
                      </a:moveTo>
                      <a:cubicBezTo>
                        <a:pt x="0" y="155"/>
                        <a:pt x="45" y="200"/>
                        <a:pt x="100" y="200"/>
                      </a:cubicBezTo>
                      <a:cubicBezTo>
                        <a:pt x="400" y="200"/>
                        <a:pt x="400" y="200"/>
                        <a:pt x="400" y="200"/>
                      </a:cubicBezTo>
                      <a:cubicBezTo>
                        <a:pt x="400" y="1100"/>
                        <a:pt x="400" y="1100"/>
                        <a:pt x="400" y="1100"/>
                      </a:cubicBezTo>
                      <a:cubicBezTo>
                        <a:pt x="400" y="1155"/>
                        <a:pt x="445" y="1200"/>
                        <a:pt x="500" y="1200"/>
                      </a:cubicBezTo>
                      <a:cubicBezTo>
                        <a:pt x="555" y="1200"/>
                        <a:pt x="600" y="1155"/>
                        <a:pt x="600" y="1100"/>
                      </a:cubicBezTo>
                      <a:cubicBezTo>
                        <a:pt x="600" y="200"/>
                        <a:pt x="600" y="200"/>
                        <a:pt x="600" y="200"/>
                      </a:cubicBezTo>
                      <a:cubicBezTo>
                        <a:pt x="1400" y="200"/>
                        <a:pt x="1400" y="200"/>
                        <a:pt x="1400" y="200"/>
                      </a:cubicBezTo>
                      <a:cubicBezTo>
                        <a:pt x="1400" y="1100"/>
                        <a:pt x="1400" y="1100"/>
                        <a:pt x="1400" y="1100"/>
                      </a:cubicBezTo>
                      <a:cubicBezTo>
                        <a:pt x="1400" y="1155"/>
                        <a:pt x="1445" y="1200"/>
                        <a:pt x="1500" y="1200"/>
                      </a:cubicBezTo>
                      <a:cubicBezTo>
                        <a:pt x="1555" y="1200"/>
                        <a:pt x="1600" y="1155"/>
                        <a:pt x="1600" y="1100"/>
                      </a:cubicBezTo>
                      <a:cubicBezTo>
                        <a:pt x="1600" y="200"/>
                        <a:pt x="1600" y="200"/>
                        <a:pt x="1600" y="200"/>
                      </a:cubicBezTo>
                      <a:cubicBezTo>
                        <a:pt x="1900" y="200"/>
                        <a:pt x="1900" y="200"/>
                        <a:pt x="1900" y="200"/>
                      </a:cubicBezTo>
                      <a:cubicBezTo>
                        <a:pt x="1955" y="200"/>
                        <a:pt x="2000" y="155"/>
                        <a:pt x="2000" y="100"/>
                      </a:cubicBezTo>
                      <a:cubicBezTo>
                        <a:pt x="2000" y="45"/>
                        <a:pt x="1955" y="0"/>
                        <a:pt x="1900" y="0"/>
                      </a:cubicBezTo>
                      <a:cubicBezTo>
                        <a:pt x="100" y="0"/>
                        <a:pt x="100" y="0"/>
                        <a:pt x="100" y="0"/>
                      </a:cubicBezTo>
                      <a:cubicBezTo>
                        <a:pt x="45" y="0"/>
                        <a:pt x="0" y="45"/>
                        <a:pt x="0"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5" name="Freeform 30">
                  <a:extLst>
                    <a:ext uri="{FF2B5EF4-FFF2-40B4-BE49-F238E27FC236}">
                      <a16:creationId xmlns:a16="http://schemas.microsoft.com/office/drawing/2014/main" xmlns="" id="{CA886419-D79F-4B06-89E1-77E15BE5F18E}"/>
                    </a:ext>
                  </a:extLst>
                </p:cNvPr>
                <p:cNvSpPr>
                  <a:spLocks noEditPoints="1"/>
                </p:cNvSpPr>
                <p:nvPr/>
              </p:nvSpPr>
              <p:spPr bwMode="auto">
                <a:xfrm>
                  <a:off x="1604963" y="2114550"/>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6" name="Freeform 31">
                  <a:extLst>
                    <a:ext uri="{FF2B5EF4-FFF2-40B4-BE49-F238E27FC236}">
                      <a16:creationId xmlns:a16="http://schemas.microsoft.com/office/drawing/2014/main" xmlns="" id="{6A500D53-185B-41C3-8EDA-331618E2772A}"/>
                    </a:ext>
                  </a:extLst>
                </p:cNvPr>
                <p:cNvSpPr>
                  <a:spLocks/>
                </p:cNvSpPr>
                <p:nvPr/>
              </p:nvSpPr>
              <p:spPr bwMode="auto">
                <a:xfrm>
                  <a:off x="1141413" y="1681163"/>
                  <a:ext cx="404812" cy="779462"/>
                </a:xfrm>
                <a:custGeom>
                  <a:avLst/>
                  <a:gdLst>
                    <a:gd name="T0" fmla="*/ 2700 w 2800"/>
                    <a:gd name="T1" fmla="*/ 0 h 5400"/>
                    <a:gd name="T2" fmla="*/ 100 w 2800"/>
                    <a:gd name="T3" fmla="*/ 0 h 5400"/>
                    <a:gd name="T4" fmla="*/ 0 w 2800"/>
                    <a:gd name="T5" fmla="*/ 100 h 5400"/>
                    <a:gd name="T6" fmla="*/ 0 w 2800"/>
                    <a:gd name="T7" fmla="*/ 5300 h 5400"/>
                    <a:gd name="T8" fmla="*/ 100 w 2800"/>
                    <a:gd name="T9" fmla="*/ 5400 h 5400"/>
                    <a:gd name="T10" fmla="*/ 200 w 2800"/>
                    <a:gd name="T11" fmla="*/ 5300 h 5400"/>
                    <a:gd name="T12" fmla="*/ 200 w 2800"/>
                    <a:gd name="T13" fmla="*/ 200 h 5400"/>
                    <a:gd name="T14" fmla="*/ 2600 w 2800"/>
                    <a:gd name="T15" fmla="*/ 200 h 5400"/>
                    <a:gd name="T16" fmla="*/ 2600 w 2800"/>
                    <a:gd name="T17" fmla="*/ 5300 h 5400"/>
                    <a:gd name="T18" fmla="*/ 2700 w 2800"/>
                    <a:gd name="T19" fmla="*/ 5400 h 5400"/>
                    <a:gd name="T20" fmla="*/ 2800 w 2800"/>
                    <a:gd name="T21" fmla="*/ 5300 h 5400"/>
                    <a:gd name="T22" fmla="*/ 2800 w 2800"/>
                    <a:gd name="T23" fmla="*/ 100 h 5400"/>
                    <a:gd name="T24" fmla="*/ 2700 w 2800"/>
                    <a:gd name="T25" fmla="*/ 0 h 5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0" h="5400">
                      <a:moveTo>
                        <a:pt x="2700" y="0"/>
                      </a:moveTo>
                      <a:cubicBezTo>
                        <a:pt x="100" y="0"/>
                        <a:pt x="100" y="0"/>
                        <a:pt x="100" y="0"/>
                      </a:cubicBezTo>
                      <a:cubicBezTo>
                        <a:pt x="45" y="0"/>
                        <a:pt x="0" y="45"/>
                        <a:pt x="0" y="100"/>
                      </a:cubicBezTo>
                      <a:cubicBezTo>
                        <a:pt x="0" y="5300"/>
                        <a:pt x="0" y="5300"/>
                        <a:pt x="0" y="5300"/>
                      </a:cubicBezTo>
                      <a:cubicBezTo>
                        <a:pt x="0" y="5355"/>
                        <a:pt x="45" y="5400"/>
                        <a:pt x="100" y="5400"/>
                      </a:cubicBezTo>
                      <a:cubicBezTo>
                        <a:pt x="155" y="5400"/>
                        <a:pt x="200" y="5355"/>
                        <a:pt x="200" y="5300"/>
                      </a:cubicBezTo>
                      <a:cubicBezTo>
                        <a:pt x="200" y="200"/>
                        <a:pt x="200" y="200"/>
                        <a:pt x="200" y="200"/>
                      </a:cubicBezTo>
                      <a:cubicBezTo>
                        <a:pt x="2600" y="200"/>
                        <a:pt x="2600" y="200"/>
                        <a:pt x="2600" y="200"/>
                      </a:cubicBezTo>
                      <a:cubicBezTo>
                        <a:pt x="2600" y="5300"/>
                        <a:pt x="2600" y="5300"/>
                        <a:pt x="2600" y="5300"/>
                      </a:cubicBezTo>
                      <a:cubicBezTo>
                        <a:pt x="2600" y="5355"/>
                        <a:pt x="2645" y="5400"/>
                        <a:pt x="2700" y="5400"/>
                      </a:cubicBezTo>
                      <a:cubicBezTo>
                        <a:pt x="2755" y="5400"/>
                        <a:pt x="2800" y="5355"/>
                        <a:pt x="2800" y="5300"/>
                      </a:cubicBezTo>
                      <a:cubicBezTo>
                        <a:pt x="2800" y="100"/>
                        <a:pt x="2800" y="100"/>
                        <a:pt x="2800" y="100"/>
                      </a:cubicBezTo>
                      <a:cubicBezTo>
                        <a:pt x="2800" y="45"/>
                        <a:pt x="2755" y="0"/>
                        <a:pt x="27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grpSp>
      <p:sp>
        <p:nvSpPr>
          <p:cNvPr id="47" name="Title 25">
            <a:extLst>
              <a:ext uri="{FF2B5EF4-FFF2-40B4-BE49-F238E27FC236}">
                <a16:creationId xmlns:a16="http://schemas.microsoft.com/office/drawing/2014/main" xmlns="" id="{CEAB0380-432F-4AAB-99E9-FF7C232AE667}"/>
              </a:ext>
            </a:extLst>
          </p:cNvPr>
          <p:cNvSpPr txBox="1">
            <a:spLocks/>
          </p:cNvSpPr>
          <p:nvPr/>
        </p:nvSpPr>
        <p:spPr>
          <a:xfrm>
            <a:off x="483730" y="372014"/>
            <a:ext cx="10969943" cy="711081"/>
          </a:xfrm>
          <a:prstGeom prst="rect">
            <a:avLst/>
          </a:prstGeom>
        </p:spPr>
        <p:txBody>
          <a:bodyPr vert="horz" lIns="0" tIns="60949" rIns="0" bIns="60949" rtlCol="0" anchor="ctr">
            <a:normAutofit fontScale="62500" lnSpcReduction="20000"/>
          </a:bodyPr>
          <a:lstStyle>
            <a:lvl1pPr algn="l" defTabSz="1218987" rtl="0" eaLnBrk="1" latinLnBrk="0" hangingPunct="1">
              <a:spcBef>
                <a:spcPct val="0"/>
              </a:spcBef>
              <a:buNone/>
              <a:defRPr sz="3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IN" dirty="0" smtClean="0"/>
              <a:t>Desarrollo – </a:t>
            </a:r>
            <a:r>
              <a:rPr lang="en-IN" b="0" dirty="0" smtClean="0"/>
              <a:t>Propuesta de Modelo para Establecer Gobierno y Gestión DGT</a:t>
            </a:r>
            <a:endParaRPr lang="en-IN" b="0" dirty="0"/>
          </a:p>
        </p:txBody>
      </p:sp>
      <p:sp>
        <p:nvSpPr>
          <p:cNvPr id="48" name="TextBox 137">
            <a:extLst>
              <a:ext uri="{FF2B5EF4-FFF2-40B4-BE49-F238E27FC236}">
                <a16:creationId xmlns:a16="http://schemas.microsoft.com/office/drawing/2014/main" xmlns="" id="{4A898F8F-ACDC-49FE-AA30-F9FC1439D520}"/>
              </a:ext>
            </a:extLst>
          </p:cNvPr>
          <p:cNvSpPr txBox="1"/>
          <p:nvPr/>
        </p:nvSpPr>
        <p:spPr>
          <a:xfrm>
            <a:off x="1269875" y="1124744"/>
            <a:ext cx="10322931" cy="467051"/>
          </a:xfrm>
          <a:prstGeom prst="rect">
            <a:avLst/>
          </a:prstGeom>
          <a:noFill/>
        </p:spPr>
        <p:txBody>
          <a:bodyPr wrap="square" lIns="0" rIns="0" rtlCol="0" anchor="t">
            <a:spAutoFit/>
          </a:bodyPr>
          <a:lstStyle/>
          <a:p>
            <a:pPr>
              <a:lnSpc>
                <a:spcPct val="110000"/>
              </a:lnSpc>
            </a:pPr>
            <a:r>
              <a:rPr lang="en-US" b="1" kern="0" dirty="0" smtClean="0">
                <a:solidFill>
                  <a:schemeClr val="tx1">
                    <a:lumMod val="65000"/>
                    <a:lumOff val="35000"/>
                  </a:schemeClr>
                </a:solidFill>
                <a:latin typeface="Arial" panose="020B0604020202020204" pitchFamily="34" charset="0"/>
                <a:cs typeface="Arial" panose="020B0604020202020204" pitchFamily="34" charset="0"/>
              </a:rPr>
              <a:t>Niveles de Capacidad </a:t>
            </a:r>
            <a:endParaRPr lang="en-IN" sz="20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742" y="1988840"/>
            <a:ext cx="5850678"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3667" y="1988840"/>
            <a:ext cx="5828573"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 name="TextBox 58"/>
          <p:cNvSpPr txBox="1"/>
          <p:nvPr/>
        </p:nvSpPr>
        <p:spPr>
          <a:xfrm>
            <a:off x="4726260" y="1249015"/>
            <a:ext cx="7205258" cy="307777"/>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400" kern="0" dirty="0" smtClean="0">
                <a:solidFill>
                  <a:schemeClr val="bg1">
                    <a:lumMod val="65000"/>
                  </a:schemeClr>
                </a:solidFill>
                <a:latin typeface="Arial" pitchFamily="34" charset="0"/>
                <a:cs typeface="Arial" pitchFamily="34" charset="0"/>
              </a:rPr>
              <a:t>Se encuentran en Nivel 0 o Incompleto</a:t>
            </a:r>
            <a:endParaRPr lang="en-US" sz="1400" kern="0" dirty="0">
              <a:solidFill>
                <a:schemeClr val="bg1">
                  <a:lumMod val="65000"/>
                </a:schemeClr>
              </a:solidFill>
              <a:latin typeface="Arial" pitchFamily="34" charset="0"/>
              <a:cs typeface="Arial" pitchFamily="34" charset="0"/>
            </a:endParaRPr>
          </a:p>
        </p:txBody>
      </p:sp>
      <p:sp>
        <p:nvSpPr>
          <p:cNvPr id="37" name="36 Rectángulo"/>
          <p:cNvSpPr/>
          <p:nvPr/>
        </p:nvSpPr>
        <p:spPr>
          <a:xfrm>
            <a:off x="8427702" y="1199212"/>
            <a:ext cx="3672408" cy="738664"/>
          </a:xfrm>
          <a:prstGeom prst="rect">
            <a:avLst/>
          </a:prstGeom>
        </p:spPr>
        <p:txBody>
          <a:bodyPr wrap="square">
            <a:spAutoFit/>
          </a:bodyPr>
          <a:lstStyle/>
          <a:p>
            <a:r>
              <a:rPr lang="es-EC" sz="1400" i="1" dirty="0">
                <a:solidFill>
                  <a:schemeClr val="tx2">
                    <a:lumMod val="65000"/>
                  </a:schemeClr>
                </a:solidFill>
              </a:rPr>
              <a:t>Adaptado de (</a:t>
            </a:r>
            <a:r>
              <a:rPr lang="es-EC" sz="1400" i="1" dirty="0" err="1">
                <a:solidFill>
                  <a:schemeClr val="tx2">
                    <a:lumMod val="65000"/>
                  </a:schemeClr>
                </a:solidFill>
              </a:rPr>
              <a:t>Isaca</a:t>
            </a:r>
            <a:r>
              <a:rPr lang="es-EC" sz="1400" i="1" dirty="0">
                <a:solidFill>
                  <a:schemeClr val="tx2">
                    <a:lumMod val="65000"/>
                  </a:schemeClr>
                </a:solidFill>
              </a:rPr>
              <a:t>, COBIT 5: Un Marco de Negocio para el Gobierno y la Gestión de las TI de la Empresa, 2012)</a:t>
            </a:r>
            <a:endParaRPr lang="es-EC" sz="1400" i="1" dirty="0">
              <a:solidFill>
                <a:schemeClr val="tx2">
                  <a:lumMod val="65000"/>
                </a:schemeClr>
              </a:solidFill>
            </a:endParaRPr>
          </a:p>
        </p:txBody>
      </p:sp>
    </p:spTree>
    <p:extLst>
      <p:ext uri="{BB962C8B-B14F-4D97-AF65-F5344CB8AC3E}">
        <p14:creationId xmlns:p14="http://schemas.microsoft.com/office/powerpoint/2010/main" val="2471973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333772" y="980728"/>
            <a:ext cx="769472" cy="800192"/>
            <a:chOff x="256026" y="1340769"/>
            <a:chExt cx="769472" cy="800192"/>
          </a:xfrm>
        </p:grpSpPr>
        <p:sp>
          <p:nvSpPr>
            <p:cNvPr id="3" name="2 Elipse"/>
            <p:cNvSpPr/>
            <p:nvPr/>
          </p:nvSpPr>
          <p:spPr>
            <a:xfrm>
              <a:off x="256026" y="1340769"/>
              <a:ext cx="769472" cy="800192"/>
            </a:xfrm>
            <a:prstGeom prst="ellipse">
              <a:avLst/>
            </a:prstGeom>
            <a:solidFill>
              <a:schemeClr val="tx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21" name="Group 2">
              <a:extLst>
                <a:ext uri="{FF2B5EF4-FFF2-40B4-BE49-F238E27FC236}">
                  <a16:creationId xmlns:a16="http://schemas.microsoft.com/office/drawing/2014/main" xmlns="" id="{70281410-65C9-45D1-AC64-9ACB0DD583F2}"/>
                </a:ext>
              </a:extLst>
            </p:cNvPr>
            <p:cNvGrpSpPr/>
            <p:nvPr/>
          </p:nvGrpSpPr>
          <p:grpSpPr>
            <a:xfrm>
              <a:off x="342135" y="1412776"/>
              <a:ext cx="639709" cy="645301"/>
              <a:chOff x="5656626" y="1879755"/>
              <a:chExt cx="842875" cy="842875"/>
            </a:xfrm>
          </p:grpSpPr>
          <p:sp>
            <p:nvSpPr>
              <p:cNvPr id="22" name="Oval 13">
                <a:extLst>
                  <a:ext uri="{FF2B5EF4-FFF2-40B4-BE49-F238E27FC236}">
                    <a16:creationId xmlns:a16="http://schemas.microsoft.com/office/drawing/2014/main" xmlns="" id="{808D632D-7C9F-4418-8026-04FDD015655E}"/>
                  </a:ext>
                </a:extLst>
              </p:cNvPr>
              <p:cNvSpPr/>
              <p:nvPr/>
            </p:nvSpPr>
            <p:spPr>
              <a:xfrm>
                <a:off x="5656626" y="1879755"/>
                <a:ext cx="842875" cy="842875"/>
              </a:xfrm>
              <a:prstGeom prst="ellipse">
                <a:avLst/>
              </a:prstGeom>
              <a:gradFill flip="none" rotWithShape="1">
                <a:gsLst>
                  <a:gs pos="0">
                    <a:schemeClr val="bg1"/>
                  </a:gs>
                  <a:gs pos="100000">
                    <a:schemeClr val="bg1">
                      <a:lumMod val="85000"/>
                    </a:schemeClr>
                  </a:gs>
                </a:gsLst>
                <a:lin ang="2700000" scaled="1"/>
                <a:tileRect/>
              </a:gradFill>
              <a:ln>
                <a:noFill/>
              </a:ln>
              <a:effectLst>
                <a:outerShdw blurRad="127000" dist="381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3" name="Group 69">
                <a:extLst>
                  <a:ext uri="{FF2B5EF4-FFF2-40B4-BE49-F238E27FC236}">
                    <a16:creationId xmlns:a16="http://schemas.microsoft.com/office/drawing/2014/main" xmlns="" id="{630C2D12-1E85-4E7E-8B8C-DA426CE10EC0}"/>
                  </a:ext>
                </a:extLst>
              </p:cNvPr>
              <p:cNvGrpSpPr/>
              <p:nvPr/>
            </p:nvGrpSpPr>
            <p:grpSpPr>
              <a:xfrm>
                <a:off x="5840692" y="2071079"/>
                <a:ext cx="455643" cy="453977"/>
                <a:chOff x="909638" y="1681163"/>
                <a:chExt cx="868362" cy="865187"/>
              </a:xfrm>
              <a:solidFill>
                <a:schemeClr val="tx1">
                  <a:lumMod val="85000"/>
                  <a:lumOff val="15000"/>
                </a:schemeClr>
              </a:solidFill>
            </p:grpSpPr>
            <p:sp>
              <p:nvSpPr>
                <p:cNvPr id="25" name="Freeform 14">
                  <a:extLst>
                    <a:ext uri="{FF2B5EF4-FFF2-40B4-BE49-F238E27FC236}">
                      <a16:creationId xmlns:a16="http://schemas.microsoft.com/office/drawing/2014/main" xmlns="" id="{DEDED7FA-273F-419F-9157-4C4C54043BE5}"/>
                    </a:ext>
                  </a:extLst>
                </p:cNvPr>
                <p:cNvSpPr>
                  <a:spLocks/>
                </p:cNvSpPr>
                <p:nvPr/>
              </p:nvSpPr>
              <p:spPr bwMode="auto">
                <a:xfrm>
                  <a:off x="1112838" y="2489200"/>
                  <a:ext cx="433387" cy="57150"/>
                </a:xfrm>
                <a:custGeom>
                  <a:avLst/>
                  <a:gdLst>
                    <a:gd name="T0" fmla="*/ 2900 w 3000"/>
                    <a:gd name="T1" fmla="*/ 0 h 400"/>
                    <a:gd name="T2" fmla="*/ 100 w 3000"/>
                    <a:gd name="T3" fmla="*/ 0 h 400"/>
                    <a:gd name="T4" fmla="*/ 0 w 3000"/>
                    <a:gd name="T5" fmla="*/ 100 h 400"/>
                    <a:gd name="T6" fmla="*/ 0 w 3000"/>
                    <a:gd name="T7" fmla="*/ 300 h 400"/>
                    <a:gd name="T8" fmla="*/ 100 w 3000"/>
                    <a:gd name="T9" fmla="*/ 400 h 400"/>
                    <a:gd name="T10" fmla="*/ 200 w 3000"/>
                    <a:gd name="T11" fmla="*/ 300 h 400"/>
                    <a:gd name="T12" fmla="*/ 200 w 3000"/>
                    <a:gd name="T13" fmla="*/ 200 h 400"/>
                    <a:gd name="T14" fmla="*/ 2900 w 3000"/>
                    <a:gd name="T15" fmla="*/ 200 h 400"/>
                    <a:gd name="T16" fmla="*/ 3000 w 3000"/>
                    <a:gd name="T17" fmla="*/ 100 h 400"/>
                    <a:gd name="T18" fmla="*/ 2900 w 3000"/>
                    <a:gd name="T19"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0" h="400">
                      <a:moveTo>
                        <a:pt x="2900" y="0"/>
                      </a:moveTo>
                      <a:cubicBezTo>
                        <a:pt x="100" y="0"/>
                        <a:pt x="100" y="0"/>
                        <a:pt x="100" y="0"/>
                      </a:cubicBezTo>
                      <a:cubicBezTo>
                        <a:pt x="45" y="0"/>
                        <a:pt x="0" y="45"/>
                        <a:pt x="0" y="100"/>
                      </a:cubicBezTo>
                      <a:cubicBezTo>
                        <a:pt x="0" y="300"/>
                        <a:pt x="0" y="300"/>
                        <a:pt x="0" y="300"/>
                      </a:cubicBezTo>
                      <a:cubicBezTo>
                        <a:pt x="0" y="355"/>
                        <a:pt x="45" y="400"/>
                        <a:pt x="100" y="400"/>
                      </a:cubicBezTo>
                      <a:cubicBezTo>
                        <a:pt x="155" y="400"/>
                        <a:pt x="200" y="355"/>
                        <a:pt x="200" y="300"/>
                      </a:cubicBezTo>
                      <a:cubicBezTo>
                        <a:pt x="200" y="200"/>
                        <a:pt x="200" y="200"/>
                        <a:pt x="200" y="200"/>
                      </a:cubicBezTo>
                      <a:cubicBezTo>
                        <a:pt x="2900" y="200"/>
                        <a:pt x="2900" y="200"/>
                        <a:pt x="2900" y="200"/>
                      </a:cubicBezTo>
                      <a:cubicBezTo>
                        <a:pt x="2955" y="200"/>
                        <a:pt x="3000" y="155"/>
                        <a:pt x="3000" y="100"/>
                      </a:cubicBezTo>
                      <a:cubicBezTo>
                        <a:pt x="3000" y="45"/>
                        <a:pt x="2955" y="0"/>
                        <a:pt x="29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6" name="Freeform 15">
                  <a:extLst>
                    <a:ext uri="{FF2B5EF4-FFF2-40B4-BE49-F238E27FC236}">
                      <a16:creationId xmlns:a16="http://schemas.microsoft.com/office/drawing/2014/main" xmlns="" id="{4FF3DF2E-FE84-439C-9FDC-36F715B06291}"/>
                    </a:ext>
                  </a:extLst>
                </p:cNvPr>
                <p:cNvSpPr>
                  <a:spLocks noEditPoints="1"/>
                </p:cNvSpPr>
                <p:nvPr/>
              </p:nvSpPr>
              <p:spPr bwMode="auto">
                <a:xfrm>
                  <a:off x="1228725" y="1941513"/>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0" name="Freeform 16">
                  <a:extLst>
                    <a:ext uri="{FF2B5EF4-FFF2-40B4-BE49-F238E27FC236}">
                      <a16:creationId xmlns:a16="http://schemas.microsoft.com/office/drawing/2014/main" xmlns="" id="{FF03A6A4-E9D0-48F4-A1B4-806C231A38A2}"/>
                    </a:ext>
                  </a:extLst>
                </p:cNvPr>
                <p:cNvSpPr>
                  <a:spLocks/>
                </p:cNvSpPr>
                <p:nvPr/>
              </p:nvSpPr>
              <p:spPr bwMode="auto">
                <a:xfrm>
                  <a:off x="909638" y="1854200"/>
                  <a:ext cx="203200" cy="317500"/>
                </a:xfrm>
                <a:custGeom>
                  <a:avLst/>
                  <a:gdLst>
                    <a:gd name="T0" fmla="*/ 1300 w 1400"/>
                    <a:gd name="T1" fmla="*/ 0 h 2200"/>
                    <a:gd name="T2" fmla="*/ 100 w 1400"/>
                    <a:gd name="T3" fmla="*/ 0 h 2200"/>
                    <a:gd name="T4" fmla="*/ 0 w 1400"/>
                    <a:gd name="T5" fmla="*/ 100 h 2200"/>
                    <a:gd name="T6" fmla="*/ 0 w 1400"/>
                    <a:gd name="T7" fmla="*/ 2100 h 2200"/>
                    <a:gd name="T8" fmla="*/ 100 w 1400"/>
                    <a:gd name="T9" fmla="*/ 2200 h 2200"/>
                    <a:gd name="T10" fmla="*/ 200 w 1400"/>
                    <a:gd name="T11" fmla="*/ 2100 h 2200"/>
                    <a:gd name="T12" fmla="*/ 200 w 1400"/>
                    <a:gd name="T13" fmla="*/ 200 h 2200"/>
                    <a:gd name="T14" fmla="*/ 1300 w 1400"/>
                    <a:gd name="T15" fmla="*/ 200 h 2200"/>
                    <a:gd name="T16" fmla="*/ 1400 w 1400"/>
                    <a:gd name="T17" fmla="*/ 100 h 2200"/>
                    <a:gd name="T18" fmla="*/ 1300 w 1400"/>
                    <a:gd name="T19" fmla="*/ 0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0" h="2200">
                      <a:moveTo>
                        <a:pt x="1300" y="0"/>
                      </a:moveTo>
                      <a:cubicBezTo>
                        <a:pt x="100" y="0"/>
                        <a:pt x="100" y="0"/>
                        <a:pt x="100" y="0"/>
                      </a:cubicBezTo>
                      <a:cubicBezTo>
                        <a:pt x="45" y="0"/>
                        <a:pt x="0" y="45"/>
                        <a:pt x="0" y="100"/>
                      </a:cubicBezTo>
                      <a:cubicBezTo>
                        <a:pt x="0" y="2100"/>
                        <a:pt x="0" y="2100"/>
                        <a:pt x="0" y="2100"/>
                      </a:cubicBezTo>
                      <a:cubicBezTo>
                        <a:pt x="0" y="2155"/>
                        <a:pt x="45" y="2200"/>
                        <a:pt x="100" y="2200"/>
                      </a:cubicBezTo>
                      <a:cubicBezTo>
                        <a:pt x="155" y="2200"/>
                        <a:pt x="200" y="2155"/>
                        <a:pt x="200" y="2100"/>
                      </a:cubicBezTo>
                      <a:cubicBezTo>
                        <a:pt x="200" y="200"/>
                        <a:pt x="200" y="200"/>
                        <a:pt x="200" y="200"/>
                      </a:cubicBezTo>
                      <a:cubicBezTo>
                        <a:pt x="1300" y="200"/>
                        <a:pt x="1300" y="200"/>
                        <a:pt x="1300" y="200"/>
                      </a:cubicBezTo>
                      <a:cubicBezTo>
                        <a:pt x="1355" y="200"/>
                        <a:pt x="1400" y="155"/>
                        <a:pt x="1400" y="100"/>
                      </a:cubicBezTo>
                      <a:cubicBezTo>
                        <a:pt x="1400" y="45"/>
                        <a:pt x="1355" y="0"/>
                        <a:pt x="13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1" name="Freeform 17">
                  <a:extLst>
                    <a:ext uri="{FF2B5EF4-FFF2-40B4-BE49-F238E27FC236}">
                      <a16:creationId xmlns:a16="http://schemas.microsoft.com/office/drawing/2014/main" xmlns="" id="{1D16B4EF-2447-4E8B-A0DB-1FF540DC2347}"/>
                    </a:ext>
                  </a:extLst>
                </p:cNvPr>
                <p:cNvSpPr>
                  <a:spLocks noEditPoints="1"/>
                </p:cNvSpPr>
                <p:nvPr/>
              </p:nvSpPr>
              <p:spPr bwMode="auto">
                <a:xfrm>
                  <a:off x="1604963" y="2287588"/>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2" name="Freeform 18">
                  <a:extLst>
                    <a:ext uri="{FF2B5EF4-FFF2-40B4-BE49-F238E27FC236}">
                      <a16:creationId xmlns:a16="http://schemas.microsoft.com/office/drawing/2014/main" xmlns="" id="{70B8129A-F634-46FD-8E8F-2DD157E40E3B}"/>
                    </a:ext>
                  </a:extLst>
                </p:cNvPr>
                <p:cNvSpPr>
                  <a:spLocks noEditPoints="1"/>
                </p:cNvSpPr>
                <p:nvPr/>
              </p:nvSpPr>
              <p:spPr bwMode="auto">
                <a:xfrm>
                  <a:off x="909638" y="2200275"/>
                  <a:ext cx="144462" cy="346075"/>
                </a:xfrm>
                <a:custGeom>
                  <a:avLst/>
                  <a:gdLst>
                    <a:gd name="T0" fmla="*/ 500 w 1000"/>
                    <a:gd name="T1" fmla="*/ 0 h 2400"/>
                    <a:gd name="T2" fmla="*/ 0 w 1000"/>
                    <a:gd name="T3" fmla="*/ 1300 h 2400"/>
                    <a:gd name="T4" fmla="*/ 400 w 1000"/>
                    <a:gd name="T5" fmla="*/ 1790 h 2400"/>
                    <a:gd name="T6" fmla="*/ 400 w 1000"/>
                    <a:gd name="T7" fmla="*/ 2300 h 2400"/>
                    <a:gd name="T8" fmla="*/ 500 w 1000"/>
                    <a:gd name="T9" fmla="*/ 2400 h 2400"/>
                    <a:gd name="T10" fmla="*/ 600 w 1000"/>
                    <a:gd name="T11" fmla="*/ 2300 h 2400"/>
                    <a:gd name="T12" fmla="*/ 600 w 1000"/>
                    <a:gd name="T13" fmla="*/ 1790 h 2400"/>
                    <a:gd name="T14" fmla="*/ 1000 w 1000"/>
                    <a:gd name="T15" fmla="*/ 1300 h 2400"/>
                    <a:gd name="T16" fmla="*/ 500 w 1000"/>
                    <a:gd name="T17" fmla="*/ 0 h 2400"/>
                    <a:gd name="T18" fmla="*/ 500 w 1000"/>
                    <a:gd name="T19" fmla="*/ 1600 h 2400"/>
                    <a:gd name="T20" fmla="*/ 200 w 1000"/>
                    <a:gd name="T21" fmla="*/ 1300 h 2400"/>
                    <a:gd name="T22" fmla="*/ 500 w 1000"/>
                    <a:gd name="T23" fmla="*/ 200 h 2400"/>
                    <a:gd name="T24" fmla="*/ 800 w 1000"/>
                    <a:gd name="T25" fmla="*/ 1300 h 2400"/>
                    <a:gd name="T26" fmla="*/ 500 w 1000"/>
                    <a:gd name="T27" fmla="*/ 1600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2400">
                      <a:moveTo>
                        <a:pt x="500" y="0"/>
                      </a:moveTo>
                      <a:cubicBezTo>
                        <a:pt x="6" y="0"/>
                        <a:pt x="0" y="1287"/>
                        <a:pt x="0" y="1300"/>
                      </a:cubicBezTo>
                      <a:cubicBezTo>
                        <a:pt x="0" y="1541"/>
                        <a:pt x="172" y="1743"/>
                        <a:pt x="400" y="1790"/>
                      </a:cubicBezTo>
                      <a:cubicBezTo>
                        <a:pt x="400" y="2300"/>
                        <a:pt x="400" y="2300"/>
                        <a:pt x="400" y="2300"/>
                      </a:cubicBezTo>
                      <a:cubicBezTo>
                        <a:pt x="400" y="2355"/>
                        <a:pt x="445" y="2400"/>
                        <a:pt x="500" y="2400"/>
                      </a:cubicBezTo>
                      <a:cubicBezTo>
                        <a:pt x="555" y="2400"/>
                        <a:pt x="600" y="2355"/>
                        <a:pt x="600" y="2300"/>
                      </a:cubicBezTo>
                      <a:cubicBezTo>
                        <a:pt x="600" y="1790"/>
                        <a:pt x="600" y="1790"/>
                        <a:pt x="600" y="1790"/>
                      </a:cubicBezTo>
                      <a:cubicBezTo>
                        <a:pt x="828" y="1743"/>
                        <a:pt x="1000" y="1541"/>
                        <a:pt x="1000" y="1300"/>
                      </a:cubicBezTo>
                      <a:cubicBezTo>
                        <a:pt x="1000" y="1287"/>
                        <a:pt x="994" y="0"/>
                        <a:pt x="500" y="0"/>
                      </a:cubicBezTo>
                      <a:close/>
                      <a:moveTo>
                        <a:pt x="500" y="1600"/>
                      </a:moveTo>
                      <a:cubicBezTo>
                        <a:pt x="335" y="1600"/>
                        <a:pt x="200" y="1465"/>
                        <a:pt x="200" y="1300"/>
                      </a:cubicBezTo>
                      <a:cubicBezTo>
                        <a:pt x="200" y="802"/>
                        <a:pt x="334" y="200"/>
                        <a:pt x="500" y="200"/>
                      </a:cubicBezTo>
                      <a:cubicBezTo>
                        <a:pt x="666" y="200"/>
                        <a:pt x="800" y="802"/>
                        <a:pt x="800" y="1300"/>
                      </a:cubicBezTo>
                      <a:cubicBezTo>
                        <a:pt x="800" y="1465"/>
                        <a:pt x="665" y="1600"/>
                        <a:pt x="500" y="1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3" name="Freeform 19">
                  <a:extLst>
                    <a:ext uri="{FF2B5EF4-FFF2-40B4-BE49-F238E27FC236}">
                      <a16:creationId xmlns:a16="http://schemas.microsoft.com/office/drawing/2014/main" xmlns="" id="{CFDF85DF-FEEC-4392-9B37-A8D0DF812229}"/>
                    </a:ext>
                  </a:extLst>
                </p:cNvPr>
                <p:cNvSpPr>
                  <a:spLocks/>
                </p:cNvSpPr>
                <p:nvPr/>
              </p:nvSpPr>
              <p:spPr bwMode="auto">
                <a:xfrm>
                  <a:off x="996950" y="2114550"/>
                  <a:ext cx="87312" cy="114300"/>
                </a:xfrm>
                <a:custGeom>
                  <a:avLst/>
                  <a:gdLst>
                    <a:gd name="T0" fmla="*/ 500 w 600"/>
                    <a:gd name="T1" fmla="*/ 0 h 800"/>
                    <a:gd name="T2" fmla="*/ 100 w 600"/>
                    <a:gd name="T3" fmla="*/ 0 h 800"/>
                    <a:gd name="T4" fmla="*/ 0 w 600"/>
                    <a:gd name="T5" fmla="*/ 100 h 800"/>
                    <a:gd name="T6" fmla="*/ 0 w 600"/>
                    <a:gd name="T7" fmla="*/ 300 h 800"/>
                    <a:gd name="T8" fmla="*/ 100 w 600"/>
                    <a:gd name="T9" fmla="*/ 400 h 800"/>
                    <a:gd name="T10" fmla="*/ 200 w 600"/>
                    <a:gd name="T11" fmla="*/ 300 h 800"/>
                    <a:gd name="T12" fmla="*/ 200 w 600"/>
                    <a:gd name="T13" fmla="*/ 200 h 800"/>
                    <a:gd name="T14" fmla="*/ 400 w 600"/>
                    <a:gd name="T15" fmla="*/ 200 h 800"/>
                    <a:gd name="T16" fmla="*/ 400 w 600"/>
                    <a:gd name="T17" fmla="*/ 700 h 800"/>
                    <a:gd name="T18" fmla="*/ 500 w 600"/>
                    <a:gd name="T19" fmla="*/ 800 h 800"/>
                    <a:gd name="T20" fmla="*/ 600 w 600"/>
                    <a:gd name="T21" fmla="*/ 700 h 800"/>
                    <a:gd name="T22" fmla="*/ 600 w 600"/>
                    <a:gd name="T23" fmla="*/ 100 h 800"/>
                    <a:gd name="T24" fmla="*/ 500 w 600"/>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800">
                      <a:moveTo>
                        <a:pt x="500" y="0"/>
                      </a:moveTo>
                      <a:cubicBezTo>
                        <a:pt x="100" y="0"/>
                        <a:pt x="100" y="0"/>
                        <a:pt x="100" y="0"/>
                      </a:cubicBezTo>
                      <a:cubicBezTo>
                        <a:pt x="45" y="0"/>
                        <a:pt x="0" y="45"/>
                        <a:pt x="0" y="100"/>
                      </a:cubicBezTo>
                      <a:cubicBezTo>
                        <a:pt x="0" y="300"/>
                        <a:pt x="0" y="300"/>
                        <a:pt x="0" y="300"/>
                      </a:cubicBezTo>
                      <a:cubicBezTo>
                        <a:pt x="0" y="355"/>
                        <a:pt x="45" y="400"/>
                        <a:pt x="100" y="400"/>
                      </a:cubicBezTo>
                      <a:cubicBezTo>
                        <a:pt x="155" y="400"/>
                        <a:pt x="200" y="355"/>
                        <a:pt x="200" y="300"/>
                      </a:cubicBezTo>
                      <a:cubicBezTo>
                        <a:pt x="200" y="200"/>
                        <a:pt x="200" y="200"/>
                        <a:pt x="200" y="200"/>
                      </a:cubicBezTo>
                      <a:cubicBezTo>
                        <a:pt x="400" y="200"/>
                        <a:pt x="400" y="200"/>
                        <a:pt x="400" y="200"/>
                      </a:cubicBezTo>
                      <a:cubicBezTo>
                        <a:pt x="400" y="700"/>
                        <a:pt x="400" y="700"/>
                        <a:pt x="400" y="700"/>
                      </a:cubicBezTo>
                      <a:cubicBezTo>
                        <a:pt x="400" y="755"/>
                        <a:pt x="445" y="800"/>
                        <a:pt x="500" y="800"/>
                      </a:cubicBezTo>
                      <a:cubicBezTo>
                        <a:pt x="555" y="800"/>
                        <a:pt x="600" y="755"/>
                        <a:pt x="600" y="700"/>
                      </a:cubicBezTo>
                      <a:cubicBezTo>
                        <a:pt x="600" y="100"/>
                        <a:pt x="600" y="100"/>
                        <a:pt x="600" y="100"/>
                      </a:cubicBezTo>
                      <a:cubicBezTo>
                        <a:pt x="600" y="45"/>
                        <a:pt x="555" y="0"/>
                        <a:pt x="5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4" name="Freeform 20">
                  <a:extLst>
                    <a:ext uri="{FF2B5EF4-FFF2-40B4-BE49-F238E27FC236}">
                      <a16:creationId xmlns:a16="http://schemas.microsoft.com/office/drawing/2014/main" xmlns="" id="{C6B7E757-F657-4C8D-837A-D0E67F27ED5B}"/>
                    </a:ext>
                  </a:extLst>
                </p:cNvPr>
                <p:cNvSpPr>
                  <a:spLocks noEditPoints="1"/>
                </p:cNvSpPr>
                <p:nvPr/>
              </p:nvSpPr>
              <p:spPr bwMode="auto">
                <a:xfrm>
                  <a:off x="1604963" y="1941513"/>
                  <a:ext cx="85725"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5" name="Freeform 21">
                  <a:extLst>
                    <a:ext uri="{FF2B5EF4-FFF2-40B4-BE49-F238E27FC236}">
                      <a16:creationId xmlns:a16="http://schemas.microsoft.com/office/drawing/2014/main" xmlns="" id="{1D8AC800-3BD6-4B5C-ADE7-E63BD1945B62}"/>
                    </a:ext>
                  </a:extLst>
                </p:cNvPr>
                <p:cNvSpPr>
                  <a:spLocks noEditPoints="1"/>
                </p:cNvSpPr>
                <p:nvPr/>
              </p:nvSpPr>
              <p:spPr bwMode="auto">
                <a:xfrm>
                  <a:off x="996950" y="1941513"/>
                  <a:ext cx="87312" cy="114300"/>
                </a:xfrm>
                <a:custGeom>
                  <a:avLst/>
                  <a:gdLst>
                    <a:gd name="T0" fmla="*/ 500 w 600"/>
                    <a:gd name="T1" fmla="*/ 0 h 800"/>
                    <a:gd name="T2" fmla="*/ 100 w 600"/>
                    <a:gd name="T3" fmla="*/ 0 h 800"/>
                    <a:gd name="T4" fmla="*/ 0 w 600"/>
                    <a:gd name="T5" fmla="*/ 100 h 800"/>
                    <a:gd name="T6" fmla="*/ 0 w 600"/>
                    <a:gd name="T7" fmla="*/ 700 h 800"/>
                    <a:gd name="T8" fmla="*/ 100 w 600"/>
                    <a:gd name="T9" fmla="*/ 800 h 800"/>
                    <a:gd name="T10" fmla="*/ 500 w 600"/>
                    <a:gd name="T11" fmla="*/ 800 h 800"/>
                    <a:gd name="T12" fmla="*/ 600 w 600"/>
                    <a:gd name="T13" fmla="*/ 700 h 800"/>
                    <a:gd name="T14" fmla="*/ 600 w 600"/>
                    <a:gd name="T15" fmla="*/ 100 h 800"/>
                    <a:gd name="T16" fmla="*/ 500 w 600"/>
                    <a:gd name="T17" fmla="*/ 0 h 800"/>
                    <a:gd name="T18" fmla="*/ 400 w 600"/>
                    <a:gd name="T19" fmla="*/ 600 h 800"/>
                    <a:gd name="T20" fmla="*/ 200 w 600"/>
                    <a:gd name="T21" fmla="*/ 600 h 800"/>
                    <a:gd name="T22" fmla="*/ 200 w 600"/>
                    <a:gd name="T23" fmla="*/ 200 h 800"/>
                    <a:gd name="T24" fmla="*/ 400 w 600"/>
                    <a:gd name="T25" fmla="*/ 200 h 800"/>
                    <a:gd name="T26" fmla="*/ 400 w 600"/>
                    <a:gd name="T27" fmla="*/ 6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500" y="0"/>
                      </a:moveTo>
                      <a:cubicBezTo>
                        <a:pt x="100" y="0"/>
                        <a:pt x="100" y="0"/>
                        <a:pt x="100" y="0"/>
                      </a:cubicBezTo>
                      <a:cubicBezTo>
                        <a:pt x="45" y="0"/>
                        <a:pt x="0" y="45"/>
                        <a:pt x="0" y="100"/>
                      </a:cubicBezTo>
                      <a:cubicBezTo>
                        <a:pt x="0" y="700"/>
                        <a:pt x="0" y="700"/>
                        <a:pt x="0" y="700"/>
                      </a:cubicBez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lose/>
                      <a:moveTo>
                        <a:pt x="400" y="600"/>
                      </a:moveTo>
                      <a:cubicBezTo>
                        <a:pt x="200" y="600"/>
                        <a:pt x="200" y="600"/>
                        <a:pt x="200" y="600"/>
                      </a:cubicBezTo>
                      <a:cubicBezTo>
                        <a:pt x="200" y="200"/>
                        <a:pt x="200" y="200"/>
                        <a:pt x="200" y="200"/>
                      </a:cubicBezTo>
                      <a:cubicBezTo>
                        <a:pt x="400" y="200"/>
                        <a:pt x="400" y="200"/>
                        <a:pt x="400" y="200"/>
                      </a:cubicBezTo>
                      <a:cubicBezTo>
                        <a:pt x="400" y="600"/>
                        <a:pt x="400" y="600"/>
                        <a:pt x="400" y="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6" name="Freeform 22">
                  <a:extLst>
                    <a:ext uri="{FF2B5EF4-FFF2-40B4-BE49-F238E27FC236}">
                      <a16:creationId xmlns:a16="http://schemas.microsoft.com/office/drawing/2014/main" xmlns="" id="{D6ED1284-46E9-4774-94BE-4941C7503646}"/>
                    </a:ext>
                  </a:extLst>
                </p:cNvPr>
                <p:cNvSpPr>
                  <a:spLocks noEditPoints="1"/>
                </p:cNvSpPr>
                <p:nvPr/>
              </p:nvSpPr>
              <p:spPr bwMode="auto">
                <a:xfrm>
                  <a:off x="1373188" y="1941513"/>
                  <a:ext cx="87312"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8" name="Freeform 23">
                  <a:extLst>
                    <a:ext uri="{FF2B5EF4-FFF2-40B4-BE49-F238E27FC236}">
                      <a16:creationId xmlns:a16="http://schemas.microsoft.com/office/drawing/2014/main" xmlns="" id="{F39B922E-4684-4598-AEC4-FCD99A22F1A8}"/>
                    </a:ext>
                  </a:extLst>
                </p:cNvPr>
                <p:cNvSpPr>
                  <a:spLocks noEditPoints="1"/>
                </p:cNvSpPr>
                <p:nvPr/>
              </p:nvSpPr>
              <p:spPr bwMode="auto">
                <a:xfrm>
                  <a:off x="1574800" y="1854200"/>
                  <a:ext cx="203200" cy="692150"/>
                </a:xfrm>
                <a:custGeom>
                  <a:avLst/>
                  <a:gdLst>
                    <a:gd name="T0" fmla="*/ 1300 w 1400"/>
                    <a:gd name="T1" fmla="*/ 0 h 4800"/>
                    <a:gd name="T2" fmla="*/ 100 w 1400"/>
                    <a:gd name="T3" fmla="*/ 0 h 4800"/>
                    <a:gd name="T4" fmla="*/ 0 w 1400"/>
                    <a:gd name="T5" fmla="*/ 100 h 4800"/>
                    <a:gd name="T6" fmla="*/ 100 w 1400"/>
                    <a:gd name="T7" fmla="*/ 200 h 4800"/>
                    <a:gd name="T8" fmla="*/ 1200 w 1400"/>
                    <a:gd name="T9" fmla="*/ 200 h 4800"/>
                    <a:gd name="T10" fmla="*/ 1200 w 1400"/>
                    <a:gd name="T11" fmla="*/ 4218 h 4800"/>
                    <a:gd name="T12" fmla="*/ 1100 w 1400"/>
                    <a:gd name="T13" fmla="*/ 4200 h 4800"/>
                    <a:gd name="T14" fmla="*/ 1049 w 1400"/>
                    <a:gd name="T15" fmla="*/ 4204 h 4800"/>
                    <a:gd name="T16" fmla="*/ 700 w 1400"/>
                    <a:gd name="T17" fmla="*/ 4000 h 4800"/>
                    <a:gd name="T18" fmla="*/ 351 w 1400"/>
                    <a:gd name="T19" fmla="*/ 4204 h 4800"/>
                    <a:gd name="T20" fmla="*/ 300 w 1400"/>
                    <a:gd name="T21" fmla="*/ 4200 h 4800"/>
                    <a:gd name="T22" fmla="*/ 0 w 1400"/>
                    <a:gd name="T23" fmla="*/ 4500 h 4800"/>
                    <a:gd name="T24" fmla="*/ 300 w 1400"/>
                    <a:gd name="T25" fmla="*/ 4800 h 4800"/>
                    <a:gd name="T26" fmla="*/ 1100 w 1400"/>
                    <a:gd name="T27" fmla="*/ 4800 h 4800"/>
                    <a:gd name="T28" fmla="*/ 1400 w 1400"/>
                    <a:gd name="T29" fmla="*/ 4500 h 4800"/>
                    <a:gd name="T30" fmla="*/ 1400 w 1400"/>
                    <a:gd name="T31" fmla="*/ 100 h 4800"/>
                    <a:gd name="T32" fmla="*/ 1300 w 1400"/>
                    <a:gd name="T33" fmla="*/ 0 h 4800"/>
                    <a:gd name="T34" fmla="*/ 1100 w 1400"/>
                    <a:gd name="T35" fmla="*/ 4600 h 4800"/>
                    <a:gd name="T36" fmla="*/ 300 w 1400"/>
                    <a:gd name="T37" fmla="*/ 4600 h 4800"/>
                    <a:gd name="T38" fmla="*/ 200 w 1400"/>
                    <a:gd name="T39" fmla="*/ 4500 h 4800"/>
                    <a:gd name="T40" fmla="*/ 300 w 1400"/>
                    <a:gd name="T41" fmla="*/ 4400 h 4800"/>
                    <a:gd name="T42" fmla="*/ 354 w 1400"/>
                    <a:gd name="T43" fmla="*/ 4416 h 4800"/>
                    <a:gd name="T44" fmla="*/ 446 w 1400"/>
                    <a:gd name="T45" fmla="*/ 4425 h 4800"/>
                    <a:gd name="T46" fmla="*/ 506 w 1400"/>
                    <a:gd name="T47" fmla="*/ 4355 h 4800"/>
                    <a:gd name="T48" fmla="*/ 700 w 1400"/>
                    <a:gd name="T49" fmla="*/ 4200 h 4800"/>
                    <a:gd name="T50" fmla="*/ 894 w 1400"/>
                    <a:gd name="T51" fmla="*/ 4355 h 4800"/>
                    <a:gd name="T52" fmla="*/ 954 w 1400"/>
                    <a:gd name="T53" fmla="*/ 4425 h 4800"/>
                    <a:gd name="T54" fmla="*/ 1046 w 1400"/>
                    <a:gd name="T55" fmla="*/ 4416 h 4800"/>
                    <a:gd name="T56" fmla="*/ 1200 w 1400"/>
                    <a:gd name="T57" fmla="*/ 4500 h 4800"/>
                    <a:gd name="T58" fmla="*/ 1100 w 1400"/>
                    <a:gd name="T59" fmla="*/ 4600 h 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0" h="4800">
                      <a:moveTo>
                        <a:pt x="1300" y="0"/>
                      </a:moveTo>
                      <a:cubicBezTo>
                        <a:pt x="100" y="0"/>
                        <a:pt x="100" y="0"/>
                        <a:pt x="100" y="0"/>
                      </a:cubicBezTo>
                      <a:cubicBezTo>
                        <a:pt x="45" y="0"/>
                        <a:pt x="0" y="45"/>
                        <a:pt x="0" y="100"/>
                      </a:cubicBezTo>
                      <a:cubicBezTo>
                        <a:pt x="0" y="155"/>
                        <a:pt x="45" y="200"/>
                        <a:pt x="100" y="200"/>
                      </a:cubicBezTo>
                      <a:cubicBezTo>
                        <a:pt x="1200" y="200"/>
                        <a:pt x="1200" y="200"/>
                        <a:pt x="1200" y="200"/>
                      </a:cubicBezTo>
                      <a:cubicBezTo>
                        <a:pt x="1200" y="4218"/>
                        <a:pt x="1200" y="4218"/>
                        <a:pt x="1200" y="4218"/>
                      </a:cubicBezTo>
                      <a:cubicBezTo>
                        <a:pt x="1169" y="4207"/>
                        <a:pt x="1135" y="4200"/>
                        <a:pt x="1100" y="4200"/>
                      </a:cubicBezTo>
                      <a:cubicBezTo>
                        <a:pt x="1083" y="4200"/>
                        <a:pt x="1066" y="4201"/>
                        <a:pt x="1049" y="4204"/>
                      </a:cubicBezTo>
                      <a:cubicBezTo>
                        <a:pt x="980" y="4080"/>
                        <a:pt x="848" y="4000"/>
                        <a:pt x="700" y="4000"/>
                      </a:cubicBezTo>
                      <a:cubicBezTo>
                        <a:pt x="552" y="4000"/>
                        <a:pt x="420" y="4080"/>
                        <a:pt x="351" y="4204"/>
                      </a:cubicBezTo>
                      <a:cubicBezTo>
                        <a:pt x="335" y="4201"/>
                        <a:pt x="317" y="4200"/>
                        <a:pt x="300" y="4200"/>
                      </a:cubicBezTo>
                      <a:cubicBezTo>
                        <a:pt x="135" y="4200"/>
                        <a:pt x="0" y="4335"/>
                        <a:pt x="0" y="4500"/>
                      </a:cubicBezTo>
                      <a:cubicBezTo>
                        <a:pt x="0" y="4665"/>
                        <a:pt x="135" y="4800"/>
                        <a:pt x="300" y="4800"/>
                      </a:cubicBezTo>
                      <a:cubicBezTo>
                        <a:pt x="1100" y="4800"/>
                        <a:pt x="1100" y="4800"/>
                        <a:pt x="1100" y="4800"/>
                      </a:cubicBezTo>
                      <a:cubicBezTo>
                        <a:pt x="1265" y="4800"/>
                        <a:pt x="1400" y="4665"/>
                        <a:pt x="1400" y="4500"/>
                      </a:cubicBezTo>
                      <a:cubicBezTo>
                        <a:pt x="1400" y="100"/>
                        <a:pt x="1400" y="100"/>
                        <a:pt x="1400" y="100"/>
                      </a:cubicBezTo>
                      <a:cubicBezTo>
                        <a:pt x="1400" y="45"/>
                        <a:pt x="1355" y="0"/>
                        <a:pt x="1300" y="0"/>
                      </a:cubicBezTo>
                      <a:close/>
                      <a:moveTo>
                        <a:pt x="1100" y="4600"/>
                      </a:moveTo>
                      <a:cubicBezTo>
                        <a:pt x="300" y="4600"/>
                        <a:pt x="300" y="4600"/>
                        <a:pt x="300" y="4600"/>
                      </a:cubicBezTo>
                      <a:cubicBezTo>
                        <a:pt x="245" y="4600"/>
                        <a:pt x="200" y="4555"/>
                        <a:pt x="200" y="4500"/>
                      </a:cubicBezTo>
                      <a:cubicBezTo>
                        <a:pt x="200" y="4445"/>
                        <a:pt x="245" y="4400"/>
                        <a:pt x="300" y="4400"/>
                      </a:cubicBezTo>
                      <a:cubicBezTo>
                        <a:pt x="319" y="4400"/>
                        <a:pt x="337" y="4405"/>
                        <a:pt x="354" y="4416"/>
                      </a:cubicBezTo>
                      <a:cubicBezTo>
                        <a:pt x="382" y="4434"/>
                        <a:pt x="416" y="4437"/>
                        <a:pt x="446" y="4425"/>
                      </a:cubicBezTo>
                      <a:cubicBezTo>
                        <a:pt x="476" y="4413"/>
                        <a:pt x="499" y="4387"/>
                        <a:pt x="506" y="4355"/>
                      </a:cubicBezTo>
                      <a:cubicBezTo>
                        <a:pt x="527" y="4264"/>
                        <a:pt x="607" y="4200"/>
                        <a:pt x="700" y="4200"/>
                      </a:cubicBezTo>
                      <a:cubicBezTo>
                        <a:pt x="793" y="4200"/>
                        <a:pt x="873" y="4264"/>
                        <a:pt x="894" y="4355"/>
                      </a:cubicBezTo>
                      <a:cubicBezTo>
                        <a:pt x="902" y="4387"/>
                        <a:pt x="924" y="4413"/>
                        <a:pt x="954" y="4425"/>
                      </a:cubicBezTo>
                      <a:cubicBezTo>
                        <a:pt x="984" y="4437"/>
                        <a:pt x="1018" y="4434"/>
                        <a:pt x="1046" y="4416"/>
                      </a:cubicBezTo>
                      <a:cubicBezTo>
                        <a:pt x="1111" y="4374"/>
                        <a:pt x="1200" y="4426"/>
                        <a:pt x="1200" y="4500"/>
                      </a:cubicBezTo>
                      <a:cubicBezTo>
                        <a:pt x="1200" y="4555"/>
                        <a:pt x="1155" y="4600"/>
                        <a:pt x="1100" y="4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9" name="Freeform 24">
                  <a:extLst>
                    <a:ext uri="{FF2B5EF4-FFF2-40B4-BE49-F238E27FC236}">
                      <a16:creationId xmlns:a16="http://schemas.microsoft.com/office/drawing/2014/main" xmlns="" id="{A3422861-CCDD-4A37-A563-31FD7E57FA72}"/>
                    </a:ext>
                  </a:extLst>
                </p:cNvPr>
                <p:cNvSpPr>
                  <a:spLocks noEditPoints="1"/>
                </p:cNvSpPr>
                <p:nvPr/>
              </p:nvSpPr>
              <p:spPr bwMode="auto">
                <a:xfrm>
                  <a:off x="1373188" y="1768475"/>
                  <a:ext cx="87312"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0" name="Freeform 25">
                  <a:extLst>
                    <a:ext uri="{FF2B5EF4-FFF2-40B4-BE49-F238E27FC236}">
                      <a16:creationId xmlns:a16="http://schemas.microsoft.com/office/drawing/2014/main" xmlns="" id="{CCDC92A5-9FD6-4023-91C4-361C396008C4}"/>
                    </a:ext>
                  </a:extLst>
                </p:cNvPr>
                <p:cNvSpPr>
                  <a:spLocks noEditPoints="1"/>
                </p:cNvSpPr>
                <p:nvPr/>
              </p:nvSpPr>
              <p:spPr bwMode="auto">
                <a:xfrm>
                  <a:off x="1373188" y="2114550"/>
                  <a:ext cx="87312"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1" name="Freeform 26">
                  <a:extLst>
                    <a:ext uri="{FF2B5EF4-FFF2-40B4-BE49-F238E27FC236}">
                      <a16:creationId xmlns:a16="http://schemas.microsoft.com/office/drawing/2014/main" xmlns="" id="{4668A30D-38B0-44CB-951F-A274209EDED5}"/>
                    </a:ext>
                  </a:extLst>
                </p:cNvPr>
                <p:cNvSpPr>
                  <a:spLocks noEditPoints="1"/>
                </p:cNvSpPr>
                <p:nvPr/>
              </p:nvSpPr>
              <p:spPr bwMode="auto">
                <a:xfrm>
                  <a:off x="1228725" y="1768475"/>
                  <a:ext cx="85725"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2" name="Freeform 27">
                  <a:extLst>
                    <a:ext uri="{FF2B5EF4-FFF2-40B4-BE49-F238E27FC236}">
                      <a16:creationId xmlns:a16="http://schemas.microsoft.com/office/drawing/2014/main" xmlns="" id="{3792FCA3-4B5E-41C3-B1DA-FC0D00349D08}"/>
                    </a:ext>
                  </a:extLst>
                </p:cNvPr>
                <p:cNvSpPr>
                  <a:spLocks/>
                </p:cNvSpPr>
                <p:nvPr/>
              </p:nvSpPr>
              <p:spPr bwMode="auto">
                <a:xfrm>
                  <a:off x="1328738" y="2371725"/>
                  <a:ext cx="30162" cy="30162"/>
                </a:xfrm>
                <a:custGeom>
                  <a:avLst/>
                  <a:gdLst>
                    <a:gd name="T0" fmla="*/ 29 w 200"/>
                    <a:gd name="T1" fmla="*/ 37 h 208"/>
                    <a:gd name="T2" fmla="*/ 0 w 200"/>
                    <a:gd name="T3" fmla="*/ 108 h 208"/>
                    <a:gd name="T4" fmla="*/ 29 w 200"/>
                    <a:gd name="T5" fmla="*/ 179 h 208"/>
                    <a:gd name="T6" fmla="*/ 100 w 200"/>
                    <a:gd name="T7" fmla="*/ 208 h 208"/>
                    <a:gd name="T8" fmla="*/ 171 w 200"/>
                    <a:gd name="T9" fmla="*/ 179 h 208"/>
                    <a:gd name="T10" fmla="*/ 200 w 200"/>
                    <a:gd name="T11" fmla="*/ 108 h 208"/>
                    <a:gd name="T12" fmla="*/ 171 w 200"/>
                    <a:gd name="T13" fmla="*/ 37 h 208"/>
                    <a:gd name="T14" fmla="*/ 29 w 200"/>
                    <a:gd name="T15" fmla="*/ 37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208">
                      <a:moveTo>
                        <a:pt x="29" y="37"/>
                      </a:moveTo>
                      <a:cubicBezTo>
                        <a:pt x="11" y="56"/>
                        <a:pt x="0" y="82"/>
                        <a:pt x="0" y="108"/>
                      </a:cubicBezTo>
                      <a:cubicBezTo>
                        <a:pt x="0" y="134"/>
                        <a:pt x="11" y="160"/>
                        <a:pt x="29" y="179"/>
                      </a:cubicBezTo>
                      <a:cubicBezTo>
                        <a:pt x="48" y="197"/>
                        <a:pt x="74" y="208"/>
                        <a:pt x="100" y="208"/>
                      </a:cubicBezTo>
                      <a:cubicBezTo>
                        <a:pt x="126" y="208"/>
                        <a:pt x="152" y="197"/>
                        <a:pt x="171" y="179"/>
                      </a:cubicBezTo>
                      <a:cubicBezTo>
                        <a:pt x="189" y="160"/>
                        <a:pt x="200" y="134"/>
                        <a:pt x="200" y="108"/>
                      </a:cubicBezTo>
                      <a:cubicBezTo>
                        <a:pt x="200" y="82"/>
                        <a:pt x="189" y="56"/>
                        <a:pt x="171" y="37"/>
                      </a:cubicBezTo>
                      <a:cubicBezTo>
                        <a:pt x="133" y="0"/>
                        <a:pt x="67" y="0"/>
                        <a:pt x="29"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3" name="Freeform 28">
                  <a:extLst>
                    <a:ext uri="{FF2B5EF4-FFF2-40B4-BE49-F238E27FC236}">
                      <a16:creationId xmlns:a16="http://schemas.microsoft.com/office/drawing/2014/main" xmlns="" id="{88CBF256-4799-47F1-8E94-6008B2670C44}"/>
                    </a:ext>
                  </a:extLst>
                </p:cNvPr>
                <p:cNvSpPr>
                  <a:spLocks noEditPoints="1"/>
                </p:cNvSpPr>
                <p:nvPr/>
              </p:nvSpPr>
              <p:spPr bwMode="auto">
                <a:xfrm>
                  <a:off x="1228725" y="2114550"/>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4" name="Freeform 29">
                  <a:extLst>
                    <a:ext uri="{FF2B5EF4-FFF2-40B4-BE49-F238E27FC236}">
                      <a16:creationId xmlns:a16="http://schemas.microsoft.com/office/drawing/2014/main" xmlns="" id="{63C3FF41-7AE1-49DE-89EE-91360370D6A1}"/>
                    </a:ext>
                  </a:extLst>
                </p:cNvPr>
                <p:cNvSpPr>
                  <a:spLocks/>
                </p:cNvSpPr>
                <p:nvPr/>
              </p:nvSpPr>
              <p:spPr bwMode="auto">
                <a:xfrm>
                  <a:off x="1198563" y="2287588"/>
                  <a:ext cx="290512" cy="173037"/>
                </a:xfrm>
                <a:custGeom>
                  <a:avLst/>
                  <a:gdLst>
                    <a:gd name="T0" fmla="*/ 0 w 2000"/>
                    <a:gd name="T1" fmla="*/ 100 h 1200"/>
                    <a:gd name="T2" fmla="*/ 100 w 2000"/>
                    <a:gd name="T3" fmla="*/ 200 h 1200"/>
                    <a:gd name="T4" fmla="*/ 400 w 2000"/>
                    <a:gd name="T5" fmla="*/ 200 h 1200"/>
                    <a:gd name="T6" fmla="*/ 400 w 2000"/>
                    <a:gd name="T7" fmla="*/ 1100 h 1200"/>
                    <a:gd name="T8" fmla="*/ 500 w 2000"/>
                    <a:gd name="T9" fmla="*/ 1200 h 1200"/>
                    <a:gd name="T10" fmla="*/ 600 w 2000"/>
                    <a:gd name="T11" fmla="*/ 1100 h 1200"/>
                    <a:gd name="T12" fmla="*/ 600 w 2000"/>
                    <a:gd name="T13" fmla="*/ 200 h 1200"/>
                    <a:gd name="T14" fmla="*/ 1400 w 2000"/>
                    <a:gd name="T15" fmla="*/ 200 h 1200"/>
                    <a:gd name="T16" fmla="*/ 1400 w 2000"/>
                    <a:gd name="T17" fmla="*/ 1100 h 1200"/>
                    <a:gd name="T18" fmla="*/ 1500 w 2000"/>
                    <a:gd name="T19" fmla="*/ 1200 h 1200"/>
                    <a:gd name="T20" fmla="*/ 1600 w 2000"/>
                    <a:gd name="T21" fmla="*/ 1100 h 1200"/>
                    <a:gd name="T22" fmla="*/ 1600 w 2000"/>
                    <a:gd name="T23" fmla="*/ 200 h 1200"/>
                    <a:gd name="T24" fmla="*/ 1900 w 2000"/>
                    <a:gd name="T25" fmla="*/ 200 h 1200"/>
                    <a:gd name="T26" fmla="*/ 2000 w 2000"/>
                    <a:gd name="T27" fmla="*/ 100 h 1200"/>
                    <a:gd name="T28" fmla="*/ 1900 w 2000"/>
                    <a:gd name="T29" fmla="*/ 0 h 1200"/>
                    <a:gd name="T30" fmla="*/ 100 w 2000"/>
                    <a:gd name="T31" fmla="*/ 0 h 1200"/>
                    <a:gd name="T32" fmla="*/ 0 w 2000"/>
                    <a:gd name="T33" fmla="*/ 1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 h="1200">
                      <a:moveTo>
                        <a:pt x="0" y="100"/>
                      </a:moveTo>
                      <a:cubicBezTo>
                        <a:pt x="0" y="155"/>
                        <a:pt x="45" y="200"/>
                        <a:pt x="100" y="200"/>
                      </a:cubicBezTo>
                      <a:cubicBezTo>
                        <a:pt x="400" y="200"/>
                        <a:pt x="400" y="200"/>
                        <a:pt x="400" y="200"/>
                      </a:cubicBezTo>
                      <a:cubicBezTo>
                        <a:pt x="400" y="1100"/>
                        <a:pt x="400" y="1100"/>
                        <a:pt x="400" y="1100"/>
                      </a:cubicBezTo>
                      <a:cubicBezTo>
                        <a:pt x="400" y="1155"/>
                        <a:pt x="445" y="1200"/>
                        <a:pt x="500" y="1200"/>
                      </a:cubicBezTo>
                      <a:cubicBezTo>
                        <a:pt x="555" y="1200"/>
                        <a:pt x="600" y="1155"/>
                        <a:pt x="600" y="1100"/>
                      </a:cubicBezTo>
                      <a:cubicBezTo>
                        <a:pt x="600" y="200"/>
                        <a:pt x="600" y="200"/>
                        <a:pt x="600" y="200"/>
                      </a:cubicBezTo>
                      <a:cubicBezTo>
                        <a:pt x="1400" y="200"/>
                        <a:pt x="1400" y="200"/>
                        <a:pt x="1400" y="200"/>
                      </a:cubicBezTo>
                      <a:cubicBezTo>
                        <a:pt x="1400" y="1100"/>
                        <a:pt x="1400" y="1100"/>
                        <a:pt x="1400" y="1100"/>
                      </a:cubicBezTo>
                      <a:cubicBezTo>
                        <a:pt x="1400" y="1155"/>
                        <a:pt x="1445" y="1200"/>
                        <a:pt x="1500" y="1200"/>
                      </a:cubicBezTo>
                      <a:cubicBezTo>
                        <a:pt x="1555" y="1200"/>
                        <a:pt x="1600" y="1155"/>
                        <a:pt x="1600" y="1100"/>
                      </a:cubicBezTo>
                      <a:cubicBezTo>
                        <a:pt x="1600" y="200"/>
                        <a:pt x="1600" y="200"/>
                        <a:pt x="1600" y="200"/>
                      </a:cubicBezTo>
                      <a:cubicBezTo>
                        <a:pt x="1900" y="200"/>
                        <a:pt x="1900" y="200"/>
                        <a:pt x="1900" y="200"/>
                      </a:cubicBezTo>
                      <a:cubicBezTo>
                        <a:pt x="1955" y="200"/>
                        <a:pt x="2000" y="155"/>
                        <a:pt x="2000" y="100"/>
                      </a:cubicBezTo>
                      <a:cubicBezTo>
                        <a:pt x="2000" y="45"/>
                        <a:pt x="1955" y="0"/>
                        <a:pt x="1900" y="0"/>
                      </a:cubicBezTo>
                      <a:cubicBezTo>
                        <a:pt x="100" y="0"/>
                        <a:pt x="100" y="0"/>
                        <a:pt x="100" y="0"/>
                      </a:cubicBezTo>
                      <a:cubicBezTo>
                        <a:pt x="45" y="0"/>
                        <a:pt x="0" y="45"/>
                        <a:pt x="0"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5" name="Freeform 30">
                  <a:extLst>
                    <a:ext uri="{FF2B5EF4-FFF2-40B4-BE49-F238E27FC236}">
                      <a16:creationId xmlns:a16="http://schemas.microsoft.com/office/drawing/2014/main" xmlns="" id="{CA886419-D79F-4B06-89E1-77E15BE5F18E}"/>
                    </a:ext>
                  </a:extLst>
                </p:cNvPr>
                <p:cNvSpPr>
                  <a:spLocks noEditPoints="1"/>
                </p:cNvSpPr>
                <p:nvPr/>
              </p:nvSpPr>
              <p:spPr bwMode="auto">
                <a:xfrm>
                  <a:off x="1604963" y="2114550"/>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6" name="Freeform 31">
                  <a:extLst>
                    <a:ext uri="{FF2B5EF4-FFF2-40B4-BE49-F238E27FC236}">
                      <a16:creationId xmlns:a16="http://schemas.microsoft.com/office/drawing/2014/main" xmlns="" id="{6A500D53-185B-41C3-8EDA-331618E2772A}"/>
                    </a:ext>
                  </a:extLst>
                </p:cNvPr>
                <p:cNvSpPr>
                  <a:spLocks/>
                </p:cNvSpPr>
                <p:nvPr/>
              </p:nvSpPr>
              <p:spPr bwMode="auto">
                <a:xfrm>
                  <a:off x="1141413" y="1681163"/>
                  <a:ext cx="404812" cy="779462"/>
                </a:xfrm>
                <a:custGeom>
                  <a:avLst/>
                  <a:gdLst>
                    <a:gd name="T0" fmla="*/ 2700 w 2800"/>
                    <a:gd name="T1" fmla="*/ 0 h 5400"/>
                    <a:gd name="T2" fmla="*/ 100 w 2800"/>
                    <a:gd name="T3" fmla="*/ 0 h 5400"/>
                    <a:gd name="T4" fmla="*/ 0 w 2800"/>
                    <a:gd name="T5" fmla="*/ 100 h 5400"/>
                    <a:gd name="T6" fmla="*/ 0 w 2800"/>
                    <a:gd name="T7" fmla="*/ 5300 h 5400"/>
                    <a:gd name="T8" fmla="*/ 100 w 2800"/>
                    <a:gd name="T9" fmla="*/ 5400 h 5400"/>
                    <a:gd name="T10" fmla="*/ 200 w 2800"/>
                    <a:gd name="T11" fmla="*/ 5300 h 5400"/>
                    <a:gd name="T12" fmla="*/ 200 w 2800"/>
                    <a:gd name="T13" fmla="*/ 200 h 5400"/>
                    <a:gd name="T14" fmla="*/ 2600 w 2800"/>
                    <a:gd name="T15" fmla="*/ 200 h 5400"/>
                    <a:gd name="T16" fmla="*/ 2600 w 2800"/>
                    <a:gd name="T17" fmla="*/ 5300 h 5400"/>
                    <a:gd name="T18" fmla="*/ 2700 w 2800"/>
                    <a:gd name="T19" fmla="*/ 5400 h 5400"/>
                    <a:gd name="T20" fmla="*/ 2800 w 2800"/>
                    <a:gd name="T21" fmla="*/ 5300 h 5400"/>
                    <a:gd name="T22" fmla="*/ 2800 w 2800"/>
                    <a:gd name="T23" fmla="*/ 100 h 5400"/>
                    <a:gd name="T24" fmla="*/ 2700 w 2800"/>
                    <a:gd name="T25" fmla="*/ 0 h 5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0" h="5400">
                      <a:moveTo>
                        <a:pt x="2700" y="0"/>
                      </a:moveTo>
                      <a:cubicBezTo>
                        <a:pt x="100" y="0"/>
                        <a:pt x="100" y="0"/>
                        <a:pt x="100" y="0"/>
                      </a:cubicBezTo>
                      <a:cubicBezTo>
                        <a:pt x="45" y="0"/>
                        <a:pt x="0" y="45"/>
                        <a:pt x="0" y="100"/>
                      </a:cubicBezTo>
                      <a:cubicBezTo>
                        <a:pt x="0" y="5300"/>
                        <a:pt x="0" y="5300"/>
                        <a:pt x="0" y="5300"/>
                      </a:cubicBezTo>
                      <a:cubicBezTo>
                        <a:pt x="0" y="5355"/>
                        <a:pt x="45" y="5400"/>
                        <a:pt x="100" y="5400"/>
                      </a:cubicBezTo>
                      <a:cubicBezTo>
                        <a:pt x="155" y="5400"/>
                        <a:pt x="200" y="5355"/>
                        <a:pt x="200" y="5300"/>
                      </a:cubicBezTo>
                      <a:cubicBezTo>
                        <a:pt x="200" y="200"/>
                        <a:pt x="200" y="200"/>
                        <a:pt x="200" y="200"/>
                      </a:cubicBezTo>
                      <a:cubicBezTo>
                        <a:pt x="2600" y="200"/>
                        <a:pt x="2600" y="200"/>
                        <a:pt x="2600" y="200"/>
                      </a:cubicBezTo>
                      <a:cubicBezTo>
                        <a:pt x="2600" y="5300"/>
                        <a:pt x="2600" y="5300"/>
                        <a:pt x="2600" y="5300"/>
                      </a:cubicBezTo>
                      <a:cubicBezTo>
                        <a:pt x="2600" y="5355"/>
                        <a:pt x="2645" y="5400"/>
                        <a:pt x="2700" y="5400"/>
                      </a:cubicBezTo>
                      <a:cubicBezTo>
                        <a:pt x="2755" y="5400"/>
                        <a:pt x="2800" y="5355"/>
                        <a:pt x="2800" y="5300"/>
                      </a:cubicBezTo>
                      <a:cubicBezTo>
                        <a:pt x="2800" y="100"/>
                        <a:pt x="2800" y="100"/>
                        <a:pt x="2800" y="100"/>
                      </a:cubicBezTo>
                      <a:cubicBezTo>
                        <a:pt x="2800" y="45"/>
                        <a:pt x="2755" y="0"/>
                        <a:pt x="27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grpSp>
      <p:sp>
        <p:nvSpPr>
          <p:cNvPr id="47" name="Title 25">
            <a:extLst>
              <a:ext uri="{FF2B5EF4-FFF2-40B4-BE49-F238E27FC236}">
                <a16:creationId xmlns:a16="http://schemas.microsoft.com/office/drawing/2014/main" xmlns="" id="{CEAB0380-432F-4AAB-99E9-FF7C232AE667}"/>
              </a:ext>
            </a:extLst>
          </p:cNvPr>
          <p:cNvSpPr txBox="1">
            <a:spLocks/>
          </p:cNvSpPr>
          <p:nvPr/>
        </p:nvSpPr>
        <p:spPr>
          <a:xfrm>
            <a:off x="483730" y="372014"/>
            <a:ext cx="10969943" cy="711081"/>
          </a:xfrm>
          <a:prstGeom prst="rect">
            <a:avLst/>
          </a:prstGeom>
        </p:spPr>
        <p:txBody>
          <a:bodyPr vert="horz" lIns="0" tIns="60949" rIns="0" bIns="60949" rtlCol="0" anchor="ctr">
            <a:normAutofit fontScale="62500" lnSpcReduction="20000"/>
          </a:bodyPr>
          <a:lstStyle>
            <a:lvl1pPr algn="l" defTabSz="1218987" rtl="0" eaLnBrk="1" latinLnBrk="0" hangingPunct="1">
              <a:spcBef>
                <a:spcPct val="0"/>
              </a:spcBef>
              <a:buNone/>
              <a:defRPr sz="3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IN" dirty="0" smtClean="0"/>
              <a:t>Desarrollo – </a:t>
            </a:r>
            <a:r>
              <a:rPr lang="en-IN" b="0" dirty="0" smtClean="0"/>
              <a:t>Propuesta de Modelo para Establecer Gobierno y Gestión DGT</a:t>
            </a:r>
            <a:endParaRPr lang="en-IN" b="0" dirty="0"/>
          </a:p>
        </p:txBody>
      </p:sp>
      <p:sp>
        <p:nvSpPr>
          <p:cNvPr id="48" name="TextBox 137">
            <a:extLst>
              <a:ext uri="{FF2B5EF4-FFF2-40B4-BE49-F238E27FC236}">
                <a16:creationId xmlns:a16="http://schemas.microsoft.com/office/drawing/2014/main" xmlns="" id="{4A898F8F-ACDC-49FE-AA30-F9FC1439D520}"/>
              </a:ext>
            </a:extLst>
          </p:cNvPr>
          <p:cNvSpPr txBox="1"/>
          <p:nvPr/>
        </p:nvSpPr>
        <p:spPr>
          <a:xfrm>
            <a:off x="1269875" y="1124744"/>
            <a:ext cx="10322931" cy="498598"/>
          </a:xfrm>
          <a:prstGeom prst="rect">
            <a:avLst/>
          </a:prstGeom>
          <a:noFill/>
        </p:spPr>
        <p:txBody>
          <a:bodyPr wrap="square" lIns="0" rIns="0" rtlCol="0" anchor="t">
            <a:spAutoFit/>
          </a:bodyPr>
          <a:lstStyle/>
          <a:p>
            <a:pPr>
              <a:lnSpc>
                <a:spcPct val="110000"/>
              </a:lnSpc>
            </a:pPr>
            <a:r>
              <a:rPr lang="en-US" b="1" kern="0" dirty="0" smtClean="0">
                <a:solidFill>
                  <a:schemeClr val="tx1">
                    <a:lumMod val="65000"/>
                    <a:lumOff val="35000"/>
                  </a:schemeClr>
                </a:solidFill>
                <a:latin typeface="Arial" panose="020B0604020202020204" pitchFamily="34" charset="0"/>
                <a:cs typeface="Arial" panose="020B0604020202020204" pitchFamily="34" charset="0"/>
              </a:rPr>
              <a:t>Priorización de Procesos para la DGT</a:t>
            </a:r>
            <a:endParaRPr lang="en-IN" sz="2000" b="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79" name="Group 55"/>
          <p:cNvGrpSpPr/>
          <p:nvPr/>
        </p:nvGrpSpPr>
        <p:grpSpPr>
          <a:xfrm>
            <a:off x="3376727" y="1652013"/>
            <a:ext cx="5544432" cy="5095579"/>
            <a:chOff x="3372505" y="941284"/>
            <a:chExt cx="5381530" cy="4935546"/>
          </a:xfrm>
        </p:grpSpPr>
        <p:sp>
          <p:nvSpPr>
            <p:cNvPr id="95" name="Oval 9"/>
            <p:cNvSpPr/>
            <p:nvPr/>
          </p:nvSpPr>
          <p:spPr>
            <a:xfrm>
              <a:off x="4808268" y="1186148"/>
              <a:ext cx="2598218" cy="2598217"/>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96" name="Oval 10"/>
            <p:cNvSpPr/>
            <p:nvPr/>
          </p:nvSpPr>
          <p:spPr>
            <a:xfrm>
              <a:off x="4519161" y="941284"/>
              <a:ext cx="2598218" cy="2598217"/>
            </a:xfrm>
            <a:prstGeom prst="ellipse">
              <a:avLst/>
            </a:prstGeom>
            <a:noFill/>
            <a:ln w="19050">
              <a:solidFill>
                <a:schemeClr val="tx1">
                  <a:lumMod val="65000"/>
                  <a:lumOff val="3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97" name="Oval 11"/>
            <p:cNvSpPr/>
            <p:nvPr/>
          </p:nvSpPr>
          <p:spPr>
            <a:xfrm>
              <a:off x="4945820" y="1033311"/>
              <a:ext cx="2598218" cy="2598217"/>
            </a:xfrm>
            <a:prstGeom prst="ellipse">
              <a:avLst/>
            </a:prstGeom>
            <a:noFill/>
            <a:ln w="19050">
              <a:solidFill>
                <a:schemeClr val="tx1">
                  <a:lumMod val="65000"/>
                  <a:lumOff val="3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98" name="Oval 12"/>
            <p:cNvSpPr/>
            <p:nvPr/>
          </p:nvSpPr>
          <p:spPr>
            <a:xfrm>
              <a:off x="4731849" y="1384834"/>
              <a:ext cx="2598218" cy="2598217"/>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99" name="Oval 13"/>
            <p:cNvSpPr/>
            <p:nvPr/>
          </p:nvSpPr>
          <p:spPr>
            <a:xfrm>
              <a:off x="4624864" y="1323700"/>
              <a:ext cx="2598218" cy="2598217"/>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100" name="Oval 14"/>
            <p:cNvSpPr/>
            <p:nvPr/>
          </p:nvSpPr>
          <p:spPr>
            <a:xfrm>
              <a:off x="4487312" y="1247282"/>
              <a:ext cx="2598218" cy="2598217"/>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101" name="Oval 15"/>
            <p:cNvSpPr/>
            <p:nvPr/>
          </p:nvSpPr>
          <p:spPr>
            <a:xfrm>
              <a:off x="4945821" y="1277850"/>
              <a:ext cx="2598218" cy="2598217"/>
            </a:xfrm>
            <a:prstGeom prst="ellipse">
              <a:avLst/>
            </a:prstGeom>
            <a:noFill/>
            <a:ln w="19050">
              <a:solidFill>
                <a:schemeClr val="tx1">
                  <a:lumMod val="65000"/>
                  <a:lumOff val="3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102" name="Oval 17"/>
            <p:cNvSpPr/>
            <p:nvPr/>
          </p:nvSpPr>
          <p:spPr>
            <a:xfrm>
              <a:off x="4999206" y="1411313"/>
              <a:ext cx="2598218" cy="2598217"/>
            </a:xfrm>
            <a:prstGeom prst="ellipse">
              <a:avLst/>
            </a:prstGeom>
            <a:noFill/>
            <a:ln w="19050">
              <a:solidFill>
                <a:schemeClr val="tx1">
                  <a:lumMod val="65000"/>
                  <a:lumOff val="3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103" name="Oval 18"/>
            <p:cNvSpPr/>
            <p:nvPr/>
          </p:nvSpPr>
          <p:spPr>
            <a:xfrm>
              <a:off x="4929188" y="1002295"/>
              <a:ext cx="2598218" cy="2598217"/>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104" name="Oval 19"/>
            <p:cNvSpPr/>
            <p:nvPr/>
          </p:nvSpPr>
          <p:spPr>
            <a:xfrm>
              <a:off x="4316045" y="1211320"/>
              <a:ext cx="2598218" cy="2598217"/>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105" name="Oval 20"/>
            <p:cNvSpPr/>
            <p:nvPr/>
          </p:nvSpPr>
          <p:spPr>
            <a:xfrm>
              <a:off x="4329980" y="1058035"/>
              <a:ext cx="2598218" cy="2598217"/>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106" name="Oval 21"/>
            <p:cNvSpPr/>
            <p:nvPr/>
          </p:nvSpPr>
          <p:spPr>
            <a:xfrm>
              <a:off x="5054604" y="1127710"/>
              <a:ext cx="2598218" cy="2598217"/>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107" name="Oval 25"/>
            <p:cNvSpPr/>
            <p:nvPr/>
          </p:nvSpPr>
          <p:spPr>
            <a:xfrm>
              <a:off x="5964879" y="3053448"/>
              <a:ext cx="2598218" cy="2598217"/>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108" name="Oval 26"/>
            <p:cNvSpPr/>
            <p:nvPr/>
          </p:nvSpPr>
          <p:spPr>
            <a:xfrm>
              <a:off x="5675772" y="2808584"/>
              <a:ext cx="2598218" cy="2598217"/>
            </a:xfrm>
            <a:prstGeom prst="ellipse">
              <a:avLst/>
            </a:prstGeom>
            <a:noFill/>
            <a:ln w="19050">
              <a:solidFill>
                <a:schemeClr val="tx1">
                  <a:lumMod val="65000"/>
                  <a:lumOff val="3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109" name="Oval 27"/>
            <p:cNvSpPr/>
            <p:nvPr/>
          </p:nvSpPr>
          <p:spPr>
            <a:xfrm>
              <a:off x="6102431" y="2900611"/>
              <a:ext cx="2598218" cy="2598217"/>
            </a:xfrm>
            <a:prstGeom prst="ellipse">
              <a:avLst/>
            </a:prstGeom>
            <a:noFill/>
            <a:ln w="19050">
              <a:solidFill>
                <a:schemeClr val="tx1">
                  <a:lumMod val="65000"/>
                  <a:lumOff val="3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110" name="Oval 28"/>
            <p:cNvSpPr/>
            <p:nvPr/>
          </p:nvSpPr>
          <p:spPr>
            <a:xfrm>
              <a:off x="5888461" y="3252134"/>
              <a:ext cx="2598218" cy="2598217"/>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111" name="Oval 29"/>
            <p:cNvSpPr/>
            <p:nvPr/>
          </p:nvSpPr>
          <p:spPr>
            <a:xfrm>
              <a:off x="5781475" y="3191001"/>
              <a:ext cx="2598218" cy="2598217"/>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112" name="Oval 30"/>
            <p:cNvSpPr/>
            <p:nvPr/>
          </p:nvSpPr>
          <p:spPr>
            <a:xfrm>
              <a:off x="5643923" y="3114582"/>
              <a:ext cx="2598218" cy="2598217"/>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113" name="Oval 31"/>
            <p:cNvSpPr/>
            <p:nvPr/>
          </p:nvSpPr>
          <p:spPr>
            <a:xfrm>
              <a:off x="6102433" y="3145150"/>
              <a:ext cx="2598218" cy="2598217"/>
            </a:xfrm>
            <a:prstGeom prst="ellipse">
              <a:avLst/>
            </a:prstGeom>
            <a:noFill/>
            <a:ln w="19050">
              <a:solidFill>
                <a:schemeClr val="tx1">
                  <a:lumMod val="65000"/>
                  <a:lumOff val="3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114" name="Oval 32"/>
            <p:cNvSpPr/>
            <p:nvPr/>
          </p:nvSpPr>
          <p:spPr>
            <a:xfrm>
              <a:off x="6071865" y="3022880"/>
              <a:ext cx="2598218" cy="2598217"/>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115" name="Oval 33"/>
            <p:cNvSpPr/>
            <p:nvPr/>
          </p:nvSpPr>
          <p:spPr>
            <a:xfrm>
              <a:off x="6155817" y="3278613"/>
              <a:ext cx="2598218" cy="2598217"/>
            </a:xfrm>
            <a:prstGeom prst="ellipse">
              <a:avLst/>
            </a:prstGeom>
            <a:noFill/>
            <a:ln w="19050">
              <a:solidFill>
                <a:schemeClr val="tx1">
                  <a:lumMod val="65000"/>
                  <a:lumOff val="3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116" name="Oval 35"/>
            <p:cNvSpPr/>
            <p:nvPr/>
          </p:nvSpPr>
          <p:spPr>
            <a:xfrm>
              <a:off x="5472656" y="3078620"/>
              <a:ext cx="2598218" cy="2598217"/>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117" name="Oval 36"/>
            <p:cNvSpPr/>
            <p:nvPr/>
          </p:nvSpPr>
          <p:spPr>
            <a:xfrm>
              <a:off x="5486591" y="2925335"/>
              <a:ext cx="2598218" cy="2598217"/>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118" name="Oval 40"/>
            <p:cNvSpPr/>
            <p:nvPr/>
          </p:nvSpPr>
          <p:spPr>
            <a:xfrm>
              <a:off x="3693461" y="3053448"/>
              <a:ext cx="2598218" cy="2598217"/>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119" name="Oval 41"/>
            <p:cNvSpPr/>
            <p:nvPr/>
          </p:nvSpPr>
          <p:spPr>
            <a:xfrm>
              <a:off x="3404354" y="2808584"/>
              <a:ext cx="2598218" cy="2598217"/>
            </a:xfrm>
            <a:prstGeom prst="ellipse">
              <a:avLst/>
            </a:prstGeom>
            <a:noFill/>
            <a:ln w="19050">
              <a:solidFill>
                <a:schemeClr val="tx1">
                  <a:lumMod val="65000"/>
                  <a:lumOff val="3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120" name="Oval 42"/>
            <p:cNvSpPr/>
            <p:nvPr/>
          </p:nvSpPr>
          <p:spPr>
            <a:xfrm>
              <a:off x="3831013" y="2900611"/>
              <a:ext cx="2598218" cy="2598217"/>
            </a:xfrm>
            <a:prstGeom prst="ellipse">
              <a:avLst/>
            </a:prstGeom>
            <a:noFill/>
            <a:ln w="19050">
              <a:solidFill>
                <a:schemeClr val="tx1">
                  <a:lumMod val="65000"/>
                  <a:lumOff val="3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121" name="Oval 43"/>
            <p:cNvSpPr/>
            <p:nvPr/>
          </p:nvSpPr>
          <p:spPr>
            <a:xfrm>
              <a:off x="3617043" y="3252134"/>
              <a:ext cx="2598218" cy="2598217"/>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122" name="Oval 44"/>
            <p:cNvSpPr/>
            <p:nvPr/>
          </p:nvSpPr>
          <p:spPr>
            <a:xfrm>
              <a:off x="3510057" y="3191001"/>
              <a:ext cx="2598218" cy="2598217"/>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123" name="Oval 45"/>
            <p:cNvSpPr/>
            <p:nvPr/>
          </p:nvSpPr>
          <p:spPr>
            <a:xfrm>
              <a:off x="3372505" y="3114582"/>
              <a:ext cx="2598218" cy="2598217"/>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124" name="Oval 47"/>
            <p:cNvSpPr/>
            <p:nvPr/>
          </p:nvSpPr>
          <p:spPr>
            <a:xfrm>
              <a:off x="3800447" y="3022880"/>
              <a:ext cx="2598218" cy="2598217"/>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125" name="Oval 48"/>
            <p:cNvSpPr/>
            <p:nvPr/>
          </p:nvSpPr>
          <p:spPr>
            <a:xfrm>
              <a:off x="3884399" y="3278613"/>
              <a:ext cx="2598218" cy="2598217"/>
            </a:xfrm>
            <a:prstGeom prst="ellipse">
              <a:avLst/>
            </a:prstGeom>
            <a:noFill/>
            <a:ln w="19050">
              <a:solidFill>
                <a:schemeClr val="tx1">
                  <a:lumMod val="65000"/>
                  <a:lumOff val="3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126" name="Oval 49"/>
            <p:cNvSpPr/>
            <p:nvPr/>
          </p:nvSpPr>
          <p:spPr>
            <a:xfrm>
              <a:off x="3814382" y="2869595"/>
              <a:ext cx="2598218" cy="2598217"/>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127" name="Oval 52"/>
            <p:cNvSpPr/>
            <p:nvPr/>
          </p:nvSpPr>
          <p:spPr>
            <a:xfrm>
              <a:off x="3939797" y="2995010"/>
              <a:ext cx="2598218" cy="2598217"/>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128" name="Oval 53"/>
            <p:cNvSpPr/>
            <p:nvPr/>
          </p:nvSpPr>
          <p:spPr>
            <a:xfrm>
              <a:off x="3953732" y="2841725"/>
              <a:ext cx="2598218" cy="2598217"/>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r"/>
              <a:endParaRPr lang="en-IN" dirty="0"/>
            </a:p>
          </p:txBody>
        </p:sp>
        <p:sp>
          <p:nvSpPr>
            <p:cNvPr id="129" name="Oval 2"/>
            <p:cNvSpPr/>
            <p:nvPr/>
          </p:nvSpPr>
          <p:spPr>
            <a:xfrm>
              <a:off x="5031849" y="1411313"/>
              <a:ext cx="2017823" cy="1719869"/>
            </a:xfrm>
            <a:prstGeom prst="ellipse">
              <a:avLst/>
            </a:prstGeom>
            <a:gradFill>
              <a:gsLst>
                <a:gs pos="0">
                  <a:schemeClr val="accent3"/>
                </a:gs>
                <a:gs pos="100000">
                  <a:schemeClr val="accent3">
                    <a:lumMod val="75000"/>
                  </a:schemeClr>
                </a:gs>
              </a:gsLst>
              <a:lin ang="5400000" scaled="1"/>
            </a:gradFill>
            <a:ln>
              <a:noFill/>
            </a:ln>
            <a:effectLst>
              <a:outerShdw blurRad="431800" dist="1524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r>
                <a:rPr lang="en-IN" sz="2000" dirty="0" smtClean="0">
                  <a:latin typeface="Arial" pitchFamily="34" charset="0"/>
                  <a:cs typeface="Arial" pitchFamily="34" charset="0"/>
                </a:rPr>
                <a:t>Priorización de Proceso por Puntaje (CM)</a:t>
              </a:r>
              <a:endParaRPr lang="en-IN" sz="2000" dirty="0">
                <a:latin typeface="Arial" pitchFamily="34" charset="0"/>
                <a:cs typeface="Arial" pitchFamily="34" charset="0"/>
              </a:endParaRPr>
            </a:p>
          </p:txBody>
        </p:sp>
        <p:sp>
          <p:nvSpPr>
            <p:cNvPr id="130" name="Oval 3"/>
            <p:cNvSpPr/>
            <p:nvPr/>
          </p:nvSpPr>
          <p:spPr>
            <a:xfrm>
              <a:off x="3979415" y="3499421"/>
              <a:ext cx="2030927" cy="1785869"/>
            </a:xfrm>
            <a:prstGeom prst="ellipse">
              <a:avLst/>
            </a:prstGeom>
            <a:gradFill>
              <a:gsLst>
                <a:gs pos="1000">
                  <a:schemeClr val="accent5">
                    <a:lumMod val="87000"/>
                    <a:lumOff val="13000"/>
                  </a:schemeClr>
                </a:gs>
                <a:gs pos="100000">
                  <a:schemeClr val="accent5">
                    <a:lumMod val="90000"/>
                  </a:schemeClr>
                </a:gs>
              </a:gsLst>
              <a:lin ang="5400000" scaled="1"/>
            </a:gradFill>
            <a:ln>
              <a:noFill/>
            </a:ln>
            <a:effectLst>
              <a:outerShdw blurRad="431800" dist="1524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r>
                <a:rPr lang="en-IN" sz="2000" dirty="0" smtClean="0">
                  <a:latin typeface="Arial" pitchFamily="34" charset="0"/>
                  <a:cs typeface="Arial" pitchFamily="34" charset="0"/>
                </a:rPr>
                <a:t>Necesidades de la DGT</a:t>
              </a:r>
              <a:endParaRPr lang="en-IN" sz="2000" dirty="0">
                <a:latin typeface="Arial" pitchFamily="34" charset="0"/>
                <a:cs typeface="Arial" pitchFamily="34" charset="0"/>
              </a:endParaRPr>
            </a:p>
          </p:txBody>
        </p:sp>
        <p:sp>
          <p:nvSpPr>
            <p:cNvPr id="131" name="Oval 4"/>
            <p:cNvSpPr/>
            <p:nvPr/>
          </p:nvSpPr>
          <p:spPr>
            <a:xfrm>
              <a:off x="6359803" y="3596707"/>
              <a:ext cx="1835805" cy="1716122"/>
            </a:xfrm>
            <a:prstGeom prst="ellipse">
              <a:avLst/>
            </a:prstGeom>
            <a:gradFill>
              <a:gsLst>
                <a:gs pos="1000">
                  <a:schemeClr val="accent4"/>
                </a:gs>
                <a:gs pos="100000">
                  <a:schemeClr val="accent4">
                    <a:lumMod val="70000"/>
                  </a:schemeClr>
                </a:gs>
              </a:gsLst>
              <a:lin ang="5400000" scaled="1"/>
            </a:gradFill>
            <a:ln>
              <a:noFill/>
            </a:ln>
            <a:effectLst>
              <a:outerShdw blurRad="431800" dist="152400" dir="8100000" algn="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r>
                <a:rPr lang="en-IN" sz="2000" dirty="0" smtClean="0">
                  <a:latin typeface="Arial" pitchFamily="34" charset="0"/>
                  <a:cs typeface="Arial" pitchFamily="34" charset="0"/>
                </a:rPr>
                <a:t>Niveles de Capacidad</a:t>
              </a:r>
              <a:endParaRPr lang="en-IN" sz="2000" dirty="0">
                <a:latin typeface="Arial" pitchFamily="34" charset="0"/>
                <a:cs typeface="Arial" pitchFamily="34" charset="0"/>
              </a:endParaRPr>
            </a:p>
          </p:txBody>
        </p:sp>
      </p:grpSp>
      <p:grpSp>
        <p:nvGrpSpPr>
          <p:cNvPr id="80" name="Group 65"/>
          <p:cNvGrpSpPr/>
          <p:nvPr/>
        </p:nvGrpSpPr>
        <p:grpSpPr>
          <a:xfrm>
            <a:off x="8542684" y="1667618"/>
            <a:ext cx="2344011" cy="1295244"/>
            <a:chOff x="8640509" y="1147120"/>
            <a:chExt cx="2752921" cy="1518025"/>
          </a:xfrm>
        </p:grpSpPr>
        <p:cxnSp>
          <p:nvCxnSpPr>
            <p:cNvPr id="93" name="Straight Connector 57"/>
            <p:cNvCxnSpPr/>
            <p:nvPr/>
          </p:nvCxnSpPr>
          <p:spPr>
            <a:xfrm>
              <a:off x="8640509" y="1147120"/>
              <a:ext cx="0" cy="1518025"/>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63"/>
            <p:cNvCxnSpPr/>
            <p:nvPr/>
          </p:nvCxnSpPr>
          <p:spPr>
            <a:xfrm>
              <a:off x="8640509" y="1147120"/>
              <a:ext cx="2752921"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81" name="TextBox 58"/>
          <p:cNvSpPr txBox="1"/>
          <p:nvPr/>
        </p:nvSpPr>
        <p:spPr>
          <a:xfrm>
            <a:off x="8614692" y="2288443"/>
            <a:ext cx="2738875" cy="954107"/>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400" kern="0" dirty="0" smtClean="0">
                <a:solidFill>
                  <a:schemeClr val="bg1">
                    <a:lumMod val="65000"/>
                  </a:schemeClr>
                </a:solidFill>
                <a:latin typeface="Arial" pitchFamily="34" charset="0"/>
                <a:cs typeface="Arial" pitchFamily="34" charset="0"/>
              </a:rPr>
              <a:t> A partir de la cascada de metas se obtiene los puntajes después de la evaluación, seleccionando 15 (valor mayor al promedio)</a:t>
            </a:r>
            <a:endParaRPr lang="en-US" sz="1400" kern="0" dirty="0">
              <a:solidFill>
                <a:schemeClr val="bg1">
                  <a:lumMod val="65000"/>
                </a:schemeClr>
              </a:solidFill>
              <a:latin typeface="Arial" pitchFamily="34" charset="0"/>
              <a:cs typeface="Arial" pitchFamily="34" charset="0"/>
            </a:endParaRPr>
          </a:p>
        </p:txBody>
      </p:sp>
      <p:sp>
        <p:nvSpPr>
          <p:cNvPr id="82" name="TextBox 59"/>
          <p:cNvSpPr txBox="1"/>
          <p:nvPr/>
        </p:nvSpPr>
        <p:spPr>
          <a:xfrm>
            <a:off x="8749856" y="1628800"/>
            <a:ext cx="2063794" cy="461665"/>
          </a:xfrm>
          <a:prstGeom prst="rect">
            <a:avLst/>
          </a:prstGeom>
          <a:noFill/>
        </p:spPr>
        <p:txBody>
          <a:bodyPr wrap="square" rtlCol="0" anchor="b">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IN" b="1" dirty="0" smtClean="0">
                <a:solidFill>
                  <a:schemeClr val="accent3"/>
                </a:solidFill>
              </a:rPr>
              <a:t>PASO </a:t>
            </a:r>
            <a:r>
              <a:rPr lang="en-IN" b="1" dirty="0">
                <a:solidFill>
                  <a:schemeClr val="accent3"/>
                </a:solidFill>
              </a:rPr>
              <a:t>1</a:t>
            </a:r>
          </a:p>
        </p:txBody>
      </p:sp>
      <p:sp>
        <p:nvSpPr>
          <p:cNvPr id="83" name="TextBox 67"/>
          <p:cNvSpPr txBox="1"/>
          <p:nvPr/>
        </p:nvSpPr>
        <p:spPr>
          <a:xfrm>
            <a:off x="9435425" y="5818802"/>
            <a:ext cx="2058549" cy="954107"/>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400" kern="0" dirty="0" smtClean="0">
                <a:solidFill>
                  <a:schemeClr val="bg1">
                    <a:lumMod val="65000"/>
                  </a:schemeClr>
                </a:solidFill>
                <a:latin typeface="Arial" pitchFamily="34" charset="0"/>
                <a:cs typeface="Arial" pitchFamily="34" charset="0"/>
              </a:rPr>
              <a:t>Logros parcialmente alcanzados</a:t>
            </a:r>
            <a:r>
              <a:rPr lang="en-US" sz="1400" kern="0" dirty="0">
                <a:solidFill>
                  <a:schemeClr val="bg1">
                    <a:lumMod val="65000"/>
                  </a:schemeClr>
                </a:solidFill>
                <a:latin typeface="Arial" pitchFamily="34" charset="0"/>
                <a:cs typeface="Arial" pitchFamily="34" charset="0"/>
              </a:rPr>
              <a:t> </a:t>
            </a:r>
            <a:r>
              <a:rPr lang="en-US" sz="1400" kern="0" dirty="0" smtClean="0">
                <a:solidFill>
                  <a:schemeClr val="bg1">
                    <a:lumMod val="65000"/>
                  </a:schemeClr>
                </a:solidFill>
                <a:latin typeface="Arial" pitchFamily="34" charset="0"/>
                <a:cs typeface="Arial" pitchFamily="34" charset="0"/>
              </a:rPr>
              <a:t>de los procesos priorizados en la cascada de metas </a:t>
            </a:r>
            <a:endParaRPr lang="en-US" sz="1400" kern="0" dirty="0">
              <a:solidFill>
                <a:schemeClr val="bg1">
                  <a:lumMod val="65000"/>
                </a:schemeClr>
              </a:solidFill>
              <a:latin typeface="Arial" pitchFamily="34" charset="0"/>
              <a:cs typeface="Arial" pitchFamily="34" charset="0"/>
            </a:endParaRPr>
          </a:p>
        </p:txBody>
      </p:sp>
      <p:sp>
        <p:nvSpPr>
          <p:cNvPr id="84" name="TextBox 68"/>
          <p:cNvSpPr txBox="1"/>
          <p:nvPr/>
        </p:nvSpPr>
        <p:spPr>
          <a:xfrm>
            <a:off x="9430181" y="5182760"/>
            <a:ext cx="2063794" cy="461665"/>
          </a:xfrm>
          <a:prstGeom prst="rect">
            <a:avLst/>
          </a:prstGeom>
          <a:noFill/>
        </p:spPr>
        <p:txBody>
          <a:bodyPr wrap="square" rtlCol="0" anchor="b">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IN" b="1" dirty="0" smtClean="0">
                <a:solidFill>
                  <a:schemeClr val="accent4"/>
                </a:solidFill>
              </a:rPr>
              <a:t>PASO </a:t>
            </a:r>
            <a:r>
              <a:rPr lang="en-IN" b="1" dirty="0">
                <a:solidFill>
                  <a:schemeClr val="accent4"/>
                </a:solidFill>
              </a:rPr>
              <a:t>2</a:t>
            </a:r>
          </a:p>
        </p:txBody>
      </p:sp>
      <p:grpSp>
        <p:nvGrpSpPr>
          <p:cNvPr id="85" name="Group 69"/>
          <p:cNvGrpSpPr/>
          <p:nvPr/>
        </p:nvGrpSpPr>
        <p:grpSpPr>
          <a:xfrm>
            <a:off x="9223009" y="5221578"/>
            <a:ext cx="2344011" cy="1295244"/>
            <a:chOff x="8640509" y="1147120"/>
            <a:chExt cx="2752921" cy="1518025"/>
          </a:xfrm>
        </p:grpSpPr>
        <p:cxnSp>
          <p:nvCxnSpPr>
            <p:cNvPr id="91" name="Straight Connector 70"/>
            <p:cNvCxnSpPr/>
            <p:nvPr/>
          </p:nvCxnSpPr>
          <p:spPr>
            <a:xfrm>
              <a:off x="8640509" y="1147120"/>
              <a:ext cx="0" cy="1518025"/>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71"/>
            <p:cNvCxnSpPr/>
            <p:nvPr/>
          </p:nvCxnSpPr>
          <p:spPr>
            <a:xfrm>
              <a:off x="8640509" y="1147120"/>
              <a:ext cx="2752921"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86" name="TextBox 79"/>
          <p:cNvSpPr txBox="1"/>
          <p:nvPr/>
        </p:nvSpPr>
        <p:spPr>
          <a:xfrm>
            <a:off x="648881" y="4059649"/>
            <a:ext cx="2058549" cy="1169551"/>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r"/>
            <a:r>
              <a:rPr lang="en-US" sz="1400" kern="0" dirty="0" smtClean="0">
                <a:solidFill>
                  <a:schemeClr val="bg1">
                    <a:lumMod val="65000"/>
                  </a:schemeClr>
                </a:solidFill>
                <a:latin typeface="Arial" pitchFamily="34" charset="0"/>
                <a:cs typeface="Arial" pitchFamily="34" charset="0"/>
              </a:rPr>
              <a:t>-Implementación a corto plazo</a:t>
            </a:r>
          </a:p>
          <a:p>
            <a:pPr marL="285750" indent="-285750" algn="r">
              <a:buFontTx/>
              <a:buChar char="-"/>
            </a:pPr>
            <a:r>
              <a:rPr lang="en-US" sz="1400" kern="0" dirty="0" smtClean="0">
                <a:solidFill>
                  <a:schemeClr val="bg1">
                    <a:lumMod val="65000"/>
                  </a:schemeClr>
                </a:solidFill>
                <a:latin typeface="Arial" pitchFamily="34" charset="0"/>
                <a:cs typeface="Arial" pitchFamily="34" charset="0"/>
              </a:rPr>
              <a:t>Presupuesto</a:t>
            </a:r>
          </a:p>
          <a:p>
            <a:pPr algn="r"/>
            <a:r>
              <a:rPr lang="en-US" sz="1400" kern="0" dirty="0" smtClean="0">
                <a:solidFill>
                  <a:schemeClr val="bg1">
                    <a:lumMod val="65000"/>
                  </a:schemeClr>
                </a:solidFill>
                <a:latin typeface="Arial" pitchFamily="34" charset="0"/>
                <a:cs typeface="Arial" pitchFamily="34" charset="0"/>
              </a:rPr>
              <a:t>- Mínimo tiempo para empezar ejecución</a:t>
            </a:r>
            <a:endParaRPr lang="en-US" sz="1400" kern="0" dirty="0">
              <a:solidFill>
                <a:schemeClr val="bg1">
                  <a:lumMod val="65000"/>
                </a:schemeClr>
              </a:solidFill>
              <a:latin typeface="Arial" pitchFamily="34" charset="0"/>
              <a:cs typeface="Arial" pitchFamily="34" charset="0"/>
            </a:endParaRPr>
          </a:p>
        </p:txBody>
      </p:sp>
      <p:sp>
        <p:nvSpPr>
          <p:cNvPr id="87" name="TextBox 80"/>
          <p:cNvSpPr txBox="1"/>
          <p:nvPr/>
        </p:nvSpPr>
        <p:spPr>
          <a:xfrm>
            <a:off x="643637" y="3423607"/>
            <a:ext cx="2063794" cy="461665"/>
          </a:xfrm>
          <a:prstGeom prst="rect">
            <a:avLst/>
          </a:prstGeom>
          <a:noFill/>
        </p:spPr>
        <p:txBody>
          <a:bodyPr wrap="square" rtlCol="0" anchor="b">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r"/>
            <a:r>
              <a:rPr lang="en-IN" b="1" dirty="0" smtClean="0">
                <a:solidFill>
                  <a:schemeClr val="accent5"/>
                </a:solidFill>
              </a:rPr>
              <a:t>PASO </a:t>
            </a:r>
            <a:r>
              <a:rPr lang="en-IN" b="1" dirty="0">
                <a:solidFill>
                  <a:schemeClr val="accent5"/>
                </a:solidFill>
              </a:rPr>
              <a:t>3</a:t>
            </a:r>
          </a:p>
        </p:txBody>
      </p:sp>
      <p:grpSp>
        <p:nvGrpSpPr>
          <p:cNvPr id="88" name="Group 76"/>
          <p:cNvGrpSpPr/>
          <p:nvPr/>
        </p:nvGrpSpPr>
        <p:grpSpPr>
          <a:xfrm flipH="1">
            <a:off x="621804" y="3462425"/>
            <a:ext cx="2344011" cy="1295244"/>
            <a:chOff x="8640509" y="1147120"/>
            <a:chExt cx="2752921" cy="1518025"/>
          </a:xfrm>
        </p:grpSpPr>
        <p:cxnSp>
          <p:nvCxnSpPr>
            <p:cNvPr id="89" name="Straight Connector 77"/>
            <p:cNvCxnSpPr/>
            <p:nvPr/>
          </p:nvCxnSpPr>
          <p:spPr>
            <a:xfrm>
              <a:off x="8640509" y="1147120"/>
              <a:ext cx="0" cy="1518025"/>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78"/>
            <p:cNvCxnSpPr/>
            <p:nvPr/>
          </p:nvCxnSpPr>
          <p:spPr>
            <a:xfrm>
              <a:off x="8640509" y="1147120"/>
              <a:ext cx="2752921"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913017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333772" y="980728"/>
            <a:ext cx="769472" cy="800192"/>
            <a:chOff x="256026" y="1340769"/>
            <a:chExt cx="769472" cy="800192"/>
          </a:xfrm>
        </p:grpSpPr>
        <p:sp>
          <p:nvSpPr>
            <p:cNvPr id="3" name="2 Elipse"/>
            <p:cNvSpPr/>
            <p:nvPr/>
          </p:nvSpPr>
          <p:spPr>
            <a:xfrm>
              <a:off x="256026" y="1340769"/>
              <a:ext cx="769472" cy="800192"/>
            </a:xfrm>
            <a:prstGeom prst="ellipse">
              <a:avLst/>
            </a:prstGeom>
            <a:solidFill>
              <a:schemeClr val="tx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21" name="Group 2">
              <a:extLst>
                <a:ext uri="{FF2B5EF4-FFF2-40B4-BE49-F238E27FC236}">
                  <a16:creationId xmlns:a16="http://schemas.microsoft.com/office/drawing/2014/main" xmlns="" id="{70281410-65C9-45D1-AC64-9ACB0DD583F2}"/>
                </a:ext>
              </a:extLst>
            </p:cNvPr>
            <p:cNvGrpSpPr/>
            <p:nvPr/>
          </p:nvGrpSpPr>
          <p:grpSpPr>
            <a:xfrm>
              <a:off x="342135" y="1412776"/>
              <a:ext cx="639709" cy="645301"/>
              <a:chOff x="5656626" y="1879755"/>
              <a:chExt cx="842875" cy="842875"/>
            </a:xfrm>
          </p:grpSpPr>
          <p:sp>
            <p:nvSpPr>
              <p:cNvPr id="22" name="Oval 13">
                <a:extLst>
                  <a:ext uri="{FF2B5EF4-FFF2-40B4-BE49-F238E27FC236}">
                    <a16:creationId xmlns:a16="http://schemas.microsoft.com/office/drawing/2014/main" xmlns="" id="{808D632D-7C9F-4418-8026-04FDD015655E}"/>
                  </a:ext>
                </a:extLst>
              </p:cNvPr>
              <p:cNvSpPr/>
              <p:nvPr/>
            </p:nvSpPr>
            <p:spPr>
              <a:xfrm>
                <a:off x="5656626" y="1879755"/>
                <a:ext cx="842875" cy="842875"/>
              </a:xfrm>
              <a:prstGeom prst="ellipse">
                <a:avLst/>
              </a:prstGeom>
              <a:gradFill flip="none" rotWithShape="1">
                <a:gsLst>
                  <a:gs pos="0">
                    <a:schemeClr val="bg1"/>
                  </a:gs>
                  <a:gs pos="100000">
                    <a:schemeClr val="bg1">
                      <a:lumMod val="85000"/>
                    </a:schemeClr>
                  </a:gs>
                </a:gsLst>
                <a:lin ang="2700000" scaled="1"/>
                <a:tileRect/>
              </a:gradFill>
              <a:ln>
                <a:noFill/>
              </a:ln>
              <a:effectLst>
                <a:outerShdw blurRad="127000" dist="381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3" name="Group 69">
                <a:extLst>
                  <a:ext uri="{FF2B5EF4-FFF2-40B4-BE49-F238E27FC236}">
                    <a16:creationId xmlns:a16="http://schemas.microsoft.com/office/drawing/2014/main" xmlns="" id="{630C2D12-1E85-4E7E-8B8C-DA426CE10EC0}"/>
                  </a:ext>
                </a:extLst>
              </p:cNvPr>
              <p:cNvGrpSpPr/>
              <p:nvPr/>
            </p:nvGrpSpPr>
            <p:grpSpPr>
              <a:xfrm>
                <a:off x="5840692" y="2071079"/>
                <a:ext cx="455643" cy="453977"/>
                <a:chOff x="909638" y="1681163"/>
                <a:chExt cx="868362" cy="865187"/>
              </a:xfrm>
              <a:solidFill>
                <a:schemeClr val="tx1">
                  <a:lumMod val="85000"/>
                  <a:lumOff val="15000"/>
                </a:schemeClr>
              </a:solidFill>
            </p:grpSpPr>
            <p:sp>
              <p:nvSpPr>
                <p:cNvPr id="25" name="Freeform 14">
                  <a:extLst>
                    <a:ext uri="{FF2B5EF4-FFF2-40B4-BE49-F238E27FC236}">
                      <a16:creationId xmlns:a16="http://schemas.microsoft.com/office/drawing/2014/main" xmlns="" id="{DEDED7FA-273F-419F-9157-4C4C54043BE5}"/>
                    </a:ext>
                  </a:extLst>
                </p:cNvPr>
                <p:cNvSpPr>
                  <a:spLocks/>
                </p:cNvSpPr>
                <p:nvPr/>
              </p:nvSpPr>
              <p:spPr bwMode="auto">
                <a:xfrm>
                  <a:off x="1112838" y="2489200"/>
                  <a:ext cx="433387" cy="57150"/>
                </a:xfrm>
                <a:custGeom>
                  <a:avLst/>
                  <a:gdLst>
                    <a:gd name="T0" fmla="*/ 2900 w 3000"/>
                    <a:gd name="T1" fmla="*/ 0 h 400"/>
                    <a:gd name="T2" fmla="*/ 100 w 3000"/>
                    <a:gd name="T3" fmla="*/ 0 h 400"/>
                    <a:gd name="T4" fmla="*/ 0 w 3000"/>
                    <a:gd name="T5" fmla="*/ 100 h 400"/>
                    <a:gd name="T6" fmla="*/ 0 w 3000"/>
                    <a:gd name="T7" fmla="*/ 300 h 400"/>
                    <a:gd name="T8" fmla="*/ 100 w 3000"/>
                    <a:gd name="T9" fmla="*/ 400 h 400"/>
                    <a:gd name="T10" fmla="*/ 200 w 3000"/>
                    <a:gd name="T11" fmla="*/ 300 h 400"/>
                    <a:gd name="T12" fmla="*/ 200 w 3000"/>
                    <a:gd name="T13" fmla="*/ 200 h 400"/>
                    <a:gd name="T14" fmla="*/ 2900 w 3000"/>
                    <a:gd name="T15" fmla="*/ 200 h 400"/>
                    <a:gd name="T16" fmla="*/ 3000 w 3000"/>
                    <a:gd name="T17" fmla="*/ 100 h 400"/>
                    <a:gd name="T18" fmla="*/ 2900 w 3000"/>
                    <a:gd name="T19"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0" h="400">
                      <a:moveTo>
                        <a:pt x="2900" y="0"/>
                      </a:moveTo>
                      <a:cubicBezTo>
                        <a:pt x="100" y="0"/>
                        <a:pt x="100" y="0"/>
                        <a:pt x="100" y="0"/>
                      </a:cubicBezTo>
                      <a:cubicBezTo>
                        <a:pt x="45" y="0"/>
                        <a:pt x="0" y="45"/>
                        <a:pt x="0" y="100"/>
                      </a:cubicBezTo>
                      <a:cubicBezTo>
                        <a:pt x="0" y="300"/>
                        <a:pt x="0" y="300"/>
                        <a:pt x="0" y="300"/>
                      </a:cubicBezTo>
                      <a:cubicBezTo>
                        <a:pt x="0" y="355"/>
                        <a:pt x="45" y="400"/>
                        <a:pt x="100" y="400"/>
                      </a:cubicBezTo>
                      <a:cubicBezTo>
                        <a:pt x="155" y="400"/>
                        <a:pt x="200" y="355"/>
                        <a:pt x="200" y="300"/>
                      </a:cubicBezTo>
                      <a:cubicBezTo>
                        <a:pt x="200" y="200"/>
                        <a:pt x="200" y="200"/>
                        <a:pt x="200" y="200"/>
                      </a:cubicBezTo>
                      <a:cubicBezTo>
                        <a:pt x="2900" y="200"/>
                        <a:pt x="2900" y="200"/>
                        <a:pt x="2900" y="200"/>
                      </a:cubicBezTo>
                      <a:cubicBezTo>
                        <a:pt x="2955" y="200"/>
                        <a:pt x="3000" y="155"/>
                        <a:pt x="3000" y="100"/>
                      </a:cubicBezTo>
                      <a:cubicBezTo>
                        <a:pt x="3000" y="45"/>
                        <a:pt x="2955" y="0"/>
                        <a:pt x="29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6" name="Freeform 15">
                  <a:extLst>
                    <a:ext uri="{FF2B5EF4-FFF2-40B4-BE49-F238E27FC236}">
                      <a16:creationId xmlns:a16="http://schemas.microsoft.com/office/drawing/2014/main" xmlns="" id="{4FF3DF2E-FE84-439C-9FDC-36F715B06291}"/>
                    </a:ext>
                  </a:extLst>
                </p:cNvPr>
                <p:cNvSpPr>
                  <a:spLocks noEditPoints="1"/>
                </p:cNvSpPr>
                <p:nvPr/>
              </p:nvSpPr>
              <p:spPr bwMode="auto">
                <a:xfrm>
                  <a:off x="1228725" y="1941513"/>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0" name="Freeform 16">
                  <a:extLst>
                    <a:ext uri="{FF2B5EF4-FFF2-40B4-BE49-F238E27FC236}">
                      <a16:creationId xmlns:a16="http://schemas.microsoft.com/office/drawing/2014/main" xmlns="" id="{FF03A6A4-E9D0-48F4-A1B4-806C231A38A2}"/>
                    </a:ext>
                  </a:extLst>
                </p:cNvPr>
                <p:cNvSpPr>
                  <a:spLocks/>
                </p:cNvSpPr>
                <p:nvPr/>
              </p:nvSpPr>
              <p:spPr bwMode="auto">
                <a:xfrm>
                  <a:off x="909638" y="1854200"/>
                  <a:ext cx="203200" cy="317500"/>
                </a:xfrm>
                <a:custGeom>
                  <a:avLst/>
                  <a:gdLst>
                    <a:gd name="T0" fmla="*/ 1300 w 1400"/>
                    <a:gd name="T1" fmla="*/ 0 h 2200"/>
                    <a:gd name="T2" fmla="*/ 100 w 1400"/>
                    <a:gd name="T3" fmla="*/ 0 h 2200"/>
                    <a:gd name="T4" fmla="*/ 0 w 1400"/>
                    <a:gd name="T5" fmla="*/ 100 h 2200"/>
                    <a:gd name="T6" fmla="*/ 0 w 1400"/>
                    <a:gd name="T7" fmla="*/ 2100 h 2200"/>
                    <a:gd name="T8" fmla="*/ 100 w 1400"/>
                    <a:gd name="T9" fmla="*/ 2200 h 2200"/>
                    <a:gd name="T10" fmla="*/ 200 w 1400"/>
                    <a:gd name="T11" fmla="*/ 2100 h 2200"/>
                    <a:gd name="T12" fmla="*/ 200 w 1400"/>
                    <a:gd name="T13" fmla="*/ 200 h 2200"/>
                    <a:gd name="T14" fmla="*/ 1300 w 1400"/>
                    <a:gd name="T15" fmla="*/ 200 h 2200"/>
                    <a:gd name="T16" fmla="*/ 1400 w 1400"/>
                    <a:gd name="T17" fmla="*/ 100 h 2200"/>
                    <a:gd name="T18" fmla="*/ 1300 w 1400"/>
                    <a:gd name="T19" fmla="*/ 0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0" h="2200">
                      <a:moveTo>
                        <a:pt x="1300" y="0"/>
                      </a:moveTo>
                      <a:cubicBezTo>
                        <a:pt x="100" y="0"/>
                        <a:pt x="100" y="0"/>
                        <a:pt x="100" y="0"/>
                      </a:cubicBezTo>
                      <a:cubicBezTo>
                        <a:pt x="45" y="0"/>
                        <a:pt x="0" y="45"/>
                        <a:pt x="0" y="100"/>
                      </a:cubicBezTo>
                      <a:cubicBezTo>
                        <a:pt x="0" y="2100"/>
                        <a:pt x="0" y="2100"/>
                        <a:pt x="0" y="2100"/>
                      </a:cubicBezTo>
                      <a:cubicBezTo>
                        <a:pt x="0" y="2155"/>
                        <a:pt x="45" y="2200"/>
                        <a:pt x="100" y="2200"/>
                      </a:cubicBezTo>
                      <a:cubicBezTo>
                        <a:pt x="155" y="2200"/>
                        <a:pt x="200" y="2155"/>
                        <a:pt x="200" y="2100"/>
                      </a:cubicBezTo>
                      <a:cubicBezTo>
                        <a:pt x="200" y="200"/>
                        <a:pt x="200" y="200"/>
                        <a:pt x="200" y="200"/>
                      </a:cubicBezTo>
                      <a:cubicBezTo>
                        <a:pt x="1300" y="200"/>
                        <a:pt x="1300" y="200"/>
                        <a:pt x="1300" y="200"/>
                      </a:cubicBezTo>
                      <a:cubicBezTo>
                        <a:pt x="1355" y="200"/>
                        <a:pt x="1400" y="155"/>
                        <a:pt x="1400" y="100"/>
                      </a:cubicBezTo>
                      <a:cubicBezTo>
                        <a:pt x="1400" y="45"/>
                        <a:pt x="1355" y="0"/>
                        <a:pt x="13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1" name="Freeform 17">
                  <a:extLst>
                    <a:ext uri="{FF2B5EF4-FFF2-40B4-BE49-F238E27FC236}">
                      <a16:creationId xmlns:a16="http://schemas.microsoft.com/office/drawing/2014/main" xmlns="" id="{1D16B4EF-2447-4E8B-A0DB-1FF540DC2347}"/>
                    </a:ext>
                  </a:extLst>
                </p:cNvPr>
                <p:cNvSpPr>
                  <a:spLocks noEditPoints="1"/>
                </p:cNvSpPr>
                <p:nvPr/>
              </p:nvSpPr>
              <p:spPr bwMode="auto">
                <a:xfrm>
                  <a:off x="1604963" y="2287588"/>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2" name="Freeform 18">
                  <a:extLst>
                    <a:ext uri="{FF2B5EF4-FFF2-40B4-BE49-F238E27FC236}">
                      <a16:creationId xmlns:a16="http://schemas.microsoft.com/office/drawing/2014/main" xmlns="" id="{70B8129A-F634-46FD-8E8F-2DD157E40E3B}"/>
                    </a:ext>
                  </a:extLst>
                </p:cNvPr>
                <p:cNvSpPr>
                  <a:spLocks noEditPoints="1"/>
                </p:cNvSpPr>
                <p:nvPr/>
              </p:nvSpPr>
              <p:spPr bwMode="auto">
                <a:xfrm>
                  <a:off x="909638" y="2200275"/>
                  <a:ext cx="144462" cy="346075"/>
                </a:xfrm>
                <a:custGeom>
                  <a:avLst/>
                  <a:gdLst>
                    <a:gd name="T0" fmla="*/ 500 w 1000"/>
                    <a:gd name="T1" fmla="*/ 0 h 2400"/>
                    <a:gd name="T2" fmla="*/ 0 w 1000"/>
                    <a:gd name="T3" fmla="*/ 1300 h 2400"/>
                    <a:gd name="T4" fmla="*/ 400 w 1000"/>
                    <a:gd name="T5" fmla="*/ 1790 h 2400"/>
                    <a:gd name="T6" fmla="*/ 400 w 1000"/>
                    <a:gd name="T7" fmla="*/ 2300 h 2400"/>
                    <a:gd name="T8" fmla="*/ 500 w 1000"/>
                    <a:gd name="T9" fmla="*/ 2400 h 2400"/>
                    <a:gd name="T10" fmla="*/ 600 w 1000"/>
                    <a:gd name="T11" fmla="*/ 2300 h 2400"/>
                    <a:gd name="T12" fmla="*/ 600 w 1000"/>
                    <a:gd name="T13" fmla="*/ 1790 h 2400"/>
                    <a:gd name="T14" fmla="*/ 1000 w 1000"/>
                    <a:gd name="T15" fmla="*/ 1300 h 2400"/>
                    <a:gd name="T16" fmla="*/ 500 w 1000"/>
                    <a:gd name="T17" fmla="*/ 0 h 2400"/>
                    <a:gd name="T18" fmla="*/ 500 w 1000"/>
                    <a:gd name="T19" fmla="*/ 1600 h 2400"/>
                    <a:gd name="T20" fmla="*/ 200 w 1000"/>
                    <a:gd name="T21" fmla="*/ 1300 h 2400"/>
                    <a:gd name="T22" fmla="*/ 500 w 1000"/>
                    <a:gd name="T23" fmla="*/ 200 h 2400"/>
                    <a:gd name="T24" fmla="*/ 800 w 1000"/>
                    <a:gd name="T25" fmla="*/ 1300 h 2400"/>
                    <a:gd name="T26" fmla="*/ 500 w 1000"/>
                    <a:gd name="T27" fmla="*/ 1600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2400">
                      <a:moveTo>
                        <a:pt x="500" y="0"/>
                      </a:moveTo>
                      <a:cubicBezTo>
                        <a:pt x="6" y="0"/>
                        <a:pt x="0" y="1287"/>
                        <a:pt x="0" y="1300"/>
                      </a:cubicBezTo>
                      <a:cubicBezTo>
                        <a:pt x="0" y="1541"/>
                        <a:pt x="172" y="1743"/>
                        <a:pt x="400" y="1790"/>
                      </a:cubicBezTo>
                      <a:cubicBezTo>
                        <a:pt x="400" y="2300"/>
                        <a:pt x="400" y="2300"/>
                        <a:pt x="400" y="2300"/>
                      </a:cubicBezTo>
                      <a:cubicBezTo>
                        <a:pt x="400" y="2355"/>
                        <a:pt x="445" y="2400"/>
                        <a:pt x="500" y="2400"/>
                      </a:cubicBezTo>
                      <a:cubicBezTo>
                        <a:pt x="555" y="2400"/>
                        <a:pt x="600" y="2355"/>
                        <a:pt x="600" y="2300"/>
                      </a:cubicBezTo>
                      <a:cubicBezTo>
                        <a:pt x="600" y="1790"/>
                        <a:pt x="600" y="1790"/>
                        <a:pt x="600" y="1790"/>
                      </a:cubicBezTo>
                      <a:cubicBezTo>
                        <a:pt x="828" y="1743"/>
                        <a:pt x="1000" y="1541"/>
                        <a:pt x="1000" y="1300"/>
                      </a:cubicBezTo>
                      <a:cubicBezTo>
                        <a:pt x="1000" y="1287"/>
                        <a:pt x="994" y="0"/>
                        <a:pt x="500" y="0"/>
                      </a:cubicBezTo>
                      <a:close/>
                      <a:moveTo>
                        <a:pt x="500" y="1600"/>
                      </a:moveTo>
                      <a:cubicBezTo>
                        <a:pt x="335" y="1600"/>
                        <a:pt x="200" y="1465"/>
                        <a:pt x="200" y="1300"/>
                      </a:cubicBezTo>
                      <a:cubicBezTo>
                        <a:pt x="200" y="802"/>
                        <a:pt x="334" y="200"/>
                        <a:pt x="500" y="200"/>
                      </a:cubicBezTo>
                      <a:cubicBezTo>
                        <a:pt x="666" y="200"/>
                        <a:pt x="800" y="802"/>
                        <a:pt x="800" y="1300"/>
                      </a:cubicBezTo>
                      <a:cubicBezTo>
                        <a:pt x="800" y="1465"/>
                        <a:pt x="665" y="1600"/>
                        <a:pt x="500" y="1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3" name="Freeform 19">
                  <a:extLst>
                    <a:ext uri="{FF2B5EF4-FFF2-40B4-BE49-F238E27FC236}">
                      <a16:creationId xmlns:a16="http://schemas.microsoft.com/office/drawing/2014/main" xmlns="" id="{CFDF85DF-FEEC-4392-9B37-A8D0DF812229}"/>
                    </a:ext>
                  </a:extLst>
                </p:cNvPr>
                <p:cNvSpPr>
                  <a:spLocks/>
                </p:cNvSpPr>
                <p:nvPr/>
              </p:nvSpPr>
              <p:spPr bwMode="auto">
                <a:xfrm>
                  <a:off x="996950" y="2114550"/>
                  <a:ext cx="87312" cy="114300"/>
                </a:xfrm>
                <a:custGeom>
                  <a:avLst/>
                  <a:gdLst>
                    <a:gd name="T0" fmla="*/ 500 w 600"/>
                    <a:gd name="T1" fmla="*/ 0 h 800"/>
                    <a:gd name="T2" fmla="*/ 100 w 600"/>
                    <a:gd name="T3" fmla="*/ 0 h 800"/>
                    <a:gd name="T4" fmla="*/ 0 w 600"/>
                    <a:gd name="T5" fmla="*/ 100 h 800"/>
                    <a:gd name="T6" fmla="*/ 0 w 600"/>
                    <a:gd name="T7" fmla="*/ 300 h 800"/>
                    <a:gd name="T8" fmla="*/ 100 w 600"/>
                    <a:gd name="T9" fmla="*/ 400 h 800"/>
                    <a:gd name="T10" fmla="*/ 200 w 600"/>
                    <a:gd name="T11" fmla="*/ 300 h 800"/>
                    <a:gd name="T12" fmla="*/ 200 w 600"/>
                    <a:gd name="T13" fmla="*/ 200 h 800"/>
                    <a:gd name="T14" fmla="*/ 400 w 600"/>
                    <a:gd name="T15" fmla="*/ 200 h 800"/>
                    <a:gd name="T16" fmla="*/ 400 w 600"/>
                    <a:gd name="T17" fmla="*/ 700 h 800"/>
                    <a:gd name="T18" fmla="*/ 500 w 600"/>
                    <a:gd name="T19" fmla="*/ 800 h 800"/>
                    <a:gd name="T20" fmla="*/ 600 w 600"/>
                    <a:gd name="T21" fmla="*/ 700 h 800"/>
                    <a:gd name="T22" fmla="*/ 600 w 600"/>
                    <a:gd name="T23" fmla="*/ 100 h 800"/>
                    <a:gd name="T24" fmla="*/ 500 w 600"/>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800">
                      <a:moveTo>
                        <a:pt x="500" y="0"/>
                      </a:moveTo>
                      <a:cubicBezTo>
                        <a:pt x="100" y="0"/>
                        <a:pt x="100" y="0"/>
                        <a:pt x="100" y="0"/>
                      </a:cubicBezTo>
                      <a:cubicBezTo>
                        <a:pt x="45" y="0"/>
                        <a:pt x="0" y="45"/>
                        <a:pt x="0" y="100"/>
                      </a:cubicBezTo>
                      <a:cubicBezTo>
                        <a:pt x="0" y="300"/>
                        <a:pt x="0" y="300"/>
                        <a:pt x="0" y="300"/>
                      </a:cubicBezTo>
                      <a:cubicBezTo>
                        <a:pt x="0" y="355"/>
                        <a:pt x="45" y="400"/>
                        <a:pt x="100" y="400"/>
                      </a:cubicBezTo>
                      <a:cubicBezTo>
                        <a:pt x="155" y="400"/>
                        <a:pt x="200" y="355"/>
                        <a:pt x="200" y="300"/>
                      </a:cubicBezTo>
                      <a:cubicBezTo>
                        <a:pt x="200" y="200"/>
                        <a:pt x="200" y="200"/>
                        <a:pt x="200" y="200"/>
                      </a:cubicBezTo>
                      <a:cubicBezTo>
                        <a:pt x="400" y="200"/>
                        <a:pt x="400" y="200"/>
                        <a:pt x="400" y="200"/>
                      </a:cubicBezTo>
                      <a:cubicBezTo>
                        <a:pt x="400" y="700"/>
                        <a:pt x="400" y="700"/>
                        <a:pt x="400" y="700"/>
                      </a:cubicBezTo>
                      <a:cubicBezTo>
                        <a:pt x="400" y="755"/>
                        <a:pt x="445" y="800"/>
                        <a:pt x="500" y="800"/>
                      </a:cubicBezTo>
                      <a:cubicBezTo>
                        <a:pt x="555" y="800"/>
                        <a:pt x="600" y="755"/>
                        <a:pt x="600" y="700"/>
                      </a:cubicBezTo>
                      <a:cubicBezTo>
                        <a:pt x="600" y="100"/>
                        <a:pt x="600" y="100"/>
                        <a:pt x="600" y="100"/>
                      </a:cubicBezTo>
                      <a:cubicBezTo>
                        <a:pt x="600" y="45"/>
                        <a:pt x="555" y="0"/>
                        <a:pt x="5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4" name="Freeform 20">
                  <a:extLst>
                    <a:ext uri="{FF2B5EF4-FFF2-40B4-BE49-F238E27FC236}">
                      <a16:creationId xmlns:a16="http://schemas.microsoft.com/office/drawing/2014/main" xmlns="" id="{C6B7E757-F657-4C8D-837A-D0E67F27ED5B}"/>
                    </a:ext>
                  </a:extLst>
                </p:cNvPr>
                <p:cNvSpPr>
                  <a:spLocks noEditPoints="1"/>
                </p:cNvSpPr>
                <p:nvPr/>
              </p:nvSpPr>
              <p:spPr bwMode="auto">
                <a:xfrm>
                  <a:off x="1604963" y="1941513"/>
                  <a:ext cx="85725"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5" name="Freeform 21">
                  <a:extLst>
                    <a:ext uri="{FF2B5EF4-FFF2-40B4-BE49-F238E27FC236}">
                      <a16:creationId xmlns:a16="http://schemas.microsoft.com/office/drawing/2014/main" xmlns="" id="{1D8AC800-3BD6-4B5C-ADE7-E63BD1945B62}"/>
                    </a:ext>
                  </a:extLst>
                </p:cNvPr>
                <p:cNvSpPr>
                  <a:spLocks noEditPoints="1"/>
                </p:cNvSpPr>
                <p:nvPr/>
              </p:nvSpPr>
              <p:spPr bwMode="auto">
                <a:xfrm>
                  <a:off x="996950" y="1941513"/>
                  <a:ext cx="87312" cy="114300"/>
                </a:xfrm>
                <a:custGeom>
                  <a:avLst/>
                  <a:gdLst>
                    <a:gd name="T0" fmla="*/ 500 w 600"/>
                    <a:gd name="T1" fmla="*/ 0 h 800"/>
                    <a:gd name="T2" fmla="*/ 100 w 600"/>
                    <a:gd name="T3" fmla="*/ 0 h 800"/>
                    <a:gd name="T4" fmla="*/ 0 w 600"/>
                    <a:gd name="T5" fmla="*/ 100 h 800"/>
                    <a:gd name="T6" fmla="*/ 0 w 600"/>
                    <a:gd name="T7" fmla="*/ 700 h 800"/>
                    <a:gd name="T8" fmla="*/ 100 w 600"/>
                    <a:gd name="T9" fmla="*/ 800 h 800"/>
                    <a:gd name="T10" fmla="*/ 500 w 600"/>
                    <a:gd name="T11" fmla="*/ 800 h 800"/>
                    <a:gd name="T12" fmla="*/ 600 w 600"/>
                    <a:gd name="T13" fmla="*/ 700 h 800"/>
                    <a:gd name="T14" fmla="*/ 600 w 600"/>
                    <a:gd name="T15" fmla="*/ 100 h 800"/>
                    <a:gd name="T16" fmla="*/ 500 w 600"/>
                    <a:gd name="T17" fmla="*/ 0 h 800"/>
                    <a:gd name="T18" fmla="*/ 400 w 600"/>
                    <a:gd name="T19" fmla="*/ 600 h 800"/>
                    <a:gd name="T20" fmla="*/ 200 w 600"/>
                    <a:gd name="T21" fmla="*/ 600 h 800"/>
                    <a:gd name="T22" fmla="*/ 200 w 600"/>
                    <a:gd name="T23" fmla="*/ 200 h 800"/>
                    <a:gd name="T24" fmla="*/ 400 w 600"/>
                    <a:gd name="T25" fmla="*/ 200 h 800"/>
                    <a:gd name="T26" fmla="*/ 400 w 600"/>
                    <a:gd name="T27" fmla="*/ 6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500" y="0"/>
                      </a:moveTo>
                      <a:cubicBezTo>
                        <a:pt x="100" y="0"/>
                        <a:pt x="100" y="0"/>
                        <a:pt x="100" y="0"/>
                      </a:cubicBezTo>
                      <a:cubicBezTo>
                        <a:pt x="45" y="0"/>
                        <a:pt x="0" y="45"/>
                        <a:pt x="0" y="100"/>
                      </a:cubicBezTo>
                      <a:cubicBezTo>
                        <a:pt x="0" y="700"/>
                        <a:pt x="0" y="700"/>
                        <a:pt x="0" y="700"/>
                      </a:cubicBez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lose/>
                      <a:moveTo>
                        <a:pt x="400" y="600"/>
                      </a:moveTo>
                      <a:cubicBezTo>
                        <a:pt x="200" y="600"/>
                        <a:pt x="200" y="600"/>
                        <a:pt x="200" y="600"/>
                      </a:cubicBezTo>
                      <a:cubicBezTo>
                        <a:pt x="200" y="200"/>
                        <a:pt x="200" y="200"/>
                        <a:pt x="200" y="200"/>
                      </a:cubicBezTo>
                      <a:cubicBezTo>
                        <a:pt x="400" y="200"/>
                        <a:pt x="400" y="200"/>
                        <a:pt x="400" y="200"/>
                      </a:cubicBezTo>
                      <a:cubicBezTo>
                        <a:pt x="400" y="600"/>
                        <a:pt x="400" y="600"/>
                        <a:pt x="400" y="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6" name="Freeform 22">
                  <a:extLst>
                    <a:ext uri="{FF2B5EF4-FFF2-40B4-BE49-F238E27FC236}">
                      <a16:creationId xmlns:a16="http://schemas.microsoft.com/office/drawing/2014/main" xmlns="" id="{D6ED1284-46E9-4774-94BE-4941C7503646}"/>
                    </a:ext>
                  </a:extLst>
                </p:cNvPr>
                <p:cNvSpPr>
                  <a:spLocks noEditPoints="1"/>
                </p:cNvSpPr>
                <p:nvPr/>
              </p:nvSpPr>
              <p:spPr bwMode="auto">
                <a:xfrm>
                  <a:off x="1373188" y="1941513"/>
                  <a:ext cx="87312"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8" name="Freeform 23">
                  <a:extLst>
                    <a:ext uri="{FF2B5EF4-FFF2-40B4-BE49-F238E27FC236}">
                      <a16:creationId xmlns:a16="http://schemas.microsoft.com/office/drawing/2014/main" xmlns="" id="{F39B922E-4684-4598-AEC4-FCD99A22F1A8}"/>
                    </a:ext>
                  </a:extLst>
                </p:cNvPr>
                <p:cNvSpPr>
                  <a:spLocks noEditPoints="1"/>
                </p:cNvSpPr>
                <p:nvPr/>
              </p:nvSpPr>
              <p:spPr bwMode="auto">
                <a:xfrm>
                  <a:off x="1574800" y="1854200"/>
                  <a:ext cx="203200" cy="692150"/>
                </a:xfrm>
                <a:custGeom>
                  <a:avLst/>
                  <a:gdLst>
                    <a:gd name="T0" fmla="*/ 1300 w 1400"/>
                    <a:gd name="T1" fmla="*/ 0 h 4800"/>
                    <a:gd name="T2" fmla="*/ 100 w 1400"/>
                    <a:gd name="T3" fmla="*/ 0 h 4800"/>
                    <a:gd name="T4" fmla="*/ 0 w 1400"/>
                    <a:gd name="T5" fmla="*/ 100 h 4800"/>
                    <a:gd name="T6" fmla="*/ 100 w 1400"/>
                    <a:gd name="T7" fmla="*/ 200 h 4800"/>
                    <a:gd name="T8" fmla="*/ 1200 w 1400"/>
                    <a:gd name="T9" fmla="*/ 200 h 4800"/>
                    <a:gd name="T10" fmla="*/ 1200 w 1400"/>
                    <a:gd name="T11" fmla="*/ 4218 h 4800"/>
                    <a:gd name="T12" fmla="*/ 1100 w 1400"/>
                    <a:gd name="T13" fmla="*/ 4200 h 4800"/>
                    <a:gd name="T14" fmla="*/ 1049 w 1400"/>
                    <a:gd name="T15" fmla="*/ 4204 h 4800"/>
                    <a:gd name="T16" fmla="*/ 700 w 1400"/>
                    <a:gd name="T17" fmla="*/ 4000 h 4800"/>
                    <a:gd name="T18" fmla="*/ 351 w 1400"/>
                    <a:gd name="T19" fmla="*/ 4204 h 4800"/>
                    <a:gd name="T20" fmla="*/ 300 w 1400"/>
                    <a:gd name="T21" fmla="*/ 4200 h 4800"/>
                    <a:gd name="T22" fmla="*/ 0 w 1400"/>
                    <a:gd name="T23" fmla="*/ 4500 h 4800"/>
                    <a:gd name="T24" fmla="*/ 300 w 1400"/>
                    <a:gd name="T25" fmla="*/ 4800 h 4800"/>
                    <a:gd name="T26" fmla="*/ 1100 w 1400"/>
                    <a:gd name="T27" fmla="*/ 4800 h 4800"/>
                    <a:gd name="T28" fmla="*/ 1400 w 1400"/>
                    <a:gd name="T29" fmla="*/ 4500 h 4800"/>
                    <a:gd name="T30" fmla="*/ 1400 w 1400"/>
                    <a:gd name="T31" fmla="*/ 100 h 4800"/>
                    <a:gd name="T32" fmla="*/ 1300 w 1400"/>
                    <a:gd name="T33" fmla="*/ 0 h 4800"/>
                    <a:gd name="T34" fmla="*/ 1100 w 1400"/>
                    <a:gd name="T35" fmla="*/ 4600 h 4800"/>
                    <a:gd name="T36" fmla="*/ 300 w 1400"/>
                    <a:gd name="T37" fmla="*/ 4600 h 4800"/>
                    <a:gd name="T38" fmla="*/ 200 w 1400"/>
                    <a:gd name="T39" fmla="*/ 4500 h 4800"/>
                    <a:gd name="T40" fmla="*/ 300 w 1400"/>
                    <a:gd name="T41" fmla="*/ 4400 h 4800"/>
                    <a:gd name="T42" fmla="*/ 354 w 1400"/>
                    <a:gd name="T43" fmla="*/ 4416 h 4800"/>
                    <a:gd name="T44" fmla="*/ 446 w 1400"/>
                    <a:gd name="T45" fmla="*/ 4425 h 4800"/>
                    <a:gd name="T46" fmla="*/ 506 w 1400"/>
                    <a:gd name="T47" fmla="*/ 4355 h 4800"/>
                    <a:gd name="T48" fmla="*/ 700 w 1400"/>
                    <a:gd name="T49" fmla="*/ 4200 h 4800"/>
                    <a:gd name="T50" fmla="*/ 894 w 1400"/>
                    <a:gd name="T51" fmla="*/ 4355 h 4800"/>
                    <a:gd name="T52" fmla="*/ 954 w 1400"/>
                    <a:gd name="T53" fmla="*/ 4425 h 4800"/>
                    <a:gd name="T54" fmla="*/ 1046 w 1400"/>
                    <a:gd name="T55" fmla="*/ 4416 h 4800"/>
                    <a:gd name="T56" fmla="*/ 1200 w 1400"/>
                    <a:gd name="T57" fmla="*/ 4500 h 4800"/>
                    <a:gd name="T58" fmla="*/ 1100 w 1400"/>
                    <a:gd name="T59" fmla="*/ 4600 h 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0" h="4800">
                      <a:moveTo>
                        <a:pt x="1300" y="0"/>
                      </a:moveTo>
                      <a:cubicBezTo>
                        <a:pt x="100" y="0"/>
                        <a:pt x="100" y="0"/>
                        <a:pt x="100" y="0"/>
                      </a:cubicBezTo>
                      <a:cubicBezTo>
                        <a:pt x="45" y="0"/>
                        <a:pt x="0" y="45"/>
                        <a:pt x="0" y="100"/>
                      </a:cubicBezTo>
                      <a:cubicBezTo>
                        <a:pt x="0" y="155"/>
                        <a:pt x="45" y="200"/>
                        <a:pt x="100" y="200"/>
                      </a:cubicBezTo>
                      <a:cubicBezTo>
                        <a:pt x="1200" y="200"/>
                        <a:pt x="1200" y="200"/>
                        <a:pt x="1200" y="200"/>
                      </a:cubicBezTo>
                      <a:cubicBezTo>
                        <a:pt x="1200" y="4218"/>
                        <a:pt x="1200" y="4218"/>
                        <a:pt x="1200" y="4218"/>
                      </a:cubicBezTo>
                      <a:cubicBezTo>
                        <a:pt x="1169" y="4207"/>
                        <a:pt x="1135" y="4200"/>
                        <a:pt x="1100" y="4200"/>
                      </a:cubicBezTo>
                      <a:cubicBezTo>
                        <a:pt x="1083" y="4200"/>
                        <a:pt x="1066" y="4201"/>
                        <a:pt x="1049" y="4204"/>
                      </a:cubicBezTo>
                      <a:cubicBezTo>
                        <a:pt x="980" y="4080"/>
                        <a:pt x="848" y="4000"/>
                        <a:pt x="700" y="4000"/>
                      </a:cubicBezTo>
                      <a:cubicBezTo>
                        <a:pt x="552" y="4000"/>
                        <a:pt x="420" y="4080"/>
                        <a:pt x="351" y="4204"/>
                      </a:cubicBezTo>
                      <a:cubicBezTo>
                        <a:pt x="335" y="4201"/>
                        <a:pt x="317" y="4200"/>
                        <a:pt x="300" y="4200"/>
                      </a:cubicBezTo>
                      <a:cubicBezTo>
                        <a:pt x="135" y="4200"/>
                        <a:pt x="0" y="4335"/>
                        <a:pt x="0" y="4500"/>
                      </a:cubicBezTo>
                      <a:cubicBezTo>
                        <a:pt x="0" y="4665"/>
                        <a:pt x="135" y="4800"/>
                        <a:pt x="300" y="4800"/>
                      </a:cubicBezTo>
                      <a:cubicBezTo>
                        <a:pt x="1100" y="4800"/>
                        <a:pt x="1100" y="4800"/>
                        <a:pt x="1100" y="4800"/>
                      </a:cubicBezTo>
                      <a:cubicBezTo>
                        <a:pt x="1265" y="4800"/>
                        <a:pt x="1400" y="4665"/>
                        <a:pt x="1400" y="4500"/>
                      </a:cubicBezTo>
                      <a:cubicBezTo>
                        <a:pt x="1400" y="100"/>
                        <a:pt x="1400" y="100"/>
                        <a:pt x="1400" y="100"/>
                      </a:cubicBezTo>
                      <a:cubicBezTo>
                        <a:pt x="1400" y="45"/>
                        <a:pt x="1355" y="0"/>
                        <a:pt x="1300" y="0"/>
                      </a:cubicBezTo>
                      <a:close/>
                      <a:moveTo>
                        <a:pt x="1100" y="4600"/>
                      </a:moveTo>
                      <a:cubicBezTo>
                        <a:pt x="300" y="4600"/>
                        <a:pt x="300" y="4600"/>
                        <a:pt x="300" y="4600"/>
                      </a:cubicBezTo>
                      <a:cubicBezTo>
                        <a:pt x="245" y="4600"/>
                        <a:pt x="200" y="4555"/>
                        <a:pt x="200" y="4500"/>
                      </a:cubicBezTo>
                      <a:cubicBezTo>
                        <a:pt x="200" y="4445"/>
                        <a:pt x="245" y="4400"/>
                        <a:pt x="300" y="4400"/>
                      </a:cubicBezTo>
                      <a:cubicBezTo>
                        <a:pt x="319" y="4400"/>
                        <a:pt x="337" y="4405"/>
                        <a:pt x="354" y="4416"/>
                      </a:cubicBezTo>
                      <a:cubicBezTo>
                        <a:pt x="382" y="4434"/>
                        <a:pt x="416" y="4437"/>
                        <a:pt x="446" y="4425"/>
                      </a:cubicBezTo>
                      <a:cubicBezTo>
                        <a:pt x="476" y="4413"/>
                        <a:pt x="499" y="4387"/>
                        <a:pt x="506" y="4355"/>
                      </a:cubicBezTo>
                      <a:cubicBezTo>
                        <a:pt x="527" y="4264"/>
                        <a:pt x="607" y="4200"/>
                        <a:pt x="700" y="4200"/>
                      </a:cubicBezTo>
                      <a:cubicBezTo>
                        <a:pt x="793" y="4200"/>
                        <a:pt x="873" y="4264"/>
                        <a:pt x="894" y="4355"/>
                      </a:cubicBezTo>
                      <a:cubicBezTo>
                        <a:pt x="902" y="4387"/>
                        <a:pt x="924" y="4413"/>
                        <a:pt x="954" y="4425"/>
                      </a:cubicBezTo>
                      <a:cubicBezTo>
                        <a:pt x="984" y="4437"/>
                        <a:pt x="1018" y="4434"/>
                        <a:pt x="1046" y="4416"/>
                      </a:cubicBezTo>
                      <a:cubicBezTo>
                        <a:pt x="1111" y="4374"/>
                        <a:pt x="1200" y="4426"/>
                        <a:pt x="1200" y="4500"/>
                      </a:cubicBezTo>
                      <a:cubicBezTo>
                        <a:pt x="1200" y="4555"/>
                        <a:pt x="1155" y="4600"/>
                        <a:pt x="1100" y="4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9" name="Freeform 24">
                  <a:extLst>
                    <a:ext uri="{FF2B5EF4-FFF2-40B4-BE49-F238E27FC236}">
                      <a16:creationId xmlns:a16="http://schemas.microsoft.com/office/drawing/2014/main" xmlns="" id="{A3422861-CCDD-4A37-A563-31FD7E57FA72}"/>
                    </a:ext>
                  </a:extLst>
                </p:cNvPr>
                <p:cNvSpPr>
                  <a:spLocks noEditPoints="1"/>
                </p:cNvSpPr>
                <p:nvPr/>
              </p:nvSpPr>
              <p:spPr bwMode="auto">
                <a:xfrm>
                  <a:off x="1373188" y="1768475"/>
                  <a:ext cx="87312"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0" name="Freeform 25">
                  <a:extLst>
                    <a:ext uri="{FF2B5EF4-FFF2-40B4-BE49-F238E27FC236}">
                      <a16:creationId xmlns:a16="http://schemas.microsoft.com/office/drawing/2014/main" xmlns="" id="{CCDC92A5-9FD6-4023-91C4-361C396008C4}"/>
                    </a:ext>
                  </a:extLst>
                </p:cNvPr>
                <p:cNvSpPr>
                  <a:spLocks noEditPoints="1"/>
                </p:cNvSpPr>
                <p:nvPr/>
              </p:nvSpPr>
              <p:spPr bwMode="auto">
                <a:xfrm>
                  <a:off x="1373188" y="2114550"/>
                  <a:ext cx="87312"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1" name="Freeform 26">
                  <a:extLst>
                    <a:ext uri="{FF2B5EF4-FFF2-40B4-BE49-F238E27FC236}">
                      <a16:creationId xmlns:a16="http://schemas.microsoft.com/office/drawing/2014/main" xmlns="" id="{4668A30D-38B0-44CB-951F-A274209EDED5}"/>
                    </a:ext>
                  </a:extLst>
                </p:cNvPr>
                <p:cNvSpPr>
                  <a:spLocks noEditPoints="1"/>
                </p:cNvSpPr>
                <p:nvPr/>
              </p:nvSpPr>
              <p:spPr bwMode="auto">
                <a:xfrm>
                  <a:off x="1228725" y="1768475"/>
                  <a:ext cx="85725" cy="114300"/>
                </a:xfrm>
                <a:custGeom>
                  <a:avLst/>
                  <a:gdLst>
                    <a:gd name="T0" fmla="*/ 100 w 600"/>
                    <a:gd name="T1" fmla="*/ 800 h 800"/>
                    <a:gd name="T2" fmla="*/ 500 w 600"/>
                    <a:gd name="T3" fmla="*/ 800 h 800"/>
                    <a:gd name="T4" fmla="*/ 600 w 600"/>
                    <a:gd name="T5" fmla="*/ 700 h 800"/>
                    <a:gd name="T6" fmla="*/ 600 w 600"/>
                    <a:gd name="T7" fmla="*/ 100 h 800"/>
                    <a:gd name="T8" fmla="*/ 500 w 600"/>
                    <a:gd name="T9" fmla="*/ 0 h 800"/>
                    <a:gd name="T10" fmla="*/ 100 w 600"/>
                    <a:gd name="T11" fmla="*/ 0 h 800"/>
                    <a:gd name="T12" fmla="*/ 0 w 600"/>
                    <a:gd name="T13" fmla="*/ 100 h 800"/>
                    <a:gd name="T14" fmla="*/ 0 w 600"/>
                    <a:gd name="T15" fmla="*/ 700 h 800"/>
                    <a:gd name="T16" fmla="*/ 100 w 600"/>
                    <a:gd name="T17" fmla="*/ 8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100" y="800"/>
                      </a:move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ubicBezTo>
                        <a:pt x="0" y="755"/>
                        <a:pt x="45" y="800"/>
                        <a:pt x="100" y="8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2" name="Freeform 27">
                  <a:extLst>
                    <a:ext uri="{FF2B5EF4-FFF2-40B4-BE49-F238E27FC236}">
                      <a16:creationId xmlns:a16="http://schemas.microsoft.com/office/drawing/2014/main" xmlns="" id="{3792FCA3-4B5E-41C3-B1DA-FC0D00349D08}"/>
                    </a:ext>
                  </a:extLst>
                </p:cNvPr>
                <p:cNvSpPr>
                  <a:spLocks/>
                </p:cNvSpPr>
                <p:nvPr/>
              </p:nvSpPr>
              <p:spPr bwMode="auto">
                <a:xfrm>
                  <a:off x="1328738" y="2371725"/>
                  <a:ext cx="30162" cy="30162"/>
                </a:xfrm>
                <a:custGeom>
                  <a:avLst/>
                  <a:gdLst>
                    <a:gd name="T0" fmla="*/ 29 w 200"/>
                    <a:gd name="T1" fmla="*/ 37 h 208"/>
                    <a:gd name="T2" fmla="*/ 0 w 200"/>
                    <a:gd name="T3" fmla="*/ 108 h 208"/>
                    <a:gd name="T4" fmla="*/ 29 w 200"/>
                    <a:gd name="T5" fmla="*/ 179 h 208"/>
                    <a:gd name="T6" fmla="*/ 100 w 200"/>
                    <a:gd name="T7" fmla="*/ 208 h 208"/>
                    <a:gd name="T8" fmla="*/ 171 w 200"/>
                    <a:gd name="T9" fmla="*/ 179 h 208"/>
                    <a:gd name="T10" fmla="*/ 200 w 200"/>
                    <a:gd name="T11" fmla="*/ 108 h 208"/>
                    <a:gd name="T12" fmla="*/ 171 w 200"/>
                    <a:gd name="T13" fmla="*/ 37 h 208"/>
                    <a:gd name="T14" fmla="*/ 29 w 200"/>
                    <a:gd name="T15" fmla="*/ 37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208">
                      <a:moveTo>
                        <a:pt x="29" y="37"/>
                      </a:moveTo>
                      <a:cubicBezTo>
                        <a:pt x="11" y="56"/>
                        <a:pt x="0" y="82"/>
                        <a:pt x="0" y="108"/>
                      </a:cubicBezTo>
                      <a:cubicBezTo>
                        <a:pt x="0" y="134"/>
                        <a:pt x="11" y="160"/>
                        <a:pt x="29" y="179"/>
                      </a:cubicBezTo>
                      <a:cubicBezTo>
                        <a:pt x="48" y="197"/>
                        <a:pt x="74" y="208"/>
                        <a:pt x="100" y="208"/>
                      </a:cubicBezTo>
                      <a:cubicBezTo>
                        <a:pt x="126" y="208"/>
                        <a:pt x="152" y="197"/>
                        <a:pt x="171" y="179"/>
                      </a:cubicBezTo>
                      <a:cubicBezTo>
                        <a:pt x="189" y="160"/>
                        <a:pt x="200" y="134"/>
                        <a:pt x="200" y="108"/>
                      </a:cubicBezTo>
                      <a:cubicBezTo>
                        <a:pt x="200" y="82"/>
                        <a:pt x="189" y="56"/>
                        <a:pt x="171" y="37"/>
                      </a:cubicBezTo>
                      <a:cubicBezTo>
                        <a:pt x="133" y="0"/>
                        <a:pt x="67" y="0"/>
                        <a:pt x="29"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3" name="Freeform 28">
                  <a:extLst>
                    <a:ext uri="{FF2B5EF4-FFF2-40B4-BE49-F238E27FC236}">
                      <a16:creationId xmlns:a16="http://schemas.microsoft.com/office/drawing/2014/main" xmlns="" id="{88CBF256-4799-47F1-8E94-6008B2670C44}"/>
                    </a:ext>
                  </a:extLst>
                </p:cNvPr>
                <p:cNvSpPr>
                  <a:spLocks noEditPoints="1"/>
                </p:cNvSpPr>
                <p:nvPr/>
              </p:nvSpPr>
              <p:spPr bwMode="auto">
                <a:xfrm>
                  <a:off x="1228725" y="2114550"/>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cubicBezTo>
                        <a:pt x="0" y="700"/>
                        <a:pt x="0" y="700"/>
                        <a:pt x="0" y="700"/>
                      </a:cubicBez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4" name="Freeform 29">
                  <a:extLst>
                    <a:ext uri="{FF2B5EF4-FFF2-40B4-BE49-F238E27FC236}">
                      <a16:creationId xmlns:a16="http://schemas.microsoft.com/office/drawing/2014/main" xmlns="" id="{63C3FF41-7AE1-49DE-89EE-91360370D6A1}"/>
                    </a:ext>
                  </a:extLst>
                </p:cNvPr>
                <p:cNvSpPr>
                  <a:spLocks/>
                </p:cNvSpPr>
                <p:nvPr/>
              </p:nvSpPr>
              <p:spPr bwMode="auto">
                <a:xfrm>
                  <a:off x="1198563" y="2287588"/>
                  <a:ext cx="290512" cy="173037"/>
                </a:xfrm>
                <a:custGeom>
                  <a:avLst/>
                  <a:gdLst>
                    <a:gd name="T0" fmla="*/ 0 w 2000"/>
                    <a:gd name="T1" fmla="*/ 100 h 1200"/>
                    <a:gd name="T2" fmla="*/ 100 w 2000"/>
                    <a:gd name="T3" fmla="*/ 200 h 1200"/>
                    <a:gd name="T4" fmla="*/ 400 w 2000"/>
                    <a:gd name="T5" fmla="*/ 200 h 1200"/>
                    <a:gd name="T6" fmla="*/ 400 w 2000"/>
                    <a:gd name="T7" fmla="*/ 1100 h 1200"/>
                    <a:gd name="T8" fmla="*/ 500 w 2000"/>
                    <a:gd name="T9" fmla="*/ 1200 h 1200"/>
                    <a:gd name="T10" fmla="*/ 600 w 2000"/>
                    <a:gd name="T11" fmla="*/ 1100 h 1200"/>
                    <a:gd name="T12" fmla="*/ 600 w 2000"/>
                    <a:gd name="T13" fmla="*/ 200 h 1200"/>
                    <a:gd name="T14" fmla="*/ 1400 w 2000"/>
                    <a:gd name="T15" fmla="*/ 200 h 1200"/>
                    <a:gd name="T16" fmla="*/ 1400 w 2000"/>
                    <a:gd name="T17" fmla="*/ 1100 h 1200"/>
                    <a:gd name="T18" fmla="*/ 1500 w 2000"/>
                    <a:gd name="T19" fmla="*/ 1200 h 1200"/>
                    <a:gd name="T20" fmla="*/ 1600 w 2000"/>
                    <a:gd name="T21" fmla="*/ 1100 h 1200"/>
                    <a:gd name="T22" fmla="*/ 1600 w 2000"/>
                    <a:gd name="T23" fmla="*/ 200 h 1200"/>
                    <a:gd name="T24" fmla="*/ 1900 w 2000"/>
                    <a:gd name="T25" fmla="*/ 200 h 1200"/>
                    <a:gd name="T26" fmla="*/ 2000 w 2000"/>
                    <a:gd name="T27" fmla="*/ 100 h 1200"/>
                    <a:gd name="T28" fmla="*/ 1900 w 2000"/>
                    <a:gd name="T29" fmla="*/ 0 h 1200"/>
                    <a:gd name="T30" fmla="*/ 100 w 2000"/>
                    <a:gd name="T31" fmla="*/ 0 h 1200"/>
                    <a:gd name="T32" fmla="*/ 0 w 2000"/>
                    <a:gd name="T33" fmla="*/ 1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 h="1200">
                      <a:moveTo>
                        <a:pt x="0" y="100"/>
                      </a:moveTo>
                      <a:cubicBezTo>
                        <a:pt x="0" y="155"/>
                        <a:pt x="45" y="200"/>
                        <a:pt x="100" y="200"/>
                      </a:cubicBezTo>
                      <a:cubicBezTo>
                        <a:pt x="400" y="200"/>
                        <a:pt x="400" y="200"/>
                        <a:pt x="400" y="200"/>
                      </a:cubicBezTo>
                      <a:cubicBezTo>
                        <a:pt x="400" y="1100"/>
                        <a:pt x="400" y="1100"/>
                        <a:pt x="400" y="1100"/>
                      </a:cubicBezTo>
                      <a:cubicBezTo>
                        <a:pt x="400" y="1155"/>
                        <a:pt x="445" y="1200"/>
                        <a:pt x="500" y="1200"/>
                      </a:cubicBezTo>
                      <a:cubicBezTo>
                        <a:pt x="555" y="1200"/>
                        <a:pt x="600" y="1155"/>
                        <a:pt x="600" y="1100"/>
                      </a:cubicBezTo>
                      <a:cubicBezTo>
                        <a:pt x="600" y="200"/>
                        <a:pt x="600" y="200"/>
                        <a:pt x="600" y="200"/>
                      </a:cubicBezTo>
                      <a:cubicBezTo>
                        <a:pt x="1400" y="200"/>
                        <a:pt x="1400" y="200"/>
                        <a:pt x="1400" y="200"/>
                      </a:cubicBezTo>
                      <a:cubicBezTo>
                        <a:pt x="1400" y="1100"/>
                        <a:pt x="1400" y="1100"/>
                        <a:pt x="1400" y="1100"/>
                      </a:cubicBezTo>
                      <a:cubicBezTo>
                        <a:pt x="1400" y="1155"/>
                        <a:pt x="1445" y="1200"/>
                        <a:pt x="1500" y="1200"/>
                      </a:cubicBezTo>
                      <a:cubicBezTo>
                        <a:pt x="1555" y="1200"/>
                        <a:pt x="1600" y="1155"/>
                        <a:pt x="1600" y="1100"/>
                      </a:cubicBezTo>
                      <a:cubicBezTo>
                        <a:pt x="1600" y="200"/>
                        <a:pt x="1600" y="200"/>
                        <a:pt x="1600" y="200"/>
                      </a:cubicBezTo>
                      <a:cubicBezTo>
                        <a:pt x="1900" y="200"/>
                        <a:pt x="1900" y="200"/>
                        <a:pt x="1900" y="200"/>
                      </a:cubicBezTo>
                      <a:cubicBezTo>
                        <a:pt x="1955" y="200"/>
                        <a:pt x="2000" y="155"/>
                        <a:pt x="2000" y="100"/>
                      </a:cubicBezTo>
                      <a:cubicBezTo>
                        <a:pt x="2000" y="45"/>
                        <a:pt x="1955" y="0"/>
                        <a:pt x="1900" y="0"/>
                      </a:cubicBezTo>
                      <a:cubicBezTo>
                        <a:pt x="100" y="0"/>
                        <a:pt x="100" y="0"/>
                        <a:pt x="100" y="0"/>
                      </a:cubicBezTo>
                      <a:cubicBezTo>
                        <a:pt x="45" y="0"/>
                        <a:pt x="0" y="45"/>
                        <a:pt x="0"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5" name="Freeform 30">
                  <a:extLst>
                    <a:ext uri="{FF2B5EF4-FFF2-40B4-BE49-F238E27FC236}">
                      <a16:creationId xmlns:a16="http://schemas.microsoft.com/office/drawing/2014/main" xmlns="" id="{CA886419-D79F-4B06-89E1-77E15BE5F18E}"/>
                    </a:ext>
                  </a:extLst>
                </p:cNvPr>
                <p:cNvSpPr>
                  <a:spLocks noEditPoints="1"/>
                </p:cNvSpPr>
                <p:nvPr/>
              </p:nvSpPr>
              <p:spPr bwMode="auto">
                <a:xfrm>
                  <a:off x="1604963" y="2114550"/>
                  <a:ext cx="85725" cy="114300"/>
                </a:xfrm>
                <a:custGeom>
                  <a:avLst/>
                  <a:gdLst>
                    <a:gd name="T0" fmla="*/ 0 w 600"/>
                    <a:gd name="T1" fmla="*/ 700 h 800"/>
                    <a:gd name="T2" fmla="*/ 100 w 600"/>
                    <a:gd name="T3" fmla="*/ 800 h 800"/>
                    <a:gd name="T4" fmla="*/ 500 w 600"/>
                    <a:gd name="T5" fmla="*/ 800 h 800"/>
                    <a:gd name="T6" fmla="*/ 600 w 600"/>
                    <a:gd name="T7" fmla="*/ 700 h 800"/>
                    <a:gd name="T8" fmla="*/ 600 w 600"/>
                    <a:gd name="T9" fmla="*/ 100 h 800"/>
                    <a:gd name="T10" fmla="*/ 500 w 600"/>
                    <a:gd name="T11" fmla="*/ 0 h 800"/>
                    <a:gd name="T12" fmla="*/ 100 w 600"/>
                    <a:gd name="T13" fmla="*/ 0 h 800"/>
                    <a:gd name="T14" fmla="*/ 0 w 600"/>
                    <a:gd name="T15" fmla="*/ 100 h 800"/>
                    <a:gd name="T16" fmla="*/ 0 w 600"/>
                    <a:gd name="T17" fmla="*/ 700 h 800"/>
                    <a:gd name="T18" fmla="*/ 200 w 600"/>
                    <a:gd name="T19" fmla="*/ 200 h 800"/>
                    <a:gd name="T20" fmla="*/ 400 w 600"/>
                    <a:gd name="T21" fmla="*/ 200 h 800"/>
                    <a:gd name="T22" fmla="*/ 400 w 600"/>
                    <a:gd name="T23" fmla="*/ 600 h 800"/>
                    <a:gd name="T24" fmla="*/ 200 w 600"/>
                    <a:gd name="T25" fmla="*/ 600 h 800"/>
                    <a:gd name="T26" fmla="*/ 200 w 600"/>
                    <a:gd name="T27" fmla="*/ 2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800">
                      <a:moveTo>
                        <a:pt x="0" y="700"/>
                      </a:moveTo>
                      <a:cubicBezTo>
                        <a:pt x="0" y="755"/>
                        <a:pt x="45" y="800"/>
                        <a:pt x="100" y="800"/>
                      </a:cubicBezTo>
                      <a:cubicBezTo>
                        <a:pt x="500" y="800"/>
                        <a:pt x="500" y="800"/>
                        <a:pt x="500" y="800"/>
                      </a:cubicBezTo>
                      <a:cubicBezTo>
                        <a:pt x="555" y="800"/>
                        <a:pt x="600" y="755"/>
                        <a:pt x="600" y="700"/>
                      </a:cubicBezTo>
                      <a:cubicBezTo>
                        <a:pt x="600" y="100"/>
                        <a:pt x="600" y="100"/>
                        <a:pt x="600" y="100"/>
                      </a:cubicBezTo>
                      <a:cubicBezTo>
                        <a:pt x="600" y="45"/>
                        <a:pt x="555" y="0"/>
                        <a:pt x="500" y="0"/>
                      </a:cubicBezTo>
                      <a:cubicBezTo>
                        <a:pt x="100" y="0"/>
                        <a:pt x="100" y="0"/>
                        <a:pt x="100" y="0"/>
                      </a:cubicBezTo>
                      <a:cubicBezTo>
                        <a:pt x="45" y="0"/>
                        <a:pt x="0" y="45"/>
                        <a:pt x="0" y="100"/>
                      </a:cubicBezTo>
                      <a:lnTo>
                        <a:pt x="0" y="700"/>
                      </a:lnTo>
                      <a:close/>
                      <a:moveTo>
                        <a:pt x="200" y="200"/>
                      </a:moveTo>
                      <a:cubicBezTo>
                        <a:pt x="400" y="200"/>
                        <a:pt x="400" y="200"/>
                        <a:pt x="400" y="200"/>
                      </a:cubicBezTo>
                      <a:cubicBezTo>
                        <a:pt x="400" y="600"/>
                        <a:pt x="400" y="600"/>
                        <a:pt x="400" y="600"/>
                      </a:cubicBezTo>
                      <a:cubicBezTo>
                        <a:pt x="200" y="600"/>
                        <a:pt x="200" y="600"/>
                        <a:pt x="200" y="600"/>
                      </a:cubicBez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6" name="Freeform 31">
                  <a:extLst>
                    <a:ext uri="{FF2B5EF4-FFF2-40B4-BE49-F238E27FC236}">
                      <a16:creationId xmlns:a16="http://schemas.microsoft.com/office/drawing/2014/main" xmlns="" id="{6A500D53-185B-41C3-8EDA-331618E2772A}"/>
                    </a:ext>
                  </a:extLst>
                </p:cNvPr>
                <p:cNvSpPr>
                  <a:spLocks/>
                </p:cNvSpPr>
                <p:nvPr/>
              </p:nvSpPr>
              <p:spPr bwMode="auto">
                <a:xfrm>
                  <a:off x="1141413" y="1681163"/>
                  <a:ext cx="404812" cy="779462"/>
                </a:xfrm>
                <a:custGeom>
                  <a:avLst/>
                  <a:gdLst>
                    <a:gd name="T0" fmla="*/ 2700 w 2800"/>
                    <a:gd name="T1" fmla="*/ 0 h 5400"/>
                    <a:gd name="T2" fmla="*/ 100 w 2800"/>
                    <a:gd name="T3" fmla="*/ 0 h 5400"/>
                    <a:gd name="T4" fmla="*/ 0 w 2800"/>
                    <a:gd name="T5" fmla="*/ 100 h 5400"/>
                    <a:gd name="T6" fmla="*/ 0 w 2800"/>
                    <a:gd name="T7" fmla="*/ 5300 h 5400"/>
                    <a:gd name="T8" fmla="*/ 100 w 2800"/>
                    <a:gd name="T9" fmla="*/ 5400 h 5400"/>
                    <a:gd name="T10" fmla="*/ 200 w 2800"/>
                    <a:gd name="T11" fmla="*/ 5300 h 5400"/>
                    <a:gd name="T12" fmla="*/ 200 w 2800"/>
                    <a:gd name="T13" fmla="*/ 200 h 5400"/>
                    <a:gd name="T14" fmla="*/ 2600 w 2800"/>
                    <a:gd name="T15" fmla="*/ 200 h 5400"/>
                    <a:gd name="T16" fmla="*/ 2600 w 2800"/>
                    <a:gd name="T17" fmla="*/ 5300 h 5400"/>
                    <a:gd name="T18" fmla="*/ 2700 w 2800"/>
                    <a:gd name="T19" fmla="*/ 5400 h 5400"/>
                    <a:gd name="T20" fmla="*/ 2800 w 2800"/>
                    <a:gd name="T21" fmla="*/ 5300 h 5400"/>
                    <a:gd name="T22" fmla="*/ 2800 w 2800"/>
                    <a:gd name="T23" fmla="*/ 100 h 5400"/>
                    <a:gd name="T24" fmla="*/ 2700 w 2800"/>
                    <a:gd name="T25" fmla="*/ 0 h 5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0" h="5400">
                      <a:moveTo>
                        <a:pt x="2700" y="0"/>
                      </a:moveTo>
                      <a:cubicBezTo>
                        <a:pt x="100" y="0"/>
                        <a:pt x="100" y="0"/>
                        <a:pt x="100" y="0"/>
                      </a:cubicBezTo>
                      <a:cubicBezTo>
                        <a:pt x="45" y="0"/>
                        <a:pt x="0" y="45"/>
                        <a:pt x="0" y="100"/>
                      </a:cubicBezTo>
                      <a:cubicBezTo>
                        <a:pt x="0" y="5300"/>
                        <a:pt x="0" y="5300"/>
                        <a:pt x="0" y="5300"/>
                      </a:cubicBezTo>
                      <a:cubicBezTo>
                        <a:pt x="0" y="5355"/>
                        <a:pt x="45" y="5400"/>
                        <a:pt x="100" y="5400"/>
                      </a:cubicBezTo>
                      <a:cubicBezTo>
                        <a:pt x="155" y="5400"/>
                        <a:pt x="200" y="5355"/>
                        <a:pt x="200" y="5300"/>
                      </a:cubicBezTo>
                      <a:cubicBezTo>
                        <a:pt x="200" y="200"/>
                        <a:pt x="200" y="200"/>
                        <a:pt x="200" y="200"/>
                      </a:cubicBezTo>
                      <a:cubicBezTo>
                        <a:pt x="2600" y="200"/>
                        <a:pt x="2600" y="200"/>
                        <a:pt x="2600" y="200"/>
                      </a:cubicBezTo>
                      <a:cubicBezTo>
                        <a:pt x="2600" y="5300"/>
                        <a:pt x="2600" y="5300"/>
                        <a:pt x="2600" y="5300"/>
                      </a:cubicBezTo>
                      <a:cubicBezTo>
                        <a:pt x="2600" y="5355"/>
                        <a:pt x="2645" y="5400"/>
                        <a:pt x="2700" y="5400"/>
                      </a:cubicBezTo>
                      <a:cubicBezTo>
                        <a:pt x="2755" y="5400"/>
                        <a:pt x="2800" y="5355"/>
                        <a:pt x="2800" y="5300"/>
                      </a:cubicBezTo>
                      <a:cubicBezTo>
                        <a:pt x="2800" y="100"/>
                        <a:pt x="2800" y="100"/>
                        <a:pt x="2800" y="100"/>
                      </a:cubicBezTo>
                      <a:cubicBezTo>
                        <a:pt x="2800" y="45"/>
                        <a:pt x="2755" y="0"/>
                        <a:pt x="27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grpSp>
      <p:sp>
        <p:nvSpPr>
          <p:cNvPr id="47" name="Title 25">
            <a:extLst>
              <a:ext uri="{FF2B5EF4-FFF2-40B4-BE49-F238E27FC236}">
                <a16:creationId xmlns:a16="http://schemas.microsoft.com/office/drawing/2014/main" xmlns="" id="{CEAB0380-432F-4AAB-99E9-FF7C232AE667}"/>
              </a:ext>
            </a:extLst>
          </p:cNvPr>
          <p:cNvSpPr txBox="1">
            <a:spLocks/>
          </p:cNvSpPr>
          <p:nvPr/>
        </p:nvSpPr>
        <p:spPr>
          <a:xfrm>
            <a:off x="483730" y="372014"/>
            <a:ext cx="10969943" cy="711081"/>
          </a:xfrm>
          <a:prstGeom prst="rect">
            <a:avLst/>
          </a:prstGeom>
        </p:spPr>
        <p:txBody>
          <a:bodyPr vert="horz" lIns="0" tIns="60949" rIns="0" bIns="60949" rtlCol="0" anchor="ctr">
            <a:normAutofit fontScale="62500" lnSpcReduction="20000"/>
          </a:bodyPr>
          <a:lstStyle>
            <a:lvl1pPr algn="l" defTabSz="1218987" rtl="0" eaLnBrk="1" latinLnBrk="0" hangingPunct="1">
              <a:spcBef>
                <a:spcPct val="0"/>
              </a:spcBef>
              <a:buNone/>
              <a:defRPr sz="3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IN" dirty="0" smtClean="0"/>
              <a:t>Desarrollo – </a:t>
            </a:r>
            <a:r>
              <a:rPr lang="en-IN" b="0" dirty="0" smtClean="0"/>
              <a:t>Propuesta de Modelo para Establecer Gobierno y Gestión DGT</a:t>
            </a:r>
            <a:endParaRPr lang="en-IN" b="0" dirty="0"/>
          </a:p>
        </p:txBody>
      </p:sp>
      <p:sp>
        <p:nvSpPr>
          <p:cNvPr id="48" name="TextBox 137">
            <a:extLst>
              <a:ext uri="{FF2B5EF4-FFF2-40B4-BE49-F238E27FC236}">
                <a16:creationId xmlns:a16="http://schemas.microsoft.com/office/drawing/2014/main" xmlns="" id="{4A898F8F-ACDC-49FE-AA30-F9FC1439D520}"/>
              </a:ext>
            </a:extLst>
          </p:cNvPr>
          <p:cNvSpPr txBox="1"/>
          <p:nvPr/>
        </p:nvSpPr>
        <p:spPr>
          <a:xfrm>
            <a:off x="1269875" y="1124744"/>
            <a:ext cx="10322931" cy="498598"/>
          </a:xfrm>
          <a:prstGeom prst="rect">
            <a:avLst/>
          </a:prstGeom>
          <a:noFill/>
        </p:spPr>
        <p:txBody>
          <a:bodyPr wrap="square" lIns="0" rIns="0" rtlCol="0" anchor="t">
            <a:spAutoFit/>
          </a:bodyPr>
          <a:lstStyle/>
          <a:p>
            <a:pPr>
              <a:lnSpc>
                <a:spcPct val="110000"/>
              </a:lnSpc>
            </a:pPr>
            <a:r>
              <a:rPr lang="en-US" b="1" kern="0" dirty="0" smtClean="0">
                <a:solidFill>
                  <a:schemeClr val="tx1">
                    <a:lumMod val="65000"/>
                    <a:lumOff val="35000"/>
                  </a:schemeClr>
                </a:solidFill>
                <a:latin typeface="Arial" panose="020B0604020202020204" pitchFamily="34" charset="0"/>
                <a:cs typeface="Arial" panose="020B0604020202020204" pitchFamily="34" charset="0"/>
              </a:rPr>
              <a:t>Priorización de Procesos para la DGT</a:t>
            </a:r>
            <a:endParaRPr lang="en-IN" sz="2000" b="1" dirty="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930934343"/>
              </p:ext>
            </p:extLst>
          </p:nvPr>
        </p:nvGraphicFramePr>
        <p:xfrm>
          <a:off x="281601" y="2255957"/>
          <a:ext cx="5812810" cy="3909347"/>
        </p:xfrm>
        <a:graphic>
          <a:graphicData uri="http://schemas.openxmlformats.org/drawingml/2006/table">
            <a:tbl>
              <a:tblPr firstRow="1" firstCol="1" bandRow="1">
                <a:tableStyleId>{5C22544A-7EE6-4342-B048-85BDC9FD1C3A}</a:tableStyleId>
              </a:tblPr>
              <a:tblGrid>
                <a:gridCol w="745671"/>
                <a:gridCol w="664536"/>
                <a:gridCol w="2436633"/>
                <a:gridCol w="1965970"/>
              </a:tblGrid>
              <a:tr h="511412">
                <a:tc>
                  <a:txBody>
                    <a:bodyPr/>
                    <a:lstStyle/>
                    <a:p>
                      <a:pPr algn="ctr">
                        <a:lnSpc>
                          <a:spcPct val="150000"/>
                        </a:lnSpc>
                        <a:spcBef>
                          <a:spcPts val="1200"/>
                        </a:spcBef>
                        <a:spcAft>
                          <a:spcPts val="0"/>
                        </a:spcAft>
                      </a:pPr>
                      <a:r>
                        <a:rPr lang="es-EC" sz="1600" dirty="0">
                          <a:effectLst/>
                        </a:rPr>
                        <a:t>Orden</a:t>
                      </a:r>
                      <a:endParaRPr lang="es-EC" sz="1200" dirty="0">
                        <a:effectLst/>
                        <a:latin typeface="Times New Roman"/>
                        <a:ea typeface="Times New Roman"/>
                        <a:cs typeface="Times New Roman"/>
                      </a:endParaRPr>
                    </a:p>
                  </a:txBody>
                  <a:tcPr marL="68580" marR="68580" marT="0" marB="0" anchor="ctr"/>
                </a:tc>
                <a:tc>
                  <a:txBody>
                    <a:bodyPr/>
                    <a:lstStyle/>
                    <a:p>
                      <a:pPr algn="ctr">
                        <a:lnSpc>
                          <a:spcPct val="150000"/>
                        </a:lnSpc>
                        <a:spcBef>
                          <a:spcPts val="1200"/>
                        </a:spcBef>
                        <a:spcAft>
                          <a:spcPts val="0"/>
                        </a:spcAft>
                      </a:pPr>
                      <a:r>
                        <a:rPr lang="es-EC" sz="1800" dirty="0">
                          <a:effectLst/>
                        </a:rPr>
                        <a:t> </a:t>
                      </a:r>
                      <a:r>
                        <a:rPr lang="es-EC" sz="1600" dirty="0">
                          <a:effectLst/>
                        </a:rPr>
                        <a:t>ID</a:t>
                      </a:r>
                      <a:endParaRPr lang="es-EC" sz="1200" dirty="0">
                        <a:effectLst/>
                        <a:latin typeface="Times New Roman"/>
                        <a:ea typeface="Times New Roman"/>
                        <a:cs typeface="Times New Roman"/>
                      </a:endParaRPr>
                    </a:p>
                  </a:txBody>
                  <a:tcPr marL="68580" marR="68580" marT="0" marB="0" anchor="ctr"/>
                </a:tc>
                <a:tc>
                  <a:txBody>
                    <a:bodyPr/>
                    <a:lstStyle/>
                    <a:p>
                      <a:pPr algn="ctr">
                        <a:lnSpc>
                          <a:spcPct val="150000"/>
                        </a:lnSpc>
                        <a:spcBef>
                          <a:spcPts val="1200"/>
                        </a:spcBef>
                        <a:spcAft>
                          <a:spcPts val="0"/>
                        </a:spcAft>
                      </a:pPr>
                      <a:r>
                        <a:rPr lang="es-EC" sz="1600" dirty="0">
                          <a:effectLst/>
                        </a:rPr>
                        <a:t>Procesos  </a:t>
                      </a:r>
                      <a:endParaRPr lang="es-EC" sz="1200" dirty="0">
                        <a:effectLst/>
                        <a:latin typeface="Times New Roman"/>
                        <a:ea typeface="Times New Roman"/>
                        <a:cs typeface="Times New Roman"/>
                      </a:endParaRPr>
                    </a:p>
                  </a:txBody>
                  <a:tcPr marL="68580" marR="68580" marT="0" marB="0" anchor="ctr"/>
                </a:tc>
                <a:tc>
                  <a:txBody>
                    <a:bodyPr/>
                    <a:lstStyle/>
                    <a:p>
                      <a:pPr algn="ctr">
                        <a:lnSpc>
                          <a:spcPct val="150000"/>
                        </a:lnSpc>
                        <a:spcBef>
                          <a:spcPts val="1200"/>
                        </a:spcBef>
                        <a:spcAft>
                          <a:spcPts val="0"/>
                        </a:spcAft>
                      </a:pPr>
                      <a:r>
                        <a:rPr lang="es-EC" sz="1600" dirty="0">
                          <a:effectLst/>
                        </a:rPr>
                        <a:t>Fases de Implementación</a:t>
                      </a:r>
                      <a:endParaRPr lang="es-EC" sz="1200" dirty="0">
                        <a:effectLst/>
                        <a:latin typeface="Times New Roman"/>
                        <a:ea typeface="Times New Roman"/>
                        <a:cs typeface="Times New Roman"/>
                      </a:endParaRPr>
                    </a:p>
                  </a:txBody>
                  <a:tcPr marL="68580" marR="68580" marT="0" marB="0"/>
                </a:tc>
              </a:tr>
              <a:tr h="466925">
                <a:tc>
                  <a:txBody>
                    <a:bodyPr/>
                    <a:lstStyle/>
                    <a:p>
                      <a:pPr algn="ctr">
                        <a:lnSpc>
                          <a:spcPct val="150000"/>
                        </a:lnSpc>
                        <a:spcBef>
                          <a:spcPts val="1200"/>
                        </a:spcBef>
                        <a:spcAft>
                          <a:spcPts val="0"/>
                        </a:spcAft>
                      </a:pPr>
                      <a:r>
                        <a:rPr lang="es-EC" sz="1600" dirty="0">
                          <a:effectLst/>
                        </a:rPr>
                        <a:t>1</a:t>
                      </a:r>
                      <a:endParaRPr lang="es-EC" sz="1200" dirty="0">
                        <a:effectLst/>
                        <a:latin typeface="Times New Roman"/>
                        <a:ea typeface="Times New Roman"/>
                        <a:cs typeface="Times New Roman"/>
                      </a:endParaRPr>
                    </a:p>
                  </a:txBody>
                  <a:tcPr marL="68580" marR="68580" marT="0" marB="0" anchor="ctr"/>
                </a:tc>
                <a:tc>
                  <a:txBody>
                    <a:bodyPr/>
                    <a:lstStyle/>
                    <a:p>
                      <a:pPr algn="ctr">
                        <a:lnSpc>
                          <a:spcPct val="150000"/>
                        </a:lnSpc>
                        <a:spcBef>
                          <a:spcPts val="1200"/>
                        </a:spcBef>
                        <a:spcAft>
                          <a:spcPts val="0"/>
                        </a:spcAft>
                      </a:pPr>
                      <a:r>
                        <a:rPr lang="es-EC" sz="1600" dirty="0">
                          <a:effectLst/>
                        </a:rPr>
                        <a:t>DSS04</a:t>
                      </a:r>
                      <a:endParaRPr lang="es-EC" sz="1200" dirty="0">
                        <a:effectLst/>
                        <a:latin typeface="Times New Roman"/>
                        <a:ea typeface="Times New Roman"/>
                        <a:cs typeface="Times New Roman"/>
                      </a:endParaRPr>
                    </a:p>
                  </a:txBody>
                  <a:tcPr marL="68580" marR="68580" marT="0" marB="0" anchor="ctr"/>
                </a:tc>
                <a:tc>
                  <a:txBody>
                    <a:bodyPr/>
                    <a:lstStyle/>
                    <a:p>
                      <a:pPr algn="just">
                        <a:spcBef>
                          <a:spcPts val="1200"/>
                        </a:spcBef>
                        <a:spcAft>
                          <a:spcPts val="0"/>
                        </a:spcAft>
                      </a:pPr>
                      <a:r>
                        <a:rPr lang="es-EC" sz="1600" dirty="0">
                          <a:effectLst/>
                        </a:rPr>
                        <a:t>Gestionar la Continuidad</a:t>
                      </a:r>
                      <a:endParaRPr lang="es-EC" sz="1200" dirty="0">
                        <a:effectLst/>
                        <a:latin typeface="Times New Roman"/>
                        <a:ea typeface="Times New Roman"/>
                        <a:cs typeface="Times New Roman"/>
                      </a:endParaRPr>
                    </a:p>
                  </a:txBody>
                  <a:tcPr marL="68580" marR="68580" marT="0" marB="0" anchor="ctr"/>
                </a:tc>
                <a:tc rowSpan="4">
                  <a:txBody>
                    <a:bodyPr/>
                    <a:lstStyle/>
                    <a:p>
                      <a:pPr algn="ctr">
                        <a:spcBef>
                          <a:spcPts val="1200"/>
                        </a:spcBef>
                        <a:spcAft>
                          <a:spcPts val="0"/>
                        </a:spcAft>
                      </a:pPr>
                      <a:r>
                        <a:rPr lang="es-EC" sz="1600" dirty="0">
                          <a:effectLst/>
                        </a:rPr>
                        <a:t>FASE 1</a:t>
                      </a:r>
                      <a:endParaRPr lang="es-EC" sz="1200" dirty="0">
                        <a:effectLst/>
                      </a:endParaRPr>
                    </a:p>
                    <a:p>
                      <a:pPr algn="ctr">
                        <a:spcBef>
                          <a:spcPts val="1200"/>
                        </a:spcBef>
                        <a:spcAft>
                          <a:spcPts val="0"/>
                        </a:spcAft>
                      </a:pPr>
                      <a:r>
                        <a:rPr lang="es-EC" sz="1600" dirty="0">
                          <a:effectLst/>
                        </a:rPr>
                        <a:t>Procesos a considerar para la implementación con prioridad 1.</a:t>
                      </a:r>
                      <a:endParaRPr lang="es-EC" sz="1200" dirty="0">
                        <a:effectLst/>
                        <a:latin typeface="Times New Roman"/>
                        <a:ea typeface="Times New Roman"/>
                        <a:cs typeface="Times New Roman"/>
                      </a:endParaRPr>
                    </a:p>
                  </a:txBody>
                  <a:tcPr marL="68580" marR="68580" marT="0" marB="0" anchor="ctr"/>
                </a:tc>
              </a:tr>
              <a:tr h="466925">
                <a:tc>
                  <a:txBody>
                    <a:bodyPr/>
                    <a:lstStyle/>
                    <a:p>
                      <a:pPr algn="ctr">
                        <a:lnSpc>
                          <a:spcPct val="150000"/>
                        </a:lnSpc>
                        <a:spcBef>
                          <a:spcPts val="1200"/>
                        </a:spcBef>
                        <a:spcAft>
                          <a:spcPts val="0"/>
                        </a:spcAft>
                      </a:pPr>
                      <a:r>
                        <a:rPr lang="es-EC" sz="1600" dirty="0">
                          <a:effectLst/>
                        </a:rPr>
                        <a:t>2</a:t>
                      </a:r>
                      <a:endParaRPr lang="es-EC" sz="1200" dirty="0">
                        <a:effectLst/>
                        <a:latin typeface="Times New Roman"/>
                        <a:ea typeface="Times New Roman"/>
                        <a:cs typeface="Times New Roman"/>
                      </a:endParaRPr>
                    </a:p>
                  </a:txBody>
                  <a:tcPr marL="68580" marR="68580" marT="0" marB="0" anchor="ctr"/>
                </a:tc>
                <a:tc>
                  <a:txBody>
                    <a:bodyPr/>
                    <a:lstStyle/>
                    <a:p>
                      <a:pPr algn="ctr">
                        <a:lnSpc>
                          <a:spcPct val="150000"/>
                        </a:lnSpc>
                        <a:spcBef>
                          <a:spcPts val="1200"/>
                        </a:spcBef>
                        <a:spcAft>
                          <a:spcPts val="0"/>
                        </a:spcAft>
                      </a:pPr>
                      <a:r>
                        <a:rPr lang="es-EC" sz="1600" dirty="0">
                          <a:effectLst/>
                        </a:rPr>
                        <a:t>APO08</a:t>
                      </a:r>
                      <a:endParaRPr lang="es-EC" sz="120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1600" dirty="0">
                          <a:effectLst/>
                        </a:rPr>
                        <a:t>Gestionar las Relaciones</a:t>
                      </a:r>
                      <a:endParaRPr lang="es-EC" sz="1200" dirty="0">
                        <a:effectLst/>
                        <a:latin typeface="Times New Roman"/>
                        <a:ea typeface="Times New Roman"/>
                        <a:cs typeface="Times New Roman"/>
                      </a:endParaRPr>
                    </a:p>
                  </a:txBody>
                  <a:tcPr marL="68580" marR="68580" marT="0" marB="0" anchor="ctr"/>
                </a:tc>
                <a:tc vMerge="1">
                  <a:txBody>
                    <a:bodyPr/>
                    <a:lstStyle/>
                    <a:p>
                      <a:endParaRPr lang="es-EC"/>
                    </a:p>
                  </a:txBody>
                  <a:tcPr/>
                </a:tc>
              </a:tr>
              <a:tr h="989691">
                <a:tc>
                  <a:txBody>
                    <a:bodyPr/>
                    <a:lstStyle/>
                    <a:p>
                      <a:pPr algn="ctr">
                        <a:lnSpc>
                          <a:spcPct val="150000"/>
                        </a:lnSpc>
                        <a:spcBef>
                          <a:spcPts val="1200"/>
                        </a:spcBef>
                        <a:spcAft>
                          <a:spcPts val="0"/>
                        </a:spcAft>
                      </a:pPr>
                      <a:r>
                        <a:rPr lang="es-EC" sz="1600" dirty="0">
                          <a:effectLst/>
                        </a:rPr>
                        <a:t>3</a:t>
                      </a:r>
                      <a:endParaRPr lang="es-EC" sz="1200" dirty="0">
                        <a:effectLst/>
                        <a:latin typeface="Times New Roman"/>
                        <a:ea typeface="Times New Roman"/>
                        <a:cs typeface="Times New Roman"/>
                      </a:endParaRPr>
                    </a:p>
                  </a:txBody>
                  <a:tcPr marL="68580" marR="68580" marT="0" marB="0" anchor="ctr"/>
                </a:tc>
                <a:tc>
                  <a:txBody>
                    <a:bodyPr/>
                    <a:lstStyle/>
                    <a:p>
                      <a:pPr algn="ctr">
                        <a:lnSpc>
                          <a:spcPct val="150000"/>
                        </a:lnSpc>
                        <a:spcBef>
                          <a:spcPts val="1200"/>
                        </a:spcBef>
                        <a:spcAft>
                          <a:spcPts val="0"/>
                        </a:spcAft>
                      </a:pPr>
                      <a:r>
                        <a:rPr lang="es-EC" sz="1600" dirty="0">
                          <a:effectLst/>
                        </a:rPr>
                        <a:t>BAI02</a:t>
                      </a:r>
                      <a:endParaRPr lang="es-EC" sz="120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1600" dirty="0">
                          <a:effectLst/>
                        </a:rPr>
                        <a:t>Gestionar la Definición de Requerimientos</a:t>
                      </a:r>
                      <a:endParaRPr lang="es-EC" sz="1200" dirty="0">
                        <a:effectLst/>
                        <a:latin typeface="Times New Roman"/>
                        <a:ea typeface="Times New Roman"/>
                        <a:cs typeface="Times New Roman"/>
                      </a:endParaRPr>
                    </a:p>
                  </a:txBody>
                  <a:tcPr marL="68580" marR="68580" marT="0" marB="0" anchor="ctr"/>
                </a:tc>
                <a:tc vMerge="1">
                  <a:txBody>
                    <a:bodyPr/>
                    <a:lstStyle/>
                    <a:p>
                      <a:endParaRPr lang="es-EC"/>
                    </a:p>
                  </a:txBody>
                  <a:tcPr/>
                </a:tc>
              </a:tr>
              <a:tr h="989691">
                <a:tc>
                  <a:txBody>
                    <a:bodyPr/>
                    <a:lstStyle/>
                    <a:p>
                      <a:pPr algn="ctr">
                        <a:lnSpc>
                          <a:spcPct val="150000"/>
                        </a:lnSpc>
                        <a:spcBef>
                          <a:spcPts val="1200"/>
                        </a:spcBef>
                        <a:spcAft>
                          <a:spcPts val="0"/>
                        </a:spcAft>
                      </a:pPr>
                      <a:r>
                        <a:rPr lang="es-EC" sz="1600" dirty="0">
                          <a:effectLst/>
                        </a:rPr>
                        <a:t>4</a:t>
                      </a:r>
                      <a:endParaRPr lang="es-EC" sz="1200" dirty="0">
                        <a:effectLst/>
                        <a:latin typeface="Times New Roman"/>
                        <a:ea typeface="Times New Roman"/>
                        <a:cs typeface="Times New Roman"/>
                      </a:endParaRPr>
                    </a:p>
                  </a:txBody>
                  <a:tcPr marL="68580" marR="68580" marT="0" marB="0" anchor="ctr"/>
                </a:tc>
                <a:tc>
                  <a:txBody>
                    <a:bodyPr/>
                    <a:lstStyle/>
                    <a:p>
                      <a:pPr algn="ctr">
                        <a:lnSpc>
                          <a:spcPct val="150000"/>
                        </a:lnSpc>
                        <a:spcBef>
                          <a:spcPts val="1200"/>
                        </a:spcBef>
                        <a:spcAft>
                          <a:spcPts val="0"/>
                        </a:spcAft>
                      </a:pPr>
                      <a:r>
                        <a:rPr lang="es-EC" sz="1600" dirty="0">
                          <a:effectLst/>
                        </a:rPr>
                        <a:t>EDM04</a:t>
                      </a:r>
                      <a:endParaRPr lang="es-EC" sz="120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1600" dirty="0">
                          <a:effectLst/>
                        </a:rPr>
                        <a:t>Asegurar la Optimización de los Recursos</a:t>
                      </a:r>
                      <a:endParaRPr lang="es-EC" sz="1200" dirty="0">
                        <a:effectLst/>
                        <a:latin typeface="Times New Roman"/>
                        <a:ea typeface="Times New Roman"/>
                        <a:cs typeface="Times New Roman"/>
                      </a:endParaRPr>
                    </a:p>
                  </a:txBody>
                  <a:tcPr marL="68580" marR="68580" marT="0" marB="0" anchor="ctr"/>
                </a:tc>
                <a:tc vMerge="1">
                  <a:txBody>
                    <a:bodyPr/>
                    <a:lstStyle/>
                    <a:p>
                      <a:endParaRPr lang="es-EC"/>
                    </a:p>
                  </a:txBody>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878506540"/>
              </p:ext>
            </p:extLst>
          </p:nvPr>
        </p:nvGraphicFramePr>
        <p:xfrm>
          <a:off x="6238427" y="1780920"/>
          <a:ext cx="5720964" cy="4991088"/>
        </p:xfrm>
        <a:graphic>
          <a:graphicData uri="http://schemas.openxmlformats.org/drawingml/2006/table">
            <a:tbl>
              <a:tblPr firstRow="1" firstCol="1" bandRow="1">
                <a:tableStyleId>{5C22544A-7EE6-4342-B048-85BDC9FD1C3A}</a:tableStyleId>
              </a:tblPr>
              <a:tblGrid>
                <a:gridCol w="627802"/>
                <a:gridCol w="658024"/>
                <a:gridCol w="2349792"/>
                <a:gridCol w="2085346"/>
              </a:tblGrid>
              <a:tr h="298749">
                <a:tc>
                  <a:txBody>
                    <a:bodyPr/>
                    <a:lstStyle/>
                    <a:p>
                      <a:pPr algn="ctr">
                        <a:lnSpc>
                          <a:spcPct val="150000"/>
                        </a:lnSpc>
                        <a:spcBef>
                          <a:spcPts val="1200"/>
                        </a:spcBef>
                        <a:spcAft>
                          <a:spcPts val="0"/>
                        </a:spcAft>
                      </a:pPr>
                      <a:r>
                        <a:rPr lang="es-EC" sz="1200" dirty="0">
                          <a:effectLst/>
                        </a:rPr>
                        <a:t>Orden</a:t>
                      </a:r>
                      <a:endParaRPr lang="es-EC" sz="1050" dirty="0">
                        <a:effectLst/>
                        <a:latin typeface="Times New Roman"/>
                        <a:ea typeface="Times New Roman"/>
                        <a:cs typeface="Times New Roman"/>
                      </a:endParaRPr>
                    </a:p>
                  </a:txBody>
                  <a:tcPr marL="68580" marR="68580" marT="0" marB="0" anchor="ctr"/>
                </a:tc>
                <a:tc>
                  <a:txBody>
                    <a:bodyPr/>
                    <a:lstStyle/>
                    <a:p>
                      <a:pPr algn="ctr">
                        <a:lnSpc>
                          <a:spcPct val="150000"/>
                        </a:lnSpc>
                        <a:spcBef>
                          <a:spcPts val="1200"/>
                        </a:spcBef>
                        <a:spcAft>
                          <a:spcPts val="0"/>
                        </a:spcAft>
                      </a:pPr>
                      <a:r>
                        <a:rPr lang="es-EC" sz="1400" dirty="0">
                          <a:effectLst/>
                        </a:rPr>
                        <a:t> </a:t>
                      </a:r>
                      <a:r>
                        <a:rPr lang="es-EC" sz="1200" dirty="0">
                          <a:effectLst/>
                        </a:rPr>
                        <a:t>ID</a:t>
                      </a:r>
                      <a:endParaRPr lang="es-EC" sz="1050" dirty="0">
                        <a:effectLst/>
                        <a:latin typeface="Times New Roman"/>
                        <a:ea typeface="Times New Roman"/>
                        <a:cs typeface="Times New Roman"/>
                      </a:endParaRPr>
                    </a:p>
                  </a:txBody>
                  <a:tcPr marL="68580" marR="68580" marT="0" marB="0" anchor="ctr"/>
                </a:tc>
                <a:tc>
                  <a:txBody>
                    <a:bodyPr/>
                    <a:lstStyle/>
                    <a:p>
                      <a:pPr algn="ctr">
                        <a:lnSpc>
                          <a:spcPct val="150000"/>
                        </a:lnSpc>
                        <a:spcBef>
                          <a:spcPts val="1200"/>
                        </a:spcBef>
                        <a:spcAft>
                          <a:spcPts val="0"/>
                        </a:spcAft>
                      </a:pPr>
                      <a:r>
                        <a:rPr lang="es-EC" sz="1200" dirty="0">
                          <a:effectLst/>
                        </a:rPr>
                        <a:t>Procesos  </a:t>
                      </a:r>
                      <a:endParaRPr lang="es-EC" sz="1050" dirty="0">
                        <a:effectLst/>
                        <a:latin typeface="Times New Roman"/>
                        <a:ea typeface="Times New Roman"/>
                        <a:cs typeface="Times New Roman"/>
                      </a:endParaRPr>
                    </a:p>
                  </a:txBody>
                  <a:tcPr marL="68580" marR="68580" marT="0" marB="0" anchor="ctr"/>
                </a:tc>
                <a:tc>
                  <a:txBody>
                    <a:bodyPr/>
                    <a:lstStyle/>
                    <a:p>
                      <a:pPr algn="ctr">
                        <a:lnSpc>
                          <a:spcPct val="150000"/>
                        </a:lnSpc>
                        <a:spcBef>
                          <a:spcPts val="1200"/>
                        </a:spcBef>
                        <a:spcAft>
                          <a:spcPts val="0"/>
                        </a:spcAft>
                      </a:pPr>
                      <a:r>
                        <a:rPr lang="es-EC" sz="1200" dirty="0">
                          <a:effectLst/>
                        </a:rPr>
                        <a:t>Fases de Implementación</a:t>
                      </a:r>
                      <a:endParaRPr lang="es-EC" sz="1050" dirty="0">
                        <a:effectLst/>
                        <a:latin typeface="Times New Roman"/>
                        <a:ea typeface="Times New Roman"/>
                        <a:cs typeface="Times New Roman"/>
                      </a:endParaRPr>
                    </a:p>
                  </a:txBody>
                  <a:tcPr marL="68580" marR="68580" marT="0" marB="0"/>
                </a:tc>
              </a:tr>
              <a:tr h="578143">
                <a:tc>
                  <a:txBody>
                    <a:bodyPr/>
                    <a:lstStyle/>
                    <a:p>
                      <a:pPr algn="ctr">
                        <a:lnSpc>
                          <a:spcPct val="150000"/>
                        </a:lnSpc>
                        <a:spcBef>
                          <a:spcPts val="1200"/>
                        </a:spcBef>
                        <a:spcAft>
                          <a:spcPts val="0"/>
                        </a:spcAft>
                      </a:pPr>
                      <a:r>
                        <a:rPr lang="es-EC" sz="1200" dirty="0">
                          <a:effectLst/>
                        </a:rPr>
                        <a:t>5</a:t>
                      </a:r>
                      <a:endParaRPr lang="es-EC" sz="1050" dirty="0">
                        <a:effectLst/>
                        <a:latin typeface="Times New Roman"/>
                        <a:ea typeface="Times New Roman"/>
                        <a:cs typeface="Times New Roman"/>
                      </a:endParaRPr>
                    </a:p>
                  </a:txBody>
                  <a:tcPr marL="68580" marR="68580" marT="0" marB="0" anchor="ctr"/>
                </a:tc>
                <a:tc>
                  <a:txBody>
                    <a:bodyPr/>
                    <a:lstStyle/>
                    <a:p>
                      <a:pPr algn="ctr">
                        <a:lnSpc>
                          <a:spcPct val="150000"/>
                        </a:lnSpc>
                        <a:spcBef>
                          <a:spcPts val="1200"/>
                        </a:spcBef>
                        <a:spcAft>
                          <a:spcPts val="0"/>
                        </a:spcAft>
                      </a:pPr>
                      <a:r>
                        <a:rPr lang="es-EC" sz="1200" dirty="0">
                          <a:effectLst/>
                        </a:rPr>
                        <a:t>APO01</a:t>
                      </a:r>
                      <a:endParaRPr lang="es-EC" sz="105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1200" dirty="0">
                          <a:effectLst/>
                        </a:rPr>
                        <a:t>Gestionar el Marco de la Administración de TI</a:t>
                      </a:r>
                      <a:endParaRPr lang="es-EC" sz="1050" dirty="0">
                        <a:effectLst/>
                        <a:latin typeface="Times New Roman"/>
                        <a:ea typeface="Times New Roman"/>
                        <a:cs typeface="Times New Roman"/>
                      </a:endParaRPr>
                    </a:p>
                  </a:txBody>
                  <a:tcPr marL="68580" marR="68580" marT="0" marB="0" anchor="ctr"/>
                </a:tc>
                <a:tc rowSpan="11">
                  <a:txBody>
                    <a:bodyPr/>
                    <a:lstStyle/>
                    <a:p>
                      <a:pPr algn="ctr">
                        <a:lnSpc>
                          <a:spcPct val="150000"/>
                        </a:lnSpc>
                        <a:spcBef>
                          <a:spcPts val="1200"/>
                        </a:spcBef>
                        <a:spcAft>
                          <a:spcPts val="0"/>
                        </a:spcAft>
                      </a:pPr>
                      <a:r>
                        <a:rPr lang="es-EC" sz="1400" dirty="0">
                          <a:effectLst/>
                        </a:rPr>
                        <a:t>FASE 2</a:t>
                      </a:r>
                      <a:endParaRPr lang="es-EC" sz="1100" dirty="0">
                        <a:effectLst/>
                      </a:endParaRPr>
                    </a:p>
                    <a:p>
                      <a:pPr algn="ctr">
                        <a:lnSpc>
                          <a:spcPct val="150000"/>
                        </a:lnSpc>
                        <a:spcBef>
                          <a:spcPts val="1200"/>
                        </a:spcBef>
                        <a:spcAft>
                          <a:spcPts val="0"/>
                        </a:spcAft>
                      </a:pPr>
                      <a:r>
                        <a:rPr lang="es-EC" sz="1400" dirty="0">
                          <a:effectLst/>
                        </a:rPr>
                        <a:t>Procesos </a:t>
                      </a:r>
                      <a:r>
                        <a:rPr lang="es-EC" sz="1400" dirty="0" smtClean="0">
                          <a:effectLst/>
                        </a:rPr>
                        <a:t>con</a:t>
                      </a:r>
                      <a:r>
                        <a:rPr lang="es-EC" sz="1400" baseline="0" dirty="0" smtClean="0">
                          <a:effectLst/>
                        </a:rPr>
                        <a:t> nada d</a:t>
                      </a:r>
                      <a:r>
                        <a:rPr lang="es-EC" sz="1400" dirty="0" smtClean="0">
                          <a:effectLst/>
                        </a:rPr>
                        <a:t>e </a:t>
                      </a:r>
                      <a:r>
                        <a:rPr lang="es-EC" sz="1400" dirty="0">
                          <a:effectLst/>
                        </a:rPr>
                        <a:t>información, sobre los cuales deberán iniciar desde cero. Se recomienda considerar al iniciar la implementación el seleccionar los que se sean necesarios dadas las condiciones de ese momento</a:t>
                      </a:r>
                      <a:r>
                        <a:rPr lang="es-EC" sz="1200" dirty="0">
                          <a:effectLst/>
                        </a:rPr>
                        <a:t>.</a:t>
                      </a:r>
                      <a:endParaRPr lang="es-EC" sz="1050" dirty="0">
                        <a:effectLst/>
                        <a:latin typeface="Times New Roman"/>
                        <a:ea typeface="Times New Roman"/>
                        <a:cs typeface="Times New Roman"/>
                      </a:endParaRPr>
                    </a:p>
                  </a:txBody>
                  <a:tcPr marL="68580" marR="68580" marT="0" marB="0" anchor="ctr"/>
                </a:tc>
              </a:tr>
              <a:tr h="272762">
                <a:tc>
                  <a:txBody>
                    <a:bodyPr/>
                    <a:lstStyle/>
                    <a:p>
                      <a:pPr algn="ctr">
                        <a:lnSpc>
                          <a:spcPct val="150000"/>
                        </a:lnSpc>
                        <a:spcBef>
                          <a:spcPts val="1200"/>
                        </a:spcBef>
                        <a:spcAft>
                          <a:spcPts val="0"/>
                        </a:spcAft>
                      </a:pPr>
                      <a:r>
                        <a:rPr lang="es-EC" sz="1200" dirty="0">
                          <a:effectLst/>
                        </a:rPr>
                        <a:t>6</a:t>
                      </a:r>
                      <a:endParaRPr lang="es-EC" sz="1050" dirty="0">
                        <a:effectLst/>
                        <a:latin typeface="Times New Roman"/>
                        <a:ea typeface="Times New Roman"/>
                        <a:cs typeface="Times New Roman"/>
                      </a:endParaRPr>
                    </a:p>
                  </a:txBody>
                  <a:tcPr marL="68580" marR="68580" marT="0" marB="0" anchor="ctr"/>
                </a:tc>
                <a:tc>
                  <a:txBody>
                    <a:bodyPr/>
                    <a:lstStyle/>
                    <a:p>
                      <a:pPr algn="ctr">
                        <a:lnSpc>
                          <a:spcPct val="150000"/>
                        </a:lnSpc>
                        <a:spcBef>
                          <a:spcPts val="1200"/>
                        </a:spcBef>
                        <a:spcAft>
                          <a:spcPts val="0"/>
                        </a:spcAft>
                      </a:pPr>
                      <a:r>
                        <a:rPr lang="es-EC" sz="1200" dirty="0">
                          <a:effectLst/>
                        </a:rPr>
                        <a:t>APO02</a:t>
                      </a:r>
                      <a:endParaRPr lang="es-EC" sz="105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1200" dirty="0">
                          <a:effectLst/>
                        </a:rPr>
                        <a:t>Gestionar la Estrategia</a:t>
                      </a:r>
                      <a:endParaRPr lang="es-EC" sz="1050" dirty="0">
                        <a:effectLst/>
                        <a:latin typeface="Times New Roman"/>
                        <a:ea typeface="Times New Roman"/>
                        <a:cs typeface="Times New Roman"/>
                      </a:endParaRPr>
                    </a:p>
                  </a:txBody>
                  <a:tcPr marL="68580" marR="68580" marT="0" marB="0" anchor="ctr"/>
                </a:tc>
                <a:tc vMerge="1">
                  <a:txBody>
                    <a:bodyPr/>
                    <a:lstStyle/>
                    <a:p>
                      <a:endParaRPr lang="es-EC"/>
                    </a:p>
                  </a:txBody>
                  <a:tcPr/>
                </a:tc>
              </a:tr>
              <a:tr h="272762">
                <a:tc>
                  <a:txBody>
                    <a:bodyPr/>
                    <a:lstStyle/>
                    <a:p>
                      <a:pPr algn="ctr">
                        <a:lnSpc>
                          <a:spcPct val="150000"/>
                        </a:lnSpc>
                        <a:spcBef>
                          <a:spcPts val="1200"/>
                        </a:spcBef>
                        <a:spcAft>
                          <a:spcPts val="0"/>
                        </a:spcAft>
                      </a:pPr>
                      <a:r>
                        <a:rPr lang="es-EC" sz="1200" dirty="0">
                          <a:effectLst/>
                        </a:rPr>
                        <a:t>7</a:t>
                      </a:r>
                      <a:endParaRPr lang="es-EC" sz="1050" dirty="0">
                        <a:effectLst/>
                        <a:latin typeface="Times New Roman"/>
                        <a:ea typeface="Times New Roman"/>
                        <a:cs typeface="Times New Roman"/>
                      </a:endParaRPr>
                    </a:p>
                  </a:txBody>
                  <a:tcPr marL="68580" marR="68580" marT="0" marB="0" anchor="ctr"/>
                </a:tc>
                <a:tc>
                  <a:txBody>
                    <a:bodyPr/>
                    <a:lstStyle/>
                    <a:p>
                      <a:pPr algn="ctr">
                        <a:lnSpc>
                          <a:spcPct val="150000"/>
                        </a:lnSpc>
                        <a:spcBef>
                          <a:spcPts val="1200"/>
                        </a:spcBef>
                        <a:spcAft>
                          <a:spcPts val="0"/>
                        </a:spcAft>
                      </a:pPr>
                      <a:r>
                        <a:rPr lang="es-EC" sz="1200" dirty="0">
                          <a:effectLst/>
                        </a:rPr>
                        <a:t>APO07</a:t>
                      </a:r>
                      <a:endParaRPr lang="es-EC" sz="105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1200" dirty="0">
                          <a:effectLst/>
                        </a:rPr>
                        <a:t>Gestionar el Recurso Humano</a:t>
                      </a:r>
                      <a:endParaRPr lang="es-EC" sz="1050" dirty="0">
                        <a:effectLst/>
                        <a:latin typeface="Times New Roman"/>
                        <a:ea typeface="Times New Roman"/>
                        <a:cs typeface="Times New Roman"/>
                      </a:endParaRPr>
                    </a:p>
                  </a:txBody>
                  <a:tcPr marL="68580" marR="68580" marT="0" marB="0" anchor="ctr"/>
                </a:tc>
                <a:tc vMerge="1">
                  <a:txBody>
                    <a:bodyPr/>
                    <a:lstStyle/>
                    <a:p>
                      <a:endParaRPr lang="es-EC"/>
                    </a:p>
                  </a:txBody>
                  <a:tcPr/>
                </a:tc>
              </a:tr>
              <a:tr h="272762">
                <a:tc>
                  <a:txBody>
                    <a:bodyPr/>
                    <a:lstStyle/>
                    <a:p>
                      <a:pPr algn="ctr">
                        <a:lnSpc>
                          <a:spcPct val="150000"/>
                        </a:lnSpc>
                        <a:spcBef>
                          <a:spcPts val="1200"/>
                        </a:spcBef>
                        <a:spcAft>
                          <a:spcPts val="0"/>
                        </a:spcAft>
                      </a:pPr>
                      <a:r>
                        <a:rPr lang="es-EC" sz="1200" dirty="0">
                          <a:effectLst/>
                        </a:rPr>
                        <a:t>8</a:t>
                      </a:r>
                      <a:endParaRPr lang="es-EC" sz="1050" dirty="0">
                        <a:effectLst/>
                        <a:latin typeface="Times New Roman"/>
                        <a:ea typeface="Times New Roman"/>
                        <a:cs typeface="Times New Roman"/>
                      </a:endParaRPr>
                    </a:p>
                  </a:txBody>
                  <a:tcPr marL="68580" marR="68580" marT="0" marB="0" anchor="ctr"/>
                </a:tc>
                <a:tc>
                  <a:txBody>
                    <a:bodyPr/>
                    <a:lstStyle/>
                    <a:p>
                      <a:pPr algn="ctr">
                        <a:lnSpc>
                          <a:spcPct val="150000"/>
                        </a:lnSpc>
                        <a:spcBef>
                          <a:spcPts val="1200"/>
                        </a:spcBef>
                        <a:spcAft>
                          <a:spcPts val="0"/>
                        </a:spcAft>
                      </a:pPr>
                      <a:r>
                        <a:rPr lang="es-EC" sz="1200" dirty="0">
                          <a:effectLst/>
                        </a:rPr>
                        <a:t>APO11</a:t>
                      </a:r>
                      <a:endParaRPr lang="es-EC" sz="105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1200" dirty="0">
                          <a:effectLst/>
                        </a:rPr>
                        <a:t>Gestionar la Calidad</a:t>
                      </a:r>
                      <a:endParaRPr lang="es-EC" sz="1050" dirty="0">
                        <a:effectLst/>
                        <a:latin typeface="Times New Roman"/>
                        <a:ea typeface="Times New Roman"/>
                        <a:cs typeface="Times New Roman"/>
                      </a:endParaRPr>
                    </a:p>
                  </a:txBody>
                  <a:tcPr marL="68580" marR="68580" marT="0" marB="0" anchor="ctr"/>
                </a:tc>
                <a:tc vMerge="1">
                  <a:txBody>
                    <a:bodyPr/>
                    <a:lstStyle/>
                    <a:p>
                      <a:endParaRPr lang="es-EC"/>
                    </a:p>
                  </a:txBody>
                  <a:tcPr/>
                </a:tc>
              </a:tr>
              <a:tr h="578143">
                <a:tc>
                  <a:txBody>
                    <a:bodyPr/>
                    <a:lstStyle/>
                    <a:p>
                      <a:pPr algn="ctr">
                        <a:lnSpc>
                          <a:spcPct val="150000"/>
                        </a:lnSpc>
                        <a:spcBef>
                          <a:spcPts val="1200"/>
                        </a:spcBef>
                        <a:spcAft>
                          <a:spcPts val="0"/>
                        </a:spcAft>
                      </a:pPr>
                      <a:r>
                        <a:rPr lang="es-EC" sz="1200" dirty="0">
                          <a:effectLst/>
                        </a:rPr>
                        <a:t>9</a:t>
                      </a:r>
                      <a:endParaRPr lang="es-EC" sz="1050" dirty="0">
                        <a:effectLst/>
                        <a:latin typeface="Times New Roman"/>
                        <a:ea typeface="Times New Roman"/>
                        <a:cs typeface="Times New Roman"/>
                      </a:endParaRPr>
                    </a:p>
                  </a:txBody>
                  <a:tcPr marL="68580" marR="68580" marT="0" marB="0" anchor="ctr"/>
                </a:tc>
                <a:tc>
                  <a:txBody>
                    <a:bodyPr/>
                    <a:lstStyle/>
                    <a:p>
                      <a:pPr algn="ctr">
                        <a:lnSpc>
                          <a:spcPct val="150000"/>
                        </a:lnSpc>
                        <a:spcBef>
                          <a:spcPts val="1200"/>
                        </a:spcBef>
                        <a:spcAft>
                          <a:spcPts val="0"/>
                        </a:spcAft>
                      </a:pPr>
                      <a:r>
                        <a:rPr lang="es-EC" sz="1200" dirty="0">
                          <a:effectLst/>
                        </a:rPr>
                        <a:t>BAI03</a:t>
                      </a:r>
                      <a:endParaRPr lang="es-EC" sz="105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1200" dirty="0">
                          <a:effectLst/>
                        </a:rPr>
                        <a:t>Gestionar la Identificación y Construcción de Soluciones</a:t>
                      </a:r>
                      <a:endParaRPr lang="es-EC" sz="1050" dirty="0">
                        <a:effectLst/>
                        <a:latin typeface="Times New Roman"/>
                        <a:ea typeface="Times New Roman"/>
                        <a:cs typeface="Times New Roman"/>
                      </a:endParaRPr>
                    </a:p>
                  </a:txBody>
                  <a:tcPr marL="68580" marR="68580" marT="0" marB="0" anchor="ctr"/>
                </a:tc>
                <a:tc vMerge="1">
                  <a:txBody>
                    <a:bodyPr/>
                    <a:lstStyle/>
                    <a:p>
                      <a:endParaRPr lang="es-EC"/>
                    </a:p>
                  </a:txBody>
                  <a:tcPr/>
                </a:tc>
              </a:tr>
              <a:tr h="578143">
                <a:tc>
                  <a:txBody>
                    <a:bodyPr/>
                    <a:lstStyle/>
                    <a:p>
                      <a:pPr algn="ctr">
                        <a:lnSpc>
                          <a:spcPct val="150000"/>
                        </a:lnSpc>
                        <a:spcBef>
                          <a:spcPts val="1200"/>
                        </a:spcBef>
                        <a:spcAft>
                          <a:spcPts val="0"/>
                        </a:spcAft>
                      </a:pPr>
                      <a:r>
                        <a:rPr lang="es-EC" sz="1200" dirty="0">
                          <a:effectLst/>
                        </a:rPr>
                        <a:t>10</a:t>
                      </a:r>
                      <a:endParaRPr lang="es-EC" sz="1050" dirty="0">
                        <a:effectLst/>
                        <a:latin typeface="Times New Roman"/>
                        <a:ea typeface="Times New Roman"/>
                        <a:cs typeface="Times New Roman"/>
                      </a:endParaRPr>
                    </a:p>
                  </a:txBody>
                  <a:tcPr marL="68580" marR="68580" marT="0" marB="0" anchor="ctr"/>
                </a:tc>
                <a:tc>
                  <a:txBody>
                    <a:bodyPr/>
                    <a:lstStyle/>
                    <a:p>
                      <a:pPr algn="ctr">
                        <a:lnSpc>
                          <a:spcPct val="150000"/>
                        </a:lnSpc>
                        <a:spcBef>
                          <a:spcPts val="1200"/>
                        </a:spcBef>
                        <a:spcAft>
                          <a:spcPts val="0"/>
                        </a:spcAft>
                      </a:pPr>
                      <a:r>
                        <a:rPr lang="es-EC" sz="1200" dirty="0">
                          <a:effectLst/>
                        </a:rPr>
                        <a:t>BAI05</a:t>
                      </a:r>
                      <a:endParaRPr lang="es-EC" sz="105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1200" dirty="0">
                          <a:effectLst/>
                        </a:rPr>
                        <a:t>Gestionar la Habilitación del Cambio</a:t>
                      </a:r>
                      <a:endParaRPr lang="es-EC" sz="1050" dirty="0">
                        <a:effectLst/>
                        <a:latin typeface="Times New Roman"/>
                        <a:ea typeface="Times New Roman"/>
                        <a:cs typeface="Times New Roman"/>
                      </a:endParaRPr>
                    </a:p>
                  </a:txBody>
                  <a:tcPr marL="68580" marR="68580" marT="0" marB="0" anchor="ctr"/>
                </a:tc>
                <a:tc vMerge="1">
                  <a:txBody>
                    <a:bodyPr/>
                    <a:lstStyle/>
                    <a:p>
                      <a:endParaRPr lang="es-EC"/>
                    </a:p>
                  </a:txBody>
                  <a:tcPr/>
                </a:tc>
              </a:tr>
              <a:tr h="272762">
                <a:tc>
                  <a:txBody>
                    <a:bodyPr/>
                    <a:lstStyle/>
                    <a:p>
                      <a:pPr algn="ctr">
                        <a:lnSpc>
                          <a:spcPct val="150000"/>
                        </a:lnSpc>
                        <a:spcBef>
                          <a:spcPts val="1200"/>
                        </a:spcBef>
                        <a:spcAft>
                          <a:spcPts val="0"/>
                        </a:spcAft>
                      </a:pPr>
                      <a:r>
                        <a:rPr lang="es-EC" sz="1200" dirty="0">
                          <a:effectLst/>
                        </a:rPr>
                        <a:t>11</a:t>
                      </a:r>
                      <a:endParaRPr lang="es-EC" sz="1050" dirty="0">
                        <a:effectLst/>
                        <a:latin typeface="Times New Roman"/>
                        <a:ea typeface="Times New Roman"/>
                        <a:cs typeface="Times New Roman"/>
                      </a:endParaRPr>
                    </a:p>
                  </a:txBody>
                  <a:tcPr marL="68580" marR="68580" marT="0" marB="0" anchor="ctr"/>
                </a:tc>
                <a:tc>
                  <a:txBody>
                    <a:bodyPr/>
                    <a:lstStyle/>
                    <a:p>
                      <a:pPr algn="ctr">
                        <a:lnSpc>
                          <a:spcPct val="150000"/>
                        </a:lnSpc>
                        <a:spcBef>
                          <a:spcPts val="1200"/>
                        </a:spcBef>
                        <a:spcAft>
                          <a:spcPts val="0"/>
                        </a:spcAft>
                      </a:pPr>
                      <a:r>
                        <a:rPr lang="es-EC" sz="1200" dirty="0">
                          <a:effectLst/>
                        </a:rPr>
                        <a:t>EDM02</a:t>
                      </a:r>
                      <a:endParaRPr lang="es-EC" sz="105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1200" dirty="0">
                          <a:effectLst/>
                        </a:rPr>
                        <a:t>Asegurar la Entrega de Valor</a:t>
                      </a:r>
                      <a:endParaRPr lang="es-EC" sz="1050" dirty="0">
                        <a:effectLst/>
                        <a:latin typeface="Times New Roman"/>
                        <a:ea typeface="Times New Roman"/>
                        <a:cs typeface="Times New Roman"/>
                      </a:endParaRPr>
                    </a:p>
                  </a:txBody>
                  <a:tcPr marL="68580" marR="68580" marT="0" marB="0" anchor="ctr"/>
                </a:tc>
                <a:tc vMerge="1">
                  <a:txBody>
                    <a:bodyPr/>
                    <a:lstStyle/>
                    <a:p>
                      <a:endParaRPr lang="es-EC"/>
                    </a:p>
                  </a:txBody>
                  <a:tcPr/>
                </a:tc>
              </a:tr>
              <a:tr h="883524">
                <a:tc>
                  <a:txBody>
                    <a:bodyPr/>
                    <a:lstStyle/>
                    <a:p>
                      <a:pPr algn="ctr">
                        <a:lnSpc>
                          <a:spcPct val="150000"/>
                        </a:lnSpc>
                        <a:spcBef>
                          <a:spcPts val="1200"/>
                        </a:spcBef>
                        <a:spcAft>
                          <a:spcPts val="0"/>
                        </a:spcAft>
                      </a:pPr>
                      <a:r>
                        <a:rPr lang="es-EC" sz="1200" dirty="0">
                          <a:effectLst/>
                        </a:rPr>
                        <a:t>12</a:t>
                      </a:r>
                      <a:endParaRPr lang="es-EC" sz="1050" dirty="0">
                        <a:effectLst/>
                        <a:latin typeface="Times New Roman"/>
                        <a:ea typeface="Times New Roman"/>
                        <a:cs typeface="Times New Roman"/>
                      </a:endParaRPr>
                    </a:p>
                  </a:txBody>
                  <a:tcPr marL="68580" marR="68580" marT="0" marB="0" anchor="ctr"/>
                </a:tc>
                <a:tc>
                  <a:txBody>
                    <a:bodyPr/>
                    <a:lstStyle/>
                    <a:p>
                      <a:pPr algn="ctr">
                        <a:lnSpc>
                          <a:spcPct val="150000"/>
                        </a:lnSpc>
                        <a:spcBef>
                          <a:spcPts val="1200"/>
                        </a:spcBef>
                        <a:spcAft>
                          <a:spcPts val="0"/>
                        </a:spcAft>
                      </a:pPr>
                      <a:r>
                        <a:rPr lang="es-EC" sz="1200" dirty="0">
                          <a:effectLst/>
                        </a:rPr>
                        <a:t>EDM01</a:t>
                      </a:r>
                      <a:endParaRPr lang="es-EC" sz="105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1200" dirty="0">
                          <a:effectLst/>
                        </a:rPr>
                        <a:t>Asegurar el establecimiento y mantenimiento del marco de referencia de gobierno</a:t>
                      </a:r>
                      <a:endParaRPr lang="es-EC" sz="1050" dirty="0">
                        <a:effectLst/>
                        <a:latin typeface="Times New Roman"/>
                        <a:ea typeface="Times New Roman"/>
                        <a:cs typeface="Times New Roman"/>
                      </a:endParaRPr>
                    </a:p>
                  </a:txBody>
                  <a:tcPr marL="68580" marR="68580" marT="0" marB="0" anchor="ctr"/>
                </a:tc>
                <a:tc vMerge="1">
                  <a:txBody>
                    <a:bodyPr/>
                    <a:lstStyle/>
                    <a:p>
                      <a:endParaRPr lang="es-EC"/>
                    </a:p>
                  </a:txBody>
                  <a:tcPr/>
                </a:tc>
              </a:tr>
              <a:tr h="272762">
                <a:tc>
                  <a:txBody>
                    <a:bodyPr/>
                    <a:lstStyle/>
                    <a:p>
                      <a:pPr algn="ctr">
                        <a:lnSpc>
                          <a:spcPct val="150000"/>
                        </a:lnSpc>
                        <a:spcBef>
                          <a:spcPts val="1200"/>
                        </a:spcBef>
                        <a:spcAft>
                          <a:spcPts val="0"/>
                        </a:spcAft>
                      </a:pPr>
                      <a:r>
                        <a:rPr lang="es-EC" sz="1200" dirty="0">
                          <a:effectLst/>
                        </a:rPr>
                        <a:t>13</a:t>
                      </a:r>
                      <a:endParaRPr lang="es-EC" sz="1050" dirty="0">
                        <a:effectLst/>
                        <a:latin typeface="Times New Roman"/>
                        <a:ea typeface="Times New Roman"/>
                        <a:cs typeface="Times New Roman"/>
                      </a:endParaRPr>
                    </a:p>
                  </a:txBody>
                  <a:tcPr marL="68580" marR="68580" marT="0" marB="0" anchor="ctr"/>
                </a:tc>
                <a:tc>
                  <a:txBody>
                    <a:bodyPr/>
                    <a:lstStyle/>
                    <a:p>
                      <a:pPr algn="ctr">
                        <a:lnSpc>
                          <a:spcPct val="150000"/>
                        </a:lnSpc>
                        <a:spcBef>
                          <a:spcPts val="1200"/>
                        </a:spcBef>
                        <a:spcAft>
                          <a:spcPts val="0"/>
                        </a:spcAft>
                      </a:pPr>
                      <a:r>
                        <a:rPr lang="es-EC" sz="1200" dirty="0">
                          <a:effectLst/>
                        </a:rPr>
                        <a:t>BAI01</a:t>
                      </a:r>
                      <a:endParaRPr lang="es-EC" sz="1050" dirty="0">
                        <a:effectLst/>
                        <a:latin typeface="Times New Roman"/>
                        <a:ea typeface="Times New Roman"/>
                        <a:cs typeface="Times New Roman"/>
                      </a:endParaRPr>
                    </a:p>
                  </a:txBody>
                  <a:tcPr marL="68580" marR="68580" marT="0" marB="0" anchor="ctr"/>
                </a:tc>
                <a:tc>
                  <a:txBody>
                    <a:bodyPr/>
                    <a:lstStyle/>
                    <a:p>
                      <a:pPr algn="just">
                        <a:lnSpc>
                          <a:spcPct val="150000"/>
                        </a:lnSpc>
                        <a:spcBef>
                          <a:spcPts val="1200"/>
                        </a:spcBef>
                        <a:spcAft>
                          <a:spcPts val="0"/>
                        </a:spcAft>
                      </a:pPr>
                      <a:r>
                        <a:rPr lang="es-EC" sz="1200" dirty="0">
                          <a:effectLst/>
                        </a:rPr>
                        <a:t>Gestionar Programas y Proyectos</a:t>
                      </a:r>
                      <a:endParaRPr lang="es-EC" sz="1050" dirty="0">
                        <a:effectLst/>
                        <a:latin typeface="Times New Roman"/>
                        <a:ea typeface="Times New Roman"/>
                        <a:cs typeface="Times New Roman"/>
                      </a:endParaRPr>
                    </a:p>
                  </a:txBody>
                  <a:tcPr marL="68580" marR="68580" marT="0" marB="0" anchor="ctr"/>
                </a:tc>
                <a:tc vMerge="1">
                  <a:txBody>
                    <a:bodyPr/>
                    <a:lstStyle/>
                    <a:p>
                      <a:endParaRPr lang="es-EC"/>
                    </a:p>
                  </a:txBody>
                  <a:tcPr/>
                </a:tc>
              </a:tr>
              <a:tr h="272762">
                <a:tc>
                  <a:txBody>
                    <a:bodyPr/>
                    <a:lstStyle/>
                    <a:p>
                      <a:pPr algn="ctr">
                        <a:lnSpc>
                          <a:spcPct val="150000"/>
                        </a:lnSpc>
                        <a:spcBef>
                          <a:spcPts val="1200"/>
                        </a:spcBef>
                        <a:spcAft>
                          <a:spcPts val="0"/>
                        </a:spcAft>
                      </a:pPr>
                      <a:r>
                        <a:rPr lang="es-EC" sz="1200" dirty="0">
                          <a:effectLst/>
                        </a:rPr>
                        <a:t>14</a:t>
                      </a:r>
                      <a:endParaRPr lang="es-EC" sz="1050" dirty="0">
                        <a:effectLst/>
                        <a:latin typeface="Times New Roman"/>
                        <a:ea typeface="Times New Roman"/>
                        <a:cs typeface="Times New Roman"/>
                      </a:endParaRPr>
                    </a:p>
                  </a:txBody>
                  <a:tcPr marL="68580" marR="68580" marT="0" marB="0" anchor="ctr"/>
                </a:tc>
                <a:tc>
                  <a:txBody>
                    <a:bodyPr/>
                    <a:lstStyle/>
                    <a:p>
                      <a:pPr algn="ctr">
                        <a:lnSpc>
                          <a:spcPct val="150000"/>
                        </a:lnSpc>
                        <a:spcBef>
                          <a:spcPts val="1200"/>
                        </a:spcBef>
                        <a:spcAft>
                          <a:spcPts val="0"/>
                        </a:spcAft>
                      </a:pPr>
                      <a:r>
                        <a:rPr lang="es-EC" sz="1200" dirty="0">
                          <a:effectLst/>
                        </a:rPr>
                        <a:t>BAI08</a:t>
                      </a:r>
                      <a:endParaRPr lang="es-EC" sz="1050" dirty="0">
                        <a:effectLst/>
                        <a:latin typeface="Times New Roman"/>
                        <a:ea typeface="Times New Roman"/>
                        <a:cs typeface="Times New Roman"/>
                      </a:endParaRPr>
                    </a:p>
                  </a:txBody>
                  <a:tcPr marL="68580" marR="68580" marT="0" marB="0" anchor="ctr"/>
                </a:tc>
                <a:tc>
                  <a:txBody>
                    <a:bodyPr/>
                    <a:lstStyle/>
                    <a:p>
                      <a:pPr algn="just">
                        <a:spcBef>
                          <a:spcPts val="1200"/>
                        </a:spcBef>
                        <a:spcAft>
                          <a:spcPts val="0"/>
                        </a:spcAft>
                      </a:pPr>
                      <a:r>
                        <a:rPr lang="es-EC" sz="1200" dirty="0">
                          <a:effectLst/>
                        </a:rPr>
                        <a:t>Gestionar el Conocimiento</a:t>
                      </a:r>
                      <a:endParaRPr lang="es-EC" sz="1050" dirty="0">
                        <a:effectLst/>
                        <a:latin typeface="Times New Roman"/>
                        <a:ea typeface="Times New Roman"/>
                        <a:cs typeface="Times New Roman"/>
                      </a:endParaRPr>
                    </a:p>
                  </a:txBody>
                  <a:tcPr marL="68580" marR="68580" marT="0" marB="0" anchor="ctr"/>
                </a:tc>
                <a:tc vMerge="1">
                  <a:txBody>
                    <a:bodyPr/>
                    <a:lstStyle/>
                    <a:p>
                      <a:endParaRPr lang="es-EC"/>
                    </a:p>
                  </a:txBody>
                  <a:tcPr/>
                </a:tc>
              </a:tr>
              <a:tr h="407175">
                <a:tc>
                  <a:txBody>
                    <a:bodyPr/>
                    <a:lstStyle/>
                    <a:p>
                      <a:pPr algn="ctr">
                        <a:lnSpc>
                          <a:spcPct val="150000"/>
                        </a:lnSpc>
                        <a:spcBef>
                          <a:spcPts val="1200"/>
                        </a:spcBef>
                        <a:spcAft>
                          <a:spcPts val="0"/>
                        </a:spcAft>
                      </a:pPr>
                      <a:r>
                        <a:rPr lang="es-EC" sz="1200" dirty="0">
                          <a:effectLst/>
                        </a:rPr>
                        <a:t>15</a:t>
                      </a:r>
                      <a:endParaRPr lang="es-EC" sz="1050" dirty="0">
                        <a:effectLst/>
                        <a:latin typeface="Times New Roman"/>
                        <a:ea typeface="Times New Roman"/>
                        <a:cs typeface="Times New Roman"/>
                      </a:endParaRPr>
                    </a:p>
                  </a:txBody>
                  <a:tcPr marL="68580" marR="68580" marT="0" marB="0" anchor="ctr"/>
                </a:tc>
                <a:tc>
                  <a:txBody>
                    <a:bodyPr/>
                    <a:lstStyle/>
                    <a:p>
                      <a:pPr algn="ctr">
                        <a:lnSpc>
                          <a:spcPct val="150000"/>
                        </a:lnSpc>
                        <a:spcBef>
                          <a:spcPts val="1200"/>
                        </a:spcBef>
                        <a:spcAft>
                          <a:spcPts val="0"/>
                        </a:spcAft>
                      </a:pPr>
                      <a:r>
                        <a:rPr lang="es-EC" sz="1200" dirty="0">
                          <a:effectLst/>
                        </a:rPr>
                        <a:t>MEA01</a:t>
                      </a:r>
                      <a:endParaRPr lang="es-EC" sz="1050" dirty="0">
                        <a:effectLst/>
                        <a:latin typeface="Times New Roman"/>
                        <a:ea typeface="Times New Roman"/>
                        <a:cs typeface="Times New Roman"/>
                      </a:endParaRPr>
                    </a:p>
                  </a:txBody>
                  <a:tcPr marL="68580" marR="68580" marT="0" marB="0" anchor="ctr"/>
                </a:tc>
                <a:tc>
                  <a:txBody>
                    <a:bodyPr/>
                    <a:lstStyle/>
                    <a:p>
                      <a:pPr algn="just">
                        <a:spcBef>
                          <a:spcPts val="1200"/>
                        </a:spcBef>
                        <a:spcAft>
                          <a:spcPts val="0"/>
                        </a:spcAft>
                      </a:pPr>
                      <a:r>
                        <a:rPr lang="es-EC" sz="1200" dirty="0">
                          <a:effectLst/>
                        </a:rPr>
                        <a:t>Monitorear, Evaluar y Valorar el Desempeño y Cumplimiento</a:t>
                      </a:r>
                      <a:endParaRPr lang="es-EC" sz="1050" dirty="0">
                        <a:effectLst/>
                        <a:latin typeface="Times New Roman"/>
                        <a:ea typeface="Times New Roman"/>
                        <a:cs typeface="Times New Roman"/>
                      </a:endParaRPr>
                    </a:p>
                  </a:txBody>
                  <a:tcPr marL="68580" marR="68580" marT="0" marB="0" anchor="ctr"/>
                </a:tc>
                <a:tc vMerge="1">
                  <a:txBody>
                    <a:bodyPr/>
                    <a:lstStyle/>
                    <a:p>
                      <a:endParaRPr lang="es-EC"/>
                    </a:p>
                  </a:txBody>
                  <a:tcPr/>
                </a:tc>
              </a:tr>
            </a:tbl>
          </a:graphicData>
        </a:graphic>
      </p:graphicFrame>
    </p:spTree>
    <p:extLst>
      <p:ext uri="{BB962C8B-B14F-4D97-AF65-F5344CB8AC3E}">
        <p14:creationId xmlns:p14="http://schemas.microsoft.com/office/powerpoint/2010/main" val="8979946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5">
            <a:extLst>
              <a:ext uri="{FF2B5EF4-FFF2-40B4-BE49-F238E27FC236}">
                <a16:creationId xmlns:a16="http://schemas.microsoft.com/office/drawing/2014/main" xmlns="" id="{CEAB0380-432F-4AAB-99E9-FF7C232AE667}"/>
              </a:ext>
            </a:extLst>
          </p:cNvPr>
          <p:cNvSpPr txBox="1">
            <a:spLocks/>
          </p:cNvSpPr>
          <p:nvPr/>
        </p:nvSpPr>
        <p:spPr>
          <a:xfrm>
            <a:off x="621804" y="332656"/>
            <a:ext cx="10969943" cy="711081"/>
          </a:xfrm>
          <a:prstGeom prst="rect">
            <a:avLst/>
          </a:prstGeom>
        </p:spPr>
        <p:txBody>
          <a:bodyPr vert="horz" lIns="0" tIns="60949" rIns="0" bIns="60949" rtlCol="0" anchor="ctr">
            <a:normAutofit/>
          </a:bodyPr>
          <a:lstStyle>
            <a:lvl1pPr algn="l" defTabSz="1218987" rtl="0" eaLnBrk="1" latinLnBrk="0" hangingPunct="1">
              <a:spcBef>
                <a:spcPct val="0"/>
              </a:spcBef>
              <a:buNone/>
              <a:defRPr sz="3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IN" dirty="0" smtClean="0"/>
              <a:t>Desarrollo – </a:t>
            </a:r>
            <a:r>
              <a:rPr lang="en-IN" b="0" dirty="0" smtClean="0"/>
              <a:t>Modelo de Referencia Propuesto</a:t>
            </a:r>
            <a:endParaRPr lang="en-IN" b="0" dirty="0"/>
          </a:p>
        </p:txBody>
      </p:sp>
      <p:sp>
        <p:nvSpPr>
          <p:cNvPr id="2" name="Rectangle 2"/>
          <p:cNvSpPr>
            <a:spLocks noChangeArrowheads="1"/>
          </p:cNvSpPr>
          <p:nvPr/>
        </p:nvSpPr>
        <p:spPr bwMode="auto">
          <a:xfrm>
            <a:off x="0" y="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3176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435" y="1043737"/>
            <a:ext cx="7767377" cy="5739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9876506" y="5398353"/>
            <a:ext cx="2107658" cy="1384995"/>
          </a:xfrm>
          <a:prstGeom prst="rect">
            <a:avLst/>
          </a:prstGeom>
        </p:spPr>
        <p:txBody>
          <a:bodyPr wrap="square">
            <a:spAutoFit/>
          </a:bodyPr>
          <a:lstStyle/>
          <a:p>
            <a:r>
              <a:rPr lang="es-EC" sz="1400" i="1" dirty="0">
                <a:solidFill>
                  <a:schemeClr val="tx2">
                    <a:lumMod val="65000"/>
                  </a:schemeClr>
                </a:solidFill>
                <a:latin typeface="Open Sans" panose="020B0606030504020204" pitchFamily="34" charset="0"/>
                <a:ea typeface="Open Sans" panose="020B0606030504020204" pitchFamily="34" charset="0"/>
                <a:cs typeface="Open Sans" panose="020B0606030504020204" pitchFamily="34" charset="0"/>
              </a:rPr>
              <a:t>Adaptado de (</a:t>
            </a:r>
            <a:r>
              <a:rPr lang="es-EC" sz="1400" i="1" dirty="0" err="1">
                <a:solidFill>
                  <a:schemeClr val="tx2">
                    <a:lumMod val="65000"/>
                  </a:schemeClr>
                </a:solidFill>
                <a:latin typeface="Open Sans" panose="020B0606030504020204" pitchFamily="34" charset="0"/>
                <a:ea typeface="Open Sans" panose="020B0606030504020204" pitchFamily="34" charset="0"/>
                <a:cs typeface="Open Sans" panose="020B0606030504020204" pitchFamily="34" charset="0"/>
              </a:rPr>
              <a:t>Isaca</a:t>
            </a:r>
            <a:r>
              <a:rPr lang="es-EC" sz="1400" i="1" dirty="0">
                <a:solidFill>
                  <a:schemeClr val="tx2">
                    <a:lumMod val="65000"/>
                  </a:schemeClr>
                </a:solidFill>
                <a:latin typeface="Open Sans" panose="020B0606030504020204" pitchFamily="34" charset="0"/>
                <a:ea typeface="Open Sans" panose="020B0606030504020204" pitchFamily="34" charset="0"/>
                <a:cs typeface="Open Sans" panose="020B0606030504020204" pitchFamily="34" charset="0"/>
              </a:rPr>
              <a:t>, COBIT 5: Un Marco de Negocio para el Gobierno y la Gestión de las TI de la Empresa, 2012)</a:t>
            </a:r>
          </a:p>
        </p:txBody>
      </p:sp>
    </p:spTree>
    <p:extLst>
      <p:ext uri="{BB962C8B-B14F-4D97-AF65-F5344CB8AC3E}">
        <p14:creationId xmlns:p14="http://schemas.microsoft.com/office/powerpoint/2010/main" val="835883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5">
            <a:extLst>
              <a:ext uri="{FF2B5EF4-FFF2-40B4-BE49-F238E27FC236}">
                <a16:creationId xmlns:a16="http://schemas.microsoft.com/office/drawing/2014/main" xmlns="" id="{CEAB0380-432F-4AAB-99E9-FF7C232AE667}"/>
              </a:ext>
            </a:extLst>
          </p:cNvPr>
          <p:cNvSpPr txBox="1">
            <a:spLocks/>
          </p:cNvSpPr>
          <p:nvPr/>
        </p:nvSpPr>
        <p:spPr>
          <a:xfrm>
            <a:off x="621804" y="332656"/>
            <a:ext cx="10969943" cy="711081"/>
          </a:xfrm>
          <a:prstGeom prst="rect">
            <a:avLst/>
          </a:prstGeom>
        </p:spPr>
        <p:txBody>
          <a:bodyPr vert="horz" lIns="0" tIns="60949" rIns="0" bIns="60949" rtlCol="0" anchor="ctr">
            <a:normAutofit/>
          </a:bodyPr>
          <a:lstStyle>
            <a:lvl1pPr algn="l" defTabSz="1218987" rtl="0" eaLnBrk="1" latinLnBrk="0" hangingPunct="1">
              <a:spcBef>
                <a:spcPct val="0"/>
              </a:spcBef>
              <a:buNone/>
              <a:defRPr sz="3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IN" dirty="0" smtClean="0"/>
              <a:t>Desarrollo – </a:t>
            </a:r>
            <a:r>
              <a:rPr lang="en-IN" b="0" dirty="0" smtClean="0"/>
              <a:t>Modelo de Referencia Propuesto</a:t>
            </a:r>
            <a:endParaRPr lang="en-IN" b="0" dirty="0"/>
          </a:p>
        </p:txBody>
      </p:sp>
      <p:sp>
        <p:nvSpPr>
          <p:cNvPr id="2" name="Rectangle 2"/>
          <p:cNvSpPr>
            <a:spLocks noChangeArrowheads="1"/>
          </p:cNvSpPr>
          <p:nvPr/>
        </p:nvSpPr>
        <p:spPr bwMode="auto">
          <a:xfrm>
            <a:off x="0" y="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3" name="Rectangle 2"/>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graphicFrame>
        <p:nvGraphicFramePr>
          <p:cNvPr id="4" name="3 Objeto"/>
          <p:cNvGraphicFramePr>
            <a:graphicFrameLocks noChangeAspect="1"/>
          </p:cNvGraphicFramePr>
          <p:nvPr>
            <p:extLst>
              <p:ext uri="{D42A27DB-BD31-4B8C-83A1-F6EECF244321}">
                <p14:modId xmlns:p14="http://schemas.microsoft.com/office/powerpoint/2010/main" val="2231360162"/>
              </p:ext>
            </p:extLst>
          </p:nvPr>
        </p:nvGraphicFramePr>
        <p:xfrm>
          <a:off x="1485900" y="1340768"/>
          <a:ext cx="8784976" cy="5139291"/>
        </p:xfrm>
        <a:graphic>
          <a:graphicData uri="http://schemas.openxmlformats.org/presentationml/2006/ole">
            <mc:AlternateContent xmlns:mc="http://schemas.openxmlformats.org/markup-compatibility/2006">
              <mc:Choice xmlns:v="urn:schemas-microsoft-com:vml" Requires="v">
                <p:oleObj spid="_x0000_s33823" name="Visio" r:id="rId4" imgW="7237132" imgH="4225770" progId="Visio.Drawing.11">
                  <p:embed/>
                </p:oleObj>
              </mc:Choice>
              <mc:Fallback>
                <p:oleObj name="Visio" r:id="rId4" imgW="7237132" imgH="4225770"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900" y="1340768"/>
                        <a:ext cx="8784976" cy="5139291"/>
                      </a:xfrm>
                      <a:prstGeom prst="rect">
                        <a:avLst/>
                      </a:prstGeom>
                      <a:noFill/>
                    </p:spPr>
                  </p:pic>
                </p:oleObj>
              </mc:Fallback>
            </mc:AlternateContent>
          </a:graphicData>
        </a:graphic>
      </p:graphicFrame>
      <p:sp>
        <p:nvSpPr>
          <p:cNvPr id="5" name="4 Estrella de 5 puntas"/>
          <p:cNvSpPr/>
          <p:nvPr/>
        </p:nvSpPr>
        <p:spPr>
          <a:xfrm>
            <a:off x="8182644" y="6237312"/>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7 Estrella de 5 puntas"/>
          <p:cNvSpPr/>
          <p:nvPr/>
        </p:nvSpPr>
        <p:spPr>
          <a:xfrm>
            <a:off x="4438228" y="6237312"/>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8 Estrella de 5 puntas"/>
          <p:cNvSpPr/>
          <p:nvPr/>
        </p:nvSpPr>
        <p:spPr>
          <a:xfrm>
            <a:off x="5734372" y="6237312"/>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9 Estrella de 5 puntas"/>
          <p:cNvSpPr/>
          <p:nvPr/>
        </p:nvSpPr>
        <p:spPr>
          <a:xfrm>
            <a:off x="2710036" y="6237312"/>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1151882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5">
            <a:extLst>
              <a:ext uri="{FF2B5EF4-FFF2-40B4-BE49-F238E27FC236}">
                <a16:creationId xmlns:a16="http://schemas.microsoft.com/office/drawing/2014/main" xmlns="" id="{CEAB0380-432F-4AAB-99E9-FF7C232AE667}"/>
              </a:ext>
            </a:extLst>
          </p:cNvPr>
          <p:cNvSpPr txBox="1">
            <a:spLocks/>
          </p:cNvSpPr>
          <p:nvPr/>
        </p:nvSpPr>
        <p:spPr>
          <a:xfrm>
            <a:off x="621804" y="332656"/>
            <a:ext cx="10969943" cy="711081"/>
          </a:xfrm>
          <a:prstGeom prst="rect">
            <a:avLst/>
          </a:prstGeom>
        </p:spPr>
        <p:txBody>
          <a:bodyPr vert="horz" lIns="0" tIns="60949" rIns="0" bIns="60949" rtlCol="0" anchor="ctr">
            <a:normAutofit/>
          </a:bodyPr>
          <a:lstStyle>
            <a:lvl1pPr algn="l" defTabSz="1218987" rtl="0" eaLnBrk="1" latinLnBrk="0" hangingPunct="1">
              <a:spcBef>
                <a:spcPct val="0"/>
              </a:spcBef>
              <a:buNone/>
              <a:defRPr sz="3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IN" dirty="0" smtClean="0"/>
              <a:t>Desarrollo – </a:t>
            </a:r>
            <a:r>
              <a:rPr lang="en-IN" b="0" dirty="0" smtClean="0"/>
              <a:t>Modelo de Roles y Responsabilidades</a:t>
            </a:r>
            <a:endParaRPr lang="en-IN" b="0" dirty="0"/>
          </a:p>
        </p:txBody>
      </p:sp>
      <p:sp>
        <p:nvSpPr>
          <p:cNvPr id="2" name="Rectangle 2"/>
          <p:cNvSpPr>
            <a:spLocks noChangeArrowheads="1"/>
          </p:cNvSpPr>
          <p:nvPr/>
        </p:nvSpPr>
        <p:spPr bwMode="auto">
          <a:xfrm>
            <a:off x="0" y="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5" name="TextBox 4">
            <a:extLst>
              <a:ext uri="{FF2B5EF4-FFF2-40B4-BE49-F238E27FC236}">
                <a16:creationId xmlns:a16="http://schemas.microsoft.com/office/drawing/2014/main" xmlns="" id="{F064A0F4-D09C-4CA7-81BB-94CF266B0620}"/>
              </a:ext>
            </a:extLst>
          </p:cNvPr>
          <p:cNvSpPr txBox="1"/>
          <p:nvPr/>
        </p:nvSpPr>
        <p:spPr>
          <a:xfrm>
            <a:off x="3583977" y="4428217"/>
            <a:ext cx="2401738" cy="1006429"/>
          </a:xfrm>
          <a:prstGeom prst="rect">
            <a:avLst/>
          </a:prstGeom>
          <a:noFill/>
        </p:spPr>
        <p:txBody>
          <a:bodyPr wrap="square" lIns="0" rIns="0" rtlCol="0" anchor="t">
            <a:spAutoFit/>
          </a:bodyPr>
          <a:lstStyle/>
          <a:p>
            <a:pPr>
              <a:lnSpc>
                <a:spcPct val="110000"/>
              </a:lnSpc>
              <a:defRPr/>
            </a:pPr>
            <a:r>
              <a:rPr lang="es-EC" sz="18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Único responsable de la correcta ejecución de la tarea.</a:t>
            </a:r>
            <a:endParaRPr lang="en-US" sz="18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13">
            <a:extLst>
              <a:ext uri="{FF2B5EF4-FFF2-40B4-BE49-F238E27FC236}">
                <a16:creationId xmlns:a16="http://schemas.microsoft.com/office/drawing/2014/main" xmlns="" id="{43934760-08B5-4339-B41F-FEB6A9760307}"/>
              </a:ext>
            </a:extLst>
          </p:cNvPr>
          <p:cNvSpPr txBox="1"/>
          <p:nvPr/>
        </p:nvSpPr>
        <p:spPr>
          <a:xfrm>
            <a:off x="6176265" y="4428217"/>
            <a:ext cx="2401738" cy="1311128"/>
          </a:xfrm>
          <a:prstGeom prst="rect">
            <a:avLst/>
          </a:prstGeom>
          <a:noFill/>
        </p:spPr>
        <p:txBody>
          <a:bodyPr wrap="square" lIns="0" rIns="0" rtlCol="0" anchor="t">
            <a:spAutoFit/>
          </a:bodyPr>
          <a:lstStyle/>
          <a:p>
            <a:pPr>
              <a:lnSpc>
                <a:spcPct val="110000"/>
              </a:lnSpc>
              <a:defRPr/>
            </a:pPr>
            <a:r>
              <a:rPr lang="es-EC" sz="18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Personas que deben ser consultadas para la realización de la tarea.</a:t>
            </a:r>
          </a:p>
        </p:txBody>
      </p:sp>
      <p:sp>
        <p:nvSpPr>
          <p:cNvPr id="7" name="TextBox 17">
            <a:extLst>
              <a:ext uri="{FF2B5EF4-FFF2-40B4-BE49-F238E27FC236}">
                <a16:creationId xmlns:a16="http://schemas.microsoft.com/office/drawing/2014/main" xmlns="" id="{0239EC3B-A19F-46FE-8AEE-D1E7E436A560}"/>
              </a:ext>
            </a:extLst>
          </p:cNvPr>
          <p:cNvSpPr txBox="1"/>
          <p:nvPr/>
        </p:nvSpPr>
        <p:spPr>
          <a:xfrm>
            <a:off x="8912569" y="4428217"/>
            <a:ext cx="2401738" cy="1311128"/>
          </a:xfrm>
          <a:prstGeom prst="rect">
            <a:avLst/>
          </a:prstGeom>
          <a:noFill/>
        </p:spPr>
        <p:txBody>
          <a:bodyPr wrap="square" lIns="0" rIns="0" rtlCol="0" anchor="t">
            <a:spAutoFit/>
          </a:bodyPr>
          <a:lstStyle/>
          <a:p>
            <a:pPr>
              <a:lnSpc>
                <a:spcPct val="110000"/>
              </a:lnSpc>
              <a:defRPr/>
            </a:pPr>
            <a:r>
              <a:rPr lang="es-EC" sz="18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Personas que deben ser informadas sobre el progreso de ejecución de la tarea.</a:t>
            </a:r>
          </a:p>
        </p:txBody>
      </p:sp>
      <p:sp>
        <p:nvSpPr>
          <p:cNvPr id="8" name="TextBox 26">
            <a:extLst>
              <a:ext uri="{FF2B5EF4-FFF2-40B4-BE49-F238E27FC236}">
                <a16:creationId xmlns:a16="http://schemas.microsoft.com/office/drawing/2014/main" xmlns="" id="{CD5E840D-2D18-4C20-87F3-D83AE71A2D16}"/>
              </a:ext>
            </a:extLst>
          </p:cNvPr>
          <p:cNvSpPr txBox="1"/>
          <p:nvPr/>
        </p:nvSpPr>
        <p:spPr>
          <a:xfrm>
            <a:off x="3703224" y="3961614"/>
            <a:ext cx="2401738" cy="412485"/>
          </a:xfrm>
          <a:prstGeom prst="rect">
            <a:avLst/>
          </a:prstGeom>
          <a:noFill/>
        </p:spPr>
        <p:txBody>
          <a:bodyPr wrap="square" lIns="0" rIns="0" rtlCol="0" anchor="t">
            <a:spAutoFit/>
          </a:bodyPr>
          <a:lstStyle/>
          <a:p>
            <a:pPr>
              <a:lnSpc>
                <a:spcPct val="110000"/>
              </a:lnSpc>
              <a:defRPr/>
            </a:pPr>
            <a:r>
              <a:rPr lang="en-US" sz="2000" b="1" kern="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Persona a cargo</a:t>
            </a:r>
            <a:endParaRPr lang="en-US" sz="2000" b="1"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27">
            <a:extLst>
              <a:ext uri="{FF2B5EF4-FFF2-40B4-BE49-F238E27FC236}">
                <a16:creationId xmlns:a16="http://schemas.microsoft.com/office/drawing/2014/main" xmlns="" id="{63DD2536-EAFE-4814-A83A-019C58396DF7}"/>
              </a:ext>
            </a:extLst>
          </p:cNvPr>
          <p:cNvSpPr txBox="1"/>
          <p:nvPr/>
        </p:nvSpPr>
        <p:spPr>
          <a:xfrm>
            <a:off x="6430960" y="3961614"/>
            <a:ext cx="2401738" cy="412485"/>
          </a:xfrm>
          <a:prstGeom prst="rect">
            <a:avLst/>
          </a:prstGeom>
          <a:noFill/>
        </p:spPr>
        <p:txBody>
          <a:bodyPr wrap="square" lIns="0" rIns="0" rtlCol="0" anchor="t">
            <a:spAutoFit/>
          </a:bodyPr>
          <a:lstStyle/>
          <a:p>
            <a:pPr>
              <a:lnSpc>
                <a:spcPct val="110000"/>
              </a:lnSpc>
              <a:defRPr/>
            </a:pPr>
            <a:r>
              <a:rPr lang="en-US" sz="2000" b="1" kern="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Consultado</a:t>
            </a:r>
            <a:endParaRPr lang="en-US" sz="2000" b="1"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28">
            <a:extLst>
              <a:ext uri="{FF2B5EF4-FFF2-40B4-BE49-F238E27FC236}">
                <a16:creationId xmlns:a16="http://schemas.microsoft.com/office/drawing/2014/main" xmlns="" id="{EF2BDDC2-DFF1-4F92-8F7E-5BAA5348421C}"/>
              </a:ext>
            </a:extLst>
          </p:cNvPr>
          <p:cNvSpPr txBox="1"/>
          <p:nvPr/>
        </p:nvSpPr>
        <p:spPr>
          <a:xfrm>
            <a:off x="9165282" y="3961614"/>
            <a:ext cx="2401738" cy="412485"/>
          </a:xfrm>
          <a:prstGeom prst="rect">
            <a:avLst/>
          </a:prstGeom>
          <a:noFill/>
        </p:spPr>
        <p:txBody>
          <a:bodyPr wrap="square" lIns="0" rIns="0" rtlCol="0" anchor="t">
            <a:spAutoFit/>
          </a:bodyPr>
          <a:lstStyle/>
          <a:p>
            <a:pPr>
              <a:lnSpc>
                <a:spcPct val="110000"/>
              </a:lnSpc>
              <a:defRPr/>
            </a:pPr>
            <a:r>
              <a:rPr lang="en-US" sz="2000" b="1" kern="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Informado</a:t>
            </a:r>
            <a:endParaRPr lang="en-US" sz="2000" b="1"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4">
            <a:extLst>
              <a:ext uri="{FF2B5EF4-FFF2-40B4-BE49-F238E27FC236}">
                <a16:creationId xmlns:a16="http://schemas.microsoft.com/office/drawing/2014/main" xmlns="" id="{F064A0F4-D09C-4CA7-81BB-94CF266B0620}"/>
              </a:ext>
            </a:extLst>
          </p:cNvPr>
          <p:cNvSpPr txBox="1"/>
          <p:nvPr/>
        </p:nvSpPr>
        <p:spPr>
          <a:xfrm>
            <a:off x="775665" y="4437112"/>
            <a:ext cx="2401738" cy="1006429"/>
          </a:xfrm>
          <a:prstGeom prst="rect">
            <a:avLst/>
          </a:prstGeom>
          <a:noFill/>
        </p:spPr>
        <p:txBody>
          <a:bodyPr wrap="square" lIns="0" rIns="0" rtlCol="0" anchor="t">
            <a:spAutoFit/>
          </a:bodyPr>
          <a:lstStyle/>
          <a:p>
            <a:pPr>
              <a:lnSpc>
                <a:spcPct val="110000"/>
              </a:lnSpc>
              <a:defRPr/>
            </a:pPr>
            <a:r>
              <a:rPr lang="es-EC" sz="18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Persona encargada de hacer la tarea en cuestión.</a:t>
            </a:r>
          </a:p>
        </p:txBody>
      </p:sp>
      <p:sp>
        <p:nvSpPr>
          <p:cNvPr id="12" name="TextBox 26">
            <a:extLst>
              <a:ext uri="{FF2B5EF4-FFF2-40B4-BE49-F238E27FC236}">
                <a16:creationId xmlns:a16="http://schemas.microsoft.com/office/drawing/2014/main" xmlns="" id="{CD5E840D-2D18-4C20-87F3-D83AE71A2D16}"/>
              </a:ext>
            </a:extLst>
          </p:cNvPr>
          <p:cNvSpPr txBox="1"/>
          <p:nvPr/>
        </p:nvSpPr>
        <p:spPr>
          <a:xfrm>
            <a:off x="1063697" y="3960623"/>
            <a:ext cx="2401738" cy="412485"/>
          </a:xfrm>
          <a:prstGeom prst="rect">
            <a:avLst/>
          </a:prstGeom>
          <a:noFill/>
        </p:spPr>
        <p:txBody>
          <a:bodyPr wrap="square" lIns="0" rIns="0" rtlCol="0" anchor="t">
            <a:spAutoFit/>
          </a:bodyPr>
          <a:lstStyle/>
          <a:p>
            <a:pPr>
              <a:lnSpc>
                <a:spcPct val="110000"/>
              </a:lnSpc>
              <a:defRPr/>
            </a:pPr>
            <a:r>
              <a:rPr lang="en-US" sz="2000" b="1" kern="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Responsable</a:t>
            </a:r>
            <a:endParaRPr lang="en-US" sz="2000" b="1"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Diamond 1">
            <a:extLst>
              <a:ext uri="{FF2B5EF4-FFF2-40B4-BE49-F238E27FC236}">
                <a16:creationId xmlns:a16="http://schemas.microsoft.com/office/drawing/2014/main" xmlns="" id="{D68229F1-B1EA-4F33-8B63-E404BC9147FB}"/>
              </a:ext>
            </a:extLst>
          </p:cNvPr>
          <p:cNvSpPr/>
          <p:nvPr/>
        </p:nvSpPr>
        <p:spPr>
          <a:xfrm>
            <a:off x="1180981" y="2276872"/>
            <a:ext cx="1455183" cy="145518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smtClean="0">
                <a:latin typeface="Open Sans" panose="020B0606030504020204" pitchFamily="34" charset="0"/>
                <a:ea typeface="Open Sans" panose="020B0606030504020204" pitchFamily="34" charset="0"/>
                <a:cs typeface="Open Sans" panose="020B0606030504020204" pitchFamily="34" charset="0"/>
              </a:rPr>
              <a:t>R</a:t>
            </a:r>
            <a:endParaRPr lang="en-IN"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Diamond 1">
            <a:extLst>
              <a:ext uri="{FF2B5EF4-FFF2-40B4-BE49-F238E27FC236}">
                <a16:creationId xmlns:a16="http://schemas.microsoft.com/office/drawing/2014/main" xmlns="" id="{D68229F1-B1EA-4F33-8B63-E404BC9147FB}"/>
              </a:ext>
            </a:extLst>
          </p:cNvPr>
          <p:cNvSpPr/>
          <p:nvPr/>
        </p:nvSpPr>
        <p:spPr>
          <a:xfrm>
            <a:off x="4073010" y="2319331"/>
            <a:ext cx="1455183" cy="1455183"/>
          </a:xfrm>
          <a:prstGeom prst="diamond">
            <a:avLst/>
          </a:prstGeom>
          <a:solidFill>
            <a:srgbClr val="732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smtClean="0">
                <a:latin typeface="Open Sans" panose="020B0606030504020204" pitchFamily="34" charset="0"/>
                <a:ea typeface="Open Sans" panose="020B0606030504020204" pitchFamily="34" charset="0"/>
                <a:cs typeface="Open Sans" panose="020B0606030504020204" pitchFamily="34" charset="0"/>
              </a:rPr>
              <a:t>A</a:t>
            </a:r>
            <a:endParaRPr lang="en-IN"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Diamond 1">
            <a:extLst>
              <a:ext uri="{FF2B5EF4-FFF2-40B4-BE49-F238E27FC236}">
                <a16:creationId xmlns:a16="http://schemas.microsoft.com/office/drawing/2014/main" xmlns="" id="{D68229F1-B1EA-4F33-8B63-E404BC9147FB}"/>
              </a:ext>
            </a:extLst>
          </p:cNvPr>
          <p:cNvSpPr/>
          <p:nvPr/>
        </p:nvSpPr>
        <p:spPr>
          <a:xfrm>
            <a:off x="6449274" y="2334354"/>
            <a:ext cx="1455183" cy="1455183"/>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smtClean="0">
                <a:latin typeface="Open Sans" panose="020B0606030504020204" pitchFamily="34" charset="0"/>
                <a:ea typeface="Open Sans" panose="020B0606030504020204" pitchFamily="34" charset="0"/>
                <a:cs typeface="Open Sans" panose="020B0606030504020204" pitchFamily="34" charset="0"/>
              </a:rPr>
              <a:t>C</a:t>
            </a:r>
            <a:endParaRPr lang="en-IN"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Diamond 1">
            <a:extLst>
              <a:ext uri="{FF2B5EF4-FFF2-40B4-BE49-F238E27FC236}">
                <a16:creationId xmlns:a16="http://schemas.microsoft.com/office/drawing/2014/main" xmlns="" id="{D68229F1-B1EA-4F33-8B63-E404BC9147FB}"/>
              </a:ext>
            </a:extLst>
          </p:cNvPr>
          <p:cNvSpPr/>
          <p:nvPr/>
        </p:nvSpPr>
        <p:spPr>
          <a:xfrm>
            <a:off x="9128593" y="2334354"/>
            <a:ext cx="1455183" cy="1455183"/>
          </a:xfrm>
          <a:prstGeom prst="diamon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smtClean="0">
                <a:latin typeface="Open Sans" panose="020B0606030504020204" pitchFamily="34" charset="0"/>
                <a:ea typeface="Open Sans" panose="020B0606030504020204" pitchFamily="34" charset="0"/>
                <a:cs typeface="Open Sans" panose="020B0606030504020204" pitchFamily="34" charset="0"/>
              </a:rPr>
              <a:t>I</a:t>
            </a:r>
            <a:endParaRPr lang="en-IN" sz="32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32705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C81093-5A01-4616-8620-82DE65257B72}"/>
              </a:ext>
            </a:extLst>
          </p:cNvPr>
          <p:cNvSpPr>
            <a:spLocks noGrp="1"/>
          </p:cNvSpPr>
          <p:nvPr>
            <p:ph type="title"/>
          </p:nvPr>
        </p:nvSpPr>
        <p:spPr>
          <a:xfrm>
            <a:off x="609441" y="332656"/>
            <a:ext cx="10969943" cy="711081"/>
          </a:xfrm>
        </p:spPr>
        <p:txBody>
          <a:bodyPr/>
          <a:lstStyle/>
          <a:p>
            <a:r>
              <a:rPr lang="en-IN" dirty="0" smtClean="0"/>
              <a:t>Introducción</a:t>
            </a:r>
            <a:endParaRPr lang="en-IN" b="0" dirty="0"/>
          </a:p>
        </p:txBody>
      </p:sp>
      <p:sp>
        <p:nvSpPr>
          <p:cNvPr id="5" name="TextBox 4">
            <a:extLst>
              <a:ext uri="{FF2B5EF4-FFF2-40B4-BE49-F238E27FC236}">
                <a16:creationId xmlns:a16="http://schemas.microsoft.com/office/drawing/2014/main" xmlns="" id="{F064A0F4-D09C-4CA7-81BB-94CF266B0620}"/>
              </a:ext>
            </a:extLst>
          </p:cNvPr>
          <p:cNvSpPr txBox="1"/>
          <p:nvPr/>
        </p:nvSpPr>
        <p:spPr>
          <a:xfrm>
            <a:off x="379988" y="3645024"/>
            <a:ext cx="3744734" cy="1161023"/>
          </a:xfrm>
          <a:prstGeom prst="rect">
            <a:avLst/>
          </a:prstGeom>
          <a:noFill/>
        </p:spPr>
        <p:txBody>
          <a:bodyPr wrap="square" lIns="0" rIns="0" rtlCol="0" anchor="t">
            <a:spAutoFit/>
          </a:bodyPr>
          <a:lstStyle/>
          <a:p>
            <a:pPr algn="just">
              <a:lnSpc>
                <a:spcPct val="110000"/>
              </a:lnSpc>
              <a:defRPr/>
            </a:pPr>
            <a:r>
              <a:rPr lang="es-EC" sz="16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Es el </a:t>
            </a:r>
            <a:r>
              <a:rPr lang="es-EC" sz="16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órgano rector de las tecnologías de la información y comunicación en el Ecuador, su estructura organizacional está dada por procesos. </a:t>
            </a:r>
            <a:endParaRPr lang="es-EC" sz="16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xmlns="" id="{43934760-08B5-4339-B41F-FEB6A9760307}"/>
              </a:ext>
            </a:extLst>
          </p:cNvPr>
          <p:cNvSpPr txBox="1"/>
          <p:nvPr/>
        </p:nvSpPr>
        <p:spPr>
          <a:xfrm>
            <a:off x="4435138" y="3645024"/>
            <a:ext cx="3099434" cy="1446550"/>
          </a:xfrm>
          <a:prstGeom prst="rect">
            <a:avLst/>
          </a:prstGeom>
          <a:noFill/>
        </p:spPr>
        <p:txBody>
          <a:bodyPr wrap="square" lIns="0" rIns="0" rtlCol="0" anchor="t">
            <a:spAutoFit/>
          </a:bodyPr>
          <a:lstStyle/>
          <a:p>
            <a:pPr algn="just">
              <a:lnSpc>
                <a:spcPct val="110000"/>
              </a:lnSpc>
              <a:defRPr/>
            </a:pPr>
            <a:r>
              <a:rPr lang="es-EC" sz="16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Encargada </a:t>
            </a:r>
            <a:r>
              <a:rPr lang="es-EC" sz="16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de los servicios tecnológicos en la Institución, busca </a:t>
            </a:r>
            <a:r>
              <a:rPr lang="es-EC" sz="16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ELABORAR, EVALUAR y PROVEER servicios </a:t>
            </a:r>
            <a:r>
              <a:rPr lang="es-EC" sz="16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tecnológicos de </a:t>
            </a:r>
            <a:r>
              <a:rPr lang="es-EC" sz="16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CALIDAD</a:t>
            </a:r>
            <a:endParaRPr lang="en-US" sz="16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xmlns="" id="{0239EC3B-A19F-46FE-8AEE-D1E7E436A560}"/>
              </a:ext>
            </a:extLst>
          </p:cNvPr>
          <p:cNvSpPr txBox="1"/>
          <p:nvPr/>
        </p:nvSpPr>
        <p:spPr>
          <a:xfrm>
            <a:off x="7750596" y="3645023"/>
            <a:ext cx="4222756" cy="2462213"/>
          </a:xfrm>
          <a:prstGeom prst="rect">
            <a:avLst/>
          </a:prstGeom>
          <a:noFill/>
        </p:spPr>
        <p:txBody>
          <a:bodyPr wrap="square" lIns="0" rIns="0" rtlCol="0" anchor="t">
            <a:spAutoFit/>
          </a:bodyPr>
          <a:lstStyle/>
          <a:p>
            <a:pPr algn="just">
              <a:lnSpc>
                <a:spcPct val="110000"/>
              </a:lnSpc>
              <a:defRPr/>
            </a:pPr>
            <a:r>
              <a:rPr lang="es-EC" sz="16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Marco de referencia que permite </a:t>
            </a:r>
            <a:r>
              <a:rPr lang="es-EC" sz="16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 las organizaciones lograr sus propósitos y entregar valor por medio del gobierno y gestión efectiva de las </a:t>
            </a:r>
            <a:r>
              <a:rPr lang="es-EC" sz="16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TI, así como optimizar la función de TI de acuerdo a las necesidades y características de la Institución</a:t>
            </a:r>
            <a:r>
              <a:rPr lang="es-EC" sz="16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t>
            </a:r>
          </a:p>
          <a:p>
            <a:pPr algn="just">
              <a:lnSpc>
                <a:spcPct val="110000"/>
              </a:lnSpc>
              <a:defRPr/>
            </a:pPr>
            <a:r>
              <a:rPr lang="es-EC" sz="1400" i="1"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s-EC" sz="1400" i="1" kern="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Isaca</a:t>
            </a:r>
            <a:r>
              <a:rPr lang="es-EC" sz="1400" i="1"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COBIT 5: Un Marco de Negocio para el Gobierno y la Gestión de las TI de la Empresa, 2012)</a:t>
            </a:r>
            <a:endParaRPr lang="en-US" sz="1400" i="1"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xmlns="" id="{CD5E840D-2D18-4C20-87F3-D83AE71A2D16}"/>
              </a:ext>
            </a:extLst>
          </p:cNvPr>
          <p:cNvSpPr txBox="1"/>
          <p:nvPr/>
        </p:nvSpPr>
        <p:spPr>
          <a:xfrm>
            <a:off x="789087" y="2872499"/>
            <a:ext cx="2401738" cy="412485"/>
          </a:xfrm>
          <a:prstGeom prst="rect">
            <a:avLst/>
          </a:prstGeom>
          <a:noFill/>
        </p:spPr>
        <p:txBody>
          <a:bodyPr wrap="square" lIns="0" rIns="0" rtlCol="0" anchor="t">
            <a:spAutoFit/>
          </a:bodyPr>
          <a:lstStyle/>
          <a:p>
            <a:pPr algn="ctr">
              <a:lnSpc>
                <a:spcPct val="110000"/>
              </a:lnSpc>
              <a:defRPr/>
            </a:pPr>
            <a:r>
              <a:rPr lang="en-US" sz="2000" b="1" kern="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MINTEL</a:t>
            </a:r>
            <a:endParaRPr lang="en-US" sz="2000" b="1"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xmlns="" id="{63DD2536-EAFE-4814-A83A-019C58396DF7}"/>
              </a:ext>
            </a:extLst>
          </p:cNvPr>
          <p:cNvSpPr txBox="1"/>
          <p:nvPr/>
        </p:nvSpPr>
        <p:spPr>
          <a:xfrm>
            <a:off x="4268738" y="2810477"/>
            <a:ext cx="3121818" cy="685188"/>
          </a:xfrm>
          <a:prstGeom prst="rect">
            <a:avLst/>
          </a:prstGeom>
          <a:noFill/>
        </p:spPr>
        <p:txBody>
          <a:bodyPr wrap="square" lIns="0" rIns="0" rtlCol="0" anchor="t">
            <a:spAutoFit/>
          </a:bodyPr>
          <a:lstStyle/>
          <a:p>
            <a:pPr algn="ctr">
              <a:lnSpc>
                <a:spcPct val="110000"/>
              </a:lnSpc>
              <a:defRPr/>
            </a:pPr>
            <a:r>
              <a:rPr lang="en-US" sz="1800" b="1" kern="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DIRECCIÓN DE GESTIÓN TECNOLÓGICA</a:t>
            </a:r>
            <a:endParaRPr lang="en-US" sz="1800" b="1"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xmlns="" id="{EF2BDDC2-DFF1-4F92-8F7E-5BAA5348421C}"/>
              </a:ext>
            </a:extLst>
          </p:cNvPr>
          <p:cNvSpPr txBox="1"/>
          <p:nvPr/>
        </p:nvSpPr>
        <p:spPr>
          <a:xfrm>
            <a:off x="9155437" y="2810477"/>
            <a:ext cx="2401738" cy="412485"/>
          </a:xfrm>
          <a:prstGeom prst="rect">
            <a:avLst/>
          </a:prstGeom>
          <a:noFill/>
        </p:spPr>
        <p:txBody>
          <a:bodyPr wrap="square" lIns="0" rIns="0" rtlCol="0" anchor="t">
            <a:spAutoFit/>
          </a:bodyPr>
          <a:lstStyle/>
          <a:p>
            <a:pPr>
              <a:lnSpc>
                <a:spcPct val="110000"/>
              </a:lnSpc>
              <a:defRPr/>
            </a:pPr>
            <a:r>
              <a:rPr lang="en-US" sz="2000" b="1" kern="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COBIT 5</a:t>
            </a:r>
            <a:endParaRPr lang="en-US" sz="2000" b="1"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TextBox 36">
            <a:extLst>
              <a:ext uri="{FF2B5EF4-FFF2-40B4-BE49-F238E27FC236}">
                <a16:creationId xmlns:a16="http://schemas.microsoft.com/office/drawing/2014/main" xmlns="" id="{63FBA227-EC55-4EF4-9250-2AFC54DF7D4C}"/>
              </a:ext>
            </a:extLst>
          </p:cNvPr>
          <p:cNvSpPr txBox="1"/>
          <p:nvPr/>
        </p:nvSpPr>
        <p:spPr>
          <a:xfrm>
            <a:off x="164040" y="6128188"/>
            <a:ext cx="11809312" cy="685188"/>
          </a:xfrm>
          <a:prstGeom prst="rect">
            <a:avLst/>
          </a:prstGeom>
          <a:noFill/>
        </p:spPr>
        <p:txBody>
          <a:bodyPr wrap="square" lIns="0" rIns="0" rtlCol="0" anchor="b">
            <a:spAutoFit/>
          </a:bodyPr>
          <a:lstStyle/>
          <a:p>
            <a:pPr algn="ctr">
              <a:lnSpc>
                <a:spcPct val="110000"/>
              </a:lnSpc>
              <a:defRPr/>
            </a:pPr>
            <a:r>
              <a:rPr lang="es-EC" sz="1800"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Evaluación de los procesos existentes y de la documentación actual de la DGT para encontrar un modelo que permita establecer el Gobierno y Gestión de TI, documentando los proceso que resulten al aplicar COBIT 5</a:t>
            </a:r>
            <a:endParaRPr lang="en-US" sz="1800"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1" name="20 Imagen"/>
          <p:cNvPicPr/>
          <p:nvPr/>
        </p:nvPicPr>
        <p:blipFill>
          <a:blip r:embed="rId3"/>
          <a:srcRect t="28411" r="1275" b="31551"/>
          <a:stretch>
            <a:fillRect/>
          </a:stretch>
        </p:blipFill>
        <p:spPr bwMode="auto">
          <a:xfrm>
            <a:off x="379987" y="1700808"/>
            <a:ext cx="3024336" cy="966176"/>
          </a:xfrm>
          <a:prstGeom prst="rect">
            <a:avLst/>
          </a:prstGeom>
        </p:spPr>
      </p:pic>
      <p:sp>
        <p:nvSpPr>
          <p:cNvPr id="25" name="Oval 7"/>
          <p:cNvSpPr>
            <a:spLocks noChangeArrowheads="1"/>
          </p:cNvSpPr>
          <p:nvPr/>
        </p:nvSpPr>
        <p:spPr bwMode="auto">
          <a:xfrm>
            <a:off x="5014292" y="1700808"/>
            <a:ext cx="1243430" cy="1041190"/>
          </a:xfrm>
          <a:prstGeom prst="ellipse">
            <a:avLst/>
          </a:pr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Rectangle 8"/>
          <p:cNvSpPr>
            <a:spLocks noChangeArrowheads="1"/>
          </p:cNvSpPr>
          <p:nvPr/>
        </p:nvSpPr>
        <p:spPr bwMode="auto">
          <a:xfrm>
            <a:off x="5518348" y="2447177"/>
            <a:ext cx="324577" cy="457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0" name="Freeform 10"/>
          <p:cNvSpPr>
            <a:spLocks noEditPoints="1"/>
          </p:cNvSpPr>
          <p:nvPr/>
        </p:nvSpPr>
        <p:spPr bwMode="auto">
          <a:xfrm>
            <a:off x="5328798" y="1988840"/>
            <a:ext cx="652132" cy="416834"/>
          </a:xfrm>
          <a:custGeom>
            <a:avLst/>
            <a:gdLst>
              <a:gd name="T0" fmla="*/ 232 w 247"/>
              <a:gd name="T1" fmla="*/ 0 h 178"/>
              <a:gd name="T2" fmla="*/ 14 w 247"/>
              <a:gd name="T3" fmla="*/ 0 h 178"/>
              <a:gd name="T4" fmla="*/ 0 w 247"/>
              <a:gd name="T5" fmla="*/ 15 h 178"/>
              <a:gd name="T6" fmla="*/ 0 w 247"/>
              <a:gd name="T7" fmla="*/ 163 h 178"/>
              <a:gd name="T8" fmla="*/ 14 w 247"/>
              <a:gd name="T9" fmla="*/ 178 h 178"/>
              <a:gd name="T10" fmla="*/ 232 w 247"/>
              <a:gd name="T11" fmla="*/ 178 h 178"/>
              <a:gd name="T12" fmla="*/ 247 w 247"/>
              <a:gd name="T13" fmla="*/ 163 h 178"/>
              <a:gd name="T14" fmla="*/ 247 w 247"/>
              <a:gd name="T15" fmla="*/ 15 h 178"/>
              <a:gd name="T16" fmla="*/ 232 w 247"/>
              <a:gd name="T17" fmla="*/ 0 h 178"/>
              <a:gd name="T18" fmla="*/ 220 w 247"/>
              <a:gd name="T19" fmla="*/ 147 h 178"/>
              <a:gd name="T20" fmla="*/ 209 w 247"/>
              <a:gd name="T21" fmla="*/ 159 h 178"/>
              <a:gd name="T22" fmla="*/ 38 w 247"/>
              <a:gd name="T23" fmla="*/ 159 h 178"/>
              <a:gd name="T24" fmla="*/ 26 w 247"/>
              <a:gd name="T25" fmla="*/ 147 h 178"/>
              <a:gd name="T26" fmla="*/ 26 w 247"/>
              <a:gd name="T27" fmla="*/ 31 h 178"/>
              <a:gd name="T28" fmla="*/ 38 w 247"/>
              <a:gd name="T29" fmla="*/ 19 h 178"/>
              <a:gd name="T30" fmla="*/ 209 w 247"/>
              <a:gd name="T31" fmla="*/ 19 h 178"/>
              <a:gd name="T32" fmla="*/ 220 w 247"/>
              <a:gd name="T33" fmla="*/ 31 h 178"/>
              <a:gd name="T34" fmla="*/ 220 w 247"/>
              <a:gd name="T35" fmla="*/ 14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7" h="178">
                <a:moveTo>
                  <a:pt x="232" y="0"/>
                </a:moveTo>
                <a:cubicBezTo>
                  <a:pt x="14" y="0"/>
                  <a:pt x="14" y="0"/>
                  <a:pt x="14" y="0"/>
                </a:cubicBezTo>
                <a:cubicBezTo>
                  <a:pt x="6" y="0"/>
                  <a:pt x="0" y="7"/>
                  <a:pt x="0" y="15"/>
                </a:cubicBezTo>
                <a:cubicBezTo>
                  <a:pt x="0" y="163"/>
                  <a:pt x="0" y="163"/>
                  <a:pt x="0" y="163"/>
                </a:cubicBezTo>
                <a:cubicBezTo>
                  <a:pt x="0" y="171"/>
                  <a:pt x="6" y="178"/>
                  <a:pt x="14" y="178"/>
                </a:cubicBezTo>
                <a:cubicBezTo>
                  <a:pt x="232" y="178"/>
                  <a:pt x="232" y="178"/>
                  <a:pt x="232" y="178"/>
                </a:cubicBezTo>
                <a:cubicBezTo>
                  <a:pt x="240" y="178"/>
                  <a:pt x="247" y="171"/>
                  <a:pt x="247" y="163"/>
                </a:cubicBezTo>
                <a:cubicBezTo>
                  <a:pt x="247" y="15"/>
                  <a:pt x="247" y="15"/>
                  <a:pt x="247" y="15"/>
                </a:cubicBezTo>
                <a:cubicBezTo>
                  <a:pt x="247" y="7"/>
                  <a:pt x="240" y="0"/>
                  <a:pt x="232" y="0"/>
                </a:cubicBezTo>
                <a:close/>
                <a:moveTo>
                  <a:pt x="220" y="147"/>
                </a:moveTo>
                <a:cubicBezTo>
                  <a:pt x="220" y="154"/>
                  <a:pt x="215" y="159"/>
                  <a:pt x="209" y="159"/>
                </a:cubicBezTo>
                <a:cubicBezTo>
                  <a:pt x="38" y="159"/>
                  <a:pt x="38" y="159"/>
                  <a:pt x="38" y="159"/>
                </a:cubicBezTo>
                <a:cubicBezTo>
                  <a:pt x="31" y="159"/>
                  <a:pt x="26" y="154"/>
                  <a:pt x="26" y="147"/>
                </a:cubicBezTo>
                <a:cubicBezTo>
                  <a:pt x="26" y="31"/>
                  <a:pt x="26" y="31"/>
                  <a:pt x="26" y="31"/>
                </a:cubicBezTo>
                <a:cubicBezTo>
                  <a:pt x="26" y="24"/>
                  <a:pt x="31" y="19"/>
                  <a:pt x="38" y="19"/>
                </a:cubicBezTo>
                <a:cubicBezTo>
                  <a:pt x="209" y="19"/>
                  <a:pt x="209" y="19"/>
                  <a:pt x="209" y="19"/>
                </a:cubicBezTo>
                <a:cubicBezTo>
                  <a:pt x="215" y="19"/>
                  <a:pt x="220" y="24"/>
                  <a:pt x="220" y="31"/>
                </a:cubicBezTo>
                <a:lnTo>
                  <a:pt x="220" y="1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9" name="8 Imagen"/>
          <p:cNvPicPr>
            <a:picLocks noChangeAspect="1"/>
          </p:cNvPicPr>
          <p:nvPr/>
        </p:nvPicPr>
        <p:blipFill rotWithShape="1">
          <a:blip r:embed="rId4" cstate="print">
            <a:extLst>
              <a:ext uri="{28A0092B-C50C-407E-A947-70E740481C1C}">
                <a14:useLocalDpi xmlns:a14="http://schemas.microsoft.com/office/drawing/2010/main" val="0"/>
              </a:ext>
            </a:extLst>
          </a:blip>
          <a:srcRect l="14516" t="27177" r="12960" b="32423"/>
          <a:stretch/>
        </p:blipFill>
        <p:spPr>
          <a:xfrm>
            <a:off x="8470676" y="1700808"/>
            <a:ext cx="2829464" cy="985092"/>
          </a:xfrm>
          <a:prstGeom prst="rect">
            <a:avLst/>
          </a:prstGeom>
        </p:spPr>
      </p:pic>
    </p:spTree>
    <p:extLst>
      <p:ext uri="{BB962C8B-B14F-4D97-AF65-F5344CB8AC3E}">
        <p14:creationId xmlns:p14="http://schemas.microsoft.com/office/powerpoint/2010/main" val="16710032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5">
            <a:extLst>
              <a:ext uri="{FF2B5EF4-FFF2-40B4-BE49-F238E27FC236}">
                <a16:creationId xmlns:a16="http://schemas.microsoft.com/office/drawing/2014/main" xmlns="" id="{CEAB0380-432F-4AAB-99E9-FF7C232AE667}"/>
              </a:ext>
            </a:extLst>
          </p:cNvPr>
          <p:cNvSpPr txBox="1">
            <a:spLocks/>
          </p:cNvSpPr>
          <p:nvPr/>
        </p:nvSpPr>
        <p:spPr>
          <a:xfrm>
            <a:off x="621804" y="332656"/>
            <a:ext cx="10969943" cy="711081"/>
          </a:xfrm>
          <a:prstGeom prst="rect">
            <a:avLst/>
          </a:prstGeom>
        </p:spPr>
        <p:txBody>
          <a:bodyPr vert="horz" lIns="0" tIns="60949" rIns="0" bIns="60949" rtlCol="0" anchor="ctr">
            <a:normAutofit/>
          </a:bodyPr>
          <a:lstStyle>
            <a:lvl1pPr algn="l" defTabSz="1218987" rtl="0" eaLnBrk="1" latinLnBrk="0" hangingPunct="1">
              <a:spcBef>
                <a:spcPct val="0"/>
              </a:spcBef>
              <a:buNone/>
              <a:defRPr sz="3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IN" dirty="0" smtClean="0"/>
              <a:t>Entregables – </a:t>
            </a:r>
            <a:r>
              <a:rPr lang="en-IN" b="0" dirty="0" smtClean="0"/>
              <a:t>Procesos Propuestos</a:t>
            </a:r>
            <a:endParaRPr lang="en-IN" b="0" dirty="0"/>
          </a:p>
        </p:txBody>
      </p:sp>
      <p:sp>
        <p:nvSpPr>
          <p:cNvPr id="2" name="Rectangle 2"/>
          <p:cNvSpPr>
            <a:spLocks noChangeArrowheads="1"/>
          </p:cNvSpPr>
          <p:nvPr/>
        </p:nvSpPr>
        <p:spPr bwMode="auto">
          <a:xfrm>
            <a:off x="0" y="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2352" y="1043737"/>
            <a:ext cx="8109395" cy="5436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20"/>
          <p:cNvSpPr txBox="1"/>
          <p:nvPr/>
        </p:nvSpPr>
        <p:spPr>
          <a:xfrm>
            <a:off x="488796" y="1588730"/>
            <a:ext cx="2849891" cy="400110"/>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2000" dirty="0" smtClean="0">
                <a:solidFill>
                  <a:srgbClr val="0E6579"/>
                </a:solidFill>
                <a:latin typeface="Arial" panose="020B0604020202020204" pitchFamily="34" charset="0"/>
                <a:cs typeface="Arial" panose="020B0604020202020204" pitchFamily="34" charset="0"/>
              </a:rPr>
              <a:t>Encabezado</a:t>
            </a:r>
            <a:endParaRPr lang="en-US" sz="2000" dirty="0">
              <a:solidFill>
                <a:srgbClr val="0E6579"/>
              </a:solidFill>
              <a:latin typeface="Arial" panose="020B0604020202020204" pitchFamily="34" charset="0"/>
              <a:cs typeface="Arial" panose="020B0604020202020204" pitchFamily="34" charset="0"/>
            </a:endParaRPr>
          </a:p>
        </p:txBody>
      </p:sp>
      <p:sp>
        <p:nvSpPr>
          <p:cNvPr id="30" name="TextBox 220"/>
          <p:cNvSpPr txBox="1"/>
          <p:nvPr/>
        </p:nvSpPr>
        <p:spPr>
          <a:xfrm>
            <a:off x="488796" y="2780928"/>
            <a:ext cx="2849891" cy="400110"/>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2000" dirty="0" smtClean="0">
                <a:solidFill>
                  <a:srgbClr val="0E6579"/>
                </a:solidFill>
                <a:latin typeface="Arial" panose="020B0604020202020204" pitchFamily="34" charset="0"/>
                <a:cs typeface="Arial" panose="020B0604020202020204" pitchFamily="34" charset="0"/>
              </a:rPr>
              <a:t>Descripción</a:t>
            </a:r>
            <a:endParaRPr lang="en-US" sz="2000" dirty="0">
              <a:solidFill>
                <a:srgbClr val="0E6579"/>
              </a:solidFill>
              <a:latin typeface="Arial" panose="020B0604020202020204" pitchFamily="34" charset="0"/>
              <a:cs typeface="Arial" panose="020B0604020202020204" pitchFamily="34" charset="0"/>
            </a:endParaRPr>
          </a:p>
        </p:txBody>
      </p:sp>
      <p:sp>
        <p:nvSpPr>
          <p:cNvPr id="31" name="TextBox 220"/>
          <p:cNvSpPr txBox="1"/>
          <p:nvPr/>
        </p:nvSpPr>
        <p:spPr>
          <a:xfrm>
            <a:off x="488796" y="4109010"/>
            <a:ext cx="2849891" cy="400110"/>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2000" dirty="0" smtClean="0">
                <a:solidFill>
                  <a:srgbClr val="0E6579"/>
                </a:solidFill>
                <a:latin typeface="Arial" panose="020B0604020202020204" pitchFamily="34" charset="0"/>
                <a:cs typeface="Arial" panose="020B0604020202020204" pitchFamily="34" charset="0"/>
              </a:rPr>
              <a:t>Propósito</a:t>
            </a:r>
            <a:endParaRPr lang="en-US" sz="2000" dirty="0">
              <a:solidFill>
                <a:srgbClr val="0E6579"/>
              </a:solidFill>
              <a:latin typeface="Arial" panose="020B0604020202020204" pitchFamily="34" charset="0"/>
              <a:cs typeface="Arial" panose="020B0604020202020204" pitchFamily="34" charset="0"/>
            </a:endParaRPr>
          </a:p>
        </p:txBody>
      </p:sp>
      <p:sp>
        <p:nvSpPr>
          <p:cNvPr id="32" name="TextBox 220"/>
          <p:cNvSpPr txBox="1"/>
          <p:nvPr/>
        </p:nvSpPr>
        <p:spPr>
          <a:xfrm>
            <a:off x="488796" y="5045114"/>
            <a:ext cx="2849891" cy="400110"/>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2000" dirty="0">
                <a:solidFill>
                  <a:srgbClr val="0E6579"/>
                </a:solidFill>
                <a:latin typeface="Arial" panose="020B0604020202020204" pitchFamily="34" charset="0"/>
                <a:cs typeface="Arial" panose="020B0604020202020204" pitchFamily="34" charset="0"/>
              </a:rPr>
              <a:t>Meta y Métrica</a:t>
            </a:r>
          </a:p>
        </p:txBody>
      </p:sp>
      <p:sp>
        <p:nvSpPr>
          <p:cNvPr id="33" name="TextBox 220"/>
          <p:cNvSpPr txBox="1"/>
          <p:nvPr/>
        </p:nvSpPr>
        <p:spPr>
          <a:xfrm>
            <a:off x="488796" y="5877272"/>
            <a:ext cx="2849891" cy="707886"/>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2000" dirty="0" smtClean="0">
                <a:solidFill>
                  <a:srgbClr val="0E6579"/>
                </a:solidFill>
                <a:latin typeface="Arial" panose="020B0604020202020204" pitchFamily="34" charset="0"/>
                <a:cs typeface="Arial" panose="020B0604020202020204" pitchFamily="34" charset="0"/>
              </a:rPr>
              <a:t>Fórmula de </a:t>
            </a:r>
          </a:p>
          <a:p>
            <a:r>
              <a:rPr lang="en-US" sz="2000" dirty="0" smtClean="0">
                <a:solidFill>
                  <a:srgbClr val="0E6579"/>
                </a:solidFill>
                <a:latin typeface="Arial" panose="020B0604020202020204" pitchFamily="34" charset="0"/>
                <a:cs typeface="Arial" panose="020B0604020202020204" pitchFamily="34" charset="0"/>
              </a:rPr>
              <a:t>Cálculo</a:t>
            </a:r>
            <a:endParaRPr lang="en-US" sz="2000" dirty="0">
              <a:solidFill>
                <a:srgbClr val="0E6579"/>
              </a:solidFill>
              <a:latin typeface="Arial" panose="020B0604020202020204" pitchFamily="34" charset="0"/>
              <a:cs typeface="Arial" panose="020B0604020202020204" pitchFamily="34" charset="0"/>
            </a:endParaRPr>
          </a:p>
        </p:txBody>
      </p:sp>
      <p:grpSp>
        <p:nvGrpSpPr>
          <p:cNvPr id="34" name="Group 86"/>
          <p:cNvGrpSpPr/>
          <p:nvPr/>
        </p:nvGrpSpPr>
        <p:grpSpPr>
          <a:xfrm>
            <a:off x="2477998" y="1376044"/>
            <a:ext cx="918565" cy="911010"/>
            <a:chOff x="10529745" y="5449581"/>
            <a:chExt cx="1049639" cy="1049639"/>
          </a:xfrm>
        </p:grpSpPr>
        <p:grpSp>
          <p:nvGrpSpPr>
            <p:cNvPr id="35" name="Group 470"/>
            <p:cNvGrpSpPr/>
            <p:nvPr/>
          </p:nvGrpSpPr>
          <p:grpSpPr>
            <a:xfrm>
              <a:off x="10529745" y="5449581"/>
              <a:ext cx="1049639" cy="1049639"/>
              <a:chOff x="6732181" y="2362200"/>
              <a:chExt cx="742290" cy="742290"/>
            </a:xfrm>
          </p:grpSpPr>
          <p:sp>
            <p:nvSpPr>
              <p:cNvPr id="38" name="Oval 472"/>
              <p:cNvSpPr/>
              <p:nvPr/>
            </p:nvSpPr>
            <p:spPr>
              <a:xfrm>
                <a:off x="6732181" y="2362200"/>
                <a:ext cx="742290" cy="742290"/>
              </a:xfrm>
              <a:prstGeom prst="ellipse">
                <a:avLst/>
              </a:prstGeom>
              <a:solidFill>
                <a:schemeClr val="bg1">
                  <a:lumMod val="6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39" name="Oval 473"/>
              <p:cNvSpPr/>
              <p:nvPr/>
            </p:nvSpPr>
            <p:spPr>
              <a:xfrm>
                <a:off x="6773998" y="2404017"/>
                <a:ext cx="658656" cy="658656"/>
              </a:xfrm>
              <a:prstGeom prst="ellipse">
                <a:avLst/>
              </a:prstGeom>
              <a:solidFill>
                <a:schemeClr val="bg1">
                  <a:lumMod val="7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0" name="Oval 474"/>
              <p:cNvSpPr/>
              <p:nvPr/>
            </p:nvSpPr>
            <p:spPr>
              <a:xfrm>
                <a:off x="6830217" y="2460236"/>
                <a:ext cx="546218" cy="546218"/>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36" name="Oval 471"/>
            <p:cNvSpPr/>
            <p:nvPr/>
          </p:nvSpPr>
          <p:spPr>
            <a:xfrm>
              <a:off x="10529745" y="5506509"/>
              <a:ext cx="918565" cy="91856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37" name="Freeform 21"/>
            <p:cNvSpPr>
              <a:spLocks/>
            </p:cNvSpPr>
            <p:nvPr/>
          </p:nvSpPr>
          <p:spPr bwMode="auto">
            <a:xfrm>
              <a:off x="10836894" y="5753438"/>
              <a:ext cx="304267" cy="424707"/>
            </a:xfrm>
            <a:custGeom>
              <a:avLst/>
              <a:gdLst>
                <a:gd name="T0" fmla="*/ 124 w 144"/>
                <a:gd name="T1" fmla="*/ 81 h 201"/>
                <a:gd name="T2" fmla="*/ 39 w 144"/>
                <a:gd name="T3" fmla="*/ 0 h 201"/>
                <a:gd name="T4" fmla="*/ 0 w 144"/>
                <a:gd name="T5" fmla="*/ 39 h 201"/>
                <a:gd name="T6" fmla="*/ 62 w 144"/>
                <a:gd name="T7" fmla="*/ 100 h 201"/>
                <a:gd name="T8" fmla="*/ 0 w 144"/>
                <a:gd name="T9" fmla="*/ 161 h 201"/>
                <a:gd name="T10" fmla="*/ 39 w 144"/>
                <a:gd name="T11" fmla="*/ 201 h 201"/>
                <a:gd name="T12" fmla="*/ 124 w 144"/>
                <a:gd name="T13" fmla="*/ 120 h 201"/>
                <a:gd name="T14" fmla="*/ 144 w 144"/>
                <a:gd name="T15" fmla="*/ 100 h 201"/>
                <a:gd name="T16" fmla="*/ 124 w 144"/>
                <a:gd name="T17" fmla="*/ 8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01">
                  <a:moveTo>
                    <a:pt x="124" y="81"/>
                  </a:moveTo>
                  <a:lnTo>
                    <a:pt x="39" y="0"/>
                  </a:lnTo>
                  <a:lnTo>
                    <a:pt x="0" y="39"/>
                  </a:lnTo>
                  <a:lnTo>
                    <a:pt x="62" y="100"/>
                  </a:lnTo>
                  <a:lnTo>
                    <a:pt x="0" y="161"/>
                  </a:lnTo>
                  <a:lnTo>
                    <a:pt x="39" y="201"/>
                  </a:lnTo>
                  <a:lnTo>
                    <a:pt x="124" y="120"/>
                  </a:lnTo>
                  <a:lnTo>
                    <a:pt x="144" y="100"/>
                  </a:lnTo>
                  <a:lnTo>
                    <a:pt x="124" y="8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grpSp>
      <p:grpSp>
        <p:nvGrpSpPr>
          <p:cNvPr id="41" name="Group 86"/>
          <p:cNvGrpSpPr/>
          <p:nvPr/>
        </p:nvGrpSpPr>
        <p:grpSpPr>
          <a:xfrm>
            <a:off x="2494012" y="2589998"/>
            <a:ext cx="918565" cy="911010"/>
            <a:chOff x="10529745" y="5449581"/>
            <a:chExt cx="1049639" cy="1049639"/>
          </a:xfrm>
        </p:grpSpPr>
        <p:grpSp>
          <p:nvGrpSpPr>
            <p:cNvPr id="42" name="Group 470"/>
            <p:cNvGrpSpPr/>
            <p:nvPr/>
          </p:nvGrpSpPr>
          <p:grpSpPr>
            <a:xfrm>
              <a:off x="10529745" y="5449581"/>
              <a:ext cx="1049639" cy="1049639"/>
              <a:chOff x="6732181" y="2362200"/>
              <a:chExt cx="742290" cy="742290"/>
            </a:xfrm>
          </p:grpSpPr>
          <p:sp>
            <p:nvSpPr>
              <p:cNvPr id="45" name="Oval 472"/>
              <p:cNvSpPr/>
              <p:nvPr/>
            </p:nvSpPr>
            <p:spPr>
              <a:xfrm>
                <a:off x="6732181" y="2362200"/>
                <a:ext cx="742290" cy="742290"/>
              </a:xfrm>
              <a:prstGeom prst="ellipse">
                <a:avLst/>
              </a:prstGeom>
              <a:solidFill>
                <a:schemeClr val="bg1">
                  <a:lumMod val="6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6" name="Oval 473"/>
              <p:cNvSpPr/>
              <p:nvPr/>
            </p:nvSpPr>
            <p:spPr>
              <a:xfrm>
                <a:off x="6773998" y="2404017"/>
                <a:ext cx="658656" cy="658656"/>
              </a:xfrm>
              <a:prstGeom prst="ellipse">
                <a:avLst/>
              </a:prstGeom>
              <a:solidFill>
                <a:schemeClr val="bg1">
                  <a:lumMod val="7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7" name="Oval 474"/>
              <p:cNvSpPr/>
              <p:nvPr/>
            </p:nvSpPr>
            <p:spPr>
              <a:xfrm>
                <a:off x="6830217" y="2460236"/>
                <a:ext cx="546218" cy="546218"/>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43" name="Oval 471"/>
            <p:cNvSpPr/>
            <p:nvPr/>
          </p:nvSpPr>
          <p:spPr>
            <a:xfrm>
              <a:off x="10529745" y="5506509"/>
              <a:ext cx="918565" cy="91856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4" name="Freeform 21"/>
            <p:cNvSpPr>
              <a:spLocks/>
            </p:cNvSpPr>
            <p:nvPr/>
          </p:nvSpPr>
          <p:spPr bwMode="auto">
            <a:xfrm>
              <a:off x="10836894" y="5753438"/>
              <a:ext cx="304267" cy="424707"/>
            </a:xfrm>
            <a:custGeom>
              <a:avLst/>
              <a:gdLst>
                <a:gd name="T0" fmla="*/ 124 w 144"/>
                <a:gd name="T1" fmla="*/ 81 h 201"/>
                <a:gd name="T2" fmla="*/ 39 w 144"/>
                <a:gd name="T3" fmla="*/ 0 h 201"/>
                <a:gd name="T4" fmla="*/ 0 w 144"/>
                <a:gd name="T5" fmla="*/ 39 h 201"/>
                <a:gd name="T6" fmla="*/ 62 w 144"/>
                <a:gd name="T7" fmla="*/ 100 h 201"/>
                <a:gd name="T8" fmla="*/ 0 w 144"/>
                <a:gd name="T9" fmla="*/ 161 h 201"/>
                <a:gd name="T10" fmla="*/ 39 w 144"/>
                <a:gd name="T11" fmla="*/ 201 h 201"/>
                <a:gd name="T12" fmla="*/ 124 w 144"/>
                <a:gd name="T13" fmla="*/ 120 h 201"/>
                <a:gd name="T14" fmla="*/ 144 w 144"/>
                <a:gd name="T15" fmla="*/ 100 h 201"/>
                <a:gd name="T16" fmla="*/ 124 w 144"/>
                <a:gd name="T17" fmla="*/ 8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01">
                  <a:moveTo>
                    <a:pt x="124" y="81"/>
                  </a:moveTo>
                  <a:lnTo>
                    <a:pt x="39" y="0"/>
                  </a:lnTo>
                  <a:lnTo>
                    <a:pt x="0" y="39"/>
                  </a:lnTo>
                  <a:lnTo>
                    <a:pt x="62" y="100"/>
                  </a:lnTo>
                  <a:lnTo>
                    <a:pt x="0" y="161"/>
                  </a:lnTo>
                  <a:lnTo>
                    <a:pt x="39" y="201"/>
                  </a:lnTo>
                  <a:lnTo>
                    <a:pt x="124" y="120"/>
                  </a:lnTo>
                  <a:lnTo>
                    <a:pt x="144" y="100"/>
                  </a:lnTo>
                  <a:lnTo>
                    <a:pt x="124" y="8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grpSp>
      <p:grpSp>
        <p:nvGrpSpPr>
          <p:cNvPr id="48" name="Group 86"/>
          <p:cNvGrpSpPr/>
          <p:nvPr/>
        </p:nvGrpSpPr>
        <p:grpSpPr>
          <a:xfrm>
            <a:off x="2494012" y="3861048"/>
            <a:ext cx="918565" cy="911010"/>
            <a:chOff x="10529745" y="5449581"/>
            <a:chExt cx="1049639" cy="1049639"/>
          </a:xfrm>
        </p:grpSpPr>
        <p:grpSp>
          <p:nvGrpSpPr>
            <p:cNvPr id="49" name="Group 470"/>
            <p:cNvGrpSpPr/>
            <p:nvPr/>
          </p:nvGrpSpPr>
          <p:grpSpPr>
            <a:xfrm>
              <a:off x="10529745" y="5449581"/>
              <a:ext cx="1049639" cy="1049639"/>
              <a:chOff x="6732181" y="2362200"/>
              <a:chExt cx="742290" cy="742290"/>
            </a:xfrm>
          </p:grpSpPr>
          <p:sp>
            <p:nvSpPr>
              <p:cNvPr id="52" name="Oval 472"/>
              <p:cNvSpPr/>
              <p:nvPr/>
            </p:nvSpPr>
            <p:spPr>
              <a:xfrm>
                <a:off x="6732181" y="2362200"/>
                <a:ext cx="742290" cy="742290"/>
              </a:xfrm>
              <a:prstGeom prst="ellipse">
                <a:avLst/>
              </a:prstGeom>
              <a:solidFill>
                <a:schemeClr val="bg1">
                  <a:lumMod val="6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53" name="Oval 473"/>
              <p:cNvSpPr/>
              <p:nvPr/>
            </p:nvSpPr>
            <p:spPr>
              <a:xfrm>
                <a:off x="6773998" y="2404017"/>
                <a:ext cx="658656" cy="658656"/>
              </a:xfrm>
              <a:prstGeom prst="ellipse">
                <a:avLst/>
              </a:prstGeom>
              <a:solidFill>
                <a:schemeClr val="bg1">
                  <a:lumMod val="7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54" name="Oval 474"/>
              <p:cNvSpPr/>
              <p:nvPr/>
            </p:nvSpPr>
            <p:spPr>
              <a:xfrm>
                <a:off x="6830217" y="2460236"/>
                <a:ext cx="546218" cy="546218"/>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50" name="Oval 471"/>
            <p:cNvSpPr/>
            <p:nvPr/>
          </p:nvSpPr>
          <p:spPr>
            <a:xfrm>
              <a:off x="10529745" y="5506509"/>
              <a:ext cx="918565" cy="91856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51" name="Freeform 21"/>
            <p:cNvSpPr>
              <a:spLocks/>
            </p:cNvSpPr>
            <p:nvPr/>
          </p:nvSpPr>
          <p:spPr bwMode="auto">
            <a:xfrm>
              <a:off x="10836894" y="5753438"/>
              <a:ext cx="304267" cy="424707"/>
            </a:xfrm>
            <a:custGeom>
              <a:avLst/>
              <a:gdLst>
                <a:gd name="T0" fmla="*/ 124 w 144"/>
                <a:gd name="T1" fmla="*/ 81 h 201"/>
                <a:gd name="T2" fmla="*/ 39 w 144"/>
                <a:gd name="T3" fmla="*/ 0 h 201"/>
                <a:gd name="T4" fmla="*/ 0 w 144"/>
                <a:gd name="T5" fmla="*/ 39 h 201"/>
                <a:gd name="T6" fmla="*/ 62 w 144"/>
                <a:gd name="T7" fmla="*/ 100 h 201"/>
                <a:gd name="T8" fmla="*/ 0 w 144"/>
                <a:gd name="T9" fmla="*/ 161 h 201"/>
                <a:gd name="T10" fmla="*/ 39 w 144"/>
                <a:gd name="T11" fmla="*/ 201 h 201"/>
                <a:gd name="T12" fmla="*/ 124 w 144"/>
                <a:gd name="T13" fmla="*/ 120 h 201"/>
                <a:gd name="T14" fmla="*/ 144 w 144"/>
                <a:gd name="T15" fmla="*/ 100 h 201"/>
                <a:gd name="T16" fmla="*/ 124 w 144"/>
                <a:gd name="T17" fmla="*/ 8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01">
                  <a:moveTo>
                    <a:pt x="124" y="81"/>
                  </a:moveTo>
                  <a:lnTo>
                    <a:pt x="39" y="0"/>
                  </a:lnTo>
                  <a:lnTo>
                    <a:pt x="0" y="39"/>
                  </a:lnTo>
                  <a:lnTo>
                    <a:pt x="62" y="100"/>
                  </a:lnTo>
                  <a:lnTo>
                    <a:pt x="0" y="161"/>
                  </a:lnTo>
                  <a:lnTo>
                    <a:pt x="39" y="201"/>
                  </a:lnTo>
                  <a:lnTo>
                    <a:pt x="124" y="120"/>
                  </a:lnTo>
                  <a:lnTo>
                    <a:pt x="144" y="100"/>
                  </a:lnTo>
                  <a:lnTo>
                    <a:pt x="124" y="8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grpSp>
      <p:grpSp>
        <p:nvGrpSpPr>
          <p:cNvPr id="55" name="Group 86"/>
          <p:cNvGrpSpPr/>
          <p:nvPr/>
        </p:nvGrpSpPr>
        <p:grpSpPr>
          <a:xfrm>
            <a:off x="2494012" y="4822246"/>
            <a:ext cx="918565" cy="911010"/>
            <a:chOff x="10529745" y="5449581"/>
            <a:chExt cx="1049639" cy="1049639"/>
          </a:xfrm>
        </p:grpSpPr>
        <p:grpSp>
          <p:nvGrpSpPr>
            <p:cNvPr id="56" name="Group 470"/>
            <p:cNvGrpSpPr/>
            <p:nvPr/>
          </p:nvGrpSpPr>
          <p:grpSpPr>
            <a:xfrm>
              <a:off x="10529745" y="5449581"/>
              <a:ext cx="1049639" cy="1049639"/>
              <a:chOff x="6732181" y="2362200"/>
              <a:chExt cx="742290" cy="742290"/>
            </a:xfrm>
          </p:grpSpPr>
          <p:sp>
            <p:nvSpPr>
              <p:cNvPr id="59" name="Oval 472"/>
              <p:cNvSpPr/>
              <p:nvPr/>
            </p:nvSpPr>
            <p:spPr>
              <a:xfrm>
                <a:off x="6732181" y="2362200"/>
                <a:ext cx="742290" cy="742290"/>
              </a:xfrm>
              <a:prstGeom prst="ellipse">
                <a:avLst/>
              </a:prstGeom>
              <a:solidFill>
                <a:schemeClr val="bg1">
                  <a:lumMod val="6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60" name="Oval 473"/>
              <p:cNvSpPr/>
              <p:nvPr/>
            </p:nvSpPr>
            <p:spPr>
              <a:xfrm>
                <a:off x="6773998" y="2404017"/>
                <a:ext cx="658656" cy="658656"/>
              </a:xfrm>
              <a:prstGeom prst="ellipse">
                <a:avLst/>
              </a:prstGeom>
              <a:solidFill>
                <a:schemeClr val="bg1">
                  <a:lumMod val="7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61" name="Oval 474"/>
              <p:cNvSpPr/>
              <p:nvPr/>
            </p:nvSpPr>
            <p:spPr>
              <a:xfrm>
                <a:off x="6830217" y="2460236"/>
                <a:ext cx="546218" cy="546218"/>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57" name="Oval 471"/>
            <p:cNvSpPr/>
            <p:nvPr/>
          </p:nvSpPr>
          <p:spPr>
            <a:xfrm>
              <a:off x="10529745" y="5506509"/>
              <a:ext cx="918565" cy="91856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58" name="Freeform 21"/>
            <p:cNvSpPr>
              <a:spLocks/>
            </p:cNvSpPr>
            <p:nvPr/>
          </p:nvSpPr>
          <p:spPr bwMode="auto">
            <a:xfrm>
              <a:off x="10836894" y="5753438"/>
              <a:ext cx="304267" cy="424707"/>
            </a:xfrm>
            <a:custGeom>
              <a:avLst/>
              <a:gdLst>
                <a:gd name="T0" fmla="*/ 124 w 144"/>
                <a:gd name="T1" fmla="*/ 81 h 201"/>
                <a:gd name="T2" fmla="*/ 39 w 144"/>
                <a:gd name="T3" fmla="*/ 0 h 201"/>
                <a:gd name="T4" fmla="*/ 0 w 144"/>
                <a:gd name="T5" fmla="*/ 39 h 201"/>
                <a:gd name="T6" fmla="*/ 62 w 144"/>
                <a:gd name="T7" fmla="*/ 100 h 201"/>
                <a:gd name="T8" fmla="*/ 0 w 144"/>
                <a:gd name="T9" fmla="*/ 161 h 201"/>
                <a:gd name="T10" fmla="*/ 39 w 144"/>
                <a:gd name="T11" fmla="*/ 201 h 201"/>
                <a:gd name="T12" fmla="*/ 124 w 144"/>
                <a:gd name="T13" fmla="*/ 120 h 201"/>
                <a:gd name="T14" fmla="*/ 144 w 144"/>
                <a:gd name="T15" fmla="*/ 100 h 201"/>
                <a:gd name="T16" fmla="*/ 124 w 144"/>
                <a:gd name="T17" fmla="*/ 8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01">
                  <a:moveTo>
                    <a:pt x="124" y="81"/>
                  </a:moveTo>
                  <a:lnTo>
                    <a:pt x="39" y="0"/>
                  </a:lnTo>
                  <a:lnTo>
                    <a:pt x="0" y="39"/>
                  </a:lnTo>
                  <a:lnTo>
                    <a:pt x="62" y="100"/>
                  </a:lnTo>
                  <a:lnTo>
                    <a:pt x="0" y="161"/>
                  </a:lnTo>
                  <a:lnTo>
                    <a:pt x="39" y="201"/>
                  </a:lnTo>
                  <a:lnTo>
                    <a:pt x="124" y="120"/>
                  </a:lnTo>
                  <a:lnTo>
                    <a:pt x="144" y="100"/>
                  </a:lnTo>
                  <a:lnTo>
                    <a:pt x="124" y="8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grpSp>
      <p:grpSp>
        <p:nvGrpSpPr>
          <p:cNvPr id="62" name="Group 86"/>
          <p:cNvGrpSpPr/>
          <p:nvPr/>
        </p:nvGrpSpPr>
        <p:grpSpPr>
          <a:xfrm>
            <a:off x="2494012" y="5758350"/>
            <a:ext cx="918565" cy="911010"/>
            <a:chOff x="10529745" y="5449581"/>
            <a:chExt cx="1049639" cy="1049639"/>
          </a:xfrm>
        </p:grpSpPr>
        <p:grpSp>
          <p:nvGrpSpPr>
            <p:cNvPr id="63" name="Group 470"/>
            <p:cNvGrpSpPr/>
            <p:nvPr/>
          </p:nvGrpSpPr>
          <p:grpSpPr>
            <a:xfrm>
              <a:off x="10529745" y="5449581"/>
              <a:ext cx="1049639" cy="1049639"/>
              <a:chOff x="6732181" y="2362200"/>
              <a:chExt cx="742290" cy="742290"/>
            </a:xfrm>
          </p:grpSpPr>
          <p:sp>
            <p:nvSpPr>
              <p:cNvPr id="66" name="Oval 472"/>
              <p:cNvSpPr/>
              <p:nvPr/>
            </p:nvSpPr>
            <p:spPr>
              <a:xfrm>
                <a:off x="6732181" y="2362200"/>
                <a:ext cx="742290" cy="742290"/>
              </a:xfrm>
              <a:prstGeom prst="ellipse">
                <a:avLst/>
              </a:prstGeom>
              <a:solidFill>
                <a:schemeClr val="bg1">
                  <a:lumMod val="6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67" name="Oval 473"/>
              <p:cNvSpPr/>
              <p:nvPr/>
            </p:nvSpPr>
            <p:spPr>
              <a:xfrm>
                <a:off x="6773998" y="2404017"/>
                <a:ext cx="658656" cy="658656"/>
              </a:xfrm>
              <a:prstGeom prst="ellipse">
                <a:avLst/>
              </a:prstGeom>
              <a:solidFill>
                <a:schemeClr val="bg1">
                  <a:lumMod val="7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68" name="Oval 474"/>
              <p:cNvSpPr/>
              <p:nvPr/>
            </p:nvSpPr>
            <p:spPr>
              <a:xfrm>
                <a:off x="6830217" y="2460236"/>
                <a:ext cx="546218" cy="546218"/>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64" name="Oval 471"/>
            <p:cNvSpPr/>
            <p:nvPr/>
          </p:nvSpPr>
          <p:spPr>
            <a:xfrm>
              <a:off x="10529745" y="5506509"/>
              <a:ext cx="918565" cy="91856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65" name="Freeform 21"/>
            <p:cNvSpPr>
              <a:spLocks/>
            </p:cNvSpPr>
            <p:nvPr/>
          </p:nvSpPr>
          <p:spPr bwMode="auto">
            <a:xfrm>
              <a:off x="10836894" y="5753438"/>
              <a:ext cx="304267" cy="424707"/>
            </a:xfrm>
            <a:custGeom>
              <a:avLst/>
              <a:gdLst>
                <a:gd name="T0" fmla="*/ 124 w 144"/>
                <a:gd name="T1" fmla="*/ 81 h 201"/>
                <a:gd name="T2" fmla="*/ 39 w 144"/>
                <a:gd name="T3" fmla="*/ 0 h 201"/>
                <a:gd name="T4" fmla="*/ 0 w 144"/>
                <a:gd name="T5" fmla="*/ 39 h 201"/>
                <a:gd name="T6" fmla="*/ 62 w 144"/>
                <a:gd name="T7" fmla="*/ 100 h 201"/>
                <a:gd name="T8" fmla="*/ 0 w 144"/>
                <a:gd name="T9" fmla="*/ 161 h 201"/>
                <a:gd name="T10" fmla="*/ 39 w 144"/>
                <a:gd name="T11" fmla="*/ 201 h 201"/>
                <a:gd name="T12" fmla="*/ 124 w 144"/>
                <a:gd name="T13" fmla="*/ 120 h 201"/>
                <a:gd name="T14" fmla="*/ 144 w 144"/>
                <a:gd name="T15" fmla="*/ 100 h 201"/>
                <a:gd name="T16" fmla="*/ 124 w 144"/>
                <a:gd name="T17" fmla="*/ 8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01">
                  <a:moveTo>
                    <a:pt x="124" y="81"/>
                  </a:moveTo>
                  <a:lnTo>
                    <a:pt x="39" y="0"/>
                  </a:lnTo>
                  <a:lnTo>
                    <a:pt x="0" y="39"/>
                  </a:lnTo>
                  <a:lnTo>
                    <a:pt x="62" y="100"/>
                  </a:lnTo>
                  <a:lnTo>
                    <a:pt x="0" y="161"/>
                  </a:lnTo>
                  <a:lnTo>
                    <a:pt x="39" y="201"/>
                  </a:lnTo>
                  <a:lnTo>
                    <a:pt x="124" y="120"/>
                  </a:lnTo>
                  <a:lnTo>
                    <a:pt x="144" y="100"/>
                  </a:lnTo>
                  <a:lnTo>
                    <a:pt x="124" y="8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grpSp>
      <p:sp>
        <p:nvSpPr>
          <p:cNvPr id="69" name="68 Rectángulo"/>
          <p:cNvSpPr/>
          <p:nvPr/>
        </p:nvSpPr>
        <p:spPr>
          <a:xfrm>
            <a:off x="6958507" y="6480602"/>
            <a:ext cx="5472609" cy="307777"/>
          </a:xfrm>
          <a:prstGeom prst="rect">
            <a:avLst/>
          </a:prstGeom>
        </p:spPr>
        <p:txBody>
          <a:bodyPr wrap="square">
            <a:spAutoFit/>
          </a:bodyPr>
          <a:lstStyle/>
          <a:p>
            <a:r>
              <a:rPr lang="es-EC" sz="1400" i="1" dirty="0">
                <a:solidFill>
                  <a:schemeClr val="tx2">
                    <a:lumMod val="65000"/>
                  </a:schemeClr>
                </a:solidFill>
                <a:latin typeface="Open Sans" panose="020B0606030504020204" pitchFamily="34" charset="0"/>
                <a:ea typeface="Open Sans" panose="020B0606030504020204" pitchFamily="34" charset="0"/>
                <a:cs typeface="Open Sans" panose="020B0606030504020204" pitchFamily="34" charset="0"/>
              </a:rPr>
              <a:t>Adaptado de (</a:t>
            </a:r>
            <a:r>
              <a:rPr lang="es-EC" sz="1400" i="1" dirty="0" err="1">
                <a:solidFill>
                  <a:schemeClr val="tx2">
                    <a:lumMod val="65000"/>
                  </a:schemeClr>
                </a:solidFill>
                <a:latin typeface="Open Sans" panose="020B0606030504020204" pitchFamily="34" charset="0"/>
                <a:ea typeface="Open Sans" panose="020B0606030504020204" pitchFamily="34" charset="0"/>
                <a:cs typeface="Open Sans" panose="020B0606030504020204" pitchFamily="34" charset="0"/>
              </a:rPr>
              <a:t>Isaca</a:t>
            </a:r>
            <a:r>
              <a:rPr lang="es-EC" sz="1400" i="1" dirty="0">
                <a:solidFill>
                  <a:schemeClr val="tx2">
                    <a:lumMod val="65000"/>
                  </a:schemeClr>
                </a:solidFill>
                <a:latin typeface="Open Sans" panose="020B0606030504020204" pitchFamily="34" charset="0"/>
                <a:ea typeface="Open Sans" panose="020B0606030504020204" pitchFamily="34" charset="0"/>
                <a:cs typeface="Open Sans" panose="020B0606030504020204" pitchFamily="34" charset="0"/>
              </a:rPr>
              <a:t>, COBIT 5 - Procesos Catalizadores, 2012)</a:t>
            </a:r>
            <a:endParaRPr lang="es-EC" sz="1400" i="1" dirty="0">
              <a:solidFill>
                <a:schemeClr val="tx2">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825515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5">
            <a:extLst>
              <a:ext uri="{FF2B5EF4-FFF2-40B4-BE49-F238E27FC236}">
                <a16:creationId xmlns:a16="http://schemas.microsoft.com/office/drawing/2014/main" xmlns="" id="{CEAB0380-432F-4AAB-99E9-FF7C232AE667}"/>
              </a:ext>
            </a:extLst>
          </p:cNvPr>
          <p:cNvSpPr txBox="1">
            <a:spLocks/>
          </p:cNvSpPr>
          <p:nvPr/>
        </p:nvSpPr>
        <p:spPr>
          <a:xfrm>
            <a:off x="621804" y="332656"/>
            <a:ext cx="10969943" cy="711081"/>
          </a:xfrm>
          <a:prstGeom prst="rect">
            <a:avLst/>
          </a:prstGeom>
        </p:spPr>
        <p:txBody>
          <a:bodyPr vert="horz" lIns="0" tIns="60949" rIns="0" bIns="60949" rtlCol="0" anchor="ctr">
            <a:normAutofit/>
          </a:bodyPr>
          <a:lstStyle>
            <a:lvl1pPr algn="l" defTabSz="1218987" rtl="0" eaLnBrk="1" latinLnBrk="0" hangingPunct="1">
              <a:spcBef>
                <a:spcPct val="0"/>
              </a:spcBef>
              <a:buNone/>
              <a:defRPr sz="3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IN" dirty="0" smtClean="0"/>
              <a:t>Entregables – </a:t>
            </a:r>
            <a:r>
              <a:rPr lang="en-IN" b="0" dirty="0" smtClean="0"/>
              <a:t>Procesos Propuestos</a:t>
            </a:r>
            <a:endParaRPr lang="en-IN" b="0" dirty="0"/>
          </a:p>
        </p:txBody>
      </p:sp>
      <p:sp>
        <p:nvSpPr>
          <p:cNvPr id="2" name="Rectangle 2"/>
          <p:cNvSpPr>
            <a:spLocks noChangeArrowheads="1"/>
          </p:cNvSpPr>
          <p:nvPr/>
        </p:nvSpPr>
        <p:spPr bwMode="auto">
          <a:xfrm>
            <a:off x="0" y="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932" y="1049229"/>
            <a:ext cx="8136904" cy="5548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958507" y="6480602"/>
            <a:ext cx="5472609" cy="307777"/>
          </a:xfrm>
          <a:prstGeom prst="rect">
            <a:avLst/>
          </a:prstGeom>
        </p:spPr>
        <p:txBody>
          <a:bodyPr wrap="square">
            <a:spAutoFit/>
          </a:bodyPr>
          <a:lstStyle/>
          <a:p>
            <a:r>
              <a:rPr lang="es-EC" sz="1400" i="1" dirty="0">
                <a:solidFill>
                  <a:schemeClr val="tx2">
                    <a:lumMod val="65000"/>
                  </a:schemeClr>
                </a:solidFill>
                <a:latin typeface="Open Sans" panose="020B0606030504020204" pitchFamily="34" charset="0"/>
                <a:ea typeface="Open Sans" panose="020B0606030504020204" pitchFamily="34" charset="0"/>
                <a:cs typeface="Open Sans" panose="020B0606030504020204" pitchFamily="34" charset="0"/>
              </a:rPr>
              <a:t>Adaptado de (</a:t>
            </a:r>
            <a:r>
              <a:rPr lang="es-EC" sz="1400" i="1" dirty="0" err="1">
                <a:solidFill>
                  <a:schemeClr val="tx2">
                    <a:lumMod val="65000"/>
                  </a:schemeClr>
                </a:solidFill>
                <a:latin typeface="Open Sans" panose="020B0606030504020204" pitchFamily="34" charset="0"/>
                <a:ea typeface="Open Sans" panose="020B0606030504020204" pitchFamily="34" charset="0"/>
                <a:cs typeface="Open Sans" panose="020B0606030504020204" pitchFamily="34" charset="0"/>
              </a:rPr>
              <a:t>Isaca</a:t>
            </a:r>
            <a:r>
              <a:rPr lang="es-EC" sz="1400" i="1" dirty="0">
                <a:solidFill>
                  <a:schemeClr val="tx2">
                    <a:lumMod val="65000"/>
                  </a:schemeClr>
                </a:solidFill>
                <a:latin typeface="Open Sans" panose="020B0606030504020204" pitchFamily="34" charset="0"/>
                <a:ea typeface="Open Sans" panose="020B0606030504020204" pitchFamily="34" charset="0"/>
                <a:cs typeface="Open Sans" panose="020B0606030504020204" pitchFamily="34" charset="0"/>
              </a:rPr>
              <a:t>, COBIT 5 - Procesos Catalizadores, 2012)</a:t>
            </a:r>
            <a:endParaRPr lang="es-EC" sz="1400" i="1" dirty="0">
              <a:solidFill>
                <a:schemeClr val="tx2">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882050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5">
            <a:extLst>
              <a:ext uri="{FF2B5EF4-FFF2-40B4-BE49-F238E27FC236}">
                <a16:creationId xmlns:a16="http://schemas.microsoft.com/office/drawing/2014/main" xmlns="" id="{CEAB0380-432F-4AAB-99E9-FF7C232AE667}"/>
              </a:ext>
            </a:extLst>
          </p:cNvPr>
          <p:cNvSpPr txBox="1">
            <a:spLocks/>
          </p:cNvSpPr>
          <p:nvPr/>
        </p:nvSpPr>
        <p:spPr>
          <a:xfrm>
            <a:off x="621804" y="332656"/>
            <a:ext cx="10969943" cy="711081"/>
          </a:xfrm>
          <a:prstGeom prst="rect">
            <a:avLst/>
          </a:prstGeom>
        </p:spPr>
        <p:txBody>
          <a:bodyPr vert="horz" lIns="0" tIns="60949" rIns="0" bIns="60949" rtlCol="0" anchor="ctr">
            <a:normAutofit/>
          </a:bodyPr>
          <a:lstStyle>
            <a:lvl1pPr algn="l" defTabSz="1218987" rtl="0" eaLnBrk="1" latinLnBrk="0" hangingPunct="1">
              <a:spcBef>
                <a:spcPct val="0"/>
              </a:spcBef>
              <a:buNone/>
              <a:defRPr sz="3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IN" dirty="0" smtClean="0"/>
              <a:t>Entregables – </a:t>
            </a:r>
            <a:r>
              <a:rPr lang="en-IN" b="0" dirty="0" smtClean="0"/>
              <a:t>Desarrollo de Procesos FASE 1</a:t>
            </a:r>
            <a:endParaRPr lang="en-IN" b="0" dirty="0"/>
          </a:p>
        </p:txBody>
      </p:sp>
      <p:sp>
        <p:nvSpPr>
          <p:cNvPr id="2" name="Rectangle 2"/>
          <p:cNvSpPr>
            <a:spLocks noChangeArrowheads="1"/>
          </p:cNvSpPr>
          <p:nvPr/>
        </p:nvSpPr>
        <p:spPr bwMode="auto">
          <a:xfrm>
            <a:off x="0" y="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5" name="TextBox 4">
            <a:extLst>
              <a:ext uri="{FF2B5EF4-FFF2-40B4-BE49-F238E27FC236}">
                <a16:creationId xmlns:a16="http://schemas.microsoft.com/office/drawing/2014/main" xmlns="" id="{F064A0F4-D09C-4CA7-81BB-94CF266B0620}"/>
              </a:ext>
            </a:extLst>
          </p:cNvPr>
          <p:cNvSpPr txBox="1"/>
          <p:nvPr/>
        </p:nvSpPr>
        <p:spPr>
          <a:xfrm>
            <a:off x="1629916" y="2060848"/>
            <a:ext cx="9001000" cy="380104"/>
          </a:xfrm>
          <a:prstGeom prst="rect">
            <a:avLst/>
          </a:prstGeom>
          <a:noFill/>
        </p:spPr>
        <p:txBody>
          <a:bodyPr wrap="square" lIns="0" rIns="0" rtlCol="0" anchor="t">
            <a:spAutoFit/>
          </a:bodyPr>
          <a:lstStyle/>
          <a:p>
            <a:pPr>
              <a:lnSpc>
                <a:spcPct val="110000"/>
              </a:lnSpc>
              <a:defRPr/>
            </a:pPr>
            <a:r>
              <a:rPr lang="es-EC" sz="17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Desarrollo de los procesos de acuerdo a los requisitos del área de Proceso en el MINTEL.</a:t>
            </a:r>
            <a:endParaRPr lang="en-US" sz="17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26">
            <a:extLst>
              <a:ext uri="{FF2B5EF4-FFF2-40B4-BE49-F238E27FC236}">
                <a16:creationId xmlns:a16="http://schemas.microsoft.com/office/drawing/2014/main" xmlns="" id="{CD5E840D-2D18-4C20-87F3-D83AE71A2D16}"/>
              </a:ext>
            </a:extLst>
          </p:cNvPr>
          <p:cNvSpPr txBox="1"/>
          <p:nvPr/>
        </p:nvSpPr>
        <p:spPr>
          <a:xfrm>
            <a:off x="4204558" y="1485945"/>
            <a:ext cx="2897966" cy="430887"/>
          </a:xfrm>
          <a:prstGeom prst="rect">
            <a:avLst/>
          </a:prstGeom>
          <a:noFill/>
        </p:spPr>
        <p:txBody>
          <a:bodyPr wrap="square" lIns="0" rIns="0" rtlCol="0" anchor="t">
            <a:spAutoFit/>
          </a:bodyPr>
          <a:lstStyle/>
          <a:p>
            <a:pPr>
              <a:lnSpc>
                <a:spcPct val="110000"/>
              </a:lnSpc>
              <a:defRPr/>
            </a:pPr>
            <a:r>
              <a:rPr lang="es-EC" sz="2000" b="1" kern="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Descripción General</a:t>
            </a:r>
            <a:endParaRPr lang="en-US" sz="2000" b="1"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4">
            <a:extLst>
              <a:ext uri="{FF2B5EF4-FFF2-40B4-BE49-F238E27FC236}">
                <a16:creationId xmlns:a16="http://schemas.microsoft.com/office/drawing/2014/main" xmlns="" id="{F064A0F4-D09C-4CA7-81BB-94CF266B0620}"/>
              </a:ext>
            </a:extLst>
          </p:cNvPr>
          <p:cNvSpPr txBox="1"/>
          <p:nvPr/>
        </p:nvSpPr>
        <p:spPr>
          <a:xfrm>
            <a:off x="1629916" y="2767015"/>
            <a:ext cx="4896544" cy="3545586"/>
          </a:xfrm>
          <a:prstGeom prst="rect">
            <a:avLst/>
          </a:prstGeom>
          <a:noFill/>
        </p:spPr>
        <p:txBody>
          <a:bodyPr wrap="square" lIns="0" rIns="0" rtlCol="0" anchor="t">
            <a:spAutoFit/>
          </a:bodyPr>
          <a:lstStyle/>
          <a:p>
            <a:pPr>
              <a:lnSpc>
                <a:spcPct val="110000"/>
              </a:lnSpc>
              <a:defRPr/>
            </a:pPr>
            <a:r>
              <a:rPr lang="es-EC" sz="17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Incluye:</a:t>
            </a:r>
          </a:p>
          <a:p>
            <a:pPr marL="285750" indent="-285750">
              <a:lnSpc>
                <a:spcPct val="110000"/>
              </a:lnSpc>
              <a:buFontTx/>
              <a:buChar char="-"/>
              <a:defRPr/>
            </a:pPr>
            <a:r>
              <a:rPr lang="es-EC" sz="17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Descripción</a:t>
            </a:r>
          </a:p>
          <a:p>
            <a:pPr marL="285750" indent="-285750">
              <a:lnSpc>
                <a:spcPct val="110000"/>
              </a:lnSpc>
              <a:buFontTx/>
              <a:buChar char="-"/>
              <a:defRPr/>
            </a:pPr>
            <a:r>
              <a:rPr lang="es-EC" sz="17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Ficha del Proceso con Información Básica</a:t>
            </a:r>
          </a:p>
          <a:p>
            <a:pPr marL="285750" indent="-285750">
              <a:lnSpc>
                <a:spcPct val="110000"/>
              </a:lnSpc>
              <a:buFontTx/>
              <a:buChar char="-"/>
              <a:defRPr/>
            </a:pPr>
            <a:r>
              <a:rPr lang="es-EC" sz="17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Marco Legal</a:t>
            </a:r>
          </a:p>
          <a:p>
            <a:pPr marL="285750" indent="-285750">
              <a:lnSpc>
                <a:spcPct val="110000"/>
              </a:lnSpc>
              <a:buFontTx/>
              <a:buChar char="-"/>
              <a:defRPr/>
            </a:pPr>
            <a:r>
              <a:rPr lang="es-EC" sz="17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Alcance</a:t>
            </a:r>
          </a:p>
          <a:p>
            <a:pPr marL="285750" indent="-285750">
              <a:lnSpc>
                <a:spcPct val="110000"/>
              </a:lnSpc>
              <a:buFontTx/>
              <a:buChar char="-"/>
              <a:defRPr/>
            </a:pPr>
            <a:r>
              <a:rPr lang="es-EC" sz="17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Glosario de Términos</a:t>
            </a:r>
          </a:p>
          <a:p>
            <a:pPr marL="285750" indent="-285750">
              <a:lnSpc>
                <a:spcPct val="110000"/>
              </a:lnSpc>
              <a:buFontTx/>
              <a:buChar char="-"/>
              <a:defRPr/>
            </a:pPr>
            <a:r>
              <a:rPr lang="es-EC" sz="17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Abreviaturas</a:t>
            </a:r>
          </a:p>
          <a:p>
            <a:pPr marL="285750" indent="-285750">
              <a:lnSpc>
                <a:spcPct val="110000"/>
              </a:lnSpc>
              <a:buFontTx/>
              <a:buChar char="-"/>
              <a:defRPr/>
            </a:pPr>
            <a:r>
              <a:rPr lang="es-EC" sz="17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Directrices para aseguramiento del proceso</a:t>
            </a:r>
          </a:p>
          <a:p>
            <a:pPr marL="285750" indent="-285750">
              <a:lnSpc>
                <a:spcPct val="110000"/>
              </a:lnSpc>
              <a:buFontTx/>
              <a:buChar char="-"/>
              <a:defRPr/>
            </a:pPr>
            <a:r>
              <a:rPr lang="es-EC" sz="17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Responsabilidades</a:t>
            </a:r>
          </a:p>
          <a:p>
            <a:pPr marL="285750" indent="-285750">
              <a:lnSpc>
                <a:spcPct val="110000"/>
              </a:lnSpc>
              <a:buFontTx/>
              <a:buChar char="-"/>
              <a:defRPr/>
            </a:pPr>
            <a:r>
              <a:rPr lang="es-EC" sz="17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Descripción de Actividades</a:t>
            </a:r>
          </a:p>
          <a:p>
            <a:pPr marL="285750" indent="-285750">
              <a:lnSpc>
                <a:spcPct val="110000"/>
              </a:lnSpc>
              <a:buFontTx/>
              <a:buChar char="-"/>
              <a:defRPr/>
            </a:pPr>
            <a:r>
              <a:rPr lang="es-EC" sz="17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Diagrama de Flujo</a:t>
            </a:r>
          </a:p>
          <a:p>
            <a:pPr marL="285750" indent="-285750">
              <a:lnSpc>
                <a:spcPct val="110000"/>
              </a:lnSpc>
              <a:buFontTx/>
              <a:buChar char="-"/>
              <a:defRPr/>
            </a:pPr>
            <a:endParaRPr lang="en-US" sz="17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Diamond 1">
            <a:hlinkClick r:id="rId3" action="ppaction://hlinkfile"/>
            <a:extLst>
              <a:ext uri="{FF2B5EF4-FFF2-40B4-BE49-F238E27FC236}">
                <a16:creationId xmlns:a16="http://schemas.microsoft.com/office/drawing/2014/main" xmlns="" id="{D68229F1-B1EA-4F33-8B63-E404BC9147FB}"/>
              </a:ext>
            </a:extLst>
          </p:cNvPr>
          <p:cNvSpPr/>
          <p:nvPr/>
        </p:nvSpPr>
        <p:spPr>
          <a:xfrm>
            <a:off x="8326660" y="3126442"/>
            <a:ext cx="2150395" cy="1886734"/>
          </a:xfrm>
          <a:prstGeom prst="diamon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latin typeface="Open Sans" panose="020B0606030504020204" pitchFamily="34" charset="0"/>
                <a:ea typeface="Open Sans" panose="020B0606030504020204" pitchFamily="34" charset="0"/>
                <a:cs typeface="Open Sans" panose="020B0606030504020204" pitchFamily="34" charset="0"/>
              </a:rPr>
              <a:t>BAI 02</a:t>
            </a:r>
            <a:endParaRPr lang="en-IN" sz="2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803279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5">
            <a:extLst>
              <a:ext uri="{FF2B5EF4-FFF2-40B4-BE49-F238E27FC236}">
                <a16:creationId xmlns:a16="http://schemas.microsoft.com/office/drawing/2014/main" xmlns="" id="{CEAB0380-432F-4AAB-99E9-FF7C232AE667}"/>
              </a:ext>
            </a:extLst>
          </p:cNvPr>
          <p:cNvSpPr txBox="1">
            <a:spLocks/>
          </p:cNvSpPr>
          <p:nvPr/>
        </p:nvSpPr>
        <p:spPr>
          <a:xfrm>
            <a:off x="621804" y="332656"/>
            <a:ext cx="10969943" cy="711081"/>
          </a:xfrm>
          <a:prstGeom prst="rect">
            <a:avLst/>
          </a:prstGeom>
        </p:spPr>
        <p:txBody>
          <a:bodyPr vert="horz" lIns="0" tIns="60949" rIns="0" bIns="60949" rtlCol="0" anchor="ctr">
            <a:normAutofit/>
          </a:bodyPr>
          <a:lstStyle>
            <a:lvl1pPr algn="l" defTabSz="1218987" rtl="0" eaLnBrk="1" latinLnBrk="0" hangingPunct="1">
              <a:spcBef>
                <a:spcPct val="0"/>
              </a:spcBef>
              <a:buNone/>
              <a:defRPr sz="3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IN" dirty="0" smtClean="0"/>
              <a:t>Entregables – </a:t>
            </a:r>
            <a:r>
              <a:rPr lang="en-IN" b="0" dirty="0" smtClean="0"/>
              <a:t>Desarrollo de Procesos FASE 1</a:t>
            </a:r>
            <a:endParaRPr lang="en-IN" b="0" dirty="0"/>
          </a:p>
        </p:txBody>
      </p:sp>
      <p:sp>
        <p:nvSpPr>
          <p:cNvPr id="2" name="Rectangle 2"/>
          <p:cNvSpPr>
            <a:spLocks noChangeArrowheads="1"/>
          </p:cNvSpPr>
          <p:nvPr/>
        </p:nvSpPr>
        <p:spPr bwMode="auto">
          <a:xfrm>
            <a:off x="0" y="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68" y="1268760"/>
            <a:ext cx="12079810" cy="5400600"/>
          </a:xfrm>
          <a:prstGeom prst="rect">
            <a:avLst/>
          </a:prstGeom>
        </p:spPr>
      </p:pic>
    </p:spTree>
    <p:extLst>
      <p:ext uri="{BB962C8B-B14F-4D97-AF65-F5344CB8AC3E}">
        <p14:creationId xmlns:p14="http://schemas.microsoft.com/office/powerpoint/2010/main" val="28451446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5">
            <a:extLst>
              <a:ext uri="{FF2B5EF4-FFF2-40B4-BE49-F238E27FC236}">
                <a16:creationId xmlns:a16="http://schemas.microsoft.com/office/drawing/2014/main" xmlns="" id="{CEAB0380-432F-4AAB-99E9-FF7C232AE667}"/>
              </a:ext>
            </a:extLst>
          </p:cNvPr>
          <p:cNvSpPr txBox="1">
            <a:spLocks/>
          </p:cNvSpPr>
          <p:nvPr/>
        </p:nvSpPr>
        <p:spPr>
          <a:xfrm>
            <a:off x="621804" y="332656"/>
            <a:ext cx="10969943" cy="711081"/>
          </a:xfrm>
          <a:prstGeom prst="rect">
            <a:avLst/>
          </a:prstGeom>
        </p:spPr>
        <p:txBody>
          <a:bodyPr vert="horz" lIns="0" tIns="60949" rIns="0" bIns="60949" rtlCol="0" anchor="ctr">
            <a:normAutofit/>
          </a:bodyPr>
          <a:lstStyle>
            <a:lvl1pPr algn="l" defTabSz="1218987" rtl="0" eaLnBrk="1" latinLnBrk="0" hangingPunct="1">
              <a:spcBef>
                <a:spcPct val="0"/>
              </a:spcBef>
              <a:buNone/>
              <a:defRPr sz="3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IN" dirty="0" err="1" smtClean="0"/>
              <a:t>Entregables</a:t>
            </a:r>
            <a:r>
              <a:rPr lang="en-IN" dirty="0" smtClean="0"/>
              <a:t> </a:t>
            </a:r>
            <a:endParaRPr lang="en-IN" b="0" dirty="0"/>
          </a:p>
        </p:txBody>
      </p:sp>
      <p:sp>
        <p:nvSpPr>
          <p:cNvPr id="2" name="Rectangle 2"/>
          <p:cNvSpPr>
            <a:spLocks noChangeArrowheads="1"/>
          </p:cNvSpPr>
          <p:nvPr/>
        </p:nvSpPr>
        <p:spPr bwMode="auto">
          <a:xfrm>
            <a:off x="0" y="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5" name="Diamond 1">
            <a:hlinkClick r:id="rId3" action="ppaction://hlinkfile"/>
            <a:extLst>
              <a:ext uri="{FF2B5EF4-FFF2-40B4-BE49-F238E27FC236}">
                <a16:creationId xmlns:a16="http://schemas.microsoft.com/office/drawing/2014/main" xmlns="" id="{D68229F1-B1EA-4F33-8B63-E404BC9147FB}"/>
              </a:ext>
            </a:extLst>
          </p:cNvPr>
          <p:cNvSpPr/>
          <p:nvPr/>
        </p:nvSpPr>
        <p:spPr>
          <a:xfrm>
            <a:off x="4582244" y="3068960"/>
            <a:ext cx="2160240" cy="1455183"/>
          </a:xfrm>
          <a:prstGeom prst="diamond">
            <a:avLst/>
          </a:prstGeom>
          <a:solidFill>
            <a:srgbClr val="732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smtClean="0">
                <a:latin typeface="Open Sans" panose="020B0606030504020204" pitchFamily="34" charset="0"/>
                <a:ea typeface="Open Sans" panose="020B0606030504020204" pitchFamily="34" charset="0"/>
                <a:cs typeface="Open Sans" panose="020B0606030504020204" pitchFamily="34" charset="0"/>
              </a:rPr>
              <a:t>PETI</a:t>
            </a:r>
            <a:endParaRPr lang="en-IN"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4">
            <a:extLst>
              <a:ext uri="{FF2B5EF4-FFF2-40B4-BE49-F238E27FC236}">
                <a16:creationId xmlns:a16="http://schemas.microsoft.com/office/drawing/2014/main" xmlns="" id="{F064A0F4-D09C-4CA7-81BB-94CF266B0620}"/>
              </a:ext>
            </a:extLst>
          </p:cNvPr>
          <p:cNvSpPr txBox="1"/>
          <p:nvPr/>
        </p:nvSpPr>
        <p:spPr>
          <a:xfrm>
            <a:off x="1593912" y="1870796"/>
            <a:ext cx="9001000" cy="685188"/>
          </a:xfrm>
          <a:prstGeom prst="rect">
            <a:avLst/>
          </a:prstGeom>
          <a:noFill/>
        </p:spPr>
        <p:txBody>
          <a:bodyPr wrap="square" lIns="0" rIns="0" rtlCol="0" anchor="t">
            <a:spAutoFit/>
          </a:bodyPr>
          <a:lstStyle/>
          <a:p>
            <a:pPr>
              <a:lnSpc>
                <a:spcPct val="110000"/>
              </a:lnSpc>
              <a:defRPr/>
            </a:pPr>
            <a:r>
              <a:rPr lang="es-EC" sz="18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Actualizaciones realizadas en la DGT, plasmadas en el Plan Estratégico de Tecnologías de la Información:</a:t>
            </a:r>
            <a:endParaRPr lang="en-US" sz="18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65256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C81093-5A01-4616-8620-82DE65257B72}"/>
              </a:ext>
            </a:extLst>
          </p:cNvPr>
          <p:cNvSpPr>
            <a:spLocks noGrp="1"/>
          </p:cNvSpPr>
          <p:nvPr>
            <p:ph type="title"/>
          </p:nvPr>
        </p:nvSpPr>
        <p:spPr/>
        <p:txBody>
          <a:bodyPr/>
          <a:lstStyle/>
          <a:p>
            <a:r>
              <a:rPr lang="en-IN" dirty="0" smtClean="0"/>
              <a:t>Conclusiones</a:t>
            </a:r>
            <a:endParaRPr lang="en-IN" b="0" dirty="0"/>
          </a:p>
        </p:txBody>
      </p:sp>
      <p:grpSp>
        <p:nvGrpSpPr>
          <p:cNvPr id="23" name="Group 10"/>
          <p:cNvGrpSpPr/>
          <p:nvPr/>
        </p:nvGrpSpPr>
        <p:grpSpPr>
          <a:xfrm rot="16200000">
            <a:off x="-1678507" y="3569071"/>
            <a:ext cx="4896545" cy="583956"/>
            <a:chOff x="7918361" y="1322959"/>
            <a:chExt cx="3025914" cy="742290"/>
          </a:xfrm>
        </p:grpSpPr>
        <p:grpSp>
          <p:nvGrpSpPr>
            <p:cNvPr id="33" name="Group 165"/>
            <p:cNvGrpSpPr/>
            <p:nvPr/>
          </p:nvGrpSpPr>
          <p:grpSpPr>
            <a:xfrm>
              <a:off x="7918361" y="1322959"/>
              <a:ext cx="742290" cy="742290"/>
              <a:chOff x="6732181" y="2362200"/>
              <a:chExt cx="742290" cy="742290"/>
            </a:xfrm>
          </p:grpSpPr>
          <p:sp>
            <p:nvSpPr>
              <p:cNvPr id="64" name="Oval 168"/>
              <p:cNvSpPr/>
              <p:nvPr/>
            </p:nvSpPr>
            <p:spPr>
              <a:xfrm>
                <a:off x="6732181" y="2362200"/>
                <a:ext cx="742290" cy="742290"/>
              </a:xfrm>
              <a:prstGeom prst="ellipse">
                <a:avLst/>
              </a:prstGeom>
              <a:solidFill>
                <a:schemeClr val="bg1">
                  <a:lumMod val="6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65" name="Oval 169"/>
              <p:cNvSpPr/>
              <p:nvPr/>
            </p:nvSpPr>
            <p:spPr>
              <a:xfrm>
                <a:off x="6773998" y="2404017"/>
                <a:ext cx="658656" cy="658656"/>
              </a:xfrm>
              <a:prstGeom prst="ellipse">
                <a:avLst/>
              </a:prstGeom>
              <a:solidFill>
                <a:schemeClr val="bg1">
                  <a:lumMod val="7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66" name="Oval 170"/>
              <p:cNvSpPr/>
              <p:nvPr/>
            </p:nvSpPr>
            <p:spPr>
              <a:xfrm>
                <a:off x="6830217" y="2460236"/>
                <a:ext cx="546218" cy="546218"/>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34" name="Oval 166"/>
            <p:cNvSpPr/>
            <p:nvPr/>
          </p:nvSpPr>
          <p:spPr>
            <a:xfrm>
              <a:off x="7918361" y="1363218"/>
              <a:ext cx="649596" cy="64959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nvGrpSpPr>
            <p:cNvPr id="35" name="Group 172"/>
            <p:cNvGrpSpPr/>
            <p:nvPr/>
          </p:nvGrpSpPr>
          <p:grpSpPr>
            <a:xfrm>
              <a:off x="9060174" y="1322959"/>
              <a:ext cx="742290" cy="742290"/>
              <a:chOff x="6732181" y="2362200"/>
              <a:chExt cx="742290" cy="742290"/>
            </a:xfrm>
          </p:grpSpPr>
          <p:sp>
            <p:nvSpPr>
              <p:cNvPr id="61" name="Oval 175"/>
              <p:cNvSpPr/>
              <p:nvPr/>
            </p:nvSpPr>
            <p:spPr>
              <a:xfrm>
                <a:off x="6732181" y="2362200"/>
                <a:ext cx="742290" cy="742290"/>
              </a:xfrm>
              <a:prstGeom prst="ellipse">
                <a:avLst/>
              </a:prstGeom>
              <a:solidFill>
                <a:schemeClr val="bg1">
                  <a:lumMod val="6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62" name="Oval 176"/>
              <p:cNvSpPr/>
              <p:nvPr/>
            </p:nvSpPr>
            <p:spPr>
              <a:xfrm>
                <a:off x="6773998" y="2404017"/>
                <a:ext cx="658656" cy="658656"/>
              </a:xfrm>
              <a:prstGeom prst="ellipse">
                <a:avLst/>
              </a:prstGeom>
              <a:solidFill>
                <a:schemeClr val="bg1">
                  <a:lumMod val="7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63" name="Oval 177"/>
              <p:cNvSpPr/>
              <p:nvPr/>
            </p:nvSpPr>
            <p:spPr>
              <a:xfrm>
                <a:off x="6830217" y="2460236"/>
                <a:ext cx="546218" cy="546218"/>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36" name="Oval 173"/>
            <p:cNvSpPr/>
            <p:nvPr/>
          </p:nvSpPr>
          <p:spPr>
            <a:xfrm>
              <a:off x="9060174" y="1363218"/>
              <a:ext cx="649596" cy="64959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nvGrpSpPr>
            <p:cNvPr id="38" name="Group 179"/>
            <p:cNvGrpSpPr/>
            <p:nvPr/>
          </p:nvGrpSpPr>
          <p:grpSpPr>
            <a:xfrm>
              <a:off x="10201985" y="1322959"/>
              <a:ext cx="742290" cy="742290"/>
              <a:chOff x="6732181" y="2362200"/>
              <a:chExt cx="742290" cy="742290"/>
            </a:xfrm>
          </p:grpSpPr>
          <p:sp>
            <p:nvSpPr>
              <p:cNvPr id="58" name="Oval 182"/>
              <p:cNvSpPr/>
              <p:nvPr/>
            </p:nvSpPr>
            <p:spPr>
              <a:xfrm>
                <a:off x="6732181" y="2362200"/>
                <a:ext cx="742290" cy="742290"/>
              </a:xfrm>
              <a:prstGeom prst="ellipse">
                <a:avLst/>
              </a:prstGeom>
              <a:solidFill>
                <a:schemeClr val="bg1">
                  <a:lumMod val="6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59" name="Oval 183"/>
              <p:cNvSpPr/>
              <p:nvPr/>
            </p:nvSpPr>
            <p:spPr>
              <a:xfrm>
                <a:off x="6773998" y="2404017"/>
                <a:ext cx="658656" cy="658656"/>
              </a:xfrm>
              <a:prstGeom prst="ellipse">
                <a:avLst/>
              </a:prstGeom>
              <a:solidFill>
                <a:schemeClr val="bg1">
                  <a:lumMod val="7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60" name="Oval 184"/>
              <p:cNvSpPr/>
              <p:nvPr/>
            </p:nvSpPr>
            <p:spPr>
              <a:xfrm>
                <a:off x="6830217" y="2460236"/>
                <a:ext cx="546218" cy="546218"/>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39" name="Oval 180"/>
            <p:cNvSpPr/>
            <p:nvPr/>
          </p:nvSpPr>
          <p:spPr>
            <a:xfrm>
              <a:off x="10201985" y="1363218"/>
              <a:ext cx="649596" cy="64959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6" name="Rounded Rectangle 200"/>
            <p:cNvSpPr/>
            <p:nvPr/>
          </p:nvSpPr>
          <p:spPr>
            <a:xfrm>
              <a:off x="8243159" y="1688015"/>
              <a:ext cx="2263253" cy="9197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7" name="Oval 167"/>
            <p:cNvSpPr/>
            <p:nvPr/>
          </p:nvSpPr>
          <p:spPr>
            <a:xfrm>
              <a:off x="8089413" y="1534270"/>
              <a:ext cx="307492" cy="3074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8" name="Oval 174"/>
            <p:cNvSpPr/>
            <p:nvPr/>
          </p:nvSpPr>
          <p:spPr>
            <a:xfrm>
              <a:off x="9231226" y="1534270"/>
              <a:ext cx="307492" cy="3074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9" name="Oval 181"/>
            <p:cNvSpPr/>
            <p:nvPr/>
          </p:nvSpPr>
          <p:spPr>
            <a:xfrm>
              <a:off x="10373037" y="1534270"/>
              <a:ext cx="307492" cy="3074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3" name="2 Rectángulo"/>
          <p:cNvSpPr/>
          <p:nvPr/>
        </p:nvSpPr>
        <p:spPr>
          <a:xfrm>
            <a:off x="1264961" y="620688"/>
            <a:ext cx="10657184" cy="6001643"/>
          </a:xfrm>
          <a:prstGeom prst="rect">
            <a:avLst/>
          </a:prstGeom>
        </p:spPr>
        <p:txBody>
          <a:bodyPr wrap="square">
            <a:spAutoFit/>
          </a:bodyPr>
          <a:lstStyle/>
          <a:p>
            <a:pPr lvl="0"/>
            <a:r>
              <a:rPr lang="es-EC" dirty="0" smtClean="0">
                <a:solidFill>
                  <a:schemeClr val="tx2">
                    <a:lumMod val="50000"/>
                  </a:schemeClr>
                </a:solidFill>
              </a:rPr>
              <a:t>Después del análisis </a:t>
            </a:r>
            <a:r>
              <a:rPr lang="es-EC" dirty="0">
                <a:solidFill>
                  <a:schemeClr val="tx2">
                    <a:lumMod val="50000"/>
                  </a:schemeClr>
                </a:solidFill>
              </a:rPr>
              <a:t>de la situación actual y con base en COBIT 5 se determinó la </a:t>
            </a:r>
            <a:r>
              <a:rPr lang="es-EC" b="1" dirty="0">
                <a:solidFill>
                  <a:schemeClr val="tx2">
                    <a:lumMod val="50000"/>
                  </a:schemeClr>
                </a:solidFill>
              </a:rPr>
              <a:t>necesidad de contar con un modelo basado en Gobierno y Gestión</a:t>
            </a:r>
            <a:r>
              <a:rPr lang="es-EC" dirty="0">
                <a:solidFill>
                  <a:schemeClr val="tx2">
                    <a:lumMod val="50000"/>
                  </a:schemeClr>
                </a:solidFill>
              </a:rPr>
              <a:t> para la Dirección de Gestión Tecnológica, por medio del cual se </a:t>
            </a:r>
            <a:r>
              <a:rPr lang="es-EC" b="1" dirty="0">
                <a:solidFill>
                  <a:schemeClr val="tx2">
                    <a:lumMod val="50000"/>
                  </a:schemeClr>
                </a:solidFill>
              </a:rPr>
              <a:t>mejorará la operatividad del área</a:t>
            </a:r>
            <a:r>
              <a:rPr lang="es-EC" dirty="0">
                <a:solidFill>
                  <a:schemeClr val="tx2">
                    <a:lumMod val="50000"/>
                  </a:schemeClr>
                </a:solidFill>
              </a:rPr>
              <a:t>, con cambios alineados a las metas institucionales. </a:t>
            </a:r>
            <a:endParaRPr lang="es-EC" dirty="0" smtClean="0">
              <a:solidFill>
                <a:schemeClr val="tx2">
                  <a:lumMod val="50000"/>
                </a:schemeClr>
              </a:solidFill>
            </a:endParaRPr>
          </a:p>
          <a:p>
            <a:pPr lvl="0"/>
            <a:endParaRPr lang="es-EC" dirty="0">
              <a:solidFill>
                <a:schemeClr val="tx2">
                  <a:lumMod val="50000"/>
                </a:schemeClr>
              </a:solidFill>
            </a:endParaRPr>
          </a:p>
          <a:p>
            <a:pPr lvl="0"/>
            <a:r>
              <a:rPr lang="es-EC" dirty="0" smtClean="0">
                <a:solidFill>
                  <a:schemeClr val="tx2">
                    <a:lumMod val="50000"/>
                  </a:schemeClr>
                </a:solidFill>
              </a:rPr>
              <a:t>Se </a:t>
            </a:r>
            <a:r>
              <a:rPr lang="es-EC" dirty="0">
                <a:solidFill>
                  <a:schemeClr val="tx2">
                    <a:lumMod val="50000"/>
                  </a:schemeClr>
                </a:solidFill>
              </a:rPr>
              <a:t>definen 3 procesos de gobierno de TI y 12 procesos de Gestión de TI, mismos que serán parte integral de la institución, permitiendo que </a:t>
            </a:r>
            <a:r>
              <a:rPr lang="es-EC" b="1" dirty="0">
                <a:solidFill>
                  <a:schemeClr val="tx2">
                    <a:lumMod val="50000"/>
                  </a:schemeClr>
                </a:solidFill>
              </a:rPr>
              <a:t>todas las áreas en especial los altos cargos se involucren de acuerdo a sus competencias</a:t>
            </a:r>
            <a:r>
              <a:rPr lang="es-EC" dirty="0">
                <a:solidFill>
                  <a:schemeClr val="tx2">
                    <a:lumMod val="50000"/>
                  </a:schemeClr>
                </a:solidFill>
              </a:rPr>
              <a:t>, para de este modo lograr que la Dirección de Gestión Tecnológica (DGT) </a:t>
            </a:r>
            <a:r>
              <a:rPr lang="es-EC" b="1" dirty="0">
                <a:solidFill>
                  <a:schemeClr val="tx2">
                    <a:lumMod val="50000"/>
                  </a:schemeClr>
                </a:solidFill>
              </a:rPr>
              <a:t>opere de manera efectiva </a:t>
            </a:r>
            <a:r>
              <a:rPr lang="es-EC" dirty="0">
                <a:solidFill>
                  <a:schemeClr val="tx2">
                    <a:lumMod val="50000"/>
                  </a:schemeClr>
                </a:solidFill>
              </a:rPr>
              <a:t>para el bienestar institucional ejecutando sus procesos de apoyo correctamente definidos. </a:t>
            </a:r>
            <a:endParaRPr lang="es-EC" dirty="0" smtClean="0">
              <a:solidFill>
                <a:schemeClr val="tx2">
                  <a:lumMod val="50000"/>
                </a:schemeClr>
              </a:solidFill>
            </a:endParaRPr>
          </a:p>
          <a:p>
            <a:pPr lvl="0"/>
            <a:endParaRPr lang="es-EC" dirty="0">
              <a:solidFill>
                <a:schemeClr val="tx2">
                  <a:lumMod val="50000"/>
                </a:schemeClr>
              </a:solidFill>
            </a:endParaRPr>
          </a:p>
          <a:p>
            <a:pPr lvl="0"/>
            <a:r>
              <a:rPr lang="es-EC" dirty="0">
                <a:solidFill>
                  <a:schemeClr val="tx2">
                    <a:lumMod val="50000"/>
                  </a:schemeClr>
                </a:solidFill>
              </a:rPr>
              <a:t>Contar con </a:t>
            </a:r>
            <a:r>
              <a:rPr lang="es-EC" b="1" dirty="0">
                <a:solidFill>
                  <a:schemeClr val="tx2">
                    <a:lumMod val="50000"/>
                  </a:schemeClr>
                </a:solidFill>
              </a:rPr>
              <a:t>Gobierno de TI</a:t>
            </a:r>
            <a:r>
              <a:rPr lang="es-EC" dirty="0">
                <a:solidFill>
                  <a:schemeClr val="tx2">
                    <a:lumMod val="50000"/>
                  </a:schemeClr>
                </a:solidFill>
              </a:rPr>
              <a:t>, permite que el área encargada de TI, es decir la DGT, </a:t>
            </a:r>
            <a:r>
              <a:rPr lang="es-EC" b="1" dirty="0">
                <a:solidFill>
                  <a:schemeClr val="tx2">
                    <a:lumMod val="50000"/>
                  </a:schemeClr>
                </a:solidFill>
              </a:rPr>
              <a:t>soporte los objetivos y estrategias </a:t>
            </a:r>
            <a:r>
              <a:rPr lang="es-EC" dirty="0">
                <a:solidFill>
                  <a:schemeClr val="tx2">
                    <a:lumMod val="50000"/>
                  </a:schemeClr>
                </a:solidFill>
              </a:rPr>
              <a:t>del MINTEL. Para que la implementación de Gobernanza de TI sea exitosa debe lograr </a:t>
            </a:r>
            <a:r>
              <a:rPr lang="es-EC" b="1" dirty="0">
                <a:solidFill>
                  <a:schemeClr val="tx2">
                    <a:lumMod val="50000"/>
                  </a:schemeClr>
                </a:solidFill>
              </a:rPr>
              <a:t>comunicación entre todas las partes </a:t>
            </a:r>
            <a:r>
              <a:rPr lang="es-EC" dirty="0">
                <a:solidFill>
                  <a:schemeClr val="tx2">
                    <a:lumMod val="50000"/>
                  </a:schemeClr>
                </a:solidFill>
              </a:rPr>
              <a:t>involucradas y se deberá ejecutar los procesos que se han definido en este ámbito. </a:t>
            </a:r>
          </a:p>
        </p:txBody>
      </p:sp>
    </p:spTree>
    <p:extLst>
      <p:ext uri="{BB962C8B-B14F-4D97-AF65-F5344CB8AC3E}">
        <p14:creationId xmlns:p14="http://schemas.microsoft.com/office/powerpoint/2010/main" val="33862150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C81093-5A01-4616-8620-82DE65257B72}"/>
              </a:ext>
            </a:extLst>
          </p:cNvPr>
          <p:cNvSpPr>
            <a:spLocks noGrp="1"/>
          </p:cNvSpPr>
          <p:nvPr>
            <p:ph type="title"/>
          </p:nvPr>
        </p:nvSpPr>
        <p:spPr/>
        <p:txBody>
          <a:bodyPr/>
          <a:lstStyle/>
          <a:p>
            <a:r>
              <a:rPr lang="en-IN" dirty="0" smtClean="0"/>
              <a:t>Conclusiones</a:t>
            </a:r>
            <a:endParaRPr lang="en-IN" b="0" dirty="0"/>
          </a:p>
        </p:txBody>
      </p:sp>
      <p:grpSp>
        <p:nvGrpSpPr>
          <p:cNvPr id="23" name="Group 10"/>
          <p:cNvGrpSpPr/>
          <p:nvPr/>
        </p:nvGrpSpPr>
        <p:grpSpPr>
          <a:xfrm rot="16200000">
            <a:off x="-1378213" y="3365307"/>
            <a:ext cx="4295958" cy="583956"/>
            <a:chOff x="7918361" y="1322959"/>
            <a:chExt cx="3025914" cy="742290"/>
          </a:xfrm>
        </p:grpSpPr>
        <p:grpSp>
          <p:nvGrpSpPr>
            <p:cNvPr id="33" name="Group 165"/>
            <p:cNvGrpSpPr/>
            <p:nvPr/>
          </p:nvGrpSpPr>
          <p:grpSpPr>
            <a:xfrm>
              <a:off x="7918361" y="1322959"/>
              <a:ext cx="742290" cy="742290"/>
              <a:chOff x="6732181" y="2362200"/>
              <a:chExt cx="742290" cy="742290"/>
            </a:xfrm>
          </p:grpSpPr>
          <p:sp>
            <p:nvSpPr>
              <p:cNvPr id="64" name="Oval 168"/>
              <p:cNvSpPr/>
              <p:nvPr/>
            </p:nvSpPr>
            <p:spPr>
              <a:xfrm>
                <a:off x="6732181" y="2362200"/>
                <a:ext cx="742290" cy="742290"/>
              </a:xfrm>
              <a:prstGeom prst="ellipse">
                <a:avLst/>
              </a:prstGeom>
              <a:solidFill>
                <a:schemeClr val="bg1">
                  <a:lumMod val="6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65" name="Oval 169"/>
              <p:cNvSpPr/>
              <p:nvPr/>
            </p:nvSpPr>
            <p:spPr>
              <a:xfrm>
                <a:off x="6773998" y="2404017"/>
                <a:ext cx="658656" cy="658656"/>
              </a:xfrm>
              <a:prstGeom prst="ellipse">
                <a:avLst/>
              </a:prstGeom>
              <a:solidFill>
                <a:schemeClr val="bg1">
                  <a:lumMod val="7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66" name="Oval 170"/>
              <p:cNvSpPr/>
              <p:nvPr/>
            </p:nvSpPr>
            <p:spPr>
              <a:xfrm>
                <a:off x="6830217" y="2460236"/>
                <a:ext cx="546218" cy="546218"/>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34" name="Oval 166"/>
            <p:cNvSpPr/>
            <p:nvPr/>
          </p:nvSpPr>
          <p:spPr>
            <a:xfrm>
              <a:off x="7918361" y="1363218"/>
              <a:ext cx="649596" cy="64959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nvGrpSpPr>
            <p:cNvPr id="35" name="Group 172"/>
            <p:cNvGrpSpPr/>
            <p:nvPr/>
          </p:nvGrpSpPr>
          <p:grpSpPr>
            <a:xfrm>
              <a:off x="9060174" y="1322959"/>
              <a:ext cx="742290" cy="742290"/>
              <a:chOff x="6732181" y="2362200"/>
              <a:chExt cx="742290" cy="742290"/>
            </a:xfrm>
          </p:grpSpPr>
          <p:sp>
            <p:nvSpPr>
              <p:cNvPr id="61" name="Oval 175"/>
              <p:cNvSpPr/>
              <p:nvPr/>
            </p:nvSpPr>
            <p:spPr>
              <a:xfrm>
                <a:off x="6732181" y="2362200"/>
                <a:ext cx="742290" cy="742290"/>
              </a:xfrm>
              <a:prstGeom prst="ellipse">
                <a:avLst/>
              </a:prstGeom>
              <a:solidFill>
                <a:schemeClr val="bg1">
                  <a:lumMod val="6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62" name="Oval 176"/>
              <p:cNvSpPr/>
              <p:nvPr/>
            </p:nvSpPr>
            <p:spPr>
              <a:xfrm>
                <a:off x="6773998" y="2404017"/>
                <a:ext cx="658656" cy="658656"/>
              </a:xfrm>
              <a:prstGeom prst="ellipse">
                <a:avLst/>
              </a:prstGeom>
              <a:solidFill>
                <a:schemeClr val="bg1">
                  <a:lumMod val="7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63" name="Oval 177"/>
              <p:cNvSpPr/>
              <p:nvPr/>
            </p:nvSpPr>
            <p:spPr>
              <a:xfrm>
                <a:off x="6830217" y="2460236"/>
                <a:ext cx="546218" cy="546218"/>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36" name="Oval 173"/>
            <p:cNvSpPr/>
            <p:nvPr/>
          </p:nvSpPr>
          <p:spPr>
            <a:xfrm>
              <a:off x="9060174" y="1363218"/>
              <a:ext cx="649596" cy="64959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nvGrpSpPr>
            <p:cNvPr id="38" name="Group 179"/>
            <p:cNvGrpSpPr/>
            <p:nvPr/>
          </p:nvGrpSpPr>
          <p:grpSpPr>
            <a:xfrm>
              <a:off x="10201985" y="1322959"/>
              <a:ext cx="742290" cy="742290"/>
              <a:chOff x="6732181" y="2362200"/>
              <a:chExt cx="742290" cy="742290"/>
            </a:xfrm>
          </p:grpSpPr>
          <p:sp>
            <p:nvSpPr>
              <p:cNvPr id="58" name="Oval 182"/>
              <p:cNvSpPr/>
              <p:nvPr/>
            </p:nvSpPr>
            <p:spPr>
              <a:xfrm>
                <a:off x="6732181" y="2362200"/>
                <a:ext cx="742290" cy="742290"/>
              </a:xfrm>
              <a:prstGeom prst="ellipse">
                <a:avLst/>
              </a:prstGeom>
              <a:solidFill>
                <a:schemeClr val="bg1">
                  <a:lumMod val="6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59" name="Oval 183"/>
              <p:cNvSpPr/>
              <p:nvPr/>
            </p:nvSpPr>
            <p:spPr>
              <a:xfrm>
                <a:off x="6773998" y="2404017"/>
                <a:ext cx="658656" cy="658656"/>
              </a:xfrm>
              <a:prstGeom prst="ellipse">
                <a:avLst/>
              </a:prstGeom>
              <a:solidFill>
                <a:schemeClr val="bg1">
                  <a:lumMod val="7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60" name="Oval 184"/>
              <p:cNvSpPr/>
              <p:nvPr/>
            </p:nvSpPr>
            <p:spPr>
              <a:xfrm>
                <a:off x="6830217" y="2460236"/>
                <a:ext cx="546218" cy="546218"/>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39" name="Oval 180"/>
            <p:cNvSpPr/>
            <p:nvPr/>
          </p:nvSpPr>
          <p:spPr>
            <a:xfrm>
              <a:off x="10201985" y="1363218"/>
              <a:ext cx="649596" cy="64959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6" name="Rounded Rectangle 200"/>
            <p:cNvSpPr/>
            <p:nvPr/>
          </p:nvSpPr>
          <p:spPr>
            <a:xfrm>
              <a:off x="8243159" y="1688015"/>
              <a:ext cx="2263253" cy="9197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7" name="Oval 167"/>
            <p:cNvSpPr/>
            <p:nvPr/>
          </p:nvSpPr>
          <p:spPr>
            <a:xfrm>
              <a:off x="8089413" y="1534270"/>
              <a:ext cx="307492" cy="3074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8" name="Oval 174"/>
            <p:cNvSpPr/>
            <p:nvPr/>
          </p:nvSpPr>
          <p:spPr>
            <a:xfrm>
              <a:off x="9231226" y="1534270"/>
              <a:ext cx="307492" cy="3074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9" name="Oval 181"/>
            <p:cNvSpPr/>
            <p:nvPr/>
          </p:nvSpPr>
          <p:spPr>
            <a:xfrm>
              <a:off x="10373037" y="1534270"/>
              <a:ext cx="307492" cy="3074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3" name="2 Rectángulo"/>
          <p:cNvSpPr/>
          <p:nvPr/>
        </p:nvSpPr>
        <p:spPr>
          <a:xfrm>
            <a:off x="1264961" y="1124744"/>
            <a:ext cx="10657184" cy="5632311"/>
          </a:xfrm>
          <a:prstGeom prst="rect">
            <a:avLst/>
          </a:prstGeom>
        </p:spPr>
        <p:txBody>
          <a:bodyPr wrap="square">
            <a:spAutoFit/>
          </a:bodyPr>
          <a:lstStyle/>
          <a:p>
            <a:pPr lvl="0"/>
            <a:r>
              <a:rPr lang="es-EC" dirty="0" smtClean="0">
                <a:solidFill>
                  <a:schemeClr val="tx2">
                    <a:lumMod val="50000"/>
                  </a:schemeClr>
                </a:solidFill>
              </a:rPr>
              <a:t>La </a:t>
            </a:r>
            <a:r>
              <a:rPr lang="es-EC" b="1" dirty="0">
                <a:solidFill>
                  <a:schemeClr val="tx2">
                    <a:lumMod val="50000"/>
                  </a:schemeClr>
                </a:solidFill>
              </a:rPr>
              <a:t>Gestión de TI</a:t>
            </a:r>
            <a:r>
              <a:rPr lang="es-EC" dirty="0">
                <a:solidFill>
                  <a:schemeClr val="tx2">
                    <a:lumMod val="50000"/>
                  </a:schemeClr>
                </a:solidFill>
              </a:rPr>
              <a:t>, se centrará en el </a:t>
            </a:r>
            <a:r>
              <a:rPr lang="es-EC" b="1" dirty="0">
                <a:solidFill>
                  <a:schemeClr val="tx2">
                    <a:lumMod val="50000"/>
                  </a:schemeClr>
                </a:solidFill>
              </a:rPr>
              <a:t>manejo de los servicios y productos de la DGT</a:t>
            </a:r>
            <a:r>
              <a:rPr lang="es-EC" dirty="0">
                <a:solidFill>
                  <a:schemeClr val="tx2">
                    <a:lumMod val="50000"/>
                  </a:schemeClr>
                </a:solidFill>
              </a:rPr>
              <a:t>, el modelo propuesto permitirá que el área apoye la </a:t>
            </a:r>
            <a:r>
              <a:rPr lang="es-EC" b="1" dirty="0">
                <a:solidFill>
                  <a:schemeClr val="tx2">
                    <a:lumMod val="50000"/>
                  </a:schemeClr>
                </a:solidFill>
              </a:rPr>
              <a:t>operación del MINTEL y colabore con el manejo de la información y automatización de procesos </a:t>
            </a:r>
            <a:r>
              <a:rPr lang="es-EC" dirty="0">
                <a:solidFill>
                  <a:schemeClr val="tx2">
                    <a:lumMod val="50000"/>
                  </a:schemeClr>
                </a:solidFill>
              </a:rPr>
              <a:t>ayudando en el crecimiento de la institución. </a:t>
            </a:r>
          </a:p>
          <a:p>
            <a:pPr lvl="0"/>
            <a:endParaRPr lang="es-EC" dirty="0" smtClean="0">
              <a:solidFill>
                <a:schemeClr val="tx2">
                  <a:lumMod val="50000"/>
                </a:schemeClr>
              </a:solidFill>
            </a:endParaRPr>
          </a:p>
          <a:p>
            <a:pPr lvl="0"/>
            <a:r>
              <a:rPr lang="es-EC" dirty="0" smtClean="0">
                <a:solidFill>
                  <a:schemeClr val="tx2">
                    <a:lumMod val="50000"/>
                  </a:schemeClr>
                </a:solidFill>
              </a:rPr>
              <a:t>La </a:t>
            </a:r>
            <a:r>
              <a:rPr lang="es-EC" b="1" dirty="0">
                <a:solidFill>
                  <a:schemeClr val="tx2">
                    <a:lumMod val="50000"/>
                  </a:schemeClr>
                </a:solidFill>
              </a:rPr>
              <a:t>definición de roles y funciones </a:t>
            </a:r>
            <a:r>
              <a:rPr lang="es-EC" dirty="0">
                <a:solidFill>
                  <a:schemeClr val="tx2">
                    <a:lumMod val="50000"/>
                  </a:schemeClr>
                </a:solidFill>
              </a:rPr>
              <a:t>que cada funcionario de la Dirección de Gestión Tecnológica debe cumplir es </a:t>
            </a:r>
            <a:r>
              <a:rPr lang="es-EC" b="1" dirty="0">
                <a:solidFill>
                  <a:schemeClr val="tx2">
                    <a:lumMod val="50000"/>
                  </a:schemeClr>
                </a:solidFill>
              </a:rPr>
              <a:t>esencial para que el modelo de Gobierno y Gestión de TI funcione correctamente </a:t>
            </a:r>
            <a:r>
              <a:rPr lang="es-EC" dirty="0">
                <a:solidFill>
                  <a:schemeClr val="tx2">
                    <a:lumMod val="50000"/>
                  </a:schemeClr>
                </a:solidFill>
              </a:rPr>
              <a:t>y se organice en el </a:t>
            </a:r>
            <a:r>
              <a:rPr lang="es-EC" b="1" dirty="0">
                <a:solidFill>
                  <a:schemeClr val="tx2">
                    <a:lumMod val="50000"/>
                  </a:schemeClr>
                </a:solidFill>
              </a:rPr>
              <a:t>desarrollo de los procesos </a:t>
            </a:r>
            <a:r>
              <a:rPr lang="es-EC" dirty="0">
                <a:solidFill>
                  <a:schemeClr val="tx2">
                    <a:lumMod val="50000"/>
                  </a:schemeClr>
                </a:solidFill>
              </a:rPr>
              <a:t>propuestos. </a:t>
            </a:r>
          </a:p>
          <a:p>
            <a:pPr lvl="0"/>
            <a:endParaRPr lang="es-EC" dirty="0" smtClean="0">
              <a:solidFill>
                <a:schemeClr val="tx2">
                  <a:lumMod val="50000"/>
                </a:schemeClr>
              </a:solidFill>
            </a:endParaRPr>
          </a:p>
          <a:p>
            <a:pPr lvl="0"/>
            <a:r>
              <a:rPr lang="es-EC" dirty="0" smtClean="0">
                <a:solidFill>
                  <a:schemeClr val="tx2">
                    <a:lumMod val="50000"/>
                  </a:schemeClr>
                </a:solidFill>
              </a:rPr>
              <a:t>Cada </a:t>
            </a:r>
            <a:r>
              <a:rPr lang="es-EC" dirty="0">
                <a:solidFill>
                  <a:schemeClr val="tx2">
                    <a:lumMod val="50000"/>
                  </a:schemeClr>
                </a:solidFill>
              </a:rPr>
              <a:t>procesos definido incluye la </a:t>
            </a:r>
            <a:r>
              <a:rPr lang="es-EC" b="1" dirty="0">
                <a:solidFill>
                  <a:schemeClr val="tx2">
                    <a:lumMod val="50000"/>
                  </a:schemeClr>
                </a:solidFill>
              </a:rPr>
              <a:t>métrica y fórmula de cálculo</a:t>
            </a:r>
            <a:r>
              <a:rPr lang="es-EC" dirty="0">
                <a:solidFill>
                  <a:schemeClr val="tx2">
                    <a:lumMod val="50000"/>
                  </a:schemeClr>
                </a:solidFill>
              </a:rPr>
              <a:t>, con lo cual se puede realizar una </a:t>
            </a:r>
            <a:r>
              <a:rPr lang="es-EC" b="1" dirty="0">
                <a:solidFill>
                  <a:schemeClr val="tx2">
                    <a:lumMod val="50000"/>
                  </a:schemeClr>
                </a:solidFill>
              </a:rPr>
              <a:t>medición del cumplimiento </a:t>
            </a:r>
            <a:r>
              <a:rPr lang="es-EC" dirty="0">
                <a:solidFill>
                  <a:schemeClr val="tx2">
                    <a:lumMod val="50000"/>
                  </a:schemeClr>
                </a:solidFill>
              </a:rPr>
              <a:t>de los mismos, para posibles mejoras, al definir dos fases de implementación se consideró las condiciones de la DGT y se presentó como apoyo el </a:t>
            </a:r>
            <a:r>
              <a:rPr lang="es-EC" b="1" dirty="0">
                <a:solidFill>
                  <a:schemeClr val="tx2">
                    <a:lumMod val="50000"/>
                  </a:schemeClr>
                </a:solidFill>
              </a:rPr>
              <a:t>desarrollo de los procesos de la fase 1</a:t>
            </a:r>
            <a:r>
              <a:rPr lang="es-EC" dirty="0">
                <a:solidFill>
                  <a:schemeClr val="tx2">
                    <a:lumMod val="50000"/>
                  </a:schemeClr>
                </a:solidFill>
              </a:rPr>
              <a:t>, para colaborar en la rápida implementación de los mismos. </a:t>
            </a:r>
          </a:p>
        </p:txBody>
      </p:sp>
    </p:spTree>
    <p:extLst>
      <p:ext uri="{BB962C8B-B14F-4D97-AF65-F5344CB8AC3E}">
        <p14:creationId xmlns:p14="http://schemas.microsoft.com/office/powerpoint/2010/main" val="2042333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C81093-5A01-4616-8620-82DE65257B72}"/>
              </a:ext>
            </a:extLst>
          </p:cNvPr>
          <p:cNvSpPr>
            <a:spLocks noGrp="1"/>
          </p:cNvSpPr>
          <p:nvPr>
            <p:ph type="title"/>
          </p:nvPr>
        </p:nvSpPr>
        <p:spPr/>
        <p:txBody>
          <a:bodyPr/>
          <a:lstStyle/>
          <a:p>
            <a:r>
              <a:rPr lang="en-IN" dirty="0" smtClean="0"/>
              <a:t>Conclusiones</a:t>
            </a:r>
            <a:endParaRPr lang="en-IN" b="0" dirty="0"/>
          </a:p>
        </p:txBody>
      </p:sp>
      <p:grpSp>
        <p:nvGrpSpPr>
          <p:cNvPr id="23" name="Group 10"/>
          <p:cNvGrpSpPr/>
          <p:nvPr/>
        </p:nvGrpSpPr>
        <p:grpSpPr>
          <a:xfrm rot="16200000">
            <a:off x="-1376412" y="3219493"/>
            <a:ext cx="4151940" cy="731569"/>
            <a:chOff x="9060174" y="1322959"/>
            <a:chExt cx="1884101" cy="742290"/>
          </a:xfrm>
        </p:grpSpPr>
        <p:grpSp>
          <p:nvGrpSpPr>
            <p:cNvPr id="35" name="Group 172"/>
            <p:cNvGrpSpPr/>
            <p:nvPr/>
          </p:nvGrpSpPr>
          <p:grpSpPr>
            <a:xfrm>
              <a:off x="9060174" y="1322959"/>
              <a:ext cx="742290" cy="742290"/>
              <a:chOff x="6732181" y="2362200"/>
              <a:chExt cx="742290" cy="742290"/>
            </a:xfrm>
          </p:grpSpPr>
          <p:sp>
            <p:nvSpPr>
              <p:cNvPr id="61" name="Oval 175"/>
              <p:cNvSpPr/>
              <p:nvPr/>
            </p:nvSpPr>
            <p:spPr>
              <a:xfrm>
                <a:off x="6732181" y="2362200"/>
                <a:ext cx="742290" cy="742290"/>
              </a:xfrm>
              <a:prstGeom prst="ellipse">
                <a:avLst/>
              </a:prstGeom>
              <a:solidFill>
                <a:schemeClr val="bg1">
                  <a:lumMod val="6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62" name="Oval 176"/>
              <p:cNvSpPr/>
              <p:nvPr/>
            </p:nvSpPr>
            <p:spPr>
              <a:xfrm>
                <a:off x="6773998" y="2404017"/>
                <a:ext cx="658656" cy="658656"/>
              </a:xfrm>
              <a:prstGeom prst="ellipse">
                <a:avLst/>
              </a:prstGeom>
              <a:solidFill>
                <a:schemeClr val="bg1">
                  <a:lumMod val="7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63" name="Oval 177"/>
              <p:cNvSpPr/>
              <p:nvPr/>
            </p:nvSpPr>
            <p:spPr>
              <a:xfrm>
                <a:off x="6830217" y="2460236"/>
                <a:ext cx="546218" cy="546218"/>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36" name="Oval 173"/>
            <p:cNvSpPr/>
            <p:nvPr/>
          </p:nvSpPr>
          <p:spPr>
            <a:xfrm>
              <a:off x="9060174" y="1363218"/>
              <a:ext cx="649596" cy="64959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nvGrpSpPr>
            <p:cNvPr id="38" name="Group 179"/>
            <p:cNvGrpSpPr/>
            <p:nvPr/>
          </p:nvGrpSpPr>
          <p:grpSpPr>
            <a:xfrm>
              <a:off x="10201985" y="1322959"/>
              <a:ext cx="742290" cy="742290"/>
              <a:chOff x="6732181" y="2362200"/>
              <a:chExt cx="742290" cy="742290"/>
            </a:xfrm>
          </p:grpSpPr>
          <p:sp>
            <p:nvSpPr>
              <p:cNvPr id="58" name="Oval 182"/>
              <p:cNvSpPr/>
              <p:nvPr/>
            </p:nvSpPr>
            <p:spPr>
              <a:xfrm>
                <a:off x="6732181" y="2362200"/>
                <a:ext cx="742290" cy="742290"/>
              </a:xfrm>
              <a:prstGeom prst="ellipse">
                <a:avLst/>
              </a:prstGeom>
              <a:solidFill>
                <a:schemeClr val="bg1">
                  <a:lumMod val="6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59" name="Oval 183"/>
              <p:cNvSpPr/>
              <p:nvPr/>
            </p:nvSpPr>
            <p:spPr>
              <a:xfrm>
                <a:off x="6773998" y="2404017"/>
                <a:ext cx="658656" cy="658656"/>
              </a:xfrm>
              <a:prstGeom prst="ellipse">
                <a:avLst/>
              </a:prstGeom>
              <a:solidFill>
                <a:schemeClr val="bg1">
                  <a:lumMod val="7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60" name="Oval 184"/>
              <p:cNvSpPr/>
              <p:nvPr/>
            </p:nvSpPr>
            <p:spPr>
              <a:xfrm>
                <a:off x="6830217" y="2460236"/>
                <a:ext cx="546218" cy="546218"/>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39" name="Oval 180"/>
            <p:cNvSpPr/>
            <p:nvPr/>
          </p:nvSpPr>
          <p:spPr>
            <a:xfrm>
              <a:off x="10201985" y="1363218"/>
              <a:ext cx="649596" cy="64959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6" name="Rounded Rectangle 200"/>
            <p:cNvSpPr/>
            <p:nvPr/>
          </p:nvSpPr>
          <p:spPr>
            <a:xfrm>
              <a:off x="9374786" y="1721874"/>
              <a:ext cx="1131626" cy="581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8" name="Oval 174"/>
            <p:cNvSpPr/>
            <p:nvPr/>
          </p:nvSpPr>
          <p:spPr>
            <a:xfrm>
              <a:off x="9231226" y="1534270"/>
              <a:ext cx="307492" cy="3074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9" name="Oval 181"/>
            <p:cNvSpPr/>
            <p:nvPr/>
          </p:nvSpPr>
          <p:spPr>
            <a:xfrm>
              <a:off x="10373037" y="1534270"/>
              <a:ext cx="307492" cy="3074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3" name="2 Rectángulo"/>
          <p:cNvSpPr/>
          <p:nvPr/>
        </p:nvSpPr>
        <p:spPr>
          <a:xfrm>
            <a:off x="1264961" y="1262365"/>
            <a:ext cx="10657184" cy="4893647"/>
          </a:xfrm>
          <a:prstGeom prst="rect">
            <a:avLst/>
          </a:prstGeom>
        </p:spPr>
        <p:txBody>
          <a:bodyPr wrap="square">
            <a:spAutoFit/>
          </a:bodyPr>
          <a:lstStyle/>
          <a:p>
            <a:pPr lvl="0"/>
            <a:r>
              <a:rPr lang="es-EC" dirty="0" smtClean="0">
                <a:solidFill>
                  <a:schemeClr val="tx2">
                    <a:lumMod val="50000"/>
                  </a:schemeClr>
                </a:solidFill>
              </a:rPr>
              <a:t>Con </a:t>
            </a:r>
            <a:r>
              <a:rPr lang="es-EC" dirty="0">
                <a:solidFill>
                  <a:schemeClr val="tx2">
                    <a:lumMod val="50000"/>
                  </a:schemeClr>
                </a:solidFill>
              </a:rPr>
              <a:t>base en el análisis del </a:t>
            </a:r>
            <a:r>
              <a:rPr lang="es-EC" b="1" dirty="0">
                <a:solidFill>
                  <a:schemeClr val="tx2">
                    <a:lumMod val="50000"/>
                  </a:schemeClr>
                </a:solidFill>
              </a:rPr>
              <a:t>nivel de capacidad </a:t>
            </a:r>
            <a:r>
              <a:rPr lang="es-EC" dirty="0">
                <a:solidFill>
                  <a:schemeClr val="tx2">
                    <a:lumMod val="50000"/>
                  </a:schemeClr>
                </a:solidFill>
              </a:rPr>
              <a:t>de los procesos de la DGT, se encontró que cuatro procesos tenían </a:t>
            </a:r>
            <a:r>
              <a:rPr lang="es-EC" b="1" dirty="0">
                <a:solidFill>
                  <a:schemeClr val="tx2">
                    <a:lumMod val="50000"/>
                  </a:schemeClr>
                </a:solidFill>
              </a:rPr>
              <a:t>logros parcialmente alcanzados</a:t>
            </a:r>
            <a:r>
              <a:rPr lang="es-EC" dirty="0">
                <a:solidFill>
                  <a:schemeClr val="tx2">
                    <a:lumMod val="50000"/>
                  </a:schemeClr>
                </a:solidFill>
              </a:rPr>
              <a:t>, es decir cuentan con algo de información procesada basado en lo cual se determina que pueden ser implementados de manera más rápida, los procesos determinados son de Gobierno de TI y Gestión de TI y se encuentran distribuidos en los dominios: Entregar, Dar Soporte y Servicio (DSS04); Alinear, Planificar y Organizar (APO08); Construir, Adquirir e Implementar (BAI02); y Evaluar, Orientar y Supervisar (EDM04). </a:t>
            </a:r>
          </a:p>
          <a:p>
            <a:pPr lvl="0"/>
            <a:endParaRPr lang="es-EC" dirty="0" smtClean="0">
              <a:solidFill>
                <a:schemeClr val="tx2">
                  <a:lumMod val="50000"/>
                </a:schemeClr>
              </a:solidFill>
            </a:endParaRPr>
          </a:p>
          <a:p>
            <a:pPr lvl="0"/>
            <a:r>
              <a:rPr lang="es-EC" dirty="0" smtClean="0">
                <a:solidFill>
                  <a:schemeClr val="tx2">
                    <a:lumMod val="50000"/>
                  </a:schemeClr>
                </a:solidFill>
              </a:rPr>
              <a:t>El </a:t>
            </a:r>
            <a:r>
              <a:rPr lang="es-EC" dirty="0">
                <a:solidFill>
                  <a:schemeClr val="tx2">
                    <a:lumMod val="50000"/>
                  </a:schemeClr>
                </a:solidFill>
              </a:rPr>
              <a:t>obtener </a:t>
            </a:r>
            <a:r>
              <a:rPr lang="es-EC" b="1" dirty="0">
                <a:solidFill>
                  <a:schemeClr val="tx2">
                    <a:lumMod val="50000"/>
                  </a:schemeClr>
                </a:solidFill>
              </a:rPr>
              <a:t>resultados exitosos de los procesos </a:t>
            </a:r>
            <a:r>
              <a:rPr lang="es-EC" dirty="0">
                <a:solidFill>
                  <a:schemeClr val="tx2">
                    <a:lumMod val="50000"/>
                  </a:schemeClr>
                </a:solidFill>
              </a:rPr>
              <a:t>que se determinaron en el modelo dependerá no solo del diseño que se realizó del mismo sino también del grado de </a:t>
            </a:r>
            <a:r>
              <a:rPr lang="es-EC" b="1" dirty="0">
                <a:solidFill>
                  <a:schemeClr val="tx2">
                    <a:lumMod val="50000"/>
                  </a:schemeClr>
                </a:solidFill>
              </a:rPr>
              <a:t>conocimientos, entendimiento e interacción  de las partes interesadas</a:t>
            </a:r>
            <a:r>
              <a:rPr lang="es-EC" dirty="0">
                <a:solidFill>
                  <a:schemeClr val="tx2">
                    <a:lumMod val="50000"/>
                  </a:schemeClr>
                </a:solidFill>
              </a:rPr>
              <a:t>, quienes podrán </a:t>
            </a:r>
            <a:r>
              <a:rPr lang="es-EC" b="1" dirty="0">
                <a:solidFill>
                  <a:schemeClr val="tx2">
                    <a:lumMod val="50000"/>
                  </a:schemeClr>
                </a:solidFill>
              </a:rPr>
              <a:t>gestionar las acciones necesarias para el correcto funcionamiento de cada proceso. </a:t>
            </a:r>
          </a:p>
        </p:txBody>
      </p:sp>
    </p:spTree>
    <p:extLst>
      <p:ext uri="{BB962C8B-B14F-4D97-AF65-F5344CB8AC3E}">
        <p14:creationId xmlns:p14="http://schemas.microsoft.com/office/powerpoint/2010/main" val="40347220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C81093-5A01-4616-8620-82DE65257B72}"/>
              </a:ext>
            </a:extLst>
          </p:cNvPr>
          <p:cNvSpPr>
            <a:spLocks noGrp="1"/>
          </p:cNvSpPr>
          <p:nvPr>
            <p:ph type="title"/>
          </p:nvPr>
        </p:nvSpPr>
        <p:spPr/>
        <p:txBody>
          <a:bodyPr/>
          <a:lstStyle/>
          <a:p>
            <a:r>
              <a:rPr lang="en-IN" dirty="0" smtClean="0"/>
              <a:t>Recomendaciones</a:t>
            </a:r>
            <a:endParaRPr lang="en-IN" b="0" dirty="0"/>
          </a:p>
        </p:txBody>
      </p:sp>
      <p:grpSp>
        <p:nvGrpSpPr>
          <p:cNvPr id="23" name="Group 10"/>
          <p:cNvGrpSpPr/>
          <p:nvPr/>
        </p:nvGrpSpPr>
        <p:grpSpPr>
          <a:xfrm rot="16200000">
            <a:off x="-926791" y="3012748"/>
            <a:ext cx="3393113" cy="583956"/>
            <a:chOff x="7918361" y="1322959"/>
            <a:chExt cx="3025914" cy="742290"/>
          </a:xfrm>
        </p:grpSpPr>
        <p:grpSp>
          <p:nvGrpSpPr>
            <p:cNvPr id="33" name="Group 165"/>
            <p:cNvGrpSpPr/>
            <p:nvPr/>
          </p:nvGrpSpPr>
          <p:grpSpPr>
            <a:xfrm>
              <a:off x="7918361" y="1322959"/>
              <a:ext cx="742290" cy="742290"/>
              <a:chOff x="6732181" y="2362200"/>
              <a:chExt cx="742290" cy="742290"/>
            </a:xfrm>
          </p:grpSpPr>
          <p:sp>
            <p:nvSpPr>
              <p:cNvPr id="64" name="Oval 168"/>
              <p:cNvSpPr/>
              <p:nvPr/>
            </p:nvSpPr>
            <p:spPr>
              <a:xfrm>
                <a:off x="6732181" y="2362200"/>
                <a:ext cx="742290" cy="742290"/>
              </a:xfrm>
              <a:prstGeom prst="ellipse">
                <a:avLst/>
              </a:prstGeom>
              <a:solidFill>
                <a:schemeClr val="bg1">
                  <a:lumMod val="6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65" name="Oval 169"/>
              <p:cNvSpPr/>
              <p:nvPr/>
            </p:nvSpPr>
            <p:spPr>
              <a:xfrm>
                <a:off x="6773998" y="2404017"/>
                <a:ext cx="658656" cy="658656"/>
              </a:xfrm>
              <a:prstGeom prst="ellipse">
                <a:avLst/>
              </a:prstGeom>
              <a:solidFill>
                <a:schemeClr val="bg1">
                  <a:lumMod val="7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66" name="Oval 170"/>
              <p:cNvSpPr/>
              <p:nvPr/>
            </p:nvSpPr>
            <p:spPr>
              <a:xfrm>
                <a:off x="6830217" y="2460236"/>
                <a:ext cx="546218" cy="546218"/>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34" name="Oval 166"/>
            <p:cNvSpPr/>
            <p:nvPr/>
          </p:nvSpPr>
          <p:spPr>
            <a:xfrm>
              <a:off x="7918361" y="1363218"/>
              <a:ext cx="649596" cy="64959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nvGrpSpPr>
            <p:cNvPr id="35" name="Group 172"/>
            <p:cNvGrpSpPr/>
            <p:nvPr/>
          </p:nvGrpSpPr>
          <p:grpSpPr>
            <a:xfrm>
              <a:off x="9060174" y="1322959"/>
              <a:ext cx="742290" cy="742290"/>
              <a:chOff x="6732181" y="2362200"/>
              <a:chExt cx="742290" cy="742290"/>
            </a:xfrm>
          </p:grpSpPr>
          <p:sp>
            <p:nvSpPr>
              <p:cNvPr id="61" name="Oval 175"/>
              <p:cNvSpPr/>
              <p:nvPr/>
            </p:nvSpPr>
            <p:spPr>
              <a:xfrm>
                <a:off x="6732181" y="2362200"/>
                <a:ext cx="742290" cy="742290"/>
              </a:xfrm>
              <a:prstGeom prst="ellipse">
                <a:avLst/>
              </a:prstGeom>
              <a:solidFill>
                <a:schemeClr val="bg1">
                  <a:lumMod val="6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62" name="Oval 176"/>
              <p:cNvSpPr/>
              <p:nvPr/>
            </p:nvSpPr>
            <p:spPr>
              <a:xfrm>
                <a:off x="6773998" y="2404017"/>
                <a:ext cx="658656" cy="658656"/>
              </a:xfrm>
              <a:prstGeom prst="ellipse">
                <a:avLst/>
              </a:prstGeom>
              <a:solidFill>
                <a:schemeClr val="bg1">
                  <a:lumMod val="7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63" name="Oval 177"/>
              <p:cNvSpPr/>
              <p:nvPr/>
            </p:nvSpPr>
            <p:spPr>
              <a:xfrm>
                <a:off x="6830217" y="2460236"/>
                <a:ext cx="546218" cy="546218"/>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36" name="Oval 173"/>
            <p:cNvSpPr/>
            <p:nvPr/>
          </p:nvSpPr>
          <p:spPr>
            <a:xfrm>
              <a:off x="9060174" y="1363218"/>
              <a:ext cx="649596" cy="64959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nvGrpSpPr>
            <p:cNvPr id="38" name="Group 179"/>
            <p:cNvGrpSpPr/>
            <p:nvPr/>
          </p:nvGrpSpPr>
          <p:grpSpPr>
            <a:xfrm>
              <a:off x="10201985" y="1322959"/>
              <a:ext cx="742290" cy="742290"/>
              <a:chOff x="6732181" y="2362200"/>
              <a:chExt cx="742290" cy="742290"/>
            </a:xfrm>
          </p:grpSpPr>
          <p:sp>
            <p:nvSpPr>
              <p:cNvPr id="58" name="Oval 182"/>
              <p:cNvSpPr/>
              <p:nvPr/>
            </p:nvSpPr>
            <p:spPr>
              <a:xfrm>
                <a:off x="6732181" y="2362200"/>
                <a:ext cx="742290" cy="742290"/>
              </a:xfrm>
              <a:prstGeom prst="ellipse">
                <a:avLst/>
              </a:prstGeom>
              <a:solidFill>
                <a:schemeClr val="bg1">
                  <a:lumMod val="6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59" name="Oval 183"/>
              <p:cNvSpPr/>
              <p:nvPr/>
            </p:nvSpPr>
            <p:spPr>
              <a:xfrm>
                <a:off x="6773998" y="2404017"/>
                <a:ext cx="658656" cy="658656"/>
              </a:xfrm>
              <a:prstGeom prst="ellipse">
                <a:avLst/>
              </a:prstGeom>
              <a:solidFill>
                <a:schemeClr val="bg1">
                  <a:lumMod val="7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60" name="Oval 184"/>
              <p:cNvSpPr/>
              <p:nvPr/>
            </p:nvSpPr>
            <p:spPr>
              <a:xfrm>
                <a:off x="6830217" y="2460236"/>
                <a:ext cx="546218" cy="546218"/>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39" name="Oval 180"/>
            <p:cNvSpPr/>
            <p:nvPr/>
          </p:nvSpPr>
          <p:spPr>
            <a:xfrm>
              <a:off x="10201985" y="1363218"/>
              <a:ext cx="649596" cy="64959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6" name="Rounded Rectangle 200"/>
            <p:cNvSpPr/>
            <p:nvPr/>
          </p:nvSpPr>
          <p:spPr>
            <a:xfrm>
              <a:off x="8243159" y="1688015"/>
              <a:ext cx="2263253" cy="9197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7" name="Oval 167"/>
            <p:cNvSpPr/>
            <p:nvPr/>
          </p:nvSpPr>
          <p:spPr>
            <a:xfrm>
              <a:off x="8089413" y="1534270"/>
              <a:ext cx="307492" cy="3074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8" name="Oval 174"/>
            <p:cNvSpPr/>
            <p:nvPr/>
          </p:nvSpPr>
          <p:spPr>
            <a:xfrm>
              <a:off x="9231226" y="1534270"/>
              <a:ext cx="307492" cy="3074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9" name="Oval 181"/>
            <p:cNvSpPr/>
            <p:nvPr/>
          </p:nvSpPr>
          <p:spPr>
            <a:xfrm>
              <a:off x="10373037" y="1534270"/>
              <a:ext cx="307492" cy="3074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3" name="2 Rectángulo"/>
          <p:cNvSpPr/>
          <p:nvPr/>
        </p:nvSpPr>
        <p:spPr>
          <a:xfrm>
            <a:off x="1264961" y="908720"/>
            <a:ext cx="10657184" cy="6001643"/>
          </a:xfrm>
          <a:prstGeom prst="rect">
            <a:avLst/>
          </a:prstGeom>
        </p:spPr>
        <p:txBody>
          <a:bodyPr wrap="square">
            <a:spAutoFit/>
          </a:bodyPr>
          <a:lstStyle/>
          <a:p>
            <a:pPr lvl="0"/>
            <a:endParaRPr lang="es-EC" dirty="0" smtClean="0">
              <a:solidFill>
                <a:schemeClr val="tx2">
                  <a:lumMod val="50000"/>
                </a:schemeClr>
              </a:solidFill>
            </a:endParaRPr>
          </a:p>
          <a:p>
            <a:pPr lvl="0"/>
            <a:r>
              <a:rPr lang="es-EC" dirty="0" smtClean="0">
                <a:solidFill>
                  <a:schemeClr val="tx2">
                    <a:lumMod val="50000"/>
                  </a:schemeClr>
                </a:solidFill>
              </a:rPr>
              <a:t>Realizar </a:t>
            </a:r>
            <a:r>
              <a:rPr lang="es-EC" dirty="0">
                <a:solidFill>
                  <a:schemeClr val="tx2">
                    <a:lumMod val="50000"/>
                  </a:schemeClr>
                </a:solidFill>
              </a:rPr>
              <a:t>campañas de difusión que indiquen los procedimientos y políticas que se manejan en el área de TI y la importancia para la Institución para de este modo conseguir llegar a todos los servidores públicos del MINTEL y así el área sea visualizada como la unidad </a:t>
            </a:r>
            <a:r>
              <a:rPr lang="es-EC" dirty="0" smtClean="0">
                <a:solidFill>
                  <a:schemeClr val="tx2">
                    <a:lumMod val="50000"/>
                  </a:schemeClr>
                </a:solidFill>
              </a:rPr>
              <a:t>fundamental.</a:t>
            </a:r>
          </a:p>
          <a:p>
            <a:pPr lvl="0"/>
            <a:endParaRPr lang="es-EC" dirty="0">
              <a:solidFill>
                <a:schemeClr val="tx2">
                  <a:lumMod val="50000"/>
                </a:schemeClr>
              </a:solidFill>
            </a:endParaRPr>
          </a:p>
          <a:p>
            <a:pPr lvl="0"/>
            <a:r>
              <a:rPr lang="es-EC" dirty="0" smtClean="0">
                <a:solidFill>
                  <a:schemeClr val="tx2">
                    <a:lumMod val="50000"/>
                  </a:schemeClr>
                </a:solidFill>
              </a:rPr>
              <a:t>Implementar </a:t>
            </a:r>
            <a:r>
              <a:rPr lang="es-EC" dirty="0">
                <a:solidFill>
                  <a:schemeClr val="tx2">
                    <a:lumMod val="50000"/>
                  </a:schemeClr>
                </a:solidFill>
              </a:rPr>
              <a:t>la estructura organizativa definida para la DGT, con el apoyo de las áreas </a:t>
            </a:r>
            <a:r>
              <a:rPr lang="es-EC" dirty="0" smtClean="0">
                <a:solidFill>
                  <a:schemeClr val="tx2">
                    <a:lumMod val="50000"/>
                  </a:schemeClr>
                </a:solidFill>
              </a:rPr>
              <a:t>involucradas</a:t>
            </a:r>
          </a:p>
          <a:p>
            <a:pPr lvl="0"/>
            <a:endParaRPr lang="es-EC" dirty="0">
              <a:solidFill>
                <a:schemeClr val="tx2">
                  <a:lumMod val="50000"/>
                </a:schemeClr>
              </a:solidFill>
            </a:endParaRPr>
          </a:p>
          <a:p>
            <a:pPr lvl="0"/>
            <a:r>
              <a:rPr lang="es-EC" dirty="0">
                <a:solidFill>
                  <a:schemeClr val="tx2">
                    <a:lumMod val="50000"/>
                  </a:schemeClr>
                </a:solidFill>
              </a:rPr>
              <a:t>Que el personal de la DGT trabaje en conjunto con otras áreas para detectar necesidades y anticiparse en su accionar para </a:t>
            </a:r>
            <a:r>
              <a:rPr lang="es-EC" dirty="0" smtClean="0">
                <a:solidFill>
                  <a:schemeClr val="tx2">
                    <a:lumMod val="50000"/>
                  </a:schemeClr>
                </a:solidFill>
              </a:rPr>
              <a:t>satisfacerlas</a:t>
            </a:r>
          </a:p>
          <a:p>
            <a:pPr lvl="0"/>
            <a:endParaRPr lang="es-EC" dirty="0">
              <a:solidFill>
                <a:schemeClr val="tx2">
                  <a:lumMod val="50000"/>
                </a:schemeClr>
              </a:solidFill>
            </a:endParaRPr>
          </a:p>
          <a:p>
            <a:r>
              <a:rPr lang="es-EC" dirty="0">
                <a:solidFill>
                  <a:schemeClr val="tx2">
                    <a:lumMod val="50000"/>
                  </a:schemeClr>
                </a:solidFill>
              </a:rPr>
              <a:t>Colaborar con la institución incrementando el nivel de satisfacción de los funcionarios respecto a TI,  con el uso de COBIT 5, generando beneficios y optimización de recursos.</a:t>
            </a:r>
          </a:p>
          <a:p>
            <a:pPr lvl="0"/>
            <a:endParaRPr lang="es-EC" dirty="0">
              <a:solidFill>
                <a:schemeClr val="tx2">
                  <a:lumMod val="50000"/>
                </a:schemeClr>
              </a:solidFill>
            </a:endParaRPr>
          </a:p>
        </p:txBody>
      </p:sp>
      <p:grpSp>
        <p:nvGrpSpPr>
          <p:cNvPr id="24" name="Group 10"/>
          <p:cNvGrpSpPr/>
          <p:nvPr/>
        </p:nvGrpSpPr>
        <p:grpSpPr>
          <a:xfrm rot="16200000">
            <a:off x="-850414" y="4253147"/>
            <a:ext cx="3240361" cy="583956"/>
            <a:chOff x="7918361" y="1322959"/>
            <a:chExt cx="3025914" cy="742290"/>
          </a:xfrm>
        </p:grpSpPr>
        <p:grpSp>
          <p:nvGrpSpPr>
            <p:cNvPr id="25" name="Group 165"/>
            <p:cNvGrpSpPr/>
            <p:nvPr/>
          </p:nvGrpSpPr>
          <p:grpSpPr>
            <a:xfrm>
              <a:off x="7918361" y="1322959"/>
              <a:ext cx="742290" cy="742290"/>
              <a:chOff x="6732181" y="2362200"/>
              <a:chExt cx="742290" cy="742290"/>
            </a:xfrm>
          </p:grpSpPr>
          <p:sp>
            <p:nvSpPr>
              <p:cNvPr id="51" name="Oval 168"/>
              <p:cNvSpPr/>
              <p:nvPr/>
            </p:nvSpPr>
            <p:spPr>
              <a:xfrm>
                <a:off x="6732181" y="2362200"/>
                <a:ext cx="742290" cy="742290"/>
              </a:xfrm>
              <a:prstGeom prst="ellipse">
                <a:avLst/>
              </a:prstGeom>
              <a:solidFill>
                <a:schemeClr val="bg1">
                  <a:lumMod val="6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52" name="Oval 169"/>
              <p:cNvSpPr/>
              <p:nvPr/>
            </p:nvSpPr>
            <p:spPr>
              <a:xfrm>
                <a:off x="6773998" y="2404017"/>
                <a:ext cx="658656" cy="658656"/>
              </a:xfrm>
              <a:prstGeom prst="ellipse">
                <a:avLst/>
              </a:prstGeom>
              <a:solidFill>
                <a:schemeClr val="bg1">
                  <a:lumMod val="7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53" name="Oval 170"/>
              <p:cNvSpPr/>
              <p:nvPr/>
            </p:nvSpPr>
            <p:spPr>
              <a:xfrm>
                <a:off x="6830217" y="2460236"/>
                <a:ext cx="546218" cy="546218"/>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26" name="Oval 166"/>
            <p:cNvSpPr/>
            <p:nvPr/>
          </p:nvSpPr>
          <p:spPr>
            <a:xfrm>
              <a:off x="7918361" y="1363218"/>
              <a:ext cx="649596" cy="64959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nvGrpSpPr>
            <p:cNvPr id="27" name="Group 172"/>
            <p:cNvGrpSpPr/>
            <p:nvPr/>
          </p:nvGrpSpPr>
          <p:grpSpPr>
            <a:xfrm>
              <a:off x="9060174" y="1322959"/>
              <a:ext cx="742290" cy="742290"/>
              <a:chOff x="6732181" y="2362200"/>
              <a:chExt cx="742290" cy="742290"/>
            </a:xfrm>
          </p:grpSpPr>
          <p:sp>
            <p:nvSpPr>
              <p:cNvPr id="44" name="Oval 175"/>
              <p:cNvSpPr/>
              <p:nvPr/>
            </p:nvSpPr>
            <p:spPr>
              <a:xfrm>
                <a:off x="6732181" y="2362200"/>
                <a:ext cx="742290" cy="742290"/>
              </a:xfrm>
              <a:prstGeom prst="ellipse">
                <a:avLst/>
              </a:prstGeom>
              <a:solidFill>
                <a:schemeClr val="bg1">
                  <a:lumMod val="6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5" name="Oval 176"/>
              <p:cNvSpPr/>
              <p:nvPr/>
            </p:nvSpPr>
            <p:spPr>
              <a:xfrm>
                <a:off x="6773998" y="2404017"/>
                <a:ext cx="658656" cy="658656"/>
              </a:xfrm>
              <a:prstGeom prst="ellipse">
                <a:avLst/>
              </a:prstGeom>
              <a:solidFill>
                <a:schemeClr val="bg1">
                  <a:lumMod val="7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50" name="Oval 177"/>
              <p:cNvSpPr/>
              <p:nvPr/>
            </p:nvSpPr>
            <p:spPr>
              <a:xfrm>
                <a:off x="6830217" y="2460236"/>
                <a:ext cx="546218" cy="546218"/>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28" name="Oval 173"/>
            <p:cNvSpPr/>
            <p:nvPr/>
          </p:nvSpPr>
          <p:spPr>
            <a:xfrm>
              <a:off x="9060174" y="1363218"/>
              <a:ext cx="649596" cy="64959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nvGrpSpPr>
            <p:cNvPr id="29" name="Group 179"/>
            <p:cNvGrpSpPr/>
            <p:nvPr/>
          </p:nvGrpSpPr>
          <p:grpSpPr>
            <a:xfrm>
              <a:off x="10201985" y="1322959"/>
              <a:ext cx="742290" cy="742290"/>
              <a:chOff x="6732181" y="2362200"/>
              <a:chExt cx="742290" cy="742290"/>
            </a:xfrm>
          </p:grpSpPr>
          <p:sp>
            <p:nvSpPr>
              <p:cNvPr id="41" name="Oval 182"/>
              <p:cNvSpPr/>
              <p:nvPr/>
            </p:nvSpPr>
            <p:spPr>
              <a:xfrm>
                <a:off x="6732181" y="2362200"/>
                <a:ext cx="742290" cy="742290"/>
              </a:xfrm>
              <a:prstGeom prst="ellipse">
                <a:avLst/>
              </a:prstGeom>
              <a:solidFill>
                <a:schemeClr val="bg1">
                  <a:lumMod val="6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2" name="Oval 183"/>
              <p:cNvSpPr/>
              <p:nvPr/>
            </p:nvSpPr>
            <p:spPr>
              <a:xfrm>
                <a:off x="6773998" y="2404017"/>
                <a:ext cx="658656" cy="658656"/>
              </a:xfrm>
              <a:prstGeom prst="ellipse">
                <a:avLst/>
              </a:prstGeom>
              <a:solidFill>
                <a:schemeClr val="bg1">
                  <a:lumMod val="7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3" name="Oval 184"/>
              <p:cNvSpPr/>
              <p:nvPr/>
            </p:nvSpPr>
            <p:spPr>
              <a:xfrm>
                <a:off x="6830217" y="2460236"/>
                <a:ext cx="546218" cy="546218"/>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30" name="Oval 180"/>
            <p:cNvSpPr/>
            <p:nvPr/>
          </p:nvSpPr>
          <p:spPr>
            <a:xfrm>
              <a:off x="10201985" y="1363218"/>
              <a:ext cx="649596" cy="64959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31" name="Rounded Rectangle 200"/>
            <p:cNvSpPr/>
            <p:nvPr/>
          </p:nvSpPr>
          <p:spPr>
            <a:xfrm>
              <a:off x="8243159" y="1688015"/>
              <a:ext cx="2263253" cy="9197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32" name="Oval 167"/>
            <p:cNvSpPr/>
            <p:nvPr/>
          </p:nvSpPr>
          <p:spPr>
            <a:xfrm>
              <a:off x="8089413" y="1534270"/>
              <a:ext cx="307492" cy="3074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37" name="Oval 174"/>
            <p:cNvSpPr/>
            <p:nvPr/>
          </p:nvSpPr>
          <p:spPr>
            <a:xfrm>
              <a:off x="9231226" y="1534270"/>
              <a:ext cx="307492" cy="3074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0" name="Oval 181"/>
            <p:cNvSpPr/>
            <p:nvPr/>
          </p:nvSpPr>
          <p:spPr>
            <a:xfrm>
              <a:off x="10373037" y="1534270"/>
              <a:ext cx="307492" cy="3074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006914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1F711EC1-C91E-4893-894D-513E91EBF332}"/>
              </a:ext>
            </a:extLst>
          </p:cNvPr>
          <p:cNvGrpSpPr/>
          <p:nvPr/>
        </p:nvGrpSpPr>
        <p:grpSpPr>
          <a:xfrm>
            <a:off x="0" y="1916512"/>
            <a:ext cx="3456384" cy="936104"/>
            <a:chOff x="1341884" y="1340768"/>
            <a:chExt cx="3456384" cy="936104"/>
          </a:xfrm>
        </p:grpSpPr>
        <p:sp>
          <p:nvSpPr>
            <p:cNvPr id="4" name="Rectangle 3">
              <a:extLst>
                <a:ext uri="{FF2B5EF4-FFF2-40B4-BE49-F238E27FC236}">
                  <a16:creationId xmlns:a16="http://schemas.microsoft.com/office/drawing/2014/main" xmlns="" id="{0E4D8680-AFCE-44D4-ABFE-6BDC5744CF70}"/>
                </a:ext>
              </a:extLst>
            </p:cNvPr>
            <p:cNvSpPr/>
            <p:nvPr/>
          </p:nvSpPr>
          <p:spPr>
            <a:xfrm>
              <a:off x="1341884" y="1340768"/>
              <a:ext cx="3456384" cy="9361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Freeform 36">
              <a:extLst>
                <a:ext uri="{FF2B5EF4-FFF2-40B4-BE49-F238E27FC236}">
                  <a16:creationId xmlns:a16="http://schemas.microsoft.com/office/drawing/2014/main" xmlns="" id="{CF7C4138-E3CA-412A-BAD5-9BCFF47CA834}"/>
                </a:ext>
              </a:extLst>
            </p:cNvPr>
            <p:cNvSpPr>
              <a:spLocks noEditPoints="1"/>
            </p:cNvSpPr>
            <p:nvPr/>
          </p:nvSpPr>
          <p:spPr bwMode="auto">
            <a:xfrm>
              <a:off x="4013574" y="1573723"/>
              <a:ext cx="456826" cy="470194"/>
            </a:xfrm>
            <a:custGeom>
              <a:avLst/>
              <a:gdLst>
                <a:gd name="T0" fmla="*/ 346 w 5947"/>
                <a:gd name="T1" fmla="*/ 3458 h 6120"/>
                <a:gd name="T2" fmla="*/ 532 w 5947"/>
                <a:gd name="T3" fmla="*/ 5726 h 6120"/>
                <a:gd name="T4" fmla="*/ 1494 w 5947"/>
                <a:gd name="T5" fmla="*/ 5580 h 6120"/>
                <a:gd name="T6" fmla="*/ 1356 w 5947"/>
                <a:gd name="T7" fmla="*/ 3275 h 6120"/>
                <a:gd name="T8" fmla="*/ 3213 w 5947"/>
                <a:gd name="T9" fmla="*/ 548 h 6120"/>
                <a:gd name="T10" fmla="*/ 3206 w 5947"/>
                <a:gd name="T11" fmla="*/ 835 h 6120"/>
                <a:gd name="T12" fmla="*/ 3024 w 5947"/>
                <a:gd name="T13" fmla="*/ 1289 h 6120"/>
                <a:gd name="T14" fmla="*/ 2677 w 5947"/>
                <a:gd name="T15" fmla="*/ 2013 h 6120"/>
                <a:gd name="T16" fmla="*/ 2236 w 5947"/>
                <a:gd name="T17" fmla="*/ 2687 h 6120"/>
                <a:gd name="T18" fmla="*/ 1866 w 5947"/>
                <a:gd name="T19" fmla="*/ 3166 h 6120"/>
                <a:gd name="T20" fmla="*/ 1842 w 5947"/>
                <a:gd name="T21" fmla="*/ 5595 h 6120"/>
                <a:gd name="T22" fmla="*/ 2112 w 5947"/>
                <a:gd name="T23" fmla="*/ 5685 h 6120"/>
                <a:gd name="T24" fmla="*/ 2795 w 5947"/>
                <a:gd name="T25" fmla="*/ 5740 h 6120"/>
                <a:gd name="T26" fmla="*/ 3645 w 5947"/>
                <a:gd name="T27" fmla="*/ 5757 h 6120"/>
                <a:gd name="T28" fmla="*/ 4577 w 5947"/>
                <a:gd name="T29" fmla="*/ 5729 h 6120"/>
                <a:gd name="T30" fmla="*/ 5143 w 5947"/>
                <a:gd name="T31" fmla="*/ 5403 h 6120"/>
                <a:gd name="T32" fmla="*/ 5182 w 5947"/>
                <a:gd name="T33" fmla="*/ 5093 h 6120"/>
                <a:gd name="T34" fmla="*/ 5236 w 5947"/>
                <a:gd name="T35" fmla="*/ 4877 h 6120"/>
                <a:gd name="T36" fmla="*/ 5472 w 5947"/>
                <a:gd name="T37" fmla="*/ 4389 h 6120"/>
                <a:gd name="T38" fmla="*/ 5402 w 5947"/>
                <a:gd name="T39" fmla="*/ 4186 h 6120"/>
                <a:gd name="T40" fmla="*/ 5579 w 5947"/>
                <a:gd name="T41" fmla="*/ 3804 h 6120"/>
                <a:gd name="T42" fmla="*/ 5519 w 5947"/>
                <a:gd name="T43" fmla="*/ 3439 h 6120"/>
                <a:gd name="T44" fmla="*/ 5402 w 5947"/>
                <a:gd name="T45" fmla="*/ 3262 h 6120"/>
                <a:gd name="T46" fmla="*/ 5478 w 5947"/>
                <a:gd name="T47" fmla="*/ 3031 h 6120"/>
                <a:gd name="T48" fmla="*/ 5385 w 5947"/>
                <a:gd name="T49" fmla="*/ 2678 h 6120"/>
                <a:gd name="T50" fmla="*/ 4855 w 5947"/>
                <a:gd name="T51" fmla="*/ 2523 h 6120"/>
                <a:gd name="T52" fmla="*/ 4185 w 5947"/>
                <a:gd name="T53" fmla="*/ 2566 h 6120"/>
                <a:gd name="T54" fmla="*/ 3729 w 5947"/>
                <a:gd name="T55" fmla="*/ 2657 h 6120"/>
                <a:gd name="T56" fmla="*/ 3446 w 5947"/>
                <a:gd name="T57" fmla="*/ 2477 h 6120"/>
                <a:gd name="T58" fmla="*/ 3459 w 5947"/>
                <a:gd name="T59" fmla="*/ 1903 h 6120"/>
                <a:gd name="T60" fmla="*/ 3688 w 5947"/>
                <a:gd name="T61" fmla="*/ 1023 h 6120"/>
                <a:gd name="T62" fmla="*/ 3569 w 5947"/>
                <a:gd name="T63" fmla="*/ 473 h 6120"/>
                <a:gd name="T64" fmla="*/ 3267 w 5947"/>
                <a:gd name="T65" fmla="*/ 345 h 6120"/>
                <a:gd name="T66" fmla="*/ 3489 w 5947"/>
                <a:gd name="T67" fmla="*/ 40 h 6120"/>
                <a:gd name="T68" fmla="*/ 3932 w 5947"/>
                <a:gd name="T69" fmla="*/ 390 h 6120"/>
                <a:gd name="T70" fmla="*/ 4017 w 5947"/>
                <a:gd name="T71" fmla="*/ 1173 h 6120"/>
                <a:gd name="T72" fmla="*/ 3798 w 5947"/>
                <a:gd name="T73" fmla="*/ 1981 h 6120"/>
                <a:gd name="T74" fmla="*/ 3759 w 5947"/>
                <a:gd name="T75" fmla="*/ 2302 h 6120"/>
                <a:gd name="T76" fmla="*/ 4101 w 5947"/>
                <a:gd name="T77" fmla="*/ 2235 h 6120"/>
                <a:gd name="T78" fmla="*/ 4730 w 5947"/>
                <a:gd name="T79" fmla="*/ 2177 h 6120"/>
                <a:gd name="T80" fmla="*/ 5552 w 5947"/>
                <a:gd name="T81" fmla="*/ 2372 h 6120"/>
                <a:gd name="T82" fmla="*/ 5837 w 5947"/>
                <a:gd name="T83" fmla="*/ 2868 h 6120"/>
                <a:gd name="T84" fmla="*/ 5843 w 5947"/>
                <a:gd name="T85" fmla="*/ 3307 h 6120"/>
                <a:gd name="T86" fmla="*/ 5908 w 5947"/>
                <a:gd name="T87" fmla="*/ 3914 h 6120"/>
                <a:gd name="T88" fmla="*/ 5822 w 5947"/>
                <a:gd name="T89" fmla="*/ 4474 h 6120"/>
                <a:gd name="T90" fmla="*/ 5601 w 5947"/>
                <a:gd name="T91" fmla="*/ 5012 h 6120"/>
                <a:gd name="T92" fmla="*/ 5443 w 5947"/>
                <a:gd name="T93" fmla="*/ 5573 h 6120"/>
                <a:gd name="T94" fmla="*/ 4870 w 5947"/>
                <a:gd name="T95" fmla="*/ 6007 h 6120"/>
                <a:gd name="T96" fmla="*/ 3919 w 5947"/>
                <a:gd name="T97" fmla="*/ 6118 h 6120"/>
                <a:gd name="T98" fmla="*/ 2860 w 5947"/>
                <a:gd name="T99" fmla="*/ 6090 h 6120"/>
                <a:gd name="T100" fmla="*/ 2104 w 5947"/>
                <a:gd name="T101" fmla="*/ 6031 h 6120"/>
                <a:gd name="T102" fmla="*/ 1507 w 5947"/>
                <a:gd name="T103" fmla="*/ 6035 h 6120"/>
                <a:gd name="T104" fmla="*/ 243 w 5947"/>
                <a:gd name="T105" fmla="*/ 5986 h 6120"/>
                <a:gd name="T106" fmla="*/ 0 w 5947"/>
                <a:gd name="T107" fmla="*/ 3458 h 6120"/>
                <a:gd name="T108" fmla="*/ 309 w 5947"/>
                <a:gd name="T109" fmla="*/ 2976 h 6120"/>
                <a:gd name="T110" fmla="*/ 1567 w 5947"/>
                <a:gd name="T111" fmla="*/ 2991 h 6120"/>
                <a:gd name="T112" fmla="*/ 1836 w 5947"/>
                <a:gd name="T113" fmla="*/ 2596 h 6120"/>
                <a:gd name="T114" fmla="*/ 2328 w 5947"/>
                <a:gd name="T115" fmla="*/ 1933 h 6120"/>
                <a:gd name="T116" fmla="*/ 2744 w 5947"/>
                <a:gd name="T117" fmla="*/ 1062 h 6120"/>
                <a:gd name="T118" fmla="*/ 2869 w 5947"/>
                <a:gd name="T119" fmla="*/ 520 h 6120"/>
                <a:gd name="T120" fmla="*/ 3027 w 5947"/>
                <a:gd name="T121" fmla="*/ 73 h 6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47" h="6120">
                  <a:moveTo>
                    <a:pt x="532" y="3270"/>
                  </a:moveTo>
                  <a:lnTo>
                    <a:pt x="489" y="3275"/>
                  </a:lnTo>
                  <a:lnTo>
                    <a:pt x="450" y="3288"/>
                  </a:lnTo>
                  <a:lnTo>
                    <a:pt x="417" y="3311"/>
                  </a:lnTo>
                  <a:lnTo>
                    <a:pt x="387" y="3341"/>
                  </a:lnTo>
                  <a:lnTo>
                    <a:pt x="364" y="3374"/>
                  </a:lnTo>
                  <a:lnTo>
                    <a:pt x="350" y="3415"/>
                  </a:lnTo>
                  <a:lnTo>
                    <a:pt x="346" y="3458"/>
                  </a:lnTo>
                  <a:lnTo>
                    <a:pt x="346" y="5539"/>
                  </a:lnTo>
                  <a:lnTo>
                    <a:pt x="350" y="5580"/>
                  </a:lnTo>
                  <a:lnTo>
                    <a:pt x="364" y="5621"/>
                  </a:lnTo>
                  <a:lnTo>
                    <a:pt x="387" y="5655"/>
                  </a:lnTo>
                  <a:lnTo>
                    <a:pt x="415" y="5685"/>
                  </a:lnTo>
                  <a:lnTo>
                    <a:pt x="450" y="5707"/>
                  </a:lnTo>
                  <a:lnTo>
                    <a:pt x="489" y="5720"/>
                  </a:lnTo>
                  <a:lnTo>
                    <a:pt x="532" y="5726"/>
                  </a:lnTo>
                  <a:lnTo>
                    <a:pt x="532" y="5724"/>
                  </a:lnTo>
                  <a:lnTo>
                    <a:pt x="1313" y="5724"/>
                  </a:lnTo>
                  <a:lnTo>
                    <a:pt x="1354" y="5720"/>
                  </a:lnTo>
                  <a:lnTo>
                    <a:pt x="1395" y="5705"/>
                  </a:lnTo>
                  <a:lnTo>
                    <a:pt x="1429" y="5683"/>
                  </a:lnTo>
                  <a:lnTo>
                    <a:pt x="1459" y="5655"/>
                  </a:lnTo>
                  <a:lnTo>
                    <a:pt x="1481" y="5619"/>
                  </a:lnTo>
                  <a:lnTo>
                    <a:pt x="1494" y="5580"/>
                  </a:lnTo>
                  <a:lnTo>
                    <a:pt x="1500" y="5537"/>
                  </a:lnTo>
                  <a:lnTo>
                    <a:pt x="1500" y="3458"/>
                  </a:lnTo>
                  <a:lnTo>
                    <a:pt x="1494" y="3415"/>
                  </a:lnTo>
                  <a:lnTo>
                    <a:pt x="1481" y="3376"/>
                  </a:lnTo>
                  <a:lnTo>
                    <a:pt x="1459" y="3341"/>
                  </a:lnTo>
                  <a:lnTo>
                    <a:pt x="1429" y="3313"/>
                  </a:lnTo>
                  <a:lnTo>
                    <a:pt x="1395" y="3290"/>
                  </a:lnTo>
                  <a:lnTo>
                    <a:pt x="1356" y="3275"/>
                  </a:lnTo>
                  <a:lnTo>
                    <a:pt x="1313" y="3270"/>
                  </a:lnTo>
                  <a:lnTo>
                    <a:pt x="532" y="3270"/>
                  </a:lnTo>
                  <a:close/>
                  <a:moveTo>
                    <a:pt x="3243" y="343"/>
                  </a:moveTo>
                  <a:lnTo>
                    <a:pt x="3232" y="369"/>
                  </a:lnTo>
                  <a:lnTo>
                    <a:pt x="3225" y="403"/>
                  </a:lnTo>
                  <a:lnTo>
                    <a:pt x="3219" y="445"/>
                  </a:lnTo>
                  <a:lnTo>
                    <a:pt x="3215" y="494"/>
                  </a:lnTo>
                  <a:lnTo>
                    <a:pt x="3213" y="548"/>
                  </a:lnTo>
                  <a:lnTo>
                    <a:pt x="3215" y="604"/>
                  </a:lnTo>
                  <a:lnTo>
                    <a:pt x="3219" y="660"/>
                  </a:lnTo>
                  <a:lnTo>
                    <a:pt x="3226" y="714"/>
                  </a:lnTo>
                  <a:lnTo>
                    <a:pt x="3228" y="743"/>
                  </a:lnTo>
                  <a:lnTo>
                    <a:pt x="3226" y="773"/>
                  </a:lnTo>
                  <a:lnTo>
                    <a:pt x="3219" y="799"/>
                  </a:lnTo>
                  <a:lnTo>
                    <a:pt x="3215" y="812"/>
                  </a:lnTo>
                  <a:lnTo>
                    <a:pt x="3206" y="835"/>
                  </a:lnTo>
                  <a:lnTo>
                    <a:pt x="3195" y="864"/>
                  </a:lnTo>
                  <a:lnTo>
                    <a:pt x="3180" y="905"/>
                  </a:lnTo>
                  <a:lnTo>
                    <a:pt x="3161" y="952"/>
                  </a:lnTo>
                  <a:lnTo>
                    <a:pt x="3139" y="1008"/>
                  </a:lnTo>
                  <a:lnTo>
                    <a:pt x="3115" y="1069"/>
                  </a:lnTo>
                  <a:lnTo>
                    <a:pt x="3087" y="1138"/>
                  </a:lnTo>
                  <a:lnTo>
                    <a:pt x="3057" y="1211"/>
                  </a:lnTo>
                  <a:lnTo>
                    <a:pt x="3024" y="1289"/>
                  </a:lnTo>
                  <a:lnTo>
                    <a:pt x="2988" y="1371"/>
                  </a:lnTo>
                  <a:lnTo>
                    <a:pt x="2949" y="1456"/>
                  </a:lnTo>
                  <a:lnTo>
                    <a:pt x="2910" y="1546"/>
                  </a:lnTo>
                  <a:lnTo>
                    <a:pt x="2867" y="1637"/>
                  </a:lnTo>
                  <a:lnTo>
                    <a:pt x="2823" y="1730"/>
                  </a:lnTo>
                  <a:lnTo>
                    <a:pt x="2776" y="1825"/>
                  </a:lnTo>
                  <a:lnTo>
                    <a:pt x="2728" y="1920"/>
                  </a:lnTo>
                  <a:lnTo>
                    <a:pt x="2677" y="2013"/>
                  </a:lnTo>
                  <a:lnTo>
                    <a:pt x="2627" y="2106"/>
                  </a:lnTo>
                  <a:lnTo>
                    <a:pt x="2573" y="2199"/>
                  </a:lnTo>
                  <a:lnTo>
                    <a:pt x="2519" y="2289"/>
                  </a:lnTo>
                  <a:lnTo>
                    <a:pt x="2465" y="2376"/>
                  </a:lnTo>
                  <a:lnTo>
                    <a:pt x="2410" y="2460"/>
                  </a:lnTo>
                  <a:lnTo>
                    <a:pt x="2352" y="2540"/>
                  </a:lnTo>
                  <a:lnTo>
                    <a:pt x="2294" y="2616"/>
                  </a:lnTo>
                  <a:lnTo>
                    <a:pt x="2236" y="2687"/>
                  </a:lnTo>
                  <a:lnTo>
                    <a:pt x="2177" y="2750"/>
                  </a:lnTo>
                  <a:lnTo>
                    <a:pt x="2117" y="2808"/>
                  </a:lnTo>
                  <a:lnTo>
                    <a:pt x="2058" y="2860"/>
                  </a:lnTo>
                  <a:lnTo>
                    <a:pt x="2006" y="2922"/>
                  </a:lnTo>
                  <a:lnTo>
                    <a:pt x="1961" y="2985"/>
                  </a:lnTo>
                  <a:lnTo>
                    <a:pt x="1924" y="3046"/>
                  </a:lnTo>
                  <a:lnTo>
                    <a:pt x="1892" y="3108"/>
                  </a:lnTo>
                  <a:lnTo>
                    <a:pt x="1866" y="3166"/>
                  </a:lnTo>
                  <a:lnTo>
                    <a:pt x="1846" y="3216"/>
                  </a:lnTo>
                  <a:lnTo>
                    <a:pt x="1831" y="3262"/>
                  </a:lnTo>
                  <a:lnTo>
                    <a:pt x="1820" y="3298"/>
                  </a:lnTo>
                  <a:lnTo>
                    <a:pt x="1835" y="3350"/>
                  </a:lnTo>
                  <a:lnTo>
                    <a:pt x="1842" y="3402"/>
                  </a:lnTo>
                  <a:lnTo>
                    <a:pt x="1846" y="3458"/>
                  </a:lnTo>
                  <a:lnTo>
                    <a:pt x="1846" y="5539"/>
                  </a:lnTo>
                  <a:lnTo>
                    <a:pt x="1842" y="5595"/>
                  </a:lnTo>
                  <a:lnTo>
                    <a:pt x="1833" y="5651"/>
                  </a:lnTo>
                  <a:lnTo>
                    <a:pt x="1963" y="5666"/>
                  </a:lnTo>
                  <a:lnTo>
                    <a:pt x="1965" y="5666"/>
                  </a:lnTo>
                  <a:lnTo>
                    <a:pt x="1970" y="5668"/>
                  </a:lnTo>
                  <a:lnTo>
                    <a:pt x="1991" y="5670"/>
                  </a:lnTo>
                  <a:lnTo>
                    <a:pt x="2021" y="5673"/>
                  </a:lnTo>
                  <a:lnTo>
                    <a:pt x="2062" y="5679"/>
                  </a:lnTo>
                  <a:lnTo>
                    <a:pt x="2112" y="5685"/>
                  </a:lnTo>
                  <a:lnTo>
                    <a:pt x="2171" y="5690"/>
                  </a:lnTo>
                  <a:lnTo>
                    <a:pt x="2240" y="5698"/>
                  </a:lnTo>
                  <a:lnTo>
                    <a:pt x="2316" y="5705"/>
                  </a:lnTo>
                  <a:lnTo>
                    <a:pt x="2400" y="5713"/>
                  </a:lnTo>
                  <a:lnTo>
                    <a:pt x="2490" y="5720"/>
                  </a:lnTo>
                  <a:lnTo>
                    <a:pt x="2586" y="5727"/>
                  </a:lnTo>
                  <a:lnTo>
                    <a:pt x="2689" y="5733"/>
                  </a:lnTo>
                  <a:lnTo>
                    <a:pt x="2795" y="5740"/>
                  </a:lnTo>
                  <a:lnTo>
                    <a:pt x="2906" y="5746"/>
                  </a:lnTo>
                  <a:lnTo>
                    <a:pt x="3022" y="5752"/>
                  </a:lnTo>
                  <a:lnTo>
                    <a:pt x="3139" y="5755"/>
                  </a:lnTo>
                  <a:lnTo>
                    <a:pt x="3260" y="5757"/>
                  </a:lnTo>
                  <a:lnTo>
                    <a:pt x="3381" y="5759"/>
                  </a:lnTo>
                  <a:lnTo>
                    <a:pt x="3504" y="5759"/>
                  </a:lnTo>
                  <a:lnTo>
                    <a:pt x="3627" y="5757"/>
                  </a:lnTo>
                  <a:lnTo>
                    <a:pt x="3645" y="5757"/>
                  </a:lnTo>
                  <a:lnTo>
                    <a:pt x="3787" y="5766"/>
                  </a:lnTo>
                  <a:lnTo>
                    <a:pt x="3921" y="5774"/>
                  </a:lnTo>
                  <a:lnTo>
                    <a:pt x="4049" y="5776"/>
                  </a:lnTo>
                  <a:lnTo>
                    <a:pt x="4170" y="5774"/>
                  </a:lnTo>
                  <a:lnTo>
                    <a:pt x="4283" y="5768"/>
                  </a:lnTo>
                  <a:lnTo>
                    <a:pt x="4388" y="5759"/>
                  </a:lnTo>
                  <a:lnTo>
                    <a:pt x="4486" y="5746"/>
                  </a:lnTo>
                  <a:lnTo>
                    <a:pt x="4577" y="5729"/>
                  </a:lnTo>
                  <a:lnTo>
                    <a:pt x="4682" y="5703"/>
                  </a:lnTo>
                  <a:lnTo>
                    <a:pt x="4777" y="5673"/>
                  </a:lnTo>
                  <a:lnTo>
                    <a:pt x="4860" y="5640"/>
                  </a:lnTo>
                  <a:lnTo>
                    <a:pt x="4937" y="5601"/>
                  </a:lnTo>
                  <a:lnTo>
                    <a:pt x="5004" y="5558"/>
                  </a:lnTo>
                  <a:lnTo>
                    <a:pt x="5059" y="5511"/>
                  </a:lnTo>
                  <a:lnTo>
                    <a:pt x="5106" y="5459"/>
                  </a:lnTo>
                  <a:lnTo>
                    <a:pt x="5143" y="5403"/>
                  </a:lnTo>
                  <a:lnTo>
                    <a:pt x="5165" y="5357"/>
                  </a:lnTo>
                  <a:lnTo>
                    <a:pt x="5180" y="5308"/>
                  </a:lnTo>
                  <a:lnTo>
                    <a:pt x="5190" y="5262"/>
                  </a:lnTo>
                  <a:lnTo>
                    <a:pt x="5193" y="5219"/>
                  </a:lnTo>
                  <a:lnTo>
                    <a:pt x="5193" y="5180"/>
                  </a:lnTo>
                  <a:lnTo>
                    <a:pt x="5191" y="5145"/>
                  </a:lnTo>
                  <a:lnTo>
                    <a:pt x="5188" y="5115"/>
                  </a:lnTo>
                  <a:lnTo>
                    <a:pt x="5182" y="5093"/>
                  </a:lnTo>
                  <a:lnTo>
                    <a:pt x="5178" y="5079"/>
                  </a:lnTo>
                  <a:lnTo>
                    <a:pt x="5178" y="5074"/>
                  </a:lnTo>
                  <a:lnTo>
                    <a:pt x="5169" y="5039"/>
                  </a:lnTo>
                  <a:lnTo>
                    <a:pt x="5167" y="5001"/>
                  </a:lnTo>
                  <a:lnTo>
                    <a:pt x="5175" y="4966"/>
                  </a:lnTo>
                  <a:lnTo>
                    <a:pt x="5190" y="4932"/>
                  </a:lnTo>
                  <a:lnTo>
                    <a:pt x="5210" y="4903"/>
                  </a:lnTo>
                  <a:lnTo>
                    <a:pt x="5236" y="4877"/>
                  </a:lnTo>
                  <a:lnTo>
                    <a:pt x="5303" y="4821"/>
                  </a:lnTo>
                  <a:lnTo>
                    <a:pt x="5359" y="4763"/>
                  </a:lnTo>
                  <a:lnTo>
                    <a:pt x="5405" y="4702"/>
                  </a:lnTo>
                  <a:lnTo>
                    <a:pt x="5439" y="4638"/>
                  </a:lnTo>
                  <a:lnTo>
                    <a:pt x="5463" y="4573"/>
                  </a:lnTo>
                  <a:lnTo>
                    <a:pt x="5474" y="4504"/>
                  </a:lnTo>
                  <a:lnTo>
                    <a:pt x="5476" y="4433"/>
                  </a:lnTo>
                  <a:lnTo>
                    <a:pt x="5472" y="4389"/>
                  </a:lnTo>
                  <a:lnTo>
                    <a:pt x="5465" y="4350"/>
                  </a:lnTo>
                  <a:lnTo>
                    <a:pt x="5456" y="4312"/>
                  </a:lnTo>
                  <a:lnTo>
                    <a:pt x="5445" y="4281"/>
                  </a:lnTo>
                  <a:lnTo>
                    <a:pt x="5435" y="4257"/>
                  </a:lnTo>
                  <a:lnTo>
                    <a:pt x="5426" y="4236"/>
                  </a:lnTo>
                  <a:lnTo>
                    <a:pt x="5420" y="4225"/>
                  </a:lnTo>
                  <a:lnTo>
                    <a:pt x="5418" y="4219"/>
                  </a:lnTo>
                  <a:lnTo>
                    <a:pt x="5402" y="4186"/>
                  </a:lnTo>
                  <a:lnTo>
                    <a:pt x="5394" y="4149"/>
                  </a:lnTo>
                  <a:lnTo>
                    <a:pt x="5394" y="4111"/>
                  </a:lnTo>
                  <a:lnTo>
                    <a:pt x="5402" y="4076"/>
                  </a:lnTo>
                  <a:lnTo>
                    <a:pt x="5418" y="4042"/>
                  </a:lnTo>
                  <a:lnTo>
                    <a:pt x="5441" y="4011"/>
                  </a:lnTo>
                  <a:lnTo>
                    <a:pt x="5500" y="3942"/>
                  </a:lnTo>
                  <a:lnTo>
                    <a:pt x="5547" y="3873"/>
                  </a:lnTo>
                  <a:lnTo>
                    <a:pt x="5579" y="3804"/>
                  </a:lnTo>
                  <a:lnTo>
                    <a:pt x="5597" y="3735"/>
                  </a:lnTo>
                  <a:lnTo>
                    <a:pt x="5601" y="3666"/>
                  </a:lnTo>
                  <a:lnTo>
                    <a:pt x="5597" y="3620"/>
                  </a:lnTo>
                  <a:lnTo>
                    <a:pt x="5586" y="3577"/>
                  </a:lnTo>
                  <a:lnTo>
                    <a:pt x="5573" y="3538"/>
                  </a:lnTo>
                  <a:lnTo>
                    <a:pt x="5556" y="3501"/>
                  </a:lnTo>
                  <a:lnTo>
                    <a:pt x="5538" y="3469"/>
                  </a:lnTo>
                  <a:lnTo>
                    <a:pt x="5519" y="3439"/>
                  </a:lnTo>
                  <a:lnTo>
                    <a:pt x="5500" y="3415"/>
                  </a:lnTo>
                  <a:lnTo>
                    <a:pt x="5484" y="3395"/>
                  </a:lnTo>
                  <a:lnTo>
                    <a:pt x="5471" y="3380"/>
                  </a:lnTo>
                  <a:lnTo>
                    <a:pt x="5463" y="3370"/>
                  </a:lnTo>
                  <a:lnTo>
                    <a:pt x="5459" y="3368"/>
                  </a:lnTo>
                  <a:lnTo>
                    <a:pt x="5432" y="3337"/>
                  </a:lnTo>
                  <a:lnTo>
                    <a:pt x="5413" y="3300"/>
                  </a:lnTo>
                  <a:lnTo>
                    <a:pt x="5402" y="3262"/>
                  </a:lnTo>
                  <a:lnTo>
                    <a:pt x="5402" y="3221"/>
                  </a:lnTo>
                  <a:lnTo>
                    <a:pt x="5409" y="3182"/>
                  </a:lnTo>
                  <a:lnTo>
                    <a:pt x="5428" y="3145"/>
                  </a:lnTo>
                  <a:lnTo>
                    <a:pt x="5433" y="3136"/>
                  </a:lnTo>
                  <a:lnTo>
                    <a:pt x="5443" y="3117"/>
                  </a:lnTo>
                  <a:lnTo>
                    <a:pt x="5454" y="3095"/>
                  </a:lnTo>
                  <a:lnTo>
                    <a:pt x="5467" y="3063"/>
                  </a:lnTo>
                  <a:lnTo>
                    <a:pt x="5478" y="3031"/>
                  </a:lnTo>
                  <a:lnTo>
                    <a:pt x="5487" y="2992"/>
                  </a:lnTo>
                  <a:lnTo>
                    <a:pt x="5493" y="2951"/>
                  </a:lnTo>
                  <a:lnTo>
                    <a:pt x="5495" y="2907"/>
                  </a:lnTo>
                  <a:lnTo>
                    <a:pt x="5489" y="2862"/>
                  </a:lnTo>
                  <a:lnTo>
                    <a:pt x="5478" y="2816"/>
                  </a:lnTo>
                  <a:lnTo>
                    <a:pt x="5458" y="2769"/>
                  </a:lnTo>
                  <a:lnTo>
                    <a:pt x="5426" y="2722"/>
                  </a:lnTo>
                  <a:lnTo>
                    <a:pt x="5385" y="2678"/>
                  </a:lnTo>
                  <a:lnTo>
                    <a:pt x="5340" y="2642"/>
                  </a:lnTo>
                  <a:lnTo>
                    <a:pt x="5288" y="2613"/>
                  </a:lnTo>
                  <a:lnTo>
                    <a:pt x="5229" y="2588"/>
                  </a:lnTo>
                  <a:lnTo>
                    <a:pt x="5162" y="2568"/>
                  </a:lnTo>
                  <a:lnTo>
                    <a:pt x="5091" y="2551"/>
                  </a:lnTo>
                  <a:lnTo>
                    <a:pt x="5017" y="2538"/>
                  </a:lnTo>
                  <a:lnTo>
                    <a:pt x="4937" y="2529"/>
                  </a:lnTo>
                  <a:lnTo>
                    <a:pt x="4855" y="2523"/>
                  </a:lnTo>
                  <a:lnTo>
                    <a:pt x="4771" y="2519"/>
                  </a:lnTo>
                  <a:lnTo>
                    <a:pt x="4683" y="2519"/>
                  </a:lnTo>
                  <a:lnTo>
                    <a:pt x="4598" y="2523"/>
                  </a:lnTo>
                  <a:lnTo>
                    <a:pt x="4512" y="2527"/>
                  </a:lnTo>
                  <a:lnTo>
                    <a:pt x="4427" y="2534"/>
                  </a:lnTo>
                  <a:lnTo>
                    <a:pt x="4343" y="2544"/>
                  </a:lnTo>
                  <a:lnTo>
                    <a:pt x="4263" y="2555"/>
                  </a:lnTo>
                  <a:lnTo>
                    <a:pt x="4185" y="2566"/>
                  </a:lnTo>
                  <a:lnTo>
                    <a:pt x="4112" y="2579"/>
                  </a:lnTo>
                  <a:lnTo>
                    <a:pt x="4043" y="2594"/>
                  </a:lnTo>
                  <a:lnTo>
                    <a:pt x="4036" y="2596"/>
                  </a:lnTo>
                  <a:lnTo>
                    <a:pt x="4027" y="2598"/>
                  </a:lnTo>
                  <a:lnTo>
                    <a:pt x="3919" y="2616"/>
                  </a:lnTo>
                  <a:lnTo>
                    <a:pt x="3805" y="2642"/>
                  </a:lnTo>
                  <a:lnTo>
                    <a:pt x="3768" y="2652"/>
                  </a:lnTo>
                  <a:lnTo>
                    <a:pt x="3729" y="2657"/>
                  </a:lnTo>
                  <a:lnTo>
                    <a:pt x="3688" y="2659"/>
                  </a:lnTo>
                  <a:lnTo>
                    <a:pt x="3645" y="2654"/>
                  </a:lnTo>
                  <a:lnTo>
                    <a:pt x="3604" y="2641"/>
                  </a:lnTo>
                  <a:lnTo>
                    <a:pt x="3563" y="2620"/>
                  </a:lnTo>
                  <a:lnTo>
                    <a:pt x="3526" y="2592"/>
                  </a:lnTo>
                  <a:lnTo>
                    <a:pt x="3494" y="2559"/>
                  </a:lnTo>
                  <a:lnTo>
                    <a:pt x="3468" y="2521"/>
                  </a:lnTo>
                  <a:lnTo>
                    <a:pt x="3446" y="2477"/>
                  </a:lnTo>
                  <a:lnTo>
                    <a:pt x="3429" y="2428"/>
                  </a:lnTo>
                  <a:lnTo>
                    <a:pt x="3418" y="2372"/>
                  </a:lnTo>
                  <a:lnTo>
                    <a:pt x="3413" y="2311"/>
                  </a:lnTo>
                  <a:lnTo>
                    <a:pt x="3411" y="2244"/>
                  </a:lnTo>
                  <a:lnTo>
                    <a:pt x="3416" y="2169"/>
                  </a:lnTo>
                  <a:lnTo>
                    <a:pt x="3426" y="2088"/>
                  </a:lnTo>
                  <a:lnTo>
                    <a:pt x="3439" y="2000"/>
                  </a:lnTo>
                  <a:lnTo>
                    <a:pt x="3459" y="1903"/>
                  </a:lnTo>
                  <a:lnTo>
                    <a:pt x="3483" y="1801"/>
                  </a:lnTo>
                  <a:lnTo>
                    <a:pt x="3513" y="1691"/>
                  </a:lnTo>
                  <a:lnTo>
                    <a:pt x="3548" y="1572"/>
                  </a:lnTo>
                  <a:lnTo>
                    <a:pt x="3589" y="1447"/>
                  </a:lnTo>
                  <a:lnTo>
                    <a:pt x="3623" y="1332"/>
                  </a:lnTo>
                  <a:lnTo>
                    <a:pt x="3653" y="1224"/>
                  </a:lnTo>
                  <a:lnTo>
                    <a:pt x="3673" y="1121"/>
                  </a:lnTo>
                  <a:lnTo>
                    <a:pt x="3688" y="1023"/>
                  </a:lnTo>
                  <a:lnTo>
                    <a:pt x="3697" y="931"/>
                  </a:lnTo>
                  <a:lnTo>
                    <a:pt x="3697" y="846"/>
                  </a:lnTo>
                  <a:lnTo>
                    <a:pt x="3692" y="768"/>
                  </a:lnTo>
                  <a:lnTo>
                    <a:pt x="3680" y="695"/>
                  </a:lnTo>
                  <a:lnTo>
                    <a:pt x="3662" y="628"/>
                  </a:lnTo>
                  <a:lnTo>
                    <a:pt x="3636" y="568"/>
                  </a:lnTo>
                  <a:lnTo>
                    <a:pt x="3604" y="516"/>
                  </a:lnTo>
                  <a:lnTo>
                    <a:pt x="3569" y="473"/>
                  </a:lnTo>
                  <a:lnTo>
                    <a:pt x="3532" y="440"/>
                  </a:lnTo>
                  <a:lnTo>
                    <a:pt x="3491" y="412"/>
                  </a:lnTo>
                  <a:lnTo>
                    <a:pt x="3450" y="390"/>
                  </a:lnTo>
                  <a:lnTo>
                    <a:pt x="3407" y="373"/>
                  </a:lnTo>
                  <a:lnTo>
                    <a:pt x="3368" y="360"/>
                  </a:lnTo>
                  <a:lnTo>
                    <a:pt x="3331" y="352"/>
                  </a:lnTo>
                  <a:lnTo>
                    <a:pt x="3295" y="347"/>
                  </a:lnTo>
                  <a:lnTo>
                    <a:pt x="3267" y="345"/>
                  </a:lnTo>
                  <a:lnTo>
                    <a:pt x="3243" y="343"/>
                  </a:lnTo>
                  <a:close/>
                  <a:moveTo>
                    <a:pt x="3234" y="0"/>
                  </a:moveTo>
                  <a:lnTo>
                    <a:pt x="3262" y="0"/>
                  </a:lnTo>
                  <a:lnTo>
                    <a:pt x="3295" y="2"/>
                  </a:lnTo>
                  <a:lnTo>
                    <a:pt x="3336" y="6"/>
                  </a:lnTo>
                  <a:lnTo>
                    <a:pt x="3383" y="13"/>
                  </a:lnTo>
                  <a:lnTo>
                    <a:pt x="3435" y="25"/>
                  </a:lnTo>
                  <a:lnTo>
                    <a:pt x="3489" y="40"/>
                  </a:lnTo>
                  <a:lnTo>
                    <a:pt x="3546" y="58"/>
                  </a:lnTo>
                  <a:lnTo>
                    <a:pt x="3604" y="84"/>
                  </a:lnTo>
                  <a:lnTo>
                    <a:pt x="3664" y="116"/>
                  </a:lnTo>
                  <a:lnTo>
                    <a:pt x="3723" y="153"/>
                  </a:lnTo>
                  <a:lnTo>
                    <a:pt x="3779" y="200"/>
                  </a:lnTo>
                  <a:lnTo>
                    <a:pt x="3835" y="254"/>
                  </a:lnTo>
                  <a:lnTo>
                    <a:pt x="3885" y="317"/>
                  </a:lnTo>
                  <a:lnTo>
                    <a:pt x="3932" y="390"/>
                  </a:lnTo>
                  <a:lnTo>
                    <a:pt x="3971" y="468"/>
                  </a:lnTo>
                  <a:lnTo>
                    <a:pt x="4001" y="552"/>
                  </a:lnTo>
                  <a:lnTo>
                    <a:pt x="4023" y="641"/>
                  </a:lnTo>
                  <a:lnTo>
                    <a:pt x="4038" y="736"/>
                  </a:lnTo>
                  <a:lnTo>
                    <a:pt x="4045" y="836"/>
                  </a:lnTo>
                  <a:lnTo>
                    <a:pt x="4043" y="944"/>
                  </a:lnTo>
                  <a:lnTo>
                    <a:pt x="4034" y="1056"/>
                  </a:lnTo>
                  <a:lnTo>
                    <a:pt x="4017" y="1173"/>
                  </a:lnTo>
                  <a:lnTo>
                    <a:pt x="3993" y="1296"/>
                  </a:lnTo>
                  <a:lnTo>
                    <a:pt x="3960" y="1425"/>
                  </a:lnTo>
                  <a:lnTo>
                    <a:pt x="3919" y="1557"/>
                  </a:lnTo>
                  <a:lnTo>
                    <a:pt x="3887" y="1659"/>
                  </a:lnTo>
                  <a:lnTo>
                    <a:pt x="3859" y="1752"/>
                  </a:lnTo>
                  <a:lnTo>
                    <a:pt x="3835" y="1836"/>
                  </a:lnTo>
                  <a:lnTo>
                    <a:pt x="3814" y="1913"/>
                  </a:lnTo>
                  <a:lnTo>
                    <a:pt x="3798" y="1981"/>
                  </a:lnTo>
                  <a:lnTo>
                    <a:pt x="3785" y="2043"/>
                  </a:lnTo>
                  <a:lnTo>
                    <a:pt x="3775" y="2097"/>
                  </a:lnTo>
                  <a:lnTo>
                    <a:pt x="3768" y="2145"/>
                  </a:lnTo>
                  <a:lnTo>
                    <a:pt x="3762" y="2188"/>
                  </a:lnTo>
                  <a:lnTo>
                    <a:pt x="3760" y="2223"/>
                  </a:lnTo>
                  <a:lnTo>
                    <a:pt x="3759" y="2255"/>
                  </a:lnTo>
                  <a:lnTo>
                    <a:pt x="3759" y="2281"/>
                  </a:lnTo>
                  <a:lnTo>
                    <a:pt x="3759" y="2302"/>
                  </a:lnTo>
                  <a:lnTo>
                    <a:pt x="3861" y="2279"/>
                  </a:lnTo>
                  <a:lnTo>
                    <a:pt x="3960" y="2261"/>
                  </a:lnTo>
                  <a:lnTo>
                    <a:pt x="3961" y="2261"/>
                  </a:lnTo>
                  <a:lnTo>
                    <a:pt x="3969" y="2259"/>
                  </a:lnTo>
                  <a:lnTo>
                    <a:pt x="3988" y="2255"/>
                  </a:lnTo>
                  <a:lnTo>
                    <a:pt x="4017" y="2250"/>
                  </a:lnTo>
                  <a:lnTo>
                    <a:pt x="4054" y="2242"/>
                  </a:lnTo>
                  <a:lnTo>
                    <a:pt x="4101" y="2235"/>
                  </a:lnTo>
                  <a:lnTo>
                    <a:pt x="4153" y="2225"/>
                  </a:lnTo>
                  <a:lnTo>
                    <a:pt x="4215" y="2216"/>
                  </a:lnTo>
                  <a:lnTo>
                    <a:pt x="4280" y="2207"/>
                  </a:lnTo>
                  <a:lnTo>
                    <a:pt x="4352" y="2199"/>
                  </a:lnTo>
                  <a:lnTo>
                    <a:pt x="4429" y="2192"/>
                  </a:lnTo>
                  <a:lnTo>
                    <a:pt x="4507" y="2184"/>
                  </a:lnTo>
                  <a:lnTo>
                    <a:pt x="4590" y="2181"/>
                  </a:lnTo>
                  <a:lnTo>
                    <a:pt x="4730" y="2177"/>
                  </a:lnTo>
                  <a:lnTo>
                    <a:pt x="4862" y="2179"/>
                  </a:lnTo>
                  <a:lnTo>
                    <a:pt x="4985" y="2188"/>
                  </a:lnTo>
                  <a:lnTo>
                    <a:pt x="5100" y="2203"/>
                  </a:lnTo>
                  <a:lnTo>
                    <a:pt x="5206" y="2225"/>
                  </a:lnTo>
                  <a:lnTo>
                    <a:pt x="5305" y="2253"/>
                  </a:lnTo>
                  <a:lnTo>
                    <a:pt x="5396" y="2287"/>
                  </a:lnTo>
                  <a:lnTo>
                    <a:pt x="5478" y="2326"/>
                  </a:lnTo>
                  <a:lnTo>
                    <a:pt x="5552" y="2372"/>
                  </a:lnTo>
                  <a:lnTo>
                    <a:pt x="5618" y="2426"/>
                  </a:lnTo>
                  <a:lnTo>
                    <a:pt x="5677" y="2486"/>
                  </a:lnTo>
                  <a:lnTo>
                    <a:pt x="5726" y="2547"/>
                  </a:lnTo>
                  <a:lnTo>
                    <a:pt x="5763" y="2611"/>
                  </a:lnTo>
                  <a:lnTo>
                    <a:pt x="5794" y="2674"/>
                  </a:lnTo>
                  <a:lnTo>
                    <a:pt x="5815" y="2739"/>
                  </a:lnTo>
                  <a:lnTo>
                    <a:pt x="5830" y="2804"/>
                  </a:lnTo>
                  <a:lnTo>
                    <a:pt x="5837" y="2868"/>
                  </a:lnTo>
                  <a:lnTo>
                    <a:pt x="5839" y="2931"/>
                  </a:lnTo>
                  <a:lnTo>
                    <a:pt x="5835" y="2992"/>
                  </a:lnTo>
                  <a:lnTo>
                    <a:pt x="5826" y="3052"/>
                  </a:lnTo>
                  <a:lnTo>
                    <a:pt x="5813" y="3110"/>
                  </a:lnTo>
                  <a:lnTo>
                    <a:pt x="5798" y="3164"/>
                  </a:lnTo>
                  <a:lnTo>
                    <a:pt x="5779" y="3212"/>
                  </a:lnTo>
                  <a:lnTo>
                    <a:pt x="5811" y="3257"/>
                  </a:lnTo>
                  <a:lnTo>
                    <a:pt x="5843" y="3307"/>
                  </a:lnTo>
                  <a:lnTo>
                    <a:pt x="5873" y="3365"/>
                  </a:lnTo>
                  <a:lnTo>
                    <a:pt x="5900" y="3428"/>
                  </a:lnTo>
                  <a:lnTo>
                    <a:pt x="5923" y="3497"/>
                  </a:lnTo>
                  <a:lnTo>
                    <a:pt x="5938" y="3573"/>
                  </a:lnTo>
                  <a:lnTo>
                    <a:pt x="5947" y="3653"/>
                  </a:lnTo>
                  <a:lnTo>
                    <a:pt x="5945" y="3741"/>
                  </a:lnTo>
                  <a:lnTo>
                    <a:pt x="5932" y="3828"/>
                  </a:lnTo>
                  <a:lnTo>
                    <a:pt x="5908" y="3914"/>
                  </a:lnTo>
                  <a:lnTo>
                    <a:pt x="5873" y="3998"/>
                  </a:lnTo>
                  <a:lnTo>
                    <a:pt x="5826" y="4080"/>
                  </a:lnTo>
                  <a:lnTo>
                    <a:pt x="5768" y="4162"/>
                  </a:lnTo>
                  <a:lnTo>
                    <a:pt x="5787" y="4214"/>
                  </a:lnTo>
                  <a:lnTo>
                    <a:pt x="5802" y="4275"/>
                  </a:lnTo>
                  <a:lnTo>
                    <a:pt x="5815" y="4344"/>
                  </a:lnTo>
                  <a:lnTo>
                    <a:pt x="5820" y="4419"/>
                  </a:lnTo>
                  <a:lnTo>
                    <a:pt x="5822" y="4474"/>
                  </a:lnTo>
                  <a:lnTo>
                    <a:pt x="5819" y="4534"/>
                  </a:lnTo>
                  <a:lnTo>
                    <a:pt x="5811" y="4597"/>
                  </a:lnTo>
                  <a:lnTo>
                    <a:pt x="5796" y="4664"/>
                  </a:lnTo>
                  <a:lnTo>
                    <a:pt x="5774" y="4731"/>
                  </a:lnTo>
                  <a:lnTo>
                    <a:pt x="5746" y="4802"/>
                  </a:lnTo>
                  <a:lnTo>
                    <a:pt x="5707" y="4871"/>
                  </a:lnTo>
                  <a:lnTo>
                    <a:pt x="5659" y="4942"/>
                  </a:lnTo>
                  <a:lnTo>
                    <a:pt x="5601" y="5012"/>
                  </a:lnTo>
                  <a:lnTo>
                    <a:pt x="5530" y="5083"/>
                  </a:lnTo>
                  <a:lnTo>
                    <a:pt x="5536" y="5137"/>
                  </a:lnTo>
                  <a:lnTo>
                    <a:pt x="5539" y="5199"/>
                  </a:lnTo>
                  <a:lnTo>
                    <a:pt x="5536" y="5266"/>
                  </a:lnTo>
                  <a:lnTo>
                    <a:pt x="5526" y="5338"/>
                  </a:lnTo>
                  <a:lnTo>
                    <a:pt x="5510" y="5415"/>
                  </a:lnTo>
                  <a:lnTo>
                    <a:pt x="5482" y="5493"/>
                  </a:lnTo>
                  <a:lnTo>
                    <a:pt x="5443" y="5573"/>
                  </a:lnTo>
                  <a:lnTo>
                    <a:pt x="5400" y="5644"/>
                  </a:lnTo>
                  <a:lnTo>
                    <a:pt x="5346" y="5711"/>
                  </a:lnTo>
                  <a:lnTo>
                    <a:pt x="5286" y="5772"/>
                  </a:lnTo>
                  <a:lnTo>
                    <a:pt x="5218" y="5828"/>
                  </a:lnTo>
                  <a:lnTo>
                    <a:pt x="5143" y="5880"/>
                  </a:lnTo>
                  <a:lnTo>
                    <a:pt x="5059" y="5928"/>
                  </a:lnTo>
                  <a:lnTo>
                    <a:pt x="4968" y="5969"/>
                  </a:lnTo>
                  <a:lnTo>
                    <a:pt x="4870" y="6007"/>
                  </a:lnTo>
                  <a:lnTo>
                    <a:pt x="4763" y="6040"/>
                  </a:lnTo>
                  <a:lnTo>
                    <a:pt x="4650" y="6068"/>
                  </a:lnTo>
                  <a:lnTo>
                    <a:pt x="4546" y="6087"/>
                  </a:lnTo>
                  <a:lnTo>
                    <a:pt x="4434" y="6102"/>
                  </a:lnTo>
                  <a:lnTo>
                    <a:pt x="4315" y="6113"/>
                  </a:lnTo>
                  <a:lnTo>
                    <a:pt x="4188" y="6118"/>
                  </a:lnTo>
                  <a:lnTo>
                    <a:pt x="4054" y="6120"/>
                  </a:lnTo>
                  <a:lnTo>
                    <a:pt x="3919" y="6118"/>
                  </a:lnTo>
                  <a:lnTo>
                    <a:pt x="3775" y="6113"/>
                  </a:lnTo>
                  <a:lnTo>
                    <a:pt x="3627" y="6103"/>
                  </a:lnTo>
                  <a:lnTo>
                    <a:pt x="3493" y="6105"/>
                  </a:lnTo>
                  <a:lnTo>
                    <a:pt x="3362" y="6105"/>
                  </a:lnTo>
                  <a:lnTo>
                    <a:pt x="3232" y="6103"/>
                  </a:lnTo>
                  <a:lnTo>
                    <a:pt x="3105" y="6100"/>
                  </a:lnTo>
                  <a:lnTo>
                    <a:pt x="2981" y="6096"/>
                  </a:lnTo>
                  <a:lnTo>
                    <a:pt x="2860" y="6090"/>
                  </a:lnTo>
                  <a:lnTo>
                    <a:pt x="2743" y="6083"/>
                  </a:lnTo>
                  <a:lnTo>
                    <a:pt x="2631" y="6076"/>
                  </a:lnTo>
                  <a:lnTo>
                    <a:pt x="2525" y="6068"/>
                  </a:lnTo>
                  <a:lnTo>
                    <a:pt x="2426" y="6061"/>
                  </a:lnTo>
                  <a:lnTo>
                    <a:pt x="2333" y="6053"/>
                  </a:lnTo>
                  <a:lnTo>
                    <a:pt x="2248" y="6046"/>
                  </a:lnTo>
                  <a:lnTo>
                    <a:pt x="2171" y="6038"/>
                  </a:lnTo>
                  <a:lnTo>
                    <a:pt x="2104" y="6031"/>
                  </a:lnTo>
                  <a:lnTo>
                    <a:pt x="2045" y="6025"/>
                  </a:lnTo>
                  <a:lnTo>
                    <a:pt x="1996" y="6020"/>
                  </a:lnTo>
                  <a:lnTo>
                    <a:pt x="1959" y="6014"/>
                  </a:lnTo>
                  <a:lnTo>
                    <a:pt x="1933" y="6012"/>
                  </a:lnTo>
                  <a:lnTo>
                    <a:pt x="1920" y="6010"/>
                  </a:lnTo>
                  <a:lnTo>
                    <a:pt x="1621" y="5973"/>
                  </a:lnTo>
                  <a:lnTo>
                    <a:pt x="1565" y="6007"/>
                  </a:lnTo>
                  <a:lnTo>
                    <a:pt x="1507" y="6035"/>
                  </a:lnTo>
                  <a:lnTo>
                    <a:pt x="1446" y="6055"/>
                  </a:lnTo>
                  <a:lnTo>
                    <a:pt x="1380" y="6066"/>
                  </a:lnTo>
                  <a:lnTo>
                    <a:pt x="1313" y="6072"/>
                  </a:lnTo>
                  <a:lnTo>
                    <a:pt x="532" y="6072"/>
                  </a:lnTo>
                  <a:lnTo>
                    <a:pt x="454" y="6066"/>
                  </a:lnTo>
                  <a:lnTo>
                    <a:pt x="379" y="6049"/>
                  </a:lnTo>
                  <a:lnTo>
                    <a:pt x="309" y="6022"/>
                  </a:lnTo>
                  <a:lnTo>
                    <a:pt x="243" y="5986"/>
                  </a:lnTo>
                  <a:lnTo>
                    <a:pt x="184" y="5942"/>
                  </a:lnTo>
                  <a:lnTo>
                    <a:pt x="132" y="5888"/>
                  </a:lnTo>
                  <a:lnTo>
                    <a:pt x="85" y="5828"/>
                  </a:lnTo>
                  <a:lnTo>
                    <a:pt x="50" y="5763"/>
                  </a:lnTo>
                  <a:lnTo>
                    <a:pt x="22" y="5692"/>
                  </a:lnTo>
                  <a:lnTo>
                    <a:pt x="5" y="5618"/>
                  </a:lnTo>
                  <a:lnTo>
                    <a:pt x="0" y="5539"/>
                  </a:lnTo>
                  <a:lnTo>
                    <a:pt x="0" y="3458"/>
                  </a:lnTo>
                  <a:lnTo>
                    <a:pt x="5" y="3380"/>
                  </a:lnTo>
                  <a:lnTo>
                    <a:pt x="22" y="3305"/>
                  </a:lnTo>
                  <a:lnTo>
                    <a:pt x="50" y="3234"/>
                  </a:lnTo>
                  <a:lnTo>
                    <a:pt x="85" y="3169"/>
                  </a:lnTo>
                  <a:lnTo>
                    <a:pt x="130" y="3110"/>
                  </a:lnTo>
                  <a:lnTo>
                    <a:pt x="182" y="3058"/>
                  </a:lnTo>
                  <a:lnTo>
                    <a:pt x="242" y="3013"/>
                  </a:lnTo>
                  <a:lnTo>
                    <a:pt x="309" y="2976"/>
                  </a:lnTo>
                  <a:lnTo>
                    <a:pt x="379" y="2950"/>
                  </a:lnTo>
                  <a:lnTo>
                    <a:pt x="454" y="2933"/>
                  </a:lnTo>
                  <a:lnTo>
                    <a:pt x="532" y="2925"/>
                  </a:lnTo>
                  <a:lnTo>
                    <a:pt x="1313" y="2925"/>
                  </a:lnTo>
                  <a:lnTo>
                    <a:pt x="1380" y="2931"/>
                  </a:lnTo>
                  <a:lnTo>
                    <a:pt x="1446" y="2942"/>
                  </a:lnTo>
                  <a:lnTo>
                    <a:pt x="1507" y="2963"/>
                  </a:lnTo>
                  <a:lnTo>
                    <a:pt x="1567" y="2991"/>
                  </a:lnTo>
                  <a:lnTo>
                    <a:pt x="1602" y="2918"/>
                  </a:lnTo>
                  <a:lnTo>
                    <a:pt x="1643" y="2843"/>
                  </a:lnTo>
                  <a:lnTo>
                    <a:pt x="1693" y="2765"/>
                  </a:lnTo>
                  <a:lnTo>
                    <a:pt x="1751" y="2689"/>
                  </a:lnTo>
                  <a:lnTo>
                    <a:pt x="1816" y="2614"/>
                  </a:lnTo>
                  <a:lnTo>
                    <a:pt x="1823" y="2607"/>
                  </a:lnTo>
                  <a:lnTo>
                    <a:pt x="1831" y="2601"/>
                  </a:lnTo>
                  <a:lnTo>
                    <a:pt x="1836" y="2596"/>
                  </a:lnTo>
                  <a:lnTo>
                    <a:pt x="1898" y="2544"/>
                  </a:lnTo>
                  <a:lnTo>
                    <a:pt x="1959" y="2480"/>
                  </a:lnTo>
                  <a:lnTo>
                    <a:pt x="2021" y="2408"/>
                  </a:lnTo>
                  <a:lnTo>
                    <a:pt x="2084" y="2326"/>
                  </a:lnTo>
                  <a:lnTo>
                    <a:pt x="2145" y="2236"/>
                  </a:lnTo>
                  <a:lnTo>
                    <a:pt x="2207" y="2142"/>
                  </a:lnTo>
                  <a:lnTo>
                    <a:pt x="2268" y="2039"/>
                  </a:lnTo>
                  <a:lnTo>
                    <a:pt x="2328" y="1933"/>
                  </a:lnTo>
                  <a:lnTo>
                    <a:pt x="2387" y="1825"/>
                  </a:lnTo>
                  <a:lnTo>
                    <a:pt x="2445" y="1713"/>
                  </a:lnTo>
                  <a:lnTo>
                    <a:pt x="2501" y="1602"/>
                  </a:lnTo>
                  <a:lnTo>
                    <a:pt x="2555" y="1490"/>
                  </a:lnTo>
                  <a:lnTo>
                    <a:pt x="2607" y="1378"/>
                  </a:lnTo>
                  <a:lnTo>
                    <a:pt x="2655" y="1268"/>
                  </a:lnTo>
                  <a:lnTo>
                    <a:pt x="2702" y="1164"/>
                  </a:lnTo>
                  <a:lnTo>
                    <a:pt x="2744" y="1062"/>
                  </a:lnTo>
                  <a:lnTo>
                    <a:pt x="2785" y="967"/>
                  </a:lnTo>
                  <a:lnTo>
                    <a:pt x="2821" y="877"/>
                  </a:lnTo>
                  <a:lnTo>
                    <a:pt x="2852" y="795"/>
                  </a:lnTo>
                  <a:lnTo>
                    <a:pt x="2880" y="723"/>
                  </a:lnTo>
                  <a:lnTo>
                    <a:pt x="2875" y="682"/>
                  </a:lnTo>
                  <a:lnTo>
                    <a:pt x="2871" y="632"/>
                  </a:lnTo>
                  <a:lnTo>
                    <a:pt x="2869" y="578"/>
                  </a:lnTo>
                  <a:lnTo>
                    <a:pt x="2869" y="520"/>
                  </a:lnTo>
                  <a:lnTo>
                    <a:pt x="2871" y="458"/>
                  </a:lnTo>
                  <a:lnTo>
                    <a:pt x="2877" y="395"/>
                  </a:lnTo>
                  <a:lnTo>
                    <a:pt x="2888" y="334"/>
                  </a:lnTo>
                  <a:lnTo>
                    <a:pt x="2903" y="272"/>
                  </a:lnTo>
                  <a:lnTo>
                    <a:pt x="2925" y="215"/>
                  </a:lnTo>
                  <a:lnTo>
                    <a:pt x="2953" y="161"/>
                  </a:lnTo>
                  <a:lnTo>
                    <a:pt x="2988" y="112"/>
                  </a:lnTo>
                  <a:lnTo>
                    <a:pt x="3027" y="73"/>
                  </a:lnTo>
                  <a:lnTo>
                    <a:pt x="3074" y="41"/>
                  </a:lnTo>
                  <a:lnTo>
                    <a:pt x="3124" y="19"/>
                  </a:lnTo>
                  <a:lnTo>
                    <a:pt x="3178" y="4"/>
                  </a:lnTo>
                  <a:lnTo>
                    <a:pt x="323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chemeClr val="accent1"/>
                </a:solidFill>
              </a:endParaRPr>
            </a:p>
          </p:txBody>
        </p:sp>
      </p:grpSp>
      <p:sp>
        <p:nvSpPr>
          <p:cNvPr id="7" name="TextBox 6">
            <a:extLst>
              <a:ext uri="{FF2B5EF4-FFF2-40B4-BE49-F238E27FC236}">
                <a16:creationId xmlns:a16="http://schemas.microsoft.com/office/drawing/2014/main" xmlns="" id="{9C8979E5-17F8-4306-BA15-F4020AC9731E}"/>
              </a:ext>
            </a:extLst>
          </p:cNvPr>
          <p:cNvSpPr txBox="1"/>
          <p:nvPr/>
        </p:nvSpPr>
        <p:spPr>
          <a:xfrm>
            <a:off x="4006180" y="2890751"/>
            <a:ext cx="5374332" cy="956672"/>
          </a:xfrm>
          <a:prstGeom prst="rect">
            <a:avLst/>
          </a:prstGeom>
          <a:noFill/>
        </p:spPr>
        <p:txBody>
          <a:bodyPr wrap="square" lIns="0" rIns="0" rtlCol="0" anchor="b">
            <a:spAutoFit/>
          </a:bodyPr>
          <a:lstStyle/>
          <a:p>
            <a:pPr>
              <a:lnSpc>
                <a:spcPct val="110000"/>
              </a:lnSpc>
              <a:defRPr/>
            </a:pPr>
            <a:r>
              <a:rPr lang="en-US" sz="5400" b="1" kern="0"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Gracias.</a:t>
            </a:r>
            <a:endParaRPr lang="en-US" sz="5400" b="1" kern="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ángulo 1"/>
          <p:cNvSpPr/>
          <p:nvPr/>
        </p:nvSpPr>
        <p:spPr>
          <a:xfrm>
            <a:off x="3048000" y="4244895"/>
            <a:ext cx="6096000" cy="1200329"/>
          </a:xfrm>
          <a:prstGeom prst="rect">
            <a:avLst/>
          </a:prstGeom>
        </p:spPr>
        <p:txBody>
          <a:bodyPr>
            <a:spAutoFit/>
          </a:bodyPr>
          <a:lstStyle/>
          <a:p>
            <a:pPr algn="ctr"/>
            <a:r>
              <a:rPr lang="en-US" b="1" dirty="0" smtClean="0">
                <a:solidFill>
                  <a:schemeClr val="bg2">
                    <a:lumMod val="50000"/>
                  </a:schemeClr>
                </a:solidFill>
                <a:latin typeface="Helvetica LT CondensedBlack" charset="0"/>
                <a:ea typeface="Helvetica LT CondensedBlack" charset="0"/>
                <a:cs typeface="Helvetica LT CondensedBlack" charset="0"/>
              </a:rPr>
              <a:t>Consultas:</a:t>
            </a:r>
          </a:p>
          <a:p>
            <a:pPr algn="ctr"/>
            <a:r>
              <a:rPr lang="en-US" b="1" dirty="0" smtClean="0">
                <a:solidFill>
                  <a:schemeClr val="bg2">
                    <a:lumMod val="50000"/>
                  </a:schemeClr>
                </a:solidFill>
                <a:latin typeface="Helvetica LT CondensedBlack" charset="0"/>
                <a:ea typeface="Helvetica LT CondensedBlack" charset="0"/>
                <a:cs typeface="Helvetica LT CondensedBlack" charset="0"/>
              </a:rPr>
              <a:t>johann_jvc@hotmail.com</a:t>
            </a:r>
          </a:p>
          <a:p>
            <a:pPr algn="ctr"/>
            <a:endParaRPr lang="en-US" b="1" dirty="0">
              <a:solidFill>
                <a:schemeClr val="bg2">
                  <a:lumMod val="50000"/>
                </a:schemeClr>
              </a:solidFill>
              <a:latin typeface="Helvetica LT CondensedBlack" charset="0"/>
              <a:ea typeface="Helvetica LT CondensedBlack" charset="0"/>
              <a:cs typeface="Helvetica LT CondensedBlack" charset="0"/>
            </a:endParaRPr>
          </a:p>
        </p:txBody>
      </p:sp>
    </p:spTree>
    <p:extLst>
      <p:ext uri="{BB962C8B-B14F-4D97-AF65-F5344CB8AC3E}">
        <p14:creationId xmlns:p14="http://schemas.microsoft.com/office/powerpoint/2010/main" val="2784108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2422004" y="1124744"/>
            <a:ext cx="7344816" cy="5400600"/>
          </a:xfrm>
          <a:prstGeom prst="roundRect">
            <a:avLst/>
          </a:prstGeom>
          <a:solidFill>
            <a:schemeClr val="accent1">
              <a:lumMod val="5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 name="Title 1">
            <a:extLst>
              <a:ext uri="{FF2B5EF4-FFF2-40B4-BE49-F238E27FC236}">
                <a16:creationId xmlns:a16="http://schemas.microsoft.com/office/drawing/2014/main" xmlns="" id="{68C81093-5A01-4616-8620-82DE65257B72}"/>
              </a:ext>
            </a:extLst>
          </p:cNvPr>
          <p:cNvSpPr>
            <a:spLocks noGrp="1"/>
          </p:cNvSpPr>
          <p:nvPr>
            <p:ph type="title"/>
          </p:nvPr>
        </p:nvSpPr>
        <p:spPr/>
        <p:txBody>
          <a:bodyPr/>
          <a:lstStyle/>
          <a:p>
            <a:r>
              <a:rPr lang="en-IN" dirty="0" smtClean="0"/>
              <a:t>Objetivo General</a:t>
            </a:r>
            <a:endParaRPr lang="en-IN" b="0" dirty="0"/>
          </a:p>
        </p:txBody>
      </p:sp>
      <p:grpSp>
        <p:nvGrpSpPr>
          <p:cNvPr id="110" name="Group 21"/>
          <p:cNvGrpSpPr>
            <a:grpSpLocks noChangeAspect="1"/>
          </p:cNvGrpSpPr>
          <p:nvPr/>
        </p:nvGrpSpPr>
        <p:grpSpPr bwMode="auto">
          <a:xfrm>
            <a:off x="2787954" y="1650269"/>
            <a:ext cx="6618826" cy="4515035"/>
            <a:chOff x="507" y="1182"/>
            <a:chExt cx="3091" cy="2558"/>
          </a:xfrm>
        </p:grpSpPr>
        <p:sp>
          <p:nvSpPr>
            <p:cNvPr id="193" name="AutoShape 3"/>
            <p:cNvSpPr>
              <a:spLocks noChangeAspect="1" noChangeArrowheads="1" noTextEdit="1"/>
            </p:cNvSpPr>
            <p:nvPr/>
          </p:nvSpPr>
          <p:spPr bwMode="auto">
            <a:xfrm>
              <a:off x="507" y="1183"/>
              <a:ext cx="3044" cy="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88" tIns="45444" rIns="90888" bIns="45444"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908657">
                <a:defRPr/>
              </a:pPr>
              <a:endParaRPr lang="en-US" sz="1200" dirty="0">
                <a:solidFill>
                  <a:prstClr val="black"/>
                </a:solidFill>
                <a:latin typeface="Arial" panose="020B0604020202020204" pitchFamily="34" charset="0"/>
                <a:cs typeface="Arial" panose="020B0604020202020204" pitchFamily="34" charset="0"/>
              </a:endParaRPr>
            </a:p>
          </p:txBody>
        </p:sp>
        <p:sp>
          <p:nvSpPr>
            <p:cNvPr id="194" name="Freeform 5"/>
            <p:cNvSpPr>
              <a:spLocks/>
            </p:cNvSpPr>
            <p:nvPr/>
          </p:nvSpPr>
          <p:spPr bwMode="auto">
            <a:xfrm>
              <a:off x="1700" y="3289"/>
              <a:ext cx="669" cy="364"/>
            </a:xfrm>
            <a:custGeom>
              <a:avLst/>
              <a:gdLst>
                <a:gd name="T0" fmla="*/ 659 w 659"/>
                <a:gd name="T1" fmla="*/ 364 h 364"/>
                <a:gd name="T2" fmla="*/ 0 w 659"/>
                <a:gd name="T3" fmla="*/ 364 h 364"/>
                <a:gd name="T4" fmla="*/ 51 w 659"/>
                <a:gd name="T5" fmla="*/ 0 h 364"/>
                <a:gd name="T6" fmla="*/ 612 w 659"/>
                <a:gd name="T7" fmla="*/ 0 h 364"/>
                <a:gd name="T8" fmla="*/ 659 w 659"/>
                <a:gd name="T9" fmla="*/ 364 h 364"/>
              </a:gdLst>
              <a:ahLst/>
              <a:cxnLst>
                <a:cxn ang="0">
                  <a:pos x="T0" y="T1"/>
                </a:cxn>
                <a:cxn ang="0">
                  <a:pos x="T2" y="T3"/>
                </a:cxn>
                <a:cxn ang="0">
                  <a:pos x="T4" y="T5"/>
                </a:cxn>
                <a:cxn ang="0">
                  <a:pos x="T6" y="T7"/>
                </a:cxn>
                <a:cxn ang="0">
                  <a:pos x="T8" y="T9"/>
                </a:cxn>
              </a:cxnLst>
              <a:rect l="0" t="0" r="r" b="b"/>
              <a:pathLst>
                <a:path w="659" h="364">
                  <a:moveTo>
                    <a:pt x="659" y="364"/>
                  </a:moveTo>
                  <a:lnTo>
                    <a:pt x="0" y="364"/>
                  </a:lnTo>
                  <a:lnTo>
                    <a:pt x="51" y="0"/>
                  </a:lnTo>
                  <a:lnTo>
                    <a:pt x="612" y="0"/>
                  </a:lnTo>
                  <a:lnTo>
                    <a:pt x="659" y="364"/>
                  </a:lnTo>
                  <a:close/>
                </a:path>
              </a:pathLst>
            </a:custGeom>
            <a:solidFill>
              <a:srgbClr val="D3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888" tIns="45444" rIns="90888" bIns="45444"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908657">
                <a:defRPr/>
              </a:pPr>
              <a:endParaRPr lang="en-US" sz="1200" dirty="0">
                <a:solidFill>
                  <a:prstClr val="black"/>
                </a:solidFill>
                <a:latin typeface="Arial" panose="020B0604020202020204" pitchFamily="34" charset="0"/>
                <a:cs typeface="Arial" panose="020B0604020202020204" pitchFamily="34" charset="0"/>
              </a:endParaRPr>
            </a:p>
          </p:txBody>
        </p:sp>
        <p:sp>
          <p:nvSpPr>
            <p:cNvPr id="195" name="Freeform 6"/>
            <p:cNvSpPr>
              <a:spLocks/>
            </p:cNvSpPr>
            <p:nvPr/>
          </p:nvSpPr>
          <p:spPr bwMode="auto">
            <a:xfrm>
              <a:off x="1652" y="3645"/>
              <a:ext cx="765" cy="94"/>
            </a:xfrm>
            <a:custGeom>
              <a:avLst/>
              <a:gdLst>
                <a:gd name="T0" fmla="*/ 758 w 772"/>
                <a:gd name="T1" fmla="*/ 96 h 96"/>
                <a:gd name="T2" fmla="*/ 12 w 772"/>
                <a:gd name="T3" fmla="*/ 96 h 96"/>
                <a:gd name="T4" fmla="*/ 0 w 772"/>
                <a:gd name="T5" fmla="*/ 84 h 96"/>
                <a:gd name="T6" fmla="*/ 2 w 772"/>
                <a:gd name="T7" fmla="*/ 78 h 96"/>
                <a:gd name="T8" fmla="*/ 48 w 772"/>
                <a:gd name="T9" fmla="*/ 5 h 96"/>
                <a:gd name="T10" fmla="*/ 58 w 772"/>
                <a:gd name="T11" fmla="*/ 0 h 96"/>
                <a:gd name="T12" fmla="*/ 715 w 772"/>
                <a:gd name="T13" fmla="*/ 0 h 96"/>
                <a:gd name="T14" fmla="*/ 725 w 772"/>
                <a:gd name="T15" fmla="*/ 6 h 96"/>
                <a:gd name="T16" fmla="*/ 768 w 772"/>
                <a:gd name="T17" fmla="*/ 78 h 96"/>
                <a:gd name="T18" fmla="*/ 764 w 772"/>
                <a:gd name="T19" fmla="*/ 95 h 96"/>
                <a:gd name="T20" fmla="*/ 758 w 772"/>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2" h="96">
                  <a:moveTo>
                    <a:pt x="758" y="96"/>
                  </a:moveTo>
                  <a:cubicBezTo>
                    <a:pt x="12" y="96"/>
                    <a:pt x="12" y="96"/>
                    <a:pt x="12" y="96"/>
                  </a:cubicBezTo>
                  <a:cubicBezTo>
                    <a:pt x="5" y="96"/>
                    <a:pt x="0" y="91"/>
                    <a:pt x="0" y="84"/>
                  </a:cubicBezTo>
                  <a:cubicBezTo>
                    <a:pt x="0" y="82"/>
                    <a:pt x="0" y="80"/>
                    <a:pt x="2" y="78"/>
                  </a:cubicBezTo>
                  <a:cubicBezTo>
                    <a:pt x="48" y="5"/>
                    <a:pt x="48" y="5"/>
                    <a:pt x="48" y="5"/>
                  </a:cubicBezTo>
                  <a:cubicBezTo>
                    <a:pt x="50" y="2"/>
                    <a:pt x="54" y="0"/>
                    <a:pt x="58" y="0"/>
                  </a:cubicBezTo>
                  <a:cubicBezTo>
                    <a:pt x="715" y="0"/>
                    <a:pt x="715" y="0"/>
                    <a:pt x="715" y="0"/>
                  </a:cubicBezTo>
                  <a:cubicBezTo>
                    <a:pt x="719" y="0"/>
                    <a:pt x="723" y="2"/>
                    <a:pt x="725" y="6"/>
                  </a:cubicBezTo>
                  <a:cubicBezTo>
                    <a:pt x="768" y="78"/>
                    <a:pt x="768" y="78"/>
                    <a:pt x="768" y="78"/>
                  </a:cubicBezTo>
                  <a:cubicBezTo>
                    <a:pt x="772" y="84"/>
                    <a:pt x="770" y="91"/>
                    <a:pt x="764" y="95"/>
                  </a:cubicBezTo>
                  <a:cubicBezTo>
                    <a:pt x="762" y="96"/>
                    <a:pt x="760" y="96"/>
                    <a:pt x="758" y="96"/>
                  </a:cubicBezTo>
                  <a:close/>
                </a:path>
              </a:pathLst>
            </a:custGeom>
            <a:solidFill>
              <a:srgbClr val="BFBD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888" tIns="45444" rIns="90888" bIns="45444"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908657">
                <a:defRPr/>
              </a:pPr>
              <a:endParaRPr lang="en-US" sz="1200" dirty="0">
                <a:solidFill>
                  <a:prstClr val="black"/>
                </a:solidFill>
                <a:latin typeface="Arial" panose="020B0604020202020204" pitchFamily="34" charset="0"/>
                <a:cs typeface="Arial" panose="020B0604020202020204" pitchFamily="34" charset="0"/>
              </a:endParaRPr>
            </a:p>
          </p:txBody>
        </p:sp>
        <p:sp>
          <p:nvSpPr>
            <p:cNvPr id="196" name="Freeform 7"/>
            <p:cNvSpPr>
              <a:spLocks/>
            </p:cNvSpPr>
            <p:nvPr/>
          </p:nvSpPr>
          <p:spPr bwMode="auto">
            <a:xfrm>
              <a:off x="507" y="1182"/>
              <a:ext cx="3090" cy="1885"/>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888" tIns="45444" rIns="90888" bIns="45444"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908657">
                <a:defRPr/>
              </a:pPr>
              <a:endParaRPr lang="en-US" sz="1200" dirty="0">
                <a:solidFill>
                  <a:prstClr val="black"/>
                </a:solidFill>
                <a:latin typeface="Arial" panose="020B0604020202020204" pitchFamily="34" charset="0"/>
                <a:cs typeface="Arial" panose="020B0604020202020204" pitchFamily="34" charset="0"/>
              </a:endParaRPr>
            </a:p>
          </p:txBody>
        </p:sp>
        <p:sp>
          <p:nvSpPr>
            <p:cNvPr id="197" name="Freeform 9"/>
            <p:cNvSpPr>
              <a:spLocks/>
            </p:cNvSpPr>
            <p:nvPr/>
          </p:nvSpPr>
          <p:spPr bwMode="auto">
            <a:xfrm>
              <a:off x="508" y="3067"/>
              <a:ext cx="3090" cy="240"/>
            </a:xfrm>
            <a:custGeom>
              <a:avLst/>
              <a:gdLst>
                <a:gd name="T0" fmla="*/ 3061 w 3114"/>
                <a:gd name="T1" fmla="*/ 246 h 246"/>
                <a:gd name="T2" fmla="*/ 56 w 3114"/>
                <a:gd name="T3" fmla="*/ 246 h 246"/>
                <a:gd name="T4" fmla="*/ 0 w 3114"/>
                <a:gd name="T5" fmla="*/ 190 h 246"/>
                <a:gd name="T6" fmla="*/ 0 w 3114"/>
                <a:gd name="T7" fmla="*/ 0 h 246"/>
                <a:gd name="T8" fmla="*/ 3114 w 3114"/>
                <a:gd name="T9" fmla="*/ 0 h 246"/>
                <a:gd name="T10" fmla="*/ 3114 w 3114"/>
                <a:gd name="T11" fmla="*/ 190 h 246"/>
                <a:gd name="T12" fmla="*/ 3061 w 3114"/>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3114" h="246">
                  <a:moveTo>
                    <a:pt x="3061" y="246"/>
                  </a:moveTo>
                  <a:cubicBezTo>
                    <a:pt x="56" y="246"/>
                    <a:pt x="56" y="246"/>
                    <a:pt x="56" y="246"/>
                  </a:cubicBezTo>
                  <a:cubicBezTo>
                    <a:pt x="25" y="246"/>
                    <a:pt x="0" y="221"/>
                    <a:pt x="0" y="190"/>
                  </a:cubicBezTo>
                  <a:cubicBezTo>
                    <a:pt x="0" y="190"/>
                    <a:pt x="0" y="6"/>
                    <a:pt x="0" y="0"/>
                  </a:cubicBezTo>
                  <a:cubicBezTo>
                    <a:pt x="3114" y="0"/>
                    <a:pt x="3114" y="0"/>
                    <a:pt x="3114" y="0"/>
                  </a:cubicBezTo>
                  <a:cubicBezTo>
                    <a:pt x="3114" y="3"/>
                    <a:pt x="3114" y="190"/>
                    <a:pt x="3114" y="190"/>
                  </a:cubicBezTo>
                  <a:cubicBezTo>
                    <a:pt x="3114" y="221"/>
                    <a:pt x="3092" y="246"/>
                    <a:pt x="3061" y="246"/>
                  </a:cubicBezTo>
                  <a:close/>
                </a:path>
              </a:pathLst>
            </a:custGeom>
            <a:solidFill>
              <a:srgbClr val="EBEA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888" tIns="45444" rIns="90888" bIns="45444"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908657">
                <a:defRPr/>
              </a:pPr>
              <a:endParaRPr lang="en-US" sz="1200" dirty="0">
                <a:solidFill>
                  <a:prstClr val="black"/>
                </a:solidFill>
                <a:latin typeface="Arial" panose="020B0604020202020204" pitchFamily="34" charset="0"/>
                <a:cs typeface="Arial" panose="020B0604020202020204" pitchFamily="34" charset="0"/>
              </a:endParaRPr>
            </a:p>
          </p:txBody>
        </p:sp>
        <p:sp>
          <p:nvSpPr>
            <p:cNvPr id="198" name="Oval 10"/>
            <p:cNvSpPr>
              <a:spLocks noChangeArrowheads="1"/>
            </p:cNvSpPr>
            <p:nvPr/>
          </p:nvSpPr>
          <p:spPr bwMode="auto">
            <a:xfrm>
              <a:off x="1983" y="3140"/>
              <a:ext cx="94" cy="94"/>
            </a:xfrm>
            <a:prstGeom prst="ellipse">
              <a:avLst/>
            </a:prstGeom>
            <a:solidFill>
              <a:srgbClr val="D5D3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888" tIns="45444" rIns="90888" bIns="45444"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908657">
                <a:defRPr/>
              </a:pPr>
              <a:endParaRPr lang="en-US" sz="1200" dirty="0">
                <a:solidFill>
                  <a:prstClr val="black"/>
                </a:solidFill>
                <a:latin typeface="Arial" panose="020B0604020202020204" pitchFamily="34" charset="0"/>
                <a:cs typeface="Arial" panose="020B0604020202020204" pitchFamily="34" charset="0"/>
              </a:endParaRPr>
            </a:p>
          </p:txBody>
        </p:sp>
        <p:sp>
          <p:nvSpPr>
            <p:cNvPr id="199" name="Oval 11"/>
            <p:cNvSpPr>
              <a:spLocks noChangeArrowheads="1"/>
            </p:cNvSpPr>
            <p:nvPr/>
          </p:nvSpPr>
          <p:spPr bwMode="auto">
            <a:xfrm>
              <a:off x="2011" y="1243"/>
              <a:ext cx="38" cy="37"/>
            </a:xfrm>
            <a:prstGeom prst="ellipse">
              <a:avLst/>
            </a:prstGeom>
            <a:solidFill>
              <a:srgbClr val="6262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888" tIns="45444" rIns="90888" bIns="45444"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908657">
                <a:defRPr/>
              </a:pPr>
              <a:endParaRPr lang="en-US" sz="1200" dirty="0">
                <a:solidFill>
                  <a:prstClr val="black"/>
                </a:solidFill>
                <a:latin typeface="Arial" panose="020B0604020202020204" pitchFamily="34" charset="0"/>
                <a:cs typeface="Arial" panose="020B0604020202020204" pitchFamily="34" charset="0"/>
              </a:endParaRPr>
            </a:p>
          </p:txBody>
        </p:sp>
      </p:grpSp>
      <p:sp>
        <p:nvSpPr>
          <p:cNvPr id="111" name="Freeform 7"/>
          <p:cNvSpPr>
            <a:spLocks/>
          </p:cNvSpPr>
          <p:nvPr/>
        </p:nvSpPr>
        <p:spPr bwMode="auto">
          <a:xfrm>
            <a:off x="2998068" y="1815058"/>
            <a:ext cx="6192688" cy="2982094"/>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bg1"/>
          </a:solidFill>
          <a:ln w="0">
            <a:noFill/>
            <a:prstDash val="solid"/>
            <a:round/>
            <a:headEnd/>
            <a:tailEnd/>
          </a:ln>
          <a:extLst/>
        </p:spPr>
        <p:txBody>
          <a:bodyPr vert="horz" wrap="square" lIns="90912" tIns="45456" rIns="90912" bIns="45456"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defTabSz="908657">
              <a:defRPr/>
            </a:pPr>
            <a:endParaRPr lang="en-US" sz="1100" dirty="0">
              <a:solidFill>
                <a:prstClr val="black"/>
              </a:solidFill>
            </a:endParaRPr>
          </a:p>
        </p:txBody>
      </p:sp>
      <p:sp>
        <p:nvSpPr>
          <p:cNvPr id="200" name="TextBox 4">
            <a:extLst>
              <a:ext uri="{FF2B5EF4-FFF2-40B4-BE49-F238E27FC236}">
                <a16:creationId xmlns:a16="http://schemas.microsoft.com/office/drawing/2014/main" xmlns="" id="{F064A0F4-D09C-4CA7-81BB-94CF266B0620}"/>
              </a:ext>
            </a:extLst>
          </p:cNvPr>
          <p:cNvSpPr txBox="1"/>
          <p:nvPr/>
        </p:nvSpPr>
        <p:spPr>
          <a:xfrm>
            <a:off x="3142085" y="2118915"/>
            <a:ext cx="5976663" cy="2462213"/>
          </a:xfrm>
          <a:prstGeom prst="rect">
            <a:avLst/>
          </a:prstGeom>
          <a:noFill/>
        </p:spPr>
        <p:txBody>
          <a:bodyPr wrap="square" lIns="0" rIns="0" rtlCol="0" anchor="t">
            <a:spAutoFit/>
          </a:bodyPr>
          <a:lstStyle/>
          <a:p>
            <a:pPr algn="just">
              <a:lnSpc>
                <a:spcPct val="110000"/>
              </a:lnSpc>
              <a:defRPr/>
            </a:pPr>
            <a:r>
              <a:rPr lang="es-EC" sz="2800" kern="0" dirty="0">
                <a:latin typeface="Open Sans" panose="020B0606030504020204" pitchFamily="34" charset="0"/>
                <a:ea typeface="Open Sans" panose="020B0606030504020204" pitchFamily="34" charset="0"/>
                <a:cs typeface="Open Sans" panose="020B0606030504020204" pitchFamily="34" charset="0"/>
              </a:rPr>
              <a:t>Proponer un modelo organizacional de Gobierno y Gestión de TI para la Dirección de Gestión Tecnológica del MINTEL alineado al marco de referencia COBIT 5. </a:t>
            </a:r>
            <a:endParaRPr lang="en-US" sz="2800" kern="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71003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C81093-5A01-4616-8620-82DE65257B72}"/>
              </a:ext>
            </a:extLst>
          </p:cNvPr>
          <p:cNvSpPr>
            <a:spLocks noGrp="1"/>
          </p:cNvSpPr>
          <p:nvPr>
            <p:ph type="title"/>
          </p:nvPr>
        </p:nvSpPr>
        <p:spPr/>
        <p:txBody>
          <a:bodyPr/>
          <a:lstStyle/>
          <a:p>
            <a:r>
              <a:rPr lang="en-IN" dirty="0" smtClean="0"/>
              <a:t>Objetivos Específicos</a:t>
            </a:r>
            <a:endParaRPr lang="en-IN" b="0" dirty="0"/>
          </a:p>
        </p:txBody>
      </p:sp>
      <p:grpSp>
        <p:nvGrpSpPr>
          <p:cNvPr id="35" name="Group 15"/>
          <p:cNvGrpSpPr/>
          <p:nvPr/>
        </p:nvGrpSpPr>
        <p:grpSpPr>
          <a:xfrm>
            <a:off x="615620" y="1387971"/>
            <a:ext cx="4064951" cy="4473828"/>
            <a:chOff x="937269" y="1398245"/>
            <a:chExt cx="4457057" cy="4905375"/>
          </a:xfrm>
        </p:grpSpPr>
        <p:sp>
          <p:nvSpPr>
            <p:cNvPr id="36" name="Freeform 6"/>
            <p:cNvSpPr>
              <a:spLocks/>
            </p:cNvSpPr>
            <p:nvPr/>
          </p:nvSpPr>
          <p:spPr bwMode="auto">
            <a:xfrm>
              <a:off x="993775" y="3857626"/>
              <a:ext cx="774700" cy="606425"/>
            </a:xfrm>
            <a:custGeom>
              <a:avLst/>
              <a:gdLst>
                <a:gd name="T0" fmla="*/ 1075 w 1463"/>
                <a:gd name="T1" fmla="*/ 1144 h 1144"/>
                <a:gd name="T2" fmla="*/ 1463 w 1463"/>
                <a:gd name="T3" fmla="*/ 0 h 1144"/>
                <a:gd name="T4" fmla="*/ 0 w 1463"/>
                <a:gd name="T5" fmla="*/ 0 h 1144"/>
                <a:gd name="T6" fmla="*/ 1075 w 1463"/>
                <a:gd name="T7" fmla="*/ 1144 h 1144"/>
              </a:gdLst>
              <a:ahLst/>
              <a:cxnLst>
                <a:cxn ang="0">
                  <a:pos x="T0" y="T1"/>
                </a:cxn>
                <a:cxn ang="0">
                  <a:pos x="T2" y="T3"/>
                </a:cxn>
                <a:cxn ang="0">
                  <a:pos x="T4" y="T5"/>
                </a:cxn>
                <a:cxn ang="0">
                  <a:pos x="T6" y="T7"/>
                </a:cxn>
              </a:cxnLst>
              <a:rect l="0" t="0" r="r" b="b"/>
              <a:pathLst>
                <a:path w="1463" h="1144">
                  <a:moveTo>
                    <a:pt x="1075" y="1144"/>
                  </a:moveTo>
                  <a:lnTo>
                    <a:pt x="1463" y="0"/>
                  </a:lnTo>
                  <a:lnTo>
                    <a:pt x="0" y="0"/>
                  </a:lnTo>
                  <a:lnTo>
                    <a:pt x="1075" y="1144"/>
                  </a:lnTo>
                  <a:close/>
                </a:path>
              </a:pathLst>
            </a:custGeom>
            <a:gradFill>
              <a:gsLst>
                <a:gs pos="3000">
                  <a:schemeClr val="accent1">
                    <a:lumMod val="50000"/>
                  </a:schemeClr>
                </a:gs>
                <a:gs pos="100000">
                  <a:schemeClr val="accent1">
                    <a:lumMod val="50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5"/>
            <p:cNvSpPr>
              <a:spLocks/>
            </p:cNvSpPr>
            <p:nvPr/>
          </p:nvSpPr>
          <p:spPr bwMode="auto">
            <a:xfrm>
              <a:off x="937269" y="1398245"/>
              <a:ext cx="4418013" cy="4905375"/>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a:gsLst>
                <a:gs pos="62808">
                  <a:schemeClr val="tx1">
                    <a:lumMod val="50000"/>
                    <a:lumOff val="50000"/>
                    <a:alpha val="64000"/>
                  </a:schemeClr>
                </a:gs>
                <a:gs pos="34000">
                  <a:schemeClr val="tx1">
                    <a:lumMod val="50000"/>
                    <a:lumOff val="50000"/>
                    <a:alpha val="45000"/>
                  </a:schemeClr>
                </a:gs>
                <a:gs pos="0">
                  <a:srgbClr val="DCE1E7"/>
                </a:gs>
                <a:gs pos="82000">
                  <a:srgbClr val="DCE1E7"/>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5"/>
            <p:cNvSpPr>
              <a:spLocks/>
            </p:cNvSpPr>
            <p:nvPr/>
          </p:nvSpPr>
          <p:spPr bwMode="auto">
            <a:xfrm>
              <a:off x="976313" y="1398245"/>
              <a:ext cx="4418013" cy="4905374"/>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flip="none" rotWithShape="1">
              <a:gsLst>
                <a:gs pos="11000">
                  <a:srgbClr val="E5E8ED"/>
                </a:gs>
                <a:gs pos="0">
                  <a:srgbClr val="E6E9EE"/>
                </a:gs>
                <a:gs pos="100000">
                  <a:srgbClr val="E5E8ED"/>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7"/>
            <p:cNvSpPr>
              <a:spLocks/>
            </p:cNvSpPr>
            <p:nvPr/>
          </p:nvSpPr>
          <p:spPr bwMode="auto">
            <a:xfrm>
              <a:off x="993775" y="2255838"/>
              <a:ext cx="2878138" cy="1601788"/>
            </a:xfrm>
            <a:custGeom>
              <a:avLst/>
              <a:gdLst>
                <a:gd name="T0" fmla="*/ 0 w 5438"/>
                <a:gd name="T1" fmla="*/ 3028 h 3028"/>
                <a:gd name="T2" fmla="*/ 1463 w 5438"/>
                <a:gd name="T3" fmla="*/ 3028 h 3028"/>
                <a:gd name="T4" fmla="*/ 4002 w 5438"/>
                <a:gd name="T5" fmla="*/ 3028 h 3028"/>
                <a:gd name="T6" fmla="*/ 5438 w 5438"/>
                <a:gd name="T7" fmla="*/ 1555 h 3028"/>
                <a:gd name="T8" fmla="*/ 4937 w 5438"/>
                <a:gd name="T9" fmla="*/ 0 h 3028"/>
                <a:gd name="T10" fmla="*/ 926 w 5438"/>
                <a:gd name="T11" fmla="*/ 0 h 3028"/>
                <a:gd name="T12" fmla="*/ 0 w 5438"/>
                <a:gd name="T13" fmla="*/ 3028 h 3028"/>
              </a:gdLst>
              <a:ahLst/>
              <a:cxnLst>
                <a:cxn ang="0">
                  <a:pos x="T0" y="T1"/>
                </a:cxn>
                <a:cxn ang="0">
                  <a:pos x="T2" y="T3"/>
                </a:cxn>
                <a:cxn ang="0">
                  <a:pos x="T4" y="T5"/>
                </a:cxn>
                <a:cxn ang="0">
                  <a:pos x="T6" y="T7"/>
                </a:cxn>
                <a:cxn ang="0">
                  <a:pos x="T8" y="T9"/>
                </a:cxn>
                <a:cxn ang="0">
                  <a:pos x="T10" y="T11"/>
                </a:cxn>
                <a:cxn ang="0">
                  <a:pos x="T12" y="T13"/>
                </a:cxn>
              </a:cxnLst>
              <a:rect l="0" t="0" r="r" b="b"/>
              <a:pathLst>
                <a:path w="5438" h="3028">
                  <a:moveTo>
                    <a:pt x="0" y="3028"/>
                  </a:moveTo>
                  <a:lnTo>
                    <a:pt x="1463" y="3028"/>
                  </a:lnTo>
                  <a:lnTo>
                    <a:pt x="4002" y="3028"/>
                  </a:lnTo>
                  <a:lnTo>
                    <a:pt x="5438" y="1555"/>
                  </a:lnTo>
                  <a:lnTo>
                    <a:pt x="4937" y="0"/>
                  </a:lnTo>
                  <a:lnTo>
                    <a:pt x="926" y="0"/>
                  </a:lnTo>
                  <a:lnTo>
                    <a:pt x="0" y="3028"/>
                  </a:lnTo>
                  <a:close/>
                </a:path>
              </a:pathLst>
            </a:custGeom>
            <a:gradFill flip="none" rotWithShape="1">
              <a:gsLst>
                <a:gs pos="3000">
                  <a:schemeClr val="accent1">
                    <a:lumMod val="60000"/>
                    <a:lumOff val="40000"/>
                  </a:schemeClr>
                </a:gs>
                <a:gs pos="100000">
                  <a:schemeClr val="accent1"/>
                </a:gs>
              </a:gsLst>
              <a:lin ang="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42" name="Group 48"/>
          <p:cNvGrpSpPr/>
          <p:nvPr/>
        </p:nvGrpSpPr>
        <p:grpSpPr>
          <a:xfrm>
            <a:off x="3806817" y="1387971"/>
            <a:ext cx="4064951" cy="4473828"/>
            <a:chOff x="937269" y="1398245"/>
            <a:chExt cx="4457057" cy="4905375"/>
          </a:xfrm>
        </p:grpSpPr>
        <p:sp>
          <p:nvSpPr>
            <p:cNvPr id="43" name="Freeform 6"/>
            <p:cNvSpPr>
              <a:spLocks/>
            </p:cNvSpPr>
            <p:nvPr/>
          </p:nvSpPr>
          <p:spPr bwMode="auto">
            <a:xfrm>
              <a:off x="993775" y="3857626"/>
              <a:ext cx="774700" cy="606425"/>
            </a:xfrm>
            <a:custGeom>
              <a:avLst/>
              <a:gdLst>
                <a:gd name="T0" fmla="*/ 1075 w 1463"/>
                <a:gd name="T1" fmla="*/ 1144 h 1144"/>
                <a:gd name="T2" fmla="*/ 1463 w 1463"/>
                <a:gd name="T3" fmla="*/ 0 h 1144"/>
                <a:gd name="T4" fmla="*/ 0 w 1463"/>
                <a:gd name="T5" fmla="*/ 0 h 1144"/>
                <a:gd name="T6" fmla="*/ 1075 w 1463"/>
                <a:gd name="T7" fmla="*/ 1144 h 1144"/>
              </a:gdLst>
              <a:ahLst/>
              <a:cxnLst>
                <a:cxn ang="0">
                  <a:pos x="T0" y="T1"/>
                </a:cxn>
                <a:cxn ang="0">
                  <a:pos x="T2" y="T3"/>
                </a:cxn>
                <a:cxn ang="0">
                  <a:pos x="T4" y="T5"/>
                </a:cxn>
                <a:cxn ang="0">
                  <a:pos x="T6" y="T7"/>
                </a:cxn>
              </a:cxnLst>
              <a:rect l="0" t="0" r="r" b="b"/>
              <a:pathLst>
                <a:path w="1463" h="1144">
                  <a:moveTo>
                    <a:pt x="1075" y="1144"/>
                  </a:moveTo>
                  <a:lnTo>
                    <a:pt x="1463" y="0"/>
                  </a:lnTo>
                  <a:lnTo>
                    <a:pt x="0" y="0"/>
                  </a:lnTo>
                  <a:lnTo>
                    <a:pt x="1075" y="1144"/>
                  </a:lnTo>
                  <a:close/>
                </a:path>
              </a:pathLst>
            </a:custGeom>
            <a:gradFill>
              <a:gsLst>
                <a:gs pos="3000">
                  <a:srgbClr val="67214C"/>
                </a:gs>
                <a:gs pos="100000">
                  <a:srgbClr val="5E1C45"/>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5"/>
            <p:cNvSpPr>
              <a:spLocks/>
            </p:cNvSpPr>
            <p:nvPr/>
          </p:nvSpPr>
          <p:spPr bwMode="auto">
            <a:xfrm>
              <a:off x="937269" y="1398245"/>
              <a:ext cx="4418013" cy="4905375"/>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a:gsLst>
                <a:gs pos="62808">
                  <a:schemeClr val="tx1">
                    <a:lumMod val="50000"/>
                    <a:lumOff val="50000"/>
                    <a:alpha val="64000"/>
                  </a:schemeClr>
                </a:gs>
                <a:gs pos="34000">
                  <a:schemeClr val="tx1">
                    <a:lumMod val="50000"/>
                    <a:lumOff val="50000"/>
                    <a:alpha val="45000"/>
                  </a:schemeClr>
                </a:gs>
                <a:gs pos="0">
                  <a:srgbClr val="DCE1E7"/>
                </a:gs>
                <a:gs pos="82000">
                  <a:srgbClr val="DCE1E7"/>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5"/>
            <p:cNvSpPr>
              <a:spLocks/>
            </p:cNvSpPr>
            <p:nvPr/>
          </p:nvSpPr>
          <p:spPr bwMode="auto">
            <a:xfrm>
              <a:off x="976313" y="1398245"/>
              <a:ext cx="4418013" cy="4905374"/>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flip="none" rotWithShape="1">
              <a:gsLst>
                <a:gs pos="11000">
                  <a:srgbClr val="E5E8ED"/>
                </a:gs>
                <a:gs pos="0">
                  <a:srgbClr val="E6E9EE"/>
                </a:gs>
                <a:gs pos="100000">
                  <a:srgbClr val="E5E8ED"/>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7"/>
            <p:cNvSpPr>
              <a:spLocks/>
            </p:cNvSpPr>
            <p:nvPr/>
          </p:nvSpPr>
          <p:spPr bwMode="auto">
            <a:xfrm>
              <a:off x="993775" y="2255838"/>
              <a:ext cx="2878138" cy="1601788"/>
            </a:xfrm>
            <a:custGeom>
              <a:avLst/>
              <a:gdLst>
                <a:gd name="T0" fmla="*/ 0 w 5438"/>
                <a:gd name="T1" fmla="*/ 3028 h 3028"/>
                <a:gd name="T2" fmla="*/ 1463 w 5438"/>
                <a:gd name="T3" fmla="*/ 3028 h 3028"/>
                <a:gd name="T4" fmla="*/ 4002 w 5438"/>
                <a:gd name="T5" fmla="*/ 3028 h 3028"/>
                <a:gd name="T6" fmla="*/ 5438 w 5438"/>
                <a:gd name="T7" fmla="*/ 1555 h 3028"/>
                <a:gd name="T8" fmla="*/ 4937 w 5438"/>
                <a:gd name="T9" fmla="*/ 0 h 3028"/>
                <a:gd name="T10" fmla="*/ 926 w 5438"/>
                <a:gd name="T11" fmla="*/ 0 h 3028"/>
                <a:gd name="T12" fmla="*/ 0 w 5438"/>
                <a:gd name="T13" fmla="*/ 3028 h 3028"/>
              </a:gdLst>
              <a:ahLst/>
              <a:cxnLst>
                <a:cxn ang="0">
                  <a:pos x="T0" y="T1"/>
                </a:cxn>
                <a:cxn ang="0">
                  <a:pos x="T2" y="T3"/>
                </a:cxn>
                <a:cxn ang="0">
                  <a:pos x="T4" y="T5"/>
                </a:cxn>
                <a:cxn ang="0">
                  <a:pos x="T6" y="T7"/>
                </a:cxn>
                <a:cxn ang="0">
                  <a:pos x="T8" y="T9"/>
                </a:cxn>
                <a:cxn ang="0">
                  <a:pos x="T10" y="T11"/>
                </a:cxn>
                <a:cxn ang="0">
                  <a:pos x="T12" y="T13"/>
                </a:cxn>
              </a:cxnLst>
              <a:rect l="0" t="0" r="r" b="b"/>
              <a:pathLst>
                <a:path w="5438" h="3028">
                  <a:moveTo>
                    <a:pt x="0" y="3028"/>
                  </a:moveTo>
                  <a:lnTo>
                    <a:pt x="1463" y="3028"/>
                  </a:lnTo>
                  <a:lnTo>
                    <a:pt x="4002" y="3028"/>
                  </a:lnTo>
                  <a:lnTo>
                    <a:pt x="5438" y="1555"/>
                  </a:lnTo>
                  <a:lnTo>
                    <a:pt x="4937" y="0"/>
                  </a:lnTo>
                  <a:lnTo>
                    <a:pt x="926" y="0"/>
                  </a:lnTo>
                  <a:lnTo>
                    <a:pt x="0" y="3028"/>
                  </a:lnTo>
                  <a:close/>
                </a:path>
              </a:pathLst>
            </a:custGeom>
            <a:gradFill flip="none" rotWithShape="1">
              <a:gsLst>
                <a:gs pos="40000">
                  <a:schemeClr val="accent2">
                    <a:lumMod val="70000"/>
                    <a:lumOff val="30000"/>
                  </a:schemeClr>
                </a:gs>
                <a:gs pos="87000">
                  <a:schemeClr val="accent2"/>
                </a:gs>
              </a:gsLst>
              <a:lin ang="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48" name="Group 55"/>
          <p:cNvGrpSpPr/>
          <p:nvPr/>
        </p:nvGrpSpPr>
        <p:grpSpPr>
          <a:xfrm>
            <a:off x="6998013" y="1387971"/>
            <a:ext cx="4064951" cy="4473828"/>
            <a:chOff x="937269" y="1398245"/>
            <a:chExt cx="4457057" cy="4905375"/>
          </a:xfrm>
        </p:grpSpPr>
        <p:sp>
          <p:nvSpPr>
            <p:cNvPr id="49" name="Freeform 6"/>
            <p:cNvSpPr>
              <a:spLocks/>
            </p:cNvSpPr>
            <p:nvPr/>
          </p:nvSpPr>
          <p:spPr bwMode="auto">
            <a:xfrm>
              <a:off x="993775" y="3857626"/>
              <a:ext cx="774700" cy="606425"/>
            </a:xfrm>
            <a:custGeom>
              <a:avLst/>
              <a:gdLst>
                <a:gd name="T0" fmla="*/ 1075 w 1463"/>
                <a:gd name="T1" fmla="*/ 1144 h 1144"/>
                <a:gd name="T2" fmla="*/ 1463 w 1463"/>
                <a:gd name="T3" fmla="*/ 0 h 1144"/>
                <a:gd name="T4" fmla="*/ 0 w 1463"/>
                <a:gd name="T5" fmla="*/ 0 h 1144"/>
                <a:gd name="T6" fmla="*/ 1075 w 1463"/>
                <a:gd name="T7" fmla="*/ 1144 h 1144"/>
              </a:gdLst>
              <a:ahLst/>
              <a:cxnLst>
                <a:cxn ang="0">
                  <a:pos x="T0" y="T1"/>
                </a:cxn>
                <a:cxn ang="0">
                  <a:pos x="T2" y="T3"/>
                </a:cxn>
                <a:cxn ang="0">
                  <a:pos x="T4" y="T5"/>
                </a:cxn>
                <a:cxn ang="0">
                  <a:pos x="T6" y="T7"/>
                </a:cxn>
              </a:cxnLst>
              <a:rect l="0" t="0" r="r" b="b"/>
              <a:pathLst>
                <a:path w="1463" h="1144">
                  <a:moveTo>
                    <a:pt x="1075" y="1144"/>
                  </a:moveTo>
                  <a:lnTo>
                    <a:pt x="1463" y="0"/>
                  </a:lnTo>
                  <a:lnTo>
                    <a:pt x="0" y="0"/>
                  </a:lnTo>
                  <a:lnTo>
                    <a:pt x="1075" y="1144"/>
                  </a:lnTo>
                  <a:close/>
                </a:path>
              </a:pathLst>
            </a:custGeom>
            <a:gradFill>
              <a:gsLst>
                <a:gs pos="3000">
                  <a:srgbClr val="463967"/>
                </a:gs>
                <a:gs pos="100000">
                  <a:srgbClr val="423563"/>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5"/>
            <p:cNvSpPr>
              <a:spLocks/>
            </p:cNvSpPr>
            <p:nvPr/>
          </p:nvSpPr>
          <p:spPr bwMode="auto">
            <a:xfrm>
              <a:off x="937269" y="1398245"/>
              <a:ext cx="4418013" cy="4905375"/>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a:gsLst>
                <a:gs pos="62808">
                  <a:schemeClr val="tx1">
                    <a:lumMod val="50000"/>
                    <a:lumOff val="50000"/>
                    <a:alpha val="64000"/>
                  </a:schemeClr>
                </a:gs>
                <a:gs pos="34000">
                  <a:schemeClr val="tx1">
                    <a:lumMod val="50000"/>
                    <a:lumOff val="50000"/>
                    <a:alpha val="45000"/>
                  </a:schemeClr>
                </a:gs>
                <a:gs pos="0">
                  <a:srgbClr val="DCE1E7"/>
                </a:gs>
                <a:gs pos="82000">
                  <a:srgbClr val="DCE1E7"/>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5"/>
            <p:cNvSpPr>
              <a:spLocks/>
            </p:cNvSpPr>
            <p:nvPr/>
          </p:nvSpPr>
          <p:spPr bwMode="auto">
            <a:xfrm>
              <a:off x="976313" y="1398245"/>
              <a:ext cx="4418013" cy="4905374"/>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flip="none" rotWithShape="1">
              <a:gsLst>
                <a:gs pos="11000">
                  <a:srgbClr val="E5E8ED"/>
                </a:gs>
                <a:gs pos="0">
                  <a:srgbClr val="E6E9EE"/>
                </a:gs>
                <a:gs pos="100000">
                  <a:srgbClr val="E5E8ED"/>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7"/>
            <p:cNvSpPr>
              <a:spLocks/>
            </p:cNvSpPr>
            <p:nvPr/>
          </p:nvSpPr>
          <p:spPr bwMode="auto">
            <a:xfrm>
              <a:off x="993775" y="2255838"/>
              <a:ext cx="2878138" cy="1601788"/>
            </a:xfrm>
            <a:custGeom>
              <a:avLst/>
              <a:gdLst>
                <a:gd name="T0" fmla="*/ 0 w 5438"/>
                <a:gd name="T1" fmla="*/ 3028 h 3028"/>
                <a:gd name="T2" fmla="*/ 1463 w 5438"/>
                <a:gd name="T3" fmla="*/ 3028 h 3028"/>
                <a:gd name="T4" fmla="*/ 4002 w 5438"/>
                <a:gd name="T5" fmla="*/ 3028 h 3028"/>
                <a:gd name="T6" fmla="*/ 5438 w 5438"/>
                <a:gd name="T7" fmla="*/ 1555 h 3028"/>
                <a:gd name="T8" fmla="*/ 4937 w 5438"/>
                <a:gd name="T9" fmla="*/ 0 h 3028"/>
                <a:gd name="T10" fmla="*/ 926 w 5438"/>
                <a:gd name="T11" fmla="*/ 0 h 3028"/>
                <a:gd name="T12" fmla="*/ 0 w 5438"/>
                <a:gd name="T13" fmla="*/ 3028 h 3028"/>
              </a:gdLst>
              <a:ahLst/>
              <a:cxnLst>
                <a:cxn ang="0">
                  <a:pos x="T0" y="T1"/>
                </a:cxn>
                <a:cxn ang="0">
                  <a:pos x="T2" y="T3"/>
                </a:cxn>
                <a:cxn ang="0">
                  <a:pos x="T4" y="T5"/>
                </a:cxn>
                <a:cxn ang="0">
                  <a:pos x="T6" y="T7"/>
                </a:cxn>
                <a:cxn ang="0">
                  <a:pos x="T8" y="T9"/>
                </a:cxn>
                <a:cxn ang="0">
                  <a:pos x="T10" y="T11"/>
                </a:cxn>
                <a:cxn ang="0">
                  <a:pos x="T12" y="T13"/>
                </a:cxn>
              </a:cxnLst>
              <a:rect l="0" t="0" r="r" b="b"/>
              <a:pathLst>
                <a:path w="5438" h="3028">
                  <a:moveTo>
                    <a:pt x="0" y="3028"/>
                  </a:moveTo>
                  <a:lnTo>
                    <a:pt x="1463" y="3028"/>
                  </a:lnTo>
                  <a:lnTo>
                    <a:pt x="4002" y="3028"/>
                  </a:lnTo>
                  <a:lnTo>
                    <a:pt x="5438" y="1555"/>
                  </a:lnTo>
                  <a:lnTo>
                    <a:pt x="4937" y="0"/>
                  </a:lnTo>
                  <a:lnTo>
                    <a:pt x="926" y="0"/>
                  </a:lnTo>
                  <a:lnTo>
                    <a:pt x="0" y="3028"/>
                  </a:lnTo>
                  <a:close/>
                </a:path>
              </a:pathLst>
            </a:custGeom>
            <a:gradFill flip="none" rotWithShape="1">
              <a:gsLst>
                <a:gs pos="40000">
                  <a:schemeClr val="accent3">
                    <a:lumMod val="75000"/>
                    <a:lumOff val="25000"/>
                  </a:schemeClr>
                </a:gs>
                <a:gs pos="87000">
                  <a:schemeClr val="accent3"/>
                </a:gs>
              </a:gsLst>
              <a:lin ang="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5" name="TextBox 62">
            <a:extLst>
              <a:ext uri="{FF2B5EF4-FFF2-40B4-BE49-F238E27FC236}">
                <a16:creationId xmlns="" xmlns:a16="http://schemas.microsoft.com/office/drawing/2014/main" id="{15220FA3-AF51-456B-9C47-646C1B832C62}"/>
              </a:ext>
            </a:extLst>
          </p:cNvPr>
          <p:cNvSpPr txBox="1">
            <a:spLocks/>
          </p:cNvSpPr>
          <p:nvPr/>
        </p:nvSpPr>
        <p:spPr>
          <a:xfrm>
            <a:off x="1141430" y="4216815"/>
            <a:ext cx="2364546" cy="1384995"/>
          </a:xfrm>
          <a:prstGeom prst="rect">
            <a:avLst/>
          </a:prstGeom>
          <a:noFill/>
        </p:spPr>
        <p:txBody>
          <a:bodyPr wrap="square" rtlCol="0" anchor="b">
            <a:spAutoFit/>
          </a:bodyPr>
          <a:lstStyle/>
          <a:p>
            <a:r>
              <a:rPr lang="es-EC" sz="1400" b="1" kern="0" dirty="0" smtClean="0">
                <a:solidFill>
                  <a:schemeClr val="tx1">
                    <a:lumMod val="75000"/>
                    <a:lumOff val="25000"/>
                  </a:schemeClr>
                </a:solidFill>
                <a:latin typeface="Arial" pitchFamily="34" charset="0"/>
                <a:cs typeface="Arial" pitchFamily="34" charset="0"/>
              </a:rPr>
              <a:t>Documentar </a:t>
            </a:r>
            <a:r>
              <a:rPr lang="es-EC" sz="1400" b="1" kern="0" dirty="0">
                <a:solidFill>
                  <a:schemeClr val="tx1">
                    <a:lumMod val="75000"/>
                    <a:lumOff val="25000"/>
                  </a:schemeClr>
                </a:solidFill>
                <a:latin typeface="Arial" pitchFamily="34" charset="0"/>
                <a:cs typeface="Arial" pitchFamily="34" charset="0"/>
              </a:rPr>
              <a:t>la estructura organizativa y procesos que actualmente se manejan en la Dirección de Gestión Tecnológica del MINTEL.</a:t>
            </a:r>
            <a:endParaRPr lang="en-US" sz="1400" b="1" kern="0" dirty="0">
              <a:solidFill>
                <a:schemeClr val="tx1">
                  <a:lumMod val="75000"/>
                  <a:lumOff val="25000"/>
                </a:schemeClr>
              </a:solidFill>
              <a:latin typeface="Arial" pitchFamily="34" charset="0"/>
              <a:cs typeface="Arial" pitchFamily="34" charset="0"/>
            </a:endParaRPr>
          </a:p>
        </p:txBody>
      </p:sp>
      <p:sp>
        <p:nvSpPr>
          <p:cNvPr id="57" name="TextBox 65">
            <a:extLst>
              <a:ext uri="{FF2B5EF4-FFF2-40B4-BE49-F238E27FC236}">
                <a16:creationId xmlns="" xmlns:a16="http://schemas.microsoft.com/office/drawing/2014/main" id="{15220FA3-AF51-456B-9C47-646C1B832C62}"/>
              </a:ext>
            </a:extLst>
          </p:cNvPr>
          <p:cNvSpPr txBox="1">
            <a:spLocks/>
          </p:cNvSpPr>
          <p:nvPr/>
        </p:nvSpPr>
        <p:spPr>
          <a:xfrm>
            <a:off x="4222204" y="4509120"/>
            <a:ext cx="2631793" cy="954107"/>
          </a:xfrm>
          <a:prstGeom prst="rect">
            <a:avLst/>
          </a:prstGeom>
          <a:noFill/>
        </p:spPr>
        <p:txBody>
          <a:bodyPr wrap="square" rtlCol="0" anchor="b">
            <a:spAutoFit/>
          </a:bodyPr>
          <a:lstStyle/>
          <a:p>
            <a:r>
              <a:rPr lang="es-EC" sz="1400" b="1" kern="0" dirty="0" smtClean="0">
                <a:solidFill>
                  <a:schemeClr val="tx1">
                    <a:lumMod val="75000"/>
                    <a:lumOff val="25000"/>
                  </a:schemeClr>
                </a:solidFill>
                <a:latin typeface="Arial" pitchFamily="34" charset="0"/>
                <a:cs typeface="Arial" pitchFamily="34" charset="0"/>
              </a:rPr>
              <a:t>Analizar </a:t>
            </a:r>
            <a:r>
              <a:rPr lang="es-EC" sz="1400" b="1" kern="0" dirty="0">
                <a:solidFill>
                  <a:schemeClr val="tx1">
                    <a:lumMod val="75000"/>
                    <a:lumOff val="25000"/>
                  </a:schemeClr>
                </a:solidFill>
                <a:latin typeface="Arial" pitchFamily="34" charset="0"/>
                <a:cs typeface="Arial" pitchFamily="34" charset="0"/>
              </a:rPr>
              <a:t>para determinar y documentar los Niveles de </a:t>
            </a:r>
            <a:r>
              <a:rPr lang="es-EC" sz="1400" b="1" kern="0" dirty="0" smtClean="0">
                <a:solidFill>
                  <a:schemeClr val="tx1">
                    <a:lumMod val="75000"/>
                    <a:lumOff val="25000"/>
                  </a:schemeClr>
                </a:solidFill>
                <a:latin typeface="Arial" pitchFamily="34" charset="0"/>
                <a:cs typeface="Arial" pitchFamily="34" charset="0"/>
              </a:rPr>
              <a:t>Calidad de </a:t>
            </a:r>
            <a:r>
              <a:rPr lang="es-EC" sz="1400" b="1" kern="0" dirty="0">
                <a:solidFill>
                  <a:schemeClr val="tx1">
                    <a:lumMod val="75000"/>
                    <a:lumOff val="25000"/>
                  </a:schemeClr>
                </a:solidFill>
                <a:latin typeface="Arial" pitchFamily="34" charset="0"/>
                <a:cs typeface="Arial" pitchFamily="34" charset="0"/>
              </a:rPr>
              <a:t>los procesos en cada dominio de COBIT 5.</a:t>
            </a:r>
            <a:endParaRPr lang="en-US" sz="1400" b="1" kern="0" dirty="0">
              <a:solidFill>
                <a:schemeClr val="tx1">
                  <a:lumMod val="75000"/>
                  <a:lumOff val="25000"/>
                </a:schemeClr>
              </a:solidFill>
              <a:latin typeface="Arial" pitchFamily="34" charset="0"/>
              <a:cs typeface="Arial" pitchFamily="34" charset="0"/>
            </a:endParaRPr>
          </a:p>
        </p:txBody>
      </p:sp>
      <p:sp>
        <p:nvSpPr>
          <p:cNvPr id="59" name="TextBox 68">
            <a:extLst>
              <a:ext uri="{FF2B5EF4-FFF2-40B4-BE49-F238E27FC236}">
                <a16:creationId xmlns="" xmlns:a16="http://schemas.microsoft.com/office/drawing/2014/main" id="{15220FA3-AF51-456B-9C47-646C1B832C62}"/>
              </a:ext>
            </a:extLst>
          </p:cNvPr>
          <p:cNvSpPr txBox="1">
            <a:spLocks/>
          </p:cNvSpPr>
          <p:nvPr/>
        </p:nvSpPr>
        <p:spPr>
          <a:xfrm>
            <a:off x="7462564" y="4365104"/>
            <a:ext cx="2458121" cy="1169551"/>
          </a:xfrm>
          <a:prstGeom prst="rect">
            <a:avLst/>
          </a:prstGeom>
          <a:noFill/>
        </p:spPr>
        <p:txBody>
          <a:bodyPr wrap="square" rtlCol="0" anchor="b">
            <a:spAutoFit/>
          </a:bodyPr>
          <a:lstStyle/>
          <a:p>
            <a:r>
              <a:rPr lang="es-EC" sz="1400" b="1" kern="0" dirty="0" smtClean="0">
                <a:solidFill>
                  <a:schemeClr val="tx1">
                    <a:lumMod val="75000"/>
                    <a:lumOff val="25000"/>
                  </a:schemeClr>
                </a:solidFill>
                <a:latin typeface="Arial" pitchFamily="34" charset="0"/>
                <a:cs typeface="Arial" pitchFamily="34" charset="0"/>
              </a:rPr>
              <a:t>Documentar </a:t>
            </a:r>
            <a:r>
              <a:rPr lang="es-EC" sz="1400" b="1" kern="0" dirty="0">
                <a:solidFill>
                  <a:schemeClr val="tx1">
                    <a:lumMod val="75000"/>
                    <a:lumOff val="25000"/>
                  </a:schemeClr>
                </a:solidFill>
                <a:latin typeface="Arial" pitchFamily="34" charset="0"/>
                <a:cs typeface="Arial" pitchFamily="34" charset="0"/>
              </a:rPr>
              <a:t>los procesos definidos en el modelo organizacional de Gobierno y Gestión de TI alineado con COBIT 5.</a:t>
            </a:r>
            <a:endParaRPr lang="en-US" sz="1400" b="1" kern="0" dirty="0">
              <a:solidFill>
                <a:schemeClr val="tx1">
                  <a:lumMod val="75000"/>
                  <a:lumOff val="25000"/>
                </a:schemeClr>
              </a:solidFill>
              <a:latin typeface="Arial" pitchFamily="34" charset="0"/>
              <a:cs typeface="Arial" pitchFamily="34" charset="0"/>
            </a:endParaRPr>
          </a:p>
        </p:txBody>
      </p:sp>
      <p:sp>
        <p:nvSpPr>
          <p:cNvPr id="60" name="TextBox 37">
            <a:extLst>
              <a:ext uri="{FF2B5EF4-FFF2-40B4-BE49-F238E27FC236}">
                <a16:creationId xmlns="" xmlns:a16="http://schemas.microsoft.com/office/drawing/2014/main" id="{15220FA3-AF51-456B-9C47-646C1B832C62}"/>
              </a:ext>
            </a:extLst>
          </p:cNvPr>
          <p:cNvSpPr txBox="1"/>
          <p:nvPr/>
        </p:nvSpPr>
        <p:spPr>
          <a:xfrm rot="156748">
            <a:off x="1315855" y="2050462"/>
            <a:ext cx="1560173" cy="1538883"/>
          </a:xfrm>
          <a:prstGeom prst="rect">
            <a:avLst/>
          </a:prstGeom>
          <a:noFill/>
          <a:effectLst>
            <a:reflection blurRad="6350" stA="52000" endA="300" endPos="35000" dir="5400000" sy="-100000" algn="bl" rotWithShape="0"/>
          </a:effectLst>
          <a:scene3d>
            <a:camera prst="orthographicFront">
              <a:rot lat="3000000" lon="0" rev="21299999"/>
            </a:camera>
            <a:lightRig rig="threePt" dir="t"/>
          </a:scene3d>
        </p:spPr>
        <p:txBody>
          <a:bodyPr wrap="square" lIns="0" tIns="0" rIns="0" bIns="0" rtlCol="0" anchor="b" anchorCtr="0">
            <a:spAutoFit/>
            <a:scene3d>
              <a:camera prst="perspectiveRelaxed"/>
              <a:lightRig rig="threePt" dir="t"/>
            </a:scene3d>
          </a:bodyPr>
          <a:lstStyle/>
          <a:p>
            <a:pPr algn="ctr"/>
            <a:r>
              <a:rPr lang="en-US" sz="10000" kern="0" dirty="0">
                <a:solidFill>
                  <a:schemeClr val="bg1"/>
                </a:solidFill>
                <a:latin typeface="Arial" pitchFamily="34" charset="0"/>
                <a:cs typeface="Arial" pitchFamily="34" charset="0"/>
              </a:rPr>
              <a:t>1</a:t>
            </a:r>
          </a:p>
        </p:txBody>
      </p:sp>
      <p:sp>
        <p:nvSpPr>
          <p:cNvPr id="62" name="TextBox 75">
            <a:extLst>
              <a:ext uri="{FF2B5EF4-FFF2-40B4-BE49-F238E27FC236}">
                <a16:creationId xmlns="" xmlns:a16="http://schemas.microsoft.com/office/drawing/2014/main" id="{15220FA3-AF51-456B-9C47-646C1B832C62}"/>
              </a:ext>
            </a:extLst>
          </p:cNvPr>
          <p:cNvSpPr txBox="1"/>
          <p:nvPr/>
        </p:nvSpPr>
        <p:spPr>
          <a:xfrm>
            <a:off x="4640133" y="2050461"/>
            <a:ext cx="1560173" cy="1538883"/>
          </a:xfrm>
          <a:prstGeom prst="rect">
            <a:avLst/>
          </a:prstGeom>
          <a:noFill/>
          <a:effectLst>
            <a:reflection blurRad="6350" stA="52000" endA="300" endPos="35000" dir="5400000" sy="-100000" algn="bl" rotWithShape="0"/>
          </a:effectLst>
          <a:scene3d>
            <a:camera prst="orthographicFront">
              <a:rot lat="3000000" lon="0" rev="21593999"/>
            </a:camera>
            <a:lightRig rig="threePt" dir="t"/>
          </a:scene3d>
        </p:spPr>
        <p:txBody>
          <a:bodyPr wrap="square" lIns="0" tIns="0" rIns="0" bIns="0" rtlCol="0" anchor="b" anchorCtr="0">
            <a:spAutoFit/>
            <a:scene3d>
              <a:camera prst="perspectiveRelaxed"/>
              <a:lightRig rig="threePt" dir="t"/>
            </a:scene3d>
          </a:bodyPr>
          <a:lstStyle/>
          <a:p>
            <a:pPr algn="ctr"/>
            <a:r>
              <a:rPr lang="en-US" sz="10000" kern="0" dirty="0">
                <a:solidFill>
                  <a:schemeClr val="bg1"/>
                </a:solidFill>
                <a:latin typeface="Arial" pitchFamily="34" charset="0"/>
                <a:cs typeface="Arial" pitchFamily="34" charset="0"/>
              </a:rPr>
              <a:t>2</a:t>
            </a:r>
          </a:p>
        </p:txBody>
      </p:sp>
      <p:sp>
        <p:nvSpPr>
          <p:cNvPr id="64" name="TextBox 77">
            <a:extLst>
              <a:ext uri="{FF2B5EF4-FFF2-40B4-BE49-F238E27FC236}">
                <a16:creationId xmlns="" xmlns:a16="http://schemas.microsoft.com/office/drawing/2014/main" id="{15220FA3-AF51-456B-9C47-646C1B832C62}"/>
              </a:ext>
            </a:extLst>
          </p:cNvPr>
          <p:cNvSpPr txBox="1"/>
          <p:nvPr/>
        </p:nvSpPr>
        <p:spPr>
          <a:xfrm>
            <a:off x="7795720" y="2050461"/>
            <a:ext cx="1560173" cy="1538883"/>
          </a:xfrm>
          <a:prstGeom prst="rect">
            <a:avLst/>
          </a:prstGeom>
          <a:noFill/>
          <a:effectLst>
            <a:reflection blurRad="6350" stA="52000" endA="300" endPos="35000" dir="5400000" sy="-100000" algn="bl" rotWithShape="0"/>
          </a:effectLst>
          <a:scene3d>
            <a:camera prst="orthographicFront">
              <a:rot lat="3000000" lon="0" rev="21593999"/>
            </a:camera>
            <a:lightRig rig="threePt" dir="t"/>
          </a:scene3d>
        </p:spPr>
        <p:txBody>
          <a:bodyPr wrap="square" lIns="0" tIns="0" rIns="0" bIns="0" rtlCol="0" anchor="b" anchorCtr="0">
            <a:spAutoFit/>
            <a:scene3d>
              <a:camera prst="perspectiveRelaxed"/>
              <a:lightRig rig="threePt" dir="t"/>
            </a:scene3d>
          </a:bodyPr>
          <a:lstStyle/>
          <a:p>
            <a:pPr algn="ctr"/>
            <a:r>
              <a:rPr lang="en-US" sz="10000" kern="0" dirty="0">
                <a:solidFill>
                  <a:schemeClr val="bg1"/>
                </a:solidFill>
                <a:latin typeface="Arial" pitchFamily="34" charset="0"/>
                <a:cs typeface="Arial" pitchFamily="34" charset="0"/>
              </a:rPr>
              <a:t>3</a:t>
            </a:r>
          </a:p>
        </p:txBody>
      </p:sp>
      <p:grpSp>
        <p:nvGrpSpPr>
          <p:cNvPr id="6" name="5 Grupo"/>
          <p:cNvGrpSpPr/>
          <p:nvPr/>
        </p:nvGrpSpPr>
        <p:grpSpPr>
          <a:xfrm>
            <a:off x="5059016" y="5797896"/>
            <a:ext cx="722405" cy="485682"/>
            <a:chOff x="8631121" y="5381316"/>
            <a:chExt cx="722405" cy="485682"/>
          </a:xfrm>
        </p:grpSpPr>
        <p:cxnSp>
          <p:nvCxnSpPr>
            <p:cNvPr id="53" name="Straight Connector 56"/>
            <p:cNvCxnSpPr/>
            <p:nvPr/>
          </p:nvCxnSpPr>
          <p:spPr>
            <a:xfrm>
              <a:off x="8631121" y="5866998"/>
              <a:ext cx="722405"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6" name="Graphic 5" descr="Research">
              <a:extLst>
                <a:ext uri="{FF2B5EF4-FFF2-40B4-BE49-F238E27FC236}">
                  <a16:creationId xmlns="" xmlns:a16="http://schemas.microsoft.com/office/drawing/2014/main" id="{958FF04C-FE02-4A66-90FD-A274734F9DA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764436" y="5381316"/>
              <a:ext cx="455774" cy="455774"/>
            </a:xfrm>
            <a:prstGeom prst="rect">
              <a:avLst/>
            </a:prstGeom>
          </p:spPr>
        </p:pic>
      </p:grpSp>
      <p:grpSp>
        <p:nvGrpSpPr>
          <p:cNvPr id="5" name="4 Grupo"/>
          <p:cNvGrpSpPr/>
          <p:nvPr/>
        </p:nvGrpSpPr>
        <p:grpSpPr>
          <a:xfrm>
            <a:off x="1662275" y="5861799"/>
            <a:ext cx="722405" cy="467244"/>
            <a:chOff x="2203655" y="5986092"/>
            <a:chExt cx="722405" cy="467244"/>
          </a:xfrm>
        </p:grpSpPr>
        <p:cxnSp>
          <p:nvCxnSpPr>
            <p:cNvPr id="41" name="Straight Connector 17"/>
            <p:cNvCxnSpPr/>
            <p:nvPr/>
          </p:nvCxnSpPr>
          <p:spPr>
            <a:xfrm>
              <a:off x="2203655" y="6453336"/>
              <a:ext cx="7224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7" name="Graphic 10" descr="Gears">
              <a:extLst>
                <a:ext uri="{FF2B5EF4-FFF2-40B4-BE49-F238E27FC236}">
                  <a16:creationId xmlns="" xmlns:a16="http://schemas.microsoft.com/office/drawing/2014/main" id="{F03903DB-A0F6-4052-940B-0C0B9AFA8AC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302141" y="5986092"/>
              <a:ext cx="467244" cy="467244"/>
            </a:xfrm>
            <a:prstGeom prst="rect">
              <a:avLst/>
            </a:prstGeom>
          </p:spPr>
        </p:pic>
      </p:grpSp>
      <p:grpSp>
        <p:nvGrpSpPr>
          <p:cNvPr id="7" name="6 Grupo"/>
          <p:cNvGrpSpPr/>
          <p:nvPr/>
        </p:nvGrpSpPr>
        <p:grpSpPr>
          <a:xfrm>
            <a:off x="8197361" y="5837090"/>
            <a:ext cx="722405" cy="491633"/>
            <a:chOff x="7836159" y="5813723"/>
            <a:chExt cx="722405" cy="491633"/>
          </a:xfrm>
        </p:grpSpPr>
        <p:cxnSp>
          <p:nvCxnSpPr>
            <p:cNvPr id="47" name="Straight Connector 49"/>
            <p:cNvCxnSpPr/>
            <p:nvPr/>
          </p:nvCxnSpPr>
          <p:spPr>
            <a:xfrm>
              <a:off x="7836159" y="6305356"/>
              <a:ext cx="72240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8" name="Graphic 45" descr="Head with gears">
              <a:extLst>
                <a:ext uri="{FF2B5EF4-FFF2-40B4-BE49-F238E27FC236}">
                  <a16:creationId xmlns="" xmlns:a16="http://schemas.microsoft.com/office/drawing/2014/main" id="{F7AC803D-7713-4FEC-9498-716792715AE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985301" y="5813723"/>
              <a:ext cx="424120" cy="424120"/>
            </a:xfrm>
            <a:prstGeom prst="rect">
              <a:avLst/>
            </a:prstGeom>
          </p:spPr>
        </p:pic>
      </p:grpSp>
    </p:spTree>
    <p:extLst>
      <p:ext uri="{BB962C8B-B14F-4D97-AF65-F5344CB8AC3E}">
        <p14:creationId xmlns:p14="http://schemas.microsoft.com/office/powerpoint/2010/main" val="2889088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302"/>
          <p:cNvGrpSpPr/>
          <p:nvPr/>
        </p:nvGrpSpPr>
        <p:grpSpPr>
          <a:xfrm>
            <a:off x="1946595" y="1291867"/>
            <a:ext cx="9993313" cy="1031572"/>
            <a:chOff x="2513012" y="3728933"/>
            <a:chExt cx="6705600" cy="753438"/>
          </a:xfrm>
        </p:grpSpPr>
        <p:sp>
          <p:nvSpPr>
            <p:cNvPr id="123" name="Rounded Rectangle 304"/>
            <p:cNvSpPr/>
            <p:nvPr/>
          </p:nvSpPr>
          <p:spPr>
            <a:xfrm>
              <a:off x="2513012" y="3728933"/>
              <a:ext cx="6705600" cy="753438"/>
            </a:xfrm>
            <a:prstGeom prst="roundRect">
              <a:avLst>
                <a:gd name="adj" fmla="val 15417"/>
              </a:avLst>
            </a:prstGeom>
            <a:solidFill>
              <a:schemeClr val="bg1">
                <a:lumMod val="8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124" name="Rounded Rectangle 305"/>
            <p:cNvSpPr/>
            <p:nvPr/>
          </p:nvSpPr>
          <p:spPr>
            <a:xfrm>
              <a:off x="2551112" y="3769015"/>
              <a:ext cx="6629400" cy="673274"/>
            </a:xfrm>
            <a:prstGeom prst="roundRect">
              <a:avLst>
                <a:gd name="adj" fmla="val 15417"/>
              </a:avLst>
            </a:prstGeom>
            <a:solidFill>
              <a:schemeClr val="bg1">
                <a:lumMod val="8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125" name="Rounded Rectangle 306"/>
            <p:cNvSpPr/>
            <p:nvPr/>
          </p:nvSpPr>
          <p:spPr>
            <a:xfrm>
              <a:off x="2589212" y="3817819"/>
              <a:ext cx="6553200" cy="575666"/>
            </a:xfrm>
            <a:prstGeom prst="roundRect">
              <a:avLst>
                <a:gd name="adj" fmla="val 15417"/>
              </a:avLst>
            </a:prstGeom>
            <a:solidFill>
              <a:schemeClr val="bg1">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25" name="Rounded Rectangle 303"/>
          <p:cNvSpPr/>
          <p:nvPr/>
        </p:nvSpPr>
        <p:spPr>
          <a:xfrm>
            <a:off x="1642488" y="1158446"/>
            <a:ext cx="10240639" cy="1043294"/>
          </a:xfrm>
          <a:prstGeom prst="roundRect">
            <a:avLst>
              <a:gd name="adj" fmla="val 154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26" name="Freeform 301"/>
          <p:cNvSpPr>
            <a:spLocks/>
          </p:cNvSpPr>
          <p:nvPr/>
        </p:nvSpPr>
        <p:spPr bwMode="auto">
          <a:xfrm>
            <a:off x="916012" y="1549108"/>
            <a:ext cx="827846" cy="648212"/>
          </a:xfrm>
          <a:custGeom>
            <a:avLst/>
            <a:gdLst>
              <a:gd name="T0" fmla="*/ 163 w 163"/>
              <a:gd name="T1" fmla="*/ 1 h 98"/>
              <a:gd name="T2" fmla="*/ 148 w 163"/>
              <a:gd name="T3" fmla="*/ 0 h 98"/>
              <a:gd name="T4" fmla="*/ 0 w 163"/>
              <a:gd name="T5" fmla="*/ 98 h 98"/>
              <a:gd name="T6" fmla="*/ 134 w 163"/>
              <a:gd name="T7" fmla="*/ 26 h 98"/>
              <a:gd name="T8" fmla="*/ 163 w 163"/>
              <a:gd name="T9" fmla="*/ 29 h 98"/>
              <a:gd name="T10" fmla="*/ 163 w 163"/>
              <a:gd name="T11" fmla="*/ 1 h 98"/>
            </a:gdLst>
            <a:ahLst/>
            <a:cxnLst>
              <a:cxn ang="0">
                <a:pos x="T0" y="T1"/>
              </a:cxn>
              <a:cxn ang="0">
                <a:pos x="T2" y="T3"/>
              </a:cxn>
              <a:cxn ang="0">
                <a:pos x="T4" y="T5"/>
              </a:cxn>
              <a:cxn ang="0">
                <a:pos x="T6" y="T7"/>
              </a:cxn>
              <a:cxn ang="0">
                <a:pos x="T8" y="T9"/>
              </a:cxn>
              <a:cxn ang="0">
                <a:pos x="T10" y="T11"/>
              </a:cxn>
            </a:cxnLst>
            <a:rect l="0" t="0" r="r" b="b"/>
            <a:pathLst>
              <a:path w="163" h="98">
                <a:moveTo>
                  <a:pt x="163" y="1"/>
                </a:moveTo>
                <a:cubicBezTo>
                  <a:pt x="158" y="1"/>
                  <a:pt x="153" y="0"/>
                  <a:pt x="148" y="0"/>
                </a:cubicBezTo>
                <a:cubicBezTo>
                  <a:pt x="81" y="0"/>
                  <a:pt x="24" y="41"/>
                  <a:pt x="0" y="98"/>
                </a:cubicBezTo>
                <a:cubicBezTo>
                  <a:pt x="29" y="55"/>
                  <a:pt x="78" y="26"/>
                  <a:pt x="134" y="26"/>
                </a:cubicBezTo>
                <a:cubicBezTo>
                  <a:pt x="144" y="26"/>
                  <a:pt x="154" y="27"/>
                  <a:pt x="163" y="29"/>
                </a:cubicBezTo>
                <a:lnTo>
                  <a:pt x="163" y="1"/>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31" name="TextBox 141"/>
          <p:cNvSpPr txBox="1"/>
          <p:nvPr/>
        </p:nvSpPr>
        <p:spPr>
          <a:xfrm>
            <a:off x="1891423" y="1180724"/>
            <a:ext cx="9934923" cy="1015663"/>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s-EC" sz="2000" dirty="0">
                <a:solidFill>
                  <a:schemeClr val="bg1"/>
                </a:solidFill>
                <a:latin typeface="Arial" panose="020B0604020202020204" pitchFamily="34" charset="0"/>
                <a:cs typeface="Arial" panose="020B0604020202020204" pitchFamily="34" charset="0"/>
              </a:rPr>
              <a:t>Las mejores prácticas que recomienda Cobit 5 son utilizadas por el área de TI, para aplicar un modelo integrado que considere la organización de punta a punta y permitiendo separar gobierno de gestión.</a:t>
            </a:r>
          </a:p>
        </p:txBody>
      </p:sp>
      <p:grpSp>
        <p:nvGrpSpPr>
          <p:cNvPr id="56" name="Group 170"/>
          <p:cNvGrpSpPr/>
          <p:nvPr/>
        </p:nvGrpSpPr>
        <p:grpSpPr>
          <a:xfrm>
            <a:off x="6246608" y="3887846"/>
            <a:ext cx="338730" cy="221845"/>
            <a:chOff x="7199313" y="5546725"/>
            <a:chExt cx="450850" cy="295276"/>
          </a:xfrm>
          <a:solidFill>
            <a:schemeClr val="bg1"/>
          </a:solidFill>
        </p:grpSpPr>
        <p:sp>
          <p:nvSpPr>
            <p:cNvPr id="103" name="Freeform 25"/>
            <p:cNvSpPr>
              <a:spLocks/>
            </p:cNvSpPr>
            <p:nvPr/>
          </p:nvSpPr>
          <p:spPr bwMode="auto">
            <a:xfrm>
              <a:off x="7232651" y="5546725"/>
              <a:ext cx="300038" cy="188913"/>
            </a:xfrm>
            <a:custGeom>
              <a:avLst/>
              <a:gdLst>
                <a:gd name="T0" fmla="*/ 4 w 80"/>
                <a:gd name="T1" fmla="*/ 29 h 50"/>
                <a:gd name="T2" fmla="*/ 22 w 80"/>
                <a:gd name="T3" fmla="*/ 13 h 50"/>
                <a:gd name="T4" fmla="*/ 23 w 80"/>
                <a:gd name="T5" fmla="*/ 13 h 50"/>
                <a:gd name="T6" fmla="*/ 26 w 80"/>
                <a:gd name="T7" fmla="*/ 11 h 50"/>
                <a:gd name="T8" fmla="*/ 40 w 80"/>
                <a:gd name="T9" fmla="*/ 0 h 50"/>
                <a:gd name="T10" fmla="*/ 53 w 80"/>
                <a:gd name="T11" fmla="*/ 8 h 50"/>
                <a:gd name="T12" fmla="*/ 56 w 80"/>
                <a:gd name="T13" fmla="*/ 7 h 50"/>
                <a:gd name="T14" fmla="*/ 64 w 80"/>
                <a:gd name="T15" fmla="*/ 14 h 50"/>
                <a:gd name="T16" fmla="*/ 65 w 80"/>
                <a:gd name="T17" fmla="*/ 14 h 50"/>
                <a:gd name="T18" fmla="*/ 80 w 80"/>
                <a:gd name="T19" fmla="*/ 29 h 50"/>
                <a:gd name="T20" fmla="*/ 65 w 80"/>
                <a:gd name="T21" fmla="*/ 43 h 50"/>
                <a:gd name="T22" fmla="*/ 60 w 80"/>
                <a:gd name="T23" fmla="*/ 42 h 50"/>
                <a:gd name="T24" fmla="*/ 52 w 80"/>
                <a:gd name="T25" fmla="*/ 46 h 50"/>
                <a:gd name="T26" fmla="*/ 47 w 80"/>
                <a:gd name="T27" fmla="*/ 44 h 50"/>
                <a:gd name="T28" fmla="*/ 37 w 80"/>
                <a:gd name="T29" fmla="*/ 50 h 50"/>
                <a:gd name="T30" fmla="*/ 29 w 80"/>
                <a:gd name="T31" fmla="*/ 48 h 50"/>
                <a:gd name="T32" fmla="*/ 22 w 80"/>
                <a:gd name="T33" fmla="*/ 49 h 50"/>
                <a:gd name="T34" fmla="*/ 11 w 80"/>
                <a:gd name="T35" fmla="*/ 45 h 50"/>
                <a:gd name="T36" fmla="*/ 9 w 80"/>
                <a:gd name="T37" fmla="*/ 46 h 50"/>
                <a:gd name="T38" fmla="*/ 0 w 80"/>
                <a:gd name="T39" fmla="*/ 36 h 50"/>
                <a:gd name="T40" fmla="*/ 4 w 80"/>
                <a:gd name="T41"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50">
                  <a:moveTo>
                    <a:pt x="4" y="29"/>
                  </a:moveTo>
                  <a:cubicBezTo>
                    <a:pt x="5" y="20"/>
                    <a:pt x="13" y="13"/>
                    <a:pt x="22" y="13"/>
                  </a:cubicBezTo>
                  <a:cubicBezTo>
                    <a:pt x="22" y="13"/>
                    <a:pt x="22" y="13"/>
                    <a:pt x="23" y="13"/>
                  </a:cubicBezTo>
                  <a:cubicBezTo>
                    <a:pt x="24" y="12"/>
                    <a:pt x="25" y="11"/>
                    <a:pt x="26" y="11"/>
                  </a:cubicBezTo>
                  <a:cubicBezTo>
                    <a:pt x="28" y="5"/>
                    <a:pt x="34" y="0"/>
                    <a:pt x="40" y="0"/>
                  </a:cubicBezTo>
                  <a:cubicBezTo>
                    <a:pt x="45" y="0"/>
                    <a:pt x="50" y="3"/>
                    <a:pt x="53" y="8"/>
                  </a:cubicBezTo>
                  <a:cubicBezTo>
                    <a:pt x="54" y="8"/>
                    <a:pt x="55" y="7"/>
                    <a:pt x="56" y="7"/>
                  </a:cubicBezTo>
                  <a:cubicBezTo>
                    <a:pt x="60" y="7"/>
                    <a:pt x="63" y="10"/>
                    <a:pt x="64" y="14"/>
                  </a:cubicBezTo>
                  <a:cubicBezTo>
                    <a:pt x="65" y="14"/>
                    <a:pt x="65" y="14"/>
                    <a:pt x="65" y="14"/>
                  </a:cubicBezTo>
                  <a:cubicBezTo>
                    <a:pt x="73" y="14"/>
                    <a:pt x="80" y="21"/>
                    <a:pt x="80" y="29"/>
                  </a:cubicBezTo>
                  <a:cubicBezTo>
                    <a:pt x="80" y="37"/>
                    <a:pt x="73" y="43"/>
                    <a:pt x="65" y="43"/>
                  </a:cubicBezTo>
                  <a:cubicBezTo>
                    <a:pt x="63" y="43"/>
                    <a:pt x="62" y="43"/>
                    <a:pt x="60" y="42"/>
                  </a:cubicBezTo>
                  <a:cubicBezTo>
                    <a:pt x="58" y="44"/>
                    <a:pt x="56" y="46"/>
                    <a:pt x="52" y="46"/>
                  </a:cubicBezTo>
                  <a:cubicBezTo>
                    <a:pt x="50" y="46"/>
                    <a:pt x="49" y="45"/>
                    <a:pt x="47" y="44"/>
                  </a:cubicBezTo>
                  <a:cubicBezTo>
                    <a:pt x="45" y="48"/>
                    <a:pt x="41" y="50"/>
                    <a:pt x="37" y="50"/>
                  </a:cubicBezTo>
                  <a:cubicBezTo>
                    <a:pt x="34" y="50"/>
                    <a:pt x="31" y="49"/>
                    <a:pt x="29" y="48"/>
                  </a:cubicBezTo>
                  <a:cubicBezTo>
                    <a:pt x="27" y="48"/>
                    <a:pt x="25" y="49"/>
                    <a:pt x="22" y="49"/>
                  </a:cubicBezTo>
                  <a:cubicBezTo>
                    <a:pt x="18" y="49"/>
                    <a:pt x="14" y="48"/>
                    <a:pt x="11" y="45"/>
                  </a:cubicBezTo>
                  <a:cubicBezTo>
                    <a:pt x="10" y="45"/>
                    <a:pt x="10" y="46"/>
                    <a:pt x="9" y="46"/>
                  </a:cubicBezTo>
                  <a:cubicBezTo>
                    <a:pt x="4" y="46"/>
                    <a:pt x="0" y="41"/>
                    <a:pt x="0" y="36"/>
                  </a:cubicBezTo>
                  <a:cubicBezTo>
                    <a:pt x="0" y="33"/>
                    <a:pt x="2" y="30"/>
                    <a:pt x="4"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104" name="Freeform 26"/>
            <p:cNvSpPr>
              <a:spLocks/>
            </p:cNvSpPr>
            <p:nvPr/>
          </p:nvSpPr>
          <p:spPr bwMode="auto">
            <a:xfrm>
              <a:off x="7504113" y="5683250"/>
              <a:ext cx="146050" cy="101600"/>
            </a:xfrm>
            <a:custGeom>
              <a:avLst/>
              <a:gdLst>
                <a:gd name="T0" fmla="*/ 1 w 39"/>
                <a:gd name="T1" fmla="*/ 16 h 27"/>
                <a:gd name="T2" fmla="*/ 8 w 39"/>
                <a:gd name="T3" fmla="*/ 7 h 27"/>
                <a:gd name="T4" fmla="*/ 11 w 39"/>
                <a:gd name="T5" fmla="*/ 7 h 27"/>
                <a:gd name="T6" fmla="*/ 20 w 39"/>
                <a:gd name="T7" fmla="*/ 1 h 27"/>
                <a:gd name="T8" fmla="*/ 31 w 39"/>
                <a:gd name="T9" fmla="*/ 7 h 27"/>
                <a:gd name="T10" fmla="*/ 39 w 39"/>
                <a:gd name="T11" fmla="*/ 15 h 27"/>
                <a:gd name="T12" fmla="*/ 31 w 39"/>
                <a:gd name="T13" fmla="*/ 24 h 27"/>
                <a:gd name="T14" fmla="*/ 25 w 39"/>
                <a:gd name="T15" fmla="*/ 23 h 27"/>
                <a:gd name="T16" fmla="*/ 19 w 39"/>
                <a:gd name="T17" fmla="*/ 26 h 27"/>
                <a:gd name="T18" fmla="*/ 10 w 39"/>
                <a:gd name="T19" fmla="*/ 22 h 27"/>
                <a:gd name="T20" fmla="*/ 1 w 39"/>
                <a:gd name="T21"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27">
                  <a:moveTo>
                    <a:pt x="1" y="16"/>
                  </a:moveTo>
                  <a:cubicBezTo>
                    <a:pt x="0" y="12"/>
                    <a:pt x="3" y="8"/>
                    <a:pt x="8" y="7"/>
                  </a:cubicBezTo>
                  <a:cubicBezTo>
                    <a:pt x="9" y="7"/>
                    <a:pt x="10" y="7"/>
                    <a:pt x="11" y="7"/>
                  </a:cubicBezTo>
                  <a:cubicBezTo>
                    <a:pt x="13" y="4"/>
                    <a:pt x="16" y="1"/>
                    <a:pt x="20" y="1"/>
                  </a:cubicBezTo>
                  <a:cubicBezTo>
                    <a:pt x="24" y="0"/>
                    <a:pt x="29" y="3"/>
                    <a:pt x="31" y="7"/>
                  </a:cubicBezTo>
                  <a:cubicBezTo>
                    <a:pt x="35" y="7"/>
                    <a:pt x="38" y="10"/>
                    <a:pt x="39" y="15"/>
                  </a:cubicBezTo>
                  <a:cubicBezTo>
                    <a:pt x="39" y="19"/>
                    <a:pt x="36" y="24"/>
                    <a:pt x="31" y="24"/>
                  </a:cubicBezTo>
                  <a:cubicBezTo>
                    <a:pt x="29" y="25"/>
                    <a:pt x="27" y="24"/>
                    <a:pt x="25" y="23"/>
                  </a:cubicBezTo>
                  <a:cubicBezTo>
                    <a:pt x="23" y="25"/>
                    <a:pt x="21" y="26"/>
                    <a:pt x="19" y="26"/>
                  </a:cubicBezTo>
                  <a:cubicBezTo>
                    <a:pt x="15" y="27"/>
                    <a:pt x="12" y="25"/>
                    <a:pt x="10" y="22"/>
                  </a:cubicBezTo>
                  <a:cubicBezTo>
                    <a:pt x="6" y="23"/>
                    <a:pt x="2" y="20"/>
                    <a:pt x="1"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105" name="Freeform 27"/>
            <p:cNvSpPr>
              <a:spLocks/>
            </p:cNvSpPr>
            <p:nvPr/>
          </p:nvSpPr>
          <p:spPr bwMode="auto">
            <a:xfrm>
              <a:off x="7199313" y="5770563"/>
              <a:ext cx="142875" cy="71438"/>
            </a:xfrm>
            <a:custGeom>
              <a:avLst/>
              <a:gdLst>
                <a:gd name="T0" fmla="*/ 0 w 38"/>
                <a:gd name="T1" fmla="*/ 12 h 19"/>
                <a:gd name="T2" fmla="*/ 7 w 38"/>
                <a:gd name="T3" fmla="*/ 5 h 19"/>
                <a:gd name="T4" fmla="*/ 11 w 38"/>
                <a:gd name="T5" fmla="*/ 5 h 19"/>
                <a:gd name="T6" fmla="*/ 19 w 38"/>
                <a:gd name="T7" fmla="*/ 0 h 19"/>
                <a:gd name="T8" fmla="*/ 30 w 38"/>
                <a:gd name="T9" fmla="*/ 5 h 19"/>
                <a:gd name="T10" fmla="*/ 37 w 38"/>
                <a:gd name="T11" fmla="*/ 9 h 19"/>
                <a:gd name="T12" fmla="*/ 30 w 38"/>
                <a:gd name="T13" fmla="*/ 17 h 19"/>
                <a:gd name="T14" fmla="*/ 23 w 38"/>
                <a:gd name="T15" fmla="*/ 16 h 19"/>
                <a:gd name="T16" fmla="*/ 17 w 38"/>
                <a:gd name="T17" fmla="*/ 19 h 19"/>
                <a:gd name="T18" fmla="*/ 8 w 38"/>
                <a:gd name="T19" fmla="*/ 16 h 19"/>
                <a:gd name="T20" fmla="*/ 0 w 38"/>
                <a:gd name="T21"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9">
                  <a:moveTo>
                    <a:pt x="0" y="12"/>
                  </a:moveTo>
                  <a:cubicBezTo>
                    <a:pt x="0" y="9"/>
                    <a:pt x="3" y="6"/>
                    <a:pt x="7" y="5"/>
                  </a:cubicBezTo>
                  <a:cubicBezTo>
                    <a:pt x="8" y="5"/>
                    <a:pt x="10" y="5"/>
                    <a:pt x="11" y="5"/>
                  </a:cubicBezTo>
                  <a:cubicBezTo>
                    <a:pt x="12" y="3"/>
                    <a:pt x="15" y="1"/>
                    <a:pt x="19" y="0"/>
                  </a:cubicBezTo>
                  <a:cubicBezTo>
                    <a:pt x="24" y="0"/>
                    <a:pt x="28" y="1"/>
                    <a:pt x="30" y="5"/>
                  </a:cubicBezTo>
                  <a:cubicBezTo>
                    <a:pt x="34" y="5"/>
                    <a:pt x="37" y="7"/>
                    <a:pt x="37" y="9"/>
                  </a:cubicBezTo>
                  <a:cubicBezTo>
                    <a:pt x="38" y="13"/>
                    <a:pt x="34" y="16"/>
                    <a:pt x="30" y="17"/>
                  </a:cubicBezTo>
                  <a:cubicBezTo>
                    <a:pt x="27" y="17"/>
                    <a:pt x="25" y="17"/>
                    <a:pt x="23" y="16"/>
                  </a:cubicBezTo>
                  <a:cubicBezTo>
                    <a:pt x="22" y="17"/>
                    <a:pt x="20" y="18"/>
                    <a:pt x="17" y="19"/>
                  </a:cubicBezTo>
                  <a:cubicBezTo>
                    <a:pt x="14" y="19"/>
                    <a:pt x="10" y="18"/>
                    <a:pt x="8" y="16"/>
                  </a:cubicBezTo>
                  <a:cubicBezTo>
                    <a:pt x="4" y="17"/>
                    <a:pt x="1" y="15"/>
                    <a:pt x="0"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grpSp>
      <p:grpSp>
        <p:nvGrpSpPr>
          <p:cNvPr id="66" name="Group 189"/>
          <p:cNvGrpSpPr/>
          <p:nvPr/>
        </p:nvGrpSpPr>
        <p:grpSpPr>
          <a:xfrm>
            <a:off x="15405" y="2299264"/>
            <a:ext cx="1349603" cy="2671701"/>
            <a:chOff x="7847012" y="2033588"/>
            <a:chExt cx="1827766" cy="3618282"/>
          </a:xfrm>
        </p:grpSpPr>
        <p:grpSp>
          <p:nvGrpSpPr>
            <p:cNvPr id="67" name="Group 190"/>
            <p:cNvGrpSpPr/>
            <p:nvPr/>
          </p:nvGrpSpPr>
          <p:grpSpPr>
            <a:xfrm>
              <a:off x="7963970" y="2033588"/>
              <a:ext cx="1593850" cy="3529012"/>
              <a:chOff x="8074026" y="2033588"/>
              <a:chExt cx="1593850" cy="3529012"/>
            </a:xfrm>
          </p:grpSpPr>
          <p:sp>
            <p:nvSpPr>
              <p:cNvPr id="69" name="Freeform 6"/>
              <p:cNvSpPr>
                <a:spLocks/>
              </p:cNvSpPr>
              <p:nvPr/>
            </p:nvSpPr>
            <p:spPr bwMode="auto">
              <a:xfrm>
                <a:off x="9380538" y="2949575"/>
                <a:ext cx="287338" cy="330200"/>
              </a:xfrm>
              <a:custGeom>
                <a:avLst/>
                <a:gdLst/>
                <a:ahLst/>
                <a:cxnLst>
                  <a:cxn ang="0">
                    <a:pos x="67" y="0"/>
                  </a:cxn>
                  <a:cxn ang="0">
                    <a:pos x="84" y="1"/>
                  </a:cxn>
                  <a:cxn ang="0">
                    <a:pos x="100" y="3"/>
                  </a:cxn>
                  <a:cxn ang="0">
                    <a:pos x="115" y="7"/>
                  </a:cxn>
                  <a:cxn ang="0">
                    <a:pos x="129" y="14"/>
                  </a:cxn>
                  <a:cxn ang="0">
                    <a:pos x="143" y="22"/>
                  </a:cxn>
                  <a:cxn ang="0">
                    <a:pos x="154" y="32"/>
                  </a:cxn>
                  <a:cxn ang="0">
                    <a:pos x="163" y="45"/>
                  </a:cxn>
                  <a:cxn ang="0">
                    <a:pos x="171" y="63"/>
                  </a:cxn>
                  <a:cxn ang="0">
                    <a:pos x="177" y="81"/>
                  </a:cxn>
                  <a:cxn ang="0">
                    <a:pos x="181" y="99"/>
                  </a:cxn>
                  <a:cxn ang="0">
                    <a:pos x="181" y="116"/>
                  </a:cxn>
                  <a:cxn ang="0">
                    <a:pos x="181" y="132"/>
                  </a:cxn>
                  <a:cxn ang="0">
                    <a:pos x="179" y="148"/>
                  </a:cxn>
                  <a:cxn ang="0">
                    <a:pos x="177" y="163"/>
                  </a:cxn>
                  <a:cxn ang="0">
                    <a:pos x="174" y="175"/>
                  </a:cxn>
                  <a:cxn ang="0">
                    <a:pos x="171" y="186"/>
                  </a:cxn>
                  <a:cxn ang="0">
                    <a:pos x="167" y="195"/>
                  </a:cxn>
                  <a:cxn ang="0">
                    <a:pos x="164" y="202"/>
                  </a:cxn>
                  <a:cxn ang="0">
                    <a:pos x="162" y="207"/>
                  </a:cxn>
                  <a:cxn ang="0">
                    <a:pos x="162" y="208"/>
                  </a:cxn>
                  <a:cxn ang="0">
                    <a:pos x="27" y="175"/>
                  </a:cxn>
                  <a:cxn ang="0">
                    <a:pos x="30" y="125"/>
                  </a:cxn>
                  <a:cxn ang="0">
                    <a:pos x="28" y="124"/>
                  </a:cxn>
                  <a:cxn ang="0">
                    <a:pos x="26" y="120"/>
                  </a:cxn>
                  <a:cxn ang="0">
                    <a:pos x="22" y="115"/>
                  </a:cxn>
                  <a:cxn ang="0">
                    <a:pos x="16" y="108"/>
                  </a:cxn>
                  <a:cxn ang="0">
                    <a:pos x="11" y="100"/>
                  </a:cxn>
                  <a:cxn ang="0">
                    <a:pos x="6" y="90"/>
                  </a:cxn>
                  <a:cxn ang="0">
                    <a:pos x="3" y="80"/>
                  </a:cxn>
                  <a:cxn ang="0">
                    <a:pos x="0" y="68"/>
                  </a:cxn>
                  <a:cxn ang="0">
                    <a:pos x="0" y="56"/>
                  </a:cxn>
                  <a:cxn ang="0">
                    <a:pos x="2" y="44"/>
                  </a:cxn>
                  <a:cxn ang="0">
                    <a:pos x="7" y="31"/>
                  </a:cxn>
                  <a:cxn ang="0">
                    <a:pos x="15" y="21"/>
                  </a:cxn>
                  <a:cxn ang="0">
                    <a:pos x="26" y="12"/>
                  </a:cxn>
                  <a:cxn ang="0">
                    <a:pos x="38" y="6"/>
                  </a:cxn>
                  <a:cxn ang="0">
                    <a:pos x="53" y="2"/>
                  </a:cxn>
                  <a:cxn ang="0">
                    <a:pos x="67" y="0"/>
                  </a:cxn>
                </a:cxnLst>
                <a:rect l="0" t="0" r="r" b="b"/>
                <a:pathLst>
                  <a:path w="181" h="208">
                    <a:moveTo>
                      <a:pt x="67" y="0"/>
                    </a:moveTo>
                    <a:lnTo>
                      <a:pt x="84" y="1"/>
                    </a:lnTo>
                    <a:lnTo>
                      <a:pt x="100" y="3"/>
                    </a:lnTo>
                    <a:lnTo>
                      <a:pt x="115" y="7"/>
                    </a:lnTo>
                    <a:lnTo>
                      <a:pt x="129" y="14"/>
                    </a:lnTo>
                    <a:lnTo>
                      <a:pt x="143" y="22"/>
                    </a:lnTo>
                    <a:lnTo>
                      <a:pt x="154" y="32"/>
                    </a:lnTo>
                    <a:lnTo>
                      <a:pt x="163" y="45"/>
                    </a:lnTo>
                    <a:lnTo>
                      <a:pt x="171" y="63"/>
                    </a:lnTo>
                    <a:lnTo>
                      <a:pt x="177" y="81"/>
                    </a:lnTo>
                    <a:lnTo>
                      <a:pt x="181" y="99"/>
                    </a:lnTo>
                    <a:lnTo>
                      <a:pt x="181" y="116"/>
                    </a:lnTo>
                    <a:lnTo>
                      <a:pt x="181" y="132"/>
                    </a:lnTo>
                    <a:lnTo>
                      <a:pt x="179" y="148"/>
                    </a:lnTo>
                    <a:lnTo>
                      <a:pt x="177" y="163"/>
                    </a:lnTo>
                    <a:lnTo>
                      <a:pt x="174" y="175"/>
                    </a:lnTo>
                    <a:lnTo>
                      <a:pt x="171" y="186"/>
                    </a:lnTo>
                    <a:lnTo>
                      <a:pt x="167" y="195"/>
                    </a:lnTo>
                    <a:lnTo>
                      <a:pt x="164" y="202"/>
                    </a:lnTo>
                    <a:lnTo>
                      <a:pt x="162" y="207"/>
                    </a:lnTo>
                    <a:lnTo>
                      <a:pt x="162" y="208"/>
                    </a:lnTo>
                    <a:lnTo>
                      <a:pt x="27" y="175"/>
                    </a:lnTo>
                    <a:lnTo>
                      <a:pt x="30" y="125"/>
                    </a:lnTo>
                    <a:lnTo>
                      <a:pt x="28" y="124"/>
                    </a:lnTo>
                    <a:lnTo>
                      <a:pt x="26" y="120"/>
                    </a:lnTo>
                    <a:lnTo>
                      <a:pt x="22" y="115"/>
                    </a:lnTo>
                    <a:lnTo>
                      <a:pt x="16" y="108"/>
                    </a:lnTo>
                    <a:lnTo>
                      <a:pt x="11" y="100"/>
                    </a:lnTo>
                    <a:lnTo>
                      <a:pt x="6" y="90"/>
                    </a:lnTo>
                    <a:lnTo>
                      <a:pt x="3" y="80"/>
                    </a:lnTo>
                    <a:lnTo>
                      <a:pt x="0" y="68"/>
                    </a:lnTo>
                    <a:lnTo>
                      <a:pt x="0" y="56"/>
                    </a:lnTo>
                    <a:lnTo>
                      <a:pt x="2" y="44"/>
                    </a:lnTo>
                    <a:lnTo>
                      <a:pt x="7" y="31"/>
                    </a:lnTo>
                    <a:lnTo>
                      <a:pt x="15" y="21"/>
                    </a:lnTo>
                    <a:lnTo>
                      <a:pt x="26" y="12"/>
                    </a:lnTo>
                    <a:lnTo>
                      <a:pt x="38" y="6"/>
                    </a:lnTo>
                    <a:lnTo>
                      <a:pt x="53" y="2"/>
                    </a:lnTo>
                    <a:lnTo>
                      <a:pt x="67" y="0"/>
                    </a:lnTo>
                    <a:close/>
                  </a:path>
                </a:pathLst>
              </a:custGeom>
              <a:solidFill>
                <a:srgbClr val="FFC89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70" name="Freeform 7"/>
              <p:cNvSpPr>
                <a:spLocks/>
              </p:cNvSpPr>
              <p:nvPr/>
            </p:nvSpPr>
            <p:spPr bwMode="auto">
              <a:xfrm>
                <a:off x="9378951" y="3048000"/>
                <a:ext cx="255588" cy="212725"/>
              </a:xfrm>
              <a:custGeom>
                <a:avLst/>
                <a:gdLst/>
                <a:ahLst/>
                <a:cxnLst>
                  <a:cxn ang="0">
                    <a:pos x="0" y="0"/>
                  </a:cxn>
                  <a:cxn ang="0">
                    <a:pos x="4" y="10"/>
                  </a:cxn>
                  <a:cxn ang="0">
                    <a:pos x="8" y="18"/>
                  </a:cxn>
                  <a:cxn ang="0">
                    <a:pos x="14" y="27"/>
                  </a:cxn>
                  <a:cxn ang="0">
                    <a:pos x="23" y="35"/>
                  </a:cxn>
                  <a:cxn ang="0">
                    <a:pos x="32" y="41"/>
                  </a:cxn>
                  <a:cxn ang="0">
                    <a:pos x="43" y="44"/>
                  </a:cxn>
                  <a:cxn ang="0">
                    <a:pos x="60" y="46"/>
                  </a:cxn>
                  <a:cxn ang="0">
                    <a:pos x="76" y="46"/>
                  </a:cxn>
                  <a:cxn ang="0">
                    <a:pos x="89" y="45"/>
                  </a:cxn>
                  <a:cxn ang="0">
                    <a:pos x="101" y="42"/>
                  </a:cxn>
                  <a:cxn ang="0">
                    <a:pos x="110" y="39"/>
                  </a:cxn>
                  <a:cxn ang="0">
                    <a:pos x="117" y="37"/>
                  </a:cxn>
                  <a:cxn ang="0">
                    <a:pos x="122" y="35"/>
                  </a:cxn>
                  <a:cxn ang="0">
                    <a:pos x="123" y="34"/>
                  </a:cxn>
                  <a:cxn ang="0">
                    <a:pos x="122" y="35"/>
                  </a:cxn>
                  <a:cxn ang="0">
                    <a:pos x="120" y="38"/>
                  </a:cxn>
                  <a:cxn ang="0">
                    <a:pos x="115" y="42"/>
                  </a:cxn>
                  <a:cxn ang="0">
                    <a:pos x="108" y="47"/>
                  </a:cxn>
                  <a:cxn ang="0">
                    <a:pos x="99" y="53"/>
                  </a:cxn>
                  <a:cxn ang="0">
                    <a:pos x="87" y="59"/>
                  </a:cxn>
                  <a:cxn ang="0">
                    <a:pos x="72" y="64"/>
                  </a:cxn>
                  <a:cxn ang="0">
                    <a:pos x="55" y="68"/>
                  </a:cxn>
                  <a:cxn ang="0">
                    <a:pos x="52" y="80"/>
                  </a:cxn>
                  <a:cxn ang="0">
                    <a:pos x="54" y="80"/>
                  </a:cxn>
                  <a:cxn ang="0">
                    <a:pos x="60" y="82"/>
                  </a:cxn>
                  <a:cxn ang="0">
                    <a:pos x="70" y="84"/>
                  </a:cxn>
                  <a:cxn ang="0">
                    <a:pos x="81" y="87"/>
                  </a:cxn>
                  <a:cxn ang="0">
                    <a:pos x="94" y="91"/>
                  </a:cxn>
                  <a:cxn ang="0">
                    <a:pos x="108" y="96"/>
                  </a:cxn>
                  <a:cxn ang="0">
                    <a:pos x="123" y="103"/>
                  </a:cxn>
                  <a:cxn ang="0">
                    <a:pos x="136" y="111"/>
                  </a:cxn>
                  <a:cxn ang="0">
                    <a:pos x="150" y="122"/>
                  </a:cxn>
                  <a:cxn ang="0">
                    <a:pos x="161" y="134"/>
                  </a:cxn>
                  <a:cxn ang="0">
                    <a:pos x="54" y="120"/>
                  </a:cxn>
                  <a:cxn ang="0">
                    <a:pos x="28" y="113"/>
                  </a:cxn>
                  <a:cxn ang="0">
                    <a:pos x="31" y="63"/>
                  </a:cxn>
                  <a:cxn ang="0">
                    <a:pos x="26" y="58"/>
                  </a:cxn>
                  <a:cxn ang="0">
                    <a:pos x="21" y="52"/>
                  </a:cxn>
                  <a:cxn ang="0">
                    <a:pos x="16" y="45"/>
                  </a:cxn>
                  <a:cxn ang="0">
                    <a:pos x="10" y="35"/>
                  </a:cxn>
                  <a:cxn ang="0">
                    <a:pos x="6" y="24"/>
                  </a:cxn>
                  <a:cxn ang="0">
                    <a:pos x="2" y="13"/>
                  </a:cxn>
                  <a:cxn ang="0">
                    <a:pos x="0" y="0"/>
                  </a:cxn>
                </a:cxnLst>
                <a:rect l="0" t="0" r="r" b="b"/>
                <a:pathLst>
                  <a:path w="161" h="134">
                    <a:moveTo>
                      <a:pt x="0" y="0"/>
                    </a:moveTo>
                    <a:lnTo>
                      <a:pt x="4" y="10"/>
                    </a:lnTo>
                    <a:lnTo>
                      <a:pt x="8" y="18"/>
                    </a:lnTo>
                    <a:lnTo>
                      <a:pt x="14" y="27"/>
                    </a:lnTo>
                    <a:lnTo>
                      <a:pt x="23" y="35"/>
                    </a:lnTo>
                    <a:lnTo>
                      <a:pt x="32" y="41"/>
                    </a:lnTo>
                    <a:lnTo>
                      <a:pt x="43" y="44"/>
                    </a:lnTo>
                    <a:lnTo>
                      <a:pt x="60" y="46"/>
                    </a:lnTo>
                    <a:lnTo>
                      <a:pt x="76" y="46"/>
                    </a:lnTo>
                    <a:lnTo>
                      <a:pt x="89" y="45"/>
                    </a:lnTo>
                    <a:lnTo>
                      <a:pt x="101" y="42"/>
                    </a:lnTo>
                    <a:lnTo>
                      <a:pt x="110" y="39"/>
                    </a:lnTo>
                    <a:lnTo>
                      <a:pt x="117" y="37"/>
                    </a:lnTo>
                    <a:lnTo>
                      <a:pt x="122" y="35"/>
                    </a:lnTo>
                    <a:lnTo>
                      <a:pt x="123" y="34"/>
                    </a:lnTo>
                    <a:lnTo>
                      <a:pt x="122" y="35"/>
                    </a:lnTo>
                    <a:lnTo>
                      <a:pt x="120" y="38"/>
                    </a:lnTo>
                    <a:lnTo>
                      <a:pt x="115" y="42"/>
                    </a:lnTo>
                    <a:lnTo>
                      <a:pt x="108" y="47"/>
                    </a:lnTo>
                    <a:lnTo>
                      <a:pt x="99" y="53"/>
                    </a:lnTo>
                    <a:lnTo>
                      <a:pt x="87" y="59"/>
                    </a:lnTo>
                    <a:lnTo>
                      <a:pt x="72" y="64"/>
                    </a:lnTo>
                    <a:lnTo>
                      <a:pt x="55" y="68"/>
                    </a:lnTo>
                    <a:lnTo>
                      <a:pt x="52" y="80"/>
                    </a:lnTo>
                    <a:lnTo>
                      <a:pt x="54" y="80"/>
                    </a:lnTo>
                    <a:lnTo>
                      <a:pt x="60" y="82"/>
                    </a:lnTo>
                    <a:lnTo>
                      <a:pt x="70" y="84"/>
                    </a:lnTo>
                    <a:lnTo>
                      <a:pt x="81" y="87"/>
                    </a:lnTo>
                    <a:lnTo>
                      <a:pt x="94" y="91"/>
                    </a:lnTo>
                    <a:lnTo>
                      <a:pt x="108" y="96"/>
                    </a:lnTo>
                    <a:lnTo>
                      <a:pt x="123" y="103"/>
                    </a:lnTo>
                    <a:lnTo>
                      <a:pt x="136" y="111"/>
                    </a:lnTo>
                    <a:lnTo>
                      <a:pt x="150" y="122"/>
                    </a:lnTo>
                    <a:lnTo>
                      <a:pt x="161" y="134"/>
                    </a:lnTo>
                    <a:lnTo>
                      <a:pt x="54" y="120"/>
                    </a:lnTo>
                    <a:lnTo>
                      <a:pt x="28" y="113"/>
                    </a:lnTo>
                    <a:lnTo>
                      <a:pt x="31" y="63"/>
                    </a:lnTo>
                    <a:lnTo>
                      <a:pt x="26" y="58"/>
                    </a:lnTo>
                    <a:lnTo>
                      <a:pt x="21" y="52"/>
                    </a:lnTo>
                    <a:lnTo>
                      <a:pt x="16" y="45"/>
                    </a:lnTo>
                    <a:lnTo>
                      <a:pt x="10" y="35"/>
                    </a:lnTo>
                    <a:lnTo>
                      <a:pt x="6" y="24"/>
                    </a:lnTo>
                    <a:lnTo>
                      <a:pt x="2" y="13"/>
                    </a:lnTo>
                    <a:lnTo>
                      <a:pt x="0" y="0"/>
                    </a:lnTo>
                    <a:close/>
                  </a:path>
                </a:pathLst>
              </a:custGeom>
              <a:solidFill>
                <a:srgbClr val="E6934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71" name="Freeform 8"/>
              <p:cNvSpPr>
                <a:spLocks/>
              </p:cNvSpPr>
              <p:nvPr/>
            </p:nvSpPr>
            <p:spPr bwMode="auto">
              <a:xfrm>
                <a:off x="8472488" y="3257550"/>
                <a:ext cx="636588" cy="1216025"/>
              </a:xfrm>
              <a:custGeom>
                <a:avLst/>
                <a:gdLst/>
                <a:ahLst/>
                <a:cxnLst>
                  <a:cxn ang="0">
                    <a:pos x="331" y="0"/>
                  </a:cxn>
                  <a:cxn ang="0">
                    <a:pos x="333" y="1"/>
                  </a:cxn>
                  <a:cxn ang="0">
                    <a:pos x="336" y="3"/>
                  </a:cxn>
                  <a:cxn ang="0">
                    <a:pos x="341" y="6"/>
                  </a:cxn>
                  <a:cxn ang="0">
                    <a:pos x="348" y="9"/>
                  </a:cxn>
                  <a:cxn ang="0">
                    <a:pos x="356" y="12"/>
                  </a:cxn>
                  <a:cxn ang="0">
                    <a:pos x="362" y="14"/>
                  </a:cxn>
                  <a:cxn ang="0">
                    <a:pos x="369" y="14"/>
                  </a:cxn>
                  <a:cxn ang="0">
                    <a:pos x="401" y="710"/>
                  </a:cxn>
                  <a:cxn ang="0">
                    <a:pos x="89" y="766"/>
                  </a:cxn>
                  <a:cxn ang="0">
                    <a:pos x="0" y="27"/>
                  </a:cxn>
                  <a:cxn ang="0">
                    <a:pos x="15" y="15"/>
                  </a:cxn>
                  <a:cxn ang="0">
                    <a:pos x="72" y="15"/>
                  </a:cxn>
                  <a:cxn ang="0">
                    <a:pos x="98" y="15"/>
                  </a:cxn>
                  <a:cxn ang="0">
                    <a:pos x="127" y="14"/>
                  </a:cxn>
                  <a:cxn ang="0">
                    <a:pos x="159" y="13"/>
                  </a:cxn>
                  <a:cxn ang="0">
                    <a:pos x="192" y="11"/>
                  </a:cxn>
                  <a:cxn ang="0">
                    <a:pos x="225" y="10"/>
                  </a:cxn>
                  <a:cxn ang="0">
                    <a:pos x="260" y="7"/>
                  </a:cxn>
                  <a:cxn ang="0">
                    <a:pos x="296" y="4"/>
                  </a:cxn>
                  <a:cxn ang="0">
                    <a:pos x="331" y="0"/>
                  </a:cxn>
                </a:cxnLst>
                <a:rect l="0" t="0" r="r" b="b"/>
                <a:pathLst>
                  <a:path w="401" h="766">
                    <a:moveTo>
                      <a:pt x="331" y="0"/>
                    </a:moveTo>
                    <a:lnTo>
                      <a:pt x="333" y="1"/>
                    </a:lnTo>
                    <a:lnTo>
                      <a:pt x="336" y="3"/>
                    </a:lnTo>
                    <a:lnTo>
                      <a:pt x="341" y="6"/>
                    </a:lnTo>
                    <a:lnTo>
                      <a:pt x="348" y="9"/>
                    </a:lnTo>
                    <a:lnTo>
                      <a:pt x="356" y="12"/>
                    </a:lnTo>
                    <a:lnTo>
                      <a:pt x="362" y="14"/>
                    </a:lnTo>
                    <a:lnTo>
                      <a:pt x="369" y="14"/>
                    </a:lnTo>
                    <a:lnTo>
                      <a:pt x="401" y="710"/>
                    </a:lnTo>
                    <a:lnTo>
                      <a:pt x="89" y="766"/>
                    </a:lnTo>
                    <a:lnTo>
                      <a:pt x="0" y="27"/>
                    </a:lnTo>
                    <a:lnTo>
                      <a:pt x="15" y="15"/>
                    </a:lnTo>
                    <a:lnTo>
                      <a:pt x="72" y="15"/>
                    </a:lnTo>
                    <a:lnTo>
                      <a:pt x="98" y="15"/>
                    </a:lnTo>
                    <a:lnTo>
                      <a:pt x="127" y="14"/>
                    </a:lnTo>
                    <a:lnTo>
                      <a:pt x="159" y="13"/>
                    </a:lnTo>
                    <a:lnTo>
                      <a:pt x="192" y="11"/>
                    </a:lnTo>
                    <a:lnTo>
                      <a:pt x="225" y="10"/>
                    </a:lnTo>
                    <a:lnTo>
                      <a:pt x="260" y="7"/>
                    </a:lnTo>
                    <a:lnTo>
                      <a:pt x="296" y="4"/>
                    </a:lnTo>
                    <a:lnTo>
                      <a:pt x="33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72" name="Freeform 9"/>
              <p:cNvSpPr>
                <a:spLocks/>
              </p:cNvSpPr>
              <p:nvPr/>
            </p:nvSpPr>
            <p:spPr bwMode="auto">
              <a:xfrm>
                <a:off x="8472488" y="3257550"/>
                <a:ext cx="636588" cy="1216025"/>
              </a:xfrm>
              <a:custGeom>
                <a:avLst/>
                <a:gdLst/>
                <a:ahLst/>
                <a:cxnLst>
                  <a:cxn ang="0">
                    <a:pos x="331" y="0"/>
                  </a:cxn>
                  <a:cxn ang="0">
                    <a:pos x="333" y="1"/>
                  </a:cxn>
                  <a:cxn ang="0">
                    <a:pos x="336" y="3"/>
                  </a:cxn>
                  <a:cxn ang="0">
                    <a:pos x="341" y="6"/>
                  </a:cxn>
                  <a:cxn ang="0">
                    <a:pos x="348" y="9"/>
                  </a:cxn>
                  <a:cxn ang="0">
                    <a:pos x="356" y="12"/>
                  </a:cxn>
                  <a:cxn ang="0">
                    <a:pos x="362" y="14"/>
                  </a:cxn>
                  <a:cxn ang="0">
                    <a:pos x="369" y="14"/>
                  </a:cxn>
                  <a:cxn ang="0">
                    <a:pos x="401" y="710"/>
                  </a:cxn>
                  <a:cxn ang="0">
                    <a:pos x="89" y="766"/>
                  </a:cxn>
                  <a:cxn ang="0">
                    <a:pos x="0" y="27"/>
                  </a:cxn>
                  <a:cxn ang="0">
                    <a:pos x="15" y="15"/>
                  </a:cxn>
                  <a:cxn ang="0">
                    <a:pos x="72" y="15"/>
                  </a:cxn>
                  <a:cxn ang="0">
                    <a:pos x="98" y="15"/>
                  </a:cxn>
                  <a:cxn ang="0">
                    <a:pos x="127" y="14"/>
                  </a:cxn>
                  <a:cxn ang="0">
                    <a:pos x="159" y="13"/>
                  </a:cxn>
                  <a:cxn ang="0">
                    <a:pos x="192" y="11"/>
                  </a:cxn>
                  <a:cxn ang="0">
                    <a:pos x="225" y="10"/>
                  </a:cxn>
                  <a:cxn ang="0">
                    <a:pos x="260" y="7"/>
                  </a:cxn>
                  <a:cxn ang="0">
                    <a:pos x="296" y="4"/>
                  </a:cxn>
                  <a:cxn ang="0">
                    <a:pos x="331" y="0"/>
                  </a:cxn>
                </a:cxnLst>
                <a:rect l="0" t="0" r="r" b="b"/>
                <a:pathLst>
                  <a:path w="401" h="766">
                    <a:moveTo>
                      <a:pt x="331" y="0"/>
                    </a:moveTo>
                    <a:lnTo>
                      <a:pt x="333" y="1"/>
                    </a:lnTo>
                    <a:lnTo>
                      <a:pt x="336" y="3"/>
                    </a:lnTo>
                    <a:lnTo>
                      <a:pt x="341" y="6"/>
                    </a:lnTo>
                    <a:lnTo>
                      <a:pt x="348" y="9"/>
                    </a:lnTo>
                    <a:lnTo>
                      <a:pt x="356" y="12"/>
                    </a:lnTo>
                    <a:lnTo>
                      <a:pt x="362" y="14"/>
                    </a:lnTo>
                    <a:lnTo>
                      <a:pt x="369" y="14"/>
                    </a:lnTo>
                    <a:lnTo>
                      <a:pt x="401" y="710"/>
                    </a:lnTo>
                    <a:lnTo>
                      <a:pt x="89" y="766"/>
                    </a:lnTo>
                    <a:lnTo>
                      <a:pt x="0" y="27"/>
                    </a:lnTo>
                    <a:lnTo>
                      <a:pt x="15" y="15"/>
                    </a:lnTo>
                    <a:lnTo>
                      <a:pt x="72" y="15"/>
                    </a:lnTo>
                    <a:lnTo>
                      <a:pt x="98" y="15"/>
                    </a:lnTo>
                    <a:lnTo>
                      <a:pt x="127" y="14"/>
                    </a:lnTo>
                    <a:lnTo>
                      <a:pt x="159" y="13"/>
                    </a:lnTo>
                    <a:lnTo>
                      <a:pt x="192" y="11"/>
                    </a:lnTo>
                    <a:lnTo>
                      <a:pt x="225" y="10"/>
                    </a:lnTo>
                    <a:lnTo>
                      <a:pt x="260" y="7"/>
                    </a:lnTo>
                    <a:lnTo>
                      <a:pt x="296" y="4"/>
                    </a:lnTo>
                    <a:lnTo>
                      <a:pt x="331" y="0"/>
                    </a:lnTo>
                    <a:close/>
                  </a:path>
                </a:pathLst>
              </a:custGeom>
              <a:solidFill>
                <a:srgbClr val="DCE8F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73" name="Freeform 10"/>
              <p:cNvSpPr>
                <a:spLocks/>
              </p:cNvSpPr>
              <p:nvPr/>
            </p:nvSpPr>
            <p:spPr bwMode="auto">
              <a:xfrm>
                <a:off x="8326438" y="4262438"/>
                <a:ext cx="852488" cy="1268412"/>
              </a:xfrm>
              <a:custGeom>
                <a:avLst/>
                <a:gdLst/>
                <a:ahLst/>
                <a:cxnLst>
                  <a:cxn ang="0">
                    <a:pos x="537" y="3"/>
                  </a:cxn>
                  <a:cxn ang="0">
                    <a:pos x="535" y="21"/>
                  </a:cxn>
                  <a:cxn ang="0">
                    <a:pos x="534" y="54"/>
                  </a:cxn>
                  <a:cxn ang="0">
                    <a:pos x="530" y="99"/>
                  </a:cxn>
                  <a:cxn ang="0">
                    <a:pos x="527" y="153"/>
                  </a:cxn>
                  <a:cxn ang="0">
                    <a:pos x="522" y="214"/>
                  </a:cxn>
                  <a:cxn ang="0">
                    <a:pos x="510" y="343"/>
                  </a:cxn>
                  <a:cxn ang="0">
                    <a:pos x="503" y="405"/>
                  </a:cxn>
                  <a:cxn ang="0">
                    <a:pos x="489" y="501"/>
                  </a:cxn>
                  <a:cxn ang="0">
                    <a:pos x="472" y="590"/>
                  </a:cxn>
                  <a:cxn ang="0">
                    <a:pos x="462" y="643"/>
                  </a:cxn>
                  <a:cxn ang="0">
                    <a:pos x="452" y="687"/>
                  </a:cxn>
                  <a:cxn ang="0">
                    <a:pos x="445" y="722"/>
                  </a:cxn>
                  <a:cxn ang="0">
                    <a:pos x="439" y="743"/>
                  </a:cxn>
                  <a:cxn ang="0">
                    <a:pos x="437" y="752"/>
                  </a:cxn>
                  <a:cxn ang="0">
                    <a:pos x="122" y="758"/>
                  </a:cxn>
                  <a:cxn ang="0">
                    <a:pos x="120" y="754"/>
                  </a:cxn>
                  <a:cxn ang="0">
                    <a:pos x="116" y="742"/>
                  </a:cxn>
                  <a:cxn ang="0">
                    <a:pos x="110" y="721"/>
                  </a:cxn>
                  <a:cxn ang="0">
                    <a:pos x="101" y="690"/>
                  </a:cxn>
                  <a:cxn ang="0">
                    <a:pos x="90" y="646"/>
                  </a:cxn>
                  <a:cxn ang="0">
                    <a:pos x="71" y="556"/>
                  </a:cxn>
                  <a:cxn ang="0">
                    <a:pos x="56" y="477"/>
                  </a:cxn>
                  <a:cxn ang="0">
                    <a:pos x="41" y="381"/>
                  </a:cxn>
                  <a:cxn ang="0">
                    <a:pos x="25" y="268"/>
                  </a:cxn>
                  <a:cxn ang="0">
                    <a:pos x="9" y="135"/>
                  </a:cxn>
                  <a:cxn ang="0">
                    <a:pos x="2" y="61"/>
                  </a:cxn>
                  <a:cxn ang="0">
                    <a:pos x="21" y="63"/>
                  </a:cxn>
                  <a:cxn ang="0">
                    <a:pos x="54" y="63"/>
                  </a:cxn>
                  <a:cxn ang="0">
                    <a:pos x="158" y="64"/>
                  </a:cxn>
                  <a:cxn ang="0">
                    <a:pos x="220" y="62"/>
                  </a:cxn>
                  <a:cxn ang="0">
                    <a:pos x="288" y="57"/>
                  </a:cxn>
                  <a:cxn ang="0">
                    <a:pos x="356" y="50"/>
                  </a:cxn>
                  <a:cxn ang="0">
                    <a:pos x="422" y="38"/>
                  </a:cxn>
                  <a:cxn ang="0">
                    <a:pos x="483" y="22"/>
                  </a:cxn>
                  <a:cxn ang="0">
                    <a:pos x="537" y="0"/>
                  </a:cxn>
                </a:cxnLst>
                <a:rect l="0" t="0" r="r" b="b"/>
                <a:pathLst>
                  <a:path w="537" h="799">
                    <a:moveTo>
                      <a:pt x="537" y="0"/>
                    </a:moveTo>
                    <a:lnTo>
                      <a:pt x="537" y="3"/>
                    </a:lnTo>
                    <a:lnTo>
                      <a:pt x="536" y="10"/>
                    </a:lnTo>
                    <a:lnTo>
                      <a:pt x="535" y="21"/>
                    </a:lnTo>
                    <a:lnTo>
                      <a:pt x="534" y="36"/>
                    </a:lnTo>
                    <a:lnTo>
                      <a:pt x="534" y="54"/>
                    </a:lnTo>
                    <a:lnTo>
                      <a:pt x="532" y="75"/>
                    </a:lnTo>
                    <a:lnTo>
                      <a:pt x="530" y="99"/>
                    </a:lnTo>
                    <a:lnTo>
                      <a:pt x="529" y="125"/>
                    </a:lnTo>
                    <a:lnTo>
                      <a:pt x="527" y="153"/>
                    </a:lnTo>
                    <a:lnTo>
                      <a:pt x="525" y="183"/>
                    </a:lnTo>
                    <a:lnTo>
                      <a:pt x="522" y="214"/>
                    </a:lnTo>
                    <a:lnTo>
                      <a:pt x="517" y="278"/>
                    </a:lnTo>
                    <a:lnTo>
                      <a:pt x="510" y="343"/>
                    </a:lnTo>
                    <a:lnTo>
                      <a:pt x="507" y="374"/>
                    </a:lnTo>
                    <a:lnTo>
                      <a:pt x="503" y="405"/>
                    </a:lnTo>
                    <a:lnTo>
                      <a:pt x="498" y="438"/>
                    </a:lnTo>
                    <a:lnTo>
                      <a:pt x="489" y="501"/>
                    </a:lnTo>
                    <a:lnTo>
                      <a:pt x="478" y="562"/>
                    </a:lnTo>
                    <a:lnTo>
                      <a:pt x="472" y="590"/>
                    </a:lnTo>
                    <a:lnTo>
                      <a:pt x="467" y="617"/>
                    </a:lnTo>
                    <a:lnTo>
                      <a:pt x="462" y="643"/>
                    </a:lnTo>
                    <a:lnTo>
                      <a:pt x="457" y="666"/>
                    </a:lnTo>
                    <a:lnTo>
                      <a:pt x="452" y="687"/>
                    </a:lnTo>
                    <a:lnTo>
                      <a:pt x="448" y="706"/>
                    </a:lnTo>
                    <a:lnTo>
                      <a:pt x="445" y="722"/>
                    </a:lnTo>
                    <a:lnTo>
                      <a:pt x="441" y="734"/>
                    </a:lnTo>
                    <a:lnTo>
                      <a:pt x="439" y="743"/>
                    </a:lnTo>
                    <a:lnTo>
                      <a:pt x="438" y="750"/>
                    </a:lnTo>
                    <a:lnTo>
                      <a:pt x="437" y="752"/>
                    </a:lnTo>
                    <a:lnTo>
                      <a:pt x="287" y="799"/>
                    </a:lnTo>
                    <a:lnTo>
                      <a:pt x="122" y="758"/>
                    </a:lnTo>
                    <a:lnTo>
                      <a:pt x="121" y="757"/>
                    </a:lnTo>
                    <a:lnTo>
                      <a:pt x="120" y="754"/>
                    </a:lnTo>
                    <a:lnTo>
                      <a:pt x="118" y="750"/>
                    </a:lnTo>
                    <a:lnTo>
                      <a:pt x="116" y="742"/>
                    </a:lnTo>
                    <a:lnTo>
                      <a:pt x="113" y="733"/>
                    </a:lnTo>
                    <a:lnTo>
                      <a:pt x="110" y="721"/>
                    </a:lnTo>
                    <a:lnTo>
                      <a:pt x="106" y="707"/>
                    </a:lnTo>
                    <a:lnTo>
                      <a:pt x="101" y="690"/>
                    </a:lnTo>
                    <a:lnTo>
                      <a:pt x="96" y="670"/>
                    </a:lnTo>
                    <a:lnTo>
                      <a:pt x="90" y="646"/>
                    </a:lnTo>
                    <a:lnTo>
                      <a:pt x="84" y="620"/>
                    </a:lnTo>
                    <a:lnTo>
                      <a:pt x="71" y="556"/>
                    </a:lnTo>
                    <a:lnTo>
                      <a:pt x="64" y="518"/>
                    </a:lnTo>
                    <a:lnTo>
                      <a:pt x="56" y="477"/>
                    </a:lnTo>
                    <a:lnTo>
                      <a:pt x="49" y="431"/>
                    </a:lnTo>
                    <a:lnTo>
                      <a:pt x="41" y="381"/>
                    </a:lnTo>
                    <a:lnTo>
                      <a:pt x="33" y="326"/>
                    </a:lnTo>
                    <a:lnTo>
                      <a:pt x="25" y="268"/>
                    </a:lnTo>
                    <a:lnTo>
                      <a:pt x="17" y="204"/>
                    </a:lnTo>
                    <a:lnTo>
                      <a:pt x="9" y="135"/>
                    </a:lnTo>
                    <a:lnTo>
                      <a:pt x="0" y="61"/>
                    </a:lnTo>
                    <a:lnTo>
                      <a:pt x="2" y="61"/>
                    </a:lnTo>
                    <a:lnTo>
                      <a:pt x="9" y="62"/>
                    </a:lnTo>
                    <a:lnTo>
                      <a:pt x="21" y="63"/>
                    </a:lnTo>
                    <a:lnTo>
                      <a:pt x="36" y="63"/>
                    </a:lnTo>
                    <a:lnTo>
                      <a:pt x="54" y="63"/>
                    </a:lnTo>
                    <a:lnTo>
                      <a:pt x="77" y="64"/>
                    </a:lnTo>
                    <a:lnTo>
                      <a:pt x="158" y="64"/>
                    </a:lnTo>
                    <a:lnTo>
                      <a:pt x="188" y="63"/>
                    </a:lnTo>
                    <a:lnTo>
                      <a:pt x="220" y="62"/>
                    </a:lnTo>
                    <a:lnTo>
                      <a:pt x="253" y="60"/>
                    </a:lnTo>
                    <a:lnTo>
                      <a:pt x="288" y="57"/>
                    </a:lnTo>
                    <a:lnTo>
                      <a:pt x="321" y="54"/>
                    </a:lnTo>
                    <a:lnTo>
                      <a:pt x="356" y="50"/>
                    </a:lnTo>
                    <a:lnTo>
                      <a:pt x="389" y="44"/>
                    </a:lnTo>
                    <a:lnTo>
                      <a:pt x="422" y="38"/>
                    </a:lnTo>
                    <a:lnTo>
                      <a:pt x="453" y="30"/>
                    </a:lnTo>
                    <a:lnTo>
                      <a:pt x="483" y="22"/>
                    </a:lnTo>
                    <a:lnTo>
                      <a:pt x="511" y="12"/>
                    </a:lnTo>
                    <a:lnTo>
                      <a:pt x="537" y="0"/>
                    </a:lnTo>
                    <a:close/>
                  </a:path>
                </a:pathLst>
              </a:custGeom>
              <a:gradFill flip="none" rotWithShape="1">
                <a:gsLst>
                  <a:gs pos="0">
                    <a:srgbClr val="1D4774">
                      <a:shade val="30000"/>
                      <a:satMod val="115000"/>
                    </a:srgbClr>
                  </a:gs>
                  <a:gs pos="50000">
                    <a:srgbClr val="1D4774">
                      <a:shade val="67500"/>
                      <a:satMod val="115000"/>
                    </a:srgbClr>
                  </a:gs>
                  <a:gs pos="100000">
                    <a:srgbClr val="1D4774">
                      <a:shade val="100000"/>
                      <a:satMod val="115000"/>
                    </a:srgb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74" name="Freeform 11"/>
              <p:cNvSpPr>
                <a:spLocks/>
              </p:cNvSpPr>
              <p:nvPr/>
            </p:nvSpPr>
            <p:spPr bwMode="auto">
              <a:xfrm>
                <a:off x="8077201" y="2033588"/>
                <a:ext cx="1144588" cy="1090612"/>
              </a:xfrm>
              <a:custGeom>
                <a:avLst/>
                <a:gdLst/>
                <a:ahLst/>
                <a:cxnLst>
                  <a:cxn ang="0">
                    <a:pos x="363" y="1"/>
                  </a:cxn>
                  <a:cxn ang="0">
                    <a:pos x="431" y="11"/>
                  </a:cxn>
                  <a:cxn ang="0">
                    <a:pos x="495" y="32"/>
                  </a:cxn>
                  <a:cxn ang="0">
                    <a:pos x="553" y="65"/>
                  </a:cxn>
                  <a:cxn ang="0">
                    <a:pos x="602" y="109"/>
                  </a:cxn>
                  <a:cxn ang="0">
                    <a:pos x="644" y="160"/>
                  </a:cxn>
                  <a:cxn ang="0">
                    <a:pos x="677" y="217"/>
                  </a:cxn>
                  <a:cxn ang="0">
                    <a:pos x="702" y="277"/>
                  </a:cxn>
                  <a:cxn ang="0">
                    <a:pos x="716" y="337"/>
                  </a:cxn>
                  <a:cxn ang="0">
                    <a:pos x="721" y="397"/>
                  </a:cxn>
                  <a:cxn ang="0">
                    <a:pos x="716" y="453"/>
                  </a:cxn>
                  <a:cxn ang="0">
                    <a:pos x="698" y="509"/>
                  </a:cxn>
                  <a:cxn ang="0">
                    <a:pos x="667" y="562"/>
                  </a:cxn>
                  <a:cxn ang="0">
                    <a:pos x="627" y="605"/>
                  </a:cxn>
                  <a:cxn ang="0">
                    <a:pos x="578" y="640"/>
                  </a:cxn>
                  <a:cxn ang="0">
                    <a:pos x="523" y="666"/>
                  </a:cxn>
                  <a:cxn ang="0">
                    <a:pos x="463" y="682"/>
                  </a:cxn>
                  <a:cxn ang="0">
                    <a:pos x="399" y="687"/>
                  </a:cxn>
                  <a:cxn ang="0">
                    <a:pos x="332" y="682"/>
                  </a:cxn>
                  <a:cxn ang="0">
                    <a:pos x="265" y="665"/>
                  </a:cxn>
                  <a:cxn ang="0">
                    <a:pos x="197" y="636"/>
                  </a:cxn>
                  <a:cxn ang="0">
                    <a:pos x="136" y="597"/>
                  </a:cxn>
                  <a:cxn ang="0">
                    <a:pos x="85" y="548"/>
                  </a:cxn>
                  <a:cxn ang="0">
                    <a:pos x="46" y="492"/>
                  </a:cxn>
                  <a:cxn ang="0">
                    <a:pos x="17" y="431"/>
                  </a:cxn>
                  <a:cxn ang="0">
                    <a:pos x="2" y="364"/>
                  </a:cxn>
                  <a:cxn ang="0">
                    <a:pos x="1" y="297"/>
                  </a:cxn>
                  <a:cxn ang="0">
                    <a:pos x="15" y="228"/>
                  </a:cxn>
                  <a:cxn ang="0">
                    <a:pos x="41" y="167"/>
                  </a:cxn>
                  <a:cxn ang="0">
                    <a:pos x="78" y="115"/>
                  </a:cxn>
                  <a:cxn ang="0">
                    <a:pos x="123" y="72"/>
                  </a:cxn>
                  <a:cxn ang="0">
                    <a:pos x="176" y="39"/>
                  </a:cxn>
                  <a:cxn ang="0">
                    <a:pos x="234" y="16"/>
                  </a:cxn>
                  <a:cxn ang="0">
                    <a:pos x="297" y="3"/>
                  </a:cxn>
                </a:cxnLst>
                <a:rect l="0" t="0" r="r" b="b"/>
                <a:pathLst>
                  <a:path w="721" h="687">
                    <a:moveTo>
                      <a:pt x="329" y="0"/>
                    </a:moveTo>
                    <a:lnTo>
                      <a:pt x="363" y="1"/>
                    </a:lnTo>
                    <a:lnTo>
                      <a:pt x="396" y="4"/>
                    </a:lnTo>
                    <a:lnTo>
                      <a:pt x="431" y="11"/>
                    </a:lnTo>
                    <a:lnTo>
                      <a:pt x="464" y="20"/>
                    </a:lnTo>
                    <a:lnTo>
                      <a:pt x="495" y="32"/>
                    </a:lnTo>
                    <a:lnTo>
                      <a:pt x="525" y="47"/>
                    </a:lnTo>
                    <a:lnTo>
                      <a:pt x="553" y="65"/>
                    </a:lnTo>
                    <a:lnTo>
                      <a:pt x="578" y="86"/>
                    </a:lnTo>
                    <a:lnTo>
                      <a:pt x="602" y="109"/>
                    </a:lnTo>
                    <a:lnTo>
                      <a:pt x="624" y="134"/>
                    </a:lnTo>
                    <a:lnTo>
                      <a:pt x="644" y="160"/>
                    </a:lnTo>
                    <a:lnTo>
                      <a:pt x="661" y="188"/>
                    </a:lnTo>
                    <a:lnTo>
                      <a:pt x="677" y="217"/>
                    </a:lnTo>
                    <a:lnTo>
                      <a:pt x="690" y="246"/>
                    </a:lnTo>
                    <a:lnTo>
                      <a:pt x="702" y="277"/>
                    </a:lnTo>
                    <a:lnTo>
                      <a:pt x="710" y="307"/>
                    </a:lnTo>
                    <a:lnTo>
                      <a:pt x="716" y="337"/>
                    </a:lnTo>
                    <a:lnTo>
                      <a:pt x="720" y="368"/>
                    </a:lnTo>
                    <a:lnTo>
                      <a:pt x="721" y="397"/>
                    </a:lnTo>
                    <a:lnTo>
                      <a:pt x="720" y="426"/>
                    </a:lnTo>
                    <a:lnTo>
                      <a:pt x="716" y="453"/>
                    </a:lnTo>
                    <a:lnTo>
                      <a:pt x="709" y="479"/>
                    </a:lnTo>
                    <a:lnTo>
                      <a:pt x="698" y="509"/>
                    </a:lnTo>
                    <a:lnTo>
                      <a:pt x="683" y="536"/>
                    </a:lnTo>
                    <a:lnTo>
                      <a:pt x="667" y="562"/>
                    </a:lnTo>
                    <a:lnTo>
                      <a:pt x="648" y="584"/>
                    </a:lnTo>
                    <a:lnTo>
                      <a:pt x="627" y="605"/>
                    </a:lnTo>
                    <a:lnTo>
                      <a:pt x="603" y="624"/>
                    </a:lnTo>
                    <a:lnTo>
                      <a:pt x="578" y="640"/>
                    </a:lnTo>
                    <a:lnTo>
                      <a:pt x="551" y="655"/>
                    </a:lnTo>
                    <a:lnTo>
                      <a:pt x="523" y="666"/>
                    </a:lnTo>
                    <a:lnTo>
                      <a:pt x="493" y="675"/>
                    </a:lnTo>
                    <a:lnTo>
                      <a:pt x="463" y="682"/>
                    </a:lnTo>
                    <a:lnTo>
                      <a:pt x="431" y="686"/>
                    </a:lnTo>
                    <a:lnTo>
                      <a:pt x="399" y="687"/>
                    </a:lnTo>
                    <a:lnTo>
                      <a:pt x="366" y="686"/>
                    </a:lnTo>
                    <a:lnTo>
                      <a:pt x="332" y="682"/>
                    </a:lnTo>
                    <a:lnTo>
                      <a:pt x="298" y="675"/>
                    </a:lnTo>
                    <a:lnTo>
                      <a:pt x="265" y="665"/>
                    </a:lnTo>
                    <a:lnTo>
                      <a:pt x="230" y="652"/>
                    </a:lnTo>
                    <a:lnTo>
                      <a:pt x="197" y="636"/>
                    </a:lnTo>
                    <a:lnTo>
                      <a:pt x="165" y="618"/>
                    </a:lnTo>
                    <a:lnTo>
                      <a:pt x="136" y="597"/>
                    </a:lnTo>
                    <a:lnTo>
                      <a:pt x="110" y="573"/>
                    </a:lnTo>
                    <a:lnTo>
                      <a:pt x="85" y="548"/>
                    </a:lnTo>
                    <a:lnTo>
                      <a:pt x="64" y="520"/>
                    </a:lnTo>
                    <a:lnTo>
                      <a:pt x="46" y="492"/>
                    </a:lnTo>
                    <a:lnTo>
                      <a:pt x="29" y="462"/>
                    </a:lnTo>
                    <a:lnTo>
                      <a:pt x="17" y="431"/>
                    </a:lnTo>
                    <a:lnTo>
                      <a:pt x="8" y="398"/>
                    </a:lnTo>
                    <a:lnTo>
                      <a:pt x="2" y="364"/>
                    </a:lnTo>
                    <a:lnTo>
                      <a:pt x="0" y="331"/>
                    </a:lnTo>
                    <a:lnTo>
                      <a:pt x="1" y="297"/>
                    </a:lnTo>
                    <a:lnTo>
                      <a:pt x="6" y="263"/>
                    </a:lnTo>
                    <a:lnTo>
                      <a:pt x="15" y="228"/>
                    </a:lnTo>
                    <a:lnTo>
                      <a:pt x="27" y="197"/>
                    </a:lnTo>
                    <a:lnTo>
                      <a:pt x="41" y="167"/>
                    </a:lnTo>
                    <a:lnTo>
                      <a:pt x="59" y="140"/>
                    </a:lnTo>
                    <a:lnTo>
                      <a:pt x="78" y="115"/>
                    </a:lnTo>
                    <a:lnTo>
                      <a:pt x="99" y="93"/>
                    </a:lnTo>
                    <a:lnTo>
                      <a:pt x="123" y="72"/>
                    </a:lnTo>
                    <a:lnTo>
                      <a:pt x="149" y="55"/>
                    </a:lnTo>
                    <a:lnTo>
                      <a:pt x="176" y="39"/>
                    </a:lnTo>
                    <a:lnTo>
                      <a:pt x="205" y="26"/>
                    </a:lnTo>
                    <a:lnTo>
                      <a:pt x="234" y="16"/>
                    </a:lnTo>
                    <a:lnTo>
                      <a:pt x="265" y="7"/>
                    </a:lnTo>
                    <a:lnTo>
                      <a:pt x="297" y="3"/>
                    </a:lnTo>
                    <a:lnTo>
                      <a:pt x="329" y="0"/>
                    </a:lnTo>
                    <a:close/>
                  </a:path>
                </a:pathLst>
              </a:custGeom>
              <a:solidFill>
                <a:srgbClr val="FFC89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75" name="Freeform 12"/>
              <p:cNvSpPr>
                <a:spLocks/>
              </p:cNvSpPr>
              <p:nvPr/>
            </p:nvSpPr>
            <p:spPr bwMode="auto">
              <a:xfrm>
                <a:off x="8181976" y="2093913"/>
                <a:ext cx="1000125" cy="952500"/>
              </a:xfrm>
              <a:custGeom>
                <a:avLst/>
                <a:gdLst/>
                <a:ahLst/>
                <a:cxnLst>
                  <a:cxn ang="0">
                    <a:pos x="343" y="4"/>
                  </a:cxn>
                  <a:cxn ang="0">
                    <a:pos x="406" y="18"/>
                  </a:cxn>
                  <a:cxn ang="0">
                    <a:pos x="462" y="44"/>
                  </a:cxn>
                  <a:cxn ang="0">
                    <a:pos x="510" y="80"/>
                  </a:cxn>
                  <a:cxn ang="0">
                    <a:pos x="551" y="125"/>
                  </a:cxn>
                  <a:cxn ang="0">
                    <a:pos x="584" y="175"/>
                  </a:cxn>
                  <a:cxn ang="0">
                    <a:pos x="609" y="231"/>
                  </a:cxn>
                  <a:cxn ang="0">
                    <a:pos x="624" y="287"/>
                  </a:cxn>
                  <a:cxn ang="0">
                    <a:pos x="630" y="342"/>
                  </a:cxn>
                  <a:cxn ang="0">
                    <a:pos x="625" y="394"/>
                  </a:cxn>
                  <a:cxn ang="0">
                    <a:pos x="608" y="445"/>
                  </a:cxn>
                  <a:cxn ang="0">
                    <a:pos x="579" y="494"/>
                  </a:cxn>
                  <a:cxn ang="0">
                    <a:pos x="541" y="534"/>
                  </a:cxn>
                  <a:cxn ang="0">
                    <a:pos x="495" y="565"/>
                  </a:cxn>
                  <a:cxn ang="0">
                    <a:pos x="443" y="586"/>
                  </a:cxn>
                  <a:cxn ang="0">
                    <a:pos x="385" y="598"/>
                  </a:cxn>
                  <a:cxn ang="0">
                    <a:pos x="325" y="599"/>
                  </a:cxn>
                  <a:cxn ang="0">
                    <a:pos x="263" y="590"/>
                  </a:cxn>
                  <a:cxn ang="0">
                    <a:pos x="199" y="569"/>
                  </a:cxn>
                  <a:cxn ang="0">
                    <a:pos x="139" y="536"/>
                  </a:cxn>
                  <a:cxn ang="0">
                    <a:pos x="89" y="493"/>
                  </a:cxn>
                  <a:cxn ang="0">
                    <a:pos x="49" y="443"/>
                  </a:cxn>
                  <a:cxn ang="0">
                    <a:pos x="20" y="387"/>
                  </a:cxn>
                  <a:cxn ang="0">
                    <a:pos x="4" y="326"/>
                  </a:cxn>
                  <a:cxn ang="0">
                    <a:pos x="1" y="263"/>
                  </a:cxn>
                  <a:cxn ang="0">
                    <a:pos x="14" y="199"/>
                  </a:cxn>
                  <a:cxn ang="0">
                    <a:pos x="39" y="143"/>
                  </a:cxn>
                  <a:cxn ang="0">
                    <a:pos x="73" y="96"/>
                  </a:cxn>
                  <a:cxn ang="0">
                    <a:pos x="116" y="57"/>
                  </a:cxn>
                  <a:cxn ang="0">
                    <a:pos x="166" y="28"/>
                  </a:cxn>
                  <a:cxn ang="0">
                    <a:pos x="222" y="9"/>
                  </a:cxn>
                  <a:cxn ang="0">
                    <a:pos x="281" y="1"/>
                  </a:cxn>
                </a:cxnLst>
                <a:rect l="0" t="0" r="r" b="b"/>
                <a:pathLst>
                  <a:path w="630" h="600">
                    <a:moveTo>
                      <a:pt x="312" y="0"/>
                    </a:moveTo>
                    <a:lnTo>
                      <a:pt x="343" y="4"/>
                    </a:lnTo>
                    <a:lnTo>
                      <a:pt x="374" y="9"/>
                    </a:lnTo>
                    <a:lnTo>
                      <a:pt x="406" y="18"/>
                    </a:lnTo>
                    <a:lnTo>
                      <a:pt x="435" y="30"/>
                    </a:lnTo>
                    <a:lnTo>
                      <a:pt x="462" y="44"/>
                    </a:lnTo>
                    <a:lnTo>
                      <a:pt x="487" y="61"/>
                    </a:lnTo>
                    <a:lnTo>
                      <a:pt x="510" y="80"/>
                    </a:lnTo>
                    <a:lnTo>
                      <a:pt x="532" y="101"/>
                    </a:lnTo>
                    <a:lnTo>
                      <a:pt x="551" y="125"/>
                    </a:lnTo>
                    <a:lnTo>
                      <a:pt x="569" y="150"/>
                    </a:lnTo>
                    <a:lnTo>
                      <a:pt x="584" y="175"/>
                    </a:lnTo>
                    <a:lnTo>
                      <a:pt x="597" y="203"/>
                    </a:lnTo>
                    <a:lnTo>
                      <a:pt x="609" y="231"/>
                    </a:lnTo>
                    <a:lnTo>
                      <a:pt x="617" y="258"/>
                    </a:lnTo>
                    <a:lnTo>
                      <a:pt x="624" y="287"/>
                    </a:lnTo>
                    <a:lnTo>
                      <a:pt x="628" y="314"/>
                    </a:lnTo>
                    <a:lnTo>
                      <a:pt x="630" y="342"/>
                    </a:lnTo>
                    <a:lnTo>
                      <a:pt x="629" y="368"/>
                    </a:lnTo>
                    <a:lnTo>
                      <a:pt x="625" y="394"/>
                    </a:lnTo>
                    <a:lnTo>
                      <a:pt x="619" y="418"/>
                    </a:lnTo>
                    <a:lnTo>
                      <a:pt x="608" y="445"/>
                    </a:lnTo>
                    <a:lnTo>
                      <a:pt x="595" y="471"/>
                    </a:lnTo>
                    <a:lnTo>
                      <a:pt x="579" y="494"/>
                    </a:lnTo>
                    <a:lnTo>
                      <a:pt x="561" y="515"/>
                    </a:lnTo>
                    <a:lnTo>
                      <a:pt x="541" y="534"/>
                    </a:lnTo>
                    <a:lnTo>
                      <a:pt x="519" y="551"/>
                    </a:lnTo>
                    <a:lnTo>
                      <a:pt x="495" y="565"/>
                    </a:lnTo>
                    <a:lnTo>
                      <a:pt x="470" y="576"/>
                    </a:lnTo>
                    <a:lnTo>
                      <a:pt x="443" y="586"/>
                    </a:lnTo>
                    <a:lnTo>
                      <a:pt x="414" y="593"/>
                    </a:lnTo>
                    <a:lnTo>
                      <a:pt x="385" y="598"/>
                    </a:lnTo>
                    <a:lnTo>
                      <a:pt x="356" y="600"/>
                    </a:lnTo>
                    <a:lnTo>
                      <a:pt x="325" y="599"/>
                    </a:lnTo>
                    <a:lnTo>
                      <a:pt x="294" y="596"/>
                    </a:lnTo>
                    <a:lnTo>
                      <a:pt x="263" y="590"/>
                    </a:lnTo>
                    <a:lnTo>
                      <a:pt x="232" y="581"/>
                    </a:lnTo>
                    <a:lnTo>
                      <a:pt x="199" y="569"/>
                    </a:lnTo>
                    <a:lnTo>
                      <a:pt x="168" y="553"/>
                    </a:lnTo>
                    <a:lnTo>
                      <a:pt x="139" y="536"/>
                    </a:lnTo>
                    <a:lnTo>
                      <a:pt x="113" y="515"/>
                    </a:lnTo>
                    <a:lnTo>
                      <a:pt x="89" y="493"/>
                    </a:lnTo>
                    <a:lnTo>
                      <a:pt x="68" y="469"/>
                    </a:lnTo>
                    <a:lnTo>
                      <a:pt x="49" y="443"/>
                    </a:lnTo>
                    <a:lnTo>
                      <a:pt x="33" y="415"/>
                    </a:lnTo>
                    <a:lnTo>
                      <a:pt x="20" y="387"/>
                    </a:lnTo>
                    <a:lnTo>
                      <a:pt x="10" y="357"/>
                    </a:lnTo>
                    <a:lnTo>
                      <a:pt x="4" y="326"/>
                    </a:lnTo>
                    <a:lnTo>
                      <a:pt x="0" y="295"/>
                    </a:lnTo>
                    <a:lnTo>
                      <a:pt x="1" y="263"/>
                    </a:lnTo>
                    <a:lnTo>
                      <a:pt x="6" y="231"/>
                    </a:lnTo>
                    <a:lnTo>
                      <a:pt x="14" y="199"/>
                    </a:lnTo>
                    <a:lnTo>
                      <a:pt x="25" y="170"/>
                    </a:lnTo>
                    <a:lnTo>
                      <a:pt x="39" y="143"/>
                    </a:lnTo>
                    <a:lnTo>
                      <a:pt x="55" y="119"/>
                    </a:lnTo>
                    <a:lnTo>
                      <a:pt x="73" y="96"/>
                    </a:lnTo>
                    <a:lnTo>
                      <a:pt x="94" y="75"/>
                    </a:lnTo>
                    <a:lnTo>
                      <a:pt x="116" y="57"/>
                    </a:lnTo>
                    <a:lnTo>
                      <a:pt x="141" y="42"/>
                    </a:lnTo>
                    <a:lnTo>
                      <a:pt x="166" y="28"/>
                    </a:lnTo>
                    <a:lnTo>
                      <a:pt x="194" y="17"/>
                    </a:lnTo>
                    <a:lnTo>
                      <a:pt x="222" y="9"/>
                    </a:lnTo>
                    <a:lnTo>
                      <a:pt x="251" y="4"/>
                    </a:lnTo>
                    <a:lnTo>
                      <a:pt x="281" y="1"/>
                    </a:lnTo>
                    <a:lnTo>
                      <a:pt x="312" y="0"/>
                    </a:lnTo>
                    <a:close/>
                  </a:path>
                </a:pathLst>
              </a:custGeom>
              <a:solidFill>
                <a:srgbClr val="FFDCAA"/>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76" name="Freeform 13"/>
              <p:cNvSpPr>
                <a:spLocks/>
              </p:cNvSpPr>
              <p:nvPr/>
            </p:nvSpPr>
            <p:spPr bwMode="auto">
              <a:xfrm>
                <a:off x="8074026" y="2058988"/>
                <a:ext cx="955675" cy="911225"/>
              </a:xfrm>
              <a:custGeom>
                <a:avLst/>
                <a:gdLst/>
                <a:ahLst/>
                <a:cxnLst>
                  <a:cxn ang="0">
                    <a:pos x="364" y="0"/>
                  </a:cxn>
                  <a:cxn ang="0">
                    <a:pos x="431" y="10"/>
                  </a:cxn>
                  <a:cxn ang="0">
                    <a:pos x="492" y="30"/>
                  </a:cxn>
                  <a:cxn ang="0">
                    <a:pos x="536" y="52"/>
                  </a:cxn>
                  <a:cxn ang="0">
                    <a:pos x="572" y="79"/>
                  </a:cxn>
                  <a:cxn ang="0">
                    <a:pos x="602" y="110"/>
                  </a:cxn>
                  <a:cxn ang="0">
                    <a:pos x="600" y="155"/>
                  </a:cxn>
                  <a:cxn ang="0">
                    <a:pos x="588" y="193"/>
                  </a:cxn>
                  <a:cxn ang="0">
                    <a:pos x="567" y="222"/>
                  </a:cxn>
                  <a:cxn ang="0">
                    <a:pos x="538" y="246"/>
                  </a:cxn>
                  <a:cxn ang="0">
                    <a:pos x="503" y="263"/>
                  </a:cxn>
                  <a:cxn ang="0">
                    <a:pos x="464" y="276"/>
                  </a:cxn>
                  <a:cxn ang="0">
                    <a:pos x="422" y="285"/>
                  </a:cxn>
                  <a:cxn ang="0">
                    <a:pos x="380" y="290"/>
                  </a:cxn>
                  <a:cxn ang="0">
                    <a:pos x="337" y="292"/>
                  </a:cxn>
                  <a:cxn ang="0">
                    <a:pos x="297" y="291"/>
                  </a:cxn>
                  <a:cxn ang="0">
                    <a:pos x="261" y="290"/>
                  </a:cxn>
                  <a:cxn ang="0">
                    <a:pos x="230" y="287"/>
                  </a:cxn>
                  <a:cxn ang="0">
                    <a:pos x="205" y="284"/>
                  </a:cxn>
                  <a:cxn ang="0">
                    <a:pos x="189" y="282"/>
                  </a:cxn>
                  <a:cxn ang="0">
                    <a:pos x="184" y="281"/>
                  </a:cxn>
                  <a:cxn ang="0">
                    <a:pos x="200" y="342"/>
                  </a:cxn>
                  <a:cxn ang="0">
                    <a:pos x="206" y="397"/>
                  </a:cxn>
                  <a:cxn ang="0">
                    <a:pos x="203" y="445"/>
                  </a:cxn>
                  <a:cxn ang="0">
                    <a:pos x="193" y="486"/>
                  </a:cxn>
                  <a:cxn ang="0">
                    <a:pos x="178" y="520"/>
                  </a:cxn>
                  <a:cxn ang="0">
                    <a:pos x="160" y="547"/>
                  </a:cxn>
                  <a:cxn ang="0">
                    <a:pos x="141" y="566"/>
                  </a:cxn>
                  <a:cxn ang="0">
                    <a:pos x="108" y="553"/>
                  </a:cxn>
                  <a:cxn ang="0">
                    <a:pos x="67" y="506"/>
                  </a:cxn>
                  <a:cxn ang="0">
                    <a:pos x="35" y="452"/>
                  </a:cxn>
                  <a:cxn ang="0">
                    <a:pos x="14" y="396"/>
                  </a:cxn>
                  <a:cxn ang="0">
                    <a:pos x="2" y="336"/>
                  </a:cxn>
                  <a:cxn ang="0">
                    <a:pos x="3" y="279"/>
                  </a:cxn>
                  <a:cxn ang="0">
                    <a:pos x="15" y="227"/>
                  </a:cxn>
                  <a:cxn ang="0">
                    <a:pos x="42" y="166"/>
                  </a:cxn>
                  <a:cxn ang="0">
                    <a:pos x="79" y="114"/>
                  </a:cxn>
                  <a:cxn ang="0">
                    <a:pos x="124" y="72"/>
                  </a:cxn>
                  <a:cxn ang="0">
                    <a:pos x="176" y="38"/>
                  </a:cxn>
                  <a:cxn ang="0">
                    <a:pos x="235" y="14"/>
                  </a:cxn>
                  <a:cxn ang="0">
                    <a:pos x="298" y="2"/>
                  </a:cxn>
                </a:cxnLst>
                <a:rect l="0" t="0" r="r" b="b"/>
                <a:pathLst>
                  <a:path w="602" h="574">
                    <a:moveTo>
                      <a:pt x="330" y="0"/>
                    </a:moveTo>
                    <a:lnTo>
                      <a:pt x="364" y="0"/>
                    </a:lnTo>
                    <a:lnTo>
                      <a:pt x="397" y="4"/>
                    </a:lnTo>
                    <a:lnTo>
                      <a:pt x="431" y="10"/>
                    </a:lnTo>
                    <a:lnTo>
                      <a:pt x="465" y="20"/>
                    </a:lnTo>
                    <a:lnTo>
                      <a:pt x="492" y="30"/>
                    </a:lnTo>
                    <a:lnTo>
                      <a:pt x="515" y="41"/>
                    </a:lnTo>
                    <a:lnTo>
                      <a:pt x="536" y="52"/>
                    </a:lnTo>
                    <a:lnTo>
                      <a:pt x="555" y="65"/>
                    </a:lnTo>
                    <a:lnTo>
                      <a:pt x="572" y="79"/>
                    </a:lnTo>
                    <a:lnTo>
                      <a:pt x="588" y="94"/>
                    </a:lnTo>
                    <a:lnTo>
                      <a:pt x="602" y="110"/>
                    </a:lnTo>
                    <a:lnTo>
                      <a:pt x="602" y="134"/>
                    </a:lnTo>
                    <a:lnTo>
                      <a:pt x="600" y="155"/>
                    </a:lnTo>
                    <a:lnTo>
                      <a:pt x="596" y="175"/>
                    </a:lnTo>
                    <a:lnTo>
                      <a:pt x="588" y="193"/>
                    </a:lnTo>
                    <a:lnTo>
                      <a:pt x="579" y="208"/>
                    </a:lnTo>
                    <a:lnTo>
                      <a:pt x="567" y="222"/>
                    </a:lnTo>
                    <a:lnTo>
                      <a:pt x="553" y="235"/>
                    </a:lnTo>
                    <a:lnTo>
                      <a:pt x="538" y="246"/>
                    </a:lnTo>
                    <a:lnTo>
                      <a:pt x="522" y="255"/>
                    </a:lnTo>
                    <a:lnTo>
                      <a:pt x="503" y="263"/>
                    </a:lnTo>
                    <a:lnTo>
                      <a:pt x="484" y="271"/>
                    </a:lnTo>
                    <a:lnTo>
                      <a:pt x="464" y="276"/>
                    </a:lnTo>
                    <a:lnTo>
                      <a:pt x="443" y="281"/>
                    </a:lnTo>
                    <a:lnTo>
                      <a:pt x="422" y="285"/>
                    </a:lnTo>
                    <a:lnTo>
                      <a:pt x="401" y="288"/>
                    </a:lnTo>
                    <a:lnTo>
                      <a:pt x="380" y="290"/>
                    </a:lnTo>
                    <a:lnTo>
                      <a:pt x="358" y="291"/>
                    </a:lnTo>
                    <a:lnTo>
                      <a:pt x="337" y="292"/>
                    </a:lnTo>
                    <a:lnTo>
                      <a:pt x="317" y="292"/>
                    </a:lnTo>
                    <a:lnTo>
                      <a:pt x="297" y="291"/>
                    </a:lnTo>
                    <a:lnTo>
                      <a:pt x="278" y="290"/>
                    </a:lnTo>
                    <a:lnTo>
                      <a:pt x="261" y="290"/>
                    </a:lnTo>
                    <a:lnTo>
                      <a:pt x="244" y="288"/>
                    </a:lnTo>
                    <a:lnTo>
                      <a:pt x="230" y="287"/>
                    </a:lnTo>
                    <a:lnTo>
                      <a:pt x="216" y="286"/>
                    </a:lnTo>
                    <a:lnTo>
                      <a:pt x="205" y="284"/>
                    </a:lnTo>
                    <a:lnTo>
                      <a:pt x="196" y="283"/>
                    </a:lnTo>
                    <a:lnTo>
                      <a:pt x="189" y="282"/>
                    </a:lnTo>
                    <a:lnTo>
                      <a:pt x="185" y="281"/>
                    </a:lnTo>
                    <a:lnTo>
                      <a:pt x="184" y="281"/>
                    </a:lnTo>
                    <a:lnTo>
                      <a:pt x="193" y="313"/>
                    </a:lnTo>
                    <a:lnTo>
                      <a:pt x="200" y="342"/>
                    </a:lnTo>
                    <a:lnTo>
                      <a:pt x="204" y="371"/>
                    </a:lnTo>
                    <a:lnTo>
                      <a:pt x="206" y="397"/>
                    </a:lnTo>
                    <a:lnTo>
                      <a:pt x="205" y="422"/>
                    </a:lnTo>
                    <a:lnTo>
                      <a:pt x="203" y="445"/>
                    </a:lnTo>
                    <a:lnTo>
                      <a:pt x="199" y="467"/>
                    </a:lnTo>
                    <a:lnTo>
                      <a:pt x="193" y="486"/>
                    </a:lnTo>
                    <a:lnTo>
                      <a:pt x="186" y="504"/>
                    </a:lnTo>
                    <a:lnTo>
                      <a:pt x="178" y="520"/>
                    </a:lnTo>
                    <a:lnTo>
                      <a:pt x="170" y="534"/>
                    </a:lnTo>
                    <a:lnTo>
                      <a:pt x="160" y="547"/>
                    </a:lnTo>
                    <a:lnTo>
                      <a:pt x="151" y="558"/>
                    </a:lnTo>
                    <a:lnTo>
                      <a:pt x="141" y="566"/>
                    </a:lnTo>
                    <a:lnTo>
                      <a:pt x="131" y="574"/>
                    </a:lnTo>
                    <a:lnTo>
                      <a:pt x="108" y="553"/>
                    </a:lnTo>
                    <a:lnTo>
                      <a:pt x="86" y="530"/>
                    </a:lnTo>
                    <a:lnTo>
                      <a:pt x="67" y="506"/>
                    </a:lnTo>
                    <a:lnTo>
                      <a:pt x="50" y="480"/>
                    </a:lnTo>
                    <a:lnTo>
                      <a:pt x="35" y="452"/>
                    </a:lnTo>
                    <a:lnTo>
                      <a:pt x="24" y="425"/>
                    </a:lnTo>
                    <a:lnTo>
                      <a:pt x="14" y="396"/>
                    </a:lnTo>
                    <a:lnTo>
                      <a:pt x="7" y="366"/>
                    </a:lnTo>
                    <a:lnTo>
                      <a:pt x="2" y="336"/>
                    </a:lnTo>
                    <a:lnTo>
                      <a:pt x="0" y="305"/>
                    </a:lnTo>
                    <a:lnTo>
                      <a:pt x="3" y="279"/>
                    </a:lnTo>
                    <a:lnTo>
                      <a:pt x="8" y="253"/>
                    </a:lnTo>
                    <a:lnTo>
                      <a:pt x="15" y="227"/>
                    </a:lnTo>
                    <a:lnTo>
                      <a:pt x="27" y="196"/>
                    </a:lnTo>
                    <a:lnTo>
                      <a:pt x="42" y="166"/>
                    </a:lnTo>
                    <a:lnTo>
                      <a:pt x="59" y="139"/>
                    </a:lnTo>
                    <a:lnTo>
                      <a:pt x="79" y="114"/>
                    </a:lnTo>
                    <a:lnTo>
                      <a:pt x="100" y="92"/>
                    </a:lnTo>
                    <a:lnTo>
                      <a:pt x="124" y="72"/>
                    </a:lnTo>
                    <a:lnTo>
                      <a:pt x="149" y="54"/>
                    </a:lnTo>
                    <a:lnTo>
                      <a:pt x="176" y="38"/>
                    </a:lnTo>
                    <a:lnTo>
                      <a:pt x="205" y="25"/>
                    </a:lnTo>
                    <a:lnTo>
                      <a:pt x="235" y="14"/>
                    </a:lnTo>
                    <a:lnTo>
                      <a:pt x="266" y="7"/>
                    </a:lnTo>
                    <a:lnTo>
                      <a:pt x="298" y="2"/>
                    </a:lnTo>
                    <a:lnTo>
                      <a:pt x="330" y="0"/>
                    </a:lnTo>
                    <a:close/>
                  </a:path>
                </a:pathLst>
              </a:custGeom>
              <a:solidFill>
                <a:srgbClr val="E6934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77" name="Freeform 14"/>
              <p:cNvSpPr>
                <a:spLocks/>
              </p:cNvSpPr>
              <p:nvPr/>
            </p:nvSpPr>
            <p:spPr bwMode="auto">
              <a:xfrm>
                <a:off x="8077201" y="2033588"/>
                <a:ext cx="955675" cy="920750"/>
              </a:xfrm>
              <a:custGeom>
                <a:avLst/>
                <a:gdLst/>
                <a:ahLst/>
                <a:cxnLst>
                  <a:cxn ang="0">
                    <a:pos x="363" y="1"/>
                  </a:cxn>
                  <a:cxn ang="0">
                    <a:pos x="431" y="11"/>
                  </a:cxn>
                  <a:cxn ang="0">
                    <a:pos x="491" y="30"/>
                  </a:cxn>
                  <a:cxn ang="0">
                    <a:pos x="536" y="53"/>
                  </a:cxn>
                  <a:cxn ang="0">
                    <a:pos x="571" y="80"/>
                  </a:cxn>
                  <a:cxn ang="0">
                    <a:pos x="601" y="111"/>
                  </a:cxn>
                  <a:cxn ang="0">
                    <a:pos x="600" y="156"/>
                  </a:cxn>
                  <a:cxn ang="0">
                    <a:pos x="588" y="193"/>
                  </a:cxn>
                  <a:cxn ang="0">
                    <a:pos x="566" y="223"/>
                  </a:cxn>
                  <a:cxn ang="0">
                    <a:pos x="537" y="247"/>
                  </a:cxn>
                  <a:cxn ang="0">
                    <a:pos x="502" y="265"/>
                  </a:cxn>
                  <a:cxn ang="0">
                    <a:pos x="464" y="277"/>
                  </a:cxn>
                  <a:cxn ang="0">
                    <a:pos x="422" y="286"/>
                  </a:cxn>
                  <a:cxn ang="0">
                    <a:pos x="379" y="291"/>
                  </a:cxn>
                  <a:cxn ang="0">
                    <a:pos x="337" y="293"/>
                  </a:cxn>
                  <a:cxn ang="0">
                    <a:pos x="296" y="292"/>
                  </a:cxn>
                  <a:cxn ang="0">
                    <a:pos x="260" y="291"/>
                  </a:cxn>
                  <a:cxn ang="0">
                    <a:pos x="229" y="288"/>
                  </a:cxn>
                  <a:cxn ang="0">
                    <a:pos x="205" y="285"/>
                  </a:cxn>
                  <a:cxn ang="0">
                    <a:pos x="188" y="283"/>
                  </a:cxn>
                  <a:cxn ang="0">
                    <a:pos x="183" y="282"/>
                  </a:cxn>
                  <a:cxn ang="0">
                    <a:pos x="200" y="344"/>
                  </a:cxn>
                  <a:cxn ang="0">
                    <a:pos x="207" y="399"/>
                  </a:cxn>
                  <a:cxn ang="0">
                    <a:pos x="205" y="447"/>
                  </a:cxn>
                  <a:cxn ang="0">
                    <a:pos x="196" y="487"/>
                  </a:cxn>
                  <a:cxn ang="0">
                    <a:pos x="182" y="520"/>
                  </a:cxn>
                  <a:cxn ang="0">
                    <a:pos x="164" y="545"/>
                  </a:cxn>
                  <a:cxn ang="0">
                    <a:pos x="145" y="564"/>
                  </a:cxn>
                  <a:cxn ang="0">
                    <a:pos x="126" y="576"/>
                  </a:cxn>
                  <a:cxn ang="0">
                    <a:pos x="91" y="554"/>
                  </a:cxn>
                  <a:cxn ang="0">
                    <a:pos x="49" y="498"/>
                  </a:cxn>
                  <a:cxn ang="0">
                    <a:pos x="19" y="435"/>
                  </a:cxn>
                  <a:cxn ang="0">
                    <a:pos x="2" y="368"/>
                  </a:cxn>
                  <a:cxn ang="0">
                    <a:pos x="0" y="298"/>
                  </a:cxn>
                  <a:cxn ang="0">
                    <a:pos x="15" y="228"/>
                  </a:cxn>
                  <a:cxn ang="0">
                    <a:pos x="41" y="167"/>
                  </a:cxn>
                  <a:cxn ang="0">
                    <a:pos x="78" y="115"/>
                  </a:cxn>
                  <a:cxn ang="0">
                    <a:pos x="123" y="72"/>
                  </a:cxn>
                  <a:cxn ang="0">
                    <a:pos x="176" y="39"/>
                  </a:cxn>
                  <a:cxn ang="0">
                    <a:pos x="234" y="16"/>
                  </a:cxn>
                  <a:cxn ang="0">
                    <a:pos x="297" y="3"/>
                  </a:cxn>
                </a:cxnLst>
                <a:rect l="0" t="0" r="r" b="b"/>
                <a:pathLst>
                  <a:path w="602" h="580">
                    <a:moveTo>
                      <a:pt x="329" y="0"/>
                    </a:moveTo>
                    <a:lnTo>
                      <a:pt x="363" y="1"/>
                    </a:lnTo>
                    <a:lnTo>
                      <a:pt x="396" y="4"/>
                    </a:lnTo>
                    <a:lnTo>
                      <a:pt x="431" y="11"/>
                    </a:lnTo>
                    <a:lnTo>
                      <a:pt x="464" y="20"/>
                    </a:lnTo>
                    <a:lnTo>
                      <a:pt x="491" y="30"/>
                    </a:lnTo>
                    <a:lnTo>
                      <a:pt x="515" y="41"/>
                    </a:lnTo>
                    <a:lnTo>
                      <a:pt x="536" y="53"/>
                    </a:lnTo>
                    <a:lnTo>
                      <a:pt x="555" y="66"/>
                    </a:lnTo>
                    <a:lnTo>
                      <a:pt x="571" y="80"/>
                    </a:lnTo>
                    <a:lnTo>
                      <a:pt x="587" y="95"/>
                    </a:lnTo>
                    <a:lnTo>
                      <a:pt x="601" y="111"/>
                    </a:lnTo>
                    <a:lnTo>
                      <a:pt x="602" y="134"/>
                    </a:lnTo>
                    <a:lnTo>
                      <a:pt x="600" y="156"/>
                    </a:lnTo>
                    <a:lnTo>
                      <a:pt x="595" y="175"/>
                    </a:lnTo>
                    <a:lnTo>
                      <a:pt x="588" y="193"/>
                    </a:lnTo>
                    <a:lnTo>
                      <a:pt x="578" y="209"/>
                    </a:lnTo>
                    <a:lnTo>
                      <a:pt x="566" y="223"/>
                    </a:lnTo>
                    <a:lnTo>
                      <a:pt x="553" y="236"/>
                    </a:lnTo>
                    <a:lnTo>
                      <a:pt x="537" y="247"/>
                    </a:lnTo>
                    <a:lnTo>
                      <a:pt x="521" y="256"/>
                    </a:lnTo>
                    <a:lnTo>
                      <a:pt x="502" y="265"/>
                    </a:lnTo>
                    <a:lnTo>
                      <a:pt x="484" y="271"/>
                    </a:lnTo>
                    <a:lnTo>
                      <a:pt x="464" y="277"/>
                    </a:lnTo>
                    <a:lnTo>
                      <a:pt x="443" y="282"/>
                    </a:lnTo>
                    <a:lnTo>
                      <a:pt x="422" y="286"/>
                    </a:lnTo>
                    <a:lnTo>
                      <a:pt x="400" y="289"/>
                    </a:lnTo>
                    <a:lnTo>
                      <a:pt x="379" y="291"/>
                    </a:lnTo>
                    <a:lnTo>
                      <a:pt x="358" y="292"/>
                    </a:lnTo>
                    <a:lnTo>
                      <a:pt x="337" y="293"/>
                    </a:lnTo>
                    <a:lnTo>
                      <a:pt x="316" y="293"/>
                    </a:lnTo>
                    <a:lnTo>
                      <a:pt x="296" y="292"/>
                    </a:lnTo>
                    <a:lnTo>
                      <a:pt x="277" y="292"/>
                    </a:lnTo>
                    <a:lnTo>
                      <a:pt x="260" y="291"/>
                    </a:lnTo>
                    <a:lnTo>
                      <a:pt x="244" y="290"/>
                    </a:lnTo>
                    <a:lnTo>
                      <a:pt x="229" y="288"/>
                    </a:lnTo>
                    <a:lnTo>
                      <a:pt x="215" y="287"/>
                    </a:lnTo>
                    <a:lnTo>
                      <a:pt x="205" y="285"/>
                    </a:lnTo>
                    <a:lnTo>
                      <a:pt x="195" y="284"/>
                    </a:lnTo>
                    <a:lnTo>
                      <a:pt x="188" y="283"/>
                    </a:lnTo>
                    <a:lnTo>
                      <a:pt x="184" y="282"/>
                    </a:lnTo>
                    <a:lnTo>
                      <a:pt x="183" y="282"/>
                    </a:lnTo>
                    <a:lnTo>
                      <a:pt x="193" y="314"/>
                    </a:lnTo>
                    <a:lnTo>
                      <a:pt x="200" y="344"/>
                    </a:lnTo>
                    <a:lnTo>
                      <a:pt x="205" y="373"/>
                    </a:lnTo>
                    <a:lnTo>
                      <a:pt x="207" y="399"/>
                    </a:lnTo>
                    <a:lnTo>
                      <a:pt x="207" y="424"/>
                    </a:lnTo>
                    <a:lnTo>
                      <a:pt x="205" y="447"/>
                    </a:lnTo>
                    <a:lnTo>
                      <a:pt x="201" y="468"/>
                    </a:lnTo>
                    <a:lnTo>
                      <a:pt x="196" y="487"/>
                    </a:lnTo>
                    <a:lnTo>
                      <a:pt x="189" y="504"/>
                    </a:lnTo>
                    <a:lnTo>
                      <a:pt x="182" y="520"/>
                    </a:lnTo>
                    <a:lnTo>
                      <a:pt x="174" y="533"/>
                    </a:lnTo>
                    <a:lnTo>
                      <a:pt x="164" y="545"/>
                    </a:lnTo>
                    <a:lnTo>
                      <a:pt x="155" y="555"/>
                    </a:lnTo>
                    <a:lnTo>
                      <a:pt x="145" y="564"/>
                    </a:lnTo>
                    <a:lnTo>
                      <a:pt x="136" y="571"/>
                    </a:lnTo>
                    <a:lnTo>
                      <a:pt x="126" y="576"/>
                    </a:lnTo>
                    <a:lnTo>
                      <a:pt x="117" y="580"/>
                    </a:lnTo>
                    <a:lnTo>
                      <a:pt x="91" y="554"/>
                    </a:lnTo>
                    <a:lnTo>
                      <a:pt x="69" y="527"/>
                    </a:lnTo>
                    <a:lnTo>
                      <a:pt x="49" y="498"/>
                    </a:lnTo>
                    <a:lnTo>
                      <a:pt x="33" y="467"/>
                    </a:lnTo>
                    <a:lnTo>
                      <a:pt x="19" y="435"/>
                    </a:lnTo>
                    <a:lnTo>
                      <a:pt x="9" y="402"/>
                    </a:lnTo>
                    <a:lnTo>
                      <a:pt x="2" y="368"/>
                    </a:lnTo>
                    <a:lnTo>
                      <a:pt x="0" y="333"/>
                    </a:lnTo>
                    <a:lnTo>
                      <a:pt x="0" y="298"/>
                    </a:lnTo>
                    <a:lnTo>
                      <a:pt x="6" y="263"/>
                    </a:lnTo>
                    <a:lnTo>
                      <a:pt x="15" y="228"/>
                    </a:lnTo>
                    <a:lnTo>
                      <a:pt x="27" y="197"/>
                    </a:lnTo>
                    <a:lnTo>
                      <a:pt x="41" y="167"/>
                    </a:lnTo>
                    <a:lnTo>
                      <a:pt x="59" y="140"/>
                    </a:lnTo>
                    <a:lnTo>
                      <a:pt x="78" y="115"/>
                    </a:lnTo>
                    <a:lnTo>
                      <a:pt x="99" y="93"/>
                    </a:lnTo>
                    <a:lnTo>
                      <a:pt x="123" y="72"/>
                    </a:lnTo>
                    <a:lnTo>
                      <a:pt x="149" y="55"/>
                    </a:lnTo>
                    <a:lnTo>
                      <a:pt x="176" y="39"/>
                    </a:lnTo>
                    <a:lnTo>
                      <a:pt x="205" y="26"/>
                    </a:lnTo>
                    <a:lnTo>
                      <a:pt x="234" y="16"/>
                    </a:lnTo>
                    <a:lnTo>
                      <a:pt x="265" y="7"/>
                    </a:lnTo>
                    <a:lnTo>
                      <a:pt x="297" y="3"/>
                    </a:lnTo>
                    <a:lnTo>
                      <a:pt x="32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78" name="Freeform 15"/>
              <p:cNvSpPr>
                <a:spLocks/>
              </p:cNvSpPr>
              <p:nvPr/>
            </p:nvSpPr>
            <p:spPr bwMode="auto">
              <a:xfrm>
                <a:off x="8964613" y="3257550"/>
                <a:ext cx="144463" cy="1141412"/>
              </a:xfrm>
              <a:custGeom>
                <a:avLst/>
                <a:gdLst/>
                <a:ahLst/>
                <a:cxnLst>
                  <a:cxn ang="0">
                    <a:pos x="21" y="0"/>
                  </a:cxn>
                  <a:cxn ang="0">
                    <a:pos x="60" y="21"/>
                  </a:cxn>
                  <a:cxn ang="0">
                    <a:pos x="91" y="710"/>
                  </a:cxn>
                  <a:cxn ang="0">
                    <a:pos x="38" y="719"/>
                  </a:cxn>
                  <a:cxn ang="0">
                    <a:pos x="34" y="696"/>
                  </a:cxn>
                  <a:cxn ang="0">
                    <a:pos x="30" y="667"/>
                  </a:cxn>
                  <a:cxn ang="0">
                    <a:pos x="25" y="635"/>
                  </a:cxn>
                  <a:cxn ang="0">
                    <a:pos x="21" y="599"/>
                  </a:cxn>
                  <a:cxn ang="0">
                    <a:pos x="16" y="561"/>
                  </a:cxn>
                  <a:cxn ang="0">
                    <a:pos x="12" y="520"/>
                  </a:cxn>
                  <a:cxn ang="0">
                    <a:pos x="8" y="477"/>
                  </a:cxn>
                  <a:cxn ang="0">
                    <a:pos x="5" y="432"/>
                  </a:cxn>
                  <a:cxn ang="0">
                    <a:pos x="2" y="386"/>
                  </a:cxn>
                  <a:cxn ang="0">
                    <a:pos x="1" y="340"/>
                  </a:cxn>
                  <a:cxn ang="0">
                    <a:pos x="0" y="292"/>
                  </a:cxn>
                  <a:cxn ang="0">
                    <a:pos x="1" y="247"/>
                  </a:cxn>
                  <a:cxn ang="0">
                    <a:pos x="2" y="206"/>
                  </a:cxn>
                  <a:cxn ang="0">
                    <a:pos x="4" y="168"/>
                  </a:cxn>
                  <a:cxn ang="0">
                    <a:pos x="6" y="134"/>
                  </a:cxn>
                  <a:cxn ang="0">
                    <a:pos x="8" y="103"/>
                  </a:cxn>
                  <a:cxn ang="0">
                    <a:pos x="11" y="77"/>
                  </a:cxn>
                  <a:cxn ang="0">
                    <a:pos x="13" y="54"/>
                  </a:cxn>
                  <a:cxn ang="0">
                    <a:pos x="16" y="35"/>
                  </a:cxn>
                  <a:cxn ang="0">
                    <a:pos x="18" y="20"/>
                  </a:cxn>
                  <a:cxn ang="0">
                    <a:pos x="20" y="9"/>
                  </a:cxn>
                  <a:cxn ang="0">
                    <a:pos x="21" y="2"/>
                  </a:cxn>
                  <a:cxn ang="0">
                    <a:pos x="21" y="0"/>
                  </a:cxn>
                </a:cxnLst>
                <a:rect l="0" t="0" r="r" b="b"/>
                <a:pathLst>
                  <a:path w="91" h="719">
                    <a:moveTo>
                      <a:pt x="21" y="0"/>
                    </a:moveTo>
                    <a:lnTo>
                      <a:pt x="60" y="21"/>
                    </a:lnTo>
                    <a:lnTo>
                      <a:pt x="91" y="710"/>
                    </a:lnTo>
                    <a:lnTo>
                      <a:pt x="38" y="719"/>
                    </a:lnTo>
                    <a:lnTo>
                      <a:pt x="34" y="696"/>
                    </a:lnTo>
                    <a:lnTo>
                      <a:pt x="30" y="667"/>
                    </a:lnTo>
                    <a:lnTo>
                      <a:pt x="25" y="635"/>
                    </a:lnTo>
                    <a:lnTo>
                      <a:pt x="21" y="599"/>
                    </a:lnTo>
                    <a:lnTo>
                      <a:pt x="16" y="561"/>
                    </a:lnTo>
                    <a:lnTo>
                      <a:pt x="12" y="520"/>
                    </a:lnTo>
                    <a:lnTo>
                      <a:pt x="8" y="477"/>
                    </a:lnTo>
                    <a:lnTo>
                      <a:pt x="5" y="432"/>
                    </a:lnTo>
                    <a:lnTo>
                      <a:pt x="2" y="386"/>
                    </a:lnTo>
                    <a:lnTo>
                      <a:pt x="1" y="340"/>
                    </a:lnTo>
                    <a:lnTo>
                      <a:pt x="0" y="292"/>
                    </a:lnTo>
                    <a:lnTo>
                      <a:pt x="1" y="247"/>
                    </a:lnTo>
                    <a:lnTo>
                      <a:pt x="2" y="206"/>
                    </a:lnTo>
                    <a:lnTo>
                      <a:pt x="4" y="168"/>
                    </a:lnTo>
                    <a:lnTo>
                      <a:pt x="6" y="134"/>
                    </a:lnTo>
                    <a:lnTo>
                      <a:pt x="8" y="103"/>
                    </a:lnTo>
                    <a:lnTo>
                      <a:pt x="11" y="77"/>
                    </a:lnTo>
                    <a:lnTo>
                      <a:pt x="13" y="54"/>
                    </a:lnTo>
                    <a:lnTo>
                      <a:pt x="16" y="35"/>
                    </a:lnTo>
                    <a:lnTo>
                      <a:pt x="18" y="20"/>
                    </a:lnTo>
                    <a:lnTo>
                      <a:pt x="20" y="9"/>
                    </a:lnTo>
                    <a:lnTo>
                      <a:pt x="21" y="2"/>
                    </a:lnTo>
                    <a:lnTo>
                      <a:pt x="21" y="0"/>
                    </a:lnTo>
                    <a:close/>
                  </a:path>
                </a:pathLst>
              </a:custGeom>
              <a:solidFill>
                <a:srgbClr val="98C0C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79" name="Freeform 16"/>
              <p:cNvSpPr>
                <a:spLocks/>
              </p:cNvSpPr>
              <p:nvPr/>
            </p:nvSpPr>
            <p:spPr bwMode="auto">
              <a:xfrm>
                <a:off x="8704263" y="4629150"/>
                <a:ext cx="207963" cy="901700"/>
              </a:xfrm>
              <a:custGeom>
                <a:avLst/>
                <a:gdLst/>
                <a:ahLst/>
                <a:cxnLst>
                  <a:cxn ang="0">
                    <a:pos x="131" y="0"/>
                  </a:cxn>
                  <a:cxn ang="0">
                    <a:pos x="130" y="1"/>
                  </a:cxn>
                  <a:cxn ang="0">
                    <a:pos x="127" y="4"/>
                  </a:cxn>
                  <a:cxn ang="0">
                    <a:pos x="123" y="9"/>
                  </a:cxn>
                  <a:cxn ang="0">
                    <a:pos x="116" y="15"/>
                  </a:cxn>
                  <a:cxn ang="0">
                    <a:pos x="106" y="22"/>
                  </a:cxn>
                  <a:cxn ang="0">
                    <a:pos x="94" y="29"/>
                  </a:cxn>
                  <a:cxn ang="0">
                    <a:pos x="79" y="34"/>
                  </a:cxn>
                  <a:cxn ang="0">
                    <a:pos x="57" y="568"/>
                  </a:cxn>
                  <a:cxn ang="0">
                    <a:pos x="37" y="566"/>
                  </a:cxn>
                  <a:cxn ang="0">
                    <a:pos x="53" y="38"/>
                  </a:cxn>
                  <a:cxn ang="0">
                    <a:pos x="51" y="38"/>
                  </a:cxn>
                  <a:cxn ang="0">
                    <a:pos x="46" y="37"/>
                  </a:cxn>
                  <a:cxn ang="0">
                    <a:pos x="40" y="35"/>
                  </a:cxn>
                  <a:cxn ang="0">
                    <a:pos x="30" y="33"/>
                  </a:cxn>
                  <a:cxn ang="0">
                    <a:pos x="21" y="29"/>
                  </a:cxn>
                  <a:cxn ang="0">
                    <a:pos x="10" y="24"/>
                  </a:cxn>
                  <a:cxn ang="0">
                    <a:pos x="0" y="18"/>
                  </a:cxn>
                  <a:cxn ang="0">
                    <a:pos x="2" y="18"/>
                  </a:cxn>
                  <a:cxn ang="0">
                    <a:pos x="9" y="17"/>
                  </a:cxn>
                  <a:cxn ang="0">
                    <a:pos x="19" y="17"/>
                  </a:cxn>
                  <a:cxn ang="0">
                    <a:pos x="33" y="16"/>
                  </a:cxn>
                  <a:cxn ang="0">
                    <a:pos x="48" y="15"/>
                  </a:cxn>
                  <a:cxn ang="0">
                    <a:pos x="65" y="13"/>
                  </a:cxn>
                  <a:cxn ang="0">
                    <a:pos x="83" y="10"/>
                  </a:cxn>
                  <a:cxn ang="0">
                    <a:pos x="100" y="8"/>
                  </a:cxn>
                  <a:cxn ang="0">
                    <a:pos x="116" y="4"/>
                  </a:cxn>
                  <a:cxn ang="0">
                    <a:pos x="131" y="0"/>
                  </a:cxn>
                </a:cxnLst>
                <a:rect l="0" t="0" r="r" b="b"/>
                <a:pathLst>
                  <a:path w="131" h="568">
                    <a:moveTo>
                      <a:pt x="131" y="0"/>
                    </a:moveTo>
                    <a:lnTo>
                      <a:pt x="130" y="1"/>
                    </a:lnTo>
                    <a:lnTo>
                      <a:pt x="127" y="4"/>
                    </a:lnTo>
                    <a:lnTo>
                      <a:pt x="123" y="9"/>
                    </a:lnTo>
                    <a:lnTo>
                      <a:pt x="116" y="15"/>
                    </a:lnTo>
                    <a:lnTo>
                      <a:pt x="106" y="22"/>
                    </a:lnTo>
                    <a:lnTo>
                      <a:pt x="94" y="29"/>
                    </a:lnTo>
                    <a:lnTo>
                      <a:pt x="79" y="34"/>
                    </a:lnTo>
                    <a:lnTo>
                      <a:pt x="57" y="568"/>
                    </a:lnTo>
                    <a:lnTo>
                      <a:pt x="37" y="566"/>
                    </a:lnTo>
                    <a:lnTo>
                      <a:pt x="53" y="38"/>
                    </a:lnTo>
                    <a:lnTo>
                      <a:pt x="51" y="38"/>
                    </a:lnTo>
                    <a:lnTo>
                      <a:pt x="46" y="37"/>
                    </a:lnTo>
                    <a:lnTo>
                      <a:pt x="40" y="35"/>
                    </a:lnTo>
                    <a:lnTo>
                      <a:pt x="30" y="33"/>
                    </a:lnTo>
                    <a:lnTo>
                      <a:pt x="21" y="29"/>
                    </a:lnTo>
                    <a:lnTo>
                      <a:pt x="10" y="24"/>
                    </a:lnTo>
                    <a:lnTo>
                      <a:pt x="0" y="18"/>
                    </a:lnTo>
                    <a:lnTo>
                      <a:pt x="2" y="18"/>
                    </a:lnTo>
                    <a:lnTo>
                      <a:pt x="9" y="17"/>
                    </a:lnTo>
                    <a:lnTo>
                      <a:pt x="19" y="17"/>
                    </a:lnTo>
                    <a:lnTo>
                      <a:pt x="33" y="16"/>
                    </a:lnTo>
                    <a:lnTo>
                      <a:pt x="48" y="15"/>
                    </a:lnTo>
                    <a:lnTo>
                      <a:pt x="65" y="13"/>
                    </a:lnTo>
                    <a:lnTo>
                      <a:pt x="83" y="10"/>
                    </a:lnTo>
                    <a:lnTo>
                      <a:pt x="100" y="8"/>
                    </a:lnTo>
                    <a:lnTo>
                      <a:pt x="116" y="4"/>
                    </a:lnTo>
                    <a:lnTo>
                      <a:pt x="131" y="0"/>
                    </a:lnTo>
                    <a:close/>
                  </a:path>
                </a:pathLst>
              </a:custGeom>
              <a:solidFill>
                <a:srgbClr val="00001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80" name="Freeform 17"/>
              <p:cNvSpPr>
                <a:spLocks/>
              </p:cNvSpPr>
              <p:nvPr/>
            </p:nvSpPr>
            <p:spPr bwMode="auto">
              <a:xfrm>
                <a:off x="8323263" y="4344988"/>
                <a:ext cx="430213" cy="173037"/>
              </a:xfrm>
              <a:custGeom>
                <a:avLst/>
                <a:gdLst/>
                <a:ahLst/>
                <a:cxnLst>
                  <a:cxn ang="0">
                    <a:pos x="0" y="0"/>
                  </a:cxn>
                  <a:cxn ang="0">
                    <a:pos x="2" y="0"/>
                  </a:cxn>
                  <a:cxn ang="0">
                    <a:pos x="7" y="2"/>
                  </a:cxn>
                  <a:cxn ang="0">
                    <a:pos x="15" y="4"/>
                  </a:cxn>
                  <a:cxn ang="0">
                    <a:pos x="26" y="8"/>
                  </a:cxn>
                  <a:cxn ang="0">
                    <a:pos x="40" y="12"/>
                  </a:cxn>
                  <a:cxn ang="0">
                    <a:pos x="56" y="16"/>
                  </a:cxn>
                  <a:cxn ang="0">
                    <a:pos x="74" y="20"/>
                  </a:cxn>
                  <a:cxn ang="0">
                    <a:pos x="94" y="24"/>
                  </a:cxn>
                  <a:cxn ang="0">
                    <a:pos x="116" y="28"/>
                  </a:cxn>
                  <a:cxn ang="0">
                    <a:pos x="139" y="32"/>
                  </a:cxn>
                  <a:cxn ang="0">
                    <a:pos x="164" y="35"/>
                  </a:cxn>
                  <a:cxn ang="0">
                    <a:pos x="189" y="37"/>
                  </a:cxn>
                  <a:cxn ang="0">
                    <a:pos x="216" y="38"/>
                  </a:cxn>
                  <a:cxn ang="0">
                    <a:pos x="242" y="39"/>
                  </a:cxn>
                  <a:cxn ang="0">
                    <a:pos x="269" y="37"/>
                  </a:cxn>
                  <a:cxn ang="0">
                    <a:pos x="270" y="50"/>
                  </a:cxn>
                  <a:cxn ang="0">
                    <a:pos x="270" y="59"/>
                  </a:cxn>
                  <a:cxn ang="0">
                    <a:pos x="271" y="66"/>
                  </a:cxn>
                  <a:cxn ang="0">
                    <a:pos x="271" y="88"/>
                  </a:cxn>
                  <a:cxn ang="0">
                    <a:pos x="270" y="100"/>
                  </a:cxn>
                  <a:cxn ang="0">
                    <a:pos x="268" y="100"/>
                  </a:cxn>
                  <a:cxn ang="0">
                    <a:pos x="262" y="102"/>
                  </a:cxn>
                  <a:cxn ang="0">
                    <a:pos x="252" y="103"/>
                  </a:cxn>
                  <a:cxn ang="0">
                    <a:pos x="238" y="104"/>
                  </a:cxn>
                  <a:cxn ang="0">
                    <a:pos x="222" y="106"/>
                  </a:cxn>
                  <a:cxn ang="0">
                    <a:pos x="204" y="107"/>
                  </a:cxn>
                  <a:cxn ang="0">
                    <a:pos x="183" y="108"/>
                  </a:cxn>
                  <a:cxn ang="0">
                    <a:pos x="161" y="109"/>
                  </a:cxn>
                  <a:cxn ang="0">
                    <a:pos x="112" y="109"/>
                  </a:cxn>
                  <a:cxn ang="0">
                    <a:pos x="87" y="108"/>
                  </a:cxn>
                  <a:cxn ang="0">
                    <a:pos x="62" y="105"/>
                  </a:cxn>
                  <a:cxn ang="0">
                    <a:pos x="37" y="102"/>
                  </a:cxn>
                  <a:cxn ang="0">
                    <a:pos x="13" y="97"/>
                  </a:cxn>
                  <a:cxn ang="0">
                    <a:pos x="11" y="85"/>
                  </a:cxn>
                  <a:cxn ang="0">
                    <a:pos x="9" y="70"/>
                  </a:cxn>
                  <a:cxn ang="0">
                    <a:pos x="6" y="50"/>
                  </a:cxn>
                  <a:cxn ang="0">
                    <a:pos x="3" y="27"/>
                  </a:cxn>
                  <a:cxn ang="0">
                    <a:pos x="0" y="0"/>
                  </a:cxn>
                </a:cxnLst>
                <a:rect l="0" t="0" r="r" b="b"/>
                <a:pathLst>
                  <a:path w="271" h="109">
                    <a:moveTo>
                      <a:pt x="0" y="0"/>
                    </a:moveTo>
                    <a:lnTo>
                      <a:pt x="2" y="0"/>
                    </a:lnTo>
                    <a:lnTo>
                      <a:pt x="7" y="2"/>
                    </a:lnTo>
                    <a:lnTo>
                      <a:pt x="15" y="4"/>
                    </a:lnTo>
                    <a:lnTo>
                      <a:pt x="26" y="8"/>
                    </a:lnTo>
                    <a:lnTo>
                      <a:pt x="40" y="12"/>
                    </a:lnTo>
                    <a:lnTo>
                      <a:pt x="56" y="16"/>
                    </a:lnTo>
                    <a:lnTo>
                      <a:pt x="74" y="20"/>
                    </a:lnTo>
                    <a:lnTo>
                      <a:pt x="94" y="24"/>
                    </a:lnTo>
                    <a:lnTo>
                      <a:pt x="116" y="28"/>
                    </a:lnTo>
                    <a:lnTo>
                      <a:pt x="139" y="32"/>
                    </a:lnTo>
                    <a:lnTo>
                      <a:pt x="164" y="35"/>
                    </a:lnTo>
                    <a:lnTo>
                      <a:pt x="189" y="37"/>
                    </a:lnTo>
                    <a:lnTo>
                      <a:pt x="216" y="38"/>
                    </a:lnTo>
                    <a:lnTo>
                      <a:pt x="242" y="39"/>
                    </a:lnTo>
                    <a:lnTo>
                      <a:pt x="269" y="37"/>
                    </a:lnTo>
                    <a:lnTo>
                      <a:pt x="270" y="50"/>
                    </a:lnTo>
                    <a:lnTo>
                      <a:pt x="270" y="59"/>
                    </a:lnTo>
                    <a:lnTo>
                      <a:pt x="271" y="66"/>
                    </a:lnTo>
                    <a:lnTo>
                      <a:pt x="271" y="88"/>
                    </a:lnTo>
                    <a:lnTo>
                      <a:pt x="270" y="100"/>
                    </a:lnTo>
                    <a:lnTo>
                      <a:pt x="268" y="100"/>
                    </a:lnTo>
                    <a:lnTo>
                      <a:pt x="262" y="102"/>
                    </a:lnTo>
                    <a:lnTo>
                      <a:pt x="252" y="103"/>
                    </a:lnTo>
                    <a:lnTo>
                      <a:pt x="238" y="104"/>
                    </a:lnTo>
                    <a:lnTo>
                      <a:pt x="222" y="106"/>
                    </a:lnTo>
                    <a:lnTo>
                      <a:pt x="204" y="107"/>
                    </a:lnTo>
                    <a:lnTo>
                      <a:pt x="183" y="108"/>
                    </a:lnTo>
                    <a:lnTo>
                      <a:pt x="161" y="109"/>
                    </a:lnTo>
                    <a:lnTo>
                      <a:pt x="112" y="109"/>
                    </a:lnTo>
                    <a:lnTo>
                      <a:pt x="87" y="108"/>
                    </a:lnTo>
                    <a:lnTo>
                      <a:pt x="62" y="105"/>
                    </a:lnTo>
                    <a:lnTo>
                      <a:pt x="37" y="102"/>
                    </a:lnTo>
                    <a:lnTo>
                      <a:pt x="13" y="97"/>
                    </a:lnTo>
                    <a:lnTo>
                      <a:pt x="11" y="85"/>
                    </a:lnTo>
                    <a:lnTo>
                      <a:pt x="9" y="70"/>
                    </a:lnTo>
                    <a:lnTo>
                      <a:pt x="6" y="50"/>
                    </a:lnTo>
                    <a:lnTo>
                      <a:pt x="3" y="27"/>
                    </a:lnTo>
                    <a:lnTo>
                      <a:pt x="0" y="0"/>
                    </a:lnTo>
                    <a:close/>
                  </a:path>
                </a:pathLst>
              </a:custGeom>
              <a:solidFill>
                <a:srgbClr val="00001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81" name="Freeform 18"/>
              <p:cNvSpPr>
                <a:spLocks/>
              </p:cNvSpPr>
              <p:nvPr/>
            </p:nvSpPr>
            <p:spPr bwMode="auto">
              <a:xfrm>
                <a:off x="9012238" y="4262438"/>
                <a:ext cx="166688" cy="195262"/>
              </a:xfrm>
              <a:custGeom>
                <a:avLst/>
                <a:gdLst/>
                <a:ahLst/>
                <a:cxnLst>
                  <a:cxn ang="0">
                    <a:pos x="105" y="0"/>
                  </a:cxn>
                  <a:cxn ang="0">
                    <a:pos x="105" y="2"/>
                  </a:cxn>
                  <a:cxn ang="0">
                    <a:pos x="104" y="8"/>
                  </a:cxn>
                  <a:cxn ang="0">
                    <a:pos x="103" y="17"/>
                  </a:cxn>
                  <a:cxn ang="0">
                    <a:pos x="102" y="29"/>
                  </a:cxn>
                  <a:cxn ang="0">
                    <a:pos x="101" y="46"/>
                  </a:cxn>
                  <a:cxn ang="0">
                    <a:pos x="100" y="65"/>
                  </a:cxn>
                  <a:cxn ang="0">
                    <a:pos x="98" y="86"/>
                  </a:cxn>
                  <a:cxn ang="0">
                    <a:pos x="96" y="110"/>
                  </a:cxn>
                  <a:cxn ang="0">
                    <a:pos x="67" y="116"/>
                  </a:cxn>
                  <a:cxn ang="0">
                    <a:pos x="40" y="120"/>
                  </a:cxn>
                  <a:cxn ang="0">
                    <a:pos x="16" y="123"/>
                  </a:cxn>
                  <a:cxn ang="0">
                    <a:pos x="16" y="121"/>
                  </a:cxn>
                  <a:cxn ang="0">
                    <a:pos x="15" y="116"/>
                  </a:cxn>
                  <a:cxn ang="0">
                    <a:pos x="13" y="107"/>
                  </a:cxn>
                  <a:cxn ang="0">
                    <a:pos x="10" y="94"/>
                  </a:cxn>
                  <a:cxn ang="0">
                    <a:pos x="7" y="79"/>
                  </a:cxn>
                  <a:cxn ang="0">
                    <a:pos x="3" y="59"/>
                  </a:cxn>
                  <a:cxn ang="0">
                    <a:pos x="0" y="36"/>
                  </a:cxn>
                  <a:cxn ang="0">
                    <a:pos x="28" y="28"/>
                  </a:cxn>
                  <a:cxn ang="0">
                    <a:pos x="55" y="20"/>
                  </a:cxn>
                  <a:cxn ang="0">
                    <a:pos x="81" y="11"/>
                  </a:cxn>
                  <a:cxn ang="0">
                    <a:pos x="105" y="0"/>
                  </a:cxn>
                </a:cxnLst>
                <a:rect l="0" t="0" r="r" b="b"/>
                <a:pathLst>
                  <a:path w="105" h="123">
                    <a:moveTo>
                      <a:pt x="105" y="0"/>
                    </a:moveTo>
                    <a:lnTo>
                      <a:pt x="105" y="2"/>
                    </a:lnTo>
                    <a:lnTo>
                      <a:pt x="104" y="8"/>
                    </a:lnTo>
                    <a:lnTo>
                      <a:pt x="103" y="17"/>
                    </a:lnTo>
                    <a:lnTo>
                      <a:pt x="102" y="29"/>
                    </a:lnTo>
                    <a:lnTo>
                      <a:pt x="101" y="46"/>
                    </a:lnTo>
                    <a:lnTo>
                      <a:pt x="100" y="65"/>
                    </a:lnTo>
                    <a:lnTo>
                      <a:pt x="98" y="86"/>
                    </a:lnTo>
                    <a:lnTo>
                      <a:pt x="96" y="110"/>
                    </a:lnTo>
                    <a:lnTo>
                      <a:pt x="67" y="116"/>
                    </a:lnTo>
                    <a:lnTo>
                      <a:pt x="40" y="120"/>
                    </a:lnTo>
                    <a:lnTo>
                      <a:pt x="16" y="123"/>
                    </a:lnTo>
                    <a:lnTo>
                      <a:pt x="16" y="121"/>
                    </a:lnTo>
                    <a:lnTo>
                      <a:pt x="15" y="116"/>
                    </a:lnTo>
                    <a:lnTo>
                      <a:pt x="13" y="107"/>
                    </a:lnTo>
                    <a:lnTo>
                      <a:pt x="10" y="94"/>
                    </a:lnTo>
                    <a:lnTo>
                      <a:pt x="7" y="79"/>
                    </a:lnTo>
                    <a:lnTo>
                      <a:pt x="3" y="59"/>
                    </a:lnTo>
                    <a:lnTo>
                      <a:pt x="0" y="36"/>
                    </a:lnTo>
                    <a:lnTo>
                      <a:pt x="28" y="28"/>
                    </a:lnTo>
                    <a:lnTo>
                      <a:pt x="55" y="20"/>
                    </a:lnTo>
                    <a:lnTo>
                      <a:pt x="81" y="11"/>
                    </a:lnTo>
                    <a:lnTo>
                      <a:pt x="105" y="0"/>
                    </a:lnTo>
                    <a:close/>
                  </a:path>
                </a:pathLst>
              </a:custGeom>
              <a:solidFill>
                <a:srgbClr val="00001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82" name="Freeform 19"/>
              <p:cNvSpPr>
                <a:spLocks/>
              </p:cNvSpPr>
              <p:nvPr/>
            </p:nvSpPr>
            <p:spPr bwMode="auto">
              <a:xfrm>
                <a:off x="8256588" y="3263900"/>
                <a:ext cx="498475" cy="1214437"/>
              </a:xfrm>
              <a:custGeom>
                <a:avLst/>
                <a:gdLst/>
                <a:ahLst/>
                <a:cxnLst>
                  <a:cxn ang="0">
                    <a:pos x="3" y="0"/>
                  </a:cxn>
                  <a:cxn ang="0">
                    <a:pos x="18" y="1"/>
                  </a:cxn>
                  <a:cxn ang="0">
                    <a:pos x="43" y="4"/>
                  </a:cxn>
                  <a:cxn ang="0">
                    <a:pos x="90" y="8"/>
                  </a:cxn>
                  <a:cxn ang="0">
                    <a:pos x="123" y="10"/>
                  </a:cxn>
                  <a:cxn ang="0">
                    <a:pos x="151" y="11"/>
                  </a:cxn>
                  <a:cxn ang="0">
                    <a:pos x="156" y="21"/>
                  </a:cxn>
                  <a:cxn ang="0">
                    <a:pos x="166" y="44"/>
                  </a:cxn>
                  <a:cxn ang="0">
                    <a:pos x="180" y="79"/>
                  </a:cxn>
                  <a:cxn ang="0">
                    <a:pos x="198" y="123"/>
                  </a:cxn>
                  <a:cxn ang="0">
                    <a:pos x="216" y="177"/>
                  </a:cxn>
                  <a:cxn ang="0">
                    <a:pos x="237" y="239"/>
                  </a:cxn>
                  <a:cxn ang="0">
                    <a:pos x="256" y="308"/>
                  </a:cxn>
                  <a:cxn ang="0">
                    <a:pos x="275" y="382"/>
                  </a:cxn>
                  <a:cxn ang="0">
                    <a:pos x="298" y="503"/>
                  </a:cxn>
                  <a:cxn ang="0">
                    <a:pos x="308" y="588"/>
                  </a:cxn>
                  <a:cxn ang="0">
                    <a:pos x="313" y="675"/>
                  </a:cxn>
                  <a:cxn ang="0">
                    <a:pos x="313" y="762"/>
                  </a:cxn>
                  <a:cxn ang="0">
                    <a:pos x="304" y="762"/>
                  </a:cxn>
                  <a:cxn ang="0">
                    <a:pos x="281" y="763"/>
                  </a:cxn>
                  <a:cxn ang="0">
                    <a:pos x="247" y="764"/>
                  </a:cxn>
                  <a:cxn ang="0">
                    <a:pos x="183" y="765"/>
                  </a:cxn>
                  <a:cxn ang="0">
                    <a:pos x="137" y="764"/>
                  </a:cxn>
                  <a:cxn ang="0">
                    <a:pos x="92" y="760"/>
                  </a:cxn>
                  <a:cxn ang="0">
                    <a:pos x="52" y="755"/>
                  </a:cxn>
                  <a:cxn ang="0">
                    <a:pos x="20" y="745"/>
                  </a:cxn>
                  <a:cxn ang="0">
                    <a:pos x="0" y="733"/>
                  </a:cxn>
                  <a:cxn ang="0">
                    <a:pos x="1" y="714"/>
                  </a:cxn>
                  <a:cxn ang="0">
                    <a:pos x="1" y="683"/>
                  </a:cxn>
                  <a:cxn ang="0">
                    <a:pos x="2" y="643"/>
                  </a:cxn>
                  <a:cxn ang="0">
                    <a:pos x="3" y="577"/>
                  </a:cxn>
                  <a:cxn ang="0">
                    <a:pos x="4" y="534"/>
                  </a:cxn>
                  <a:cxn ang="0">
                    <a:pos x="5" y="497"/>
                  </a:cxn>
                  <a:cxn ang="0">
                    <a:pos x="5" y="471"/>
                  </a:cxn>
                  <a:cxn ang="0">
                    <a:pos x="6" y="445"/>
                  </a:cxn>
                  <a:cxn ang="0">
                    <a:pos x="7" y="402"/>
                  </a:cxn>
                  <a:cxn ang="0">
                    <a:pos x="6" y="265"/>
                  </a:cxn>
                  <a:cxn ang="0">
                    <a:pos x="5" y="205"/>
                  </a:cxn>
                  <a:cxn ang="0">
                    <a:pos x="5" y="148"/>
                  </a:cxn>
                  <a:cxn ang="0">
                    <a:pos x="3" y="96"/>
                  </a:cxn>
                  <a:cxn ang="0">
                    <a:pos x="3" y="52"/>
                  </a:cxn>
                  <a:cxn ang="0">
                    <a:pos x="2" y="20"/>
                  </a:cxn>
                  <a:cxn ang="0">
                    <a:pos x="1" y="0"/>
                  </a:cxn>
                </a:cxnLst>
                <a:rect l="0" t="0" r="r" b="b"/>
                <a:pathLst>
                  <a:path w="314" h="765">
                    <a:moveTo>
                      <a:pt x="1" y="0"/>
                    </a:moveTo>
                    <a:lnTo>
                      <a:pt x="3" y="0"/>
                    </a:lnTo>
                    <a:lnTo>
                      <a:pt x="9" y="0"/>
                    </a:lnTo>
                    <a:lnTo>
                      <a:pt x="18" y="1"/>
                    </a:lnTo>
                    <a:lnTo>
                      <a:pt x="30" y="2"/>
                    </a:lnTo>
                    <a:lnTo>
                      <a:pt x="43" y="4"/>
                    </a:lnTo>
                    <a:lnTo>
                      <a:pt x="58" y="5"/>
                    </a:lnTo>
                    <a:lnTo>
                      <a:pt x="90" y="8"/>
                    </a:lnTo>
                    <a:lnTo>
                      <a:pt x="107" y="9"/>
                    </a:lnTo>
                    <a:lnTo>
                      <a:pt x="123" y="10"/>
                    </a:lnTo>
                    <a:lnTo>
                      <a:pt x="138" y="11"/>
                    </a:lnTo>
                    <a:lnTo>
                      <a:pt x="151" y="11"/>
                    </a:lnTo>
                    <a:lnTo>
                      <a:pt x="152" y="14"/>
                    </a:lnTo>
                    <a:lnTo>
                      <a:pt x="156" y="21"/>
                    </a:lnTo>
                    <a:lnTo>
                      <a:pt x="160" y="31"/>
                    </a:lnTo>
                    <a:lnTo>
                      <a:pt x="166" y="44"/>
                    </a:lnTo>
                    <a:lnTo>
                      <a:pt x="173" y="61"/>
                    </a:lnTo>
                    <a:lnTo>
                      <a:pt x="180" y="79"/>
                    </a:lnTo>
                    <a:lnTo>
                      <a:pt x="188" y="100"/>
                    </a:lnTo>
                    <a:lnTo>
                      <a:pt x="198" y="123"/>
                    </a:lnTo>
                    <a:lnTo>
                      <a:pt x="207" y="150"/>
                    </a:lnTo>
                    <a:lnTo>
                      <a:pt x="216" y="177"/>
                    </a:lnTo>
                    <a:lnTo>
                      <a:pt x="227" y="208"/>
                    </a:lnTo>
                    <a:lnTo>
                      <a:pt x="237" y="239"/>
                    </a:lnTo>
                    <a:lnTo>
                      <a:pt x="247" y="273"/>
                    </a:lnTo>
                    <a:lnTo>
                      <a:pt x="256" y="308"/>
                    </a:lnTo>
                    <a:lnTo>
                      <a:pt x="266" y="345"/>
                    </a:lnTo>
                    <a:lnTo>
                      <a:pt x="275" y="382"/>
                    </a:lnTo>
                    <a:lnTo>
                      <a:pt x="291" y="462"/>
                    </a:lnTo>
                    <a:lnTo>
                      <a:pt x="298" y="503"/>
                    </a:lnTo>
                    <a:lnTo>
                      <a:pt x="303" y="545"/>
                    </a:lnTo>
                    <a:lnTo>
                      <a:pt x="308" y="588"/>
                    </a:lnTo>
                    <a:lnTo>
                      <a:pt x="311" y="631"/>
                    </a:lnTo>
                    <a:lnTo>
                      <a:pt x="313" y="675"/>
                    </a:lnTo>
                    <a:lnTo>
                      <a:pt x="314" y="718"/>
                    </a:lnTo>
                    <a:lnTo>
                      <a:pt x="313" y="762"/>
                    </a:lnTo>
                    <a:lnTo>
                      <a:pt x="311" y="762"/>
                    </a:lnTo>
                    <a:lnTo>
                      <a:pt x="304" y="762"/>
                    </a:lnTo>
                    <a:lnTo>
                      <a:pt x="295" y="762"/>
                    </a:lnTo>
                    <a:lnTo>
                      <a:pt x="281" y="763"/>
                    </a:lnTo>
                    <a:lnTo>
                      <a:pt x="266" y="764"/>
                    </a:lnTo>
                    <a:lnTo>
                      <a:pt x="247" y="764"/>
                    </a:lnTo>
                    <a:lnTo>
                      <a:pt x="227" y="765"/>
                    </a:lnTo>
                    <a:lnTo>
                      <a:pt x="183" y="765"/>
                    </a:lnTo>
                    <a:lnTo>
                      <a:pt x="160" y="764"/>
                    </a:lnTo>
                    <a:lnTo>
                      <a:pt x="137" y="764"/>
                    </a:lnTo>
                    <a:lnTo>
                      <a:pt x="114" y="762"/>
                    </a:lnTo>
                    <a:lnTo>
                      <a:pt x="92" y="760"/>
                    </a:lnTo>
                    <a:lnTo>
                      <a:pt x="71" y="758"/>
                    </a:lnTo>
                    <a:lnTo>
                      <a:pt x="52" y="755"/>
                    </a:lnTo>
                    <a:lnTo>
                      <a:pt x="34" y="751"/>
                    </a:lnTo>
                    <a:lnTo>
                      <a:pt x="20" y="745"/>
                    </a:lnTo>
                    <a:lnTo>
                      <a:pt x="8" y="740"/>
                    </a:lnTo>
                    <a:lnTo>
                      <a:pt x="0" y="733"/>
                    </a:lnTo>
                    <a:lnTo>
                      <a:pt x="0" y="724"/>
                    </a:lnTo>
                    <a:lnTo>
                      <a:pt x="1" y="714"/>
                    </a:lnTo>
                    <a:lnTo>
                      <a:pt x="1" y="700"/>
                    </a:lnTo>
                    <a:lnTo>
                      <a:pt x="1" y="683"/>
                    </a:lnTo>
                    <a:lnTo>
                      <a:pt x="1" y="664"/>
                    </a:lnTo>
                    <a:lnTo>
                      <a:pt x="2" y="643"/>
                    </a:lnTo>
                    <a:lnTo>
                      <a:pt x="2" y="621"/>
                    </a:lnTo>
                    <a:lnTo>
                      <a:pt x="3" y="577"/>
                    </a:lnTo>
                    <a:lnTo>
                      <a:pt x="3" y="555"/>
                    </a:lnTo>
                    <a:lnTo>
                      <a:pt x="4" y="534"/>
                    </a:lnTo>
                    <a:lnTo>
                      <a:pt x="4" y="515"/>
                    </a:lnTo>
                    <a:lnTo>
                      <a:pt x="5" y="497"/>
                    </a:lnTo>
                    <a:lnTo>
                      <a:pt x="5" y="483"/>
                    </a:lnTo>
                    <a:lnTo>
                      <a:pt x="5" y="471"/>
                    </a:lnTo>
                    <a:lnTo>
                      <a:pt x="5" y="461"/>
                    </a:lnTo>
                    <a:lnTo>
                      <a:pt x="6" y="445"/>
                    </a:lnTo>
                    <a:lnTo>
                      <a:pt x="6" y="425"/>
                    </a:lnTo>
                    <a:lnTo>
                      <a:pt x="7" y="402"/>
                    </a:lnTo>
                    <a:lnTo>
                      <a:pt x="7" y="294"/>
                    </a:lnTo>
                    <a:lnTo>
                      <a:pt x="6" y="265"/>
                    </a:lnTo>
                    <a:lnTo>
                      <a:pt x="6" y="235"/>
                    </a:lnTo>
                    <a:lnTo>
                      <a:pt x="5" y="205"/>
                    </a:lnTo>
                    <a:lnTo>
                      <a:pt x="5" y="176"/>
                    </a:lnTo>
                    <a:lnTo>
                      <a:pt x="5" y="148"/>
                    </a:lnTo>
                    <a:lnTo>
                      <a:pt x="4" y="121"/>
                    </a:lnTo>
                    <a:lnTo>
                      <a:pt x="3" y="96"/>
                    </a:lnTo>
                    <a:lnTo>
                      <a:pt x="3" y="73"/>
                    </a:lnTo>
                    <a:lnTo>
                      <a:pt x="3" y="52"/>
                    </a:lnTo>
                    <a:lnTo>
                      <a:pt x="2" y="34"/>
                    </a:lnTo>
                    <a:lnTo>
                      <a:pt x="2" y="20"/>
                    </a:lnTo>
                    <a:lnTo>
                      <a:pt x="1" y="9"/>
                    </a:lnTo>
                    <a:lnTo>
                      <a:pt x="1" y="0"/>
                    </a:lnTo>
                    <a:close/>
                  </a:path>
                </a:pathLst>
              </a:custGeom>
              <a:gradFill flip="none" rotWithShape="1">
                <a:gsLst>
                  <a:gs pos="0">
                    <a:srgbClr val="1D4774">
                      <a:shade val="30000"/>
                      <a:satMod val="115000"/>
                    </a:srgbClr>
                  </a:gs>
                  <a:gs pos="50000">
                    <a:srgbClr val="1D4774">
                      <a:shade val="67500"/>
                      <a:satMod val="115000"/>
                    </a:srgbClr>
                  </a:gs>
                  <a:gs pos="100000">
                    <a:srgbClr val="1D4774">
                      <a:shade val="100000"/>
                      <a:satMod val="115000"/>
                    </a:srgb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83" name="Freeform 20"/>
              <p:cNvSpPr>
                <a:spLocks/>
              </p:cNvSpPr>
              <p:nvPr/>
            </p:nvSpPr>
            <p:spPr bwMode="auto">
              <a:xfrm>
                <a:off x="8980488" y="3194050"/>
                <a:ext cx="676275" cy="1230312"/>
              </a:xfrm>
              <a:custGeom>
                <a:avLst/>
                <a:gdLst/>
                <a:ahLst/>
                <a:cxnLst>
                  <a:cxn ang="0">
                    <a:pos x="276" y="0"/>
                  </a:cxn>
                  <a:cxn ang="0">
                    <a:pos x="300" y="2"/>
                  </a:cxn>
                  <a:cxn ang="0">
                    <a:pos x="340" y="7"/>
                  </a:cxn>
                  <a:cxn ang="0">
                    <a:pos x="377" y="14"/>
                  </a:cxn>
                  <a:cxn ang="0">
                    <a:pos x="398" y="22"/>
                  </a:cxn>
                  <a:cxn ang="0">
                    <a:pos x="415" y="31"/>
                  </a:cxn>
                  <a:cxn ang="0">
                    <a:pos x="425" y="37"/>
                  </a:cxn>
                  <a:cxn ang="0">
                    <a:pos x="423" y="63"/>
                  </a:cxn>
                  <a:cxn ang="0">
                    <a:pos x="414" y="117"/>
                  </a:cxn>
                  <a:cxn ang="0">
                    <a:pos x="400" y="175"/>
                  </a:cxn>
                  <a:cxn ang="0">
                    <a:pos x="381" y="235"/>
                  </a:cxn>
                  <a:cxn ang="0">
                    <a:pos x="357" y="293"/>
                  </a:cxn>
                  <a:cxn ang="0">
                    <a:pos x="327" y="347"/>
                  </a:cxn>
                  <a:cxn ang="0">
                    <a:pos x="291" y="395"/>
                  </a:cxn>
                  <a:cxn ang="0">
                    <a:pos x="249" y="432"/>
                  </a:cxn>
                  <a:cxn ang="0">
                    <a:pos x="240" y="430"/>
                  </a:cxn>
                  <a:cxn ang="0">
                    <a:pos x="226" y="419"/>
                  </a:cxn>
                  <a:cxn ang="0">
                    <a:pos x="209" y="403"/>
                  </a:cxn>
                  <a:cxn ang="0">
                    <a:pos x="178" y="372"/>
                  </a:cxn>
                  <a:cxn ang="0">
                    <a:pos x="171" y="366"/>
                  </a:cxn>
                  <a:cxn ang="0">
                    <a:pos x="231" y="725"/>
                  </a:cxn>
                  <a:cxn ang="0">
                    <a:pos x="219" y="729"/>
                  </a:cxn>
                  <a:cxn ang="0">
                    <a:pos x="196" y="736"/>
                  </a:cxn>
                  <a:cxn ang="0">
                    <a:pos x="168" y="746"/>
                  </a:cxn>
                  <a:cxn ang="0">
                    <a:pos x="135" y="754"/>
                  </a:cxn>
                  <a:cxn ang="0">
                    <a:pos x="104" y="764"/>
                  </a:cxn>
                  <a:cxn ang="0">
                    <a:pos x="75" y="771"/>
                  </a:cxn>
                  <a:cxn ang="0">
                    <a:pos x="53" y="775"/>
                  </a:cxn>
                  <a:cxn ang="0">
                    <a:pos x="45" y="773"/>
                  </a:cxn>
                  <a:cxn ang="0">
                    <a:pos x="42" y="757"/>
                  </a:cxn>
                  <a:cxn ang="0">
                    <a:pos x="37" y="727"/>
                  </a:cxn>
                  <a:cxn ang="0">
                    <a:pos x="30" y="684"/>
                  </a:cxn>
                  <a:cxn ang="0">
                    <a:pos x="23" y="630"/>
                  </a:cxn>
                  <a:cxn ang="0">
                    <a:pos x="16" y="568"/>
                  </a:cxn>
                  <a:cxn ang="0">
                    <a:pos x="9" y="500"/>
                  </a:cxn>
                  <a:cxn ang="0">
                    <a:pos x="4" y="427"/>
                  </a:cxn>
                  <a:cxn ang="0">
                    <a:pos x="0" y="304"/>
                  </a:cxn>
                  <a:cxn ang="0">
                    <a:pos x="1" y="221"/>
                  </a:cxn>
                  <a:cxn ang="0">
                    <a:pos x="2" y="154"/>
                  </a:cxn>
                  <a:cxn ang="0">
                    <a:pos x="5" y="104"/>
                  </a:cxn>
                  <a:cxn ang="0">
                    <a:pos x="8" y="68"/>
                  </a:cxn>
                  <a:cxn ang="0">
                    <a:pos x="11" y="47"/>
                  </a:cxn>
                  <a:cxn ang="0">
                    <a:pos x="11" y="40"/>
                  </a:cxn>
                  <a:cxn ang="0">
                    <a:pos x="128" y="24"/>
                  </a:cxn>
                  <a:cxn ang="0">
                    <a:pos x="133" y="38"/>
                  </a:cxn>
                  <a:cxn ang="0">
                    <a:pos x="143" y="63"/>
                  </a:cxn>
                  <a:cxn ang="0">
                    <a:pos x="156" y="96"/>
                  </a:cxn>
                  <a:cxn ang="0">
                    <a:pos x="174" y="134"/>
                  </a:cxn>
                  <a:cxn ang="0">
                    <a:pos x="205" y="189"/>
                  </a:cxn>
                  <a:cxn ang="0">
                    <a:pos x="218" y="204"/>
                  </a:cxn>
                  <a:cxn ang="0">
                    <a:pos x="224" y="191"/>
                  </a:cxn>
                  <a:cxn ang="0">
                    <a:pos x="232" y="165"/>
                  </a:cxn>
                  <a:cxn ang="0">
                    <a:pos x="243" y="129"/>
                  </a:cxn>
                  <a:cxn ang="0">
                    <a:pos x="254" y="84"/>
                  </a:cxn>
                  <a:cxn ang="0">
                    <a:pos x="263" y="30"/>
                  </a:cxn>
                </a:cxnLst>
                <a:rect l="0" t="0" r="r" b="b"/>
                <a:pathLst>
                  <a:path w="426" h="775">
                    <a:moveTo>
                      <a:pt x="267" y="0"/>
                    </a:moveTo>
                    <a:lnTo>
                      <a:pt x="276" y="0"/>
                    </a:lnTo>
                    <a:lnTo>
                      <a:pt x="286" y="1"/>
                    </a:lnTo>
                    <a:lnTo>
                      <a:pt x="300" y="2"/>
                    </a:lnTo>
                    <a:lnTo>
                      <a:pt x="318" y="4"/>
                    </a:lnTo>
                    <a:lnTo>
                      <a:pt x="340" y="7"/>
                    </a:lnTo>
                    <a:lnTo>
                      <a:pt x="365" y="11"/>
                    </a:lnTo>
                    <a:lnTo>
                      <a:pt x="377" y="14"/>
                    </a:lnTo>
                    <a:lnTo>
                      <a:pt x="388" y="18"/>
                    </a:lnTo>
                    <a:lnTo>
                      <a:pt x="398" y="22"/>
                    </a:lnTo>
                    <a:lnTo>
                      <a:pt x="408" y="27"/>
                    </a:lnTo>
                    <a:lnTo>
                      <a:pt x="415" y="31"/>
                    </a:lnTo>
                    <a:lnTo>
                      <a:pt x="421" y="34"/>
                    </a:lnTo>
                    <a:lnTo>
                      <a:pt x="425" y="37"/>
                    </a:lnTo>
                    <a:lnTo>
                      <a:pt x="426" y="38"/>
                    </a:lnTo>
                    <a:lnTo>
                      <a:pt x="423" y="63"/>
                    </a:lnTo>
                    <a:lnTo>
                      <a:pt x="419" y="89"/>
                    </a:lnTo>
                    <a:lnTo>
                      <a:pt x="414" y="117"/>
                    </a:lnTo>
                    <a:lnTo>
                      <a:pt x="408" y="146"/>
                    </a:lnTo>
                    <a:lnTo>
                      <a:pt x="400" y="175"/>
                    </a:lnTo>
                    <a:lnTo>
                      <a:pt x="392" y="205"/>
                    </a:lnTo>
                    <a:lnTo>
                      <a:pt x="381" y="235"/>
                    </a:lnTo>
                    <a:lnTo>
                      <a:pt x="370" y="264"/>
                    </a:lnTo>
                    <a:lnTo>
                      <a:pt x="357" y="293"/>
                    </a:lnTo>
                    <a:lnTo>
                      <a:pt x="343" y="321"/>
                    </a:lnTo>
                    <a:lnTo>
                      <a:pt x="327" y="347"/>
                    </a:lnTo>
                    <a:lnTo>
                      <a:pt x="310" y="372"/>
                    </a:lnTo>
                    <a:lnTo>
                      <a:pt x="291" y="395"/>
                    </a:lnTo>
                    <a:lnTo>
                      <a:pt x="271" y="415"/>
                    </a:lnTo>
                    <a:lnTo>
                      <a:pt x="249" y="432"/>
                    </a:lnTo>
                    <a:lnTo>
                      <a:pt x="246" y="432"/>
                    </a:lnTo>
                    <a:lnTo>
                      <a:pt x="240" y="430"/>
                    </a:lnTo>
                    <a:lnTo>
                      <a:pt x="234" y="426"/>
                    </a:lnTo>
                    <a:lnTo>
                      <a:pt x="226" y="419"/>
                    </a:lnTo>
                    <a:lnTo>
                      <a:pt x="218" y="412"/>
                    </a:lnTo>
                    <a:lnTo>
                      <a:pt x="209" y="403"/>
                    </a:lnTo>
                    <a:lnTo>
                      <a:pt x="185" y="379"/>
                    </a:lnTo>
                    <a:lnTo>
                      <a:pt x="178" y="372"/>
                    </a:lnTo>
                    <a:lnTo>
                      <a:pt x="174" y="368"/>
                    </a:lnTo>
                    <a:lnTo>
                      <a:pt x="171" y="366"/>
                    </a:lnTo>
                    <a:lnTo>
                      <a:pt x="233" y="725"/>
                    </a:lnTo>
                    <a:lnTo>
                      <a:pt x="231" y="725"/>
                    </a:lnTo>
                    <a:lnTo>
                      <a:pt x="226" y="727"/>
                    </a:lnTo>
                    <a:lnTo>
                      <a:pt x="219" y="729"/>
                    </a:lnTo>
                    <a:lnTo>
                      <a:pt x="208" y="733"/>
                    </a:lnTo>
                    <a:lnTo>
                      <a:pt x="196" y="736"/>
                    </a:lnTo>
                    <a:lnTo>
                      <a:pt x="183" y="741"/>
                    </a:lnTo>
                    <a:lnTo>
                      <a:pt x="168" y="746"/>
                    </a:lnTo>
                    <a:lnTo>
                      <a:pt x="151" y="750"/>
                    </a:lnTo>
                    <a:lnTo>
                      <a:pt x="135" y="754"/>
                    </a:lnTo>
                    <a:lnTo>
                      <a:pt x="119" y="759"/>
                    </a:lnTo>
                    <a:lnTo>
                      <a:pt x="104" y="764"/>
                    </a:lnTo>
                    <a:lnTo>
                      <a:pt x="89" y="767"/>
                    </a:lnTo>
                    <a:lnTo>
                      <a:pt x="75" y="771"/>
                    </a:lnTo>
                    <a:lnTo>
                      <a:pt x="63" y="773"/>
                    </a:lnTo>
                    <a:lnTo>
                      <a:pt x="53" y="775"/>
                    </a:lnTo>
                    <a:lnTo>
                      <a:pt x="46" y="775"/>
                    </a:lnTo>
                    <a:lnTo>
                      <a:pt x="45" y="773"/>
                    </a:lnTo>
                    <a:lnTo>
                      <a:pt x="44" y="767"/>
                    </a:lnTo>
                    <a:lnTo>
                      <a:pt x="42" y="757"/>
                    </a:lnTo>
                    <a:lnTo>
                      <a:pt x="40" y="744"/>
                    </a:lnTo>
                    <a:lnTo>
                      <a:pt x="37" y="727"/>
                    </a:lnTo>
                    <a:lnTo>
                      <a:pt x="34" y="706"/>
                    </a:lnTo>
                    <a:lnTo>
                      <a:pt x="30" y="684"/>
                    </a:lnTo>
                    <a:lnTo>
                      <a:pt x="27" y="658"/>
                    </a:lnTo>
                    <a:lnTo>
                      <a:pt x="23" y="630"/>
                    </a:lnTo>
                    <a:lnTo>
                      <a:pt x="19" y="601"/>
                    </a:lnTo>
                    <a:lnTo>
                      <a:pt x="16" y="568"/>
                    </a:lnTo>
                    <a:lnTo>
                      <a:pt x="12" y="535"/>
                    </a:lnTo>
                    <a:lnTo>
                      <a:pt x="9" y="500"/>
                    </a:lnTo>
                    <a:lnTo>
                      <a:pt x="7" y="464"/>
                    </a:lnTo>
                    <a:lnTo>
                      <a:pt x="4" y="427"/>
                    </a:lnTo>
                    <a:lnTo>
                      <a:pt x="1" y="352"/>
                    </a:lnTo>
                    <a:lnTo>
                      <a:pt x="0" y="304"/>
                    </a:lnTo>
                    <a:lnTo>
                      <a:pt x="0" y="260"/>
                    </a:lnTo>
                    <a:lnTo>
                      <a:pt x="1" y="221"/>
                    </a:lnTo>
                    <a:lnTo>
                      <a:pt x="2" y="185"/>
                    </a:lnTo>
                    <a:lnTo>
                      <a:pt x="2" y="154"/>
                    </a:lnTo>
                    <a:lnTo>
                      <a:pt x="4" y="127"/>
                    </a:lnTo>
                    <a:lnTo>
                      <a:pt x="5" y="104"/>
                    </a:lnTo>
                    <a:lnTo>
                      <a:pt x="7" y="84"/>
                    </a:lnTo>
                    <a:lnTo>
                      <a:pt x="8" y="68"/>
                    </a:lnTo>
                    <a:lnTo>
                      <a:pt x="9" y="56"/>
                    </a:lnTo>
                    <a:lnTo>
                      <a:pt x="11" y="47"/>
                    </a:lnTo>
                    <a:lnTo>
                      <a:pt x="11" y="42"/>
                    </a:lnTo>
                    <a:lnTo>
                      <a:pt x="11" y="40"/>
                    </a:lnTo>
                    <a:lnTo>
                      <a:pt x="127" y="21"/>
                    </a:lnTo>
                    <a:lnTo>
                      <a:pt x="128" y="24"/>
                    </a:lnTo>
                    <a:lnTo>
                      <a:pt x="130" y="29"/>
                    </a:lnTo>
                    <a:lnTo>
                      <a:pt x="133" y="38"/>
                    </a:lnTo>
                    <a:lnTo>
                      <a:pt x="137" y="49"/>
                    </a:lnTo>
                    <a:lnTo>
                      <a:pt x="143" y="63"/>
                    </a:lnTo>
                    <a:lnTo>
                      <a:pt x="149" y="79"/>
                    </a:lnTo>
                    <a:lnTo>
                      <a:pt x="156" y="96"/>
                    </a:lnTo>
                    <a:lnTo>
                      <a:pt x="164" y="115"/>
                    </a:lnTo>
                    <a:lnTo>
                      <a:pt x="174" y="134"/>
                    </a:lnTo>
                    <a:lnTo>
                      <a:pt x="194" y="171"/>
                    </a:lnTo>
                    <a:lnTo>
                      <a:pt x="205" y="189"/>
                    </a:lnTo>
                    <a:lnTo>
                      <a:pt x="218" y="206"/>
                    </a:lnTo>
                    <a:lnTo>
                      <a:pt x="218" y="204"/>
                    </a:lnTo>
                    <a:lnTo>
                      <a:pt x="220" y="199"/>
                    </a:lnTo>
                    <a:lnTo>
                      <a:pt x="224" y="191"/>
                    </a:lnTo>
                    <a:lnTo>
                      <a:pt x="228" y="179"/>
                    </a:lnTo>
                    <a:lnTo>
                      <a:pt x="232" y="165"/>
                    </a:lnTo>
                    <a:lnTo>
                      <a:pt x="238" y="148"/>
                    </a:lnTo>
                    <a:lnTo>
                      <a:pt x="243" y="129"/>
                    </a:lnTo>
                    <a:lnTo>
                      <a:pt x="249" y="108"/>
                    </a:lnTo>
                    <a:lnTo>
                      <a:pt x="254" y="84"/>
                    </a:lnTo>
                    <a:lnTo>
                      <a:pt x="259" y="57"/>
                    </a:lnTo>
                    <a:lnTo>
                      <a:pt x="263" y="30"/>
                    </a:lnTo>
                    <a:lnTo>
                      <a:pt x="267" y="0"/>
                    </a:lnTo>
                    <a:close/>
                  </a:path>
                </a:pathLst>
              </a:custGeom>
              <a:gradFill flip="none" rotWithShape="1">
                <a:gsLst>
                  <a:gs pos="0">
                    <a:srgbClr val="1D4774">
                      <a:shade val="30000"/>
                      <a:satMod val="115000"/>
                    </a:srgbClr>
                  </a:gs>
                  <a:gs pos="50000">
                    <a:srgbClr val="1D4774">
                      <a:shade val="67500"/>
                      <a:satMod val="115000"/>
                    </a:srgbClr>
                  </a:gs>
                  <a:gs pos="100000">
                    <a:srgbClr val="1D4774">
                      <a:shade val="100000"/>
                      <a:satMod val="115000"/>
                    </a:srgb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84" name="Freeform 21"/>
              <p:cNvSpPr>
                <a:spLocks/>
              </p:cNvSpPr>
              <p:nvPr/>
            </p:nvSpPr>
            <p:spPr bwMode="auto">
              <a:xfrm>
                <a:off x="8653463" y="3270250"/>
                <a:ext cx="222250" cy="136525"/>
              </a:xfrm>
              <a:custGeom>
                <a:avLst/>
                <a:gdLst/>
                <a:ahLst/>
                <a:cxnLst>
                  <a:cxn ang="0">
                    <a:pos x="140" y="0"/>
                  </a:cxn>
                  <a:cxn ang="0">
                    <a:pos x="111" y="83"/>
                  </a:cxn>
                  <a:cxn ang="0">
                    <a:pos x="73" y="86"/>
                  </a:cxn>
                  <a:cxn ang="0">
                    <a:pos x="0" y="7"/>
                  </a:cxn>
                  <a:cxn ang="0">
                    <a:pos x="32" y="5"/>
                  </a:cxn>
                  <a:cxn ang="0">
                    <a:pos x="67" y="4"/>
                  </a:cxn>
                  <a:cxn ang="0">
                    <a:pos x="103" y="2"/>
                  </a:cxn>
                  <a:cxn ang="0">
                    <a:pos x="140" y="0"/>
                  </a:cxn>
                </a:cxnLst>
                <a:rect l="0" t="0" r="r" b="b"/>
                <a:pathLst>
                  <a:path w="140" h="86">
                    <a:moveTo>
                      <a:pt x="140" y="0"/>
                    </a:moveTo>
                    <a:lnTo>
                      <a:pt x="111" y="83"/>
                    </a:lnTo>
                    <a:lnTo>
                      <a:pt x="73" y="86"/>
                    </a:lnTo>
                    <a:lnTo>
                      <a:pt x="0" y="7"/>
                    </a:lnTo>
                    <a:lnTo>
                      <a:pt x="32" y="5"/>
                    </a:lnTo>
                    <a:lnTo>
                      <a:pt x="67" y="4"/>
                    </a:lnTo>
                    <a:lnTo>
                      <a:pt x="103" y="2"/>
                    </a:lnTo>
                    <a:lnTo>
                      <a:pt x="140" y="0"/>
                    </a:lnTo>
                    <a:close/>
                  </a:path>
                </a:pathLst>
              </a:custGeom>
              <a:solidFill>
                <a:srgbClr val="DA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85" name="Freeform 22"/>
              <p:cNvSpPr>
                <a:spLocks/>
              </p:cNvSpPr>
              <p:nvPr/>
            </p:nvSpPr>
            <p:spPr bwMode="auto">
              <a:xfrm>
                <a:off x="8769351" y="3381375"/>
                <a:ext cx="188913" cy="801687"/>
              </a:xfrm>
              <a:custGeom>
                <a:avLst/>
                <a:gdLst/>
                <a:ahLst/>
                <a:cxnLst>
                  <a:cxn ang="0">
                    <a:pos x="34" y="0"/>
                  </a:cxn>
                  <a:cxn ang="0">
                    <a:pos x="43" y="30"/>
                  </a:cxn>
                  <a:cxn ang="0">
                    <a:pos x="52" y="62"/>
                  </a:cxn>
                  <a:cxn ang="0">
                    <a:pos x="60" y="94"/>
                  </a:cxn>
                  <a:cxn ang="0">
                    <a:pos x="67" y="127"/>
                  </a:cxn>
                  <a:cxn ang="0">
                    <a:pos x="75" y="160"/>
                  </a:cxn>
                  <a:cxn ang="0">
                    <a:pos x="82" y="192"/>
                  </a:cxn>
                  <a:cxn ang="0">
                    <a:pos x="88" y="224"/>
                  </a:cxn>
                  <a:cxn ang="0">
                    <a:pos x="93" y="254"/>
                  </a:cxn>
                  <a:cxn ang="0">
                    <a:pos x="98" y="284"/>
                  </a:cxn>
                  <a:cxn ang="0">
                    <a:pos x="102" y="312"/>
                  </a:cxn>
                  <a:cxn ang="0">
                    <a:pos x="106" y="337"/>
                  </a:cxn>
                  <a:cxn ang="0">
                    <a:pos x="110" y="361"/>
                  </a:cxn>
                  <a:cxn ang="0">
                    <a:pos x="113" y="381"/>
                  </a:cxn>
                  <a:cxn ang="0">
                    <a:pos x="115" y="400"/>
                  </a:cxn>
                  <a:cxn ang="0">
                    <a:pos x="117" y="414"/>
                  </a:cxn>
                  <a:cxn ang="0">
                    <a:pos x="118" y="424"/>
                  </a:cxn>
                  <a:cxn ang="0">
                    <a:pos x="119" y="431"/>
                  </a:cxn>
                  <a:cxn ang="0">
                    <a:pos x="119" y="433"/>
                  </a:cxn>
                  <a:cxn ang="0">
                    <a:pos x="61" y="505"/>
                  </a:cxn>
                  <a:cxn ang="0">
                    <a:pos x="0" y="437"/>
                  </a:cxn>
                  <a:cxn ang="0">
                    <a:pos x="1" y="412"/>
                  </a:cxn>
                  <a:cxn ang="0">
                    <a:pos x="3" y="386"/>
                  </a:cxn>
                  <a:cxn ang="0">
                    <a:pos x="3" y="358"/>
                  </a:cxn>
                  <a:cxn ang="0">
                    <a:pos x="4" y="329"/>
                  </a:cxn>
                  <a:cxn ang="0">
                    <a:pos x="5" y="298"/>
                  </a:cxn>
                  <a:cxn ang="0">
                    <a:pos x="5" y="208"/>
                  </a:cxn>
                  <a:cxn ang="0">
                    <a:pos x="4" y="179"/>
                  </a:cxn>
                  <a:cxn ang="0">
                    <a:pos x="4" y="150"/>
                  </a:cxn>
                  <a:cxn ang="0">
                    <a:pos x="3" y="124"/>
                  </a:cxn>
                  <a:cxn ang="0">
                    <a:pos x="3" y="99"/>
                  </a:cxn>
                  <a:cxn ang="0">
                    <a:pos x="2" y="76"/>
                  </a:cxn>
                  <a:cxn ang="0">
                    <a:pos x="1" y="55"/>
                  </a:cxn>
                  <a:cxn ang="0">
                    <a:pos x="1" y="38"/>
                  </a:cxn>
                  <a:cxn ang="0">
                    <a:pos x="1" y="24"/>
                  </a:cxn>
                  <a:cxn ang="0">
                    <a:pos x="0" y="13"/>
                  </a:cxn>
                  <a:cxn ang="0">
                    <a:pos x="0" y="4"/>
                  </a:cxn>
                  <a:cxn ang="0">
                    <a:pos x="34" y="0"/>
                  </a:cxn>
                </a:cxnLst>
                <a:rect l="0" t="0" r="r" b="b"/>
                <a:pathLst>
                  <a:path w="119" h="505">
                    <a:moveTo>
                      <a:pt x="34" y="0"/>
                    </a:moveTo>
                    <a:lnTo>
                      <a:pt x="43" y="30"/>
                    </a:lnTo>
                    <a:lnTo>
                      <a:pt x="52" y="62"/>
                    </a:lnTo>
                    <a:lnTo>
                      <a:pt x="60" y="94"/>
                    </a:lnTo>
                    <a:lnTo>
                      <a:pt x="67" y="127"/>
                    </a:lnTo>
                    <a:lnTo>
                      <a:pt x="75" y="160"/>
                    </a:lnTo>
                    <a:lnTo>
                      <a:pt x="82" y="192"/>
                    </a:lnTo>
                    <a:lnTo>
                      <a:pt x="88" y="224"/>
                    </a:lnTo>
                    <a:lnTo>
                      <a:pt x="93" y="254"/>
                    </a:lnTo>
                    <a:lnTo>
                      <a:pt x="98" y="284"/>
                    </a:lnTo>
                    <a:lnTo>
                      <a:pt x="102" y="312"/>
                    </a:lnTo>
                    <a:lnTo>
                      <a:pt x="106" y="337"/>
                    </a:lnTo>
                    <a:lnTo>
                      <a:pt x="110" y="361"/>
                    </a:lnTo>
                    <a:lnTo>
                      <a:pt x="113" y="381"/>
                    </a:lnTo>
                    <a:lnTo>
                      <a:pt x="115" y="400"/>
                    </a:lnTo>
                    <a:lnTo>
                      <a:pt x="117" y="414"/>
                    </a:lnTo>
                    <a:lnTo>
                      <a:pt x="118" y="424"/>
                    </a:lnTo>
                    <a:lnTo>
                      <a:pt x="119" y="431"/>
                    </a:lnTo>
                    <a:lnTo>
                      <a:pt x="119" y="433"/>
                    </a:lnTo>
                    <a:lnTo>
                      <a:pt x="61" y="505"/>
                    </a:lnTo>
                    <a:lnTo>
                      <a:pt x="0" y="437"/>
                    </a:lnTo>
                    <a:lnTo>
                      <a:pt x="1" y="412"/>
                    </a:lnTo>
                    <a:lnTo>
                      <a:pt x="3" y="386"/>
                    </a:lnTo>
                    <a:lnTo>
                      <a:pt x="3" y="358"/>
                    </a:lnTo>
                    <a:lnTo>
                      <a:pt x="4" y="329"/>
                    </a:lnTo>
                    <a:lnTo>
                      <a:pt x="5" y="298"/>
                    </a:lnTo>
                    <a:lnTo>
                      <a:pt x="5" y="208"/>
                    </a:lnTo>
                    <a:lnTo>
                      <a:pt x="4" y="179"/>
                    </a:lnTo>
                    <a:lnTo>
                      <a:pt x="4" y="150"/>
                    </a:lnTo>
                    <a:lnTo>
                      <a:pt x="3" y="124"/>
                    </a:lnTo>
                    <a:lnTo>
                      <a:pt x="3" y="99"/>
                    </a:lnTo>
                    <a:lnTo>
                      <a:pt x="2" y="76"/>
                    </a:lnTo>
                    <a:lnTo>
                      <a:pt x="1" y="55"/>
                    </a:lnTo>
                    <a:lnTo>
                      <a:pt x="1" y="38"/>
                    </a:lnTo>
                    <a:lnTo>
                      <a:pt x="1" y="24"/>
                    </a:lnTo>
                    <a:lnTo>
                      <a:pt x="0" y="13"/>
                    </a:lnTo>
                    <a:lnTo>
                      <a:pt x="0" y="4"/>
                    </a:lnTo>
                    <a:lnTo>
                      <a:pt x="34" y="0"/>
                    </a:lnTo>
                    <a:close/>
                  </a:path>
                </a:pathLst>
              </a:custGeom>
              <a:solidFill>
                <a:srgbClr val="DA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86" name="Freeform 23"/>
              <p:cNvSpPr>
                <a:spLocks/>
              </p:cNvSpPr>
              <p:nvPr/>
            </p:nvSpPr>
            <p:spPr bwMode="auto">
              <a:xfrm>
                <a:off x="8228013" y="2090738"/>
                <a:ext cx="712788" cy="347662"/>
              </a:xfrm>
              <a:custGeom>
                <a:avLst/>
                <a:gdLst/>
                <a:ahLst/>
                <a:cxnLst>
                  <a:cxn ang="0">
                    <a:pos x="320" y="0"/>
                  </a:cxn>
                  <a:cxn ang="0">
                    <a:pos x="334" y="3"/>
                  </a:cxn>
                  <a:cxn ang="0">
                    <a:pos x="358" y="9"/>
                  </a:cxn>
                  <a:cxn ang="0">
                    <a:pos x="386" y="18"/>
                  </a:cxn>
                  <a:cxn ang="0">
                    <a:pos x="414" y="33"/>
                  </a:cxn>
                  <a:cxn ang="0">
                    <a:pos x="436" y="54"/>
                  </a:cxn>
                  <a:cxn ang="0">
                    <a:pos x="447" y="76"/>
                  </a:cxn>
                  <a:cxn ang="0">
                    <a:pos x="449" y="97"/>
                  </a:cxn>
                  <a:cxn ang="0">
                    <a:pos x="446" y="120"/>
                  </a:cxn>
                  <a:cxn ang="0">
                    <a:pos x="435" y="144"/>
                  </a:cxn>
                  <a:cxn ang="0">
                    <a:pos x="417" y="166"/>
                  </a:cxn>
                  <a:cxn ang="0">
                    <a:pos x="390" y="187"/>
                  </a:cxn>
                  <a:cxn ang="0">
                    <a:pos x="352" y="203"/>
                  </a:cxn>
                  <a:cxn ang="0">
                    <a:pos x="302" y="214"/>
                  </a:cxn>
                  <a:cxn ang="0">
                    <a:pos x="230" y="219"/>
                  </a:cxn>
                  <a:cxn ang="0">
                    <a:pos x="167" y="218"/>
                  </a:cxn>
                  <a:cxn ang="0">
                    <a:pos x="113" y="210"/>
                  </a:cxn>
                  <a:cxn ang="0">
                    <a:pos x="69" y="200"/>
                  </a:cxn>
                  <a:cxn ang="0">
                    <a:pos x="35" y="189"/>
                  </a:cxn>
                  <a:cxn ang="0">
                    <a:pos x="13" y="179"/>
                  </a:cxn>
                  <a:cxn ang="0">
                    <a:pos x="1" y="173"/>
                  </a:cxn>
                  <a:cxn ang="0">
                    <a:pos x="33" y="175"/>
                  </a:cxn>
                  <a:cxn ang="0">
                    <a:pos x="94" y="172"/>
                  </a:cxn>
                  <a:cxn ang="0">
                    <a:pos x="146" y="162"/>
                  </a:cxn>
                  <a:cxn ang="0">
                    <a:pos x="189" y="146"/>
                  </a:cxn>
                  <a:cxn ang="0">
                    <a:pos x="225" y="125"/>
                  </a:cxn>
                  <a:cxn ang="0">
                    <a:pos x="253" y="102"/>
                  </a:cxn>
                  <a:cxn ang="0">
                    <a:pos x="276" y="78"/>
                  </a:cxn>
                  <a:cxn ang="0">
                    <a:pos x="293" y="54"/>
                  </a:cxn>
                  <a:cxn ang="0">
                    <a:pos x="305" y="34"/>
                  </a:cxn>
                  <a:cxn ang="0">
                    <a:pos x="313" y="16"/>
                  </a:cxn>
                  <a:cxn ang="0">
                    <a:pos x="317" y="5"/>
                  </a:cxn>
                  <a:cxn ang="0">
                    <a:pos x="318" y="0"/>
                  </a:cxn>
                </a:cxnLst>
                <a:rect l="0" t="0" r="r" b="b"/>
                <a:pathLst>
                  <a:path w="449" h="219">
                    <a:moveTo>
                      <a:pt x="318" y="0"/>
                    </a:moveTo>
                    <a:lnTo>
                      <a:pt x="320" y="0"/>
                    </a:lnTo>
                    <a:lnTo>
                      <a:pt x="325" y="2"/>
                    </a:lnTo>
                    <a:lnTo>
                      <a:pt x="334" y="3"/>
                    </a:lnTo>
                    <a:lnTo>
                      <a:pt x="345" y="5"/>
                    </a:lnTo>
                    <a:lnTo>
                      <a:pt x="358" y="9"/>
                    </a:lnTo>
                    <a:lnTo>
                      <a:pt x="372" y="13"/>
                    </a:lnTo>
                    <a:lnTo>
                      <a:pt x="386" y="18"/>
                    </a:lnTo>
                    <a:lnTo>
                      <a:pt x="400" y="25"/>
                    </a:lnTo>
                    <a:lnTo>
                      <a:pt x="414" y="33"/>
                    </a:lnTo>
                    <a:lnTo>
                      <a:pt x="426" y="42"/>
                    </a:lnTo>
                    <a:lnTo>
                      <a:pt x="436" y="54"/>
                    </a:lnTo>
                    <a:lnTo>
                      <a:pt x="443" y="67"/>
                    </a:lnTo>
                    <a:lnTo>
                      <a:pt x="447" y="76"/>
                    </a:lnTo>
                    <a:lnTo>
                      <a:pt x="448" y="86"/>
                    </a:lnTo>
                    <a:lnTo>
                      <a:pt x="449" y="97"/>
                    </a:lnTo>
                    <a:lnTo>
                      <a:pt x="448" y="108"/>
                    </a:lnTo>
                    <a:lnTo>
                      <a:pt x="446" y="120"/>
                    </a:lnTo>
                    <a:lnTo>
                      <a:pt x="441" y="132"/>
                    </a:lnTo>
                    <a:lnTo>
                      <a:pt x="435" y="144"/>
                    </a:lnTo>
                    <a:lnTo>
                      <a:pt x="428" y="155"/>
                    </a:lnTo>
                    <a:lnTo>
                      <a:pt x="417" y="166"/>
                    </a:lnTo>
                    <a:lnTo>
                      <a:pt x="405" y="177"/>
                    </a:lnTo>
                    <a:lnTo>
                      <a:pt x="390" y="187"/>
                    </a:lnTo>
                    <a:lnTo>
                      <a:pt x="372" y="195"/>
                    </a:lnTo>
                    <a:lnTo>
                      <a:pt x="352" y="203"/>
                    </a:lnTo>
                    <a:lnTo>
                      <a:pt x="329" y="209"/>
                    </a:lnTo>
                    <a:lnTo>
                      <a:pt x="302" y="214"/>
                    </a:lnTo>
                    <a:lnTo>
                      <a:pt x="265" y="218"/>
                    </a:lnTo>
                    <a:lnTo>
                      <a:pt x="230" y="219"/>
                    </a:lnTo>
                    <a:lnTo>
                      <a:pt x="197" y="219"/>
                    </a:lnTo>
                    <a:lnTo>
                      <a:pt x="167" y="218"/>
                    </a:lnTo>
                    <a:lnTo>
                      <a:pt x="139" y="214"/>
                    </a:lnTo>
                    <a:lnTo>
                      <a:pt x="113" y="210"/>
                    </a:lnTo>
                    <a:lnTo>
                      <a:pt x="90" y="206"/>
                    </a:lnTo>
                    <a:lnTo>
                      <a:pt x="69" y="200"/>
                    </a:lnTo>
                    <a:lnTo>
                      <a:pt x="51" y="194"/>
                    </a:lnTo>
                    <a:lnTo>
                      <a:pt x="35" y="189"/>
                    </a:lnTo>
                    <a:lnTo>
                      <a:pt x="23" y="184"/>
                    </a:lnTo>
                    <a:lnTo>
                      <a:pt x="13" y="179"/>
                    </a:lnTo>
                    <a:lnTo>
                      <a:pt x="6" y="176"/>
                    </a:lnTo>
                    <a:lnTo>
                      <a:pt x="1" y="173"/>
                    </a:lnTo>
                    <a:lnTo>
                      <a:pt x="0" y="173"/>
                    </a:lnTo>
                    <a:lnTo>
                      <a:pt x="33" y="175"/>
                    </a:lnTo>
                    <a:lnTo>
                      <a:pt x="65" y="175"/>
                    </a:lnTo>
                    <a:lnTo>
                      <a:pt x="94" y="172"/>
                    </a:lnTo>
                    <a:lnTo>
                      <a:pt x="121" y="168"/>
                    </a:lnTo>
                    <a:lnTo>
                      <a:pt x="146" y="162"/>
                    </a:lnTo>
                    <a:lnTo>
                      <a:pt x="168" y="154"/>
                    </a:lnTo>
                    <a:lnTo>
                      <a:pt x="189" y="146"/>
                    </a:lnTo>
                    <a:lnTo>
                      <a:pt x="208" y="135"/>
                    </a:lnTo>
                    <a:lnTo>
                      <a:pt x="225" y="125"/>
                    </a:lnTo>
                    <a:lnTo>
                      <a:pt x="240" y="114"/>
                    </a:lnTo>
                    <a:lnTo>
                      <a:pt x="253" y="102"/>
                    </a:lnTo>
                    <a:lnTo>
                      <a:pt x="265" y="90"/>
                    </a:lnTo>
                    <a:lnTo>
                      <a:pt x="276" y="78"/>
                    </a:lnTo>
                    <a:lnTo>
                      <a:pt x="285" y="66"/>
                    </a:lnTo>
                    <a:lnTo>
                      <a:pt x="293" y="54"/>
                    </a:lnTo>
                    <a:lnTo>
                      <a:pt x="300" y="44"/>
                    </a:lnTo>
                    <a:lnTo>
                      <a:pt x="305" y="34"/>
                    </a:lnTo>
                    <a:lnTo>
                      <a:pt x="309" y="24"/>
                    </a:lnTo>
                    <a:lnTo>
                      <a:pt x="313" y="16"/>
                    </a:lnTo>
                    <a:lnTo>
                      <a:pt x="315" y="10"/>
                    </a:lnTo>
                    <a:lnTo>
                      <a:pt x="317" y="5"/>
                    </a:lnTo>
                    <a:lnTo>
                      <a:pt x="318" y="2"/>
                    </a:lnTo>
                    <a:lnTo>
                      <a:pt x="31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87" name="Freeform 24"/>
              <p:cNvSpPr>
                <a:spLocks noEditPoints="1"/>
              </p:cNvSpPr>
              <p:nvPr/>
            </p:nvSpPr>
            <p:spPr bwMode="auto">
              <a:xfrm>
                <a:off x="8680451" y="2219325"/>
                <a:ext cx="260350" cy="217487"/>
              </a:xfrm>
              <a:custGeom>
                <a:avLst/>
                <a:gdLst/>
                <a:ahLst/>
                <a:cxnLst>
                  <a:cxn ang="0">
                    <a:pos x="4" y="136"/>
                  </a:cxn>
                  <a:cxn ang="0">
                    <a:pos x="1" y="137"/>
                  </a:cxn>
                  <a:cxn ang="0">
                    <a:pos x="0" y="137"/>
                  </a:cxn>
                  <a:cxn ang="0">
                    <a:pos x="4" y="136"/>
                  </a:cxn>
                  <a:cxn ang="0">
                    <a:pos x="160" y="1"/>
                  </a:cxn>
                  <a:cxn ang="0">
                    <a:pos x="162" y="4"/>
                  </a:cxn>
                  <a:cxn ang="0">
                    <a:pos x="162" y="8"/>
                  </a:cxn>
                  <a:cxn ang="0">
                    <a:pos x="163" y="13"/>
                  </a:cxn>
                  <a:cxn ang="0">
                    <a:pos x="164" y="20"/>
                  </a:cxn>
                  <a:cxn ang="0">
                    <a:pos x="164" y="27"/>
                  </a:cxn>
                  <a:cxn ang="0">
                    <a:pos x="164" y="36"/>
                  </a:cxn>
                  <a:cxn ang="0">
                    <a:pos x="162" y="44"/>
                  </a:cxn>
                  <a:cxn ang="0">
                    <a:pos x="160" y="54"/>
                  </a:cxn>
                  <a:cxn ang="0">
                    <a:pos x="157" y="63"/>
                  </a:cxn>
                  <a:cxn ang="0">
                    <a:pos x="152" y="73"/>
                  </a:cxn>
                  <a:cxn ang="0">
                    <a:pos x="145" y="83"/>
                  </a:cxn>
                  <a:cxn ang="0">
                    <a:pos x="135" y="92"/>
                  </a:cxn>
                  <a:cxn ang="0">
                    <a:pos x="125" y="102"/>
                  </a:cxn>
                  <a:cxn ang="0">
                    <a:pos x="111" y="110"/>
                  </a:cxn>
                  <a:cxn ang="0">
                    <a:pos x="95" y="117"/>
                  </a:cxn>
                  <a:cxn ang="0">
                    <a:pos x="76" y="124"/>
                  </a:cxn>
                  <a:cxn ang="0">
                    <a:pos x="54" y="129"/>
                  </a:cxn>
                  <a:cxn ang="0">
                    <a:pos x="29" y="134"/>
                  </a:cxn>
                  <a:cxn ang="0">
                    <a:pos x="4" y="136"/>
                  </a:cxn>
                  <a:cxn ang="0">
                    <a:pos x="6" y="136"/>
                  </a:cxn>
                  <a:cxn ang="0">
                    <a:pos x="13" y="135"/>
                  </a:cxn>
                  <a:cxn ang="0">
                    <a:pos x="22" y="133"/>
                  </a:cxn>
                  <a:cxn ang="0">
                    <a:pos x="33" y="130"/>
                  </a:cxn>
                  <a:cxn ang="0">
                    <a:pos x="45" y="127"/>
                  </a:cxn>
                  <a:cxn ang="0">
                    <a:pos x="58" y="123"/>
                  </a:cxn>
                  <a:cxn ang="0">
                    <a:pos x="71" y="117"/>
                  </a:cxn>
                  <a:cxn ang="0">
                    <a:pos x="86" y="111"/>
                  </a:cxn>
                  <a:cxn ang="0">
                    <a:pos x="100" y="104"/>
                  </a:cxn>
                  <a:cxn ang="0">
                    <a:pos x="113" y="96"/>
                  </a:cxn>
                  <a:cxn ang="0">
                    <a:pos x="125" y="86"/>
                  </a:cxn>
                  <a:cxn ang="0">
                    <a:pos x="137" y="76"/>
                  </a:cxn>
                  <a:cxn ang="0">
                    <a:pos x="146" y="64"/>
                  </a:cxn>
                  <a:cxn ang="0">
                    <a:pos x="154" y="50"/>
                  </a:cxn>
                  <a:cxn ang="0">
                    <a:pos x="159" y="35"/>
                  </a:cxn>
                  <a:cxn ang="0">
                    <a:pos x="161" y="19"/>
                  </a:cxn>
                  <a:cxn ang="0">
                    <a:pos x="160" y="1"/>
                  </a:cxn>
                  <a:cxn ang="0">
                    <a:pos x="160" y="0"/>
                  </a:cxn>
                  <a:cxn ang="0">
                    <a:pos x="160" y="1"/>
                  </a:cxn>
                  <a:cxn ang="0">
                    <a:pos x="160" y="0"/>
                  </a:cxn>
                </a:cxnLst>
                <a:rect l="0" t="0" r="r" b="b"/>
                <a:pathLst>
                  <a:path w="164" h="137">
                    <a:moveTo>
                      <a:pt x="4" y="136"/>
                    </a:moveTo>
                    <a:lnTo>
                      <a:pt x="1" y="137"/>
                    </a:lnTo>
                    <a:lnTo>
                      <a:pt x="0" y="137"/>
                    </a:lnTo>
                    <a:lnTo>
                      <a:pt x="4" y="136"/>
                    </a:lnTo>
                    <a:close/>
                    <a:moveTo>
                      <a:pt x="160" y="1"/>
                    </a:moveTo>
                    <a:lnTo>
                      <a:pt x="162" y="4"/>
                    </a:lnTo>
                    <a:lnTo>
                      <a:pt x="162" y="8"/>
                    </a:lnTo>
                    <a:lnTo>
                      <a:pt x="163" y="13"/>
                    </a:lnTo>
                    <a:lnTo>
                      <a:pt x="164" y="20"/>
                    </a:lnTo>
                    <a:lnTo>
                      <a:pt x="164" y="27"/>
                    </a:lnTo>
                    <a:lnTo>
                      <a:pt x="164" y="36"/>
                    </a:lnTo>
                    <a:lnTo>
                      <a:pt x="162" y="44"/>
                    </a:lnTo>
                    <a:lnTo>
                      <a:pt x="160" y="54"/>
                    </a:lnTo>
                    <a:lnTo>
                      <a:pt x="157" y="63"/>
                    </a:lnTo>
                    <a:lnTo>
                      <a:pt x="152" y="73"/>
                    </a:lnTo>
                    <a:lnTo>
                      <a:pt x="145" y="83"/>
                    </a:lnTo>
                    <a:lnTo>
                      <a:pt x="135" y="92"/>
                    </a:lnTo>
                    <a:lnTo>
                      <a:pt x="125" y="102"/>
                    </a:lnTo>
                    <a:lnTo>
                      <a:pt x="111" y="110"/>
                    </a:lnTo>
                    <a:lnTo>
                      <a:pt x="95" y="117"/>
                    </a:lnTo>
                    <a:lnTo>
                      <a:pt x="76" y="124"/>
                    </a:lnTo>
                    <a:lnTo>
                      <a:pt x="54" y="129"/>
                    </a:lnTo>
                    <a:lnTo>
                      <a:pt x="29" y="134"/>
                    </a:lnTo>
                    <a:lnTo>
                      <a:pt x="4" y="136"/>
                    </a:lnTo>
                    <a:lnTo>
                      <a:pt x="6" y="136"/>
                    </a:lnTo>
                    <a:lnTo>
                      <a:pt x="13" y="135"/>
                    </a:lnTo>
                    <a:lnTo>
                      <a:pt x="22" y="133"/>
                    </a:lnTo>
                    <a:lnTo>
                      <a:pt x="33" y="130"/>
                    </a:lnTo>
                    <a:lnTo>
                      <a:pt x="45" y="127"/>
                    </a:lnTo>
                    <a:lnTo>
                      <a:pt x="58" y="123"/>
                    </a:lnTo>
                    <a:lnTo>
                      <a:pt x="71" y="117"/>
                    </a:lnTo>
                    <a:lnTo>
                      <a:pt x="86" y="111"/>
                    </a:lnTo>
                    <a:lnTo>
                      <a:pt x="100" y="104"/>
                    </a:lnTo>
                    <a:lnTo>
                      <a:pt x="113" y="96"/>
                    </a:lnTo>
                    <a:lnTo>
                      <a:pt x="125" y="86"/>
                    </a:lnTo>
                    <a:lnTo>
                      <a:pt x="137" y="76"/>
                    </a:lnTo>
                    <a:lnTo>
                      <a:pt x="146" y="64"/>
                    </a:lnTo>
                    <a:lnTo>
                      <a:pt x="154" y="50"/>
                    </a:lnTo>
                    <a:lnTo>
                      <a:pt x="159" y="35"/>
                    </a:lnTo>
                    <a:lnTo>
                      <a:pt x="161" y="19"/>
                    </a:lnTo>
                    <a:lnTo>
                      <a:pt x="160" y="1"/>
                    </a:lnTo>
                    <a:close/>
                    <a:moveTo>
                      <a:pt x="160" y="0"/>
                    </a:moveTo>
                    <a:lnTo>
                      <a:pt x="160" y="1"/>
                    </a:lnTo>
                    <a:lnTo>
                      <a:pt x="160" y="0"/>
                    </a:lnTo>
                    <a:close/>
                  </a:path>
                </a:pathLst>
              </a:custGeom>
              <a:solidFill>
                <a:srgbClr val="A6B8B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88" name="Freeform 25"/>
              <p:cNvSpPr>
                <a:spLocks/>
              </p:cNvSpPr>
              <p:nvPr/>
            </p:nvSpPr>
            <p:spPr bwMode="auto">
              <a:xfrm>
                <a:off x="9083676" y="2328863"/>
                <a:ext cx="95250" cy="385762"/>
              </a:xfrm>
              <a:custGeom>
                <a:avLst/>
                <a:gdLst/>
                <a:ahLst/>
                <a:cxnLst>
                  <a:cxn ang="0">
                    <a:pos x="0" y="0"/>
                  </a:cxn>
                  <a:cxn ang="0">
                    <a:pos x="1" y="2"/>
                  </a:cxn>
                  <a:cxn ang="0">
                    <a:pos x="4" y="5"/>
                  </a:cxn>
                  <a:cxn ang="0">
                    <a:pos x="8" y="10"/>
                  </a:cxn>
                  <a:cxn ang="0">
                    <a:pos x="13" y="18"/>
                  </a:cxn>
                  <a:cxn ang="0">
                    <a:pos x="20" y="28"/>
                  </a:cxn>
                  <a:cxn ang="0">
                    <a:pos x="26" y="40"/>
                  </a:cxn>
                  <a:cxn ang="0">
                    <a:pos x="33" y="54"/>
                  </a:cxn>
                  <a:cxn ang="0">
                    <a:pos x="40" y="70"/>
                  </a:cxn>
                  <a:cxn ang="0">
                    <a:pos x="46" y="89"/>
                  </a:cxn>
                  <a:cxn ang="0">
                    <a:pos x="51" y="110"/>
                  </a:cxn>
                  <a:cxn ang="0">
                    <a:pos x="56" y="133"/>
                  </a:cxn>
                  <a:cxn ang="0">
                    <a:pos x="59" y="157"/>
                  </a:cxn>
                  <a:cxn ang="0">
                    <a:pos x="60" y="184"/>
                  </a:cxn>
                  <a:cxn ang="0">
                    <a:pos x="59" y="212"/>
                  </a:cxn>
                  <a:cxn ang="0">
                    <a:pos x="55" y="243"/>
                  </a:cxn>
                  <a:cxn ang="0">
                    <a:pos x="55" y="241"/>
                  </a:cxn>
                  <a:cxn ang="0">
                    <a:pos x="56" y="234"/>
                  </a:cxn>
                  <a:cxn ang="0">
                    <a:pos x="56" y="211"/>
                  </a:cxn>
                  <a:cxn ang="0">
                    <a:pos x="55" y="195"/>
                  </a:cxn>
                  <a:cxn ang="0">
                    <a:pos x="53" y="176"/>
                  </a:cxn>
                  <a:cxn ang="0">
                    <a:pos x="51" y="154"/>
                  </a:cxn>
                  <a:cxn ang="0">
                    <a:pos x="47" y="131"/>
                  </a:cxn>
                  <a:cxn ang="0">
                    <a:pos x="41" y="106"/>
                  </a:cxn>
                  <a:cxn ang="0">
                    <a:pos x="34" y="81"/>
                  </a:cxn>
                  <a:cxn ang="0">
                    <a:pos x="25" y="54"/>
                  </a:cxn>
                  <a:cxn ang="0">
                    <a:pos x="14" y="27"/>
                  </a:cxn>
                  <a:cxn ang="0">
                    <a:pos x="0" y="0"/>
                  </a:cxn>
                </a:cxnLst>
                <a:rect l="0" t="0" r="r" b="b"/>
                <a:pathLst>
                  <a:path w="60" h="243">
                    <a:moveTo>
                      <a:pt x="0" y="0"/>
                    </a:moveTo>
                    <a:lnTo>
                      <a:pt x="1" y="2"/>
                    </a:lnTo>
                    <a:lnTo>
                      <a:pt x="4" y="5"/>
                    </a:lnTo>
                    <a:lnTo>
                      <a:pt x="8" y="10"/>
                    </a:lnTo>
                    <a:lnTo>
                      <a:pt x="13" y="18"/>
                    </a:lnTo>
                    <a:lnTo>
                      <a:pt x="20" y="28"/>
                    </a:lnTo>
                    <a:lnTo>
                      <a:pt x="26" y="40"/>
                    </a:lnTo>
                    <a:lnTo>
                      <a:pt x="33" y="54"/>
                    </a:lnTo>
                    <a:lnTo>
                      <a:pt x="40" y="70"/>
                    </a:lnTo>
                    <a:lnTo>
                      <a:pt x="46" y="89"/>
                    </a:lnTo>
                    <a:lnTo>
                      <a:pt x="51" y="110"/>
                    </a:lnTo>
                    <a:lnTo>
                      <a:pt x="56" y="133"/>
                    </a:lnTo>
                    <a:lnTo>
                      <a:pt x="59" y="157"/>
                    </a:lnTo>
                    <a:lnTo>
                      <a:pt x="60" y="184"/>
                    </a:lnTo>
                    <a:lnTo>
                      <a:pt x="59" y="212"/>
                    </a:lnTo>
                    <a:lnTo>
                      <a:pt x="55" y="243"/>
                    </a:lnTo>
                    <a:lnTo>
                      <a:pt x="55" y="241"/>
                    </a:lnTo>
                    <a:lnTo>
                      <a:pt x="56" y="234"/>
                    </a:lnTo>
                    <a:lnTo>
                      <a:pt x="56" y="211"/>
                    </a:lnTo>
                    <a:lnTo>
                      <a:pt x="55" y="195"/>
                    </a:lnTo>
                    <a:lnTo>
                      <a:pt x="53" y="176"/>
                    </a:lnTo>
                    <a:lnTo>
                      <a:pt x="51" y="154"/>
                    </a:lnTo>
                    <a:lnTo>
                      <a:pt x="47" y="131"/>
                    </a:lnTo>
                    <a:lnTo>
                      <a:pt x="41" y="106"/>
                    </a:lnTo>
                    <a:lnTo>
                      <a:pt x="34" y="81"/>
                    </a:lnTo>
                    <a:lnTo>
                      <a:pt x="25" y="54"/>
                    </a:lnTo>
                    <a:lnTo>
                      <a:pt x="14" y="2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89" name="Freeform 26"/>
              <p:cNvSpPr>
                <a:spLocks/>
              </p:cNvSpPr>
              <p:nvPr/>
            </p:nvSpPr>
            <p:spPr bwMode="auto">
              <a:xfrm>
                <a:off x="8410576" y="5399088"/>
                <a:ext cx="736600" cy="163512"/>
              </a:xfrm>
              <a:custGeom>
                <a:avLst/>
                <a:gdLst/>
                <a:ahLst/>
                <a:cxnLst>
                  <a:cxn ang="0">
                    <a:pos x="113" y="0"/>
                  </a:cxn>
                  <a:cxn ang="0">
                    <a:pos x="130" y="2"/>
                  </a:cxn>
                  <a:cxn ang="0">
                    <a:pos x="148" y="5"/>
                  </a:cxn>
                  <a:cxn ang="0">
                    <a:pos x="169" y="11"/>
                  </a:cxn>
                  <a:cxn ang="0">
                    <a:pos x="190" y="19"/>
                  </a:cxn>
                  <a:cxn ang="0">
                    <a:pos x="214" y="29"/>
                  </a:cxn>
                  <a:cxn ang="0">
                    <a:pos x="240" y="44"/>
                  </a:cxn>
                  <a:cxn ang="0">
                    <a:pos x="241" y="43"/>
                  </a:cxn>
                  <a:cxn ang="0">
                    <a:pos x="244" y="41"/>
                  </a:cxn>
                  <a:cxn ang="0">
                    <a:pos x="249" y="38"/>
                  </a:cxn>
                  <a:cxn ang="0">
                    <a:pos x="255" y="34"/>
                  </a:cxn>
                  <a:cxn ang="0">
                    <a:pos x="262" y="30"/>
                  </a:cxn>
                  <a:cxn ang="0">
                    <a:pos x="272" y="25"/>
                  </a:cxn>
                  <a:cxn ang="0">
                    <a:pos x="292" y="16"/>
                  </a:cxn>
                  <a:cxn ang="0">
                    <a:pos x="305" y="11"/>
                  </a:cxn>
                  <a:cxn ang="0">
                    <a:pos x="317" y="7"/>
                  </a:cxn>
                  <a:cxn ang="0">
                    <a:pos x="330" y="5"/>
                  </a:cxn>
                  <a:cxn ang="0">
                    <a:pos x="343" y="2"/>
                  </a:cxn>
                  <a:cxn ang="0">
                    <a:pos x="357" y="1"/>
                  </a:cxn>
                  <a:cxn ang="0">
                    <a:pos x="370" y="1"/>
                  </a:cxn>
                  <a:cxn ang="0">
                    <a:pos x="383" y="3"/>
                  </a:cxn>
                  <a:cxn ang="0">
                    <a:pos x="397" y="7"/>
                  </a:cxn>
                  <a:cxn ang="0">
                    <a:pos x="409" y="13"/>
                  </a:cxn>
                  <a:cxn ang="0">
                    <a:pos x="420" y="21"/>
                  </a:cxn>
                  <a:cxn ang="0">
                    <a:pos x="432" y="31"/>
                  </a:cxn>
                  <a:cxn ang="0">
                    <a:pos x="441" y="45"/>
                  </a:cxn>
                  <a:cxn ang="0">
                    <a:pos x="450" y="61"/>
                  </a:cxn>
                  <a:cxn ang="0">
                    <a:pos x="458" y="80"/>
                  </a:cxn>
                  <a:cxn ang="0">
                    <a:pos x="464" y="103"/>
                  </a:cxn>
                  <a:cxn ang="0">
                    <a:pos x="0" y="103"/>
                  </a:cxn>
                  <a:cxn ang="0">
                    <a:pos x="0" y="102"/>
                  </a:cxn>
                  <a:cxn ang="0">
                    <a:pos x="1" y="100"/>
                  </a:cxn>
                  <a:cxn ang="0">
                    <a:pos x="1" y="96"/>
                  </a:cxn>
                  <a:cxn ang="0">
                    <a:pos x="3" y="90"/>
                  </a:cxn>
                  <a:cxn ang="0">
                    <a:pos x="5" y="83"/>
                  </a:cxn>
                  <a:cxn ang="0">
                    <a:pos x="7" y="76"/>
                  </a:cxn>
                  <a:cxn ang="0">
                    <a:pos x="11" y="69"/>
                  </a:cxn>
                  <a:cxn ang="0">
                    <a:pos x="15" y="60"/>
                  </a:cxn>
                  <a:cxn ang="0">
                    <a:pos x="20" y="52"/>
                  </a:cxn>
                  <a:cxn ang="0">
                    <a:pos x="26" y="43"/>
                  </a:cxn>
                  <a:cxn ang="0">
                    <a:pos x="32" y="35"/>
                  </a:cxn>
                  <a:cxn ang="0">
                    <a:pos x="40" y="27"/>
                  </a:cxn>
                  <a:cxn ang="0">
                    <a:pos x="49" y="19"/>
                  </a:cxn>
                  <a:cxn ang="0">
                    <a:pos x="59" y="13"/>
                  </a:cxn>
                  <a:cxn ang="0">
                    <a:pos x="70" y="8"/>
                  </a:cxn>
                  <a:cxn ang="0">
                    <a:pos x="83" y="4"/>
                  </a:cxn>
                  <a:cxn ang="0">
                    <a:pos x="97" y="1"/>
                  </a:cxn>
                  <a:cxn ang="0">
                    <a:pos x="113" y="0"/>
                  </a:cxn>
                </a:cxnLst>
                <a:rect l="0" t="0" r="r" b="b"/>
                <a:pathLst>
                  <a:path w="464" h="103">
                    <a:moveTo>
                      <a:pt x="113" y="0"/>
                    </a:moveTo>
                    <a:lnTo>
                      <a:pt x="130" y="2"/>
                    </a:lnTo>
                    <a:lnTo>
                      <a:pt x="148" y="5"/>
                    </a:lnTo>
                    <a:lnTo>
                      <a:pt x="169" y="11"/>
                    </a:lnTo>
                    <a:lnTo>
                      <a:pt x="190" y="19"/>
                    </a:lnTo>
                    <a:lnTo>
                      <a:pt x="214" y="29"/>
                    </a:lnTo>
                    <a:lnTo>
                      <a:pt x="240" y="44"/>
                    </a:lnTo>
                    <a:lnTo>
                      <a:pt x="241" y="43"/>
                    </a:lnTo>
                    <a:lnTo>
                      <a:pt x="244" y="41"/>
                    </a:lnTo>
                    <a:lnTo>
                      <a:pt x="249" y="38"/>
                    </a:lnTo>
                    <a:lnTo>
                      <a:pt x="255" y="34"/>
                    </a:lnTo>
                    <a:lnTo>
                      <a:pt x="262" y="30"/>
                    </a:lnTo>
                    <a:lnTo>
                      <a:pt x="272" y="25"/>
                    </a:lnTo>
                    <a:lnTo>
                      <a:pt x="292" y="16"/>
                    </a:lnTo>
                    <a:lnTo>
                      <a:pt x="305" y="11"/>
                    </a:lnTo>
                    <a:lnTo>
                      <a:pt x="317" y="7"/>
                    </a:lnTo>
                    <a:lnTo>
                      <a:pt x="330" y="5"/>
                    </a:lnTo>
                    <a:lnTo>
                      <a:pt x="343" y="2"/>
                    </a:lnTo>
                    <a:lnTo>
                      <a:pt x="357" y="1"/>
                    </a:lnTo>
                    <a:lnTo>
                      <a:pt x="370" y="1"/>
                    </a:lnTo>
                    <a:lnTo>
                      <a:pt x="383" y="3"/>
                    </a:lnTo>
                    <a:lnTo>
                      <a:pt x="397" y="7"/>
                    </a:lnTo>
                    <a:lnTo>
                      <a:pt x="409" y="13"/>
                    </a:lnTo>
                    <a:lnTo>
                      <a:pt x="420" y="21"/>
                    </a:lnTo>
                    <a:lnTo>
                      <a:pt x="432" y="31"/>
                    </a:lnTo>
                    <a:lnTo>
                      <a:pt x="441" y="45"/>
                    </a:lnTo>
                    <a:lnTo>
                      <a:pt x="450" y="61"/>
                    </a:lnTo>
                    <a:lnTo>
                      <a:pt x="458" y="80"/>
                    </a:lnTo>
                    <a:lnTo>
                      <a:pt x="464" y="103"/>
                    </a:lnTo>
                    <a:lnTo>
                      <a:pt x="0" y="103"/>
                    </a:lnTo>
                    <a:lnTo>
                      <a:pt x="0" y="102"/>
                    </a:lnTo>
                    <a:lnTo>
                      <a:pt x="1" y="100"/>
                    </a:lnTo>
                    <a:lnTo>
                      <a:pt x="1" y="96"/>
                    </a:lnTo>
                    <a:lnTo>
                      <a:pt x="3" y="90"/>
                    </a:lnTo>
                    <a:lnTo>
                      <a:pt x="5" y="83"/>
                    </a:lnTo>
                    <a:lnTo>
                      <a:pt x="7" y="76"/>
                    </a:lnTo>
                    <a:lnTo>
                      <a:pt x="11" y="69"/>
                    </a:lnTo>
                    <a:lnTo>
                      <a:pt x="15" y="60"/>
                    </a:lnTo>
                    <a:lnTo>
                      <a:pt x="20" y="52"/>
                    </a:lnTo>
                    <a:lnTo>
                      <a:pt x="26" y="43"/>
                    </a:lnTo>
                    <a:lnTo>
                      <a:pt x="32" y="35"/>
                    </a:lnTo>
                    <a:lnTo>
                      <a:pt x="40" y="27"/>
                    </a:lnTo>
                    <a:lnTo>
                      <a:pt x="49" y="19"/>
                    </a:lnTo>
                    <a:lnTo>
                      <a:pt x="59" y="13"/>
                    </a:lnTo>
                    <a:lnTo>
                      <a:pt x="70" y="8"/>
                    </a:lnTo>
                    <a:lnTo>
                      <a:pt x="83" y="4"/>
                    </a:lnTo>
                    <a:lnTo>
                      <a:pt x="97" y="1"/>
                    </a:lnTo>
                    <a:lnTo>
                      <a:pt x="11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90" name="Freeform 27"/>
              <p:cNvSpPr>
                <a:spLocks/>
              </p:cNvSpPr>
              <p:nvPr/>
            </p:nvSpPr>
            <p:spPr bwMode="auto">
              <a:xfrm>
                <a:off x="8631238" y="3514725"/>
                <a:ext cx="146050" cy="415925"/>
              </a:xfrm>
              <a:custGeom>
                <a:avLst/>
                <a:gdLst/>
                <a:ahLst/>
                <a:cxnLst>
                  <a:cxn ang="0">
                    <a:pos x="61" y="0"/>
                  </a:cxn>
                  <a:cxn ang="0">
                    <a:pos x="75" y="2"/>
                  </a:cxn>
                  <a:cxn ang="0">
                    <a:pos x="90" y="7"/>
                  </a:cxn>
                  <a:cxn ang="0">
                    <a:pos x="90" y="42"/>
                  </a:cxn>
                  <a:cxn ang="0">
                    <a:pos x="91" y="81"/>
                  </a:cxn>
                  <a:cxn ang="0">
                    <a:pos x="92" y="123"/>
                  </a:cxn>
                  <a:cxn ang="0">
                    <a:pos x="92" y="210"/>
                  </a:cxn>
                  <a:cxn ang="0">
                    <a:pos x="80" y="218"/>
                  </a:cxn>
                  <a:cxn ang="0">
                    <a:pos x="69" y="225"/>
                  </a:cxn>
                  <a:cxn ang="0">
                    <a:pos x="59" y="230"/>
                  </a:cxn>
                  <a:cxn ang="0">
                    <a:pos x="60" y="238"/>
                  </a:cxn>
                  <a:cxn ang="0">
                    <a:pos x="61" y="243"/>
                  </a:cxn>
                  <a:cxn ang="0">
                    <a:pos x="61" y="245"/>
                  </a:cxn>
                  <a:cxn ang="0">
                    <a:pos x="54" y="253"/>
                  </a:cxn>
                  <a:cxn ang="0">
                    <a:pos x="46" y="262"/>
                  </a:cxn>
                  <a:cxn ang="0">
                    <a:pos x="36" y="213"/>
                  </a:cxn>
                  <a:cxn ang="0">
                    <a:pos x="24" y="166"/>
                  </a:cxn>
                  <a:cxn ang="0">
                    <a:pos x="13" y="121"/>
                  </a:cxn>
                  <a:cxn ang="0">
                    <a:pos x="0" y="79"/>
                  </a:cxn>
                  <a:cxn ang="0">
                    <a:pos x="1" y="71"/>
                  </a:cxn>
                  <a:cxn ang="0">
                    <a:pos x="1" y="63"/>
                  </a:cxn>
                  <a:cxn ang="0">
                    <a:pos x="3" y="54"/>
                  </a:cxn>
                  <a:cxn ang="0">
                    <a:pos x="7" y="44"/>
                  </a:cxn>
                  <a:cxn ang="0">
                    <a:pos x="11" y="33"/>
                  </a:cxn>
                  <a:cxn ang="0">
                    <a:pos x="17" y="24"/>
                  </a:cxn>
                  <a:cxn ang="0">
                    <a:pos x="25" y="16"/>
                  </a:cxn>
                  <a:cxn ang="0">
                    <a:pos x="34" y="8"/>
                  </a:cxn>
                  <a:cxn ang="0">
                    <a:pos x="46" y="3"/>
                  </a:cxn>
                  <a:cxn ang="0">
                    <a:pos x="53" y="1"/>
                  </a:cxn>
                  <a:cxn ang="0">
                    <a:pos x="61" y="0"/>
                  </a:cxn>
                </a:cxnLst>
                <a:rect l="0" t="0" r="r" b="b"/>
                <a:pathLst>
                  <a:path w="92" h="262">
                    <a:moveTo>
                      <a:pt x="61" y="0"/>
                    </a:moveTo>
                    <a:lnTo>
                      <a:pt x="75" y="2"/>
                    </a:lnTo>
                    <a:lnTo>
                      <a:pt x="90" y="7"/>
                    </a:lnTo>
                    <a:lnTo>
                      <a:pt x="90" y="42"/>
                    </a:lnTo>
                    <a:lnTo>
                      <a:pt x="91" y="81"/>
                    </a:lnTo>
                    <a:lnTo>
                      <a:pt x="92" y="123"/>
                    </a:lnTo>
                    <a:lnTo>
                      <a:pt x="92" y="210"/>
                    </a:lnTo>
                    <a:lnTo>
                      <a:pt x="80" y="218"/>
                    </a:lnTo>
                    <a:lnTo>
                      <a:pt x="69" y="225"/>
                    </a:lnTo>
                    <a:lnTo>
                      <a:pt x="59" y="230"/>
                    </a:lnTo>
                    <a:lnTo>
                      <a:pt x="60" y="238"/>
                    </a:lnTo>
                    <a:lnTo>
                      <a:pt x="61" y="243"/>
                    </a:lnTo>
                    <a:lnTo>
                      <a:pt x="61" y="245"/>
                    </a:lnTo>
                    <a:lnTo>
                      <a:pt x="54" y="253"/>
                    </a:lnTo>
                    <a:lnTo>
                      <a:pt x="46" y="262"/>
                    </a:lnTo>
                    <a:lnTo>
                      <a:pt x="36" y="213"/>
                    </a:lnTo>
                    <a:lnTo>
                      <a:pt x="24" y="166"/>
                    </a:lnTo>
                    <a:lnTo>
                      <a:pt x="13" y="121"/>
                    </a:lnTo>
                    <a:lnTo>
                      <a:pt x="0" y="79"/>
                    </a:lnTo>
                    <a:lnTo>
                      <a:pt x="1" y="71"/>
                    </a:lnTo>
                    <a:lnTo>
                      <a:pt x="1" y="63"/>
                    </a:lnTo>
                    <a:lnTo>
                      <a:pt x="3" y="54"/>
                    </a:lnTo>
                    <a:lnTo>
                      <a:pt x="7" y="44"/>
                    </a:lnTo>
                    <a:lnTo>
                      <a:pt x="11" y="33"/>
                    </a:lnTo>
                    <a:lnTo>
                      <a:pt x="17" y="24"/>
                    </a:lnTo>
                    <a:lnTo>
                      <a:pt x="25" y="16"/>
                    </a:lnTo>
                    <a:lnTo>
                      <a:pt x="34" y="8"/>
                    </a:lnTo>
                    <a:lnTo>
                      <a:pt x="46" y="3"/>
                    </a:lnTo>
                    <a:lnTo>
                      <a:pt x="53" y="1"/>
                    </a:lnTo>
                    <a:lnTo>
                      <a:pt x="61" y="0"/>
                    </a:lnTo>
                    <a:close/>
                  </a:path>
                </a:pathLst>
              </a:custGeom>
              <a:solidFill>
                <a:srgbClr val="7199C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91" name="Freeform 28"/>
              <p:cNvSpPr>
                <a:spLocks/>
              </p:cNvSpPr>
              <p:nvPr/>
            </p:nvSpPr>
            <p:spPr bwMode="auto">
              <a:xfrm>
                <a:off x="8520113" y="3640138"/>
                <a:ext cx="184150" cy="403225"/>
              </a:xfrm>
              <a:custGeom>
                <a:avLst/>
                <a:gdLst/>
                <a:ahLst/>
                <a:cxnLst>
                  <a:cxn ang="0">
                    <a:pos x="70" y="0"/>
                  </a:cxn>
                  <a:cxn ang="0">
                    <a:pos x="83" y="42"/>
                  </a:cxn>
                  <a:cxn ang="0">
                    <a:pos x="94" y="87"/>
                  </a:cxn>
                  <a:cxn ang="0">
                    <a:pos x="106" y="134"/>
                  </a:cxn>
                  <a:cxn ang="0">
                    <a:pos x="116" y="183"/>
                  </a:cxn>
                  <a:cxn ang="0">
                    <a:pos x="97" y="202"/>
                  </a:cxn>
                  <a:cxn ang="0">
                    <a:pos x="75" y="221"/>
                  </a:cxn>
                  <a:cxn ang="0">
                    <a:pos x="52" y="238"/>
                  </a:cxn>
                  <a:cxn ang="0">
                    <a:pos x="27" y="254"/>
                  </a:cxn>
                  <a:cxn ang="0">
                    <a:pos x="0" y="39"/>
                  </a:cxn>
                  <a:cxn ang="0">
                    <a:pos x="10" y="34"/>
                  </a:cxn>
                  <a:cxn ang="0">
                    <a:pos x="18" y="29"/>
                  </a:cxn>
                  <a:cxn ang="0">
                    <a:pos x="25" y="25"/>
                  </a:cxn>
                  <a:cxn ang="0">
                    <a:pos x="31" y="23"/>
                  </a:cxn>
                  <a:cxn ang="0">
                    <a:pos x="34" y="21"/>
                  </a:cxn>
                  <a:cxn ang="0">
                    <a:pos x="36" y="20"/>
                  </a:cxn>
                  <a:cxn ang="0">
                    <a:pos x="51" y="27"/>
                  </a:cxn>
                  <a:cxn ang="0">
                    <a:pos x="69" y="8"/>
                  </a:cxn>
                  <a:cxn ang="0">
                    <a:pos x="69" y="3"/>
                  </a:cxn>
                  <a:cxn ang="0">
                    <a:pos x="70" y="0"/>
                  </a:cxn>
                </a:cxnLst>
                <a:rect l="0" t="0" r="r" b="b"/>
                <a:pathLst>
                  <a:path w="116" h="254">
                    <a:moveTo>
                      <a:pt x="70" y="0"/>
                    </a:moveTo>
                    <a:lnTo>
                      <a:pt x="83" y="42"/>
                    </a:lnTo>
                    <a:lnTo>
                      <a:pt x="94" y="87"/>
                    </a:lnTo>
                    <a:lnTo>
                      <a:pt x="106" y="134"/>
                    </a:lnTo>
                    <a:lnTo>
                      <a:pt x="116" y="183"/>
                    </a:lnTo>
                    <a:lnTo>
                      <a:pt x="97" y="202"/>
                    </a:lnTo>
                    <a:lnTo>
                      <a:pt x="75" y="221"/>
                    </a:lnTo>
                    <a:lnTo>
                      <a:pt x="52" y="238"/>
                    </a:lnTo>
                    <a:lnTo>
                      <a:pt x="27" y="254"/>
                    </a:lnTo>
                    <a:lnTo>
                      <a:pt x="0" y="39"/>
                    </a:lnTo>
                    <a:lnTo>
                      <a:pt x="10" y="34"/>
                    </a:lnTo>
                    <a:lnTo>
                      <a:pt x="18" y="29"/>
                    </a:lnTo>
                    <a:lnTo>
                      <a:pt x="25" y="25"/>
                    </a:lnTo>
                    <a:lnTo>
                      <a:pt x="31" y="23"/>
                    </a:lnTo>
                    <a:lnTo>
                      <a:pt x="34" y="21"/>
                    </a:lnTo>
                    <a:lnTo>
                      <a:pt x="36" y="20"/>
                    </a:lnTo>
                    <a:lnTo>
                      <a:pt x="51" y="27"/>
                    </a:lnTo>
                    <a:lnTo>
                      <a:pt x="69" y="8"/>
                    </a:lnTo>
                    <a:lnTo>
                      <a:pt x="69" y="3"/>
                    </a:lnTo>
                    <a:lnTo>
                      <a:pt x="70" y="0"/>
                    </a:lnTo>
                    <a:close/>
                  </a:path>
                </a:pathLst>
              </a:custGeom>
              <a:solidFill>
                <a:srgbClr val="00003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92" name="Freeform 29"/>
              <p:cNvSpPr>
                <a:spLocks/>
              </p:cNvSpPr>
              <p:nvPr/>
            </p:nvSpPr>
            <p:spPr bwMode="auto">
              <a:xfrm>
                <a:off x="8774113" y="3525838"/>
                <a:ext cx="101600" cy="322262"/>
              </a:xfrm>
              <a:custGeom>
                <a:avLst/>
                <a:gdLst/>
                <a:ahLst/>
                <a:cxnLst>
                  <a:cxn ang="0">
                    <a:pos x="0" y="0"/>
                  </a:cxn>
                  <a:cxn ang="0">
                    <a:pos x="14" y="8"/>
                  </a:cxn>
                  <a:cxn ang="0">
                    <a:pos x="27" y="18"/>
                  </a:cxn>
                  <a:cxn ang="0">
                    <a:pos x="39" y="31"/>
                  </a:cxn>
                  <a:cxn ang="0">
                    <a:pos x="49" y="45"/>
                  </a:cxn>
                  <a:cxn ang="0">
                    <a:pos x="57" y="61"/>
                  </a:cxn>
                  <a:cxn ang="0">
                    <a:pos x="62" y="78"/>
                  </a:cxn>
                  <a:cxn ang="0">
                    <a:pos x="64" y="94"/>
                  </a:cxn>
                  <a:cxn ang="0">
                    <a:pos x="62" y="111"/>
                  </a:cxn>
                  <a:cxn ang="0">
                    <a:pos x="56" y="131"/>
                  </a:cxn>
                  <a:cxn ang="0">
                    <a:pos x="48" y="149"/>
                  </a:cxn>
                  <a:cxn ang="0">
                    <a:pos x="37" y="165"/>
                  </a:cxn>
                  <a:cxn ang="0">
                    <a:pos x="26" y="180"/>
                  </a:cxn>
                  <a:cxn ang="0">
                    <a:pos x="14" y="192"/>
                  </a:cxn>
                  <a:cxn ang="0">
                    <a:pos x="2" y="203"/>
                  </a:cxn>
                  <a:cxn ang="0">
                    <a:pos x="2" y="116"/>
                  </a:cxn>
                  <a:cxn ang="0">
                    <a:pos x="1" y="74"/>
                  </a:cxn>
                  <a:cxn ang="0">
                    <a:pos x="0" y="35"/>
                  </a:cxn>
                  <a:cxn ang="0">
                    <a:pos x="0" y="0"/>
                  </a:cxn>
                </a:cxnLst>
                <a:rect l="0" t="0" r="r" b="b"/>
                <a:pathLst>
                  <a:path w="64" h="203">
                    <a:moveTo>
                      <a:pt x="0" y="0"/>
                    </a:moveTo>
                    <a:lnTo>
                      <a:pt x="14" y="8"/>
                    </a:lnTo>
                    <a:lnTo>
                      <a:pt x="27" y="18"/>
                    </a:lnTo>
                    <a:lnTo>
                      <a:pt x="39" y="31"/>
                    </a:lnTo>
                    <a:lnTo>
                      <a:pt x="49" y="45"/>
                    </a:lnTo>
                    <a:lnTo>
                      <a:pt x="57" y="61"/>
                    </a:lnTo>
                    <a:lnTo>
                      <a:pt x="62" y="78"/>
                    </a:lnTo>
                    <a:lnTo>
                      <a:pt x="64" y="94"/>
                    </a:lnTo>
                    <a:lnTo>
                      <a:pt x="62" y="111"/>
                    </a:lnTo>
                    <a:lnTo>
                      <a:pt x="56" y="131"/>
                    </a:lnTo>
                    <a:lnTo>
                      <a:pt x="48" y="149"/>
                    </a:lnTo>
                    <a:lnTo>
                      <a:pt x="37" y="165"/>
                    </a:lnTo>
                    <a:lnTo>
                      <a:pt x="26" y="180"/>
                    </a:lnTo>
                    <a:lnTo>
                      <a:pt x="14" y="192"/>
                    </a:lnTo>
                    <a:lnTo>
                      <a:pt x="2" y="203"/>
                    </a:lnTo>
                    <a:lnTo>
                      <a:pt x="2" y="116"/>
                    </a:lnTo>
                    <a:lnTo>
                      <a:pt x="1" y="74"/>
                    </a:lnTo>
                    <a:lnTo>
                      <a:pt x="0" y="35"/>
                    </a:lnTo>
                    <a:lnTo>
                      <a:pt x="0" y="0"/>
                    </a:lnTo>
                    <a:close/>
                  </a:path>
                </a:pathLst>
              </a:custGeom>
              <a:solidFill>
                <a:srgbClr val="49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93" name="Freeform 30"/>
              <p:cNvSpPr>
                <a:spLocks/>
              </p:cNvSpPr>
              <p:nvPr/>
            </p:nvSpPr>
            <p:spPr bwMode="auto">
              <a:xfrm>
                <a:off x="8572501" y="3481388"/>
                <a:ext cx="301625" cy="376237"/>
              </a:xfrm>
              <a:custGeom>
                <a:avLst/>
                <a:gdLst/>
                <a:ahLst/>
                <a:cxnLst>
                  <a:cxn ang="0">
                    <a:pos x="96" y="0"/>
                  </a:cxn>
                  <a:cxn ang="0">
                    <a:pos x="110" y="1"/>
                  </a:cxn>
                  <a:cxn ang="0">
                    <a:pos x="125" y="6"/>
                  </a:cxn>
                  <a:cxn ang="0">
                    <a:pos x="139" y="14"/>
                  </a:cxn>
                  <a:cxn ang="0">
                    <a:pos x="152" y="25"/>
                  </a:cxn>
                  <a:cxn ang="0">
                    <a:pos x="164" y="37"/>
                  </a:cxn>
                  <a:cxn ang="0">
                    <a:pos x="175" y="51"/>
                  </a:cxn>
                  <a:cxn ang="0">
                    <a:pos x="183" y="67"/>
                  </a:cxn>
                  <a:cxn ang="0">
                    <a:pos x="188" y="83"/>
                  </a:cxn>
                  <a:cxn ang="0">
                    <a:pos x="190" y="100"/>
                  </a:cxn>
                  <a:cxn ang="0">
                    <a:pos x="188" y="117"/>
                  </a:cxn>
                  <a:cxn ang="0">
                    <a:pos x="182" y="137"/>
                  </a:cxn>
                  <a:cxn ang="0">
                    <a:pos x="173" y="156"/>
                  </a:cxn>
                  <a:cxn ang="0">
                    <a:pos x="162" y="172"/>
                  </a:cxn>
                  <a:cxn ang="0">
                    <a:pos x="151" y="187"/>
                  </a:cxn>
                  <a:cxn ang="0">
                    <a:pos x="139" y="199"/>
                  </a:cxn>
                  <a:cxn ang="0">
                    <a:pos x="126" y="210"/>
                  </a:cxn>
                  <a:cxn ang="0">
                    <a:pos x="114" y="218"/>
                  </a:cxn>
                  <a:cxn ang="0">
                    <a:pos x="103" y="225"/>
                  </a:cxn>
                  <a:cxn ang="0">
                    <a:pos x="93" y="231"/>
                  </a:cxn>
                  <a:cxn ang="0">
                    <a:pos x="85" y="235"/>
                  </a:cxn>
                  <a:cxn ang="0">
                    <a:pos x="81" y="237"/>
                  </a:cxn>
                  <a:cxn ang="0">
                    <a:pos x="79" y="237"/>
                  </a:cxn>
                  <a:cxn ang="0">
                    <a:pos x="0" y="123"/>
                  </a:cxn>
                  <a:cxn ang="0">
                    <a:pos x="35" y="87"/>
                  </a:cxn>
                  <a:cxn ang="0">
                    <a:pos x="35" y="81"/>
                  </a:cxn>
                  <a:cxn ang="0">
                    <a:pos x="36" y="74"/>
                  </a:cxn>
                  <a:cxn ang="0">
                    <a:pos x="36" y="65"/>
                  </a:cxn>
                  <a:cxn ang="0">
                    <a:pos x="38" y="56"/>
                  </a:cxn>
                  <a:cxn ang="0">
                    <a:pos x="41" y="46"/>
                  </a:cxn>
                  <a:cxn ang="0">
                    <a:pos x="46" y="35"/>
                  </a:cxn>
                  <a:cxn ang="0">
                    <a:pos x="51" y="25"/>
                  </a:cxn>
                  <a:cxn ang="0">
                    <a:pos x="59" y="16"/>
                  </a:cxn>
                  <a:cxn ang="0">
                    <a:pos x="69" y="8"/>
                  </a:cxn>
                  <a:cxn ang="0">
                    <a:pos x="81" y="2"/>
                  </a:cxn>
                  <a:cxn ang="0">
                    <a:pos x="96" y="0"/>
                  </a:cxn>
                </a:cxnLst>
                <a:rect l="0" t="0" r="r" b="b"/>
                <a:pathLst>
                  <a:path w="190" h="237">
                    <a:moveTo>
                      <a:pt x="96" y="0"/>
                    </a:moveTo>
                    <a:lnTo>
                      <a:pt x="110" y="1"/>
                    </a:lnTo>
                    <a:lnTo>
                      <a:pt x="125" y="6"/>
                    </a:lnTo>
                    <a:lnTo>
                      <a:pt x="139" y="14"/>
                    </a:lnTo>
                    <a:lnTo>
                      <a:pt x="152" y="25"/>
                    </a:lnTo>
                    <a:lnTo>
                      <a:pt x="164" y="37"/>
                    </a:lnTo>
                    <a:lnTo>
                      <a:pt x="175" y="51"/>
                    </a:lnTo>
                    <a:lnTo>
                      <a:pt x="183" y="67"/>
                    </a:lnTo>
                    <a:lnTo>
                      <a:pt x="188" y="83"/>
                    </a:lnTo>
                    <a:lnTo>
                      <a:pt x="190" y="100"/>
                    </a:lnTo>
                    <a:lnTo>
                      <a:pt x="188" y="117"/>
                    </a:lnTo>
                    <a:lnTo>
                      <a:pt x="182" y="137"/>
                    </a:lnTo>
                    <a:lnTo>
                      <a:pt x="173" y="156"/>
                    </a:lnTo>
                    <a:lnTo>
                      <a:pt x="162" y="172"/>
                    </a:lnTo>
                    <a:lnTo>
                      <a:pt x="151" y="187"/>
                    </a:lnTo>
                    <a:lnTo>
                      <a:pt x="139" y="199"/>
                    </a:lnTo>
                    <a:lnTo>
                      <a:pt x="126" y="210"/>
                    </a:lnTo>
                    <a:lnTo>
                      <a:pt x="114" y="218"/>
                    </a:lnTo>
                    <a:lnTo>
                      <a:pt x="103" y="225"/>
                    </a:lnTo>
                    <a:lnTo>
                      <a:pt x="93" y="231"/>
                    </a:lnTo>
                    <a:lnTo>
                      <a:pt x="85" y="235"/>
                    </a:lnTo>
                    <a:lnTo>
                      <a:pt x="81" y="237"/>
                    </a:lnTo>
                    <a:lnTo>
                      <a:pt x="79" y="237"/>
                    </a:lnTo>
                    <a:lnTo>
                      <a:pt x="0" y="123"/>
                    </a:lnTo>
                    <a:lnTo>
                      <a:pt x="35" y="87"/>
                    </a:lnTo>
                    <a:lnTo>
                      <a:pt x="35" y="81"/>
                    </a:lnTo>
                    <a:lnTo>
                      <a:pt x="36" y="74"/>
                    </a:lnTo>
                    <a:lnTo>
                      <a:pt x="36" y="65"/>
                    </a:lnTo>
                    <a:lnTo>
                      <a:pt x="38" y="56"/>
                    </a:lnTo>
                    <a:lnTo>
                      <a:pt x="41" y="46"/>
                    </a:lnTo>
                    <a:lnTo>
                      <a:pt x="46" y="35"/>
                    </a:lnTo>
                    <a:lnTo>
                      <a:pt x="51" y="25"/>
                    </a:lnTo>
                    <a:lnTo>
                      <a:pt x="59" y="16"/>
                    </a:lnTo>
                    <a:lnTo>
                      <a:pt x="69" y="8"/>
                    </a:lnTo>
                    <a:lnTo>
                      <a:pt x="81" y="2"/>
                    </a:lnTo>
                    <a:lnTo>
                      <a:pt x="96" y="0"/>
                    </a:lnTo>
                    <a:close/>
                  </a:path>
                </a:pathLst>
              </a:custGeom>
              <a:solidFill>
                <a:srgbClr val="FFC89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94" name="Freeform 31"/>
              <p:cNvSpPr>
                <a:spLocks/>
              </p:cNvSpPr>
              <p:nvPr/>
            </p:nvSpPr>
            <p:spPr bwMode="auto">
              <a:xfrm>
                <a:off x="8580438" y="3651250"/>
                <a:ext cx="280988" cy="206375"/>
              </a:xfrm>
              <a:custGeom>
                <a:avLst/>
                <a:gdLst/>
                <a:ahLst/>
                <a:cxnLst>
                  <a:cxn ang="0">
                    <a:pos x="10" y="0"/>
                  </a:cxn>
                  <a:cxn ang="0">
                    <a:pos x="15" y="2"/>
                  </a:cxn>
                  <a:cxn ang="0">
                    <a:pos x="22" y="6"/>
                  </a:cxn>
                  <a:cxn ang="0">
                    <a:pos x="31" y="12"/>
                  </a:cxn>
                  <a:cxn ang="0">
                    <a:pos x="41" y="18"/>
                  </a:cxn>
                  <a:cxn ang="0">
                    <a:pos x="53" y="27"/>
                  </a:cxn>
                  <a:cxn ang="0">
                    <a:pos x="64" y="37"/>
                  </a:cxn>
                  <a:cxn ang="0">
                    <a:pos x="76" y="49"/>
                  </a:cxn>
                  <a:cxn ang="0">
                    <a:pos x="87" y="63"/>
                  </a:cxn>
                  <a:cxn ang="0">
                    <a:pos x="97" y="78"/>
                  </a:cxn>
                  <a:cxn ang="0">
                    <a:pos x="105" y="95"/>
                  </a:cxn>
                  <a:cxn ang="0">
                    <a:pos x="117" y="88"/>
                  </a:cxn>
                  <a:cxn ang="0">
                    <a:pos x="125" y="83"/>
                  </a:cxn>
                  <a:cxn ang="0">
                    <a:pos x="134" y="76"/>
                  </a:cxn>
                  <a:cxn ang="0">
                    <a:pos x="145" y="68"/>
                  </a:cxn>
                  <a:cxn ang="0">
                    <a:pos x="156" y="57"/>
                  </a:cxn>
                  <a:cxn ang="0">
                    <a:pos x="167" y="45"/>
                  </a:cxn>
                  <a:cxn ang="0">
                    <a:pos x="177" y="30"/>
                  </a:cxn>
                  <a:cxn ang="0">
                    <a:pos x="168" y="49"/>
                  </a:cxn>
                  <a:cxn ang="0">
                    <a:pos x="158" y="65"/>
                  </a:cxn>
                  <a:cxn ang="0">
                    <a:pos x="146" y="79"/>
                  </a:cxn>
                  <a:cxn ang="0">
                    <a:pos x="134" y="92"/>
                  </a:cxn>
                  <a:cxn ang="0">
                    <a:pos x="121" y="103"/>
                  </a:cxn>
                  <a:cxn ang="0">
                    <a:pos x="109" y="111"/>
                  </a:cxn>
                  <a:cxn ang="0">
                    <a:pos x="98" y="118"/>
                  </a:cxn>
                  <a:cxn ang="0">
                    <a:pos x="88" y="124"/>
                  </a:cxn>
                  <a:cxn ang="0">
                    <a:pos x="80" y="128"/>
                  </a:cxn>
                  <a:cxn ang="0">
                    <a:pos x="76" y="130"/>
                  </a:cxn>
                  <a:cxn ang="0">
                    <a:pos x="74" y="130"/>
                  </a:cxn>
                  <a:cxn ang="0">
                    <a:pos x="0" y="24"/>
                  </a:cxn>
                  <a:cxn ang="0">
                    <a:pos x="8" y="3"/>
                  </a:cxn>
                  <a:cxn ang="0">
                    <a:pos x="10" y="0"/>
                  </a:cxn>
                </a:cxnLst>
                <a:rect l="0" t="0" r="r" b="b"/>
                <a:pathLst>
                  <a:path w="177" h="130">
                    <a:moveTo>
                      <a:pt x="10" y="0"/>
                    </a:moveTo>
                    <a:lnTo>
                      <a:pt x="15" y="2"/>
                    </a:lnTo>
                    <a:lnTo>
                      <a:pt x="22" y="6"/>
                    </a:lnTo>
                    <a:lnTo>
                      <a:pt x="31" y="12"/>
                    </a:lnTo>
                    <a:lnTo>
                      <a:pt x="41" y="18"/>
                    </a:lnTo>
                    <a:lnTo>
                      <a:pt x="53" y="27"/>
                    </a:lnTo>
                    <a:lnTo>
                      <a:pt x="64" y="37"/>
                    </a:lnTo>
                    <a:lnTo>
                      <a:pt x="76" y="49"/>
                    </a:lnTo>
                    <a:lnTo>
                      <a:pt x="87" y="63"/>
                    </a:lnTo>
                    <a:lnTo>
                      <a:pt x="97" y="78"/>
                    </a:lnTo>
                    <a:lnTo>
                      <a:pt x="105" y="95"/>
                    </a:lnTo>
                    <a:lnTo>
                      <a:pt x="117" y="88"/>
                    </a:lnTo>
                    <a:lnTo>
                      <a:pt x="125" y="83"/>
                    </a:lnTo>
                    <a:lnTo>
                      <a:pt x="134" y="76"/>
                    </a:lnTo>
                    <a:lnTo>
                      <a:pt x="145" y="68"/>
                    </a:lnTo>
                    <a:lnTo>
                      <a:pt x="156" y="57"/>
                    </a:lnTo>
                    <a:lnTo>
                      <a:pt x="167" y="45"/>
                    </a:lnTo>
                    <a:lnTo>
                      <a:pt x="177" y="30"/>
                    </a:lnTo>
                    <a:lnTo>
                      <a:pt x="168" y="49"/>
                    </a:lnTo>
                    <a:lnTo>
                      <a:pt x="158" y="65"/>
                    </a:lnTo>
                    <a:lnTo>
                      <a:pt x="146" y="79"/>
                    </a:lnTo>
                    <a:lnTo>
                      <a:pt x="134" y="92"/>
                    </a:lnTo>
                    <a:lnTo>
                      <a:pt x="121" y="103"/>
                    </a:lnTo>
                    <a:lnTo>
                      <a:pt x="109" y="111"/>
                    </a:lnTo>
                    <a:lnTo>
                      <a:pt x="98" y="118"/>
                    </a:lnTo>
                    <a:lnTo>
                      <a:pt x="88" y="124"/>
                    </a:lnTo>
                    <a:lnTo>
                      <a:pt x="80" y="128"/>
                    </a:lnTo>
                    <a:lnTo>
                      <a:pt x="76" y="130"/>
                    </a:lnTo>
                    <a:lnTo>
                      <a:pt x="74" y="130"/>
                    </a:lnTo>
                    <a:lnTo>
                      <a:pt x="0" y="24"/>
                    </a:lnTo>
                    <a:lnTo>
                      <a:pt x="8" y="3"/>
                    </a:lnTo>
                    <a:lnTo>
                      <a:pt x="10" y="0"/>
                    </a:lnTo>
                    <a:close/>
                  </a:path>
                </a:pathLst>
              </a:custGeom>
              <a:solidFill>
                <a:srgbClr val="E6934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95" name="Freeform 32"/>
              <p:cNvSpPr>
                <a:spLocks/>
              </p:cNvSpPr>
              <p:nvPr/>
            </p:nvSpPr>
            <p:spPr bwMode="auto">
              <a:xfrm>
                <a:off x="8362951" y="3603625"/>
                <a:ext cx="236538" cy="179387"/>
              </a:xfrm>
              <a:custGeom>
                <a:avLst/>
                <a:gdLst/>
                <a:ahLst/>
                <a:cxnLst>
                  <a:cxn ang="0">
                    <a:pos x="13" y="0"/>
                  </a:cxn>
                  <a:cxn ang="0">
                    <a:pos x="13" y="0"/>
                  </a:cxn>
                  <a:cxn ang="0">
                    <a:pos x="14" y="3"/>
                  </a:cxn>
                  <a:cxn ang="0">
                    <a:pos x="15" y="6"/>
                  </a:cxn>
                  <a:cxn ang="0">
                    <a:pos x="18" y="10"/>
                  </a:cxn>
                  <a:cxn ang="0">
                    <a:pos x="21" y="16"/>
                  </a:cxn>
                  <a:cxn ang="0">
                    <a:pos x="25" y="21"/>
                  </a:cxn>
                  <a:cxn ang="0">
                    <a:pos x="29" y="25"/>
                  </a:cxn>
                  <a:cxn ang="0">
                    <a:pos x="35" y="30"/>
                  </a:cxn>
                  <a:cxn ang="0">
                    <a:pos x="43" y="34"/>
                  </a:cxn>
                  <a:cxn ang="0">
                    <a:pos x="52" y="37"/>
                  </a:cxn>
                  <a:cxn ang="0">
                    <a:pos x="62" y="38"/>
                  </a:cxn>
                  <a:cxn ang="0">
                    <a:pos x="75" y="37"/>
                  </a:cxn>
                  <a:cxn ang="0">
                    <a:pos x="88" y="35"/>
                  </a:cxn>
                  <a:cxn ang="0">
                    <a:pos x="104" y="31"/>
                  </a:cxn>
                  <a:cxn ang="0">
                    <a:pos x="121" y="23"/>
                  </a:cxn>
                  <a:cxn ang="0">
                    <a:pos x="149" y="35"/>
                  </a:cxn>
                  <a:cxn ang="0">
                    <a:pos x="0" y="113"/>
                  </a:cxn>
                  <a:cxn ang="0">
                    <a:pos x="13" y="0"/>
                  </a:cxn>
                </a:cxnLst>
                <a:rect l="0" t="0" r="r" b="b"/>
                <a:pathLst>
                  <a:path w="149" h="113">
                    <a:moveTo>
                      <a:pt x="13" y="0"/>
                    </a:moveTo>
                    <a:lnTo>
                      <a:pt x="13" y="0"/>
                    </a:lnTo>
                    <a:lnTo>
                      <a:pt x="14" y="3"/>
                    </a:lnTo>
                    <a:lnTo>
                      <a:pt x="15" y="6"/>
                    </a:lnTo>
                    <a:lnTo>
                      <a:pt x="18" y="10"/>
                    </a:lnTo>
                    <a:lnTo>
                      <a:pt x="21" y="16"/>
                    </a:lnTo>
                    <a:lnTo>
                      <a:pt x="25" y="21"/>
                    </a:lnTo>
                    <a:lnTo>
                      <a:pt x="29" y="25"/>
                    </a:lnTo>
                    <a:lnTo>
                      <a:pt x="35" y="30"/>
                    </a:lnTo>
                    <a:lnTo>
                      <a:pt x="43" y="34"/>
                    </a:lnTo>
                    <a:lnTo>
                      <a:pt x="52" y="37"/>
                    </a:lnTo>
                    <a:lnTo>
                      <a:pt x="62" y="38"/>
                    </a:lnTo>
                    <a:lnTo>
                      <a:pt x="75" y="37"/>
                    </a:lnTo>
                    <a:lnTo>
                      <a:pt x="88" y="35"/>
                    </a:lnTo>
                    <a:lnTo>
                      <a:pt x="104" y="31"/>
                    </a:lnTo>
                    <a:lnTo>
                      <a:pt x="121" y="23"/>
                    </a:lnTo>
                    <a:lnTo>
                      <a:pt x="149" y="35"/>
                    </a:lnTo>
                    <a:lnTo>
                      <a:pt x="0" y="113"/>
                    </a:lnTo>
                    <a:lnTo>
                      <a:pt x="13" y="0"/>
                    </a:lnTo>
                    <a:close/>
                  </a:path>
                </a:pathLst>
              </a:custGeom>
              <a:solidFill>
                <a:srgbClr val="00001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96" name="Freeform 33"/>
              <p:cNvSpPr>
                <a:spLocks/>
              </p:cNvSpPr>
              <p:nvPr/>
            </p:nvSpPr>
            <p:spPr bwMode="auto">
              <a:xfrm>
                <a:off x="8261351" y="3719513"/>
                <a:ext cx="442913" cy="447675"/>
              </a:xfrm>
              <a:custGeom>
                <a:avLst/>
                <a:gdLst/>
                <a:ahLst/>
                <a:cxnLst>
                  <a:cxn ang="0">
                    <a:pos x="244" y="0"/>
                  </a:cxn>
                  <a:cxn ang="0">
                    <a:pos x="250" y="16"/>
                  </a:cxn>
                  <a:cxn ang="0">
                    <a:pos x="254" y="31"/>
                  </a:cxn>
                  <a:cxn ang="0">
                    <a:pos x="258" y="43"/>
                  </a:cxn>
                  <a:cxn ang="0">
                    <a:pos x="265" y="68"/>
                  </a:cxn>
                  <a:cxn ang="0">
                    <a:pos x="268" y="81"/>
                  </a:cxn>
                  <a:cxn ang="0">
                    <a:pos x="271" y="95"/>
                  </a:cxn>
                  <a:cxn ang="0">
                    <a:pos x="275" y="112"/>
                  </a:cxn>
                  <a:cxn ang="0">
                    <a:pos x="279" y="133"/>
                  </a:cxn>
                  <a:cxn ang="0">
                    <a:pos x="258" y="153"/>
                  </a:cxn>
                  <a:cxn ang="0">
                    <a:pos x="234" y="173"/>
                  </a:cxn>
                  <a:cxn ang="0">
                    <a:pos x="209" y="191"/>
                  </a:cxn>
                  <a:cxn ang="0">
                    <a:pos x="182" y="208"/>
                  </a:cxn>
                  <a:cxn ang="0">
                    <a:pos x="154" y="224"/>
                  </a:cxn>
                  <a:cxn ang="0">
                    <a:pos x="126" y="237"/>
                  </a:cxn>
                  <a:cxn ang="0">
                    <a:pos x="98" y="250"/>
                  </a:cxn>
                  <a:cxn ang="0">
                    <a:pos x="71" y="260"/>
                  </a:cxn>
                  <a:cxn ang="0">
                    <a:pos x="45" y="270"/>
                  </a:cxn>
                  <a:cxn ang="0">
                    <a:pos x="22" y="277"/>
                  </a:cxn>
                  <a:cxn ang="0">
                    <a:pos x="0" y="282"/>
                  </a:cxn>
                  <a:cxn ang="0">
                    <a:pos x="0" y="261"/>
                  </a:cxn>
                  <a:cxn ang="0">
                    <a:pos x="1" y="242"/>
                  </a:cxn>
                  <a:cxn ang="0">
                    <a:pos x="1" y="224"/>
                  </a:cxn>
                  <a:cxn ang="0">
                    <a:pos x="2" y="207"/>
                  </a:cxn>
                  <a:cxn ang="0">
                    <a:pos x="2" y="194"/>
                  </a:cxn>
                  <a:cxn ang="0">
                    <a:pos x="2" y="184"/>
                  </a:cxn>
                  <a:cxn ang="0">
                    <a:pos x="2" y="174"/>
                  </a:cxn>
                  <a:cxn ang="0">
                    <a:pos x="5" y="160"/>
                  </a:cxn>
                  <a:cxn ang="0">
                    <a:pos x="10" y="147"/>
                  </a:cxn>
                  <a:cxn ang="0">
                    <a:pos x="20" y="133"/>
                  </a:cxn>
                  <a:cxn ang="0">
                    <a:pos x="31" y="120"/>
                  </a:cxn>
                  <a:cxn ang="0">
                    <a:pos x="45" y="107"/>
                  </a:cxn>
                  <a:cxn ang="0">
                    <a:pos x="61" y="94"/>
                  </a:cxn>
                  <a:cxn ang="0">
                    <a:pos x="78" y="83"/>
                  </a:cxn>
                  <a:cxn ang="0">
                    <a:pos x="96" y="71"/>
                  </a:cxn>
                  <a:cxn ang="0">
                    <a:pos x="115" y="60"/>
                  </a:cxn>
                  <a:cxn ang="0">
                    <a:pos x="134" y="50"/>
                  </a:cxn>
                  <a:cxn ang="0">
                    <a:pos x="153" y="41"/>
                  </a:cxn>
                  <a:cxn ang="0">
                    <a:pos x="171" y="33"/>
                  </a:cxn>
                  <a:cxn ang="0">
                    <a:pos x="188" y="25"/>
                  </a:cxn>
                  <a:cxn ang="0">
                    <a:pos x="203" y="18"/>
                  </a:cxn>
                  <a:cxn ang="0">
                    <a:pos x="217" y="12"/>
                  </a:cxn>
                  <a:cxn ang="0">
                    <a:pos x="228" y="8"/>
                  </a:cxn>
                  <a:cxn ang="0">
                    <a:pos x="237" y="4"/>
                  </a:cxn>
                  <a:cxn ang="0">
                    <a:pos x="242" y="1"/>
                  </a:cxn>
                  <a:cxn ang="0">
                    <a:pos x="244" y="0"/>
                  </a:cxn>
                </a:cxnLst>
                <a:rect l="0" t="0" r="r" b="b"/>
                <a:pathLst>
                  <a:path w="279" h="282">
                    <a:moveTo>
                      <a:pt x="244" y="0"/>
                    </a:moveTo>
                    <a:lnTo>
                      <a:pt x="250" y="16"/>
                    </a:lnTo>
                    <a:lnTo>
                      <a:pt x="254" y="31"/>
                    </a:lnTo>
                    <a:lnTo>
                      <a:pt x="258" y="43"/>
                    </a:lnTo>
                    <a:lnTo>
                      <a:pt x="265" y="68"/>
                    </a:lnTo>
                    <a:lnTo>
                      <a:pt x="268" y="81"/>
                    </a:lnTo>
                    <a:lnTo>
                      <a:pt x="271" y="95"/>
                    </a:lnTo>
                    <a:lnTo>
                      <a:pt x="275" y="112"/>
                    </a:lnTo>
                    <a:lnTo>
                      <a:pt x="279" y="133"/>
                    </a:lnTo>
                    <a:lnTo>
                      <a:pt x="258" y="153"/>
                    </a:lnTo>
                    <a:lnTo>
                      <a:pt x="234" y="173"/>
                    </a:lnTo>
                    <a:lnTo>
                      <a:pt x="209" y="191"/>
                    </a:lnTo>
                    <a:lnTo>
                      <a:pt x="182" y="208"/>
                    </a:lnTo>
                    <a:lnTo>
                      <a:pt x="154" y="224"/>
                    </a:lnTo>
                    <a:lnTo>
                      <a:pt x="126" y="237"/>
                    </a:lnTo>
                    <a:lnTo>
                      <a:pt x="98" y="250"/>
                    </a:lnTo>
                    <a:lnTo>
                      <a:pt x="71" y="260"/>
                    </a:lnTo>
                    <a:lnTo>
                      <a:pt x="45" y="270"/>
                    </a:lnTo>
                    <a:lnTo>
                      <a:pt x="22" y="277"/>
                    </a:lnTo>
                    <a:lnTo>
                      <a:pt x="0" y="282"/>
                    </a:lnTo>
                    <a:lnTo>
                      <a:pt x="0" y="261"/>
                    </a:lnTo>
                    <a:lnTo>
                      <a:pt x="1" y="242"/>
                    </a:lnTo>
                    <a:lnTo>
                      <a:pt x="1" y="224"/>
                    </a:lnTo>
                    <a:lnTo>
                      <a:pt x="2" y="207"/>
                    </a:lnTo>
                    <a:lnTo>
                      <a:pt x="2" y="194"/>
                    </a:lnTo>
                    <a:lnTo>
                      <a:pt x="2" y="184"/>
                    </a:lnTo>
                    <a:lnTo>
                      <a:pt x="2" y="174"/>
                    </a:lnTo>
                    <a:lnTo>
                      <a:pt x="5" y="160"/>
                    </a:lnTo>
                    <a:lnTo>
                      <a:pt x="10" y="147"/>
                    </a:lnTo>
                    <a:lnTo>
                      <a:pt x="20" y="133"/>
                    </a:lnTo>
                    <a:lnTo>
                      <a:pt x="31" y="120"/>
                    </a:lnTo>
                    <a:lnTo>
                      <a:pt x="45" y="107"/>
                    </a:lnTo>
                    <a:lnTo>
                      <a:pt x="61" y="94"/>
                    </a:lnTo>
                    <a:lnTo>
                      <a:pt x="78" y="83"/>
                    </a:lnTo>
                    <a:lnTo>
                      <a:pt x="96" y="71"/>
                    </a:lnTo>
                    <a:lnTo>
                      <a:pt x="115" y="60"/>
                    </a:lnTo>
                    <a:lnTo>
                      <a:pt x="134" y="50"/>
                    </a:lnTo>
                    <a:lnTo>
                      <a:pt x="153" y="41"/>
                    </a:lnTo>
                    <a:lnTo>
                      <a:pt x="171" y="33"/>
                    </a:lnTo>
                    <a:lnTo>
                      <a:pt x="188" y="25"/>
                    </a:lnTo>
                    <a:lnTo>
                      <a:pt x="203" y="18"/>
                    </a:lnTo>
                    <a:lnTo>
                      <a:pt x="217" y="12"/>
                    </a:lnTo>
                    <a:lnTo>
                      <a:pt x="228" y="8"/>
                    </a:lnTo>
                    <a:lnTo>
                      <a:pt x="237" y="4"/>
                    </a:lnTo>
                    <a:lnTo>
                      <a:pt x="242" y="1"/>
                    </a:lnTo>
                    <a:lnTo>
                      <a:pt x="244" y="0"/>
                    </a:lnTo>
                    <a:close/>
                  </a:path>
                </a:pathLst>
              </a:custGeom>
              <a:solidFill>
                <a:srgbClr val="00001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97" name="Freeform 34"/>
              <p:cNvSpPr>
                <a:spLocks/>
              </p:cNvSpPr>
              <p:nvPr/>
            </p:nvSpPr>
            <p:spPr bwMode="auto">
              <a:xfrm>
                <a:off x="8126413" y="3263900"/>
                <a:ext cx="598488" cy="879475"/>
              </a:xfrm>
              <a:custGeom>
                <a:avLst/>
                <a:gdLst/>
                <a:ahLst/>
                <a:cxnLst>
                  <a:cxn ang="0">
                    <a:pos x="91" y="29"/>
                  </a:cxn>
                  <a:cxn ang="0">
                    <a:pos x="109" y="77"/>
                  </a:cxn>
                  <a:cxn ang="0">
                    <a:pos x="130" y="115"/>
                  </a:cxn>
                  <a:cxn ang="0">
                    <a:pos x="153" y="147"/>
                  </a:cxn>
                  <a:cxn ang="0">
                    <a:pos x="177" y="179"/>
                  </a:cxn>
                  <a:cxn ang="0">
                    <a:pos x="176" y="196"/>
                  </a:cxn>
                  <a:cxn ang="0">
                    <a:pos x="175" y="224"/>
                  </a:cxn>
                  <a:cxn ang="0">
                    <a:pos x="171" y="267"/>
                  </a:cxn>
                  <a:cxn ang="0">
                    <a:pos x="168" y="289"/>
                  </a:cxn>
                  <a:cxn ang="0">
                    <a:pos x="168" y="295"/>
                  </a:cxn>
                  <a:cxn ang="0">
                    <a:pos x="178" y="291"/>
                  </a:cxn>
                  <a:cxn ang="0">
                    <a:pos x="195" y="283"/>
                  </a:cxn>
                  <a:cxn ang="0">
                    <a:pos x="240" y="259"/>
                  </a:cxn>
                  <a:cxn ang="0">
                    <a:pos x="261" y="247"/>
                  </a:cxn>
                  <a:cxn ang="0">
                    <a:pos x="276" y="239"/>
                  </a:cxn>
                  <a:cxn ang="0">
                    <a:pos x="282" y="235"/>
                  </a:cxn>
                  <a:cxn ang="0">
                    <a:pos x="314" y="254"/>
                  </a:cxn>
                  <a:cxn ang="0">
                    <a:pos x="339" y="278"/>
                  </a:cxn>
                  <a:cxn ang="0">
                    <a:pos x="356" y="306"/>
                  </a:cxn>
                  <a:cxn ang="0">
                    <a:pos x="367" y="334"/>
                  </a:cxn>
                  <a:cxn ang="0">
                    <a:pos x="373" y="358"/>
                  </a:cxn>
                  <a:cxn ang="0">
                    <a:pos x="377" y="375"/>
                  </a:cxn>
                  <a:cxn ang="0">
                    <a:pos x="377" y="381"/>
                  </a:cxn>
                  <a:cxn ang="0">
                    <a:pos x="344" y="417"/>
                  </a:cxn>
                  <a:cxn ang="0">
                    <a:pos x="304" y="449"/>
                  </a:cxn>
                  <a:cxn ang="0">
                    <a:pos x="260" y="477"/>
                  </a:cxn>
                  <a:cxn ang="0">
                    <a:pos x="213" y="501"/>
                  </a:cxn>
                  <a:cxn ang="0">
                    <a:pos x="168" y="521"/>
                  </a:cxn>
                  <a:cxn ang="0">
                    <a:pos x="124" y="536"/>
                  </a:cxn>
                  <a:cxn ang="0">
                    <a:pos x="87" y="547"/>
                  </a:cxn>
                  <a:cxn ang="0">
                    <a:pos x="58" y="553"/>
                  </a:cxn>
                  <a:cxn ang="0">
                    <a:pos x="39" y="554"/>
                  </a:cxn>
                  <a:cxn ang="0">
                    <a:pos x="31" y="548"/>
                  </a:cxn>
                  <a:cxn ang="0">
                    <a:pos x="23" y="532"/>
                  </a:cxn>
                  <a:cxn ang="0">
                    <a:pos x="15" y="503"/>
                  </a:cxn>
                  <a:cxn ang="0">
                    <a:pos x="7" y="460"/>
                  </a:cxn>
                  <a:cxn ang="0">
                    <a:pos x="2" y="403"/>
                  </a:cxn>
                  <a:cxn ang="0">
                    <a:pos x="0" y="328"/>
                  </a:cxn>
                  <a:cxn ang="0">
                    <a:pos x="4" y="256"/>
                  </a:cxn>
                  <a:cxn ang="0">
                    <a:pos x="17" y="191"/>
                  </a:cxn>
                  <a:cxn ang="0">
                    <a:pos x="35" y="133"/>
                  </a:cxn>
                  <a:cxn ang="0">
                    <a:pos x="53" y="85"/>
                  </a:cxn>
                  <a:cxn ang="0">
                    <a:pos x="68" y="45"/>
                  </a:cxn>
                  <a:cxn ang="0">
                    <a:pos x="78" y="17"/>
                  </a:cxn>
                  <a:cxn ang="0">
                    <a:pos x="83" y="0"/>
                  </a:cxn>
                </a:cxnLst>
                <a:rect l="0" t="0" r="r" b="b"/>
                <a:pathLst>
                  <a:path w="377" h="554">
                    <a:moveTo>
                      <a:pt x="83" y="0"/>
                    </a:moveTo>
                    <a:lnTo>
                      <a:pt x="91" y="29"/>
                    </a:lnTo>
                    <a:lnTo>
                      <a:pt x="99" y="54"/>
                    </a:lnTo>
                    <a:lnTo>
                      <a:pt x="109" y="77"/>
                    </a:lnTo>
                    <a:lnTo>
                      <a:pt x="119" y="97"/>
                    </a:lnTo>
                    <a:lnTo>
                      <a:pt x="130" y="115"/>
                    </a:lnTo>
                    <a:lnTo>
                      <a:pt x="142" y="131"/>
                    </a:lnTo>
                    <a:lnTo>
                      <a:pt x="153" y="147"/>
                    </a:lnTo>
                    <a:lnTo>
                      <a:pt x="176" y="175"/>
                    </a:lnTo>
                    <a:lnTo>
                      <a:pt x="177" y="179"/>
                    </a:lnTo>
                    <a:lnTo>
                      <a:pt x="177" y="186"/>
                    </a:lnTo>
                    <a:lnTo>
                      <a:pt x="176" y="196"/>
                    </a:lnTo>
                    <a:lnTo>
                      <a:pt x="176" y="209"/>
                    </a:lnTo>
                    <a:lnTo>
                      <a:pt x="175" y="224"/>
                    </a:lnTo>
                    <a:lnTo>
                      <a:pt x="172" y="254"/>
                    </a:lnTo>
                    <a:lnTo>
                      <a:pt x="171" y="267"/>
                    </a:lnTo>
                    <a:lnTo>
                      <a:pt x="170" y="279"/>
                    </a:lnTo>
                    <a:lnTo>
                      <a:pt x="168" y="289"/>
                    </a:lnTo>
                    <a:lnTo>
                      <a:pt x="167" y="294"/>
                    </a:lnTo>
                    <a:lnTo>
                      <a:pt x="168" y="295"/>
                    </a:lnTo>
                    <a:lnTo>
                      <a:pt x="172" y="294"/>
                    </a:lnTo>
                    <a:lnTo>
                      <a:pt x="178" y="291"/>
                    </a:lnTo>
                    <a:lnTo>
                      <a:pt x="186" y="288"/>
                    </a:lnTo>
                    <a:lnTo>
                      <a:pt x="195" y="283"/>
                    </a:lnTo>
                    <a:lnTo>
                      <a:pt x="206" y="277"/>
                    </a:lnTo>
                    <a:lnTo>
                      <a:pt x="240" y="259"/>
                    </a:lnTo>
                    <a:lnTo>
                      <a:pt x="251" y="253"/>
                    </a:lnTo>
                    <a:lnTo>
                      <a:pt x="261" y="247"/>
                    </a:lnTo>
                    <a:lnTo>
                      <a:pt x="269" y="242"/>
                    </a:lnTo>
                    <a:lnTo>
                      <a:pt x="276" y="239"/>
                    </a:lnTo>
                    <a:lnTo>
                      <a:pt x="280" y="236"/>
                    </a:lnTo>
                    <a:lnTo>
                      <a:pt x="282" y="235"/>
                    </a:lnTo>
                    <a:lnTo>
                      <a:pt x="299" y="243"/>
                    </a:lnTo>
                    <a:lnTo>
                      <a:pt x="314" y="254"/>
                    </a:lnTo>
                    <a:lnTo>
                      <a:pt x="327" y="266"/>
                    </a:lnTo>
                    <a:lnTo>
                      <a:pt x="339" y="278"/>
                    </a:lnTo>
                    <a:lnTo>
                      <a:pt x="348" y="292"/>
                    </a:lnTo>
                    <a:lnTo>
                      <a:pt x="356" y="306"/>
                    </a:lnTo>
                    <a:lnTo>
                      <a:pt x="362" y="320"/>
                    </a:lnTo>
                    <a:lnTo>
                      <a:pt x="367" y="334"/>
                    </a:lnTo>
                    <a:lnTo>
                      <a:pt x="371" y="347"/>
                    </a:lnTo>
                    <a:lnTo>
                      <a:pt x="373" y="358"/>
                    </a:lnTo>
                    <a:lnTo>
                      <a:pt x="375" y="368"/>
                    </a:lnTo>
                    <a:lnTo>
                      <a:pt x="377" y="375"/>
                    </a:lnTo>
                    <a:lnTo>
                      <a:pt x="377" y="380"/>
                    </a:lnTo>
                    <a:lnTo>
                      <a:pt x="377" y="381"/>
                    </a:lnTo>
                    <a:lnTo>
                      <a:pt x="362" y="399"/>
                    </a:lnTo>
                    <a:lnTo>
                      <a:pt x="344" y="417"/>
                    </a:lnTo>
                    <a:lnTo>
                      <a:pt x="325" y="434"/>
                    </a:lnTo>
                    <a:lnTo>
                      <a:pt x="304" y="449"/>
                    </a:lnTo>
                    <a:lnTo>
                      <a:pt x="282" y="463"/>
                    </a:lnTo>
                    <a:lnTo>
                      <a:pt x="260" y="477"/>
                    </a:lnTo>
                    <a:lnTo>
                      <a:pt x="236" y="490"/>
                    </a:lnTo>
                    <a:lnTo>
                      <a:pt x="213" y="501"/>
                    </a:lnTo>
                    <a:lnTo>
                      <a:pt x="190" y="511"/>
                    </a:lnTo>
                    <a:lnTo>
                      <a:pt x="168" y="521"/>
                    </a:lnTo>
                    <a:lnTo>
                      <a:pt x="145" y="529"/>
                    </a:lnTo>
                    <a:lnTo>
                      <a:pt x="124" y="536"/>
                    </a:lnTo>
                    <a:lnTo>
                      <a:pt x="105" y="542"/>
                    </a:lnTo>
                    <a:lnTo>
                      <a:pt x="87" y="547"/>
                    </a:lnTo>
                    <a:lnTo>
                      <a:pt x="71" y="550"/>
                    </a:lnTo>
                    <a:lnTo>
                      <a:pt x="58" y="553"/>
                    </a:lnTo>
                    <a:lnTo>
                      <a:pt x="47" y="554"/>
                    </a:lnTo>
                    <a:lnTo>
                      <a:pt x="39" y="554"/>
                    </a:lnTo>
                    <a:lnTo>
                      <a:pt x="34" y="552"/>
                    </a:lnTo>
                    <a:lnTo>
                      <a:pt x="31" y="548"/>
                    </a:lnTo>
                    <a:lnTo>
                      <a:pt x="27" y="542"/>
                    </a:lnTo>
                    <a:lnTo>
                      <a:pt x="23" y="532"/>
                    </a:lnTo>
                    <a:lnTo>
                      <a:pt x="19" y="519"/>
                    </a:lnTo>
                    <a:lnTo>
                      <a:pt x="15" y="503"/>
                    </a:lnTo>
                    <a:lnTo>
                      <a:pt x="10" y="484"/>
                    </a:lnTo>
                    <a:lnTo>
                      <a:pt x="7" y="460"/>
                    </a:lnTo>
                    <a:lnTo>
                      <a:pt x="4" y="433"/>
                    </a:lnTo>
                    <a:lnTo>
                      <a:pt x="2" y="403"/>
                    </a:lnTo>
                    <a:lnTo>
                      <a:pt x="0" y="368"/>
                    </a:lnTo>
                    <a:lnTo>
                      <a:pt x="0" y="328"/>
                    </a:lnTo>
                    <a:lnTo>
                      <a:pt x="0" y="291"/>
                    </a:lnTo>
                    <a:lnTo>
                      <a:pt x="4" y="256"/>
                    </a:lnTo>
                    <a:lnTo>
                      <a:pt x="10" y="222"/>
                    </a:lnTo>
                    <a:lnTo>
                      <a:pt x="17" y="191"/>
                    </a:lnTo>
                    <a:lnTo>
                      <a:pt x="26" y="161"/>
                    </a:lnTo>
                    <a:lnTo>
                      <a:pt x="35" y="133"/>
                    </a:lnTo>
                    <a:lnTo>
                      <a:pt x="44" y="108"/>
                    </a:lnTo>
                    <a:lnTo>
                      <a:pt x="53" y="85"/>
                    </a:lnTo>
                    <a:lnTo>
                      <a:pt x="61" y="64"/>
                    </a:lnTo>
                    <a:lnTo>
                      <a:pt x="68" y="45"/>
                    </a:lnTo>
                    <a:lnTo>
                      <a:pt x="73" y="29"/>
                    </a:lnTo>
                    <a:lnTo>
                      <a:pt x="78" y="17"/>
                    </a:lnTo>
                    <a:lnTo>
                      <a:pt x="81" y="8"/>
                    </a:lnTo>
                    <a:lnTo>
                      <a:pt x="83" y="0"/>
                    </a:lnTo>
                    <a:close/>
                  </a:path>
                </a:pathLst>
              </a:custGeom>
              <a:gradFill flip="none" rotWithShape="1">
                <a:gsLst>
                  <a:gs pos="0">
                    <a:srgbClr val="1D4774">
                      <a:shade val="30000"/>
                      <a:satMod val="115000"/>
                    </a:srgbClr>
                  </a:gs>
                  <a:gs pos="50000">
                    <a:srgbClr val="1D4774">
                      <a:shade val="67500"/>
                      <a:satMod val="115000"/>
                    </a:srgbClr>
                  </a:gs>
                  <a:gs pos="100000">
                    <a:srgbClr val="1D4774">
                      <a:shade val="100000"/>
                      <a:satMod val="115000"/>
                    </a:srgb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grpSp>
        <p:sp>
          <p:nvSpPr>
            <p:cNvPr id="68" name="Oval 191"/>
            <p:cNvSpPr/>
            <p:nvPr/>
          </p:nvSpPr>
          <p:spPr>
            <a:xfrm>
              <a:off x="7847012" y="5499469"/>
              <a:ext cx="1827766" cy="152401"/>
            </a:xfrm>
            <a:prstGeom prst="ellipse">
              <a:avLst/>
            </a:prstGeom>
            <a:gradFill flip="none" rotWithShape="1">
              <a:gsLst>
                <a:gs pos="0">
                  <a:schemeClr val="tx1">
                    <a:lumMod val="95000"/>
                    <a:lumOff val="5000"/>
                    <a:alpha val="71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Arial" panose="020B0604020202020204" pitchFamily="34" charset="0"/>
                <a:cs typeface="Arial" panose="020B0604020202020204" pitchFamily="34" charset="0"/>
              </a:endParaRPr>
            </a:p>
          </p:txBody>
        </p:sp>
      </p:grpSp>
      <p:sp>
        <p:nvSpPr>
          <p:cNvPr id="132" name="Title 1">
            <a:extLst>
              <a:ext uri="{FF2B5EF4-FFF2-40B4-BE49-F238E27FC236}">
                <a16:creationId xmlns:a16="http://schemas.microsoft.com/office/drawing/2014/main" xmlns="" id="{68C81093-5A01-4616-8620-82DE65257B72}"/>
              </a:ext>
            </a:extLst>
          </p:cNvPr>
          <p:cNvSpPr>
            <a:spLocks noGrp="1"/>
          </p:cNvSpPr>
          <p:nvPr>
            <p:ph type="title"/>
          </p:nvPr>
        </p:nvSpPr>
        <p:spPr>
          <a:xfrm>
            <a:off x="609441" y="274639"/>
            <a:ext cx="10969943" cy="711081"/>
          </a:xfrm>
        </p:spPr>
        <p:txBody>
          <a:bodyPr/>
          <a:lstStyle/>
          <a:p>
            <a:r>
              <a:rPr lang="en-IN" dirty="0" smtClean="0"/>
              <a:t>Estado del Arte</a:t>
            </a:r>
            <a:endParaRPr lang="en-IN" b="0" dirty="0"/>
          </a:p>
        </p:txBody>
      </p:sp>
      <p:grpSp>
        <p:nvGrpSpPr>
          <p:cNvPr id="133" name="Group 8">
            <a:extLst>
              <a:ext uri="{FF2B5EF4-FFF2-40B4-BE49-F238E27FC236}">
                <a16:creationId xmlns="" xmlns:a16="http://schemas.microsoft.com/office/drawing/2014/main" xmlns:lc="http://schemas.openxmlformats.org/drawingml/2006/lockedCanvas" id="{B17DD453-ED5C-418A-88F4-8296DCA16C2C}"/>
              </a:ext>
            </a:extLst>
          </p:cNvPr>
          <p:cNvGrpSpPr/>
          <p:nvPr/>
        </p:nvGrpSpPr>
        <p:grpSpPr>
          <a:xfrm>
            <a:off x="1495835" y="5473549"/>
            <a:ext cx="7635875" cy="1051794"/>
            <a:chOff x="3025775" y="5437594"/>
            <a:chExt cx="7602537" cy="1327150"/>
          </a:xfrm>
        </p:grpSpPr>
        <p:sp>
          <p:nvSpPr>
            <p:cNvPr id="199" name="Freeform 18">
              <a:extLst>
                <a:ext uri="{FF2B5EF4-FFF2-40B4-BE49-F238E27FC236}">
                  <a16:creationId xmlns="" xmlns:a16="http://schemas.microsoft.com/office/drawing/2014/main" xmlns:lc="http://schemas.openxmlformats.org/drawingml/2006/lockedCanvas" id="{83EC1BAC-9978-4F4D-8D16-585A25663240}"/>
                </a:ext>
              </a:extLst>
            </p:cNvPr>
            <p:cNvSpPr>
              <a:spLocks/>
            </p:cNvSpPr>
            <p:nvPr/>
          </p:nvSpPr>
          <p:spPr bwMode="auto">
            <a:xfrm>
              <a:off x="3433762" y="5805894"/>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sz="2800" dirty="0">
                <a:solidFill>
                  <a:schemeClr val="lt1"/>
                </a:solidFill>
              </a:endParaRPr>
            </a:p>
          </p:txBody>
        </p:sp>
        <p:sp>
          <p:nvSpPr>
            <p:cNvPr id="200" name="Freeform 19">
              <a:extLst>
                <a:ext uri="{FF2B5EF4-FFF2-40B4-BE49-F238E27FC236}">
                  <a16:creationId xmlns="" xmlns:a16="http://schemas.microsoft.com/office/drawing/2014/main" xmlns:lc="http://schemas.openxmlformats.org/drawingml/2006/lockedCanvas" id="{01E51309-1F9D-4621-848A-E212EA1018D6}"/>
                </a:ext>
              </a:extLst>
            </p:cNvPr>
            <p:cNvSpPr>
              <a:spLocks/>
            </p:cNvSpPr>
            <p:nvPr/>
          </p:nvSpPr>
          <p:spPr bwMode="auto">
            <a:xfrm>
              <a:off x="3025775" y="5437594"/>
              <a:ext cx="407988" cy="1327150"/>
            </a:xfrm>
            <a:custGeom>
              <a:avLst/>
              <a:gdLst>
                <a:gd name="T0" fmla="*/ 769 w 769"/>
                <a:gd name="T1" fmla="*/ 2508 h 2508"/>
                <a:gd name="T2" fmla="*/ 769 w 769"/>
                <a:gd name="T3" fmla="*/ 696 h 2508"/>
                <a:gd name="T4" fmla="*/ 1 w 769"/>
                <a:gd name="T5" fmla="*/ 0 h 2508"/>
                <a:gd name="T6" fmla="*/ 1 w 769"/>
                <a:gd name="T7" fmla="*/ 1496 h 2508"/>
                <a:gd name="T8" fmla="*/ 0 w 769"/>
                <a:gd name="T9" fmla="*/ 1496 h 2508"/>
                <a:gd name="T10" fmla="*/ 769 w 769"/>
                <a:gd name="T11" fmla="*/ 2508 h 2508"/>
              </a:gdLst>
              <a:ahLst/>
              <a:cxnLst>
                <a:cxn ang="0">
                  <a:pos x="T0" y="T1"/>
                </a:cxn>
                <a:cxn ang="0">
                  <a:pos x="T2" y="T3"/>
                </a:cxn>
                <a:cxn ang="0">
                  <a:pos x="T4" y="T5"/>
                </a:cxn>
                <a:cxn ang="0">
                  <a:pos x="T6" y="T7"/>
                </a:cxn>
                <a:cxn ang="0">
                  <a:pos x="T8" y="T9"/>
                </a:cxn>
                <a:cxn ang="0">
                  <a:pos x="T10" y="T11"/>
                </a:cxn>
              </a:cxnLst>
              <a:rect l="0" t="0" r="r" b="b"/>
              <a:pathLst>
                <a:path w="769" h="2508">
                  <a:moveTo>
                    <a:pt x="769" y="2508"/>
                  </a:moveTo>
                  <a:lnTo>
                    <a:pt x="769" y="696"/>
                  </a:lnTo>
                  <a:lnTo>
                    <a:pt x="1" y="0"/>
                  </a:lnTo>
                  <a:lnTo>
                    <a:pt x="1" y="1496"/>
                  </a:lnTo>
                  <a:lnTo>
                    <a:pt x="0" y="1496"/>
                  </a:lnTo>
                  <a:lnTo>
                    <a:pt x="769" y="2508"/>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sz="2800" dirty="0">
                <a:solidFill>
                  <a:schemeClr val="lt1"/>
                </a:solidFill>
              </a:endParaRPr>
            </a:p>
          </p:txBody>
        </p:sp>
      </p:grpSp>
      <p:grpSp>
        <p:nvGrpSpPr>
          <p:cNvPr id="134" name="Group 7">
            <a:extLst>
              <a:ext uri="{FF2B5EF4-FFF2-40B4-BE49-F238E27FC236}">
                <a16:creationId xmlns="" xmlns:a16="http://schemas.microsoft.com/office/drawing/2014/main" xmlns:lc="http://schemas.openxmlformats.org/drawingml/2006/lockedCanvas" id="{6F30C6AD-7FEE-4B93-8BA1-FE9D31EB3A4E}"/>
              </a:ext>
            </a:extLst>
          </p:cNvPr>
          <p:cNvGrpSpPr/>
          <p:nvPr/>
        </p:nvGrpSpPr>
        <p:grpSpPr>
          <a:xfrm>
            <a:off x="1468224" y="4716667"/>
            <a:ext cx="7635875" cy="1158875"/>
            <a:chOff x="3025775" y="4731931"/>
            <a:chExt cx="7602537" cy="1158875"/>
          </a:xfrm>
        </p:grpSpPr>
        <p:sp>
          <p:nvSpPr>
            <p:cNvPr id="197" name="Freeform 15">
              <a:extLst>
                <a:ext uri="{FF2B5EF4-FFF2-40B4-BE49-F238E27FC236}">
                  <a16:creationId xmlns="" xmlns:a16="http://schemas.microsoft.com/office/drawing/2014/main" xmlns:lc="http://schemas.openxmlformats.org/drawingml/2006/lockedCanvas" id="{639414DC-7C87-400F-87D8-CB64B23224DE}"/>
                </a:ext>
              </a:extLst>
            </p:cNvPr>
            <p:cNvSpPr>
              <a:spLocks/>
            </p:cNvSpPr>
            <p:nvPr/>
          </p:nvSpPr>
          <p:spPr bwMode="auto">
            <a:xfrm>
              <a:off x="3433762" y="4931956"/>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sz="2800" dirty="0">
                <a:solidFill>
                  <a:schemeClr val="lt1"/>
                </a:solidFill>
              </a:endParaRPr>
            </a:p>
          </p:txBody>
        </p:sp>
        <p:sp>
          <p:nvSpPr>
            <p:cNvPr id="198" name="Freeform 16">
              <a:extLst>
                <a:ext uri="{FF2B5EF4-FFF2-40B4-BE49-F238E27FC236}">
                  <a16:creationId xmlns="" xmlns:a16="http://schemas.microsoft.com/office/drawing/2014/main" xmlns:lc="http://schemas.openxmlformats.org/drawingml/2006/lockedCanvas" id="{400F7C1A-9DE8-4E41-8029-F4886C8C7654}"/>
                </a:ext>
              </a:extLst>
            </p:cNvPr>
            <p:cNvSpPr>
              <a:spLocks/>
            </p:cNvSpPr>
            <p:nvPr/>
          </p:nvSpPr>
          <p:spPr bwMode="auto">
            <a:xfrm>
              <a:off x="3025775" y="4731931"/>
              <a:ext cx="407988" cy="1155700"/>
            </a:xfrm>
            <a:custGeom>
              <a:avLst/>
              <a:gdLst>
                <a:gd name="T0" fmla="*/ 769 w 769"/>
                <a:gd name="T1" fmla="*/ 2183 h 2183"/>
                <a:gd name="T2" fmla="*/ 769 w 769"/>
                <a:gd name="T3" fmla="*/ 376 h 2183"/>
                <a:gd name="T4" fmla="*/ 1 w 769"/>
                <a:gd name="T5" fmla="*/ 0 h 2183"/>
                <a:gd name="T6" fmla="*/ 1 w 769"/>
                <a:gd name="T7" fmla="*/ 1496 h 2183"/>
                <a:gd name="T8" fmla="*/ 0 w 769"/>
                <a:gd name="T9" fmla="*/ 1496 h 2183"/>
                <a:gd name="T10" fmla="*/ 769 w 769"/>
                <a:gd name="T11" fmla="*/ 2183 h 2183"/>
              </a:gdLst>
              <a:ahLst/>
              <a:cxnLst>
                <a:cxn ang="0">
                  <a:pos x="T0" y="T1"/>
                </a:cxn>
                <a:cxn ang="0">
                  <a:pos x="T2" y="T3"/>
                </a:cxn>
                <a:cxn ang="0">
                  <a:pos x="T4" y="T5"/>
                </a:cxn>
                <a:cxn ang="0">
                  <a:pos x="T6" y="T7"/>
                </a:cxn>
                <a:cxn ang="0">
                  <a:pos x="T8" y="T9"/>
                </a:cxn>
                <a:cxn ang="0">
                  <a:pos x="T10" y="T11"/>
                </a:cxn>
              </a:cxnLst>
              <a:rect l="0" t="0" r="r" b="b"/>
              <a:pathLst>
                <a:path w="769" h="2183">
                  <a:moveTo>
                    <a:pt x="769" y="2183"/>
                  </a:moveTo>
                  <a:lnTo>
                    <a:pt x="769" y="376"/>
                  </a:lnTo>
                  <a:lnTo>
                    <a:pt x="1" y="0"/>
                  </a:lnTo>
                  <a:lnTo>
                    <a:pt x="1" y="1496"/>
                  </a:lnTo>
                  <a:lnTo>
                    <a:pt x="0" y="1496"/>
                  </a:lnTo>
                  <a:lnTo>
                    <a:pt x="769" y="2183"/>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sz="2800" dirty="0">
                <a:solidFill>
                  <a:schemeClr val="lt1"/>
                </a:solidFill>
              </a:endParaRPr>
            </a:p>
          </p:txBody>
        </p:sp>
      </p:grpSp>
      <p:grpSp>
        <p:nvGrpSpPr>
          <p:cNvPr id="135" name="Group 6">
            <a:extLst>
              <a:ext uri="{FF2B5EF4-FFF2-40B4-BE49-F238E27FC236}">
                <a16:creationId xmlns="" xmlns:a16="http://schemas.microsoft.com/office/drawing/2014/main" xmlns:lc="http://schemas.openxmlformats.org/drawingml/2006/lockedCanvas" id="{E0A8B5D4-D009-4FE5-BDE3-FC78BE691795}"/>
              </a:ext>
            </a:extLst>
          </p:cNvPr>
          <p:cNvGrpSpPr/>
          <p:nvPr/>
        </p:nvGrpSpPr>
        <p:grpSpPr>
          <a:xfrm>
            <a:off x="1497423" y="4190461"/>
            <a:ext cx="7634289" cy="685611"/>
            <a:chOff x="3027362" y="3546496"/>
            <a:chExt cx="7600950" cy="958850"/>
          </a:xfrm>
        </p:grpSpPr>
        <p:sp>
          <p:nvSpPr>
            <p:cNvPr id="195" name="Freeform 12">
              <a:extLst>
                <a:ext uri="{FF2B5EF4-FFF2-40B4-BE49-F238E27FC236}">
                  <a16:creationId xmlns="" xmlns:a16="http://schemas.microsoft.com/office/drawing/2014/main" xmlns:lc="http://schemas.openxmlformats.org/drawingml/2006/lockedCanvas" id="{A7E05C65-14D4-455B-8F0A-B1C8EFAFBC04}"/>
                </a:ext>
              </a:extLst>
            </p:cNvPr>
            <p:cNvSpPr>
              <a:spLocks/>
            </p:cNvSpPr>
            <p:nvPr/>
          </p:nvSpPr>
          <p:spPr bwMode="auto">
            <a:xfrm>
              <a:off x="3433762" y="3546496"/>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3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3"/>
                  </a:lnTo>
                  <a:lnTo>
                    <a:pt x="11698" y="1805"/>
                  </a:lnTo>
                  <a:lnTo>
                    <a:pt x="11698" y="1806"/>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sz="2800" dirty="0">
                <a:solidFill>
                  <a:schemeClr val="lt1"/>
                </a:solidFill>
              </a:endParaRPr>
            </a:p>
          </p:txBody>
        </p:sp>
        <p:sp>
          <p:nvSpPr>
            <p:cNvPr id="196" name="Freeform 13">
              <a:extLst>
                <a:ext uri="{FF2B5EF4-FFF2-40B4-BE49-F238E27FC236}">
                  <a16:creationId xmlns="" xmlns:a16="http://schemas.microsoft.com/office/drawing/2014/main" xmlns:lc="http://schemas.openxmlformats.org/drawingml/2006/lockedCanvas" id="{2FDA4248-E954-4F26-BF1B-EEE0BC70CEA0}"/>
                </a:ext>
              </a:extLst>
            </p:cNvPr>
            <p:cNvSpPr>
              <a:spLocks/>
            </p:cNvSpPr>
            <p:nvPr/>
          </p:nvSpPr>
          <p:spPr bwMode="auto">
            <a:xfrm>
              <a:off x="3027362" y="3546496"/>
              <a:ext cx="406400" cy="958850"/>
            </a:xfrm>
            <a:custGeom>
              <a:avLst/>
              <a:gdLst>
                <a:gd name="T0" fmla="*/ 768 w 768"/>
                <a:gd name="T1" fmla="*/ 1812 h 1812"/>
                <a:gd name="T2" fmla="*/ 768 w 768"/>
                <a:gd name="T3" fmla="*/ 0 h 1812"/>
                <a:gd name="T4" fmla="*/ 0 w 768"/>
                <a:gd name="T5" fmla="*/ 12 h 1812"/>
                <a:gd name="T6" fmla="*/ 0 w 768"/>
                <a:gd name="T7" fmla="*/ 1509 h 1812"/>
                <a:gd name="T8" fmla="*/ 768 w 768"/>
                <a:gd name="T9" fmla="*/ 1812 h 1812"/>
              </a:gdLst>
              <a:ahLst/>
              <a:cxnLst>
                <a:cxn ang="0">
                  <a:pos x="T0" y="T1"/>
                </a:cxn>
                <a:cxn ang="0">
                  <a:pos x="T2" y="T3"/>
                </a:cxn>
                <a:cxn ang="0">
                  <a:pos x="T4" y="T5"/>
                </a:cxn>
                <a:cxn ang="0">
                  <a:pos x="T6" y="T7"/>
                </a:cxn>
                <a:cxn ang="0">
                  <a:pos x="T8" y="T9"/>
                </a:cxn>
              </a:cxnLst>
              <a:rect l="0" t="0" r="r" b="b"/>
              <a:pathLst>
                <a:path w="768" h="1812">
                  <a:moveTo>
                    <a:pt x="768" y="1812"/>
                  </a:moveTo>
                  <a:lnTo>
                    <a:pt x="768" y="0"/>
                  </a:lnTo>
                  <a:lnTo>
                    <a:pt x="0" y="12"/>
                  </a:lnTo>
                  <a:lnTo>
                    <a:pt x="0" y="1509"/>
                  </a:lnTo>
                  <a:lnTo>
                    <a:pt x="768" y="1812"/>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sz="2800" dirty="0">
                <a:solidFill>
                  <a:schemeClr val="lt1"/>
                </a:solidFill>
              </a:endParaRPr>
            </a:p>
          </p:txBody>
        </p:sp>
      </p:grpSp>
      <p:grpSp>
        <p:nvGrpSpPr>
          <p:cNvPr id="136" name="Group 5">
            <a:extLst>
              <a:ext uri="{FF2B5EF4-FFF2-40B4-BE49-F238E27FC236}">
                <a16:creationId xmlns="" xmlns:a16="http://schemas.microsoft.com/office/drawing/2014/main" xmlns:lc="http://schemas.openxmlformats.org/drawingml/2006/lockedCanvas" id="{50470E35-5531-4EEF-8EB8-F2D7FEC46583}"/>
              </a:ext>
            </a:extLst>
          </p:cNvPr>
          <p:cNvGrpSpPr/>
          <p:nvPr/>
        </p:nvGrpSpPr>
        <p:grpSpPr>
          <a:xfrm>
            <a:off x="1497423" y="3326483"/>
            <a:ext cx="7634289" cy="756372"/>
            <a:chOff x="3027362" y="2521487"/>
            <a:chExt cx="7600950" cy="958850"/>
          </a:xfrm>
        </p:grpSpPr>
        <p:sp>
          <p:nvSpPr>
            <p:cNvPr id="193" name="Freeform 9">
              <a:extLst>
                <a:ext uri="{FF2B5EF4-FFF2-40B4-BE49-F238E27FC236}">
                  <a16:creationId xmlns="" xmlns:a16="http://schemas.microsoft.com/office/drawing/2014/main" xmlns:lc="http://schemas.openxmlformats.org/drawingml/2006/lockedCanvas" id="{DF63E8C7-5593-4918-A3F3-85A0B603A87A}"/>
                </a:ext>
              </a:extLst>
            </p:cNvPr>
            <p:cNvSpPr>
              <a:spLocks/>
            </p:cNvSpPr>
            <p:nvPr/>
          </p:nvSpPr>
          <p:spPr bwMode="auto">
            <a:xfrm>
              <a:off x="3433762" y="2521487"/>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sz="2800" dirty="0">
                <a:solidFill>
                  <a:schemeClr val="lt1"/>
                </a:solidFill>
              </a:endParaRPr>
            </a:p>
          </p:txBody>
        </p:sp>
        <p:sp>
          <p:nvSpPr>
            <p:cNvPr id="194" name="Freeform 10">
              <a:extLst>
                <a:ext uri="{FF2B5EF4-FFF2-40B4-BE49-F238E27FC236}">
                  <a16:creationId xmlns="" xmlns:a16="http://schemas.microsoft.com/office/drawing/2014/main" xmlns:lc="http://schemas.openxmlformats.org/drawingml/2006/lockedCanvas" id="{620BA718-982A-4F25-8AC9-6891D5DAD7F7}"/>
                </a:ext>
              </a:extLst>
            </p:cNvPr>
            <p:cNvSpPr>
              <a:spLocks/>
            </p:cNvSpPr>
            <p:nvPr/>
          </p:nvSpPr>
          <p:spPr bwMode="auto">
            <a:xfrm>
              <a:off x="3027362" y="2523074"/>
              <a:ext cx="406400" cy="957262"/>
            </a:xfrm>
            <a:custGeom>
              <a:avLst/>
              <a:gdLst>
                <a:gd name="T0" fmla="*/ 768 w 768"/>
                <a:gd name="T1" fmla="*/ 1807 h 1807"/>
                <a:gd name="T2" fmla="*/ 768 w 768"/>
                <a:gd name="T3" fmla="*/ 0 h 1807"/>
                <a:gd name="T4" fmla="*/ 0 w 768"/>
                <a:gd name="T5" fmla="*/ 309 h 1807"/>
                <a:gd name="T6" fmla="*/ 0 w 768"/>
                <a:gd name="T7" fmla="*/ 1806 h 1807"/>
                <a:gd name="T8" fmla="*/ 768 w 768"/>
                <a:gd name="T9" fmla="*/ 1807 h 1807"/>
              </a:gdLst>
              <a:ahLst/>
              <a:cxnLst>
                <a:cxn ang="0">
                  <a:pos x="T0" y="T1"/>
                </a:cxn>
                <a:cxn ang="0">
                  <a:pos x="T2" y="T3"/>
                </a:cxn>
                <a:cxn ang="0">
                  <a:pos x="T4" y="T5"/>
                </a:cxn>
                <a:cxn ang="0">
                  <a:pos x="T6" y="T7"/>
                </a:cxn>
                <a:cxn ang="0">
                  <a:pos x="T8" y="T9"/>
                </a:cxn>
              </a:cxnLst>
              <a:rect l="0" t="0" r="r" b="b"/>
              <a:pathLst>
                <a:path w="768" h="1807">
                  <a:moveTo>
                    <a:pt x="768" y="1807"/>
                  </a:moveTo>
                  <a:lnTo>
                    <a:pt x="768" y="0"/>
                  </a:lnTo>
                  <a:lnTo>
                    <a:pt x="0" y="309"/>
                  </a:lnTo>
                  <a:lnTo>
                    <a:pt x="0" y="1806"/>
                  </a:lnTo>
                  <a:lnTo>
                    <a:pt x="768" y="1807"/>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sz="2800" dirty="0">
                <a:solidFill>
                  <a:schemeClr val="lt1"/>
                </a:solidFill>
              </a:endParaRPr>
            </a:p>
          </p:txBody>
        </p:sp>
      </p:grpSp>
      <p:grpSp>
        <p:nvGrpSpPr>
          <p:cNvPr id="137" name="Group 2">
            <a:extLst>
              <a:ext uri="{FF2B5EF4-FFF2-40B4-BE49-F238E27FC236}">
                <a16:creationId xmlns="" xmlns:a16="http://schemas.microsoft.com/office/drawing/2014/main" xmlns:lc="http://schemas.openxmlformats.org/drawingml/2006/lockedCanvas" id="{F2993471-CC98-47E5-9B85-087FF687925B}"/>
              </a:ext>
            </a:extLst>
          </p:cNvPr>
          <p:cNvGrpSpPr/>
          <p:nvPr/>
        </p:nvGrpSpPr>
        <p:grpSpPr>
          <a:xfrm>
            <a:off x="1497426" y="2498682"/>
            <a:ext cx="7634298" cy="810832"/>
            <a:chOff x="3027362" y="1253332"/>
            <a:chExt cx="7600950" cy="1147762"/>
          </a:xfrm>
        </p:grpSpPr>
        <p:sp>
          <p:nvSpPr>
            <p:cNvPr id="191" name="Freeform 5">
              <a:extLst>
                <a:ext uri="{FF2B5EF4-FFF2-40B4-BE49-F238E27FC236}">
                  <a16:creationId xmlns="" xmlns:a16="http://schemas.microsoft.com/office/drawing/2014/main" xmlns:lc="http://schemas.openxmlformats.org/drawingml/2006/lockedCanvas" id="{B5286A63-2647-463F-865A-F7C41397891A}"/>
                </a:ext>
              </a:extLst>
            </p:cNvPr>
            <p:cNvSpPr>
              <a:spLocks/>
            </p:cNvSpPr>
            <p:nvPr/>
          </p:nvSpPr>
          <p:spPr bwMode="auto">
            <a:xfrm>
              <a:off x="3027362" y="1253332"/>
              <a:ext cx="406399" cy="1147762"/>
            </a:xfrm>
            <a:custGeom>
              <a:avLst/>
              <a:gdLst>
                <a:gd name="T0" fmla="*/ 768 w 768"/>
                <a:gd name="T1" fmla="*/ 1811 h 2169"/>
                <a:gd name="T2" fmla="*/ 768 w 768"/>
                <a:gd name="T3" fmla="*/ 0 h 2169"/>
                <a:gd name="T4" fmla="*/ 0 w 768"/>
                <a:gd name="T5" fmla="*/ 672 h 2169"/>
                <a:gd name="T6" fmla="*/ 0 w 768"/>
                <a:gd name="T7" fmla="*/ 2169 h 2169"/>
                <a:gd name="T8" fmla="*/ 768 w 768"/>
                <a:gd name="T9" fmla="*/ 1811 h 2169"/>
              </a:gdLst>
              <a:ahLst/>
              <a:cxnLst>
                <a:cxn ang="0">
                  <a:pos x="T0" y="T1"/>
                </a:cxn>
                <a:cxn ang="0">
                  <a:pos x="T2" y="T3"/>
                </a:cxn>
                <a:cxn ang="0">
                  <a:pos x="T4" y="T5"/>
                </a:cxn>
                <a:cxn ang="0">
                  <a:pos x="T6" y="T7"/>
                </a:cxn>
                <a:cxn ang="0">
                  <a:pos x="T8" y="T9"/>
                </a:cxn>
              </a:cxnLst>
              <a:rect l="0" t="0" r="r" b="b"/>
              <a:pathLst>
                <a:path w="768" h="2169">
                  <a:moveTo>
                    <a:pt x="768" y="1811"/>
                  </a:moveTo>
                  <a:lnTo>
                    <a:pt x="768" y="0"/>
                  </a:lnTo>
                  <a:lnTo>
                    <a:pt x="0" y="672"/>
                  </a:lnTo>
                  <a:lnTo>
                    <a:pt x="0" y="2169"/>
                  </a:lnTo>
                  <a:lnTo>
                    <a:pt x="768" y="1811"/>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sz="2800" dirty="0">
                <a:solidFill>
                  <a:schemeClr val="lt1"/>
                </a:solidFill>
              </a:endParaRPr>
            </a:p>
          </p:txBody>
        </p:sp>
        <p:sp>
          <p:nvSpPr>
            <p:cNvPr id="192" name="Freeform 7">
              <a:extLst>
                <a:ext uri="{FF2B5EF4-FFF2-40B4-BE49-F238E27FC236}">
                  <a16:creationId xmlns="" xmlns:a16="http://schemas.microsoft.com/office/drawing/2014/main" xmlns:lc="http://schemas.openxmlformats.org/drawingml/2006/lockedCanvas" id="{DDC19C72-D2F4-4636-BA46-8DD08369C979}"/>
                </a:ext>
              </a:extLst>
            </p:cNvPr>
            <p:cNvSpPr>
              <a:spLocks/>
            </p:cNvSpPr>
            <p:nvPr/>
          </p:nvSpPr>
          <p:spPr bwMode="auto">
            <a:xfrm>
              <a:off x="3433762" y="1253332"/>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sz="2800" dirty="0">
                <a:solidFill>
                  <a:schemeClr val="lt1"/>
                </a:solidFill>
              </a:endParaRPr>
            </a:p>
          </p:txBody>
        </p:sp>
      </p:grpSp>
      <p:sp>
        <p:nvSpPr>
          <p:cNvPr id="139" name="Freeform 5"/>
          <p:cNvSpPr>
            <a:spLocks/>
          </p:cNvSpPr>
          <p:nvPr/>
        </p:nvSpPr>
        <p:spPr bwMode="auto">
          <a:xfrm>
            <a:off x="1497422" y="2449955"/>
            <a:ext cx="406400" cy="863255"/>
          </a:xfrm>
          <a:custGeom>
            <a:avLst/>
            <a:gdLst>
              <a:gd name="T0" fmla="*/ 768 w 768"/>
              <a:gd name="T1" fmla="*/ 1811 h 2169"/>
              <a:gd name="T2" fmla="*/ 768 w 768"/>
              <a:gd name="T3" fmla="*/ 0 h 2169"/>
              <a:gd name="T4" fmla="*/ 0 w 768"/>
              <a:gd name="T5" fmla="*/ 672 h 2169"/>
              <a:gd name="T6" fmla="*/ 0 w 768"/>
              <a:gd name="T7" fmla="*/ 2169 h 2169"/>
              <a:gd name="T8" fmla="*/ 768 w 768"/>
              <a:gd name="T9" fmla="*/ 1811 h 2169"/>
            </a:gdLst>
            <a:ahLst/>
            <a:cxnLst>
              <a:cxn ang="0">
                <a:pos x="T0" y="T1"/>
              </a:cxn>
              <a:cxn ang="0">
                <a:pos x="T2" y="T3"/>
              </a:cxn>
              <a:cxn ang="0">
                <a:pos x="T4" y="T5"/>
              </a:cxn>
              <a:cxn ang="0">
                <a:pos x="T6" y="T7"/>
              </a:cxn>
              <a:cxn ang="0">
                <a:pos x="T8" y="T9"/>
              </a:cxn>
            </a:cxnLst>
            <a:rect l="0" t="0" r="r" b="b"/>
            <a:pathLst>
              <a:path w="768" h="2169">
                <a:moveTo>
                  <a:pt x="768" y="1811"/>
                </a:moveTo>
                <a:lnTo>
                  <a:pt x="768" y="0"/>
                </a:lnTo>
                <a:lnTo>
                  <a:pt x="0" y="672"/>
                </a:lnTo>
                <a:lnTo>
                  <a:pt x="0" y="2169"/>
                </a:lnTo>
                <a:lnTo>
                  <a:pt x="768" y="1811"/>
                </a:lnTo>
                <a:close/>
              </a:path>
            </a:pathLst>
          </a:custGeom>
          <a:gradFill>
            <a:gsLst>
              <a:gs pos="0">
                <a:schemeClr val="accent2">
                  <a:lumMod val="50000"/>
                </a:schemeClr>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p>
        </p:txBody>
      </p:sp>
      <p:sp>
        <p:nvSpPr>
          <p:cNvPr id="140" name="Freeform 7"/>
          <p:cNvSpPr>
            <a:spLocks/>
          </p:cNvSpPr>
          <p:nvPr/>
        </p:nvSpPr>
        <p:spPr bwMode="auto">
          <a:xfrm>
            <a:off x="1903822" y="2449956"/>
            <a:ext cx="7194550" cy="741236"/>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flip="none" rotWithShape="1">
            <a:gsLst>
              <a:gs pos="47000">
                <a:schemeClr val="accent1"/>
              </a:gs>
              <a:gs pos="100000">
                <a:schemeClr val="accent2">
                  <a:lumMod val="60000"/>
                  <a:lumOff val="40000"/>
                </a:schemeClr>
              </a:gs>
            </a:gsLst>
            <a:lin ang="10800000" scaled="1"/>
            <a:tileRect/>
          </a:gra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p>
        </p:txBody>
      </p:sp>
      <p:sp>
        <p:nvSpPr>
          <p:cNvPr id="142" name="Freeform 9"/>
          <p:cNvSpPr>
            <a:spLocks/>
          </p:cNvSpPr>
          <p:nvPr/>
        </p:nvSpPr>
        <p:spPr bwMode="auto">
          <a:xfrm>
            <a:off x="1903822" y="3276507"/>
            <a:ext cx="7194550" cy="779512"/>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51000">
                <a:schemeClr val="accent2"/>
              </a:gs>
              <a:gs pos="100000">
                <a:schemeClr val="accent2">
                  <a:lumMod val="60000"/>
                  <a:lumOff val="40000"/>
                </a:schemeClr>
              </a:gs>
            </a:gsLst>
            <a:lin ang="10800000" scaled="1"/>
          </a:gra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p>
        </p:txBody>
      </p:sp>
      <p:sp>
        <p:nvSpPr>
          <p:cNvPr id="143" name="Freeform 10"/>
          <p:cNvSpPr>
            <a:spLocks/>
          </p:cNvSpPr>
          <p:nvPr/>
        </p:nvSpPr>
        <p:spPr bwMode="auto">
          <a:xfrm>
            <a:off x="1497422" y="3278094"/>
            <a:ext cx="406400" cy="777925"/>
          </a:xfrm>
          <a:custGeom>
            <a:avLst/>
            <a:gdLst>
              <a:gd name="T0" fmla="*/ 768 w 768"/>
              <a:gd name="T1" fmla="*/ 1807 h 1807"/>
              <a:gd name="T2" fmla="*/ 768 w 768"/>
              <a:gd name="T3" fmla="*/ 0 h 1807"/>
              <a:gd name="T4" fmla="*/ 0 w 768"/>
              <a:gd name="T5" fmla="*/ 309 h 1807"/>
              <a:gd name="T6" fmla="*/ 0 w 768"/>
              <a:gd name="T7" fmla="*/ 1806 h 1807"/>
              <a:gd name="T8" fmla="*/ 768 w 768"/>
              <a:gd name="T9" fmla="*/ 1807 h 1807"/>
            </a:gdLst>
            <a:ahLst/>
            <a:cxnLst>
              <a:cxn ang="0">
                <a:pos x="T0" y="T1"/>
              </a:cxn>
              <a:cxn ang="0">
                <a:pos x="T2" y="T3"/>
              </a:cxn>
              <a:cxn ang="0">
                <a:pos x="T4" y="T5"/>
              </a:cxn>
              <a:cxn ang="0">
                <a:pos x="T6" y="T7"/>
              </a:cxn>
              <a:cxn ang="0">
                <a:pos x="T8" y="T9"/>
              </a:cxn>
            </a:cxnLst>
            <a:rect l="0" t="0" r="r" b="b"/>
            <a:pathLst>
              <a:path w="768" h="1807">
                <a:moveTo>
                  <a:pt x="768" y="1807"/>
                </a:moveTo>
                <a:lnTo>
                  <a:pt x="768" y="0"/>
                </a:lnTo>
                <a:lnTo>
                  <a:pt x="0" y="309"/>
                </a:lnTo>
                <a:lnTo>
                  <a:pt x="0" y="1806"/>
                </a:lnTo>
                <a:lnTo>
                  <a:pt x="768" y="1807"/>
                </a:lnTo>
                <a:close/>
              </a:path>
            </a:pathLst>
          </a:custGeom>
          <a:gradFill>
            <a:gsLst>
              <a:gs pos="0">
                <a:schemeClr val="accent2">
                  <a:lumMod val="75000"/>
                </a:schemeClr>
              </a:gs>
              <a:gs pos="100000">
                <a:schemeClr val="accent2">
                  <a:lumMod val="75000"/>
                  <a:lumOff val="25000"/>
                </a:schemeClr>
              </a:gs>
            </a:gsLst>
            <a:lin ang="10800000" scaled="1"/>
          </a:gra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p>
        </p:txBody>
      </p:sp>
      <p:sp>
        <p:nvSpPr>
          <p:cNvPr id="145" name="Freeform 12"/>
          <p:cNvSpPr>
            <a:spLocks/>
          </p:cNvSpPr>
          <p:nvPr/>
        </p:nvSpPr>
        <p:spPr bwMode="auto">
          <a:xfrm>
            <a:off x="1903822" y="4140603"/>
            <a:ext cx="7194550" cy="735469"/>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3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3"/>
                </a:lnTo>
                <a:lnTo>
                  <a:pt x="11698" y="1805"/>
                </a:lnTo>
                <a:lnTo>
                  <a:pt x="11698" y="1806"/>
                </a:lnTo>
                <a:lnTo>
                  <a:pt x="1495" y="1810"/>
                </a:lnTo>
                <a:lnTo>
                  <a:pt x="0" y="1812"/>
                </a:lnTo>
                <a:lnTo>
                  <a:pt x="0" y="0"/>
                </a:lnTo>
                <a:close/>
              </a:path>
            </a:pathLst>
          </a:custGeom>
          <a:gradFill>
            <a:gsLst>
              <a:gs pos="41000">
                <a:schemeClr val="accent3"/>
              </a:gs>
              <a:gs pos="100000">
                <a:schemeClr val="accent3">
                  <a:lumMod val="75000"/>
                  <a:alpha val="82000"/>
                </a:schemeClr>
              </a:gs>
            </a:gsLst>
            <a:lin ang="10800000" scaled="1"/>
          </a:gra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p>
        </p:txBody>
      </p:sp>
      <p:sp>
        <p:nvSpPr>
          <p:cNvPr id="146" name="Freeform 13"/>
          <p:cNvSpPr>
            <a:spLocks/>
          </p:cNvSpPr>
          <p:nvPr/>
        </p:nvSpPr>
        <p:spPr bwMode="auto">
          <a:xfrm>
            <a:off x="1497422" y="4140603"/>
            <a:ext cx="406400" cy="717831"/>
          </a:xfrm>
          <a:custGeom>
            <a:avLst/>
            <a:gdLst>
              <a:gd name="T0" fmla="*/ 768 w 768"/>
              <a:gd name="T1" fmla="*/ 1812 h 1812"/>
              <a:gd name="T2" fmla="*/ 768 w 768"/>
              <a:gd name="T3" fmla="*/ 0 h 1812"/>
              <a:gd name="T4" fmla="*/ 0 w 768"/>
              <a:gd name="T5" fmla="*/ 12 h 1812"/>
              <a:gd name="T6" fmla="*/ 0 w 768"/>
              <a:gd name="T7" fmla="*/ 1509 h 1812"/>
              <a:gd name="T8" fmla="*/ 768 w 768"/>
              <a:gd name="T9" fmla="*/ 1812 h 1812"/>
            </a:gdLst>
            <a:ahLst/>
            <a:cxnLst>
              <a:cxn ang="0">
                <a:pos x="T0" y="T1"/>
              </a:cxn>
              <a:cxn ang="0">
                <a:pos x="T2" y="T3"/>
              </a:cxn>
              <a:cxn ang="0">
                <a:pos x="T4" y="T5"/>
              </a:cxn>
              <a:cxn ang="0">
                <a:pos x="T6" y="T7"/>
              </a:cxn>
              <a:cxn ang="0">
                <a:pos x="T8" y="T9"/>
              </a:cxn>
            </a:cxnLst>
            <a:rect l="0" t="0" r="r" b="b"/>
            <a:pathLst>
              <a:path w="768" h="1812">
                <a:moveTo>
                  <a:pt x="768" y="1812"/>
                </a:moveTo>
                <a:lnTo>
                  <a:pt x="768" y="0"/>
                </a:lnTo>
                <a:lnTo>
                  <a:pt x="0" y="12"/>
                </a:lnTo>
                <a:lnTo>
                  <a:pt x="0" y="1509"/>
                </a:lnTo>
                <a:lnTo>
                  <a:pt x="768" y="1812"/>
                </a:lnTo>
                <a:close/>
              </a:path>
            </a:pathLst>
          </a:custGeom>
          <a:gradFill>
            <a:gsLst>
              <a:gs pos="0">
                <a:schemeClr val="accent3"/>
              </a:gs>
              <a:gs pos="100000">
                <a:schemeClr val="accent3">
                  <a:lumMod val="75000"/>
                </a:schemeClr>
              </a:gs>
            </a:gsLst>
            <a:lin ang="10800000" scaled="1"/>
          </a:gra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p>
        </p:txBody>
      </p:sp>
      <p:sp>
        <p:nvSpPr>
          <p:cNvPr id="148" name="Freeform 15"/>
          <p:cNvSpPr>
            <a:spLocks/>
          </p:cNvSpPr>
          <p:nvPr/>
        </p:nvSpPr>
        <p:spPr bwMode="auto">
          <a:xfrm>
            <a:off x="1903822" y="4953493"/>
            <a:ext cx="7194550" cy="735469"/>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19000">
                <a:schemeClr val="accent3">
                  <a:lumMod val="80000"/>
                </a:schemeClr>
              </a:gs>
              <a:gs pos="100000">
                <a:schemeClr val="accent4">
                  <a:lumMod val="80000"/>
                  <a:lumOff val="20000"/>
                </a:schemeClr>
              </a:gs>
            </a:gsLst>
            <a:lin ang="10800000" scaled="1"/>
          </a:gra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p>
        </p:txBody>
      </p:sp>
      <p:sp>
        <p:nvSpPr>
          <p:cNvPr id="149" name="Freeform 16"/>
          <p:cNvSpPr>
            <a:spLocks/>
          </p:cNvSpPr>
          <p:nvPr/>
        </p:nvSpPr>
        <p:spPr bwMode="auto">
          <a:xfrm>
            <a:off x="1495835" y="4753469"/>
            <a:ext cx="407988" cy="935493"/>
          </a:xfrm>
          <a:custGeom>
            <a:avLst/>
            <a:gdLst>
              <a:gd name="T0" fmla="*/ 769 w 769"/>
              <a:gd name="T1" fmla="*/ 2183 h 2183"/>
              <a:gd name="T2" fmla="*/ 769 w 769"/>
              <a:gd name="T3" fmla="*/ 376 h 2183"/>
              <a:gd name="T4" fmla="*/ 1 w 769"/>
              <a:gd name="T5" fmla="*/ 0 h 2183"/>
              <a:gd name="T6" fmla="*/ 1 w 769"/>
              <a:gd name="T7" fmla="*/ 1496 h 2183"/>
              <a:gd name="T8" fmla="*/ 0 w 769"/>
              <a:gd name="T9" fmla="*/ 1496 h 2183"/>
              <a:gd name="T10" fmla="*/ 769 w 769"/>
              <a:gd name="T11" fmla="*/ 2183 h 2183"/>
            </a:gdLst>
            <a:ahLst/>
            <a:cxnLst>
              <a:cxn ang="0">
                <a:pos x="T0" y="T1"/>
              </a:cxn>
              <a:cxn ang="0">
                <a:pos x="T2" y="T3"/>
              </a:cxn>
              <a:cxn ang="0">
                <a:pos x="T4" y="T5"/>
              </a:cxn>
              <a:cxn ang="0">
                <a:pos x="T6" y="T7"/>
              </a:cxn>
              <a:cxn ang="0">
                <a:pos x="T8" y="T9"/>
              </a:cxn>
              <a:cxn ang="0">
                <a:pos x="T10" y="T11"/>
              </a:cxn>
            </a:cxnLst>
            <a:rect l="0" t="0" r="r" b="b"/>
            <a:pathLst>
              <a:path w="769" h="2183">
                <a:moveTo>
                  <a:pt x="769" y="2183"/>
                </a:moveTo>
                <a:lnTo>
                  <a:pt x="769" y="376"/>
                </a:lnTo>
                <a:lnTo>
                  <a:pt x="1" y="0"/>
                </a:lnTo>
                <a:lnTo>
                  <a:pt x="1" y="1496"/>
                </a:lnTo>
                <a:lnTo>
                  <a:pt x="0" y="1496"/>
                </a:lnTo>
                <a:lnTo>
                  <a:pt x="769" y="2183"/>
                </a:lnTo>
                <a:close/>
              </a:path>
            </a:pathLst>
          </a:custGeom>
          <a:gradFill>
            <a:gsLst>
              <a:gs pos="0">
                <a:schemeClr val="accent4">
                  <a:lumMod val="50000"/>
                </a:schemeClr>
              </a:gs>
              <a:gs pos="100000">
                <a:schemeClr val="accent4">
                  <a:lumMod val="90000"/>
                  <a:lumOff val="10000"/>
                </a:schemeClr>
              </a:gs>
            </a:gsLst>
            <a:lin ang="10800000" scaled="1"/>
          </a:gra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p>
        </p:txBody>
      </p:sp>
      <p:sp>
        <p:nvSpPr>
          <p:cNvPr id="151" name="Freeform 18"/>
          <p:cNvSpPr>
            <a:spLocks/>
          </p:cNvSpPr>
          <p:nvPr/>
        </p:nvSpPr>
        <p:spPr bwMode="auto">
          <a:xfrm>
            <a:off x="1903822" y="5789874"/>
            <a:ext cx="7194550" cy="735469"/>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0">
                <a:schemeClr val="accent5">
                  <a:lumMod val="75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p>
        </p:txBody>
      </p:sp>
      <p:sp>
        <p:nvSpPr>
          <p:cNvPr id="152" name="Freeform 19"/>
          <p:cNvSpPr>
            <a:spLocks/>
          </p:cNvSpPr>
          <p:nvPr/>
        </p:nvSpPr>
        <p:spPr bwMode="auto">
          <a:xfrm>
            <a:off x="1495835" y="5473550"/>
            <a:ext cx="407988" cy="1051794"/>
          </a:xfrm>
          <a:custGeom>
            <a:avLst/>
            <a:gdLst>
              <a:gd name="T0" fmla="*/ 769 w 769"/>
              <a:gd name="T1" fmla="*/ 2508 h 2508"/>
              <a:gd name="T2" fmla="*/ 769 w 769"/>
              <a:gd name="T3" fmla="*/ 696 h 2508"/>
              <a:gd name="T4" fmla="*/ 1 w 769"/>
              <a:gd name="T5" fmla="*/ 0 h 2508"/>
              <a:gd name="T6" fmla="*/ 1 w 769"/>
              <a:gd name="T7" fmla="*/ 1496 h 2508"/>
              <a:gd name="T8" fmla="*/ 0 w 769"/>
              <a:gd name="T9" fmla="*/ 1496 h 2508"/>
              <a:gd name="T10" fmla="*/ 769 w 769"/>
              <a:gd name="T11" fmla="*/ 2508 h 2508"/>
            </a:gdLst>
            <a:ahLst/>
            <a:cxnLst>
              <a:cxn ang="0">
                <a:pos x="T0" y="T1"/>
              </a:cxn>
              <a:cxn ang="0">
                <a:pos x="T2" y="T3"/>
              </a:cxn>
              <a:cxn ang="0">
                <a:pos x="T4" y="T5"/>
              </a:cxn>
              <a:cxn ang="0">
                <a:pos x="T6" y="T7"/>
              </a:cxn>
              <a:cxn ang="0">
                <a:pos x="T8" y="T9"/>
              </a:cxn>
              <a:cxn ang="0">
                <a:pos x="T10" y="T11"/>
              </a:cxn>
            </a:cxnLst>
            <a:rect l="0" t="0" r="r" b="b"/>
            <a:pathLst>
              <a:path w="769" h="2508">
                <a:moveTo>
                  <a:pt x="769" y="2508"/>
                </a:moveTo>
                <a:lnTo>
                  <a:pt x="769" y="696"/>
                </a:lnTo>
                <a:lnTo>
                  <a:pt x="1" y="0"/>
                </a:lnTo>
                <a:lnTo>
                  <a:pt x="1" y="1496"/>
                </a:lnTo>
                <a:lnTo>
                  <a:pt x="0" y="1496"/>
                </a:lnTo>
                <a:lnTo>
                  <a:pt x="769" y="2508"/>
                </a:lnTo>
                <a:close/>
              </a:path>
            </a:pathLst>
          </a:custGeom>
          <a:gradFill>
            <a:gsLst>
              <a:gs pos="0">
                <a:schemeClr val="accent5">
                  <a:lumMod val="50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p>
        </p:txBody>
      </p:sp>
      <p:sp>
        <p:nvSpPr>
          <p:cNvPr id="154" name="TextBox 94">
            <a:extLst>
              <a:ext uri="{FF2B5EF4-FFF2-40B4-BE49-F238E27FC236}">
                <a16:creationId xmlns="" xmlns:a16="http://schemas.microsoft.com/office/drawing/2014/main" xmlns:lc="http://schemas.openxmlformats.org/drawingml/2006/lockedCanvas" id="{3F61B841-5CF6-492E-9C24-9AD6C26AACDF}"/>
              </a:ext>
            </a:extLst>
          </p:cNvPr>
          <p:cNvSpPr txBox="1"/>
          <p:nvPr/>
        </p:nvSpPr>
        <p:spPr>
          <a:xfrm>
            <a:off x="2051458" y="2596026"/>
            <a:ext cx="5896429" cy="492443"/>
          </a:xfrm>
          <a:prstGeom prst="rect">
            <a:avLst/>
          </a:prstGeom>
          <a:noFill/>
        </p:spPr>
        <p:txBody>
          <a:bodyPr wrap="square" lIns="0" tIns="0" rIns="0" bIns="0"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s-EC" sz="1600" kern="0" dirty="0">
                <a:solidFill>
                  <a:schemeClr val="bg1"/>
                </a:solidFill>
                <a:cs typeface="Arial" pitchFamily="34" charset="0"/>
              </a:rPr>
              <a:t>Procedimientos creados para cubrir necesidades que se presentan en el diario accionar de la dirección.</a:t>
            </a:r>
            <a:endParaRPr lang="en-US" sz="1600" kern="0" dirty="0">
              <a:solidFill>
                <a:schemeClr val="bg1"/>
              </a:solidFill>
              <a:cs typeface="Arial" pitchFamily="34" charset="0"/>
            </a:endParaRPr>
          </a:p>
        </p:txBody>
      </p:sp>
      <p:sp>
        <p:nvSpPr>
          <p:cNvPr id="155" name="Rectangle 108"/>
          <p:cNvSpPr/>
          <p:nvPr/>
        </p:nvSpPr>
        <p:spPr>
          <a:xfrm>
            <a:off x="8141441" y="2548396"/>
            <a:ext cx="582092" cy="5120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r>
              <a:rPr lang="en-US" sz="2800" dirty="0">
                <a:cs typeface="Arial" panose="020B0604020202020204" pitchFamily="34" charset="0"/>
              </a:rPr>
              <a:t>01</a:t>
            </a:r>
          </a:p>
        </p:txBody>
      </p:sp>
      <p:sp>
        <p:nvSpPr>
          <p:cNvPr id="156" name="Rectangle 109"/>
          <p:cNvSpPr/>
          <p:nvPr/>
        </p:nvSpPr>
        <p:spPr>
          <a:xfrm>
            <a:off x="8141441" y="3433858"/>
            <a:ext cx="582092" cy="5120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r>
              <a:rPr lang="en-US" sz="2800" dirty="0">
                <a:cs typeface="Arial" panose="020B0604020202020204" pitchFamily="34" charset="0"/>
              </a:rPr>
              <a:t>02</a:t>
            </a:r>
          </a:p>
        </p:txBody>
      </p:sp>
      <p:sp>
        <p:nvSpPr>
          <p:cNvPr id="157" name="Rectangle 110"/>
          <p:cNvSpPr/>
          <p:nvPr/>
        </p:nvSpPr>
        <p:spPr>
          <a:xfrm>
            <a:off x="8141441" y="4257393"/>
            <a:ext cx="582092" cy="5120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r>
              <a:rPr lang="en-US" sz="2800" dirty="0">
                <a:cs typeface="Arial" panose="020B0604020202020204" pitchFamily="34" charset="0"/>
              </a:rPr>
              <a:t>03</a:t>
            </a:r>
          </a:p>
        </p:txBody>
      </p:sp>
      <p:sp>
        <p:nvSpPr>
          <p:cNvPr id="158" name="Rectangle 111"/>
          <p:cNvSpPr/>
          <p:nvPr/>
        </p:nvSpPr>
        <p:spPr>
          <a:xfrm>
            <a:off x="8141441" y="5066618"/>
            <a:ext cx="582092" cy="5120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r>
              <a:rPr lang="en-US" sz="2800" dirty="0">
                <a:cs typeface="Arial" panose="020B0604020202020204" pitchFamily="34" charset="0"/>
              </a:rPr>
              <a:t>04</a:t>
            </a:r>
          </a:p>
        </p:txBody>
      </p:sp>
      <p:sp>
        <p:nvSpPr>
          <p:cNvPr id="159" name="Rectangle 112"/>
          <p:cNvSpPr/>
          <p:nvPr/>
        </p:nvSpPr>
        <p:spPr>
          <a:xfrm>
            <a:off x="8141441" y="5905597"/>
            <a:ext cx="582092" cy="5120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r>
              <a:rPr lang="en-US" sz="2800" dirty="0">
                <a:cs typeface="Arial" panose="020B0604020202020204" pitchFamily="34" charset="0"/>
              </a:rPr>
              <a:t>05</a:t>
            </a:r>
          </a:p>
        </p:txBody>
      </p:sp>
      <p:sp>
        <p:nvSpPr>
          <p:cNvPr id="161" name="TextBox 41">
            <a:extLst>
              <a:ext uri="{FF2B5EF4-FFF2-40B4-BE49-F238E27FC236}">
                <a16:creationId xmlns="" xmlns:a16="http://schemas.microsoft.com/office/drawing/2014/main" xmlns:lc="http://schemas.openxmlformats.org/drawingml/2006/lockedCanvas" id="{E7EB2779-4CBA-4B3F-9C4F-859750E75295}"/>
              </a:ext>
            </a:extLst>
          </p:cNvPr>
          <p:cNvSpPr txBox="1"/>
          <p:nvPr/>
        </p:nvSpPr>
        <p:spPr>
          <a:xfrm>
            <a:off x="2051458" y="3297873"/>
            <a:ext cx="6089983" cy="738664"/>
          </a:xfrm>
          <a:prstGeom prst="rect">
            <a:avLst/>
          </a:prstGeom>
          <a:noFill/>
        </p:spPr>
        <p:txBody>
          <a:bodyPr wrap="square" lIns="0" tIns="0" rIns="0" bIns="0"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s-EC" sz="1600" kern="0" dirty="0">
                <a:solidFill>
                  <a:schemeClr val="bg1"/>
                </a:solidFill>
                <a:cs typeface="Arial" pitchFamily="34" charset="0"/>
              </a:rPr>
              <a:t>No </a:t>
            </a:r>
            <a:r>
              <a:rPr lang="es-EC" sz="1600" kern="0" dirty="0" smtClean="0">
                <a:solidFill>
                  <a:schemeClr val="bg1"/>
                </a:solidFill>
                <a:cs typeface="Arial" pitchFamily="34" charset="0"/>
              </a:rPr>
              <a:t>existe estructura </a:t>
            </a:r>
            <a:r>
              <a:rPr lang="es-EC" sz="1600" kern="0" dirty="0">
                <a:solidFill>
                  <a:schemeClr val="bg1"/>
                </a:solidFill>
                <a:cs typeface="Arial" pitchFamily="34" charset="0"/>
              </a:rPr>
              <a:t>organizacional </a:t>
            </a:r>
            <a:r>
              <a:rPr lang="es-EC" sz="1600" kern="0" dirty="0" smtClean="0">
                <a:solidFill>
                  <a:schemeClr val="bg1"/>
                </a:solidFill>
                <a:cs typeface="Arial" pitchFamily="34" charset="0"/>
              </a:rPr>
              <a:t>de  </a:t>
            </a:r>
            <a:r>
              <a:rPr lang="es-EC" sz="1600" kern="0" dirty="0">
                <a:solidFill>
                  <a:schemeClr val="bg1"/>
                </a:solidFill>
                <a:cs typeface="Arial" pitchFamily="34" charset="0"/>
              </a:rPr>
              <a:t>la Dirección, se asignan tareas y responsabilidades de acuerdo a </a:t>
            </a:r>
            <a:r>
              <a:rPr lang="es-EC" sz="1600" kern="0" dirty="0" smtClean="0">
                <a:solidFill>
                  <a:schemeClr val="bg1"/>
                </a:solidFill>
                <a:cs typeface="Arial" pitchFamily="34" charset="0"/>
              </a:rPr>
              <a:t>disponibilidad </a:t>
            </a:r>
            <a:r>
              <a:rPr lang="es-EC" sz="1600" kern="0" dirty="0">
                <a:solidFill>
                  <a:schemeClr val="bg1"/>
                </a:solidFill>
                <a:cs typeface="Arial" pitchFamily="34" charset="0"/>
              </a:rPr>
              <a:t>de tiempo y puesto que ocupan quienes forman parte de la dirección.</a:t>
            </a:r>
            <a:endParaRPr lang="en-US" sz="1600" kern="0" dirty="0">
              <a:solidFill>
                <a:schemeClr val="bg1"/>
              </a:solidFill>
              <a:cs typeface="Arial" pitchFamily="34" charset="0"/>
            </a:endParaRPr>
          </a:p>
        </p:txBody>
      </p:sp>
      <p:sp>
        <p:nvSpPr>
          <p:cNvPr id="163" name="TextBox 44">
            <a:extLst>
              <a:ext uri="{FF2B5EF4-FFF2-40B4-BE49-F238E27FC236}">
                <a16:creationId xmlns="" xmlns:a16="http://schemas.microsoft.com/office/drawing/2014/main" xmlns:lc="http://schemas.openxmlformats.org/drawingml/2006/lockedCanvas" id="{C41BDD4A-764D-4C7B-AB93-304E487E0405}"/>
              </a:ext>
            </a:extLst>
          </p:cNvPr>
          <p:cNvSpPr txBox="1"/>
          <p:nvPr/>
        </p:nvSpPr>
        <p:spPr>
          <a:xfrm>
            <a:off x="2051458" y="4257393"/>
            <a:ext cx="5896429" cy="492443"/>
          </a:xfrm>
          <a:prstGeom prst="rect">
            <a:avLst/>
          </a:prstGeom>
          <a:noFill/>
        </p:spPr>
        <p:txBody>
          <a:bodyPr wrap="square" lIns="0" tIns="0" rIns="0" bIns="0"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s-EC" sz="1600" kern="0" dirty="0">
                <a:solidFill>
                  <a:schemeClr val="bg1"/>
                </a:solidFill>
                <a:cs typeface="Arial" pitchFamily="34" charset="0"/>
              </a:rPr>
              <a:t>No tener establecidos procesos, políticas para el trabajo que realiza la dirección.</a:t>
            </a:r>
            <a:endParaRPr lang="en-US" sz="1600" kern="0" dirty="0">
              <a:solidFill>
                <a:schemeClr val="bg1"/>
              </a:solidFill>
              <a:cs typeface="Arial" pitchFamily="34" charset="0"/>
            </a:endParaRPr>
          </a:p>
        </p:txBody>
      </p:sp>
      <p:sp>
        <p:nvSpPr>
          <p:cNvPr id="165" name="TextBox 47">
            <a:extLst>
              <a:ext uri="{FF2B5EF4-FFF2-40B4-BE49-F238E27FC236}">
                <a16:creationId xmlns="" xmlns:a16="http://schemas.microsoft.com/office/drawing/2014/main" xmlns:lc="http://schemas.openxmlformats.org/drawingml/2006/lockedCanvas" id="{AB4EE655-4E28-4219-95E3-AADD6FE68635}"/>
              </a:ext>
            </a:extLst>
          </p:cNvPr>
          <p:cNvSpPr txBox="1"/>
          <p:nvPr/>
        </p:nvSpPr>
        <p:spPr>
          <a:xfrm>
            <a:off x="2051458" y="5099564"/>
            <a:ext cx="5896429" cy="246221"/>
          </a:xfrm>
          <a:prstGeom prst="rect">
            <a:avLst/>
          </a:prstGeom>
          <a:noFill/>
        </p:spPr>
        <p:txBody>
          <a:bodyPr wrap="square" lIns="0" tIns="0" rIns="0" bIns="0"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600" kern="0" dirty="0">
                <a:solidFill>
                  <a:schemeClr val="bg1"/>
                </a:solidFill>
                <a:cs typeface="Arial" pitchFamily="34" charset="0"/>
              </a:rPr>
              <a:t>Existen procedimientos duplicados o mal realizados.</a:t>
            </a:r>
          </a:p>
        </p:txBody>
      </p:sp>
      <p:sp>
        <p:nvSpPr>
          <p:cNvPr id="167" name="TextBox 51">
            <a:extLst>
              <a:ext uri="{FF2B5EF4-FFF2-40B4-BE49-F238E27FC236}">
                <a16:creationId xmlns="" xmlns:a16="http://schemas.microsoft.com/office/drawing/2014/main" xmlns:lc="http://schemas.openxmlformats.org/drawingml/2006/lockedCanvas" id="{BB42C13E-46E9-421C-A454-BAA04140CC36}"/>
              </a:ext>
            </a:extLst>
          </p:cNvPr>
          <p:cNvSpPr txBox="1"/>
          <p:nvPr/>
        </p:nvSpPr>
        <p:spPr>
          <a:xfrm>
            <a:off x="2051458" y="5935944"/>
            <a:ext cx="5896429" cy="492443"/>
          </a:xfrm>
          <a:prstGeom prst="rect">
            <a:avLst/>
          </a:prstGeom>
          <a:noFill/>
        </p:spPr>
        <p:txBody>
          <a:bodyPr wrap="square" lIns="0" tIns="0" rIns="0" bIns="0"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s-EC" sz="1600" kern="0" dirty="0">
                <a:solidFill>
                  <a:schemeClr val="bg1"/>
                </a:solidFill>
                <a:cs typeface="Arial" pitchFamily="34" charset="0"/>
              </a:rPr>
              <a:t>No tener un monitoreo del desempeño, cumplimiento o progreso de las actividades para el logro de los objetivos de la dirección.</a:t>
            </a:r>
            <a:endParaRPr lang="en-US" sz="1600" kern="0" dirty="0">
              <a:solidFill>
                <a:schemeClr val="bg1"/>
              </a:solidFill>
              <a:cs typeface="Arial" pitchFamily="34" charset="0"/>
            </a:endParaRPr>
          </a:p>
        </p:txBody>
      </p:sp>
      <p:sp>
        <p:nvSpPr>
          <p:cNvPr id="201" name="Rectangle 25">
            <a:extLst>
              <a:ext uri="{FF2B5EF4-FFF2-40B4-BE49-F238E27FC236}">
                <a16:creationId xmlns:a16="http://schemas.microsoft.com/office/drawing/2014/main" xmlns="" id="{A1E956BD-EA23-42EF-8C76-EEB60B4B12DB}"/>
              </a:ext>
            </a:extLst>
          </p:cNvPr>
          <p:cNvSpPr/>
          <p:nvPr/>
        </p:nvSpPr>
        <p:spPr>
          <a:xfrm>
            <a:off x="9131724" y="2378348"/>
            <a:ext cx="2808184" cy="4340708"/>
          </a:xfrm>
          <a:prstGeom prst="rect">
            <a:avLst/>
          </a:prstGeom>
          <a:ln>
            <a:noFill/>
          </a:ln>
          <a:effectLst>
            <a:innerShdw blurRad="8001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4" name="TextBox 74">
            <a:extLst>
              <a:ext uri="{FF2B5EF4-FFF2-40B4-BE49-F238E27FC236}">
                <a16:creationId xmlns:a16="http://schemas.microsoft.com/office/drawing/2014/main" xmlns="" id="{23762D5C-7D13-403A-AE3D-9874D97219AB}"/>
              </a:ext>
            </a:extLst>
          </p:cNvPr>
          <p:cNvSpPr txBox="1"/>
          <p:nvPr/>
        </p:nvSpPr>
        <p:spPr>
          <a:xfrm>
            <a:off x="9136556" y="2436410"/>
            <a:ext cx="2803352" cy="4154984"/>
          </a:xfrm>
          <a:prstGeom prst="rect">
            <a:avLst/>
          </a:prstGeom>
          <a:noFill/>
        </p:spPr>
        <p:txBody>
          <a:bodyPr wrap="square" lIns="0" rIns="0" rtlCol="0" anchor="t">
            <a:spAutoFit/>
          </a:bodyPr>
          <a:lstStyle/>
          <a:p>
            <a:pPr algn="ctr">
              <a:lnSpc>
                <a:spcPct val="110000"/>
              </a:lnSpc>
              <a:defRPr/>
            </a:pPr>
            <a:r>
              <a:rPr lang="es-EC" sz="2000" b="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M</a:t>
            </a:r>
            <a:r>
              <a:rPr lang="es-EC" sz="2000" b="1" kern="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odelo para tener </a:t>
            </a:r>
            <a:r>
              <a:rPr lang="es-EC" sz="2000" b="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un plan a seguir, </a:t>
            </a:r>
            <a:r>
              <a:rPr lang="es-EC" sz="2000" b="1" kern="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alineado </a:t>
            </a:r>
            <a:r>
              <a:rPr lang="es-EC" sz="2000" b="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a COBIT </a:t>
            </a:r>
            <a:r>
              <a:rPr lang="es-EC" sz="2000" b="1" kern="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5. Con </a:t>
            </a:r>
            <a:r>
              <a:rPr lang="es-EC" sz="2000" b="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Procesos para Establecer el Gobierno y Gestión de </a:t>
            </a:r>
            <a:r>
              <a:rPr lang="es-EC" sz="2000" b="1" kern="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TI. Ayudar al </a:t>
            </a:r>
            <a:r>
              <a:rPr lang="es-EC" sz="2000" b="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personal a ser más eficientes en el manejo de sus funciones, reflejando una mejora a nivel </a:t>
            </a:r>
            <a:r>
              <a:rPr lang="es-EC" sz="2000" b="1" kern="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institucional.</a:t>
            </a:r>
            <a:endParaRPr lang="en-US" sz="2000" b="1"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71003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C81093-5A01-4616-8620-82DE65257B72}"/>
              </a:ext>
            </a:extLst>
          </p:cNvPr>
          <p:cNvSpPr>
            <a:spLocks noGrp="1"/>
          </p:cNvSpPr>
          <p:nvPr>
            <p:ph type="title"/>
          </p:nvPr>
        </p:nvSpPr>
        <p:spPr/>
        <p:txBody>
          <a:bodyPr/>
          <a:lstStyle/>
          <a:p>
            <a:r>
              <a:rPr lang="en-IN" dirty="0" smtClean="0"/>
              <a:t>Desarrollo </a:t>
            </a:r>
            <a:endParaRPr lang="en-IN" b="0" dirty="0"/>
          </a:p>
        </p:txBody>
      </p:sp>
      <p:sp>
        <p:nvSpPr>
          <p:cNvPr id="5" name="TextBox 4">
            <a:extLst>
              <a:ext uri="{FF2B5EF4-FFF2-40B4-BE49-F238E27FC236}">
                <a16:creationId xmlns:a16="http://schemas.microsoft.com/office/drawing/2014/main" xmlns="" id="{F064A0F4-D09C-4CA7-81BB-94CF266B0620}"/>
              </a:ext>
            </a:extLst>
          </p:cNvPr>
          <p:cNvSpPr txBox="1"/>
          <p:nvPr/>
        </p:nvSpPr>
        <p:spPr>
          <a:xfrm>
            <a:off x="261764" y="3552712"/>
            <a:ext cx="3600400" cy="2529923"/>
          </a:xfrm>
          <a:prstGeom prst="rect">
            <a:avLst/>
          </a:prstGeom>
          <a:noFill/>
        </p:spPr>
        <p:txBody>
          <a:bodyPr wrap="square" lIns="0" rIns="0" rtlCol="0" anchor="t">
            <a:spAutoFit/>
          </a:bodyPr>
          <a:lstStyle/>
          <a:p>
            <a:pPr marL="285750" indent="-285750">
              <a:lnSpc>
                <a:spcPct val="110000"/>
              </a:lnSpc>
              <a:buFontTx/>
              <a:buChar char="-"/>
              <a:defRPr/>
            </a:pPr>
            <a:r>
              <a:rPr lang="en-US" sz="16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5 principios</a:t>
            </a:r>
          </a:p>
          <a:p>
            <a:pPr marL="285750" indent="-285750">
              <a:lnSpc>
                <a:spcPct val="110000"/>
              </a:lnSpc>
              <a:buFontTx/>
              <a:buChar char="-"/>
              <a:defRPr/>
            </a:pPr>
            <a:r>
              <a:rPr lang="en-US" sz="16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37 Procesos</a:t>
            </a:r>
          </a:p>
          <a:p>
            <a:pPr>
              <a:lnSpc>
                <a:spcPct val="110000"/>
              </a:lnSpc>
              <a:defRPr/>
            </a:pPr>
            <a:r>
              <a:rPr lang="en-US" sz="16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6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Catalizadores /Habilitadores</a:t>
            </a:r>
          </a:p>
          <a:p>
            <a:pPr>
              <a:lnSpc>
                <a:spcPct val="110000"/>
              </a:lnSpc>
              <a:defRPr/>
            </a:pPr>
            <a:endParaRPr lang="en-US" sz="16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10000"/>
              </a:lnSpc>
              <a:defRPr/>
            </a:pPr>
            <a:r>
              <a:rPr lang="en-US" sz="16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Procesos para Gobierno y Gestión separados, pero relacionados entre sí, para generar valor a la empresa.</a:t>
            </a:r>
          </a:p>
          <a:p>
            <a:pPr>
              <a:lnSpc>
                <a:spcPct val="110000"/>
              </a:lnSpc>
              <a:defRPr/>
            </a:pPr>
            <a:r>
              <a:rPr lang="en-US" sz="16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p>
          <a:p>
            <a:pPr>
              <a:lnSpc>
                <a:spcPct val="110000"/>
              </a:lnSpc>
              <a:defRPr/>
            </a:pPr>
            <a:endParaRPr lang="en-US" sz="16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xmlns="" id="{43934760-08B5-4339-B41F-FEB6A9760307}"/>
              </a:ext>
            </a:extLst>
          </p:cNvPr>
          <p:cNvSpPr txBox="1"/>
          <p:nvPr/>
        </p:nvSpPr>
        <p:spPr>
          <a:xfrm>
            <a:off x="4366220" y="3552712"/>
            <a:ext cx="3744416" cy="3342453"/>
          </a:xfrm>
          <a:prstGeom prst="rect">
            <a:avLst/>
          </a:prstGeom>
          <a:noFill/>
        </p:spPr>
        <p:txBody>
          <a:bodyPr wrap="square" lIns="0" rIns="0" rtlCol="0" anchor="t">
            <a:spAutoFit/>
          </a:bodyPr>
          <a:lstStyle/>
          <a:p>
            <a:pPr algn="just">
              <a:lnSpc>
                <a:spcPct val="110000"/>
              </a:lnSpc>
              <a:defRPr/>
            </a:pPr>
            <a:r>
              <a:rPr lang="es-EC" sz="16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a:t>
            </a:r>
            <a:r>
              <a:rPr lang="es-EC" sz="16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segura </a:t>
            </a:r>
            <a:r>
              <a:rPr lang="es-EC" sz="16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el logro de los objetivos de la organización, considerando las necesidades y condiciones que </a:t>
            </a:r>
            <a:r>
              <a:rPr lang="es-EC" sz="16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rodean </a:t>
            </a:r>
            <a:r>
              <a:rPr lang="es-EC" sz="16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 la </a:t>
            </a:r>
            <a:r>
              <a:rPr lang="es-EC" sz="16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empresa. Para </a:t>
            </a:r>
            <a:r>
              <a:rPr lang="es-EC" sz="16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orientarlas hacia el cumplimiento de los objetivos, se encarga de la priorización para la toma de decisiones adecuadas para la empresa</a:t>
            </a:r>
            <a:r>
              <a:rPr lang="es-EC" sz="16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t>
            </a:r>
          </a:p>
          <a:p>
            <a:pPr>
              <a:lnSpc>
                <a:spcPct val="110000"/>
              </a:lnSpc>
              <a:defRPr/>
            </a:pPr>
            <a:r>
              <a:rPr lang="es-EC" sz="16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5 Procesos</a:t>
            </a:r>
            <a:r>
              <a:rPr lang="es-EC" sz="16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t>
            </a:r>
          </a:p>
          <a:p>
            <a:pPr>
              <a:lnSpc>
                <a:spcPct val="110000"/>
              </a:lnSpc>
              <a:defRPr/>
            </a:pPr>
            <a:r>
              <a:rPr lang="es-EC" sz="1400" i="1"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s-EC" sz="1400" i="1" kern="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Isaca</a:t>
            </a:r>
            <a:r>
              <a:rPr lang="es-EC" sz="1400" i="1"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COBIT 5: Un Marco de Negocio para el Gobierno y la Gestión de las TI de la Empresa, 2012)</a:t>
            </a:r>
            <a:endParaRPr lang="en-US" sz="1400" i="1"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xmlns="" id="{0239EC3B-A19F-46FE-8AEE-D1E7E436A560}"/>
              </a:ext>
            </a:extLst>
          </p:cNvPr>
          <p:cNvSpPr txBox="1"/>
          <p:nvPr/>
        </p:nvSpPr>
        <p:spPr>
          <a:xfrm>
            <a:off x="8326661" y="3552712"/>
            <a:ext cx="3672408" cy="3511731"/>
          </a:xfrm>
          <a:prstGeom prst="rect">
            <a:avLst/>
          </a:prstGeom>
          <a:noFill/>
        </p:spPr>
        <p:txBody>
          <a:bodyPr wrap="square" lIns="0" rIns="0" rtlCol="0" anchor="t">
            <a:spAutoFit/>
          </a:bodyPr>
          <a:lstStyle/>
          <a:p>
            <a:pPr algn="just">
              <a:lnSpc>
                <a:spcPct val="110000"/>
              </a:lnSpc>
              <a:defRPr/>
            </a:pPr>
            <a:r>
              <a:rPr lang="es-EC" sz="16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Se encarga de </a:t>
            </a:r>
            <a:r>
              <a:rPr lang="es-EC" sz="16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la planificación, desarrollo, ejecución y supervisión de las actividades, cumpliendo con lo establecido por el órgano de gobierno, todo en la búsqueda del cumplimiento de los objetivos empresariales</a:t>
            </a:r>
            <a:r>
              <a:rPr lang="es-EC" sz="16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t>
            </a:r>
          </a:p>
          <a:p>
            <a:pPr algn="just">
              <a:lnSpc>
                <a:spcPct val="110000"/>
              </a:lnSpc>
              <a:defRPr/>
            </a:pPr>
            <a:r>
              <a:rPr lang="es-EC" sz="16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4 Subdominios (Planificación, Implementación, Ejecución y Supervisión</a:t>
            </a:r>
            <a:r>
              <a:rPr lang="es-EC" sz="16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t>
            </a:r>
          </a:p>
          <a:p>
            <a:pPr algn="just">
              <a:lnSpc>
                <a:spcPct val="110000"/>
              </a:lnSpc>
              <a:defRPr/>
            </a:pPr>
            <a:r>
              <a:rPr lang="es-EC" sz="1400" i="1"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s-EC" sz="1400" i="1" kern="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Isaca</a:t>
            </a:r>
            <a:r>
              <a:rPr lang="es-EC" sz="1400" i="1"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COBIT 5: Un Marco de Negocio para el Gobierno y la Gestión de las TI de la Empresa, 2012)</a:t>
            </a:r>
          </a:p>
          <a:p>
            <a:pPr algn="just">
              <a:lnSpc>
                <a:spcPct val="110000"/>
              </a:lnSpc>
              <a:defRPr/>
            </a:pPr>
            <a:endParaRPr lang="es-EC" sz="1600" kern="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xmlns="" id="{CD5E840D-2D18-4C20-87F3-D83AE71A2D16}"/>
              </a:ext>
            </a:extLst>
          </p:cNvPr>
          <p:cNvSpPr txBox="1"/>
          <p:nvPr/>
        </p:nvSpPr>
        <p:spPr>
          <a:xfrm>
            <a:off x="837828" y="3086109"/>
            <a:ext cx="2401738" cy="412485"/>
          </a:xfrm>
          <a:prstGeom prst="rect">
            <a:avLst/>
          </a:prstGeom>
          <a:noFill/>
        </p:spPr>
        <p:txBody>
          <a:bodyPr wrap="square" lIns="0" rIns="0" rtlCol="0" anchor="t">
            <a:spAutoFit/>
          </a:bodyPr>
          <a:lstStyle/>
          <a:p>
            <a:pPr>
              <a:lnSpc>
                <a:spcPct val="110000"/>
              </a:lnSpc>
              <a:defRPr/>
            </a:pPr>
            <a:r>
              <a:rPr lang="en-US" sz="2000" b="1" kern="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Generalidades</a:t>
            </a:r>
            <a:endParaRPr lang="en-US" sz="2000" b="1"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xmlns="" id="{63DD2536-EAFE-4814-A83A-019C58396DF7}"/>
              </a:ext>
            </a:extLst>
          </p:cNvPr>
          <p:cNvSpPr txBox="1"/>
          <p:nvPr/>
        </p:nvSpPr>
        <p:spPr>
          <a:xfrm>
            <a:off x="5446340" y="3086109"/>
            <a:ext cx="2401738" cy="412485"/>
          </a:xfrm>
          <a:prstGeom prst="rect">
            <a:avLst/>
          </a:prstGeom>
          <a:noFill/>
        </p:spPr>
        <p:txBody>
          <a:bodyPr wrap="square" lIns="0" rIns="0" rtlCol="0" anchor="t">
            <a:spAutoFit/>
          </a:bodyPr>
          <a:lstStyle/>
          <a:p>
            <a:pPr>
              <a:lnSpc>
                <a:spcPct val="110000"/>
              </a:lnSpc>
              <a:defRPr/>
            </a:pPr>
            <a:r>
              <a:rPr lang="en-US" sz="2000" b="1" kern="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Gobierno</a:t>
            </a:r>
            <a:endParaRPr lang="en-US" sz="2000" b="1"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xmlns="" id="{EF2BDDC2-DFF1-4F92-8F7E-5BAA5348421C}"/>
              </a:ext>
            </a:extLst>
          </p:cNvPr>
          <p:cNvSpPr txBox="1"/>
          <p:nvPr/>
        </p:nvSpPr>
        <p:spPr>
          <a:xfrm>
            <a:off x="9309298" y="3086109"/>
            <a:ext cx="2401738" cy="412485"/>
          </a:xfrm>
          <a:prstGeom prst="rect">
            <a:avLst/>
          </a:prstGeom>
          <a:noFill/>
        </p:spPr>
        <p:txBody>
          <a:bodyPr wrap="square" lIns="0" rIns="0" rtlCol="0" anchor="t">
            <a:spAutoFit/>
          </a:bodyPr>
          <a:lstStyle/>
          <a:p>
            <a:pPr>
              <a:lnSpc>
                <a:spcPct val="110000"/>
              </a:lnSpc>
              <a:defRPr/>
            </a:pPr>
            <a:r>
              <a:rPr lang="en-US" sz="2000" b="1" kern="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Gestión</a:t>
            </a:r>
            <a:endParaRPr lang="en-US" sz="2000" b="1"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4" name="23 Imagen"/>
          <p:cNvPicPr>
            <a:picLocks noChangeAspect="1"/>
          </p:cNvPicPr>
          <p:nvPr/>
        </p:nvPicPr>
        <p:blipFill rotWithShape="1">
          <a:blip r:embed="rId3" cstate="print">
            <a:extLst>
              <a:ext uri="{28A0092B-C50C-407E-A947-70E740481C1C}">
                <a14:useLocalDpi xmlns:a14="http://schemas.microsoft.com/office/drawing/2010/main" val="0"/>
              </a:ext>
            </a:extLst>
          </a:blip>
          <a:srcRect l="14516" t="27177" r="12960" b="32423"/>
          <a:stretch/>
        </p:blipFill>
        <p:spPr>
          <a:xfrm>
            <a:off x="261764" y="1196752"/>
            <a:ext cx="2829464" cy="985092"/>
          </a:xfrm>
          <a:prstGeom prst="rect">
            <a:avLst/>
          </a:prstGeom>
        </p:spPr>
      </p:pic>
      <p:sp>
        <p:nvSpPr>
          <p:cNvPr id="21" name="Graphic 26" descr="Single gear">
            <a:extLst>
              <a:ext uri="{FF2B5EF4-FFF2-40B4-BE49-F238E27FC236}">
                <a16:creationId xmlns="" xmlns:a16="http://schemas.microsoft.com/office/drawing/2014/main" xmlns:lc="http://schemas.openxmlformats.org/drawingml/2006/lockedCanvas" id="{7146307F-8FE0-4E18-B869-BBDAD76C00A8}"/>
              </a:ext>
            </a:extLst>
          </p:cNvPr>
          <p:cNvSpPr/>
          <p:nvPr/>
        </p:nvSpPr>
        <p:spPr>
          <a:xfrm>
            <a:off x="1388176" y="2489277"/>
            <a:ext cx="576640" cy="576640"/>
          </a:xfrm>
          <a:custGeom>
            <a:avLst/>
            <a:gdLst>
              <a:gd name="connsiteX0" fmla="*/ 290409 w 576640"/>
              <a:gd name="connsiteY0" fmla="*/ 390695 h 576640"/>
              <a:gd name="connsiteX1" fmla="*/ 190124 w 576640"/>
              <a:gd name="connsiteY1" fmla="*/ 290409 h 576640"/>
              <a:gd name="connsiteX2" fmla="*/ 290409 w 576640"/>
              <a:gd name="connsiteY2" fmla="*/ 190124 h 576640"/>
              <a:gd name="connsiteX3" fmla="*/ 390695 w 576640"/>
              <a:gd name="connsiteY3" fmla="*/ 290409 h 576640"/>
              <a:gd name="connsiteX4" fmla="*/ 290409 w 576640"/>
              <a:gd name="connsiteY4" fmla="*/ 390695 h 576640"/>
              <a:gd name="connsiteX5" fmla="*/ 516051 w 576640"/>
              <a:gd name="connsiteY5" fmla="*/ 227731 h 576640"/>
              <a:gd name="connsiteX6" fmla="*/ 494323 w 576640"/>
              <a:gd name="connsiteY6" fmla="*/ 175917 h 576640"/>
              <a:gd name="connsiteX7" fmla="*/ 515216 w 576640"/>
              <a:gd name="connsiteY7" fmla="*/ 113239 h 576640"/>
              <a:gd name="connsiteX8" fmla="*/ 467580 w 576640"/>
              <a:gd name="connsiteY8" fmla="*/ 65603 h 576640"/>
              <a:gd name="connsiteX9" fmla="*/ 404902 w 576640"/>
              <a:gd name="connsiteY9" fmla="*/ 86496 h 576640"/>
              <a:gd name="connsiteX10" fmla="*/ 352252 w 576640"/>
              <a:gd name="connsiteY10" fmla="*/ 64768 h 576640"/>
              <a:gd name="connsiteX11" fmla="*/ 323838 w 576640"/>
              <a:gd name="connsiteY11" fmla="*/ 6268 h 576640"/>
              <a:gd name="connsiteX12" fmla="*/ 256981 w 576640"/>
              <a:gd name="connsiteY12" fmla="*/ 6268 h 576640"/>
              <a:gd name="connsiteX13" fmla="*/ 227731 w 576640"/>
              <a:gd name="connsiteY13" fmla="*/ 64768 h 576640"/>
              <a:gd name="connsiteX14" fmla="*/ 175917 w 576640"/>
              <a:gd name="connsiteY14" fmla="*/ 86496 h 576640"/>
              <a:gd name="connsiteX15" fmla="*/ 113239 w 576640"/>
              <a:gd name="connsiteY15" fmla="*/ 65603 h 576640"/>
              <a:gd name="connsiteX16" fmla="*/ 65603 w 576640"/>
              <a:gd name="connsiteY16" fmla="*/ 113239 h 576640"/>
              <a:gd name="connsiteX17" fmla="*/ 86496 w 576640"/>
              <a:gd name="connsiteY17" fmla="*/ 175917 h 576640"/>
              <a:gd name="connsiteX18" fmla="*/ 64768 w 576640"/>
              <a:gd name="connsiteY18" fmla="*/ 228567 h 576640"/>
              <a:gd name="connsiteX19" fmla="*/ 6268 w 576640"/>
              <a:gd name="connsiteY19" fmla="*/ 256981 h 576640"/>
              <a:gd name="connsiteX20" fmla="*/ 6268 w 576640"/>
              <a:gd name="connsiteY20" fmla="*/ 323838 h 576640"/>
              <a:gd name="connsiteX21" fmla="*/ 64768 w 576640"/>
              <a:gd name="connsiteY21" fmla="*/ 353088 h 576640"/>
              <a:gd name="connsiteX22" fmla="*/ 86496 w 576640"/>
              <a:gd name="connsiteY22" fmla="*/ 404902 h 576640"/>
              <a:gd name="connsiteX23" fmla="*/ 65603 w 576640"/>
              <a:gd name="connsiteY23" fmla="*/ 467580 h 576640"/>
              <a:gd name="connsiteX24" fmla="*/ 113239 w 576640"/>
              <a:gd name="connsiteY24" fmla="*/ 515216 h 576640"/>
              <a:gd name="connsiteX25" fmla="*/ 175917 w 576640"/>
              <a:gd name="connsiteY25" fmla="*/ 494323 h 576640"/>
              <a:gd name="connsiteX26" fmla="*/ 228567 w 576640"/>
              <a:gd name="connsiteY26" fmla="*/ 516051 h 576640"/>
              <a:gd name="connsiteX27" fmla="*/ 257817 w 576640"/>
              <a:gd name="connsiteY27" fmla="*/ 574551 h 576640"/>
              <a:gd name="connsiteX28" fmla="*/ 324673 w 576640"/>
              <a:gd name="connsiteY28" fmla="*/ 574551 h 576640"/>
              <a:gd name="connsiteX29" fmla="*/ 353923 w 576640"/>
              <a:gd name="connsiteY29" fmla="*/ 516051 h 576640"/>
              <a:gd name="connsiteX30" fmla="*/ 405737 w 576640"/>
              <a:gd name="connsiteY30" fmla="*/ 494323 h 576640"/>
              <a:gd name="connsiteX31" fmla="*/ 468416 w 576640"/>
              <a:gd name="connsiteY31" fmla="*/ 515216 h 576640"/>
              <a:gd name="connsiteX32" fmla="*/ 516051 w 576640"/>
              <a:gd name="connsiteY32" fmla="*/ 467580 h 576640"/>
              <a:gd name="connsiteX33" fmla="*/ 495158 w 576640"/>
              <a:gd name="connsiteY33" fmla="*/ 404902 h 576640"/>
              <a:gd name="connsiteX34" fmla="*/ 516887 w 576640"/>
              <a:gd name="connsiteY34" fmla="*/ 352252 h 576640"/>
              <a:gd name="connsiteX35" fmla="*/ 575387 w 576640"/>
              <a:gd name="connsiteY35" fmla="*/ 323002 h 576640"/>
              <a:gd name="connsiteX36" fmla="*/ 575387 w 576640"/>
              <a:gd name="connsiteY36" fmla="*/ 256145 h 576640"/>
              <a:gd name="connsiteX37" fmla="*/ 516051 w 576640"/>
              <a:gd name="connsiteY37" fmla="*/ 227731 h 57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76640" h="576640">
                <a:moveTo>
                  <a:pt x="290409" y="390695"/>
                </a:moveTo>
                <a:cubicBezTo>
                  <a:pt x="235253" y="390695"/>
                  <a:pt x="190124" y="345566"/>
                  <a:pt x="190124" y="290409"/>
                </a:cubicBezTo>
                <a:cubicBezTo>
                  <a:pt x="190124" y="235253"/>
                  <a:pt x="235253" y="190124"/>
                  <a:pt x="290409" y="190124"/>
                </a:cubicBezTo>
                <a:cubicBezTo>
                  <a:pt x="345566" y="190124"/>
                  <a:pt x="390695" y="235253"/>
                  <a:pt x="390695" y="290409"/>
                </a:cubicBezTo>
                <a:cubicBezTo>
                  <a:pt x="390695" y="345566"/>
                  <a:pt x="345566" y="390695"/>
                  <a:pt x="290409" y="390695"/>
                </a:cubicBezTo>
                <a:close/>
                <a:moveTo>
                  <a:pt x="516051" y="227731"/>
                </a:moveTo>
                <a:cubicBezTo>
                  <a:pt x="511037" y="209345"/>
                  <a:pt x="503516" y="191796"/>
                  <a:pt x="494323" y="175917"/>
                </a:cubicBezTo>
                <a:lnTo>
                  <a:pt x="515216" y="113239"/>
                </a:lnTo>
                <a:lnTo>
                  <a:pt x="467580" y="65603"/>
                </a:lnTo>
                <a:lnTo>
                  <a:pt x="404902" y="86496"/>
                </a:lnTo>
                <a:cubicBezTo>
                  <a:pt x="388188" y="77303"/>
                  <a:pt x="370638" y="69782"/>
                  <a:pt x="352252" y="64768"/>
                </a:cubicBezTo>
                <a:lnTo>
                  <a:pt x="323838" y="6268"/>
                </a:lnTo>
                <a:lnTo>
                  <a:pt x="256981" y="6268"/>
                </a:lnTo>
                <a:lnTo>
                  <a:pt x="227731" y="64768"/>
                </a:lnTo>
                <a:cubicBezTo>
                  <a:pt x="209345" y="69782"/>
                  <a:pt x="191796" y="77303"/>
                  <a:pt x="175917" y="86496"/>
                </a:cubicBezTo>
                <a:lnTo>
                  <a:pt x="113239" y="65603"/>
                </a:lnTo>
                <a:lnTo>
                  <a:pt x="65603" y="113239"/>
                </a:lnTo>
                <a:lnTo>
                  <a:pt x="86496" y="175917"/>
                </a:lnTo>
                <a:cubicBezTo>
                  <a:pt x="77303" y="192631"/>
                  <a:pt x="69782" y="210181"/>
                  <a:pt x="64768" y="228567"/>
                </a:cubicBezTo>
                <a:lnTo>
                  <a:pt x="6268" y="256981"/>
                </a:lnTo>
                <a:lnTo>
                  <a:pt x="6268" y="323838"/>
                </a:lnTo>
                <a:lnTo>
                  <a:pt x="64768" y="353088"/>
                </a:lnTo>
                <a:cubicBezTo>
                  <a:pt x="69782" y="371473"/>
                  <a:pt x="77303" y="389023"/>
                  <a:pt x="86496" y="404902"/>
                </a:cubicBezTo>
                <a:lnTo>
                  <a:pt x="65603" y="467580"/>
                </a:lnTo>
                <a:lnTo>
                  <a:pt x="113239" y="515216"/>
                </a:lnTo>
                <a:lnTo>
                  <a:pt x="175917" y="494323"/>
                </a:lnTo>
                <a:cubicBezTo>
                  <a:pt x="192631" y="503516"/>
                  <a:pt x="210181" y="511037"/>
                  <a:pt x="228567" y="516051"/>
                </a:cubicBezTo>
                <a:lnTo>
                  <a:pt x="257817" y="574551"/>
                </a:lnTo>
                <a:lnTo>
                  <a:pt x="324673" y="574551"/>
                </a:lnTo>
                <a:lnTo>
                  <a:pt x="353923" y="516051"/>
                </a:lnTo>
                <a:cubicBezTo>
                  <a:pt x="372309" y="511037"/>
                  <a:pt x="389859" y="503516"/>
                  <a:pt x="405737" y="494323"/>
                </a:cubicBezTo>
                <a:lnTo>
                  <a:pt x="468416" y="515216"/>
                </a:lnTo>
                <a:lnTo>
                  <a:pt x="516051" y="467580"/>
                </a:lnTo>
                <a:lnTo>
                  <a:pt x="495158" y="404902"/>
                </a:lnTo>
                <a:cubicBezTo>
                  <a:pt x="504351" y="388188"/>
                  <a:pt x="511873" y="370638"/>
                  <a:pt x="516887" y="352252"/>
                </a:cubicBezTo>
                <a:lnTo>
                  <a:pt x="575387" y="323002"/>
                </a:lnTo>
                <a:lnTo>
                  <a:pt x="575387" y="256145"/>
                </a:lnTo>
                <a:lnTo>
                  <a:pt x="516051" y="227731"/>
                </a:lnTo>
                <a:close/>
              </a:path>
            </a:pathLst>
          </a:custGeom>
          <a:solidFill>
            <a:schemeClr val="accent1">
              <a:lumMod val="75000"/>
            </a:schemeClr>
          </a:solidFill>
          <a:ln w="9525" cap="flat">
            <a:noFill/>
            <a:prstDash val="solid"/>
            <a:miter/>
          </a:ln>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dirty="0"/>
          </a:p>
        </p:txBody>
      </p:sp>
      <p:grpSp>
        <p:nvGrpSpPr>
          <p:cNvPr id="22" name="Group 65">
            <a:extLst>
              <a:ext uri="{FF2B5EF4-FFF2-40B4-BE49-F238E27FC236}">
                <a16:creationId xmlns="" xmlns:a16="http://schemas.microsoft.com/office/drawing/2014/main" xmlns:lc="http://schemas.openxmlformats.org/drawingml/2006/lockedCanvas" id="{ACAD723D-C6E2-4881-BB44-59700379C3D6}"/>
              </a:ext>
            </a:extLst>
          </p:cNvPr>
          <p:cNvGrpSpPr/>
          <p:nvPr/>
        </p:nvGrpSpPr>
        <p:grpSpPr>
          <a:xfrm>
            <a:off x="5639818" y="2564904"/>
            <a:ext cx="733688" cy="442927"/>
            <a:chOff x="989130" y="3600760"/>
            <a:chExt cx="733688" cy="442927"/>
          </a:xfrm>
          <a:solidFill>
            <a:schemeClr val="accent1">
              <a:lumMod val="75000"/>
            </a:schemeClr>
          </a:solidFill>
        </p:grpSpPr>
        <p:sp>
          <p:nvSpPr>
            <p:cNvPr id="23" name="Freeform: Shape 31">
              <a:extLst>
                <a:ext uri="{FF2B5EF4-FFF2-40B4-BE49-F238E27FC236}">
                  <a16:creationId xmlns="" xmlns:a16="http://schemas.microsoft.com/office/drawing/2014/main" xmlns:lc="http://schemas.openxmlformats.org/drawingml/2006/lockedCanvas" id="{9593DB39-2449-41F5-B568-CDB9287A4E8E}"/>
                </a:ext>
              </a:extLst>
            </p:cNvPr>
            <p:cNvSpPr/>
            <p:nvPr/>
          </p:nvSpPr>
          <p:spPr>
            <a:xfrm>
              <a:off x="1307802" y="3952025"/>
              <a:ext cx="75214" cy="75214"/>
            </a:xfrm>
            <a:custGeom>
              <a:avLst/>
              <a:gdLst>
                <a:gd name="connsiteX0" fmla="*/ 23604 w 75213"/>
                <a:gd name="connsiteY0" fmla="*/ 76253 h 75213"/>
                <a:gd name="connsiteX1" fmla="*/ 11068 w 75213"/>
                <a:gd name="connsiteY1" fmla="*/ 72075 h 75213"/>
                <a:gd name="connsiteX2" fmla="*/ 9396 w 75213"/>
                <a:gd name="connsiteY2" fmla="*/ 48675 h 75213"/>
                <a:gd name="connsiteX3" fmla="*/ 41989 w 75213"/>
                <a:gd name="connsiteY3" fmla="*/ 11068 h 75213"/>
                <a:gd name="connsiteX4" fmla="*/ 65389 w 75213"/>
                <a:gd name="connsiteY4" fmla="*/ 9396 h 75213"/>
                <a:gd name="connsiteX5" fmla="*/ 67060 w 75213"/>
                <a:gd name="connsiteY5" fmla="*/ 32796 h 75213"/>
                <a:gd name="connsiteX6" fmla="*/ 34468 w 75213"/>
                <a:gd name="connsiteY6" fmla="*/ 70403 h 75213"/>
                <a:gd name="connsiteX7" fmla="*/ 23604 w 75213"/>
                <a:gd name="connsiteY7" fmla="*/ 76253 h 7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13" h="75213">
                  <a:moveTo>
                    <a:pt x="23604" y="76253"/>
                  </a:moveTo>
                  <a:cubicBezTo>
                    <a:pt x="19425" y="76253"/>
                    <a:pt x="14411" y="75418"/>
                    <a:pt x="11068" y="72075"/>
                  </a:cubicBezTo>
                  <a:cubicBezTo>
                    <a:pt x="4382" y="66225"/>
                    <a:pt x="3546" y="55361"/>
                    <a:pt x="9396" y="48675"/>
                  </a:cubicBezTo>
                  <a:lnTo>
                    <a:pt x="41989" y="11068"/>
                  </a:lnTo>
                  <a:cubicBezTo>
                    <a:pt x="47839" y="4382"/>
                    <a:pt x="58703" y="3546"/>
                    <a:pt x="65389" y="9396"/>
                  </a:cubicBezTo>
                  <a:cubicBezTo>
                    <a:pt x="72075" y="15246"/>
                    <a:pt x="72910" y="26111"/>
                    <a:pt x="67060" y="32796"/>
                  </a:cubicBezTo>
                  <a:lnTo>
                    <a:pt x="34468" y="70403"/>
                  </a:lnTo>
                  <a:cubicBezTo>
                    <a:pt x="31961" y="73746"/>
                    <a:pt x="27782" y="75418"/>
                    <a:pt x="23604" y="76253"/>
                  </a:cubicBezTo>
                  <a:close/>
                </a:path>
              </a:pathLst>
            </a:custGeom>
            <a:grpFill/>
            <a:ln w="8334" cap="flat">
              <a:noFill/>
              <a:prstDash val="solid"/>
              <a:miter/>
            </a:ln>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dirty="0">
                <a:solidFill>
                  <a:srgbClr val="0E6579"/>
                </a:solidFill>
              </a:endParaRPr>
            </a:p>
          </p:txBody>
        </p:sp>
        <p:sp>
          <p:nvSpPr>
            <p:cNvPr id="25" name="Freeform: Shape 32">
              <a:extLst>
                <a:ext uri="{FF2B5EF4-FFF2-40B4-BE49-F238E27FC236}">
                  <a16:creationId xmlns="" xmlns:a16="http://schemas.microsoft.com/office/drawing/2014/main" xmlns:lc="http://schemas.openxmlformats.org/drawingml/2006/lockedCanvas" id="{27C73171-C1CE-4EB8-94F6-1064300A6784}"/>
                </a:ext>
              </a:extLst>
            </p:cNvPr>
            <p:cNvSpPr/>
            <p:nvPr/>
          </p:nvSpPr>
          <p:spPr>
            <a:xfrm>
              <a:off x="1252238" y="3918189"/>
              <a:ext cx="83571" cy="91928"/>
            </a:xfrm>
            <a:custGeom>
              <a:avLst/>
              <a:gdLst>
                <a:gd name="connsiteX0" fmla="*/ 28190 w 83571"/>
                <a:gd name="connsiteY0" fmla="*/ 90868 h 91928"/>
                <a:gd name="connsiteX1" fmla="*/ 12312 w 83571"/>
                <a:gd name="connsiteY1" fmla="*/ 85854 h 91928"/>
                <a:gd name="connsiteX2" fmla="*/ 10640 w 83571"/>
                <a:gd name="connsiteY2" fmla="*/ 56604 h 91928"/>
                <a:gd name="connsiteX3" fmla="*/ 49083 w 83571"/>
                <a:gd name="connsiteY3" fmla="*/ 12312 h 91928"/>
                <a:gd name="connsiteX4" fmla="*/ 78333 w 83571"/>
                <a:gd name="connsiteY4" fmla="*/ 10640 h 91928"/>
                <a:gd name="connsiteX5" fmla="*/ 80004 w 83571"/>
                <a:gd name="connsiteY5" fmla="*/ 39890 h 91928"/>
                <a:gd name="connsiteX6" fmla="*/ 41561 w 83571"/>
                <a:gd name="connsiteY6" fmla="*/ 84183 h 91928"/>
                <a:gd name="connsiteX7" fmla="*/ 28190 w 83571"/>
                <a:gd name="connsiteY7" fmla="*/ 90868 h 9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571" h="91928">
                  <a:moveTo>
                    <a:pt x="28190" y="90868"/>
                  </a:moveTo>
                  <a:cubicBezTo>
                    <a:pt x="22340" y="91704"/>
                    <a:pt x="17326" y="90033"/>
                    <a:pt x="12312" y="85854"/>
                  </a:cubicBezTo>
                  <a:cubicBezTo>
                    <a:pt x="3954" y="78333"/>
                    <a:pt x="3119" y="64961"/>
                    <a:pt x="10640" y="56604"/>
                  </a:cubicBezTo>
                  <a:lnTo>
                    <a:pt x="49083" y="12312"/>
                  </a:lnTo>
                  <a:cubicBezTo>
                    <a:pt x="56604" y="3954"/>
                    <a:pt x="69976" y="3119"/>
                    <a:pt x="78333" y="10640"/>
                  </a:cubicBezTo>
                  <a:cubicBezTo>
                    <a:pt x="86690" y="18162"/>
                    <a:pt x="87526" y="31533"/>
                    <a:pt x="80004" y="39890"/>
                  </a:cubicBezTo>
                  <a:lnTo>
                    <a:pt x="41561" y="84183"/>
                  </a:lnTo>
                  <a:cubicBezTo>
                    <a:pt x="38219" y="88361"/>
                    <a:pt x="33204" y="90868"/>
                    <a:pt x="28190" y="90868"/>
                  </a:cubicBezTo>
                  <a:close/>
                </a:path>
              </a:pathLst>
            </a:custGeom>
            <a:grpFill/>
            <a:ln w="8334" cap="flat">
              <a:noFill/>
              <a:prstDash val="solid"/>
              <a:miter/>
            </a:ln>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dirty="0">
                <a:solidFill>
                  <a:srgbClr val="0E6579"/>
                </a:solidFill>
              </a:endParaRPr>
            </a:p>
          </p:txBody>
        </p:sp>
        <p:sp>
          <p:nvSpPr>
            <p:cNvPr id="26" name="Freeform: Shape 33">
              <a:extLst>
                <a:ext uri="{FF2B5EF4-FFF2-40B4-BE49-F238E27FC236}">
                  <a16:creationId xmlns="" xmlns:a16="http://schemas.microsoft.com/office/drawing/2014/main" xmlns:lc="http://schemas.openxmlformats.org/drawingml/2006/lockedCanvas" id="{325EA7AF-3402-465D-9A8D-41890A253354}"/>
                </a:ext>
              </a:extLst>
            </p:cNvPr>
            <p:cNvSpPr/>
            <p:nvPr/>
          </p:nvSpPr>
          <p:spPr>
            <a:xfrm>
              <a:off x="1195362" y="3878863"/>
              <a:ext cx="91928" cy="100285"/>
            </a:xfrm>
            <a:custGeom>
              <a:avLst/>
              <a:gdLst>
                <a:gd name="connsiteX0" fmla="*/ 32416 w 91928"/>
                <a:gd name="connsiteY0" fmla="*/ 99273 h 100285"/>
                <a:gd name="connsiteX1" fmla="*/ 14031 w 91928"/>
                <a:gd name="connsiteY1" fmla="*/ 93423 h 100285"/>
                <a:gd name="connsiteX2" fmla="*/ 11524 w 91928"/>
                <a:gd name="connsiteY2" fmla="*/ 58323 h 100285"/>
                <a:gd name="connsiteX3" fmla="*/ 49966 w 91928"/>
                <a:gd name="connsiteY3" fmla="*/ 14031 h 100285"/>
                <a:gd name="connsiteX4" fmla="*/ 85066 w 91928"/>
                <a:gd name="connsiteY4" fmla="*/ 11524 h 100285"/>
                <a:gd name="connsiteX5" fmla="*/ 87573 w 91928"/>
                <a:gd name="connsiteY5" fmla="*/ 46623 h 100285"/>
                <a:gd name="connsiteX6" fmla="*/ 49131 w 91928"/>
                <a:gd name="connsiteY6" fmla="*/ 90916 h 100285"/>
                <a:gd name="connsiteX7" fmla="*/ 32416 w 91928"/>
                <a:gd name="connsiteY7" fmla="*/ 99273 h 10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28" h="100285">
                  <a:moveTo>
                    <a:pt x="32416" y="99273"/>
                  </a:moveTo>
                  <a:cubicBezTo>
                    <a:pt x="25731" y="100109"/>
                    <a:pt x="19045" y="97602"/>
                    <a:pt x="14031" y="93423"/>
                  </a:cubicBezTo>
                  <a:cubicBezTo>
                    <a:pt x="4002" y="84230"/>
                    <a:pt x="2331" y="68352"/>
                    <a:pt x="11524" y="58323"/>
                  </a:cubicBezTo>
                  <a:lnTo>
                    <a:pt x="49966" y="14031"/>
                  </a:lnTo>
                  <a:cubicBezTo>
                    <a:pt x="59159" y="4002"/>
                    <a:pt x="75038" y="2331"/>
                    <a:pt x="85066" y="11524"/>
                  </a:cubicBezTo>
                  <a:cubicBezTo>
                    <a:pt x="95095" y="20716"/>
                    <a:pt x="96766" y="36595"/>
                    <a:pt x="87573" y="46623"/>
                  </a:cubicBezTo>
                  <a:lnTo>
                    <a:pt x="49131" y="90916"/>
                  </a:lnTo>
                  <a:cubicBezTo>
                    <a:pt x="44952" y="95930"/>
                    <a:pt x="38266" y="99273"/>
                    <a:pt x="32416" y="99273"/>
                  </a:cubicBezTo>
                  <a:close/>
                </a:path>
              </a:pathLst>
            </a:custGeom>
            <a:grpFill/>
            <a:ln w="8334" cap="flat">
              <a:noFill/>
              <a:prstDash val="solid"/>
              <a:miter/>
            </a:ln>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dirty="0">
                <a:solidFill>
                  <a:srgbClr val="0E6579"/>
                </a:solidFill>
              </a:endParaRPr>
            </a:p>
          </p:txBody>
        </p:sp>
        <p:sp>
          <p:nvSpPr>
            <p:cNvPr id="30" name="Freeform: Shape 34">
              <a:extLst>
                <a:ext uri="{FF2B5EF4-FFF2-40B4-BE49-F238E27FC236}">
                  <a16:creationId xmlns="" xmlns:a16="http://schemas.microsoft.com/office/drawing/2014/main" xmlns:lc="http://schemas.openxmlformats.org/drawingml/2006/lockedCanvas" id="{FAC69742-3C3C-46EB-AFAD-26B990B48C32}"/>
                </a:ext>
              </a:extLst>
            </p:cNvPr>
            <p:cNvSpPr/>
            <p:nvPr/>
          </p:nvSpPr>
          <p:spPr>
            <a:xfrm>
              <a:off x="1134355" y="3842091"/>
              <a:ext cx="100285" cy="108642"/>
            </a:xfrm>
            <a:custGeom>
              <a:avLst/>
              <a:gdLst>
                <a:gd name="connsiteX0" fmla="*/ 32416 w 100285"/>
                <a:gd name="connsiteY0" fmla="*/ 105123 h 108642"/>
                <a:gd name="connsiteX1" fmla="*/ 14031 w 100285"/>
                <a:gd name="connsiteY1" fmla="*/ 99273 h 108642"/>
                <a:gd name="connsiteX2" fmla="*/ 11524 w 100285"/>
                <a:gd name="connsiteY2" fmla="*/ 64173 h 108642"/>
                <a:gd name="connsiteX3" fmla="*/ 55816 w 100285"/>
                <a:gd name="connsiteY3" fmla="*/ 14031 h 108642"/>
                <a:gd name="connsiteX4" fmla="*/ 90916 w 100285"/>
                <a:gd name="connsiteY4" fmla="*/ 11524 h 108642"/>
                <a:gd name="connsiteX5" fmla="*/ 93423 w 100285"/>
                <a:gd name="connsiteY5" fmla="*/ 46623 h 108642"/>
                <a:gd name="connsiteX6" fmla="*/ 49131 w 100285"/>
                <a:gd name="connsiteY6" fmla="*/ 96766 h 108642"/>
                <a:gd name="connsiteX7" fmla="*/ 32416 w 100285"/>
                <a:gd name="connsiteY7" fmla="*/ 105123 h 1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85" h="108642">
                  <a:moveTo>
                    <a:pt x="32416" y="105123"/>
                  </a:moveTo>
                  <a:cubicBezTo>
                    <a:pt x="25731" y="105959"/>
                    <a:pt x="19045" y="103452"/>
                    <a:pt x="14031" y="99273"/>
                  </a:cubicBezTo>
                  <a:cubicBezTo>
                    <a:pt x="4002" y="90080"/>
                    <a:pt x="2331" y="74202"/>
                    <a:pt x="11524" y="64173"/>
                  </a:cubicBezTo>
                  <a:lnTo>
                    <a:pt x="55816" y="14031"/>
                  </a:lnTo>
                  <a:cubicBezTo>
                    <a:pt x="65009" y="4002"/>
                    <a:pt x="80888" y="2331"/>
                    <a:pt x="90916" y="11524"/>
                  </a:cubicBezTo>
                  <a:cubicBezTo>
                    <a:pt x="100945" y="20716"/>
                    <a:pt x="102616" y="36595"/>
                    <a:pt x="93423" y="46623"/>
                  </a:cubicBezTo>
                  <a:lnTo>
                    <a:pt x="49131" y="96766"/>
                  </a:lnTo>
                  <a:cubicBezTo>
                    <a:pt x="44116" y="101780"/>
                    <a:pt x="38266" y="104287"/>
                    <a:pt x="32416" y="105123"/>
                  </a:cubicBezTo>
                  <a:close/>
                </a:path>
              </a:pathLst>
            </a:custGeom>
            <a:grpFill/>
            <a:ln w="8334" cap="flat">
              <a:noFill/>
              <a:prstDash val="solid"/>
              <a:miter/>
            </a:ln>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dirty="0">
                <a:solidFill>
                  <a:srgbClr val="0E6579"/>
                </a:solidFill>
              </a:endParaRPr>
            </a:p>
          </p:txBody>
        </p:sp>
        <p:sp>
          <p:nvSpPr>
            <p:cNvPr id="31" name="Freeform: Shape 35">
              <a:extLst>
                <a:ext uri="{FF2B5EF4-FFF2-40B4-BE49-F238E27FC236}">
                  <a16:creationId xmlns="" xmlns:a16="http://schemas.microsoft.com/office/drawing/2014/main" xmlns:lc="http://schemas.openxmlformats.org/drawingml/2006/lockedCanvas" id="{87E6B2D0-2834-4049-9D64-1A6378460A53}"/>
                </a:ext>
              </a:extLst>
            </p:cNvPr>
            <p:cNvSpPr/>
            <p:nvPr/>
          </p:nvSpPr>
          <p:spPr>
            <a:xfrm>
              <a:off x="989130" y="3600760"/>
              <a:ext cx="175499" cy="208928"/>
            </a:xfrm>
            <a:custGeom>
              <a:avLst/>
              <a:gdLst>
                <a:gd name="connsiteX0" fmla="*/ 5484 w 175499"/>
                <a:gd name="connsiteY0" fmla="*/ 162598 h 208927"/>
                <a:gd name="connsiteX1" fmla="*/ 69834 w 175499"/>
                <a:gd name="connsiteY1" fmla="*/ 201876 h 208927"/>
                <a:gd name="connsiteX2" fmla="*/ 92398 w 175499"/>
                <a:gd name="connsiteY2" fmla="*/ 196026 h 208927"/>
                <a:gd name="connsiteX3" fmla="*/ 170119 w 175499"/>
                <a:gd name="connsiteY3" fmla="*/ 67327 h 208927"/>
                <a:gd name="connsiteX4" fmla="*/ 164269 w 175499"/>
                <a:gd name="connsiteY4" fmla="*/ 44763 h 208927"/>
                <a:gd name="connsiteX5" fmla="*/ 100755 w 175499"/>
                <a:gd name="connsiteY5" fmla="*/ 5484 h 208927"/>
                <a:gd name="connsiteX6" fmla="*/ 5484 w 175499"/>
                <a:gd name="connsiteY6" fmla="*/ 162598 h 20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499" h="208927">
                  <a:moveTo>
                    <a:pt x="5484" y="162598"/>
                  </a:moveTo>
                  <a:lnTo>
                    <a:pt x="69834" y="201876"/>
                  </a:lnTo>
                  <a:cubicBezTo>
                    <a:pt x="77355" y="206891"/>
                    <a:pt x="88220" y="204383"/>
                    <a:pt x="92398" y="196026"/>
                  </a:cubicBezTo>
                  <a:lnTo>
                    <a:pt x="170119" y="67327"/>
                  </a:lnTo>
                  <a:cubicBezTo>
                    <a:pt x="175134" y="59806"/>
                    <a:pt x="172626" y="48941"/>
                    <a:pt x="164269" y="44763"/>
                  </a:cubicBezTo>
                  <a:lnTo>
                    <a:pt x="100755" y="5484"/>
                  </a:lnTo>
                  <a:lnTo>
                    <a:pt x="5484" y="162598"/>
                  </a:lnTo>
                  <a:close/>
                </a:path>
              </a:pathLst>
            </a:custGeom>
            <a:grpFill/>
            <a:ln w="8334" cap="flat">
              <a:noFill/>
              <a:prstDash val="solid"/>
              <a:miter/>
            </a:ln>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dirty="0">
                <a:solidFill>
                  <a:srgbClr val="0E6579"/>
                </a:solidFill>
              </a:endParaRPr>
            </a:p>
          </p:txBody>
        </p:sp>
        <p:sp>
          <p:nvSpPr>
            <p:cNvPr id="32" name="Freeform: Shape 37">
              <a:extLst>
                <a:ext uri="{FF2B5EF4-FFF2-40B4-BE49-F238E27FC236}">
                  <a16:creationId xmlns="" xmlns:a16="http://schemas.microsoft.com/office/drawing/2014/main" xmlns:lc="http://schemas.openxmlformats.org/drawingml/2006/lockedCanvas" id="{BD387384-76DC-495B-8166-13CC3827F2CB}"/>
                </a:ext>
              </a:extLst>
            </p:cNvPr>
            <p:cNvSpPr/>
            <p:nvPr/>
          </p:nvSpPr>
          <p:spPr>
            <a:xfrm>
              <a:off x="1091923" y="3675974"/>
              <a:ext cx="451284" cy="367713"/>
            </a:xfrm>
            <a:custGeom>
              <a:avLst/>
              <a:gdLst>
                <a:gd name="connsiteX0" fmla="*/ 444232 w 451283"/>
                <a:gd name="connsiteY0" fmla="*/ 196862 h 367712"/>
                <a:gd name="connsiteX1" fmla="*/ 309683 w 451283"/>
                <a:gd name="connsiteY1" fmla="*/ 81534 h 367712"/>
                <a:gd name="connsiteX2" fmla="*/ 300490 w 451283"/>
                <a:gd name="connsiteY2" fmla="*/ 73177 h 367712"/>
                <a:gd name="connsiteX3" fmla="*/ 242826 w 451283"/>
                <a:gd name="connsiteY3" fmla="*/ 139198 h 367712"/>
                <a:gd name="connsiteX4" fmla="*/ 209398 w 451283"/>
                <a:gd name="connsiteY4" fmla="*/ 155912 h 367712"/>
                <a:gd name="connsiteX5" fmla="*/ 205219 w 451283"/>
                <a:gd name="connsiteY5" fmla="*/ 155912 h 367712"/>
                <a:gd name="connsiteX6" fmla="*/ 172626 w 451283"/>
                <a:gd name="connsiteY6" fmla="*/ 143377 h 367712"/>
                <a:gd name="connsiteX7" fmla="*/ 167612 w 451283"/>
                <a:gd name="connsiteY7" fmla="*/ 72341 h 367712"/>
                <a:gd name="connsiteX8" fmla="*/ 216919 w 451283"/>
                <a:gd name="connsiteY8" fmla="*/ 15513 h 367712"/>
                <a:gd name="connsiteX9" fmla="*/ 78191 w 451283"/>
                <a:gd name="connsiteY9" fmla="*/ 5484 h 367712"/>
                <a:gd name="connsiteX10" fmla="*/ 5484 w 451283"/>
                <a:gd name="connsiteY10" fmla="*/ 125827 h 367712"/>
                <a:gd name="connsiteX11" fmla="*/ 62313 w 451283"/>
                <a:gd name="connsiteY11" fmla="*/ 191848 h 367712"/>
                <a:gd name="connsiteX12" fmla="*/ 84041 w 451283"/>
                <a:gd name="connsiteY12" fmla="*/ 166776 h 367712"/>
                <a:gd name="connsiteX13" fmla="*/ 115798 w 451283"/>
                <a:gd name="connsiteY13" fmla="*/ 152569 h 367712"/>
                <a:gd name="connsiteX14" fmla="*/ 115798 w 451283"/>
                <a:gd name="connsiteY14" fmla="*/ 152569 h 367712"/>
                <a:gd name="connsiteX15" fmla="*/ 143377 w 451283"/>
                <a:gd name="connsiteY15" fmla="*/ 162598 h 367712"/>
                <a:gd name="connsiteX16" fmla="*/ 157584 w 451283"/>
                <a:gd name="connsiteY16" fmla="*/ 192683 h 367712"/>
                <a:gd name="connsiteX17" fmla="*/ 171791 w 451283"/>
                <a:gd name="connsiteY17" fmla="*/ 190176 h 367712"/>
                <a:gd name="connsiteX18" fmla="*/ 199369 w 451283"/>
                <a:gd name="connsiteY18" fmla="*/ 200205 h 367712"/>
                <a:gd name="connsiteX19" fmla="*/ 213576 w 451283"/>
                <a:gd name="connsiteY19" fmla="*/ 231126 h 367712"/>
                <a:gd name="connsiteX20" fmla="*/ 224440 w 451283"/>
                <a:gd name="connsiteY20" fmla="*/ 229455 h 367712"/>
                <a:gd name="connsiteX21" fmla="*/ 224440 w 451283"/>
                <a:gd name="connsiteY21" fmla="*/ 229455 h 367712"/>
                <a:gd name="connsiteX22" fmla="*/ 249512 w 451283"/>
                <a:gd name="connsiteY22" fmla="*/ 238648 h 367712"/>
                <a:gd name="connsiteX23" fmla="*/ 262047 w 451283"/>
                <a:gd name="connsiteY23" fmla="*/ 264555 h 367712"/>
                <a:gd name="connsiteX24" fmla="*/ 271240 w 451283"/>
                <a:gd name="connsiteY24" fmla="*/ 262883 h 367712"/>
                <a:gd name="connsiteX25" fmla="*/ 271240 w 451283"/>
                <a:gd name="connsiteY25" fmla="*/ 262883 h 367712"/>
                <a:gd name="connsiteX26" fmla="*/ 292969 w 451283"/>
                <a:gd name="connsiteY26" fmla="*/ 271240 h 367712"/>
                <a:gd name="connsiteX27" fmla="*/ 304669 w 451283"/>
                <a:gd name="connsiteY27" fmla="*/ 293804 h 367712"/>
                <a:gd name="connsiteX28" fmla="*/ 296312 w 451283"/>
                <a:gd name="connsiteY28" fmla="*/ 318040 h 367712"/>
                <a:gd name="connsiteX29" fmla="*/ 267897 w 451283"/>
                <a:gd name="connsiteY29" fmla="*/ 350633 h 367712"/>
                <a:gd name="connsiteX30" fmla="*/ 279597 w 451283"/>
                <a:gd name="connsiteY30" fmla="*/ 359826 h 367712"/>
                <a:gd name="connsiteX31" fmla="*/ 299654 w 451283"/>
                <a:gd name="connsiteY31" fmla="*/ 364840 h 367712"/>
                <a:gd name="connsiteX32" fmla="*/ 329740 w 451283"/>
                <a:gd name="connsiteY32" fmla="*/ 328904 h 367712"/>
                <a:gd name="connsiteX33" fmla="*/ 329740 w 451283"/>
                <a:gd name="connsiteY33" fmla="*/ 328069 h 367712"/>
                <a:gd name="connsiteX34" fmla="*/ 338097 w 451283"/>
                <a:gd name="connsiteY34" fmla="*/ 328904 h 367712"/>
                <a:gd name="connsiteX35" fmla="*/ 368183 w 451283"/>
                <a:gd name="connsiteY35" fmla="*/ 292969 h 367712"/>
                <a:gd name="connsiteX36" fmla="*/ 368183 w 451283"/>
                <a:gd name="connsiteY36" fmla="*/ 292133 h 367712"/>
                <a:gd name="connsiteX37" fmla="*/ 376540 w 451283"/>
                <a:gd name="connsiteY37" fmla="*/ 292969 h 367712"/>
                <a:gd name="connsiteX38" fmla="*/ 406625 w 451283"/>
                <a:gd name="connsiteY38" fmla="*/ 257033 h 367712"/>
                <a:gd name="connsiteX39" fmla="*/ 405790 w 451283"/>
                <a:gd name="connsiteY39" fmla="*/ 252019 h 367712"/>
                <a:gd name="connsiteX40" fmla="*/ 423340 w 451283"/>
                <a:gd name="connsiteY40" fmla="*/ 255362 h 367712"/>
                <a:gd name="connsiteX41" fmla="*/ 453425 w 451283"/>
                <a:gd name="connsiteY41" fmla="*/ 219426 h 367712"/>
                <a:gd name="connsiteX42" fmla="*/ 444232 w 451283"/>
                <a:gd name="connsiteY42" fmla="*/ 196862 h 36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1283" h="367712">
                  <a:moveTo>
                    <a:pt x="444232" y="196862"/>
                  </a:moveTo>
                  <a:lnTo>
                    <a:pt x="309683" y="81534"/>
                  </a:lnTo>
                  <a:lnTo>
                    <a:pt x="300490" y="73177"/>
                  </a:lnTo>
                  <a:lnTo>
                    <a:pt x="242826" y="139198"/>
                  </a:lnTo>
                  <a:cubicBezTo>
                    <a:pt x="234469" y="149227"/>
                    <a:pt x="222769" y="155077"/>
                    <a:pt x="209398" y="155912"/>
                  </a:cubicBezTo>
                  <a:cubicBezTo>
                    <a:pt x="207726" y="155912"/>
                    <a:pt x="206055" y="155912"/>
                    <a:pt x="205219" y="155912"/>
                  </a:cubicBezTo>
                  <a:cubicBezTo>
                    <a:pt x="192683" y="155912"/>
                    <a:pt x="180984" y="151734"/>
                    <a:pt x="172626" y="143377"/>
                  </a:cubicBezTo>
                  <a:cubicBezTo>
                    <a:pt x="151734" y="124991"/>
                    <a:pt x="150062" y="93234"/>
                    <a:pt x="167612" y="72341"/>
                  </a:cubicBezTo>
                  <a:lnTo>
                    <a:pt x="216919" y="15513"/>
                  </a:lnTo>
                  <a:cubicBezTo>
                    <a:pt x="178476" y="10499"/>
                    <a:pt x="129170" y="30556"/>
                    <a:pt x="78191" y="5484"/>
                  </a:cubicBezTo>
                  <a:lnTo>
                    <a:pt x="5484" y="125827"/>
                  </a:lnTo>
                  <a:lnTo>
                    <a:pt x="62313" y="191848"/>
                  </a:lnTo>
                  <a:lnTo>
                    <a:pt x="84041" y="166776"/>
                  </a:lnTo>
                  <a:cubicBezTo>
                    <a:pt x="91563" y="157584"/>
                    <a:pt x="103262" y="152569"/>
                    <a:pt x="115798" y="152569"/>
                  </a:cubicBezTo>
                  <a:lnTo>
                    <a:pt x="115798" y="152569"/>
                  </a:lnTo>
                  <a:cubicBezTo>
                    <a:pt x="125827" y="152569"/>
                    <a:pt x="135855" y="155912"/>
                    <a:pt x="143377" y="162598"/>
                  </a:cubicBezTo>
                  <a:cubicBezTo>
                    <a:pt x="152569" y="170119"/>
                    <a:pt x="156748" y="180984"/>
                    <a:pt x="157584" y="192683"/>
                  </a:cubicBezTo>
                  <a:cubicBezTo>
                    <a:pt x="161762" y="191012"/>
                    <a:pt x="166776" y="190176"/>
                    <a:pt x="171791" y="190176"/>
                  </a:cubicBezTo>
                  <a:cubicBezTo>
                    <a:pt x="181819" y="190176"/>
                    <a:pt x="191848" y="193519"/>
                    <a:pt x="199369" y="200205"/>
                  </a:cubicBezTo>
                  <a:cubicBezTo>
                    <a:pt x="208562" y="208562"/>
                    <a:pt x="213576" y="219426"/>
                    <a:pt x="213576" y="231126"/>
                  </a:cubicBezTo>
                  <a:cubicBezTo>
                    <a:pt x="216919" y="230290"/>
                    <a:pt x="221098" y="229455"/>
                    <a:pt x="224440" y="229455"/>
                  </a:cubicBezTo>
                  <a:lnTo>
                    <a:pt x="224440" y="229455"/>
                  </a:lnTo>
                  <a:cubicBezTo>
                    <a:pt x="233633" y="229455"/>
                    <a:pt x="241990" y="232798"/>
                    <a:pt x="249512" y="238648"/>
                  </a:cubicBezTo>
                  <a:cubicBezTo>
                    <a:pt x="257033" y="245333"/>
                    <a:pt x="261212" y="254526"/>
                    <a:pt x="262047" y="264555"/>
                  </a:cubicBezTo>
                  <a:cubicBezTo>
                    <a:pt x="264555" y="263719"/>
                    <a:pt x="267897" y="262883"/>
                    <a:pt x="271240" y="262883"/>
                  </a:cubicBezTo>
                  <a:lnTo>
                    <a:pt x="271240" y="262883"/>
                  </a:lnTo>
                  <a:cubicBezTo>
                    <a:pt x="279597" y="262883"/>
                    <a:pt x="287119" y="265390"/>
                    <a:pt x="292969" y="271240"/>
                  </a:cubicBezTo>
                  <a:cubicBezTo>
                    <a:pt x="299654" y="277090"/>
                    <a:pt x="303833" y="285447"/>
                    <a:pt x="304669" y="293804"/>
                  </a:cubicBezTo>
                  <a:cubicBezTo>
                    <a:pt x="305504" y="302997"/>
                    <a:pt x="302162" y="311354"/>
                    <a:pt x="296312" y="318040"/>
                  </a:cubicBezTo>
                  <a:lnTo>
                    <a:pt x="267897" y="350633"/>
                  </a:lnTo>
                  <a:lnTo>
                    <a:pt x="279597" y="359826"/>
                  </a:lnTo>
                  <a:cubicBezTo>
                    <a:pt x="285447" y="363168"/>
                    <a:pt x="292133" y="365676"/>
                    <a:pt x="299654" y="364840"/>
                  </a:cubicBezTo>
                  <a:cubicBezTo>
                    <a:pt x="318040" y="363168"/>
                    <a:pt x="331411" y="347290"/>
                    <a:pt x="329740" y="328904"/>
                  </a:cubicBezTo>
                  <a:cubicBezTo>
                    <a:pt x="329740" y="328904"/>
                    <a:pt x="329740" y="328069"/>
                    <a:pt x="329740" y="328069"/>
                  </a:cubicBezTo>
                  <a:cubicBezTo>
                    <a:pt x="332247" y="328904"/>
                    <a:pt x="335590" y="328904"/>
                    <a:pt x="338097" y="328904"/>
                  </a:cubicBezTo>
                  <a:cubicBezTo>
                    <a:pt x="356483" y="327233"/>
                    <a:pt x="369854" y="311354"/>
                    <a:pt x="368183" y="292969"/>
                  </a:cubicBezTo>
                  <a:cubicBezTo>
                    <a:pt x="368183" y="292969"/>
                    <a:pt x="368183" y="292133"/>
                    <a:pt x="368183" y="292133"/>
                  </a:cubicBezTo>
                  <a:cubicBezTo>
                    <a:pt x="370690" y="292969"/>
                    <a:pt x="374033" y="292969"/>
                    <a:pt x="376540" y="292969"/>
                  </a:cubicBezTo>
                  <a:cubicBezTo>
                    <a:pt x="394925" y="291297"/>
                    <a:pt x="408297" y="275419"/>
                    <a:pt x="406625" y="257033"/>
                  </a:cubicBezTo>
                  <a:cubicBezTo>
                    <a:pt x="406625" y="255362"/>
                    <a:pt x="405790" y="253690"/>
                    <a:pt x="405790" y="252019"/>
                  </a:cubicBezTo>
                  <a:cubicBezTo>
                    <a:pt x="410804" y="254526"/>
                    <a:pt x="416654" y="256197"/>
                    <a:pt x="423340" y="255362"/>
                  </a:cubicBezTo>
                  <a:cubicBezTo>
                    <a:pt x="441725" y="253690"/>
                    <a:pt x="455097" y="237812"/>
                    <a:pt x="453425" y="219426"/>
                  </a:cubicBezTo>
                  <a:cubicBezTo>
                    <a:pt x="454261" y="210233"/>
                    <a:pt x="450082" y="202712"/>
                    <a:pt x="444232" y="196862"/>
                  </a:cubicBezTo>
                  <a:close/>
                </a:path>
              </a:pathLst>
            </a:custGeom>
            <a:grpFill/>
            <a:ln w="8334" cap="flat">
              <a:noFill/>
              <a:prstDash val="solid"/>
              <a:miter/>
            </a:ln>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dirty="0">
                <a:solidFill>
                  <a:srgbClr val="0E6579"/>
                </a:solidFill>
              </a:endParaRPr>
            </a:p>
          </p:txBody>
        </p:sp>
        <p:sp>
          <p:nvSpPr>
            <p:cNvPr id="33" name="Freeform: Shape 38">
              <a:extLst>
                <a:ext uri="{FF2B5EF4-FFF2-40B4-BE49-F238E27FC236}">
                  <a16:creationId xmlns="" xmlns:a16="http://schemas.microsoft.com/office/drawing/2014/main" xmlns:lc="http://schemas.openxmlformats.org/drawingml/2006/lockedCanvas" id="{467A8442-83FF-4BB3-86EE-778405174B57}"/>
                </a:ext>
              </a:extLst>
            </p:cNvPr>
            <p:cNvSpPr/>
            <p:nvPr/>
          </p:nvSpPr>
          <p:spPr>
            <a:xfrm>
              <a:off x="1547319" y="3600760"/>
              <a:ext cx="175499" cy="208928"/>
            </a:xfrm>
            <a:custGeom>
              <a:avLst/>
              <a:gdLst>
                <a:gd name="connsiteX0" fmla="*/ 172692 w 175499"/>
                <a:gd name="connsiteY0" fmla="*/ 162598 h 208927"/>
                <a:gd name="connsiteX1" fmla="*/ 108342 w 175499"/>
                <a:gd name="connsiteY1" fmla="*/ 201876 h 208927"/>
                <a:gd name="connsiteX2" fmla="*/ 85778 w 175499"/>
                <a:gd name="connsiteY2" fmla="*/ 196026 h 208927"/>
                <a:gd name="connsiteX3" fmla="*/ 8057 w 175499"/>
                <a:gd name="connsiteY3" fmla="*/ 67327 h 208927"/>
                <a:gd name="connsiteX4" fmla="*/ 13907 w 175499"/>
                <a:gd name="connsiteY4" fmla="*/ 44763 h 208927"/>
                <a:gd name="connsiteX5" fmla="*/ 78257 w 175499"/>
                <a:gd name="connsiteY5" fmla="*/ 5484 h 208927"/>
                <a:gd name="connsiteX6" fmla="*/ 172692 w 175499"/>
                <a:gd name="connsiteY6" fmla="*/ 162598 h 20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499" h="208927">
                  <a:moveTo>
                    <a:pt x="172692" y="162598"/>
                  </a:moveTo>
                  <a:lnTo>
                    <a:pt x="108342" y="201876"/>
                  </a:lnTo>
                  <a:cubicBezTo>
                    <a:pt x="100821" y="206891"/>
                    <a:pt x="89957" y="204383"/>
                    <a:pt x="85778" y="196026"/>
                  </a:cubicBezTo>
                  <a:lnTo>
                    <a:pt x="8057" y="67327"/>
                  </a:lnTo>
                  <a:cubicBezTo>
                    <a:pt x="3043" y="59806"/>
                    <a:pt x="5550" y="48941"/>
                    <a:pt x="13907" y="44763"/>
                  </a:cubicBezTo>
                  <a:lnTo>
                    <a:pt x="78257" y="5484"/>
                  </a:lnTo>
                  <a:lnTo>
                    <a:pt x="172692" y="162598"/>
                  </a:lnTo>
                  <a:close/>
                </a:path>
              </a:pathLst>
            </a:custGeom>
            <a:grpFill/>
            <a:ln w="8334" cap="flat">
              <a:noFill/>
              <a:prstDash val="solid"/>
              <a:miter/>
            </a:ln>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dirty="0">
                <a:solidFill>
                  <a:srgbClr val="0E6579"/>
                </a:solidFill>
              </a:endParaRPr>
            </a:p>
          </p:txBody>
        </p:sp>
        <p:sp>
          <p:nvSpPr>
            <p:cNvPr id="34" name="Freeform: Shape 39">
              <a:extLst>
                <a:ext uri="{FF2B5EF4-FFF2-40B4-BE49-F238E27FC236}">
                  <a16:creationId xmlns="" xmlns:a16="http://schemas.microsoft.com/office/drawing/2014/main" xmlns:lc="http://schemas.openxmlformats.org/drawingml/2006/lockedCanvas" id="{E817705F-D3AD-47D2-A6E8-2CD5CA0A27D4}"/>
                </a:ext>
              </a:extLst>
            </p:cNvPr>
            <p:cNvSpPr/>
            <p:nvPr/>
          </p:nvSpPr>
          <p:spPr>
            <a:xfrm>
              <a:off x="1257305" y="3668328"/>
              <a:ext cx="359355" cy="200571"/>
            </a:xfrm>
            <a:custGeom>
              <a:avLst/>
              <a:gdLst>
                <a:gd name="connsiteX0" fmla="*/ 288042 w 359355"/>
                <a:gd name="connsiteY0" fmla="*/ 16473 h 200570"/>
                <a:gd name="connsiteX1" fmla="*/ 112543 w 359355"/>
                <a:gd name="connsiteY1" fmla="*/ 6445 h 200570"/>
                <a:gd name="connsiteX2" fmla="*/ 108365 w 359355"/>
                <a:gd name="connsiteY2" fmla="*/ 5609 h 200570"/>
                <a:gd name="connsiteX3" fmla="*/ 79951 w 359355"/>
                <a:gd name="connsiteY3" fmla="*/ 16473 h 200570"/>
                <a:gd name="connsiteX4" fmla="*/ 13929 w 359355"/>
                <a:gd name="connsiteY4" fmla="*/ 91687 h 200570"/>
                <a:gd name="connsiteX5" fmla="*/ 17272 w 359355"/>
                <a:gd name="connsiteY5" fmla="*/ 138487 h 200570"/>
                <a:gd name="connsiteX6" fmla="*/ 42344 w 359355"/>
                <a:gd name="connsiteY6" fmla="*/ 146844 h 200570"/>
                <a:gd name="connsiteX7" fmla="*/ 64908 w 359355"/>
                <a:gd name="connsiteY7" fmla="*/ 135144 h 200570"/>
                <a:gd name="connsiteX8" fmla="*/ 133436 w 359355"/>
                <a:gd name="connsiteY8" fmla="*/ 56587 h 200570"/>
                <a:gd name="connsiteX9" fmla="*/ 289714 w 359355"/>
                <a:gd name="connsiteY9" fmla="*/ 191137 h 200570"/>
                <a:gd name="connsiteX10" fmla="*/ 289714 w 359355"/>
                <a:gd name="connsiteY10" fmla="*/ 191137 h 200570"/>
                <a:gd name="connsiteX11" fmla="*/ 289714 w 359355"/>
                <a:gd name="connsiteY11" fmla="*/ 191137 h 200570"/>
                <a:gd name="connsiteX12" fmla="*/ 298907 w 359355"/>
                <a:gd name="connsiteY12" fmla="*/ 202001 h 200570"/>
                <a:gd name="connsiteX13" fmla="*/ 359078 w 359355"/>
                <a:gd name="connsiteY13" fmla="*/ 132637 h 200570"/>
                <a:gd name="connsiteX14" fmla="*/ 288042 w 359355"/>
                <a:gd name="connsiteY14" fmla="*/ 16473 h 20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9355" h="200570">
                  <a:moveTo>
                    <a:pt x="288042" y="16473"/>
                  </a:moveTo>
                  <a:cubicBezTo>
                    <a:pt x="218678" y="41544"/>
                    <a:pt x="168536" y="17309"/>
                    <a:pt x="112543" y="6445"/>
                  </a:cubicBezTo>
                  <a:cubicBezTo>
                    <a:pt x="111708" y="6445"/>
                    <a:pt x="108365" y="5609"/>
                    <a:pt x="108365" y="5609"/>
                  </a:cubicBezTo>
                  <a:cubicBezTo>
                    <a:pt x="98336" y="4773"/>
                    <a:pt x="87472" y="8116"/>
                    <a:pt x="79951" y="16473"/>
                  </a:cubicBezTo>
                  <a:lnTo>
                    <a:pt x="13929" y="91687"/>
                  </a:lnTo>
                  <a:cubicBezTo>
                    <a:pt x="1394" y="105894"/>
                    <a:pt x="3065" y="126787"/>
                    <a:pt x="17272" y="138487"/>
                  </a:cubicBezTo>
                  <a:cubicBezTo>
                    <a:pt x="24794" y="144337"/>
                    <a:pt x="33151" y="147680"/>
                    <a:pt x="42344" y="146844"/>
                  </a:cubicBezTo>
                  <a:cubicBezTo>
                    <a:pt x="50701" y="146008"/>
                    <a:pt x="59058" y="142665"/>
                    <a:pt x="64908" y="135144"/>
                  </a:cubicBezTo>
                  <a:cubicBezTo>
                    <a:pt x="64908" y="135144"/>
                    <a:pt x="133436" y="56587"/>
                    <a:pt x="133436" y="56587"/>
                  </a:cubicBezTo>
                  <a:lnTo>
                    <a:pt x="289714" y="191137"/>
                  </a:lnTo>
                  <a:lnTo>
                    <a:pt x="289714" y="191137"/>
                  </a:lnTo>
                  <a:lnTo>
                    <a:pt x="289714" y="191137"/>
                  </a:lnTo>
                  <a:cubicBezTo>
                    <a:pt x="293892" y="195315"/>
                    <a:pt x="295564" y="196987"/>
                    <a:pt x="298907" y="202001"/>
                  </a:cubicBezTo>
                  <a:lnTo>
                    <a:pt x="359078" y="132637"/>
                  </a:lnTo>
                  <a:lnTo>
                    <a:pt x="288042" y="16473"/>
                  </a:lnTo>
                  <a:close/>
                </a:path>
              </a:pathLst>
            </a:custGeom>
            <a:grpFill/>
            <a:ln w="8334" cap="flat">
              <a:noFill/>
              <a:prstDash val="solid"/>
              <a:miter/>
            </a:ln>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dirty="0">
                <a:solidFill>
                  <a:srgbClr val="0E6579"/>
                </a:solidFill>
              </a:endParaRPr>
            </a:p>
          </p:txBody>
        </p:sp>
      </p:grpSp>
      <p:sp>
        <p:nvSpPr>
          <p:cNvPr id="36" name="Freeform 45"/>
          <p:cNvSpPr>
            <a:spLocks/>
          </p:cNvSpPr>
          <p:nvPr/>
        </p:nvSpPr>
        <p:spPr bwMode="auto">
          <a:xfrm>
            <a:off x="9514603" y="2723428"/>
            <a:ext cx="218407" cy="235867"/>
          </a:xfrm>
          <a:custGeom>
            <a:avLst/>
            <a:gdLst>
              <a:gd name="T0" fmla="*/ 0 w 3203"/>
              <a:gd name="T1" fmla="*/ 0 h 3457"/>
              <a:gd name="T2" fmla="*/ 3203 w 3203"/>
              <a:gd name="T3" fmla="*/ 0 h 3457"/>
              <a:gd name="T4" fmla="*/ 3203 w 3203"/>
              <a:gd name="T5" fmla="*/ 342 h 3457"/>
              <a:gd name="T6" fmla="*/ 2538 w 3203"/>
              <a:gd name="T7" fmla="*/ 342 h 3457"/>
              <a:gd name="T8" fmla="*/ 2538 w 3203"/>
              <a:gd name="T9" fmla="*/ 3457 h 3457"/>
              <a:gd name="T10" fmla="*/ 273 w 3203"/>
              <a:gd name="T11" fmla="*/ 3457 h 3457"/>
              <a:gd name="T12" fmla="*/ 273 w 3203"/>
              <a:gd name="T13" fmla="*/ 342 h 3457"/>
              <a:gd name="T14" fmla="*/ 0 w 3203"/>
              <a:gd name="T15" fmla="*/ 342 h 3457"/>
              <a:gd name="T16" fmla="*/ 0 w 3203"/>
              <a:gd name="T17" fmla="*/ 0 h 3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3" h="3457">
                <a:moveTo>
                  <a:pt x="0" y="0"/>
                </a:moveTo>
                <a:lnTo>
                  <a:pt x="3203" y="0"/>
                </a:lnTo>
                <a:lnTo>
                  <a:pt x="3203" y="342"/>
                </a:lnTo>
                <a:lnTo>
                  <a:pt x="2538" y="342"/>
                </a:lnTo>
                <a:lnTo>
                  <a:pt x="2538" y="3457"/>
                </a:lnTo>
                <a:lnTo>
                  <a:pt x="273" y="3457"/>
                </a:lnTo>
                <a:lnTo>
                  <a:pt x="273" y="342"/>
                </a:lnTo>
                <a:lnTo>
                  <a:pt x="0" y="342"/>
                </a:lnTo>
                <a:lnTo>
                  <a:pt x="0" y="0"/>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dirty="0"/>
          </a:p>
        </p:txBody>
      </p:sp>
      <p:sp>
        <p:nvSpPr>
          <p:cNvPr id="38" name="Freeform 46"/>
          <p:cNvSpPr>
            <a:spLocks/>
          </p:cNvSpPr>
          <p:nvPr/>
        </p:nvSpPr>
        <p:spPr bwMode="auto">
          <a:xfrm>
            <a:off x="9694812" y="2652900"/>
            <a:ext cx="210494" cy="306669"/>
          </a:xfrm>
          <a:custGeom>
            <a:avLst/>
            <a:gdLst>
              <a:gd name="T0" fmla="*/ 2508 w 3086"/>
              <a:gd name="T1" fmla="*/ 4 h 4496"/>
              <a:gd name="T2" fmla="*/ 2599 w 3086"/>
              <a:gd name="T3" fmla="*/ 23 h 4496"/>
              <a:gd name="T4" fmla="*/ 2657 w 3086"/>
              <a:gd name="T5" fmla="*/ 38 h 4496"/>
              <a:gd name="T6" fmla="*/ 2720 w 3086"/>
              <a:gd name="T7" fmla="*/ 63 h 4496"/>
              <a:gd name="T8" fmla="*/ 2880 w 3086"/>
              <a:gd name="T9" fmla="*/ 166 h 4496"/>
              <a:gd name="T10" fmla="*/ 3008 w 3086"/>
              <a:gd name="T11" fmla="*/ 309 h 4496"/>
              <a:gd name="T12" fmla="*/ 3080 w 3086"/>
              <a:gd name="T13" fmla="*/ 487 h 4496"/>
              <a:gd name="T14" fmla="*/ 2914 w 3086"/>
              <a:gd name="T15" fmla="*/ 2148 h 4496"/>
              <a:gd name="T16" fmla="*/ 2857 w 3086"/>
              <a:gd name="T17" fmla="*/ 2344 h 4496"/>
              <a:gd name="T18" fmla="*/ 2737 w 3086"/>
              <a:gd name="T19" fmla="*/ 2480 h 4496"/>
              <a:gd name="T20" fmla="*/ 2555 w 3086"/>
              <a:gd name="T21" fmla="*/ 2560 h 4496"/>
              <a:gd name="T22" fmla="*/ 2315 w 3086"/>
              <a:gd name="T23" fmla="*/ 2591 h 4496"/>
              <a:gd name="T24" fmla="*/ 2219 w 3086"/>
              <a:gd name="T25" fmla="*/ 2591 h 4496"/>
              <a:gd name="T26" fmla="*/ 1965 w 3086"/>
              <a:gd name="T27" fmla="*/ 2581 h 4496"/>
              <a:gd name="T28" fmla="*/ 1709 w 3086"/>
              <a:gd name="T29" fmla="*/ 2585 h 4496"/>
              <a:gd name="T30" fmla="*/ 1478 w 3086"/>
              <a:gd name="T31" fmla="*/ 2606 h 4496"/>
              <a:gd name="T32" fmla="*/ 1291 w 3086"/>
              <a:gd name="T33" fmla="*/ 2650 h 4496"/>
              <a:gd name="T34" fmla="*/ 1173 w 3086"/>
              <a:gd name="T35" fmla="*/ 2722 h 4496"/>
              <a:gd name="T36" fmla="*/ 1106 w 3086"/>
              <a:gd name="T37" fmla="*/ 2860 h 4496"/>
              <a:gd name="T38" fmla="*/ 1018 w 3086"/>
              <a:gd name="T39" fmla="*/ 3091 h 4496"/>
              <a:gd name="T40" fmla="*/ 919 w 3086"/>
              <a:gd name="T41" fmla="*/ 3391 h 4496"/>
              <a:gd name="T42" fmla="*/ 812 w 3086"/>
              <a:gd name="T43" fmla="*/ 3738 h 4496"/>
              <a:gd name="T44" fmla="*/ 709 w 3086"/>
              <a:gd name="T45" fmla="*/ 4110 h 4496"/>
              <a:gd name="T46" fmla="*/ 628 w 3086"/>
              <a:gd name="T47" fmla="*/ 4341 h 4496"/>
              <a:gd name="T48" fmla="*/ 506 w 3086"/>
              <a:gd name="T49" fmla="*/ 4454 h 4496"/>
              <a:gd name="T50" fmla="*/ 344 w 3086"/>
              <a:gd name="T51" fmla="*/ 4496 h 4496"/>
              <a:gd name="T52" fmla="*/ 206 w 3086"/>
              <a:gd name="T53" fmla="*/ 4467 h 4496"/>
              <a:gd name="T54" fmla="*/ 78 w 3086"/>
              <a:gd name="T55" fmla="*/ 4372 h 4496"/>
              <a:gd name="T56" fmla="*/ 8 w 3086"/>
              <a:gd name="T57" fmla="*/ 4231 h 4496"/>
              <a:gd name="T58" fmla="*/ 10 w 3086"/>
              <a:gd name="T59" fmla="*/ 4068 h 4496"/>
              <a:gd name="T60" fmla="*/ 61 w 3086"/>
              <a:gd name="T61" fmla="*/ 3872 h 4496"/>
              <a:gd name="T62" fmla="*/ 132 w 3086"/>
              <a:gd name="T63" fmla="*/ 3606 h 4496"/>
              <a:gd name="T64" fmla="*/ 218 w 3086"/>
              <a:gd name="T65" fmla="*/ 3299 h 4496"/>
              <a:gd name="T66" fmla="*/ 313 w 3086"/>
              <a:gd name="T67" fmla="*/ 2984 h 4496"/>
              <a:gd name="T68" fmla="*/ 413 w 3086"/>
              <a:gd name="T69" fmla="*/ 2686 h 4496"/>
              <a:gd name="T70" fmla="*/ 508 w 3086"/>
              <a:gd name="T71" fmla="*/ 2438 h 4496"/>
              <a:gd name="T72" fmla="*/ 596 w 3086"/>
              <a:gd name="T73" fmla="*/ 2266 h 4496"/>
              <a:gd name="T74" fmla="*/ 741 w 3086"/>
              <a:gd name="T75" fmla="*/ 2125 h 4496"/>
              <a:gd name="T76" fmla="*/ 966 w 3086"/>
              <a:gd name="T77" fmla="*/ 2020 h 4496"/>
              <a:gd name="T78" fmla="*/ 1272 w 3086"/>
              <a:gd name="T79" fmla="*/ 1951 h 4496"/>
              <a:gd name="T80" fmla="*/ 1658 w 3086"/>
              <a:gd name="T81" fmla="*/ 1917 h 4496"/>
              <a:gd name="T82" fmla="*/ 1654 w 3086"/>
              <a:gd name="T83" fmla="*/ 949 h 4496"/>
              <a:gd name="T84" fmla="*/ 1295 w 3086"/>
              <a:gd name="T85" fmla="*/ 991 h 4496"/>
              <a:gd name="T86" fmla="*/ 867 w 3086"/>
              <a:gd name="T87" fmla="*/ 981 h 4496"/>
              <a:gd name="T88" fmla="*/ 384 w 3086"/>
              <a:gd name="T89" fmla="*/ 911 h 4496"/>
              <a:gd name="T90" fmla="*/ 237 w 3086"/>
              <a:gd name="T91" fmla="*/ 838 h 4496"/>
              <a:gd name="T92" fmla="*/ 151 w 3086"/>
              <a:gd name="T93" fmla="*/ 708 h 4496"/>
              <a:gd name="T94" fmla="*/ 140 w 3086"/>
              <a:gd name="T95" fmla="*/ 546 h 4496"/>
              <a:gd name="T96" fmla="*/ 212 w 3086"/>
              <a:gd name="T97" fmla="*/ 399 h 4496"/>
              <a:gd name="T98" fmla="*/ 342 w 3086"/>
              <a:gd name="T99" fmla="*/ 311 h 4496"/>
              <a:gd name="T100" fmla="*/ 504 w 3086"/>
              <a:gd name="T101" fmla="*/ 302 h 4496"/>
              <a:gd name="T102" fmla="*/ 976 w 3086"/>
              <a:gd name="T103" fmla="*/ 367 h 4496"/>
              <a:gd name="T104" fmla="*/ 1383 w 3086"/>
              <a:gd name="T105" fmla="*/ 363 h 4496"/>
              <a:gd name="T106" fmla="*/ 1727 w 3086"/>
              <a:gd name="T107" fmla="*/ 292 h 4496"/>
              <a:gd name="T108" fmla="*/ 2003 w 3086"/>
              <a:gd name="T109" fmla="*/ 153 h 4496"/>
              <a:gd name="T110" fmla="*/ 2038 w 3086"/>
              <a:gd name="T111" fmla="*/ 130 h 4496"/>
              <a:gd name="T112" fmla="*/ 2131 w 3086"/>
              <a:gd name="T113" fmla="*/ 78 h 4496"/>
              <a:gd name="T114" fmla="*/ 2259 w 3086"/>
              <a:gd name="T115" fmla="*/ 27 h 4496"/>
              <a:gd name="T116" fmla="*/ 2361 w 3086"/>
              <a:gd name="T117" fmla="*/ 6 h 4496"/>
              <a:gd name="T118" fmla="*/ 2433 w 3086"/>
              <a:gd name="T119" fmla="*/ 0 h 4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6" h="4496">
                <a:moveTo>
                  <a:pt x="2433" y="0"/>
                </a:moveTo>
                <a:lnTo>
                  <a:pt x="2469" y="0"/>
                </a:lnTo>
                <a:lnTo>
                  <a:pt x="2508" y="4"/>
                </a:lnTo>
                <a:lnTo>
                  <a:pt x="2538" y="10"/>
                </a:lnTo>
                <a:lnTo>
                  <a:pt x="2571" y="15"/>
                </a:lnTo>
                <a:lnTo>
                  <a:pt x="2599" y="23"/>
                </a:lnTo>
                <a:lnTo>
                  <a:pt x="2624" y="29"/>
                </a:lnTo>
                <a:lnTo>
                  <a:pt x="2643" y="34"/>
                </a:lnTo>
                <a:lnTo>
                  <a:pt x="2657" y="38"/>
                </a:lnTo>
                <a:lnTo>
                  <a:pt x="2662" y="40"/>
                </a:lnTo>
                <a:lnTo>
                  <a:pt x="2662" y="40"/>
                </a:lnTo>
                <a:lnTo>
                  <a:pt x="2720" y="63"/>
                </a:lnTo>
                <a:lnTo>
                  <a:pt x="2775" y="94"/>
                </a:lnTo>
                <a:lnTo>
                  <a:pt x="2828" y="126"/>
                </a:lnTo>
                <a:lnTo>
                  <a:pt x="2880" y="166"/>
                </a:lnTo>
                <a:lnTo>
                  <a:pt x="2928" y="208"/>
                </a:lnTo>
                <a:lnTo>
                  <a:pt x="2970" y="256"/>
                </a:lnTo>
                <a:lnTo>
                  <a:pt x="3008" y="309"/>
                </a:lnTo>
                <a:lnTo>
                  <a:pt x="3038" y="365"/>
                </a:lnTo>
                <a:lnTo>
                  <a:pt x="3063" y="424"/>
                </a:lnTo>
                <a:lnTo>
                  <a:pt x="3080" y="487"/>
                </a:lnTo>
                <a:lnTo>
                  <a:pt x="3086" y="554"/>
                </a:lnTo>
                <a:lnTo>
                  <a:pt x="3084" y="624"/>
                </a:lnTo>
                <a:lnTo>
                  <a:pt x="2914" y="2148"/>
                </a:lnTo>
                <a:lnTo>
                  <a:pt x="2903" y="2220"/>
                </a:lnTo>
                <a:lnTo>
                  <a:pt x="2884" y="2285"/>
                </a:lnTo>
                <a:lnTo>
                  <a:pt x="2857" y="2344"/>
                </a:lnTo>
                <a:lnTo>
                  <a:pt x="2825" y="2396"/>
                </a:lnTo>
                <a:lnTo>
                  <a:pt x="2784" y="2442"/>
                </a:lnTo>
                <a:lnTo>
                  <a:pt x="2737" y="2480"/>
                </a:lnTo>
                <a:lnTo>
                  <a:pt x="2683" y="2512"/>
                </a:lnTo>
                <a:lnTo>
                  <a:pt x="2622" y="2539"/>
                </a:lnTo>
                <a:lnTo>
                  <a:pt x="2555" y="2560"/>
                </a:lnTo>
                <a:lnTo>
                  <a:pt x="2483" y="2575"/>
                </a:lnTo>
                <a:lnTo>
                  <a:pt x="2401" y="2587"/>
                </a:lnTo>
                <a:lnTo>
                  <a:pt x="2315" y="2591"/>
                </a:lnTo>
                <a:lnTo>
                  <a:pt x="2221" y="2591"/>
                </a:lnTo>
                <a:lnTo>
                  <a:pt x="2221" y="2591"/>
                </a:lnTo>
                <a:lnTo>
                  <a:pt x="2219" y="2591"/>
                </a:lnTo>
                <a:lnTo>
                  <a:pt x="2135" y="2587"/>
                </a:lnTo>
                <a:lnTo>
                  <a:pt x="2051" y="2583"/>
                </a:lnTo>
                <a:lnTo>
                  <a:pt x="1965" y="2581"/>
                </a:lnTo>
                <a:lnTo>
                  <a:pt x="1877" y="2581"/>
                </a:lnTo>
                <a:lnTo>
                  <a:pt x="1793" y="2581"/>
                </a:lnTo>
                <a:lnTo>
                  <a:pt x="1709" y="2585"/>
                </a:lnTo>
                <a:lnTo>
                  <a:pt x="1629" y="2589"/>
                </a:lnTo>
                <a:lnTo>
                  <a:pt x="1551" y="2596"/>
                </a:lnTo>
                <a:lnTo>
                  <a:pt x="1478" y="2606"/>
                </a:lnTo>
                <a:lnTo>
                  <a:pt x="1409" y="2617"/>
                </a:lnTo>
                <a:lnTo>
                  <a:pt x="1346" y="2633"/>
                </a:lnTo>
                <a:lnTo>
                  <a:pt x="1291" y="2650"/>
                </a:lnTo>
                <a:lnTo>
                  <a:pt x="1243" y="2671"/>
                </a:lnTo>
                <a:lnTo>
                  <a:pt x="1203" y="2696"/>
                </a:lnTo>
                <a:lnTo>
                  <a:pt x="1173" y="2722"/>
                </a:lnTo>
                <a:lnTo>
                  <a:pt x="1152" y="2755"/>
                </a:lnTo>
                <a:lnTo>
                  <a:pt x="1131" y="2801"/>
                </a:lnTo>
                <a:lnTo>
                  <a:pt x="1106" y="2860"/>
                </a:lnTo>
                <a:lnTo>
                  <a:pt x="1079" y="2927"/>
                </a:lnTo>
                <a:lnTo>
                  <a:pt x="1050" y="3005"/>
                </a:lnTo>
                <a:lnTo>
                  <a:pt x="1018" y="3091"/>
                </a:lnTo>
                <a:lnTo>
                  <a:pt x="986" y="3184"/>
                </a:lnTo>
                <a:lnTo>
                  <a:pt x="953" y="3284"/>
                </a:lnTo>
                <a:lnTo>
                  <a:pt x="919" y="3391"/>
                </a:lnTo>
                <a:lnTo>
                  <a:pt x="882" y="3503"/>
                </a:lnTo>
                <a:lnTo>
                  <a:pt x="848" y="3620"/>
                </a:lnTo>
                <a:lnTo>
                  <a:pt x="812" y="3738"/>
                </a:lnTo>
                <a:lnTo>
                  <a:pt x="775" y="3860"/>
                </a:lnTo>
                <a:lnTo>
                  <a:pt x="741" y="3984"/>
                </a:lnTo>
                <a:lnTo>
                  <a:pt x="709" y="4110"/>
                </a:lnTo>
                <a:lnTo>
                  <a:pt x="676" y="4236"/>
                </a:lnTo>
                <a:lnTo>
                  <a:pt x="657" y="4292"/>
                </a:lnTo>
                <a:lnTo>
                  <a:pt x="628" y="4341"/>
                </a:lnTo>
                <a:lnTo>
                  <a:pt x="594" y="4387"/>
                </a:lnTo>
                <a:lnTo>
                  <a:pt x="552" y="4423"/>
                </a:lnTo>
                <a:lnTo>
                  <a:pt x="506" y="4454"/>
                </a:lnTo>
                <a:lnTo>
                  <a:pt x="455" y="4477"/>
                </a:lnTo>
                <a:lnTo>
                  <a:pt x="399" y="4490"/>
                </a:lnTo>
                <a:lnTo>
                  <a:pt x="344" y="4496"/>
                </a:lnTo>
                <a:lnTo>
                  <a:pt x="302" y="4492"/>
                </a:lnTo>
                <a:lnTo>
                  <a:pt x="260" y="4485"/>
                </a:lnTo>
                <a:lnTo>
                  <a:pt x="206" y="4467"/>
                </a:lnTo>
                <a:lnTo>
                  <a:pt x="159" y="4441"/>
                </a:lnTo>
                <a:lnTo>
                  <a:pt x="115" y="4408"/>
                </a:lnTo>
                <a:lnTo>
                  <a:pt x="78" y="4372"/>
                </a:lnTo>
                <a:lnTo>
                  <a:pt x="48" y="4328"/>
                </a:lnTo>
                <a:lnTo>
                  <a:pt x="25" y="4280"/>
                </a:lnTo>
                <a:lnTo>
                  <a:pt x="8" y="4231"/>
                </a:lnTo>
                <a:lnTo>
                  <a:pt x="0" y="4177"/>
                </a:lnTo>
                <a:lnTo>
                  <a:pt x="0" y="4124"/>
                </a:lnTo>
                <a:lnTo>
                  <a:pt x="10" y="4068"/>
                </a:lnTo>
                <a:lnTo>
                  <a:pt x="25" y="4013"/>
                </a:lnTo>
                <a:lnTo>
                  <a:pt x="42" y="3946"/>
                </a:lnTo>
                <a:lnTo>
                  <a:pt x="61" y="3872"/>
                </a:lnTo>
                <a:lnTo>
                  <a:pt x="82" y="3790"/>
                </a:lnTo>
                <a:lnTo>
                  <a:pt x="107" y="3700"/>
                </a:lnTo>
                <a:lnTo>
                  <a:pt x="132" y="3606"/>
                </a:lnTo>
                <a:lnTo>
                  <a:pt x="159" y="3507"/>
                </a:lnTo>
                <a:lnTo>
                  <a:pt x="189" y="3404"/>
                </a:lnTo>
                <a:lnTo>
                  <a:pt x="218" y="3299"/>
                </a:lnTo>
                <a:lnTo>
                  <a:pt x="250" y="3194"/>
                </a:lnTo>
                <a:lnTo>
                  <a:pt x="281" y="3089"/>
                </a:lnTo>
                <a:lnTo>
                  <a:pt x="313" y="2984"/>
                </a:lnTo>
                <a:lnTo>
                  <a:pt x="346" y="2881"/>
                </a:lnTo>
                <a:lnTo>
                  <a:pt x="380" y="2782"/>
                </a:lnTo>
                <a:lnTo>
                  <a:pt x="413" y="2686"/>
                </a:lnTo>
                <a:lnTo>
                  <a:pt x="445" y="2596"/>
                </a:lnTo>
                <a:lnTo>
                  <a:pt x="478" y="2512"/>
                </a:lnTo>
                <a:lnTo>
                  <a:pt x="508" y="2438"/>
                </a:lnTo>
                <a:lnTo>
                  <a:pt x="539" y="2369"/>
                </a:lnTo>
                <a:lnTo>
                  <a:pt x="567" y="2312"/>
                </a:lnTo>
                <a:lnTo>
                  <a:pt x="596" y="2266"/>
                </a:lnTo>
                <a:lnTo>
                  <a:pt x="634" y="2215"/>
                </a:lnTo>
                <a:lnTo>
                  <a:pt x="684" y="2167"/>
                </a:lnTo>
                <a:lnTo>
                  <a:pt x="741" y="2125"/>
                </a:lnTo>
                <a:lnTo>
                  <a:pt x="808" y="2085"/>
                </a:lnTo>
                <a:lnTo>
                  <a:pt x="882" y="2050"/>
                </a:lnTo>
                <a:lnTo>
                  <a:pt x="966" y="2020"/>
                </a:lnTo>
                <a:lnTo>
                  <a:pt x="1060" y="1993"/>
                </a:lnTo>
                <a:lnTo>
                  <a:pt x="1161" y="1970"/>
                </a:lnTo>
                <a:lnTo>
                  <a:pt x="1272" y="1951"/>
                </a:lnTo>
                <a:lnTo>
                  <a:pt x="1392" y="1936"/>
                </a:lnTo>
                <a:lnTo>
                  <a:pt x="1520" y="1924"/>
                </a:lnTo>
                <a:lnTo>
                  <a:pt x="1658" y="1917"/>
                </a:lnTo>
                <a:lnTo>
                  <a:pt x="1765" y="945"/>
                </a:lnTo>
                <a:lnTo>
                  <a:pt x="1767" y="924"/>
                </a:lnTo>
                <a:lnTo>
                  <a:pt x="1654" y="949"/>
                </a:lnTo>
                <a:lnTo>
                  <a:pt x="1539" y="970"/>
                </a:lnTo>
                <a:lnTo>
                  <a:pt x="1419" y="983"/>
                </a:lnTo>
                <a:lnTo>
                  <a:pt x="1295" y="991"/>
                </a:lnTo>
                <a:lnTo>
                  <a:pt x="1167" y="995"/>
                </a:lnTo>
                <a:lnTo>
                  <a:pt x="1020" y="991"/>
                </a:lnTo>
                <a:lnTo>
                  <a:pt x="867" y="981"/>
                </a:lnTo>
                <a:lnTo>
                  <a:pt x="711" y="964"/>
                </a:lnTo>
                <a:lnTo>
                  <a:pt x="550" y="941"/>
                </a:lnTo>
                <a:lnTo>
                  <a:pt x="384" y="911"/>
                </a:lnTo>
                <a:lnTo>
                  <a:pt x="331" y="895"/>
                </a:lnTo>
                <a:lnTo>
                  <a:pt x="281" y="871"/>
                </a:lnTo>
                <a:lnTo>
                  <a:pt x="237" y="838"/>
                </a:lnTo>
                <a:lnTo>
                  <a:pt x="201" y="800"/>
                </a:lnTo>
                <a:lnTo>
                  <a:pt x="172" y="756"/>
                </a:lnTo>
                <a:lnTo>
                  <a:pt x="151" y="708"/>
                </a:lnTo>
                <a:lnTo>
                  <a:pt x="138" y="655"/>
                </a:lnTo>
                <a:lnTo>
                  <a:pt x="134" y="601"/>
                </a:lnTo>
                <a:lnTo>
                  <a:pt x="140" y="546"/>
                </a:lnTo>
                <a:lnTo>
                  <a:pt x="155" y="493"/>
                </a:lnTo>
                <a:lnTo>
                  <a:pt x="180" y="443"/>
                </a:lnTo>
                <a:lnTo>
                  <a:pt x="212" y="399"/>
                </a:lnTo>
                <a:lnTo>
                  <a:pt x="250" y="363"/>
                </a:lnTo>
                <a:lnTo>
                  <a:pt x="294" y="334"/>
                </a:lnTo>
                <a:lnTo>
                  <a:pt x="342" y="311"/>
                </a:lnTo>
                <a:lnTo>
                  <a:pt x="395" y="300"/>
                </a:lnTo>
                <a:lnTo>
                  <a:pt x="449" y="296"/>
                </a:lnTo>
                <a:lnTo>
                  <a:pt x="504" y="302"/>
                </a:lnTo>
                <a:lnTo>
                  <a:pt x="669" y="330"/>
                </a:lnTo>
                <a:lnTo>
                  <a:pt x="825" y="353"/>
                </a:lnTo>
                <a:lnTo>
                  <a:pt x="976" y="367"/>
                </a:lnTo>
                <a:lnTo>
                  <a:pt x="1119" y="372"/>
                </a:lnTo>
                <a:lnTo>
                  <a:pt x="1255" y="372"/>
                </a:lnTo>
                <a:lnTo>
                  <a:pt x="1383" y="363"/>
                </a:lnTo>
                <a:lnTo>
                  <a:pt x="1505" y="348"/>
                </a:lnTo>
                <a:lnTo>
                  <a:pt x="1620" y="323"/>
                </a:lnTo>
                <a:lnTo>
                  <a:pt x="1727" y="292"/>
                </a:lnTo>
                <a:lnTo>
                  <a:pt x="1826" y="254"/>
                </a:lnTo>
                <a:lnTo>
                  <a:pt x="1917" y="206"/>
                </a:lnTo>
                <a:lnTo>
                  <a:pt x="2003" y="153"/>
                </a:lnTo>
                <a:lnTo>
                  <a:pt x="2007" y="149"/>
                </a:lnTo>
                <a:lnTo>
                  <a:pt x="2019" y="141"/>
                </a:lnTo>
                <a:lnTo>
                  <a:pt x="2038" y="130"/>
                </a:lnTo>
                <a:lnTo>
                  <a:pt x="2065" y="115"/>
                </a:lnTo>
                <a:lnTo>
                  <a:pt x="2095" y="97"/>
                </a:lnTo>
                <a:lnTo>
                  <a:pt x="2131" y="78"/>
                </a:lnTo>
                <a:lnTo>
                  <a:pt x="2171" y="59"/>
                </a:lnTo>
                <a:lnTo>
                  <a:pt x="2213" y="42"/>
                </a:lnTo>
                <a:lnTo>
                  <a:pt x="2259" y="27"/>
                </a:lnTo>
                <a:lnTo>
                  <a:pt x="2307" y="15"/>
                </a:lnTo>
                <a:lnTo>
                  <a:pt x="2355" y="8"/>
                </a:lnTo>
                <a:lnTo>
                  <a:pt x="2361" y="6"/>
                </a:lnTo>
                <a:lnTo>
                  <a:pt x="2378" y="4"/>
                </a:lnTo>
                <a:lnTo>
                  <a:pt x="2403" y="2"/>
                </a:lnTo>
                <a:lnTo>
                  <a:pt x="2433" y="0"/>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dirty="0"/>
          </a:p>
        </p:txBody>
      </p:sp>
      <p:sp>
        <p:nvSpPr>
          <p:cNvPr id="39" name="Freeform 47"/>
          <p:cNvSpPr>
            <a:spLocks/>
          </p:cNvSpPr>
          <p:nvPr/>
        </p:nvSpPr>
        <p:spPr bwMode="auto">
          <a:xfrm>
            <a:off x="9812814" y="2555770"/>
            <a:ext cx="94811" cy="94811"/>
          </a:xfrm>
          <a:custGeom>
            <a:avLst/>
            <a:gdLst>
              <a:gd name="T0" fmla="*/ 695 w 1391"/>
              <a:gd name="T1" fmla="*/ 0 h 1390"/>
              <a:gd name="T2" fmla="*/ 781 w 1391"/>
              <a:gd name="T3" fmla="*/ 6 h 1390"/>
              <a:gd name="T4" fmla="*/ 865 w 1391"/>
              <a:gd name="T5" fmla="*/ 21 h 1390"/>
              <a:gd name="T6" fmla="*/ 946 w 1391"/>
              <a:gd name="T7" fmla="*/ 46 h 1390"/>
              <a:gd name="T8" fmla="*/ 1022 w 1391"/>
              <a:gd name="T9" fmla="*/ 80 h 1390"/>
              <a:gd name="T10" fmla="*/ 1093 w 1391"/>
              <a:gd name="T11" fmla="*/ 124 h 1390"/>
              <a:gd name="T12" fmla="*/ 1156 w 1391"/>
              <a:gd name="T13" fmla="*/ 176 h 1390"/>
              <a:gd name="T14" fmla="*/ 1215 w 1391"/>
              <a:gd name="T15" fmla="*/ 233 h 1390"/>
              <a:gd name="T16" fmla="*/ 1265 w 1391"/>
              <a:gd name="T17" fmla="*/ 298 h 1390"/>
              <a:gd name="T18" fmla="*/ 1308 w 1391"/>
              <a:gd name="T19" fmla="*/ 368 h 1390"/>
              <a:gd name="T20" fmla="*/ 1343 w 1391"/>
              <a:gd name="T21" fmla="*/ 443 h 1390"/>
              <a:gd name="T22" fmla="*/ 1368 w 1391"/>
              <a:gd name="T23" fmla="*/ 523 h 1390"/>
              <a:gd name="T24" fmla="*/ 1385 w 1391"/>
              <a:gd name="T25" fmla="*/ 607 h 1390"/>
              <a:gd name="T26" fmla="*/ 1391 w 1391"/>
              <a:gd name="T27" fmla="*/ 695 h 1390"/>
              <a:gd name="T28" fmla="*/ 1385 w 1391"/>
              <a:gd name="T29" fmla="*/ 781 h 1390"/>
              <a:gd name="T30" fmla="*/ 1368 w 1391"/>
              <a:gd name="T31" fmla="*/ 865 h 1390"/>
              <a:gd name="T32" fmla="*/ 1343 w 1391"/>
              <a:gd name="T33" fmla="*/ 945 h 1390"/>
              <a:gd name="T34" fmla="*/ 1308 w 1391"/>
              <a:gd name="T35" fmla="*/ 1021 h 1390"/>
              <a:gd name="T36" fmla="*/ 1265 w 1391"/>
              <a:gd name="T37" fmla="*/ 1092 h 1390"/>
              <a:gd name="T38" fmla="*/ 1215 w 1391"/>
              <a:gd name="T39" fmla="*/ 1155 h 1390"/>
              <a:gd name="T40" fmla="*/ 1156 w 1391"/>
              <a:gd name="T41" fmla="*/ 1214 h 1390"/>
              <a:gd name="T42" fmla="*/ 1093 w 1391"/>
              <a:gd name="T43" fmla="*/ 1264 h 1390"/>
              <a:gd name="T44" fmla="*/ 1022 w 1391"/>
              <a:gd name="T45" fmla="*/ 1308 h 1390"/>
              <a:gd name="T46" fmla="*/ 946 w 1391"/>
              <a:gd name="T47" fmla="*/ 1342 h 1390"/>
              <a:gd name="T48" fmla="*/ 865 w 1391"/>
              <a:gd name="T49" fmla="*/ 1367 h 1390"/>
              <a:gd name="T50" fmla="*/ 781 w 1391"/>
              <a:gd name="T51" fmla="*/ 1384 h 1390"/>
              <a:gd name="T52" fmla="*/ 695 w 1391"/>
              <a:gd name="T53" fmla="*/ 1390 h 1390"/>
              <a:gd name="T54" fmla="*/ 608 w 1391"/>
              <a:gd name="T55" fmla="*/ 1384 h 1390"/>
              <a:gd name="T56" fmla="*/ 524 w 1391"/>
              <a:gd name="T57" fmla="*/ 1367 h 1390"/>
              <a:gd name="T58" fmla="*/ 443 w 1391"/>
              <a:gd name="T59" fmla="*/ 1342 h 1390"/>
              <a:gd name="T60" fmla="*/ 369 w 1391"/>
              <a:gd name="T61" fmla="*/ 1308 h 1390"/>
              <a:gd name="T62" fmla="*/ 298 w 1391"/>
              <a:gd name="T63" fmla="*/ 1264 h 1390"/>
              <a:gd name="T64" fmla="*/ 233 w 1391"/>
              <a:gd name="T65" fmla="*/ 1214 h 1390"/>
              <a:gd name="T66" fmla="*/ 176 w 1391"/>
              <a:gd name="T67" fmla="*/ 1155 h 1390"/>
              <a:gd name="T68" fmla="*/ 124 w 1391"/>
              <a:gd name="T69" fmla="*/ 1092 h 1390"/>
              <a:gd name="T70" fmla="*/ 81 w 1391"/>
              <a:gd name="T71" fmla="*/ 1021 h 1390"/>
              <a:gd name="T72" fmla="*/ 46 w 1391"/>
              <a:gd name="T73" fmla="*/ 945 h 1390"/>
              <a:gd name="T74" fmla="*/ 21 w 1391"/>
              <a:gd name="T75" fmla="*/ 865 h 1390"/>
              <a:gd name="T76" fmla="*/ 6 w 1391"/>
              <a:gd name="T77" fmla="*/ 781 h 1390"/>
              <a:gd name="T78" fmla="*/ 0 w 1391"/>
              <a:gd name="T79" fmla="*/ 695 h 1390"/>
              <a:gd name="T80" fmla="*/ 6 w 1391"/>
              <a:gd name="T81" fmla="*/ 607 h 1390"/>
              <a:gd name="T82" fmla="*/ 21 w 1391"/>
              <a:gd name="T83" fmla="*/ 523 h 1390"/>
              <a:gd name="T84" fmla="*/ 46 w 1391"/>
              <a:gd name="T85" fmla="*/ 443 h 1390"/>
              <a:gd name="T86" fmla="*/ 81 w 1391"/>
              <a:gd name="T87" fmla="*/ 368 h 1390"/>
              <a:gd name="T88" fmla="*/ 124 w 1391"/>
              <a:gd name="T89" fmla="*/ 298 h 1390"/>
              <a:gd name="T90" fmla="*/ 176 w 1391"/>
              <a:gd name="T91" fmla="*/ 233 h 1390"/>
              <a:gd name="T92" fmla="*/ 233 w 1391"/>
              <a:gd name="T93" fmla="*/ 176 h 1390"/>
              <a:gd name="T94" fmla="*/ 298 w 1391"/>
              <a:gd name="T95" fmla="*/ 124 h 1390"/>
              <a:gd name="T96" fmla="*/ 369 w 1391"/>
              <a:gd name="T97" fmla="*/ 80 h 1390"/>
              <a:gd name="T98" fmla="*/ 443 w 1391"/>
              <a:gd name="T99" fmla="*/ 46 h 1390"/>
              <a:gd name="T100" fmla="*/ 524 w 1391"/>
              <a:gd name="T101" fmla="*/ 21 h 1390"/>
              <a:gd name="T102" fmla="*/ 608 w 1391"/>
              <a:gd name="T103" fmla="*/ 6 h 1390"/>
              <a:gd name="T104" fmla="*/ 695 w 1391"/>
              <a:gd name="T105" fmla="*/ 0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91" h="1390">
                <a:moveTo>
                  <a:pt x="695" y="0"/>
                </a:moveTo>
                <a:lnTo>
                  <a:pt x="781" y="6"/>
                </a:lnTo>
                <a:lnTo>
                  <a:pt x="865" y="21"/>
                </a:lnTo>
                <a:lnTo>
                  <a:pt x="946" y="46"/>
                </a:lnTo>
                <a:lnTo>
                  <a:pt x="1022" y="80"/>
                </a:lnTo>
                <a:lnTo>
                  <a:pt x="1093" y="124"/>
                </a:lnTo>
                <a:lnTo>
                  <a:pt x="1156" y="176"/>
                </a:lnTo>
                <a:lnTo>
                  <a:pt x="1215" y="233"/>
                </a:lnTo>
                <a:lnTo>
                  <a:pt x="1265" y="298"/>
                </a:lnTo>
                <a:lnTo>
                  <a:pt x="1308" y="368"/>
                </a:lnTo>
                <a:lnTo>
                  <a:pt x="1343" y="443"/>
                </a:lnTo>
                <a:lnTo>
                  <a:pt x="1368" y="523"/>
                </a:lnTo>
                <a:lnTo>
                  <a:pt x="1385" y="607"/>
                </a:lnTo>
                <a:lnTo>
                  <a:pt x="1391" y="695"/>
                </a:lnTo>
                <a:lnTo>
                  <a:pt x="1385" y="781"/>
                </a:lnTo>
                <a:lnTo>
                  <a:pt x="1368" y="865"/>
                </a:lnTo>
                <a:lnTo>
                  <a:pt x="1343" y="945"/>
                </a:lnTo>
                <a:lnTo>
                  <a:pt x="1308" y="1021"/>
                </a:lnTo>
                <a:lnTo>
                  <a:pt x="1265" y="1092"/>
                </a:lnTo>
                <a:lnTo>
                  <a:pt x="1215" y="1155"/>
                </a:lnTo>
                <a:lnTo>
                  <a:pt x="1156" y="1214"/>
                </a:lnTo>
                <a:lnTo>
                  <a:pt x="1093" y="1264"/>
                </a:lnTo>
                <a:lnTo>
                  <a:pt x="1022" y="1308"/>
                </a:lnTo>
                <a:lnTo>
                  <a:pt x="946" y="1342"/>
                </a:lnTo>
                <a:lnTo>
                  <a:pt x="865" y="1367"/>
                </a:lnTo>
                <a:lnTo>
                  <a:pt x="781" y="1384"/>
                </a:lnTo>
                <a:lnTo>
                  <a:pt x="695" y="1390"/>
                </a:lnTo>
                <a:lnTo>
                  <a:pt x="608" y="1384"/>
                </a:lnTo>
                <a:lnTo>
                  <a:pt x="524" y="1367"/>
                </a:lnTo>
                <a:lnTo>
                  <a:pt x="443" y="1342"/>
                </a:lnTo>
                <a:lnTo>
                  <a:pt x="369" y="1308"/>
                </a:lnTo>
                <a:lnTo>
                  <a:pt x="298" y="1264"/>
                </a:lnTo>
                <a:lnTo>
                  <a:pt x="233" y="1214"/>
                </a:lnTo>
                <a:lnTo>
                  <a:pt x="176" y="1155"/>
                </a:lnTo>
                <a:lnTo>
                  <a:pt x="124" y="1092"/>
                </a:lnTo>
                <a:lnTo>
                  <a:pt x="81" y="1021"/>
                </a:lnTo>
                <a:lnTo>
                  <a:pt x="46" y="945"/>
                </a:lnTo>
                <a:lnTo>
                  <a:pt x="21" y="865"/>
                </a:lnTo>
                <a:lnTo>
                  <a:pt x="6" y="781"/>
                </a:lnTo>
                <a:lnTo>
                  <a:pt x="0" y="695"/>
                </a:lnTo>
                <a:lnTo>
                  <a:pt x="6" y="607"/>
                </a:lnTo>
                <a:lnTo>
                  <a:pt x="21" y="523"/>
                </a:lnTo>
                <a:lnTo>
                  <a:pt x="46" y="443"/>
                </a:lnTo>
                <a:lnTo>
                  <a:pt x="81" y="368"/>
                </a:lnTo>
                <a:lnTo>
                  <a:pt x="124" y="298"/>
                </a:lnTo>
                <a:lnTo>
                  <a:pt x="176" y="233"/>
                </a:lnTo>
                <a:lnTo>
                  <a:pt x="233" y="176"/>
                </a:lnTo>
                <a:lnTo>
                  <a:pt x="298" y="124"/>
                </a:lnTo>
                <a:lnTo>
                  <a:pt x="369" y="80"/>
                </a:lnTo>
                <a:lnTo>
                  <a:pt x="443" y="46"/>
                </a:lnTo>
                <a:lnTo>
                  <a:pt x="524" y="21"/>
                </a:lnTo>
                <a:lnTo>
                  <a:pt x="608" y="6"/>
                </a:lnTo>
                <a:lnTo>
                  <a:pt x="695" y="0"/>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dirty="0"/>
          </a:p>
        </p:txBody>
      </p:sp>
      <p:sp>
        <p:nvSpPr>
          <p:cNvPr id="40" name="Freeform 48"/>
          <p:cNvSpPr>
            <a:spLocks/>
          </p:cNvSpPr>
          <p:nvPr/>
        </p:nvSpPr>
        <p:spPr bwMode="auto">
          <a:xfrm>
            <a:off x="9808449" y="2700374"/>
            <a:ext cx="135464" cy="260968"/>
          </a:xfrm>
          <a:custGeom>
            <a:avLst/>
            <a:gdLst>
              <a:gd name="T0" fmla="*/ 1967 w 1986"/>
              <a:gd name="T1" fmla="*/ 0 h 3828"/>
              <a:gd name="T2" fmla="*/ 1983 w 1986"/>
              <a:gd name="T3" fmla="*/ 11 h 3828"/>
              <a:gd name="T4" fmla="*/ 1893 w 1986"/>
              <a:gd name="T5" fmla="*/ 1222 h 3828"/>
              <a:gd name="T6" fmla="*/ 1864 w 1986"/>
              <a:gd name="T7" fmla="*/ 1466 h 3828"/>
              <a:gd name="T8" fmla="*/ 1816 w 1986"/>
              <a:gd name="T9" fmla="*/ 1705 h 3828"/>
              <a:gd name="T10" fmla="*/ 1746 w 1986"/>
              <a:gd name="T11" fmla="*/ 1926 h 3828"/>
              <a:gd name="T12" fmla="*/ 1645 w 1986"/>
              <a:gd name="T13" fmla="*/ 2119 h 3828"/>
              <a:gd name="T14" fmla="*/ 1505 w 1986"/>
              <a:gd name="T15" fmla="*/ 2272 h 3828"/>
              <a:gd name="T16" fmla="*/ 1322 w 1986"/>
              <a:gd name="T17" fmla="*/ 2375 h 3828"/>
              <a:gd name="T18" fmla="*/ 1087 w 1986"/>
              <a:gd name="T19" fmla="*/ 2417 h 3828"/>
              <a:gd name="T20" fmla="*/ 1350 w 1986"/>
              <a:gd name="T21" fmla="*/ 3318 h 3828"/>
              <a:gd name="T22" fmla="*/ 1538 w 1986"/>
              <a:gd name="T23" fmla="*/ 3392 h 3828"/>
              <a:gd name="T24" fmla="*/ 1677 w 1986"/>
              <a:gd name="T25" fmla="*/ 3538 h 3828"/>
              <a:gd name="T26" fmla="*/ 1750 w 1986"/>
              <a:gd name="T27" fmla="*/ 3730 h 3828"/>
              <a:gd name="T28" fmla="*/ 1750 w 1986"/>
              <a:gd name="T29" fmla="*/ 3816 h 3828"/>
              <a:gd name="T30" fmla="*/ 1729 w 1986"/>
              <a:gd name="T31" fmla="*/ 3828 h 3828"/>
              <a:gd name="T32" fmla="*/ 1467 w 1986"/>
              <a:gd name="T33" fmla="*/ 3822 h 3828"/>
              <a:gd name="T34" fmla="*/ 1457 w 1986"/>
              <a:gd name="T35" fmla="*/ 3803 h 3828"/>
              <a:gd name="T36" fmla="*/ 1417 w 1986"/>
              <a:gd name="T37" fmla="*/ 3690 h 3828"/>
              <a:gd name="T38" fmla="*/ 1322 w 1986"/>
              <a:gd name="T39" fmla="*/ 3627 h 3828"/>
              <a:gd name="T40" fmla="*/ 432 w 1986"/>
              <a:gd name="T41" fmla="*/ 3627 h 3828"/>
              <a:gd name="T42" fmla="*/ 334 w 1986"/>
              <a:gd name="T43" fmla="*/ 3690 h 3828"/>
              <a:gd name="T44" fmla="*/ 296 w 1986"/>
              <a:gd name="T45" fmla="*/ 3803 h 3828"/>
              <a:gd name="T46" fmla="*/ 285 w 1986"/>
              <a:gd name="T47" fmla="*/ 3822 h 3828"/>
              <a:gd name="T48" fmla="*/ 25 w 1986"/>
              <a:gd name="T49" fmla="*/ 3828 h 3828"/>
              <a:gd name="T50" fmla="*/ 4 w 1986"/>
              <a:gd name="T51" fmla="*/ 3816 h 3828"/>
              <a:gd name="T52" fmla="*/ 4 w 1986"/>
              <a:gd name="T53" fmla="*/ 3730 h 3828"/>
              <a:gd name="T54" fmla="*/ 77 w 1986"/>
              <a:gd name="T55" fmla="*/ 3538 h 3828"/>
              <a:gd name="T56" fmla="*/ 216 w 1986"/>
              <a:gd name="T57" fmla="*/ 3392 h 3828"/>
              <a:gd name="T58" fmla="*/ 403 w 1986"/>
              <a:gd name="T59" fmla="*/ 3318 h 3828"/>
              <a:gd name="T60" fmla="*/ 667 w 1986"/>
              <a:gd name="T61" fmla="*/ 2461 h 3828"/>
              <a:gd name="T62" fmla="*/ 29 w 1986"/>
              <a:gd name="T63" fmla="*/ 2457 h 3828"/>
              <a:gd name="T64" fmla="*/ 19 w 1986"/>
              <a:gd name="T65" fmla="*/ 2436 h 3828"/>
              <a:gd name="T66" fmla="*/ 23 w 1986"/>
              <a:gd name="T67" fmla="*/ 2054 h 3828"/>
              <a:gd name="T68" fmla="*/ 38 w 1986"/>
              <a:gd name="T69" fmla="*/ 2043 h 3828"/>
              <a:gd name="T70" fmla="*/ 71 w 1986"/>
              <a:gd name="T71" fmla="*/ 2043 h 3828"/>
              <a:gd name="T72" fmla="*/ 186 w 1986"/>
              <a:gd name="T73" fmla="*/ 2043 h 3828"/>
              <a:gd name="T74" fmla="*/ 354 w 1986"/>
              <a:gd name="T75" fmla="*/ 2043 h 3828"/>
              <a:gd name="T76" fmla="*/ 529 w 1986"/>
              <a:gd name="T77" fmla="*/ 2043 h 3828"/>
              <a:gd name="T78" fmla="*/ 671 w 1986"/>
              <a:gd name="T79" fmla="*/ 2043 h 3828"/>
              <a:gd name="T80" fmla="*/ 730 w 1986"/>
              <a:gd name="T81" fmla="*/ 2043 h 3828"/>
              <a:gd name="T82" fmla="*/ 976 w 1986"/>
              <a:gd name="T83" fmla="*/ 2014 h 3828"/>
              <a:gd name="T84" fmla="*/ 1161 w 1986"/>
              <a:gd name="T85" fmla="*/ 1936 h 3828"/>
              <a:gd name="T86" fmla="*/ 1295 w 1986"/>
              <a:gd name="T87" fmla="*/ 1817 h 3828"/>
              <a:gd name="T88" fmla="*/ 1383 w 1986"/>
              <a:gd name="T89" fmla="*/ 1669 h 3828"/>
              <a:gd name="T90" fmla="*/ 1436 w 1986"/>
              <a:gd name="T91" fmla="*/ 1504 h 3828"/>
              <a:gd name="T92" fmla="*/ 1463 w 1986"/>
              <a:gd name="T93" fmla="*/ 1333 h 3828"/>
              <a:gd name="T94" fmla="*/ 1557 w 1986"/>
              <a:gd name="T95" fmla="*/ 23 h 3828"/>
              <a:gd name="T96" fmla="*/ 1566 w 1986"/>
              <a:gd name="T97" fmla="*/ 4 h 3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86" h="3828">
                <a:moveTo>
                  <a:pt x="1582" y="0"/>
                </a:moveTo>
                <a:lnTo>
                  <a:pt x="1962" y="0"/>
                </a:lnTo>
                <a:lnTo>
                  <a:pt x="1967" y="0"/>
                </a:lnTo>
                <a:lnTo>
                  <a:pt x="1973" y="2"/>
                </a:lnTo>
                <a:lnTo>
                  <a:pt x="1979" y="8"/>
                </a:lnTo>
                <a:lnTo>
                  <a:pt x="1983" y="11"/>
                </a:lnTo>
                <a:lnTo>
                  <a:pt x="1984" y="19"/>
                </a:lnTo>
                <a:lnTo>
                  <a:pt x="1986" y="25"/>
                </a:lnTo>
                <a:lnTo>
                  <a:pt x="1893" y="1222"/>
                </a:lnTo>
                <a:lnTo>
                  <a:pt x="1885" y="1304"/>
                </a:lnTo>
                <a:lnTo>
                  <a:pt x="1876" y="1386"/>
                </a:lnTo>
                <a:lnTo>
                  <a:pt x="1864" y="1466"/>
                </a:lnTo>
                <a:lnTo>
                  <a:pt x="1851" y="1548"/>
                </a:lnTo>
                <a:lnTo>
                  <a:pt x="1835" y="1628"/>
                </a:lnTo>
                <a:lnTo>
                  <a:pt x="1816" y="1705"/>
                </a:lnTo>
                <a:lnTo>
                  <a:pt x="1795" y="1781"/>
                </a:lnTo>
                <a:lnTo>
                  <a:pt x="1772" y="1856"/>
                </a:lnTo>
                <a:lnTo>
                  <a:pt x="1746" y="1926"/>
                </a:lnTo>
                <a:lnTo>
                  <a:pt x="1715" y="1995"/>
                </a:lnTo>
                <a:lnTo>
                  <a:pt x="1681" y="2060"/>
                </a:lnTo>
                <a:lnTo>
                  <a:pt x="1645" y="2119"/>
                </a:lnTo>
                <a:lnTo>
                  <a:pt x="1603" y="2174"/>
                </a:lnTo>
                <a:lnTo>
                  <a:pt x="1555" y="2226"/>
                </a:lnTo>
                <a:lnTo>
                  <a:pt x="1505" y="2272"/>
                </a:lnTo>
                <a:lnTo>
                  <a:pt x="1448" y="2312"/>
                </a:lnTo>
                <a:lnTo>
                  <a:pt x="1387" y="2346"/>
                </a:lnTo>
                <a:lnTo>
                  <a:pt x="1322" y="2375"/>
                </a:lnTo>
                <a:lnTo>
                  <a:pt x="1249" y="2396"/>
                </a:lnTo>
                <a:lnTo>
                  <a:pt x="1171" y="2409"/>
                </a:lnTo>
                <a:lnTo>
                  <a:pt x="1087" y="2417"/>
                </a:lnTo>
                <a:lnTo>
                  <a:pt x="1087" y="3312"/>
                </a:lnTo>
                <a:lnTo>
                  <a:pt x="1282" y="3312"/>
                </a:lnTo>
                <a:lnTo>
                  <a:pt x="1350" y="3318"/>
                </a:lnTo>
                <a:lnTo>
                  <a:pt x="1417" y="3333"/>
                </a:lnTo>
                <a:lnTo>
                  <a:pt x="1478" y="3358"/>
                </a:lnTo>
                <a:lnTo>
                  <a:pt x="1538" y="3392"/>
                </a:lnTo>
                <a:lnTo>
                  <a:pt x="1589" y="3434"/>
                </a:lnTo>
                <a:lnTo>
                  <a:pt x="1637" y="3482"/>
                </a:lnTo>
                <a:lnTo>
                  <a:pt x="1677" y="3538"/>
                </a:lnTo>
                <a:lnTo>
                  <a:pt x="1709" y="3597"/>
                </a:lnTo>
                <a:lnTo>
                  <a:pt x="1734" y="3662"/>
                </a:lnTo>
                <a:lnTo>
                  <a:pt x="1750" y="3730"/>
                </a:lnTo>
                <a:lnTo>
                  <a:pt x="1753" y="3803"/>
                </a:lnTo>
                <a:lnTo>
                  <a:pt x="1753" y="3811"/>
                </a:lnTo>
                <a:lnTo>
                  <a:pt x="1750" y="3816"/>
                </a:lnTo>
                <a:lnTo>
                  <a:pt x="1744" y="3822"/>
                </a:lnTo>
                <a:lnTo>
                  <a:pt x="1736" y="3826"/>
                </a:lnTo>
                <a:lnTo>
                  <a:pt x="1729" y="3828"/>
                </a:lnTo>
                <a:lnTo>
                  <a:pt x="1482" y="3828"/>
                </a:lnTo>
                <a:lnTo>
                  <a:pt x="1475" y="3826"/>
                </a:lnTo>
                <a:lnTo>
                  <a:pt x="1467" y="3822"/>
                </a:lnTo>
                <a:lnTo>
                  <a:pt x="1461" y="3816"/>
                </a:lnTo>
                <a:lnTo>
                  <a:pt x="1459" y="3811"/>
                </a:lnTo>
                <a:lnTo>
                  <a:pt x="1457" y="3803"/>
                </a:lnTo>
                <a:lnTo>
                  <a:pt x="1452" y="3761"/>
                </a:lnTo>
                <a:lnTo>
                  <a:pt x="1438" y="3723"/>
                </a:lnTo>
                <a:lnTo>
                  <a:pt x="1417" y="3690"/>
                </a:lnTo>
                <a:lnTo>
                  <a:pt x="1391" y="3662"/>
                </a:lnTo>
                <a:lnTo>
                  <a:pt x="1358" y="3641"/>
                </a:lnTo>
                <a:lnTo>
                  <a:pt x="1322" y="3627"/>
                </a:lnTo>
                <a:lnTo>
                  <a:pt x="1282" y="3622"/>
                </a:lnTo>
                <a:lnTo>
                  <a:pt x="472" y="3622"/>
                </a:lnTo>
                <a:lnTo>
                  <a:pt x="432" y="3627"/>
                </a:lnTo>
                <a:lnTo>
                  <a:pt x="396" y="3641"/>
                </a:lnTo>
                <a:lnTo>
                  <a:pt x="363" y="3662"/>
                </a:lnTo>
                <a:lnTo>
                  <a:pt x="334" y="3690"/>
                </a:lnTo>
                <a:lnTo>
                  <a:pt x="313" y="3723"/>
                </a:lnTo>
                <a:lnTo>
                  <a:pt x="300" y="3761"/>
                </a:lnTo>
                <a:lnTo>
                  <a:pt x="296" y="3803"/>
                </a:lnTo>
                <a:lnTo>
                  <a:pt x="294" y="3811"/>
                </a:lnTo>
                <a:lnTo>
                  <a:pt x="291" y="3816"/>
                </a:lnTo>
                <a:lnTo>
                  <a:pt x="285" y="3822"/>
                </a:lnTo>
                <a:lnTo>
                  <a:pt x="279" y="3826"/>
                </a:lnTo>
                <a:lnTo>
                  <a:pt x="271" y="3828"/>
                </a:lnTo>
                <a:lnTo>
                  <a:pt x="25" y="3828"/>
                </a:lnTo>
                <a:lnTo>
                  <a:pt x="17" y="3826"/>
                </a:lnTo>
                <a:lnTo>
                  <a:pt x="10" y="3822"/>
                </a:lnTo>
                <a:lnTo>
                  <a:pt x="4" y="3816"/>
                </a:lnTo>
                <a:lnTo>
                  <a:pt x="0" y="3811"/>
                </a:lnTo>
                <a:lnTo>
                  <a:pt x="0" y="3803"/>
                </a:lnTo>
                <a:lnTo>
                  <a:pt x="4" y="3730"/>
                </a:lnTo>
                <a:lnTo>
                  <a:pt x="19" y="3662"/>
                </a:lnTo>
                <a:lnTo>
                  <a:pt x="44" y="3597"/>
                </a:lnTo>
                <a:lnTo>
                  <a:pt x="77" y="3538"/>
                </a:lnTo>
                <a:lnTo>
                  <a:pt x="117" y="3482"/>
                </a:lnTo>
                <a:lnTo>
                  <a:pt x="165" y="3434"/>
                </a:lnTo>
                <a:lnTo>
                  <a:pt x="216" y="3392"/>
                </a:lnTo>
                <a:lnTo>
                  <a:pt x="275" y="3358"/>
                </a:lnTo>
                <a:lnTo>
                  <a:pt x="336" y="3333"/>
                </a:lnTo>
                <a:lnTo>
                  <a:pt x="403" y="3318"/>
                </a:lnTo>
                <a:lnTo>
                  <a:pt x="472" y="3312"/>
                </a:lnTo>
                <a:lnTo>
                  <a:pt x="667" y="3312"/>
                </a:lnTo>
                <a:lnTo>
                  <a:pt x="667" y="2461"/>
                </a:lnTo>
                <a:lnTo>
                  <a:pt x="44" y="2461"/>
                </a:lnTo>
                <a:lnTo>
                  <a:pt x="37" y="2461"/>
                </a:lnTo>
                <a:lnTo>
                  <a:pt x="29" y="2457"/>
                </a:lnTo>
                <a:lnTo>
                  <a:pt x="25" y="2451"/>
                </a:lnTo>
                <a:lnTo>
                  <a:pt x="21" y="2446"/>
                </a:lnTo>
                <a:lnTo>
                  <a:pt x="19" y="2436"/>
                </a:lnTo>
                <a:lnTo>
                  <a:pt x="19" y="2068"/>
                </a:lnTo>
                <a:lnTo>
                  <a:pt x="19" y="2060"/>
                </a:lnTo>
                <a:lnTo>
                  <a:pt x="23" y="2054"/>
                </a:lnTo>
                <a:lnTo>
                  <a:pt x="27" y="2048"/>
                </a:lnTo>
                <a:lnTo>
                  <a:pt x="33" y="2045"/>
                </a:lnTo>
                <a:lnTo>
                  <a:pt x="38" y="2043"/>
                </a:lnTo>
                <a:lnTo>
                  <a:pt x="44" y="2041"/>
                </a:lnTo>
                <a:lnTo>
                  <a:pt x="52" y="2041"/>
                </a:lnTo>
                <a:lnTo>
                  <a:pt x="71" y="2043"/>
                </a:lnTo>
                <a:lnTo>
                  <a:pt x="100" y="2043"/>
                </a:lnTo>
                <a:lnTo>
                  <a:pt x="140" y="2043"/>
                </a:lnTo>
                <a:lnTo>
                  <a:pt x="186" y="2043"/>
                </a:lnTo>
                <a:lnTo>
                  <a:pt x="239" y="2043"/>
                </a:lnTo>
                <a:lnTo>
                  <a:pt x="294" y="2043"/>
                </a:lnTo>
                <a:lnTo>
                  <a:pt x="354" y="2043"/>
                </a:lnTo>
                <a:lnTo>
                  <a:pt x="415" y="2043"/>
                </a:lnTo>
                <a:lnTo>
                  <a:pt x="474" y="2043"/>
                </a:lnTo>
                <a:lnTo>
                  <a:pt x="529" y="2043"/>
                </a:lnTo>
                <a:lnTo>
                  <a:pt x="583" y="2043"/>
                </a:lnTo>
                <a:lnTo>
                  <a:pt x="630" y="2043"/>
                </a:lnTo>
                <a:lnTo>
                  <a:pt x="671" y="2043"/>
                </a:lnTo>
                <a:lnTo>
                  <a:pt x="701" y="2043"/>
                </a:lnTo>
                <a:lnTo>
                  <a:pt x="722" y="2043"/>
                </a:lnTo>
                <a:lnTo>
                  <a:pt x="730" y="2043"/>
                </a:lnTo>
                <a:lnTo>
                  <a:pt x="820" y="2041"/>
                </a:lnTo>
                <a:lnTo>
                  <a:pt x="902" y="2029"/>
                </a:lnTo>
                <a:lnTo>
                  <a:pt x="976" y="2014"/>
                </a:lnTo>
                <a:lnTo>
                  <a:pt x="1045" y="1993"/>
                </a:lnTo>
                <a:lnTo>
                  <a:pt x="1106" y="1966"/>
                </a:lnTo>
                <a:lnTo>
                  <a:pt x="1161" y="1936"/>
                </a:lnTo>
                <a:lnTo>
                  <a:pt x="1211" y="1900"/>
                </a:lnTo>
                <a:lnTo>
                  <a:pt x="1255" y="1859"/>
                </a:lnTo>
                <a:lnTo>
                  <a:pt x="1295" y="1817"/>
                </a:lnTo>
                <a:lnTo>
                  <a:pt x="1328" y="1770"/>
                </a:lnTo>
                <a:lnTo>
                  <a:pt x="1358" y="1720"/>
                </a:lnTo>
                <a:lnTo>
                  <a:pt x="1383" y="1669"/>
                </a:lnTo>
                <a:lnTo>
                  <a:pt x="1404" y="1615"/>
                </a:lnTo>
                <a:lnTo>
                  <a:pt x="1423" y="1562"/>
                </a:lnTo>
                <a:lnTo>
                  <a:pt x="1436" y="1504"/>
                </a:lnTo>
                <a:lnTo>
                  <a:pt x="1448" y="1447"/>
                </a:lnTo>
                <a:lnTo>
                  <a:pt x="1457" y="1390"/>
                </a:lnTo>
                <a:lnTo>
                  <a:pt x="1463" y="1333"/>
                </a:lnTo>
                <a:lnTo>
                  <a:pt x="1467" y="1277"/>
                </a:lnTo>
                <a:lnTo>
                  <a:pt x="1471" y="1220"/>
                </a:lnTo>
                <a:lnTo>
                  <a:pt x="1557" y="23"/>
                </a:lnTo>
                <a:lnTo>
                  <a:pt x="1557" y="15"/>
                </a:lnTo>
                <a:lnTo>
                  <a:pt x="1561" y="10"/>
                </a:lnTo>
                <a:lnTo>
                  <a:pt x="1566" y="4"/>
                </a:lnTo>
                <a:lnTo>
                  <a:pt x="1574" y="0"/>
                </a:lnTo>
                <a:lnTo>
                  <a:pt x="1582" y="0"/>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dirty="0"/>
          </a:p>
        </p:txBody>
      </p:sp>
      <p:sp>
        <p:nvSpPr>
          <p:cNvPr id="41" name="Freeform 49"/>
          <p:cNvSpPr>
            <a:spLocks/>
          </p:cNvSpPr>
          <p:nvPr/>
        </p:nvSpPr>
        <p:spPr bwMode="auto">
          <a:xfrm>
            <a:off x="9568079" y="2598333"/>
            <a:ext cx="125505" cy="117729"/>
          </a:xfrm>
          <a:custGeom>
            <a:avLst/>
            <a:gdLst>
              <a:gd name="T0" fmla="*/ 231 w 1839"/>
              <a:gd name="T1" fmla="*/ 0 h 1726"/>
              <a:gd name="T2" fmla="*/ 237 w 1839"/>
              <a:gd name="T3" fmla="*/ 0 h 1726"/>
              <a:gd name="T4" fmla="*/ 242 w 1839"/>
              <a:gd name="T5" fmla="*/ 4 h 1726"/>
              <a:gd name="T6" fmla="*/ 246 w 1839"/>
              <a:gd name="T7" fmla="*/ 8 h 1726"/>
              <a:gd name="T8" fmla="*/ 248 w 1839"/>
              <a:gd name="T9" fmla="*/ 14 h 1726"/>
              <a:gd name="T10" fmla="*/ 645 w 1839"/>
              <a:gd name="T11" fmla="*/ 1468 h 1726"/>
              <a:gd name="T12" fmla="*/ 1820 w 1839"/>
              <a:gd name="T13" fmla="*/ 1468 h 1726"/>
              <a:gd name="T14" fmla="*/ 1826 w 1839"/>
              <a:gd name="T15" fmla="*/ 1470 h 1726"/>
              <a:gd name="T16" fmla="*/ 1831 w 1839"/>
              <a:gd name="T17" fmla="*/ 1472 h 1726"/>
              <a:gd name="T18" fmla="*/ 1835 w 1839"/>
              <a:gd name="T19" fmla="*/ 1478 h 1726"/>
              <a:gd name="T20" fmla="*/ 1837 w 1839"/>
              <a:gd name="T21" fmla="*/ 1482 h 1726"/>
              <a:gd name="T22" fmla="*/ 1839 w 1839"/>
              <a:gd name="T23" fmla="*/ 1487 h 1726"/>
              <a:gd name="T24" fmla="*/ 1839 w 1839"/>
              <a:gd name="T25" fmla="*/ 1707 h 1726"/>
              <a:gd name="T26" fmla="*/ 1837 w 1839"/>
              <a:gd name="T27" fmla="*/ 1715 h 1726"/>
              <a:gd name="T28" fmla="*/ 1835 w 1839"/>
              <a:gd name="T29" fmla="*/ 1718 h 1726"/>
              <a:gd name="T30" fmla="*/ 1831 w 1839"/>
              <a:gd name="T31" fmla="*/ 1722 h 1726"/>
              <a:gd name="T32" fmla="*/ 1826 w 1839"/>
              <a:gd name="T33" fmla="*/ 1726 h 1726"/>
              <a:gd name="T34" fmla="*/ 1820 w 1839"/>
              <a:gd name="T35" fmla="*/ 1726 h 1726"/>
              <a:gd name="T36" fmla="*/ 464 w 1839"/>
              <a:gd name="T37" fmla="*/ 1726 h 1726"/>
              <a:gd name="T38" fmla="*/ 456 w 1839"/>
              <a:gd name="T39" fmla="*/ 1726 h 1726"/>
              <a:gd name="T40" fmla="*/ 453 w 1839"/>
              <a:gd name="T41" fmla="*/ 1722 h 1726"/>
              <a:gd name="T42" fmla="*/ 447 w 1839"/>
              <a:gd name="T43" fmla="*/ 1718 h 1726"/>
              <a:gd name="T44" fmla="*/ 445 w 1839"/>
              <a:gd name="T45" fmla="*/ 1713 h 1726"/>
              <a:gd name="T46" fmla="*/ 0 w 1839"/>
              <a:gd name="T47" fmla="*/ 82 h 1726"/>
              <a:gd name="T48" fmla="*/ 0 w 1839"/>
              <a:gd name="T49" fmla="*/ 77 h 1726"/>
              <a:gd name="T50" fmla="*/ 0 w 1839"/>
              <a:gd name="T51" fmla="*/ 73 h 1726"/>
              <a:gd name="T52" fmla="*/ 2 w 1839"/>
              <a:gd name="T53" fmla="*/ 67 h 1726"/>
              <a:gd name="T54" fmla="*/ 4 w 1839"/>
              <a:gd name="T55" fmla="*/ 63 h 1726"/>
              <a:gd name="T56" fmla="*/ 10 w 1839"/>
              <a:gd name="T57" fmla="*/ 59 h 1726"/>
              <a:gd name="T58" fmla="*/ 13 w 1839"/>
              <a:gd name="T59" fmla="*/ 57 h 1726"/>
              <a:gd name="T60" fmla="*/ 225 w 1839"/>
              <a:gd name="T61" fmla="*/ 0 h 1726"/>
              <a:gd name="T62" fmla="*/ 231 w 1839"/>
              <a:gd name="T63" fmla="*/ 0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9" h="1726">
                <a:moveTo>
                  <a:pt x="231" y="0"/>
                </a:moveTo>
                <a:lnTo>
                  <a:pt x="237" y="0"/>
                </a:lnTo>
                <a:lnTo>
                  <a:pt x="242" y="4"/>
                </a:lnTo>
                <a:lnTo>
                  <a:pt x="246" y="8"/>
                </a:lnTo>
                <a:lnTo>
                  <a:pt x="248" y="14"/>
                </a:lnTo>
                <a:lnTo>
                  <a:pt x="645" y="1468"/>
                </a:lnTo>
                <a:lnTo>
                  <a:pt x="1820" y="1468"/>
                </a:lnTo>
                <a:lnTo>
                  <a:pt x="1826" y="1470"/>
                </a:lnTo>
                <a:lnTo>
                  <a:pt x="1831" y="1472"/>
                </a:lnTo>
                <a:lnTo>
                  <a:pt x="1835" y="1478"/>
                </a:lnTo>
                <a:lnTo>
                  <a:pt x="1837" y="1482"/>
                </a:lnTo>
                <a:lnTo>
                  <a:pt x="1839" y="1487"/>
                </a:lnTo>
                <a:lnTo>
                  <a:pt x="1839" y="1707"/>
                </a:lnTo>
                <a:lnTo>
                  <a:pt x="1837" y="1715"/>
                </a:lnTo>
                <a:lnTo>
                  <a:pt x="1835" y="1718"/>
                </a:lnTo>
                <a:lnTo>
                  <a:pt x="1831" y="1722"/>
                </a:lnTo>
                <a:lnTo>
                  <a:pt x="1826" y="1726"/>
                </a:lnTo>
                <a:lnTo>
                  <a:pt x="1820" y="1726"/>
                </a:lnTo>
                <a:lnTo>
                  <a:pt x="464" y="1726"/>
                </a:lnTo>
                <a:lnTo>
                  <a:pt x="456" y="1726"/>
                </a:lnTo>
                <a:lnTo>
                  <a:pt x="453" y="1722"/>
                </a:lnTo>
                <a:lnTo>
                  <a:pt x="447" y="1718"/>
                </a:lnTo>
                <a:lnTo>
                  <a:pt x="445" y="1713"/>
                </a:lnTo>
                <a:lnTo>
                  <a:pt x="0" y="82"/>
                </a:lnTo>
                <a:lnTo>
                  <a:pt x="0" y="77"/>
                </a:lnTo>
                <a:lnTo>
                  <a:pt x="0" y="73"/>
                </a:lnTo>
                <a:lnTo>
                  <a:pt x="2" y="67"/>
                </a:lnTo>
                <a:lnTo>
                  <a:pt x="4" y="63"/>
                </a:lnTo>
                <a:lnTo>
                  <a:pt x="10" y="59"/>
                </a:lnTo>
                <a:lnTo>
                  <a:pt x="13" y="57"/>
                </a:lnTo>
                <a:lnTo>
                  <a:pt x="225" y="0"/>
                </a:lnTo>
                <a:lnTo>
                  <a:pt x="231" y="0"/>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dirty="0"/>
          </a:p>
        </p:txBody>
      </p:sp>
    </p:spTree>
    <p:extLst>
      <p:ext uri="{BB962C8B-B14F-4D97-AF65-F5344CB8AC3E}">
        <p14:creationId xmlns:p14="http://schemas.microsoft.com/office/powerpoint/2010/main" val="3386215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C81093-5A01-4616-8620-82DE65257B72}"/>
              </a:ext>
            </a:extLst>
          </p:cNvPr>
          <p:cNvSpPr>
            <a:spLocks noGrp="1"/>
          </p:cNvSpPr>
          <p:nvPr>
            <p:ph type="title"/>
          </p:nvPr>
        </p:nvSpPr>
        <p:spPr/>
        <p:txBody>
          <a:bodyPr/>
          <a:lstStyle/>
          <a:p>
            <a:r>
              <a:rPr lang="en-IN" dirty="0" smtClean="0"/>
              <a:t>Desarrollo </a:t>
            </a:r>
            <a:endParaRPr lang="en-IN" b="0" dirty="0"/>
          </a:p>
        </p:txBody>
      </p:sp>
      <p:sp>
        <p:nvSpPr>
          <p:cNvPr id="26" name="Oval 31">
            <a:extLst>
              <a:ext uri="{FF2B5EF4-FFF2-40B4-BE49-F238E27FC236}">
                <a16:creationId xmlns:a16="http://schemas.microsoft.com/office/drawing/2014/main" xmlns="" xmlns:lc="http://schemas.openxmlformats.org/drawingml/2006/lockedCanvas" id="{E32277A0-F725-443C-BA0C-4304E5AFC06C}"/>
              </a:ext>
            </a:extLst>
          </p:cNvPr>
          <p:cNvSpPr/>
          <p:nvPr/>
        </p:nvSpPr>
        <p:spPr>
          <a:xfrm>
            <a:off x="3445150" y="6000345"/>
            <a:ext cx="5299678" cy="245090"/>
          </a:xfrm>
          <a:prstGeom prst="ellipse">
            <a:avLst/>
          </a:prstGeom>
          <a:gradFill flip="none" rotWithShape="1">
            <a:gsLst>
              <a:gs pos="0">
                <a:schemeClr val="tx1">
                  <a:lumMod val="65000"/>
                  <a:lumOff val="35000"/>
                </a:schemeClr>
              </a:gs>
              <a:gs pos="68000">
                <a:schemeClr val="tx1">
                  <a:lumMod val="75000"/>
                  <a:lumOff val="2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0" name="Rectangle 26"/>
          <p:cNvSpPr/>
          <p:nvPr/>
        </p:nvSpPr>
        <p:spPr>
          <a:xfrm>
            <a:off x="8785292" y="1726989"/>
            <a:ext cx="2697481" cy="9233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kern="0" dirty="0" smtClean="0">
                <a:solidFill>
                  <a:schemeClr val="tx1">
                    <a:lumMod val="75000"/>
                    <a:lumOff val="25000"/>
                  </a:schemeClr>
                </a:solidFill>
                <a:latin typeface="Arial" panose="020B0604020202020204" pitchFamily="34" charset="0"/>
                <a:cs typeface="Arial" pitchFamily="34" charset="0"/>
              </a:rPr>
              <a:t>Satisfacer las necesidades de las partes interesadas</a:t>
            </a:r>
            <a:endParaRPr lang="en-US" dirty="0">
              <a:solidFill>
                <a:schemeClr val="tx1">
                  <a:lumMod val="75000"/>
                  <a:lumOff val="25000"/>
                </a:schemeClr>
              </a:solidFill>
            </a:endParaRPr>
          </a:p>
        </p:txBody>
      </p:sp>
      <p:sp>
        <p:nvSpPr>
          <p:cNvPr id="31" name="Rectangle 27"/>
          <p:cNvSpPr/>
          <p:nvPr/>
        </p:nvSpPr>
        <p:spPr>
          <a:xfrm>
            <a:off x="8806194" y="5614496"/>
            <a:ext cx="3120866" cy="9233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kern="0" dirty="0" smtClean="0">
                <a:solidFill>
                  <a:schemeClr val="tx1">
                    <a:lumMod val="75000"/>
                    <a:lumOff val="25000"/>
                  </a:schemeClr>
                </a:solidFill>
                <a:latin typeface="Arial" panose="020B0604020202020204" pitchFamily="34" charset="0"/>
                <a:cs typeface="Arial" pitchFamily="34" charset="0"/>
              </a:rPr>
              <a:t>Cubrir la Institución de </a:t>
            </a:r>
            <a:r>
              <a:rPr lang="en-US" kern="0" dirty="0" err="1" smtClean="0">
                <a:solidFill>
                  <a:schemeClr val="tx1">
                    <a:lumMod val="75000"/>
                    <a:lumOff val="25000"/>
                  </a:schemeClr>
                </a:solidFill>
                <a:latin typeface="Arial" panose="020B0604020202020204" pitchFamily="34" charset="0"/>
                <a:cs typeface="Arial" pitchFamily="34" charset="0"/>
              </a:rPr>
              <a:t>manera</a:t>
            </a:r>
            <a:r>
              <a:rPr lang="en-US" kern="0" dirty="0" smtClean="0">
                <a:solidFill>
                  <a:schemeClr val="tx1">
                    <a:lumMod val="75000"/>
                    <a:lumOff val="25000"/>
                  </a:schemeClr>
                </a:solidFill>
                <a:latin typeface="Arial" panose="020B0604020202020204" pitchFamily="34" charset="0"/>
                <a:cs typeface="Arial" pitchFamily="34" charset="0"/>
              </a:rPr>
              <a:t> </a:t>
            </a:r>
            <a:r>
              <a:rPr lang="en-US" kern="0" dirty="0" smtClean="0">
                <a:solidFill>
                  <a:schemeClr val="tx1">
                    <a:lumMod val="75000"/>
                    <a:lumOff val="25000"/>
                  </a:schemeClr>
                </a:solidFill>
                <a:latin typeface="Arial" panose="020B0604020202020204" pitchFamily="34" charset="0"/>
                <a:cs typeface="Arial" pitchFamily="34" charset="0"/>
              </a:rPr>
              <a:t>integral</a:t>
            </a:r>
          </a:p>
          <a:p>
            <a:endParaRPr lang="en-US" dirty="0">
              <a:solidFill>
                <a:schemeClr val="tx1">
                  <a:lumMod val="75000"/>
                  <a:lumOff val="25000"/>
                </a:schemeClr>
              </a:solidFill>
            </a:endParaRPr>
          </a:p>
        </p:txBody>
      </p:sp>
      <p:sp>
        <p:nvSpPr>
          <p:cNvPr id="32" name="Rectangle 28"/>
          <p:cNvSpPr/>
          <p:nvPr/>
        </p:nvSpPr>
        <p:spPr>
          <a:xfrm>
            <a:off x="1264799" y="6167045"/>
            <a:ext cx="2697481"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kern="0" dirty="0" smtClean="0">
                <a:solidFill>
                  <a:schemeClr val="tx1">
                    <a:lumMod val="75000"/>
                    <a:lumOff val="25000"/>
                  </a:schemeClr>
                </a:solidFill>
                <a:latin typeface="Arial" panose="020B0604020202020204" pitchFamily="34" charset="0"/>
                <a:cs typeface="Arial" pitchFamily="34" charset="0"/>
              </a:rPr>
              <a:t>Aplicar un solo marco integrado</a:t>
            </a:r>
            <a:endParaRPr lang="en-US" dirty="0">
              <a:solidFill>
                <a:schemeClr val="tx1">
                  <a:lumMod val="75000"/>
                  <a:lumOff val="25000"/>
                </a:schemeClr>
              </a:solidFill>
            </a:endParaRPr>
          </a:p>
        </p:txBody>
      </p:sp>
      <p:sp>
        <p:nvSpPr>
          <p:cNvPr id="33" name="Rectangle 29"/>
          <p:cNvSpPr/>
          <p:nvPr/>
        </p:nvSpPr>
        <p:spPr>
          <a:xfrm>
            <a:off x="333772" y="3689102"/>
            <a:ext cx="2697481"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kern="0" dirty="0" smtClean="0">
                <a:solidFill>
                  <a:schemeClr val="tx1">
                    <a:lumMod val="75000"/>
                    <a:lumOff val="25000"/>
                  </a:schemeClr>
                </a:solidFill>
                <a:latin typeface="Arial" panose="020B0604020202020204" pitchFamily="34" charset="0"/>
                <a:cs typeface="Arial" pitchFamily="34" charset="0"/>
              </a:rPr>
              <a:t>Habilitar un enfoque holístico</a:t>
            </a:r>
            <a:endParaRPr lang="en-US" dirty="0">
              <a:solidFill>
                <a:schemeClr val="tx1">
                  <a:lumMod val="75000"/>
                  <a:lumOff val="25000"/>
                </a:schemeClr>
              </a:solidFill>
            </a:endParaRPr>
          </a:p>
        </p:txBody>
      </p:sp>
      <p:sp>
        <p:nvSpPr>
          <p:cNvPr id="34" name="Rectangle 30"/>
          <p:cNvSpPr/>
          <p:nvPr/>
        </p:nvSpPr>
        <p:spPr>
          <a:xfrm>
            <a:off x="726522" y="1625181"/>
            <a:ext cx="2697481"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kern="0" dirty="0" smtClean="0">
                <a:solidFill>
                  <a:schemeClr val="tx1">
                    <a:lumMod val="75000"/>
                    <a:lumOff val="25000"/>
                  </a:schemeClr>
                </a:solidFill>
                <a:latin typeface="Arial" panose="020B0604020202020204" pitchFamily="34" charset="0"/>
                <a:cs typeface="Arial" pitchFamily="34" charset="0"/>
              </a:rPr>
              <a:t>Separar el Gobierno de la Administración</a:t>
            </a:r>
            <a:endParaRPr lang="en-US" dirty="0">
              <a:solidFill>
                <a:schemeClr val="tx1">
                  <a:lumMod val="75000"/>
                  <a:lumOff val="25000"/>
                </a:schemeClr>
              </a:solidFill>
            </a:endParaRPr>
          </a:p>
        </p:txBody>
      </p:sp>
      <p:sp>
        <p:nvSpPr>
          <p:cNvPr id="35" name="Oval 5"/>
          <p:cNvSpPr>
            <a:spLocks noChangeArrowheads="1"/>
          </p:cNvSpPr>
          <p:nvPr/>
        </p:nvSpPr>
        <p:spPr bwMode="auto">
          <a:xfrm>
            <a:off x="5043853" y="3039893"/>
            <a:ext cx="2153836" cy="2152369"/>
          </a:xfrm>
          <a:prstGeom prst="ellipse">
            <a:avLst/>
          </a:prstGeom>
          <a:solidFill>
            <a:schemeClr val="bg1"/>
          </a:solidFill>
          <a:ln w="9525">
            <a:solidFill>
              <a:srgbClr val="000000"/>
            </a:solidFill>
            <a:round/>
            <a:headEnd/>
            <a:tailEnd/>
          </a:ln>
          <a:effectLs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6" name="Freeform 6"/>
          <p:cNvSpPr>
            <a:spLocks/>
          </p:cNvSpPr>
          <p:nvPr/>
        </p:nvSpPr>
        <p:spPr bwMode="auto">
          <a:xfrm>
            <a:off x="4611321" y="2118920"/>
            <a:ext cx="1502095" cy="1119585"/>
          </a:xfrm>
          <a:custGeom>
            <a:avLst/>
            <a:gdLst>
              <a:gd name="T0" fmla="*/ 0 w 778"/>
              <a:gd name="T1" fmla="*/ 353 h 581"/>
              <a:gd name="T2" fmla="*/ 288 w 778"/>
              <a:gd name="T3" fmla="*/ 581 h 581"/>
              <a:gd name="T4" fmla="*/ 778 w 778"/>
              <a:gd name="T5" fmla="*/ 367 h 581"/>
              <a:gd name="T6" fmla="*/ 778 w 778"/>
              <a:gd name="T7" fmla="*/ 0 h 581"/>
              <a:gd name="T8" fmla="*/ 0 w 778"/>
              <a:gd name="T9" fmla="*/ 353 h 581"/>
            </a:gdLst>
            <a:ahLst/>
            <a:cxnLst>
              <a:cxn ang="0">
                <a:pos x="T0" y="T1"/>
              </a:cxn>
              <a:cxn ang="0">
                <a:pos x="T2" y="T3"/>
              </a:cxn>
              <a:cxn ang="0">
                <a:pos x="T4" y="T5"/>
              </a:cxn>
              <a:cxn ang="0">
                <a:pos x="T6" y="T7"/>
              </a:cxn>
              <a:cxn ang="0">
                <a:pos x="T8" y="T9"/>
              </a:cxn>
            </a:cxnLst>
            <a:rect l="0" t="0" r="r" b="b"/>
            <a:pathLst>
              <a:path w="778" h="581">
                <a:moveTo>
                  <a:pt x="0" y="353"/>
                </a:moveTo>
                <a:cubicBezTo>
                  <a:pt x="288" y="581"/>
                  <a:pt x="288" y="581"/>
                  <a:pt x="288" y="581"/>
                </a:cubicBezTo>
                <a:cubicBezTo>
                  <a:pt x="410" y="449"/>
                  <a:pt x="584" y="367"/>
                  <a:pt x="778" y="367"/>
                </a:cubicBezTo>
                <a:cubicBezTo>
                  <a:pt x="778" y="0"/>
                  <a:pt x="778" y="0"/>
                  <a:pt x="778" y="0"/>
                </a:cubicBezTo>
                <a:cubicBezTo>
                  <a:pt x="468" y="0"/>
                  <a:pt x="189" y="136"/>
                  <a:pt x="0" y="353"/>
                </a:cubicBezTo>
                <a:close/>
              </a:path>
            </a:pathLst>
          </a:custGeom>
          <a:solidFill>
            <a:schemeClr val="accent6"/>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8" name="Oval 7"/>
          <p:cNvSpPr>
            <a:spLocks noChangeArrowheads="1"/>
          </p:cNvSpPr>
          <p:nvPr/>
        </p:nvSpPr>
        <p:spPr bwMode="auto">
          <a:xfrm>
            <a:off x="4912917" y="1999753"/>
            <a:ext cx="856238" cy="856240"/>
          </a:xfrm>
          <a:prstGeom prst="ellipse">
            <a:avLst/>
          </a:pr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2" name="Freeform 11"/>
          <p:cNvSpPr>
            <a:spLocks/>
          </p:cNvSpPr>
          <p:nvPr/>
        </p:nvSpPr>
        <p:spPr bwMode="auto">
          <a:xfrm>
            <a:off x="6332624" y="2133632"/>
            <a:ext cx="1647744" cy="1493270"/>
          </a:xfrm>
          <a:custGeom>
            <a:avLst/>
            <a:gdLst>
              <a:gd name="T0" fmla="*/ 18 w 854"/>
              <a:gd name="T1" fmla="*/ 0 h 774"/>
              <a:gd name="T2" fmla="*/ 0 w 854"/>
              <a:gd name="T3" fmla="*/ 368 h 774"/>
              <a:gd name="T4" fmla="*/ 505 w 854"/>
              <a:gd name="T5" fmla="*/ 774 h 774"/>
              <a:gd name="T6" fmla="*/ 854 w 854"/>
              <a:gd name="T7" fmla="*/ 660 h 774"/>
              <a:gd name="T8" fmla="*/ 18 w 854"/>
              <a:gd name="T9" fmla="*/ 0 h 774"/>
            </a:gdLst>
            <a:ahLst/>
            <a:cxnLst>
              <a:cxn ang="0">
                <a:pos x="T0" y="T1"/>
              </a:cxn>
              <a:cxn ang="0">
                <a:pos x="T2" y="T3"/>
              </a:cxn>
              <a:cxn ang="0">
                <a:pos x="T4" y="T5"/>
              </a:cxn>
              <a:cxn ang="0">
                <a:pos x="T6" y="T7"/>
              </a:cxn>
              <a:cxn ang="0">
                <a:pos x="T8" y="T9"/>
              </a:cxn>
            </a:cxnLst>
            <a:rect l="0" t="0" r="r" b="b"/>
            <a:pathLst>
              <a:path w="854" h="774">
                <a:moveTo>
                  <a:pt x="18" y="0"/>
                </a:moveTo>
                <a:cubicBezTo>
                  <a:pt x="0" y="368"/>
                  <a:pt x="0" y="368"/>
                  <a:pt x="0" y="368"/>
                </a:cubicBezTo>
                <a:cubicBezTo>
                  <a:pt x="229" y="408"/>
                  <a:pt x="419" y="564"/>
                  <a:pt x="505" y="774"/>
                </a:cubicBezTo>
                <a:cubicBezTo>
                  <a:pt x="854" y="660"/>
                  <a:pt x="854" y="660"/>
                  <a:pt x="854" y="660"/>
                </a:cubicBezTo>
                <a:cubicBezTo>
                  <a:pt x="721" y="309"/>
                  <a:pt x="403" y="49"/>
                  <a:pt x="18" y="0"/>
                </a:cubicBezTo>
                <a:close/>
              </a:path>
            </a:pathLst>
          </a:custGeom>
          <a:solidFill>
            <a:schemeClr val="accent2"/>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3" name="Oval 12"/>
          <p:cNvSpPr>
            <a:spLocks noChangeArrowheads="1"/>
          </p:cNvSpPr>
          <p:nvPr/>
        </p:nvSpPr>
        <p:spPr bwMode="auto">
          <a:xfrm>
            <a:off x="6821063" y="2205721"/>
            <a:ext cx="856238" cy="856240"/>
          </a:xfrm>
          <a:prstGeom prst="ellipse">
            <a:avLst/>
          </a:prstGeom>
          <a:solidFill>
            <a:schemeClr val="accent2">
              <a:lumMod val="7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5" name="Freeform 14"/>
          <p:cNvSpPr>
            <a:spLocks/>
          </p:cNvSpPr>
          <p:nvPr/>
        </p:nvSpPr>
        <p:spPr bwMode="auto">
          <a:xfrm>
            <a:off x="4799634" y="5117230"/>
            <a:ext cx="1909617" cy="994533"/>
          </a:xfrm>
          <a:custGeom>
            <a:avLst/>
            <a:gdLst>
              <a:gd name="T0" fmla="*/ 680 w 989"/>
              <a:gd name="T1" fmla="*/ 516 h 516"/>
              <a:gd name="T2" fmla="*/ 989 w 989"/>
              <a:gd name="T3" fmla="*/ 469 h 516"/>
              <a:gd name="T4" fmla="*/ 877 w 989"/>
              <a:gd name="T5" fmla="*/ 119 h 516"/>
              <a:gd name="T6" fmla="*/ 680 w 989"/>
              <a:gd name="T7" fmla="*/ 149 h 516"/>
              <a:gd name="T8" fmla="*/ 260 w 989"/>
              <a:gd name="T9" fmla="*/ 0 h 516"/>
              <a:gd name="T10" fmla="*/ 0 w 989"/>
              <a:gd name="T11" fmla="*/ 261 h 516"/>
              <a:gd name="T12" fmla="*/ 680 w 989"/>
              <a:gd name="T13" fmla="*/ 516 h 516"/>
            </a:gdLst>
            <a:ahLst/>
            <a:cxnLst>
              <a:cxn ang="0">
                <a:pos x="T0" y="T1"/>
              </a:cxn>
              <a:cxn ang="0">
                <a:pos x="T2" y="T3"/>
              </a:cxn>
              <a:cxn ang="0">
                <a:pos x="T4" y="T5"/>
              </a:cxn>
              <a:cxn ang="0">
                <a:pos x="T6" y="T7"/>
              </a:cxn>
              <a:cxn ang="0">
                <a:pos x="T8" y="T9"/>
              </a:cxn>
              <a:cxn ang="0">
                <a:pos x="T10" y="T11"/>
              </a:cxn>
              <a:cxn ang="0">
                <a:pos x="T12" y="T13"/>
              </a:cxn>
            </a:cxnLst>
            <a:rect l="0" t="0" r="r" b="b"/>
            <a:pathLst>
              <a:path w="989" h="516">
                <a:moveTo>
                  <a:pt x="680" y="516"/>
                </a:moveTo>
                <a:cubicBezTo>
                  <a:pt x="788" y="516"/>
                  <a:pt x="892" y="499"/>
                  <a:pt x="989" y="469"/>
                </a:cubicBezTo>
                <a:cubicBezTo>
                  <a:pt x="877" y="119"/>
                  <a:pt x="877" y="119"/>
                  <a:pt x="877" y="119"/>
                </a:cubicBezTo>
                <a:cubicBezTo>
                  <a:pt x="815" y="139"/>
                  <a:pt x="749" y="149"/>
                  <a:pt x="680" y="149"/>
                </a:cubicBezTo>
                <a:cubicBezTo>
                  <a:pt x="521" y="149"/>
                  <a:pt x="374" y="93"/>
                  <a:pt x="260" y="0"/>
                </a:cubicBezTo>
                <a:cubicBezTo>
                  <a:pt x="0" y="261"/>
                  <a:pt x="0" y="261"/>
                  <a:pt x="0" y="261"/>
                </a:cubicBezTo>
                <a:cubicBezTo>
                  <a:pt x="182" y="420"/>
                  <a:pt x="420" y="516"/>
                  <a:pt x="680" y="516"/>
                </a:cubicBezTo>
                <a:close/>
              </a:path>
            </a:pathLst>
          </a:custGeom>
          <a:solidFill>
            <a:schemeClr val="accent4"/>
          </a:solidFill>
          <a:ln>
            <a:noFill/>
          </a:ln>
          <a:effectLst>
            <a:outerShdw blurRad="50800" dist="38100" dir="16200000"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6" name="Oval 15"/>
          <p:cNvSpPr>
            <a:spLocks noChangeArrowheads="1"/>
          </p:cNvSpPr>
          <p:nvPr/>
        </p:nvSpPr>
        <p:spPr bwMode="auto">
          <a:xfrm>
            <a:off x="5291015" y="5489444"/>
            <a:ext cx="857709" cy="856240"/>
          </a:xfrm>
          <a:prstGeom prst="ellipse">
            <a:avLst/>
          </a:pr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8" name="Freeform 17"/>
          <p:cNvSpPr>
            <a:spLocks/>
          </p:cNvSpPr>
          <p:nvPr/>
        </p:nvSpPr>
        <p:spPr bwMode="auto">
          <a:xfrm>
            <a:off x="6697482" y="3635730"/>
            <a:ext cx="1415294" cy="2293604"/>
          </a:xfrm>
          <a:custGeom>
            <a:avLst/>
            <a:gdLst>
              <a:gd name="T0" fmla="*/ 733 w 733"/>
              <a:gd name="T1" fmla="*/ 248 h 1189"/>
              <a:gd name="T2" fmla="*/ 703 w 733"/>
              <a:gd name="T3" fmla="*/ 0 h 1189"/>
              <a:gd name="T4" fmla="*/ 350 w 733"/>
              <a:gd name="T5" fmla="*/ 105 h 1189"/>
              <a:gd name="T6" fmla="*/ 366 w 733"/>
              <a:gd name="T7" fmla="*/ 248 h 1189"/>
              <a:gd name="T8" fmla="*/ 0 w 733"/>
              <a:gd name="T9" fmla="*/ 844 h 1189"/>
              <a:gd name="T10" fmla="*/ 130 w 733"/>
              <a:gd name="T11" fmla="*/ 1189 h 1189"/>
              <a:gd name="T12" fmla="*/ 733 w 733"/>
              <a:gd name="T13" fmla="*/ 248 h 1189"/>
            </a:gdLst>
            <a:ahLst/>
            <a:cxnLst>
              <a:cxn ang="0">
                <a:pos x="T0" y="T1"/>
              </a:cxn>
              <a:cxn ang="0">
                <a:pos x="T2" y="T3"/>
              </a:cxn>
              <a:cxn ang="0">
                <a:pos x="T4" y="T5"/>
              </a:cxn>
              <a:cxn ang="0">
                <a:pos x="T6" y="T7"/>
              </a:cxn>
              <a:cxn ang="0">
                <a:pos x="T8" y="T9"/>
              </a:cxn>
              <a:cxn ang="0">
                <a:pos x="T10" y="T11"/>
              </a:cxn>
              <a:cxn ang="0">
                <a:pos x="T12" y="T13"/>
              </a:cxn>
            </a:cxnLst>
            <a:rect l="0" t="0" r="r" b="b"/>
            <a:pathLst>
              <a:path w="733" h="1189">
                <a:moveTo>
                  <a:pt x="733" y="248"/>
                </a:moveTo>
                <a:cubicBezTo>
                  <a:pt x="733" y="163"/>
                  <a:pt x="722" y="80"/>
                  <a:pt x="703" y="0"/>
                </a:cubicBezTo>
                <a:cubicBezTo>
                  <a:pt x="350" y="105"/>
                  <a:pt x="350" y="105"/>
                  <a:pt x="350" y="105"/>
                </a:cubicBezTo>
                <a:cubicBezTo>
                  <a:pt x="360" y="151"/>
                  <a:pt x="366" y="199"/>
                  <a:pt x="366" y="248"/>
                </a:cubicBezTo>
                <a:cubicBezTo>
                  <a:pt x="366" y="508"/>
                  <a:pt x="217" y="734"/>
                  <a:pt x="0" y="844"/>
                </a:cubicBezTo>
                <a:cubicBezTo>
                  <a:pt x="130" y="1189"/>
                  <a:pt x="130" y="1189"/>
                  <a:pt x="130" y="1189"/>
                </a:cubicBezTo>
                <a:cubicBezTo>
                  <a:pt x="486" y="1025"/>
                  <a:pt x="733" y="666"/>
                  <a:pt x="733" y="248"/>
                </a:cubicBezTo>
                <a:close/>
              </a:path>
            </a:pathLst>
          </a:custGeom>
          <a:solidFill>
            <a:schemeClr val="accent3"/>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9" name="Oval 18"/>
          <p:cNvSpPr>
            <a:spLocks noChangeArrowheads="1"/>
          </p:cNvSpPr>
          <p:nvPr/>
        </p:nvSpPr>
        <p:spPr bwMode="auto">
          <a:xfrm>
            <a:off x="7372762" y="4472844"/>
            <a:ext cx="859181" cy="856240"/>
          </a:xfrm>
          <a:prstGeom prst="ellipse">
            <a:avLst/>
          </a:pr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1" name="Freeform 20"/>
          <p:cNvSpPr>
            <a:spLocks/>
          </p:cNvSpPr>
          <p:nvPr/>
        </p:nvSpPr>
        <p:spPr bwMode="auto">
          <a:xfrm>
            <a:off x="4115527" y="3007526"/>
            <a:ext cx="1028369" cy="2431897"/>
          </a:xfrm>
          <a:custGeom>
            <a:avLst/>
            <a:gdLst>
              <a:gd name="T0" fmla="*/ 0 w 533"/>
              <a:gd name="T1" fmla="*/ 574 h 1261"/>
              <a:gd name="T2" fmla="*/ 260 w 533"/>
              <a:gd name="T3" fmla="*/ 1261 h 1261"/>
              <a:gd name="T4" fmla="*/ 533 w 533"/>
              <a:gd name="T5" fmla="*/ 1015 h 1261"/>
              <a:gd name="T6" fmla="*/ 366 w 533"/>
              <a:gd name="T7" fmla="*/ 574 h 1261"/>
              <a:gd name="T8" fmla="*/ 474 w 533"/>
              <a:gd name="T9" fmla="*/ 210 h 1261"/>
              <a:gd name="T10" fmla="*/ 174 w 533"/>
              <a:gd name="T11" fmla="*/ 0 h 1261"/>
              <a:gd name="T12" fmla="*/ 0 w 533"/>
              <a:gd name="T13" fmla="*/ 574 h 1261"/>
            </a:gdLst>
            <a:ahLst/>
            <a:cxnLst>
              <a:cxn ang="0">
                <a:pos x="T0" y="T1"/>
              </a:cxn>
              <a:cxn ang="0">
                <a:pos x="T2" y="T3"/>
              </a:cxn>
              <a:cxn ang="0">
                <a:pos x="T4" y="T5"/>
              </a:cxn>
              <a:cxn ang="0">
                <a:pos x="T6" y="T7"/>
              </a:cxn>
              <a:cxn ang="0">
                <a:pos x="T8" y="T9"/>
              </a:cxn>
              <a:cxn ang="0">
                <a:pos x="T10" y="T11"/>
              </a:cxn>
              <a:cxn ang="0">
                <a:pos x="T12" y="T13"/>
              </a:cxn>
            </a:cxnLst>
            <a:rect l="0" t="0" r="r" b="b"/>
            <a:pathLst>
              <a:path w="533" h="1261">
                <a:moveTo>
                  <a:pt x="0" y="574"/>
                </a:moveTo>
                <a:cubicBezTo>
                  <a:pt x="0" y="838"/>
                  <a:pt x="98" y="1079"/>
                  <a:pt x="260" y="1261"/>
                </a:cubicBezTo>
                <a:cubicBezTo>
                  <a:pt x="533" y="1015"/>
                  <a:pt x="533" y="1015"/>
                  <a:pt x="533" y="1015"/>
                </a:cubicBezTo>
                <a:cubicBezTo>
                  <a:pt x="429" y="898"/>
                  <a:pt x="366" y="743"/>
                  <a:pt x="366" y="574"/>
                </a:cubicBezTo>
                <a:cubicBezTo>
                  <a:pt x="366" y="440"/>
                  <a:pt x="406" y="315"/>
                  <a:pt x="474" y="210"/>
                </a:cubicBezTo>
                <a:cubicBezTo>
                  <a:pt x="174" y="0"/>
                  <a:pt x="174" y="0"/>
                  <a:pt x="174" y="0"/>
                </a:cubicBezTo>
                <a:cubicBezTo>
                  <a:pt x="64" y="164"/>
                  <a:pt x="0" y="362"/>
                  <a:pt x="0" y="574"/>
                </a:cubicBezTo>
                <a:close/>
              </a:path>
            </a:pathLst>
          </a:custGeom>
          <a:solidFill>
            <a:schemeClr val="accent5"/>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2" name="Oval 21"/>
          <p:cNvSpPr>
            <a:spLocks noChangeArrowheads="1"/>
          </p:cNvSpPr>
          <p:nvPr/>
        </p:nvSpPr>
        <p:spPr bwMode="auto">
          <a:xfrm>
            <a:off x="3824229" y="3768138"/>
            <a:ext cx="856238" cy="857711"/>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4" name="Rectangle 25"/>
          <p:cNvSpPr/>
          <p:nvPr/>
        </p:nvSpPr>
        <p:spPr>
          <a:xfrm>
            <a:off x="5162766" y="3546690"/>
            <a:ext cx="1916011" cy="1138773"/>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cap="all" dirty="0" smtClean="0">
                <a:latin typeface="Arial" panose="020B0604020202020204" pitchFamily="34" charset="0"/>
                <a:cs typeface="Arial" panose="020B0604020202020204" pitchFamily="34" charset="0"/>
              </a:rPr>
              <a:t>PRINCIPIOS DE </a:t>
            </a:r>
          </a:p>
          <a:p>
            <a:pPr algn="ctr"/>
            <a:r>
              <a:rPr lang="en-US" sz="2800" b="1" cap="all" dirty="0" smtClean="0">
                <a:latin typeface="Arial" panose="020B0604020202020204" pitchFamily="34" charset="0"/>
                <a:cs typeface="Arial" panose="020B0604020202020204" pitchFamily="34" charset="0"/>
              </a:rPr>
              <a:t>COBIT 5</a:t>
            </a:r>
            <a:endParaRPr lang="en-US" sz="2800" b="1" cap="all" dirty="0">
              <a:latin typeface="Arial" panose="020B0604020202020204" pitchFamily="34" charset="0"/>
              <a:cs typeface="Arial" panose="020B0604020202020204" pitchFamily="34" charset="0"/>
            </a:endParaRPr>
          </a:p>
        </p:txBody>
      </p:sp>
      <p:grpSp>
        <p:nvGrpSpPr>
          <p:cNvPr id="55" name="Group 32">
            <a:extLst>
              <a:ext uri="{FF2B5EF4-FFF2-40B4-BE49-F238E27FC236}">
                <a16:creationId xmlns:a16="http://schemas.microsoft.com/office/drawing/2014/main" xmlns="" xmlns:lc="http://schemas.openxmlformats.org/drawingml/2006/lockedCanvas" id="{CD452C9B-4408-46C4-80D9-B522C4FAE292}"/>
              </a:ext>
            </a:extLst>
          </p:cNvPr>
          <p:cNvGrpSpPr/>
          <p:nvPr/>
        </p:nvGrpSpPr>
        <p:grpSpPr>
          <a:xfrm rot="7361578" flipV="1">
            <a:off x="4080124" y="1665575"/>
            <a:ext cx="301286" cy="1053324"/>
            <a:chOff x="-1143000" y="-560388"/>
            <a:chExt cx="406401" cy="1420813"/>
          </a:xfrm>
          <a:solidFill>
            <a:schemeClr val="accent6"/>
          </a:solidFill>
        </p:grpSpPr>
        <p:sp>
          <p:nvSpPr>
            <p:cNvPr id="66" name="Freeform 20">
              <a:extLst>
                <a:ext uri="{FF2B5EF4-FFF2-40B4-BE49-F238E27FC236}">
                  <a16:creationId xmlns:a16="http://schemas.microsoft.com/office/drawing/2014/main" xmlns="" xmlns:lc="http://schemas.openxmlformats.org/drawingml/2006/lockedCanvas" id="{3582C6B8-31D5-4B98-9234-B8BB272D7A61}"/>
                </a:ext>
              </a:extLst>
            </p:cNvPr>
            <p:cNvSpPr>
              <a:spLocks/>
            </p:cNvSpPr>
            <p:nvPr/>
          </p:nvSpPr>
          <p:spPr bwMode="auto">
            <a:xfrm>
              <a:off x="-1093787" y="-496888"/>
              <a:ext cx="357188" cy="1357313"/>
            </a:xfrm>
            <a:custGeom>
              <a:avLst/>
              <a:gdLst>
                <a:gd name="T0" fmla="*/ 66 w 166"/>
                <a:gd name="T1" fmla="*/ 0 h 633"/>
                <a:gd name="T2" fmla="*/ 40 w 166"/>
                <a:gd name="T3" fmla="*/ 41 h 633"/>
                <a:gd name="T4" fmla="*/ 22 w 166"/>
                <a:gd name="T5" fmla="*/ 91 h 633"/>
                <a:gd name="T6" fmla="*/ 13 w 166"/>
                <a:gd name="T7" fmla="*/ 133 h 633"/>
                <a:gd name="T8" fmla="*/ 0 w 166"/>
                <a:gd name="T9" fmla="*/ 255 h 633"/>
                <a:gd name="T10" fmla="*/ 5 w 166"/>
                <a:gd name="T11" fmla="*/ 334 h 633"/>
                <a:gd name="T12" fmla="*/ 5 w 166"/>
                <a:gd name="T13" fmla="*/ 339 h 633"/>
                <a:gd name="T14" fmla="*/ 7 w 166"/>
                <a:gd name="T15" fmla="*/ 353 h 633"/>
                <a:gd name="T16" fmla="*/ 11 w 166"/>
                <a:gd name="T17" fmla="*/ 375 h 633"/>
                <a:gd name="T18" fmla="*/ 16 w 166"/>
                <a:gd name="T19" fmla="*/ 401 h 633"/>
                <a:gd name="T20" fmla="*/ 24 w 166"/>
                <a:gd name="T21" fmla="*/ 430 h 633"/>
                <a:gd name="T22" fmla="*/ 34 w 166"/>
                <a:gd name="T23" fmla="*/ 459 h 633"/>
                <a:gd name="T24" fmla="*/ 46 w 166"/>
                <a:gd name="T25" fmla="*/ 487 h 633"/>
                <a:gd name="T26" fmla="*/ 58 w 166"/>
                <a:gd name="T27" fmla="*/ 511 h 633"/>
                <a:gd name="T28" fmla="*/ 90 w 166"/>
                <a:gd name="T29" fmla="*/ 565 h 633"/>
                <a:gd name="T30" fmla="*/ 108 w 166"/>
                <a:gd name="T31" fmla="*/ 588 h 633"/>
                <a:gd name="T32" fmla="*/ 126 w 166"/>
                <a:gd name="T33" fmla="*/ 605 h 633"/>
                <a:gd name="T34" fmla="*/ 135 w 166"/>
                <a:gd name="T35" fmla="*/ 612 h 633"/>
                <a:gd name="T36" fmla="*/ 145 w 166"/>
                <a:gd name="T37" fmla="*/ 619 h 633"/>
                <a:gd name="T38" fmla="*/ 166 w 166"/>
                <a:gd name="T39" fmla="*/ 633 h 633"/>
                <a:gd name="T40" fmla="*/ 153 w 166"/>
                <a:gd name="T41" fmla="*/ 611 h 633"/>
                <a:gd name="T42" fmla="*/ 147 w 166"/>
                <a:gd name="T43" fmla="*/ 602 h 633"/>
                <a:gd name="T44" fmla="*/ 141 w 166"/>
                <a:gd name="T45" fmla="*/ 592 h 633"/>
                <a:gd name="T46" fmla="*/ 128 w 166"/>
                <a:gd name="T47" fmla="*/ 572 h 633"/>
                <a:gd name="T48" fmla="*/ 112 w 166"/>
                <a:gd name="T49" fmla="*/ 550 h 633"/>
                <a:gd name="T50" fmla="*/ 82 w 166"/>
                <a:gd name="T51" fmla="*/ 499 h 633"/>
                <a:gd name="T52" fmla="*/ 43 w 166"/>
                <a:gd name="T53" fmla="*/ 394 h 633"/>
                <a:gd name="T54" fmla="*/ 37 w 166"/>
                <a:gd name="T55" fmla="*/ 370 h 633"/>
                <a:gd name="T56" fmla="*/ 34 w 166"/>
                <a:gd name="T57" fmla="*/ 349 h 633"/>
                <a:gd name="T58" fmla="*/ 32 w 166"/>
                <a:gd name="T59" fmla="*/ 336 h 633"/>
                <a:gd name="T60" fmla="*/ 31 w 166"/>
                <a:gd name="T61" fmla="*/ 331 h 633"/>
                <a:gd name="T62" fmla="*/ 27 w 166"/>
                <a:gd name="T63" fmla="*/ 256 h 633"/>
                <a:gd name="T64" fmla="*/ 40 w 166"/>
                <a:gd name="T65" fmla="*/ 138 h 633"/>
                <a:gd name="T66" fmla="*/ 48 w 166"/>
                <a:gd name="T67" fmla="*/ 97 h 633"/>
                <a:gd name="T68" fmla="*/ 59 w 166"/>
                <a:gd name="T69" fmla="*/ 47 h 633"/>
                <a:gd name="T70" fmla="*/ 66 w 166"/>
                <a:gd name="T7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633">
                  <a:moveTo>
                    <a:pt x="66" y="0"/>
                  </a:moveTo>
                  <a:cubicBezTo>
                    <a:pt x="55" y="14"/>
                    <a:pt x="47" y="27"/>
                    <a:pt x="40" y="41"/>
                  </a:cubicBezTo>
                  <a:cubicBezTo>
                    <a:pt x="33" y="55"/>
                    <a:pt x="27" y="71"/>
                    <a:pt x="22" y="91"/>
                  </a:cubicBezTo>
                  <a:cubicBezTo>
                    <a:pt x="21" y="98"/>
                    <a:pt x="18" y="109"/>
                    <a:pt x="13" y="133"/>
                  </a:cubicBezTo>
                  <a:cubicBezTo>
                    <a:pt x="7" y="162"/>
                    <a:pt x="1" y="212"/>
                    <a:pt x="0" y="255"/>
                  </a:cubicBezTo>
                  <a:cubicBezTo>
                    <a:pt x="0" y="299"/>
                    <a:pt x="5" y="334"/>
                    <a:pt x="5" y="334"/>
                  </a:cubicBezTo>
                  <a:cubicBezTo>
                    <a:pt x="5" y="334"/>
                    <a:pt x="5" y="336"/>
                    <a:pt x="5" y="339"/>
                  </a:cubicBezTo>
                  <a:cubicBezTo>
                    <a:pt x="6" y="343"/>
                    <a:pt x="6" y="347"/>
                    <a:pt x="7" y="353"/>
                  </a:cubicBezTo>
                  <a:cubicBezTo>
                    <a:pt x="8" y="360"/>
                    <a:pt x="9" y="367"/>
                    <a:pt x="11" y="375"/>
                  </a:cubicBezTo>
                  <a:cubicBezTo>
                    <a:pt x="12" y="383"/>
                    <a:pt x="14" y="392"/>
                    <a:pt x="16" y="401"/>
                  </a:cubicBezTo>
                  <a:cubicBezTo>
                    <a:pt x="19" y="410"/>
                    <a:pt x="22" y="420"/>
                    <a:pt x="24" y="430"/>
                  </a:cubicBezTo>
                  <a:cubicBezTo>
                    <a:pt x="28" y="439"/>
                    <a:pt x="31" y="449"/>
                    <a:pt x="34" y="459"/>
                  </a:cubicBezTo>
                  <a:cubicBezTo>
                    <a:pt x="38" y="469"/>
                    <a:pt x="42" y="478"/>
                    <a:pt x="46" y="487"/>
                  </a:cubicBezTo>
                  <a:cubicBezTo>
                    <a:pt x="50" y="496"/>
                    <a:pt x="54" y="504"/>
                    <a:pt x="58" y="511"/>
                  </a:cubicBezTo>
                  <a:cubicBezTo>
                    <a:pt x="73" y="540"/>
                    <a:pt x="85" y="556"/>
                    <a:pt x="90" y="565"/>
                  </a:cubicBezTo>
                  <a:cubicBezTo>
                    <a:pt x="97" y="574"/>
                    <a:pt x="103" y="581"/>
                    <a:pt x="108" y="588"/>
                  </a:cubicBezTo>
                  <a:cubicBezTo>
                    <a:pt x="114" y="594"/>
                    <a:pt x="120" y="600"/>
                    <a:pt x="126" y="605"/>
                  </a:cubicBezTo>
                  <a:cubicBezTo>
                    <a:pt x="129" y="607"/>
                    <a:pt x="132" y="610"/>
                    <a:pt x="135" y="612"/>
                  </a:cubicBezTo>
                  <a:cubicBezTo>
                    <a:pt x="138" y="615"/>
                    <a:pt x="142" y="617"/>
                    <a:pt x="145" y="619"/>
                  </a:cubicBezTo>
                  <a:cubicBezTo>
                    <a:pt x="151" y="624"/>
                    <a:pt x="158" y="628"/>
                    <a:pt x="166" y="633"/>
                  </a:cubicBezTo>
                  <a:cubicBezTo>
                    <a:pt x="161" y="625"/>
                    <a:pt x="157" y="618"/>
                    <a:pt x="153" y="611"/>
                  </a:cubicBezTo>
                  <a:cubicBezTo>
                    <a:pt x="151" y="608"/>
                    <a:pt x="149" y="605"/>
                    <a:pt x="147" y="602"/>
                  </a:cubicBezTo>
                  <a:cubicBezTo>
                    <a:pt x="145" y="598"/>
                    <a:pt x="143" y="595"/>
                    <a:pt x="141" y="592"/>
                  </a:cubicBezTo>
                  <a:cubicBezTo>
                    <a:pt x="137" y="585"/>
                    <a:pt x="132" y="579"/>
                    <a:pt x="128" y="572"/>
                  </a:cubicBezTo>
                  <a:cubicBezTo>
                    <a:pt x="123" y="565"/>
                    <a:pt x="118" y="558"/>
                    <a:pt x="112" y="550"/>
                  </a:cubicBezTo>
                  <a:cubicBezTo>
                    <a:pt x="107" y="541"/>
                    <a:pt x="96" y="526"/>
                    <a:pt x="82" y="499"/>
                  </a:cubicBezTo>
                  <a:cubicBezTo>
                    <a:pt x="67" y="471"/>
                    <a:pt x="51" y="430"/>
                    <a:pt x="43" y="394"/>
                  </a:cubicBezTo>
                  <a:cubicBezTo>
                    <a:pt x="41" y="386"/>
                    <a:pt x="39" y="377"/>
                    <a:pt x="37" y="370"/>
                  </a:cubicBezTo>
                  <a:cubicBezTo>
                    <a:pt x="36" y="362"/>
                    <a:pt x="35" y="355"/>
                    <a:pt x="34" y="349"/>
                  </a:cubicBezTo>
                  <a:cubicBezTo>
                    <a:pt x="33" y="344"/>
                    <a:pt x="32" y="339"/>
                    <a:pt x="32" y="336"/>
                  </a:cubicBezTo>
                  <a:cubicBezTo>
                    <a:pt x="31" y="333"/>
                    <a:pt x="31" y="331"/>
                    <a:pt x="31" y="331"/>
                  </a:cubicBezTo>
                  <a:cubicBezTo>
                    <a:pt x="31" y="331"/>
                    <a:pt x="27" y="297"/>
                    <a:pt x="27" y="256"/>
                  </a:cubicBezTo>
                  <a:cubicBezTo>
                    <a:pt x="28" y="214"/>
                    <a:pt x="34" y="166"/>
                    <a:pt x="40" y="138"/>
                  </a:cubicBezTo>
                  <a:cubicBezTo>
                    <a:pt x="44" y="115"/>
                    <a:pt x="47" y="104"/>
                    <a:pt x="48" y="97"/>
                  </a:cubicBezTo>
                  <a:cubicBezTo>
                    <a:pt x="53" y="78"/>
                    <a:pt x="56" y="62"/>
                    <a:pt x="59" y="47"/>
                  </a:cubicBezTo>
                  <a:cubicBezTo>
                    <a:pt x="61" y="32"/>
                    <a:pt x="63" y="18"/>
                    <a:pt x="6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67" name="Freeform 21">
              <a:extLst>
                <a:ext uri="{FF2B5EF4-FFF2-40B4-BE49-F238E27FC236}">
                  <a16:creationId xmlns:a16="http://schemas.microsoft.com/office/drawing/2014/main" xmlns="" xmlns:lc="http://schemas.openxmlformats.org/drawingml/2006/lockedCanvas" id="{F2EF9636-7491-487F-A194-413F526CE329}"/>
                </a:ext>
              </a:extLst>
            </p:cNvPr>
            <p:cNvSpPr>
              <a:spLocks/>
            </p:cNvSpPr>
            <p:nvPr/>
          </p:nvSpPr>
          <p:spPr bwMode="auto">
            <a:xfrm>
              <a:off x="-1143000" y="-560388"/>
              <a:ext cx="285750" cy="277813"/>
            </a:xfrm>
            <a:custGeom>
              <a:avLst/>
              <a:gdLst>
                <a:gd name="T0" fmla="*/ 0 w 133"/>
                <a:gd name="T1" fmla="*/ 103 h 129"/>
                <a:gd name="T2" fmla="*/ 32 w 133"/>
                <a:gd name="T3" fmla="*/ 86 h 129"/>
                <a:gd name="T4" fmla="*/ 67 w 133"/>
                <a:gd name="T5" fmla="*/ 49 h 129"/>
                <a:gd name="T6" fmla="*/ 87 w 133"/>
                <a:gd name="T7" fmla="*/ 32 h 129"/>
                <a:gd name="T8" fmla="*/ 88 w 133"/>
                <a:gd name="T9" fmla="*/ 31 h 129"/>
                <a:gd name="T10" fmla="*/ 88 w 133"/>
                <a:gd name="T11" fmla="*/ 31 h 129"/>
                <a:gd name="T12" fmla="*/ 88 w 133"/>
                <a:gd name="T13" fmla="*/ 31 h 129"/>
                <a:gd name="T14" fmla="*/ 88 w 133"/>
                <a:gd name="T15" fmla="*/ 31 h 129"/>
                <a:gd name="T16" fmla="*/ 93 w 133"/>
                <a:gd name="T17" fmla="*/ 49 h 129"/>
                <a:gd name="T18" fmla="*/ 104 w 133"/>
                <a:gd name="T19" fmla="*/ 98 h 129"/>
                <a:gd name="T20" fmla="*/ 123 w 133"/>
                <a:gd name="T21" fmla="*/ 129 h 129"/>
                <a:gd name="T22" fmla="*/ 130 w 133"/>
                <a:gd name="T23" fmla="*/ 93 h 129"/>
                <a:gd name="T24" fmla="*/ 119 w 133"/>
                <a:gd name="T25" fmla="*/ 42 h 129"/>
                <a:gd name="T26" fmla="*/ 115 w 133"/>
                <a:gd name="T27" fmla="*/ 27 h 129"/>
                <a:gd name="T28" fmla="*/ 114 w 133"/>
                <a:gd name="T29" fmla="*/ 23 h 129"/>
                <a:gd name="T30" fmla="*/ 112 w 133"/>
                <a:gd name="T31" fmla="*/ 18 h 129"/>
                <a:gd name="T32" fmla="*/ 110 w 133"/>
                <a:gd name="T33" fmla="*/ 13 h 129"/>
                <a:gd name="T34" fmla="*/ 107 w 133"/>
                <a:gd name="T35" fmla="*/ 8 h 129"/>
                <a:gd name="T36" fmla="*/ 101 w 133"/>
                <a:gd name="T37" fmla="*/ 2 h 129"/>
                <a:gd name="T38" fmla="*/ 100 w 133"/>
                <a:gd name="T39" fmla="*/ 2 h 129"/>
                <a:gd name="T40" fmla="*/ 100 w 133"/>
                <a:gd name="T41" fmla="*/ 1 h 129"/>
                <a:gd name="T42" fmla="*/ 99 w 133"/>
                <a:gd name="T43" fmla="*/ 1 h 129"/>
                <a:gd name="T44" fmla="*/ 99 w 133"/>
                <a:gd name="T45" fmla="*/ 1 h 129"/>
                <a:gd name="T46" fmla="*/ 99 w 133"/>
                <a:gd name="T47" fmla="*/ 2 h 129"/>
                <a:gd name="T48" fmla="*/ 99 w 133"/>
                <a:gd name="T49" fmla="*/ 2 h 129"/>
                <a:gd name="T50" fmla="*/ 99 w 133"/>
                <a:gd name="T51" fmla="*/ 2 h 129"/>
                <a:gd name="T52" fmla="*/ 97 w 133"/>
                <a:gd name="T53" fmla="*/ 1 h 129"/>
                <a:gd name="T54" fmla="*/ 95 w 133"/>
                <a:gd name="T55" fmla="*/ 0 h 129"/>
                <a:gd name="T56" fmla="*/ 89 w 133"/>
                <a:gd name="T57" fmla="*/ 0 h 129"/>
                <a:gd name="T58" fmla="*/ 88 w 133"/>
                <a:gd name="T59" fmla="*/ 1 h 129"/>
                <a:gd name="T60" fmla="*/ 83 w 133"/>
                <a:gd name="T61" fmla="*/ 2 h 129"/>
                <a:gd name="T62" fmla="*/ 77 w 133"/>
                <a:gd name="T63" fmla="*/ 6 h 129"/>
                <a:gd name="T64" fmla="*/ 70 w 133"/>
                <a:gd name="T65" fmla="*/ 10 h 129"/>
                <a:gd name="T66" fmla="*/ 48 w 133"/>
                <a:gd name="T67" fmla="*/ 30 h 129"/>
                <a:gd name="T68" fmla="*/ 12 w 133"/>
                <a:gd name="T69" fmla="*/ 68 h 129"/>
                <a:gd name="T70" fmla="*/ 0 w 133"/>
                <a:gd name="T71" fmla="*/ 10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29">
                  <a:moveTo>
                    <a:pt x="0" y="103"/>
                  </a:moveTo>
                  <a:cubicBezTo>
                    <a:pt x="14" y="99"/>
                    <a:pt x="23" y="96"/>
                    <a:pt x="32" y="86"/>
                  </a:cubicBezTo>
                  <a:cubicBezTo>
                    <a:pt x="37" y="81"/>
                    <a:pt x="53" y="64"/>
                    <a:pt x="67" y="49"/>
                  </a:cubicBezTo>
                  <a:cubicBezTo>
                    <a:pt x="74" y="42"/>
                    <a:pt x="82" y="36"/>
                    <a:pt x="87" y="32"/>
                  </a:cubicBezTo>
                  <a:cubicBezTo>
                    <a:pt x="88" y="30"/>
                    <a:pt x="88" y="31"/>
                    <a:pt x="88" y="31"/>
                  </a:cubicBezTo>
                  <a:cubicBezTo>
                    <a:pt x="88" y="31"/>
                    <a:pt x="88" y="31"/>
                    <a:pt x="88" y="31"/>
                  </a:cubicBezTo>
                  <a:cubicBezTo>
                    <a:pt x="88" y="31"/>
                    <a:pt x="88" y="31"/>
                    <a:pt x="88" y="31"/>
                  </a:cubicBezTo>
                  <a:cubicBezTo>
                    <a:pt x="88" y="31"/>
                    <a:pt x="88" y="31"/>
                    <a:pt x="88" y="31"/>
                  </a:cubicBezTo>
                  <a:cubicBezTo>
                    <a:pt x="87" y="27"/>
                    <a:pt x="91" y="39"/>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grpSp>
      <p:grpSp>
        <p:nvGrpSpPr>
          <p:cNvPr id="56" name="Group 35">
            <a:extLst>
              <a:ext uri="{FF2B5EF4-FFF2-40B4-BE49-F238E27FC236}">
                <a16:creationId xmlns:a16="http://schemas.microsoft.com/office/drawing/2014/main" xmlns="" xmlns:lc="http://schemas.openxmlformats.org/drawingml/2006/lockedCanvas" id="{FD760327-B94B-4B11-BFDA-E5C9FA9E9F30}"/>
              </a:ext>
            </a:extLst>
          </p:cNvPr>
          <p:cNvGrpSpPr/>
          <p:nvPr/>
        </p:nvGrpSpPr>
        <p:grpSpPr>
          <a:xfrm rot="14238422" flipH="1" flipV="1">
            <a:off x="8013624" y="1826102"/>
            <a:ext cx="301286" cy="1053324"/>
            <a:chOff x="-1143000" y="-560388"/>
            <a:chExt cx="406401" cy="1420813"/>
          </a:xfrm>
          <a:solidFill>
            <a:schemeClr val="accent2"/>
          </a:solidFill>
        </p:grpSpPr>
        <p:sp>
          <p:nvSpPr>
            <p:cNvPr id="64" name="Freeform 20">
              <a:extLst>
                <a:ext uri="{FF2B5EF4-FFF2-40B4-BE49-F238E27FC236}">
                  <a16:creationId xmlns:a16="http://schemas.microsoft.com/office/drawing/2014/main" xmlns="" xmlns:lc="http://schemas.openxmlformats.org/drawingml/2006/lockedCanvas" id="{5CC67E6A-7745-43E7-9794-7388F6D98D26}"/>
                </a:ext>
              </a:extLst>
            </p:cNvPr>
            <p:cNvSpPr>
              <a:spLocks/>
            </p:cNvSpPr>
            <p:nvPr/>
          </p:nvSpPr>
          <p:spPr bwMode="auto">
            <a:xfrm>
              <a:off x="-1093787" y="-496888"/>
              <a:ext cx="357188" cy="1357313"/>
            </a:xfrm>
            <a:custGeom>
              <a:avLst/>
              <a:gdLst>
                <a:gd name="T0" fmla="*/ 66 w 166"/>
                <a:gd name="T1" fmla="*/ 0 h 633"/>
                <a:gd name="T2" fmla="*/ 40 w 166"/>
                <a:gd name="T3" fmla="*/ 41 h 633"/>
                <a:gd name="T4" fmla="*/ 22 w 166"/>
                <a:gd name="T5" fmla="*/ 91 h 633"/>
                <a:gd name="T6" fmla="*/ 13 w 166"/>
                <a:gd name="T7" fmla="*/ 133 h 633"/>
                <a:gd name="T8" fmla="*/ 0 w 166"/>
                <a:gd name="T9" fmla="*/ 255 h 633"/>
                <a:gd name="T10" fmla="*/ 5 w 166"/>
                <a:gd name="T11" fmla="*/ 334 h 633"/>
                <a:gd name="T12" fmla="*/ 5 w 166"/>
                <a:gd name="T13" fmla="*/ 339 h 633"/>
                <a:gd name="T14" fmla="*/ 7 w 166"/>
                <a:gd name="T15" fmla="*/ 353 h 633"/>
                <a:gd name="T16" fmla="*/ 11 w 166"/>
                <a:gd name="T17" fmla="*/ 375 h 633"/>
                <a:gd name="T18" fmla="*/ 16 w 166"/>
                <a:gd name="T19" fmla="*/ 401 h 633"/>
                <a:gd name="T20" fmla="*/ 24 w 166"/>
                <a:gd name="T21" fmla="*/ 430 h 633"/>
                <a:gd name="T22" fmla="*/ 34 w 166"/>
                <a:gd name="T23" fmla="*/ 459 h 633"/>
                <a:gd name="T24" fmla="*/ 46 w 166"/>
                <a:gd name="T25" fmla="*/ 487 h 633"/>
                <a:gd name="T26" fmla="*/ 58 w 166"/>
                <a:gd name="T27" fmla="*/ 511 h 633"/>
                <a:gd name="T28" fmla="*/ 90 w 166"/>
                <a:gd name="T29" fmla="*/ 565 h 633"/>
                <a:gd name="T30" fmla="*/ 108 w 166"/>
                <a:gd name="T31" fmla="*/ 588 h 633"/>
                <a:gd name="T32" fmla="*/ 126 w 166"/>
                <a:gd name="T33" fmla="*/ 605 h 633"/>
                <a:gd name="T34" fmla="*/ 135 w 166"/>
                <a:gd name="T35" fmla="*/ 612 h 633"/>
                <a:gd name="T36" fmla="*/ 145 w 166"/>
                <a:gd name="T37" fmla="*/ 619 h 633"/>
                <a:gd name="T38" fmla="*/ 166 w 166"/>
                <a:gd name="T39" fmla="*/ 633 h 633"/>
                <a:gd name="T40" fmla="*/ 153 w 166"/>
                <a:gd name="T41" fmla="*/ 611 h 633"/>
                <a:gd name="T42" fmla="*/ 147 w 166"/>
                <a:gd name="T43" fmla="*/ 602 h 633"/>
                <a:gd name="T44" fmla="*/ 141 w 166"/>
                <a:gd name="T45" fmla="*/ 592 h 633"/>
                <a:gd name="T46" fmla="*/ 128 w 166"/>
                <a:gd name="T47" fmla="*/ 572 h 633"/>
                <a:gd name="T48" fmla="*/ 112 w 166"/>
                <a:gd name="T49" fmla="*/ 550 h 633"/>
                <a:gd name="T50" fmla="*/ 82 w 166"/>
                <a:gd name="T51" fmla="*/ 499 h 633"/>
                <a:gd name="T52" fmla="*/ 43 w 166"/>
                <a:gd name="T53" fmla="*/ 394 h 633"/>
                <a:gd name="T54" fmla="*/ 37 w 166"/>
                <a:gd name="T55" fmla="*/ 370 h 633"/>
                <a:gd name="T56" fmla="*/ 34 w 166"/>
                <a:gd name="T57" fmla="*/ 349 h 633"/>
                <a:gd name="T58" fmla="*/ 32 w 166"/>
                <a:gd name="T59" fmla="*/ 336 h 633"/>
                <a:gd name="T60" fmla="*/ 31 w 166"/>
                <a:gd name="T61" fmla="*/ 331 h 633"/>
                <a:gd name="T62" fmla="*/ 27 w 166"/>
                <a:gd name="T63" fmla="*/ 256 h 633"/>
                <a:gd name="T64" fmla="*/ 40 w 166"/>
                <a:gd name="T65" fmla="*/ 138 h 633"/>
                <a:gd name="T66" fmla="*/ 48 w 166"/>
                <a:gd name="T67" fmla="*/ 97 h 633"/>
                <a:gd name="T68" fmla="*/ 59 w 166"/>
                <a:gd name="T69" fmla="*/ 47 h 633"/>
                <a:gd name="T70" fmla="*/ 66 w 166"/>
                <a:gd name="T7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633">
                  <a:moveTo>
                    <a:pt x="66" y="0"/>
                  </a:moveTo>
                  <a:cubicBezTo>
                    <a:pt x="55" y="14"/>
                    <a:pt x="47" y="27"/>
                    <a:pt x="40" y="41"/>
                  </a:cubicBezTo>
                  <a:cubicBezTo>
                    <a:pt x="33" y="55"/>
                    <a:pt x="27" y="71"/>
                    <a:pt x="22" y="91"/>
                  </a:cubicBezTo>
                  <a:cubicBezTo>
                    <a:pt x="21" y="98"/>
                    <a:pt x="18" y="109"/>
                    <a:pt x="13" y="133"/>
                  </a:cubicBezTo>
                  <a:cubicBezTo>
                    <a:pt x="7" y="162"/>
                    <a:pt x="1" y="212"/>
                    <a:pt x="0" y="255"/>
                  </a:cubicBezTo>
                  <a:cubicBezTo>
                    <a:pt x="0" y="299"/>
                    <a:pt x="5" y="334"/>
                    <a:pt x="5" y="334"/>
                  </a:cubicBezTo>
                  <a:cubicBezTo>
                    <a:pt x="5" y="334"/>
                    <a:pt x="5" y="336"/>
                    <a:pt x="5" y="339"/>
                  </a:cubicBezTo>
                  <a:cubicBezTo>
                    <a:pt x="6" y="343"/>
                    <a:pt x="6" y="347"/>
                    <a:pt x="7" y="353"/>
                  </a:cubicBezTo>
                  <a:cubicBezTo>
                    <a:pt x="8" y="360"/>
                    <a:pt x="9" y="367"/>
                    <a:pt x="11" y="375"/>
                  </a:cubicBezTo>
                  <a:cubicBezTo>
                    <a:pt x="12" y="383"/>
                    <a:pt x="14" y="392"/>
                    <a:pt x="16" y="401"/>
                  </a:cubicBezTo>
                  <a:cubicBezTo>
                    <a:pt x="19" y="410"/>
                    <a:pt x="22" y="420"/>
                    <a:pt x="24" y="430"/>
                  </a:cubicBezTo>
                  <a:cubicBezTo>
                    <a:pt x="28" y="439"/>
                    <a:pt x="31" y="449"/>
                    <a:pt x="34" y="459"/>
                  </a:cubicBezTo>
                  <a:cubicBezTo>
                    <a:pt x="38" y="469"/>
                    <a:pt x="42" y="478"/>
                    <a:pt x="46" y="487"/>
                  </a:cubicBezTo>
                  <a:cubicBezTo>
                    <a:pt x="50" y="496"/>
                    <a:pt x="54" y="504"/>
                    <a:pt x="58" y="511"/>
                  </a:cubicBezTo>
                  <a:cubicBezTo>
                    <a:pt x="73" y="540"/>
                    <a:pt x="85" y="556"/>
                    <a:pt x="90" y="565"/>
                  </a:cubicBezTo>
                  <a:cubicBezTo>
                    <a:pt x="97" y="574"/>
                    <a:pt x="103" y="581"/>
                    <a:pt x="108" y="588"/>
                  </a:cubicBezTo>
                  <a:cubicBezTo>
                    <a:pt x="114" y="594"/>
                    <a:pt x="120" y="600"/>
                    <a:pt x="126" y="605"/>
                  </a:cubicBezTo>
                  <a:cubicBezTo>
                    <a:pt x="129" y="607"/>
                    <a:pt x="132" y="610"/>
                    <a:pt x="135" y="612"/>
                  </a:cubicBezTo>
                  <a:cubicBezTo>
                    <a:pt x="138" y="615"/>
                    <a:pt x="142" y="617"/>
                    <a:pt x="145" y="619"/>
                  </a:cubicBezTo>
                  <a:cubicBezTo>
                    <a:pt x="151" y="624"/>
                    <a:pt x="158" y="628"/>
                    <a:pt x="166" y="633"/>
                  </a:cubicBezTo>
                  <a:cubicBezTo>
                    <a:pt x="161" y="625"/>
                    <a:pt x="157" y="618"/>
                    <a:pt x="153" y="611"/>
                  </a:cubicBezTo>
                  <a:cubicBezTo>
                    <a:pt x="151" y="608"/>
                    <a:pt x="149" y="605"/>
                    <a:pt x="147" y="602"/>
                  </a:cubicBezTo>
                  <a:cubicBezTo>
                    <a:pt x="145" y="598"/>
                    <a:pt x="143" y="595"/>
                    <a:pt x="141" y="592"/>
                  </a:cubicBezTo>
                  <a:cubicBezTo>
                    <a:pt x="137" y="585"/>
                    <a:pt x="132" y="579"/>
                    <a:pt x="128" y="572"/>
                  </a:cubicBezTo>
                  <a:cubicBezTo>
                    <a:pt x="123" y="565"/>
                    <a:pt x="118" y="558"/>
                    <a:pt x="112" y="550"/>
                  </a:cubicBezTo>
                  <a:cubicBezTo>
                    <a:pt x="107" y="541"/>
                    <a:pt x="96" y="526"/>
                    <a:pt x="82" y="499"/>
                  </a:cubicBezTo>
                  <a:cubicBezTo>
                    <a:pt x="67" y="471"/>
                    <a:pt x="51" y="430"/>
                    <a:pt x="43" y="394"/>
                  </a:cubicBezTo>
                  <a:cubicBezTo>
                    <a:pt x="41" y="386"/>
                    <a:pt x="39" y="377"/>
                    <a:pt x="37" y="370"/>
                  </a:cubicBezTo>
                  <a:cubicBezTo>
                    <a:pt x="36" y="362"/>
                    <a:pt x="35" y="355"/>
                    <a:pt x="34" y="349"/>
                  </a:cubicBezTo>
                  <a:cubicBezTo>
                    <a:pt x="33" y="344"/>
                    <a:pt x="32" y="339"/>
                    <a:pt x="32" y="336"/>
                  </a:cubicBezTo>
                  <a:cubicBezTo>
                    <a:pt x="31" y="333"/>
                    <a:pt x="31" y="331"/>
                    <a:pt x="31" y="331"/>
                  </a:cubicBezTo>
                  <a:cubicBezTo>
                    <a:pt x="31" y="331"/>
                    <a:pt x="27" y="297"/>
                    <a:pt x="27" y="256"/>
                  </a:cubicBezTo>
                  <a:cubicBezTo>
                    <a:pt x="28" y="214"/>
                    <a:pt x="34" y="166"/>
                    <a:pt x="40" y="138"/>
                  </a:cubicBezTo>
                  <a:cubicBezTo>
                    <a:pt x="44" y="115"/>
                    <a:pt x="47" y="104"/>
                    <a:pt x="48" y="97"/>
                  </a:cubicBezTo>
                  <a:cubicBezTo>
                    <a:pt x="53" y="78"/>
                    <a:pt x="56" y="62"/>
                    <a:pt x="59" y="47"/>
                  </a:cubicBezTo>
                  <a:cubicBezTo>
                    <a:pt x="61" y="32"/>
                    <a:pt x="63" y="18"/>
                    <a:pt x="6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65" name="Freeform 21">
              <a:extLst>
                <a:ext uri="{FF2B5EF4-FFF2-40B4-BE49-F238E27FC236}">
                  <a16:creationId xmlns:a16="http://schemas.microsoft.com/office/drawing/2014/main" xmlns="" xmlns:lc="http://schemas.openxmlformats.org/drawingml/2006/lockedCanvas" id="{21DA12A0-294E-479D-BEEC-BFB1140D8E20}"/>
                </a:ext>
              </a:extLst>
            </p:cNvPr>
            <p:cNvSpPr>
              <a:spLocks/>
            </p:cNvSpPr>
            <p:nvPr/>
          </p:nvSpPr>
          <p:spPr bwMode="auto">
            <a:xfrm>
              <a:off x="-1143000" y="-560388"/>
              <a:ext cx="285750" cy="277813"/>
            </a:xfrm>
            <a:custGeom>
              <a:avLst/>
              <a:gdLst>
                <a:gd name="T0" fmla="*/ 0 w 133"/>
                <a:gd name="T1" fmla="*/ 103 h 129"/>
                <a:gd name="T2" fmla="*/ 32 w 133"/>
                <a:gd name="T3" fmla="*/ 86 h 129"/>
                <a:gd name="T4" fmla="*/ 67 w 133"/>
                <a:gd name="T5" fmla="*/ 49 h 129"/>
                <a:gd name="T6" fmla="*/ 87 w 133"/>
                <a:gd name="T7" fmla="*/ 32 h 129"/>
                <a:gd name="T8" fmla="*/ 88 w 133"/>
                <a:gd name="T9" fmla="*/ 31 h 129"/>
                <a:gd name="T10" fmla="*/ 88 w 133"/>
                <a:gd name="T11" fmla="*/ 31 h 129"/>
                <a:gd name="T12" fmla="*/ 88 w 133"/>
                <a:gd name="T13" fmla="*/ 31 h 129"/>
                <a:gd name="T14" fmla="*/ 88 w 133"/>
                <a:gd name="T15" fmla="*/ 31 h 129"/>
                <a:gd name="T16" fmla="*/ 93 w 133"/>
                <a:gd name="T17" fmla="*/ 49 h 129"/>
                <a:gd name="T18" fmla="*/ 104 w 133"/>
                <a:gd name="T19" fmla="*/ 98 h 129"/>
                <a:gd name="T20" fmla="*/ 123 w 133"/>
                <a:gd name="T21" fmla="*/ 129 h 129"/>
                <a:gd name="T22" fmla="*/ 130 w 133"/>
                <a:gd name="T23" fmla="*/ 93 h 129"/>
                <a:gd name="T24" fmla="*/ 119 w 133"/>
                <a:gd name="T25" fmla="*/ 42 h 129"/>
                <a:gd name="T26" fmla="*/ 115 w 133"/>
                <a:gd name="T27" fmla="*/ 27 h 129"/>
                <a:gd name="T28" fmla="*/ 114 w 133"/>
                <a:gd name="T29" fmla="*/ 23 h 129"/>
                <a:gd name="T30" fmla="*/ 112 w 133"/>
                <a:gd name="T31" fmla="*/ 18 h 129"/>
                <a:gd name="T32" fmla="*/ 110 w 133"/>
                <a:gd name="T33" fmla="*/ 13 h 129"/>
                <a:gd name="T34" fmla="*/ 107 w 133"/>
                <a:gd name="T35" fmla="*/ 8 h 129"/>
                <a:gd name="T36" fmla="*/ 101 w 133"/>
                <a:gd name="T37" fmla="*/ 2 h 129"/>
                <a:gd name="T38" fmla="*/ 100 w 133"/>
                <a:gd name="T39" fmla="*/ 2 h 129"/>
                <a:gd name="T40" fmla="*/ 100 w 133"/>
                <a:gd name="T41" fmla="*/ 1 h 129"/>
                <a:gd name="T42" fmla="*/ 99 w 133"/>
                <a:gd name="T43" fmla="*/ 1 h 129"/>
                <a:gd name="T44" fmla="*/ 99 w 133"/>
                <a:gd name="T45" fmla="*/ 1 h 129"/>
                <a:gd name="T46" fmla="*/ 99 w 133"/>
                <a:gd name="T47" fmla="*/ 2 h 129"/>
                <a:gd name="T48" fmla="*/ 99 w 133"/>
                <a:gd name="T49" fmla="*/ 2 h 129"/>
                <a:gd name="T50" fmla="*/ 99 w 133"/>
                <a:gd name="T51" fmla="*/ 2 h 129"/>
                <a:gd name="T52" fmla="*/ 97 w 133"/>
                <a:gd name="T53" fmla="*/ 1 h 129"/>
                <a:gd name="T54" fmla="*/ 95 w 133"/>
                <a:gd name="T55" fmla="*/ 0 h 129"/>
                <a:gd name="T56" fmla="*/ 89 w 133"/>
                <a:gd name="T57" fmla="*/ 0 h 129"/>
                <a:gd name="T58" fmla="*/ 88 w 133"/>
                <a:gd name="T59" fmla="*/ 1 h 129"/>
                <a:gd name="T60" fmla="*/ 83 w 133"/>
                <a:gd name="T61" fmla="*/ 2 h 129"/>
                <a:gd name="T62" fmla="*/ 77 w 133"/>
                <a:gd name="T63" fmla="*/ 6 h 129"/>
                <a:gd name="T64" fmla="*/ 70 w 133"/>
                <a:gd name="T65" fmla="*/ 10 h 129"/>
                <a:gd name="T66" fmla="*/ 48 w 133"/>
                <a:gd name="T67" fmla="*/ 30 h 129"/>
                <a:gd name="T68" fmla="*/ 12 w 133"/>
                <a:gd name="T69" fmla="*/ 68 h 129"/>
                <a:gd name="T70" fmla="*/ 0 w 133"/>
                <a:gd name="T71" fmla="*/ 10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29">
                  <a:moveTo>
                    <a:pt x="0" y="103"/>
                  </a:moveTo>
                  <a:cubicBezTo>
                    <a:pt x="14" y="99"/>
                    <a:pt x="23" y="96"/>
                    <a:pt x="32" y="86"/>
                  </a:cubicBezTo>
                  <a:cubicBezTo>
                    <a:pt x="37" y="81"/>
                    <a:pt x="53" y="64"/>
                    <a:pt x="67" y="49"/>
                  </a:cubicBezTo>
                  <a:cubicBezTo>
                    <a:pt x="74" y="42"/>
                    <a:pt x="82" y="36"/>
                    <a:pt x="87" y="32"/>
                  </a:cubicBezTo>
                  <a:cubicBezTo>
                    <a:pt x="88" y="30"/>
                    <a:pt x="88" y="31"/>
                    <a:pt x="88" y="31"/>
                  </a:cubicBezTo>
                  <a:cubicBezTo>
                    <a:pt x="88" y="31"/>
                    <a:pt x="88" y="31"/>
                    <a:pt x="88" y="31"/>
                  </a:cubicBezTo>
                  <a:cubicBezTo>
                    <a:pt x="88" y="31"/>
                    <a:pt x="88" y="31"/>
                    <a:pt x="88" y="31"/>
                  </a:cubicBezTo>
                  <a:cubicBezTo>
                    <a:pt x="88" y="31"/>
                    <a:pt x="88" y="31"/>
                    <a:pt x="88" y="31"/>
                  </a:cubicBezTo>
                  <a:cubicBezTo>
                    <a:pt x="87" y="27"/>
                    <a:pt x="91" y="39"/>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grpSp>
      <p:grpSp>
        <p:nvGrpSpPr>
          <p:cNvPr id="57" name="Group 38">
            <a:extLst>
              <a:ext uri="{FF2B5EF4-FFF2-40B4-BE49-F238E27FC236}">
                <a16:creationId xmlns:a16="http://schemas.microsoft.com/office/drawing/2014/main" xmlns="" xmlns:lc="http://schemas.openxmlformats.org/drawingml/2006/lockedCanvas" id="{888E9339-631A-4473-AE98-604783BEB10D}"/>
              </a:ext>
            </a:extLst>
          </p:cNvPr>
          <p:cNvGrpSpPr/>
          <p:nvPr/>
        </p:nvGrpSpPr>
        <p:grpSpPr>
          <a:xfrm rot="7361578" flipH="1">
            <a:off x="8093324" y="5319836"/>
            <a:ext cx="301286" cy="1053324"/>
            <a:chOff x="-1143000" y="-560388"/>
            <a:chExt cx="406401" cy="1420813"/>
          </a:xfrm>
          <a:solidFill>
            <a:schemeClr val="accent3"/>
          </a:solidFill>
        </p:grpSpPr>
        <p:sp>
          <p:nvSpPr>
            <p:cNvPr id="62" name="Freeform 20">
              <a:extLst>
                <a:ext uri="{FF2B5EF4-FFF2-40B4-BE49-F238E27FC236}">
                  <a16:creationId xmlns:a16="http://schemas.microsoft.com/office/drawing/2014/main" xmlns="" xmlns:lc="http://schemas.openxmlformats.org/drawingml/2006/lockedCanvas" id="{B68E4776-598D-4040-801C-B332C2B514CE}"/>
                </a:ext>
              </a:extLst>
            </p:cNvPr>
            <p:cNvSpPr>
              <a:spLocks/>
            </p:cNvSpPr>
            <p:nvPr/>
          </p:nvSpPr>
          <p:spPr bwMode="auto">
            <a:xfrm>
              <a:off x="-1093787" y="-496888"/>
              <a:ext cx="357188" cy="1357313"/>
            </a:xfrm>
            <a:custGeom>
              <a:avLst/>
              <a:gdLst>
                <a:gd name="T0" fmla="*/ 66 w 166"/>
                <a:gd name="T1" fmla="*/ 0 h 633"/>
                <a:gd name="T2" fmla="*/ 40 w 166"/>
                <a:gd name="T3" fmla="*/ 41 h 633"/>
                <a:gd name="T4" fmla="*/ 22 w 166"/>
                <a:gd name="T5" fmla="*/ 91 h 633"/>
                <a:gd name="T6" fmla="*/ 13 w 166"/>
                <a:gd name="T7" fmla="*/ 133 h 633"/>
                <a:gd name="T8" fmla="*/ 0 w 166"/>
                <a:gd name="T9" fmla="*/ 255 h 633"/>
                <a:gd name="T10" fmla="*/ 5 w 166"/>
                <a:gd name="T11" fmla="*/ 334 h 633"/>
                <a:gd name="T12" fmla="*/ 5 w 166"/>
                <a:gd name="T13" fmla="*/ 339 h 633"/>
                <a:gd name="T14" fmla="*/ 7 w 166"/>
                <a:gd name="T15" fmla="*/ 353 h 633"/>
                <a:gd name="T16" fmla="*/ 11 w 166"/>
                <a:gd name="T17" fmla="*/ 375 h 633"/>
                <a:gd name="T18" fmla="*/ 16 w 166"/>
                <a:gd name="T19" fmla="*/ 401 h 633"/>
                <a:gd name="T20" fmla="*/ 24 w 166"/>
                <a:gd name="T21" fmla="*/ 430 h 633"/>
                <a:gd name="T22" fmla="*/ 34 w 166"/>
                <a:gd name="T23" fmla="*/ 459 h 633"/>
                <a:gd name="T24" fmla="*/ 46 w 166"/>
                <a:gd name="T25" fmla="*/ 487 h 633"/>
                <a:gd name="T26" fmla="*/ 58 w 166"/>
                <a:gd name="T27" fmla="*/ 511 h 633"/>
                <a:gd name="T28" fmla="*/ 90 w 166"/>
                <a:gd name="T29" fmla="*/ 565 h 633"/>
                <a:gd name="T30" fmla="*/ 108 w 166"/>
                <a:gd name="T31" fmla="*/ 588 h 633"/>
                <a:gd name="T32" fmla="*/ 126 w 166"/>
                <a:gd name="T33" fmla="*/ 605 h 633"/>
                <a:gd name="T34" fmla="*/ 135 w 166"/>
                <a:gd name="T35" fmla="*/ 612 h 633"/>
                <a:gd name="T36" fmla="*/ 145 w 166"/>
                <a:gd name="T37" fmla="*/ 619 h 633"/>
                <a:gd name="T38" fmla="*/ 166 w 166"/>
                <a:gd name="T39" fmla="*/ 633 h 633"/>
                <a:gd name="T40" fmla="*/ 153 w 166"/>
                <a:gd name="T41" fmla="*/ 611 h 633"/>
                <a:gd name="T42" fmla="*/ 147 w 166"/>
                <a:gd name="T43" fmla="*/ 602 h 633"/>
                <a:gd name="T44" fmla="*/ 141 w 166"/>
                <a:gd name="T45" fmla="*/ 592 h 633"/>
                <a:gd name="T46" fmla="*/ 128 w 166"/>
                <a:gd name="T47" fmla="*/ 572 h 633"/>
                <a:gd name="T48" fmla="*/ 112 w 166"/>
                <a:gd name="T49" fmla="*/ 550 h 633"/>
                <a:gd name="T50" fmla="*/ 82 w 166"/>
                <a:gd name="T51" fmla="*/ 499 h 633"/>
                <a:gd name="T52" fmla="*/ 43 w 166"/>
                <a:gd name="T53" fmla="*/ 394 h 633"/>
                <a:gd name="T54" fmla="*/ 37 w 166"/>
                <a:gd name="T55" fmla="*/ 370 h 633"/>
                <a:gd name="T56" fmla="*/ 34 w 166"/>
                <a:gd name="T57" fmla="*/ 349 h 633"/>
                <a:gd name="T58" fmla="*/ 32 w 166"/>
                <a:gd name="T59" fmla="*/ 336 h 633"/>
                <a:gd name="T60" fmla="*/ 31 w 166"/>
                <a:gd name="T61" fmla="*/ 331 h 633"/>
                <a:gd name="T62" fmla="*/ 27 w 166"/>
                <a:gd name="T63" fmla="*/ 256 h 633"/>
                <a:gd name="T64" fmla="*/ 40 w 166"/>
                <a:gd name="T65" fmla="*/ 138 h 633"/>
                <a:gd name="T66" fmla="*/ 48 w 166"/>
                <a:gd name="T67" fmla="*/ 97 h 633"/>
                <a:gd name="T68" fmla="*/ 59 w 166"/>
                <a:gd name="T69" fmla="*/ 47 h 633"/>
                <a:gd name="T70" fmla="*/ 66 w 166"/>
                <a:gd name="T7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633">
                  <a:moveTo>
                    <a:pt x="66" y="0"/>
                  </a:moveTo>
                  <a:cubicBezTo>
                    <a:pt x="55" y="14"/>
                    <a:pt x="47" y="27"/>
                    <a:pt x="40" y="41"/>
                  </a:cubicBezTo>
                  <a:cubicBezTo>
                    <a:pt x="33" y="55"/>
                    <a:pt x="27" y="71"/>
                    <a:pt x="22" y="91"/>
                  </a:cubicBezTo>
                  <a:cubicBezTo>
                    <a:pt x="21" y="98"/>
                    <a:pt x="18" y="109"/>
                    <a:pt x="13" y="133"/>
                  </a:cubicBezTo>
                  <a:cubicBezTo>
                    <a:pt x="7" y="162"/>
                    <a:pt x="1" y="212"/>
                    <a:pt x="0" y="255"/>
                  </a:cubicBezTo>
                  <a:cubicBezTo>
                    <a:pt x="0" y="299"/>
                    <a:pt x="5" y="334"/>
                    <a:pt x="5" y="334"/>
                  </a:cubicBezTo>
                  <a:cubicBezTo>
                    <a:pt x="5" y="334"/>
                    <a:pt x="5" y="336"/>
                    <a:pt x="5" y="339"/>
                  </a:cubicBezTo>
                  <a:cubicBezTo>
                    <a:pt x="6" y="343"/>
                    <a:pt x="6" y="347"/>
                    <a:pt x="7" y="353"/>
                  </a:cubicBezTo>
                  <a:cubicBezTo>
                    <a:pt x="8" y="360"/>
                    <a:pt x="9" y="367"/>
                    <a:pt x="11" y="375"/>
                  </a:cubicBezTo>
                  <a:cubicBezTo>
                    <a:pt x="12" y="383"/>
                    <a:pt x="14" y="392"/>
                    <a:pt x="16" y="401"/>
                  </a:cubicBezTo>
                  <a:cubicBezTo>
                    <a:pt x="19" y="410"/>
                    <a:pt x="22" y="420"/>
                    <a:pt x="24" y="430"/>
                  </a:cubicBezTo>
                  <a:cubicBezTo>
                    <a:pt x="28" y="439"/>
                    <a:pt x="31" y="449"/>
                    <a:pt x="34" y="459"/>
                  </a:cubicBezTo>
                  <a:cubicBezTo>
                    <a:pt x="38" y="469"/>
                    <a:pt x="42" y="478"/>
                    <a:pt x="46" y="487"/>
                  </a:cubicBezTo>
                  <a:cubicBezTo>
                    <a:pt x="50" y="496"/>
                    <a:pt x="54" y="504"/>
                    <a:pt x="58" y="511"/>
                  </a:cubicBezTo>
                  <a:cubicBezTo>
                    <a:pt x="73" y="540"/>
                    <a:pt x="85" y="556"/>
                    <a:pt x="90" y="565"/>
                  </a:cubicBezTo>
                  <a:cubicBezTo>
                    <a:pt x="97" y="574"/>
                    <a:pt x="103" y="581"/>
                    <a:pt x="108" y="588"/>
                  </a:cubicBezTo>
                  <a:cubicBezTo>
                    <a:pt x="114" y="594"/>
                    <a:pt x="120" y="600"/>
                    <a:pt x="126" y="605"/>
                  </a:cubicBezTo>
                  <a:cubicBezTo>
                    <a:pt x="129" y="607"/>
                    <a:pt x="132" y="610"/>
                    <a:pt x="135" y="612"/>
                  </a:cubicBezTo>
                  <a:cubicBezTo>
                    <a:pt x="138" y="615"/>
                    <a:pt x="142" y="617"/>
                    <a:pt x="145" y="619"/>
                  </a:cubicBezTo>
                  <a:cubicBezTo>
                    <a:pt x="151" y="624"/>
                    <a:pt x="158" y="628"/>
                    <a:pt x="166" y="633"/>
                  </a:cubicBezTo>
                  <a:cubicBezTo>
                    <a:pt x="161" y="625"/>
                    <a:pt x="157" y="618"/>
                    <a:pt x="153" y="611"/>
                  </a:cubicBezTo>
                  <a:cubicBezTo>
                    <a:pt x="151" y="608"/>
                    <a:pt x="149" y="605"/>
                    <a:pt x="147" y="602"/>
                  </a:cubicBezTo>
                  <a:cubicBezTo>
                    <a:pt x="145" y="598"/>
                    <a:pt x="143" y="595"/>
                    <a:pt x="141" y="592"/>
                  </a:cubicBezTo>
                  <a:cubicBezTo>
                    <a:pt x="137" y="585"/>
                    <a:pt x="132" y="579"/>
                    <a:pt x="128" y="572"/>
                  </a:cubicBezTo>
                  <a:cubicBezTo>
                    <a:pt x="123" y="565"/>
                    <a:pt x="118" y="558"/>
                    <a:pt x="112" y="550"/>
                  </a:cubicBezTo>
                  <a:cubicBezTo>
                    <a:pt x="107" y="541"/>
                    <a:pt x="96" y="526"/>
                    <a:pt x="82" y="499"/>
                  </a:cubicBezTo>
                  <a:cubicBezTo>
                    <a:pt x="67" y="471"/>
                    <a:pt x="51" y="430"/>
                    <a:pt x="43" y="394"/>
                  </a:cubicBezTo>
                  <a:cubicBezTo>
                    <a:pt x="41" y="386"/>
                    <a:pt x="39" y="377"/>
                    <a:pt x="37" y="370"/>
                  </a:cubicBezTo>
                  <a:cubicBezTo>
                    <a:pt x="36" y="362"/>
                    <a:pt x="35" y="355"/>
                    <a:pt x="34" y="349"/>
                  </a:cubicBezTo>
                  <a:cubicBezTo>
                    <a:pt x="33" y="344"/>
                    <a:pt x="32" y="339"/>
                    <a:pt x="32" y="336"/>
                  </a:cubicBezTo>
                  <a:cubicBezTo>
                    <a:pt x="31" y="333"/>
                    <a:pt x="31" y="331"/>
                    <a:pt x="31" y="331"/>
                  </a:cubicBezTo>
                  <a:cubicBezTo>
                    <a:pt x="31" y="331"/>
                    <a:pt x="27" y="297"/>
                    <a:pt x="27" y="256"/>
                  </a:cubicBezTo>
                  <a:cubicBezTo>
                    <a:pt x="28" y="214"/>
                    <a:pt x="34" y="166"/>
                    <a:pt x="40" y="138"/>
                  </a:cubicBezTo>
                  <a:cubicBezTo>
                    <a:pt x="44" y="115"/>
                    <a:pt x="47" y="104"/>
                    <a:pt x="48" y="97"/>
                  </a:cubicBezTo>
                  <a:cubicBezTo>
                    <a:pt x="53" y="78"/>
                    <a:pt x="56" y="62"/>
                    <a:pt x="59" y="47"/>
                  </a:cubicBezTo>
                  <a:cubicBezTo>
                    <a:pt x="61" y="32"/>
                    <a:pt x="63" y="18"/>
                    <a:pt x="6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63" name="Freeform 21">
              <a:extLst>
                <a:ext uri="{FF2B5EF4-FFF2-40B4-BE49-F238E27FC236}">
                  <a16:creationId xmlns:a16="http://schemas.microsoft.com/office/drawing/2014/main" xmlns="" xmlns:lc="http://schemas.openxmlformats.org/drawingml/2006/lockedCanvas" id="{4C6CA9D8-BFFD-45CF-A645-E8AE4E62FCD7}"/>
                </a:ext>
              </a:extLst>
            </p:cNvPr>
            <p:cNvSpPr>
              <a:spLocks/>
            </p:cNvSpPr>
            <p:nvPr/>
          </p:nvSpPr>
          <p:spPr bwMode="auto">
            <a:xfrm>
              <a:off x="-1143000" y="-560388"/>
              <a:ext cx="285750" cy="277813"/>
            </a:xfrm>
            <a:custGeom>
              <a:avLst/>
              <a:gdLst>
                <a:gd name="T0" fmla="*/ 0 w 133"/>
                <a:gd name="T1" fmla="*/ 103 h 129"/>
                <a:gd name="T2" fmla="*/ 32 w 133"/>
                <a:gd name="T3" fmla="*/ 86 h 129"/>
                <a:gd name="T4" fmla="*/ 67 w 133"/>
                <a:gd name="T5" fmla="*/ 49 h 129"/>
                <a:gd name="T6" fmla="*/ 87 w 133"/>
                <a:gd name="T7" fmla="*/ 32 h 129"/>
                <a:gd name="T8" fmla="*/ 88 w 133"/>
                <a:gd name="T9" fmla="*/ 31 h 129"/>
                <a:gd name="T10" fmla="*/ 88 w 133"/>
                <a:gd name="T11" fmla="*/ 31 h 129"/>
                <a:gd name="T12" fmla="*/ 88 w 133"/>
                <a:gd name="T13" fmla="*/ 31 h 129"/>
                <a:gd name="T14" fmla="*/ 88 w 133"/>
                <a:gd name="T15" fmla="*/ 31 h 129"/>
                <a:gd name="T16" fmla="*/ 93 w 133"/>
                <a:gd name="T17" fmla="*/ 49 h 129"/>
                <a:gd name="T18" fmla="*/ 104 w 133"/>
                <a:gd name="T19" fmla="*/ 98 h 129"/>
                <a:gd name="T20" fmla="*/ 123 w 133"/>
                <a:gd name="T21" fmla="*/ 129 h 129"/>
                <a:gd name="T22" fmla="*/ 130 w 133"/>
                <a:gd name="T23" fmla="*/ 93 h 129"/>
                <a:gd name="T24" fmla="*/ 119 w 133"/>
                <a:gd name="T25" fmla="*/ 42 h 129"/>
                <a:gd name="T26" fmla="*/ 115 w 133"/>
                <a:gd name="T27" fmla="*/ 27 h 129"/>
                <a:gd name="T28" fmla="*/ 114 w 133"/>
                <a:gd name="T29" fmla="*/ 23 h 129"/>
                <a:gd name="T30" fmla="*/ 112 w 133"/>
                <a:gd name="T31" fmla="*/ 18 h 129"/>
                <a:gd name="T32" fmla="*/ 110 w 133"/>
                <a:gd name="T33" fmla="*/ 13 h 129"/>
                <a:gd name="T34" fmla="*/ 107 w 133"/>
                <a:gd name="T35" fmla="*/ 8 h 129"/>
                <a:gd name="T36" fmla="*/ 101 w 133"/>
                <a:gd name="T37" fmla="*/ 2 h 129"/>
                <a:gd name="T38" fmla="*/ 100 w 133"/>
                <a:gd name="T39" fmla="*/ 2 h 129"/>
                <a:gd name="T40" fmla="*/ 100 w 133"/>
                <a:gd name="T41" fmla="*/ 1 h 129"/>
                <a:gd name="T42" fmla="*/ 99 w 133"/>
                <a:gd name="T43" fmla="*/ 1 h 129"/>
                <a:gd name="T44" fmla="*/ 99 w 133"/>
                <a:gd name="T45" fmla="*/ 1 h 129"/>
                <a:gd name="T46" fmla="*/ 99 w 133"/>
                <a:gd name="T47" fmla="*/ 2 h 129"/>
                <a:gd name="T48" fmla="*/ 99 w 133"/>
                <a:gd name="T49" fmla="*/ 2 h 129"/>
                <a:gd name="T50" fmla="*/ 99 w 133"/>
                <a:gd name="T51" fmla="*/ 2 h 129"/>
                <a:gd name="T52" fmla="*/ 97 w 133"/>
                <a:gd name="T53" fmla="*/ 1 h 129"/>
                <a:gd name="T54" fmla="*/ 95 w 133"/>
                <a:gd name="T55" fmla="*/ 0 h 129"/>
                <a:gd name="T56" fmla="*/ 89 w 133"/>
                <a:gd name="T57" fmla="*/ 0 h 129"/>
                <a:gd name="T58" fmla="*/ 88 w 133"/>
                <a:gd name="T59" fmla="*/ 1 h 129"/>
                <a:gd name="T60" fmla="*/ 83 w 133"/>
                <a:gd name="T61" fmla="*/ 2 h 129"/>
                <a:gd name="T62" fmla="*/ 77 w 133"/>
                <a:gd name="T63" fmla="*/ 6 h 129"/>
                <a:gd name="T64" fmla="*/ 70 w 133"/>
                <a:gd name="T65" fmla="*/ 10 h 129"/>
                <a:gd name="T66" fmla="*/ 48 w 133"/>
                <a:gd name="T67" fmla="*/ 30 h 129"/>
                <a:gd name="T68" fmla="*/ 12 w 133"/>
                <a:gd name="T69" fmla="*/ 68 h 129"/>
                <a:gd name="T70" fmla="*/ 0 w 133"/>
                <a:gd name="T71" fmla="*/ 10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29">
                  <a:moveTo>
                    <a:pt x="0" y="103"/>
                  </a:moveTo>
                  <a:cubicBezTo>
                    <a:pt x="14" y="99"/>
                    <a:pt x="23" y="96"/>
                    <a:pt x="32" y="86"/>
                  </a:cubicBezTo>
                  <a:cubicBezTo>
                    <a:pt x="37" y="81"/>
                    <a:pt x="53" y="64"/>
                    <a:pt x="67" y="49"/>
                  </a:cubicBezTo>
                  <a:cubicBezTo>
                    <a:pt x="74" y="42"/>
                    <a:pt x="82" y="36"/>
                    <a:pt x="87" y="32"/>
                  </a:cubicBezTo>
                  <a:cubicBezTo>
                    <a:pt x="88" y="30"/>
                    <a:pt x="88" y="31"/>
                    <a:pt x="88" y="31"/>
                  </a:cubicBezTo>
                  <a:cubicBezTo>
                    <a:pt x="88" y="31"/>
                    <a:pt x="88" y="31"/>
                    <a:pt x="88" y="31"/>
                  </a:cubicBezTo>
                  <a:cubicBezTo>
                    <a:pt x="88" y="31"/>
                    <a:pt x="88" y="31"/>
                    <a:pt x="88" y="31"/>
                  </a:cubicBezTo>
                  <a:cubicBezTo>
                    <a:pt x="88" y="31"/>
                    <a:pt x="88" y="31"/>
                    <a:pt x="88" y="31"/>
                  </a:cubicBezTo>
                  <a:cubicBezTo>
                    <a:pt x="87" y="27"/>
                    <a:pt x="91" y="39"/>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grpSp>
      <p:grpSp>
        <p:nvGrpSpPr>
          <p:cNvPr id="58" name="Group 41">
            <a:extLst>
              <a:ext uri="{FF2B5EF4-FFF2-40B4-BE49-F238E27FC236}">
                <a16:creationId xmlns:a16="http://schemas.microsoft.com/office/drawing/2014/main" xmlns="" xmlns:lc="http://schemas.openxmlformats.org/drawingml/2006/lockedCanvas" id="{B7192D05-91D4-473F-B553-3BBDB30DDF90}"/>
              </a:ext>
            </a:extLst>
          </p:cNvPr>
          <p:cNvGrpSpPr/>
          <p:nvPr/>
        </p:nvGrpSpPr>
        <p:grpSpPr>
          <a:xfrm rot="14238422">
            <a:off x="4468659" y="5746932"/>
            <a:ext cx="301286" cy="1053324"/>
            <a:chOff x="-1143000" y="-560388"/>
            <a:chExt cx="406401" cy="1420813"/>
          </a:xfrm>
          <a:solidFill>
            <a:schemeClr val="accent4"/>
          </a:solidFill>
        </p:grpSpPr>
        <p:sp>
          <p:nvSpPr>
            <p:cNvPr id="60" name="Freeform 20">
              <a:extLst>
                <a:ext uri="{FF2B5EF4-FFF2-40B4-BE49-F238E27FC236}">
                  <a16:creationId xmlns:a16="http://schemas.microsoft.com/office/drawing/2014/main" xmlns="" xmlns:lc="http://schemas.openxmlformats.org/drawingml/2006/lockedCanvas" id="{DCAC491B-EE65-463F-BA23-497B006637BD}"/>
                </a:ext>
              </a:extLst>
            </p:cNvPr>
            <p:cNvSpPr>
              <a:spLocks/>
            </p:cNvSpPr>
            <p:nvPr/>
          </p:nvSpPr>
          <p:spPr bwMode="auto">
            <a:xfrm>
              <a:off x="-1093787" y="-496888"/>
              <a:ext cx="357188" cy="1357313"/>
            </a:xfrm>
            <a:custGeom>
              <a:avLst/>
              <a:gdLst>
                <a:gd name="T0" fmla="*/ 66 w 166"/>
                <a:gd name="T1" fmla="*/ 0 h 633"/>
                <a:gd name="T2" fmla="*/ 40 w 166"/>
                <a:gd name="T3" fmla="*/ 41 h 633"/>
                <a:gd name="T4" fmla="*/ 22 w 166"/>
                <a:gd name="T5" fmla="*/ 91 h 633"/>
                <a:gd name="T6" fmla="*/ 13 w 166"/>
                <a:gd name="T7" fmla="*/ 133 h 633"/>
                <a:gd name="T8" fmla="*/ 0 w 166"/>
                <a:gd name="T9" fmla="*/ 255 h 633"/>
                <a:gd name="T10" fmla="*/ 5 w 166"/>
                <a:gd name="T11" fmla="*/ 334 h 633"/>
                <a:gd name="T12" fmla="*/ 5 w 166"/>
                <a:gd name="T13" fmla="*/ 339 h 633"/>
                <a:gd name="T14" fmla="*/ 7 w 166"/>
                <a:gd name="T15" fmla="*/ 353 h 633"/>
                <a:gd name="T16" fmla="*/ 11 w 166"/>
                <a:gd name="T17" fmla="*/ 375 h 633"/>
                <a:gd name="T18" fmla="*/ 16 w 166"/>
                <a:gd name="T19" fmla="*/ 401 h 633"/>
                <a:gd name="T20" fmla="*/ 24 w 166"/>
                <a:gd name="T21" fmla="*/ 430 h 633"/>
                <a:gd name="T22" fmla="*/ 34 w 166"/>
                <a:gd name="T23" fmla="*/ 459 h 633"/>
                <a:gd name="T24" fmla="*/ 46 w 166"/>
                <a:gd name="T25" fmla="*/ 487 h 633"/>
                <a:gd name="T26" fmla="*/ 58 w 166"/>
                <a:gd name="T27" fmla="*/ 511 h 633"/>
                <a:gd name="T28" fmla="*/ 90 w 166"/>
                <a:gd name="T29" fmla="*/ 565 h 633"/>
                <a:gd name="T30" fmla="*/ 108 w 166"/>
                <a:gd name="T31" fmla="*/ 588 h 633"/>
                <a:gd name="T32" fmla="*/ 126 w 166"/>
                <a:gd name="T33" fmla="*/ 605 h 633"/>
                <a:gd name="T34" fmla="*/ 135 w 166"/>
                <a:gd name="T35" fmla="*/ 612 h 633"/>
                <a:gd name="T36" fmla="*/ 145 w 166"/>
                <a:gd name="T37" fmla="*/ 619 h 633"/>
                <a:gd name="T38" fmla="*/ 166 w 166"/>
                <a:gd name="T39" fmla="*/ 633 h 633"/>
                <a:gd name="T40" fmla="*/ 153 w 166"/>
                <a:gd name="T41" fmla="*/ 611 h 633"/>
                <a:gd name="T42" fmla="*/ 147 w 166"/>
                <a:gd name="T43" fmla="*/ 602 h 633"/>
                <a:gd name="T44" fmla="*/ 141 w 166"/>
                <a:gd name="T45" fmla="*/ 592 h 633"/>
                <a:gd name="T46" fmla="*/ 128 w 166"/>
                <a:gd name="T47" fmla="*/ 572 h 633"/>
                <a:gd name="T48" fmla="*/ 112 w 166"/>
                <a:gd name="T49" fmla="*/ 550 h 633"/>
                <a:gd name="T50" fmla="*/ 82 w 166"/>
                <a:gd name="T51" fmla="*/ 499 h 633"/>
                <a:gd name="T52" fmla="*/ 43 w 166"/>
                <a:gd name="T53" fmla="*/ 394 h 633"/>
                <a:gd name="T54" fmla="*/ 37 w 166"/>
                <a:gd name="T55" fmla="*/ 370 h 633"/>
                <a:gd name="T56" fmla="*/ 34 w 166"/>
                <a:gd name="T57" fmla="*/ 349 h 633"/>
                <a:gd name="T58" fmla="*/ 32 w 166"/>
                <a:gd name="T59" fmla="*/ 336 h 633"/>
                <a:gd name="T60" fmla="*/ 31 w 166"/>
                <a:gd name="T61" fmla="*/ 331 h 633"/>
                <a:gd name="T62" fmla="*/ 27 w 166"/>
                <a:gd name="T63" fmla="*/ 256 h 633"/>
                <a:gd name="T64" fmla="*/ 40 w 166"/>
                <a:gd name="T65" fmla="*/ 138 h 633"/>
                <a:gd name="T66" fmla="*/ 48 w 166"/>
                <a:gd name="T67" fmla="*/ 97 h 633"/>
                <a:gd name="T68" fmla="*/ 59 w 166"/>
                <a:gd name="T69" fmla="*/ 47 h 633"/>
                <a:gd name="T70" fmla="*/ 66 w 166"/>
                <a:gd name="T7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633">
                  <a:moveTo>
                    <a:pt x="66" y="0"/>
                  </a:moveTo>
                  <a:cubicBezTo>
                    <a:pt x="55" y="14"/>
                    <a:pt x="47" y="27"/>
                    <a:pt x="40" y="41"/>
                  </a:cubicBezTo>
                  <a:cubicBezTo>
                    <a:pt x="33" y="55"/>
                    <a:pt x="27" y="71"/>
                    <a:pt x="22" y="91"/>
                  </a:cubicBezTo>
                  <a:cubicBezTo>
                    <a:pt x="21" y="98"/>
                    <a:pt x="18" y="109"/>
                    <a:pt x="13" y="133"/>
                  </a:cubicBezTo>
                  <a:cubicBezTo>
                    <a:pt x="7" y="162"/>
                    <a:pt x="1" y="212"/>
                    <a:pt x="0" y="255"/>
                  </a:cubicBezTo>
                  <a:cubicBezTo>
                    <a:pt x="0" y="299"/>
                    <a:pt x="5" y="334"/>
                    <a:pt x="5" y="334"/>
                  </a:cubicBezTo>
                  <a:cubicBezTo>
                    <a:pt x="5" y="334"/>
                    <a:pt x="5" y="336"/>
                    <a:pt x="5" y="339"/>
                  </a:cubicBezTo>
                  <a:cubicBezTo>
                    <a:pt x="6" y="343"/>
                    <a:pt x="6" y="347"/>
                    <a:pt x="7" y="353"/>
                  </a:cubicBezTo>
                  <a:cubicBezTo>
                    <a:pt x="8" y="360"/>
                    <a:pt x="9" y="367"/>
                    <a:pt x="11" y="375"/>
                  </a:cubicBezTo>
                  <a:cubicBezTo>
                    <a:pt x="12" y="383"/>
                    <a:pt x="14" y="392"/>
                    <a:pt x="16" y="401"/>
                  </a:cubicBezTo>
                  <a:cubicBezTo>
                    <a:pt x="19" y="410"/>
                    <a:pt x="22" y="420"/>
                    <a:pt x="24" y="430"/>
                  </a:cubicBezTo>
                  <a:cubicBezTo>
                    <a:pt x="28" y="439"/>
                    <a:pt x="31" y="449"/>
                    <a:pt x="34" y="459"/>
                  </a:cubicBezTo>
                  <a:cubicBezTo>
                    <a:pt x="38" y="469"/>
                    <a:pt x="42" y="478"/>
                    <a:pt x="46" y="487"/>
                  </a:cubicBezTo>
                  <a:cubicBezTo>
                    <a:pt x="50" y="496"/>
                    <a:pt x="54" y="504"/>
                    <a:pt x="58" y="511"/>
                  </a:cubicBezTo>
                  <a:cubicBezTo>
                    <a:pt x="73" y="540"/>
                    <a:pt x="85" y="556"/>
                    <a:pt x="90" y="565"/>
                  </a:cubicBezTo>
                  <a:cubicBezTo>
                    <a:pt x="97" y="574"/>
                    <a:pt x="103" y="581"/>
                    <a:pt x="108" y="588"/>
                  </a:cubicBezTo>
                  <a:cubicBezTo>
                    <a:pt x="114" y="594"/>
                    <a:pt x="120" y="600"/>
                    <a:pt x="126" y="605"/>
                  </a:cubicBezTo>
                  <a:cubicBezTo>
                    <a:pt x="129" y="607"/>
                    <a:pt x="132" y="610"/>
                    <a:pt x="135" y="612"/>
                  </a:cubicBezTo>
                  <a:cubicBezTo>
                    <a:pt x="138" y="615"/>
                    <a:pt x="142" y="617"/>
                    <a:pt x="145" y="619"/>
                  </a:cubicBezTo>
                  <a:cubicBezTo>
                    <a:pt x="151" y="624"/>
                    <a:pt x="158" y="628"/>
                    <a:pt x="166" y="633"/>
                  </a:cubicBezTo>
                  <a:cubicBezTo>
                    <a:pt x="161" y="625"/>
                    <a:pt x="157" y="618"/>
                    <a:pt x="153" y="611"/>
                  </a:cubicBezTo>
                  <a:cubicBezTo>
                    <a:pt x="151" y="608"/>
                    <a:pt x="149" y="605"/>
                    <a:pt x="147" y="602"/>
                  </a:cubicBezTo>
                  <a:cubicBezTo>
                    <a:pt x="145" y="598"/>
                    <a:pt x="143" y="595"/>
                    <a:pt x="141" y="592"/>
                  </a:cubicBezTo>
                  <a:cubicBezTo>
                    <a:pt x="137" y="585"/>
                    <a:pt x="132" y="579"/>
                    <a:pt x="128" y="572"/>
                  </a:cubicBezTo>
                  <a:cubicBezTo>
                    <a:pt x="123" y="565"/>
                    <a:pt x="118" y="558"/>
                    <a:pt x="112" y="550"/>
                  </a:cubicBezTo>
                  <a:cubicBezTo>
                    <a:pt x="107" y="541"/>
                    <a:pt x="96" y="526"/>
                    <a:pt x="82" y="499"/>
                  </a:cubicBezTo>
                  <a:cubicBezTo>
                    <a:pt x="67" y="471"/>
                    <a:pt x="51" y="430"/>
                    <a:pt x="43" y="394"/>
                  </a:cubicBezTo>
                  <a:cubicBezTo>
                    <a:pt x="41" y="386"/>
                    <a:pt x="39" y="377"/>
                    <a:pt x="37" y="370"/>
                  </a:cubicBezTo>
                  <a:cubicBezTo>
                    <a:pt x="36" y="362"/>
                    <a:pt x="35" y="355"/>
                    <a:pt x="34" y="349"/>
                  </a:cubicBezTo>
                  <a:cubicBezTo>
                    <a:pt x="33" y="344"/>
                    <a:pt x="32" y="339"/>
                    <a:pt x="32" y="336"/>
                  </a:cubicBezTo>
                  <a:cubicBezTo>
                    <a:pt x="31" y="333"/>
                    <a:pt x="31" y="331"/>
                    <a:pt x="31" y="331"/>
                  </a:cubicBezTo>
                  <a:cubicBezTo>
                    <a:pt x="31" y="331"/>
                    <a:pt x="27" y="297"/>
                    <a:pt x="27" y="256"/>
                  </a:cubicBezTo>
                  <a:cubicBezTo>
                    <a:pt x="28" y="214"/>
                    <a:pt x="34" y="166"/>
                    <a:pt x="40" y="138"/>
                  </a:cubicBezTo>
                  <a:cubicBezTo>
                    <a:pt x="44" y="115"/>
                    <a:pt x="47" y="104"/>
                    <a:pt x="48" y="97"/>
                  </a:cubicBezTo>
                  <a:cubicBezTo>
                    <a:pt x="53" y="78"/>
                    <a:pt x="56" y="62"/>
                    <a:pt x="59" y="47"/>
                  </a:cubicBezTo>
                  <a:cubicBezTo>
                    <a:pt x="61" y="32"/>
                    <a:pt x="63" y="18"/>
                    <a:pt x="6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61" name="Freeform 21">
              <a:extLst>
                <a:ext uri="{FF2B5EF4-FFF2-40B4-BE49-F238E27FC236}">
                  <a16:creationId xmlns:a16="http://schemas.microsoft.com/office/drawing/2014/main" xmlns="" xmlns:lc="http://schemas.openxmlformats.org/drawingml/2006/lockedCanvas" id="{D257E879-8A69-4CE0-9E1B-CA4956F608E0}"/>
                </a:ext>
              </a:extLst>
            </p:cNvPr>
            <p:cNvSpPr>
              <a:spLocks/>
            </p:cNvSpPr>
            <p:nvPr/>
          </p:nvSpPr>
          <p:spPr bwMode="auto">
            <a:xfrm>
              <a:off x="-1143000" y="-560388"/>
              <a:ext cx="285750" cy="277813"/>
            </a:xfrm>
            <a:custGeom>
              <a:avLst/>
              <a:gdLst>
                <a:gd name="T0" fmla="*/ 0 w 133"/>
                <a:gd name="T1" fmla="*/ 103 h 129"/>
                <a:gd name="T2" fmla="*/ 32 w 133"/>
                <a:gd name="T3" fmla="*/ 86 h 129"/>
                <a:gd name="T4" fmla="*/ 67 w 133"/>
                <a:gd name="T5" fmla="*/ 49 h 129"/>
                <a:gd name="T6" fmla="*/ 87 w 133"/>
                <a:gd name="T7" fmla="*/ 32 h 129"/>
                <a:gd name="T8" fmla="*/ 88 w 133"/>
                <a:gd name="T9" fmla="*/ 31 h 129"/>
                <a:gd name="T10" fmla="*/ 88 w 133"/>
                <a:gd name="T11" fmla="*/ 31 h 129"/>
                <a:gd name="T12" fmla="*/ 88 w 133"/>
                <a:gd name="T13" fmla="*/ 31 h 129"/>
                <a:gd name="T14" fmla="*/ 88 w 133"/>
                <a:gd name="T15" fmla="*/ 31 h 129"/>
                <a:gd name="T16" fmla="*/ 93 w 133"/>
                <a:gd name="T17" fmla="*/ 49 h 129"/>
                <a:gd name="T18" fmla="*/ 104 w 133"/>
                <a:gd name="T19" fmla="*/ 98 h 129"/>
                <a:gd name="T20" fmla="*/ 123 w 133"/>
                <a:gd name="T21" fmla="*/ 129 h 129"/>
                <a:gd name="T22" fmla="*/ 130 w 133"/>
                <a:gd name="T23" fmla="*/ 93 h 129"/>
                <a:gd name="T24" fmla="*/ 119 w 133"/>
                <a:gd name="T25" fmla="*/ 42 h 129"/>
                <a:gd name="T26" fmla="*/ 115 w 133"/>
                <a:gd name="T27" fmla="*/ 27 h 129"/>
                <a:gd name="T28" fmla="*/ 114 w 133"/>
                <a:gd name="T29" fmla="*/ 23 h 129"/>
                <a:gd name="T30" fmla="*/ 112 w 133"/>
                <a:gd name="T31" fmla="*/ 18 h 129"/>
                <a:gd name="T32" fmla="*/ 110 w 133"/>
                <a:gd name="T33" fmla="*/ 13 h 129"/>
                <a:gd name="T34" fmla="*/ 107 w 133"/>
                <a:gd name="T35" fmla="*/ 8 h 129"/>
                <a:gd name="T36" fmla="*/ 101 w 133"/>
                <a:gd name="T37" fmla="*/ 2 h 129"/>
                <a:gd name="T38" fmla="*/ 100 w 133"/>
                <a:gd name="T39" fmla="*/ 2 h 129"/>
                <a:gd name="T40" fmla="*/ 100 w 133"/>
                <a:gd name="T41" fmla="*/ 1 h 129"/>
                <a:gd name="T42" fmla="*/ 99 w 133"/>
                <a:gd name="T43" fmla="*/ 1 h 129"/>
                <a:gd name="T44" fmla="*/ 99 w 133"/>
                <a:gd name="T45" fmla="*/ 1 h 129"/>
                <a:gd name="T46" fmla="*/ 99 w 133"/>
                <a:gd name="T47" fmla="*/ 2 h 129"/>
                <a:gd name="T48" fmla="*/ 99 w 133"/>
                <a:gd name="T49" fmla="*/ 2 h 129"/>
                <a:gd name="T50" fmla="*/ 99 w 133"/>
                <a:gd name="T51" fmla="*/ 2 h 129"/>
                <a:gd name="T52" fmla="*/ 97 w 133"/>
                <a:gd name="T53" fmla="*/ 1 h 129"/>
                <a:gd name="T54" fmla="*/ 95 w 133"/>
                <a:gd name="T55" fmla="*/ 0 h 129"/>
                <a:gd name="T56" fmla="*/ 89 w 133"/>
                <a:gd name="T57" fmla="*/ 0 h 129"/>
                <a:gd name="T58" fmla="*/ 88 w 133"/>
                <a:gd name="T59" fmla="*/ 1 h 129"/>
                <a:gd name="T60" fmla="*/ 83 w 133"/>
                <a:gd name="T61" fmla="*/ 2 h 129"/>
                <a:gd name="T62" fmla="*/ 77 w 133"/>
                <a:gd name="T63" fmla="*/ 6 h 129"/>
                <a:gd name="T64" fmla="*/ 70 w 133"/>
                <a:gd name="T65" fmla="*/ 10 h 129"/>
                <a:gd name="T66" fmla="*/ 48 w 133"/>
                <a:gd name="T67" fmla="*/ 30 h 129"/>
                <a:gd name="T68" fmla="*/ 12 w 133"/>
                <a:gd name="T69" fmla="*/ 68 h 129"/>
                <a:gd name="T70" fmla="*/ 0 w 133"/>
                <a:gd name="T71" fmla="*/ 10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29">
                  <a:moveTo>
                    <a:pt x="0" y="103"/>
                  </a:moveTo>
                  <a:cubicBezTo>
                    <a:pt x="14" y="99"/>
                    <a:pt x="23" y="96"/>
                    <a:pt x="32" y="86"/>
                  </a:cubicBezTo>
                  <a:cubicBezTo>
                    <a:pt x="37" y="81"/>
                    <a:pt x="53" y="64"/>
                    <a:pt x="67" y="49"/>
                  </a:cubicBezTo>
                  <a:cubicBezTo>
                    <a:pt x="74" y="42"/>
                    <a:pt x="82" y="36"/>
                    <a:pt x="87" y="32"/>
                  </a:cubicBezTo>
                  <a:cubicBezTo>
                    <a:pt x="88" y="30"/>
                    <a:pt x="88" y="31"/>
                    <a:pt x="88" y="31"/>
                  </a:cubicBezTo>
                  <a:cubicBezTo>
                    <a:pt x="88" y="31"/>
                    <a:pt x="88" y="31"/>
                    <a:pt x="88" y="31"/>
                  </a:cubicBezTo>
                  <a:cubicBezTo>
                    <a:pt x="88" y="31"/>
                    <a:pt x="88" y="31"/>
                    <a:pt x="88" y="31"/>
                  </a:cubicBezTo>
                  <a:cubicBezTo>
                    <a:pt x="88" y="31"/>
                    <a:pt x="88" y="31"/>
                    <a:pt x="88" y="31"/>
                  </a:cubicBezTo>
                  <a:cubicBezTo>
                    <a:pt x="87" y="27"/>
                    <a:pt x="91" y="39"/>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grpSp>
      <p:sp>
        <p:nvSpPr>
          <p:cNvPr id="59" name="Freeform 64">
            <a:extLst>
              <a:ext uri="{FF2B5EF4-FFF2-40B4-BE49-F238E27FC236}">
                <a16:creationId xmlns:a16="http://schemas.microsoft.com/office/drawing/2014/main" xmlns="" xmlns:lc="http://schemas.openxmlformats.org/drawingml/2006/lockedCanvas" id="{C6F2BD15-2F34-4325-8649-EAC151AF6A40}"/>
              </a:ext>
            </a:extLst>
          </p:cNvPr>
          <p:cNvSpPr>
            <a:spLocks noEditPoints="1"/>
          </p:cNvSpPr>
          <p:nvPr/>
        </p:nvSpPr>
        <p:spPr bwMode="auto">
          <a:xfrm rot="17100000">
            <a:off x="3368985" y="4399222"/>
            <a:ext cx="270666" cy="946274"/>
          </a:xfrm>
          <a:custGeom>
            <a:avLst/>
            <a:gdLst>
              <a:gd name="T0" fmla="*/ 87 w 189"/>
              <a:gd name="T1" fmla="*/ 32 h 662"/>
              <a:gd name="T2" fmla="*/ 63 w 189"/>
              <a:gd name="T3" fmla="*/ 70 h 662"/>
              <a:gd name="T4" fmla="*/ 36 w 189"/>
              <a:gd name="T5" fmla="*/ 162 h 662"/>
              <a:gd name="T6" fmla="*/ 28 w 189"/>
              <a:gd name="T7" fmla="*/ 363 h 662"/>
              <a:gd name="T8" fmla="*/ 30 w 189"/>
              <a:gd name="T9" fmla="*/ 382 h 662"/>
              <a:gd name="T10" fmla="*/ 39 w 189"/>
              <a:gd name="T11" fmla="*/ 430 h 662"/>
              <a:gd name="T12" fmla="*/ 57 w 189"/>
              <a:gd name="T13" fmla="*/ 488 h 662"/>
              <a:gd name="T14" fmla="*/ 81 w 189"/>
              <a:gd name="T15" fmla="*/ 540 h 662"/>
              <a:gd name="T16" fmla="*/ 131 w 189"/>
              <a:gd name="T17" fmla="*/ 617 h 662"/>
              <a:gd name="T18" fmla="*/ 158 w 189"/>
              <a:gd name="T19" fmla="*/ 641 h 662"/>
              <a:gd name="T20" fmla="*/ 189 w 189"/>
              <a:gd name="T21" fmla="*/ 662 h 662"/>
              <a:gd name="T22" fmla="*/ 170 w 189"/>
              <a:gd name="T23" fmla="*/ 631 h 662"/>
              <a:gd name="T24" fmla="*/ 151 w 189"/>
              <a:gd name="T25" fmla="*/ 601 h 662"/>
              <a:gd name="T26" fmla="*/ 105 w 189"/>
              <a:gd name="T27" fmla="*/ 528 h 662"/>
              <a:gd name="T28" fmla="*/ 60 w 189"/>
              <a:gd name="T29" fmla="*/ 399 h 662"/>
              <a:gd name="T30" fmla="*/ 55 w 189"/>
              <a:gd name="T31" fmla="*/ 365 h 662"/>
              <a:gd name="T32" fmla="*/ 50 w 189"/>
              <a:gd name="T33" fmla="*/ 285 h 662"/>
              <a:gd name="T34" fmla="*/ 71 w 189"/>
              <a:gd name="T35" fmla="*/ 126 h 662"/>
              <a:gd name="T36" fmla="*/ 88 w 189"/>
              <a:gd name="T37" fmla="*/ 32 h 662"/>
              <a:gd name="T38" fmla="*/ 104 w 189"/>
              <a:gd name="T39" fmla="*/ 98 h 662"/>
              <a:gd name="T40" fmla="*/ 130 w 189"/>
              <a:gd name="T41" fmla="*/ 93 h 662"/>
              <a:gd name="T42" fmla="*/ 115 w 189"/>
              <a:gd name="T43" fmla="*/ 27 h 662"/>
              <a:gd name="T44" fmla="*/ 112 w 189"/>
              <a:gd name="T45" fmla="*/ 18 h 662"/>
              <a:gd name="T46" fmla="*/ 107 w 189"/>
              <a:gd name="T47" fmla="*/ 8 h 662"/>
              <a:gd name="T48" fmla="*/ 100 w 189"/>
              <a:gd name="T49" fmla="*/ 2 h 662"/>
              <a:gd name="T50" fmla="*/ 99 w 189"/>
              <a:gd name="T51" fmla="*/ 1 h 662"/>
              <a:gd name="T52" fmla="*/ 99 w 189"/>
              <a:gd name="T53" fmla="*/ 2 h 662"/>
              <a:gd name="T54" fmla="*/ 99 w 189"/>
              <a:gd name="T55" fmla="*/ 2 h 662"/>
              <a:gd name="T56" fmla="*/ 95 w 189"/>
              <a:gd name="T57" fmla="*/ 0 h 662"/>
              <a:gd name="T58" fmla="*/ 88 w 189"/>
              <a:gd name="T59" fmla="*/ 1 h 662"/>
              <a:gd name="T60" fmla="*/ 77 w 189"/>
              <a:gd name="T61" fmla="*/ 6 h 662"/>
              <a:gd name="T62" fmla="*/ 48 w 189"/>
              <a:gd name="T63" fmla="*/ 30 h 662"/>
              <a:gd name="T64" fmla="*/ 0 w 189"/>
              <a:gd name="T65" fmla="*/ 103 h 662"/>
              <a:gd name="T66" fmla="*/ 67 w 189"/>
              <a:gd name="T67" fmla="*/ 49 h 662"/>
              <a:gd name="T68" fmla="*/ 88 w 189"/>
              <a:gd name="T69" fmla="*/ 3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662">
                <a:moveTo>
                  <a:pt x="67" y="49"/>
                </a:moveTo>
                <a:cubicBezTo>
                  <a:pt x="74" y="42"/>
                  <a:pt x="82" y="36"/>
                  <a:pt x="87" y="32"/>
                </a:cubicBezTo>
                <a:cubicBezTo>
                  <a:pt x="87" y="31"/>
                  <a:pt x="87" y="31"/>
                  <a:pt x="87" y="31"/>
                </a:cubicBezTo>
                <a:cubicBezTo>
                  <a:pt x="77" y="45"/>
                  <a:pt x="70" y="57"/>
                  <a:pt x="63" y="70"/>
                </a:cubicBezTo>
                <a:cubicBezTo>
                  <a:pt x="56" y="84"/>
                  <a:pt x="50" y="100"/>
                  <a:pt x="45" y="120"/>
                </a:cubicBezTo>
                <a:cubicBezTo>
                  <a:pt x="44" y="127"/>
                  <a:pt x="41" y="138"/>
                  <a:pt x="36" y="162"/>
                </a:cubicBezTo>
                <a:cubicBezTo>
                  <a:pt x="30" y="191"/>
                  <a:pt x="24" y="241"/>
                  <a:pt x="23" y="284"/>
                </a:cubicBezTo>
                <a:cubicBezTo>
                  <a:pt x="23" y="328"/>
                  <a:pt x="28" y="363"/>
                  <a:pt x="28" y="363"/>
                </a:cubicBezTo>
                <a:cubicBezTo>
                  <a:pt x="28" y="363"/>
                  <a:pt x="28" y="365"/>
                  <a:pt x="28" y="368"/>
                </a:cubicBezTo>
                <a:cubicBezTo>
                  <a:pt x="29" y="372"/>
                  <a:pt x="29" y="376"/>
                  <a:pt x="30" y="382"/>
                </a:cubicBezTo>
                <a:cubicBezTo>
                  <a:pt x="31" y="389"/>
                  <a:pt x="32" y="396"/>
                  <a:pt x="34" y="404"/>
                </a:cubicBezTo>
                <a:cubicBezTo>
                  <a:pt x="35" y="412"/>
                  <a:pt x="37" y="421"/>
                  <a:pt x="39" y="430"/>
                </a:cubicBezTo>
                <a:cubicBezTo>
                  <a:pt x="42" y="439"/>
                  <a:pt x="45" y="449"/>
                  <a:pt x="47" y="459"/>
                </a:cubicBezTo>
                <a:cubicBezTo>
                  <a:pt x="51" y="468"/>
                  <a:pt x="54" y="478"/>
                  <a:pt x="57" y="488"/>
                </a:cubicBezTo>
                <a:cubicBezTo>
                  <a:pt x="61" y="498"/>
                  <a:pt x="65" y="507"/>
                  <a:pt x="69" y="516"/>
                </a:cubicBezTo>
                <a:cubicBezTo>
                  <a:pt x="73" y="525"/>
                  <a:pt x="77" y="533"/>
                  <a:pt x="81" y="540"/>
                </a:cubicBezTo>
                <a:cubicBezTo>
                  <a:pt x="96" y="569"/>
                  <a:pt x="108" y="585"/>
                  <a:pt x="113" y="594"/>
                </a:cubicBezTo>
                <a:cubicBezTo>
                  <a:pt x="120" y="603"/>
                  <a:pt x="126" y="610"/>
                  <a:pt x="131" y="617"/>
                </a:cubicBezTo>
                <a:cubicBezTo>
                  <a:pt x="137" y="623"/>
                  <a:pt x="143" y="629"/>
                  <a:pt x="149" y="634"/>
                </a:cubicBezTo>
                <a:cubicBezTo>
                  <a:pt x="152" y="636"/>
                  <a:pt x="155" y="639"/>
                  <a:pt x="158" y="641"/>
                </a:cubicBezTo>
                <a:cubicBezTo>
                  <a:pt x="161" y="644"/>
                  <a:pt x="165" y="646"/>
                  <a:pt x="168" y="648"/>
                </a:cubicBezTo>
                <a:cubicBezTo>
                  <a:pt x="174" y="653"/>
                  <a:pt x="181" y="657"/>
                  <a:pt x="189" y="662"/>
                </a:cubicBezTo>
                <a:cubicBezTo>
                  <a:pt x="184" y="654"/>
                  <a:pt x="180" y="647"/>
                  <a:pt x="176" y="640"/>
                </a:cubicBezTo>
                <a:cubicBezTo>
                  <a:pt x="174" y="637"/>
                  <a:pt x="172" y="634"/>
                  <a:pt x="170" y="631"/>
                </a:cubicBezTo>
                <a:cubicBezTo>
                  <a:pt x="168" y="627"/>
                  <a:pt x="166" y="624"/>
                  <a:pt x="164" y="621"/>
                </a:cubicBezTo>
                <a:cubicBezTo>
                  <a:pt x="160" y="614"/>
                  <a:pt x="155" y="608"/>
                  <a:pt x="151" y="601"/>
                </a:cubicBezTo>
                <a:cubicBezTo>
                  <a:pt x="146" y="594"/>
                  <a:pt x="141" y="587"/>
                  <a:pt x="135" y="579"/>
                </a:cubicBezTo>
                <a:cubicBezTo>
                  <a:pt x="130" y="570"/>
                  <a:pt x="119" y="555"/>
                  <a:pt x="105" y="528"/>
                </a:cubicBezTo>
                <a:cubicBezTo>
                  <a:pt x="90" y="500"/>
                  <a:pt x="74" y="459"/>
                  <a:pt x="66" y="423"/>
                </a:cubicBezTo>
                <a:cubicBezTo>
                  <a:pt x="64" y="415"/>
                  <a:pt x="62" y="406"/>
                  <a:pt x="60" y="399"/>
                </a:cubicBezTo>
                <a:cubicBezTo>
                  <a:pt x="59" y="391"/>
                  <a:pt x="58" y="384"/>
                  <a:pt x="57" y="378"/>
                </a:cubicBezTo>
                <a:cubicBezTo>
                  <a:pt x="56" y="373"/>
                  <a:pt x="55" y="368"/>
                  <a:pt x="55" y="365"/>
                </a:cubicBezTo>
                <a:cubicBezTo>
                  <a:pt x="54" y="362"/>
                  <a:pt x="54" y="360"/>
                  <a:pt x="54" y="360"/>
                </a:cubicBezTo>
                <a:cubicBezTo>
                  <a:pt x="54" y="360"/>
                  <a:pt x="50" y="326"/>
                  <a:pt x="50" y="285"/>
                </a:cubicBezTo>
                <a:cubicBezTo>
                  <a:pt x="51" y="243"/>
                  <a:pt x="57" y="195"/>
                  <a:pt x="63" y="167"/>
                </a:cubicBezTo>
                <a:cubicBezTo>
                  <a:pt x="67" y="144"/>
                  <a:pt x="70" y="133"/>
                  <a:pt x="71" y="126"/>
                </a:cubicBezTo>
                <a:cubicBezTo>
                  <a:pt x="76" y="107"/>
                  <a:pt x="79" y="91"/>
                  <a:pt x="82" y="76"/>
                </a:cubicBezTo>
                <a:cubicBezTo>
                  <a:pt x="84" y="62"/>
                  <a:pt x="86" y="48"/>
                  <a:pt x="88" y="32"/>
                </a:cubicBezTo>
                <a:cubicBezTo>
                  <a:pt x="89" y="35"/>
                  <a:pt x="92" y="43"/>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ubicBezTo>
                  <a:pt x="14" y="99"/>
                  <a:pt x="23" y="96"/>
                  <a:pt x="32" y="86"/>
                </a:cubicBezTo>
                <a:cubicBezTo>
                  <a:pt x="37" y="81"/>
                  <a:pt x="53" y="64"/>
                  <a:pt x="67" y="49"/>
                </a:cubicBezTo>
                <a:close/>
                <a:moveTo>
                  <a:pt x="88" y="30"/>
                </a:moveTo>
                <a:cubicBezTo>
                  <a:pt x="88" y="30"/>
                  <a:pt x="88" y="30"/>
                  <a:pt x="88" y="30"/>
                </a:cubicBezTo>
                <a:cubicBezTo>
                  <a:pt x="88" y="30"/>
                  <a:pt x="88" y="30"/>
                  <a:pt x="88" y="30"/>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7" name="6 CuadroTexto"/>
          <p:cNvSpPr txBox="1"/>
          <p:nvPr/>
        </p:nvSpPr>
        <p:spPr>
          <a:xfrm>
            <a:off x="7030516" y="2280275"/>
            <a:ext cx="394157" cy="707886"/>
          </a:xfrm>
          <a:prstGeom prst="rect">
            <a:avLst/>
          </a:prstGeom>
          <a:noFill/>
        </p:spPr>
        <p:txBody>
          <a:bodyPr wrap="square" rtlCol="0">
            <a:spAutoFit/>
          </a:bodyPr>
          <a:lstStyle/>
          <a:p>
            <a:r>
              <a:rPr lang="es-EC" sz="40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1</a:t>
            </a:r>
            <a:endParaRPr lang="es-EC"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8" name="67 CuadroTexto"/>
          <p:cNvSpPr txBox="1"/>
          <p:nvPr/>
        </p:nvSpPr>
        <p:spPr>
          <a:xfrm>
            <a:off x="5086300" y="2057229"/>
            <a:ext cx="394157" cy="707886"/>
          </a:xfrm>
          <a:prstGeom prst="rect">
            <a:avLst/>
          </a:prstGeom>
          <a:noFill/>
        </p:spPr>
        <p:txBody>
          <a:bodyPr wrap="square" rtlCol="0">
            <a:spAutoFit/>
          </a:bodyPr>
          <a:lstStyle/>
          <a:p>
            <a:r>
              <a:rPr lang="es-EC"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a:t>
            </a:r>
            <a:endParaRPr lang="es-EC"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68 CuadroTexto"/>
          <p:cNvSpPr txBox="1"/>
          <p:nvPr/>
        </p:nvSpPr>
        <p:spPr>
          <a:xfrm>
            <a:off x="7605273" y="4518416"/>
            <a:ext cx="394157" cy="707886"/>
          </a:xfrm>
          <a:prstGeom prst="rect">
            <a:avLst/>
          </a:prstGeom>
          <a:noFill/>
        </p:spPr>
        <p:txBody>
          <a:bodyPr wrap="square" rtlCol="0">
            <a:spAutoFit/>
          </a:bodyPr>
          <a:lstStyle/>
          <a:p>
            <a:r>
              <a:rPr lang="es-EC" sz="40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2</a:t>
            </a:r>
            <a:endParaRPr lang="es-EC"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69 CuadroTexto"/>
          <p:cNvSpPr txBox="1"/>
          <p:nvPr/>
        </p:nvSpPr>
        <p:spPr>
          <a:xfrm>
            <a:off x="5518348" y="5583718"/>
            <a:ext cx="394157" cy="707886"/>
          </a:xfrm>
          <a:prstGeom prst="rect">
            <a:avLst/>
          </a:prstGeom>
          <a:noFill/>
        </p:spPr>
        <p:txBody>
          <a:bodyPr wrap="square" rtlCol="0">
            <a:spAutoFit/>
          </a:bodyPr>
          <a:lstStyle/>
          <a:p>
            <a:r>
              <a:rPr lang="es-EC" sz="40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3</a:t>
            </a:r>
            <a:endParaRPr lang="es-EC"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1" name="70 CuadroTexto"/>
          <p:cNvSpPr txBox="1"/>
          <p:nvPr/>
        </p:nvSpPr>
        <p:spPr>
          <a:xfrm>
            <a:off x="3934172" y="3843050"/>
            <a:ext cx="394157" cy="707886"/>
          </a:xfrm>
          <a:prstGeom prst="rect">
            <a:avLst/>
          </a:prstGeom>
          <a:noFill/>
        </p:spPr>
        <p:txBody>
          <a:bodyPr wrap="square" rtlCol="0">
            <a:spAutoFit/>
          </a:bodyPr>
          <a:lstStyle/>
          <a:p>
            <a:r>
              <a:rPr lang="es-EC" sz="40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4</a:t>
            </a:r>
            <a:endParaRPr lang="es-EC"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2" name="71 Imagen"/>
          <p:cNvPicPr>
            <a:picLocks noChangeAspect="1"/>
          </p:cNvPicPr>
          <p:nvPr/>
        </p:nvPicPr>
        <p:blipFill rotWithShape="1">
          <a:blip r:embed="rId3" cstate="print">
            <a:extLst>
              <a:ext uri="{28A0092B-C50C-407E-A947-70E740481C1C}">
                <a14:useLocalDpi xmlns:a14="http://schemas.microsoft.com/office/drawing/2010/main" val="0"/>
              </a:ext>
            </a:extLst>
          </a:blip>
          <a:srcRect l="14516" t="27177" r="12960" b="32423"/>
          <a:stretch/>
        </p:blipFill>
        <p:spPr>
          <a:xfrm>
            <a:off x="549796" y="878476"/>
            <a:ext cx="1741490" cy="606308"/>
          </a:xfrm>
          <a:prstGeom prst="rect">
            <a:avLst/>
          </a:prstGeom>
        </p:spPr>
      </p:pic>
      <p:sp>
        <p:nvSpPr>
          <p:cNvPr id="3" name="2 Rectángulo"/>
          <p:cNvSpPr/>
          <p:nvPr/>
        </p:nvSpPr>
        <p:spPr>
          <a:xfrm>
            <a:off x="6474697" y="6345684"/>
            <a:ext cx="5758194" cy="584775"/>
          </a:xfrm>
          <a:prstGeom prst="rect">
            <a:avLst/>
          </a:prstGeom>
        </p:spPr>
        <p:txBody>
          <a:bodyPr wrap="square">
            <a:spAutoFit/>
          </a:bodyPr>
          <a:lstStyle/>
          <a:p>
            <a:r>
              <a:rPr lang="es-EC" sz="1600" i="1" dirty="0">
                <a:solidFill>
                  <a:schemeClr val="tx2">
                    <a:lumMod val="50000"/>
                  </a:schemeClr>
                </a:solidFill>
              </a:rPr>
              <a:t> (</a:t>
            </a:r>
            <a:r>
              <a:rPr lang="es-EC" sz="1600" i="1" dirty="0" err="1">
                <a:solidFill>
                  <a:schemeClr val="tx2">
                    <a:lumMod val="50000"/>
                  </a:schemeClr>
                </a:solidFill>
              </a:rPr>
              <a:t>Isaca</a:t>
            </a:r>
            <a:r>
              <a:rPr lang="es-EC" sz="1600" i="1" dirty="0">
                <a:solidFill>
                  <a:schemeClr val="tx2">
                    <a:lumMod val="50000"/>
                  </a:schemeClr>
                </a:solidFill>
              </a:rPr>
              <a:t>, COBIT 5: Un Marco de Negocio para el Gobierno y la Gestión de las TI de la Empresa, 2012)</a:t>
            </a:r>
            <a:endParaRPr lang="es-EC" sz="1600" i="1" dirty="0">
              <a:solidFill>
                <a:schemeClr val="tx2">
                  <a:lumMod val="50000"/>
                </a:schemeClr>
              </a:solidFill>
            </a:endParaRPr>
          </a:p>
        </p:txBody>
      </p:sp>
    </p:spTree>
    <p:extLst>
      <p:ext uri="{BB962C8B-B14F-4D97-AF65-F5344CB8AC3E}">
        <p14:creationId xmlns:p14="http://schemas.microsoft.com/office/powerpoint/2010/main" val="947587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C81093-5A01-4616-8620-82DE65257B72}"/>
              </a:ext>
            </a:extLst>
          </p:cNvPr>
          <p:cNvSpPr>
            <a:spLocks noGrp="1"/>
          </p:cNvSpPr>
          <p:nvPr>
            <p:ph type="title"/>
          </p:nvPr>
        </p:nvSpPr>
        <p:spPr/>
        <p:txBody>
          <a:bodyPr/>
          <a:lstStyle/>
          <a:p>
            <a:r>
              <a:rPr lang="en-IN" dirty="0" smtClean="0"/>
              <a:t>Desarrollo </a:t>
            </a:r>
            <a:endParaRPr lang="en-IN" b="0" dirty="0"/>
          </a:p>
        </p:txBody>
      </p:sp>
      <p:pic>
        <p:nvPicPr>
          <p:cNvPr id="24" name="23 Imagen"/>
          <p:cNvPicPr>
            <a:picLocks noChangeAspect="1"/>
          </p:cNvPicPr>
          <p:nvPr/>
        </p:nvPicPr>
        <p:blipFill rotWithShape="1">
          <a:blip r:embed="rId3" cstate="print">
            <a:extLst>
              <a:ext uri="{28A0092B-C50C-407E-A947-70E740481C1C}">
                <a14:useLocalDpi xmlns:a14="http://schemas.microsoft.com/office/drawing/2010/main" val="0"/>
              </a:ext>
            </a:extLst>
          </a:blip>
          <a:srcRect l="14516" t="27177" r="12960" b="32423"/>
          <a:stretch/>
        </p:blipFill>
        <p:spPr>
          <a:xfrm>
            <a:off x="477788" y="1052736"/>
            <a:ext cx="2376264" cy="827308"/>
          </a:xfrm>
          <a:prstGeom prst="rect">
            <a:avLst/>
          </a:prstGeom>
        </p:spPr>
      </p:pic>
      <p:grpSp>
        <p:nvGrpSpPr>
          <p:cNvPr id="21" name="Group 67"/>
          <p:cNvGrpSpPr/>
          <p:nvPr/>
        </p:nvGrpSpPr>
        <p:grpSpPr>
          <a:xfrm>
            <a:off x="477788" y="2420888"/>
            <a:ext cx="10873208" cy="3528392"/>
            <a:chOff x="1179449" y="2893788"/>
            <a:chExt cx="5701859" cy="1582510"/>
          </a:xfrm>
        </p:grpSpPr>
        <p:sp>
          <p:nvSpPr>
            <p:cNvPr id="36" name="Freeform 8"/>
            <p:cNvSpPr>
              <a:spLocks/>
            </p:cNvSpPr>
            <p:nvPr/>
          </p:nvSpPr>
          <p:spPr bwMode="auto">
            <a:xfrm>
              <a:off x="1394591" y="3108609"/>
              <a:ext cx="1151980" cy="1151979"/>
            </a:xfrm>
            <a:custGeom>
              <a:avLst/>
              <a:gdLst>
                <a:gd name="T0" fmla="*/ 2456 w 2456"/>
                <a:gd name="T1" fmla="*/ 655 h 2456"/>
                <a:gd name="T2" fmla="*/ 2355 w 2456"/>
                <a:gd name="T3" fmla="*/ 678 h 2456"/>
                <a:gd name="T4" fmla="*/ 2233 w 2456"/>
                <a:gd name="T5" fmla="*/ 713 h 2456"/>
                <a:gd name="T6" fmla="*/ 2096 w 2456"/>
                <a:gd name="T7" fmla="*/ 761 h 2456"/>
                <a:gd name="T8" fmla="*/ 1945 w 2456"/>
                <a:gd name="T9" fmla="*/ 827 h 2456"/>
                <a:gd name="T10" fmla="*/ 1785 w 2456"/>
                <a:gd name="T11" fmla="*/ 912 h 2456"/>
                <a:gd name="T12" fmla="*/ 1617 w 2456"/>
                <a:gd name="T13" fmla="*/ 1017 h 2456"/>
                <a:gd name="T14" fmla="*/ 1446 w 2456"/>
                <a:gd name="T15" fmla="*/ 1146 h 2456"/>
                <a:gd name="T16" fmla="*/ 1274 w 2456"/>
                <a:gd name="T17" fmla="*/ 1302 h 2456"/>
                <a:gd name="T18" fmla="*/ 1116 w 2456"/>
                <a:gd name="T19" fmla="*/ 1473 h 2456"/>
                <a:gd name="T20" fmla="*/ 988 w 2456"/>
                <a:gd name="T21" fmla="*/ 1642 h 2456"/>
                <a:gd name="T22" fmla="*/ 884 w 2456"/>
                <a:gd name="T23" fmla="*/ 1806 h 2456"/>
                <a:gd name="T24" fmla="*/ 804 w 2456"/>
                <a:gd name="T25" fmla="*/ 1963 h 2456"/>
                <a:gd name="T26" fmla="*/ 744 w 2456"/>
                <a:gd name="T27" fmla="*/ 2110 h 2456"/>
                <a:gd name="T28" fmla="*/ 701 w 2456"/>
                <a:gd name="T29" fmla="*/ 2242 h 2456"/>
                <a:gd name="T30" fmla="*/ 672 w 2456"/>
                <a:gd name="T31" fmla="*/ 2359 h 2456"/>
                <a:gd name="T32" fmla="*/ 654 w 2456"/>
                <a:gd name="T33" fmla="*/ 2456 h 2456"/>
                <a:gd name="T34" fmla="*/ 46 w 2456"/>
                <a:gd name="T35" fmla="*/ 1793 h 2456"/>
                <a:gd name="T36" fmla="*/ 152 w 2456"/>
                <a:gd name="T37" fmla="*/ 1766 h 2456"/>
                <a:gd name="T38" fmla="*/ 275 w 2456"/>
                <a:gd name="T39" fmla="*/ 1727 h 2456"/>
                <a:gd name="T40" fmla="*/ 412 w 2456"/>
                <a:gd name="T41" fmla="*/ 1670 h 2456"/>
                <a:gd name="T42" fmla="*/ 560 w 2456"/>
                <a:gd name="T43" fmla="*/ 1596 h 2456"/>
                <a:gd name="T44" fmla="*/ 717 w 2456"/>
                <a:gd name="T45" fmla="*/ 1502 h 2456"/>
                <a:gd name="T46" fmla="*/ 881 w 2456"/>
                <a:gd name="T47" fmla="*/ 1385 h 2456"/>
                <a:gd name="T48" fmla="*/ 1050 w 2456"/>
                <a:gd name="T49" fmla="*/ 1243 h 2456"/>
                <a:gd name="T50" fmla="*/ 1218 w 2456"/>
                <a:gd name="T51" fmla="*/ 1078 h 2456"/>
                <a:gd name="T52" fmla="*/ 1362 w 2456"/>
                <a:gd name="T53" fmla="*/ 908 h 2456"/>
                <a:gd name="T54" fmla="*/ 1483 w 2456"/>
                <a:gd name="T55" fmla="*/ 741 h 2456"/>
                <a:gd name="T56" fmla="*/ 1582 w 2456"/>
                <a:gd name="T57" fmla="*/ 579 h 2456"/>
                <a:gd name="T58" fmla="*/ 1659 w 2456"/>
                <a:gd name="T59" fmla="*/ 427 h 2456"/>
                <a:gd name="T60" fmla="*/ 1717 w 2456"/>
                <a:gd name="T61" fmla="*/ 286 h 2456"/>
                <a:gd name="T62" fmla="*/ 1761 w 2456"/>
                <a:gd name="T63" fmla="*/ 159 h 2456"/>
                <a:gd name="T64" fmla="*/ 1791 w 2456"/>
                <a:gd name="T65" fmla="*/ 49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56" h="2456">
                  <a:moveTo>
                    <a:pt x="1801" y="0"/>
                  </a:moveTo>
                  <a:lnTo>
                    <a:pt x="2456" y="655"/>
                  </a:lnTo>
                  <a:lnTo>
                    <a:pt x="2408" y="665"/>
                  </a:lnTo>
                  <a:lnTo>
                    <a:pt x="2355" y="678"/>
                  </a:lnTo>
                  <a:lnTo>
                    <a:pt x="2296" y="694"/>
                  </a:lnTo>
                  <a:lnTo>
                    <a:pt x="2233" y="713"/>
                  </a:lnTo>
                  <a:lnTo>
                    <a:pt x="2167" y="735"/>
                  </a:lnTo>
                  <a:lnTo>
                    <a:pt x="2096" y="761"/>
                  </a:lnTo>
                  <a:lnTo>
                    <a:pt x="2022" y="792"/>
                  </a:lnTo>
                  <a:lnTo>
                    <a:pt x="1945" y="827"/>
                  </a:lnTo>
                  <a:lnTo>
                    <a:pt x="1866" y="867"/>
                  </a:lnTo>
                  <a:lnTo>
                    <a:pt x="1785" y="912"/>
                  </a:lnTo>
                  <a:lnTo>
                    <a:pt x="1701" y="961"/>
                  </a:lnTo>
                  <a:lnTo>
                    <a:pt x="1617" y="1017"/>
                  </a:lnTo>
                  <a:lnTo>
                    <a:pt x="1532" y="1079"/>
                  </a:lnTo>
                  <a:lnTo>
                    <a:pt x="1446" y="1146"/>
                  </a:lnTo>
                  <a:lnTo>
                    <a:pt x="1360" y="1221"/>
                  </a:lnTo>
                  <a:lnTo>
                    <a:pt x="1274" y="1302"/>
                  </a:lnTo>
                  <a:lnTo>
                    <a:pt x="1191" y="1388"/>
                  </a:lnTo>
                  <a:lnTo>
                    <a:pt x="1116" y="1473"/>
                  </a:lnTo>
                  <a:lnTo>
                    <a:pt x="1049" y="1558"/>
                  </a:lnTo>
                  <a:lnTo>
                    <a:pt x="988" y="1642"/>
                  </a:lnTo>
                  <a:lnTo>
                    <a:pt x="934" y="1725"/>
                  </a:lnTo>
                  <a:lnTo>
                    <a:pt x="884" y="1806"/>
                  </a:lnTo>
                  <a:lnTo>
                    <a:pt x="842" y="1886"/>
                  </a:lnTo>
                  <a:lnTo>
                    <a:pt x="804" y="1963"/>
                  </a:lnTo>
                  <a:lnTo>
                    <a:pt x="772" y="2038"/>
                  </a:lnTo>
                  <a:lnTo>
                    <a:pt x="744" y="2110"/>
                  </a:lnTo>
                  <a:lnTo>
                    <a:pt x="721" y="2178"/>
                  </a:lnTo>
                  <a:lnTo>
                    <a:pt x="701" y="2242"/>
                  </a:lnTo>
                  <a:lnTo>
                    <a:pt x="684" y="2303"/>
                  </a:lnTo>
                  <a:lnTo>
                    <a:pt x="672" y="2359"/>
                  </a:lnTo>
                  <a:lnTo>
                    <a:pt x="662" y="2410"/>
                  </a:lnTo>
                  <a:lnTo>
                    <a:pt x="654" y="2456"/>
                  </a:lnTo>
                  <a:lnTo>
                    <a:pt x="0" y="1802"/>
                  </a:lnTo>
                  <a:lnTo>
                    <a:pt x="46" y="1793"/>
                  </a:lnTo>
                  <a:lnTo>
                    <a:pt x="96" y="1781"/>
                  </a:lnTo>
                  <a:lnTo>
                    <a:pt x="152" y="1766"/>
                  </a:lnTo>
                  <a:lnTo>
                    <a:pt x="211" y="1748"/>
                  </a:lnTo>
                  <a:lnTo>
                    <a:pt x="275" y="1727"/>
                  </a:lnTo>
                  <a:lnTo>
                    <a:pt x="341" y="1700"/>
                  </a:lnTo>
                  <a:lnTo>
                    <a:pt x="412" y="1670"/>
                  </a:lnTo>
                  <a:lnTo>
                    <a:pt x="484" y="1636"/>
                  </a:lnTo>
                  <a:lnTo>
                    <a:pt x="560" y="1596"/>
                  </a:lnTo>
                  <a:lnTo>
                    <a:pt x="637" y="1551"/>
                  </a:lnTo>
                  <a:lnTo>
                    <a:pt x="717" y="1502"/>
                  </a:lnTo>
                  <a:lnTo>
                    <a:pt x="799" y="1447"/>
                  </a:lnTo>
                  <a:lnTo>
                    <a:pt x="881" y="1385"/>
                  </a:lnTo>
                  <a:lnTo>
                    <a:pt x="966" y="1317"/>
                  </a:lnTo>
                  <a:lnTo>
                    <a:pt x="1050" y="1243"/>
                  </a:lnTo>
                  <a:lnTo>
                    <a:pt x="1135" y="1163"/>
                  </a:lnTo>
                  <a:lnTo>
                    <a:pt x="1218" y="1078"/>
                  </a:lnTo>
                  <a:lnTo>
                    <a:pt x="1294" y="992"/>
                  </a:lnTo>
                  <a:lnTo>
                    <a:pt x="1362" y="908"/>
                  </a:lnTo>
                  <a:lnTo>
                    <a:pt x="1427" y="823"/>
                  </a:lnTo>
                  <a:lnTo>
                    <a:pt x="1483" y="741"/>
                  </a:lnTo>
                  <a:lnTo>
                    <a:pt x="1535" y="659"/>
                  </a:lnTo>
                  <a:lnTo>
                    <a:pt x="1582" y="579"/>
                  </a:lnTo>
                  <a:lnTo>
                    <a:pt x="1622" y="502"/>
                  </a:lnTo>
                  <a:lnTo>
                    <a:pt x="1659" y="427"/>
                  </a:lnTo>
                  <a:lnTo>
                    <a:pt x="1691" y="356"/>
                  </a:lnTo>
                  <a:lnTo>
                    <a:pt x="1717" y="286"/>
                  </a:lnTo>
                  <a:lnTo>
                    <a:pt x="1741" y="221"/>
                  </a:lnTo>
                  <a:lnTo>
                    <a:pt x="1761" y="159"/>
                  </a:lnTo>
                  <a:lnTo>
                    <a:pt x="1777" y="101"/>
                  </a:lnTo>
                  <a:lnTo>
                    <a:pt x="1791" y="49"/>
                  </a:lnTo>
                  <a:lnTo>
                    <a:pt x="1801" y="0"/>
                  </a:lnTo>
                  <a:close/>
                </a:path>
              </a:pathLst>
            </a:custGeom>
            <a:solidFill>
              <a:schemeClr val="accent1"/>
            </a:solidFill>
            <a:ln w="0">
              <a:noFill/>
              <a:prstDash val="solid"/>
              <a:round/>
              <a:headEnd/>
              <a:tailEnd/>
            </a:ln>
          </p:spPr>
          <p:txBody>
            <a:bodyPr vert="horz" wrap="square" lIns="0" tIns="0" rIns="0" bIns="0" numCol="1" anchor="ctr"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endParaRPr lang="en-IN" sz="1400" b="1" dirty="0">
                <a:latin typeface="Arial" pitchFamily="34" charset="0"/>
                <a:cs typeface="Arial" pitchFamily="34" charset="0"/>
              </a:endParaRPr>
            </a:p>
          </p:txBody>
        </p:sp>
        <p:sp>
          <p:nvSpPr>
            <p:cNvPr id="38" name="Freeform 8"/>
            <p:cNvSpPr>
              <a:spLocks/>
            </p:cNvSpPr>
            <p:nvPr/>
          </p:nvSpPr>
          <p:spPr bwMode="auto">
            <a:xfrm flipH="1">
              <a:off x="2424724" y="3108609"/>
              <a:ext cx="1151980" cy="1151979"/>
            </a:xfrm>
            <a:custGeom>
              <a:avLst/>
              <a:gdLst>
                <a:gd name="T0" fmla="*/ 2456 w 2456"/>
                <a:gd name="T1" fmla="*/ 655 h 2456"/>
                <a:gd name="T2" fmla="*/ 2355 w 2456"/>
                <a:gd name="T3" fmla="*/ 678 h 2456"/>
                <a:gd name="T4" fmla="*/ 2233 w 2456"/>
                <a:gd name="T5" fmla="*/ 713 h 2456"/>
                <a:gd name="T6" fmla="*/ 2096 w 2456"/>
                <a:gd name="T7" fmla="*/ 761 h 2456"/>
                <a:gd name="T8" fmla="*/ 1945 w 2456"/>
                <a:gd name="T9" fmla="*/ 827 h 2456"/>
                <a:gd name="T10" fmla="*/ 1785 w 2456"/>
                <a:gd name="T11" fmla="*/ 912 h 2456"/>
                <a:gd name="T12" fmla="*/ 1617 w 2456"/>
                <a:gd name="T13" fmla="*/ 1017 h 2456"/>
                <a:gd name="T14" fmla="*/ 1446 w 2456"/>
                <a:gd name="T15" fmla="*/ 1146 h 2456"/>
                <a:gd name="T16" fmla="*/ 1274 w 2456"/>
                <a:gd name="T17" fmla="*/ 1302 h 2456"/>
                <a:gd name="T18" fmla="*/ 1116 w 2456"/>
                <a:gd name="T19" fmla="*/ 1473 h 2456"/>
                <a:gd name="T20" fmla="*/ 988 w 2456"/>
                <a:gd name="T21" fmla="*/ 1642 h 2456"/>
                <a:gd name="T22" fmla="*/ 884 w 2456"/>
                <a:gd name="T23" fmla="*/ 1806 h 2456"/>
                <a:gd name="T24" fmla="*/ 804 w 2456"/>
                <a:gd name="T25" fmla="*/ 1963 h 2456"/>
                <a:gd name="T26" fmla="*/ 744 w 2456"/>
                <a:gd name="T27" fmla="*/ 2110 h 2456"/>
                <a:gd name="T28" fmla="*/ 701 w 2456"/>
                <a:gd name="T29" fmla="*/ 2242 h 2456"/>
                <a:gd name="T30" fmla="*/ 672 w 2456"/>
                <a:gd name="T31" fmla="*/ 2359 h 2456"/>
                <a:gd name="T32" fmla="*/ 654 w 2456"/>
                <a:gd name="T33" fmla="*/ 2456 h 2456"/>
                <a:gd name="T34" fmla="*/ 46 w 2456"/>
                <a:gd name="T35" fmla="*/ 1793 h 2456"/>
                <a:gd name="T36" fmla="*/ 152 w 2456"/>
                <a:gd name="T37" fmla="*/ 1766 h 2456"/>
                <a:gd name="T38" fmla="*/ 275 w 2456"/>
                <a:gd name="T39" fmla="*/ 1727 h 2456"/>
                <a:gd name="T40" fmla="*/ 412 w 2456"/>
                <a:gd name="T41" fmla="*/ 1670 h 2456"/>
                <a:gd name="T42" fmla="*/ 560 w 2456"/>
                <a:gd name="T43" fmla="*/ 1596 h 2456"/>
                <a:gd name="T44" fmla="*/ 717 w 2456"/>
                <a:gd name="T45" fmla="*/ 1502 h 2456"/>
                <a:gd name="T46" fmla="*/ 881 w 2456"/>
                <a:gd name="T47" fmla="*/ 1385 h 2456"/>
                <a:gd name="T48" fmla="*/ 1050 w 2456"/>
                <a:gd name="T49" fmla="*/ 1243 h 2456"/>
                <a:gd name="T50" fmla="*/ 1218 w 2456"/>
                <a:gd name="T51" fmla="*/ 1078 h 2456"/>
                <a:gd name="T52" fmla="*/ 1362 w 2456"/>
                <a:gd name="T53" fmla="*/ 908 h 2456"/>
                <a:gd name="T54" fmla="*/ 1483 w 2456"/>
                <a:gd name="T55" fmla="*/ 741 h 2456"/>
                <a:gd name="T56" fmla="*/ 1582 w 2456"/>
                <a:gd name="T57" fmla="*/ 579 h 2456"/>
                <a:gd name="T58" fmla="*/ 1659 w 2456"/>
                <a:gd name="T59" fmla="*/ 427 h 2456"/>
                <a:gd name="T60" fmla="*/ 1717 w 2456"/>
                <a:gd name="T61" fmla="*/ 286 h 2456"/>
                <a:gd name="T62" fmla="*/ 1761 w 2456"/>
                <a:gd name="T63" fmla="*/ 159 h 2456"/>
                <a:gd name="T64" fmla="*/ 1791 w 2456"/>
                <a:gd name="T65" fmla="*/ 49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56" h="2456">
                  <a:moveTo>
                    <a:pt x="1801" y="0"/>
                  </a:moveTo>
                  <a:lnTo>
                    <a:pt x="2456" y="655"/>
                  </a:lnTo>
                  <a:lnTo>
                    <a:pt x="2408" y="665"/>
                  </a:lnTo>
                  <a:lnTo>
                    <a:pt x="2355" y="678"/>
                  </a:lnTo>
                  <a:lnTo>
                    <a:pt x="2296" y="694"/>
                  </a:lnTo>
                  <a:lnTo>
                    <a:pt x="2233" y="713"/>
                  </a:lnTo>
                  <a:lnTo>
                    <a:pt x="2167" y="735"/>
                  </a:lnTo>
                  <a:lnTo>
                    <a:pt x="2096" y="761"/>
                  </a:lnTo>
                  <a:lnTo>
                    <a:pt x="2022" y="792"/>
                  </a:lnTo>
                  <a:lnTo>
                    <a:pt x="1945" y="827"/>
                  </a:lnTo>
                  <a:lnTo>
                    <a:pt x="1866" y="867"/>
                  </a:lnTo>
                  <a:lnTo>
                    <a:pt x="1785" y="912"/>
                  </a:lnTo>
                  <a:lnTo>
                    <a:pt x="1701" y="961"/>
                  </a:lnTo>
                  <a:lnTo>
                    <a:pt x="1617" y="1017"/>
                  </a:lnTo>
                  <a:lnTo>
                    <a:pt x="1532" y="1079"/>
                  </a:lnTo>
                  <a:lnTo>
                    <a:pt x="1446" y="1146"/>
                  </a:lnTo>
                  <a:lnTo>
                    <a:pt x="1360" y="1221"/>
                  </a:lnTo>
                  <a:lnTo>
                    <a:pt x="1274" y="1302"/>
                  </a:lnTo>
                  <a:lnTo>
                    <a:pt x="1191" y="1388"/>
                  </a:lnTo>
                  <a:lnTo>
                    <a:pt x="1116" y="1473"/>
                  </a:lnTo>
                  <a:lnTo>
                    <a:pt x="1049" y="1558"/>
                  </a:lnTo>
                  <a:lnTo>
                    <a:pt x="988" y="1642"/>
                  </a:lnTo>
                  <a:lnTo>
                    <a:pt x="934" y="1725"/>
                  </a:lnTo>
                  <a:lnTo>
                    <a:pt x="884" y="1806"/>
                  </a:lnTo>
                  <a:lnTo>
                    <a:pt x="842" y="1886"/>
                  </a:lnTo>
                  <a:lnTo>
                    <a:pt x="804" y="1963"/>
                  </a:lnTo>
                  <a:lnTo>
                    <a:pt x="772" y="2038"/>
                  </a:lnTo>
                  <a:lnTo>
                    <a:pt x="744" y="2110"/>
                  </a:lnTo>
                  <a:lnTo>
                    <a:pt x="721" y="2178"/>
                  </a:lnTo>
                  <a:lnTo>
                    <a:pt x="701" y="2242"/>
                  </a:lnTo>
                  <a:lnTo>
                    <a:pt x="684" y="2303"/>
                  </a:lnTo>
                  <a:lnTo>
                    <a:pt x="672" y="2359"/>
                  </a:lnTo>
                  <a:lnTo>
                    <a:pt x="662" y="2410"/>
                  </a:lnTo>
                  <a:lnTo>
                    <a:pt x="654" y="2456"/>
                  </a:lnTo>
                  <a:lnTo>
                    <a:pt x="0" y="1802"/>
                  </a:lnTo>
                  <a:lnTo>
                    <a:pt x="46" y="1793"/>
                  </a:lnTo>
                  <a:lnTo>
                    <a:pt x="96" y="1781"/>
                  </a:lnTo>
                  <a:lnTo>
                    <a:pt x="152" y="1766"/>
                  </a:lnTo>
                  <a:lnTo>
                    <a:pt x="211" y="1748"/>
                  </a:lnTo>
                  <a:lnTo>
                    <a:pt x="275" y="1727"/>
                  </a:lnTo>
                  <a:lnTo>
                    <a:pt x="341" y="1700"/>
                  </a:lnTo>
                  <a:lnTo>
                    <a:pt x="412" y="1670"/>
                  </a:lnTo>
                  <a:lnTo>
                    <a:pt x="484" y="1636"/>
                  </a:lnTo>
                  <a:lnTo>
                    <a:pt x="560" y="1596"/>
                  </a:lnTo>
                  <a:lnTo>
                    <a:pt x="637" y="1551"/>
                  </a:lnTo>
                  <a:lnTo>
                    <a:pt x="717" y="1502"/>
                  </a:lnTo>
                  <a:lnTo>
                    <a:pt x="799" y="1447"/>
                  </a:lnTo>
                  <a:lnTo>
                    <a:pt x="881" y="1385"/>
                  </a:lnTo>
                  <a:lnTo>
                    <a:pt x="966" y="1317"/>
                  </a:lnTo>
                  <a:lnTo>
                    <a:pt x="1050" y="1243"/>
                  </a:lnTo>
                  <a:lnTo>
                    <a:pt x="1135" y="1163"/>
                  </a:lnTo>
                  <a:lnTo>
                    <a:pt x="1218" y="1078"/>
                  </a:lnTo>
                  <a:lnTo>
                    <a:pt x="1294" y="992"/>
                  </a:lnTo>
                  <a:lnTo>
                    <a:pt x="1362" y="908"/>
                  </a:lnTo>
                  <a:lnTo>
                    <a:pt x="1427" y="823"/>
                  </a:lnTo>
                  <a:lnTo>
                    <a:pt x="1483" y="741"/>
                  </a:lnTo>
                  <a:lnTo>
                    <a:pt x="1535" y="659"/>
                  </a:lnTo>
                  <a:lnTo>
                    <a:pt x="1582" y="579"/>
                  </a:lnTo>
                  <a:lnTo>
                    <a:pt x="1622" y="502"/>
                  </a:lnTo>
                  <a:lnTo>
                    <a:pt x="1659" y="427"/>
                  </a:lnTo>
                  <a:lnTo>
                    <a:pt x="1691" y="356"/>
                  </a:lnTo>
                  <a:lnTo>
                    <a:pt x="1717" y="286"/>
                  </a:lnTo>
                  <a:lnTo>
                    <a:pt x="1741" y="221"/>
                  </a:lnTo>
                  <a:lnTo>
                    <a:pt x="1761" y="159"/>
                  </a:lnTo>
                  <a:lnTo>
                    <a:pt x="1777" y="101"/>
                  </a:lnTo>
                  <a:lnTo>
                    <a:pt x="1791" y="49"/>
                  </a:lnTo>
                  <a:lnTo>
                    <a:pt x="1801" y="0"/>
                  </a:lnTo>
                  <a:close/>
                </a:path>
              </a:pathLst>
            </a:custGeom>
            <a:solidFill>
              <a:schemeClr val="accent2"/>
            </a:solidFill>
            <a:ln w="0">
              <a:noFill/>
              <a:prstDash val="solid"/>
              <a:round/>
              <a:headEnd/>
              <a:tailEnd/>
            </a:ln>
          </p:spPr>
          <p:txBody>
            <a:bodyPr vert="horz" wrap="square" lIns="0" tIns="0" rIns="0" bIns="0" numCol="1" anchor="ctr"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endParaRPr lang="en-IN" sz="1400" b="1" dirty="0">
                <a:latin typeface="Arial" pitchFamily="34" charset="0"/>
                <a:cs typeface="Arial" pitchFamily="34" charset="0"/>
              </a:endParaRPr>
            </a:p>
          </p:txBody>
        </p:sp>
        <p:sp>
          <p:nvSpPr>
            <p:cNvPr id="39" name="Freeform 8"/>
            <p:cNvSpPr>
              <a:spLocks/>
            </p:cNvSpPr>
            <p:nvPr/>
          </p:nvSpPr>
          <p:spPr bwMode="auto">
            <a:xfrm>
              <a:off x="3458537" y="3108609"/>
              <a:ext cx="1151980" cy="1151979"/>
            </a:xfrm>
            <a:custGeom>
              <a:avLst/>
              <a:gdLst>
                <a:gd name="T0" fmla="*/ 2456 w 2456"/>
                <a:gd name="T1" fmla="*/ 655 h 2456"/>
                <a:gd name="T2" fmla="*/ 2355 w 2456"/>
                <a:gd name="T3" fmla="*/ 678 h 2456"/>
                <a:gd name="T4" fmla="*/ 2233 w 2456"/>
                <a:gd name="T5" fmla="*/ 713 h 2456"/>
                <a:gd name="T6" fmla="*/ 2096 w 2456"/>
                <a:gd name="T7" fmla="*/ 761 h 2456"/>
                <a:gd name="T8" fmla="*/ 1945 w 2456"/>
                <a:gd name="T9" fmla="*/ 827 h 2456"/>
                <a:gd name="T10" fmla="*/ 1785 w 2456"/>
                <a:gd name="T11" fmla="*/ 912 h 2456"/>
                <a:gd name="T12" fmla="*/ 1617 w 2456"/>
                <a:gd name="T13" fmla="*/ 1017 h 2456"/>
                <a:gd name="T14" fmla="*/ 1446 w 2456"/>
                <a:gd name="T15" fmla="*/ 1146 h 2456"/>
                <a:gd name="T16" fmla="*/ 1274 w 2456"/>
                <a:gd name="T17" fmla="*/ 1302 h 2456"/>
                <a:gd name="T18" fmla="*/ 1116 w 2456"/>
                <a:gd name="T19" fmla="*/ 1473 h 2456"/>
                <a:gd name="T20" fmla="*/ 988 w 2456"/>
                <a:gd name="T21" fmla="*/ 1642 h 2456"/>
                <a:gd name="T22" fmla="*/ 884 w 2456"/>
                <a:gd name="T23" fmla="*/ 1806 h 2456"/>
                <a:gd name="T24" fmla="*/ 804 w 2456"/>
                <a:gd name="T25" fmla="*/ 1963 h 2456"/>
                <a:gd name="T26" fmla="*/ 744 w 2456"/>
                <a:gd name="T27" fmla="*/ 2110 h 2456"/>
                <a:gd name="T28" fmla="*/ 701 w 2456"/>
                <a:gd name="T29" fmla="*/ 2242 h 2456"/>
                <a:gd name="T30" fmla="*/ 672 w 2456"/>
                <a:gd name="T31" fmla="*/ 2359 h 2456"/>
                <a:gd name="T32" fmla="*/ 654 w 2456"/>
                <a:gd name="T33" fmla="*/ 2456 h 2456"/>
                <a:gd name="T34" fmla="*/ 46 w 2456"/>
                <a:gd name="T35" fmla="*/ 1793 h 2456"/>
                <a:gd name="T36" fmla="*/ 152 w 2456"/>
                <a:gd name="T37" fmla="*/ 1766 h 2456"/>
                <a:gd name="T38" fmla="*/ 275 w 2456"/>
                <a:gd name="T39" fmla="*/ 1727 h 2456"/>
                <a:gd name="T40" fmla="*/ 412 w 2456"/>
                <a:gd name="T41" fmla="*/ 1670 h 2456"/>
                <a:gd name="T42" fmla="*/ 560 w 2456"/>
                <a:gd name="T43" fmla="*/ 1596 h 2456"/>
                <a:gd name="T44" fmla="*/ 717 w 2456"/>
                <a:gd name="T45" fmla="*/ 1502 h 2456"/>
                <a:gd name="T46" fmla="*/ 881 w 2456"/>
                <a:gd name="T47" fmla="*/ 1385 h 2456"/>
                <a:gd name="T48" fmla="*/ 1050 w 2456"/>
                <a:gd name="T49" fmla="*/ 1243 h 2456"/>
                <a:gd name="T50" fmla="*/ 1218 w 2456"/>
                <a:gd name="T51" fmla="*/ 1078 h 2456"/>
                <a:gd name="T52" fmla="*/ 1362 w 2456"/>
                <a:gd name="T53" fmla="*/ 908 h 2456"/>
                <a:gd name="T54" fmla="*/ 1483 w 2456"/>
                <a:gd name="T55" fmla="*/ 741 h 2456"/>
                <a:gd name="T56" fmla="*/ 1582 w 2456"/>
                <a:gd name="T57" fmla="*/ 579 h 2456"/>
                <a:gd name="T58" fmla="*/ 1659 w 2456"/>
                <a:gd name="T59" fmla="*/ 427 h 2456"/>
                <a:gd name="T60" fmla="*/ 1717 w 2456"/>
                <a:gd name="T61" fmla="*/ 286 h 2456"/>
                <a:gd name="T62" fmla="*/ 1761 w 2456"/>
                <a:gd name="T63" fmla="*/ 159 h 2456"/>
                <a:gd name="T64" fmla="*/ 1791 w 2456"/>
                <a:gd name="T65" fmla="*/ 49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56" h="2456">
                  <a:moveTo>
                    <a:pt x="1801" y="0"/>
                  </a:moveTo>
                  <a:lnTo>
                    <a:pt x="2456" y="655"/>
                  </a:lnTo>
                  <a:lnTo>
                    <a:pt x="2408" y="665"/>
                  </a:lnTo>
                  <a:lnTo>
                    <a:pt x="2355" y="678"/>
                  </a:lnTo>
                  <a:lnTo>
                    <a:pt x="2296" y="694"/>
                  </a:lnTo>
                  <a:lnTo>
                    <a:pt x="2233" y="713"/>
                  </a:lnTo>
                  <a:lnTo>
                    <a:pt x="2167" y="735"/>
                  </a:lnTo>
                  <a:lnTo>
                    <a:pt x="2096" y="761"/>
                  </a:lnTo>
                  <a:lnTo>
                    <a:pt x="2022" y="792"/>
                  </a:lnTo>
                  <a:lnTo>
                    <a:pt x="1945" y="827"/>
                  </a:lnTo>
                  <a:lnTo>
                    <a:pt x="1866" y="867"/>
                  </a:lnTo>
                  <a:lnTo>
                    <a:pt x="1785" y="912"/>
                  </a:lnTo>
                  <a:lnTo>
                    <a:pt x="1701" y="961"/>
                  </a:lnTo>
                  <a:lnTo>
                    <a:pt x="1617" y="1017"/>
                  </a:lnTo>
                  <a:lnTo>
                    <a:pt x="1532" y="1079"/>
                  </a:lnTo>
                  <a:lnTo>
                    <a:pt x="1446" y="1146"/>
                  </a:lnTo>
                  <a:lnTo>
                    <a:pt x="1360" y="1221"/>
                  </a:lnTo>
                  <a:lnTo>
                    <a:pt x="1274" y="1302"/>
                  </a:lnTo>
                  <a:lnTo>
                    <a:pt x="1191" y="1388"/>
                  </a:lnTo>
                  <a:lnTo>
                    <a:pt x="1116" y="1473"/>
                  </a:lnTo>
                  <a:lnTo>
                    <a:pt x="1049" y="1558"/>
                  </a:lnTo>
                  <a:lnTo>
                    <a:pt x="988" y="1642"/>
                  </a:lnTo>
                  <a:lnTo>
                    <a:pt x="934" y="1725"/>
                  </a:lnTo>
                  <a:lnTo>
                    <a:pt x="884" y="1806"/>
                  </a:lnTo>
                  <a:lnTo>
                    <a:pt x="842" y="1886"/>
                  </a:lnTo>
                  <a:lnTo>
                    <a:pt x="804" y="1963"/>
                  </a:lnTo>
                  <a:lnTo>
                    <a:pt x="772" y="2038"/>
                  </a:lnTo>
                  <a:lnTo>
                    <a:pt x="744" y="2110"/>
                  </a:lnTo>
                  <a:lnTo>
                    <a:pt x="721" y="2178"/>
                  </a:lnTo>
                  <a:lnTo>
                    <a:pt x="701" y="2242"/>
                  </a:lnTo>
                  <a:lnTo>
                    <a:pt x="684" y="2303"/>
                  </a:lnTo>
                  <a:lnTo>
                    <a:pt x="672" y="2359"/>
                  </a:lnTo>
                  <a:lnTo>
                    <a:pt x="662" y="2410"/>
                  </a:lnTo>
                  <a:lnTo>
                    <a:pt x="654" y="2456"/>
                  </a:lnTo>
                  <a:lnTo>
                    <a:pt x="0" y="1802"/>
                  </a:lnTo>
                  <a:lnTo>
                    <a:pt x="46" y="1793"/>
                  </a:lnTo>
                  <a:lnTo>
                    <a:pt x="96" y="1781"/>
                  </a:lnTo>
                  <a:lnTo>
                    <a:pt x="152" y="1766"/>
                  </a:lnTo>
                  <a:lnTo>
                    <a:pt x="211" y="1748"/>
                  </a:lnTo>
                  <a:lnTo>
                    <a:pt x="275" y="1727"/>
                  </a:lnTo>
                  <a:lnTo>
                    <a:pt x="341" y="1700"/>
                  </a:lnTo>
                  <a:lnTo>
                    <a:pt x="412" y="1670"/>
                  </a:lnTo>
                  <a:lnTo>
                    <a:pt x="484" y="1636"/>
                  </a:lnTo>
                  <a:lnTo>
                    <a:pt x="560" y="1596"/>
                  </a:lnTo>
                  <a:lnTo>
                    <a:pt x="637" y="1551"/>
                  </a:lnTo>
                  <a:lnTo>
                    <a:pt x="717" y="1502"/>
                  </a:lnTo>
                  <a:lnTo>
                    <a:pt x="799" y="1447"/>
                  </a:lnTo>
                  <a:lnTo>
                    <a:pt x="881" y="1385"/>
                  </a:lnTo>
                  <a:lnTo>
                    <a:pt x="966" y="1317"/>
                  </a:lnTo>
                  <a:lnTo>
                    <a:pt x="1050" y="1243"/>
                  </a:lnTo>
                  <a:lnTo>
                    <a:pt x="1135" y="1163"/>
                  </a:lnTo>
                  <a:lnTo>
                    <a:pt x="1218" y="1078"/>
                  </a:lnTo>
                  <a:lnTo>
                    <a:pt x="1294" y="992"/>
                  </a:lnTo>
                  <a:lnTo>
                    <a:pt x="1362" y="908"/>
                  </a:lnTo>
                  <a:lnTo>
                    <a:pt x="1427" y="823"/>
                  </a:lnTo>
                  <a:lnTo>
                    <a:pt x="1483" y="741"/>
                  </a:lnTo>
                  <a:lnTo>
                    <a:pt x="1535" y="659"/>
                  </a:lnTo>
                  <a:lnTo>
                    <a:pt x="1582" y="579"/>
                  </a:lnTo>
                  <a:lnTo>
                    <a:pt x="1622" y="502"/>
                  </a:lnTo>
                  <a:lnTo>
                    <a:pt x="1659" y="427"/>
                  </a:lnTo>
                  <a:lnTo>
                    <a:pt x="1691" y="356"/>
                  </a:lnTo>
                  <a:lnTo>
                    <a:pt x="1717" y="286"/>
                  </a:lnTo>
                  <a:lnTo>
                    <a:pt x="1741" y="221"/>
                  </a:lnTo>
                  <a:lnTo>
                    <a:pt x="1761" y="159"/>
                  </a:lnTo>
                  <a:lnTo>
                    <a:pt x="1777" y="101"/>
                  </a:lnTo>
                  <a:lnTo>
                    <a:pt x="1791" y="49"/>
                  </a:lnTo>
                  <a:lnTo>
                    <a:pt x="1801" y="0"/>
                  </a:lnTo>
                  <a:close/>
                </a:path>
              </a:pathLst>
            </a:custGeom>
            <a:solidFill>
              <a:schemeClr val="accent3"/>
            </a:solidFill>
            <a:ln w="0">
              <a:noFill/>
              <a:prstDash val="solid"/>
              <a:round/>
              <a:headEnd/>
              <a:tailEnd/>
            </a:ln>
          </p:spPr>
          <p:txBody>
            <a:bodyPr vert="horz" wrap="square" lIns="0" tIns="0" rIns="0" bIns="0" numCol="1" anchor="ctr"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endParaRPr lang="en-IN" sz="1400" b="1" dirty="0">
                <a:latin typeface="Arial" pitchFamily="34" charset="0"/>
                <a:cs typeface="Arial" pitchFamily="34" charset="0"/>
              </a:endParaRPr>
            </a:p>
          </p:txBody>
        </p:sp>
        <p:sp>
          <p:nvSpPr>
            <p:cNvPr id="40" name="Freeform 8"/>
            <p:cNvSpPr>
              <a:spLocks/>
            </p:cNvSpPr>
            <p:nvPr/>
          </p:nvSpPr>
          <p:spPr bwMode="auto">
            <a:xfrm flipH="1">
              <a:off x="4483363" y="3108609"/>
              <a:ext cx="1151980" cy="1151979"/>
            </a:xfrm>
            <a:custGeom>
              <a:avLst/>
              <a:gdLst>
                <a:gd name="T0" fmla="*/ 2456 w 2456"/>
                <a:gd name="T1" fmla="*/ 655 h 2456"/>
                <a:gd name="T2" fmla="*/ 2355 w 2456"/>
                <a:gd name="T3" fmla="*/ 678 h 2456"/>
                <a:gd name="T4" fmla="*/ 2233 w 2456"/>
                <a:gd name="T5" fmla="*/ 713 h 2456"/>
                <a:gd name="T6" fmla="*/ 2096 w 2456"/>
                <a:gd name="T7" fmla="*/ 761 h 2456"/>
                <a:gd name="T8" fmla="*/ 1945 w 2456"/>
                <a:gd name="T9" fmla="*/ 827 h 2456"/>
                <a:gd name="T10" fmla="*/ 1785 w 2456"/>
                <a:gd name="T11" fmla="*/ 912 h 2456"/>
                <a:gd name="T12" fmla="*/ 1617 w 2456"/>
                <a:gd name="T13" fmla="*/ 1017 h 2456"/>
                <a:gd name="T14" fmla="*/ 1446 w 2456"/>
                <a:gd name="T15" fmla="*/ 1146 h 2456"/>
                <a:gd name="T16" fmla="*/ 1274 w 2456"/>
                <a:gd name="T17" fmla="*/ 1302 h 2456"/>
                <a:gd name="T18" fmla="*/ 1116 w 2456"/>
                <a:gd name="T19" fmla="*/ 1473 h 2456"/>
                <a:gd name="T20" fmla="*/ 988 w 2456"/>
                <a:gd name="T21" fmla="*/ 1642 h 2456"/>
                <a:gd name="T22" fmla="*/ 884 w 2456"/>
                <a:gd name="T23" fmla="*/ 1806 h 2456"/>
                <a:gd name="T24" fmla="*/ 804 w 2456"/>
                <a:gd name="T25" fmla="*/ 1963 h 2456"/>
                <a:gd name="T26" fmla="*/ 744 w 2456"/>
                <a:gd name="T27" fmla="*/ 2110 h 2456"/>
                <a:gd name="T28" fmla="*/ 701 w 2456"/>
                <a:gd name="T29" fmla="*/ 2242 h 2456"/>
                <a:gd name="T30" fmla="*/ 672 w 2456"/>
                <a:gd name="T31" fmla="*/ 2359 h 2456"/>
                <a:gd name="T32" fmla="*/ 654 w 2456"/>
                <a:gd name="T33" fmla="*/ 2456 h 2456"/>
                <a:gd name="T34" fmla="*/ 46 w 2456"/>
                <a:gd name="T35" fmla="*/ 1793 h 2456"/>
                <a:gd name="T36" fmla="*/ 152 w 2456"/>
                <a:gd name="T37" fmla="*/ 1766 h 2456"/>
                <a:gd name="T38" fmla="*/ 275 w 2456"/>
                <a:gd name="T39" fmla="*/ 1727 h 2456"/>
                <a:gd name="T40" fmla="*/ 412 w 2456"/>
                <a:gd name="T41" fmla="*/ 1670 h 2456"/>
                <a:gd name="T42" fmla="*/ 560 w 2456"/>
                <a:gd name="T43" fmla="*/ 1596 h 2456"/>
                <a:gd name="T44" fmla="*/ 717 w 2456"/>
                <a:gd name="T45" fmla="*/ 1502 h 2456"/>
                <a:gd name="T46" fmla="*/ 881 w 2456"/>
                <a:gd name="T47" fmla="*/ 1385 h 2456"/>
                <a:gd name="T48" fmla="*/ 1050 w 2456"/>
                <a:gd name="T49" fmla="*/ 1243 h 2456"/>
                <a:gd name="T50" fmla="*/ 1218 w 2456"/>
                <a:gd name="T51" fmla="*/ 1078 h 2456"/>
                <a:gd name="T52" fmla="*/ 1362 w 2456"/>
                <a:gd name="T53" fmla="*/ 908 h 2456"/>
                <a:gd name="T54" fmla="*/ 1483 w 2456"/>
                <a:gd name="T55" fmla="*/ 741 h 2456"/>
                <a:gd name="T56" fmla="*/ 1582 w 2456"/>
                <a:gd name="T57" fmla="*/ 579 h 2456"/>
                <a:gd name="T58" fmla="*/ 1659 w 2456"/>
                <a:gd name="T59" fmla="*/ 427 h 2456"/>
                <a:gd name="T60" fmla="*/ 1717 w 2456"/>
                <a:gd name="T61" fmla="*/ 286 h 2456"/>
                <a:gd name="T62" fmla="*/ 1761 w 2456"/>
                <a:gd name="T63" fmla="*/ 159 h 2456"/>
                <a:gd name="T64" fmla="*/ 1791 w 2456"/>
                <a:gd name="T65" fmla="*/ 49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56" h="2456">
                  <a:moveTo>
                    <a:pt x="1801" y="0"/>
                  </a:moveTo>
                  <a:lnTo>
                    <a:pt x="2456" y="655"/>
                  </a:lnTo>
                  <a:lnTo>
                    <a:pt x="2408" y="665"/>
                  </a:lnTo>
                  <a:lnTo>
                    <a:pt x="2355" y="678"/>
                  </a:lnTo>
                  <a:lnTo>
                    <a:pt x="2296" y="694"/>
                  </a:lnTo>
                  <a:lnTo>
                    <a:pt x="2233" y="713"/>
                  </a:lnTo>
                  <a:lnTo>
                    <a:pt x="2167" y="735"/>
                  </a:lnTo>
                  <a:lnTo>
                    <a:pt x="2096" y="761"/>
                  </a:lnTo>
                  <a:lnTo>
                    <a:pt x="2022" y="792"/>
                  </a:lnTo>
                  <a:lnTo>
                    <a:pt x="1945" y="827"/>
                  </a:lnTo>
                  <a:lnTo>
                    <a:pt x="1866" y="867"/>
                  </a:lnTo>
                  <a:lnTo>
                    <a:pt x="1785" y="912"/>
                  </a:lnTo>
                  <a:lnTo>
                    <a:pt x="1701" y="961"/>
                  </a:lnTo>
                  <a:lnTo>
                    <a:pt x="1617" y="1017"/>
                  </a:lnTo>
                  <a:lnTo>
                    <a:pt x="1532" y="1079"/>
                  </a:lnTo>
                  <a:lnTo>
                    <a:pt x="1446" y="1146"/>
                  </a:lnTo>
                  <a:lnTo>
                    <a:pt x="1360" y="1221"/>
                  </a:lnTo>
                  <a:lnTo>
                    <a:pt x="1274" y="1302"/>
                  </a:lnTo>
                  <a:lnTo>
                    <a:pt x="1191" y="1388"/>
                  </a:lnTo>
                  <a:lnTo>
                    <a:pt x="1116" y="1473"/>
                  </a:lnTo>
                  <a:lnTo>
                    <a:pt x="1049" y="1558"/>
                  </a:lnTo>
                  <a:lnTo>
                    <a:pt x="988" y="1642"/>
                  </a:lnTo>
                  <a:lnTo>
                    <a:pt x="934" y="1725"/>
                  </a:lnTo>
                  <a:lnTo>
                    <a:pt x="884" y="1806"/>
                  </a:lnTo>
                  <a:lnTo>
                    <a:pt x="842" y="1886"/>
                  </a:lnTo>
                  <a:lnTo>
                    <a:pt x="804" y="1963"/>
                  </a:lnTo>
                  <a:lnTo>
                    <a:pt x="772" y="2038"/>
                  </a:lnTo>
                  <a:lnTo>
                    <a:pt x="744" y="2110"/>
                  </a:lnTo>
                  <a:lnTo>
                    <a:pt x="721" y="2178"/>
                  </a:lnTo>
                  <a:lnTo>
                    <a:pt x="701" y="2242"/>
                  </a:lnTo>
                  <a:lnTo>
                    <a:pt x="684" y="2303"/>
                  </a:lnTo>
                  <a:lnTo>
                    <a:pt x="672" y="2359"/>
                  </a:lnTo>
                  <a:lnTo>
                    <a:pt x="662" y="2410"/>
                  </a:lnTo>
                  <a:lnTo>
                    <a:pt x="654" y="2456"/>
                  </a:lnTo>
                  <a:lnTo>
                    <a:pt x="0" y="1802"/>
                  </a:lnTo>
                  <a:lnTo>
                    <a:pt x="46" y="1793"/>
                  </a:lnTo>
                  <a:lnTo>
                    <a:pt x="96" y="1781"/>
                  </a:lnTo>
                  <a:lnTo>
                    <a:pt x="152" y="1766"/>
                  </a:lnTo>
                  <a:lnTo>
                    <a:pt x="211" y="1748"/>
                  </a:lnTo>
                  <a:lnTo>
                    <a:pt x="275" y="1727"/>
                  </a:lnTo>
                  <a:lnTo>
                    <a:pt x="341" y="1700"/>
                  </a:lnTo>
                  <a:lnTo>
                    <a:pt x="412" y="1670"/>
                  </a:lnTo>
                  <a:lnTo>
                    <a:pt x="484" y="1636"/>
                  </a:lnTo>
                  <a:lnTo>
                    <a:pt x="560" y="1596"/>
                  </a:lnTo>
                  <a:lnTo>
                    <a:pt x="637" y="1551"/>
                  </a:lnTo>
                  <a:lnTo>
                    <a:pt x="717" y="1502"/>
                  </a:lnTo>
                  <a:lnTo>
                    <a:pt x="799" y="1447"/>
                  </a:lnTo>
                  <a:lnTo>
                    <a:pt x="881" y="1385"/>
                  </a:lnTo>
                  <a:lnTo>
                    <a:pt x="966" y="1317"/>
                  </a:lnTo>
                  <a:lnTo>
                    <a:pt x="1050" y="1243"/>
                  </a:lnTo>
                  <a:lnTo>
                    <a:pt x="1135" y="1163"/>
                  </a:lnTo>
                  <a:lnTo>
                    <a:pt x="1218" y="1078"/>
                  </a:lnTo>
                  <a:lnTo>
                    <a:pt x="1294" y="992"/>
                  </a:lnTo>
                  <a:lnTo>
                    <a:pt x="1362" y="908"/>
                  </a:lnTo>
                  <a:lnTo>
                    <a:pt x="1427" y="823"/>
                  </a:lnTo>
                  <a:lnTo>
                    <a:pt x="1483" y="741"/>
                  </a:lnTo>
                  <a:lnTo>
                    <a:pt x="1535" y="659"/>
                  </a:lnTo>
                  <a:lnTo>
                    <a:pt x="1582" y="579"/>
                  </a:lnTo>
                  <a:lnTo>
                    <a:pt x="1622" y="502"/>
                  </a:lnTo>
                  <a:lnTo>
                    <a:pt x="1659" y="427"/>
                  </a:lnTo>
                  <a:lnTo>
                    <a:pt x="1691" y="356"/>
                  </a:lnTo>
                  <a:lnTo>
                    <a:pt x="1717" y="286"/>
                  </a:lnTo>
                  <a:lnTo>
                    <a:pt x="1741" y="221"/>
                  </a:lnTo>
                  <a:lnTo>
                    <a:pt x="1761" y="159"/>
                  </a:lnTo>
                  <a:lnTo>
                    <a:pt x="1777" y="101"/>
                  </a:lnTo>
                  <a:lnTo>
                    <a:pt x="1791" y="49"/>
                  </a:lnTo>
                  <a:lnTo>
                    <a:pt x="1801" y="0"/>
                  </a:lnTo>
                  <a:close/>
                </a:path>
              </a:pathLst>
            </a:custGeom>
            <a:solidFill>
              <a:schemeClr val="accent4"/>
            </a:solidFill>
            <a:ln w="0">
              <a:noFill/>
              <a:prstDash val="solid"/>
              <a:round/>
              <a:headEnd/>
              <a:tailEnd/>
            </a:ln>
          </p:spPr>
          <p:txBody>
            <a:bodyPr vert="horz" wrap="square" lIns="0" tIns="0" rIns="0" bIns="0" numCol="1" anchor="ctr"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endParaRPr lang="en-IN" sz="1400" b="1" dirty="0">
                <a:latin typeface="Arial" pitchFamily="34" charset="0"/>
                <a:cs typeface="Arial" pitchFamily="34" charset="0"/>
              </a:endParaRPr>
            </a:p>
          </p:txBody>
        </p:sp>
        <p:sp>
          <p:nvSpPr>
            <p:cNvPr id="41" name="Freeform 8"/>
            <p:cNvSpPr>
              <a:spLocks/>
            </p:cNvSpPr>
            <p:nvPr/>
          </p:nvSpPr>
          <p:spPr bwMode="auto">
            <a:xfrm>
              <a:off x="5516033" y="3108609"/>
              <a:ext cx="1151980" cy="1151979"/>
            </a:xfrm>
            <a:custGeom>
              <a:avLst/>
              <a:gdLst>
                <a:gd name="T0" fmla="*/ 2456 w 2456"/>
                <a:gd name="T1" fmla="*/ 655 h 2456"/>
                <a:gd name="T2" fmla="*/ 2355 w 2456"/>
                <a:gd name="T3" fmla="*/ 678 h 2456"/>
                <a:gd name="T4" fmla="*/ 2233 w 2456"/>
                <a:gd name="T5" fmla="*/ 713 h 2456"/>
                <a:gd name="T6" fmla="*/ 2096 w 2456"/>
                <a:gd name="T7" fmla="*/ 761 h 2456"/>
                <a:gd name="T8" fmla="*/ 1945 w 2456"/>
                <a:gd name="T9" fmla="*/ 827 h 2456"/>
                <a:gd name="T10" fmla="*/ 1785 w 2456"/>
                <a:gd name="T11" fmla="*/ 912 h 2456"/>
                <a:gd name="T12" fmla="*/ 1617 w 2456"/>
                <a:gd name="T13" fmla="*/ 1017 h 2456"/>
                <a:gd name="T14" fmla="*/ 1446 w 2456"/>
                <a:gd name="T15" fmla="*/ 1146 h 2456"/>
                <a:gd name="T16" fmla="*/ 1274 w 2456"/>
                <a:gd name="T17" fmla="*/ 1302 h 2456"/>
                <a:gd name="T18" fmla="*/ 1116 w 2456"/>
                <a:gd name="T19" fmla="*/ 1473 h 2456"/>
                <a:gd name="T20" fmla="*/ 988 w 2456"/>
                <a:gd name="T21" fmla="*/ 1642 h 2456"/>
                <a:gd name="T22" fmla="*/ 884 w 2456"/>
                <a:gd name="T23" fmla="*/ 1806 h 2456"/>
                <a:gd name="T24" fmla="*/ 804 w 2456"/>
                <a:gd name="T25" fmla="*/ 1963 h 2456"/>
                <a:gd name="T26" fmla="*/ 744 w 2456"/>
                <a:gd name="T27" fmla="*/ 2110 h 2456"/>
                <a:gd name="T28" fmla="*/ 701 w 2456"/>
                <a:gd name="T29" fmla="*/ 2242 h 2456"/>
                <a:gd name="T30" fmla="*/ 672 w 2456"/>
                <a:gd name="T31" fmla="*/ 2359 h 2456"/>
                <a:gd name="T32" fmla="*/ 654 w 2456"/>
                <a:gd name="T33" fmla="*/ 2456 h 2456"/>
                <a:gd name="T34" fmla="*/ 46 w 2456"/>
                <a:gd name="T35" fmla="*/ 1793 h 2456"/>
                <a:gd name="T36" fmla="*/ 152 w 2456"/>
                <a:gd name="T37" fmla="*/ 1766 h 2456"/>
                <a:gd name="T38" fmla="*/ 275 w 2456"/>
                <a:gd name="T39" fmla="*/ 1727 h 2456"/>
                <a:gd name="T40" fmla="*/ 412 w 2456"/>
                <a:gd name="T41" fmla="*/ 1670 h 2456"/>
                <a:gd name="T42" fmla="*/ 560 w 2456"/>
                <a:gd name="T43" fmla="*/ 1596 h 2456"/>
                <a:gd name="T44" fmla="*/ 717 w 2456"/>
                <a:gd name="T45" fmla="*/ 1502 h 2456"/>
                <a:gd name="T46" fmla="*/ 881 w 2456"/>
                <a:gd name="T47" fmla="*/ 1385 h 2456"/>
                <a:gd name="T48" fmla="*/ 1050 w 2456"/>
                <a:gd name="T49" fmla="*/ 1243 h 2456"/>
                <a:gd name="T50" fmla="*/ 1218 w 2456"/>
                <a:gd name="T51" fmla="*/ 1078 h 2456"/>
                <a:gd name="T52" fmla="*/ 1362 w 2456"/>
                <a:gd name="T53" fmla="*/ 908 h 2456"/>
                <a:gd name="T54" fmla="*/ 1483 w 2456"/>
                <a:gd name="T55" fmla="*/ 741 h 2456"/>
                <a:gd name="T56" fmla="*/ 1582 w 2456"/>
                <a:gd name="T57" fmla="*/ 579 h 2456"/>
                <a:gd name="T58" fmla="*/ 1659 w 2456"/>
                <a:gd name="T59" fmla="*/ 427 h 2456"/>
                <a:gd name="T60" fmla="*/ 1717 w 2456"/>
                <a:gd name="T61" fmla="*/ 286 h 2456"/>
                <a:gd name="T62" fmla="*/ 1761 w 2456"/>
                <a:gd name="T63" fmla="*/ 159 h 2456"/>
                <a:gd name="T64" fmla="*/ 1791 w 2456"/>
                <a:gd name="T65" fmla="*/ 49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56" h="2456">
                  <a:moveTo>
                    <a:pt x="1801" y="0"/>
                  </a:moveTo>
                  <a:lnTo>
                    <a:pt x="2456" y="655"/>
                  </a:lnTo>
                  <a:lnTo>
                    <a:pt x="2408" y="665"/>
                  </a:lnTo>
                  <a:lnTo>
                    <a:pt x="2355" y="678"/>
                  </a:lnTo>
                  <a:lnTo>
                    <a:pt x="2296" y="694"/>
                  </a:lnTo>
                  <a:lnTo>
                    <a:pt x="2233" y="713"/>
                  </a:lnTo>
                  <a:lnTo>
                    <a:pt x="2167" y="735"/>
                  </a:lnTo>
                  <a:lnTo>
                    <a:pt x="2096" y="761"/>
                  </a:lnTo>
                  <a:lnTo>
                    <a:pt x="2022" y="792"/>
                  </a:lnTo>
                  <a:lnTo>
                    <a:pt x="1945" y="827"/>
                  </a:lnTo>
                  <a:lnTo>
                    <a:pt x="1866" y="867"/>
                  </a:lnTo>
                  <a:lnTo>
                    <a:pt x="1785" y="912"/>
                  </a:lnTo>
                  <a:lnTo>
                    <a:pt x="1701" y="961"/>
                  </a:lnTo>
                  <a:lnTo>
                    <a:pt x="1617" y="1017"/>
                  </a:lnTo>
                  <a:lnTo>
                    <a:pt x="1532" y="1079"/>
                  </a:lnTo>
                  <a:lnTo>
                    <a:pt x="1446" y="1146"/>
                  </a:lnTo>
                  <a:lnTo>
                    <a:pt x="1360" y="1221"/>
                  </a:lnTo>
                  <a:lnTo>
                    <a:pt x="1274" y="1302"/>
                  </a:lnTo>
                  <a:lnTo>
                    <a:pt x="1191" y="1388"/>
                  </a:lnTo>
                  <a:lnTo>
                    <a:pt x="1116" y="1473"/>
                  </a:lnTo>
                  <a:lnTo>
                    <a:pt x="1049" y="1558"/>
                  </a:lnTo>
                  <a:lnTo>
                    <a:pt x="988" y="1642"/>
                  </a:lnTo>
                  <a:lnTo>
                    <a:pt x="934" y="1725"/>
                  </a:lnTo>
                  <a:lnTo>
                    <a:pt x="884" y="1806"/>
                  </a:lnTo>
                  <a:lnTo>
                    <a:pt x="842" y="1886"/>
                  </a:lnTo>
                  <a:lnTo>
                    <a:pt x="804" y="1963"/>
                  </a:lnTo>
                  <a:lnTo>
                    <a:pt x="772" y="2038"/>
                  </a:lnTo>
                  <a:lnTo>
                    <a:pt x="744" y="2110"/>
                  </a:lnTo>
                  <a:lnTo>
                    <a:pt x="721" y="2178"/>
                  </a:lnTo>
                  <a:lnTo>
                    <a:pt x="701" y="2242"/>
                  </a:lnTo>
                  <a:lnTo>
                    <a:pt x="684" y="2303"/>
                  </a:lnTo>
                  <a:lnTo>
                    <a:pt x="672" y="2359"/>
                  </a:lnTo>
                  <a:lnTo>
                    <a:pt x="662" y="2410"/>
                  </a:lnTo>
                  <a:lnTo>
                    <a:pt x="654" y="2456"/>
                  </a:lnTo>
                  <a:lnTo>
                    <a:pt x="0" y="1802"/>
                  </a:lnTo>
                  <a:lnTo>
                    <a:pt x="46" y="1793"/>
                  </a:lnTo>
                  <a:lnTo>
                    <a:pt x="96" y="1781"/>
                  </a:lnTo>
                  <a:lnTo>
                    <a:pt x="152" y="1766"/>
                  </a:lnTo>
                  <a:lnTo>
                    <a:pt x="211" y="1748"/>
                  </a:lnTo>
                  <a:lnTo>
                    <a:pt x="275" y="1727"/>
                  </a:lnTo>
                  <a:lnTo>
                    <a:pt x="341" y="1700"/>
                  </a:lnTo>
                  <a:lnTo>
                    <a:pt x="412" y="1670"/>
                  </a:lnTo>
                  <a:lnTo>
                    <a:pt x="484" y="1636"/>
                  </a:lnTo>
                  <a:lnTo>
                    <a:pt x="560" y="1596"/>
                  </a:lnTo>
                  <a:lnTo>
                    <a:pt x="637" y="1551"/>
                  </a:lnTo>
                  <a:lnTo>
                    <a:pt x="717" y="1502"/>
                  </a:lnTo>
                  <a:lnTo>
                    <a:pt x="799" y="1447"/>
                  </a:lnTo>
                  <a:lnTo>
                    <a:pt x="881" y="1385"/>
                  </a:lnTo>
                  <a:lnTo>
                    <a:pt x="966" y="1317"/>
                  </a:lnTo>
                  <a:lnTo>
                    <a:pt x="1050" y="1243"/>
                  </a:lnTo>
                  <a:lnTo>
                    <a:pt x="1135" y="1163"/>
                  </a:lnTo>
                  <a:lnTo>
                    <a:pt x="1218" y="1078"/>
                  </a:lnTo>
                  <a:lnTo>
                    <a:pt x="1294" y="992"/>
                  </a:lnTo>
                  <a:lnTo>
                    <a:pt x="1362" y="908"/>
                  </a:lnTo>
                  <a:lnTo>
                    <a:pt x="1427" y="823"/>
                  </a:lnTo>
                  <a:lnTo>
                    <a:pt x="1483" y="741"/>
                  </a:lnTo>
                  <a:lnTo>
                    <a:pt x="1535" y="659"/>
                  </a:lnTo>
                  <a:lnTo>
                    <a:pt x="1582" y="579"/>
                  </a:lnTo>
                  <a:lnTo>
                    <a:pt x="1622" y="502"/>
                  </a:lnTo>
                  <a:lnTo>
                    <a:pt x="1659" y="427"/>
                  </a:lnTo>
                  <a:lnTo>
                    <a:pt x="1691" y="356"/>
                  </a:lnTo>
                  <a:lnTo>
                    <a:pt x="1717" y="286"/>
                  </a:lnTo>
                  <a:lnTo>
                    <a:pt x="1741" y="221"/>
                  </a:lnTo>
                  <a:lnTo>
                    <a:pt x="1761" y="159"/>
                  </a:lnTo>
                  <a:lnTo>
                    <a:pt x="1777" y="101"/>
                  </a:lnTo>
                  <a:lnTo>
                    <a:pt x="1791" y="49"/>
                  </a:lnTo>
                  <a:lnTo>
                    <a:pt x="1801" y="0"/>
                  </a:lnTo>
                  <a:close/>
                </a:path>
              </a:pathLst>
            </a:custGeom>
            <a:solidFill>
              <a:schemeClr val="accent5"/>
            </a:solidFill>
            <a:ln w="0">
              <a:noFill/>
              <a:prstDash val="solid"/>
              <a:round/>
              <a:headEnd/>
              <a:tailEnd/>
            </a:ln>
          </p:spPr>
          <p:txBody>
            <a:bodyPr vert="horz" wrap="square" lIns="0" tIns="0" rIns="0" bIns="0" numCol="1" anchor="ctr"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endParaRPr lang="en-IN" sz="1400" b="1" dirty="0">
                <a:latin typeface="Arial" pitchFamily="34" charset="0"/>
                <a:cs typeface="Arial" pitchFamily="34" charset="0"/>
              </a:endParaRPr>
            </a:p>
          </p:txBody>
        </p:sp>
        <p:sp>
          <p:nvSpPr>
            <p:cNvPr id="45" name="Oval 11"/>
            <p:cNvSpPr/>
            <p:nvPr/>
          </p:nvSpPr>
          <p:spPr>
            <a:xfrm>
              <a:off x="2206388" y="2893788"/>
              <a:ext cx="553478" cy="553476"/>
            </a:xfrm>
            <a:prstGeom prst="ellipse">
              <a:avLst/>
            </a:prstGeom>
            <a:solidFill>
              <a:srgbClr val="0E65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sz="1400" b="1" dirty="0">
                <a:latin typeface="Arial" pitchFamily="34" charset="0"/>
                <a:cs typeface="Arial" pitchFamily="34" charset="0"/>
              </a:endParaRPr>
            </a:p>
          </p:txBody>
        </p:sp>
        <p:sp>
          <p:nvSpPr>
            <p:cNvPr id="46" name="Oval 26"/>
            <p:cNvSpPr/>
            <p:nvPr/>
          </p:nvSpPr>
          <p:spPr>
            <a:xfrm>
              <a:off x="4270334" y="2893788"/>
              <a:ext cx="553478" cy="553476"/>
            </a:xfrm>
            <a:prstGeom prst="ellipse">
              <a:avLst/>
            </a:prstGeom>
            <a:solidFill>
              <a:srgbClr val="E63A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sz="1400" b="1" dirty="0">
                <a:latin typeface="Arial" pitchFamily="34" charset="0"/>
                <a:cs typeface="Arial" pitchFamily="34" charset="0"/>
              </a:endParaRPr>
            </a:p>
          </p:txBody>
        </p:sp>
        <p:sp>
          <p:nvSpPr>
            <p:cNvPr id="47" name="Oval 38"/>
            <p:cNvSpPr/>
            <p:nvPr/>
          </p:nvSpPr>
          <p:spPr>
            <a:xfrm>
              <a:off x="6327830" y="2893788"/>
              <a:ext cx="553478" cy="553476"/>
            </a:xfrm>
            <a:prstGeom prst="ellipse">
              <a:avLst/>
            </a:prstGeom>
            <a:solidFill>
              <a:srgbClr val="2763A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sz="1400" b="1" dirty="0">
                <a:latin typeface="Arial" pitchFamily="34" charset="0"/>
                <a:cs typeface="Arial" pitchFamily="34" charset="0"/>
              </a:endParaRPr>
            </a:p>
          </p:txBody>
        </p:sp>
        <p:sp>
          <p:nvSpPr>
            <p:cNvPr id="49" name="Oval 12"/>
            <p:cNvSpPr/>
            <p:nvPr/>
          </p:nvSpPr>
          <p:spPr>
            <a:xfrm>
              <a:off x="1179449" y="3922822"/>
              <a:ext cx="553478" cy="5534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sz="1400" b="1" dirty="0">
                <a:latin typeface="Arial" pitchFamily="34" charset="0"/>
                <a:cs typeface="Arial" pitchFamily="34" charset="0"/>
              </a:endParaRPr>
            </a:p>
          </p:txBody>
        </p:sp>
        <p:sp>
          <p:nvSpPr>
            <p:cNvPr id="50" name="Oval 23"/>
            <p:cNvSpPr/>
            <p:nvPr/>
          </p:nvSpPr>
          <p:spPr>
            <a:xfrm flipH="1">
              <a:off x="3238368" y="3922822"/>
              <a:ext cx="553476" cy="553476"/>
            </a:xfrm>
            <a:prstGeom prst="ellipse">
              <a:avLst/>
            </a:prstGeom>
            <a:solidFill>
              <a:srgbClr val="D164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sz="1400" b="1" dirty="0">
                <a:latin typeface="Arial" pitchFamily="34" charset="0"/>
                <a:cs typeface="Arial" pitchFamily="34" charset="0"/>
              </a:endParaRPr>
            </a:p>
          </p:txBody>
        </p:sp>
        <p:sp>
          <p:nvSpPr>
            <p:cNvPr id="51" name="Oval 31"/>
            <p:cNvSpPr/>
            <p:nvPr/>
          </p:nvSpPr>
          <p:spPr>
            <a:xfrm flipH="1">
              <a:off x="5297008" y="3922822"/>
              <a:ext cx="553476" cy="553476"/>
            </a:xfrm>
            <a:prstGeom prst="ellipse">
              <a:avLst/>
            </a:prstGeom>
            <a:solidFill>
              <a:srgbClr val="73267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sz="1400" b="1" dirty="0">
                <a:latin typeface="Arial" pitchFamily="34" charset="0"/>
                <a:cs typeface="Arial" pitchFamily="34" charset="0"/>
              </a:endParaRPr>
            </a:p>
          </p:txBody>
        </p:sp>
        <p:sp>
          <p:nvSpPr>
            <p:cNvPr id="54" name="Oval 53"/>
            <p:cNvSpPr/>
            <p:nvPr/>
          </p:nvSpPr>
          <p:spPr>
            <a:xfrm>
              <a:off x="2330089" y="3017487"/>
              <a:ext cx="306078" cy="306078"/>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r>
                <a:rPr lang="en-IN" sz="3200" b="1" dirty="0">
                  <a:latin typeface="Arial" pitchFamily="34" charset="0"/>
                  <a:cs typeface="Arial" pitchFamily="34" charset="0"/>
                </a:rPr>
                <a:t>1</a:t>
              </a:r>
            </a:p>
          </p:txBody>
        </p:sp>
        <p:sp>
          <p:nvSpPr>
            <p:cNvPr id="55" name="Oval 55"/>
            <p:cNvSpPr/>
            <p:nvPr/>
          </p:nvSpPr>
          <p:spPr>
            <a:xfrm>
              <a:off x="4394035" y="3017487"/>
              <a:ext cx="306078" cy="306078"/>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r>
                <a:rPr lang="en-IN" sz="3200" b="1" dirty="0">
                  <a:latin typeface="Arial" pitchFamily="34" charset="0"/>
                  <a:cs typeface="Arial" pitchFamily="34" charset="0"/>
                </a:rPr>
                <a:t>3</a:t>
              </a:r>
            </a:p>
          </p:txBody>
        </p:sp>
        <p:sp>
          <p:nvSpPr>
            <p:cNvPr id="58" name="Oval 58"/>
            <p:cNvSpPr/>
            <p:nvPr/>
          </p:nvSpPr>
          <p:spPr>
            <a:xfrm>
              <a:off x="3362067" y="4046521"/>
              <a:ext cx="306078" cy="306078"/>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r>
                <a:rPr lang="en-IN" sz="3200" b="1" dirty="0">
                  <a:latin typeface="Arial" pitchFamily="34" charset="0"/>
                  <a:cs typeface="Arial" pitchFamily="34" charset="0"/>
                </a:rPr>
                <a:t>2</a:t>
              </a:r>
            </a:p>
          </p:txBody>
        </p:sp>
        <p:sp>
          <p:nvSpPr>
            <p:cNvPr id="59" name="Oval 59"/>
            <p:cNvSpPr/>
            <p:nvPr/>
          </p:nvSpPr>
          <p:spPr>
            <a:xfrm>
              <a:off x="5420707" y="4046521"/>
              <a:ext cx="306078" cy="306078"/>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r>
                <a:rPr lang="en-IN" sz="3200" b="1" dirty="0" smtClean="0">
                  <a:latin typeface="Arial" pitchFamily="34" charset="0"/>
                  <a:cs typeface="Arial" pitchFamily="34" charset="0"/>
                </a:rPr>
                <a:t>4</a:t>
              </a:r>
              <a:endParaRPr lang="en-IN" sz="3200" b="1" dirty="0">
                <a:latin typeface="Arial" pitchFamily="34" charset="0"/>
                <a:cs typeface="Arial" pitchFamily="34" charset="0"/>
              </a:endParaRPr>
            </a:p>
          </p:txBody>
        </p:sp>
      </p:grpSp>
      <p:sp>
        <p:nvSpPr>
          <p:cNvPr id="22" name="TextBox 121"/>
          <p:cNvSpPr txBox="1"/>
          <p:nvPr/>
        </p:nvSpPr>
        <p:spPr>
          <a:xfrm>
            <a:off x="216024" y="2649106"/>
            <a:ext cx="2061964" cy="707886"/>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2000" b="1" kern="0" dirty="0" smtClean="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CASCADA DE METAS</a:t>
            </a:r>
            <a:endParaRPr lang="en-US" sz="2000" b="1" kern="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121"/>
          <p:cNvSpPr txBox="1"/>
          <p:nvPr/>
        </p:nvSpPr>
        <p:spPr>
          <a:xfrm>
            <a:off x="2024393" y="4409817"/>
            <a:ext cx="1981787" cy="1323439"/>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EC" sz="1600" kern="0" dirty="0">
                <a:solidFill>
                  <a:schemeClr val="bg1">
                    <a:lumMod val="65000"/>
                  </a:schemeClr>
                </a:solidFill>
                <a:latin typeface="Arial" pitchFamily="34" charset="0"/>
                <a:cs typeface="Arial" pitchFamily="34" charset="0"/>
              </a:rPr>
              <a:t>Los Motivos de las Partes Interesadas Influyen en las Necesidades de las Partes Interesadas</a:t>
            </a:r>
            <a:endParaRPr lang="en-US" sz="1600" kern="0" dirty="0">
              <a:solidFill>
                <a:schemeClr val="bg1">
                  <a:lumMod val="65000"/>
                </a:schemeClr>
              </a:solidFill>
              <a:latin typeface="Arial" pitchFamily="34" charset="0"/>
              <a:cs typeface="Arial" pitchFamily="34" charset="0"/>
            </a:endParaRPr>
          </a:p>
        </p:txBody>
      </p:sp>
      <p:sp>
        <p:nvSpPr>
          <p:cNvPr id="25" name="TextBox 121"/>
          <p:cNvSpPr txBox="1"/>
          <p:nvPr/>
        </p:nvSpPr>
        <p:spPr>
          <a:xfrm>
            <a:off x="3950865" y="2579420"/>
            <a:ext cx="1971438" cy="1569660"/>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EC" sz="1600" kern="0" dirty="0">
                <a:solidFill>
                  <a:schemeClr val="bg1">
                    <a:lumMod val="65000"/>
                  </a:schemeClr>
                </a:solidFill>
                <a:latin typeface="Arial" pitchFamily="34" charset="0"/>
                <a:cs typeface="Arial" pitchFamily="34" charset="0"/>
              </a:rPr>
              <a:t>Las Necesidades de las Partes Interesadas Desencadenan Metas Empresariales </a:t>
            </a:r>
            <a:endParaRPr lang="en-US" sz="1600" kern="0" dirty="0">
              <a:solidFill>
                <a:schemeClr val="bg1">
                  <a:lumMod val="65000"/>
                </a:schemeClr>
              </a:solidFill>
              <a:latin typeface="Arial" pitchFamily="34" charset="0"/>
              <a:cs typeface="Arial" pitchFamily="34" charset="0"/>
            </a:endParaRPr>
          </a:p>
        </p:txBody>
      </p:sp>
      <p:sp>
        <p:nvSpPr>
          <p:cNvPr id="26" name="TextBox 121"/>
          <p:cNvSpPr txBox="1"/>
          <p:nvPr/>
        </p:nvSpPr>
        <p:spPr>
          <a:xfrm>
            <a:off x="5922304" y="4406266"/>
            <a:ext cx="1954300" cy="1323439"/>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1600" kern="0" dirty="0">
                <a:solidFill>
                  <a:schemeClr val="bg1">
                    <a:lumMod val="65000"/>
                  </a:schemeClr>
                </a:solidFill>
                <a:latin typeface="Arial" pitchFamily="34" charset="0"/>
                <a:cs typeface="Arial" pitchFamily="34" charset="0"/>
              </a:rPr>
              <a:t>Cascada de Metas de Empresa a Metas Relacionadas con las TI</a:t>
            </a:r>
          </a:p>
        </p:txBody>
      </p:sp>
      <p:sp>
        <p:nvSpPr>
          <p:cNvPr id="30" name="TextBox 121"/>
          <p:cNvSpPr txBox="1"/>
          <p:nvPr/>
        </p:nvSpPr>
        <p:spPr>
          <a:xfrm>
            <a:off x="7750596" y="2711822"/>
            <a:ext cx="2178247" cy="1077218"/>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EC" sz="1600" kern="0" dirty="0">
                <a:solidFill>
                  <a:schemeClr val="bg1">
                    <a:lumMod val="65000"/>
                  </a:schemeClr>
                </a:solidFill>
                <a:latin typeface="Arial" pitchFamily="34" charset="0"/>
                <a:cs typeface="Arial" pitchFamily="34" charset="0"/>
              </a:rPr>
              <a:t>Cascada de metas Relacionadas con las TI hacia Metas Catalizadoras</a:t>
            </a:r>
            <a:endParaRPr lang="en-US" sz="1600" kern="0" dirty="0">
              <a:solidFill>
                <a:schemeClr val="bg1">
                  <a:lumMod val="65000"/>
                </a:schemeClr>
              </a:solidFill>
              <a:latin typeface="Arial" pitchFamily="34" charset="0"/>
              <a:cs typeface="Arial" pitchFamily="34" charset="0"/>
            </a:endParaRPr>
          </a:p>
        </p:txBody>
      </p:sp>
      <p:sp>
        <p:nvSpPr>
          <p:cNvPr id="135" name="TextBox 121"/>
          <p:cNvSpPr txBox="1"/>
          <p:nvPr/>
        </p:nvSpPr>
        <p:spPr>
          <a:xfrm>
            <a:off x="9601281" y="4509120"/>
            <a:ext cx="2541803" cy="2031325"/>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EC" sz="1800" kern="0" dirty="0">
                <a:solidFill>
                  <a:schemeClr val="bg1">
                    <a:lumMod val="65000"/>
                  </a:schemeClr>
                </a:solidFill>
                <a:latin typeface="Arial" pitchFamily="34" charset="0"/>
                <a:cs typeface="Arial" pitchFamily="34" charset="0"/>
              </a:rPr>
              <a:t>D</a:t>
            </a:r>
            <a:r>
              <a:rPr lang="es-EC" sz="1800" kern="0" dirty="0" smtClean="0">
                <a:solidFill>
                  <a:schemeClr val="bg1">
                    <a:lumMod val="65000"/>
                  </a:schemeClr>
                </a:solidFill>
                <a:latin typeface="Arial" pitchFamily="34" charset="0"/>
                <a:cs typeface="Arial" pitchFamily="34" charset="0"/>
              </a:rPr>
              <a:t>efinición </a:t>
            </a:r>
            <a:r>
              <a:rPr lang="es-EC" sz="1800" kern="0" dirty="0">
                <a:solidFill>
                  <a:schemeClr val="bg1">
                    <a:lumMod val="65000"/>
                  </a:schemeClr>
                </a:solidFill>
                <a:latin typeface="Arial" pitchFamily="34" charset="0"/>
                <a:cs typeface="Arial" pitchFamily="34" charset="0"/>
              </a:rPr>
              <a:t>de procesos y prioridades para la implementación, </a:t>
            </a:r>
            <a:r>
              <a:rPr lang="es-EC" sz="1800" kern="0" dirty="0" smtClean="0">
                <a:solidFill>
                  <a:schemeClr val="bg1">
                    <a:lumMod val="65000"/>
                  </a:schemeClr>
                </a:solidFill>
                <a:latin typeface="Arial" pitchFamily="34" charset="0"/>
                <a:cs typeface="Arial" pitchFamily="34" charset="0"/>
              </a:rPr>
              <a:t>mejora </a:t>
            </a:r>
            <a:r>
              <a:rPr lang="es-EC" sz="1800" kern="0" dirty="0">
                <a:solidFill>
                  <a:schemeClr val="bg1">
                    <a:lumMod val="65000"/>
                  </a:schemeClr>
                </a:solidFill>
                <a:latin typeface="Arial" pitchFamily="34" charset="0"/>
                <a:cs typeface="Arial" pitchFamily="34" charset="0"/>
              </a:rPr>
              <a:t>y aseguramiento del gobierno y gestión de TI</a:t>
            </a:r>
            <a:endParaRPr lang="en-US" sz="1800" kern="0"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3386215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0">
      <a:dk1>
        <a:sysClr val="windowText" lastClr="000000"/>
      </a:dk1>
      <a:lt1>
        <a:sysClr val="window" lastClr="FFFFFF"/>
      </a:lt1>
      <a:dk2>
        <a:srgbClr val="FFFFFF"/>
      </a:dk2>
      <a:lt2>
        <a:srgbClr val="EEECE1"/>
      </a:lt2>
      <a:accent1>
        <a:srgbClr val="0070C0"/>
      </a:accent1>
      <a:accent2>
        <a:srgbClr val="0000FF"/>
      </a:accent2>
      <a:accent3>
        <a:srgbClr val="0058E9"/>
      </a:accent3>
      <a:accent4>
        <a:srgbClr val="791038"/>
      </a:accent4>
      <a:accent5>
        <a:srgbClr val="EF8F21"/>
      </a:accent5>
      <a:accent6>
        <a:srgbClr val="0090C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12238</TotalTime>
  <Words>3967</Words>
  <Application>Microsoft Office PowerPoint</Application>
  <PresentationFormat>Personalizado</PresentationFormat>
  <Paragraphs>793</Paragraphs>
  <Slides>39</Slides>
  <Notes>38</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39</vt:i4>
      </vt:variant>
    </vt:vector>
  </HeadingPairs>
  <TitlesOfParts>
    <vt:vector size="41" baseType="lpstr">
      <vt:lpstr>Office Theme</vt:lpstr>
      <vt:lpstr>Visio</vt:lpstr>
      <vt:lpstr>DIRECTOR:  Ing. Víctor Páliz, MSc </vt:lpstr>
      <vt:lpstr>Agenda</vt:lpstr>
      <vt:lpstr>Introducción</vt:lpstr>
      <vt:lpstr>Objetivo General</vt:lpstr>
      <vt:lpstr>Objetivos Específicos</vt:lpstr>
      <vt:lpstr>Estado del Arte</vt:lpstr>
      <vt:lpstr>Desarrollo </vt:lpstr>
      <vt:lpstr>Desarrollo </vt:lpstr>
      <vt:lpstr>Desarrollo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Conclusiones</vt:lpstr>
      <vt:lpstr>Conclusiones</vt:lpstr>
      <vt:lpstr>Recomendaciones</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Optimistic PowerPoint Template</dc:title>
  <dc:creator>Julian</dc:creator>
  <cp:lastModifiedBy>Johanna Vera</cp:lastModifiedBy>
  <cp:revision>313</cp:revision>
  <dcterms:created xsi:type="dcterms:W3CDTF">2013-09-12T13:05:01Z</dcterms:created>
  <dcterms:modified xsi:type="dcterms:W3CDTF">2019-08-07T05:42:46Z</dcterms:modified>
</cp:coreProperties>
</file>