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45"/>
  </p:notesMasterIdLst>
  <p:sldIdLst>
    <p:sldId id="256" r:id="rId2"/>
    <p:sldId id="370" r:id="rId3"/>
    <p:sldId id="389" r:id="rId4"/>
    <p:sldId id="390" r:id="rId5"/>
    <p:sldId id="391" r:id="rId6"/>
    <p:sldId id="495" r:id="rId7"/>
    <p:sldId id="457" r:id="rId8"/>
    <p:sldId id="458" r:id="rId9"/>
    <p:sldId id="460" r:id="rId10"/>
    <p:sldId id="461" r:id="rId11"/>
    <p:sldId id="489" r:id="rId12"/>
    <p:sldId id="462" r:id="rId13"/>
    <p:sldId id="399" r:id="rId14"/>
    <p:sldId id="463" r:id="rId15"/>
    <p:sldId id="512" r:id="rId16"/>
    <p:sldId id="473" r:id="rId17"/>
    <p:sldId id="502" r:id="rId18"/>
    <p:sldId id="436" r:id="rId19"/>
    <p:sldId id="508" r:id="rId20"/>
    <p:sldId id="464" r:id="rId21"/>
    <p:sldId id="509" r:id="rId22"/>
    <p:sldId id="465" r:id="rId23"/>
    <p:sldId id="507" r:id="rId24"/>
    <p:sldId id="503" r:id="rId25"/>
    <p:sldId id="452" r:id="rId26"/>
    <p:sldId id="451" r:id="rId27"/>
    <p:sldId id="466" r:id="rId28"/>
    <p:sldId id="506" r:id="rId29"/>
    <p:sldId id="468" r:id="rId30"/>
    <p:sldId id="511" r:id="rId31"/>
    <p:sldId id="505" r:id="rId32"/>
    <p:sldId id="510" r:id="rId33"/>
    <p:sldId id="504" r:id="rId34"/>
    <p:sldId id="472" r:id="rId35"/>
    <p:sldId id="469" r:id="rId36"/>
    <p:sldId id="416" r:id="rId37"/>
    <p:sldId id="418" r:id="rId38"/>
    <p:sldId id="449" r:id="rId39"/>
    <p:sldId id="426" r:id="rId40"/>
    <p:sldId id="478" r:id="rId41"/>
    <p:sldId id="481" r:id="rId42"/>
    <p:sldId id="432" r:id="rId43"/>
    <p:sldId id="299" r:id="rId44"/>
  </p:sldIdLst>
  <p:sldSz cx="12192000" cy="6858000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434" autoAdjust="0"/>
  </p:normalViewPr>
  <p:slideViewPr>
    <p:cSldViewPr>
      <p:cViewPr varScale="1">
        <p:scale>
          <a:sx n="78" d="100"/>
          <a:sy n="78" d="100"/>
        </p:scale>
        <p:origin x="66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4E472-9438-429B-B82C-A9E73490992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90694AF-02A1-4FFF-802F-573817BCD270}">
      <dgm:prSet phldrT="[Texto]"/>
      <dgm:spPr/>
      <dgm:t>
        <a:bodyPr/>
        <a:lstStyle/>
        <a:p>
          <a:endParaRPr lang="es-CO"/>
        </a:p>
      </dgm:t>
    </dgm:pt>
    <dgm:pt modelId="{B15DB2AB-AEF6-47EE-9030-98761596C0EB}" type="parTrans" cxnId="{2EC16CAE-BA25-4D45-B97D-C43F7C0A5A62}">
      <dgm:prSet/>
      <dgm:spPr/>
      <dgm:t>
        <a:bodyPr/>
        <a:lstStyle/>
        <a:p>
          <a:endParaRPr lang="es-CO"/>
        </a:p>
      </dgm:t>
    </dgm:pt>
    <dgm:pt modelId="{DF54E2F5-9BD7-42A4-970B-C1DDDCD296C0}" type="sibTrans" cxnId="{2EC16CAE-BA25-4D45-B97D-C43F7C0A5A62}">
      <dgm:prSet/>
      <dgm:spPr/>
      <dgm:t>
        <a:bodyPr/>
        <a:lstStyle/>
        <a:p>
          <a:endParaRPr lang="es-CO"/>
        </a:p>
      </dgm:t>
    </dgm:pt>
    <dgm:pt modelId="{621BA66D-3023-44B6-BA0F-1EC07D9357CB}">
      <dgm:prSet phldrT="[Texto]"/>
      <dgm:spPr/>
      <dgm:t>
        <a:bodyPr/>
        <a:lstStyle/>
        <a:p>
          <a:endParaRPr lang="es-CO"/>
        </a:p>
      </dgm:t>
    </dgm:pt>
    <dgm:pt modelId="{99723496-B524-4FC9-A77D-B53B496F049F}" type="parTrans" cxnId="{3E364A03-3FE9-406C-A3B6-7CEE46B88F8F}">
      <dgm:prSet/>
      <dgm:spPr/>
      <dgm:t>
        <a:bodyPr/>
        <a:lstStyle/>
        <a:p>
          <a:endParaRPr lang="es-CO"/>
        </a:p>
      </dgm:t>
    </dgm:pt>
    <dgm:pt modelId="{2056380D-119F-4AE9-B5E4-CD81874D11AA}" type="sibTrans" cxnId="{3E364A03-3FE9-406C-A3B6-7CEE46B88F8F}">
      <dgm:prSet/>
      <dgm:spPr/>
      <dgm:t>
        <a:bodyPr/>
        <a:lstStyle/>
        <a:p>
          <a:endParaRPr lang="es-CO"/>
        </a:p>
      </dgm:t>
    </dgm:pt>
    <dgm:pt modelId="{EBD63730-3111-4752-A5BF-ED54BEF449C6}">
      <dgm:prSet phldrT="[Texto]"/>
      <dgm:spPr/>
      <dgm:t>
        <a:bodyPr/>
        <a:lstStyle/>
        <a:p>
          <a:endParaRPr lang="es-CO"/>
        </a:p>
      </dgm:t>
    </dgm:pt>
    <dgm:pt modelId="{4471533D-3E73-4F7E-A17F-CEE517457606}" type="parTrans" cxnId="{3FD80141-D064-4200-B3A5-FF42C6CA785B}">
      <dgm:prSet/>
      <dgm:spPr/>
      <dgm:t>
        <a:bodyPr/>
        <a:lstStyle/>
        <a:p>
          <a:endParaRPr lang="es-CO"/>
        </a:p>
      </dgm:t>
    </dgm:pt>
    <dgm:pt modelId="{89E9DB9A-273E-42C2-ADE9-957B4E6DB0E3}" type="sibTrans" cxnId="{3FD80141-D064-4200-B3A5-FF42C6CA785B}">
      <dgm:prSet/>
      <dgm:spPr/>
      <dgm:t>
        <a:bodyPr/>
        <a:lstStyle/>
        <a:p>
          <a:endParaRPr lang="es-CO"/>
        </a:p>
      </dgm:t>
    </dgm:pt>
    <dgm:pt modelId="{57B9E35D-C8BF-45C0-BA7A-F8BC2F32DA0B}" type="pres">
      <dgm:prSet presAssocID="{9804E472-9438-429B-B82C-A9E734909920}" presName="Name0" presStyleCnt="0">
        <dgm:presLayoutVars>
          <dgm:dir/>
          <dgm:animLvl val="lvl"/>
          <dgm:resizeHandles val="exact"/>
        </dgm:presLayoutVars>
      </dgm:prSet>
      <dgm:spPr/>
    </dgm:pt>
    <dgm:pt modelId="{5D55D5B9-EC52-46D9-8E84-84BB005383F8}" type="pres">
      <dgm:prSet presAssocID="{9804E472-9438-429B-B82C-A9E734909920}" presName="dummy" presStyleCnt="0"/>
      <dgm:spPr/>
    </dgm:pt>
    <dgm:pt modelId="{CCBA757A-BB8C-43CA-898C-1B2AFA385EA0}" type="pres">
      <dgm:prSet presAssocID="{9804E472-9438-429B-B82C-A9E734909920}" presName="linH" presStyleCnt="0"/>
      <dgm:spPr/>
    </dgm:pt>
    <dgm:pt modelId="{56D930A1-06A8-447E-AF69-FCB1BF8833E9}" type="pres">
      <dgm:prSet presAssocID="{9804E472-9438-429B-B82C-A9E734909920}" presName="padding1" presStyleCnt="0"/>
      <dgm:spPr/>
    </dgm:pt>
    <dgm:pt modelId="{3C5936FC-A572-45E9-8E39-77940A4BFA85}" type="pres">
      <dgm:prSet presAssocID="{C90694AF-02A1-4FFF-802F-573817BCD270}" presName="linV" presStyleCnt="0"/>
      <dgm:spPr/>
    </dgm:pt>
    <dgm:pt modelId="{DFFA47B8-DCE8-421C-ABC9-110B7A40D1CB}" type="pres">
      <dgm:prSet presAssocID="{C90694AF-02A1-4FFF-802F-573817BCD270}" presName="spVertical1" presStyleCnt="0"/>
      <dgm:spPr/>
    </dgm:pt>
    <dgm:pt modelId="{A11F5A82-38EE-43DB-8049-69A6CD74B5AC}" type="pres">
      <dgm:prSet presAssocID="{C90694AF-02A1-4FFF-802F-573817BCD270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334278-AAA6-430D-9D91-DB9DEFFE66B3}" type="pres">
      <dgm:prSet presAssocID="{C90694AF-02A1-4FFF-802F-573817BCD270}" presName="spVertical2" presStyleCnt="0"/>
      <dgm:spPr/>
    </dgm:pt>
    <dgm:pt modelId="{45808158-A175-490F-A90A-E34F26D74FC8}" type="pres">
      <dgm:prSet presAssocID="{C90694AF-02A1-4FFF-802F-573817BCD270}" presName="spVertical3" presStyleCnt="0"/>
      <dgm:spPr/>
    </dgm:pt>
    <dgm:pt modelId="{92F9AFD2-6BE1-49F8-8A89-75B654C595E6}" type="pres">
      <dgm:prSet presAssocID="{DF54E2F5-9BD7-42A4-970B-C1DDDCD296C0}" presName="space" presStyleCnt="0"/>
      <dgm:spPr/>
    </dgm:pt>
    <dgm:pt modelId="{4C95DC89-6D8E-41DB-83BF-E021C36A21A9}" type="pres">
      <dgm:prSet presAssocID="{621BA66D-3023-44B6-BA0F-1EC07D9357CB}" presName="linV" presStyleCnt="0"/>
      <dgm:spPr/>
    </dgm:pt>
    <dgm:pt modelId="{2B8F24C7-988A-41C7-A1A2-53597246C210}" type="pres">
      <dgm:prSet presAssocID="{621BA66D-3023-44B6-BA0F-1EC07D9357CB}" presName="spVertical1" presStyleCnt="0"/>
      <dgm:spPr/>
    </dgm:pt>
    <dgm:pt modelId="{300E1BD9-6999-4586-A8AB-5E20E40ECFA9}" type="pres">
      <dgm:prSet presAssocID="{621BA66D-3023-44B6-BA0F-1EC07D9357CB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EE7E35C-577F-498A-BCA4-637CB2FF3209}" type="pres">
      <dgm:prSet presAssocID="{621BA66D-3023-44B6-BA0F-1EC07D9357CB}" presName="spVertical2" presStyleCnt="0"/>
      <dgm:spPr/>
    </dgm:pt>
    <dgm:pt modelId="{C24A9B74-C7B9-40F0-A427-3E8B861ACFA8}" type="pres">
      <dgm:prSet presAssocID="{621BA66D-3023-44B6-BA0F-1EC07D9357CB}" presName="spVertical3" presStyleCnt="0"/>
      <dgm:spPr/>
    </dgm:pt>
    <dgm:pt modelId="{4B2E2F70-1318-4E12-AF7E-FBF4802DF69C}" type="pres">
      <dgm:prSet presAssocID="{2056380D-119F-4AE9-B5E4-CD81874D11AA}" presName="space" presStyleCnt="0"/>
      <dgm:spPr/>
    </dgm:pt>
    <dgm:pt modelId="{11003D1D-7612-4929-B466-2E431A8D7EB1}" type="pres">
      <dgm:prSet presAssocID="{EBD63730-3111-4752-A5BF-ED54BEF449C6}" presName="linV" presStyleCnt="0"/>
      <dgm:spPr/>
    </dgm:pt>
    <dgm:pt modelId="{8658E841-ADAF-44CF-8836-8E9833AF3A33}" type="pres">
      <dgm:prSet presAssocID="{EBD63730-3111-4752-A5BF-ED54BEF449C6}" presName="spVertical1" presStyleCnt="0"/>
      <dgm:spPr/>
    </dgm:pt>
    <dgm:pt modelId="{4183C15B-81A5-4362-838E-2D92CBB2D0F2}" type="pres">
      <dgm:prSet presAssocID="{EBD63730-3111-4752-A5BF-ED54BEF449C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14E9CD4-8F1A-425D-83E9-E4CAADCCEF3D}" type="pres">
      <dgm:prSet presAssocID="{EBD63730-3111-4752-A5BF-ED54BEF449C6}" presName="spVertical2" presStyleCnt="0"/>
      <dgm:spPr/>
    </dgm:pt>
    <dgm:pt modelId="{F35453E2-FF73-4259-94D2-C26538F950FC}" type="pres">
      <dgm:prSet presAssocID="{EBD63730-3111-4752-A5BF-ED54BEF449C6}" presName="spVertical3" presStyleCnt="0"/>
      <dgm:spPr/>
    </dgm:pt>
    <dgm:pt modelId="{3C6A8D77-0D33-4B7C-95E3-737F06C600E2}" type="pres">
      <dgm:prSet presAssocID="{9804E472-9438-429B-B82C-A9E734909920}" presName="padding2" presStyleCnt="0"/>
      <dgm:spPr/>
    </dgm:pt>
    <dgm:pt modelId="{B206CB1D-EBA5-42A2-AD2A-AB2DD68B9FFB}" type="pres">
      <dgm:prSet presAssocID="{9804E472-9438-429B-B82C-A9E734909920}" presName="negArrow" presStyleCnt="0"/>
      <dgm:spPr/>
    </dgm:pt>
    <dgm:pt modelId="{2BBBB2C5-83A5-47B1-B080-97CD417A28D0}" type="pres">
      <dgm:prSet presAssocID="{9804E472-9438-429B-B82C-A9E734909920}" presName="backgroundArrow" presStyleLbl="node1" presStyleIdx="0" presStyleCnt="1" custLinFactNeighborX="-26461" custLinFactNeighborY="1092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</dgm:pt>
  </dgm:ptLst>
  <dgm:cxnLst>
    <dgm:cxn modelId="{3E364A03-3FE9-406C-A3B6-7CEE46B88F8F}" srcId="{9804E472-9438-429B-B82C-A9E734909920}" destId="{621BA66D-3023-44B6-BA0F-1EC07D9357CB}" srcOrd="1" destOrd="0" parTransId="{99723496-B524-4FC9-A77D-B53B496F049F}" sibTransId="{2056380D-119F-4AE9-B5E4-CD81874D11AA}"/>
    <dgm:cxn modelId="{EB8D4105-0447-4273-8F8A-97829C64AC1D}" type="presOf" srcId="{EBD63730-3111-4752-A5BF-ED54BEF449C6}" destId="{4183C15B-81A5-4362-838E-2D92CBB2D0F2}" srcOrd="0" destOrd="0" presId="urn:microsoft.com/office/officeart/2005/8/layout/hProcess3"/>
    <dgm:cxn modelId="{852ACB29-DD9C-4EC5-BD08-A2AE1D0F9F18}" type="presOf" srcId="{C90694AF-02A1-4FFF-802F-573817BCD270}" destId="{A11F5A82-38EE-43DB-8049-69A6CD74B5AC}" srcOrd="0" destOrd="0" presId="urn:microsoft.com/office/officeart/2005/8/layout/hProcess3"/>
    <dgm:cxn modelId="{A101132B-E544-42BA-BFC0-F82E2591D926}" type="presOf" srcId="{621BA66D-3023-44B6-BA0F-1EC07D9357CB}" destId="{300E1BD9-6999-4586-A8AB-5E20E40ECFA9}" srcOrd="0" destOrd="0" presId="urn:microsoft.com/office/officeart/2005/8/layout/hProcess3"/>
    <dgm:cxn modelId="{3FD80141-D064-4200-B3A5-FF42C6CA785B}" srcId="{9804E472-9438-429B-B82C-A9E734909920}" destId="{EBD63730-3111-4752-A5BF-ED54BEF449C6}" srcOrd="2" destOrd="0" parTransId="{4471533D-3E73-4F7E-A17F-CEE517457606}" sibTransId="{89E9DB9A-273E-42C2-ADE9-957B4E6DB0E3}"/>
    <dgm:cxn modelId="{2EC16CAE-BA25-4D45-B97D-C43F7C0A5A62}" srcId="{9804E472-9438-429B-B82C-A9E734909920}" destId="{C90694AF-02A1-4FFF-802F-573817BCD270}" srcOrd="0" destOrd="0" parTransId="{B15DB2AB-AEF6-47EE-9030-98761596C0EB}" sibTransId="{DF54E2F5-9BD7-42A4-970B-C1DDDCD296C0}"/>
    <dgm:cxn modelId="{84F54FF6-C04A-4268-A7F3-0B49801B5872}" type="presOf" srcId="{9804E472-9438-429B-B82C-A9E734909920}" destId="{57B9E35D-C8BF-45C0-BA7A-F8BC2F32DA0B}" srcOrd="0" destOrd="0" presId="urn:microsoft.com/office/officeart/2005/8/layout/hProcess3"/>
    <dgm:cxn modelId="{920EA6C4-C028-4081-B46F-E6E0BCAC90B5}" type="presParOf" srcId="{57B9E35D-C8BF-45C0-BA7A-F8BC2F32DA0B}" destId="{5D55D5B9-EC52-46D9-8E84-84BB005383F8}" srcOrd="0" destOrd="0" presId="urn:microsoft.com/office/officeart/2005/8/layout/hProcess3"/>
    <dgm:cxn modelId="{C2047A20-B040-48DB-A892-7EA4AAA9C054}" type="presParOf" srcId="{57B9E35D-C8BF-45C0-BA7A-F8BC2F32DA0B}" destId="{CCBA757A-BB8C-43CA-898C-1B2AFA385EA0}" srcOrd="1" destOrd="0" presId="urn:microsoft.com/office/officeart/2005/8/layout/hProcess3"/>
    <dgm:cxn modelId="{A217190D-8F6F-4EE9-9644-BDFBD213887A}" type="presParOf" srcId="{CCBA757A-BB8C-43CA-898C-1B2AFA385EA0}" destId="{56D930A1-06A8-447E-AF69-FCB1BF8833E9}" srcOrd="0" destOrd="0" presId="urn:microsoft.com/office/officeart/2005/8/layout/hProcess3"/>
    <dgm:cxn modelId="{26CA7C1D-5E85-4D3B-BF9B-2C43E3269ED9}" type="presParOf" srcId="{CCBA757A-BB8C-43CA-898C-1B2AFA385EA0}" destId="{3C5936FC-A572-45E9-8E39-77940A4BFA85}" srcOrd="1" destOrd="0" presId="urn:microsoft.com/office/officeart/2005/8/layout/hProcess3"/>
    <dgm:cxn modelId="{9BC05719-DB1F-4A1A-9171-E3D12D2190EC}" type="presParOf" srcId="{3C5936FC-A572-45E9-8E39-77940A4BFA85}" destId="{DFFA47B8-DCE8-421C-ABC9-110B7A40D1CB}" srcOrd="0" destOrd="0" presId="urn:microsoft.com/office/officeart/2005/8/layout/hProcess3"/>
    <dgm:cxn modelId="{2F0DE6EF-EE6D-46C0-9057-75196F300F67}" type="presParOf" srcId="{3C5936FC-A572-45E9-8E39-77940A4BFA85}" destId="{A11F5A82-38EE-43DB-8049-69A6CD74B5AC}" srcOrd="1" destOrd="0" presId="urn:microsoft.com/office/officeart/2005/8/layout/hProcess3"/>
    <dgm:cxn modelId="{B6771C34-865B-4A92-BCA9-2AA74DE13E83}" type="presParOf" srcId="{3C5936FC-A572-45E9-8E39-77940A4BFA85}" destId="{30334278-AAA6-430D-9D91-DB9DEFFE66B3}" srcOrd="2" destOrd="0" presId="urn:microsoft.com/office/officeart/2005/8/layout/hProcess3"/>
    <dgm:cxn modelId="{4444A87D-457F-4CB5-BA9E-94D697DB3990}" type="presParOf" srcId="{3C5936FC-A572-45E9-8E39-77940A4BFA85}" destId="{45808158-A175-490F-A90A-E34F26D74FC8}" srcOrd="3" destOrd="0" presId="urn:microsoft.com/office/officeart/2005/8/layout/hProcess3"/>
    <dgm:cxn modelId="{4A26AEF6-038F-401C-9254-3FB14F428692}" type="presParOf" srcId="{CCBA757A-BB8C-43CA-898C-1B2AFA385EA0}" destId="{92F9AFD2-6BE1-49F8-8A89-75B654C595E6}" srcOrd="2" destOrd="0" presId="urn:microsoft.com/office/officeart/2005/8/layout/hProcess3"/>
    <dgm:cxn modelId="{C88B3F54-1061-4782-A02D-0DABA9601300}" type="presParOf" srcId="{CCBA757A-BB8C-43CA-898C-1B2AFA385EA0}" destId="{4C95DC89-6D8E-41DB-83BF-E021C36A21A9}" srcOrd="3" destOrd="0" presId="urn:microsoft.com/office/officeart/2005/8/layout/hProcess3"/>
    <dgm:cxn modelId="{E848D9D8-7D33-43D7-8EC5-92B7684AB32B}" type="presParOf" srcId="{4C95DC89-6D8E-41DB-83BF-E021C36A21A9}" destId="{2B8F24C7-988A-41C7-A1A2-53597246C210}" srcOrd="0" destOrd="0" presId="urn:microsoft.com/office/officeart/2005/8/layout/hProcess3"/>
    <dgm:cxn modelId="{BE2093DB-A52C-4E85-95F8-251112AED375}" type="presParOf" srcId="{4C95DC89-6D8E-41DB-83BF-E021C36A21A9}" destId="{300E1BD9-6999-4586-A8AB-5E20E40ECFA9}" srcOrd="1" destOrd="0" presId="urn:microsoft.com/office/officeart/2005/8/layout/hProcess3"/>
    <dgm:cxn modelId="{ED30CEFB-195B-4F65-8929-5E5AF31DDE21}" type="presParOf" srcId="{4C95DC89-6D8E-41DB-83BF-E021C36A21A9}" destId="{5EE7E35C-577F-498A-BCA4-637CB2FF3209}" srcOrd="2" destOrd="0" presId="urn:microsoft.com/office/officeart/2005/8/layout/hProcess3"/>
    <dgm:cxn modelId="{E577845E-6E88-43D8-A6B8-0CEA17699670}" type="presParOf" srcId="{4C95DC89-6D8E-41DB-83BF-E021C36A21A9}" destId="{C24A9B74-C7B9-40F0-A427-3E8B861ACFA8}" srcOrd="3" destOrd="0" presId="urn:microsoft.com/office/officeart/2005/8/layout/hProcess3"/>
    <dgm:cxn modelId="{1D3ABCF1-79AF-4994-90C9-384D597DB5C5}" type="presParOf" srcId="{CCBA757A-BB8C-43CA-898C-1B2AFA385EA0}" destId="{4B2E2F70-1318-4E12-AF7E-FBF4802DF69C}" srcOrd="4" destOrd="0" presId="urn:microsoft.com/office/officeart/2005/8/layout/hProcess3"/>
    <dgm:cxn modelId="{E4885B88-66B8-4046-B1D0-0C45DC945FB0}" type="presParOf" srcId="{CCBA757A-BB8C-43CA-898C-1B2AFA385EA0}" destId="{11003D1D-7612-4929-B466-2E431A8D7EB1}" srcOrd="5" destOrd="0" presId="urn:microsoft.com/office/officeart/2005/8/layout/hProcess3"/>
    <dgm:cxn modelId="{D7611E1B-6FB2-42E5-84B7-BBFE223FE487}" type="presParOf" srcId="{11003D1D-7612-4929-B466-2E431A8D7EB1}" destId="{8658E841-ADAF-44CF-8836-8E9833AF3A33}" srcOrd="0" destOrd="0" presId="urn:microsoft.com/office/officeart/2005/8/layout/hProcess3"/>
    <dgm:cxn modelId="{67D956CA-B01F-4B28-9012-154053F44D8D}" type="presParOf" srcId="{11003D1D-7612-4929-B466-2E431A8D7EB1}" destId="{4183C15B-81A5-4362-838E-2D92CBB2D0F2}" srcOrd="1" destOrd="0" presId="urn:microsoft.com/office/officeart/2005/8/layout/hProcess3"/>
    <dgm:cxn modelId="{E70FC75E-2EB6-409E-81C7-D01116B9D8EE}" type="presParOf" srcId="{11003D1D-7612-4929-B466-2E431A8D7EB1}" destId="{714E9CD4-8F1A-425D-83E9-E4CAADCCEF3D}" srcOrd="2" destOrd="0" presId="urn:microsoft.com/office/officeart/2005/8/layout/hProcess3"/>
    <dgm:cxn modelId="{F846B32D-6149-47C2-AEF3-56DBD45F03F1}" type="presParOf" srcId="{11003D1D-7612-4929-B466-2E431A8D7EB1}" destId="{F35453E2-FF73-4259-94D2-C26538F950FC}" srcOrd="3" destOrd="0" presId="urn:microsoft.com/office/officeart/2005/8/layout/hProcess3"/>
    <dgm:cxn modelId="{D4F87AC0-A60E-4A55-B1B9-083FDFF105CB}" type="presParOf" srcId="{CCBA757A-BB8C-43CA-898C-1B2AFA385EA0}" destId="{3C6A8D77-0D33-4B7C-95E3-737F06C600E2}" srcOrd="6" destOrd="0" presId="urn:microsoft.com/office/officeart/2005/8/layout/hProcess3"/>
    <dgm:cxn modelId="{79E4ABF7-369C-4463-B989-ADCDE4A2BD9B}" type="presParOf" srcId="{CCBA757A-BB8C-43CA-898C-1B2AFA385EA0}" destId="{B206CB1D-EBA5-42A2-AD2A-AB2DD68B9FFB}" srcOrd="7" destOrd="0" presId="urn:microsoft.com/office/officeart/2005/8/layout/hProcess3"/>
    <dgm:cxn modelId="{5171DC69-9C47-45E3-BC13-EEAC377B2AF6}" type="presParOf" srcId="{CCBA757A-BB8C-43CA-898C-1B2AFA385EA0}" destId="{2BBBB2C5-83A5-47B1-B080-97CD417A28D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B2C5-83A5-47B1-B080-97CD417A28D0}">
      <dsp:nvSpPr>
        <dsp:cNvPr id="0" name=""/>
        <dsp:cNvSpPr/>
      </dsp:nvSpPr>
      <dsp:spPr>
        <a:xfrm>
          <a:off x="0" y="14549"/>
          <a:ext cx="866775" cy="576000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3C15B-81A5-4362-838E-2D92CBB2D0F2}">
      <dsp:nvSpPr>
        <dsp:cNvPr id="0" name=""/>
        <dsp:cNvSpPr/>
      </dsp:nvSpPr>
      <dsp:spPr>
        <a:xfrm>
          <a:off x="571233" y="151274"/>
          <a:ext cx="208863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571233" y="151274"/>
        <a:ext cx="208863" cy="288000"/>
      </dsp:txXfrm>
    </dsp:sp>
    <dsp:sp modelId="{300E1BD9-6999-4586-A8AB-5E20E40ECFA9}">
      <dsp:nvSpPr>
        <dsp:cNvPr id="0" name=""/>
        <dsp:cNvSpPr/>
      </dsp:nvSpPr>
      <dsp:spPr>
        <a:xfrm>
          <a:off x="320596" y="151274"/>
          <a:ext cx="208863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320596" y="151274"/>
        <a:ext cx="208863" cy="288000"/>
      </dsp:txXfrm>
    </dsp:sp>
    <dsp:sp modelId="{A11F5A82-38EE-43DB-8049-69A6CD74B5AC}">
      <dsp:nvSpPr>
        <dsp:cNvPr id="0" name=""/>
        <dsp:cNvSpPr/>
      </dsp:nvSpPr>
      <dsp:spPr>
        <a:xfrm>
          <a:off x="69959" y="151274"/>
          <a:ext cx="208863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69959" y="151274"/>
        <a:ext cx="208863" cy="28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20C3F0F-F0BA-480D-BC2F-06D7849AB7B9}" type="datetimeFigureOut">
              <a:rPr lang="es-ES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BD31D9E-89EE-46EF-A8B7-03A88D6CC8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62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64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54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2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Round: aproxima L1 y L2 al entero más cercano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05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HRV: </a:t>
            </a:r>
            <a:r>
              <a:rPr lang="es-EC" b="1" dirty="0"/>
              <a:t>evolución</a:t>
            </a:r>
            <a:r>
              <a:rPr lang="es-EC" dirty="0"/>
              <a:t> de la frecuencia cardiaca durante </a:t>
            </a:r>
            <a:r>
              <a:rPr lang="es-EC" b="1" dirty="0"/>
              <a:t>3 latidos consecutivos</a:t>
            </a:r>
          </a:p>
          <a:p>
            <a:endParaRPr lang="es-EC" b="1" dirty="0"/>
          </a:p>
          <a:p>
            <a:r>
              <a:rPr lang="es-EC" b="0" dirty="0"/>
              <a:t>Prematuridad: refleja el </a:t>
            </a:r>
            <a:r>
              <a:rPr lang="es-EC" sz="1800" b="1" dirty="0"/>
              <a:t>cambio</a:t>
            </a:r>
            <a:r>
              <a:rPr lang="es-EC" b="0" dirty="0"/>
              <a:t> del ritmo cardiaco</a:t>
            </a:r>
          </a:p>
          <a:p>
            <a:endParaRPr lang="es-EC" b="0" dirty="0"/>
          </a:p>
          <a:p>
            <a:r>
              <a:rPr lang="es-EC" b="0" dirty="0"/>
              <a:t>Morfología: manifiesta cambios en la </a:t>
            </a:r>
            <a:r>
              <a:rPr lang="es-EC" b="1" dirty="0"/>
              <a:t>forma</a:t>
            </a:r>
            <a:r>
              <a:rPr lang="es-EC" b="0" dirty="0"/>
              <a:t> del complejo </a:t>
            </a:r>
            <a:r>
              <a:rPr lang="es-EC" b="1" dirty="0"/>
              <a:t>QRS</a:t>
            </a:r>
          </a:p>
          <a:p>
            <a:endParaRPr lang="es-EC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34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31D9E-89EE-46EF-A8B7-03A88D6CC858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12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C7F63-3E52-4F61-9A82-FDEE613D0298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D0E5C57-93FB-4630-B0CE-1C90B5BFC9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54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3550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5838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149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1635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5131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4A5F8-6AAB-4B82-89F0-35B8E9E7BC5A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8724E-4CED-4C0E-8D19-703C258D2B3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02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B2215-26AB-45FE-9CC9-79DA13C51982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0BC44-C413-494B-898B-FF75117C3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2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7D0DF-8E4C-4328-BEBA-F3AEFC3B1CD7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D3131-C88F-4970-A734-EC116C8349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5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246AB-10F2-468F-BD82-FA480AD2D722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2A3DE78-3627-4001-8892-0A30FA1095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C7F8C-CC78-4C05-979E-2D27A7436FBD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7ADF197-E818-42FB-AFC2-EEB14E51256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85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8208E-996C-452E-9C40-D73193C3DC19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7AA0D8B-CF62-46EB-9935-44E26E0C42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702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22129-C72B-4AD0-B50E-EF2081D671B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8E910-A035-478B-84D2-1A6C66D8AED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66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B6163-B778-4792-9205-4E3F8EB1A3EF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FEA9-9E41-419F-BC13-06AB1E9522C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DEDCF-D877-4CEC-84BF-7C0092DCCD7F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B325126-ED56-4D49-9147-BC0C14821A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6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32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90EE83-DBBB-49D7-9326-39D6561B4746}" type="datetime1">
              <a:rPr lang="es-ES" smtClean="0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17FA143-41E5-421A-A28A-DBF8A533B1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64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6.emf"/><Relationship Id="rId7" Type="http://schemas.openxmlformats.org/officeDocument/2006/relationships/slide" Target="slide3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36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12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2.xml"/><Relationship Id="rId5" Type="http://schemas.openxmlformats.org/officeDocument/2006/relationships/diagramLayout" Target="../diagrams/layout1.xml"/><Relationship Id="rId15" Type="http://schemas.openxmlformats.org/officeDocument/2006/relationships/slide" Target="slide42.xml"/><Relationship Id="rId10" Type="http://schemas.openxmlformats.org/officeDocument/2006/relationships/slide" Target="slide4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Relationship Id="rId14" Type="http://schemas.openxmlformats.org/officeDocument/2006/relationships/slide" Target="slide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slide" Target="slide40.xm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2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slide" Target="slide4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slide" Target="slide36.xml"/><Relationship Id="rId5" Type="http://schemas.openxmlformats.org/officeDocument/2006/relationships/image" Target="../media/image27.png"/><Relationship Id="rId10" Type="http://schemas.openxmlformats.org/officeDocument/2006/relationships/slide" Target="slide14.xml"/><Relationship Id="rId4" Type="http://schemas.openxmlformats.org/officeDocument/2006/relationships/image" Target="../media/image26.png"/><Relationship Id="rId9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31.png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3.png"/><Relationship Id="rId5" Type="http://schemas.openxmlformats.org/officeDocument/2006/relationships/slide" Target="slide4.xml"/><Relationship Id="rId10" Type="http://schemas.openxmlformats.org/officeDocument/2006/relationships/slide" Target="slide42.xml"/><Relationship Id="rId4" Type="http://schemas.openxmlformats.org/officeDocument/2006/relationships/image" Target="../media/image32.png"/><Relationship Id="rId9" Type="http://schemas.openxmlformats.org/officeDocument/2006/relationships/slide" Target="slide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40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slide" Target="slide3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4.xml"/><Relationship Id="rId5" Type="http://schemas.openxmlformats.org/officeDocument/2006/relationships/image" Target="../media/image39.png"/><Relationship Id="rId15" Type="http://schemas.openxmlformats.org/officeDocument/2006/relationships/image" Target="../media/image34.png"/><Relationship Id="rId10" Type="http://schemas.openxmlformats.org/officeDocument/2006/relationships/slide" Target="slide12.xml"/><Relationship Id="rId4" Type="http://schemas.openxmlformats.org/officeDocument/2006/relationships/image" Target="../media/image38.png"/><Relationship Id="rId9" Type="http://schemas.openxmlformats.org/officeDocument/2006/relationships/slide" Target="slide4.xml"/><Relationship Id="rId1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5.pn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42.xml"/><Relationship Id="rId5" Type="http://schemas.openxmlformats.org/officeDocument/2006/relationships/image" Target="../media/image47.png"/><Relationship Id="rId10" Type="http://schemas.openxmlformats.org/officeDocument/2006/relationships/slide" Target="slide40.xml"/><Relationship Id="rId4" Type="http://schemas.openxmlformats.org/officeDocument/2006/relationships/image" Target="../media/image46.png"/><Relationship Id="rId9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oleObject" Target="../embeddings/oleObject1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11" Type="http://schemas.openxmlformats.org/officeDocument/2006/relationships/image" Target="../media/image51.png"/><Relationship Id="rId5" Type="http://schemas.openxmlformats.org/officeDocument/2006/relationships/slide" Target="slide4.xml"/><Relationship Id="rId10" Type="http://schemas.openxmlformats.org/officeDocument/2006/relationships/slide" Target="slide42.xml"/><Relationship Id="rId4" Type="http://schemas.openxmlformats.org/officeDocument/2006/relationships/image" Target="../media/image50.png"/><Relationship Id="rId9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52.png"/><Relationship Id="rId7" Type="http://schemas.openxmlformats.org/officeDocument/2006/relationships/slide" Target="slide36.xml"/><Relationship Id="rId2" Type="http://schemas.openxmlformats.org/officeDocument/2006/relationships/hyperlink" Target="https://sites.google.com/view/embedded-ecg-diagnosis/p%C3%A1gina-principa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s.vargas.innovatec@gmail.com?subject=Consulta%20EC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ctrTitle"/>
          </p:nvPr>
        </p:nvSpPr>
        <p:spPr>
          <a:xfrm>
            <a:off x="1703512" y="2243994"/>
            <a:ext cx="9408368" cy="454120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VICERRECTORADO DE INVESTIGACIÓN, INNOVACIÓN Y TRANSFERENCIA DE TECNOLOGÍA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CENTRO DE POSGRADOS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MAESTRÍA EN ENSEÑANZA DE LA MATEMÁTICA</a:t>
            </a:r>
            <a:br>
              <a:rPr lang="es-ES" sz="2000" b="1" dirty="0"/>
            </a:br>
            <a:r>
              <a:rPr lang="es-ES" sz="2000" b="1" dirty="0"/>
              <a:t>TRABAJO DE TITULACIÓN PREVIO A LA OBTENCIÓN DEL TÍTULO DE </a:t>
            </a:r>
            <a:r>
              <a:rPr lang="es-ES" sz="2000" b="1"/>
              <a:t>MAGÍSTER EN ENSEÑANZA </a:t>
            </a:r>
            <a:r>
              <a:rPr lang="es-ES" sz="2000" b="1" dirty="0"/>
              <a:t>DE LA MATEMÁTICA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TEMA: SISTEMA DE SOPORTE DIAGNÓSTICO DE ARRITMIAS CARDIACAS USANDO CONCEPTOS DE MATEMÁTICAS DISCRETAS Y SISTEMAS EMBEBIDOS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AUTOR: VARGAS MUÑOZ, ANDRÉS MARCELO</a:t>
            </a:r>
            <a:br>
              <a:rPr lang="es-ES" sz="2000" b="1" dirty="0"/>
            </a:br>
            <a:r>
              <a:rPr lang="es-ES" sz="2000" b="1" dirty="0"/>
              <a:t>DIRECTOR: PROF. PELUFFO ORDÓÑEZ, DIEGO HERNÁN 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SANGOLQUÍ</a:t>
            </a:r>
            <a:br>
              <a:rPr lang="es-ES" sz="2000" b="1" dirty="0"/>
            </a:br>
            <a:r>
              <a:rPr lang="es-ES" sz="2000" dirty="0"/>
              <a:t>2019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D8927B82-813C-406C-9CF3-716EBA1C9BD1}" type="slidenum">
              <a:rPr lang="es-ES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980A36-122D-4943-992B-932A652BA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10" y="72803"/>
            <a:ext cx="4863539" cy="125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8328248" y="3835425"/>
            <a:ext cx="347851" cy="31365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9617" t="5385" r="62906" b="40739"/>
          <a:stretch/>
        </p:blipFill>
        <p:spPr>
          <a:xfrm>
            <a:off x="8649192" y="2307541"/>
            <a:ext cx="3507443" cy="3069013"/>
          </a:xfrm>
          <a:prstGeom prst="rect">
            <a:avLst/>
          </a:prstGeom>
          <a:ln>
            <a:noFill/>
          </a:ln>
        </p:spPr>
      </p:pic>
      <p:sp>
        <p:nvSpPr>
          <p:cNvPr id="16" name="Elipse 15"/>
          <p:cNvSpPr/>
          <p:nvPr/>
        </p:nvSpPr>
        <p:spPr>
          <a:xfrm>
            <a:off x="9480376" y="3743049"/>
            <a:ext cx="385257" cy="4473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9198143" y="2615772"/>
            <a:ext cx="2088232" cy="16773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6609" t="5680" r="8071"/>
          <a:stretch/>
        </p:blipFill>
        <p:spPr>
          <a:xfrm>
            <a:off x="2665744" y="2574555"/>
            <a:ext cx="5716638" cy="2801999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068255" y="2797932"/>
            <a:ext cx="534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N          </a:t>
            </a:r>
            <a:r>
              <a:rPr lang="es-CO" sz="1600" b="1" dirty="0" err="1"/>
              <a:t>N</a:t>
            </a:r>
            <a:r>
              <a:rPr lang="es-CO" sz="1600" b="1" dirty="0"/>
              <a:t>        </a:t>
            </a:r>
            <a:r>
              <a:rPr lang="es-CO" sz="1600" b="1" dirty="0" err="1"/>
              <a:t>N</a:t>
            </a:r>
            <a:r>
              <a:rPr lang="es-CO" sz="1600" b="1" dirty="0"/>
              <a:t>          </a:t>
            </a:r>
            <a:r>
              <a:rPr lang="es-CO" sz="1600" b="1" dirty="0" err="1"/>
              <a:t>N</a:t>
            </a:r>
            <a:r>
              <a:rPr lang="es-CO" sz="1600" b="1" dirty="0"/>
              <a:t>         </a:t>
            </a:r>
            <a:r>
              <a:rPr lang="es-CO" sz="1600" b="1" dirty="0" err="1"/>
              <a:t>N</a:t>
            </a:r>
            <a:r>
              <a:rPr lang="es-CO" sz="1600" b="1" dirty="0"/>
              <a:t>         V            N         </a:t>
            </a:r>
            <a:r>
              <a:rPr lang="es-CO" sz="1600" b="1" dirty="0" err="1"/>
              <a:t>N</a:t>
            </a:r>
            <a:endParaRPr lang="es-CO" sz="1600" b="1" dirty="0"/>
          </a:p>
        </p:txBody>
      </p:sp>
      <p:sp>
        <p:nvSpPr>
          <p:cNvPr id="13" name="Rectángulo 12">
            <a:hlinkClick r:id="rId4" action="ppaction://hlinksldjump"/>
            <a:extLst>
              <a:ext uri="{FF2B5EF4-FFF2-40B4-BE49-F238E27FC236}">
                <a16:creationId xmlns:a16="http://schemas.microsoft.com/office/drawing/2014/main" id="{F34AEB9D-6831-426B-82E9-18A10C24205E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4" name="Rectángulo 13">
            <a:hlinkClick r:id="rId5" action="ppaction://hlinksldjump"/>
            <a:extLst>
              <a:ext uri="{FF2B5EF4-FFF2-40B4-BE49-F238E27FC236}">
                <a16:creationId xmlns:a16="http://schemas.microsoft.com/office/drawing/2014/main" id="{EAD4A6B8-0F7D-4351-89FA-128D0998AB26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8" name="Rectángulo 17">
            <a:hlinkClick r:id="rId6" action="ppaction://hlinksldjump"/>
            <a:extLst>
              <a:ext uri="{FF2B5EF4-FFF2-40B4-BE49-F238E27FC236}">
                <a16:creationId xmlns:a16="http://schemas.microsoft.com/office/drawing/2014/main" id="{5243CC17-A275-4C27-91F8-BFBF030EAF6D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0" name="Rectángulo 19">
            <a:hlinkClick r:id="rId7" action="ppaction://hlinksldjump"/>
            <a:extLst>
              <a:ext uri="{FF2B5EF4-FFF2-40B4-BE49-F238E27FC236}">
                <a16:creationId xmlns:a16="http://schemas.microsoft.com/office/drawing/2014/main" id="{DE789B00-F3F0-4811-891D-EA78C0F3C021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21" name="Rectángulo 20">
            <a:hlinkClick r:id="rId8" action="ppaction://hlinksldjump"/>
            <a:extLst>
              <a:ext uri="{FF2B5EF4-FFF2-40B4-BE49-F238E27FC236}">
                <a16:creationId xmlns:a16="http://schemas.microsoft.com/office/drawing/2014/main" id="{EB90246B-5659-4BFC-8AF7-08161B581FDF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3" name="Rectángulo 22">
            <a:hlinkClick r:id="rId9" action="ppaction://hlinksldjump"/>
            <a:extLst>
              <a:ext uri="{FF2B5EF4-FFF2-40B4-BE49-F238E27FC236}">
                <a16:creationId xmlns:a16="http://schemas.microsoft.com/office/drawing/2014/main" id="{52731DCC-41D1-4EB7-BC99-72EA333FA2E5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24" name="3 Marcador de contenido">
            <a:extLst>
              <a:ext uri="{FF2B5EF4-FFF2-40B4-BE49-F238E27FC236}">
                <a16:creationId xmlns:a16="http://schemas.microsoft.com/office/drawing/2014/main" id="{30D47F6C-6823-4304-B539-D19FE046E37E}"/>
              </a:ext>
            </a:extLst>
          </p:cNvPr>
          <p:cNvSpPr txBox="1">
            <a:spLocks/>
          </p:cNvSpPr>
          <p:nvPr/>
        </p:nvSpPr>
        <p:spPr>
          <a:xfrm>
            <a:off x="1236431" y="945385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minoritarias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EDEA904-F92B-4B81-8751-3AF397D42189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84" t="4757" r="8724"/>
          <a:stretch/>
        </p:blipFill>
        <p:spPr>
          <a:xfrm>
            <a:off x="2690953" y="2060848"/>
            <a:ext cx="8159571" cy="4104456"/>
          </a:xfrm>
          <a:prstGeom prst="rect">
            <a:avLst/>
          </a:prstGeom>
        </p:spPr>
      </p:pic>
      <p:sp>
        <p:nvSpPr>
          <p:cNvPr id="7" name="Rectángulo 6">
            <a:hlinkClick r:id="rId3" action="ppaction://hlinksldjump"/>
            <a:extLst>
              <a:ext uri="{FF2B5EF4-FFF2-40B4-BE49-F238E27FC236}">
                <a16:creationId xmlns:a16="http://schemas.microsoft.com/office/drawing/2014/main" id="{AE828628-2F61-4A0C-A50A-2251941026D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3438C813-4784-4313-BFDD-C9B0C9925EBD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02464EF1-9D5E-46C4-ACF0-459C7E9E6579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A8A35043-2CF4-4B3F-8BFC-A83909B77523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FC6187C6-4DAB-4C87-B2CD-3706F341B39E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8" action="ppaction://hlinksldjump"/>
            <a:extLst>
              <a:ext uri="{FF2B5EF4-FFF2-40B4-BE49-F238E27FC236}">
                <a16:creationId xmlns:a16="http://schemas.microsoft.com/office/drawing/2014/main" id="{0C528546-7966-4A2E-8B49-CEEE2354110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2" name="3 Marcador de contenido">
            <a:extLst>
              <a:ext uri="{FF2B5EF4-FFF2-40B4-BE49-F238E27FC236}">
                <a16:creationId xmlns:a16="http://schemas.microsoft.com/office/drawing/2014/main" id="{316E7011-51E7-49CF-A9D5-06FD3C463616}"/>
              </a:ext>
            </a:extLst>
          </p:cNvPr>
          <p:cNvSpPr txBox="1">
            <a:spLocks/>
          </p:cNvSpPr>
          <p:nvPr/>
        </p:nvSpPr>
        <p:spPr>
          <a:xfrm>
            <a:off x="1236431" y="945385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CE6D8CD-7D4A-490F-A051-C5C8946FEED8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534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Diseñar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un sistema de soporte diagnóstico de arritmias cardiacas en registros electrocardiográficos ambulatorios de larga duración, usando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caracterización discreta de series temporales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implementación 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sistemas embebidos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con el fin de alcanzar un compromiso adecuado entre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desempeño en la identificación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latidos y coste computacional.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92624A33-2A1B-4DC9-8FD1-4F53D855911B}"/>
              </a:ext>
            </a:extLst>
          </p:cNvPr>
          <p:cNvSpPr txBox="1">
            <a:spLocks/>
          </p:cNvSpPr>
          <p:nvPr/>
        </p:nvSpPr>
        <p:spPr>
          <a:xfrm>
            <a:off x="1703512" y="639502"/>
            <a:ext cx="8229600" cy="64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ángulo 10">
            <a:hlinkClick r:id="rId2" action="ppaction://hlinksldjump"/>
            <a:extLst>
              <a:ext uri="{FF2B5EF4-FFF2-40B4-BE49-F238E27FC236}">
                <a16:creationId xmlns:a16="http://schemas.microsoft.com/office/drawing/2014/main" id="{2C59CECF-2DCD-42D5-8647-7127A0235B9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3" name="Rectángulo 12">
            <a:hlinkClick r:id="rId3" action="ppaction://hlinksldjump"/>
            <a:extLst>
              <a:ext uri="{FF2B5EF4-FFF2-40B4-BE49-F238E27FC236}">
                <a16:creationId xmlns:a16="http://schemas.microsoft.com/office/drawing/2014/main" id="{3FB8909F-20B9-4C9D-9C6F-4213BEDBDBE7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4" name="Rectángulo 13">
            <a:hlinkClick r:id="rId4" action="ppaction://hlinksldjump"/>
            <a:extLst>
              <a:ext uri="{FF2B5EF4-FFF2-40B4-BE49-F238E27FC236}">
                <a16:creationId xmlns:a16="http://schemas.microsoft.com/office/drawing/2014/main" id="{0D5F9855-4AC0-4956-BDB3-2C4C4073841E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5" name="Rectángulo 14">
            <a:hlinkClick r:id="rId5" action="ppaction://hlinksldjump"/>
            <a:extLst>
              <a:ext uri="{FF2B5EF4-FFF2-40B4-BE49-F238E27FC236}">
                <a16:creationId xmlns:a16="http://schemas.microsoft.com/office/drawing/2014/main" id="{12EB0A28-2829-4C31-8072-F70DF46F9CF1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379F5E00-6535-44FA-BC2B-1703DAFCE1DA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7" name="Rectángulo 16">
            <a:hlinkClick r:id="rId7" action="ppaction://hlinksldjump"/>
            <a:extLst>
              <a:ext uri="{FF2B5EF4-FFF2-40B4-BE49-F238E27FC236}">
                <a16:creationId xmlns:a16="http://schemas.microsoft.com/office/drawing/2014/main" id="{E4045601-FE1C-4DE5-B0CA-F563BEEF6E52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8" name="3 Marcador de contenido">
            <a:extLst>
              <a:ext uri="{FF2B5EF4-FFF2-40B4-BE49-F238E27FC236}">
                <a16:creationId xmlns:a16="http://schemas.microsoft.com/office/drawing/2014/main" id="{C2D12C97-5AC1-40A8-94A8-36058546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1288755"/>
            <a:ext cx="10687471" cy="41504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51400D-103A-42CB-8961-0281DC561036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987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701883" y="2296617"/>
            <a:ext cx="895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caracterización discreta de series temporales en un sistema de soporte diagnóstico que permita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ayudar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el análisis de señales cardiacas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Diseñar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un algoritmo de clasificación de latidos aplicado en sistemas embebidos para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arritmias en registros Holter en un entorno de bajo costo computacional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Ejemplificar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uso de conceptos básicos de matemáticas discretas mediante ejemplos aplicativos en contextos reales para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analizar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comportamiento de señales electrocardiográficas discretas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77D94D2B-8C18-4691-89DD-ABA7A7FE0BD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8" name="Rectángulo 7">
            <a:hlinkClick r:id="rId3" action="ppaction://hlinksldjump"/>
            <a:extLst>
              <a:ext uri="{FF2B5EF4-FFF2-40B4-BE49-F238E27FC236}">
                <a16:creationId xmlns:a16="http://schemas.microsoft.com/office/drawing/2014/main" id="{E26FAAA0-333F-485B-98CF-70BDECB28E28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C865513D-DDA5-4110-ACA3-EA178CED2479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4D9312E6-11C3-487D-8EEC-5080ED40DE4A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FBFBF4FE-4F34-430B-86B1-3E788C8A105F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176255DA-1CFA-4A4A-9D17-6BA1FC19E66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5" name="3 Marcador de contenido">
            <a:extLst>
              <a:ext uri="{FF2B5EF4-FFF2-40B4-BE49-F238E27FC236}">
                <a16:creationId xmlns:a16="http://schemas.microsoft.com/office/drawing/2014/main" id="{1F33674E-8BD6-4DA1-8DAE-2225E8EA453A}"/>
              </a:ext>
            </a:extLst>
          </p:cNvPr>
          <p:cNvSpPr txBox="1">
            <a:spLocks/>
          </p:cNvSpPr>
          <p:nvPr/>
        </p:nvSpPr>
        <p:spPr>
          <a:xfrm>
            <a:off x="1236431" y="1288755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Wingdings 3" charset="2"/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8C45B57-632D-475F-8BDE-CE2952B11F1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349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670048" y="1903100"/>
            <a:ext cx="8502870" cy="4150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604864"/>
            <a:ext cx="895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¿De qué manera se puede realizar una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efectiva identificación de arritmias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en registros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Holter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 de forma que facilite a los especialistas dar un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diagnóstico médico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6656" r="6313" b="23453"/>
          <a:stretch/>
        </p:blipFill>
        <p:spPr bwMode="auto">
          <a:xfrm>
            <a:off x="6974590" y="3637032"/>
            <a:ext cx="3009842" cy="22344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375947560"/>
              </p:ext>
            </p:extLst>
          </p:nvPr>
        </p:nvGraphicFramePr>
        <p:xfrm>
          <a:off x="5843397" y="4464780"/>
          <a:ext cx="866775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5899" r="47468" b="2751"/>
          <a:stretch/>
        </p:blipFill>
        <p:spPr>
          <a:xfrm>
            <a:off x="3320667" y="3416780"/>
            <a:ext cx="2154755" cy="323213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 13">
            <a:hlinkClick r:id="rId10" action="ppaction://hlinksldjump"/>
            <a:extLst>
              <a:ext uri="{FF2B5EF4-FFF2-40B4-BE49-F238E27FC236}">
                <a16:creationId xmlns:a16="http://schemas.microsoft.com/office/drawing/2014/main" id="{040982DB-86A4-4743-B0AF-F629C00ADD3A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5" name="Rectángulo 14">
            <a:hlinkClick r:id="rId11" action="ppaction://hlinksldjump"/>
            <a:extLst>
              <a:ext uri="{FF2B5EF4-FFF2-40B4-BE49-F238E27FC236}">
                <a16:creationId xmlns:a16="http://schemas.microsoft.com/office/drawing/2014/main" id="{60EBC0D9-C032-45A3-A6E1-8791E9A663B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6" name="Rectángulo 15">
            <a:hlinkClick r:id="rId12" action="ppaction://hlinksldjump"/>
            <a:extLst>
              <a:ext uri="{FF2B5EF4-FFF2-40B4-BE49-F238E27FC236}">
                <a16:creationId xmlns:a16="http://schemas.microsoft.com/office/drawing/2014/main" id="{ED89CCDC-27F4-4406-A2BA-1BA1B4B52641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7" name="Rectángulo 16">
            <a:hlinkClick r:id="rId13" action="ppaction://hlinksldjump"/>
            <a:extLst>
              <a:ext uri="{FF2B5EF4-FFF2-40B4-BE49-F238E27FC236}">
                <a16:creationId xmlns:a16="http://schemas.microsoft.com/office/drawing/2014/main" id="{A3CF6693-3358-417E-A5F7-31B112A06F04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8" name="Rectángulo 17">
            <a:hlinkClick r:id="rId14" action="ppaction://hlinksldjump"/>
            <a:extLst>
              <a:ext uri="{FF2B5EF4-FFF2-40B4-BE49-F238E27FC236}">
                <a16:creationId xmlns:a16="http://schemas.microsoft.com/office/drawing/2014/main" id="{15665ABC-CD18-4894-83C2-4D1D58B60A39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9" name="Rectángulo 18">
            <a:hlinkClick r:id="rId15" action="ppaction://hlinksldjump"/>
            <a:extLst>
              <a:ext uri="{FF2B5EF4-FFF2-40B4-BE49-F238E27FC236}">
                <a16:creationId xmlns:a16="http://schemas.microsoft.com/office/drawing/2014/main" id="{1A3D0A38-8067-475D-B0C0-B659B4C9FE5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1D367E1A-F8E6-46C5-83E3-FFE4507A4269}"/>
              </a:ext>
            </a:extLst>
          </p:cNvPr>
          <p:cNvSpPr txBox="1">
            <a:spLocks/>
          </p:cNvSpPr>
          <p:nvPr/>
        </p:nvSpPr>
        <p:spPr>
          <a:xfrm>
            <a:off x="1703512" y="639502"/>
            <a:ext cx="8229600" cy="64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17474B1-0CB3-491D-AA48-9A8BC7F3CE7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412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19" y="1759904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3 Marcador de contenido">
            <a:extLst>
              <a:ext uri="{FF2B5EF4-FFF2-40B4-BE49-F238E27FC236}">
                <a16:creationId xmlns:a16="http://schemas.microsoft.com/office/drawing/2014/main" id="{745D390C-6D27-4DDB-8DAF-F8C09B79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redondeado 101">
            <a:extLst>
              <a:ext uri="{FF2B5EF4-FFF2-40B4-BE49-F238E27FC236}">
                <a16:creationId xmlns:a16="http://schemas.microsoft.com/office/drawing/2014/main" id="{3A5B7B26-29AE-4EEE-B75A-AA33D41DF989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1649639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señales utilizadas fueron extraídas de la base de datos de arritmias de la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que contiene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registros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señales ECG, con una duración aproximada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media hora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cada uno, adquiridos de 47 pacientes (los registros 201 y 202 son de la misma persona).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primeros 23 registros (denominados la serie 100) fueron elegidos al azar de una colección de más de 4000 Registros Holter de 24 horas de duración, y los otros 25 (de la serie 200) fueron seleccionados para incluir ejemplos poco frecuentes, pero clínicamente importantes.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(https://physionet.org).  </a:t>
            </a: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27ED5DAD-8655-467F-9838-85EC0A91BD4C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8" name="Rectángulo 7">
            <a:hlinkClick r:id="rId3" action="ppaction://hlinksldjump"/>
            <a:extLst>
              <a:ext uri="{FF2B5EF4-FFF2-40B4-BE49-F238E27FC236}">
                <a16:creationId xmlns:a16="http://schemas.microsoft.com/office/drawing/2014/main" id="{53C9988E-2EBC-4706-893F-5D6DBF80FE73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9E5731EA-0617-4876-8043-6A5BBEDEDBFD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E0AF9037-C5BA-4266-A77B-9F2D9850D854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FC55B08E-B6AE-4CEE-817F-0A8A33E09B3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3969042E-E2B1-4B2A-8949-BE3BF5F855EE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FD5C30E-A16B-4DD3-BF1E-810639DC01BA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contenido">
            <a:extLst>
              <a:ext uri="{FF2B5EF4-FFF2-40B4-BE49-F238E27FC236}">
                <a16:creationId xmlns:a16="http://schemas.microsoft.com/office/drawing/2014/main" id="{84B31354-AED4-4EDC-B84F-4F5673CA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ECG (Base de datos)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4996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67" y="1844661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3 Marcador de contenido">
            <a:extLst>
              <a:ext uri="{FF2B5EF4-FFF2-40B4-BE49-F238E27FC236}">
                <a16:creationId xmlns:a16="http://schemas.microsoft.com/office/drawing/2014/main" id="{ADA78701-199B-4C55-898D-903B34CC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101">
            <a:extLst>
              <a:ext uri="{FF2B5EF4-FFF2-40B4-BE49-F238E27FC236}">
                <a16:creationId xmlns:a16="http://schemas.microsoft.com/office/drawing/2014/main" id="{BB1EFAD1-C739-4D62-B08E-CF7BF1DB2C55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411768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22" name="Rectángulo 21">
            <a:hlinkClick r:id="rId2" action="ppaction://hlinksldjump"/>
            <a:extLst>
              <a:ext uri="{FF2B5EF4-FFF2-40B4-BE49-F238E27FC236}">
                <a16:creationId xmlns:a16="http://schemas.microsoft.com/office/drawing/2014/main" id="{D2ED5FA7-2D59-4482-919A-C0C2D7D1BA0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6" name="Rectángulo 25">
            <a:hlinkClick r:id="rId3" action="ppaction://hlinksldjump"/>
            <a:extLst>
              <a:ext uri="{FF2B5EF4-FFF2-40B4-BE49-F238E27FC236}">
                <a16:creationId xmlns:a16="http://schemas.microsoft.com/office/drawing/2014/main" id="{DD8D7E8F-E7E6-4A64-99A9-9022B2BBF58D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8" name="Rectángulo 27">
            <a:hlinkClick r:id="rId4" action="ppaction://hlinksldjump"/>
            <a:extLst>
              <a:ext uri="{FF2B5EF4-FFF2-40B4-BE49-F238E27FC236}">
                <a16:creationId xmlns:a16="http://schemas.microsoft.com/office/drawing/2014/main" id="{56BBC4FF-53BD-442E-B285-3105B873752E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9" name="Rectángulo 28">
            <a:hlinkClick r:id="rId5" action="ppaction://hlinksldjump"/>
            <a:extLst>
              <a:ext uri="{FF2B5EF4-FFF2-40B4-BE49-F238E27FC236}">
                <a16:creationId xmlns:a16="http://schemas.microsoft.com/office/drawing/2014/main" id="{549E4E27-2048-4DE2-8855-9CDA30BF2F66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1" name="Rectángulo 30">
            <a:hlinkClick r:id="rId6" action="ppaction://hlinksldjump"/>
            <a:extLst>
              <a:ext uri="{FF2B5EF4-FFF2-40B4-BE49-F238E27FC236}">
                <a16:creationId xmlns:a16="http://schemas.microsoft.com/office/drawing/2014/main" id="{B3EED8AF-BE34-459F-A85C-80258313F82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2" name="Rectángulo 31">
            <a:hlinkClick r:id="rId7" action="ppaction://hlinksldjump"/>
            <a:extLst>
              <a:ext uri="{FF2B5EF4-FFF2-40B4-BE49-F238E27FC236}">
                <a16:creationId xmlns:a16="http://schemas.microsoft.com/office/drawing/2014/main" id="{EC25E738-9EAD-4CE1-8E5A-DB9A501C207A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05A337F-5EF6-46BE-9093-57DFA97D7473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 Marcador de contenido">
            <a:extLst>
              <a:ext uri="{FF2B5EF4-FFF2-40B4-BE49-F238E27FC236}">
                <a16:creationId xmlns:a16="http://schemas.microsoft.com/office/drawing/2014/main" id="{A1B9A099-F88B-4702-8BBC-015554D7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2A8F63-BF6D-4EFC-ABFC-EC749E322D4E}"/>
              </a:ext>
            </a:extLst>
          </p:cNvPr>
          <p:cNvSpPr txBox="1"/>
          <p:nvPr/>
        </p:nvSpPr>
        <p:spPr>
          <a:xfrm>
            <a:off x="2711624" y="2772619"/>
            <a:ext cx="8957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Antes de someter las señales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cardíacas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(s) a la caracterización se elimina el nivel DC y se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normaliza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la señal en el rango (-1,1) de acuerdo a la siguiente expresión: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redondeado 4">
                <a:extLst>
                  <a:ext uri="{FF2B5EF4-FFF2-40B4-BE49-F238E27FC236}">
                    <a16:creationId xmlns:a16="http://schemas.microsoft.com/office/drawing/2014/main" id="{B64BEDC0-D64D-4B86-9DFA-6A75AA7A7286}"/>
                  </a:ext>
                </a:extLst>
              </p:cNvPr>
              <p:cNvSpPr/>
              <p:nvPr/>
            </p:nvSpPr>
            <p:spPr>
              <a:xfrm>
                <a:off x="4634918" y="4188831"/>
                <a:ext cx="4573130" cy="14277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CO" sz="24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O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CO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s-CO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donde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 el promedio de la señal y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|"/>
                        <m:endChr m:val="|"/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 el máximo del valor absoluto de la señal</a:t>
                </a:r>
              </a:p>
            </p:txBody>
          </p:sp>
        </mc:Choice>
        <mc:Fallback xmlns="">
          <p:sp>
            <p:nvSpPr>
              <p:cNvPr id="38" name="Rectángulo redondeado 4">
                <a:extLst>
                  <a:ext uri="{FF2B5EF4-FFF2-40B4-BE49-F238E27FC236}">
                    <a16:creationId xmlns:a16="http://schemas.microsoft.com/office/drawing/2014/main" id="{B64BEDC0-D64D-4B86-9DFA-6A75AA7A7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18" y="4188831"/>
                <a:ext cx="4573130" cy="1427724"/>
              </a:xfrm>
              <a:prstGeom prst="roundRect">
                <a:avLst/>
              </a:prstGeom>
              <a:blipFill>
                <a:blip r:embed="rId8"/>
                <a:stretch>
                  <a:fillRect b="-80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90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22" name="Rectángulo 21">
            <a:hlinkClick r:id="rId2" action="ppaction://hlinksldjump"/>
            <a:extLst>
              <a:ext uri="{FF2B5EF4-FFF2-40B4-BE49-F238E27FC236}">
                <a16:creationId xmlns:a16="http://schemas.microsoft.com/office/drawing/2014/main" id="{D2ED5FA7-2D59-4482-919A-C0C2D7D1BA0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6" name="Rectángulo 25">
            <a:hlinkClick r:id="rId3" action="ppaction://hlinksldjump"/>
            <a:extLst>
              <a:ext uri="{FF2B5EF4-FFF2-40B4-BE49-F238E27FC236}">
                <a16:creationId xmlns:a16="http://schemas.microsoft.com/office/drawing/2014/main" id="{DD8D7E8F-E7E6-4A64-99A9-9022B2BBF58D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8" name="Rectángulo 27">
            <a:hlinkClick r:id="rId4" action="ppaction://hlinksldjump"/>
            <a:extLst>
              <a:ext uri="{FF2B5EF4-FFF2-40B4-BE49-F238E27FC236}">
                <a16:creationId xmlns:a16="http://schemas.microsoft.com/office/drawing/2014/main" id="{56BBC4FF-53BD-442E-B285-3105B873752E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9" name="Rectángulo 28">
            <a:hlinkClick r:id="rId5" action="ppaction://hlinksldjump"/>
            <a:extLst>
              <a:ext uri="{FF2B5EF4-FFF2-40B4-BE49-F238E27FC236}">
                <a16:creationId xmlns:a16="http://schemas.microsoft.com/office/drawing/2014/main" id="{549E4E27-2048-4DE2-8855-9CDA30BF2F66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1" name="Rectángulo 30">
            <a:hlinkClick r:id="rId6" action="ppaction://hlinksldjump"/>
            <a:extLst>
              <a:ext uri="{FF2B5EF4-FFF2-40B4-BE49-F238E27FC236}">
                <a16:creationId xmlns:a16="http://schemas.microsoft.com/office/drawing/2014/main" id="{B3EED8AF-BE34-459F-A85C-80258313F82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2" name="Rectángulo 31">
            <a:hlinkClick r:id="rId7" action="ppaction://hlinksldjump"/>
            <a:extLst>
              <a:ext uri="{FF2B5EF4-FFF2-40B4-BE49-F238E27FC236}">
                <a16:creationId xmlns:a16="http://schemas.microsoft.com/office/drawing/2014/main" id="{EC25E738-9EAD-4CE1-8E5A-DB9A501C207A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05A337F-5EF6-46BE-9093-57DFA97D7473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0EDA951-98C8-462B-B749-0533834C9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579" y="1703798"/>
            <a:ext cx="5268588" cy="50168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C24AF3-85B5-43BB-AB31-0F0A5D079E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41"/>
          <a:stretch/>
        </p:blipFill>
        <p:spPr>
          <a:xfrm>
            <a:off x="6730461" y="1703798"/>
            <a:ext cx="5268588" cy="5016885"/>
          </a:xfrm>
          <a:prstGeom prst="rect">
            <a:avLst/>
          </a:prstGeom>
        </p:spPr>
      </p:pic>
      <p:sp>
        <p:nvSpPr>
          <p:cNvPr id="18" name="3 Marcador de contenido">
            <a:extLst>
              <a:ext uri="{FF2B5EF4-FFF2-40B4-BE49-F238E27FC236}">
                <a16:creationId xmlns:a16="http://schemas.microsoft.com/office/drawing/2014/main" id="{8D660C26-451A-4A02-9495-8BA10408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67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981200" y="619507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985618" y="2132856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2207568" y="2501061"/>
            <a:ext cx="3591164" cy="95879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Arritmia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</a:p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Electrocardiografía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ambulatoria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2212255" y="4241437"/>
            <a:ext cx="2508281" cy="68495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6867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filtrado de la señal ECG se lo realiza mediante un filtro de media móvil de acuerdo a la siguiente expresión: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redondeado 4"/>
              <p:cNvSpPr/>
              <p:nvPr/>
            </p:nvSpPr>
            <p:spPr>
              <a:xfrm>
                <a:off x="4634918" y="4188831"/>
                <a:ext cx="4573130" cy="14277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C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s-EC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CO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C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C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C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C" sz="2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b>
                          <m:sup>
                            <m:r>
                              <a:rPr lang="es-EC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C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s-EC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s-EC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O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s-EC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CO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 el promedio de las 5 últimas muestras de la señal.</a:t>
                </a:r>
              </a:p>
            </p:txBody>
          </p:sp>
        </mc:Choice>
        <mc:Fallback xmlns="">
          <p:sp>
            <p:nvSpPr>
              <p:cNvPr id="5" name="Rectángulo redondead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18" y="4188831"/>
                <a:ext cx="4573130" cy="14277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hlinkClick r:id="rId3" action="ppaction://hlinksldjump"/>
            <a:extLst>
              <a:ext uri="{FF2B5EF4-FFF2-40B4-BE49-F238E27FC236}">
                <a16:creationId xmlns:a16="http://schemas.microsoft.com/office/drawing/2014/main" id="{8717DC91-146C-47E4-8582-7FD89937C743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A668C4A6-937B-432E-B826-E88A31164F7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D69989D0-A977-4483-BD9A-2FC598FBEC81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2535A3CC-FF0F-44BB-86B2-5AAEFBC2F5BD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629173AE-FCF9-4042-8018-687F19F19D9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8" action="ppaction://hlinksldjump"/>
            <a:extLst>
              <a:ext uri="{FF2B5EF4-FFF2-40B4-BE49-F238E27FC236}">
                <a16:creationId xmlns:a16="http://schemas.microsoft.com/office/drawing/2014/main" id="{37A4847E-7A26-40CF-8B93-D3EE9F297854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9D3054E-F491-4422-96BB-96217E761B9B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3 Marcador de contenido">
            <a:extLst>
              <a:ext uri="{FF2B5EF4-FFF2-40B4-BE49-F238E27FC236}">
                <a16:creationId xmlns:a16="http://schemas.microsoft.com/office/drawing/2014/main" id="{6E6EC1B4-1400-460B-8D50-1448553C5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6626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8" name="Rectángulo 7">
            <a:hlinkClick r:id="rId2" action="ppaction://hlinksldjump"/>
            <a:extLst>
              <a:ext uri="{FF2B5EF4-FFF2-40B4-BE49-F238E27FC236}">
                <a16:creationId xmlns:a16="http://schemas.microsoft.com/office/drawing/2014/main" id="{8717DC91-146C-47E4-8582-7FD89937C743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A668C4A6-937B-432E-B826-E88A31164F7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4" action="ppaction://hlinksldjump"/>
            <a:extLst>
              <a:ext uri="{FF2B5EF4-FFF2-40B4-BE49-F238E27FC236}">
                <a16:creationId xmlns:a16="http://schemas.microsoft.com/office/drawing/2014/main" id="{D69989D0-A977-4483-BD9A-2FC598FBEC81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5" action="ppaction://hlinksldjump"/>
            <a:extLst>
              <a:ext uri="{FF2B5EF4-FFF2-40B4-BE49-F238E27FC236}">
                <a16:creationId xmlns:a16="http://schemas.microsoft.com/office/drawing/2014/main" id="{2535A3CC-FF0F-44BB-86B2-5AAEFBC2F5BD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6" action="ppaction://hlinksldjump"/>
            <a:extLst>
              <a:ext uri="{FF2B5EF4-FFF2-40B4-BE49-F238E27FC236}">
                <a16:creationId xmlns:a16="http://schemas.microsoft.com/office/drawing/2014/main" id="{629173AE-FCF9-4042-8018-687F19F19D9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7" action="ppaction://hlinksldjump"/>
            <a:extLst>
              <a:ext uri="{FF2B5EF4-FFF2-40B4-BE49-F238E27FC236}">
                <a16:creationId xmlns:a16="http://schemas.microsoft.com/office/drawing/2014/main" id="{37A4847E-7A26-40CF-8B93-D3EE9F297854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9D3054E-F491-4422-96BB-96217E761B9B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1EA3E13B-D05E-4A0D-BEDC-E7904FAEF8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09"/>
          <a:stretch/>
        </p:blipFill>
        <p:spPr>
          <a:xfrm>
            <a:off x="1311579" y="1628800"/>
            <a:ext cx="5268588" cy="501688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5E3CA75-F2EA-4D48-A4A8-D69FEA8F6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461" y="1571092"/>
            <a:ext cx="5268588" cy="4996289"/>
          </a:xfrm>
          <a:prstGeom prst="rect">
            <a:avLst/>
          </a:prstGeom>
        </p:spPr>
      </p:pic>
      <p:sp>
        <p:nvSpPr>
          <p:cNvPr id="19" name="3 Marcador de contenido">
            <a:extLst>
              <a:ext uri="{FF2B5EF4-FFF2-40B4-BE49-F238E27FC236}">
                <a16:creationId xmlns:a16="http://schemas.microsoft.com/office/drawing/2014/main" id="{9598F78C-D4A6-4E5F-9D5A-84C8DF15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13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DA8202-BC7A-42A2-B826-45D9CBCC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39" y="2388757"/>
            <a:ext cx="10171305" cy="221094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22</a:t>
            </a:fld>
            <a:endParaRPr lang="es-ES"/>
          </a:p>
        </p:txBody>
      </p:sp>
      <p:cxnSp>
        <p:nvCxnSpPr>
          <p:cNvPr id="11" name="Conector recto 10"/>
          <p:cNvCxnSpPr>
            <a:cxnSpLocks/>
          </p:cNvCxnSpPr>
          <p:nvPr/>
        </p:nvCxnSpPr>
        <p:spPr>
          <a:xfrm>
            <a:off x="1817152" y="2612277"/>
            <a:ext cx="0" cy="1720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823796" y="4370483"/>
                <a:ext cx="71711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96" y="4370483"/>
                <a:ext cx="717117" cy="491417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580813" y="4391800"/>
                <a:ext cx="71711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13" y="4391800"/>
                <a:ext cx="717117" cy="491417"/>
              </a:xfrm>
              <a:prstGeom prst="rect">
                <a:avLst/>
              </a:prstGeom>
              <a:blipFill>
                <a:blip r:embed="rId5"/>
                <a:stretch>
                  <a:fillRect l="-2542" r="-847" b="-98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0343050" y="4378307"/>
                <a:ext cx="71711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050" y="4378307"/>
                <a:ext cx="717117" cy="491417"/>
              </a:xfrm>
              <a:prstGeom prst="rect">
                <a:avLst/>
              </a:prstGeom>
              <a:blipFill>
                <a:blip r:embed="rId6"/>
                <a:stretch>
                  <a:fillRect l="-2564" r="-1709" b="-98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redondeado 20"/>
          <p:cNvSpPr/>
          <p:nvPr/>
        </p:nvSpPr>
        <p:spPr>
          <a:xfrm>
            <a:off x="5109381" y="5185706"/>
            <a:ext cx="1960887" cy="72690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R del j-</a:t>
            </a:r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ésimo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latido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6071880" y="4883217"/>
            <a:ext cx="17944" cy="3037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6903462" y="2659590"/>
                <a:ext cx="2547949" cy="68463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s-C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d>
                            <m:dPr>
                              <m:ctrlPr>
                                <a:rPr lang="es-C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s-C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s-CO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462" y="2659590"/>
                <a:ext cx="2547949" cy="68463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redondeado 23"/>
              <p:cNvSpPr/>
              <p:nvPr/>
            </p:nvSpPr>
            <p:spPr>
              <a:xfrm>
                <a:off x="2862466" y="2650037"/>
                <a:ext cx="2547949" cy="65520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s-C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d>
                            <m:dPr>
                              <m:ctrlPr>
                                <a:rPr lang="es-C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CO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CO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C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s-CO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ángulo redondead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466" y="2650037"/>
                <a:ext cx="2547949" cy="6552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cto 27"/>
          <p:cNvCxnSpPr/>
          <p:nvPr/>
        </p:nvCxnSpPr>
        <p:spPr>
          <a:xfrm>
            <a:off x="4439816" y="3754625"/>
            <a:ext cx="0" cy="578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707098" y="3673345"/>
            <a:ext cx="0" cy="578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130217" y="4328549"/>
                <a:ext cx="717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17" y="4328549"/>
                <a:ext cx="717117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8373200" y="4344857"/>
                <a:ext cx="717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00" y="4344857"/>
                <a:ext cx="717117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recto de flecha 32"/>
          <p:cNvCxnSpPr>
            <a:cxnSpLocks/>
            <a:endCxn id="24" idx="2"/>
          </p:cNvCxnSpPr>
          <p:nvPr/>
        </p:nvCxnSpPr>
        <p:spPr>
          <a:xfrm flipH="1" flipV="1">
            <a:off x="4136441" y="3305241"/>
            <a:ext cx="303376" cy="368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cxnSpLocks/>
            <a:endCxn id="10" idx="2"/>
          </p:cNvCxnSpPr>
          <p:nvPr/>
        </p:nvCxnSpPr>
        <p:spPr>
          <a:xfrm flipH="1" flipV="1">
            <a:off x="8177437" y="3344220"/>
            <a:ext cx="529661" cy="248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hlinkClick r:id="rId11" action="ppaction://hlinksldjump"/>
            <a:extLst>
              <a:ext uri="{FF2B5EF4-FFF2-40B4-BE49-F238E27FC236}">
                <a16:creationId xmlns:a16="http://schemas.microsoft.com/office/drawing/2014/main" id="{1497DC42-651F-4ADF-A054-1689C75BF3EB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6" name="Rectángulo 25">
            <a:hlinkClick r:id="rId12" action="ppaction://hlinksldjump"/>
            <a:extLst>
              <a:ext uri="{FF2B5EF4-FFF2-40B4-BE49-F238E27FC236}">
                <a16:creationId xmlns:a16="http://schemas.microsoft.com/office/drawing/2014/main" id="{46AEAED1-7293-42D0-8E81-912DCE19D5B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7" name="Rectángulo 26">
            <a:hlinkClick r:id="rId13" action="ppaction://hlinksldjump"/>
            <a:extLst>
              <a:ext uri="{FF2B5EF4-FFF2-40B4-BE49-F238E27FC236}">
                <a16:creationId xmlns:a16="http://schemas.microsoft.com/office/drawing/2014/main" id="{71006395-5896-487F-8990-16174EB64DA6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32" name="Rectángulo 31">
            <a:hlinkClick r:id="rId14" action="ppaction://hlinksldjump"/>
            <a:extLst>
              <a:ext uri="{FF2B5EF4-FFF2-40B4-BE49-F238E27FC236}">
                <a16:creationId xmlns:a16="http://schemas.microsoft.com/office/drawing/2014/main" id="{91380393-B2F7-4EBB-B5ED-5AB1836889D4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4" name="Rectángulo 33">
            <a:hlinkClick r:id="rId15" action="ppaction://hlinksldjump"/>
            <a:extLst>
              <a:ext uri="{FF2B5EF4-FFF2-40B4-BE49-F238E27FC236}">
                <a16:creationId xmlns:a16="http://schemas.microsoft.com/office/drawing/2014/main" id="{E51755E4-BBD6-4DAB-A8C1-92E63F933B8A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6" name="Rectángulo 35">
            <a:hlinkClick r:id="rId16" action="ppaction://hlinksldjump"/>
            <a:extLst>
              <a:ext uri="{FF2B5EF4-FFF2-40B4-BE49-F238E27FC236}">
                <a16:creationId xmlns:a16="http://schemas.microsoft.com/office/drawing/2014/main" id="{937234A0-9130-476B-921D-56D749C609B9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7580188-6848-421F-8486-485D327D3F9D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 Marcador de contenido">
            <a:extLst>
              <a:ext uri="{FF2B5EF4-FFF2-40B4-BE49-F238E27FC236}">
                <a16:creationId xmlns:a16="http://schemas.microsoft.com/office/drawing/2014/main" id="{5B25770F-9790-4E1A-88DF-01BB02C6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C2F0725-7761-4350-8E7C-7E4B3B8A6104}"/>
              </a:ext>
            </a:extLst>
          </p:cNvPr>
          <p:cNvSpPr/>
          <p:nvPr/>
        </p:nvSpPr>
        <p:spPr>
          <a:xfrm>
            <a:off x="2711624" y="1604245"/>
            <a:ext cx="8502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Segmentación latidos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E39518D-B3C9-4848-B4B7-861186354CC6}"/>
              </a:ext>
            </a:extLst>
          </p:cNvPr>
          <p:cNvCxnSpPr>
            <a:cxnSpLocks/>
          </p:cNvCxnSpPr>
          <p:nvPr/>
        </p:nvCxnSpPr>
        <p:spPr>
          <a:xfrm>
            <a:off x="6135152" y="2561477"/>
            <a:ext cx="0" cy="1720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A55428A-D852-4354-BD37-18C193339AF1}"/>
              </a:ext>
            </a:extLst>
          </p:cNvPr>
          <p:cNvCxnSpPr>
            <a:cxnSpLocks/>
          </p:cNvCxnSpPr>
          <p:nvPr/>
        </p:nvCxnSpPr>
        <p:spPr>
          <a:xfrm>
            <a:off x="10636032" y="2530997"/>
            <a:ext cx="0" cy="1720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9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48E6E5-06DB-477D-AA53-C691C2D76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15"/>
          <a:stretch/>
        </p:blipFill>
        <p:spPr>
          <a:xfrm>
            <a:off x="2031673" y="2059595"/>
            <a:ext cx="8311377" cy="382115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711624" y="1604245"/>
            <a:ext cx="8502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Segmentación QRS</a:t>
            </a: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6429099" y="2113154"/>
            <a:ext cx="0" cy="295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6117725" y="5226680"/>
                <a:ext cx="71711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25" y="5226680"/>
                <a:ext cx="717117" cy="491417"/>
              </a:xfrm>
              <a:prstGeom prst="rect">
                <a:avLst/>
              </a:prstGeom>
              <a:blipFill>
                <a:blip r:embed="rId3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8028314" y="5370796"/>
                <a:ext cx="717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14" y="5370796"/>
                <a:ext cx="717117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4112767" y="5358111"/>
                <a:ext cx="717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67" y="5358111"/>
                <a:ext cx="717117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>
            <a:off x="4393248" y="4829818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8290853" y="4855213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5495839" y="5928600"/>
            <a:ext cx="1960887" cy="72690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R del j-</a:t>
            </a:r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ésimo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latido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6420127" y="5614078"/>
            <a:ext cx="17944" cy="3037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redondeado 29"/>
              <p:cNvSpPr/>
              <p:nvPr/>
            </p:nvSpPr>
            <p:spPr>
              <a:xfrm>
                <a:off x="4499690" y="3539155"/>
                <a:ext cx="1613846" cy="72690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s-CO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s-CO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EC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EC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s-CO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redondead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90" y="3539155"/>
                <a:ext cx="1613846" cy="7269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redondeado 32"/>
              <p:cNvSpPr/>
              <p:nvPr/>
            </p:nvSpPr>
            <p:spPr>
              <a:xfrm>
                <a:off x="8290853" y="3766189"/>
                <a:ext cx="1613846" cy="72690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s-CO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s-CO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s-EC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CO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EC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s-CO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ángulo redondead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53" y="3766189"/>
                <a:ext cx="1613846" cy="72690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recto de flecha 36"/>
          <p:cNvCxnSpPr>
            <a:cxnSpLocks/>
            <a:endCxn id="33" idx="2"/>
          </p:cNvCxnSpPr>
          <p:nvPr/>
        </p:nvCxnSpPr>
        <p:spPr>
          <a:xfrm flipV="1">
            <a:off x="8329420" y="4493098"/>
            <a:ext cx="768356" cy="336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cxnSpLocks/>
          </p:cNvCxnSpPr>
          <p:nvPr/>
        </p:nvCxnSpPr>
        <p:spPr>
          <a:xfrm flipV="1">
            <a:off x="4403904" y="4266064"/>
            <a:ext cx="956196" cy="430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hlinkClick r:id="rId8" action="ppaction://hlinksldjump"/>
            <a:extLst>
              <a:ext uri="{FF2B5EF4-FFF2-40B4-BE49-F238E27FC236}">
                <a16:creationId xmlns:a16="http://schemas.microsoft.com/office/drawing/2014/main" id="{D2ED5FA7-2D59-4482-919A-C0C2D7D1BA0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6" name="Rectángulo 25">
            <a:hlinkClick r:id="rId9" action="ppaction://hlinksldjump"/>
            <a:extLst>
              <a:ext uri="{FF2B5EF4-FFF2-40B4-BE49-F238E27FC236}">
                <a16:creationId xmlns:a16="http://schemas.microsoft.com/office/drawing/2014/main" id="{DD8D7E8F-E7E6-4A64-99A9-9022B2BBF58D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8" name="Rectángulo 27">
            <a:hlinkClick r:id="rId10" action="ppaction://hlinksldjump"/>
            <a:extLst>
              <a:ext uri="{FF2B5EF4-FFF2-40B4-BE49-F238E27FC236}">
                <a16:creationId xmlns:a16="http://schemas.microsoft.com/office/drawing/2014/main" id="{56BBC4FF-53BD-442E-B285-3105B873752E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9" name="Rectángulo 28">
            <a:hlinkClick r:id="rId11" action="ppaction://hlinksldjump"/>
            <a:extLst>
              <a:ext uri="{FF2B5EF4-FFF2-40B4-BE49-F238E27FC236}">
                <a16:creationId xmlns:a16="http://schemas.microsoft.com/office/drawing/2014/main" id="{549E4E27-2048-4DE2-8855-9CDA30BF2F66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1" name="Rectángulo 30">
            <a:hlinkClick r:id="rId12" action="ppaction://hlinksldjump"/>
            <a:extLst>
              <a:ext uri="{FF2B5EF4-FFF2-40B4-BE49-F238E27FC236}">
                <a16:creationId xmlns:a16="http://schemas.microsoft.com/office/drawing/2014/main" id="{B3EED8AF-BE34-459F-A85C-80258313F82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2" name="Rectángulo 31">
            <a:hlinkClick r:id="rId13" action="ppaction://hlinksldjump"/>
            <a:extLst>
              <a:ext uri="{FF2B5EF4-FFF2-40B4-BE49-F238E27FC236}">
                <a16:creationId xmlns:a16="http://schemas.microsoft.com/office/drawing/2014/main" id="{EC25E738-9EAD-4CE1-8E5A-DB9A501C207A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05A337F-5EF6-46BE-9093-57DFA97D7473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 Marcador de contenido">
            <a:extLst>
              <a:ext uri="{FF2B5EF4-FFF2-40B4-BE49-F238E27FC236}">
                <a16:creationId xmlns:a16="http://schemas.microsoft.com/office/drawing/2014/main" id="{9A736917-F6BD-4BDF-BE3E-250F07F3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67" y="1844661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3 Marcador de contenido">
            <a:extLst>
              <a:ext uri="{FF2B5EF4-FFF2-40B4-BE49-F238E27FC236}">
                <a16:creationId xmlns:a16="http://schemas.microsoft.com/office/drawing/2014/main" id="{745D390C-6D27-4DDB-8DAF-F8C09B79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redondeado 101">
            <a:extLst>
              <a:ext uri="{FF2B5EF4-FFF2-40B4-BE49-F238E27FC236}">
                <a16:creationId xmlns:a16="http://schemas.microsoft.com/office/drawing/2014/main" id="{2A042BA7-1529-4418-878D-71B99A9477D4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116658820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15" name="Rectángulo 14">
            <a:hlinkClick r:id="rId2" action="ppaction://hlinksldjump"/>
            <a:extLst>
              <a:ext uri="{FF2B5EF4-FFF2-40B4-BE49-F238E27FC236}">
                <a16:creationId xmlns:a16="http://schemas.microsoft.com/office/drawing/2014/main" id="{A9CDF262-E568-4EDB-908C-E10CCAEC22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6" name="Rectángulo 15">
            <a:hlinkClick r:id="rId3" action="ppaction://hlinksldjump"/>
            <a:extLst>
              <a:ext uri="{FF2B5EF4-FFF2-40B4-BE49-F238E27FC236}">
                <a16:creationId xmlns:a16="http://schemas.microsoft.com/office/drawing/2014/main" id="{649F7A10-C1FE-4E85-9EC7-A1562EC496BC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DCC3A506-521A-41B4-837B-49AA6D4F2E62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8" name="Rectángulo 17">
            <a:hlinkClick r:id="rId5" action="ppaction://hlinksldjump"/>
            <a:extLst>
              <a:ext uri="{FF2B5EF4-FFF2-40B4-BE49-F238E27FC236}">
                <a16:creationId xmlns:a16="http://schemas.microsoft.com/office/drawing/2014/main" id="{57B5E261-4C56-407A-9F77-031A8C01A61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9" name="Rectángulo 18">
            <a:hlinkClick r:id="rId6" action="ppaction://hlinksldjump"/>
            <a:extLst>
              <a:ext uri="{FF2B5EF4-FFF2-40B4-BE49-F238E27FC236}">
                <a16:creationId xmlns:a16="http://schemas.microsoft.com/office/drawing/2014/main" id="{1B282039-4541-4EB8-A4D0-975E386F5756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0" name="Rectángulo 19">
            <a:hlinkClick r:id="rId7" action="ppaction://hlinksldjump"/>
            <a:extLst>
              <a:ext uri="{FF2B5EF4-FFF2-40B4-BE49-F238E27FC236}">
                <a16:creationId xmlns:a16="http://schemas.microsoft.com/office/drawing/2014/main" id="{71401ECB-9FB0-4A7E-855C-2FD6707FAAD9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D03E0C4-EBDA-4323-875A-89B873F44C1B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 Marcador de contenido">
            <a:extLst>
              <a:ext uri="{FF2B5EF4-FFF2-40B4-BE49-F238E27FC236}">
                <a16:creationId xmlns:a16="http://schemas.microsoft.com/office/drawing/2014/main" id="{99DCA4D8-3E67-41DA-BF9D-A8C438C0C2C6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0ECE6C-F5F1-452E-B45F-6DAA22312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431" y="1703799"/>
            <a:ext cx="104679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90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26</a:t>
            </a:fld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42977"/>
              </p:ext>
            </p:extLst>
          </p:nvPr>
        </p:nvGraphicFramePr>
        <p:xfrm>
          <a:off x="2403908" y="1874815"/>
          <a:ext cx="7788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391151" y="2299745"/>
                <a:ext cx="1176008" cy="110448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51" y="2299745"/>
                <a:ext cx="1176008" cy="1104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3603962" y="2299746"/>
            <a:ext cx="2363506" cy="1105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Variabilidad cardíaca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02835" y="2298599"/>
            <a:ext cx="4204087" cy="1105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Intervalo RR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Intervalo pre-RR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Intervalo post-RR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2391151" y="3476327"/>
                <a:ext cx="1176008" cy="11056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51" y="3476327"/>
                <a:ext cx="1176008" cy="1105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/>
          <p:cNvSpPr/>
          <p:nvPr/>
        </p:nvSpPr>
        <p:spPr>
          <a:xfrm>
            <a:off x="3608117" y="3476327"/>
            <a:ext cx="2359351" cy="1105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008647" y="3473979"/>
            <a:ext cx="4204087" cy="1105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Diferencia de intervalos RR y pre-RR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Diferencia de intervalos post-RR y RR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Latidos continuos</a:t>
            </a:r>
          </a:p>
        </p:txBody>
      </p:sp>
      <p:sp>
        <p:nvSpPr>
          <p:cNvPr id="16" name="Rectángulo 15">
            <a:hlinkClick r:id="rId5" action="ppaction://hlinksldjump"/>
            <a:extLst>
              <a:ext uri="{FF2B5EF4-FFF2-40B4-BE49-F238E27FC236}">
                <a16:creationId xmlns:a16="http://schemas.microsoft.com/office/drawing/2014/main" id="{82E0C278-2EFC-4A13-B877-EF883EF1E16E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7" name="Rectángulo 16">
            <a:hlinkClick r:id="rId6" action="ppaction://hlinksldjump"/>
            <a:extLst>
              <a:ext uri="{FF2B5EF4-FFF2-40B4-BE49-F238E27FC236}">
                <a16:creationId xmlns:a16="http://schemas.microsoft.com/office/drawing/2014/main" id="{B2B0E49B-417C-4451-802C-6B4A8D609E12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8" name="Rectángulo 17">
            <a:hlinkClick r:id="rId7" action="ppaction://hlinksldjump"/>
            <a:extLst>
              <a:ext uri="{FF2B5EF4-FFF2-40B4-BE49-F238E27FC236}">
                <a16:creationId xmlns:a16="http://schemas.microsoft.com/office/drawing/2014/main" id="{7CE64FD2-AE00-41FF-8EDF-3B48DAFB296D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9" name="Rectángulo 18">
            <a:hlinkClick r:id="rId8" action="ppaction://hlinksldjump"/>
            <a:extLst>
              <a:ext uri="{FF2B5EF4-FFF2-40B4-BE49-F238E27FC236}">
                <a16:creationId xmlns:a16="http://schemas.microsoft.com/office/drawing/2014/main" id="{B3DAB8E0-9EF7-4BD8-8256-7211898C8707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20" name="Rectángulo 19">
            <a:hlinkClick r:id="rId9" action="ppaction://hlinksldjump"/>
            <a:extLst>
              <a:ext uri="{FF2B5EF4-FFF2-40B4-BE49-F238E27FC236}">
                <a16:creationId xmlns:a16="http://schemas.microsoft.com/office/drawing/2014/main" id="{50A69F29-C2C0-49A2-BB72-BE74C16956B4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1" name="Rectángulo 20">
            <a:hlinkClick r:id="rId10" action="ppaction://hlinksldjump"/>
            <a:extLst>
              <a:ext uri="{FF2B5EF4-FFF2-40B4-BE49-F238E27FC236}">
                <a16:creationId xmlns:a16="http://schemas.microsoft.com/office/drawing/2014/main" id="{8CD60B8F-F3C7-4D37-B28F-F73F7EB38781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B8BE65F-1565-4403-B847-D8EEDD8AC3F3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EEEE6B3D-CF6B-4DC2-BFCA-8CA8D0151597}"/>
                  </a:ext>
                </a:extLst>
              </p:cNvPr>
              <p:cNvSpPr/>
              <p:nvPr/>
            </p:nvSpPr>
            <p:spPr>
              <a:xfrm>
                <a:off x="2390432" y="4649359"/>
                <a:ext cx="1177445" cy="11056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O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s-C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EEEE6B3D-CF6B-4DC2-BFCA-8CA8D0151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432" y="4649359"/>
                <a:ext cx="1177445" cy="11056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ángulo 23">
            <a:extLst>
              <a:ext uri="{FF2B5EF4-FFF2-40B4-BE49-F238E27FC236}">
                <a16:creationId xmlns:a16="http://schemas.microsoft.com/office/drawing/2014/main" id="{2FF33C64-9AE3-4A0C-A211-C71F23E520B4}"/>
              </a:ext>
            </a:extLst>
          </p:cNvPr>
          <p:cNvSpPr/>
          <p:nvPr/>
        </p:nvSpPr>
        <p:spPr>
          <a:xfrm>
            <a:off x="3603962" y="4649360"/>
            <a:ext cx="2359350" cy="1105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F312FB-D2ED-4923-A000-0B965B7F0658}"/>
              </a:ext>
            </a:extLst>
          </p:cNvPr>
          <p:cNvSpPr/>
          <p:nvPr/>
        </p:nvSpPr>
        <p:spPr>
          <a:xfrm>
            <a:off x="6002835" y="4649359"/>
            <a:ext cx="4204087" cy="1105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Energía del complejo QRS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CO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/min QRS</a:t>
            </a:r>
          </a:p>
          <a:p>
            <a:pPr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Varianza QRS</a:t>
            </a:r>
          </a:p>
        </p:txBody>
      </p:sp>
      <p:sp>
        <p:nvSpPr>
          <p:cNvPr id="26" name="3 Marcador de contenido">
            <a:extLst>
              <a:ext uri="{FF2B5EF4-FFF2-40B4-BE49-F238E27FC236}">
                <a16:creationId xmlns:a16="http://schemas.microsoft.com/office/drawing/2014/main" id="{3A857383-DA48-4E4A-892B-4EABFB693B2C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21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2E7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27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5"/>
              <p:cNvSpPr/>
              <p:nvPr/>
            </p:nvSpPr>
            <p:spPr>
              <a:xfrm>
                <a:off x="2063552" y="2852936"/>
                <a:ext cx="3600400" cy="15671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s-C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O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852936"/>
                <a:ext cx="3600400" cy="15671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2619173" y="4569562"/>
            <a:ext cx="27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Matriz de características</a:t>
            </a:r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24915DA6-D40E-4591-81F0-A8D6F30738C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1" name="Rectángulo 10">
            <a:hlinkClick r:id="rId4" action="ppaction://hlinksldjump"/>
            <a:extLst>
              <a:ext uri="{FF2B5EF4-FFF2-40B4-BE49-F238E27FC236}">
                <a16:creationId xmlns:a16="http://schemas.microsoft.com/office/drawing/2014/main" id="{1CBAC471-DC23-405C-9750-835D8B5DA55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3" name="Rectángulo 12">
            <a:hlinkClick r:id="rId5" action="ppaction://hlinksldjump"/>
            <a:extLst>
              <a:ext uri="{FF2B5EF4-FFF2-40B4-BE49-F238E27FC236}">
                <a16:creationId xmlns:a16="http://schemas.microsoft.com/office/drawing/2014/main" id="{69D6D195-659C-4079-B723-4A1E69B6A3B3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4" name="Rectángulo 13">
            <a:hlinkClick r:id="rId6" action="ppaction://hlinksldjump"/>
            <a:extLst>
              <a:ext uri="{FF2B5EF4-FFF2-40B4-BE49-F238E27FC236}">
                <a16:creationId xmlns:a16="http://schemas.microsoft.com/office/drawing/2014/main" id="{FCCBE1E7-4965-49DA-8621-3325CEFFA724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5" name="Rectángulo 14">
            <a:hlinkClick r:id="rId7" action="ppaction://hlinksldjump"/>
            <a:extLst>
              <a:ext uri="{FF2B5EF4-FFF2-40B4-BE49-F238E27FC236}">
                <a16:creationId xmlns:a16="http://schemas.microsoft.com/office/drawing/2014/main" id="{C05E99DB-A300-454B-8623-D547C939FB39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6" name="Rectángulo 15">
            <a:hlinkClick r:id="rId8" action="ppaction://hlinksldjump"/>
            <a:extLst>
              <a:ext uri="{FF2B5EF4-FFF2-40B4-BE49-F238E27FC236}">
                <a16:creationId xmlns:a16="http://schemas.microsoft.com/office/drawing/2014/main" id="{4AD5FF8F-F859-434C-842E-1C8CBBB3827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4756198-A79F-4E18-BBFE-9F989ECA4986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 Marcador de contenido">
            <a:extLst>
              <a:ext uri="{FF2B5EF4-FFF2-40B4-BE49-F238E27FC236}">
                <a16:creationId xmlns:a16="http://schemas.microsoft.com/office/drawing/2014/main" id="{4263249B-C47E-42F3-956A-D9EE3CD93FA3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CF88BE-D44D-4F05-B36C-3CC66610A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608" y="1844824"/>
            <a:ext cx="4915952" cy="45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290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</a:t>
            </a:r>
            <a:r>
              <a:rPr lang="es-CO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características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67" y="1844661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3 Marcador de contenido">
            <a:extLst>
              <a:ext uri="{FF2B5EF4-FFF2-40B4-BE49-F238E27FC236}">
                <a16:creationId xmlns:a16="http://schemas.microsoft.com/office/drawing/2014/main" id="{AD1D171B-FFCE-4F37-920D-8AFC4200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redondeado 101">
            <a:extLst>
              <a:ext uri="{FF2B5EF4-FFF2-40B4-BE49-F238E27FC236}">
                <a16:creationId xmlns:a16="http://schemas.microsoft.com/office/drawing/2014/main" id="{09271251-2015-46BC-8CE6-AC76E7910551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274551417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29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0693851" y="3233398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851" y="3233398"/>
                <a:ext cx="417668" cy="348813"/>
              </a:xfrm>
              <a:prstGeom prst="rect">
                <a:avLst/>
              </a:prstGeom>
              <a:blipFill>
                <a:blip r:embed="rId2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0693851" y="4620604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851" y="4620604"/>
                <a:ext cx="417668" cy="348813"/>
              </a:xfrm>
              <a:prstGeom prst="rect">
                <a:avLst/>
              </a:prstGeom>
              <a:blipFill>
                <a:blip r:embed="rId3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8040216" y="2984870"/>
            <a:ext cx="1872208" cy="1835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7320136" y="298487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7320136" y="338062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320136" y="4795011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320136" y="381267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320136" y="431672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9936116" y="342900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9936116" y="4795011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6864813" y="2820950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3" y="2820950"/>
                <a:ext cx="417668" cy="348813"/>
              </a:xfrm>
              <a:prstGeom prst="rect">
                <a:avLst/>
              </a:prstGeom>
              <a:blipFill>
                <a:blip r:embed="rId4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6864813" y="3270864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3" y="3270864"/>
                <a:ext cx="417668" cy="348813"/>
              </a:xfrm>
              <a:prstGeom prst="rect">
                <a:avLst/>
              </a:prstGeom>
              <a:blipFill>
                <a:blip r:embed="rId5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6864813" y="3720778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3" y="3720778"/>
                <a:ext cx="417668" cy="348813"/>
              </a:xfrm>
              <a:prstGeom prst="rect">
                <a:avLst/>
              </a:prstGeom>
              <a:blipFill>
                <a:blip r:embed="rId6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864813" y="4170692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3" y="4170692"/>
                <a:ext cx="417668" cy="348813"/>
              </a:xfrm>
              <a:prstGeom prst="rect">
                <a:avLst/>
              </a:prstGeom>
              <a:blipFill>
                <a:blip r:embed="rId7"/>
                <a:stretch>
                  <a:fillRect r="-159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6864813" y="4620604"/>
                <a:ext cx="417668" cy="3488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3" y="4620604"/>
                <a:ext cx="417668" cy="348813"/>
              </a:xfrm>
              <a:prstGeom prst="rect">
                <a:avLst/>
              </a:prstGeom>
              <a:blipFill>
                <a:blip r:embed="rId8"/>
                <a:stretch>
                  <a:fillRect r="-202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ángulo 25">
            <a:hlinkClick r:id="rId9" action="ppaction://hlinksldjump"/>
            <a:extLst>
              <a:ext uri="{FF2B5EF4-FFF2-40B4-BE49-F238E27FC236}">
                <a16:creationId xmlns:a16="http://schemas.microsoft.com/office/drawing/2014/main" id="{B3BC1B08-D3E6-4F29-B7E9-B6D6F500EFEB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7" name="Rectángulo 26">
            <a:hlinkClick r:id="rId10" action="ppaction://hlinksldjump"/>
            <a:extLst>
              <a:ext uri="{FF2B5EF4-FFF2-40B4-BE49-F238E27FC236}">
                <a16:creationId xmlns:a16="http://schemas.microsoft.com/office/drawing/2014/main" id="{60E803C7-92A4-4A3D-97F9-767AA86D5271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8" name="Rectángulo 27">
            <a:hlinkClick r:id="rId11" action="ppaction://hlinksldjump"/>
            <a:extLst>
              <a:ext uri="{FF2B5EF4-FFF2-40B4-BE49-F238E27FC236}">
                <a16:creationId xmlns:a16="http://schemas.microsoft.com/office/drawing/2014/main" id="{C976917C-217B-4CF2-A154-35C523C9A262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9" name="Rectángulo 28">
            <a:hlinkClick r:id="rId12" action="ppaction://hlinksldjump"/>
            <a:extLst>
              <a:ext uri="{FF2B5EF4-FFF2-40B4-BE49-F238E27FC236}">
                <a16:creationId xmlns:a16="http://schemas.microsoft.com/office/drawing/2014/main" id="{9023BC27-D79A-4113-B6E3-C4FD94C5FFA8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0" name="Rectángulo 29">
            <a:hlinkClick r:id="rId13" action="ppaction://hlinksldjump"/>
            <a:extLst>
              <a:ext uri="{FF2B5EF4-FFF2-40B4-BE49-F238E27FC236}">
                <a16:creationId xmlns:a16="http://schemas.microsoft.com/office/drawing/2014/main" id="{FF0D42CA-C2A4-46C2-A9D5-B00BC44F1189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1" name="Rectángulo 30">
            <a:hlinkClick r:id="rId14" action="ppaction://hlinksldjump"/>
            <a:extLst>
              <a:ext uri="{FF2B5EF4-FFF2-40B4-BE49-F238E27FC236}">
                <a16:creationId xmlns:a16="http://schemas.microsoft.com/office/drawing/2014/main" id="{4D13A0A1-DDF7-4C42-B65C-84BC7395155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C12896F-9D18-49F3-B4F2-C4E698B0B9CA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 Marcador de contenido">
            <a:extLst>
              <a:ext uri="{FF2B5EF4-FFF2-40B4-BE49-F238E27FC236}">
                <a16:creationId xmlns:a16="http://schemas.microsoft.com/office/drawing/2014/main" id="{741808CF-3591-4475-88A8-89F3DD7D084B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redondeado 5">
                <a:extLst>
                  <a:ext uri="{FF2B5EF4-FFF2-40B4-BE49-F238E27FC236}">
                    <a16:creationId xmlns:a16="http://schemas.microsoft.com/office/drawing/2014/main" id="{908F580A-9322-4D92-AEB5-6B4B56AE35F4}"/>
                  </a:ext>
                </a:extLst>
              </p:cNvPr>
              <p:cNvSpPr/>
              <p:nvPr/>
            </p:nvSpPr>
            <p:spPr>
              <a:xfrm>
                <a:off x="2063552" y="2852936"/>
                <a:ext cx="3600400" cy="15671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s-C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C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e>
                                        <m:r>
                                          <a:rPr lang="es-C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O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C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CO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ángulo redondeado 5">
                <a:extLst>
                  <a:ext uri="{FF2B5EF4-FFF2-40B4-BE49-F238E27FC236}">
                    <a16:creationId xmlns:a16="http://schemas.microsoft.com/office/drawing/2014/main" id="{908F580A-9322-4D92-AEB5-6B4B56AE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852936"/>
                <a:ext cx="3600400" cy="156717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35">
            <a:extLst>
              <a:ext uri="{FF2B5EF4-FFF2-40B4-BE49-F238E27FC236}">
                <a16:creationId xmlns:a16="http://schemas.microsoft.com/office/drawing/2014/main" id="{91B4F563-38AD-45FB-A842-59C768533F27}"/>
              </a:ext>
            </a:extLst>
          </p:cNvPr>
          <p:cNvSpPr txBox="1"/>
          <p:nvPr/>
        </p:nvSpPr>
        <p:spPr>
          <a:xfrm>
            <a:off x="2619173" y="4569562"/>
            <a:ext cx="27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Matriz de características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9541B7-6337-4586-BE73-447AC4D41E81}"/>
              </a:ext>
            </a:extLst>
          </p:cNvPr>
          <p:cNvSpPr txBox="1"/>
          <p:nvPr/>
        </p:nvSpPr>
        <p:spPr>
          <a:xfrm>
            <a:off x="1919536" y="16288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Atributos irrelevantes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Atributos redundantes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Alta dimensionalidad</a:t>
            </a:r>
          </a:p>
        </p:txBody>
      </p:sp>
    </p:spTree>
    <p:extLst>
      <p:ext uri="{BB962C8B-B14F-4D97-AF65-F5344CB8AC3E}">
        <p14:creationId xmlns:p14="http://schemas.microsoft.com/office/powerpoint/2010/main" val="33258796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981200" y="1213872"/>
            <a:ext cx="8229600" cy="4403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2256967" y="1715058"/>
            <a:ext cx="4392488" cy="180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Pre-procesamiento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2256967" y="3957277"/>
            <a:ext cx="2722165" cy="81422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Interfaz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visualización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1981200" y="3516094"/>
            <a:ext cx="8229600" cy="4403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981200" y="4875439"/>
            <a:ext cx="8229600" cy="4403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finales</a:t>
            </a: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1981200" y="5362233"/>
            <a:ext cx="8229600" cy="4403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9342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30</a:t>
            </a:fld>
            <a:endParaRPr lang="es-ES"/>
          </a:p>
        </p:txBody>
      </p:sp>
      <p:sp>
        <p:nvSpPr>
          <p:cNvPr id="26" name="Rectángulo 25">
            <a:hlinkClick r:id="rId2" action="ppaction://hlinksldjump"/>
            <a:extLst>
              <a:ext uri="{FF2B5EF4-FFF2-40B4-BE49-F238E27FC236}">
                <a16:creationId xmlns:a16="http://schemas.microsoft.com/office/drawing/2014/main" id="{B3BC1B08-D3E6-4F29-B7E9-B6D6F500EFEB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7" name="Rectángulo 26">
            <a:hlinkClick r:id="rId3" action="ppaction://hlinksldjump"/>
            <a:extLst>
              <a:ext uri="{FF2B5EF4-FFF2-40B4-BE49-F238E27FC236}">
                <a16:creationId xmlns:a16="http://schemas.microsoft.com/office/drawing/2014/main" id="{60E803C7-92A4-4A3D-97F9-767AA86D5271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8" name="Rectángulo 27">
            <a:hlinkClick r:id="rId4" action="ppaction://hlinksldjump"/>
            <a:extLst>
              <a:ext uri="{FF2B5EF4-FFF2-40B4-BE49-F238E27FC236}">
                <a16:creationId xmlns:a16="http://schemas.microsoft.com/office/drawing/2014/main" id="{C976917C-217B-4CF2-A154-35C523C9A262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9" name="Rectángulo 28">
            <a:hlinkClick r:id="rId5" action="ppaction://hlinksldjump"/>
            <a:extLst>
              <a:ext uri="{FF2B5EF4-FFF2-40B4-BE49-F238E27FC236}">
                <a16:creationId xmlns:a16="http://schemas.microsoft.com/office/drawing/2014/main" id="{9023BC27-D79A-4113-B6E3-C4FD94C5FFA8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0" name="Rectángulo 29">
            <a:hlinkClick r:id="rId6" action="ppaction://hlinksldjump"/>
            <a:extLst>
              <a:ext uri="{FF2B5EF4-FFF2-40B4-BE49-F238E27FC236}">
                <a16:creationId xmlns:a16="http://schemas.microsoft.com/office/drawing/2014/main" id="{FF0D42CA-C2A4-46C2-A9D5-B00BC44F1189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1" name="Rectángulo 30">
            <a:hlinkClick r:id="rId7" action="ppaction://hlinksldjump"/>
            <a:extLst>
              <a:ext uri="{FF2B5EF4-FFF2-40B4-BE49-F238E27FC236}">
                <a16:creationId xmlns:a16="http://schemas.microsoft.com/office/drawing/2014/main" id="{4D13A0A1-DDF7-4C42-B65C-84BC7395155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C12896F-9D18-49F3-B4F2-C4E698B0B9CA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 Marcador de contenido">
            <a:extLst>
              <a:ext uri="{FF2B5EF4-FFF2-40B4-BE49-F238E27FC236}">
                <a16:creationId xmlns:a16="http://schemas.microsoft.com/office/drawing/2014/main" id="{741808CF-3591-4475-88A8-89F3DD7D084B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9">
            <a:extLst>
              <a:ext uri="{FF2B5EF4-FFF2-40B4-BE49-F238E27FC236}">
                <a16:creationId xmlns:a16="http://schemas.microsoft.com/office/drawing/2014/main" id="{B73EB3C6-DE39-422A-B7D4-62EF6145E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04808"/>
              </p:ext>
            </p:extLst>
          </p:nvPr>
        </p:nvGraphicFramePr>
        <p:xfrm>
          <a:off x="6123362" y="2602525"/>
          <a:ext cx="5397825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969314500"/>
                    </a:ext>
                  </a:extLst>
                </a:gridCol>
                <a:gridCol w="1262455">
                  <a:extLst>
                    <a:ext uri="{9D8B030D-6E8A-4147-A177-3AD203B41FA5}">
                      <a16:colId xmlns:a16="http://schemas.microsoft.com/office/drawing/2014/main" val="2011945857"/>
                    </a:ext>
                  </a:extLst>
                </a:gridCol>
                <a:gridCol w="1081068">
                  <a:extLst>
                    <a:ext uri="{9D8B030D-6E8A-4147-A177-3AD203B41FA5}">
                      <a16:colId xmlns:a16="http://schemas.microsoft.com/office/drawing/2014/main" val="3208691780"/>
                    </a:ext>
                  </a:extLst>
                </a:gridCol>
                <a:gridCol w="1934797">
                  <a:extLst>
                    <a:ext uri="{9D8B030D-6E8A-4147-A177-3AD203B41FA5}">
                      <a16:colId xmlns:a16="http://schemas.microsoft.com/office/drawing/2014/main" val="3988794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Registro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Best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First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Ranker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Selección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5, 1, 3, 4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0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3, 5, 4, 1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3, 4, 5,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3, 4, 5, 1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3, 1, 5, 9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1, 3,4, 7, 8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1, 5, 4, 8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4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1, 5, 4, 3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1, 5, 3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055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DFFCDF2-3DF9-49AC-9F31-7A50CEA6D9D7}"/>
              </a:ext>
            </a:extLst>
          </p:cNvPr>
          <p:cNvSpPr txBox="1"/>
          <p:nvPr/>
        </p:nvSpPr>
        <p:spPr>
          <a:xfrm>
            <a:off x="1256188" y="2564904"/>
            <a:ext cx="4812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/>
              <a:t>Best</a:t>
            </a:r>
            <a:r>
              <a:rPr lang="es-EC" b="1" dirty="0"/>
              <a:t> </a:t>
            </a:r>
            <a:r>
              <a:rPr lang="es-EC" b="1" dirty="0" err="1"/>
              <a:t>first</a:t>
            </a:r>
            <a:endParaRPr lang="es-EC" b="1" dirty="0"/>
          </a:p>
          <a:p>
            <a:r>
              <a:rPr lang="es-EC" dirty="0"/>
              <a:t>     Analiza la correlación entre cada atributo	</a:t>
            </a:r>
          </a:p>
          <a:p>
            <a:endParaRPr lang="es-EC" dirty="0"/>
          </a:p>
          <a:p>
            <a:r>
              <a:rPr lang="es-EC" b="1" dirty="0" err="1"/>
              <a:t>Ranker</a:t>
            </a:r>
            <a:endParaRPr lang="es-EC" b="1" dirty="0"/>
          </a:p>
          <a:p>
            <a:r>
              <a:rPr lang="es-EC" dirty="0"/>
              <a:t>     Analiza la correlación con toda la clase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2783369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31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67" y="1844661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3 Marcador de contenido">
            <a:extLst>
              <a:ext uri="{FF2B5EF4-FFF2-40B4-BE49-F238E27FC236}">
                <a16:creationId xmlns:a16="http://schemas.microsoft.com/office/drawing/2014/main" id="{E90B53D7-B548-4B5F-8413-F208AF43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redondeado 101">
            <a:extLst>
              <a:ext uri="{FF2B5EF4-FFF2-40B4-BE49-F238E27FC236}">
                <a16:creationId xmlns:a16="http://schemas.microsoft.com/office/drawing/2014/main" id="{4673E4F4-FB66-4F42-996E-31861FD59F73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233969463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A2D9E129-1F8D-4E93-97C1-3384B5A3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08" y="3038161"/>
            <a:ext cx="6159592" cy="2432249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32</a:t>
            </a:fld>
            <a:endParaRPr lang="es-ES"/>
          </a:p>
        </p:txBody>
      </p:sp>
      <p:sp>
        <p:nvSpPr>
          <p:cNvPr id="40" name="Rectángulo 39">
            <a:hlinkClick r:id="rId3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4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5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6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7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8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 Marcador de contenido">
            <a:extLst>
              <a:ext uri="{FF2B5EF4-FFF2-40B4-BE49-F238E27FC236}">
                <a16:creationId xmlns:a16="http://schemas.microsoft.com/office/drawing/2014/main" id="{63E5C3AF-E2D4-4263-A4FA-BD7E5D3B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 KNN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FDF9F8-0F2C-498A-9CA8-2964591F77F9}"/>
              </a:ext>
            </a:extLst>
          </p:cNvPr>
          <p:cNvSpPr txBox="1"/>
          <p:nvPr/>
        </p:nvSpPr>
        <p:spPr>
          <a:xfrm>
            <a:off x="531812" y="2413337"/>
            <a:ext cx="5688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KNN es un algoritmo de clasificación supervisado basado en criterios de vecindad.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(Sancho, 2019)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Conjunto adecuado de entrenamiento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Métrica de distancia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Cantidad k de vecinos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C0ACB72-EE78-4D02-AF12-DC3E867EBED3}"/>
                  </a:ext>
                </a:extLst>
              </p:cNvPr>
              <p:cNvSpPr/>
              <p:nvPr/>
            </p:nvSpPr>
            <p:spPr>
              <a:xfrm>
                <a:off x="7320136" y="3274726"/>
                <a:ext cx="2576283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C0ACB72-EE78-4D02-AF12-DC3E867EB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3274726"/>
                <a:ext cx="2576283" cy="1169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0938F8BF-5CF4-44EE-A30A-E4339954A171}"/>
              </a:ext>
            </a:extLst>
          </p:cNvPr>
          <p:cNvSpPr/>
          <p:nvPr/>
        </p:nvSpPr>
        <p:spPr>
          <a:xfrm>
            <a:off x="7515951" y="296764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Distancia Euclídea</a:t>
            </a:r>
          </a:p>
        </p:txBody>
      </p:sp>
      <p:graphicFrame>
        <p:nvGraphicFramePr>
          <p:cNvPr id="37" name="Tabla 9">
            <a:extLst>
              <a:ext uri="{FF2B5EF4-FFF2-40B4-BE49-F238E27FC236}">
                <a16:creationId xmlns:a16="http://schemas.microsoft.com/office/drawing/2014/main" id="{8006179B-3843-44FC-BE9C-F55E9DC83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6426"/>
              </p:ext>
            </p:extLst>
          </p:nvPr>
        </p:nvGraphicFramePr>
        <p:xfrm>
          <a:off x="5763994" y="2770925"/>
          <a:ext cx="5917819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969314500"/>
                    </a:ext>
                  </a:extLst>
                </a:gridCol>
                <a:gridCol w="2327593">
                  <a:extLst>
                    <a:ext uri="{9D8B030D-6E8A-4147-A177-3AD203B41FA5}">
                      <a16:colId xmlns:a16="http://schemas.microsoft.com/office/drawing/2014/main" val="2011945857"/>
                    </a:ext>
                  </a:extLst>
                </a:gridCol>
                <a:gridCol w="2470721">
                  <a:extLst>
                    <a:ext uri="{9D8B030D-6E8A-4147-A177-3AD203B41FA5}">
                      <a16:colId xmlns:a16="http://schemas.microsoft.com/office/drawing/2014/main" val="320869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Registro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Cantidad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Entrenamiento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0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4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0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9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FF6E1AD5-8645-481F-A6D5-17B42D25B4B5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44" name="Rectángulo 43">
            <a:hlinkClick r:id="rId3" action="ppaction://hlinksldjump"/>
            <a:extLst>
              <a:ext uri="{FF2B5EF4-FFF2-40B4-BE49-F238E27FC236}">
                <a16:creationId xmlns:a16="http://schemas.microsoft.com/office/drawing/2014/main" id="{38E534D5-1851-40A3-AB8D-0FE593711D6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45" name="Rectángulo 44">
            <a:hlinkClick r:id="rId4" action="ppaction://hlinksldjump"/>
            <a:extLst>
              <a:ext uri="{FF2B5EF4-FFF2-40B4-BE49-F238E27FC236}">
                <a16:creationId xmlns:a16="http://schemas.microsoft.com/office/drawing/2014/main" id="{5E8F5249-4AD0-4A69-8400-5C23B66DEB75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46" name="Rectángulo 45">
            <a:hlinkClick r:id="rId5" action="ppaction://hlinksldjump"/>
            <a:extLst>
              <a:ext uri="{FF2B5EF4-FFF2-40B4-BE49-F238E27FC236}">
                <a16:creationId xmlns:a16="http://schemas.microsoft.com/office/drawing/2014/main" id="{3A5CCF33-9D13-4F5A-ACF6-73321295BFA5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47" name="Rectángulo 46">
            <a:hlinkClick r:id="rId6" action="ppaction://hlinksldjump"/>
            <a:extLst>
              <a:ext uri="{FF2B5EF4-FFF2-40B4-BE49-F238E27FC236}">
                <a16:creationId xmlns:a16="http://schemas.microsoft.com/office/drawing/2014/main" id="{3CC831E6-1BEC-41AA-AD5E-A6763869E880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48" name="Rectángulo 47">
            <a:hlinkClick r:id="rId7" action="ppaction://hlinksldjump"/>
            <a:extLst>
              <a:ext uri="{FF2B5EF4-FFF2-40B4-BE49-F238E27FC236}">
                <a16:creationId xmlns:a16="http://schemas.microsoft.com/office/drawing/2014/main" id="{91D55413-F595-454A-907B-8CC2CF8C563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7568420C-690A-46EF-B2FB-73D79E88C6A4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EC1FD5-5CF3-4EC5-AFF7-83A16566DC41}"/>
              </a:ext>
            </a:extLst>
          </p:cNvPr>
          <p:cNvSpPr/>
          <p:nvPr/>
        </p:nvSpPr>
        <p:spPr>
          <a:xfrm>
            <a:off x="767408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Pre-procesamiento 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C36324C-BEA1-439F-BAD2-B7F2C1F53586}"/>
              </a:ext>
            </a:extLst>
          </p:cNvPr>
          <p:cNvSpPr/>
          <p:nvPr/>
        </p:nvSpPr>
        <p:spPr>
          <a:xfrm>
            <a:off x="2999657" y="2595826"/>
            <a:ext cx="2016224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redondeado 101">
            <a:extLst>
              <a:ext uri="{FF2B5EF4-FFF2-40B4-BE49-F238E27FC236}">
                <a16:creationId xmlns:a16="http://schemas.microsoft.com/office/drawing/2014/main" id="{E3FDE286-5207-4BED-9F01-BBC004712533}"/>
              </a:ext>
            </a:extLst>
          </p:cNvPr>
          <p:cNvSpPr/>
          <p:nvPr/>
        </p:nvSpPr>
        <p:spPr>
          <a:xfrm>
            <a:off x="995150" y="335707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</a:p>
        </p:txBody>
      </p:sp>
      <p:sp>
        <p:nvSpPr>
          <p:cNvPr id="93" name="Rectángulo redondeado 101">
            <a:extLst>
              <a:ext uri="{FF2B5EF4-FFF2-40B4-BE49-F238E27FC236}">
                <a16:creationId xmlns:a16="http://schemas.microsoft.com/office/drawing/2014/main" id="{4225B282-245E-4BA0-AC42-BDBE8DF9A395}"/>
              </a:ext>
            </a:extLst>
          </p:cNvPr>
          <p:cNvSpPr/>
          <p:nvPr/>
        </p:nvSpPr>
        <p:spPr>
          <a:xfrm>
            <a:off x="995150" y="39849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Normalización</a:t>
            </a:r>
          </a:p>
        </p:txBody>
      </p:sp>
      <p:sp>
        <p:nvSpPr>
          <p:cNvPr id="95" name="Rectángulo redondeado 101">
            <a:extLst>
              <a:ext uri="{FF2B5EF4-FFF2-40B4-BE49-F238E27FC236}">
                <a16:creationId xmlns:a16="http://schemas.microsoft.com/office/drawing/2014/main" id="{7DBB72B2-8446-4460-8EE2-D3C15A3563DD}"/>
              </a:ext>
            </a:extLst>
          </p:cNvPr>
          <p:cNvSpPr/>
          <p:nvPr/>
        </p:nvSpPr>
        <p:spPr>
          <a:xfrm>
            <a:off x="995150" y="461292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</a:p>
        </p:txBody>
      </p:sp>
      <p:sp>
        <p:nvSpPr>
          <p:cNvPr id="96" name="Rectángulo redondeado 101">
            <a:extLst>
              <a:ext uri="{FF2B5EF4-FFF2-40B4-BE49-F238E27FC236}">
                <a16:creationId xmlns:a16="http://schemas.microsoft.com/office/drawing/2014/main" id="{277ADBA3-3C09-4F9F-B313-9F2B6E3A0BC6}"/>
              </a:ext>
            </a:extLst>
          </p:cNvPr>
          <p:cNvSpPr/>
          <p:nvPr/>
        </p:nvSpPr>
        <p:spPr>
          <a:xfrm>
            <a:off x="3071665" y="3354777"/>
            <a:ext cx="1872208" cy="17766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Morfología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7864BB84-ED19-40E9-8D0A-0B71C5E4DA30}"/>
              </a:ext>
            </a:extLst>
          </p:cNvPr>
          <p:cNvSpPr/>
          <p:nvPr/>
        </p:nvSpPr>
        <p:spPr>
          <a:xfrm>
            <a:off x="5231904" y="2606098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características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redondeado 101">
            <a:extLst>
              <a:ext uri="{FF2B5EF4-FFF2-40B4-BE49-F238E27FC236}">
                <a16:creationId xmlns:a16="http://schemas.microsoft.com/office/drawing/2014/main" id="{01639E34-8A83-4780-8215-96B8801CA89F}"/>
              </a:ext>
            </a:extLst>
          </p:cNvPr>
          <p:cNvSpPr/>
          <p:nvPr/>
        </p:nvSpPr>
        <p:spPr>
          <a:xfrm>
            <a:off x="5447928" y="3617463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BestFirst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 redondeado 101">
            <a:extLst>
              <a:ext uri="{FF2B5EF4-FFF2-40B4-BE49-F238E27FC236}">
                <a16:creationId xmlns:a16="http://schemas.microsoft.com/office/drawing/2014/main" id="{2096BD50-D449-4552-84A4-B7FE118FA4D0}"/>
              </a:ext>
            </a:extLst>
          </p:cNvPr>
          <p:cNvSpPr/>
          <p:nvPr/>
        </p:nvSpPr>
        <p:spPr>
          <a:xfrm>
            <a:off x="5447928" y="424538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Ranker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98B25DC-6D3D-4EE4-B5C0-ACF83F9F082A}"/>
              </a:ext>
            </a:extLst>
          </p:cNvPr>
          <p:cNvSpPr/>
          <p:nvPr/>
        </p:nvSpPr>
        <p:spPr>
          <a:xfrm>
            <a:off x="7463927" y="2595826"/>
            <a:ext cx="2016000" cy="290891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redondeado 101">
            <a:extLst>
              <a:ext uri="{FF2B5EF4-FFF2-40B4-BE49-F238E27FC236}">
                <a16:creationId xmlns:a16="http://schemas.microsoft.com/office/drawing/2014/main" id="{B9128402-3128-4173-B0C2-C5AFEEC52E54}"/>
              </a:ext>
            </a:extLst>
          </p:cNvPr>
          <p:cNvSpPr/>
          <p:nvPr/>
        </p:nvSpPr>
        <p:spPr>
          <a:xfrm>
            <a:off x="7691669" y="3974726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0C54D311-3AF0-470A-B778-8293F881C27E}"/>
              </a:ext>
            </a:extLst>
          </p:cNvPr>
          <p:cNvSpPr/>
          <p:nvPr/>
        </p:nvSpPr>
        <p:spPr>
          <a:xfrm>
            <a:off x="9695950" y="2608313"/>
            <a:ext cx="2016000" cy="2908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ctor angular 96">
            <a:extLst>
              <a:ext uri="{FF2B5EF4-FFF2-40B4-BE49-F238E27FC236}">
                <a16:creationId xmlns:a16="http://schemas.microsoft.com/office/drawing/2014/main" id="{59B1F7B6-E2F2-4FFC-A6E9-9CCB460FC7E4}"/>
              </a:ext>
            </a:extLst>
          </p:cNvPr>
          <p:cNvCxnSpPr>
            <a:cxnSpLocks/>
          </p:cNvCxnSpPr>
          <p:nvPr/>
        </p:nvCxnSpPr>
        <p:spPr>
          <a:xfrm>
            <a:off x="713232" y="2178602"/>
            <a:ext cx="1078311" cy="438437"/>
          </a:xfrm>
          <a:prstGeom prst="bentConnector3">
            <a:avLst>
              <a:gd name="adj1" fmla="val 1000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977E36CD-2F57-44B2-A666-4753329C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67" y="1844661"/>
            <a:ext cx="158602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 ECG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0C7101-6BD8-4194-9E7C-26087E23ECA4}"/>
              </a:ext>
            </a:extLst>
          </p:cNvPr>
          <p:cNvCxnSpPr/>
          <p:nvPr/>
        </p:nvCxnSpPr>
        <p:spPr>
          <a:xfrm>
            <a:off x="278363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14A3F9AA-2F5C-44A4-A758-8B8774AB61B2}"/>
              </a:ext>
            </a:extLst>
          </p:cNvPr>
          <p:cNvCxnSpPr/>
          <p:nvPr/>
        </p:nvCxnSpPr>
        <p:spPr>
          <a:xfrm>
            <a:off x="5015881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89A29CCC-E9C2-466C-8E1F-FE3475BC63B3}"/>
              </a:ext>
            </a:extLst>
          </p:cNvPr>
          <p:cNvCxnSpPr/>
          <p:nvPr/>
        </p:nvCxnSpPr>
        <p:spPr>
          <a:xfrm>
            <a:off x="7247904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3652059C-0E12-4EBA-B505-B66AA9536DDE}"/>
              </a:ext>
            </a:extLst>
          </p:cNvPr>
          <p:cNvCxnSpPr/>
          <p:nvPr/>
        </p:nvCxnSpPr>
        <p:spPr>
          <a:xfrm>
            <a:off x="9479702" y="4221088"/>
            <a:ext cx="216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ángulo redondeado 101">
            <a:extLst>
              <a:ext uri="{FF2B5EF4-FFF2-40B4-BE49-F238E27FC236}">
                <a16:creationId xmlns:a16="http://schemas.microsoft.com/office/drawing/2014/main" id="{01506C6E-E04A-4960-96D4-538AFD037AE0}"/>
              </a:ext>
            </a:extLst>
          </p:cNvPr>
          <p:cNvSpPr/>
          <p:nvPr/>
        </p:nvSpPr>
        <p:spPr>
          <a:xfrm>
            <a:off x="9923692" y="3960698"/>
            <a:ext cx="1560515" cy="5207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</a:p>
        </p:txBody>
      </p:sp>
      <p:sp>
        <p:nvSpPr>
          <p:cNvPr id="34" name="3 Marcador de contenido">
            <a:extLst>
              <a:ext uri="{FF2B5EF4-FFF2-40B4-BE49-F238E27FC236}">
                <a16:creationId xmlns:a16="http://schemas.microsoft.com/office/drawing/2014/main" id="{5EC43D71-183C-49A4-8157-736484F6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análisis de señales ECG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579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34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101177" y="1951672"/>
                <a:ext cx="89579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Cada grupo de arritmias puede ser dividido en dos clases: Uno conformado por los latidos pertenecientes a la clase de interés (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𝐶𝐼</m:t>
                    </m:r>
                  </m:oMath>
                </a14:m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) y otro conformado por los latidos diferentes de la clase de interés (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𝑁𝐶𝐼</m:t>
                    </m:r>
                  </m:oMath>
                </a14:m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). De esta manera se utilizan las siguientes medidas de desempeño: sensibilidad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𝑆𝑒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especificidad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𝑆𝑝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y porcentaje de clasificación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7" y="1951672"/>
                <a:ext cx="8957980" cy="1477328"/>
              </a:xfrm>
              <a:prstGeom prst="rect">
                <a:avLst/>
              </a:prstGeom>
              <a:blipFill>
                <a:blip r:embed="rId3"/>
                <a:stretch>
                  <a:fillRect l="-613" t="-2058" r="-545" b="-53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695995" y="3781185"/>
                <a:ext cx="3696112" cy="188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b="1" i="1" smtClean="0">
                        <a:latin typeface="Cambria Math" panose="02040503050406030204" pitchFamily="18" charset="0"/>
                      </a:rPr>
                      <m:t>𝑺𝒆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den>
                        </m:f>
                      </m:e>
                    </m:d>
                    <m:r>
                      <a:rPr lang="es-EC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s-CO" i="1" dirty="0"/>
                  <a:t>    </a:t>
                </a: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:r>
                  <a:rPr lang="es-CO" i="1" dirty="0"/>
                  <a:t> </a:t>
                </a:r>
                <a:endParaRPr lang="es-CO" b="1" i="1" dirty="0">
                  <a:latin typeface="Cambria Math" panose="02040503050406030204" pitchFamily="18" charset="0"/>
                </a:endParaRP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b="1" i="1">
                        <a:latin typeface="Cambria Math" panose="02040503050406030204" pitchFamily="18" charset="0"/>
                      </a:rPr>
                      <m:t>𝑺𝒑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den>
                        </m:f>
                      </m:e>
                    </m:d>
                    <m:r>
                      <a:rPr lang="es-EC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s-CO" dirty="0"/>
                  <a:t>   </a:t>
                </a: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:endParaRPr lang="es-CO" b="1" i="1" dirty="0">
                  <a:latin typeface="Cambria Math" panose="02040503050406030204" pitchFamily="18" charset="0"/>
                </a:endParaRP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:r>
                  <a:rPr lang="es-CO" b="1" dirty="0"/>
                  <a:t>          </a:t>
                </a:r>
                <a14:m>
                  <m:oMath xmlns:m="http://schemas.openxmlformats.org/officeDocument/2006/math">
                    <m:r>
                      <a:rPr lang="es-CO" b="1" i="1">
                        <a:latin typeface="Cambria Math" panose="02040503050406030204" pitchFamily="18" charset="0"/>
                      </a:rPr>
                      <m:t>𝑪𝑷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𝑉𝑁</m:t>
                            </m:r>
                          </m:num>
                          <m:den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𝑉𝑁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𝐹𝑃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den>
                        </m:f>
                      </m:e>
                    </m:d>
                    <m:r>
                      <a:rPr lang="es-EC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995" y="3781185"/>
                <a:ext cx="3696112" cy="188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584427" y="3645024"/>
                <a:ext cx="29523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𝑉𝑃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CO" i="1" dirty="0"/>
                  <a:t> </a:t>
                </a:r>
                <a:r>
                  <a:rPr lang="es-CO" dirty="0"/>
                  <a:t>Verdaderos positivos 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es-CO" dirty="0"/>
                  <a:t>  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CO" b="0" i="1" dirty="0"/>
                  <a:t> </a:t>
                </a:r>
                <a:r>
                  <a:rPr lang="es-CO" dirty="0"/>
                  <a:t>Verdaderos negativos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es-CO" dirty="0"/>
                  <a:t> </a:t>
                </a:r>
                <a:endParaRPr lang="es-CO" b="0" i="1" dirty="0"/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CO" i="1" dirty="0"/>
                  <a:t>  </a:t>
                </a:r>
                <a:r>
                  <a:rPr lang="es-CO" dirty="0"/>
                  <a:t>Falsos positivos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es-CO" dirty="0"/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CO" i="1" dirty="0"/>
                  <a:t>  </a:t>
                </a:r>
                <a:r>
                  <a:rPr lang="es-CO" dirty="0"/>
                  <a:t>Falsos negativos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27" y="3645024"/>
                <a:ext cx="2952328" cy="2031325"/>
              </a:xfrm>
              <a:prstGeom prst="rect">
                <a:avLst/>
              </a:prstGeom>
              <a:blipFill>
                <a:blip r:embed="rId5"/>
                <a:stretch>
                  <a:fillRect t="-1802" b="-39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redondeado 4"/>
          <p:cNvSpPr/>
          <p:nvPr/>
        </p:nvSpPr>
        <p:spPr>
          <a:xfrm>
            <a:off x="2344067" y="3781185"/>
            <a:ext cx="2952328" cy="2205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hlinkClick r:id="rId6" action="ppaction://hlinksldjump"/>
            <a:extLst>
              <a:ext uri="{FF2B5EF4-FFF2-40B4-BE49-F238E27FC236}">
                <a16:creationId xmlns:a16="http://schemas.microsoft.com/office/drawing/2014/main" id="{47554844-A1F6-42DA-8352-28164C314BEA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1" name="Rectángulo 10">
            <a:hlinkClick r:id="rId7" action="ppaction://hlinksldjump"/>
            <a:extLst>
              <a:ext uri="{FF2B5EF4-FFF2-40B4-BE49-F238E27FC236}">
                <a16:creationId xmlns:a16="http://schemas.microsoft.com/office/drawing/2014/main" id="{87BC3426-5F34-4F9D-BB06-4839F3867277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3" name="Rectángulo 12">
            <a:hlinkClick r:id="rId8" action="ppaction://hlinksldjump"/>
            <a:extLst>
              <a:ext uri="{FF2B5EF4-FFF2-40B4-BE49-F238E27FC236}">
                <a16:creationId xmlns:a16="http://schemas.microsoft.com/office/drawing/2014/main" id="{5346AA66-F704-48FD-8042-F45131F85172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4" name="Rectángulo 13">
            <a:hlinkClick r:id="rId9" action="ppaction://hlinksldjump"/>
            <a:extLst>
              <a:ext uri="{FF2B5EF4-FFF2-40B4-BE49-F238E27FC236}">
                <a16:creationId xmlns:a16="http://schemas.microsoft.com/office/drawing/2014/main" id="{8172EC48-BC1D-4DA2-999B-A266DEF74532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5" name="Rectángulo 14">
            <a:hlinkClick r:id="rId10" action="ppaction://hlinksldjump"/>
            <a:extLst>
              <a:ext uri="{FF2B5EF4-FFF2-40B4-BE49-F238E27FC236}">
                <a16:creationId xmlns:a16="http://schemas.microsoft.com/office/drawing/2014/main" id="{96833AA0-05E6-454F-AF14-44532B45258E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6" name="Rectángulo 15">
            <a:hlinkClick r:id="rId11" action="ppaction://hlinksldjump"/>
            <a:extLst>
              <a:ext uri="{FF2B5EF4-FFF2-40B4-BE49-F238E27FC236}">
                <a16:creationId xmlns:a16="http://schemas.microsoft.com/office/drawing/2014/main" id="{69B6375D-3EDD-4112-B4F9-B5665ED6006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B7EC67B-72BE-4AFA-84B2-A9C5CC2B49BE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 Marcador de contenido">
            <a:extLst>
              <a:ext uri="{FF2B5EF4-FFF2-40B4-BE49-F238E27FC236}">
                <a16:creationId xmlns:a16="http://schemas.microsoft.com/office/drawing/2014/main" id="{2A255DF6-BB8B-43B2-9A37-8641D116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4233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2734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35</a:t>
            </a:fld>
            <a:endParaRPr lang="es-ES"/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0FCF544D-E76D-46C7-A741-1FF89EBDF38D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8" name="Rectángulo 7">
            <a:hlinkClick r:id="rId3" action="ppaction://hlinksldjump"/>
            <a:extLst>
              <a:ext uri="{FF2B5EF4-FFF2-40B4-BE49-F238E27FC236}">
                <a16:creationId xmlns:a16="http://schemas.microsoft.com/office/drawing/2014/main" id="{0D0EE361-6631-4785-A036-AE07FFAA377E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642DA375-C929-4009-BB83-3CE8CE262CE3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0E380253-F86D-4F34-A6F0-C38137043A0D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5A7A80A7-6FBE-45A6-8A55-58B67FC486E1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11D23E4A-C34B-4164-BCD7-A8281A8BDFF7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298B19E-C48D-4916-9D81-BB5493FB19CA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3 Marcador de contenido">
            <a:extLst>
              <a:ext uri="{FF2B5EF4-FFF2-40B4-BE49-F238E27FC236}">
                <a16:creationId xmlns:a16="http://schemas.microsoft.com/office/drawing/2014/main" id="{F457BA7D-B42F-4418-B7F8-BED6AAED1C75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desempeño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95BC13D6-78DB-416C-BB58-0509CBC7A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50713"/>
              </p:ext>
            </p:extLst>
          </p:nvPr>
        </p:nvGraphicFramePr>
        <p:xfrm>
          <a:off x="6123362" y="2602525"/>
          <a:ext cx="5397825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969314500"/>
                    </a:ext>
                  </a:extLst>
                </a:gridCol>
                <a:gridCol w="1262455">
                  <a:extLst>
                    <a:ext uri="{9D8B030D-6E8A-4147-A177-3AD203B41FA5}">
                      <a16:colId xmlns:a16="http://schemas.microsoft.com/office/drawing/2014/main" val="2011945857"/>
                    </a:ext>
                  </a:extLst>
                </a:gridCol>
                <a:gridCol w="1081068">
                  <a:extLst>
                    <a:ext uri="{9D8B030D-6E8A-4147-A177-3AD203B41FA5}">
                      <a16:colId xmlns:a16="http://schemas.microsoft.com/office/drawing/2014/main" val="3208691780"/>
                    </a:ext>
                  </a:extLst>
                </a:gridCol>
                <a:gridCol w="1934797">
                  <a:extLst>
                    <a:ext uri="{9D8B030D-6E8A-4147-A177-3AD203B41FA5}">
                      <a16:colId xmlns:a16="http://schemas.microsoft.com/office/drawing/2014/main" val="3988794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Registro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err="1"/>
                        <a:t>Sp</a:t>
                      </a:r>
                      <a:r>
                        <a:rPr lang="es-EC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CP(%)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0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66,67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98,04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98,37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4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95,94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99,04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0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17745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572051" y="622884"/>
            <a:ext cx="8229600" cy="70788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36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711624" y="2034981"/>
            <a:ext cx="8502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	                                                                                </a:t>
            </a:r>
          </a:p>
          <a:p>
            <a:pPr algn="ctr"/>
            <a:endParaRPr lang="es-CO" sz="2000" dirty="0">
              <a:latin typeface="+mj-lt"/>
            </a:endParaRPr>
          </a:p>
        </p:txBody>
      </p:sp>
      <p:sp>
        <p:nvSpPr>
          <p:cNvPr id="33" name="Rectángulo 32">
            <a:hlinkClick r:id="rId2" action="ppaction://hlinksldjump"/>
            <a:extLst>
              <a:ext uri="{FF2B5EF4-FFF2-40B4-BE49-F238E27FC236}">
                <a16:creationId xmlns:a16="http://schemas.microsoft.com/office/drawing/2014/main" id="{62E8E070-D152-4053-97B0-663AB878A5C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34" name="Rectángulo 33">
            <a:hlinkClick r:id="rId3" action="ppaction://hlinksldjump"/>
            <a:extLst>
              <a:ext uri="{FF2B5EF4-FFF2-40B4-BE49-F238E27FC236}">
                <a16:creationId xmlns:a16="http://schemas.microsoft.com/office/drawing/2014/main" id="{51204944-93B4-4426-A2B7-C8F73F7B7A10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35" name="Rectángulo 34">
            <a:hlinkClick r:id="rId4" action="ppaction://hlinksldjump"/>
            <a:extLst>
              <a:ext uri="{FF2B5EF4-FFF2-40B4-BE49-F238E27FC236}">
                <a16:creationId xmlns:a16="http://schemas.microsoft.com/office/drawing/2014/main" id="{CFD96346-E800-45FC-8552-AE2F395011B8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36" name="Rectángulo 35">
            <a:hlinkClick r:id="rId5" action="ppaction://hlinksldjump"/>
            <a:extLst>
              <a:ext uri="{FF2B5EF4-FFF2-40B4-BE49-F238E27FC236}">
                <a16:creationId xmlns:a16="http://schemas.microsoft.com/office/drawing/2014/main" id="{64DB31EF-E759-4BCE-A29A-106106BF06D6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37" name="Rectángulo 36">
            <a:hlinkClick r:id="rId6" action="ppaction://hlinksldjump"/>
            <a:extLst>
              <a:ext uri="{FF2B5EF4-FFF2-40B4-BE49-F238E27FC236}">
                <a16:creationId xmlns:a16="http://schemas.microsoft.com/office/drawing/2014/main" id="{D87A91DB-924A-4A94-B890-12AB78EB0479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38" name="Rectángulo 37">
            <a:hlinkClick r:id="rId7" action="ppaction://hlinksldjump"/>
            <a:extLst>
              <a:ext uri="{FF2B5EF4-FFF2-40B4-BE49-F238E27FC236}">
                <a16:creationId xmlns:a16="http://schemas.microsoft.com/office/drawing/2014/main" id="{857B3C43-D4AB-4A84-A091-C746B96FFE32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635C60-AA31-43B7-8D5F-306280C6F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681" y="1312862"/>
            <a:ext cx="7744638" cy="530120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75C70F-DC4F-4F54-B0CE-A58E916B5B3D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2987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37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711624" y="2034981"/>
            <a:ext cx="8502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	                                                                                </a:t>
            </a:r>
          </a:p>
          <a:p>
            <a:pPr algn="ctr"/>
            <a:endParaRPr lang="es-CO" sz="2000" dirty="0">
              <a:latin typeface="+mj-lt"/>
            </a:endParaRPr>
          </a:p>
        </p:txBody>
      </p:sp>
      <p:sp>
        <p:nvSpPr>
          <p:cNvPr id="15" name="Rectángulo 14">
            <a:hlinkClick r:id="rId2" action="ppaction://hlinksldjump"/>
            <a:extLst>
              <a:ext uri="{FF2B5EF4-FFF2-40B4-BE49-F238E27FC236}">
                <a16:creationId xmlns:a16="http://schemas.microsoft.com/office/drawing/2014/main" id="{60A17693-A804-4A91-86DC-920C2C9F705C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6" name="Rectángulo 15">
            <a:hlinkClick r:id="rId3" action="ppaction://hlinksldjump"/>
            <a:extLst>
              <a:ext uri="{FF2B5EF4-FFF2-40B4-BE49-F238E27FC236}">
                <a16:creationId xmlns:a16="http://schemas.microsoft.com/office/drawing/2014/main" id="{EE10F3BF-7494-4B03-9A33-18344B8254D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01E8B88F-27F0-4128-A416-9D77FC5FB346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8" name="Rectángulo 17">
            <a:hlinkClick r:id="rId5" action="ppaction://hlinksldjump"/>
            <a:extLst>
              <a:ext uri="{FF2B5EF4-FFF2-40B4-BE49-F238E27FC236}">
                <a16:creationId xmlns:a16="http://schemas.microsoft.com/office/drawing/2014/main" id="{386A3E3E-5260-4B08-88C4-E9ECD81C6B30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9" name="Rectángulo 18">
            <a:hlinkClick r:id="rId6" action="ppaction://hlinksldjump"/>
            <a:extLst>
              <a:ext uri="{FF2B5EF4-FFF2-40B4-BE49-F238E27FC236}">
                <a16:creationId xmlns:a16="http://schemas.microsoft.com/office/drawing/2014/main" id="{A45093EC-25D9-410C-AA9F-5C916290BB24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0" name="Rectángulo 19">
            <a:hlinkClick r:id="rId7" action="ppaction://hlinksldjump"/>
            <a:extLst>
              <a:ext uri="{FF2B5EF4-FFF2-40B4-BE49-F238E27FC236}">
                <a16:creationId xmlns:a16="http://schemas.microsoft.com/office/drawing/2014/main" id="{686B4516-A1F1-4099-B07E-5F81A45455A1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D08AEB-5416-45B0-9079-BC384E7D7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544" y="1866325"/>
            <a:ext cx="8616280" cy="4497618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0F7FE4E-7FE1-470F-A710-336330235FE2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2289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FFD3131-C88F-4970-A734-EC116C834982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9A1E8B-42BA-4D86-BF7C-B40F22FAE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1" y="1422488"/>
            <a:ext cx="283003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C08BE5-DE17-492F-9FFB-E51C0E9E1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65205"/>
              </p:ext>
            </p:extLst>
          </p:nvPr>
        </p:nvGraphicFramePr>
        <p:xfrm>
          <a:off x="6384032" y="1950679"/>
          <a:ext cx="5266234" cy="395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Imagen de mapa de bits" r:id="rId3" imgW="2453853" imgH="1843810" progId="Paint.Picture">
                  <p:embed/>
                </p:oleObj>
              </mc:Choice>
              <mc:Fallback>
                <p:oleObj name="Imagen de mapa de bits" r:id="rId3" imgW="2453853" imgH="184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1950679"/>
                        <a:ext cx="5266234" cy="3956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hlinkClick r:id="rId5" action="ppaction://hlinksldjump"/>
            <a:extLst>
              <a:ext uri="{FF2B5EF4-FFF2-40B4-BE49-F238E27FC236}">
                <a16:creationId xmlns:a16="http://schemas.microsoft.com/office/drawing/2014/main" id="{E73AADC0-233E-4AB6-9977-677F98D87002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9" name="Rectángulo 8">
            <a:hlinkClick r:id="rId6" action="ppaction://hlinksldjump"/>
            <a:extLst>
              <a:ext uri="{FF2B5EF4-FFF2-40B4-BE49-F238E27FC236}">
                <a16:creationId xmlns:a16="http://schemas.microsoft.com/office/drawing/2014/main" id="{8E714117-F609-47FD-B64D-ECDD682C902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0" name="Rectángulo 9">
            <a:hlinkClick r:id="rId7" action="ppaction://hlinksldjump"/>
            <a:extLst>
              <a:ext uri="{FF2B5EF4-FFF2-40B4-BE49-F238E27FC236}">
                <a16:creationId xmlns:a16="http://schemas.microsoft.com/office/drawing/2014/main" id="{540AAB6C-283A-46CA-9BB0-1F962BD12A68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1" name="Rectángulo 10">
            <a:hlinkClick r:id="rId8" action="ppaction://hlinksldjump"/>
            <a:extLst>
              <a:ext uri="{FF2B5EF4-FFF2-40B4-BE49-F238E27FC236}">
                <a16:creationId xmlns:a16="http://schemas.microsoft.com/office/drawing/2014/main" id="{CAF6F245-D7C1-46A4-9887-06B43C370FEF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2" name="Rectángulo 11">
            <a:hlinkClick r:id="rId9" action="ppaction://hlinksldjump"/>
            <a:extLst>
              <a:ext uri="{FF2B5EF4-FFF2-40B4-BE49-F238E27FC236}">
                <a16:creationId xmlns:a16="http://schemas.microsoft.com/office/drawing/2014/main" id="{D5B60475-6781-4895-A8F8-0489D8BC3D46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3" name="Rectángulo 12">
            <a:hlinkClick r:id="rId10" action="ppaction://hlinksldjump"/>
            <a:extLst>
              <a:ext uri="{FF2B5EF4-FFF2-40B4-BE49-F238E27FC236}">
                <a16:creationId xmlns:a16="http://schemas.microsoft.com/office/drawing/2014/main" id="{A5E0C75C-D591-4030-AC7D-F448DD1AD984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3B13FB-CF5F-4AF3-A0F8-A02D1E4897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476" y="1950679"/>
            <a:ext cx="5266233" cy="3957852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47AF999-97CF-4A4C-A85A-E42CCCE138B0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contenido">
            <a:extLst>
              <a:ext uri="{FF2B5EF4-FFF2-40B4-BE49-F238E27FC236}">
                <a16:creationId xmlns:a16="http://schemas.microsoft.com/office/drawing/2014/main" id="{C5E4B202-D794-485F-A62C-09CF7A9AA4CA}"/>
              </a:ext>
            </a:extLst>
          </p:cNvPr>
          <p:cNvSpPr txBox="1">
            <a:spLocks/>
          </p:cNvSpPr>
          <p:nvPr/>
        </p:nvSpPr>
        <p:spPr>
          <a:xfrm>
            <a:off x="1236431" y="944233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s-EC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0568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39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311050" y="1654981"/>
            <a:ext cx="972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https://sites.google.com/view/embedded-ecg-diagnosis/p%C3%A1gina-principal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B8F100-E75D-40C7-9E7D-021D31336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73" y="2132856"/>
            <a:ext cx="7162953" cy="4042109"/>
          </a:xfrm>
          <a:prstGeom prst="rect">
            <a:avLst/>
          </a:prstGeom>
        </p:spPr>
      </p:pic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7110BE90-3A6F-41EF-918C-19A5D83B7A1E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480CBE6F-7051-4DBD-98C1-0BD418D0F489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E8B7CC6D-6C40-4C50-97FB-C2FF997BDC7C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6F21CFBB-0F7D-4CA0-80F7-1D3BB5EF5A3E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5" name="Rectángulo 14">
            <a:hlinkClick r:id="rId8" action="ppaction://hlinksldjump"/>
            <a:extLst>
              <a:ext uri="{FF2B5EF4-FFF2-40B4-BE49-F238E27FC236}">
                <a16:creationId xmlns:a16="http://schemas.microsoft.com/office/drawing/2014/main" id="{C0A45F9F-846F-4596-A947-F62C0E0C32E5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6" name="Rectángulo 15">
            <a:hlinkClick r:id="rId9" action="ppaction://hlinksldjump"/>
            <a:extLst>
              <a:ext uri="{FF2B5EF4-FFF2-40B4-BE49-F238E27FC236}">
                <a16:creationId xmlns:a16="http://schemas.microsoft.com/office/drawing/2014/main" id="{72825906-E6F3-48F7-B70F-7FE4EAC47430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7" name="3 Marcador de contenido">
            <a:extLst>
              <a:ext uri="{FF2B5EF4-FFF2-40B4-BE49-F238E27FC236}">
                <a16:creationId xmlns:a16="http://schemas.microsoft.com/office/drawing/2014/main" id="{27DCC3BB-CB6B-47F1-8F90-CB172BBA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128875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D39ABFD-0D40-4248-9F30-59810D991183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921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703512" y="639502"/>
            <a:ext cx="8229600" cy="64925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670048" y="2060236"/>
            <a:ext cx="8502870" cy="4150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Arritmia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arritmias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ocurren cuando los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impulsos eléctricos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coordinan los latidos cardiacos no funcionan adecuadamente,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provocando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un cambio tanto en forma como en tiempo del patrón de señal ECG.</a:t>
            </a:r>
          </a:p>
          <a:p>
            <a:pPr marL="0" indent="0" algn="just">
              <a:buNone/>
              <a:defRPr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hlinkClick r:id="rId3" action="ppaction://hlinksldjump"/>
            <a:extLst>
              <a:ext uri="{FF2B5EF4-FFF2-40B4-BE49-F238E27FC236}">
                <a16:creationId xmlns:a16="http://schemas.microsoft.com/office/drawing/2014/main" id="{151A3262-0402-49AF-AB2E-9327715EB334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01D0B2F6-0C7C-4AB0-A29B-326D67A5C594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2E469696-5E7A-4AA3-99D5-EC3F17AFC340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5305B0CE-BB6E-461A-A98E-EA98036E7B6E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B3650695-1A2C-4900-879D-1B1D4A653304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8" action="ppaction://hlinksldjump"/>
            <a:extLst>
              <a:ext uri="{FF2B5EF4-FFF2-40B4-BE49-F238E27FC236}">
                <a16:creationId xmlns:a16="http://schemas.microsoft.com/office/drawing/2014/main" id="{5EB5455D-E8DB-46E6-B948-FAC81BA97E18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780B144-24D1-41F6-9A92-BFFC3A6DB3D2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5227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40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639616" y="1916832"/>
            <a:ext cx="8957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algoritmo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ofrece un buen rendimiento de clasificación en la mayoría de registros para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detección de arritmias cardiacas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además de ejemplificar el uso del algebra lineal en problemas de la vida real (distancia euclídea).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O" dirty="0"/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reducción de características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ayuda a eliminar información innecesaria, reduciendo el ruido, mejorando el desempeño y reduciendo el tiempo computacional de clasificación.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sistema embebido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tiene la capacidad computacional suficiente para procesar en tiempo real las señales ECG, permitiendo ser un sistema viable y aplicable como sistema de soporte diagnóstico.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1D1CE59E-ED03-4F40-B58C-9DDF4C3606F3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8" name="Rectángulo 7">
            <a:hlinkClick r:id="rId3" action="ppaction://hlinksldjump"/>
            <a:extLst>
              <a:ext uri="{FF2B5EF4-FFF2-40B4-BE49-F238E27FC236}">
                <a16:creationId xmlns:a16="http://schemas.microsoft.com/office/drawing/2014/main" id="{760E65C6-F567-4BC9-8D21-F7A0188A9D3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C403254B-E71A-4A70-89CD-F1E579561F6E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1" name="Rectángulo 10">
            <a:hlinkClick r:id="rId5" action="ppaction://hlinksldjump"/>
            <a:extLst>
              <a:ext uri="{FF2B5EF4-FFF2-40B4-BE49-F238E27FC236}">
                <a16:creationId xmlns:a16="http://schemas.microsoft.com/office/drawing/2014/main" id="{15FE7974-0078-4ED2-BC10-08655E1D3A58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3" name="Rectángulo 12">
            <a:hlinkClick r:id="rId6" action="ppaction://hlinksldjump"/>
            <a:extLst>
              <a:ext uri="{FF2B5EF4-FFF2-40B4-BE49-F238E27FC236}">
                <a16:creationId xmlns:a16="http://schemas.microsoft.com/office/drawing/2014/main" id="{F541571F-E767-4DA1-BD95-D177F386E328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4" name="Rectángulo 13">
            <a:hlinkClick r:id="rId7" action="ppaction://hlinksldjump"/>
            <a:extLst>
              <a:ext uri="{FF2B5EF4-FFF2-40B4-BE49-F238E27FC236}">
                <a16:creationId xmlns:a16="http://schemas.microsoft.com/office/drawing/2014/main" id="{7CB3BCA8-54A4-4039-A477-C09E3DE3B780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AF4A3428-F019-494C-858F-EA9351EC5202}"/>
              </a:ext>
            </a:extLst>
          </p:cNvPr>
          <p:cNvSpPr txBox="1">
            <a:spLocks/>
          </p:cNvSpPr>
          <p:nvPr/>
        </p:nvSpPr>
        <p:spPr>
          <a:xfrm>
            <a:off x="1703512" y="639502"/>
            <a:ext cx="8229600" cy="64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FINALES</a:t>
            </a:r>
            <a:endParaRPr lang="en-US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20B3044-2AFD-4318-AA25-09F476D45EB8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0620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41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639616" y="1916832"/>
            <a:ext cx="8957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recomienda explorar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métodos alternativos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selección de atributos o metodologías que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combinen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los métodos utilizados para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mejorar la clasificación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señales ECG, tanto en precisión de detección como en la reducción del tiempo de procesamiento.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Como trabajo futuro, se propone estudiar otros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métodos de caracterización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permitan crear un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modelo global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clasificar señales ECG de diferentes pacientes, sin la necesidad de entrenar modelos individuales.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hlinkClick r:id="rId2" action="ppaction://hlinksldjump"/>
            <a:extLst>
              <a:ext uri="{FF2B5EF4-FFF2-40B4-BE49-F238E27FC236}">
                <a16:creationId xmlns:a16="http://schemas.microsoft.com/office/drawing/2014/main" id="{DD6520E8-4B69-48BB-91C0-316955113A4A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7" name="Rectángulo 6">
            <a:hlinkClick r:id="rId3" action="ppaction://hlinksldjump"/>
            <a:extLst>
              <a:ext uri="{FF2B5EF4-FFF2-40B4-BE49-F238E27FC236}">
                <a16:creationId xmlns:a16="http://schemas.microsoft.com/office/drawing/2014/main" id="{B1FE50DE-A48A-46C5-A90A-A06C74F75C7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8" name="Rectángulo 7">
            <a:hlinkClick r:id="rId4" action="ppaction://hlinksldjump"/>
            <a:extLst>
              <a:ext uri="{FF2B5EF4-FFF2-40B4-BE49-F238E27FC236}">
                <a16:creationId xmlns:a16="http://schemas.microsoft.com/office/drawing/2014/main" id="{40E7E8E6-06CA-400F-AB72-BEE07A62A007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0" name="Rectángulo 9">
            <a:hlinkClick r:id="rId5" action="ppaction://hlinksldjump"/>
            <a:extLst>
              <a:ext uri="{FF2B5EF4-FFF2-40B4-BE49-F238E27FC236}">
                <a16:creationId xmlns:a16="http://schemas.microsoft.com/office/drawing/2014/main" id="{04BD6D0C-89ED-4E0F-A4D6-4AD76F41B34A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1" name="Rectángulo 10">
            <a:hlinkClick r:id="rId6" action="ppaction://hlinksldjump"/>
            <a:extLst>
              <a:ext uri="{FF2B5EF4-FFF2-40B4-BE49-F238E27FC236}">
                <a16:creationId xmlns:a16="http://schemas.microsoft.com/office/drawing/2014/main" id="{4D52D0F7-06FA-4C61-9B13-846068EF052A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3" name="Rectángulo 12">
            <a:hlinkClick r:id="rId7" action="ppaction://hlinksldjump"/>
            <a:extLst>
              <a:ext uri="{FF2B5EF4-FFF2-40B4-BE49-F238E27FC236}">
                <a16:creationId xmlns:a16="http://schemas.microsoft.com/office/drawing/2014/main" id="{6F97B6D5-D60D-4A41-943C-48C5535155F1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5DE2470-B16B-4B0E-960E-8ADE5334A392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9316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42</a:t>
            </a:fld>
            <a:endParaRPr lang="es-ES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11624" y="1676019"/>
            <a:ext cx="8380344" cy="468337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Khan, T. T., Sultana, N., Reza, R. B., &amp; Mostafa, R. (2015, May).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ECG feature extraction in temporal domain and detection of various heart conditions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In 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and Information Communication Technology (ICEEICT), 2015 International Conference 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(pp. 1-6). IEEE.</a:t>
            </a:r>
          </a:p>
          <a:p>
            <a:pPr marL="0" indent="0" algn="just">
              <a:buNone/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Rodríguez-Sotelo, J. L.,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Peluffo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-Ordoñez, D., Cuesta-Frau, D., &amp; Castellanos-Domínguez, G. (2012).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ECG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heartbeat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biomedicine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(1), 250-261.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, C. A., Gallego, J. H., Mora, I. D., Orozco-Duque, A., &amp; Bustamante, J. (2014).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premature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beats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Revista Ingeniería Biomédica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(15), 51-58.</a:t>
            </a:r>
          </a:p>
          <a:p>
            <a:pPr marL="0" indent="0" algn="just">
              <a:buNone/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Rodríguez-Sotelo, J. L.,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Peluffo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-Ordoñez, D., &amp;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Dominguez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, G. C. (2015,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Holter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. In 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s-CO" sz="1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 (pp. 92870M-92870M). International Society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Photonics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hlinkClick r:id="rId2" action="ppaction://hlinksldjump"/>
            <a:extLst>
              <a:ext uri="{FF2B5EF4-FFF2-40B4-BE49-F238E27FC236}">
                <a16:creationId xmlns:a16="http://schemas.microsoft.com/office/drawing/2014/main" id="{E0D26EB4-573E-4A6C-A550-C43D436A44CA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4924ED2D-4DB1-458E-AAD4-2BA80D6741B0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4" action="ppaction://hlinksldjump"/>
            <a:extLst>
              <a:ext uri="{FF2B5EF4-FFF2-40B4-BE49-F238E27FC236}">
                <a16:creationId xmlns:a16="http://schemas.microsoft.com/office/drawing/2014/main" id="{243D844D-703C-4F50-9E1E-185888EA59E0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5" action="ppaction://hlinksldjump"/>
            <a:extLst>
              <a:ext uri="{FF2B5EF4-FFF2-40B4-BE49-F238E27FC236}">
                <a16:creationId xmlns:a16="http://schemas.microsoft.com/office/drawing/2014/main" id="{73E9D94F-AC4F-4AA5-9157-A488199F7D24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6" action="ppaction://hlinksldjump"/>
            <a:extLst>
              <a:ext uri="{FF2B5EF4-FFF2-40B4-BE49-F238E27FC236}">
                <a16:creationId xmlns:a16="http://schemas.microsoft.com/office/drawing/2014/main" id="{F45B0593-7338-4BDA-B397-4E869C6F6F85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7" action="ppaction://hlinksldjump"/>
            <a:extLst>
              <a:ext uri="{FF2B5EF4-FFF2-40B4-BE49-F238E27FC236}">
                <a16:creationId xmlns:a16="http://schemas.microsoft.com/office/drawing/2014/main" id="{C02D8480-F46B-4502-893C-BDA2296128DB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Referencias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65363AB2-1EC2-47AB-87AE-0D6FFD3CDF20}"/>
              </a:ext>
            </a:extLst>
          </p:cNvPr>
          <p:cNvSpPr txBox="1">
            <a:spLocks/>
          </p:cNvSpPr>
          <p:nvPr/>
        </p:nvSpPr>
        <p:spPr>
          <a:xfrm>
            <a:off x="1703512" y="639502"/>
            <a:ext cx="8229600" cy="64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 PRINCIPALES</a:t>
            </a:r>
            <a:endParaRPr lang="en-US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DD7726C-92DA-4B84-8F9E-D385AB409655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3141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19864" y="1196752"/>
            <a:ext cx="7959872" cy="4680520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¿Preguntas?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ndres.vargas.innovate@gmail.com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274320" indent="-274320" algn="just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CE12F800-63CD-4DC8-BD01-36749A32C5CE}" type="slidenum">
              <a:rPr lang="es-ES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180240" y="1484784"/>
            <a:ext cx="910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  <a:defRPr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AAMI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CO" i="1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i="1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 of medical </a:t>
            </a:r>
            <a:r>
              <a:rPr lang="es-CO" i="1" dirty="0" err="1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recomienda analizar 5 tipos de latidos: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879976" y="4758899"/>
            <a:ext cx="1512168" cy="8103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Latidos Ventriculares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714276" y="4748961"/>
            <a:ext cx="1344370" cy="8103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Fusión de latidos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455564" y="4730429"/>
            <a:ext cx="1512168" cy="8103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Latidos desconocidos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794093" y="4730428"/>
            <a:ext cx="1959560" cy="8103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Latidos Supraventriculares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169264" y="4758899"/>
            <a:ext cx="1306923" cy="8103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Latidos Normales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7B7BC0E-E273-4D39-B616-12D45A721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8924" y="2176343"/>
            <a:ext cx="9463072" cy="2508857"/>
          </a:xfrm>
          <a:prstGeom prst="rect">
            <a:avLst/>
          </a:prstGeom>
        </p:spPr>
      </p:pic>
      <p:sp>
        <p:nvSpPr>
          <p:cNvPr id="21" name="Rectángulo 20">
            <a:hlinkClick r:id="rId3" action="ppaction://hlinksldjump"/>
            <a:extLst>
              <a:ext uri="{FF2B5EF4-FFF2-40B4-BE49-F238E27FC236}">
                <a16:creationId xmlns:a16="http://schemas.microsoft.com/office/drawing/2014/main" id="{E4F45A04-F87F-4F6B-82B4-780551F36BA7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22" name="Rectángulo 21">
            <a:hlinkClick r:id="rId4" action="ppaction://hlinksldjump"/>
            <a:extLst>
              <a:ext uri="{FF2B5EF4-FFF2-40B4-BE49-F238E27FC236}">
                <a16:creationId xmlns:a16="http://schemas.microsoft.com/office/drawing/2014/main" id="{4809C8D5-D9D7-420C-B3C0-6AF05F934CE2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23" name="Rectángulo 22">
            <a:hlinkClick r:id="rId5" action="ppaction://hlinksldjump"/>
            <a:extLst>
              <a:ext uri="{FF2B5EF4-FFF2-40B4-BE49-F238E27FC236}">
                <a16:creationId xmlns:a16="http://schemas.microsoft.com/office/drawing/2014/main" id="{CBA9F935-3A88-499E-BC91-4C023A3AB1A4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4" name="Rectángulo 23">
            <a:hlinkClick r:id="rId6" action="ppaction://hlinksldjump"/>
            <a:extLst>
              <a:ext uri="{FF2B5EF4-FFF2-40B4-BE49-F238E27FC236}">
                <a16:creationId xmlns:a16="http://schemas.microsoft.com/office/drawing/2014/main" id="{D89024B1-24BA-4A21-B7A1-3BABB94F0D1E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25" name="Rectángulo 24">
            <a:hlinkClick r:id="rId7" action="ppaction://hlinksldjump"/>
            <a:extLst>
              <a:ext uri="{FF2B5EF4-FFF2-40B4-BE49-F238E27FC236}">
                <a16:creationId xmlns:a16="http://schemas.microsoft.com/office/drawing/2014/main" id="{D6ED2E28-1CF7-40C2-BE8F-58E29962D37A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6" name="Rectángulo 25">
            <a:hlinkClick r:id="rId8" action="ppaction://hlinksldjump"/>
            <a:extLst>
              <a:ext uri="{FF2B5EF4-FFF2-40B4-BE49-F238E27FC236}">
                <a16:creationId xmlns:a16="http://schemas.microsoft.com/office/drawing/2014/main" id="{831F3C25-3393-4CF4-AAA5-B0F031C2EE0E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B4329A6-5083-4E81-8B6C-3316671F2E9E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1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contenido"/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7" name="Rectángulo 16">
            <a:hlinkClick r:id="rId2" action="ppaction://hlinksldjump"/>
            <a:extLst>
              <a:ext uri="{FF2B5EF4-FFF2-40B4-BE49-F238E27FC236}">
                <a16:creationId xmlns:a16="http://schemas.microsoft.com/office/drawing/2014/main" id="{A19EBDBF-9865-4A4B-A857-33370A0BCB49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8" name="Rectángulo 17">
            <a:hlinkClick r:id="rId3" action="ppaction://hlinksldjump"/>
            <a:extLst>
              <a:ext uri="{FF2B5EF4-FFF2-40B4-BE49-F238E27FC236}">
                <a16:creationId xmlns:a16="http://schemas.microsoft.com/office/drawing/2014/main" id="{EBB30937-5B4F-4C4B-8B71-496F2346558A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9" name="Rectángulo 18">
            <a:hlinkClick r:id="rId4" action="ppaction://hlinksldjump"/>
            <a:extLst>
              <a:ext uri="{FF2B5EF4-FFF2-40B4-BE49-F238E27FC236}">
                <a16:creationId xmlns:a16="http://schemas.microsoft.com/office/drawing/2014/main" id="{EAD29BA3-0482-4253-B4AB-98066D5F0609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20" name="Rectángulo 19">
            <a:hlinkClick r:id="rId5" action="ppaction://hlinksldjump"/>
            <a:extLst>
              <a:ext uri="{FF2B5EF4-FFF2-40B4-BE49-F238E27FC236}">
                <a16:creationId xmlns:a16="http://schemas.microsoft.com/office/drawing/2014/main" id="{247051AB-F12B-4A22-8442-E2F5ACDE3A99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21" name="Rectángulo 20">
            <a:hlinkClick r:id="rId6" action="ppaction://hlinksldjump"/>
            <a:extLst>
              <a:ext uri="{FF2B5EF4-FFF2-40B4-BE49-F238E27FC236}">
                <a16:creationId xmlns:a16="http://schemas.microsoft.com/office/drawing/2014/main" id="{F86CD8A8-1610-4F4A-AE0F-AC1EC11CE42F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2" name="Rectángulo 21">
            <a:hlinkClick r:id="rId7" action="ppaction://hlinksldjump"/>
            <a:extLst>
              <a:ext uri="{FF2B5EF4-FFF2-40B4-BE49-F238E27FC236}">
                <a16:creationId xmlns:a16="http://schemas.microsoft.com/office/drawing/2014/main" id="{42C7BD20-140D-4CF3-B666-BEC34E450596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005376-E28D-4819-AB3C-4631AA4DB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3" y="1532036"/>
            <a:ext cx="7344316" cy="4939377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D2295B3-619C-4418-8662-0A3B1132F4CE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9186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  <a:defRPr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electrocardiograma de duración corta no permite la detección de ciertas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arritmias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naturaleza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infrecuente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transitoria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 por lo tanto se recurre a la electrocardiografía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ambulatoria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 que permite evaluar al paciente durante largos periodos de tiempo sin interferir en su actividad diaria.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hlinkClick r:id="rId2" action="ppaction://hlinksldjump"/>
            <a:extLst>
              <a:ext uri="{FF2B5EF4-FFF2-40B4-BE49-F238E27FC236}">
                <a16:creationId xmlns:a16="http://schemas.microsoft.com/office/drawing/2014/main" id="{CCA171E0-6AC3-48F3-8A99-3B754C5C4A7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6" name="Rectángulo 15">
            <a:hlinkClick r:id="rId3" action="ppaction://hlinksldjump"/>
            <a:extLst>
              <a:ext uri="{FF2B5EF4-FFF2-40B4-BE49-F238E27FC236}">
                <a16:creationId xmlns:a16="http://schemas.microsoft.com/office/drawing/2014/main" id="{85562862-D051-4234-A4D8-6F1F06E8B6C7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6D99FF43-4AE0-4193-831B-31D9642230EB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8" name="Rectángulo 17">
            <a:hlinkClick r:id="rId5" action="ppaction://hlinksldjump"/>
            <a:extLst>
              <a:ext uri="{FF2B5EF4-FFF2-40B4-BE49-F238E27FC236}">
                <a16:creationId xmlns:a16="http://schemas.microsoft.com/office/drawing/2014/main" id="{860F4047-F2FE-466A-B4DD-DA653EE639A1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9" name="Rectángulo 18">
            <a:hlinkClick r:id="rId6" action="ppaction://hlinksldjump"/>
            <a:extLst>
              <a:ext uri="{FF2B5EF4-FFF2-40B4-BE49-F238E27FC236}">
                <a16:creationId xmlns:a16="http://schemas.microsoft.com/office/drawing/2014/main" id="{947EBAF6-ED8F-475B-B702-E4D4411437D6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20" name="Rectángulo 19">
            <a:hlinkClick r:id="rId7" action="ppaction://hlinksldjump"/>
            <a:extLst>
              <a:ext uri="{FF2B5EF4-FFF2-40B4-BE49-F238E27FC236}">
                <a16:creationId xmlns:a16="http://schemas.microsoft.com/office/drawing/2014/main" id="{2F0FD8B3-4D12-4479-87BC-9A02C7238B42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BD8883C-6B20-48AA-A3DC-4C96CF6FE3C7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contenido">
            <a:extLst>
              <a:ext uri="{FF2B5EF4-FFF2-40B4-BE49-F238E27FC236}">
                <a16:creationId xmlns:a16="http://schemas.microsoft.com/office/drawing/2014/main" id="{09D31E72-7D10-4B19-8C53-F41054DE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Electrocardiógrafía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679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5942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  <a:defRPr/>
            </a:pPr>
            <a:r>
              <a:rPr lang="es-CO" dirty="0"/>
              <a:t>El dispositivo de adquisición y almacenado de los registros ECG utilizado en el examen ambulatorio se conoce con el nombre de monitor </a:t>
            </a:r>
            <a:r>
              <a:rPr lang="es-CO" b="1" dirty="0" err="1"/>
              <a:t>Holter</a:t>
            </a:r>
            <a:r>
              <a:rPr lang="es-CO" dirty="0"/>
              <a:t>, en honor a Norman </a:t>
            </a:r>
            <a:r>
              <a:rPr lang="es-CO" dirty="0" err="1"/>
              <a:t>Jefferis</a:t>
            </a:r>
            <a:r>
              <a:rPr lang="es-CO" dirty="0"/>
              <a:t> </a:t>
            </a:r>
            <a:r>
              <a:rPr lang="es-CO" dirty="0" err="1"/>
              <a:t>Holter</a:t>
            </a:r>
            <a:r>
              <a:rPr lang="es-CO" dirty="0"/>
              <a:t>. </a:t>
            </a:r>
          </a:p>
          <a:p>
            <a:pPr marL="0" indent="0" algn="just">
              <a:buNone/>
              <a:defRPr/>
            </a:pPr>
            <a:endParaRPr lang="es-CO" dirty="0"/>
          </a:p>
          <a:p>
            <a:pPr marL="0" indent="0" algn="just">
              <a:buNone/>
              <a:defRPr/>
            </a:pPr>
            <a:r>
              <a:rPr lang="es-CO" dirty="0"/>
              <a:t>Debido a la </a:t>
            </a:r>
            <a:r>
              <a:rPr lang="es-CO" b="1" dirty="0"/>
              <a:t>extensión de los registros </a:t>
            </a:r>
            <a:r>
              <a:rPr lang="es-CO" b="1" dirty="0" err="1"/>
              <a:t>Holter</a:t>
            </a:r>
            <a:r>
              <a:rPr lang="es-CO" dirty="0"/>
              <a:t>, se han desarrollado sistemas computacionales que facilitan la tarea del cardiólogo de revisar la gran cantidad de latidos de las señales ECG, estos sistemas se basan principalmente en técnicas de </a:t>
            </a:r>
            <a:r>
              <a:rPr lang="es-CO" b="1" dirty="0"/>
              <a:t>análisis no supervisado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(J. Rodríguez, et al., 2012)</a:t>
            </a:r>
            <a:r>
              <a:rPr lang="es-CO" b="1" dirty="0"/>
              <a:t>.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hlinkClick r:id="rId2" action="ppaction://hlinksldjump"/>
            <a:extLst>
              <a:ext uri="{FF2B5EF4-FFF2-40B4-BE49-F238E27FC236}">
                <a16:creationId xmlns:a16="http://schemas.microsoft.com/office/drawing/2014/main" id="{E71E484C-C5DA-43CA-8538-61AA61578D42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1" name="Rectángulo 10">
            <a:hlinkClick r:id="rId3" action="ppaction://hlinksldjump"/>
            <a:extLst>
              <a:ext uri="{FF2B5EF4-FFF2-40B4-BE49-F238E27FC236}">
                <a16:creationId xmlns:a16="http://schemas.microsoft.com/office/drawing/2014/main" id="{57B02E3D-6435-49F8-A9D0-D92410DC5943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3" name="Rectángulo 12">
            <a:hlinkClick r:id="rId4" action="ppaction://hlinksldjump"/>
            <a:extLst>
              <a:ext uri="{FF2B5EF4-FFF2-40B4-BE49-F238E27FC236}">
                <a16:creationId xmlns:a16="http://schemas.microsoft.com/office/drawing/2014/main" id="{973913C7-5284-473D-BDBF-042A01255AF4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4" name="Rectángulo 13">
            <a:hlinkClick r:id="rId5" action="ppaction://hlinksldjump"/>
            <a:extLst>
              <a:ext uri="{FF2B5EF4-FFF2-40B4-BE49-F238E27FC236}">
                <a16:creationId xmlns:a16="http://schemas.microsoft.com/office/drawing/2014/main" id="{17CF0EC3-595F-41C2-910B-F7D1E6D20DD7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5" name="Rectángulo 14">
            <a:hlinkClick r:id="rId6" action="ppaction://hlinksldjump"/>
            <a:extLst>
              <a:ext uri="{FF2B5EF4-FFF2-40B4-BE49-F238E27FC236}">
                <a16:creationId xmlns:a16="http://schemas.microsoft.com/office/drawing/2014/main" id="{E15D8845-B5F4-4302-9C46-AC1D72EAA5A5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6" name="Rectángulo 15">
            <a:hlinkClick r:id="rId7" action="ppaction://hlinksldjump"/>
            <a:extLst>
              <a:ext uri="{FF2B5EF4-FFF2-40B4-BE49-F238E27FC236}">
                <a16:creationId xmlns:a16="http://schemas.microsoft.com/office/drawing/2014/main" id="{7DF750CA-E79C-460C-A855-7A0CC8B5A462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844D7C7-001F-413A-BBBF-04354EC0D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2502502"/>
            <a:ext cx="2636104" cy="3409437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741CCC-B930-4A7E-9B1A-2CB6A088489A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 Marcador de contenido">
            <a:extLst>
              <a:ext uri="{FF2B5EF4-FFF2-40B4-BE49-F238E27FC236}">
                <a16:creationId xmlns:a16="http://schemas.microsoft.com/office/drawing/2014/main" id="{4E41632D-6C3D-425F-AB8D-5810585C0347}"/>
              </a:ext>
            </a:extLst>
          </p:cNvPr>
          <p:cNvSpPr txBox="1">
            <a:spLocks/>
          </p:cNvSpPr>
          <p:nvPr/>
        </p:nvSpPr>
        <p:spPr>
          <a:xfrm>
            <a:off x="1236431" y="945385"/>
            <a:ext cx="10687471" cy="4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 3" charset="2"/>
              <a:buNone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Holter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buFont typeface="Wingdings 3" charset="2"/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38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5BB1E77-0604-4456-A261-F0E9004F557A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711624" y="2772619"/>
            <a:ext cx="8957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señales proporcionadas por el monitor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Holter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abarcan una gran cantidad de latidos y la inspección visual de los mismos es una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tarea ardua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el especialista, además implica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gastos monetarios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Como intento por solucionar este problema, han surgido varios diseños de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sistemas computacionales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basados en técnicas como el procesamiento de señales y el reconocimiento de patrones que permiten agrupar los latidos en subconjuntos homogéneos,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facilitando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las tareas de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inspección visual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dar un diagnóstico médico.</a:t>
            </a:r>
          </a:p>
        </p:txBody>
      </p:sp>
      <p:sp>
        <p:nvSpPr>
          <p:cNvPr id="8" name="Rectángulo 7">
            <a:hlinkClick r:id="rId2" action="ppaction://hlinksldjump"/>
            <a:extLst>
              <a:ext uri="{FF2B5EF4-FFF2-40B4-BE49-F238E27FC236}">
                <a16:creationId xmlns:a16="http://schemas.microsoft.com/office/drawing/2014/main" id="{61D0E7D7-0528-44ED-BD18-BF531D4DD218}"/>
              </a:ext>
            </a:extLst>
          </p:cNvPr>
          <p:cNvSpPr/>
          <p:nvPr/>
        </p:nvSpPr>
        <p:spPr>
          <a:xfrm>
            <a:off x="1311579" y="102232"/>
            <a:ext cx="1656000" cy="4150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Introducción</a:t>
            </a:r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4673538D-38B8-4B7D-BA5E-E264E766F31E}"/>
              </a:ext>
            </a:extLst>
          </p:cNvPr>
          <p:cNvSpPr/>
          <p:nvPr/>
        </p:nvSpPr>
        <p:spPr>
          <a:xfrm>
            <a:off x="3117873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</a:p>
        </p:txBody>
      </p:sp>
      <p:sp>
        <p:nvSpPr>
          <p:cNvPr id="11" name="Rectángulo 10">
            <a:hlinkClick r:id="rId4" action="ppaction://hlinksldjump"/>
            <a:extLst>
              <a:ext uri="{FF2B5EF4-FFF2-40B4-BE49-F238E27FC236}">
                <a16:creationId xmlns:a16="http://schemas.microsoft.com/office/drawing/2014/main" id="{197A1686-B632-49A3-BBDB-3BF49C76483B}"/>
              </a:ext>
            </a:extLst>
          </p:cNvPr>
          <p:cNvSpPr/>
          <p:nvPr/>
        </p:nvSpPr>
        <p:spPr>
          <a:xfrm>
            <a:off x="4924167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Metodología</a:t>
            </a:r>
          </a:p>
        </p:txBody>
      </p:sp>
      <p:sp>
        <p:nvSpPr>
          <p:cNvPr id="13" name="Rectángulo 12">
            <a:hlinkClick r:id="rId5" action="ppaction://hlinksldjump"/>
            <a:extLst>
              <a:ext uri="{FF2B5EF4-FFF2-40B4-BE49-F238E27FC236}">
                <a16:creationId xmlns:a16="http://schemas.microsoft.com/office/drawing/2014/main" id="{4FB03BD8-3225-49D5-83B0-B1EA86F7C812}"/>
              </a:ext>
            </a:extLst>
          </p:cNvPr>
          <p:cNvSpPr/>
          <p:nvPr/>
        </p:nvSpPr>
        <p:spPr>
          <a:xfrm>
            <a:off x="6730461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4" name="Rectángulo 13">
            <a:hlinkClick r:id="rId6" action="ppaction://hlinksldjump"/>
            <a:extLst>
              <a:ext uri="{FF2B5EF4-FFF2-40B4-BE49-F238E27FC236}">
                <a16:creationId xmlns:a16="http://schemas.microsoft.com/office/drawing/2014/main" id="{037EB8F8-DF82-4B62-8F97-E05449B3B84B}"/>
              </a:ext>
            </a:extLst>
          </p:cNvPr>
          <p:cNvSpPr/>
          <p:nvPr/>
        </p:nvSpPr>
        <p:spPr>
          <a:xfrm>
            <a:off x="8536755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Comentarios</a:t>
            </a:r>
          </a:p>
        </p:txBody>
      </p:sp>
      <p:sp>
        <p:nvSpPr>
          <p:cNvPr id="15" name="Rectángulo 14">
            <a:hlinkClick r:id="rId7" action="ppaction://hlinksldjump"/>
            <a:extLst>
              <a:ext uri="{FF2B5EF4-FFF2-40B4-BE49-F238E27FC236}">
                <a16:creationId xmlns:a16="http://schemas.microsoft.com/office/drawing/2014/main" id="{E886B330-42E7-4DA4-8F73-5641C35E2035}"/>
              </a:ext>
            </a:extLst>
          </p:cNvPr>
          <p:cNvSpPr/>
          <p:nvPr/>
        </p:nvSpPr>
        <p:spPr>
          <a:xfrm>
            <a:off x="10343050" y="102232"/>
            <a:ext cx="1656000" cy="41504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Referencias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0E103A8-E13F-4AA4-9B49-03B94B5F4941}"/>
              </a:ext>
            </a:extLst>
          </p:cNvPr>
          <p:cNvCxnSpPr>
            <a:cxnSpLocks/>
          </p:cNvCxnSpPr>
          <p:nvPr/>
        </p:nvCxnSpPr>
        <p:spPr>
          <a:xfrm>
            <a:off x="184201" y="1288755"/>
            <a:ext cx="12007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contenido">
            <a:extLst>
              <a:ext uri="{FF2B5EF4-FFF2-40B4-BE49-F238E27FC236}">
                <a16:creationId xmlns:a16="http://schemas.microsoft.com/office/drawing/2014/main" id="{AF4313F5-C8F7-4907-AA4A-3E3DF107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31" y="945385"/>
            <a:ext cx="10687471" cy="4150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94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01">
  <a:themeElements>
    <a:clrScheme name="Personalizado 2">
      <a:dk1>
        <a:sysClr val="windowText" lastClr="000000"/>
      </a:dk1>
      <a:lt1>
        <a:srgbClr val="CFE2E7"/>
      </a:lt1>
      <a:dk2>
        <a:srgbClr val="2E5369"/>
      </a:dk2>
      <a:lt2>
        <a:srgbClr val="FFFFFF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223E4E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01" id="{F1963E89-D468-47A8-AF84-7A8BCDF75ABD}" vid="{B45D9E1C-1EE9-48DD-B6F5-A09391339BE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T01</Template>
  <TotalTime>9752</TotalTime>
  <Words>2179</Words>
  <Application>Microsoft Office PowerPoint</Application>
  <PresentationFormat>Panorámica</PresentationFormat>
  <Paragraphs>997</Paragraphs>
  <Slides>43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Georgia</vt:lpstr>
      <vt:lpstr>Tw Cen MT</vt:lpstr>
      <vt:lpstr>Wingdings 2</vt:lpstr>
      <vt:lpstr>Wingdings 3</vt:lpstr>
      <vt:lpstr>T01</vt:lpstr>
      <vt:lpstr>Imagen de mapa de bits</vt:lpstr>
      <vt:lpstr>VICERRECTORADO DE INVESTIGACIÓN, INNOVACIÓN Y TRANSFERENCIA DE TECNOLOGÍA  CENTRO DE POSGRADOS  MAESTRÍA EN ENSEÑANZA DE LA MATEMÁTICA TRABAJO DE TITULACIÓN PREVIO A LA OBTENCIÓN DEL TÍTULO DE MAGÍSTER EN ENSEÑANZA DE LA MATEMÁTICA  TEMA: SISTEMA DE SOPORTE DIAGNÓSTICO DE ARRITMIAS CARDIACAS USANDO CONCEPTOS DE MATEMÁTICAS DISCRETAS Y SISTEMAS EMBEBIDOS  AUTOR: VARGAS MUÑOZ, ANDRÉS MARCELO DIRECTOR: PROF. PELUFFO ORDÓÑEZ, DIEGO HERNÁN   SANGOLQUÍ 2019</vt:lpstr>
      <vt:lpstr>CONTENIDO </vt:lpstr>
      <vt:lpstr>Presentación de PowerPoint</vt:lpstr>
      <vt:lpstr>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Nociones de Bioelectromagnetismo</dc:title>
  <dc:creator>Diego Hernán Peluffo Ordoñez</dc:creator>
  <cp:lastModifiedBy>Diany</cp:lastModifiedBy>
  <cp:revision>792</cp:revision>
  <dcterms:created xsi:type="dcterms:W3CDTF">2007-04-05T20:37:40Z</dcterms:created>
  <dcterms:modified xsi:type="dcterms:W3CDTF">2019-11-06T15:28:46Z</dcterms:modified>
</cp:coreProperties>
</file>