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7"/>
  </p:notesMasterIdLst>
  <p:sldIdLst>
    <p:sldId id="340" r:id="rId2"/>
    <p:sldId id="257" r:id="rId3"/>
    <p:sldId id="303" r:id="rId4"/>
    <p:sldId id="262" r:id="rId5"/>
    <p:sldId id="362" r:id="rId6"/>
    <p:sldId id="352" r:id="rId7"/>
    <p:sldId id="373" r:id="rId8"/>
    <p:sldId id="347" r:id="rId9"/>
    <p:sldId id="364" r:id="rId10"/>
    <p:sldId id="348" r:id="rId11"/>
    <p:sldId id="374" r:id="rId12"/>
    <p:sldId id="366" r:id="rId13"/>
    <p:sldId id="375" r:id="rId14"/>
    <p:sldId id="376" r:id="rId15"/>
    <p:sldId id="377" r:id="rId16"/>
    <p:sldId id="378" r:id="rId17"/>
    <p:sldId id="379" r:id="rId18"/>
    <p:sldId id="381" r:id="rId19"/>
    <p:sldId id="265" r:id="rId20"/>
    <p:sldId id="353" r:id="rId21"/>
    <p:sldId id="356" r:id="rId22"/>
    <p:sldId id="349" r:id="rId23"/>
    <p:sldId id="351" r:id="rId24"/>
    <p:sldId id="331" r:id="rId25"/>
    <p:sldId id="33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jpeg"/><Relationship Id="rId4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jpeg"/><Relationship Id="rId4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2C971F-D351-4E85-A827-38A716AD3AA1}" type="doc">
      <dgm:prSet loTypeId="urn:microsoft.com/office/officeart/2005/8/layout/hList7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F0D3732-B989-4AB6-894E-A6718A56D281}">
      <dgm:prSet phldrT="[Texto]"/>
      <dgm:spPr/>
      <dgm:t>
        <a:bodyPr/>
        <a:lstStyle/>
        <a:p>
          <a:pPr algn="just"/>
          <a:r>
            <a: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Desconocimiento de la metodología CMMi – SERVICE.</a:t>
          </a:r>
          <a:endParaRPr lang="es-ES" dirty="0">
            <a:solidFill>
              <a:schemeClr val="tx1"/>
            </a:solidFill>
          </a:endParaRPr>
        </a:p>
      </dgm:t>
    </dgm:pt>
    <dgm:pt modelId="{D960921D-64BD-4EFF-BAFF-14D742DA3602}" type="parTrans" cxnId="{A805572D-ED01-4E16-B064-5E519F1F23E5}">
      <dgm:prSet/>
      <dgm:spPr/>
      <dgm:t>
        <a:bodyPr/>
        <a:lstStyle/>
        <a:p>
          <a:endParaRPr lang="es-ES"/>
        </a:p>
      </dgm:t>
    </dgm:pt>
    <dgm:pt modelId="{A9378BDA-B539-4F90-9344-276C898D20BB}" type="sibTrans" cxnId="{A805572D-ED01-4E16-B064-5E519F1F23E5}">
      <dgm:prSet/>
      <dgm:spPr/>
      <dgm:t>
        <a:bodyPr/>
        <a:lstStyle/>
        <a:p>
          <a:endParaRPr lang="es-ES"/>
        </a:p>
      </dgm:t>
    </dgm:pt>
    <dgm:pt modelId="{8D5E4A1A-9EC4-47BC-B3EA-451AD6D4509F}">
      <dgm:prSet phldrT="[Texto]"/>
      <dgm:spPr/>
      <dgm:t>
        <a:bodyPr/>
        <a:lstStyle/>
        <a:p>
          <a:pPr algn="just"/>
          <a:r>
            <a: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Falta de análisis y conocimiento respecto a los procesos por parte de las empresas prestadoras de servicios.</a:t>
          </a:r>
          <a:endParaRPr lang="es-E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AC39AE-56AA-4F58-A95B-670BF7CBEE85}" type="parTrans" cxnId="{CECCF577-6503-408E-97A9-EDF56B5790B6}">
      <dgm:prSet/>
      <dgm:spPr/>
      <dgm:t>
        <a:bodyPr/>
        <a:lstStyle/>
        <a:p>
          <a:endParaRPr lang="es-ES"/>
        </a:p>
      </dgm:t>
    </dgm:pt>
    <dgm:pt modelId="{E23A860F-A8C2-4135-BE54-328BA1792A8C}" type="sibTrans" cxnId="{CECCF577-6503-408E-97A9-EDF56B5790B6}">
      <dgm:prSet/>
      <dgm:spPr/>
      <dgm:t>
        <a:bodyPr/>
        <a:lstStyle/>
        <a:p>
          <a:endParaRPr lang="es-ES"/>
        </a:p>
      </dgm:t>
    </dgm:pt>
    <dgm:pt modelId="{ED846272-3E62-4AC1-B0CA-CABDB84C6E0A}">
      <dgm:prSet phldrT="[Texto]"/>
      <dgm:spPr/>
      <dgm:t>
        <a:bodyPr/>
        <a:lstStyle/>
        <a:p>
          <a:r>
            <a:rPr lang="es-EC" dirty="0">
              <a:latin typeface="Times New Roman" pitchFamily="18" charset="0"/>
              <a:cs typeface="Times New Roman" pitchFamily="18" charset="0"/>
            </a:rPr>
            <a:t>No considerar a la calidad como factor clave para generar una ventaja competitiva.</a:t>
          </a:r>
          <a:endParaRPr lang="es-ES" dirty="0"/>
        </a:p>
      </dgm:t>
    </dgm:pt>
    <dgm:pt modelId="{C6E37B6D-0644-456F-9F9C-1B7E8F7D3DAD}" type="parTrans" cxnId="{6228863B-B85D-4741-9462-A550D6F63F3F}">
      <dgm:prSet/>
      <dgm:spPr/>
      <dgm:t>
        <a:bodyPr/>
        <a:lstStyle/>
        <a:p>
          <a:endParaRPr lang="es-ES"/>
        </a:p>
      </dgm:t>
    </dgm:pt>
    <dgm:pt modelId="{7538947F-5504-4516-A7B3-32C855C1BBFD}" type="sibTrans" cxnId="{6228863B-B85D-4741-9462-A550D6F63F3F}">
      <dgm:prSet/>
      <dgm:spPr/>
      <dgm:t>
        <a:bodyPr/>
        <a:lstStyle/>
        <a:p>
          <a:endParaRPr lang="es-ES"/>
        </a:p>
      </dgm:t>
    </dgm:pt>
    <dgm:pt modelId="{912F3B09-12EF-42ED-B2EB-F412086A903C}">
      <dgm:prSet phldrT="[Texto]" custT="1"/>
      <dgm:spPr/>
      <dgm:t>
        <a:bodyPr/>
        <a:lstStyle/>
        <a:p>
          <a:r>
            <a:rPr lang="es-EC" sz="1900" dirty="0">
              <a:latin typeface="Times New Roman" pitchFamily="18" charset="0"/>
              <a:cs typeface="Times New Roman" pitchFamily="18" charset="0"/>
            </a:rPr>
            <a:t>Las empresas prestadoras de servicios no conozcan los artefactos que permitan el cierre de GAPS posterior a la medición del porcentaje del nivel de madurez de calidad CMMi – SERVICE.</a:t>
          </a:r>
          <a:endParaRPr lang="es-ES" sz="1900" dirty="0">
            <a:latin typeface="Times New Roman" pitchFamily="18" charset="0"/>
            <a:cs typeface="Times New Roman" pitchFamily="18" charset="0"/>
          </a:endParaRPr>
        </a:p>
      </dgm:t>
    </dgm:pt>
    <dgm:pt modelId="{C691A537-6E34-4D7F-B20A-11BF5ABCB739}" type="parTrans" cxnId="{EE3CB49D-3304-4F10-8F2B-AC9E0E1E9F86}">
      <dgm:prSet/>
      <dgm:spPr/>
      <dgm:t>
        <a:bodyPr/>
        <a:lstStyle/>
        <a:p>
          <a:endParaRPr lang="es-ES"/>
        </a:p>
      </dgm:t>
    </dgm:pt>
    <dgm:pt modelId="{2896F36F-BA97-48D3-95B7-D3139C422A65}" type="sibTrans" cxnId="{EE3CB49D-3304-4F10-8F2B-AC9E0E1E9F86}">
      <dgm:prSet/>
      <dgm:spPr/>
      <dgm:t>
        <a:bodyPr/>
        <a:lstStyle/>
        <a:p>
          <a:endParaRPr lang="es-ES"/>
        </a:p>
      </dgm:t>
    </dgm:pt>
    <dgm:pt modelId="{C2FBD856-F5FF-415F-A0BA-93DE03EB4A04}" type="pres">
      <dgm:prSet presAssocID="{952C971F-D351-4E85-A827-38A716AD3AA1}" presName="Name0" presStyleCnt="0">
        <dgm:presLayoutVars>
          <dgm:dir/>
          <dgm:resizeHandles val="exact"/>
        </dgm:presLayoutVars>
      </dgm:prSet>
      <dgm:spPr/>
    </dgm:pt>
    <dgm:pt modelId="{A86A6A83-CAF5-4C26-B2BE-52033B8A848B}" type="pres">
      <dgm:prSet presAssocID="{952C971F-D351-4E85-A827-38A716AD3AA1}" presName="fgShape" presStyleLbl="fgShp" presStyleIdx="0" presStyleCnt="1"/>
      <dgm:spPr/>
    </dgm:pt>
    <dgm:pt modelId="{B6E6D60C-BDAA-475B-9625-191DFD4F325A}" type="pres">
      <dgm:prSet presAssocID="{952C971F-D351-4E85-A827-38A716AD3AA1}" presName="linComp" presStyleCnt="0"/>
      <dgm:spPr/>
    </dgm:pt>
    <dgm:pt modelId="{07EAAE8E-AF99-44CE-AC35-C08DCA9C06B0}" type="pres">
      <dgm:prSet presAssocID="{FF0D3732-B989-4AB6-894E-A6718A56D281}" presName="compNode" presStyleCnt="0"/>
      <dgm:spPr/>
    </dgm:pt>
    <dgm:pt modelId="{02861706-9B38-49A6-AD6B-7F53DA953B13}" type="pres">
      <dgm:prSet presAssocID="{FF0D3732-B989-4AB6-894E-A6718A56D281}" presName="bkgdShape" presStyleLbl="node1" presStyleIdx="0" presStyleCnt="4"/>
      <dgm:spPr/>
    </dgm:pt>
    <dgm:pt modelId="{00B57443-FF2B-421A-B553-FA6A7E66108E}" type="pres">
      <dgm:prSet presAssocID="{FF0D3732-B989-4AB6-894E-A6718A56D281}" presName="nodeTx" presStyleLbl="node1" presStyleIdx="0" presStyleCnt="4">
        <dgm:presLayoutVars>
          <dgm:bulletEnabled val="1"/>
        </dgm:presLayoutVars>
      </dgm:prSet>
      <dgm:spPr/>
    </dgm:pt>
    <dgm:pt modelId="{7DC66A26-F660-41F8-835D-DF1C40F49835}" type="pres">
      <dgm:prSet presAssocID="{FF0D3732-B989-4AB6-894E-A6718A56D281}" presName="invisiNode" presStyleLbl="node1" presStyleIdx="0" presStyleCnt="4"/>
      <dgm:spPr/>
    </dgm:pt>
    <dgm:pt modelId="{85130F6E-2979-4E47-8265-3E2C86AA9357}" type="pres">
      <dgm:prSet presAssocID="{FF0D3732-B989-4AB6-894E-A6718A56D281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A01C613F-EE4E-47D2-A26C-ECF309E32CF5}" type="pres">
      <dgm:prSet presAssocID="{A9378BDA-B539-4F90-9344-276C898D20BB}" presName="sibTrans" presStyleLbl="sibTrans2D1" presStyleIdx="0" presStyleCnt="0"/>
      <dgm:spPr/>
    </dgm:pt>
    <dgm:pt modelId="{255F70DE-F4FB-4057-BBB9-616EC9B5B1B0}" type="pres">
      <dgm:prSet presAssocID="{8D5E4A1A-9EC4-47BC-B3EA-451AD6D4509F}" presName="compNode" presStyleCnt="0"/>
      <dgm:spPr/>
    </dgm:pt>
    <dgm:pt modelId="{14B0CE9D-3CAB-4CE3-A638-535F7C346337}" type="pres">
      <dgm:prSet presAssocID="{8D5E4A1A-9EC4-47BC-B3EA-451AD6D4509F}" presName="bkgdShape" presStyleLbl="node1" presStyleIdx="1" presStyleCnt="4"/>
      <dgm:spPr/>
    </dgm:pt>
    <dgm:pt modelId="{950A9D9C-941D-4586-A560-9D04298F7CD8}" type="pres">
      <dgm:prSet presAssocID="{8D5E4A1A-9EC4-47BC-B3EA-451AD6D4509F}" presName="nodeTx" presStyleLbl="node1" presStyleIdx="1" presStyleCnt="4">
        <dgm:presLayoutVars>
          <dgm:bulletEnabled val="1"/>
        </dgm:presLayoutVars>
      </dgm:prSet>
      <dgm:spPr/>
    </dgm:pt>
    <dgm:pt modelId="{44CDD142-2A5E-45D3-8CD8-8509FE3E22CC}" type="pres">
      <dgm:prSet presAssocID="{8D5E4A1A-9EC4-47BC-B3EA-451AD6D4509F}" presName="invisiNode" presStyleLbl="node1" presStyleIdx="1" presStyleCnt="4"/>
      <dgm:spPr/>
    </dgm:pt>
    <dgm:pt modelId="{15008613-775D-4DB3-8EC8-82DCA39C4A10}" type="pres">
      <dgm:prSet presAssocID="{8D5E4A1A-9EC4-47BC-B3EA-451AD6D4509F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AAB4FAC5-A158-4633-AF2A-5415BE00E227}" type="pres">
      <dgm:prSet presAssocID="{E23A860F-A8C2-4135-BE54-328BA1792A8C}" presName="sibTrans" presStyleLbl="sibTrans2D1" presStyleIdx="0" presStyleCnt="0"/>
      <dgm:spPr/>
    </dgm:pt>
    <dgm:pt modelId="{CDB52065-B0ED-41EE-A933-9C85CB61E3F9}" type="pres">
      <dgm:prSet presAssocID="{ED846272-3E62-4AC1-B0CA-CABDB84C6E0A}" presName="compNode" presStyleCnt="0"/>
      <dgm:spPr/>
    </dgm:pt>
    <dgm:pt modelId="{69A822B1-8DBE-4D69-A58D-C92BB3EC8B20}" type="pres">
      <dgm:prSet presAssocID="{ED846272-3E62-4AC1-B0CA-CABDB84C6E0A}" presName="bkgdShape" presStyleLbl="node1" presStyleIdx="2" presStyleCnt="4"/>
      <dgm:spPr/>
    </dgm:pt>
    <dgm:pt modelId="{32E0CA86-1BF3-434F-BD60-454FE8FA4192}" type="pres">
      <dgm:prSet presAssocID="{ED846272-3E62-4AC1-B0CA-CABDB84C6E0A}" presName="nodeTx" presStyleLbl="node1" presStyleIdx="2" presStyleCnt="4">
        <dgm:presLayoutVars>
          <dgm:bulletEnabled val="1"/>
        </dgm:presLayoutVars>
      </dgm:prSet>
      <dgm:spPr/>
    </dgm:pt>
    <dgm:pt modelId="{610220BA-6F68-4310-93AF-DAE896F40D01}" type="pres">
      <dgm:prSet presAssocID="{ED846272-3E62-4AC1-B0CA-CABDB84C6E0A}" presName="invisiNode" presStyleLbl="node1" presStyleIdx="2" presStyleCnt="4"/>
      <dgm:spPr/>
    </dgm:pt>
    <dgm:pt modelId="{CB1BFE92-2090-4CE5-BDFA-C67506028C34}" type="pres">
      <dgm:prSet presAssocID="{ED846272-3E62-4AC1-B0CA-CABDB84C6E0A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</dgm:spPr>
    </dgm:pt>
    <dgm:pt modelId="{4D6655B9-09A5-4344-9BA2-C48543F79156}" type="pres">
      <dgm:prSet presAssocID="{7538947F-5504-4516-A7B3-32C855C1BBFD}" presName="sibTrans" presStyleLbl="sibTrans2D1" presStyleIdx="0" presStyleCnt="0"/>
      <dgm:spPr/>
    </dgm:pt>
    <dgm:pt modelId="{3F949A5F-4516-45AD-9EC0-458B112B07F8}" type="pres">
      <dgm:prSet presAssocID="{912F3B09-12EF-42ED-B2EB-F412086A903C}" presName="compNode" presStyleCnt="0"/>
      <dgm:spPr/>
    </dgm:pt>
    <dgm:pt modelId="{311DD130-679F-4ED3-830A-FFEBF735C5DD}" type="pres">
      <dgm:prSet presAssocID="{912F3B09-12EF-42ED-B2EB-F412086A903C}" presName="bkgdShape" presStyleLbl="node1" presStyleIdx="3" presStyleCnt="4"/>
      <dgm:spPr/>
    </dgm:pt>
    <dgm:pt modelId="{7F4F4555-FCE1-4302-9665-DEBEDB67748C}" type="pres">
      <dgm:prSet presAssocID="{912F3B09-12EF-42ED-B2EB-F412086A903C}" presName="nodeTx" presStyleLbl="node1" presStyleIdx="3" presStyleCnt="4">
        <dgm:presLayoutVars>
          <dgm:bulletEnabled val="1"/>
        </dgm:presLayoutVars>
      </dgm:prSet>
      <dgm:spPr/>
    </dgm:pt>
    <dgm:pt modelId="{88E7D22B-0984-4E7F-A765-48CAD41EF0F4}" type="pres">
      <dgm:prSet presAssocID="{912F3B09-12EF-42ED-B2EB-F412086A903C}" presName="invisiNode" presStyleLbl="node1" presStyleIdx="3" presStyleCnt="4"/>
      <dgm:spPr/>
    </dgm:pt>
    <dgm:pt modelId="{0353512F-EC3A-46C8-83BC-03839B13924B}" type="pres">
      <dgm:prSet presAssocID="{912F3B09-12EF-42ED-B2EB-F412086A903C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</dgm:ptLst>
  <dgm:cxnLst>
    <dgm:cxn modelId="{CECCF577-6503-408E-97A9-EDF56B5790B6}" srcId="{952C971F-D351-4E85-A827-38A716AD3AA1}" destId="{8D5E4A1A-9EC4-47BC-B3EA-451AD6D4509F}" srcOrd="1" destOrd="0" parTransId="{E6AC39AE-56AA-4F58-A95B-670BF7CBEE85}" sibTransId="{E23A860F-A8C2-4135-BE54-328BA1792A8C}"/>
    <dgm:cxn modelId="{B054B0E4-3ED5-45C1-BF2C-33B7CEE38F10}" type="presOf" srcId="{A9378BDA-B539-4F90-9344-276C898D20BB}" destId="{A01C613F-EE4E-47D2-A26C-ECF309E32CF5}" srcOrd="0" destOrd="0" presId="urn:microsoft.com/office/officeart/2005/8/layout/hList7"/>
    <dgm:cxn modelId="{A805572D-ED01-4E16-B064-5E519F1F23E5}" srcId="{952C971F-D351-4E85-A827-38A716AD3AA1}" destId="{FF0D3732-B989-4AB6-894E-A6718A56D281}" srcOrd="0" destOrd="0" parTransId="{D960921D-64BD-4EFF-BAFF-14D742DA3602}" sibTransId="{A9378BDA-B539-4F90-9344-276C898D20BB}"/>
    <dgm:cxn modelId="{8D73F436-8074-4B30-B5CD-EE8F07BAF1FA}" type="presOf" srcId="{8D5E4A1A-9EC4-47BC-B3EA-451AD6D4509F}" destId="{14B0CE9D-3CAB-4CE3-A638-535F7C346337}" srcOrd="0" destOrd="0" presId="urn:microsoft.com/office/officeart/2005/8/layout/hList7"/>
    <dgm:cxn modelId="{0F4C15AF-306F-4E0D-A0E0-805933C71E74}" type="presOf" srcId="{FF0D3732-B989-4AB6-894E-A6718A56D281}" destId="{00B57443-FF2B-421A-B553-FA6A7E66108E}" srcOrd="1" destOrd="0" presId="urn:microsoft.com/office/officeart/2005/8/layout/hList7"/>
    <dgm:cxn modelId="{2378F302-F3A3-44BA-8AF8-8D33BD635FE3}" type="presOf" srcId="{912F3B09-12EF-42ED-B2EB-F412086A903C}" destId="{7F4F4555-FCE1-4302-9665-DEBEDB67748C}" srcOrd="1" destOrd="0" presId="urn:microsoft.com/office/officeart/2005/8/layout/hList7"/>
    <dgm:cxn modelId="{262F6BDA-3178-49C2-9454-373AE0821B36}" type="presOf" srcId="{ED846272-3E62-4AC1-B0CA-CABDB84C6E0A}" destId="{32E0CA86-1BF3-434F-BD60-454FE8FA4192}" srcOrd="1" destOrd="0" presId="urn:microsoft.com/office/officeart/2005/8/layout/hList7"/>
    <dgm:cxn modelId="{EE3CB49D-3304-4F10-8F2B-AC9E0E1E9F86}" srcId="{952C971F-D351-4E85-A827-38A716AD3AA1}" destId="{912F3B09-12EF-42ED-B2EB-F412086A903C}" srcOrd="3" destOrd="0" parTransId="{C691A537-6E34-4D7F-B20A-11BF5ABCB739}" sibTransId="{2896F36F-BA97-48D3-95B7-D3139C422A65}"/>
    <dgm:cxn modelId="{6228863B-B85D-4741-9462-A550D6F63F3F}" srcId="{952C971F-D351-4E85-A827-38A716AD3AA1}" destId="{ED846272-3E62-4AC1-B0CA-CABDB84C6E0A}" srcOrd="2" destOrd="0" parTransId="{C6E37B6D-0644-456F-9F9C-1B7E8F7D3DAD}" sibTransId="{7538947F-5504-4516-A7B3-32C855C1BBFD}"/>
    <dgm:cxn modelId="{9E0028A7-1019-4BA8-AA98-F9303D75F190}" type="presOf" srcId="{E23A860F-A8C2-4135-BE54-328BA1792A8C}" destId="{AAB4FAC5-A158-4633-AF2A-5415BE00E227}" srcOrd="0" destOrd="0" presId="urn:microsoft.com/office/officeart/2005/8/layout/hList7"/>
    <dgm:cxn modelId="{91A6BAA5-4439-48D0-AD7C-C2B93BF6EA1D}" type="presOf" srcId="{ED846272-3E62-4AC1-B0CA-CABDB84C6E0A}" destId="{69A822B1-8DBE-4D69-A58D-C92BB3EC8B20}" srcOrd="0" destOrd="0" presId="urn:microsoft.com/office/officeart/2005/8/layout/hList7"/>
    <dgm:cxn modelId="{E50E74BC-29AF-4174-B5D3-2E3453DD6F83}" type="presOf" srcId="{7538947F-5504-4516-A7B3-32C855C1BBFD}" destId="{4D6655B9-09A5-4344-9BA2-C48543F79156}" srcOrd="0" destOrd="0" presId="urn:microsoft.com/office/officeart/2005/8/layout/hList7"/>
    <dgm:cxn modelId="{CC26F645-D73C-4A6B-924D-D87D933823A8}" type="presOf" srcId="{912F3B09-12EF-42ED-B2EB-F412086A903C}" destId="{311DD130-679F-4ED3-830A-FFEBF735C5DD}" srcOrd="0" destOrd="0" presId="urn:microsoft.com/office/officeart/2005/8/layout/hList7"/>
    <dgm:cxn modelId="{010101AB-CCDF-4906-8E95-CCEBE91ED653}" type="presOf" srcId="{8D5E4A1A-9EC4-47BC-B3EA-451AD6D4509F}" destId="{950A9D9C-941D-4586-A560-9D04298F7CD8}" srcOrd="1" destOrd="0" presId="urn:microsoft.com/office/officeart/2005/8/layout/hList7"/>
    <dgm:cxn modelId="{38C6B840-DE91-4547-98FF-BCBF485D354F}" type="presOf" srcId="{952C971F-D351-4E85-A827-38A716AD3AA1}" destId="{C2FBD856-F5FF-415F-A0BA-93DE03EB4A04}" srcOrd="0" destOrd="0" presId="urn:microsoft.com/office/officeart/2005/8/layout/hList7"/>
    <dgm:cxn modelId="{625B676D-E868-4E5D-98FA-57B24384586F}" type="presOf" srcId="{FF0D3732-B989-4AB6-894E-A6718A56D281}" destId="{02861706-9B38-49A6-AD6B-7F53DA953B13}" srcOrd="0" destOrd="0" presId="urn:microsoft.com/office/officeart/2005/8/layout/hList7"/>
    <dgm:cxn modelId="{4BD3B72A-36D9-4233-8916-3F6C7A3D0914}" type="presParOf" srcId="{C2FBD856-F5FF-415F-A0BA-93DE03EB4A04}" destId="{A86A6A83-CAF5-4C26-B2BE-52033B8A848B}" srcOrd="0" destOrd="0" presId="urn:microsoft.com/office/officeart/2005/8/layout/hList7"/>
    <dgm:cxn modelId="{2B143840-8C3C-47AE-8E3E-93044FC7E7C7}" type="presParOf" srcId="{C2FBD856-F5FF-415F-A0BA-93DE03EB4A04}" destId="{B6E6D60C-BDAA-475B-9625-191DFD4F325A}" srcOrd="1" destOrd="0" presId="urn:microsoft.com/office/officeart/2005/8/layout/hList7"/>
    <dgm:cxn modelId="{6A8AA105-ABBE-44FB-958F-766B4FC9D156}" type="presParOf" srcId="{B6E6D60C-BDAA-475B-9625-191DFD4F325A}" destId="{07EAAE8E-AF99-44CE-AC35-C08DCA9C06B0}" srcOrd="0" destOrd="0" presId="urn:microsoft.com/office/officeart/2005/8/layout/hList7"/>
    <dgm:cxn modelId="{3D035752-B2E7-42BC-9C54-5D50273BF225}" type="presParOf" srcId="{07EAAE8E-AF99-44CE-AC35-C08DCA9C06B0}" destId="{02861706-9B38-49A6-AD6B-7F53DA953B13}" srcOrd="0" destOrd="0" presId="urn:microsoft.com/office/officeart/2005/8/layout/hList7"/>
    <dgm:cxn modelId="{366D81D6-D114-491D-A4DD-6CFD2B93D131}" type="presParOf" srcId="{07EAAE8E-AF99-44CE-AC35-C08DCA9C06B0}" destId="{00B57443-FF2B-421A-B553-FA6A7E66108E}" srcOrd="1" destOrd="0" presId="urn:microsoft.com/office/officeart/2005/8/layout/hList7"/>
    <dgm:cxn modelId="{88A55986-9349-467F-8E89-2536EEBFA033}" type="presParOf" srcId="{07EAAE8E-AF99-44CE-AC35-C08DCA9C06B0}" destId="{7DC66A26-F660-41F8-835D-DF1C40F49835}" srcOrd="2" destOrd="0" presId="urn:microsoft.com/office/officeart/2005/8/layout/hList7"/>
    <dgm:cxn modelId="{4FB8D4D1-755D-49B0-863D-C935AE8B4C79}" type="presParOf" srcId="{07EAAE8E-AF99-44CE-AC35-C08DCA9C06B0}" destId="{85130F6E-2979-4E47-8265-3E2C86AA9357}" srcOrd="3" destOrd="0" presId="urn:microsoft.com/office/officeart/2005/8/layout/hList7"/>
    <dgm:cxn modelId="{B0E74E25-C9F6-4831-AD5E-DE8E16550ABE}" type="presParOf" srcId="{B6E6D60C-BDAA-475B-9625-191DFD4F325A}" destId="{A01C613F-EE4E-47D2-A26C-ECF309E32CF5}" srcOrd="1" destOrd="0" presId="urn:microsoft.com/office/officeart/2005/8/layout/hList7"/>
    <dgm:cxn modelId="{2038459D-8CDF-400D-8BEE-C24D8034E7EF}" type="presParOf" srcId="{B6E6D60C-BDAA-475B-9625-191DFD4F325A}" destId="{255F70DE-F4FB-4057-BBB9-616EC9B5B1B0}" srcOrd="2" destOrd="0" presId="urn:microsoft.com/office/officeart/2005/8/layout/hList7"/>
    <dgm:cxn modelId="{0F870F38-8DA2-4483-98E3-258493434347}" type="presParOf" srcId="{255F70DE-F4FB-4057-BBB9-616EC9B5B1B0}" destId="{14B0CE9D-3CAB-4CE3-A638-535F7C346337}" srcOrd="0" destOrd="0" presId="urn:microsoft.com/office/officeart/2005/8/layout/hList7"/>
    <dgm:cxn modelId="{5488D55C-F11A-4EA4-A147-C59B9537F7B0}" type="presParOf" srcId="{255F70DE-F4FB-4057-BBB9-616EC9B5B1B0}" destId="{950A9D9C-941D-4586-A560-9D04298F7CD8}" srcOrd="1" destOrd="0" presId="urn:microsoft.com/office/officeart/2005/8/layout/hList7"/>
    <dgm:cxn modelId="{8837FAE7-D4EA-4B6C-BDDE-CC2B000A244F}" type="presParOf" srcId="{255F70DE-F4FB-4057-BBB9-616EC9B5B1B0}" destId="{44CDD142-2A5E-45D3-8CD8-8509FE3E22CC}" srcOrd="2" destOrd="0" presId="urn:microsoft.com/office/officeart/2005/8/layout/hList7"/>
    <dgm:cxn modelId="{AAD83F09-D4F1-4935-8A9C-976E9233DDB6}" type="presParOf" srcId="{255F70DE-F4FB-4057-BBB9-616EC9B5B1B0}" destId="{15008613-775D-4DB3-8EC8-82DCA39C4A10}" srcOrd="3" destOrd="0" presId="urn:microsoft.com/office/officeart/2005/8/layout/hList7"/>
    <dgm:cxn modelId="{1B4C230C-4525-43F1-98BC-D8D5342E9A25}" type="presParOf" srcId="{B6E6D60C-BDAA-475B-9625-191DFD4F325A}" destId="{AAB4FAC5-A158-4633-AF2A-5415BE00E227}" srcOrd="3" destOrd="0" presId="urn:microsoft.com/office/officeart/2005/8/layout/hList7"/>
    <dgm:cxn modelId="{84272F4A-3827-4661-BF54-2FE1816C77E0}" type="presParOf" srcId="{B6E6D60C-BDAA-475B-9625-191DFD4F325A}" destId="{CDB52065-B0ED-41EE-A933-9C85CB61E3F9}" srcOrd="4" destOrd="0" presId="urn:microsoft.com/office/officeart/2005/8/layout/hList7"/>
    <dgm:cxn modelId="{738DC791-8368-4C31-BBDE-A444CEE40083}" type="presParOf" srcId="{CDB52065-B0ED-41EE-A933-9C85CB61E3F9}" destId="{69A822B1-8DBE-4D69-A58D-C92BB3EC8B20}" srcOrd="0" destOrd="0" presId="urn:microsoft.com/office/officeart/2005/8/layout/hList7"/>
    <dgm:cxn modelId="{F872D884-917A-45F7-A26A-06A981FE920D}" type="presParOf" srcId="{CDB52065-B0ED-41EE-A933-9C85CB61E3F9}" destId="{32E0CA86-1BF3-434F-BD60-454FE8FA4192}" srcOrd="1" destOrd="0" presId="urn:microsoft.com/office/officeart/2005/8/layout/hList7"/>
    <dgm:cxn modelId="{0D647D26-2784-4C34-80F9-40E04D740C17}" type="presParOf" srcId="{CDB52065-B0ED-41EE-A933-9C85CB61E3F9}" destId="{610220BA-6F68-4310-93AF-DAE896F40D01}" srcOrd="2" destOrd="0" presId="urn:microsoft.com/office/officeart/2005/8/layout/hList7"/>
    <dgm:cxn modelId="{093F8A1C-1568-41C8-9825-A289E5A6A634}" type="presParOf" srcId="{CDB52065-B0ED-41EE-A933-9C85CB61E3F9}" destId="{CB1BFE92-2090-4CE5-BDFA-C67506028C34}" srcOrd="3" destOrd="0" presId="urn:microsoft.com/office/officeart/2005/8/layout/hList7"/>
    <dgm:cxn modelId="{9939C02D-E4BA-45A8-8E2C-9EB6897E7270}" type="presParOf" srcId="{B6E6D60C-BDAA-475B-9625-191DFD4F325A}" destId="{4D6655B9-09A5-4344-9BA2-C48543F79156}" srcOrd="5" destOrd="0" presId="urn:microsoft.com/office/officeart/2005/8/layout/hList7"/>
    <dgm:cxn modelId="{CFDC8081-BA21-4304-8CA4-92535D210D34}" type="presParOf" srcId="{B6E6D60C-BDAA-475B-9625-191DFD4F325A}" destId="{3F949A5F-4516-45AD-9EC0-458B112B07F8}" srcOrd="6" destOrd="0" presId="urn:microsoft.com/office/officeart/2005/8/layout/hList7"/>
    <dgm:cxn modelId="{80560CFA-FB19-41F2-81A7-94D5B412FC51}" type="presParOf" srcId="{3F949A5F-4516-45AD-9EC0-458B112B07F8}" destId="{311DD130-679F-4ED3-830A-FFEBF735C5DD}" srcOrd="0" destOrd="0" presId="urn:microsoft.com/office/officeart/2005/8/layout/hList7"/>
    <dgm:cxn modelId="{01C267AD-E0BA-4D09-9EB6-271650C783E9}" type="presParOf" srcId="{3F949A5F-4516-45AD-9EC0-458B112B07F8}" destId="{7F4F4555-FCE1-4302-9665-DEBEDB67748C}" srcOrd="1" destOrd="0" presId="urn:microsoft.com/office/officeart/2005/8/layout/hList7"/>
    <dgm:cxn modelId="{42B43562-E777-460B-A86D-D785A6DA71E2}" type="presParOf" srcId="{3F949A5F-4516-45AD-9EC0-458B112B07F8}" destId="{88E7D22B-0984-4E7F-A765-48CAD41EF0F4}" srcOrd="2" destOrd="0" presId="urn:microsoft.com/office/officeart/2005/8/layout/hList7"/>
    <dgm:cxn modelId="{9461A1EB-B433-4E7D-B915-A8E9EAE7308F}" type="presParOf" srcId="{3F949A5F-4516-45AD-9EC0-458B112B07F8}" destId="{0353512F-EC3A-46C8-83BC-03839B13924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07799D-D867-4338-887D-08F3ABC5D8B3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434B549A-D00D-49C1-9FE2-22AAF883138F}">
      <dgm:prSet phldrT="[Texto]"/>
      <dgm:spPr/>
      <dgm:t>
        <a:bodyPr/>
        <a:lstStyle/>
        <a:p>
          <a:pPr algn="just"/>
          <a:r>
            <a:rPr lang="es-EC" dirty="0">
              <a:latin typeface="Times New Roman" pitchFamily="18" charset="0"/>
              <a:cs typeface="Times New Roman" pitchFamily="18" charset="0"/>
            </a:rPr>
            <a:t>Con el cierre </a:t>
          </a:r>
          <a:r>
            <a:rPr lang="es-EC" dirty="0" err="1">
              <a:latin typeface="Times New Roman" pitchFamily="18" charset="0"/>
              <a:cs typeface="Times New Roman" pitchFamily="18" charset="0"/>
            </a:rPr>
            <a:t>GAPs</a:t>
          </a:r>
          <a:r>
            <a:rPr lang="es-EC" dirty="0">
              <a:latin typeface="Times New Roman" pitchFamily="18" charset="0"/>
              <a:cs typeface="Times New Roman" pitchFamily="18" charset="0"/>
            </a:rPr>
            <a:t> (brechas) por medio de los artefactos, las empresas pueden mejorar continuamente cada uno de sus procesos, en búsqueda de la calidad.</a:t>
          </a:r>
          <a:endParaRPr lang="es-ES" dirty="0">
            <a:latin typeface="Times New Roman" pitchFamily="18" charset="0"/>
            <a:cs typeface="Times New Roman" pitchFamily="18" charset="0"/>
          </a:endParaRPr>
        </a:p>
      </dgm:t>
    </dgm:pt>
    <dgm:pt modelId="{FAE28F78-A50A-49D9-9866-A6F2E4BA30F1}" type="parTrans" cxnId="{96153AE7-DB45-4C77-AEC0-035B7264316E}">
      <dgm:prSet/>
      <dgm:spPr/>
      <dgm:t>
        <a:bodyPr/>
        <a:lstStyle/>
        <a:p>
          <a:endParaRPr lang="es-ES"/>
        </a:p>
      </dgm:t>
    </dgm:pt>
    <dgm:pt modelId="{733ABF67-C1BE-400D-B224-DB8F1261A59C}" type="sibTrans" cxnId="{96153AE7-DB45-4C77-AEC0-035B7264316E}">
      <dgm:prSet/>
      <dgm:spPr/>
      <dgm:t>
        <a:bodyPr/>
        <a:lstStyle/>
        <a:p>
          <a:endParaRPr lang="es-ES"/>
        </a:p>
      </dgm:t>
    </dgm:pt>
    <dgm:pt modelId="{8B0E6678-0A15-42A5-9A53-6AC3F4024CDC}">
      <dgm:prSet phldrT="[Texto]"/>
      <dgm:spPr/>
      <dgm:t>
        <a:bodyPr/>
        <a:lstStyle/>
        <a:p>
          <a:pPr algn="just"/>
          <a:r>
            <a:rPr lang="es-EC" dirty="0">
              <a:latin typeface="Times New Roman" pitchFamily="18" charset="0"/>
              <a:cs typeface="Times New Roman" pitchFamily="18" charset="0"/>
            </a:rPr>
            <a:t>Al describir los artefactos, las empresas prestadoras de servicios están en la capacidad de alcanzar sistemáticamente los cinco niveles de madurez de calidad.</a:t>
          </a:r>
          <a:endParaRPr lang="es-ES" dirty="0">
            <a:latin typeface="Times New Roman" pitchFamily="18" charset="0"/>
            <a:cs typeface="Times New Roman" pitchFamily="18" charset="0"/>
          </a:endParaRPr>
        </a:p>
      </dgm:t>
    </dgm:pt>
    <dgm:pt modelId="{D5D701F3-39B6-4D1F-ACB4-0BCCAD7FB4BB}" type="parTrans" cxnId="{70A2DD32-F0F4-4E77-AFDE-3C9E58492C3F}">
      <dgm:prSet/>
      <dgm:spPr/>
      <dgm:t>
        <a:bodyPr/>
        <a:lstStyle/>
        <a:p>
          <a:endParaRPr lang="es-ES"/>
        </a:p>
      </dgm:t>
    </dgm:pt>
    <dgm:pt modelId="{97D83755-441F-442C-9C5F-BE34B956DB01}" type="sibTrans" cxnId="{70A2DD32-F0F4-4E77-AFDE-3C9E58492C3F}">
      <dgm:prSet/>
      <dgm:spPr/>
      <dgm:t>
        <a:bodyPr/>
        <a:lstStyle/>
        <a:p>
          <a:endParaRPr lang="es-ES"/>
        </a:p>
      </dgm:t>
    </dgm:pt>
    <dgm:pt modelId="{923D9899-6064-4B09-AF86-64CB52286D00}">
      <dgm:prSet phldrT="[Texto]"/>
      <dgm:spPr/>
      <dgm:t>
        <a:bodyPr/>
        <a:lstStyle/>
        <a:p>
          <a:pPr algn="just"/>
          <a:r>
            <a:rPr lang="es-EC" dirty="0">
              <a:latin typeface="Times New Roman" pitchFamily="18" charset="0"/>
              <a:cs typeface="Times New Roman" pitchFamily="18" charset="0"/>
            </a:rPr>
            <a:t>Entender la funcionalidad de las prácticas específicas del modelo CMMi – SERVICE.</a:t>
          </a:r>
          <a:endParaRPr lang="es-ES" dirty="0">
            <a:latin typeface="Times New Roman" pitchFamily="18" charset="0"/>
            <a:cs typeface="Times New Roman" pitchFamily="18" charset="0"/>
          </a:endParaRPr>
        </a:p>
      </dgm:t>
    </dgm:pt>
    <dgm:pt modelId="{1A622C44-BC63-420E-A062-26E55957097C}" type="parTrans" cxnId="{E0849F9F-B0A0-4C99-ACE6-9165F5D88077}">
      <dgm:prSet/>
      <dgm:spPr/>
      <dgm:t>
        <a:bodyPr/>
        <a:lstStyle/>
        <a:p>
          <a:endParaRPr lang="es-ES"/>
        </a:p>
      </dgm:t>
    </dgm:pt>
    <dgm:pt modelId="{7846A725-4D33-405C-88ED-633B9CD45BD0}" type="sibTrans" cxnId="{E0849F9F-B0A0-4C99-ACE6-9165F5D88077}">
      <dgm:prSet/>
      <dgm:spPr/>
      <dgm:t>
        <a:bodyPr/>
        <a:lstStyle/>
        <a:p>
          <a:endParaRPr lang="es-ES"/>
        </a:p>
      </dgm:t>
    </dgm:pt>
    <dgm:pt modelId="{97E58338-A04C-4F63-B5EF-97443867D9DD}" type="pres">
      <dgm:prSet presAssocID="{9E07799D-D867-4338-887D-08F3ABC5D8B3}" presName="linearFlow" presStyleCnt="0">
        <dgm:presLayoutVars>
          <dgm:dir/>
          <dgm:resizeHandles val="exact"/>
        </dgm:presLayoutVars>
      </dgm:prSet>
      <dgm:spPr/>
    </dgm:pt>
    <dgm:pt modelId="{A54AE0E6-F8E1-4DC8-B002-69FBBE74F1B2}" type="pres">
      <dgm:prSet presAssocID="{434B549A-D00D-49C1-9FE2-22AAF883138F}" presName="composite" presStyleCnt="0"/>
      <dgm:spPr/>
    </dgm:pt>
    <dgm:pt modelId="{39C40012-3418-4CF1-8AC8-79FBFE1E2B90}" type="pres">
      <dgm:prSet presAssocID="{434B549A-D00D-49C1-9FE2-22AAF883138F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6E3059F9-2099-4AB4-BABD-97BE3DE1B48D}" type="pres">
      <dgm:prSet presAssocID="{434B549A-D00D-49C1-9FE2-22AAF883138F}" presName="txShp" presStyleLbl="node1" presStyleIdx="0" presStyleCnt="3">
        <dgm:presLayoutVars>
          <dgm:bulletEnabled val="1"/>
        </dgm:presLayoutVars>
      </dgm:prSet>
      <dgm:spPr/>
    </dgm:pt>
    <dgm:pt modelId="{D464E5E2-6A39-474A-92B5-E8AA3321CBA8}" type="pres">
      <dgm:prSet presAssocID="{733ABF67-C1BE-400D-B224-DB8F1261A59C}" presName="spacing" presStyleCnt="0"/>
      <dgm:spPr/>
    </dgm:pt>
    <dgm:pt modelId="{8B0048D3-7CD1-4AEA-9396-0920A6DEA5A3}" type="pres">
      <dgm:prSet presAssocID="{8B0E6678-0A15-42A5-9A53-6AC3F4024CDC}" presName="composite" presStyleCnt="0"/>
      <dgm:spPr/>
    </dgm:pt>
    <dgm:pt modelId="{5ABAFBAB-EDE8-49AF-B5FC-8E894A0CB099}" type="pres">
      <dgm:prSet presAssocID="{8B0E6678-0A15-42A5-9A53-6AC3F4024CDC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1BA702BC-0A15-4692-BECF-ECC9658291EF}" type="pres">
      <dgm:prSet presAssocID="{8B0E6678-0A15-42A5-9A53-6AC3F4024CDC}" presName="txShp" presStyleLbl="node1" presStyleIdx="1" presStyleCnt="3">
        <dgm:presLayoutVars>
          <dgm:bulletEnabled val="1"/>
        </dgm:presLayoutVars>
      </dgm:prSet>
      <dgm:spPr/>
    </dgm:pt>
    <dgm:pt modelId="{A9956442-0AA7-4CCC-9EF3-C1BFB6E987BF}" type="pres">
      <dgm:prSet presAssocID="{97D83755-441F-442C-9C5F-BE34B956DB01}" presName="spacing" presStyleCnt="0"/>
      <dgm:spPr/>
    </dgm:pt>
    <dgm:pt modelId="{3BC9CA5F-2EC2-4B80-B80E-7FE49650C7C5}" type="pres">
      <dgm:prSet presAssocID="{923D9899-6064-4B09-AF86-64CB52286D00}" presName="composite" presStyleCnt="0"/>
      <dgm:spPr/>
    </dgm:pt>
    <dgm:pt modelId="{C2A0DFA6-5331-4D95-8B5C-911C1A37DAEE}" type="pres">
      <dgm:prSet presAssocID="{923D9899-6064-4B09-AF86-64CB52286D00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B1F52A9-EE06-43EA-A1D0-6B4503519D46}" type="pres">
      <dgm:prSet presAssocID="{923D9899-6064-4B09-AF86-64CB52286D00}" presName="txShp" presStyleLbl="node1" presStyleIdx="2" presStyleCnt="3">
        <dgm:presLayoutVars>
          <dgm:bulletEnabled val="1"/>
        </dgm:presLayoutVars>
      </dgm:prSet>
      <dgm:spPr/>
    </dgm:pt>
  </dgm:ptLst>
  <dgm:cxnLst>
    <dgm:cxn modelId="{70A2DD32-F0F4-4E77-AFDE-3C9E58492C3F}" srcId="{9E07799D-D867-4338-887D-08F3ABC5D8B3}" destId="{8B0E6678-0A15-42A5-9A53-6AC3F4024CDC}" srcOrd="1" destOrd="0" parTransId="{D5D701F3-39B6-4D1F-ACB4-0BCCAD7FB4BB}" sibTransId="{97D83755-441F-442C-9C5F-BE34B956DB01}"/>
    <dgm:cxn modelId="{BCF5ACEA-B20B-499A-9ABC-42492C004A5A}" type="presOf" srcId="{434B549A-D00D-49C1-9FE2-22AAF883138F}" destId="{6E3059F9-2099-4AB4-BABD-97BE3DE1B48D}" srcOrd="0" destOrd="0" presId="urn:microsoft.com/office/officeart/2005/8/layout/vList3"/>
    <dgm:cxn modelId="{96153AE7-DB45-4C77-AEC0-035B7264316E}" srcId="{9E07799D-D867-4338-887D-08F3ABC5D8B3}" destId="{434B549A-D00D-49C1-9FE2-22AAF883138F}" srcOrd="0" destOrd="0" parTransId="{FAE28F78-A50A-49D9-9866-A6F2E4BA30F1}" sibTransId="{733ABF67-C1BE-400D-B224-DB8F1261A59C}"/>
    <dgm:cxn modelId="{CF69B17B-A589-4EF4-9E0D-372A96A0BB72}" type="presOf" srcId="{9E07799D-D867-4338-887D-08F3ABC5D8B3}" destId="{97E58338-A04C-4F63-B5EF-97443867D9DD}" srcOrd="0" destOrd="0" presId="urn:microsoft.com/office/officeart/2005/8/layout/vList3"/>
    <dgm:cxn modelId="{E0849F9F-B0A0-4C99-ACE6-9165F5D88077}" srcId="{9E07799D-D867-4338-887D-08F3ABC5D8B3}" destId="{923D9899-6064-4B09-AF86-64CB52286D00}" srcOrd="2" destOrd="0" parTransId="{1A622C44-BC63-420E-A062-26E55957097C}" sibTransId="{7846A725-4D33-405C-88ED-633B9CD45BD0}"/>
    <dgm:cxn modelId="{A8B66DE6-8DBF-4147-B378-B9BA160A78E7}" type="presOf" srcId="{923D9899-6064-4B09-AF86-64CB52286D00}" destId="{EB1F52A9-EE06-43EA-A1D0-6B4503519D46}" srcOrd="0" destOrd="0" presId="urn:microsoft.com/office/officeart/2005/8/layout/vList3"/>
    <dgm:cxn modelId="{A47914DE-3C88-4CBE-A13A-18DB58DEA71D}" type="presOf" srcId="{8B0E6678-0A15-42A5-9A53-6AC3F4024CDC}" destId="{1BA702BC-0A15-4692-BECF-ECC9658291EF}" srcOrd="0" destOrd="0" presId="urn:microsoft.com/office/officeart/2005/8/layout/vList3"/>
    <dgm:cxn modelId="{EF44DE6A-7163-4CC1-B2B7-704DCC296C8A}" type="presParOf" srcId="{97E58338-A04C-4F63-B5EF-97443867D9DD}" destId="{A54AE0E6-F8E1-4DC8-B002-69FBBE74F1B2}" srcOrd="0" destOrd="0" presId="urn:microsoft.com/office/officeart/2005/8/layout/vList3"/>
    <dgm:cxn modelId="{75E3BB27-60A6-46B3-8412-E3D97811C45A}" type="presParOf" srcId="{A54AE0E6-F8E1-4DC8-B002-69FBBE74F1B2}" destId="{39C40012-3418-4CF1-8AC8-79FBFE1E2B90}" srcOrd="0" destOrd="0" presId="urn:microsoft.com/office/officeart/2005/8/layout/vList3"/>
    <dgm:cxn modelId="{3D4FA971-39C5-41D9-B2AF-4AE1405423D1}" type="presParOf" srcId="{A54AE0E6-F8E1-4DC8-B002-69FBBE74F1B2}" destId="{6E3059F9-2099-4AB4-BABD-97BE3DE1B48D}" srcOrd="1" destOrd="0" presId="urn:microsoft.com/office/officeart/2005/8/layout/vList3"/>
    <dgm:cxn modelId="{B126D1DD-0FCC-4F85-BD1F-32E4A25B57EF}" type="presParOf" srcId="{97E58338-A04C-4F63-B5EF-97443867D9DD}" destId="{D464E5E2-6A39-474A-92B5-E8AA3321CBA8}" srcOrd="1" destOrd="0" presId="urn:microsoft.com/office/officeart/2005/8/layout/vList3"/>
    <dgm:cxn modelId="{68D233AC-CF57-478F-BFFB-230EB41AC860}" type="presParOf" srcId="{97E58338-A04C-4F63-B5EF-97443867D9DD}" destId="{8B0048D3-7CD1-4AEA-9396-0920A6DEA5A3}" srcOrd="2" destOrd="0" presId="urn:microsoft.com/office/officeart/2005/8/layout/vList3"/>
    <dgm:cxn modelId="{D330B4D9-BC91-4A7B-9AFD-FCC4C957F92D}" type="presParOf" srcId="{8B0048D3-7CD1-4AEA-9396-0920A6DEA5A3}" destId="{5ABAFBAB-EDE8-49AF-B5FC-8E894A0CB099}" srcOrd="0" destOrd="0" presId="urn:microsoft.com/office/officeart/2005/8/layout/vList3"/>
    <dgm:cxn modelId="{E915FDCA-E7BF-4D32-8D8D-68AFEAFBBE51}" type="presParOf" srcId="{8B0048D3-7CD1-4AEA-9396-0920A6DEA5A3}" destId="{1BA702BC-0A15-4692-BECF-ECC9658291EF}" srcOrd="1" destOrd="0" presId="urn:microsoft.com/office/officeart/2005/8/layout/vList3"/>
    <dgm:cxn modelId="{D23C4FE9-12A5-45E9-B7E8-31AF296F9B5B}" type="presParOf" srcId="{97E58338-A04C-4F63-B5EF-97443867D9DD}" destId="{A9956442-0AA7-4CCC-9EF3-C1BFB6E987BF}" srcOrd="3" destOrd="0" presId="urn:microsoft.com/office/officeart/2005/8/layout/vList3"/>
    <dgm:cxn modelId="{A02E03F6-E9C1-466F-81F7-A34E7E502FF5}" type="presParOf" srcId="{97E58338-A04C-4F63-B5EF-97443867D9DD}" destId="{3BC9CA5F-2EC2-4B80-B80E-7FE49650C7C5}" srcOrd="4" destOrd="0" presId="urn:microsoft.com/office/officeart/2005/8/layout/vList3"/>
    <dgm:cxn modelId="{0A704F13-F2D2-426C-80C0-5AEF29DA9739}" type="presParOf" srcId="{3BC9CA5F-2EC2-4B80-B80E-7FE49650C7C5}" destId="{C2A0DFA6-5331-4D95-8B5C-911C1A37DAEE}" srcOrd="0" destOrd="0" presId="urn:microsoft.com/office/officeart/2005/8/layout/vList3"/>
    <dgm:cxn modelId="{D60B28FC-E7E0-4806-8BBC-2F7463683B9C}" type="presParOf" srcId="{3BC9CA5F-2EC2-4B80-B80E-7FE49650C7C5}" destId="{EB1F52A9-EE06-43EA-A1D0-6B4503519D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35263D-49A4-42EC-AD48-9BCFE96C9B20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DBB8D48-05F4-4805-8EC8-E7953D2F63F3}">
      <dgm:prSet phldrT="[Texto]"/>
      <dgm:spPr/>
      <dgm:t>
        <a:bodyPr/>
        <a:lstStyle/>
        <a:p>
          <a:r>
            <a:rPr lang="es-EC" dirty="0"/>
            <a:t>14 de marzo de 1988 – Sr. Luigi </a:t>
          </a:r>
          <a:r>
            <a:rPr lang="es-EC" dirty="0" err="1"/>
            <a:t>Ripalda</a:t>
          </a:r>
          <a:r>
            <a:rPr lang="es-EC" dirty="0"/>
            <a:t> Bonilla y 38 socios</a:t>
          </a:r>
          <a:endParaRPr lang="es-ES" dirty="0"/>
        </a:p>
      </dgm:t>
    </dgm:pt>
    <dgm:pt modelId="{9ACC4811-0C19-476A-884E-633B8C274612}" type="parTrans" cxnId="{24D9FE38-6477-4768-9603-67F4D71E8909}">
      <dgm:prSet/>
      <dgm:spPr/>
      <dgm:t>
        <a:bodyPr/>
        <a:lstStyle/>
        <a:p>
          <a:endParaRPr lang="es-ES"/>
        </a:p>
      </dgm:t>
    </dgm:pt>
    <dgm:pt modelId="{B0623242-0C0B-4174-84FD-4C377EB28CEA}" type="sibTrans" cxnId="{24D9FE38-6477-4768-9603-67F4D71E8909}">
      <dgm:prSet/>
      <dgm:spPr/>
      <dgm:t>
        <a:bodyPr/>
        <a:lstStyle/>
        <a:p>
          <a:endParaRPr lang="es-ES"/>
        </a:p>
      </dgm:t>
    </dgm:pt>
    <dgm:pt modelId="{8BB5A92A-07AB-4F91-AA60-DB6C49E3AE2F}">
      <dgm:prSet phldrT="[Texto]"/>
      <dgm:spPr/>
      <dgm:t>
        <a:bodyPr/>
        <a:lstStyle/>
        <a:p>
          <a:r>
            <a:rPr lang="es-ES" dirty="0"/>
            <a:t>31 años y calificación AAA-</a:t>
          </a:r>
        </a:p>
      </dgm:t>
    </dgm:pt>
    <dgm:pt modelId="{DB631B9E-30D8-45C2-869B-88981BFA04C9}" type="parTrans" cxnId="{F1063CEB-67E9-49E0-9E01-C73606AFFC67}">
      <dgm:prSet/>
      <dgm:spPr/>
      <dgm:t>
        <a:bodyPr/>
        <a:lstStyle/>
        <a:p>
          <a:endParaRPr lang="es-ES"/>
        </a:p>
      </dgm:t>
    </dgm:pt>
    <dgm:pt modelId="{DC233630-3DAE-41E7-B668-BE4891EF3CC5}" type="sibTrans" cxnId="{F1063CEB-67E9-49E0-9E01-C73606AFFC67}">
      <dgm:prSet/>
      <dgm:spPr/>
      <dgm:t>
        <a:bodyPr/>
        <a:lstStyle/>
        <a:p>
          <a:endParaRPr lang="es-ES"/>
        </a:p>
      </dgm:t>
    </dgm:pt>
    <dgm:pt modelId="{82408726-EB0A-45F5-9794-A5697D0EAB6B}">
      <dgm:prSet phldrT="[Texto]"/>
      <dgm:spPr/>
      <dgm:t>
        <a:bodyPr/>
        <a:lstStyle/>
        <a:p>
          <a:r>
            <a:rPr lang="es-EC" dirty="0"/>
            <a:t>$304’148.806 en activos, 136.282 socios y 205 empleados</a:t>
          </a:r>
          <a:endParaRPr lang="es-ES" dirty="0"/>
        </a:p>
      </dgm:t>
    </dgm:pt>
    <dgm:pt modelId="{DADA41E8-4656-422C-8959-89940F2B5D5A}" type="parTrans" cxnId="{5FB76FCB-82F8-4A78-B908-EF808D5564F0}">
      <dgm:prSet/>
      <dgm:spPr/>
      <dgm:t>
        <a:bodyPr/>
        <a:lstStyle/>
        <a:p>
          <a:endParaRPr lang="es-ES"/>
        </a:p>
      </dgm:t>
    </dgm:pt>
    <dgm:pt modelId="{A4A4D266-060A-4AAE-9FD8-602F9A3C73DC}" type="sibTrans" cxnId="{5FB76FCB-82F8-4A78-B908-EF808D5564F0}">
      <dgm:prSet/>
      <dgm:spPr/>
      <dgm:t>
        <a:bodyPr/>
        <a:lstStyle/>
        <a:p>
          <a:endParaRPr lang="es-ES"/>
        </a:p>
      </dgm:t>
    </dgm:pt>
    <dgm:pt modelId="{B1FC374E-962B-4F94-8140-142B504C581C}">
      <dgm:prSet phldrT="[Texto]"/>
      <dgm:spPr/>
      <dgm:t>
        <a:bodyPr/>
        <a:lstStyle/>
        <a:p>
          <a:r>
            <a:rPr lang="es-EC" dirty="0"/>
            <a:t>Productos y servicios financieros de calidad, con una gestión sustentable</a:t>
          </a:r>
          <a:endParaRPr lang="es-ES" dirty="0"/>
        </a:p>
      </dgm:t>
    </dgm:pt>
    <dgm:pt modelId="{CFDF2B42-915C-4809-888C-1E28B12048CA}" type="parTrans" cxnId="{EE9E7687-2C13-4F3D-8452-6A90C2A1565A}">
      <dgm:prSet/>
      <dgm:spPr/>
      <dgm:t>
        <a:bodyPr/>
        <a:lstStyle/>
        <a:p>
          <a:endParaRPr lang="es-ES"/>
        </a:p>
      </dgm:t>
    </dgm:pt>
    <dgm:pt modelId="{23578256-1003-4C4A-A87E-9233FF59DDA9}" type="sibTrans" cxnId="{EE9E7687-2C13-4F3D-8452-6A90C2A1565A}">
      <dgm:prSet/>
      <dgm:spPr/>
      <dgm:t>
        <a:bodyPr/>
        <a:lstStyle/>
        <a:p>
          <a:endParaRPr lang="es-ES"/>
        </a:p>
      </dgm:t>
    </dgm:pt>
    <dgm:pt modelId="{CAC89B4F-3FDF-4B5B-8ECC-01CC00227957}" type="pres">
      <dgm:prSet presAssocID="{3135263D-49A4-42EC-AD48-9BCFE96C9B20}" presName="matrix" presStyleCnt="0">
        <dgm:presLayoutVars>
          <dgm:chMax val="1"/>
          <dgm:dir/>
          <dgm:resizeHandles val="exact"/>
        </dgm:presLayoutVars>
      </dgm:prSet>
      <dgm:spPr/>
    </dgm:pt>
    <dgm:pt modelId="{B79E5530-5C18-4E9E-89DF-A17ECA054FA5}" type="pres">
      <dgm:prSet presAssocID="{3135263D-49A4-42EC-AD48-9BCFE96C9B20}" presName="diamond" presStyleLbl="bgShp" presStyleIdx="0" presStyleCnt="1"/>
      <dgm:spPr/>
    </dgm:pt>
    <dgm:pt modelId="{00700C41-5517-4E46-9FD5-760C08B6CE0E}" type="pres">
      <dgm:prSet presAssocID="{3135263D-49A4-42EC-AD48-9BCFE96C9B2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8F86DC-4BE8-4A3F-B2EA-F8A90FE3B91F}" type="pres">
      <dgm:prSet presAssocID="{3135263D-49A4-42EC-AD48-9BCFE96C9B2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BBB3F57-04A5-4990-B040-1733D237B08F}" type="pres">
      <dgm:prSet presAssocID="{3135263D-49A4-42EC-AD48-9BCFE96C9B2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A3EEC11-76D8-46B5-8CAF-DA474115A03B}" type="pres">
      <dgm:prSet presAssocID="{3135263D-49A4-42EC-AD48-9BCFE96C9B2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4D9FE38-6477-4768-9603-67F4D71E8909}" srcId="{3135263D-49A4-42EC-AD48-9BCFE96C9B20}" destId="{0DBB8D48-05F4-4805-8EC8-E7953D2F63F3}" srcOrd="0" destOrd="0" parTransId="{9ACC4811-0C19-476A-884E-633B8C274612}" sibTransId="{B0623242-0C0B-4174-84FD-4C377EB28CEA}"/>
    <dgm:cxn modelId="{DFA335C9-8DCE-4B81-B8DF-299224CEB6DA}" type="presOf" srcId="{8BB5A92A-07AB-4F91-AA60-DB6C49E3AE2F}" destId="{A38F86DC-4BE8-4A3F-B2EA-F8A90FE3B91F}" srcOrd="0" destOrd="0" presId="urn:microsoft.com/office/officeart/2005/8/layout/matrix3"/>
    <dgm:cxn modelId="{F1063CEB-67E9-49E0-9E01-C73606AFFC67}" srcId="{3135263D-49A4-42EC-AD48-9BCFE96C9B20}" destId="{8BB5A92A-07AB-4F91-AA60-DB6C49E3AE2F}" srcOrd="1" destOrd="0" parTransId="{DB631B9E-30D8-45C2-869B-88981BFA04C9}" sibTransId="{DC233630-3DAE-41E7-B668-BE4891EF3CC5}"/>
    <dgm:cxn modelId="{5FB76FCB-82F8-4A78-B908-EF808D5564F0}" srcId="{3135263D-49A4-42EC-AD48-9BCFE96C9B20}" destId="{82408726-EB0A-45F5-9794-A5697D0EAB6B}" srcOrd="2" destOrd="0" parTransId="{DADA41E8-4656-422C-8959-89940F2B5D5A}" sibTransId="{A4A4D266-060A-4AAE-9FD8-602F9A3C73DC}"/>
    <dgm:cxn modelId="{61772188-99E5-4F7E-AE15-8D040260C97B}" type="presOf" srcId="{B1FC374E-962B-4F94-8140-142B504C581C}" destId="{1A3EEC11-76D8-46B5-8CAF-DA474115A03B}" srcOrd="0" destOrd="0" presId="urn:microsoft.com/office/officeart/2005/8/layout/matrix3"/>
    <dgm:cxn modelId="{3D7B6FA1-CEB9-4E81-8822-6F296F4D2848}" type="presOf" srcId="{3135263D-49A4-42EC-AD48-9BCFE96C9B20}" destId="{CAC89B4F-3FDF-4B5B-8ECC-01CC00227957}" srcOrd="0" destOrd="0" presId="urn:microsoft.com/office/officeart/2005/8/layout/matrix3"/>
    <dgm:cxn modelId="{3E907D7C-3FFE-487A-B572-D5771667EF9C}" type="presOf" srcId="{82408726-EB0A-45F5-9794-A5697D0EAB6B}" destId="{EBBB3F57-04A5-4990-B040-1733D237B08F}" srcOrd="0" destOrd="0" presId="urn:microsoft.com/office/officeart/2005/8/layout/matrix3"/>
    <dgm:cxn modelId="{EE9E7687-2C13-4F3D-8452-6A90C2A1565A}" srcId="{3135263D-49A4-42EC-AD48-9BCFE96C9B20}" destId="{B1FC374E-962B-4F94-8140-142B504C581C}" srcOrd="3" destOrd="0" parTransId="{CFDF2B42-915C-4809-888C-1E28B12048CA}" sibTransId="{23578256-1003-4C4A-A87E-9233FF59DDA9}"/>
    <dgm:cxn modelId="{DAF7D148-BDF8-44C6-809A-8DD94AEF66C5}" type="presOf" srcId="{0DBB8D48-05F4-4805-8EC8-E7953D2F63F3}" destId="{00700C41-5517-4E46-9FD5-760C08B6CE0E}" srcOrd="0" destOrd="0" presId="urn:microsoft.com/office/officeart/2005/8/layout/matrix3"/>
    <dgm:cxn modelId="{40A38779-8A20-4669-8410-A5F5C31AA955}" type="presParOf" srcId="{CAC89B4F-3FDF-4B5B-8ECC-01CC00227957}" destId="{B79E5530-5C18-4E9E-89DF-A17ECA054FA5}" srcOrd="0" destOrd="0" presId="urn:microsoft.com/office/officeart/2005/8/layout/matrix3"/>
    <dgm:cxn modelId="{90DB2179-05C2-430E-A3DD-C6FEBA9CA133}" type="presParOf" srcId="{CAC89B4F-3FDF-4B5B-8ECC-01CC00227957}" destId="{00700C41-5517-4E46-9FD5-760C08B6CE0E}" srcOrd="1" destOrd="0" presId="urn:microsoft.com/office/officeart/2005/8/layout/matrix3"/>
    <dgm:cxn modelId="{98BB3A49-5529-4AF8-9AC5-E0447F352DAE}" type="presParOf" srcId="{CAC89B4F-3FDF-4B5B-8ECC-01CC00227957}" destId="{A38F86DC-4BE8-4A3F-B2EA-F8A90FE3B91F}" srcOrd="2" destOrd="0" presId="urn:microsoft.com/office/officeart/2005/8/layout/matrix3"/>
    <dgm:cxn modelId="{1FD65A9E-5EC2-428C-8BE5-AB44E5FE3197}" type="presParOf" srcId="{CAC89B4F-3FDF-4B5B-8ECC-01CC00227957}" destId="{EBBB3F57-04A5-4990-B040-1733D237B08F}" srcOrd="3" destOrd="0" presId="urn:microsoft.com/office/officeart/2005/8/layout/matrix3"/>
    <dgm:cxn modelId="{05F380BA-A6C8-488A-8F71-B3172F85191A}" type="presParOf" srcId="{CAC89B4F-3FDF-4B5B-8ECC-01CC00227957}" destId="{1A3EEC11-76D8-46B5-8CAF-DA474115A03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61706-9B38-49A6-AD6B-7F53DA953B13}">
      <dsp:nvSpPr>
        <dsp:cNvPr id="0" name=""/>
        <dsp:cNvSpPr/>
      </dsp:nvSpPr>
      <dsp:spPr>
        <a:xfrm>
          <a:off x="2664" y="0"/>
          <a:ext cx="2793317" cy="53383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Desconocimiento de la metodología CMMi – SERVICE.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2664" y="2135350"/>
        <a:ext cx="2793317" cy="2135350"/>
      </dsp:txXfrm>
    </dsp:sp>
    <dsp:sp modelId="{85130F6E-2979-4E47-8265-3E2C86AA9357}">
      <dsp:nvSpPr>
        <dsp:cNvPr id="0" name=""/>
        <dsp:cNvSpPr/>
      </dsp:nvSpPr>
      <dsp:spPr>
        <a:xfrm>
          <a:off x="510484" y="320302"/>
          <a:ext cx="1777679" cy="177767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95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B0CE9D-3CAB-4CE3-A638-535F7C346337}">
      <dsp:nvSpPr>
        <dsp:cNvPr id="0" name=""/>
        <dsp:cNvSpPr/>
      </dsp:nvSpPr>
      <dsp:spPr>
        <a:xfrm>
          <a:off x="2879782" y="0"/>
          <a:ext cx="2793317" cy="53383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Falta de análisis y conocimiento respecto a los procesos por parte de las empresas prestadoras de servicios.</a:t>
          </a:r>
          <a:endParaRPr lang="es-ES" sz="2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79782" y="2135350"/>
        <a:ext cx="2793317" cy="2135350"/>
      </dsp:txXfrm>
    </dsp:sp>
    <dsp:sp modelId="{15008613-775D-4DB3-8EC8-82DCA39C4A10}">
      <dsp:nvSpPr>
        <dsp:cNvPr id="0" name=""/>
        <dsp:cNvSpPr/>
      </dsp:nvSpPr>
      <dsp:spPr>
        <a:xfrm>
          <a:off x="3387601" y="320302"/>
          <a:ext cx="1777679" cy="177767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95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A822B1-8DBE-4D69-A58D-C92BB3EC8B20}">
      <dsp:nvSpPr>
        <dsp:cNvPr id="0" name=""/>
        <dsp:cNvSpPr/>
      </dsp:nvSpPr>
      <dsp:spPr>
        <a:xfrm>
          <a:off x="5756899" y="0"/>
          <a:ext cx="2793317" cy="53383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>
              <a:latin typeface="Times New Roman" pitchFamily="18" charset="0"/>
              <a:cs typeface="Times New Roman" pitchFamily="18" charset="0"/>
            </a:rPr>
            <a:t>No considerar a la calidad como factor clave para generar una ventaja competitiva.</a:t>
          </a:r>
          <a:endParaRPr lang="es-ES" sz="2100" kern="1200" dirty="0"/>
        </a:p>
      </dsp:txBody>
      <dsp:txXfrm>
        <a:off x="5756899" y="2135350"/>
        <a:ext cx="2793317" cy="2135350"/>
      </dsp:txXfrm>
    </dsp:sp>
    <dsp:sp modelId="{CB1BFE92-2090-4CE5-BDFA-C67506028C34}">
      <dsp:nvSpPr>
        <dsp:cNvPr id="0" name=""/>
        <dsp:cNvSpPr/>
      </dsp:nvSpPr>
      <dsp:spPr>
        <a:xfrm>
          <a:off x="6264718" y="320302"/>
          <a:ext cx="1777679" cy="177767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 w="95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1DD130-679F-4ED3-830A-FFEBF735C5DD}">
      <dsp:nvSpPr>
        <dsp:cNvPr id="0" name=""/>
        <dsp:cNvSpPr/>
      </dsp:nvSpPr>
      <dsp:spPr>
        <a:xfrm>
          <a:off x="8634017" y="0"/>
          <a:ext cx="2793317" cy="53383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>
              <a:latin typeface="Times New Roman" pitchFamily="18" charset="0"/>
              <a:cs typeface="Times New Roman" pitchFamily="18" charset="0"/>
            </a:rPr>
            <a:t>Las empresas prestadoras de servicios no conozcan los artefactos que permitan el cierre de GAPS posterior a la medición del porcentaje del nivel de madurez de calidad CMMi – SERVICE.</a:t>
          </a:r>
          <a:endParaRPr lang="es-ES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34017" y="2135350"/>
        <a:ext cx="2793317" cy="2135350"/>
      </dsp:txXfrm>
    </dsp:sp>
    <dsp:sp modelId="{0353512F-EC3A-46C8-83BC-03839B13924B}">
      <dsp:nvSpPr>
        <dsp:cNvPr id="0" name=""/>
        <dsp:cNvSpPr/>
      </dsp:nvSpPr>
      <dsp:spPr>
        <a:xfrm>
          <a:off x="9141836" y="320302"/>
          <a:ext cx="1777679" cy="177767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95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6A6A83-CAF5-4C26-B2BE-52033B8A848B}">
      <dsp:nvSpPr>
        <dsp:cNvPr id="0" name=""/>
        <dsp:cNvSpPr/>
      </dsp:nvSpPr>
      <dsp:spPr>
        <a:xfrm>
          <a:off x="457199" y="4270701"/>
          <a:ext cx="10515600" cy="800756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059F9-2099-4AB4-BABD-97BE3DE1B48D}">
      <dsp:nvSpPr>
        <dsp:cNvPr id="0" name=""/>
        <dsp:cNvSpPr/>
      </dsp:nvSpPr>
      <dsp:spPr>
        <a:xfrm rot="10800000">
          <a:off x="2057535" y="1986"/>
          <a:ext cx="6649263" cy="153088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078" tIns="95250" rIns="17780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Times New Roman" pitchFamily="18" charset="0"/>
              <a:cs typeface="Times New Roman" pitchFamily="18" charset="0"/>
            </a:rPr>
            <a:t>Con el cierre </a:t>
          </a:r>
          <a:r>
            <a:rPr lang="es-EC" sz="2500" kern="1200" dirty="0" err="1">
              <a:latin typeface="Times New Roman" pitchFamily="18" charset="0"/>
              <a:cs typeface="Times New Roman" pitchFamily="18" charset="0"/>
            </a:rPr>
            <a:t>GAPs</a:t>
          </a:r>
          <a:r>
            <a:rPr lang="es-EC" sz="2500" kern="1200" dirty="0">
              <a:latin typeface="Times New Roman" pitchFamily="18" charset="0"/>
              <a:cs typeface="Times New Roman" pitchFamily="18" charset="0"/>
            </a:rPr>
            <a:t> (brechas) por medio de los artefactos, las empresas pueden mejorar continuamente cada uno de sus procesos, en búsqueda de la calidad.</a:t>
          </a:r>
          <a:endParaRPr lang="es-ES" sz="25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440256" y="1986"/>
        <a:ext cx="6266542" cy="1530885"/>
      </dsp:txXfrm>
    </dsp:sp>
    <dsp:sp modelId="{39C40012-3418-4CF1-8AC8-79FBFE1E2B90}">
      <dsp:nvSpPr>
        <dsp:cNvPr id="0" name=""/>
        <dsp:cNvSpPr/>
      </dsp:nvSpPr>
      <dsp:spPr>
        <a:xfrm>
          <a:off x="1292093" y="1986"/>
          <a:ext cx="1530885" cy="15308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702BC-0A15-4692-BECF-ECC9658291EF}">
      <dsp:nvSpPr>
        <dsp:cNvPr id="0" name=""/>
        <dsp:cNvSpPr/>
      </dsp:nvSpPr>
      <dsp:spPr>
        <a:xfrm rot="10800000">
          <a:off x="2057535" y="1989851"/>
          <a:ext cx="6649263" cy="153088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078" tIns="95250" rIns="17780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Times New Roman" pitchFamily="18" charset="0"/>
              <a:cs typeface="Times New Roman" pitchFamily="18" charset="0"/>
            </a:rPr>
            <a:t>Al describir los artefactos, las empresas prestadoras de servicios están en la capacidad de alcanzar sistemáticamente los cinco niveles de madurez de calidad.</a:t>
          </a:r>
          <a:endParaRPr lang="es-ES" sz="25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440256" y="1989851"/>
        <a:ext cx="6266542" cy="1530885"/>
      </dsp:txXfrm>
    </dsp:sp>
    <dsp:sp modelId="{5ABAFBAB-EDE8-49AF-B5FC-8E894A0CB099}">
      <dsp:nvSpPr>
        <dsp:cNvPr id="0" name=""/>
        <dsp:cNvSpPr/>
      </dsp:nvSpPr>
      <dsp:spPr>
        <a:xfrm>
          <a:off x="1292093" y="1989851"/>
          <a:ext cx="1530885" cy="153088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F52A9-EE06-43EA-A1D0-6B4503519D46}">
      <dsp:nvSpPr>
        <dsp:cNvPr id="0" name=""/>
        <dsp:cNvSpPr/>
      </dsp:nvSpPr>
      <dsp:spPr>
        <a:xfrm rot="10800000">
          <a:off x="2057535" y="3977717"/>
          <a:ext cx="6649263" cy="153088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078" tIns="95250" rIns="17780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Times New Roman" pitchFamily="18" charset="0"/>
              <a:cs typeface="Times New Roman" pitchFamily="18" charset="0"/>
            </a:rPr>
            <a:t>Entender la funcionalidad de las prácticas específicas del modelo CMMi – SERVICE.</a:t>
          </a:r>
          <a:endParaRPr lang="es-ES" sz="25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440256" y="3977717"/>
        <a:ext cx="6266542" cy="1530885"/>
      </dsp:txXfrm>
    </dsp:sp>
    <dsp:sp modelId="{C2A0DFA6-5331-4D95-8B5C-911C1A37DAEE}">
      <dsp:nvSpPr>
        <dsp:cNvPr id="0" name=""/>
        <dsp:cNvSpPr/>
      </dsp:nvSpPr>
      <dsp:spPr>
        <a:xfrm>
          <a:off x="1292093" y="3977717"/>
          <a:ext cx="1530885" cy="153088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E5530-5C18-4E9E-89DF-A17ECA054FA5}">
      <dsp:nvSpPr>
        <dsp:cNvPr id="0" name=""/>
        <dsp:cNvSpPr/>
      </dsp:nvSpPr>
      <dsp:spPr>
        <a:xfrm>
          <a:off x="1834120" y="0"/>
          <a:ext cx="5943600" cy="59436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00C41-5517-4E46-9FD5-760C08B6CE0E}">
      <dsp:nvSpPr>
        <dsp:cNvPr id="0" name=""/>
        <dsp:cNvSpPr/>
      </dsp:nvSpPr>
      <dsp:spPr>
        <a:xfrm>
          <a:off x="2398762" y="564642"/>
          <a:ext cx="2318004" cy="23180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14 de marzo de 1988 – Sr. Luigi </a:t>
          </a:r>
          <a:r>
            <a:rPr lang="es-EC" sz="2200" kern="1200" dirty="0" err="1"/>
            <a:t>Ripalda</a:t>
          </a:r>
          <a:r>
            <a:rPr lang="es-EC" sz="2200" kern="1200" dirty="0"/>
            <a:t> Bonilla y 38 socios</a:t>
          </a:r>
          <a:endParaRPr lang="es-ES" sz="2200" kern="1200" dirty="0"/>
        </a:p>
      </dsp:txBody>
      <dsp:txXfrm>
        <a:off x="2511918" y="677798"/>
        <a:ext cx="2091692" cy="2091692"/>
      </dsp:txXfrm>
    </dsp:sp>
    <dsp:sp modelId="{A38F86DC-4BE8-4A3F-B2EA-F8A90FE3B91F}">
      <dsp:nvSpPr>
        <dsp:cNvPr id="0" name=""/>
        <dsp:cNvSpPr/>
      </dsp:nvSpPr>
      <dsp:spPr>
        <a:xfrm>
          <a:off x="4895074" y="564642"/>
          <a:ext cx="2318004" cy="2318004"/>
        </a:xfrm>
        <a:prstGeom prst="roundRect">
          <a:avLst/>
        </a:prstGeom>
        <a:solidFill>
          <a:schemeClr val="accent2">
            <a:hueOff val="296529"/>
            <a:satOff val="-6628"/>
            <a:lumOff val="-627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31 años y calificación AAA-</a:t>
          </a:r>
        </a:p>
      </dsp:txBody>
      <dsp:txXfrm>
        <a:off x="5008230" y="677798"/>
        <a:ext cx="2091692" cy="2091692"/>
      </dsp:txXfrm>
    </dsp:sp>
    <dsp:sp modelId="{EBBB3F57-04A5-4990-B040-1733D237B08F}">
      <dsp:nvSpPr>
        <dsp:cNvPr id="0" name=""/>
        <dsp:cNvSpPr/>
      </dsp:nvSpPr>
      <dsp:spPr>
        <a:xfrm>
          <a:off x="2398762" y="3060954"/>
          <a:ext cx="2318004" cy="2318004"/>
        </a:xfrm>
        <a:prstGeom prst="roundRect">
          <a:avLst/>
        </a:prstGeom>
        <a:solidFill>
          <a:schemeClr val="accent2">
            <a:hueOff val="593057"/>
            <a:satOff val="-13255"/>
            <a:lumOff val="-1254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$304’148.806 en activos, 136.282 socios y 205 empleados</a:t>
          </a:r>
          <a:endParaRPr lang="es-ES" sz="2200" kern="1200" dirty="0"/>
        </a:p>
      </dsp:txBody>
      <dsp:txXfrm>
        <a:off x="2511918" y="3174110"/>
        <a:ext cx="2091692" cy="2091692"/>
      </dsp:txXfrm>
    </dsp:sp>
    <dsp:sp modelId="{1A3EEC11-76D8-46B5-8CAF-DA474115A03B}">
      <dsp:nvSpPr>
        <dsp:cNvPr id="0" name=""/>
        <dsp:cNvSpPr/>
      </dsp:nvSpPr>
      <dsp:spPr>
        <a:xfrm>
          <a:off x="4895074" y="3060954"/>
          <a:ext cx="2318004" cy="2318004"/>
        </a:xfrm>
        <a:prstGeom prst="roundRect">
          <a:avLst/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Productos y servicios financieros de calidad, con una gestión sustentable</a:t>
          </a:r>
          <a:endParaRPr lang="es-ES" sz="2200" kern="1200" dirty="0"/>
        </a:p>
      </dsp:txBody>
      <dsp:txXfrm>
        <a:off x="5008230" y="3174110"/>
        <a:ext cx="2091692" cy="2091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11F43-6F4C-45BA-A98F-DA7C70B63495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FAC8A-5769-4894-B39F-56AA0A1AE0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4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71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08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7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72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81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9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6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8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78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80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25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7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2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183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160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48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4328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284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1684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4931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642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3022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024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058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576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865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823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31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03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784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png"/><Relationship Id="rId11" Type="http://schemas.openxmlformats.org/officeDocument/2006/relationships/image" Target="../media/image36.w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2C78FEB-6C76-4C72-9619-678DF4BF530E}"/>
              </a:ext>
            </a:extLst>
          </p:cNvPr>
          <p:cNvSpPr/>
          <p:nvPr/>
        </p:nvSpPr>
        <p:spPr>
          <a:xfrm>
            <a:off x="2999565" y="2109762"/>
            <a:ext cx="6875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/>
              <a:t>UNIVERSIDAD DE LAS FUERZAS ARMADAS ESPE</a:t>
            </a:r>
            <a:endParaRPr lang="es-EC" sz="24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305C243-12EE-4965-8A22-06A1A77AE922}"/>
              </a:ext>
            </a:extLst>
          </p:cNvPr>
          <p:cNvSpPr/>
          <p:nvPr/>
        </p:nvSpPr>
        <p:spPr>
          <a:xfrm>
            <a:off x="2437079" y="3301121"/>
            <a:ext cx="8413839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“</a:t>
            </a:r>
            <a:r>
              <a:rPr lang="es-EC" sz="2400" b="1" dirty="0"/>
              <a:t>Descripción de los artefactos requeridos que permitan el cierre de GAPS posterior a la medición del nivel de madurez de calidad CMMi – SERVICE a empresas de servicios con un Sistema de Gestión de Calidad</a:t>
            </a:r>
            <a:r>
              <a:rPr lang="es-ES" sz="2400" b="1" dirty="0"/>
              <a:t>”</a:t>
            </a:r>
            <a:endParaRPr lang="es-EC" sz="2400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6621F89-E4E0-4A00-B175-FC23CB35137F}"/>
              </a:ext>
            </a:extLst>
          </p:cNvPr>
          <p:cNvSpPr/>
          <p:nvPr/>
        </p:nvSpPr>
        <p:spPr>
          <a:xfrm>
            <a:off x="4242195" y="2693263"/>
            <a:ext cx="4224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es-ES" b="1" dirty="0"/>
              <a:t>FACULTAD DE CIENCIAS ADMINISTRATIVAS</a:t>
            </a:r>
            <a:endParaRPr lang="es-EC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F4EE711-6496-4E08-AB99-BD097625607D}"/>
              </a:ext>
            </a:extLst>
          </p:cNvPr>
          <p:cNvSpPr/>
          <p:nvPr/>
        </p:nvSpPr>
        <p:spPr>
          <a:xfrm>
            <a:off x="2437079" y="4978503"/>
            <a:ext cx="8413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cap="all" dirty="0"/>
              <a:t>Trabajo de investigación previo a la obtención del Grado Académico de Magíster en GESTIÓN DE LA CALIDAD Y PRODUCTIVIDAD</a:t>
            </a:r>
            <a:endParaRPr lang="es-EC" sz="14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C00E22F-4427-4750-BC80-55B058F3BC1F}"/>
              </a:ext>
            </a:extLst>
          </p:cNvPr>
          <p:cNvSpPr/>
          <p:nvPr/>
        </p:nvSpPr>
        <p:spPr>
          <a:xfrm>
            <a:off x="2995126" y="5655611"/>
            <a:ext cx="6718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AUTOR:</a:t>
            </a:r>
            <a:r>
              <a:rPr lang="es-ES_trad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Córdova Albán David Oswaldo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 descr="Resultado de imagen para ESPE LOGO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884" y="385276"/>
            <a:ext cx="7007638" cy="14859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6C00E22F-4427-4750-BC80-55B058F3BC1F}"/>
              </a:ext>
            </a:extLst>
          </p:cNvPr>
          <p:cNvSpPr/>
          <p:nvPr/>
        </p:nvSpPr>
        <p:spPr>
          <a:xfrm>
            <a:off x="3078208" y="6055721"/>
            <a:ext cx="6718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TUTOR:</a:t>
            </a:r>
            <a:r>
              <a:rPr lang="es-ES_trad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Fernández Lorenzo Angie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6989E92-3438-40AE-B7D2-02BC0F6E0A96}"/>
              </a:ext>
            </a:extLst>
          </p:cNvPr>
          <p:cNvSpPr/>
          <p:nvPr/>
        </p:nvSpPr>
        <p:spPr>
          <a:xfrm>
            <a:off x="0" y="0"/>
            <a:ext cx="8001000" cy="622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bg1"/>
                </a:solidFill>
              </a:rPr>
              <a:t>82 artefactos para el cierre de </a:t>
            </a:r>
            <a:r>
              <a:rPr lang="es-EC" sz="2400" b="1" dirty="0" err="1">
                <a:solidFill>
                  <a:schemeClr val="bg1"/>
                </a:solidFill>
              </a:rPr>
              <a:t>GAPs</a:t>
            </a:r>
            <a:r>
              <a:rPr lang="es-EC" sz="2400" b="1" dirty="0">
                <a:solidFill>
                  <a:schemeClr val="bg1"/>
                </a:solidFill>
              </a:rPr>
              <a:t> (brechas)</a:t>
            </a:r>
            <a:endParaRPr lang="es-EC" sz="24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660486"/>
            <a:ext cx="5638800" cy="613010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86379"/>
            <a:ext cx="6019800" cy="610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6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6989E92-3438-40AE-B7D2-02BC0F6E0A96}"/>
              </a:ext>
            </a:extLst>
          </p:cNvPr>
          <p:cNvSpPr/>
          <p:nvPr/>
        </p:nvSpPr>
        <p:spPr>
          <a:xfrm>
            <a:off x="1352896" y="2286000"/>
            <a:ext cx="9677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sz="3200" b="1" dirty="0">
              <a:solidFill>
                <a:schemeClr val="bg1"/>
              </a:solidFill>
            </a:endParaRPr>
          </a:p>
          <a:p>
            <a:pPr algn="just"/>
            <a:r>
              <a:rPr lang="es-EC" sz="3200" b="1" dirty="0">
                <a:solidFill>
                  <a:schemeClr val="bg1"/>
                </a:solidFill>
              </a:rPr>
              <a:t>Herramienta de medición del nivel de madurez de calidad CMMi - SERVICE” </a:t>
            </a:r>
            <a:r>
              <a:rPr lang="es-ES" sz="3200" b="1" dirty="0">
                <a:solidFill>
                  <a:schemeClr val="bg1"/>
                </a:solidFill>
              </a:rPr>
              <a:t>a la Cooperativa de Ahorro y Crédito CACPECO”</a:t>
            </a:r>
            <a:endParaRPr lang="es-EC" sz="3200" dirty="0"/>
          </a:p>
          <a:p>
            <a:pPr algn="just"/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39885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1DCFD2-5807-4A52-8311-55BC38AA6459}"/>
              </a:ext>
            </a:extLst>
          </p:cNvPr>
          <p:cNvSpPr/>
          <p:nvPr/>
        </p:nvSpPr>
        <p:spPr>
          <a:xfrm>
            <a:off x="0" y="0"/>
            <a:ext cx="685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/>
              <a:t>Cooperativa de Ahorro y Crédito CACPECO</a:t>
            </a:r>
            <a:endParaRPr lang="es-EC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" y="1981200"/>
            <a:ext cx="5789720" cy="2971800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2906039"/>
              </p:ext>
            </p:extLst>
          </p:nvPr>
        </p:nvGraphicFramePr>
        <p:xfrm>
          <a:off x="3985375" y="896645"/>
          <a:ext cx="9611842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80341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6989E92-3438-40AE-B7D2-02BC0F6E0A96}"/>
              </a:ext>
            </a:extLst>
          </p:cNvPr>
          <p:cNvSpPr/>
          <p:nvPr/>
        </p:nvSpPr>
        <p:spPr>
          <a:xfrm>
            <a:off x="1352896" y="2286000"/>
            <a:ext cx="9677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3200" b="1" dirty="0">
                <a:solidFill>
                  <a:schemeClr val="bg1"/>
                </a:solidFill>
              </a:rPr>
              <a:t>Medición del nivel de madurez de calidad CMMi – SERVICE </a:t>
            </a:r>
            <a:r>
              <a:rPr lang="es-EC" sz="3200" b="1" dirty="0">
                <a:solidFill>
                  <a:schemeClr val="bg1"/>
                </a:solidFill>
              </a:rPr>
              <a:t>– 24 áreas de proceso desde el Nivel 2 al Nivel 5 – Cooperativa de Ahorro y Crédito CACPECO</a:t>
            </a:r>
          </a:p>
        </p:txBody>
      </p:sp>
    </p:spTree>
    <p:extLst>
      <p:ext uri="{BB962C8B-B14F-4D97-AF65-F5344CB8AC3E}">
        <p14:creationId xmlns:p14="http://schemas.microsoft.com/office/powerpoint/2010/main" val="601479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3" y="0"/>
            <a:ext cx="5744815" cy="1649557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5257800" y="457200"/>
            <a:ext cx="645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N2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5270" y="6400800"/>
            <a:ext cx="346730" cy="37857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39" y="1728221"/>
            <a:ext cx="5500014" cy="16239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38" y="3438639"/>
            <a:ext cx="5511111" cy="16461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838" y="5181600"/>
            <a:ext cx="5500015" cy="15977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2160" y="51819"/>
            <a:ext cx="5511111" cy="16221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2160" y="1725790"/>
            <a:ext cx="5511111" cy="16263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2160" y="3438639"/>
            <a:ext cx="5511111" cy="16461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2160" y="5181600"/>
            <a:ext cx="5511111" cy="15977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5051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1193" y="4194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26" y="1"/>
            <a:ext cx="5500014" cy="1657492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5299949" y="613931"/>
            <a:ext cx="645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N3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5270" y="6422565"/>
            <a:ext cx="346730" cy="37857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626" y="1709733"/>
            <a:ext cx="5500014" cy="16212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26" y="3409949"/>
            <a:ext cx="5500014" cy="16195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626" y="5181598"/>
            <a:ext cx="5500014" cy="16195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0888" y="34131"/>
            <a:ext cx="5500014" cy="16212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0887" y="3409949"/>
            <a:ext cx="5500014" cy="16195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0888" y="1709733"/>
            <a:ext cx="5500014" cy="16212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8218" y="5181598"/>
            <a:ext cx="5502683" cy="16195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08125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1193" y="1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54" y="152400"/>
            <a:ext cx="5553797" cy="103807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104" y="152399"/>
            <a:ext cx="5553798" cy="1038079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1275219" y="364407"/>
            <a:ext cx="645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N5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500778" y="364406"/>
            <a:ext cx="645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N4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954" y="1342877"/>
            <a:ext cx="5553797" cy="20861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54" y="3622617"/>
            <a:ext cx="5553797" cy="2051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7104" y="1342876"/>
            <a:ext cx="5553797" cy="20861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7103" y="3622617"/>
            <a:ext cx="5553797" cy="20319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715506"/>
              </p:ext>
            </p:extLst>
          </p:nvPr>
        </p:nvGraphicFramePr>
        <p:xfrm>
          <a:off x="10513219" y="5825116"/>
          <a:ext cx="1524000" cy="1032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showAsIcon="1" r:id="rId10" imgW="914400" imgH="771480" progId="Excel.Sheet.12">
                  <p:embed/>
                </p:oleObj>
              </mc:Choice>
              <mc:Fallback>
                <p:oleObj name="Worksheet" showAsIcon="1" r:id="rId10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513219" y="5825116"/>
                        <a:ext cx="1524000" cy="1032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6913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1DCFD2-5807-4A52-8311-55BC38AA6459}"/>
              </a:ext>
            </a:extLst>
          </p:cNvPr>
          <p:cNvSpPr/>
          <p:nvPr/>
        </p:nvSpPr>
        <p:spPr>
          <a:xfrm>
            <a:off x="0" y="0"/>
            <a:ext cx="8382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/>
              <a:t>Resultados </a:t>
            </a:r>
            <a:r>
              <a:rPr lang="es-ES" sz="2400" b="1" dirty="0"/>
              <a:t>medición del nivel de madurez de calidad CMMi – SERVICE - CACPECO</a:t>
            </a:r>
            <a:endParaRPr lang="es-EC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20" y="762000"/>
            <a:ext cx="4856637" cy="2667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596" y="762000"/>
            <a:ext cx="4932123" cy="2667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02" y="3654927"/>
            <a:ext cx="4859655" cy="2667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596" y="3654927"/>
            <a:ext cx="4932123" cy="2667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17579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1DCFD2-5807-4A52-8311-55BC38AA6459}"/>
              </a:ext>
            </a:extLst>
          </p:cNvPr>
          <p:cNvSpPr/>
          <p:nvPr/>
        </p:nvSpPr>
        <p:spPr>
          <a:xfrm>
            <a:off x="0" y="0"/>
            <a:ext cx="8382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/>
              <a:t>Resultados </a:t>
            </a:r>
            <a:r>
              <a:rPr lang="es-ES" sz="2400" b="1" dirty="0"/>
              <a:t>medición del nivel de madurez de calidad CMMi – SERVICE - CACPECO</a:t>
            </a:r>
            <a:endParaRPr lang="es-EC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20" y="762000"/>
            <a:ext cx="4856637" cy="2667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596" y="762000"/>
            <a:ext cx="4932123" cy="2667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02" y="3654927"/>
            <a:ext cx="4859655" cy="2667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596" y="3654927"/>
            <a:ext cx="4932123" cy="2667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14 Rectángulo"/>
          <p:cNvSpPr/>
          <p:nvPr/>
        </p:nvSpPr>
        <p:spPr>
          <a:xfrm rot="21367339">
            <a:off x="1588591" y="3234308"/>
            <a:ext cx="9008467" cy="8465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CMMi-N5 se require “</a:t>
            </a:r>
            <a:r>
              <a:rPr lang="en-US" sz="2800" b="1" i="1" dirty="0" err="1">
                <a:solidFill>
                  <a:srgbClr val="C00000"/>
                </a:solidFill>
              </a:rPr>
              <a:t>cerrar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los</a:t>
            </a:r>
            <a:r>
              <a:rPr lang="en-US" sz="2800" b="1" i="1" dirty="0">
                <a:solidFill>
                  <a:srgbClr val="C00000"/>
                </a:solidFill>
              </a:rPr>
              <a:t> GAPs (</a:t>
            </a:r>
            <a:r>
              <a:rPr lang="en-US" sz="2800" b="1" i="1" dirty="0" err="1">
                <a:solidFill>
                  <a:srgbClr val="C00000"/>
                </a:solidFill>
              </a:rPr>
              <a:t>brechas</a:t>
            </a:r>
            <a:r>
              <a:rPr lang="en-US" sz="2800" b="1" i="1" dirty="0">
                <a:solidFill>
                  <a:srgbClr val="C00000"/>
                </a:solidFill>
              </a:rPr>
              <a:t>)</a:t>
            </a:r>
            <a:r>
              <a:rPr lang="en-US" sz="2800" b="1" dirty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076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1DCFD2-5807-4A52-8311-55BC38AA6459}"/>
              </a:ext>
            </a:extLst>
          </p:cNvPr>
          <p:cNvSpPr/>
          <p:nvPr/>
        </p:nvSpPr>
        <p:spPr>
          <a:xfrm>
            <a:off x="0" y="0"/>
            <a:ext cx="10820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/>
              <a:t>Resultados caso de estudio Cooperativa de Ahorro y Crédito CACPECO</a:t>
            </a:r>
            <a:endParaRPr lang="es-EC" sz="2400" dirty="0"/>
          </a:p>
        </p:txBody>
      </p:sp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1"/>
            <a:ext cx="49530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" y="3810000"/>
            <a:ext cx="4966856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685800"/>
            <a:ext cx="685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9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" name="Rectángulo 1">
            <a:extLst>
              <a:ext uri="{FF2B5EF4-FFF2-40B4-BE49-F238E27FC236}">
                <a16:creationId xmlns:a16="http://schemas.microsoft.com/office/drawing/2014/main" id="{94DEAF66-C2A2-44CF-A22E-CEBC1CABC34C}"/>
              </a:ext>
            </a:extLst>
          </p:cNvPr>
          <p:cNvSpPr/>
          <p:nvPr/>
        </p:nvSpPr>
        <p:spPr>
          <a:xfrm>
            <a:off x="0" y="381000"/>
            <a:ext cx="4572000" cy="604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bg1"/>
                </a:solidFill>
              </a:rPr>
              <a:t>Planteamiento del problema</a:t>
            </a:r>
            <a:endParaRPr lang="es-EC" sz="24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70222106"/>
              </p:ext>
            </p:extLst>
          </p:nvPr>
        </p:nvGraphicFramePr>
        <p:xfrm>
          <a:off x="457200" y="1138623"/>
          <a:ext cx="11430000" cy="5338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8739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8" y="1600200"/>
            <a:ext cx="5334000" cy="3886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994064"/>
            <a:ext cx="6477000" cy="525433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21DCFD2-5807-4A52-8311-55BC38AA6459}"/>
              </a:ext>
            </a:extLst>
          </p:cNvPr>
          <p:cNvSpPr/>
          <p:nvPr/>
        </p:nvSpPr>
        <p:spPr>
          <a:xfrm>
            <a:off x="0" y="0"/>
            <a:ext cx="10820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/>
              <a:t>Resultados caso de estudio Cooperativa de Ahorro y Crédito CACPECO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952231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21DCFD2-5807-4A52-8311-55BC38AA6459}"/>
              </a:ext>
            </a:extLst>
          </p:cNvPr>
          <p:cNvSpPr/>
          <p:nvPr/>
        </p:nvSpPr>
        <p:spPr>
          <a:xfrm>
            <a:off x="0" y="0"/>
            <a:ext cx="10820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/>
              <a:t>Resultados caso de estudio Cooperativa de Ahorro y Crédito CACPECO</a:t>
            </a:r>
            <a:endParaRPr lang="es-EC" sz="2400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1"/>
            <a:ext cx="51816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044" y="685801"/>
            <a:ext cx="641855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96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1DCFD2-5807-4A52-8311-55BC38AA6459}"/>
              </a:ext>
            </a:extLst>
          </p:cNvPr>
          <p:cNvSpPr/>
          <p:nvPr/>
        </p:nvSpPr>
        <p:spPr>
          <a:xfrm>
            <a:off x="0" y="0"/>
            <a:ext cx="4059374" cy="528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bg1"/>
                </a:solidFill>
              </a:rPr>
              <a:t>Conclusiones</a:t>
            </a:r>
            <a:endParaRPr lang="es-EC" sz="2400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17A73D5D-34CB-4F73-A12A-ED22424477F0}"/>
              </a:ext>
            </a:extLst>
          </p:cNvPr>
          <p:cNvGrpSpPr/>
          <p:nvPr/>
        </p:nvGrpSpPr>
        <p:grpSpPr>
          <a:xfrm>
            <a:off x="205048" y="1190114"/>
            <a:ext cx="4111691" cy="1314629"/>
            <a:chOff x="282322" y="1254308"/>
            <a:chExt cx="3309938" cy="1849424"/>
          </a:xfrm>
        </p:grpSpPr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6E153173-997C-4C04-A4E7-951D4D3E0667}"/>
                </a:ext>
              </a:extLst>
            </p:cNvPr>
            <p:cNvSpPr txBox="1"/>
            <p:nvPr/>
          </p:nvSpPr>
          <p:spPr>
            <a:xfrm>
              <a:off x="374485" y="1415106"/>
              <a:ext cx="3124199" cy="1688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La definición de las metas y prácticas específicas, implicó el entendimiento y análisis de las 24 áreas de proceso de la metodología CMMi – SERVICE.</a:t>
              </a:r>
              <a:endParaRPr lang="en-US" dirty="0"/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F86BEAB3-A656-4183-8FFE-0A0C7E75B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22" y="1254308"/>
              <a:ext cx="3309938" cy="152400"/>
            </a:xfrm>
            <a:prstGeom prst="rect">
              <a:avLst/>
            </a:prstGeom>
            <a:solidFill>
              <a:srgbClr val="0063B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u="sng" dirty="0"/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7FF7BD60-E0A0-4ED3-AF9E-95A3FE5BB719}"/>
              </a:ext>
            </a:extLst>
          </p:cNvPr>
          <p:cNvGrpSpPr/>
          <p:nvPr/>
        </p:nvGrpSpPr>
        <p:grpSpPr>
          <a:xfrm>
            <a:off x="204485" y="3733559"/>
            <a:ext cx="11765281" cy="2215990"/>
            <a:chOff x="874179" y="3399463"/>
            <a:chExt cx="3309938" cy="6508717"/>
          </a:xfrm>
        </p:grpSpPr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127845D8-2387-4055-BFFE-CBF059EF6599}"/>
                </a:ext>
              </a:extLst>
            </p:cNvPr>
            <p:cNvSpPr txBox="1"/>
            <p:nvPr/>
          </p:nvSpPr>
          <p:spPr>
            <a:xfrm>
              <a:off x="988150" y="3941854"/>
              <a:ext cx="3124199" cy="596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La evaluación por medio de la herramienta de medición del porcentaje del nivel de madurez de calidad CMMi – SERVICE a empresas de servicios con un Sistema de Gestión de Calidad a la Cooperativa de Ahorro y Crédito CACPECO, permitió determinar un nivel 1 y 2 de madurez de calidad del 100%; nivel de 3 de madurez de calidad del 96,20%; nivel 4 de madurez de calidad del 88,57 y un nivel 5 de madurez de calidad del 56,66%; permitiendo así identificar GAPS (brechas) en los niveles 3, 4 y 5, para los cuales se encuentran especificados y descritos los artefactos requeridos que permitan su cierre.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  <a:p>
              <a:pPr lvl="0" algn="just"/>
              <a:endParaRPr lang="es-EC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D7782AFF-5821-4178-ADC4-E74F538A8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179" y="3399463"/>
              <a:ext cx="3309938" cy="448331"/>
            </a:xfrm>
            <a:prstGeom prst="rect">
              <a:avLst/>
            </a:prstGeom>
            <a:solidFill>
              <a:srgbClr val="8338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en-US" sz="1050" u="sng" dirty="0"/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21BED16C-28C9-4B6C-ADC4-35CCCEFBF1DB}"/>
              </a:ext>
            </a:extLst>
          </p:cNvPr>
          <p:cNvGrpSpPr/>
          <p:nvPr/>
        </p:nvGrpSpPr>
        <p:grpSpPr>
          <a:xfrm>
            <a:off x="4633540" y="1190114"/>
            <a:ext cx="3667440" cy="2190109"/>
            <a:chOff x="4627563" y="1371601"/>
            <a:chExt cx="3395559" cy="3153068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283B4C7F-5F10-4317-90FA-9669C9D5142E}"/>
                </a:ext>
              </a:extLst>
            </p:cNvPr>
            <p:cNvSpPr txBox="1"/>
            <p:nvPr/>
          </p:nvSpPr>
          <p:spPr>
            <a:xfrm>
              <a:off x="4737099" y="1600200"/>
              <a:ext cx="3286023" cy="2924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La especificación de los artefactos se lo realizó en función de cada meta específica de las 24 áreas de proceso, además de fundamentarlos en relación al modelo CMMi – SERVICE.</a:t>
              </a:r>
              <a:endParaRPr lang="es-EC" sz="1500" dirty="0"/>
            </a:p>
            <a:p>
              <a:endParaRPr lang="en-US" dirty="0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A2EA8424-FD84-430F-8E20-68A434908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563" y="1371601"/>
              <a:ext cx="3309938" cy="152400"/>
            </a:xfrm>
            <a:prstGeom prst="rect">
              <a:avLst/>
            </a:prstGeom>
            <a:solidFill>
              <a:srgbClr val="55A5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u="sng" dirty="0"/>
            </a:p>
          </p:txBody>
        </p:sp>
      </p:grpSp>
      <p:grpSp>
        <p:nvGrpSpPr>
          <p:cNvPr id="18" name="Group 10">
            <a:extLst>
              <a:ext uri="{FF2B5EF4-FFF2-40B4-BE49-F238E27FC236}">
                <a16:creationId xmlns:a16="http://schemas.microsoft.com/office/drawing/2014/main" id="{7FF7BD60-E0A0-4ED3-AF9E-95A3FE5BB719}"/>
              </a:ext>
            </a:extLst>
          </p:cNvPr>
          <p:cNvGrpSpPr/>
          <p:nvPr/>
        </p:nvGrpSpPr>
        <p:grpSpPr>
          <a:xfrm>
            <a:off x="8659827" y="1190114"/>
            <a:ext cx="3309939" cy="1868624"/>
            <a:chOff x="874179" y="3399463"/>
            <a:chExt cx="3309938" cy="2491498"/>
          </a:xfrm>
        </p:grpSpPr>
        <p:sp>
          <p:nvSpPr>
            <p:cNvPr id="19" name="TextBox 11">
              <a:extLst>
                <a:ext uri="{FF2B5EF4-FFF2-40B4-BE49-F238E27FC236}">
                  <a16:creationId xmlns:a16="http://schemas.microsoft.com/office/drawing/2014/main" id="{127845D8-2387-4055-BFFE-CBF059EF6599}"/>
                </a:ext>
              </a:extLst>
            </p:cNvPr>
            <p:cNvSpPr txBox="1"/>
            <p:nvPr/>
          </p:nvSpPr>
          <p:spPr>
            <a:xfrm>
              <a:off x="948377" y="3551860"/>
              <a:ext cx="3124199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Las descripciones de 82 artefactos para el cierre de GAPS (brechas), permiten entender su función y aplicación en las empresas prestadoras de servicios.</a:t>
              </a:r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D7782AFF-5821-4178-ADC4-E74F538A8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179" y="3399463"/>
              <a:ext cx="3309938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897557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1DCFD2-5807-4A52-8311-55BC38AA6459}"/>
              </a:ext>
            </a:extLst>
          </p:cNvPr>
          <p:cNvSpPr/>
          <p:nvPr/>
        </p:nvSpPr>
        <p:spPr>
          <a:xfrm>
            <a:off x="0" y="0"/>
            <a:ext cx="4059374" cy="528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bg1"/>
                </a:solidFill>
              </a:rPr>
              <a:t>Recomendaciones</a:t>
            </a:r>
            <a:endParaRPr lang="es-EC" sz="2400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17A73D5D-34CB-4F73-A12A-ED22424477F0}"/>
              </a:ext>
            </a:extLst>
          </p:cNvPr>
          <p:cNvGrpSpPr/>
          <p:nvPr/>
        </p:nvGrpSpPr>
        <p:grpSpPr>
          <a:xfrm>
            <a:off x="1371600" y="1447800"/>
            <a:ext cx="4111691" cy="1591628"/>
            <a:chOff x="282322" y="1254308"/>
            <a:chExt cx="3309938" cy="2239112"/>
          </a:xfrm>
        </p:grpSpPr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6E153173-997C-4C04-A4E7-951D4D3E0667}"/>
                </a:ext>
              </a:extLst>
            </p:cNvPr>
            <p:cNvSpPr txBox="1"/>
            <p:nvPr/>
          </p:nvSpPr>
          <p:spPr>
            <a:xfrm>
              <a:off x="374485" y="1415106"/>
              <a:ext cx="3124199" cy="2078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Se recomienda aplicar los artefactos requeridos para el cierre de GAPS (brechas), adaptándolos de acuerdo a las necesidades de las empresas prestadoras de servicios.</a:t>
              </a:r>
              <a:endParaRPr lang="en-US" dirty="0"/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F86BEAB3-A656-4183-8FFE-0A0C7E75B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22" y="1254308"/>
              <a:ext cx="3309938" cy="152400"/>
            </a:xfrm>
            <a:prstGeom prst="rect">
              <a:avLst/>
            </a:prstGeom>
            <a:solidFill>
              <a:srgbClr val="0063B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u="sng" dirty="0"/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21BED16C-28C9-4B6C-ADC4-35CCCEFBF1DB}"/>
              </a:ext>
            </a:extLst>
          </p:cNvPr>
          <p:cNvGrpSpPr/>
          <p:nvPr/>
        </p:nvGrpSpPr>
        <p:grpSpPr>
          <a:xfrm>
            <a:off x="7239000" y="1447800"/>
            <a:ext cx="3667440" cy="1636112"/>
            <a:chOff x="4627563" y="1371601"/>
            <a:chExt cx="3395559" cy="2355486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283B4C7F-5F10-4317-90FA-9669C9D5142E}"/>
                </a:ext>
              </a:extLst>
            </p:cNvPr>
            <p:cNvSpPr txBox="1"/>
            <p:nvPr/>
          </p:nvSpPr>
          <p:spPr>
            <a:xfrm>
              <a:off x="4737099" y="1600200"/>
              <a:ext cx="3286023" cy="2126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La implementación de los artefactos requeridos para el cierre de GAPS debe ser monitoreado por el área de la calidad de las empresas prestadoras de servicios.</a:t>
              </a:r>
              <a:endParaRPr lang="en-US" dirty="0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A2EA8424-FD84-430F-8E20-68A434908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563" y="1371601"/>
              <a:ext cx="3309938" cy="152400"/>
            </a:xfrm>
            <a:prstGeom prst="rect">
              <a:avLst/>
            </a:prstGeom>
            <a:solidFill>
              <a:srgbClr val="55A5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u="sng" dirty="0"/>
            </a:p>
          </p:txBody>
        </p:sp>
      </p:grpSp>
      <p:grpSp>
        <p:nvGrpSpPr>
          <p:cNvPr id="18" name="Group 10">
            <a:extLst>
              <a:ext uri="{FF2B5EF4-FFF2-40B4-BE49-F238E27FC236}">
                <a16:creationId xmlns:a16="http://schemas.microsoft.com/office/drawing/2014/main" id="{7FF7BD60-E0A0-4ED3-AF9E-95A3FE5BB719}"/>
              </a:ext>
            </a:extLst>
          </p:cNvPr>
          <p:cNvGrpSpPr/>
          <p:nvPr/>
        </p:nvGrpSpPr>
        <p:grpSpPr>
          <a:xfrm>
            <a:off x="4419600" y="3886200"/>
            <a:ext cx="3733800" cy="1868626"/>
            <a:chOff x="874179" y="3399463"/>
            <a:chExt cx="3309938" cy="2491501"/>
          </a:xfrm>
        </p:grpSpPr>
        <p:sp>
          <p:nvSpPr>
            <p:cNvPr id="19" name="TextBox 11">
              <a:extLst>
                <a:ext uri="{FF2B5EF4-FFF2-40B4-BE49-F238E27FC236}">
                  <a16:creationId xmlns:a16="http://schemas.microsoft.com/office/drawing/2014/main" id="{127845D8-2387-4055-BFFE-CBF059EF6599}"/>
                </a:ext>
              </a:extLst>
            </p:cNvPr>
            <p:cNvSpPr txBox="1"/>
            <p:nvPr/>
          </p:nvSpPr>
          <p:spPr>
            <a:xfrm>
              <a:off x="948377" y="3551863"/>
              <a:ext cx="3124199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Se sugiere que la medición del nivel de madurez de calidad CMMi – SERVICE a las empresas prestadoras de servicios con un Sistema de Gestión de Calidad se realice al menos cada dos años.</a:t>
              </a:r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D7782AFF-5821-4178-ADC4-E74F538A8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179" y="3399463"/>
              <a:ext cx="3309938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2192470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4376305" y="3581400"/>
            <a:ext cx="54292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579100" algn="l"/>
              </a:tabLst>
              <a:defRPr/>
            </a:pPr>
            <a:r>
              <a:rPr lang="es-ES" altLang="es-EC" sz="5400" spc="16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¿</a:t>
            </a:r>
            <a:r>
              <a:rPr kumimoji="0" lang="es-ES" altLang="es-EC" sz="5400" b="0" i="0" u="none" strike="noStrike" kern="1200" cap="none" spc="1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Preguntas?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162050"/>
            <a:ext cx="23050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0022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33600" y="2286000"/>
            <a:ext cx="8915399" cy="2262781"/>
          </a:xfrm>
        </p:spPr>
        <p:txBody>
          <a:bodyPr>
            <a:normAutofit/>
          </a:bodyPr>
          <a:lstStyle/>
          <a:p>
            <a:r>
              <a:rPr lang="es-EC" sz="13800" b="1" dirty="0"/>
              <a:t>	GRACIAS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83002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77263D1-A5D5-40D8-ACC2-72F7BBEECF75}"/>
              </a:ext>
            </a:extLst>
          </p:cNvPr>
          <p:cNvSpPr txBox="1">
            <a:spLocks/>
          </p:cNvSpPr>
          <p:nvPr/>
        </p:nvSpPr>
        <p:spPr>
          <a:xfrm>
            <a:off x="1638300" y="1066800"/>
            <a:ext cx="9594876" cy="1905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18288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EC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Describir los artefactos requeridos que permitan el cierre de GAPS posterior a la medición del nivel de madurez de calidad CMMi – SERVICE a empresas de servicios con un Sistema de Gestión de Calidad.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8" name="Rectángulo 1">
            <a:extLst>
              <a:ext uri="{FF2B5EF4-FFF2-40B4-BE49-F238E27FC236}">
                <a16:creationId xmlns:a16="http://schemas.microsoft.com/office/drawing/2014/main" id="{5A4D058A-967F-435D-BF14-AB8D019967B8}"/>
              </a:ext>
            </a:extLst>
          </p:cNvPr>
          <p:cNvSpPr/>
          <p:nvPr/>
        </p:nvSpPr>
        <p:spPr>
          <a:xfrm>
            <a:off x="0" y="457200"/>
            <a:ext cx="3276600" cy="528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bg1"/>
                </a:solidFill>
              </a:rPr>
              <a:t>Objetivo general</a:t>
            </a:r>
            <a:endParaRPr lang="es-EC" sz="2400" dirty="0"/>
          </a:p>
        </p:txBody>
      </p:sp>
      <p:sp>
        <p:nvSpPr>
          <p:cNvPr id="4" name="Rectángulo 1">
            <a:extLst>
              <a:ext uri="{FF2B5EF4-FFF2-40B4-BE49-F238E27FC236}">
                <a16:creationId xmlns:a16="http://schemas.microsoft.com/office/drawing/2014/main" id="{5A4D058A-967F-435D-BF14-AB8D019967B8}"/>
              </a:ext>
            </a:extLst>
          </p:cNvPr>
          <p:cNvSpPr/>
          <p:nvPr/>
        </p:nvSpPr>
        <p:spPr>
          <a:xfrm>
            <a:off x="0" y="3048000"/>
            <a:ext cx="3505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bg1"/>
                </a:solidFill>
              </a:rPr>
              <a:t>Objetivos específicos</a:t>
            </a:r>
            <a:endParaRPr lang="es-EC" sz="2400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77263D1-A5D5-40D8-ACC2-72F7BBEECF75}"/>
              </a:ext>
            </a:extLst>
          </p:cNvPr>
          <p:cNvSpPr txBox="1">
            <a:spLocks/>
          </p:cNvSpPr>
          <p:nvPr/>
        </p:nvSpPr>
        <p:spPr>
          <a:xfrm>
            <a:off x="1673810" y="3962400"/>
            <a:ext cx="9559365" cy="27545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18288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Definir de forma específica las metas y prácticas del CMMi - SERVICE.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Especificar, describir los artefactos requeridos para el cierre de GAPS (brechas).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Evaluar, especificar, describir los artefactos requeridos que permitan el cierre de GAPS (brechas). Caso de estudio: CACPECO Cooperativa de Ahorro y Crédito.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s-EC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endParaRPr lang="es-EC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s-EC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6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A9BCE84-0EF3-40D8-88A0-388C80F9579F}"/>
              </a:ext>
            </a:extLst>
          </p:cNvPr>
          <p:cNvSpPr/>
          <p:nvPr/>
        </p:nvSpPr>
        <p:spPr>
          <a:xfrm>
            <a:off x="0" y="457200"/>
            <a:ext cx="2959071" cy="528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bg1"/>
                </a:solidFill>
              </a:rPr>
              <a:t>Justificación </a:t>
            </a:r>
            <a:endParaRPr lang="es-EC" sz="2400" dirty="0"/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3381640384"/>
              </p:ext>
            </p:extLst>
          </p:nvPr>
        </p:nvGraphicFramePr>
        <p:xfrm>
          <a:off x="1219200" y="1066800"/>
          <a:ext cx="9998893" cy="551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46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989E92-3438-40AE-B7D2-02BC0F6E0A96}"/>
              </a:ext>
            </a:extLst>
          </p:cNvPr>
          <p:cNvSpPr/>
          <p:nvPr/>
        </p:nvSpPr>
        <p:spPr>
          <a:xfrm>
            <a:off x="0" y="381000"/>
            <a:ext cx="3223351" cy="622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bg1"/>
                </a:solidFill>
              </a:rPr>
              <a:t>Conceptos</a:t>
            </a:r>
            <a:endParaRPr lang="es-EC" sz="2400" dirty="0"/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38555"/>
            <a:ext cx="5844560" cy="27714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38" y="1038555"/>
            <a:ext cx="5836422" cy="27714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Imagen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950496"/>
            <a:ext cx="5844560" cy="27714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50496"/>
            <a:ext cx="5844561" cy="27714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482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989E92-3438-40AE-B7D2-02BC0F6E0A96}"/>
              </a:ext>
            </a:extLst>
          </p:cNvPr>
          <p:cNvSpPr/>
          <p:nvPr/>
        </p:nvSpPr>
        <p:spPr>
          <a:xfrm>
            <a:off x="0" y="381000"/>
            <a:ext cx="4495800" cy="622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 err="1">
                <a:solidFill>
                  <a:schemeClr val="bg1"/>
                </a:solidFill>
              </a:rPr>
              <a:t>GAPs</a:t>
            </a:r>
            <a:r>
              <a:rPr lang="es-EC" sz="2400" b="1" dirty="0">
                <a:solidFill>
                  <a:schemeClr val="bg1"/>
                </a:solidFill>
              </a:rPr>
              <a:t> (brechas) y Artefactos</a:t>
            </a:r>
            <a:endParaRPr lang="es-EC" sz="2400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17A73D5D-34CB-4F73-A12A-ED22424477F0}"/>
              </a:ext>
            </a:extLst>
          </p:cNvPr>
          <p:cNvGrpSpPr/>
          <p:nvPr/>
        </p:nvGrpSpPr>
        <p:grpSpPr>
          <a:xfrm>
            <a:off x="8760041" y="796600"/>
            <a:ext cx="3309939" cy="3032470"/>
            <a:chOff x="282322" y="1254308"/>
            <a:chExt cx="3309938" cy="4266077"/>
          </a:xfrm>
        </p:grpSpPr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6E153173-997C-4C04-A4E7-951D4D3E0667}"/>
                </a:ext>
              </a:extLst>
            </p:cNvPr>
            <p:cNvSpPr txBox="1"/>
            <p:nvPr/>
          </p:nvSpPr>
          <p:spPr>
            <a:xfrm>
              <a:off x="415894" y="1493672"/>
              <a:ext cx="3124199" cy="4026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s-EC" b="1" dirty="0">
                  <a:latin typeface="Times New Roman" pitchFamily="18" charset="0"/>
                  <a:cs typeface="Times New Roman" pitchFamily="18" charset="0"/>
                </a:rPr>
                <a:t>Artefacto</a:t>
              </a:r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s-EC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resultado principal o la consecuencia, de la implementación directa de una práctica o componente del modelo CMMi (CMMI </a:t>
              </a:r>
              <a:r>
                <a:rPr lang="es-EC" dirty="0" err="1">
                  <a:latin typeface="Times New Roman" pitchFamily="18" charset="0"/>
                  <a:cs typeface="Times New Roman" pitchFamily="18" charset="0"/>
                </a:rPr>
                <a:t>Institute</a:t>
              </a:r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, 2013). Un artefacto puede ser: documentos, entregables, políticas, productos de trabajo, actas, informes, materiales, etc.</a:t>
              </a:r>
              <a:endParaRPr lang="en-US" dirty="0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F86BEAB3-A656-4183-8FFE-0A0C7E75B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22" y="1254308"/>
              <a:ext cx="3309938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u="sng" dirty="0"/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7FF7BD60-E0A0-4ED3-AF9E-95A3FE5BB719}"/>
              </a:ext>
            </a:extLst>
          </p:cNvPr>
          <p:cNvGrpSpPr/>
          <p:nvPr/>
        </p:nvGrpSpPr>
        <p:grpSpPr>
          <a:xfrm>
            <a:off x="8882061" y="4024792"/>
            <a:ext cx="3309939" cy="2046593"/>
            <a:chOff x="874179" y="3399463"/>
            <a:chExt cx="3309938" cy="2728788"/>
          </a:xfrm>
        </p:grpSpPr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127845D8-2387-4055-BFFE-CBF059EF6599}"/>
                </a:ext>
              </a:extLst>
            </p:cNvPr>
            <p:cNvSpPr txBox="1"/>
            <p:nvPr/>
          </p:nvSpPr>
          <p:spPr>
            <a:xfrm>
              <a:off x="973777" y="3789152"/>
              <a:ext cx="3124199" cy="2339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s-EC" b="1" dirty="0" err="1">
                  <a:latin typeface="Times New Roman" pitchFamily="18" charset="0"/>
                  <a:cs typeface="Times New Roman" pitchFamily="18" charset="0"/>
                </a:rPr>
                <a:t>GAPs</a:t>
              </a:r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s-EC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es una brecha o espacio organizacional, entre la situación actual “dónde estamos” y la situación deseada “dónde queremos estar” (</a:t>
              </a:r>
              <a:r>
                <a:rPr lang="es-EC" dirty="0" err="1">
                  <a:latin typeface="Times New Roman" pitchFamily="18" charset="0"/>
                  <a:cs typeface="Times New Roman" pitchFamily="18" charset="0"/>
                </a:rPr>
                <a:t>Rouse</a:t>
              </a:r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, 2017).</a:t>
              </a: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D7782AFF-5821-4178-ADC4-E74F538A8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179" y="3399463"/>
              <a:ext cx="3309938" cy="15240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u="sng" dirty="0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7391400" cy="5019993"/>
          </a:xfrm>
          <a:prstGeom prst="rect">
            <a:avLst/>
          </a:prstGeom>
        </p:spPr>
      </p:pic>
      <p:sp>
        <p:nvSpPr>
          <p:cNvPr id="15" name="Flecha circular 14"/>
          <p:cNvSpPr/>
          <p:nvPr/>
        </p:nvSpPr>
        <p:spPr>
          <a:xfrm rot="10529334" flipV="1">
            <a:off x="4700935" y="3006357"/>
            <a:ext cx="4186465" cy="344350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345513"/>
              <a:gd name="adj5" fmla="val 125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lecha izquierda 15"/>
          <p:cNvSpPr/>
          <p:nvPr/>
        </p:nvSpPr>
        <p:spPr>
          <a:xfrm rot="20652971">
            <a:off x="5111211" y="1336845"/>
            <a:ext cx="3505134" cy="91440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4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6989E92-3438-40AE-B7D2-02BC0F6E0A96}"/>
              </a:ext>
            </a:extLst>
          </p:cNvPr>
          <p:cNvSpPr/>
          <p:nvPr/>
        </p:nvSpPr>
        <p:spPr>
          <a:xfrm>
            <a:off x="1352896" y="2286000"/>
            <a:ext cx="9677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3200" b="1" dirty="0">
                <a:solidFill>
                  <a:schemeClr val="bg1"/>
                </a:solidFill>
              </a:rPr>
              <a:t>Ejemplo área de proceso, metas y prácticas específicas y artefactos para el cierre de </a:t>
            </a:r>
            <a:r>
              <a:rPr lang="es-EC" sz="3200" b="1" dirty="0" err="1">
                <a:solidFill>
                  <a:schemeClr val="bg1"/>
                </a:solidFill>
              </a:rPr>
              <a:t>GAPs</a:t>
            </a:r>
            <a:r>
              <a:rPr lang="es-EC" sz="3200" b="1" dirty="0">
                <a:solidFill>
                  <a:schemeClr val="bg1"/>
                </a:solidFill>
              </a:rPr>
              <a:t> (brechas) - PPQA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177934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" name="Rectángulo 3"/>
          <p:cNvSpPr/>
          <p:nvPr/>
        </p:nvSpPr>
        <p:spPr>
          <a:xfrm>
            <a:off x="76200" y="622386"/>
            <a:ext cx="57912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lnSpc>
                <a:spcPct val="200000"/>
              </a:lnSpc>
              <a:spcBef>
                <a:spcPts val="2400"/>
              </a:spcBef>
            </a:pPr>
            <a:r>
              <a:rPr lang="es-EC" sz="9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PPQA (</a:t>
            </a:r>
            <a:r>
              <a:rPr lang="es-EC" sz="95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Process</a:t>
            </a:r>
            <a:r>
              <a:rPr lang="es-EC" sz="9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s-EC" sz="95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Product</a:t>
            </a:r>
            <a:r>
              <a:rPr lang="es-EC" sz="9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Quality </a:t>
            </a:r>
            <a:r>
              <a:rPr lang="es-EC" sz="95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Assurance</a:t>
            </a:r>
            <a:r>
              <a:rPr lang="es-EC" sz="9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Aseguramiento de Calidad de Procesos y Productos)</a:t>
            </a:r>
            <a:endParaRPr lang="en-US" sz="95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 un área de proceso nivel 2 y de categoría Soporte.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 vela por la ejecución de los procesos y sus productos (planificados) para otorgar información al personal y a gerencia (CMMI </a:t>
            </a:r>
            <a:r>
              <a:rPr lang="es-EC" sz="9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Institute</a:t>
            </a: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2013b).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200000"/>
              </a:lnSpc>
              <a:spcAft>
                <a:spcPts val="0"/>
              </a:spcAft>
            </a:pPr>
            <a:r>
              <a:rPr lang="es-419" sz="950" b="1" dirty="0">
                <a:latin typeface="Times New Roman" panose="02020603050405020304" pitchFamily="18" charset="0"/>
                <a:ea typeface="Calibri" panose="020F0502020204030204" pitchFamily="34" charset="0"/>
              </a:rPr>
              <a:t>SG 1 Evaluar objetivamente los procesos y productos de trabajo </a:t>
            </a:r>
            <a:endParaRPr lang="en-US" sz="95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Las descripciones de procesos, estándares y procedimientos se deben cumplir para los procesos y sus productos.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1" algn="just">
              <a:lnSpc>
                <a:spcPct val="200000"/>
              </a:lnSpc>
            </a:pPr>
            <a:r>
              <a:rPr lang="es-419" sz="9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 1.1 Evaluar objetivamente los procesos </a:t>
            </a:r>
            <a:endParaRPr lang="en-US" sz="95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1" algn="just">
              <a:lnSpc>
                <a:spcPct val="150000"/>
              </a:lnSpc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Evaluar objetivamente los procesos según las descripciones de procesos, estándares y procedimientos. 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1" algn="just">
              <a:lnSpc>
                <a:spcPct val="150000"/>
              </a:lnSpc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Artefacto requerido: 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2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Informe de auditoría - de líneas base / </a:t>
            </a:r>
            <a:r>
              <a:rPr lang="es-EC" sz="9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interna</a:t>
            </a: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es-EC" sz="9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externa</a:t>
            </a: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 a la dirección / con stakeholders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2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Informe, cierre y seguimiento de no conformidades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2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Plan de auditoría – </a:t>
            </a:r>
            <a:r>
              <a:rPr lang="es-EC" sz="9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lista de verificación</a:t>
            </a: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es-EC" sz="9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cronograma</a:t>
            </a: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es-EC" sz="9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manual de procedimientos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2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Manual de calidad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1" algn="just">
              <a:lnSpc>
                <a:spcPct val="200000"/>
              </a:lnSpc>
            </a:pPr>
            <a:r>
              <a:rPr lang="es-419" sz="9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 1.2 Evaluar objetivamente los productos de trabajo </a:t>
            </a:r>
            <a:endParaRPr lang="en-US" sz="95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1" algn="just">
              <a:lnSpc>
                <a:spcPct val="150000"/>
              </a:lnSpc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Evaluar objetivamente los productos de trabajo según las descripciones de procesos, estándares y procedimientos.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1" algn="just">
              <a:lnSpc>
                <a:spcPct val="150000"/>
              </a:lnSpc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Artefacto requerido: 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2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Informe de revisión de productos de trabajo y Requerimientos de usuarios (URS - </a:t>
            </a:r>
            <a:r>
              <a:rPr lang="es-EC" sz="9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User</a:t>
            </a: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sz="9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Requirements</a:t>
            </a: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sz="9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Specification</a:t>
            </a: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2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Informe, registro, análisis y gestión de defectos, problemas y errores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2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Informe de inspección final		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2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Informe externo de aseguramiento de la calidad (EQA - </a:t>
            </a:r>
            <a:r>
              <a:rPr lang="es-EC" sz="9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External</a:t>
            </a: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sz="9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quality</a:t>
            </a: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C" sz="9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assurance</a:t>
            </a: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2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Plan de auditoría – lista de verificación / cronograma / </a:t>
            </a:r>
            <a:r>
              <a:rPr lang="es-EC" sz="9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manual de procedimientos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0150" lvl="2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Manual de calidad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endParaRPr lang="en-US" sz="95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6989E92-3438-40AE-B7D2-02BC0F6E0A96}"/>
              </a:ext>
            </a:extLst>
          </p:cNvPr>
          <p:cNvSpPr/>
          <p:nvPr/>
        </p:nvSpPr>
        <p:spPr>
          <a:xfrm>
            <a:off x="-1" y="0"/>
            <a:ext cx="12039213" cy="622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b="1" dirty="0">
              <a:solidFill>
                <a:schemeClr val="bg1"/>
              </a:solidFill>
            </a:endParaRPr>
          </a:p>
          <a:p>
            <a:r>
              <a:rPr lang="es-EC" sz="2000" b="1" dirty="0">
                <a:solidFill>
                  <a:schemeClr val="bg1"/>
                </a:solidFill>
              </a:rPr>
              <a:t>Ejemplo área de proceso, metas y prácticas específicas y artefactos para el cierre de </a:t>
            </a:r>
            <a:r>
              <a:rPr lang="es-EC" sz="2000" b="1" dirty="0" err="1">
                <a:solidFill>
                  <a:schemeClr val="bg1"/>
                </a:solidFill>
              </a:rPr>
              <a:t>GAPs</a:t>
            </a:r>
            <a:r>
              <a:rPr lang="es-EC" sz="2000" b="1" dirty="0">
                <a:solidFill>
                  <a:schemeClr val="bg1"/>
                </a:solidFill>
              </a:rPr>
              <a:t> (brechas) - PPQA</a:t>
            </a:r>
            <a:endParaRPr lang="es-EC" sz="2000" dirty="0"/>
          </a:p>
          <a:p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466" r="-1"/>
          <a:stretch/>
        </p:blipFill>
        <p:spPr>
          <a:xfrm>
            <a:off x="6248400" y="838200"/>
            <a:ext cx="5790813" cy="5724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19 Rectángulo"/>
          <p:cNvSpPr/>
          <p:nvPr/>
        </p:nvSpPr>
        <p:spPr>
          <a:xfrm>
            <a:off x="10439399" y="1613689"/>
            <a:ext cx="1676207" cy="49868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201" dirty="0"/>
          </a:p>
        </p:txBody>
      </p:sp>
    </p:spTree>
    <p:extLst>
      <p:ext uri="{BB962C8B-B14F-4D97-AF65-F5344CB8AC3E}">
        <p14:creationId xmlns:p14="http://schemas.microsoft.com/office/powerpoint/2010/main" val="4140620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6989E92-3438-40AE-B7D2-02BC0F6E0A96}"/>
              </a:ext>
            </a:extLst>
          </p:cNvPr>
          <p:cNvSpPr/>
          <p:nvPr/>
        </p:nvSpPr>
        <p:spPr>
          <a:xfrm>
            <a:off x="0" y="0"/>
            <a:ext cx="12039600" cy="622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bg1"/>
                </a:solidFill>
              </a:rPr>
              <a:t>Ejemplo área de proceso, metas y prácticas específicas y artefactos para el cierre de </a:t>
            </a:r>
            <a:r>
              <a:rPr lang="es-EC" sz="2400" b="1" dirty="0" err="1">
                <a:solidFill>
                  <a:schemeClr val="bg1"/>
                </a:solidFill>
              </a:rPr>
              <a:t>GAPs</a:t>
            </a:r>
            <a:r>
              <a:rPr lang="es-EC" sz="2400" b="1" dirty="0">
                <a:solidFill>
                  <a:schemeClr val="bg1"/>
                </a:solidFill>
              </a:rPr>
              <a:t> (brechas) - PPQA</a:t>
            </a:r>
            <a:endParaRPr lang="es-EC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60" t="567" b="1"/>
          <a:stretch/>
        </p:blipFill>
        <p:spPr>
          <a:xfrm>
            <a:off x="381000" y="838200"/>
            <a:ext cx="11530012" cy="57488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19 Rectángulo"/>
          <p:cNvSpPr/>
          <p:nvPr/>
        </p:nvSpPr>
        <p:spPr>
          <a:xfrm>
            <a:off x="5867400" y="1600200"/>
            <a:ext cx="1981200" cy="49868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201" dirty="0"/>
          </a:p>
        </p:txBody>
      </p:sp>
    </p:spTree>
    <p:extLst>
      <p:ext uri="{BB962C8B-B14F-4D97-AF65-F5344CB8AC3E}">
        <p14:creationId xmlns:p14="http://schemas.microsoft.com/office/powerpoint/2010/main" val="369957567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2121</TotalTime>
  <Words>1160</Words>
  <Application>Microsoft Office PowerPoint</Application>
  <PresentationFormat>Panorámica</PresentationFormat>
  <Paragraphs>95</Paragraphs>
  <Slides>25</Slides>
  <Notes>14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Arial</vt:lpstr>
      <vt:lpstr>Calibri</vt:lpstr>
      <vt:lpstr>Century Gothic</vt:lpstr>
      <vt:lpstr>Courier New</vt:lpstr>
      <vt:lpstr>Times New Roman</vt:lpstr>
      <vt:lpstr>Wingdings</vt:lpstr>
      <vt:lpstr>Wingdings 3</vt:lpstr>
      <vt:lpstr>Espiral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Patty Guarnizo</dc:creator>
  <cp:lastModifiedBy>David</cp:lastModifiedBy>
  <cp:revision>148</cp:revision>
  <dcterms:modified xsi:type="dcterms:W3CDTF">2019-10-24T05:21:43Z</dcterms:modified>
</cp:coreProperties>
</file>