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33"/>
  </p:notesMasterIdLst>
  <p:sldIdLst>
    <p:sldId id="272" r:id="rId2"/>
    <p:sldId id="377" r:id="rId3"/>
    <p:sldId id="284" r:id="rId4"/>
    <p:sldId id="416" r:id="rId5"/>
    <p:sldId id="417" r:id="rId6"/>
    <p:sldId id="412" r:id="rId7"/>
    <p:sldId id="418" r:id="rId8"/>
    <p:sldId id="419" r:id="rId9"/>
    <p:sldId id="420" r:id="rId10"/>
    <p:sldId id="421" r:id="rId11"/>
    <p:sldId id="422" r:id="rId12"/>
    <p:sldId id="393" r:id="rId13"/>
    <p:sldId id="436" r:id="rId14"/>
    <p:sldId id="437" r:id="rId15"/>
    <p:sldId id="425" r:id="rId16"/>
    <p:sldId id="426" r:id="rId17"/>
    <p:sldId id="428" r:id="rId18"/>
    <p:sldId id="427" r:id="rId19"/>
    <p:sldId id="397" r:id="rId20"/>
    <p:sldId id="398" r:id="rId21"/>
    <p:sldId id="405" r:id="rId22"/>
    <p:sldId id="429" r:id="rId23"/>
    <p:sldId id="430" r:id="rId24"/>
    <p:sldId id="431" r:id="rId25"/>
    <p:sldId id="432" r:id="rId26"/>
    <p:sldId id="408" r:id="rId27"/>
    <p:sldId id="433" r:id="rId28"/>
    <p:sldId id="400" r:id="rId29"/>
    <p:sldId id="435" r:id="rId30"/>
    <p:sldId id="410" r:id="rId31"/>
    <p:sldId id="411" r:id="rId3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2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300E"/>
    <a:srgbClr val="009B50"/>
    <a:srgbClr val="009F50"/>
    <a:srgbClr val="00A950"/>
    <a:srgbClr val="F42F0E"/>
    <a:srgbClr val="F82F0E"/>
    <a:srgbClr val="F62F0E"/>
    <a:srgbClr val="F33111"/>
    <a:srgbClr val="FF1B01"/>
    <a:srgbClr val="FF0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85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816" y="72"/>
      </p:cViewPr>
      <p:guideLst>
        <p:guide orient="horz" pos="2432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esis\gen%20alex\Matriz_genalex-AMOV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dirty="0"/>
              <a:t>AMOVA</a:t>
            </a:r>
          </a:p>
        </c:rich>
      </c:tx>
      <c:layout>
        <c:manualLayout>
          <c:xMode val="edge"/>
          <c:yMode val="edge"/>
          <c:x val="0.6662889025348983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0.30791549491338477"/>
          <c:y val="0.13074747503279946"/>
          <c:w val="0.31897316277559834"/>
          <c:h val="0.65817621277366312"/>
        </c:manualLayout>
      </c:layout>
      <c:pieChart>
        <c:varyColors val="1"/>
        <c:ser>
          <c:idx val="0"/>
          <c:order val="0"/>
          <c:tx>
            <c:strRef>
              <c:f>PhiPT!$E$37</c:f>
              <c:strCache>
                <c:ptCount val="1"/>
                <c:pt idx="0">
                  <c:v>Est. Var.</c:v>
                </c:pt>
              </c:strCache>
            </c:strRef>
          </c:tx>
          <c:spPr>
            <a:solidFill>
              <a:srgbClr val="009B50"/>
            </a:solidFill>
            <a:ln>
              <a:solidFill>
                <a:srgbClr val="009B50"/>
              </a:solidFill>
            </a:ln>
          </c:spPr>
          <c:dPt>
            <c:idx val="0"/>
            <c:bubble3D val="0"/>
            <c:spPr>
              <a:solidFill>
                <a:srgbClr val="009B50"/>
              </a:solidFill>
              <a:ln>
                <a:solidFill>
                  <a:srgbClr val="009B50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F6300E"/>
              </a:solidFill>
              <a:ln>
                <a:solidFill>
                  <a:srgbClr val="F6300E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aseline="0"/>
                      <a:t>
</a:t>
                    </a:r>
                    <a:fld id="{D668CB53-1EF4-48F9-872B-7B8F555BE062}" type="PERCENTAGE">
                      <a:rPr lang="en-US" baseline="0"/>
                      <a:pPr/>
                      <a:t>[PORCENTAJE]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61D7045E-A95C-42EE-A9D7-33087F975E8D}" type="PERCENTAGE">
                      <a:rPr lang="en-US" baseline="0"/>
                      <a:pPr/>
                      <a:t>[PORCENTAJE]</a:t>
                    </a:fld>
                    <a:endParaRPr lang="es-MX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PhiPT!$A$38:$A$39</c:f>
              <c:strCache>
                <c:ptCount val="2"/>
                <c:pt idx="0">
                  <c:v>Entre las Poblaciones</c:v>
                </c:pt>
                <c:pt idx="1">
                  <c:v>Dentro de las Poblaciones</c:v>
                </c:pt>
              </c:strCache>
            </c:strRef>
          </c:cat>
          <c:val>
            <c:numRef>
              <c:f>PhiPT!$E$38:$E$39</c:f>
              <c:numCache>
                <c:formatCode>0.000</c:formatCode>
                <c:ptCount val="2"/>
                <c:pt idx="0">
                  <c:v>5.3464077377654631</c:v>
                </c:pt>
                <c:pt idx="1">
                  <c:v>7.8254649122807027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1FF4CE-637F-42AA-93C9-166EDB866E30}" type="doc">
      <dgm:prSet loTypeId="urn:microsoft.com/office/officeart/2009/3/layout/StepUpProcess" loCatId="process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es-MX"/>
        </a:p>
      </dgm:t>
    </dgm:pt>
    <dgm:pt modelId="{DC383FC9-2419-4EFC-8BD8-450B866AE3C5}">
      <dgm:prSet phldrT="[Texto]" custT="1"/>
      <dgm:spPr/>
      <dgm:t>
        <a:bodyPr/>
        <a:lstStyle/>
        <a:p>
          <a:r>
            <a:rPr lang="es-MX" sz="1800" dirty="0" smtClean="0"/>
            <a:t>G1 en rojo:</a:t>
          </a:r>
          <a:r>
            <a:rPr lang="es-MX" sz="1800" b="1" dirty="0" smtClean="0"/>
            <a:t>57</a:t>
          </a:r>
          <a:endParaRPr lang="es-MX" sz="1800" b="1" dirty="0"/>
        </a:p>
      </dgm:t>
    </dgm:pt>
    <dgm:pt modelId="{4A285F9D-12CF-4CFB-8350-E84BD843BFA8}" type="parTrans" cxnId="{2E45F21E-66A4-4A4E-A482-4C2058DD5AD9}">
      <dgm:prSet/>
      <dgm:spPr/>
      <dgm:t>
        <a:bodyPr/>
        <a:lstStyle/>
        <a:p>
          <a:endParaRPr lang="es-MX"/>
        </a:p>
      </dgm:t>
    </dgm:pt>
    <dgm:pt modelId="{24A8FC7D-2066-4098-9608-6DCF476E975E}" type="sibTrans" cxnId="{2E45F21E-66A4-4A4E-A482-4C2058DD5AD9}">
      <dgm:prSet/>
      <dgm:spPr/>
      <dgm:t>
        <a:bodyPr/>
        <a:lstStyle/>
        <a:p>
          <a:endParaRPr lang="es-MX"/>
        </a:p>
      </dgm:t>
    </dgm:pt>
    <dgm:pt modelId="{BF682A1E-63AC-4021-87C0-71FD2E8723A8}">
      <dgm:prSet phldrT="[Texto]" custT="1"/>
      <dgm:spPr/>
      <dgm:t>
        <a:bodyPr/>
        <a:lstStyle/>
        <a:p>
          <a:r>
            <a:rPr lang="es-MX" sz="1800" dirty="0" smtClean="0"/>
            <a:t>G2 en verde:</a:t>
          </a:r>
          <a:r>
            <a:rPr lang="es-MX" sz="1800" b="1" dirty="0" smtClean="0"/>
            <a:t>24</a:t>
          </a:r>
          <a:endParaRPr lang="es-MX" sz="1800" b="1" dirty="0"/>
        </a:p>
      </dgm:t>
    </dgm:pt>
    <dgm:pt modelId="{57A0F685-389B-4148-94D6-413992BB09A4}" type="parTrans" cxnId="{38CD65B8-5273-43E1-A074-0B14BAB3493A}">
      <dgm:prSet/>
      <dgm:spPr/>
      <dgm:t>
        <a:bodyPr/>
        <a:lstStyle/>
        <a:p>
          <a:endParaRPr lang="es-MX"/>
        </a:p>
      </dgm:t>
    </dgm:pt>
    <dgm:pt modelId="{A8BDC3A1-B00D-469C-A266-CA015D2ABF7B}" type="sibTrans" cxnId="{38CD65B8-5273-43E1-A074-0B14BAB3493A}">
      <dgm:prSet/>
      <dgm:spPr/>
      <dgm:t>
        <a:bodyPr/>
        <a:lstStyle/>
        <a:p>
          <a:endParaRPr lang="es-MX"/>
        </a:p>
      </dgm:t>
    </dgm:pt>
    <dgm:pt modelId="{56EE9F3D-1076-4AF7-AFAB-B4DA6D5722EA}">
      <dgm:prSet phldrT="[Texto]" custT="1"/>
      <dgm:spPr/>
      <dgm:t>
        <a:bodyPr/>
        <a:lstStyle/>
        <a:p>
          <a:r>
            <a:rPr lang="es-MX" sz="1600" dirty="0" smtClean="0"/>
            <a:t>14 </a:t>
          </a:r>
          <a:r>
            <a:rPr lang="es-MX" sz="1400" dirty="0" smtClean="0"/>
            <a:t>accesiones intermedias</a:t>
          </a:r>
          <a:endParaRPr lang="es-MX" sz="1400" dirty="0"/>
        </a:p>
      </dgm:t>
    </dgm:pt>
    <dgm:pt modelId="{FED9898D-2B73-43A5-A02A-247ED8650061}" type="parTrans" cxnId="{BF8A37CB-3E41-4F32-98A6-5A7F1C32F53E}">
      <dgm:prSet/>
      <dgm:spPr/>
      <dgm:t>
        <a:bodyPr/>
        <a:lstStyle/>
        <a:p>
          <a:endParaRPr lang="es-MX"/>
        </a:p>
      </dgm:t>
    </dgm:pt>
    <dgm:pt modelId="{9CCD4954-68B3-40ED-B84E-AA374B2BF56A}" type="sibTrans" cxnId="{BF8A37CB-3E41-4F32-98A6-5A7F1C32F53E}">
      <dgm:prSet/>
      <dgm:spPr/>
      <dgm:t>
        <a:bodyPr/>
        <a:lstStyle/>
        <a:p>
          <a:endParaRPr lang="es-MX"/>
        </a:p>
      </dgm:t>
    </dgm:pt>
    <dgm:pt modelId="{761EFB91-3773-4CDC-95D5-AEDA33C84A2A}" type="pres">
      <dgm:prSet presAssocID="{141FF4CE-637F-42AA-93C9-166EDB866E3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5F371CFD-970F-44AD-BF51-F9490CCFE7C0}" type="pres">
      <dgm:prSet presAssocID="{DC383FC9-2419-4EFC-8BD8-450B866AE3C5}" presName="composite" presStyleCnt="0"/>
      <dgm:spPr/>
      <dgm:t>
        <a:bodyPr/>
        <a:lstStyle/>
        <a:p>
          <a:endParaRPr lang="es-MX"/>
        </a:p>
      </dgm:t>
    </dgm:pt>
    <dgm:pt modelId="{54E0924A-5ED3-4B45-84A3-A83331BFC785}" type="pres">
      <dgm:prSet presAssocID="{DC383FC9-2419-4EFC-8BD8-450B866AE3C5}" presName="LShape" presStyleLbl="alignNode1" presStyleIdx="0" presStyleCnt="5"/>
      <dgm:spPr/>
      <dgm:t>
        <a:bodyPr/>
        <a:lstStyle/>
        <a:p>
          <a:endParaRPr lang="es-MX"/>
        </a:p>
      </dgm:t>
    </dgm:pt>
    <dgm:pt modelId="{9D736713-B051-45FD-956A-1A9910283EBF}" type="pres">
      <dgm:prSet presAssocID="{DC383FC9-2419-4EFC-8BD8-450B866AE3C5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E6CFE1A-61A5-488B-829B-E3F9DD07A8DB}" type="pres">
      <dgm:prSet presAssocID="{DC383FC9-2419-4EFC-8BD8-450B866AE3C5}" presName="Triangle" presStyleLbl="alignNode1" presStyleIdx="1" presStyleCnt="5"/>
      <dgm:spPr/>
      <dgm:t>
        <a:bodyPr/>
        <a:lstStyle/>
        <a:p>
          <a:endParaRPr lang="es-MX"/>
        </a:p>
      </dgm:t>
    </dgm:pt>
    <dgm:pt modelId="{CFBE4666-D1B8-4BB4-AB1A-61BAD87FF857}" type="pres">
      <dgm:prSet presAssocID="{24A8FC7D-2066-4098-9608-6DCF476E975E}" presName="sibTrans" presStyleCnt="0"/>
      <dgm:spPr/>
      <dgm:t>
        <a:bodyPr/>
        <a:lstStyle/>
        <a:p>
          <a:endParaRPr lang="es-MX"/>
        </a:p>
      </dgm:t>
    </dgm:pt>
    <dgm:pt modelId="{E6833520-B59F-434B-8868-6B1E520BED8D}" type="pres">
      <dgm:prSet presAssocID="{24A8FC7D-2066-4098-9608-6DCF476E975E}" presName="space" presStyleCnt="0"/>
      <dgm:spPr/>
      <dgm:t>
        <a:bodyPr/>
        <a:lstStyle/>
        <a:p>
          <a:endParaRPr lang="es-MX"/>
        </a:p>
      </dgm:t>
    </dgm:pt>
    <dgm:pt modelId="{E5BC85D3-5F09-48DC-B85E-7BC1347E0579}" type="pres">
      <dgm:prSet presAssocID="{BF682A1E-63AC-4021-87C0-71FD2E8723A8}" presName="composite" presStyleCnt="0"/>
      <dgm:spPr/>
      <dgm:t>
        <a:bodyPr/>
        <a:lstStyle/>
        <a:p>
          <a:endParaRPr lang="es-MX"/>
        </a:p>
      </dgm:t>
    </dgm:pt>
    <dgm:pt modelId="{61045093-8791-4489-B467-1AA8A6EC7D4F}" type="pres">
      <dgm:prSet presAssocID="{BF682A1E-63AC-4021-87C0-71FD2E8723A8}" presName="LShape" presStyleLbl="alignNode1" presStyleIdx="2" presStyleCnt="5"/>
      <dgm:spPr/>
      <dgm:t>
        <a:bodyPr/>
        <a:lstStyle/>
        <a:p>
          <a:endParaRPr lang="es-MX"/>
        </a:p>
      </dgm:t>
    </dgm:pt>
    <dgm:pt modelId="{1CAA8159-732B-4931-8B86-9184D2AFB5FF}" type="pres">
      <dgm:prSet presAssocID="{BF682A1E-63AC-4021-87C0-71FD2E8723A8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3D97E4E-F500-4386-8EF2-40DBC9F5CD94}" type="pres">
      <dgm:prSet presAssocID="{BF682A1E-63AC-4021-87C0-71FD2E8723A8}" presName="Triangle" presStyleLbl="alignNode1" presStyleIdx="3" presStyleCnt="5"/>
      <dgm:spPr/>
      <dgm:t>
        <a:bodyPr/>
        <a:lstStyle/>
        <a:p>
          <a:endParaRPr lang="es-MX"/>
        </a:p>
      </dgm:t>
    </dgm:pt>
    <dgm:pt modelId="{E228E0B9-DDFE-4A7A-A399-D35AE55DFC0C}" type="pres">
      <dgm:prSet presAssocID="{A8BDC3A1-B00D-469C-A266-CA015D2ABF7B}" presName="sibTrans" presStyleCnt="0"/>
      <dgm:spPr/>
      <dgm:t>
        <a:bodyPr/>
        <a:lstStyle/>
        <a:p>
          <a:endParaRPr lang="es-MX"/>
        </a:p>
      </dgm:t>
    </dgm:pt>
    <dgm:pt modelId="{AAAAF248-557C-4D58-9CF2-86D1E3D25197}" type="pres">
      <dgm:prSet presAssocID="{A8BDC3A1-B00D-469C-A266-CA015D2ABF7B}" presName="space" presStyleCnt="0"/>
      <dgm:spPr/>
      <dgm:t>
        <a:bodyPr/>
        <a:lstStyle/>
        <a:p>
          <a:endParaRPr lang="es-MX"/>
        </a:p>
      </dgm:t>
    </dgm:pt>
    <dgm:pt modelId="{24979DDE-01DC-45EB-8536-3919E7E19785}" type="pres">
      <dgm:prSet presAssocID="{56EE9F3D-1076-4AF7-AFAB-B4DA6D5722EA}" presName="composite" presStyleCnt="0"/>
      <dgm:spPr/>
      <dgm:t>
        <a:bodyPr/>
        <a:lstStyle/>
        <a:p>
          <a:endParaRPr lang="es-MX"/>
        </a:p>
      </dgm:t>
    </dgm:pt>
    <dgm:pt modelId="{1DCF6DF0-11CD-49D9-8CED-3040FFA375D5}" type="pres">
      <dgm:prSet presAssocID="{56EE9F3D-1076-4AF7-AFAB-B4DA6D5722EA}" presName="LShape" presStyleLbl="alignNode1" presStyleIdx="4" presStyleCnt="5"/>
      <dgm:spPr/>
      <dgm:t>
        <a:bodyPr/>
        <a:lstStyle/>
        <a:p>
          <a:endParaRPr lang="es-MX"/>
        </a:p>
      </dgm:t>
    </dgm:pt>
    <dgm:pt modelId="{9155B3A8-D013-4F37-87B7-E4F7685A57C9}" type="pres">
      <dgm:prSet presAssocID="{56EE9F3D-1076-4AF7-AFAB-B4DA6D5722EA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906D062-F9F3-4125-8B4E-4B6285019DA1}" type="presOf" srcId="{56EE9F3D-1076-4AF7-AFAB-B4DA6D5722EA}" destId="{9155B3A8-D013-4F37-87B7-E4F7685A57C9}" srcOrd="0" destOrd="0" presId="urn:microsoft.com/office/officeart/2009/3/layout/StepUpProcess"/>
    <dgm:cxn modelId="{BF8A37CB-3E41-4F32-98A6-5A7F1C32F53E}" srcId="{141FF4CE-637F-42AA-93C9-166EDB866E30}" destId="{56EE9F3D-1076-4AF7-AFAB-B4DA6D5722EA}" srcOrd="2" destOrd="0" parTransId="{FED9898D-2B73-43A5-A02A-247ED8650061}" sibTransId="{9CCD4954-68B3-40ED-B84E-AA374B2BF56A}"/>
    <dgm:cxn modelId="{7354251A-A7BD-4F9A-9D7C-922F006BF53E}" type="presOf" srcId="{141FF4CE-637F-42AA-93C9-166EDB866E30}" destId="{761EFB91-3773-4CDC-95D5-AEDA33C84A2A}" srcOrd="0" destOrd="0" presId="urn:microsoft.com/office/officeart/2009/3/layout/StepUpProcess"/>
    <dgm:cxn modelId="{38CD65B8-5273-43E1-A074-0B14BAB3493A}" srcId="{141FF4CE-637F-42AA-93C9-166EDB866E30}" destId="{BF682A1E-63AC-4021-87C0-71FD2E8723A8}" srcOrd="1" destOrd="0" parTransId="{57A0F685-389B-4148-94D6-413992BB09A4}" sibTransId="{A8BDC3A1-B00D-469C-A266-CA015D2ABF7B}"/>
    <dgm:cxn modelId="{4A98B97D-1B5B-4476-98B2-3E0C26DCA8BC}" type="presOf" srcId="{DC383FC9-2419-4EFC-8BD8-450B866AE3C5}" destId="{9D736713-B051-45FD-956A-1A9910283EBF}" srcOrd="0" destOrd="0" presId="urn:microsoft.com/office/officeart/2009/3/layout/StepUpProcess"/>
    <dgm:cxn modelId="{2E45F21E-66A4-4A4E-A482-4C2058DD5AD9}" srcId="{141FF4CE-637F-42AA-93C9-166EDB866E30}" destId="{DC383FC9-2419-4EFC-8BD8-450B866AE3C5}" srcOrd="0" destOrd="0" parTransId="{4A285F9D-12CF-4CFB-8350-E84BD843BFA8}" sibTransId="{24A8FC7D-2066-4098-9608-6DCF476E975E}"/>
    <dgm:cxn modelId="{3FD87D51-632B-4026-89DC-F36825128B5D}" type="presOf" srcId="{BF682A1E-63AC-4021-87C0-71FD2E8723A8}" destId="{1CAA8159-732B-4931-8B86-9184D2AFB5FF}" srcOrd="0" destOrd="0" presId="urn:microsoft.com/office/officeart/2009/3/layout/StepUpProcess"/>
    <dgm:cxn modelId="{361263DA-C3E8-4E0D-9F86-B0CD13770235}" type="presParOf" srcId="{761EFB91-3773-4CDC-95D5-AEDA33C84A2A}" destId="{5F371CFD-970F-44AD-BF51-F9490CCFE7C0}" srcOrd="0" destOrd="0" presId="urn:microsoft.com/office/officeart/2009/3/layout/StepUpProcess"/>
    <dgm:cxn modelId="{2478A9B1-0B22-45B7-83B9-35C48B6C1219}" type="presParOf" srcId="{5F371CFD-970F-44AD-BF51-F9490CCFE7C0}" destId="{54E0924A-5ED3-4B45-84A3-A83331BFC785}" srcOrd="0" destOrd="0" presId="urn:microsoft.com/office/officeart/2009/3/layout/StepUpProcess"/>
    <dgm:cxn modelId="{6CFFD54A-73FE-4131-A6FE-EAC8808F0FFC}" type="presParOf" srcId="{5F371CFD-970F-44AD-BF51-F9490CCFE7C0}" destId="{9D736713-B051-45FD-956A-1A9910283EBF}" srcOrd="1" destOrd="0" presId="urn:microsoft.com/office/officeart/2009/3/layout/StepUpProcess"/>
    <dgm:cxn modelId="{A9B84FD6-2BDC-4F00-96EE-7F0086778473}" type="presParOf" srcId="{5F371CFD-970F-44AD-BF51-F9490CCFE7C0}" destId="{DE6CFE1A-61A5-488B-829B-E3F9DD07A8DB}" srcOrd="2" destOrd="0" presId="urn:microsoft.com/office/officeart/2009/3/layout/StepUpProcess"/>
    <dgm:cxn modelId="{67113A41-229B-48A6-87C1-0D2956EB709F}" type="presParOf" srcId="{761EFB91-3773-4CDC-95D5-AEDA33C84A2A}" destId="{CFBE4666-D1B8-4BB4-AB1A-61BAD87FF857}" srcOrd="1" destOrd="0" presId="urn:microsoft.com/office/officeart/2009/3/layout/StepUpProcess"/>
    <dgm:cxn modelId="{41495B20-19D7-4E09-A83E-745543D1B850}" type="presParOf" srcId="{CFBE4666-D1B8-4BB4-AB1A-61BAD87FF857}" destId="{E6833520-B59F-434B-8868-6B1E520BED8D}" srcOrd="0" destOrd="0" presId="urn:microsoft.com/office/officeart/2009/3/layout/StepUpProcess"/>
    <dgm:cxn modelId="{86728F22-27D1-4044-95F1-EECF1F24D625}" type="presParOf" srcId="{761EFB91-3773-4CDC-95D5-AEDA33C84A2A}" destId="{E5BC85D3-5F09-48DC-B85E-7BC1347E0579}" srcOrd="2" destOrd="0" presId="urn:microsoft.com/office/officeart/2009/3/layout/StepUpProcess"/>
    <dgm:cxn modelId="{2181C2B2-9CED-4B1C-AC1D-DB9DC992DEDE}" type="presParOf" srcId="{E5BC85D3-5F09-48DC-B85E-7BC1347E0579}" destId="{61045093-8791-4489-B467-1AA8A6EC7D4F}" srcOrd="0" destOrd="0" presId="urn:microsoft.com/office/officeart/2009/3/layout/StepUpProcess"/>
    <dgm:cxn modelId="{A44D21BB-36BA-4F37-8347-8A9D5FC65F2B}" type="presParOf" srcId="{E5BC85D3-5F09-48DC-B85E-7BC1347E0579}" destId="{1CAA8159-732B-4931-8B86-9184D2AFB5FF}" srcOrd="1" destOrd="0" presId="urn:microsoft.com/office/officeart/2009/3/layout/StepUpProcess"/>
    <dgm:cxn modelId="{C126ADFB-E25A-43CE-92FB-2723EFE0D8B1}" type="presParOf" srcId="{E5BC85D3-5F09-48DC-B85E-7BC1347E0579}" destId="{53D97E4E-F500-4386-8EF2-40DBC9F5CD94}" srcOrd="2" destOrd="0" presId="urn:microsoft.com/office/officeart/2009/3/layout/StepUpProcess"/>
    <dgm:cxn modelId="{75B4828E-1B3B-4385-A11C-26213F049CE8}" type="presParOf" srcId="{761EFB91-3773-4CDC-95D5-AEDA33C84A2A}" destId="{E228E0B9-DDFE-4A7A-A399-D35AE55DFC0C}" srcOrd="3" destOrd="0" presId="urn:microsoft.com/office/officeart/2009/3/layout/StepUpProcess"/>
    <dgm:cxn modelId="{1B3AD108-2EE8-4C05-A43E-DE3B520BD476}" type="presParOf" srcId="{E228E0B9-DDFE-4A7A-A399-D35AE55DFC0C}" destId="{AAAAF248-557C-4D58-9CF2-86D1E3D25197}" srcOrd="0" destOrd="0" presId="urn:microsoft.com/office/officeart/2009/3/layout/StepUpProcess"/>
    <dgm:cxn modelId="{F52A0335-B6BC-4EDF-94F8-6544192DF38B}" type="presParOf" srcId="{761EFB91-3773-4CDC-95D5-AEDA33C84A2A}" destId="{24979DDE-01DC-45EB-8536-3919E7E19785}" srcOrd="4" destOrd="0" presId="urn:microsoft.com/office/officeart/2009/3/layout/StepUpProcess"/>
    <dgm:cxn modelId="{6099DE8B-8A9A-4527-AF4B-633A067EB11E}" type="presParOf" srcId="{24979DDE-01DC-45EB-8536-3919E7E19785}" destId="{1DCF6DF0-11CD-49D9-8CED-3040FFA375D5}" srcOrd="0" destOrd="0" presId="urn:microsoft.com/office/officeart/2009/3/layout/StepUpProcess"/>
    <dgm:cxn modelId="{03FB1221-58C2-4F4B-BD09-F4BB5F0D63EA}" type="presParOf" srcId="{24979DDE-01DC-45EB-8536-3919E7E19785}" destId="{9155B3A8-D013-4F37-87B7-E4F7685A57C9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A47159-3026-4A1C-AF99-CDE35B4DB90D}" type="doc">
      <dgm:prSet loTypeId="urn:microsoft.com/office/officeart/2008/layout/IncreasingCircleProcess" loCatId="list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s-MX"/>
        </a:p>
      </dgm:t>
    </dgm:pt>
    <dgm:pt modelId="{F92F3D06-6C23-4A24-B0D2-67B3AD16541F}">
      <dgm:prSet phldrT="[Texto]" custT="1"/>
      <dgm:spPr/>
      <dgm:t>
        <a:bodyPr/>
        <a:lstStyle/>
        <a:p>
          <a:r>
            <a:rPr lang="es-MX" sz="1800" dirty="0" smtClean="0"/>
            <a:t>Pruebas de PCR</a:t>
          </a:r>
          <a:endParaRPr lang="es-MX" sz="1800" dirty="0"/>
        </a:p>
      </dgm:t>
    </dgm:pt>
    <dgm:pt modelId="{8D5F1166-798F-41CA-9644-1ECCFCD68FA5}" type="parTrans" cxnId="{1962727F-943B-4482-BE85-4400A15FF0A2}">
      <dgm:prSet/>
      <dgm:spPr/>
      <dgm:t>
        <a:bodyPr/>
        <a:lstStyle/>
        <a:p>
          <a:endParaRPr lang="es-MX"/>
        </a:p>
      </dgm:t>
    </dgm:pt>
    <dgm:pt modelId="{F9F6DE23-E4BD-4C1E-B8C1-D8B9903857CD}" type="sibTrans" cxnId="{1962727F-943B-4482-BE85-4400A15FF0A2}">
      <dgm:prSet/>
      <dgm:spPr/>
      <dgm:t>
        <a:bodyPr/>
        <a:lstStyle/>
        <a:p>
          <a:endParaRPr lang="es-MX"/>
        </a:p>
      </dgm:t>
    </dgm:pt>
    <dgm:pt modelId="{73FE701C-AE1F-4B94-9ABD-57DF5366D689}">
      <dgm:prSet phldrT="[Texto]" custT="1"/>
      <dgm:spPr/>
      <dgm:t>
        <a:bodyPr/>
        <a:lstStyle/>
        <a:p>
          <a:r>
            <a:rPr lang="es-MX" sz="1800" dirty="0" smtClean="0"/>
            <a:t>Alineamiento de secuencias</a:t>
          </a:r>
          <a:endParaRPr lang="es-MX" sz="1800" dirty="0"/>
        </a:p>
      </dgm:t>
    </dgm:pt>
    <dgm:pt modelId="{1954AEB7-C6A6-4C36-BC3A-4BCD930FDA04}" type="parTrans" cxnId="{8F480409-B0FC-4571-BEA0-43217DE4A208}">
      <dgm:prSet/>
      <dgm:spPr/>
      <dgm:t>
        <a:bodyPr/>
        <a:lstStyle/>
        <a:p>
          <a:endParaRPr lang="es-MX"/>
        </a:p>
      </dgm:t>
    </dgm:pt>
    <dgm:pt modelId="{05E6F831-58AC-4DEF-A9E7-A91932DC7687}" type="sibTrans" cxnId="{8F480409-B0FC-4571-BEA0-43217DE4A208}">
      <dgm:prSet/>
      <dgm:spPr/>
      <dgm:t>
        <a:bodyPr/>
        <a:lstStyle/>
        <a:p>
          <a:endParaRPr lang="es-MX"/>
        </a:p>
      </dgm:t>
    </dgm:pt>
    <dgm:pt modelId="{E9FDD1EC-BC06-4085-9F3F-FF9264F9CC54}">
      <dgm:prSet phldrT="[Texto]" custT="1"/>
      <dgm:spPr/>
      <dgm:t>
        <a:bodyPr/>
        <a:lstStyle/>
        <a:p>
          <a:r>
            <a:rPr lang="es-MX" sz="1800" dirty="0" smtClean="0"/>
            <a:t>Evidencian la presencia de soya transgénica</a:t>
          </a:r>
          <a:endParaRPr lang="es-MX" sz="1800" dirty="0"/>
        </a:p>
      </dgm:t>
    </dgm:pt>
    <dgm:pt modelId="{122FCB0F-A88E-4138-8500-A92D2926B2CF}" type="parTrans" cxnId="{EA92FB77-2648-45E8-ACA7-745F97CBC753}">
      <dgm:prSet/>
      <dgm:spPr/>
      <dgm:t>
        <a:bodyPr/>
        <a:lstStyle/>
        <a:p>
          <a:endParaRPr lang="es-MX"/>
        </a:p>
      </dgm:t>
    </dgm:pt>
    <dgm:pt modelId="{357314B7-0947-4076-B739-23FA8A411428}" type="sibTrans" cxnId="{EA92FB77-2648-45E8-ACA7-745F97CBC753}">
      <dgm:prSet/>
      <dgm:spPr/>
      <dgm:t>
        <a:bodyPr/>
        <a:lstStyle/>
        <a:p>
          <a:endParaRPr lang="es-MX"/>
        </a:p>
      </dgm:t>
    </dgm:pt>
    <dgm:pt modelId="{93F9BB9D-8A6E-4A73-8438-6C4FD643E771}" type="pres">
      <dgm:prSet presAssocID="{EEA47159-3026-4A1C-AF99-CDE35B4DB90D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CD7D893F-5C1E-4E71-9726-CE4B2F0D532F}" type="pres">
      <dgm:prSet presAssocID="{F92F3D06-6C23-4A24-B0D2-67B3AD16541F}" presName="composite" presStyleCnt="0"/>
      <dgm:spPr/>
      <dgm:t>
        <a:bodyPr/>
        <a:lstStyle/>
        <a:p>
          <a:endParaRPr lang="es-MX"/>
        </a:p>
      </dgm:t>
    </dgm:pt>
    <dgm:pt modelId="{545BB36C-741D-4D66-B12C-BB4A667584DB}" type="pres">
      <dgm:prSet presAssocID="{F92F3D06-6C23-4A24-B0D2-67B3AD16541F}" presName="BackAccent" presStyleLbl="bgShp" presStyleIdx="0" presStyleCnt="3"/>
      <dgm:spPr>
        <a:noFill/>
        <a:ln>
          <a:solidFill>
            <a:schemeClr val="tx1"/>
          </a:solidFill>
        </a:ln>
      </dgm:spPr>
      <dgm:t>
        <a:bodyPr/>
        <a:lstStyle/>
        <a:p>
          <a:endParaRPr lang="es-MX"/>
        </a:p>
      </dgm:t>
    </dgm:pt>
    <dgm:pt modelId="{85CB36F6-2511-49D5-B524-5906D5DD7595}" type="pres">
      <dgm:prSet presAssocID="{F92F3D06-6C23-4A24-B0D2-67B3AD16541F}" presName="Accent" presStyleLbl="alignNode1" presStyleIdx="0" presStyleCnt="3"/>
      <dgm:spPr>
        <a:noFill/>
      </dgm:spPr>
      <dgm:t>
        <a:bodyPr/>
        <a:lstStyle/>
        <a:p>
          <a:endParaRPr lang="es-MX"/>
        </a:p>
      </dgm:t>
    </dgm:pt>
    <dgm:pt modelId="{7410FF0B-9DF3-4078-B24D-03DBE5231041}" type="pres">
      <dgm:prSet presAssocID="{F92F3D06-6C23-4A24-B0D2-67B3AD16541F}" presName="Child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89F7656-B251-4432-8B63-C6AF27398707}" type="pres">
      <dgm:prSet presAssocID="{F92F3D06-6C23-4A24-B0D2-67B3AD16541F}" presName="Parent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3638BE2-537E-4846-94C6-E6A79559802D}" type="pres">
      <dgm:prSet presAssocID="{F9F6DE23-E4BD-4C1E-B8C1-D8B9903857CD}" presName="sibTrans" presStyleCnt="0"/>
      <dgm:spPr/>
      <dgm:t>
        <a:bodyPr/>
        <a:lstStyle/>
        <a:p>
          <a:endParaRPr lang="es-MX"/>
        </a:p>
      </dgm:t>
    </dgm:pt>
    <dgm:pt modelId="{01431915-0F2B-4456-9763-72B6438472A0}" type="pres">
      <dgm:prSet presAssocID="{73FE701C-AE1F-4B94-9ABD-57DF5366D689}" presName="composite" presStyleCnt="0"/>
      <dgm:spPr/>
      <dgm:t>
        <a:bodyPr/>
        <a:lstStyle/>
        <a:p>
          <a:endParaRPr lang="es-MX"/>
        </a:p>
      </dgm:t>
    </dgm:pt>
    <dgm:pt modelId="{6FB58BE6-4E11-4D35-965B-9FE32E97F60E}" type="pres">
      <dgm:prSet presAssocID="{73FE701C-AE1F-4B94-9ABD-57DF5366D689}" presName="BackAccent" presStyleLbl="bgShp" presStyleIdx="1" presStyleCnt="3"/>
      <dgm:spPr>
        <a:noFill/>
        <a:ln>
          <a:solidFill>
            <a:schemeClr val="tx1"/>
          </a:solidFill>
        </a:ln>
      </dgm:spPr>
      <dgm:t>
        <a:bodyPr/>
        <a:lstStyle/>
        <a:p>
          <a:endParaRPr lang="es-MX"/>
        </a:p>
      </dgm:t>
    </dgm:pt>
    <dgm:pt modelId="{4B143AF3-86F4-48C3-9C7B-447D48EEE320}" type="pres">
      <dgm:prSet presAssocID="{73FE701C-AE1F-4B94-9ABD-57DF5366D689}" presName="Accent" presStyleLbl="alignNode1" presStyleIdx="1" presStyleCnt="3"/>
      <dgm:spPr>
        <a:noFill/>
      </dgm:spPr>
      <dgm:t>
        <a:bodyPr/>
        <a:lstStyle/>
        <a:p>
          <a:endParaRPr lang="es-MX"/>
        </a:p>
      </dgm:t>
    </dgm:pt>
    <dgm:pt modelId="{028FEDBD-BF60-4D27-9335-2ABB28A880B8}" type="pres">
      <dgm:prSet presAssocID="{73FE701C-AE1F-4B94-9ABD-57DF5366D689}" presName="Child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683F76D-336A-4C04-ADCB-2E88420770E6}" type="pres">
      <dgm:prSet presAssocID="{73FE701C-AE1F-4B94-9ABD-57DF5366D689}" presName="Parent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5670382-5BB2-4EF4-87AD-2A1E8B352AD3}" type="pres">
      <dgm:prSet presAssocID="{05E6F831-58AC-4DEF-A9E7-A91932DC7687}" presName="sibTrans" presStyleCnt="0"/>
      <dgm:spPr/>
      <dgm:t>
        <a:bodyPr/>
        <a:lstStyle/>
        <a:p>
          <a:endParaRPr lang="es-MX"/>
        </a:p>
      </dgm:t>
    </dgm:pt>
    <dgm:pt modelId="{072CBE3C-8BF3-4478-8415-67ED898C9F1F}" type="pres">
      <dgm:prSet presAssocID="{E9FDD1EC-BC06-4085-9F3F-FF9264F9CC54}" presName="composite" presStyleCnt="0"/>
      <dgm:spPr/>
      <dgm:t>
        <a:bodyPr/>
        <a:lstStyle/>
        <a:p>
          <a:endParaRPr lang="es-MX"/>
        </a:p>
      </dgm:t>
    </dgm:pt>
    <dgm:pt modelId="{69DABF5F-0C78-478B-8CBA-B88608D4DFA7}" type="pres">
      <dgm:prSet presAssocID="{E9FDD1EC-BC06-4085-9F3F-FF9264F9CC54}" presName="BackAccent" presStyleLbl="bgShp" presStyleIdx="2" presStyleCnt="3"/>
      <dgm:spPr>
        <a:noFill/>
      </dgm:spPr>
      <dgm:t>
        <a:bodyPr/>
        <a:lstStyle/>
        <a:p>
          <a:endParaRPr lang="es-MX"/>
        </a:p>
      </dgm:t>
    </dgm:pt>
    <dgm:pt modelId="{339183E2-0A57-4D54-9C83-E3CE69CD20E1}" type="pres">
      <dgm:prSet presAssocID="{E9FDD1EC-BC06-4085-9F3F-FF9264F9CC54}" presName="Accent" presStyleLbl="alignNode1" presStyleIdx="2" presStyleCnt="3"/>
      <dgm:spPr>
        <a:noFill/>
        <a:ln>
          <a:solidFill>
            <a:schemeClr val="tx1"/>
          </a:solidFill>
        </a:ln>
      </dgm:spPr>
      <dgm:t>
        <a:bodyPr/>
        <a:lstStyle/>
        <a:p>
          <a:endParaRPr lang="es-MX"/>
        </a:p>
      </dgm:t>
    </dgm:pt>
    <dgm:pt modelId="{8277E2D5-4C4A-4F62-A4EB-D2A90956FD0D}" type="pres">
      <dgm:prSet presAssocID="{E9FDD1EC-BC06-4085-9F3F-FF9264F9CC54}" presName="Child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031C007-53A5-4808-BD10-70AD3A7D78D2}" type="pres">
      <dgm:prSet presAssocID="{E9FDD1EC-BC06-4085-9F3F-FF9264F9CC54}" presName="Parent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1962727F-943B-4482-BE85-4400A15FF0A2}" srcId="{EEA47159-3026-4A1C-AF99-CDE35B4DB90D}" destId="{F92F3D06-6C23-4A24-B0D2-67B3AD16541F}" srcOrd="0" destOrd="0" parTransId="{8D5F1166-798F-41CA-9644-1ECCFCD68FA5}" sibTransId="{F9F6DE23-E4BD-4C1E-B8C1-D8B9903857CD}"/>
    <dgm:cxn modelId="{6F9EA097-A07F-4E59-942A-51EC84C283B6}" type="presOf" srcId="{EEA47159-3026-4A1C-AF99-CDE35B4DB90D}" destId="{93F9BB9D-8A6E-4A73-8438-6C4FD643E771}" srcOrd="0" destOrd="0" presId="urn:microsoft.com/office/officeart/2008/layout/IncreasingCircleProcess"/>
    <dgm:cxn modelId="{8F480409-B0FC-4571-BEA0-43217DE4A208}" srcId="{EEA47159-3026-4A1C-AF99-CDE35B4DB90D}" destId="{73FE701C-AE1F-4B94-9ABD-57DF5366D689}" srcOrd="1" destOrd="0" parTransId="{1954AEB7-C6A6-4C36-BC3A-4BCD930FDA04}" sibTransId="{05E6F831-58AC-4DEF-A9E7-A91932DC7687}"/>
    <dgm:cxn modelId="{EA92FB77-2648-45E8-ACA7-745F97CBC753}" srcId="{EEA47159-3026-4A1C-AF99-CDE35B4DB90D}" destId="{E9FDD1EC-BC06-4085-9F3F-FF9264F9CC54}" srcOrd="2" destOrd="0" parTransId="{122FCB0F-A88E-4138-8500-A92D2926B2CF}" sibTransId="{357314B7-0947-4076-B739-23FA8A411428}"/>
    <dgm:cxn modelId="{4207EC4E-6BE4-4F06-8673-E4C8E1413CB0}" type="presOf" srcId="{E9FDD1EC-BC06-4085-9F3F-FF9264F9CC54}" destId="{2031C007-53A5-4808-BD10-70AD3A7D78D2}" srcOrd="0" destOrd="0" presId="urn:microsoft.com/office/officeart/2008/layout/IncreasingCircleProcess"/>
    <dgm:cxn modelId="{F29B8C15-3B1A-48CE-879D-80B6D8F96D5A}" type="presOf" srcId="{73FE701C-AE1F-4B94-9ABD-57DF5366D689}" destId="{2683F76D-336A-4C04-ADCB-2E88420770E6}" srcOrd="0" destOrd="0" presId="urn:microsoft.com/office/officeart/2008/layout/IncreasingCircleProcess"/>
    <dgm:cxn modelId="{1F41232E-CEB6-4768-AAB4-A6EC1193B30A}" type="presOf" srcId="{F92F3D06-6C23-4A24-B0D2-67B3AD16541F}" destId="{B89F7656-B251-4432-8B63-C6AF27398707}" srcOrd="0" destOrd="0" presId="urn:microsoft.com/office/officeart/2008/layout/IncreasingCircleProcess"/>
    <dgm:cxn modelId="{D810B410-85A3-44D1-90FC-849809D204CE}" type="presParOf" srcId="{93F9BB9D-8A6E-4A73-8438-6C4FD643E771}" destId="{CD7D893F-5C1E-4E71-9726-CE4B2F0D532F}" srcOrd="0" destOrd="0" presId="urn:microsoft.com/office/officeart/2008/layout/IncreasingCircleProcess"/>
    <dgm:cxn modelId="{34FC6102-F4EE-4136-AD10-BE31FF7C2A65}" type="presParOf" srcId="{CD7D893F-5C1E-4E71-9726-CE4B2F0D532F}" destId="{545BB36C-741D-4D66-B12C-BB4A667584DB}" srcOrd="0" destOrd="0" presId="urn:microsoft.com/office/officeart/2008/layout/IncreasingCircleProcess"/>
    <dgm:cxn modelId="{FFFD527F-643A-4332-A1E0-77F5877F1D93}" type="presParOf" srcId="{CD7D893F-5C1E-4E71-9726-CE4B2F0D532F}" destId="{85CB36F6-2511-49D5-B524-5906D5DD7595}" srcOrd="1" destOrd="0" presId="urn:microsoft.com/office/officeart/2008/layout/IncreasingCircleProcess"/>
    <dgm:cxn modelId="{6C659E72-BFB4-4018-B685-6547B48EC45F}" type="presParOf" srcId="{CD7D893F-5C1E-4E71-9726-CE4B2F0D532F}" destId="{7410FF0B-9DF3-4078-B24D-03DBE5231041}" srcOrd="2" destOrd="0" presId="urn:microsoft.com/office/officeart/2008/layout/IncreasingCircleProcess"/>
    <dgm:cxn modelId="{D12989A3-558F-4726-A3B9-BA6F197F219A}" type="presParOf" srcId="{CD7D893F-5C1E-4E71-9726-CE4B2F0D532F}" destId="{B89F7656-B251-4432-8B63-C6AF27398707}" srcOrd="3" destOrd="0" presId="urn:microsoft.com/office/officeart/2008/layout/IncreasingCircleProcess"/>
    <dgm:cxn modelId="{2C795AB4-2D59-4DC3-AFEB-444D019A8EF9}" type="presParOf" srcId="{93F9BB9D-8A6E-4A73-8438-6C4FD643E771}" destId="{E3638BE2-537E-4846-94C6-E6A79559802D}" srcOrd="1" destOrd="0" presId="urn:microsoft.com/office/officeart/2008/layout/IncreasingCircleProcess"/>
    <dgm:cxn modelId="{95576F95-4044-41D8-9923-508431185CAA}" type="presParOf" srcId="{93F9BB9D-8A6E-4A73-8438-6C4FD643E771}" destId="{01431915-0F2B-4456-9763-72B6438472A0}" srcOrd="2" destOrd="0" presId="urn:microsoft.com/office/officeart/2008/layout/IncreasingCircleProcess"/>
    <dgm:cxn modelId="{FAD5860C-13A8-4D63-833C-EFB8941E235A}" type="presParOf" srcId="{01431915-0F2B-4456-9763-72B6438472A0}" destId="{6FB58BE6-4E11-4D35-965B-9FE32E97F60E}" srcOrd="0" destOrd="0" presId="urn:microsoft.com/office/officeart/2008/layout/IncreasingCircleProcess"/>
    <dgm:cxn modelId="{FBDBC55C-FBA6-430A-8C0A-402D594142AB}" type="presParOf" srcId="{01431915-0F2B-4456-9763-72B6438472A0}" destId="{4B143AF3-86F4-48C3-9C7B-447D48EEE320}" srcOrd="1" destOrd="0" presId="urn:microsoft.com/office/officeart/2008/layout/IncreasingCircleProcess"/>
    <dgm:cxn modelId="{6B6CD157-92CE-4615-9201-1876CFA123DF}" type="presParOf" srcId="{01431915-0F2B-4456-9763-72B6438472A0}" destId="{028FEDBD-BF60-4D27-9335-2ABB28A880B8}" srcOrd="2" destOrd="0" presId="urn:microsoft.com/office/officeart/2008/layout/IncreasingCircleProcess"/>
    <dgm:cxn modelId="{674019CC-FCC0-4108-A318-527569FE0553}" type="presParOf" srcId="{01431915-0F2B-4456-9763-72B6438472A0}" destId="{2683F76D-336A-4C04-ADCB-2E88420770E6}" srcOrd="3" destOrd="0" presId="urn:microsoft.com/office/officeart/2008/layout/IncreasingCircleProcess"/>
    <dgm:cxn modelId="{9935B0D0-09CA-406D-95A4-142A94B2394A}" type="presParOf" srcId="{93F9BB9D-8A6E-4A73-8438-6C4FD643E771}" destId="{05670382-5BB2-4EF4-87AD-2A1E8B352AD3}" srcOrd="3" destOrd="0" presId="urn:microsoft.com/office/officeart/2008/layout/IncreasingCircleProcess"/>
    <dgm:cxn modelId="{9F130583-6537-46AC-ADE4-84FF65DB4913}" type="presParOf" srcId="{93F9BB9D-8A6E-4A73-8438-6C4FD643E771}" destId="{072CBE3C-8BF3-4478-8415-67ED898C9F1F}" srcOrd="4" destOrd="0" presId="urn:microsoft.com/office/officeart/2008/layout/IncreasingCircleProcess"/>
    <dgm:cxn modelId="{4228E294-6323-47DD-86CA-7F4012424BB1}" type="presParOf" srcId="{072CBE3C-8BF3-4478-8415-67ED898C9F1F}" destId="{69DABF5F-0C78-478B-8CBA-B88608D4DFA7}" srcOrd="0" destOrd="0" presId="urn:microsoft.com/office/officeart/2008/layout/IncreasingCircleProcess"/>
    <dgm:cxn modelId="{77C5B37A-BFED-4BA5-B62A-4BF2413565B7}" type="presParOf" srcId="{072CBE3C-8BF3-4478-8415-67ED898C9F1F}" destId="{339183E2-0A57-4D54-9C83-E3CE69CD20E1}" srcOrd="1" destOrd="0" presId="urn:microsoft.com/office/officeart/2008/layout/IncreasingCircleProcess"/>
    <dgm:cxn modelId="{B8081C50-9D05-4A7B-9B95-6732793684C4}" type="presParOf" srcId="{072CBE3C-8BF3-4478-8415-67ED898C9F1F}" destId="{8277E2D5-4C4A-4F62-A4EB-D2A90956FD0D}" srcOrd="2" destOrd="0" presId="urn:microsoft.com/office/officeart/2008/layout/IncreasingCircleProcess"/>
    <dgm:cxn modelId="{CED610DA-3460-4852-8FAC-B3BD9F6DD6EF}" type="presParOf" srcId="{072CBE3C-8BF3-4478-8415-67ED898C9F1F}" destId="{2031C007-53A5-4808-BD10-70AD3A7D78D2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E0924A-5ED3-4B45-84A3-A83331BFC785}">
      <dsp:nvSpPr>
        <dsp:cNvPr id="0" name=""/>
        <dsp:cNvSpPr/>
      </dsp:nvSpPr>
      <dsp:spPr>
        <a:xfrm rot="5400000">
          <a:off x="3354784" y="411474"/>
          <a:ext cx="710016" cy="1181451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D736713-B051-45FD-956A-1A9910283EBF}">
      <dsp:nvSpPr>
        <dsp:cNvPr id="0" name=""/>
        <dsp:cNvSpPr/>
      </dsp:nvSpPr>
      <dsp:spPr>
        <a:xfrm>
          <a:off x="3236265" y="764474"/>
          <a:ext cx="1066621" cy="934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G1 en rojo:</a:t>
          </a:r>
          <a:r>
            <a:rPr lang="es-MX" sz="1800" b="1" kern="1200" dirty="0" smtClean="0"/>
            <a:t>57</a:t>
          </a:r>
          <a:endParaRPr lang="es-MX" sz="1800" b="1" kern="1200" dirty="0"/>
        </a:p>
      </dsp:txBody>
      <dsp:txXfrm>
        <a:off x="3236265" y="764474"/>
        <a:ext cx="1066621" cy="934955"/>
      </dsp:txXfrm>
    </dsp:sp>
    <dsp:sp modelId="{DE6CFE1A-61A5-488B-829B-E3F9DD07A8DB}">
      <dsp:nvSpPr>
        <dsp:cNvPr id="0" name=""/>
        <dsp:cNvSpPr/>
      </dsp:nvSpPr>
      <dsp:spPr>
        <a:xfrm>
          <a:off x="4101637" y="324495"/>
          <a:ext cx="201249" cy="201249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1045093-8791-4489-B467-1AA8A6EC7D4F}">
      <dsp:nvSpPr>
        <dsp:cNvPr id="0" name=""/>
        <dsp:cNvSpPr/>
      </dsp:nvSpPr>
      <dsp:spPr>
        <a:xfrm rot="5400000">
          <a:off x="4660537" y="88365"/>
          <a:ext cx="710016" cy="1181451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CAA8159-732B-4931-8B86-9184D2AFB5FF}">
      <dsp:nvSpPr>
        <dsp:cNvPr id="0" name=""/>
        <dsp:cNvSpPr/>
      </dsp:nvSpPr>
      <dsp:spPr>
        <a:xfrm>
          <a:off x="4542017" y="441364"/>
          <a:ext cx="1066621" cy="934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G2 en verde:</a:t>
          </a:r>
          <a:r>
            <a:rPr lang="es-MX" sz="1800" b="1" kern="1200" dirty="0" smtClean="0"/>
            <a:t>24</a:t>
          </a:r>
          <a:endParaRPr lang="es-MX" sz="1800" b="1" kern="1200" dirty="0"/>
        </a:p>
      </dsp:txBody>
      <dsp:txXfrm>
        <a:off x="4542017" y="441364"/>
        <a:ext cx="1066621" cy="934955"/>
      </dsp:txXfrm>
    </dsp:sp>
    <dsp:sp modelId="{53D97E4E-F500-4386-8EF2-40DBC9F5CD94}">
      <dsp:nvSpPr>
        <dsp:cNvPr id="0" name=""/>
        <dsp:cNvSpPr/>
      </dsp:nvSpPr>
      <dsp:spPr>
        <a:xfrm>
          <a:off x="5407389" y="1385"/>
          <a:ext cx="201249" cy="201249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DCF6DF0-11CD-49D9-8CED-3040FFA375D5}">
      <dsp:nvSpPr>
        <dsp:cNvPr id="0" name=""/>
        <dsp:cNvSpPr/>
      </dsp:nvSpPr>
      <dsp:spPr>
        <a:xfrm rot="5400000">
          <a:off x="5966290" y="-234744"/>
          <a:ext cx="710016" cy="1181451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155B3A8-D013-4F37-87B7-E4F7685A57C9}">
      <dsp:nvSpPr>
        <dsp:cNvPr id="0" name=""/>
        <dsp:cNvSpPr/>
      </dsp:nvSpPr>
      <dsp:spPr>
        <a:xfrm>
          <a:off x="5847770" y="118254"/>
          <a:ext cx="1066621" cy="934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14 </a:t>
          </a:r>
          <a:r>
            <a:rPr lang="es-MX" sz="1400" kern="1200" dirty="0" smtClean="0"/>
            <a:t>accesiones intermedias</a:t>
          </a:r>
          <a:endParaRPr lang="es-MX" sz="1400" kern="1200" dirty="0"/>
        </a:p>
      </dsp:txBody>
      <dsp:txXfrm>
        <a:off x="5847770" y="118254"/>
        <a:ext cx="1066621" cy="9349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5BB36C-741D-4D66-B12C-BB4A667584DB}">
      <dsp:nvSpPr>
        <dsp:cNvPr id="0" name=""/>
        <dsp:cNvSpPr/>
      </dsp:nvSpPr>
      <dsp:spPr>
        <a:xfrm>
          <a:off x="1258137" y="0"/>
          <a:ext cx="511610" cy="511610"/>
        </a:xfrm>
        <a:prstGeom prst="ellipse">
          <a:avLst/>
        </a:prstGeom>
        <a:noFill/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5CB36F6-2511-49D5-B524-5906D5DD7595}">
      <dsp:nvSpPr>
        <dsp:cNvPr id="0" name=""/>
        <dsp:cNvSpPr/>
      </dsp:nvSpPr>
      <dsp:spPr>
        <a:xfrm>
          <a:off x="1309298" y="51161"/>
          <a:ext cx="409288" cy="409288"/>
        </a:xfrm>
        <a:prstGeom prst="chord">
          <a:avLst>
            <a:gd name="adj1" fmla="val 1168272"/>
            <a:gd name="adj2" fmla="val 9631728"/>
          </a:avLst>
        </a:prstGeom>
        <a:noFill/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9F7656-B251-4432-8B63-C6AF27398707}">
      <dsp:nvSpPr>
        <dsp:cNvPr id="0" name=""/>
        <dsp:cNvSpPr/>
      </dsp:nvSpPr>
      <dsp:spPr>
        <a:xfrm>
          <a:off x="1876333" y="0"/>
          <a:ext cx="1513513" cy="511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Pruebas de PCR</a:t>
          </a:r>
          <a:endParaRPr lang="es-MX" sz="1800" kern="1200" dirty="0"/>
        </a:p>
      </dsp:txBody>
      <dsp:txXfrm>
        <a:off x="1876333" y="0"/>
        <a:ext cx="1513513" cy="511610"/>
      </dsp:txXfrm>
    </dsp:sp>
    <dsp:sp modelId="{6FB58BE6-4E11-4D35-965B-9FE32E97F60E}">
      <dsp:nvSpPr>
        <dsp:cNvPr id="0" name=""/>
        <dsp:cNvSpPr/>
      </dsp:nvSpPr>
      <dsp:spPr>
        <a:xfrm>
          <a:off x="3496433" y="0"/>
          <a:ext cx="511610" cy="511610"/>
        </a:xfrm>
        <a:prstGeom prst="ellipse">
          <a:avLst/>
        </a:prstGeom>
        <a:noFill/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B143AF3-86F4-48C3-9C7B-447D48EEE320}">
      <dsp:nvSpPr>
        <dsp:cNvPr id="0" name=""/>
        <dsp:cNvSpPr/>
      </dsp:nvSpPr>
      <dsp:spPr>
        <a:xfrm>
          <a:off x="3547594" y="51161"/>
          <a:ext cx="409288" cy="409288"/>
        </a:xfrm>
        <a:prstGeom prst="chord">
          <a:avLst>
            <a:gd name="adj1" fmla="val 20431728"/>
            <a:gd name="adj2" fmla="val 11968272"/>
          </a:avLst>
        </a:prstGeom>
        <a:noFill/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83F76D-336A-4C04-ADCB-2E88420770E6}">
      <dsp:nvSpPr>
        <dsp:cNvPr id="0" name=""/>
        <dsp:cNvSpPr/>
      </dsp:nvSpPr>
      <dsp:spPr>
        <a:xfrm>
          <a:off x="4114628" y="0"/>
          <a:ext cx="1513513" cy="511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Alineamiento de secuencias</a:t>
          </a:r>
          <a:endParaRPr lang="es-MX" sz="1800" kern="1200" dirty="0"/>
        </a:p>
      </dsp:txBody>
      <dsp:txXfrm>
        <a:off x="4114628" y="0"/>
        <a:ext cx="1513513" cy="511610"/>
      </dsp:txXfrm>
    </dsp:sp>
    <dsp:sp modelId="{69DABF5F-0C78-478B-8CBA-B88608D4DFA7}">
      <dsp:nvSpPr>
        <dsp:cNvPr id="0" name=""/>
        <dsp:cNvSpPr/>
      </dsp:nvSpPr>
      <dsp:spPr>
        <a:xfrm>
          <a:off x="5734728" y="0"/>
          <a:ext cx="511610" cy="511610"/>
        </a:xfrm>
        <a:prstGeom prst="ellipse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39183E2-0A57-4D54-9C83-E3CE69CD20E1}">
      <dsp:nvSpPr>
        <dsp:cNvPr id="0" name=""/>
        <dsp:cNvSpPr/>
      </dsp:nvSpPr>
      <dsp:spPr>
        <a:xfrm>
          <a:off x="5785889" y="51161"/>
          <a:ext cx="409288" cy="409288"/>
        </a:xfrm>
        <a:prstGeom prst="chord">
          <a:avLst>
            <a:gd name="adj1" fmla="val 16200000"/>
            <a:gd name="adj2" fmla="val 16200000"/>
          </a:avLst>
        </a:prstGeom>
        <a:noFill/>
        <a:ln w="9525" cap="flat" cmpd="sng" algn="ctr">
          <a:solidFill>
            <a:schemeClr val="tx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31C007-53A5-4808-BD10-70AD3A7D78D2}">
      <dsp:nvSpPr>
        <dsp:cNvPr id="0" name=""/>
        <dsp:cNvSpPr/>
      </dsp:nvSpPr>
      <dsp:spPr>
        <a:xfrm>
          <a:off x="6352924" y="0"/>
          <a:ext cx="1513513" cy="511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Evidencian la presencia de soya transgénica</a:t>
          </a:r>
          <a:endParaRPr lang="es-MX" sz="1800" kern="1200" dirty="0"/>
        </a:p>
      </dsp:txBody>
      <dsp:txXfrm>
        <a:off x="6352924" y="0"/>
        <a:ext cx="1513513" cy="5116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3111A-3A36-462E-9430-8C8A74D96BB8}" type="datetimeFigureOut">
              <a:rPr lang="es-MX" smtClean="0"/>
              <a:pPr/>
              <a:t>18/07/2019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17CEA-A66C-4869-BF3D-D563D8FAAE9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19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7CEA-A66C-4869-BF3D-D563D8FAAE93}" type="slidenum">
              <a:rPr lang="es-MX" smtClean="0"/>
              <a:pPr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9583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7CEA-A66C-4869-BF3D-D563D8FAAE93}" type="slidenum">
              <a:rPr lang="es-MX" smtClean="0"/>
              <a:pPr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9326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7CEA-A66C-4869-BF3D-D563D8FAAE93}" type="slidenum">
              <a:rPr lang="es-MX" smtClean="0"/>
              <a:pPr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894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7CEA-A66C-4869-BF3D-D563D8FAAE93}" type="slidenum">
              <a:rPr lang="es-MX" smtClean="0"/>
              <a:pPr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8217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7CEA-A66C-4869-BF3D-D563D8FAAE93}" type="slidenum">
              <a:rPr lang="es-MX" smtClean="0"/>
              <a:pPr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0095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7CEA-A66C-4869-BF3D-D563D8FAAE93}" type="slidenum">
              <a:rPr lang="es-MX" smtClean="0"/>
              <a:pPr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4421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7CEA-A66C-4869-BF3D-D563D8FAAE93}" type="slidenum">
              <a:rPr lang="es-MX" smtClean="0"/>
              <a:pPr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1868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7CEA-A66C-4869-BF3D-D563D8FAAE93}" type="slidenum">
              <a:rPr lang="es-MX" smtClean="0"/>
              <a:pPr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8442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7CEA-A66C-4869-BF3D-D563D8FAAE93}" type="slidenum">
              <a:rPr lang="es-MX" smtClean="0"/>
              <a:pPr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0423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7CEA-A66C-4869-BF3D-D563D8FAAE93}" type="slidenum">
              <a:rPr lang="es-MX" smtClean="0"/>
              <a:pPr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8954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7CEA-A66C-4869-BF3D-D563D8FAAE93}" type="slidenum">
              <a:rPr lang="es-MX" smtClean="0"/>
              <a:pPr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1775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7CEA-A66C-4869-BF3D-D563D8FAAE93}" type="slidenum">
              <a:rPr lang="es-MX" smtClean="0"/>
              <a:pPr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1793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8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732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24519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28106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AAF2284-8BC3-48A4-BEEC-F0E94EB09F64}" type="datetimeFigureOut">
              <a:rPr lang="es-EC" smtClean="0"/>
              <a:pPr/>
              <a:t>18/07/2019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8517B33-7219-4C39-843F-3AB388A04C14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55767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08740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64843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18554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65362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94662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397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26135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s-EC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75289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sp>
        <p:nvSpPr>
          <p:cNvPr id="1027" name="Rectangle 21"/>
          <p:cNvSpPr>
            <a:spLocks noChangeArrowheads="1"/>
          </p:cNvSpPr>
          <p:nvPr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sp>
        <p:nvSpPr>
          <p:cNvPr id="1028" name="Line 23"/>
          <p:cNvSpPr>
            <a:spLocks noChangeShapeType="1"/>
          </p:cNvSpPr>
          <p:nvPr/>
        </p:nvSpPr>
        <p:spPr bwMode="auto">
          <a:xfrm rot="10800000" flipH="1">
            <a:off x="33868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800">
              <a:solidFill>
                <a:srgbClr val="000000"/>
              </a:solidFill>
            </a:endParaRPr>
          </a:p>
        </p:txBody>
      </p:sp>
      <p:sp>
        <p:nvSpPr>
          <p:cNvPr id="1029" name="Line 24"/>
          <p:cNvSpPr>
            <a:spLocks noChangeShapeType="1"/>
          </p:cNvSpPr>
          <p:nvPr/>
        </p:nvSpPr>
        <p:spPr bwMode="auto">
          <a:xfrm rot="10800000" flipH="1">
            <a:off x="33868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800">
              <a:solidFill>
                <a:srgbClr val="000000"/>
              </a:solidFill>
            </a:endParaRPr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13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https://fbcdn-sphotos-a-a.akamaihd.net/hphotos-ak-prn2/v/t1.0-9/561555_539585476057504_1273806807_n.jpg?oh=699fc7aaa479ad9f93dd10d95817a090&amp;oe=56B437F6&amp;__gda__=1455616928_5795031d282348af18ad7296bfb775b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647" y="282388"/>
            <a:ext cx="1188000" cy="11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/>
          <p:cNvSpPr/>
          <p:nvPr/>
        </p:nvSpPr>
        <p:spPr>
          <a:xfrm>
            <a:off x="322728" y="174812"/>
            <a:ext cx="4101353" cy="779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" name="Imagen 4" descr="C:\Users\316\Downloads\LOGO-PRINCIPA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98" y="282388"/>
            <a:ext cx="3896172" cy="67235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7" name="2 Subtítulo"/>
          <p:cNvSpPr txBox="1">
            <a:spLocks/>
          </p:cNvSpPr>
          <p:nvPr/>
        </p:nvSpPr>
        <p:spPr>
          <a:xfrm>
            <a:off x="1644410" y="1062316"/>
            <a:ext cx="9113237" cy="45132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1800" b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DEPARTAMENTO DE CIENCIAS DE LA VIDA Y</a:t>
            </a:r>
            <a:r>
              <a:rPr kumimoji="0" lang="es-EC" sz="1800" b="1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 LA AGRICULTURA</a:t>
            </a:r>
            <a:endParaRPr kumimoji="0" lang="es-EC" sz="1800" b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1800" b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CARRERA DE INGENIERÍA EN BIOTECNOLOGÍA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C" sz="1800" b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C" sz="1800" b="1" noProof="0" dirty="0" smtClean="0">
                <a:solidFill>
                  <a:sysClr val="windowText" lastClr="000000"/>
                </a:solidFill>
                <a:latin typeface="+mj-lt"/>
              </a:rPr>
              <a:t>TRABAJO DE TITULACIÓN , PREVIO A LA OBTENCIÓN DEL TÍTULO DE INGENIERA EN BIOTECNOLOGÍA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C" sz="18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kumimoji="0" lang="es-EC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“</a:t>
            </a:r>
            <a:r>
              <a:rPr lang="es-MX" sz="1800" b="1" dirty="0"/>
              <a:t>Caracterización molecular de la variabilidad genética y tolerancia a glifosato de variedades comerciales de soya (</a:t>
            </a:r>
            <a:r>
              <a:rPr lang="es-MX" sz="1800" b="1" i="1" dirty="0"/>
              <a:t>Glycine </a:t>
            </a:r>
            <a:r>
              <a:rPr lang="es-MX" sz="1800" b="1" i="1" dirty="0" err="1"/>
              <a:t>max</a:t>
            </a:r>
            <a:r>
              <a:rPr lang="es-MX" sz="1800" b="1" dirty="0"/>
              <a:t> </a:t>
            </a:r>
            <a:r>
              <a:rPr lang="es-MX" sz="1800" b="1" dirty="0" smtClean="0"/>
              <a:t>(L.)), </a:t>
            </a:r>
            <a:r>
              <a:rPr lang="es-MX" sz="1800" b="1" dirty="0"/>
              <a:t>del Litoral Ecuatoriano</a:t>
            </a:r>
            <a:r>
              <a:rPr kumimoji="0" lang="es-EC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C" sz="1800" b="1" dirty="0" smtClean="0">
                <a:solidFill>
                  <a:sysClr val="windowText" lastClr="000000"/>
                </a:solidFill>
                <a:latin typeface="Calibri" panose="020F0502020204030204"/>
              </a:rPr>
              <a:t>Elaborado por</a:t>
            </a:r>
            <a:endParaRPr kumimoji="0" lang="es-EC" sz="18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ANDRADE</a:t>
            </a:r>
            <a:r>
              <a:rPr kumimoji="0" lang="es-EC" sz="1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CÁRDENAS, CYNTHIA ESTEFANÍA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Director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C" sz="1800" dirty="0" smtClean="0">
                <a:solidFill>
                  <a:sysClr val="windowText" lastClr="000000"/>
                </a:solidFill>
                <a:latin typeface="Calibri" panose="020F0502020204030204"/>
              </a:rPr>
              <a:t>LIC. SEGOVIA SALCEDO, MARÍA CLAUDIA M.SC </a:t>
            </a:r>
            <a:r>
              <a:rPr lang="es-EC" sz="1800" dirty="0" err="1" smtClean="0">
                <a:solidFill>
                  <a:sysClr val="windowText" lastClr="000000"/>
                </a:solidFill>
                <a:latin typeface="Calibri" panose="020F0502020204030204"/>
              </a:rPr>
              <a:t>Ph.D</a:t>
            </a:r>
            <a:r>
              <a:rPr lang="es-EC" sz="1800" dirty="0" smtClean="0">
                <a:solidFill>
                  <a:sysClr val="windowText" lastClr="000000"/>
                </a:solidFill>
                <a:latin typeface="Calibri" panose="020F0502020204030204"/>
              </a:rPr>
              <a:t>.</a:t>
            </a:r>
            <a:endParaRPr kumimoji="0" lang="es-EC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" name="Picture 2" descr="Resultado de imagen para inia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37"/>
          <a:stretch/>
        </p:blipFill>
        <p:spPr bwMode="auto">
          <a:xfrm>
            <a:off x="4823817" y="126146"/>
            <a:ext cx="2658636" cy="80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839666" y="1577963"/>
            <a:ext cx="10972800" cy="562708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MX" i="0" kern="0" dirty="0" smtClean="0">
                <a:solidFill>
                  <a:srgbClr val="FF1B01"/>
                </a:solidFill>
              </a:rPr>
              <a:t> </a:t>
            </a:r>
            <a:endParaRPr lang="es-MX" i="0" kern="0" dirty="0">
              <a:solidFill>
                <a:srgbClr val="FF1B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40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094911" y="70385"/>
            <a:ext cx="10023032" cy="580292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MX" kern="0" dirty="0" smtClean="0">
                <a:solidFill>
                  <a:srgbClr val="F6300E"/>
                </a:solidFill>
                <a:effectLst/>
              </a:rPr>
              <a:t>OBJETIVOS</a:t>
            </a:r>
            <a:endParaRPr lang="es-MX" kern="0" dirty="0">
              <a:solidFill>
                <a:srgbClr val="F6300E"/>
              </a:solidFill>
              <a:effectLst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462225" y="2220895"/>
            <a:ext cx="40178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/>
              <a:t>Objetivo General</a:t>
            </a:r>
            <a:endParaRPr lang="es-MX" sz="3000" b="1" dirty="0"/>
          </a:p>
        </p:txBody>
      </p:sp>
      <p:sp>
        <p:nvSpPr>
          <p:cNvPr id="4" name="Rectángulo 3"/>
          <p:cNvSpPr/>
          <p:nvPr/>
        </p:nvSpPr>
        <p:spPr>
          <a:xfrm>
            <a:off x="1094911" y="3457064"/>
            <a:ext cx="100230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Caracterizar molecularmente la variabilidad genética y tolerancia a </a:t>
            </a:r>
            <a:r>
              <a:rPr lang="es-MX" sz="2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glifosato </a:t>
            </a:r>
            <a:r>
              <a:rPr lang="es-MX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de variedades comerciales de soya (</a:t>
            </a:r>
            <a:r>
              <a:rPr lang="es-MX" sz="2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Glycine </a:t>
            </a:r>
            <a:r>
              <a:rPr lang="es-MX" sz="2400" i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s-MX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(L.)), provenientes del litoral </a:t>
            </a:r>
            <a:r>
              <a:rPr lang="es-MX" sz="2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Ecuatoriano.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269078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094911" y="70385"/>
            <a:ext cx="10023032" cy="580292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MX" kern="0" dirty="0" smtClean="0">
                <a:solidFill>
                  <a:srgbClr val="F6300E"/>
                </a:solidFill>
                <a:effectLst/>
              </a:rPr>
              <a:t>OBJETIVOS</a:t>
            </a:r>
            <a:endParaRPr lang="es-MX" kern="0" dirty="0">
              <a:solidFill>
                <a:srgbClr val="F6300E"/>
              </a:solidFill>
              <a:effectLst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200968" y="1451368"/>
            <a:ext cx="42028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/>
              <a:t>Objetivos Específicos</a:t>
            </a:r>
            <a:endParaRPr lang="es-MX" sz="3000" b="1" dirty="0"/>
          </a:p>
        </p:txBody>
      </p:sp>
      <p:sp>
        <p:nvSpPr>
          <p:cNvPr id="6" name="Rectángulo 5"/>
          <p:cNvSpPr/>
          <p:nvPr/>
        </p:nvSpPr>
        <p:spPr>
          <a:xfrm>
            <a:off x="1047972" y="2429639"/>
            <a:ext cx="10023031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Determinar </a:t>
            </a:r>
            <a:r>
              <a:rPr lang="es-MX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la variabilidad genética de variedades comerciales de soya del Litoral Ecuatoriano con miras a procesos de mejoramiento.</a:t>
            </a:r>
            <a:endParaRPr lang="es-MX" sz="24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Evaluar </a:t>
            </a:r>
            <a:r>
              <a:rPr lang="es-MX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el promotor </a:t>
            </a:r>
            <a:r>
              <a:rPr lang="es-MX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35-S y </a:t>
            </a:r>
            <a:r>
              <a:rPr lang="es-MX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el terminador NOS de CP4 EPSPS en variedades comerciales de soya mediante PCR para detectar la presencia de genes </a:t>
            </a:r>
            <a:r>
              <a:rPr lang="es-MX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 soya transgénica</a:t>
            </a:r>
            <a:endParaRPr lang="es-MX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51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969188" y="5970494"/>
            <a:ext cx="3052483" cy="59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9" name="Imagen 28" descr="C:\Users\316\Downloads\LOGO-PRINCIPA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764" y="5930153"/>
            <a:ext cx="2931459" cy="672353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283" y="2326178"/>
            <a:ext cx="4312031" cy="223837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09600" y="1067788"/>
            <a:ext cx="4967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dirty="0" smtClean="0"/>
              <a:t>Estación Experimental Santa Catalina</a:t>
            </a:r>
            <a:endParaRPr lang="es-MX" sz="3000" dirty="0"/>
          </a:p>
        </p:txBody>
      </p:sp>
      <p:sp>
        <p:nvSpPr>
          <p:cNvPr id="8" name="CuadroTexto 7"/>
          <p:cNvSpPr txBox="1"/>
          <p:nvPr/>
        </p:nvSpPr>
        <p:spPr>
          <a:xfrm>
            <a:off x="1087282" y="4748241"/>
            <a:ext cx="4312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Departamento Nacional de Biotecnología</a:t>
            </a:r>
            <a:endParaRPr lang="es-MX" sz="2400" dirty="0"/>
          </a:p>
        </p:txBody>
      </p:sp>
      <p:sp>
        <p:nvSpPr>
          <p:cNvPr id="9" name="CuadroTexto 8"/>
          <p:cNvSpPr txBox="1"/>
          <p:nvPr/>
        </p:nvSpPr>
        <p:spPr>
          <a:xfrm>
            <a:off x="6775605" y="1053500"/>
            <a:ext cx="4342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dirty="0" smtClean="0"/>
              <a:t>Material </a:t>
            </a:r>
          </a:p>
          <a:p>
            <a:pPr algn="ctr"/>
            <a:r>
              <a:rPr lang="es-MX" sz="3000" dirty="0" smtClean="0"/>
              <a:t>Vegetal</a:t>
            </a:r>
            <a:endParaRPr lang="es-MX" sz="30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6775605" y="4475481"/>
            <a:ext cx="4342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MX" sz="2400" dirty="0" smtClean="0"/>
              <a:t>Colección de material genético de Stock </a:t>
            </a:r>
            <a:endParaRPr lang="es-MX" sz="24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MX" sz="2400" dirty="0"/>
              <a:t>M</a:t>
            </a:r>
            <a:r>
              <a:rPr lang="es-MX" sz="2400" dirty="0" smtClean="0"/>
              <a:t>uestras de semilla</a:t>
            </a:r>
            <a:endParaRPr lang="es-MX" sz="2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8637" y="2326176"/>
            <a:ext cx="1278392" cy="223837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/>
          <a:srcRect l="14788" t="2540"/>
          <a:stretch/>
        </p:blipFill>
        <p:spPr>
          <a:xfrm>
            <a:off x="8636000" y="2202091"/>
            <a:ext cx="2481943" cy="2362460"/>
          </a:xfrm>
          <a:prstGeom prst="rect">
            <a:avLst/>
          </a:prstGeom>
        </p:spPr>
      </p:pic>
      <p:sp>
        <p:nvSpPr>
          <p:cNvPr id="15" name="Título 1"/>
          <p:cNvSpPr txBox="1">
            <a:spLocks/>
          </p:cNvSpPr>
          <p:nvPr/>
        </p:nvSpPr>
        <p:spPr>
          <a:xfrm>
            <a:off x="1094911" y="98961"/>
            <a:ext cx="10023032" cy="580292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MX" kern="0" dirty="0" smtClean="0">
                <a:solidFill>
                  <a:srgbClr val="F6300E"/>
                </a:solidFill>
                <a:effectLst/>
              </a:rPr>
              <a:t>MATERIALES Y MÉTODOS</a:t>
            </a:r>
            <a:endParaRPr lang="es-MX" kern="0" dirty="0">
              <a:solidFill>
                <a:srgbClr val="F6300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2267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094911" y="70385"/>
            <a:ext cx="10023032" cy="580292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MX" kern="0" dirty="0" smtClean="0">
                <a:solidFill>
                  <a:srgbClr val="F6300E"/>
                </a:solidFill>
                <a:effectLst/>
              </a:rPr>
              <a:t>MATERIALES Y MÉTODOS</a:t>
            </a:r>
            <a:endParaRPr lang="es-MX" kern="0" dirty="0">
              <a:solidFill>
                <a:srgbClr val="F6300E"/>
              </a:solidFill>
              <a:effectLst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094911" y="1722458"/>
            <a:ext cx="2671762" cy="1285875"/>
            <a:chOff x="3051968" y="1115"/>
            <a:chExt cx="2024062" cy="1012031"/>
          </a:xfrm>
        </p:grpSpPr>
        <p:sp>
          <p:nvSpPr>
            <p:cNvPr id="7" name="Rectángulo redondeado 6"/>
            <p:cNvSpPr/>
            <p:nvPr/>
          </p:nvSpPr>
          <p:spPr>
            <a:xfrm>
              <a:off x="3051968" y="1115"/>
              <a:ext cx="2024062" cy="1012031"/>
            </a:xfrm>
            <a:prstGeom prst="roundRect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ángulo 7"/>
            <p:cNvSpPr/>
            <p:nvPr/>
          </p:nvSpPr>
          <p:spPr>
            <a:xfrm>
              <a:off x="3101371" y="50518"/>
              <a:ext cx="1925256" cy="9132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400" kern="1200" dirty="0" smtClean="0"/>
                <a:t>Extracción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400" kern="1200" dirty="0" smtClean="0"/>
                <a:t> de ADN </a:t>
              </a:r>
              <a:endParaRPr lang="es-MX" sz="2400" kern="1200" dirty="0"/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1094911" y="3753556"/>
            <a:ext cx="2671762" cy="1285875"/>
            <a:chOff x="3051968" y="1115"/>
            <a:chExt cx="2024062" cy="1012031"/>
          </a:xfrm>
        </p:grpSpPr>
        <p:sp>
          <p:nvSpPr>
            <p:cNvPr id="17" name="Rectángulo redondeado 16"/>
            <p:cNvSpPr/>
            <p:nvPr/>
          </p:nvSpPr>
          <p:spPr>
            <a:xfrm>
              <a:off x="3051968" y="1115"/>
              <a:ext cx="2024062" cy="1012031"/>
            </a:xfrm>
            <a:prstGeom prst="roundRect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ángulo 17"/>
            <p:cNvSpPr/>
            <p:nvPr/>
          </p:nvSpPr>
          <p:spPr>
            <a:xfrm>
              <a:off x="3101371" y="50518"/>
              <a:ext cx="1925256" cy="9132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/>
              <a:r>
                <a:rPr lang="es-MX" sz="2400" dirty="0" smtClean="0"/>
                <a:t>Análisis de variabilidad genética</a:t>
              </a:r>
              <a:endParaRPr lang="es-MX" sz="2400" dirty="0"/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8442695" y="1722458"/>
            <a:ext cx="2671762" cy="1285875"/>
            <a:chOff x="3051968" y="1115"/>
            <a:chExt cx="2024062" cy="1012031"/>
          </a:xfrm>
        </p:grpSpPr>
        <p:sp>
          <p:nvSpPr>
            <p:cNvPr id="20" name="Rectángulo redondeado 19"/>
            <p:cNvSpPr/>
            <p:nvPr/>
          </p:nvSpPr>
          <p:spPr>
            <a:xfrm>
              <a:off x="3051968" y="1115"/>
              <a:ext cx="2024062" cy="1012031"/>
            </a:xfrm>
            <a:prstGeom prst="roundRect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ángulo 20"/>
            <p:cNvSpPr/>
            <p:nvPr/>
          </p:nvSpPr>
          <p:spPr>
            <a:xfrm>
              <a:off x="3101371" y="50518"/>
              <a:ext cx="1925256" cy="9132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/>
              <a:r>
                <a:rPr lang="es-MX" sz="2400" dirty="0" smtClean="0"/>
                <a:t>Amplificación colección soya</a:t>
              </a:r>
              <a:endParaRPr lang="es-MX" sz="2400" dirty="0"/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4726952" y="818660"/>
            <a:ext cx="2671762" cy="1285875"/>
            <a:chOff x="3051968" y="1115"/>
            <a:chExt cx="2024062" cy="1012031"/>
          </a:xfrm>
        </p:grpSpPr>
        <p:sp>
          <p:nvSpPr>
            <p:cNvPr id="23" name="Rectángulo redondeado 22"/>
            <p:cNvSpPr/>
            <p:nvPr/>
          </p:nvSpPr>
          <p:spPr>
            <a:xfrm>
              <a:off x="3051968" y="1115"/>
              <a:ext cx="2024062" cy="1012031"/>
            </a:xfrm>
            <a:prstGeom prst="roundRect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ángulo 23"/>
            <p:cNvSpPr/>
            <p:nvPr/>
          </p:nvSpPr>
          <p:spPr>
            <a:xfrm>
              <a:off x="3101371" y="50518"/>
              <a:ext cx="1925256" cy="9132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/>
              <a:r>
                <a:rPr lang="es-MX" sz="2400" dirty="0" smtClean="0"/>
                <a:t> Validación </a:t>
              </a:r>
            </a:p>
            <a:p>
              <a:pPr lvl="0" algn="ctr"/>
              <a:r>
                <a:rPr lang="es-MX" sz="2400" dirty="0"/>
                <a:t>d</a:t>
              </a:r>
              <a:r>
                <a:rPr lang="es-MX" sz="2400" dirty="0" smtClean="0"/>
                <a:t>e primers </a:t>
              </a:r>
            </a:p>
            <a:p>
              <a:pPr lvl="0" algn="ctr"/>
              <a:r>
                <a:rPr lang="es-MX" sz="2400" dirty="0" smtClean="0"/>
                <a:t>SSR </a:t>
              </a:r>
              <a:endParaRPr lang="es-MX" sz="2400" dirty="0"/>
            </a:p>
          </p:txBody>
        </p:sp>
      </p:grpSp>
      <p:sp>
        <p:nvSpPr>
          <p:cNvPr id="27" name="Flecha derecha 26"/>
          <p:cNvSpPr/>
          <p:nvPr/>
        </p:nvSpPr>
        <p:spPr>
          <a:xfrm>
            <a:off x="4171822" y="1924535"/>
            <a:ext cx="324000" cy="1800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Flecha derecha 27"/>
          <p:cNvSpPr/>
          <p:nvPr/>
        </p:nvSpPr>
        <p:spPr>
          <a:xfrm>
            <a:off x="7782244" y="1924535"/>
            <a:ext cx="324000" cy="1800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Flecha abajo 30"/>
          <p:cNvSpPr/>
          <p:nvPr/>
        </p:nvSpPr>
        <p:spPr>
          <a:xfrm>
            <a:off x="9690508" y="3218945"/>
            <a:ext cx="180000" cy="32400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Flecha izquierda 31"/>
          <p:cNvSpPr/>
          <p:nvPr/>
        </p:nvSpPr>
        <p:spPr>
          <a:xfrm>
            <a:off x="7784702" y="4720125"/>
            <a:ext cx="324000" cy="180000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Flecha izquierda 33"/>
          <p:cNvSpPr/>
          <p:nvPr/>
        </p:nvSpPr>
        <p:spPr>
          <a:xfrm>
            <a:off x="4175855" y="4720125"/>
            <a:ext cx="324000" cy="180000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35" name="Grupo 34"/>
          <p:cNvGrpSpPr/>
          <p:nvPr/>
        </p:nvGrpSpPr>
        <p:grpSpPr>
          <a:xfrm>
            <a:off x="8440763" y="3753557"/>
            <a:ext cx="2671762" cy="1285875"/>
            <a:chOff x="3051968" y="1115"/>
            <a:chExt cx="2024062" cy="1012031"/>
          </a:xfrm>
        </p:grpSpPr>
        <p:sp>
          <p:nvSpPr>
            <p:cNvPr id="36" name="Rectángulo redondeado 35"/>
            <p:cNvSpPr/>
            <p:nvPr/>
          </p:nvSpPr>
          <p:spPr>
            <a:xfrm>
              <a:off x="3051968" y="1115"/>
              <a:ext cx="2024062" cy="1012031"/>
            </a:xfrm>
            <a:prstGeom prst="roundRect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ángulo 36"/>
            <p:cNvSpPr/>
            <p:nvPr/>
          </p:nvSpPr>
          <p:spPr>
            <a:xfrm>
              <a:off x="3101371" y="50518"/>
              <a:ext cx="1925256" cy="9132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/>
              <a:r>
                <a:rPr lang="es-MX" sz="2400" dirty="0" smtClean="0"/>
                <a:t>Visualización  en geles de poliacrilamida</a:t>
              </a:r>
              <a:endParaRPr lang="es-MX" sz="2400" dirty="0"/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4833826" y="4720125"/>
            <a:ext cx="2671762" cy="1285875"/>
            <a:chOff x="3051968" y="1115"/>
            <a:chExt cx="2024062" cy="1012031"/>
          </a:xfrm>
        </p:grpSpPr>
        <p:sp>
          <p:nvSpPr>
            <p:cNvPr id="39" name="Rectángulo redondeado 38"/>
            <p:cNvSpPr/>
            <p:nvPr/>
          </p:nvSpPr>
          <p:spPr>
            <a:xfrm>
              <a:off x="3051968" y="1115"/>
              <a:ext cx="2024062" cy="1012031"/>
            </a:xfrm>
            <a:prstGeom prst="roundRect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Rectángulo 39"/>
            <p:cNvSpPr/>
            <p:nvPr/>
          </p:nvSpPr>
          <p:spPr>
            <a:xfrm>
              <a:off x="3101371" y="50518"/>
              <a:ext cx="1925256" cy="9132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/>
              <a:r>
                <a:rPr lang="es-MX" sz="2400" dirty="0" smtClean="0"/>
                <a:t>Genotipaje de los geles </a:t>
              </a:r>
            </a:p>
          </p:txBody>
        </p:sp>
      </p:grpSp>
      <p:sp>
        <p:nvSpPr>
          <p:cNvPr id="48" name="Flecha arriba 47"/>
          <p:cNvSpPr/>
          <p:nvPr/>
        </p:nvSpPr>
        <p:spPr>
          <a:xfrm>
            <a:off x="2340792" y="3218944"/>
            <a:ext cx="180000" cy="324000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899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094911" y="70385"/>
            <a:ext cx="10023032" cy="580292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MX" kern="0" dirty="0" smtClean="0">
                <a:solidFill>
                  <a:srgbClr val="F6300E"/>
                </a:solidFill>
                <a:effectLst/>
              </a:rPr>
              <a:t>MATERIALES Y MÉTODOS</a:t>
            </a:r>
            <a:endParaRPr lang="es-MX" kern="0" dirty="0">
              <a:solidFill>
                <a:srgbClr val="F6300E"/>
              </a:solidFill>
              <a:effectLst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4803152" y="953192"/>
            <a:ext cx="2671762" cy="1285875"/>
            <a:chOff x="3051968" y="1115"/>
            <a:chExt cx="2024062" cy="1012031"/>
          </a:xfrm>
        </p:grpSpPr>
        <p:sp>
          <p:nvSpPr>
            <p:cNvPr id="7" name="Rectángulo redondeado 6"/>
            <p:cNvSpPr/>
            <p:nvPr/>
          </p:nvSpPr>
          <p:spPr>
            <a:xfrm>
              <a:off x="3051968" y="1115"/>
              <a:ext cx="2024062" cy="1012031"/>
            </a:xfrm>
            <a:prstGeom prst="roundRect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ángulo 7"/>
            <p:cNvSpPr/>
            <p:nvPr/>
          </p:nvSpPr>
          <p:spPr>
            <a:xfrm>
              <a:off x="3101371" y="50518"/>
              <a:ext cx="1925256" cy="9132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/>
              <a:r>
                <a:rPr lang="es-MX" sz="2400" dirty="0" smtClean="0"/>
                <a:t>Validación</a:t>
              </a:r>
              <a:br>
                <a:rPr lang="es-MX" sz="2400" dirty="0" smtClean="0"/>
              </a:br>
              <a:r>
                <a:rPr lang="es-MX" sz="2400" dirty="0" smtClean="0"/>
                <a:t>del </a:t>
              </a:r>
              <a:r>
                <a:rPr lang="es-MX" sz="2400" dirty="0"/>
                <a:t>ADN </a:t>
              </a: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6770363" y="4176170"/>
            <a:ext cx="2700865" cy="1285875"/>
            <a:chOff x="3297422" y="1116"/>
            <a:chExt cx="2046109" cy="1012031"/>
          </a:xfrm>
        </p:grpSpPr>
        <p:sp>
          <p:nvSpPr>
            <p:cNvPr id="20" name="Rectángulo redondeado 19"/>
            <p:cNvSpPr/>
            <p:nvPr/>
          </p:nvSpPr>
          <p:spPr>
            <a:xfrm>
              <a:off x="3297422" y="1116"/>
              <a:ext cx="2024062" cy="1012031"/>
            </a:xfrm>
            <a:prstGeom prst="roundRect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ángulo 20"/>
            <p:cNvSpPr/>
            <p:nvPr/>
          </p:nvSpPr>
          <p:spPr>
            <a:xfrm>
              <a:off x="3418275" y="38680"/>
              <a:ext cx="1925256" cy="9132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/>
              <a:r>
                <a:rPr lang="es-MX" sz="2400" dirty="0" smtClean="0"/>
                <a:t>Detección</a:t>
              </a:r>
            </a:p>
            <a:p>
              <a:pPr lvl="0" algn="ctr"/>
              <a:r>
                <a:rPr lang="es-MX" sz="2400" dirty="0" smtClean="0"/>
                <a:t>CP4-EPSPS</a:t>
              </a:r>
              <a:endParaRPr lang="es-MX" sz="2400" dirty="0"/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8299043" y="2104535"/>
            <a:ext cx="2704369" cy="1285875"/>
            <a:chOff x="3051968" y="1115"/>
            <a:chExt cx="2024062" cy="1012031"/>
          </a:xfrm>
        </p:grpSpPr>
        <p:sp>
          <p:nvSpPr>
            <p:cNvPr id="23" name="Rectángulo redondeado 22"/>
            <p:cNvSpPr/>
            <p:nvPr/>
          </p:nvSpPr>
          <p:spPr>
            <a:xfrm>
              <a:off x="3051968" y="1115"/>
              <a:ext cx="2024062" cy="1012031"/>
            </a:xfrm>
            <a:prstGeom prst="roundRect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ángulo 23"/>
            <p:cNvSpPr/>
            <p:nvPr/>
          </p:nvSpPr>
          <p:spPr>
            <a:xfrm>
              <a:off x="3101371" y="50518"/>
              <a:ext cx="1925256" cy="9132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/>
              <a:r>
                <a:rPr lang="es-MX" sz="2400" dirty="0"/>
                <a:t>Detección </a:t>
              </a:r>
              <a:endParaRPr lang="es-MX" sz="2400" dirty="0" smtClean="0"/>
            </a:p>
            <a:p>
              <a:pPr lvl="0" algn="ctr"/>
              <a:r>
                <a:rPr lang="es-MX" sz="2400" dirty="0" smtClean="0"/>
                <a:t>35-S</a:t>
              </a:r>
            </a:p>
            <a:p>
              <a:pPr lvl="0" algn="ctr"/>
              <a:r>
                <a:rPr lang="es-MX" sz="2400" dirty="0" smtClean="0"/>
                <a:t>NOS</a:t>
              </a:r>
              <a:endParaRPr lang="es-MX" sz="2400" dirty="0"/>
            </a:p>
          </p:txBody>
        </p:sp>
      </p:grpSp>
      <p:sp>
        <p:nvSpPr>
          <p:cNvPr id="27" name="Flecha derecha 26"/>
          <p:cNvSpPr/>
          <p:nvPr/>
        </p:nvSpPr>
        <p:spPr>
          <a:xfrm>
            <a:off x="4171822" y="1924535"/>
            <a:ext cx="324000" cy="1800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Flecha derecha 27"/>
          <p:cNvSpPr/>
          <p:nvPr/>
        </p:nvSpPr>
        <p:spPr>
          <a:xfrm>
            <a:off x="7782244" y="1924535"/>
            <a:ext cx="324000" cy="1800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Flecha abajo 30"/>
          <p:cNvSpPr/>
          <p:nvPr/>
        </p:nvSpPr>
        <p:spPr>
          <a:xfrm>
            <a:off x="9471228" y="3608483"/>
            <a:ext cx="180000" cy="32400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Flecha izquierda 31"/>
          <p:cNvSpPr/>
          <p:nvPr/>
        </p:nvSpPr>
        <p:spPr>
          <a:xfrm>
            <a:off x="5934000" y="4804064"/>
            <a:ext cx="324000" cy="180000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29" name="Grupo 28"/>
          <p:cNvGrpSpPr/>
          <p:nvPr/>
        </p:nvGrpSpPr>
        <p:grpSpPr>
          <a:xfrm>
            <a:off x="2712322" y="4176170"/>
            <a:ext cx="2671762" cy="1285875"/>
            <a:chOff x="3051968" y="1115"/>
            <a:chExt cx="2024062" cy="1012031"/>
          </a:xfrm>
        </p:grpSpPr>
        <p:sp>
          <p:nvSpPr>
            <p:cNvPr id="30" name="Rectángulo redondeado 29"/>
            <p:cNvSpPr/>
            <p:nvPr/>
          </p:nvSpPr>
          <p:spPr>
            <a:xfrm>
              <a:off x="3051968" y="1115"/>
              <a:ext cx="2024062" cy="1012031"/>
            </a:xfrm>
            <a:prstGeom prst="roundRect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ángulo 32"/>
            <p:cNvSpPr/>
            <p:nvPr/>
          </p:nvSpPr>
          <p:spPr>
            <a:xfrm>
              <a:off x="3101371" y="50518"/>
              <a:ext cx="1925256" cy="9132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/>
              <a:r>
                <a:rPr lang="es-MX" sz="2400" dirty="0"/>
                <a:t>Secuenciación 5 muestras </a:t>
              </a:r>
              <a:r>
                <a:rPr lang="es-MX" sz="2400" dirty="0" smtClean="0"/>
                <a:t>positivas</a:t>
              </a:r>
              <a:endParaRPr lang="es-MX" sz="2400" dirty="0"/>
            </a:p>
          </p:txBody>
        </p:sp>
      </p:grpSp>
      <p:grpSp>
        <p:nvGrpSpPr>
          <p:cNvPr id="41" name="Grupo 40"/>
          <p:cNvGrpSpPr/>
          <p:nvPr/>
        </p:nvGrpSpPr>
        <p:grpSpPr>
          <a:xfrm>
            <a:off x="1192730" y="2129039"/>
            <a:ext cx="2671762" cy="1285875"/>
            <a:chOff x="3051968" y="1115"/>
            <a:chExt cx="2024062" cy="1012031"/>
          </a:xfrm>
        </p:grpSpPr>
        <p:sp>
          <p:nvSpPr>
            <p:cNvPr id="42" name="Rectángulo redondeado 41"/>
            <p:cNvSpPr/>
            <p:nvPr/>
          </p:nvSpPr>
          <p:spPr>
            <a:xfrm>
              <a:off x="3051968" y="1115"/>
              <a:ext cx="2024062" cy="1012031"/>
            </a:xfrm>
            <a:prstGeom prst="roundRect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Rectángulo 42"/>
            <p:cNvSpPr/>
            <p:nvPr/>
          </p:nvSpPr>
          <p:spPr>
            <a:xfrm>
              <a:off x="3101371" y="50518"/>
              <a:ext cx="1925256" cy="9132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/>
              <a:r>
                <a:rPr lang="es-MX" sz="2400" dirty="0" smtClean="0"/>
                <a:t>Alineamiento múltiple</a:t>
              </a:r>
              <a:endParaRPr lang="es-MX" sz="2400" dirty="0"/>
            </a:p>
          </p:txBody>
        </p:sp>
      </p:grpSp>
      <p:sp>
        <p:nvSpPr>
          <p:cNvPr id="2" name="Flecha arriba 1"/>
          <p:cNvSpPr/>
          <p:nvPr/>
        </p:nvSpPr>
        <p:spPr>
          <a:xfrm>
            <a:off x="2528611" y="3608483"/>
            <a:ext cx="180000" cy="324000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725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094911" y="70385"/>
            <a:ext cx="10023032" cy="580292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MX" kern="0" dirty="0" smtClean="0">
                <a:solidFill>
                  <a:srgbClr val="F6300E"/>
                </a:solidFill>
                <a:effectLst/>
              </a:rPr>
              <a:t>RESULTADOS Y DISCUSIÓN</a:t>
            </a:r>
            <a:endParaRPr lang="es-MX" kern="0" dirty="0">
              <a:solidFill>
                <a:srgbClr val="F6300E"/>
              </a:solidFill>
              <a:effectLst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094911" y="650678"/>
            <a:ext cx="10023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/>
              <a:t>Extracción</a:t>
            </a:r>
            <a:r>
              <a:rPr lang="es-MX" sz="3000" b="1" dirty="0"/>
              <a:t> </a:t>
            </a:r>
            <a:r>
              <a:rPr lang="es-MX" sz="3000" b="1" dirty="0" smtClean="0"/>
              <a:t>y cuantificación del ADN </a:t>
            </a:r>
            <a:endParaRPr lang="es-MX" sz="30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33095" t="-424" r="7738" b="3492"/>
          <a:stretch/>
        </p:blipFill>
        <p:spPr>
          <a:xfrm>
            <a:off x="3265712" y="1293847"/>
            <a:ext cx="1953275" cy="143099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3214687" y="2735576"/>
            <a:ext cx="568960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000" b="1" i="1" dirty="0" smtClean="0">
                <a:ea typeface="Calibri" panose="020F0502020204030204" pitchFamily="34" charset="0"/>
              </a:rPr>
              <a:t>Figura 1 </a:t>
            </a:r>
            <a:r>
              <a:rPr lang="es-MX" sz="1000" dirty="0" smtClean="0">
                <a:ea typeface="Calibri" panose="020F0502020204030204" pitchFamily="34" charset="0"/>
              </a:rPr>
              <a:t> A</a:t>
            </a:r>
            <a:r>
              <a:rPr lang="es-MX" sz="1000" b="1" dirty="0" smtClean="0">
                <a:ea typeface="Calibri" panose="020F0502020204030204" pitchFamily="34" charset="0"/>
              </a:rPr>
              <a:t> </a:t>
            </a:r>
            <a:r>
              <a:rPr lang="es-MX" sz="1000" dirty="0" smtClean="0">
                <a:ea typeface="Calibri" panose="020F0502020204030204" pitchFamily="34" charset="0"/>
              </a:rPr>
              <a:t>Extracción de ADN de soya. B Equipo de cuantificación.</a:t>
            </a:r>
            <a:endParaRPr lang="es-MX" sz="10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t="25397" r="6786"/>
          <a:stretch/>
        </p:blipFill>
        <p:spPr>
          <a:xfrm>
            <a:off x="5218987" y="1278363"/>
            <a:ext cx="3736326" cy="1446481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389698" y="2428609"/>
            <a:ext cx="25413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A</a:t>
            </a:r>
            <a:endParaRPr lang="es-MX" sz="12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342973" y="2428609"/>
            <a:ext cx="25413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B</a:t>
            </a:r>
            <a:endParaRPr lang="es-MX" sz="1200" dirty="0"/>
          </a:p>
        </p:txBody>
      </p:sp>
      <p:sp>
        <p:nvSpPr>
          <p:cNvPr id="13" name="Rectángulo 12"/>
          <p:cNvSpPr/>
          <p:nvPr/>
        </p:nvSpPr>
        <p:spPr>
          <a:xfrm>
            <a:off x="2528890" y="3235637"/>
            <a:ext cx="72437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 smtClean="0">
                <a:ea typeface="Calibri" panose="020F0502020204030204" pitchFamily="34" charset="0"/>
              </a:rPr>
              <a:t>El protocolo descrito por Ferreira </a:t>
            </a:r>
            <a:r>
              <a:rPr lang="es-MX" sz="2400" dirty="0">
                <a:ea typeface="Calibri" panose="020F0502020204030204" pitchFamily="34" charset="0"/>
              </a:rPr>
              <a:t>&amp; </a:t>
            </a:r>
            <a:r>
              <a:rPr lang="es-MX" sz="2400" dirty="0" err="1" smtClean="0">
                <a:ea typeface="Calibri" panose="020F0502020204030204" pitchFamily="34" charset="0"/>
              </a:rPr>
              <a:t>Grattapaglia</a:t>
            </a:r>
            <a:r>
              <a:rPr lang="es-MX" sz="2400" dirty="0">
                <a:ea typeface="Calibri" panose="020F0502020204030204" pitchFamily="34" charset="0"/>
              </a:rPr>
              <a:t>, </a:t>
            </a:r>
            <a:r>
              <a:rPr lang="es-MX" sz="2400" dirty="0" smtClean="0">
                <a:ea typeface="Calibri" panose="020F0502020204030204" pitchFamily="34" charset="0"/>
              </a:rPr>
              <a:t>(1998</a:t>
            </a:r>
            <a:r>
              <a:rPr lang="es-MX" sz="2400" dirty="0">
                <a:ea typeface="Calibri" panose="020F0502020204030204" pitchFamily="34" charset="0"/>
              </a:rPr>
              <a:t>).</a:t>
            </a:r>
            <a:endParaRPr lang="es-MX" sz="2400" dirty="0"/>
          </a:p>
        </p:txBody>
      </p:sp>
      <p:sp>
        <p:nvSpPr>
          <p:cNvPr id="15" name="Rectángulo 14"/>
          <p:cNvSpPr/>
          <p:nvPr/>
        </p:nvSpPr>
        <p:spPr>
          <a:xfrm>
            <a:off x="2538413" y="4768854"/>
            <a:ext cx="71151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 smtClean="0"/>
              <a:t>Concentración promedio de ADN </a:t>
            </a:r>
            <a:r>
              <a:rPr lang="es-MX" sz="2400" dirty="0"/>
              <a:t>de 719 </a:t>
            </a:r>
            <a:r>
              <a:rPr lang="es-MX" sz="2400" dirty="0" err="1" smtClean="0"/>
              <a:t>ng</a:t>
            </a:r>
            <a:r>
              <a:rPr lang="es-MX" sz="2400" dirty="0" smtClean="0"/>
              <a:t>/</a:t>
            </a:r>
            <a:r>
              <a:rPr lang="es-MX" sz="2400" dirty="0" err="1" smtClean="0"/>
              <a:t>ul</a:t>
            </a:r>
            <a:r>
              <a:rPr lang="es-MX" sz="2400" dirty="0"/>
              <a:t> </a:t>
            </a:r>
            <a:r>
              <a:rPr lang="es-MX" sz="2400" dirty="0" smtClean="0"/>
              <a:t>índice de pureza de 1.82. </a:t>
            </a:r>
            <a:endParaRPr lang="es-MX" sz="2400" dirty="0">
              <a:latin typeface="Times New Roman" panose="02020603050405020304" pitchFamily="18" charset="0"/>
            </a:endParaRPr>
          </a:p>
        </p:txBody>
      </p:sp>
      <p:sp>
        <p:nvSpPr>
          <p:cNvPr id="17" name="Flecha abajo 16"/>
          <p:cNvSpPr/>
          <p:nvPr/>
        </p:nvSpPr>
        <p:spPr>
          <a:xfrm>
            <a:off x="5970770" y="4188697"/>
            <a:ext cx="180000" cy="324000"/>
          </a:xfrm>
          <a:prstGeom prst="downArrow">
            <a:avLst/>
          </a:prstGeom>
          <a:ln>
            <a:solidFill>
              <a:schemeClr val="accent4">
                <a:lumMod val="95000"/>
                <a:lumOff val="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874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094911" y="70385"/>
            <a:ext cx="10023032" cy="580292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MX" kern="0" dirty="0" smtClean="0">
                <a:solidFill>
                  <a:srgbClr val="F6300E"/>
                </a:solidFill>
                <a:effectLst/>
              </a:rPr>
              <a:t>RESULTADOS Y DISCUSIÓN</a:t>
            </a:r>
            <a:endParaRPr lang="es-MX" kern="0" dirty="0">
              <a:solidFill>
                <a:srgbClr val="F6300E"/>
              </a:solidFill>
              <a:effectLst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094911" y="650678"/>
            <a:ext cx="10023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/>
              <a:t>Validación del ADN de soya</a:t>
            </a:r>
            <a:endParaRPr lang="es-MX" sz="3000" b="1" dirty="0"/>
          </a:p>
        </p:txBody>
      </p:sp>
      <p:sp>
        <p:nvSpPr>
          <p:cNvPr id="16" name="Flecha abajo 15"/>
          <p:cNvSpPr/>
          <p:nvPr/>
        </p:nvSpPr>
        <p:spPr>
          <a:xfrm>
            <a:off x="5987742" y="4656098"/>
            <a:ext cx="180000" cy="324000"/>
          </a:xfrm>
          <a:prstGeom prst="downArrow">
            <a:avLst/>
          </a:prstGeom>
          <a:ln>
            <a:solidFill>
              <a:schemeClr val="accent4">
                <a:lumMod val="95000"/>
                <a:lumOff val="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Flecha abajo 16"/>
          <p:cNvSpPr/>
          <p:nvPr/>
        </p:nvSpPr>
        <p:spPr>
          <a:xfrm>
            <a:off x="5987742" y="3397265"/>
            <a:ext cx="180000" cy="324000"/>
          </a:xfrm>
          <a:prstGeom prst="downArrow">
            <a:avLst/>
          </a:prstGeom>
          <a:ln>
            <a:solidFill>
              <a:schemeClr val="accent4">
                <a:lumMod val="95000"/>
                <a:lumOff val="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9" name="Imagen 18"/>
          <p:cNvPicPr/>
          <p:nvPr/>
        </p:nvPicPr>
        <p:blipFill rotWithShape="1">
          <a:blip r:embed="rId2"/>
          <a:srcRect l="10663" t="44818" r="40054" b="19126"/>
          <a:stretch/>
        </p:blipFill>
        <p:spPr bwMode="auto">
          <a:xfrm>
            <a:off x="3251198" y="1283052"/>
            <a:ext cx="5689601" cy="14364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sp>
        <p:nvSpPr>
          <p:cNvPr id="20" name="Rectángulo 19"/>
          <p:cNvSpPr/>
          <p:nvPr/>
        </p:nvSpPr>
        <p:spPr>
          <a:xfrm>
            <a:off x="3251198" y="2741393"/>
            <a:ext cx="57041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000" b="1" i="1" dirty="0" smtClean="0">
                <a:ea typeface="Calibri" panose="020F0502020204030204" pitchFamily="34" charset="0"/>
              </a:rPr>
              <a:t>Figura 2 </a:t>
            </a:r>
            <a:r>
              <a:rPr lang="es-MX" sz="1000" dirty="0" smtClean="0">
                <a:ea typeface="Calibri" panose="020F0502020204030204" pitchFamily="34" charset="0"/>
              </a:rPr>
              <a:t> Validación de ADN de soya con el primer </a:t>
            </a:r>
            <a:r>
              <a:rPr lang="es-MX" sz="1000" dirty="0" err="1" smtClean="0">
                <a:ea typeface="Calibri" panose="020F0502020204030204" pitchFamily="34" charset="0"/>
              </a:rPr>
              <a:t>SaTT</a:t>
            </a:r>
            <a:r>
              <a:rPr lang="es-MX" sz="1000" dirty="0" smtClean="0">
                <a:ea typeface="Calibri" panose="020F0502020204030204" pitchFamily="34" charset="0"/>
              </a:rPr>
              <a:t> 530.</a:t>
            </a:r>
            <a:endParaRPr lang="es-MX" sz="1000" dirty="0"/>
          </a:p>
        </p:txBody>
      </p:sp>
      <p:sp>
        <p:nvSpPr>
          <p:cNvPr id="21" name="Rectángulo 20"/>
          <p:cNvSpPr/>
          <p:nvPr/>
        </p:nvSpPr>
        <p:spPr>
          <a:xfrm>
            <a:off x="3251198" y="2947881"/>
            <a:ext cx="57406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 smtClean="0"/>
              <a:t>Primer SSR SaTT530</a:t>
            </a:r>
            <a:endParaRPr lang="es-MX" sz="2400" dirty="0"/>
          </a:p>
        </p:txBody>
      </p:sp>
      <p:sp>
        <p:nvSpPr>
          <p:cNvPr id="22" name="Rectángulo 21"/>
          <p:cNvSpPr/>
          <p:nvPr/>
        </p:nvSpPr>
        <p:spPr>
          <a:xfrm>
            <a:off x="3251198" y="3822382"/>
            <a:ext cx="57041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/>
              <a:t>E</a:t>
            </a:r>
            <a:r>
              <a:rPr lang="es-MX" sz="2400" dirty="0" smtClean="0"/>
              <a:t>videncia la amplificación del fragmento PCR</a:t>
            </a:r>
            <a:endParaRPr lang="es-MX" sz="2400" dirty="0"/>
          </a:p>
        </p:txBody>
      </p:sp>
      <p:sp>
        <p:nvSpPr>
          <p:cNvPr id="23" name="Rectángulo 22"/>
          <p:cNvSpPr/>
          <p:nvPr/>
        </p:nvSpPr>
        <p:spPr>
          <a:xfrm>
            <a:off x="3214685" y="5016475"/>
            <a:ext cx="5726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ea typeface="Times New Roman" panose="02020603050405020304" pitchFamily="18" charset="0"/>
              </a:rPr>
              <a:t>B</a:t>
            </a:r>
            <a:r>
              <a:rPr lang="es-MX" sz="2400" dirty="0" smtClean="0">
                <a:ea typeface="Times New Roman" panose="02020603050405020304" pitchFamily="18" charset="0"/>
              </a:rPr>
              <a:t>uena </a:t>
            </a:r>
            <a:r>
              <a:rPr lang="es-MX" sz="2400" dirty="0">
                <a:ea typeface="Times New Roman" panose="02020603050405020304" pitchFamily="18" charset="0"/>
              </a:rPr>
              <a:t>calidad de ADN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326623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094911" y="70385"/>
            <a:ext cx="10023032" cy="580292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MX" kern="0" dirty="0" smtClean="0">
                <a:solidFill>
                  <a:srgbClr val="F6300E"/>
                </a:solidFill>
                <a:effectLst/>
              </a:rPr>
              <a:t>RESULTADOS Y DISCUSIÓN</a:t>
            </a:r>
            <a:endParaRPr lang="es-MX" kern="0" dirty="0">
              <a:solidFill>
                <a:srgbClr val="F6300E"/>
              </a:solidFill>
              <a:effectLst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094911" y="650678"/>
            <a:ext cx="10023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/>
              <a:t>Validación de primers microsatélites</a:t>
            </a:r>
            <a:endParaRPr lang="es-MX" sz="3000" b="1" dirty="0"/>
          </a:p>
        </p:txBody>
      </p:sp>
      <p:sp>
        <p:nvSpPr>
          <p:cNvPr id="11" name="Rectángulo 10"/>
          <p:cNvSpPr/>
          <p:nvPr/>
        </p:nvSpPr>
        <p:spPr>
          <a:xfrm>
            <a:off x="1094910" y="1306458"/>
            <a:ext cx="4434351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2400" dirty="0"/>
              <a:t>Q</a:t>
            </a:r>
            <a:r>
              <a:rPr lang="es-MX" sz="2400" dirty="0" smtClean="0"/>
              <a:t>uince marcadores no amplificaron</a:t>
            </a:r>
            <a:endParaRPr lang="es-MX" sz="2400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/>
              <p:cNvSpPr/>
              <p:nvPr/>
            </p:nvSpPr>
            <p:spPr>
              <a:xfrm>
                <a:off x="6692825" y="1204676"/>
                <a:ext cx="4566578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000"/>
                  </a:spcAft>
                </a:pPr>
                <a:r>
                  <a:rPr lang="es-MX" sz="24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P</a:t>
                </a:r>
                <a:r>
                  <a:rPr lang="es-MX" sz="2400" dirty="0" smtClean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ruebas </a:t>
                </a:r>
                <a:r>
                  <a:rPr lang="es-MX" sz="24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con gradientes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𝑀𝑔𝐶𝑙</m:t>
                        </m:r>
                      </m:e>
                      <m:sub>
                        <m:r>
                          <a:rPr lang="es-MX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2 </m:t>
                        </m:r>
                      </m:sub>
                    </m:sSub>
                  </m:oMath>
                </a14:m>
                <a:r>
                  <a:rPr lang="es-MX" sz="24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y </a:t>
                </a:r>
                <a:r>
                  <a:rPr lang="es-MX" sz="2400" dirty="0" smtClean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temperatura</a:t>
                </a:r>
                <a:r>
                  <a:rPr lang="es-MX" sz="2400" i="1" dirty="0" smtClean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.</a:t>
                </a:r>
                <a:endParaRPr lang="es-MX" sz="2400" dirty="0">
                  <a:solidFill>
                    <a:srgbClr val="000000"/>
                  </a:solidFill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Rectá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825" y="1204676"/>
                <a:ext cx="4566578" cy="830997"/>
              </a:xfrm>
              <a:prstGeom prst="rect">
                <a:avLst/>
              </a:prstGeom>
              <a:blipFill rotWithShape="0">
                <a:blip r:embed="rId2"/>
                <a:stretch>
                  <a:fillRect l="-2136" t="-5147" r="-2003" b="-1691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ángulo 14"/>
          <p:cNvSpPr/>
          <p:nvPr/>
        </p:nvSpPr>
        <p:spPr>
          <a:xfrm>
            <a:off x="6725185" y="2447966"/>
            <a:ext cx="4534218" cy="120032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240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Espinoza,(2003) </a:t>
            </a:r>
            <a:r>
              <a:rPr lang="es-MX" sz="2400" dirty="0" smtClean="0">
                <a:solidFill>
                  <a:schemeClr val="tx1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Aumentar </a:t>
            </a:r>
            <a:r>
              <a:rPr lang="es-MX" sz="2400" dirty="0" err="1" smtClean="0">
                <a:solidFill>
                  <a:schemeClr val="tx1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T°C</a:t>
            </a:r>
            <a:r>
              <a:rPr lang="es-MX" sz="2400" dirty="0">
                <a:solidFill>
                  <a:schemeClr val="tx1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MX" sz="2400" dirty="0" smtClean="0">
                <a:solidFill>
                  <a:schemeClr val="tx1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Aumenta la especificidad de la PCR</a:t>
            </a:r>
            <a:endParaRPr lang="es-MX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1094910" y="2446654"/>
                <a:ext cx="4849517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MX" sz="2400" dirty="0" smtClean="0">
                    <a:ea typeface="Times New Roman" panose="02020603050405020304" pitchFamily="18" charset="0"/>
                  </a:rPr>
                  <a:t>Espinoza,(2003</a:t>
                </a:r>
                <a:r>
                  <a:rPr lang="es-MX" sz="2000" dirty="0" smtClean="0">
                    <a:ea typeface="Times New Roman" panose="02020603050405020304" pitchFamily="18" charset="0"/>
                  </a:rPr>
                  <a:t>) </a:t>
                </a:r>
                <a:r>
                  <a:rPr lang="es-MX" sz="2400" dirty="0" smtClean="0">
                    <a:ea typeface="Times New Roman" panose="02020603050405020304" pitchFamily="18" charset="0"/>
                    <a:sym typeface="Wingdings" panose="05000000000000000000" pitchFamily="2" charset="2"/>
                  </a:rPr>
                  <a:t>Disminuir </a:t>
                </a:r>
                <a:r>
                  <a:rPr lang="es-MX" sz="2000" dirty="0" smtClean="0">
                    <a:ea typeface="Times New Roman" panose="02020603050405020304" pitchFamily="18" charset="0"/>
                    <a:sym typeface="Wingdings" panose="05000000000000000000" pitchFamily="2" charset="2"/>
                  </a:rPr>
                  <a:t>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MX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2000" i="1">
                            <a:latin typeface="Cambria Math" panose="02040503050406030204" pitchFamily="18" charset="0"/>
                          </a:rPr>
                          <m:t>𝑀𝑔</m:t>
                        </m:r>
                      </m:e>
                      <m:sup>
                        <m:r>
                          <a:rPr lang="es-MX" sz="2000" i="1">
                            <a:latin typeface="Cambria Math" panose="02040503050406030204" pitchFamily="18" charset="0"/>
                          </a:rPr>
                          <m:t>2+</m:t>
                        </m:r>
                      </m:sup>
                    </m:sSup>
                  </m:oMath>
                </a14:m>
                <a:r>
                  <a:rPr lang="es-MX" sz="2000" dirty="0">
                    <a:ea typeface="Times New Roman" panose="02020603050405020304" pitchFamily="18" charset="0"/>
                    <a:sym typeface="Wingdings" panose="05000000000000000000" pitchFamily="2" charset="2"/>
                  </a:rPr>
                  <a:t>] </a:t>
                </a:r>
                <a:endParaRPr lang="es-MX" sz="2000" dirty="0" smtClean="0">
                  <a:ea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algn="just"/>
                <a:r>
                  <a:rPr lang="es-MX" sz="2400" dirty="0" smtClean="0">
                    <a:ea typeface="Times New Roman" panose="02020603050405020304" pitchFamily="18" charset="0"/>
                    <a:sym typeface="Wingdings" panose="05000000000000000000" pitchFamily="2" charset="2"/>
                  </a:rPr>
                  <a:t>Incrementa especificidad </a:t>
                </a:r>
                <a:r>
                  <a:rPr lang="es-MX" sz="2400" dirty="0">
                    <a:ea typeface="Times New Roman" panose="02020603050405020304" pitchFamily="18" charset="0"/>
                    <a:sym typeface="Wingdings" panose="05000000000000000000" pitchFamily="2" charset="2"/>
                  </a:rPr>
                  <a:t>de la ADN polimerasa</a:t>
                </a:r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910" y="2446654"/>
                <a:ext cx="4849517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2013" t="-3553" r="-1887" b="-11168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ángulo 17"/>
          <p:cNvSpPr/>
          <p:nvPr/>
        </p:nvSpPr>
        <p:spPr>
          <a:xfrm>
            <a:off x="3242585" y="5330380"/>
            <a:ext cx="56359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000" b="1" i="1" dirty="0" smtClean="0">
                <a:ea typeface="Calibri" panose="020F0502020204030204" pitchFamily="34" charset="0"/>
              </a:rPr>
              <a:t>Figura 3</a:t>
            </a:r>
            <a:r>
              <a:rPr lang="es-MX" sz="1000" b="1" dirty="0" smtClean="0">
                <a:ea typeface="Calibri" panose="020F0502020204030204" pitchFamily="34" charset="0"/>
              </a:rPr>
              <a:t> </a:t>
            </a:r>
            <a:r>
              <a:rPr lang="es-MX" sz="1000" dirty="0" smtClean="0">
                <a:ea typeface="Calibri" panose="020F0502020204030204" pitchFamily="34" charset="0"/>
              </a:rPr>
              <a:t>Pruebas de gradiente de MgCl2 del primer </a:t>
            </a:r>
            <a:r>
              <a:rPr lang="es-MX" sz="1000" dirty="0" err="1" smtClean="0">
                <a:ea typeface="Calibri" panose="020F0502020204030204" pitchFamily="34" charset="0"/>
              </a:rPr>
              <a:t>SaTT</a:t>
            </a:r>
            <a:r>
              <a:rPr lang="es-MX" sz="1000" dirty="0" smtClean="0">
                <a:ea typeface="Calibri" panose="020F0502020204030204" pitchFamily="34" charset="0"/>
              </a:rPr>
              <a:t> 5  </a:t>
            </a:r>
            <a:endParaRPr lang="es-MX" sz="1000" dirty="0"/>
          </a:p>
        </p:txBody>
      </p:sp>
      <p:sp>
        <p:nvSpPr>
          <p:cNvPr id="7" name="Flecha derecha 6"/>
          <p:cNvSpPr/>
          <p:nvPr/>
        </p:nvSpPr>
        <p:spPr>
          <a:xfrm>
            <a:off x="6178591" y="1602092"/>
            <a:ext cx="324000" cy="1800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1843" t="44277" r="1125" b="23788"/>
          <a:stretch/>
        </p:blipFill>
        <p:spPr>
          <a:xfrm>
            <a:off x="3242585" y="4178234"/>
            <a:ext cx="5730499" cy="1146259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734512" y="4251403"/>
            <a:ext cx="8033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>
                <a:solidFill>
                  <a:schemeClr val="bg1"/>
                </a:solidFill>
              </a:rPr>
              <a:t>MgCl2 [1.5]</a:t>
            </a:r>
            <a:endParaRPr lang="es-MX" sz="800" dirty="0">
              <a:solidFill>
                <a:schemeClr val="bg1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5742061" y="4251403"/>
            <a:ext cx="8033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>
                <a:solidFill>
                  <a:schemeClr val="bg1"/>
                </a:solidFill>
              </a:rPr>
              <a:t>MgCl2 [2.5]</a:t>
            </a:r>
            <a:endParaRPr lang="es-MX" sz="800" dirty="0">
              <a:solidFill>
                <a:schemeClr val="bg1"/>
              </a:solidFill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7749611" y="4251403"/>
            <a:ext cx="8033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>
                <a:solidFill>
                  <a:schemeClr val="bg1"/>
                </a:solidFill>
              </a:rPr>
              <a:t>MgCl2 [3]</a:t>
            </a:r>
            <a:endParaRPr lang="es-MX" sz="800" dirty="0">
              <a:solidFill>
                <a:schemeClr val="bg1"/>
              </a:solidFill>
            </a:endParaRPr>
          </a:p>
        </p:txBody>
      </p:sp>
      <p:pic>
        <p:nvPicPr>
          <p:cNvPr id="14" name="Imagen 13"/>
          <p:cNvPicPr/>
          <p:nvPr/>
        </p:nvPicPr>
        <p:blipFill rotWithShape="1">
          <a:blip r:embed="rId5"/>
          <a:srcRect l="26914" t="43975" r="69905" b="39760"/>
          <a:stretch/>
        </p:blipFill>
        <p:spPr bwMode="auto">
          <a:xfrm>
            <a:off x="2864933" y="4172347"/>
            <a:ext cx="377652" cy="10855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sp>
        <p:nvSpPr>
          <p:cNvPr id="16" name="Flecha derecha 15"/>
          <p:cNvSpPr/>
          <p:nvPr/>
        </p:nvSpPr>
        <p:spPr>
          <a:xfrm>
            <a:off x="6178591" y="2926954"/>
            <a:ext cx="324000" cy="1800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148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094911" y="70385"/>
            <a:ext cx="10023032" cy="580292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MX" kern="0" dirty="0" smtClean="0">
                <a:solidFill>
                  <a:srgbClr val="F6300E"/>
                </a:solidFill>
                <a:effectLst/>
              </a:rPr>
              <a:t>RESULTADOS Y DISCUSIÓN</a:t>
            </a:r>
            <a:endParaRPr lang="es-MX" kern="0" dirty="0">
              <a:solidFill>
                <a:srgbClr val="F6300E"/>
              </a:solidFill>
              <a:effectLst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094911" y="650678"/>
            <a:ext cx="10023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/>
              <a:t>Validación de primers microsatélites</a:t>
            </a:r>
            <a:endParaRPr lang="es-MX" sz="3000" b="1" dirty="0"/>
          </a:p>
        </p:txBody>
      </p:sp>
      <p:sp>
        <p:nvSpPr>
          <p:cNvPr id="7" name="Flecha derecha 6"/>
          <p:cNvSpPr/>
          <p:nvPr/>
        </p:nvSpPr>
        <p:spPr>
          <a:xfrm>
            <a:off x="6325179" y="3024374"/>
            <a:ext cx="324000" cy="1800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Rectángulo 29"/>
          <p:cNvSpPr/>
          <p:nvPr/>
        </p:nvSpPr>
        <p:spPr>
          <a:xfrm>
            <a:off x="1173016" y="1914045"/>
            <a:ext cx="4763137" cy="120032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2400" dirty="0" smtClean="0"/>
              <a:t>Diez marcadores amplificaron con la temperatura de </a:t>
            </a:r>
            <a:r>
              <a:rPr lang="es-MX" sz="2400" i="1" dirty="0" err="1" smtClean="0"/>
              <a:t>annealing</a:t>
            </a:r>
            <a:r>
              <a:rPr lang="es-MX" sz="2400" i="1" dirty="0" smtClean="0"/>
              <a:t> </a:t>
            </a:r>
            <a:r>
              <a:rPr lang="es-MX" sz="2400" dirty="0" smtClean="0"/>
              <a:t>reportada</a:t>
            </a:r>
            <a:r>
              <a:rPr lang="es-MX" sz="2000" dirty="0" smtClean="0"/>
              <a:t>.</a:t>
            </a:r>
            <a:endParaRPr lang="es-MX" sz="2000" dirty="0">
              <a:latin typeface="Times New Roman" panose="02020603050405020304" pitchFamily="18" charset="0"/>
            </a:endParaRPr>
          </a:p>
        </p:txBody>
      </p:sp>
      <p:pic>
        <p:nvPicPr>
          <p:cNvPr id="31" name="Imagen 30"/>
          <p:cNvPicPr/>
          <p:nvPr/>
        </p:nvPicPr>
        <p:blipFill rotWithShape="1">
          <a:blip r:embed="rId2"/>
          <a:srcRect l="26914" t="42981" r="34278" b="39760"/>
          <a:stretch/>
        </p:blipFill>
        <p:spPr bwMode="auto">
          <a:xfrm>
            <a:off x="1251123" y="3248343"/>
            <a:ext cx="4606925" cy="14791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sp>
        <p:nvSpPr>
          <p:cNvPr id="33" name="Rectángulo 32"/>
          <p:cNvSpPr/>
          <p:nvPr/>
        </p:nvSpPr>
        <p:spPr>
          <a:xfrm>
            <a:off x="7180621" y="2114099"/>
            <a:ext cx="37321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000" b="1" i="1" dirty="0" smtClean="0">
                <a:ea typeface="Calibri" panose="020F0502020204030204" pitchFamily="34" charset="0"/>
              </a:rPr>
              <a:t>Tabla 1 </a:t>
            </a:r>
            <a:r>
              <a:rPr lang="es-MX" sz="1000" dirty="0" smtClean="0">
                <a:ea typeface="Calibri" panose="020F0502020204030204" pitchFamily="34" charset="0"/>
              </a:rPr>
              <a:t> Primers SSR escogidos para el análisis de variabilidad genética</a:t>
            </a:r>
            <a:endParaRPr lang="es-MX" sz="1000" dirty="0"/>
          </a:p>
        </p:txBody>
      </p:sp>
      <p:sp>
        <p:nvSpPr>
          <p:cNvPr id="34" name="Rectángulo 33"/>
          <p:cNvSpPr/>
          <p:nvPr/>
        </p:nvSpPr>
        <p:spPr>
          <a:xfrm>
            <a:off x="1349114" y="4727455"/>
            <a:ext cx="45089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000" b="1" i="1" dirty="0">
                <a:ea typeface="Calibri" panose="020F0502020204030204" pitchFamily="34" charset="0"/>
              </a:rPr>
              <a:t>Figura 4</a:t>
            </a:r>
            <a:r>
              <a:rPr lang="es-MX" sz="1000" b="1" i="1" dirty="0" smtClean="0">
                <a:ea typeface="Calibri" panose="020F0502020204030204" pitchFamily="34" charset="0"/>
              </a:rPr>
              <a:t> </a:t>
            </a:r>
            <a:r>
              <a:rPr lang="es-MX" sz="1000" dirty="0" smtClean="0">
                <a:ea typeface="Calibri" panose="020F0502020204030204" pitchFamily="34" charset="0"/>
              </a:rPr>
              <a:t> </a:t>
            </a:r>
            <a:r>
              <a:rPr lang="es-MX" sz="1000" dirty="0">
                <a:ea typeface="Calibri" panose="020F0502020204030204" pitchFamily="34" charset="0"/>
              </a:rPr>
              <a:t>Validación de </a:t>
            </a:r>
            <a:r>
              <a:rPr lang="es-MX" sz="1000" dirty="0" smtClean="0">
                <a:ea typeface="Calibri" panose="020F0502020204030204" pitchFamily="34" charset="0"/>
              </a:rPr>
              <a:t>4 primers SSR en gel de agarosa al 2% con 6 muestras de ADN de soya, utilizando el marcador de peso 100bp. </a:t>
            </a:r>
            <a:endParaRPr lang="es-MX" sz="1000" dirty="0"/>
          </a:p>
        </p:txBody>
      </p:sp>
      <p:graphicFrame>
        <p:nvGraphicFramePr>
          <p:cNvPr id="35" name="Tabla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193240"/>
              </p:ext>
            </p:extLst>
          </p:nvPr>
        </p:nvGraphicFramePr>
        <p:xfrm>
          <a:off x="7180622" y="2514603"/>
          <a:ext cx="3732137" cy="273939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91988"/>
                <a:gridCol w="1840149"/>
              </a:tblGrid>
              <a:tr h="3715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Marcadores microsatélites</a:t>
                      </a:r>
                      <a:endParaRPr lang="es-EC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Temperatura de </a:t>
                      </a:r>
                      <a:r>
                        <a:rPr lang="es-EC" sz="1400" b="1" i="1" dirty="0" err="1" smtClean="0">
                          <a:effectLst/>
                        </a:rPr>
                        <a:t>annealing</a:t>
                      </a:r>
                      <a:endParaRPr lang="es-EC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09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 smtClean="0">
                          <a:effectLst/>
                        </a:rPr>
                        <a:t>SaTT</a:t>
                      </a:r>
                      <a:r>
                        <a:rPr lang="es-EC" sz="1400" baseline="0" dirty="0" smtClean="0">
                          <a:effectLst/>
                        </a:rPr>
                        <a:t> 22</a:t>
                      </a:r>
                      <a:endParaRPr lang="es-EC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51°C</a:t>
                      </a:r>
                      <a:endParaRPr lang="es-EC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09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 smtClean="0">
                          <a:effectLst/>
                        </a:rPr>
                        <a:t>SaTT</a:t>
                      </a:r>
                      <a:r>
                        <a:rPr lang="es-EC" sz="1400" baseline="0" dirty="0" smtClean="0">
                          <a:effectLst/>
                        </a:rPr>
                        <a:t> 45</a:t>
                      </a:r>
                      <a:endParaRPr lang="es-EC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51°C</a:t>
                      </a:r>
                      <a:endParaRPr lang="es-EC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09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 smtClean="0">
                          <a:effectLst/>
                        </a:rPr>
                        <a:t>SaTT</a:t>
                      </a:r>
                      <a:r>
                        <a:rPr lang="es-EC" sz="1400" baseline="0" dirty="0" smtClean="0">
                          <a:effectLst/>
                        </a:rPr>
                        <a:t> 173</a:t>
                      </a:r>
                      <a:endParaRPr lang="es-EC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51°C</a:t>
                      </a:r>
                      <a:endParaRPr lang="es-EC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09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 smtClean="0">
                          <a:effectLst/>
                        </a:rPr>
                        <a:t>SaTT</a:t>
                      </a:r>
                      <a:r>
                        <a:rPr lang="es-EC" sz="1400" baseline="0" dirty="0" smtClean="0">
                          <a:effectLst/>
                        </a:rPr>
                        <a:t> 197</a:t>
                      </a:r>
                      <a:endParaRPr lang="es-EC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51°C</a:t>
                      </a:r>
                      <a:endParaRPr lang="es-EC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09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 smtClean="0">
                          <a:effectLst/>
                        </a:rPr>
                        <a:t>SaTT</a:t>
                      </a:r>
                      <a:r>
                        <a:rPr lang="es-EC" sz="1400" baseline="0" dirty="0" smtClean="0">
                          <a:effectLst/>
                        </a:rPr>
                        <a:t> 215</a:t>
                      </a:r>
                      <a:endParaRPr lang="es-EC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51°C</a:t>
                      </a:r>
                      <a:endParaRPr lang="es-EC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09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 smtClean="0">
                          <a:effectLst/>
                        </a:rPr>
                        <a:t>SaTT</a:t>
                      </a:r>
                      <a:r>
                        <a:rPr lang="es-EC" sz="1400" baseline="0" dirty="0" smtClean="0">
                          <a:effectLst/>
                        </a:rPr>
                        <a:t> 460</a:t>
                      </a:r>
                      <a:endParaRPr lang="es-EC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51°C</a:t>
                      </a:r>
                      <a:endParaRPr lang="es-EC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09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 smtClean="0">
                          <a:effectLst/>
                        </a:rPr>
                        <a:t>SaTT</a:t>
                      </a:r>
                      <a:r>
                        <a:rPr lang="es-EC" sz="1400" baseline="0" dirty="0" smtClean="0">
                          <a:effectLst/>
                        </a:rPr>
                        <a:t> 38</a:t>
                      </a:r>
                      <a:endParaRPr lang="es-EC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51°C</a:t>
                      </a:r>
                      <a:endParaRPr lang="es-EC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09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 smtClean="0">
                          <a:effectLst/>
                        </a:rPr>
                        <a:t>SaTT</a:t>
                      </a:r>
                      <a:r>
                        <a:rPr lang="es-EC" sz="1400" baseline="0" dirty="0" smtClean="0">
                          <a:effectLst/>
                        </a:rPr>
                        <a:t> 530</a:t>
                      </a:r>
                      <a:endParaRPr lang="es-EC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51°C</a:t>
                      </a:r>
                      <a:endParaRPr lang="es-EC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09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 smtClean="0">
                          <a:effectLst/>
                        </a:rPr>
                        <a:t>SaTT</a:t>
                      </a:r>
                      <a:r>
                        <a:rPr lang="es-EC" sz="1400" baseline="0" dirty="0" smtClean="0">
                          <a:effectLst/>
                        </a:rPr>
                        <a:t> 186</a:t>
                      </a:r>
                      <a:endParaRPr lang="es-EC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51°C</a:t>
                      </a:r>
                      <a:endParaRPr lang="es-EC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09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 smtClean="0">
                          <a:effectLst/>
                        </a:rPr>
                        <a:t>SaTT</a:t>
                      </a:r>
                      <a:r>
                        <a:rPr lang="es-EC" sz="1400" baseline="0" dirty="0" smtClean="0">
                          <a:effectLst/>
                        </a:rPr>
                        <a:t> 69</a:t>
                      </a:r>
                      <a:endParaRPr lang="es-EC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51°C</a:t>
                      </a:r>
                      <a:endParaRPr lang="es-EC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726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969188" y="5970494"/>
            <a:ext cx="3052483" cy="59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9" name="Imagen 28" descr="C:\Users\316\Downloads\LOGO-PRINCIPA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764" y="5930153"/>
            <a:ext cx="2931459" cy="67235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" name="CuadroTexto 4"/>
          <p:cNvSpPr txBox="1"/>
          <p:nvPr/>
        </p:nvSpPr>
        <p:spPr>
          <a:xfrm>
            <a:off x="1030672" y="584871"/>
            <a:ext cx="100872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/>
              <a:t>Genotipaje de la colección de soya</a:t>
            </a:r>
            <a:endParaRPr lang="es-MX" sz="3000" b="1" dirty="0"/>
          </a:p>
        </p:txBody>
      </p:sp>
      <p:pic>
        <p:nvPicPr>
          <p:cNvPr id="17" name="Imagen 16"/>
          <p:cNvPicPr/>
          <p:nvPr/>
        </p:nvPicPr>
        <p:blipFill rotWithShape="1">
          <a:blip r:embed="rId4"/>
          <a:srcRect l="9859" t="31344" r="37690" b="26042"/>
          <a:stretch/>
        </p:blipFill>
        <p:spPr bwMode="auto">
          <a:xfrm>
            <a:off x="1562083" y="2078499"/>
            <a:ext cx="9140893" cy="31071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Abrir llave 7"/>
          <p:cNvSpPr/>
          <p:nvPr/>
        </p:nvSpPr>
        <p:spPr>
          <a:xfrm>
            <a:off x="1307481" y="3017472"/>
            <a:ext cx="212702" cy="614597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errar llave 8"/>
          <p:cNvSpPr/>
          <p:nvPr/>
        </p:nvSpPr>
        <p:spPr>
          <a:xfrm>
            <a:off x="10702976" y="4119211"/>
            <a:ext cx="254602" cy="659567"/>
          </a:xfrm>
          <a:prstGeom prst="righ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Rectángulo 17"/>
          <p:cNvSpPr/>
          <p:nvPr/>
        </p:nvSpPr>
        <p:spPr>
          <a:xfrm>
            <a:off x="711514" y="3217048"/>
            <a:ext cx="63831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800" dirty="0" err="1"/>
              <a:t>SaTT</a:t>
            </a:r>
            <a:r>
              <a:rPr lang="es-MX" sz="800" dirty="0"/>
              <a:t> 215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10957578" y="4341272"/>
            <a:ext cx="55175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800" dirty="0"/>
              <a:t>SaTT38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987488" y="5185641"/>
            <a:ext cx="813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000" b="1" i="1" dirty="0">
                <a:ea typeface="Calibri" panose="020F0502020204030204" pitchFamily="34" charset="0"/>
              </a:rPr>
              <a:t>Figura 5</a:t>
            </a:r>
            <a:r>
              <a:rPr lang="es-MX" sz="1000" b="1" i="1" dirty="0" smtClean="0">
                <a:ea typeface="Calibri" panose="020F0502020204030204" pitchFamily="34" charset="0"/>
              </a:rPr>
              <a:t> </a:t>
            </a:r>
            <a:r>
              <a:rPr lang="es-MX" sz="1000" dirty="0" smtClean="0">
                <a:ea typeface="Calibri" panose="020F0502020204030204" pitchFamily="34" charset="0"/>
              </a:rPr>
              <a:t> Gel de poliacrilamida del dúplex 1 (primers </a:t>
            </a:r>
            <a:r>
              <a:rPr lang="es-MX" sz="1000" dirty="0" err="1" smtClean="0">
                <a:ea typeface="Calibri" panose="020F0502020204030204" pitchFamily="34" charset="0"/>
              </a:rPr>
              <a:t>SaTT</a:t>
            </a:r>
            <a:r>
              <a:rPr lang="es-MX" sz="1000" dirty="0" smtClean="0">
                <a:ea typeface="Calibri" panose="020F0502020204030204" pitchFamily="34" charset="0"/>
              </a:rPr>
              <a:t> </a:t>
            </a:r>
            <a:r>
              <a:rPr lang="es-MX" sz="1000" dirty="0">
                <a:ea typeface="Calibri" panose="020F0502020204030204" pitchFamily="34" charset="0"/>
              </a:rPr>
              <a:t>215 y </a:t>
            </a:r>
            <a:r>
              <a:rPr lang="es-MX" sz="1000" dirty="0" err="1">
                <a:ea typeface="Calibri" panose="020F0502020204030204" pitchFamily="34" charset="0"/>
              </a:rPr>
              <a:t>SaTT</a:t>
            </a:r>
            <a:r>
              <a:rPr lang="es-MX" sz="1000" dirty="0">
                <a:ea typeface="Calibri" panose="020F0502020204030204" pitchFamily="34" charset="0"/>
              </a:rPr>
              <a:t> 38 </a:t>
            </a:r>
            <a:r>
              <a:rPr lang="es-MX" sz="1000" dirty="0" smtClean="0">
                <a:ea typeface="Calibri" panose="020F0502020204030204" pitchFamily="34" charset="0"/>
              </a:rPr>
              <a:t>)  genotipos en el programa SAGA GT utilizando toda la colección de ADN de soya. </a:t>
            </a:r>
            <a:endParaRPr lang="es-MX" sz="1000" dirty="0"/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1094911" y="70385"/>
            <a:ext cx="10023032" cy="580292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MX" kern="0" dirty="0" smtClean="0">
                <a:solidFill>
                  <a:srgbClr val="F6300E"/>
                </a:solidFill>
                <a:effectLst/>
              </a:rPr>
              <a:t>RESULTADOS Y DISCUSIÓN</a:t>
            </a:r>
            <a:endParaRPr lang="es-MX" kern="0" dirty="0">
              <a:solidFill>
                <a:srgbClr val="F6300E"/>
              </a:solidFill>
              <a:effectLst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030671" y="1154841"/>
            <a:ext cx="1008727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MX" sz="1400" dirty="0" smtClean="0"/>
          </a:p>
          <a:p>
            <a:pPr algn="ctr"/>
            <a:r>
              <a:rPr lang="es-MX" sz="2400" dirty="0" smtClean="0"/>
              <a:t>En la genotipificación se señaló los alelos de cada individuo con una “x”</a:t>
            </a:r>
          </a:p>
        </p:txBody>
      </p:sp>
    </p:spTree>
    <p:extLst>
      <p:ext uri="{BB962C8B-B14F-4D97-AF65-F5344CB8AC3E}">
        <p14:creationId xmlns:p14="http://schemas.microsoft.com/office/powerpoint/2010/main" val="328710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947737" y="1352193"/>
            <a:ext cx="675249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MX" sz="3000" dirty="0" smtClean="0"/>
              <a:t>Introducción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MX" sz="3000" dirty="0" smtClean="0"/>
              <a:t>Objetivos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MX" sz="3000" dirty="0" smtClean="0"/>
              <a:t>Materiales y métodos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MX" sz="3000" dirty="0" smtClean="0"/>
              <a:t>Resultados y Discusión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MX" sz="3000" dirty="0" smtClean="0"/>
              <a:t>Conclusiones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MX" sz="3000" dirty="0" smtClean="0"/>
              <a:t>Recomendaciones</a:t>
            </a:r>
          </a:p>
          <a:p>
            <a:pPr>
              <a:lnSpc>
                <a:spcPct val="200000"/>
              </a:lnSpc>
            </a:pPr>
            <a:endParaRPr lang="es-MX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947737" y="0"/>
            <a:ext cx="10972800" cy="562708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MX" i="0" kern="0" dirty="0" smtClean="0">
                <a:solidFill>
                  <a:srgbClr val="F6300E"/>
                </a:solidFill>
              </a:rPr>
              <a:t>CONTENIDO</a:t>
            </a:r>
            <a:endParaRPr lang="es-MX" i="0" kern="0" dirty="0">
              <a:solidFill>
                <a:srgbClr val="F630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7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969188" y="5970494"/>
            <a:ext cx="3052483" cy="59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9" name="Imagen 28" descr="C:\Users\316\Downloads\LOGO-PRINCIPA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764" y="5930153"/>
            <a:ext cx="2931459" cy="672353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572571"/>
              </p:ext>
            </p:extLst>
          </p:nvPr>
        </p:nvGraphicFramePr>
        <p:xfrm>
          <a:off x="1342143" y="1745605"/>
          <a:ext cx="4736440" cy="39624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47288"/>
                <a:gridCol w="947288"/>
                <a:gridCol w="947288"/>
                <a:gridCol w="947288"/>
                <a:gridCol w="947288"/>
              </a:tblGrid>
              <a:tr h="29626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 b="1" dirty="0">
                          <a:effectLst/>
                        </a:rPr>
                        <a:t>Marcador</a:t>
                      </a:r>
                      <a:endParaRPr lang="es-MX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 b="1" dirty="0">
                          <a:effectLst/>
                        </a:rPr>
                        <a:t>Número de Alelos</a:t>
                      </a:r>
                      <a:endParaRPr lang="es-MX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 b="1" dirty="0">
                          <a:effectLst/>
                        </a:rPr>
                        <a:t>Diversidad</a:t>
                      </a:r>
                      <a:endParaRPr lang="es-MX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 b="1" dirty="0">
                          <a:effectLst/>
                        </a:rPr>
                        <a:t>Heterocigosidad </a:t>
                      </a:r>
                      <a:endParaRPr lang="es-MX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 b="1" dirty="0">
                          <a:effectLst/>
                        </a:rPr>
                        <a:t>PIC</a:t>
                      </a:r>
                      <a:endParaRPr lang="es-MX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626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SaTT 38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2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0.48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0.10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0.37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626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SaTT 215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4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0.55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0.04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0.50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626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SaTT 45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3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0.34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0.02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0.32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626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SaTT 530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5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0.70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0.03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0.65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626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SaTT 197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7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0.70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0.10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 dirty="0">
                          <a:effectLst/>
                        </a:rPr>
                        <a:t>0.66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626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SaTT 460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 dirty="0">
                          <a:effectLst/>
                        </a:rPr>
                        <a:t>4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0.29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0.02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0.27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626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 dirty="0" err="1" smtClean="0">
                          <a:effectLst/>
                        </a:rPr>
                        <a:t>SaTT</a:t>
                      </a:r>
                      <a:r>
                        <a:rPr lang="es-MX" sz="1000" dirty="0" smtClean="0">
                          <a:effectLst/>
                        </a:rPr>
                        <a:t> </a:t>
                      </a:r>
                      <a:r>
                        <a:rPr lang="es-MX" sz="1000" dirty="0">
                          <a:effectLst/>
                        </a:rPr>
                        <a:t>173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 dirty="0">
                          <a:effectLst/>
                        </a:rPr>
                        <a:t>5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0.47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0.41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0.42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626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SaT 186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 dirty="0">
                          <a:effectLst/>
                        </a:rPr>
                        <a:t>5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0.55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0.05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0.50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626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 dirty="0" err="1">
                          <a:effectLst/>
                        </a:rPr>
                        <a:t>SaTT</a:t>
                      </a:r>
                      <a:r>
                        <a:rPr lang="es-MX" sz="1000" dirty="0">
                          <a:effectLst/>
                        </a:rPr>
                        <a:t> 22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5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0.44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0.01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0.40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626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SaT 69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6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0.70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0.02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0.63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626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Promedio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 dirty="0">
                          <a:effectLst/>
                        </a:rPr>
                        <a:t>4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 dirty="0">
                          <a:effectLst/>
                        </a:rPr>
                        <a:t>0.52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>
                          <a:effectLst/>
                        </a:rPr>
                        <a:t>0.08</a:t>
                      </a:r>
                      <a:endParaRPr lang="es-MX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3971925" algn="l"/>
                        </a:tabLst>
                      </a:pPr>
                      <a:r>
                        <a:rPr lang="es-MX" sz="1000" dirty="0">
                          <a:effectLst/>
                        </a:rPr>
                        <a:t>0.47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081790" y="650093"/>
            <a:ext cx="100284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/>
              <a:t>Variabilidad Genética</a:t>
            </a:r>
            <a:endParaRPr lang="es-MX" sz="3000" b="1" dirty="0"/>
          </a:p>
        </p:txBody>
      </p:sp>
      <p:sp>
        <p:nvSpPr>
          <p:cNvPr id="9" name="Rectángulo 8"/>
          <p:cNvSpPr/>
          <p:nvPr/>
        </p:nvSpPr>
        <p:spPr>
          <a:xfrm>
            <a:off x="1275163" y="1471806"/>
            <a:ext cx="47364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000" b="1" i="1" dirty="0" smtClean="0">
                <a:ea typeface="Calibri" panose="020F0502020204030204" pitchFamily="34" charset="0"/>
              </a:rPr>
              <a:t>Tabla 2 </a:t>
            </a:r>
            <a:r>
              <a:rPr lang="es-MX" sz="1000" dirty="0" smtClean="0">
                <a:ea typeface="Calibri" panose="020F0502020204030204" pitchFamily="34" charset="0"/>
              </a:rPr>
              <a:t> Resumen de la diversidad genética presente en la colección de soya</a:t>
            </a:r>
            <a:endParaRPr lang="es-MX" sz="1000" dirty="0"/>
          </a:p>
        </p:txBody>
      </p:sp>
      <p:sp>
        <p:nvSpPr>
          <p:cNvPr id="10" name="Rectángulo 9"/>
          <p:cNvSpPr/>
          <p:nvPr/>
        </p:nvSpPr>
        <p:spPr>
          <a:xfrm>
            <a:off x="6733305" y="1234798"/>
            <a:ext cx="4256039" cy="70788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2000" dirty="0" smtClean="0"/>
              <a:t>De un total de 95 accesiones analizadas con 10 SSR</a:t>
            </a:r>
            <a:endParaRPr lang="es-MX" sz="2000" dirty="0">
              <a:latin typeface="Times New Roman" panose="02020603050405020304" pitchFamily="18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2643697" y="5489369"/>
            <a:ext cx="261257" cy="185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redondeado 12"/>
          <p:cNvSpPr/>
          <p:nvPr/>
        </p:nvSpPr>
        <p:spPr>
          <a:xfrm>
            <a:off x="5443538" y="5489369"/>
            <a:ext cx="297694" cy="185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Rectángulo 13"/>
          <p:cNvSpPr/>
          <p:nvPr/>
        </p:nvSpPr>
        <p:spPr>
          <a:xfrm>
            <a:off x="6733306" y="3121730"/>
            <a:ext cx="4384638" cy="163121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MX" sz="200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Akkaya et al. (1992) </a:t>
            </a:r>
            <a:r>
              <a:rPr lang="es-MX" sz="2000" dirty="0" smtClean="0">
                <a:solidFill>
                  <a:schemeClr val="tx1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s-MX" sz="2000" b="1" dirty="0" smtClean="0">
                <a:solidFill>
                  <a:schemeClr val="tx1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43</a:t>
            </a:r>
            <a:r>
              <a:rPr lang="es-MX" sz="2000" dirty="0" smtClean="0">
                <a:solidFill>
                  <a:schemeClr val="tx1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 genotipos  promedio </a:t>
            </a:r>
            <a:r>
              <a:rPr lang="es-MX" sz="2000" b="1" dirty="0" smtClean="0">
                <a:solidFill>
                  <a:schemeClr val="tx1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7</a:t>
            </a:r>
            <a:r>
              <a:rPr lang="es-MX" sz="2000" dirty="0" smtClean="0">
                <a:solidFill>
                  <a:schemeClr val="tx1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 alelos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MX" sz="200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Rongwen et al. (1995) </a:t>
            </a:r>
            <a:r>
              <a:rPr lang="es-MX" sz="2000" dirty="0" smtClean="0">
                <a:solidFill>
                  <a:schemeClr val="tx1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s-MX" sz="2000" b="1" dirty="0" smtClean="0">
                <a:solidFill>
                  <a:schemeClr val="tx1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96</a:t>
            </a:r>
            <a:r>
              <a:rPr lang="es-MX" sz="2000" dirty="0" smtClean="0">
                <a:solidFill>
                  <a:schemeClr val="tx1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 genotipos promedio </a:t>
            </a:r>
            <a:r>
              <a:rPr lang="es-MX" sz="2000" b="1" dirty="0" smtClean="0">
                <a:solidFill>
                  <a:schemeClr val="tx1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18</a:t>
            </a:r>
            <a:r>
              <a:rPr lang="es-MX" sz="2000" dirty="0" smtClean="0">
                <a:solidFill>
                  <a:schemeClr val="tx1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 alelos, PIC 0.74</a:t>
            </a:r>
            <a:endParaRPr lang="es-MX" sz="2000" b="1" dirty="0" smtClean="0">
              <a:solidFill>
                <a:schemeClr val="tx1"/>
              </a:solidFill>
              <a:ea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6733306" y="4692342"/>
            <a:ext cx="4384638" cy="101566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00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RAPD </a:t>
            </a:r>
            <a:r>
              <a:rPr lang="es-MX" sz="2000" dirty="0">
                <a:solidFill>
                  <a:schemeClr val="tx1"/>
                </a:solidFill>
                <a:ea typeface="Times New Roman" panose="02020603050405020304" pitchFamily="18" charset="0"/>
              </a:rPr>
              <a:t>y RFLP </a:t>
            </a:r>
            <a:r>
              <a:rPr lang="es-MX" sz="2000" b="1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0.32</a:t>
            </a:r>
            <a:r>
              <a:rPr lang="es-MX" sz="20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s-ES" sz="2000" dirty="0" smtClean="0">
                <a:solidFill>
                  <a:schemeClr val="tx1"/>
                </a:solidFill>
              </a:rPr>
              <a:t>Brown-</a:t>
            </a:r>
            <a:r>
              <a:rPr lang="es-ES" sz="2000" dirty="0" err="1" smtClean="0">
                <a:solidFill>
                  <a:schemeClr val="tx1"/>
                </a:solidFill>
              </a:rPr>
              <a:t>Guedira</a:t>
            </a:r>
            <a:r>
              <a:rPr lang="es-ES" sz="2000" dirty="0">
                <a:solidFill>
                  <a:schemeClr val="tx1"/>
                </a:solidFill>
              </a:rPr>
              <a:t>, Thompson, Nelson, &amp; Warburton, </a:t>
            </a:r>
            <a:r>
              <a:rPr lang="es-ES" sz="2000" dirty="0" smtClean="0">
                <a:solidFill>
                  <a:schemeClr val="tx1"/>
                </a:solidFill>
              </a:rPr>
              <a:t>(2000</a:t>
            </a:r>
            <a:r>
              <a:rPr lang="es-ES" sz="2000" dirty="0">
                <a:solidFill>
                  <a:schemeClr val="tx1"/>
                </a:solidFill>
              </a:rPr>
              <a:t>)</a:t>
            </a:r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733305" y="2273820"/>
            <a:ext cx="43846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 smtClean="0"/>
              <a:t>*46 alelos                     *125 </a:t>
            </a:r>
            <a:r>
              <a:rPr lang="es-MX" sz="2000" dirty="0"/>
              <a:t>a </a:t>
            </a:r>
            <a:r>
              <a:rPr lang="es-MX" sz="2000" dirty="0" smtClean="0"/>
              <a:t>304 pb </a:t>
            </a:r>
          </a:p>
          <a:p>
            <a:r>
              <a:rPr lang="es-MX" sz="2000" dirty="0" smtClean="0"/>
              <a:t>*4 alelos/locus              *0.47 PIC </a:t>
            </a:r>
          </a:p>
        </p:txBody>
      </p:sp>
      <p:sp>
        <p:nvSpPr>
          <p:cNvPr id="23" name="Flecha abajo 22"/>
          <p:cNvSpPr/>
          <p:nvPr/>
        </p:nvSpPr>
        <p:spPr>
          <a:xfrm>
            <a:off x="8854386" y="1945377"/>
            <a:ext cx="180000" cy="324000"/>
          </a:xfrm>
          <a:prstGeom prst="downArrow">
            <a:avLst/>
          </a:prstGeom>
          <a:ln>
            <a:solidFill>
              <a:schemeClr val="accent4">
                <a:lumMod val="95000"/>
                <a:lumOff val="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Título 1"/>
          <p:cNvSpPr txBox="1">
            <a:spLocks/>
          </p:cNvSpPr>
          <p:nvPr/>
        </p:nvSpPr>
        <p:spPr>
          <a:xfrm>
            <a:off x="1094911" y="70385"/>
            <a:ext cx="10023032" cy="580292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MX" kern="0" dirty="0" smtClean="0">
                <a:solidFill>
                  <a:srgbClr val="F6300E"/>
                </a:solidFill>
                <a:effectLst/>
              </a:rPr>
              <a:t>RESULTADOS Y DISCUSIÓN</a:t>
            </a:r>
            <a:endParaRPr lang="es-MX" kern="0" dirty="0">
              <a:solidFill>
                <a:srgbClr val="F6300E"/>
              </a:solidFill>
              <a:effectLst/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1472265" y="3647667"/>
            <a:ext cx="4268967" cy="21464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46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969188" y="5970494"/>
            <a:ext cx="3052483" cy="59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9" name="Imagen 28" descr="C:\Users\316\Downloads\LOGO-PRINCIPA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764" y="5930153"/>
            <a:ext cx="2931459" cy="67235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6" name="CuadroTexto 5"/>
          <p:cNvSpPr txBox="1"/>
          <p:nvPr/>
        </p:nvSpPr>
        <p:spPr>
          <a:xfrm>
            <a:off x="1094912" y="620633"/>
            <a:ext cx="10023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/>
              <a:t>Estructura genética</a:t>
            </a:r>
            <a:endParaRPr lang="es-MX" sz="30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3059133" y="2864676"/>
            <a:ext cx="1222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/>
              <a:t>Dim-2</a:t>
            </a:r>
          </a:p>
          <a:p>
            <a:pPr algn="ctr"/>
            <a:r>
              <a:rPr lang="es-MX" sz="800" dirty="0" smtClean="0"/>
              <a:t>(13.21%)</a:t>
            </a:r>
            <a:endParaRPr lang="es-MX" sz="800" dirty="0"/>
          </a:p>
        </p:txBody>
      </p:sp>
      <p:sp>
        <p:nvSpPr>
          <p:cNvPr id="9" name="CuadroTexto 8"/>
          <p:cNvSpPr txBox="1"/>
          <p:nvPr/>
        </p:nvSpPr>
        <p:spPr>
          <a:xfrm>
            <a:off x="6216961" y="4934844"/>
            <a:ext cx="12220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 smtClean="0"/>
              <a:t>Dim-1(26.01%)</a:t>
            </a:r>
            <a:endParaRPr lang="es-MX" sz="8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36103" t="23490" r="25762" b="19985"/>
          <a:stretch/>
        </p:blipFill>
        <p:spPr>
          <a:xfrm>
            <a:off x="3904491" y="1138064"/>
            <a:ext cx="5064697" cy="3870506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2523289" y="5159974"/>
            <a:ext cx="71454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000" b="1" i="1" dirty="0" smtClean="0">
                <a:ea typeface="Calibri" panose="020F0502020204030204" pitchFamily="34" charset="0"/>
              </a:rPr>
              <a:t>Figura 6 </a:t>
            </a:r>
            <a:r>
              <a:rPr lang="es-MX" sz="1000" dirty="0" smtClean="0">
                <a:ea typeface="Calibri" panose="020F0502020204030204" pitchFamily="34" charset="0"/>
              </a:rPr>
              <a:t> PCA en las dos primeras coordenadas, obtenido con el coeficiente de similitud SM, que indica la agrupación de 95 accesiones de soya</a:t>
            </a:r>
            <a:r>
              <a:rPr lang="es-MX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s-MX" sz="1400" dirty="0"/>
          </a:p>
        </p:txBody>
      </p:sp>
      <p:cxnSp>
        <p:nvCxnSpPr>
          <p:cNvPr id="15" name="Conector recto de flecha 14"/>
          <p:cNvCxnSpPr/>
          <p:nvPr/>
        </p:nvCxnSpPr>
        <p:spPr>
          <a:xfrm>
            <a:off x="8354802" y="3113049"/>
            <a:ext cx="6457" cy="1803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8016735" y="2911558"/>
            <a:ext cx="67613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" dirty="0" smtClean="0"/>
              <a:t>INIAP-308-M4</a:t>
            </a:r>
            <a:endParaRPr lang="es-MX" sz="60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7442068" y="3131375"/>
            <a:ext cx="57466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" dirty="0" smtClean="0"/>
              <a:t>INIAP-307</a:t>
            </a:r>
            <a:endParaRPr lang="es-MX" sz="600" dirty="0"/>
          </a:p>
        </p:txBody>
      </p:sp>
      <p:sp>
        <p:nvSpPr>
          <p:cNvPr id="25" name="CuadroTexto 24"/>
          <p:cNvSpPr txBox="1"/>
          <p:nvPr/>
        </p:nvSpPr>
        <p:spPr>
          <a:xfrm>
            <a:off x="7358127" y="3666965"/>
            <a:ext cx="67613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" dirty="0" smtClean="0"/>
              <a:t>INIAP-308</a:t>
            </a:r>
            <a:endParaRPr lang="es-MX" sz="600" dirty="0"/>
          </a:p>
        </p:txBody>
      </p:sp>
      <p:cxnSp>
        <p:nvCxnSpPr>
          <p:cNvPr id="26" name="Conector recto de flecha 25"/>
          <p:cNvCxnSpPr/>
          <p:nvPr/>
        </p:nvCxnSpPr>
        <p:spPr>
          <a:xfrm flipH="1">
            <a:off x="7348789" y="3326413"/>
            <a:ext cx="133264" cy="930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/>
          <p:cNvCxnSpPr/>
          <p:nvPr/>
        </p:nvCxnSpPr>
        <p:spPr>
          <a:xfrm flipH="1" flipV="1">
            <a:off x="7294857" y="3541678"/>
            <a:ext cx="133264" cy="1239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adroTexto 38"/>
          <p:cNvSpPr txBox="1"/>
          <p:nvPr/>
        </p:nvSpPr>
        <p:spPr>
          <a:xfrm>
            <a:off x="6971032" y="1323144"/>
            <a:ext cx="1451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 smtClean="0"/>
              <a:t>Variedades comerciales de soya provenientes de los Ríos y Guayas</a:t>
            </a:r>
            <a:endParaRPr lang="es-MX" sz="800" dirty="0"/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1094911" y="70385"/>
            <a:ext cx="10023032" cy="580292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MX" kern="0" dirty="0" smtClean="0">
                <a:solidFill>
                  <a:srgbClr val="F6300E"/>
                </a:solidFill>
                <a:effectLst/>
              </a:rPr>
              <a:t>RESULTADOS Y DISCUSIÓN</a:t>
            </a:r>
            <a:endParaRPr lang="es-MX" kern="0" dirty="0">
              <a:solidFill>
                <a:srgbClr val="F6300E"/>
              </a:solidFill>
              <a:effectLst/>
            </a:endParaRPr>
          </a:p>
        </p:txBody>
      </p:sp>
      <p:sp>
        <p:nvSpPr>
          <p:cNvPr id="2" name="Elipse 1"/>
          <p:cNvSpPr/>
          <p:nvPr/>
        </p:nvSpPr>
        <p:spPr>
          <a:xfrm>
            <a:off x="6764196" y="3767815"/>
            <a:ext cx="342504" cy="365527"/>
          </a:xfrm>
          <a:prstGeom prst="ellipse">
            <a:avLst/>
          </a:prstGeom>
          <a:noFill/>
          <a:ln>
            <a:solidFill>
              <a:srgbClr val="F630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Elipse 21"/>
          <p:cNvSpPr/>
          <p:nvPr/>
        </p:nvSpPr>
        <p:spPr>
          <a:xfrm>
            <a:off x="8260361" y="3794078"/>
            <a:ext cx="323567" cy="313002"/>
          </a:xfrm>
          <a:prstGeom prst="ellipse">
            <a:avLst/>
          </a:prstGeom>
          <a:noFill/>
          <a:ln>
            <a:solidFill>
              <a:srgbClr val="F630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CuadroTexto 22"/>
          <p:cNvSpPr txBox="1"/>
          <p:nvPr/>
        </p:nvSpPr>
        <p:spPr>
          <a:xfrm>
            <a:off x="4934212" y="1627238"/>
            <a:ext cx="4213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G1</a:t>
            </a:r>
            <a:endParaRPr lang="es-MX" sz="1100" b="1" dirty="0"/>
          </a:p>
        </p:txBody>
      </p:sp>
      <p:sp>
        <p:nvSpPr>
          <p:cNvPr id="27" name="CuadroTexto 26"/>
          <p:cNvSpPr txBox="1"/>
          <p:nvPr/>
        </p:nvSpPr>
        <p:spPr>
          <a:xfrm>
            <a:off x="7518724" y="2529390"/>
            <a:ext cx="4213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G2</a:t>
            </a:r>
            <a:endParaRPr lang="es-MX" sz="1100" b="1" dirty="0"/>
          </a:p>
        </p:txBody>
      </p:sp>
    </p:spTree>
    <p:extLst>
      <p:ext uri="{BB962C8B-B14F-4D97-AF65-F5344CB8AC3E}">
        <p14:creationId xmlns:p14="http://schemas.microsoft.com/office/powerpoint/2010/main" val="345224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094911" y="70385"/>
            <a:ext cx="10023032" cy="580292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MX" kern="0" dirty="0" smtClean="0">
                <a:solidFill>
                  <a:srgbClr val="F6300E"/>
                </a:solidFill>
                <a:effectLst/>
              </a:rPr>
              <a:t>RESULTADOS Y DISCUSIÓN</a:t>
            </a:r>
            <a:endParaRPr lang="es-MX" kern="0" dirty="0">
              <a:solidFill>
                <a:srgbClr val="F6300E"/>
              </a:solidFill>
              <a:effectLst/>
            </a:endParaRPr>
          </a:p>
        </p:txBody>
      </p:sp>
      <p:pic>
        <p:nvPicPr>
          <p:cNvPr id="3" name="image53.png"/>
          <p:cNvPicPr/>
          <p:nvPr/>
        </p:nvPicPr>
        <p:blipFill rotWithShape="1">
          <a:blip r:embed="rId2"/>
          <a:srcRect l="1138" t="6901" r="2951" b="42563"/>
          <a:stretch/>
        </p:blipFill>
        <p:spPr>
          <a:xfrm>
            <a:off x="1079270" y="1200925"/>
            <a:ext cx="10064980" cy="2294237"/>
          </a:xfrm>
          <a:prstGeom prst="rect">
            <a:avLst/>
          </a:prstGeom>
          <a:ln/>
        </p:spPr>
      </p:pic>
      <p:sp>
        <p:nvSpPr>
          <p:cNvPr id="4" name="CuadroTexto 3"/>
          <p:cNvSpPr txBox="1"/>
          <p:nvPr/>
        </p:nvSpPr>
        <p:spPr>
          <a:xfrm>
            <a:off x="1094912" y="620633"/>
            <a:ext cx="10023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/>
              <a:t>Asignación genética</a:t>
            </a:r>
            <a:endParaRPr lang="es-MX" sz="3000" b="1" dirty="0"/>
          </a:p>
        </p:txBody>
      </p:sp>
      <p:sp>
        <p:nvSpPr>
          <p:cNvPr id="5" name="Rectángulo 4"/>
          <p:cNvSpPr/>
          <p:nvPr/>
        </p:nvSpPr>
        <p:spPr>
          <a:xfrm>
            <a:off x="1079270" y="3560252"/>
            <a:ext cx="1003345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000" b="1" i="1" dirty="0" smtClean="0">
                <a:ea typeface="Calibri" panose="020F0502020204030204" pitchFamily="34" charset="0"/>
              </a:rPr>
              <a:t>Figura 7 </a:t>
            </a:r>
            <a:r>
              <a:rPr lang="es-MX" sz="1000" dirty="0" smtClean="0">
                <a:ea typeface="Calibri" panose="020F0502020204030204" pitchFamily="34" charset="0"/>
              </a:rPr>
              <a:t> Gráfico de barras </a:t>
            </a:r>
            <a:r>
              <a:rPr lang="es-MX" sz="1000" dirty="0" smtClean="0"/>
              <a:t>de </a:t>
            </a:r>
            <a:r>
              <a:rPr lang="es-MX" sz="1000" dirty="0"/>
              <a:t>los coeficientes de pertenencia de 95 accesiones </a:t>
            </a:r>
            <a:r>
              <a:rPr lang="es-MX" sz="1000" dirty="0" smtClean="0"/>
              <a:t>de soya </a:t>
            </a:r>
            <a:r>
              <a:rPr lang="es-MX" sz="1000" dirty="0"/>
              <a:t>obtenido en el programa </a:t>
            </a:r>
            <a:r>
              <a:rPr lang="es-MX" sz="1000" dirty="0" err="1"/>
              <a:t>Structure</a:t>
            </a:r>
            <a:r>
              <a:rPr lang="es-MX" sz="1000" dirty="0"/>
              <a:t> vs </a:t>
            </a:r>
            <a:r>
              <a:rPr lang="es-MX" sz="1000" dirty="0" smtClean="0"/>
              <a:t>2.3.4. En verde G1 y en Rojo G2.</a:t>
            </a:r>
            <a:endParaRPr lang="es-MX" sz="1000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469289734"/>
              </p:ext>
            </p:extLst>
          </p:nvPr>
        </p:nvGraphicFramePr>
        <p:xfrm>
          <a:off x="1042758" y="4183555"/>
          <a:ext cx="10033459" cy="1700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5455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094911" y="70385"/>
            <a:ext cx="10023032" cy="580292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MX" kern="0" dirty="0" smtClean="0">
                <a:solidFill>
                  <a:srgbClr val="F6300E"/>
                </a:solidFill>
                <a:effectLst/>
              </a:rPr>
              <a:t>RESULTADOS Y DISCUSIÓN</a:t>
            </a:r>
            <a:endParaRPr lang="es-MX" kern="0" dirty="0">
              <a:solidFill>
                <a:srgbClr val="F6300E"/>
              </a:solidFill>
              <a:effectLst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94912" y="620633"/>
            <a:ext cx="10023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err="1" smtClean="0"/>
              <a:t>Amova</a:t>
            </a:r>
            <a:endParaRPr lang="es-MX" sz="3000" b="1" dirty="0"/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710413894"/>
              </p:ext>
            </p:extLst>
          </p:nvPr>
        </p:nvGraphicFramePr>
        <p:xfrm>
          <a:off x="3417048" y="1357366"/>
          <a:ext cx="5368328" cy="2866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ángulo 7"/>
          <p:cNvSpPr/>
          <p:nvPr/>
        </p:nvSpPr>
        <p:spPr>
          <a:xfrm>
            <a:off x="3417048" y="4224359"/>
            <a:ext cx="53683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000" b="1" i="1" dirty="0" smtClean="0">
                <a:ea typeface="Calibri" panose="020F0502020204030204" pitchFamily="34" charset="0"/>
              </a:rPr>
              <a:t>Figura 8 </a:t>
            </a:r>
            <a:r>
              <a:rPr lang="es-MX" sz="1000" dirty="0" smtClean="0">
                <a:ea typeface="Calibri" panose="020F0502020204030204" pitchFamily="34" charset="0"/>
              </a:rPr>
              <a:t> Porcentaje </a:t>
            </a:r>
            <a:r>
              <a:rPr lang="es-MX" sz="1000" dirty="0" smtClean="0"/>
              <a:t>del </a:t>
            </a:r>
            <a:r>
              <a:rPr lang="es-MX" sz="1000" dirty="0"/>
              <a:t>análisis molecular de varianza de los grupos </a:t>
            </a:r>
            <a:r>
              <a:rPr lang="es-MX" sz="1000" dirty="0" smtClean="0"/>
              <a:t>G1 </a:t>
            </a:r>
            <a:r>
              <a:rPr lang="es-MX" sz="1000" dirty="0"/>
              <a:t>y G2 de las accesiones de soya obtenido en el software </a:t>
            </a:r>
            <a:r>
              <a:rPr lang="es-MX" sz="1000" dirty="0" err="1"/>
              <a:t>GenAlex</a:t>
            </a:r>
            <a:r>
              <a:rPr lang="es-MX" sz="1000" dirty="0"/>
              <a:t> ver 6.5</a:t>
            </a:r>
            <a:r>
              <a:rPr lang="es-MX" sz="1000" dirty="0" smtClean="0">
                <a:ea typeface="Calibri" panose="020F0502020204030204" pitchFamily="34" charset="0"/>
              </a:rPr>
              <a:t>. </a:t>
            </a:r>
            <a:endParaRPr lang="es-MX" sz="1000" dirty="0"/>
          </a:p>
        </p:txBody>
      </p:sp>
      <p:sp>
        <p:nvSpPr>
          <p:cNvPr id="9" name="Rectángulo 8"/>
          <p:cNvSpPr/>
          <p:nvPr/>
        </p:nvSpPr>
        <p:spPr>
          <a:xfrm>
            <a:off x="1757812" y="4748313"/>
            <a:ext cx="868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 smtClean="0">
                <a:ea typeface="Times New Roman" panose="02020603050405020304" pitchFamily="18" charset="0"/>
              </a:rPr>
              <a:t>Según Li </a:t>
            </a:r>
            <a:r>
              <a:rPr lang="es-MX" sz="2400" dirty="0">
                <a:ea typeface="Times New Roman" panose="02020603050405020304" pitchFamily="18" charset="0"/>
              </a:rPr>
              <a:t>et </a:t>
            </a:r>
            <a:r>
              <a:rPr lang="es-MX" sz="2400" dirty="0" smtClean="0">
                <a:ea typeface="Times New Roman" panose="02020603050405020304" pitchFamily="18" charset="0"/>
              </a:rPr>
              <a:t>a, </a:t>
            </a:r>
            <a:r>
              <a:rPr lang="es-MX" sz="2400" dirty="0">
                <a:ea typeface="Times New Roman" panose="02020603050405020304" pitchFamily="18" charset="0"/>
              </a:rPr>
              <a:t>(2010</a:t>
            </a:r>
            <a:r>
              <a:rPr lang="es-MX" sz="2400" dirty="0" smtClean="0">
                <a:ea typeface="Times New Roman" panose="02020603050405020304" pitchFamily="18" charset="0"/>
              </a:rPr>
              <a:t>) </a:t>
            </a:r>
            <a:r>
              <a:rPr lang="es-MX" sz="2400" dirty="0"/>
              <a:t>el mayor componente de variación </a:t>
            </a:r>
            <a:r>
              <a:rPr lang="es-MX" sz="2400" b="1" dirty="0"/>
              <a:t>(73.9%) </a:t>
            </a:r>
            <a:r>
              <a:rPr lang="es-MX" sz="2400" dirty="0"/>
              <a:t>se da entre los individuos dentro de las poblaciones</a:t>
            </a:r>
            <a:r>
              <a:rPr lang="es-MX" sz="2400" dirty="0" smtClean="0">
                <a:ea typeface="Times New Roman" panose="02020603050405020304" pitchFamily="18" charset="0"/>
              </a:rPr>
              <a:t> 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101451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094911" y="70385"/>
            <a:ext cx="10023032" cy="580292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MX" kern="0" dirty="0" smtClean="0">
                <a:solidFill>
                  <a:srgbClr val="F6300E"/>
                </a:solidFill>
                <a:effectLst/>
              </a:rPr>
              <a:t>RESULTADOS Y DISCUSIÓN</a:t>
            </a:r>
            <a:endParaRPr lang="es-MX" kern="0" dirty="0">
              <a:solidFill>
                <a:srgbClr val="F6300E"/>
              </a:solidFill>
              <a:effectLst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094911" y="611929"/>
            <a:ext cx="10023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/>
              <a:t>Detección de soya transgénica</a:t>
            </a:r>
            <a:endParaRPr lang="es-MX" sz="3000" b="1" dirty="0"/>
          </a:p>
        </p:txBody>
      </p:sp>
      <p:pic>
        <p:nvPicPr>
          <p:cNvPr id="11" name="Imagen 10"/>
          <p:cNvPicPr/>
          <p:nvPr/>
        </p:nvPicPr>
        <p:blipFill rotWithShape="1">
          <a:blip r:embed="rId2"/>
          <a:srcRect l="5609" t="44657" r="24919" b="20650"/>
          <a:stretch/>
        </p:blipFill>
        <p:spPr bwMode="auto">
          <a:xfrm>
            <a:off x="3322213" y="2533100"/>
            <a:ext cx="5642173" cy="20998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1084484" y="1192221"/>
            <a:ext cx="10023032" cy="1200329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MX" sz="2400" dirty="0" smtClean="0">
                <a:solidFill>
                  <a:srgbClr val="000000"/>
                </a:solidFill>
              </a:rPr>
              <a:t>Para confirmar una muestra como positiva en la detención del soya GM estás tenían que evidenciar el fragmento PCR del promotor 35-S, el </a:t>
            </a:r>
            <a:r>
              <a:rPr lang="es-MX" sz="2400" dirty="0" smtClean="0">
                <a:solidFill>
                  <a:srgbClr val="000000"/>
                </a:solidFill>
              </a:rPr>
              <a:t>terminador NOS </a:t>
            </a:r>
            <a:r>
              <a:rPr lang="es-MX" sz="2400" dirty="0" smtClean="0">
                <a:solidFill>
                  <a:srgbClr val="000000"/>
                </a:solidFill>
              </a:rPr>
              <a:t>y la proteína CP4-EPSPS</a:t>
            </a:r>
            <a:r>
              <a:rPr lang="es-MX" sz="2400" cap="small" dirty="0" smtClean="0"/>
              <a:t>)</a:t>
            </a:r>
            <a:endParaRPr lang="es-MX" sz="2400" dirty="0"/>
          </a:p>
        </p:txBody>
      </p:sp>
      <p:sp>
        <p:nvSpPr>
          <p:cNvPr id="14" name="Rectángulo 13"/>
          <p:cNvSpPr/>
          <p:nvPr/>
        </p:nvSpPr>
        <p:spPr>
          <a:xfrm>
            <a:off x="3918857" y="4645158"/>
            <a:ext cx="50455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000" b="1" i="1" dirty="0" smtClean="0">
                <a:ea typeface="Calibri" panose="020F0502020204030204" pitchFamily="34" charset="0"/>
              </a:rPr>
              <a:t>Figura 9 </a:t>
            </a:r>
            <a:r>
              <a:rPr lang="es-MX" sz="1000" dirty="0" smtClean="0">
                <a:ea typeface="Calibri" panose="020F0502020204030204" pitchFamily="34" charset="0"/>
              </a:rPr>
              <a:t> Producto PCR de la amplificación de la proteína CP4-EPSPS de 1050pb</a:t>
            </a:r>
            <a:r>
              <a:rPr lang="es-MX" sz="1000" dirty="0" smtClean="0"/>
              <a:t>.</a:t>
            </a:r>
            <a:endParaRPr lang="es-MX" sz="1000" dirty="0"/>
          </a:p>
        </p:txBody>
      </p:sp>
      <p:sp>
        <p:nvSpPr>
          <p:cNvPr id="15" name="Rectángulo 14"/>
          <p:cNvSpPr/>
          <p:nvPr/>
        </p:nvSpPr>
        <p:spPr>
          <a:xfrm>
            <a:off x="3980610" y="4903550"/>
            <a:ext cx="4983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000" dirty="0">
                <a:ea typeface="Times New Roman" panose="02020603050405020304" pitchFamily="18" charset="0"/>
              </a:rPr>
              <a:t>Nota: Carril M: marcador de peso 1Kb DNA </a:t>
            </a:r>
            <a:r>
              <a:rPr lang="es-MX" sz="1000" dirty="0" err="1">
                <a:ea typeface="Times New Roman" panose="02020603050405020304" pitchFamily="18" charset="0"/>
              </a:rPr>
              <a:t>Ladder</a:t>
            </a:r>
            <a:r>
              <a:rPr lang="es-MX" sz="1000" dirty="0">
                <a:ea typeface="Times New Roman" panose="02020603050405020304" pitchFamily="18" charset="0"/>
              </a:rPr>
              <a:t>, carriles 1, 2 y 3: Ag Monsanto; carril 4: 522; carril 5: 729; carril 6: Mutante Irradiada; carril 7: I-308 M4 65-1; carril 8: Ag </a:t>
            </a:r>
            <a:r>
              <a:rPr lang="es-MX" sz="1000" dirty="0" err="1">
                <a:ea typeface="Times New Roman" panose="02020603050405020304" pitchFamily="18" charset="0"/>
              </a:rPr>
              <a:t>Syngenta</a:t>
            </a:r>
            <a:r>
              <a:rPr lang="es-MX" sz="1000" dirty="0">
                <a:ea typeface="Times New Roman" panose="02020603050405020304" pitchFamily="18" charset="0"/>
              </a:rPr>
              <a:t>; carril 9: 636; carril 10: 776; carril 11: I-308; carril 12: I-307; carril 13: blanco</a:t>
            </a:r>
            <a:endParaRPr lang="es-MX" sz="1000" dirty="0"/>
          </a:p>
        </p:txBody>
      </p:sp>
    </p:spTree>
    <p:extLst>
      <p:ext uri="{BB962C8B-B14F-4D97-AF65-F5344CB8AC3E}">
        <p14:creationId xmlns:p14="http://schemas.microsoft.com/office/powerpoint/2010/main" val="163172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094911" y="70385"/>
            <a:ext cx="10023032" cy="580292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MX" kern="0" dirty="0" smtClean="0">
                <a:solidFill>
                  <a:srgbClr val="F6300E"/>
                </a:solidFill>
                <a:effectLst/>
              </a:rPr>
              <a:t>RESULTADOS Y DISCUSIÓN</a:t>
            </a:r>
            <a:endParaRPr lang="es-MX" kern="0" dirty="0">
              <a:solidFill>
                <a:srgbClr val="F6300E"/>
              </a:solidFill>
              <a:effectLst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094911" y="611929"/>
            <a:ext cx="10023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/>
              <a:t>Detección de soya transgénica</a:t>
            </a:r>
            <a:endParaRPr lang="es-MX" sz="3000" b="1" dirty="0"/>
          </a:p>
        </p:txBody>
      </p:sp>
      <p:sp>
        <p:nvSpPr>
          <p:cNvPr id="262" name="Rectángulo 261"/>
          <p:cNvSpPr/>
          <p:nvPr/>
        </p:nvSpPr>
        <p:spPr>
          <a:xfrm>
            <a:off x="3931153" y="5254456"/>
            <a:ext cx="42870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000" b="1" i="1" dirty="0" smtClean="0">
                <a:ea typeface="Calibri" panose="020F0502020204030204" pitchFamily="34" charset="0"/>
              </a:rPr>
              <a:t>Figura 10 </a:t>
            </a:r>
            <a:r>
              <a:rPr lang="es-MX" sz="1000" dirty="0" smtClean="0">
                <a:ea typeface="Calibri" panose="020F0502020204030204" pitchFamily="34" charset="0"/>
              </a:rPr>
              <a:t> Resultados de la detección </a:t>
            </a:r>
            <a:r>
              <a:rPr lang="es-MX" sz="1000" dirty="0">
                <a:ea typeface="Calibri" panose="020F0502020204030204" pitchFamily="34" charset="0"/>
              </a:rPr>
              <a:t>d</a:t>
            </a:r>
            <a:r>
              <a:rPr lang="es-MX" sz="1000" dirty="0" smtClean="0">
                <a:ea typeface="Calibri" panose="020F0502020204030204" pitchFamily="34" charset="0"/>
              </a:rPr>
              <a:t>e soya modificada genéticamente en accesiones que mostraron resistencia a glifosato </a:t>
            </a:r>
            <a:r>
              <a:rPr lang="es-MX" sz="1000" dirty="0" smtClean="0"/>
              <a:t>.</a:t>
            </a:r>
            <a:endParaRPr lang="es-MX" sz="1000" dirty="0"/>
          </a:p>
        </p:txBody>
      </p:sp>
      <p:sp>
        <p:nvSpPr>
          <p:cNvPr id="263" name="Rectángulo 262"/>
          <p:cNvSpPr/>
          <p:nvPr/>
        </p:nvSpPr>
        <p:spPr>
          <a:xfrm>
            <a:off x="1094911" y="1288213"/>
            <a:ext cx="10023032" cy="830997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MX" sz="2400" dirty="0" smtClean="0">
                <a:solidFill>
                  <a:srgbClr val="000000"/>
                </a:solidFill>
              </a:rPr>
              <a:t>De 87 accesiones analizadas, 77 obtuvieron resultados positivos. INIAP-308M4 también fue positiva</a:t>
            </a:r>
            <a:endParaRPr lang="es-MX" sz="2400" dirty="0"/>
          </a:p>
        </p:txBody>
      </p:sp>
      <p:sp>
        <p:nvSpPr>
          <p:cNvPr id="6" name="Rectángulo 5"/>
          <p:cNvSpPr/>
          <p:nvPr/>
        </p:nvSpPr>
        <p:spPr>
          <a:xfrm>
            <a:off x="3931154" y="2119210"/>
            <a:ext cx="4287016" cy="31352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631" y="2195481"/>
            <a:ext cx="4182059" cy="298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3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969188" y="5970494"/>
            <a:ext cx="3052483" cy="59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9" name="Imagen 28" descr="C:\Users\316\Downloads\LOGO-PRINCIPA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764" y="5930153"/>
            <a:ext cx="2931459" cy="67235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5" name="CuadroTexto 34"/>
          <p:cNvSpPr txBox="1"/>
          <p:nvPr/>
        </p:nvSpPr>
        <p:spPr>
          <a:xfrm>
            <a:off x="1094911" y="650676"/>
            <a:ext cx="10023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/>
              <a:t>Detección de soya transgénica</a:t>
            </a:r>
            <a:endParaRPr lang="es-MX" sz="3000" b="1" dirty="0"/>
          </a:p>
        </p:txBody>
      </p:sp>
      <p:sp>
        <p:nvSpPr>
          <p:cNvPr id="21" name="Rectángulo 20"/>
          <p:cNvSpPr/>
          <p:nvPr/>
        </p:nvSpPr>
        <p:spPr>
          <a:xfrm>
            <a:off x="1094911" y="3147277"/>
            <a:ext cx="10023031" cy="400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000" b="1" i="1" dirty="0" smtClean="0">
                <a:ea typeface="Calibri" panose="020F0502020204030204" pitchFamily="34" charset="0"/>
              </a:rPr>
              <a:t>Figura 11 </a:t>
            </a:r>
            <a:r>
              <a:rPr lang="es-MX" sz="1000" dirty="0" smtClean="0">
                <a:ea typeface="Calibri" panose="020F0502020204030204" pitchFamily="34" charset="0"/>
              </a:rPr>
              <a:t> Alineamiento </a:t>
            </a:r>
            <a:r>
              <a:rPr lang="es-MX" sz="1000" dirty="0" smtClean="0"/>
              <a:t> </a:t>
            </a:r>
            <a:r>
              <a:rPr lang="es-MX" sz="1000" dirty="0"/>
              <a:t>múltiple usando </a:t>
            </a:r>
            <a:r>
              <a:rPr lang="es-MX" sz="1000" dirty="0" err="1"/>
              <a:t>BioEdit</a:t>
            </a:r>
            <a:r>
              <a:rPr lang="es-MX" sz="1000" dirty="0"/>
              <a:t> de las accesiones </a:t>
            </a:r>
            <a:r>
              <a:rPr lang="es-MX" sz="1000" dirty="0" smtClean="0"/>
              <a:t>I-308M4-65-19, I-308M4-136-1</a:t>
            </a:r>
            <a:r>
              <a:rPr lang="es-MX" sz="1000" dirty="0"/>
              <a:t>, 522, 768, 769, AG Monsanto y el gen CP4-EPSPS que amplificaron el fragmento PCR de 1050pb de la proteína CP4-EPSP.</a:t>
            </a:r>
            <a:r>
              <a:rPr lang="es-MX" sz="1000" dirty="0" smtClean="0"/>
              <a:t>.</a:t>
            </a:r>
            <a:endParaRPr lang="es-MX" sz="1000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687291948"/>
              </p:ext>
            </p:extLst>
          </p:nvPr>
        </p:nvGraphicFramePr>
        <p:xfrm>
          <a:off x="1497199" y="4775546"/>
          <a:ext cx="9124576" cy="2667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Título 1"/>
          <p:cNvSpPr txBox="1">
            <a:spLocks/>
          </p:cNvSpPr>
          <p:nvPr/>
        </p:nvSpPr>
        <p:spPr>
          <a:xfrm>
            <a:off x="1094911" y="70385"/>
            <a:ext cx="10023032" cy="580292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MX" kern="0" dirty="0" smtClean="0">
                <a:solidFill>
                  <a:srgbClr val="F6300E"/>
                </a:solidFill>
                <a:effectLst/>
              </a:rPr>
              <a:t>RESULTADOS Y DISCUSIÓN</a:t>
            </a:r>
            <a:endParaRPr lang="es-MX" kern="0" dirty="0">
              <a:solidFill>
                <a:srgbClr val="F6300E"/>
              </a:solidFill>
              <a:effectLst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12" y="1502285"/>
            <a:ext cx="9859751" cy="158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1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969188" y="5970494"/>
            <a:ext cx="3052483" cy="59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9" name="Imagen 28" descr="C:\Users\316\Downloads\LOGO-PRINCIPA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764" y="5930153"/>
            <a:ext cx="2931459" cy="67235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5" name="CuadroTexto 34"/>
          <p:cNvSpPr txBox="1"/>
          <p:nvPr/>
        </p:nvSpPr>
        <p:spPr>
          <a:xfrm>
            <a:off x="1094911" y="650676"/>
            <a:ext cx="10023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/>
              <a:t>Detección de soya transgénica</a:t>
            </a:r>
            <a:endParaRPr lang="es-MX" sz="3000" b="1" dirty="0"/>
          </a:p>
        </p:txBody>
      </p:sp>
      <p:sp>
        <p:nvSpPr>
          <p:cNvPr id="23" name="Rectángulo 22"/>
          <p:cNvSpPr/>
          <p:nvPr/>
        </p:nvSpPr>
        <p:spPr>
          <a:xfrm>
            <a:off x="1090147" y="2070176"/>
            <a:ext cx="6218863" cy="120032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240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Monitoreos de soya transgénica realizados por Mejía, (2011); Intriago, Pérez &amp; Bravo, (2014 ); Intriago &amp; </a:t>
            </a:r>
            <a:r>
              <a:rPr lang="es-MX" sz="2400" dirty="0">
                <a:solidFill>
                  <a:schemeClr val="tx1"/>
                </a:solidFill>
                <a:ea typeface="Times New Roman" panose="02020603050405020304" pitchFamily="18" charset="0"/>
              </a:rPr>
              <a:t>Bravo, </a:t>
            </a:r>
            <a:r>
              <a:rPr lang="es-MX" sz="240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(2016 )</a:t>
            </a:r>
            <a:endParaRPr lang="es-MX" sz="2400" dirty="0">
              <a:solidFill>
                <a:schemeClr val="tx1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8339936" y="2070176"/>
            <a:ext cx="2747164" cy="120032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40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Evidencian la presencia de soya transgénica</a:t>
            </a:r>
            <a:endParaRPr lang="es-MX" sz="2400" dirty="0">
              <a:solidFill>
                <a:schemeClr val="tx1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1090148" y="3990510"/>
            <a:ext cx="6218863" cy="83099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2400" dirty="0" smtClean="0"/>
              <a:t>El </a:t>
            </a:r>
            <a:r>
              <a:rPr lang="es-MX" sz="2400" dirty="0"/>
              <a:t>genotipo INIAP-308M4 también evidencia la presencia </a:t>
            </a:r>
            <a:r>
              <a:rPr lang="es-MX" sz="2400" dirty="0" smtClean="0"/>
              <a:t>de soya transgénica</a:t>
            </a:r>
            <a:endParaRPr lang="es-MX" sz="2400" dirty="0"/>
          </a:p>
        </p:txBody>
      </p:sp>
      <p:sp>
        <p:nvSpPr>
          <p:cNvPr id="27" name="Rectángulo 26"/>
          <p:cNvSpPr/>
          <p:nvPr/>
        </p:nvSpPr>
        <p:spPr>
          <a:xfrm>
            <a:off x="8315562" y="4052065"/>
            <a:ext cx="2747164" cy="7078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s-MX" sz="2000" dirty="0"/>
              <a:t>M</a:t>
            </a:r>
            <a:r>
              <a:rPr lang="es-MX" sz="2000" dirty="0" smtClean="0"/>
              <a:t>ezcla </a:t>
            </a:r>
            <a:r>
              <a:rPr lang="es-MX" sz="2000" dirty="0"/>
              <a:t>de </a:t>
            </a:r>
            <a:r>
              <a:rPr lang="es-MX" sz="2000" dirty="0" smtClean="0"/>
              <a:t>semillas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s-MX" sz="2000" dirty="0" smtClean="0"/>
              <a:t>Mala identificación</a:t>
            </a:r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1094911" y="70385"/>
            <a:ext cx="10023032" cy="580292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MX" kern="0" dirty="0" smtClean="0">
                <a:solidFill>
                  <a:srgbClr val="F6300E"/>
                </a:solidFill>
                <a:effectLst/>
              </a:rPr>
              <a:t>RESULTADOS Y DISCUSIÓN</a:t>
            </a:r>
            <a:endParaRPr lang="es-MX" kern="0" dirty="0">
              <a:solidFill>
                <a:srgbClr val="F6300E"/>
              </a:solidFill>
              <a:effectLst/>
            </a:endParaRPr>
          </a:p>
        </p:txBody>
      </p:sp>
      <p:sp>
        <p:nvSpPr>
          <p:cNvPr id="12" name="Flecha derecha 11"/>
          <p:cNvSpPr/>
          <p:nvPr/>
        </p:nvSpPr>
        <p:spPr>
          <a:xfrm>
            <a:off x="7664855" y="2580341"/>
            <a:ext cx="324000" cy="1800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Flecha derecha 12"/>
          <p:cNvSpPr/>
          <p:nvPr/>
        </p:nvSpPr>
        <p:spPr>
          <a:xfrm>
            <a:off x="7662473" y="4377564"/>
            <a:ext cx="324000" cy="1800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361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969188" y="5970494"/>
            <a:ext cx="3052483" cy="59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9" name="Imagen 28" descr="C:\Users\316\Downloads\LOGO-PRINCIPA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764" y="5930153"/>
            <a:ext cx="2931459" cy="67235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Rectángulo 2"/>
          <p:cNvSpPr/>
          <p:nvPr/>
        </p:nvSpPr>
        <p:spPr>
          <a:xfrm>
            <a:off x="1094911" y="1597296"/>
            <a:ext cx="10023032" cy="342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s-MX" sz="2000" dirty="0"/>
              <a:t>E</a:t>
            </a:r>
            <a:r>
              <a:rPr lang="es-MX" sz="2000" dirty="0" smtClean="0"/>
              <a:t>sta </a:t>
            </a:r>
            <a:r>
              <a:rPr lang="es-MX" sz="2000" dirty="0"/>
              <a:t>investigación </a:t>
            </a:r>
            <a:r>
              <a:rPr lang="es-MX" sz="2000" dirty="0" smtClean="0"/>
              <a:t>identificó </a:t>
            </a:r>
            <a:r>
              <a:rPr lang="es-MX" sz="2000" dirty="0"/>
              <a:t>mediante una caracterización molecular la variabilidad existente en </a:t>
            </a:r>
            <a:r>
              <a:rPr lang="es-MX" sz="2000" b="1" dirty="0"/>
              <a:t>95 </a:t>
            </a:r>
            <a:r>
              <a:rPr lang="es-MX" sz="2000" dirty="0"/>
              <a:t>variedades comerciales de soya provenientes de diferentes </a:t>
            </a:r>
            <a:r>
              <a:rPr lang="es-MX" sz="2000" dirty="0" smtClean="0"/>
              <a:t>cantones </a:t>
            </a:r>
            <a:r>
              <a:rPr lang="es-MX" sz="2000" dirty="0"/>
              <a:t>de las provincias de los </a:t>
            </a:r>
            <a:r>
              <a:rPr lang="es-MX" sz="2000" b="1" dirty="0"/>
              <a:t>Ríos, Guayas</a:t>
            </a:r>
            <a:r>
              <a:rPr lang="es-MX" sz="2000" dirty="0"/>
              <a:t> y </a:t>
            </a:r>
            <a:r>
              <a:rPr lang="es-MX" sz="2000" b="1" dirty="0"/>
              <a:t>la Estación Experimental del Litoral Sur </a:t>
            </a:r>
            <a:r>
              <a:rPr lang="es-MX" sz="2000" dirty="0"/>
              <a:t>del INIAP empleando marcadores microsatélites</a:t>
            </a:r>
            <a:endParaRPr lang="es-MX" sz="2000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s-MX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La </a:t>
            </a:r>
            <a:r>
              <a:rPr lang="es-MX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caracterización molecular de las </a:t>
            </a:r>
            <a:r>
              <a:rPr lang="es-MX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95 </a:t>
            </a:r>
            <a:r>
              <a:rPr lang="es-MX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muestras de soya se llevó </a:t>
            </a:r>
            <a:r>
              <a:rPr lang="es-MX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a cabo </a:t>
            </a:r>
            <a:r>
              <a:rPr lang="es-MX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con </a:t>
            </a:r>
            <a:r>
              <a:rPr lang="es-MX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10</a:t>
            </a:r>
            <a:r>
              <a:rPr lang="es-MX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marcadores </a:t>
            </a:r>
            <a:r>
              <a:rPr lang="es-MX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SSR</a:t>
            </a:r>
            <a:r>
              <a:rPr lang="es-MX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y reveló una riqueza alélica de </a:t>
            </a:r>
            <a:r>
              <a:rPr lang="es-MX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46 alelos</a:t>
            </a:r>
            <a:r>
              <a:rPr lang="es-MX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, con un promedio de </a:t>
            </a:r>
            <a:r>
              <a:rPr lang="es-MX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4 alelos/locus</a:t>
            </a:r>
            <a:r>
              <a:rPr lang="es-MX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y un valor promedio de </a:t>
            </a:r>
            <a:r>
              <a:rPr lang="es-MX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PIC de 0.47 </a:t>
            </a:r>
            <a:r>
              <a:rPr lang="es-MX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evidenciando poco polimorfismo y baja diversidad genética</a:t>
            </a:r>
            <a:r>
              <a:rPr lang="es-MX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s-MX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El </a:t>
            </a:r>
            <a:r>
              <a:rPr lang="es-MX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análisis de </a:t>
            </a:r>
            <a:r>
              <a:rPr lang="es-MX" sz="20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estructura </a:t>
            </a:r>
            <a:r>
              <a:rPr lang="es-MX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y</a:t>
            </a:r>
            <a:r>
              <a:rPr lang="es-MX" sz="20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asignación genética </a:t>
            </a:r>
            <a:r>
              <a:rPr lang="es-MX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permitió </a:t>
            </a:r>
            <a:r>
              <a:rPr lang="es-MX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distinguir que las accesiones de </a:t>
            </a:r>
            <a:r>
              <a:rPr lang="es-MX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soya </a:t>
            </a:r>
            <a:r>
              <a:rPr lang="es-MX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se estructuran en </a:t>
            </a:r>
            <a:r>
              <a:rPr lang="es-MX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dos grupos genéticos</a:t>
            </a:r>
            <a:r>
              <a:rPr lang="es-MX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094911" y="70385"/>
            <a:ext cx="10023032" cy="580292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MX" kern="0" dirty="0">
                <a:solidFill>
                  <a:srgbClr val="F6300E"/>
                </a:solidFill>
                <a:effectLst/>
              </a:rPr>
              <a:t>	</a:t>
            </a:r>
            <a:r>
              <a:rPr lang="es-MX" kern="0" dirty="0" smtClean="0">
                <a:solidFill>
                  <a:srgbClr val="F6300E"/>
                </a:solidFill>
                <a:effectLst/>
              </a:rPr>
              <a:t>	CONCLUSIONES</a:t>
            </a:r>
            <a:endParaRPr lang="es-MX" kern="0" dirty="0">
              <a:solidFill>
                <a:srgbClr val="F6300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1101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969188" y="5970494"/>
            <a:ext cx="3052483" cy="59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9" name="Imagen 28" descr="C:\Users\316\Downloads\LOGO-PRINCIPA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764" y="5930153"/>
            <a:ext cx="2931459" cy="67235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Rectángulo 2"/>
          <p:cNvSpPr/>
          <p:nvPr/>
        </p:nvSpPr>
        <p:spPr>
          <a:xfrm>
            <a:off x="1094911" y="1687165"/>
            <a:ext cx="10023032" cy="391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MX" sz="2000" dirty="0"/>
              <a:t>Para identificar un muestra como </a:t>
            </a:r>
            <a:r>
              <a:rPr lang="es-MX" sz="2000" b="1" dirty="0"/>
              <a:t>soya transgénica </a:t>
            </a:r>
            <a:r>
              <a:rPr lang="es-MX" sz="2000" dirty="0"/>
              <a:t>esta debía amplificar </a:t>
            </a:r>
            <a:r>
              <a:rPr lang="es-MX" sz="2000" dirty="0" smtClean="0"/>
              <a:t>el promotor </a:t>
            </a:r>
            <a:r>
              <a:rPr lang="es-MX" sz="2000" b="1" dirty="0" smtClean="0"/>
              <a:t>35-S</a:t>
            </a:r>
            <a:r>
              <a:rPr lang="es-MX" sz="2000" dirty="0" smtClean="0"/>
              <a:t>, </a:t>
            </a:r>
            <a:r>
              <a:rPr lang="es-MX" sz="2000" dirty="0"/>
              <a:t>el terminador </a:t>
            </a:r>
            <a:r>
              <a:rPr lang="es-MX" sz="2000" b="1" dirty="0" smtClean="0"/>
              <a:t>NOS </a:t>
            </a:r>
            <a:r>
              <a:rPr lang="es-MX" sz="2000" dirty="0" smtClean="0"/>
              <a:t>y </a:t>
            </a:r>
            <a:r>
              <a:rPr lang="es-MX" sz="2000" dirty="0"/>
              <a:t>la proteína </a:t>
            </a:r>
            <a:r>
              <a:rPr lang="es-MX" sz="2000" b="1" dirty="0" smtClean="0"/>
              <a:t>CP4-EPSPS</a:t>
            </a:r>
            <a:r>
              <a:rPr lang="es-MX" sz="2000" dirty="0" smtClean="0"/>
              <a:t>.</a:t>
            </a:r>
          </a:p>
          <a:p>
            <a:pPr algn="just"/>
            <a:endParaRPr lang="es-MX" sz="20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MX" sz="2000" dirty="0"/>
              <a:t>El alineamiento múltiple de las accesiones </a:t>
            </a:r>
            <a:r>
              <a:rPr lang="es-MX" sz="2000" b="1" dirty="0"/>
              <a:t>522, 769, 768, I308M4-136-1, I308M4-65-19</a:t>
            </a:r>
            <a:r>
              <a:rPr lang="es-MX" sz="2000" dirty="0"/>
              <a:t> identificó que estas eran </a:t>
            </a:r>
            <a:r>
              <a:rPr lang="es-MX" sz="2000" b="1" dirty="0"/>
              <a:t>completamente homólogas </a:t>
            </a:r>
            <a:r>
              <a:rPr lang="es-MX" sz="2000" dirty="0"/>
              <a:t>con el constructo sintético de </a:t>
            </a:r>
            <a:r>
              <a:rPr lang="es-MX" sz="2000" b="1" dirty="0"/>
              <a:t>CP4-EPSPS </a:t>
            </a:r>
            <a:r>
              <a:rPr lang="es-MX" sz="2000" dirty="0"/>
              <a:t> obtenido de la accesión del </a:t>
            </a:r>
            <a:r>
              <a:rPr lang="es-MX" sz="2000" dirty="0" err="1"/>
              <a:t>GenBank</a:t>
            </a:r>
            <a:r>
              <a:rPr lang="es-MX" sz="2000" dirty="0"/>
              <a:t> AF464188.1 y la accesión de soya transgénica de la empresa Monsanto </a:t>
            </a:r>
            <a:r>
              <a:rPr lang="es-MX" sz="2000" dirty="0" smtClean="0"/>
              <a:t>corroboran </a:t>
            </a:r>
            <a:r>
              <a:rPr lang="es-MX" sz="2000" dirty="0"/>
              <a:t>la presencia de soya transgénica en las accesiones analizadas</a:t>
            </a:r>
            <a:r>
              <a:rPr lang="es-MX" sz="2000" dirty="0" smtClean="0"/>
              <a:t>.</a:t>
            </a:r>
          </a:p>
          <a:p>
            <a:pPr algn="just"/>
            <a:endParaRPr lang="es-MX" sz="2000" dirty="0"/>
          </a:p>
          <a:p>
            <a:pPr marL="342900" indent="-342900" algn="just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s-MX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Se evidencia la </a:t>
            </a:r>
            <a:r>
              <a:rPr lang="es-MX" sz="20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presencia</a:t>
            </a:r>
            <a:r>
              <a:rPr lang="es-MX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de </a:t>
            </a:r>
            <a:r>
              <a:rPr lang="es-MX" sz="20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soya transgénica </a:t>
            </a:r>
            <a:r>
              <a:rPr lang="es-MX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en variedades comerciales de soya que se distribuyen en las provincias de los </a:t>
            </a:r>
            <a:r>
              <a:rPr lang="es-MX" sz="20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Ríos y Guayas</a:t>
            </a:r>
          </a:p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s-MX" sz="20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094911" y="70385"/>
            <a:ext cx="10023032" cy="580292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MX" kern="0" dirty="0">
                <a:solidFill>
                  <a:srgbClr val="F6300E"/>
                </a:solidFill>
                <a:effectLst/>
              </a:rPr>
              <a:t>	</a:t>
            </a:r>
            <a:r>
              <a:rPr lang="es-MX" kern="0" dirty="0" smtClean="0">
                <a:solidFill>
                  <a:srgbClr val="F6300E"/>
                </a:solidFill>
                <a:effectLst/>
              </a:rPr>
              <a:t>	CONCLUSIONES</a:t>
            </a:r>
            <a:endParaRPr lang="es-MX" kern="0" dirty="0">
              <a:solidFill>
                <a:srgbClr val="F6300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1802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358" y="1262218"/>
            <a:ext cx="2946831" cy="190924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969188" y="5970494"/>
            <a:ext cx="3052483" cy="59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9" name="Imagen 28" descr="C:\Users\316\Downloads\LOGO-PRINCIPAL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764" y="5930153"/>
            <a:ext cx="2931459" cy="67235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7" name="CuadroTexto 6"/>
          <p:cNvSpPr txBox="1"/>
          <p:nvPr/>
        </p:nvSpPr>
        <p:spPr>
          <a:xfrm>
            <a:off x="1057275" y="599259"/>
            <a:ext cx="46225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/>
              <a:t>Soya (</a:t>
            </a:r>
            <a:r>
              <a:rPr lang="es-MX" sz="3000" b="1" i="1" dirty="0" smtClean="0"/>
              <a:t>Glycine </a:t>
            </a:r>
            <a:r>
              <a:rPr lang="es-MX" sz="3000" b="1" i="1" dirty="0" err="1" smtClean="0"/>
              <a:t>max</a:t>
            </a:r>
            <a:r>
              <a:rPr lang="es-MX" sz="3000" b="1" i="1" dirty="0" smtClean="0"/>
              <a:t> </a:t>
            </a:r>
            <a:r>
              <a:rPr lang="es-MX" sz="3000" b="1" dirty="0" smtClean="0"/>
              <a:t>(L.))</a:t>
            </a:r>
            <a:endParaRPr lang="es-MX" sz="30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1174381" y="4004890"/>
            <a:ext cx="3463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Es una leguminosa anual de primavera-verano</a:t>
            </a:r>
          </a:p>
          <a:p>
            <a:pPr algn="ctr"/>
            <a:r>
              <a:rPr lang="es-MX" sz="2400" b="1" dirty="0" smtClean="0"/>
              <a:t>Familia: </a:t>
            </a:r>
            <a:r>
              <a:rPr lang="es-MX" sz="2400" dirty="0" err="1"/>
              <a:t>Fabaceae</a:t>
            </a:r>
            <a:endParaRPr lang="es-MX" sz="24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4839923" y="4130560"/>
            <a:ext cx="31149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Cultivo de rotación</a:t>
            </a:r>
          </a:p>
          <a:p>
            <a:pPr algn="ctr"/>
            <a:r>
              <a:rPr lang="es-MX" sz="2400" dirty="0" smtClean="0"/>
              <a:t>Principal producción en Los Ríos y Guayas</a:t>
            </a:r>
          </a:p>
        </p:txBody>
      </p:sp>
      <p:pic>
        <p:nvPicPr>
          <p:cNvPr id="24" name="Picture 2" descr="Resultado de imagen para inia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6" r="13602" b="43937"/>
          <a:stretch/>
        </p:blipFill>
        <p:spPr bwMode="auto">
          <a:xfrm>
            <a:off x="8709161" y="2983522"/>
            <a:ext cx="2146487" cy="102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6"/>
          <a:srcRect l="19960" t="8405" r="10178" b="13154"/>
          <a:stretch/>
        </p:blipFill>
        <p:spPr>
          <a:xfrm>
            <a:off x="1465358" y="3171464"/>
            <a:ext cx="1522781" cy="936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057275" y="6602506"/>
            <a:ext cx="34724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00" dirty="0">
                <a:solidFill>
                  <a:srgbClr val="000000"/>
                </a:solidFill>
                <a:ea typeface="Times New Roman" panose="02020603050405020304" pitchFamily="18" charset="0"/>
              </a:rPr>
              <a:t> (Singh, </a:t>
            </a:r>
            <a:r>
              <a:rPr lang="es-MX" sz="1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2010;</a:t>
            </a:r>
            <a:r>
              <a:rPr lang="es-MX" sz="1000" dirty="0">
                <a:ea typeface="Times New Roman" panose="02020603050405020304" pitchFamily="18" charset="0"/>
              </a:rPr>
              <a:t> MAGAP, </a:t>
            </a:r>
            <a:r>
              <a:rPr lang="es-MX" sz="1000" dirty="0" smtClean="0">
                <a:ea typeface="Times New Roman" panose="02020603050405020304" pitchFamily="18" charset="0"/>
              </a:rPr>
              <a:t>2017;</a:t>
            </a:r>
            <a:r>
              <a:rPr lang="es-MX" sz="10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MX" sz="1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Infoagro</a:t>
            </a:r>
            <a:r>
              <a:rPr lang="es-MX" sz="10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es-MX" sz="1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2011;</a:t>
            </a:r>
            <a:r>
              <a:rPr lang="es-MX" sz="1000" dirty="0">
                <a:ea typeface="Times New Roman" panose="02020603050405020304" pitchFamily="18" charset="0"/>
              </a:rPr>
              <a:t> SIPA, 2017</a:t>
            </a:r>
            <a:r>
              <a:rPr lang="es-MX" sz="1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)</a:t>
            </a:r>
            <a:endParaRPr lang="es-MX" sz="10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8280470" y="4137307"/>
            <a:ext cx="28416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Incrementar la producción Nacional</a:t>
            </a:r>
          </a:p>
          <a:p>
            <a:pPr algn="ctr"/>
            <a:r>
              <a:rPr lang="es-MX" sz="2400" dirty="0" smtClean="0"/>
              <a:t>Semilla certificada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1943" y="3178148"/>
            <a:ext cx="1420246" cy="936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260" y="1275050"/>
            <a:ext cx="2977591" cy="2827587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5503622" y="2688844"/>
            <a:ext cx="602805" cy="1846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MX" sz="600" dirty="0" smtClean="0"/>
              <a:t>Guayas</a:t>
            </a:r>
            <a:endParaRPr lang="es-MX" sz="600" dirty="0"/>
          </a:p>
        </p:txBody>
      </p:sp>
      <p:sp>
        <p:nvSpPr>
          <p:cNvPr id="30" name="CuadroTexto 29"/>
          <p:cNvSpPr txBox="1"/>
          <p:nvPr/>
        </p:nvSpPr>
        <p:spPr>
          <a:xfrm>
            <a:off x="5779956" y="2411844"/>
            <a:ext cx="602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" dirty="0" smtClean="0"/>
              <a:t>Los</a:t>
            </a:r>
          </a:p>
          <a:p>
            <a:r>
              <a:rPr lang="es-MX" sz="600" dirty="0" smtClean="0"/>
              <a:t>Ríos</a:t>
            </a:r>
            <a:endParaRPr lang="es-MX" sz="600" dirty="0"/>
          </a:p>
        </p:txBody>
      </p:sp>
      <p:pic>
        <p:nvPicPr>
          <p:cNvPr id="26" name="Picture 2" descr="Resultado de imagen para MAGAP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0" b="31573"/>
          <a:stretch/>
        </p:blipFill>
        <p:spPr bwMode="auto">
          <a:xfrm>
            <a:off x="8618397" y="1330618"/>
            <a:ext cx="2328013" cy="121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ítulo 1"/>
          <p:cNvSpPr>
            <a:spLocks noGrp="1"/>
          </p:cNvSpPr>
          <p:nvPr>
            <p:ph type="title"/>
          </p:nvPr>
        </p:nvSpPr>
        <p:spPr>
          <a:xfrm>
            <a:off x="1094911" y="70385"/>
            <a:ext cx="10023032" cy="580292"/>
          </a:xfrm>
        </p:spPr>
        <p:txBody>
          <a:bodyPr/>
          <a:lstStyle/>
          <a:p>
            <a:r>
              <a:rPr lang="es-MX" dirty="0" smtClean="0">
                <a:solidFill>
                  <a:srgbClr val="F6300E"/>
                </a:solidFill>
                <a:effectLst/>
              </a:rPr>
              <a:t>INTRODUCCIÓN</a:t>
            </a:r>
            <a:endParaRPr lang="es-MX" dirty="0">
              <a:solidFill>
                <a:srgbClr val="F6300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2534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969188" y="5970494"/>
            <a:ext cx="3052483" cy="59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9" name="Imagen 28" descr="C:\Users\316\Downloads\LOGO-PRINCIPA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764" y="5930153"/>
            <a:ext cx="2931459" cy="67235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Rectángulo 2"/>
          <p:cNvSpPr/>
          <p:nvPr/>
        </p:nvSpPr>
        <p:spPr>
          <a:xfrm>
            <a:off x="1094911" y="1377419"/>
            <a:ext cx="1002303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MX" sz="20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MX" sz="2000" dirty="0" smtClean="0"/>
              <a:t>Se recomienda </a:t>
            </a:r>
            <a:r>
              <a:rPr lang="es-MX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realizar un estudio de variabilidad genética en soya (</a:t>
            </a:r>
            <a:r>
              <a:rPr lang="es-MX" sz="2000" i="1" dirty="0">
                <a:solidFill>
                  <a:srgbClr val="000000"/>
                </a:solidFill>
                <a:ea typeface="Times New Roman" panose="02020603050405020304" pitchFamily="18" charset="0"/>
              </a:rPr>
              <a:t>Glycine </a:t>
            </a:r>
            <a:r>
              <a:rPr lang="es-MX" sz="2000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max</a:t>
            </a:r>
            <a:r>
              <a:rPr lang="es-MX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(L.)) con un mayor número de muestras y utilizando más marcadores SSR para determinar un mayor diversidad </a:t>
            </a:r>
            <a:r>
              <a:rPr lang="es-MX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genética.</a:t>
            </a:r>
          </a:p>
          <a:p>
            <a:pPr algn="just"/>
            <a:endParaRPr lang="es-MX" sz="20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MX" sz="2000" dirty="0"/>
              <a:t>El estudio de caracterización molecular de la variabilidad genética y tolerancia a glifosato evidencian un mal manejo del genotipo INIAP-308 por lo que se recomienda realizar un nuevo análisis que permita identificar las posibles causas que conllevaron a la mala identificación del genotipo o la mezcla del </a:t>
            </a:r>
            <a:r>
              <a:rPr lang="es-MX" sz="2000" dirty="0" smtClean="0"/>
              <a:t>cultivo.</a:t>
            </a:r>
          </a:p>
          <a:p>
            <a:pPr algn="just"/>
            <a:endParaRPr lang="es-MX" sz="2000" dirty="0" smtClean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MX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Se recomienda </a:t>
            </a:r>
            <a:r>
              <a:rPr lang="es-MX" sz="2000" dirty="0">
                <a:ea typeface="Times New Roman" panose="02020603050405020304" pitchFamily="18" charset="0"/>
              </a:rPr>
              <a:t>realizar </a:t>
            </a:r>
            <a:r>
              <a:rPr lang="es-MX" sz="2000" dirty="0" err="1">
                <a:ea typeface="Times New Roman" panose="02020603050405020304" pitchFamily="18" charset="0"/>
              </a:rPr>
              <a:t>monitoreos</a:t>
            </a:r>
            <a:r>
              <a:rPr lang="es-MX" sz="2000" dirty="0">
                <a:ea typeface="Times New Roman" panose="02020603050405020304" pitchFamily="18" charset="0"/>
              </a:rPr>
              <a:t> continuos sobre potenciales cultivos transgénicos con el fin de precautelar la condición de un país libre de </a:t>
            </a:r>
            <a:r>
              <a:rPr lang="es-MX" sz="2000" dirty="0" smtClean="0">
                <a:ea typeface="Times New Roman" panose="02020603050405020304" pitchFamily="18" charset="0"/>
              </a:rPr>
              <a:t>transgénicos</a:t>
            </a:r>
            <a:endParaRPr lang="es-MX" sz="2000" dirty="0"/>
          </a:p>
        </p:txBody>
      </p:sp>
      <p:sp>
        <p:nvSpPr>
          <p:cNvPr id="5" name="AutoShape 2" descr="blob:https://web.whatsapp.com/8fc1204b-8e59-4ed7-aab0-3efd9d24e38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094911" y="70385"/>
            <a:ext cx="10023032" cy="580292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MX" kern="0" dirty="0">
                <a:solidFill>
                  <a:srgbClr val="F6300E"/>
                </a:solidFill>
                <a:effectLst/>
              </a:rPr>
              <a:t>	</a:t>
            </a:r>
            <a:r>
              <a:rPr lang="es-MX" kern="0" dirty="0" smtClean="0">
                <a:solidFill>
                  <a:srgbClr val="F6300E"/>
                </a:solidFill>
                <a:effectLst/>
              </a:rPr>
              <a:t>	RECOMENDASIONES</a:t>
            </a:r>
            <a:endParaRPr lang="es-MX" kern="0" dirty="0">
              <a:solidFill>
                <a:srgbClr val="F6300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6952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esultado de imagen para INIAP">
            <a:extLst>
              <a:ext uri="{FF2B5EF4-FFF2-40B4-BE49-F238E27FC236}">
                <a16:creationId xmlns="" xmlns:a16="http://schemas.microsoft.com/office/drawing/2014/main" id="{C8D25646-FBDC-4E4E-B8A5-E6E589063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992" y="1252778"/>
            <a:ext cx="1946891" cy="99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136" y="1139325"/>
            <a:ext cx="1270680" cy="1314496"/>
          </a:xfrm>
          <a:prstGeom prst="rect">
            <a:avLst/>
          </a:prstGeom>
        </p:spPr>
      </p:pic>
      <p:pic>
        <p:nvPicPr>
          <p:cNvPr id="5" name="Picture 2" descr="Resultado de imagen para universidad fuerzas armada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99" y="1169480"/>
            <a:ext cx="337248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998117" y="2453821"/>
            <a:ext cx="44644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 smtClean="0">
                <a:latin typeface="+mn-lt"/>
              </a:rPr>
              <a:t>Colaboración </a:t>
            </a:r>
            <a:r>
              <a:rPr lang="es-EC" sz="2000" b="1" dirty="0" smtClean="0"/>
              <a:t>c</a:t>
            </a:r>
            <a:r>
              <a:rPr lang="es-EC" sz="2000" b="1" dirty="0" smtClean="0">
                <a:latin typeface="+mn-lt"/>
              </a:rPr>
              <a:t>ientífica</a:t>
            </a:r>
            <a:r>
              <a:rPr lang="es-EC" sz="2000" dirty="0" smtClean="0">
                <a:latin typeface="+mn-lt"/>
              </a:rPr>
              <a:t>: </a:t>
            </a:r>
            <a:endParaRPr lang="es-EC" sz="2000" dirty="0">
              <a:latin typeface="+mn-lt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697362" y="3502941"/>
            <a:ext cx="29401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dirty="0" smtClean="0"/>
              <a:t>Eduardo Morillo, </a:t>
            </a:r>
            <a:r>
              <a:rPr lang="es-EC" sz="1600" dirty="0" err="1"/>
              <a:t>Ph.D</a:t>
            </a:r>
            <a:r>
              <a:rPr lang="es-EC" sz="1600" dirty="0"/>
              <a:t>. </a:t>
            </a:r>
          </a:p>
          <a:p>
            <a:pPr algn="ctr"/>
            <a:r>
              <a:rPr lang="es-EC" sz="1600" dirty="0"/>
              <a:t>Instituto Nacional de</a:t>
            </a:r>
          </a:p>
          <a:p>
            <a:pPr algn="ctr"/>
            <a:r>
              <a:rPr lang="es-EC" sz="1600" dirty="0"/>
              <a:t>Investigaciones </a:t>
            </a:r>
            <a:r>
              <a:rPr lang="es-EC" sz="1600" dirty="0" smtClean="0"/>
              <a:t>Agropecuarias</a:t>
            </a:r>
            <a:endParaRPr lang="es-EC" sz="1600" dirty="0"/>
          </a:p>
        </p:txBody>
      </p:sp>
      <p:sp>
        <p:nvSpPr>
          <p:cNvPr id="8" name="Rectángulo 7"/>
          <p:cNvSpPr/>
          <p:nvPr/>
        </p:nvSpPr>
        <p:spPr>
          <a:xfrm>
            <a:off x="1055077" y="3502940"/>
            <a:ext cx="2943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dirty="0"/>
              <a:t>Claudia Segovia, </a:t>
            </a:r>
            <a:r>
              <a:rPr lang="es-EC" sz="1600" dirty="0" err="1"/>
              <a:t>Ph.D</a:t>
            </a:r>
            <a:r>
              <a:rPr lang="es-EC" sz="1600" dirty="0"/>
              <a:t>. </a:t>
            </a:r>
          </a:p>
          <a:p>
            <a:pPr algn="ctr"/>
            <a:r>
              <a:rPr lang="es-EC" sz="1600" dirty="0"/>
              <a:t>Universidad de las Fuerzas </a:t>
            </a:r>
            <a:r>
              <a:rPr lang="es-EC" sz="1600" dirty="0" smtClean="0"/>
              <a:t>Armadas ESPE</a:t>
            </a:r>
            <a:endParaRPr lang="es-EC" sz="1600" dirty="0"/>
          </a:p>
        </p:txBody>
      </p:sp>
      <p:sp>
        <p:nvSpPr>
          <p:cNvPr id="9" name="Rectángulo 8"/>
          <p:cNvSpPr/>
          <p:nvPr/>
        </p:nvSpPr>
        <p:spPr>
          <a:xfrm>
            <a:off x="8243667" y="3502941"/>
            <a:ext cx="29401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dirty="0"/>
              <a:t>Ingeniera, </a:t>
            </a:r>
            <a:r>
              <a:rPr lang="es-EC" sz="1600" dirty="0" smtClean="0"/>
              <a:t>Johanna </a:t>
            </a:r>
            <a:r>
              <a:rPr lang="es-EC" sz="1600" dirty="0"/>
              <a:t>Buitrón</a:t>
            </a:r>
          </a:p>
          <a:p>
            <a:pPr algn="ctr"/>
            <a:r>
              <a:rPr lang="es-EC" sz="1600" dirty="0"/>
              <a:t>Instituto Nacional de</a:t>
            </a:r>
          </a:p>
          <a:p>
            <a:pPr algn="ctr"/>
            <a:r>
              <a:rPr lang="es-EC" sz="1600" dirty="0"/>
              <a:t>Investigaciones </a:t>
            </a:r>
            <a:r>
              <a:rPr lang="es-EC" sz="1600" dirty="0" smtClean="0"/>
              <a:t>Agropecuarias</a:t>
            </a:r>
            <a:endParaRPr lang="es-EC" sz="1600" dirty="0"/>
          </a:p>
        </p:txBody>
      </p:sp>
      <p:sp>
        <p:nvSpPr>
          <p:cNvPr id="10" name="Rectángulo 9"/>
          <p:cNvSpPr/>
          <p:nvPr/>
        </p:nvSpPr>
        <p:spPr>
          <a:xfrm>
            <a:off x="3935188" y="5183890"/>
            <a:ext cx="44644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i="1" dirty="0" smtClean="0">
                <a:latin typeface="+mn-lt"/>
              </a:rPr>
              <a:t>Familiares y Amigos</a:t>
            </a:r>
            <a:endParaRPr lang="es-EC" sz="2400" i="1" dirty="0">
              <a:latin typeface="+mn-lt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094911" y="42249"/>
            <a:ext cx="10023032" cy="580292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MX" kern="0" dirty="0">
                <a:solidFill>
                  <a:srgbClr val="F6300E"/>
                </a:solidFill>
                <a:effectLst/>
              </a:rPr>
              <a:t>	</a:t>
            </a:r>
            <a:r>
              <a:rPr lang="es-MX" kern="0" dirty="0" smtClean="0">
                <a:solidFill>
                  <a:srgbClr val="F6300E"/>
                </a:solidFill>
                <a:effectLst/>
              </a:rPr>
              <a:t>	AGRADECIMIENTOS</a:t>
            </a:r>
            <a:endParaRPr lang="es-MX" kern="0" dirty="0">
              <a:solidFill>
                <a:srgbClr val="F6300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4376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094911" y="70385"/>
            <a:ext cx="10023032" cy="580292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MX" kern="0" smtClean="0">
                <a:solidFill>
                  <a:srgbClr val="F6300E"/>
                </a:solidFill>
                <a:effectLst/>
              </a:rPr>
              <a:t>INTRODUCCIÓN</a:t>
            </a:r>
            <a:endParaRPr lang="es-MX" kern="0" dirty="0">
              <a:solidFill>
                <a:srgbClr val="F6300E"/>
              </a:solidFill>
              <a:effectLst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993311" y="650677"/>
            <a:ext cx="54220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/>
              <a:t>¿Qué son los transgénicos?</a:t>
            </a:r>
            <a:endParaRPr lang="es-MX" sz="3000" b="1" dirty="0"/>
          </a:p>
        </p:txBody>
      </p:sp>
      <p:sp>
        <p:nvSpPr>
          <p:cNvPr id="4" name="Rectángulo 3"/>
          <p:cNvSpPr/>
          <p:nvPr/>
        </p:nvSpPr>
        <p:spPr>
          <a:xfrm>
            <a:off x="1047972" y="1636262"/>
            <a:ext cx="100230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/>
              <a:t>Son cultivos modificados genéticamente en laboratorio, donde se toman genes de un organismo y se introducen </a:t>
            </a:r>
            <a:r>
              <a:rPr lang="es-MX" sz="2400" dirty="0" smtClean="0"/>
              <a:t>en </a:t>
            </a:r>
            <a:r>
              <a:rPr lang="es-MX" sz="2400" dirty="0"/>
              <a:t>las plantas de un cultivo con el fin de obtener nuevas características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787651" y="3268178"/>
            <a:ext cx="654367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Principales cultivos transgénicos en el mundo</a:t>
            </a:r>
            <a:endParaRPr lang="es-MX" sz="2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939" t="27315" r="2696" b="17040"/>
          <a:stretch/>
        </p:blipFill>
        <p:spPr>
          <a:xfrm>
            <a:off x="3214688" y="3960062"/>
            <a:ext cx="5819567" cy="141514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094911" y="6611779"/>
            <a:ext cx="41809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MX" sz="1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(</a:t>
            </a:r>
            <a:r>
              <a:rPr lang="es-MX" sz="1000" dirty="0" err="1" smtClean="0"/>
              <a:t>Holst</a:t>
            </a:r>
            <a:r>
              <a:rPr lang="es-MX" sz="1000" dirty="0"/>
              <a:t>, </a:t>
            </a:r>
            <a:r>
              <a:rPr lang="es-MX" sz="1000" dirty="0" smtClean="0"/>
              <a:t>(2001); </a:t>
            </a:r>
            <a:r>
              <a:rPr lang="es-MX" sz="1000" dirty="0" err="1" smtClean="0"/>
              <a:t>Bonfini</a:t>
            </a:r>
            <a:r>
              <a:rPr lang="es-MX" sz="1000" dirty="0"/>
              <a:t>, </a:t>
            </a:r>
            <a:r>
              <a:rPr lang="es-MX" sz="1000" dirty="0" err="1"/>
              <a:t>Heinze</a:t>
            </a:r>
            <a:r>
              <a:rPr lang="es-MX" sz="1000" dirty="0"/>
              <a:t>, </a:t>
            </a:r>
            <a:r>
              <a:rPr lang="es-MX" sz="1000" dirty="0" err="1"/>
              <a:t>Kay</a:t>
            </a:r>
            <a:r>
              <a:rPr lang="es-MX" sz="1000" dirty="0"/>
              <a:t>, &amp; Van den</a:t>
            </a:r>
            <a:r>
              <a:rPr lang="es-MX" sz="1000" dirty="0" smtClean="0"/>
              <a:t>,( 2001</a:t>
            </a:r>
            <a:r>
              <a:rPr lang="es-MX" sz="1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);</a:t>
            </a:r>
            <a:r>
              <a:rPr lang="es-MX" sz="1000" dirty="0">
                <a:solidFill>
                  <a:srgbClr val="000000"/>
                </a:solidFill>
                <a:ea typeface="Times New Roman" panose="02020603050405020304" pitchFamily="18" charset="0"/>
              </a:rPr>
              <a:t> Mejía, (2011</a:t>
            </a:r>
            <a:r>
              <a:rPr lang="es-MX" sz="1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))</a:t>
            </a:r>
            <a:endParaRPr lang="es-MX" sz="1000" dirty="0"/>
          </a:p>
        </p:txBody>
      </p:sp>
    </p:spTree>
    <p:extLst>
      <p:ext uri="{BB962C8B-B14F-4D97-AF65-F5344CB8AC3E}">
        <p14:creationId xmlns:p14="http://schemas.microsoft.com/office/powerpoint/2010/main" val="10553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094911" y="70385"/>
            <a:ext cx="10023032" cy="580292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MX" kern="0" dirty="0" smtClean="0">
                <a:solidFill>
                  <a:srgbClr val="F6300E"/>
                </a:solidFill>
                <a:effectLst/>
              </a:rPr>
              <a:t>INTRODUCCIÓN</a:t>
            </a:r>
            <a:endParaRPr lang="es-MX" kern="0" dirty="0">
              <a:solidFill>
                <a:srgbClr val="F6300E"/>
              </a:solidFill>
              <a:effectLst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047972" y="648211"/>
            <a:ext cx="67863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 smtClean="0"/>
              <a:t>Ecuador y los cultivos transgénicos</a:t>
            </a:r>
            <a:endParaRPr lang="es-MX" sz="30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15333" t="19295" r="8857" b="17001"/>
          <a:stretch/>
        </p:blipFill>
        <p:spPr>
          <a:xfrm>
            <a:off x="3902320" y="1207324"/>
            <a:ext cx="2043344" cy="128350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945664" y="1341246"/>
            <a:ext cx="53226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dirty="0" smtClean="0"/>
              <a:t>“</a:t>
            </a:r>
            <a:r>
              <a:rPr lang="es-MX" sz="3000" i="1" dirty="0" smtClean="0"/>
              <a:t>Ecuador </a:t>
            </a:r>
            <a:r>
              <a:rPr lang="es-MX" sz="3000" i="1" dirty="0"/>
              <a:t>libre de cultivos y semillas transgénicas”</a:t>
            </a:r>
          </a:p>
        </p:txBody>
      </p:sp>
      <p:sp>
        <p:nvSpPr>
          <p:cNvPr id="9" name="Flecha abajo 8"/>
          <p:cNvSpPr/>
          <p:nvPr/>
        </p:nvSpPr>
        <p:spPr>
          <a:xfrm>
            <a:off x="6006000" y="2763452"/>
            <a:ext cx="180000" cy="324000"/>
          </a:xfrm>
          <a:prstGeom prst="downArrow">
            <a:avLst/>
          </a:prstGeom>
          <a:ln>
            <a:solidFill>
              <a:schemeClr val="accent4">
                <a:lumMod val="95000"/>
                <a:lumOff val="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ángulo 9"/>
          <p:cNvSpPr/>
          <p:nvPr/>
        </p:nvSpPr>
        <p:spPr>
          <a:xfrm>
            <a:off x="6186000" y="2490831"/>
            <a:ext cx="24209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dirty="0"/>
              <a:t>Vigilancia de potenciales cultivos transgénicos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317" y="3506493"/>
            <a:ext cx="1080000" cy="1287555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2514600" y="5191682"/>
            <a:ext cx="71866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 smtClean="0"/>
              <a:t>Evidencia la presencia de soya transgénica</a:t>
            </a:r>
            <a:endParaRPr lang="es-MX" sz="2400" dirty="0"/>
          </a:p>
        </p:txBody>
      </p:sp>
      <p:sp>
        <p:nvSpPr>
          <p:cNvPr id="13" name="Flecha abajo 12"/>
          <p:cNvSpPr/>
          <p:nvPr/>
        </p:nvSpPr>
        <p:spPr>
          <a:xfrm>
            <a:off x="6006000" y="4845546"/>
            <a:ext cx="180000" cy="324000"/>
          </a:xfrm>
          <a:prstGeom prst="downArrow">
            <a:avLst/>
          </a:prstGeom>
          <a:ln>
            <a:solidFill>
              <a:schemeClr val="accent4">
                <a:lumMod val="95000"/>
                <a:lumOff val="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6427" y="3557991"/>
            <a:ext cx="1080000" cy="123605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0537" y="3557991"/>
            <a:ext cx="1104223" cy="1236058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1047972" y="6611779"/>
            <a:ext cx="41456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00" dirty="0" smtClean="0">
                <a:ea typeface="Times New Roman" panose="02020603050405020304" pitchFamily="18" charset="0"/>
              </a:rPr>
              <a:t>(</a:t>
            </a:r>
            <a:r>
              <a:rPr lang="es-MX" sz="1000" dirty="0" smtClean="0"/>
              <a:t>Bravo </a:t>
            </a:r>
            <a:r>
              <a:rPr lang="es-MX" sz="1000" dirty="0"/>
              <a:t>&amp; león, </a:t>
            </a:r>
            <a:r>
              <a:rPr lang="es-MX" sz="1000" dirty="0" smtClean="0"/>
              <a:t>(2013); </a:t>
            </a:r>
            <a:r>
              <a:rPr lang="es-MX" sz="1000" dirty="0"/>
              <a:t>Pérez &amp; Bravo, (</a:t>
            </a:r>
            <a:r>
              <a:rPr lang="es-MX" sz="1000" dirty="0" smtClean="0"/>
              <a:t>2014);</a:t>
            </a:r>
            <a:r>
              <a:rPr lang="es-MX" sz="1000" dirty="0" smtClean="0">
                <a:ea typeface="Times New Roman" panose="02020603050405020304" pitchFamily="18" charset="0"/>
              </a:rPr>
              <a:t>Barreno </a:t>
            </a:r>
            <a:r>
              <a:rPr lang="es-MX" sz="1000" dirty="0">
                <a:ea typeface="Times New Roman" panose="02020603050405020304" pitchFamily="18" charset="0"/>
              </a:rPr>
              <a:t>&amp; Bravo, </a:t>
            </a:r>
            <a:r>
              <a:rPr lang="es-MX" sz="1000" dirty="0" smtClean="0">
                <a:ea typeface="Times New Roman" panose="02020603050405020304" pitchFamily="18" charset="0"/>
              </a:rPr>
              <a:t>(2015</a:t>
            </a:r>
            <a:r>
              <a:rPr lang="es-MX" sz="1000" dirty="0">
                <a:ea typeface="Times New Roman" panose="02020603050405020304" pitchFamily="18" charset="0"/>
              </a:rPr>
              <a:t>)</a:t>
            </a:r>
            <a:endParaRPr lang="es-MX" sz="1000" dirty="0"/>
          </a:p>
        </p:txBody>
      </p:sp>
    </p:spTree>
    <p:extLst>
      <p:ext uri="{BB962C8B-B14F-4D97-AF65-F5344CB8AC3E}">
        <p14:creationId xmlns:p14="http://schemas.microsoft.com/office/powerpoint/2010/main" val="252922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969188" y="5970494"/>
            <a:ext cx="3052483" cy="591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9" name="Imagen 28" descr="C:\Users\316\Downloads\LOGO-PRINCIPA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764" y="5930153"/>
            <a:ext cx="2931459" cy="67235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1" name="CuadroTexto 20"/>
          <p:cNvSpPr txBox="1"/>
          <p:nvPr/>
        </p:nvSpPr>
        <p:spPr>
          <a:xfrm>
            <a:off x="1094911" y="563715"/>
            <a:ext cx="52676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/>
              <a:t>Biotecnología Agrícola</a:t>
            </a:r>
            <a:endParaRPr lang="es-MX" sz="30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3046544" y="2398446"/>
            <a:ext cx="2427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/>
              <a:t>Países en desarrollo</a:t>
            </a:r>
            <a:endParaRPr lang="es-MX" sz="2000" dirty="0"/>
          </a:p>
        </p:txBody>
      </p:sp>
      <p:sp>
        <p:nvSpPr>
          <p:cNvPr id="7" name="Rectángulo 6"/>
          <p:cNvSpPr/>
          <p:nvPr/>
        </p:nvSpPr>
        <p:spPr>
          <a:xfrm>
            <a:off x="975303" y="6495503"/>
            <a:ext cx="4142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MX" sz="1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MX" sz="1000" dirty="0" smtClean="0">
                <a:solidFill>
                  <a:srgbClr val="000000"/>
                </a:solidFill>
                <a:ea typeface="Calibri" panose="020F0502020204030204" pitchFamily="34" charset="0"/>
              </a:rPr>
              <a:t>Cano, Vélez, &amp; Morgado, </a:t>
            </a:r>
            <a:r>
              <a:rPr lang="es-MX" sz="1000" dirty="0">
                <a:solidFill>
                  <a:srgbClr val="000000"/>
                </a:solidFill>
                <a:ea typeface="Calibri" panose="020F0502020204030204" pitchFamily="34" charset="0"/>
              </a:rPr>
              <a:t>2017; </a:t>
            </a:r>
            <a:r>
              <a:rPr lang="es-MX" sz="1000" dirty="0" smtClean="0">
                <a:solidFill>
                  <a:srgbClr val="000000"/>
                </a:solidFill>
                <a:ea typeface="Calibri" panose="020F0502020204030204" pitchFamily="34" charset="0"/>
              </a:rPr>
              <a:t>FAO,2017;</a:t>
            </a:r>
            <a:r>
              <a:rPr lang="es-MX" sz="10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s-MX" sz="1000" dirty="0" err="1">
                <a:solidFill>
                  <a:srgbClr val="000000"/>
                </a:solidFill>
                <a:ea typeface="Calibri" panose="020F0502020204030204" pitchFamily="34" charset="0"/>
              </a:rPr>
              <a:t>Kumar</a:t>
            </a:r>
            <a:r>
              <a:rPr lang="es-MX" sz="1000" dirty="0">
                <a:solidFill>
                  <a:srgbClr val="000000"/>
                </a:solidFill>
                <a:ea typeface="Calibri" panose="020F0502020204030204" pitchFamily="34" charset="0"/>
              </a:rPr>
              <a:t> &amp; </a:t>
            </a:r>
            <a:r>
              <a:rPr lang="es-MX" sz="1000" dirty="0" err="1">
                <a:solidFill>
                  <a:srgbClr val="000000"/>
                </a:solidFill>
                <a:ea typeface="Calibri" panose="020F0502020204030204" pitchFamily="34" charset="0"/>
              </a:rPr>
              <a:t>Poulose</a:t>
            </a:r>
            <a:r>
              <a:rPr lang="es-MX" sz="1000" dirty="0">
                <a:solidFill>
                  <a:srgbClr val="000000"/>
                </a:solidFill>
                <a:ea typeface="Calibri" panose="020F0502020204030204" pitchFamily="34" charset="0"/>
              </a:rPr>
              <a:t>, 2016</a:t>
            </a:r>
            <a:r>
              <a:rPr lang="es-MX" sz="1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s-MX" sz="1000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/>
          <a:srcRect l="2862" t="2408" r="769" b="3933"/>
          <a:stretch/>
        </p:blipFill>
        <p:spPr>
          <a:xfrm>
            <a:off x="3426110" y="1258875"/>
            <a:ext cx="1667930" cy="1080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1808684" y="1291043"/>
            <a:ext cx="1606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dirty="0" smtClean="0"/>
              <a:t>9 Mil Millones</a:t>
            </a:r>
            <a:endParaRPr lang="es-MX" sz="3000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5"/>
          <a:srcRect l="7320" t="4314" r="9061" b="5584"/>
          <a:stretch/>
        </p:blipFill>
        <p:spPr>
          <a:xfrm>
            <a:off x="1364565" y="3149591"/>
            <a:ext cx="4389121" cy="2412000"/>
          </a:xfrm>
          <a:prstGeom prst="rect">
            <a:avLst/>
          </a:prstGeom>
        </p:spPr>
      </p:pic>
      <p:sp>
        <p:nvSpPr>
          <p:cNvPr id="19" name="Flecha abajo 18"/>
          <p:cNvSpPr/>
          <p:nvPr/>
        </p:nvSpPr>
        <p:spPr>
          <a:xfrm>
            <a:off x="3290843" y="2587025"/>
            <a:ext cx="180000" cy="324000"/>
          </a:xfrm>
          <a:prstGeom prst="downArrow">
            <a:avLst/>
          </a:prstGeom>
          <a:ln>
            <a:solidFill>
              <a:schemeClr val="accent4">
                <a:lumMod val="95000"/>
                <a:lumOff val="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CuadroTexto 27"/>
          <p:cNvSpPr txBox="1"/>
          <p:nvPr/>
        </p:nvSpPr>
        <p:spPr>
          <a:xfrm>
            <a:off x="7121417" y="1342309"/>
            <a:ext cx="2653394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3000" dirty="0" smtClean="0"/>
              <a:t>Biotecnología</a:t>
            </a:r>
            <a:endParaRPr lang="es-MX" sz="3000" dirty="0"/>
          </a:p>
        </p:txBody>
      </p:sp>
      <p:sp>
        <p:nvSpPr>
          <p:cNvPr id="35" name="CuadroTexto 34"/>
          <p:cNvSpPr txBox="1"/>
          <p:nvPr/>
        </p:nvSpPr>
        <p:spPr>
          <a:xfrm>
            <a:off x="6835667" y="2108589"/>
            <a:ext cx="4282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400" dirty="0" smtClean="0"/>
              <a:t>Caracterización y conservación de recursos</a:t>
            </a:r>
            <a:endParaRPr lang="es-MX" sz="2400" dirty="0"/>
          </a:p>
        </p:txBody>
      </p:sp>
      <p:sp>
        <p:nvSpPr>
          <p:cNvPr id="36" name="CuadroTexto 35"/>
          <p:cNvSpPr txBox="1"/>
          <p:nvPr/>
        </p:nvSpPr>
        <p:spPr>
          <a:xfrm>
            <a:off x="6836549" y="3032534"/>
            <a:ext cx="4281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400" dirty="0" smtClean="0"/>
              <a:t>Diagnóstico y control de enfermedades</a:t>
            </a:r>
            <a:endParaRPr lang="es-MX" sz="2400" dirty="0"/>
          </a:p>
        </p:txBody>
      </p:sp>
      <p:sp>
        <p:nvSpPr>
          <p:cNvPr id="37" name="CuadroTexto 36"/>
          <p:cNvSpPr txBox="1"/>
          <p:nvPr/>
        </p:nvSpPr>
        <p:spPr>
          <a:xfrm>
            <a:off x="6836550" y="4023686"/>
            <a:ext cx="4281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400" dirty="0" err="1" smtClean="0"/>
              <a:t>Fitomejoramiento</a:t>
            </a:r>
            <a:endParaRPr lang="es-MX" sz="2400" dirty="0"/>
          </a:p>
        </p:txBody>
      </p:sp>
      <p:sp>
        <p:nvSpPr>
          <p:cNvPr id="38" name="CuadroTexto 37"/>
          <p:cNvSpPr txBox="1"/>
          <p:nvPr/>
        </p:nvSpPr>
        <p:spPr>
          <a:xfrm>
            <a:off x="6836550" y="4794195"/>
            <a:ext cx="4281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400" dirty="0" smtClean="0"/>
              <a:t>Transformación genética</a:t>
            </a:r>
            <a:endParaRPr lang="es-MX" sz="2400" dirty="0"/>
          </a:p>
        </p:txBody>
      </p:sp>
      <p:sp>
        <p:nvSpPr>
          <p:cNvPr id="40" name="Título 1"/>
          <p:cNvSpPr>
            <a:spLocks noGrp="1"/>
          </p:cNvSpPr>
          <p:nvPr>
            <p:ph type="title"/>
          </p:nvPr>
        </p:nvSpPr>
        <p:spPr>
          <a:xfrm>
            <a:off x="1094911" y="70385"/>
            <a:ext cx="10023032" cy="580292"/>
          </a:xfrm>
        </p:spPr>
        <p:txBody>
          <a:bodyPr/>
          <a:lstStyle/>
          <a:p>
            <a:r>
              <a:rPr lang="es-MX" dirty="0" smtClean="0">
                <a:solidFill>
                  <a:srgbClr val="F6300E"/>
                </a:solidFill>
                <a:effectLst/>
              </a:rPr>
              <a:t>INTRODUCCIÓN</a:t>
            </a:r>
            <a:endParaRPr lang="es-MX" dirty="0">
              <a:solidFill>
                <a:srgbClr val="F6300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3564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094911" y="70385"/>
            <a:ext cx="10023032" cy="580292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MX" kern="0" smtClean="0">
                <a:solidFill>
                  <a:srgbClr val="F6300E"/>
                </a:solidFill>
                <a:effectLst/>
              </a:rPr>
              <a:t>INTRODUCCIÓN</a:t>
            </a:r>
            <a:endParaRPr lang="es-MX" kern="0" dirty="0">
              <a:solidFill>
                <a:srgbClr val="F6300E"/>
              </a:solidFill>
              <a:effectLst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993310" y="633697"/>
            <a:ext cx="7642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/>
              <a:t>¿Qué son los marcadores moleculares?</a:t>
            </a:r>
            <a:endParaRPr lang="es-MX" sz="3000" b="1" dirty="0"/>
          </a:p>
        </p:txBody>
      </p:sp>
      <p:sp>
        <p:nvSpPr>
          <p:cNvPr id="4" name="Rectángulo 3"/>
          <p:cNvSpPr/>
          <p:nvPr/>
        </p:nvSpPr>
        <p:spPr>
          <a:xfrm>
            <a:off x="1047972" y="1636262"/>
            <a:ext cx="10023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 smtClean="0"/>
              <a:t>Es un segmento de ADN polimórfico que tienen herencia mendeliana</a:t>
            </a:r>
            <a:endParaRPr lang="es-MX" sz="2400" dirty="0"/>
          </a:p>
        </p:txBody>
      </p:sp>
      <p:sp>
        <p:nvSpPr>
          <p:cNvPr id="5" name="Rectángulo 4"/>
          <p:cNvSpPr/>
          <p:nvPr/>
        </p:nvSpPr>
        <p:spPr>
          <a:xfrm>
            <a:off x="1094911" y="6611779"/>
            <a:ext cx="42675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(Jiménez &amp; Collada, </a:t>
            </a:r>
            <a:r>
              <a:rPr lang="es-MX" sz="1000" dirty="0">
                <a:solidFill>
                  <a:srgbClr val="000000"/>
                </a:solidFill>
                <a:ea typeface="Times New Roman" panose="02020603050405020304" pitchFamily="18" charset="0"/>
              </a:rPr>
              <a:t>2000; Picó &amp; Esteras, </a:t>
            </a:r>
            <a:r>
              <a:rPr lang="es-MX" sz="1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2012;</a:t>
            </a:r>
            <a:r>
              <a:rPr lang="es-MX" sz="1000" dirty="0">
                <a:ea typeface="Calibri" panose="020F0502020204030204" pitchFamily="34" charset="0"/>
              </a:rPr>
              <a:t> </a:t>
            </a:r>
            <a:r>
              <a:rPr lang="es-MX" sz="1000" dirty="0" err="1">
                <a:ea typeface="Calibri" panose="020F0502020204030204" pitchFamily="34" charset="0"/>
              </a:rPr>
              <a:t>Ismail</a:t>
            </a:r>
            <a:r>
              <a:rPr lang="es-MX" sz="1000" dirty="0">
                <a:ea typeface="Calibri" panose="020F0502020204030204" pitchFamily="34" charset="0"/>
              </a:rPr>
              <a:t> &amp; </a:t>
            </a:r>
            <a:r>
              <a:rPr lang="es-MX" sz="1000" dirty="0" err="1">
                <a:ea typeface="Calibri" panose="020F0502020204030204" pitchFamily="34" charset="0"/>
              </a:rPr>
              <a:t>Essawi</a:t>
            </a:r>
            <a:r>
              <a:rPr lang="es-MX" sz="1000" dirty="0">
                <a:ea typeface="Calibri" panose="020F0502020204030204" pitchFamily="34" charset="0"/>
              </a:rPr>
              <a:t>, </a:t>
            </a:r>
            <a:r>
              <a:rPr lang="es-MX" sz="1000" dirty="0" smtClean="0">
                <a:ea typeface="Calibri" panose="020F0502020204030204" pitchFamily="34" charset="0"/>
              </a:rPr>
              <a:t>2012)</a:t>
            </a:r>
            <a:endParaRPr lang="es-MX" sz="1000" dirty="0"/>
          </a:p>
        </p:txBody>
      </p:sp>
      <p:sp>
        <p:nvSpPr>
          <p:cNvPr id="7" name="CuadroTexto 6"/>
          <p:cNvSpPr txBox="1"/>
          <p:nvPr/>
        </p:nvSpPr>
        <p:spPr>
          <a:xfrm>
            <a:off x="2117779" y="4872141"/>
            <a:ext cx="2243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Población polimórfica</a:t>
            </a:r>
            <a:endParaRPr lang="es-MX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5313479" y="4872141"/>
            <a:ext cx="2082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Alteración en el genoma</a:t>
            </a:r>
            <a:endParaRPr lang="es-MX" sz="2400" dirty="0"/>
          </a:p>
        </p:txBody>
      </p:sp>
      <p:sp>
        <p:nvSpPr>
          <p:cNvPr id="9" name="CuadroTexto 8"/>
          <p:cNvSpPr txBox="1"/>
          <p:nvPr/>
        </p:nvSpPr>
        <p:spPr>
          <a:xfrm>
            <a:off x="8347618" y="4872141"/>
            <a:ext cx="1761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Población General</a:t>
            </a:r>
            <a:endParaRPr lang="es-MX" sz="24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/>
          <a:srcRect l="18254" t="3259" r="19778" b="15037"/>
          <a:stretch/>
        </p:blipFill>
        <p:spPr>
          <a:xfrm>
            <a:off x="8186057" y="2761835"/>
            <a:ext cx="1923260" cy="211030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27" y="2789460"/>
            <a:ext cx="809244" cy="208268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204" y="2761835"/>
            <a:ext cx="2170237" cy="211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5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094911" y="70385"/>
            <a:ext cx="10023032" cy="580292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MX" kern="0" dirty="0" smtClean="0">
                <a:solidFill>
                  <a:srgbClr val="F6300E"/>
                </a:solidFill>
                <a:effectLst/>
              </a:rPr>
              <a:t>INTRODUCCIÓN</a:t>
            </a:r>
            <a:endParaRPr lang="es-MX" kern="0" dirty="0">
              <a:solidFill>
                <a:srgbClr val="F6300E"/>
              </a:solidFill>
              <a:effectLst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993310" y="633697"/>
            <a:ext cx="7642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/>
              <a:t>¿Cuáles son sus aplicaciones?</a:t>
            </a:r>
            <a:endParaRPr lang="es-MX" sz="3000" b="1" dirty="0"/>
          </a:p>
        </p:txBody>
      </p:sp>
      <p:sp>
        <p:nvSpPr>
          <p:cNvPr id="5" name="Rectángulo 4"/>
          <p:cNvSpPr/>
          <p:nvPr/>
        </p:nvSpPr>
        <p:spPr>
          <a:xfrm>
            <a:off x="1094911" y="6611779"/>
            <a:ext cx="42675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(Jiménez &amp; Collada, </a:t>
            </a:r>
            <a:r>
              <a:rPr lang="es-MX" sz="1000" dirty="0">
                <a:solidFill>
                  <a:srgbClr val="000000"/>
                </a:solidFill>
                <a:ea typeface="Times New Roman" panose="02020603050405020304" pitchFamily="18" charset="0"/>
              </a:rPr>
              <a:t>2000; Picó &amp; Esteras, </a:t>
            </a:r>
            <a:r>
              <a:rPr lang="es-MX" sz="1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2012;</a:t>
            </a:r>
            <a:r>
              <a:rPr lang="es-MX" sz="1000" dirty="0">
                <a:ea typeface="Calibri" panose="020F0502020204030204" pitchFamily="34" charset="0"/>
              </a:rPr>
              <a:t> </a:t>
            </a:r>
            <a:r>
              <a:rPr lang="es-MX" sz="1000" dirty="0" err="1">
                <a:ea typeface="Calibri" panose="020F0502020204030204" pitchFamily="34" charset="0"/>
              </a:rPr>
              <a:t>Ismail</a:t>
            </a:r>
            <a:r>
              <a:rPr lang="es-MX" sz="1000" dirty="0">
                <a:ea typeface="Calibri" panose="020F0502020204030204" pitchFamily="34" charset="0"/>
              </a:rPr>
              <a:t> &amp; </a:t>
            </a:r>
            <a:r>
              <a:rPr lang="es-MX" sz="1000" dirty="0" err="1">
                <a:ea typeface="Calibri" panose="020F0502020204030204" pitchFamily="34" charset="0"/>
              </a:rPr>
              <a:t>Essawi</a:t>
            </a:r>
            <a:r>
              <a:rPr lang="es-MX" sz="1000" dirty="0">
                <a:ea typeface="Calibri" panose="020F0502020204030204" pitchFamily="34" charset="0"/>
              </a:rPr>
              <a:t>, </a:t>
            </a:r>
            <a:r>
              <a:rPr lang="es-MX" sz="1000" dirty="0" smtClean="0">
                <a:ea typeface="Calibri" panose="020F0502020204030204" pitchFamily="34" charset="0"/>
              </a:rPr>
              <a:t>2012)</a:t>
            </a:r>
            <a:endParaRPr lang="es-MX" sz="1000" dirty="0"/>
          </a:p>
        </p:txBody>
      </p:sp>
      <p:sp>
        <p:nvSpPr>
          <p:cNvPr id="7" name="CuadroTexto 6"/>
          <p:cNvSpPr txBox="1"/>
          <p:nvPr/>
        </p:nvSpPr>
        <p:spPr>
          <a:xfrm>
            <a:off x="3347056" y="3083341"/>
            <a:ext cx="2130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Co-dominante</a:t>
            </a:r>
            <a:endParaRPr lang="es-MX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6818176" y="3069956"/>
            <a:ext cx="1713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Dominante</a:t>
            </a:r>
            <a:endParaRPr lang="es-MX" sz="2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556795" y="1291900"/>
            <a:ext cx="9561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dirty="0" smtClean="0"/>
              <a:t>Identificar poblaciones con el fin de evaluar diversidad genética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dirty="0" smtClean="0"/>
              <a:t>Identificación de individuos duplicados en colecciones “</a:t>
            </a:r>
            <a:r>
              <a:rPr lang="es-MX" sz="2400" i="1" dirty="0" smtClean="0"/>
              <a:t>in situ</a:t>
            </a:r>
            <a:r>
              <a:rPr lang="es-MX" sz="2400" dirty="0" smtClean="0"/>
              <a:t>”</a:t>
            </a:r>
            <a:endParaRPr lang="es-MX" sz="24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5357664" y="2309572"/>
            <a:ext cx="146051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Tipos</a:t>
            </a:r>
            <a:endParaRPr lang="es-MX" sz="24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2021196" y="3717450"/>
            <a:ext cx="1290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s-MX" sz="2400" dirty="0" smtClean="0"/>
              <a:t>SSR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s-MX" sz="2400" dirty="0" smtClean="0"/>
              <a:t>RFLP</a:t>
            </a:r>
            <a:endParaRPr lang="es-MX" sz="24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9030096" y="3739211"/>
            <a:ext cx="17141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s-MX" sz="2400" dirty="0" smtClean="0"/>
              <a:t>RAPD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s-MX" sz="2400" dirty="0" smtClean="0"/>
              <a:t>AFLP</a:t>
            </a:r>
            <a:endParaRPr lang="es-MX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750" y="3488621"/>
            <a:ext cx="1871914" cy="211542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176" y="3488622"/>
            <a:ext cx="1853182" cy="211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93310" y="633697"/>
            <a:ext cx="8005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/>
              <a:t>¿Qué son los marcadores microsátelites?</a:t>
            </a:r>
            <a:endParaRPr lang="es-MX" sz="3000" b="1" dirty="0"/>
          </a:p>
        </p:txBody>
      </p:sp>
      <p:sp>
        <p:nvSpPr>
          <p:cNvPr id="5" name="Rectángulo 4"/>
          <p:cNvSpPr/>
          <p:nvPr/>
        </p:nvSpPr>
        <p:spPr>
          <a:xfrm>
            <a:off x="993310" y="6611779"/>
            <a:ext cx="40543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00" dirty="0">
                <a:solidFill>
                  <a:srgbClr val="000000"/>
                </a:solidFill>
                <a:ea typeface="Times New Roman" panose="02020603050405020304" pitchFamily="18" charset="0"/>
              </a:rPr>
              <a:t>(Carneiro, </a:t>
            </a:r>
            <a:r>
              <a:rPr lang="es-MX" sz="1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Santini</a:t>
            </a:r>
            <a:r>
              <a:rPr lang="es-MX" sz="1000" dirty="0">
                <a:solidFill>
                  <a:srgbClr val="000000"/>
                </a:solidFill>
                <a:ea typeface="Times New Roman" panose="02020603050405020304" pitchFamily="18" charset="0"/>
              </a:rPr>
              <a:t>, Lima, &amp; De Freitas, </a:t>
            </a:r>
            <a:r>
              <a:rPr lang="es-MX" sz="1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2016;</a:t>
            </a:r>
            <a:r>
              <a:rPr lang="es-MX" sz="10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s-MX" sz="1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Abduraknmonov</a:t>
            </a:r>
            <a:r>
              <a:rPr lang="es-MX" sz="10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es-MX" sz="1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2016)</a:t>
            </a:r>
            <a:endParaRPr lang="es-MX" sz="1000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094911" y="70385"/>
            <a:ext cx="10023032" cy="580292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MX" kern="0" dirty="0" smtClean="0">
                <a:solidFill>
                  <a:srgbClr val="F6300E"/>
                </a:solidFill>
                <a:effectLst/>
              </a:rPr>
              <a:t>INTRODUCCIÓN</a:t>
            </a:r>
            <a:endParaRPr lang="es-MX" kern="0" dirty="0">
              <a:solidFill>
                <a:srgbClr val="F6300E"/>
              </a:solidFill>
              <a:effectLst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1213990"/>
            <a:ext cx="5769882" cy="437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3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rmato espe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ormato espe" id="{675D1ABC-7A66-4DAD-9F6B-CD14357DD4EE}" vid="{CF0F1247-4B7F-4787-8DDA-EA8CF216318C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formato espe</Template>
  <TotalTime>5440</TotalTime>
  <Words>1805</Words>
  <Application>Microsoft Office PowerPoint</Application>
  <PresentationFormat>Panorámica</PresentationFormat>
  <Paragraphs>321</Paragraphs>
  <Slides>31</Slides>
  <Notes>12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8" baseType="lpstr">
      <vt:lpstr>Arial</vt:lpstr>
      <vt:lpstr>Calibri</vt:lpstr>
      <vt:lpstr>Cambria Math</vt:lpstr>
      <vt:lpstr>Times New Roman</vt:lpstr>
      <vt:lpstr>Wingdings</vt:lpstr>
      <vt:lpstr>formato espe</vt:lpstr>
      <vt:lpstr>CorelDRAW</vt:lpstr>
      <vt:lpstr>Presentación de PowerPoint</vt:lpstr>
      <vt:lpstr>Presentación de PowerPoint</vt:lpstr>
      <vt:lpstr>INTRODUCCIÓN</vt:lpstr>
      <vt:lpstr>Presentación de PowerPoint</vt:lpstr>
      <vt:lpstr>Presentación de PowerPoint</vt:lpstr>
      <vt:lpstr>INTRODUCCIÓN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Estefy JP</dc:creator>
  <cp:lastModifiedBy>Toshiba1</cp:lastModifiedBy>
  <cp:revision>453</cp:revision>
  <dcterms:created xsi:type="dcterms:W3CDTF">2014-11-19T21:15:50Z</dcterms:created>
  <dcterms:modified xsi:type="dcterms:W3CDTF">2019-07-18T18:38:59Z</dcterms:modified>
</cp:coreProperties>
</file>