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71" r:id="rId3"/>
  </p:sldMasterIdLst>
  <p:notesMasterIdLst>
    <p:notesMasterId r:id="rId46"/>
  </p:notesMasterIdLst>
  <p:sldIdLst>
    <p:sldId id="258" r:id="rId4"/>
    <p:sldId id="256" r:id="rId5"/>
    <p:sldId id="259" r:id="rId6"/>
    <p:sldId id="262" r:id="rId7"/>
    <p:sldId id="264" r:id="rId8"/>
    <p:sldId id="290" r:id="rId9"/>
    <p:sldId id="265" r:id="rId10"/>
    <p:sldId id="257" r:id="rId11"/>
    <p:sldId id="291" r:id="rId12"/>
    <p:sldId id="266" r:id="rId13"/>
    <p:sldId id="294" r:id="rId14"/>
    <p:sldId id="268" r:id="rId15"/>
    <p:sldId id="269" r:id="rId16"/>
    <p:sldId id="295" r:id="rId17"/>
    <p:sldId id="296" r:id="rId18"/>
    <p:sldId id="297" r:id="rId19"/>
    <p:sldId id="298" r:id="rId20"/>
    <p:sldId id="299" r:id="rId21"/>
    <p:sldId id="267" r:id="rId22"/>
    <p:sldId id="300" r:id="rId23"/>
    <p:sldId id="270" r:id="rId24"/>
    <p:sldId id="272" r:id="rId25"/>
    <p:sldId id="273" r:id="rId26"/>
    <p:sldId id="274" r:id="rId27"/>
    <p:sldId id="275" r:id="rId28"/>
    <p:sldId id="276" r:id="rId29"/>
    <p:sldId id="301" r:id="rId30"/>
    <p:sldId id="303" r:id="rId31"/>
    <p:sldId id="305" r:id="rId32"/>
    <p:sldId id="277" r:id="rId33"/>
    <p:sldId id="306" r:id="rId34"/>
    <p:sldId id="278" r:id="rId35"/>
    <p:sldId id="279" r:id="rId36"/>
    <p:sldId id="280" r:id="rId37"/>
    <p:sldId id="284" r:id="rId38"/>
    <p:sldId id="281" r:id="rId39"/>
    <p:sldId id="283" r:id="rId40"/>
    <p:sldId id="285" r:id="rId41"/>
    <p:sldId id="282" r:id="rId42"/>
    <p:sldId id="286" r:id="rId43"/>
    <p:sldId id="289"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434" autoAdjust="0"/>
  </p:normalViewPr>
  <p:slideViewPr>
    <p:cSldViewPr snapToGrid="0" showGuides="1">
      <p:cViewPr varScale="1">
        <p:scale>
          <a:sx n="71" d="100"/>
          <a:sy n="71" d="100"/>
        </p:scale>
        <p:origin x="48" y="48"/>
      </p:cViewPr>
      <p:guideLst>
        <p:guide orient="horz" pos="2137"/>
        <p:guide pos="31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0984817811CasaLAPTOP\Downloads\Encuesta%20Bonos%20Verdes%20%20(respuest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984817811CasaLAPTOP\Downloads\Encuesta%20Bonos%20Verdes%20%20(respue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0984817811CasaLAPTOP\Downloads\Encuesta%20Bonos%20Verdes%20%20(resp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0984817811CasaLAPTOP\Downloads\Encuesta%20Bonos%20Verdes%20%20(respue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0984817811CasaLAPTOP\Downloads\Encuesta%20Bonos%20Verdes%20%20(respuest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P\Downloads\Encuesta%20Bonos%20Verdes%20%20(respuest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400" b="1"/>
              <a:t>¿Para el desarrollo de proyectos, su organización que fuentes de financiamiento prefiere?</a:t>
            </a:r>
          </a:p>
        </c:rich>
      </c:tx>
      <c:layout>
        <c:manualLayout>
          <c:xMode val="edge"/>
          <c:yMode val="edge"/>
          <c:x val="0.10190291262135921"/>
          <c:y val="2.941176470588235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FF1-4ED7-A8FA-DEEEEB63F79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FF1-4ED7-A8FA-DEEEEB63F79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5FF1-4ED7-A8FA-DEEEEB63F79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FF1-4ED7-A8FA-DEEEEB63F79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5FF1-4ED7-A8FA-DEEEEB63F79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5FF1-4ED7-A8FA-DEEEEB63F799}"/>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5FF1-4ED7-A8FA-DEEEEB63F799}"/>
              </c:ext>
            </c:extLst>
          </c:dPt>
          <c:cat>
            <c:strRef>
              <c:f>'[Encuesta Bonos Verdes  (respuestas).xlsx]P 1 a 6'!$A$4:$A$10</c:f>
              <c:strCache>
                <c:ptCount val="7"/>
                <c:pt idx="0">
                  <c:v>Financiamiento Interno</c:v>
                </c:pt>
                <c:pt idx="1">
                  <c:v>Emision de obligaciones o papel comercial </c:v>
                </c:pt>
                <c:pt idx="2">
                  <c:v>Titularizacion</c:v>
                </c:pt>
                <c:pt idx="3">
                  <c:v>Prestamos en Instituciones Financieras</c:v>
                </c:pt>
                <c:pt idx="4">
                  <c:v>Emision de acciones</c:v>
                </c:pt>
                <c:pt idx="5">
                  <c:v>Factoring</c:v>
                </c:pt>
                <c:pt idx="6">
                  <c:v>Otras Alternativas ( Multilaterales, Fondos del Exterior </c:v>
                </c:pt>
              </c:strCache>
            </c:strRef>
          </c:cat>
          <c:val>
            <c:numRef>
              <c:f>'[Encuesta Bonos Verdes  (respuestas).xlsx]P 1 a 6'!$C$4:$C$10</c:f>
              <c:numCache>
                <c:formatCode>0%</c:formatCode>
                <c:ptCount val="7"/>
                <c:pt idx="0">
                  <c:v>0.4</c:v>
                </c:pt>
                <c:pt idx="1">
                  <c:v>0</c:v>
                </c:pt>
                <c:pt idx="2">
                  <c:v>0</c:v>
                </c:pt>
                <c:pt idx="3">
                  <c:v>0.3</c:v>
                </c:pt>
                <c:pt idx="4">
                  <c:v>0</c:v>
                </c:pt>
                <c:pt idx="5">
                  <c:v>0.1</c:v>
                </c:pt>
                <c:pt idx="6">
                  <c:v>0.2</c:v>
                </c:pt>
              </c:numCache>
            </c:numRef>
          </c:val>
          <c:extLst>
            <c:ext xmlns:c16="http://schemas.microsoft.com/office/drawing/2014/chart" uri="{C3380CC4-5D6E-409C-BE32-E72D297353CC}">
              <c16:uniqueId val="{0000000E-5FF1-4ED7-A8FA-DEEEEB63F799}"/>
            </c:ext>
          </c:extLst>
        </c:ser>
        <c:dLbls>
          <c:showLegendKey val="0"/>
          <c:showVal val="0"/>
          <c:showCatName val="0"/>
          <c:showSerName val="0"/>
          <c:showPercent val="0"/>
          <c:showBubbleSize val="0"/>
        </c:dLbls>
        <c:gapWidth val="150"/>
        <c:axId val="84872576"/>
        <c:axId val="84882560"/>
      </c:barChart>
      <c:catAx>
        <c:axId val="84872576"/>
        <c:scaling>
          <c:orientation val="minMax"/>
        </c:scaling>
        <c:delete val="1"/>
        <c:axPos val="b"/>
        <c:numFmt formatCode="General" sourceLinked="1"/>
        <c:majorTickMark val="none"/>
        <c:minorTickMark val="none"/>
        <c:tickLblPos val="nextTo"/>
        <c:crossAx val="84882560"/>
        <c:crosses val="autoZero"/>
        <c:auto val="1"/>
        <c:lblAlgn val="ctr"/>
        <c:lblOffset val="100"/>
        <c:noMultiLvlLbl val="0"/>
      </c:catAx>
      <c:valAx>
        <c:axId val="84882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848725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¿Sabía que varios organismos multilaterales tienen alto apetito de invertir en bonos verdes de empresas ecuatorianas?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6A3-4A4F-8987-A1B17C419A1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6A3-4A4F-8987-A1B17C419A1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14'!$V$4:$V$5</c:f>
              <c:strCache>
                <c:ptCount val="2"/>
                <c:pt idx="0">
                  <c:v>Sí </c:v>
                </c:pt>
                <c:pt idx="1">
                  <c:v>No </c:v>
                </c:pt>
              </c:strCache>
            </c:strRef>
          </c:cat>
          <c:val>
            <c:numRef>
              <c:f>'[Encuesta Bonos Verdes  (respuestas).xlsx]De la 7 a 14'!$W$4:$W$5</c:f>
              <c:numCache>
                <c:formatCode>General</c:formatCode>
                <c:ptCount val="2"/>
                <c:pt idx="0">
                  <c:v>5</c:v>
                </c:pt>
                <c:pt idx="1">
                  <c:v>5</c:v>
                </c:pt>
              </c:numCache>
            </c:numRef>
          </c:val>
          <c:extLst>
            <c:ext xmlns:c16="http://schemas.microsoft.com/office/drawing/2014/chart" uri="{C3380CC4-5D6E-409C-BE32-E72D297353CC}">
              <c16:uniqueId val="{00000004-46A3-4A4F-8987-A1B17C419A1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¿Es consciente que el apetito por los bonos verdes ha permitido a proyectos como el aeropuerto de Ciudad de México financiarse y en el caso de nuestro país parte del financiamiento del Metro de Quito?</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E2D-4500-AEEC-19792DE8B41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E2D-4500-AEEC-19792DE8B41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14'!$AA$4:$AA$5</c:f>
              <c:strCache>
                <c:ptCount val="2"/>
                <c:pt idx="0">
                  <c:v>Sí </c:v>
                </c:pt>
                <c:pt idx="1">
                  <c:v>No </c:v>
                </c:pt>
              </c:strCache>
            </c:strRef>
          </c:cat>
          <c:val>
            <c:numRef>
              <c:f>'[Encuesta Bonos Verdes  (respuestas).xlsx]De la 7 a 14'!$AB$4:$AB$5</c:f>
              <c:numCache>
                <c:formatCode>General</c:formatCode>
                <c:ptCount val="2"/>
                <c:pt idx="0">
                  <c:v>4</c:v>
                </c:pt>
                <c:pt idx="1">
                  <c:v>6</c:v>
                </c:pt>
              </c:numCache>
            </c:numRef>
          </c:val>
          <c:extLst>
            <c:ext xmlns:c16="http://schemas.microsoft.com/office/drawing/2014/chart" uri="{C3380CC4-5D6E-409C-BE32-E72D297353CC}">
              <c16:uniqueId val="{00000004-5E2D-4500-AEEC-19792DE8B41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¿Considera que su organización a futuro podría optar por la emisión de bonos verdes para financiar sus proyectos verdes?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2"/>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CD8-44E8-B547-D93C66AE7EF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CD8-44E8-B547-D93C66AE7EF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04-ACD8-44E8-B547-D93C66AE7EF9}"/>
            </c:ext>
          </c:extLst>
        </c:ser>
        <c:ser>
          <c:idx val="3"/>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ACD8-44E8-B547-D93C66AE7EF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ACD8-44E8-B547-D93C66AE7EF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09-ACD8-44E8-B547-D93C66AE7EF9}"/>
            </c:ext>
          </c:extLst>
        </c:ser>
        <c:ser>
          <c:idx val="1"/>
          <c:order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ACD8-44E8-B547-D93C66AE7EF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ACD8-44E8-B547-D93C66AE7EF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0E-ACD8-44E8-B547-D93C66AE7EF9}"/>
            </c:ext>
          </c:extLst>
        </c:ser>
        <c:ser>
          <c:idx val="0"/>
          <c:order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ACD8-44E8-B547-D93C66AE7EF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2-ACD8-44E8-B547-D93C66AE7EF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13-ACD8-44E8-B547-D93C66AE7EF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¿Sí conociera algún ejemplo de una empresa que ya haya emitido bonos verdes, como por ejemplo Banco Pichincha, le motivaría a replicar dicha acción?</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2"/>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53C-456B-BD11-7E20221E12D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53C-456B-BD11-7E20221E12D3}"/>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04-E53C-456B-BD11-7E20221E12D3}"/>
            </c:ext>
          </c:extLst>
        </c:ser>
        <c:ser>
          <c:idx val="3"/>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E53C-456B-BD11-7E20221E12D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E53C-456B-BD11-7E20221E12D3}"/>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09-E53C-456B-BD11-7E20221E12D3}"/>
            </c:ext>
          </c:extLst>
        </c:ser>
        <c:ser>
          <c:idx val="1"/>
          <c:order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E53C-456B-BD11-7E20221E12D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E53C-456B-BD11-7E20221E12D3}"/>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0E-E53C-456B-BD11-7E20221E12D3}"/>
            </c:ext>
          </c:extLst>
        </c:ser>
        <c:ser>
          <c:idx val="0"/>
          <c:order val="3"/>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E53C-456B-BD11-7E20221E12D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2-E53C-456B-BD11-7E20221E12D3}"/>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14'!$AF$4:$AF$5</c:f>
              <c:strCache>
                <c:ptCount val="2"/>
                <c:pt idx="0">
                  <c:v>Sí </c:v>
                </c:pt>
                <c:pt idx="1">
                  <c:v>No </c:v>
                </c:pt>
              </c:strCache>
            </c:strRef>
          </c:cat>
          <c:val>
            <c:numRef>
              <c:f>'[Encuesta Bonos Verdes  (respuestas).xlsx]De la 7 a 14'!$AG$4:$AG$5</c:f>
              <c:numCache>
                <c:formatCode>General</c:formatCode>
                <c:ptCount val="2"/>
                <c:pt idx="0">
                  <c:v>10</c:v>
                </c:pt>
                <c:pt idx="1">
                  <c:v>0</c:v>
                </c:pt>
              </c:numCache>
            </c:numRef>
          </c:val>
          <c:extLst>
            <c:ext xmlns:c16="http://schemas.microsoft.com/office/drawing/2014/chart" uri="{C3380CC4-5D6E-409C-BE32-E72D297353CC}">
              <c16:uniqueId val="{00000013-E53C-456B-BD11-7E20221E12D3}"/>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200" b="1"/>
              <a:t>El conocimiento que posee del funcionamiento del Mercado de Valores en el Ecuador es: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64E-48AF-9C18-51AC8DDD925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64E-48AF-9C18-51AC8DDD925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A64E-48AF-9C18-51AC8DDD925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64E-48AF-9C18-51AC8DDD925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A64E-48AF-9C18-51AC8DDD9255}"/>
              </c:ext>
            </c:extLst>
          </c:dPt>
          <c:cat>
            <c:strRef>
              <c:f>'[Encuesta Bonos Verdes  (respuestas).xlsx]P 1 a 6'!$A$34:$A$38</c:f>
              <c:strCache>
                <c:ptCount val="5"/>
                <c:pt idx="0">
                  <c:v>Excelente</c:v>
                </c:pt>
                <c:pt idx="1">
                  <c:v>Muy Bueno</c:v>
                </c:pt>
                <c:pt idx="2">
                  <c:v>Bueno</c:v>
                </c:pt>
                <c:pt idx="3">
                  <c:v>Medio</c:v>
                </c:pt>
                <c:pt idx="4">
                  <c:v>Regular </c:v>
                </c:pt>
              </c:strCache>
            </c:strRef>
          </c:cat>
          <c:val>
            <c:numRef>
              <c:f>'[Encuesta Bonos Verdes  (respuestas).xlsx]P 1 a 6'!$C$34:$C$38</c:f>
              <c:numCache>
                <c:formatCode>0%</c:formatCode>
                <c:ptCount val="5"/>
                <c:pt idx="0">
                  <c:v>0.1</c:v>
                </c:pt>
                <c:pt idx="1">
                  <c:v>0.3</c:v>
                </c:pt>
                <c:pt idx="2">
                  <c:v>0.3</c:v>
                </c:pt>
                <c:pt idx="3">
                  <c:v>0.1</c:v>
                </c:pt>
                <c:pt idx="4">
                  <c:v>0.2</c:v>
                </c:pt>
              </c:numCache>
            </c:numRef>
          </c:val>
          <c:extLst>
            <c:ext xmlns:c16="http://schemas.microsoft.com/office/drawing/2014/chart" uri="{C3380CC4-5D6E-409C-BE32-E72D297353CC}">
              <c16:uniqueId val="{0000000A-A64E-48AF-9C18-51AC8DDD9255}"/>
            </c:ext>
          </c:extLst>
        </c:ser>
        <c:dLbls>
          <c:showLegendKey val="0"/>
          <c:showVal val="0"/>
          <c:showCatName val="0"/>
          <c:showSerName val="0"/>
          <c:showPercent val="0"/>
          <c:showBubbleSize val="0"/>
        </c:dLbls>
        <c:gapWidth val="219"/>
        <c:overlap val="-27"/>
        <c:axId val="86438656"/>
        <c:axId val="86440192"/>
      </c:barChart>
      <c:catAx>
        <c:axId val="864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86440192"/>
        <c:crosses val="autoZero"/>
        <c:auto val="1"/>
        <c:lblAlgn val="ctr"/>
        <c:lblOffset val="100"/>
        <c:noMultiLvlLbl val="0"/>
      </c:catAx>
      <c:valAx>
        <c:axId val="86440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864386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200"/>
              <a:t>¿Conoce o está familiarizado con los bonos verdes y la diferencia con un bono ordinario?</a:t>
            </a:r>
          </a:p>
          <a:p>
            <a:pPr algn="ctr" rtl="0">
              <a:defRPr sz="1200"/>
            </a:pPr>
            <a:endParaRPr lang="es-EC" sz="1200"/>
          </a:p>
        </c:rich>
      </c:tx>
      <c:overlay val="0"/>
      <c:spPr>
        <a:noFill/>
        <a:ln>
          <a:noFill/>
        </a:ln>
        <a:effectLst/>
      </c:spPr>
      <c:txPr>
        <a:bodyPr rot="0" spcFirstLastPara="1" vertOverflow="ellipsis" vert="horz" wrap="square" anchor="ctr" anchorCtr="1"/>
        <a:lstStyle/>
        <a:p>
          <a:pPr algn="ctr" rtl="0">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7C3-4221-B39A-CA20457C580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7C3-4221-B39A-CA20457C580A}"/>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(respuestas).xlsx]P 1 a 6'!$A$61:$A$62</c:f>
              <c:strCache>
                <c:ptCount val="2"/>
                <c:pt idx="0">
                  <c:v>SI</c:v>
                </c:pt>
                <c:pt idx="1">
                  <c:v>NO</c:v>
                </c:pt>
              </c:strCache>
            </c:strRef>
          </c:cat>
          <c:val>
            <c:numRef>
              <c:f>'[Encuesta Bonos Verdes  (respuestas).xlsx]P 1 a 6'!$C$61:$C$62</c:f>
              <c:numCache>
                <c:formatCode>0%</c:formatCode>
                <c:ptCount val="2"/>
                <c:pt idx="0">
                  <c:v>0.6</c:v>
                </c:pt>
                <c:pt idx="1">
                  <c:v>0.4</c:v>
                </c:pt>
              </c:numCache>
            </c:numRef>
          </c:val>
          <c:extLst>
            <c:ext xmlns:c16="http://schemas.microsoft.com/office/drawing/2014/chart" uri="{C3380CC4-5D6E-409C-BE32-E72D297353CC}">
              <c16:uniqueId val="{00000004-37C3-4221-B39A-CA20457C580A}"/>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200"/>
              <a:t>¿Conoce usted si su organización actualmente está desarrollando proyectos verdes, o proyecta desarrollarlos en el futuro?</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2E2-4880-93BF-FCE82410742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2E2-4880-93BF-FCE82410742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(respuestas).xlsx]P 1 a 6'!$A$104:$A$105</c:f>
              <c:strCache>
                <c:ptCount val="2"/>
                <c:pt idx="0">
                  <c:v>SI</c:v>
                </c:pt>
                <c:pt idx="1">
                  <c:v>NO</c:v>
                </c:pt>
              </c:strCache>
            </c:strRef>
          </c:cat>
          <c:val>
            <c:numRef>
              <c:f>'[Encuesta Bonos Verdes  (respuestas).xlsx]P 1 a 6'!$C$104:$C$105</c:f>
              <c:numCache>
                <c:formatCode>0%</c:formatCode>
                <c:ptCount val="2"/>
                <c:pt idx="0">
                  <c:v>0.6</c:v>
                </c:pt>
                <c:pt idx="1">
                  <c:v>0.4</c:v>
                </c:pt>
              </c:numCache>
            </c:numRef>
          </c:val>
          <c:extLst>
            <c:ext xmlns:c16="http://schemas.microsoft.com/office/drawing/2014/chart" uri="{C3380CC4-5D6E-409C-BE32-E72D297353CC}">
              <c16:uniqueId val="{00000004-B2E2-4880-93BF-FCE824107429}"/>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200" b="1" i="0" u="none" strike="noStrike" baseline="0">
                <a:effectLst/>
                <a:latin typeface="Times New Roman" panose="02020603050405020304" pitchFamily="18" charset="0"/>
                <a:cs typeface="Times New Roman" panose="02020603050405020304" pitchFamily="18" charset="0"/>
              </a:rPr>
              <a:t>¿Es consciente que la emisión de bonos verdes la puede utilizar para financiar o refinanciar proyectos verdes existentes?</a:t>
            </a:r>
            <a:endParaRPr lang="es-EC" sz="12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82E-4E7E-A89E-67FF2419EB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82E-4E7E-A89E-67FF2419EBE7}"/>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(respuestas).xlsx]P 1 a 6'!$A$124:$A$125</c:f>
              <c:strCache>
                <c:ptCount val="2"/>
                <c:pt idx="0">
                  <c:v>SI</c:v>
                </c:pt>
                <c:pt idx="1">
                  <c:v>NO</c:v>
                </c:pt>
              </c:strCache>
            </c:strRef>
          </c:cat>
          <c:val>
            <c:numRef>
              <c:f>'[Encuesta Bonos Verdes  (respuestas).xlsx]P 1 a 6'!$C$124:$C$125</c:f>
              <c:numCache>
                <c:formatCode>0%</c:formatCode>
                <c:ptCount val="2"/>
                <c:pt idx="0">
                  <c:v>0.6</c:v>
                </c:pt>
                <c:pt idx="1">
                  <c:v>0.4</c:v>
                </c:pt>
              </c:numCache>
            </c:numRef>
          </c:val>
          <c:extLst>
            <c:ext xmlns:c16="http://schemas.microsoft.com/office/drawing/2014/chart" uri="{C3380CC4-5D6E-409C-BE32-E72D297353CC}">
              <c16:uniqueId val="{00000004-782E-4E7E-A89E-67FF2419EBE7}"/>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200">
                <a:latin typeface="Times New Roman" panose="02020603050405020304" pitchFamily="18" charset="0"/>
                <a:cs typeface="Times New Roman" panose="02020603050405020304" pitchFamily="18" charset="0"/>
              </a:rPr>
              <a:t>¿Es consciente que la obligación más importante que tiene un emisor de bonos verdes es garantizar a los inversionistas que estos cumplen con los parámetros de los “Principios de bonos verdes”?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ECD-4073-B7CC-D8A5DE8CD46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ECD-4073-B7CC-D8A5DE8CD467}"/>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14'!$A$4:$A$5</c:f>
              <c:strCache>
                <c:ptCount val="2"/>
                <c:pt idx="0">
                  <c:v>Sí </c:v>
                </c:pt>
                <c:pt idx="1">
                  <c:v>No </c:v>
                </c:pt>
              </c:strCache>
            </c:strRef>
          </c:cat>
          <c:val>
            <c:numRef>
              <c:f>'[Encuesta Bonos Verdes  (respuestas).xlsx]De la 7 a 14'!$B$4:$B$5</c:f>
              <c:numCache>
                <c:formatCode>General</c:formatCode>
                <c:ptCount val="2"/>
                <c:pt idx="0">
                  <c:v>7</c:v>
                </c:pt>
                <c:pt idx="1">
                  <c:v>3</c:v>
                </c:pt>
              </c:numCache>
            </c:numRef>
          </c:val>
          <c:extLst>
            <c:ext xmlns:c16="http://schemas.microsoft.com/office/drawing/2014/chart" uri="{C3380CC4-5D6E-409C-BE32-E72D297353CC}">
              <c16:uniqueId val="{00000004-0ECD-4073-B7CC-D8A5DE8CD46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¿Sabía que las Casas de Valores adscritas a la Bolsa de Valores de Quito se encuentran listas para comenzar a estructurar emisión de bonos verdes?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85792349726776E-2"/>
          <c:y val="0.27258791116022779"/>
          <c:w val="0.82364835543098092"/>
          <c:h val="0.66405926232905099"/>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58F-4CB8-BF8C-B20C3A9DC0B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58F-4CB8-BF8C-B20C3A9DC0B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14'!$F$4:$F$5</c:f>
              <c:strCache>
                <c:ptCount val="2"/>
                <c:pt idx="0">
                  <c:v>Sí </c:v>
                </c:pt>
                <c:pt idx="1">
                  <c:v>No </c:v>
                </c:pt>
              </c:strCache>
            </c:strRef>
          </c:cat>
          <c:val>
            <c:numRef>
              <c:f>'[Encuesta Bonos Verdes  (respuestas).xlsx]De la 7 a 14'!$G$4:$G$5</c:f>
              <c:numCache>
                <c:formatCode>General</c:formatCode>
                <c:ptCount val="2"/>
                <c:pt idx="0">
                  <c:v>4</c:v>
                </c:pt>
                <c:pt idx="1">
                  <c:v>6</c:v>
                </c:pt>
              </c:numCache>
            </c:numRef>
          </c:val>
          <c:extLst>
            <c:ext xmlns:c16="http://schemas.microsoft.com/office/drawing/2014/chart" uri="{C3380CC4-5D6E-409C-BE32-E72D297353CC}">
              <c16:uniqueId val="{00000004-958F-4CB8-BF8C-B20C3A9DC0B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¿Conoce cuáles son los costos asociados a la emisión de bonos verdes?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71F-4113-8C5B-C9D6328639B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71F-4113-8C5B-C9D6328639BD}"/>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'[Encuesta Bonos Verdes  (respuestas).xlsx]De la 7 a 14'!$K$4:$K$5</c:f>
              <c:strCache>
                <c:ptCount val="2"/>
                <c:pt idx="0">
                  <c:v>Sí </c:v>
                </c:pt>
                <c:pt idx="1">
                  <c:v>No </c:v>
                </c:pt>
              </c:strCache>
            </c:strRef>
          </c:cat>
          <c:val>
            <c:numRef>
              <c:f>'[Encuesta Bonos Verdes  (respuestas).xlsx]De la 7 a 14'!$L$4:$L$5</c:f>
              <c:numCache>
                <c:formatCode>General</c:formatCode>
                <c:ptCount val="2"/>
                <c:pt idx="0">
                  <c:v>2</c:v>
                </c:pt>
                <c:pt idx="1">
                  <c:v>8</c:v>
                </c:pt>
              </c:numCache>
            </c:numRef>
          </c:val>
          <c:extLst>
            <c:ext xmlns:c16="http://schemas.microsoft.com/office/drawing/2014/chart" uri="{C3380CC4-5D6E-409C-BE32-E72D297353CC}">
              <c16:uniqueId val="{00000004-471F-4113-8C5B-C9D6328639BD}"/>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En orden de importancia donde 1 es el menor y 3 el mayor, ¿cuáles de los siguientes beneficios reconoce ser más importante para financiarse a través de bonos verdes?</a:t>
            </a:r>
          </a:p>
        </c:rich>
      </c:tx>
      <c:layout>
        <c:manualLayout>
          <c:xMode val="edge"/>
          <c:yMode val="edge"/>
          <c:x val="0.11703455818022747"/>
          <c:y val="1.1235955056179775E-2"/>
        </c:manualLayout>
      </c:layout>
      <c:overlay val="0"/>
      <c:spPr>
        <a:noFill/>
        <a:ln>
          <a:noFill/>
        </a:ln>
        <a:effectLst/>
      </c:spPr>
      <c:txPr>
        <a:bodyPr rot="0" spcFirstLastPara="1" vertOverflow="ellipsis" vert="horz" wrap="square" anchor="ctr" anchorCtr="1"/>
        <a:lstStyle/>
        <a:p>
          <a:pPr>
            <a:defRPr sz="132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1"/>
          <c:order val="0"/>
          <c:tx>
            <c:strRef>
              <c:f>'De la 7 a 14'!$S$4</c:f>
              <c:strCache>
                <c:ptCount val="1"/>
                <c:pt idx="0">
                  <c:v>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'De la 7 a 14'!$T$3:$V$3</c:f>
              <c:strCache>
                <c:ptCount val="3"/>
                <c:pt idx="0">
                  <c:v>a) Reconocimiento nacional e internacional      </c:v>
                </c:pt>
                <c:pt idx="1">
                  <c:v>b) Diversificación de pasivos                             </c:v>
                </c:pt>
                <c:pt idx="2">
                  <c:v>c) Atracción de inversión extranjera                  </c:v>
                </c:pt>
              </c:strCache>
            </c:strRef>
          </c:cat>
          <c:val>
            <c:numRef>
              <c:f>'De la 7 a 14'!$T$4:$V$4</c:f>
              <c:numCache>
                <c:formatCode>0</c:formatCode>
                <c:ptCount val="3"/>
                <c:pt idx="0" formatCode="General">
                  <c:v>1</c:v>
                </c:pt>
                <c:pt idx="1">
                  <c:v>2</c:v>
                </c:pt>
                <c:pt idx="2">
                  <c:v>1</c:v>
                </c:pt>
              </c:numCache>
            </c:numRef>
          </c:val>
          <c:extLst>
            <c:ext xmlns:c16="http://schemas.microsoft.com/office/drawing/2014/chart" uri="{C3380CC4-5D6E-409C-BE32-E72D297353CC}">
              <c16:uniqueId val="{00000000-EBBB-43D8-8191-9FA838FDBABB}"/>
            </c:ext>
          </c:extLst>
        </c:ser>
        <c:ser>
          <c:idx val="2"/>
          <c:order val="1"/>
          <c:tx>
            <c:strRef>
              <c:f>'De la 7 a 14'!$S$5</c:f>
              <c:strCache>
                <c:ptCount val="1"/>
                <c:pt idx="0">
                  <c:v>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'De la 7 a 14'!$T$3:$V$3</c:f>
              <c:strCache>
                <c:ptCount val="3"/>
                <c:pt idx="0">
                  <c:v>a) Reconocimiento nacional e internacional      </c:v>
                </c:pt>
                <c:pt idx="1">
                  <c:v>b) Diversificación de pasivos                             </c:v>
                </c:pt>
                <c:pt idx="2">
                  <c:v>c) Atracción de inversión extranjera                  </c:v>
                </c:pt>
              </c:strCache>
            </c:strRef>
          </c:cat>
          <c:val>
            <c:numRef>
              <c:f>'De la 7 a 14'!$T$5:$V$5</c:f>
              <c:numCache>
                <c:formatCode>0</c:formatCode>
                <c:ptCount val="3"/>
                <c:pt idx="0" formatCode="General">
                  <c:v>5</c:v>
                </c:pt>
                <c:pt idx="1">
                  <c:v>4</c:v>
                </c:pt>
                <c:pt idx="2">
                  <c:v>3</c:v>
                </c:pt>
              </c:numCache>
            </c:numRef>
          </c:val>
          <c:extLst>
            <c:ext xmlns:c16="http://schemas.microsoft.com/office/drawing/2014/chart" uri="{C3380CC4-5D6E-409C-BE32-E72D297353CC}">
              <c16:uniqueId val="{00000001-EBBB-43D8-8191-9FA838FDBABB}"/>
            </c:ext>
          </c:extLst>
        </c:ser>
        <c:ser>
          <c:idx val="3"/>
          <c:order val="2"/>
          <c:tx>
            <c:strRef>
              <c:f>'De la 7 a 14'!$S$6</c:f>
              <c:strCache>
                <c:ptCount val="1"/>
                <c:pt idx="0">
                  <c:v>3</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'De la 7 a 14'!$T$3:$V$3</c:f>
              <c:strCache>
                <c:ptCount val="3"/>
                <c:pt idx="0">
                  <c:v>a) Reconocimiento nacional e internacional      </c:v>
                </c:pt>
                <c:pt idx="1">
                  <c:v>b) Diversificación de pasivos                             </c:v>
                </c:pt>
                <c:pt idx="2">
                  <c:v>c) Atracción de inversión extranjera                  </c:v>
                </c:pt>
              </c:strCache>
            </c:strRef>
          </c:cat>
          <c:val>
            <c:numRef>
              <c:f>'De la 7 a 14'!$T$6:$V$6</c:f>
              <c:numCache>
                <c:formatCode>0</c:formatCode>
                <c:ptCount val="3"/>
                <c:pt idx="0" formatCode="General">
                  <c:v>4</c:v>
                </c:pt>
                <c:pt idx="1">
                  <c:v>4</c:v>
                </c:pt>
                <c:pt idx="2">
                  <c:v>6</c:v>
                </c:pt>
              </c:numCache>
            </c:numRef>
          </c:val>
          <c:extLst>
            <c:ext xmlns:c16="http://schemas.microsoft.com/office/drawing/2014/chart" uri="{C3380CC4-5D6E-409C-BE32-E72D297353CC}">
              <c16:uniqueId val="{00000002-EBBB-43D8-8191-9FA838FDBABB}"/>
            </c:ext>
          </c:extLst>
        </c:ser>
        <c:dLbls>
          <c:dLblPos val="inEnd"/>
          <c:showLegendKey val="0"/>
          <c:showVal val="1"/>
          <c:showCatName val="0"/>
          <c:showSerName val="0"/>
          <c:showPercent val="0"/>
          <c:showBubbleSize val="0"/>
        </c:dLbls>
        <c:gapWidth val="100"/>
        <c:overlap val="-24"/>
        <c:axId val="97235712"/>
        <c:axId val="97237632"/>
      </c:barChart>
      <c:catAx>
        <c:axId val="97235712"/>
        <c:scaling>
          <c:orientation val="minMax"/>
        </c:scaling>
        <c:delete val="0"/>
        <c:axPos val="b"/>
        <c:title>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97237632"/>
        <c:crosses val="autoZero"/>
        <c:auto val="1"/>
        <c:lblAlgn val="ctr"/>
        <c:lblOffset val="100"/>
        <c:noMultiLvlLbl val="0"/>
      </c:catAx>
      <c:valAx>
        <c:axId val="972376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97235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910CA-99CB-4B92-90B5-274093C42063}" type="doc">
      <dgm:prSet loTypeId="urn:microsoft.com/office/officeart/2005/8/layout/pyramid2" loCatId="list" qsTypeId="urn:microsoft.com/office/officeart/2005/8/quickstyle/simple5" qsCatId="simple" csTypeId="urn:microsoft.com/office/officeart/2005/8/colors/colorful3" csCatId="colorful" phldr="1"/>
      <dgm:spPr/>
    </dgm:pt>
    <dgm:pt modelId="{FB1D626B-F317-496E-86EC-B103F405046F}">
      <dgm:prSet phldrT="[Texto]"/>
      <dgm:spPr/>
      <dgm:t>
        <a:bodyPr/>
        <a:lstStyle/>
        <a:p>
          <a:r>
            <a:rPr lang="es-EC" b="1" dirty="0"/>
            <a:t>El Cambio Climático </a:t>
          </a:r>
          <a:endParaRPr lang="es-EC" dirty="0"/>
        </a:p>
      </dgm:t>
    </dgm:pt>
    <dgm:pt modelId="{AF182C12-811D-409E-9B75-5007A5DFFBD0}" type="parTrans" cxnId="{E91C2E3F-0342-48A2-8345-098BE78E04DC}">
      <dgm:prSet/>
      <dgm:spPr/>
      <dgm:t>
        <a:bodyPr/>
        <a:lstStyle/>
        <a:p>
          <a:endParaRPr lang="es-EC"/>
        </a:p>
      </dgm:t>
    </dgm:pt>
    <dgm:pt modelId="{9EAD2F9E-2350-4754-BFEB-22C453CA963A}" type="sibTrans" cxnId="{E91C2E3F-0342-48A2-8345-098BE78E04DC}">
      <dgm:prSet/>
      <dgm:spPr/>
      <dgm:t>
        <a:bodyPr/>
        <a:lstStyle/>
        <a:p>
          <a:endParaRPr lang="es-EC"/>
        </a:p>
      </dgm:t>
    </dgm:pt>
    <dgm:pt modelId="{201E4434-5433-4BDD-BB57-FB93002CF0A0}">
      <dgm:prSet phldrT="[Texto]"/>
      <dgm:spPr/>
      <dgm:t>
        <a:bodyPr/>
        <a:lstStyle/>
        <a:p>
          <a:r>
            <a:rPr lang="es-EC" b="1" dirty="0"/>
            <a:t>Nivel de GEI que emite el Ecuador </a:t>
          </a:r>
          <a:endParaRPr lang="es-EC" dirty="0"/>
        </a:p>
      </dgm:t>
    </dgm:pt>
    <dgm:pt modelId="{3E7E8B42-BF79-4965-A729-78423BA91FE8}" type="parTrans" cxnId="{B3BDE892-FEC5-451B-8469-E8EEC6B8B81A}">
      <dgm:prSet/>
      <dgm:spPr/>
      <dgm:t>
        <a:bodyPr/>
        <a:lstStyle/>
        <a:p>
          <a:endParaRPr lang="es-EC"/>
        </a:p>
      </dgm:t>
    </dgm:pt>
    <dgm:pt modelId="{CD73E524-FF4A-47DE-A2D3-B6D89EC332CC}" type="sibTrans" cxnId="{B3BDE892-FEC5-451B-8469-E8EEC6B8B81A}">
      <dgm:prSet/>
      <dgm:spPr/>
      <dgm:t>
        <a:bodyPr/>
        <a:lstStyle/>
        <a:p>
          <a:endParaRPr lang="es-EC"/>
        </a:p>
      </dgm:t>
    </dgm:pt>
    <dgm:pt modelId="{53B2A932-BA85-476F-A31D-657780ABA5E1}">
      <dgm:prSet phldrT="[Texto]"/>
      <dgm:spPr/>
      <dgm:t>
        <a:bodyPr/>
        <a:lstStyle/>
        <a:p>
          <a:r>
            <a:rPr lang="es-EC" b="1" dirty="0"/>
            <a:t>Contexto sobre las finanzas sostenibles implementada en el Ecuador</a:t>
          </a:r>
          <a:endParaRPr lang="es-EC" dirty="0"/>
        </a:p>
      </dgm:t>
    </dgm:pt>
    <dgm:pt modelId="{879C8370-ED0D-4CEF-89E2-4D98DEF64B43}" type="parTrans" cxnId="{F6880B6B-A02F-4BB6-AEC3-BBA42ABD4444}">
      <dgm:prSet/>
      <dgm:spPr/>
      <dgm:t>
        <a:bodyPr/>
        <a:lstStyle/>
        <a:p>
          <a:endParaRPr lang="es-EC"/>
        </a:p>
      </dgm:t>
    </dgm:pt>
    <dgm:pt modelId="{0B8C7AD7-E67E-4215-BD9E-999DFAFB7031}" type="sibTrans" cxnId="{F6880B6B-A02F-4BB6-AEC3-BBA42ABD4444}">
      <dgm:prSet/>
      <dgm:spPr/>
      <dgm:t>
        <a:bodyPr/>
        <a:lstStyle/>
        <a:p>
          <a:endParaRPr lang="es-EC"/>
        </a:p>
      </dgm:t>
    </dgm:pt>
    <dgm:pt modelId="{55456E3E-FE03-41FA-BE49-46D43BD1AB64}">
      <dgm:prSet phldrT="[Texto]"/>
      <dgm:spPr/>
      <dgm:t>
        <a:bodyPr/>
        <a:lstStyle/>
        <a:p>
          <a:r>
            <a:rPr lang="es-EC" b="1" dirty="0"/>
            <a:t>Contexto del Mercado del Bonos Verdes en el Ecuador </a:t>
          </a:r>
          <a:endParaRPr lang="es-EC" dirty="0"/>
        </a:p>
      </dgm:t>
    </dgm:pt>
    <dgm:pt modelId="{27294AC7-F277-4350-8E29-A4037A946696}" type="parTrans" cxnId="{10F03782-08F2-4784-AF6B-E1EF727E5795}">
      <dgm:prSet/>
      <dgm:spPr/>
      <dgm:t>
        <a:bodyPr/>
        <a:lstStyle/>
        <a:p>
          <a:endParaRPr lang="es-EC"/>
        </a:p>
      </dgm:t>
    </dgm:pt>
    <dgm:pt modelId="{9317B33F-9729-41E2-B57A-7EABB77876B9}" type="sibTrans" cxnId="{10F03782-08F2-4784-AF6B-E1EF727E5795}">
      <dgm:prSet/>
      <dgm:spPr/>
      <dgm:t>
        <a:bodyPr/>
        <a:lstStyle/>
        <a:p>
          <a:endParaRPr lang="es-EC"/>
        </a:p>
      </dgm:t>
    </dgm:pt>
    <dgm:pt modelId="{7F03A307-BB51-4F9A-BB52-853E894617C9}" type="pres">
      <dgm:prSet presAssocID="{91E910CA-99CB-4B92-90B5-274093C42063}" presName="compositeShape" presStyleCnt="0">
        <dgm:presLayoutVars>
          <dgm:dir/>
          <dgm:resizeHandles/>
        </dgm:presLayoutVars>
      </dgm:prSet>
      <dgm:spPr/>
    </dgm:pt>
    <dgm:pt modelId="{5647BFC2-7BC1-4B05-A6A5-BA717FB94A19}" type="pres">
      <dgm:prSet presAssocID="{91E910CA-99CB-4B92-90B5-274093C42063}" presName="pyramid" presStyleLbl="node1" presStyleIdx="0" presStyleCnt="1"/>
      <dgm:spPr/>
    </dgm:pt>
    <dgm:pt modelId="{0D882DD5-924B-4C6F-B4FC-1AC31FE1EC7F}" type="pres">
      <dgm:prSet presAssocID="{91E910CA-99CB-4B92-90B5-274093C42063}" presName="theList" presStyleCnt="0"/>
      <dgm:spPr/>
    </dgm:pt>
    <dgm:pt modelId="{7F68BBE9-8C8A-428B-95F4-6291F54A6878}" type="pres">
      <dgm:prSet presAssocID="{FB1D626B-F317-496E-86EC-B103F405046F}" presName="aNode" presStyleLbl="fgAcc1" presStyleIdx="0" presStyleCnt="4">
        <dgm:presLayoutVars>
          <dgm:bulletEnabled val="1"/>
        </dgm:presLayoutVars>
      </dgm:prSet>
      <dgm:spPr/>
      <dgm:t>
        <a:bodyPr/>
        <a:lstStyle/>
        <a:p>
          <a:endParaRPr lang="es-ES"/>
        </a:p>
      </dgm:t>
    </dgm:pt>
    <dgm:pt modelId="{FCD0DBC5-9BAB-4007-A67F-9B47419028B5}" type="pres">
      <dgm:prSet presAssocID="{FB1D626B-F317-496E-86EC-B103F405046F}" presName="aSpace" presStyleCnt="0"/>
      <dgm:spPr/>
    </dgm:pt>
    <dgm:pt modelId="{579B128C-52A8-4A01-A26C-B5B8605C1840}" type="pres">
      <dgm:prSet presAssocID="{201E4434-5433-4BDD-BB57-FB93002CF0A0}" presName="aNode" presStyleLbl="fgAcc1" presStyleIdx="1" presStyleCnt="4">
        <dgm:presLayoutVars>
          <dgm:bulletEnabled val="1"/>
        </dgm:presLayoutVars>
      </dgm:prSet>
      <dgm:spPr/>
      <dgm:t>
        <a:bodyPr/>
        <a:lstStyle/>
        <a:p>
          <a:endParaRPr lang="es-ES"/>
        </a:p>
      </dgm:t>
    </dgm:pt>
    <dgm:pt modelId="{6D2F33A4-9164-41FA-9DD6-0F970D741FB9}" type="pres">
      <dgm:prSet presAssocID="{201E4434-5433-4BDD-BB57-FB93002CF0A0}" presName="aSpace" presStyleCnt="0"/>
      <dgm:spPr/>
    </dgm:pt>
    <dgm:pt modelId="{BADDBBF8-F892-4854-B092-DA51EF58A3C4}" type="pres">
      <dgm:prSet presAssocID="{53B2A932-BA85-476F-A31D-657780ABA5E1}" presName="aNode" presStyleLbl="fgAcc1" presStyleIdx="2" presStyleCnt="4">
        <dgm:presLayoutVars>
          <dgm:bulletEnabled val="1"/>
        </dgm:presLayoutVars>
      </dgm:prSet>
      <dgm:spPr/>
      <dgm:t>
        <a:bodyPr/>
        <a:lstStyle/>
        <a:p>
          <a:endParaRPr lang="es-ES"/>
        </a:p>
      </dgm:t>
    </dgm:pt>
    <dgm:pt modelId="{E91F28EF-03A3-4F01-AD9C-5C369316FA77}" type="pres">
      <dgm:prSet presAssocID="{53B2A932-BA85-476F-A31D-657780ABA5E1}" presName="aSpace" presStyleCnt="0"/>
      <dgm:spPr/>
    </dgm:pt>
    <dgm:pt modelId="{AD2EC09B-A157-481D-8E2C-E16371D757EC}" type="pres">
      <dgm:prSet presAssocID="{55456E3E-FE03-41FA-BE49-46D43BD1AB64}" presName="aNode" presStyleLbl="fgAcc1" presStyleIdx="3" presStyleCnt="4">
        <dgm:presLayoutVars>
          <dgm:bulletEnabled val="1"/>
        </dgm:presLayoutVars>
      </dgm:prSet>
      <dgm:spPr/>
      <dgm:t>
        <a:bodyPr/>
        <a:lstStyle/>
        <a:p>
          <a:endParaRPr lang="es-ES"/>
        </a:p>
      </dgm:t>
    </dgm:pt>
    <dgm:pt modelId="{760ADE80-62F9-42DA-8334-A6B68CFBDA6D}" type="pres">
      <dgm:prSet presAssocID="{55456E3E-FE03-41FA-BE49-46D43BD1AB64}" presName="aSpace" presStyleCnt="0"/>
      <dgm:spPr/>
    </dgm:pt>
  </dgm:ptLst>
  <dgm:cxnLst>
    <dgm:cxn modelId="{E91C2E3F-0342-48A2-8345-098BE78E04DC}" srcId="{91E910CA-99CB-4B92-90B5-274093C42063}" destId="{FB1D626B-F317-496E-86EC-B103F405046F}" srcOrd="0" destOrd="0" parTransId="{AF182C12-811D-409E-9B75-5007A5DFFBD0}" sibTransId="{9EAD2F9E-2350-4754-BFEB-22C453CA963A}"/>
    <dgm:cxn modelId="{B3BDE892-FEC5-451B-8469-E8EEC6B8B81A}" srcId="{91E910CA-99CB-4B92-90B5-274093C42063}" destId="{201E4434-5433-4BDD-BB57-FB93002CF0A0}" srcOrd="1" destOrd="0" parTransId="{3E7E8B42-BF79-4965-A729-78423BA91FE8}" sibTransId="{CD73E524-FF4A-47DE-A2D3-B6D89EC332CC}"/>
    <dgm:cxn modelId="{E6181779-2416-478C-B9FD-698535C5E765}" type="presOf" srcId="{55456E3E-FE03-41FA-BE49-46D43BD1AB64}" destId="{AD2EC09B-A157-481D-8E2C-E16371D757EC}" srcOrd="0" destOrd="0" presId="urn:microsoft.com/office/officeart/2005/8/layout/pyramid2"/>
    <dgm:cxn modelId="{6D044058-A599-4C5E-9518-00F65191E01C}" type="presOf" srcId="{53B2A932-BA85-476F-A31D-657780ABA5E1}" destId="{BADDBBF8-F892-4854-B092-DA51EF58A3C4}" srcOrd="0" destOrd="0" presId="urn:microsoft.com/office/officeart/2005/8/layout/pyramid2"/>
    <dgm:cxn modelId="{86A875DB-A51D-4A44-9352-953305B20C21}" type="presOf" srcId="{FB1D626B-F317-496E-86EC-B103F405046F}" destId="{7F68BBE9-8C8A-428B-95F4-6291F54A6878}" srcOrd="0" destOrd="0" presId="urn:microsoft.com/office/officeart/2005/8/layout/pyramid2"/>
    <dgm:cxn modelId="{F6880B6B-A02F-4BB6-AEC3-BBA42ABD4444}" srcId="{91E910CA-99CB-4B92-90B5-274093C42063}" destId="{53B2A932-BA85-476F-A31D-657780ABA5E1}" srcOrd="2" destOrd="0" parTransId="{879C8370-ED0D-4CEF-89E2-4D98DEF64B43}" sibTransId="{0B8C7AD7-E67E-4215-BD9E-999DFAFB7031}"/>
    <dgm:cxn modelId="{87DD0A72-ECFB-4DF2-BC50-021A4042E1DF}" type="presOf" srcId="{91E910CA-99CB-4B92-90B5-274093C42063}" destId="{7F03A307-BB51-4F9A-BB52-853E894617C9}" srcOrd="0" destOrd="0" presId="urn:microsoft.com/office/officeart/2005/8/layout/pyramid2"/>
    <dgm:cxn modelId="{04A9675E-B78F-481A-A840-E2050D6EE681}" type="presOf" srcId="{201E4434-5433-4BDD-BB57-FB93002CF0A0}" destId="{579B128C-52A8-4A01-A26C-B5B8605C1840}" srcOrd="0" destOrd="0" presId="urn:microsoft.com/office/officeart/2005/8/layout/pyramid2"/>
    <dgm:cxn modelId="{10F03782-08F2-4784-AF6B-E1EF727E5795}" srcId="{91E910CA-99CB-4B92-90B5-274093C42063}" destId="{55456E3E-FE03-41FA-BE49-46D43BD1AB64}" srcOrd="3" destOrd="0" parTransId="{27294AC7-F277-4350-8E29-A4037A946696}" sibTransId="{9317B33F-9729-41E2-B57A-7EABB77876B9}"/>
    <dgm:cxn modelId="{CC93EEB5-6E40-4609-914C-89C8DD45C564}" type="presParOf" srcId="{7F03A307-BB51-4F9A-BB52-853E894617C9}" destId="{5647BFC2-7BC1-4B05-A6A5-BA717FB94A19}" srcOrd="0" destOrd="0" presId="urn:microsoft.com/office/officeart/2005/8/layout/pyramid2"/>
    <dgm:cxn modelId="{C3B3E360-0D46-4A09-BC10-E85F0D6767BC}" type="presParOf" srcId="{7F03A307-BB51-4F9A-BB52-853E894617C9}" destId="{0D882DD5-924B-4C6F-B4FC-1AC31FE1EC7F}" srcOrd="1" destOrd="0" presId="urn:microsoft.com/office/officeart/2005/8/layout/pyramid2"/>
    <dgm:cxn modelId="{B7686004-A4B5-4AF3-868E-51B1BD013DFA}" type="presParOf" srcId="{0D882DD5-924B-4C6F-B4FC-1AC31FE1EC7F}" destId="{7F68BBE9-8C8A-428B-95F4-6291F54A6878}" srcOrd="0" destOrd="0" presId="urn:microsoft.com/office/officeart/2005/8/layout/pyramid2"/>
    <dgm:cxn modelId="{07E1A57D-6652-45F9-B217-2AE5FBD6B815}" type="presParOf" srcId="{0D882DD5-924B-4C6F-B4FC-1AC31FE1EC7F}" destId="{FCD0DBC5-9BAB-4007-A67F-9B47419028B5}" srcOrd="1" destOrd="0" presId="urn:microsoft.com/office/officeart/2005/8/layout/pyramid2"/>
    <dgm:cxn modelId="{BCD82169-3D67-4125-8123-94F15A3FB77F}" type="presParOf" srcId="{0D882DD5-924B-4C6F-B4FC-1AC31FE1EC7F}" destId="{579B128C-52A8-4A01-A26C-B5B8605C1840}" srcOrd="2" destOrd="0" presId="urn:microsoft.com/office/officeart/2005/8/layout/pyramid2"/>
    <dgm:cxn modelId="{06562D48-3292-42E2-ADA6-A2903F6B14CC}" type="presParOf" srcId="{0D882DD5-924B-4C6F-B4FC-1AC31FE1EC7F}" destId="{6D2F33A4-9164-41FA-9DD6-0F970D741FB9}" srcOrd="3" destOrd="0" presId="urn:microsoft.com/office/officeart/2005/8/layout/pyramid2"/>
    <dgm:cxn modelId="{795E37B4-1FC3-4203-BC60-EE7AFDD0F085}" type="presParOf" srcId="{0D882DD5-924B-4C6F-B4FC-1AC31FE1EC7F}" destId="{BADDBBF8-F892-4854-B092-DA51EF58A3C4}" srcOrd="4" destOrd="0" presId="urn:microsoft.com/office/officeart/2005/8/layout/pyramid2"/>
    <dgm:cxn modelId="{C17A2131-E302-43FF-8CF9-68D4A845DF93}" type="presParOf" srcId="{0D882DD5-924B-4C6F-B4FC-1AC31FE1EC7F}" destId="{E91F28EF-03A3-4F01-AD9C-5C369316FA77}" srcOrd="5" destOrd="0" presId="urn:microsoft.com/office/officeart/2005/8/layout/pyramid2"/>
    <dgm:cxn modelId="{089909DB-85E7-4CD7-93F6-7B1F8E154D5E}" type="presParOf" srcId="{0D882DD5-924B-4C6F-B4FC-1AC31FE1EC7F}" destId="{AD2EC09B-A157-481D-8E2C-E16371D757EC}" srcOrd="6" destOrd="0" presId="urn:microsoft.com/office/officeart/2005/8/layout/pyramid2"/>
    <dgm:cxn modelId="{7A136E62-31E7-4349-B4F8-36CD271A025F}" type="presParOf" srcId="{0D882DD5-924B-4C6F-B4FC-1AC31FE1EC7F}" destId="{760ADE80-62F9-42DA-8334-A6B68CFBDA6D}"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D6B957-5D60-402E-8282-CEECD6DA8661}" type="doc">
      <dgm:prSet loTypeId="urn:microsoft.com/office/officeart/2005/8/layout/pList2" loCatId="picture" qsTypeId="urn:microsoft.com/office/officeart/2005/8/quickstyle/simple5" qsCatId="simple" csTypeId="urn:microsoft.com/office/officeart/2005/8/colors/colorful4" csCatId="colorful" phldr="1"/>
      <dgm:spPr/>
      <dgm:t>
        <a:bodyPr/>
        <a:lstStyle/>
        <a:p>
          <a:endParaRPr lang="es-ES"/>
        </a:p>
      </dgm:t>
    </dgm:pt>
    <dgm:pt modelId="{DCE0EBC5-3190-48E5-982F-28C1AA04B5E2}">
      <dgm:prSet phldrT="[Texto]" custT="1"/>
      <dgm:spPr/>
      <dgm:t>
        <a:bodyPr/>
        <a:lstStyle/>
        <a:p>
          <a:pPr algn="l"/>
          <a:r>
            <a:rPr lang="es-EC" sz="1300" dirty="0"/>
            <a:t>- Mercado en expansión </a:t>
          </a:r>
        </a:p>
        <a:p>
          <a:pPr algn="l"/>
          <a:r>
            <a:rPr lang="es-EC" sz="1300" dirty="0"/>
            <a:t>- Emisiones de 5 bonos verdes   promedio de 350.000 millones de pesos  </a:t>
          </a:r>
        </a:p>
        <a:p>
          <a:pPr algn="l"/>
          <a:r>
            <a:rPr lang="es-EC" sz="1300" dirty="0"/>
            <a:t>-  2016 primero bono por Bancolombia </a:t>
          </a:r>
        </a:p>
        <a:p>
          <a:pPr algn="l"/>
          <a:r>
            <a:rPr lang="es-EC" sz="1300" dirty="0"/>
            <a:t>- EPSA S.A empresa emitió un bono de 420,000 millones de pesos </a:t>
          </a:r>
        </a:p>
        <a:p>
          <a:pPr algn="l"/>
          <a:r>
            <a:rPr lang="es-EC" sz="1300" dirty="0"/>
            <a:t>- Inversionistas Multilaterales </a:t>
          </a:r>
        </a:p>
      </dgm:t>
    </dgm:pt>
    <dgm:pt modelId="{259DDD1E-F715-44DE-BB78-78109E038D14}" type="parTrans" cxnId="{BC0035D7-9227-44E0-AE21-E03B592533B2}">
      <dgm:prSet/>
      <dgm:spPr/>
      <dgm:t>
        <a:bodyPr/>
        <a:lstStyle/>
        <a:p>
          <a:endParaRPr lang="es-EC" sz="1300"/>
        </a:p>
      </dgm:t>
    </dgm:pt>
    <dgm:pt modelId="{97B0CF70-62B3-4316-9542-88C905C86083}" type="sibTrans" cxnId="{BC0035D7-9227-44E0-AE21-E03B592533B2}">
      <dgm:prSet/>
      <dgm:spPr/>
      <dgm:t>
        <a:bodyPr/>
        <a:lstStyle/>
        <a:p>
          <a:endParaRPr lang="es-EC" sz="1300"/>
        </a:p>
      </dgm:t>
    </dgm:pt>
    <dgm:pt modelId="{2B4FA939-BA47-4FE7-98C7-36FCA2D6EE83}">
      <dgm:prSet phldrT="[Texto]" custT="1"/>
      <dgm:spPr/>
      <dgm:t>
        <a:bodyPr/>
        <a:lstStyle/>
        <a:p>
          <a:pPr algn="l"/>
          <a:r>
            <a:rPr lang="es-EC" sz="1300" dirty="0"/>
            <a:t>- Mercado en expansión </a:t>
          </a:r>
        </a:p>
        <a:p>
          <a:pPr algn="l"/>
          <a:r>
            <a:rPr lang="es-EC" sz="1300" dirty="0"/>
            <a:t>- Emisión de 2 bonos dese 2018</a:t>
          </a:r>
        </a:p>
        <a:p>
          <a:pPr algn="l"/>
          <a:r>
            <a:rPr lang="es-EC" sz="1300" dirty="0"/>
            <a:t>- Aguas Andinas 68 millones de dólares</a:t>
          </a:r>
        </a:p>
        <a:p>
          <a:pPr algn="l"/>
          <a:r>
            <a:rPr lang="es-EC" sz="1300" dirty="0"/>
            <a:t>- Banco Estado  83 millones de dólares </a:t>
          </a:r>
        </a:p>
        <a:p>
          <a:pPr algn="l"/>
          <a:r>
            <a:rPr lang="es-EC" sz="1300" dirty="0"/>
            <a:t>- Inversionistas Chilenos</a:t>
          </a:r>
        </a:p>
        <a:p>
          <a:pPr algn="l"/>
          <a:r>
            <a:rPr lang="es-EC" sz="1300" dirty="0"/>
            <a:t>- Negociación en cualquier moneda </a:t>
          </a:r>
        </a:p>
        <a:p>
          <a:pPr algn="l"/>
          <a:r>
            <a:rPr lang="es-EC" sz="1300" dirty="0"/>
            <a:t> </a:t>
          </a:r>
        </a:p>
        <a:p>
          <a:pPr algn="l"/>
          <a:endParaRPr lang="es-EC" sz="1300" dirty="0"/>
        </a:p>
        <a:p>
          <a:pPr algn="l"/>
          <a:endParaRPr lang="es-EC" sz="1300" dirty="0"/>
        </a:p>
        <a:p>
          <a:pPr algn="l"/>
          <a:endParaRPr lang="es-EC" sz="1300" dirty="0"/>
        </a:p>
      </dgm:t>
    </dgm:pt>
    <dgm:pt modelId="{D3E71E1D-95C7-4634-BE13-71571E41122B}" type="parTrans" cxnId="{063E2F70-C801-47A9-AD90-4B09E78C9CDD}">
      <dgm:prSet/>
      <dgm:spPr/>
      <dgm:t>
        <a:bodyPr/>
        <a:lstStyle/>
        <a:p>
          <a:endParaRPr lang="es-EC" sz="1300"/>
        </a:p>
      </dgm:t>
    </dgm:pt>
    <dgm:pt modelId="{650A4631-8B7B-4CC3-9A71-099BAE081721}" type="sibTrans" cxnId="{063E2F70-C801-47A9-AD90-4B09E78C9CDD}">
      <dgm:prSet/>
      <dgm:spPr/>
      <dgm:t>
        <a:bodyPr/>
        <a:lstStyle/>
        <a:p>
          <a:endParaRPr lang="es-EC" sz="1300"/>
        </a:p>
      </dgm:t>
    </dgm:pt>
    <dgm:pt modelId="{31538384-DE22-40EC-BE66-3DA306ED70F9}">
      <dgm:prSet phldrT="[Texto]" custT="1"/>
      <dgm:spPr/>
      <dgm:t>
        <a:bodyPr/>
        <a:lstStyle/>
        <a:p>
          <a:pPr algn="l"/>
          <a:r>
            <a:rPr lang="es-EC" sz="1300" dirty="0"/>
            <a:t>-Mercado muy desarrollado</a:t>
          </a:r>
        </a:p>
        <a:p>
          <a:pPr algn="l"/>
          <a:r>
            <a:rPr lang="es-EC" sz="1300" dirty="0"/>
            <a:t>-Negocia el 13% de todas las colocaciones a nivel mundial</a:t>
          </a:r>
        </a:p>
        <a:p>
          <a:pPr algn="l"/>
          <a:r>
            <a:rPr lang="es-EC" sz="1300" dirty="0"/>
            <a:t>-Se han emitido 12 bonos sostenibles ($4.000 millones de dólares)</a:t>
          </a:r>
        </a:p>
        <a:p>
          <a:pPr algn="l"/>
          <a:r>
            <a:rPr lang="es-EC" sz="1300" dirty="0"/>
            <a:t>-Lanzó el 1er bono verde en el 2015 por la Financiera Nacional</a:t>
          </a:r>
        </a:p>
        <a:p>
          <a:pPr algn="l"/>
          <a:r>
            <a:rPr lang="es-EC" sz="1300" dirty="0"/>
            <a:t>- Los principales inversionistas son organismos multilaterales, aseguradoras y fondos de inversión local e internacional</a:t>
          </a:r>
        </a:p>
        <a:p>
          <a:pPr algn="l"/>
          <a:r>
            <a:rPr lang="es-EC" sz="1300" dirty="0"/>
            <a:t>-Cuenta con un Consejo Consultivo en Finanzas Climáticas</a:t>
          </a:r>
        </a:p>
        <a:p>
          <a:pPr algn="ctr"/>
          <a:endParaRPr lang="es-EC" sz="1300" dirty="0"/>
        </a:p>
        <a:p>
          <a:pPr algn="ctr"/>
          <a:endParaRPr lang="es-EC" sz="1300" dirty="0"/>
        </a:p>
        <a:p>
          <a:pPr algn="ctr"/>
          <a:r>
            <a:rPr lang="es-EC" sz="1300" dirty="0"/>
            <a:t> </a:t>
          </a:r>
        </a:p>
      </dgm:t>
    </dgm:pt>
    <dgm:pt modelId="{40F437B7-06BC-41B5-AEA0-3F63BB498FD8}" type="parTrans" cxnId="{D806F818-28FC-4AA6-BF93-CEDF19309CB6}">
      <dgm:prSet/>
      <dgm:spPr/>
      <dgm:t>
        <a:bodyPr/>
        <a:lstStyle/>
        <a:p>
          <a:endParaRPr lang="es-EC" sz="1300"/>
        </a:p>
      </dgm:t>
    </dgm:pt>
    <dgm:pt modelId="{586668E2-2C24-4FC4-AE6E-4EC7D980EE99}" type="sibTrans" cxnId="{D806F818-28FC-4AA6-BF93-CEDF19309CB6}">
      <dgm:prSet/>
      <dgm:spPr/>
      <dgm:t>
        <a:bodyPr/>
        <a:lstStyle/>
        <a:p>
          <a:endParaRPr lang="es-EC" sz="1300"/>
        </a:p>
      </dgm:t>
    </dgm:pt>
    <dgm:pt modelId="{1B1A8964-1FA8-467E-BAAD-9E738178BD48}" type="pres">
      <dgm:prSet presAssocID="{D0D6B957-5D60-402E-8282-CEECD6DA8661}" presName="Name0" presStyleCnt="0">
        <dgm:presLayoutVars>
          <dgm:dir/>
          <dgm:resizeHandles val="exact"/>
        </dgm:presLayoutVars>
      </dgm:prSet>
      <dgm:spPr/>
      <dgm:t>
        <a:bodyPr/>
        <a:lstStyle/>
        <a:p>
          <a:endParaRPr lang="es-ES"/>
        </a:p>
      </dgm:t>
    </dgm:pt>
    <dgm:pt modelId="{691F9120-1FE2-4021-9393-CE989578DFA4}" type="pres">
      <dgm:prSet presAssocID="{D0D6B957-5D60-402E-8282-CEECD6DA8661}" presName="bkgdShp" presStyleLbl="alignAccFollowNode1" presStyleIdx="0" presStyleCnt="1" custLinFactNeighborY="-1856"/>
      <dgm:spPr/>
    </dgm:pt>
    <dgm:pt modelId="{4CC0DFF6-661B-4955-ABFC-1A13372BB2B5}" type="pres">
      <dgm:prSet presAssocID="{D0D6B957-5D60-402E-8282-CEECD6DA8661}" presName="linComp" presStyleCnt="0"/>
      <dgm:spPr/>
    </dgm:pt>
    <dgm:pt modelId="{F02C4B1C-52BC-479C-A51E-A9F50E7C4C1B}" type="pres">
      <dgm:prSet presAssocID="{DCE0EBC5-3190-48E5-982F-28C1AA04B5E2}" presName="compNode" presStyleCnt="0"/>
      <dgm:spPr/>
    </dgm:pt>
    <dgm:pt modelId="{B4450A81-628F-43B4-A256-FDE6BD8DB83E}" type="pres">
      <dgm:prSet presAssocID="{DCE0EBC5-3190-48E5-982F-28C1AA04B5E2}" presName="node" presStyleLbl="node1" presStyleIdx="0" presStyleCnt="3">
        <dgm:presLayoutVars>
          <dgm:bulletEnabled val="1"/>
        </dgm:presLayoutVars>
      </dgm:prSet>
      <dgm:spPr/>
      <dgm:t>
        <a:bodyPr/>
        <a:lstStyle/>
        <a:p>
          <a:endParaRPr lang="es-ES"/>
        </a:p>
      </dgm:t>
    </dgm:pt>
    <dgm:pt modelId="{73F98B16-C79D-475B-9B84-80B0C0181EB3}" type="pres">
      <dgm:prSet presAssocID="{DCE0EBC5-3190-48E5-982F-28C1AA04B5E2}" presName="invisiNode" presStyleLbl="node1" presStyleIdx="0" presStyleCnt="3"/>
      <dgm:spPr/>
    </dgm:pt>
    <dgm:pt modelId="{93140CF7-E6B1-4097-989B-D8B3D606363F}" type="pres">
      <dgm:prSet presAssocID="{DCE0EBC5-3190-48E5-982F-28C1AA04B5E2}" presName="imagNod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F94B33A3-9C37-4D1A-9387-AE554A2CB95D}" type="pres">
      <dgm:prSet presAssocID="{97B0CF70-62B3-4316-9542-88C905C86083}" presName="sibTrans" presStyleLbl="sibTrans2D1" presStyleIdx="0" presStyleCnt="0"/>
      <dgm:spPr/>
      <dgm:t>
        <a:bodyPr/>
        <a:lstStyle/>
        <a:p>
          <a:endParaRPr lang="es-ES"/>
        </a:p>
      </dgm:t>
    </dgm:pt>
    <dgm:pt modelId="{C12F2232-2B76-40FE-B262-5AC788F6991C}" type="pres">
      <dgm:prSet presAssocID="{2B4FA939-BA47-4FE7-98C7-36FCA2D6EE83}" presName="compNode" presStyleCnt="0"/>
      <dgm:spPr/>
    </dgm:pt>
    <dgm:pt modelId="{8ABE7157-C374-4027-889F-DF910B68FA97}" type="pres">
      <dgm:prSet presAssocID="{2B4FA939-BA47-4FE7-98C7-36FCA2D6EE83}" presName="node" presStyleLbl="node1" presStyleIdx="1" presStyleCnt="3">
        <dgm:presLayoutVars>
          <dgm:bulletEnabled val="1"/>
        </dgm:presLayoutVars>
      </dgm:prSet>
      <dgm:spPr/>
      <dgm:t>
        <a:bodyPr/>
        <a:lstStyle/>
        <a:p>
          <a:endParaRPr lang="es-ES"/>
        </a:p>
      </dgm:t>
    </dgm:pt>
    <dgm:pt modelId="{34331CE9-9AA4-4F99-9115-420F326DF0D8}" type="pres">
      <dgm:prSet presAssocID="{2B4FA939-BA47-4FE7-98C7-36FCA2D6EE83}" presName="invisiNode" presStyleLbl="node1" presStyleIdx="1" presStyleCnt="3"/>
      <dgm:spPr/>
    </dgm:pt>
    <dgm:pt modelId="{2AE358B5-11FB-4612-B18D-8E6D78A5D4F6}" type="pres">
      <dgm:prSet presAssocID="{2B4FA939-BA47-4FE7-98C7-36FCA2D6EE83}" presName="imagNod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AA69DCD-AB67-44FE-88C5-182F41FC0631}" type="pres">
      <dgm:prSet presAssocID="{650A4631-8B7B-4CC3-9A71-099BAE081721}" presName="sibTrans" presStyleLbl="sibTrans2D1" presStyleIdx="0" presStyleCnt="0"/>
      <dgm:spPr/>
      <dgm:t>
        <a:bodyPr/>
        <a:lstStyle/>
        <a:p>
          <a:endParaRPr lang="es-ES"/>
        </a:p>
      </dgm:t>
    </dgm:pt>
    <dgm:pt modelId="{75067007-2F41-414B-B172-6751FFC86490}" type="pres">
      <dgm:prSet presAssocID="{31538384-DE22-40EC-BE66-3DA306ED70F9}" presName="compNode" presStyleCnt="0"/>
      <dgm:spPr/>
    </dgm:pt>
    <dgm:pt modelId="{FEE1721B-01D0-4674-9180-9330A2497E42}" type="pres">
      <dgm:prSet presAssocID="{31538384-DE22-40EC-BE66-3DA306ED70F9}" presName="node" presStyleLbl="node1" presStyleIdx="2" presStyleCnt="3">
        <dgm:presLayoutVars>
          <dgm:bulletEnabled val="1"/>
        </dgm:presLayoutVars>
      </dgm:prSet>
      <dgm:spPr/>
      <dgm:t>
        <a:bodyPr/>
        <a:lstStyle/>
        <a:p>
          <a:endParaRPr lang="es-ES"/>
        </a:p>
      </dgm:t>
    </dgm:pt>
    <dgm:pt modelId="{21099963-3786-40A1-AE71-1BCFCBE800E2}" type="pres">
      <dgm:prSet presAssocID="{31538384-DE22-40EC-BE66-3DA306ED70F9}" presName="invisiNode" presStyleLbl="node1" presStyleIdx="2" presStyleCnt="3"/>
      <dgm:spPr/>
    </dgm:pt>
    <dgm:pt modelId="{FF94B2A8-9D5A-4537-AAD5-6CAA3AE7279D}" type="pres">
      <dgm:prSet presAssocID="{31538384-DE22-40EC-BE66-3DA306ED70F9}" presName="imagNod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10038782-A9F5-4DF6-BBDF-016D12714F71}" type="presOf" srcId="{31538384-DE22-40EC-BE66-3DA306ED70F9}" destId="{FEE1721B-01D0-4674-9180-9330A2497E42}" srcOrd="0" destOrd="0" presId="urn:microsoft.com/office/officeart/2005/8/layout/pList2"/>
    <dgm:cxn modelId="{BC0035D7-9227-44E0-AE21-E03B592533B2}" srcId="{D0D6B957-5D60-402E-8282-CEECD6DA8661}" destId="{DCE0EBC5-3190-48E5-982F-28C1AA04B5E2}" srcOrd="0" destOrd="0" parTransId="{259DDD1E-F715-44DE-BB78-78109E038D14}" sibTransId="{97B0CF70-62B3-4316-9542-88C905C86083}"/>
    <dgm:cxn modelId="{E834B9AD-52C5-4909-80BD-DEE7EC51FD2F}" type="presOf" srcId="{2B4FA939-BA47-4FE7-98C7-36FCA2D6EE83}" destId="{8ABE7157-C374-4027-889F-DF910B68FA97}" srcOrd="0" destOrd="0" presId="urn:microsoft.com/office/officeart/2005/8/layout/pList2"/>
    <dgm:cxn modelId="{2971ED5F-1FB7-4FFF-83E0-251A79DC30E3}" type="presOf" srcId="{DCE0EBC5-3190-48E5-982F-28C1AA04B5E2}" destId="{B4450A81-628F-43B4-A256-FDE6BD8DB83E}" srcOrd="0" destOrd="0" presId="urn:microsoft.com/office/officeart/2005/8/layout/pList2"/>
    <dgm:cxn modelId="{40A10971-7784-4C63-AB40-BC315653D182}" type="presOf" srcId="{D0D6B957-5D60-402E-8282-CEECD6DA8661}" destId="{1B1A8964-1FA8-467E-BAAD-9E738178BD48}" srcOrd="0" destOrd="0" presId="urn:microsoft.com/office/officeart/2005/8/layout/pList2"/>
    <dgm:cxn modelId="{063E2F70-C801-47A9-AD90-4B09E78C9CDD}" srcId="{D0D6B957-5D60-402E-8282-CEECD6DA8661}" destId="{2B4FA939-BA47-4FE7-98C7-36FCA2D6EE83}" srcOrd="1" destOrd="0" parTransId="{D3E71E1D-95C7-4634-BE13-71571E41122B}" sibTransId="{650A4631-8B7B-4CC3-9A71-099BAE081721}"/>
    <dgm:cxn modelId="{93C78666-D6D5-4300-8021-61BEC891DDE3}" type="presOf" srcId="{97B0CF70-62B3-4316-9542-88C905C86083}" destId="{F94B33A3-9C37-4D1A-9387-AE554A2CB95D}" srcOrd="0" destOrd="0" presId="urn:microsoft.com/office/officeart/2005/8/layout/pList2"/>
    <dgm:cxn modelId="{D806F818-28FC-4AA6-BF93-CEDF19309CB6}" srcId="{D0D6B957-5D60-402E-8282-CEECD6DA8661}" destId="{31538384-DE22-40EC-BE66-3DA306ED70F9}" srcOrd="2" destOrd="0" parTransId="{40F437B7-06BC-41B5-AEA0-3F63BB498FD8}" sibTransId="{586668E2-2C24-4FC4-AE6E-4EC7D980EE99}"/>
    <dgm:cxn modelId="{5EF78669-DFD8-4115-9374-D644C94BA367}" type="presOf" srcId="{650A4631-8B7B-4CC3-9A71-099BAE081721}" destId="{2AA69DCD-AB67-44FE-88C5-182F41FC0631}" srcOrd="0" destOrd="0" presId="urn:microsoft.com/office/officeart/2005/8/layout/pList2"/>
    <dgm:cxn modelId="{DDFAA27C-0281-4B00-A537-151420B50250}" type="presParOf" srcId="{1B1A8964-1FA8-467E-BAAD-9E738178BD48}" destId="{691F9120-1FE2-4021-9393-CE989578DFA4}" srcOrd="0" destOrd="0" presId="urn:microsoft.com/office/officeart/2005/8/layout/pList2"/>
    <dgm:cxn modelId="{9B4AD2D4-71CD-4909-8023-42AA13A47C89}" type="presParOf" srcId="{1B1A8964-1FA8-467E-BAAD-9E738178BD48}" destId="{4CC0DFF6-661B-4955-ABFC-1A13372BB2B5}" srcOrd="1" destOrd="0" presId="urn:microsoft.com/office/officeart/2005/8/layout/pList2"/>
    <dgm:cxn modelId="{E0338538-EE59-47BC-A467-B6CA02D98DE4}" type="presParOf" srcId="{4CC0DFF6-661B-4955-ABFC-1A13372BB2B5}" destId="{F02C4B1C-52BC-479C-A51E-A9F50E7C4C1B}" srcOrd="0" destOrd="0" presId="urn:microsoft.com/office/officeart/2005/8/layout/pList2"/>
    <dgm:cxn modelId="{6DD9BF82-95E6-45C7-A1FB-C762250E55A3}" type="presParOf" srcId="{F02C4B1C-52BC-479C-A51E-A9F50E7C4C1B}" destId="{B4450A81-628F-43B4-A256-FDE6BD8DB83E}" srcOrd="0" destOrd="0" presId="urn:microsoft.com/office/officeart/2005/8/layout/pList2"/>
    <dgm:cxn modelId="{1D93CB0D-3792-4C95-A135-0E4FE937AA93}" type="presParOf" srcId="{F02C4B1C-52BC-479C-A51E-A9F50E7C4C1B}" destId="{73F98B16-C79D-475B-9B84-80B0C0181EB3}" srcOrd="1" destOrd="0" presId="urn:microsoft.com/office/officeart/2005/8/layout/pList2"/>
    <dgm:cxn modelId="{BCCA456A-1AA9-4362-BEF2-EBAA2540362F}" type="presParOf" srcId="{F02C4B1C-52BC-479C-A51E-A9F50E7C4C1B}" destId="{93140CF7-E6B1-4097-989B-D8B3D606363F}" srcOrd="2" destOrd="0" presId="urn:microsoft.com/office/officeart/2005/8/layout/pList2"/>
    <dgm:cxn modelId="{B0A5B476-9FE3-4566-96A0-12B36733EC1E}" type="presParOf" srcId="{4CC0DFF6-661B-4955-ABFC-1A13372BB2B5}" destId="{F94B33A3-9C37-4D1A-9387-AE554A2CB95D}" srcOrd="1" destOrd="0" presId="urn:microsoft.com/office/officeart/2005/8/layout/pList2"/>
    <dgm:cxn modelId="{59A7BAE7-2C61-4398-BAA9-B0E3A7D558F7}" type="presParOf" srcId="{4CC0DFF6-661B-4955-ABFC-1A13372BB2B5}" destId="{C12F2232-2B76-40FE-B262-5AC788F6991C}" srcOrd="2" destOrd="0" presId="urn:microsoft.com/office/officeart/2005/8/layout/pList2"/>
    <dgm:cxn modelId="{556019B1-F36C-44D8-ADFF-7CD82147947E}" type="presParOf" srcId="{C12F2232-2B76-40FE-B262-5AC788F6991C}" destId="{8ABE7157-C374-4027-889F-DF910B68FA97}" srcOrd="0" destOrd="0" presId="urn:microsoft.com/office/officeart/2005/8/layout/pList2"/>
    <dgm:cxn modelId="{BBEA24C6-CA50-4704-B300-E61290A3DDD9}" type="presParOf" srcId="{C12F2232-2B76-40FE-B262-5AC788F6991C}" destId="{34331CE9-9AA4-4F99-9115-420F326DF0D8}" srcOrd="1" destOrd="0" presId="urn:microsoft.com/office/officeart/2005/8/layout/pList2"/>
    <dgm:cxn modelId="{67B89DE1-B2B3-4D21-8E32-6CCF3C98755C}" type="presParOf" srcId="{C12F2232-2B76-40FE-B262-5AC788F6991C}" destId="{2AE358B5-11FB-4612-B18D-8E6D78A5D4F6}" srcOrd="2" destOrd="0" presId="urn:microsoft.com/office/officeart/2005/8/layout/pList2"/>
    <dgm:cxn modelId="{1222D304-E660-45F5-8DAA-D9F36C596D02}" type="presParOf" srcId="{4CC0DFF6-661B-4955-ABFC-1A13372BB2B5}" destId="{2AA69DCD-AB67-44FE-88C5-182F41FC0631}" srcOrd="3" destOrd="0" presId="urn:microsoft.com/office/officeart/2005/8/layout/pList2"/>
    <dgm:cxn modelId="{7277CF41-0D02-4AFF-A06B-C05246D8A38E}" type="presParOf" srcId="{4CC0DFF6-661B-4955-ABFC-1A13372BB2B5}" destId="{75067007-2F41-414B-B172-6751FFC86490}" srcOrd="4" destOrd="0" presId="urn:microsoft.com/office/officeart/2005/8/layout/pList2"/>
    <dgm:cxn modelId="{E9616981-6E3B-4695-A12E-273A80B6B35E}" type="presParOf" srcId="{75067007-2F41-414B-B172-6751FFC86490}" destId="{FEE1721B-01D0-4674-9180-9330A2497E42}" srcOrd="0" destOrd="0" presId="urn:microsoft.com/office/officeart/2005/8/layout/pList2"/>
    <dgm:cxn modelId="{CBDB63F7-3F71-43AC-A065-5BB30287EB7F}" type="presParOf" srcId="{75067007-2F41-414B-B172-6751FFC86490}" destId="{21099963-3786-40A1-AE71-1BCFCBE800E2}" srcOrd="1" destOrd="0" presId="urn:microsoft.com/office/officeart/2005/8/layout/pList2"/>
    <dgm:cxn modelId="{C61CB3F8-5646-4856-A86A-C989704AFFC7}" type="presParOf" srcId="{75067007-2F41-414B-B172-6751FFC86490}" destId="{FF94B2A8-9D5A-4537-AAD5-6CAA3AE7279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12C990-11FD-46C2-942F-0906EA572C34}"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s-EC"/>
        </a:p>
      </dgm:t>
    </dgm:pt>
    <dgm:pt modelId="{E3C62F3B-03D9-4D95-A881-760AEA6737EE}">
      <dgm:prSet phldrT="[Texto]"/>
      <dgm:spPr/>
      <dgm:t>
        <a:bodyPr/>
        <a:lstStyle/>
        <a:p>
          <a:r>
            <a:rPr lang="es-EC" b="1" dirty="0"/>
            <a:t>Metodología</a:t>
          </a:r>
        </a:p>
      </dgm:t>
    </dgm:pt>
    <dgm:pt modelId="{8B567BD1-AC4A-4BA2-9442-C2DF66A9AFAF}" type="parTrans" cxnId="{96343141-EA7A-4BFB-95CE-1AAD72E69F09}">
      <dgm:prSet/>
      <dgm:spPr/>
      <dgm:t>
        <a:bodyPr/>
        <a:lstStyle/>
        <a:p>
          <a:endParaRPr lang="es-EC"/>
        </a:p>
      </dgm:t>
    </dgm:pt>
    <dgm:pt modelId="{ECC4AE40-A31D-47F7-B4B3-120A8D10CA72}" type="sibTrans" cxnId="{96343141-EA7A-4BFB-95CE-1AAD72E69F09}">
      <dgm:prSet/>
      <dgm:spPr/>
      <dgm:t>
        <a:bodyPr/>
        <a:lstStyle/>
        <a:p>
          <a:endParaRPr lang="es-EC"/>
        </a:p>
      </dgm:t>
    </dgm:pt>
    <dgm:pt modelId="{8432B4C3-57E3-40BD-B7FF-6EB3EEF0FFF6}">
      <dgm:prSet phldrT="[Texto]"/>
      <dgm:spPr/>
      <dgm:t>
        <a:bodyPr/>
        <a:lstStyle/>
        <a:p>
          <a:r>
            <a:rPr lang="es-EC" b="1" dirty="0"/>
            <a:t>Enfoque</a:t>
          </a:r>
        </a:p>
      </dgm:t>
    </dgm:pt>
    <dgm:pt modelId="{7899980B-9F9D-41C1-BFDD-BEE3FC125CDB}" type="parTrans" cxnId="{AB701706-041B-4318-9DF0-55AD3526973F}">
      <dgm:prSet/>
      <dgm:spPr/>
      <dgm:t>
        <a:bodyPr/>
        <a:lstStyle/>
        <a:p>
          <a:endParaRPr lang="es-EC"/>
        </a:p>
      </dgm:t>
    </dgm:pt>
    <dgm:pt modelId="{394421C5-9725-402F-A71B-BC1657FBBCE3}" type="sibTrans" cxnId="{AB701706-041B-4318-9DF0-55AD3526973F}">
      <dgm:prSet/>
      <dgm:spPr/>
      <dgm:t>
        <a:bodyPr/>
        <a:lstStyle/>
        <a:p>
          <a:endParaRPr lang="es-EC"/>
        </a:p>
      </dgm:t>
    </dgm:pt>
    <dgm:pt modelId="{5899BC82-FA0F-4121-9B46-420AF03674AE}">
      <dgm:prSet phldrT="[Texto]"/>
      <dgm:spPr/>
      <dgm:t>
        <a:bodyPr/>
        <a:lstStyle/>
        <a:p>
          <a:r>
            <a:rPr lang="es-EC" b="1" dirty="0"/>
            <a:t>Mixto</a:t>
          </a:r>
          <a:r>
            <a:rPr lang="es-EC" dirty="0"/>
            <a:t>.- enfoque cualitativo y cuantitativo</a:t>
          </a:r>
        </a:p>
      </dgm:t>
    </dgm:pt>
    <dgm:pt modelId="{D5D7889A-272E-44D6-B4D5-AF9A3893C0DB}" type="parTrans" cxnId="{BE63FD3F-D541-4E9D-8CAD-27A3CBBD29B5}">
      <dgm:prSet/>
      <dgm:spPr/>
      <dgm:t>
        <a:bodyPr/>
        <a:lstStyle/>
        <a:p>
          <a:endParaRPr lang="es-EC"/>
        </a:p>
      </dgm:t>
    </dgm:pt>
    <dgm:pt modelId="{4D962984-A8AA-4A4F-88C9-89CE0E6F2B7E}" type="sibTrans" cxnId="{BE63FD3F-D541-4E9D-8CAD-27A3CBBD29B5}">
      <dgm:prSet/>
      <dgm:spPr/>
      <dgm:t>
        <a:bodyPr/>
        <a:lstStyle/>
        <a:p>
          <a:endParaRPr lang="es-EC"/>
        </a:p>
      </dgm:t>
    </dgm:pt>
    <dgm:pt modelId="{318562CA-0B91-4DFA-8F16-159E8193B1BD}">
      <dgm:prSet/>
      <dgm:spPr/>
      <dgm:t>
        <a:bodyPr/>
        <a:lstStyle/>
        <a:p>
          <a:r>
            <a:rPr lang="es-EC" b="1" dirty="0"/>
            <a:t>Tipo de investigación </a:t>
          </a:r>
        </a:p>
      </dgm:t>
    </dgm:pt>
    <dgm:pt modelId="{2905B21D-718D-40FF-8698-919E6434A127}" type="parTrans" cxnId="{65BF3B15-25A2-420E-9705-2B3D5C5BBAB9}">
      <dgm:prSet/>
      <dgm:spPr/>
      <dgm:t>
        <a:bodyPr/>
        <a:lstStyle/>
        <a:p>
          <a:endParaRPr lang="es-EC"/>
        </a:p>
      </dgm:t>
    </dgm:pt>
    <dgm:pt modelId="{941C3584-FCAE-4068-8879-6A8CD7271C88}" type="sibTrans" cxnId="{65BF3B15-25A2-420E-9705-2B3D5C5BBAB9}">
      <dgm:prSet/>
      <dgm:spPr/>
      <dgm:t>
        <a:bodyPr/>
        <a:lstStyle/>
        <a:p>
          <a:endParaRPr lang="es-EC"/>
        </a:p>
      </dgm:t>
    </dgm:pt>
    <dgm:pt modelId="{41F7F0B1-66D4-44CE-8DE5-5CDFFBDB3EC6}">
      <dgm:prSet/>
      <dgm:spPr/>
      <dgm:t>
        <a:bodyPr/>
        <a:lstStyle/>
        <a:p>
          <a:r>
            <a:rPr lang="es-EC" b="1" dirty="0"/>
            <a:t>Finalidad</a:t>
          </a:r>
          <a:r>
            <a:rPr lang="es-EC" dirty="0"/>
            <a:t>: básica</a:t>
          </a:r>
        </a:p>
      </dgm:t>
    </dgm:pt>
    <dgm:pt modelId="{DCCC3E97-145C-4D72-A823-0A4CCFBD9953}" type="parTrans" cxnId="{91AAC096-45EF-499D-B407-AE1FD211605A}">
      <dgm:prSet/>
      <dgm:spPr/>
      <dgm:t>
        <a:bodyPr/>
        <a:lstStyle/>
        <a:p>
          <a:endParaRPr lang="es-EC"/>
        </a:p>
      </dgm:t>
    </dgm:pt>
    <dgm:pt modelId="{900ACD16-6915-473B-8CCD-08653609A8A2}" type="sibTrans" cxnId="{91AAC096-45EF-499D-B407-AE1FD211605A}">
      <dgm:prSet/>
      <dgm:spPr/>
      <dgm:t>
        <a:bodyPr/>
        <a:lstStyle/>
        <a:p>
          <a:endParaRPr lang="es-EC"/>
        </a:p>
      </dgm:t>
    </dgm:pt>
    <dgm:pt modelId="{C846B1A6-497A-45C2-9A6B-9C69C68B66A3}">
      <dgm:prSet/>
      <dgm:spPr/>
      <dgm:t>
        <a:bodyPr/>
        <a:lstStyle/>
        <a:p>
          <a:r>
            <a:rPr lang="es-EC" b="1" dirty="0"/>
            <a:t>Por las fuentes de información: </a:t>
          </a:r>
          <a:r>
            <a:rPr lang="es-EC" dirty="0"/>
            <a:t>mixto</a:t>
          </a:r>
        </a:p>
      </dgm:t>
    </dgm:pt>
    <dgm:pt modelId="{91C68B30-7784-49BE-8EEC-A461D78314FA}" type="parTrans" cxnId="{0684AD6E-22D6-41ED-8C25-8AE4AFE78493}">
      <dgm:prSet/>
      <dgm:spPr/>
      <dgm:t>
        <a:bodyPr/>
        <a:lstStyle/>
        <a:p>
          <a:endParaRPr lang="es-EC"/>
        </a:p>
      </dgm:t>
    </dgm:pt>
    <dgm:pt modelId="{88C33FFB-A7CF-4BF5-8F5E-315BD9BAD295}" type="sibTrans" cxnId="{0684AD6E-22D6-41ED-8C25-8AE4AFE78493}">
      <dgm:prSet/>
      <dgm:spPr/>
      <dgm:t>
        <a:bodyPr/>
        <a:lstStyle/>
        <a:p>
          <a:endParaRPr lang="es-EC"/>
        </a:p>
      </dgm:t>
    </dgm:pt>
    <dgm:pt modelId="{7976FA26-36A9-4359-A0D5-B518C4AF5D36}">
      <dgm:prSet/>
      <dgm:spPr/>
      <dgm:t>
        <a:bodyPr/>
        <a:lstStyle/>
        <a:p>
          <a:r>
            <a:rPr lang="es-EC" b="1" dirty="0"/>
            <a:t>Por las unidades</a:t>
          </a:r>
          <a:r>
            <a:rPr lang="es-EC" dirty="0"/>
            <a:t>: In situ</a:t>
          </a:r>
        </a:p>
      </dgm:t>
    </dgm:pt>
    <dgm:pt modelId="{76069F2D-CD01-4C32-8DEB-148657CA0F8B}" type="parTrans" cxnId="{D1AFE4D4-04DA-4AC5-ABCC-23180E640AF9}">
      <dgm:prSet/>
      <dgm:spPr/>
      <dgm:t>
        <a:bodyPr/>
        <a:lstStyle/>
        <a:p>
          <a:endParaRPr lang="es-EC"/>
        </a:p>
      </dgm:t>
    </dgm:pt>
    <dgm:pt modelId="{C503D05C-DD99-4F87-A963-C0A177561D61}" type="sibTrans" cxnId="{D1AFE4D4-04DA-4AC5-ABCC-23180E640AF9}">
      <dgm:prSet/>
      <dgm:spPr/>
      <dgm:t>
        <a:bodyPr/>
        <a:lstStyle/>
        <a:p>
          <a:endParaRPr lang="es-EC"/>
        </a:p>
      </dgm:t>
    </dgm:pt>
    <dgm:pt modelId="{45537EBB-076A-410C-81D0-91E6BEA1A231}">
      <dgm:prSet/>
      <dgm:spPr/>
      <dgm:t>
        <a:bodyPr/>
        <a:lstStyle/>
        <a:p>
          <a:r>
            <a:rPr lang="es-EC" b="1" dirty="0"/>
            <a:t>Por el control de variables: </a:t>
          </a:r>
          <a:r>
            <a:rPr lang="es-EC" dirty="0"/>
            <a:t>no experimental</a:t>
          </a:r>
        </a:p>
      </dgm:t>
    </dgm:pt>
    <dgm:pt modelId="{20CC204B-A9FA-4FEF-8CF5-DFBC84A685C1}" type="parTrans" cxnId="{D7399C0D-7CFB-404E-A399-F2857488AF7D}">
      <dgm:prSet/>
      <dgm:spPr/>
      <dgm:t>
        <a:bodyPr/>
        <a:lstStyle/>
        <a:p>
          <a:endParaRPr lang="es-EC"/>
        </a:p>
      </dgm:t>
    </dgm:pt>
    <dgm:pt modelId="{39219C00-4F9A-4F2B-905B-1AA1EB5BE424}" type="sibTrans" cxnId="{D7399C0D-7CFB-404E-A399-F2857488AF7D}">
      <dgm:prSet/>
      <dgm:spPr/>
      <dgm:t>
        <a:bodyPr/>
        <a:lstStyle/>
        <a:p>
          <a:endParaRPr lang="es-EC"/>
        </a:p>
      </dgm:t>
    </dgm:pt>
    <dgm:pt modelId="{EA07B3ED-8B9C-4699-8B2A-6D9B0A711D0D}">
      <dgm:prSet/>
      <dgm:spPr/>
      <dgm:t>
        <a:bodyPr/>
        <a:lstStyle/>
        <a:p>
          <a:r>
            <a:rPr lang="es-EC" b="1" dirty="0"/>
            <a:t>Por el alcance</a:t>
          </a:r>
          <a:r>
            <a:rPr lang="es-EC" dirty="0"/>
            <a:t>: transversal </a:t>
          </a:r>
        </a:p>
      </dgm:t>
    </dgm:pt>
    <dgm:pt modelId="{0BB334D4-E5DA-4C26-9B9A-F33AF0DEA804}" type="parTrans" cxnId="{453D3E1A-857C-4AA1-BB3F-344A4EA6C28A}">
      <dgm:prSet/>
      <dgm:spPr/>
      <dgm:t>
        <a:bodyPr/>
        <a:lstStyle/>
        <a:p>
          <a:endParaRPr lang="es-EC"/>
        </a:p>
      </dgm:t>
    </dgm:pt>
    <dgm:pt modelId="{A420FD03-FA84-41DA-9AC1-C25B52F87F90}" type="sibTrans" cxnId="{453D3E1A-857C-4AA1-BB3F-344A4EA6C28A}">
      <dgm:prSet/>
      <dgm:spPr/>
      <dgm:t>
        <a:bodyPr/>
        <a:lstStyle/>
        <a:p>
          <a:endParaRPr lang="es-EC"/>
        </a:p>
      </dgm:t>
    </dgm:pt>
    <dgm:pt modelId="{5B0B1DC2-C221-4171-9588-8834313CCA41}" type="pres">
      <dgm:prSet presAssocID="{C512C990-11FD-46C2-942F-0906EA572C34}" presName="hierChild1" presStyleCnt="0">
        <dgm:presLayoutVars>
          <dgm:chPref val="1"/>
          <dgm:dir/>
          <dgm:animOne val="branch"/>
          <dgm:animLvl val="lvl"/>
          <dgm:resizeHandles/>
        </dgm:presLayoutVars>
      </dgm:prSet>
      <dgm:spPr/>
      <dgm:t>
        <a:bodyPr/>
        <a:lstStyle/>
        <a:p>
          <a:endParaRPr lang="es-ES"/>
        </a:p>
      </dgm:t>
    </dgm:pt>
    <dgm:pt modelId="{1C0AE8A7-A38D-4772-85DE-69C2417BF2C5}" type="pres">
      <dgm:prSet presAssocID="{E3C62F3B-03D9-4D95-A881-760AEA6737EE}" presName="hierRoot1" presStyleCnt="0"/>
      <dgm:spPr/>
    </dgm:pt>
    <dgm:pt modelId="{6A8AF462-D872-4D18-B336-1DA84FB9DD68}" type="pres">
      <dgm:prSet presAssocID="{E3C62F3B-03D9-4D95-A881-760AEA6737EE}" presName="composite" presStyleCnt="0"/>
      <dgm:spPr/>
    </dgm:pt>
    <dgm:pt modelId="{2489C474-28EC-4C0A-B84E-1FFCF042431C}" type="pres">
      <dgm:prSet presAssocID="{E3C62F3B-03D9-4D95-A881-760AEA6737EE}" presName="background" presStyleLbl="node0" presStyleIdx="0" presStyleCnt="1"/>
      <dgm:spPr/>
    </dgm:pt>
    <dgm:pt modelId="{60EC0FD7-A230-4428-A7F3-EEADE692217D}" type="pres">
      <dgm:prSet presAssocID="{E3C62F3B-03D9-4D95-A881-760AEA6737EE}" presName="text" presStyleLbl="fgAcc0" presStyleIdx="0" presStyleCnt="1">
        <dgm:presLayoutVars>
          <dgm:chPref val="3"/>
        </dgm:presLayoutVars>
      </dgm:prSet>
      <dgm:spPr/>
      <dgm:t>
        <a:bodyPr/>
        <a:lstStyle/>
        <a:p>
          <a:endParaRPr lang="es-ES"/>
        </a:p>
      </dgm:t>
    </dgm:pt>
    <dgm:pt modelId="{B382F4FE-9658-4CAB-BE62-27FAF932D610}" type="pres">
      <dgm:prSet presAssocID="{E3C62F3B-03D9-4D95-A881-760AEA6737EE}" presName="hierChild2" presStyleCnt="0"/>
      <dgm:spPr/>
    </dgm:pt>
    <dgm:pt modelId="{81616944-5DA8-4FDF-A923-39C2899BB0E8}" type="pres">
      <dgm:prSet presAssocID="{7899980B-9F9D-41C1-BFDD-BEE3FC125CDB}" presName="Name10" presStyleLbl="parChTrans1D2" presStyleIdx="0" presStyleCnt="2"/>
      <dgm:spPr/>
      <dgm:t>
        <a:bodyPr/>
        <a:lstStyle/>
        <a:p>
          <a:endParaRPr lang="es-ES"/>
        </a:p>
      </dgm:t>
    </dgm:pt>
    <dgm:pt modelId="{E05AEF7F-3B63-4EE6-98F3-BDDDA5E7EC68}" type="pres">
      <dgm:prSet presAssocID="{8432B4C3-57E3-40BD-B7FF-6EB3EEF0FFF6}" presName="hierRoot2" presStyleCnt="0"/>
      <dgm:spPr/>
    </dgm:pt>
    <dgm:pt modelId="{F05DDED2-CDFD-4189-B037-82A62ED116A7}" type="pres">
      <dgm:prSet presAssocID="{8432B4C3-57E3-40BD-B7FF-6EB3EEF0FFF6}" presName="composite2" presStyleCnt="0"/>
      <dgm:spPr/>
    </dgm:pt>
    <dgm:pt modelId="{67A31009-5FE2-470D-B106-0B60AEDA3C56}" type="pres">
      <dgm:prSet presAssocID="{8432B4C3-57E3-40BD-B7FF-6EB3EEF0FFF6}" presName="background2" presStyleLbl="node2" presStyleIdx="0" presStyleCnt="2"/>
      <dgm:spPr/>
    </dgm:pt>
    <dgm:pt modelId="{83AF6423-70BA-49AF-B536-0859A0A9C0CC}" type="pres">
      <dgm:prSet presAssocID="{8432B4C3-57E3-40BD-B7FF-6EB3EEF0FFF6}" presName="text2" presStyleLbl="fgAcc2" presStyleIdx="0" presStyleCnt="2">
        <dgm:presLayoutVars>
          <dgm:chPref val="3"/>
        </dgm:presLayoutVars>
      </dgm:prSet>
      <dgm:spPr/>
      <dgm:t>
        <a:bodyPr/>
        <a:lstStyle/>
        <a:p>
          <a:endParaRPr lang="es-ES"/>
        </a:p>
      </dgm:t>
    </dgm:pt>
    <dgm:pt modelId="{561E68E1-D777-41CD-9EE3-BBAB38BD092B}" type="pres">
      <dgm:prSet presAssocID="{8432B4C3-57E3-40BD-B7FF-6EB3EEF0FFF6}" presName="hierChild3" presStyleCnt="0"/>
      <dgm:spPr/>
    </dgm:pt>
    <dgm:pt modelId="{176C88DE-C958-4B46-9616-71528B8A765F}" type="pres">
      <dgm:prSet presAssocID="{D5D7889A-272E-44D6-B4D5-AF9A3893C0DB}" presName="Name17" presStyleLbl="parChTrans1D3" presStyleIdx="0" presStyleCnt="6"/>
      <dgm:spPr/>
      <dgm:t>
        <a:bodyPr/>
        <a:lstStyle/>
        <a:p>
          <a:endParaRPr lang="es-ES"/>
        </a:p>
      </dgm:t>
    </dgm:pt>
    <dgm:pt modelId="{58455773-0A6B-455F-B87F-85681DFF0BC6}" type="pres">
      <dgm:prSet presAssocID="{5899BC82-FA0F-4121-9B46-420AF03674AE}" presName="hierRoot3" presStyleCnt="0"/>
      <dgm:spPr/>
    </dgm:pt>
    <dgm:pt modelId="{C2D4390E-B6E1-45B6-82F5-680D186CCF3B}" type="pres">
      <dgm:prSet presAssocID="{5899BC82-FA0F-4121-9B46-420AF03674AE}" presName="composite3" presStyleCnt="0"/>
      <dgm:spPr/>
    </dgm:pt>
    <dgm:pt modelId="{38CC4E34-DE11-4269-9E13-C32DCAD6B7CB}" type="pres">
      <dgm:prSet presAssocID="{5899BC82-FA0F-4121-9B46-420AF03674AE}" presName="background3" presStyleLbl="node3" presStyleIdx="0" presStyleCnt="6"/>
      <dgm:spPr/>
    </dgm:pt>
    <dgm:pt modelId="{F745B632-2F99-4254-B045-CB67C2C07364}" type="pres">
      <dgm:prSet presAssocID="{5899BC82-FA0F-4121-9B46-420AF03674AE}" presName="text3" presStyleLbl="fgAcc3" presStyleIdx="0" presStyleCnt="6">
        <dgm:presLayoutVars>
          <dgm:chPref val="3"/>
        </dgm:presLayoutVars>
      </dgm:prSet>
      <dgm:spPr/>
      <dgm:t>
        <a:bodyPr/>
        <a:lstStyle/>
        <a:p>
          <a:endParaRPr lang="es-ES"/>
        </a:p>
      </dgm:t>
    </dgm:pt>
    <dgm:pt modelId="{A84CC010-BA37-4287-AC56-77D4A7FB73A8}" type="pres">
      <dgm:prSet presAssocID="{5899BC82-FA0F-4121-9B46-420AF03674AE}" presName="hierChild4" presStyleCnt="0"/>
      <dgm:spPr/>
    </dgm:pt>
    <dgm:pt modelId="{A83DB325-9E63-4CCA-89F3-A270B00C3133}" type="pres">
      <dgm:prSet presAssocID="{2905B21D-718D-40FF-8698-919E6434A127}" presName="Name10" presStyleLbl="parChTrans1D2" presStyleIdx="1" presStyleCnt="2"/>
      <dgm:spPr/>
      <dgm:t>
        <a:bodyPr/>
        <a:lstStyle/>
        <a:p>
          <a:endParaRPr lang="es-ES"/>
        </a:p>
      </dgm:t>
    </dgm:pt>
    <dgm:pt modelId="{BFBAE9CA-7F01-4D0E-B20E-D0DCB236803B}" type="pres">
      <dgm:prSet presAssocID="{318562CA-0B91-4DFA-8F16-159E8193B1BD}" presName="hierRoot2" presStyleCnt="0"/>
      <dgm:spPr/>
    </dgm:pt>
    <dgm:pt modelId="{83052294-89B0-4039-86B1-574C90880EBC}" type="pres">
      <dgm:prSet presAssocID="{318562CA-0B91-4DFA-8F16-159E8193B1BD}" presName="composite2" presStyleCnt="0"/>
      <dgm:spPr/>
    </dgm:pt>
    <dgm:pt modelId="{E9CDAFA1-3C61-4DD7-8536-63605F56C481}" type="pres">
      <dgm:prSet presAssocID="{318562CA-0B91-4DFA-8F16-159E8193B1BD}" presName="background2" presStyleLbl="node2" presStyleIdx="1" presStyleCnt="2"/>
      <dgm:spPr/>
    </dgm:pt>
    <dgm:pt modelId="{D1B14CA5-510D-4735-9152-1F92813CBA01}" type="pres">
      <dgm:prSet presAssocID="{318562CA-0B91-4DFA-8F16-159E8193B1BD}" presName="text2" presStyleLbl="fgAcc2" presStyleIdx="1" presStyleCnt="2">
        <dgm:presLayoutVars>
          <dgm:chPref val="3"/>
        </dgm:presLayoutVars>
      </dgm:prSet>
      <dgm:spPr/>
      <dgm:t>
        <a:bodyPr/>
        <a:lstStyle/>
        <a:p>
          <a:endParaRPr lang="es-ES"/>
        </a:p>
      </dgm:t>
    </dgm:pt>
    <dgm:pt modelId="{0BC5FEFE-18D3-4370-8FA2-0660E07E2B4C}" type="pres">
      <dgm:prSet presAssocID="{318562CA-0B91-4DFA-8F16-159E8193B1BD}" presName="hierChild3" presStyleCnt="0"/>
      <dgm:spPr/>
    </dgm:pt>
    <dgm:pt modelId="{5F38E3A4-491A-4C47-992D-B90D91AF4DB3}" type="pres">
      <dgm:prSet presAssocID="{DCCC3E97-145C-4D72-A823-0A4CCFBD9953}" presName="Name17" presStyleLbl="parChTrans1D3" presStyleIdx="1" presStyleCnt="6"/>
      <dgm:spPr/>
      <dgm:t>
        <a:bodyPr/>
        <a:lstStyle/>
        <a:p>
          <a:endParaRPr lang="es-ES"/>
        </a:p>
      </dgm:t>
    </dgm:pt>
    <dgm:pt modelId="{F316814D-B0B5-4F50-9F4C-6CA189910165}" type="pres">
      <dgm:prSet presAssocID="{41F7F0B1-66D4-44CE-8DE5-5CDFFBDB3EC6}" presName="hierRoot3" presStyleCnt="0"/>
      <dgm:spPr/>
    </dgm:pt>
    <dgm:pt modelId="{55288408-EF12-4827-92AB-6EE850D94030}" type="pres">
      <dgm:prSet presAssocID="{41F7F0B1-66D4-44CE-8DE5-5CDFFBDB3EC6}" presName="composite3" presStyleCnt="0"/>
      <dgm:spPr/>
    </dgm:pt>
    <dgm:pt modelId="{CA362882-D71B-4589-BB8B-E6A8D1C5D564}" type="pres">
      <dgm:prSet presAssocID="{41F7F0B1-66D4-44CE-8DE5-5CDFFBDB3EC6}" presName="background3" presStyleLbl="node3" presStyleIdx="1" presStyleCnt="6"/>
      <dgm:spPr/>
    </dgm:pt>
    <dgm:pt modelId="{2D9C7601-E191-487B-B23D-B53CD597BC01}" type="pres">
      <dgm:prSet presAssocID="{41F7F0B1-66D4-44CE-8DE5-5CDFFBDB3EC6}" presName="text3" presStyleLbl="fgAcc3" presStyleIdx="1" presStyleCnt="6">
        <dgm:presLayoutVars>
          <dgm:chPref val="3"/>
        </dgm:presLayoutVars>
      </dgm:prSet>
      <dgm:spPr/>
      <dgm:t>
        <a:bodyPr/>
        <a:lstStyle/>
        <a:p>
          <a:endParaRPr lang="es-ES"/>
        </a:p>
      </dgm:t>
    </dgm:pt>
    <dgm:pt modelId="{00A94AD0-1D4F-4D62-B146-357A346464DA}" type="pres">
      <dgm:prSet presAssocID="{41F7F0B1-66D4-44CE-8DE5-5CDFFBDB3EC6}" presName="hierChild4" presStyleCnt="0"/>
      <dgm:spPr/>
    </dgm:pt>
    <dgm:pt modelId="{75A51FCA-CF3E-4B74-9641-A686C6EDA9AA}" type="pres">
      <dgm:prSet presAssocID="{91C68B30-7784-49BE-8EEC-A461D78314FA}" presName="Name17" presStyleLbl="parChTrans1D3" presStyleIdx="2" presStyleCnt="6"/>
      <dgm:spPr/>
      <dgm:t>
        <a:bodyPr/>
        <a:lstStyle/>
        <a:p>
          <a:endParaRPr lang="es-ES"/>
        </a:p>
      </dgm:t>
    </dgm:pt>
    <dgm:pt modelId="{9225F95E-D930-4BA9-B8FA-9534A5B9C3FE}" type="pres">
      <dgm:prSet presAssocID="{C846B1A6-497A-45C2-9A6B-9C69C68B66A3}" presName="hierRoot3" presStyleCnt="0"/>
      <dgm:spPr/>
    </dgm:pt>
    <dgm:pt modelId="{B0AAB787-34D5-4338-8B9C-35586C243532}" type="pres">
      <dgm:prSet presAssocID="{C846B1A6-497A-45C2-9A6B-9C69C68B66A3}" presName="composite3" presStyleCnt="0"/>
      <dgm:spPr/>
    </dgm:pt>
    <dgm:pt modelId="{18AC2DDE-5A65-462A-94AF-E0359DCAF9F7}" type="pres">
      <dgm:prSet presAssocID="{C846B1A6-497A-45C2-9A6B-9C69C68B66A3}" presName="background3" presStyleLbl="node3" presStyleIdx="2" presStyleCnt="6"/>
      <dgm:spPr/>
    </dgm:pt>
    <dgm:pt modelId="{08E69792-1342-407F-84C4-4DDD6C84ED90}" type="pres">
      <dgm:prSet presAssocID="{C846B1A6-497A-45C2-9A6B-9C69C68B66A3}" presName="text3" presStyleLbl="fgAcc3" presStyleIdx="2" presStyleCnt="6">
        <dgm:presLayoutVars>
          <dgm:chPref val="3"/>
        </dgm:presLayoutVars>
      </dgm:prSet>
      <dgm:spPr/>
      <dgm:t>
        <a:bodyPr/>
        <a:lstStyle/>
        <a:p>
          <a:endParaRPr lang="es-ES"/>
        </a:p>
      </dgm:t>
    </dgm:pt>
    <dgm:pt modelId="{4B61ED8B-F2B9-46A6-9009-5D6C78CEFD19}" type="pres">
      <dgm:prSet presAssocID="{C846B1A6-497A-45C2-9A6B-9C69C68B66A3}" presName="hierChild4" presStyleCnt="0"/>
      <dgm:spPr/>
    </dgm:pt>
    <dgm:pt modelId="{341E0C7B-C86C-4FA5-A910-DF9B862369DC}" type="pres">
      <dgm:prSet presAssocID="{76069F2D-CD01-4C32-8DEB-148657CA0F8B}" presName="Name17" presStyleLbl="parChTrans1D3" presStyleIdx="3" presStyleCnt="6"/>
      <dgm:spPr/>
      <dgm:t>
        <a:bodyPr/>
        <a:lstStyle/>
        <a:p>
          <a:endParaRPr lang="es-ES"/>
        </a:p>
      </dgm:t>
    </dgm:pt>
    <dgm:pt modelId="{B6776BBF-8F20-42E8-BF5D-B03A46945A5F}" type="pres">
      <dgm:prSet presAssocID="{7976FA26-36A9-4359-A0D5-B518C4AF5D36}" presName="hierRoot3" presStyleCnt="0"/>
      <dgm:spPr/>
    </dgm:pt>
    <dgm:pt modelId="{24340144-F10A-46A3-84A0-1479729ABD14}" type="pres">
      <dgm:prSet presAssocID="{7976FA26-36A9-4359-A0D5-B518C4AF5D36}" presName="composite3" presStyleCnt="0"/>
      <dgm:spPr/>
    </dgm:pt>
    <dgm:pt modelId="{2D103C2D-7676-4154-AAF7-E4A8B8E1CD72}" type="pres">
      <dgm:prSet presAssocID="{7976FA26-36A9-4359-A0D5-B518C4AF5D36}" presName="background3" presStyleLbl="node3" presStyleIdx="3" presStyleCnt="6"/>
      <dgm:spPr/>
    </dgm:pt>
    <dgm:pt modelId="{6EF13468-3E2B-4001-8D82-FF015238A67F}" type="pres">
      <dgm:prSet presAssocID="{7976FA26-36A9-4359-A0D5-B518C4AF5D36}" presName="text3" presStyleLbl="fgAcc3" presStyleIdx="3" presStyleCnt="6">
        <dgm:presLayoutVars>
          <dgm:chPref val="3"/>
        </dgm:presLayoutVars>
      </dgm:prSet>
      <dgm:spPr/>
      <dgm:t>
        <a:bodyPr/>
        <a:lstStyle/>
        <a:p>
          <a:endParaRPr lang="es-ES"/>
        </a:p>
      </dgm:t>
    </dgm:pt>
    <dgm:pt modelId="{B2B33406-F687-4537-B9D9-15BCA4E7BFAA}" type="pres">
      <dgm:prSet presAssocID="{7976FA26-36A9-4359-A0D5-B518C4AF5D36}" presName="hierChild4" presStyleCnt="0"/>
      <dgm:spPr/>
    </dgm:pt>
    <dgm:pt modelId="{04C8C834-2D17-406B-88D6-90B394A13DD1}" type="pres">
      <dgm:prSet presAssocID="{20CC204B-A9FA-4FEF-8CF5-DFBC84A685C1}" presName="Name17" presStyleLbl="parChTrans1D3" presStyleIdx="4" presStyleCnt="6"/>
      <dgm:spPr/>
      <dgm:t>
        <a:bodyPr/>
        <a:lstStyle/>
        <a:p>
          <a:endParaRPr lang="es-ES"/>
        </a:p>
      </dgm:t>
    </dgm:pt>
    <dgm:pt modelId="{07ED111F-F173-4938-8E6C-0E0455E7094C}" type="pres">
      <dgm:prSet presAssocID="{45537EBB-076A-410C-81D0-91E6BEA1A231}" presName="hierRoot3" presStyleCnt="0"/>
      <dgm:spPr/>
    </dgm:pt>
    <dgm:pt modelId="{54FB8FF9-5E07-4CB6-8765-BEFAB28F5F79}" type="pres">
      <dgm:prSet presAssocID="{45537EBB-076A-410C-81D0-91E6BEA1A231}" presName="composite3" presStyleCnt="0"/>
      <dgm:spPr/>
    </dgm:pt>
    <dgm:pt modelId="{464369B3-991C-40FB-AE76-AF4154F90AFA}" type="pres">
      <dgm:prSet presAssocID="{45537EBB-076A-410C-81D0-91E6BEA1A231}" presName="background3" presStyleLbl="node3" presStyleIdx="4" presStyleCnt="6"/>
      <dgm:spPr/>
    </dgm:pt>
    <dgm:pt modelId="{8E7079EB-259A-4015-BC0A-0820C8350808}" type="pres">
      <dgm:prSet presAssocID="{45537EBB-076A-410C-81D0-91E6BEA1A231}" presName="text3" presStyleLbl="fgAcc3" presStyleIdx="4" presStyleCnt="6">
        <dgm:presLayoutVars>
          <dgm:chPref val="3"/>
        </dgm:presLayoutVars>
      </dgm:prSet>
      <dgm:spPr/>
      <dgm:t>
        <a:bodyPr/>
        <a:lstStyle/>
        <a:p>
          <a:endParaRPr lang="es-ES"/>
        </a:p>
      </dgm:t>
    </dgm:pt>
    <dgm:pt modelId="{B08602A3-4314-4689-96EE-F2550B9A2745}" type="pres">
      <dgm:prSet presAssocID="{45537EBB-076A-410C-81D0-91E6BEA1A231}" presName="hierChild4" presStyleCnt="0"/>
      <dgm:spPr/>
    </dgm:pt>
    <dgm:pt modelId="{B143966E-C117-4A79-87DA-8F668D37FE87}" type="pres">
      <dgm:prSet presAssocID="{0BB334D4-E5DA-4C26-9B9A-F33AF0DEA804}" presName="Name17" presStyleLbl="parChTrans1D3" presStyleIdx="5" presStyleCnt="6"/>
      <dgm:spPr/>
      <dgm:t>
        <a:bodyPr/>
        <a:lstStyle/>
        <a:p>
          <a:endParaRPr lang="es-ES"/>
        </a:p>
      </dgm:t>
    </dgm:pt>
    <dgm:pt modelId="{94B2B7F6-9014-4140-BFD0-ACE0F6CCF62F}" type="pres">
      <dgm:prSet presAssocID="{EA07B3ED-8B9C-4699-8B2A-6D9B0A711D0D}" presName="hierRoot3" presStyleCnt="0"/>
      <dgm:spPr/>
    </dgm:pt>
    <dgm:pt modelId="{3FAC0180-DA1D-4F7D-9A5C-DEAF7A6489D6}" type="pres">
      <dgm:prSet presAssocID="{EA07B3ED-8B9C-4699-8B2A-6D9B0A711D0D}" presName="composite3" presStyleCnt="0"/>
      <dgm:spPr/>
    </dgm:pt>
    <dgm:pt modelId="{34AB6A6A-14B3-4491-96C3-914B112841ED}" type="pres">
      <dgm:prSet presAssocID="{EA07B3ED-8B9C-4699-8B2A-6D9B0A711D0D}" presName="background3" presStyleLbl="node3" presStyleIdx="5" presStyleCnt="6"/>
      <dgm:spPr/>
    </dgm:pt>
    <dgm:pt modelId="{84CF189D-8B99-46E2-A32F-48F04ADA235F}" type="pres">
      <dgm:prSet presAssocID="{EA07B3ED-8B9C-4699-8B2A-6D9B0A711D0D}" presName="text3" presStyleLbl="fgAcc3" presStyleIdx="5" presStyleCnt="6">
        <dgm:presLayoutVars>
          <dgm:chPref val="3"/>
        </dgm:presLayoutVars>
      </dgm:prSet>
      <dgm:spPr/>
      <dgm:t>
        <a:bodyPr/>
        <a:lstStyle/>
        <a:p>
          <a:endParaRPr lang="es-ES"/>
        </a:p>
      </dgm:t>
    </dgm:pt>
    <dgm:pt modelId="{D1066CAF-E3B3-4C52-895E-658AB3C74483}" type="pres">
      <dgm:prSet presAssocID="{EA07B3ED-8B9C-4699-8B2A-6D9B0A711D0D}" presName="hierChild4" presStyleCnt="0"/>
      <dgm:spPr/>
    </dgm:pt>
  </dgm:ptLst>
  <dgm:cxnLst>
    <dgm:cxn modelId="{91AAC096-45EF-499D-B407-AE1FD211605A}" srcId="{318562CA-0B91-4DFA-8F16-159E8193B1BD}" destId="{41F7F0B1-66D4-44CE-8DE5-5CDFFBDB3EC6}" srcOrd="0" destOrd="0" parTransId="{DCCC3E97-145C-4D72-A823-0A4CCFBD9953}" sibTransId="{900ACD16-6915-473B-8CCD-08653609A8A2}"/>
    <dgm:cxn modelId="{84E576EF-8CF4-4BFB-9539-01ABB741D13A}" type="presOf" srcId="{76069F2D-CD01-4C32-8DEB-148657CA0F8B}" destId="{341E0C7B-C86C-4FA5-A910-DF9B862369DC}" srcOrd="0" destOrd="0" presId="urn:microsoft.com/office/officeart/2005/8/layout/hierarchy1"/>
    <dgm:cxn modelId="{BE63FD3F-D541-4E9D-8CAD-27A3CBBD29B5}" srcId="{8432B4C3-57E3-40BD-B7FF-6EB3EEF0FFF6}" destId="{5899BC82-FA0F-4121-9B46-420AF03674AE}" srcOrd="0" destOrd="0" parTransId="{D5D7889A-272E-44D6-B4D5-AF9A3893C0DB}" sibTransId="{4D962984-A8AA-4A4F-88C9-89CE0E6F2B7E}"/>
    <dgm:cxn modelId="{1F0A09D7-DB12-45BB-8567-759E3077684C}" type="presOf" srcId="{91C68B30-7784-49BE-8EEC-A461D78314FA}" destId="{75A51FCA-CF3E-4B74-9641-A686C6EDA9AA}" srcOrd="0" destOrd="0" presId="urn:microsoft.com/office/officeart/2005/8/layout/hierarchy1"/>
    <dgm:cxn modelId="{F238DF00-D31B-4BB4-B5C1-5DFE4155BBCE}" type="presOf" srcId="{7976FA26-36A9-4359-A0D5-B518C4AF5D36}" destId="{6EF13468-3E2B-4001-8D82-FF015238A67F}" srcOrd="0" destOrd="0" presId="urn:microsoft.com/office/officeart/2005/8/layout/hierarchy1"/>
    <dgm:cxn modelId="{AC0305E2-D6F3-4013-BFFA-50858971C41F}" type="presOf" srcId="{7899980B-9F9D-41C1-BFDD-BEE3FC125CDB}" destId="{81616944-5DA8-4FDF-A923-39C2899BB0E8}" srcOrd="0" destOrd="0" presId="urn:microsoft.com/office/officeart/2005/8/layout/hierarchy1"/>
    <dgm:cxn modelId="{8245B8DE-D4BA-49C7-BAB8-64DEA3C4737E}" type="presOf" srcId="{2905B21D-718D-40FF-8698-919E6434A127}" destId="{A83DB325-9E63-4CCA-89F3-A270B00C3133}" srcOrd="0" destOrd="0" presId="urn:microsoft.com/office/officeart/2005/8/layout/hierarchy1"/>
    <dgm:cxn modelId="{3B488CE6-0933-4FFD-8CDD-2186A8E7F646}" type="presOf" srcId="{8432B4C3-57E3-40BD-B7FF-6EB3EEF0FFF6}" destId="{83AF6423-70BA-49AF-B536-0859A0A9C0CC}" srcOrd="0" destOrd="0" presId="urn:microsoft.com/office/officeart/2005/8/layout/hierarchy1"/>
    <dgm:cxn modelId="{D1AFE4D4-04DA-4AC5-ABCC-23180E640AF9}" srcId="{318562CA-0B91-4DFA-8F16-159E8193B1BD}" destId="{7976FA26-36A9-4359-A0D5-B518C4AF5D36}" srcOrd="2" destOrd="0" parTransId="{76069F2D-CD01-4C32-8DEB-148657CA0F8B}" sibTransId="{C503D05C-DD99-4F87-A963-C0A177561D61}"/>
    <dgm:cxn modelId="{D7399C0D-7CFB-404E-A399-F2857488AF7D}" srcId="{318562CA-0B91-4DFA-8F16-159E8193B1BD}" destId="{45537EBB-076A-410C-81D0-91E6BEA1A231}" srcOrd="3" destOrd="0" parTransId="{20CC204B-A9FA-4FEF-8CF5-DFBC84A685C1}" sibTransId="{39219C00-4F9A-4F2B-905B-1AA1EB5BE424}"/>
    <dgm:cxn modelId="{72D786A3-7659-4D8B-887A-F4A481EE65C1}" type="presOf" srcId="{C512C990-11FD-46C2-942F-0906EA572C34}" destId="{5B0B1DC2-C221-4171-9588-8834313CCA41}" srcOrd="0" destOrd="0" presId="urn:microsoft.com/office/officeart/2005/8/layout/hierarchy1"/>
    <dgm:cxn modelId="{F739E952-3D85-410A-8CC2-0782DC01A95C}" type="presOf" srcId="{0BB334D4-E5DA-4C26-9B9A-F33AF0DEA804}" destId="{B143966E-C117-4A79-87DA-8F668D37FE87}" srcOrd="0" destOrd="0" presId="urn:microsoft.com/office/officeart/2005/8/layout/hierarchy1"/>
    <dgm:cxn modelId="{0684AD6E-22D6-41ED-8C25-8AE4AFE78493}" srcId="{318562CA-0B91-4DFA-8F16-159E8193B1BD}" destId="{C846B1A6-497A-45C2-9A6B-9C69C68B66A3}" srcOrd="1" destOrd="0" parTransId="{91C68B30-7784-49BE-8EEC-A461D78314FA}" sibTransId="{88C33FFB-A7CF-4BF5-8F5E-315BD9BAD295}"/>
    <dgm:cxn modelId="{974255D9-862B-482C-9ADD-6FD8AB6AC793}" type="presOf" srcId="{318562CA-0B91-4DFA-8F16-159E8193B1BD}" destId="{D1B14CA5-510D-4735-9152-1F92813CBA01}" srcOrd="0" destOrd="0" presId="urn:microsoft.com/office/officeart/2005/8/layout/hierarchy1"/>
    <dgm:cxn modelId="{453D3E1A-857C-4AA1-BB3F-344A4EA6C28A}" srcId="{318562CA-0B91-4DFA-8F16-159E8193B1BD}" destId="{EA07B3ED-8B9C-4699-8B2A-6D9B0A711D0D}" srcOrd="4" destOrd="0" parTransId="{0BB334D4-E5DA-4C26-9B9A-F33AF0DEA804}" sibTransId="{A420FD03-FA84-41DA-9AC1-C25B52F87F90}"/>
    <dgm:cxn modelId="{D309C93E-6F99-4A2C-BB31-F37AF4364820}" type="presOf" srcId="{EA07B3ED-8B9C-4699-8B2A-6D9B0A711D0D}" destId="{84CF189D-8B99-46E2-A32F-48F04ADA235F}" srcOrd="0" destOrd="0" presId="urn:microsoft.com/office/officeart/2005/8/layout/hierarchy1"/>
    <dgm:cxn modelId="{C28E17C3-CD26-42EA-A87D-6B1BA6637916}" type="presOf" srcId="{5899BC82-FA0F-4121-9B46-420AF03674AE}" destId="{F745B632-2F99-4254-B045-CB67C2C07364}" srcOrd="0" destOrd="0" presId="urn:microsoft.com/office/officeart/2005/8/layout/hierarchy1"/>
    <dgm:cxn modelId="{F20B1B19-77F1-4541-BA47-F1D9CD94CA05}" type="presOf" srcId="{DCCC3E97-145C-4D72-A823-0A4CCFBD9953}" destId="{5F38E3A4-491A-4C47-992D-B90D91AF4DB3}" srcOrd="0" destOrd="0" presId="urn:microsoft.com/office/officeart/2005/8/layout/hierarchy1"/>
    <dgm:cxn modelId="{E0CF2D8E-BA86-4FE0-875F-E4B16AC7A6FC}" type="presOf" srcId="{41F7F0B1-66D4-44CE-8DE5-5CDFFBDB3EC6}" destId="{2D9C7601-E191-487B-B23D-B53CD597BC01}" srcOrd="0" destOrd="0" presId="urn:microsoft.com/office/officeart/2005/8/layout/hierarchy1"/>
    <dgm:cxn modelId="{EB0D29B1-8B5F-442D-91F6-7DDB14EC6D5D}" type="presOf" srcId="{C846B1A6-497A-45C2-9A6B-9C69C68B66A3}" destId="{08E69792-1342-407F-84C4-4DDD6C84ED90}" srcOrd="0" destOrd="0" presId="urn:microsoft.com/office/officeart/2005/8/layout/hierarchy1"/>
    <dgm:cxn modelId="{65BF3B15-25A2-420E-9705-2B3D5C5BBAB9}" srcId="{E3C62F3B-03D9-4D95-A881-760AEA6737EE}" destId="{318562CA-0B91-4DFA-8F16-159E8193B1BD}" srcOrd="1" destOrd="0" parTransId="{2905B21D-718D-40FF-8698-919E6434A127}" sibTransId="{941C3584-FCAE-4068-8879-6A8CD7271C88}"/>
    <dgm:cxn modelId="{96343141-EA7A-4BFB-95CE-1AAD72E69F09}" srcId="{C512C990-11FD-46C2-942F-0906EA572C34}" destId="{E3C62F3B-03D9-4D95-A881-760AEA6737EE}" srcOrd="0" destOrd="0" parTransId="{8B567BD1-AC4A-4BA2-9442-C2DF66A9AFAF}" sibTransId="{ECC4AE40-A31D-47F7-B4B3-120A8D10CA72}"/>
    <dgm:cxn modelId="{AB701706-041B-4318-9DF0-55AD3526973F}" srcId="{E3C62F3B-03D9-4D95-A881-760AEA6737EE}" destId="{8432B4C3-57E3-40BD-B7FF-6EB3EEF0FFF6}" srcOrd="0" destOrd="0" parTransId="{7899980B-9F9D-41C1-BFDD-BEE3FC125CDB}" sibTransId="{394421C5-9725-402F-A71B-BC1657FBBCE3}"/>
    <dgm:cxn modelId="{0F689D3A-F9F6-45CC-88F2-38E871AF757E}" type="presOf" srcId="{45537EBB-076A-410C-81D0-91E6BEA1A231}" destId="{8E7079EB-259A-4015-BC0A-0820C8350808}" srcOrd="0" destOrd="0" presId="urn:microsoft.com/office/officeart/2005/8/layout/hierarchy1"/>
    <dgm:cxn modelId="{26171EF9-33AD-4C0C-94E4-FF3D7147F6BA}" type="presOf" srcId="{D5D7889A-272E-44D6-B4D5-AF9A3893C0DB}" destId="{176C88DE-C958-4B46-9616-71528B8A765F}" srcOrd="0" destOrd="0" presId="urn:microsoft.com/office/officeart/2005/8/layout/hierarchy1"/>
    <dgm:cxn modelId="{F5C11510-5D99-4049-AD5E-04D8864F93BC}" type="presOf" srcId="{20CC204B-A9FA-4FEF-8CF5-DFBC84A685C1}" destId="{04C8C834-2D17-406B-88D6-90B394A13DD1}" srcOrd="0" destOrd="0" presId="urn:microsoft.com/office/officeart/2005/8/layout/hierarchy1"/>
    <dgm:cxn modelId="{BEAC9553-3AFD-46ED-AE86-466378393983}" type="presOf" srcId="{E3C62F3B-03D9-4D95-A881-760AEA6737EE}" destId="{60EC0FD7-A230-4428-A7F3-EEADE692217D}" srcOrd="0" destOrd="0" presId="urn:microsoft.com/office/officeart/2005/8/layout/hierarchy1"/>
    <dgm:cxn modelId="{0F180294-FD31-41C9-9182-E626E39059BF}" type="presParOf" srcId="{5B0B1DC2-C221-4171-9588-8834313CCA41}" destId="{1C0AE8A7-A38D-4772-85DE-69C2417BF2C5}" srcOrd="0" destOrd="0" presId="urn:microsoft.com/office/officeart/2005/8/layout/hierarchy1"/>
    <dgm:cxn modelId="{7DF446E5-DC30-40D8-B257-6BA7DE5321F6}" type="presParOf" srcId="{1C0AE8A7-A38D-4772-85DE-69C2417BF2C5}" destId="{6A8AF462-D872-4D18-B336-1DA84FB9DD68}" srcOrd="0" destOrd="0" presId="urn:microsoft.com/office/officeart/2005/8/layout/hierarchy1"/>
    <dgm:cxn modelId="{3CD9DDE3-CA20-4B44-9163-E0C7FABB14FF}" type="presParOf" srcId="{6A8AF462-D872-4D18-B336-1DA84FB9DD68}" destId="{2489C474-28EC-4C0A-B84E-1FFCF042431C}" srcOrd="0" destOrd="0" presId="urn:microsoft.com/office/officeart/2005/8/layout/hierarchy1"/>
    <dgm:cxn modelId="{C360FAAE-706A-4364-BC98-2B8942FFA977}" type="presParOf" srcId="{6A8AF462-D872-4D18-B336-1DA84FB9DD68}" destId="{60EC0FD7-A230-4428-A7F3-EEADE692217D}" srcOrd="1" destOrd="0" presId="urn:microsoft.com/office/officeart/2005/8/layout/hierarchy1"/>
    <dgm:cxn modelId="{48410539-B874-4969-BC5A-D66565066229}" type="presParOf" srcId="{1C0AE8A7-A38D-4772-85DE-69C2417BF2C5}" destId="{B382F4FE-9658-4CAB-BE62-27FAF932D610}" srcOrd="1" destOrd="0" presId="urn:microsoft.com/office/officeart/2005/8/layout/hierarchy1"/>
    <dgm:cxn modelId="{FB2D2059-35FA-4617-85D2-85E1952E7BA6}" type="presParOf" srcId="{B382F4FE-9658-4CAB-BE62-27FAF932D610}" destId="{81616944-5DA8-4FDF-A923-39C2899BB0E8}" srcOrd="0" destOrd="0" presId="urn:microsoft.com/office/officeart/2005/8/layout/hierarchy1"/>
    <dgm:cxn modelId="{41E27A77-70D6-49CF-87FA-36B61A1EB99F}" type="presParOf" srcId="{B382F4FE-9658-4CAB-BE62-27FAF932D610}" destId="{E05AEF7F-3B63-4EE6-98F3-BDDDA5E7EC68}" srcOrd="1" destOrd="0" presId="urn:microsoft.com/office/officeart/2005/8/layout/hierarchy1"/>
    <dgm:cxn modelId="{4A14656E-0930-4F98-A03A-CD1834BD9537}" type="presParOf" srcId="{E05AEF7F-3B63-4EE6-98F3-BDDDA5E7EC68}" destId="{F05DDED2-CDFD-4189-B037-82A62ED116A7}" srcOrd="0" destOrd="0" presId="urn:microsoft.com/office/officeart/2005/8/layout/hierarchy1"/>
    <dgm:cxn modelId="{07437BFD-DAA4-45F2-9B68-E12C300BAA7B}" type="presParOf" srcId="{F05DDED2-CDFD-4189-B037-82A62ED116A7}" destId="{67A31009-5FE2-470D-B106-0B60AEDA3C56}" srcOrd="0" destOrd="0" presId="urn:microsoft.com/office/officeart/2005/8/layout/hierarchy1"/>
    <dgm:cxn modelId="{8FB95882-3C72-4113-B430-B9A5BDF027A1}" type="presParOf" srcId="{F05DDED2-CDFD-4189-B037-82A62ED116A7}" destId="{83AF6423-70BA-49AF-B536-0859A0A9C0CC}" srcOrd="1" destOrd="0" presId="urn:microsoft.com/office/officeart/2005/8/layout/hierarchy1"/>
    <dgm:cxn modelId="{28B5712F-AC72-416C-9175-E6C8F84A8631}" type="presParOf" srcId="{E05AEF7F-3B63-4EE6-98F3-BDDDA5E7EC68}" destId="{561E68E1-D777-41CD-9EE3-BBAB38BD092B}" srcOrd="1" destOrd="0" presId="urn:microsoft.com/office/officeart/2005/8/layout/hierarchy1"/>
    <dgm:cxn modelId="{BE129388-0A24-4A66-8FBC-E3858B493501}" type="presParOf" srcId="{561E68E1-D777-41CD-9EE3-BBAB38BD092B}" destId="{176C88DE-C958-4B46-9616-71528B8A765F}" srcOrd="0" destOrd="0" presId="urn:microsoft.com/office/officeart/2005/8/layout/hierarchy1"/>
    <dgm:cxn modelId="{5997FDC4-7926-4C07-B688-B4B4482A9DB8}" type="presParOf" srcId="{561E68E1-D777-41CD-9EE3-BBAB38BD092B}" destId="{58455773-0A6B-455F-B87F-85681DFF0BC6}" srcOrd="1" destOrd="0" presId="urn:microsoft.com/office/officeart/2005/8/layout/hierarchy1"/>
    <dgm:cxn modelId="{5300AC12-09D0-4E82-9A7D-18D58B3E19C4}" type="presParOf" srcId="{58455773-0A6B-455F-B87F-85681DFF0BC6}" destId="{C2D4390E-B6E1-45B6-82F5-680D186CCF3B}" srcOrd="0" destOrd="0" presId="urn:microsoft.com/office/officeart/2005/8/layout/hierarchy1"/>
    <dgm:cxn modelId="{DC456CAB-2F71-4426-BFD3-73C7411C6C4C}" type="presParOf" srcId="{C2D4390E-B6E1-45B6-82F5-680D186CCF3B}" destId="{38CC4E34-DE11-4269-9E13-C32DCAD6B7CB}" srcOrd="0" destOrd="0" presId="urn:microsoft.com/office/officeart/2005/8/layout/hierarchy1"/>
    <dgm:cxn modelId="{76D1FDC3-FBE6-4C17-A296-9662E58214DD}" type="presParOf" srcId="{C2D4390E-B6E1-45B6-82F5-680D186CCF3B}" destId="{F745B632-2F99-4254-B045-CB67C2C07364}" srcOrd="1" destOrd="0" presId="urn:microsoft.com/office/officeart/2005/8/layout/hierarchy1"/>
    <dgm:cxn modelId="{D77A9BAA-9A44-4B7D-A65C-E603FFD5C90B}" type="presParOf" srcId="{58455773-0A6B-455F-B87F-85681DFF0BC6}" destId="{A84CC010-BA37-4287-AC56-77D4A7FB73A8}" srcOrd="1" destOrd="0" presId="urn:microsoft.com/office/officeart/2005/8/layout/hierarchy1"/>
    <dgm:cxn modelId="{D0EBFB64-EF6C-490F-A34F-C5656E029242}" type="presParOf" srcId="{B382F4FE-9658-4CAB-BE62-27FAF932D610}" destId="{A83DB325-9E63-4CCA-89F3-A270B00C3133}" srcOrd="2" destOrd="0" presId="urn:microsoft.com/office/officeart/2005/8/layout/hierarchy1"/>
    <dgm:cxn modelId="{217CF7AB-6C5F-4528-9334-F100F9881297}" type="presParOf" srcId="{B382F4FE-9658-4CAB-BE62-27FAF932D610}" destId="{BFBAE9CA-7F01-4D0E-B20E-D0DCB236803B}" srcOrd="3" destOrd="0" presId="urn:microsoft.com/office/officeart/2005/8/layout/hierarchy1"/>
    <dgm:cxn modelId="{1BC468A3-7AE5-4E32-94D8-C02DCFFF9208}" type="presParOf" srcId="{BFBAE9CA-7F01-4D0E-B20E-D0DCB236803B}" destId="{83052294-89B0-4039-86B1-574C90880EBC}" srcOrd="0" destOrd="0" presId="urn:microsoft.com/office/officeart/2005/8/layout/hierarchy1"/>
    <dgm:cxn modelId="{1D572E09-9F28-4381-9518-16E81E5ABA22}" type="presParOf" srcId="{83052294-89B0-4039-86B1-574C90880EBC}" destId="{E9CDAFA1-3C61-4DD7-8536-63605F56C481}" srcOrd="0" destOrd="0" presId="urn:microsoft.com/office/officeart/2005/8/layout/hierarchy1"/>
    <dgm:cxn modelId="{1E6C3D4D-6F7B-4189-B596-1CC777AD5FED}" type="presParOf" srcId="{83052294-89B0-4039-86B1-574C90880EBC}" destId="{D1B14CA5-510D-4735-9152-1F92813CBA01}" srcOrd="1" destOrd="0" presId="urn:microsoft.com/office/officeart/2005/8/layout/hierarchy1"/>
    <dgm:cxn modelId="{4BB98FF7-0D95-4E8B-AE7C-8C3A62757AE6}" type="presParOf" srcId="{BFBAE9CA-7F01-4D0E-B20E-D0DCB236803B}" destId="{0BC5FEFE-18D3-4370-8FA2-0660E07E2B4C}" srcOrd="1" destOrd="0" presId="urn:microsoft.com/office/officeart/2005/8/layout/hierarchy1"/>
    <dgm:cxn modelId="{B158BBFE-341F-4B2F-B279-5B05CEFFBD92}" type="presParOf" srcId="{0BC5FEFE-18D3-4370-8FA2-0660E07E2B4C}" destId="{5F38E3A4-491A-4C47-992D-B90D91AF4DB3}" srcOrd="0" destOrd="0" presId="urn:microsoft.com/office/officeart/2005/8/layout/hierarchy1"/>
    <dgm:cxn modelId="{52BBF21C-7C7E-4655-8BB6-2B83CDD5022C}" type="presParOf" srcId="{0BC5FEFE-18D3-4370-8FA2-0660E07E2B4C}" destId="{F316814D-B0B5-4F50-9F4C-6CA189910165}" srcOrd="1" destOrd="0" presId="urn:microsoft.com/office/officeart/2005/8/layout/hierarchy1"/>
    <dgm:cxn modelId="{502FD21C-F0E8-4940-969B-3DBFDE91F040}" type="presParOf" srcId="{F316814D-B0B5-4F50-9F4C-6CA189910165}" destId="{55288408-EF12-4827-92AB-6EE850D94030}" srcOrd="0" destOrd="0" presId="urn:microsoft.com/office/officeart/2005/8/layout/hierarchy1"/>
    <dgm:cxn modelId="{8B7B2DEC-98E1-47EE-93E9-84BFBC390DB5}" type="presParOf" srcId="{55288408-EF12-4827-92AB-6EE850D94030}" destId="{CA362882-D71B-4589-BB8B-E6A8D1C5D564}" srcOrd="0" destOrd="0" presId="urn:microsoft.com/office/officeart/2005/8/layout/hierarchy1"/>
    <dgm:cxn modelId="{44B724C2-1FBE-4A5C-A138-2E3C180314B9}" type="presParOf" srcId="{55288408-EF12-4827-92AB-6EE850D94030}" destId="{2D9C7601-E191-487B-B23D-B53CD597BC01}" srcOrd="1" destOrd="0" presId="urn:microsoft.com/office/officeart/2005/8/layout/hierarchy1"/>
    <dgm:cxn modelId="{A3DA574C-9098-448F-833E-41A1D407497B}" type="presParOf" srcId="{F316814D-B0B5-4F50-9F4C-6CA189910165}" destId="{00A94AD0-1D4F-4D62-B146-357A346464DA}" srcOrd="1" destOrd="0" presId="urn:microsoft.com/office/officeart/2005/8/layout/hierarchy1"/>
    <dgm:cxn modelId="{D2ECF537-61DA-4BB0-969E-3894575A683A}" type="presParOf" srcId="{0BC5FEFE-18D3-4370-8FA2-0660E07E2B4C}" destId="{75A51FCA-CF3E-4B74-9641-A686C6EDA9AA}" srcOrd="2" destOrd="0" presId="urn:microsoft.com/office/officeart/2005/8/layout/hierarchy1"/>
    <dgm:cxn modelId="{C52AA6F0-F26A-4D96-B8F2-8CFFE0C2ED07}" type="presParOf" srcId="{0BC5FEFE-18D3-4370-8FA2-0660E07E2B4C}" destId="{9225F95E-D930-4BA9-B8FA-9534A5B9C3FE}" srcOrd="3" destOrd="0" presId="urn:microsoft.com/office/officeart/2005/8/layout/hierarchy1"/>
    <dgm:cxn modelId="{37850325-609D-4C33-B66C-232BF766B256}" type="presParOf" srcId="{9225F95E-D930-4BA9-B8FA-9534A5B9C3FE}" destId="{B0AAB787-34D5-4338-8B9C-35586C243532}" srcOrd="0" destOrd="0" presId="urn:microsoft.com/office/officeart/2005/8/layout/hierarchy1"/>
    <dgm:cxn modelId="{F7EC8702-734A-40EA-BDA2-BBE5ED1383F8}" type="presParOf" srcId="{B0AAB787-34D5-4338-8B9C-35586C243532}" destId="{18AC2DDE-5A65-462A-94AF-E0359DCAF9F7}" srcOrd="0" destOrd="0" presId="urn:microsoft.com/office/officeart/2005/8/layout/hierarchy1"/>
    <dgm:cxn modelId="{6DB3F5F7-CEFD-4DB7-A65E-037D6C978FE1}" type="presParOf" srcId="{B0AAB787-34D5-4338-8B9C-35586C243532}" destId="{08E69792-1342-407F-84C4-4DDD6C84ED90}" srcOrd="1" destOrd="0" presId="urn:microsoft.com/office/officeart/2005/8/layout/hierarchy1"/>
    <dgm:cxn modelId="{E8D7DDE2-6C9D-4339-9C4C-B59A997F1108}" type="presParOf" srcId="{9225F95E-D930-4BA9-B8FA-9534A5B9C3FE}" destId="{4B61ED8B-F2B9-46A6-9009-5D6C78CEFD19}" srcOrd="1" destOrd="0" presId="urn:microsoft.com/office/officeart/2005/8/layout/hierarchy1"/>
    <dgm:cxn modelId="{610A4696-F959-415F-A936-E649755B77B2}" type="presParOf" srcId="{0BC5FEFE-18D3-4370-8FA2-0660E07E2B4C}" destId="{341E0C7B-C86C-4FA5-A910-DF9B862369DC}" srcOrd="4" destOrd="0" presId="urn:microsoft.com/office/officeart/2005/8/layout/hierarchy1"/>
    <dgm:cxn modelId="{661956D8-530B-4160-BAB5-36406932B4FE}" type="presParOf" srcId="{0BC5FEFE-18D3-4370-8FA2-0660E07E2B4C}" destId="{B6776BBF-8F20-42E8-BF5D-B03A46945A5F}" srcOrd="5" destOrd="0" presId="urn:microsoft.com/office/officeart/2005/8/layout/hierarchy1"/>
    <dgm:cxn modelId="{8C293D3E-530F-405C-A4DD-AD51B5666EDF}" type="presParOf" srcId="{B6776BBF-8F20-42E8-BF5D-B03A46945A5F}" destId="{24340144-F10A-46A3-84A0-1479729ABD14}" srcOrd="0" destOrd="0" presId="urn:microsoft.com/office/officeart/2005/8/layout/hierarchy1"/>
    <dgm:cxn modelId="{7F97A86D-06D5-403E-9A4A-BF11B8F8D214}" type="presParOf" srcId="{24340144-F10A-46A3-84A0-1479729ABD14}" destId="{2D103C2D-7676-4154-AAF7-E4A8B8E1CD72}" srcOrd="0" destOrd="0" presId="urn:microsoft.com/office/officeart/2005/8/layout/hierarchy1"/>
    <dgm:cxn modelId="{39356553-481B-4460-AA8A-F79DC10A6D79}" type="presParOf" srcId="{24340144-F10A-46A3-84A0-1479729ABD14}" destId="{6EF13468-3E2B-4001-8D82-FF015238A67F}" srcOrd="1" destOrd="0" presId="urn:microsoft.com/office/officeart/2005/8/layout/hierarchy1"/>
    <dgm:cxn modelId="{8049407F-635C-4648-A295-EA0930854A4F}" type="presParOf" srcId="{B6776BBF-8F20-42E8-BF5D-B03A46945A5F}" destId="{B2B33406-F687-4537-B9D9-15BCA4E7BFAA}" srcOrd="1" destOrd="0" presId="urn:microsoft.com/office/officeart/2005/8/layout/hierarchy1"/>
    <dgm:cxn modelId="{C1EFD527-4FCB-4798-A97E-A42833C61EAD}" type="presParOf" srcId="{0BC5FEFE-18D3-4370-8FA2-0660E07E2B4C}" destId="{04C8C834-2D17-406B-88D6-90B394A13DD1}" srcOrd="6" destOrd="0" presId="urn:microsoft.com/office/officeart/2005/8/layout/hierarchy1"/>
    <dgm:cxn modelId="{CB31DB2C-CB4F-4FE1-AC8F-3B78FD787465}" type="presParOf" srcId="{0BC5FEFE-18D3-4370-8FA2-0660E07E2B4C}" destId="{07ED111F-F173-4938-8E6C-0E0455E7094C}" srcOrd="7" destOrd="0" presId="urn:microsoft.com/office/officeart/2005/8/layout/hierarchy1"/>
    <dgm:cxn modelId="{32654A41-1E16-4E2E-9382-7EE926E2FFAB}" type="presParOf" srcId="{07ED111F-F173-4938-8E6C-0E0455E7094C}" destId="{54FB8FF9-5E07-4CB6-8765-BEFAB28F5F79}" srcOrd="0" destOrd="0" presId="urn:microsoft.com/office/officeart/2005/8/layout/hierarchy1"/>
    <dgm:cxn modelId="{087287CB-5A05-4D8D-8B14-38FE73A12FE4}" type="presParOf" srcId="{54FB8FF9-5E07-4CB6-8765-BEFAB28F5F79}" destId="{464369B3-991C-40FB-AE76-AF4154F90AFA}" srcOrd="0" destOrd="0" presId="urn:microsoft.com/office/officeart/2005/8/layout/hierarchy1"/>
    <dgm:cxn modelId="{C34601CA-E52E-460E-A0D8-E9E80BA5F652}" type="presParOf" srcId="{54FB8FF9-5E07-4CB6-8765-BEFAB28F5F79}" destId="{8E7079EB-259A-4015-BC0A-0820C8350808}" srcOrd="1" destOrd="0" presId="urn:microsoft.com/office/officeart/2005/8/layout/hierarchy1"/>
    <dgm:cxn modelId="{A182A267-BDE3-4F33-B01A-35E34D4C06A0}" type="presParOf" srcId="{07ED111F-F173-4938-8E6C-0E0455E7094C}" destId="{B08602A3-4314-4689-96EE-F2550B9A2745}" srcOrd="1" destOrd="0" presId="urn:microsoft.com/office/officeart/2005/8/layout/hierarchy1"/>
    <dgm:cxn modelId="{FD8B597B-5648-48CD-9179-BCB4C730F466}" type="presParOf" srcId="{0BC5FEFE-18D3-4370-8FA2-0660E07E2B4C}" destId="{B143966E-C117-4A79-87DA-8F668D37FE87}" srcOrd="8" destOrd="0" presId="urn:microsoft.com/office/officeart/2005/8/layout/hierarchy1"/>
    <dgm:cxn modelId="{9FE84DAD-0173-4578-9AB3-6C670E7BE6F5}" type="presParOf" srcId="{0BC5FEFE-18D3-4370-8FA2-0660E07E2B4C}" destId="{94B2B7F6-9014-4140-BFD0-ACE0F6CCF62F}" srcOrd="9" destOrd="0" presId="urn:microsoft.com/office/officeart/2005/8/layout/hierarchy1"/>
    <dgm:cxn modelId="{122CA14A-D5F1-48C6-A208-89237130155D}" type="presParOf" srcId="{94B2B7F6-9014-4140-BFD0-ACE0F6CCF62F}" destId="{3FAC0180-DA1D-4F7D-9A5C-DEAF7A6489D6}" srcOrd="0" destOrd="0" presId="urn:microsoft.com/office/officeart/2005/8/layout/hierarchy1"/>
    <dgm:cxn modelId="{A58CF633-96E1-4519-BB36-F363E09E87C1}" type="presParOf" srcId="{3FAC0180-DA1D-4F7D-9A5C-DEAF7A6489D6}" destId="{34AB6A6A-14B3-4491-96C3-914B112841ED}" srcOrd="0" destOrd="0" presId="urn:microsoft.com/office/officeart/2005/8/layout/hierarchy1"/>
    <dgm:cxn modelId="{52078B0B-7625-435A-9D50-AAA30FFB5459}" type="presParOf" srcId="{3FAC0180-DA1D-4F7D-9A5C-DEAF7A6489D6}" destId="{84CF189D-8B99-46E2-A32F-48F04ADA235F}" srcOrd="1" destOrd="0" presId="urn:microsoft.com/office/officeart/2005/8/layout/hierarchy1"/>
    <dgm:cxn modelId="{C19CA3B0-26E3-4A30-84A1-48D167A63110}" type="presParOf" srcId="{94B2B7F6-9014-4140-BFD0-ACE0F6CCF62F}" destId="{D1066CAF-E3B3-4C52-895E-658AB3C7448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F4F730-4FC2-4D8D-AF1F-8332D3A1F88B}"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es-EC"/>
        </a:p>
      </dgm:t>
    </dgm:pt>
    <dgm:pt modelId="{25004184-36EF-41AE-8CB1-6DD32065380C}">
      <dgm:prSet phldrT="[Texto]"/>
      <dgm:spPr/>
      <dgm:t>
        <a:bodyPr/>
        <a:lstStyle/>
        <a:p>
          <a:r>
            <a:rPr lang="es-EC" dirty="0"/>
            <a:t>Pregunta 1 </a:t>
          </a:r>
        </a:p>
      </dgm:t>
    </dgm:pt>
    <dgm:pt modelId="{C70265F3-E8F7-4609-96F9-8D56A7DE1F8A}" type="parTrans" cxnId="{38453637-D26B-49F1-B4C6-0DFBB16635D6}">
      <dgm:prSet/>
      <dgm:spPr/>
      <dgm:t>
        <a:bodyPr/>
        <a:lstStyle/>
        <a:p>
          <a:endParaRPr lang="es-EC"/>
        </a:p>
      </dgm:t>
    </dgm:pt>
    <dgm:pt modelId="{16FB703B-910E-41C8-A80D-AE7605BCE5F8}" type="sibTrans" cxnId="{38453637-D26B-49F1-B4C6-0DFBB16635D6}">
      <dgm:prSet/>
      <dgm:spPr/>
      <dgm:t>
        <a:bodyPr/>
        <a:lstStyle/>
        <a:p>
          <a:endParaRPr lang="es-EC"/>
        </a:p>
      </dgm:t>
    </dgm:pt>
    <dgm:pt modelId="{C0B8EE7F-767F-4E8A-B510-DCDA70CD72CF}">
      <dgm:prSet phldrT="[Texto]" custT="1"/>
      <dgm:spPr/>
      <dgm:t>
        <a:bodyPr/>
        <a:lstStyle/>
        <a:p>
          <a:r>
            <a:rPr lang="es-EC" sz="1100" b="0"/>
            <a:t>¿Los bonos verdes proporcionan beneficios a las empresas que cotizan en la bolsa de valores Quito y que desarrollan proyectos sostenibles en el Ecuador?</a:t>
          </a:r>
          <a:endParaRPr lang="es-EC" sz="1100" b="0" dirty="0"/>
        </a:p>
      </dgm:t>
    </dgm:pt>
    <dgm:pt modelId="{6E0C05D6-9447-4083-927E-333DF0389466}" type="parTrans" cxnId="{61A63781-F1B3-4761-89FB-BAA1E01C299C}">
      <dgm:prSet/>
      <dgm:spPr/>
      <dgm:t>
        <a:bodyPr/>
        <a:lstStyle/>
        <a:p>
          <a:endParaRPr lang="es-EC"/>
        </a:p>
      </dgm:t>
    </dgm:pt>
    <dgm:pt modelId="{DB50707B-7A75-4BDB-8BA0-DEBBFEE1114D}" type="sibTrans" cxnId="{61A63781-F1B3-4761-89FB-BAA1E01C299C}">
      <dgm:prSet/>
      <dgm:spPr/>
      <dgm:t>
        <a:bodyPr/>
        <a:lstStyle/>
        <a:p>
          <a:endParaRPr lang="es-EC"/>
        </a:p>
      </dgm:t>
    </dgm:pt>
    <dgm:pt modelId="{D336FC8E-9581-4DDC-8943-610CC3C579F4}">
      <dgm:prSet phldrT="[Texto]"/>
      <dgm:spPr/>
      <dgm:t>
        <a:bodyPr/>
        <a:lstStyle/>
        <a:p>
          <a:r>
            <a:rPr lang="es-EC" dirty="0"/>
            <a:t>Pregunta 2 </a:t>
          </a:r>
        </a:p>
      </dgm:t>
    </dgm:pt>
    <dgm:pt modelId="{D7B2BA23-4DE7-4ADB-AD4A-E42FF1FF0A3E}" type="parTrans" cxnId="{6927219A-EA0B-4AA1-9D0A-775D07855232}">
      <dgm:prSet/>
      <dgm:spPr/>
      <dgm:t>
        <a:bodyPr/>
        <a:lstStyle/>
        <a:p>
          <a:endParaRPr lang="es-EC"/>
        </a:p>
      </dgm:t>
    </dgm:pt>
    <dgm:pt modelId="{5A83C254-8E79-4C0C-BB16-7E8719A84A79}" type="sibTrans" cxnId="{6927219A-EA0B-4AA1-9D0A-775D07855232}">
      <dgm:prSet/>
      <dgm:spPr/>
      <dgm:t>
        <a:bodyPr/>
        <a:lstStyle/>
        <a:p>
          <a:endParaRPr lang="es-EC"/>
        </a:p>
      </dgm:t>
    </dgm:pt>
    <dgm:pt modelId="{35DF5D8E-9993-4EC5-9649-4F151C867771}">
      <dgm:prSet phldrT="[Texto]" custT="1"/>
      <dgm:spPr/>
      <dgm:t>
        <a:bodyPr/>
        <a:lstStyle/>
        <a:p>
          <a:r>
            <a:rPr lang="es-EC" sz="1100" b="0"/>
            <a:t>¿Es atractiva la emisión de bonos verdes para las empresas ecuatorianas que cotizan en la Bolsa de Valores de Quito y que desarrollan proyectos sostenibles?</a:t>
          </a:r>
        </a:p>
      </dgm:t>
    </dgm:pt>
    <dgm:pt modelId="{D0193992-B5EB-4F92-AA21-63A837B8E784}" type="parTrans" cxnId="{27F1E010-6440-49B5-AB31-D4669C956F98}">
      <dgm:prSet/>
      <dgm:spPr/>
      <dgm:t>
        <a:bodyPr/>
        <a:lstStyle/>
        <a:p>
          <a:endParaRPr lang="es-EC"/>
        </a:p>
      </dgm:t>
    </dgm:pt>
    <dgm:pt modelId="{42A8D951-CF16-4F4D-B8B0-A8DFE65D54DC}" type="sibTrans" cxnId="{27F1E010-6440-49B5-AB31-D4669C956F98}">
      <dgm:prSet/>
      <dgm:spPr/>
      <dgm:t>
        <a:bodyPr/>
        <a:lstStyle/>
        <a:p>
          <a:endParaRPr lang="es-EC"/>
        </a:p>
      </dgm:t>
    </dgm:pt>
    <dgm:pt modelId="{762FF836-E248-4E97-B22C-4593C1003E0E}">
      <dgm:prSet phldrT="[Texto]"/>
      <dgm:spPr/>
      <dgm:t>
        <a:bodyPr/>
        <a:lstStyle/>
        <a:p>
          <a:r>
            <a:rPr lang="es-EC" dirty="0"/>
            <a:t>Pregunta 3 </a:t>
          </a:r>
        </a:p>
      </dgm:t>
    </dgm:pt>
    <dgm:pt modelId="{DABD5A6F-8443-4308-9E51-C69345C4883E}" type="parTrans" cxnId="{3E54A419-9F26-479A-9764-FAB63C5C2710}">
      <dgm:prSet/>
      <dgm:spPr/>
      <dgm:t>
        <a:bodyPr/>
        <a:lstStyle/>
        <a:p>
          <a:endParaRPr lang="es-EC"/>
        </a:p>
      </dgm:t>
    </dgm:pt>
    <dgm:pt modelId="{F5C2A597-74FC-4363-9B91-8DA66D7A4F4B}" type="sibTrans" cxnId="{3E54A419-9F26-479A-9764-FAB63C5C2710}">
      <dgm:prSet/>
      <dgm:spPr/>
      <dgm:t>
        <a:bodyPr/>
        <a:lstStyle/>
        <a:p>
          <a:endParaRPr lang="es-EC"/>
        </a:p>
      </dgm:t>
    </dgm:pt>
    <dgm:pt modelId="{2E7E15BA-1A5F-498D-B754-E38B8E75B828}">
      <dgm:prSet phldrT="[Texto]" custT="1"/>
      <dgm:spPr/>
      <dgm:t>
        <a:bodyPr/>
        <a:lstStyle/>
        <a:p>
          <a:r>
            <a:rPr lang="es-EC" sz="1100" b="0"/>
            <a:t>¿Cuáles son los posibles beneficios que podría tener el Ecuador al desarrollar el mercado de bonos verdes a través de la BVQ, en base a experiencia de casos internacionales?</a:t>
          </a:r>
        </a:p>
      </dgm:t>
    </dgm:pt>
    <dgm:pt modelId="{96702362-5AAF-491E-A12C-71BB330FDCB5}" type="parTrans" cxnId="{8A593A5A-EC50-4192-8954-18BF7A6B3644}">
      <dgm:prSet/>
      <dgm:spPr/>
      <dgm:t>
        <a:bodyPr/>
        <a:lstStyle/>
        <a:p>
          <a:endParaRPr lang="es-EC"/>
        </a:p>
      </dgm:t>
    </dgm:pt>
    <dgm:pt modelId="{69B804A8-A685-4640-98D9-EFFA3BBE3438}" type="sibTrans" cxnId="{8A593A5A-EC50-4192-8954-18BF7A6B3644}">
      <dgm:prSet/>
      <dgm:spPr/>
      <dgm:t>
        <a:bodyPr/>
        <a:lstStyle/>
        <a:p>
          <a:endParaRPr lang="es-EC"/>
        </a:p>
      </dgm:t>
    </dgm:pt>
    <dgm:pt modelId="{C904E42F-18BF-4C13-9F68-C4AE5768FC42}" type="pres">
      <dgm:prSet presAssocID="{D3F4F730-4FC2-4D8D-AF1F-8332D3A1F88B}" presName="Name0" presStyleCnt="0">
        <dgm:presLayoutVars>
          <dgm:dir/>
          <dgm:animLvl val="lvl"/>
          <dgm:resizeHandles val="exact"/>
        </dgm:presLayoutVars>
      </dgm:prSet>
      <dgm:spPr/>
      <dgm:t>
        <a:bodyPr/>
        <a:lstStyle/>
        <a:p>
          <a:endParaRPr lang="es-ES"/>
        </a:p>
      </dgm:t>
    </dgm:pt>
    <dgm:pt modelId="{78864391-202B-4BC4-983C-70527A631337}" type="pres">
      <dgm:prSet presAssocID="{D3F4F730-4FC2-4D8D-AF1F-8332D3A1F88B}" presName="tSp" presStyleCnt="0"/>
      <dgm:spPr/>
    </dgm:pt>
    <dgm:pt modelId="{9E4CE4E4-9B30-47CA-9E89-B6D127C0328B}" type="pres">
      <dgm:prSet presAssocID="{D3F4F730-4FC2-4D8D-AF1F-8332D3A1F88B}" presName="bSp" presStyleCnt="0"/>
      <dgm:spPr/>
    </dgm:pt>
    <dgm:pt modelId="{74BB348C-85CA-4E1D-A26C-67642E8A9E4C}" type="pres">
      <dgm:prSet presAssocID="{D3F4F730-4FC2-4D8D-AF1F-8332D3A1F88B}" presName="process" presStyleCnt="0"/>
      <dgm:spPr/>
    </dgm:pt>
    <dgm:pt modelId="{1F3B303A-E951-4183-B9A6-A3ED6A14966E}" type="pres">
      <dgm:prSet presAssocID="{25004184-36EF-41AE-8CB1-6DD32065380C}" presName="composite1" presStyleCnt="0"/>
      <dgm:spPr/>
    </dgm:pt>
    <dgm:pt modelId="{15A08F1E-F15D-4F26-BB73-C058B8E6057F}" type="pres">
      <dgm:prSet presAssocID="{25004184-36EF-41AE-8CB1-6DD32065380C}" presName="dummyNode1" presStyleLbl="node1" presStyleIdx="0" presStyleCnt="3"/>
      <dgm:spPr/>
    </dgm:pt>
    <dgm:pt modelId="{D6AD946A-CDD3-4428-8990-CAFAB44D2B35}" type="pres">
      <dgm:prSet presAssocID="{25004184-36EF-41AE-8CB1-6DD32065380C}" presName="childNode1" presStyleLbl="bgAcc1" presStyleIdx="0" presStyleCnt="3" custScaleX="164484" custScaleY="120927">
        <dgm:presLayoutVars>
          <dgm:bulletEnabled val="1"/>
        </dgm:presLayoutVars>
      </dgm:prSet>
      <dgm:spPr/>
      <dgm:t>
        <a:bodyPr/>
        <a:lstStyle/>
        <a:p>
          <a:endParaRPr lang="es-ES"/>
        </a:p>
      </dgm:t>
    </dgm:pt>
    <dgm:pt modelId="{CF36089F-69B3-476C-A2F7-56C083C690ED}" type="pres">
      <dgm:prSet presAssocID="{25004184-36EF-41AE-8CB1-6DD32065380C}" presName="childNode1tx" presStyleLbl="bgAcc1" presStyleIdx="0" presStyleCnt="3">
        <dgm:presLayoutVars>
          <dgm:bulletEnabled val="1"/>
        </dgm:presLayoutVars>
      </dgm:prSet>
      <dgm:spPr/>
      <dgm:t>
        <a:bodyPr/>
        <a:lstStyle/>
        <a:p>
          <a:endParaRPr lang="es-ES"/>
        </a:p>
      </dgm:t>
    </dgm:pt>
    <dgm:pt modelId="{F2C51853-9A6F-4DF3-BC5D-9B8720568FEA}" type="pres">
      <dgm:prSet presAssocID="{25004184-36EF-41AE-8CB1-6DD32065380C}" presName="parentNode1" presStyleLbl="node1" presStyleIdx="0" presStyleCnt="3">
        <dgm:presLayoutVars>
          <dgm:chMax val="1"/>
          <dgm:bulletEnabled val="1"/>
        </dgm:presLayoutVars>
      </dgm:prSet>
      <dgm:spPr/>
      <dgm:t>
        <a:bodyPr/>
        <a:lstStyle/>
        <a:p>
          <a:endParaRPr lang="es-ES"/>
        </a:p>
      </dgm:t>
    </dgm:pt>
    <dgm:pt modelId="{1A43A2EA-FC1C-4056-BD21-5A1603980EAD}" type="pres">
      <dgm:prSet presAssocID="{25004184-36EF-41AE-8CB1-6DD32065380C}" presName="connSite1" presStyleCnt="0"/>
      <dgm:spPr/>
    </dgm:pt>
    <dgm:pt modelId="{342B3D4F-D7AD-4784-B2A6-A6788AD72FA4}" type="pres">
      <dgm:prSet presAssocID="{16FB703B-910E-41C8-A80D-AE7605BCE5F8}" presName="Name9" presStyleLbl="sibTrans2D1" presStyleIdx="0" presStyleCnt="2"/>
      <dgm:spPr/>
      <dgm:t>
        <a:bodyPr/>
        <a:lstStyle/>
        <a:p>
          <a:endParaRPr lang="es-ES"/>
        </a:p>
      </dgm:t>
    </dgm:pt>
    <dgm:pt modelId="{ECCBE548-9543-4D37-A86F-13F6BE8896B6}" type="pres">
      <dgm:prSet presAssocID="{D336FC8E-9581-4DDC-8943-610CC3C579F4}" presName="composite2" presStyleCnt="0"/>
      <dgm:spPr/>
    </dgm:pt>
    <dgm:pt modelId="{B61BCB7B-696A-4BEB-975C-0131D78675F6}" type="pres">
      <dgm:prSet presAssocID="{D336FC8E-9581-4DDC-8943-610CC3C579F4}" presName="dummyNode2" presStyleLbl="node1" presStyleIdx="0" presStyleCnt="3"/>
      <dgm:spPr/>
    </dgm:pt>
    <dgm:pt modelId="{AF4EA0AC-5D01-44FD-9A57-EBC5C435F924}" type="pres">
      <dgm:prSet presAssocID="{D336FC8E-9581-4DDC-8943-610CC3C579F4}" presName="childNode2" presStyleLbl="bgAcc1" presStyleIdx="1" presStyleCnt="3" custScaleX="164484" custScaleY="120927">
        <dgm:presLayoutVars>
          <dgm:bulletEnabled val="1"/>
        </dgm:presLayoutVars>
      </dgm:prSet>
      <dgm:spPr/>
      <dgm:t>
        <a:bodyPr/>
        <a:lstStyle/>
        <a:p>
          <a:endParaRPr lang="es-ES"/>
        </a:p>
      </dgm:t>
    </dgm:pt>
    <dgm:pt modelId="{53CA75B9-04C3-42F3-95E0-7229BBF34C10}" type="pres">
      <dgm:prSet presAssocID="{D336FC8E-9581-4DDC-8943-610CC3C579F4}" presName="childNode2tx" presStyleLbl="bgAcc1" presStyleIdx="1" presStyleCnt="3">
        <dgm:presLayoutVars>
          <dgm:bulletEnabled val="1"/>
        </dgm:presLayoutVars>
      </dgm:prSet>
      <dgm:spPr/>
      <dgm:t>
        <a:bodyPr/>
        <a:lstStyle/>
        <a:p>
          <a:endParaRPr lang="es-ES"/>
        </a:p>
      </dgm:t>
    </dgm:pt>
    <dgm:pt modelId="{592688B2-06F9-4244-BCF5-C5A9B410DC7A}" type="pres">
      <dgm:prSet presAssocID="{D336FC8E-9581-4DDC-8943-610CC3C579F4}" presName="parentNode2" presStyleLbl="node1" presStyleIdx="1" presStyleCnt="3">
        <dgm:presLayoutVars>
          <dgm:chMax val="0"/>
          <dgm:bulletEnabled val="1"/>
        </dgm:presLayoutVars>
      </dgm:prSet>
      <dgm:spPr/>
      <dgm:t>
        <a:bodyPr/>
        <a:lstStyle/>
        <a:p>
          <a:endParaRPr lang="es-ES"/>
        </a:p>
      </dgm:t>
    </dgm:pt>
    <dgm:pt modelId="{0F1310E8-2564-4559-B4B0-0D1934CE22B0}" type="pres">
      <dgm:prSet presAssocID="{D336FC8E-9581-4DDC-8943-610CC3C579F4}" presName="connSite2" presStyleCnt="0"/>
      <dgm:spPr/>
    </dgm:pt>
    <dgm:pt modelId="{6AA0A053-820B-4980-9B40-A957CA3CAEBA}" type="pres">
      <dgm:prSet presAssocID="{5A83C254-8E79-4C0C-BB16-7E8719A84A79}" presName="Name18" presStyleLbl="sibTrans2D1" presStyleIdx="1" presStyleCnt="2"/>
      <dgm:spPr/>
      <dgm:t>
        <a:bodyPr/>
        <a:lstStyle/>
        <a:p>
          <a:endParaRPr lang="es-ES"/>
        </a:p>
      </dgm:t>
    </dgm:pt>
    <dgm:pt modelId="{752DFE1A-6AE2-4116-9B88-CF4BAA9A037E}" type="pres">
      <dgm:prSet presAssocID="{762FF836-E248-4E97-B22C-4593C1003E0E}" presName="composite1" presStyleCnt="0"/>
      <dgm:spPr/>
    </dgm:pt>
    <dgm:pt modelId="{A318A0B0-0C76-4C2F-B898-1E4C5A8D495A}" type="pres">
      <dgm:prSet presAssocID="{762FF836-E248-4E97-B22C-4593C1003E0E}" presName="dummyNode1" presStyleLbl="node1" presStyleIdx="1" presStyleCnt="3"/>
      <dgm:spPr/>
    </dgm:pt>
    <dgm:pt modelId="{4CD1A6E3-8F16-4DCD-AD94-EDB8003E09BB}" type="pres">
      <dgm:prSet presAssocID="{762FF836-E248-4E97-B22C-4593C1003E0E}" presName="childNode1" presStyleLbl="bgAcc1" presStyleIdx="2" presStyleCnt="3" custScaleX="164484" custScaleY="120927">
        <dgm:presLayoutVars>
          <dgm:bulletEnabled val="1"/>
        </dgm:presLayoutVars>
      </dgm:prSet>
      <dgm:spPr/>
      <dgm:t>
        <a:bodyPr/>
        <a:lstStyle/>
        <a:p>
          <a:endParaRPr lang="es-ES"/>
        </a:p>
      </dgm:t>
    </dgm:pt>
    <dgm:pt modelId="{2C80115C-21E7-47A1-BE89-31BAD0D36930}" type="pres">
      <dgm:prSet presAssocID="{762FF836-E248-4E97-B22C-4593C1003E0E}" presName="childNode1tx" presStyleLbl="bgAcc1" presStyleIdx="2" presStyleCnt="3">
        <dgm:presLayoutVars>
          <dgm:bulletEnabled val="1"/>
        </dgm:presLayoutVars>
      </dgm:prSet>
      <dgm:spPr/>
      <dgm:t>
        <a:bodyPr/>
        <a:lstStyle/>
        <a:p>
          <a:endParaRPr lang="es-ES"/>
        </a:p>
      </dgm:t>
    </dgm:pt>
    <dgm:pt modelId="{5D37CC36-2BE7-493F-AF8E-834475C2A268}" type="pres">
      <dgm:prSet presAssocID="{762FF836-E248-4E97-B22C-4593C1003E0E}" presName="parentNode1" presStyleLbl="node1" presStyleIdx="2" presStyleCnt="3">
        <dgm:presLayoutVars>
          <dgm:chMax val="1"/>
          <dgm:bulletEnabled val="1"/>
        </dgm:presLayoutVars>
      </dgm:prSet>
      <dgm:spPr/>
      <dgm:t>
        <a:bodyPr/>
        <a:lstStyle/>
        <a:p>
          <a:endParaRPr lang="es-ES"/>
        </a:p>
      </dgm:t>
    </dgm:pt>
    <dgm:pt modelId="{405AFB41-7DCD-4503-AC27-8C762E4273BD}" type="pres">
      <dgm:prSet presAssocID="{762FF836-E248-4E97-B22C-4593C1003E0E}" presName="connSite1" presStyleCnt="0"/>
      <dgm:spPr/>
    </dgm:pt>
  </dgm:ptLst>
  <dgm:cxnLst>
    <dgm:cxn modelId="{8A593A5A-EC50-4192-8954-18BF7A6B3644}" srcId="{762FF836-E248-4E97-B22C-4593C1003E0E}" destId="{2E7E15BA-1A5F-498D-B754-E38B8E75B828}" srcOrd="0" destOrd="0" parTransId="{96702362-5AAF-491E-A12C-71BB330FDCB5}" sibTransId="{69B804A8-A685-4640-98D9-EFFA3BBE3438}"/>
    <dgm:cxn modelId="{EC74405C-A3D7-4C47-A68D-2E92EA427501}" type="presOf" srcId="{35DF5D8E-9993-4EC5-9649-4F151C867771}" destId="{53CA75B9-04C3-42F3-95E0-7229BBF34C10}" srcOrd="1" destOrd="0" presId="urn:microsoft.com/office/officeart/2005/8/layout/hProcess4"/>
    <dgm:cxn modelId="{DC6D67F4-D4D4-4874-B380-068A9B8FE91F}" type="presOf" srcId="{D336FC8E-9581-4DDC-8943-610CC3C579F4}" destId="{592688B2-06F9-4244-BCF5-C5A9B410DC7A}" srcOrd="0" destOrd="0" presId="urn:microsoft.com/office/officeart/2005/8/layout/hProcess4"/>
    <dgm:cxn modelId="{27F1E010-6440-49B5-AB31-D4669C956F98}" srcId="{D336FC8E-9581-4DDC-8943-610CC3C579F4}" destId="{35DF5D8E-9993-4EC5-9649-4F151C867771}" srcOrd="0" destOrd="0" parTransId="{D0193992-B5EB-4F92-AA21-63A837B8E784}" sibTransId="{42A8D951-CF16-4F4D-B8B0-A8DFE65D54DC}"/>
    <dgm:cxn modelId="{6927219A-EA0B-4AA1-9D0A-775D07855232}" srcId="{D3F4F730-4FC2-4D8D-AF1F-8332D3A1F88B}" destId="{D336FC8E-9581-4DDC-8943-610CC3C579F4}" srcOrd="1" destOrd="0" parTransId="{D7B2BA23-4DE7-4ADB-AD4A-E42FF1FF0A3E}" sibTransId="{5A83C254-8E79-4C0C-BB16-7E8719A84A79}"/>
    <dgm:cxn modelId="{3E54A419-9F26-479A-9764-FAB63C5C2710}" srcId="{D3F4F730-4FC2-4D8D-AF1F-8332D3A1F88B}" destId="{762FF836-E248-4E97-B22C-4593C1003E0E}" srcOrd="2" destOrd="0" parTransId="{DABD5A6F-8443-4308-9E51-C69345C4883E}" sibTransId="{F5C2A597-74FC-4363-9B91-8DA66D7A4F4B}"/>
    <dgm:cxn modelId="{AE59B82B-A2B6-4D79-ACF1-809C061FC98B}" type="presOf" srcId="{5A83C254-8E79-4C0C-BB16-7E8719A84A79}" destId="{6AA0A053-820B-4980-9B40-A957CA3CAEBA}" srcOrd="0" destOrd="0" presId="urn:microsoft.com/office/officeart/2005/8/layout/hProcess4"/>
    <dgm:cxn modelId="{0F4554F4-7D81-4920-8255-D16314746BED}" type="presOf" srcId="{C0B8EE7F-767F-4E8A-B510-DCDA70CD72CF}" destId="{D6AD946A-CDD3-4428-8990-CAFAB44D2B35}" srcOrd="0" destOrd="0" presId="urn:microsoft.com/office/officeart/2005/8/layout/hProcess4"/>
    <dgm:cxn modelId="{D7ECB5FF-8674-47EB-AB95-993967D9CD22}" type="presOf" srcId="{C0B8EE7F-767F-4E8A-B510-DCDA70CD72CF}" destId="{CF36089F-69B3-476C-A2F7-56C083C690ED}" srcOrd="1" destOrd="0" presId="urn:microsoft.com/office/officeart/2005/8/layout/hProcess4"/>
    <dgm:cxn modelId="{29906972-F999-4ACD-B37A-77D9D6E336CF}" type="presOf" srcId="{2E7E15BA-1A5F-498D-B754-E38B8E75B828}" destId="{2C80115C-21E7-47A1-BE89-31BAD0D36930}" srcOrd="1" destOrd="0" presId="urn:microsoft.com/office/officeart/2005/8/layout/hProcess4"/>
    <dgm:cxn modelId="{2A4D759D-7872-4EB6-9759-27E1F87DFACF}" type="presOf" srcId="{25004184-36EF-41AE-8CB1-6DD32065380C}" destId="{F2C51853-9A6F-4DF3-BC5D-9B8720568FEA}" srcOrd="0" destOrd="0" presId="urn:microsoft.com/office/officeart/2005/8/layout/hProcess4"/>
    <dgm:cxn modelId="{4BFAAD65-4A7F-4010-A857-B11BBC5CDAFC}" type="presOf" srcId="{D3F4F730-4FC2-4D8D-AF1F-8332D3A1F88B}" destId="{C904E42F-18BF-4C13-9F68-C4AE5768FC42}" srcOrd="0" destOrd="0" presId="urn:microsoft.com/office/officeart/2005/8/layout/hProcess4"/>
    <dgm:cxn modelId="{DC0B9E52-6BD7-482B-9013-478AE453D671}" type="presOf" srcId="{762FF836-E248-4E97-B22C-4593C1003E0E}" destId="{5D37CC36-2BE7-493F-AF8E-834475C2A268}" srcOrd="0" destOrd="0" presId="urn:microsoft.com/office/officeart/2005/8/layout/hProcess4"/>
    <dgm:cxn modelId="{9D528B21-C0B3-48D0-9089-87DA8A6B3C64}" type="presOf" srcId="{16FB703B-910E-41C8-A80D-AE7605BCE5F8}" destId="{342B3D4F-D7AD-4784-B2A6-A6788AD72FA4}" srcOrd="0" destOrd="0" presId="urn:microsoft.com/office/officeart/2005/8/layout/hProcess4"/>
    <dgm:cxn modelId="{A687D1CE-F0F7-4A51-8B07-DF29D9667446}" type="presOf" srcId="{35DF5D8E-9993-4EC5-9649-4F151C867771}" destId="{AF4EA0AC-5D01-44FD-9A57-EBC5C435F924}" srcOrd="0" destOrd="0" presId="urn:microsoft.com/office/officeart/2005/8/layout/hProcess4"/>
    <dgm:cxn modelId="{38453637-D26B-49F1-B4C6-0DFBB16635D6}" srcId="{D3F4F730-4FC2-4D8D-AF1F-8332D3A1F88B}" destId="{25004184-36EF-41AE-8CB1-6DD32065380C}" srcOrd="0" destOrd="0" parTransId="{C70265F3-E8F7-4609-96F9-8D56A7DE1F8A}" sibTransId="{16FB703B-910E-41C8-A80D-AE7605BCE5F8}"/>
    <dgm:cxn modelId="{61A63781-F1B3-4761-89FB-BAA1E01C299C}" srcId="{25004184-36EF-41AE-8CB1-6DD32065380C}" destId="{C0B8EE7F-767F-4E8A-B510-DCDA70CD72CF}" srcOrd="0" destOrd="0" parTransId="{6E0C05D6-9447-4083-927E-333DF0389466}" sibTransId="{DB50707B-7A75-4BDB-8BA0-DEBBFEE1114D}"/>
    <dgm:cxn modelId="{B9BEA8C2-7B99-4CA4-BBEA-45BDB7B37885}" type="presOf" srcId="{2E7E15BA-1A5F-498D-B754-E38B8E75B828}" destId="{4CD1A6E3-8F16-4DCD-AD94-EDB8003E09BB}" srcOrd="0" destOrd="0" presId="urn:microsoft.com/office/officeart/2005/8/layout/hProcess4"/>
    <dgm:cxn modelId="{AB10681E-BBAB-4EA2-80AC-8EA9631E7A40}" type="presParOf" srcId="{C904E42F-18BF-4C13-9F68-C4AE5768FC42}" destId="{78864391-202B-4BC4-983C-70527A631337}" srcOrd="0" destOrd="0" presId="urn:microsoft.com/office/officeart/2005/8/layout/hProcess4"/>
    <dgm:cxn modelId="{1619A9F3-8622-48F4-8D00-BDA1681D56EA}" type="presParOf" srcId="{C904E42F-18BF-4C13-9F68-C4AE5768FC42}" destId="{9E4CE4E4-9B30-47CA-9E89-B6D127C0328B}" srcOrd="1" destOrd="0" presId="urn:microsoft.com/office/officeart/2005/8/layout/hProcess4"/>
    <dgm:cxn modelId="{698CC541-0161-4156-AE65-DD4C62A7AEAB}" type="presParOf" srcId="{C904E42F-18BF-4C13-9F68-C4AE5768FC42}" destId="{74BB348C-85CA-4E1D-A26C-67642E8A9E4C}" srcOrd="2" destOrd="0" presId="urn:microsoft.com/office/officeart/2005/8/layout/hProcess4"/>
    <dgm:cxn modelId="{49C24E16-F835-47F9-805E-E8F66FB10344}" type="presParOf" srcId="{74BB348C-85CA-4E1D-A26C-67642E8A9E4C}" destId="{1F3B303A-E951-4183-B9A6-A3ED6A14966E}" srcOrd="0" destOrd="0" presId="urn:microsoft.com/office/officeart/2005/8/layout/hProcess4"/>
    <dgm:cxn modelId="{894033FC-D763-41D8-BE35-A9BC0E89598A}" type="presParOf" srcId="{1F3B303A-E951-4183-B9A6-A3ED6A14966E}" destId="{15A08F1E-F15D-4F26-BB73-C058B8E6057F}" srcOrd="0" destOrd="0" presId="urn:microsoft.com/office/officeart/2005/8/layout/hProcess4"/>
    <dgm:cxn modelId="{7BFBA3B9-1A00-46EE-8F48-DC3A31F9A177}" type="presParOf" srcId="{1F3B303A-E951-4183-B9A6-A3ED6A14966E}" destId="{D6AD946A-CDD3-4428-8990-CAFAB44D2B35}" srcOrd="1" destOrd="0" presId="urn:microsoft.com/office/officeart/2005/8/layout/hProcess4"/>
    <dgm:cxn modelId="{0D125480-210F-421D-8E3D-6DCF448A13DA}" type="presParOf" srcId="{1F3B303A-E951-4183-B9A6-A3ED6A14966E}" destId="{CF36089F-69B3-476C-A2F7-56C083C690ED}" srcOrd="2" destOrd="0" presId="urn:microsoft.com/office/officeart/2005/8/layout/hProcess4"/>
    <dgm:cxn modelId="{5EBEB9C9-8C4C-48B6-A49B-74CC21223111}" type="presParOf" srcId="{1F3B303A-E951-4183-B9A6-A3ED6A14966E}" destId="{F2C51853-9A6F-4DF3-BC5D-9B8720568FEA}" srcOrd="3" destOrd="0" presId="urn:microsoft.com/office/officeart/2005/8/layout/hProcess4"/>
    <dgm:cxn modelId="{B9374C97-CBAC-4567-B6D8-3E348381EF06}" type="presParOf" srcId="{1F3B303A-E951-4183-B9A6-A3ED6A14966E}" destId="{1A43A2EA-FC1C-4056-BD21-5A1603980EAD}" srcOrd="4" destOrd="0" presId="urn:microsoft.com/office/officeart/2005/8/layout/hProcess4"/>
    <dgm:cxn modelId="{5361295C-6036-4164-B02B-40770EE11BB8}" type="presParOf" srcId="{74BB348C-85CA-4E1D-A26C-67642E8A9E4C}" destId="{342B3D4F-D7AD-4784-B2A6-A6788AD72FA4}" srcOrd="1" destOrd="0" presId="urn:microsoft.com/office/officeart/2005/8/layout/hProcess4"/>
    <dgm:cxn modelId="{92E41996-71B0-4827-A9D8-EFEA309CB3B9}" type="presParOf" srcId="{74BB348C-85CA-4E1D-A26C-67642E8A9E4C}" destId="{ECCBE548-9543-4D37-A86F-13F6BE8896B6}" srcOrd="2" destOrd="0" presId="urn:microsoft.com/office/officeart/2005/8/layout/hProcess4"/>
    <dgm:cxn modelId="{067B378C-4C95-449E-A1F5-9A7BDAB1C4C5}" type="presParOf" srcId="{ECCBE548-9543-4D37-A86F-13F6BE8896B6}" destId="{B61BCB7B-696A-4BEB-975C-0131D78675F6}" srcOrd="0" destOrd="0" presId="urn:microsoft.com/office/officeart/2005/8/layout/hProcess4"/>
    <dgm:cxn modelId="{F17F921A-FD32-4BF8-AC29-B13DCD7765E1}" type="presParOf" srcId="{ECCBE548-9543-4D37-A86F-13F6BE8896B6}" destId="{AF4EA0AC-5D01-44FD-9A57-EBC5C435F924}" srcOrd="1" destOrd="0" presId="urn:microsoft.com/office/officeart/2005/8/layout/hProcess4"/>
    <dgm:cxn modelId="{B0AA208F-CC6D-40B4-A4C6-3B1F7A63CD22}" type="presParOf" srcId="{ECCBE548-9543-4D37-A86F-13F6BE8896B6}" destId="{53CA75B9-04C3-42F3-95E0-7229BBF34C10}" srcOrd="2" destOrd="0" presId="urn:microsoft.com/office/officeart/2005/8/layout/hProcess4"/>
    <dgm:cxn modelId="{31840A67-DEF8-4710-8BBF-C958769E890A}" type="presParOf" srcId="{ECCBE548-9543-4D37-A86F-13F6BE8896B6}" destId="{592688B2-06F9-4244-BCF5-C5A9B410DC7A}" srcOrd="3" destOrd="0" presId="urn:microsoft.com/office/officeart/2005/8/layout/hProcess4"/>
    <dgm:cxn modelId="{14F385C6-A2D1-404E-91D3-6F2E97519025}" type="presParOf" srcId="{ECCBE548-9543-4D37-A86F-13F6BE8896B6}" destId="{0F1310E8-2564-4559-B4B0-0D1934CE22B0}" srcOrd="4" destOrd="0" presId="urn:microsoft.com/office/officeart/2005/8/layout/hProcess4"/>
    <dgm:cxn modelId="{80FBDDAC-AC98-45BF-A9D2-F0644EE98309}" type="presParOf" srcId="{74BB348C-85CA-4E1D-A26C-67642E8A9E4C}" destId="{6AA0A053-820B-4980-9B40-A957CA3CAEBA}" srcOrd="3" destOrd="0" presId="urn:microsoft.com/office/officeart/2005/8/layout/hProcess4"/>
    <dgm:cxn modelId="{A1B97CD3-8571-4D91-966F-440DE9C2BC2A}" type="presParOf" srcId="{74BB348C-85CA-4E1D-A26C-67642E8A9E4C}" destId="{752DFE1A-6AE2-4116-9B88-CF4BAA9A037E}" srcOrd="4" destOrd="0" presId="urn:microsoft.com/office/officeart/2005/8/layout/hProcess4"/>
    <dgm:cxn modelId="{C77E1DEB-621E-4692-91F7-9269A1E9A44E}" type="presParOf" srcId="{752DFE1A-6AE2-4116-9B88-CF4BAA9A037E}" destId="{A318A0B0-0C76-4C2F-B898-1E4C5A8D495A}" srcOrd="0" destOrd="0" presId="urn:microsoft.com/office/officeart/2005/8/layout/hProcess4"/>
    <dgm:cxn modelId="{1A867417-0F66-4BCD-BC9E-0F22DB687193}" type="presParOf" srcId="{752DFE1A-6AE2-4116-9B88-CF4BAA9A037E}" destId="{4CD1A6E3-8F16-4DCD-AD94-EDB8003E09BB}" srcOrd="1" destOrd="0" presId="urn:microsoft.com/office/officeart/2005/8/layout/hProcess4"/>
    <dgm:cxn modelId="{71BDD57F-A3A4-4387-96EE-DF06DA35055E}" type="presParOf" srcId="{752DFE1A-6AE2-4116-9B88-CF4BAA9A037E}" destId="{2C80115C-21E7-47A1-BE89-31BAD0D36930}" srcOrd="2" destOrd="0" presId="urn:microsoft.com/office/officeart/2005/8/layout/hProcess4"/>
    <dgm:cxn modelId="{FBD68993-15F1-454B-A688-E1EEE29C4B16}" type="presParOf" srcId="{752DFE1A-6AE2-4116-9B88-CF4BAA9A037E}" destId="{5D37CC36-2BE7-493F-AF8E-834475C2A268}" srcOrd="3" destOrd="0" presId="urn:microsoft.com/office/officeart/2005/8/layout/hProcess4"/>
    <dgm:cxn modelId="{E4293B8D-5AD6-4D2A-A152-A44EE356CA82}" type="presParOf" srcId="{752DFE1A-6AE2-4116-9B88-CF4BAA9A037E}" destId="{405AFB41-7DCD-4503-AC27-8C762E4273BD}"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165781-AF58-437D-AD32-1C8B9FAAE75F}"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s-EC"/>
        </a:p>
      </dgm:t>
    </dgm:pt>
    <dgm:pt modelId="{0D77E916-CC37-4495-80D2-FF5B66B087E2}">
      <dgm:prSet phldrT="[Texto]" custT="1"/>
      <dgm:spPr/>
      <dgm:t>
        <a:bodyPr/>
        <a:lstStyle/>
        <a:p>
          <a:r>
            <a:rPr lang="es-EC" sz="1800" b="1"/>
            <a:t>Entrevista a expertos </a:t>
          </a:r>
          <a:endParaRPr lang="es-EC" sz="1800" b="1" dirty="0"/>
        </a:p>
      </dgm:t>
    </dgm:pt>
    <dgm:pt modelId="{2E745358-150C-4DA7-8862-EE4329CD2652}" type="parTrans" cxnId="{B38E9453-BA1B-4889-BA52-BCE07C8BA105}">
      <dgm:prSet/>
      <dgm:spPr/>
      <dgm:t>
        <a:bodyPr/>
        <a:lstStyle/>
        <a:p>
          <a:endParaRPr lang="es-EC" sz="1400"/>
        </a:p>
      </dgm:t>
    </dgm:pt>
    <dgm:pt modelId="{766B91C7-89CA-4DAA-92C6-AE296FF8B0D2}" type="sibTrans" cxnId="{B38E9453-BA1B-4889-BA52-BCE07C8BA105}">
      <dgm:prSet/>
      <dgm:spPr/>
      <dgm:t>
        <a:bodyPr/>
        <a:lstStyle/>
        <a:p>
          <a:endParaRPr lang="es-EC" sz="1400"/>
        </a:p>
      </dgm:t>
    </dgm:pt>
    <dgm:pt modelId="{4809896E-80BF-41CC-8BFE-7477902935C2}">
      <dgm:prSet phldrT="[Texto]" custT="1"/>
      <dgm:spPr/>
      <dgm:t>
        <a:bodyPr/>
        <a:lstStyle/>
        <a:p>
          <a:r>
            <a:rPr lang="es-EC" sz="1800" b="1" dirty="0"/>
            <a:t>Encuesta </a:t>
          </a:r>
        </a:p>
      </dgm:t>
    </dgm:pt>
    <dgm:pt modelId="{A5143CD4-6C04-4DA1-AF66-030777BA2A66}" type="parTrans" cxnId="{C6204B32-8391-4026-804D-34EFE5C099C8}">
      <dgm:prSet/>
      <dgm:spPr/>
      <dgm:t>
        <a:bodyPr/>
        <a:lstStyle/>
        <a:p>
          <a:endParaRPr lang="es-EC" sz="1400"/>
        </a:p>
      </dgm:t>
    </dgm:pt>
    <dgm:pt modelId="{93F8C044-0605-4DE7-9B41-83F66FDE5A41}" type="sibTrans" cxnId="{C6204B32-8391-4026-804D-34EFE5C099C8}">
      <dgm:prSet/>
      <dgm:spPr/>
      <dgm:t>
        <a:bodyPr/>
        <a:lstStyle/>
        <a:p>
          <a:endParaRPr lang="es-EC" sz="1400"/>
        </a:p>
      </dgm:t>
    </dgm:pt>
    <dgm:pt modelId="{63F19053-2E33-4AC9-BD8A-A1BC625B3CBA}">
      <dgm:prSet custT="1"/>
      <dgm:spPr/>
      <dgm:t>
        <a:bodyPr/>
        <a:lstStyle/>
        <a:p>
          <a:r>
            <a:rPr lang="es-EC" sz="1400" b="0" dirty="0"/>
            <a:t>Aplicación de  entrevista </a:t>
          </a:r>
          <a:r>
            <a:rPr lang="es-EC" sz="1400" b="0" dirty="0" err="1"/>
            <a:t>semi</a:t>
          </a:r>
          <a:r>
            <a:rPr lang="es-EC" sz="1400" b="0" dirty="0"/>
            <a:t>-estructurada, flexible, la cual se adapto a cada sujeto de estudio.</a:t>
          </a:r>
          <a:endParaRPr lang="es-EC" sz="1400" dirty="0"/>
        </a:p>
      </dgm:t>
    </dgm:pt>
    <dgm:pt modelId="{ECE42A16-4BBC-40B6-9761-DF1EED86ED4F}" type="parTrans" cxnId="{8BC8DAA2-33E0-4F27-9772-8963CA9976BC}">
      <dgm:prSet/>
      <dgm:spPr/>
      <dgm:t>
        <a:bodyPr/>
        <a:lstStyle/>
        <a:p>
          <a:endParaRPr lang="es-EC" sz="1400"/>
        </a:p>
      </dgm:t>
    </dgm:pt>
    <dgm:pt modelId="{F2385989-EC07-4123-9C6B-78F53B593214}" type="sibTrans" cxnId="{8BC8DAA2-33E0-4F27-9772-8963CA9976BC}">
      <dgm:prSet/>
      <dgm:spPr/>
      <dgm:t>
        <a:bodyPr/>
        <a:lstStyle/>
        <a:p>
          <a:endParaRPr lang="es-EC" sz="1400"/>
        </a:p>
      </dgm:t>
    </dgm:pt>
    <dgm:pt modelId="{C010C3A7-881B-4A12-A7B1-A218F5A5A0B8}">
      <dgm:prSet custT="1"/>
      <dgm:spPr/>
      <dgm:t>
        <a:bodyPr/>
        <a:lstStyle/>
        <a:p>
          <a:r>
            <a:rPr lang="es-EC" sz="1400" b="0" dirty="0"/>
            <a:t>Se aplicaron 4 entrevistas a</a:t>
          </a:r>
          <a:r>
            <a:rPr lang="es-EC" sz="1400" dirty="0"/>
            <a:t> expertos</a:t>
          </a:r>
          <a:endParaRPr lang="es-EC" sz="1400" b="0" dirty="0"/>
        </a:p>
      </dgm:t>
    </dgm:pt>
    <dgm:pt modelId="{5AB7F1DC-47A4-4AFA-9968-B1D9CE6403AC}" type="parTrans" cxnId="{E3B5BA6A-D2E6-4332-B1B5-3DFC01919F40}">
      <dgm:prSet/>
      <dgm:spPr/>
      <dgm:t>
        <a:bodyPr/>
        <a:lstStyle/>
        <a:p>
          <a:endParaRPr lang="es-EC" sz="1400"/>
        </a:p>
      </dgm:t>
    </dgm:pt>
    <dgm:pt modelId="{CC0BAEEC-8726-4B10-92C4-566DAD1DC875}" type="sibTrans" cxnId="{E3B5BA6A-D2E6-4332-B1B5-3DFC01919F40}">
      <dgm:prSet/>
      <dgm:spPr/>
      <dgm:t>
        <a:bodyPr/>
        <a:lstStyle/>
        <a:p>
          <a:endParaRPr lang="es-EC" sz="1400"/>
        </a:p>
      </dgm:t>
    </dgm:pt>
    <dgm:pt modelId="{A2D6552C-1C03-4ADD-B6EF-D2633AFD19EB}">
      <dgm:prSet custT="1"/>
      <dgm:spPr/>
      <dgm:t>
        <a:bodyPr/>
        <a:lstStyle/>
        <a:p>
          <a:r>
            <a:rPr lang="es-EC" sz="1400" dirty="0"/>
            <a:t>Aplicación de encuestas a una muestra de empresas que cotizan en la BVQ, para determinar el nivel de atractivo que existe de este nuevo producto bursátil.</a:t>
          </a:r>
        </a:p>
      </dgm:t>
    </dgm:pt>
    <dgm:pt modelId="{C585A154-8C8F-42F0-A5FF-BE08788B849E}" type="parTrans" cxnId="{FAD27D94-9627-409E-BE4C-ECB99B4172BE}">
      <dgm:prSet/>
      <dgm:spPr/>
      <dgm:t>
        <a:bodyPr/>
        <a:lstStyle/>
        <a:p>
          <a:endParaRPr lang="es-EC" sz="1400"/>
        </a:p>
      </dgm:t>
    </dgm:pt>
    <dgm:pt modelId="{B5070453-AFB7-4529-A24E-AE618C933D6D}" type="sibTrans" cxnId="{FAD27D94-9627-409E-BE4C-ECB99B4172BE}">
      <dgm:prSet/>
      <dgm:spPr/>
      <dgm:t>
        <a:bodyPr/>
        <a:lstStyle/>
        <a:p>
          <a:endParaRPr lang="es-EC" sz="1400"/>
        </a:p>
      </dgm:t>
    </dgm:pt>
    <dgm:pt modelId="{F320865C-FD78-450E-848E-A7EB958965AB}">
      <dgm:prSet custT="1"/>
      <dgm:spPr/>
      <dgm:t>
        <a:bodyPr/>
        <a:lstStyle/>
        <a:p>
          <a:r>
            <a:rPr lang="es-EC" sz="1400" dirty="0"/>
            <a:t>Se desarrollaron 14 preguntas </a:t>
          </a:r>
        </a:p>
      </dgm:t>
    </dgm:pt>
    <dgm:pt modelId="{5EAA8351-57B5-4E57-B1CC-98CACCDF310E}" type="parTrans" cxnId="{426528E6-66B2-44F7-8A69-C937C16648FA}">
      <dgm:prSet/>
      <dgm:spPr/>
      <dgm:t>
        <a:bodyPr/>
        <a:lstStyle/>
        <a:p>
          <a:endParaRPr lang="es-EC" sz="1400"/>
        </a:p>
      </dgm:t>
    </dgm:pt>
    <dgm:pt modelId="{98EB8AD6-FC6D-4332-9A31-7013AC538460}" type="sibTrans" cxnId="{426528E6-66B2-44F7-8A69-C937C16648FA}">
      <dgm:prSet/>
      <dgm:spPr/>
      <dgm:t>
        <a:bodyPr/>
        <a:lstStyle/>
        <a:p>
          <a:endParaRPr lang="es-EC" sz="1400"/>
        </a:p>
      </dgm:t>
    </dgm:pt>
    <dgm:pt modelId="{DC5F5762-17DB-4FC5-9820-FC46E8663258}" type="pres">
      <dgm:prSet presAssocID="{5F165781-AF58-437D-AD32-1C8B9FAAE75F}" presName="Name0" presStyleCnt="0">
        <dgm:presLayoutVars>
          <dgm:dir/>
          <dgm:animLvl val="lvl"/>
          <dgm:resizeHandles val="exact"/>
        </dgm:presLayoutVars>
      </dgm:prSet>
      <dgm:spPr/>
      <dgm:t>
        <a:bodyPr/>
        <a:lstStyle/>
        <a:p>
          <a:endParaRPr lang="es-ES"/>
        </a:p>
      </dgm:t>
    </dgm:pt>
    <dgm:pt modelId="{0A55F1F0-0DB3-4FB7-A828-4D6AB9A146D5}" type="pres">
      <dgm:prSet presAssocID="{0D77E916-CC37-4495-80D2-FF5B66B087E2}" presName="composite" presStyleCnt="0"/>
      <dgm:spPr/>
    </dgm:pt>
    <dgm:pt modelId="{B114A9E8-BEA8-4B58-8490-EFB4A4EF190E}" type="pres">
      <dgm:prSet presAssocID="{0D77E916-CC37-4495-80D2-FF5B66B087E2}" presName="parTx" presStyleLbl="alignNode1" presStyleIdx="0" presStyleCnt="2">
        <dgm:presLayoutVars>
          <dgm:chMax val="0"/>
          <dgm:chPref val="0"/>
          <dgm:bulletEnabled val="1"/>
        </dgm:presLayoutVars>
      </dgm:prSet>
      <dgm:spPr/>
      <dgm:t>
        <a:bodyPr/>
        <a:lstStyle/>
        <a:p>
          <a:endParaRPr lang="es-ES"/>
        </a:p>
      </dgm:t>
    </dgm:pt>
    <dgm:pt modelId="{E93EF279-F5E4-497F-A26C-B5663EBBCA74}" type="pres">
      <dgm:prSet presAssocID="{0D77E916-CC37-4495-80D2-FF5B66B087E2}" presName="desTx" presStyleLbl="alignAccFollowNode1" presStyleIdx="0" presStyleCnt="2">
        <dgm:presLayoutVars>
          <dgm:bulletEnabled val="1"/>
        </dgm:presLayoutVars>
      </dgm:prSet>
      <dgm:spPr/>
      <dgm:t>
        <a:bodyPr/>
        <a:lstStyle/>
        <a:p>
          <a:endParaRPr lang="es-ES"/>
        </a:p>
      </dgm:t>
    </dgm:pt>
    <dgm:pt modelId="{1A3AF430-9A7C-4443-A1D4-6083FED347C6}" type="pres">
      <dgm:prSet presAssocID="{766B91C7-89CA-4DAA-92C6-AE296FF8B0D2}" presName="space" presStyleCnt="0"/>
      <dgm:spPr/>
    </dgm:pt>
    <dgm:pt modelId="{30ADD429-CBA4-4D00-B0FA-642C7C280C9A}" type="pres">
      <dgm:prSet presAssocID="{4809896E-80BF-41CC-8BFE-7477902935C2}" presName="composite" presStyleCnt="0"/>
      <dgm:spPr/>
    </dgm:pt>
    <dgm:pt modelId="{CEE1B537-1C8C-49BD-86B0-18D14F366E0D}" type="pres">
      <dgm:prSet presAssocID="{4809896E-80BF-41CC-8BFE-7477902935C2}" presName="parTx" presStyleLbl="alignNode1" presStyleIdx="1" presStyleCnt="2">
        <dgm:presLayoutVars>
          <dgm:chMax val="0"/>
          <dgm:chPref val="0"/>
          <dgm:bulletEnabled val="1"/>
        </dgm:presLayoutVars>
      </dgm:prSet>
      <dgm:spPr/>
      <dgm:t>
        <a:bodyPr/>
        <a:lstStyle/>
        <a:p>
          <a:endParaRPr lang="es-ES"/>
        </a:p>
      </dgm:t>
    </dgm:pt>
    <dgm:pt modelId="{B6FE6C21-EDF6-4765-A31E-AA312523F718}" type="pres">
      <dgm:prSet presAssocID="{4809896E-80BF-41CC-8BFE-7477902935C2}" presName="desTx" presStyleLbl="alignAccFollowNode1" presStyleIdx="1" presStyleCnt="2">
        <dgm:presLayoutVars>
          <dgm:bulletEnabled val="1"/>
        </dgm:presLayoutVars>
      </dgm:prSet>
      <dgm:spPr/>
      <dgm:t>
        <a:bodyPr/>
        <a:lstStyle/>
        <a:p>
          <a:endParaRPr lang="es-ES"/>
        </a:p>
      </dgm:t>
    </dgm:pt>
  </dgm:ptLst>
  <dgm:cxnLst>
    <dgm:cxn modelId="{011461D9-E287-4FB8-911D-42674DE18EBF}" type="presOf" srcId="{A2D6552C-1C03-4ADD-B6EF-D2633AFD19EB}" destId="{B6FE6C21-EDF6-4765-A31E-AA312523F718}" srcOrd="0" destOrd="0" presId="urn:microsoft.com/office/officeart/2005/8/layout/hList1"/>
    <dgm:cxn modelId="{CC5F2E15-7DCB-448A-88D1-0CEB8D7C4C85}" type="presOf" srcId="{0D77E916-CC37-4495-80D2-FF5B66B087E2}" destId="{B114A9E8-BEA8-4B58-8490-EFB4A4EF190E}" srcOrd="0" destOrd="0" presId="urn:microsoft.com/office/officeart/2005/8/layout/hList1"/>
    <dgm:cxn modelId="{8BC8DAA2-33E0-4F27-9772-8963CA9976BC}" srcId="{0D77E916-CC37-4495-80D2-FF5B66B087E2}" destId="{63F19053-2E33-4AC9-BD8A-A1BC625B3CBA}" srcOrd="0" destOrd="0" parTransId="{ECE42A16-4BBC-40B6-9761-DF1EED86ED4F}" sibTransId="{F2385989-EC07-4123-9C6B-78F53B593214}"/>
    <dgm:cxn modelId="{E3B5BA6A-D2E6-4332-B1B5-3DFC01919F40}" srcId="{0D77E916-CC37-4495-80D2-FF5B66B087E2}" destId="{C010C3A7-881B-4A12-A7B1-A218F5A5A0B8}" srcOrd="1" destOrd="0" parTransId="{5AB7F1DC-47A4-4AFA-9968-B1D9CE6403AC}" sibTransId="{CC0BAEEC-8726-4B10-92C4-566DAD1DC875}"/>
    <dgm:cxn modelId="{3D21AFFC-5A8E-4EA5-A6B9-86015683F009}" type="presOf" srcId="{C010C3A7-881B-4A12-A7B1-A218F5A5A0B8}" destId="{E93EF279-F5E4-497F-A26C-B5663EBBCA74}" srcOrd="0" destOrd="1" presId="urn:microsoft.com/office/officeart/2005/8/layout/hList1"/>
    <dgm:cxn modelId="{4361DFE6-A7A0-4360-9A05-F0E7CC8446A6}" type="presOf" srcId="{63F19053-2E33-4AC9-BD8A-A1BC625B3CBA}" destId="{E93EF279-F5E4-497F-A26C-B5663EBBCA74}" srcOrd="0" destOrd="0" presId="urn:microsoft.com/office/officeart/2005/8/layout/hList1"/>
    <dgm:cxn modelId="{771C8231-4ECF-416E-B9CF-85490D35A416}" type="presOf" srcId="{5F165781-AF58-437D-AD32-1C8B9FAAE75F}" destId="{DC5F5762-17DB-4FC5-9820-FC46E8663258}" srcOrd="0" destOrd="0" presId="urn:microsoft.com/office/officeart/2005/8/layout/hList1"/>
    <dgm:cxn modelId="{426528E6-66B2-44F7-8A69-C937C16648FA}" srcId="{4809896E-80BF-41CC-8BFE-7477902935C2}" destId="{F320865C-FD78-450E-848E-A7EB958965AB}" srcOrd="1" destOrd="0" parTransId="{5EAA8351-57B5-4E57-B1CC-98CACCDF310E}" sibTransId="{98EB8AD6-FC6D-4332-9A31-7013AC538460}"/>
    <dgm:cxn modelId="{FAD27D94-9627-409E-BE4C-ECB99B4172BE}" srcId="{4809896E-80BF-41CC-8BFE-7477902935C2}" destId="{A2D6552C-1C03-4ADD-B6EF-D2633AFD19EB}" srcOrd="0" destOrd="0" parTransId="{C585A154-8C8F-42F0-A5FF-BE08788B849E}" sibTransId="{B5070453-AFB7-4529-A24E-AE618C933D6D}"/>
    <dgm:cxn modelId="{0FDBACDC-8AF9-4410-BDCB-377D601D225F}" type="presOf" srcId="{4809896E-80BF-41CC-8BFE-7477902935C2}" destId="{CEE1B537-1C8C-49BD-86B0-18D14F366E0D}" srcOrd="0" destOrd="0" presId="urn:microsoft.com/office/officeart/2005/8/layout/hList1"/>
    <dgm:cxn modelId="{C6204B32-8391-4026-804D-34EFE5C099C8}" srcId="{5F165781-AF58-437D-AD32-1C8B9FAAE75F}" destId="{4809896E-80BF-41CC-8BFE-7477902935C2}" srcOrd="1" destOrd="0" parTransId="{A5143CD4-6C04-4DA1-AF66-030777BA2A66}" sibTransId="{93F8C044-0605-4DE7-9B41-83F66FDE5A41}"/>
    <dgm:cxn modelId="{F73E7617-9C20-42B0-91B8-41C3CF40D0A3}" type="presOf" srcId="{F320865C-FD78-450E-848E-A7EB958965AB}" destId="{B6FE6C21-EDF6-4765-A31E-AA312523F718}" srcOrd="0" destOrd="1" presId="urn:microsoft.com/office/officeart/2005/8/layout/hList1"/>
    <dgm:cxn modelId="{B38E9453-BA1B-4889-BA52-BCE07C8BA105}" srcId="{5F165781-AF58-437D-AD32-1C8B9FAAE75F}" destId="{0D77E916-CC37-4495-80D2-FF5B66B087E2}" srcOrd="0" destOrd="0" parTransId="{2E745358-150C-4DA7-8862-EE4329CD2652}" sibTransId="{766B91C7-89CA-4DAA-92C6-AE296FF8B0D2}"/>
    <dgm:cxn modelId="{651D588C-A377-4DF8-9CD0-A57202D159D7}" type="presParOf" srcId="{DC5F5762-17DB-4FC5-9820-FC46E8663258}" destId="{0A55F1F0-0DB3-4FB7-A828-4D6AB9A146D5}" srcOrd="0" destOrd="0" presId="urn:microsoft.com/office/officeart/2005/8/layout/hList1"/>
    <dgm:cxn modelId="{1AAD0776-C338-4618-A6C5-347B629A154F}" type="presParOf" srcId="{0A55F1F0-0DB3-4FB7-A828-4D6AB9A146D5}" destId="{B114A9E8-BEA8-4B58-8490-EFB4A4EF190E}" srcOrd="0" destOrd="0" presId="urn:microsoft.com/office/officeart/2005/8/layout/hList1"/>
    <dgm:cxn modelId="{2390CA8E-5A6E-4452-8379-88EBF302F714}" type="presParOf" srcId="{0A55F1F0-0DB3-4FB7-A828-4D6AB9A146D5}" destId="{E93EF279-F5E4-497F-A26C-B5663EBBCA74}" srcOrd="1" destOrd="0" presId="urn:microsoft.com/office/officeart/2005/8/layout/hList1"/>
    <dgm:cxn modelId="{2AF32335-B676-4916-BA70-E54598BD4919}" type="presParOf" srcId="{DC5F5762-17DB-4FC5-9820-FC46E8663258}" destId="{1A3AF430-9A7C-4443-A1D4-6083FED347C6}" srcOrd="1" destOrd="0" presId="urn:microsoft.com/office/officeart/2005/8/layout/hList1"/>
    <dgm:cxn modelId="{AF13A017-BAA6-448F-B90E-20CB74449DB9}" type="presParOf" srcId="{DC5F5762-17DB-4FC5-9820-FC46E8663258}" destId="{30ADD429-CBA4-4D00-B0FA-642C7C280C9A}" srcOrd="2" destOrd="0" presId="urn:microsoft.com/office/officeart/2005/8/layout/hList1"/>
    <dgm:cxn modelId="{B2E83692-555A-4D7C-9768-80E8C386CC84}" type="presParOf" srcId="{30ADD429-CBA4-4D00-B0FA-642C7C280C9A}" destId="{CEE1B537-1C8C-49BD-86B0-18D14F366E0D}" srcOrd="0" destOrd="0" presId="urn:microsoft.com/office/officeart/2005/8/layout/hList1"/>
    <dgm:cxn modelId="{48347AF2-5827-4FC5-9BF2-B8C08D2227DE}" type="presParOf" srcId="{30ADD429-CBA4-4D00-B0FA-642C7C280C9A}" destId="{B6FE6C21-EDF6-4765-A31E-AA312523F71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FF4C2A-8A10-4D22-A326-D85F02B6421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s-EC"/>
        </a:p>
      </dgm:t>
    </dgm:pt>
    <dgm:pt modelId="{EB048B35-09A7-4EC3-A5FC-43E336E3A9D3}">
      <dgm:prSet phldrT="[Texto]" custT="1"/>
      <dgm:spPr/>
      <dgm:t>
        <a:bodyPr/>
        <a:lstStyle/>
        <a:p>
          <a:r>
            <a:rPr lang="es-EC" sz="1000" b="1" dirty="0">
              <a:solidFill>
                <a:srgbClr val="0070C0"/>
              </a:solidFill>
              <a:latin typeface="Times New Roman" panose="02020603050405020304" pitchFamily="18" charset="0"/>
              <a:ea typeface="Calibri" panose="020F0502020204030204" pitchFamily="34" charset="0"/>
            </a:rPr>
            <a:t>SECRETARÍA DEL AMBIENTE</a:t>
          </a:r>
          <a:endParaRPr lang="es-EC" sz="1000" dirty="0">
            <a:solidFill>
              <a:srgbClr val="0070C0"/>
            </a:solidFill>
          </a:endParaRPr>
        </a:p>
      </dgm:t>
    </dgm:pt>
    <dgm:pt modelId="{70A915DD-82C7-463A-BCC7-8A41120C5321}" type="parTrans" cxnId="{A8F04D49-1B86-4A95-85E1-0C871594823C}">
      <dgm:prSet/>
      <dgm:spPr/>
      <dgm:t>
        <a:bodyPr/>
        <a:lstStyle/>
        <a:p>
          <a:endParaRPr lang="es-EC" sz="1400"/>
        </a:p>
      </dgm:t>
    </dgm:pt>
    <dgm:pt modelId="{C706A4DC-375B-4A7B-9F84-83D7E09A551B}" type="sibTrans" cxnId="{A8F04D49-1B86-4A95-85E1-0C871594823C}">
      <dgm:prSet/>
      <dgm:spPr/>
      <dgm:t>
        <a:bodyPr/>
        <a:lstStyle/>
        <a:p>
          <a:endParaRPr lang="es-EC" sz="1400"/>
        </a:p>
      </dgm:t>
    </dgm:pt>
    <dgm:pt modelId="{2332ED91-D103-4AA8-8077-5132856E647E}">
      <dgm:prSet phldrT="[Texto]" custT="1"/>
      <dgm:spPr/>
      <dgm:t>
        <a:bodyPr/>
        <a:lstStyle/>
        <a:p>
          <a:r>
            <a:rPr lang="es-EC" sz="1400" dirty="0"/>
            <a:t>Desconocimiento  sobre la situación actual del mercado de valores</a:t>
          </a:r>
        </a:p>
      </dgm:t>
    </dgm:pt>
    <dgm:pt modelId="{EAC1B442-A23E-40C7-BEEE-627918C3F39B}" type="parTrans" cxnId="{A7309BC0-AE16-430A-A17E-44913925F4A5}">
      <dgm:prSet/>
      <dgm:spPr/>
      <dgm:t>
        <a:bodyPr/>
        <a:lstStyle/>
        <a:p>
          <a:endParaRPr lang="es-EC" sz="1400"/>
        </a:p>
      </dgm:t>
    </dgm:pt>
    <dgm:pt modelId="{64A0AF90-B66E-4EBB-A327-077FCEC0C107}" type="sibTrans" cxnId="{A7309BC0-AE16-430A-A17E-44913925F4A5}">
      <dgm:prSet/>
      <dgm:spPr/>
      <dgm:t>
        <a:bodyPr/>
        <a:lstStyle/>
        <a:p>
          <a:endParaRPr lang="es-EC" sz="1400"/>
        </a:p>
      </dgm:t>
    </dgm:pt>
    <dgm:pt modelId="{7F7D853D-802D-4541-9250-1E07FD9FF35D}">
      <dgm:prSet phldrT="[Texto]" custT="1"/>
      <dgm:spPr/>
      <dgm:t>
        <a:bodyPr/>
        <a:lstStyle/>
        <a:p>
          <a:r>
            <a:rPr lang="es-EC" sz="1400" dirty="0"/>
            <a:t>Desconocimiento sobre las condiciones para la emisión de bonos verdes.  </a:t>
          </a:r>
        </a:p>
      </dgm:t>
    </dgm:pt>
    <dgm:pt modelId="{D7117C21-2B03-4356-9339-D444842197B9}" type="parTrans" cxnId="{40741CDF-44A0-4EF7-9E62-0CFC55313A1E}">
      <dgm:prSet/>
      <dgm:spPr/>
      <dgm:t>
        <a:bodyPr/>
        <a:lstStyle/>
        <a:p>
          <a:endParaRPr lang="es-EC" sz="1400"/>
        </a:p>
      </dgm:t>
    </dgm:pt>
    <dgm:pt modelId="{744531EC-799E-46C5-AB93-CAEEA5F2667B}" type="sibTrans" cxnId="{40741CDF-44A0-4EF7-9E62-0CFC55313A1E}">
      <dgm:prSet/>
      <dgm:spPr/>
      <dgm:t>
        <a:bodyPr/>
        <a:lstStyle/>
        <a:p>
          <a:endParaRPr lang="es-EC" sz="1400"/>
        </a:p>
      </dgm:t>
    </dgm:pt>
    <dgm:pt modelId="{7DC81401-295F-48A9-81D2-91E4C7A883C6}">
      <dgm:prSet phldrT="[Texto]" custT="1"/>
      <dgm:spPr/>
      <dgm:t>
        <a:bodyPr/>
        <a:lstStyle/>
        <a:p>
          <a:r>
            <a:rPr lang="es-EC" sz="1400" dirty="0"/>
            <a:t>Articulación de acciones interinstitucionales </a:t>
          </a:r>
        </a:p>
      </dgm:t>
    </dgm:pt>
    <dgm:pt modelId="{E009EFBF-3DD7-4585-8721-56C8CC67814D}" type="parTrans" cxnId="{5FB61BB4-B7B4-4B0F-A94A-504D6520A21E}">
      <dgm:prSet/>
      <dgm:spPr/>
      <dgm:t>
        <a:bodyPr/>
        <a:lstStyle/>
        <a:p>
          <a:endParaRPr lang="es-EC" sz="1400"/>
        </a:p>
      </dgm:t>
    </dgm:pt>
    <dgm:pt modelId="{271AC862-FA21-43C4-89E8-5C413A444435}" type="sibTrans" cxnId="{5FB61BB4-B7B4-4B0F-A94A-504D6520A21E}">
      <dgm:prSet/>
      <dgm:spPr/>
      <dgm:t>
        <a:bodyPr/>
        <a:lstStyle/>
        <a:p>
          <a:endParaRPr lang="es-EC" sz="1400"/>
        </a:p>
      </dgm:t>
    </dgm:pt>
    <dgm:pt modelId="{53B77765-54F1-4DDE-AB52-6822F905E79F}">
      <dgm:prSet phldrT="[Texto]" custT="1"/>
      <dgm:spPr/>
      <dgm:t>
        <a:bodyPr/>
        <a:lstStyle/>
        <a:p>
          <a:r>
            <a:rPr lang="es-EC" sz="1400" dirty="0"/>
            <a:t>Según estudios existen varias empresas que desarrollan proyectos verde en Quito</a:t>
          </a:r>
        </a:p>
      </dgm:t>
    </dgm:pt>
    <dgm:pt modelId="{4C1EB951-D4C1-47B3-AA95-6C9E8AD74212}" type="parTrans" cxnId="{1F60FFA8-1D70-4543-A9FB-EE335F25791A}">
      <dgm:prSet/>
      <dgm:spPr/>
      <dgm:t>
        <a:bodyPr/>
        <a:lstStyle/>
        <a:p>
          <a:endParaRPr lang="es-EC" sz="1400"/>
        </a:p>
      </dgm:t>
    </dgm:pt>
    <dgm:pt modelId="{9D5DD6C0-E0D5-4535-B948-2686AF1D04A6}" type="sibTrans" cxnId="{1F60FFA8-1D70-4543-A9FB-EE335F25791A}">
      <dgm:prSet/>
      <dgm:spPr/>
      <dgm:t>
        <a:bodyPr/>
        <a:lstStyle/>
        <a:p>
          <a:endParaRPr lang="es-EC" sz="1400"/>
        </a:p>
      </dgm:t>
    </dgm:pt>
    <dgm:pt modelId="{507FDEE7-5EF4-46BE-9CA9-5274E6184A03}">
      <dgm:prSet phldrT="[Texto]" custT="1"/>
      <dgm:spPr/>
      <dgm:t>
        <a:bodyPr/>
        <a:lstStyle/>
        <a:p>
          <a:r>
            <a:rPr lang="es-EC" sz="1400" dirty="0"/>
            <a:t>Falta de normativa, desconocimiento del mercado de valores, mercado de valores poco desarrollado</a:t>
          </a:r>
        </a:p>
      </dgm:t>
    </dgm:pt>
    <dgm:pt modelId="{F10F6367-797E-4EE1-905D-9EB07652FD9C}" type="parTrans" cxnId="{488583EC-F0CD-4149-A2EE-F90CA5D0EA89}">
      <dgm:prSet/>
      <dgm:spPr/>
      <dgm:t>
        <a:bodyPr/>
        <a:lstStyle/>
        <a:p>
          <a:endParaRPr lang="es-EC" sz="1400"/>
        </a:p>
      </dgm:t>
    </dgm:pt>
    <dgm:pt modelId="{C6447A7F-6FC3-46CE-8A7A-8B23CAAAED58}" type="sibTrans" cxnId="{488583EC-F0CD-4149-A2EE-F90CA5D0EA89}">
      <dgm:prSet/>
      <dgm:spPr/>
      <dgm:t>
        <a:bodyPr/>
        <a:lstStyle/>
        <a:p>
          <a:endParaRPr lang="es-EC" sz="1400"/>
        </a:p>
      </dgm:t>
    </dgm:pt>
    <dgm:pt modelId="{7CB69610-01C8-494B-8FC4-5B8D9A7EEA10}">
      <dgm:prSet phldrT="[Texto]" custT="1"/>
      <dgm:spPr/>
      <dgm:t>
        <a:bodyPr/>
        <a:lstStyle/>
        <a:p>
          <a:r>
            <a:rPr lang="es-EC" sz="1400" dirty="0"/>
            <a:t>Oportunidades de financiamiento para empresas privadas y públicas</a:t>
          </a:r>
        </a:p>
      </dgm:t>
    </dgm:pt>
    <dgm:pt modelId="{D7EB3AF0-3C46-44CA-AC12-61FD617D74F9}" type="parTrans" cxnId="{4FE32CB5-7648-40B2-864A-661452C60C9B}">
      <dgm:prSet/>
      <dgm:spPr/>
      <dgm:t>
        <a:bodyPr/>
        <a:lstStyle/>
        <a:p>
          <a:endParaRPr lang="es-EC" sz="1400"/>
        </a:p>
      </dgm:t>
    </dgm:pt>
    <dgm:pt modelId="{045C73DE-1D52-40B6-9168-7A2F6116A742}" type="sibTrans" cxnId="{4FE32CB5-7648-40B2-864A-661452C60C9B}">
      <dgm:prSet/>
      <dgm:spPr/>
      <dgm:t>
        <a:bodyPr/>
        <a:lstStyle/>
        <a:p>
          <a:endParaRPr lang="es-EC" sz="1400"/>
        </a:p>
      </dgm:t>
    </dgm:pt>
    <dgm:pt modelId="{099DD7C2-CFDC-4154-A07D-09BA7AC7EDB9}">
      <dgm:prSet phldrT="[Texto]" custT="1"/>
      <dgm:spPr/>
      <dgm:t>
        <a:bodyPr/>
        <a:lstStyle/>
        <a:p>
          <a:r>
            <a:rPr lang="es-EC" sz="1400" dirty="0"/>
            <a:t>Posibilidad de desarrollar mesas de trabajo para trabajar en normativa y políticas públicas</a:t>
          </a:r>
        </a:p>
      </dgm:t>
    </dgm:pt>
    <dgm:pt modelId="{5005F8FB-D07D-4266-BC01-FAA68C26F3C4}" type="parTrans" cxnId="{A909B74D-8B86-4BEF-A566-DD4FEFA5CCB0}">
      <dgm:prSet/>
      <dgm:spPr/>
      <dgm:t>
        <a:bodyPr/>
        <a:lstStyle/>
        <a:p>
          <a:endParaRPr lang="es-EC" sz="1400"/>
        </a:p>
      </dgm:t>
    </dgm:pt>
    <dgm:pt modelId="{4882278D-3BB0-40D8-A90A-F4D59A9F3B01}" type="sibTrans" cxnId="{A909B74D-8B86-4BEF-A566-DD4FEFA5CCB0}">
      <dgm:prSet/>
      <dgm:spPr/>
      <dgm:t>
        <a:bodyPr/>
        <a:lstStyle/>
        <a:p>
          <a:endParaRPr lang="es-EC" sz="1400"/>
        </a:p>
      </dgm:t>
    </dgm:pt>
    <dgm:pt modelId="{BF9AEAF2-DCD1-4A0D-ADB1-60C4D7D988C0}" type="pres">
      <dgm:prSet presAssocID="{39FF4C2A-8A10-4D22-A326-D85F02B64215}" presName="vert0" presStyleCnt="0">
        <dgm:presLayoutVars>
          <dgm:dir/>
          <dgm:animOne val="branch"/>
          <dgm:animLvl val="lvl"/>
        </dgm:presLayoutVars>
      </dgm:prSet>
      <dgm:spPr/>
      <dgm:t>
        <a:bodyPr/>
        <a:lstStyle/>
        <a:p>
          <a:endParaRPr lang="es-ES"/>
        </a:p>
      </dgm:t>
    </dgm:pt>
    <dgm:pt modelId="{1616C96B-3743-471E-8EA4-298A90A2FEE6}" type="pres">
      <dgm:prSet presAssocID="{EB048B35-09A7-4EC3-A5FC-43E336E3A9D3}" presName="thickLine" presStyleLbl="alignNode1" presStyleIdx="0" presStyleCnt="1"/>
      <dgm:spPr/>
    </dgm:pt>
    <dgm:pt modelId="{C2296D0B-0469-4EA8-9367-814CEC16CD66}" type="pres">
      <dgm:prSet presAssocID="{EB048B35-09A7-4EC3-A5FC-43E336E3A9D3}" presName="horz1" presStyleCnt="0"/>
      <dgm:spPr/>
    </dgm:pt>
    <dgm:pt modelId="{82DBF9E9-8D8B-4A35-A07C-FED69F6502FE}" type="pres">
      <dgm:prSet presAssocID="{EB048B35-09A7-4EC3-A5FC-43E336E3A9D3}" presName="tx1" presStyleLbl="revTx" presStyleIdx="0" presStyleCnt="8"/>
      <dgm:spPr/>
      <dgm:t>
        <a:bodyPr/>
        <a:lstStyle/>
        <a:p>
          <a:endParaRPr lang="es-ES"/>
        </a:p>
      </dgm:t>
    </dgm:pt>
    <dgm:pt modelId="{4B0B785D-233C-4BEC-9A8F-950FCEA43672}" type="pres">
      <dgm:prSet presAssocID="{EB048B35-09A7-4EC3-A5FC-43E336E3A9D3}" presName="vert1" presStyleCnt="0"/>
      <dgm:spPr/>
    </dgm:pt>
    <dgm:pt modelId="{BF282A4F-946A-4AC3-98D3-EE81C2719F8F}" type="pres">
      <dgm:prSet presAssocID="{2332ED91-D103-4AA8-8077-5132856E647E}" presName="vertSpace2a" presStyleCnt="0"/>
      <dgm:spPr/>
    </dgm:pt>
    <dgm:pt modelId="{8102C616-1DD2-40C5-A632-9B8A64143383}" type="pres">
      <dgm:prSet presAssocID="{2332ED91-D103-4AA8-8077-5132856E647E}" presName="horz2" presStyleCnt="0"/>
      <dgm:spPr/>
    </dgm:pt>
    <dgm:pt modelId="{C1F7FC28-678F-4392-BECB-0BBCE49782DF}" type="pres">
      <dgm:prSet presAssocID="{2332ED91-D103-4AA8-8077-5132856E647E}" presName="horzSpace2" presStyleCnt="0"/>
      <dgm:spPr/>
    </dgm:pt>
    <dgm:pt modelId="{DF49BA49-0870-4BD5-8E2B-DE0AD603BA6C}" type="pres">
      <dgm:prSet presAssocID="{2332ED91-D103-4AA8-8077-5132856E647E}" presName="tx2" presStyleLbl="revTx" presStyleIdx="1" presStyleCnt="8"/>
      <dgm:spPr/>
      <dgm:t>
        <a:bodyPr/>
        <a:lstStyle/>
        <a:p>
          <a:endParaRPr lang="es-ES"/>
        </a:p>
      </dgm:t>
    </dgm:pt>
    <dgm:pt modelId="{2260F7B4-1821-457C-A7A5-6DC6393C2A99}" type="pres">
      <dgm:prSet presAssocID="{2332ED91-D103-4AA8-8077-5132856E647E}" presName="vert2" presStyleCnt="0"/>
      <dgm:spPr/>
    </dgm:pt>
    <dgm:pt modelId="{66651742-7327-434C-B012-6E2838D83A0A}" type="pres">
      <dgm:prSet presAssocID="{2332ED91-D103-4AA8-8077-5132856E647E}" presName="thinLine2b" presStyleLbl="callout" presStyleIdx="0" presStyleCnt="7"/>
      <dgm:spPr/>
    </dgm:pt>
    <dgm:pt modelId="{FBA2C175-C193-49BC-AA73-8662C9DAF58D}" type="pres">
      <dgm:prSet presAssocID="{2332ED91-D103-4AA8-8077-5132856E647E}" presName="vertSpace2b" presStyleCnt="0"/>
      <dgm:spPr/>
    </dgm:pt>
    <dgm:pt modelId="{0F67CA5A-4DA8-46B2-85FA-93202A39E8B1}" type="pres">
      <dgm:prSet presAssocID="{7F7D853D-802D-4541-9250-1E07FD9FF35D}" presName="horz2" presStyleCnt="0"/>
      <dgm:spPr/>
    </dgm:pt>
    <dgm:pt modelId="{2DC5E8AB-372E-4365-92E2-0F032B36C577}" type="pres">
      <dgm:prSet presAssocID="{7F7D853D-802D-4541-9250-1E07FD9FF35D}" presName="horzSpace2" presStyleCnt="0"/>
      <dgm:spPr/>
    </dgm:pt>
    <dgm:pt modelId="{CD883F34-EDAC-400B-9CE7-E9733DC9ABFC}" type="pres">
      <dgm:prSet presAssocID="{7F7D853D-802D-4541-9250-1E07FD9FF35D}" presName="tx2" presStyleLbl="revTx" presStyleIdx="2" presStyleCnt="8"/>
      <dgm:spPr/>
      <dgm:t>
        <a:bodyPr/>
        <a:lstStyle/>
        <a:p>
          <a:endParaRPr lang="es-ES"/>
        </a:p>
      </dgm:t>
    </dgm:pt>
    <dgm:pt modelId="{F75A713A-071D-4DF6-9BD3-C4DBF73FE0D8}" type="pres">
      <dgm:prSet presAssocID="{7F7D853D-802D-4541-9250-1E07FD9FF35D}" presName="vert2" presStyleCnt="0"/>
      <dgm:spPr/>
    </dgm:pt>
    <dgm:pt modelId="{3126EA17-72CB-47AA-B5CF-21B13E7BE298}" type="pres">
      <dgm:prSet presAssocID="{7F7D853D-802D-4541-9250-1E07FD9FF35D}" presName="thinLine2b" presStyleLbl="callout" presStyleIdx="1" presStyleCnt="7"/>
      <dgm:spPr/>
    </dgm:pt>
    <dgm:pt modelId="{938AFD10-3463-4057-AF72-582BE3EC7E90}" type="pres">
      <dgm:prSet presAssocID="{7F7D853D-802D-4541-9250-1E07FD9FF35D}" presName="vertSpace2b" presStyleCnt="0"/>
      <dgm:spPr/>
    </dgm:pt>
    <dgm:pt modelId="{2B57AFEF-229E-42A4-9E84-49EB45DE07D2}" type="pres">
      <dgm:prSet presAssocID="{7DC81401-295F-48A9-81D2-91E4C7A883C6}" presName="horz2" presStyleCnt="0"/>
      <dgm:spPr/>
    </dgm:pt>
    <dgm:pt modelId="{FC244A34-A7A4-45A8-8458-785DB0296204}" type="pres">
      <dgm:prSet presAssocID="{7DC81401-295F-48A9-81D2-91E4C7A883C6}" presName="horzSpace2" presStyleCnt="0"/>
      <dgm:spPr/>
    </dgm:pt>
    <dgm:pt modelId="{2278E3CE-1610-4564-A6BE-202FA4C658A4}" type="pres">
      <dgm:prSet presAssocID="{7DC81401-295F-48A9-81D2-91E4C7A883C6}" presName="tx2" presStyleLbl="revTx" presStyleIdx="3" presStyleCnt="8"/>
      <dgm:spPr/>
      <dgm:t>
        <a:bodyPr/>
        <a:lstStyle/>
        <a:p>
          <a:endParaRPr lang="es-ES"/>
        </a:p>
      </dgm:t>
    </dgm:pt>
    <dgm:pt modelId="{BDBF764D-AE1E-4921-9F44-68D34CD96CC4}" type="pres">
      <dgm:prSet presAssocID="{7DC81401-295F-48A9-81D2-91E4C7A883C6}" presName="vert2" presStyleCnt="0"/>
      <dgm:spPr/>
    </dgm:pt>
    <dgm:pt modelId="{E8A08BE4-8129-4CF7-AECD-748B4685930F}" type="pres">
      <dgm:prSet presAssocID="{7DC81401-295F-48A9-81D2-91E4C7A883C6}" presName="thinLine2b" presStyleLbl="callout" presStyleIdx="2" presStyleCnt="7"/>
      <dgm:spPr/>
    </dgm:pt>
    <dgm:pt modelId="{ACD83CF3-E50D-4868-807E-EA61540E1927}" type="pres">
      <dgm:prSet presAssocID="{7DC81401-295F-48A9-81D2-91E4C7A883C6}" presName="vertSpace2b" presStyleCnt="0"/>
      <dgm:spPr/>
    </dgm:pt>
    <dgm:pt modelId="{D3721206-A59E-4B9A-9AFC-290B75DC6104}" type="pres">
      <dgm:prSet presAssocID="{53B77765-54F1-4DDE-AB52-6822F905E79F}" presName="horz2" presStyleCnt="0"/>
      <dgm:spPr/>
    </dgm:pt>
    <dgm:pt modelId="{52366E9B-A81F-4CAF-A322-1C9C469CE459}" type="pres">
      <dgm:prSet presAssocID="{53B77765-54F1-4DDE-AB52-6822F905E79F}" presName="horzSpace2" presStyleCnt="0"/>
      <dgm:spPr/>
    </dgm:pt>
    <dgm:pt modelId="{7A30D295-7A99-4508-8C91-1E98176B976C}" type="pres">
      <dgm:prSet presAssocID="{53B77765-54F1-4DDE-AB52-6822F905E79F}" presName="tx2" presStyleLbl="revTx" presStyleIdx="4" presStyleCnt="8"/>
      <dgm:spPr/>
      <dgm:t>
        <a:bodyPr/>
        <a:lstStyle/>
        <a:p>
          <a:endParaRPr lang="es-ES"/>
        </a:p>
      </dgm:t>
    </dgm:pt>
    <dgm:pt modelId="{96EC7CA9-7231-4ADB-BE2C-835AB8C2B2D3}" type="pres">
      <dgm:prSet presAssocID="{53B77765-54F1-4DDE-AB52-6822F905E79F}" presName="vert2" presStyleCnt="0"/>
      <dgm:spPr/>
    </dgm:pt>
    <dgm:pt modelId="{129F4F92-81BA-49F6-9481-1E4463E584B3}" type="pres">
      <dgm:prSet presAssocID="{53B77765-54F1-4DDE-AB52-6822F905E79F}" presName="thinLine2b" presStyleLbl="callout" presStyleIdx="3" presStyleCnt="7"/>
      <dgm:spPr/>
    </dgm:pt>
    <dgm:pt modelId="{C21DF13E-D4F2-41E3-8756-0096A97F9C05}" type="pres">
      <dgm:prSet presAssocID="{53B77765-54F1-4DDE-AB52-6822F905E79F}" presName="vertSpace2b" presStyleCnt="0"/>
      <dgm:spPr/>
    </dgm:pt>
    <dgm:pt modelId="{778AA8EB-C6B5-41D0-8B1D-6D8D9BBFE7A1}" type="pres">
      <dgm:prSet presAssocID="{507FDEE7-5EF4-46BE-9CA9-5274E6184A03}" presName="horz2" presStyleCnt="0"/>
      <dgm:spPr/>
    </dgm:pt>
    <dgm:pt modelId="{BABD4A02-6523-4C29-9C12-B217C573FE9E}" type="pres">
      <dgm:prSet presAssocID="{507FDEE7-5EF4-46BE-9CA9-5274E6184A03}" presName="horzSpace2" presStyleCnt="0"/>
      <dgm:spPr/>
    </dgm:pt>
    <dgm:pt modelId="{18750C82-005F-4F7E-914D-0C73E44E7285}" type="pres">
      <dgm:prSet presAssocID="{507FDEE7-5EF4-46BE-9CA9-5274E6184A03}" presName="tx2" presStyleLbl="revTx" presStyleIdx="5" presStyleCnt="8"/>
      <dgm:spPr/>
      <dgm:t>
        <a:bodyPr/>
        <a:lstStyle/>
        <a:p>
          <a:endParaRPr lang="es-ES"/>
        </a:p>
      </dgm:t>
    </dgm:pt>
    <dgm:pt modelId="{42FA4A7A-F4A1-440C-B498-81221E90BDB8}" type="pres">
      <dgm:prSet presAssocID="{507FDEE7-5EF4-46BE-9CA9-5274E6184A03}" presName="vert2" presStyleCnt="0"/>
      <dgm:spPr/>
    </dgm:pt>
    <dgm:pt modelId="{52548F34-AD6C-4343-A8EF-59B446596111}" type="pres">
      <dgm:prSet presAssocID="{507FDEE7-5EF4-46BE-9CA9-5274E6184A03}" presName="thinLine2b" presStyleLbl="callout" presStyleIdx="4" presStyleCnt="7"/>
      <dgm:spPr/>
    </dgm:pt>
    <dgm:pt modelId="{DA11303F-0587-4615-9AD2-BBC2957EABA9}" type="pres">
      <dgm:prSet presAssocID="{507FDEE7-5EF4-46BE-9CA9-5274E6184A03}" presName="vertSpace2b" presStyleCnt="0"/>
      <dgm:spPr/>
    </dgm:pt>
    <dgm:pt modelId="{1C4252F9-46B3-4158-AC90-88E9F86DFC0C}" type="pres">
      <dgm:prSet presAssocID="{7CB69610-01C8-494B-8FC4-5B8D9A7EEA10}" presName="horz2" presStyleCnt="0"/>
      <dgm:spPr/>
    </dgm:pt>
    <dgm:pt modelId="{5CB0E771-3E1D-4745-A95C-EDE0A2EC0934}" type="pres">
      <dgm:prSet presAssocID="{7CB69610-01C8-494B-8FC4-5B8D9A7EEA10}" presName="horzSpace2" presStyleCnt="0"/>
      <dgm:spPr/>
    </dgm:pt>
    <dgm:pt modelId="{B79578AB-D857-40C7-9AC9-66930D35021A}" type="pres">
      <dgm:prSet presAssocID="{7CB69610-01C8-494B-8FC4-5B8D9A7EEA10}" presName="tx2" presStyleLbl="revTx" presStyleIdx="6" presStyleCnt="8"/>
      <dgm:spPr/>
      <dgm:t>
        <a:bodyPr/>
        <a:lstStyle/>
        <a:p>
          <a:endParaRPr lang="es-ES"/>
        </a:p>
      </dgm:t>
    </dgm:pt>
    <dgm:pt modelId="{F9DABF52-2AB5-4406-97FC-940ED92E4D73}" type="pres">
      <dgm:prSet presAssocID="{7CB69610-01C8-494B-8FC4-5B8D9A7EEA10}" presName="vert2" presStyleCnt="0"/>
      <dgm:spPr/>
    </dgm:pt>
    <dgm:pt modelId="{29FF3C76-16F5-4868-BBDE-8DAA79E34093}" type="pres">
      <dgm:prSet presAssocID="{7CB69610-01C8-494B-8FC4-5B8D9A7EEA10}" presName="thinLine2b" presStyleLbl="callout" presStyleIdx="5" presStyleCnt="7"/>
      <dgm:spPr/>
    </dgm:pt>
    <dgm:pt modelId="{0CA46B3F-FD61-4FA7-9C60-96FF244EEB21}" type="pres">
      <dgm:prSet presAssocID="{7CB69610-01C8-494B-8FC4-5B8D9A7EEA10}" presName="vertSpace2b" presStyleCnt="0"/>
      <dgm:spPr/>
    </dgm:pt>
    <dgm:pt modelId="{CFE83571-7253-47A6-A88E-E704CC2F1FCB}" type="pres">
      <dgm:prSet presAssocID="{099DD7C2-CFDC-4154-A07D-09BA7AC7EDB9}" presName="horz2" presStyleCnt="0"/>
      <dgm:spPr/>
    </dgm:pt>
    <dgm:pt modelId="{C05C868F-C062-485C-99CE-45C53A9DDCFD}" type="pres">
      <dgm:prSet presAssocID="{099DD7C2-CFDC-4154-A07D-09BA7AC7EDB9}" presName="horzSpace2" presStyleCnt="0"/>
      <dgm:spPr/>
    </dgm:pt>
    <dgm:pt modelId="{05F5BC9E-178A-4964-90CB-DC0A8E57C304}" type="pres">
      <dgm:prSet presAssocID="{099DD7C2-CFDC-4154-A07D-09BA7AC7EDB9}" presName="tx2" presStyleLbl="revTx" presStyleIdx="7" presStyleCnt="8"/>
      <dgm:spPr/>
      <dgm:t>
        <a:bodyPr/>
        <a:lstStyle/>
        <a:p>
          <a:endParaRPr lang="es-ES"/>
        </a:p>
      </dgm:t>
    </dgm:pt>
    <dgm:pt modelId="{D55FADB0-29E6-4FDF-BAD8-586FB97F9F4F}" type="pres">
      <dgm:prSet presAssocID="{099DD7C2-CFDC-4154-A07D-09BA7AC7EDB9}" presName="vert2" presStyleCnt="0"/>
      <dgm:spPr/>
    </dgm:pt>
    <dgm:pt modelId="{62AFC79C-892D-440A-900A-A1F469CF5AC8}" type="pres">
      <dgm:prSet presAssocID="{099DD7C2-CFDC-4154-A07D-09BA7AC7EDB9}" presName="thinLine2b" presStyleLbl="callout" presStyleIdx="6" presStyleCnt="7"/>
      <dgm:spPr/>
    </dgm:pt>
    <dgm:pt modelId="{511BFAD6-D27C-4876-B4EB-F0541536D5EC}" type="pres">
      <dgm:prSet presAssocID="{099DD7C2-CFDC-4154-A07D-09BA7AC7EDB9}" presName="vertSpace2b" presStyleCnt="0"/>
      <dgm:spPr/>
    </dgm:pt>
  </dgm:ptLst>
  <dgm:cxnLst>
    <dgm:cxn modelId="{67264186-F1B8-4AFE-AB99-10B8765AD16B}" type="presOf" srcId="{53B77765-54F1-4DDE-AB52-6822F905E79F}" destId="{7A30D295-7A99-4508-8C91-1E98176B976C}" srcOrd="0" destOrd="0" presId="urn:microsoft.com/office/officeart/2008/layout/LinedList"/>
    <dgm:cxn modelId="{A7309BC0-AE16-430A-A17E-44913925F4A5}" srcId="{EB048B35-09A7-4EC3-A5FC-43E336E3A9D3}" destId="{2332ED91-D103-4AA8-8077-5132856E647E}" srcOrd="0" destOrd="0" parTransId="{EAC1B442-A23E-40C7-BEEE-627918C3F39B}" sibTransId="{64A0AF90-B66E-4EBB-A327-077FCEC0C107}"/>
    <dgm:cxn modelId="{A8F04D49-1B86-4A95-85E1-0C871594823C}" srcId="{39FF4C2A-8A10-4D22-A326-D85F02B64215}" destId="{EB048B35-09A7-4EC3-A5FC-43E336E3A9D3}" srcOrd="0" destOrd="0" parTransId="{70A915DD-82C7-463A-BCC7-8A41120C5321}" sibTransId="{C706A4DC-375B-4A7B-9F84-83D7E09A551B}"/>
    <dgm:cxn modelId="{488583EC-F0CD-4149-A2EE-F90CA5D0EA89}" srcId="{EB048B35-09A7-4EC3-A5FC-43E336E3A9D3}" destId="{507FDEE7-5EF4-46BE-9CA9-5274E6184A03}" srcOrd="4" destOrd="0" parTransId="{F10F6367-797E-4EE1-905D-9EB07652FD9C}" sibTransId="{C6447A7F-6FC3-46CE-8A7A-8B23CAAAED58}"/>
    <dgm:cxn modelId="{75F5D320-1A28-41E7-A520-07BC8F278C0F}" type="presOf" srcId="{EB048B35-09A7-4EC3-A5FC-43E336E3A9D3}" destId="{82DBF9E9-8D8B-4A35-A07C-FED69F6502FE}" srcOrd="0" destOrd="0" presId="urn:microsoft.com/office/officeart/2008/layout/LinedList"/>
    <dgm:cxn modelId="{5FB61BB4-B7B4-4B0F-A94A-504D6520A21E}" srcId="{EB048B35-09A7-4EC3-A5FC-43E336E3A9D3}" destId="{7DC81401-295F-48A9-81D2-91E4C7A883C6}" srcOrd="2" destOrd="0" parTransId="{E009EFBF-3DD7-4585-8721-56C8CC67814D}" sibTransId="{271AC862-FA21-43C4-89E8-5C413A444435}"/>
    <dgm:cxn modelId="{1F60FFA8-1D70-4543-A9FB-EE335F25791A}" srcId="{EB048B35-09A7-4EC3-A5FC-43E336E3A9D3}" destId="{53B77765-54F1-4DDE-AB52-6822F905E79F}" srcOrd="3" destOrd="0" parTransId="{4C1EB951-D4C1-47B3-AA95-6C9E8AD74212}" sibTransId="{9D5DD6C0-E0D5-4535-B948-2686AF1D04A6}"/>
    <dgm:cxn modelId="{3188ACA1-D073-427E-90FA-49F8D20289F1}" type="presOf" srcId="{507FDEE7-5EF4-46BE-9CA9-5274E6184A03}" destId="{18750C82-005F-4F7E-914D-0C73E44E7285}" srcOrd="0" destOrd="0" presId="urn:microsoft.com/office/officeart/2008/layout/LinedList"/>
    <dgm:cxn modelId="{EA48FEE7-E34D-45F5-A7D2-098501B23DE8}" type="presOf" srcId="{099DD7C2-CFDC-4154-A07D-09BA7AC7EDB9}" destId="{05F5BC9E-178A-4964-90CB-DC0A8E57C304}" srcOrd="0" destOrd="0" presId="urn:microsoft.com/office/officeart/2008/layout/LinedList"/>
    <dgm:cxn modelId="{40741CDF-44A0-4EF7-9E62-0CFC55313A1E}" srcId="{EB048B35-09A7-4EC3-A5FC-43E336E3A9D3}" destId="{7F7D853D-802D-4541-9250-1E07FD9FF35D}" srcOrd="1" destOrd="0" parTransId="{D7117C21-2B03-4356-9339-D444842197B9}" sibTransId="{744531EC-799E-46C5-AB93-CAEEA5F2667B}"/>
    <dgm:cxn modelId="{4FE32CB5-7648-40B2-864A-661452C60C9B}" srcId="{EB048B35-09A7-4EC3-A5FC-43E336E3A9D3}" destId="{7CB69610-01C8-494B-8FC4-5B8D9A7EEA10}" srcOrd="5" destOrd="0" parTransId="{D7EB3AF0-3C46-44CA-AC12-61FD617D74F9}" sibTransId="{045C73DE-1D52-40B6-9168-7A2F6116A742}"/>
    <dgm:cxn modelId="{A909B74D-8B86-4BEF-A566-DD4FEFA5CCB0}" srcId="{EB048B35-09A7-4EC3-A5FC-43E336E3A9D3}" destId="{099DD7C2-CFDC-4154-A07D-09BA7AC7EDB9}" srcOrd="6" destOrd="0" parTransId="{5005F8FB-D07D-4266-BC01-FAA68C26F3C4}" sibTransId="{4882278D-3BB0-40D8-A90A-F4D59A9F3B01}"/>
    <dgm:cxn modelId="{F87C0D2E-5DD6-4079-A1F1-31C320D25333}" type="presOf" srcId="{7DC81401-295F-48A9-81D2-91E4C7A883C6}" destId="{2278E3CE-1610-4564-A6BE-202FA4C658A4}" srcOrd="0" destOrd="0" presId="urn:microsoft.com/office/officeart/2008/layout/LinedList"/>
    <dgm:cxn modelId="{D0A86827-15C2-422C-9D38-718D038617F2}" type="presOf" srcId="{7F7D853D-802D-4541-9250-1E07FD9FF35D}" destId="{CD883F34-EDAC-400B-9CE7-E9733DC9ABFC}" srcOrd="0" destOrd="0" presId="urn:microsoft.com/office/officeart/2008/layout/LinedList"/>
    <dgm:cxn modelId="{79D94E17-AD56-480E-9BAD-0BA91C27F302}" type="presOf" srcId="{7CB69610-01C8-494B-8FC4-5B8D9A7EEA10}" destId="{B79578AB-D857-40C7-9AC9-66930D35021A}" srcOrd="0" destOrd="0" presId="urn:microsoft.com/office/officeart/2008/layout/LinedList"/>
    <dgm:cxn modelId="{7C1A0A59-B8FC-4D77-A368-35D585C64EC3}" type="presOf" srcId="{39FF4C2A-8A10-4D22-A326-D85F02B64215}" destId="{BF9AEAF2-DCD1-4A0D-ADB1-60C4D7D988C0}" srcOrd="0" destOrd="0" presId="urn:microsoft.com/office/officeart/2008/layout/LinedList"/>
    <dgm:cxn modelId="{934EB918-8026-46F0-9093-29EC1145BF24}" type="presOf" srcId="{2332ED91-D103-4AA8-8077-5132856E647E}" destId="{DF49BA49-0870-4BD5-8E2B-DE0AD603BA6C}" srcOrd="0" destOrd="0" presId="urn:microsoft.com/office/officeart/2008/layout/LinedList"/>
    <dgm:cxn modelId="{3342A620-146D-4B25-9A9E-146FB22B449D}" type="presParOf" srcId="{BF9AEAF2-DCD1-4A0D-ADB1-60C4D7D988C0}" destId="{1616C96B-3743-471E-8EA4-298A90A2FEE6}" srcOrd="0" destOrd="0" presId="urn:microsoft.com/office/officeart/2008/layout/LinedList"/>
    <dgm:cxn modelId="{31AB3BD5-E7B9-40C5-9DF9-638ADD400FCE}" type="presParOf" srcId="{BF9AEAF2-DCD1-4A0D-ADB1-60C4D7D988C0}" destId="{C2296D0B-0469-4EA8-9367-814CEC16CD66}" srcOrd="1" destOrd="0" presId="urn:microsoft.com/office/officeart/2008/layout/LinedList"/>
    <dgm:cxn modelId="{787AEA91-6623-42C9-872D-F4434EA342E8}" type="presParOf" srcId="{C2296D0B-0469-4EA8-9367-814CEC16CD66}" destId="{82DBF9E9-8D8B-4A35-A07C-FED69F6502FE}" srcOrd="0" destOrd="0" presId="urn:microsoft.com/office/officeart/2008/layout/LinedList"/>
    <dgm:cxn modelId="{8537582B-BCEF-4711-AD59-F7FA41937974}" type="presParOf" srcId="{C2296D0B-0469-4EA8-9367-814CEC16CD66}" destId="{4B0B785D-233C-4BEC-9A8F-950FCEA43672}" srcOrd="1" destOrd="0" presId="urn:microsoft.com/office/officeart/2008/layout/LinedList"/>
    <dgm:cxn modelId="{DE0BD140-06E1-4157-BED5-1DD18693DBED}" type="presParOf" srcId="{4B0B785D-233C-4BEC-9A8F-950FCEA43672}" destId="{BF282A4F-946A-4AC3-98D3-EE81C2719F8F}" srcOrd="0" destOrd="0" presId="urn:microsoft.com/office/officeart/2008/layout/LinedList"/>
    <dgm:cxn modelId="{9B1EFD56-4EDF-4F02-9CC3-AF98E4CAF93A}" type="presParOf" srcId="{4B0B785D-233C-4BEC-9A8F-950FCEA43672}" destId="{8102C616-1DD2-40C5-A632-9B8A64143383}" srcOrd="1" destOrd="0" presId="urn:microsoft.com/office/officeart/2008/layout/LinedList"/>
    <dgm:cxn modelId="{AA976586-E290-4FF6-8ECD-6C7471A33B50}" type="presParOf" srcId="{8102C616-1DD2-40C5-A632-9B8A64143383}" destId="{C1F7FC28-678F-4392-BECB-0BBCE49782DF}" srcOrd="0" destOrd="0" presId="urn:microsoft.com/office/officeart/2008/layout/LinedList"/>
    <dgm:cxn modelId="{038E30BC-FFDA-4A24-A2ED-00D679183C7E}" type="presParOf" srcId="{8102C616-1DD2-40C5-A632-9B8A64143383}" destId="{DF49BA49-0870-4BD5-8E2B-DE0AD603BA6C}" srcOrd="1" destOrd="0" presId="urn:microsoft.com/office/officeart/2008/layout/LinedList"/>
    <dgm:cxn modelId="{FA0BBD77-EA26-453D-8469-815C18615705}" type="presParOf" srcId="{8102C616-1DD2-40C5-A632-9B8A64143383}" destId="{2260F7B4-1821-457C-A7A5-6DC6393C2A99}" srcOrd="2" destOrd="0" presId="urn:microsoft.com/office/officeart/2008/layout/LinedList"/>
    <dgm:cxn modelId="{CB88E939-69F6-4DBA-A74D-E8631B3D0C6C}" type="presParOf" srcId="{4B0B785D-233C-4BEC-9A8F-950FCEA43672}" destId="{66651742-7327-434C-B012-6E2838D83A0A}" srcOrd="2" destOrd="0" presId="urn:microsoft.com/office/officeart/2008/layout/LinedList"/>
    <dgm:cxn modelId="{4E344DE5-DC6D-426B-B142-8CE5A47F1A24}" type="presParOf" srcId="{4B0B785D-233C-4BEC-9A8F-950FCEA43672}" destId="{FBA2C175-C193-49BC-AA73-8662C9DAF58D}" srcOrd="3" destOrd="0" presId="urn:microsoft.com/office/officeart/2008/layout/LinedList"/>
    <dgm:cxn modelId="{65F5FB7B-323B-4939-98AD-9F40E9D8F17B}" type="presParOf" srcId="{4B0B785D-233C-4BEC-9A8F-950FCEA43672}" destId="{0F67CA5A-4DA8-46B2-85FA-93202A39E8B1}" srcOrd="4" destOrd="0" presId="urn:microsoft.com/office/officeart/2008/layout/LinedList"/>
    <dgm:cxn modelId="{8522DCA8-8CD1-49B6-A6D9-EE48392A38DC}" type="presParOf" srcId="{0F67CA5A-4DA8-46B2-85FA-93202A39E8B1}" destId="{2DC5E8AB-372E-4365-92E2-0F032B36C577}" srcOrd="0" destOrd="0" presId="urn:microsoft.com/office/officeart/2008/layout/LinedList"/>
    <dgm:cxn modelId="{3E3AA910-7F46-4C49-94D1-5086BBFBC768}" type="presParOf" srcId="{0F67CA5A-4DA8-46B2-85FA-93202A39E8B1}" destId="{CD883F34-EDAC-400B-9CE7-E9733DC9ABFC}" srcOrd="1" destOrd="0" presId="urn:microsoft.com/office/officeart/2008/layout/LinedList"/>
    <dgm:cxn modelId="{6D5FE91A-62AC-4533-9D55-4127C623E2D5}" type="presParOf" srcId="{0F67CA5A-4DA8-46B2-85FA-93202A39E8B1}" destId="{F75A713A-071D-4DF6-9BD3-C4DBF73FE0D8}" srcOrd="2" destOrd="0" presId="urn:microsoft.com/office/officeart/2008/layout/LinedList"/>
    <dgm:cxn modelId="{0A479142-BDD8-40F5-BE47-700BFABEFDF3}" type="presParOf" srcId="{4B0B785D-233C-4BEC-9A8F-950FCEA43672}" destId="{3126EA17-72CB-47AA-B5CF-21B13E7BE298}" srcOrd="5" destOrd="0" presId="urn:microsoft.com/office/officeart/2008/layout/LinedList"/>
    <dgm:cxn modelId="{3BB33806-B0D7-4E20-9534-95BCF629B584}" type="presParOf" srcId="{4B0B785D-233C-4BEC-9A8F-950FCEA43672}" destId="{938AFD10-3463-4057-AF72-582BE3EC7E90}" srcOrd="6" destOrd="0" presId="urn:microsoft.com/office/officeart/2008/layout/LinedList"/>
    <dgm:cxn modelId="{5C2E88B0-9A88-4244-9310-6A8CF9B7084C}" type="presParOf" srcId="{4B0B785D-233C-4BEC-9A8F-950FCEA43672}" destId="{2B57AFEF-229E-42A4-9E84-49EB45DE07D2}" srcOrd="7" destOrd="0" presId="urn:microsoft.com/office/officeart/2008/layout/LinedList"/>
    <dgm:cxn modelId="{CCE56358-7AFD-4993-B65D-1614D3D6D544}" type="presParOf" srcId="{2B57AFEF-229E-42A4-9E84-49EB45DE07D2}" destId="{FC244A34-A7A4-45A8-8458-785DB0296204}" srcOrd="0" destOrd="0" presId="urn:microsoft.com/office/officeart/2008/layout/LinedList"/>
    <dgm:cxn modelId="{BB4A88D9-1988-4AEA-92A2-63B812078F30}" type="presParOf" srcId="{2B57AFEF-229E-42A4-9E84-49EB45DE07D2}" destId="{2278E3CE-1610-4564-A6BE-202FA4C658A4}" srcOrd="1" destOrd="0" presId="urn:microsoft.com/office/officeart/2008/layout/LinedList"/>
    <dgm:cxn modelId="{449132B4-D39B-413E-8C4E-FB73D2CF9DCF}" type="presParOf" srcId="{2B57AFEF-229E-42A4-9E84-49EB45DE07D2}" destId="{BDBF764D-AE1E-4921-9F44-68D34CD96CC4}" srcOrd="2" destOrd="0" presId="urn:microsoft.com/office/officeart/2008/layout/LinedList"/>
    <dgm:cxn modelId="{837001CC-D11B-490E-AD4A-77B49E9A6E94}" type="presParOf" srcId="{4B0B785D-233C-4BEC-9A8F-950FCEA43672}" destId="{E8A08BE4-8129-4CF7-AECD-748B4685930F}" srcOrd="8" destOrd="0" presId="urn:microsoft.com/office/officeart/2008/layout/LinedList"/>
    <dgm:cxn modelId="{04EF9808-EAA7-4514-B4E8-0071736EA2E6}" type="presParOf" srcId="{4B0B785D-233C-4BEC-9A8F-950FCEA43672}" destId="{ACD83CF3-E50D-4868-807E-EA61540E1927}" srcOrd="9" destOrd="0" presId="urn:microsoft.com/office/officeart/2008/layout/LinedList"/>
    <dgm:cxn modelId="{D88221B8-0264-43C9-ADD6-4FA459AD49E5}" type="presParOf" srcId="{4B0B785D-233C-4BEC-9A8F-950FCEA43672}" destId="{D3721206-A59E-4B9A-9AFC-290B75DC6104}" srcOrd="10" destOrd="0" presId="urn:microsoft.com/office/officeart/2008/layout/LinedList"/>
    <dgm:cxn modelId="{22150182-C465-4B01-A6E4-F40CE7451B90}" type="presParOf" srcId="{D3721206-A59E-4B9A-9AFC-290B75DC6104}" destId="{52366E9B-A81F-4CAF-A322-1C9C469CE459}" srcOrd="0" destOrd="0" presId="urn:microsoft.com/office/officeart/2008/layout/LinedList"/>
    <dgm:cxn modelId="{67774129-91E0-4076-8216-2F83BB185C64}" type="presParOf" srcId="{D3721206-A59E-4B9A-9AFC-290B75DC6104}" destId="{7A30D295-7A99-4508-8C91-1E98176B976C}" srcOrd="1" destOrd="0" presId="urn:microsoft.com/office/officeart/2008/layout/LinedList"/>
    <dgm:cxn modelId="{7DF8878B-CF9E-42C9-9D03-623C194D47B0}" type="presParOf" srcId="{D3721206-A59E-4B9A-9AFC-290B75DC6104}" destId="{96EC7CA9-7231-4ADB-BE2C-835AB8C2B2D3}" srcOrd="2" destOrd="0" presId="urn:microsoft.com/office/officeart/2008/layout/LinedList"/>
    <dgm:cxn modelId="{18442F85-8502-476E-B251-66400FCCE10F}" type="presParOf" srcId="{4B0B785D-233C-4BEC-9A8F-950FCEA43672}" destId="{129F4F92-81BA-49F6-9481-1E4463E584B3}" srcOrd="11" destOrd="0" presId="urn:microsoft.com/office/officeart/2008/layout/LinedList"/>
    <dgm:cxn modelId="{A29FD988-0365-4AE3-957F-D5F7A1832B94}" type="presParOf" srcId="{4B0B785D-233C-4BEC-9A8F-950FCEA43672}" destId="{C21DF13E-D4F2-41E3-8756-0096A97F9C05}" srcOrd="12" destOrd="0" presId="urn:microsoft.com/office/officeart/2008/layout/LinedList"/>
    <dgm:cxn modelId="{893058C8-C472-4CD5-A885-D8093354FE2C}" type="presParOf" srcId="{4B0B785D-233C-4BEC-9A8F-950FCEA43672}" destId="{778AA8EB-C6B5-41D0-8B1D-6D8D9BBFE7A1}" srcOrd="13" destOrd="0" presId="urn:microsoft.com/office/officeart/2008/layout/LinedList"/>
    <dgm:cxn modelId="{4DE05AD6-681C-475E-B97D-DFE4E94CE118}" type="presParOf" srcId="{778AA8EB-C6B5-41D0-8B1D-6D8D9BBFE7A1}" destId="{BABD4A02-6523-4C29-9C12-B217C573FE9E}" srcOrd="0" destOrd="0" presId="urn:microsoft.com/office/officeart/2008/layout/LinedList"/>
    <dgm:cxn modelId="{5CA40C06-83DB-4AD2-AD6B-80827CE1DEAD}" type="presParOf" srcId="{778AA8EB-C6B5-41D0-8B1D-6D8D9BBFE7A1}" destId="{18750C82-005F-4F7E-914D-0C73E44E7285}" srcOrd="1" destOrd="0" presId="urn:microsoft.com/office/officeart/2008/layout/LinedList"/>
    <dgm:cxn modelId="{680E810D-C983-4CF5-875F-7E2188767C53}" type="presParOf" srcId="{778AA8EB-C6B5-41D0-8B1D-6D8D9BBFE7A1}" destId="{42FA4A7A-F4A1-440C-B498-81221E90BDB8}" srcOrd="2" destOrd="0" presId="urn:microsoft.com/office/officeart/2008/layout/LinedList"/>
    <dgm:cxn modelId="{904C9F5B-9682-4F3F-B37E-518470076F89}" type="presParOf" srcId="{4B0B785D-233C-4BEC-9A8F-950FCEA43672}" destId="{52548F34-AD6C-4343-A8EF-59B446596111}" srcOrd="14" destOrd="0" presId="urn:microsoft.com/office/officeart/2008/layout/LinedList"/>
    <dgm:cxn modelId="{10D11313-7C83-465A-AE28-56A14B7E5C40}" type="presParOf" srcId="{4B0B785D-233C-4BEC-9A8F-950FCEA43672}" destId="{DA11303F-0587-4615-9AD2-BBC2957EABA9}" srcOrd="15" destOrd="0" presId="urn:microsoft.com/office/officeart/2008/layout/LinedList"/>
    <dgm:cxn modelId="{811ABA98-677D-43A3-AB97-AFB429BE65C3}" type="presParOf" srcId="{4B0B785D-233C-4BEC-9A8F-950FCEA43672}" destId="{1C4252F9-46B3-4158-AC90-88E9F86DFC0C}" srcOrd="16" destOrd="0" presId="urn:microsoft.com/office/officeart/2008/layout/LinedList"/>
    <dgm:cxn modelId="{204700EC-DF1B-4E75-B877-05AA640EDBDD}" type="presParOf" srcId="{1C4252F9-46B3-4158-AC90-88E9F86DFC0C}" destId="{5CB0E771-3E1D-4745-A95C-EDE0A2EC0934}" srcOrd="0" destOrd="0" presId="urn:microsoft.com/office/officeart/2008/layout/LinedList"/>
    <dgm:cxn modelId="{72CE0D6A-22EF-49A2-8185-33BECC134F60}" type="presParOf" srcId="{1C4252F9-46B3-4158-AC90-88E9F86DFC0C}" destId="{B79578AB-D857-40C7-9AC9-66930D35021A}" srcOrd="1" destOrd="0" presId="urn:microsoft.com/office/officeart/2008/layout/LinedList"/>
    <dgm:cxn modelId="{58630D13-16CC-4873-8E6E-8A05705A9228}" type="presParOf" srcId="{1C4252F9-46B3-4158-AC90-88E9F86DFC0C}" destId="{F9DABF52-2AB5-4406-97FC-940ED92E4D73}" srcOrd="2" destOrd="0" presId="urn:microsoft.com/office/officeart/2008/layout/LinedList"/>
    <dgm:cxn modelId="{4468C335-4133-4585-97D1-B32CF6C0E133}" type="presParOf" srcId="{4B0B785D-233C-4BEC-9A8F-950FCEA43672}" destId="{29FF3C76-16F5-4868-BBDE-8DAA79E34093}" srcOrd="17" destOrd="0" presId="urn:microsoft.com/office/officeart/2008/layout/LinedList"/>
    <dgm:cxn modelId="{30F2DCBC-7536-4BC4-B62C-D9F9DF114F79}" type="presParOf" srcId="{4B0B785D-233C-4BEC-9A8F-950FCEA43672}" destId="{0CA46B3F-FD61-4FA7-9C60-96FF244EEB21}" srcOrd="18" destOrd="0" presId="urn:microsoft.com/office/officeart/2008/layout/LinedList"/>
    <dgm:cxn modelId="{5615ACD0-B834-4878-B326-6E3FACD92968}" type="presParOf" srcId="{4B0B785D-233C-4BEC-9A8F-950FCEA43672}" destId="{CFE83571-7253-47A6-A88E-E704CC2F1FCB}" srcOrd="19" destOrd="0" presId="urn:microsoft.com/office/officeart/2008/layout/LinedList"/>
    <dgm:cxn modelId="{977078B2-779E-49FF-8C66-4D42795A49BF}" type="presParOf" srcId="{CFE83571-7253-47A6-A88E-E704CC2F1FCB}" destId="{C05C868F-C062-485C-99CE-45C53A9DDCFD}" srcOrd="0" destOrd="0" presId="urn:microsoft.com/office/officeart/2008/layout/LinedList"/>
    <dgm:cxn modelId="{2A847094-93EA-425B-B108-43AF017EFB41}" type="presParOf" srcId="{CFE83571-7253-47A6-A88E-E704CC2F1FCB}" destId="{05F5BC9E-178A-4964-90CB-DC0A8E57C304}" srcOrd="1" destOrd="0" presId="urn:microsoft.com/office/officeart/2008/layout/LinedList"/>
    <dgm:cxn modelId="{3DE6F47C-F44E-4214-87F1-81C89E0B61FF}" type="presParOf" srcId="{CFE83571-7253-47A6-A88E-E704CC2F1FCB}" destId="{D55FADB0-29E6-4FDF-BAD8-586FB97F9F4F}" srcOrd="2" destOrd="0" presId="urn:microsoft.com/office/officeart/2008/layout/LinedList"/>
    <dgm:cxn modelId="{85A9A2A4-2B43-46C2-83DD-05C06662BC8A}" type="presParOf" srcId="{4B0B785D-233C-4BEC-9A8F-950FCEA43672}" destId="{62AFC79C-892D-440A-900A-A1F469CF5AC8}" srcOrd="20" destOrd="0" presId="urn:microsoft.com/office/officeart/2008/layout/LinedList"/>
    <dgm:cxn modelId="{8C7A2E9E-EB6B-4241-BF44-154E4911CB73}" type="presParOf" srcId="{4B0B785D-233C-4BEC-9A8F-950FCEA43672}" destId="{511BFAD6-D27C-4876-B4EB-F0541536D5EC}" srcOrd="2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FF4C2A-8A10-4D22-A326-D85F02B64215}" type="doc">
      <dgm:prSet loTypeId="urn:microsoft.com/office/officeart/2008/layout/LinedList" loCatId="list" qsTypeId="urn:microsoft.com/office/officeart/2005/8/quickstyle/simple5" qsCatId="simple" csTypeId="urn:microsoft.com/office/officeart/2005/8/colors/accent1_3" csCatId="accent1" phldr="1"/>
      <dgm:spPr/>
      <dgm:t>
        <a:bodyPr/>
        <a:lstStyle/>
        <a:p>
          <a:endParaRPr lang="es-EC"/>
        </a:p>
      </dgm:t>
    </dgm:pt>
    <dgm:pt modelId="{EB048B35-09A7-4EC3-A5FC-43E336E3A9D3}">
      <dgm:prSet phldrT="[Texto]" custT="1"/>
      <dgm:spPr/>
      <dgm:t>
        <a:bodyPr/>
        <a:lstStyle/>
        <a:p>
          <a:r>
            <a:rPr lang="es-EC" sz="1200" b="1" dirty="0">
              <a:solidFill>
                <a:schemeClr val="accent3">
                  <a:lumMod val="75000"/>
                </a:schemeClr>
              </a:solidFill>
              <a:latin typeface="Times New Roman" panose="02020603050405020304" pitchFamily="18" charset="0"/>
              <a:ea typeface="Calibri" panose="020F0502020204030204" pitchFamily="34" charset="0"/>
            </a:rPr>
            <a:t>BOLSA DE VALORES DE QUITO</a:t>
          </a:r>
          <a:endParaRPr lang="es-EC" sz="1200" dirty="0">
            <a:solidFill>
              <a:schemeClr val="accent3">
                <a:lumMod val="75000"/>
              </a:schemeClr>
            </a:solidFill>
          </a:endParaRPr>
        </a:p>
      </dgm:t>
    </dgm:pt>
    <dgm:pt modelId="{70A915DD-82C7-463A-BCC7-8A41120C5321}" type="parTrans" cxnId="{A8F04D49-1B86-4A95-85E1-0C871594823C}">
      <dgm:prSet/>
      <dgm:spPr/>
      <dgm:t>
        <a:bodyPr/>
        <a:lstStyle/>
        <a:p>
          <a:endParaRPr lang="es-EC" sz="1400"/>
        </a:p>
      </dgm:t>
    </dgm:pt>
    <dgm:pt modelId="{C706A4DC-375B-4A7B-9F84-83D7E09A551B}" type="sibTrans" cxnId="{A8F04D49-1B86-4A95-85E1-0C871594823C}">
      <dgm:prSet/>
      <dgm:spPr/>
      <dgm:t>
        <a:bodyPr/>
        <a:lstStyle/>
        <a:p>
          <a:endParaRPr lang="es-EC" sz="1400"/>
        </a:p>
      </dgm:t>
    </dgm:pt>
    <dgm:pt modelId="{2332ED91-D103-4AA8-8077-5132856E647E}">
      <dgm:prSet phldrT="[Texto]" custT="1"/>
      <dgm:spPr/>
      <dgm:t>
        <a:bodyPr/>
        <a:lstStyle/>
        <a:p>
          <a:r>
            <a:rPr lang="es-EC" sz="1400" dirty="0"/>
            <a:t>Mercado de valores poco desarrollado, pero con gran potencial</a:t>
          </a:r>
        </a:p>
      </dgm:t>
    </dgm:pt>
    <dgm:pt modelId="{EAC1B442-A23E-40C7-BEEE-627918C3F39B}" type="parTrans" cxnId="{A7309BC0-AE16-430A-A17E-44913925F4A5}">
      <dgm:prSet/>
      <dgm:spPr/>
      <dgm:t>
        <a:bodyPr/>
        <a:lstStyle/>
        <a:p>
          <a:endParaRPr lang="es-EC" sz="1400"/>
        </a:p>
      </dgm:t>
    </dgm:pt>
    <dgm:pt modelId="{64A0AF90-B66E-4EBB-A327-077FCEC0C107}" type="sibTrans" cxnId="{A7309BC0-AE16-430A-A17E-44913925F4A5}">
      <dgm:prSet/>
      <dgm:spPr/>
      <dgm:t>
        <a:bodyPr/>
        <a:lstStyle/>
        <a:p>
          <a:endParaRPr lang="es-EC" sz="1400"/>
        </a:p>
      </dgm:t>
    </dgm:pt>
    <dgm:pt modelId="{7F7D853D-802D-4541-9250-1E07FD9FF35D}">
      <dgm:prSet phldrT="[Texto]" custT="1"/>
      <dgm:spPr/>
      <dgm:t>
        <a:bodyPr/>
        <a:lstStyle/>
        <a:p>
          <a:r>
            <a:rPr lang="es-EC" sz="1400" dirty="0"/>
            <a:t>Conocimiento perfeccionado sobre las condiciones para la emisión de bonos verdes.  </a:t>
          </a:r>
        </a:p>
      </dgm:t>
    </dgm:pt>
    <dgm:pt modelId="{D7117C21-2B03-4356-9339-D444842197B9}" type="parTrans" cxnId="{40741CDF-44A0-4EF7-9E62-0CFC55313A1E}">
      <dgm:prSet/>
      <dgm:spPr/>
      <dgm:t>
        <a:bodyPr/>
        <a:lstStyle/>
        <a:p>
          <a:endParaRPr lang="es-EC" sz="1400"/>
        </a:p>
      </dgm:t>
    </dgm:pt>
    <dgm:pt modelId="{744531EC-799E-46C5-AB93-CAEEA5F2667B}" type="sibTrans" cxnId="{40741CDF-44A0-4EF7-9E62-0CFC55313A1E}">
      <dgm:prSet/>
      <dgm:spPr/>
      <dgm:t>
        <a:bodyPr/>
        <a:lstStyle/>
        <a:p>
          <a:endParaRPr lang="es-EC" sz="1400"/>
        </a:p>
      </dgm:t>
    </dgm:pt>
    <dgm:pt modelId="{7DC81401-295F-48A9-81D2-91E4C7A883C6}">
      <dgm:prSet phldrT="[Texto]" custT="1"/>
      <dgm:spPr/>
      <dgm:t>
        <a:bodyPr/>
        <a:lstStyle/>
        <a:p>
          <a:r>
            <a:rPr lang="es-EC" sz="1400" dirty="0"/>
            <a:t>-Mayor participación del BIESS y CFN</a:t>
          </a:r>
        </a:p>
        <a:p>
          <a:r>
            <a:rPr lang="es-EC" sz="1400" dirty="0"/>
            <a:t>-Menos trabas legales a paraísos fiscales</a:t>
          </a:r>
        </a:p>
      </dgm:t>
    </dgm:pt>
    <dgm:pt modelId="{E009EFBF-3DD7-4585-8721-56C8CC67814D}" type="parTrans" cxnId="{5FB61BB4-B7B4-4B0F-A94A-504D6520A21E}">
      <dgm:prSet/>
      <dgm:spPr/>
      <dgm:t>
        <a:bodyPr/>
        <a:lstStyle/>
        <a:p>
          <a:endParaRPr lang="es-EC" sz="1400"/>
        </a:p>
      </dgm:t>
    </dgm:pt>
    <dgm:pt modelId="{271AC862-FA21-43C4-89E8-5C413A444435}" type="sibTrans" cxnId="{5FB61BB4-B7B4-4B0F-A94A-504D6520A21E}">
      <dgm:prSet/>
      <dgm:spPr/>
      <dgm:t>
        <a:bodyPr/>
        <a:lstStyle/>
        <a:p>
          <a:endParaRPr lang="es-EC" sz="1400"/>
        </a:p>
      </dgm:t>
    </dgm:pt>
    <dgm:pt modelId="{53B77765-54F1-4DDE-AB52-6822F905E79F}">
      <dgm:prSet phldrT="[Texto]" custT="1"/>
      <dgm:spPr/>
      <dgm:t>
        <a:bodyPr/>
        <a:lstStyle/>
        <a:p>
          <a:r>
            <a:rPr lang="es-EC" sz="1400" dirty="0"/>
            <a:t>-Varias empresas que desarrollan proyectos verdes</a:t>
          </a:r>
        </a:p>
        <a:p>
          <a:r>
            <a:rPr lang="es-EC" sz="1400" dirty="0"/>
            <a:t>-Financiamiento tradicional</a:t>
          </a:r>
        </a:p>
      </dgm:t>
    </dgm:pt>
    <dgm:pt modelId="{4C1EB951-D4C1-47B3-AA95-6C9E8AD74212}" type="parTrans" cxnId="{1F60FFA8-1D70-4543-A9FB-EE335F25791A}">
      <dgm:prSet/>
      <dgm:spPr/>
      <dgm:t>
        <a:bodyPr/>
        <a:lstStyle/>
        <a:p>
          <a:endParaRPr lang="es-EC" sz="1400"/>
        </a:p>
      </dgm:t>
    </dgm:pt>
    <dgm:pt modelId="{9D5DD6C0-E0D5-4535-B948-2686AF1D04A6}" type="sibTrans" cxnId="{1F60FFA8-1D70-4543-A9FB-EE335F25791A}">
      <dgm:prSet/>
      <dgm:spPr/>
      <dgm:t>
        <a:bodyPr/>
        <a:lstStyle/>
        <a:p>
          <a:endParaRPr lang="es-EC" sz="1400"/>
        </a:p>
      </dgm:t>
    </dgm:pt>
    <dgm:pt modelId="{507FDEE7-5EF4-46BE-9CA9-5274E6184A03}">
      <dgm:prSet phldrT="[Texto]" custT="1"/>
      <dgm:spPr/>
      <dgm:t>
        <a:bodyPr/>
        <a:lstStyle/>
        <a:p>
          <a:r>
            <a:rPr lang="es-EC" sz="1400" dirty="0"/>
            <a:t>-Falta</a:t>
          </a:r>
          <a:r>
            <a:rPr lang="es-EC" sz="1400" baseline="0" dirty="0"/>
            <a:t> de demanda local</a:t>
          </a:r>
        </a:p>
        <a:p>
          <a:r>
            <a:rPr lang="es-EC" sz="1400" baseline="0" dirty="0"/>
            <a:t>- Trabas legales y monto mínimo de emisión </a:t>
          </a:r>
        </a:p>
      </dgm:t>
    </dgm:pt>
    <dgm:pt modelId="{F10F6367-797E-4EE1-905D-9EB07652FD9C}" type="parTrans" cxnId="{488583EC-F0CD-4149-A2EE-F90CA5D0EA89}">
      <dgm:prSet/>
      <dgm:spPr/>
      <dgm:t>
        <a:bodyPr/>
        <a:lstStyle/>
        <a:p>
          <a:endParaRPr lang="es-EC" sz="1400"/>
        </a:p>
      </dgm:t>
    </dgm:pt>
    <dgm:pt modelId="{C6447A7F-6FC3-46CE-8A7A-8B23CAAAED58}" type="sibTrans" cxnId="{488583EC-F0CD-4149-A2EE-F90CA5D0EA89}">
      <dgm:prSet/>
      <dgm:spPr/>
      <dgm:t>
        <a:bodyPr/>
        <a:lstStyle/>
        <a:p>
          <a:endParaRPr lang="es-EC" sz="1400"/>
        </a:p>
      </dgm:t>
    </dgm:pt>
    <dgm:pt modelId="{7CB69610-01C8-494B-8FC4-5B8D9A7EEA10}">
      <dgm:prSet phldrT="[Texto]" custT="1"/>
      <dgm:spPr/>
      <dgm:t>
        <a:bodyPr/>
        <a:lstStyle/>
        <a:p>
          <a:r>
            <a:rPr lang="es-EC" sz="1400" dirty="0"/>
            <a:t>Varios beneficios para las empresas y para la economía del Ecuador   </a:t>
          </a:r>
        </a:p>
      </dgm:t>
    </dgm:pt>
    <dgm:pt modelId="{D7EB3AF0-3C46-44CA-AC12-61FD617D74F9}" type="parTrans" cxnId="{4FE32CB5-7648-40B2-864A-661452C60C9B}">
      <dgm:prSet/>
      <dgm:spPr/>
      <dgm:t>
        <a:bodyPr/>
        <a:lstStyle/>
        <a:p>
          <a:endParaRPr lang="es-EC" sz="1400"/>
        </a:p>
      </dgm:t>
    </dgm:pt>
    <dgm:pt modelId="{045C73DE-1D52-40B6-9168-7A2F6116A742}" type="sibTrans" cxnId="{4FE32CB5-7648-40B2-864A-661452C60C9B}">
      <dgm:prSet/>
      <dgm:spPr/>
      <dgm:t>
        <a:bodyPr/>
        <a:lstStyle/>
        <a:p>
          <a:endParaRPr lang="es-EC" sz="1400"/>
        </a:p>
      </dgm:t>
    </dgm:pt>
    <dgm:pt modelId="{099DD7C2-CFDC-4154-A07D-09BA7AC7EDB9}">
      <dgm:prSet phldrT="[Texto]" custT="1"/>
      <dgm:spPr/>
      <dgm:t>
        <a:bodyPr/>
        <a:lstStyle/>
        <a:p>
          <a:r>
            <a:rPr lang="es-EC" sz="1400" dirty="0"/>
            <a:t>Varios esfuerzos para potenciar e mercado de bonos verdes </a:t>
          </a:r>
        </a:p>
      </dgm:t>
    </dgm:pt>
    <dgm:pt modelId="{5005F8FB-D07D-4266-BC01-FAA68C26F3C4}" type="parTrans" cxnId="{A909B74D-8B86-4BEF-A566-DD4FEFA5CCB0}">
      <dgm:prSet/>
      <dgm:spPr/>
      <dgm:t>
        <a:bodyPr/>
        <a:lstStyle/>
        <a:p>
          <a:endParaRPr lang="es-EC" sz="1400"/>
        </a:p>
      </dgm:t>
    </dgm:pt>
    <dgm:pt modelId="{4882278D-3BB0-40D8-A90A-F4D59A9F3B01}" type="sibTrans" cxnId="{A909B74D-8B86-4BEF-A566-DD4FEFA5CCB0}">
      <dgm:prSet/>
      <dgm:spPr/>
      <dgm:t>
        <a:bodyPr/>
        <a:lstStyle/>
        <a:p>
          <a:endParaRPr lang="es-EC" sz="1400"/>
        </a:p>
      </dgm:t>
    </dgm:pt>
    <dgm:pt modelId="{BF9AEAF2-DCD1-4A0D-ADB1-60C4D7D988C0}" type="pres">
      <dgm:prSet presAssocID="{39FF4C2A-8A10-4D22-A326-D85F02B64215}" presName="vert0" presStyleCnt="0">
        <dgm:presLayoutVars>
          <dgm:dir/>
          <dgm:animOne val="branch"/>
          <dgm:animLvl val="lvl"/>
        </dgm:presLayoutVars>
      </dgm:prSet>
      <dgm:spPr/>
      <dgm:t>
        <a:bodyPr/>
        <a:lstStyle/>
        <a:p>
          <a:endParaRPr lang="es-ES"/>
        </a:p>
      </dgm:t>
    </dgm:pt>
    <dgm:pt modelId="{1616C96B-3743-471E-8EA4-298A90A2FEE6}" type="pres">
      <dgm:prSet presAssocID="{EB048B35-09A7-4EC3-A5FC-43E336E3A9D3}" presName="thickLine" presStyleLbl="alignNode1" presStyleIdx="0" presStyleCnt="1" custLinFactNeighborY="298"/>
      <dgm:spPr/>
    </dgm:pt>
    <dgm:pt modelId="{C2296D0B-0469-4EA8-9367-814CEC16CD66}" type="pres">
      <dgm:prSet presAssocID="{EB048B35-09A7-4EC3-A5FC-43E336E3A9D3}" presName="horz1" presStyleCnt="0"/>
      <dgm:spPr/>
    </dgm:pt>
    <dgm:pt modelId="{82DBF9E9-8D8B-4A35-A07C-FED69F6502FE}" type="pres">
      <dgm:prSet presAssocID="{EB048B35-09A7-4EC3-A5FC-43E336E3A9D3}" presName="tx1" presStyleLbl="revTx" presStyleIdx="0" presStyleCnt="8"/>
      <dgm:spPr/>
      <dgm:t>
        <a:bodyPr/>
        <a:lstStyle/>
        <a:p>
          <a:endParaRPr lang="es-ES"/>
        </a:p>
      </dgm:t>
    </dgm:pt>
    <dgm:pt modelId="{4B0B785D-233C-4BEC-9A8F-950FCEA43672}" type="pres">
      <dgm:prSet presAssocID="{EB048B35-09A7-4EC3-A5FC-43E336E3A9D3}" presName="vert1" presStyleCnt="0"/>
      <dgm:spPr/>
    </dgm:pt>
    <dgm:pt modelId="{BF282A4F-946A-4AC3-98D3-EE81C2719F8F}" type="pres">
      <dgm:prSet presAssocID="{2332ED91-D103-4AA8-8077-5132856E647E}" presName="vertSpace2a" presStyleCnt="0"/>
      <dgm:spPr/>
    </dgm:pt>
    <dgm:pt modelId="{8102C616-1DD2-40C5-A632-9B8A64143383}" type="pres">
      <dgm:prSet presAssocID="{2332ED91-D103-4AA8-8077-5132856E647E}" presName="horz2" presStyleCnt="0"/>
      <dgm:spPr/>
    </dgm:pt>
    <dgm:pt modelId="{C1F7FC28-678F-4392-BECB-0BBCE49782DF}" type="pres">
      <dgm:prSet presAssocID="{2332ED91-D103-4AA8-8077-5132856E647E}" presName="horzSpace2" presStyleCnt="0"/>
      <dgm:spPr/>
    </dgm:pt>
    <dgm:pt modelId="{DF49BA49-0870-4BD5-8E2B-DE0AD603BA6C}" type="pres">
      <dgm:prSet presAssocID="{2332ED91-D103-4AA8-8077-5132856E647E}" presName="tx2" presStyleLbl="revTx" presStyleIdx="1" presStyleCnt="8"/>
      <dgm:spPr/>
      <dgm:t>
        <a:bodyPr/>
        <a:lstStyle/>
        <a:p>
          <a:endParaRPr lang="es-ES"/>
        </a:p>
      </dgm:t>
    </dgm:pt>
    <dgm:pt modelId="{2260F7B4-1821-457C-A7A5-6DC6393C2A99}" type="pres">
      <dgm:prSet presAssocID="{2332ED91-D103-4AA8-8077-5132856E647E}" presName="vert2" presStyleCnt="0"/>
      <dgm:spPr/>
    </dgm:pt>
    <dgm:pt modelId="{66651742-7327-434C-B012-6E2838D83A0A}" type="pres">
      <dgm:prSet presAssocID="{2332ED91-D103-4AA8-8077-5132856E647E}" presName="thinLine2b" presStyleLbl="callout" presStyleIdx="0" presStyleCnt="7"/>
      <dgm:spPr/>
    </dgm:pt>
    <dgm:pt modelId="{FBA2C175-C193-49BC-AA73-8662C9DAF58D}" type="pres">
      <dgm:prSet presAssocID="{2332ED91-D103-4AA8-8077-5132856E647E}" presName="vertSpace2b" presStyleCnt="0"/>
      <dgm:spPr/>
    </dgm:pt>
    <dgm:pt modelId="{0F67CA5A-4DA8-46B2-85FA-93202A39E8B1}" type="pres">
      <dgm:prSet presAssocID="{7F7D853D-802D-4541-9250-1E07FD9FF35D}" presName="horz2" presStyleCnt="0"/>
      <dgm:spPr/>
    </dgm:pt>
    <dgm:pt modelId="{2DC5E8AB-372E-4365-92E2-0F032B36C577}" type="pres">
      <dgm:prSet presAssocID="{7F7D853D-802D-4541-9250-1E07FD9FF35D}" presName="horzSpace2" presStyleCnt="0"/>
      <dgm:spPr/>
    </dgm:pt>
    <dgm:pt modelId="{CD883F34-EDAC-400B-9CE7-E9733DC9ABFC}" type="pres">
      <dgm:prSet presAssocID="{7F7D853D-802D-4541-9250-1E07FD9FF35D}" presName="tx2" presStyleLbl="revTx" presStyleIdx="2" presStyleCnt="8"/>
      <dgm:spPr/>
      <dgm:t>
        <a:bodyPr/>
        <a:lstStyle/>
        <a:p>
          <a:endParaRPr lang="es-ES"/>
        </a:p>
      </dgm:t>
    </dgm:pt>
    <dgm:pt modelId="{F75A713A-071D-4DF6-9BD3-C4DBF73FE0D8}" type="pres">
      <dgm:prSet presAssocID="{7F7D853D-802D-4541-9250-1E07FD9FF35D}" presName="vert2" presStyleCnt="0"/>
      <dgm:spPr/>
    </dgm:pt>
    <dgm:pt modelId="{3126EA17-72CB-47AA-B5CF-21B13E7BE298}" type="pres">
      <dgm:prSet presAssocID="{7F7D853D-802D-4541-9250-1E07FD9FF35D}" presName="thinLine2b" presStyleLbl="callout" presStyleIdx="1" presStyleCnt="7"/>
      <dgm:spPr/>
    </dgm:pt>
    <dgm:pt modelId="{938AFD10-3463-4057-AF72-582BE3EC7E90}" type="pres">
      <dgm:prSet presAssocID="{7F7D853D-802D-4541-9250-1E07FD9FF35D}" presName="vertSpace2b" presStyleCnt="0"/>
      <dgm:spPr/>
    </dgm:pt>
    <dgm:pt modelId="{2B57AFEF-229E-42A4-9E84-49EB45DE07D2}" type="pres">
      <dgm:prSet presAssocID="{7DC81401-295F-48A9-81D2-91E4C7A883C6}" presName="horz2" presStyleCnt="0"/>
      <dgm:spPr/>
    </dgm:pt>
    <dgm:pt modelId="{FC244A34-A7A4-45A8-8458-785DB0296204}" type="pres">
      <dgm:prSet presAssocID="{7DC81401-295F-48A9-81D2-91E4C7A883C6}" presName="horzSpace2" presStyleCnt="0"/>
      <dgm:spPr/>
    </dgm:pt>
    <dgm:pt modelId="{2278E3CE-1610-4564-A6BE-202FA4C658A4}" type="pres">
      <dgm:prSet presAssocID="{7DC81401-295F-48A9-81D2-91E4C7A883C6}" presName="tx2" presStyleLbl="revTx" presStyleIdx="3" presStyleCnt="8"/>
      <dgm:spPr/>
      <dgm:t>
        <a:bodyPr/>
        <a:lstStyle/>
        <a:p>
          <a:endParaRPr lang="es-ES"/>
        </a:p>
      </dgm:t>
    </dgm:pt>
    <dgm:pt modelId="{BDBF764D-AE1E-4921-9F44-68D34CD96CC4}" type="pres">
      <dgm:prSet presAssocID="{7DC81401-295F-48A9-81D2-91E4C7A883C6}" presName="vert2" presStyleCnt="0"/>
      <dgm:spPr/>
    </dgm:pt>
    <dgm:pt modelId="{E8A08BE4-8129-4CF7-AECD-748B4685930F}" type="pres">
      <dgm:prSet presAssocID="{7DC81401-295F-48A9-81D2-91E4C7A883C6}" presName="thinLine2b" presStyleLbl="callout" presStyleIdx="2" presStyleCnt="7"/>
      <dgm:spPr/>
    </dgm:pt>
    <dgm:pt modelId="{ACD83CF3-E50D-4868-807E-EA61540E1927}" type="pres">
      <dgm:prSet presAssocID="{7DC81401-295F-48A9-81D2-91E4C7A883C6}" presName="vertSpace2b" presStyleCnt="0"/>
      <dgm:spPr/>
    </dgm:pt>
    <dgm:pt modelId="{D3721206-A59E-4B9A-9AFC-290B75DC6104}" type="pres">
      <dgm:prSet presAssocID="{53B77765-54F1-4DDE-AB52-6822F905E79F}" presName="horz2" presStyleCnt="0"/>
      <dgm:spPr/>
    </dgm:pt>
    <dgm:pt modelId="{52366E9B-A81F-4CAF-A322-1C9C469CE459}" type="pres">
      <dgm:prSet presAssocID="{53B77765-54F1-4DDE-AB52-6822F905E79F}" presName="horzSpace2" presStyleCnt="0"/>
      <dgm:spPr/>
    </dgm:pt>
    <dgm:pt modelId="{7A30D295-7A99-4508-8C91-1E98176B976C}" type="pres">
      <dgm:prSet presAssocID="{53B77765-54F1-4DDE-AB52-6822F905E79F}" presName="tx2" presStyleLbl="revTx" presStyleIdx="4" presStyleCnt="8"/>
      <dgm:spPr/>
      <dgm:t>
        <a:bodyPr/>
        <a:lstStyle/>
        <a:p>
          <a:endParaRPr lang="es-ES"/>
        </a:p>
      </dgm:t>
    </dgm:pt>
    <dgm:pt modelId="{96EC7CA9-7231-4ADB-BE2C-835AB8C2B2D3}" type="pres">
      <dgm:prSet presAssocID="{53B77765-54F1-4DDE-AB52-6822F905E79F}" presName="vert2" presStyleCnt="0"/>
      <dgm:spPr/>
    </dgm:pt>
    <dgm:pt modelId="{129F4F92-81BA-49F6-9481-1E4463E584B3}" type="pres">
      <dgm:prSet presAssocID="{53B77765-54F1-4DDE-AB52-6822F905E79F}" presName="thinLine2b" presStyleLbl="callout" presStyleIdx="3" presStyleCnt="7"/>
      <dgm:spPr/>
    </dgm:pt>
    <dgm:pt modelId="{C21DF13E-D4F2-41E3-8756-0096A97F9C05}" type="pres">
      <dgm:prSet presAssocID="{53B77765-54F1-4DDE-AB52-6822F905E79F}" presName="vertSpace2b" presStyleCnt="0"/>
      <dgm:spPr/>
    </dgm:pt>
    <dgm:pt modelId="{778AA8EB-C6B5-41D0-8B1D-6D8D9BBFE7A1}" type="pres">
      <dgm:prSet presAssocID="{507FDEE7-5EF4-46BE-9CA9-5274E6184A03}" presName="horz2" presStyleCnt="0"/>
      <dgm:spPr/>
    </dgm:pt>
    <dgm:pt modelId="{BABD4A02-6523-4C29-9C12-B217C573FE9E}" type="pres">
      <dgm:prSet presAssocID="{507FDEE7-5EF4-46BE-9CA9-5274E6184A03}" presName="horzSpace2" presStyleCnt="0"/>
      <dgm:spPr/>
    </dgm:pt>
    <dgm:pt modelId="{18750C82-005F-4F7E-914D-0C73E44E7285}" type="pres">
      <dgm:prSet presAssocID="{507FDEE7-5EF4-46BE-9CA9-5274E6184A03}" presName="tx2" presStyleLbl="revTx" presStyleIdx="5" presStyleCnt="8"/>
      <dgm:spPr/>
      <dgm:t>
        <a:bodyPr/>
        <a:lstStyle/>
        <a:p>
          <a:endParaRPr lang="es-ES"/>
        </a:p>
      </dgm:t>
    </dgm:pt>
    <dgm:pt modelId="{42FA4A7A-F4A1-440C-B498-81221E90BDB8}" type="pres">
      <dgm:prSet presAssocID="{507FDEE7-5EF4-46BE-9CA9-5274E6184A03}" presName="vert2" presStyleCnt="0"/>
      <dgm:spPr/>
    </dgm:pt>
    <dgm:pt modelId="{52548F34-AD6C-4343-A8EF-59B446596111}" type="pres">
      <dgm:prSet presAssocID="{507FDEE7-5EF4-46BE-9CA9-5274E6184A03}" presName="thinLine2b" presStyleLbl="callout" presStyleIdx="4" presStyleCnt="7"/>
      <dgm:spPr/>
    </dgm:pt>
    <dgm:pt modelId="{DA11303F-0587-4615-9AD2-BBC2957EABA9}" type="pres">
      <dgm:prSet presAssocID="{507FDEE7-5EF4-46BE-9CA9-5274E6184A03}" presName="vertSpace2b" presStyleCnt="0"/>
      <dgm:spPr/>
    </dgm:pt>
    <dgm:pt modelId="{1C4252F9-46B3-4158-AC90-88E9F86DFC0C}" type="pres">
      <dgm:prSet presAssocID="{7CB69610-01C8-494B-8FC4-5B8D9A7EEA10}" presName="horz2" presStyleCnt="0"/>
      <dgm:spPr/>
    </dgm:pt>
    <dgm:pt modelId="{5CB0E771-3E1D-4745-A95C-EDE0A2EC0934}" type="pres">
      <dgm:prSet presAssocID="{7CB69610-01C8-494B-8FC4-5B8D9A7EEA10}" presName="horzSpace2" presStyleCnt="0"/>
      <dgm:spPr/>
    </dgm:pt>
    <dgm:pt modelId="{B79578AB-D857-40C7-9AC9-66930D35021A}" type="pres">
      <dgm:prSet presAssocID="{7CB69610-01C8-494B-8FC4-5B8D9A7EEA10}" presName="tx2" presStyleLbl="revTx" presStyleIdx="6" presStyleCnt="8"/>
      <dgm:spPr/>
      <dgm:t>
        <a:bodyPr/>
        <a:lstStyle/>
        <a:p>
          <a:endParaRPr lang="es-ES"/>
        </a:p>
      </dgm:t>
    </dgm:pt>
    <dgm:pt modelId="{F9DABF52-2AB5-4406-97FC-940ED92E4D73}" type="pres">
      <dgm:prSet presAssocID="{7CB69610-01C8-494B-8FC4-5B8D9A7EEA10}" presName="vert2" presStyleCnt="0"/>
      <dgm:spPr/>
    </dgm:pt>
    <dgm:pt modelId="{29FF3C76-16F5-4868-BBDE-8DAA79E34093}" type="pres">
      <dgm:prSet presAssocID="{7CB69610-01C8-494B-8FC4-5B8D9A7EEA10}" presName="thinLine2b" presStyleLbl="callout" presStyleIdx="5" presStyleCnt="7"/>
      <dgm:spPr/>
    </dgm:pt>
    <dgm:pt modelId="{0CA46B3F-FD61-4FA7-9C60-96FF244EEB21}" type="pres">
      <dgm:prSet presAssocID="{7CB69610-01C8-494B-8FC4-5B8D9A7EEA10}" presName="vertSpace2b" presStyleCnt="0"/>
      <dgm:spPr/>
    </dgm:pt>
    <dgm:pt modelId="{CFE83571-7253-47A6-A88E-E704CC2F1FCB}" type="pres">
      <dgm:prSet presAssocID="{099DD7C2-CFDC-4154-A07D-09BA7AC7EDB9}" presName="horz2" presStyleCnt="0"/>
      <dgm:spPr/>
    </dgm:pt>
    <dgm:pt modelId="{C05C868F-C062-485C-99CE-45C53A9DDCFD}" type="pres">
      <dgm:prSet presAssocID="{099DD7C2-CFDC-4154-A07D-09BA7AC7EDB9}" presName="horzSpace2" presStyleCnt="0"/>
      <dgm:spPr/>
    </dgm:pt>
    <dgm:pt modelId="{05F5BC9E-178A-4964-90CB-DC0A8E57C304}" type="pres">
      <dgm:prSet presAssocID="{099DD7C2-CFDC-4154-A07D-09BA7AC7EDB9}" presName="tx2" presStyleLbl="revTx" presStyleIdx="7" presStyleCnt="8"/>
      <dgm:spPr/>
      <dgm:t>
        <a:bodyPr/>
        <a:lstStyle/>
        <a:p>
          <a:endParaRPr lang="es-ES"/>
        </a:p>
      </dgm:t>
    </dgm:pt>
    <dgm:pt modelId="{D55FADB0-29E6-4FDF-BAD8-586FB97F9F4F}" type="pres">
      <dgm:prSet presAssocID="{099DD7C2-CFDC-4154-A07D-09BA7AC7EDB9}" presName="vert2" presStyleCnt="0"/>
      <dgm:spPr/>
    </dgm:pt>
    <dgm:pt modelId="{62AFC79C-892D-440A-900A-A1F469CF5AC8}" type="pres">
      <dgm:prSet presAssocID="{099DD7C2-CFDC-4154-A07D-09BA7AC7EDB9}" presName="thinLine2b" presStyleLbl="callout" presStyleIdx="6" presStyleCnt="7"/>
      <dgm:spPr/>
    </dgm:pt>
    <dgm:pt modelId="{511BFAD6-D27C-4876-B4EB-F0541536D5EC}" type="pres">
      <dgm:prSet presAssocID="{099DD7C2-CFDC-4154-A07D-09BA7AC7EDB9}" presName="vertSpace2b" presStyleCnt="0"/>
      <dgm:spPr/>
    </dgm:pt>
  </dgm:ptLst>
  <dgm:cxnLst>
    <dgm:cxn modelId="{08BBD498-5C71-474B-890C-64F689B400DE}" type="presOf" srcId="{7F7D853D-802D-4541-9250-1E07FD9FF35D}" destId="{CD883F34-EDAC-400B-9CE7-E9733DC9ABFC}" srcOrd="0" destOrd="0" presId="urn:microsoft.com/office/officeart/2008/layout/LinedList"/>
    <dgm:cxn modelId="{4860B7F6-19BE-4AD8-AC73-9AD518CB353B}" type="presOf" srcId="{507FDEE7-5EF4-46BE-9CA9-5274E6184A03}" destId="{18750C82-005F-4F7E-914D-0C73E44E7285}" srcOrd="0" destOrd="0" presId="urn:microsoft.com/office/officeart/2008/layout/LinedList"/>
    <dgm:cxn modelId="{A909B74D-8B86-4BEF-A566-DD4FEFA5CCB0}" srcId="{EB048B35-09A7-4EC3-A5FC-43E336E3A9D3}" destId="{099DD7C2-CFDC-4154-A07D-09BA7AC7EDB9}" srcOrd="6" destOrd="0" parTransId="{5005F8FB-D07D-4266-BC01-FAA68C26F3C4}" sibTransId="{4882278D-3BB0-40D8-A90A-F4D59A9F3B01}"/>
    <dgm:cxn modelId="{4FE32CB5-7648-40B2-864A-661452C60C9B}" srcId="{EB048B35-09A7-4EC3-A5FC-43E336E3A9D3}" destId="{7CB69610-01C8-494B-8FC4-5B8D9A7EEA10}" srcOrd="5" destOrd="0" parTransId="{D7EB3AF0-3C46-44CA-AC12-61FD617D74F9}" sibTransId="{045C73DE-1D52-40B6-9168-7A2F6116A742}"/>
    <dgm:cxn modelId="{40741CDF-44A0-4EF7-9E62-0CFC55313A1E}" srcId="{EB048B35-09A7-4EC3-A5FC-43E336E3A9D3}" destId="{7F7D853D-802D-4541-9250-1E07FD9FF35D}" srcOrd="1" destOrd="0" parTransId="{D7117C21-2B03-4356-9339-D444842197B9}" sibTransId="{744531EC-799E-46C5-AB93-CAEEA5F2667B}"/>
    <dgm:cxn modelId="{811908A1-0A23-4B7C-81C4-A0470308CDDB}" type="presOf" srcId="{53B77765-54F1-4DDE-AB52-6822F905E79F}" destId="{7A30D295-7A99-4508-8C91-1E98176B976C}" srcOrd="0" destOrd="0" presId="urn:microsoft.com/office/officeart/2008/layout/LinedList"/>
    <dgm:cxn modelId="{A8F04D49-1B86-4A95-85E1-0C871594823C}" srcId="{39FF4C2A-8A10-4D22-A326-D85F02B64215}" destId="{EB048B35-09A7-4EC3-A5FC-43E336E3A9D3}" srcOrd="0" destOrd="0" parTransId="{70A915DD-82C7-463A-BCC7-8A41120C5321}" sibTransId="{C706A4DC-375B-4A7B-9F84-83D7E09A551B}"/>
    <dgm:cxn modelId="{A7309BC0-AE16-430A-A17E-44913925F4A5}" srcId="{EB048B35-09A7-4EC3-A5FC-43E336E3A9D3}" destId="{2332ED91-D103-4AA8-8077-5132856E647E}" srcOrd="0" destOrd="0" parTransId="{EAC1B442-A23E-40C7-BEEE-627918C3F39B}" sibTransId="{64A0AF90-B66E-4EBB-A327-077FCEC0C107}"/>
    <dgm:cxn modelId="{488583EC-F0CD-4149-A2EE-F90CA5D0EA89}" srcId="{EB048B35-09A7-4EC3-A5FC-43E336E3A9D3}" destId="{507FDEE7-5EF4-46BE-9CA9-5274E6184A03}" srcOrd="4" destOrd="0" parTransId="{F10F6367-797E-4EE1-905D-9EB07652FD9C}" sibTransId="{C6447A7F-6FC3-46CE-8A7A-8B23CAAAED58}"/>
    <dgm:cxn modelId="{10C83E7A-DAF2-454D-87AD-B90121F08C0D}" type="presOf" srcId="{EB048B35-09A7-4EC3-A5FC-43E336E3A9D3}" destId="{82DBF9E9-8D8B-4A35-A07C-FED69F6502FE}" srcOrd="0" destOrd="0" presId="urn:microsoft.com/office/officeart/2008/layout/LinedList"/>
    <dgm:cxn modelId="{FF623CC4-F450-435D-BE83-227C2B6D1CBB}" type="presOf" srcId="{39FF4C2A-8A10-4D22-A326-D85F02B64215}" destId="{BF9AEAF2-DCD1-4A0D-ADB1-60C4D7D988C0}" srcOrd="0" destOrd="0" presId="urn:microsoft.com/office/officeart/2008/layout/LinedList"/>
    <dgm:cxn modelId="{5FB61BB4-B7B4-4B0F-A94A-504D6520A21E}" srcId="{EB048B35-09A7-4EC3-A5FC-43E336E3A9D3}" destId="{7DC81401-295F-48A9-81D2-91E4C7A883C6}" srcOrd="2" destOrd="0" parTransId="{E009EFBF-3DD7-4585-8721-56C8CC67814D}" sibTransId="{271AC862-FA21-43C4-89E8-5C413A444435}"/>
    <dgm:cxn modelId="{1F60FFA8-1D70-4543-A9FB-EE335F25791A}" srcId="{EB048B35-09A7-4EC3-A5FC-43E336E3A9D3}" destId="{53B77765-54F1-4DDE-AB52-6822F905E79F}" srcOrd="3" destOrd="0" parTransId="{4C1EB951-D4C1-47B3-AA95-6C9E8AD74212}" sibTransId="{9D5DD6C0-E0D5-4535-B948-2686AF1D04A6}"/>
    <dgm:cxn modelId="{8BCA833D-E8B6-4E9B-B07A-775D1B98ED1A}" type="presOf" srcId="{2332ED91-D103-4AA8-8077-5132856E647E}" destId="{DF49BA49-0870-4BD5-8E2B-DE0AD603BA6C}" srcOrd="0" destOrd="0" presId="urn:microsoft.com/office/officeart/2008/layout/LinedList"/>
    <dgm:cxn modelId="{F16E29EB-3350-4578-8992-DC29C1FEF9C5}" type="presOf" srcId="{7CB69610-01C8-494B-8FC4-5B8D9A7EEA10}" destId="{B79578AB-D857-40C7-9AC9-66930D35021A}" srcOrd="0" destOrd="0" presId="urn:microsoft.com/office/officeart/2008/layout/LinedList"/>
    <dgm:cxn modelId="{965AEA92-A8E9-4331-B4F7-D75F3E8FA886}" type="presOf" srcId="{099DD7C2-CFDC-4154-A07D-09BA7AC7EDB9}" destId="{05F5BC9E-178A-4964-90CB-DC0A8E57C304}" srcOrd="0" destOrd="0" presId="urn:microsoft.com/office/officeart/2008/layout/LinedList"/>
    <dgm:cxn modelId="{6FADD809-3AC6-4134-9696-8E5A4C0E0CE8}" type="presOf" srcId="{7DC81401-295F-48A9-81D2-91E4C7A883C6}" destId="{2278E3CE-1610-4564-A6BE-202FA4C658A4}" srcOrd="0" destOrd="0" presId="urn:microsoft.com/office/officeart/2008/layout/LinedList"/>
    <dgm:cxn modelId="{6CB10755-8045-495F-8C97-967FFB6389DC}" type="presParOf" srcId="{BF9AEAF2-DCD1-4A0D-ADB1-60C4D7D988C0}" destId="{1616C96B-3743-471E-8EA4-298A90A2FEE6}" srcOrd="0" destOrd="0" presId="urn:microsoft.com/office/officeart/2008/layout/LinedList"/>
    <dgm:cxn modelId="{557910FC-5BBB-4517-8A06-4C7BAFEE505E}" type="presParOf" srcId="{BF9AEAF2-DCD1-4A0D-ADB1-60C4D7D988C0}" destId="{C2296D0B-0469-4EA8-9367-814CEC16CD66}" srcOrd="1" destOrd="0" presId="urn:microsoft.com/office/officeart/2008/layout/LinedList"/>
    <dgm:cxn modelId="{4984933A-C7C7-4C05-9E29-EE7CBDE266C3}" type="presParOf" srcId="{C2296D0B-0469-4EA8-9367-814CEC16CD66}" destId="{82DBF9E9-8D8B-4A35-A07C-FED69F6502FE}" srcOrd="0" destOrd="0" presId="urn:microsoft.com/office/officeart/2008/layout/LinedList"/>
    <dgm:cxn modelId="{8CE2A094-0BE7-401A-9644-1EBE93BBFBC7}" type="presParOf" srcId="{C2296D0B-0469-4EA8-9367-814CEC16CD66}" destId="{4B0B785D-233C-4BEC-9A8F-950FCEA43672}" srcOrd="1" destOrd="0" presId="urn:microsoft.com/office/officeart/2008/layout/LinedList"/>
    <dgm:cxn modelId="{97551734-B6DD-47FB-BEDE-D6AAA65C2296}" type="presParOf" srcId="{4B0B785D-233C-4BEC-9A8F-950FCEA43672}" destId="{BF282A4F-946A-4AC3-98D3-EE81C2719F8F}" srcOrd="0" destOrd="0" presId="urn:microsoft.com/office/officeart/2008/layout/LinedList"/>
    <dgm:cxn modelId="{FCC2DDF8-0FE7-4171-9D72-71F951BF395D}" type="presParOf" srcId="{4B0B785D-233C-4BEC-9A8F-950FCEA43672}" destId="{8102C616-1DD2-40C5-A632-9B8A64143383}" srcOrd="1" destOrd="0" presId="urn:microsoft.com/office/officeart/2008/layout/LinedList"/>
    <dgm:cxn modelId="{C98BC6C7-C772-4CD5-A3B1-B1FAD58778F0}" type="presParOf" srcId="{8102C616-1DD2-40C5-A632-9B8A64143383}" destId="{C1F7FC28-678F-4392-BECB-0BBCE49782DF}" srcOrd="0" destOrd="0" presId="urn:microsoft.com/office/officeart/2008/layout/LinedList"/>
    <dgm:cxn modelId="{A191A717-2093-44B1-8A0A-18B1B8961AA7}" type="presParOf" srcId="{8102C616-1DD2-40C5-A632-9B8A64143383}" destId="{DF49BA49-0870-4BD5-8E2B-DE0AD603BA6C}" srcOrd="1" destOrd="0" presId="urn:microsoft.com/office/officeart/2008/layout/LinedList"/>
    <dgm:cxn modelId="{6873DC96-3566-4DD8-A106-A65C8A45F499}" type="presParOf" srcId="{8102C616-1DD2-40C5-A632-9B8A64143383}" destId="{2260F7B4-1821-457C-A7A5-6DC6393C2A99}" srcOrd="2" destOrd="0" presId="urn:microsoft.com/office/officeart/2008/layout/LinedList"/>
    <dgm:cxn modelId="{C8C53389-4C01-408B-B568-890E3ED12493}" type="presParOf" srcId="{4B0B785D-233C-4BEC-9A8F-950FCEA43672}" destId="{66651742-7327-434C-B012-6E2838D83A0A}" srcOrd="2" destOrd="0" presId="urn:microsoft.com/office/officeart/2008/layout/LinedList"/>
    <dgm:cxn modelId="{A6B308FC-17AE-4ECF-A7F4-9E79CC10DD6A}" type="presParOf" srcId="{4B0B785D-233C-4BEC-9A8F-950FCEA43672}" destId="{FBA2C175-C193-49BC-AA73-8662C9DAF58D}" srcOrd="3" destOrd="0" presId="urn:microsoft.com/office/officeart/2008/layout/LinedList"/>
    <dgm:cxn modelId="{CCED94C8-1E77-495E-A2C7-3D8ACD5986CC}" type="presParOf" srcId="{4B0B785D-233C-4BEC-9A8F-950FCEA43672}" destId="{0F67CA5A-4DA8-46B2-85FA-93202A39E8B1}" srcOrd="4" destOrd="0" presId="urn:microsoft.com/office/officeart/2008/layout/LinedList"/>
    <dgm:cxn modelId="{88A6DF71-9BC9-4D4A-8AB5-CB7F62BE5607}" type="presParOf" srcId="{0F67CA5A-4DA8-46B2-85FA-93202A39E8B1}" destId="{2DC5E8AB-372E-4365-92E2-0F032B36C577}" srcOrd="0" destOrd="0" presId="urn:microsoft.com/office/officeart/2008/layout/LinedList"/>
    <dgm:cxn modelId="{26537643-D408-44C7-801E-98DD8E85AC95}" type="presParOf" srcId="{0F67CA5A-4DA8-46B2-85FA-93202A39E8B1}" destId="{CD883F34-EDAC-400B-9CE7-E9733DC9ABFC}" srcOrd="1" destOrd="0" presId="urn:microsoft.com/office/officeart/2008/layout/LinedList"/>
    <dgm:cxn modelId="{1BA08E13-7179-42CD-B76C-2E6C9B18B8A9}" type="presParOf" srcId="{0F67CA5A-4DA8-46B2-85FA-93202A39E8B1}" destId="{F75A713A-071D-4DF6-9BD3-C4DBF73FE0D8}" srcOrd="2" destOrd="0" presId="urn:microsoft.com/office/officeart/2008/layout/LinedList"/>
    <dgm:cxn modelId="{F89CA20C-B7F9-4F52-9F3C-8076FBEC6082}" type="presParOf" srcId="{4B0B785D-233C-4BEC-9A8F-950FCEA43672}" destId="{3126EA17-72CB-47AA-B5CF-21B13E7BE298}" srcOrd="5" destOrd="0" presId="urn:microsoft.com/office/officeart/2008/layout/LinedList"/>
    <dgm:cxn modelId="{9DF9373A-F894-4E47-A985-488563B176C0}" type="presParOf" srcId="{4B0B785D-233C-4BEC-9A8F-950FCEA43672}" destId="{938AFD10-3463-4057-AF72-582BE3EC7E90}" srcOrd="6" destOrd="0" presId="urn:microsoft.com/office/officeart/2008/layout/LinedList"/>
    <dgm:cxn modelId="{AE129E38-D1E9-4076-9EFB-70289BD4BB89}" type="presParOf" srcId="{4B0B785D-233C-4BEC-9A8F-950FCEA43672}" destId="{2B57AFEF-229E-42A4-9E84-49EB45DE07D2}" srcOrd="7" destOrd="0" presId="urn:microsoft.com/office/officeart/2008/layout/LinedList"/>
    <dgm:cxn modelId="{68A0B1FF-BB84-4A88-93DA-47FD47B38445}" type="presParOf" srcId="{2B57AFEF-229E-42A4-9E84-49EB45DE07D2}" destId="{FC244A34-A7A4-45A8-8458-785DB0296204}" srcOrd="0" destOrd="0" presId="urn:microsoft.com/office/officeart/2008/layout/LinedList"/>
    <dgm:cxn modelId="{16BD5C88-0C53-4C63-84E8-E2F7F24426D5}" type="presParOf" srcId="{2B57AFEF-229E-42A4-9E84-49EB45DE07D2}" destId="{2278E3CE-1610-4564-A6BE-202FA4C658A4}" srcOrd="1" destOrd="0" presId="urn:microsoft.com/office/officeart/2008/layout/LinedList"/>
    <dgm:cxn modelId="{0A80FA43-7DCF-43E4-9105-F6DC302ACA29}" type="presParOf" srcId="{2B57AFEF-229E-42A4-9E84-49EB45DE07D2}" destId="{BDBF764D-AE1E-4921-9F44-68D34CD96CC4}" srcOrd="2" destOrd="0" presId="urn:microsoft.com/office/officeart/2008/layout/LinedList"/>
    <dgm:cxn modelId="{734B0704-F94E-466F-9026-7E16FDFC2EF2}" type="presParOf" srcId="{4B0B785D-233C-4BEC-9A8F-950FCEA43672}" destId="{E8A08BE4-8129-4CF7-AECD-748B4685930F}" srcOrd="8" destOrd="0" presId="urn:microsoft.com/office/officeart/2008/layout/LinedList"/>
    <dgm:cxn modelId="{3EEBCC00-A210-4FEA-AFD5-AC6C5FA34ACC}" type="presParOf" srcId="{4B0B785D-233C-4BEC-9A8F-950FCEA43672}" destId="{ACD83CF3-E50D-4868-807E-EA61540E1927}" srcOrd="9" destOrd="0" presId="urn:microsoft.com/office/officeart/2008/layout/LinedList"/>
    <dgm:cxn modelId="{746A9161-8FF7-4757-938F-D5CE3FC1FFA9}" type="presParOf" srcId="{4B0B785D-233C-4BEC-9A8F-950FCEA43672}" destId="{D3721206-A59E-4B9A-9AFC-290B75DC6104}" srcOrd="10" destOrd="0" presId="urn:microsoft.com/office/officeart/2008/layout/LinedList"/>
    <dgm:cxn modelId="{5F22389E-99C5-4E91-A668-9DA2D65D942C}" type="presParOf" srcId="{D3721206-A59E-4B9A-9AFC-290B75DC6104}" destId="{52366E9B-A81F-4CAF-A322-1C9C469CE459}" srcOrd="0" destOrd="0" presId="urn:microsoft.com/office/officeart/2008/layout/LinedList"/>
    <dgm:cxn modelId="{4DB269FD-9F96-4030-9C90-778DF7F3DA1B}" type="presParOf" srcId="{D3721206-A59E-4B9A-9AFC-290B75DC6104}" destId="{7A30D295-7A99-4508-8C91-1E98176B976C}" srcOrd="1" destOrd="0" presId="urn:microsoft.com/office/officeart/2008/layout/LinedList"/>
    <dgm:cxn modelId="{01685E9A-63F3-4A56-94FF-75E67207FAD4}" type="presParOf" srcId="{D3721206-A59E-4B9A-9AFC-290B75DC6104}" destId="{96EC7CA9-7231-4ADB-BE2C-835AB8C2B2D3}" srcOrd="2" destOrd="0" presId="urn:microsoft.com/office/officeart/2008/layout/LinedList"/>
    <dgm:cxn modelId="{9BC2657F-CB7A-4AAD-AE6F-D912F1CB4544}" type="presParOf" srcId="{4B0B785D-233C-4BEC-9A8F-950FCEA43672}" destId="{129F4F92-81BA-49F6-9481-1E4463E584B3}" srcOrd="11" destOrd="0" presId="urn:microsoft.com/office/officeart/2008/layout/LinedList"/>
    <dgm:cxn modelId="{63F68114-B04A-4DF0-8D43-B7F68C4C21F4}" type="presParOf" srcId="{4B0B785D-233C-4BEC-9A8F-950FCEA43672}" destId="{C21DF13E-D4F2-41E3-8756-0096A97F9C05}" srcOrd="12" destOrd="0" presId="urn:microsoft.com/office/officeart/2008/layout/LinedList"/>
    <dgm:cxn modelId="{75314D8D-7FC2-4933-9420-FFB37CB1240F}" type="presParOf" srcId="{4B0B785D-233C-4BEC-9A8F-950FCEA43672}" destId="{778AA8EB-C6B5-41D0-8B1D-6D8D9BBFE7A1}" srcOrd="13" destOrd="0" presId="urn:microsoft.com/office/officeart/2008/layout/LinedList"/>
    <dgm:cxn modelId="{DB2FB822-C0F2-4D45-91AE-8D275ED250CB}" type="presParOf" srcId="{778AA8EB-C6B5-41D0-8B1D-6D8D9BBFE7A1}" destId="{BABD4A02-6523-4C29-9C12-B217C573FE9E}" srcOrd="0" destOrd="0" presId="urn:microsoft.com/office/officeart/2008/layout/LinedList"/>
    <dgm:cxn modelId="{8A7D4672-9F1C-494C-89A2-F57D14F19425}" type="presParOf" srcId="{778AA8EB-C6B5-41D0-8B1D-6D8D9BBFE7A1}" destId="{18750C82-005F-4F7E-914D-0C73E44E7285}" srcOrd="1" destOrd="0" presId="urn:microsoft.com/office/officeart/2008/layout/LinedList"/>
    <dgm:cxn modelId="{0D0651ED-3606-470D-A96E-1071FAEA9E2F}" type="presParOf" srcId="{778AA8EB-C6B5-41D0-8B1D-6D8D9BBFE7A1}" destId="{42FA4A7A-F4A1-440C-B498-81221E90BDB8}" srcOrd="2" destOrd="0" presId="urn:microsoft.com/office/officeart/2008/layout/LinedList"/>
    <dgm:cxn modelId="{B2ECC690-58BE-4E8A-89BA-A3AD1C880166}" type="presParOf" srcId="{4B0B785D-233C-4BEC-9A8F-950FCEA43672}" destId="{52548F34-AD6C-4343-A8EF-59B446596111}" srcOrd="14" destOrd="0" presId="urn:microsoft.com/office/officeart/2008/layout/LinedList"/>
    <dgm:cxn modelId="{E76168ED-5B84-45F0-8B5B-E55498443509}" type="presParOf" srcId="{4B0B785D-233C-4BEC-9A8F-950FCEA43672}" destId="{DA11303F-0587-4615-9AD2-BBC2957EABA9}" srcOrd="15" destOrd="0" presId="urn:microsoft.com/office/officeart/2008/layout/LinedList"/>
    <dgm:cxn modelId="{F29931CE-E6DD-47C4-A149-75A691ACC5DA}" type="presParOf" srcId="{4B0B785D-233C-4BEC-9A8F-950FCEA43672}" destId="{1C4252F9-46B3-4158-AC90-88E9F86DFC0C}" srcOrd="16" destOrd="0" presId="urn:microsoft.com/office/officeart/2008/layout/LinedList"/>
    <dgm:cxn modelId="{1DFF7595-A7D6-465E-8A5B-80A0E679F19F}" type="presParOf" srcId="{1C4252F9-46B3-4158-AC90-88E9F86DFC0C}" destId="{5CB0E771-3E1D-4745-A95C-EDE0A2EC0934}" srcOrd="0" destOrd="0" presId="urn:microsoft.com/office/officeart/2008/layout/LinedList"/>
    <dgm:cxn modelId="{A048AA46-3021-46C4-9F30-DF1CDB7E3ADC}" type="presParOf" srcId="{1C4252F9-46B3-4158-AC90-88E9F86DFC0C}" destId="{B79578AB-D857-40C7-9AC9-66930D35021A}" srcOrd="1" destOrd="0" presId="urn:microsoft.com/office/officeart/2008/layout/LinedList"/>
    <dgm:cxn modelId="{A00722E8-1811-403D-A929-61FBAC61F739}" type="presParOf" srcId="{1C4252F9-46B3-4158-AC90-88E9F86DFC0C}" destId="{F9DABF52-2AB5-4406-97FC-940ED92E4D73}" srcOrd="2" destOrd="0" presId="urn:microsoft.com/office/officeart/2008/layout/LinedList"/>
    <dgm:cxn modelId="{A8A8E2E6-461C-4D2C-B9B7-C5693C63E89E}" type="presParOf" srcId="{4B0B785D-233C-4BEC-9A8F-950FCEA43672}" destId="{29FF3C76-16F5-4868-BBDE-8DAA79E34093}" srcOrd="17" destOrd="0" presId="urn:microsoft.com/office/officeart/2008/layout/LinedList"/>
    <dgm:cxn modelId="{6217B593-456F-4B6D-BEB3-542DD1093039}" type="presParOf" srcId="{4B0B785D-233C-4BEC-9A8F-950FCEA43672}" destId="{0CA46B3F-FD61-4FA7-9C60-96FF244EEB21}" srcOrd="18" destOrd="0" presId="urn:microsoft.com/office/officeart/2008/layout/LinedList"/>
    <dgm:cxn modelId="{814AAB02-372E-4E60-AF97-1F83AAA0120E}" type="presParOf" srcId="{4B0B785D-233C-4BEC-9A8F-950FCEA43672}" destId="{CFE83571-7253-47A6-A88E-E704CC2F1FCB}" srcOrd="19" destOrd="0" presId="urn:microsoft.com/office/officeart/2008/layout/LinedList"/>
    <dgm:cxn modelId="{A4467D47-20E7-4F85-A9EA-A049C485033E}" type="presParOf" srcId="{CFE83571-7253-47A6-A88E-E704CC2F1FCB}" destId="{C05C868F-C062-485C-99CE-45C53A9DDCFD}" srcOrd="0" destOrd="0" presId="urn:microsoft.com/office/officeart/2008/layout/LinedList"/>
    <dgm:cxn modelId="{25130B15-4E00-4152-A3BD-63451BC40FB6}" type="presParOf" srcId="{CFE83571-7253-47A6-A88E-E704CC2F1FCB}" destId="{05F5BC9E-178A-4964-90CB-DC0A8E57C304}" srcOrd="1" destOrd="0" presId="urn:microsoft.com/office/officeart/2008/layout/LinedList"/>
    <dgm:cxn modelId="{12EEBF5A-9CC9-45ED-B04D-4667138B6FCE}" type="presParOf" srcId="{CFE83571-7253-47A6-A88E-E704CC2F1FCB}" destId="{D55FADB0-29E6-4FDF-BAD8-586FB97F9F4F}" srcOrd="2" destOrd="0" presId="urn:microsoft.com/office/officeart/2008/layout/LinedList"/>
    <dgm:cxn modelId="{C852691E-6708-4F6F-A9A6-11B919FE5BF8}" type="presParOf" srcId="{4B0B785D-233C-4BEC-9A8F-950FCEA43672}" destId="{62AFC79C-892D-440A-900A-A1F469CF5AC8}" srcOrd="20" destOrd="0" presId="urn:microsoft.com/office/officeart/2008/layout/LinedList"/>
    <dgm:cxn modelId="{1A6B32AF-FCCC-43DA-A6DD-DA1E7CECD71D}" type="presParOf" srcId="{4B0B785D-233C-4BEC-9A8F-950FCEA43672}" destId="{511BFAD6-D27C-4876-B4EB-F0541536D5EC}" srcOrd="2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FF4C2A-8A10-4D22-A326-D85F02B6421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s-EC"/>
        </a:p>
      </dgm:t>
    </dgm:pt>
    <dgm:pt modelId="{EB048B35-09A7-4EC3-A5FC-43E336E3A9D3}">
      <dgm:prSet phldrT="[Texto]"/>
      <dgm:spPr/>
      <dgm:t>
        <a:bodyPr/>
        <a:lstStyle/>
        <a:p>
          <a:r>
            <a:rPr lang="es-EC" dirty="0">
              <a:solidFill>
                <a:srgbClr val="0070C0"/>
              </a:solidFill>
            </a:rPr>
            <a:t>DELOITTE</a:t>
          </a:r>
        </a:p>
      </dgm:t>
    </dgm:pt>
    <dgm:pt modelId="{70A915DD-82C7-463A-BCC7-8A41120C5321}" type="parTrans" cxnId="{A8F04D49-1B86-4A95-85E1-0C871594823C}">
      <dgm:prSet/>
      <dgm:spPr/>
      <dgm:t>
        <a:bodyPr/>
        <a:lstStyle/>
        <a:p>
          <a:endParaRPr lang="es-EC"/>
        </a:p>
      </dgm:t>
    </dgm:pt>
    <dgm:pt modelId="{C706A4DC-375B-4A7B-9F84-83D7E09A551B}" type="sibTrans" cxnId="{A8F04D49-1B86-4A95-85E1-0C871594823C}">
      <dgm:prSet/>
      <dgm:spPr/>
      <dgm:t>
        <a:bodyPr/>
        <a:lstStyle/>
        <a:p>
          <a:endParaRPr lang="es-EC"/>
        </a:p>
      </dgm:t>
    </dgm:pt>
    <dgm:pt modelId="{2332ED91-D103-4AA8-8077-5132856E647E}">
      <dgm:prSet phldrT="[Texto]"/>
      <dgm:spPr/>
      <dgm:t>
        <a:bodyPr/>
        <a:lstStyle/>
        <a:p>
          <a:r>
            <a:rPr lang="es-EC" dirty="0"/>
            <a:t>Iniciativa para Fomentar en Desarrollo Sostenible </a:t>
          </a:r>
        </a:p>
      </dgm:t>
    </dgm:pt>
    <dgm:pt modelId="{EAC1B442-A23E-40C7-BEEE-627918C3F39B}" type="parTrans" cxnId="{A7309BC0-AE16-430A-A17E-44913925F4A5}">
      <dgm:prSet/>
      <dgm:spPr/>
      <dgm:t>
        <a:bodyPr/>
        <a:lstStyle/>
        <a:p>
          <a:endParaRPr lang="es-EC"/>
        </a:p>
      </dgm:t>
    </dgm:pt>
    <dgm:pt modelId="{64A0AF90-B66E-4EBB-A327-077FCEC0C107}" type="sibTrans" cxnId="{A7309BC0-AE16-430A-A17E-44913925F4A5}">
      <dgm:prSet/>
      <dgm:spPr/>
      <dgm:t>
        <a:bodyPr/>
        <a:lstStyle/>
        <a:p>
          <a:endParaRPr lang="es-EC"/>
        </a:p>
      </dgm:t>
    </dgm:pt>
    <dgm:pt modelId="{7F7D853D-802D-4541-9250-1E07FD9FF35D}">
      <dgm:prSet phldrT="[Texto]"/>
      <dgm:spPr/>
      <dgm:t>
        <a:bodyPr/>
        <a:lstStyle/>
        <a:p>
          <a:r>
            <a:rPr lang="es-EC" dirty="0"/>
            <a:t>Existe apetito de Multilaterales por emisiones mayores al $10.000.000-$20.0000.0000 </a:t>
          </a:r>
        </a:p>
      </dgm:t>
    </dgm:pt>
    <dgm:pt modelId="{D7117C21-2B03-4356-9339-D444842197B9}" type="parTrans" cxnId="{40741CDF-44A0-4EF7-9E62-0CFC55313A1E}">
      <dgm:prSet/>
      <dgm:spPr/>
      <dgm:t>
        <a:bodyPr/>
        <a:lstStyle/>
        <a:p>
          <a:endParaRPr lang="es-EC"/>
        </a:p>
      </dgm:t>
    </dgm:pt>
    <dgm:pt modelId="{744531EC-799E-46C5-AB93-CAEEA5F2667B}" type="sibTrans" cxnId="{40741CDF-44A0-4EF7-9E62-0CFC55313A1E}">
      <dgm:prSet/>
      <dgm:spPr/>
      <dgm:t>
        <a:bodyPr/>
        <a:lstStyle/>
        <a:p>
          <a:endParaRPr lang="es-EC"/>
        </a:p>
      </dgm:t>
    </dgm:pt>
    <dgm:pt modelId="{7DC81401-295F-48A9-81D2-91E4C7A883C6}">
      <dgm:prSet phldrT="[Texto]"/>
      <dgm:spPr/>
      <dgm:t>
        <a:bodyPr/>
        <a:lstStyle/>
        <a:p>
          <a:r>
            <a:rPr lang="es-EC" dirty="0"/>
            <a:t>Las pequeñas empresas desean emitir pero el monto es menor a los $10.000.000 </a:t>
          </a:r>
        </a:p>
      </dgm:t>
    </dgm:pt>
    <dgm:pt modelId="{E009EFBF-3DD7-4585-8721-56C8CC67814D}" type="parTrans" cxnId="{5FB61BB4-B7B4-4B0F-A94A-504D6520A21E}">
      <dgm:prSet/>
      <dgm:spPr/>
      <dgm:t>
        <a:bodyPr/>
        <a:lstStyle/>
        <a:p>
          <a:endParaRPr lang="es-EC"/>
        </a:p>
      </dgm:t>
    </dgm:pt>
    <dgm:pt modelId="{271AC862-FA21-43C4-89E8-5C413A444435}" type="sibTrans" cxnId="{5FB61BB4-B7B4-4B0F-A94A-504D6520A21E}">
      <dgm:prSet/>
      <dgm:spPr/>
      <dgm:t>
        <a:bodyPr/>
        <a:lstStyle/>
        <a:p>
          <a:endParaRPr lang="es-EC"/>
        </a:p>
      </dgm:t>
    </dgm:pt>
    <dgm:pt modelId="{53B77765-54F1-4DDE-AB52-6822F905E79F}">
      <dgm:prSet phldrT="[Texto]"/>
      <dgm:spPr/>
      <dgm:t>
        <a:bodyPr/>
        <a:lstStyle/>
        <a:p>
          <a:r>
            <a:rPr lang="es-EC" dirty="0"/>
            <a:t>Costos Operativos adicionales </a:t>
          </a:r>
        </a:p>
      </dgm:t>
    </dgm:pt>
    <dgm:pt modelId="{4C1EB951-D4C1-47B3-AA95-6C9E8AD74212}" type="parTrans" cxnId="{1F60FFA8-1D70-4543-A9FB-EE335F25791A}">
      <dgm:prSet/>
      <dgm:spPr/>
      <dgm:t>
        <a:bodyPr/>
        <a:lstStyle/>
        <a:p>
          <a:endParaRPr lang="es-EC"/>
        </a:p>
      </dgm:t>
    </dgm:pt>
    <dgm:pt modelId="{9D5DD6C0-E0D5-4535-B948-2686AF1D04A6}" type="sibTrans" cxnId="{1F60FFA8-1D70-4543-A9FB-EE335F25791A}">
      <dgm:prSet/>
      <dgm:spPr/>
      <dgm:t>
        <a:bodyPr/>
        <a:lstStyle/>
        <a:p>
          <a:endParaRPr lang="es-EC"/>
        </a:p>
      </dgm:t>
    </dgm:pt>
    <dgm:pt modelId="{507FDEE7-5EF4-46BE-9CA9-5274E6184A03}">
      <dgm:prSet phldrT="[Texto]"/>
      <dgm:spPr/>
      <dgm:t>
        <a:bodyPr/>
        <a:lstStyle/>
        <a:p>
          <a:r>
            <a:rPr lang="es-EC" dirty="0"/>
            <a:t>Falta de normativa, desconocimiento del mercado de valores, mercado de valores poco desarrollado</a:t>
          </a:r>
        </a:p>
      </dgm:t>
    </dgm:pt>
    <dgm:pt modelId="{F10F6367-797E-4EE1-905D-9EB07652FD9C}" type="parTrans" cxnId="{488583EC-F0CD-4149-A2EE-F90CA5D0EA89}">
      <dgm:prSet/>
      <dgm:spPr/>
      <dgm:t>
        <a:bodyPr/>
        <a:lstStyle/>
        <a:p>
          <a:endParaRPr lang="es-EC"/>
        </a:p>
      </dgm:t>
    </dgm:pt>
    <dgm:pt modelId="{C6447A7F-6FC3-46CE-8A7A-8B23CAAAED58}" type="sibTrans" cxnId="{488583EC-F0CD-4149-A2EE-F90CA5D0EA89}">
      <dgm:prSet/>
      <dgm:spPr/>
      <dgm:t>
        <a:bodyPr/>
        <a:lstStyle/>
        <a:p>
          <a:endParaRPr lang="es-EC"/>
        </a:p>
      </dgm:t>
    </dgm:pt>
    <dgm:pt modelId="{7CB69610-01C8-494B-8FC4-5B8D9A7EEA10}">
      <dgm:prSet phldrT="[Texto]"/>
      <dgm:spPr/>
      <dgm:t>
        <a:bodyPr/>
        <a:lstStyle/>
        <a:p>
          <a:r>
            <a:rPr lang="es-EC" dirty="0"/>
            <a:t>Oportunidades de financiamiento para empresas privadas y públicas</a:t>
          </a:r>
        </a:p>
      </dgm:t>
    </dgm:pt>
    <dgm:pt modelId="{D7EB3AF0-3C46-44CA-AC12-61FD617D74F9}" type="parTrans" cxnId="{4FE32CB5-7648-40B2-864A-661452C60C9B}">
      <dgm:prSet/>
      <dgm:spPr/>
      <dgm:t>
        <a:bodyPr/>
        <a:lstStyle/>
        <a:p>
          <a:endParaRPr lang="es-EC"/>
        </a:p>
      </dgm:t>
    </dgm:pt>
    <dgm:pt modelId="{045C73DE-1D52-40B6-9168-7A2F6116A742}" type="sibTrans" cxnId="{4FE32CB5-7648-40B2-864A-661452C60C9B}">
      <dgm:prSet/>
      <dgm:spPr/>
      <dgm:t>
        <a:bodyPr/>
        <a:lstStyle/>
        <a:p>
          <a:endParaRPr lang="es-EC"/>
        </a:p>
      </dgm:t>
    </dgm:pt>
    <dgm:pt modelId="{099DD7C2-CFDC-4154-A07D-09BA7AC7EDB9}">
      <dgm:prSet phldrT="[Texto]"/>
      <dgm:spPr/>
      <dgm:t>
        <a:bodyPr/>
        <a:lstStyle/>
        <a:p>
          <a:r>
            <a:rPr lang="es-EC" dirty="0"/>
            <a:t>Desconfianza de la sociedad</a:t>
          </a:r>
        </a:p>
      </dgm:t>
    </dgm:pt>
    <dgm:pt modelId="{5005F8FB-D07D-4266-BC01-FAA68C26F3C4}" type="parTrans" cxnId="{A909B74D-8B86-4BEF-A566-DD4FEFA5CCB0}">
      <dgm:prSet/>
      <dgm:spPr/>
      <dgm:t>
        <a:bodyPr/>
        <a:lstStyle/>
        <a:p>
          <a:endParaRPr lang="es-EC"/>
        </a:p>
      </dgm:t>
    </dgm:pt>
    <dgm:pt modelId="{4882278D-3BB0-40D8-A90A-F4D59A9F3B01}" type="sibTrans" cxnId="{A909B74D-8B86-4BEF-A566-DD4FEFA5CCB0}">
      <dgm:prSet/>
      <dgm:spPr/>
      <dgm:t>
        <a:bodyPr/>
        <a:lstStyle/>
        <a:p>
          <a:endParaRPr lang="es-EC"/>
        </a:p>
      </dgm:t>
    </dgm:pt>
    <dgm:pt modelId="{BF9AEAF2-DCD1-4A0D-ADB1-60C4D7D988C0}" type="pres">
      <dgm:prSet presAssocID="{39FF4C2A-8A10-4D22-A326-D85F02B64215}" presName="vert0" presStyleCnt="0">
        <dgm:presLayoutVars>
          <dgm:dir/>
          <dgm:animOne val="branch"/>
          <dgm:animLvl val="lvl"/>
        </dgm:presLayoutVars>
      </dgm:prSet>
      <dgm:spPr/>
      <dgm:t>
        <a:bodyPr/>
        <a:lstStyle/>
        <a:p>
          <a:endParaRPr lang="es-ES"/>
        </a:p>
      </dgm:t>
    </dgm:pt>
    <dgm:pt modelId="{1616C96B-3743-471E-8EA4-298A90A2FEE6}" type="pres">
      <dgm:prSet presAssocID="{EB048B35-09A7-4EC3-A5FC-43E336E3A9D3}" presName="thickLine" presStyleLbl="alignNode1" presStyleIdx="0" presStyleCnt="1"/>
      <dgm:spPr/>
    </dgm:pt>
    <dgm:pt modelId="{C2296D0B-0469-4EA8-9367-814CEC16CD66}" type="pres">
      <dgm:prSet presAssocID="{EB048B35-09A7-4EC3-A5FC-43E336E3A9D3}" presName="horz1" presStyleCnt="0"/>
      <dgm:spPr/>
    </dgm:pt>
    <dgm:pt modelId="{82DBF9E9-8D8B-4A35-A07C-FED69F6502FE}" type="pres">
      <dgm:prSet presAssocID="{EB048B35-09A7-4EC3-A5FC-43E336E3A9D3}" presName="tx1" presStyleLbl="revTx" presStyleIdx="0" presStyleCnt="8"/>
      <dgm:spPr/>
      <dgm:t>
        <a:bodyPr/>
        <a:lstStyle/>
        <a:p>
          <a:endParaRPr lang="es-ES"/>
        </a:p>
      </dgm:t>
    </dgm:pt>
    <dgm:pt modelId="{4B0B785D-233C-4BEC-9A8F-950FCEA43672}" type="pres">
      <dgm:prSet presAssocID="{EB048B35-09A7-4EC3-A5FC-43E336E3A9D3}" presName="vert1" presStyleCnt="0"/>
      <dgm:spPr/>
    </dgm:pt>
    <dgm:pt modelId="{BF282A4F-946A-4AC3-98D3-EE81C2719F8F}" type="pres">
      <dgm:prSet presAssocID="{2332ED91-D103-4AA8-8077-5132856E647E}" presName="vertSpace2a" presStyleCnt="0"/>
      <dgm:spPr/>
    </dgm:pt>
    <dgm:pt modelId="{8102C616-1DD2-40C5-A632-9B8A64143383}" type="pres">
      <dgm:prSet presAssocID="{2332ED91-D103-4AA8-8077-5132856E647E}" presName="horz2" presStyleCnt="0"/>
      <dgm:spPr/>
    </dgm:pt>
    <dgm:pt modelId="{C1F7FC28-678F-4392-BECB-0BBCE49782DF}" type="pres">
      <dgm:prSet presAssocID="{2332ED91-D103-4AA8-8077-5132856E647E}" presName="horzSpace2" presStyleCnt="0"/>
      <dgm:spPr/>
    </dgm:pt>
    <dgm:pt modelId="{DF49BA49-0870-4BD5-8E2B-DE0AD603BA6C}" type="pres">
      <dgm:prSet presAssocID="{2332ED91-D103-4AA8-8077-5132856E647E}" presName="tx2" presStyleLbl="revTx" presStyleIdx="1" presStyleCnt="8"/>
      <dgm:spPr/>
      <dgm:t>
        <a:bodyPr/>
        <a:lstStyle/>
        <a:p>
          <a:endParaRPr lang="es-ES"/>
        </a:p>
      </dgm:t>
    </dgm:pt>
    <dgm:pt modelId="{2260F7B4-1821-457C-A7A5-6DC6393C2A99}" type="pres">
      <dgm:prSet presAssocID="{2332ED91-D103-4AA8-8077-5132856E647E}" presName="vert2" presStyleCnt="0"/>
      <dgm:spPr/>
    </dgm:pt>
    <dgm:pt modelId="{66651742-7327-434C-B012-6E2838D83A0A}" type="pres">
      <dgm:prSet presAssocID="{2332ED91-D103-4AA8-8077-5132856E647E}" presName="thinLine2b" presStyleLbl="callout" presStyleIdx="0" presStyleCnt="7"/>
      <dgm:spPr/>
    </dgm:pt>
    <dgm:pt modelId="{FBA2C175-C193-49BC-AA73-8662C9DAF58D}" type="pres">
      <dgm:prSet presAssocID="{2332ED91-D103-4AA8-8077-5132856E647E}" presName="vertSpace2b" presStyleCnt="0"/>
      <dgm:spPr/>
    </dgm:pt>
    <dgm:pt modelId="{0F67CA5A-4DA8-46B2-85FA-93202A39E8B1}" type="pres">
      <dgm:prSet presAssocID="{7F7D853D-802D-4541-9250-1E07FD9FF35D}" presName="horz2" presStyleCnt="0"/>
      <dgm:spPr/>
    </dgm:pt>
    <dgm:pt modelId="{2DC5E8AB-372E-4365-92E2-0F032B36C577}" type="pres">
      <dgm:prSet presAssocID="{7F7D853D-802D-4541-9250-1E07FD9FF35D}" presName="horzSpace2" presStyleCnt="0"/>
      <dgm:spPr/>
    </dgm:pt>
    <dgm:pt modelId="{CD883F34-EDAC-400B-9CE7-E9733DC9ABFC}" type="pres">
      <dgm:prSet presAssocID="{7F7D853D-802D-4541-9250-1E07FD9FF35D}" presName="tx2" presStyleLbl="revTx" presStyleIdx="2" presStyleCnt="8"/>
      <dgm:spPr/>
      <dgm:t>
        <a:bodyPr/>
        <a:lstStyle/>
        <a:p>
          <a:endParaRPr lang="es-ES"/>
        </a:p>
      </dgm:t>
    </dgm:pt>
    <dgm:pt modelId="{F75A713A-071D-4DF6-9BD3-C4DBF73FE0D8}" type="pres">
      <dgm:prSet presAssocID="{7F7D853D-802D-4541-9250-1E07FD9FF35D}" presName="vert2" presStyleCnt="0"/>
      <dgm:spPr/>
    </dgm:pt>
    <dgm:pt modelId="{3126EA17-72CB-47AA-B5CF-21B13E7BE298}" type="pres">
      <dgm:prSet presAssocID="{7F7D853D-802D-4541-9250-1E07FD9FF35D}" presName="thinLine2b" presStyleLbl="callout" presStyleIdx="1" presStyleCnt="7"/>
      <dgm:spPr/>
    </dgm:pt>
    <dgm:pt modelId="{938AFD10-3463-4057-AF72-582BE3EC7E90}" type="pres">
      <dgm:prSet presAssocID="{7F7D853D-802D-4541-9250-1E07FD9FF35D}" presName="vertSpace2b" presStyleCnt="0"/>
      <dgm:spPr/>
    </dgm:pt>
    <dgm:pt modelId="{2B57AFEF-229E-42A4-9E84-49EB45DE07D2}" type="pres">
      <dgm:prSet presAssocID="{7DC81401-295F-48A9-81D2-91E4C7A883C6}" presName="horz2" presStyleCnt="0"/>
      <dgm:spPr/>
    </dgm:pt>
    <dgm:pt modelId="{FC244A34-A7A4-45A8-8458-785DB0296204}" type="pres">
      <dgm:prSet presAssocID="{7DC81401-295F-48A9-81D2-91E4C7A883C6}" presName="horzSpace2" presStyleCnt="0"/>
      <dgm:spPr/>
    </dgm:pt>
    <dgm:pt modelId="{2278E3CE-1610-4564-A6BE-202FA4C658A4}" type="pres">
      <dgm:prSet presAssocID="{7DC81401-295F-48A9-81D2-91E4C7A883C6}" presName="tx2" presStyleLbl="revTx" presStyleIdx="3" presStyleCnt="8"/>
      <dgm:spPr/>
      <dgm:t>
        <a:bodyPr/>
        <a:lstStyle/>
        <a:p>
          <a:endParaRPr lang="es-ES"/>
        </a:p>
      </dgm:t>
    </dgm:pt>
    <dgm:pt modelId="{BDBF764D-AE1E-4921-9F44-68D34CD96CC4}" type="pres">
      <dgm:prSet presAssocID="{7DC81401-295F-48A9-81D2-91E4C7A883C6}" presName="vert2" presStyleCnt="0"/>
      <dgm:spPr/>
    </dgm:pt>
    <dgm:pt modelId="{E8A08BE4-8129-4CF7-AECD-748B4685930F}" type="pres">
      <dgm:prSet presAssocID="{7DC81401-295F-48A9-81D2-91E4C7A883C6}" presName="thinLine2b" presStyleLbl="callout" presStyleIdx="2" presStyleCnt="7"/>
      <dgm:spPr/>
    </dgm:pt>
    <dgm:pt modelId="{ACD83CF3-E50D-4868-807E-EA61540E1927}" type="pres">
      <dgm:prSet presAssocID="{7DC81401-295F-48A9-81D2-91E4C7A883C6}" presName="vertSpace2b" presStyleCnt="0"/>
      <dgm:spPr/>
    </dgm:pt>
    <dgm:pt modelId="{D3721206-A59E-4B9A-9AFC-290B75DC6104}" type="pres">
      <dgm:prSet presAssocID="{53B77765-54F1-4DDE-AB52-6822F905E79F}" presName="horz2" presStyleCnt="0"/>
      <dgm:spPr/>
    </dgm:pt>
    <dgm:pt modelId="{52366E9B-A81F-4CAF-A322-1C9C469CE459}" type="pres">
      <dgm:prSet presAssocID="{53B77765-54F1-4DDE-AB52-6822F905E79F}" presName="horzSpace2" presStyleCnt="0"/>
      <dgm:spPr/>
    </dgm:pt>
    <dgm:pt modelId="{7A30D295-7A99-4508-8C91-1E98176B976C}" type="pres">
      <dgm:prSet presAssocID="{53B77765-54F1-4DDE-AB52-6822F905E79F}" presName="tx2" presStyleLbl="revTx" presStyleIdx="4" presStyleCnt="8"/>
      <dgm:spPr/>
      <dgm:t>
        <a:bodyPr/>
        <a:lstStyle/>
        <a:p>
          <a:endParaRPr lang="es-ES"/>
        </a:p>
      </dgm:t>
    </dgm:pt>
    <dgm:pt modelId="{96EC7CA9-7231-4ADB-BE2C-835AB8C2B2D3}" type="pres">
      <dgm:prSet presAssocID="{53B77765-54F1-4DDE-AB52-6822F905E79F}" presName="vert2" presStyleCnt="0"/>
      <dgm:spPr/>
    </dgm:pt>
    <dgm:pt modelId="{129F4F92-81BA-49F6-9481-1E4463E584B3}" type="pres">
      <dgm:prSet presAssocID="{53B77765-54F1-4DDE-AB52-6822F905E79F}" presName="thinLine2b" presStyleLbl="callout" presStyleIdx="3" presStyleCnt="7"/>
      <dgm:spPr/>
    </dgm:pt>
    <dgm:pt modelId="{C21DF13E-D4F2-41E3-8756-0096A97F9C05}" type="pres">
      <dgm:prSet presAssocID="{53B77765-54F1-4DDE-AB52-6822F905E79F}" presName="vertSpace2b" presStyleCnt="0"/>
      <dgm:spPr/>
    </dgm:pt>
    <dgm:pt modelId="{778AA8EB-C6B5-41D0-8B1D-6D8D9BBFE7A1}" type="pres">
      <dgm:prSet presAssocID="{507FDEE7-5EF4-46BE-9CA9-5274E6184A03}" presName="horz2" presStyleCnt="0"/>
      <dgm:spPr/>
    </dgm:pt>
    <dgm:pt modelId="{BABD4A02-6523-4C29-9C12-B217C573FE9E}" type="pres">
      <dgm:prSet presAssocID="{507FDEE7-5EF4-46BE-9CA9-5274E6184A03}" presName="horzSpace2" presStyleCnt="0"/>
      <dgm:spPr/>
    </dgm:pt>
    <dgm:pt modelId="{18750C82-005F-4F7E-914D-0C73E44E7285}" type="pres">
      <dgm:prSet presAssocID="{507FDEE7-5EF4-46BE-9CA9-5274E6184A03}" presName="tx2" presStyleLbl="revTx" presStyleIdx="5" presStyleCnt="8"/>
      <dgm:spPr/>
      <dgm:t>
        <a:bodyPr/>
        <a:lstStyle/>
        <a:p>
          <a:endParaRPr lang="es-ES"/>
        </a:p>
      </dgm:t>
    </dgm:pt>
    <dgm:pt modelId="{42FA4A7A-F4A1-440C-B498-81221E90BDB8}" type="pres">
      <dgm:prSet presAssocID="{507FDEE7-5EF4-46BE-9CA9-5274E6184A03}" presName="vert2" presStyleCnt="0"/>
      <dgm:spPr/>
    </dgm:pt>
    <dgm:pt modelId="{52548F34-AD6C-4343-A8EF-59B446596111}" type="pres">
      <dgm:prSet presAssocID="{507FDEE7-5EF4-46BE-9CA9-5274E6184A03}" presName="thinLine2b" presStyleLbl="callout" presStyleIdx="4" presStyleCnt="7"/>
      <dgm:spPr/>
    </dgm:pt>
    <dgm:pt modelId="{DA11303F-0587-4615-9AD2-BBC2957EABA9}" type="pres">
      <dgm:prSet presAssocID="{507FDEE7-5EF4-46BE-9CA9-5274E6184A03}" presName="vertSpace2b" presStyleCnt="0"/>
      <dgm:spPr/>
    </dgm:pt>
    <dgm:pt modelId="{1C4252F9-46B3-4158-AC90-88E9F86DFC0C}" type="pres">
      <dgm:prSet presAssocID="{7CB69610-01C8-494B-8FC4-5B8D9A7EEA10}" presName="horz2" presStyleCnt="0"/>
      <dgm:spPr/>
    </dgm:pt>
    <dgm:pt modelId="{5CB0E771-3E1D-4745-A95C-EDE0A2EC0934}" type="pres">
      <dgm:prSet presAssocID="{7CB69610-01C8-494B-8FC4-5B8D9A7EEA10}" presName="horzSpace2" presStyleCnt="0"/>
      <dgm:spPr/>
    </dgm:pt>
    <dgm:pt modelId="{B79578AB-D857-40C7-9AC9-66930D35021A}" type="pres">
      <dgm:prSet presAssocID="{7CB69610-01C8-494B-8FC4-5B8D9A7EEA10}" presName="tx2" presStyleLbl="revTx" presStyleIdx="6" presStyleCnt="8"/>
      <dgm:spPr/>
      <dgm:t>
        <a:bodyPr/>
        <a:lstStyle/>
        <a:p>
          <a:endParaRPr lang="es-ES"/>
        </a:p>
      </dgm:t>
    </dgm:pt>
    <dgm:pt modelId="{F9DABF52-2AB5-4406-97FC-940ED92E4D73}" type="pres">
      <dgm:prSet presAssocID="{7CB69610-01C8-494B-8FC4-5B8D9A7EEA10}" presName="vert2" presStyleCnt="0"/>
      <dgm:spPr/>
    </dgm:pt>
    <dgm:pt modelId="{29FF3C76-16F5-4868-BBDE-8DAA79E34093}" type="pres">
      <dgm:prSet presAssocID="{7CB69610-01C8-494B-8FC4-5B8D9A7EEA10}" presName="thinLine2b" presStyleLbl="callout" presStyleIdx="5" presStyleCnt="7"/>
      <dgm:spPr/>
    </dgm:pt>
    <dgm:pt modelId="{0CA46B3F-FD61-4FA7-9C60-96FF244EEB21}" type="pres">
      <dgm:prSet presAssocID="{7CB69610-01C8-494B-8FC4-5B8D9A7EEA10}" presName="vertSpace2b" presStyleCnt="0"/>
      <dgm:spPr/>
    </dgm:pt>
    <dgm:pt modelId="{CFE83571-7253-47A6-A88E-E704CC2F1FCB}" type="pres">
      <dgm:prSet presAssocID="{099DD7C2-CFDC-4154-A07D-09BA7AC7EDB9}" presName="horz2" presStyleCnt="0"/>
      <dgm:spPr/>
    </dgm:pt>
    <dgm:pt modelId="{C05C868F-C062-485C-99CE-45C53A9DDCFD}" type="pres">
      <dgm:prSet presAssocID="{099DD7C2-CFDC-4154-A07D-09BA7AC7EDB9}" presName="horzSpace2" presStyleCnt="0"/>
      <dgm:spPr/>
    </dgm:pt>
    <dgm:pt modelId="{05F5BC9E-178A-4964-90CB-DC0A8E57C304}" type="pres">
      <dgm:prSet presAssocID="{099DD7C2-CFDC-4154-A07D-09BA7AC7EDB9}" presName="tx2" presStyleLbl="revTx" presStyleIdx="7" presStyleCnt="8"/>
      <dgm:spPr/>
      <dgm:t>
        <a:bodyPr/>
        <a:lstStyle/>
        <a:p>
          <a:endParaRPr lang="es-ES"/>
        </a:p>
      </dgm:t>
    </dgm:pt>
    <dgm:pt modelId="{D55FADB0-29E6-4FDF-BAD8-586FB97F9F4F}" type="pres">
      <dgm:prSet presAssocID="{099DD7C2-CFDC-4154-A07D-09BA7AC7EDB9}" presName="vert2" presStyleCnt="0"/>
      <dgm:spPr/>
    </dgm:pt>
    <dgm:pt modelId="{62AFC79C-892D-440A-900A-A1F469CF5AC8}" type="pres">
      <dgm:prSet presAssocID="{099DD7C2-CFDC-4154-A07D-09BA7AC7EDB9}" presName="thinLine2b" presStyleLbl="callout" presStyleIdx="6" presStyleCnt="7"/>
      <dgm:spPr/>
    </dgm:pt>
    <dgm:pt modelId="{511BFAD6-D27C-4876-B4EB-F0541536D5EC}" type="pres">
      <dgm:prSet presAssocID="{099DD7C2-CFDC-4154-A07D-09BA7AC7EDB9}" presName="vertSpace2b" presStyleCnt="0"/>
      <dgm:spPr/>
    </dgm:pt>
  </dgm:ptLst>
  <dgm:cxnLst>
    <dgm:cxn modelId="{67264186-F1B8-4AFE-AB99-10B8765AD16B}" type="presOf" srcId="{53B77765-54F1-4DDE-AB52-6822F905E79F}" destId="{7A30D295-7A99-4508-8C91-1E98176B976C}" srcOrd="0" destOrd="0" presId="urn:microsoft.com/office/officeart/2008/layout/LinedList"/>
    <dgm:cxn modelId="{A7309BC0-AE16-430A-A17E-44913925F4A5}" srcId="{EB048B35-09A7-4EC3-A5FC-43E336E3A9D3}" destId="{2332ED91-D103-4AA8-8077-5132856E647E}" srcOrd="0" destOrd="0" parTransId="{EAC1B442-A23E-40C7-BEEE-627918C3F39B}" sibTransId="{64A0AF90-B66E-4EBB-A327-077FCEC0C107}"/>
    <dgm:cxn modelId="{A8F04D49-1B86-4A95-85E1-0C871594823C}" srcId="{39FF4C2A-8A10-4D22-A326-D85F02B64215}" destId="{EB048B35-09A7-4EC3-A5FC-43E336E3A9D3}" srcOrd="0" destOrd="0" parTransId="{70A915DD-82C7-463A-BCC7-8A41120C5321}" sibTransId="{C706A4DC-375B-4A7B-9F84-83D7E09A551B}"/>
    <dgm:cxn modelId="{488583EC-F0CD-4149-A2EE-F90CA5D0EA89}" srcId="{EB048B35-09A7-4EC3-A5FC-43E336E3A9D3}" destId="{507FDEE7-5EF4-46BE-9CA9-5274E6184A03}" srcOrd="4" destOrd="0" parTransId="{F10F6367-797E-4EE1-905D-9EB07652FD9C}" sibTransId="{C6447A7F-6FC3-46CE-8A7A-8B23CAAAED58}"/>
    <dgm:cxn modelId="{75F5D320-1A28-41E7-A520-07BC8F278C0F}" type="presOf" srcId="{EB048B35-09A7-4EC3-A5FC-43E336E3A9D3}" destId="{82DBF9E9-8D8B-4A35-A07C-FED69F6502FE}" srcOrd="0" destOrd="0" presId="urn:microsoft.com/office/officeart/2008/layout/LinedList"/>
    <dgm:cxn modelId="{5FB61BB4-B7B4-4B0F-A94A-504D6520A21E}" srcId="{EB048B35-09A7-4EC3-A5FC-43E336E3A9D3}" destId="{7DC81401-295F-48A9-81D2-91E4C7A883C6}" srcOrd="2" destOrd="0" parTransId="{E009EFBF-3DD7-4585-8721-56C8CC67814D}" sibTransId="{271AC862-FA21-43C4-89E8-5C413A444435}"/>
    <dgm:cxn modelId="{1F60FFA8-1D70-4543-A9FB-EE335F25791A}" srcId="{EB048B35-09A7-4EC3-A5FC-43E336E3A9D3}" destId="{53B77765-54F1-4DDE-AB52-6822F905E79F}" srcOrd="3" destOrd="0" parTransId="{4C1EB951-D4C1-47B3-AA95-6C9E8AD74212}" sibTransId="{9D5DD6C0-E0D5-4535-B948-2686AF1D04A6}"/>
    <dgm:cxn modelId="{3188ACA1-D073-427E-90FA-49F8D20289F1}" type="presOf" srcId="{507FDEE7-5EF4-46BE-9CA9-5274E6184A03}" destId="{18750C82-005F-4F7E-914D-0C73E44E7285}" srcOrd="0" destOrd="0" presId="urn:microsoft.com/office/officeart/2008/layout/LinedList"/>
    <dgm:cxn modelId="{EA48FEE7-E34D-45F5-A7D2-098501B23DE8}" type="presOf" srcId="{099DD7C2-CFDC-4154-A07D-09BA7AC7EDB9}" destId="{05F5BC9E-178A-4964-90CB-DC0A8E57C304}" srcOrd="0" destOrd="0" presId="urn:microsoft.com/office/officeart/2008/layout/LinedList"/>
    <dgm:cxn modelId="{40741CDF-44A0-4EF7-9E62-0CFC55313A1E}" srcId="{EB048B35-09A7-4EC3-A5FC-43E336E3A9D3}" destId="{7F7D853D-802D-4541-9250-1E07FD9FF35D}" srcOrd="1" destOrd="0" parTransId="{D7117C21-2B03-4356-9339-D444842197B9}" sibTransId="{744531EC-799E-46C5-AB93-CAEEA5F2667B}"/>
    <dgm:cxn modelId="{4FE32CB5-7648-40B2-864A-661452C60C9B}" srcId="{EB048B35-09A7-4EC3-A5FC-43E336E3A9D3}" destId="{7CB69610-01C8-494B-8FC4-5B8D9A7EEA10}" srcOrd="5" destOrd="0" parTransId="{D7EB3AF0-3C46-44CA-AC12-61FD617D74F9}" sibTransId="{045C73DE-1D52-40B6-9168-7A2F6116A742}"/>
    <dgm:cxn modelId="{A909B74D-8B86-4BEF-A566-DD4FEFA5CCB0}" srcId="{EB048B35-09A7-4EC3-A5FC-43E336E3A9D3}" destId="{099DD7C2-CFDC-4154-A07D-09BA7AC7EDB9}" srcOrd="6" destOrd="0" parTransId="{5005F8FB-D07D-4266-BC01-FAA68C26F3C4}" sibTransId="{4882278D-3BB0-40D8-A90A-F4D59A9F3B01}"/>
    <dgm:cxn modelId="{F87C0D2E-5DD6-4079-A1F1-31C320D25333}" type="presOf" srcId="{7DC81401-295F-48A9-81D2-91E4C7A883C6}" destId="{2278E3CE-1610-4564-A6BE-202FA4C658A4}" srcOrd="0" destOrd="0" presId="urn:microsoft.com/office/officeart/2008/layout/LinedList"/>
    <dgm:cxn modelId="{D0A86827-15C2-422C-9D38-718D038617F2}" type="presOf" srcId="{7F7D853D-802D-4541-9250-1E07FD9FF35D}" destId="{CD883F34-EDAC-400B-9CE7-E9733DC9ABFC}" srcOrd="0" destOrd="0" presId="urn:microsoft.com/office/officeart/2008/layout/LinedList"/>
    <dgm:cxn modelId="{79D94E17-AD56-480E-9BAD-0BA91C27F302}" type="presOf" srcId="{7CB69610-01C8-494B-8FC4-5B8D9A7EEA10}" destId="{B79578AB-D857-40C7-9AC9-66930D35021A}" srcOrd="0" destOrd="0" presId="urn:microsoft.com/office/officeart/2008/layout/LinedList"/>
    <dgm:cxn modelId="{7C1A0A59-B8FC-4D77-A368-35D585C64EC3}" type="presOf" srcId="{39FF4C2A-8A10-4D22-A326-D85F02B64215}" destId="{BF9AEAF2-DCD1-4A0D-ADB1-60C4D7D988C0}" srcOrd="0" destOrd="0" presId="urn:microsoft.com/office/officeart/2008/layout/LinedList"/>
    <dgm:cxn modelId="{934EB918-8026-46F0-9093-29EC1145BF24}" type="presOf" srcId="{2332ED91-D103-4AA8-8077-5132856E647E}" destId="{DF49BA49-0870-4BD5-8E2B-DE0AD603BA6C}" srcOrd="0" destOrd="0" presId="urn:microsoft.com/office/officeart/2008/layout/LinedList"/>
    <dgm:cxn modelId="{3342A620-146D-4B25-9A9E-146FB22B449D}" type="presParOf" srcId="{BF9AEAF2-DCD1-4A0D-ADB1-60C4D7D988C0}" destId="{1616C96B-3743-471E-8EA4-298A90A2FEE6}" srcOrd="0" destOrd="0" presId="urn:microsoft.com/office/officeart/2008/layout/LinedList"/>
    <dgm:cxn modelId="{31AB3BD5-E7B9-40C5-9DF9-638ADD400FCE}" type="presParOf" srcId="{BF9AEAF2-DCD1-4A0D-ADB1-60C4D7D988C0}" destId="{C2296D0B-0469-4EA8-9367-814CEC16CD66}" srcOrd="1" destOrd="0" presId="urn:microsoft.com/office/officeart/2008/layout/LinedList"/>
    <dgm:cxn modelId="{787AEA91-6623-42C9-872D-F4434EA342E8}" type="presParOf" srcId="{C2296D0B-0469-4EA8-9367-814CEC16CD66}" destId="{82DBF9E9-8D8B-4A35-A07C-FED69F6502FE}" srcOrd="0" destOrd="0" presId="urn:microsoft.com/office/officeart/2008/layout/LinedList"/>
    <dgm:cxn modelId="{8537582B-BCEF-4711-AD59-F7FA41937974}" type="presParOf" srcId="{C2296D0B-0469-4EA8-9367-814CEC16CD66}" destId="{4B0B785D-233C-4BEC-9A8F-950FCEA43672}" srcOrd="1" destOrd="0" presId="urn:microsoft.com/office/officeart/2008/layout/LinedList"/>
    <dgm:cxn modelId="{DE0BD140-06E1-4157-BED5-1DD18693DBED}" type="presParOf" srcId="{4B0B785D-233C-4BEC-9A8F-950FCEA43672}" destId="{BF282A4F-946A-4AC3-98D3-EE81C2719F8F}" srcOrd="0" destOrd="0" presId="urn:microsoft.com/office/officeart/2008/layout/LinedList"/>
    <dgm:cxn modelId="{9B1EFD56-4EDF-4F02-9CC3-AF98E4CAF93A}" type="presParOf" srcId="{4B0B785D-233C-4BEC-9A8F-950FCEA43672}" destId="{8102C616-1DD2-40C5-A632-9B8A64143383}" srcOrd="1" destOrd="0" presId="urn:microsoft.com/office/officeart/2008/layout/LinedList"/>
    <dgm:cxn modelId="{AA976586-E290-4FF6-8ECD-6C7471A33B50}" type="presParOf" srcId="{8102C616-1DD2-40C5-A632-9B8A64143383}" destId="{C1F7FC28-678F-4392-BECB-0BBCE49782DF}" srcOrd="0" destOrd="0" presId="urn:microsoft.com/office/officeart/2008/layout/LinedList"/>
    <dgm:cxn modelId="{038E30BC-FFDA-4A24-A2ED-00D679183C7E}" type="presParOf" srcId="{8102C616-1DD2-40C5-A632-9B8A64143383}" destId="{DF49BA49-0870-4BD5-8E2B-DE0AD603BA6C}" srcOrd="1" destOrd="0" presId="urn:microsoft.com/office/officeart/2008/layout/LinedList"/>
    <dgm:cxn modelId="{FA0BBD77-EA26-453D-8469-815C18615705}" type="presParOf" srcId="{8102C616-1DD2-40C5-A632-9B8A64143383}" destId="{2260F7B4-1821-457C-A7A5-6DC6393C2A99}" srcOrd="2" destOrd="0" presId="urn:microsoft.com/office/officeart/2008/layout/LinedList"/>
    <dgm:cxn modelId="{CB88E939-69F6-4DBA-A74D-E8631B3D0C6C}" type="presParOf" srcId="{4B0B785D-233C-4BEC-9A8F-950FCEA43672}" destId="{66651742-7327-434C-B012-6E2838D83A0A}" srcOrd="2" destOrd="0" presId="urn:microsoft.com/office/officeart/2008/layout/LinedList"/>
    <dgm:cxn modelId="{4E344DE5-DC6D-426B-B142-8CE5A47F1A24}" type="presParOf" srcId="{4B0B785D-233C-4BEC-9A8F-950FCEA43672}" destId="{FBA2C175-C193-49BC-AA73-8662C9DAF58D}" srcOrd="3" destOrd="0" presId="urn:microsoft.com/office/officeart/2008/layout/LinedList"/>
    <dgm:cxn modelId="{65F5FB7B-323B-4939-98AD-9F40E9D8F17B}" type="presParOf" srcId="{4B0B785D-233C-4BEC-9A8F-950FCEA43672}" destId="{0F67CA5A-4DA8-46B2-85FA-93202A39E8B1}" srcOrd="4" destOrd="0" presId="urn:microsoft.com/office/officeart/2008/layout/LinedList"/>
    <dgm:cxn modelId="{8522DCA8-8CD1-49B6-A6D9-EE48392A38DC}" type="presParOf" srcId="{0F67CA5A-4DA8-46B2-85FA-93202A39E8B1}" destId="{2DC5E8AB-372E-4365-92E2-0F032B36C577}" srcOrd="0" destOrd="0" presId="urn:microsoft.com/office/officeart/2008/layout/LinedList"/>
    <dgm:cxn modelId="{3E3AA910-7F46-4C49-94D1-5086BBFBC768}" type="presParOf" srcId="{0F67CA5A-4DA8-46B2-85FA-93202A39E8B1}" destId="{CD883F34-EDAC-400B-9CE7-E9733DC9ABFC}" srcOrd="1" destOrd="0" presId="urn:microsoft.com/office/officeart/2008/layout/LinedList"/>
    <dgm:cxn modelId="{6D5FE91A-62AC-4533-9D55-4127C623E2D5}" type="presParOf" srcId="{0F67CA5A-4DA8-46B2-85FA-93202A39E8B1}" destId="{F75A713A-071D-4DF6-9BD3-C4DBF73FE0D8}" srcOrd="2" destOrd="0" presId="urn:microsoft.com/office/officeart/2008/layout/LinedList"/>
    <dgm:cxn modelId="{0A479142-BDD8-40F5-BE47-700BFABEFDF3}" type="presParOf" srcId="{4B0B785D-233C-4BEC-9A8F-950FCEA43672}" destId="{3126EA17-72CB-47AA-B5CF-21B13E7BE298}" srcOrd="5" destOrd="0" presId="urn:microsoft.com/office/officeart/2008/layout/LinedList"/>
    <dgm:cxn modelId="{3BB33806-B0D7-4E20-9534-95BCF629B584}" type="presParOf" srcId="{4B0B785D-233C-4BEC-9A8F-950FCEA43672}" destId="{938AFD10-3463-4057-AF72-582BE3EC7E90}" srcOrd="6" destOrd="0" presId="urn:microsoft.com/office/officeart/2008/layout/LinedList"/>
    <dgm:cxn modelId="{5C2E88B0-9A88-4244-9310-6A8CF9B7084C}" type="presParOf" srcId="{4B0B785D-233C-4BEC-9A8F-950FCEA43672}" destId="{2B57AFEF-229E-42A4-9E84-49EB45DE07D2}" srcOrd="7" destOrd="0" presId="urn:microsoft.com/office/officeart/2008/layout/LinedList"/>
    <dgm:cxn modelId="{CCE56358-7AFD-4993-B65D-1614D3D6D544}" type="presParOf" srcId="{2B57AFEF-229E-42A4-9E84-49EB45DE07D2}" destId="{FC244A34-A7A4-45A8-8458-785DB0296204}" srcOrd="0" destOrd="0" presId="urn:microsoft.com/office/officeart/2008/layout/LinedList"/>
    <dgm:cxn modelId="{BB4A88D9-1988-4AEA-92A2-63B812078F30}" type="presParOf" srcId="{2B57AFEF-229E-42A4-9E84-49EB45DE07D2}" destId="{2278E3CE-1610-4564-A6BE-202FA4C658A4}" srcOrd="1" destOrd="0" presId="urn:microsoft.com/office/officeart/2008/layout/LinedList"/>
    <dgm:cxn modelId="{449132B4-D39B-413E-8C4E-FB73D2CF9DCF}" type="presParOf" srcId="{2B57AFEF-229E-42A4-9E84-49EB45DE07D2}" destId="{BDBF764D-AE1E-4921-9F44-68D34CD96CC4}" srcOrd="2" destOrd="0" presId="urn:microsoft.com/office/officeart/2008/layout/LinedList"/>
    <dgm:cxn modelId="{837001CC-D11B-490E-AD4A-77B49E9A6E94}" type="presParOf" srcId="{4B0B785D-233C-4BEC-9A8F-950FCEA43672}" destId="{E8A08BE4-8129-4CF7-AECD-748B4685930F}" srcOrd="8" destOrd="0" presId="urn:microsoft.com/office/officeart/2008/layout/LinedList"/>
    <dgm:cxn modelId="{04EF9808-EAA7-4514-B4E8-0071736EA2E6}" type="presParOf" srcId="{4B0B785D-233C-4BEC-9A8F-950FCEA43672}" destId="{ACD83CF3-E50D-4868-807E-EA61540E1927}" srcOrd="9" destOrd="0" presId="urn:microsoft.com/office/officeart/2008/layout/LinedList"/>
    <dgm:cxn modelId="{D88221B8-0264-43C9-ADD6-4FA459AD49E5}" type="presParOf" srcId="{4B0B785D-233C-4BEC-9A8F-950FCEA43672}" destId="{D3721206-A59E-4B9A-9AFC-290B75DC6104}" srcOrd="10" destOrd="0" presId="urn:microsoft.com/office/officeart/2008/layout/LinedList"/>
    <dgm:cxn modelId="{22150182-C465-4B01-A6E4-F40CE7451B90}" type="presParOf" srcId="{D3721206-A59E-4B9A-9AFC-290B75DC6104}" destId="{52366E9B-A81F-4CAF-A322-1C9C469CE459}" srcOrd="0" destOrd="0" presId="urn:microsoft.com/office/officeart/2008/layout/LinedList"/>
    <dgm:cxn modelId="{67774129-91E0-4076-8216-2F83BB185C64}" type="presParOf" srcId="{D3721206-A59E-4B9A-9AFC-290B75DC6104}" destId="{7A30D295-7A99-4508-8C91-1E98176B976C}" srcOrd="1" destOrd="0" presId="urn:microsoft.com/office/officeart/2008/layout/LinedList"/>
    <dgm:cxn modelId="{7DF8878B-CF9E-42C9-9D03-623C194D47B0}" type="presParOf" srcId="{D3721206-A59E-4B9A-9AFC-290B75DC6104}" destId="{96EC7CA9-7231-4ADB-BE2C-835AB8C2B2D3}" srcOrd="2" destOrd="0" presId="urn:microsoft.com/office/officeart/2008/layout/LinedList"/>
    <dgm:cxn modelId="{18442F85-8502-476E-B251-66400FCCE10F}" type="presParOf" srcId="{4B0B785D-233C-4BEC-9A8F-950FCEA43672}" destId="{129F4F92-81BA-49F6-9481-1E4463E584B3}" srcOrd="11" destOrd="0" presId="urn:microsoft.com/office/officeart/2008/layout/LinedList"/>
    <dgm:cxn modelId="{A29FD988-0365-4AE3-957F-D5F7A1832B94}" type="presParOf" srcId="{4B0B785D-233C-4BEC-9A8F-950FCEA43672}" destId="{C21DF13E-D4F2-41E3-8756-0096A97F9C05}" srcOrd="12" destOrd="0" presId="urn:microsoft.com/office/officeart/2008/layout/LinedList"/>
    <dgm:cxn modelId="{893058C8-C472-4CD5-A885-D8093354FE2C}" type="presParOf" srcId="{4B0B785D-233C-4BEC-9A8F-950FCEA43672}" destId="{778AA8EB-C6B5-41D0-8B1D-6D8D9BBFE7A1}" srcOrd="13" destOrd="0" presId="urn:microsoft.com/office/officeart/2008/layout/LinedList"/>
    <dgm:cxn modelId="{4DE05AD6-681C-475E-B97D-DFE4E94CE118}" type="presParOf" srcId="{778AA8EB-C6B5-41D0-8B1D-6D8D9BBFE7A1}" destId="{BABD4A02-6523-4C29-9C12-B217C573FE9E}" srcOrd="0" destOrd="0" presId="urn:microsoft.com/office/officeart/2008/layout/LinedList"/>
    <dgm:cxn modelId="{5CA40C06-83DB-4AD2-AD6B-80827CE1DEAD}" type="presParOf" srcId="{778AA8EB-C6B5-41D0-8B1D-6D8D9BBFE7A1}" destId="{18750C82-005F-4F7E-914D-0C73E44E7285}" srcOrd="1" destOrd="0" presId="urn:microsoft.com/office/officeart/2008/layout/LinedList"/>
    <dgm:cxn modelId="{680E810D-C983-4CF5-875F-7E2188767C53}" type="presParOf" srcId="{778AA8EB-C6B5-41D0-8B1D-6D8D9BBFE7A1}" destId="{42FA4A7A-F4A1-440C-B498-81221E90BDB8}" srcOrd="2" destOrd="0" presId="urn:microsoft.com/office/officeart/2008/layout/LinedList"/>
    <dgm:cxn modelId="{904C9F5B-9682-4F3F-B37E-518470076F89}" type="presParOf" srcId="{4B0B785D-233C-4BEC-9A8F-950FCEA43672}" destId="{52548F34-AD6C-4343-A8EF-59B446596111}" srcOrd="14" destOrd="0" presId="urn:microsoft.com/office/officeart/2008/layout/LinedList"/>
    <dgm:cxn modelId="{10D11313-7C83-465A-AE28-56A14B7E5C40}" type="presParOf" srcId="{4B0B785D-233C-4BEC-9A8F-950FCEA43672}" destId="{DA11303F-0587-4615-9AD2-BBC2957EABA9}" srcOrd="15" destOrd="0" presId="urn:microsoft.com/office/officeart/2008/layout/LinedList"/>
    <dgm:cxn modelId="{811ABA98-677D-43A3-AB97-AFB429BE65C3}" type="presParOf" srcId="{4B0B785D-233C-4BEC-9A8F-950FCEA43672}" destId="{1C4252F9-46B3-4158-AC90-88E9F86DFC0C}" srcOrd="16" destOrd="0" presId="urn:microsoft.com/office/officeart/2008/layout/LinedList"/>
    <dgm:cxn modelId="{204700EC-DF1B-4E75-B877-05AA640EDBDD}" type="presParOf" srcId="{1C4252F9-46B3-4158-AC90-88E9F86DFC0C}" destId="{5CB0E771-3E1D-4745-A95C-EDE0A2EC0934}" srcOrd="0" destOrd="0" presId="urn:microsoft.com/office/officeart/2008/layout/LinedList"/>
    <dgm:cxn modelId="{72CE0D6A-22EF-49A2-8185-33BECC134F60}" type="presParOf" srcId="{1C4252F9-46B3-4158-AC90-88E9F86DFC0C}" destId="{B79578AB-D857-40C7-9AC9-66930D35021A}" srcOrd="1" destOrd="0" presId="urn:microsoft.com/office/officeart/2008/layout/LinedList"/>
    <dgm:cxn modelId="{58630D13-16CC-4873-8E6E-8A05705A9228}" type="presParOf" srcId="{1C4252F9-46B3-4158-AC90-88E9F86DFC0C}" destId="{F9DABF52-2AB5-4406-97FC-940ED92E4D73}" srcOrd="2" destOrd="0" presId="urn:microsoft.com/office/officeart/2008/layout/LinedList"/>
    <dgm:cxn modelId="{4468C335-4133-4585-97D1-B32CF6C0E133}" type="presParOf" srcId="{4B0B785D-233C-4BEC-9A8F-950FCEA43672}" destId="{29FF3C76-16F5-4868-BBDE-8DAA79E34093}" srcOrd="17" destOrd="0" presId="urn:microsoft.com/office/officeart/2008/layout/LinedList"/>
    <dgm:cxn modelId="{30F2DCBC-7536-4BC4-B62C-D9F9DF114F79}" type="presParOf" srcId="{4B0B785D-233C-4BEC-9A8F-950FCEA43672}" destId="{0CA46B3F-FD61-4FA7-9C60-96FF244EEB21}" srcOrd="18" destOrd="0" presId="urn:microsoft.com/office/officeart/2008/layout/LinedList"/>
    <dgm:cxn modelId="{5615ACD0-B834-4878-B326-6E3FACD92968}" type="presParOf" srcId="{4B0B785D-233C-4BEC-9A8F-950FCEA43672}" destId="{CFE83571-7253-47A6-A88E-E704CC2F1FCB}" srcOrd="19" destOrd="0" presId="urn:microsoft.com/office/officeart/2008/layout/LinedList"/>
    <dgm:cxn modelId="{977078B2-779E-49FF-8C66-4D42795A49BF}" type="presParOf" srcId="{CFE83571-7253-47A6-A88E-E704CC2F1FCB}" destId="{C05C868F-C062-485C-99CE-45C53A9DDCFD}" srcOrd="0" destOrd="0" presId="urn:microsoft.com/office/officeart/2008/layout/LinedList"/>
    <dgm:cxn modelId="{2A847094-93EA-425B-B108-43AF017EFB41}" type="presParOf" srcId="{CFE83571-7253-47A6-A88E-E704CC2F1FCB}" destId="{05F5BC9E-178A-4964-90CB-DC0A8E57C304}" srcOrd="1" destOrd="0" presId="urn:microsoft.com/office/officeart/2008/layout/LinedList"/>
    <dgm:cxn modelId="{3DE6F47C-F44E-4214-87F1-81C89E0B61FF}" type="presParOf" srcId="{CFE83571-7253-47A6-A88E-E704CC2F1FCB}" destId="{D55FADB0-29E6-4FDF-BAD8-586FB97F9F4F}" srcOrd="2" destOrd="0" presId="urn:microsoft.com/office/officeart/2008/layout/LinedList"/>
    <dgm:cxn modelId="{85A9A2A4-2B43-46C2-83DD-05C06662BC8A}" type="presParOf" srcId="{4B0B785D-233C-4BEC-9A8F-950FCEA43672}" destId="{62AFC79C-892D-440A-900A-A1F469CF5AC8}" srcOrd="20" destOrd="0" presId="urn:microsoft.com/office/officeart/2008/layout/LinedList"/>
    <dgm:cxn modelId="{8C7A2E9E-EB6B-4241-BF44-154E4911CB73}" type="presParOf" srcId="{4B0B785D-233C-4BEC-9A8F-950FCEA43672}" destId="{511BFAD6-D27C-4876-B4EB-F0541536D5EC}" srcOrd="2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FF4C2A-8A10-4D22-A326-D85F02B64215}" type="doc">
      <dgm:prSet loTypeId="urn:microsoft.com/office/officeart/2008/layout/LinedList" loCatId="list" qsTypeId="urn:microsoft.com/office/officeart/2005/8/quickstyle/simple5" qsCatId="simple" csTypeId="urn:microsoft.com/office/officeart/2005/8/colors/accent1_3" csCatId="accent1" phldr="1"/>
      <dgm:spPr/>
      <dgm:t>
        <a:bodyPr/>
        <a:lstStyle/>
        <a:p>
          <a:endParaRPr lang="es-EC"/>
        </a:p>
      </dgm:t>
    </dgm:pt>
    <dgm:pt modelId="{EB048B35-09A7-4EC3-A5FC-43E336E3A9D3}">
      <dgm:prSet phldrT="[Texto]" custT="1"/>
      <dgm:spPr/>
      <dgm:t>
        <a:bodyPr/>
        <a:lstStyle/>
        <a:p>
          <a:r>
            <a:rPr lang="es-EC" sz="1400" dirty="0">
              <a:solidFill>
                <a:schemeClr val="accent3">
                  <a:lumMod val="75000"/>
                </a:schemeClr>
              </a:solidFill>
              <a:latin typeface="+mn-lt"/>
            </a:rPr>
            <a:t>BANCO</a:t>
          </a:r>
          <a:r>
            <a:rPr lang="es-EC" sz="1400" baseline="0" dirty="0">
              <a:solidFill>
                <a:schemeClr val="accent3">
                  <a:lumMod val="75000"/>
                </a:schemeClr>
              </a:solidFill>
              <a:latin typeface="+mn-lt"/>
            </a:rPr>
            <a:t> PICHINCA </a:t>
          </a:r>
          <a:endParaRPr lang="es-EC" sz="1400" dirty="0">
            <a:solidFill>
              <a:schemeClr val="accent3">
                <a:lumMod val="75000"/>
              </a:schemeClr>
            </a:solidFill>
            <a:latin typeface="+mn-lt"/>
          </a:endParaRPr>
        </a:p>
      </dgm:t>
    </dgm:pt>
    <dgm:pt modelId="{70A915DD-82C7-463A-BCC7-8A41120C5321}" type="parTrans" cxnId="{A8F04D49-1B86-4A95-85E1-0C871594823C}">
      <dgm:prSet/>
      <dgm:spPr/>
      <dgm:t>
        <a:bodyPr/>
        <a:lstStyle/>
        <a:p>
          <a:endParaRPr lang="es-EC" sz="1400">
            <a:latin typeface="+mn-lt"/>
          </a:endParaRPr>
        </a:p>
      </dgm:t>
    </dgm:pt>
    <dgm:pt modelId="{C706A4DC-375B-4A7B-9F84-83D7E09A551B}" type="sibTrans" cxnId="{A8F04D49-1B86-4A95-85E1-0C871594823C}">
      <dgm:prSet/>
      <dgm:spPr/>
      <dgm:t>
        <a:bodyPr/>
        <a:lstStyle/>
        <a:p>
          <a:endParaRPr lang="es-EC" sz="1400">
            <a:latin typeface="+mn-lt"/>
          </a:endParaRPr>
        </a:p>
      </dgm:t>
    </dgm:pt>
    <dgm:pt modelId="{2332ED91-D103-4AA8-8077-5132856E647E}">
      <dgm:prSet phldrT="[Texto]" custT="1"/>
      <dgm:spPr/>
      <dgm:t>
        <a:bodyPr/>
        <a:lstStyle/>
        <a:p>
          <a:r>
            <a:rPr lang="es-EC" sz="1400" dirty="0">
              <a:latin typeface="+mn-lt"/>
            </a:rPr>
            <a:t>Emisión</a:t>
          </a:r>
          <a:r>
            <a:rPr lang="es-EC" sz="1400" baseline="0" dirty="0">
              <a:latin typeface="+mn-lt"/>
            </a:rPr>
            <a:t> bonos verdes Septiembre 2019</a:t>
          </a:r>
          <a:endParaRPr lang="es-EC" sz="1400" dirty="0">
            <a:latin typeface="+mn-lt"/>
          </a:endParaRPr>
        </a:p>
      </dgm:t>
    </dgm:pt>
    <dgm:pt modelId="{EAC1B442-A23E-40C7-BEEE-627918C3F39B}" type="parTrans" cxnId="{A7309BC0-AE16-430A-A17E-44913925F4A5}">
      <dgm:prSet/>
      <dgm:spPr/>
      <dgm:t>
        <a:bodyPr/>
        <a:lstStyle/>
        <a:p>
          <a:endParaRPr lang="es-EC" sz="1400">
            <a:latin typeface="+mn-lt"/>
          </a:endParaRPr>
        </a:p>
      </dgm:t>
    </dgm:pt>
    <dgm:pt modelId="{64A0AF90-B66E-4EBB-A327-077FCEC0C107}" type="sibTrans" cxnId="{A7309BC0-AE16-430A-A17E-44913925F4A5}">
      <dgm:prSet/>
      <dgm:spPr/>
      <dgm:t>
        <a:bodyPr/>
        <a:lstStyle/>
        <a:p>
          <a:endParaRPr lang="es-EC" sz="1400">
            <a:latin typeface="+mn-lt"/>
          </a:endParaRPr>
        </a:p>
      </dgm:t>
    </dgm:pt>
    <dgm:pt modelId="{7F7D853D-802D-4541-9250-1E07FD9FF35D}">
      <dgm:prSet phldrT="[Texto]" custT="1"/>
      <dgm:spPr/>
      <dgm:t>
        <a:bodyPr/>
        <a:lstStyle/>
        <a:p>
          <a:r>
            <a:rPr lang="es-EC" sz="1400" dirty="0">
              <a:latin typeface="+mn-lt"/>
            </a:rPr>
            <a:t>Falta</a:t>
          </a:r>
          <a:r>
            <a:rPr lang="es-EC" sz="1400" baseline="0" dirty="0">
              <a:latin typeface="+mn-lt"/>
            </a:rPr>
            <a:t> de personal capacitado en el tema</a:t>
          </a:r>
          <a:endParaRPr lang="es-EC" sz="1400" dirty="0">
            <a:latin typeface="+mn-lt"/>
          </a:endParaRPr>
        </a:p>
      </dgm:t>
    </dgm:pt>
    <dgm:pt modelId="{D7117C21-2B03-4356-9339-D444842197B9}" type="parTrans" cxnId="{40741CDF-44A0-4EF7-9E62-0CFC55313A1E}">
      <dgm:prSet/>
      <dgm:spPr/>
      <dgm:t>
        <a:bodyPr/>
        <a:lstStyle/>
        <a:p>
          <a:endParaRPr lang="es-EC" sz="1400">
            <a:latin typeface="+mn-lt"/>
          </a:endParaRPr>
        </a:p>
      </dgm:t>
    </dgm:pt>
    <dgm:pt modelId="{744531EC-799E-46C5-AB93-CAEEA5F2667B}" type="sibTrans" cxnId="{40741CDF-44A0-4EF7-9E62-0CFC55313A1E}">
      <dgm:prSet/>
      <dgm:spPr/>
      <dgm:t>
        <a:bodyPr/>
        <a:lstStyle/>
        <a:p>
          <a:endParaRPr lang="es-EC" sz="1400">
            <a:latin typeface="+mn-lt"/>
          </a:endParaRPr>
        </a:p>
      </dgm:t>
    </dgm:pt>
    <dgm:pt modelId="{7DC81401-295F-48A9-81D2-91E4C7A883C6}">
      <dgm:prSet phldrT="[Texto]" custT="1"/>
      <dgm:spPr/>
      <dgm:t>
        <a:bodyPr/>
        <a:lstStyle/>
        <a:p>
          <a:r>
            <a:rPr lang="es-EC" sz="1400" dirty="0">
              <a:latin typeface="+mn-lt"/>
            </a:rPr>
            <a:t>Certificaciones de procesos </a:t>
          </a:r>
        </a:p>
      </dgm:t>
    </dgm:pt>
    <dgm:pt modelId="{E009EFBF-3DD7-4585-8721-56C8CC67814D}" type="parTrans" cxnId="{5FB61BB4-B7B4-4B0F-A94A-504D6520A21E}">
      <dgm:prSet/>
      <dgm:spPr/>
      <dgm:t>
        <a:bodyPr/>
        <a:lstStyle/>
        <a:p>
          <a:endParaRPr lang="es-EC" sz="1400">
            <a:latin typeface="+mn-lt"/>
          </a:endParaRPr>
        </a:p>
      </dgm:t>
    </dgm:pt>
    <dgm:pt modelId="{271AC862-FA21-43C4-89E8-5C413A444435}" type="sibTrans" cxnId="{5FB61BB4-B7B4-4B0F-A94A-504D6520A21E}">
      <dgm:prSet/>
      <dgm:spPr/>
      <dgm:t>
        <a:bodyPr/>
        <a:lstStyle/>
        <a:p>
          <a:endParaRPr lang="es-EC" sz="1400">
            <a:latin typeface="+mn-lt"/>
          </a:endParaRPr>
        </a:p>
      </dgm:t>
    </dgm:pt>
    <dgm:pt modelId="{53B77765-54F1-4DDE-AB52-6822F905E79F}">
      <dgm:prSet phldrT="[Texto]" custT="1"/>
      <dgm:spPr/>
      <dgm:t>
        <a:bodyPr/>
        <a:lstStyle/>
        <a:p>
          <a:r>
            <a:rPr lang="es-EC" sz="1400" dirty="0">
              <a:latin typeface="+mn-lt"/>
            </a:rPr>
            <a:t>Fuerte Política</a:t>
          </a:r>
          <a:r>
            <a:rPr lang="es-EC" sz="1400" baseline="0" dirty="0">
              <a:latin typeface="+mn-lt"/>
            </a:rPr>
            <a:t> social y ambiental </a:t>
          </a:r>
          <a:endParaRPr lang="es-EC" sz="1400" dirty="0">
            <a:latin typeface="+mn-lt"/>
          </a:endParaRPr>
        </a:p>
      </dgm:t>
    </dgm:pt>
    <dgm:pt modelId="{4C1EB951-D4C1-47B3-AA95-6C9E8AD74212}" type="parTrans" cxnId="{1F60FFA8-1D70-4543-A9FB-EE335F25791A}">
      <dgm:prSet/>
      <dgm:spPr/>
      <dgm:t>
        <a:bodyPr/>
        <a:lstStyle/>
        <a:p>
          <a:endParaRPr lang="es-EC" sz="1400">
            <a:latin typeface="+mn-lt"/>
          </a:endParaRPr>
        </a:p>
      </dgm:t>
    </dgm:pt>
    <dgm:pt modelId="{9D5DD6C0-E0D5-4535-B948-2686AF1D04A6}" type="sibTrans" cxnId="{1F60FFA8-1D70-4543-A9FB-EE335F25791A}">
      <dgm:prSet/>
      <dgm:spPr/>
      <dgm:t>
        <a:bodyPr/>
        <a:lstStyle/>
        <a:p>
          <a:endParaRPr lang="es-EC" sz="1400">
            <a:latin typeface="+mn-lt"/>
          </a:endParaRPr>
        </a:p>
      </dgm:t>
    </dgm:pt>
    <dgm:pt modelId="{507FDEE7-5EF4-46BE-9CA9-5274E6184A03}">
      <dgm:prSet phldrT="[Texto]" custT="1"/>
      <dgm:spPr/>
      <dgm:t>
        <a:bodyPr/>
        <a:lstStyle/>
        <a:p>
          <a:r>
            <a:rPr lang="es-EC" sz="1400" baseline="0" dirty="0">
              <a:latin typeface="+mn-lt"/>
            </a:rPr>
            <a:t>Alta ventaja competitiva </a:t>
          </a:r>
        </a:p>
      </dgm:t>
    </dgm:pt>
    <dgm:pt modelId="{F10F6367-797E-4EE1-905D-9EB07652FD9C}" type="parTrans" cxnId="{488583EC-F0CD-4149-A2EE-F90CA5D0EA89}">
      <dgm:prSet/>
      <dgm:spPr/>
      <dgm:t>
        <a:bodyPr/>
        <a:lstStyle/>
        <a:p>
          <a:endParaRPr lang="es-EC" sz="1400">
            <a:latin typeface="+mn-lt"/>
          </a:endParaRPr>
        </a:p>
      </dgm:t>
    </dgm:pt>
    <dgm:pt modelId="{C6447A7F-6FC3-46CE-8A7A-8B23CAAAED58}" type="sibTrans" cxnId="{488583EC-F0CD-4149-A2EE-F90CA5D0EA89}">
      <dgm:prSet/>
      <dgm:spPr/>
      <dgm:t>
        <a:bodyPr/>
        <a:lstStyle/>
        <a:p>
          <a:endParaRPr lang="es-EC" sz="1400">
            <a:latin typeface="+mn-lt"/>
          </a:endParaRPr>
        </a:p>
      </dgm:t>
    </dgm:pt>
    <dgm:pt modelId="{7CB69610-01C8-494B-8FC4-5B8D9A7EEA10}">
      <dgm:prSet phldrT="[Texto]" custT="1"/>
      <dgm:spPr/>
      <dgm:t>
        <a:bodyPr/>
        <a:lstStyle/>
        <a:p>
          <a:r>
            <a:rPr lang="es-EC" sz="1400" dirty="0">
              <a:latin typeface="+mn-lt"/>
            </a:rPr>
            <a:t>Dos años para poder emitir $200.000.000</a:t>
          </a:r>
        </a:p>
      </dgm:t>
    </dgm:pt>
    <dgm:pt modelId="{D7EB3AF0-3C46-44CA-AC12-61FD617D74F9}" type="parTrans" cxnId="{4FE32CB5-7648-40B2-864A-661452C60C9B}">
      <dgm:prSet/>
      <dgm:spPr/>
      <dgm:t>
        <a:bodyPr/>
        <a:lstStyle/>
        <a:p>
          <a:endParaRPr lang="es-EC" sz="1400">
            <a:latin typeface="+mn-lt"/>
          </a:endParaRPr>
        </a:p>
      </dgm:t>
    </dgm:pt>
    <dgm:pt modelId="{045C73DE-1D52-40B6-9168-7A2F6116A742}" type="sibTrans" cxnId="{4FE32CB5-7648-40B2-864A-661452C60C9B}">
      <dgm:prSet/>
      <dgm:spPr/>
      <dgm:t>
        <a:bodyPr/>
        <a:lstStyle/>
        <a:p>
          <a:endParaRPr lang="es-EC" sz="1400">
            <a:latin typeface="+mn-lt"/>
          </a:endParaRPr>
        </a:p>
      </dgm:t>
    </dgm:pt>
    <dgm:pt modelId="{099DD7C2-CFDC-4154-A07D-09BA7AC7EDB9}">
      <dgm:prSet phldrT="[Texto]" custT="1"/>
      <dgm:spPr/>
      <dgm:t>
        <a:bodyPr/>
        <a:lstStyle/>
        <a:p>
          <a:r>
            <a:rPr lang="es-EC" sz="1400" dirty="0">
              <a:latin typeface="+mn-lt"/>
            </a:rPr>
            <a:t>Ejemplo para potenciar e mercado de bonos verdes </a:t>
          </a:r>
        </a:p>
      </dgm:t>
    </dgm:pt>
    <dgm:pt modelId="{5005F8FB-D07D-4266-BC01-FAA68C26F3C4}" type="parTrans" cxnId="{A909B74D-8B86-4BEF-A566-DD4FEFA5CCB0}">
      <dgm:prSet/>
      <dgm:spPr/>
      <dgm:t>
        <a:bodyPr/>
        <a:lstStyle/>
        <a:p>
          <a:endParaRPr lang="es-EC" sz="1400">
            <a:latin typeface="+mn-lt"/>
          </a:endParaRPr>
        </a:p>
      </dgm:t>
    </dgm:pt>
    <dgm:pt modelId="{4882278D-3BB0-40D8-A90A-F4D59A9F3B01}" type="sibTrans" cxnId="{A909B74D-8B86-4BEF-A566-DD4FEFA5CCB0}">
      <dgm:prSet/>
      <dgm:spPr/>
      <dgm:t>
        <a:bodyPr/>
        <a:lstStyle/>
        <a:p>
          <a:endParaRPr lang="es-EC" sz="1400">
            <a:latin typeface="+mn-lt"/>
          </a:endParaRPr>
        </a:p>
      </dgm:t>
    </dgm:pt>
    <dgm:pt modelId="{BF9AEAF2-DCD1-4A0D-ADB1-60C4D7D988C0}" type="pres">
      <dgm:prSet presAssocID="{39FF4C2A-8A10-4D22-A326-D85F02B64215}" presName="vert0" presStyleCnt="0">
        <dgm:presLayoutVars>
          <dgm:dir/>
          <dgm:animOne val="branch"/>
          <dgm:animLvl val="lvl"/>
        </dgm:presLayoutVars>
      </dgm:prSet>
      <dgm:spPr/>
      <dgm:t>
        <a:bodyPr/>
        <a:lstStyle/>
        <a:p>
          <a:endParaRPr lang="es-ES"/>
        </a:p>
      </dgm:t>
    </dgm:pt>
    <dgm:pt modelId="{1616C96B-3743-471E-8EA4-298A90A2FEE6}" type="pres">
      <dgm:prSet presAssocID="{EB048B35-09A7-4EC3-A5FC-43E336E3A9D3}" presName="thickLine" presStyleLbl="alignNode1" presStyleIdx="0" presStyleCnt="1" custLinFactNeighborY="298"/>
      <dgm:spPr/>
    </dgm:pt>
    <dgm:pt modelId="{C2296D0B-0469-4EA8-9367-814CEC16CD66}" type="pres">
      <dgm:prSet presAssocID="{EB048B35-09A7-4EC3-A5FC-43E336E3A9D3}" presName="horz1" presStyleCnt="0"/>
      <dgm:spPr/>
    </dgm:pt>
    <dgm:pt modelId="{82DBF9E9-8D8B-4A35-A07C-FED69F6502FE}" type="pres">
      <dgm:prSet presAssocID="{EB048B35-09A7-4EC3-A5FC-43E336E3A9D3}" presName="tx1" presStyleLbl="revTx" presStyleIdx="0" presStyleCnt="8"/>
      <dgm:spPr/>
      <dgm:t>
        <a:bodyPr/>
        <a:lstStyle/>
        <a:p>
          <a:endParaRPr lang="es-ES"/>
        </a:p>
      </dgm:t>
    </dgm:pt>
    <dgm:pt modelId="{4B0B785D-233C-4BEC-9A8F-950FCEA43672}" type="pres">
      <dgm:prSet presAssocID="{EB048B35-09A7-4EC3-A5FC-43E336E3A9D3}" presName="vert1" presStyleCnt="0"/>
      <dgm:spPr/>
    </dgm:pt>
    <dgm:pt modelId="{BF282A4F-946A-4AC3-98D3-EE81C2719F8F}" type="pres">
      <dgm:prSet presAssocID="{2332ED91-D103-4AA8-8077-5132856E647E}" presName="vertSpace2a" presStyleCnt="0"/>
      <dgm:spPr/>
    </dgm:pt>
    <dgm:pt modelId="{8102C616-1DD2-40C5-A632-9B8A64143383}" type="pres">
      <dgm:prSet presAssocID="{2332ED91-D103-4AA8-8077-5132856E647E}" presName="horz2" presStyleCnt="0"/>
      <dgm:spPr/>
    </dgm:pt>
    <dgm:pt modelId="{C1F7FC28-678F-4392-BECB-0BBCE49782DF}" type="pres">
      <dgm:prSet presAssocID="{2332ED91-D103-4AA8-8077-5132856E647E}" presName="horzSpace2" presStyleCnt="0"/>
      <dgm:spPr/>
    </dgm:pt>
    <dgm:pt modelId="{DF49BA49-0870-4BD5-8E2B-DE0AD603BA6C}" type="pres">
      <dgm:prSet presAssocID="{2332ED91-D103-4AA8-8077-5132856E647E}" presName="tx2" presStyleLbl="revTx" presStyleIdx="1" presStyleCnt="8"/>
      <dgm:spPr/>
      <dgm:t>
        <a:bodyPr/>
        <a:lstStyle/>
        <a:p>
          <a:endParaRPr lang="es-ES"/>
        </a:p>
      </dgm:t>
    </dgm:pt>
    <dgm:pt modelId="{2260F7B4-1821-457C-A7A5-6DC6393C2A99}" type="pres">
      <dgm:prSet presAssocID="{2332ED91-D103-4AA8-8077-5132856E647E}" presName="vert2" presStyleCnt="0"/>
      <dgm:spPr/>
    </dgm:pt>
    <dgm:pt modelId="{66651742-7327-434C-B012-6E2838D83A0A}" type="pres">
      <dgm:prSet presAssocID="{2332ED91-D103-4AA8-8077-5132856E647E}" presName="thinLine2b" presStyleLbl="callout" presStyleIdx="0" presStyleCnt="7"/>
      <dgm:spPr/>
    </dgm:pt>
    <dgm:pt modelId="{FBA2C175-C193-49BC-AA73-8662C9DAF58D}" type="pres">
      <dgm:prSet presAssocID="{2332ED91-D103-4AA8-8077-5132856E647E}" presName="vertSpace2b" presStyleCnt="0"/>
      <dgm:spPr/>
    </dgm:pt>
    <dgm:pt modelId="{0F67CA5A-4DA8-46B2-85FA-93202A39E8B1}" type="pres">
      <dgm:prSet presAssocID="{7F7D853D-802D-4541-9250-1E07FD9FF35D}" presName="horz2" presStyleCnt="0"/>
      <dgm:spPr/>
    </dgm:pt>
    <dgm:pt modelId="{2DC5E8AB-372E-4365-92E2-0F032B36C577}" type="pres">
      <dgm:prSet presAssocID="{7F7D853D-802D-4541-9250-1E07FD9FF35D}" presName="horzSpace2" presStyleCnt="0"/>
      <dgm:spPr/>
    </dgm:pt>
    <dgm:pt modelId="{CD883F34-EDAC-400B-9CE7-E9733DC9ABFC}" type="pres">
      <dgm:prSet presAssocID="{7F7D853D-802D-4541-9250-1E07FD9FF35D}" presName="tx2" presStyleLbl="revTx" presStyleIdx="2" presStyleCnt="8"/>
      <dgm:spPr/>
      <dgm:t>
        <a:bodyPr/>
        <a:lstStyle/>
        <a:p>
          <a:endParaRPr lang="es-ES"/>
        </a:p>
      </dgm:t>
    </dgm:pt>
    <dgm:pt modelId="{F75A713A-071D-4DF6-9BD3-C4DBF73FE0D8}" type="pres">
      <dgm:prSet presAssocID="{7F7D853D-802D-4541-9250-1E07FD9FF35D}" presName="vert2" presStyleCnt="0"/>
      <dgm:spPr/>
    </dgm:pt>
    <dgm:pt modelId="{3126EA17-72CB-47AA-B5CF-21B13E7BE298}" type="pres">
      <dgm:prSet presAssocID="{7F7D853D-802D-4541-9250-1E07FD9FF35D}" presName="thinLine2b" presStyleLbl="callout" presStyleIdx="1" presStyleCnt="7"/>
      <dgm:spPr/>
    </dgm:pt>
    <dgm:pt modelId="{938AFD10-3463-4057-AF72-582BE3EC7E90}" type="pres">
      <dgm:prSet presAssocID="{7F7D853D-802D-4541-9250-1E07FD9FF35D}" presName="vertSpace2b" presStyleCnt="0"/>
      <dgm:spPr/>
    </dgm:pt>
    <dgm:pt modelId="{2B57AFEF-229E-42A4-9E84-49EB45DE07D2}" type="pres">
      <dgm:prSet presAssocID="{7DC81401-295F-48A9-81D2-91E4C7A883C6}" presName="horz2" presStyleCnt="0"/>
      <dgm:spPr/>
    </dgm:pt>
    <dgm:pt modelId="{FC244A34-A7A4-45A8-8458-785DB0296204}" type="pres">
      <dgm:prSet presAssocID="{7DC81401-295F-48A9-81D2-91E4C7A883C6}" presName="horzSpace2" presStyleCnt="0"/>
      <dgm:spPr/>
    </dgm:pt>
    <dgm:pt modelId="{2278E3CE-1610-4564-A6BE-202FA4C658A4}" type="pres">
      <dgm:prSet presAssocID="{7DC81401-295F-48A9-81D2-91E4C7A883C6}" presName="tx2" presStyleLbl="revTx" presStyleIdx="3" presStyleCnt="8"/>
      <dgm:spPr/>
      <dgm:t>
        <a:bodyPr/>
        <a:lstStyle/>
        <a:p>
          <a:endParaRPr lang="es-ES"/>
        </a:p>
      </dgm:t>
    </dgm:pt>
    <dgm:pt modelId="{BDBF764D-AE1E-4921-9F44-68D34CD96CC4}" type="pres">
      <dgm:prSet presAssocID="{7DC81401-295F-48A9-81D2-91E4C7A883C6}" presName="vert2" presStyleCnt="0"/>
      <dgm:spPr/>
    </dgm:pt>
    <dgm:pt modelId="{E8A08BE4-8129-4CF7-AECD-748B4685930F}" type="pres">
      <dgm:prSet presAssocID="{7DC81401-295F-48A9-81D2-91E4C7A883C6}" presName="thinLine2b" presStyleLbl="callout" presStyleIdx="2" presStyleCnt="7"/>
      <dgm:spPr/>
    </dgm:pt>
    <dgm:pt modelId="{ACD83CF3-E50D-4868-807E-EA61540E1927}" type="pres">
      <dgm:prSet presAssocID="{7DC81401-295F-48A9-81D2-91E4C7A883C6}" presName="vertSpace2b" presStyleCnt="0"/>
      <dgm:spPr/>
    </dgm:pt>
    <dgm:pt modelId="{D3721206-A59E-4B9A-9AFC-290B75DC6104}" type="pres">
      <dgm:prSet presAssocID="{53B77765-54F1-4DDE-AB52-6822F905E79F}" presName="horz2" presStyleCnt="0"/>
      <dgm:spPr/>
    </dgm:pt>
    <dgm:pt modelId="{52366E9B-A81F-4CAF-A322-1C9C469CE459}" type="pres">
      <dgm:prSet presAssocID="{53B77765-54F1-4DDE-AB52-6822F905E79F}" presName="horzSpace2" presStyleCnt="0"/>
      <dgm:spPr/>
    </dgm:pt>
    <dgm:pt modelId="{7A30D295-7A99-4508-8C91-1E98176B976C}" type="pres">
      <dgm:prSet presAssocID="{53B77765-54F1-4DDE-AB52-6822F905E79F}" presName="tx2" presStyleLbl="revTx" presStyleIdx="4" presStyleCnt="8"/>
      <dgm:spPr/>
      <dgm:t>
        <a:bodyPr/>
        <a:lstStyle/>
        <a:p>
          <a:endParaRPr lang="es-ES"/>
        </a:p>
      </dgm:t>
    </dgm:pt>
    <dgm:pt modelId="{96EC7CA9-7231-4ADB-BE2C-835AB8C2B2D3}" type="pres">
      <dgm:prSet presAssocID="{53B77765-54F1-4DDE-AB52-6822F905E79F}" presName="vert2" presStyleCnt="0"/>
      <dgm:spPr/>
    </dgm:pt>
    <dgm:pt modelId="{129F4F92-81BA-49F6-9481-1E4463E584B3}" type="pres">
      <dgm:prSet presAssocID="{53B77765-54F1-4DDE-AB52-6822F905E79F}" presName="thinLine2b" presStyleLbl="callout" presStyleIdx="3" presStyleCnt="7"/>
      <dgm:spPr/>
    </dgm:pt>
    <dgm:pt modelId="{C21DF13E-D4F2-41E3-8756-0096A97F9C05}" type="pres">
      <dgm:prSet presAssocID="{53B77765-54F1-4DDE-AB52-6822F905E79F}" presName="vertSpace2b" presStyleCnt="0"/>
      <dgm:spPr/>
    </dgm:pt>
    <dgm:pt modelId="{778AA8EB-C6B5-41D0-8B1D-6D8D9BBFE7A1}" type="pres">
      <dgm:prSet presAssocID="{507FDEE7-5EF4-46BE-9CA9-5274E6184A03}" presName="horz2" presStyleCnt="0"/>
      <dgm:spPr/>
    </dgm:pt>
    <dgm:pt modelId="{BABD4A02-6523-4C29-9C12-B217C573FE9E}" type="pres">
      <dgm:prSet presAssocID="{507FDEE7-5EF4-46BE-9CA9-5274E6184A03}" presName="horzSpace2" presStyleCnt="0"/>
      <dgm:spPr/>
    </dgm:pt>
    <dgm:pt modelId="{18750C82-005F-4F7E-914D-0C73E44E7285}" type="pres">
      <dgm:prSet presAssocID="{507FDEE7-5EF4-46BE-9CA9-5274E6184A03}" presName="tx2" presStyleLbl="revTx" presStyleIdx="5" presStyleCnt="8"/>
      <dgm:spPr/>
      <dgm:t>
        <a:bodyPr/>
        <a:lstStyle/>
        <a:p>
          <a:endParaRPr lang="es-ES"/>
        </a:p>
      </dgm:t>
    </dgm:pt>
    <dgm:pt modelId="{42FA4A7A-F4A1-440C-B498-81221E90BDB8}" type="pres">
      <dgm:prSet presAssocID="{507FDEE7-5EF4-46BE-9CA9-5274E6184A03}" presName="vert2" presStyleCnt="0"/>
      <dgm:spPr/>
    </dgm:pt>
    <dgm:pt modelId="{52548F34-AD6C-4343-A8EF-59B446596111}" type="pres">
      <dgm:prSet presAssocID="{507FDEE7-5EF4-46BE-9CA9-5274E6184A03}" presName="thinLine2b" presStyleLbl="callout" presStyleIdx="4" presStyleCnt="7"/>
      <dgm:spPr/>
    </dgm:pt>
    <dgm:pt modelId="{DA11303F-0587-4615-9AD2-BBC2957EABA9}" type="pres">
      <dgm:prSet presAssocID="{507FDEE7-5EF4-46BE-9CA9-5274E6184A03}" presName="vertSpace2b" presStyleCnt="0"/>
      <dgm:spPr/>
    </dgm:pt>
    <dgm:pt modelId="{1C4252F9-46B3-4158-AC90-88E9F86DFC0C}" type="pres">
      <dgm:prSet presAssocID="{7CB69610-01C8-494B-8FC4-5B8D9A7EEA10}" presName="horz2" presStyleCnt="0"/>
      <dgm:spPr/>
    </dgm:pt>
    <dgm:pt modelId="{5CB0E771-3E1D-4745-A95C-EDE0A2EC0934}" type="pres">
      <dgm:prSet presAssocID="{7CB69610-01C8-494B-8FC4-5B8D9A7EEA10}" presName="horzSpace2" presStyleCnt="0"/>
      <dgm:spPr/>
    </dgm:pt>
    <dgm:pt modelId="{B79578AB-D857-40C7-9AC9-66930D35021A}" type="pres">
      <dgm:prSet presAssocID="{7CB69610-01C8-494B-8FC4-5B8D9A7EEA10}" presName="tx2" presStyleLbl="revTx" presStyleIdx="6" presStyleCnt="8"/>
      <dgm:spPr/>
      <dgm:t>
        <a:bodyPr/>
        <a:lstStyle/>
        <a:p>
          <a:endParaRPr lang="es-ES"/>
        </a:p>
      </dgm:t>
    </dgm:pt>
    <dgm:pt modelId="{F9DABF52-2AB5-4406-97FC-940ED92E4D73}" type="pres">
      <dgm:prSet presAssocID="{7CB69610-01C8-494B-8FC4-5B8D9A7EEA10}" presName="vert2" presStyleCnt="0"/>
      <dgm:spPr/>
    </dgm:pt>
    <dgm:pt modelId="{29FF3C76-16F5-4868-BBDE-8DAA79E34093}" type="pres">
      <dgm:prSet presAssocID="{7CB69610-01C8-494B-8FC4-5B8D9A7EEA10}" presName="thinLine2b" presStyleLbl="callout" presStyleIdx="5" presStyleCnt="7"/>
      <dgm:spPr/>
    </dgm:pt>
    <dgm:pt modelId="{0CA46B3F-FD61-4FA7-9C60-96FF244EEB21}" type="pres">
      <dgm:prSet presAssocID="{7CB69610-01C8-494B-8FC4-5B8D9A7EEA10}" presName="vertSpace2b" presStyleCnt="0"/>
      <dgm:spPr/>
    </dgm:pt>
    <dgm:pt modelId="{CFE83571-7253-47A6-A88E-E704CC2F1FCB}" type="pres">
      <dgm:prSet presAssocID="{099DD7C2-CFDC-4154-A07D-09BA7AC7EDB9}" presName="horz2" presStyleCnt="0"/>
      <dgm:spPr/>
    </dgm:pt>
    <dgm:pt modelId="{C05C868F-C062-485C-99CE-45C53A9DDCFD}" type="pres">
      <dgm:prSet presAssocID="{099DD7C2-CFDC-4154-A07D-09BA7AC7EDB9}" presName="horzSpace2" presStyleCnt="0"/>
      <dgm:spPr/>
    </dgm:pt>
    <dgm:pt modelId="{05F5BC9E-178A-4964-90CB-DC0A8E57C304}" type="pres">
      <dgm:prSet presAssocID="{099DD7C2-CFDC-4154-A07D-09BA7AC7EDB9}" presName="tx2" presStyleLbl="revTx" presStyleIdx="7" presStyleCnt="8"/>
      <dgm:spPr/>
      <dgm:t>
        <a:bodyPr/>
        <a:lstStyle/>
        <a:p>
          <a:endParaRPr lang="es-ES"/>
        </a:p>
      </dgm:t>
    </dgm:pt>
    <dgm:pt modelId="{D55FADB0-29E6-4FDF-BAD8-586FB97F9F4F}" type="pres">
      <dgm:prSet presAssocID="{099DD7C2-CFDC-4154-A07D-09BA7AC7EDB9}" presName="vert2" presStyleCnt="0"/>
      <dgm:spPr/>
    </dgm:pt>
    <dgm:pt modelId="{62AFC79C-892D-440A-900A-A1F469CF5AC8}" type="pres">
      <dgm:prSet presAssocID="{099DD7C2-CFDC-4154-A07D-09BA7AC7EDB9}" presName="thinLine2b" presStyleLbl="callout" presStyleIdx="6" presStyleCnt="7"/>
      <dgm:spPr/>
    </dgm:pt>
    <dgm:pt modelId="{511BFAD6-D27C-4876-B4EB-F0541536D5EC}" type="pres">
      <dgm:prSet presAssocID="{099DD7C2-CFDC-4154-A07D-09BA7AC7EDB9}" presName="vertSpace2b" presStyleCnt="0"/>
      <dgm:spPr/>
    </dgm:pt>
  </dgm:ptLst>
  <dgm:cxnLst>
    <dgm:cxn modelId="{08BBD498-5C71-474B-890C-64F689B400DE}" type="presOf" srcId="{7F7D853D-802D-4541-9250-1E07FD9FF35D}" destId="{CD883F34-EDAC-400B-9CE7-E9733DC9ABFC}" srcOrd="0" destOrd="0" presId="urn:microsoft.com/office/officeart/2008/layout/LinedList"/>
    <dgm:cxn modelId="{4860B7F6-19BE-4AD8-AC73-9AD518CB353B}" type="presOf" srcId="{507FDEE7-5EF4-46BE-9CA9-5274E6184A03}" destId="{18750C82-005F-4F7E-914D-0C73E44E7285}" srcOrd="0" destOrd="0" presId="urn:microsoft.com/office/officeart/2008/layout/LinedList"/>
    <dgm:cxn modelId="{A909B74D-8B86-4BEF-A566-DD4FEFA5CCB0}" srcId="{EB048B35-09A7-4EC3-A5FC-43E336E3A9D3}" destId="{099DD7C2-CFDC-4154-A07D-09BA7AC7EDB9}" srcOrd="6" destOrd="0" parTransId="{5005F8FB-D07D-4266-BC01-FAA68C26F3C4}" sibTransId="{4882278D-3BB0-40D8-A90A-F4D59A9F3B01}"/>
    <dgm:cxn modelId="{4FE32CB5-7648-40B2-864A-661452C60C9B}" srcId="{EB048B35-09A7-4EC3-A5FC-43E336E3A9D3}" destId="{7CB69610-01C8-494B-8FC4-5B8D9A7EEA10}" srcOrd="5" destOrd="0" parTransId="{D7EB3AF0-3C46-44CA-AC12-61FD617D74F9}" sibTransId="{045C73DE-1D52-40B6-9168-7A2F6116A742}"/>
    <dgm:cxn modelId="{40741CDF-44A0-4EF7-9E62-0CFC55313A1E}" srcId="{EB048B35-09A7-4EC3-A5FC-43E336E3A9D3}" destId="{7F7D853D-802D-4541-9250-1E07FD9FF35D}" srcOrd="1" destOrd="0" parTransId="{D7117C21-2B03-4356-9339-D444842197B9}" sibTransId="{744531EC-799E-46C5-AB93-CAEEA5F2667B}"/>
    <dgm:cxn modelId="{811908A1-0A23-4B7C-81C4-A0470308CDDB}" type="presOf" srcId="{53B77765-54F1-4DDE-AB52-6822F905E79F}" destId="{7A30D295-7A99-4508-8C91-1E98176B976C}" srcOrd="0" destOrd="0" presId="urn:microsoft.com/office/officeart/2008/layout/LinedList"/>
    <dgm:cxn modelId="{A8F04D49-1B86-4A95-85E1-0C871594823C}" srcId="{39FF4C2A-8A10-4D22-A326-D85F02B64215}" destId="{EB048B35-09A7-4EC3-A5FC-43E336E3A9D3}" srcOrd="0" destOrd="0" parTransId="{70A915DD-82C7-463A-BCC7-8A41120C5321}" sibTransId="{C706A4DC-375B-4A7B-9F84-83D7E09A551B}"/>
    <dgm:cxn modelId="{A7309BC0-AE16-430A-A17E-44913925F4A5}" srcId="{EB048B35-09A7-4EC3-A5FC-43E336E3A9D3}" destId="{2332ED91-D103-4AA8-8077-5132856E647E}" srcOrd="0" destOrd="0" parTransId="{EAC1B442-A23E-40C7-BEEE-627918C3F39B}" sibTransId="{64A0AF90-B66E-4EBB-A327-077FCEC0C107}"/>
    <dgm:cxn modelId="{488583EC-F0CD-4149-A2EE-F90CA5D0EA89}" srcId="{EB048B35-09A7-4EC3-A5FC-43E336E3A9D3}" destId="{507FDEE7-5EF4-46BE-9CA9-5274E6184A03}" srcOrd="4" destOrd="0" parTransId="{F10F6367-797E-4EE1-905D-9EB07652FD9C}" sibTransId="{C6447A7F-6FC3-46CE-8A7A-8B23CAAAED58}"/>
    <dgm:cxn modelId="{10C83E7A-DAF2-454D-87AD-B90121F08C0D}" type="presOf" srcId="{EB048B35-09A7-4EC3-A5FC-43E336E3A9D3}" destId="{82DBF9E9-8D8B-4A35-A07C-FED69F6502FE}" srcOrd="0" destOrd="0" presId="urn:microsoft.com/office/officeart/2008/layout/LinedList"/>
    <dgm:cxn modelId="{FF623CC4-F450-435D-BE83-227C2B6D1CBB}" type="presOf" srcId="{39FF4C2A-8A10-4D22-A326-D85F02B64215}" destId="{BF9AEAF2-DCD1-4A0D-ADB1-60C4D7D988C0}" srcOrd="0" destOrd="0" presId="urn:microsoft.com/office/officeart/2008/layout/LinedList"/>
    <dgm:cxn modelId="{5FB61BB4-B7B4-4B0F-A94A-504D6520A21E}" srcId="{EB048B35-09A7-4EC3-A5FC-43E336E3A9D3}" destId="{7DC81401-295F-48A9-81D2-91E4C7A883C6}" srcOrd="2" destOrd="0" parTransId="{E009EFBF-3DD7-4585-8721-56C8CC67814D}" sibTransId="{271AC862-FA21-43C4-89E8-5C413A444435}"/>
    <dgm:cxn modelId="{1F60FFA8-1D70-4543-A9FB-EE335F25791A}" srcId="{EB048B35-09A7-4EC3-A5FC-43E336E3A9D3}" destId="{53B77765-54F1-4DDE-AB52-6822F905E79F}" srcOrd="3" destOrd="0" parTransId="{4C1EB951-D4C1-47B3-AA95-6C9E8AD74212}" sibTransId="{9D5DD6C0-E0D5-4535-B948-2686AF1D04A6}"/>
    <dgm:cxn modelId="{8BCA833D-E8B6-4E9B-B07A-775D1B98ED1A}" type="presOf" srcId="{2332ED91-D103-4AA8-8077-5132856E647E}" destId="{DF49BA49-0870-4BD5-8E2B-DE0AD603BA6C}" srcOrd="0" destOrd="0" presId="urn:microsoft.com/office/officeart/2008/layout/LinedList"/>
    <dgm:cxn modelId="{F16E29EB-3350-4578-8992-DC29C1FEF9C5}" type="presOf" srcId="{7CB69610-01C8-494B-8FC4-5B8D9A7EEA10}" destId="{B79578AB-D857-40C7-9AC9-66930D35021A}" srcOrd="0" destOrd="0" presId="urn:microsoft.com/office/officeart/2008/layout/LinedList"/>
    <dgm:cxn modelId="{965AEA92-A8E9-4331-B4F7-D75F3E8FA886}" type="presOf" srcId="{099DD7C2-CFDC-4154-A07D-09BA7AC7EDB9}" destId="{05F5BC9E-178A-4964-90CB-DC0A8E57C304}" srcOrd="0" destOrd="0" presId="urn:microsoft.com/office/officeart/2008/layout/LinedList"/>
    <dgm:cxn modelId="{6FADD809-3AC6-4134-9696-8E5A4C0E0CE8}" type="presOf" srcId="{7DC81401-295F-48A9-81D2-91E4C7A883C6}" destId="{2278E3CE-1610-4564-A6BE-202FA4C658A4}" srcOrd="0" destOrd="0" presId="urn:microsoft.com/office/officeart/2008/layout/LinedList"/>
    <dgm:cxn modelId="{6CB10755-8045-495F-8C97-967FFB6389DC}" type="presParOf" srcId="{BF9AEAF2-DCD1-4A0D-ADB1-60C4D7D988C0}" destId="{1616C96B-3743-471E-8EA4-298A90A2FEE6}" srcOrd="0" destOrd="0" presId="urn:microsoft.com/office/officeart/2008/layout/LinedList"/>
    <dgm:cxn modelId="{557910FC-5BBB-4517-8A06-4C7BAFEE505E}" type="presParOf" srcId="{BF9AEAF2-DCD1-4A0D-ADB1-60C4D7D988C0}" destId="{C2296D0B-0469-4EA8-9367-814CEC16CD66}" srcOrd="1" destOrd="0" presId="urn:microsoft.com/office/officeart/2008/layout/LinedList"/>
    <dgm:cxn modelId="{4984933A-C7C7-4C05-9E29-EE7CBDE266C3}" type="presParOf" srcId="{C2296D0B-0469-4EA8-9367-814CEC16CD66}" destId="{82DBF9E9-8D8B-4A35-A07C-FED69F6502FE}" srcOrd="0" destOrd="0" presId="urn:microsoft.com/office/officeart/2008/layout/LinedList"/>
    <dgm:cxn modelId="{8CE2A094-0BE7-401A-9644-1EBE93BBFBC7}" type="presParOf" srcId="{C2296D0B-0469-4EA8-9367-814CEC16CD66}" destId="{4B0B785D-233C-4BEC-9A8F-950FCEA43672}" srcOrd="1" destOrd="0" presId="urn:microsoft.com/office/officeart/2008/layout/LinedList"/>
    <dgm:cxn modelId="{97551734-B6DD-47FB-BEDE-D6AAA65C2296}" type="presParOf" srcId="{4B0B785D-233C-4BEC-9A8F-950FCEA43672}" destId="{BF282A4F-946A-4AC3-98D3-EE81C2719F8F}" srcOrd="0" destOrd="0" presId="urn:microsoft.com/office/officeart/2008/layout/LinedList"/>
    <dgm:cxn modelId="{FCC2DDF8-0FE7-4171-9D72-71F951BF395D}" type="presParOf" srcId="{4B0B785D-233C-4BEC-9A8F-950FCEA43672}" destId="{8102C616-1DD2-40C5-A632-9B8A64143383}" srcOrd="1" destOrd="0" presId="urn:microsoft.com/office/officeart/2008/layout/LinedList"/>
    <dgm:cxn modelId="{C98BC6C7-C772-4CD5-A3B1-B1FAD58778F0}" type="presParOf" srcId="{8102C616-1DD2-40C5-A632-9B8A64143383}" destId="{C1F7FC28-678F-4392-BECB-0BBCE49782DF}" srcOrd="0" destOrd="0" presId="urn:microsoft.com/office/officeart/2008/layout/LinedList"/>
    <dgm:cxn modelId="{A191A717-2093-44B1-8A0A-18B1B8961AA7}" type="presParOf" srcId="{8102C616-1DD2-40C5-A632-9B8A64143383}" destId="{DF49BA49-0870-4BD5-8E2B-DE0AD603BA6C}" srcOrd="1" destOrd="0" presId="urn:microsoft.com/office/officeart/2008/layout/LinedList"/>
    <dgm:cxn modelId="{6873DC96-3566-4DD8-A106-A65C8A45F499}" type="presParOf" srcId="{8102C616-1DD2-40C5-A632-9B8A64143383}" destId="{2260F7B4-1821-457C-A7A5-6DC6393C2A99}" srcOrd="2" destOrd="0" presId="urn:microsoft.com/office/officeart/2008/layout/LinedList"/>
    <dgm:cxn modelId="{C8C53389-4C01-408B-B568-890E3ED12493}" type="presParOf" srcId="{4B0B785D-233C-4BEC-9A8F-950FCEA43672}" destId="{66651742-7327-434C-B012-6E2838D83A0A}" srcOrd="2" destOrd="0" presId="urn:microsoft.com/office/officeart/2008/layout/LinedList"/>
    <dgm:cxn modelId="{A6B308FC-17AE-4ECF-A7F4-9E79CC10DD6A}" type="presParOf" srcId="{4B0B785D-233C-4BEC-9A8F-950FCEA43672}" destId="{FBA2C175-C193-49BC-AA73-8662C9DAF58D}" srcOrd="3" destOrd="0" presId="urn:microsoft.com/office/officeart/2008/layout/LinedList"/>
    <dgm:cxn modelId="{CCED94C8-1E77-495E-A2C7-3D8ACD5986CC}" type="presParOf" srcId="{4B0B785D-233C-4BEC-9A8F-950FCEA43672}" destId="{0F67CA5A-4DA8-46B2-85FA-93202A39E8B1}" srcOrd="4" destOrd="0" presId="urn:microsoft.com/office/officeart/2008/layout/LinedList"/>
    <dgm:cxn modelId="{88A6DF71-9BC9-4D4A-8AB5-CB7F62BE5607}" type="presParOf" srcId="{0F67CA5A-4DA8-46B2-85FA-93202A39E8B1}" destId="{2DC5E8AB-372E-4365-92E2-0F032B36C577}" srcOrd="0" destOrd="0" presId="urn:microsoft.com/office/officeart/2008/layout/LinedList"/>
    <dgm:cxn modelId="{26537643-D408-44C7-801E-98DD8E85AC95}" type="presParOf" srcId="{0F67CA5A-4DA8-46B2-85FA-93202A39E8B1}" destId="{CD883F34-EDAC-400B-9CE7-E9733DC9ABFC}" srcOrd="1" destOrd="0" presId="urn:microsoft.com/office/officeart/2008/layout/LinedList"/>
    <dgm:cxn modelId="{1BA08E13-7179-42CD-B76C-2E6C9B18B8A9}" type="presParOf" srcId="{0F67CA5A-4DA8-46B2-85FA-93202A39E8B1}" destId="{F75A713A-071D-4DF6-9BD3-C4DBF73FE0D8}" srcOrd="2" destOrd="0" presId="urn:microsoft.com/office/officeart/2008/layout/LinedList"/>
    <dgm:cxn modelId="{F89CA20C-B7F9-4F52-9F3C-8076FBEC6082}" type="presParOf" srcId="{4B0B785D-233C-4BEC-9A8F-950FCEA43672}" destId="{3126EA17-72CB-47AA-B5CF-21B13E7BE298}" srcOrd="5" destOrd="0" presId="urn:microsoft.com/office/officeart/2008/layout/LinedList"/>
    <dgm:cxn modelId="{9DF9373A-F894-4E47-A985-488563B176C0}" type="presParOf" srcId="{4B0B785D-233C-4BEC-9A8F-950FCEA43672}" destId="{938AFD10-3463-4057-AF72-582BE3EC7E90}" srcOrd="6" destOrd="0" presId="urn:microsoft.com/office/officeart/2008/layout/LinedList"/>
    <dgm:cxn modelId="{AE129E38-D1E9-4076-9EFB-70289BD4BB89}" type="presParOf" srcId="{4B0B785D-233C-4BEC-9A8F-950FCEA43672}" destId="{2B57AFEF-229E-42A4-9E84-49EB45DE07D2}" srcOrd="7" destOrd="0" presId="urn:microsoft.com/office/officeart/2008/layout/LinedList"/>
    <dgm:cxn modelId="{68A0B1FF-BB84-4A88-93DA-47FD47B38445}" type="presParOf" srcId="{2B57AFEF-229E-42A4-9E84-49EB45DE07D2}" destId="{FC244A34-A7A4-45A8-8458-785DB0296204}" srcOrd="0" destOrd="0" presId="urn:microsoft.com/office/officeart/2008/layout/LinedList"/>
    <dgm:cxn modelId="{16BD5C88-0C53-4C63-84E8-E2F7F24426D5}" type="presParOf" srcId="{2B57AFEF-229E-42A4-9E84-49EB45DE07D2}" destId="{2278E3CE-1610-4564-A6BE-202FA4C658A4}" srcOrd="1" destOrd="0" presId="urn:microsoft.com/office/officeart/2008/layout/LinedList"/>
    <dgm:cxn modelId="{0A80FA43-7DCF-43E4-9105-F6DC302ACA29}" type="presParOf" srcId="{2B57AFEF-229E-42A4-9E84-49EB45DE07D2}" destId="{BDBF764D-AE1E-4921-9F44-68D34CD96CC4}" srcOrd="2" destOrd="0" presId="urn:microsoft.com/office/officeart/2008/layout/LinedList"/>
    <dgm:cxn modelId="{734B0704-F94E-466F-9026-7E16FDFC2EF2}" type="presParOf" srcId="{4B0B785D-233C-4BEC-9A8F-950FCEA43672}" destId="{E8A08BE4-8129-4CF7-AECD-748B4685930F}" srcOrd="8" destOrd="0" presId="urn:microsoft.com/office/officeart/2008/layout/LinedList"/>
    <dgm:cxn modelId="{3EEBCC00-A210-4FEA-AFD5-AC6C5FA34ACC}" type="presParOf" srcId="{4B0B785D-233C-4BEC-9A8F-950FCEA43672}" destId="{ACD83CF3-E50D-4868-807E-EA61540E1927}" srcOrd="9" destOrd="0" presId="urn:microsoft.com/office/officeart/2008/layout/LinedList"/>
    <dgm:cxn modelId="{746A9161-8FF7-4757-938F-D5CE3FC1FFA9}" type="presParOf" srcId="{4B0B785D-233C-4BEC-9A8F-950FCEA43672}" destId="{D3721206-A59E-4B9A-9AFC-290B75DC6104}" srcOrd="10" destOrd="0" presId="urn:microsoft.com/office/officeart/2008/layout/LinedList"/>
    <dgm:cxn modelId="{5F22389E-99C5-4E91-A668-9DA2D65D942C}" type="presParOf" srcId="{D3721206-A59E-4B9A-9AFC-290B75DC6104}" destId="{52366E9B-A81F-4CAF-A322-1C9C469CE459}" srcOrd="0" destOrd="0" presId="urn:microsoft.com/office/officeart/2008/layout/LinedList"/>
    <dgm:cxn modelId="{4DB269FD-9F96-4030-9C90-778DF7F3DA1B}" type="presParOf" srcId="{D3721206-A59E-4B9A-9AFC-290B75DC6104}" destId="{7A30D295-7A99-4508-8C91-1E98176B976C}" srcOrd="1" destOrd="0" presId="urn:microsoft.com/office/officeart/2008/layout/LinedList"/>
    <dgm:cxn modelId="{01685E9A-63F3-4A56-94FF-75E67207FAD4}" type="presParOf" srcId="{D3721206-A59E-4B9A-9AFC-290B75DC6104}" destId="{96EC7CA9-7231-4ADB-BE2C-835AB8C2B2D3}" srcOrd="2" destOrd="0" presId="urn:microsoft.com/office/officeart/2008/layout/LinedList"/>
    <dgm:cxn modelId="{9BC2657F-CB7A-4AAD-AE6F-D912F1CB4544}" type="presParOf" srcId="{4B0B785D-233C-4BEC-9A8F-950FCEA43672}" destId="{129F4F92-81BA-49F6-9481-1E4463E584B3}" srcOrd="11" destOrd="0" presId="urn:microsoft.com/office/officeart/2008/layout/LinedList"/>
    <dgm:cxn modelId="{63F68114-B04A-4DF0-8D43-B7F68C4C21F4}" type="presParOf" srcId="{4B0B785D-233C-4BEC-9A8F-950FCEA43672}" destId="{C21DF13E-D4F2-41E3-8756-0096A97F9C05}" srcOrd="12" destOrd="0" presId="urn:microsoft.com/office/officeart/2008/layout/LinedList"/>
    <dgm:cxn modelId="{75314D8D-7FC2-4933-9420-FFB37CB1240F}" type="presParOf" srcId="{4B0B785D-233C-4BEC-9A8F-950FCEA43672}" destId="{778AA8EB-C6B5-41D0-8B1D-6D8D9BBFE7A1}" srcOrd="13" destOrd="0" presId="urn:microsoft.com/office/officeart/2008/layout/LinedList"/>
    <dgm:cxn modelId="{DB2FB822-C0F2-4D45-91AE-8D275ED250CB}" type="presParOf" srcId="{778AA8EB-C6B5-41D0-8B1D-6D8D9BBFE7A1}" destId="{BABD4A02-6523-4C29-9C12-B217C573FE9E}" srcOrd="0" destOrd="0" presId="urn:microsoft.com/office/officeart/2008/layout/LinedList"/>
    <dgm:cxn modelId="{8A7D4672-9F1C-494C-89A2-F57D14F19425}" type="presParOf" srcId="{778AA8EB-C6B5-41D0-8B1D-6D8D9BBFE7A1}" destId="{18750C82-005F-4F7E-914D-0C73E44E7285}" srcOrd="1" destOrd="0" presId="urn:microsoft.com/office/officeart/2008/layout/LinedList"/>
    <dgm:cxn modelId="{0D0651ED-3606-470D-A96E-1071FAEA9E2F}" type="presParOf" srcId="{778AA8EB-C6B5-41D0-8B1D-6D8D9BBFE7A1}" destId="{42FA4A7A-F4A1-440C-B498-81221E90BDB8}" srcOrd="2" destOrd="0" presId="urn:microsoft.com/office/officeart/2008/layout/LinedList"/>
    <dgm:cxn modelId="{B2ECC690-58BE-4E8A-89BA-A3AD1C880166}" type="presParOf" srcId="{4B0B785D-233C-4BEC-9A8F-950FCEA43672}" destId="{52548F34-AD6C-4343-A8EF-59B446596111}" srcOrd="14" destOrd="0" presId="urn:microsoft.com/office/officeart/2008/layout/LinedList"/>
    <dgm:cxn modelId="{E76168ED-5B84-45F0-8B5B-E55498443509}" type="presParOf" srcId="{4B0B785D-233C-4BEC-9A8F-950FCEA43672}" destId="{DA11303F-0587-4615-9AD2-BBC2957EABA9}" srcOrd="15" destOrd="0" presId="urn:microsoft.com/office/officeart/2008/layout/LinedList"/>
    <dgm:cxn modelId="{F29931CE-E6DD-47C4-A149-75A691ACC5DA}" type="presParOf" srcId="{4B0B785D-233C-4BEC-9A8F-950FCEA43672}" destId="{1C4252F9-46B3-4158-AC90-88E9F86DFC0C}" srcOrd="16" destOrd="0" presId="urn:microsoft.com/office/officeart/2008/layout/LinedList"/>
    <dgm:cxn modelId="{1DFF7595-A7D6-465E-8A5B-80A0E679F19F}" type="presParOf" srcId="{1C4252F9-46B3-4158-AC90-88E9F86DFC0C}" destId="{5CB0E771-3E1D-4745-A95C-EDE0A2EC0934}" srcOrd="0" destOrd="0" presId="urn:microsoft.com/office/officeart/2008/layout/LinedList"/>
    <dgm:cxn modelId="{A048AA46-3021-46C4-9F30-DF1CDB7E3ADC}" type="presParOf" srcId="{1C4252F9-46B3-4158-AC90-88E9F86DFC0C}" destId="{B79578AB-D857-40C7-9AC9-66930D35021A}" srcOrd="1" destOrd="0" presId="urn:microsoft.com/office/officeart/2008/layout/LinedList"/>
    <dgm:cxn modelId="{A00722E8-1811-403D-A929-61FBAC61F739}" type="presParOf" srcId="{1C4252F9-46B3-4158-AC90-88E9F86DFC0C}" destId="{F9DABF52-2AB5-4406-97FC-940ED92E4D73}" srcOrd="2" destOrd="0" presId="urn:microsoft.com/office/officeart/2008/layout/LinedList"/>
    <dgm:cxn modelId="{A8A8E2E6-461C-4D2C-B9B7-C5693C63E89E}" type="presParOf" srcId="{4B0B785D-233C-4BEC-9A8F-950FCEA43672}" destId="{29FF3C76-16F5-4868-BBDE-8DAA79E34093}" srcOrd="17" destOrd="0" presId="urn:microsoft.com/office/officeart/2008/layout/LinedList"/>
    <dgm:cxn modelId="{6217B593-456F-4B6D-BEB3-542DD1093039}" type="presParOf" srcId="{4B0B785D-233C-4BEC-9A8F-950FCEA43672}" destId="{0CA46B3F-FD61-4FA7-9C60-96FF244EEB21}" srcOrd="18" destOrd="0" presId="urn:microsoft.com/office/officeart/2008/layout/LinedList"/>
    <dgm:cxn modelId="{814AAB02-372E-4E60-AF97-1F83AAA0120E}" type="presParOf" srcId="{4B0B785D-233C-4BEC-9A8F-950FCEA43672}" destId="{CFE83571-7253-47A6-A88E-E704CC2F1FCB}" srcOrd="19" destOrd="0" presId="urn:microsoft.com/office/officeart/2008/layout/LinedList"/>
    <dgm:cxn modelId="{A4467D47-20E7-4F85-A9EA-A049C485033E}" type="presParOf" srcId="{CFE83571-7253-47A6-A88E-E704CC2F1FCB}" destId="{C05C868F-C062-485C-99CE-45C53A9DDCFD}" srcOrd="0" destOrd="0" presId="urn:microsoft.com/office/officeart/2008/layout/LinedList"/>
    <dgm:cxn modelId="{25130B15-4E00-4152-A3BD-63451BC40FB6}" type="presParOf" srcId="{CFE83571-7253-47A6-A88E-E704CC2F1FCB}" destId="{05F5BC9E-178A-4964-90CB-DC0A8E57C304}" srcOrd="1" destOrd="0" presId="urn:microsoft.com/office/officeart/2008/layout/LinedList"/>
    <dgm:cxn modelId="{12EEBF5A-9CC9-45ED-B04D-4667138B6FCE}" type="presParOf" srcId="{CFE83571-7253-47A6-A88E-E704CC2F1FCB}" destId="{D55FADB0-29E6-4FDF-BAD8-586FB97F9F4F}" srcOrd="2" destOrd="0" presId="urn:microsoft.com/office/officeart/2008/layout/LinedList"/>
    <dgm:cxn modelId="{C852691E-6708-4F6F-A9A6-11B919FE5BF8}" type="presParOf" srcId="{4B0B785D-233C-4BEC-9A8F-950FCEA43672}" destId="{62AFC79C-892D-440A-900A-A1F469CF5AC8}" srcOrd="20" destOrd="0" presId="urn:microsoft.com/office/officeart/2008/layout/LinedList"/>
    <dgm:cxn modelId="{1A6B32AF-FCCC-43DA-A6DD-DA1E7CECD71D}" type="presParOf" srcId="{4B0B785D-233C-4BEC-9A8F-950FCEA43672}" destId="{511BFAD6-D27C-4876-B4EB-F0541536D5EC}" srcOrd="2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3F4F730-4FC2-4D8D-AF1F-8332D3A1F88B}"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es-EC"/>
        </a:p>
      </dgm:t>
    </dgm:pt>
    <dgm:pt modelId="{25004184-36EF-41AE-8CB1-6DD32065380C}">
      <dgm:prSet phldrT="[Texto]"/>
      <dgm:spPr/>
      <dgm:t>
        <a:bodyPr/>
        <a:lstStyle/>
        <a:p>
          <a:r>
            <a:rPr lang="es-EC" dirty="0"/>
            <a:t>Pregunta 1 </a:t>
          </a:r>
        </a:p>
      </dgm:t>
    </dgm:pt>
    <dgm:pt modelId="{C70265F3-E8F7-4609-96F9-8D56A7DE1F8A}" type="parTrans" cxnId="{38453637-D26B-49F1-B4C6-0DFBB16635D6}">
      <dgm:prSet/>
      <dgm:spPr/>
      <dgm:t>
        <a:bodyPr/>
        <a:lstStyle/>
        <a:p>
          <a:endParaRPr lang="es-EC"/>
        </a:p>
      </dgm:t>
    </dgm:pt>
    <dgm:pt modelId="{16FB703B-910E-41C8-A80D-AE7605BCE5F8}" type="sibTrans" cxnId="{38453637-D26B-49F1-B4C6-0DFBB16635D6}">
      <dgm:prSet/>
      <dgm:spPr/>
      <dgm:t>
        <a:bodyPr/>
        <a:lstStyle/>
        <a:p>
          <a:endParaRPr lang="es-EC"/>
        </a:p>
      </dgm:t>
    </dgm:pt>
    <dgm:pt modelId="{C0B8EE7F-767F-4E8A-B510-DCDA70CD72CF}">
      <dgm:prSet phldrT="[Texto]" custT="1"/>
      <dgm:spPr/>
      <dgm:t>
        <a:bodyPr/>
        <a:lstStyle/>
        <a:p>
          <a:r>
            <a:rPr lang="es-EC" sz="1200" b="0" dirty="0"/>
            <a:t>¿Los bonos verdes proporcionan beneficios a las empresas que cotizan en la bolsa de valores Quito y que desarrollan proyectos sostenibles en el Ecuador?</a:t>
          </a:r>
        </a:p>
      </dgm:t>
    </dgm:pt>
    <dgm:pt modelId="{6E0C05D6-9447-4083-927E-333DF0389466}" type="parTrans" cxnId="{61A63781-F1B3-4761-89FB-BAA1E01C299C}">
      <dgm:prSet/>
      <dgm:spPr/>
      <dgm:t>
        <a:bodyPr/>
        <a:lstStyle/>
        <a:p>
          <a:endParaRPr lang="es-EC"/>
        </a:p>
      </dgm:t>
    </dgm:pt>
    <dgm:pt modelId="{DB50707B-7A75-4BDB-8BA0-DEBBFEE1114D}" type="sibTrans" cxnId="{61A63781-F1B3-4761-89FB-BAA1E01C299C}">
      <dgm:prSet/>
      <dgm:spPr/>
      <dgm:t>
        <a:bodyPr/>
        <a:lstStyle/>
        <a:p>
          <a:endParaRPr lang="es-EC"/>
        </a:p>
      </dgm:t>
    </dgm:pt>
    <dgm:pt modelId="{D336FC8E-9581-4DDC-8943-610CC3C579F4}">
      <dgm:prSet phldrT="[Texto]"/>
      <dgm:spPr/>
      <dgm:t>
        <a:bodyPr/>
        <a:lstStyle/>
        <a:p>
          <a:r>
            <a:rPr lang="es-EC" dirty="0"/>
            <a:t>Pregunta 2 </a:t>
          </a:r>
        </a:p>
      </dgm:t>
    </dgm:pt>
    <dgm:pt modelId="{D7B2BA23-4DE7-4ADB-AD4A-E42FF1FF0A3E}" type="parTrans" cxnId="{6927219A-EA0B-4AA1-9D0A-775D07855232}">
      <dgm:prSet/>
      <dgm:spPr/>
      <dgm:t>
        <a:bodyPr/>
        <a:lstStyle/>
        <a:p>
          <a:endParaRPr lang="es-EC"/>
        </a:p>
      </dgm:t>
    </dgm:pt>
    <dgm:pt modelId="{5A83C254-8E79-4C0C-BB16-7E8719A84A79}" type="sibTrans" cxnId="{6927219A-EA0B-4AA1-9D0A-775D07855232}">
      <dgm:prSet/>
      <dgm:spPr/>
      <dgm:t>
        <a:bodyPr/>
        <a:lstStyle/>
        <a:p>
          <a:endParaRPr lang="es-EC"/>
        </a:p>
      </dgm:t>
    </dgm:pt>
    <dgm:pt modelId="{35DF5D8E-9993-4EC5-9649-4F151C867771}">
      <dgm:prSet phldrT="[Texto]" custT="1"/>
      <dgm:spPr/>
      <dgm:t>
        <a:bodyPr/>
        <a:lstStyle/>
        <a:p>
          <a:r>
            <a:rPr lang="es-EC" sz="1200" b="0"/>
            <a:t>¿Es atractiva la emisión de bonos verdes para las empresas ecuatorianas que cotizan en la Bolsa de Valores de Quito y que desarrollan proyectos sostenibles?</a:t>
          </a:r>
        </a:p>
      </dgm:t>
    </dgm:pt>
    <dgm:pt modelId="{D0193992-B5EB-4F92-AA21-63A837B8E784}" type="parTrans" cxnId="{27F1E010-6440-49B5-AB31-D4669C956F98}">
      <dgm:prSet/>
      <dgm:spPr/>
      <dgm:t>
        <a:bodyPr/>
        <a:lstStyle/>
        <a:p>
          <a:endParaRPr lang="es-EC"/>
        </a:p>
      </dgm:t>
    </dgm:pt>
    <dgm:pt modelId="{42A8D951-CF16-4F4D-B8B0-A8DFE65D54DC}" type="sibTrans" cxnId="{27F1E010-6440-49B5-AB31-D4669C956F98}">
      <dgm:prSet/>
      <dgm:spPr/>
      <dgm:t>
        <a:bodyPr/>
        <a:lstStyle/>
        <a:p>
          <a:endParaRPr lang="es-EC"/>
        </a:p>
      </dgm:t>
    </dgm:pt>
    <dgm:pt modelId="{762FF836-E248-4E97-B22C-4593C1003E0E}">
      <dgm:prSet phldrT="[Texto]"/>
      <dgm:spPr/>
      <dgm:t>
        <a:bodyPr/>
        <a:lstStyle/>
        <a:p>
          <a:r>
            <a:rPr lang="es-EC" dirty="0"/>
            <a:t>Pregunta 3 </a:t>
          </a:r>
        </a:p>
      </dgm:t>
    </dgm:pt>
    <dgm:pt modelId="{DABD5A6F-8443-4308-9E51-C69345C4883E}" type="parTrans" cxnId="{3E54A419-9F26-479A-9764-FAB63C5C2710}">
      <dgm:prSet/>
      <dgm:spPr/>
      <dgm:t>
        <a:bodyPr/>
        <a:lstStyle/>
        <a:p>
          <a:endParaRPr lang="es-EC"/>
        </a:p>
      </dgm:t>
    </dgm:pt>
    <dgm:pt modelId="{F5C2A597-74FC-4363-9B91-8DA66D7A4F4B}" type="sibTrans" cxnId="{3E54A419-9F26-479A-9764-FAB63C5C2710}">
      <dgm:prSet/>
      <dgm:spPr/>
      <dgm:t>
        <a:bodyPr/>
        <a:lstStyle/>
        <a:p>
          <a:endParaRPr lang="es-EC"/>
        </a:p>
      </dgm:t>
    </dgm:pt>
    <dgm:pt modelId="{2E7E15BA-1A5F-498D-B754-E38B8E75B828}">
      <dgm:prSet phldrT="[Texto]" custT="1"/>
      <dgm:spPr/>
      <dgm:t>
        <a:bodyPr/>
        <a:lstStyle/>
        <a:p>
          <a:r>
            <a:rPr lang="es-EC" sz="1200" b="0"/>
            <a:t>¿Cuáles son los posibles beneficios que podría tener el Ecuador al desarrollar el mercado de bonos verdes a través de la BVQ, en base a experiencia de casos internacionales?</a:t>
          </a:r>
        </a:p>
      </dgm:t>
    </dgm:pt>
    <dgm:pt modelId="{96702362-5AAF-491E-A12C-71BB330FDCB5}" type="parTrans" cxnId="{8A593A5A-EC50-4192-8954-18BF7A6B3644}">
      <dgm:prSet/>
      <dgm:spPr/>
      <dgm:t>
        <a:bodyPr/>
        <a:lstStyle/>
        <a:p>
          <a:endParaRPr lang="es-EC"/>
        </a:p>
      </dgm:t>
    </dgm:pt>
    <dgm:pt modelId="{69B804A8-A685-4640-98D9-EFFA3BBE3438}" type="sibTrans" cxnId="{8A593A5A-EC50-4192-8954-18BF7A6B3644}">
      <dgm:prSet/>
      <dgm:spPr/>
      <dgm:t>
        <a:bodyPr/>
        <a:lstStyle/>
        <a:p>
          <a:endParaRPr lang="es-EC"/>
        </a:p>
      </dgm:t>
    </dgm:pt>
    <dgm:pt modelId="{C904E42F-18BF-4C13-9F68-C4AE5768FC42}" type="pres">
      <dgm:prSet presAssocID="{D3F4F730-4FC2-4D8D-AF1F-8332D3A1F88B}" presName="Name0" presStyleCnt="0">
        <dgm:presLayoutVars>
          <dgm:dir/>
          <dgm:animLvl val="lvl"/>
          <dgm:resizeHandles val="exact"/>
        </dgm:presLayoutVars>
      </dgm:prSet>
      <dgm:spPr/>
      <dgm:t>
        <a:bodyPr/>
        <a:lstStyle/>
        <a:p>
          <a:endParaRPr lang="es-ES"/>
        </a:p>
      </dgm:t>
    </dgm:pt>
    <dgm:pt modelId="{78864391-202B-4BC4-983C-70527A631337}" type="pres">
      <dgm:prSet presAssocID="{D3F4F730-4FC2-4D8D-AF1F-8332D3A1F88B}" presName="tSp" presStyleCnt="0"/>
      <dgm:spPr/>
    </dgm:pt>
    <dgm:pt modelId="{9E4CE4E4-9B30-47CA-9E89-B6D127C0328B}" type="pres">
      <dgm:prSet presAssocID="{D3F4F730-4FC2-4D8D-AF1F-8332D3A1F88B}" presName="bSp" presStyleCnt="0"/>
      <dgm:spPr/>
    </dgm:pt>
    <dgm:pt modelId="{74BB348C-85CA-4E1D-A26C-67642E8A9E4C}" type="pres">
      <dgm:prSet presAssocID="{D3F4F730-4FC2-4D8D-AF1F-8332D3A1F88B}" presName="process" presStyleCnt="0"/>
      <dgm:spPr/>
    </dgm:pt>
    <dgm:pt modelId="{1F3B303A-E951-4183-B9A6-A3ED6A14966E}" type="pres">
      <dgm:prSet presAssocID="{25004184-36EF-41AE-8CB1-6DD32065380C}" presName="composite1" presStyleCnt="0"/>
      <dgm:spPr/>
    </dgm:pt>
    <dgm:pt modelId="{15A08F1E-F15D-4F26-BB73-C058B8E6057F}" type="pres">
      <dgm:prSet presAssocID="{25004184-36EF-41AE-8CB1-6DD32065380C}" presName="dummyNode1" presStyleLbl="node1" presStyleIdx="0" presStyleCnt="3"/>
      <dgm:spPr/>
    </dgm:pt>
    <dgm:pt modelId="{D6AD946A-CDD3-4428-8990-CAFAB44D2B35}" type="pres">
      <dgm:prSet presAssocID="{25004184-36EF-41AE-8CB1-6DD32065380C}" presName="childNode1" presStyleLbl="bgAcc1" presStyleIdx="0" presStyleCnt="3" custScaleX="164484" custScaleY="120927">
        <dgm:presLayoutVars>
          <dgm:bulletEnabled val="1"/>
        </dgm:presLayoutVars>
      </dgm:prSet>
      <dgm:spPr/>
      <dgm:t>
        <a:bodyPr/>
        <a:lstStyle/>
        <a:p>
          <a:endParaRPr lang="es-ES"/>
        </a:p>
      </dgm:t>
    </dgm:pt>
    <dgm:pt modelId="{CF36089F-69B3-476C-A2F7-56C083C690ED}" type="pres">
      <dgm:prSet presAssocID="{25004184-36EF-41AE-8CB1-6DD32065380C}" presName="childNode1tx" presStyleLbl="bgAcc1" presStyleIdx="0" presStyleCnt="3">
        <dgm:presLayoutVars>
          <dgm:bulletEnabled val="1"/>
        </dgm:presLayoutVars>
      </dgm:prSet>
      <dgm:spPr/>
      <dgm:t>
        <a:bodyPr/>
        <a:lstStyle/>
        <a:p>
          <a:endParaRPr lang="es-ES"/>
        </a:p>
      </dgm:t>
    </dgm:pt>
    <dgm:pt modelId="{F2C51853-9A6F-4DF3-BC5D-9B8720568FEA}" type="pres">
      <dgm:prSet presAssocID="{25004184-36EF-41AE-8CB1-6DD32065380C}" presName="parentNode1" presStyleLbl="node1" presStyleIdx="0" presStyleCnt="3">
        <dgm:presLayoutVars>
          <dgm:chMax val="1"/>
          <dgm:bulletEnabled val="1"/>
        </dgm:presLayoutVars>
      </dgm:prSet>
      <dgm:spPr/>
      <dgm:t>
        <a:bodyPr/>
        <a:lstStyle/>
        <a:p>
          <a:endParaRPr lang="es-ES"/>
        </a:p>
      </dgm:t>
    </dgm:pt>
    <dgm:pt modelId="{1A43A2EA-FC1C-4056-BD21-5A1603980EAD}" type="pres">
      <dgm:prSet presAssocID="{25004184-36EF-41AE-8CB1-6DD32065380C}" presName="connSite1" presStyleCnt="0"/>
      <dgm:spPr/>
    </dgm:pt>
    <dgm:pt modelId="{342B3D4F-D7AD-4784-B2A6-A6788AD72FA4}" type="pres">
      <dgm:prSet presAssocID="{16FB703B-910E-41C8-A80D-AE7605BCE5F8}" presName="Name9" presStyleLbl="sibTrans2D1" presStyleIdx="0" presStyleCnt="2"/>
      <dgm:spPr/>
      <dgm:t>
        <a:bodyPr/>
        <a:lstStyle/>
        <a:p>
          <a:endParaRPr lang="es-ES"/>
        </a:p>
      </dgm:t>
    </dgm:pt>
    <dgm:pt modelId="{ECCBE548-9543-4D37-A86F-13F6BE8896B6}" type="pres">
      <dgm:prSet presAssocID="{D336FC8E-9581-4DDC-8943-610CC3C579F4}" presName="composite2" presStyleCnt="0"/>
      <dgm:spPr/>
    </dgm:pt>
    <dgm:pt modelId="{B61BCB7B-696A-4BEB-975C-0131D78675F6}" type="pres">
      <dgm:prSet presAssocID="{D336FC8E-9581-4DDC-8943-610CC3C579F4}" presName="dummyNode2" presStyleLbl="node1" presStyleIdx="0" presStyleCnt="3"/>
      <dgm:spPr/>
    </dgm:pt>
    <dgm:pt modelId="{AF4EA0AC-5D01-44FD-9A57-EBC5C435F924}" type="pres">
      <dgm:prSet presAssocID="{D336FC8E-9581-4DDC-8943-610CC3C579F4}" presName="childNode2" presStyleLbl="bgAcc1" presStyleIdx="1" presStyleCnt="3" custScaleX="164484" custScaleY="120927">
        <dgm:presLayoutVars>
          <dgm:bulletEnabled val="1"/>
        </dgm:presLayoutVars>
      </dgm:prSet>
      <dgm:spPr/>
      <dgm:t>
        <a:bodyPr/>
        <a:lstStyle/>
        <a:p>
          <a:endParaRPr lang="es-ES"/>
        </a:p>
      </dgm:t>
    </dgm:pt>
    <dgm:pt modelId="{53CA75B9-04C3-42F3-95E0-7229BBF34C10}" type="pres">
      <dgm:prSet presAssocID="{D336FC8E-9581-4DDC-8943-610CC3C579F4}" presName="childNode2tx" presStyleLbl="bgAcc1" presStyleIdx="1" presStyleCnt="3">
        <dgm:presLayoutVars>
          <dgm:bulletEnabled val="1"/>
        </dgm:presLayoutVars>
      </dgm:prSet>
      <dgm:spPr/>
      <dgm:t>
        <a:bodyPr/>
        <a:lstStyle/>
        <a:p>
          <a:endParaRPr lang="es-ES"/>
        </a:p>
      </dgm:t>
    </dgm:pt>
    <dgm:pt modelId="{592688B2-06F9-4244-BCF5-C5A9B410DC7A}" type="pres">
      <dgm:prSet presAssocID="{D336FC8E-9581-4DDC-8943-610CC3C579F4}" presName="parentNode2" presStyleLbl="node1" presStyleIdx="1" presStyleCnt="3">
        <dgm:presLayoutVars>
          <dgm:chMax val="0"/>
          <dgm:bulletEnabled val="1"/>
        </dgm:presLayoutVars>
      </dgm:prSet>
      <dgm:spPr/>
      <dgm:t>
        <a:bodyPr/>
        <a:lstStyle/>
        <a:p>
          <a:endParaRPr lang="es-ES"/>
        </a:p>
      </dgm:t>
    </dgm:pt>
    <dgm:pt modelId="{0F1310E8-2564-4559-B4B0-0D1934CE22B0}" type="pres">
      <dgm:prSet presAssocID="{D336FC8E-9581-4DDC-8943-610CC3C579F4}" presName="connSite2" presStyleCnt="0"/>
      <dgm:spPr/>
    </dgm:pt>
    <dgm:pt modelId="{6AA0A053-820B-4980-9B40-A957CA3CAEBA}" type="pres">
      <dgm:prSet presAssocID="{5A83C254-8E79-4C0C-BB16-7E8719A84A79}" presName="Name18" presStyleLbl="sibTrans2D1" presStyleIdx="1" presStyleCnt="2"/>
      <dgm:spPr/>
      <dgm:t>
        <a:bodyPr/>
        <a:lstStyle/>
        <a:p>
          <a:endParaRPr lang="es-ES"/>
        </a:p>
      </dgm:t>
    </dgm:pt>
    <dgm:pt modelId="{752DFE1A-6AE2-4116-9B88-CF4BAA9A037E}" type="pres">
      <dgm:prSet presAssocID="{762FF836-E248-4E97-B22C-4593C1003E0E}" presName="composite1" presStyleCnt="0"/>
      <dgm:spPr/>
    </dgm:pt>
    <dgm:pt modelId="{A318A0B0-0C76-4C2F-B898-1E4C5A8D495A}" type="pres">
      <dgm:prSet presAssocID="{762FF836-E248-4E97-B22C-4593C1003E0E}" presName="dummyNode1" presStyleLbl="node1" presStyleIdx="1" presStyleCnt="3"/>
      <dgm:spPr/>
    </dgm:pt>
    <dgm:pt modelId="{4CD1A6E3-8F16-4DCD-AD94-EDB8003E09BB}" type="pres">
      <dgm:prSet presAssocID="{762FF836-E248-4E97-B22C-4593C1003E0E}" presName="childNode1" presStyleLbl="bgAcc1" presStyleIdx="2" presStyleCnt="3" custScaleX="164484" custScaleY="120927">
        <dgm:presLayoutVars>
          <dgm:bulletEnabled val="1"/>
        </dgm:presLayoutVars>
      </dgm:prSet>
      <dgm:spPr/>
      <dgm:t>
        <a:bodyPr/>
        <a:lstStyle/>
        <a:p>
          <a:endParaRPr lang="es-ES"/>
        </a:p>
      </dgm:t>
    </dgm:pt>
    <dgm:pt modelId="{2C80115C-21E7-47A1-BE89-31BAD0D36930}" type="pres">
      <dgm:prSet presAssocID="{762FF836-E248-4E97-B22C-4593C1003E0E}" presName="childNode1tx" presStyleLbl="bgAcc1" presStyleIdx="2" presStyleCnt="3">
        <dgm:presLayoutVars>
          <dgm:bulletEnabled val="1"/>
        </dgm:presLayoutVars>
      </dgm:prSet>
      <dgm:spPr/>
      <dgm:t>
        <a:bodyPr/>
        <a:lstStyle/>
        <a:p>
          <a:endParaRPr lang="es-ES"/>
        </a:p>
      </dgm:t>
    </dgm:pt>
    <dgm:pt modelId="{5D37CC36-2BE7-493F-AF8E-834475C2A268}" type="pres">
      <dgm:prSet presAssocID="{762FF836-E248-4E97-B22C-4593C1003E0E}" presName="parentNode1" presStyleLbl="node1" presStyleIdx="2" presStyleCnt="3" custLinFactNeighborY="11720">
        <dgm:presLayoutVars>
          <dgm:chMax val="1"/>
          <dgm:bulletEnabled val="1"/>
        </dgm:presLayoutVars>
      </dgm:prSet>
      <dgm:spPr/>
      <dgm:t>
        <a:bodyPr/>
        <a:lstStyle/>
        <a:p>
          <a:endParaRPr lang="es-ES"/>
        </a:p>
      </dgm:t>
    </dgm:pt>
    <dgm:pt modelId="{405AFB41-7DCD-4503-AC27-8C762E4273BD}" type="pres">
      <dgm:prSet presAssocID="{762FF836-E248-4E97-B22C-4593C1003E0E}" presName="connSite1" presStyleCnt="0"/>
      <dgm:spPr/>
    </dgm:pt>
  </dgm:ptLst>
  <dgm:cxnLst>
    <dgm:cxn modelId="{8A593A5A-EC50-4192-8954-18BF7A6B3644}" srcId="{762FF836-E248-4E97-B22C-4593C1003E0E}" destId="{2E7E15BA-1A5F-498D-B754-E38B8E75B828}" srcOrd="0" destOrd="0" parTransId="{96702362-5AAF-491E-A12C-71BB330FDCB5}" sibTransId="{69B804A8-A685-4640-98D9-EFFA3BBE3438}"/>
    <dgm:cxn modelId="{27F1E010-6440-49B5-AB31-D4669C956F98}" srcId="{D336FC8E-9581-4DDC-8943-610CC3C579F4}" destId="{35DF5D8E-9993-4EC5-9649-4F151C867771}" srcOrd="0" destOrd="0" parTransId="{D0193992-B5EB-4F92-AA21-63A837B8E784}" sibTransId="{42A8D951-CF16-4F4D-B8B0-A8DFE65D54DC}"/>
    <dgm:cxn modelId="{6927219A-EA0B-4AA1-9D0A-775D07855232}" srcId="{D3F4F730-4FC2-4D8D-AF1F-8332D3A1F88B}" destId="{D336FC8E-9581-4DDC-8943-610CC3C579F4}" srcOrd="1" destOrd="0" parTransId="{D7B2BA23-4DE7-4ADB-AD4A-E42FF1FF0A3E}" sibTransId="{5A83C254-8E79-4C0C-BB16-7E8719A84A79}"/>
    <dgm:cxn modelId="{53FA1336-979D-423B-8232-AC17899CA9B8}" type="presOf" srcId="{D3F4F730-4FC2-4D8D-AF1F-8332D3A1F88B}" destId="{C904E42F-18BF-4C13-9F68-C4AE5768FC42}" srcOrd="0" destOrd="0" presId="urn:microsoft.com/office/officeart/2005/8/layout/hProcess4"/>
    <dgm:cxn modelId="{3E54A419-9F26-479A-9764-FAB63C5C2710}" srcId="{D3F4F730-4FC2-4D8D-AF1F-8332D3A1F88B}" destId="{762FF836-E248-4E97-B22C-4593C1003E0E}" srcOrd="2" destOrd="0" parTransId="{DABD5A6F-8443-4308-9E51-C69345C4883E}" sibTransId="{F5C2A597-74FC-4363-9B91-8DA66D7A4F4B}"/>
    <dgm:cxn modelId="{5D935CDE-4BE4-4466-B2F8-AEDBC8C98FA9}" type="presOf" srcId="{D336FC8E-9581-4DDC-8943-610CC3C579F4}" destId="{592688B2-06F9-4244-BCF5-C5A9B410DC7A}" srcOrd="0" destOrd="0" presId="urn:microsoft.com/office/officeart/2005/8/layout/hProcess4"/>
    <dgm:cxn modelId="{4FB39001-762D-400B-86D0-1967BC6D3E4A}" type="presOf" srcId="{35DF5D8E-9993-4EC5-9649-4F151C867771}" destId="{AF4EA0AC-5D01-44FD-9A57-EBC5C435F924}" srcOrd="0" destOrd="0" presId="urn:microsoft.com/office/officeart/2005/8/layout/hProcess4"/>
    <dgm:cxn modelId="{97B48D64-E66C-40D2-92F8-816B02A8D916}" type="presOf" srcId="{16FB703B-910E-41C8-A80D-AE7605BCE5F8}" destId="{342B3D4F-D7AD-4784-B2A6-A6788AD72FA4}" srcOrd="0" destOrd="0" presId="urn:microsoft.com/office/officeart/2005/8/layout/hProcess4"/>
    <dgm:cxn modelId="{AC4207C8-CA21-4C51-BE82-285C587CAB46}" type="presOf" srcId="{2E7E15BA-1A5F-498D-B754-E38B8E75B828}" destId="{2C80115C-21E7-47A1-BE89-31BAD0D36930}" srcOrd="1" destOrd="0" presId="urn:microsoft.com/office/officeart/2005/8/layout/hProcess4"/>
    <dgm:cxn modelId="{91AD8677-3DCC-484B-8522-58E4AAF87A94}" type="presOf" srcId="{C0B8EE7F-767F-4E8A-B510-DCDA70CD72CF}" destId="{CF36089F-69B3-476C-A2F7-56C083C690ED}" srcOrd="1" destOrd="0" presId="urn:microsoft.com/office/officeart/2005/8/layout/hProcess4"/>
    <dgm:cxn modelId="{83F217F0-95E5-44B6-9D46-040878CC1A7E}" type="presOf" srcId="{762FF836-E248-4E97-B22C-4593C1003E0E}" destId="{5D37CC36-2BE7-493F-AF8E-834475C2A268}" srcOrd="0" destOrd="0" presId="urn:microsoft.com/office/officeart/2005/8/layout/hProcess4"/>
    <dgm:cxn modelId="{4C3CB26D-1339-4DFB-A7A9-26A4CE66202D}" type="presOf" srcId="{25004184-36EF-41AE-8CB1-6DD32065380C}" destId="{F2C51853-9A6F-4DF3-BC5D-9B8720568FEA}" srcOrd="0" destOrd="0" presId="urn:microsoft.com/office/officeart/2005/8/layout/hProcess4"/>
    <dgm:cxn modelId="{38453637-D26B-49F1-B4C6-0DFBB16635D6}" srcId="{D3F4F730-4FC2-4D8D-AF1F-8332D3A1F88B}" destId="{25004184-36EF-41AE-8CB1-6DD32065380C}" srcOrd="0" destOrd="0" parTransId="{C70265F3-E8F7-4609-96F9-8D56A7DE1F8A}" sibTransId="{16FB703B-910E-41C8-A80D-AE7605BCE5F8}"/>
    <dgm:cxn modelId="{3B2EA762-C98E-4F7E-BFB0-091FBC1E490C}" type="presOf" srcId="{2E7E15BA-1A5F-498D-B754-E38B8E75B828}" destId="{4CD1A6E3-8F16-4DCD-AD94-EDB8003E09BB}" srcOrd="0" destOrd="0" presId="urn:microsoft.com/office/officeart/2005/8/layout/hProcess4"/>
    <dgm:cxn modelId="{61A63781-F1B3-4761-89FB-BAA1E01C299C}" srcId="{25004184-36EF-41AE-8CB1-6DD32065380C}" destId="{C0B8EE7F-767F-4E8A-B510-DCDA70CD72CF}" srcOrd="0" destOrd="0" parTransId="{6E0C05D6-9447-4083-927E-333DF0389466}" sibTransId="{DB50707B-7A75-4BDB-8BA0-DEBBFEE1114D}"/>
    <dgm:cxn modelId="{75AF5288-1E35-49E4-A441-EEDA39ABDC15}" type="presOf" srcId="{5A83C254-8E79-4C0C-BB16-7E8719A84A79}" destId="{6AA0A053-820B-4980-9B40-A957CA3CAEBA}" srcOrd="0" destOrd="0" presId="urn:microsoft.com/office/officeart/2005/8/layout/hProcess4"/>
    <dgm:cxn modelId="{B963EC59-B250-4FA6-83DC-45361F2FF47A}" type="presOf" srcId="{35DF5D8E-9993-4EC5-9649-4F151C867771}" destId="{53CA75B9-04C3-42F3-95E0-7229BBF34C10}" srcOrd="1" destOrd="0" presId="urn:microsoft.com/office/officeart/2005/8/layout/hProcess4"/>
    <dgm:cxn modelId="{8AB82D6F-BE78-4C89-B9ED-5EEF9A9F093C}" type="presOf" srcId="{C0B8EE7F-767F-4E8A-B510-DCDA70CD72CF}" destId="{D6AD946A-CDD3-4428-8990-CAFAB44D2B35}" srcOrd="0" destOrd="0" presId="urn:microsoft.com/office/officeart/2005/8/layout/hProcess4"/>
    <dgm:cxn modelId="{FA5E0361-3E5F-45F7-B8B2-11755B993E10}" type="presParOf" srcId="{C904E42F-18BF-4C13-9F68-C4AE5768FC42}" destId="{78864391-202B-4BC4-983C-70527A631337}" srcOrd="0" destOrd="0" presId="urn:microsoft.com/office/officeart/2005/8/layout/hProcess4"/>
    <dgm:cxn modelId="{0C530871-C1FB-4E2B-98E2-E5ADE2066541}" type="presParOf" srcId="{C904E42F-18BF-4C13-9F68-C4AE5768FC42}" destId="{9E4CE4E4-9B30-47CA-9E89-B6D127C0328B}" srcOrd="1" destOrd="0" presId="urn:microsoft.com/office/officeart/2005/8/layout/hProcess4"/>
    <dgm:cxn modelId="{FB0C46F3-D685-4577-AA9F-8D566B05540F}" type="presParOf" srcId="{C904E42F-18BF-4C13-9F68-C4AE5768FC42}" destId="{74BB348C-85CA-4E1D-A26C-67642E8A9E4C}" srcOrd="2" destOrd="0" presId="urn:microsoft.com/office/officeart/2005/8/layout/hProcess4"/>
    <dgm:cxn modelId="{539FA0E1-28E8-409B-AB8F-7DA31A932C8C}" type="presParOf" srcId="{74BB348C-85CA-4E1D-A26C-67642E8A9E4C}" destId="{1F3B303A-E951-4183-B9A6-A3ED6A14966E}" srcOrd="0" destOrd="0" presId="urn:microsoft.com/office/officeart/2005/8/layout/hProcess4"/>
    <dgm:cxn modelId="{08B2DE2F-2C4A-46E6-8EEE-726D89A3D446}" type="presParOf" srcId="{1F3B303A-E951-4183-B9A6-A3ED6A14966E}" destId="{15A08F1E-F15D-4F26-BB73-C058B8E6057F}" srcOrd="0" destOrd="0" presId="urn:microsoft.com/office/officeart/2005/8/layout/hProcess4"/>
    <dgm:cxn modelId="{678BDA47-EB3C-4E29-99BE-0A87878DCE5E}" type="presParOf" srcId="{1F3B303A-E951-4183-B9A6-A3ED6A14966E}" destId="{D6AD946A-CDD3-4428-8990-CAFAB44D2B35}" srcOrd="1" destOrd="0" presId="urn:microsoft.com/office/officeart/2005/8/layout/hProcess4"/>
    <dgm:cxn modelId="{0EBD5DDA-282B-47FD-BB51-753B694CDFD6}" type="presParOf" srcId="{1F3B303A-E951-4183-B9A6-A3ED6A14966E}" destId="{CF36089F-69B3-476C-A2F7-56C083C690ED}" srcOrd="2" destOrd="0" presId="urn:microsoft.com/office/officeart/2005/8/layout/hProcess4"/>
    <dgm:cxn modelId="{8B57157E-8680-40C1-8B87-6A506EEC3797}" type="presParOf" srcId="{1F3B303A-E951-4183-B9A6-A3ED6A14966E}" destId="{F2C51853-9A6F-4DF3-BC5D-9B8720568FEA}" srcOrd="3" destOrd="0" presId="urn:microsoft.com/office/officeart/2005/8/layout/hProcess4"/>
    <dgm:cxn modelId="{CE03DE3F-90DC-495C-ABA1-80DA79C0ED2C}" type="presParOf" srcId="{1F3B303A-E951-4183-B9A6-A3ED6A14966E}" destId="{1A43A2EA-FC1C-4056-BD21-5A1603980EAD}" srcOrd="4" destOrd="0" presId="urn:microsoft.com/office/officeart/2005/8/layout/hProcess4"/>
    <dgm:cxn modelId="{A4227A16-7872-4186-B547-98D668FB8002}" type="presParOf" srcId="{74BB348C-85CA-4E1D-A26C-67642E8A9E4C}" destId="{342B3D4F-D7AD-4784-B2A6-A6788AD72FA4}" srcOrd="1" destOrd="0" presId="urn:microsoft.com/office/officeart/2005/8/layout/hProcess4"/>
    <dgm:cxn modelId="{DE86D324-511B-43D2-93F4-A8B47ACE0236}" type="presParOf" srcId="{74BB348C-85CA-4E1D-A26C-67642E8A9E4C}" destId="{ECCBE548-9543-4D37-A86F-13F6BE8896B6}" srcOrd="2" destOrd="0" presId="urn:microsoft.com/office/officeart/2005/8/layout/hProcess4"/>
    <dgm:cxn modelId="{179B8351-3B47-4592-AEB7-9858BFE4C64F}" type="presParOf" srcId="{ECCBE548-9543-4D37-A86F-13F6BE8896B6}" destId="{B61BCB7B-696A-4BEB-975C-0131D78675F6}" srcOrd="0" destOrd="0" presId="urn:microsoft.com/office/officeart/2005/8/layout/hProcess4"/>
    <dgm:cxn modelId="{984901F2-4AFF-4342-9BC8-2E505F11B8AE}" type="presParOf" srcId="{ECCBE548-9543-4D37-A86F-13F6BE8896B6}" destId="{AF4EA0AC-5D01-44FD-9A57-EBC5C435F924}" srcOrd="1" destOrd="0" presId="urn:microsoft.com/office/officeart/2005/8/layout/hProcess4"/>
    <dgm:cxn modelId="{0AF6E992-04E1-4976-BFA6-45701BEC9116}" type="presParOf" srcId="{ECCBE548-9543-4D37-A86F-13F6BE8896B6}" destId="{53CA75B9-04C3-42F3-95E0-7229BBF34C10}" srcOrd="2" destOrd="0" presId="urn:microsoft.com/office/officeart/2005/8/layout/hProcess4"/>
    <dgm:cxn modelId="{103295CF-93AD-44DF-8175-9AD4513BBF0E}" type="presParOf" srcId="{ECCBE548-9543-4D37-A86F-13F6BE8896B6}" destId="{592688B2-06F9-4244-BCF5-C5A9B410DC7A}" srcOrd="3" destOrd="0" presId="urn:microsoft.com/office/officeart/2005/8/layout/hProcess4"/>
    <dgm:cxn modelId="{79C153AD-5E3B-4F26-A758-C404F2B011C6}" type="presParOf" srcId="{ECCBE548-9543-4D37-A86F-13F6BE8896B6}" destId="{0F1310E8-2564-4559-B4B0-0D1934CE22B0}" srcOrd="4" destOrd="0" presId="urn:microsoft.com/office/officeart/2005/8/layout/hProcess4"/>
    <dgm:cxn modelId="{24C9D96F-F697-4BBC-9191-C32D9EDB3915}" type="presParOf" srcId="{74BB348C-85CA-4E1D-A26C-67642E8A9E4C}" destId="{6AA0A053-820B-4980-9B40-A957CA3CAEBA}" srcOrd="3" destOrd="0" presId="urn:microsoft.com/office/officeart/2005/8/layout/hProcess4"/>
    <dgm:cxn modelId="{8F75B6BC-C3AB-4CF8-84DA-896C12705D51}" type="presParOf" srcId="{74BB348C-85CA-4E1D-A26C-67642E8A9E4C}" destId="{752DFE1A-6AE2-4116-9B88-CF4BAA9A037E}" srcOrd="4" destOrd="0" presId="urn:microsoft.com/office/officeart/2005/8/layout/hProcess4"/>
    <dgm:cxn modelId="{E7A74E5D-1382-4121-AB7C-ED1CF046B3BC}" type="presParOf" srcId="{752DFE1A-6AE2-4116-9B88-CF4BAA9A037E}" destId="{A318A0B0-0C76-4C2F-B898-1E4C5A8D495A}" srcOrd="0" destOrd="0" presId="urn:microsoft.com/office/officeart/2005/8/layout/hProcess4"/>
    <dgm:cxn modelId="{BBB29EAD-0DA3-4A8D-947A-F5FE95BB1C52}" type="presParOf" srcId="{752DFE1A-6AE2-4116-9B88-CF4BAA9A037E}" destId="{4CD1A6E3-8F16-4DCD-AD94-EDB8003E09BB}" srcOrd="1" destOrd="0" presId="urn:microsoft.com/office/officeart/2005/8/layout/hProcess4"/>
    <dgm:cxn modelId="{A53A9B25-49AF-4579-8932-A2E484B2B185}" type="presParOf" srcId="{752DFE1A-6AE2-4116-9B88-CF4BAA9A037E}" destId="{2C80115C-21E7-47A1-BE89-31BAD0D36930}" srcOrd="2" destOrd="0" presId="urn:microsoft.com/office/officeart/2005/8/layout/hProcess4"/>
    <dgm:cxn modelId="{4B70880D-9727-4A8C-80E2-710B2F005184}" type="presParOf" srcId="{752DFE1A-6AE2-4116-9B88-CF4BAA9A037E}" destId="{5D37CC36-2BE7-493F-AF8E-834475C2A268}" srcOrd="3" destOrd="0" presId="urn:microsoft.com/office/officeart/2005/8/layout/hProcess4"/>
    <dgm:cxn modelId="{F8311FD6-4B71-4C07-B2BB-22DE986A2A72}" type="presParOf" srcId="{752DFE1A-6AE2-4116-9B88-CF4BAA9A037E}" destId="{405AFB41-7DCD-4503-AC27-8C762E4273B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DD253-DE17-401B-A08F-4DC83A8618B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EC"/>
        </a:p>
      </dgm:t>
    </dgm:pt>
    <dgm:pt modelId="{48BBACE0-30B7-4301-8F3F-16728B51A7AF}">
      <dgm:prSet phldrT="[Texto]"/>
      <dgm:spPr/>
      <dgm:t>
        <a:bodyPr/>
        <a:lstStyle/>
        <a:p>
          <a:r>
            <a:rPr lang="es-EC" b="1" dirty="0">
              <a:solidFill>
                <a:schemeClr val="tx1"/>
              </a:solidFill>
            </a:rPr>
            <a:t>Objetivo General.- </a:t>
          </a:r>
          <a:r>
            <a:rPr lang="es-EC" dirty="0">
              <a:solidFill>
                <a:schemeClr val="tx1"/>
              </a:solidFill>
            </a:rPr>
            <a:t>Analizar la utilización de los bonos verdes como una forma de financiamiento para las empresas que cotizan en la Bolsa de Valores Quito y que invierten en proyectos sostenibles del Ecuador.</a:t>
          </a:r>
        </a:p>
      </dgm:t>
    </dgm:pt>
    <dgm:pt modelId="{3C073BD3-EFB8-438D-904E-2341CAC5FCAC}" type="parTrans" cxnId="{20F490E0-4FF2-466C-B779-44C5F31594A2}">
      <dgm:prSet/>
      <dgm:spPr/>
      <dgm:t>
        <a:bodyPr/>
        <a:lstStyle/>
        <a:p>
          <a:endParaRPr lang="es-EC">
            <a:solidFill>
              <a:schemeClr val="tx1"/>
            </a:solidFill>
          </a:endParaRPr>
        </a:p>
      </dgm:t>
    </dgm:pt>
    <dgm:pt modelId="{75AA434A-4E5B-462A-B504-EF6BBB09B2B0}" type="sibTrans" cxnId="{20F490E0-4FF2-466C-B779-44C5F31594A2}">
      <dgm:prSet/>
      <dgm:spPr/>
      <dgm:t>
        <a:bodyPr/>
        <a:lstStyle/>
        <a:p>
          <a:endParaRPr lang="es-EC">
            <a:solidFill>
              <a:schemeClr val="tx1"/>
            </a:solidFill>
          </a:endParaRPr>
        </a:p>
      </dgm:t>
    </dgm:pt>
    <dgm:pt modelId="{B12AB9DF-DACB-4D97-9F40-BB2AF39AA59C}" type="pres">
      <dgm:prSet presAssocID="{F5CDD253-DE17-401B-A08F-4DC83A8618B2}" presName="Name0" presStyleCnt="0">
        <dgm:presLayoutVars>
          <dgm:chMax val="7"/>
          <dgm:chPref val="7"/>
          <dgm:dir/>
        </dgm:presLayoutVars>
      </dgm:prSet>
      <dgm:spPr/>
      <dgm:t>
        <a:bodyPr/>
        <a:lstStyle/>
        <a:p>
          <a:endParaRPr lang="es-ES"/>
        </a:p>
      </dgm:t>
    </dgm:pt>
    <dgm:pt modelId="{FE719C43-8E65-4785-A375-86247A7EC48F}" type="pres">
      <dgm:prSet presAssocID="{F5CDD253-DE17-401B-A08F-4DC83A8618B2}" presName="Name1" presStyleCnt="0"/>
      <dgm:spPr/>
    </dgm:pt>
    <dgm:pt modelId="{E57A5864-E1D0-4D80-A5BD-3EC6986675B8}" type="pres">
      <dgm:prSet presAssocID="{F5CDD253-DE17-401B-A08F-4DC83A8618B2}" presName="cycle" presStyleCnt="0"/>
      <dgm:spPr/>
    </dgm:pt>
    <dgm:pt modelId="{0CFE2BDA-26B8-4E2D-B68C-588148F79F42}" type="pres">
      <dgm:prSet presAssocID="{F5CDD253-DE17-401B-A08F-4DC83A8618B2}" presName="srcNode" presStyleLbl="node1" presStyleIdx="0" presStyleCnt="1"/>
      <dgm:spPr/>
    </dgm:pt>
    <dgm:pt modelId="{911B37B6-3C6C-42E8-A3BE-81C9BF7B9C2D}" type="pres">
      <dgm:prSet presAssocID="{F5CDD253-DE17-401B-A08F-4DC83A8618B2}" presName="conn" presStyleLbl="parChTrans1D2" presStyleIdx="0" presStyleCnt="1"/>
      <dgm:spPr/>
      <dgm:t>
        <a:bodyPr/>
        <a:lstStyle/>
        <a:p>
          <a:endParaRPr lang="es-ES"/>
        </a:p>
      </dgm:t>
    </dgm:pt>
    <dgm:pt modelId="{D1855E1E-8B16-4328-A920-E332B4744812}" type="pres">
      <dgm:prSet presAssocID="{F5CDD253-DE17-401B-A08F-4DC83A8618B2}" presName="extraNode" presStyleLbl="node1" presStyleIdx="0" presStyleCnt="1"/>
      <dgm:spPr/>
    </dgm:pt>
    <dgm:pt modelId="{3E8C293E-759A-420C-8362-0ADE55D22E2F}" type="pres">
      <dgm:prSet presAssocID="{F5CDD253-DE17-401B-A08F-4DC83A8618B2}" presName="dstNode" presStyleLbl="node1" presStyleIdx="0" presStyleCnt="1"/>
      <dgm:spPr/>
    </dgm:pt>
    <dgm:pt modelId="{8976EDE6-040B-4FF4-84A0-E50C50E524C6}" type="pres">
      <dgm:prSet presAssocID="{48BBACE0-30B7-4301-8F3F-16728B51A7AF}" presName="text_1" presStyleLbl="node1" presStyleIdx="0" presStyleCnt="1">
        <dgm:presLayoutVars>
          <dgm:bulletEnabled val="1"/>
        </dgm:presLayoutVars>
      </dgm:prSet>
      <dgm:spPr/>
      <dgm:t>
        <a:bodyPr/>
        <a:lstStyle/>
        <a:p>
          <a:endParaRPr lang="es-ES"/>
        </a:p>
      </dgm:t>
    </dgm:pt>
    <dgm:pt modelId="{40747C2F-866D-4F1F-B0B4-DDCADEC6BCD5}" type="pres">
      <dgm:prSet presAssocID="{48BBACE0-30B7-4301-8F3F-16728B51A7AF}" presName="accent_1" presStyleCnt="0"/>
      <dgm:spPr/>
    </dgm:pt>
    <dgm:pt modelId="{609F6254-5DB4-4B99-A8BD-3AC6867873B8}" type="pres">
      <dgm:prSet presAssocID="{48BBACE0-30B7-4301-8F3F-16728B51A7AF}" presName="accentRepeatNode" presStyleLbl="solidFgAcc1" presStyleIdx="0" presStyleCnt="1"/>
      <dgm:spPr/>
    </dgm:pt>
  </dgm:ptLst>
  <dgm:cxnLst>
    <dgm:cxn modelId="{7DC10B7F-9E85-47D4-A052-F252F7773511}" type="presOf" srcId="{F5CDD253-DE17-401B-A08F-4DC83A8618B2}" destId="{B12AB9DF-DACB-4D97-9F40-BB2AF39AA59C}" srcOrd="0" destOrd="0" presId="urn:microsoft.com/office/officeart/2008/layout/VerticalCurvedList"/>
    <dgm:cxn modelId="{20F490E0-4FF2-466C-B779-44C5F31594A2}" srcId="{F5CDD253-DE17-401B-A08F-4DC83A8618B2}" destId="{48BBACE0-30B7-4301-8F3F-16728B51A7AF}" srcOrd="0" destOrd="0" parTransId="{3C073BD3-EFB8-438D-904E-2341CAC5FCAC}" sibTransId="{75AA434A-4E5B-462A-B504-EF6BBB09B2B0}"/>
    <dgm:cxn modelId="{2714A515-F2CE-43DD-956F-694940A4ADAB}" type="presOf" srcId="{48BBACE0-30B7-4301-8F3F-16728B51A7AF}" destId="{8976EDE6-040B-4FF4-84A0-E50C50E524C6}" srcOrd="0" destOrd="0" presId="urn:microsoft.com/office/officeart/2008/layout/VerticalCurvedList"/>
    <dgm:cxn modelId="{89D24AA5-5749-40B6-95C0-B9C0C02B6842}" type="presOf" srcId="{75AA434A-4E5B-462A-B504-EF6BBB09B2B0}" destId="{911B37B6-3C6C-42E8-A3BE-81C9BF7B9C2D}" srcOrd="0" destOrd="0" presId="urn:microsoft.com/office/officeart/2008/layout/VerticalCurvedList"/>
    <dgm:cxn modelId="{5053CDD0-EB19-4FA2-8406-E5C736ED1469}" type="presParOf" srcId="{B12AB9DF-DACB-4D97-9F40-BB2AF39AA59C}" destId="{FE719C43-8E65-4785-A375-86247A7EC48F}" srcOrd="0" destOrd="0" presId="urn:microsoft.com/office/officeart/2008/layout/VerticalCurvedList"/>
    <dgm:cxn modelId="{5A6D2B45-51F2-4552-880C-F2E77FC73832}" type="presParOf" srcId="{FE719C43-8E65-4785-A375-86247A7EC48F}" destId="{E57A5864-E1D0-4D80-A5BD-3EC6986675B8}" srcOrd="0" destOrd="0" presId="urn:microsoft.com/office/officeart/2008/layout/VerticalCurvedList"/>
    <dgm:cxn modelId="{9D92A3A2-2D1C-4A08-A52E-105B0093BF22}" type="presParOf" srcId="{E57A5864-E1D0-4D80-A5BD-3EC6986675B8}" destId="{0CFE2BDA-26B8-4E2D-B68C-588148F79F42}" srcOrd="0" destOrd="0" presId="urn:microsoft.com/office/officeart/2008/layout/VerticalCurvedList"/>
    <dgm:cxn modelId="{8B211B96-A4A3-473F-AAA3-D20A3CE9AEFD}" type="presParOf" srcId="{E57A5864-E1D0-4D80-A5BD-3EC6986675B8}" destId="{911B37B6-3C6C-42E8-A3BE-81C9BF7B9C2D}" srcOrd="1" destOrd="0" presId="urn:microsoft.com/office/officeart/2008/layout/VerticalCurvedList"/>
    <dgm:cxn modelId="{2378EB86-37A9-4DAD-9ABF-27676E8BB28B}" type="presParOf" srcId="{E57A5864-E1D0-4D80-A5BD-3EC6986675B8}" destId="{D1855E1E-8B16-4328-A920-E332B4744812}" srcOrd="2" destOrd="0" presId="urn:microsoft.com/office/officeart/2008/layout/VerticalCurvedList"/>
    <dgm:cxn modelId="{042D22EE-9EF3-4461-B0BB-2183D17C26E3}" type="presParOf" srcId="{E57A5864-E1D0-4D80-A5BD-3EC6986675B8}" destId="{3E8C293E-759A-420C-8362-0ADE55D22E2F}" srcOrd="3" destOrd="0" presId="urn:microsoft.com/office/officeart/2008/layout/VerticalCurvedList"/>
    <dgm:cxn modelId="{62CE111E-D9B8-4854-B04F-5473D48A993E}" type="presParOf" srcId="{FE719C43-8E65-4785-A375-86247A7EC48F}" destId="{8976EDE6-040B-4FF4-84A0-E50C50E524C6}" srcOrd="1" destOrd="0" presId="urn:microsoft.com/office/officeart/2008/layout/VerticalCurvedList"/>
    <dgm:cxn modelId="{7F007CEC-B744-463F-B56C-9126154584CB}" type="presParOf" srcId="{FE719C43-8E65-4785-A375-86247A7EC48F}" destId="{40747C2F-866D-4F1F-B0B4-DDCADEC6BCD5}" srcOrd="2" destOrd="0" presId="urn:microsoft.com/office/officeart/2008/layout/VerticalCurvedList"/>
    <dgm:cxn modelId="{07DD7566-C901-4802-AD89-496069AEF045}" type="presParOf" srcId="{40747C2F-866D-4F1F-B0B4-DDCADEC6BCD5}" destId="{609F6254-5DB4-4B99-A8BD-3AC6867873B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5E1FC0-D01A-475D-8CA8-F30D02526A7C}"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EC"/>
        </a:p>
      </dgm:t>
    </dgm:pt>
    <dgm:pt modelId="{BB5D06B9-B061-4E74-96A9-FFA9ACED505B}">
      <dgm:prSet phldrT="[Texto]"/>
      <dgm:spPr/>
      <dgm:t>
        <a:bodyPr/>
        <a:lstStyle/>
        <a:p>
          <a:r>
            <a:rPr lang="es-EC" dirty="0">
              <a:solidFill>
                <a:schemeClr val="tx1"/>
              </a:solidFill>
            </a:rPr>
            <a:t>Describir cuál es el procedimiento de emisión de bonos verdes como nuevo producto bursátil en el Ecuador y bajo qué contexto han sido desarrollados.</a:t>
          </a:r>
        </a:p>
      </dgm:t>
    </dgm:pt>
    <dgm:pt modelId="{199FAAAD-9E10-4FD0-84ED-B1509EC060F0}" type="parTrans" cxnId="{62C67627-E80D-4564-8002-8AC77D3567E9}">
      <dgm:prSet/>
      <dgm:spPr/>
      <dgm:t>
        <a:bodyPr/>
        <a:lstStyle/>
        <a:p>
          <a:endParaRPr lang="es-EC">
            <a:solidFill>
              <a:schemeClr val="tx1"/>
            </a:solidFill>
          </a:endParaRPr>
        </a:p>
      </dgm:t>
    </dgm:pt>
    <dgm:pt modelId="{4B399E40-0C7A-4E86-BDF7-23C7ECE081D5}" type="sibTrans" cxnId="{62C67627-E80D-4564-8002-8AC77D3567E9}">
      <dgm:prSet/>
      <dgm:spPr/>
      <dgm:t>
        <a:bodyPr/>
        <a:lstStyle/>
        <a:p>
          <a:endParaRPr lang="es-EC">
            <a:solidFill>
              <a:schemeClr val="tx1"/>
            </a:solidFill>
          </a:endParaRPr>
        </a:p>
      </dgm:t>
    </dgm:pt>
    <dgm:pt modelId="{327BB15A-CFC3-4879-B561-4A26E56412A5}">
      <dgm:prSet phldrT="[Texto]"/>
      <dgm:spPr/>
      <dgm:t>
        <a:bodyPr/>
        <a:lstStyle/>
        <a:p>
          <a:r>
            <a:rPr lang="es-EC" dirty="0">
              <a:solidFill>
                <a:schemeClr val="tx1"/>
              </a:solidFill>
            </a:rPr>
            <a:t>Describir el estado actual del mercado de bonos verdes internacional para el caso de tres países de Latinoamérica. </a:t>
          </a:r>
        </a:p>
      </dgm:t>
    </dgm:pt>
    <dgm:pt modelId="{F429D03D-A8E3-4AB8-AA1E-5EBCC7E91679}" type="parTrans" cxnId="{07BA048D-E787-4E5D-8631-97B8F49A8D68}">
      <dgm:prSet/>
      <dgm:spPr/>
      <dgm:t>
        <a:bodyPr/>
        <a:lstStyle/>
        <a:p>
          <a:endParaRPr lang="es-EC">
            <a:solidFill>
              <a:schemeClr val="tx1"/>
            </a:solidFill>
          </a:endParaRPr>
        </a:p>
      </dgm:t>
    </dgm:pt>
    <dgm:pt modelId="{1237C452-F812-4180-8458-AB932E6478B5}" type="sibTrans" cxnId="{07BA048D-E787-4E5D-8631-97B8F49A8D68}">
      <dgm:prSet/>
      <dgm:spPr/>
      <dgm:t>
        <a:bodyPr/>
        <a:lstStyle/>
        <a:p>
          <a:endParaRPr lang="es-EC">
            <a:solidFill>
              <a:schemeClr val="tx1"/>
            </a:solidFill>
          </a:endParaRPr>
        </a:p>
      </dgm:t>
    </dgm:pt>
    <dgm:pt modelId="{207510C5-2034-43E9-925D-DF0802F876AA}">
      <dgm:prSet phldrT="[Texto]"/>
      <dgm:spPr/>
      <dgm:t>
        <a:bodyPr/>
        <a:lstStyle/>
        <a:p>
          <a:r>
            <a:rPr lang="es-EC" dirty="0">
              <a:solidFill>
                <a:schemeClr val="tx1"/>
              </a:solidFill>
            </a:rPr>
            <a:t>Determinar cuáles son los beneficios potenciales y utilidad de los bonos verdes para las empresas ecuatorianas.</a:t>
          </a:r>
        </a:p>
      </dgm:t>
    </dgm:pt>
    <dgm:pt modelId="{1241A87C-6FE6-4AC2-92F0-5B1603D8264A}" type="parTrans" cxnId="{085394BB-50F0-4C59-9965-F343C58ED45F}">
      <dgm:prSet/>
      <dgm:spPr/>
      <dgm:t>
        <a:bodyPr/>
        <a:lstStyle/>
        <a:p>
          <a:endParaRPr lang="es-EC">
            <a:solidFill>
              <a:schemeClr val="tx1"/>
            </a:solidFill>
          </a:endParaRPr>
        </a:p>
      </dgm:t>
    </dgm:pt>
    <dgm:pt modelId="{6094A257-5FD5-45D5-A807-BECB6002FC5F}" type="sibTrans" cxnId="{085394BB-50F0-4C59-9965-F343C58ED45F}">
      <dgm:prSet/>
      <dgm:spPr/>
      <dgm:t>
        <a:bodyPr/>
        <a:lstStyle/>
        <a:p>
          <a:endParaRPr lang="es-EC">
            <a:solidFill>
              <a:schemeClr val="tx1"/>
            </a:solidFill>
          </a:endParaRPr>
        </a:p>
      </dgm:t>
    </dgm:pt>
    <dgm:pt modelId="{7A7DF45A-AD23-4DA1-9AD1-E6800ABD6DAF}">
      <dgm:prSet phldrT="[Texto]"/>
      <dgm:spPr/>
      <dgm:t>
        <a:bodyPr/>
        <a:lstStyle/>
        <a:p>
          <a:r>
            <a:rPr lang="es-EC" dirty="0">
              <a:solidFill>
                <a:schemeClr val="tx1"/>
              </a:solidFill>
            </a:rPr>
            <a:t>Identificar si es atractiva la emisión de bonos verdes para las empresas ecuatorianas que cotizan en la Bolsa de Valores de Quito y que desarrollan proyectos sostenibles.</a:t>
          </a:r>
        </a:p>
      </dgm:t>
    </dgm:pt>
    <dgm:pt modelId="{6B3CD850-7CCD-4C53-86DC-916416376984}" type="parTrans" cxnId="{2DD20D6C-1DBF-4EC4-8478-0D029BF067F0}">
      <dgm:prSet/>
      <dgm:spPr/>
      <dgm:t>
        <a:bodyPr/>
        <a:lstStyle/>
        <a:p>
          <a:endParaRPr lang="es-EC">
            <a:solidFill>
              <a:schemeClr val="tx1"/>
            </a:solidFill>
          </a:endParaRPr>
        </a:p>
      </dgm:t>
    </dgm:pt>
    <dgm:pt modelId="{A8566202-BA06-4857-9A6F-2710CC49C8D1}" type="sibTrans" cxnId="{2DD20D6C-1DBF-4EC4-8478-0D029BF067F0}">
      <dgm:prSet/>
      <dgm:spPr/>
      <dgm:t>
        <a:bodyPr/>
        <a:lstStyle/>
        <a:p>
          <a:endParaRPr lang="es-EC">
            <a:solidFill>
              <a:schemeClr val="tx1"/>
            </a:solidFill>
          </a:endParaRPr>
        </a:p>
      </dgm:t>
    </dgm:pt>
    <dgm:pt modelId="{39B34646-47D4-4519-8EA6-E584D4AA2951}">
      <dgm:prSet phldrT="[Texto]"/>
      <dgm:spPr/>
      <dgm:t>
        <a:bodyPr/>
        <a:lstStyle/>
        <a:p>
          <a:r>
            <a:rPr lang="es-EC" dirty="0">
              <a:solidFill>
                <a:schemeClr val="tx1"/>
              </a:solidFill>
            </a:rPr>
            <a:t>Diseñar una guía para la emisión de bonos verdes en el Ecuador. </a:t>
          </a:r>
        </a:p>
      </dgm:t>
    </dgm:pt>
    <dgm:pt modelId="{32BD6FB1-6436-45A5-9DE2-871A3A079098}" type="parTrans" cxnId="{A074A8E8-FB0B-4467-B7E9-6E4776EDA850}">
      <dgm:prSet/>
      <dgm:spPr/>
      <dgm:t>
        <a:bodyPr/>
        <a:lstStyle/>
        <a:p>
          <a:endParaRPr lang="es-EC">
            <a:solidFill>
              <a:schemeClr val="tx1"/>
            </a:solidFill>
          </a:endParaRPr>
        </a:p>
      </dgm:t>
    </dgm:pt>
    <dgm:pt modelId="{9C28B2B5-74F8-4C88-9EDC-E461927B872D}" type="sibTrans" cxnId="{A074A8E8-FB0B-4467-B7E9-6E4776EDA850}">
      <dgm:prSet/>
      <dgm:spPr/>
      <dgm:t>
        <a:bodyPr/>
        <a:lstStyle/>
        <a:p>
          <a:endParaRPr lang="es-EC">
            <a:solidFill>
              <a:schemeClr val="tx1"/>
            </a:solidFill>
          </a:endParaRPr>
        </a:p>
      </dgm:t>
    </dgm:pt>
    <dgm:pt modelId="{AC1D0EDF-F84C-45CC-901C-2B1C899986BB}" type="pres">
      <dgm:prSet presAssocID="{E45E1FC0-D01A-475D-8CA8-F30D02526A7C}" presName="Name0" presStyleCnt="0">
        <dgm:presLayoutVars>
          <dgm:chMax val="7"/>
          <dgm:chPref val="7"/>
          <dgm:dir/>
        </dgm:presLayoutVars>
      </dgm:prSet>
      <dgm:spPr/>
      <dgm:t>
        <a:bodyPr/>
        <a:lstStyle/>
        <a:p>
          <a:endParaRPr lang="es-ES"/>
        </a:p>
      </dgm:t>
    </dgm:pt>
    <dgm:pt modelId="{EADCC0F2-24F7-40C7-A714-A5C6C08832D8}" type="pres">
      <dgm:prSet presAssocID="{E45E1FC0-D01A-475D-8CA8-F30D02526A7C}" presName="Name1" presStyleCnt="0"/>
      <dgm:spPr/>
    </dgm:pt>
    <dgm:pt modelId="{35621B06-2C39-46A7-AD25-408F43B61533}" type="pres">
      <dgm:prSet presAssocID="{E45E1FC0-D01A-475D-8CA8-F30D02526A7C}" presName="cycle" presStyleCnt="0"/>
      <dgm:spPr/>
    </dgm:pt>
    <dgm:pt modelId="{63851045-1AC6-490A-9D61-0AC4C1185EC7}" type="pres">
      <dgm:prSet presAssocID="{E45E1FC0-D01A-475D-8CA8-F30D02526A7C}" presName="srcNode" presStyleLbl="node1" presStyleIdx="0" presStyleCnt="5"/>
      <dgm:spPr/>
    </dgm:pt>
    <dgm:pt modelId="{84C1FA87-9EAA-4F69-B09F-8D8D8B8B3E84}" type="pres">
      <dgm:prSet presAssocID="{E45E1FC0-D01A-475D-8CA8-F30D02526A7C}" presName="conn" presStyleLbl="parChTrans1D2" presStyleIdx="0" presStyleCnt="1"/>
      <dgm:spPr/>
      <dgm:t>
        <a:bodyPr/>
        <a:lstStyle/>
        <a:p>
          <a:endParaRPr lang="es-ES"/>
        </a:p>
      </dgm:t>
    </dgm:pt>
    <dgm:pt modelId="{EF8BC565-F76E-4767-8B40-6E422960DBA1}" type="pres">
      <dgm:prSet presAssocID="{E45E1FC0-D01A-475D-8CA8-F30D02526A7C}" presName="extraNode" presStyleLbl="node1" presStyleIdx="0" presStyleCnt="5"/>
      <dgm:spPr/>
    </dgm:pt>
    <dgm:pt modelId="{5DBF706F-576D-4F42-A2FF-2AE6CBB09D3D}" type="pres">
      <dgm:prSet presAssocID="{E45E1FC0-D01A-475D-8CA8-F30D02526A7C}" presName="dstNode" presStyleLbl="node1" presStyleIdx="0" presStyleCnt="5"/>
      <dgm:spPr/>
    </dgm:pt>
    <dgm:pt modelId="{7BC7BBC5-1BA3-46DF-9210-D4380F116AA1}" type="pres">
      <dgm:prSet presAssocID="{BB5D06B9-B061-4E74-96A9-FFA9ACED505B}" presName="text_1" presStyleLbl="node1" presStyleIdx="0" presStyleCnt="5">
        <dgm:presLayoutVars>
          <dgm:bulletEnabled val="1"/>
        </dgm:presLayoutVars>
      </dgm:prSet>
      <dgm:spPr/>
      <dgm:t>
        <a:bodyPr/>
        <a:lstStyle/>
        <a:p>
          <a:endParaRPr lang="es-ES"/>
        </a:p>
      </dgm:t>
    </dgm:pt>
    <dgm:pt modelId="{46DE5081-6EC7-4C3E-8295-B5B3F5A2B141}" type="pres">
      <dgm:prSet presAssocID="{BB5D06B9-B061-4E74-96A9-FFA9ACED505B}" presName="accent_1" presStyleCnt="0"/>
      <dgm:spPr/>
    </dgm:pt>
    <dgm:pt modelId="{4801D307-14AA-4EE7-A9BA-4DD83DD21A96}" type="pres">
      <dgm:prSet presAssocID="{BB5D06B9-B061-4E74-96A9-FFA9ACED505B}" presName="accentRepeatNode" presStyleLbl="solidFgAcc1" presStyleIdx="0" presStyleCnt="5"/>
      <dgm:spPr/>
    </dgm:pt>
    <dgm:pt modelId="{BB19DF84-AD66-4E2F-8E70-E296D3479CF4}" type="pres">
      <dgm:prSet presAssocID="{327BB15A-CFC3-4879-B561-4A26E56412A5}" presName="text_2" presStyleLbl="node1" presStyleIdx="1" presStyleCnt="5">
        <dgm:presLayoutVars>
          <dgm:bulletEnabled val="1"/>
        </dgm:presLayoutVars>
      </dgm:prSet>
      <dgm:spPr/>
      <dgm:t>
        <a:bodyPr/>
        <a:lstStyle/>
        <a:p>
          <a:endParaRPr lang="es-ES"/>
        </a:p>
      </dgm:t>
    </dgm:pt>
    <dgm:pt modelId="{3D76626E-1356-4CA6-9348-442DB555D7C1}" type="pres">
      <dgm:prSet presAssocID="{327BB15A-CFC3-4879-B561-4A26E56412A5}" presName="accent_2" presStyleCnt="0"/>
      <dgm:spPr/>
    </dgm:pt>
    <dgm:pt modelId="{17164F97-48D4-4D93-A971-75ED3F01A7CE}" type="pres">
      <dgm:prSet presAssocID="{327BB15A-CFC3-4879-B561-4A26E56412A5}" presName="accentRepeatNode" presStyleLbl="solidFgAcc1" presStyleIdx="1" presStyleCnt="5"/>
      <dgm:spPr/>
    </dgm:pt>
    <dgm:pt modelId="{2D7CC471-7183-43CB-B00B-F204B77E48ED}" type="pres">
      <dgm:prSet presAssocID="{207510C5-2034-43E9-925D-DF0802F876AA}" presName="text_3" presStyleLbl="node1" presStyleIdx="2" presStyleCnt="5">
        <dgm:presLayoutVars>
          <dgm:bulletEnabled val="1"/>
        </dgm:presLayoutVars>
      </dgm:prSet>
      <dgm:spPr/>
      <dgm:t>
        <a:bodyPr/>
        <a:lstStyle/>
        <a:p>
          <a:endParaRPr lang="es-ES"/>
        </a:p>
      </dgm:t>
    </dgm:pt>
    <dgm:pt modelId="{D070BDA7-07D2-407A-8A0D-AAA8902F4B6B}" type="pres">
      <dgm:prSet presAssocID="{207510C5-2034-43E9-925D-DF0802F876AA}" presName="accent_3" presStyleCnt="0"/>
      <dgm:spPr/>
    </dgm:pt>
    <dgm:pt modelId="{29752DEF-BA5D-4708-9A80-5E6A12238012}" type="pres">
      <dgm:prSet presAssocID="{207510C5-2034-43E9-925D-DF0802F876AA}" presName="accentRepeatNode" presStyleLbl="solidFgAcc1" presStyleIdx="2" presStyleCnt="5"/>
      <dgm:spPr/>
    </dgm:pt>
    <dgm:pt modelId="{6B614FDE-A164-48FC-AB06-7DE27DC87020}" type="pres">
      <dgm:prSet presAssocID="{7A7DF45A-AD23-4DA1-9AD1-E6800ABD6DAF}" presName="text_4" presStyleLbl="node1" presStyleIdx="3" presStyleCnt="5">
        <dgm:presLayoutVars>
          <dgm:bulletEnabled val="1"/>
        </dgm:presLayoutVars>
      </dgm:prSet>
      <dgm:spPr/>
      <dgm:t>
        <a:bodyPr/>
        <a:lstStyle/>
        <a:p>
          <a:endParaRPr lang="es-ES"/>
        </a:p>
      </dgm:t>
    </dgm:pt>
    <dgm:pt modelId="{E79C5C85-8DD0-4A3C-AAAB-57DB38538BA0}" type="pres">
      <dgm:prSet presAssocID="{7A7DF45A-AD23-4DA1-9AD1-E6800ABD6DAF}" presName="accent_4" presStyleCnt="0"/>
      <dgm:spPr/>
    </dgm:pt>
    <dgm:pt modelId="{78F09852-5D99-4676-9CFB-3547233E8209}" type="pres">
      <dgm:prSet presAssocID="{7A7DF45A-AD23-4DA1-9AD1-E6800ABD6DAF}" presName="accentRepeatNode" presStyleLbl="solidFgAcc1" presStyleIdx="3" presStyleCnt="5"/>
      <dgm:spPr/>
    </dgm:pt>
    <dgm:pt modelId="{93EA650F-0CE5-4559-B3A3-908FF039C2C5}" type="pres">
      <dgm:prSet presAssocID="{39B34646-47D4-4519-8EA6-E584D4AA2951}" presName="text_5" presStyleLbl="node1" presStyleIdx="4" presStyleCnt="5">
        <dgm:presLayoutVars>
          <dgm:bulletEnabled val="1"/>
        </dgm:presLayoutVars>
      </dgm:prSet>
      <dgm:spPr/>
      <dgm:t>
        <a:bodyPr/>
        <a:lstStyle/>
        <a:p>
          <a:endParaRPr lang="es-ES"/>
        </a:p>
      </dgm:t>
    </dgm:pt>
    <dgm:pt modelId="{05BBF95F-582B-488A-92B5-3C6C7C9109FF}" type="pres">
      <dgm:prSet presAssocID="{39B34646-47D4-4519-8EA6-E584D4AA2951}" presName="accent_5" presStyleCnt="0"/>
      <dgm:spPr/>
    </dgm:pt>
    <dgm:pt modelId="{8C6B77DB-B7A8-4A03-9EDE-E96D125840F8}" type="pres">
      <dgm:prSet presAssocID="{39B34646-47D4-4519-8EA6-E584D4AA2951}" presName="accentRepeatNode" presStyleLbl="solidFgAcc1" presStyleIdx="4" presStyleCnt="5"/>
      <dgm:spPr/>
    </dgm:pt>
  </dgm:ptLst>
  <dgm:cxnLst>
    <dgm:cxn modelId="{2DD20D6C-1DBF-4EC4-8478-0D029BF067F0}" srcId="{E45E1FC0-D01A-475D-8CA8-F30D02526A7C}" destId="{7A7DF45A-AD23-4DA1-9AD1-E6800ABD6DAF}" srcOrd="3" destOrd="0" parTransId="{6B3CD850-7CCD-4C53-86DC-916416376984}" sibTransId="{A8566202-BA06-4857-9A6F-2710CC49C8D1}"/>
    <dgm:cxn modelId="{C56C3736-5BDD-41DA-9FDB-F61D3DC138EB}" type="presOf" srcId="{39B34646-47D4-4519-8EA6-E584D4AA2951}" destId="{93EA650F-0CE5-4559-B3A3-908FF039C2C5}" srcOrd="0" destOrd="0" presId="urn:microsoft.com/office/officeart/2008/layout/VerticalCurvedList"/>
    <dgm:cxn modelId="{07BA048D-E787-4E5D-8631-97B8F49A8D68}" srcId="{E45E1FC0-D01A-475D-8CA8-F30D02526A7C}" destId="{327BB15A-CFC3-4879-B561-4A26E56412A5}" srcOrd="1" destOrd="0" parTransId="{F429D03D-A8E3-4AB8-AA1E-5EBCC7E91679}" sibTransId="{1237C452-F812-4180-8458-AB932E6478B5}"/>
    <dgm:cxn modelId="{CF7E47B7-74FC-4E8A-A4F3-CE633CDFCC94}" type="presOf" srcId="{207510C5-2034-43E9-925D-DF0802F876AA}" destId="{2D7CC471-7183-43CB-B00B-F204B77E48ED}" srcOrd="0" destOrd="0" presId="urn:microsoft.com/office/officeart/2008/layout/VerticalCurvedList"/>
    <dgm:cxn modelId="{B8CE5C70-8083-4D3C-8360-B408412C5884}" type="presOf" srcId="{7A7DF45A-AD23-4DA1-9AD1-E6800ABD6DAF}" destId="{6B614FDE-A164-48FC-AB06-7DE27DC87020}" srcOrd="0" destOrd="0" presId="urn:microsoft.com/office/officeart/2008/layout/VerticalCurvedList"/>
    <dgm:cxn modelId="{701B4BE3-46B4-439C-A361-A1F14BC46409}" type="presOf" srcId="{BB5D06B9-B061-4E74-96A9-FFA9ACED505B}" destId="{7BC7BBC5-1BA3-46DF-9210-D4380F116AA1}" srcOrd="0" destOrd="0" presId="urn:microsoft.com/office/officeart/2008/layout/VerticalCurvedList"/>
    <dgm:cxn modelId="{62C67627-E80D-4564-8002-8AC77D3567E9}" srcId="{E45E1FC0-D01A-475D-8CA8-F30D02526A7C}" destId="{BB5D06B9-B061-4E74-96A9-FFA9ACED505B}" srcOrd="0" destOrd="0" parTransId="{199FAAAD-9E10-4FD0-84ED-B1509EC060F0}" sibTransId="{4B399E40-0C7A-4E86-BDF7-23C7ECE081D5}"/>
    <dgm:cxn modelId="{A074A8E8-FB0B-4467-B7E9-6E4776EDA850}" srcId="{E45E1FC0-D01A-475D-8CA8-F30D02526A7C}" destId="{39B34646-47D4-4519-8EA6-E584D4AA2951}" srcOrd="4" destOrd="0" parTransId="{32BD6FB1-6436-45A5-9DE2-871A3A079098}" sibTransId="{9C28B2B5-74F8-4C88-9EDC-E461927B872D}"/>
    <dgm:cxn modelId="{085394BB-50F0-4C59-9965-F343C58ED45F}" srcId="{E45E1FC0-D01A-475D-8CA8-F30D02526A7C}" destId="{207510C5-2034-43E9-925D-DF0802F876AA}" srcOrd="2" destOrd="0" parTransId="{1241A87C-6FE6-4AC2-92F0-5B1603D8264A}" sibTransId="{6094A257-5FD5-45D5-A807-BECB6002FC5F}"/>
    <dgm:cxn modelId="{C610ED04-3BAC-4630-98FF-F3D3F171AE91}" type="presOf" srcId="{4B399E40-0C7A-4E86-BDF7-23C7ECE081D5}" destId="{84C1FA87-9EAA-4F69-B09F-8D8D8B8B3E84}" srcOrd="0" destOrd="0" presId="urn:microsoft.com/office/officeart/2008/layout/VerticalCurvedList"/>
    <dgm:cxn modelId="{D04BDD20-1ACD-4903-B5BA-A1333C65A063}" type="presOf" srcId="{327BB15A-CFC3-4879-B561-4A26E56412A5}" destId="{BB19DF84-AD66-4E2F-8E70-E296D3479CF4}" srcOrd="0" destOrd="0" presId="urn:microsoft.com/office/officeart/2008/layout/VerticalCurvedList"/>
    <dgm:cxn modelId="{8E20C4E7-7EDA-41B1-9995-C17D8F054BDF}" type="presOf" srcId="{E45E1FC0-D01A-475D-8CA8-F30D02526A7C}" destId="{AC1D0EDF-F84C-45CC-901C-2B1C899986BB}" srcOrd="0" destOrd="0" presId="urn:microsoft.com/office/officeart/2008/layout/VerticalCurvedList"/>
    <dgm:cxn modelId="{129A904D-5610-498E-B340-5DE33C4839F2}" type="presParOf" srcId="{AC1D0EDF-F84C-45CC-901C-2B1C899986BB}" destId="{EADCC0F2-24F7-40C7-A714-A5C6C08832D8}" srcOrd="0" destOrd="0" presId="urn:microsoft.com/office/officeart/2008/layout/VerticalCurvedList"/>
    <dgm:cxn modelId="{B273B54F-D8A5-4E25-BA42-ADBC9D8656BE}" type="presParOf" srcId="{EADCC0F2-24F7-40C7-A714-A5C6C08832D8}" destId="{35621B06-2C39-46A7-AD25-408F43B61533}" srcOrd="0" destOrd="0" presId="urn:microsoft.com/office/officeart/2008/layout/VerticalCurvedList"/>
    <dgm:cxn modelId="{FCEFA8A6-6117-442C-A89C-A48B0CBD2D57}" type="presParOf" srcId="{35621B06-2C39-46A7-AD25-408F43B61533}" destId="{63851045-1AC6-490A-9D61-0AC4C1185EC7}" srcOrd="0" destOrd="0" presId="urn:microsoft.com/office/officeart/2008/layout/VerticalCurvedList"/>
    <dgm:cxn modelId="{A3B0E50C-E290-4F20-A1BA-1FE8D4B4D746}" type="presParOf" srcId="{35621B06-2C39-46A7-AD25-408F43B61533}" destId="{84C1FA87-9EAA-4F69-B09F-8D8D8B8B3E84}" srcOrd="1" destOrd="0" presId="urn:microsoft.com/office/officeart/2008/layout/VerticalCurvedList"/>
    <dgm:cxn modelId="{CC5ECD09-1E4E-4E99-A261-1E85A5938D85}" type="presParOf" srcId="{35621B06-2C39-46A7-AD25-408F43B61533}" destId="{EF8BC565-F76E-4767-8B40-6E422960DBA1}" srcOrd="2" destOrd="0" presId="urn:microsoft.com/office/officeart/2008/layout/VerticalCurvedList"/>
    <dgm:cxn modelId="{F35D65F7-10B5-4241-B190-AEBE13E096BD}" type="presParOf" srcId="{35621B06-2C39-46A7-AD25-408F43B61533}" destId="{5DBF706F-576D-4F42-A2FF-2AE6CBB09D3D}" srcOrd="3" destOrd="0" presId="urn:microsoft.com/office/officeart/2008/layout/VerticalCurvedList"/>
    <dgm:cxn modelId="{50168FE8-E912-42BB-999B-CBB61C1F7694}" type="presParOf" srcId="{EADCC0F2-24F7-40C7-A714-A5C6C08832D8}" destId="{7BC7BBC5-1BA3-46DF-9210-D4380F116AA1}" srcOrd="1" destOrd="0" presId="urn:microsoft.com/office/officeart/2008/layout/VerticalCurvedList"/>
    <dgm:cxn modelId="{13341D24-642C-4952-824C-64C6143FBE28}" type="presParOf" srcId="{EADCC0F2-24F7-40C7-A714-A5C6C08832D8}" destId="{46DE5081-6EC7-4C3E-8295-B5B3F5A2B141}" srcOrd="2" destOrd="0" presId="urn:microsoft.com/office/officeart/2008/layout/VerticalCurvedList"/>
    <dgm:cxn modelId="{CE825BF6-4598-4662-A7E9-DE69EBF5ED7E}" type="presParOf" srcId="{46DE5081-6EC7-4C3E-8295-B5B3F5A2B141}" destId="{4801D307-14AA-4EE7-A9BA-4DD83DD21A96}" srcOrd="0" destOrd="0" presId="urn:microsoft.com/office/officeart/2008/layout/VerticalCurvedList"/>
    <dgm:cxn modelId="{B8A94DCA-8A9D-4062-9075-69C6B31DD564}" type="presParOf" srcId="{EADCC0F2-24F7-40C7-A714-A5C6C08832D8}" destId="{BB19DF84-AD66-4E2F-8E70-E296D3479CF4}" srcOrd="3" destOrd="0" presId="urn:microsoft.com/office/officeart/2008/layout/VerticalCurvedList"/>
    <dgm:cxn modelId="{2D6E5210-240C-4539-B429-35EA2A9C393C}" type="presParOf" srcId="{EADCC0F2-24F7-40C7-A714-A5C6C08832D8}" destId="{3D76626E-1356-4CA6-9348-442DB555D7C1}" srcOrd="4" destOrd="0" presId="urn:microsoft.com/office/officeart/2008/layout/VerticalCurvedList"/>
    <dgm:cxn modelId="{E0839C80-D64E-4040-BDEA-014B9A5B52E7}" type="presParOf" srcId="{3D76626E-1356-4CA6-9348-442DB555D7C1}" destId="{17164F97-48D4-4D93-A971-75ED3F01A7CE}" srcOrd="0" destOrd="0" presId="urn:microsoft.com/office/officeart/2008/layout/VerticalCurvedList"/>
    <dgm:cxn modelId="{77CB6725-3E67-4FD8-8401-8770E220EF42}" type="presParOf" srcId="{EADCC0F2-24F7-40C7-A714-A5C6C08832D8}" destId="{2D7CC471-7183-43CB-B00B-F204B77E48ED}" srcOrd="5" destOrd="0" presId="urn:microsoft.com/office/officeart/2008/layout/VerticalCurvedList"/>
    <dgm:cxn modelId="{2EC14206-8360-4A3A-97BD-95B9D325994A}" type="presParOf" srcId="{EADCC0F2-24F7-40C7-A714-A5C6C08832D8}" destId="{D070BDA7-07D2-407A-8A0D-AAA8902F4B6B}" srcOrd="6" destOrd="0" presId="urn:microsoft.com/office/officeart/2008/layout/VerticalCurvedList"/>
    <dgm:cxn modelId="{E8287FC1-61F9-45DC-AAAF-23A966832E52}" type="presParOf" srcId="{D070BDA7-07D2-407A-8A0D-AAA8902F4B6B}" destId="{29752DEF-BA5D-4708-9A80-5E6A12238012}" srcOrd="0" destOrd="0" presId="urn:microsoft.com/office/officeart/2008/layout/VerticalCurvedList"/>
    <dgm:cxn modelId="{71AC4C24-3DB5-4BFF-A516-E80C934C4513}" type="presParOf" srcId="{EADCC0F2-24F7-40C7-A714-A5C6C08832D8}" destId="{6B614FDE-A164-48FC-AB06-7DE27DC87020}" srcOrd="7" destOrd="0" presId="urn:microsoft.com/office/officeart/2008/layout/VerticalCurvedList"/>
    <dgm:cxn modelId="{D32F8FE6-685A-4335-903C-9BB0E8B66648}" type="presParOf" srcId="{EADCC0F2-24F7-40C7-A714-A5C6C08832D8}" destId="{E79C5C85-8DD0-4A3C-AAAB-57DB38538BA0}" srcOrd="8" destOrd="0" presId="urn:microsoft.com/office/officeart/2008/layout/VerticalCurvedList"/>
    <dgm:cxn modelId="{FF9049FC-EDA6-4DBC-8993-7C617B104E1C}" type="presParOf" srcId="{E79C5C85-8DD0-4A3C-AAAB-57DB38538BA0}" destId="{78F09852-5D99-4676-9CFB-3547233E8209}" srcOrd="0" destOrd="0" presId="urn:microsoft.com/office/officeart/2008/layout/VerticalCurvedList"/>
    <dgm:cxn modelId="{2743FE8C-3827-4211-BD26-7B8CFDC1C2C2}" type="presParOf" srcId="{EADCC0F2-24F7-40C7-A714-A5C6C08832D8}" destId="{93EA650F-0CE5-4559-B3A3-908FF039C2C5}" srcOrd="9" destOrd="0" presId="urn:microsoft.com/office/officeart/2008/layout/VerticalCurvedList"/>
    <dgm:cxn modelId="{F977D7BA-4315-4DB4-8B91-DD06BC0E7B75}" type="presParOf" srcId="{EADCC0F2-24F7-40C7-A714-A5C6C08832D8}" destId="{05BBF95F-582B-488A-92B5-3C6C7C9109FF}" srcOrd="10" destOrd="0" presId="urn:microsoft.com/office/officeart/2008/layout/VerticalCurvedList"/>
    <dgm:cxn modelId="{C62A0089-0A73-4E29-BA1F-FA4A6001EEA9}" type="presParOf" srcId="{05BBF95F-582B-488A-92B5-3C6C7C9109FF}" destId="{8C6B77DB-B7A8-4A03-9EDE-E96D125840F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3EEE2B-2423-4F20-A1C8-BA6259C570C2}" type="doc">
      <dgm:prSet loTypeId="urn:microsoft.com/office/officeart/2005/8/layout/gear1" loCatId="relationship" qsTypeId="urn:microsoft.com/office/officeart/2005/8/quickstyle/simple5" qsCatId="simple" csTypeId="urn:microsoft.com/office/officeart/2005/8/colors/colorful3" csCatId="colorful" phldr="1"/>
      <dgm:spPr/>
    </dgm:pt>
    <dgm:pt modelId="{7CD9BDAD-A5D6-4D2D-9808-4265E0BB2E69}">
      <dgm:prSet phldrT="[Texto]"/>
      <dgm:spPr/>
      <dgm:t>
        <a:bodyPr/>
        <a:lstStyle/>
        <a:p>
          <a:r>
            <a:rPr lang="es-EC" dirty="0">
              <a:solidFill>
                <a:schemeClr val="tx1"/>
              </a:solidFill>
            </a:rPr>
            <a:t>Cuantificación del costo para la economía mundial si no se hace nada para mitigar este fenómeno junto con el calentamiento global</a:t>
          </a:r>
        </a:p>
      </dgm:t>
    </dgm:pt>
    <dgm:pt modelId="{DEA4A103-4CFA-42B1-BF7D-0AECBBB3B41A}" type="parTrans" cxnId="{F28B9E3E-508F-400A-BCD9-12206A6C4464}">
      <dgm:prSet/>
      <dgm:spPr/>
      <dgm:t>
        <a:bodyPr/>
        <a:lstStyle/>
        <a:p>
          <a:endParaRPr lang="es-EC">
            <a:solidFill>
              <a:schemeClr val="tx1"/>
            </a:solidFill>
          </a:endParaRPr>
        </a:p>
      </dgm:t>
    </dgm:pt>
    <dgm:pt modelId="{97E5A14A-CB1E-4552-9690-8E776DBC5BEB}" type="sibTrans" cxnId="{F28B9E3E-508F-400A-BCD9-12206A6C4464}">
      <dgm:prSet/>
      <dgm:spPr/>
      <dgm:t>
        <a:bodyPr/>
        <a:lstStyle/>
        <a:p>
          <a:endParaRPr lang="es-EC">
            <a:solidFill>
              <a:schemeClr val="tx1"/>
            </a:solidFill>
          </a:endParaRPr>
        </a:p>
      </dgm:t>
    </dgm:pt>
    <dgm:pt modelId="{A3CF49C7-7A26-42DE-8A36-F5DAD775FC3B}">
      <dgm:prSet phldrT="[Texto]"/>
      <dgm:spPr/>
      <dgm:t>
        <a:bodyPr/>
        <a:lstStyle/>
        <a:p>
          <a:r>
            <a:rPr lang="es-EC" dirty="0">
              <a:solidFill>
                <a:schemeClr val="tx1"/>
              </a:solidFill>
            </a:rPr>
            <a:t>Evaluación de riesgos y costos</a:t>
          </a:r>
        </a:p>
      </dgm:t>
    </dgm:pt>
    <dgm:pt modelId="{E8AC9C90-43CC-4C7E-A28E-8BA00503AFB7}" type="parTrans" cxnId="{D66542BB-DE48-4EBF-AD29-E14D8DD4C32F}">
      <dgm:prSet/>
      <dgm:spPr/>
      <dgm:t>
        <a:bodyPr/>
        <a:lstStyle/>
        <a:p>
          <a:endParaRPr lang="es-EC">
            <a:solidFill>
              <a:schemeClr val="tx1"/>
            </a:solidFill>
          </a:endParaRPr>
        </a:p>
      </dgm:t>
    </dgm:pt>
    <dgm:pt modelId="{36488A70-785E-4A66-8400-083188475AE1}" type="sibTrans" cxnId="{D66542BB-DE48-4EBF-AD29-E14D8DD4C32F}">
      <dgm:prSet/>
      <dgm:spPr/>
      <dgm:t>
        <a:bodyPr/>
        <a:lstStyle/>
        <a:p>
          <a:endParaRPr lang="es-EC">
            <a:solidFill>
              <a:schemeClr val="tx1"/>
            </a:solidFill>
          </a:endParaRPr>
        </a:p>
      </dgm:t>
    </dgm:pt>
    <dgm:pt modelId="{BC76A149-09EF-4221-88FC-88F6152BDBC5}">
      <dgm:prSet phldrT="[Texto]"/>
      <dgm:spPr/>
      <dgm:t>
        <a:bodyPr/>
        <a:lstStyle/>
        <a:p>
          <a:r>
            <a:rPr lang="es-EC" dirty="0">
              <a:solidFill>
                <a:schemeClr val="tx1"/>
              </a:solidFill>
            </a:rPr>
            <a:t>Informe sobre el cambio climático, por el Economista Nicholas Stern (Reino Unido, 2005)</a:t>
          </a:r>
        </a:p>
      </dgm:t>
    </dgm:pt>
    <dgm:pt modelId="{95E1C80C-77E6-467F-A4AA-99BC31E2E7D5}" type="parTrans" cxnId="{39A75969-FF31-4D31-BE8E-56BC77C975E8}">
      <dgm:prSet/>
      <dgm:spPr/>
      <dgm:t>
        <a:bodyPr/>
        <a:lstStyle/>
        <a:p>
          <a:endParaRPr lang="es-EC">
            <a:solidFill>
              <a:schemeClr val="tx1"/>
            </a:solidFill>
          </a:endParaRPr>
        </a:p>
      </dgm:t>
    </dgm:pt>
    <dgm:pt modelId="{7F95385C-790B-4256-90A0-DB4A973A77D8}" type="sibTrans" cxnId="{39A75969-FF31-4D31-BE8E-56BC77C975E8}">
      <dgm:prSet/>
      <dgm:spPr/>
      <dgm:t>
        <a:bodyPr/>
        <a:lstStyle/>
        <a:p>
          <a:endParaRPr lang="es-EC">
            <a:solidFill>
              <a:schemeClr val="tx1"/>
            </a:solidFill>
          </a:endParaRPr>
        </a:p>
      </dgm:t>
    </dgm:pt>
    <dgm:pt modelId="{1EDDCC48-444E-4C80-8F9A-BE0CBAF26E4A}" type="pres">
      <dgm:prSet presAssocID="{943EEE2B-2423-4F20-A1C8-BA6259C570C2}" presName="composite" presStyleCnt="0">
        <dgm:presLayoutVars>
          <dgm:chMax val="3"/>
          <dgm:animLvl val="lvl"/>
          <dgm:resizeHandles val="exact"/>
        </dgm:presLayoutVars>
      </dgm:prSet>
      <dgm:spPr/>
    </dgm:pt>
    <dgm:pt modelId="{673C0195-75EF-4D2C-BD3D-0C191B5E72E2}" type="pres">
      <dgm:prSet presAssocID="{7CD9BDAD-A5D6-4D2D-9808-4265E0BB2E69}" presName="gear1" presStyleLbl="node1" presStyleIdx="0" presStyleCnt="3">
        <dgm:presLayoutVars>
          <dgm:chMax val="1"/>
          <dgm:bulletEnabled val="1"/>
        </dgm:presLayoutVars>
      </dgm:prSet>
      <dgm:spPr/>
      <dgm:t>
        <a:bodyPr/>
        <a:lstStyle/>
        <a:p>
          <a:endParaRPr lang="es-ES"/>
        </a:p>
      </dgm:t>
    </dgm:pt>
    <dgm:pt modelId="{08385728-48F1-4CEE-8775-2ED611DD1264}" type="pres">
      <dgm:prSet presAssocID="{7CD9BDAD-A5D6-4D2D-9808-4265E0BB2E69}" presName="gear1srcNode" presStyleLbl="node1" presStyleIdx="0" presStyleCnt="3"/>
      <dgm:spPr/>
      <dgm:t>
        <a:bodyPr/>
        <a:lstStyle/>
        <a:p>
          <a:endParaRPr lang="es-ES"/>
        </a:p>
      </dgm:t>
    </dgm:pt>
    <dgm:pt modelId="{ABCB927D-9012-4696-8C97-DD82987D8A9F}" type="pres">
      <dgm:prSet presAssocID="{7CD9BDAD-A5D6-4D2D-9808-4265E0BB2E69}" presName="gear1dstNode" presStyleLbl="node1" presStyleIdx="0" presStyleCnt="3"/>
      <dgm:spPr/>
      <dgm:t>
        <a:bodyPr/>
        <a:lstStyle/>
        <a:p>
          <a:endParaRPr lang="es-ES"/>
        </a:p>
      </dgm:t>
    </dgm:pt>
    <dgm:pt modelId="{65376CE0-F4BC-476E-8868-79917A2D73D9}" type="pres">
      <dgm:prSet presAssocID="{A3CF49C7-7A26-42DE-8A36-F5DAD775FC3B}" presName="gear2" presStyleLbl="node1" presStyleIdx="1" presStyleCnt="3">
        <dgm:presLayoutVars>
          <dgm:chMax val="1"/>
          <dgm:bulletEnabled val="1"/>
        </dgm:presLayoutVars>
      </dgm:prSet>
      <dgm:spPr/>
      <dgm:t>
        <a:bodyPr/>
        <a:lstStyle/>
        <a:p>
          <a:endParaRPr lang="es-ES"/>
        </a:p>
      </dgm:t>
    </dgm:pt>
    <dgm:pt modelId="{E159459C-2F40-4B1B-A69B-C76781DF9185}" type="pres">
      <dgm:prSet presAssocID="{A3CF49C7-7A26-42DE-8A36-F5DAD775FC3B}" presName="gear2srcNode" presStyleLbl="node1" presStyleIdx="1" presStyleCnt="3"/>
      <dgm:spPr/>
      <dgm:t>
        <a:bodyPr/>
        <a:lstStyle/>
        <a:p>
          <a:endParaRPr lang="es-ES"/>
        </a:p>
      </dgm:t>
    </dgm:pt>
    <dgm:pt modelId="{0434663A-1A30-459F-95D6-3294E6B9CBA7}" type="pres">
      <dgm:prSet presAssocID="{A3CF49C7-7A26-42DE-8A36-F5DAD775FC3B}" presName="gear2dstNode" presStyleLbl="node1" presStyleIdx="1" presStyleCnt="3"/>
      <dgm:spPr/>
      <dgm:t>
        <a:bodyPr/>
        <a:lstStyle/>
        <a:p>
          <a:endParaRPr lang="es-ES"/>
        </a:p>
      </dgm:t>
    </dgm:pt>
    <dgm:pt modelId="{F4F8BBAA-0EB1-4632-A593-16D7C846DF24}" type="pres">
      <dgm:prSet presAssocID="{BC76A149-09EF-4221-88FC-88F6152BDBC5}" presName="gear3" presStyleLbl="node1" presStyleIdx="2" presStyleCnt="3"/>
      <dgm:spPr/>
      <dgm:t>
        <a:bodyPr/>
        <a:lstStyle/>
        <a:p>
          <a:endParaRPr lang="es-ES"/>
        </a:p>
      </dgm:t>
    </dgm:pt>
    <dgm:pt modelId="{2841ADD3-68EF-4048-A858-53578648BDE0}" type="pres">
      <dgm:prSet presAssocID="{BC76A149-09EF-4221-88FC-88F6152BDBC5}" presName="gear3tx" presStyleLbl="node1" presStyleIdx="2" presStyleCnt="3">
        <dgm:presLayoutVars>
          <dgm:chMax val="1"/>
          <dgm:bulletEnabled val="1"/>
        </dgm:presLayoutVars>
      </dgm:prSet>
      <dgm:spPr/>
      <dgm:t>
        <a:bodyPr/>
        <a:lstStyle/>
        <a:p>
          <a:endParaRPr lang="es-ES"/>
        </a:p>
      </dgm:t>
    </dgm:pt>
    <dgm:pt modelId="{C741FD6A-87CA-434A-8E2A-3D7EFFBDECC0}" type="pres">
      <dgm:prSet presAssocID="{BC76A149-09EF-4221-88FC-88F6152BDBC5}" presName="gear3srcNode" presStyleLbl="node1" presStyleIdx="2" presStyleCnt="3"/>
      <dgm:spPr/>
      <dgm:t>
        <a:bodyPr/>
        <a:lstStyle/>
        <a:p>
          <a:endParaRPr lang="es-ES"/>
        </a:p>
      </dgm:t>
    </dgm:pt>
    <dgm:pt modelId="{86140833-C854-4ABE-94CC-B2611076432F}" type="pres">
      <dgm:prSet presAssocID="{BC76A149-09EF-4221-88FC-88F6152BDBC5}" presName="gear3dstNode" presStyleLbl="node1" presStyleIdx="2" presStyleCnt="3"/>
      <dgm:spPr/>
      <dgm:t>
        <a:bodyPr/>
        <a:lstStyle/>
        <a:p>
          <a:endParaRPr lang="es-ES"/>
        </a:p>
      </dgm:t>
    </dgm:pt>
    <dgm:pt modelId="{718DDBAE-56EA-4B82-85C3-47171699FCD5}" type="pres">
      <dgm:prSet presAssocID="{97E5A14A-CB1E-4552-9690-8E776DBC5BEB}" presName="connector1" presStyleLbl="sibTrans2D1" presStyleIdx="0" presStyleCnt="3"/>
      <dgm:spPr/>
      <dgm:t>
        <a:bodyPr/>
        <a:lstStyle/>
        <a:p>
          <a:endParaRPr lang="es-ES"/>
        </a:p>
      </dgm:t>
    </dgm:pt>
    <dgm:pt modelId="{AB3EEBB8-21D0-45A3-B782-752FA445F8DD}" type="pres">
      <dgm:prSet presAssocID="{36488A70-785E-4A66-8400-083188475AE1}" presName="connector2" presStyleLbl="sibTrans2D1" presStyleIdx="1" presStyleCnt="3"/>
      <dgm:spPr/>
      <dgm:t>
        <a:bodyPr/>
        <a:lstStyle/>
        <a:p>
          <a:endParaRPr lang="es-ES"/>
        </a:p>
      </dgm:t>
    </dgm:pt>
    <dgm:pt modelId="{EA16EC91-01B7-44EF-BD46-DE7A4316F920}" type="pres">
      <dgm:prSet presAssocID="{7F95385C-790B-4256-90A0-DB4A973A77D8}" presName="connector3" presStyleLbl="sibTrans2D1" presStyleIdx="2" presStyleCnt="3"/>
      <dgm:spPr/>
      <dgm:t>
        <a:bodyPr/>
        <a:lstStyle/>
        <a:p>
          <a:endParaRPr lang="es-ES"/>
        </a:p>
      </dgm:t>
    </dgm:pt>
  </dgm:ptLst>
  <dgm:cxnLst>
    <dgm:cxn modelId="{F28B9E3E-508F-400A-BCD9-12206A6C4464}" srcId="{943EEE2B-2423-4F20-A1C8-BA6259C570C2}" destId="{7CD9BDAD-A5D6-4D2D-9808-4265E0BB2E69}" srcOrd="0" destOrd="0" parTransId="{DEA4A103-4CFA-42B1-BF7D-0AECBBB3B41A}" sibTransId="{97E5A14A-CB1E-4552-9690-8E776DBC5BEB}"/>
    <dgm:cxn modelId="{E0C67476-B69B-4A26-BC04-D7FD8BC49E25}" type="presOf" srcId="{36488A70-785E-4A66-8400-083188475AE1}" destId="{AB3EEBB8-21D0-45A3-B782-752FA445F8DD}" srcOrd="0" destOrd="0" presId="urn:microsoft.com/office/officeart/2005/8/layout/gear1"/>
    <dgm:cxn modelId="{4AA80CCE-7B74-4006-BB80-9865B1062C04}" type="presOf" srcId="{97E5A14A-CB1E-4552-9690-8E776DBC5BEB}" destId="{718DDBAE-56EA-4B82-85C3-47171699FCD5}" srcOrd="0" destOrd="0" presId="urn:microsoft.com/office/officeart/2005/8/layout/gear1"/>
    <dgm:cxn modelId="{AC9DBA8B-EE94-4493-A3DA-49103381BC26}" type="presOf" srcId="{BC76A149-09EF-4221-88FC-88F6152BDBC5}" destId="{2841ADD3-68EF-4048-A858-53578648BDE0}" srcOrd="1" destOrd="0" presId="urn:microsoft.com/office/officeart/2005/8/layout/gear1"/>
    <dgm:cxn modelId="{4D108EF2-DC8A-4392-B016-36541512E50D}" type="presOf" srcId="{943EEE2B-2423-4F20-A1C8-BA6259C570C2}" destId="{1EDDCC48-444E-4C80-8F9A-BE0CBAF26E4A}" srcOrd="0" destOrd="0" presId="urn:microsoft.com/office/officeart/2005/8/layout/gear1"/>
    <dgm:cxn modelId="{39A75969-FF31-4D31-BE8E-56BC77C975E8}" srcId="{943EEE2B-2423-4F20-A1C8-BA6259C570C2}" destId="{BC76A149-09EF-4221-88FC-88F6152BDBC5}" srcOrd="2" destOrd="0" parTransId="{95E1C80C-77E6-467F-A4AA-99BC31E2E7D5}" sibTransId="{7F95385C-790B-4256-90A0-DB4A973A77D8}"/>
    <dgm:cxn modelId="{A06E5FB6-52E6-44F4-86E3-34D166AC4836}" type="presOf" srcId="{7CD9BDAD-A5D6-4D2D-9808-4265E0BB2E69}" destId="{673C0195-75EF-4D2C-BD3D-0C191B5E72E2}" srcOrd="0" destOrd="0" presId="urn:microsoft.com/office/officeart/2005/8/layout/gear1"/>
    <dgm:cxn modelId="{2578F844-18FD-4456-B333-BB0CA0B8E0CF}" type="presOf" srcId="{A3CF49C7-7A26-42DE-8A36-F5DAD775FC3B}" destId="{65376CE0-F4BC-476E-8868-79917A2D73D9}" srcOrd="0" destOrd="0" presId="urn:microsoft.com/office/officeart/2005/8/layout/gear1"/>
    <dgm:cxn modelId="{4CFB3DB1-B64E-4862-ACBA-36CEFBC9C98C}" type="presOf" srcId="{A3CF49C7-7A26-42DE-8A36-F5DAD775FC3B}" destId="{E159459C-2F40-4B1B-A69B-C76781DF9185}" srcOrd="1" destOrd="0" presId="urn:microsoft.com/office/officeart/2005/8/layout/gear1"/>
    <dgm:cxn modelId="{19B5AF40-B50B-4292-BDDD-DF0AA09451F7}" type="presOf" srcId="{BC76A149-09EF-4221-88FC-88F6152BDBC5}" destId="{F4F8BBAA-0EB1-4632-A593-16D7C846DF24}" srcOrd="0" destOrd="0" presId="urn:microsoft.com/office/officeart/2005/8/layout/gear1"/>
    <dgm:cxn modelId="{CDE576FC-A978-4DBB-B1AB-47EDB05BFF44}" type="presOf" srcId="{A3CF49C7-7A26-42DE-8A36-F5DAD775FC3B}" destId="{0434663A-1A30-459F-95D6-3294E6B9CBA7}" srcOrd="2" destOrd="0" presId="urn:microsoft.com/office/officeart/2005/8/layout/gear1"/>
    <dgm:cxn modelId="{801CFAEA-B938-4A1B-8A44-693611FD0586}" type="presOf" srcId="{7F95385C-790B-4256-90A0-DB4A973A77D8}" destId="{EA16EC91-01B7-44EF-BD46-DE7A4316F920}" srcOrd="0" destOrd="0" presId="urn:microsoft.com/office/officeart/2005/8/layout/gear1"/>
    <dgm:cxn modelId="{64720B32-954B-49FC-A960-5A6DB207631E}" type="presOf" srcId="{7CD9BDAD-A5D6-4D2D-9808-4265E0BB2E69}" destId="{ABCB927D-9012-4696-8C97-DD82987D8A9F}" srcOrd="2" destOrd="0" presId="urn:microsoft.com/office/officeart/2005/8/layout/gear1"/>
    <dgm:cxn modelId="{F65515C8-FED5-46CB-98EA-6EF02BE06F7A}" type="presOf" srcId="{BC76A149-09EF-4221-88FC-88F6152BDBC5}" destId="{86140833-C854-4ABE-94CC-B2611076432F}" srcOrd="3" destOrd="0" presId="urn:microsoft.com/office/officeart/2005/8/layout/gear1"/>
    <dgm:cxn modelId="{8E2EE397-9140-46E5-9602-B438769AF6F8}" type="presOf" srcId="{BC76A149-09EF-4221-88FC-88F6152BDBC5}" destId="{C741FD6A-87CA-434A-8E2A-3D7EFFBDECC0}" srcOrd="2" destOrd="0" presId="urn:microsoft.com/office/officeart/2005/8/layout/gear1"/>
    <dgm:cxn modelId="{D66542BB-DE48-4EBF-AD29-E14D8DD4C32F}" srcId="{943EEE2B-2423-4F20-A1C8-BA6259C570C2}" destId="{A3CF49C7-7A26-42DE-8A36-F5DAD775FC3B}" srcOrd="1" destOrd="0" parTransId="{E8AC9C90-43CC-4C7E-A28E-8BA00503AFB7}" sibTransId="{36488A70-785E-4A66-8400-083188475AE1}"/>
    <dgm:cxn modelId="{C26BA951-AD9A-4538-AC1E-5C1BFBF03884}" type="presOf" srcId="{7CD9BDAD-A5D6-4D2D-9808-4265E0BB2E69}" destId="{08385728-48F1-4CEE-8775-2ED611DD1264}" srcOrd="1" destOrd="0" presId="urn:microsoft.com/office/officeart/2005/8/layout/gear1"/>
    <dgm:cxn modelId="{E82F0F0A-A9B9-4439-B1A2-DF9CF4DAC2C3}" type="presParOf" srcId="{1EDDCC48-444E-4C80-8F9A-BE0CBAF26E4A}" destId="{673C0195-75EF-4D2C-BD3D-0C191B5E72E2}" srcOrd="0" destOrd="0" presId="urn:microsoft.com/office/officeart/2005/8/layout/gear1"/>
    <dgm:cxn modelId="{FDB31AAC-F2A2-4ECE-A3CC-3EB7FF63AAD7}" type="presParOf" srcId="{1EDDCC48-444E-4C80-8F9A-BE0CBAF26E4A}" destId="{08385728-48F1-4CEE-8775-2ED611DD1264}" srcOrd="1" destOrd="0" presId="urn:microsoft.com/office/officeart/2005/8/layout/gear1"/>
    <dgm:cxn modelId="{3F87734F-AD3C-490D-8ED7-1A212E3C51A0}" type="presParOf" srcId="{1EDDCC48-444E-4C80-8F9A-BE0CBAF26E4A}" destId="{ABCB927D-9012-4696-8C97-DD82987D8A9F}" srcOrd="2" destOrd="0" presId="urn:microsoft.com/office/officeart/2005/8/layout/gear1"/>
    <dgm:cxn modelId="{E19154BC-9A98-4CD9-A762-97ABD036FF5E}" type="presParOf" srcId="{1EDDCC48-444E-4C80-8F9A-BE0CBAF26E4A}" destId="{65376CE0-F4BC-476E-8868-79917A2D73D9}" srcOrd="3" destOrd="0" presId="urn:microsoft.com/office/officeart/2005/8/layout/gear1"/>
    <dgm:cxn modelId="{DA63EB7B-1753-4AAC-BB15-1C391932AB20}" type="presParOf" srcId="{1EDDCC48-444E-4C80-8F9A-BE0CBAF26E4A}" destId="{E159459C-2F40-4B1B-A69B-C76781DF9185}" srcOrd="4" destOrd="0" presId="urn:microsoft.com/office/officeart/2005/8/layout/gear1"/>
    <dgm:cxn modelId="{502622F7-9829-4045-8BAD-AE69DDD90DA2}" type="presParOf" srcId="{1EDDCC48-444E-4C80-8F9A-BE0CBAF26E4A}" destId="{0434663A-1A30-459F-95D6-3294E6B9CBA7}" srcOrd="5" destOrd="0" presId="urn:microsoft.com/office/officeart/2005/8/layout/gear1"/>
    <dgm:cxn modelId="{CD171859-41C2-4DC3-A83F-601EF5F2C879}" type="presParOf" srcId="{1EDDCC48-444E-4C80-8F9A-BE0CBAF26E4A}" destId="{F4F8BBAA-0EB1-4632-A593-16D7C846DF24}" srcOrd="6" destOrd="0" presId="urn:microsoft.com/office/officeart/2005/8/layout/gear1"/>
    <dgm:cxn modelId="{BA88FC1D-A1C9-4E29-8BCC-3436CB9D0DBE}" type="presParOf" srcId="{1EDDCC48-444E-4C80-8F9A-BE0CBAF26E4A}" destId="{2841ADD3-68EF-4048-A858-53578648BDE0}" srcOrd="7" destOrd="0" presId="urn:microsoft.com/office/officeart/2005/8/layout/gear1"/>
    <dgm:cxn modelId="{E826C5FF-7ADD-4AC7-B462-A9954C2BE2EF}" type="presParOf" srcId="{1EDDCC48-444E-4C80-8F9A-BE0CBAF26E4A}" destId="{C741FD6A-87CA-434A-8E2A-3D7EFFBDECC0}" srcOrd="8" destOrd="0" presId="urn:microsoft.com/office/officeart/2005/8/layout/gear1"/>
    <dgm:cxn modelId="{8D69D116-1A7E-413F-8A57-D83B7FA7B693}" type="presParOf" srcId="{1EDDCC48-444E-4C80-8F9A-BE0CBAF26E4A}" destId="{86140833-C854-4ABE-94CC-B2611076432F}" srcOrd="9" destOrd="0" presId="urn:microsoft.com/office/officeart/2005/8/layout/gear1"/>
    <dgm:cxn modelId="{66F97E94-95D0-4EBF-8A66-111D780C3ECF}" type="presParOf" srcId="{1EDDCC48-444E-4C80-8F9A-BE0CBAF26E4A}" destId="{718DDBAE-56EA-4B82-85C3-47171699FCD5}" srcOrd="10" destOrd="0" presId="urn:microsoft.com/office/officeart/2005/8/layout/gear1"/>
    <dgm:cxn modelId="{799C1C34-A255-4571-8AB9-B6480B09FFA7}" type="presParOf" srcId="{1EDDCC48-444E-4C80-8F9A-BE0CBAF26E4A}" destId="{AB3EEBB8-21D0-45A3-B782-752FA445F8DD}" srcOrd="11" destOrd="0" presId="urn:microsoft.com/office/officeart/2005/8/layout/gear1"/>
    <dgm:cxn modelId="{4D6612AA-6337-43FF-A5E3-27BD6AC31FAE}" type="presParOf" srcId="{1EDDCC48-444E-4C80-8F9A-BE0CBAF26E4A}" destId="{EA16EC91-01B7-44EF-BD46-DE7A4316F92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3D8882-1B47-4AB6-8836-5812868D8703}" type="doc">
      <dgm:prSet loTypeId="urn:microsoft.com/office/officeart/2005/8/layout/StepDownProcess" loCatId="process" qsTypeId="urn:microsoft.com/office/officeart/2005/8/quickstyle/simple5" qsCatId="simple" csTypeId="urn:microsoft.com/office/officeart/2005/8/colors/colorful2" csCatId="colorful" phldr="1"/>
      <dgm:spPr/>
      <dgm:t>
        <a:bodyPr/>
        <a:lstStyle/>
        <a:p>
          <a:endParaRPr lang="es-EC"/>
        </a:p>
      </dgm:t>
    </dgm:pt>
    <dgm:pt modelId="{7663BC02-C813-47B6-B231-23CDEC36AD04}">
      <dgm:prSet phldrT="[Texto]"/>
      <dgm:spPr/>
      <dgm:t>
        <a:bodyPr/>
        <a:lstStyle/>
        <a:p>
          <a:r>
            <a:rPr lang="es-EC" b="1" dirty="0"/>
            <a:t>Autores: </a:t>
          </a:r>
          <a:r>
            <a:rPr lang="es-EC" dirty="0"/>
            <a:t>E3 (Ecología, Economía y </a:t>
          </a:r>
          <a:r>
            <a:rPr lang="es-EC" dirty="0" err="1"/>
            <a:t>Éica</a:t>
          </a:r>
          <a:r>
            <a:rPr lang="es-EC" dirty="0"/>
            <a:t>), </a:t>
          </a:r>
          <a:r>
            <a:rPr lang="es-EC" dirty="0" err="1"/>
            <a:t>Metrix</a:t>
          </a:r>
          <a:r>
            <a:rPr lang="es-EC" dirty="0"/>
            <a:t> Finanzas, </a:t>
          </a:r>
          <a:r>
            <a:rPr lang="es-EC" dirty="0" err="1"/>
            <a:t>PwC</a:t>
          </a:r>
          <a:r>
            <a:rPr lang="es-EC" dirty="0"/>
            <a:t> UK, y; </a:t>
          </a:r>
          <a:r>
            <a:rPr lang="es-EC" dirty="0" err="1"/>
            <a:t>Climate</a:t>
          </a:r>
          <a:r>
            <a:rPr lang="es-EC" dirty="0"/>
            <a:t> Bonds </a:t>
          </a:r>
          <a:r>
            <a:rPr lang="es-EC" dirty="0" err="1"/>
            <a:t>Initiative</a:t>
          </a:r>
          <a:endParaRPr lang="es-EC" dirty="0"/>
        </a:p>
      </dgm:t>
    </dgm:pt>
    <dgm:pt modelId="{C0798610-4794-4478-BD5F-D6C48ACCBC6F}" type="parTrans" cxnId="{577277B7-7FE8-4904-AA17-F576F231478F}">
      <dgm:prSet/>
      <dgm:spPr/>
      <dgm:t>
        <a:bodyPr/>
        <a:lstStyle/>
        <a:p>
          <a:endParaRPr lang="es-EC"/>
        </a:p>
      </dgm:t>
    </dgm:pt>
    <dgm:pt modelId="{623F9EB1-FBA4-4255-BA61-F0114D61C67B}" type="sibTrans" cxnId="{577277B7-7FE8-4904-AA17-F576F231478F}">
      <dgm:prSet/>
      <dgm:spPr/>
      <dgm:t>
        <a:bodyPr/>
        <a:lstStyle/>
        <a:p>
          <a:endParaRPr lang="es-EC"/>
        </a:p>
      </dgm:t>
    </dgm:pt>
    <dgm:pt modelId="{FD393893-38ED-410C-9642-54FAA5277ABF}">
      <dgm:prSet phldrT="[Texto]"/>
      <dgm:spPr/>
      <dgm:t>
        <a:bodyPr/>
        <a:lstStyle/>
        <a:p>
          <a:r>
            <a:rPr lang="es-EC" b="1" dirty="0"/>
            <a:t>Metodología: </a:t>
          </a:r>
          <a:r>
            <a:rPr lang="es-EC" dirty="0"/>
            <a:t>Encuesta a actores del mercado</a:t>
          </a:r>
        </a:p>
      </dgm:t>
    </dgm:pt>
    <dgm:pt modelId="{C9B5BF87-D146-4138-9D2C-1F344A1EDFA1}" type="parTrans" cxnId="{94FFF3E7-79BF-43BA-BF85-E477380A3575}">
      <dgm:prSet/>
      <dgm:spPr/>
      <dgm:t>
        <a:bodyPr/>
        <a:lstStyle/>
        <a:p>
          <a:endParaRPr lang="es-EC"/>
        </a:p>
      </dgm:t>
    </dgm:pt>
    <dgm:pt modelId="{153EA76A-C147-4FF9-9FD8-0BA4BDDB9266}" type="sibTrans" cxnId="{94FFF3E7-79BF-43BA-BF85-E477380A3575}">
      <dgm:prSet/>
      <dgm:spPr/>
      <dgm:t>
        <a:bodyPr/>
        <a:lstStyle/>
        <a:p>
          <a:endParaRPr lang="es-EC"/>
        </a:p>
      </dgm:t>
    </dgm:pt>
    <dgm:pt modelId="{4A5F7169-FC52-48CC-9910-7939F9445B68}">
      <dgm:prSet phldrT="[Texto]" custT="1"/>
      <dgm:spPr/>
      <dgm:t>
        <a:bodyPr/>
        <a:lstStyle/>
        <a:p>
          <a:pPr algn="just"/>
          <a:r>
            <a:rPr lang="es-EC" sz="1100" dirty="0"/>
            <a:t>Análisis del panorama legal, político y el nivel de atractivo de bonos verdes en el mercado </a:t>
          </a:r>
        </a:p>
      </dgm:t>
    </dgm:pt>
    <dgm:pt modelId="{3AC3D992-AEFB-46ED-8ABF-1ABA775F1807}" type="parTrans" cxnId="{7BF9A364-167A-431C-88AB-F02645AFEAFF}">
      <dgm:prSet/>
      <dgm:spPr/>
      <dgm:t>
        <a:bodyPr/>
        <a:lstStyle/>
        <a:p>
          <a:endParaRPr lang="es-EC"/>
        </a:p>
      </dgm:t>
    </dgm:pt>
    <dgm:pt modelId="{FC1C6C39-C529-487D-8971-5224700F54A1}" type="sibTrans" cxnId="{7BF9A364-167A-431C-88AB-F02645AFEAFF}">
      <dgm:prSet/>
      <dgm:spPr/>
      <dgm:t>
        <a:bodyPr/>
        <a:lstStyle/>
        <a:p>
          <a:endParaRPr lang="es-EC"/>
        </a:p>
      </dgm:t>
    </dgm:pt>
    <dgm:pt modelId="{ED2C166F-F28A-4424-AC12-FE64FD66F874}">
      <dgm:prSet phldrT="[Texto]"/>
      <dgm:spPr/>
      <dgm:t>
        <a:bodyPr/>
        <a:lstStyle/>
        <a:p>
          <a:r>
            <a:rPr lang="es-EC" dirty="0"/>
            <a:t>Hallazgos de esta investigación sirvieron de base para analizar nuestro contexto como Ecuador</a:t>
          </a:r>
        </a:p>
      </dgm:t>
    </dgm:pt>
    <dgm:pt modelId="{08CEAAA9-BC3B-4D60-B01F-1DA1FFB33206}" type="parTrans" cxnId="{CF099276-0A13-4E3C-8F46-F5E778FD3C6B}">
      <dgm:prSet/>
      <dgm:spPr/>
      <dgm:t>
        <a:bodyPr/>
        <a:lstStyle/>
        <a:p>
          <a:endParaRPr lang="es-EC"/>
        </a:p>
      </dgm:t>
    </dgm:pt>
    <dgm:pt modelId="{0DF3AC30-3E23-40CE-BA96-F28065F2CCC6}" type="sibTrans" cxnId="{CF099276-0A13-4E3C-8F46-F5E778FD3C6B}">
      <dgm:prSet/>
      <dgm:spPr/>
      <dgm:t>
        <a:bodyPr/>
        <a:lstStyle/>
        <a:p>
          <a:endParaRPr lang="es-EC"/>
        </a:p>
      </dgm:t>
    </dgm:pt>
    <dgm:pt modelId="{26363B4F-767A-455A-8C22-40BFE529AEB2}">
      <dgm:prSet phldrT="[Texto]" custT="1"/>
      <dgm:spPr/>
      <dgm:t>
        <a:bodyPr/>
        <a:lstStyle/>
        <a:p>
          <a:r>
            <a:rPr lang="es-EC" sz="1100" b="1" dirty="0"/>
            <a:t>Año: </a:t>
          </a:r>
          <a:r>
            <a:rPr lang="es-EC" sz="1100" dirty="0"/>
            <a:t>2016</a:t>
          </a:r>
        </a:p>
      </dgm:t>
    </dgm:pt>
    <dgm:pt modelId="{B4C09327-3E1C-4799-9ED8-8333B7FC2FF6}" type="sibTrans" cxnId="{B27DE4B6-3908-431D-B37E-FE559055E172}">
      <dgm:prSet/>
      <dgm:spPr/>
      <dgm:t>
        <a:bodyPr/>
        <a:lstStyle/>
        <a:p>
          <a:endParaRPr lang="es-EC"/>
        </a:p>
      </dgm:t>
    </dgm:pt>
    <dgm:pt modelId="{792B17D7-6E56-4CFD-9183-78A48B9EEABC}" type="parTrans" cxnId="{B27DE4B6-3908-431D-B37E-FE559055E172}">
      <dgm:prSet/>
      <dgm:spPr/>
      <dgm:t>
        <a:bodyPr/>
        <a:lstStyle/>
        <a:p>
          <a:endParaRPr lang="es-EC"/>
        </a:p>
      </dgm:t>
    </dgm:pt>
    <dgm:pt modelId="{74A42062-421C-47A5-AC93-DA39A144C56D}">
      <dgm:prSet phldrT="[Texto]" custT="1"/>
      <dgm:spPr/>
      <dgm:t>
        <a:bodyPr/>
        <a:lstStyle/>
        <a:p>
          <a:r>
            <a:rPr lang="es-EC" sz="1100" b="1" dirty="0"/>
            <a:t>País: </a:t>
          </a:r>
          <a:r>
            <a:rPr lang="es-EC" sz="1100" dirty="0"/>
            <a:t>Colombia</a:t>
          </a:r>
        </a:p>
      </dgm:t>
    </dgm:pt>
    <dgm:pt modelId="{6C920F0E-602B-4008-8FBB-891C4D9FC580}" type="parTrans" cxnId="{4D4CAF79-4C77-4DF4-B3F6-716A75C79700}">
      <dgm:prSet/>
      <dgm:spPr/>
      <dgm:t>
        <a:bodyPr/>
        <a:lstStyle/>
        <a:p>
          <a:endParaRPr lang="es-EC"/>
        </a:p>
      </dgm:t>
    </dgm:pt>
    <dgm:pt modelId="{86968212-D2AF-4AAB-A631-98C8FB961CD1}" type="sibTrans" cxnId="{4D4CAF79-4C77-4DF4-B3F6-716A75C79700}">
      <dgm:prSet/>
      <dgm:spPr/>
      <dgm:t>
        <a:bodyPr/>
        <a:lstStyle/>
        <a:p>
          <a:endParaRPr lang="es-EC"/>
        </a:p>
      </dgm:t>
    </dgm:pt>
    <dgm:pt modelId="{A93B9F7E-3EF4-45A1-99FA-3A8A587B8C5C}">
      <dgm:prSet phldrT="[Texto]"/>
      <dgm:spPr/>
      <dgm:t>
        <a:bodyPr/>
        <a:lstStyle/>
        <a:p>
          <a:pPr algn="just"/>
          <a:r>
            <a:rPr lang="es-EC" dirty="0"/>
            <a:t>Además para comparar la situación  entre Colombia y Ecuador</a:t>
          </a:r>
        </a:p>
      </dgm:t>
    </dgm:pt>
    <dgm:pt modelId="{1F693DF2-3F37-4F89-A4E1-79D23C537882}" type="sibTrans" cxnId="{F43E268D-3ACF-43AC-B848-E18CFB2FFFE4}">
      <dgm:prSet/>
      <dgm:spPr/>
      <dgm:t>
        <a:bodyPr/>
        <a:lstStyle/>
        <a:p>
          <a:endParaRPr lang="es-EC"/>
        </a:p>
      </dgm:t>
    </dgm:pt>
    <dgm:pt modelId="{45B95CC0-7253-4F85-B317-4A33A49717E4}" type="parTrans" cxnId="{F43E268D-3ACF-43AC-B848-E18CFB2FFFE4}">
      <dgm:prSet/>
      <dgm:spPr/>
      <dgm:t>
        <a:bodyPr/>
        <a:lstStyle/>
        <a:p>
          <a:endParaRPr lang="es-EC"/>
        </a:p>
      </dgm:t>
    </dgm:pt>
    <dgm:pt modelId="{CD0B5542-FC85-4E8E-8D61-D4A05C0AA9F3}" type="pres">
      <dgm:prSet presAssocID="{8F3D8882-1B47-4AB6-8836-5812868D8703}" presName="rootnode" presStyleCnt="0">
        <dgm:presLayoutVars>
          <dgm:chMax/>
          <dgm:chPref/>
          <dgm:dir/>
          <dgm:animLvl val="lvl"/>
        </dgm:presLayoutVars>
      </dgm:prSet>
      <dgm:spPr/>
      <dgm:t>
        <a:bodyPr/>
        <a:lstStyle/>
        <a:p>
          <a:endParaRPr lang="es-ES"/>
        </a:p>
      </dgm:t>
    </dgm:pt>
    <dgm:pt modelId="{ABD0C7D9-8120-4053-9E13-09DEBC01CCA3}" type="pres">
      <dgm:prSet presAssocID="{7663BC02-C813-47B6-B231-23CDEC36AD04}" presName="composite" presStyleCnt="0"/>
      <dgm:spPr/>
    </dgm:pt>
    <dgm:pt modelId="{DDF283FC-9EE0-4270-B88B-784D42C0CEC0}" type="pres">
      <dgm:prSet presAssocID="{7663BC02-C813-47B6-B231-23CDEC36AD04}" presName="bentUpArrow1" presStyleLbl="alignImgPlace1" presStyleIdx="0" presStyleCnt="2"/>
      <dgm:spPr/>
    </dgm:pt>
    <dgm:pt modelId="{64CAE175-9AB5-480F-A477-22357EE0D71E}" type="pres">
      <dgm:prSet presAssocID="{7663BC02-C813-47B6-B231-23CDEC36AD04}" presName="ParentText" presStyleLbl="node1" presStyleIdx="0" presStyleCnt="3">
        <dgm:presLayoutVars>
          <dgm:chMax val="1"/>
          <dgm:chPref val="1"/>
          <dgm:bulletEnabled val="1"/>
        </dgm:presLayoutVars>
      </dgm:prSet>
      <dgm:spPr/>
      <dgm:t>
        <a:bodyPr/>
        <a:lstStyle/>
        <a:p>
          <a:endParaRPr lang="es-ES"/>
        </a:p>
      </dgm:t>
    </dgm:pt>
    <dgm:pt modelId="{9F811BE2-89E3-40F0-A1C7-5257FA317EB0}" type="pres">
      <dgm:prSet presAssocID="{7663BC02-C813-47B6-B231-23CDEC36AD04}" presName="ChildText" presStyleLbl="revTx" presStyleIdx="0" presStyleCnt="3">
        <dgm:presLayoutVars>
          <dgm:chMax val="0"/>
          <dgm:chPref val="0"/>
          <dgm:bulletEnabled val="1"/>
        </dgm:presLayoutVars>
      </dgm:prSet>
      <dgm:spPr/>
      <dgm:t>
        <a:bodyPr/>
        <a:lstStyle/>
        <a:p>
          <a:endParaRPr lang="es-ES"/>
        </a:p>
      </dgm:t>
    </dgm:pt>
    <dgm:pt modelId="{C50BADD3-EB56-477B-9B52-115319F1EBAC}" type="pres">
      <dgm:prSet presAssocID="{623F9EB1-FBA4-4255-BA61-F0114D61C67B}" presName="sibTrans" presStyleCnt="0"/>
      <dgm:spPr/>
    </dgm:pt>
    <dgm:pt modelId="{435598D4-E06C-49DE-ADC7-FBD856DBED48}" type="pres">
      <dgm:prSet presAssocID="{FD393893-38ED-410C-9642-54FAA5277ABF}" presName="composite" presStyleCnt="0"/>
      <dgm:spPr/>
    </dgm:pt>
    <dgm:pt modelId="{52E8121B-0025-4655-A634-50940EE2D686}" type="pres">
      <dgm:prSet presAssocID="{FD393893-38ED-410C-9642-54FAA5277ABF}" presName="bentUpArrow1" presStyleLbl="alignImgPlace1" presStyleIdx="1" presStyleCnt="2"/>
      <dgm:spPr/>
    </dgm:pt>
    <dgm:pt modelId="{FCBE69CC-FC8C-435B-852D-1778EBD40627}" type="pres">
      <dgm:prSet presAssocID="{FD393893-38ED-410C-9642-54FAA5277ABF}" presName="ParentText" presStyleLbl="node1" presStyleIdx="1" presStyleCnt="3">
        <dgm:presLayoutVars>
          <dgm:chMax val="1"/>
          <dgm:chPref val="1"/>
          <dgm:bulletEnabled val="1"/>
        </dgm:presLayoutVars>
      </dgm:prSet>
      <dgm:spPr/>
      <dgm:t>
        <a:bodyPr/>
        <a:lstStyle/>
        <a:p>
          <a:endParaRPr lang="es-ES"/>
        </a:p>
      </dgm:t>
    </dgm:pt>
    <dgm:pt modelId="{D9D3E58D-E22B-48CE-8446-5057B0ED5981}" type="pres">
      <dgm:prSet presAssocID="{FD393893-38ED-410C-9642-54FAA5277ABF}" presName="ChildText" presStyleLbl="revTx" presStyleIdx="1" presStyleCnt="3">
        <dgm:presLayoutVars>
          <dgm:chMax val="0"/>
          <dgm:chPref val="0"/>
          <dgm:bulletEnabled val="1"/>
        </dgm:presLayoutVars>
      </dgm:prSet>
      <dgm:spPr/>
      <dgm:t>
        <a:bodyPr/>
        <a:lstStyle/>
        <a:p>
          <a:endParaRPr lang="es-ES"/>
        </a:p>
      </dgm:t>
    </dgm:pt>
    <dgm:pt modelId="{568C04F5-125F-44CA-A855-94A7A265E5D9}" type="pres">
      <dgm:prSet presAssocID="{153EA76A-C147-4FF9-9FD8-0BA4BDDB9266}" presName="sibTrans" presStyleCnt="0"/>
      <dgm:spPr/>
    </dgm:pt>
    <dgm:pt modelId="{6D5D6BFF-70C5-4136-B740-49A2444434E6}" type="pres">
      <dgm:prSet presAssocID="{ED2C166F-F28A-4424-AC12-FE64FD66F874}" presName="composite" presStyleCnt="0"/>
      <dgm:spPr/>
    </dgm:pt>
    <dgm:pt modelId="{D0F738D2-63D1-4E49-BF6D-492C587A8253}" type="pres">
      <dgm:prSet presAssocID="{ED2C166F-F28A-4424-AC12-FE64FD66F874}" presName="ParentText" presStyleLbl="node1" presStyleIdx="2" presStyleCnt="3">
        <dgm:presLayoutVars>
          <dgm:chMax val="1"/>
          <dgm:chPref val="1"/>
          <dgm:bulletEnabled val="1"/>
        </dgm:presLayoutVars>
      </dgm:prSet>
      <dgm:spPr/>
      <dgm:t>
        <a:bodyPr/>
        <a:lstStyle/>
        <a:p>
          <a:endParaRPr lang="es-ES"/>
        </a:p>
      </dgm:t>
    </dgm:pt>
    <dgm:pt modelId="{B1920044-535A-4A57-91DE-DB6864427EDC}" type="pres">
      <dgm:prSet presAssocID="{ED2C166F-F28A-4424-AC12-FE64FD66F874}" presName="FinalChildText" presStyleLbl="revTx" presStyleIdx="2" presStyleCnt="3">
        <dgm:presLayoutVars>
          <dgm:chMax val="0"/>
          <dgm:chPref val="0"/>
          <dgm:bulletEnabled val="1"/>
        </dgm:presLayoutVars>
      </dgm:prSet>
      <dgm:spPr/>
      <dgm:t>
        <a:bodyPr/>
        <a:lstStyle/>
        <a:p>
          <a:endParaRPr lang="es-ES"/>
        </a:p>
      </dgm:t>
    </dgm:pt>
  </dgm:ptLst>
  <dgm:cxnLst>
    <dgm:cxn modelId="{81C26CAC-A305-4338-B6FB-F818AAF101C6}" type="presOf" srcId="{4A5F7169-FC52-48CC-9910-7939F9445B68}" destId="{D9D3E58D-E22B-48CE-8446-5057B0ED5981}" srcOrd="0" destOrd="0" presId="urn:microsoft.com/office/officeart/2005/8/layout/StepDownProcess"/>
    <dgm:cxn modelId="{7BF9A364-167A-431C-88AB-F02645AFEAFF}" srcId="{FD393893-38ED-410C-9642-54FAA5277ABF}" destId="{4A5F7169-FC52-48CC-9910-7939F9445B68}" srcOrd="0" destOrd="0" parTransId="{3AC3D992-AEFB-46ED-8ABF-1ABA775F1807}" sibTransId="{FC1C6C39-C529-487D-8971-5224700F54A1}"/>
    <dgm:cxn modelId="{B27DE4B6-3908-431D-B37E-FE559055E172}" srcId="{7663BC02-C813-47B6-B231-23CDEC36AD04}" destId="{26363B4F-767A-455A-8C22-40BFE529AEB2}" srcOrd="0" destOrd="0" parTransId="{792B17D7-6E56-4CFD-9183-78A48B9EEABC}" sibTransId="{B4C09327-3E1C-4799-9ED8-8333B7FC2FF6}"/>
    <dgm:cxn modelId="{577277B7-7FE8-4904-AA17-F576F231478F}" srcId="{8F3D8882-1B47-4AB6-8836-5812868D8703}" destId="{7663BC02-C813-47B6-B231-23CDEC36AD04}" srcOrd="0" destOrd="0" parTransId="{C0798610-4794-4478-BD5F-D6C48ACCBC6F}" sibTransId="{623F9EB1-FBA4-4255-BA61-F0114D61C67B}"/>
    <dgm:cxn modelId="{94FFF3E7-79BF-43BA-BF85-E477380A3575}" srcId="{8F3D8882-1B47-4AB6-8836-5812868D8703}" destId="{FD393893-38ED-410C-9642-54FAA5277ABF}" srcOrd="1" destOrd="0" parTransId="{C9B5BF87-D146-4138-9D2C-1F344A1EDFA1}" sibTransId="{153EA76A-C147-4FF9-9FD8-0BA4BDDB9266}"/>
    <dgm:cxn modelId="{CF099276-0A13-4E3C-8F46-F5E778FD3C6B}" srcId="{8F3D8882-1B47-4AB6-8836-5812868D8703}" destId="{ED2C166F-F28A-4424-AC12-FE64FD66F874}" srcOrd="2" destOrd="0" parTransId="{08CEAAA9-BC3B-4D60-B01F-1DA1FFB33206}" sibTransId="{0DF3AC30-3E23-40CE-BA96-F28065F2CCC6}"/>
    <dgm:cxn modelId="{A71FFA87-C119-41A7-BC52-FEAD54C7BF79}" type="presOf" srcId="{8F3D8882-1B47-4AB6-8836-5812868D8703}" destId="{CD0B5542-FC85-4E8E-8D61-D4A05C0AA9F3}" srcOrd="0" destOrd="0" presId="urn:microsoft.com/office/officeart/2005/8/layout/StepDownProcess"/>
    <dgm:cxn modelId="{B84ABB93-A94D-4177-8974-76307A3A5479}" type="presOf" srcId="{ED2C166F-F28A-4424-AC12-FE64FD66F874}" destId="{D0F738D2-63D1-4E49-BF6D-492C587A8253}" srcOrd="0" destOrd="0" presId="urn:microsoft.com/office/officeart/2005/8/layout/StepDownProcess"/>
    <dgm:cxn modelId="{4D4CAF79-4C77-4DF4-B3F6-716A75C79700}" srcId="{7663BC02-C813-47B6-B231-23CDEC36AD04}" destId="{74A42062-421C-47A5-AC93-DA39A144C56D}" srcOrd="1" destOrd="0" parTransId="{6C920F0E-602B-4008-8FBB-891C4D9FC580}" sibTransId="{86968212-D2AF-4AAB-A631-98C8FB961CD1}"/>
    <dgm:cxn modelId="{4D49F18B-71EA-428D-A040-4E9984A21C05}" type="presOf" srcId="{26363B4F-767A-455A-8C22-40BFE529AEB2}" destId="{9F811BE2-89E3-40F0-A1C7-5257FA317EB0}" srcOrd="0" destOrd="0" presId="urn:microsoft.com/office/officeart/2005/8/layout/StepDownProcess"/>
    <dgm:cxn modelId="{2F66A03C-8C5D-4165-8580-3C5A222C7D36}" type="presOf" srcId="{74A42062-421C-47A5-AC93-DA39A144C56D}" destId="{9F811BE2-89E3-40F0-A1C7-5257FA317EB0}" srcOrd="0" destOrd="1" presId="urn:microsoft.com/office/officeart/2005/8/layout/StepDownProcess"/>
    <dgm:cxn modelId="{CABCD6CD-68DD-403C-8F38-A2284DBDB6DB}" type="presOf" srcId="{7663BC02-C813-47B6-B231-23CDEC36AD04}" destId="{64CAE175-9AB5-480F-A477-22357EE0D71E}" srcOrd="0" destOrd="0" presId="urn:microsoft.com/office/officeart/2005/8/layout/StepDownProcess"/>
    <dgm:cxn modelId="{F43E268D-3ACF-43AC-B848-E18CFB2FFFE4}" srcId="{ED2C166F-F28A-4424-AC12-FE64FD66F874}" destId="{A93B9F7E-3EF4-45A1-99FA-3A8A587B8C5C}" srcOrd="0" destOrd="0" parTransId="{45B95CC0-7253-4F85-B317-4A33A49717E4}" sibTransId="{1F693DF2-3F37-4F89-A4E1-79D23C537882}"/>
    <dgm:cxn modelId="{8A435AED-0E93-4BA0-AA8D-2D0E5A59481D}" type="presOf" srcId="{FD393893-38ED-410C-9642-54FAA5277ABF}" destId="{FCBE69CC-FC8C-435B-852D-1778EBD40627}" srcOrd="0" destOrd="0" presId="urn:microsoft.com/office/officeart/2005/8/layout/StepDownProcess"/>
    <dgm:cxn modelId="{38EA87CF-A536-4582-885F-24D26786B3C8}" type="presOf" srcId="{A93B9F7E-3EF4-45A1-99FA-3A8A587B8C5C}" destId="{B1920044-535A-4A57-91DE-DB6864427EDC}" srcOrd="0" destOrd="0" presId="urn:microsoft.com/office/officeart/2005/8/layout/StepDownProcess"/>
    <dgm:cxn modelId="{60A113D1-60BC-46EC-9EE3-E7F1049F7A2F}" type="presParOf" srcId="{CD0B5542-FC85-4E8E-8D61-D4A05C0AA9F3}" destId="{ABD0C7D9-8120-4053-9E13-09DEBC01CCA3}" srcOrd="0" destOrd="0" presId="urn:microsoft.com/office/officeart/2005/8/layout/StepDownProcess"/>
    <dgm:cxn modelId="{A7E6FE77-4BE7-4539-86E9-C48169F62E86}" type="presParOf" srcId="{ABD0C7D9-8120-4053-9E13-09DEBC01CCA3}" destId="{DDF283FC-9EE0-4270-B88B-784D42C0CEC0}" srcOrd="0" destOrd="0" presId="urn:microsoft.com/office/officeart/2005/8/layout/StepDownProcess"/>
    <dgm:cxn modelId="{F4B9242B-2B16-4491-9590-F5038C389ACD}" type="presParOf" srcId="{ABD0C7D9-8120-4053-9E13-09DEBC01CCA3}" destId="{64CAE175-9AB5-480F-A477-22357EE0D71E}" srcOrd="1" destOrd="0" presId="urn:microsoft.com/office/officeart/2005/8/layout/StepDownProcess"/>
    <dgm:cxn modelId="{A0E5F8EF-6E12-4F5F-B423-7B449A84DE6E}" type="presParOf" srcId="{ABD0C7D9-8120-4053-9E13-09DEBC01CCA3}" destId="{9F811BE2-89E3-40F0-A1C7-5257FA317EB0}" srcOrd="2" destOrd="0" presId="urn:microsoft.com/office/officeart/2005/8/layout/StepDownProcess"/>
    <dgm:cxn modelId="{67AF8109-CA52-4F14-B51F-4AAAEB07D703}" type="presParOf" srcId="{CD0B5542-FC85-4E8E-8D61-D4A05C0AA9F3}" destId="{C50BADD3-EB56-477B-9B52-115319F1EBAC}" srcOrd="1" destOrd="0" presId="urn:microsoft.com/office/officeart/2005/8/layout/StepDownProcess"/>
    <dgm:cxn modelId="{5686D95B-D62E-4B66-8632-128664E51C16}" type="presParOf" srcId="{CD0B5542-FC85-4E8E-8D61-D4A05C0AA9F3}" destId="{435598D4-E06C-49DE-ADC7-FBD856DBED48}" srcOrd="2" destOrd="0" presId="urn:microsoft.com/office/officeart/2005/8/layout/StepDownProcess"/>
    <dgm:cxn modelId="{5625C6CA-1651-46D9-8A89-E229DB493C46}" type="presParOf" srcId="{435598D4-E06C-49DE-ADC7-FBD856DBED48}" destId="{52E8121B-0025-4655-A634-50940EE2D686}" srcOrd="0" destOrd="0" presId="urn:microsoft.com/office/officeart/2005/8/layout/StepDownProcess"/>
    <dgm:cxn modelId="{128D4D07-1A2F-479A-A624-A7180A11DE5F}" type="presParOf" srcId="{435598D4-E06C-49DE-ADC7-FBD856DBED48}" destId="{FCBE69CC-FC8C-435B-852D-1778EBD40627}" srcOrd="1" destOrd="0" presId="urn:microsoft.com/office/officeart/2005/8/layout/StepDownProcess"/>
    <dgm:cxn modelId="{921D54D9-10B8-4F8A-9993-C84BAFF1B838}" type="presParOf" srcId="{435598D4-E06C-49DE-ADC7-FBD856DBED48}" destId="{D9D3E58D-E22B-48CE-8446-5057B0ED5981}" srcOrd="2" destOrd="0" presId="urn:microsoft.com/office/officeart/2005/8/layout/StepDownProcess"/>
    <dgm:cxn modelId="{9C8387B6-675A-44FC-A337-177D7557309C}" type="presParOf" srcId="{CD0B5542-FC85-4E8E-8D61-D4A05C0AA9F3}" destId="{568C04F5-125F-44CA-A855-94A7A265E5D9}" srcOrd="3" destOrd="0" presId="urn:microsoft.com/office/officeart/2005/8/layout/StepDownProcess"/>
    <dgm:cxn modelId="{8ACFDAD2-B955-4C55-BB66-220293117C09}" type="presParOf" srcId="{CD0B5542-FC85-4E8E-8D61-D4A05C0AA9F3}" destId="{6D5D6BFF-70C5-4136-B740-49A2444434E6}" srcOrd="4" destOrd="0" presId="urn:microsoft.com/office/officeart/2005/8/layout/StepDownProcess"/>
    <dgm:cxn modelId="{9F531240-52DD-4A18-B86B-5789D10EBD6D}" type="presParOf" srcId="{6D5D6BFF-70C5-4136-B740-49A2444434E6}" destId="{D0F738D2-63D1-4E49-BF6D-492C587A8253}" srcOrd="0" destOrd="0" presId="urn:microsoft.com/office/officeart/2005/8/layout/StepDownProcess"/>
    <dgm:cxn modelId="{6BFB1C46-84E5-4D35-8A7A-FD72D01C0DB4}" type="presParOf" srcId="{6D5D6BFF-70C5-4136-B740-49A2444434E6}" destId="{B1920044-535A-4A57-91DE-DB6864427EDC}"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B1EDD9-7292-455B-A5EF-D1BA949F99FC}"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s-EC"/>
        </a:p>
      </dgm:t>
    </dgm:pt>
    <dgm:pt modelId="{3644D230-514C-46BB-A22A-68352A7AFDDF}">
      <dgm:prSet phldrT="[Texto]" custT="1"/>
      <dgm:spPr/>
      <dgm:t>
        <a:bodyPr/>
        <a:lstStyle/>
        <a:p>
          <a:r>
            <a:rPr lang="es-EC" sz="1100" b="1" dirty="0"/>
            <a:t>Autor</a:t>
          </a:r>
          <a:r>
            <a:rPr lang="es-EC" sz="1100" dirty="0"/>
            <a:t>: Miguel Ángel Herrera Martínez </a:t>
          </a:r>
        </a:p>
        <a:p>
          <a:r>
            <a:rPr lang="es-EC" sz="1100" b="0" dirty="0"/>
            <a:t>Año: </a:t>
          </a:r>
          <a:r>
            <a:rPr lang="es-EC" sz="1100" dirty="0"/>
            <a:t>2017</a:t>
          </a:r>
        </a:p>
        <a:p>
          <a:r>
            <a:rPr lang="es-EC" sz="1100" b="1" dirty="0"/>
            <a:t>Universidad</a:t>
          </a:r>
          <a:r>
            <a:rPr lang="es-EC" sz="1100" b="0" dirty="0"/>
            <a:t>: </a:t>
          </a:r>
          <a:r>
            <a:rPr lang="es-EC" sz="1100" dirty="0"/>
            <a:t>Universidad Andina Simón Bolívar </a:t>
          </a:r>
        </a:p>
        <a:p>
          <a:r>
            <a:rPr lang="es-EC" sz="1100" b="1" dirty="0"/>
            <a:t>Metodología:</a:t>
          </a:r>
          <a:r>
            <a:rPr lang="es-EC" sz="1100" dirty="0"/>
            <a:t> Encuesta</a:t>
          </a:r>
        </a:p>
      </dgm:t>
    </dgm:pt>
    <dgm:pt modelId="{CBF14156-DFEF-45D3-90B6-1FDB3AE3E973}" type="parTrans" cxnId="{B01672BE-6945-413C-9F0E-8FA8C9C456F7}">
      <dgm:prSet/>
      <dgm:spPr/>
      <dgm:t>
        <a:bodyPr/>
        <a:lstStyle/>
        <a:p>
          <a:endParaRPr lang="es-EC" sz="1100"/>
        </a:p>
      </dgm:t>
    </dgm:pt>
    <dgm:pt modelId="{55971B62-E87E-44C5-BB2C-C18BA664B545}" type="sibTrans" cxnId="{B01672BE-6945-413C-9F0E-8FA8C9C456F7}">
      <dgm:prSet custT="1"/>
      <dgm:spPr/>
      <dgm:t>
        <a:bodyPr/>
        <a:lstStyle/>
        <a:p>
          <a:endParaRPr lang="es-EC" sz="1100"/>
        </a:p>
      </dgm:t>
    </dgm:pt>
    <dgm:pt modelId="{A6660299-5F72-4605-AE98-730993922505}">
      <dgm:prSet phldrT="[Texto]" custT="1"/>
      <dgm:spPr/>
      <dgm:t>
        <a:bodyPr/>
        <a:lstStyle/>
        <a:p>
          <a:r>
            <a:rPr lang="es-EC" sz="1100" dirty="0"/>
            <a:t>Describe las características, alcance, evolución y limitaciones sobre los mecanismos de financiamiento verde en el Ecuador.</a:t>
          </a:r>
        </a:p>
      </dgm:t>
    </dgm:pt>
    <dgm:pt modelId="{DABDC5D0-5230-4E1F-8066-0E1924968759}" type="parTrans" cxnId="{AEF49E57-CCFE-4A74-BBE6-538C8F1A7093}">
      <dgm:prSet/>
      <dgm:spPr/>
      <dgm:t>
        <a:bodyPr/>
        <a:lstStyle/>
        <a:p>
          <a:endParaRPr lang="es-EC" sz="1100"/>
        </a:p>
      </dgm:t>
    </dgm:pt>
    <dgm:pt modelId="{FF6DBA30-20A6-4032-9E12-CA50E6130403}" type="sibTrans" cxnId="{AEF49E57-CCFE-4A74-BBE6-538C8F1A7093}">
      <dgm:prSet custT="1"/>
      <dgm:spPr/>
      <dgm:t>
        <a:bodyPr/>
        <a:lstStyle/>
        <a:p>
          <a:endParaRPr lang="es-EC" sz="1100"/>
        </a:p>
      </dgm:t>
    </dgm:pt>
    <dgm:pt modelId="{2B436998-1F0B-4DAF-B9BE-378513261964}">
      <dgm:prSet phldrT="[Texto]" custT="1"/>
      <dgm:spPr/>
      <dgm:t>
        <a:bodyPr/>
        <a:lstStyle/>
        <a:p>
          <a:r>
            <a:rPr lang="es-EC" sz="1100" dirty="0"/>
            <a:t>Destaca que aún son escasas las iniciativas de financiamiento verde o sostenible en las instituciones financieras privadas del país</a:t>
          </a:r>
        </a:p>
      </dgm:t>
    </dgm:pt>
    <dgm:pt modelId="{37C71CCB-6862-4E79-8C6E-38CD4F93D121}" type="parTrans" cxnId="{CD7E0DEA-9221-4D01-BD7D-F0E5A51BFE53}">
      <dgm:prSet/>
      <dgm:spPr/>
      <dgm:t>
        <a:bodyPr/>
        <a:lstStyle/>
        <a:p>
          <a:endParaRPr lang="es-EC" sz="1100"/>
        </a:p>
      </dgm:t>
    </dgm:pt>
    <dgm:pt modelId="{9AAD783F-79AA-48BA-9A93-2BAC6BBF9338}" type="sibTrans" cxnId="{CD7E0DEA-9221-4D01-BD7D-F0E5A51BFE53}">
      <dgm:prSet/>
      <dgm:spPr/>
      <dgm:t>
        <a:bodyPr/>
        <a:lstStyle/>
        <a:p>
          <a:endParaRPr lang="es-EC" sz="1100"/>
        </a:p>
      </dgm:t>
    </dgm:pt>
    <dgm:pt modelId="{7D8A153F-7ECD-4AE5-8FDB-6B833C2898D6}" type="pres">
      <dgm:prSet presAssocID="{83B1EDD9-7292-455B-A5EF-D1BA949F99FC}" presName="outerComposite" presStyleCnt="0">
        <dgm:presLayoutVars>
          <dgm:chMax val="5"/>
          <dgm:dir/>
          <dgm:resizeHandles val="exact"/>
        </dgm:presLayoutVars>
      </dgm:prSet>
      <dgm:spPr/>
      <dgm:t>
        <a:bodyPr/>
        <a:lstStyle/>
        <a:p>
          <a:endParaRPr lang="es-ES"/>
        </a:p>
      </dgm:t>
    </dgm:pt>
    <dgm:pt modelId="{58A1CC32-F121-4978-8B0C-8B5F99D942B5}" type="pres">
      <dgm:prSet presAssocID="{83B1EDD9-7292-455B-A5EF-D1BA949F99FC}" presName="dummyMaxCanvas" presStyleCnt="0">
        <dgm:presLayoutVars/>
      </dgm:prSet>
      <dgm:spPr/>
    </dgm:pt>
    <dgm:pt modelId="{1A950ED9-FD24-4CF4-8918-3D70A2C27857}" type="pres">
      <dgm:prSet presAssocID="{83B1EDD9-7292-455B-A5EF-D1BA949F99FC}" presName="ThreeNodes_1" presStyleLbl="node1" presStyleIdx="0" presStyleCnt="3">
        <dgm:presLayoutVars>
          <dgm:bulletEnabled val="1"/>
        </dgm:presLayoutVars>
      </dgm:prSet>
      <dgm:spPr/>
      <dgm:t>
        <a:bodyPr/>
        <a:lstStyle/>
        <a:p>
          <a:endParaRPr lang="es-ES"/>
        </a:p>
      </dgm:t>
    </dgm:pt>
    <dgm:pt modelId="{22219071-6CBA-432E-8012-7DC62ECE19AA}" type="pres">
      <dgm:prSet presAssocID="{83B1EDD9-7292-455B-A5EF-D1BA949F99FC}" presName="ThreeNodes_2" presStyleLbl="node1" presStyleIdx="1" presStyleCnt="3">
        <dgm:presLayoutVars>
          <dgm:bulletEnabled val="1"/>
        </dgm:presLayoutVars>
      </dgm:prSet>
      <dgm:spPr/>
      <dgm:t>
        <a:bodyPr/>
        <a:lstStyle/>
        <a:p>
          <a:endParaRPr lang="es-ES"/>
        </a:p>
      </dgm:t>
    </dgm:pt>
    <dgm:pt modelId="{A0774C6C-522B-4F3C-8A5F-9ADA0CE2973F}" type="pres">
      <dgm:prSet presAssocID="{83B1EDD9-7292-455B-A5EF-D1BA949F99FC}" presName="ThreeNodes_3" presStyleLbl="node1" presStyleIdx="2" presStyleCnt="3">
        <dgm:presLayoutVars>
          <dgm:bulletEnabled val="1"/>
        </dgm:presLayoutVars>
      </dgm:prSet>
      <dgm:spPr/>
      <dgm:t>
        <a:bodyPr/>
        <a:lstStyle/>
        <a:p>
          <a:endParaRPr lang="es-ES"/>
        </a:p>
      </dgm:t>
    </dgm:pt>
    <dgm:pt modelId="{EDE1240D-801D-4B88-B981-0E7339F4DA1A}" type="pres">
      <dgm:prSet presAssocID="{83B1EDD9-7292-455B-A5EF-D1BA949F99FC}" presName="ThreeConn_1-2" presStyleLbl="fgAccFollowNode1" presStyleIdx="0" presStyleCnt="2">
        <dgm:presLayoutVars>
          <dgm:bulletEnabled val="1"/>
        </dgm:presLayoutVars>
      </dgm:prSet>
      <dgm:spPr/>
      <dgm:t>
        <a:bodyPr/>
        <a:lstStyle/>
        <a:p>
          <a:endParaRPr lang="es-ES"/>
        </a:p>
      </dgm:t>
    </dgm:pt>
    <dgm:pt modelId="{7C3C3EB8-B6FD-4561-860A-DAFB086A4A52}" type="pres">
      <dgm:prSet presAssocID="{83B1EDD9-7292-455B-A5EF-D1BA949F99FC}" presName="ThreeConn_2-3" presStyleLbl="fgAccFollowNode1" presStyleIdx="1" presStyleCnt="2">
        <dgm:presLayoutVars>
          <dgm:bulletEnabled val="1"/>
        </dgm:presLayoutVars>
      </dgm:prSet>
      <dgm:spPr/>
      <dgm:t>
        <a:bodyPr/>
        <a:lstStyle/>
        <a:p>
          <a:endParaRPr lang="es-ES"/>
        </a:p>
      </dgm:t>
    </dgm:pt>
    <dgm:pt modelId="{FA39807D-C648-4565-904A-CF4B8180146F}" type="pres">
      <dgm:prSet presAssocID="{83B1EDD9-7292-455B-A5EF-D1BA949F99FC}" presName="ThreeNodes_1_text" presStyleLbl="node1" presStyleIdx="2" presStyleCnt="3">
        <dgm:presLayoutVars>
          <dgm:bulletEnabled val="1"/>
        </dgm:presLayoutVars>
      </dgm:prSet>
      <dgm:spPr/>
      <dgm:t>
        <a:bodyPr/>
        <a:lstStyle/>
        <a:p>
          <a:endParaRPr lang="es-ES"/>
        </a:p>
      </dgm:t>
    </dgm:pt>
    <dgm:pt modelId="{417607DA-B81B-4A20-960F-827687437B13}" type="pres">
      <dgm:prSet presAssocID="{83B1EDD9-7292-455B-A5EF-D1BA949F99FC}" presName="ThreeNodes_2_text" presStyleLbl="node1" presStyleIdx="2" presStyleCnt="3">
        <dgm:presLayoutVars>
          <dgm:bulletEnabled val="1"/>
        </dgm:presLayoutVars>
      </dgm:prSet>
      <dgm:spPr/>
      <dgm:t>
        <a:bodyPr/>
        <a:lstStyle/>
        <a:p>
          <a:endParaRPr lang="es-ES"/>
        </a:p>
      </dgm:t>
    </dgm:pt>
    <dgm:pt modelId="{59F9330C-B854-430B-8D12-B6B65558BF80}" type="pres">
      <dgm:prSet presAssocID="{83B1EDD9-7292-455B-A5EF-D1BA949F99FC}" presName="ThreeNodes_3_text" presStyleLbl="node1" presStyleIdx="2" presStyleCnt="3">
        <dgm:presLayoutVars>
          <dgm:bulletEnabled val="1"/>
        </dgm:presLayoutVars>
      </dgm:prSet>
      <dgm:spPr/>
      <dgm:t>
        <a:bodyPr/>
        <a:lstStyle/>
        <a:p>
          <a:endParaRPr lang="es-ES"/>
        </a:p>
      </dgm:t>
    </dgm:pt>
  </dgm:ptLst>
  <dgm:cxnLst>
    <dgm:cxn modelId="{AEF49E57-CCFE-4A74-BBE6-538C8F1A7093}" srcId="{83B1EDD9-7292-455B-A5EF-D1BA949F99FC}" destId="{A6660299-5F72-4605-AE98-730993922505}" srcOrd="1" destOrd="0" parTransId="{DABDC5D0-5230-4E1F-8066-0E1924968759}" sibTransId="{FF6DBA30-20A6-4032-9E12-CA50E6130403}"/>
    <dgm:cxn modelId="{A17ABD14-C8F6-41EA-B2AA-5EFD798651B5}" type="presOf" srcId="{55971B62-E87E-44C5-BB2C-C18BA664B545}" destId="{EDE1240D-801D-4B88-B981-0E7339F4DA1A}" srcOrd="0" destOrd="0" presId="urn:microsoft.com/office/officeart/2005/8/layout/vProcess5"/>
    <dgm:cxn modelId="{12FEF0B0-8B1C-4F1F-84D6-1075F833CFB1}" type="presOf" srcId="{FF6DBA30-20A6-4032-9E12-CA50E6130403}" destId="{7C3C3EB8-B6FD-4561-860A-DAFB086A4A52}" srcOrd="0" destOrd="0" presId="urn:microsoft.com/office/officeart/2005/8/layout/vProcess5"/>
    <dgm:cxn modelId="{B01672BE-6945-413C-9F0E-8FA8C9C456F7}" srcId="{83B1EDD9-7292-455B-A5EF-D1BA949F99FC}" destId="{3644D230-514C-46BB-A22A-68352A7AFDDF}" srcOrd="0" destOrd="0" parTransId="{CBF14156-DFEF-45D3-90B6-1FDB3AE3E973}" sibTransId="{55971B62-E87E-44C5-BB2C-C18BA664B545}"/>
    <dgm:cxn modelId="{CD7E0DEA-9221-4D01-BD7D-F0E5A51BFE53}" srcId="{83B1EDD9-7292-455B-A5EF-D1BA949F99FC}" destId="{2B436998-1F0B-4DAF-B9BE-378513261964}" srcOrd="2" destOrd="0" parTransId="{37C71CCB-6862-4E79-8C6E-38CD4F93D121}" sibTransId="{9AAD783F-79AA-48BA-9A93-2BAC6BBF9338}"/>
    <dgm:cxn modelId="{1DF85346-4396-4559-969E-23D6D1EC861B}" type="presOf" srcId="{A6660299-5F72-4605-AE98-730993922505}" destId="{417607DA-B81B-4A20-960F-827687437B13}" srcOrd="1" destOrd="0" presId="urn:microsoft.com/office/officeart/2005/8/layout/vProcess5"/>
    <dgm:cxn modelId="{9E80D1FA-2D0D-460C-990A-B8CA2C1B2ACC}" type="presOf" srcId="{2B436998-1F0B-4DAF-B9BE-378513261964}" destId="{A0774C6C-522B-4F3C-8A5F-9ADA0CE2973F}" srcOrd="0" destOrd="0" presId="urn:microsoft.com/office/officeart/2005/8/layout/vProcess5"/>
    <dgm:cxn modelId="{5C68275A-B001-4C55-8375-64C99EB8CCA2}" type="presOf" srcId="{2B436998-1F0B-4DAF-B9BE-378513261964}" destId="{59F9330C-B854-430B-8D12-B6B65558BF80}" srcOrd="1" destOrd="0" presId="urn:microsoft.com/office/officeart/2005/8/layout/vProcess5"/>
    <dgm:cxn modelId="{3AFCCECF-08CC-468B-8319-7EF12CF408F4}" type="presOf" srcId="{83B1EDD9-7292-455B-A5EF-D1BA949F99FC}" destId="{7D8A153F-7ECD-4AE5-8FDB-6B833C2898D6}" srcOrd="0" destOrd="0" presId="urn:microsoft.com/office/officeart/2005/8/layout/vProcess5"/>
    <dgm:cxn modelId="{3BF40ED1-B47B-42FE-B8DD-000B2118486F}" type="presOf" srcId="{3644D230-514C-46BB-A22A-68352A7AFDDF}" destId="{FA39807D-C648-4565-904A-CF4B8180146F}" srcOrd="1" destOrd="0" presId="urn:microsoft.com/office/officeart/2005/8/layout/vProcess5"/>
    <dgm:cxn modelId="{6CC14EF5-24F0-46C5-8462-682DE11E21A4}" type="presOf" srcId="{3644D230-514C-46BB-A22A-68352A7AFDDF}" destId="{1A950ED9-FD24-4CF4-8918-3D70A2C27857}" srcOrd="0" destOrd="0" presId="urn:microsoft.com/office/officeart/2005/8/layout/vProcess5"/>
    <dgm:cxn modelId="{E389128D-D0B0-4B87-8498-F2697A834751}" type="presOf" srcId="{A6660299-5F72-4605-AE98-730993922505}" destId="{22219071-6CBA-432E-8012-7DC62ECE19AA}" srcOrd="0" destOrd="0" presId="urn:microsoft.com/office/officeart/2005/8/layout/vProcess5"/>
    <dgm:cxn modelId="{9C5DD1D5-0279-4B5B-8F94-AC94A4537C0E}" type="presParOf" srcId="{7D8A153F-7ECD-4AE5-8FDB-6B833C2898D6}" destId="{58A1CC32-F121-4978-8B0C-8B5F99D942B5}" srcOrd="0" destOrd="0" presId="urn:microsoft.com/office/officeart/2005/8/layout/vProcess5"/>
    <dgm:cxn modelId="{987E89C2-F094-4E9C-8289-BF112B46E081}" type="presParOf" srcId="{7D8A153F-7ECD-4AE5-8FDB-6B833C2898D6}" destId="{1A950ED9-FD24-4CF4-8918-3D70A2C27857}" srcOrd="1" destOrd="0" presId="urn:microsoft.com/office/officeart/2005/8/layout/vProcess5"/>
    <dgm:cxn modelId="{9492EBA5-C0F1-4FF7-8790-955CF4AD1D12}" type="presParOf" srcId="{7D8A153F-7ECD-4AE5-8FDB-6B833C2898D6}" destId="{22219071-6CBA-432E-8012-7DC62ECE19AA}" srcOrd="2" destOrd="0" presId="urn:microsoft.com/office/officeart/2005/8/layout/vProcess5"/>
    <dgm:cxn modelId="{D7FC6BE3-6EA2-4C25-A9A5-AECE1C1A7C3B}" type="presParOf" srcId="{7D8A153F-7ECD-4AE5-8FDB-6B833C2898D6}" destId="{A0774C6C-522B-4F3C-8A5F-9ADA0CE2973F}" srcOrd="3" destOrd="0" presId="urn:microsoft.com/office/officeart/2005/8/layout/vProcess5"/>
    <dgm:cxn modelId="{F032298A-3437-42BF-A131-390A1D7CE723}" type="presParOf" srcId="{7D8A153F-7ECD-4AE5-8FDB-6B833C2898D6}" destId="{EDE1240D-801D-4B88-B981-0E7339F4DA1A}" srcOrd="4" destOrd="0" presId="urn:microsoft.com/office/officeart/2005/8/layout/vProcess5"/>
    <dgm:cxn modelId="{F66A1565-831B-4219-BC6F-EE7EA58E5C0E}" type="presParOf" srcId="{7D8A153F-7ECD-4AE5-8FDB-6B833C2898D6}" destId="{7C3C3EB8-B6FD-4561-860A-DAFB086A4A52}" srcOrd="5" destOrd="0" presId="urn:microsoft.com/office/officeart/2005/8/layout/vProcess5"/>
    <dgm:cxn modelId="{AEA239DE-A623-49DA-BFE0-CF8504489204}" type="presParOf" srcId="{7D8A153F-7ECD-4AE5-8FDB-6B833C2898D6}" destId="{FA39807D-C648-4565-904A-CF4B8180146F}" srcOrd="6" destOrd="0" presId="urn:microsoft.com/office/officeart/2005/8/layout/vProcess5"/>
    <dgm:cxn modelId="{6BD7DB29-DD8B-4D9B-B806-6FE9188E449A}" type="presParOf" srcId="{7D8A153F-7ECD-4AE5-8FDB-6B833C2898D6}" destId="{417607DA-B81B-4A20-960F-827687437B13}" srcOrd="7" destOrd="0" presId="urn:microsoft.com/office/officeart/2005/8/layout/vProcess5"/>
    <dgm:cxn modelId="{DFB0AA0F-9C49-4366-A7E4-F368F61BB759}" type="presParOf" srcId="{7D8A153F-7ECD-4AE5-8FDB-6B833C2898D6}" destId="{59F9330C-B854-430B-8D12-B6B65558BF80}" srcOrd="8"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74F5E3-C567-471D-B166-BBD24572B0BF}" type="doc">
      <dgm:prSet loTypeId="urn:microsoft.com/office/officeart/2005/8/layout/radial5" loCatId="cycle" qsTypeId="urn:microsoft.com/office/officeart/2005/8/quickstyle/simple5" qsCatId="simple" csTypeId="urn:microsoft.com/office/officeart/2005/8/colors/colorful3" csCatId="colorful" phldr="1"/>
      <dgm:spPr/>
      <dgm:t>
        <a:bodyPr/>
        <a:lstStyle/>
        <a:p>
          <a:endParaRPr lang="es-EC"/>
        </a:p>
      </dgm:t>
    </dgm:pt>
    <dgm:pt modelId="{604776BC-3715-4630-9FFA-914CE07D71BE}">
      <dgm:prSet phldrT="[Texto]" custT="1"/>
      <dgm:spPr/>
      <dgm:t>
        <a:bodyPr/>
        <a:lstStyle/>
        <a:p>
          <a:r>
            <a:rPr lang="es-EC" sz="1800" b="1">
              <a:solidFill>
                <a:schemeClr val="tx1"/>
              </a:solidFill>
            </a:rPr>
            <a:t>Mercado de valores </a:t>
          </a:r>
          <a:endParaRPr lang="es-EC" sz="1800" b="1" dirty="0">
            <a:solidFill>
              <a:schemeClr val="tx1"/>
            </a:solidFill>
          </a:endParaRPr>
        </a:p>
      </dgm:t>
    </dgm:pt>
    <dgm:pt modelId="{2E83C215-9106-4577-90BD-E37AAB861962}" type="parTrans" cxnId="{1DD4AC2E-662A-486A-88D9-DD5C8B7D14DC}">
      <dgm:prSet/>
      <dgm:spPr/>
      <dgm:t>
        <a:bodyPr/>
        <a:lstStyle/>
        <a:p>
          <a:endParaRPr lang="es-EC" sz="1800" b="1">
            <a:solidFill>
              <a:schemeClr val="tx1"/>
            </a:solidFill>
          </a:endParaRPr>
        </a:p>
      </dgm:t>
    </dgm:pt>
    <dgm:pt modelId="{9DA445F1-4E68-4176-93EB-77EE364767A5}" type="sibTrans" cxnId="{1DD4AC2E-662A-486A-88D9-DD5C8B7D14DC}">
      <dgm:prSet/>
      <dgm:spPr/>
      <dgm:t>
        <a:bodyPr/>
        <a:lstStyle/>
        <a:p>
          <a:endParaRPr lang="es-EC" sz="1800" b="1">
            <a:solidFill>
              <a:schemeClr val="tx1"/>
            </a:solidFill>
          </a:endParaRPr>
        </a:p>
      </dgm:t>
    </dgm:pt>
    <dgm:pt modelId="{5737C35E-DBC4-44B9-B771-64B2588E35EA}">
      <dgm:prSet phldrT="[Texto]" custT="1"/>
      <dgm:spPr/>
      <dgm:t>
        <a:bodyPr/>
        <a:lstStyle/>
        <a:p>
          <a:r>
            <a:rPr lang="es-EC" sz="1100" b="1">
              <a:solidFill>
                <a:schemeClr val="tx1"/>
              </a:solidFill>
            </a:rPr>
            <a:t>Emisores</a:t>
          </a:r>
          <a:endParaRPr lang="es-EC" sz="1100" b="1" dirty="0">
            <a:solidFill>
              <a:schemeClr val="tx1"/>
            </a:solidFill>
          </a:endParaRPr>
        </a:p>
      </dgm:t>
    </dgm:pt>
    <dgm:pt modelId="{1CB49CA2-A33E-42B9-9B71-61561F28418E}" type="parTrans" cxnId="{254605A8-995F-4922-BDD5-C6D73935BAD4}">
      <dgm:prSet custT="1"/>
      <dgm:spPr/>
      <dgm:t>
        <a:bodyPr/>
        <a:lstStyle/>
        <a:p>
          <a:endParaRPr lang="es-EC" sz="1000" b="1">
            <a:solidFill>
              <a:schemeClr val="tx1"/>
            </a:solidFill>
          </a:endParaRPr>
        </a:p>
      </dgm:t>
    </dgm:pt>
    <dgm:pt modelId="{A8E97791-66AA-4E46-8D1B-C505E65A7BBC}" type="sibTrans" cxnId="{254605A8-995F-4922-BDD5-C6D73935BAD4}">
      <dgm:prSet/>
      <dgm:spPr/>
      <dgm:t>
        <a:bodyPr/>
        <a:lstStyle/>
        <a:p>
          <a:endParaRPr lang="es-EC" sz="1800" b="1">
            <a:solidFill>
              <a:schemeClr val="tx1"/>
            </a:solidFill>
          </a:endParaRPr>
        </a:p>
      </dgm:t>
    </dgm:pt>
    <dgm:pt modelId="{8C94EF65-4A99-4B1C-B210-97B4C600F18D}">
      <dgm:prSet phldrT="[Texto]" custT="1"/>
      <dgm:spPr/>
      <dgm:t>
        <a:bodyPr/>
        <a:lstStyle/>
        <a:p>
          <a:r>
            <a:rPr lang="es-EC" sz="1100" b="1">
              <a:solidFill>
                <a:schemeClr val="tx1"/>
              </a:solidFill>
            </a:rPr>
            <a:t>Inversionistas </a:t>
          </a:r>
          <a:endParaRPr lang="es-EC" sz="1100" b="1" dirty="0">
            <a:solidFill>
              <a:schemeClr val="tx1"/>
            </a:solidFill>
          </a:endParaRPr>
        </a:p>
      </dgm:t>
    </dgm:pt>
    <dgm:pt modelId="{F6489AF4-010D-4AF0-BFDE-314DB0BC4961}" type="parTrans" cxnId="{52AB1A7B-724B-4500-8ED2-C42C70DF9AFC}">
      <dgm:prSet custT="1"/>
      <dgm:spPr/>
      <dgm:t>
        <a:bodyPr/>
        <a:lstStyle/>
        <a:p>
          <a:endParaRPr lang="es-EC" sz="1000" b="1">
            <a:solidFill>
              <a:schemeClr val="tx1"/>
            </a:solidFill>
          </a:endParaRPr>
        </a:p>
      </dgm:t>
    </dgm:pt>
    <dgm:pt modelId="{1A3A28D1-25BF-4298-9BD2-E94320369E87}" type="sibTrans" cxnId="{52AB1A7B-724B-4500-8ED2-C42C70DF9AFC}">
      <dgm:prSet/>
      <dgm:spPr/>
      <dgm:t>
        <a:bodyPr/>
        <a:lstStyle/>
        <a:p>
          <a:endParaRPr lang="es-EC" sz="1800" b="1">
            <a:solidFill>
              <a:schemeClr val="tx1"/>
            </a:solidFill>
          </a:endParaRPr>
        </a:p>
      </dgm:t>
    </dgm:pt>
    <dgm:pt modelId="{401A9606-D1A5-46DB-A2A2-B96268262CBD}">
      <dgm:prSet phldrT="[Texto]" custT="1"/>
      <dgm:spPr/>
      <dgm:t>
        <a:bodyPr/>
        <a:lstStyle/>
        <a:p>
          <a:r>
            <a:rPr lang="es-EC" sz="1100" b="1">
              <a:solidFill>
                <a:schemeClr val="tx1"/>
              </a:solidFill>
            </a:rPr>
            <a:t>Casas de Valores </a:t>
          </a:r>
          <a:endParaRPr lang="es-EC" sz="1100" b="1" dirty="0">
            <a:solidFill>
              <a:schemeClr val="tx1"/>
            </a:solidFill>
          </a:endParaRPr>
        </a:p>
      </dgm:t>
    </dgm:pt>
    <dgm:pt modelId="{CD9D0D18-7221-4EDC-BA8D-AB51D9ACC820}" type="parTrans" cxnId="{ECD02CD3-293B-4289-BFA5-4DA171DECBAF}">
      <dgm:prSet custT="1"/>
      <dgm:spPr/>
      <dgm:t>
        <a:bodyPr/>
        <a:lstStyle/>
        <a:p>
          <a:endParaRPr lang="es-EC" sz="1000" b="1">
            <a:solidFill>
              <a:schemeClr val="tx1"/>
            </a:solidFill>
          </a:endParaRPr>
        </a:p>
      </dgm:t>
    </dgm:pt>
    <dgm:pt modelId="{73D6B729-2A8A-486A-8AE5-4411FA061B53}" type="sibTrans" cxnId="{ECD02CD3-293B-4289-BFA5-4DA171DECBAF}">
      <dgm:prSet/>
      <dgm:spPr/>
      <dgm:t>
        <a:bodyPr/>
        <a:lstStyle/>
        <a:p>
          <a:endParaRPr lang="es-EC" sz="1800" b="1">
            <a:solidFill>
              <a:schemeClr val="tx1"/>
            </a:solidFill>
          </a:endParaRPr>
        </a:p>
      </dgm:t>
    </dgm:pt>
    <dgm:pt modelId="{518C5044-412F-4A82-A0A7-0A5544DCB7B7}">
      <dgm:prSet phldrT="[Texto]" custT="1"/>
      <dgm:spPr/>
      <dgm:t>
        <a:bodyPr/>
        <a:lstStyle/>
        <a:p>
          <a:r>
            <a:rPr lang="es-EC" sz="1100" b="1" dirty="0">
              <a:solidFill>
                <a:schemeClr val="tx1"/>
              </a:solidFill>
            </a:rPr>
            <a:t>Calificadoras de riego</a:t>
          </a:r>
        </a:p>
      </dgm:t>
    </dgm:pt>
    <dgm:pt modelId="{68EFD26A-3EAF-45FF-AE65-B739502EA372}" type="parTrans" cxnId="{FF40FDB2-5706-4E09-9994-8236B5B3B674}">
      <dgm:prSet custT="1"/>
      <dgm:spPr/>
      <dgm:t>
        <a:bodyPr/>
        <a:lstStyle/>
        <a:p>
          <a:endParaRPr lang="es-EC" sz="1000" b="1">
            <a:solidFill>
              <a:schemeClr val="tx1"/>
            </a:solidFill>
          </a:endParaRPr>
        </a:p>
      </dgm:t>
    </dgm:pt>
    <dgm:pt modelId="{1451E124-3228-442B-BC7F-3DB9948E24D6}" type="sibTrans" cxnId="{FF40FDB2-5706-4E09-9994-8236B5B3B674}">
      <dgm:prSet/>
      <dgm:spPr/>
      <dgm:t>
        <a:bodyPr/>
        <a:lstStyle/>
        <a:p>
          <a:endParaRPr lang="es-EC" sz="1800" b="1">
            <a:solidFill>
              <a:schemeClr val="tx1"/>
            </a:solidFill>
          </a:endParaRPr>
        </a:p>
      </dgm:t>
    </dgm:pt>
    <dgm:pt modelId="{A190FA73-799D-48E1-9753-4B3F5FB526A3}">
      <dgm:prSet phldrT="[Texto]" custT="1"/>
      <dgm:spPr/>
      <dgm:t>
        <a:bodyPr/>
        <a:lstStyle/>
        <a:p>
          <a:r>
            <a:rPr lang="es-EC" sz="1050" b="1" dirty="0">
              <a:solidFill>
                <a:schemeClr val="tx1"/>
              </a:solidFill>
            </a:rPr>
            <a:t>Superintendencia  de Compañías, Valores y Seguros</a:t>
          </a:r>
        </a:p>
      </dgm:t>
    </dgm:pt>
    <dgm:pt modelId="{F82702ED-C5C6-465F-B517-67DB8604BEF3}" type="parTrans" cxnId="{53E9A4C2-6CB6-4C44-B4BF-957E2E6EC8FE}">
      <dgm:prSet custT="1"/>
      <dgm:spPr/>
      <dgm:t>
        <a:bodyPr/>
        <a:lstStyle/>
        <a:p>
          <a:endParaRPr lang="es-EC" sz="1000" b="1">
            <a:solidFill>
              <a:schemeClr val="tx1"/>
            </a:solidFill>
          </a:endParaRPr>
        </a:p>
      </dgm:t>
    </dgm:pt>
    <dgm:pt modelId="{886EC376-2B31-4632-9FC1-0457875AF60A}" type="sibTrans" cxnId="{53E9A4C2-6CB6-4C44-B4BF-957E2E6EC8FE}">
      <dgm:prSet/>
      <dgm:spPr/>
      <dgm:t>
        <a:bodyPr/>
        <a:lstStyle/>
        <a:p>
          <a:endParaRPr lang="es-EC" sz="1800" b="1">
            <a:solidFill>
              <a:schemeClr val="tx1"/>
            </a:solidFill>
          </a:endParaRPr>
        </a:p>
      </dgm:t>
    </dgm:pt>
    <dgm:pt modelId="{1141ACBC-C15B-4B1C-A6D8-1CE5374B480F}">
      <dgm:prSet phldrT="[Texto]" custT="1"/>
      <dgm:spPr/>
      <dgm:t>
        <a:bodyPr/>
        <a:lstStyle/>
        <a:p>
          <a:r>
            <a:rPr lang="es-EC" sz="1100" b="1" dirty="0">
              <a:solidFill>
                <a:schemeClr val="tx1"/>
              </a:solidFill>
            </a:rPr>
            <a:t>Verificadores </a:t>
          </a:r>
        </a:p>
      </dgm:t>
    </dgm:pt>
    <dgm:pt modelId="{57EB345A-87EE-4A03-B418-55F8EC66748B}" type="parTrans" cxnId="{51E82FDB-92B5-4B85-8A9C-03B684D3509D}">
      <dgm:prSet/>
      <dgm:spPr/>
      <dgm:t>
        <a:bodyPr/>
        <a:lstStyle/>
        <a:p>
          <a:endParaRPr lang="es-EC"/>
        </a:p>
      </dgm:t>
    </dgm:pt>
    <dgm:pt modelId="{463EC4CB-FC91-4688-8E70-BC57B56BE957}" type="sibTrans" cxnId="{51E82FDB-92B5-4B85-8A9C-03B684D3509D}">
      <dgm:prSet/>
      <dgm:spPr/>
      <dgm:t>
        <a:bodyPr/>
        <a:lstStyle/>
        <a:p>
          <a:endParaRPr lang="es-EC"/>
        </a:p>
      </dgm:t>
    </dgm:pt>
    <dgm:pt modelId="{5AEFB61D-D785-4096-B5BD-A4919FF77803}" type="pres">
      <dgm:prSet presAssocID="{7A74F5E3-C567-471D-B166-BBD24572B0BF}" presName="Name0" presStyleCnt="0">
        <dgm:presLayoutVars>
          <dgm:chMax val="1"/>
          <dgm:dir/>
          <dgm:animLvl val="ctr"/>
          <dgm:resizeHandles val="exact"/>
        </dgm:presLayoutVars>
      </dgm:prSet>
      <dgm:spPr/>
      <dgm:t>
        <a:bodyPr/>
        <a:lstStyle/>
        <a:p>
          <a:endParaRPr lang="es-ES"/>
        </a:p>
      </dgm:t>
    </dgm:pt>
    <dgm:pt modelId="{AD57A391-9695-47A6-A7F4-D57C245CB2A5}" type="pres">
      <dgm:prSet presAssocID="{604776BC-3715-4630-9FFA-914CE07D71BE}" presName="centerShape" presStyleLbl="node0" presStyleIdx="0" presStyleCnt="1" custScaleX="118439" custScaleY="106719"/>
      <dgm:spPr/>
      <dgm:t>
        <a:bodyPr/>
        <a:lstStyle/>
        <a:p>
          <a:endParaRPr lang="es-ES"/>
        </a:p>
      </dgm:t>
    </dgm:pt>
    <dgm:pt modelId="{3160AABD-4193-47BA-9020-148D63E5465E}" type="pres">
      <dgm:prSet presAssocID="{F82702ED-C5C6-465F-B517-67DB8604BEF3}" presName="parTrans" presStyleLbl="sibTrans2D1" presStyleIdx="0" presStyleCnt="6"/>
      <dgm:spPr/>
      <dgm:t>
        <a:bodyPr/>
        <a:lstStyle/>
        <a:p>
          <a:endParaRPr lang="es-ES"/>
        </a:p>
      </dgm:t>
    </dgm:pt>
    <dgm:pt modelId="{13637466-AF78-40D4-B8B7-646A9521F28F}" type="pres">
      <dgm:prSet presAssocID="{F82702ED-C5C6-465F-B517-67DB8604BEF3}" presName="connectorText" presStyleLbl="sibTrans2D1" presStyleIdx="0" presStyleCnt="6"/>
      <dgm:spPr/>
      <dgm:t>
        <a:bodyPr/>
        <a:lstStyle/>
        <a:p>
          <a:endParaRPr lang="es-ES"/>
        </a:p>
      </dgm:t>
    </dgm:pt>
    <dgm:pt modelId="{0F87B19B-121C-46CA-8856-D1457CEF70B0}" type="pres">
      <dgm:prSet presAssocID="{A190FA73-799D-48E1-9753-4B3F5FB526A3}" presName="node" presStyleLbl="node1" presStyleIdx="0" presStyleCnt="6" custScaleX="117452" custScaleY="104543">
        <dgm:presLayoutVars>
          <dgm:bulletEnabled val="1"/>
        </dgm:presLayoutVars>
      </dgm:prSet>
      <dgm:spPr/>
      <dgm:t>
        <a:bodyPr/>
        <a:lstStyle/>
        <a:p>
          <a:endParaRPr lang="es-ES"/>
        </a:p>
      </dgm:t>
    </dgm:pt>
    <dgm:pt modelId="{23466622-91FC-445D-A10C-CB627896E668}" type="pres">
      <dgm:prSet presAssocID="{1CB49CA2-A33E-42B9-9B71-61561F28418E}" presName="parTrans" presStyleLbl="sibTrans2D1" presStyleIdx="1" presStyleCnt="6"/>
      <dgm:spPr/>
      <dgm:t>
        <a:bodyPr/>
        <a:lstStyle/>
        <a:p>
          <a:endParaRPr lang="es-ES"/>
        </a:p>
      </dgm:t>
    </dgm:pt>
    <dgm:pt modelId="{C0D6D7F8-9D17-40B7-9CEB-6CD4C52A0631}" type="pres">
      <dgm:prSet presAssocID="{1CB49CA2-A33E-42B9-9B71-61561F28418E}" presName="connectorText" presStyleLbl="sibTrans2D1" presStyleIdx="1" presStyleCnt="6"/>
      <dgm:spPr/>
      <dgm:t>
        <a:bodyPr/>
        <a:lstStyle/>
        <a:p>
          <a:endParaRPr lang="es-ES"/>
        </a:p>
      </dgm:t>
    </dgm:pt>
    <dgm:pt modelId="{87984B91-4482-4FF6-9440-1A16DF731CDF}" type="pres">
      <dgm:prSet presAssocID="{5737C35E-DBC4-44B9-B771-64B2588E35EA}" presName="node" presStyleLbl="node1" presStyleIdx="1" presStyleCnt="6">
        <dgm:presLayoutVars>
          <dgm:bulletEnabled val="1"/>
        </dgm:presLayoutVars>
      </dgm:prSet>
      <dgm:spPr/>
      <dgm:t>
        <a:bodyPr/>
        <a:lstStyle/>
        <a:p>
          <a:endParaRPr lang="es-ES"/>
        </a:p>
      </dgm:t>
    </dgm:pt>
    <dgm:pt modelId="{5F399A3F-C09F-439A-B73F-8064D0A0FC29}" type="pres">
      <dgm:prSet presAssocID="{F6489AF4-010D-4AF0-BFDE-314DB0BC4961}" presName="parTrans" presStyleLbl="sibTrans2D1" presStyleIdx="2" presStyleCnt="6"/>
      <dgm:spPr/>
      <dgm:t>
        <a:bodyPr/>
        <a:lstStyle/>
        <a:p>
          <a:endParaRPr lang="es-ES"/>
        </a:p>
      </dgm:t>
    </dgm:pt>
    <dgm:pt modelId="{7739A387-7CE9-4C4F-AA92-B996E17AABB1}" type="pres">
      <dgm:prSet presAssocID="{F6489AF4-010D-4AF0-BFDE-314DB0BC4961}" presName="connectorText" presStyleLbl="sibTrans2D1" presStyleIdx="2" presStyleCnt="6"/>
      <dgm:spPr/>
      <dgm:t>
        <a:bodyPr/>
        <a:lstStyle/>
        <a:p>
          <a:endParaRPr lang="es-ES"/>
        </a:p>
      </dgm:t>
    </dgm:pt>
    <dgm:pt modelId="{2A652E59-66DA-4807-BFD7-AB0E83F04B06}" type="pres">
      <dgm:prSet presAssocID="{8C94EF65-4A99-4B1C-B210-97B4C600F18D}" presName="node" presStyleLbl="node1" presStyleIdx="2" presStyleCnt="6">
        <dgm:presLayoutVars>
          <dgm:bulletEnabled val="1"/>
        </dgm:presLayoutVars>
      </dgm:prSet>
      <dgm:spPr/>
      <dgm:t>
        <a:bodyPr/>
        <a:lstStyle/>
        <a:p>
          <a:endParaRPr lang="es-ES"/>
        </a:p>
      </dgm:t>
    </dgm:pt>
    <dgm:pt modelId="{54C5169E-73D4-4CB1-8A5C-CA817A207FE7}" type="pres">
      <dgm:prSet presAssocID="{CD9D0D18-7221-4EDC-BA8D-AB51D9ACC820}" presName="parTrans" presStyleLbl="sibTrans2D1" presStyleIdx="3" presStyleCnt="6"/>
      <dgm:spPr/>
      <dgm:t>
        <a:bodyPr/>
        <a:lstStyle/>
        <a:p>
          <a:endParaRPr lang="es-ES"/>
        </a:p>
      </dgm:t>
    </dgm:pt>
    <dgm:pt modelId="{5770F650-BCB9-4F99-8E3F-D8E268083990}" type="pres">
      <dgm:prSet presAssocID="{CD9D0D18-7221-4EDC-BA8D-AB51D9ACC820}" presName="connectorText" presStyleLbl="sibTrans2D1" presStyleIdx="3" presStyleCnt="6"/>
      <dgm:spPr/>
      <dgm:t>
        <a:bodyPr/>
        <a:lstStyle/>
        <a:p>
          <a:endParaRPr lang="es-ES"/>
        </a:p>
      </dgm:t>
    </dgm:pt>
    <dgm:pt modelId="{CB82C229-B0D2-4D50-B278-3ADBADA1365F}" type="pres">
      <dgm:prSet presAssocID="{401A9606-D1A5-46DB-A2A2-B96268262CBD}" presName="node" presStyleLbl="node1" presStyleIdx="3" presStyleCnt="6">
        <dgm:presLayoutVars>
          <dgm:bulletEnabled val="1"/>
        </dgm:presLayoutVars>
      </dgm:prSet>
      <dgm:spPr/>
      <dgm:t>
        <a:bodyPr/>
        <a:lstStyle/>
        <a:p>
          <a:endParaRPr lang="es-ES"/>
        </a:p>
      </dgm:t>
    </dgm:pt>
    <dgm:pt modelId="{B1A20114-D706-41C8-8BE5-47F5674E454D}" type="pres">
      <dgm:prSet presAssocID="{68EFD26A-3EAF-45FF-AE65-B739502EA372}" presName="parTrans" presStyleLbl="sibTrans2D1" presStyleIdx="4" presStyleCnt="6"/>
      <dgm:spPr/>
      <dgm:t>
        <a:bodyPr/>
        <a:lstStyle/>
        <a:p>
          <a:endParaRPr lang="es-ES"/>
        </a:p>
      </dgm:t>
    </dgm:pt>
    <dgm:pt modelId="{BDE9D04A-E988-4695-95A5-A976ADFEB103}" type="pres">
      <dgm:prSet presAssocID="{68EFD26A-3EAF-45FF-AE65-B739502EA372}" presName="connectorText" presStyleLbl="sibTrans2D1" presStyleIdx="4" presStyleCnt="6"/>
      <dgm:spPr/>
      <dgm:t>
        <a:bodyPr/>
        <a:lstStyle/>
        <a:p>
          <a:endParaRPr lang="es-ES"/>
        </a:p>
      </dgm:t>
    </dgm:pt>
    <dgm:pt modelId="{75BD8D2B-C1CA-4453-96E2-6040AFA0356B}" type="pres">
      <dgm:prSet presAssocID="{518C5044-412F-4A82-A0A7-0A5544DCB7B7}" presName="node" presStyleLbl="node1" presStyleIdx="4" presStyleCnt="6">
        <dgm:presLayoutVars>
          <dgm:bulletEnabled val="1"/>
        </dgm:presLayoutVars>
      </dgm:prSet>
      <dgm:spPr/>
      <dgm:t>
        <a:bodyPr/>
        <a:lstStyle/>
        <a:p>
          <a:endParaRPr lang="es-ES"/>
        </a:p>
      </dgm:t>
    </dgm:pt>
    <dgm:pt modelId="{5D0C6D49-7172-42B5-B75B-9006985BA101}" type="pres">
      <dgm:prSet presAssocID="{57EB345A-87EE-4A03-B418-55F8EC66748B}" presName="parTrans" presStyleLbl="sibTrans2D1" presStyleIdx="5" presStyleCnt="6"/>
      <dgm:spPr/>
      <dgm:t>
        <a:bodyPr/>
        <a:lstStyle/>
        <a:p>
          <a:endParaRPr lang="es-ES"/>
        </a:p>
      </dgm:t>
    </dgm:pt>
    <dgm:pt modelId="{B34A003D-0027-44D7-928A-46B794506438}" type="pres">
      <dgm:prSet presAssocID="{57EB345A-87EE-4A03-B418-55F8EC66748B}" presName="connectorText" presStyleLbl="sibTrans2D1" presStyleIdx="5" presStyleCnt="6"/>
      <dgm:spPr/>
      <dgm:t>
        <a:bodyPr/>
        <a:lstStyle/>
        <a:p>
          <a:endParaRPr lang="es-ES"/>
        </a:p>
      </dgm:t>
    </dgm:pt>
    <dgm:pt modelId="{A1A359C9-9DE6-431E-AE74-A455B5BA0991}" type="pres">
      <dgm:prSet presAssocID="{1141ACBC-C15B-4B1C-A6D8-1CE5374B480F}" presName="node" presStyleLbl="node1" presStyleIdx="5" presStyleCnt="6">
        <dgm:presLayoutVars>
          <dgm:bulletEnabled val="1"/>
        </dgm:presLayoutVars>
      </dgm:prSet>
      <dgm:spPr/>
      <dgm:t>
        <a:bodyPr/>
        <a:lstStyle/>
        <a:p>
          <a:endParaRPr lang="es-ES"/>
        </a:p>
      </dgm:t>
    </dgm:pt>
  </dgm:ptLst>
  <dgm:cxnLst>
    <dgm:cxn modelId="{F2AC5D2B-B0EC-479D-84CC-387C3CB6DC4F}" type="presOf" srcId="{5737C35E-DBC4-44B9-B771-64B2588E35EA}" destId="{87984B91-4482-4FF6-9440-1A16DF731CDF}" srcOrd="0" destOrd="0" presId="urn:microsoft.com/office/officeart/2005/8/layout/radial5"/>
    <dgm:cxn modelId="{BBD88509-A63C-4B12-B008-75FE7F7BF605}" type="presOf" srcId="{518C5044-412F-4A82-A0A7-0A5544DCB7B7}" destId="{75BD8D2B-C1CA-4453-96E2-6040AFA0356B}" srcOrd="0" destOrd="0" presId="urn:microsoft.com/office/officeart/2005/8/layout/radial5"/>
    <dgm:cxn modelId="{58C6EA7C-5572-48AD-8EC7-D43E9564A12D}" type="presOf" srcId="{68EFD26A-3EAF-45FF-AE65-B739502EA372}" destId="{B1A20114-D706-41C8-8BE5-47F5674E454D}" srcOrd="0" destOrd="0" presId="urn:microsoft.com/office/officeart/2005/8/layout/radial5"/>
    <dgm:cxn modelId="{87682B23-53A6-41D5-BA0F-D88461B1750F}" type="presOf" srcId="{1141ACBC-C15B-4B1C-A6D8-1CE5374B480F}" destId="{A1A359C9-9DE6-431E-AE74-A455B5BA0991}" srcOrd="0" destOrd="0" presId="urn:microsoft.com/office/officeart/2005/8/layout/radial5"/>
    <dgm:cxn modelId="{4A0AEBA8-075E-4213-A37A-1835CA33A7B2}" type="presOf" srcId="{F6489AF4-010D-4AF0-BFDE-314DB0BC4961}" destId="{5F399A3F-C09F-439A-B73F-8064D0A0FC29}" srcOrd="0" destOrd="0" presId="urn:microsoft.com/office/officeart/2005/8/layout/radial5"/>
    <dgm:cxn modelId="{67FA0B28-A2F0-4F61-8DCE-0617B6B2CA58}" type="presOf" srcId="{8C94EF65-4A99-4B1C-B210-97B4C600F18D}" destId="{2A652E59-66DA-4807-BFD7-AB0E83F04B06}" srcOrd="0" destOrd="0" presId="urn:microsoft.com/office/officeart/2005/8/layout/radial5"/>
    <dgm:cxn modelId="{6AF9430C-CDA5-4674-A1E1-48E4B85EFA77}" type="presOf" srcId="{CD9D0D18-7221-4EDC-BA8D-AB51D9ACC820}" destId="{54C5169E-73D4-4CB1-8A5C-CA817A207FE7}" srcOrd="0" destOrd="0" presId="urn:microsoft.com/office/officeart/2005/8/layout/radial5"/>
    <dgm:cxn modelId="{069E6FD7-CF97-4320-A008-7C84F1D14D1C}" type="presOf" srcId="{F82702ED-C5C6-465F-B517-67DB8604BEF3}" destId="{3160AABD-4193-47BA-9020-148D63E5465E}" srcOrd="0" destOrd="0" presId="urn:microsoft.com/office/officeart/2005/8/layout/radial5"/>
    <dgm:cxn modelId="{CE90A7D4-8F59-4309-BCC3-9CEB92261661}" type="presOf" srcId="{CD9D0D18-7221-4EDC-BA8D-AB51D9ACC820}" destId="{5770F650-BCB9-4F99-8E3F-D8E268083990}" srcOrd="1" destOrd="0" presId="urn:microsoft.com/office/officeart/2005/8/layout/radial5"/>
    <dgm:cxn modelId="{FF40FDB2-5706-4E09-9994-8236B5B3B674}" srcId="{604776BC-3715-4630-9FFA-914CE07D71BE}" destId="{518C5044-412F-4A82-A0A7-0A5544DCB7B7}" srcOrd="4" destOrd="0" parTransId="{68EFD26A-3EAF-45FF-AE65-B739502EA372}" sibTransId="{1451E124-3228-442B-BC7F-3DB9948E24D6}"/>
    <dgm:cxn modelId="{CF208630-3AA8-425B-B371-65A3BE3DE700}" type="presOf" srcId="{401A9606-D1A5-46DB-A2A2-B96268262CBD}" destId="{CB82C229-B0D2-4D50-B278-3ADBADA1365F}" srcOrd="0" destOrd="0" presId="urn:microsoft.com/office/officeart/2005/8/layout/radial5"/>
    <dgm:cxn modelId="{1AB22946-5B3C-4BAC-89C0-9561DF45A429}" type="presOf" srcId="{57EB345A-87EE-4A03-B418-55F8EC66748B}" destId="{B34A003D-0027-44D7-928A-46B794506438}" srcOrd="1" destOrd="0" presId="urn:microsoft.com/office/officeart/2005/8/layout/radial5"/>
    <dgm:cxn modelId="{1DD4AC2E-662A-486A-88D9-DD5C8B7D14DC}" srcId="{7A74F5E3-C567-471D-B166-BBD24572B0BF}" destId="{604776BC-3715-4630-9FFA-914CE07D71BE}" srcOrd="0" destOrd="0" parTransId="{2E83C215-9106-4577-90BD-E37AAB861962}" sibTransId="{9DA445F1-4E68-4176-93EB-77EE364767A5}"/>
    <dgm:cxn modelId="{D1DCBDE3-C18A-4DBE-898D-F67586C72FF6}" type="presOf" srcId="{A190FA73-799D-48E1-9753-4B3F5FB526A3}" destId="{0F87B19B-121C-46CA-8856-D1457CEF70B0}" srcOrd="0" destOrd="0" presId="urn:microsoft.com/office/officeart/2005/8/layout/radial5"/>
    <dgm:cxn modelId="{2AC4F527-4E32-4D07-9BD6-06DAC65419B3}" type="presOf" srcId="{7A74F5E3-C567-471D-B166-BBD24572B0BF}" destId="{5AEFB61D-D785-4096-B5BD-A4919FF77803}" srcOrd="0" destOrd="0" presId="urn:microsoft.com/office/officeart/2005/8/layout/radial5"/>
    <dgm:cxn modelId="{254605A8-995F-4922-BDD5-C6D73935BAD4}" srcId="{604776BC-3715-4630-9FFA-914CE07D71BE}" destId="{5737C35E-DBC4-44B9-B771-64B2588E35EA}" srcOrd="1" destOrd="0" parTransId="{1CB49CA2-A33E-42B9-9B71-61561F28418E}" sibTransId="{A8E97791-66AA-4E46-8D1B-C505E65A7BBC}"/>
    <dgm:cxn modelId="{52AB1A7B-724B-4500-8ED2-C42C70DF9AFC}" srcId="{604776BC-3715-4630-9FFA-914CE07D71BE}" destId="{8C94EF65-4A99-4B1C-B210-97B4C600F18D}" srcOrd="2" destOrd="0" parTransId="{F6489AF4-010D-4AF0-BFDE-314DB0BC4961}" sibTransId="{1A3A28D1-25BF-4298-9BD2-E94320369E87}"/>
    <dgm:cxn modelId="{2900C354-5054-460E-B7E0-82CB2A50EC01}" type="presOf" srcId="{1CB49CA2-A33E-42B9-9B71-61561F28418E}" destId="{23466622-91FC-445D-A10C-CB627896E668}" srcOrd="0" destOrd="0" presId="urn:microsoft.com/office/officeart/2005/8/layout/radial5"/>
    <dgm:cxn modelId="{E962DCB8-91C2-466B-964C-204750773B13}" type="presOf" srcId="{F6489AF4-010D-4AF0-BFDE-314DB0BC4961}" destId="{7739A387-7CE9-4C4F-AA92-B996E17AABB1}" srcOrd="1" destOrd="0" presId="urn:microsoft.com/office/officeart/2005/8/layout/radial5"/>
    <dgm:cxn modelId="{175687BE-EC9A-49BA-9AE6-5B511688ACB8}" type="presOf" srcId="{1CB49CA2-A33E-42B9-9B71-61561F28418E}" destId="{C0D6D7F8-9D17-40B7-9CEB-6CD4C52A0631}" srcOrd="1" destOrd="0" presId="urn:microsoft.com/office/officeart/2005/8/layout/radial5"/>
    <dgm:cxn modelId="{2BCA8EFC-F9E9-4114-AA7E-7236AF15CCFB}" type="presOf" srcId="{68EFD26A-3EAF-45FF-AE65-B739502EA372}" destId="{BDE9D04A-E988-4695-95A5-A976ADFEB103}" srcOrd="1" destOrd="0" presId="urn:microsoft.com/office/officeart/2005/8/layout/radial5"/>
    <dgm:cxn modelId="{51E82FDB-92B5-4B85-8A9C-03B684D3509D}" srcId="{604776BC-3715-4630-9FFA-914CE07D71BE}" destId="{1141ACBC-C15B-4B1C-A6D8-1CE5374B480F}" srcOrd="5" destOrd="0" parTransId="{57EB345A-87EE-4A03-B418-55F8EC66748B}" sibTransId="{463EC4CB-FC91-4688-8E70-BC57B56BE957}"/>
    <dgm:cxn modelId="{53E9A4C2-6CB6-4C44-B4BF-957E2E6EC8FE}" srcId="{604776BC-3715-4630-9FFA-914CE07D71BE}" destId="{A190FA73-799D-48E1-9753-4B3F5FB526A3}" srcOrd="0" destOrd="0" parTransId="{F82702ED-C5C6-465F-B517-67DB8604BEF3}" sibTransId="{886EC376-2B31-4632-9FC1-0457875AF60A}"/>
    <dgm:cxn modelId="{ECD02CD3-293B-4289-BFA5-4DA171DECBAF}" srcId="{604776BC-3715-4630-9FFA-914CE07D71BE}" destId="{401A9606-D1A5-46DB-A2A2-B96268262CBD}" srcOrd="3" destOrd="0" parTransId="{CD9D0D18-7221-4EDC-BA8D-AB51D9ACC820}" sibTransId="{73D6B729-2A8A-486A-8AE5-4411FA061B53}"/>
    <dgm:cxn modelId="{DA79C8C8-9381-4908-B814-B6D04DE45365}" type="presOf" srcId="{F82702ED-C5C6-465F-B517-67DB8604BEF3}" destId="{13637466-AF78-40D4-B8B7-646A9521F28F}" srcOrd="1" destOrd="0" presId="urn:microsoft.com/office/officeart/2005/8/layout/radial5"/>
    <dgm:cxn modelId="{942E8236-3DAD-41DF-8DC0-576464252ABF}" type="presOf" srcId="{57EB345A-87EE-4A03-B418-55F8EC66748B}" destId="{5D0C6D49-7172-42B5-B75B-9006985BA101}" srcOrd="0" destOrd="0" presId="urn:microsoft.com/office/officeart/2005/8/layout/radial5"/>
    <dgm:cxn modelId="{0316A8CC-5AF8-4BC8-B294-4C9DA4FA742B}" type="presOf" srcId="{604776BC-3715-4630-9FFA-914CE07D71BE}" destId="{AD57A391-9695-47A6-A7F4-D57C245CB2A5}" srcOrd="0" destOrd="0" presId="urn:microsoft.com/office/officeart/2005/8/layout/radial5"/>
    <dgm:cxn modelId="{3EB33559-F7B3-48A8-889D-569F1AE50DCF}" type="presParOf" srcId="{5AEFB61D-D785-4096-B5BD-A4919FF77803}" destId="{AD57A391-9695-47A6-A7F4-D57C245CB2A5}" srcOrd="0" destOrd="0" presId="urn:microsoft.com/office/officeart/2005/8/layout/radial5"/>
    <dgm:cxn modelId="{5BFA2312-D53C-48FB-A77B-BB78AD840283}" type="presParOf" srcId="{5AEFB61D-D785-4096-B5BD-A4919FF77803}" destId="{3160AABD-4193-47BA-9020-148D63E5465E}" srcOrd="1" destOrd="0" presId="urn:microsoft.com/office/officeart/2005/8/layout/radial5"/>
    <dgm:cxn modelId="{52C29BC3-5FAB-4017-9449-F4141FD28603}" type="presParOf" srcId="{3160AABD-4193-47BA-9020-148D63E5465E}" destId="{13637466-AF78-40D4-B8B7-646A9521F28F}" srcOrd="0" destOrd="0" presId="urn:microsoft.com/office/officeart/2005/8/layout/radial5"/>
    <dgm:cxn modelId="{3D6AE6F3-BBC8-47C4-95F4-10F0F50C3E40}" type="presParOf" srcId="{5AEFB61D-D785-4096-B5BD-A4919FF77803}" destId="{0F87B19B-121C-46CA-8856-D1457CEF70B0}" srcOrd="2" destOrd="0" presId="urn:microsoft.com/office/officeart/2005/8/layout/radial5"/>
    <dgm:cxn modelId="{68D54ECF-25C1-4957-9579-74E4A8C50312}" type="presParOf" srcId="{5AEFB61D-D785-4096-B5BD-A4919FF77803}" destId="{23466622-91FC-445D-A10C-CB627896E668}" srcOrd="3" destOrd="0" presId="urn:microsoft.com/office/officeart/2005/8/layout/radial5"/>
    <dgm:cxn modelId="{5C64D09C-F5B8-4EA6-AA8A-986BDDC950E7}" type="presParOf" srcId="{23466622-91FC-445D-A10C-CB627896E668}" destId="{C0D6D7F8-9D17-40B7-9CEB-6CD4C52A0631}" srcOrd="0" destOrd="0" presId="urn:microsoft.com/office/officeart/2005/8/layout/radial5"/>
    <dgm:cxn modelId="{76A57216-7410-492F-A63F-087E7D892460}" type="presParOf" srcId="{5AEFB61D-D785-4096-B5BD-A4919FF77803}" destId="{87984B91-4482-4FF6-9440-1A16DF731CDF}" srcOrd="4" destOrd="0" presId="urn:microsoft.com/office/officeart/2005/8/layout/radial5"/>
    <dgm:cxn modelId="{0FDE5C43-9944-4914-A90C-40321120A246}" type="presParOf" srcId="{5AEFB61D-D785-4096-B5BD-A4919FF77803}" destId="{5F399A3F-C09F-439A-B73F-8064D0A0FC29}" srcOrd="5" destOrd="0" presId="urn:microsoft.com/office/officeart/2005/8/layout/radial5"/>
    <dgm:cxn modelId="{A04B6C55-6D61-4C06-8B26-29DDE55DAE25}" type="presParOf" srcId="{5F399A3F-C09F-439A-B73F-8064D0A0FC29}" destId="{7739A387-7CE9-4C4F-AA92-B996E17AABB1}" srcOrd="0" destOrd="0" presId="urn:microsoft.com/office/officeart/2005/8/layout/radial5"/>
    <dgm:cxn modelId="{B3BAEE37-D6A1-4122-874A-35DB69BE2450}" type="presParOf" srcId="{5AEFB61D-D785-4096-B5BD-A4919FF77803}" destId="{2A652E59-66DA-4807-BFD7-AB0E83F04B06}" srcOrd="6" destOrd="0" presId="urn:microsoft.com/office/officeart/2005/8/layout/radial5"/>
    <dgm:cxn modelId="{AA4F9E59-5C42-4225-8DD2-ADE0A6EAE38C}" type="presParOf" srcId="{5AEFB61D-D785-4096-B5BD-A4919FF77803}" destId="{54C5169E-73D4-4CB1-8A5C-CA817A207FE7}" srcOrd="7" destOrd="0" presId="urn:microsoft.com/office/officeart/2005/8/layout/radial5"/>
    <dgm:cxn modelId="{52383636-A7F4-41B8-BFB2-5D90AF7E6706}" type="presParOf" srcId="{54C5169E-73D4-4CB1-8A5C-CA817A207FE7}" destId="{5770F650-BCB9-4F99-8E3F-D8E268083990}" srcOrd="0" destOrd="0" presId="urn:microsoft.com/office/officeart/2005/8/layout/radial5"/>
    <dgm:cxn modelId="{A0D2BE84-D54C-44CC-8689-667FE80FA69D}" type="presParOf" srcId="{5AEFB61D-D785-4096-B5BD-A4919FF77803}" destId="{CB82C229-B0D2-4D50-B278-3ADBADA1365F}" srcOrd="8" destOrd="0" presId="urn:microsoft.com/office/officeart/2005/8/layout/radial5"/>
    <dgm:cxn modelId="{36A5CB93-063D-4697-9109-949C33E256B0}" type="presParOf" srcId="{5AEFB61D-D785-4096-B5BD-A4919FF77803}" destId="{B1A20114-D706-41C8-8BE5-47F5674E454D}" srcOrd="9" destOrd="0" presId="urn:microsoft.com/office/officeart/2005/8/layout/radial5"/>
    <dgm:cxn modelId="{3674AFB2-F9ED-4240-92C0-5D3123D9A9F0}" type="presParOf" srcId="{B1A20114-D706-41C8-8BE5-47F5674E454D}" destId="{BDE9D04A-E988-4695-95A5-A976ADFEB103}" srcOrd="0" destOrd="0" presId="urn:microsoft.com/office/officeart/2005/8/layout/radial5"/>
    <dgm:cxn modelId="{06F0C3C1-287A-4A8F-8376-576066C36E9B}" type="presParOf" srcId="{5AEFB61D-D785-4096-B5BD-A4919FF77803}" destId="{75BD8D2B-C1CA-4453-96E2-6040AFA0356B}" srcOrd="10" destOrd="0" presId="urn:microsoft.com/office/officeart/2005/8/layout/radial5"/>
    <dgm:cxn modelId="{BE245278-265D-4138-80A2-83423704D3F5}" type="presParOf" srcId="{5AEFB61D-D785-4096-B5BD-A4919FF77803}" destId="{5D0C6D49-7172-42B5-B75B-9006985BA101}" srcOrd="11" destOrd="0" presId="urn:microsoft.com/office/officeart/2005/8/layout/radial5"/>
    <dgm:cxn modelId="{6789C002-71B4-4E27-8A7D-FAD7C13F9ACE}" type="presParOf" srcId="{5D0C6D49-7172-42B5-B75B-9006985BA101}" destId="{B34A003D-0027-44D7-928A-46B794506438}" srcOrd="0" destOrd="0" presId="urn:microsoft.com/office/officeart/2005/8/layout/radial5"/>
    <dgm:cxn modelId="{572FACEA-7AB1-4220-88FD-693E8D7B9EDA}" type="presParOf" srcId="{5AEFB61D-D785-4096-B5BD-A4919FF77803}" destId="{A1A359C9-9DE6-431E-AE74-A455B5BA0991}"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41656F-8212-49AE-9CB5-A9E1FBD4541B}"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s-ES"/>
        </a:p>
      </dgm:t>
    </dgm:pt>
    <dgm:pt modelId="{62B8C56C-C8E2-48C5-800B-2AA378C2AAEB}">
      <dgm:prSet phldrT="[Texto]"/>
      <dgm:spPr/>
      <dgm:t>
        <a:bodyPr/>
        <a:lstStyle/>
        <a:p>
          <a:r>
            <a:rPr lang="es-ES" dirty="0">
              <a:solidFill>
                <a:schemeClr val="tx1"/>
              </a:solidFill>
            </a:rPr>
            <a:t>Imagen Corporativa</a:t>
          </a:r>
        </a:p>
      </dgm:t>
    </dgm:pt>
    <dgm:pt modelId="{14F6127F-01C4-46F9-ACCB-564C8412BD72}" type="parTrans" cxnId="{5B54820C-355A-498F-8769-CC0255050766}">
      <dgm:prSet/>
      <dgm:spPr/>
      <dgm:t>
        <a:bodyPr/>
        <a:lstStyle/>
        <a:p>
          <a:endParaRPr lang="es-ES"/>
        </a:p>
      </dgm:t>
    </dgm:pt>
    <dgm:pt modelId="{14541DD6-9F91-4985-9A3B-AAA10E7B12EF}" type="sibTrans" cxnId="{5B54820C-355A-498F-8769-CC0255050766}">
      <dgm:prSet/>
      <dgm:spPr/>
      <dgm:t>
        <a:bodyPr/>
        <a:lstStyle/>
        <a:p>
          <a:endParaRPr lang="es-ES"/>
        </a:p>
      </dgm:t>
    </dgm:pt>
    <dgm:pt modelId="{4EC259EC-FFBE-4F70-B733-4487753809B9}">
      <dgm:prSet phldrT="[Texto]"/>
      <dgm:spPr/>
      <dgm:t>
        <a:bodyPr/>
        <a:lstStyle/>
        <a:p>
          <a:r>
            <a:rPr lang="es-ES" dirty="0">
              <a:solidFill>
                <a:schemeClr val="tx1"/>
              </a:solidFill>
            </a:rPr>
            <a:t>Demanda a nivel Internacional</a:t>
          </a:r>
        </a:p>
      </dgm:t>
    </dgm:pt>
    <dgm:pt modelId="{F6D367C8-7DCA-483B-BA08-CE01D3A3DDB7}" type="parTrans" cxnId="{BC05D2D4-0337-4CD3-A56D-6E89C0532A64}">
      <dgm:prSet/>
      <dgm:spPr/>
      <dgm:t>
        <a:bodyPr/>
        <a:lstStyle/>
        <a:p>
          <a:endParaRPr lang="es-ES"/>
        </a:p>
      </dgm:t>
    </dgm:pt>
    <dgm:pt modelId="{CA46BEFE-13AD-4EDD-9ACC-E98E37354C56}" type="sibTrans" cxnId="{BC05D2D4-0337-4CD3-A56D-6E89C0532A64}">
      <dgm:prSet/>
      <dgm:spPr/>
      <dgm:t>
        <a:bodyPr/>
        <a:lstStyle/>
        <a:p>
          <a:endParaRPr lang="es-ES"/>
        </a:p>
      </dgm:t>
    </dgm:pt>
    <dgm:pt modelId="{54B2A2E8-5899-4673-BE9E-FD6278B06C47}">
      <dgm:prSet phldrT="[Texto]"/>
      <dgm:spPr/>
      <dgm:t>
        <a:bodyPr/>
        <a:lstStyle/>
        <a:p>
          <a:r>
            <a:rPr lang="es-ES" dirty="0">
              <a:solidFill>
                <a:schemeClr val="tx1"/>
              </a:solidFill>
            </a:rPr>
            <a:t>Nuevo Mercado </a:t>
          </a:r>
        </a:p>
      </dgm:t>
    </dgm:pt>
    <dgm:pt modelId="{F4173F52-0D3D-4DEF-B5D3-34D9DF6A1D5A}" type="parTrans" cxnId="{DC9249A2-1346-4BF1-8527-B299A47CDBC2}">
      <dgm:prSet/>
      <dgm:spPr/>
      <dgm:t>
        <a:bodyPr/>
        <a:lstStyle/>
        <a:p>
          <a:endParaRPr lang="es-ES"/>
        </a:p>
      </dgm:t>
    </dgm:pt>
    <dgm:pt modelId="{1DE9366D-CD5C-4932-9EB9-25D88719F7AA}" type="sibTrans" cxnId="{DC9249A2-1346-4BF1-8527-B299A47CDBC2}">
      <dgm:prSet/>
      <dgm:spPr/>
      <dgm:t>
        <a:bodyPr/>
        <a:lstStyle/>
        <a:p>
          <a:endParaRPr lang="es-ES"/>
        </a:p>
      </dgm:t>
    </dgm:pt>
    <dgm:pt modelId="{2255C865-50CB-43D3-86B8-662EA9DBAF75}">
      <dgm:prSet phldrT="[Texto]"/>
      <dgm:spPr/>
      <dgm:t>
        <a:bodyPr/>
        <a:lstStyle/>
        <a:p>
          <a:r>
            <a:rPr lang="es-ES" dirty="0">
              <a:solidFill>
                <a:schemeClr val="tx1"/>
              </a:solidFill>
            </a:rPr>
            <a:t>Diversificación de pasivos </a:t>
          </a:r>
        </a:p>
      </dgm:t>
    </dgm:pt>
    <dgm:pt modelId="{F4A6224E-39DC-47AE-A249-94747349C2EA}" type="parTrans" cxnId="{636AB91E-9FA3-4949-89F2-BC7BE88A053B}">
      <dgm:prSet/>
      <dgm:spPr/>
      <dgm:t>
        <a:bodyPr/>
        <a:lstStyle/>
        <a:p>
          <a:endParaRPr lang="es-ES"/>
        </a:p>
      </dgm:t>
    </dgm:pt>
    <dgm:pt modelId="{6FD133E2-5F2C-46DA-9D7B-B8842B5DC9F1}" type="sibTrans" cxnId="{636AB91E-9FA3-4949-89F2-BC7BE88A053B}">
      <dgm:prSet/>
      <dgm:spPr/>
      <dgm:t>
        <a:bodyPr/>
        <a:lstStyle/>
        <a:p>
          <a:endParaRPr lang="es-ES"/>
        </a:p>
      </dgm:t>
    </dgm:pt>
    <dgm:pt modelId="{D2D55E45-0624-41D6-884E-D07CF886402A}">
      <dgm:prSet phldrT="[Texto]"/>
      <dgm:spPr/>
      <dgm:t>
        <a:bodyPr/>
        <a:lstStyle/>
        <a:p>
          <a:r>
            <a:rPr lang="es-ES" dirty="0">
              <a:solidFill>
                <a:schemeClr val="tx1"/>
              </a:solidFill>
            </a:rPr>
            <a:t>Atraer IED</a:t>
          </a:r>
        </a:p>
      </dgm:t>
    </dgm:pt>
    <dgm:pt modelId="{5C5374CC-0684-4A1E-A68B-2CB566A4D080}" type="parTrans" cxnId="{81A14814-A348-4303-90C8-49B2E7560C5C}">
      <dgm:prSet/>
      <dgm:spPr/>
      <dgm:t>
        <a:bodyPr/>
        <a:lstStyle/>
        <a:p>
          <a:endParaRPr lang="es-ES"/>
        </a:p>
      </dgm:t>
    </dgm:pt>
    <dgm:pt modelId="{DAB9061E-8F0F-4F2B-BFB3-13B3F83FD247}" type="sibTrans" cxnId="{81A14814-A348-4303-90C8-49B2E7560C5C}">
      <dgm:prSet/>
      <dgm:spPr/>
      <dgm:t>
        <a:bodyPr/>
        <a:lstStyle/>
        <a:p>
          <a:endParaRPr lang="es-ES"/>
        </a:p>
      </dgm:t>
    </dgm:pt>
    <dgm:pt modelId="{19EF7748-D232-498F-ADA4-6C1E4D6F75AE}" type="pres">
      <dgm:prSet presAssocID="{2641656F-8212-49AE-9CB5-A9E1FBD4541B}" presName="Name0" presStyleCnt="0">
        <dgm:presLayoutVars>
          <dgm:dir/>
          <dgm:resizeHandles val="exact"/>
        </dgm:presLayoutVars>
      </dgm:prSet>
      <dgm:spPr/>
      <dgm:t>
        <a:bodyPr/>
        <a:lstStyle/>
        <a:p>
          <a:endParaRPr lang="es-ES"/>
        </a:p>
      </dgm:t>
    </dgm:pt>
    <dgm:pt modelId="{8230F5D5-128F-4BD3-8886-0C67555FD64D}" type="pres">
      <dgm:prSet presAssocID="{62B8C56C-C8E2-48C5-800B-2AA378C2AAEB}" presName="node" presStyleLbl="node1" presStyleIdx="0" presStyleCnt="5">
        <dgm:presLayoutVars>
          <dgm:bulletEnabled val="1"/>
        </dgm:presLayoutVars>
      </dgm:prSet>
      <dgm:spPr/>
      <dgm:t>
        <a:bodyPr/>
        <a:lstStyle/>
        <a:p>
          <a:endParaRPr lang="es-ES"/>
        </a:p>
      </dgm:t>
    </dgm:pt>
    <dgm:pt modelId="{DCE849AB-974C-4D5E-AAFF-AE521E7AAAD8}" type="pres">
      <dgm:prSet presAssocID="{14541DD6-9F91-4985-9A3B-AAA10E7B12EF}" presName="sibTrans" presStyleLbl="sibTrans1D1" presStyleIdx="0" presStyleCnt="4"/>
      <dgm:spPr/>
      <dgm:t>
        <a:bodyPr/>
        <a:lstStyle/>
        <a:p>
          <a:endParaRPr lang="es-ES"/>
        </a:p>
      </dgm:t>
    </dgm:pt>
    <dgm:pt modelId="{0F606B19-C4F7-48C1-9808-693BC05A679C}" type="pres">
      <dgm:prSet presAssocID="{14541DD6-9F91-4985-9A3B-AAA10E7B12EF}" presName="connectorText" presStyleLbl="sibTrans1D1" presStyleIdx="0" presStyleCnt="4"/>
      <dgm:spPr/>
      <dgm:t>
        <a:bodyPr/>
        <a:lstStyle/>
        <a:p>
          <a:endParaRPr lang="es-ES"/>
        </a:p>
      </dgm:t>
    </dgm:pt>
    <dgm:pt modelId="{B68AEA22-D5FA-481D-8972-09F8FDF2C709}" type="pres">
      <dgm:prSet presAssocID="{4EC259EC-FFBE-4F70-B733-4487753809B9}" presName="node" presStyleLbl="node1" presStyleIdx="1" presStyleCnt="5">
        <dgm:presLayoutVars>
          <dgm:bulletEnabled val="1"/>
        </dgm:presLayoutVars>
      </dgm:prSet>
      <dgm:spPr/>
      <dgm:t>
        <a:bodyPr/>
        <a:lstStyle/>
        <a:p>
          <a:endParaRPr lang="es-ES"/>
        </a:p>
      </dgm:t>
    </dgm:pt>
    <dgm:pt modelId="{69000C0F-B4E1-4918-B551-1CAEC6103C24}" type="pres">
      <dgm:prSet presAssocID="{CA46BEFE-13AD-4EDD-9ACC-E98E37354C56}" presName="sibTrans" presStyleLbl="sibTrans1D1" presStyleIdx="1" presStyleCnt="4"/>
      <dgm:spPr/>
      <dgm:t>
        <a:bodyPr/>
        <a:lstStyle/>
        <a:p>
          <a:endParaRPr lang="es-ES"/>
        </a:p>
      </dgm:t>
    </dgm:pt>
    <dgm:pt modelId="{97C531D6-2E7F-472A-8313-591BA6F02C70}" type="pres">
      <dgm:prSet presAssocID="{CA46BEFE-13AD-4EDD-9ACC-E98E37354C56}" presName="connectorText" presStyleLbl="sibTrans1D1" presStyleIdx="1" presStyleCnt="4"/>
      <dgm:spPr/>
      <dgm:t>
        <a:bodyPr/>
        <a:lstStyle/>
        <a:p>
          <a:endParaRPr lang="es-ES"/>
        </a:p>
      </dgm:t>
    </dgm:pt>
    <dgm:pt modelId="{16B6061C-3714-4E87-BAD3-991A5446BE80}" type="pres">
      <dgm:prSet presAssocID="{54B2A2E8-5899-4673-BE9E-FD6278B06C47}" presName="node" presStyleLbl="node1" presStyleIdx="2" presStyleCnt="5">
        <dgm:presLayoutVars>
          <dgm:bulletEnabled val="1"/>
        </dgm:presLayoutVars>
      </dgm:prSet>
      <dgm:spPr/>
      <dgm:t>
        <a:bodyPr/>
        <a:lstStyle/>
        <a:p>
          <a:endParaRPr lang="es-ES"/>
        </a:p>
      </dgm:t>
    </dgm:pt>
    <dgm:pt modelId="{0F1553A5-5B0E-43E5-846B-A65CD2F7EA2C}" type="pres">
      <dgm:prSet presAssocID="{1DE9366D-CD5C-4932-9EB9-25D88719F7AA}" presName="sibTrans" presStyleLbl="sibTrans1D1" presStyleIdx="2" presStyleCnt="4"/>
      <dgm:spPr/>
      <dgm:t>
        <a:bodyPr/>
        <a:lstStyle/>
        <a:p>
          <a:endParaRPr lang="es-ES"/>
        </a:p>
      </dgm:t>
    </dgm:pt>
    <dgm:pt modelId="{DD3C4D63-2FEA-4AC9-BBDA-67EC3EB6AADA}" type="pres">
      <dgm:prSet presAssocID="{1DE9366D-CD5C-4932-9EB9-25D88719F7AA}" presName="connectorText" presStyleLbl="sibTrans1D1" presStyleIdx="2" presStyleCnt="4"/>
      <dgm:spPr/>
      <dgm:t>
        <a:bodyPr/>
        <a:lstStyle/>
        <a:p>
          <a:endParaRPr lang="es-ES"/>
        </a:p>
      </dgm:t>
    </dgm:pt>
    <dgm:pt modelId="{76A27268-7416-4C99-9619-29582A531E3E}" type="pres">
      <dgm:prSet presAssocID="{2255C865-50CB-43D3-86B8-662EA9DBAF75}" presName="node" presStyleLbl="node1" presStyleIdx="3" presStyleCnt="5">
        <dgm:presLayoutVars>
          <dgm:bulletEnabled val="1"/>
        </dgm:presLayoutVars>
      </dgm:prSet>
      <dgm:spPr/>
      <dgm:t>
        <a:bodyPr/>
        <a:lstStyle/>
        <a:p>
          <a:endParaRPr lang="es-ES"/>
        </a:p>
      </dgm:t>
    </dgm:pt>
    <dgm:pt modelId="{D1532E5E-4DA2-4BB7-B997-10B79085F6FF}" type="pres">
      <dgm:prSet presAssocID="{6FD133E2-5F2C-46DA-9D7B-B8842B5DC9F1}" presName="sibTrans" presStyleLbl="sibTrans1D1" presStyleIdx="3" presStyleCnt="4"/>
      <dgm:spPr/>
      <dgm:t>
        <a:bodyPr/>
        <a:lstStyle/>
        <a:p>
          <a:endParaRPr lang="es-ES"/>
        </a:p>
      </dgm:t>
    </dgm:pt>
    <dgm:pt modelId="{0F70BAB4-637B-4FD9-BE8C-9A48075CECF4}" type="pres">
      <dgm:prSet presAssocID="{6FD133E2-5F2C-46DA-9D7B-B8842B5DC9F1}" presName="connectorText" presStyleLbl="sibTrans1D1" presStyleIdx="3" presStyleCnt="4"/>
      <dgm:spPr/>
      <dgm:t>
        <a:bodyPr/>
        <a:lstStyle/>
        <a:p>
          <a:endParaRPr lang="es-ES"/>
        </a:p>
      </dgm:t>
    </dgm:pt>
    <dgm:pt modelId="{7D0CCA31-DC2C-4F4F-9356-269653149533}" type="pres">
      <dgm:prSet presAssocID="{D2D55E45-0624-41D6-884E-D07CF886402A}" presName="node" presStyleLbl="node1" presStyleIdx="4" presStyleCnt="5">
        <dgm:presLayoutVars>
          <dgm:bulletEnabled val="1"/>
        </dgm:presLayoutVars>
      </dgm:prSet>
      <dgm:spPr/>
      <dgm:t>
        <a:bodyPr/>
        <a:lstStyle/>
        <a:p>
          <a:endParaRPr lang="es-ES"/>
        </a:p>
      </dgm:t>
    </dgm:pt>
  </dgm:ptLst>
  <dgm:cxnLst>
    <dgm:cxn modelId="{563CA402-F9FD-4386-99B9-DCB146A35850}" type="presOf" srcId="{14541DD6-9F91-4985-9A3B-AAA10E7B12EF}" destId="{0F606B19-C4F7-48C1-9808-693BC05A679C}" srcOrd="1" destOrd="0" presId="urn:microsoft.com/office/officeart/2005/8/layout/bProcess3"/>
    <dgm:cxn modelId="{7CAF0A8D-D1EC-420D-A700-7D1752F6BA1D}" type="presOf" srcId="{2641656F-8212-49AE-9CB5-A9E1FBD4541B}" destId="{19EF7748-D232-498F-ADA4-6C1E4D6F75AE}" srcOrd="0" destOrd="0" presId="urn:microsoft.com/office/officeart/2005/8/layout/bProcess3"/>
    <dgm:cxn modelId="{DC9249A2-1346-4BF1-8527-B299A47CDBC2}" srcId="{2641656F-8212-49AE-9CB5-A9E1FBD4541B}" destId="{54B2A2E8-5899-4673-BE9E-FD6278B06C47}" srcOrd="2" destOrd="0" parTransId="{F4173F52-0D3D-4DEF-B5D3-34D9DF6A1D5A}" sibTransId="{1DE9366D-CD5C-4932-9EB9-25D88719F7AA}"/>
    <dgm:cxn modelId="{81A14814-A348-4303-90C8-49B2E7560C5C}" srcId="{2641656F-8212-49AE-9CB5-A9E1FBD4541B}" destId="{D2D55E45-0624-41D6-884E-D07CF886402A}" srcOrd="4" destOrd="0" parTransId="{5C5374CC-0684-4A1E-A68B-2CB566A4D080}" sibTransId="{DAB9061E-8F0F-4F2B-BFB3-13B3F83FD247}"/>
    <dgm:cxn modelId="{5B54820C-355A-498F-8769-CC0255050766}" srcId="{2641656F-8212-49AE-9CB5-A9E1FBD4541B}" destId="{62B8C56C-C8E2-48C5-800B-2AA378C2AAEB}" srcOrd="0" destOrd="0" parTransId="{14F6127F-01C4-46F9-ACCB-564C8412BD72}" sibTransId="{14541DD6-9F91-4985-9A3B-AAA10E7B12EF}"/>
    <dgm:cxn modelId="{890B69A7-390B-444C-B3FE-40667B66F860}" type="presOf" srcId="{54B2A2E8-5899-4673-BE9E-FD6278B06C47}" destId="{16B6061C-3714-4E87-BAD3-991A5446BE80}" srcOrd="0" destOrd="0" presId="urn:microsoft.com/office/officeart/2005/8/layout/bProcess3"/>
    <dgm:cxn modelId="{636AB91E-9FA3-4949-89F2-BC7BE88A053B}" srcId="{2641656F-8212-49AE-9CB5-A9E1FBD4541B}" destId="{2255C865-50CB-43D3-86B8-662EA9DBAF75}" srcOrd="3" destOrd="0" parTransId="{F4A6224E-39DC-47AE-A249-94747349C2EA}" sibTransId="{6FD133E2-5F2C-46DA-9D7B-B8842B5DC9F1}"/>
    <dgm:cxn modelId="{919A873F-E560-478B-A8BB-8322B0A1A213}" type="presOf" srcId="{6FD133E2-5F2C-46DA-9D7B-B8842B5DC9F1}" destId="{0F70BAB4-637B-4FD9-BE8C-9A48075CECF4}" srcOrd="1" destOrd="0" presId="urn:microsoft.com/office/officeart/2005/8/layout/bProcess3"/>
    <dgm:cxn modelId="{91AC6408-525E-4FF0-B6F5-0CA73A319EEA}" type="presOf" srcId="{1DE9366D-CD5C-4932-9EB9-25D88719F7AA}" destId="{DD3C4D63-2FEA-4AC9-BBDA-67EC3EB6AADA}" srcOrd="1" destOrd="0" presId="urn:microsoft.com/office/officeart/2005/8/layout/bProcess3"/>
    <dgm:cxn modelId="{1140B4DE-0EC6-41A7-9D77-5965403747F1}" type="presOf" srcId="{6FD133E2-5F2C-46DA-9D7B-B8842B5DC9F1}" destId="{D1532E5E-4DA2-4BB7-B997-10B79085F6FF}" srcOrd="0" destOrd="0" presId="urn:microsoft.com/office/officeart/2005/8/layout/bProcess3"/>
    <dgm:cxn modelId="{BC05D2D4-0337-4CD3-A56D-6E89C0532A64}" srcId="{2641656F-8212-49AE-9CB5-A9E1FBD4541B}" destId="{4EC259EC-FFBE-4F70-B733-4487753809B9}" srcOrd="1" destOrd="0" parTransId="{F6D367C8-7DCA-483B-BA08-CE01D3A3DDB7}" sibTransId="{CA46BEFE-13AD-4EDD-9ACC-E98E37354C56}"/>
    <dgm:cxn modelId="{5B65E7D6-5FC9-4903-8733-2B167FA5E611}" type="presOf" srcId="{CA46BEFE-13AD-4EDD-9ACC-E98E37354C56}" destId="{69000C0F-B4E1-4918-B551-1CAEC6103C24}" srcOrd="0" destOrd="0" presId="urn:microsoft.com/office/officeart/2005/8/layout/bProcess3"/>
    <dgm:cxn modelId="{8F26A56A-7B00-4D5C-A320-4AE0C1A26B09}" type="presOf" srcId="{14541DD6-9F91-4985-9A3B-AAA10E7B12EF}" destId="{DCE849AB-974C-4D5E-AAFF-AE521E7AAAD8}" srcOrd="0" destOrd="0" presId="urn:microsoft.com/office/officeart/2005/8/layout/bProcess3"/>
    <dgm:cxn modelId="{33A76364-CCBA-4BE1-B865-2CA7B95B4B24}" type="presOf" srcId="{CA46BEFE-13AD-4EDD-9ACC-E98E37354C56}" destId="{97C531D6-2E7F-472A-8313-591BA6F02C70}" srcOrd="1" destOrd="0" presId="urn:microsoft.com/office/officeart/2005/8/layout/bProcess3"/>
    <dgm:cxn modelId="{957F1E86-144F-49FD-B23C-9B899B8B9A1F}" type="presOf" srcId="{2255C865-50CB-43D3-86B8-662EA9DBAF75}" destId="{76A27268-7416-4C99-9619-29582A531E3E}" srcOrd="0" destOrd="0" presId="urn:microsoft.com/office/officeart/2005/8/layout/bProcess3"/>
    <dgm:cxn modelId="{0FD89FD5-1A0B-47C1-B79D-09EC0B994721}" type="presOf" srcId="{4EC259EC-FFBE-4F70-B733-4487753809B9}" destId="{B68AEA22-D5FA-481D-8972-09F8FDF2C709}" srcOrd="0" destOrd="0" presId="urn:microsoft.com/office/officeart/2005/8/layout/bProcess3"/>
    <dgm:cxn modelId="{162127A2-8A3E-4BED-BE20-7ACCE18AF662}" type="presOf" srcId="{1DE9366D-CD5C-4932-9EB9-25D88719F7AA}" destId="{0F1553A5-5B0E-43E5-846B-A65CD2F7EA2C}" srcOrd="0" destOrd="0" presId="urn:microsoft.com/office/officeart/2005/8/layout/bProcess3"/>
    <dgm:cxn modelId="{811A6330-E582-47F1-8500-CA27E90019A7}" type="presOf" srcId="{62B8C56C-C8E2-48C5-800B-2AA378C2AAEB}" destId="{8230F5D5-128F-4BD3-8886-0C67555FD64D}" srcOrd="0" destOrd="0" presId="urn:microsoft.com/office/officeart/2005/8/layout/bProcess3"/>
    <dgm:cxn modelId="{1319A275-EE68-4DA7-B97E-94230DC2609F}" type="presOf" srcId="{D2D55E45-0624-41D6-884E-D07CF886402A}" destId="{7D0CCA31-DC2C-4F4F-9356-269653149533}" srcOrd="0" destOrd="0" presId="urn:microsoft.com/office/officeart/2005/8/layout/bProcess3"/>
    <dgm:cxn modelId="{DC9AC76C-D2CF-4B14-9756-EE1D017266D4}" type="presParOf" srcId="{19EF7748-D232-498F-ADA4-6C1E4D6F75AE}" destId="{8230F5D5-128F-4BD3-8886-0C67555FD64D}" srcOrd="0" destOrd="0" presId="urn:microsoft.com/office/officeart/2005/8/layout/bProcess3"/>
    <dgm:cxn modelId="{E0594C84-38B3-44BC-8237-53F49E6C7489}" type="presParOf" srcId="{19EF7748-D232-498F-ADA4-6C1E4D6F75AE}" destId="{DCE849AB-974C-4D5E-AAFF-AE521E7AAAD8}" srcOrd="1" destOrd="0" presId="urn:microsoft.com/office/officeart/2005/8/layout/bProcess3"/>
    <dgm:cxn modelId="{9B15E08E-A5A1-462F-A920-96AF475648F3}" type="presParOf" srcId="{DCE849AB-974C-4D5E-AAFF-AE521E7AAAD8}" destId="{0F606B19-C4F7-48C1-9808-693BC05A679C}" srcOrd="0" destOrd="0" presId="urn:microsoft.com/office/officeart/2005/8/layout/bProcess3"/>
    <dgm:cxn modelId="{EA38EE28-CF83-4042-99FA-6E7CB84CEA7F}" type="presParOf" srcId="{19EF7748-D232-498F-ADA4-6C1E4D6F75AE}" destId="{B68AEA22-D5FA-481D-8972-09F8FDF2C709}" srcOrd="2" destOrd="0" presId="urn:microsoft.com/office/officeart/2005/8/layout/bProcess3"/>
    <dgm:cxn modelId="{14D457C6-AB16-4E03-9829-9B20E38D2BA2}" type="presParOf" srcId="{19EF7748-D232-498F-ADA4-6C1E4D6F75AE}" destId="{69000C0F-B4E1-4918-B551-1CAEC6103C24}" srcOrd="3" destOrd="0" presId="urn:microsoft.com/office/officeart/2005/8/layout/bProcess3"/>
    <dgm:cxn modelId="{5B85349B-17A0-4290-8DCF-51FFF8DD7845}" type="presParOf" srcId="{69000C0F-B4E1-4918-B551-1CAEC6103C24}" destId="{97C531D6-2E7F-472A-8313-591BA6F02C70}" srcOrd="0" destOrd="0" presId="urn:microsoft.com/office/officeart/2005/8/layout/bProcess3"/>
    <dgm:cxn modelId="{0002F1F8-5EBF-4B5C-B1AB-0696BC8CF980}" type="presParOf" srcId="{19EF7748-D232-498F-ADA4-6C1E4D6F75AE}" destId="{16B6061C-3714-4E87-BAD3-991A5446BE80}" srcOrd="4" destOrd="0" presId="urn:microsoft.com/office/officeart/2005/8/layout/bProcess3"/>
    <dgm:cxn modelId="{7D59AC31-6D8C-4F61-80E3-5CC345A2196A}" type="presParOf" srcId="{19EF7748-D232-498F-ADA4-6C1E4D6F75AE}" destId="{0F1553A5-5B0E-43E5-846B-A65CD2F7EA2C}" srcOrd="5" destOrd="0" presId="urn:microsoft.com/office/officeart/2005/8/layout/bProcess3"/>
    <dgm:cxn modelId="{4957FC89-509A-4CD7-B788-B3B00C9D5EB2}" type="presParOf" srcId="{0F1553A5-5B0E-43E5-846B-A65CD2F7EA2C}" destId="{DD3C4D63-2FEA-4AC9-BBDA-67EC3EB6AADA}" srcOrd="0" destOrd="0" presId="urn:microsoft.com/office/officeart/2005/8/layout/bProcess3"/>
    <dgm:cxn modelId="{5172CAAC-FA36-4091-AEDF-895DEA178D47}" type="presParOf" srcId="{19EF7748-D232-498F-ADA4-6C1E4D6F75AE}" destId="{76A27268-7416-4C99-9619-29582A531E3E}" srcOrd="6" destOrd="0" presId="urn:microsoft.com/office/officeart/2005/8/layout/bProcess3"/>
    <dgm:cxn modelId="{4CD87790-894D-4668-826C-44839B1B0A49}" type="presParOf" srcId="{19EF7748-D232-498F-ADA4-6C1E4D6F75AE}" destId="{D1532E5E-4DA2-4BB7-B997-10B79085F6FF}" srcOrd="7" destOrd="0" presId="urn:microsoft.com/office/officeart/2005/8/layout/bProcess3"/>
    <dgm:cxn modelId="{33589F49-DAA5-44C7-A1A0-B804C2A1B9DB}" type="presParOf" srcId="{D1532E5E-4DA2-4BB7-B997-10B79085F6FF}" destId="{0F70BAB4-637B-4FD9-BE8C-9A48075CECF4}" srcOrd="0" destOrd="0" presId="urn:microsoft.com/office/officeart/2005/8/layout/bProcess3"/>
    <dgm:cxn modelId="{AA196F99-6ADE-4429-85D0-884C01FD12D0}" type="presParOf" srcId="{19EF7748-D232-498F-ADA4-6C1E4D6F75AE}" destId="{7D0CCA31-DC2C-4F4F-9356-26965314953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34580D-6668-49F8-BC37-9C37C286462B}"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ES"/>
        </a:p>
      </dgm:t>
    </dgm:pt>
    <dgm:pt modelId="{03324B18-7040-4E2F-81BE-0FEF10827C45}">
      <dgm:prSet phldrT="[Texto]"/>
      <dgm:spPr/>
      <dgm:t>
        <a:bodyPr/>
        <a:lstStyle/>
        <a:p>
          <a:r>
            <a:rPr lang="es-ES" dirty="0">
              <a:solidFill>
                <a:schemeClr val="tx1"/>
              </a:solidFill>
            </a:rPr>
            <a:t>Diversificación de Cartera</a:t>
          </a:r>
        </a:p>
      </dgm:t>
    </dgm:pt>
    <dgm:pt modelId="{0D52ED55-1264-44B9-A1C1-EC9445B8A2FB}" type="parTrans" cxnId="{C82C8406-B553-4185-8258-4680FB0E8644}">
      <dgm:prSet/>
      <dgm:spPr/>
      <dgm:t>
        <a:bodyPr/>
        <a:lstStyle/>
        <a:p>
          <a:endParaRPr lang="es-ES"/>
        </a:p>
      </dgm:t>
    </dgm:pt>
    <dgm:pt modelId="{5964E687-0349-4680-A74A-F9AE31489E33}" type="sibTrans" cxnId="{C82C8406-B553-4185-8258-4680FB0E8644}">
      <dgm:prSet/>
      <dgm:spPr/>
      <dgm:t>
        <a:bodyPr/>
        <a:lstStyle/>
        <a:p>
          <a:endParaRPr lang="es-ES"/>
        </a:p>
      </dgm:t>
    </dgm:pt>
    <dgm:pt modelId="{3CBBAD2F-0CA5-4457-A8AA-49D32BBDF2A5}">
      <dgm:prSet phldrT="[Texto]"/>
      <dgm:spPr/>
      <dgm:t>
        <a:bodyPr/>
        <a:lstStyle/>
        <a:p>
          <a:r>
            <a:rPr lang="es-ES" dirty="0">
              <a:solidFill>
                <a:schemeClr val="tx1"/>
              </a:solidFill>
            </a:rPr>
            <a:t>Beneficios tributarios </a:t>
          </a:r>
        </a:p>
      </dgm:t>
    </dgm:pt>
    <dgm:pt modelId="{F59184BF-2F97-42DF-AD78-41DC35999F41}" type="parTrans" cxnId="{E9319539-C8E3-4507-BFE0-AECBAC25C974}">
      <dgm:prSet/>
      <dgm:spPr/>
      <dgm:t>
        <a:bodyPr/>
        <a:lstStyle/>
        <a:p>
          <a:endParaRPr lang="es-ES"/>
        </a:p>
      </dgm:t>
    </dgm:pt>
    <dgm:pt modelId="{B5FC0EF9-3F53-40A8-A125-0BE560D8466C}" type="sibTrans" cxnId="{E9319539-C8E3-4507-BFE0-AECBAC25C974}">
      <dgm:prSet/>
      <dgm:spPr/>
      <dgm:t>
        <a:bodyPr/>
        <a:lstStyle/>
        <a:p>
          <a:endParaRPr lang="es-ES"/>
        </a:p>
      </dgm:t>
    </dgm:pt>
    <dgm:pt modelId="{1FC6FACD-7771-4B77-9AC0-118E5F9992C2}">
      <dgm:prSet phldrT="[Texto]"/>
      <dgm:spPr/>
      <dgm:t>
        <a:bodyPr/>
        <a:lstStyle/>
        <a:p>
          <a:r>
            <a:rPr lang="es-ES" dirty="0">
              <a:solidFill>
                <a:schemeClr val="tx1"/>
              </a:solidFill>
            </a:rPr>
            <a:t>Transparencia y rendición de cuentas </a:t>
          </a:r>
        </a:p>
      </dgm:t>
    </dgm:pt>
    <dgm:pt modelId="{9EDD1283-C523-438C-A080-F443AEBD0603}" type="parTrans" cxnId="{54A2BC01-15D1-46E3-8ADB-ABEC68244927}">
      <dgm:prSet/>
      <dgm:spPr/>
      <dgm:t>
        <a:bodyPr/>
        <a:lstStyle/>
        <a:p>
          <a:endParaRPr lang="es-ES"/>
        </a:p>
      </dgm:t>
    </dgm:pt>
    <dgm:pt modelId="{726C34D3-C6A8-4BC9-8EEF-FD60831078CD}" type="sibTrans" cxnId="{54A2BC01-15D1-46E3-8ADB-ABEC68244927}">
      <dgm:prSet/>
      <dgm:spPr/>
      <dgm:t>
        <a:bodyPr/>
        <a:lstStyle/>
        <a:p>
          <a:endParaRPr lang="es-ES"/>
        </a:p>
      </dgm:t>
    </dgm:pt>
    <dgm:pt modelId="{88C45213-658C-4FB2-82BD-2DEFDEAA8664}">
      <dgm:prSet phldrT="[Texto]"/>
      <dgm:spPr/>
      <dgm:t>
        <a:bodyPr/>
        <a:lstStyle/>
        <a:p>
          <a:r>
            <a:rPr lang="es-ES" dirty="0">
              <a:solidFill>
                <a:schemeClr val="tx1"/>
              </a:solidFill>
            </a:rPr>
            <a:t>Protección del medio ambiente </a:t>
          </a:r>
        </a:p>
      </dgm:t>
    </dgm:pt>
    <dgm:pt modelId="{49D7F967-864F-4D39-94AD-58B0F15D51A0}" type="parTrans" cxnId="{CAA549F9-1262-4187-BC13-7633EC97A0CF}">
      <dgm:prSet/>
      <dgm:spPr/>
      <dgm:t>
        <a:bodyPr/>
        <a:lstStyle/>
        <a:p>
          <a:endParaRPr lang="es-ES"/>
        </a:p>
      </dgm:t>
    </dgm:pt>
    <dgm:pt modelId="{3B06DB70-5296-4D10-A5ED-A0821C96D1D7}" type="sibTrans" cxnId="{CAA549F9-1262-4187-BC13-7633EC97A0CF}">
      <dgm:prSet/>
      <dgm:spPr/>
      <dgm:t>
        <a:bodyPr/>
        <a:lstStyle/>
        <a:p>
          <a:endParaRPr lang="es-ES"/>
        </a:p>
      </dgm:t>
    </dgm:pt>
    <dgm:pt modelId="{0448D981-2513-41BA-AA22-654613C7C869}">
      <dgm:prSet phldrT="[Texto]"/>
      <dgm:spPr/>
      <dgm:t>
        <a:bodyPr/>
        <a:lstStyle/>
        <a:p>
          <a:r>
            <a:rPr lang="es-ES" dirty="0">
              <a:solidFill>
                <a:schemeClr val="tx1"/>
              </a:solidFill>
            </a:rPr>
            <a:t>Imagen Institucional </a:t>
          </a:r>
        </a:p>
      </dgm:t>
    </dgm:pt>
    <dgm:pt modelId="{18B03124-23EB-4F87-8F2E-EC00C1775C71}" type="parTrans" cxnId="{285F018B-518C-4220-8878-9B99F860B9CB}">
      <dgm:prSet/>
      <dgm:spPr/>
      <dgm:t>
        <a:bodyPr/>
        <a:lstStyle/>
        <a:p>
          <a:endParaRPr lang="es-ES"/>
        </a:p>
      </dgm:t>
    </dgm:pt>
    <dgm:pt modelId="{0E988019-4822-45A0-AB46-78CB3130AC9A}" type="sibTrans" cxnId="{285F018B-518C-4220-8878-9B99F860B9CB}">
      <dgm:prSet/>
      <dgm:spPr/>
      <dgm:t>
        <a:bodyPr/>
        <a:lstStyle/>
        <a:p>
          <a:endParaRPr lang="es-ES"/>
        </a:p>
      </dgm:t>
    </dgm:pt>
    <dgm:pt modelId="{D30741AE-295F-4AD4-B156-CC7393BBB196}">
      <dgm:prSet phldrT="[Texto]"/>
      <dgm:spPr/>
      <dgm:t>
        <a:bodyPr/>
        <a:lstStyle/>
        <a:p>
          <a:r>
            <a:rPr lang="es-ES" dirty="0">
              <a:solidFill>
                <a:schemeClr val="tx1"/>
              </a:solidFill>
            </a:rPr>
            <a:t>Mitigar el cambio climático</a:t>
          </a:r>
        </a:p>
      </dgm:t>
    </dgm:pt>
    <dgm:pt modelId="{36454379-96AA-45B1-A0DB-99F77BD1558E}" type="parTrans" cxnId="{1A2B97B5-21DA-47B5-8E8C-AED63BF480E9}">
      <dgm:prSet/>
      <dgm:spPr/>
      <dgm:t>
        <a:bodyPr/>
        <a:lstStyle/>
        <a:p>
          <a:endParaRPr lang="es-ES"/>
        </a:p>
      </dgm:t>
    </dgm:pt>
    <dgm:pt modelId="{83F0EF7E-62D6-4157-9EE0-29A9D1652745}" type="sibTrans" cxnId="{1A2B97B5-21DA-47B5-8E8C-AED63BF480E9}">
      <dgm:prSet/>
      <dgm:spPr/>
      <dgm:t>
        <a:bodyPr/>
        <a:lstStyle/>
        <a:p>
          <a:endParaRPr lang="es-ES"/>
        </a:p>
      </dgm:t>
    </dgm:pt>
    <dgm:pt modelId="{62FA8FED-9BF9-4EAE-B8E4-473CC293432B}" type="pres">
      <dgm:prSet presAssocID="{8434580D-6668-49F8-BC37-9C37C286462B}" presName="diagram" presStyleCnt="0">
        <dgm:presLayoutVars>
          <dgm:dir/>
          <dgm:resizeHandles val="exact"/>
        </dgm:presLayoutVars>
      </dgm:prSet>
      <dgm:spPr/>
      <dgm:t>
        <a:bodyPr/>
        <a:lstStyle/>
        <a:p>
          <a:endParaRPr lang="es-ES"/>
        </a:p>
      </dgm:t>
    </dgm:pt>
    <dgm:pt modelId="{0F1762E5-8023-4DB2-B01D-F969E72A80D5}" type="pres">
      <dgm:prSet presAssocID="{03324B18-7040-4E2F-81BE-0FEF10827C45}" presName="node" presStyleLbl="node1" presStyleIdx="0" presStyleCnt="6">
        <dgm:presLayoutVars>
          <dgm:bulletEnabled val="1"/>
        </dgm:presLayoutVars>
      </dgm:prSet>
      <dgm:spPr/>
      <dgm:t>
        <a:bodyPr/>
        <a:lstStyle/>
        <a:p>
          <a:endParaRPr lang="es-ES"/>
        </a:p>
      </dgm:t>
    </dgm:pt>
    <dgm:pt modelId="{9BEC284B-DD33-4CEE-BC0F-4B286D9BCA97}" type="pres">
      <dgm:prSet presAssocID="{5964E687-0349-4680-A74A-F9AE31489E33}" presName="sibTrans" presStyleLbl="sibTrans2D1" presStyleIdx="0" presStyleCnt="5"/>
      <dgm:spPr/>
      <dgm:t>
        <a:bodyPr/>
        <a:lstStyle/>
        <a:p>
          <a:endParaRPr lang="es-ES"/>
        </a:p>
      </dgm:t>
    </dgm:pt>
    <dgm:pt modelId="{9E8D4E05-049B-49D5-ADB3-CE2512DE8A08}" type="pres">
      <dgm:prSet presAssocID="{5964E687-0349-4680-A74A-F9AE31489E33}" presName="connectorText" presStyleLbl="sibTrans2D1" presStyleIdx="0" presStyleCnt="5"/>
      <dgm:spPr/>
      <dgm:t>
        <a:bodyPr/>
        <a:lstStyle/>
        <a:p>
          <a:endParaRPr lang="es-ES"/>
        </a:p>
      </dgm:t>
    </dgm:pt>
    <dgm:pt modelId="{180AF014-E79B-4E05-951E-092152E21A6B}" type="pres">
      <dgm:prSet presAssocID="{3CBBAD2F-0CA5-4457-A8AA-49D32BBDF2A5}" presName="node" presStyleLbl="node1" presStyleIdx="1" presStyleCnt="6">
        <dgm:presLayoutVars>
          <dgm:bulletEnabled val="1"/>
        </dgm:presLayoutVars>
      </dgm:prSet>
      <dgm:spPr/>
      <dgm:t>
        <a:bodyPr/>
        <a:lstStyle/>
        <a:p>
          <a:endParaRPr lang="es-ES"/>
        </a:p>
      </dgm:t>
    </dgm:pt>
    <dgm:pt modelId="{4F583363-1D12-45A2-900E-0FBB769CBD5F}" type="pres">
      <dgm:prSet presAssocID="{B5FC0EF9-3F53-40A8-A125-0BE560D8466C}" presName="sibTrans" presStyleLbl="sibTrans2D1" presStyleIdx="1" presStyleCnt="5"/>
      <dgm:spPr/>
      <dgm:t>
        <a:bodyPr/>
        <a:lstStyle/>
        <a:p>
          <a:endParaRPr lang="es-ES"/>
        </a:p>
      </dgm:t>
    </dgm:pt>
    <dgm:pt modelId="{32FC77F1-80EE-456C-8CF2-82608908B4CE}" type="pres">
      <dgm:prSet presAssocID="{B5FC0EF9-3F53-40A8-A125-0BE560D8466C}" presName="connectorText" presStyleLbl="sibTrans2D1" presStyleIdx="1" presStyleCnt="5"/>
      <dgm:spPr/>
      <dgm:t>
        <a:bodyPr/>
        <a:lstStyle/>
        <a:p>
          <a:endParaRPr lang="es-ES"/>
        </a:p>
      </dgm:t>
    </dgm:pt>
    <dgm:pt modelId="{2DA53A1E-5A2F-48A4-9F53-8415D49289EE}" type="pres">
      <dgm:prSet presAssocID="{1FC6FACD-7771-4B77-9AC0-118E5F9992C2}" presName="node" presStyleLbl="node1" presStyleIdx="2" presStyleCnt="6">
        <dgm:presLayoutVars>
          <dgm:bulletEnabled val="1"/>
        </dgm:presLayoutVars>
      </dgm:prSet>
      <dgm:spPr/>
      <dgm:t>
        <a:bodyPr/>
        <a:lstStyle/>
        <a:p>
          <a:endParaRPr lang="es-ES"/>
        </a:p>
      </dgm:t>
    </dgm:pt>
    <dgm:pt modelId="{44FF6CEB-E69B-42A9-B37A-3B8390ADB03C}" type="pres">
      <dgm:prSet presAssocID="{726C34D3-C6A8-4BC9-8EEF-FD60831078CD}" presName="sibTrans" presStyleLbl="sibTrans2D1" presStyleIdx="2" presStyleCnt="5"/>
      <dgm:spPr/>
      <dgm:t>
        <a:bodyPr/>
        <a:lstStyle/>
        <a:p>
          <a:endParaRPr lang="es-ES"/>
        </a:p>
      </dgm:t>
    </dgm:pt>
    <dgm:pt modelId="{7124CAE8-E47A-4E61-84E7-959880185ADC}" type="pres">
      <dgm:prSet presAssocID="{726C34D3-C6A8-4BC9-8EEF-FD60831078CD}" presName="connectorText" presStyleLbl="sibTrans2D1" presStyleIdx="2" presStyleCnt="5"/>
      <dgm:spPr/>
      <dgm:t>
        <a:bodyPr/>
        <a:lstStyle/>
        <a:p>
          <a:endParaRPr lang="es-ES"/>
        </a:p>
      </dgm:t>
    </dgm:pt>
    <dgm:pt modelId="{4A8159A5-3BA7-4EC7-A1DA-FBCF6D3A090B}" type="pres">
      <dgm:prSet presAssocID="{88C45213-658C-4FB2-82BD-2DEFDEAA8664}" presName="node" presStyleLbl="node1" presStyleIdx="3" presStyleCnt="6">
        <dgm:presLayoutVars>
          <dgm:bulletEnabled val="1"/>
        </dgm:presLayoutVars>
      </dgm:prSet>
      <dgm:spPr/>
      <dgm:t>
        <a:bodyPr/>
        <a:lstStyle/>
        <a:p>
          <a:endParaRPr lang="es-ES"/>
        </a:p>
      </dgm:t>
    </dgm:pt>
    <dgm:pt modelId="{1197CEB4-EA63-4F28-9BB6-E2A91E7E5219}" type="pres">
      <dgm:prSet presAssocID="{3B06DB70-5296-4D10-A5ED-A0821C96D1D7}" presName="sibTrans" presStyleLbl="sibTrans2D1" presStyleIdx="3" presStyleCnt="5"/>
      <dgm:spPr/>
      <dgm:t>
        <a:bodyPr/>
        <a:lstStyle/>
        <a:p>
          <a:endParaRPr lang="es-ES"/>
        </a:p>
      </dgm:t>
    </dgm:pt>
    <dgm:pt modelId="{528923C1-6A62-47BC-B748-EDCEEB843C31}" type="pres">
      <dgm:prSet presAssocID="{3B06DB70-5296-4D10-A5ED-A0821C96D1D7}" presName="connectorText" presStyleLbl="sibTrans2D1" presStyleIdx="3" presStyleCnt="5"/>
      <dgm:spPr/>
      <dgm:t>
        <a:bodyPr/>
        <a:lstStyle/>
        <a:p>
          <a:endParaRPr lang="es-ES"/>
        </a:p>
      </dgm:t>
    </dgm:pt>
    <dgm:pt modelId="{D19E4363-84EB-4AA1-93CF-FCF09A76EF72}" type="pres">
      <dgm:prSet presAssocID="{0448D981-2513-41BA-AA22-654613C7C869}" presName="node" presStyleLbl="node1" presStyleIdx="4" presStyleCnt="6">
        <dgm:presLayoutVars>
          <dgm:bulletEnabled val="1"/>
        </dgm:presLayoutVars>
      </dgm:prSet>
      <dgm:spPr/>
      <dgm:t>
        <a:bodyPr/>
        <a:lstStyle/>
        <a:p>
          <a:endParaRPr lang="es-ES"/>
        </a:p>
      </dgm:t>
    </dgm:pt>
    <dgm:pt modelId="{3EDCE737-E0C7-4A3A-9F78-C375C7A2FEC2}" type="pres">
      <dgm:prSet presAssocID="{0E988019-4822-45A0-AB46-78CB3130AC9A}" presName="sibTrans" presStyleLbl="sibTrans2D1" presStyleIdx="4" presStyleCnt="5"/>
      <dgm:spPr/>
      <dgm:t>
        <a:bodyPr/>
        <a:lstStyle/>
        <a:p>
          <a:endParaRPr lang="es-ES"/>
        </a:p>
      </dgm:t>
    </dgm:pt>
    <dgm:pt modelId="{67153F63-828F-4948-9F11-1AA137250506}" type="pres">
      <dgm:prSet presAssocID="{0E988019-4822-45A0-AB46-78CB3130AC9A}" presName="connectorText" presStyleLbl="sibTrans2D1" presStyleIdx="4" presStyleCnt="5"/>
      <dgm:spPr/>
      <dgm:t>
        <a:bodyPr/>
        <a:lstStyle/>
        <a:p>
          <a:endParaRPr lang="es-ES"/>
        </a:p>
      </dgm:t>
    </dgm:pt>
    <dgm:pt modelId="{DAC01C9D-F27F-4FC7-BCC9-33478C466AB6}" type="pres">
      <dgm:prSet presAssocID="{D30741AE-295F-4AD4-B156-CC7393BBB196}" presName="node" presStyleLbl="node1" presStyleIdx="5" presStyleCnt="6">
        <dgm:presLayoutVars>
          <dgm:bulletEnabled val="1"/>
        </dgm:presLayoutVars>
      </dgm:prSet>
      <dgm:spPr/>
      <dgm:t>
        <a:bodyPr/>
        <a:lstStyle/>
        <a:p>
          <a:endParaRPr lang="es-ES"/>
        </a:p>
      </dgm:t>
    </dgm:pt>
  </dgm:ptLst>
  <dgm:cxnLst>
    <dgm:cxn modelId="{27B80999-ED2B-4D03-8E48-F11C16811F31}" type="presOf" srcId="{1FC6FACD-7771-4B77-9AC0-118E5F9992C2}" destId="{2DA53A1E-5A2F-48A4-9F53-8415D49289EE}" srcOrd="0" destOrd="0" presId="urn:microsoft.com/office/officeart/2005/8/layout/process5"/>
    <dgm:cxn modelId="{3DBA5732-8AD3-4CAC-B116-CAD8C306C3C0}" type="presOf" srcId="{B5FC0EF9-3F53-40A8-A125-0BE560D8466C}" destId="{4F583363-1D12-45A2-900E-0FBB769CBD5F}" srcOrd="0" destOrd="0" presId="urn:microsoft.com/office/officeart/2005/8/layout/process5"/>
    <dgm:cxn modelId="{38903B25-89BC-49CA-8BD5-4E77723C92F9}" type="presOf" srcId="{5964E687-0349-4680-A74A-F9AE31489E33}" destId="{9BEC284B-DD33-4CEE-BC0F-4B286D9BCA97}" srcOrd="0" destOrd="0" presId="urn:microsoft.com/office/officeart/2005/8/layout/process5"/>
    <dgm:cxn modelId="{3E38DB1C-F4AC-4DF7-B2AC-1E6BFECE2E9D}" type="presOf" srcId="{3B06DB70-5296-4D10-A5ED-A0821C96D1D7}" destId="{1197CEB4-EA63-4F28-9BB6-E2A91E7E5219}" srcOrd="0" destOrd="0" presId="urn:microsoft.com/office/officeart/2005/8/layout/process5"/>
    <dgm:cxn modelId="{CAA549F9-1262-4187-BC13-7633EC97A0CF}" srcId="{8434580D-6668-49F8-BC37-9C37C286462B}" destId="{88C45213-658C-4FB2-82BD-2DEFDEAA8664}" srcOrd="3" destOrd="0" parTransId="{49D7F967-864F-4D39-94AD-58B0F15D51A0}" sibTransId="{3B06DB70-5296-4D10-A5ED-A0821C96D1D7}"/>
    <dgm:cxn modelId="{2E0FC56D-B190-4B32-B6E5-9AFCC577E18C}" type="presOf" srcId="{0E988019-4822-45A0-AB46-78CB3130AC9A}" destId="{67153F63-828F-4948-9F11-1AA137250506}" srcOrd="1" destOrd="0" presId="urn:microsoft.com/office/officeart/2005/8/layout/process5"/>
    <dgm:cxn modelId="{2C930BB8-3A28-4005-B06B-A98CDE758FE9}" type="presOf" srcId="{8434580D-6668-49F8-BC37-9C37C286462B}" destId="{62FA8FED-9BF9-4EAE-B8E4-473CC293432B}" srcOrd="0" destOrd="0" presId="urn:microsoft.com/office/officeart/2005/8/layout/process5"/>
    <dgm:cxn modelId="{53EB58AC-61EB-48DB-B11D-F409D74B2DEC}" type="presOf" srcId="{88C45213-658C-4FB2-82BD-2DEFDEAA8664}" destId="{4A8159A5-3BA7-4EC7-A1DA-FBCF6D3A090B}" srcOrd="0" destOrd="0" presId="urn:microsoft.com/office/officeart/2005/8/layout/process5"/>
    <dgm:cxn modelId="{50268F0E-DA2B-46F3-9406-18482BA1FE14}" type="presOf" srcId="{3CBBAD2F-0CA5-4457-A8AA-49D32BBDF2A5}" destId="{180AF014-E79B-4E05-951E-092152E21A6B}" srcOrd="0" destOrd="0" presId="urn:microsoft.com/office/officeart/2005/8/layout/process5"/>
    <dgm:cxn modelId="{1A2B97B5-21DA-47B5-8E8C-AED63BF480E9}" srcId="{8434580D-6668-49F8-BC37-9C37C286462B}" destId="{D30741AE-295F-4AD4-B156-CC7393BBB196}" srcOrd="5" destOrd="0" parTransId="{36454379-96AA-45B1-A0DB-99F77BD1558E}" sibTransId="{83F0EF7E-62D6-4157-9EE0-29A9D1652745}"/>
    <dgm:cxn modelId="{2A0AD80F-3B5C-4216-B18D-B2439B0457E7}" type="presOf" srcId="{0448D981-2513-41BA-AA22-654613C7C869}" destId="{D19E4363-84EB-4AA1-93CF-FCF09A76EF72}" srcOrd="0" destOrd="0" presId="urn:microsoft.com/office/officeart/2005/8/layout/process5"/>
    <dgm:cxn modelId="{173AB371-3D59-48A8-9CFE-0C75ADB5B65E}" type="presOf" srcId="{726C34D3-C6A8-4BC9-8EEF-FD60831078CD}" destId="{44FF6CEB-E69B-42A9-B37A-3B8390ADB03C}" srcOrd="0" destOrd="0" presId="urn:microsoft.com/office/officeart/2005/8/layout/process5"/>
    <dgm:cxn modelId="{AF1A30FA-A78C-4A7B-AF37-52ADBC07E5CC}" type="presOf" srcId="{0E988019-4822-45A0-AB46-78CB3130AC9A}" destId="{3EDCE737-E0C7-4A3A-9F78-C375C7A2FEC2}" srcOrd="0" destOrd="0" presId="urn:microsoft.com/office/officeart/2005/8/layout/process5"/>
    <dgm:cxn modelId="{C88A6A50-05FD-49A4-A5FE-FB6795A0DD5B}" type="presOf" srcId="{726C34D3-C6A8-4BC9-8EEF-FD60831078CD}" destId="{7124CAE8-E47A-4E61-84E7-959880185ADC}" srcOrd="1" destOrd="0" presId="urn:microsoft.com/office/officeart/2005/8/layout/process5"/>
    <dgm:cxn modelId="{285F018B-518C-4220-8878-9B99F860B9CB}" srcId="{8434580D-6668-49F8-BC37-9C37C286462B}" destId="{0448D981-2513-41BA-AA22-654613C7C869}" srcOrd="4" destOrd="0" parTransId="{18B03124-23EB-4F87-8F2E-EC00C1775C71}" sibTransId="{0E988019-4822-45A0-AB46-78CB3130AC9A}"/>
    <dgm:cxn modelId="{E9319539-C8E3-4507-BFE0-AECBAC25C974}" srcId="{8434580D-6668-49F8-BC37-9C37C286462B}" destId="{3CBBAD2F-0CA5-4457-A8AA-49D32BBDF2A5}" srcOrd="1" destOrd="0" parTransId="{F59184BF-2F97-42DF-AD78-41DC35999F41}" sibTransId="{B5FC0EF9-3F53-40A8-A125-0BE560D8466C}"/>
    <dgm:cxn modelId="{54A2BC01-15D1-46E3-8ADB-ABEC68244927}" srcId="{8434580D-6668-49F8-BC37-9C37C286462B}" destId="{1FC6FACD-7771-4B77-9AC0-118E5F9992C2}" srcOrd="2" destOrd="0" parTransId="{9EDD1283-C523-438C-A080-F443AEBD0603}" sibTransId="{726C34D3-C6A8-4BC9-8EEF-FD60831078CD}"/>
    <dgm:cxn modelId="{E0479CB0-4748-43E4-9501-2D7C8E1BB7D9}" type="presOf" srcId="{5964E687-0349-4680-A74A-F9AE31489E33}" destId="{9E8D4E05-049B-49D5-ADB3-CE2512DE8A08}" srcOrd="1" destOrd="0" presId="urn:microsoft.com/office/officeart/2005/8/layout/process5"/>
    <dgm:cxn modelId="{3F613223-1160-40E0-93A8-00A4209EEAA0}" type="presOf" srcId="{3B06DB70-5296-4D10-A5ED-A0821C96D1D7}" destId="{528923C1-6A62-47BC-B748-EDCEEB843C31}" srcOrd="1" destOrd="0" presId="urn:microsoft.com/office/officeart/2005/8/layout/process5"/>
    <dgm:cxn modelId="{67F967C5-0A90-465C-AC64-8587F3DCAF7C}" type="presOf" srcId="{03324B18-7040-4E2F-81BE-0FEF10827C45}" destId="{0F1762E5-8023-4DB2-B01D-F969E72A80D5}" srcOrd="0" destOrd="0" presId="urn:microsoft.com/office/officeart/2005/8/layout/process5"/>
    <dgm:cxn modelId="{BF4F9D90-5474-40D2-98B7-848AB244AC6A}" type="presOf" srcId="{B5FC0EF9-3F53-40A8-A125-0BE560D8466C}" destId="{32FC77F1-80EE-456C-8CF2-82608908B4CE}" srcOrd="1" destOrd="0" presId="urn:microsoft.com/office/officeart/2005/8/layout/process5"/>
    <dgm:cxn modelId="{C82C8406-B553-4185-8258-4680FB0E8644}" srcId="{8434580D-6668-49F8-BC37-9C37C286462B}" destId="{03324B18-7040-4E2F-81BE-0FEF10827C45}" srcOrd="0" destOrd="0" parTransId="{0D52ED55-1264-44B9-A1C1-EC9445B8A2FB}" sibTransId="{5964E687-0349-4680-A74A-F9AE31489E33}"/>
    <dgm:cxn modelId="{622B5AE4-D995-4BA4-AB32-1C53B610A47A}" type="presOf" srcId="{D30741AE-295F-4AD4-B156-CC7393BBB196}" destId="{DAC01C9D-F27F-4FC7-BCC9-33478C466AB6}" srcOrd="0" destOrd="0" presId="urn:microsoft.com/office/officeart/2005/8/layout/process5"/>
    <dgm:cxn modelId="{F6E3182C-EC6A-4E9C-8583-A533F8983742}" type="presParOf" srcId="{62FA8FED-9BF9-4EAE-B8E4-473CC293432B}" destId="{0F1762E5-8023-4DB2-B01D-F969E72A80D5}" srcOrd="0" destOrd="0" presId="urn:microsoft.com/office/officeart/2005/8/layout/process5"/>
    <dgm:cxn modelId="{4DDBB66E-92F8-45F9-BDAB-961059E00752}" type="presParOf" srcId="{62FA8FED-9BF9-4EAE-B8E4-473CC293432B}" destId="{9BEC284B-DD33-4CEE-BC0F-4B286D9BCA97}" srcOrd="1" destOrd="0" presId="urn:microsoft.com/office/officeart/2005/8/layout/process5"/>
    <dgm:cxn modelId="{85200163-1931-4CE9-B94B-1AD33FDEBD1F}" type="presParOf" srcId="{9BEC284B-DD33-4CEE-BC0F-4B286D9BCA97}" destId="{9E8D4E05-049B-49D5-ADB3-CE2512DE8A08}" srcOrd="0" destOrd="0" presId="urn:microsoft.com/office/officeart/2005/8/layout/process5"/>
    <dgm:cxn modelId="{1EE75D73-F3C0-4689-A215-B9A05D9F726E}" type="presParOf" srcId="{62FA8FED-9BF9-4EAE-B8E4-473CC293432B}" destId="{180AF014-E79B-4E05-951E-092152E21A6B}" srcOrd="2" destOrd="0" presId="urn:microsoft.com/office/officeart/2005/8/layout/process5"/>
    <dgm:cxn modelId="{6C8E0FEF-91FF-4BD0-B677-0F5248A8A553}" type="presParOf" srcId="{62FA8FED-9BF9-4EAE-B8E4-473CC293432B}" destId="{4F583363-1D12-45A2-900E-0FBB769CBD5F}" srcOrd="3" destOrd="0" presId="urn:microsoft.com/office/officeart/2005/8/layout/process5"/>
    <dgm:cxn modelId="{0623382E-32D7-4675-A351-FEA131F554E3}" type="presParOf" srcId="{4F583363-1D12-45A2-900E-0FBB769CBD5F}" destId="{32FC77F1-80EE-456C-8CF2-82608908B4CE}" srcOrd="0" destOrd="0" presId="urn:microsoft.com/office/officeart/2005/8/layout/process5"/>
    <dgm:cxn modelId="{8E9477DA-3520-47CD-8AF6-A05D98135C82}" type="presParOf" srcId="{62FA8FED-9BF9-4EAE-B8E4-473CC293432B}" destId="{2DA53A1E-5A2F-48A4-9F53-8415D49289EE}" srcOrd="4" destOrd="0" presId="urn:microsoft.com/office/officeart/2005/8/layout/process5"/>
    <dgm:cxn modelId="{69A640B5-0F87-431E-A05A-2F2079171DE6}" type="presParOf" srcId="{62FA8FED-9BF9-4EAE-B8E4-473CC293432B}" destId="{44FF6CEB-E69B-42A9-B37A-3B8390ADB03C}" srcOrd="5" destOrd="0" presId="urn:microsoft.com/office/officeart/2005/8/layout/process5"/>
    <dgm:cxn modelId="{062FF12A-5235-4CE5-8CA8-566DF18F6C9A}" type="presParOf" srcId="{44FF6CEB-E69B-42A9-B37A-3B8390ADB03C}" destId="{7124CAE8-E47A-4E61-84E7-959880185ADC}" srcOrd="0" destOrd="0" presId="urn:microsoft.com/office/officeart/2005/8/layout/process5"/>
    <dgm:cxn modelId="{D6A56AA8-6003-4F64-B068-01F8F4CF4C13}" type="presParOf" srcId="{62FA8FED-9BF9-4EAE-B8E4-473CC293432B}" destId="{4A8159A5-3BA7-4EC7-A1DA-FBCF6D3A090B}" srcOrd="6" destOrd="0" presId="urn:microsoft.com/office/officeart/2005/8/layout/process5"/>
    <dgm:cxn modelId="{82DDE8C6-0322-4104-BEA7-66EB1CDC966C}" type="presParOf" srcId="{62FA8FED-9BF9-4EAE-B8E4-473CC293432B}" destId="{1197CEB4-EA63-4F28-9BB6-E2A91E7E5219}" srcOrd="7" destOrd="0" presId="urn:microsoft.com/office/officeart/2005/8/layout/process5"/>
    <dgm:cxn modelId="{5268AD35-64CA-428C-8AE1-F1D2A4853549}" type="presParOf" srcId="{1197CEB4-EA63-4F28-9BB6-E2A91E7E5219}" destId="{528923C1-6A62-47BC-B748-EDCEEB843C31}" srcOrd="0" destOrd="0" presId="urn:microsoft.com/office/officeart/2005/8/layout/process5"/>
    <dgm:cxn modelId="{83A336CC-42BC-4C88-AD64-E49F713EB0C1}" type="presParOf" srcId="{62FA8FED-9BF9-4EAE-B8E4-473CC293432B}" destId="{D19E4363-84EB-4AA1-93CF-FCF09A76EF72}" srcOrd="8" destOrd="0" presId="urn:microsoft.com/office/officeart/2005/8/layout/process5"/>
    <dgm:cxn modelId="{7AAA2C50-6723-4C10-9070-06B71150AD59}" type="presParOf" srcId="{62FA8FED-9BF9-4EAE-B8E4-473CC293432B}" destId="{3EDCE737-E0C7-4A3A-9F78-C375C7A2FEC2}" srcOrd="9" destOrd="0" presId="urn:microsoft.com/office/officeart/2005/8/layout/process5"/>
    <dgm:cxn modelId="{CFD5845E-3BD8-4125-9017-E3C852993214}" type="presParOf" srcId="{3EDCE737-E0C7-4A3A-9F78-C375C7A2FEC2}" destId="{67153F63-828F-4948-9F11-1AA137250506}" srcOrd="0" destOrd="0" presId="urn:microsoft.com/office/officeart/2005/8/layout/process5"/>
    <dgm:cxn modelId="{D58AEDA6-BCDC-4B40-BCD5-54DD4A96488A}" type="presParOf" srcId="{62FA8FED-9BF9-4EAE-B8E4-473CC293432B}" destId="{DAC01C9D-F27F-4FC7-BCC9-33478C466AB6}" srcOrd="10"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7BFC2-7BC1-4B05-A6A5-BA717FB94A19}">
      <dsp:nvSpPr>
        <dsp:cNvPr id="0" name=""/>
        <dsp:cNvSpPr/>
      </dsp:nvSpPr>
      <dsp:spPr>
        <a:xfrm>
          <a:off x="561837" y="0"/>
          <a:ext cx="4123008" cy="4123008"/>
        </a:xfrm>
        <a:prstGeom prst="triangl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7F68BBE9-8C8A-428B-95F4-6291F54A6878}">
      <dsp:nvSpPr>
        <dsp:cNvPr id="0" name=""/>
        <dsp:cNvSpPr/>
      </dsp:nvSpPr>
      <dsp:spPr>
        <a:xfrm>
          <a:off x="2623341" y="412703"/>
          <a:ext cx="2679955" cy="732800"/>
        </a:xfrm>
        <a:prstGeom prst="round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t>El Cambio Climático </a:t>
          </a:r>
          <a:endParaRPr lang="es-EC" sz="1400" kern="1200" dirty="0"/>
        </a:p>
      </dsp:txBody>
      <dsp:txXfrm>
        <a:off x="2659113" y="448475"/>
        <a:ext cx="2608411" cy="661256"/>
      </dsp:txXfrm>
    </dsp:sp>
    <dsp:sp modelId="{579B128C-52A8-4A01-A26C-B5B8605C1840}">
      <dsp:nvSpPr>
        <dsp:cNvPr id="0" name=""/>
        <dsp:cNvSpPr/>
      </dsp:nvSpPr>
      <dsp:spPr>
        <a:xfrm>
          <a:off x="2623341" y="1237103"/>
          <a:ext cx="2679955" cy="732800"/>
        </a:xfrm>
        <a:prstGeom prst="roundRect">
          <a:avLst/>
        </a:prstGeom>
        <a:solidFill>
          <a:schemeClr val="lt1">
            <a:alpha val="90000"/>
            <a:hueOff val="0"/>
            <a:satOff val="0"/>
            <a:lumOff val="0"/>
            <a:alphaOff val="0"/>
          </a:schemeClr>
        </a:solidFill>
        <a:ln w="12700" cap="rnd" cmpd="sng" algn="ctr">
          <a:solidFill>
            <a:schemeClr val="accent3">
              <a:hueOff val="-93612"/>
              <a:satOff val="-2531"/>
              <a:lumOff val="-5229"/>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t>Nivel de GEI que emite el Ecuador </a:t>
          </a:r>
          <a:endParaRPr lang="es-EC" sz="1400" kern="1200" dirty="0"/>
        </a:p>
      </dsp:txBody>
      <dsp:txXfrm>
        <a:off x="2659113" y="1272875"/>
        <a:ext cx="2608411" cy="661256"/>
      </dsp:txXfrm>
    </dsp:sp>
    <dsp:sp modelId="{BADDBBF8-F892-4854-B092-DA51EF58A3C4}">
      <dsp:nvSpPr>
        <dsp:cNvPr id="0" name=""/>
        <dsp:cNvSpPr/>
      </dsp:nvSpPr>
      <dsp:spPr>
        <a:xfrm>
          <a:off x="2623341" y="2061504"/>
          <a:ext cx="2679955" cy="732800"/>
        </a:xfrm>
        <a:prstGeom prst="roundRect">
          <a:avLst/>
        </a:prstGeom>
        <a:solidFill>
          <a:schemeClr val="lt1">
            <a:alpha val="90000"/>
            <a:hueOff val="0"/>
            <a:satOff val="0"/>
            <a:lumOff val="0"/>
            <a:alphaOff val="0"/>
          </a:schemeClr>
        </a:solidFill>
        <a:ln w="12700" cap="rnd" cmpd="sng" algn="ctr">
          <a:solidFill>
            <a:schemeClr val="accent3">
              <a:hueOff val="-187225"/>
              <a:satOff val="-5061"/>
              <a:lumOff val="-10458"/>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t>Contexto sobre las finanzas sostenibles implementada en el Ecuador</a:t>
          </a:r>
          <a:endParaRPr lang="es-EC" sz="1400" kern="1200" dirty="0"/>
        </a:p>
      </dsp:txBody>
      <dsp:txXfrm>
        <a:off x="2659113" y="2097276"/>
        <a:ext cx="2608411" cy="661256"/>
      </dsp:txXfrm>
    </dsp:sp>
    <dsp:sp modelId="{AD2EC09B-A157-481D-8E2C-E16371D757EC}">
      <dsp:nvSpPr>
        <dsp:cNvPr id="0" name=""/>
        <dsp:cNvSpPr/>
      </dsp:nvSpPr>
      <dsp:spPr>
        <a:xfrm>
          <a:off x="2623341" y="2885904"/>
          <a:ext cx="2679955" cy="732800"/>
        </a:xfrm>
        <a:prstGeom prst="roundRect">
          <a:avLst/>
        </a:prstGeom>
        <a:solidFill>
          <a:schemeClr val="lt1">
            <a:alpha val="90000"/>
            <a:hueOff val="0"/>
            <a:satOff val="0"/>
            <a:lumOff val="0"/>
            <a:alphaOff val="0"/>
          </a:schemeClr>
        </a:solidFill>
        <a:ln w="12700" cap="rnd" cmpd="sng" algn="ctr">
          <a:solidFill>
            <a:schemeClr val="accent3">
              <a:hueOff val="-280837"/>
              <a:satOff val="-7592"/>
              <a:lumOff val="-1568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t>Contexto del Mercado del Bonos Verdes en el Ecuador </a:t>
          </a:r>
          <a:endParaRPr lang="es-EC" sz="1400" kern="1200" dirty="0"/>
        </a:p>
      </dsp:txBody>
      <dsp:txXfrm>
        <a:off x="2659113" y="2921676"/>
        <a:ext cx="2608411" cy="6612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9120-1FE2-4021-9393-CE989578DFA4}">
      <dsp:nvSpPr>
        <dsp:cNvPr id="0" name=""/>
        <dsp:cNvSpPr/>
      </dsp:nvSpPr>
      <dsp:spPr>
        <a:xfrm>
          <a:off x="0" y="0"/>
          <a:ext cx="9445449" cy="2549085"/>
        </a:xfrm>
        <a:prstGeom prst="roundRect">
          <a:avLst>
            <a:gd name="adj" fmla="val 10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3140CF7-E6B1-4097-989B-D8B3D606363F}">
      <dsp:nvSpPr>
        <dsp:cNvPr id="0" name=""/>
        <dsp:cNvSpPr/>
      </dsp:nvSpPr>
      <dsp:spPr>
        <a:xfrm>
          <a:off x="283363" y="339878"/>
          <a:ext cx="2774600" cy="1869329"/>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B4450A81-628F-43B4-A256-FDE6BD8DB83E}">
      <dsp:nvSpPr>
        <dsp:cNvPr id="0" name=""/>
        <dsp:cNvSpPr/>
      </dsp:nvSpPr>
      <dsp:spPr>
        <a:xfrm rot="10800000">
          <a:off x="283363" y="2549085"/>
          <a:ext cx="2774600" cy="3115549"/>
        </a:xfrm>
        <a:prstGeom prst="round2SameRect">
          <a:avLst>
            <a:gd name="adj1" fmla="val 10500"/>
            <a:gd name="adj2" fmla="val 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s-EC" sz="1300" kern="1200" dirty="0"/>
            <a:t>- Mercado en expansión </a:t>
          </a:r>
        </a:p>
        <a:p>
          <a:pPr lvl="0" algn="l" defTabSz="577850">
            <a:lnSpc>
              <a:spcPct val="90000"/>
            </a:lnSpc>
            <a:spcBef>
              <a:spcPct val="0"/>
            </a:spcBef>
            <a:spcAft>
              <a:spcPct val="35000"/>
            </a:spcAft>
          </a:pPr>
          <a:r>
            <a:rPr lang="es-EC" sz="1300" kern="1200" dirty="0"/>
            <a:t>- Emisiones de 5 bonos verdes   promedio de 350.000 millones de pesos  </a:t>
          </a:r>
        </a:p>
        <a:p>
          <a:pPr lvl="0" algn="l" defTabSz="577850">
            <a:lnSpc>
              <a:spcPct val="90000"/>
            </a:lnSpc>
            <a:spcBef>
              <a:spcPct val="0"/>
            </a:spcBef>
            <a:spcAft>
              <a:spcPct val="35000"/>
            </a:spcAft>
          </a:pPr>
          <a:r>
            <a:rPr lang="es-EC" sz="1300" kern="1200" dirty="0"/>
            <a:t>-  2016 primero bono por Bancolombia </a:t>
          </a:r>
        </a:p>
        <a:p>
          <a:pPr lvl="0" algn="l" defTabSz="577850">
            <a:lnSpc>
              <a:spcPct val="90000"/>
            </a:lnSpc>
            <a:spcBef>
              <a:spcPct val="0"/>
            </a:spcBef>
            <a:spcAft>
              <a:spcPct val="35000"/>
            </a:spcAft>
          </a:pPr>
          <a:r>
            <a:rPr lang="es-EC" sz="1300" kern="1200" dirty="0"/>
            <a:t>- EPSA S.A empresa emitió un bono de 420,000 millones de pesos </a:t>
          </a:r>
        </a:p>
        <a:p>
          <a:pPr lvl="0" algn="l" defTabSz="577850">
            <a:lnSpc>
              <a:spcPct val="90000"/>
            </a:lnSpc>
            <a:spcBef>
              <a:spcPct val="0"/>
            </a:spcBef>
            <a:spcAft>
              <a:spcPct val="35000"/>
            </a:spcAft>
          </a:pPr>
          <a:r>
            <a:rPr lang="es-EC" sz="1300" kern="1200" dirty="0"/>
            <a:t>- Inversionistas Multilaterales </a:t>
          </a:r>
        </a:p>
      </dsp:txBody>
      <dsp:txXfrm rot="10800000">
        <a:off x="368692" y="2549085"/>
        <a:ext cx="2603942" cy="3030220"/>
      </dsp:txXfrm>
    </dsp:sp>
    <dsp:sp modelId="{2AE358B5-11FB-4612-B18D-8E6D78A5D4F6}">
      <dsp:nvSpPr>
        <dsp:cNvPr id="0" name=""/>
        <dsp:cNvSpPr/>
      </dsp:nvSpPr>
      <dsp:spPr>
        <a:xfrm>
          <a:off x="3335424" y="339878"/>
          <a:ext cx="2774600" cy="1869329"/>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ABE7157-C374-4027-889F-DF910B68FA97}">
      <dsp:nvSpPr>
        <dsp:cNvPr id="0" name=""/>
        <dsp:cNvSpPr/>
      </dsp:nvSpPr>
      <dsp:spPr>
        <a:xfrm rot="10800000">
          <a:off x="3335424" y="2549085"/>
          <a:ext cx="2774600" cy="3115549"/>
        </a:xfrm>
        <a:prstGeom prst="round2SameRect">
          <a:avLst>
            <a:gd name="adj1" fmla="val 10500"/>
            <a:gd name="adj2" fmla="val 0"/>
          </a:avLst>
        </a:prstGeom>
        <a:gradFill rotWithShape="0">
          <a:gsLst>
            <a:gs pos="0">
              <a:schemeClr val="accent4">
                <a:hueOff val="-831052"/>
                <a:satOff val="-3562"/>
                <a:lumOff val="4706"/>
                <a:alphaOff val="0"/>
                <a:tint val="96000"/>
                <a:lumMod val="100000"/>
              </a:schemeClr>
            </a:gs>
            <a:gs pos="78000">
              <a:schemeClr val="accent4">
                <a:hueOff val="-831052"/>
                <a:satOff val="-3562"/>
                <a:lumOff val="4706"/>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s-EC" sz="1300" kern="1200" dirty="0"/>
            <a:t>- Mercado en expansión </a:t>
          </a:r>
        </a:p>
        <a:p>
          <a:pPr lvl="0" algn="l" defTabSz="577850">
            <a:lnSpc>
              <a:spcPct val="90000"/>
            </a:lnSpc>
            <a:spcBef>
              <a:spcPct val="0"/>
            </a:spcBef>
            <a:spcAft>
              <a:spcPct val="35000"/>
            </a:spcAft>
          </a:pPr>
          <a:r>
            <a:rPr lang="es-EC" sz="1300" kern="1200" dirty="0"/>
            <a:t>- Emisión de 2 bonos dese 2018</a:t>
          </a:r>
        </a:p>
        <a:p>
          <a:pPr lvl="0" algn="l" defTabSz="577850">
            <a:lnSpc>
              <a:spcPct val="90000"/>
            </a:lnSpc>
            <a:spcBef>
              <a:spcPct val="0"/>
            </a:spcBef>
            <a:spcAft>
              <a:spcPct val="35000"/>
            </a:spcAft>
          </a:pPr>
          <a:r>
            <a:rPr lang="es-EC" sz="1300" kern="1200" dirty="0"/>
            <a:t>- Aguas Andinas 68 millones de dólares</a:t>
          </a:r>
        </a:p>
        <a:p>
          <a:pPr lvl="0" algn="l" defTabSz="577850">
            <a:lnSpc>
              <a:spcPct val="90000"/>
            </a:lnSpc>
            <a:spcBef>
              <a:spcPct val="0"/>
            </a:spcBef>
            <a:spcAft>
              <a:spcPct val="35000"/>
            </a:spcAft>
          </a:pPr>
          <a:r>
            <a:rPr lang="es-EC" sz="1300" kern="1200" dirty="0"/>
            <a:t>- Banco Estado  83 millones de dólares </a:t>
          </a:r>
        </a:p>
        <a:p>
          <a:pPr lvl="0" algn="l" defTabSz="577850">
            <a:lnSpc>
              <a:spcPct val="90000"/>
            </a:lnSpc>
            <a:spcBef>
              <a:spcPct val="0"/>
            </a:spcBef>
            <a:spcAft>
              <a:spcPct val="35000"/>
            </a:spcAft>
          </a:pPr>
          <a:r>
            <a:rPr lang="es-EC" sz="1300" kern="1200" dirty="0"/>
            <a:t>- Inversionistas Chilenos</a:t>
          </a:r>
        </a:p>
        <a:p>
          <a:pPr lvl="0" algn="l" defTabSz="577850">
            <a:lnSpc>
              <a:spcPct val="90000"/>
            </a:lnSpc>
            <a:spcBef>
              <a:spcPct val="0"/>
            </a:spcBef>
            <a:spcAft>
              <a:spcPct val="35000"/>
            </a:spcAft>
          </a:pPr>
          <a:r>
            <a:rPr lang="es-EC" sz="1300" kern="1200" dirty="0"/>
            <a:t>- Negociación en cualquier moneda </a:t>
          </a:r>
        </a:p>
        <a:p>
          <a:pPr lvl="0" algn="l" defTabSz="577850">
            <a:lnSpc>
              <a:spcPct val="90000"/>
            </a:lnSpc>
            <a:spcBef>
              <a:spcPct val="0"/>
            </a:spcBef>
            <a:spcAft>
              <a:spcPct val="35000"/>
            </a:spcAft>
          </a:pPr>
          <a:r>
            <a:rPr lang="es-EC" sz="1300" kern="1200" dirty="0"/>
            <a:t> </a:t>
          </a:r>
        </a:p>
        <a:p>
          <a:pPr lvl="0" algn="l" defTabSz="577850">
            <a:lnSpc>
              <a:spcPct val="90000"/>
            </a:lnSpc>
            <a:spcBef>
              <a:spcPct val="0"/>
            </a:spcBef>
            <a:spcAft>
              <a:spcPct val="35000"/>
            </a:spcAft>
          </a:pPr>
          <a:endParaRPr lang="es-EC" sz="1300" kern="1200" dirty="0"/>
        </a:p>
        <a:p>
          <a:pPr lvl="0" algn="l" defTabSz="577850">
            <a:lnSpc>
              <a:spcPct val="90000"/>
            </a:lnSpc>
            <a:spcBef>
              <a:spcPct val="0"/>
            </a:spcBef>
            <a:spcAft>
              <a:spcPct val="35000"/>
            </a:spcAft>
          </a:pPr>
          <a:endParaRPr lang="es-EC" sz="1300" kern="1200" dirty="0"/>
        </a:p>
        <a:p>
          <a:pPr lvl="0" algn="l" defTabSz="577850">
            <a:lnSpc>
              <a:spcPct val="90000"/>
            </a:lnSpc>
            <a:spcBef>
              <a:spcPct val="0"/>
            </a:spcBef>
            <a:spcAft>
              <a:spcPct val="35000"/>
            </a:spcAft>
          </a:pPr>
          <a:endParaRPr lang="es-EC" sz="1300" kern="1200" dirty="0"/>
        </a:p>
      </dsp:txBody>
      <dsp:txXfrm rot="10800000">
        <a:off x="3420753" y="2549085"/>
        <a:ext cx="2603942" cy="3030220"/>
      </dsp:txXfrm>
    </dsp:sp>
    <dsp:sp modelId="{FF94B2A8-9D5A-4537-AAD5-6CAA3AE7279D}">
      <dsp:nvSpPr>
        <dsp:cNvPr id="0" name=""/>
        <dsp:cNvSpPr/>
      </dsp:nvSpPr>
      <dsp:spPr>
        <a:xfrm>
          <a:off x="6387484" y="339878"/>
          <a:ext cx="2774600" cy="1869329"/>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FEE1721B-01D0-4674-9180-9330A2497E42}">
      <dsp:nvSpPr>
        <dsp:cNvPr id="0" name=""/>
        <dsp:cNvSpPr/>
      </dsp:nvSpPr>
      <dsp:spPr>
        <a:xfrm rot="10800000">
          <a:off x="6387484" y="2549085"/>
          <a:ext cx="2774600" cy="3115549"/>
        </a:xfrm>
        <a:prstGeom prst="round2SameRect">
          <a:avLst>
            <a:gd name="adj1" fmla="val 10500"/>
            <a:gd name="adj2" fmla="val 0"/>
          </a:avLst>
        </a:prstGeom>
        <a:gradFill rotWithShape="0">
          <a:gsLst>
            <a:gs pos="0">
              <a:schemeClr val="accent4">
                <a:hueOff val="-1662103"/>
                <a:satOff val="-7124"/>
                <a:lumOff val="9412"/>
                <a:alphaOff val="0"/>
                <a:tint val="96000"/>
                <a:lumMod val="100000"/>
              </a:schemeClr>
            </a:gs>
            <a:gs pos="78000">
              <a:schemeClr val="accent4">
                <a:hueOff val="-1662103"/>
                <a:satOff val="-7124"/>
                <a:lumOff val="941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s-EC" sz="1300" kern="1200" dirty="0"/>
            <a:t>-Mercado muy desarrollado</a:t>
          </a:r>
        </a:p>
        <a:p>
          <a:pPr lvl="0" algn="l" defTabSz="577850">
            <a:lnSpc>
              <a:spcPct val="90000"/>
            </a:lnSpc>
            <a:spcBef>
              <a:spcPct val="0"/>
            </a:spcBef>
            <a:spcAft>
              <a:spcPct val="35000"/>
            </a:spcAft>
          </a:pPr>
          <a:r>
            <a:rPr lang="es-EC" sz="1300" kern="1200" dirty="0"/>
            <a:t>-Negocia el 13% de todas las colocaciones a nivel mundial</a:t>
          </a:r>
        </a:p>
        <a:p>
          <a:pPr lvl="0" algn="l" defTabSz="577850">
            <a:lnSpc>
              <a:spcPct val="90000"/>
            </a:lnSpc>
            <a:spcBef>
              <a:spcPct val="0"/>
            </a:spcBef>
            <a:spcAft>
              <a:spcPct val="35000"/>
            </a:spcAft>
          </a:pPr>
          <a:r>
            <a:rPr lang="es-EC" sz="1300" kern="1200" dirty="0"/>
            <a:t>-Se han emitido 12 bonos sostenibles ($4.000 millones de dólares)</a:t>
          </a:r>
        </a:p>
        <a:p>
          <a:pPr lvl="0" algn="l" defTabSz="577850">
            <a:lnSpc>
              <a:spcPct val="90000"/>
            </a:lnSpc>
            <a:spcBef>
              <a:spcPct val="0"/>
            </a:spcBef>
            <a:spcAft>
              <a:spcPct val="35000"/>
            </a:spcAft>
          </a:pPr>
          <a:r>
            <a:rPr lang="es-EC" sz="1300" kern="1200" dirty="0"/>
            <a:t>-Lanzó el 1er bono verde en el 2015 por la Financiera Nacional</a:t>
          </a:r>
        </a:p>
        <a:p>
          <a:pPr lvl="0" algn="l" defTabSz="577850">
            <a:lnSpc>
              <a:spcPct val="90000"/>
            </a:lnSpc>
            <a:spcBef>
              <a:spcPct val="0"/>
            </a:spcBef>
            <a:spcAft>
              <a:spcPct val="35000"/>
            </a:spcAft>
          </a:pPr>
          <a:r>
            <a:rPr lang="es-EC" sz="1300" kern="1200" dirty="0"/>
            <a:t>- Los principales inversionistas son organismos multilaterales, aseguradoras y fondos de inversión local e internacional</a:t>
          </a:r>
        </a:p>
        <a:p>
          <a:pPr lvl="0" algn="l" defTabSz="577850">
            <a:lnSpc>
              <a:spcPct val="90000"/>
            </a:lnSpc>
            <a:spcBef>
              <a:spcPct val="0"/>
            </a:spcBef>
            <a:spcAft>
              <a:spcPct val="35000"/>
            </a:spcAft>
          </a:pPr>
          <a:r>
            <a:rPr lang="es-EC" sz="1300" kern="1200" dirty="0"/>
            <a:t>-Cuenta con un Consejo Consultivo en Finanzas Climáticas</a:t>
          </a:r>
        </a:p>
        <a:p>
          <a:pPr lvl="0" algn="ctr" defTabSz="577850">
            <a:lnSpc>
              <a:spcPct val="90000"/>
            </a:lnSpc>
            <a:spcBef>
              <a:spcPct val="0"/>
            </a:spcBef>
            <a:spcAft>
              <a:spcPct val="35000"/>
            </a:spcAft>
          </a:pPr>
          <a:endParaRPr lang="es-EC" sz="1300" kern="1200" dirty="0"/>
        </a:p>
        <a:p>
          <a:pPr lvl="0" algn="ctr" defTabSz="577850">
            <a:lnSpc>
              <a:spcPct val="90000"/>
            </a:lnSpc>
            <a:spcBef>
              <a:spcPct val="0"/>
            </a:spcBef>
            <a:spcAft>
              <a:spcPct val="35000"/>
            </a:spcAft>
          </a:pPr>
          <a:endParaRPr lang="es-EC" sz="1300" kern="1200" dirty="0"/>
        </a:p>
        <a:p>
          <a:pPr lvl="0" algn="ctr" defTabSz="577850">
            <a:lnSpc>
              <a:spcPct val="90000"/>
            </a:lnSpc>
            <a:spcBef>
              <a:spcPct val="0"/>
            </a:spcBef>
            <a:spcAft>
              <a:spcPct val="35000"/>
            </a:spcAft>
          </a:pPr>
          <a:r>
            <a:rPr lang="es-EC" sz="1300" kern="1200" dirty="0"/>
            <a:t> </a:t>
          </a:r>
        </a:p>
      </dsp:txBody>
      <dsp:txXfrm rot="10800000">
        <a:off x="6472813" y="2549085"/>
        <a:ext cx="2603942" cy="30302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3966E-C117-4A79-87DA-8F668D37FE87}">
      <dsp:nvSpPr>
        <dsp:cNvPr id="0" name=""/>
        <dsp:cNvSpPr/>
      </dsp:nvSpPr>
      <dsp:spPr>
        <a:xfrm>
          <a:off x="5364431" y="2124517"/>
          <a:ext cx="3146467" cy="374358"/>
        </a:xfrm>
        <a:custGeom>
          <a:avLst/>
          <a:gdLst/>
          <a:ahLst/>
          <a:cxnLst/>
          <a:rect l="0" t="0" r="0" b="0"/>
          <a:pathLst>
            <a:path>
              <a:moveTo>
                <a:pt x="0" y="0"/>
              </a:moveTo>
              <a:lnTo>
                <a:pt x="0" y="255114"/>
              </a:lnTo>
              <a:lnTo>
                <a:pt x="3146467" y="255114"/>
              </a:lnTo>
              <a:lnTo>
                <a:pt x="3146467" y="37435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C8C834-2D17-406B-88D6-90B394A13DD1}">
      <dsp:nvSpPr>
        <dsp:cNvPr id="0" name=""/>
        <dsp:cNvSpPr/>
      </dsp:nvSpPr>
      <dsp:spPr>
        <a:xfrm>
          <a:off x="5364431" y="2124517"/>
          <a:ext cx="1573233" cy="374358"/>
        </a:xfrm>
        <a:custGeom>
          <a:avLst/>
          <a:gdLst/>
          <a:ahLst/>
          <a:cxnLst/>
          <a:rect l="0" t="0" r="0" b="0"/>
          <a:pathLst>
            <a:path>
              <a:moveTo>
                <a:pt x="0" y="0"/>
              </a:moveTo>
              <a:lnTo>
                <a:pt x="0" y="255114"/>
              </a:lnTo>
              <a:lnTo>
                <a:pt x="1573233" y="255114"/>
              </a:lnTo>
              <a:lnTo>
                <a:pt x="1573233" y="37435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E0C7B-C86C-4FA5-A910-DF9B862369DC}">
      <dsp:nvSpPr>
        <dsp:cNvPr id="0" name=""/>
        <dsp:cNvSpPr/>
      </dsp:nvSpPr>
      <dsp:spPr>
        <a:xfrm>
          <a:off x="5318711" y="2124517"/>
          <a:ext cx="91440" cy="374358"/>
        </a:xfrm>
        <a:custGeom>
          <a:avLst/>
          <a:gdLst/>
          <a:ahLst/>
          <a:cxnLst/>
          <a:rect l="0" t="0" r="0" b="0"/>
          <a:pathLst>
            <a:path>
              <a:moveTo>
                <a:pt x="45720" y="0"/>
              </a:moveTo>
              <a:lnTo>
                <a:pt x="45720" y="37435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A51FCA-CF3E-4B74-9641-A686C6EDA9AA}">
      <dsp:nvSpPr>
        <dsp:cNvPr id="0" name=""/>
        <dsp:cNvSpPr/>
      </dsp:nvSpPr>
      <dsp:spPr>
        <a:xfrm>
          <a:off x="3791198" y="2124517"/>
          <a:ext cx="1573233" cy="374358"/>
        </a:xfrm>
        <a:custGeom>
          <a:avLst/>
          <a:gdLst/>
          <a:ahLst/>
          <a:cxnLst/>
          <a:rect l="0" t="0" r="0" b="0"/>
          <a:pathLst>
            <a:path>
              <a:moveTo>
                <a:pt x="1573233" y="0"/>
              </a:moveTo>
              <a:lnTo>
                <a:pt x="1573233" y="255114"/>
              </a:lnTo>
              <a:lnTo>
                <a:pt x="0" y="255114"/>
              </a:lnTo>
              <a:lnTo>
                <a:pt x="0" y="37435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8E3A4-491A-4C47-992D-B90D91AF4DB3}">
      <dsp:nvSpPr>
        <dsp:cNvPr id="0" name=""/>
        <dsp:cNvSpPr/>
      </dsp:nvSpPr>
      <dsp:spPr>
        <a:xfrm>
          <a:off x="2217964" y="2124517"/>
          <a:ext cx="3146467" cy="374358"/>
        </a:xfrm>
        <a:custGeom>
          <a:avLst/>
          <a:gdLst/>
          <a:ahLst/>
          <a:cxnLst/>
          <a:rect l="0" t="0" r="0" b="0"/>
          <a:pathLst>
            <a:path>
              <a:moveTo>
                <a:pt x="3146467" y="0"/>
              </a:moveTo>
              <a:lnTo>
                <a:pt x="3146467" y="255114"/>
              </a:lnTo>
              <a:lnTo>
                <a:pt x="0" y="255114"/>
              </a:lnTo>
              <a:lnTo>
                <a:pt x="0" y="37435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DB325-9E63-4CCA-89F3-A270B00C3133}">
      <dsp:nvSpPr>
        <dsp:cNvPr id="0" name=""/>
        <dsp:cNvSpPr/>
      </dsp:nvSpPr>
      <dsp:spPr>
        <a:xfrm>
          <a:off x="3004581" y="932792"/>
          <a:ext cx="2359850" cy="374358"/>
        </a:xfrm>
        <a:custGeom>
          <a:avLst/>
          <a:gdLst/>
          <a:ahLst/>
          <a:cxnLst/>
          <a:rect l="0" t="0" r="0" b="0"/>
          <a:pathLst>
            <a:path>
              <a:moveTo>
                <a:pt x="0" y="0"/>
              </a:moveTo>
              <a:lnTo>
                <a:pt x="0" y="255114"/>
              </a:lnTo>
              <a:lnTo>
                <a:pt x="2359850" y="255114"/>
              </a:lnTo>
              <a:lnTo>
                <a:pt x="2359850" y="37435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C88DE-C958-4B46-9616-71528B8A765F}">
      <dsp:nvSpPr>
        <dsp:cNvPr id="0" name=""/>
        <dsp:cNvSpPr/>
      </dsp:nvSpPr>
      <dsp:spPr>
        <a:xfrm>
          <a:off x="599010" y="2124517"/>
          <a:ext cx="91440" cy="374358"/>
        </a:xfrm>
        <a:custGeom>
          <a:avLst/>
          <a:gdLst/>
          <a:ahLst/>
          <a:cxnLst/>
          <a:rect l="0" t="0" r="0" b="0"/>
          <a:pathLst>
            <a:path>
              <a:moveTo>
                <a:pt x="45720" y="0"/>
              </a:moveTo>
              <a:lnTo>
                <a:pt x="45720" y="37435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616944-5DA8-4FDF-A923-39C2899BB0E8}">
      <dsp:nvSpPr>
        <dsp:cNvPr id="0" name=""/>
        <dsp:cNvSpPr/>
      </dsp:nvSpPr>
      <dsp:spPr>
        <a:xfrm>
          <a:off x="644730" y="932792"/>
          <a:ext cx="2359850" cy="374358"/>
        </a:xfrm>
        <a:custGeom>
          <a:avLst/>
          <a:gdLst/>
          <a:ahLst/>
          <a:cxnLst/>
          <a:rect l="0" t="0" r="0" b="0"/>
          <a:pathLst>
            <a:path>
              <a:moveTo>
                <a:pt x="2359850" y="0"/>
              </a:moveTo>
              <a:lnTo>
                <a:pt x="2359850" y="255114"/>
              </a:lnTo>
              <a:lnTo>
                <a:pt x="0" y="255114"/>
              </a:lnTo>
              <a:lnTo>
                <a:pt x="0" y="37435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9C474-28EC-4C0A-B84E-1FFCF042431C}">
      <dsp:nvSpPr>
        <dsp:cNvPr id="0" name=""/>
        <dsp:cNvSpPr/>
      </dsp:nvSpPr>
      <dsp:spPr>
        <a:xfrm>
          <a:off x="2360985" y="115426"/>
          <a:ext cx="1287191" cy="81736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60EC0FD7-A230-4428-A7F3-EEADE692217D}">
      <dsp:nvSpPr>
        <dsp:cNvPr id="0" name=""/>
        <dsp:cNvSpPr/>
      </dsp:nvSpPr>
      <dsp:spPr>
        <a:xfrm>
          <a:off x="2504006" y="251296"/>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Metodología</a:t>
          </a:r>
        </a:p>
      </dsp:txBody>
      <dsp:txXfrm>
        <a:off x="2527946" y="275236"/>
        <a:ext cx="1239311" cy="769486"/>
      </dsp:txXfrm>
    </dsp:sp>
    <dsp:sp modelId="{67A31009-5FE2-470D-B106-0B60AEDA3C56}">
      <dsp:nvSpPr>
        <dsp:cNvPr id="0" name=""/>
        <dsp:cNvSpPr/>
      </dsp:nvSpPr>
      <dsp:spPr>
        <a:xfrm>
          <a:off x="1135" y="1307150"/>
          <a:ext cx="1287191" cy="81736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3AF6423-70BA-49AF-B536-0859A0A9C0CC}">
      <dsp:nvSpPr>
        <dsp:cNvPr id="0" name=""/>
        <dsp:cNvSpPr/>
      </dsp:nvSpPr>
      <dsp:spPr>
        <a:xfrm>
          <a:off x="144156" y="1443020"/>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Enfoque</a:t>
          </a:r>
        </a:p>
      </dsp:txBody>
      <dsp:txXfrm>
        <a:off x="168096" y="1466960"/>
        <a:ext cx="1239311" cy="769486"/>
      </dsp:txXfrm>
    </dsp:sp>
    <dsp:sp modelId="{38CC4E34-DE11-4269-9E13-C32DCAD6B7CB}">
      <dsp:nvSpPr>
        <dsp:cNvPr id="0" name=""/>
        <dsp:cNvSpPr/>
      </dsp:nvSpPr>
      <dsp:spPr>
        <a:xfrm>
          <a:off x="1135" y="2498875"/>
          <a:ext cx="1287191" cy="8173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745B632-2F99-4254-B045-CB67C2C07364}">
      <dsp:nvSpPr>
        <dsp:cNvPr id="0" name=""/>
        <dsp:cNvSpPr/>
      </dsp:nvSpPr>
      <dsp:spPr>
        <a:xfrm>
          <a:off x="144156" y="2634745"/>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Mixto</a:t>
          </a:r>
          <a:r>
            <a:rPr lang="es-EC" sz="1200" kern="1200" dirty="0"/>
            <a:t>.- enfoque cualitativo y cuantitativo</a:t>
          </a:r>
        </a:p>
      </dsp:txBody>
      <dsp:txXfrm>
        <a:off x="168096" y="2658685"/>
        <a:ext cx="1239311" cy="769486"/>
      </dsp:txXfrm>
    </dsp:sp>
    <dsp:sp modelId="{E9CDAFA1-3C61-4DD7-8536-63605F56C481}">
      <dsp:nvSpPr>
        <dsp:cNvPr id="0" name=""/>
        <dsp:cNvSpPr/>
      </dsp:nvSpPr>
      <dsp:spPr>
        <a:xfrm>
          <a:off x="4720836" y="1307150"/>
          <a:ext cx="1287191" cy="81736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1B14CA5-510D-4735-9152-1F92813CBA01}">
      <dsp:nvSpPr>
        <dsp:cNvPr id="0" name=""/>
        <dsp:cNvSpPr/>
      </dsp:nvSpPr>
      <dsp:spPr>
        <a:xfrm>
          <a:off x="4863857" y="1443020"/>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Tipo de investigación </a:t>
          </a:r>
        </a:p>
      </dsp:txBody>
      <dsp:txXfrm>
        <a:off x="4887797" y="1466960"/>
        <a:ext cx="1239311" cy="769486"/>
      </dsp:txXfrm>
    </dsp:sp>
    <dsp:sp modelId="{CA362882-D71B-4589-BB8B-E6A8D1C5D564}">
      <dsp:nvSpPr>
        <dsp:cNvPr id="0" name=""/>
        <dsp:cNvSpPr/>
      </dsp:nvSpPr>
      <dsp:spPr>
        <a:xfrm>
          <a:off x="1574368" y="2498875"/>
          <a:ext cx="1287191" cy="8173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2D9C7601-E191-487B-B23D-B53CD597BC01}">
      <dsp:nvSpPr>
        <dsp:cNvPr id="0" name=""/>
        <dsp:cNvSpPr/>
      </dsp:nvSpPr>
      <dsp:spPr>
        <a:xfrm>
          <a:off x="1717390" y="2634745"/>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Finalidad</a:t>
          </a:r>
          <a:r>
            <a:rPr lang="es-EC" sz="1200" kern="1200" dirty="0"/>
            <a:t>: básica</a:t>
          </a:r>
        </a:p>
      </dsp:txBody>
      <dsp:txXfrm>
        <a:off x="1741330" y="2658685"/>
        <a:ext cx="1239311" cy="769486"/>
      </dsp:txXfrm>
    </dsp:sp>
    <dsp:sp modelId="{18AC2DDE-5A65-462A-94AF-E0359DCAF9F7}">
      <dsp:nvSpPr>
        <dsp:cNvPr id="0" name=""/>
        <dsp:cNvSpPr/>
      </dsp:nvSpPr>
      <dsp:spPr>
        <a:xfrm>
          <a:off x="3147602" y="2498875"/>
          <a:ext cx="1287191" cy="8173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8E69792-1342-407F-84C4-4DDD6C84ED90}">
      <dsp:nvSpPr>
        <dsp:cNvPr id="0" name=""/>
        <dsp:cNvSpPr/>
      </dsp:nvSpPr>
      <dsp:spPr>
        <a:xfrm>
          <a:off x="3290623" y="2634745"/>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Por las fuentes de información: </a:t>
          </a:r>
          <a:r>
            <a:rPr lang="es-EC" sz="1200" kern="1200" dirty="0"/>
            <a:t>mixto</a:t>
          </a:r>
        </a:p>
      </dsp:txBody>
      <dsp:txXfrm>
        <a:off x="3314563" y="2658685"/>
        <a:ext cx="1239311" cy="769486"/>
      </dsp:txXfrm>
    </dsp:sp>
    <dsp:sp modelId="{2D103C2D-7676-4154-AAF7-E4A8B8E1CD72}">
      <dsp:nvSpPr>
        <dsp:cNvPr id="0" name=""/>
        <dsp:cNvSpPr/>
      </dsp:nvSpPr>
      <dsp:spPr>
        <a:xfrm>
          <a:off x="4720836" y="2498875"/>
          <a:ext cx="1287191" cy="8173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6EF13468-3E2B-4001-8D82-FF015238A67F}">
      <dsp:nvSpPr>
        <dsp:cNvPr id="0" name=""/>
        <dsp:cNvSpPr/>
      </dsp:nvSpPr>
      <dsp:spPr>
        <a:xfrm>
          <a:off x="4863857" y="2634745"/>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Por las unidades</a:t>
          </a:r>
          <a:r>
            <a:rPr lang="es-EC" sz="1200" kern="1200" dirty="0"/>
            <a:t>: In situ</a:t>
          </a:r>
        </a:p>
      </dsp:txBody>
      <dsp:txXfrm>
        <a:off x="4887797" y="2658685"/>
        <a:ext cx="1239311" cy="769486"/>
      </dsp:txXfrm>
    </dsp:sp>
    <dsp:sp modelId="{464369B3-991C-40FB-AE76-AF4154F90AFA}">
      <dsp:nvSpPr>
        <dsp:cNvPr id="0" name=""/>
        <dsp:cNvSpPr/>
      </dsp:nvSpPr>
      <dsp:spPr>
        <a:xfrm>
          <a:off x="6294069" y="2498875"/>
          <a:ext cx="1287191" cy="8173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E7079EB-259A-4015-BC0A-0820C8350808}">
      <dsp:nvSpPr>
        <dsp:cNvPr id="0" name=""/>
        <dsp:cNvSpPr/>
      </dsp:nvSpPr>
      <dsp:spPr>
        <a:xfrm>
          <a:off x="6437091" y="2634745"/>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Por el control de variables: </a:t>
          </a:r>
          <a:r>
            <a:rPr lang="es-EC" sz="1200" kern="1200" dirty="0"/>
            <a:t>no experimental</a:t>
          </a:r>
        </a:p>
      </dsp:txBody>
      <dsp:txXfrm>
        <a:off x="6461031" y="2658685"/>
        <a:ext cx="1239311" cy="769486"/>
      </dsp:txXfrm>
    </dsp:sp>
    <dsp:sp modelId="{34AB6A6A-14B3-4491-96C3-914B112841ED}">
      <dsp:nvSpPr>
        <dsp:cNvPr id="0" name=""/>
        <dsp:cNvSpPr/>
      </dsp:nvSpPr>
      <dsp:spPr>
        <a:xfrm>
          <a:off x="7867303" y="2498875"/>
          <a:ext cx="1287191" cy="8173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4CF189D-8B99-46E2-A32F-48F04ADA235F}">
      <dsp:nvSpPr>
        <dsp:cNvPr id="0" name=""/>
        <dsp:cNvSpPr/>
      </dsp:nvSpPr>
      <dsp:spPr>
        <a:xfrm>
          <a:off x="8010324" y="2634745"/>
          <a:ext cx="1287191" cy="81736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t>Por el alcance</a:t>
          </a:r>
          <a:r>
            <a:rPr lang="es-EC" sz="1200" kern="1200" dirty="0"/>
            <a:t>: transversal </a:t>
          </a:r>
        </a:p>
      </dsp:txBody>
      <dsp:txXfrm>
        <a:off x="8034264" y="2658685"/>
        <a:ext cx="1239311" cy="7694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D946A-CDD3-4428-8990-CAFAB44D2B35}">
      <dsp:nvSpPr>
        <dsp:cNvPr id="0" name=""/>
        <dsp:cNvSpPr/>
      </dsp:nvSpPr>
      <dsp:spPr>
        <a:xfrm>
          <a:off x="4409" y="627420"/>
          <a:ext cx="2570218" cy="1558523"/>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s-EC" sz="1100" b="0" kern="1200"/>
            <a:t>¿Los bonos verdes proporcionan beneficios a las empresas que cotizan en la bolsa de valores Quito y que desarrollan proyectos sostenibles en el Ecuador?</a:t>
          </a:r>
          <a:endParaRPr lang="es-EC" sz="1100" b="0" kern="1200" dirty="0"/>
        </a:p>
      </dsp:txBody>
      <dsp:txXfrm>
        <a:off x="40275" y="663286"/>
        <a:ext cx="2498486" cy="1152822"/>
      </dsp:txXfrm>
    </dsp:sp>
    <dsp:sp modelId="{342B3D4F-D7AD-4784-B2A6-A6788AD72FA4}">
      <dsp:nvSpPr>
        <dsp:cNvPr id="0" name=""/>
        <dsp:cNvSpPr/>
      </dsp:nvSpPr>
      <dsp:spPr>
        <a:xfrm>
          <a:off x="1281603" y="201287"/>
          <a:ext cx="2906283" cy="2906283"/>
        </a:xfrm>
        <a:prstGeom prst="leftCircularArrow">
          <a:avLst>
            <a:gd name="adj1" fmla="val 2878"/>
            <a:gd name="adj2" fmla="val 351943"/>
            <a:gd name="adj3" fmla="val 2127454"/>
            <a:gd name="adj4" fmla="val 9024489"/>
            <a:gd name="adj5" fmla="val 3358"/>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2C51853-9A6F-4DF3-BC5D-9B8720568FEA}">
      <dsp:nvSpPr>
        <dsp:cNvPr id="0" name=""/>
        <dsp:cNvSpPr/>
      </dsp:nvSpPr>
      <dsp:spPr>
        <a:xfrm>
          <a:off x="855464" y="1774914"/>
          <a:ext cx="1388972" cy="552348"/>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a:t>Pregunta 1 </a:t>
          </a:r>
        </a:p>
      </dsp:txBody>
      <dsp:txXfrm>
        <a:off x="871642" y="1791092"/>
        <a:ext cx="1356616" cy="519992"/>
      </dsp:txXfrm>
    </dsp:sp>
    <dsp:sp modelId="{AF4EA0AC-5D01-44FD-9A57-EBC5C435F924}">
      <dsp:nvSpPr>
        <dsp:cNvPr id="0" name=""/>
        <dsp:cNvSpPr/>
      </dsp:nvSpPr>
      <dsp:spPr>
        <a:xfrm>
          <a:off x="2972992" y="625493"/>
          <a:ext cx="2570218" cy="1558523"/>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1356225"/>
              <a:satOff val="-828"/>
              <a:lumOff val="3235"/>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s-EC" sz="1100" b="0" kern="1200"/>
            <a:t>¿Es atractiva la emisión de bonos verdes para las empresas ecuatorianas que cotizan en la Bolsa de Valores de Quito y que desarrollan proyectos sostenibles?</a:t>
          </a:r>
        </a:p>
      </dsp:txBody>
      <dsp:txXfrm>
        <a:off x="3008858" y="995329"/>
        <a:ext cx="2498486" cy="1152822"/>
      </dsp:txXfrm>
    </dsp:sp>
    <dsp:sp modelId="{6AA0A053-820B-4980-9B40-A957CA3CAEBA}">
      <dsp:nvSpPr>
        <dsp:cNvPr id="0" name=""/>
        <dsp:cNvSpPr/>
      </dsp:nvSpPr>
      <dsp:spPr>
        <a:xfrm>
          <a:off x="4237165" y="-346666"/>
          <a:ext cx="3105948" cy="3105948"/>
        </a:xfrm>
        <a:prstGeom prst="circularArrow">
          <a:avLst>
            <a:gd name="adj1" fmla="val 2693"/>
            <a:gd name="adj2" fmla="val 327897"/>
            <a:gd name="adj3" fmla="val 19496592"/>
            <a:gd name="adj4" fmla="val 12575511"/>
            <a:gd name="adj5" fmla="val 3142"/>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592688B2-06F9-4244-BCF5-C5A9B410DC7A}">
      <dsp:nvSpPr>
        <dsp:cNvPr id="0" name=""/>
        <dsp:cNvSpPr/>
      </dsp:nvSpPr>
      <dsp:spPr>
        <a:xfrm>
          <a:off x="3824047" y="484174"/>
          <a:ext cx="1388972" cy="552348"/>
        </a:xfrm>
        <a:prstGeom prst="roundRect">
          <a:avLst>
            <a:gd name="adj" fmla="val 10000"/>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a:t>Pregunta 2 </a:t>
          </a:r>
        </a:p>
      </dsp:txBody>
      <dsp:txXfrm>
        <a:off x="3840225" y="500352"/>
        <a:ext cx="1356616" cy="519992"/>
      </dsp:txXfrm>
    </dsp:sp>
    <dsp:sp modelId="{4CD1A6E3-8F16-4DCD-AD94-EDB8003E09BB}">
      <dsp:nvSpPr>
        <dsp:cNvPr id="0" name=""/>
        <dsp:cNvSpPr/>
      </dsp:nvSpPr>
      <dsp:spPr>
        <a:xfrm>
          <a:off x="5941575" y="627420"/>
          <a:ext cx="2570218" cy="1558523"/>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2712450"/>
              <a:satOff val="-1656"/>
              <a:lumOff val="6471"/>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s-EC" sz="1100" b="0" kern="1200"/>
            <a:t>¿Cuáles son los posibles beneficios que podría tener el Ecuador al desarrollar el mercado de bonos verdes a través de la BVQ, en base a experiencia de casos internacionales?</a:t>
          </a:r>
        </a:p>
      </dsp:txBody>
      <dsp:txXfrm>
        <a:off x="5977441" y="663286"/>
        <a:ext cx="2498486" cy="1152822"/>
      </dsp:txXfrm>
    </dsp:sp>
    <dsp:sp modelId="{5D37CC36-2BE7-493F-AF8E-834475C2A268}">
      <dsp:nvSpPr>
        <dsp:cNvPr id="0" name=""/>
        <dsp:cNvSpPr/>
      </dsp:nvSpPr>
      <dsp:spPr>
        <a:xfrm>
          <a:off x="6792630" y="1774914"/>
          <a:ext cx="1388972" cy="552348"/>
        </a:xfrm>
        <a:prstGeom prst="roundRect">
          <a:avLst>
            <a:gd name="adj" fmla="val 10000"/>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a:t>Pregunta 3 </a:t>
          </a:r>
        </a:p>
      </dsp:txBody>
      <dsp:txXfrm>
        <a:off x="6808808" y="1791092"/>
        <a:ext cx="1356616" cy="5199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A9E8-BEA8-4B58-8490-EFB4A4EF190E}">
      <dsp:nvSpPr>
        <dsp:cNvPr id="0" name=""/>
        <dsp:cNvSpPr/>
      </dsp:nvSpPr>
      <dsp:spPr>
        <a:xfrm>
          <a:off x="33" y="2353"/>
          <a:ext cx="3242616" cy="72000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a:t>Entrevista a expertos </a:t>
          </a:r>
          <a:endParaRPr lang="es-EC" sz="1800" b="1" kern="1200" dirty="0"/>
        </a:p>
      </dsp:txBody>
      <dsp:txXfrm>
        <a:off x="33" y="2353"/>
        <a:ext cx="3242616" cy="720000"/>
      </dsp:txXfrm>
    </dsp:sp>
    <dsp:sp modelId="{E93EF279-F5E4-497F-A26C-B5663EBBCA74}">
      <dsp:nvSpPr>
        <dsp:cNvPr id="0" name=""/>
        <dsp:cNvSpPr/>
      </dsp:nvSpPr>
      <dsp:spPr>
        <a:xfrm>
          <a:off x="33" y="722353"/>
          <a:ext cx="3242616" cy="1338187"/>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b="0" kern="1200" dirty="0"/>
            <a:t>Aplicación de  entrevista </a:t>
          </a:r>
          <a:r>
            <a:rPr lang="es-EC" sz="1400" b="0" kern="1200" dirty="0" err="1"/>
            <a:t>semi</a:t>
          </a:r>
          <a:r>
            <a:rPr lang="es-EC" sz="1400" b="0" kern="1200" dirty="0"/>
            <a:t>-estructurada, flexible, la cual se adapto a cada sujeto de estudio.</a:t>
          </a:r>
          <a:endParaRPr lang="es-EC" sz="1400" kern="1200" dirty="0"/>
        </a:p>
        <a:p>
          <a:pPr marL="114300" lvl="1" indent="-114300" algn="l" defTabSz="622300">
            <a:lnSpc>
              <a:spcPct val="90000"/>
            </a:lnSpc>
            <a:spcBef>
              <a:spcPct val="0"/>
            </a:spcBef>
            <a:spcAft>
              <a:spcPct val="15000"/>
            </a:spcAft>
            <a:buChar char="••"/>
          </a:pPr>
          <a:r>
            <a:rPr lang="es-EC" sz="1400" b="0" kern="1200" dirty="0"/>
            <a:t>Se aplicaron 4 entrevistas a</a:t>
          </a:r>
          <a:r>
            <a:rPr lang="es-EC" sz="1400" kern="1200" dirty="0"/>
            <a:t> expertos</a:t>
          </a:r>
          <a:endParaRPr lang="es-EC" sz="1400" b="0" kern="1200" dirty="0"/>
        </a:p>
      </dsp:txBody>
      <dsp:txXfrm>
        <a:off x="33" y="722353"/>
        <a:ext cx="3242616" cy="1338187"/>
      </dsp:txXfrm>
    </dsp:sp>
    <dsp:sp modelId="{CEE1B537-1C8C-49BD-86B0-18D14F366E0D}">
      <dsp:nvSpPr>
        <dsp:cNvPr id="0" name=""/>
        <dsp:cNvSpPr/>
      </dsp:nvSpPr>
      <dsp:spPr>
        <a:xfrm>
          <a:off x="3696616" y="2353"/>
          <a:ext cx="3242616" cy="720000"/>
        </a:xfrm>
        <a:prstGeom prst="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w="12700" cap="rnd" cmpd="sng" algn="ctr">
          <a:solidFill>
            <a:schemeClr val="accent2">
              <a:hueOff val="-2712450"/>
              <a:satOff val="-1656"/>
              <a:lumOff val="6471"/>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dirty="0"/>
            <a:t>Encuesta </a:t>
          </a:r>
        </a:p>
      </dsp:txBody>
      <dsp:txXfrm>
        <a:off x="3696616" y="2353"/>
        <a:ext cx="3242616" cy="720000"/>
      </dsp:txXfrm>
    </dsp:sp>
    <dsp:sp modelId="{B6FE6C21-EDF6-4765-A31E-AA312523F718}">
      <dsp:nvSpPr>
        <dsp:cNvPr id="0" name=""/>
        <dsp:cNvSpPr/>
      </dsp:nvSpPr>
      <dsp:spPr>
        <a:xfrm>
          <a:off x="3696616" y="722353"/>
          <a:ext cx="3242616" cy="1338187"/>
        </a:xfrm>
        <a:prstGeom prst="rect">
          <a:avLst/>
        </a:prstGeom>
        <a:solidFill>
          <a:schemeClr val="accent2">
            <a:tint val="40000"/>
            <a:alpha val="90000"/>
            <a:hueOff val="-3741368"/>
            <a:satOff val="7526"/>
            <a:lumOff val="1147"/>
            <a:alphaOff val="0"/>
          </a:schemeClr>
        </a:solidFill>
        <a:ln w="12700" cap="rnd" cmpd="sng" algn="ctr">
          <a:solidFill>
            <a:schemeClr val="accent2">
              <a:tint val="40000"/>
              <a:alpha val="90000"/>
              <a:hueOff val="-3741368"/>
              <a:satOff val="7526"/>
              <a:lumOff val="114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a:t>Aplicación de encuestas a una muestra de empresas que cotizan en la BVQ, para determinar el nivel de atractivo que existe de este nuevo producto bursátil.</a:t>
          </a:r>
        </a:p>
        <a:p>
          <a:pPr marL="114300" lvl="1" indent="-114300" algn="l" defTabSz="622300">
            <a:lnSpc>
              <a:spcPct val="90000"/>
            </a:lnSpc>
            <a:spcBef>
              <a:spcPct val="0"/>
            </a:spcBef>
            <a:spcAft>
              <a:spcPct val="15000"/>
            </a:spcAft>
            <a:buChar char="••"/>
          </a:pPr>
          <a:r>
            <a:rPr lang="es-EC" sz="1400" kern="1200" dirty="0"/>
            <a:t>Se desarrollaron 14 preguntas </a:t>
          </a:r>
        </a:p>
      </dsp:txBody>
      <dsp:txXfrm>
        <a:off x="3696616" y="722353"/>
        <a:ext cx="3242616" cy="13381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6C96B-3743-471E-8EA4-298A90A2FEE6}">
      <dsp:nvSpPr>
        <dsp:cNvPr id="0" name=""/>
        <dsp:cNvSpPr/>
      </dsp:nvSpPr>
      <dsp:spPr>
        <a:xfrm>
          <a:off x="0" y="2239"/>
          <a:ext cx="4648691"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2DBF9E9-8D8B-4A35-A07C-FED69F6502FE}">
      <dsp:nvSpPr>
        <dsp:cNvPr id="0" name=""/>
        <dsp:cNvSpPr/>
      </dsp:nvSpPr>
      <dsp:spPr>
        <a:xfrm>
          <a:off x="0" y="2239"/>
          <a:ext cx="929738" cy="458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C" sz="1000" b="1" kern="1200" dirty="0">
              <a:solidFill>
                <a:srgbClr val="0070C0"/>
              </a:solidFill>
              <a:latin typeface="Times New Roman" panose="02020603050405020304" pitchFamily="18" charset="0"/>
              <a:ea typeface="Calibri" panose="020F0502020204030204" pitchFamily="34" charset="0"/>
            </a:rPr>
            <a:t>SECRETARÍA DEL AMBIENTE</a:t>
          </a:r>
          <a:endParaRPr lang="es-EC" sz="1000" kern="1200" dirty="0">
            <a:solidFill>
              <a:srgbClr val="0070C0"/>
            </a:solidFill>
          </a:endParaRPr>
        </a:p>
      </dsp:txBody>
      <dsp:txXfrm>
        <a:off x="0" y="2239"/>
        <a:ext cx="929738" cy="4581169"/>
      </dsp:txXfrm>
    </dsp:sp>
    <dsp:sp modelId="{DF49BA49-0870-4BD5-8E2B-DE0AD603BA6C}">
      <dsp:nvSpPr>
        <dsp:cNvPr id="0" name=""/>
        <dsp:cNvSpPr/>
      </dsp:nvSpPr>
      <dsp:spPr>
        <a:xfrm>
          <a:off x="999468" y="33164"/>
          <a:ext cx="3649222"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Desconocimiento  sobre la situación actual del mercado de valores</a:t>
          </a:r>
        </a:p>
      </dsp:txBody>
      <dsp:txXfrm>
        <a:off x="999468" y="33164"/>
        <a:ext cx="3649222" cy="618502"/>
      </dsp:txXfrm>
    </dsp:sp>
    <dsp:sp modelId="{66651742-7327-434C-B012-6E2838D83A0A}">
      <dsp:nvSpPr>
        <dsp:cNvPr id="0" name=""/>
        <dsp:cNvSpPr/>
      </dsp:nvSpPr>
      <dsp:spPr>
        <a:xfrm>
          <a:off x="929738" y="651666"/>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CD883F34-EDAC-400B-9CE7-E9733DC9ABFC}">
      <dsp:nvSpPr>
        <dsp:cNvPr id="0" name=""/>
        <dsp:cNvSpPr/>
      </dsp:nvSpPr>
      <dsp:spPr>
        <a:xfrm>
          <a:off x="999468" y="682592"/>
          <a:ext cx="3649222"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Desconocimiento sobre las condiciones para la emisión de bonos verdes.  </a:t>
          </a:r>
        </a:p>
      </dsp:txBody>
      <dsp:txXfrm>
        <a:off x="999468" y="682592"/>
        <a:ext cx="3649222" cy="618502"/>
      </dsp:txXfrm>
    </dsp:sp>
    <dsp:sp modelId="{3126EA17-72CB-47AA-B5CF-21B13E7BE298}">
      <dsp:nvSpPr>
        <dsp:cNvPr id="0" name=""/>
        <dsp:cNvSpPr/>
      </dsp:nvSpPr>
      <dsp:spPr>
        <a:xfrm>
          <a:off x="929738" y="1301094"/>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278E3CE-1610-4564-A6BE-202FA4C658A4}">
      <dsp:nvSpPr>
        <dsp:cNvPr id="0" name=""/>
        <dsp:cNvSpPr/>
      </dsp:nvSpPr>
      <dsp:spPr>
        <a:xfrm>
          <a:off x="999468" y="1332019"/>
          <a:ext cx="3649222"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Articulación de acciones interinstitucionales </a:t>
          </a:r>
        </a:p>
      </dsp:txBody>
      <dsp:txXfrm>
        <a:off x="999468" y="1332019"/>
        <a:ext cx="3649222" cy="618502"/>
      </dsp:txXfrm>
    </dsp:sp>
    <dsp:sp modelId="{E8A08BE4-8129-4CF7-AECD-748B4685930F}">
      <dsp:nvSpPr>
        <dsp:cNvPr id="0" name=""/>
        <dsp:cNvSpPr/>
      </dsp:nvSpPr>
      <dsp:spPr>
        <a:xfrm>
          <a:off x="929738" y="1950522"/>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A30D295-7A99-4508-8C91-1E98176B976C}">
      <dsp:nvSpPr>
        <dsp:cNvPr id="0" name=""/>
        <dsp:cNvSpPr/>
      </dsp:nvSpPr>
      <dsp:spPr>
        <a:xfrm>
          <a:off x="999468" y="1981447"/>
          <a:ext cx="3649222"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Según estudios existen varias empresas que desarrollan proyectos verde en Quito</a:t>
          </a:r>
        </a:p>
      </dsp:txBody>
      <dsp:txXfrm>
        <a:off x="999468" y="1981447"/>
        <a:ext cx="3649222" cy="618502"/>
      </dsp:txXfrm>
    </dsp:sp>
    <dsp:sp modelId="{129F4F92-81BA-49F6-9481-1E4463E584B3}">
      <dsp:nvSpPr>
        <dsp:cNvPr id="0" name=""/>
        <dsp:cNvSpPr/>
      </dsp:nvSpPr>
      <dsp:spPr>
        <a:xfrm>
          <a:off x="929738" y="2599950"/>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8750C82-005F-4F7E-914D-0C73E44E7285}">
      <dsp:nvSpPr>
        <dsp:cNvPr id="0" name=""/>
        <dsp:cNvSpPr/>
      </dsp:nvSpPr>
      <dsp:spPr>
        <a:xfrm>
          <a:off x="999468" y="2630875"/>
          <a:ext cx="3649222"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Falta de normativa, desconocimiento del mercado de valores, mercado de valores poco desarrollado</a:t>
          </a:r>
        </a:p>
      </dsp:txBody>
      <dsp:txXfrm>
        <a:off x="999468" y="2630875"/>
        <a:ext cx="3649222" cy="618502"/>
      </dsp:txXfrm>
    </dsp:sp>
    <dsp:sp modelId="{52548F34-AD6C-4343-A8EF-59B446596111}">
      <dsp:nvSpPr>
        <dsp:cNvPr id="0" name=""/>
        <dsp:cNvSpPr/>
      </dsp:nvSpPr>
      <dsp:spPr>
        <a:xfrm>
          <a:off x="929738" y="3249378"/>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B79578AB-D857-40C7-9AC9-66930D35021A}">
      <dsp:nvSpPr>
        <dsp:cNvPr id="0" name=""/>
        <dsp:cNvSpPr/>
      </dsp:nvSpPr>
      <dsp:spPr>
        <a:xfrm>
          <a:off x="999468" y="3280303"/>
          <a:ext cx="3649222"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Oportunidades de financiamiento para empresas privadas y públicas</a:t>
          </a:r>
        </a:p>
      </dsp:txBody>
      <dsp:txXfrm>
        <a:off x="999468" y="3280303"/>
        <a:ext cx="3649222" cy="618502"/>
      </dsp:txXfrm>
    </dsp:sp>
    <dsp:sp modelId="{29FF3C76-16F5-4868-BBDE-8DAA79E34093}">
      <dsp:nvSpPr>
        <dsp:cNvPr id="0" name=""/>
        <dsp:cNvSpPr/>
      </dsp:nvSpPr>
      <dsp:spPr>
        <a:xfrm>
          <a:off x="929738" y="3898805"/>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5F5BC9E-178A-4964-90CB-DC0A8E57C304}">
      <dsp:nvSpPr>
        <dsp:cNvPr id="0" name=""/>
        <dsp:cNvSpPr/>
      </dsp:nvSpPr>
      <dsp:spPr>
        <a:xfrm>
          <a:off x="999468" y="3929731"/>
          <a:ext cx="3649222"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Posibilidad de desarrollar mesas de trabajo para trabajar en normativa y políticas públicas</a:t>
          </a:r>
        </a:p>
      </dsp:txBody>
      <dsp:txXfrm>
        <a:off x="999468" y="3929731"/>
        <a:ext cx="3649222" cy="618502"/>
      </dsp:txXfrm>
    </dsp:sp>
    <dsp:sp modelId="{62AFC79C-892D-440A-900A-A1F469CF5AC8}">
      <dsp:nvSpPr>
        <dsp:cNvPr id="0" name=""/>
        <dsp:cNvSpPr/>
      </dsp:nvSpPr>
      <dsp:spPr>
        <a:xfrm>
          <a:off x="929738" y="4548233"/>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6C96B-3743-471E-8EA4-298A90A2FEE6}">
      <dsp:nvSpPr>
        <dsp:cNvPr id="0" name=""/>
        <dsp:cNvSpPr/>
      </dsp:nvSpPr>
      <dsp:spPr>
        <a:xfrm>
          <a:off x="0" y="15890"/>
          <a:ext cx="4782891" cy="0"/>
        </a:xfrm>
        <a:prstGeom prst="line">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w="12700" cap="rnd" cmpd="sng"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2DBF9E9-8D8B-4A35-A07C-FED69F6502FE}">
      <dsp:nvSpPr>
        <dsp:cNvPr id="0" name=""/>
        <dsp:cNvSpPr/>
      </dsp:nvSpPr>
      <dsp:spPr>
        <a:xfrm>
          <a:off x="0" y="2239"/>
          <a:ext cx="956578" cy="458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a:solidFill>
                <a:schemeClr val="accent3">
                  <a:lumMod val="75000"/>
                </a:schemeClr>
              </a:solidFill>
              <a:latin typeface="Times New Roman" panose="02020603050405020304" pitchFamily="18" charset="0"/>
              <a:ea typeface="Calibri" panose="020F0502020204030204" pitchFamily="34" charset="0"/>
            </a:rPr>
            <a:t>BOLSA DE VALORES DE QUITO</a:t>
          </a:r>
          <a:endParaRPr lang="es-EC" sz="1200" kern="1200" dirty="0">
            <a:solidFill>
              <a:schemeClr val="accent3">
                <a:lumMod val="75000"/>
              </a:schemeClr>
            </a:solidFill>
          </a:endParaRPr>
        </a:p>
      </dsp:txBody>
      <dsp:txXfrm>
        <a:off x="0" y="2239"/>
        <a:ext cx="956578" cy="4581169"/>
      </dsp:txXfrm>
    </dsp:sp>
    <dsp:sp modelId="{DF49BA49-0870-4BD5-8E2B-DE0AD603BA6C}">
      <dsp:nvSpPr>
        <dsp:cNvPr id="0" name=""/>
        <dsp:cNvSpPr/>
      </dsp:nvSpPr>
      <dsp:spPr>
        <a:xfrm>
          <a:off x="1028321" y="33164"/>
          <a:ext cx="3754569"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Mercado de valores poco desarrollado, pero con gran potencial</a:t>
          </a:r>
        </a:p>
      </dsp:txBody>
      <dsp:txXfrm>
        <a:off x="1028321" y="33164"/>
        <a:ext cx="3754569" cy="618502"/>
      </dsp:txXfrm>
    </dsp:sp>
    <dsp:sp modelId="{66651742-7327-434C-B012-6E2838D83A0A}">
      <dsp:nvSpPr>
        <dsp:cNvPr id="0" name=""/>
        <dsp:cNvSpPr/>
      </dsp:nvSpPr>
      <dsp:spPr>
        <a:xfrm>
          <a:off x="956578" y="651666"/>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CD883F34-EDAC-400B-9CE7-E9733DC9ABFC}">
      <dsp:nvSpPr>
        <dsp:cNvPr id="0" name=""/>
        <dsp:cNvSpPr/>
      </dsp:nvSpPr>
      <dsp:spPr>
        <a:xfrm>
          <a:off x="1028321" y="682592"/>
          <a:ext cx="3754569"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Conocimiento perfeccionado sobre las condiciones para la emisión de bonos verdes.  </a:t>
          </a:r>
        </a:p>
      </dsp:txBody>
      <dsp:txXfrm>
        <a:off x="1028321" y="682592"/>
        <a:ext cx="3754569" cy="618502"/>
      </dsp:txXfrm>
    </dsp:sp>
    <dsp:sp modelId="{3126EA17-72CB-47AA-B5CF-21B13E7BE298}">
      <dsp:nvSpPr>
        <dsp:cNvPr id="0" name=""/>
        <dsp:cNvSpPr/>
      </dsp:nvSpPr>
      <dsp:spPr>
        <a:xfrm>
          <a:off x="956578" y="1301094"/>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278E3CE-1610-4564-A6BE-202FA4C658A4}">
      <dsp:nvSpPr>
        <dsp:cNvPr id="0" name=""/>
        <dsp:cNvSpPr/>
      </dsp:nvSpPr>
      <dsp:spPr>
        <a:xfrm>
          <a:off x="1028321" y="1332019"/>
          <a:ext cx="3754569"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-Mayor participación del BIESS y CFN</a:t>
          </a:r>
        </a:p>
        <a:p>
          <a:pPr lvl="0" algn="l" defTabSz="622300">
            <a:lnSpc>
              <a:spcPct val="90000"/>
            </a:lnSpc>
            <a:spcBef>
              <a:spcPct val="0"/>
            </a:spcBef>
            <a:spcAft>
              <a:spcPct val="35000"/>
            </a:spcAft>
          </a:pPr>
          <a:r>
            <a:rPr lang="es-EC" sz="1400" kern="1200" dirty="0"/>
            <a:t>-Menos trabas legales a paraísos fiscales</a:t>
          </a:r>
        </a:p>
      </dsp:txBody>
      <dsp:txXfrm>
        <a:off x="1028321" y="1332019"/>
        <a:ext cx="3754569" cy="618502"/>
      </dsp:txXfrm>
    </dsp:sp>
    <dsp:sp modelId="{E8A08BE4-8129-4CF7-AECD-748B4685930F}">
      <dsp:nvSpPr>
        <dsp:cNvPr id="0" name=""/>
        <dsp:cNvSpPr/>
      </dsp:nvSpPr>
      <dsp:spPr>
        <a:xfrm>
          <a:off x="956578" y="1950522"/>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A30D295-7A99-4508-8C91-1E98176B976C}">
      <dsp:nvSpPr>
        <dsp:cNvPr id="0" name=""/>
        <dsp:cNvSpPr/>
      </dsp:nvSpPr>
      <dsp:spPr>
        <a:xfrm>
          <a:off x="1028321" y="1981447"/>
          <a:ext cx="3754569"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-Varias empresas que desarrollan proyectos verdes</a:t>
          </a:r>
        </a:p>
        <a:p>
          <a:pPr lvl="0" algn="l" defTabSz="622300">
            <a:lnSpc>
              <a:spcPct val="90000"/>
            </a:lnSpc>
            <a:spcBef>
              <a:spcPct val="0"/>
            </a:spcBef>
            <a:spcAft>
              <a:spcPct val="35000"/>
            </a:spcAft>
          </a:pPr>
          <a:r>
            <a:rPr lang="es-EC" sz="1400" kern="1200" dirty="0"/>
            <a:t>-Financiamiento tradicional</a:t>
          </a:r>
        </a:p>
      </dsp:txBody>
      <dsp:txXfrm>
        <a:off x="1028321" y="1981447"/>
        <a:ext cx="3754569" cy="618502"/>
      </dsp:txXfrm>
    </dsp:sp>
    <dsp:sp modelId="{129F4F92-81BA-49F6-9481-1E4463E584B3}">
      <dsp:nvSpPr>
        <dsp:cNvPr id="0" name=""/>
        <dsp:cNvSpPr/>
      </dsp:nvSpPr>
      <dsp:spPr>
        <a:xfrm>
          <a:off x="956578" y="2599950"/>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8750C82-005F-4F7E-914D-0C73E44E7285}">
      <dsp:nvSpPr>
        <dsp:cNvPr id="0" name=""/>
        <dsp:cNvSpPr/>
      </dsp:nvSpPr>
      <dsp:spPr>
        <a:xfrm>
          <a:off x="1028321" y="2630875"/>
          <a:ext cx="3754569"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-Falta</a:t>
          </a:r>
          <a:r>
            <a:rPr lang="es-EC" sz="1400" kern="1200" baseline="0" dirty="0"/>
            <a:t> de demanda local</a:t>
          </a:r>
        </a:p>
        <a:p>
          <a:pPr lvl="0" algn="l" defTabSz="622300">
            <a:lnSpc>
              <a:spcPct val="90000"/>
            </a:lnSpc>
            <a:spcBef>
              <a:spcPct val="0"/>
            </a:spcBef>
            <a:spcAft>
              <a:spcPct val="35000"/>
            </a:spcAft>
          </a:pPr>
          <a:r>
            <a:rPr lang="es-EC" sz="1400" kern="1200" baseline="0" dirty="0"/>
            <a:t>- Trabas legales y monto mínimo de emisión </a:t>
          </a:r>
        </a:p>
      </dsp:txBody>
      <dsp:txXfrm>
        <a:off x="1028321" y="2630875"/>
        <a:ext cx="3754569" cy="618502"/>
      </dsp:txXfrm>
    </dsp:sp>
    <dsp:sp modelId="{52548F34-AD6C-4343-A8EF-59B446596111}">
      <dsp:nvSpPr>
        <dsp:cNvPr id="0" name=""/>
        <dsp:cNvSpPr/>
      </dsp:nvSpPr>
      <dsp:spPr>
        <a:xfrm>
          <a:off x="956578" y="3249378"/>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B79578AB-D857-40C7-9AC9-66930D35021A}">
      <dsp:nvSpPr>
        <dsp:cNvPr id="0" name=""/>
        <dsp:cNvSpPr/>
      </dsp:nvSpPr>
      <dsp:spPr>
        <a:xfrm>
          <a:off x="1028321" y="3280303"/>
          <a:ext cx="3754569"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Varios beneficios para las empresas y para la economía del Ecuador   </a:t>
          </a:r>
        </a:p>
      </dsp:txBody>
      <dsp:txXfrm>
        <a:off x="1028321" y="3280303"/>
        <a:ext cx="3754569" cy="618502"/>
      </dsp:txXfrm>
    </dsp:sp>
    <dsp:sp modelId="{29FF3C76-16F5-4868-BBDE-8DAA79E34093}">
      <dsp:nvSpPr>
        <dsp:cNvPr id="0" name=""/>
        <dsp:cNvSpPr/>
      </dsp:nvSpPr>
      <dsp:spPr>
        <a:xfrm>
          <a:off x="956578" y="3898805"/>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5F5BC9E-178A-4964-90CB-DC0A8E57C304}">
      <dsp:nvSpPr>
        <dsp:cNvPr id="0" name=""/>
        <dsp:cNvSpPr/>
      </dsp:nvSpPr>
      <dsp:spPr>
        <a:xfrm>
          <a:off x="1028321" y="3929731"/>
          <a:ext cx="3754569" cy="61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t>Varios esfuerzos para potenciar e mercado de bonos verdes </a:t>
          </a:r>
        </a:p>
      </dsp:txBody>
      <dsp:txXfrm>
        <a:off x="1028321" y="3929731"/>
        <a:ext cx="3754569" cy="618502"/>
      </dsp:txXfrm>
    </dsp:sp>
    <dsp:sp modelId="{62AFC79C-892D-440A-900A-A1F469CF5AC8}">
      <dsp:nvSpPr>
        <dsp:cNvPr id="0" name=""/>
        <dsp:cNvSpPr/>
      </dsp:nvSpPr>
      <dsp:spPr>
        <a:xfrm>
          <a:off x="956578" y="4548233"/>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6C96B-3743-471E-8EA4-298A90A2FEE6}">
      <dsp:nvSpPr>
        <dsp:cNvPr id="0" name=""/>
        <dsp:cNvSpPr/>
      </dsp:nvSpPr>
      <dsp:spPr>
        <a:xfrm>
          <a:off x="0" y="0"/>
          <a:ext cx="4648691"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2DBF9E9-8D8B-4A35-A07C-FED69F6502FE}">
      <dsp:nvSpPr>
        <dsp:cNvPr id="0" name=""/>
        <dsp:cNvSpPr/>
      </dsp:nvSpPr>
      <dsp:spPr>
        <a:xfrm>
          <a:off x="0" y="0"/>
          <a:ext cx="929738" cy="458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solidFill>
                <a:srgbClr val="0070C0"/>
              </a:solidFill>
            </a:rPr>
            <a:t>DELOITTE</a:t>
          </a:r>
        </a:p>
      </dsp:txBody>
      <dsp:txXfrm>
        <a:off x="0" y="0"/>
        <a:ext cx="929738" cy="4585648"/>
      </dsp:txXfrm>
    </dsp:sp>
    <dsp:sp modelId="{DF49BA49-0870-4BD5-8E2B-DE0AD603BA6C}">
      <dsp:nvSpPr>
        <dsp:cNvPr id="0" name=""/>
        <dsp:cNvSpPr/>
      </dsp:nvSpPr>
      <dsp:spPr>
        <a:xfrm>
          <a:off x="999468" y="30955"/>
          <a:ext cx="3649222"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t>Iniciativa para Fomentar en Desarrollo Sostenible </a:t>
          </a:r>
        </a:p>
      </dsp:txBody>
      <dsp:txXfrm>
        <a:off x="999468" y="30955"/>
        <a:ext cx="3649222" cy="619107"/>
      </dsp:txXfrm>
    </dsp:sp>
    <dsp:sp modelId="{66651742-7327-434C-B012-6E2838D83A0A}">
      <dsp:nvSpPr>
        <dsp:cNvPr id="0" name=""/>
        <dsp:cNvSpPr/>
      </dsp:nvSpPr>
      <dsp:spPr>
        <a:xfrm>
          <a:off x="929738" y="650062"/>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CD883F34-EDAC-400B-9CE7-E9733DC9ABFC}">
      <dsp:nvSpPr>
        <dsp:cNvPr id="0" name=""/>
        <dsp:cNvSpPr/>
      </dsp:nvSpPr>
      <dsp:spPr>
        <a:xfrm>
          <a:off x="999468" y="681017"/>
          <a:ext cx="3649222"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t>Existe apetito de Multilaterales por emisiones mayores al $10.000.000-$20.0000.0000 </a:t>
          </a:r>
        </a:p>
      </dsp:txBody>
      <dsp:txXfrm>
        <a:off x="999468" y="681017"/>
        <a:ext cx="3649222" cy="619107"/>
      </dsp:txXfrm>
    </dsp:sp>
    <dsp:sp modelId="{3126EA17-72CB-47AA-B5CF-21B13E7BE298}">
      <dsp:nvSpPr>
        <dsp:cNvPr id="0" name=""/>
        <dsp:cNvSpPr/>
      </dsp:nvSpPr>
      <dsp:spPr>
        <a:xfrm>
          <a:off x="929738" y="1300125"/>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278E3CE-1610-4564-A6BE-202FA4C658A4}">
      <dsp:nvSpPr>
        <dsp:cNvPr id="0" name=""/>
        <dsp:cNvSpPr/>
      </dsp:nvSpPr>
      <dsp:spPr>
        <a:xfrm>
          <a:off x="999468" y="1331080"/>
          <a:ext cx="3649222"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t>Las pequeñas empresas desean emitir pero el monto es menor a los $10.000.000 </a:t>
          </a:r>
        </a:p>
      </dsp:txBody>
      <dsp:txXfrm>
        <a:off x="999468" y="1331080"/>
        <a:ext cx="3649222" cy="619107"/>
      </dsp:txXfrm>
    </dsp:sp>
    <dsp:sp modelId="{E8A08BE4-8129-4CF7-AECD-748B4685930F}">
      <dsp:nvSpPr>
        <dsp:cNvPr id="0" name=""/>
        <dsp:cNvSpPr/>
      </dsp:nvSpPr>
      <dsp:spPr>
        <a:xfrm>
          <a:off x="929738" y="1950187"/>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A30D295-7A99-4508-8C91-1E98176B976C}">
      <dsp:nvSpPr>
        <dsp:cNvPr id="0" name=""/>
        <dsp:cNvSpPr/>
      </dsp:nvSpPr>
      <dsp:spPr>
        <a:xfrm>
          <a:off x="999468" y="1981143"/>
          <a:ext cx="3649222"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t>Costos Operativos adicionales </a:t>
          </a:r>
        </a:p>
      </dsp:txBody>
      <dsp:txXfrm>
        <a:off x="999468" y="1981143"/>
        <a:ext cx="3649222" cy="619107"/>
      </dsp:txXfrm>
    </dsp:sp>
    <dsp:sp modelId="{129F4F92-81BA-49F6-9481-1E4463E584B3}">
      <dsp:nvSpPr>
        <dsp:cNvPr id="0" name=""/>
        <dsp:cNvSpPr/>
      </dsp:nvSpPr>
      <dsp:spPr>
        <a:xfrm>
          <a:off x="929738" y="2600250"/>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8750C82-005F-4F7E-914D-0C73E44E7285}">
      <dsp:nvSpPr>
        <dsp:cNvPr id="0" name=""/>
        <dsp:cNvSpPr/>
      </dsp:nvSpPr>
      <dsp:spPr>
        <a:xfrm>
          <a:off x="999468" y="2631205"/>
          <a:ext cx="3649222"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t>Falta de normativa, desconocimiento del mercado de valores, mercado de valores poco desarrollado</a:t>
          </a:r>
        </a:p>
      </dsp:txBody>
      <dsp:txXfrm>
        <a:off x="999468" y="2631205"/>
        <a:ext cx="3649222" cy="619107"/>
      </dsp:txXfrm>
    </dsp:sp>
    <dsp:sp modelId="{52548F34-AD6C-4343-A8EF-59B446596111}">
      <dsp:nvSpPr>
        <dsp:cNvPr id="0" name=""/>
        <dsp:cNvSpPr/>
      </dsp:nvSpPr>
      <dsp:spPr>
        <a:xfrm>
          <a:off x="929738" y="3250313"/>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B79578AB-D857-40C7-9AC9-66930D35021A}">
      <dsp:nvSpPr>
        <dsp:cNvPr id="0" name=""/>
        <dsp:cNvSpPr/>
      </dsp:nvSpPr>
      <dsp:spPr>
        <a:xfrm>
          <a:off x="999468" y="3281268"/>
          <a:ext cx="3649222"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t>Oportunidades de financiamiento para empresas privadas y públicas</a:t>
          </a:r>
        </a:p>
      </dsp:txBody>
      <dsp:txXfrm>
        <a:off x="999468" y="3281268"/>
        <a:ext cx="3649222" cy="619107"/>
      </dsp:txXfrm>
    </dsp:sp>
    <dsp:sp modelId="{29FF3C76-16F5-4868-BBDE-8DAA79E34093}">
      <dsp:nvSpPr>
        <dsp:cNvPr id="0" name=""/>
        <dsp:cNvSpPr/>
      </dsp:nvSpPr>
      <dsp:spPr>
        <a:xfrm>
          <a:off x="929738" y="3900375"/>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5F5BC9E-178A-4964-90CB-DC0A8E57C304}">
      <dsp:nvSpPr>
        <dsp:cNvPr id="0" name=""/>
        <dsp:cNvSpPr/>
      </dsp:nvSpPr>
      <dsp:spPr>
        <a:xfrm>
          <a:off x="999468" y="3931331"/>
          <a:ext cx="3649222"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a:t>Desconfianza de la sociedad</a:t>
          </a:r>
        </a:p>
      </dsp:txBody>
      <dsp:txXfrm>
        <a:off x="999468" y="3931331"/>
        <a:ext cx="3649222" cy="619107"/>
      </dsp:txXfrm>
    </dsp:sp>
    <dsp:sp modelId="{62AFC79C-892D-440A-900A-A1F469CF5AC8}">
      <dsp:nvSpPr>
        <dsp:cNvPr id="0" name=""/>
        <dsp:cNvSpPr/>
      </dsp:nvSpPr>
      <dsp:spPr>
        <a:xfrm>
          <a:off x="929738" y="4550438"/>
          <a:ext cx="3718952" cy="0"/>
        </a:xfrm>
        <a:prstGeom prst="line">
          <a:avLst/>
        </a:prstGeom>
        <a:noFill/>
        <a:ln w="12700" cap="rnd"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6C96B-3743-471E-8EA4-298A90A2FEE6}">
      <dsp:nvSpPr>
        <dsp:cNvPr id="0" name=""/>
        <dsp:cNvSpPr/>
      </dsp:nvSpPr>
      <dsp:spPr>
        <a:xfrm>
          <a:off x="0" y="13665"/>
          <a:ext cx="4782891" cy="0"/>
        </a:xfrm>
        <a:prstGeom prst="line">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w="12700" cap="rnd" cmpd="sng"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2DBF9E9-8D8B-4A35-A07C-FED69F6502FE}">
      <dsp:nvSpPr>
        <dsp:cNvPr id="0" name=""/>
        <dsp:cNvSpPr/>
      </dsp:nvSpPr>
      <dsp:spPr>
        <a:xfrm>
          <a:off x="0" y="0"/>
          <a:ext cx="956578" cy="458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solidFill>
                <a:schemeClr val="accent3">
                  <a:lumMod val="75000"/>
                </a:schemeClr>
              </a:solidFill>
              <a:latin typeface="+mn-lt"/>
            </a:rPr>
            <a:t>BANCO</a:t>
          </a:r>
          <a:r>
            <a:rPr lang="es-EC" sz="1400" kern="1200" baseline="0" dirty="0">
              <a:solidFill>
                <a:schemeClr val="accent3">
                  <a:lumMod val="75000"/>
                </a:schemeClr>
              </a:solidFill>
              <a:latin typeface="+mn-lt"/>
            </a:rPr>
            <a:t> PICHINCA </a:t>
          </a:r>
          <a:endParaRPr lang="es-EC" sz="1400" kern="1200" dirty="0">
            <a:solidFill>
              <a:schemeClr val="accent3">
                <a:lumMod val="75000"/>
              </a:schemeClr>
            </a:solidFill>
            <a:latin typeface="+mn-lt"/>
          </a:endParaRPr>
        </a:p>
      </dsp:txBody>
      <dsp:txXfrm>
        <a:off x="0" y="0"/>
        <a:ext cx="956578" cy="4585648"/>
      </dsp:txXfrm>
    </dsp:sp>
    <dsp:sp modelId="{DF49BA49-0870-4BD5-8E2B-DE0AD603BA6C}">
      <dsp:nvSpPr>
        <dsp:cNvPr id="0" name=""/>
        <dsp:cNvSpPr/>
      </dsp:nvSpPr>
      <dsp:spPr>
        <a:xfrm>
          <a:off x="1028321" y="30955"/>
          <a:ext cx="3754569"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latin typeface="+mn-lt"/>
            </a:rPr>
            <a:t>Emisión</a:t>
          </a:r>
          <a:r>
            <a:rPr lang="es-EC" sz="1400" kern="1200" baseline="0" dirty="0">
              <a:latin typeface="+mn-lt"/>
            </a:rPr>
            <a:t> bonos verdes Septiembre 2019</a:t>
          </a:r>
          <a:endParaRPr lang="es-EC" sz="1400" kern="1200" dirty="0">
            <a:latin typeface="+mn-lt"/>
          </a:endParaRPr>
        </a:p>
      </dsp:txBody>
      <dsp:txXfrm>
        <a:off x="1028321" y="30955"/>
        <a:ext cx="3754569" cy="619107"/>
      </dsp:txXfrm>
    </dsp:sp>
    <dsp:sp modelId="{66651742-7327-434C-B012-6E2838D83A0A}">
      <dsp:nvSpPr>
        <dsp:cNvPr id="0" name=""/>
        <dsp:cNvSpPr/>
      </dsp:nvSpPr>
      <dsp:spPr>
        <a:xfrm>
          <a:off x="956578" y="650062"/>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CD883F34-EDAC-400B-9CE7-E9733DC9ABFC}">
      <dsp:nvSpPr>
        <dsp:cNvPr id="0" name=""/>
        <dsp:cNvSpPr/>
      </dsp:nvSpPr>
      <dsp:spPr>
        <a:xfrm>
          <a:off x="1028321" y="681017"/>
          <a:ext cx="3754569"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latin typeface="+mn-lt"/>
            </a:rPr>
            <a:t>Falta</a:t>
          </a:r>
          <a:r>
            <a:rPr lang="es-EC" sz="1400" kern="1200" baseline="0" dirty="0">
              <a:latin typeface="+mn-lt"/>
            </a:rPr>
            <a:t> de personal capacitado en el tema</a:t>
          </a:r>
          <a:endParaRPr lang="es-EC" sz="1400" kern="1200" dirty="0">
            <a:latin typeface="+mn-lt"/>
          </a:endParaRPr>
        </a:p>
      </dsp:txBody>
      <dsp:txXfrm>
        <a:off x="1028321" y="681017"/>
        <a:ext cx="3754569" cy="619107"/>
      </dsp:txXfrm>
    </dsp:sp>
    <dsp:sp modelId="{3126EA17-72CB-47AA-B5CF-21B13E7BE298}">
      <dsp:nvSpPr>
        <dsp:cNvPr id="0" name=""/>
        <dsp:cNvSpPr/>
      </dsp:nvSpPr>
      <dsp:spPr>
        <a:xfrm>
          <a:off x="956578" y="1300125"/>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278E3CE-1610-4564-A6BE-202FA4C658A4}">
      <dsp:nvSpPr>
        <dsp:cNvPr id="0" name=""/>
        <dsp:cNvSpPr/>
      </dsp:nvSpPr>
      <dsp:spPr>
        <a:xfrm>
          <a:off x="1028321" y="1331080"/>
          <a:ext cx="3754569"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latin typeface="+mn-lt"/>
            </a:rPr>
            <a:t>Certificaciones de procesos </a:t>
          </a:r>
        </a:p>
      </dsp:txBody>
      <dsp:txXfrm>
        <a:off x="1028321" y="1331080"/>
        <a:ext cx="3754569" cy="619107"/>
      </dsp:txXfrm>
    </dsp:sp>
    <dsp:sp modelId="{E8A08BE4-8129-4CF7-AECD-748B4685930F}">
      <dsp:nvSpPr>
        <dsp:cNvPr id="0" name=""/>
        <dsp:cNvSpPr/>
      </dsp:nvSpPr>
      <dsp:spPr>
        <a:xfrm>
          <a:off x="956578" y="1950187"/>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A30D295-7A99-4508-8C91-1E98176B976C}">
      <dsp:nvSpPr>
        <dsp:cNvPr id="0" name=""/>
        <dsp:cNvSpPr/>
      </dsp:nvSpPr>
      <dsp:spPr>
        <a:xfrm>
          <a:off x="1028321" y="1981143"/>
          <a:ext cx="3754569"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latin typeface="+mn-lt"/>
            </a:rPr>
            <a:t>Fuerte Política</a:t>
          </a:r>
          <a:r>
            <a:rPr lang="es-EC" sz="1400" kern="1200" baseline="0" dirty="0">
              <a:latin typeface="+mn-lt"/>
            </a:rPr>
            <a:t> social y ambiental </a:t>
          </a:r>
          <a:endParaRPr lang="es-EC" sz="1400" kern="1200" dirty="0">
            <a:latin typeface="+mn-lt"/>
          </a:endParaRPr>
        </a:p>
      </dsp:txBody>
      <dsp:txXfrm>
        <a:off x="1028321" y="1981143"/>
        <a:ext cx="3754569" cy="619107"/>
      </dsp:txXfrm>
    </dsp:sp>
    <dsp:sp modelId="{129F4F92-81BA-49F6-9481-1E4463E584B3}">
      <dsp:nvSpPr>
        <dsp:cNvPr id="0" name=""/>
        <dsp:cNvSpPr/>
      </dsp:nvSpPr>
      <dsp:spPr>
        <a:xfrm>
          <a:off x="956578" y="2600250"/>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8750C82-005F-4F7E-914D-0C73E44E7285}">
      <dsp:nvSpPr>
        <dsp:cNvPr id="0" name=""/>
        <dsp:cNvSpPr/>
      </dsp:nvSpPr>
      <dsp:spPr>
        <a:xfrm>
          <a:off x="1028321" y="2631205"/>
          <a:ext cx="3754569"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baseline="0" dirty="0">
              <a:latin typeface="+mn-lt"/>
            </a:rPr>
            <a:t>Alta ventaja competitiva </a:t>
          </a:r>
        </a:p>
      </dsp:txBody>
      <dsp:txXfrm>
        <a:off x="1028321" y="2631205"/>
        <a:ext cx="3754569" cy="619107"/>
      </dsp:txXfrm>
    </dsp:sp>
    <dsp:sp modelId="{52548F34-AD6C-4343-A8EF-59B446596111}">
      <dsp:nvSpPr>
        <dsp:cNvPr id="0" name=""/>
        <dsp:cNvSpPr/>
      </dsp:nvSpPr>
      <dsp:spPr>
        <a:xfrm>
          <a:off x="956578" y="3250313"/>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B79578AB-D857-40C7-9AC9-66930D35021A}">
      <dsp:nvSpPr>
        <dsp:cNvPr id="0" name=""/>
        <dsp:cNvSpPr/>
      </dsp:nvSpPr>
      <dsp:spPr>
        <a:xfrm>
          <a:off x="1028321" y="3281268"/>
          <a:ext cx="3754569"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latin typeface="+mn-lt"/>
            </a:rPr>
            <a:t>Dos años para poder emitir $200.000.000</a:t>
          </a:r>
        </a:p>
      </dsp:txBody>
      <dsp:txXfrm>
        <a:off x="1028321" y="3281268"/>
        <a:ext cx="3754569" cy="619107"/>
      </dsp:txXfrm>
    </dsp:sp>
    <dsp:sp modelId="{29FF3C76-16F5-4868-BBDE-8DAA79E34093}">
      <dsp:nvSpPr>
        <dsp:cNvPr id="0" name=""/>
        <dsp:cNvSpPr/>
      </dsp:nvSpPr>
      <dsp:spPr>
        <a:xfrm>
          <a:off x="956578" y="3900375"/>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5F5BC9E-178A-4964-90CB-DC0A8E57C304}">
      <dsp:nvSpPr>
        <dsp:cNvPr id="0" name=""/>
        <dsp:cNvSpPr/>
      </dsp:nvSpPr>
      <dsp:spPr>
        <a:xfrm>
          <a:off x="1028321" y="3931331"/>
          <a:ext cx="3754569" cy="61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a:latin typeface="+mn-lt"/>
            </a:rPr>
            <a:t>Ejemplo para potenciar e mercado de bonos verdes </a:t>
          </a:r>
        </a:p>
      </dsp:txBody>
      <dsp:txXfrm>
        <a:off x="1028321" y="3931331"/>
        <a:ext cx="3754569" cy="619107"/>
      </dsp:txXfrm>
    </dsp:sp>
    <dsp:sp modelId="{62AFC79C-892D-440A-900A-A1F469CF5AC8}">
      <dsp:nvSpPr>
        <dsp:cNvPr id="0" name=""/>
        <dsp:cNvSpPr/>
      </dsp:nvSpPr>
      <dsp:spPr>
        <a:xfrm>
          <a:off x="956578" y="4550438"/>
          <a:ext cx="3826312" cy="0"/>
        </a:xfrm>
        <a:prstGeom prst="line">
          <a:avLst/>
        </a:pr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D946A-CDD3-4428-8990-CAFAB44D2B35}">
      <dsp:nvSpPr>
        <dsp:cNvPr id="0" name=""/>
        <dsp:cNvSpPr/>
      </dsp:nvSpPr>
      <dsp:spPr>
        <a:xfrm>
          <a:off x="1181" y="693130"/>
          <a:ext cx="2709940" cy="164324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C" sz="1200" b="0" kern="1200" dirty="0"/>
            <a:t>¿Los bonos verdes proporcionan beneficios a las empresas que cotizan en la bolsa de valores Quito y que desarrollan proyectos sostenibles en el Ecuador?</a:t>
          </a:r>
        </a:p>
      </dsp:txBody>
      <dsp:txXfrm>
        <a:off x="38997" y="730946"/>
        <a:ext cx="2634308" cy="1215491"/>
      </dsp:txXfrm>
    </dsp:sp>
    <dsp:sp modelId="{342B3D4F-D7AD-4784-B2A6-A6788AD72FA4}">
      <dsp:nvSpPr>
        <dsp:cNvPr id="0" name=""/>
        <dsp:cNvSpPr/>
      </dsp:nvSpPr>
      <dsp:spPr>
        <a:xfrm>
          <a:off x="1350832" y="254699"/>
          <a:ext cx="3048221" cy="3048221"/>
        </a:xfrm>
        <a:prstGeom prst="leftCircularArrow">
          <a:avLst>
            <a:gd name="adj1" fmla="val 2825"/>
            <a:gd name="adj2" fmla="val 344937"/>
            <a:gd name="adj3" fmla="val 2120447"/>
            <a:gd name="adj4" fmla="val 9024489"/>
            <a:gd name="adj5" fmla="val 3296"/>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2C51853-9A6F-4DF3-BC5D-9B8720568FEA}">
      <dsp:nvSpPr>
        <dsp:cNvPr id="0" name=""/>
        <dsp:cNvSpPr/>
      </dsp:nvSpPr>
      <dsp:spPr>
        <a:xfrm>
          <a:off x="898501" y="1903005"/>
          <a:ext cx="1464480" cy="582375"/>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a:t>Pregunta 1 </a:t>
          </a:r>
        </a:p>
      </dsp:txBody>
      <dsp:txXfrm>
        <a:off x="915558" y="1920062"/>
        <a:ext cx="1430366" cy="548261"/>
      </dsp:txXfrm>
    </dsp:sp>
    <dsp:sp modelId="{AF4EA0AC-5D01-44FD-9A57-EBC5C435F924}">
      <dsp:nvSpPr>
        <dsp:cNvPr id="0" name=""/>
        <dsp:cNvSpPr/>
      </dsp:nvSpPr>
      <dsp:spPr>
        <a:xfrm>
          <a:off x="3121140" y="691099"/>
          <a:ext cx="2709940" cy="164324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1356225"/>
              <a:satOff val="-828"/>
              <a:lumOff val="3235"/>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C" sz="1200" b="0" kern="1200"/>
            <a:t>¿Es atractiva la emisión de bonos verdes para las empresas ecuatorianas que cotizan en la Bolsa de Valores de Quito y que desarrollan proyectos sostenibles?</a:t>
          </a:r>
        </a:p>
      </dsp:txBody>
      <dsp:txXfrm>
        <a:off x="3158956" y="1081039"/>
        <a:ext cx="2634308" cy="1215491"/>
      </dsp:txXfrm>
    </dsp:sp>
    <dsp:sp modelId="{6AA0A053-820B-4980-9B40-A957CA3CAEBA}">
      <dsp:nvSpPr>
        <dsp:cNvPr id="0" name=""/>
        <dsp:cNvSpPr/>
      </dsp:nvSpPr>
      <dsp:spPr>
        <a:xfrm>
          <a:off x="4457062" y="-328723"/>
          <a:ext cx="3258740" cy="3258740"/>
        </a:xfrm>
        <a:prstGeom prst="circularArrow">
          <a:avLst>
            <a:gd name="adj1" fmla="val 2642"/>
            <a:gd name="adj2" fmla="val 321282"/>
            <a:gd name="adj3" fmla="val 19503207"/>
            <a:gd name="adj4" fmla="val 12575511"/>
            <a:gd name="adj5" fmla="val 3083"/>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592688B2-06F9-4244-BCF5-C5A9B410DC7A}">
      <dsp:nvSpPr>
        <dsp:cNvPr id="0" name=""/>
        <dsp:cNvSpPr/>
      </dsp:nvSpPr>
      <dsp:spPr>
        <a:xfrm>
          <a:off x="4018460" y="542097"/>
          <a:ext cx="1464480" cy="582375"/>
        </a:xfrm>
        <a:prstGeom prst="roundRect">
          <a:avLst>
            <a:gd name="adj" fmla="val 10000"/>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a:t>Pregunta 2 </a:t>
          </a:r>
        </a:p>
      </dsp:txBody>
      <dsp:txXfrm>
        <a:off x="4035517" y="559154"/>
        <a:ext cx="1430366" cy="548261"/>
      </dsp:txXfrm>
    </dsp:sp>
    <dsp:sp modelId="{4CD1A6E3-8F16-4DCD-AD94-EDB8003E09BB}">
      <dsp:nvSpPr>
        <dsp:cNvPr id="0" name=""/>
        <dsp:cNvSpPr/>
      </dsp:nvSpPr>
      <dsp:spPr>
        <a:xfrm>
          <a:off x="6241100" y="693130"/>
          <a:ext cx="2709940" cy="1643248"/>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2712450"/>
              <a:satOff val="-1656"/>
              <a:lumOff val="6471"/>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C" sz="1200" b="0" kern="1200"/>
            <a:t>¿Cuáles son los posibles beneficios que podría tener el Ecuador al desarrollar el mercado de bonos verdes a través de la BVQ, en base a experiencia de casos internacionales?</a:t>
          </a:r>
        </a:p>
      </dsp:txBody>
      <dsp:txXfrm>
        <a:off x="6278916" y="730946"/>
        <a:ext cx="2634308" cy="1215491"/>
      </dsp:txXfrm>
    </dsp:sp>
    <dsp:sp modelId="{5D37CC36-2BE7-493F-AF8E-834475C2A268}">
      <dsp:nvSpPr>
        <dsp:cNvPr id="0" name=""/>
        <dsp:cNvSpPr/>
      </dsp:nvSpPr>
      <dsp:spPr>
        <a:xfrm>
          <a:off x="7138420" y="1971259"/>
          <a:ext cx="1464480" cy="582375"/>
        </a:xfrm>
        <a:prstGeom prst="roundRect">
          <a:avLst>
            <a:gd name="adj" fmla="val 10000"/>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a:t>Pregunta 3 </a:t>
          </a:r>
        </a:p>
      </dsp:txBody>
      <dsp:txXfrm>
        <a:off x="7155477" y="1988316"/>
        <a:ext cx="1430366" cy="548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B37B6-3C6C-42E8-A3BE-81C9BF7B9C2D}">
      <dsp:nvSpPr>
        <dsp:cNvPr id="0" name=""/>
        <dsp:cNvSpPr/>
      </dsp:nvSpPr>
      <dsp:spPr>
        <a:xfrm>
          <a:off x="-1343441" y="-228577"/>
          <a:ext cx="1754701" cy="1754701"/>
        </a:xfrm>
        <a:prstGeom prst="blockArc">
          <a:avLst>
            <a:gd name="adj1" fmla="val 18900000"/>
            <a:gd name="adj2" fmla="val 2700000"/>
            <a:gd name="adj3" fmla="val 1231"/>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6EDE6-040B-4FF4-84A0-E50C50E524C6}">
      <dsp:nvSpPr>
        <dsp:cNvPr id="0" name=""/>
        <dsp:cNvSpPr/>
      </dsp:nvSpPr>
      <dsp:spPr>
        <a:xfrm>
          <a:off x="400215" y="328600"/>
          <a:ext cx="8196097" cy="64034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14964" tIns="35560" rIns="35560" bIns="35560" numCol="1" spcCol="1270" anchor="ctr" anchorCtr="0">
          <a:noAutofit/>
        </a:bodyPr>
        <a:lstStyle/>
        <a:p>
          <a:pPr lvl="0" algn="l" defTabSz="622300">
            <a:lnSpc>
              <a:spcPct val="90000"/>
            </a:lnSpc>
            <a:spcBef>
              <a:spcPct val="0"/>
            </a:spcBef>
            <a:spcAft>
              <a:spcPct val="35000"/>
            </a:spcAft>
          </a:pPr>
          <a:r>
            <a:rPr lang="es-EC" sz="1400" b="1" kern="1200" dirty="0">
              <a:solidFill>
                <a:schemeClr val="tx1"/>
              </a:solidFill>
            </a:rPr>
            <a:t>Objetivo General.- </a:t>
          </a:r>
          <a:r>
            <a:rPr lang="es-EC" sz="1400" kern="1200" dirty="0">
              <a:solidFill>
                <a:schemeClr val="tx1"/>
              </a:solidFill>
            </a:rPr>
            <a:t>Analizar la utilización de los bonos verdes como una forma de financiamiento para las empresas que cotizan en la Bolsa de Valores Quito y que invierten en proyectos sostenibles del Ecuador.</a:t>
          </a:r>
        </a:p>
      </dsp:txBody>
      <dsp:txXfrm>
        <a:off x="400215" y="328600"/>
        <a:ext cx="8196097" cy="640344"/>
      </dsp:txXfrm>
    </dsp:sp>
    <dsp:sp modelId="{609F6254-5DB4-4B99-A8BD-3AC6867873B8}">
      <dsp:nvSpPr>
        <dsp:cNvPr id="0" name=""/>
        <dsp:cNvSpPr/>
      </dsp:nvSpPr>
      <dsp:spPr>
        <a:xfrm>
          <a:off x="0" y="248557"/>
          <a:ext cx="800430" cy="800430"/>
        </a:xfrm>
        <a:prstGeom prst="ellipse">
          <a:avLst/>
        </a:prstGeom>
        <a:solidFill>
          <a:schemeClr val="lt1">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1FA87-9EAA-4F69-B09F-8D8D8B8B3E84}">
      <dsp:nvSpPr>
        <dsp:cNvPr id="0" name=""/>
        <dsp:cNvSpPr/>
      </dsp:nvSpPr>
      <dsp:spPr>
        <a:xfrm>
          <a:off x="-4808447" y="-736958"/>
          <a:ext cx="5727165" cy="5727165"/>
        </a:xfrm>
        <a:prstGeom prst="blockArc">
          <a:avLst>
            <a:gd name="adj1" fmla="val 18900000"/>
            <a:gd name="adj2" fmla="val 2700000"/>
            <a:gd name="adj3" fmla="val 377"/>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7BBC5-1BA3-46DF-9210-D4380F116AA1}">
      <dsp:nvSpPr>
        <dsp:cNvPr id="0" name=""/>
        <dsp:cNvSpPr/>
      </dsp:nvSpPr>
      <dsp:spPr>
        <a:xfrm>
          <a:off x="402025" y="265742"/>
          <a:ext cx="8071336" cy="531826"/>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22137" tIns="38100" rIns="38100" bIns="38100" numCol="1" spcCol="1270" anchor="ctr" anchorCtr="0">
          <a:noAutofit/>
        </a:bodyPr>
        <a:lstStyle/>
        <a:p>
          <a:pPr lvl="0" algn="l" defTabSz="666750">
            <a:lnSpc>
              <a:spcPct val="90000"/>
            </a:lnSpc>
            <a:spcBef>
              <a:spcPct val="0"/>
            </a:spcBef>
            <a:spcAft>
              <a:spcPct val="35000"/>
            </a:spcAft>
          </a:pPr>
          <a:r>
            <a:rPr lang="es-EC" sz="1500" kern="1200" dirty="0">
              <a:solidFill>
                <a:schemeClr val="tx1"/>
              </a:solidFill>
            </a:rPr>
            <a:t>Describir cuál es el procedimiento de emisión de bonos verdes como nuevo producto bursátil en el Ecuador y bajo qué contexto han sido desarrollados.</a:t>
          </a:r>
        </a:p>
      </dsp:txBody>
      <dsp:txXfrm>
        <a:off x="402025" y="265742"/>
        <a:ext cx="8071336" cy="531826"/>
      </dsp:txXfrm>
    </dsp:sp>
    <dsp:sp modelId="{4801D307-14AA-4EE7-A9BA-4DD83DD21A96}">
      <dsp:nvSpPr>
        <dsp:cNvPr id="0" name=""/>
        <dsp:cNvSpPr/>
      </dsp:nvSpPr>
      <dsp:spPr>
        <a:xfrm>
          <a:off x="69634" y="199264"/>
          <a:ext cx="664782" cy="664782"/>
        </a:xfrm>
        <a:prstGeom prst="ellipse">
          <a:avLst/>
        </a:prstGeom>
        <a:solidFill>
          <a:schemeClr val="lt1">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B19DF84-AD66-4E2F-8E70-E296D3479CF4}">
      <dsp:nvSpPr>
        <dsp:cNvPr id="0" name=""/>
        <dsp:cNvSpPr/>
      </dsp:nvSpPr>
      <dsp:spPr>
        <a:xfrm>
          <a:off x="783116" y="1063226"/>
          <a:ext cx="7690245" cy="531826"/>
        </a:xfrm>
        <a:prstGeom prst="rect">
          <a:avLst/>
        </a:prstGeom>
        <a:gradFill rotWithShape="0">
          <a:gsLst>
            <a:gs pos="0">
              <a:schemeClr val="accent3">
                <a:hueOff val="-70209"/>
                <a:satOff val="-1898"/>
                <a:lumOff val="-3922"/>
                <a:alphaOff val="0"/>
                <a:tint val="96000"/>
                <a:lumMod val="100000"/>
              </a:schemeClr>
            </a:gs>
            <a:gs pos="78000">
              <a:schemeClr val="accent3">
                <a:hueOff val="-70209"/>
                <a:satOff val="-1898"/>
                <a:lumOff val="-392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22137" tIns="38100" rIns="38100" bIns="38100" numCol="1" spcCol="1270" anchor="ctr" anchorCtr="0">
          <a:noAutofit/>
        </a:bodyPr>
        <a:lstStyle/>
        <a:p>
          <a:pPr lvl="0" algn="l" defTabSz="666750">
            <a:lnSpc>
              <a:spcPct val="90000"/>
            </a:lnSpc>
            <a:spcBef>
              <a:spcPct val="0"/>
            </a:spcBef>
            <a:spcAft>
              <a:spcPct val="35000"/>
            </a:spcAft>
          </a:pPr>
          <a:r>
            <a:rPr lang="es-EC" sz="1500" kern="1200" dirty="0">
              <a:solidFill>
                <a:schemeClr val="tx1"/>
              </a:solidFill>
            </a:rPr>
            <a:t>Describir el estado actual del mercado de bonos verdes internacional para el caso de tres países de Latinoamérica. </a:t>
          </a:r>
        </a:p>
      </dsp:txBody>
      <dsp:txXfrm>
        <a:off x="783116" y="1063226"/>
        <a:ext cx="7690245" cy="531826"/>
      </dsp:txXfrm>
    </dsp:sp>
    <dsp:sp modelId="{17164F97-48D4-4D93-A971-75ED3F01A7CE}">
      <dsp:nvSpPr>
        <dsp:cNvPr id="0" name=""/>
        <dsp:cNvSpPr/>
      </dsp:nvSpPr>
      <dsp:spPr>
        <a:xfrm>
          <a:off x="450725" y="996748"/>
          <a:ext cx="664782" cy="664782"/>
        </a:xfrm>
        <a:prstGeom prst="ellipse">
          <a:avLst/>
        </a:prstGeom>
        <a:solidFill>
          <a:schemeClr val="lt1">
            <a:hueOff val="0"/>
            <a:satOff val="0"/>
            <a:lumOff val="0"/>
            <a:alphaOff val="0"/>
          </a:schemeClr>
        </a:solidFill>
        <a:ln w="12700" cap="rnd" cmpd="sng" algn="ctr">
          <a:solidFill>
            <a:schemeClr val="accent3">
              <a:hueOff val="-70209"/>
              <a:satOff val="-1898"/>
              <a:lumOff val="-3922"/>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D7CC471-7183-43CB-B00B-F204B77E48ED}">
      <dsp:nvSpPr>
        <dsp:cNvPr id="0" name=""/>
        <dsp:cNvSpPr/>
      </dsp:nvSpPr>
      <dsp:spPr>
        <a:xfrm>
          <a:off x="900081" y="1860710"/>
          <a:ext cx="7573281" cy="531826"/>
        </a:xfrm>
        <a:prstGeom prst="rect">
          <a:avLst/>
        </a:prstGeom>
        <a:gradFill rotWithShape="0">
          <a:gsLst>
            <a:gs pos="0">
              <a:schemeClr val="accent3">
                <a:hueOff val="-140419"/>
                <a:satOff val="-3796"/>
                <a:lumOff val="-7844"/>
                <a:alphaOff val="0"/>
                <a:tint val="96000"/>
                <a:lumMod val="100000"/>
              </a:schemeClr>
            </a:gs>
            <a:gs pos="78000">
              <a:schemeClr val="accent3">
                <a:hueOff val="-140419"/>
                <a:satOff val="-3796"/>
                <a:lumOff val="-784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22137" tIns="38100" rIns="38100" bIns="38100" numCol="1" spcCol="1270" anchor="ctr" anchorCtr="0">
          <a:noAutofit/>
        </a:bodyPr>
        <a:lstStyle/>
        <a:p>
          <a:pPr lvl="0" algn="l" defTabSz="666750">
            <a:lnSpc>
              <a:spcPct val="90000"/>
            </a:lnSpc>
            <a:spcBef>
              <a:spcPct val="0"/>
            </a:spcBef>
            <a:spcAft>
              <a:spcPct val="35000"/>
            </a:spcAft>
          </a:pPr>
          <a:r>
            <a:rPr lang="es-EC" sz="1500" kern="1200" dirty="0">
              <a:solidFill>
                <a:schemeClr val="tx1"/>
              </a:solidFill>
            </a:rPr>
            <a:t>Determinar cuáles son los beneficios potenciales y utilidad de los bonos verdes para las empresas ecuatorianas.</a:t>
          </a:r>
        </a:p>
      </dsp:txBody>
      <dsp:txXfrm>
        <a:off x="900081" y="1860710"/>
        <a:ext cx="7573281" cy="531826"/>
      </dsp:txXfrm>
    </dsp:sp>
    <dsp:sp modelId="{29752DEF-BA5D-4708-9A80-5E6A12238012}">
      <dsp:nvSpPr>
        <dsp:cNvPr id="0" name=""/>
        <dsp:cNvSpPr/>
      </dsp:nvSpPr>
      <dsp:spPr>
        <a:xfrm>
          <a:off x="567689" y="1794232"/>
          <a:ext cx="664782" cy="664782"/>
        </a:xfrm>
        <a:prstGeom prst="ellipse">
          <a:avLst/>
        </a:prstGeom>
        <a:solidFill>
          <a:schemeClr val="lt1">
            <a:hueOff val="0"/>
            <a:satOff val="0"/>
            <a:lumOff val="0"/>
            <a:alphaOff val="0"/>
          </a:schemeClr>
        </a:solidFill>
        <a:ln w="12700" cap="rnd" cmpd="sng" algn="ctr">
          <a:solidFill>
            <a:schemeClr val="accent3">
              <a:hueOff val="-140419"/>
              <a:satOff val="-3796"/>
              <a:lumOff val="-7844"/>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B614FDE-A164-48FC-AB06-7DE27DC87020}">
      <dsp:nvSpPr>
        <dsp:cNvPr id="0" name=""/>
        <dsp:cNvSpPr/>
      </dsp:nvSpPr>
      <dsp:spPr>
        <a:xfrm>
          <a:off x="783116" y="2658194"/>
          <a:ext cx="7690245" cy="531826"/>
        </a:xfrm>
        <a:prstGeom prst="rect">
          <a:avLst/>
        </a:prstGeom>
        <a:gradFill rotWithShape="0">
          <a:gsLst>
            <a:gs pos="0">
              <a:schemeClr val="accent3">
                <a:hueOff val="-210628"/>
                <a:satOff val="-5694"/>
                <a:lumOff val="-11765"/>
                <a:alphaOff val="0"/>
                <a:tint val="96000"/>
                <a:lumMod val="100000"/>
              </a:schemeClr>
            </a:gs>
            <a:gs pos="78000">
              <a:schemeClr val="accent3">
                <a:hueOff val="-210628"/>
                <a:satOff val="-5694"/>
                <a:lumOff val="-1176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22137" tIns="38100" rIns="38100" bIns="38100" numCol="1" spcCol="1270" anchor="ctr" anchorCtr="0">
          <a:noAutofit/>
        </a:bodyPr>
        <a:lstStyle/>
        <a:p>
          <a:pPr lvl="0" algn="l" defTabSz="666750">
            <a:lnSpc>
              <a:spcPct val="90000"/>
            </a:lnSpc>
            <a:spcBef>
              <a:spcPct val="0"/>
            </a:spcBef>
            <a:spcAft>
              <a:spcPct val="35000"/>
            </a:spcAft>
          </a:pPr>
          <a:r>
            <a:rPr lang="es-EC" sz="1500" kern="1200" dirty="0">
              <a:solidFill>
                <a:schemeClr val="tx1"/>
              </a:solidFill>
            </a:rPr>
            <a:t>Identificar si es atractiva la emisión de bonos verdes para las empresas ecuatorianas que cotizan en la Bolsa de Valores de Quito y que desarrollan proyectos sostenibles.</a:t>
          </a:r>
        </a:p>
      </dsp:txBody>
      <dsp:txXfrm>
        <a:off x="783116" y="2658194"/>
        <a:ext cx="7690245" cy="531826"/>
      </dsp:txXfrm>
    </dsp:sp>
    <dsp:sp modelId="{78F09852-5D99-4676-9CFB-3547233E8209}">
      <dsp:nvSpPr>
        <dsp:cNvPr id="0" name=""/>
        <dsp:cNvSpPr/>
      </dsp:nvSpPr>
      <dsp:spPr>
        <a:xfrm>
          <a:off x="450725" y="2591716"/>
          <a:ext cx="664782" cy="664782"/>
        </a:xfrm>
        <a:prstGeom prst="ellipse">
          <a:avLst/>
        </a:prstGeom>
        <a:solidFill>
          <a:schemeClr val="lt1">
            <a:hueOff val="0"/>
            <a:satOff val="0"/>
            <a:lumOff val="0"/>
            <a:alphaOff val="0"/>
          </a:schemeClr>
        </a:solidFill>
        <a:ln w="12700" cap="rnd" cmpd="sng" algn="ctr">
          <a:solidFill>
            <a:schemeClr val="accent3">
              <a:hueOff val="-210628"/>
              <a:satOff val="-5694"/>
              <a:lumOff val="-11765"/>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3EA650F-0CE5-4559-B3A3-908FF039C2C5}">
      <dsp:nvSpPr>
        <dsp:cNvPr id="0" name=""/>
        <dsp:cNvSpPr/>
      </dsp:nvSpPr>
      <dsp:spPr>
        <a:xfrm>
          <a:off x="402025" y="3455678"/>
          <a:ext cx="8071336" cy="531826"/>
        </a:xfrm>
        <a:prstGeom prst="rect">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22137" tIns="38100" rIns="38100" bIns="38100" numCol="1" spcCol="1270" anchor="ctr" anchorCtr="0">
          <a:noAutofit/>
        </a:bodyPr>
        <a:lstStyle/>
        <a:p>
          <a:pPr lvl="0" algn="l" defTabSz="666750">
            <a:lnSpc>
              <a:spcPct val="90000"/>
            </a:lnSpc>
            <a:spcBef>
              <a:spcPct val="0"/>
            </a:spcBef>
            <a:spcAft>
              <a:spcPct val="35000"/>
            </a:spcAft>
          </a:pPr>
          <a:r>
            <a:rPr lang="es-EC" sz="1500" kern="1200" dirty="0">
              <a:solidFill>
                <a:schemeClr val="tx1"/>
              </a:solidFill>
            </a:rPr>
            <a:t>Diseñar una guía para la emisión de bonos verdes en el Ecuador. </a:t>
          </a:r>
        </a:p>
      </dsp:txBody>
      <dsp:txXfrm>
        <a:off x="402025" y="3455678"/>
        <a:ext cx="8071336" cy="531826"/>
      </dsp:txXfrm>
    </dsp:sp>
    <dsp:sp modelId="{8C6B77DB-B7A8-4A03-9EDE-E96D125840F8}">
      <dsp:nvSpPr>
        <dsp:cNvPr id="0" name=""/>
        <dsp:cNvSpPr/>
      </dsp:nvSpPr>
      <dsp:spPr>
        <a:xfrm>
          <a:off x="69634" y="3389200"/>
          <a:ext cx="664782" cy="664782"/>
        </a:xfrm>
        <a:prstGeom prst="ellipse">
          <a:avLst/>
        </a:prstGeom>
        <a:solidFill>
          <a:schemeClr val="lt1">
            <a:hueOff val="0"/>
            <a:satOff val="0"/>
            <a:lumOff val="0"/>
            <a:alphaOff val="0"/>
          </a:schemeClr>
        </a:solidFill>
        <a:ln w="12700" cap="rnd" cmpd="sng" algn="ctr">
          <a:solidFill>
            <a:schemeClr val="accent3">
              <a:hueOff val="-280837"/>
              <a:satOff val="-7592"/>
              <a:lumOff val="-1568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C0195-75EF-4D2C-BD3D-0C191B5E72E2}">
      <dsp:nvSpPr>
        <dsp:cNvPr id="0" name=""/>
        <dsp:cNvSpPr/>
      </dsp:nvSpPr>
      <dsp:spPr>
        <a:xfrm>
          <a:off x="2659902" y="2136621"/>
          <a:ext cx="2611426" cy="2611426"/>
        </a:xfrm>
        <a:prstGeom prst="gear9">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solidFill>
                <a:schemeClr val="tx1"/>
              </a:solidFill>
            </a:rPr>
            <a:t>Cuantificación del costo para la economía mundial si no se hace nada para mitigar este fenómeno junto con el calentamiento global</a:t>
          </a:r>
        </a:p>
      </dsp:txBody>
      <dsp:txXfrm>
        <a:off x="3184915" y="2748335"/>
        <a:ext cx="1561400" cy="1342327"/>
      </dsp:txXfrm>
    </dsp:sp>
    <dsp:sp modelId="{65376CE0-F4BC-476E-8868-79917A2D73D9}">
      <dsp:nvSpPr>
        <dsp:cNvPr id="0" name=""/>
        <dsp:cNvSpPr/>
      </dsp:nvSpPr>
      <dsp:spPr>
        <a:xfrm>
          <a:off x="1140527" y="1519375"/>
          <a:ext cx="1899219" cy="1899219"/>
        </a:xfrm>
        <a:prstGeom prst="gear6">
          <a:avLst/>
        </a:prstGeom>
        <a:gradFill rotWithShape="0">
          <a:gsLst>
            <a:gs pos="0">
              <a:schemeClr val="accent3">
                <a:hueOff val="-140419"/>
                <a:satOff val="-3796"/>
                <a:lumOff val="-7844"/>
                <a:alphaOff val="0"/>
                <a:tint val="96000"/>
                <a:lumMod val="100000"/>
              </a:schemeClr>
            </a:gs>
            <a:gs pos="78000">
              <a:schemeClr val="accent3">
                <a:hueOff val="-140419"/>
                <a:satOff val="-3796"/>
                <a:lumOff val="-784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solidFill>
                <a:schemeClr val="tx1"/>
              </a:solidFill>
            </a:rPr>
            <a:t>Evaluación de riesgos y costos</a:t>
          </a:r>
        </a:p>
      </dsp:txBody>
      <dsp:txXfrm>
        <a:off x="1618661" y="2000399"/>
        <a:ext cx="942951" cy="937171"/>
      </dsp:txXfrm>
    </dsp:sp>
    <dsp:sp modelId="{F4F8BBAA-0EB1-4632-A593-16D7C846DF24}">
      <dsp:nvSpPr>
        <dsp:cNvPr id="0" name=""/>
        <dsp:cNvSpPr/>
      </dsp:nvSpPr>
      <dsp:spPr>
        <a:xfrm rot="20700000">
          <a:off x="2204283" y="209107"/>
          <a:ext cx="1860847" cy="1860847"/>
        </a:xfrm>
        <a:prstGeom prst="gear6">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solidFill>
                <a:schemeClr val="tx1"/>
              </a:solidFill>
            </a:rPr>
            <a:t>Informe sobre el cambio climático, por el Economista Nicholas Stern (Reino Unido, 2005)</a:t>
          </a:r>
        </a:p>
      </dsp:txBody>
      <dsp:txXfrm rot="-20700000">
        <a:off x="2612422" y="617246"/>
        <a:ext cx="1044570" cy="1044570"/>
      </dsp:txXfrm>
    </dsp:sp>
    <dsp:sp modelId="{718DDBAE-56EA-4B82-85C3-47171699FCD5}">
      <dsp:nvSpPr>
        <dsp:cNvPr id="0" name=""/>
        <dsp:cNvSpPr/>
      </dsp:nvSpPr>
      <dsp:spPr>
        <a:xfrm>
          <a:off x="2465225" y="1739070"/>
          <a:ext cx="3342625" cy="3342625"/>
        </a:xfrm>
        <a:prstGeom prst="circularArrow">
          <a:avLst>
            <a:gd name="adj1" fmla="val 4687"/>
            <a:gd name="adj2" fmla="val 299029"/>
            <a:gd name="adj3" fmla="val 2527973"/>
            <a:gd name="adj4" fmla="val 15836073"/>
            <a:gd name="adj5" fmla="val 5469"/>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B3EEBB8-21D0-45A3-B782-752FA445F8DD}">
      <dsp:nvSpPr>
        <dsp:cNvPr id="0" name=""/>
        <dsp:cNvSpPr/>
      </dsp:nvSpPr>
      <dsp:spPr>
        <a:xfrm>
          <a:off x="804179" y="1096773"/>
          <a:ext cx="2428626" cy="2428626"/>
        </a:xfrm>
        <a:prstGeom prst="leftCircularArrow">
          <a:avLst>
            <a:gd name="adj1" fmla="val 6452"/>
            <a:gd name="adj2" fmla="val 429999"/>
            <a:gd name="adj3" fmla="val 10489124"/>
            <a:gd name="adj4" fmla="val 14837806"/>
            <a:gd name="adj5" fmla="val 7527"/>
          </a:avLst>
        </a:prstGeom>
        <a:gradFill rotWithShape="0">
          <a:gsLst>
            <a:gs pos="0">
              <a:schemeClr val="accent3">
                <a:hueOff val="-140419"/>
                <a:satOff val="-3796"/>
                <a:lumOff val="-7844"/>
                <a:alphaOff val="0"/>
                <a:tint val="96000"/>
                <a:lumMod val="100000"/>
              </a:schemeClr>
            </a:gs>
            <a:gs pos="78000">
              <a:schemeClr val="accent3">
                <a:hueOff val="-140419"/>
                <a:satOff val="-3796"/>
                <a:lumOff val="-784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A16EC91-01B7-44EF-BD46-DE7A4316F920}">
      <dsp:nvSpPr>
        <dsp:cNvPr id="0" name=""/>
        <dsp:cNvSpPr/>
      </dsp:nvSpPr>
      <dsp:spPr>
        <a:xfrm>
          <a:off x="1773850" y="-200863"/>
          <a:ext cx="2618548" cy="2618548"/>
        </a:xfrm>
        <a:prstGeom prst="circularArrow">
          <a:avLst>
            <a:gd name="adj1" fmla="val 5984"/>
            <a:gd name="adj2" fmla="val 394124"/>
            <a:gd name="adj3" fmla="val 13313824"/>
            <a:gd name="adj4" fmla="val 10508221"/>
            <a:gd name="adj5" fmla="val 6981"/>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283FC-9EE0-4270-B88B-784D42C0CEC0}">
      <dsp:nvSpPr>
        <dsp:cNvPr id="0" name=""/>
        <dsp:cNvSpPr/>
      </dsp:nvSpPr>
      <dsp:spPr>
        <a:xfrm rot="5400000">
          <a:off x="253910" y="1265934"/>
          <a:ext cx="956737" cy="1089211"/>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64CAE175-9AB5-480F-A477-22357EE0D71E}">
      <dsp:nvSpPr>
        <dsp:cNvPr id="0" name=""/>
        <dsp:cNvSpPr/>
      </dsp:nvSpPr>
      <dsp:spPr>
        <a:xfrm>
          <a:off x="433" y="205372"/>
          <a:ext cx="1610581" cy="1127355"/>
        </a:xfrm>
        <a:prstGeom prst="roundRect">
          <a:avLst>
            <a:gd name="adj" fmla="val 166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a:t>Autores: </a:t>
          </a:r>
          <a:r>
            <a:rPr lang="es-EC" sz="1100" kern="1200" dirty="0"/>
            <a:t>E3 (Ecología, Economía y </a:t>
          </a:r>
          <a:r>
            <a:rPr lang="es-EC" sz="1100" kern="1200" dirty="0" err="1"/>
            <a:t>Éica</a:t>
          </a:r>
          <a:r>
            <a:rPr lang="es-EC" sz="1100" kern="1200" dirty="0"/>
            <a:t>), </a:t>
          </a:r>
          <a:r>
            <a:rPr lang="es-EC" sz="1100" kern="1200" dirty="0" err="1"/>
            <a:t>Metrix</a:t>
          </a:r>
          <a:r>
            <a:rPr lang="es-EC" sz="1100" kern="1200" dirty="0"/>
            <a:t> Finanzas, </a:t>
          </a:r>
          <a:r>
            <a:rPr lang="es-EC" sz="1100" kern="1200" dirty="0" err="1"/>
            <a:t>PwC</a:t>
          </a:r>
          <a:r>
            <a:rPr lang="es-EC" sz="1100" kern="1200" dirty="0"/>
            <a:t> UK, y; </a:t>
          </a:r>
          <a:r>
            <a:rPr lang="es-EC" sz="1100" kern="1200" dirty="0" err="1"/>
            <a:t>Climate</a:t>
          </a:r>
          <a:r>
            <a:rPr lang="es-EC" sz="1100" kern="1200" dirty="0"/>
            <a:t> Bonds </a:t>
          </a:r>
          <a:r>
            <a:rPr lang="es-EC" sz="1100" kern="1200" dirty="0" err="1"/>
            <a:t>Initiative</a:t>
          </a:r>
          <a:endParaRPr lang="es-EC" sz="1100" kern="1200" dirty="0"/>
        </a:p>
      </dsp:txBody>
      <dsp:txXfrm>
        <a:off x="55476" y="260415"/>
        <a:ext cx="1500495" cy="1017269"/>
      </dsp:txXfrm>
    </dsp:sp>
    <dsp:sp modelId="{9F811BE2-89E3-40F0-A1C7-5257FA317EB0}">
      <dsp:nvSpPr>
        <dsp:cNvPr id="0" name=""/>
        <dsp:cNvSpPr/>
      </dsp:nvSpPr>
      <dsp:spPr>
        <a:xfrm>
          <a:off x="1611014" y="312891"/>
          <a:ext cx="1171383" cy="91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b="1" kern="1200" dirty="0"/>
            <a:t>Año: </a:t>
          </a:r>
          <a:r>
            <a:rPr lang="es-EC" sz="1100" kern="1200" dirty="0"/>
            <a:t>2016</a:t>
          </a:r>
        </a:p>
        <a:p>
          <a:pPr marL="57150" lvl="1" indent="-57150" algn="l" defTabSz="488950">
            <a:lnSpc>
              <a:spcPct val="90000"/>
            </a:lnSpc>
            <a:spcBef>
              <a:spcPct val="0"/>
            </a:spcBef>
            <a:spcAft>
              <a:spcPct val="15000"/>
            </a:spcAft>
            <a:buChar char="••"/>
          </a:pPr>
          <a:r>
            <a:rPr lang="es-EC" sz="1100" b="1" kern="1200" dirty="0"/>
            <a:t>País: </a:t>
          </a:r>
          <a:r>
            <a:rPr lang="es-EC" sz="1100" kern="1200" dirty="0"/>
            <a:t>Colombia</a:t>
          </a:r>
        </a:p>
      </dsp:txBody>
      <dsp:txXfrm>
        <a:off x="1611014" y="312891"/>
        <a:ext cx="1171383" cy="911178"/>
      </dsp:txXfrm>
    </dsp:sp>
    <dsp:sp modelId="{52E8121B-0025-4655-A634-50940EE2D686}">
      <dsp:nvSpPr>
        <dsp:cNvPr id="0" name=""/>
        <dsp:cNvSpPr/>
      </dsp:nvSpPr>
      <dsp:spPr>
        <a:xfrm rot="5400000">
          <a:off x="1589253" y="2532326"/>
          <a:ext cx="956737" cy="1089211"/>
        </a:xfrm>
        <a:prstGeom prst="bentUpArrow">
          <a:avLst>
            <a:gd name="adj1" fmla="val 32840"/>
            <a:gd name="adj2" fmla="val 25000"/>
            <a:gd name="adj3" fmla="val 35780"/>
          </a:avLst>
        </a:prstGeom>
        <a:solidFill>
          <a:schemeClr val="accent2">
            <a:tint val="50000"/>
            <a:hueOff val="-3758788"/>
            <a:satOff val="4482"/>
            <a:lumOff val="12085"/>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FCBE69CC-FC8C-435B-852D-1778EBD40627}">
      <dsp:nvSpPr>
        <dsp:cNvPr id="0" name=""/>
        <dsp:cNvSpPr/>
      </dsp:nvSpPr>
      <dsp:spPr>
        <a:xfrm>
          <a:off x="1335776" y="1471763"/>
          <a:ext cx="1610581" cy="1127355"/>
        </a:xfrm>
        <a:prstGeom prst="roundRect">
          <a:avLst>
            <a:gd name="adj" fmla="val 16670"/>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a:t>Metodología: </a:t>
          </a:r>
          <a:r>
            <a:rPr lang="es-EC" sz="1100" kern="1200" dirty="0"/>
            <a:t>Encuesta a actores del mercado</a:t>
          </a:r>
        </a:p>
      </dsp:txBody>
      <dsp:txXfrm>
        <a:off x="1390819" y="1526806"/>
        <a:ext cx="1500495" cy="1017269"/>
      </dsp:txXfrm>
    </dsp:sp>
    <dsp:sp modelId="{D9D3E58D-E22B-48CE-8446-5057B0ED5981}">
      <dsp:nvSpPr>
        <dsp:cNvPr id="0" name=""/>
        <dsp:cNvSpPr/>
      </dsp:nvSpPr>
      <dsp:spPr>
        <a:xfrm>
          <a:off x="2946358" y="1579282"/>
          <a:ext cx="1171383" cy="91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just" defTabSz="488950">
            <a:lnSpc>
              <a:spcPct val="90000"/>
            </a:lnSpc>
            <a:spcBef>
              <a:spcPct val="0"/>
            </a:spcBef>
            <a:spcAft>
              <a:spcPct val="15000"/>
            </a:spcAft>
            <a:buChar char="••"/>
          </a:pPr>
          <a:r>
            <a:rPr lang="es-EC" sz="1100" kern="1200" dirty="0"/>
            <a:t>Análisis del panorama legal, político y el nivel de atractivo de bonos verdes en el mercado </a:t>
          </a:r>
        </a:p>
      </dsp:txBody>
      <dsp:txXfrm>
        <a:off x="2946358" y="1579282"/>
        <a:ext cx="1171383" cy="911178"/>
      </dsp:txXfrm>
    </dsp:sp>
    <dsp:sp modelId="{D0F738D2-63D1-4E49-BF6D-492C587A8253}">
      <dsp:nvSpPr>
        <dsp:cNvPr id="0" name=""/>
        <dsp:cNvSpPr/>
      </dsp:nvSpPr>
      <dsp:spPr>
        <a:xfrm>
          <a:off x="2671120" y="2738155"/>
          <a:ext cx="1610581" cy="1127355"/>
        </a:xfrm>
        <a:prstGeom prst="roundRect">
          <a:avLst>
            <a:gd name="adj" fmla="val 16670"/>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Hallazgos de esta investigación sirvieron de base para analizar nuestro contexto como Ecuador</a:t>
          </a:r>
        </a:p>
      </dsp:txBody>
      <dsp:txXfrm>
        <a:off x="2726163" y="2793198"/>
        <a:ext cx="1500495" cy="1017269"/>
      </dsp:txXfrm>
    </dsp:sp>
    <dsp:sp modelId="{B1920044-535A-4A57-91DE-DB6864427EDC}">
      <dsp:nvSpPr>
        <dsp:cNvPr id="0" name=""/>
        <dsp:cNvSpPr/>
      </dsp:nvSpPr>
      <dsp:spPr>
        <a:xfrm>
          <a:off x="4281702" y="2845674"/>
          <a:ext cx="1171383" cy="91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just" defTabSz="488950">
            <a:lnSpc>
              <a:spcPct val="90000"/>
            </a:lnSpc>
            <a:spcBef>
              <a:spcPct val="0"/>
            </a:spcBef>
            <a:spcAft>
              <a:spcPct val="15000"/>
            </a:spcAft>
            <a:buChar char="••"/>
          </a:pPr>
          <a:r>
            <a:rPr lang="es-EC" sz="1100" kern="1200" dirty="0"/>
            <a:t>Además para comparar la situación  entre Colombia y Ecuador</a:t>
          </a:r>
        </a:p>
      </dsp:txBody>
      <dsp:txXfrm>
        <a:off x="4281702" y="2845674"/>
        <a:ext cx="1171383" cy="911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0ED9-FD24-4CF4-8918-3D70A2C27857}">
      <dsp:nvSpPr>
        <dsp:cNvPr id="0" name=""/>
        <dsp:cNvSpPr/>
      </dsp:nvSpPr>
      <dsp:spPr>
        <a:xfrm>
          <a:off x="0" y="0"/>
          <a:ext cx="3505440" cy="111067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b="1" kern="1200" dirty="0"/>
            <a:t>Autor</a:t>
          </a:r>
          <a:r>
            <a:rPr lang="es-EC" sz="1100" kern="1200" dirty="0"/>
            <a:t>: Miguel Ángel Herrera Martínez </a:t>
          </a:r>
        </a:p>
        <a:p>
          <a:pPr lvl="0" algn="l" defTabSz="488950">
            <a:lnSpc>
              <a:spcPct val="90000"/>
            </a:lnSpc>
            <a:spcBef>
              <a:spcPct val="0"/>
            </a:spcBef>
            <a:spcAft>
              <a:spcPct val="35000"/>
            </a:spcAft>
          </a:pPr>
          <a:r>
            <a:rPr lang="es-EC" sz="1100" b="0" kern="1200" dirty="0"/>
            <a:t>Año: </a:t>
          </a:r>
          <a:r>
            <a:rPr lang="es-EC" sz="1100" kern="1200" dirty="0"/>
            <a:t>2017</a:t>
          </a:r>
        </a:p>
        <a:p>
          <a:pPr lvl="0" algn="l" defTabSz="488950">
            <a:lnSpc>
              <a:spcPct val="90000"/>
            </a:lnSpc>
            <a:spcBef>
              <a:spcPct val="0"/>
            </a:spcBef>
            <a:spcAft>
              <a:spcPct val="35000"/>
            </a:spcAft>
          </a:pPr>
          <a:r>
            <a:rPr lang="es-EC" sz="1100" b="1" kern="1200" dirty="0"/>
            <a:t>Universidad</a:t>
          </a:r>
          <a:r>
            <a:rPr lang="es-EC" sz="1100" b="0" kern="1200" dirty="0"/>
            <a:t>: </a:t>
          </a:r>
          <a:r>
            <a:rPr lang="es-EC" sz="1100" kern="1200" dirty="0"/>
            <a:t>Universidad Andina Simón Bolívar </a:t>
          </a:r>
        </a:p>
        <a:p>
          <a:pPr lvl="0" algn="l" defTabSz="488950">
            <a:lnSpc>
              <a:spcPct val="90000"/>
            </a:lnSpc>
            <a:spcBef>
              <a:spcPct val="0"/>
            </a:spcBef>
            <a:spcAft>
              <a:spcPct val="35000"/>
            </a:spcAft>
          </a:pPr>
          <a:r>
            <a:rPr lang="es-EC" sz="1100" b="1" kern="1200" dirty="0"/>
            <a:t>Metodología:</a:t>
          </a:r>
          <a:r>
            <a:rPr lang="es-EC" sz="1100" kern="1200" dirty="0"/>
            <a:t> Encuesta</a:t>
          </a:r>
        </a:p>
      </dsp:txBody>
      <dsp:txXfrm>
        <a:off x="32530" y="32530"/>
        <a:ext cx="2306940" cy="1045611"/>
      </dsp:txXfrm>
    </dsp:sp>
    <dsp:sp modelId="{22219071-6CBA-432E-8012-7DC62ECE19AA}">
      <dsp:nvSpPr>
        <dsp:cNvPr id="0" name=""/>
        <dsp:cNvSpPr/>
      </dsp:nvSpPr>
      <dsp:spPr>
        <a:xfrm>
          <a:off x="309303" y="1295782"/>
          <a:ext cx="3505440" cy="1110671"/>
        </a:xfrm>
        <a:prstGeom prst="roundRect">
          <a:avLst>
            <a:gd name="adj" fmla="val 10000"/>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a:t>Describe las características, alcance, evolución y limitaciones sobre los mecanismos de financiamiento verde en el Ecuador.</a:t>
          </a:r>
        </a:p>
      </dsp:txBody>
      <dsp:txXfrm>
        <a:off x="341833" y="1328312"/>
        <a:ext cx="2409140" cy="1045611"/>
      </dsp:txXfrm>
    </dsp:sp>
    <dsp:sp modelId="{A0774C6C-522B-4F3C-8A5F-9ADA0CE2973F}">
      <dsp:nvSpPr>
        <dsp:cNvPr id="0" name=""/>
        <dsp:cNvSpPr/>
      </dsp:nvSpPr>
      <dsp:spPr>
        <a:xfrm>
          <a:off x="618607" y="2591565"/>
          <a:ext cx="3505440" cy="1110671"/>
        </a:xfrm>
        <a:prstGeom prst="roundRect">
          <a:avLst>
            <a:gd name="adj" fmla="val 10000"/>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a:t>Destaca que aún son escasas las iniciativas de financiamiento verde o sostenible en las instituciones financieras privadas del país</a:t>
          </a:r>
        </a:p>
      </dsp:txBody>
      <dsp:txXfrm>
        <a:off x="651137" y="2624095"/>
        <a:ext cx="2409140" cy="1045611"/>
      </dsp:txXfrm>
    </dsp:sp>
    <dsp:sp modelId="{EDE1240D-801D-4B88-B981-0E7339F4DA1A}">
      <dsp:nvSpPr>
        <dsp:cNvPr id="0" name=""/>
        <dsp:cNvSpPr/>
      </dsp:nvSpPr>
      <dsp:spPr>
        <a:xfrm>
          <a:off x="2783504" y="842258"/>
          <a:ext cx="721936" cy="721936"/>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a:p>
      </dsp:txBody>
      <dsp:txXfrm>
        <a:off x="2945940" y="842258"/>
        <a:ext cx="397064" cy="543257"/>
      </dsp:txXfrm>
    </dsp:sp>
    <dsp:sp modelId="{7C3C3EB8-B6FD-4561-860A-DAFB086A4A52}">
      <dsp:nvSpPr>
        <dsp:cNvPr id="0" name=""/>
        <dsp:cNvSpPr/>
      </dsp:nvSpPr>
      <dsp:spPr>
        <a:xfrm>
          <a:off x="3092808" y="2130637"/>
          <a:ext cx="721936" cy="721936"/>
        </a:xfrm>
        <a:prstGeom prst="downArrow">
          <a:avLst>
            <a:gd name="adj1" fmla="val 55000"/>
            <a:gd name="adj2" fmla="val 45000"/>
          </a:avLst>
        </a:prstGeom>
        <a:solidFill>
          <a:schemeClr val="accent2">
            <a:tint val="40000"/>
            <a:alpha val="90000"/>
            <a:hueOff val="-3741368"/>
            <a:satOff val="7526"/>
            <a:lumOff val="1147"/>
            <a:alphaOff val="0"/>
          </a:schemeClr>
        </a:solidFill>
        <a:ln w="12700" cap="rnd" cmpd="sng" algn="ctr">
          <a:solidFill>
            <a:schemeClr val="accent2">
              <a:tint val="40000"/>
              <a:alpha val="90000"/>
              <a:hueOff val="-3741368"/>
              <a:satOff val="7526"/>
              <a:lumOff val="114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a:p>
      </dsp:txBody>
      <dsp:txXfrm>
        <a:off x="3255244" y="2130637"/>
        <a:ext cx="397064" cy="543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7A391-9695-47A6-A7F4-D57C245CB2A5}">
      <dsp:nvSpPr>
        <dsp:cNvPr id="0" name=""/>
        <dsp:cNvSpPr/>
      </dsp:nvSpPr>
      <dsp:spPr>
        <a:xfrm>
          <a:off x="5184140" y="2098009"/>
          <a:ext cx="1559861" cy="1405507"/>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a:solidFill>
                <a:schemeClr val="tx1"/>
              </a:solidFill>
            </a:rPr>
            <a:t>Mercado de valores </a:t>
          </a:r>
          <a:endParaRPr lang="es-EC" sz="1800" b="1" kern="1200" dirty="0">
            <a:solidFill>
              <a:schemeClr val="tx1"/>
            </a:solidFill>
          </a:endParaRPr>
        </a:p>
      </dsp:txBody>
      <dsp:txXfrm>
        <a:off x="5412576" y="2303841"/>
        <a:ext cx="1102989" cy="993843"/>
      </dsp:txXfrm>
    </dsp:sp>
    <dsp:sp modelId="{3160AABD-4193-47BA-9020-148D63E5465E}">
      <dsp:nvSpPr>
        <dsp:cNvPr id="0" name=""/>
        <dsp:cNvSpPr/>
      </dsp:nvSpPr>
      <dsp:spPr>
        <a:xfrm rot="16200000">
          <a:off x="5810406" y="1568004"/>
          <a:ext cx="307329" cy="497539"/>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endParaRPr>
        </a:p>
      </dsp:txBody>
      <dsp:txXfrm>
        <a:off x="5856506" y="1713612"/>
        <a:ext cx="215130" cy="298523"/>
      </dsp:txXfrm>
    </dsp:sp>
    <dsp:sp modelId="{0F87B19B-121C-46CA-8856-D1457CEF70B0}">
      <dsp:nvSpPr>
        <dsp:cNvPr id="0" name=""/>
        <dsp:cNvSpPr/>
      </dsp:nvSpPr>
      <dsp:spPr>
        <a:xfrm>
          <a:off x="5104702" y="-11689"/>
          <a:ext cx="1718736" cy="1529832"/>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a:solidFill>
                <a:schemeClr val="tx1"/>
              </a:solidFill>
            </a:rPr>
            <a:t>Superintendencia  de Compañías, Valores y Seguros</a:t>
          </a:r>
        </a:p>
      </dsp:txBody>
      <dsp:txXfrm>
        <a:off x="5356405" y="212350"/>
        <a:ext cx="1215330" cy="1081754"/>
      </dsp:txXfrm>
    </dsp:sp>
    <dsp:sp modelId="{23466622-91FC-445D-A10C-CB627896E668}">
      <dsp:nvSpPr>
        <dsp:cNvPr id="0" name=""/>
        <dsp:cNvSpPr/>
      </dsp:nvSpPr>
      <dsp:spPr>
        <a:xfrm rot="19800000">
          <a:off x="6707196" y="2037640"/>
          <a:ext cx="295518" cy="497539"/>
        </a:xfrm>
        <a:prstGeom prst="rightArrow">
          <a:avLst>
            <a:gd name="adj1" fmla="val 60000"/>
            <a:gd name="adj2" fmla="val 50000"/>
          </a:avLst>
        </a:prstGeom>
        <a:gradFill rotWithShape="0">
          <a:gsLst>
            <a:gs pos="0">
              <a:schemeClr val="accent3">
                <a:hueOff val="-56167"/>
                <a:satOff val="-1518"/>
                <a:lumOff val="-3137"/>
                <a:alphaOff val="0"/>
                <a:tint val="96000"/>
                <a:lumMod val="100000"/>
              </a:schemeClr>
            </a:gs>
            <a:gs pos="78000">
              <a:schemeClr val="accent3">
                <a:hueOff val="-56167"/>
                <a:satOff val="-1518"/>
                <a:lumOff val="-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endParaRPr>
        </a:p>
      </dsp:txBody>
      <dsp:txXfrm>
        <a:off x="6713135" y="2159312"/>
        <a:ext cx="206863" cy="298523"/>
      </dsp:txXfrm>
    </dsp:sp>
    <dsp:sp modelId="{87984B91-4482-4FF6-9440-1A16DF731CDF}">
      <dsp:nvSpPr>
        <dsp:cNvPr id="0" name=""/>
        <dsp:cNvSpPr/>
      </dsp:nvSpPr>
      <dsp:spPr>
        <a:xfrm>
          <a:off x="7005613" y="1045319"/>
          <a:ext cx="1463352" cy="1463352"/>
        </a:xfrm>
        <a:prstGeom prst="ellipse">
          <a:avLst/>
        </a:prstGeom>
        <a:gradFill rotWithShape="0">
          <a:gsLst>
            <a:gs pos="0">
              <a:schemeClr val="accent3">
                <a:hueOff val="-56167"/>
                <a:satOff val="-1518"/>
                <a:lumOff val="-3137"/>
                <a:alphaOff val="0"/>
                <a:tint val="96000"/>
                <a:lumMod val="100000"/>
              </a:schemeClr>
            </a:gs>
            <a:gs pos="78000">
              <a:schemeClr val="accent3">
                <a:hueOff val="-56167"/>
                <a:satOff val="-1518"/>
                <a:lumOff val="-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a:solidFill>
                <a:schemeClr val="tx1"/>
              </a:solidFill>
            </a:rPr>
            <a:t>Emisores</a:t>
          </a:r>
          <a:endParaRPr lang="es-EC" sz="1100" b="1" kern="1200" dirty="0">
            <a:solidFill>
              <a:schemeClr val="tx1"/>
            </a:solidFill>
          </a:endParaRPr>
        </a:p>
      </dsp:txBody>
      <dsp:txXfrm>
        <a:off x="7219916" y="1259622"/>
        <a:ext cx="1034746" cy="1034746"/>
      </dsp:txXfrm>
    </dsp:sp>
    <dsp:sp modelId="{5F399A3F-C09F-439A-B73F-8064D0A0FC29}">
      <dsp:nvSpPr>
        <dsp:cNvPr id="0" name=""/>
        <dsp:cNvSpPr/>
      </dsp:nvSpPr>
      <dsp:spPr>
        <a:xfrm rot="1800000">
          <a:off x="6707196" y="3066346"/>
          <a:ext cx="295518" cy="497539"/>
        </a:xfrm>
        <a:prstGeom prst="rightArrow">
          <a:avLst>
            <a:gd name="adj1" fmla="val 60000"/>
            <a:gd name="adj2" fmla="val 50000"/>
          </a:avLst>
        </a:prstGeom>
        <a:gradFill rotWithShape="0">
          <a:gsLst>
            <a:gs pos="0">
              <a:schemeClr val="accent3">
                <a:hueOff val="-112335"/>
                <a:satOff val="-3037"/>
                <a:lumOff val="-6275"/>
                <a:alphaOff val="0"/>
                <a:tint val="96000"/>
                <a:lumMod val="100000"/>
              </a:schemeClr>
            </a:gs>
            <a:gs pos="78000">
              <a:schemeClr val="accent3">
                <a:hueOff val="-112335"/>
                <a:satOff val="-3037"/>
                <a:lumOff val="-627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endParaRPr>
        </a:p>
      </dsp:txBody>
      <dsp:txXfrm>
        <a:off x="6713135" y="3143690"/>
        <a:ext cx="206863" cy="298523"/>
      </dsp:txXfrm>
    </dsp:sp>
    <dsp:sp modelId="{2A652E59-66DA-4807-BFD7-AB0E83F04B06}">
      <dsp:nvSpPr>
        <dsp:cNvPr id="0" name=""/>
        <dsp:cNvSpPr/>
      </dsp:nvSpPr>
      <dsp:spPr>
        <a:xfrm>
          <a:off x="7005613" y="3092855"/>
          <a:ext cx="1463352" cy="1463352"/>
        </a:xfrm>
        <a:prstGeom prst="ellipse">
          <a:avLst/>
        </a:prstGeom>
        <a:gradFill rotWithShape="0">
          <a:gsLst>
            <a:gs pos="0">
              <a:schemeClr val="accent3">
                <a:hueOff val="-112335"/>
                <a:satOff val="-3037"/>
                <a:lumOff val="-6275"/>
                <a:alphaOff val="0"/>
                <a:tint val="96000"/>
                <a:lumMod val="100000"/>
              </a:schemeClr>
            </a:gs>
            <a:gs pos="78000">
              <a:schemeClr val="accent3">
                <a:hueOff val="-112335"/>
                <a:satOff val="-3037"/>
                <a:lumOff val="-627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a:solidFill>
                <a:schemeClr val="tx1"/>
              </a:solidFill>
            </a:rPr>
            <a:t>Inversionistas </a:t>
          </a:r>
          <a:endParaRPr lang="es-EC" sz="1100" b="1" kern="1200" dirty="0">
            <a:solidFill>
              <a:schemeClr val="tx1"/>
            </a:solidFill>
          </a:endParaRPr>
        </a:p>
      </dsp:txBody>
      <dsp:txXfrm>
        <a:off x="7219916" y="3307158"/>
        <a:ext cx="1034746" cy="1034746"/>
      </dsp:txXfrm>
    </dsp:sp>
    <dsp:sp modelId="{54C5169E-73D4-4CB1-8A5C-CA817A207FE7}">
      <dsp:nvSpPr>
        <dsp:cNvPr id="0" name=""/>
        <dsp:cNvSpPr/>
      </dsp:nvSpPr>
      <dsp:spPr>
        <a:xfrm rot="5400000">
          <a:off x="5801597" y="3552103"/>
          <a:ext cx="324946" cy="497539"/>
        </a:xfrm>
        <a:prstGeom prst="rightArrow">
          <a:avLst>
            <a:gd name="adj1" fmla="val 60000"/>
            <a:gd name="adj2" fmla="val 50000"/>
          </a:avLst>
        </a:prstGeom>
        <a:gradFill rotWithShape="0">
          <a:gsLst>
            <a:gs pos="0">
              <a:schemeClr val="accent3">
                <a:hueOff val="-168502"/>
                <a:satOff val="-4555"/>
                <a:lumOff val="-9412"/>
                <a:alphaOff val="0"/>
                <a:tint val="96000"/>
                <a:lumMod val="100000"/>
              </a:schemeClr>
            </a:gs>
            <a:gs pos="78000">
              <a:schemeClr val="accent3">
                <a:hueOff val="-168502"/>
                <a:satOff val="-4555"/>
                <a:lumOff val="-941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endParaRPr>
        </a:p>
      </dsp:txBody>
      <dsp:txXfrm>
        <a:off x="5850339" y="3602869"/>
        <a:ext cx="227462" cy="298523"/>
      </dsp:txXfrm>
    </dsp:sp>
    <dsp:sp modelId="{CB82C229-B0D2-4D50-B278-3ADBADA1365F}">
      <dsp:nvSpPr>
        <dsp:cNvPr id="0" name=""/>
        <dsp:cNvSpPr/>
      </dsp:nvSpPr>
      <dsp:spPr>
        <a:xfrm>
          <a:off x="5232394" y="4116623"/>
          <a:ext cx="1463352" cy="1463352"/>
        </a:xfrm>
        <a:prstGeom prst="ellipse">
          <a:avLst/>
        </a:prstGeom>
        <a:gradFill rotWithShape="0">
          <a:gsLst>
            <a:gs pos="0">
              <a:schemeClr val="accent3">
                <a:hueOff val="-168502"/>
                <a:satOff val="-4555"/>
                <a:lumOff val="-9412"/>
                <a:alphaOff val="0"/>
                <a:tint val="96000"/>
                <a:lumMod val="100000"/>
              </a:schemeClr>
            </a:gs>
            <a:gs pos="78000">
              <a:schemeClr val="accent3">
                <a:hueOff val="-168502"/>
                <a:satOff val="-4555"/>
                <a:lumOff val="-941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a:solidFill>
                <a:schemeClr val="tx1"/>
              </a:solidFill>
            </a:rPr>
            <a:t>Casas de Valores </a:t>
          </a:r>
          <a:endParaRPr lang="es-EC" sz="1100" b="1" kern="1200" dirty="0">
            <a:solidFill>
              <a:schemeClr val="tx1"/>
            </a:solidFill>
          </a:endParaRPr>
        </a:p>
      </dsp:txBody>
      <dsp:txXfrm>
        <a:off x="5446697" y="4330926"/>
        <a:ext cx="1034746" cy="1034746"/>
      </dsp:txXfrm>
    </dsp:sp>
    <dsp:sp modelId="{B1A20114-D706-41C8-8BE5-47F5674E454D}">
      <dsp:nvSpPr>
        <dsp:cNvPr id="0" name=""/>
        <dsp:cNvSpPr/>
      </dsp:nvSpPr>
      <dsp:spPr>
        <a:xfrm rot="9000000">
          <a:off x="4925426" y="3066346"/>
          <a:ext cx="295518" cy="497539"/>
        </a:xfrm>
        <a:prstGeom prst="rightArrow">
          <a:avLst>
            <a:gd name="adj1" fmla="val 60000"/>
            <a:gd name="adj2" fmla="val 50000"/>
          </a:avLst>
        </a:prstGeom>
        <a:gradFill rotWithShape="0">
          <a:gsLst>
            <a:gs pos="0">
              <a:schemeClr val="accent3">
                <a:hueOff val="-224670"/>
                <a:satOff val="-6074"/>
                <a:lumOff val="-12550"/>
                <a:alphaOff val="0"/>
                <a:tint val="96000"/>
                <a:lumMod val="100000"/>
              </a:schemeClr>
            </a:gs>
            <a:gs pos="78000">
              <a:schemeClr val="accent3">
                <a:hueOff val="-224670"/>
                <a:satOff val="-6074"/>
                <a:lumOff val="-1255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endParaRPr>
        </a:p>
      </dsp:txBody>
      <dsp:txXfrm rot="10800000">
        <a:off x="5008142" y="3143690"/>
        <a:ext cx="206863" cy="298523"/>
      </dsp:txXfrm>
    </dsp:sp>
    <dsp:sp modelId="{75BD8D2B-C1CA-4453-96E2-6040AFA0356B}">
      <dsp:nvSpPr>
        <dsp:cNvPr id="0" name=""/>
        <dsp:cNvSpPr/>
      </dsp:nvSpPr>
      <dsp:spPr>
        <a:xfrm>
          <a:off x="3459176" y="3092855"/>
          <a:ext cx="1463352" cy="1463352"/>
        </a:xfrm>
        <a:prstGeom prst="ellipse">
          <a:avLst/>
        </a:prstGeom>
        <a:gradFill rotWithShape="0">
          <a:gsLst>
            <a:gs pos="0">
              <a:schemeClr val="accent3">
                <a:hueOff val="-224670"/>
                <a:satOff val="-6074"/>
                <a:lumOff val="-12550"/>
                <a:alphaOff val="0"/>
                <a:tint val="96000"/>
                <a:lumMod val="100000"/>
              </a:schemeClr>
            </a:gs>
            <a:gs pos="78000">
              <a:schemeClr val="accent3">
                <a:hueOff val="-224670"/>
                <a:satOff val="-6074"/>
                <a:lumOff val="-1255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a:solidFill>
                <a:schemeClr val="tx1"/>
              </a:solidFill>
            </a:rPr>
            <a:t>Calificadoras de riego</a:t>
          </a:r>
        </a:p>
      </dsp:txBody>
      <dsp:txXfrm>
        <a:off x="3673479" y="3307158"/>
        <a:ext cx="1034746" cy="1034746"/>
      </dsp:txXfrm>
    </dsp:sp>
    <dsp:sp modelId="{5D0C6D49-7172-42B5-B75B-9006985BA101}">
      <dsp:nvSpPr>
        <dsp:cNvPr id="0" name=""/>
        <dsp:cNvSpPr/>
      </dsp:nvSpPr>
      <dsp:spPr>
        <a:xfrm rot="12600000">
          <a:off x="4925426" y="2037640"/>
          <a:ext cx="295518" cy="497539"/>
        </a:xfrm>
        <a:prstGeom prst="rightArrow">
          <a:avLst>
            <a:gd name="adj1" fmla="val 60000"/>
            <a:gd name="adj2" fmla="val 50000"/>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rot="10800000">
        <a:off x="5008142" y="2159312"/>
        <a:ext cx="206863" cy="298523"/>
      </dsp:txXfrm>
    </dsp:sp>
    <dsp:sp modelId="{A1A359C9-9DE6-431E-AE74-A455B5BA0991}">
      <dsp:nvSpPr>
        <dsp:cNvPr id="0" name=""/>
        <dsp:cNvSpPr/>
      </dsp:nvSpPr>
      <dsp:spPr>
        <a:xfrm>
          <a:off x="3459176" y="1045319"/>
          <a:ext cx="1463352" cy="1463352"/>
        </a:xfrm>
        <a:prstGeom prst="ellipse">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a:solidFill>
                <a:schemeClr val="tx1"/>
              </a:solidFill>
            </a:rPr>
            <a:t>Verificadores </a:t>
          </a:r>
        </a:p>
      </dsp:txBody>
      <dsp:txXfrm>
        <a:off x="3673479" y="1259622"/>
        <a:ext cx="1034746" cy="10347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849AB-974C-4D5E-AAFF-AE521E7AAAD8}">
      <dsp:nvSpPr>
        <dsp:cNvPr id="0" name=""/>
        <dsp:cNvSpPr/>
      </dsp:nvSpPr>
      <dsp:spPr>
        <a:xfrm>
          <a:off x="2105334" y="548813"/>
          <a:ext cx="424579" cy="91440"/>
        </a:xfrm>
        <a:custGeom>
          <a:avLst/>
          <a:gdLst/>
          <a:ahLst/>
          <a:cxnLst/>
          <a:rect l="0" t="0" r="0" b="0"/>
          <a:pathLst>
            <a:path>
              <a:moveTo>
                <a:pt x="0" y="45720"/>
              </a:moveTo>
              <a:lnTo>
                <a:pt x="424579"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06244" y="592258"/>
        <a:ext cx="22758" cy="4551"/>
      </dsp:txXfrm>
    </dsp:sp>
    <dsp:sp modelId="{8230F5D5-128F-4BD3-8886-0C67555FD64D}">
      <dsp:nvSpPr>
        <dsp:cNvPr id="0" name=""/>
        <dsp:cNvSpPr/>
      </dsp:nvSpPr>
      <dsp:spPr>
        <a:xfrm>
          <a:off x="128090" y="820"/>
          <a:ext cx="1979043" cy="118742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Imagen Corporativa</a:t>
          </a:r>
        </a:p>
      </dsp:txBody>
      <dsp:txXfrm>
        <a:off x="128090" y="820"/>
        <a:ext cx="1979043" cy="1187426"/>
      </dsp:txXfrm>
    </dsp:sp>
    <dsp:sp modelId="{69000C0F-B4E1-4918-B551-1CAEC6103C24}">
      <dsp:nvSpPr>
        <dsp:cNvPr id="0" name=""/>
        <dsp:cNvSpPr/>
      </dsp:nvSpPr>
      <dsp:spPr>
        <a:xfrm>
          <a:off x="1117612" y="1186447"/>
          <a:ext cx="2434223" cy="424579"/>
        </a:xfrm>
        <a:custGeom>
          <a:avLst/>
          <a:gdLst/>
          <a:ahLst/>
          <a:cxnLst/>
          <a:rect l="0" t="0" r="0" b="0"/>
          <a:pathLst>
            <a:path>
              <a:moveTo>
                <a:pt x="2434223" y="0"/>
              </a:moveTo>
              <a:lnTo>
                <a:pt x="2434223" y="229389"/>
              </a:lnTo>
              <a:lnTo>
                <a:pt x="0" y="229389"/>
              </a:lnTo>
              <a:lnTo>
                <a:pt x="0" y="424579"/>
              </a:lnTo>
            </a:path>
          </a:pathLst>
        </a:custGeom>
        <a:noFill/>
        <a:ln w="12700" cap="rnd" cmpd="sng" algn="ctr">
          <a:solidFill>
            <a:schemeClr val="accent2">
              <a:hueOff val="-904150"/>
              <a:satOff val="-552"/>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72813" y="1396461"/>
        <a:ext cx="123820" cy="4551"/>
      </dsp:txXfrm>
    </dsp:sp>
    <dsp:sp modelId="{B68AEA22-D5FA-481D-8972-09F8FDF2C709}">
      <dsp:nvSpPr>
        <dsp:cNvPr id="0" name=""/>
        <dsp:cNvSpPr/>
      </dsp:nvSpPr>
      <dsp:spPr>
        <a:xfrm>
          <a:off x="2562313" y="820"/>
          <a:ext cx="1979043" cy="1187426"/>
        </a:xfrm>
        <a:prstGeom prst="rect">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Demanda a nivel Internacional</a:t>
          </a:r>
        </a:p>
      </dsp:txBody>
      <dsp:txXfrm>
        <a:off x="2562313" y="820"/>
        <a:ext cx="1979043" cy="1187426"/>
      </dsp:txXfrm>
    </dsp:sp>
    <dsp:sp modelId="{0F1553A5-5B0E-43E5-846B-A65CD2F7EA2C}">
      <dsp:nvSpPr>
        <dsp:cNvPr id="0" name=""/>
        <dsp:cNvSpPr/>
      </dsp:nvSpPr>
      <dsp:spPr>
        <a:xfrm>
          <a:off x="2105334" y="2191420"/>
          <a:ext cx="424579" cy="91440"/>
        </a:xfrm>
        <a:custGeom>
          <a:avLst/>
          <a:gdLst/>
          <a:ahLst/>
          <a:cxnLst/>
          <a:rect l="0" t="0" r="0" b="0"/>
          <a:pathLst>
            <a:path>
              <a:moveTo>
                <a:pt x="0" y="45720"/>
              </a:moveTo>
              <a:lnTo>
                <a:pt x="424579" y="45720"/>
              </a:lnTo>
            </a:path>
          </a:pathLst>
        </a:custGeom>
        <a:noFill/>
        <a:ln w="12700" cap="rnd" cmpd="sng" algn="ctr">
          <a:solidFill>
            <a:schemeClr val="accent2">
              <a:hueOff val="-1808300"/>
              <a:satOff val="-1104"/>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06244" y="2234864"/>
        <a:ext cx="22758" cy="4551"/>
      </dsp:txXfrm>
    </dsp:sp>
    <dsp:sp modelId="{16B6061C-3714-4E87-BAD3-991A5446BE80}">
      <dsp:nvSpPr>
        <dsp:cNvPr id="0" name=""/>
        <dsp:cNvSpPr/>
      </dsp:nvSpPr>
      <dsp:spPr>
        <a:xfrm>
          <a:off x="128090" y="1643426"/>
          <a:ext cx="1979043" cy="1187426"/>
        </a:xfrm>
        <a:prstGeom prst="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Nuevo Mercado </a:t>
          </a:r>
        </a:p>
      </dsp:txBody>
      <dsp:txXfrm>
        <a:off x="128090" y="1643426"/>
        <a:ext cx="1979043" cy="1187426"/>
      </dsp:txXfrm>
    </dsp:sp>
    <dsp:sp modelId="{D1532E5E-4DA2-4BB7-B997-10B79085F6FF}">
      <dsp:nvSpPr>
        <dsp:cNvPr id="0" name=""/>
        <dsp:cNvSpPr/>
      </dsp:nvSpPr>
      <dsp:spPr>
        <a:xfrm>
          <a:off x="1117612" y="2829053"/>
          <a:ext cx="2434223" cy="424579"/>
        </a:xfrm>
        <a:custGeom>
          <a:avLst/>
          <a:gdLst/>
          <a:ahLst/>
          <a:cxnLst/>
          <a:rect l="0" t="0" r="0" b="0"/>
          <a:pathLst>
            <a:path>
              <a:moveTo>
                <a:pt x="2434223" y="0"/>
              </a:moveTo>
              <a:lnTo>
                <a:pt x="2434223" y="229389"/>
              </a:lnTo>
              <a:lnTo>
                <a:pt x="0" y="229389"/>
              </a:lnTo>
              <a:lnTo>
                <a:pt x="0" y="424579"/>
              </a:lnTo>
            </a:path>
          </a:pathLst>
        </a:custGeom>
        <a:noFill/>
        <a:ln w="12700" cap="rnd" cmpd="sng" algn="ctr">
          <a:solidFill>
            <a:schemeClr val="accent2">
              <a:hueOff val="-2712450"/>
              <a:satOff val="-1656"/>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72813" y="3039067"/>
        <a:ext cx="123820" cy="4551"/>
      </dsp:txXfrm>
    </dsp:sp>
    <dsp:sp modelId="{76A27268-7416-4C99-9619-29582A531E3E}">
      <dsp:nvSpPr>
        <dsp:cNvPr id="0" name=""/>
        <dsp:cNvSpPr/>
      </dsp:nvSpPr>
      <dsp:spPr>
        <a:xfrm>
          <a:off x="2562313" y="1643426"/>
          <a:ext cx="1979043" cy="1187426"/>
        </a:xfrm>
        <a:prstGeom prst="rect">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Diversificación de pasivos </a:t>
          </a:r>
        </a:p>
      </dsp:txBody>
      <dsp:txXfrm>
        <a:off x="2562313" y="1643426"/>
        <a:ext cx="1979043" cy="1187426"/>
      </dsp:txXfrm>
    </dsp:sp>
    <dsp:sp modelId="{7D0CCA31-DC2C-4F4F-9356-269653149533}">
      <dsp:nvSpPr>
        <dsp:cNvPr id="0" name=""/>
        <dsp:cNvSpPr/>
      </dsp:nvSpPr>
      <dsp:spPr>
        <a:xfrm>
          <a:off x="128090" y="3286032"/>
          <a:ext cx="1979043" cy="1187426"/>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solidFill>
                <a:schemeClr val="tx1"/>
              </a:solidFill>
            </a:rPr>
            <a:t>Atraer IED</a:t>
          </a:r>
        </a:p>
      </dsp:txBody>
      <dsp:txXfrm>
        <a:off x="128090" y="3286032"/>
        <a:ext cx="1979043" cy="11874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762E5-8023-4DB2-B01D-F969E72A80D5}">
      <dsp:nvSpPr>
        <dsp:cNvPr id="0" name=""/>
        <dsp:cNvSpPr/>
      </dsp:nvSpPr>
      <dsp:spPr>
        <a:xfrm>
          <a:off x="451835" y="2516"/>
          <a:ext cx="1718941" cy="103136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Diversificación de Cartera</a:t>
          </a:r>
        </a:p>
      </dsp:txBody>
      <dsp:txXfrm>
        <a:off x="482043" y="32724"/>
        <a:ext cx="1658525" cy="970948"/>
      </dsp:txXfrm>
    </dsp:sp>
    <dsp:sp modelId="{9BEC284B-DD33-4CEE-BC0F-4B286D9BCA97}">
      <dsp:nvSpPr>
        <dsp:cNvPr id="0" name=""/>
        <dsp:cNvSpPr/>
      </dsp:nvSpPr>
      <dsp:spPr>
        <a:xfrm>
          <a:off x="2322044" y="305050"/>
          <a:ext cx="364415" cy="42629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322044" y="390309"/>
        <a:ext cx="255091" cy="255779"/>
      </dsp:txXfrm>
    </dsp:sp>
    <dsp:sp modelId="{180AF014-E79B-4E05-951E-092152E21A6B}">
      <dsp:nvSpPr>
        <dsp:cNvPr id="0" name=""/>
        <dsp:cNvSpPr/>
      </dsp:nvSpPr>
      <dsp:spPr>
        <a:xfrm>
          <a:off x="2858353" y="2516"/>
          <a:ext cx="1718941" cy="1031364"/>
        </a:xfrm>
        <a:prstGeom prst="roundRect">
          <a:avLst>
            <a:gd name="adj" fmla="val 10000"/>
          </a:avLst>
        </a:prstGeom>
        <a:solidFill>
          <a:schemeClr val="accent4">
            <a:hueOff val="-332421"/>
            <a:satOff val="-1425"/>
            <a:lumOff val="1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Beneficios tributarios </a:t>
          </a:r>
        </a:p>
      </dsp:txBody>
      <dsp:txXfrm>
        <a:off x="2888561" y="32724"/>
        <a:ext cx="1658525" cy="970948"/>
      </dsp:txXfrm>
    </dsp:sp>
    <dsp:sp modelId="{4F583363-1D12-45A2-900E-0FBB769CBD5F}">
      <dsp:nvSpPr>
        <dsp:cNvPr id="0" name=""/>
        <dsp:cNvSpPr/>
      </dsp:nvSpPr>
      <dsp:spPr>
        <a:xfrm rot="5400000">
          <a:off x="3535616" y="1154207"/>
          <a:ext cx="364415" cy="426297"/>
        </a:xfrm>
        <a:prstGeom prst="rightArrow">
          <a:avLst>
            <a:gd name="adj1" fmla="val 60000"/>
            <a:gd name="adj2" fmla="val 50000"/>
          </a:avLst>
        </a:prstGeom>
        <a:solidFill>
          <a:schemeClr val="accent4">
            <a:hueOff val="-415526"/>
            <a:satOff val="-178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3589934" y="1185148"/>
        <a:ext cx="255779" cy="255091"/>
      </dsp:txXfrm>
    </dsp:sp>
    <dsp:sp modelId="{2DA53A1E-5A2F-48A4-9F53-8415D49289EE}">
      <dsp:nvSpPr>
        <dsp:cNvPr id="0" name=""/>
        <dsp:cNvSpPr/>
      </dsp:nvSpPr>
      <dsp:spPr>
        <a:xfrm>
          <a:off x="2858353" y="1721457"/>
          <a:ext cx="1718941" cy="1031364"/>
        </a:xfrm>
        <a:prstGeom prst="roundRect">
          <a:avLst>
            <a:gd name="adj" fmla="val 10000"/>
          </a:avLst>
        </a:prstGeom>
        <a:solidFill>
          <a:schemeClr val="accent4">
            <a:hueOff val="-664841"/>
            <a:satOff val="-2850"/>
            <a:lumOff val="3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Transparencia y rendición de cuentas </a:t>
          </a:r>
        </a:p>
      </dsp:txBody>
      <dsp:txXfrm>
        <a:off x="2888561" y="1751665"/>
        <a:ext cx="1658525" cy="970948"/>
      </dsp:txXfrm>
    </dsp:sp>
    <dsp:sp modelId="{44FF6CEB-E69B-42A9-B37A-3B8390ADB03C}">
      <dsp:nvSpPr>
        <dsp:cNvPr id="0" name=""/>
        <dsp:cNvSpPr/>
      </dsp:nvSpPr>
      <dsp:spPr>
        <a:xfrm rot="10800000">
          <a:off x="2342671" y="2023991"/>
          <a:ext cx="364415" cy="426297"/>
        </a:xfrm>
        <a:prstGeom prst="rightArrow">
          <a:avLst>
            <a:gd name="adj1" fmla="val 60000"/>
            <a:gd name="adj2" fmla="val 50000"/>
          </a:avLst>
        </a:prstGeom>
        <a:solidFill>
          <a:schemeClr val="accent4">
            <a:hueOff val="-831052"/>
            <a:satOff val="-356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451995" y="2109250"/>
        <a:ext cx="255091" cy="255779"/>
      </dsp:txXfrm>
    </dsp:sp>
    <dsp:sp modelId="{4A8159A5-3BA7-4EC7-A1DA-FBCF6D3A090B}">
      <dsp:nvSpPr>
        <dsp:cNvPr id="0" name=""/>
        <dsp:cNvSpPr/>
      </dsp:nvSpPr>
      <dsp:spPr>
        <a:xfrm>
          <a:off x="451835" y="1721457"/>
          <a:ext cx="1718941" cy="1031364"/>
        </a:xfrm>
        <a:prstGeom prst="roundRect">
          <a:avLst>
            <a:gd name="adj" fmla="val 10000"/>
          </a:avLst>
        </a:prstGeom>
        <a:solidFill>
          <a:schemeClr val="accent4">
            <a:hueOff val="-997262"/>
            <a:satOff val="-4274"/>
            <a:lumOff val="56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Protección del medio ambiente </a:t>
          </a:r>
        </a:p>
      </dsp:txBody>
      <dsp:txXfrm>
        <a:off x="482043" y="1751665"/>
        <a:ext cx="1658525" cy="970948"/>
      </dsp:txXfrm>
    </dsp:sp>
    <dsp:sp modelId="{1197CEB4-EA63-4F28-9BB6-E2A91E7E5219}">
      <dsp:nvSpPr>
        <dsp:cNvPr id="0" name=""/>
        <dsp:cNvSpPr/>
      </dsp:nvSpPr>
      <dsp:spPr>
        <a:xfrm rot="5400000">
          <a:off x="1129098" y="2873148"/>
          <a:ext cx="364415" cy="426297"/>
        </a:xfrm>
        <a:prstGeom prst="rightArrow">
          <a:avLst>
            <a:gd name="adj1" fmla="val 60000"/>
            <a:gd name="adj2" fmla="val 50000"/>
          </a:avLst>
        </a:prstGeom>
        <a:solidFill>
          <a:schemeClr val="accent4">
            <a:hueOff val="-1246577"/>
            <a:satOff val="-5343"/>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1183416" y="2904089"/>
        <a:ext cx="255779" cy="255091"/>
      </dsp:txXfrm>
    </dsp:sp>
    <dsp:sp modelId="{D19E4363-84EB-4AA1-93CF-FCF09A76EF72}">
      <dsp:nvSpPr>
        <dsp:cNvPr id="0" name=""/>
        <dsp:cNvSpPr/>
      </dsp:nvSpPr>
      <dsp:spPr>
        <a:xfrm>
          <a:off x="451835" y="3440398"/>
          <a:ext cx="1718941" cy="1031364"/>
        </a:xfrm>
        <a:prstGeom prst="roundRect">
          <a:avLst>
            <a:gd name="adj" fmla="val 10000"/>
          </a:avLst>
        </a:prstGeom>
        <a:solidFill>
          <a:schemeClr val="accent4">
            <a:hueOff val="-1329683"/>
            <a:satOff val="-5699"/>
            <a:lumOff val="7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Imagen Institucional </a:t>
          </a:r>
        </a:p>
      </dsp:txBody>
      <dsp:txXfrm>
        <a:off x="482043" y="3470606"/>
        <a:ext cx="1658525" cy="970948"/>
      </dsp:txXfrm>
    </dsp:sp>
    <dsp:sp modelId="{3EDCE737-E0C7-4A3A-9F78-C375C7A2FEC2}">
      <dsp:nvSpPr>
        <dsp:cNvPr id="0" name=""/>
        <dsp:cNvSpPr/>
      </dsp:nvSpPr>
      <dsp:spPr>
        <a:xfrm>
          <a:off x="2322044" y="3742932"/>
          <a:ext cx="364415" cy="426297"/>
        </a:xfrm>
        <a:prstGeom prst="rightArrow">
          <a:avLst>
            <a:gd name="adj1" fmla="val 60000"/>
            <a:gd name="adj2" fmla="val 50000"/>
          </a:avLst>
        </a:prstGeom>
        <a:solidFill>
          <a:schemeClr val="accent4">
            <a:hueOff val="-1662103"/>
            <a:satOff val="-7124"/>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322044" y="3828191"/>
        <a:ext cx="255091" cy="255779"/>
      </dsp:txXfrm>
    </dsp:sp>
    <dsp:sp modelId="{DAC01C9D-F27F-4FC7-BCC9-33478C466AB6}">
      <dsp:nvSpPr>
        <dsp:cNvPr id="0" name=""/>
        <dsp:cNvSpPr/>
      </dsp:nvSpPr>
      <dsp:spPr>
        <a:xfrm>
          <a:off x="2858353" y="3440398"/>
          <a:ext cx="1718941" cy="1031364"/>
        </a:xfrm>
        <a:prstGeom prst="roundRect">
          <a:avLst>
            <a:gd name="adj" fmla="val 10000"/>
          </a:avLst>
        </a:prstGeom>
        <a:solidFill>
          <a:schemeClr val="accent4">
            <a:hueOff val="-1662103"/>
            <a:satOff val="-7124"/>
            <a:lumOff val="94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Mitigar el cambio climático</a:t>
          </a:r>
        </a:p>
      </dsp:txBody>
      <dsp:txXfrm>
        <a:off x="2888561" y="3470606"/>
        <a:ext cx="1658525" cy="9709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58A56-A808-476E-9875-F4E0A24DDC70}" type="datetimeFigureOut">
              <a:rPr lang="es-EC" smtClean="0"/>
              <a:t>27/9/2019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D276E-82CF-4795-9633-289E5FA742D5}" type="slidenum">
              <a:rPr lang="es-EC" smtClean="0"/>
              <a:t>‹Nº›</a:t>
            </a:fld>
            <a:endParaRPr lang="es-EC"/>
          </a:p>
        </p:txBody>
      </p:sp>
    </p:spTree>
    <p:extLst>
      <p:ext uri="{BB962C8B-B14F-4D97-AF65-F5344CB8AC3E}">
        <p14:creationId xmlns:p14="http://schemas.microsoft.com/office/powerpoint/2010/main" val="209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519C1C7-B601-403A-A3DF-2FE7D31A3475}"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376062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10</a:t>
            </a:fld>
            <a:endParaRPr lang="es-EC"/>
          </a:p>
        </p:txBody>
      </p:sp>
    </p:spTree>
    <p:extLst>
      <p:ext uri="{BB962C8B-B14F-4D97-AF65-F5344CB8AC3E}">
        <p14:creationId xmlns:p14="http://schemas.microsoft.com/office/powerpoint/2010/main" val="2666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11</a:t>
            </a:fld>
            <a:endParaRPr lang="es-EC"/>
          </a:p>
        </p:txBody>
      </p:sp>
    </p:spTree>
    <p:extLst>
      <p:ext uri="{BB962C8B-B14F-4D97-AF65-F5344CB8AC3E}">
        <p14:creationId xmlns:p14="http://schemas.microsoft.com/office/powerpoint/2010/main" val="197853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C" sz="1200" b="0" i="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Los productos financieros verdes son la nueva propuesta de innovación de los servicios financieros que generan nuevas oportunidades de mercado</a:t>
            </a: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sugiere que dichos productos deben proporcionar al consumidor una opción transparente para reducir los impactos ambientales negativos o proporcionar beneficios medioambientales</a:t>
            </a:r>
            <a:endParaRPr lang="es-EC"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12</a:t>
            </a:fld>
            <a:endParaRPr lang="es-EC"/>
          </a:p>
        </p:txBody>
      </p:sp>
    </p:spTree>
    <p:extLst>
      <p:ext uri="{BB962C8B-B14F-4D97-AF65-F5344CB8AC3E}">
        <p14:creationId xmlns:p14="http://schemas.microsoft.com/office/powerpoint/2010/main" val="2102766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519C1C7-B601-403A-A3DF-2FE7D31A3475}" type="slidenum">
              <a:rPr lang="es-ES" smtClean="0"/>
              <a:t>13</a:t>
            </a:fld>
            <a:endParaRPr lang="es-ES"/>
          </a:p>
        </p:txBody>
      </p:sp>
    </p:spTree>
    <p:extLst>
      <p:ext uri="{BB962C8B-B14F-4D97-AF65-F5344CB8AC3E}">
        <p14:creationId xmlns:p14="http://schemas.microsoft.com/office/powerpoint/2010/main" val="335180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14</a:t>
            </a:fld>
            <a:endParaRPr lang="es-EC"/>
          </a:p>
        </p:txBody>
      </p:sp>
    </p:spTree>
    <p:extLst>
      <p:ext uri="{BB962C8B-B14F-4D97-AF65-F5344CB8AC3E}">
        <p14:creationId xmlns:p14="http://schemas.microsoft.com/office/powerpoint/2010/main" val="17303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15</a:t>
            </a:fld>
            <a:endParaRPr lang="es-EC"/>
          </a:p>
        </p:txBody>
      </p:sp>
    </p:spTree>
    <p:extLst>
      <p:ext uri="{BB962C8B-B14F-4D97-AF65-F5344CB8AC3E}">
        <p14:creationId xmlns:p14="http://schemas.microsoft.com/office/powerpoint/2010/main" val="6110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16</a:t>
            </a:fld>
            <a:endParaRPr lang="es-EC"/>
          </a:p>
        </p:txBody>
      </p:sp>
    </p:spTree>
    <p:extLst>
      <p:ext uri="{BB962C8B-B14F-4D97-AF65-F5344CB8AC3E}">
        <p14:creationId xmlns:p14="http://schemas.microsoft.com/office/powerpoint/2010/main" val="412493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18</a:t>
            </a:fld>
            <a:endParaRPr lang="es-EC"/>
          </a:p>
        </p:txBody>
      </p:sp>
    </p:spTree>
    <p:extLst>
      <p:ext uri="{BB962C8B-B14F-4D97-AF65-F5344CB8AC3E}">
        <p14:creationId xmlns:p14="http://schemas.microsoft.com/office/powerpoint/2010/main" val="414408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19</a:t>
            </a:fld>
            <a:endParaRPr lang="es-EC"/>
          </a:p>
        </p:txBody>
      </p:sp>
    </p:spTree>
    <p:extLst>
      <p:ext uri="{BB962C8B-B14F-4D97-AF65-F5344CB8AC3E}">
        <p14:creationId xmlns:p14="http://schemas.microsoft.com/office/powerpoint/2010/main" val="268060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20</a:t>
            </a:fld>
            <a:endParaRPr lang="es-EC"/>
          </a:p>
        </p:txBody>
      </p:sp>
    </p:spTree>
    <p:extLst>
      <p:ext uri="{BB962C8B-B14F-4D97-AF65-F5344CB8AC3E}">
        <p14:creationId xmlns:p14="http://schemas.microsoft.com/office/powerpoint/2010/main" val="380106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a:t>
            </a:fld>
            <a:endParaRPr lang="es-EC"/>
          </a:p>
        </p:txBody>
      </p:sp>
    </p:spTree>
    <p:extLst>
      <p:ext uri="{BB962C8B-B14F-4D97-AF65-F5344CB8AC3E}">
        <p14:creationId xmlns:p14="http://schemas.microsoft.com/office/powerpoint/2010/main" val="294062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21</a:t>
            </a:fld>
            <a:endParaRPr lang="es-EC"/>
          </a:p>
        </p:txBody>
      </p:sp>
    </p:spTree>
    <p:extLst>
      <p:ext uri="{BB962C8B-B14F-4D97-AF65-F5344CB8AC3E}">
        <p14:creationId xmlns:p14="http://schemas.microsoft.com/office/powerpoint/2010/main" val="76711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19C1C7-B601-403A-A3DF-2FE7D31A3475}" type="slidenum">
              <a:rPr lang="es-ES" smtClean="0"/>
              <a:t>22</a:t>
            </a:fld>
            <a:endParaRPr lang="es-ES"/>
          </a:p>
        </p:txBody>
      </p:sp>
    </p:spTree>
    <p:extLst>
      <p:ext uri="{BB962C8B-B14F-4D97-AF65-F5344CB8AC3E}">
        <p14:creationId xmlns:p14="http://schemas.microsoft.com/office/powerpoint/2010/main" val="81515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23</a:t>
            </a:fld>
            <a:endParaRPr lang="es-EC"/>
          </a:p>
        </p:txBody>
      </p:sp>
    </p:spTree>
    <p:extLst>
      <p:ext uri="{BB962C8B-B14F-4D97-AF65-F5344CB8AC3E}">
        <p14:creationId xmlns:p14="http://schemas.microsoft.com/office/powerpoint/2010/main" val="250620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24</a:t>
            </a:fld>
            <a:endParaRPr lang="es-EC"/>
          </a:p>
        </p:txBody>
      </p:sp>
    </p:spTree>
    <p:extLst>
      <p:ext uri="{BB962C8B-B14F-4D97-AF65-F5344CB8AC3E}">
        <p14:creationId xmlns:p14="http://schemas.microsoft.com/office/powerpoint/2010/main" val="3818478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19C1C7-B601-403A-A3DF-2FE7D31A3475}" type="slidenum">
              <a:rPr lang="es-ES" smtClean="0"/>
              <a:t>25</a:t>
            </a:fld>
            <a:endParaRPr lang="es-ES"/>
          </a:p>
        </p:txBody>
      </p:sp>
    </p:spTree>
    <p:extLst>
      <p:ext uri="{BB962C8B-B14F-4D97-AF65-F5344CB8AC3E}">
        <p14:creationId xmlns:p14="http://schemas.microsoft.com/office/powerpoint/2010/main" val="372660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26</a:t>
            </a:fld>
            <a:endParaRPr lang="es-EC"/>
          </a:p>
        </p:txBody>
      </p:sp>
    </p:spTree>
    <p:extLst>
      <p:ext uri="{BB962C8B-B14F-4D97-AF65-F5344CB8AC3E}">
        <p14:creationId xmlns:p14="http://schemas.microsoft.com/office/powerpoint/2010/main" val="174909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DELOITTE KAT</a:t>
            </a:r>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27</a:t>
            </a:fld>
            <a:endParaRPr lang="es-EC"/>
          </a:p>
        </p:txBody>
      </p:sp>
    </p:spTree>
    <p:extLst>
      <p:ext uri="{BB962C8B-B14F-4D97-AF65-F5344CB8AC3E}">
        <p14:creationId xmlns:p14="http://schemas.microsoft.com/office/powerpoint/2010/main" val="2693503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NICO</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28</a:t>
            </a:fld>
            <a:endParaRPr lang="es-EC"/>
          </a:p>
        </p:txBody>
      </p:sp>
    </p:spTree>
    <p:extLst>
      <p:ext uri="{BB962C8B-B14F-4D97-AF65-F5344CB8AC3E}">
        <p14:creationId xmlns:p14="http://schemas.microsoft.com/office/powerpoint/2010/main" val="3154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 NICO</a:t>
            </a:r>
          </a:p>
          <a:p>
            <a:r>
              <a:rPr lang="es-EC" dirty="0"/>
              <a:t>3 KATY</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29</a:t>
            </a:fld>
            <a:endParaRPr lang="es-EC"/>
          </a:p>
        </p:txBody>
      </p:sp>
    </p:spTree>
    <p:extLst>
      <p:ext uri="{BB962C8B-B14F-4D97-AF65-F5344CB8AC3E}">
        <p14:creationId xmlns:p14="http://schemas.microsoft.com/office/powerpoint/2010/main" val="3410167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5 NIC</a:t>
            </a:r>
          </a:p>
          <a:p>
            <a:r>
              <a:rPr lang="es-EC" dirty="0"/>
              <a:t>6 KAT</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30</a:t>
            </a:fld>
            <a:endParaRPr lang="es-EC"/>
          </a:p>
        </p:txBody>
      </p:sp>
    </p:spTree>
    <p:extLst>
      <p:ext uri="{BB962C8B-B14F-4D97-AF65-F5344CB8AC3E}">
        <p14:creationId xmlns:p14="http://schemas.microsoft.com/office/powerpoint/2010/main" val="309459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519C1C7-B601-403A-A3DF-2FE7D31A3475}" type="slidenum">
              <a:rPr lang="es-ES" smtClean="0"/>
              <a:t>3</a:t>
            </a:fld>
            <a:endParaRPr lang="es-ES"/>
          </a:p>
        </p:txBody>
      </p:sp>
    </p:spTree>
    <p:extLst>
      <p:ext uri="{BB962C8B-B14F-4D97-AF65-F5344CB8AC3E}">
        <p14:creationId xmlns:p14="http://schemas.microsoft.com/office/powerpoint/2010/main" val="90566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7 NICO</a:t>
            </a:r>
          </a:p>
          <a:p>
            <a:r>
              <a:rPr lang="es-EC" dirty="0"/>
              <a:t>8 KAT</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31</a:t>
            </a:fld>
            <a:endParaRPr lang="es-EC"/>
          </a:p>
        </p:txBody>
      </p:sp>
    </p:spTree>
    <p:extLst>
      <p:ext uri="{BB962C8B-B14F-4D97-AF65-F5344CB8AC3E}">
        <p14:creationId xmlns:p14="http://schemas.microsoft.com/office/powerpoint/2010/main" val="2327182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9 NIC </a:t>
            </a:r>
          </a:p>
          <a:p>
            <a:r>
              <a:rPr lang="es-EC" dirty="0"/>
              <a:t>10 KAT</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32</a:t>
            </a:fld>
            <a:endParaRPr lang="es-EC"/>
          </a:p>
        </p:txBody>
      </p:sp>
    </p:spTree>
    <p:extLst>
      <p:ext uri="{BB962C8B-B14F-4D97-AF65-F5344CB8AC3E}">
        <p14:creationId xmlns:p14="http://schemas.microsoft.com/office/powerpoint/2010/main" val="599797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11 NIC</a:t>
            </a:r>
          </a:p>
          <a:p>
            <a:r>
              <a:rPr lang="es-EC" dirty="0"/>
              <a:t>12 KAT</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33</a:t>
            </a:fld>
            <a:endParaRPr lang="es-EC"/>
          </a:p>
        </p:txBody>
      </p:sp>
    </p:spTree>
    <p:extLst>
      <p:ext uri="{BB962C8B-B14F-4D97-AF65-F5344CB8AC3E}">
        <p14:creationId xmlns:p14="http://schemas.microsoft.com/office/powerpoint/2010/main" val="110148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13 NIC</a:t>
            </a:r>
          </a:p>
          <a:p>
            <a:r>
              <a:rPr lang="es-EC" dirty="0"/>
              <a:t>14 KAT</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34</a:t>
            </a:fld>
            <a:endParaRPr lang="es-EC"/>
          </a:p>
        </p:txBody>
      </p:sp>
    </p:spTree>
    <p:extLst>
      <p:ext uri="{BB962C8B-B14F-4D97-AF65-F5344CB8AC3E}">
        <p14:creationId xmlns:p14="http://schemas.microsoft.com/office/powerpoint/2010/main" val="3401952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P1 KAT</a:t>
            </a:r>
          </a:p>
          <a:p>
            <a:r>
              <a:rPr lang="es-EC" dirty="0"/>
              <a:t>P2 NIC</a:t>
            </a:r>
          </a:p>
          <a:p>
            <a:r>
              <a:rPr lang="es-EC" dirty="0"/>
              <a:t>P3 KATY </a:t>
            </a:r>
          </a:p>
          <a:p>
            <a:r>
              <a:rPr lang="es-EC" sz="1200" kern="1200" dirty="0">
                <a:solidFill>
                  <a:schemeClr val="tx1"/>
                </a:solidFill>
                <a:effectLst/>
                <a:latin typeface="+mn-lt"/>
                <a:ea typeface="+mn-ea"/>
                <a:cs typeface="+mn-cs"/>
              </a:rPr>
              <a:t> Ecuador a partir de febrero del 2018 hizo el lanzamiento oficial del nuevo producto bursátil conocido como bonos verdes que genero una nueva línea de financiamiento para los proyectos sustentables o también conocidos como proyectos verdes, este nuevo instrumento generará beneficios para el país:</a:t>
            </a:r>
          </a:p>
          <a:p>
            <a:pPr lvl="0"/>
            <a:r>
              <a:rPr lang="es-EC" sz="1200" kern="1200" dirty="0">
                <a:solidFill>
                  <a:schemeClr val="tx1"/>
                </a:solidFill>
                <a:effectLst/>
                <a:latin typeface="+mn-lt"/>
                <a:ea typeface="+mn-ea"/>
                <a:cs typeface="+mn-cs"/>
              </a:rPr>
              <a:t>Canalización de recursos del sector privado para la inversión en proyectos innovadores que contribuyan con la mitigación y adaptación del cambio climático.</a:t>
            </a:r>
          </a:p>
          <a:p>
            <a:pPr lvl="0"/>
            <a:r>
              <a:rPr lang="es-EC" sz="1200" kern="1200" dirty="0">
                <a:solidFill>
                  <a:schemeClr val="tx1"/>
                </a:solidFill>
                <a:effectLst/>
                <a:latin typeface="+mn-lt"/>
                <a:ea typeface="+mn-ea"/>
                <a:cs typeface="+mn-cs"/>
              </a:rPr>
              <a:t>Dar cumplimiento de los compromisos adquiridos por Ecuador a raíz del Acuerdo de Paris y su suscripción del 26 de julio de 2016</a:t>
            </a:r>
          </a:p>
          <a:p>
            <a:pPr lvl="0"/>
            <a:r>
              <a:rPr lang="es-EC" sz="1200" kern="1200" dirty="0">
                <a:solidFill>
                  <a:schemeClr val="tx1"/>
                </a:solidFill>
                <a:effectLst/>
                <a:latin typeface="+mn-lt"/>
                <a:ea typeface="+mn-ea"/>
                <a:cs typeface="+mn-cs"/>
              </a:rPr>
              <a:t>Fortalecimiento de la imagen del país a nivel internacional.</a:t>
            </a:r>
          </a:p>
          <a:p>
            <a:pPr lvl="0"/>
            <a:r>
              <a:rPr lang="es-EC" sz="1200" kern="1200" dirty="0">
                <a:solidFill>
                  <a:schemeClr val="tx1"/>
                </a:solidFill>
                <a:effectLst/>
                <a:latin typeface="+mn-lt"/>
                <a:ea typeface="+mn-ea"/>
                <a:cs typeface="+mn-cs"/>
              </a:rPr>
              <a:t>Contribución a mejorar la conciencia del sistema financiero sobre la importancia de las finanzas sostenibles.</a:t>
            </a:r>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35</a:t>
            </a:fld>
            <a:endParaRPr lang="es-EC"/>
          </a:p>
        </p:txBody>
      </p:sp>
    </p:spTree>
    <p:extLst>
      <p:ext uri="{BB962C8B-B14F-4D97-AF65-F5344CB8AC3E}">
        <p14:creationId xmlns:p14="http://schemas.microsoft.com/office/powerpoint/2010/main" val="1746580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19C1C7-B601-403A-A3DF-2FE7D31A3475}" type="slidenum">
              <a:rPr lang="es-ES" smtClean="0"/>
              <a:t>36</a:t>
            </a:fld>
            <a:endParaRPr lang="es-ES"/>
          </a:p>
        </p:txBody>
      </p:sp>
    </p:spTree>
    <p:extLst>
      <p:ext uri="{BB962C8B-B14F-4D97-AF65-F5344CB8AC3E}">
        <p14:creationId xmlns:p14="http://schemas.microsoft.com/office/powerpoint/2010/main" val="190103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GOBIERNO</a:t>
            </a:r>
            <a:r>
              <a:rPr lang="es-EC" baseline="0" dirty="0"/>
              <a:t> NIC</a:t>
            </a:r>
          </a:p>
          <a:p>
            <a:r>
              <a:rPr lang="es-EC" baseline="0" dirty="0"/>
              <a:t>EMISORES KAT</a:t>
            </a:r>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37</a:t>
            </a:fld>
            <a:endParaRPr lang="es-EC"/>
          </a:p>
        </p:txBody>
      </p:sp>
    </p:spTree>
    <p:extLst>
      <p:ext uri="{BB962C8B-B14F-4D97-AF65-F5344CB8AC3E}">
        <p14:creationId xmlns:p14="http://schemas.microsoft.com/office/powerpoint/2010/main" val="3220681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MERCADO NIC</a:t>
            </a:r>
          </a:p>
          <a:p>
            <a:r>
              <a:rPr lang="es-EC" dirty="0"/>
              <a:t>GUÍA KATY </a:t>
            </a:r>
          </a:p>
        </p:txBody>
      </p:sp>
      <p:sp>
        <p:nvSpPr>
          <p:cNvPr id="4" name="Marcador de número de diapositiva 3"/>
          <p:cNvSpPr>
            <a:spLocks noGrp="1"/>
          </p:cNvSpPr>
          <p:nvPr>
            <p:ph type="sldNum" sz="quarter" idx="10"/>
          </p:nvPr>
        </p:nvSpPr>
        <p:spPr/>
        <p:txBody>
          <a:bodyPr/>
          <a:lstStyle/>
          <a:p>
            <a:fld id="{616D276E-82CF-4795-9633-289E5FA742D5}" type="slidenum">
              <a:rPr lang="es-EC" smtClean="0"/>
              <a:t>38</a:t>
            </a:fld>
            <a:endParaRPr lang="es-EC"/>
          </a:p>
        </p:txBody>
      </p:sp>
    </p:spTree>
    <p:extLst>
      <p:ext uri="{BB962C8B-B14F-4D97-AF65-F5344CB8AC3E}">
        <p14:creationId xmlns:p14="http://schemas.microsoft.com/office/powerpoint/2010/main" val="2170595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19C1C7-B601-403A-A3DF-2FE7D31A3475}" type="slidenum">
              <a:rPr lang="es-ES" smtClean="0"/>
              <a:t>39</a:t>
            </a:fld>
            <a:endParaRPr lang="es-ES"/>
          </a:p>
        </p:txBody>
      </p:sp>
    </p:spTree>
    <p:extLst>
      <p:ext uri="{BB962C8B-B14F-4D97-AF65-F5344CB8AC3E}">
        <p14:creationId xmlns:p14="http://schemas.microsoft.com/office/powerpoint/2010/main" val="2305662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solidFill>
                  <a:prstClr val="black"/>
                </a:solidFill>
              </a:rPr>
              <a:pPr/>
              <a:t>40</a:t>
            </a:fld>
            <a:endParaRPr lang="es-EC">
              <a:solidFill>
                <a:prstClr val="black"/>
              </a:solidFill>
            </a:endParaRPr>
          </a:p>
        </p:txBody>
      </p:sp>
    </p:spTree>
    <p:extLst>
      <p:ext uri="{BB962C8B-B14F-4D97-AF65-F5344CB8AC3E}">
        <p14:creationId xmlns:p14="http://schemas.microsoft.com/office/powerpoint/2010/main" val="419353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4</a:t>
            </a:fld>
            <a:endParaRPr lang="es-EC"/>
          </a:p>
        </p:txBody>
      </p:sp>
    </p:spTree>
    <p:extLst>
      <p:ext uri="{BB962C8B-B14F-4D97-AF65-F5344CB8AC3E}">
        <p14:creationId xmlns:p14="http://schemas.microsoft.com/office/powerpoint/2010/main" val="1506736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1,3,5,7,9, NIC</a:t>
            </a:r>
          </a:p>
          <a:p>
            <a:r>
              <a:rPr lang="es-ES" dirty="0"/>
              <a:t>2,4,6,8, KAT</a:t>
            </a:r>
          </a:p>
        </p:txBody>
      </p:sp>
      <p:sp>
        <p:nvSpPr>
          <p:cNvPr id="4" name="Marcador de número de diapositiva 3"/>
          <p:cNvSpPr>
            <a:spLocks noGrp="1"/>
          </p:cNvSpPr>
          <p:nvPr>
            <p:ph type="sldNum" sz="quarter" idx="5"/>
          </p:nvPr>
        </p:nvSpPr>
        <p:spPr/>
        <p:txBody>
          <a:bodyPr/>
          <a:lstStyle/>
          <a:p>
            <a:fld id="{A69A988C-1DB3-47E8-A313-C44BB0D5CA1B}" type="slidenum">
              <a:rPr lang="es-ES" smtClean="0"/>
              <a:t>41</a:t>
            </a:fld>
            <a:endParaRPr lang="es-ES"/>
          </a:p>
        </p:txBody>
      </p:sp>
    </p:spTree>
    <p:extLst>
      <p:ext uri="{BB962C8B-B14F-4D97-AF65-F5344CB8AC3E}">
        <p14:creationId xmlns:p14="http://schemas.microsoft.com/office/powerpoint/2010/main" val="582042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19C1C7-B601-403A-A3DF-2FE7D31A3475}" type="slidenum">
              <a:rPr lang="es-ES" smtClean="0"/>
              <a:t>42</a:t>
            </a:fld>
            <a:endParaRPr lang="es-ES"/>
          </a:p>
        </p:txBody>
      </p:sp>
    </p:spTree>
    <p:extLst>
      <p:ext uri="{BB962C8B-B14F-4D97-AF65-F5344CB8AC3E}">
        <p14:creationId xmlns:p14="http://schemas.microsoft.com/office/powerpoint/2010/main" val="246961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5</a:t>
            </a:fld>
            <a:endParaRPr lang="es-EC"/>
          </a:p>
        </p:txBody>
      </p:sp>
    </p:spTree>
    <p:extLst>
      <p:ext uri="{BB962C8B-B14F-4D97-AF65-F5344CB8AC3E}">
        <p14:creationId xmlns:p14="http://schemas.microsoft.com/office/powerpoint/2010/main" val="16776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6</a:t>
            </a:fld>
            <a:endParaRPr lang="es-EC"/>
          </a:p>
        </p:txBody>
      </p:sp>
    </p:spTree>
    <p:extLst>
      <p:ext uri="{BB962C8B-B14F-4D97-AF65-F5344CB8AC3E}">
        <p14:creationId xmlns:p14="http://schemas.microsoft.com/office/powerpoint/2010/main" val="326621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519C1C7-B601-403A-A3DF-2FE7D31A3475}" type="slidenum">
              <a:rPr lang="es-ES" smtClean="0"/>
              <a:t>7</a:t>
            </a:fld>
            <a:endParaRPr lang="es-ES"/>
          </a:p>
        </p:txBody>
      </p:sp>
    </p:spTree>
    <p:extLst>
      <p:ext uri="{BB962C8B-B14F-4D97-AF65-F5344CB8AC3E}">
        <p14:creationId xmlns:p14="http://schemas.microsoft.com/office/powerpoint/2010/main" val="397275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8</a:t>
            </a:fld>
            <a:endParaRPr lang="es-EC"/>
          </a:p>
        </p:txBody>
      </p:sp>
    </p:spTree>
    <p:extLst>
      <p:ext uri="{BB962C8B-B14F-4D97-AF65-F5344CB8AC3E}">
        <p14:creationId xmlns:p14="http://schemas.microsoft.com/office/powerpoint/2010/main" val="56129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16D276E-82CF-4795-9633-289E5FA742D5}" type="slidenum">
              <a:rPr lang="es-EC" smtClean="0"/>
              <a:t>9</a:t>
            </a:fld>
            <a:endParaRPr lang="es-EC"/>
          </a:p>
        </p:txBody>
      </p:sp>
    </p:spTree>
    <p:extLst>
      <p:ext uri="{BB962C8B-B14F-4D97-AF65-F5344CB8AC3E}">
        <p14:creationId xmlns:p14="http://schemas.microsoft.com/office/powerpoint/2010/main" val="297440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tx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FED12A2-16A7-6843-9B63-1355399B1E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3861730" cy="6857999"/>
          </a:xfrm>
          <a:prstGeom prst="rect">
            <a:avLst/>
          </a:prstGeom>
        </p:spPr>
      </p:pic>
      <p:sp>
        <p:nvSpPr>
          <p:cNvPr id="11" name="Rectángulo 10">
            <a:extLst>
              <a:ext uri="{FF2B5EF4-FFF2-40B4-BE49-F238E27FC236}">
                <a16:creationId xmlns:a16="http://schemas.microsoft.com/office/drawing/2014/main" id="{45F43BF2-A8EB-C342-BFB2-28AFB1781935}"/>
              </a:ext>
            </a:extLst>
          </p:cNvPr>
          <p:cNvSpPr/>
          <p:nvPr userDrawn="1"/>
        </p:nvSpPr>
        <p:spPr>
          <a:xfrm>
            <a:off x="0" y="787400"/>
            <a:ext cx="11455400" cy="5295900"/>
          </a:xfrm>
          <a:prstGeom prst="rect">
            <a:avLst/>
          </a:prstGeom>
          <a:solidFill>
            <a:schemeClr val="accent5">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srgbClr val="FFFFFF"/>
              </a:solidFill>
            </a:endParaRPr>
          </a:p>
        </p:txBody>
      </p:sp>
      <p:cxnSp>
        <p:nvCxnSpPr>
          <p:cNvPr id="17" name="Conector recto 16">
            <a:extLst>
              <a:ext uri="{FF2B5EF4-FFF2-40B4-BE49-F238E27FC236}">
                <a16:creationId xmlns:a16="http://schemas.microsoft.com/office/drawing/2014/main" id="{1418BB35-F84D-7E4D-9F02-5B4CB837E1CB}"/>
              </a:ext>
            </a:extLst>
          </p:cNvPr>
          <p:cNvCxnSpPr/>
          <p:nvPr userDrawn="1"/>
        </p:nvCxnSpPr>
        <p:spPr>
          <a:xfrm>
            <a:off x="1778000" y="3435350"/>
            <a:ext cx="8661400" cy="0"/>
          </a:xfrm>
          <a:prstGeom prst="line">
            <a:avLst/>
          </a:prstGeom>
          <a:ln w="38100" cap="rnd">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72FE6DCC-3681-AF43-B6B6-4A40A92581A5}"/>
              </a:ext>
            </a:extLst>
          </p:cNvPr>
          <p:cNvSpPr/>
          <p:nvPr userDrawn="1"/>
        </p:nvSpPr>
        <p:spPr>
          <a:xfrm>
            <a:off x="2260600" y="1647825"/>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srgbClr val="FFFFFF"/>
              </a:solidFill>
            </a:endParaRPr>
          </a:p>
        </p:txBody>
      </p:sp>
      <p:sp>
        <p:nvSpPr>
          <p:cNvPr id="18" name="Elipse 17">
            <a:extLst>
              <a:ext uri="{FF2B5EF4-FFF2-40B4-BE49-F238E27FC236}">
                <a16:creationId xmlns:a16="http://schemas.microsoft.com/office/drawing/2014/main" id="{5A8E30CA-E181-3D4D-BB1E-9167FF0BE5D9}"/>
              </a:ext>
            </a:extLst>
          </p:cNvPr>
          <p:cNvSpPr/>
          <p:nvPr userDrawn="1"/>
        </p:nvSpPr>
        <p:spPr>
          <a:xfrm>
            <a:off x="2285627" y="1647121"/>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srgbClr val="FFFFFF"/>
              </a:solidFill>
            </a:endParaRPr>
          </a:p>
        </p:txBody>
      </p:sp>
      <p:sp>
        <p:nvSpPr>
          <p:cNvPr id="12" name="Triángulo 11">
            <a:extLst>
              <a:ext uri="{FF2B5EF4-FFF2-40B4-BE49-F238E27FC236}">
                <a16:creationId xmlns:a16="http://schemas.microsoft.com/office/drawing/2014/main" id="{9061463E-CF25-634A-89E2-4E3280BB9CEB}"/>
              </a:ext>
            </a:extLst>
          </p:cNvPr>
          <p:cNvSpPr/>
          <p:nvPr userDrawn="1"/>
        </p:nvSpPr>
        <p:spPr>
          <a:xfrm>
            <a:off x="0" y="0"/>
            <a:ext cx="2628900" cy="6858000"/>
          </a:xfrm>
          <a:prstGeom prst="triangle">
            <a:avLst>
              <a:gd name="adj" fmla="val 0"/>
            </a:avLst>
          </a:prstGeom>
          <a:gradFill>
            <a:gsLst>
              <a:gs pos="47000">
                <a:schemeClr val="accent4">
                  <a:lumMod val="50000"/>
                </a:schemeClr>
              </a:gs>
              <a:gs pos="98000">
                <a:schemeClr val="accent4">
                  <a:lumMod val="20000"/>
                  <a:lumOff val="80000"/>
                  <a:alpha val="1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srgbClr val="FFFFFF"/>
              </a:solidFill>
            </a:endParaRPr>
          </a:p>
        </p:txBody>
      </p:sp>
      <p:sp>
        <p:nvSpPr>
          <p:cNvPr id="13" name="Triángulo 12">
            <a:extLst>
              <a:ext uri="{FF2B5EF4-FFF2-40B4-BE49-F238E27FC236}">
                <a16:creationId xmlns:a16="http://schemas.microsoft.com/office/drawing/2014/main" id="{81214215-C784-4548-BD1F-4BB3F0A84645}"/>
              </a:ext>
            </a:extLst>
          </p:cNvPr>
          <p:cNvSpPr/>
          <p:nvPr userDrawn="1"/>
        </p:nvSpPr>
        <p:spPr>
          <a:xfrm flipV="1">
            <a:off x="0" y="0"/>
            <a:ext cx="2628900" cy="6858000"/>
          </a:xfrm>
          <a:prstGeom prst="triangle">
            <a:avLst>
              <a:gd name="adj" fmla="val 0"/>
            </a:avLst>
          </a:prstGeom>
          <a:solidFill>
            <a:srgbClr val="5EB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srgbClr val="FFFFFF"/>
              </a:solidFill>
            </a:endParaRPr>
          </a:p>
        </p:txBody>
      </p:sp>
      <p:sp>
        <p:nvSpPr>
          <p:cNvPr id="15" name="Elipse 14">
            <a:extLst>
              <a:ext uri="{FF2B5EF4-FFF2-40B4-BE49-F238E27FC236}">
                <a16:creationId xmlns:a16="http://schemas.microsoft.com/office/drawing/2014/main" id="{A48B1337-BF6D-C04A-9C74-574FA33512D5}"/>
              </a:ext>
            </a:extLst>
          </p:cNvPr>
          <p:cNvSpPr/>
          <p:nvPr userDrawn="1"/>
        </p:nvSpPr>
        <p:spPr>
          <a:xfrm>
            <a:off x="2356553" y="1727201"/>
            <a:ext cx="3416300" cy="3416300"/>
          </a:xfrm>
          <a:prstGeom prst="ellipse">
            <a:avLst/>
          </a:prstGeom>
          <a:solidFill>
            <a:srgbClr val="005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srgbClr val="FFFFFF"/>
              </a:solidFill>
            </a:endParaRPr>
          </a:p>
        </p:txBody>
      </p:sp>
      <p:sp>
        <p:nvSpPr>
          <p:cNvPr id="21" name="Marcador de texto 20">
            <a:extLst>
              <a:ext uri="{FF2B5EF4-FFF2-40B4-BE49-F238E27FC236}">
                <a16:creationId xmlns:a16="http://schemas.microsoft.com/office/drawing/2014/main" id="{4C5EC980-0029-164A-926D-9ED33032D7F4}"/>
              </a:ext>
            </a:extLst>
          </p:cNvPr>
          <p:cNvSpPr>
            <a:spLocks noGrp="1"/>
          </p:cNvSpPr>
          <p:nvPr>
            <p:ph type="body" sz="quarter" idx="10"/>
          </p:nvPr>
        </p:nvSpPr>
        <p:spPr>
          <a:xfrm>
            <a:off x="2671763" y="3657600"/>
            <a:ext cx="2781300" cy="896368"/>
          </a:xfrm>
          <a:prstGeom prst="rect">
            <a:avLst/>
          </a:prstGeom>
        </p:spPr>
        <p:txBody>
          <a:bodyPr rtlCol="0" anchor="ctr"/>
          <a:lstStyle>
            <a:lvl1pPr marL="0" indent="0" algn="ctr">
              <a:buNone/>
              <a:defRPr sz="1800">
                <a:solidFill>
                  <a:schemeClr val="accent5"/>
                </a:solidFill>
              </a:defRPr>
            </a:lvl1pPr>
          </a:lstStyle>
          <a:p>
            <a:pPr lvl="0" rtl="0"/>
            <a:r>
              <a:rPr lang="es-ES" noProof="0"/>
              <a:t>Haga clic para modificar el estilo de texto del patrón</a:t>
            </a:r>
          </a:p>
        </p:txBody>
      </p:sp>
      <p:sp>
        <p:nvSpPr>
          <p:cNvPr id="19" name="Título 18">
            <a:extLst>
              <a:ext uri="{FF2B5EF4-FFF2-40B4-BE49-F238E27FC236}">
                <a16:creationId xmlns:a16="http://schemas.microsoft.com/office/drawing/2014/main" id="{169DAC15-E0D1-2041-A923-17653DCA3339}"/>
              </a:ext>
            </a:extLst>
          </p:cNvPr>
          <p:cNvSpPr>
            <a:spLocks noGrp="1"/>
          </p:cNvSpPr>
          <p:nvPr>
            <p:ph type="title"/>
          </p:nvPr>
        </p:nvSpPr>
        <p:spPr>
          <a:xfrm>
            <a:off x="2671251" y="2452719"/>
            <a:ext cx="2773204" cy="1118618"/>
          </a:xfrm>
          <a:prstGeom prst="rect">
            <a:avLst/>
          </a:prstGeom>
        </p:spPr>
        <p:txBody>
          <a:bodyPr rtlCol="0" anchor="ctr"/>
          <a:lstStyle>
            <a:lvl1pPr algn="ctr">
              <a:defRPr sz="3200">
                <a:solidFill>
                  <a:schemeClr val="accent6"/>
                </a:solidFill>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35490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 L -0.9056 0 " pathEditMode="relative" rAng="0" ptsTypes="AA">
                                      <p:cBhvr>
                                        <p:cTn id="6" dur="9500" fill="hold"/>
                                        <p:tgtEl>
                                          <p:spTgt spid="10"/>
                                        </p:tgtEl>
                                        <p:attrNameLst>
                                          <p:attrName>ppt_x</p:attrName>
                                          <p:attrName>ppt_y</p:attrName>
                                        </p:attrNameLst>
                                      </p:cBhvr>
                                      <p:rCtr x="-45286" y="0"/>
                                    </p:animMotion>
                                  </p:childTnLst>
                                </p:cTn>
                              </p:par>
                              <p:par>
                                <p:cTn id="7" presetID="10" presetClass="exit" presetSubtype="0" fill="hold" nodeType="withEffect">
                                  <p:stCondLst>
                                    <p:cond delay="920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2" presetClass="entr" presetSubtype="8"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0-#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par>
                                <p:cTn id="37" presetID="22" presetClass="entr" presetSubtype="4" fill="hold" nodeType="withEffect">
                                  <p:stCondLst>
                                    <p:cond delay="2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 presetClass="exit" presetSubtype="8" fill="hold" grpId="1" nodeType="withEffect">
                                  <p:stCondLst>
                                    <p:cond delay="7500"/>
                                  </p:stCondLst>
                                  <p:childTnLst>
                                    <p:anim calcmode="lin" valueType="num">
                                      <p:cBhvr additive="base">
                                        <p:cTn id="41" dur="1000"/>
                                        <p:tgtEl>
                                          <p:spTgt spid="13"/>
                                        </p:tgtEl>
                                        <p:attrNameLst>
                                          <p:attrName>ppt_x</p:attrName>
                                        </p:attrNameLst>
                                      </p:cBhvr>
                                      <p:tavLst>
                                        <p:tav tm="0">
                                          <p:val>
                                            <p:strVal val="ppt_x"/>
                                          </p:val>
                                        </p:tav>
                                        <p:tav tm="100000">
                                          <p:val>
                                            <p:strVal val="0-ppt_w/2"/>
                                          </p:val>
                                        </p:tav>
                                      </p:tavLst>
                                    </p:anim>
                                    <p:anim calcmode="lin" valueType="num">
                                      <p:cBhvr additive="base">
                                        <p:cTn id="42" dur="1000"/>
                                        <p:tgtEl>
                                          <p:spTgt spid="13"/>
                                        </p:tgtEl>
                                        <p:attrNameLst>
                                          <p:attrName>ppt_y</p:attrName>
                                        </p:attrNameLst>
                                      </p:cBhvr>
                                      <p:tavLst>
                                        <p:tav tm="0">
                                          <p:val>
                                            <p:strVal val="ppt_y"/>
                                          </p:val>
                                        </p:tav>
                                        <p:tav tm="100000">
                                          <p:val>
                                            <p:strVal val="ppt_y"/>
                                          </p:val>
                                        </p:tav>
                                      </p:tavLst>
                                    </p:anim>
                                    <p:set>
                                      <p:cBhvr>
                                        <p:cTn id="43" dur="1" fill="hold">
                                          <p:stCondLst>
                                            <p:cond delay="999"/>
                                          </p:stCondLst>
                                        </p:cTn>
                                        <p:tgtEl>
                                          <p:spTgt spid="13"/>
                                        </p:tgtEl>
                                        <p:attrNameLst>
                                          <p:attrName>style.visibility</p:attrName>
                                        </p:attrNameLst>
                                      </p:cBhvr>
                                      <p:to>
                                        <p:strVal val="hidden"/>
                                      </p:to>
                                    </p:set>
                                  </p:childTnLst>
                                </p:cTn>
                              </p:par>
                              <p:par>
                                <p:cTn id="44" presetID="2" presetClass="exit" presetSubtype="8" fill="hold" grpId="1" nodeType="withEffect">
                                  <p:stCondLst>
                                    <p:cond delay="7500"/>
                                  </p:stCondLst>
                                  <p:childTnLst>
                                    <p:anim calcmode="lin" valueType="num">
                                      <p:cBhvr additive="base">
                                        <p:cTn id="45" dur="1000"/>
                                        <p:tgtEl>
                                          <p:spTgt spid="12"/>
                                        </p:tgtEl>
                                        <p:attrNameLst>
                                          <p:attrName>ppt_x</p:attrName>
                                        </p:attrNameLst>
                                      </p:cBhvr>
                                      <p:tavLst>
                                        <p:tav tm="0">
                                          <p:val>
                                            <p:strVal val="ppt_x"/>
                                          </p:val>
                                        </p:tav>
                                        <p:tav tm="100000">
                                          <p:val>
                                            <p:strVal val="0-ppt_w/2"/>
                                          </p:val>
                                        </p:tav>
                                      </p:tavLst>
                                    </p:anim>
                                    <p:anim calcmode="lin" valueType="num">
                                      <p:cBhvr additive="base">
                                        <p:cTn id="46" dur="1000"/>
                                        <p:tgtEl>
                                          <p:spTgt spid="12"/>
                                        </p:tgtEl>
                                        <p:attrNameLst>
                                          <p:attrName>ppt_y</p:attrName>
                                        </p:attrNameLst>
                                      </p:cBhvr>
                                      <p:tavLst>
                                        <p:tav tm="0">
                                          <p:val>
                                            <p:strVal val="ppt_y"/>
                                          </p:val>
                                        </p:tav>
                                        <p:tav tm="100000">
                                          <p:val>
                                            <p:strVal val="ppt_y"/>
                                          </p:val>
                                        </p:tav>
                                      </p:tavLst>
                                    </p:anim>
                                    <p:set>
                                      <p:cBhvr>
                                        <p:cTn id="47" dur="1" fill="hold">
                                          <p:stCondLst>
                                            <p:cond delay="999"/>
                                          </p:stCondLst>
                                        </p:cTn>
                                        <p:tgtEl>
                                          <p:spTgt spid="12"/>
                                        </p:tgtEl>
                                        <p:attrNameLst>
                                          <p:attrName>style.visibility</p:attrName>
                                        </p:attrNameLst>
                                      </p:cBhvr>
                                      <p:to>
                                        <p:strVal val="hidden"/>
                                      </p:to>
                                    </p:set>
                                  </p:childTnLst>
                                </p:cTn>
                              </p:par>
                              <p:par>
                                <p:cTn id="48" presetID="2" presetClass="exit" presetSubtype="8" fill="hold" grpId="1" nodeType="withEffect">
                                  <p:stCondLst>
                                    <p:cond delay="7500"/>
                                  </p:stCondLst>
                                  <p:childTnLst>
                                    <p:anim calcmode="lin" valueType="num">
                                      <p:cBhvr additive="base">
                                        <p:cTn id="49" dur="1000"/>
                                        <p:tgtEl>
                                          <p:spTgt spid="11"/>
                                        </p:tgtEl>
                                        <p:attrNameLst>
                                          <p:attrName>ppt_x</p:attrName>
                                        </p:attrNameLst>
                                      </p:cBhvr>
                                      <p:tavLst>
                                        <p:tav tm="0">
                                          <p:val>
                                            <p:strVal val="ppt_x"/>
                                          </p:val>
                                        </p:tav>
                                        <p:tav tm="100000">
                                          <p:val>
                                            <p:strVal val="0-ppt_w/2"/>
                                          </p:val>
                                        </p:tav>
                                      </p:tavLst>
                                    </p:anim>
                                    <p:anim calcmode="lin" valueType="num">
                                      <p:cBhvr additive="base">
                                        <p:cTn id="50" dur="1000"/>
                                        <p:tgtEl>
                                          <p:spTgt spid="11"/>
                                        </p:tgtEl>
                                        <p:attrNameLst>
                                          <p:attrName>ppt_y</p:attrName>
                                        </p:attrNameLst>
                                      </p:cBhvr>
                                      <p:tavLst>
                                        <p:tav tm="0">
                                          <p:val>
                                            <p:strVal val="ppt_y"/>
                                          </p:val>
                                        </p:tav>
                                        <p:tav tm="100000">
                                          <p:val>
                                            <p:strVal val="ppt_y"/>
                                          </p:val>
                                        </p:tav>
                                      </p:tavLst>
                                    </p:anim>
                                    <p:set>
                                      <p:cBhvr>
                                        <p:cTn id="51" dur="1" fill="hold">
                                          <p:stCondLst>
                                            <p:cond delay="999"/>
                                          </p:stCondLst>
                                        </p:cTn>
                                        <p:tgtEl>
                                          <p:spTgt spid="11"/>
                                        </p:tgtEl>
                                        <p:attrNameLst>
                                          <p:attrName>style.visibility</p:attrName>
                                        </p:attrNameLst>
                                      </p:cBhvr>
                                      <p:to>
                                        <p:strVal val="hidden"/>
                                      </p:to>
                                    </p:set>
                                  </p:childTnLst>
                                </p:cTn>
                              </p:par>
                              <p:par>
                                <p:cTn id="52" presetID="22" presetClass="exit" presetSubtype="8" fill="hold" grpId="1" nodeType="withEffect">
                                  <p:stCondLst>
                                    <p:cond delay="7500"/>
                                  </p:stCondLst>
                                  <p:childTnLst>
                                    <p:animEffect transition="out" filter="wipe(left)">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par>
                                <p:cTn id="55" presetID="22" presetClass="exit" presetSubtype="8" fill="hold" grpId="1" nodeType="withEffect">
                                  <p:stCondLst>
                                    <p:cond delay="7500"/>
                                  </p:stCondLst>
                                  <p:childTnLst>
                                    <p:animEffect transition="out" filter="wipe(left)">
                                      <p:cBhvr>
                                        <p:cTn id="56" dur="750"/>
                                        <p:tgtEl>
                                          <p:spTgt spid="21">
                                            <p:txEl>
                                              <p:pRg st="0" end="0"/>
                                            </p:txEl>
                                          </p:spTgt>
                                        </p:tgtEl>
                                      </p:cBhvr>
                                    </p:animEffect>
                                    <p:set>
                                      <p:cBhvr>
                                        <p:cTn id="57" dur="1" fill="hold">
                                          <p:stCondLst>
                                            <p:cond delay="749"/>
                                          </p:stCondLst>
                                        </p:cTn>
                                        <p:tgtEl>
                                          <p:spTgt spid="21">
                                            <p:txEl>
                                              <p:pRg st="0" end="0"/>
                                            </p:txEl>
                                          </p:spTgt>
                                        </p:tgtEl>
                                        <p:attrNameLst>
                                          <p:attrName>style.visibility</p:attrName>
                                        </p:attrNameLst>
                                      </p:cBhvr>
                                      <p:to>
                                        <p:strVal val="hidden"/>
                                      </p:to>
                                    </p:set>
                                  </p:childTnLst>
                                </p:cTn>
                              </p:par>
                              <p:par>
                                <p:cTn id="58" presetID="22" presetClass="exit" presetSubtype="8" fill="hold" nodeType="withEffect">
                                  <p:stCondLst>
                                    <p:cond delay="7500"/>
                                  </p:stCondLst>
                                  <p:childTnLst>
                                    <p:animEffect transition="out" filter="wipe(left)">
                                      <p:cBhvr>
                                        <p:cTn id="59" dur="750"/>
                                        <p:tgtEl>
                                          <p:spTgt spid="17"/>
                                        </p:tgtEl>
                                      </p:cBhvr>
                                    </p:animEffect>
                                    <p:set>
                                      <p:cBhvr>
                                        <p:cTn id="60" dur="1" fill="hold">
                                          <p:stCondLst>
                                            <p:cond delay="74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7500"/>
                                  </p:stCondLst>
                                  <p:childTnLst>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7500"/>
                                  </p:stCondLst>
                                  <p:childTnLst>
                                    <p:animEffect transition="out" filter="fade">
                                      <p:cBhvr>
                                        <p:cTn id="65" dur="1000"/>
                                        <p:tgtEl>
                                          <p:spTgt spid="18"/>
                                        </p:tgtEl>
                                      </p:cBhvr>
                                    </p:animEffect>
                                    <p:set>
                                      <p:cBhvr>
                                        <p:cTn id="66" dur="1" fill="hold">
                                          <p:stCondLst>
                                            <p:cond delay="999"/>
                                          </p:stCondLst>
                                        </p:cTn>
                                        <p:tgtEl>
                                          <p:spTgt spid="18"/>
                                        </p:tgtEl>
                                        <p:attrNameLst>
                                          <p:attrName>style.visibility</p:attrName>
                                        </p:attrNameLst>
                                      </p:cBhvr>
                                      <p:to>
                                        <p:strVal val="hidden"/>
                                      </p:to>
                                    </p:set>
                                  </p:childTnLst>
                                </p:cTn>
                              </p:par>
                              <p:par>
                                <p:cTn id="67" presetID="10" presetClass="exit" presetSubtype="0" fill="hold" grpId="1" nodeType="withEffect">
                                  <p:stCondLst>
                                    <p:cond delay="7500"/>
                                  </p:stCondLst>
                                  <p:childTnLst>
                                    <p:animEffect transition="out" filter="fade">
                                      <p:cBhvr>
                                        <p:cTn id="68" dur="1000"/>
                                        <p:tgtEl>
                                          <p:spTgt spid="15"/>
                                        </p:tgtEl>
                                      </p:cBhvr>
                                    </p:animEffect>
                                    <p:set>
                                      <p:cBhvr>
                                        <p:cTn id="6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8" grpId="0" animBg="1"/>
      <p:bldP spid="18" grpId="1" animBg="1"/>
      <p:bldP spid="12" grpId="0" animBg="1"/>
      <p:bldP spid="12" grpId="1" animBg="1"/>
      <p:bldP spid="13" grpId="0" animBg="1"/>
      <p:bldP spid="13" grpId="1" animBg="1"/>
      <p:bldP spid="15" grpId="0" animBg="1"/>
      <p:bldP spid="15" grpId="1" animBg="1"/>
      <p:bldP spid="21" grpId="0" build="p">
        <p:tmplLst>
          <p:tmpl lvl="1">
            <p:tnLst>
              <p:par>
                <p:cTn presetID="22" presetClass="entr" presetSubtype="8"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1" grpId="1" build="p">
        <p:tmplLst>
          <p:tmpl lvl="1">
            <p:tnLst>
              <p:par>
                <p:cTn presetID="22" presetClass="exit" presetSubtype="8" fill="hold" nodeType="withEffect">
                  <p:stCondLst>
                    <p:cond delay="7500"/>
                  </p:stCondLst>
                  <p:childTnLst>
                    <p:animEffect transition="out" filter="wipe(left)">
                      <p:cBhvr>
                        <p:cTn dur="750"/>
                        <p:tgtEl>
                          <p:spTgt spid="21"/>
                        </p:tgtEl>
                      </p:cBhvr>
                    </p:animEffect>
                    <p:set>
                      <p:cBhvr>
                        <p:cTn dur="1" fill="hold">
                          <p:stCondLst>
                            <p:cond delay="749"/>
                          </p:stCondLst>
                        </p:cTn>
                        <p:tgtEl>
                          <p:spTgt spid="21"/>
                        </p:tgtEl>
                        <p:attrNameLst>
                          <p:attrName>style.visibility</p:attrName>
                        </p:attrNameLst>
                      </p:cBhvr>
                      <p:to>
                        <p:strVal val="hidden"/>
                      </p:to>
                    </p:set>
                  </p:childTnLst>
                </p:cTn>
              </p:par>
            </p:tnLst>
          </p:tmpl>
        </p:tmplLst>
      </p:bldP>
      <p:bldP spid="19" grpId="0"/>
      <p:bldP spid="19"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DBD5F-C6EC-485E-8ECE-A5152736C43A}"/>
              </a:ext>
            </a:extLst>
          </p:cNvPr>
          <p:cNvSpPr>
            <a:spLocks noGrp="1"/>
          </p:cNvSpPr>
          <p:nvPr>
            <p:ph type="dt" sz="half" idx="10"/>
          </p:nvPr>
        </p:nvSpPr>
        <p:spPr/>
        <p:txBody>
          <a:bodyPr rtlCol="0"/>
          <a:lstStyle>
            <a:lvl1pPr>
              <a:defRPr/>
            </a:lvl1pPr>
          </a:lstStyle>
          <a:p>
            <a:fld id="{FAB565CF-C5D6-42F0-880D-CBD1F7BAA59B}" type="datetime1">
              <a:rPr lang="es-ES" smtClean="0">
                <a:solidFill>
                  <a:prstClr val="black">
                    <a:tint val="75000"/>
                  </a:prstClr>
                </a:solidFill>
              </a:rPr>
              <a:pPr/>
              <a:t>27/09/2019</a:t>
            </a:fld>
            <a:endParaRPr lang="es-ES" dirty="0">
              <a:solidFill>
                <a:prstClr val="black">
                  <a:tint val="75000"/>
                </a:prstClr>
              </a:solidFill>
            </a:endParaRPr>
          </a:p>
        </p:txBody>
      </p:sp>
      <p:sp>
        <p:nvSpPr>
          <p:cNvPr id="3" name="Marcador de pie de página 2">
            <a:extLst>
              <a:ext uri="{FF2B5EF4-FFF2-40B4-BE49-F238E27FC236}">
                <a16:creationId xmlns:a16="http://schemas.microsoft.com/office/drawing/2014/main" id="{FB6C0BE6-E24A-4679-B786-AAB41ADCCD5D}"/>
              </a:ext>
            </a:extLst>
          </p:cNvPr>
          <p:cNvSpPr>
            <a:spLocks noGrp="1"/>
          </p:cNvSpPr>
          <p:nvPr>
            <p:ph type="ftr" sz="quarter" idx="11"/>
          </p:nvPr>
        </p:nvSpPr>
        <p:spPr/>
        <p:txBody>
          <a:bodyPr rtlCol="0"/>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rtlCol="0"/>
          <a:lstStyle/>
          <a:p>
            <a:fld id="{DA64F31B-23FA-4075-AF7D-6228CFD12F0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06467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476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5273A24-443F-BF4F-9E84-84EC5EBE3C0F}"/>
              </a:ext>
            </a:extLst>
          </p:cNvPr>
          <p:cNvSpPr/>
          <p:nvPr userDrawn="1"/>
        </p:nvSpPr>
        <p:spPr>
          <a:xfrm>
            <a:off x="0" y="2269221"/>
            <a:ext cx="12192000" cy="4157892"/>
          </a:xfrm>
          <a:prstGeom prst="rect">
            <a:avLst/>
          </a:prstGeom>
          <a:solidFill>
            <a:schemeClr val="tx1"/>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1600" noProof="0">
              <a:solidFill>
                <a:srgbClr val="FFFFFF"/>
              </a:solidFill>
            </a:endParaRPr>
          </a:p>
        </p:txBody>
      </p:sp>
      <p:sp>
        <p:nvSpPr>
          <p:cNvPr id="6" name="Elipse 5">
            <a:extLst>
              <a:ext uri="{FF2B5EF4-FFF2-40B4-BE49-F238E27FC236}">
                <a16:creationId xmlns:a16="http://schemas.microsoft.com/office/drawing/2014/main" id="{F5F8200D-B3B4-4148-9C6D-568491394D5E}"/>
              </a:ext>
            </a:extLst>
          </p:cNvPr>
          <p:cNvSpPr/>
          <p:nvPr userDrawn="1"/>
        </p:nvSpPr>
        <p:spPr>
          <a:xfrm>
            <a:off x="61766" y="1326846"/>
            <a:ext cx="1369515"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7" name="Elipse 6">
            <a:extLst>
              <a:ext uri="{FF2B5EF4-FFF2-40B4-BE49-F238E27FC236}">
                <a16:creationId xmlns:a16="http://schemas.microsoft.com/office/drawing/2014/main" id="{729D34ED-79DE-2446-9395-DDA4722F187C}"/>
              </a:ext>
            </a:extLst>
          </p:cNvPr>
          <p:cNvSpPr/>
          <p:nvPr userDrawn="1"/>
        </p:nvSpPr>
        <p:spPr>
          <a:xfrm>
            <a:off x="2208178"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8" name="Elipse 7">
            <a:extLst>
              <a:ext uri="{FF2B5EF4-FFF2-40B4-BE49-F238E27FC236}">
                <a16:creationId xmlns:a16="http://schemas.microsoft.com/office/drawing/2014/main" id="{94068D8B-FCBD-9043-A778-F9E3EB1FB9D3}"/>
              </a:ext>
            </a:extLst>
          </p:cNvPr>
          <p:cNvSpPr/>
          <p:nvPr userDrawn="1"/>
        </p:nvSpPr>
        <p:spPr>
          <a:xfrm>
            <a:off x="6483483"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10" name="Elipse 9">
            <a:extLst>
              <a:ext uri="{FF2B5EF4-FFF2-40B4-BE49-F238E27FC236}">
                <a16:creationId xmlns:a16="http://schemas.microsoft.com/office/drawing/2014/main" id="{B7AA7307-0F3C-BE4F-8289-31F0B27316F2}"/>
              </a:ext>
            </a:extLst>
          </p:cNvPr>
          <p:cNvSpPr/>
          <p:nvPr userDrawn="1"/>
        </p:nvSpPr>
        <p:spPr>
          <a:xfrm>
            <a:off x="8615857"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33" name="Elipse 32">
            <a:extLst>
              <a:ext uri="{FF2B5EF4-FFF2-40B4-BE49-F238E27FC236}">
                <a16:creationId xmlns:a16="http://schemas.microsoft.com/office/drawing/2014/main" id="{3F985EA3-C591-1F46-B398-FF28856FDB78}"/>
              </a:ext>
            </a:extLst>
          </p:cNvPr>
          <p:cNvSpPr/>
          <p:nvPr userDrawn="1"/>
        </p:nvSpPr>
        <p:spPr>
          <a:xfrm>
            <a:off x="54864" y="1328930"/>
            <a:ext cx="1369517" cy="1369516"/>
          </a:xfrm>
          <a:prstGeom prst="ellipse">
            <a:avLst/>
          </a:prstGeom>
          <a:solidFill>
            <a:schemeClr val="accent2">
              <a:lumMod val="75000"/>
            </a:schemeClr>
          </a:solidFill>
          <a:ln w="12700">
            <a:noFill/>
            <a:miter lim="800000"/>
            <a:headEnd/>
            <a:tailEnd/>
          </a:ln>
          <a:effectLst/>
        </p:spPr>
        <p:txBody>
          <a:bodyPr lIns="18288" tIns="18288" rIns="18288" bIns="18288" rtlCol="0" anchor="ctr" anchorCtr="1"/>
          <a:lstStyle/>
          <a:p>
            <a:pPr algn="ctr" rtl="0">
              <a:lnSpc>
                <a:spcPct val="85000"/>
              </a:lnSpc>
              <a:spcBef>
                <a:spcPts val="20"/>
              </a:spcBef>
            </a:pPr>
            <a:endParaRPr lang="es-ES" sz="2400" noProof="0">
              <a:solidFill>
                <a:srgbClr val="FFFFFF"/>
              </a:solidFill>
            </a:endParaRPr>
          </a:p>
        </p:txBody>
      </p:sp>
      <p:sp>
        <p:nvSpPr>
          <p:cNvPr id="34" name="Elipse 33">
            <a:extLst>
              <a:ext uri="{FF2B5EF4-FFF2-40B4-BE49-F238E27FC236}">
                <a16:creationId xmlns:a16="http://schemas.microsoft.com/office/drawing/2014/main" id="{D0AA7426-D0A9-1144-BDFB-A2CD3ABBF841}"/>
              </a:ext>
            </a:extLst>
          </p:cNvPr>
          <p:cNvSpPr/>
          <p:nvPr userDrawn="1"/>
        </p:nvSpPr>
        <p:spPr>
          <a:xfrm>
            <a:off x="2208176" y="1327964"/>
            <a:ext cx="1369516" cy="1369516"/>
          </a:xfrm>
          <a:prstGeom prst="ellipse">
            <a:avLst/>
          </a:prstGeom>
          <a:solidFill>
            <a:schemeClr val="accent4">
              <a:lumMod val="75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35" name="Elipse 34">
            <a:extLst>
              <a:ext uri="{FF2B5EF4-FFF2-40B4-BE49-F238E27FC236}">
                <a16:creationId xmlns:a16="http://schemas.microsoft.com/office/drawing/2014/main" id="{3A541760-3579-3541-8582-EE306D55BFFB}"/>
              </a:ext>
            </a:extLst>
          </p:cNvPr>
          <p:cNvSpPr/>
          <p:nvPr userDrawn="1"/>
        </p:nvSpPr>
        <p:spPr>
          <a:xfrm>
            <a:off x="6490359" y="1327964"/>
            <a:ext cx="1364724" cy="1369516"/>
          </a:xfrm>
          <a:prstGeom prst="ellipse">
            <a:avLst/>
          </a:prstGeom>
          <a:solidFill>
            <a:schemeClr val="accent6">
              <a:lumMod val="60000"/>
              <a:lumOff val="40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36" name="Elipse 35">
            <a:extLst>
              <a:ext uri="{FF2B5EF4-FFF2-40B4-BE49-F238E27FC236}">
                <a16:creationId xmlns:a16="http://schemas.microsoft.com/office/drawing/2014/main" id="{35A8E1DC-C43B-074B-8A90-6F9EABBB4BA4}"/>
              </a:ext>
            </a:extLst>
          </p:cNvPr>
          <p:cNvSpPr/>
          <p:nvPr userDrawn="1"/>
        </p:nvSpPr>
        <p:spPr>
          <a:xfrm>
            <a:off x="4343400"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37" name="Elipse 36">
            <a:extLst>
              <a:ext uri="{FF2B5EF4-FFF2-40B4-BE49-F238E27FC236}">
                <a16:creationId xmlns:a16="http://schemas.microsoft.com/office/drawing/2014/main" id="{FEE3A366-64CF-F74B-92EE-2A831059C7E9}"/>
              </a:ext>
            </a:extLst>
          </p:cNvPr>
          <p:cNvSpPr/>
          <p:nvPr userDrawn="1"/>
        </p:nvSpPr>
        <p:spPr>
          <a:xfrm>
            <a:off x="8608979" y="1327964"/>
            <a:ext cx="1364724" cy="1369516"/>
          </a:xfrm>
          <a:prstGeom prst="ellipse">
            <a:avLst/>
          </a:prstGeom>
          <a:solidFill>
            <a:schemeClr val="accent5">
              <a:lumMod val="60000"/>
              <a:lumOff val="40000"/>
            </a:schemeClr>
          </a:solidFill>
          <a:ln w="12700">
            <a:noFill/>
            <a:miter lim="800000"/>
            <a:headEnd/>
            <a:tailEnd/>
          </a:ln>
          <a:effectLst/>
        </p:spPr>
        <p:txBody>
          <a:bodyPr lIns="18288" tIns="18288" rIns="18288" bIns="18288" rtlCol="0" anchor="ctr" anchorCtr="1"/>
          <a:lstStyle/>
          <a:p>
            <a:pPr algn="ctr" rtl="0">
              <a:lnSpc>
                <a:spcPct val="85000"/>
              </a:lnSpc>
              <a:spcBef>
                <a:spcPts val="20"/>
              </a:spcBef>
            </a:pPr>
            <a:endParaRPr lang="es-ES" sz="2400" noProof="0">
              <a:solidFill>
                <a:srgbClr val="FFFFFF"/>
              </a:solidFill>
            </a:endParaRPr>
          </a:p>
        </p:txBody>
      </p:sp>
      <p:sp>
        <p:nvSpPr>
          <p:cNvPr id="38" name="Elipse 37">
            <a:extLst>
              <a:ext uri="{FF2B5EF4-FFF2-40B4-BE49-F238E27FC236}">
                <a16:creationId xmlns:a16="http://schemas.microsoft.com/office/drawing/2014/main" id="{AF57B189-54BE-4647-8C20-06C0DB75C419}"/>
              </a:ext>
            </a:extLst>
          </p:cNvPr>
          <p:cNvSpPr/>
          <p:nvPr userDrawn="1"/>
        </p:nvSpPr>
        <p:spPr>
          <a:xfrm>
            <a:off x="10753346"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sz="2400" noProof="0"/>
          </a:p>
        </p:txBody>
      </p:sp>
      <p:sp>
        <p:nvSpPr>
          <p:cNvPr id="39" name="Elipse 38">
            <a:extLst>
              <a:ext uri="{FF2B5EF4-FFF2-40B4-BE49-F238E27FC236}">
                <a16:creationId xmlns:a16="http://schemas.microsoft.com/office/drawing/2014/main" id="{0AAF55E1-7B1E-D444-B87C-2908C39FEE77}"/>
              </a:ext>
            </a:extLst>
          </p:cNvPr>
          <p:cNvSpPr/>
          <p:nvPr userDrawn="1"/>
        </p:nvSpPr>
        <p:spPr>
          <a:xfrm>
            <a:off x="4343400" y="1326921"/>
            <a:ext cx="1369516" cy="1369516"/>
          </a:xfrm>
          <a:prstGeom prst="ellipse">
            <a:avLst/>
          </a:prstGeom>
          <a:solidFill>
            <a:schemeClr val="accent4">
              <a:lumMod val="40000"/>
              <a:lumOff val="60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40" name="Elipse 39">
            <a:extLst>
              <a:ext uri="{FF2B5EF4-FFF2-40B4-BE49-F238E27FC236}">
                <a16:creationId xmlns:a16="http://schemas.microsoft.com/office/drawing/2014/main" id="{0C752DD5-E82A-4D49-B083-42200C07519A}"/>
              </a:ext>
            </a:extLst>
          </p:cNvPr>
          <p:cNvSpPr/>
          <p:nvPr userDrawn="1"/>
        </p:nvSpPr>
        <p:spPr>
          <a:xfrm>
            <a:off x="10753344" y="1326921"/>
            <a:ext cx="1369516" cy="1369516"/>
          </a:xfrm>
          <a:prstGeom prst="ellipse">
            <a:avLst/>
          </a:prstGeom>
          <a:solidFill>
            <a:schemeClr val="accent1">
              <a:lumMod val="60000"/>
              <a:lumOff val="40000"/>
            </a:schemeClr>
          </a:solidFill>
          <a:ln w="9525">
            <a:noFill/>
            <a:miter lim="800000"/>
            <a:headEnd/>
            <a:tailEnd/>
          </a:ln>
          <a:effectLst/>
        </p:spPr>
        <p:txBody>
          <a:bodyPr lIns="18288" tIns="18288" rIns="18288" bIns="18288" rtlCol="0" anchor="ctr" anchorCtr="1"/>
          <a:lstStyle/>
          <a:p>
            <a:pPr algn="ctr" rtl="0">
              <a:lnSpc>
                <a:spcPct val="85000"/>
              </a:lnSpc>
              <a:spcBef>
                <a:spcPct val="20000"/>
              </a:spcBef>
            </a:pPr>
            <a:endParaRPr lang="es-ES" sz="2400" noProof="0">
              <a:solidFill>
                <a:srgbClr val="FFFFFF"/>
              </a:solidFill>
            </a:endParaRPr>
          </a:p>
        </p:txBody>
      </p:sp>
      <p:sp>
        <p:nvSpPr>
          <p:cNvPr id="41" name="Autoforma 110">
            <a:extLst>
              <a:ext uri="{FF2B5EF4-FFF2-40B4-BE49-F238E27FC236}">
                <a16:creationId xmlns:a16="http://schemas.microsoft.com/office/drawing/2014/main" id="{4740BF11-121E-FA4F-A0B2-545FE62EA0D2}"/>
              </a:ext>
            </a:extLst>
          </p:cNvPr>
          <p:cNvSpPr>
            <a:spLocks noChangeArrowheads="1"/>
          </p:cNvSpPr>
          <p:nvPr userDrawn="1"/>
        </p:nvSpPr>
        <p:spPr bwMode="auto">
          <a:xfrm>
            <a:off x="3577692"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2" name="Autoforma 110">
            <a:extLst>
              <a:ext uri="{FF2B5EF4-FFF2-40B4-BE49-F238E27FC236}">
                <a16:creationId xmlns:a16="http://schemas.microsoft.com/office/drawing/2014/main" id="{AFA85E8E-6A00-3044-BBBA-588898110DAE}"/>
              </a:ext>
            </a:extLst>
          </p:cNvPr>
          <p:cNvSpPr>
            <a:spLocks noChangeArrowheads="1"/>
          </p:cNvSpPr>
          <p:nvPr userDrawn="1"/>
        </p:nvSpPr>
        <p:spPr bwMode="auto">
          <a:xfrm>
            <a:off x="1431281"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3" name="Autoforma 110">
            <a:extLst>
              <a:ext uri="{FF2B5EF4-FFF2-40B4-BE49-F238E27FC236}">
                <a16:creationId xmlns:a16="http://schemas.microsoft.com/office/drawing/2014/main" id="{BD7D58B3-98A6-4649-8A78-96DF75261432}"/>
              </a:ext>
            </a:extLst>
          </p:cNvPr>
          <p:cNvSpPr>
            <a:spLocks noChangeArrowheads="1"/>
          </p:cNvSpPr>
          <p:nvPr userDrawn="1"/>
        </p:nvSpPr>
        <p:spPr bwMode="auto">
          <a:xfrm>
            <a:off x="5704666"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4" name="Autoforma 110">
            <a:extLst>
              <a:ext uri="{FF2B5EF4-FFF2-40B4-BE49-F238E27FC236}">
                <a16:creationId xmlns:a16="http://schemas.microsoft.com/office/drawing/2014/main" id="{99C182F0-8A7C-504A-9A54-449A83F388B6}"/>
              </a:ext>
            </a:extLst>
          </p:cNvPr>
          <p:cNvSpPr>
            <a:spLocks noChangeArrowheads="1"/>
          </p:cNvSpPr>
          <p:nvPr userDrawn="1"/>
        </p:nvSpPr>
        <p:spPr bwMode="auto">
          <a:xfrm>
            <a:off x="783366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5" name="Autoforma 110">
            <a:extLst>
              <a:ext uri="{FF2B5EF4-FFF2-40B4-BE49-F238E27FC236}">
                <a16:creationId xmlns:a16="http://schemas.microsoft.com/office/drawing/2014/main" id="{9D1051D0-507B-AD4A-B0AD-E475849C00B9}"/>
              </a:ext>
            </a:extLst>
          </p:cNvPr>
          <p:cNvSpPr>
            <a:spLocks noChangeArrowheads="1"/>
          </p:cNvSpPr>
          <p:nvPr userDrawn="1"/>
        </p:nvSpPr>
        <p:spPr bwMode="auto">
          <a:xfrm>
            <a:off x="998057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rtlCol="0" anchor="ctr"/>
          <a:lstStyle/>
          <a:p>
            <a:pPr rtl="0"/>
            <a:endParaRPr lang="es-ES" sz="2400" noProof="0"/>
          </a:p>
        </p:txBody>
      </p:sp>
      <p:sp>
        <p:nvSpPr>
          <p:cNvPr id="48" name="Marcador de texto 47">
            <a:extLst>
              <a:ext uri="{FF2B5EF4-FFF2-40B4-BE49-F238E27FC236}">
                <a16:creationId xmlns:a16="http://schemas.microsoft.com/office/drawing/2014/main" id="{C7AC686A-1508-BF48-911D-61D82AABC76B}"/>
              </a:ext>
            </a:extLst>
          </p:cNvPr>
          <p:cNvSpPr>
            <a:spLocks noGrp="1"/>
          </p:cNvSpPr>
          <p:nvPr>
            <p:ph type="body" sz="quarter" idx="10"/>
          </p:nvPr>
        </p:nvSpPr>
        <p:spPr>
          <a:xfrm>
            <a:off x="101522"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modificar el estilo de texto del patrón</a:t>
            </a:r>
          </a:p>
        </p:txBody>
      </p:sp>
      <p:sp>
        <p:nvSpPr>
          <p:cNvPr id="49" name="Marcador de texto 47">
            <a:extLst>
              <a:ext uri="{FF2B5EF4-FFF2-40B4-BE49-F238E27FC236}">
                <a16:creationId xmlns:a16="http://schemas.microsoft.com/office/drawing/2014/main" id="{B876D68E-F284-354A-92F8-5F77347449B8}"/>
              </a:ext>
            </a:extLst>
          </p:cNvPr>
          <p:cNvSpPr>
            <a:spLocks noGrp="1"/>
          </p:cNvSpPr>
          <p:nvPr>
            <p:ph type="body" sz="quarter" idx="11"/>
          </p:nvPr>
        </p:nvSpPr>
        <p:spPr>
          <a:xfrm>
            <a:off x="101522"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a:solidFill>
                  <a:srgbClr val="6B6B6B"/>
                </a:solidFill>
              </a:rPr>
              <a:t>Haga clic para modificar el estilo de texto del patrón</a:t>
            </a:r>
          </a:p>
        </p:txBody>
      </p:sp>
      <p:sp>
        <p:nvSpPr>
          <p:cNvPr id="50" name="Marcador de texto 47">
            <a:extLst>
              <a:ext uri="{FF2B5EF4-FFF2-40B4-BE49-F238E27FC236}">
                <a16:creationId xmlns:a16="http://schemas.microsoft.com/office/drawing/2014/main" id="{72B3DBB3-1959-194A-B523-EB85330EEDEC}"/>
              </a:ext>
            </a:extLst>
          </p:cNvPr>
          <p:cNvSpPr>
            <a:spLocks noGrp="1"/>
          </p:cNvSpPr>
          <p:nvPr>
            <p:ph type="body" sz="quarter" idx="12"/>
          </p:nvPr>
        </p:nvSpPr>
        <p:spPr>
          <a:xfrm>
            <a:off x="2198679"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modificar el estilo de texto del patrón</a:t>
            </a:r>
          </a:p>
        </p:txBody>
      </p:sp>
      <p:sp>
        <p:nvSpPr>
          <p:cNvPr id="51" name="Marcador de texto 47">
            <a:extLst>
              <a:ext uri="{FF2B5EF4-FFF2-40B4-BE49-F238E27FC236}">
                <a16:creationId xmlns:a16="http://schemas.microsoft.com/office/drawing/2014/main" id="{22B58263-52CE-A840-BE43-6EC1E908E01E}"/>
              </a:ext>
            </a:extLst>
          </p:cNvPr>
          <p:cNvSpPr>
            <a:spLocks noGrp="1"/>
          </p:cNvSpPr>
          <p:nvPr>
            <p:ph type="body" sz="quarter" idx="13"/>
          </p:nvPr>
        </p:nvSpPr>
        <p:spPr>
          <a:xfrm>
            <a:off x="2198679"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a:solidFill>
                  <a:srgbClr val="6B6B6B"/>
                </a:solidFill>
              </a:rPr>
              <a:t>Haga clic para modificar el estilo de texto del patrón</a:t>
            </a:r>
          </a:p>
        </p:txBody>
      </p:sp>
      <p:sp>
        <p:nvSpPr>
          <p:cNvPr id="52" name="Marcador de texto 47">
            <a:extLst>
              <a:ext uri="{FF2B5EF4-FFF2-40B4-BE49-F238E27FC236}">
                <a16:creationId xmlns:a16="http://schemas.microsoft.com/office/drawing/2014/main" id="{26EB032E-EC81-0A4B-B52C-8C2C4C3F2374}"/>
              </a:ext>
            </a:extLst>
          </p:cNvPr>
          <p:cNvSpPr>
            <a:spLocks noGrp="1"/>
          </p:cNvSpPr>
          <p:nvPr>
            <p:ph type="body" sz="quarter" idx="14"/>
          </p:nvPr>
        </p:nvSpPr>
        <p:spPr>
          <a:xfrm>
            <a:off x="4315714"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modificar el estilo de texto del patrón</a:t>
            </a:r>
          </a:p>
        </p:txBody>
      </p:sp>
      <p:sp>
        <p:nvSpPr>
          <p:cNvPr id="53" name="Marcador de texto 47">
            <a:extLst>
              <a:ext uri="{FF2B5EF4-FFF2-40B4-BE49-F238E27FC236}">
                <a16:creationId xmlns:a16="http://schemas.microsoft.com/office/drawing/2014/main" id="{E142B6AC-952F-7848-BBE6-347DCB7B89DC}"/>
              </a:ext>
            </a:extLst>
          </p:cNvPr>
          <p:cNvSpPr>
            <a:spLocks noGrp="1"/>
          </p:cNvSpPr>
          <p:nvPr>
            <p:ph type="body" sz="quarter" idx="15"/>
          </p:nvPr>
        </p:nvSpPr>
        <p:spPr>
          <a:xfrm>
            <a:off x="4315714"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a:solidFill>
                  <a:srgbClr val="6B6B6B"/>
                </a:solidFill>
              </a:rPr>
              <a:t>Haga clic para modificar el estilo de texto del patrón</a:t>
            </a:r>
          </a:p>
        </p:txBody>
      </p:sp>
      <p:sp>
        <p:nvSpPr>
          <p:cNvPr id="54" name="Marcador de texto 47">
            <a:extLst>
              <a:ext uri="{FF2B5EF4-FFF2-40B4-BE49-F238E27FC236}">
                <a16:creationId xmlns:a16="http://schemas.microsoft.com/office/drawing/2014/main" id="{E0489ECC-6BF5-5B4E-90C3-BEE52E42473B}"/>
              </a:ext>
            </a:extLst>
          </p:cNvPr>
          <p:cNvSpPr>
            <a:spLocks noGrp="1"/>
          </p:cNvSpPr>
          <p:nvPr>
            <p:ph type="body" sz="quarter" idx="16"/>
          </p:nvPr>
        </p:nvSpPr>
        <p:spPr>
          <a:xfrm>
            <a:off x="6452628"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modificar el estilo de texto del patrón</a:t>
            </a:r>
          </a:p>
        </p:txBody>
      </p:sp>
      <p:sp>
        <p:nvSpPr>
          <p:cNvPr id="55" name="Marcador de texto 47">
            <a:extLst>
              <a:ext uri="{FF2B5EF4-FFF2-40B4-BE49-F238E27FC236}">
                <a16:creationId xmlns:a16="http://schemas.microsoft.com/office/drawing/2014/main" id="{F5FDBE0B-BF91-454F-884E-BD1DBC7FBAD9}"/>
              </a:ext>
            </a:extLst>
          </p:cNvPr>
          <p:cNvSpPr>
            <a:spLocks noGrp="1"/>
          </p:cNvSpPr>
          <p:nvPr>
            <p:ph type="body" sz="quarter" idx="17"/>
          </p:nvPr>
        </p:nvSpPr>
        <p:spPr>
          <a:xfrm>
            <a:off x="6452628"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a:solidFill>
                  <a:srgbClr val="6B6B6B"/>
                </a:solidFill>
              </a:rPr>
              <a:t>Haga clic para modificar el estilo de texto del patrón</a:t>
            </a:r>
          </a:p>
        </p:txBody>
      </p:sp>
      <p:sp>
        <p:nvSpPr>
          <p:cNvPr id="56" name="Marcador de texto 47">
            <a:extLst>
              <a:ext uri="{FF2B5EF4-FFF2-40B4-BE49-F238E27FC236}">
                <a16:creationId xmlns:a16="http://schemas.microsoft.com/office/drawing/2014/main" id="{BFA5A588-B7EF-C54C-845B-1DE2DEB66411}"/>
              </a:ext>
            </a:extLst>
          </p:cNvPr>
          <p:cNvSpPr>
            <a:spLocks noGrp="1"/>
          </p:cNvSpPr>
          <p:nvPr>
            <p:ph type="body" sz="quarter" idx="18"/>
          </p:nvPr>
        </p:nvSpPr>
        <p:spPr>
          <a:xfrm>
            <a:off x="8579602"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modificar el estilo de texto del patrón</a:t>
            </a:r>
          </a:p>
        </p:txBody>
      </p:sp>
      <p:sp>
        <p:nvSpPr>
          <p:cNvPr id="57" name="Marcador de texto 47">
            <a:extLst>
              <a:ext uri="{FF2B5EF4-FFF2-40B4-BE49-F238E27FC236}">
                <a16:creationId xmlns:a16="http://schemas.microsoft.com/office/drawing/2014/main" id="{EB929D32-6BE2-A740-9A19-3C58C9989F3F}"/>
              </a:ext>
            </a:extLst>
          </p:cNvPr>
          <p:cNvSpPr>
            <a:spLocks noGrp="1"/>
          </p:cNvSpPr>
          <p:nvPr>
            <p:ph type="body" sz="quarter" idx="19"/>
          </p:nvPr>
        </p:nvSpPr>
        <p:spPr>
          <a:xfrm>
            <a:off x="8579602"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a:solidFill>
                  <a:srgbClr val="6B6B6B"/>
                </a:solidFill>
              </a:rPr>
              <a:t>Haga clic para modificar el estilo de texto del patrón</a:t>
            </a:r>
          </a:p>
        </p:txBody>
      </p:sp>
      <p:sp>
        <p:nvSpPr>
          <p:cNvPr id="58" name="Marcador de texto 47">
            <a:extLst>
              <a:ext uri="{FF2B5EF4-FFF2-40B4-BE49-F238E27FC236}">
                <a16:creationId xmlns:a16="http://schemas.microsoft.com/office/drawing/2014/main" id="{28EEF54E-168F-DA4E-944A-F77FE6A16B24}"/>
              </a:ext>
            </a:extLst>
          </p:cNvPr>
          <p:cNvSpPr>
            <a:spLocks noGrp="1"/>
          </p:cNvSpPr>
          <p:nvPr>
            <p:ph type="body" sz="quarter" idx="20"/>
          </p:nvPr>
        </p:nvSpPr>
        <p:spPr>
          <a:xfrm>
            <a:off x="10716514" y="258763"/>
            <a:ext cx="1362615" cy="248133"/>
          </a:xfrm>
        </p:spPr>
        <p:txBody>
          <a:bodyPr rtlCol="0">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Haga clic para modificar el estilo de texto del patrón</a:t>
            </a:r>
          </a:p>
        </p:txBody>
      </p:sp>
      <p:sp>
        <p:nvSpPr>
          <p:cNvPr id="59" name="Marcador de texto 47">
            <a:extLst>
              <a:ext uri="{FF2B5EF4-FFF2-40B4-BE49-F238E27FC236}">
                <a16:creationId xmlns:a16="http://schemas.microsoft.com/office/drawing/2014/main" id="{198BA63D-3812-4B40-A56C-E9D3715494D9}"/>
              </a:ext>
            </a:extLst>
          </p:cNvPr>
          <p:cNvSpPr>
            <a:spLocks noGrp="1"/>
          </p:cNvSpPr>
          <p:nvPr>
            <p:ph type="body" sz="quarter" idx="21"/>
          </p:nvPr>
        </p:nvSpPr>
        <p:spPr>
          <a:xfrm>
            <a:off x="10716514" y="506896"/>
            <a:ext cx="1362615" cy="618324"/>
          </a:xfrm>
        </p:spPr>
        <p:txBody>
          <a:bodyPr rtlCol="0">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rtl="0">
              <a:lnSpc>
                <a:spcPct val="85000"/>
              </a:lnSpc>
            </a:pPr>
            <a:r>
              <a:rPr lang="es-ES" sz="1400" noProof="0">
                <a:solidFill>
                  <a:srgbClr val="6B6B6B"/>
                </a:solidFill>
              </a:rPr>
              <a:t>Haga clic para modificar el estilo de texto del patrón</a:t>
            </a:r>
          </a:p>
        </p:txBody>
      </p:sp>
      <p:sp>
        <p:nvSpPr>
          <p:cNvPr id="61" name="Marcador de texto 60">
            <a:extLst>
              <a:ext uri="{FF2B5EF4-FFF2-40B4-BE49-F238E27FC236}">
                <a16:creationId xmlns:a16="http://schemas.microsoft.com/office/drawing/2014/main" id="{761076FF-D12B-874E-B2F7-D7211892E96C}"/>
              </a:ext>
            </a:extLst>
          </p:cNvPr>
          <p:cNvSpPr>
            <a:spLocks noGrp="1"/>
          </p:cNvSpPr>
          <p:nvPr>
            <p:ph type="body" sz="quarter" idx="22" hasCustomPrompt="1"/>
          </p:nvPr>
        </p:nvSpPr>
        <p:spPr>
          <a:xfrm>
            <a:off x="755650" y="3198481"/>
            <a:ext cx="4957763" cy="2682875"/>
          </a:xfrm>
        </p:spPr>
        <p:txBody>
          <a:bodyPr rtlCol="0"/>
          <a:lstStyle>
            <a:lvl1pPr rtl="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dirty="0"/>
              <a:t>Haga clic para agregar texto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2" name="Marcador de texto 60">
            <a:extLst>
              <a:ext uri="{FF2B5EF4-FFF2-40B4-BE49-F238E27FC236}">
                <a16:creationId xmlns:a16="http://schemas.microsoft.com/office/drawing/2014/main" id="{3A9C68A9-C47F-6248-80FB-A955A9DC3FE1}"/>
              </a:ext>
            </a:extLst>
          </p:cNvPr>
          <p:cNvSpPr>
            <a:spLocks noGrp="1"/>
          </p:cNvSpPr>
          <p:nvPr>
            <p:ph type="body" sz="quarter" idx="23" hasCustomPrompt="1"/>
          </p:nvPr>
        </p:nvSpPr>
        <p:spPr>
          <a:xfrm>
            <a:off x="6490359" y="3178672"/>
            <a:ext cx="4957763" cy="2682875"/>
          </a:xfrm>
        </p:spPr>
        <p:txBody>
          <a:bodyPr rtlCol="0"/>
          <a:lstStyle>
            <a:lvl1pPr rtl="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dirty="0"/>
              <a:t>Haga clic para agregar texto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Tree>
    <p:extLst>
      <p:ext uri="{BB962C8B-B14F-4D97-AF65-F5344CB8AC3E}">
        <p14:creationId xmlns:p14="http://schemas.microsoft.com/office/powerpoint/2010/main" val="427485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63752"/>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C42100B-A111-4379-AEED-6341AC796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editar el estilo de título del patrón</a:t>
            </a:r>
          </a:p>
        </p:txBody>
      </p:sp>
      <p:sp>
        <p:nvSpPr>
          <p:cNvPr id="3" name="Marcador de posición de texto 2">
            <a:extLst>
              <a:ext uri="{FF2B5EF4-FFF2-40B4-BE49-F238E27FC236}">
                <a16:creationId xmlns:a16="http://schemas.microsoft.com/office/drawing/2014/main" id="{489142F8-7540-4733-B343-07D1C3577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C85DAD19-89EC-4830-AED6-29368031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D1DE158-2103-4788-974E-2F53CDC6B26E}" type="datetime1">
              <a:rPr lang="es-ES" smtClean="0">
                <a:solidFill>
                  <a:prstClr val="black">
                    <a:tint val="75000"/>
                  </a:prstClr>
                </a:solidFill>
              </a:rPr>
              <a:pPr defTabSz="914400"/>
              <a:t>27/09/2019</a:t>
            </a:fld>
            <a:endParaRPr lang="es-ES" dirty="0">
              <a:solidFill>
                <a:prstClr val="black">
                  <a:tint val="75000"/>
                </a:prstClr>
              </a:solidFill>
            </a:endParaRPr>
          </a:p>
        </p:txBody>
      </p:sp>
      <p:sp>
        <p:nvSpPr>
          <p:cNvPr id="5" name="Marcador de pie de página 4">
            <a:extLst>
              <a:ext uri="{FF2B5EF4-FFF2-40B4-BE49-F238E27FC236}">
                <a16:creationId xmlns:a16="http://schemas.microsoft.com/office/drawing/2014/main" id="{15DC5E59-6466-4E0A-8317-7FF66CBF3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Marcador de posición de número de diapositiva 5">
            <a:extLst>
              <a:ext uri="{FF2B5EF4-FFF2-40B4-BE49-F238E27FC236}">
                <a16:creationId xmlns:a16="http://schemas.microsoft.com/office/drawing/2014/main" id="{B88CDD0A-74FF-4205-80A3-283831D0C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A64F31B-23FA-4075-AF7D-6228CFD12F03}" type="slidenum">
              <a:rPr lang="es-ES" smtClean="0">
                <a:solidFill>
                  <a:prstClr val="black">
                    <a:tint val="75000"/>
                  </a:prstClr>
                </a:solidFill>
              </a:rPr>
              <a:pPr defTabSz="914400"/>
              <a:t>‹Nº›</a:t>
            </a:fld>
            <a:endParaRPr lang="es-ES">
              <a:solidFill>
                <a:prstClr val="black">
                  <a:tint val="75000"/>
                </a:prstClr>
              </a:solidFill>
            </a:endParaRPr>
          </a:p>
        </p:txBody>
      </p:sp>
    </p:spTree>
    <p:extLst>
      <p:ext uri="{BB962C8B-B14F-4D97-AF65-F5344CB8AC3E}">
        <p14:creationId xmlns:p14="http://schemas.microsoft.com/office/powerpoint/2010/main" val="5881932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3.jpeg"/><Relationship Id="rId5" Type="http://schemas.openxmlformats.org/officeDocument/2006/relationships/image" Target="../media/image19.png"/><Relationship Id="rId10" Type="http://schemas.openxmlformats.org/officeDocument/2006/relationships/image" Target="../media/image32.jpeg"/><Relationship Id="rId4" Type="http://schemas.openxmlformats.org/officeDocument/2006/relationships/image" Target="../media/image29.png"/><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8.png"/><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9.png"/><Relationship Id="rId7" Type="http://schemas.openxmlformats.org/officeDocument/2006/relationships/image" Target="../media/image4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44.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image" Target="../media/image46.png"/><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pn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Colors" Target="../diagrams/colors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QuickStyle" Target="../diagrams/quickStyle12.xml"/><Relationship Id="rId5" Type="http://schemas.openxmlformats.org/officeDocument/2006/relationships/diagramQuickStyle" Target="../diagrams/quickStyle11.xml"/><Relationship Id="rId10" Type="http://schemas.openxmlformats.org/officeDocument/2006/relationships/diagramLayout" Target="../diagrams/layout12.xml"/><Relationship Id="rId4" Type="http://schemas.openxmlformats.org/officeDocument/2006/relationships/diagramLayout" Target="../diagrams/layout11.xml"/><Relationship Id="rId9" Type="http://schemas.openxmlformats.org/officeDocument/2006/relationships/diagramData" Target="../diagrams/data12.xml"/></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3.png"/><Relationship Id="rId7" Type="http://schemas.openxmlformats.org/officeDocument/2006/relationships/diagramColors" Target="../diagrams/colors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28.png"/><Relationship Id="rId5" Type="http://schemas.openxmlformats.org/officeDocument/2006/relationships/diagramLayout" Target="../diagrams/layout13.xml"/><Relationship Id="rId10" Type="http://schemas.openxmlformats.org/officeDocument/2006/relationships/image" Target="../media/image50.emf"/><Relationship Id="rId4" Type="http://schemas.openxmlformats.org/officeDocument/2006/relationships/diagramData" Target="../diagrams/data13.xml"/><Relationship Id="rId9" Type="http://schemas.openxmlformats.org/officeDocument/2006/relationships/image" Target="../media/image26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18" Type="http://schemas.openxmlformats.org/officeDocument/2006/relationships/image" Target="../media/image55.png"/><Relationship Id="rId3" Type="http://schemas.openxmlformats.org/officeDocument/2006/relationships/image" Target="../media/image13.png"/><Relationship Id="rId7" Type="http://schemas.openxmlformats.org/officeDocument/2006/relationships/diagramColors" Target="../diagrams/colors14.xml"/><Relationship Id="rId12" Type="http://schemas.openxmlformats.org/officeDocument/2006/relationships/diagramColors" Target="../diagrams/colors15.xml"/><Relationship Id="rId17" Type="http://schemas.openxmlformats.org/officeDocument/2006/relationships/image" Target="../media/image54.png"/><Relationship Id="rId2" Type="http://schemas.openxmlformats.org/officeDocument/2006/relationships/notesSlide" Target="../notesSlides/notesSlide25.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image" Target="../media/image52.png"/><Relationship Id="rId10" Type="http://schemas.openxmlformats.org/officeDocument/2006/relationships/diagramLayout" Target="../diagrams/layout15.xml"/><Relationship Id="rId19" Type="http://schemas.openxmlformats.org/officeDocument/2006/relationships/image" Target="../media/image56.png"/><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18" Type="http://schemas.openxmlformats.org/officeDocument/2006/relationships/image" Target="../media/image55.png"/><Relationship Id="rId3" Type="http://schemas.openxmlformats.org/officeDocument/2006/relationships/image" Target="../media/image13.png"/><Relationship Id="rId7" Type="http://schemas.openxmlformats.org/officeDocument/2006/relationships/diagramColors" Target="../diagrams/colors16.xml"/><Relationship Id="rId12" Type="http://schemas.openxmlformats.org/officeDocument/2006/relationships/diagramColors" Target="../diagrams/colors17.xml"/><Relationship Id="rId17" Type="http://schemas.openxmlformats.org/officeDocument/2006/relationships/image" Target="../media/image54.png"/><Relationship Id="rId2" Type="http://schemas.openxmlformats.org/officeDocument/2006/relationships/notesSlide" Target="../notesSlides/notesSlide26.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5" Type="http://schemas.openxmlformats.org/officeDocument/2006/relationships/image" Target="../media/image52.png"/><Relationship Id="rId10" Type="http://schemas.openxmlformats.org/officeDocument/2006/relationships/diagramLayout" Target="../diagrams/layout17.xml"/><Relationship Id="rId19" Type="http://schemas.openxmlformats.org/officeDocument/2006/relationships/image" Target="../media/image56.png"/><Relationship Id="rId4" Type="http://schemas.openxmlformats.org/officeDocument/2006/relationships/diagramData" Target="../diagrams/data16.xml"/><Relationship Id="rId9" Type="http://schemas.openxmlformats.org/officeDocument/2006/relationships/diagramData" Target="../diagrams/data17.xml"/><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3.png"/><Relationship Id="rId7" Type="http://schemas.openxmlformats.org/officeDocument/2006/relationships/diagramColors" Target="../diagrams/colors1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hyperlink" Target="mailto:kgpachacama@espe.edu.ec" TargetMode="External"/><Relationship Id="rId4" Type="http://schemas.openxmlformats.org/officeDocument/2006/relationships/hyperlink" Target="mailto:anolmedo@espe.edu.ec"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71251" y="2144574"/>
            <a:ext cx="2773204" cy="1118618"/>
          </a:xfrm>
        </p:spPr>
        <p:txBody>
          <a:bodyPr rtlCol="0"/>
          <a:lstStyle/>
          <a:p>
            <a:r>
              <a:rPr lang="es-EC" sz="1800" b="1" dirty="0">
                <a:latin typeface="+mn-lt"/>
              </a:rPr>
              <a:t/>
            </a:r>
            <a:br>
              <a:rPr lang="es-EC" sz="1800" b="1" dirty="0">
                <a:latin typeface="+mn-lt"/>
              </a:rPr>
            </a:br>
            <a:endParaRPr lang="es-ES" sz="1800" b="1" dirty="0">
              <a:latin typeface="+mn-lt"/>
            </a:endParaRP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2671251" y="3013272"/>
            <a:ext cx="2781300" cy="1493879"/>
          </a:xfrm>
        </p:spPr>
        <p:txBody>
          <a:bodyPr rtlCol="0"/>
          <a:lstStyle/>
          <a:p>
            <a:r>
              <a:rPr lang="es-EC" b="1" dirty="0">
                <a:latin typeface="+mj-lt"/>
              </a:rPr>
              <a:t>TRABAJO DE TITULACIÓN PREVIO A LA OBTENCIÓN DEL TÍTULO DE INGENIERA EN FINANZA, CONTADORA  PÚBLICA -AUDITORA</a:t>
            </a:r>
          </a:p>
          <a:p>
            <a:pPr rtl="0"/>
            <a:endParaRPr lang="es-ES" b="1" dirty="0">
              <a:latin typeface="+mj-lt"/>
            </a:endParaRPr>
          </a:p>
        </p:txBody>
      </p:sp>
      <p:sp>
        <p:nvSpPr>
          <p:cNvPr id="2" name="CuadroTexto 1"/>
          <p:cNvSpPr txBox="1"/>
          <p:nvPr/>
        </p:nvSpPr>
        <p:spPr>
          <a:xfrm>
            <a:off x="5724936" y="1973232"/>
            <a:ext cx="5658679" cy="1754326"/>
          </a:xfrm>
          <a:prstGeom prst="rect">
            <a:avLst/>
          </a:prstGeom>
          <a:noFill/>
        </p:spPr>
        <p:txBody>
          <a:bodyPr wrap="square" rtlCol="0">
            <a:spAutoFit/>
          </a:bodyPr>
          <a:lstStyle/>
          <a:p>
            <a:pPr algn="ctr" defTabSz="914400"/>
            <a:r>
              <a:rPr lang="es-ES" b="1" dirty="0">
                <a:solidFill>
                  <a:srgbClr val="000000"/>
                </a:solidFill>
                <a:latin typeface="+mj-lt"/>
                <a:cs typeface="Times New Roman" panose="02020603050405020304" pitchFamily="18" charset="0"/>
              </a:rPr>
              <a:t>“ANÁLISIS DEL MERCADO DE BONOS VERDES: UNA ALTERNATIVA DE FINANCIAMIENTO PARA LAS EMPRESAS QUE COTIZAN EN LA BOLSA DE VALORES DE QUITO Y QUE INVIERTEN EN PROYECTOS SOSTENIBLES EN EL ECUADOR ” </a:t>
            </a:r>
            <a:endParaRPr lang="es-EC" b="1" dirty="0">
              <a:solidFill>
                <a:srgbClr val="000000"/>
              </a:solidFill>
              <a:latin typeface="+mj-lt"/>
              <a:cs typeface="Times New Roman" panose="02020603050405020304" pitchFamily="18" charset="0"/>
            </a:endParaRPr>
          </a:p>
          <a:p>
            <a:pPr defTabSz="914400"/>
            <a:endParaRPr lang="es-EC" b="1" dirty="0">
              <a:solidFill>
                <a:srgbClr val="000000"/>
              </a:solidFill>
              <a:latin typeface="+mj-lt"/>
            </a:endParaRPr>
          </a:p>
        </p:txBody>
      </p:sp>
      <p:sp>
        <p:nvSpPr>
          <p:cNvPr id="5" name="CuadroTexto 4"/>
          <p:cNvSpPr txBox="1"/>
          <p:nvPr/>
        </p:nvSpPr>
        <p:spPr>
          <a:xfrm>
            <a:off x="5652052" y="4012745"/>
            <a:ext cx="5658679" cy="923330"/>
          </a:xfrm>
          <a:prstGeom prst="rect">
            <a:avLst/>
          </a:prstGeom>
          <a:noFill/>
        </p:spPr>
        <p:txBody>
          <a:bodyPr wrap="square" rtlCol="0">
            <a:spAutoFit/>
          </a:bodyPr>
          <a:lstStyle/>
          <a:p>
            <a:pPr algn="ctr" defTabSz="914400"/>
            <a:r>
              <a:rPr lang="pt-BR" b="1" dirty="0">
                <a:solidFill>
                  <a:srgbClr val="000000"/>
                </a:solidFill>
                <a:latin typeface="+mj-lt"/>
                <a:cs typeface="Times New Roman" panose="02020603050405020304" pitchFamily="18" charset="0"/>
              </a:rPr>
              <a:t>AUTORAS: OLMEDO NICOLE, PACHACAMA KATHERINE </a:t>
            </a:r>
          </a:p>
          <a:p>
            <a:pPr defTabSz="914400"/>
            <a:endParaRPr lang="es-EC" dirty="0">
              <a:solidFill>
                <a:srgbClr val="000000"/>
              </a:solidFill>
              <a:latin typeface="+mj-lt"/>
            </a:endParaRPr>
          </a:p>
        </p:txBody>
      </p:sp>
      <p:sp>
        <p:nvSpPr>
          <p:cNvPr id="3" name="Rectángulo 2"/>
          <p:cNvSpPr/>
          <p:nvPr/>
        </p:nvSpPr>
        <p:spPr>
          <a:xfrm>
            <a:off x="1375979" y="5345262"/>
            <a:ext cx="6096000" cy="646331"/>
          </a:xfrm>
          <a:prstGeom prst="rect">
            <a:avLst/>
          </a:prstGeom>
        </p:spPr>
        <p:txBody>
          <a:bodyPr>
            <a:spAutoFit/>
          </a:bodyPr>
          <a:lstStyle/>
          <a:p>
            <a:pPr algn="ctr" defTabSz="914400"/>
            <a:r>
              <a:rPr lang="es-EC" b="1" dirty="0">
                <a:solidFill>
                  <a:srgbClr val="000000"/>
                </a:solidFill>
                <a:latin typeface="+mj-lt"/>
                <a:cs typeface="Times New Roman" panose="02020603050405020304" pitchFamily="18" charset="0"/>
              </a:rPr>
              <a:t>ECON. MONCAYO LUIS GUSTAVO</a:t>
            </a:r>
          </a:p>
          <a:p>
            <a:pPr algn="ctr" defTabSz="914400"/>
            <a:r>
              <a:rPr lang="es-EC" b="1" dirty="0">
                <a:solidFill>
                  <a:srgbClr val="000000"/>
                </a:solidFill>
                <a:latin typeface="+mj-lt"/>
                <a:cs typeface="Times New Roman" panose="02020603050405020304" pitchFamily="18" charset="0"/>
              </a:rPr>
              <a:t>DIRECTOR DE TESIS </a:t>
            </a:r>
          </a:p>
        </p:txBody>
      </p:sp>
      <p:sp>
        <p:nvSpPr>
          <p:cNvPr id="7" name="Rectángulo 6"/>
          <p:cNvSpPr/>
          <p:nvPr/>
        </p:nvSpPr>
        <p:spPr>
          <a:xfrm>
            <a:off x="6248399" y="5292348"/>
            <a:ext cx="6096000" cy="646331"/>
          </a:xfrm>
          <a:prstGeom prst="rect">
            <a:avLst/>
          </a:prstGeom>
        </p:spPr>
        <p:txBody>
          <a:bodyPr>
            <a:spAutoFit/>
          </a:bodyPr>
          <a:lstStyle/>
          <a:p>
            <a:pPr algn="ctr" defTabSz="914400"/>
            <a:r>
              <a:rPr lang="es-EC" b="1" dirty="0">
                <a:solidFill>
                  <a:srgbClr val="000000"/>
                </a:solidFill>
                <a:latin typeface="+mj-lt"/>
                <a:cs typeface="Times New Roman" panose="02020603050405020304" pitchFamily="18" charset="0"/>
              </a:rPr>
              <a:t>ING. TIPAN LUIS </a:t>
            </a:r>
          </a:p>
          <a:p>
            <a:pPr algn="ctr" defTabSz="914400"/>
            <a:r>
              <a:rPr lang="es-EC" b="1" dirty="0">
                <a:solidFill>
                  <a:srgbClr val="000000"/>
                </a:solidFill>
                <a:latin typeface="+mj-lt"/>
                <a:cs typeface="Times New Roman" panose="02020603050405020304" pitchFamily="18" charset="0"/>
              </a:rPr>
              <a:t>OPONENTE</a:t>
            </a:r>
          </a:p>
        </p:txBody>
      </p:sp>
      <p:sp>
        <p:nvSpPr>
          <p:cNvPr id="11" name="Título 3">
            <a:extLst>
              <a:ext uri="{FF2B5EF4-FFF2-40B4-BE49-F238E27FC236}">
                <a16:creationId xmlns:a16="http://schemas.microsoft.com/office/drawing/2014/main" id="{92AA5F59-F641-4E43-8627-D6342C639DCE}"/>
              </a:ext>
            </a:extLst>
          </p:cNvPr>
          <p:cNvSpPr txBox="1">
            <a:spLocks/>
          </p:cNvSpPr>
          <p:nvPr/>
        </p:nvSpPr>
        <p:spPr>
          <a:xfrm>
            <a:off x="5161003" y="6178787"/>
            <a:ext cx="2988572" cy="1099796"/>
          </a:xfrm>
          <a:prstGeom prst="rect">
            <a:avLst/>
          </a:prstGeom>
        </p:spPr>
        <p:txBody>
          <a:bodyPr rtlCol="0" anchor="ctr"/>
          <a:lstStyle>
            <a:lvl1pPr algn="ctr" defTabSz="914400" rtl="0" eaLnBrk="1" latinLnBrk="0" hangingPunct="1">
              <a:lnSpc>
                <a:spcPct val="90000"/>
              </a:lnSpc>
              <a:spcBef>
                <a:spcPct val="0"/>
              </a:spcBef>
              <a:buNone/>
              <a:defRPr sz="3200" kern="1200">
                <a:solidFill>
                  <a:schemeClr val="accent6"/>
                </a:solidFill>
                <a:latin typeface="+mj-lt"/>
                <a:ea typeface="+mj-ea"/>
                <a:cs typeface="+mj-cs"/>
              </a:defRPr>
            </a:lvl1pPr>
          </a:lstStyle>
          <a:p>
            <a:r>
              <a:rPr lang="es-EC" sz="2000" b="1" dirty="0">
                <a:solidFill>
                  <a:srgbClr val="99ECE5"/>
                </a:solidFill>
                <a:latin typeface="Times New Roman" panose="02020603050405020304"/>
              </a:rPr>
              <a:t>SANGOLQUÍ, 2019</a:t>
            </a:r>
          </a:p>
          <a:p>
            <a:r>
              <a:rPr lang="es-EC" sz="2000" b="1" dirty="0">
                <a:solidFill>
                  <a:srgbClr val="99ECE5"/>
                </a:solidFill>
                <a:latin typeface="Times New Roman" panose="02020603050405020304"/>
              </a:rPr>
              <a:t/>
            </a:r>
            <a:br>
              <a:rPr lang="es-EC" sz="2000" b="1" dirty="0">
                <a:solidFill>
                  <a:srgbClr val="99ECE5"/>
                </a:solidFill>
                <a:latin typeface="Times New Roman" panose="02020603050405020304"/>
              </a:rPr>
            </a:br>
            <a:endParaRPr lang="es-ES" sz="2000" b="1" dirty="0">
              <a:solidFill>
                <a:srgbClr val="99ECE5"/>
              </a:solidFill>
              <a:latin typeface="Times New Roman" panose="02020603050405020304"/>
            </a:endParaRPr>
          </a:p>
        </p:txBody>
      </p:sp>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0239" y="669146"/>
            <a:ext cx="3893063" cy="1344131"/>
          </a:xfrm>
          <a:prstGeom prst="rect">
            <a:avLst/>
          </a:prstGeom>
        </p:spPr>
      </p:pic>
    </p:spTree>
    <p:extLst>
      <p:ext uri="{BB962C8B-B14F-4D97-AF65-F5344CB8AC3E}">
        <p14:creationId xmlns:p14="http://schemas.microsoft.com/office/powerpoint/2010/main" val="2345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271" y="339145"/>
            <a:ext cx="8596668" cy="575256"/>
          </a:xfrm>
        </p:spPr>
        <p:txBody>
          <a:bodyPr>
            <a:normAutofit fontScale="90000"/>
          </a:bodyPr>
          <a:lstStyle/>
          <a:p>
            <a:r>
              <a:rPr lang="es-EC" b="1" dirty="0"/>
              <a:t>Marco referencial </a:t>
            </a:r>
          </a:p>
        </p:txBody>
      </p:sp>
      <p:sp>
        <p:nvSpPr>
          <p:cNvPr id="3" name="Marcador de texto 2"/>
          <p:cNvSpPr>
            <a:spLocks noGrp="1"/>
          </p:cNvSpPr>
          <p:nvPr>
            <p:ph type="body" idx="1"/>
          </p:nvPr>
        </p:nvSpPr>
        <p:spPr>
          <a:xfrm>
            <a:off x="96195" y="1539271"/>
            <a:ext cx="4450047" cy="576262"/>
          </a:xfrm>
        </p:spPr>
        <p:txBody>
          <a:bodyPr/>
          <a:lstStyle/>
          <a:p>
            <a:pPr marL="0" lvl="2" algn="ctr"/>
            <a:r>
              <a:rPr lang="es-EC" dirty="0"/>
              <a:t>Evaluación del potencial de un exitoso mercado de Bonos Verdes en Colombia</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396" y="5874528"/>
            <a:ext cx="2889161" cy="997521"/>
          </a:xfrm>
          <a:prstGeom prst="rect">
            <a:avLst/>
          </a:prstGeom>
        </p:spPr>
      </p:pic>
      <p:graphicFrame>
        <p:nvGraphicFramePr>
          <p:cNvPr id="7" name="Marcador de contenido 6"/>
          <p:cNvGraphicFramePr>
            <a:graphicFrameLocks noGrp="1"/>
          </p:cNvGraphicFramePr>
          <p:nvPr>
            <p:ph sz="half" idx="2"/>
            <p:extLst>
              <p:ext uri="{D42A27DB-BD31-4B8C-83A1-F6EECF244321}">
                <p14:modId xmlns:p14="http://schemas.microsoft.com/office/powerpoint/2010/main" val="861615695"/>
              </p:ext>
            </p:extLst>
          </p:nvPr>
        </p:nvGraphicFramePr>
        <p:xfrm>
          <a:off x="167426" y="2200672"/>
          <a:ext cx="5453519" cy="4070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2"/>
          <p:cNvSpPr>
            <a:spLocks noGrp="1"/>
          </p:cNvSpPr>
          <p:nvPr>
            <p:ph type="body" idx="1"/>
          </p:nvPr>
        </p:nvSpPr>
        <p:spPr>
          <a:xfrm>
            <a:off x="5009880" y="1574565"/>
            <a:ext cx="4572001" cy="576262"/>
          </a:xfrm>
        </p:spPr>
        <p:txBody>
          <a:bodyPr/>
          <a:lstStyle/>
          <a:p>
            <a:pPr marL="0" lvl="2" algn="ctr"/>
            <a:r>
              <a:rPr lang="es-EC" dirty="0"/>
              <a:t>Análisis de la evolución del financiamiento verde para el periodo 2011- 2017</a:t>
            </a:r>
          </a:p>
        </p:txBody>
      </p:sp>
      <p:graphicFrame>
        <p:nvGraphicFramePr>
          <p:cNvPr id="12" name="Diagrama 11"/>
          <p:cNvGraphicFramePr/>
          <p:nvPr>
            <p:extLst>
              <p:ext uri="{D42A27DB-BD31-4B8C-83A1-F6EECF244321}">
                <p14:modId xmlns:p14="http://schemas.microsoft.com/office/powerpoint/2010/main" val="2461889339"/>
              </p:ext>
            </p:extLst>
          </p:nvPr>
        </p:nvGraphicFramePr>
        <p:xfrm>
          <a:off x="5303287" y="2428107"/>
          <a:ext cx="4124048" cy="37022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1419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11" grpId="0" build="p"/>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1345" y="114222"/>
            <a:ext cx="3176865" cy="830939"/>
            <a:chOff x="201809" y="167228"/>
            <a:chExt cx="3176865" cy="830939"/>
          </a:xfrm>
        </p:grpSpPr>
        <p:grpSp>
          <p:nvGrpSpPr>
            <p:cNvPr id="3" name="Group 17"/>
            <p:cNvGrpSpPr/>
            <p:nvPr/>
          </p:nvGrpSpPr>
          <p:grpSpPr>
            <a:xfrm>
              <a:off x="201809" y="167228"/>
              <a:ext cx="3176865" cy="830939"/>
              <a:chOff x="1506828" y="650383"/>
              <a:chExt cx="9195515" cy="2215166"/>
            </a:xfrm>
          </p:grpSpPr>
          <p:sp>
            <p:nvSpPr>
              <p:cNvPr id="6"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7"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 name="TextBox 18"/>
            <p:cNvSpPr txBox="1"/>
            <p:nvPr/>
          </p:nvSpPr>
          <p:spPr>
            <a:xfrm>
              <a:off x="1336658" y="228756"/>
              <a:ext cx="1858768" cy="707886"/>
            </a:xfrm>
            <a:prstGeom prst="rect">
              <a:avLst/>
            </a:prstGeom>
            <a:noFill/>
          </p:spPr>
          <p:txBody>
            <a:bodyPr wrap="square" rtlCol="0" anchor="ctr">
              <a:spAutoFit/>
            </a:bodyPr>
            <a:lstStyle/>
            <a:p>
              <a:pPr lvl="0" algn="ctr"/>
              <a:r>
                <a:rPr lang="en-US" sz="2000" b="1" dirty="0">
                  <a:solidFill>
                    <a:schemeClr val="tx2"/>
                  </a:solidFill>
                  <a:latin typeface="Calibri" panose="020F0502020204030204" pitchFamily="34" charset="0"/>
                </a:rPr>
                <a:t>MARCO REFERENCIAL</a:t>
              </a:r>
            </a:p>
          </p:txBody>
        </p:sp>
        <p:sp>
          <p:nvSpPr>
            <p:cNvPr id="5" name="CuadroTexto 4"/>
            <p:cNvSpPr txBox="1"/>
            <p:nvPr/>
          </p:nvSpPr>
          <p:spPr>
            <a:xfrm>
              <a:off x="218997" y="382642"/>
              <a:ext cx="677339" cy="400110"/>
            </a:xfrm>
            <a:prstGeom prst="rect">
              <a:avLst/>
            </a:prstGeom>
            <a:noFill/>
          </p:spPr>
          <p:txBody>
            <a:bodyPr wrap="square" rtlCol="0">
              <a:spAutoFit/>
            </a:bodyPr>
            <a:lstStyle/>
            <a:p>
              <a:pPr algn="ctr"/>
              <a:r>
                <a:rPr lang="es-ES" sz="2000" b="1" dirty="0">
                  <a:solidFill>
                    <a:schemeClr val="bg2">
                      <a:lumMod val="10000"/>
                    </a:schemeClr>
                  </a:solidFill>
                  <a:latin typeface="Calibri" panose="020F0502020204030204" pitchFamily="34" charset="0"/>
                </a:rPr>
                <a:t>2</a:t>
              </a:r>
            </a:p>
          </p:txBody>
        </p:sp>
      </p:gr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093" y="1112043"/>
            <a:ext cx="1384290" cy="1944000"/>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3146065" y="4127875"/>
            <a:ext cx="1384250" cy="1800000"/>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27563" y="1112043"/>
            <a:ext cx="1443690" cy="1944000"/>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3823" y="1112043"/>
            <a:ext cx="1431054" cy="1944000"/>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7793436" y="4127875"/>
            <a:ext cx="1359288" cy="1944000"/>
          </a:xfrm>
          <a:prstGeom prst="rect">
            <a:avLst/>
          </a:prstGeom>
        </p:spPr>
      </p:pic>
      <p:sp>
        <p:nvSpPr>
          <p:cNvPr id="15" name="Rectángulo redondeado 14"/>
          <p:cNvSpPr/>
          <p:nvPr/>
        </p:nvSpPr>
        <p:spPr>
          <a:xfrm>
            <a:off x="589568" y="3048665"/>
            <a:ext cx="2088232" cy="3044631"/>
          </a:xfrm>
          <a:prstGeom prst="roundRect">
            <a:avLst>
              <a:gd name="adj" fmla="val 17321"/>
            </a:avLst>
          </a:prstGeom>
        </p:spPr>
        <p:style>
          <a:lnRef idx="2">
            <a:schemeClr val="accent4"/>
          </a:lnRef>
          <a:fillRef idx="1">
            <a:schemeClr val="lt1"/>
          </a:fillRef>
          <a:effectRef idx="0">
            <a:schemeClr val="accent4"/>
          </a:effectRef>
          <a:fontRef idx="minor">
            <a:schemeClr val="dk1"/>
          </a:fontRef>
        </p:style>
        <p:txBody>
          <a:bodyPr rtlCol="0" anchor="ctr"/>
          <a:lstStyle/>
          <a:p>
            <a:pPr marL="0" lvl="2" algn="ctr"/>
            <a:r>
              <a:rPr lang="es-EC" sz="1600" b="1" dirty="0"/>
              <a:t>Inclusión de prácticas sostenibles en las instituciones financieras, una oportunidad para el sector financiero ecuatoriano.</a:t>
            </a:r>
          </a:p>
          <a:p>
            <a:pPr algn="ctr"/>
            <a:r>
              <a:rPr lang="es-EC" sz="1400" dirty="0">
                <a:solidFill>
                  <a:srgbClr val="000000"/>
                </a:solidFill>
              </a:rPr>
              <a:t>  </a:t>
            </a:r>
            <a:endParaRPr lang="es-ES" sz="1400" dirty="0">
              <a:solidFill>
                <a:srgbClr val="000000"/>
              </a:solidFill>
            </a:endParaRPr>
          </a:p>
        </p:txBody>
      </p:sp>
      <p:sp>
        <p:nvSpPr>
          <p:cNvPr id="16" name="Rectángulo redondeado 15"/>
          <p:cNvSpPr/>
          <p:nvPr/>
        </p:nvSpPr>
        <p:spPr>
          <a:xfrm>
            <a:off x="5082883" y="3068744"/>
            <a:ext cx="2088232" cy="3024551"/>
          </a:xfrm>
          <a:prstGeom prst="roundRect">
            <a:avLst>
              <a:gd name="adj" fmla="val 17321"/>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solidFill>
                  <a:schemeClr val="accent3">
                    <a:lumMod val="75000"/>
                  </a:schemeClr>
                </a:solidFill>
              </a:rPr>
              <a:t>Prácticas sostenibles que fortalezcan al medio ambiente y que se generen nuevas oportunidades de negocio</a:t>
            </a:r>
          </a:p>
        </p:txBody>
      </p:sp>
      <p:sp>
        <p:nvSpPr>
          <p:cNvPr id="17" name="Rectángulo redondeado 16"/>
          <p:cNvSpPr/>
          <p:nvPr/>
        </p:nvSpPr>
        <p:spPr>
          <a:xfrm>
            <a:off x="7365830" y="1196753"/>
            <a:ext cx="2088232" cy="2938501"/>
          </a:xfrm>
          <a:prstGeom prst="roundRect">
            <a:avLst>
              <a:gd name="adj" fmla="val 17321"/>
            </a:avLst>
          </a:prstGeom>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a:solidFill>
                  <a:srgbClr val="000000"/>
                </a:solidFill>
              </a:rPr>
              <a:t>Productos financieros verdes</a:t>
            </a:r>
          </a:p>
        </p:txBody>
      </p:sp>
      <p:sp>
        <p:nvSpPr>
          <p:cNvPr id="18" name="Rectángulo redondeado 17"/>
          <p:cNvSpPr/>
          <p:nvPr/>
        </p:nvSpPr>
        <p:spPr>
          <a:xfrm>
            <a:off x="2792209" y="1196753"/>
            <a:ext cx="2088232" cy="2938501"/>
          </a:xfrm>
          <a:prstGeom prst="roundRect">
            <a:avLst>
              <a:gd name="adj" fmla="val 17321"/>
            </a:avLst>
          </a:prstGeom>
          <a:ln>
            <a:solidFill>
              <a:schemeClr val="accent6">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es-ES" sz="1400" b="1" dirty="0">
                <a:solidFill>
                  <a:srgbClr val="000000"/>
                </a:solidFill>
              </a:rPr>
              <a:t>Autor: </a:t>
            </a:r>
            <a:r>
              <a:rPr lang="es-ES" sz="1400" dirty="0">
                <a:solidFill>
                  <a:srgbClr val="000000"/>
                </a:solidFill>
              </a:rPr>
              <a:t>María Soledad Garcés Freire </a:t>
            </a:r>
          </a:p>
          <a:p>
            <a:r>
              <a:rPr lang="es-ES" sz="1400" b="1" dirty="0">
                <a:solidFill>
                  <a:srgbClr val="000000"/>
                </a:solidFill>
              </a:rPr>
              <a:t>Universidad: </a:t>
            </a:r>
            <a:r>
              <a:rPr lang="es-ES" sz="1400" dirty="0">
                <a:solidFill>
                  <a:srgbClr val="000000"/>
                </a:solidFill>
              </a:rPr>
              <a:t>Pontifica Universidad Católica del Ecuador</a:t>
            </a:r>
          </a:p>
          <a:p>
            <a:r>
              <a:rPr lang="es-ES" sz="1400" b="1" dirty="0">
                <a:solidFill>
                  <a:srgbClr val="000000"/>
                </a:solidFill>
              </a:rPr>
              <a:t>Año: </a:t>
            </a:r>
            <a:r>
              <a:rPr lang="es-ES" sz="1400" dirty="0">
                <a:solidFill>
                  <a:srgbClr val="000000"/>
                </a:solidFill>
              </a:rPr>
              <a:t>2017</a:t>
            </a:r>
          </a:p>
          <a:p>
            <a:r>
              <a:rPr lang="es-ES" sz="1400" b="1" dirty="0">
                <a:solidFill>
                  <a:srgbClr val="000000"/>
                </a:solidFill>
              </a:rPr>
              <a:t>Metodología: </a:t>
            </a:r>
            <a:r>
              <a:rPr lang="es-ES" sz="1400" dirty="0">
                <a:solidFill>
                  <a:srgbClr val="000000"/>
                </a:solidFill>
              </a:rPr>
              <a:t>Encuesta y Entrevista </a:t>
            </a:r>
          </a:p>
        </p:txBody>
      </p:sp>
      <p:sp>
        <p:nvSpPr>
          <p:cNvPr id="19" name="Rectángulo redondeado 18"/>
          <p:cNvSpPr/>
          <p:nvPr/>
        </p:nvSpPr>
        <p:spPr>
          <a:xfrm>
            <a:off x="9705292" y="3048665"/>
            <a:ext cx="2088232" cy="2756599"/>
          </a:xfrm>
          <a:prstGeom prst="roundRect">
            <a:avLst>
              <a:gd name="adj" fmla="val 17321"/>
            </a:avLst>
          </a:prstGeom>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300" dirty="0">
                <a:solidFill>
                  <a:srgbClr val="000000"/>
                </a:solidFill>
              </a:rPr>
              <a:t>Banco </a:t>
            </a:r>
            <a:r>
              <a:rPr lang="es-ES" sz="1300" dirty="0" err="1">
                <a:solidFill>
                  <a:srgbClr val="000000"/>
                </a:solidFill>
              </a:rPr>
              <a:t>Procredit</a:t>
            </a:r>
            <a:r>
              <a:rPr lang="es-ES" sz="1300" dirty="0">
                <a:solidFill>
                  <a:srgbClr val="000000"/>
                </a:solidFill>
              </a:rPr>
              <a:t>: empresa que esta altamente desarrollada en la gestión ambiental</a:t>
            </a:r>
          </a:p>
        </p:txBody>
      </p:sp>
      <p:pic>
        <p:nvPicPr>
          <p:cNvPr id="3080" name="Picture 8" descr="Resultado de imagen para financiamient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50166" y="1189768"/>
            <a:ext cx="1145538" cy="11494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Resultado de imagen para banco procredit"/>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4145" t="5046" r="78988" b="-5046"/>
          <a:stretch/>
        </p:blipFill>
        <p:spPr bwMode="auto">
          <a:xfrm>
            <a:off x="10315780" y="1358798"/>
            <a:ext cx="867255" cy="8113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productos financieros verde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82897" y="5027875"/>
            <a:ext cx="880331" cy="895409"/>
          </a:xfrm>
          <a:prstGeom prst="ellipse">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sostenibilidad"/>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33688" y="1264560"/>
            <a:ext cx="1107845" cy="999824"/>
          </a:xfrm>
          <a:prstGeom prst="ellipse">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444850" y="4907183"/>
            <a:ext cx="820142" cy="802547"/>
          </a:xfrm>
          <a:prstGeom prst="ellipse">
            <a:avLst/>
          </a:prstGeom>
        </p:spPr>
      </p:pic>
      <p:pic>
        <p:nvPicPr>
          <p:cNvPr id="28" name="Imagen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63228" y="5591558"/>
            <a:ext cx="3206840" cy="1224347"/>
          </a:xfrm>
          <a:prstGeom prst="rect">
            <a:avLst/>
          </a:prstGeom>
        </p:spPr>
      </p:pic>
    </p:spTree>
    <p:extLst>
      <p:ext uri="{BB962C8B-B14F-4D97-AF65-F5344CB8AC3E}">
        <p14:creationId xmlns:p14="http://schemas.microsoft.com/office/powerpoint/2010/main" val="2308772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4936" y="5947933"/>
            <a:ext cx="2837064" cy="979534"/>
          </a:xfrm>
          <a:prstGeom prst="rect">
            <a:avLst/>
          </a:prstGeom>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a:ext>
            </a:extLst>
          </a:blip>
          <a:srcRect t="90" r="37668" b="8814"/>
          <a:stretch/>
        </p:blipFill>
        <p:spPr>
          <a:xfrm>
            <a:off x="0" y="456413"/>
            <a:ext cx="4274712" cy="6252985"/>
          </a:xfrm>
          <a:prstGeom prst="rect">
            <a:avLst/>
          </a:prstGeom>
        </p:spPr>
      </p:pic>
      <p:sp>
        <p:nvSpPr>
          <p:cNvPr id="8" name="CuadroTexto 7"/>
          <p:cNvSpPr txBox="1"/>
          <p:nvPr/>
        </p:nvSpPr>
        <p:spPr>
          <a:xfrm>
            <a:off x="1623955" y="1232579"/>
            <a:ext cx="2965893" cy="369332"/>
          </a:xfrm>
          <a:prstGeom prst="rect">
            <a:avLst/>
          </a:prstGeom>
          <a:noFill/>
        </p:spPr>
        <p:txBody>
          <a:bodyPr wrap="square" rtlCol="0">
            <a:spAutoFit/>
          </a:bodyPr>
          <a:lstStyle/>
          <a:p>
            <a:r>
              <a:rPr lang="es-EC" b="1" dirty="0"/>
              <a:t>Desarrollo Sostenible</a:t>
            </a:r>
          </a:p>
        </p:txBody>
      </p:sp>
      <p:sp>
        <p:nvSpPr>
          <p:cNvPr id="9" name="CuadroTexto 8"/>
          <p:cNvSpPr txBox="1"/>
          <p:nvPr/>
        </p:nvSpPr>
        <p:spPr>
          <a:xfrm>
            <a:off x="2381599" y="2207097"/>
            <a:ext cx="2800186" cy="369332"/>
          </a:xfrm>
          <a:prstGeom prst="rect">
            <a:avLst/>
          </a:prstGeom>
          <a:noFill/>
        </p:spPr>
        <p:txBody>
          <a:bodyPr wrap="square" rtlCol="0">
            <a:spAutoFit/>
          </a:bodyPr>
          <a:lstStyle/>
          <a:p>
            <a:r>
              <a:rPr lang="es-EC" b="1" dirty="0"/>
              <a:t>Finanzas sostenibles</a:t>
            </a:r>
          </a:p>
        </p:txBody>
      </p:sp>
      <p:sp>
        <p:nvSpPr>
          <p:cNvPr id="10" name="CuadroTexto 9"/>
          <p:cNvSpPr txBox="1"/>
          <p:nvPr/>
        </p:nvSpPr>
        <p:spPr>
          <a:xfrm>
            <a:off x="2718945" y="3138175"/>
            <a:ext cx="1906073" cy="923330"/>
          </a:xfrm>
          <a:prstGeom prst="rect">
            <a:avLst/>
          </a:prstGeom>
          <a:noFill/>
        </p:spPr>
        <p:txBody>
          <a:bodyPr wrap="square" rtlCol="0">
            <a:spAutoFit/>
          </a:bodyPr>
          <a:lstStyle/>
          <a:p>
            <a:r>
              <a:rPr lang="es-EC" b="1" dirty="0"/>
              <a:t>Productos financieros verdes </a:t>
            </a:r>
          </a:p>
        </p:txBody>
      </p:sp>
      <p:sp>
        <p:nvSpPr>
          <p:cNvPr id="12" name="CuadroTexto 11"/>
          <p:cNvSpPr txBox="1"/>
          <p:nvPr/>
        </p:nvSpPr>
        <p:spPr>
          <a:xfrm>
            <a:off x="2434354" y="4608746"/>
            <a:ext cx="1906073" cy="369332"/>
          </a:xfrm>
          <a:prstGeom prst="rect">
            <a:avLst/>
          </a:prstGeom>
          <a:noFill/>
        </p:spPr>
        <p:txBody>
          <a:bodyPr wrap="square" rtlCol="0">
            <a:spAutoFit/>
          </a:bodyPr>
          <a:lstStyle/>
          <a:p>
            <a:r>
              <a:rPr lang="es-EC" b="1" dirty="0"/>
              <a:t>Bonos verdes </a:t>
            </a:r>
          </a:p>
        </p:txBody>
      </p:sp>
      <p:sp>
        <p:nvSpPr>
          <p:cNvPr id="22" name="CuadroTexto 21"/>
          <p:cNvSpPr txBox="1"/>
          <p:nvPr/>
        </p:nvSpPr>
        <p:spPr>
          <a:xfrm>
            <a:off x="1544668" y="5838049"/>
            <a:ext cx="2851545" cy="369332"/>
          </a:xfrm>
          <a:prstGeom prst="rect">
            <a:avLst/>
          </a:prstGeom>
          <a:noFill/>
        </p:spPr>
        <p:txBody>
          <a:bodyPr wrap="square" rtlCol="0">
            <a:spAutoFit/>
          </a:bodyPr>
          <a:lstStyle/>
          <a:p>
            <a:r>
              <a:rPr lang="es-EC" b="1" dirty="0"/>
              <a:t>Proyectos sostenibles</a:t>
            </a:r>
          </a:p>
        </p:txBody>
      </p:sp>
      <p:sp>
        <p:nvSpPr>
          <p:cNvPr id="20" name="Título 1"/>
          <p:cNvSpPr>
            <a:spLocks noGrp="1"/>
          </p:cNvSpPr>
          <p:nvPr>
            <p:ph type="title"/>
          </p:nvPr>
        </p:nvSpPr>
        <p:spPr>
          <a:xfrm>
            <a:off x="88096" y="168785"/>
            <a:ext cx="8596668" cy="575256"/>
          </a:xfrm>
        </p:spPr>
        <p:txBody>
          <a:bodyPr>
            <a:normAutofit fontScale="90000"/>
          </a:bodyPr>
          <a:lstStyle/>
          <a:p>
            <a:r>
              <a:rPr lang="es-EC" b="1" dirty="0"/>
              <a:t>Marco conceptual </a:t>
            </a:r>
          </a:p>
        </p:txBody>
      </p:sp>
      <p:sp>
        <p:nvSpPr>
          <p:cNvPr id="2" name="Rectángulo 1"/>
          <p:cNvSpPr/>
          <p:nvPr/>
        </p:nvSpPr>
        <p:spPr>
          <a:xfrm>
            <a:off x="4929553" y="1101551"/>
            <a:ext cx="6096000" cy="646331"/>
          </a:xfrm>
          <a:prstGeom prst="rect">
            <a:avLst/>
          </a:prstGeom>
        </p:spPr>
        <p:txBody>
          <a:bodyPr>
            <a:spAutoFit/>
          </a:bodyPr>
          <a:lstStyle/>
          <a:p>
            <a:pPr marL="285750" indent="-285750">
              <a:buFont typeface="Arial" panose="020B0604020202020204" pitchFamily="34" charset="0"/>
              <a:buChar char="•"/>
            </a:pPr>
            <a:r>
              <a:rPr lang="es-EC" dirty="0"/>
              <a:t>Necesidades y recursos presentes</a:t>
            </a:r>
          </a:p>
          <a:p>
            <a:pPr marL="285750" indent="-285750">
              <a:buFont typeface="Arial" panose="020B0604020202020204" pitchFamily="34" charset="0"/>
              <a:buChar char="•"/>
            </a:pPr>
            <a:r>
              <a:rPr lang="es-EC" dirty="0"/>
              <a:t>Necesidades y recursos de las futuras generaciones</a:t>
            </a:r>
          </a:p>
        </p:txBody>
      </p:sp>
      <p:sp>
        <p:nvSpPr>
          <p:cNvPr id="3" name="Rectángulo 2"/>
          <p:cNvSpPr/>
          <p:nvPr/>
        </p:nvSpPr>
        <p:spPr>
          <a:xfrm>
            <a:off x="5259254" y="2232839"/>
            <a:ext cx="5057795" cy="369332"/>
          </a:xfrm>
          <a:prstGeom prst="rect">
            <a:avLst/>
          </a:prstGeom>
        </p:spPr>
        <p:txBody>
          <a:bodyPr wrap="none">
            <a:spAutoFit/>
          </a:bodyPr>
          <a:lstStyle/>
          <a:p>
            <a:r>
              <a:rPr lang="es-EC" dirty="0"/>
              <a:t>Balance entre lo económico, social y ambiental </a:t>
            </a:r>
          </a:p>
        </p:txBody>
      </p:sp>
      <p:sp>
        <p:nvSpPr>
          <p:cNvPr id="5" name="Rectángulo 4"/>
          <p:cNvSpPr/>
          <p:nvPr/>
        </p:nvSpPr>
        <p:spPr>
          <a:xfrm>
            <a:off x="4929553" y="3055640"/>
            <a:ext cx="6096000" cy="923330"/>
          </a:xfrm>
          <a:prstGeom prst="rect">
            <a:avLst/>
          </a:prstGeom>
        </p:spPr>
        <p:txBody>
          <a:bodyPr>
            <a:spAutoFit/>
          </a:bodyPr>
          <a:lstStyle/>
          <a:p>
            <a:pPr marL="285750" indent="-285750">
              <a:buFont typeface="Arial" panose="020B0604020202020204" pitchFamily="34" charset="0"/>
              <a:buChar char="•"/>
            </a:pPr>
            <a:r>
              <a:rPr lang="es-EC" dirty="0"/>
              <a:t>Propuesta de innovación de los servicios financieros</a:t>
            </a:r>
          </a:p>
          <a:p>
            <a:pPr marL="285750" indent="-285750">
              <a:buFont typeface="Arial" panose="020B0604020202020204" pitchFamily="34" charset="0"/>
              <a:buChar char="•"/>
            </a:pPr>
            <a:r>
              <a:rPr lang="es-EC" dirty="0"/>
              <a:t>Reducir impactos ambientales negativos o proporcionar beneficios medioambientales</a:t>
            </a:r>
          </a:p>
        </p:txBody>
      </p:sp>
      <p:sp>
        <p:nvSpPr>
          <p:cNvPr id="6" name="Rectángulo 5"/>
          <p:cNvSpPr/>
          <p:nvPr/>
        </p:nvSpPr>
        <p:spPr>
          <a:xfrm>
            <a:off x="4589848" y="4418031"/>
            <a:ext cx="5680427" cy="923330"/>
          </a:xfrm>
          <a:prstGeom prst="rect">
            <a:avLst/>
          </a:prstGeom>
        </p:spPr>
        <p:txBody>
          <a:bodyPr wrap="square">
            <a:spAutoFit/>
          </a:bodyPr>
          <a:lstStyle/>
          <a:p>
            <a:pPr marL="285750" indent="-285750">
              <a:buFont typeface="Arial" panose="020B0604020202020204" pitchFamily="34" charset="0"/>
              <a:buChar char="•"/>
            </a:pPr>
            <a:r>
              <a:rPr lang="es-EC" dirty="0"/>
              <a:t>Recursos se deben destinar a actividades a la mitigación o a la adaptación al cambio climático</a:t>
            </a:r>
          </a:p>
          <a:p>
            <a:pPr marL="285750" indent="-285750">
              <a:buFont typeface="Arial" panose="020B0604020202020204" pitchFamily="34" charset="0"/>
              <a:buChar char="•"/>
            </a:pPr>
            <a:r>
              <a:rPr lang="es-EC" dirty="0"/>
              <a:t>Certificado como “Verde” por un verificador externo</a:t>
            </a:r>
          </a:p>
        </p:txBody>
      </p:sp>
      <p:sp>
        <p:nvSpPr>
          <p:cNvPr id="25" name="Rectángulo 24"/>
          <p:cNvSpPr/>
          <p:nvPr/>
        </p:nvSpPr>
        <p:spPr>
          <a:xfrm>
            <a:off x="4328571" y="5724490"/>
            <a:ext cx="5680427" cy="646331"/>
          </a:xfrm>
          <a:prstGeom prst="rect">
            <a:avLst/>
          </a:prstGeom>
        </p:spPr>
        <p:txBody>
          <a:bodyPr wrap="square">
            <a:spAutoFit/>
          </a:bodyPr>
          <a:lstStyle/>
          <a:p>
            <a:pPr marL="285750" indent="-285750">
              <a:buFont typeface="Arial" panose="020B0604020202020204" pitchFamily="34" charset="0"/>
              <a:buChar char="•"/>
            </a:pPr>
            <a:r>
              <a:rPr lang="es-EC" dirty="0"/>
              <a:t>Integran los conceptos del medio ambiente y también los aspectos socio ambientales</a:t>
            </a:r>
          </a:p>
        </p:txBody>
      </p:sp>
      <p:sp>
        <p:nvSpPr>
          <p:cNvPr id="13" name="Abrir llave 12"/>
          <p:cNvSpPr/>
          <p:nvPr/>
        </p:nvSpPr>
        <p:spPr>
          <a:xfrm>
            <a:off x="4664979" y="1011613"/>
            <a:ext cx="296447" cy="760873"/>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6" name="Abrir llave 25"/>
          <p:cNvSpPr/>
          <p:nvPr/>
        </p:nvSpPr>
        <p:spPr>
          <a:xfrm>
            <a:off x="4962807" y="2042659"/>
            <a:ext cx="296447" cy="76087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Abrir llave 26"/>
          <p:cNvSpPr/>
          <p:nvPr/>
        </p:nvSpPr>
        <p:spPr>
          <a:xfrm>
            <a:off x="4553034" y="2985168"/>
            <a:ext cx="310974" cy="990870"/>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8" name="Abrir llave 27"/>
          <p:cNvSpPr/>
          <p:nvPr/>
        </p:nvSpPr>
        <p:spPr>
          <a:xfrm>
            <a:off x="4261289" y="4440425"/>
            <a:ext cx="310974" cy="990870"/>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0" name="Abrir llave 29"/>
          <p:cNvSpPr/>
          <p:nvPr/>
        </p:nvSpPr>
        <p:spPr>
          <a:xfrm>
            <a:off x="4168513" y="5690589"/>
            <a:ext cx="296447" cy="760873"/>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09288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22" grpId="0"/>
      <p:bldP spid="2" grpId="0"/>
      <p:bldP spid="3" grpId="0"/>
      <p:bldP spid="5" grpId="0"/>
      <p:bldP spid="6"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30910" y="2869691"/>
            <a:ext cx="2773204" cy="1118618"/>
          </a:xfrm>
        </p:spPr>
        <p:txBody>
          <a:bodyPr rtlCol="0"/>
          <a:lstStyle/>
          <a:p>
            <a:pPr rtl="0"/>
            <a:r>
              <a:rPr lang="es-ES" dirty="0">
                <a:effectLst>
                  <a:outerShdw blurRad="38100" dist="38100" dir="2700000" algn="tl">
                    <a:srgbClr val="000000">
                      <a:alpha val="43137"/>
                    </a:srgbClr>
                  </a:outerShdw>
                </a:effectLst>
              </a:rPr>
              <a:t>CAPÍTULO III</a:t>
            </a: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511512" y="3198304"/>
            <a:ext cx="3581119" cy="999513"/>
          </a:xfrm>
        </p:spPr>
        <p:txBody>
          <a:bodyPr rtlCol="0"/>
          <a:lstStyle/>
          <a:p>
            <a:r>
              <a:rPr lang="es-EC" sz="3200" b="1" dirty="0">
                <a:solidFill>
                  <a:schemeClr val="accent4">
                    <a:lumMod val="50000"/>
                  </a:schemeClr>
                </a:solidFill>
              </a:rPr>
              <a:t>SITUACIÓN ACTUAL DEL </a:t>
            </a:r>
          </a:p>
          <a:p>
            <a:r>
              <a:rPr lang="es-EC" sz="3200" b="1" dirty="0">
                <a:solidFill>
                  <a:schemeClr val="accent4">
                    <a:lumMod val="50000"/>
                  </a:schemeClr>
                </a:solidFill>
              </a:rPr>
              <a:t>MERCADO DE BONOS VERDES EN ECUADOR </a:t>
            </a:r>
            <a:endParaRPr lang="es-ES" sz="3200" b="1" dirty="0">
              <a:solidFill>
                <a:schemeClr val="accent4">
                  <a:lumMod val="50000"/>
                </a:schemeClr>
              </a:solidFill>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122" y="794755"/>
            <a:ext cx="4585065" cy="1583055"/>
          </a:xfrm>
          <a:prstGeom prst="rect">
            <a:avLst/>
          </a:prstGeom>
        </p:spPr>
      </p:pic>
    </p:spTree>
    <p:extLst>
      <p:ext uri="{BB962C8B-B14F-4D97-AF65-F5344CB8AC3E}">
        <p14:creationId xmlns:p14="http://schemas.microsoft.com/office/powerpoint/2010/main" val="19849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3363" y="1040285"/>
            <a:ext cx="7577666" cy="678459"/>
          </a:xfrm>
        </p:spPr>
        <p:txBody>
          <a:bodyPr/>
          <a:lstStyle/>
          <a:p>
            <a:r>
              <a:rPr lang="es-EC" dirty="0"/>
              <a:t>¿QUÉ SON LOS BONOS VERDES</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2114" y="5535502"/>
            <a:ext cx="3206840" cy="1224347"/>
          </a:xfrm>
          <a:prstGeom prst="rect">
            <a:avLst/>
          </a:prstGeom>
        </p:spPr>
      </p:pic>
      <p:grpSp>
        <p:nvGrpSpPr>
          <p:cNvPr id="5" name="Grupo 4"/>
          <p:cNvGrpSpPr/>
          <p:nvPr/>
        </p:nvGrpSpPr>
        <p:grpSpPr>
          <a:xfrm>
            <a:off x="191345" y="21862"/>
            <a:ext cx="4253655" cy="1015663"/>
            <a:chOff x="201809" y="74868"/>
            <a:chExt cx="3176865" cy="1015663"/>
          </a:xfrm>
        </p:grpSpPr>
        <p:grpSp>
          <p:nvGrpSpPr>
            <p:cNvPr id="6" name="Group 17"/>
            <p:cNvGrpSpPr/>
            <p:nvPr/>
          </p:nvGrpSpPr>
          <p:grpSpPr>
            <a:xfrm>
              <a:off x="201809" y="167228"/>
              <a:ext cx="3176865" cy="830939"/>
              <a:chOff x="1506828" y="650383"/>
              <a:chExt cx="9195515" cy="2215166"/>
            </a:xfrm>
          </p:grpSpPr>
          <p:sp>
            <p:nvSpPr>
              <p:cNvPr id="9"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sp>
            <p:nvSpPr>
              <p:cNvPr id="10"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E83C3"/>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grpSp>
        <p:sp>
          <p:nvSpPr>
            <p:cNvPr id="7" name="TextBox 18"/>
            <p:cNvSpPr txBox="1"/>
            <p:nvPr/>
          </p:nvSpPr>
          <p:spPr>
            <a:xfrm>
              <a:off x="1336658" y="74868"/>
              <a:ext cx="1858768" cy="1015663"/>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CARACTERIZACION DE LOS BONOS VERDES </a:t>
              </a:r>
            </a:p>
          </p:txBody>
        </p:sp>
        <p:sp>
          <p:nvSpPr>
            <p:cNvPr id="8" name="CuadroTexto 7"/>
            <p:cNvSpPr txBox="1"/>
            <p:nvPr/>
          </p:nvSpPr>
          <p:spPr>
            <a:xfrm>
              <a:off x="218997" y="382642"/>
              <a:ext cx="6773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mn-cs"/>
                </a:rPr>
                <a:t>3</a:t>
              </a:r>
            </a:p>
          </p:txBody>
        </p:sp>
      </p:grpSp>
      <p:grpSp>
        <p:nvGrpSpPr>
          <p:cNvPr id="18" name="Grupo 17"/>
          <p:cNvGrpSpPr/>
          <p:nvPr/>
        </p:nvGrpSpPr>
        <p:grpSpPr>
          <a:xfrm>
            <a:off x="1013363" y="2005327"/>
            <a:ext cx="10022937" cy="3940688"/>
            <a:chOff x="1747813" y="868403"/>
            <a:chExt cx="9536157" cy="4369801"/>
          </a:xfrm>
        </p:grpSpPr>
        <p:grpSp>
          <p:nvGrpSpPr>
            <p:cNvPr id="20" name="Grupo 19"/>
            <p:cNvGrpSpPr/>
            <p:nvPr/>
          </p:nvGrpSpPr>
          <p:grpSpPr>
            <a:xfrm>
              <a:off x="1747813" y="868403"/>
              <a:ext cx="9536157" cy="4369801"/>
              <a:chOff x="785772" y="1147948"/>
              <a:chExt cx="4608011" cy="3402876"/>
            </a:xfrm>
          </p:grpSpPr>
          <p:sp>
            <p:nvSpPr>
              <p:cNvPr id="26" name="TextBox 85"/>
              <p:cNvSpPr txBox="1"/>
              <p:nvPr/>
            </p:nvSpPr>
            <p:spPr>
              <a:xfrm>
                <a:off x="2301924" y="1147948"/>
                <a:ext cx="1215092" cy="5581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srgbClr val="42B051"/>
                    </a:solidFill>
                    <a:effectLst/>
                    <a:uLnTx/>
                    <a:uFillTx/>
                    <a:latin typeface="Arial" panose="020B0604020202020204"/>
                    <a:ea typeface="+mn-ea"/>
                    <a:cs typeface="+mn-cs"/>
                  </a:rPr>
                  <a:t> </a:t>
                </a:r>
                <a:r>
                  <a:rPr kumimoji="0" lang="es-EC" sz="1800" b="1" i="0" u="none" strike="noStrike" kern="1200" cap="none" spc="0" normalizeH="0" baseline="0" noProof="0" dirty="0">
                    <a:ln>
                      <a:noFill/>
                    </a:ln>
                    <a:solidFill>
                      <a:srgbClr val="000000"/>
                    </a:solidFill>
                    <a:effectLst/>
                    <a:uLnTx/>
                    <a:uFillTx/>
                    <a:latin typeface="Arial" panose="020B0604020202020204"/>
                    <a:ea typeface="+mn-ea"/>
                    <a:cs typeface="+mn-cs"/>
                  </a:rPr>
                  <a:t>Financiar o refinanciar proyectos </a:t>
                </a:r>
              </a:p>
            </p:txBody>
          </p:sp>
          <p:sp>
            <p:nvSpPr>
              <p:cNvPr id="27" name="TextBox 88"/>
              <p:cNvSpPr txBox="1"/>
              <p:nvPr/>
            </p:nvSpPr>
            <p:spPr>
              <a:xfrm>
                <a:off x="938114" y="2131193"/>
                <a:ext cx="688217" cy="5581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prstClr val="black"/>
                    </a:solidFill>
                    <a:effectLst/>
                    <a:uLnTx/>
                    <a:uFillTx/>
                    <a:latin typeface="Arial" panose="020B0604020202020204"/>
                    <a:ea typeface="+mn-ea"/>
                    <a:cs typeface="+mn-cs"/>
                  </a:rPr>
                  <a:t>Obtener capital </a:t>
                </a:r>
                <a:endParaRPr kumimoji="0" lang="es-EC"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TextBox 91"/>
              <p:cNvSpPr txBox="1"/>
              <p:nvPr/>
            </p:nvSpPr>
            <p:spPr>
              <a:xfrm>
                <a:off x="785772" y="3666172"/>
                <a:ext cx="804176" cy="5581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prstClr val="black"/>
                    </a:solidFill>
                    <a:effectLst/>
                    <a:uLnTx/>
                    <a:uFillTx/>
                    <a:latin typeface="Arial" panose="020B0604020202020204"/>
                    <a:ea typeface="+mn-ea"/>
                    <a:cs typeface="+mn-cs"/>
                  </a:rPr>
                  <a:t>Titulo de deuda</a:t>
                </a:r>
                <a:endParaRPr kumimoji="0" lang="es-EC"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9" name="Grupo 28"/>
              <p:cNvGrpSpPr/>
              <p:nvPr/>
            </p:nvGrpSpPr>
            <p:grpSpPr>
              <a:xfrm>
                <a:off x="2961055" y="1852134"/>
                <a:ext cx="2432728" cy="2698690"/>
                <a:chOff x="3745856" y="1823499"/>
                <a:chExt cx="2432728" cy="2698690"/>
              </a:xfrm>
            </p:grpSpPr>
            <p:sp>
              <p:nvSpPr>
                <p:cNvPr id="30" name="TextBox 99"/>
                <p:cNvSpPr txBox="1"/>
                <p:nvPr/>
              </p:nvSpPr>
              <p:spPr>
                <a:xfrm>
                  <a:off x="4971890" y="1823499"/>
                  <a:ext cx="950214" cy="79731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srgbClr val="000000"/>
                      </a:solidFill>
                      <a:effectLst/>
                      <a:uLnTx/>
                      <a:uFillTx/>
                      <a:latin typeface="Arial" panose="020B0604020202020204"/>
                      <a:ea typeface="+mn-ea"/>
                      <a:cs typeface="+mn-cs"/>
                    </a:rPr>
                    <a:t>Producto bursátil atrae IED</a:t>
                  </a:r>
                </a:p>
              </p:txBody>
            </p:sp>
            <p:sp>
              <p:nvSpPr>
                <p:cNvPr id="31" name="TextBox 97"/>
                <p:cNvSpPr txBox="1"/>
                <p:nvPr/>
              </p:nvSpPr>
              <p:spPr>
                <a:xfrm>
                  <a:off x="5033637" y="3397621"/>
                  <a:ext cx="1144947" cy="5581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srgbClr val="000000"/>
                      </a:solidFill>
                      <a:effectLst/>
                      <a:uLnTx/>
                      <a:uFillTx/>
                      <a:latin typeface="Arial" panose="020B0604020202020204"/>
                      <a:ea typeface="+mn-ea"/>
                      <a:cs typeface="+mn-cs"/>
                    </a:rPr>
                    <a:t>Diferenciación</a:t>
                  </a:r>
                  <a:r>
                    <a:rPr kumimoji="0" lang="es-EC" sz="1800" b="0" i="0" u="none" strike="noStrike" kern="1200" cap="none" spc="0" normalizeH="0" baseline="0" noProof="0" dirty="0">
                      <a:ln>
                        <a:noFill/>
                      </a:ln>
                      <a:solidFill>
                        <a:srgbClr val="000000"/>
                      </a:solidFill>
                      <a:effectLst/>
                      <a:uLnTx/>
                      <a:uFillTx/>
                      <a:latin typeface="Arial" panose="020B0604020202020204"/>
                      <a:ea typeface="+mn-ea"/>
                      <a:cs typeface="+mn-cs"/>
                    </a:rPr>
                    <a:t> con un bono tradicional </a:t>
                  </a:r>
                </a:p>
              </p:txBody>
            </p:sp>
            <p:sp>
              <p:nvSpPr>
                <p:cNvPr id="32" name="Shape 2554"/>
                <p:cNvSpPr/>
                <p:nvPr/>
              </p:nvSpPr>
              <p:spPr>
                <a:xfrm>
                  <a:off x="3745856" y="4099790"/>
                  <a:ext cx="464639" cy="4223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3" name="Shape 2525"/>
                <p:cNvSpPr/>
                <p:nvPr/>
              </p:nvSpPr>
              <p:spPr>
                <a:xfrm>
                  <a:off x="3745856" y="2013902"/>
                  <a:ext cx="367718" cy="36771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grpSp>
        <p:sp>
          <p:nvSpPr>
            <p:cNvPr id="21" name="Flecha derecha 20"/>
            <p:cNvSpPr/>
            <p:nvPr/>
          </p:nvSpPr>
          <p:spPr>
            <a:xfrm rot="16200000">
              <a:off x="5619018" y="2101416"/>
              <a:ext cx="1056480" cy="3037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lecha derecha 21"/>
            <p:cNvSpPr/>
            <p:nvPr/>
          </p:nvSpPr>
          <p:spPr>
            <a:xfrm rot="9546882">
              <a:off x="3675848" y="4106405"/>
              <a:ext cx="1141570" cy="2675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lecha derecha 22"/>
            <p:cNvSpPr/>
            <p:nvPr/>
          </p:nvSpPr>
          <p:spPr>
            <a:xfrm rot="11496595">
              <a:off x="3700492" y="2629076"/>
              <a:ext cx="1262324" cy="26176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lecha derecha 23"/>
            <p:cNvSpPr/>
            <p:nvPr/>
          </p:nvSpPr>
          <p:spPr>
            <a:xfrm rot="20527024">
              <a:off x="7425642" y="2623770"/>
              <a:ext cx="1217820" cy="2883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lecha derecha 24"/>
            <p:cNvSpPr/>
            <p:nvPr/>
          </p:nvSpPr>
          <p:spPr>
            <a:xfrm rot="973452">
              <a:off x="7411400" y="4092552"/>
              <a:ext cx="1307030" cy="2966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9218" name="Picture 2" descr="Resultado de imagen para BONO VERDE ECUAD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0455" y="3870062"/>
            <a:ext cx="2224411" cy="144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6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093" y="1112043"/>
            <a:ext cx="1384290" cy="1944000"/>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3035325" y="4127874"/>
            <a:ext cx="1494990" cy="1944000"/>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27563" y="1112043"/>
            <a:ext cx="1443690" cy="1944000"/>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1472" y="1124744"/>
            <a:ext cx="1431054" cy="1944000"/>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7793436" y="4127875"/>
            <a:ext cx="1359288" cy="1944000"/>
          </a:xfrm>
          <a:prstGeom prst="rect">
            <a:avLst/>
          </a:prstGeom>
        </p:spPr>
      </p:pic>
      <p:sp>
        <p:nvSpPr>
          <p:cNvPr id="15" name="Rectángulo redondeado 14"/>
          <p:cNvSpPr/>
          <p:nvPr/>
        </p:nvSpPr>
        <p:spPr>
          <a:xfrm>
            <a:off x="589568" y="3048665"/>
            <a:ext cx="2088232" cy="3044631"/>
          </a:xfrm>
          <a:prstGeom prst="roundRect">
            <a:avLst>
              <a:gd name="adj" fmla="val 17321"/>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rgbClr val="2E946B">
                    <a:lumMod val="75000"/>
                  </a:srgbClr>
                </a:solidFill>
                <a:effectLst/>
                <a:uLnTx/>
                <a:uFillTx/>
                <a:latin typeface="Arial" panose="020B0604020202020204"/>
                <a:ea typeface="+mn-ea"/>
                <a:cs typeface="+mn-cs"/>
              </a:rPr>
              <a:t>Directrices que recomienda transparencia en la difusión de información </a:t>
            </a:r>
          </a:p>
        </p:txBody>
      </p:sp>
      <p:sp>
        <p:nvSpPr>
          <p:cNvPr id="16" name="Rectángulo redondeado 15"/>
          <p:cNvSpPr/>
          <p:nvPr/>
        </p:nvSpPr>
        <p:spPr>
          <a:xfrm>
            <a:off x="5082883" y="3068744"/>
            <a:ext cx="2088232" cy="3024551"/>
          </a:xfrm>
          <a:prstGeom prst="roundRect">
            <a:avLst>
              <a:gd name="adj" fmla="val 17321"/>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5FCBEF"/>
                </a:solidFill>
                <a:effectLst/>
                <a:uLnTx/>
                <a:uFillTx/>
                <a:latin typeface="Arial" panose="020B0604020202020204"/>
                <a:ea typeface="+mn-ea"/>
                <a:cs typeface="+mn-cs"/>
              </a:rPr>
              <a:t>2.</a:t>
            </a:r>
            <a:r>
              <a:rPr kumimoji="0" lang="es-ES" sz="1400" b="1" i="0" u="none" strike="noStrike" kern="1200" cap="none" spc="0" normalizeH="0" noProof="0" dirty="0">
                <a:ln>
                  <a:noFill/>
                </a:ln>
                <a:solidFill>
                  <a:srgbClr val="5FCBEF"/>
                </a:solidFill>
                <a:effectLst/>
                <a:uLnTx/>
                <a:uFillTx/>
                <a:latin typeface="Arial" panose="020B0604020202020204"/>
                <a:ea typeface="+mn-ea"/>
                <a:cs typeface="+mn-cs"/>
              </a:rPr>
              <a:t> </a:t>
            </a:r>
            <a:r>
              <a:rPr kumimoji="0" lang="es-ES" sz="1400" b="1" i="0" u="none" strike="noStrike" kern="1200" cap="none" spc="0" normalizeH="0" baseline="0" noProof="0" dirty="0">
                <a:ln>
                  <a:noFill/>
                </a:ln>
                <a:solidFill>
                  <a:srgbClr val="5FCBEF"/>
                </a:solidFill>
                <a:effectLst/>
                <a:uLnTx/>
                <a:uFillTx/>
                <a:latin typeface="Arial" panose="020B0604020202020204"/>
                <a:ea typeface="+mn-ea"/>
                <a:cs typeface="+mn-cs"/>
              </a:rPr>
              <a:t>Proceso de Evaluación y Selección de Proyectos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srgbClr val="5FCBE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Emisor comunica objetivos de sostenibilidad, Beneficios ambientales del proyecto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17" name="Rectángulo redondeado 16"/>
          <p:cNvSpPr/>
          <p:nvPr/>
        </p:nvSpPr>
        <p:spPr>
          <a:xfrm>
            <a:off x="7365830" y="1196753"/>
            <a:ext cx="2088232" cy="2938501"/>
          </a:xfrm>
          <a:prstGeom prst="roundRect">
            <a:avLst>
              <a:gd name="adj" fmla="val 17321"/>
            </a:avLst>
          </a:prstGeom>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rgbClr val="5FCBEF"/>
                </a:solidFill>
                <a:effectLst/>
                <a:uLnTx/>
                <a:uFillTx/>
                <a:latin typeface="Arial" panose="020B0604020202020204"/>
                <a:ea typeface="+mn-ea"/>
                <a:cs typeface="+mn-cs"/>
              </a:rPr>
              <a:t>3. Gestión de los Fondos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a:noFill/>
              </a:ln>
              <a:solidFill>
                <a:srgbClr val="5FCBE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Controlada por el emisor de forma que se puede tener un control de la asignación de los fondos  </a:t>
            </a:r>
          </a:p>
        </p:txBody>
      </p:sp>
      <p:sp>
        <p:nvSpPr>
          <p:cNvPr id="18" name="Rectángulo redondeado 17"/>
          <p:cNvSpPr/>
          <p:nvPr/>
        </p:nvSpPr>
        <p:spPr>
          <a:xfrm>
            <a:off x="2792209" y="1196753"/>
            <a:ext cx="2088232" cy="2938501"/>
          </a:xfrm>
          <a:prstGeom prst="roundRect">
            <a:avLst>
              <a:gd name="adj" fmla="val 17321"/>
            </a:avLst>
          </a:prstGeom>
          <a:ln>
            <a:solidFill>
              <a:schemeClr val="accent6">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5FCBEF"/>
                </a:solidFill>
                <a:effectLst/>
                <a:uLnTx/>
                <a:uFillTx/>
                <a:latin typeface="Arial" panose="020B0604020202020204"/>
                <a:ea typeface="+mn-ea"/>
                <a:cs typeface="+mn-cs"/>
              </a:rPr>
              <a:t>1. Uso de los fondos: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Proyectos para la inversión sean certificados como verdes.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Energía Renovable, Eficiencia energética, Control de GEI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Rectángulo redondeado 18"/>
          <p:cNvSpPr/>
          <p:nvPr/>
        </p:nvSpPr>
        <p:spPr>
          <a:xfrm>
            <a:off x="9705292" y="3048665"/>
            <a:ext cx="2088232" cy="2756599"/>
          </a:xfrm>
          <a:prstGeom prst="roundRect">
            <a:avLst>
              <a:gd name="adj" fmla="val 17321"/>
            </a:avLst>
          </a:prstGeom>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5FCBEF">
                    <a:lumMod val="75000"/>
                  </a:srgbClr>
                </a:solidFill>
                <a:effectLst/>
                <a:uLnTx/>
                <a:uFillTx/>
                <a:latin typeface="Arial" panose="020B0604020202020204"/>
                <a:ea typeface="+mn-ea"/>
                <a:cs typeface="+mn-cs"/>
              </a:rPr>
              <a:t>4. Presentación de Informes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srgbClr val="5FCBEF">
                  <a:lumMod val="75000"/>
                </a:srgbClr>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Información actualiza del uso de los fondos </a:t>
            </a:r>
          </a:p>
        </p:txBody>
      </p:sp>
      <p:grpSp>
        <p:nvGrpSpPr>
          <p:cNvPr id="23" name="Grupo 22"/>
          <p:cNvGrpSpPr/>
          <p:nvPr/>
        </p:nvGrpSpPr>
        <p:grpSpPr>
          <a:xfrm>
            <a:off x="156427" y="119385"/>
            <a:ext cx="4253655" cy="830939"/>
            <a:chOff x="201809" y="167228"/>
            <a:chExt cx="3176865" cy="830939"/>
          </a:xfrm>
        </p:grpSpPr>
        <p:grpSp>
          <p:nvGrpSpPr>
            <p:cNvPr id="24" name="Group 17"/>
            <p:cNvGrpSpPr/>
            <p:nvPr/>
          </p:nvGrpSpPr>
          <p:grpSpPr>
            <a:xfrm>
              <a:off x="201809" y="167228"/>
              <a:ext cx="3176865" cy="830939"/>
              <a:chOff x="1506828" y="650383"/>
              <a:chExt cx="9195515" cy="2215166"/>
            </a:xfrm>
          </p:grpSpPr>
          <p:sp>
            <p:nvSpPr>
              <p:cNvPr id="27"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sp>
            <p:nvSpPr>
              <p:cNvPr id="28"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E83C3"/>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grpSp>
        <p:sp>
          <p:nvSpPr>
            <p:cNvPr id="25" name="TextBox 18"/>
            <p:cNvSpPr txBox="1"/>
            <p:nvPr/>
          </p:nvSpPr>
          <p:spPr>
            <a:xfrm>
              <a:off x="1336658" y="228756"/>
              <a:ext cx="1858768"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PRINCIPIOS DE LOS BONOS VERDES</a:t>
              </a:r>
            </a:p>
          </p:txBody>
        </p:sp>
        <p:sp>
          <p:nvSpPr>
            <p:cNvPr id="26" name="CuadroTexto 25"/>
            <p:cNvSpPr txBox="1"/>
            <p:nvPr/>
          </p:nvSpPr>
          <p:spPr>
            <a:xfrm>
              <a:off x="218997" y="382642"/>
              <a:ext cx="6773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mn-cs"/>
                </a:rPr>
                <a:t>3</a:t>
              </a:r>
            </a:p>
          </p:txBody>
        </p:sp>
      </p:grpSp>
      <p:pic>
        <p:nvPicPr>
          <p:cNvPr id="1026" name="Picture 2" descr="Resultado de imagen para principio de los bonos verde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52497" y="1296087"/>
            <a:ext cx="1173938" cy="957448"/>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nergia renovabl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4699" y="5018803"/>
            <a:ext cx="890857" cy="786461"/>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beneficios de bonos verde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14682" y="1296087"/>
            <a:ext cx="976265" cy="994007"/>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gestion fondos"/>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73018" y="4954538"/>
            <a:ext cx="1071106" cy="8507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265877" y="1140684"/>
            <a:ext cx="967062" cy="111285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985160" y="5805264"/>
            <a:ext cx="3206840" cy="1085896"/>
          </a:xfrm>
          <a:prstGeom prst="rect">
            <a:avLst/>
          </a:prstGeom>
        </p:spPr>
      </p:pic>
    </p:spTree>
    <p:extLst>
      <p:ext uri="{BB962C8B-B14F-4D97-AF65-F5344CB8AC3E}">
        <p14:creationId xmlns:p14="http://schemas.microsoft.com/office/powerpoint/2010/main" val="2802124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093" y="1112043"/>
            <a:ext cx="1384290" cy="1944000"/>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3035325" y="4127874"/>
            <a:ext cx="1494990" cy="1944000"/>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27563" y="1112043"/>
            <a:ext cx="1443690" cy="1944000"/>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1472" y="1124744"/>
            <a:ext cx="1431054" cy="1944000"/>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7793436" y="4127875"/>
            <a:ext cx="1359288" cy="1944000"/>
          </a:xfrm>
          <a:prstGeom prst="rect">
            <a:avLst/>
          </a:prstGeom>
        </p:spPr>
      </p:pic>
      <p:sp>
        <p:nvSpPr>
          <p:cNvPr id="15" name="Rectángulo redondeado 14"/>
          <p:cNvSpPr/>
          <p:nvPr/>
        </p:nvSpPr>
        <p:spPr>
          <a:xfrm>
            <a:off x="589568" y="3048665"/>
            <a:ext cx="2088232" cy="2390843"/>
          </a:xfrm>
          <a:prstGeom prst="roundRect">
            <a:avLst>
              <a:gd name="adj" fmla="val 17321"/>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rgbClr val="2E946B">
                    <a:lumMod val="75000"/>
                  </a:srgbClr>
                </a:solidFill>
                <a:effectLst/>
                <a:uLnTx/>
                <a:uFillTx/>
                <a:latin typeface="Arial" panose="020B0604020202020204"/>
                <a:ea typeface="+mn-ea"/>
                <a:cs typeface="+mn-cs"/>
              </a:rPr>
              <a:t>Esquema Internacional de certificación para bonos verdes </a:t>
            </a:r>
          </a:p>
        </p:txBody>
      </p:sp>
      <p:sp>
        <p:nvSpPr>
          <p:cNvPr id="16" name="Rectángulo redondeado 15"/>
          <p:cNvSpPr/>
          <p:nvPr/>
        </p:nvSpPr>
        <p:spPr>
          <a:xfrm>
            <a:off x="5082883" y="3068745"/>
            <a:ext cx="2088232" cy="2183194"/>
          </a:xfrm>
          <a:prstGeom prst="roundRect">
            <a:avLst>
              <a:gd name="adj" fmla="val 17321"/>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Arial" panose="020B0604020202020204"/>
                <a:ea typeface="+mn-ea"/>
                <a:cs typeface="+mn-cs"/>
              </a:rPr>
              <a:t>Requisitos de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Arial" panose="020B0604020202020204"/>
                <a:ea typeface="+mn-ea"/>
                <a:cs typeface="+mn-cs"/>
              </a:rPr>
              <a:t>Pre – emisión </a:t>
            </a:r>
          </a:p>
        </p:txBody>
      </p:sp>
      <p:sp>
        <p:nvSpPr>
          <p:cNvPr id="17" name="Rectángulo redondeado 16"/>
          <p:cNvSpPr/>
          <p:nvPr/>
        </p:nvSpPr>
        <p:spPr>
          <a:xfrm>
            <a:off x="7365830" y="1969477"/>
            <a:ext cx="2088232" cy="2165777"/>
          </a:xfrm>
          <a:prstGeom prst="roundRect">
            <a:avLst>
              <a:gd name="adj" fmla="val 17321"/>
            </a:avLst>
          </a:prstGeom>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000000"/>
                </a:solidFill>
                <a:effectLst/>
                <a:uLnTx/>
                <a:uFillTx/>
                <a:latin typeface="Arial" panose="020B0604020202020204"/>
                <a:ea typeface="+mn-ea"/>
                <a:cs typeface="+mn-cs"/>
              </a:rPr>
              <a:t>Requisitos - Post emisión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000000"/>
                </a:solidFill>
                <a:effectLst/>
                <a:uLnTx/>
                <a:uFillTx/>
                <a:latin typeface="Arial" panose="020B0604020202020204"/>
                <a:ea typeface="+mn-ea"/>
                <a:cs typeface="+mn-cs"/>
              </a:rPr>
              <a:t>USO  DE RECURSOS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5FCBEF">
                    <a:lumMod val="75000"/>
                  </a:srgbClr>
                </a:solidFill>
                <a:effectLst/>
                <a:uLnTx/>
                <a:uFillTx/>
                <a:latin typeface="Arial" panose="020B0604020202020204"/>
                <a:ea typeface="+mn-ea"/>
                <a:cs typeface="+mn-cs"/>
              </a:rPr>
              <a:t>Criterios de Elegibilidad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Rectángulo redondeado 17"/>
          <p:cNvSpPr/>
          <p:nvPr/>
        </p:nvSpPr>
        <p:spPr>
          <a:xfrm>
            <a:off x="2792209" y="1558077"/>
            <a:ext cx="2088232" cy="2577177"/>
          </a:xfrm>
          <a:prstGeom prst="roundRect">
            <a:avLst>
              <a:gd name="adj" fmla="val 17321"/>
            </a:avLst>
          </a:prstGeom>
          <a:ln>
            <a:solidFill>
              <a:schemeClr val="accent6">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panose="020B0604020202020204"/>
                <a:ea typeface="+mn-ea"/>
                <a:cs typeface="+mn-cs"/>
              </a:rPr>
              <a:t>Desarrollados por la CBI, herramienta para los inversionistas y gobiernos para priorizar inversiones </a:t>
            </a:r>
            <a:endParaRPr kumimoji="0" lang="es-E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Rectángulo redondeado 18"/>
          <p:cNvSpPr/>
          <p:nvPr/>
        </p:nvSpPr>
        <p:spPr>
          <a:xfrm>
            <a:off x="9705292" y="3058705"/>
            <a:ext cx="2088232" cy="2203273"/>
          </a:xfrm>
          <a:prstGeom prst="roundRect">
            <a:avLst>
              <a:gd name="adj" fmla="val 17321"/>
            </a:avLst>
          </a:prstGeom>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Otorgan credibilidad y sustento a la emisión </a:t>
            </a:r>
          </a:p>
        </p:txBody>
      </p:sp>
      <p:pic>
        <p:nvPicPr>
          <p:cNvPr id="4098" name="Picture 2" descr="Imagen relacionad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96265" y="4743007"/>
            <a:ext cx="1080120" cy="10801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52903" y="4777675"/>
            <a:ext cx="1314085" cy="1140784"/>
          </a:xfrm>
          <a:prstGeom prst="ellipse">
            <a:avLst/>
          </a:prstGeom>
          <a:ln>
            <a:noFill/>
          </a:ln>
          <a:effectLst>
            <a:softEdge rad="112500"/>
          </a:effectLst>
        </p:spPr>
      </p:pic>
      <p:grpSp>
        <p:nvGrpSpPr>
          <p:cNvPr id="23" name="Grupo 22"/>
          <p:cNvGrpSpPr/>
          <p:nvPr/>
        </p:nvGrpSpPr>
        <p:grpSpPr>
          <a:xfrm>
            <a:off x="231988" y="174297"/>
            <a:ext cx="4253655" cy="830939"/>
            <a:chOff x="201809" y="167228"/>
            <a:chExt cx="3176865" cy="830939"/>
          </a:xfrm>
        </p:grpSpPr>
        <p:grpSp>
          <p:nvGrpSpPr>
            <p:cNvPr id="24" name="Group 17"/>
            <p:cNvGrpSpPr/>
            <p:nvPr/>
          </p:nvGrpSpPr>
          <p:grpSpPr>
            <a:xfrm>
              <a:off x="201809" y="167228"/>
              <a:ext cx="3176865" cy="830939"/>
              <a:chOff x="1506828" y="650383"/>
              <a:chExt cx="9195515" cy="2215166"/>
            </a:xfrm>
          </p:grpSpPr>
          <p:sp>
            <p:nvSpPr>
              <p:cNvPr id="27"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sp>
            <p:nvSpPr>
              <p:cNvPr id="28"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E83C3"/>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grpSp>
        <p:sp>
          <p:nvSpPr>
            <p:cNvPr id="25" name="TextBox 18"/>
            <p:cNvSpPr txBox="1"/>
            <p:nvPr/>
          </p:nvSpPr>
          <p:spPr>
            <a:xfrm>
              <a:off x="1336658" y="228756"/>
              <a:ext cx="1858768"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CLIMATE BONDS ESTANDARS </a:t>
              </a:r>
            </a:p>
          </p:txBody>
        </p:sp>
        <p:sp>
          <p:nvSpPr>
            <p:cNvPr id="26" name="CuadroTexto 25"/>
            <p:cNvSpPr txBox="1"/>
            <p:nvPr/>
          </p:nvSpPr>
          <p:spPr>
            <a:xfrm>
              <a:off x="218997" y="382642"/>
              <a:ext cx="6773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mn-cs"/>
                </a:rPr>
                <a:t>3</a:t>
              </a:r>
            </a:p>
          </p:txBody>
        </p:sp>
      </p:grpSp>
      <p:pic>
        <p:nvPicPr>
          <p:cNvPr id="29" name="Imagen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98443" y="5681478"/>
            <a:ext cx="3206840" cy="1224347"/>
          </a:xfrm>
          <a:prstGeom prst="rect">
            <a:avLst/>
          </a:prstGeom>
        </p:spPr>
      </p:pic>
      <p:pic>
        <p:nvPicPr>
          <p:cNvPr id="6146" name="Picture 2" descr="Resultado de imagen para climate bonds standard"/>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12663" y="1335173"/>
            <a:ext cx="842041" cy="8068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bonos verdes climate bond"/>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662164" y="1335173"/>
            <a:ext cx="899690" cy="917490"/>
          </a:xfrm>
          <a:prstGeom prst="flowChartConnector">
            <a:avLst/>
          </a:prstGeom>
          <a:noFill/>
          <a:extLst>
            <a:ext uri="{909E8E84-426E-40DD-AFC4-6F175D3DCCD1}">
              <a14:hiddenFill xmlns:a14="http://schemas.microsoft.com/office/drawing/2010/main">
                <a:solidFill>
                  <a:srgbClr val="FFFFFF"/>
                </a:solidFill>
              </a14:hiddenFill>
            </a:ext>
          </a:extLst>
        </p:spPr>
      </p:pic>
      <p:grpSp>
        <p:nvGrpSpPr>
          <p:cNvPr id="30" name="Grupo 29"/>
          <p:cNvGrpSpPr/>
          <p:nvPr/>
        </p:nvGrpSpPr>
        <p:grpSpPr>
          <a:xfrm>
            <a:off x="7578464" y="120910"/>
            <a:ext cx="4253655" cy="830939"/>
            <a:chOff x="201809" y="167228"/>
            <a:chExt cx="3176865" cy="830939"/>
          </a:xfrm>
        </p:grpSpPr>
        <p:grpSp>
          <p:nvGrpSpPr>
            <p:cNvPr id="31" name="Group 17"/>
            <p:cNvGrpSpPr/>
            <p:nvPr/>
          </p:nvGrpSpPr>
          <p:grpSpPr>
            <a:xfrm>
              <a:off x="201809" y="167228"/>
              <a:ext cx="3176865" cy="830939"/>
              <a:chOff x="1506828" y="650383"/>
              <a:chExt cx="9195515" cy="2215166"/>
            </a:xfrm>
          </p:grpSpPr>
          <p:sp>
            <p:nvSpPr>
              <p:cNvPr id="34"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sp>
            <p:nvSpPr>
              <p:cNvPr id="35"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E83C3"/>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grpSp>
        <p:sp>
          <p:nvSpPr>
            <p:cNvPr id="32" name="TextBox 18"/>
            <p:cNvSpPr txBox="1"/>
            <p:nvPr/>
          </p:nvSpPr>
          <p:spPr>
            <a:xfrm>
              <a:off x="1336658" y="228756"/>
              <a:ext cx="1858768"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SEGUNDAS OPINIONES</a:t>
              </a:r>
            </a:p>
          </p:txBody>
        </p:sp>
        <p:sp>
          <p:nvSpPr>
            <p:cNvPr id="33" name="CuadroTexto 32"/>
            <p:cNvSpPr txBox="1"/>
            <p:nvPr/>
          </p:nvSpPr>
          <p:spPr>
            <a:xfrm>
              <a:off x="218997" y="382642"/>
              <a:ext cx="6773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mn-cs"/>
                </a:rPr>
                <a:t>3</a:t>
              </a:r>
            </a:p>
          </p:txBody>
        </p:sp>
      </p:grpSp>
      <p:pic>
        <p:nvPicPr>
          <p:cNvPr id="36" name="Picture 2" descr="Resultado de imagen para deloitte"/>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t="32508" b="36722"/>
          <a:stretch/>
        </p:blipFill>
        <p:spPr bwMode="auto">
          <a:xfrm>
            <a:off x="10102552" y="1436247"/>
            <a:ext cx="1293711" cy="67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99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093" y="1112043"/>
            <a:ext cx="1384290" cy="1944000"/>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3035325" y="4127874"/>
            <a:ext cx="1494990" cy="1944000"/>
          </a:xfrm>
          <a:prstGeom prst="rect">
            <a:avLst/>
          </a:prstGeom>
        </p:spPr>
      </p:pic>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7563" y="1112043"/>
            <a:ext cx="1443690" cy="1944000"/>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1472" y="1124744"/>
            <a:ext cx="1431054" cy="1944000"/>
          </a:xfrm>
          <a:prstGeom prst="rect">
            <a:avLst/>
          </a:prstGeom>
        </p:spPr>
      </p:pic>
      <p:pic>
        <p:nvPicPr>
          <p:cNvPr id="12" name="Imagen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7793436" y="4127875"/>
            <a:ext cx="1359288" cy="1944000"/>
          </a:xfrm>
          <a:prstGeom prst="rect">
            <a:avLst/>
          </a:prstGeom>
        </p:spPr>
      </p:pic>
      <p:sp>
        <p:nvSpPr>
          <p:cNvPr id="15" name="Rectángulo redondeado 14"/>
          <p:cNvSpPr/>
          <p:nvPr/>
        </p:nvSpPr>
        <p:spPr>
          <a:xfrm>
            <a:off x="589568" y="3048665"/>
            <a:ext cx="2088232" cy="3044631"/>
          </a:xfrm>
          <a:prstGeom prst="roundRect">
            <a:avLst>
              <a:gd name="adj" fmla="val 17321"/>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rgbClr val="92D050"/>
                </a:solidFill>
                <a:effectLst/>
                <a:uLnTx/>
                <a:uFillTx/>
                <a:latin typeface="Arial" panose="020B0604020202020204"/>
                <a:ea typeface="+mn-ea"/>
                <a:cs typeface="+mn-cs"/>
              </a:rPr>
              <a:t>ISO 14001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compromiso permanente con la mejora del desempeño en materia medioambiente</a:t>
            </a:r>
            <a:endParaRPr kumimoji="0" lang="es-EC" sz="1400" b="1" i="0" u="none" strike="noStrike" kern="1200" cap="none" spc="0" normalizeH="0" baseline="0" noProof="0" dirty="0">
              <a:ln>
                <a:noFill/>
              </a:ln>
              <a:solidFill>
                <a:srgbClr val="2E946B">
                  <a:lumMod val="75000"/>
                </a:srgbClr>
              </a:solidFill>
              <a:effectLst/>
              <a:uLnTx/>
              <a:uFillTx/>
              <a:latin typeface="Arial" panose="020B0604020202020204"/>
              <a:ea typeface="+mn-ea"/>
              <a:cs typeface="+mn-cs"/>
            </a:endParaRPr>
          </a:p>
        </p:txBody>
      </p:sp>
      <p:sp>
        <p:nvSpPr>
          <p:cNvPr id="16" name="Rectángulo redondeado 15"/>
          <p:cNvSpPr/>
          <p:nvPr/>
        </p:nvSpPr>
        <p:spPr>
          <a:xfrm>
            <a:off x="5082883" y="3068744"/>
            <a:ext cx="2088232" cy="3024551"/>
          </a:xfrm>
          <a:prstGeom prst="roundRect">
            <a:avLst>
              <a:gd name="adj" fmla="val 17321"/>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rgbClr val="96D141"/>
                </a:solidFill>
                <a:effectLst/>
                <a:uLnTx/>
                <a:uFillTx/>
                <a:latin typeface="Arial" panose="020B0604020202020204"/>
                <a:ea typeface="+mn-ea"/>
                <a:cs typeface="+mn-cs"/>
              </a:rPr>
              <a:t>Resultados de SGA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a:noFill/>
              </a:ln>
              <a:solidFill>
                <a:srgbClr val="96D141"/>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Una mejora en el desempeño ambiental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Cumplir con las obligaciones de cumplimiento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Conseguir los objetivos ambientales</a:t>
            </a:r>
            <a:endParaRPr kumimoji="0" lang="es-E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Rectángulo redondeado 16"/>
          <p:cNvSpPr/>
          <p:nvPr/>
        </p:nvSpPr>
        <p:spPr>
          <a:xfrm>
            <a:off x="7365830" y="1196753"/>
            <a:ext cx="2088232" cy="2938501"/>
          </a:xfrm>
          <a:prstGeom prst="roundRect">
            <a:avLst>
              <a:gd name="adj" fmla="val 17321"/>
            </a:avLst>
          </a:prstGeom>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96D141"/>
                </a:solidFill>
                <a:effectLst/>
                <a:uLnTx/>
                <a:uFillTx/>
                <a:latin typeface="Arial" panose="020B0604020202020204"/>
                <a:ea typeface="+mn-ea"/>
                <a:cs typeface="+mn-cs"/>
              </a:rPr>
              <a:t>ISO 26000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panose="020B0604020202020204"/>
                <a:ea typeface="+mn-ea"/>
                <a:cs typeface="+mn-cs"/>
              </a:rPr>
              <a:t>Ayuda a las sociedades a ser mas Responsables Socialmente 	</a:t>
            </a:r>
          </a:p>
        </p:txBody>
      </p:sp>
      <p:sp>
        <p:nvSpPr>
          <p:cNvPr id="18" name="Rectángulo redondeado 17"/>
          <p:cNvSpPr/>
          <p:nvPr/>
        </p:nvSpPr>
        <p:spPr>
          <a:xfrm>
            <a:off x="2792209" y="1196753"/>
            <a:ext cx="2088232" cy="2938501"/>
          </a:xfrm>
          <a:prstGeom prst="roundRect">
            <a:avLst>
              <a:gd name="adj" fmla="val 17321"/>
            </a:avLst>
          </a:prstGeom>
          <a:ln>
            <a:solidFill>
              <a:schemeClr val="accent6">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92D050"/>
                </a:solidFill>
                <a:effectLst/>
                <a:uLnTx/>
                <a:uFillTx/>
                <a:latin typeface="Arial" panose="020B0604020202020204"/>
                <a:ea typeface="+mn-ea"/>
                <a:cs typeface="+mn-cs"/>
              </a:rPr>
              <a:t>MEJORAS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consumo de energía,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la reducción de los residuos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aumento del reciclaje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400" b="0" i="0" u="none" strike="noStrike" kern="1200" cap="none" spc="0" normalizeH="0" baseline="0" noProof="0" dirty="0">
                <a:ln>
                  <a:noFill/>
                </a:ln>
                <a:solidFill>
                  <a:prstClr val="black"/>
                </a:solidFill>
                <a:effectLst/>
                <a:uLnTx/>
                <a:uFillTx/>
                <a:latin typeface="Arial" panose="020B0604020202020204"/>
                <a:ea typeface="+mn-ea"/>
                <a:cs typeface="+mn-cs"/>
              </a:rPr>
              <a:t>reducción de costes de los consumibles y MP</a:t>
            </a:r>
            <a:r>
              <a:rPr kumimoji="0" lang="es-ES" sz="1400" b="1" i="0" u="none" strike="noStrike" kern="1200" cap="none" spc="0" normalizeH="0" baseline="0" noProof="0" dirty="0">
                <a:ln>
                  <a:noFill/>
                </a:ln>
                <a:solidFill>
                  <a:srgbClr val="96D141">
                    <a:lumMod val="60000"/>
                    <a:lumOff val="40000"/>
                  </a:srgbClr>
                </a:solidFill>
                <a:effectLst/>
                <a:uLnTx/>
                <a:uFillTx/>
                <a:latin typeface="Arial" panose="020B0604020202020204"/>
                <a:ea typeface="+mn-ea"/>
                <a:cs typeface="+mn-cs"/>
              </a:rPr>
              <a:t> </a:t>
            </a:r>
          </a:p>
        </p:txBody>
      </p:sp>
      <p:sp>
        <p:nvSpPr>
          <p:cNvPr id="19" name="Rectángulo redondeado 18"/>
          <p:cNvSpPr/>
          <p:nvPr/>
        </p:nvSpPr>
        <p:spPr>
          <a:xfrm>
            <a:off x="9705292" y="3048666"/>
            <a:ext cx="2088232" cy="2226720"/>
          </a:xfrm>
          <a:prstGeom prst="roundRect">
            <a:avLst>
              <a:gd name="adj" fmla="val 17321"/>
            </a:avLst>
          </a:prstGeom>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srgbClr val="96D141"/>
                </a:solidFill>
                <a:effectLst/>
                <a:uLnTx/>
                <a:uFillTx/>
                <a:latin typeface="Arial" panose="020B0604020202020204"/>
                <a:ea typeface="+mn-ea"/>
                <a:cs typeface="+mn-cs"/>
              </a:rPr>
              <a:t>Principios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300" b="1" i="0" u="none" strike="noStrike" kern="1200" cap="none" spc="0" normalizeH="0" baseline="0" noProof="0" dirty="0">
              <a:ln>
                <a:noFill/>
              </a:ln>
              <a:solidFill>
                <a:srgbClr val="5FCBEF">
                  <a:lumMod val="75000"/>
                </a:srgbClr>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Arial" panose="020B0604020202020204"/>
                <a:ea typeface="+mn-ea"/>
                <a:cs typeface="+mn-cs"/>
              </a:rPr>
              <a:t>Rendición de cuentas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Arial" panose="020B0604020202020204"/>
                <a:ea typeface="+mn-ea"/>
                <a:cs typeface="+mn-cs"/>
              </a:rPr>
              <a:t>Transparencia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Arial" panose="020B0604020202020204"/>
                <a:ea typeface="+mn-ea"/>
                <a:cs typeface="+mn-cs"/>
              </a:rPr>
              <a:t>Ética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Arial" panose="020B0604020202020204"/>
                <a:ea typeface="+mn-ea"/>
                <a:cs typeface="+mn-cs"/>
              </a:rPr>
              <a:t>Respetar Intereses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prstClr val="black"/>
                </a:solidFill>
                <a:effectLst/>
                <a:uLnTx/>
                <a:uFillTx/>
                <a:latin typeface="Arial" panose="020B0604020202020204"/>
                <a:ea typeface="+mn-ea"/>
                <a:cs typeface="+mn-cs"/>
              </a:rPr>
              <a:t>Derechos Humanos </a:t>
            </a:r>
          </a:p>
        </p:txBody>
      </p:sp>
      <p:grpSp>
        <p:nvGrpSpPr>
          <p:cNvPr id="23" name="Grupo 22"/>
          <p:cNvGrpSpPr/>
          <p:nvPr/>
        </p:nvGrpSpPr>
        <p:grpSpPr>
          <a:xfrm>
            <a:off x="156427" y="119385"/>
            <a:ext cx="4253655" cy="830939"/>
            <a:chOff x="201809" y="167228"/>
            <a:chExt cx="3176865" cy="830939"/>
          </a:xfrm>
        </p:grpSpPr>
        <p:grpSp>
          <p:nvGrpSpPr>
            <p:cNvPr id="24" name="Group 17"/>
            <p:cNvGrpSpPr/>
            <p:nvPr/>
          </p:nvGrpSpPr>
          <p:grpSpPr>
            <a:xfrm>
              <a:off x="201809" y="167228"/>
              <a:ext cx="3176865" cy="830939"/>
              <a:chOff x="1506828" y="650383"/>
              <a:chExt cx="9195515" cy="2215166"/>
            </a:xfrm>
          </p:grpSpPr>
          <p:sp>
            <p:nvSpPr>
              <p:cNvPr id="27"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sp>
            <p:nvSpPr>
              <p:cNvPr id="28"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E83C3"/>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grpSp>
        <p:sp>
          <p:nvSpPr>
            <p:cNvPr id="25" name="TextBox 18"/>
            <p:cNvSpPr txBox="1"/>
            <p:nvPr/>
          </p:nvSpPr>
          <p:spPr>
            <a:xfrm>
              <a:off x="1336658" y="382644"/>
              <a:ext cx="185876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NORMAS ISO </a:t>
              </a:r>
            </a:p>
          </p:txBody>
        </p:sp>
        <p:sp>
          <p:nvSpPr>
            <p:cNvPr id="26" name="CuadroTexto 25"/>
            <p:cNvSpPr txBox="1"/>
            <p:nvPr/>
          </p:nvSpPr>
          <p:spPr>
            <a:xfrm>
              <a:off x="218997" y="382642"/>
              <a:ext cx="6773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mn-cs"/>
                </a:rPr>
                <a:t>3</a:t>
              </a:r>
            </a:p>
          </p:txBody>
        </p:sp>
      </p:grpSp>
      <p:pic>
        <p:nvPicPr>
          <p:cNvPr id="3074" name="Picture 2" descr="Resultado de imagen para iso 14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8087" y="1352568"/>
            <a:ext cx="1251194" cy="900967"/>
          </a:xfrm>
          <a:prstGeom prst="ellipse">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iso de responsabilidad socia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29018" y="4930677"/>
            <a:ext cx="1161855" cy="10591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Resultado de imagen para iso de responsabilidad socia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68480" y="1245201"/>
            <a:ext cx="1161855" cy="10591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sultado de imagen para iso 14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56734" y="4911650"/>
            <a:ext cx="1251194" cy="900967"/>
          </a:xfrm>
          <a:prstGeom prst="ellipse">
            <a:avLst/>
          </a:prstGeom>
          <a:noFill/>
          <a:extLst>
            <a:ext uri="{909E8E84-426E-40DD-AFC4-6F175D3DCCD1}">
              <a14:hiddenFill xmlns:a14="http://schemas.microsoft.com/office/drawing/2010/main">
                <a:solidFill>
                  <a:srgbClr val="FFFFFF"/>
                </a:solidFill>
              </a14:hiddenFill>
            </a:ext>
          </a:extLst>
        </p:spPr>
      </p:pic>
      <p:pic>
        <p:nvPicPr>
          <p:cNvPr id="31" name="Imagen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4007" y="5623925"/>
            <a:ext cx="3206840" cy="1224347"/>
          </a:xfrm>
          <a:prstGeom prst="rect">
            <a:avLst/>
          </a:prstGeom>
        </p:spPr>
      </p:pic>
      <p:pic>
        <p:nvPicPr>
          <p:cNvPr id="32" name="Picture 2" descr="Resultado de imagen para iso 14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01402" y="1324282"/>
            <a:ext cx="1251194" cy="90096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68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6427" y="27025"/>
            <a:ext cx="5617356" cy="1015663"/>
            <a:chOff x="201809" y="74868"/>
            <a:chExt cx="3176865" cy="1015663"/>
          </a:xfrm>
        </p:grpSpPr>
        <p:grpSp>
          <p:nvGrpSpPr>
            <p:cNvPr id="5" name="Group 17"/>
            <p:cNvGrpSpPr/>
            <p:nvPr/>
          </p:nvGrpSpPr>
          <p:grpSpPr>
            <a:xfrm>
              <a:off x="201809" y="167228"/>
              <a:ext cx="3176865" cy="830939"/>
              <a:chOff x="1506828" y="650383"/>
              <a:chExt cx="9195515" cy="2215166"/>
            </a:xfrm>
          </p:grpSpPr>
          <p:sp>
            <p:nvSpPr>
              <p:cNvPr id="8"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sp>
            <p:nvSpPr>
              <p:cNvPr id="9"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E83C3"/>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grpSp>
        <p:sp>
          <p:nvSpPr>
            <p:cNvPr id="6" name="TextBox 18"/>
            <p:cNvSpPr txBox="1"/>
            <p:nvPr/>
          </p:nvSpPr>
          <p:spPr>
            <a:xfrm>
              <a:off x="1336658" y="74868"/>
              <a:ext cx="1858768" cy="1015663"/>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PROCESO DE EMISION DE BONOS VERDES </a:t>
              </a:r>
            </a:p>
          </p:txBody>
        </p:sp>
        <p:sp>
          <p:nvSpPr>
            <p:cNvPr id="7" name="CuadroTexto 6"/>
            <p:cNvSpPr txBox="1"/>
            <p:nvPr/>
          </p:nvSpPr>
          <p:spPr>
            <a:xfrm>
              <a:off x="218997" y="382642"/>
              <a:ext cx="6773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mn-cs"/>
                </a:rPr>
                <a:t>3</a:t>
              </a:r>
            </a:p>
          </p:txBody>
        </p:sp>
      </p:grpSp>
      <p:pic>
        <p:nvPicPr>
          <p:cNvPr id="10" name="Imagen 9"/>
          <p:cNvPicPr/>
          <p:nvPr/>
        </p:nvPicPr>
        <p:blipFill rotWithShape="1">
          <a:blip r:embed="rId3"/>
          <a:srcRect l="19320" t="23256" r="16014" b="8668"/>
          <a:stretch/>
        </p:blipFill>
        <p:spPr bwMode="auto">
          <a:xfrm>
            <a:off x="227916" y="1107765"/>
            <a:ext cx="11706175" cy="5692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80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396" y="5874528"/>
            <a:ext cx="2889161" cy="997521"/>
          </a:xfrm>
          <a:prstGeom prst="rect">
            <a:avLst/>
          </a:prstGeom>
        </p:spPr>
      </p:pic>
      <p:sp>
        <p:nvSpPr>
          <p:cNvPr id="10" name="Título 9"/>
          <p:cNvSpPr>
            <a:spLocks noGrp="1"/>
          </p:cNvSpPr>
          <p:nvPr>
            <p:ph type="title"/>
          </p:nvPr>
        </p:nvSpPr>
        <p:spPr>
          <a:xfrm>
            <a:off x="199662" y="175195"/>
            <a:ext cx="8596668" cy="659642"/>
          </a:xfrm>
        </p:spPr>
        <p:txBody>
          <a:bodyPr/>
          <a:lstStyle/>
          <a:p>
            <a:r>
              <a:rPr lang="es-EC" b="1" dirty="0"/>
              <a:t>Actores del mercado de bonos verdes</a:t>
            </a:r>
          </a:p>
        </p:txBody>
      </p:sp>
      <p:graphicFrame>
        <p:nvGraphicFramePr>
          <p:cNvPr id="14" name="Marcador de contenido 13"/>
          <p:cNvGraphicFramePr>
            <a:graphicFrameLocks noGrp="1"/>
          </p:cNvGraphicFramePr>
          <p:nvPr>
            <p:ph idx="1"/>
            <p:extLst>
              <p:ext uri="{D42A27DB-BD31-4B8C-83A1-F6EECF244321}">
                <p14:modId xmlns:p14="http://schemas.microsoft.com/office/powerpoint/2010/main" val="2220179648"/>
              </p:ext>
            </p:extLst>
          </p:nvPr>
        </p:nvGraphicFramePr>
        <p:xfrm>
          <a:off x="-887103" y="1132764"/>
          <a:ext cx="11928142" cy="5568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ángulo 14"/>
          <p:cNvSpPr/>
          <p:nvPr/>
        </p:nvSpPr>
        <p:spPr>
          <a:xfrm>
            <a:off x="6220770" y="1097326"/>
            <a:ext cx="3537378" cy="523220"/>
          </a:xfrm>
          <a:prstGeom prst="rect">
            <a:avLst/>
          </a:prstGeom>
        </p:spPr>
        <p:txBody>
          <a:bodyPr wrap="square">
            <a:spAutoFit/>
          </a:bodyPr>
          <a:lstStyle/>
          <a:p>
            <a:pPr marL="285750" indent="-285750">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Supervisión y control del mercado de valores </a:t>
            </a:r>
            <a:endParaRPr lang="es-EC" sz="1400" dirty="0"/>
          </a:p>
        </p:txBody>
      </p:sp>
      <p:sp>
        <p:nvSpPr>
          <p:cNvPr id="16" name="Rectángulo 15"/>
          <p:cNvSpPr/>
          <p:nvPr/>
        </p:nvSpPr>
        <p:spPr>
          <a:xfrm>
            <a:off x="7575781" y="2024534"/>
            <a:ext cx="2963841" cy="2031325"/>
          </a:xfrm>
          <a:prstGeom prst="rect">
            <a:avLst/>
          </a:prstGeom>
        </p:spPr>
        <p:txBody>
          <a:bodyPr wrap="square">
            <a:spAutoFit/>
          </a:bodyPr>
          <a:lstStyle/>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243 emisores en la actualidad</a:t>
            </a:r>
          </a:p>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Evolución de un 192,78%, del 2008 al 2018</a:t>
            </a:r>
          </a:p>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Comercio, industria, servicios, agropecuarias y financieras</a:t>
            </a:r>
          </a:p>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$ 7407, 27 millones en inversiones de renta fija al 2019 </a:t>
            </a:r>
          </a:p>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Relación con el PIB (7%)</a:t>
            </a:r>
          </a:p>
          <a:p>
            <a:pPr algn="just"/>
            <a:endParaRPr lang="es-EC" sz="1400" dirty="0"/>
          </a:p>
        </p:txBody>
      </p:sp>
      <p:sp>
        <p:nvSpPr>
          <p:cNvPr id="17" name="Rectángulo 16"/>
          <p:cNvSpPr/>
          <p:nvPr/>
        </p:nvSpPr>
        <p:spPr>
          <a:xfrm>
            <a:off x="7778362" y="4459847"/>
            <a:ext cx="2330218" cy="1384995"/>
          </a:xfrm>
          <a:prstGeom prst="rect">
            <a:avLst/>
          </a:prstGeom>
        </p:spPr>
        <p:txBody>
          <a:bodyPr wrap="square">
            <a:spAutoFit/>
          </a:bodyPr>
          <a:lstStyle/>
          <a:p>
            <a:pPr marL="285750" indent="-285750" algn="just">
              <a:buFont typeface="Arial" panose="020B0604020202020204" pitchFamily="34" charset="0"/>
              <a:buChar char="•"/>
            </a:pPr>
            <a:r>
              <a:rPr lang="es-EC" sz="1400" b="1" dirty="0">
                <a:latin typeface="Times New Roman" panose="02020603050405020304" pitchFamily="18" charset="0"/>
                <a:ea typeface="Calibri" panose="020F0502020204030204" pitchFamily="34" charset="0"/>
              </a:rPr>
              <a:t>Nacionales: </a:t>
            </a:r>
            <a:r>
              <a:rPr lang="es-EC" sz="1400" dirty="0">
                <a:latin typeface="Times New Roman" panose="02020603050405020304" pitchFamily="18" charset="0"/>
                <a:ea typeface="Calibri" panose="020F0502020204030204" pitchFamily="34" charset="0"/>
              </a:rPr>
              <a:t>CFN, BIESS, </a:t>
            </a:r>
            <a:r>
              <a:rPr lang="es-EC" sz="1400" dirty="0" err="1">
                <a:latin typeface="Times New Roman" panose="02020603050405020304" pitchFamily="18" charset="0"/>
                <a:ea typeface="Calibri" panose="020F0502020204030204" pitchFamily="34" charset="0"/>
              </a:rPr>
              <a:t>Fonag</a:t>
            </a:r>
            <a:r>
              <a:rPr lang="es-EC" sz="1400" dirty="0">
                <a:latin typeface="Times New Roman" panose="02020603050405020304" pitchFamily="18" charset="0"/>
                <a:ea typeface="Calibri" panose="020F0502020204030204" pitchFamily="34" charset="0"/>
              </a:rPr>
              <a:t> y FIAS.</a:t>
            </a:r>
          </a:p>
          <a:p>
            <a:pPr marL="285750" indent="-285750" algn="just">
              <a:buFont typeface="Arial" panose="020B0604020202020204" pitchFamily="34" charset="0"/>
              <a:buChar char="•"/>
            </a:pPr>
            <a:r>
              <a:rPr lang="es-EC" sz="1400" b="1" dirty="0">
                <a:latin typeface="Times New Roman" panose="02020603050405020304" pitchFamily="18" charset="0"/>
                <a:ea typeface="Calibri" panose="020F0502020204030204" pitchFamily="34" charset="0"/>
              </a:rPr>
              <a:t>Internacionales: </a:t>
            </a:r>
            <a:r>
              <a:rPr lang="es-EC" sz="1400" dirty="0">
                <a:latin typeface="Times New Roman" panose="02020603050405020304" pitchFamily="18" charset="0"/>
                <a:ea typeface="Calibri" panose="020F0502020204030204" pitchFamily="34" charset="0"/>
              </a:rPr>
              <a:t>Banco Mundial, BID </a:t>
            </a:r>
            <a:r>
              <a:rPr lang="es-EC" sz="1400" dirty="0" err="1">
                <a:latin typeface="Times New Roman" panose="02020603050405020304" pitchFamily="18" charset="0"/>
                <a:ea typeface="Calibri" panose="020F0502020204030204" pitchFamily="34" charset="0"/>
              </a:rPr>
              <a:t>Invest</a:t>
            </a:r>
            <a:r>
              <a:rPr lang="es-EC" sz="1400" dirty="0">
                <a:latin typeface="Times New Roman" panose="02020603050405020304" pitchFamily="18" charset="0"/>
                <a:ea typeface="Calibri" panose="020F0502020204030204" pitchFamily="34" charset="0"/>
              </a:rPr>
              <a:t>, CAF, FMI. </a:t>
            </a:r>
          </a:p>
          <a:p>
            <a:pPr algn="just"/>
            <a:endParaRPr lang="es-EC" sz="1400" dirty="0"/>
          </a:p>
        </p:txBody>
      </p:sp>
      <p:sp>
        <p:nvSpPr>
          <p:cNvPr id="18" name="Rectángulo 17"/>
          <p:cNvSpPr/>
          <p:nvPr/>
        </p:nvSpPr>
        <p:spPr>
          <a:xfrm>
            <a:off x="5754292" y="6089839"/>
            <a:ext cx="3042038" cy="523220"/>
          </a:xfrm>
          <a:prstGeom prst="rect">
            <a:avLst/>
          </a:prstGeom>
        </p:spPr>
        <p:txBody>
          <a:bodyPr wrap="square">
            <a:spAutoFit/>
          </a:bodyPr>
          <a:lstStyle/>
          <a:p>
            <a:pPr marL="285750" indent="-285750" algn="just">
              <a:buFont typeface="Arial" panose="020B0604020202020204" pitchFamily="34" charset="0"/>
              <a:buChar char="•"/>
            </a:pPr>
            <a:r>
              <a:rPr lang="es-EC" sz="1400" dirty="0">
                <a:latin typeface="Times New Roman" panose="02020603050405020304" pitchFamily="18" charset="0"/>
              </a:rPr>
              <a:t>30 Casas de valores (Picaval, Silvercross y Mercapital)</a:t>
            </a:r>
          </a:p>
        </p:txBody>
      </p:sp>
      <p:sp>
        <p:nvSpPr>
          <p:cNvPr id="19" name="Rectángulo 18"/>
          <p:cNvSpPr/>
          <p:nvPr/>
        </p:nvSpPr>
        <p:spPr>
          <a:xfrm>
            <a:off x="347655" y="4459847"/>
            <a:ext cx="2101755" cy="1169551"/>
          </a:xfrm>
          <a:prstGeom prst="rect">
            <a:avLst/>
          </a:prstGeom>
        </p:spPr>
        <p:txBody>
          <a:bodyPr wrap="square">
            <a:spAutoFit/>
          </a:bodyPr>
          <a:lstStyle/>
          <a:p>
            <a:pPr marL="285750" indent="-285750" algn="just">
              <a:buFont typeface="Arial" panose="020B0604020202020204" pitchFamily="34" charset="0"/>
              <a:buChar char="•"/>
            </a:pPr>
            <a:r>
              <a:rPr lang="es-EC" sz="1400" dirty="0">
                <a:latin typeface="Times New Roman" panose="02020603050405020304" pitchFamily="18" charset="0"/>
              </a:rPr>
              <a:t>7 calificadoras de riegos registradas en la Superintendencia de Compañías, Valores y Seguros. </a:t>
            </a:r>
            <a:endParaRPr lang="es-EC" sz="1400" dirty="0"/>
          </a:p>
        </p:txBody>
      </p:sp>
      <p:sp>
        <p:nvSpPr>
          <p:cNvPr id="20" name="Rectángulo 19"/>
          <p:cNvSpPr/>
          <p:nvPr/>
        </p:nvSpPr>
        <p:spPr>
          <a:xfrm>
            <a:off x="800306" y="6089839"/>
            <a:ext cx="3352800" cy="523220"/>
          </a:xfrm>
          <a:prstGeom prst="rect">
            <a:avLst/>
          </a:prstGeom>
        </p:spPr>
        <p:txBody>
          <a:bodyPr wrap="square">
            <a:spAutoFit/>
          </a:bodyPr>
          <a:lstStyle/>
          <a:p>
            <a:pPr marL="285750" indent="-285750" algn="just">
              <a:buFont typeface="Arial" panose="020B0604020202020204" pitchFamily="34" charset="0"/>
              <a:buChar char="•"/>
            </a:pPr>
            <a:r>
              <a:rPr lang="es-EC" sz="1400" dirty="0">
                <a:latin typeface="Times New Roman" panose="02020603050405020304" pitchFamily="18" charset="0"/>
              </a:rPr>
              <a:t>Todas listas para empezar a estructurar emisión de bonos verdes </a:t>
            </a:r>
            <a:endParaRPr lang="es-EC" sz="1400" dirty="0"/>
          </a:p>
        </p:txBody>
      </p:sp>
      <p:sp>
        <p:nvSpPr>
          <p:cNvPr id="21" name="Rectángulo 20"/>
          <p:cNvSpPr/>
          <p:nvPr/>
        </p:nvSpPr>
        <p:spPr>
          <a:xfrm>
            <a:off x="254254" y="2298448"/>
            <a:ext cx="2101755" cy="1384995"/>
          </a:xfrm>
          <a:prstGeom prst="rect">
            <a:avLst/>
          </a:prstGeom>
        </p:spPr>
        <p:txBody>
          <a:bodyPr wrap="square">
            <a:spAutoFit/>
          </a:bodyPr>
          <a:lstStyle/>
          <a:p>
            <a:pPr marL="285750" indent="-285750">
              <a:buFont typeface="Arial" panose="020B0604020202020204" pitchFamily="34" charset="0"/>
              <a:buChar char="•"/>
            </a:pPr>
            <a:r>
              <a:rPr lang="es-EC" sz="1400" dirty="0">
                <a:latin typeface="Times New Roman" panose="02020603050405020304" pitchFamily="18" charset="0"/>
              </a:rPr>
              <a:t>3 firmas </a:t>
            </a:r>
            <a:r>
              <a:rPr lang="es-EC" sz="1400" dirty="0" err="1">
                <a:latin typeface="Times New Roman" panose="02020603050405020304" pitchFamily="18" charset="0"/>
              </a:rPr>
              <a:t>principales:PricewaterhouseCoopers</a:t>
            </a:r>
            <a:r>
              <a:rPr lang="es-EC" sz="1400" dirty="0">
                <a:latin typeface="Times New Roman" panose="02020603050405020304" pitchFamily="18" charset="0"/>
              </a:rPr>
              <a:t>, </a:t>
            </a:r>
            <a:r>
              <a:rPr lang="es-EC" sz="1400" dirty="0" err="1">
                <a:latin typeface="Times New Roman" panose="02020603050405020304" pitchFamily="18" charset="0"/>
              </a:rPr>
              <a:t>Deloitte</a:t>
            </a:r>
            <a:r>
              <a:rPr lang="es-EC" sz="1400" dirty="0">
                <a:latin typeface="Times New Roman" panose="02020603050405020304" pitchFamily="18" charset="0"/>
              </a:rPr>
              <a:t> y Bureau Veritas</a:t>
            </a:r>
          </a:p>
          <a:p>
            <a:pPr marL="285750" indent="-285750">
              <a:buFont typeface="Arial" panose="020B0604020202020204" pitchFamily="34" charset="0"/>
              <a:buChar char="•"/>
            </a:pPr>
            <a:r>
              <a:rPr lang="es-EC" sz="1400" dirty="0">
                <a:latin typeface="Times New Roman" panose="02020603050405020304" pitchFamily="18" charset="0"/>
              </a:rPr>
              <a:t>19 a nivel mundial </a:t>
            </a:r>
            <a:endParaRPr lang="es-EC" sz="1400" dirty="0"/>
          </a:p>
        </p:txBody>
      </p:sp>
      <p:sp>
        <p:nvSpPr>
          <p:cNvPr id="22" name="Rectángulo 21"/>
          <p:cNvSpPr/>
          <p:nvPr/>
        </p:nvSpPr>
        <p:spPr>
          <a:xfrm>
            <a:off x="1223387" y="1056964"/>
            <a:ext cx="2929719" cy="523220"/>
          </a:xfrm>
          <a:prstGeom prst="rect">
            <a:avLst/>
          </a:prstGeom>
        </p:spPr>
        <p:txBody>
          <a:bodyPr wrap="square">
            <a:spAutoFit/>
          </a:bodyPr>
          <a:lstStyle/>
          <a:p>
            <a:pPr marL="285750" indent="-285750">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Mercado de valores organizado, integrado, eficaz y transparente</a:t>
            </a:r>
            <a:endParaRPr lang="es-EC" sz="1400" dirty="0"/>
          </a:p>
        </p:txBody>
      </p:sp>
    </p:spTree>
    <p:extLst>
      <p:ext uri="{BB962C8B-B14F-4D97-AF65-F5344CB8AC3E}">
        <p14:creationId xmlns:p14="http://schemas.microsoft.com/office/powerpoint/2010/main" val="56132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4587" y="5822369"/>
            <a:ext cx="3206840" cy="1107204"/>
          </a:xfrm>
          <a:prstGeom prst="rect">
            <a:avLst/>
          </a:prstGeom>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a:ext>
            </a:extLst>
          </a:blip>
          <a:srcRect t="90" r="37668" b="8814"/>
          <a:stretch/>
        </p:blipFill>
        <p:spPr>
          <a:xfrm>
            <a:off x="43673" y="0"/>
            <a:ext cx="4274712" cy="6252985"/>
          </a:xfrm>
          <a:prstGeom prst="rect">
            <a:avLst/>
          </a:prstGeom>
        </p:spPr>
      </p:pic>
      <p:sp>
        <p:nvSpPr>
          <p:cNvPr id="8" name="CuadroTexto 7"/>
          <p:cNvSpPr txBox="1"/>
          <p:nvPr/>
        </p:nvSpPr>
        <p:spPr>
          <a:xfrm>
            <a:off x="2237811" y="693391"/>
            <a:ext cx="1906073" cy="369332"/>
          </a:xfrm>
          <a:prstGeom prst="rect">
            <a:avLst/>
          </a:prstGeom>
          <a:noFill/>
        </p:spPr>
        <p:txBody>
          <a:bodyPr wrap="square" rtlCol="0">
            <a:spAutoFit/>
          </a:bodyPr>
          <a:lstStyle/>
          <a:p>
            <a:r>
              <a:rPr lang="es-EC" b="1" dirty="0"/>
              <a:t>CAPÍTULO I</a:t>
            </a:r>
          </a:p>
        </p:txBody>
      </p:sp>
      <p:sp>
        <p:nvSpPr>
          <p:cNvPr id="9" name="CuadroTexto 8"/>
          <p:cNvSpPr txBox="1"/>
          <p:nvPr/>
        </p:nvSpPr>
        <p:spPr>
          <a:xfrm>
            <a:off x="2838826" y="1536679"/>
            <a:ext cx="1906073" cy="369332"/>
          </a:xfrm>
          <a:prstGeom prst="rect">
            <a:avLst/>
          </a:prstGeom>
          <a:noFill/>
        </p:spPr>
        <p:txBody>
          <a:bodyPr wrap="square" rtlCol="0">
            <a:spAutoFit/>
          </a:bodyPr>
          <a:lstStyle/>
          <a:p>
            <a:r>
              <a:rPr lang="es-EC" b="1" dirty="0"/>
              <a:t>CAPÍTULO II</a:t>
            </a:r>
          </a:p>
        </p:txBody>
      </p:sp>
      <p:sp>
        <p:nvSpPr>
          <p:cNvPr id="10" name="CuadroTexto 9"/>
          <p:cNvSpPr txBox="1"/>
          <p:nvPr/>
        </p:nvSpPr>
        <p:spPr>
          <a:xfrm>
            <a:off x="3130913" y="2410848"/>
            <a:ext cx="1906073" cy="369332"/>
          </a:xfrm>
          <a:prstGeom prst="rect">
            <a:avLst/>
          </a:prstGeom>
          <a:noFill/>
        </p:spPr>
        <p:txBody>
          <a:bodyPr wrap="square" rtlCol="0">
            <a:spAutoFit/>
          </a:bodyPr>
          <a:lstStyle/>
          <a:p>
            <a:r>
              <a:rPr lang="es-EC" b="1" dirty="0"/>
              <a:t>CAPÍTULO III</a:t>
            </a:r>
          </a:p>
        </p:txBody>
      </p:sp>
      <p:sp>
        <p:nvSpPr>
          <p:cNvPr id="11" name="CuadroTexto 10"/>
          <p:cNvSpPr txBox="1"/>
          <p:nvPr/>
        </p:nvSpPr>
        <p:spPr>
          <a:xfrm>
            <a:off x="3127521" y="3293323"/>
            <a:ext cx="1906073" cy="369332"/>
          </a:xfrm>
          <a:prstGeom prst="rect">
            <a:avLst/>
          </a:prstGeom>
          <a:noFill/>
        </p:spPr>
        <p:txBody>
          <a:bodyPr wrap="square" rtlCol="0">
            <a:spAutoFit/>
          </a:bodyPr>
          <a:lstStyle/>
          <a:p>
            <a:r>
              <a:rPr lang="es-EC" b="1" dirty="0"/>
              <a:t>CAPÍTULO IV</a:t>
            </a:r>
          </a:p>
        </p:txBody>
      </p:sp>
      <p:sp>
        <p:nvSpPr>
          <p:cNvPr id="12" name="CuadroTexto 11"/>
          <p:cNvSpPr txBox="1"/>
          <p:nvPr/>
        </p:nvSpPr>
        <p:spPr>
          <a:xfrm>
            <a:off x="2957411" y="4110189"/>
            <a:ext cx="1906073" cy="369332"/>
          </a:xfrm>
          <a:prstGeom prst="rect">
            <a:avLst/>
          </a:prstGeom>
          <a:noFill/>
        </p:spPr>
        <p:txBody>
          <a:bodyPr wrap="square" rtlCol="0">
            <a:spAutoFit/>
          </a:bodyPr>
          <a:lstStyle/>
          <a:p>
            <a:r>
              <a:rPr lang="es-EC" b="1" dirty="0"/>
              <a:t>CAPÍTULO V</a:t>
            </a:r>
          </a:p>
        </p:txBody>
      </p:sp>
      <p:sp>
        <p:nvSpPr>
          <p:cNvPr id="15" name="Rectángulo redondeado 14"/>
          <p:cNvSpPr/>
          <p:nvPr/>
        </p:nvSpPr>
        <p:spPr>
          <a:xfrm>
            <a:off x="4538827" y="4919478"/>
            <a:ext cx="3605023" cy="64394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a:t>PROPUESTAS</a:t>
            </a:r>
          </a:p>
        </p:txBody>
      </p:sp>
      <p:sp>
        <p:nvSpPr>
          <p:cNvPr id="16" name="Rectángulo redondeado 15"/>
          <p:cNvSpPr/>
          <p:nvPr/>
        </p:nvSpPr>
        <p:spPr>
          <a:xfrm>
            <a:off x="5140377" y="3158163"/>
            <a:ext cx="4157742" cy="64394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a:t>MARCO METOLÓGICO</a:t>
            </a:r>
          </a:p>
        </p:txBody>
      </p:sp>
      <p:sp>
        <p:nvSpPr>
          <p:cNvPr id="17" name="Rectángulo redondeado 16"/>
          <p:cNvSpPr/>
          <p:nvPr/>
        </p:nvSpPr>
        <p:spPr>
          <a:xfrm>
            <a:off x="5104163" y="2238477"/>
            <a:ext cx="4680197" cy="67150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1600" dirty="0"/>
              <a:t>SITUACIÓN ACTUAL DEL MERCADO DE BONOS VERDES EN EL ECUADOR</a:t>
            </a:r>
          </a:p>
        </p:txBody>
      </p:sp>
      <p:sp>
        <p:nvSpPr>
          <p:cNvPr id="18" name="Rectángulo redondeado 17"/>
          <p:cNvSpPr/>
          <p:nvPr/>
        </p:nvSpPr>
        <p:spPr>
          <a:xfrm>
            <a:off x="4831295" y="1248312"/>
            <a:ext cx="3724680" cy="643944"/>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a:t>MARCO TEÓRICO</a:t>
            </a:r>
          </a:p>
        </p:txBody>
      </p:sp>
      <p:sp>
        <p:nvSpPr>
          <p:cNvPr id="19" name="Rectángulo redondeado 18"/>
          <p:cNvSpPr/>
          <p:nvPr/>
        </p:nvSpPr>
        <p:spPr>
          <a:xfrm>
            <a:off x="4143884" y="418779"/>
            <a:ext cx="3999967" cy="643944"/>
          </a:xfrm>
          <a:prstGeom prst="roundRect">
            <a:avLst/>
          </a:prstGeom>
          <a:solidFill>
            <a:srgbClr val="FF66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a:t>ASPECTOS GENERALES</a:t>
            </a:r>
          </a:p>
        </p:txBody>
      </p:sp>
      <p:sp>
        <p:nvSpPr>
          <p:cNvPr id="21" name="CuadroTexto 20"/>
          <p:cNvSpPr txBox="1"/>
          <p:nvPr/>
        </p:nvSpPr>
        <p:spPr>
          <a:xfrm>
            <a:off x="2254550" y="4927055"/>
            <a:ext cx="1906073" cy="369332"/>
          </a:xfrm>
          <a:prstGeom prst="rect">
            <a:avLst/>
          </a:prstGeom>
          <a:noFill/>
        </p:spPr>
        <p:txBody>
          <a:bodyPr wrap="square" rtlCol="0">
            <a:spAutoFit/>
          </a:bodyPr>
          <a:lstStyle/>
          <a:p>
            <a:r>
              <a:rPr lang="es-EC" b="1" dirty="0"/>
              <a:t>CAPÍTULO VI</a:t>
            </a:r>
          </a:p>
        </p:txBody>
      </p:sp>
      <p:sp>
        <p:nvSpPr>
          <p:cNvPr id="22" name="CuadroTexto 21"/>
          <p:cNvSpPr txBox="1"/>
          <p:nvPr/>
        </p:nvSpPr>
        <p:spPr>
          <a:xfrm>
            <a:off x="1564986" y="5809530"/>
            <a:ext cx="1906073" cy="369332"/>
          </a:xfrm>
          <a:prstGeom prst="rect">
            <a:avLst/>
          </a:prstGeom>
          <a:noFill/>
        </p:spPr>
        <p:txBody>
          <a:bodyPr wrap="square" rtlCol="0">
            <a:spAutoFit/>
          </a:bodyPr>
          <a:lstStyle/>
          <a:p>
            <a:r>
              <a:rPr lang="es-EC" b="1" dirty="0"/>
              <a:t>CAPÍTULO VII</a:t>
            </a:r>
          </a:p>
        </p:txBody>
      </p:sp>
      <p:sp>
        <p:nvSpPr>
          <p:cNvPr id="23" name="Rectángulo redondeado 22"/>
          <p:cNvSpPr/>
          <p:nvPr/>
        </p:nvSpPr>
        <p:spPr>
          <a:xfrm>
            <a:off x="4892025" y="4032264"/>
            <a:ext cx="3792739" cy="64394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a:t>ANÁLISIS DE RESULTADOS </a:t>
            </a:r>
          </a:p>
        </p:txBody>
      </p:sp>
      <p:sp>
        <p:nvSpPr>
          <p:cNvPr id="24" name="Rectángulo redondeado 23"/>
          <p:cNvSpPr/>
          <p:nvPr/>
        </p:nvSpPr>
        <p:spPr>
          <a:xfrm>
            <a:off x="3914303" y="5793756"/>
            <a:ext cx="3850789" cy="6439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a:t>CONCLUSIONES Y RECOMENDACIONES</a:t>
            </a:r>
          </a:p>
        </p:txBody>
      </p:sp>
    </p:spTree>
    <p:extLst>
      <p:ext uri="{BB962C8B-B14F-4D97-AF65-F5344CB8AC3E}">
        <p14:creationId xmlns:p14="http://schemas.microsoft.com/office/powerpoint/2010/main" val="4207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animBg="1"/>
      <p:bldP spid="16" grpId="0" animBg="1"/>
      <p:bldP spid="17" grpId="0" animBg="1"/>
      <p:bldP spid="18" grpId="0" animBg="1"/>
      <p:bldP spid="19" grpId="0" animBg="1"/>
      <p:bldP spid="21" grpId="0"/>
      <p:bldP spid="22" grpId="0"/>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6427" y="119386"/>
            <a:ext cx="5892681" cy="701230"/>
            <a:chOff x="201809" y="167228"/>
            <a:chExt cx="3176865" cy="830939"/>
          </a:xfrm>
        </p:grpSpPr>
        <p:grpSp>
          <p:nvGrpSpPr>
            <p:cNvPr id="5" name="Group 17"/>
            <p:cNvGrpSpPr/>
            <p:nvPr/>
          </p:nvGrpSpPr>
          <p:grpSpPr>
            <a:xfrm>
              <a:off x="201809" y="167228"/>
              <a:ext cx="3176865" cy="830939"/>
              <a:chOff x="1506828" y="650383"/>
              <a:chExt cx="9195515" cy="2215166"/>
            </a:xfrm>
          </p:grpSpPr>
          <p:sp>
            <p:nvSpPr>
              <p:cNvPr id="8"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sp>
            <p:nvSpPr>
              <p:cNvPr id="9"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E83C3"/>
                  </a:solidFill>
                  <a:effectLst/>
                  <a:uLnTx/>
                  <a:uFillTx/>
                  <a:latin typeface="Calibri" panose="020F0502020204030204" pitchFamily="34" charset="0"/>
                  <a:ea typeface="Open Sans" panose="020B0606030504020204" pitchFamily="34" charset="0"/>
                  <a:cs typeface="Open Sans" panose="020B0606030504020204" pitchFamily="34" charset="0"/>
                </a:endParaRPr>
              </a:p>
            </p:txBody>
          </p:sp>
        </p:grpSp>
        <p:sp>
          <p:nvSpPr>
            <p:cNvPr id="6" name="TextBox 18"/>
            <p:cNvSpPr txBox="1"/>
            <p:nvPr/>
          </p:nvSpPr>
          <p:spPr>
            <a:xfrm>
              <a:off x="1336658" y="236228"/>
              <a:ext cx="1858768" cy="692943"/>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BENEFICIOS</a:t>
              </a:r>
              <a:r>
                <a:rPr kumimoji="0" lang="en-US" sz="2000" b="1" i="0" u="none" strike="noStrike" kern="1200" cap="none" spc="0" normalizeH="0" baseline="0" noProof="0" dirty="0">
                  <a:ln>
                    <a:noFill/>
                  </a:ln>
                  <a:solidFill>
                    <a:srgbClr val="2C3C43"/>
                  </a:solidFill>
                  <a:effectLst/>
                  <a:uLnTx/>
                  <a:uFillTx/>
                  <a:latin typeface="Calibri" panose="020F0502020204030204" pitchFamily="34" charset="0"/>
                  <a:ea typeface="+mn-ea"/>
                  <a:cs typeface="+mn-cs"/>
                </a:rPr>
                <a:t> </a:t>
              </a:r>
            </a:p>
          </p:txBody>
        </p:sp>
        <p:sp>
          <p:nvSpPr>
            <p:cNvPr id="7" name="CuadroTexto 6"/>
            <p:cNvSpPr txBox="1"/>
            <p:nvPr/>
          </p:nvSpPr>
          <p:spPr>
            <a:xfrm>
              <a:off x="218997" y="382642"/>
              <a:ext cx="6773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mn-cs"/>
                </a:rPr>
                <a:t>3</a:t>
              </a:r>
            </a:p>
          </p:txBody>
        </p:sp>
      </p:grpSp>
      <p:sp>
        <p:nvSpPr>
          <p:cNvPr id="21" name="Marcador de texto 20"/>
          <p:cNvSpPr>
            <a:spLocks noGrp="1"/>
          </p:cNvSpPr>
          <p:nvPr>
            <p:ph type="body" idx="1"/>
          </p:nvPr>
        </p:nvSpPr>
        <p:spPr>
          <a:xfrm>
            <a:off x="816498" y="1002404"/>
            <a:ext cx="4185623" cy="576262"/>
          </a:xfrm>
        </p:spPr>
        <p:txBody>
          <a:bodyPr/>
          <a:lstStyle/>
          <a:p>
            <a:pPr algn="ctr"/>
            <a:r>
              <a:rPr lang="es-EC" b="1" dirty="0">
                <a:solidFill>
                  <a:schemeClr val="accent6"/>
                </a:solidFill>
              </a:rPr>
              <a:t>EMISORES </a:t>
            </a:r>
          </a:p>
        </p:txBody>
      </p:sp>
      <p:graphicFrame>
        <p:nvGraphicFramePr>
          <p:cNvPr id="13" name="Marcador de contenido 12"/>
          <p:cNvGraphicFramePr>
            <a:graphicFrameLocks noGrp="1"/>
          </p:cNvGraphicFramePr>
          <p:nvPr>
            <p:ph sz="half" idx="2"/>
          </p:nvPr>
        </p:nvGraphicFramePr>
        <p:xfrm>
          <a:off x="574585" y="1778930"/>
          <a:ext cx="4669448" cy="447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Marcador de texto 21"/>
          <p:cNvSpPr>
            <a:spLocks noGrp="1"/>
          </p:cNvSpPr>
          <p:nvPr>
            <p:ph type="body" sz="quarter" idx="3"/>
          </p:nvPr>
        </p:nvSpPr>
        <p:spPr>
          <a:xfrm>
            <a:off x="6049108" y="871102"/>
            <a:ext cx="4185618" cy="576262"/>
          </a:xfrm>
        </p:spPr>
        <p:txBody>
          <a:bodyPr/>
          <a:lstStyle/>
          <a:p>
            <a:pPr algn="ctr"/>
            <a:r>
              <a:rPr lang="es-EC" b="1" dirty="0">
                <a:solidFill>
                  <a:schemeClr val="accent6"/>
                </a:solidFill>
              </a:rPr>
              <a:t>INVERSIONISTAS</a:t>
            </a:r>
          </a:p>
        </p:txBody>
      </p:sp>
      <p:graphicFrame>
        <p:nvGraphicFramePr>
          <p:cNvPr id="24" name="Marcador de contenido 23"/>
          <p:cNvGraphicFramePr>
            <a:graphicFrameLocks noGrp="1"/>
          </p:cNvGraphicFramePr>
          <p:nvPr>
            <p:ph sz="quarter" idx="4"/>
            <p:extLst>
              <p:ext uri="{D42A27DB-BD31-4B8C-83A1-F6EECF244321}">
                <p14:modId xmlns:p14="http://schemas.microsoft.com/office/powerpoint/2010/main" val="330937764"/>
              </p:ext>
            </p:extLst>
          </p:nvPr>
        </p:nvGraphicFramePr>
        <p:xfrm>
          <a:off x="5580322" y="1598069"/>
          <a:ext cx="5029131" cy="4474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Resultado de imagen para inversionistas"/>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23745" t="6356" r="22876" b="12702"/>
          <a:stretch/>
        </p:blipFill>
        <p:spPr bwMode="auto">
          <a:xfrm>
            <a:off x="10609453" y="2532184"/>
            <a:ext cx="1570892" cy="23251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emisores de valores"/>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289614" y="4857290"/>
            <a:ext cx="1458004" cy="144452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643952" y="6125030"/>
            <a:ext cx="2506413" cy="702990"/>
          </a:xfrm>
          <a:prstGeom prst="rect">
            <a:avLst/>
          </a:prstGeom>
        </p:spPr>
      </p:pic>
    </p:spTree>
    <p:extLst>
      <p:ext uri="{BB962C8B-B14F-4D97-AF65-F5344CB8AC3E}">
        <p14:creationId xmlns:p14="http://schemas.microsoft.com/office/powerpoint/2010/main" val="2498209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396" y="5874528"/>
            <a:ext cx="2889161" cy="997521"/>
          </a:xfrm>
          <a:prstGeom prst="rect">
            <a:avLst/>
          </a:prstGeom>
        </p:spPr>
      </p:pic>
      <p:sp>
        <p:nvSpPr>
          <p:cNvPr id="10" name="Título 9"/>
          <p:cNvSpPr>
            <a:spLocks noGrp="1"/>
          </p:cNvSpPr>
          <p:nvPr>
            <p:ph type="title"/>
          </p:nvPr>
        </p:nvSpPr>
        <p:spPr>
          <a:xfrm>
            <a:off x="458694" y="113620"/>
            <a:ext cx="10022511" cy="677134"/>
          </a:xfrm>
        </p:spPr>
        <p:txBody>
          <a:bodyPr>
            <a:normAutofit/>
          </a:bodyPr>
          <a:lstStyle/>
          <a:p>
            <a:pPr algn="ctr"/>
            <a:r>
              <a:rPr lang="es-EC" b="1" dirty="0"/>
              <a:t>Experiencias de países de Latinoamericanos</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605027496"/>
              </p:ext>
            </p:extLst>
          </p:nvPr>
        </p:nvGraphicFramePr>
        <p:xfrm>
          <a:off x="217164" y="790754"/>
          <a:ext cx="9445449" cy="5664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59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30910" y="2869691"/>
            <a:ext cx="2773204" cy="1118618"/>
          </a:xfrm>
        </p:spPr>
        <p:txBody>
          <a:bodyPr rtlCol="0"/>
          <a:lstStyle/>
          <a:p>
            <a:pPr rtl="0"/>
            <a:r>
              <a:rPr lang="es-ES" dirty="0">
                <a:effectLst>
                  <a:outerShdw blurRad="38100" dist="38100" dir="2700000" algn="tl">
                    <a:srgbClr val="000000">
                      <a:alpha val="43137"/>
                    </a:srgbClr>
                  </a:outerShdw>
                </a:effectLst>
              </a:rPr>
              <a:t>CAPÍTULO IV</a:t>
            </a: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482937" y="2988796"/>
            <a:ext cx="3581119" cy="999513"/>
          </a:xfrm>
        </p:spPr>
        <p:txBody>
          <a:bodyPr rtlCol="0"/>
          <a:lstStyle/>
          <a:p>
            <a:pPr rtl="0"/>
            <a:r>
              <a:rPr lang="es-ES" sz="3200" b="1" dirty="0">
                <a:solidFill>
                  <a:schemeClr val="accent4">
                    <a:lumMod val="50000"/>
                  </a:schemeClr>
                </a:solidFill>
              </a:rPr>
              <a:t>MARCO </a:t>
            </a:r>
          </a:p>
          <a:p>
            <a:pPr rtl="0"/>
            <a:r>
              <a:rPr lang="es-ES" sz="3200" b="1" dirty="0">
                <a:solidFill>
                  <a:schemeClr val="accent4">
                    <a:lumMod val="50000"/>
                  </a:schemeClr>
                </a:solidFill>
              </a:rPr>
              <a:t> METODOLÓGICO</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122" y="794755"/>
            <a:ext cx="4585065" cy="1583055"/>
          </a:xfrm>
          <a:prstGeom prst="rect">
            <a:avLst/>
          </a:prstGeom>
        </p:spPr>
      </p:pic>
    </p:spTree>
    <p:extLst>
      <p:ext uri="{BB962C8B-B14F-4D97-AF65-F5344CB8AC3E}">
        <p14:creationId xmlns:p14="http://schemas.microsoft.com/office/powerpoint/2010/main" val="41299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33742574"/>
              </p:ext>
            </p:extLst>
          </p:nvPr>
        </p:nvGraphicFramePr>
        <p:xfrm>
          <a:off x="706171" y="-29354"/>
          <a:ext cx="9298651" cy="3567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6" name="Título 9"/>
          <p:cNvSpPr>
            <a:spLocks noGrp="1"/>
          </p:cNvSpPr>
          <p:nvPr>
            <p:ph type="title"/>
          </p:nvPr>
        </p:nvSpPr>
        <p:spPr>
          <a:xfrm>
            <a:off x="214851" y="3737262"/>
            <a:ext cx="8596668" cy="659642"/>
          </a:xfrm>
        </p:spPr>
        <p:txBody>
          <a:bodyPr>
            <a:normAutofit/>
          </a:bodyPr>
          <a:lstStyle/>
          <a:p>
            <a:r>
              <a:rPr lang="es-EC" sz="2400" b="1" dirty="0"/>
              <a:t>Preguntas de investigación</a:t>
            </a:r>
          </a:p>
        </p:txBody>
      </p:sp>
      <p:graphicFrame>
        <p:nvGraphicFramePr>
          <p:cNvPr id="7" name="Diagrama 6"/>
          <p:cNvGraphicFramePr/>
          <p:nvPr>
            <p:extLst>
              <p:ext uri="{D42A27DB-BD31-4B8C-83A1-F6EECF244321}">
                <p14:modId xmlns:p14="http://schemas.microsoft.com/office/powerpoint/2010/main" val="1396855176"/>
              </p:ext>
            </p:extLst>
          </p:nvPr>
        </p:nvGraphicFramePr>
        <p:xfrm>
          <a:off x="700526" y="3903307"/>
          <a:ext cx="8516203" cy="28114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844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6" name="Título 9"/>
          <p:cNvSpPr>
            <a:spLocks noGrp="1"/>
          </p:cNvSpPr>
          <p:nvPr>
            <p:ph type="title"/>
          </p:nvPr>
        </p:nvSpPr>
        <p:spPr>
          <a:xfrm>
            <a:off x="336284" y="188846"/>
            <a:ext cx="8596668" cy="659642"/>
          </a:xfrm>
        </p:spPr>
        <p:txBody>
          <a:bodyPr>
            <a:normAutofit/>
          </a:bodyPr>
          <a:lstStyle/>
          <a:p>
            <a:r>
              <a:rPr lang="es-EC" sz="2400" b="1" dirty="0"/>
              <a:t>Instrumentos </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743321446"/>
              </p:ext>
            </p:extLst>
          </p:nvPr>
        </p:nvGraphicFramePr>
        <p:xfrm>
          <a:off x="1301462" y="786114"/>
          <a:ext cx="6939267" cy="2062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ítulo 9"/>
          <p:cNvSpPr txBox="1">
            <a:spLocks/>
          </p:cNvSpPr>
          <p:nvPr/>
        </p:nvSpPr>
        <p:spPr>
          <a:xfrm>
            <a:off x="336284" y="2928254"/>
            <a:ext cx="8596668" cy="65964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a:t>Muestra  </a:t>
            </a:r>
          </a:p>
        </p:txBody>
      </p:sp>
      <mc:AlternateContent xmlns:mc="http://schemas.openxmlformats.org/markup-compatibility/2006" xmlns:a14="http://schemas.microsoft.com/office/drawing/2010/main">
        <mc:Choice Requires="a14">
          <p:sp>
            <p:nvSpPr>
              <p:cNvPr id="9" name="Rectángulo 8"/>
              <p:cNvSpPr/>
              <p:nvPr/>
            </p:nvSpPr>
            <p:spPr>
              <a:xfrm>
                <a:off x="759365" y="3944627"/>
                <a:ext cx="2263953" cy="6876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sz="1400" i="1">
                              <a:latin typeface="Cambria Math" panose="02040503050406030204" pitchFamily="18" charset="0"/>
                            </a:rPr>
                          </m:ctrlPr>
                        </m:dPr>
                        <m:e>
                          <m:r>
                            <a:rPr lang="es-EC" sz="1400" i="1">
                              <a:latin typeface="Cambria Math" panose="02040503050406030204" pitchFamily="18" charset="0"/>
                            </a:rPr>
                            <m:t>𝑛</m:t>
                          </m:r>
                          <m:r>
                            <a:rPr lang="es-EC" sz="1400" i="0">
                              <a:latin typeface="Cambria Math" panose="02040503050406030204" pitchFamily="18" charset="0"/>
                            </a:rPr>
                            <m:t>=</m:t>
                          </m:r>
                          <m:f>
                            <m:fPr>
                              <m:ctrlPr>
                                <a:rPr lang="es-EC" sz="1400" i="1">
                                  <a:latin typeface="Cambria Math" panose="02040503050406030204" pitchFamily="18" charset="0"/>
                                </a:rPr>
                              </m:ctrlPr>
                            </m:fPr>
                            <m:num>
                              <m:nary>
                                <m:naryPr>
                                  <m:chr m:val="∑"/>
                                  <m:grow m:val="on"/>
                                  <m:subHide m:val="on"/>
                                  <m:supHide m:val="on"/>
                                  <m:ctrlPr>
                                    <a:rPr lang="es-EC" sz="1400" i="1">
                                      <a:latin typeface="Cambria Math" panose="02040503050406030204" pitchFamily="18" charset="0"/>
                                    </a:rPr>
                                  </m:ctrlPr>
                                </m:naryPr>
                                <m:sub/>
                                <m:sup/>
                                <m:e>
                                  <m:r>
                                    <a:rPr lang="es-EC" sz="1400" i="1">
                                      <a:latin typeface="Cambria Math" panose="02040503050406030204" pitchFamily="18" charset="0"/>
                                    </a:rPr>
                                    <m:t>𝑁</m:t>
                                  </m:r>
                                </m:e>
                              </m:nary>
                              <m:r>
                                <a:rPr lang="es-EC" sz="1400" i="1">
                                  <a:latin typeface="Cambria Math" panose="02040503050406030204" pitchFamily="18" charset="0"/>
                                </a:rPr>
                                <m:t>𝑃𝑄</m:t>
                              </m:r>
                            </m:num>
                            <m:den>
                              <m:d>
                                <m:dPr>
                                  <m:begChr m:val=""/>
                                  <m:ctrlPr>
                                    <a:rPr lang="es-EC" sz="1400" i="1">
                                      <a:latin typeface="Cambria Math" panose="02040503050406030204" pitchFamily="18" charset="0"/>
                                    </a:rPr>
                                  </m:ctrlPr>
                                </m:dPr>
                                <m:e>
                                  <m:r>
                                    <a:rPr lang="es-EC" sz="1400" i="1">
                                      <a:latin typeface="Cambria Math" panose="02040503050406030204" pitchFamily="18" charset="0"/>
                                    </a:rPr>
                                    <m:t>𝑁𝐸</m:t>
                                  </m:r>
                                  <m:r>
                                    <a:rPr lang="es-EC" sz="1400" i="0">
                                      <a:latin typeface="Cambria Math" panose="02040503050406030204" pitchFamily="18" charset="0"/>
                                    </a:rPr>
                                    <m:t>+(</m:t>
                                  </m:r>
                                  <m:f>
                                    <m:fPr>
                                      <m:ctrlPr>
                                        <a:rPr lang="es-EC" sz="1400" i="1">
                                          <a:latin typeface="Cambria Math" panose="02040503050406030204" pitchFamily="18" charset="0"/>
                                        </a:rPr>
                                      </m:ctrlPr>
                                    </m:fPr>
                                    <m:num>
                                      <m:r>
                                        <a:rPr lang="es-EC" sz="1400" i="0">
                                          <a:latin typeface="Cambria Math" panose="02040503050406030204" pitchFamily="18" charset="0"/>
                                        </a:rPr>
                                        <m:t>1</m:t>
                                      </m:r>
                                    </m:num>
                                    <m:den>
                                      <m:r>
                                        <a:rPr lang="es-EC" sz="1400" i="1">
                                          <a:latin typeface="Cambria Math" panose="02040503050406030204" pitchFamily="18" charset="0"/>
                                        </a:rPr>
                                        <m:t>𝑁</m:t>
                                      </m:r>
                                    </m:den>
                                  </m:f>
                                  <m:r>
                                    <a:rPr lang="es-EC" sz="1400" i="0">
                                      <a:latin typeface="Cambria Math" panose="02040503050406030204" pitchFamily="18" charset="0"/>
                                    </a:rPr>
                                    <m:t>)(</m:t>
                                  </m:r>
                                  <m:nary>
                                    <m:naryPr>
                                      <m:chr m:val="∑"/>
                                      <m:grow m:val="on"/>
                                      <m:subHide m:val="on"/>
                                      <m:supHide m:val="on"/>
                                      <m:ctrlPr>
                                        <a:rPr lang="es-EC" sz="1400" i="1">
                                          <a:latin typeface="Cambria Math" panose="02040503050406030204" pitchFamily="18" charset="0"/>
                                        </a:rPr>
                                      </m:ctrlPr>
                                    </m:naryPr>
                                    <m:sub/>
                                    <m:sup/>
                                    <m:e>
                                      <m:r>
                                        <a:rPr lang="es-EC" sz="1400" i="1">
                                          <a:latin typeface="Cambria Math" panose="02040503050406030204" pitchFamily="18" charset="0"/>
                                        </a:rPr>
                                        <m:t>𝑁</m:t>
                                      </m:r>
                                    </m:e>
                                  </m:nary>
                                  <m:r>
                                    <a:rPr lang="es-EC" sz="1400" i="1">
                                      <a:latin typeface="Cambria Math" panose="02040503050406030204" pitchFamily="18" charset="0"/>
                                    </a:rPr>
                                    <m:t>𝑃𝑄</m:t>
                                  </m:r>
                                </m:e>
                              </m:d>
                            </m:den>
                          </m:f>
                        </m:e>
                      </m:d>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759365" y="3944627"/>
                <a:ext cx="2263953" cy="687689"/>
              </a:xfrm>
              <a:prstGeom prst="rect">
                <a:avLst/>
              </a:prstGeom>
              <a:blipFill rotWithShape="0">
                <a:blip r:embed="rId9"/>
                <a:stretch>
                  <a:fillRect t="-57522" r="-24259" b="-146903"/>
                </a:stretch>
              </a:blipFill>
            </p:spPr>
            <p:txBody>
              <a:bodyPr/>
              <a:lstStyle/>
              <a:p>
                <a:r>
                  <a:rPr lang="es-EC">
                    <a:noFill/>
                  </a:rPr>
                  <a:t> </a:t>
                </a:r>
              </a:p>
            </p:txBody>
          </p:sp>
        </mc:Fallback>
      </mc:AlternateContent>
      <p:pic>
        <p:nvPicPr>
          <p:cNvPr id="11" name="Imagen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52075" y="3231700"/>
            <a:ext cx="6333115" cy="2325333"/>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951831" y="5949196"/>
                <a:ext cx="3493328" cy="703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sz="1400" i="1">
                              <a:latin typeface="Cambria Math" panose="02040503050406030204" pitchFamily="18" charset="0"/>
                            </a:rPr>
                          </m:ctrlPr>
                        </m:dPr>
                        <m:e>
                          <m:r>
                            <a:rPr lang="es-EC" sz="1400" i="1">
                              <a:latin typeface="Cambria Math" panose="02040503050406030204" pitchFamily="18" charset="0"/>
                            </a:rPr>
                            <m:t>𝑛</m:t>
                          </m:r>
                          <m:r>
                            <a:rPr lang="es-EC" sz="1400" i="0">
                              <a:latin typeface="Cambria Math" panose="02040503050406030204" pitchFamily="18" charset="0"/>
                            </a:rPr>
                            <m:t>=</m:t>
                          </m:r>
                          <m:f>
                            <m:fPr>
                              <m:ctrlPr>
                                <a:rPr lang="es-EC" sz="1400" i="1">
                                  <a:latin typeface="Cambria Math" panose="02040503050406030204" pitchFamily="18" charset="0"/>
                                </a:rPr>
                              </m:ctrlPr>
                            </m:fPr>
                            <m:num>
                              <m:sSup>
                                <m:sSupPr>
                                  <m:ctrlPr>
                                    <a:rPr lang="es-EC" sz="1400" i="1">
                                      <a:latin typeface="Cambria Math" panose="02040503050406030204" pitchFamily="18" charset="0"/>
                                    </a:rPr>
                                  </m:ctrlPr>
                                </m:sSupPr>
                                <m:e>
                                  <m:r>
                                    <a:rPr lang="es-EC" sz="1400" i="0">
                                      <a:latin typeface="Cambria Math" panose="02040503050406030204" pitchFamily="18" charset="0"/>
                                    </a:rPr>
                                    <m:t>1,28</m:t>
                                  </m:r>
                                </m:e>
                                <m:sup>
                                  <m:r>
                                    <a:rPr lang="es-EC" sz="1400" i="0">
                                      <a:latin typeface="Cambria Math" panose="02040503050406030204" pitchFamily="18" charset="0"/>
                                    </a:rPr>
                                    <m:t>2</m:t>
                                  </m:r>
                                </m:sup>
                              </m:sSup>
                              <m:r>
                                <a:rPr lang="es-EC" sz="1400" i="1">
                                  <a:latin typeface="Cambria Math" panose="02040503050406030204" pitchFamily="18" charset="0"/>
                                </a:rPr>
                                <m:t>𝑥</m:t>
                              </m:r>
                              <m:r>
                                <a:rPr lang="es-EC" sz="1400" i="0">
                                  <a:latin typeface="Cambria Math" panose="02040503050406030204" pitchFamily="18" charset="0"/>
                                </a:rPr>
                                <m:t>243</m:t>
                              </m:r>
                              <m:r>
                                <a:rPr lang="es-EC" sz="1400" i="1">
                                  <a:latin typeface="Cambria Math" panose="02040503050406030204" pitchFamily="18" charset="0"/>
                                </a:rPr>
                                <m:t>𝑥</m:t>
                              </m:r>
                              <m:r>
                                <a:rPr lang="es-EC" sz="1400" i="0">
                                  <a:latin typeface="Cambria Math" panose="02040503050406030204" pitchFamily="18" charset="0"/>
                                </a:rPr>
                                <m:t>0,5</m:t>
                              </m:r>
                              <m:r>
                                <a:rPr lang="es-EC" sz="1400" i="1">
                                  <a:latin typeface="Cambria Math" panose="02040503050406030204" pitchFamily="18" charset="0"/>
                                </a:rPr>
                                <m:t>𝑥</m:t>
                              </m:r>
                              <m:r>
                                <a:rPr lang="es-EC" sz="1400" i="0">
                                  <a:latin typeface="Cambria Math" panose="02040503050406030204" pitchFamily="18" charset="0"/>
                                </a:rPr>
                                <m:t>0,5</m:t>
                              </m:r>
                            </m:num>
                            <m:den>
                              <m:d>
                                <m:dPr>
                                  <m:begChr m:val=""/>
                                  <m:ctrlPr>
                                    <a:rPr lang="es-EC" sz="1400" i="1">
                                      <a:latin typeface="Cambria Math" panose="02040503050406030204" pitchFamily="18" charset="0"/>
                                    </a:rPr>
                                  </m:ctrlPr>
                                </m:dPr>
                                <m:e>
                                  <m:r>
                                    <a:rPr lang="es-EC" sz="1400" i="0">
                                      <a:latin typeface="Cambria Math" panose="02040503050406030204" pitchFamily="18" charset="0"/>
                                    </a:rPr>
                                    <m:t>243</m:t>
                                  </m:r>
                                  <m:r>
                                    <a:rPr lang="es-EC" sz="1400" i="1">
                                      <a:latin typeface="Cambria Math" panose="02040503050406030204" pitchFamily="18" charset="0"/>
                                    </a:rPr>
                                    <m:t>𝑥</m:t>
                                  </m:r>
                                  <m:r>
                                    <a:rPr lang="es-EC" sz="1400" i="0">
                                      <a:latin typeface="Cambria Math" panose="02040503050406030204" pitchFamily="18" charset="0"/>
                                    </a:rPr>
                                    <m:t>0,20+(</m:t>
                                  </m:r>
                                  <m:f>
                                    <m:fPr>
                                      <m:ctrlPr>
                                        <a:rPr lang="es-EC" sz="1400" i="1">
                                          <a:latin typeface="Cambria Math" panose="02040503050406030204" pitchFamily="18" charset="0"/>
                                        </a:rPr>
                                      </m:ctrlPr>
                                    </m:fPr>
                                    <m:num>
                                      <m:r>
                                        <a:rPr lang="es-EC" sz="1400" i="0">
                                          <a:latin typeface="Cambria Math" panose="02040503050406030204" pitchFamily="18" charset="0"/>
                                        </a:rPr>
                                        <m:t>1</m:t>
                                      </m:r>
                                    </m:num>
                                    <m:den>
                                      <m:r>
                                        <a:rPr lang="es-EC" sz="1400" i="0">
                                          <a:latin typeface="Cambria Math" panose="02040503050406030204" pitchFamily="18" charset="0"/>
                                        </a:rPr>
                                        <m:t>243</m:t>
                                      </m:r>
                                    </m:den>
                                  </m:f>
                                  <m:r>
                                    <a:rPr lang="es-EC" sz="1400" i="0">
                                      <a:latin typeface="Cambria Math" panose="02040503050406030204" pitchFamily="18" charset="0"/>
                                    </a:rPr>
                                    <m:t>)(</m:t>
                                  </m:r>
                                  <m:nary>
                                    <m:naryPr>
                                      <m:chr m:val="∑"/>
                                      <m:grow m:val="on"/>
                                      <m:subHide m:val="on"/>
                                      <m:supHide m:val="on"/>
                                      <m:ctrlPr>
                                        <a:rPr lang="es-EC" sz="1400" i="1">
                                          <a:latin typeface="Cambria Math" panose="02040503050406030204" pitchFamily="18" charset="0"/>
                                        </a:rPr>
                                      </m:ctrlPr>
                                    </m:naryPr>
                                    <m:sub/>
                                    <m:sup/>
                                    <m:e>
                                      <m:r>
                                        <a:rPr lang="es-EC" sz="1400" i="0">
                                          <a:latin typeface="Cambria Math" panose="02040503050406030204" pitchFamily="18" charset="0"/>
                                        </a:rPr>
                                        <m:t>243</m:t>
                                      </m:r>
                                    </m:e>
                                  </m:nary>
                                  <m:r>
                                    <a:rPr lang="es-EC" sz="1400" i="1">
                                      <a:latin typeface="Cambria Math" panose="02040503050406030204" pitchFamily="18" charset="0"/>
                                    </a:rPr>
                                    <m:t>𝑥</m:t>
                                  </m:r>
                                  <m:r>
                                    <a:rPr lang="es-EC" sz="1400" i="0">
                                      <a:latin typeface="Cambria Math" panose="02040503050406030204" pitchFamily="18" charset="0"/>
                                    </a:rPr>
                                    <m:t>0,5</m:t>
                                  </m:r>
                                  <m:r>
                                    <a:rPr lang="es-EC" sz="1400" i="1">
                                      <a:latin typeface="Cambria Math" panose="02040503050406030204" pitchFamily="18" charset="0"/>
                                    </a:rPr>
                                    <m:t>𝑥</m:t>
                                  </m:r>
                                  <m:r>
                                    <a:rPr lang="es-EC" sz="1400" i="0">
                                      <a:latin typeface="Cambria Math" panose="02040503050406030204" pitchFamily="18" charset="0"/>
                                    </a:rPr>
                                    <m:t>0,5</m:t>
                                  </m:r>
                                </m:e>
                              </m:d>
                            </m:den>
                          </m:f>
                        </m:e>
                      </m:d>
                    </m:oMath>
                  </m:oMathPara>
                </a14:m>
                <a:endParaRPr lang="es-EC"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951831" y="5949196"/>
                <a:ext cx="3493328" cy="703398"/>
              </a:xfrm>
              <a:prstGeom prst="rect">
                <a:avLst/>
              </a:prstGeom>
              <a:blipFill rotWithShape="0">
                <a:blip r:embed="rId11"/>
                <a:stretch>
                  <a:fillRect/>
                </a:stretch>
              </a:blipFill>
            </p:spPr>
            <p:txBody>
              <a:bodyPr/>
              <a:lstStyle/>
              <a:p>
                <a:r>
                  <a:rPr lang="es-EC">
                    <a:noFill/>
                  </a:rPr>
                  <a:t> </a:t>
                </a:r>
              </a:p>
            </p:txBody>
          </p:sp>
        </mc:Fallback>
      </mc:AlternateContent>
      <p:sp>
        <p:nvSpPr>
          <p:cNvPr id="13" name="Rectángulo 12"/>
          <p:cNvSpPr/>
          <p:nvPr/>
        </p:nvSpPr>
        <p:spPr>
          <a:xfrm>
            <a:off x="501906" y="5390285"/>
            <a:ext cx="4610429" cy="307777"/>
          </a:xfrm>
          <a:prstGeom prst="rect">
            <a:avLst/>
          </a:prstGeom>
        </p:spPr>
        <p:txBody>
          <a:bodyPr wrap="none">
            <a:spAutoFit/>
          </a:bodyPr>
          <a:lstStyle/>
          <a:p>
            <a:r>
              <a:rPr lang="es-EC" sz="1400" b="1" dirty="0">
                <a:latin typeface="Times New Roman" panose="02020603050405020304" pitchFamily="18" charset="0"/>
                <a:ea typeface="Times New Roman" panose="02020603050405020304" pitchFamily="18" charset="0"/>
              </a:rPr>
              <a:t>Por lo tanto, la muestra de la presente investigación es de:</a:t>
            </a:r>
            <a:endParaRPr lang="es-EC" sz="1400" b="1" dirty="0"/>
          </a:p>
        </p:txBody>
      </p:sp>
      <p:sp>
        <p:nvSpPr>
          <p:cNvPr id="15" name="Rectángulo 14"/>
          <p:cNvSpPr/>
          <p:nvPr/>
        </p:nvSpPr>
        <p:spPr>
          <a:xfrm>
            <a:off x="5298602" y="5949196"/>
            <a:ext cx="1594796" cy="584775"/>
          </a:xfrm>
          <a:prstGeom prst="rect">
            <a:avLst/>
          </a:prstGeom>
        </p:spPr>
        <p:txBody>
          <a:bodyPr wrap="none">
            <a:spAutoFit/>
          </a:bodyPr>
          <a:lstStyle/>
          <a:p>
            <a:pPr algn="just">
              <a:lnSpc>
                <a:spcPct val="200000"/>
              </a:lnSpc>
              <a:spcAft>
                <a:spcPts val="0"/>
              </a:spcAft>
            </a:pPr>
            <a:r>
              <a:rPr lang="es-EC" sz="1600" b="1" dirty="0">
                <a:latin typeface="Cambria Math" panose="02040503050406030204" pitchFamily="18" charset="0"/>
                <a:ea typeface="Times New Roman" panose="02020603050405020304" pitchFamily="18" charset="0"/>
                <a:cs typeface="Cambria Math" panose="02040503050406030204" pitchFamily="18" charset="0"/>
              </a:rPr>
              <a:t>𝑛</a:t>
            </a:r>
            <a:r>
              <a:rPr lang="es-EC" sz="1600" b="1" dirty="0">
                <a:latin typeface="Times New Roman" panose="02020603050405020304" pitchFamily="18" charset="0"/>
                <a:ea typeface="Times New Roman" panose="02020603050405020304" pitchFamily="18" charset="0"/>
                <a:cs typeface="Times New Roman" panose="02020603050405020304" pitchFamily="18" charset="0"/>
              </a:rPr>
              <a:t> = 10 empresas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Flecha derecha 15"/>
          <p:cNvSpPr/>
          <p:nvPr/>
        </p:nvSpPr>
        <p:spPr>
          <a:xfrm>
            <a:off x="4601745" y="6131151"/>
            <a:ext cx="374110" cy="3248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7" name="Marco 16"/>
          <p:cNvSpPr/>
          <p:nvPr/>
        </p:nvSpPr>
        <p:spPr>
          <a:xfrm>
            <a:off x="5129407" y="5904837"/>
            <a:ext cx="2039092" cy="79211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5116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30910" y="2869691"/>
            <a:ext cx="2773204" cy="1118618"/>
          </a:xfrm>
        </p:spPr>
        <p:txBody>
          <a:bodyPr rtlCol="0"/>
          <a:lstStyle/>
          <a:p>
            <a:pPr rtl="0"/>
            <a:r>
              <a:rPr lang="es-ES" dirty="0">
                <a:effectLst>
                  <a:outerShdw blurRad="38100" dist="38100" dir="2700000" algn="tl">
                    <a:srgbClr val="000000">
                      <a:alpha val="43137"/>
                    </a:srgbClr>
                  </a:outerShdw>
                </a:effectLst>
              </a:rPr>
              <a:t>CAPÍTULO V</a:t>
            </a: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482937" y="2988796"/>
            <a:ext cx="3581119" cy="999513"/>
          </a:xfrm>
        </p:spPr>
        <p:txBody>
          <a:bodyPr rtlCol="0"/>
          <a:lstStyle/>
          <a:p>
            <a:pPr rtl="0"/>
            <a:r>
              <a:rPr lang="es-ES" sz="3200" b="1" dirty="0">
                <a:solidFill>
                  <a:schemeClr val="accent4">
                    <a:lumMod val="50000"/>
                  </a:schemeClr>
                </a:solidFill>
              </a:rPr>
              <a:t>ANÁLISIS DE </a:t>
            </a:r>
          </a:p>
          <a:p>
            <a:pPr rtl="0"/>
            <a:r>
              <a:rPr lang="es-ES" sz="3200" b="1" dirty="0">
                <a:solidFill>
                  <a:schemeClr val="accent4">
                    <a:lumMod val="50000"/>
                  </a:schemeClr>
                </a:solidFill>
              </a:rPr>
              <a:t> RESULTADOS</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122" y="794755"/>
            <a:ext cx="4585065" cy="1583055"/>
          </a:xfrm>
          <a:prstGeom prst="rect">
            <a:avLst/>
          </a:prstGeom>
        </p:spPr>
      </p:pic>
    </p:spTree>
    <p:extLst>
      <p:ext uri="{BB962C8B-B14F-4D97-AF65-F5344CB8AC3E}">
        <p14:creationId xmlns:p14="http://schemas.microsoft.com/office/powerpoint/2010/main" val="23189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94860"/>
            <a:ext cx="8596668" cy="551302"/>
          </a:xfrm>
        </p:spPr>
        <p:txBody>
          <a:bodyPr>
            <a:normAutofit fontScale="90000"/>
          </a:bodyPr>
          <a:lstStyle/>
          <a:p>
            <a:r>
              <a:rPr lang="es-EC" b="1" dirty="0"/>
              <a:t>Resultados de las entrevistas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graphicFrame>
        <p:nvGraphicFramePr>
          <p:cNvPr id="8" name="Diagrama 7"/>
          <p:cNvGraphicFramePr/>
          <p:nvPr>
            <p:extLst>
              <p:ext uri="{D42A27DB-BD31-4B8C-83A1-F6EECF244321}">
                <p14:modId xmlns:p14="http://schemas.microsoft.com/office/powerpoint/2010/main" val="3201062066"/>
              </p:ext>
            </p:extLst>
          </p:nvPr>
        </p:nvGraphicFramePr>
        <p:xfrm>
          <a:off x="131874" y="1473958"/>
          <a:ext cx="4648691" cy="4585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237776969"/>
              </p:ext>
            </p:extLst>
          </p:nvPr>
        </p:nvGraphicFramePr>
        <p:xfrm>
          <a:off x="5269813" y="1389798"/>
          <a:ext cx="4782891" cy="45856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Conector recto 10"/>
          <p:cNvCxnSpPr/>
          <p:nvPr/>
        </p:nvCxnSpPr>
        <p:spPr>
          <a:xfrm>
            <a:off x="5063321" y="1269241"/>
            <a:ext cx="0" cy="5049054"/>
          </a:xfrm>
          <a:prstGeom prst="line">
            <a:avLst/>
          </a:prstGeom>
        </p:spPr>
        <p:style>
          <a:lnRef idx="3">
            <a:schemeClr val="accent3"/>
          </a:lnRef>
          <a:fillRef idx="0">
            <a:schemeClr val="accent3"/>
          </a:fillRef>
          <a:effectRef idx="2">
            <a:schemeClr val="accent3"/>
          </a:effectRef>
          <a:fontRef idx="minor">
            <a:schemeClr val="tx1"/>
          </a:fontRef>
        </p:style>
      </p:cxnSp>
      <p:pic>
        <p:nvPicPr>
          <p:cNvPr id="12" name="Imagen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4591" y="2129051"/>
            <a:ext cx="968991" cy="484496"/>
          </a:xfrm>
          <a:prstGeom prst="rect">
            <a:avLst/>
          </a:prstGeom>
        </p:spPr>
      </p:pic>
      <p:pic>
        <p:nvPicPr>
          <p:cNvPr id="13" name="Imagen 1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54305" y="2035792"/>
            <a:ext cx="968991" cy="484496"/>
          </a:xfrm>
          <a:prstGeom prst="rect">
            <a:avLst/>
          </a:prstGeom>
        </p:spPr>
      </p:pic>
      <p:pic>
        <p:nvPicPr>
          <p:cNvPr id="14" name="Imagen 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4578" y="2772985"/>
            <a:ext cx="869015" cy="628719"/>
          </a:xfrm>
          <a:prstGeom prst="rect">
            <a:avLst/>
          </a:prstGeom>
        </p:spPr>
      </p:pic>
      <p:pic>
        <p:nvPicPr>
          <p:cNvPr id="15" name="Imagen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97413" y="2627195"/>
            <a:ext cx="869015" cy="628719"/>
          </a:xfrm>
          <a:prstGeom prst="rect">
            <a:avLst/>
          </a:prstGeom>
        </p:spPr>
      </p:pic>
      <p:pic>
        <p:nvPicPr>
          <p:cNvPr id="16" name="Imagen 1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31874" y="3388056"/>
            <a:ext cx="804563" cy="752544"/>
          </a:xfrm>
          <a:prstGeom prst="rect">
            <a:avLst/>
          </a:prstGeom>
        </p:spPr>
      </p:pic>
      <p:pic>
        <p:nvPicPr>
          <p:cNvPr id="17" name="Imagen 1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251194" y="3306350"/>
            <a:ext cx="804563" cy="752544"/>
          </a:xfrm>
          <a:prstGeom prst="rect">
            <a:avLst/>
          </a:prstGeom>
        </p:spPr>
      </p:pic>
      <p:pic>
        <p:nvPicPr>
          <p:cNvPr id="18" name="Imagen 1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 y="4167896"/>
            <a:ext cx="1101986" cy="525563"/>
          </a:xfrm>
          <a:prstGeom prst="rect">
            <a:avLst/>
          </a:prstGeom>
        </p:spPr>
      </p:pic>
      <p:pic>
        <p:nvPicPr>
          <p:cNvPr id="19" name="Imagen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094575" y="4072542"/>
            <a:ext cx="1101986" cy="525563"/>
          </a:xfrm>
          <a:prstGeom prst="rect">
            <a:avLst/>
          </a:prstGeom>
        </p:spPr>
      </p:pic>
      <p:pic>
        <p:nvPicPr>
          <p:cNvPr id="20" name="Imagen 19"/>
          <p:cNvPicPr>
            <a:picLocks noChangeAspect="1"/>
          </p:cNvPicPr>
          <p:nvPr/>
        </p:nvPicPr>
        <p:blipFill rotWithShape="1">
          <a:blip r:embed="rId18" cstate="email">
            <a:extLst>
              <a:ext uri="{28A0092B-C50C-407E-A947-70E740481C1C}">
                <a14:useLocalDpi xmlns:a14="http://schemas.microsoft.com/office/drawing/2010/main"/>
              </a:ext>
            </a:extLst>
          </a:blip>
          <a:srcRect l="29974"/>
          <a:stretch/>
        </p:blipFill>
        <p:spPr>
          <a:xfrm>
            <a:off x="0" y="4884316"/>
            <a:ext cx="1132304" cy="561687"/>
          </a:xfrm>
          <a:prstGeom prst="rect">
            <a:avLst/>
          </a:prstGeom>
        </p:spPr>
      </p:pic>
      <p:pic>
        <p:nvPicPr>
          <p:cNvPr id="21" name="Imagen 20"/>
          <p:cNvPicPr>
            <a:picLocks noChangeAspect="1"/>
          </p:cNvPicPr>
          <p:nvPr/>
        </p:nvPicPr>
        <p:blipFill rotWithShape="1">
          <a:blip r:embed="rId18" cstate="email">
            <a:extLst>
              <a:ext uri="{28A0092B-C50C-407E-A947-70E740481C1C}">
                <a14:useLocalDpi xmlns:a14="http://schemas.microsoft.com/office/drawing/2010/main"/>
              </a:ext>
            </a:extLst>
          </a:blip>
          <a:srcRect l="29974"/>
          <a:stretch/>
        </p:blipFill>
        <p:spPr>
          <a:xfrm>
            <a:off x="5100971" y="4756846"/>
            <a:ext cx="1132304" cy="561687"/>
          </a:xfrm>
          <a:prstGeom prst="rect">
            <a:avLst/>
          </a:prstGeom>
        </p:spPr>
      </p:pic>
      <p:pic>
        <p:nvPicPr>
          <p:cNvPr id="22" name="Imagen 2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593" y="5535010"/>
            <a:ext cx="1009284" cy="755989"/>
          </a:xfrm>
          <a:prstGeom prst="rect">
            <a:avLst/>
          </a:prstGeom>
        </p:spPr>
      </p:pic>
      <p:pic>
        <p:nvPicPr>
          <p:cNvPr id="23" name="Imagen 2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114619" y="5436330"/>
            <a:ext cx="1009284" cy="755989"/>
          </a:xfrm>
          <a:prstGeom prst="rect">
            <a:avLst/>
          </a:prstGeom>
        </p:spPr>
      </p:pic>
    </p:spTree>
    <p:extLst>
      <p:ext uri="{BB962C8B-B14F-4D97-AF65-F5344CB8AC3E}">
        <p14:creationId xmlns:p14="http://schemas.microsoft.com/office/powerpoint/2010/main" val="19120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94860"/>
            <a:ext cx="8596668" cy="551302"/>
          </a:xfrm>
        </p:spPr>
        <p:txBody>
          <a:bodyPr>
            <a:normAutofit fontScale="90000"/>
          </a:bodyPr>
          <a:lstStyle/>
          <a:p>
            <a:r>
              <a:rPr lang="es-EC" b="1" dirty="0"/>
              <a:t>Resultados de las entrevistas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graphicFrame>
        <p:nvGraphicFramePr>
          <p:cNvPr id="8" name="Diagrama 7"/>
          <p:cNvGraphicFramePr/>
          <p:nvPr>
            <p:extLst>
              <p:ext uri="{D42A27DB-BD31-4B8C-83A1-F6EECF244321}">
                <p14:modId xmlns:p14="http://schemas.microsoft.com/office/powerpoint/2010/main" val="3257483803"/>
              </p:ext>
            </p:extLst>
          </p:nvPr>
        </p:nvGraphicFramePr>
        <p:xfrm>
          <a:off x="128024" y="1405719"/>
          <a:ext cx="4648691" cy="4585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2317013867"/>
              </p:ext>
            </p:extLst>
          </p:nvPr>
        </p:nvGraphicFramePr>
        <p:xfrm>
          <a:off x="5269813" y="1389798"/>
          <a:ext cx="4782891" cy="45856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Conector recto 10"/>
          <p:cNvCxnSpPr/>
          <p:nvPr/>
        </p:nvCxnSpPr>
        <p:spPr>
          <a:xfrm>
            <a:off x="5063321" y="1269241"/>
            <a:ext cx="0" cy="5049054"/>
          </a:xfrm>
          <a:prstGeom prst="line">
            <a:avLst/>
          </a:prstGeom>
        </p:spPr>
        <p:style>
          <a:lnRef idx="3">
            <a:schemeClr val="accent3"/>
          </a:lnRef>
          <a:fillRef idx="0">
            <a:schemeClr val="accent3"/>
          </a:fillRef>
          <a:effectRef idx="2">
            <a:schemeClr val="accent3"/>
          </a:effectRef>
          <a:fontRef idx="minor">
            <a:schemeClr val="tx1"/>
          </a:fontRef>
        </p:style>
      </p:cxnSp>
      <p:pic>
        <p:nvPicPr>
          <p:cNvPr id="12" name="Imagen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4591" y="2129051"/>
            <a:ext cx="968991" cy="484496"/>
          </a:xfrm>
          <a:prstGeom prst="rect">
            <a:avLst/>
          </a:prstGeom>
        </p:spPr>
      </p:pic>
      <p:pic>
        <p:nvPicPr>
          <p:cNvPr id="13" name="Imagen 1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54305" y="2035792"/>
            <a:ext cx="968991" cy="484496"/>
          </a:xfrm>
          <a:prstGeom prst="rect">
            <a:avLst/>
          </a:prstGeom>
        </p:spPr>
      </p:pic>
      <p:pic>
        <p:nvPicPr>
          <p:cNvPr id="14" name="Imagen 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4578" y="2772985"/>
            <a:ext cx="869015" cy="628719"/>
          </a:xfrm>
          <a:prstGeom prst="rect">
            <a:avLst/>
          </a:prstGeom>
        </p:spPr>
      </p:pic>
      <p:pic>
        <p:nvPicPr>
          <p:cNvPr id="15" name="Imagen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97413" y="2627195"/>
            <a:ext cx="869015" cy="628719"/>
          </a:xfrm>
          <a:prstGeom prst="rect">
            <a:avLst/>
          </a:prstGeom>
        </p:spPr>
      </p:pic>
      <p:pic>
        <p:nvPicPr>
          <p:cNvPr id="16" name="Imagen 1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31874" y="3388056"/>
            <a:ext cx="804563" cy="752544"/>
          </a:xfrm>
          <a:prstGeom prst="rect">
            <a:avLst/>
          </a:prstGeom>
        </p:spPr>
      </p:pic>
      <p:pic>
        <p:nvPicPr>
          <p:cNvPr id="17" name="Imagen 1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251194" y="3306350"/>
            <a:ext cx="804563" cy="752544"/>
          </a:xfrm>
          <a:prstGeom prst="rect">
            <a:avLst/>
          </a:prstGeom>
        </p:spPr>
      </p:pic>
      <p:pic>
        <p:nvPicPr>
          <p:cNvPr id="18" name="Imagen 1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 y="4167896"/>
            <a:ext cx="1101986" cy="525563"/>
          </a:xfrm>
          <a:prstGeom prst="rect">
            <a:avLst/>
          </a:prstGeom>
        </p:spPr>
      </p:pic>
      <p:pic>
        <p:nvPicPr>
          <p:cNvPr id="19" name="Imagen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094575" y="4072542"/>
            <a:ext cx="1101986" cy="525563"/>
          </a:xfrm>
          <a:prstGeom prst="rect">
            <a:avLst/>
          </a:prstGeom>
        </p:spPr>
      </p:pic>
      <p:pic>
        <p:nvPicPr>
          <p:cNvPr id="20" name="Imagen 19"/>
          <p:cNvPicPr>
            <a:picLocks noChangeAspect="1"/>
          </p:cNvPicPr>
          <p:nvPr/>
        </p:nvPicPr>
        <p:blipFill rotWithShape="1">
          <a:blip r:embed="rId18" cstate="email">
            <a:extLst>
              <a:ext uri="{28A0092B-C50C-407E-A947-70E740481C1C}">
                <a14:useLocalDpi xmlns:a14="http://schemas.microsoft.com/office/drawing/2010/main"/>
              </a:ext>
            </a:extLst>
          </a:blip>
          <a:srcRect l="29974"/>
          <a:stretch/>
        </p:blipFill>
        <p:spPr>
          <a:xfrm>
            <a:off x="0" y="4884316"/>
            <a:ext cx="1132304" cy="561687"/>
          </a:xfrm>
          <a:prstGeom prst="rect">
            <a:avLst/>
          </a:prstGeom>
        </p:spPr>
      </p:pic>
      <p:pic>
        <p:nvPicPr>
          <p:cNvPr id="21" name="Imagen 20"/>
          <p:cNvPicPr>
            <a:picLocks noChangeAspect="1"/>
          </p:cNvPicPr>
          <p:nvPr/>
        </p:nvPicPr>
        <p:blipFill rotWithShape="1">
          <a:blip r:embed="rId18" cstate="email">
            <a:extLst>
              <a:ext uri="{28A0092B-C50C-407E-A947-70E740481C1C}">
                <a14:useLocalDpi xmlns:a14="http://schemas.microsoft.com/office/drawing/2010/main"/>
              </a:ext>
            </a:extLst>
          </a:blip>
          <a:srcRect l="29974"/>
          <a:stretch/>
        </p:blipFill>
        <p:spPr>
          <a:xfrm>
            <a:off x="5100971" y="4756846"/>
            <a:ext cx="1132304" cy="561687"/>
          </a:xfrm>
          <a:prstGeom prst="rect">
            <a:avLst/>
          </a:prstGeom>
        </p:spPr>
      </p:pic>
      <p:pic>
        <p:nvPicPr>
          <p:cNvPr id="22" name="Imagen 2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593" y="5535010"/>
            <a:ext cx="1009284" cy="755989"/>
          </a:xfrm>
          <a:prstGeom prst="rect">
            <a:avLst/>
          </a:prstGeom>
        </p:spPr>
      </p:pic>
      <p:pic>
        <p:nvPicPr>
          <p:cNvPr id="23" name="Imagen 2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114619" y="5436330"/>
            <a:ext cx="1009284" cy="755989"/>
          </a:xfrm>
          <a:prstGeom prst="rect">
            <a:avLst/>
          </a:prstGeom>
        </p:spPr>
      </p:pic>
    </p:spTree>
    <p:extLst>
      <p:ext uri="{BB962C8B-B14F-4D97-AF65-F5344CB8AC3E}">
        <p14:creationId xmlns:p14="http://schemas.microsoft.com/office/powerpoint/2010/main" val="36276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53916"/>
            <a:ext cx="8596668" cy="551302"/>
          </a:xfrm>
        </p:spPr>
        <p:txBody>
          <a:bodyPr>
            <a:normAutofit fontScale="90000"/>
          </a:bodyPr>
          <a:lstStyle/>
          <a:p>
            <a:r>
              <a:rPr lang="es-EC" b="1" dirty="0"/>
              <a:t>Resultados de las encuestas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3" name="Flecha derecha 2"/>
          <p:cNvSpPr/>
          <p:nvPr/>
        </p:nvSpPr>
        <p:spPr>
          <a:xfrm>
            <a:off x="213311" y="1009934"/>
            <a:ext cx="482725" cy="4503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ángulo 25"/>
          <p:cNvSpPr/>
          <p:nvPr/>
        </p:nvSpPr>
        <p:spPr>
          <a:xfrm>
            <a:off x="843101" y="1081233"/>
            <a:ext cx="1493807"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Pregunta N° 1:</a:t>
            </a:r>
            <a:endParaRPr kumimoji="0" lang="es-EC"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Tabla 6"/>
          <p:cNvGraphicFramePr>
            <a:graphicFrameLocks noGrp="1"/>
          </p:cNvGraphicFramePr>
          <p:nvPr>
            <p:extLst>
              <p:ext uri="{D42A27DB-BD31-4B8C-83A1-F6EECF244321}">
                <p14:modId xmlns:p14="http://schemas.microsoft.com/office/powerpoint/2010/main" val="58939059"/>
              </p:ext>
            </p:extLst>
          </p:nvPr>
        </p:nvGraphicFramePr>
        <p:xfrm>
          <a:off x="5859722" y="1943351"/>
          <a:ext cx="5873218" cy="2898274"/>
        </p:xfrm>
        <a:graphic>
          <a:graphicData uri="http://schemas.openxmlformats.org/drawingml/2006/table">
            <a:tbl>
              <a:tblPr firstRow="1" firstCol="1" bandRow="1">
                <a:tableStyleId>{F5AB1C69-6EDB-4FF4-983F-18BD219EF322}</a:tableStyleId>
              </a:tblPr>
              <a:tblGrid>
                <a:gridCol w="2490457">
                  <a:extLst>
                    <a:ext uri="{9D8B030D-6E8A-4147-A177-3AD203B41FA5}">
                      <a16:colId xmlns:a16="http://schemas.microsoft.com/office/drawing/2014/main" val="3549729581"/>
                    </a:ext>
                  </a:extLst>
                </a:gridCol>
                <a:gridCol w="1198616">
                  <a:extLst>
                    <a:ext uri="{9D8B030D-6E8A-4147-A177-3AD203B41FA5}">
                      <a16:colId xmlns:a16="http://schemas.microsoft.com/office/drawing/2014/main" val="2749023798"/>
                    </a:ext>
                  </a:extLst>
                </a:gridCol>
                <a:gridCol w="1185298">
                  <a:extLst>
                    <a:ext uri="{9D8B030D-6E8A-4147-A177-3AD203B41FA5}">
                      <a16:colId xmlns:a16="http://schemas.microsoft.com/office/drawing/2014/main" val="77127301"/>
                    </a:ext>
                  </a:extLst>
                </a:gridCol>
                <a:gridCol w="998847">
                  <a:extLst>
                    <a:ext uri="{9D8B030D-6E8A-4147-A177-3AD203B41FA5}">
                      <a16:colId xmlns:a16="http://schemas.microsoft.com/office/drawing/2014/main" val="3937972296"/>
                    </a:ext>
                  </a:extLst>
                </a:gridCol>
              </a:tblGrid>
              <a:tr h="549790">
                <a:tc>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Porcentaje Acumulado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04345478"/>
                  </a:ext>
                </a:extLst>
              </a:tr>
              <a:tr h="173433">
                <a:tc>
                  <a:txBody>
                    <a:bodyPr/>
                    <a:lstStyle/>
                    <a:p>
                      <a:pPr>
                        <a:lnSpc>
                          <a:spcPct val="107000"/>
                        </a:lnSpc>
                        <a:spcAft>
                          <a:spcPts val="0"/>
                        </a:spcAft>
                      </a:pPr>
                      <a:r>
                        <a:rPr lang="es-EC" sz="1200">
                          <a:effectLst/>
                        </a:rPr>
                        <a:t>Financiamiento Interno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7964829"/>
                  </a:ext>
                </a:extLst>
              </a:tr>
              <a:tr h="346866">
                <a:tc>
                  <a:txBody>
                    <a:bodyPr/>
                    <a:lstStyle/>
                    <a:p>
                      <a:pPr>
                        <a:lnSpc>
                          <a:spcPct val="107000"/>
                        </a:lnSpc>
                        <a:spcAft>
                          <a:spcPts val="0"/>
                        </a:spcAft>
                      </a:pPr>
                      <a:r>
                        <a:rPr lang="es-EC" sz="1200">
                          <a:effectLst/>
                        </a:rPr>
                        <a:t>Emisión de obligaciones o papel comercial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97750462"/>
                  </a:ext>
                </a:extLst>
              </a:tr>
              <a:tr h="173433">
                <a:tc>
                  <a:txBody>
                    <a:bodyPr/>
                    <a:lstStyle/>
                    <a:p>
                      <a:pPr>
                        <a:lnSpc>
                          <a:spcPct val="107000"/>
                        </a:lnSpc>
                        <a:spcAft>
                          <a:spcPts val="0"/>
                        </a:spcAft>
                      </a:pPr>
                      <a:r>
                        <a:rPr lang="es-EC" sz="1200">
                          <a:effectLst/>
                        </a:rPr>
                        <a:t>Titularización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7888119"/>
                  </a:ext>
                </a:extLst>
              </a:tr>
              <a:tr h="346866">
                <a:tc>
                  <a:txBody>
                    <a:bodyPr/>
                    <a:lstStyle/>
                    <a:p>
                      <a:pPr>
                        <a:lnSpc>
                          <a:spcPct val="107000"/>
                        </a:lnSpc>
                        <a:spcAft>
                          <a:spcPts val="0"/>
                        </a:spcAft>
                      </a:pPr>
                      <a:r>
                        <a:rPr lang="es-EC" sz="1200">
                          <a:effectLst/>
                        </a:rPr>
                        <a:t>Préstamos en Instituciones Financieras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92934765"/>
                  </a:ext>
                </a:extLst>
              </a:tr>
              <a:tr h="173433">
                <a:tc>
                  <a:txBody>
                    <a:bodyPr/>
                    <a:lstStyle/>
                    <a:p>
                      <a:pPr>
                        <a:lnSpc>
                          <a:spcPct val="107000"/>
                        </a:lnSpc>
                        <a:spcAft>
                          <a:spcPts val="0"/>
                        </a:spcAft>
                      </a:pPr>
                      <a:r>
                        <a:rPr lang="es-EC" sz="1200">
                          <a:effectLst/>
                        </a:rPr>
                        <a:t>Emisión de acciones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31943149"/>
                  </a:ext>
                </a:extLst>
              </a:tr>
              <a:tr h="173433">
                <a:tc>
                  <a:txBody>
                    <a:bodyPr/>
                    <a:lstStyle/>
                    <a:p>
                      <a:pPr>
                        <a:lnSpc>
                          <a:spcPct val="107000"/>
                        </a:lnSpc>
                        <a:spcAft>
                          <a:spcPts val="0"/>
                        </a:spcAft>
                      </a:pPr>
                      <a:r>
                        <a:rPr lang="es-EC" sz="1200">
                          <a:effectLst/>
                        </a:rPr>
                        <a:t>Factoring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23638324"/>
                  </a:ext>
                </a:extLst>
              </a:tr>
              <a:tr h="520299">
                <a:tc>
                  <a:txBody>
                    <a:bodyPr/>
                    <a:lstStyle/>
                    <a:p>
                      <a:pPr>
                        <a:lnSpc>
                          <a:spcPct val="107000"/>
                        </a:lnSpc>
                        <a:spcAft>
                          <a:spcPts val="0"/>
                        </a:spcAft>
                      </a:pPr>
                      <a:r>
                        <a:rPr lang="es-EC" sz="1200">
                          <a:effectLst/>
                        </a:rPr>
                        <a:t>Otras Alternativas ( Multilaterales, Fondos del Exterior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7250464"/>
                  </a:ext>
                </a:extLst>
              </a:tr>
              <a:tr h="173433">
                <a:tc>
                  <a:txBody>
                    <a:bodyPr/>
                    <a:lstStyle/>
                    <a:p>
                      <a:pPr algn="ctr">
                        <a:lnSpc>
                          <a:spcPct val="107000"/>
                        </a:lnSpc>
                        <a:spcAft>
                          <a:spcPts val="0"/>
                        </a:spcAft>
                      </a:pPr>
                      <a:r>
                        <a:rPr lang="es-EC" sz="1200" dirty="0">
                          <a:effectLst/>
                        </a:rPr>
                        <a:t>Total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2100681"/>
                  </a:ext>
                </a:extLst>
              </a:tr>
            </a:tbl>
          </a:graphicData>
        </a:graphic>
      </p:graphicFrame>
      <p:graphicFrame>
        <p:nvGraphicFramePr>
          <p:cNvPr id="13" name="Gráfico 12"/>
          <p:cNvGraphicFramePr/>
          <p:nvPr>
            <p:extLst>
              <p:ext uri="{D42A27DB-BD31-4B8C-83A1-F6EECF244321}">
                <p14:modId xmlns:p14="http://schemas.microsoft.com/office/powerpoint/2010/main" val="3725058832"/>
              </p:ext>
            </p:extLst>
          </p:nvPr>
        </p:nvGraphicFramePr>
        <p:xfrm>
          <a:off x="95534" y="1694421"/>
          <a:ext cx="5800299" cy="3396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9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53916"/>
            <a:ext cx="8596668" cy="551302"/>
          </a:xfrm>
        </p:spPr>
        <p:txBody>
          <a:bodyPr>
            <a:normAutofit fontScale="90000"/>
          </a:bodyPr>
          <a:lstStyle/>
          <a:p>
            <a:r>
              <a:rPr lang="es-EC" b="1" dirty="0"/>
              <a:t>Resultados de las encuestas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3" name="Flecha derecha 2"/>
          <p:cNvSpPr/>
          <p:nvPr/>
        </p:nvSpPr>
        <p:spPr>
          <a:xfrm>
            <a:off x="213311" y="1009934"/>
            <a:ext cx="482725" cy="4503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ángulo 25"/>
          <p:cNvSpPr/>
          <p:nvPr/>
        </p:nvSpPr>
        <p:spPr>
          <a:xfrm>
            <a:off x="843101" y="1081233"/>
            <a:ext cx="1493807"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Pregunta N° 2:</a:t>
            </a:r>
            <a:endParaRPr kumimoji="0" lang="es-EC"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Flecha derecha 26"/>
          <p:cNvSpPr/>
          <p:nvPr/>
        </p:nvSpPr>
        <p:spPr>
          <a:xfrm flipH="1">
            <a:off x="9912439" y="2500233"/>
            <a:ext cx="506508" cy="450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ángulo 27"/>
          <p:cNvSpPr/>
          <p:nvPr/>
        </p:nvSpPr>
        <p:spPr>
          <a:xfrm>
            <a:off x="8049427" y="2612055"/>
            <a:ext cx="1493807"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Pregunta N° 3:</a:t>
            </a:r>
            <a:endParaRPr kumimoji="0" lang="es-EC"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Tabla 6"/>
          <p:cNvGraphicFramePr>
            <a:graphicFrameLocks noGrp="1"/>
          </p:cNvGraphicFramePr>
          <p:nvPr>
            <p:extLst>
              <p:ext uri="{D42A27DB-BD31-4B8C-83A1-F6EECF244321}">
                <p14:modId xmlns:p14="http://schemas.microsoft.com/office/powerpoint/2010/main" val="1709335952"/>
              </p:ext>
            </p:extLst>
          </p:nvPr>
        </p:nvGraphicFramePr>
        <p:xfrm>
          <a:off x="221671" y="4340006"/>
          <a:ext cx="4904509" cy="1826263"/>
        </p:xfrm>
        <a:graphic>
          <a:graphicData uri="http://schemas.openxmlformats.org/drawingml/2006/table">
            <a:tbl>
              <a:tblPr firstRow="1" firstCol="1" bandRow="1">
                <a:tableStyleId>{5C22544A-7EE6-4342-B048-85BDC9FD1C3A}</a:tableStyleId>
              </a:tblPr>
              <a:tblGrid>
                <a:gridCol w="1092715">
                  <a:extLst>
                    <a:ext uri="{9D8B030D-6E8A-4147-A177-3AD203B41FA5}">
                      <a16:colId xmlns:a16="http://schemas.microsoft.com/office/drawing/2014/main" val="2449898835"/>
                    </a:ext>
                  </a:extLst>
                </a:gridCol>
                <a:gridCol w="1512012">
                  <a:extLst>
                    <a:ext uri="{9D8B030D-6E8A-4147-A177-3AD203B41FA5}">
                      <a16:colId xmlns:a16="http://schemas.microsoft.com/office/drawing/2014/main" val="2892033200"/>
                    </a:ext>
                  </a:extLst>
                </a:gridCol>
                <a:gridCol w="762359">
                  <a:extLst>
                    <a:ext uri="{9D8B030D-6E8A-4147-A177-3AD203B41FA5}">
                      <a16:colId xmlns:a16="http://schemas.microsoft.com/office/drawing/2014/main" val="923828862"/>
                    </a:ext>
                  </a:extLst>
                </a:gridCol>
                <a:gridCol w="1537423">
                  <a:extLst>
                    <a:ext uri="{9D8B030D-6E8A-4147-A177-3AD203B41FA5}">
                      <a16:colId xmlns:a16="http://schemas.microsoft.com/office/drawing/2014/main" val="1119035166"/>
                    </a:ext>
                  </a:extLst>
                </a:gridCol>
              </a:tblGrid>
              <a:tr h="400050">
                <a:tc>
                  <a:txBody>
                    <a:bodyPr/>
                    <a:lstStyle/>
                    <a:p>
                      <a:pPr>
                        <a:lnSpc>
                          <a:spcPct val="107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Frecuencia absoluta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Porcentaje Acumulado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1483898"/>
                  </a:ext>
                </a:extLst>
              </a:tr>
              <a:tr h="200025">
                <a:tc>
                  <a:txBody>
                    <a:bodyPr/>
                    <a:lstStyle/>
                    <a:p>
                      <a:pPr>
                        <a:lnSpc>
                          <a:spcPct val="107000"/>
                        </a:lnSpc>
                        <a:spcAft>
                          <a:spcPts val="0"/>
                        </a:spcAft>
                      </a:pPr>
                      <a:r>
                        <a:rPr lang="es-EC" sz="1400">
                          <a:effectLst/>
                        </a:rPr>
                        <a:t>Excelente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28002868"/>
                  </a:ext>
                </a:extLst>
              </a:tr>
              <a:tr h="200025">
                <a:tc>
                  <a:txBody>
                    <a:bodyPr/>
                    <a:lstStyle/>
                    <a:p>
                      <a:pPr>
                        <a:lnSpc>
                          <a:spcPct val="107000"/>
                        </a:lnSpc>
                        <a:spcAft>
                          <a:spcPts val="0"/>
                        </a:spcAft>
                      </a:pPr>
                      <a:r>
                        <a:rPr lang="es-EC" sz="1400">
                          <a:effectLst/>
                        </a:rPr>
                        <a:t>Muy Bueno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88575934"/>
                  </a:ext>
                </a:extLst>
              </a:tr>
              <a:tr h="200025">
                <a:tc>
                  <a:txBody>
                    <a:bodyPr/>
                    <a:lstStyle/>
                    <a:p>
                      <a:pPr>
                        <a:lnSpc>
                          <a:spcPct val="107000"/>
                        </a:lnSpc>
                        <a:spcAft>
                          <a:spcPts val="0"/>
                        </a:spcAft>
                      </a:pPr>
                      <a:r>
                        <a:rPr lang="es-EC" sz="1400">
                          <a:effectLst/>
                        </a:rPr>
                        <a:t>Bueno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64294182"/>
                  </a:ext>
                </a:extLst>
              </a:tr>
              <a:tr h="200025">
                <a:tc>
                  <a:txBody>
                    <a:bodyPr/>
                    <a:lstStyle/>
                    <a:p>
                      <a:pPr>
                        <a:lnSpc>
                          <a:spcPct val="107000"/>
                        </a:lnSpc>
                        <a:spcAft>
                          <a:spcPts val="0"/>
                        </a:spcAft>
                      </a:pPr>
                      <a:r>
                        <a:rPr lang="es-EC" sz="1400">
                          <a:effectLst/>
                        </a:rPr>
                        <a:t>Medio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1834568"/>
                  </a:ext>
                </a:extLst>
              </a:tr>
              <a:tr h="200025">
                <a:tc>
                  <a:txBody>
                    <a:bodyPr/>
                    <a:lstStyle/>
                    <a:p>
                      <a:pPr>
                        <a:lnSpc>
                          <a:spcPct val="107000"/>
                        </a:lnSpc>
                        <a:spcAft>
                          <a:spcPts val="0"/>
                        </a:spcAft>
                      </a:pPr>
                      <a:r>
                        <a:rPr lang="es-EC" sz="1400">
                          <a:effectLst/>
                        </a:rPr>
                        <a:t>Regular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6382452"/>
                  </a:ext>
                </a:extLst>
              </a:tr>
              <a:tr h="161925">
                <a:tc>
                  <a:txBody>
                    <a:bodyPr/>
                    <a:lstStyle/>
                    <a:p>
                      <a:pPr algn="ctr">
                        <a:lnSpc>
                          <a:spcPct val="107000"/>
                        </a:lnSpc>
                        <a:spcAft>
                          <a:spcPts val="0"/>
                        </a:spcAft>
                      </a:pPr>
                      <a:r>
                        <a:rPr lang="es-EC" sz="1400">
                          <a:effectLst/>
                        </a:rPr>
                        <a:t>Total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14642209"/>
                  </a:ext>
                </a:extLst>
              </a:tr>
            </a:tbl>
          </a:graphicData>
        </a:graphic>
      </p:graphicFrame>
      <p:graphicFrame>
        <p:nvGraphicFramePr>
          <p:cNvPr id="13" name="Gráfico 12"/>
          <p:cNvGraphicFramePr/>
          <p:nvPr>
            <p:extLst>
              <p:ext uri="{D42A27DB-BD31-4B8C-83A1-F6EECF244321}">
                <p14:modId xmlns:p14="http://schemas.microsoft.com/office/powerpoint/2010/main" val="2806802197"/>
              </p:ext>
            </p:extLst>
          </p:nvPr>
        </p:nvGraphicFramePr>
        <p:xfrm>
          <a:off x="647464" y="1837085"/>
          <a:ext cx="4052925" cy="22270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409377849"/>
              </p:ext>
            </p:extLst>
          </p:nvPr>
        </p:nvGraphicFramePr>
        <p:xfrm>
          <a:off x="5649581" y="1326952"/>
          <a:ext cx="5600700" cy="995807"/>
        </p:xfrm>
        <a:graphic>
          <a:graphicData uri="http://schemas.openxmlformats.org/drawingml/2006/table">
            <a:tbl>
              <a:tblPr firstRow="1" firstCol="1" bandRow="1">
                <a:tableStyleId>{5C22544A-7EE6-4342-B048-85BDC9FD1C3A}</a:tableStyleId>
              </a:tblPr>
              <a:tblGrid>
                <a:gridCol w="1374674">
                  <a:extLst>
                    <a:ext uri="{9D8B030D-6E8A-4147-A177-3AD203B41FA5}">
                      <a16:colId xmlns:a16="http://schemas.microsoft.com/office/drawing/2014/main" val="2453359029"/>
                    </a:ext>
                  </a:extLst>
                </a:gridCol>
                <a:gridCol w="1468582">
                  <a:extLst>
                    <a:ext uri="{9D8B030D-6E8A-4147-A177-3AD203B41FA5}">
                      <a16:colId xmlns:a16="http://schemas.microsoft.com/office/drawing/2014/main" val="660800412"/>
                    </a:ext>
                  </a:extLst>
                </a:gridCol>
                <a:gridCol w="1274618">
                  <a:extLst>
                    <a:ext uri="{9D8B030D-6E8A-4147-A177-3AD203B41FA5}">
                      <a16:colId xmlns:a16="http://schemas.microsoft.com/office/drawing/2014/main" val="559704307"/>
                    </a:ext>
                  </a:extLst>
                </a:gridCol>
                <a:gridCol w="1482826">
                  <a:extLst>
                    <a:ext uri="{9D8B030D-6E8A-4147-A177-3AD203B41FA5}">
                      <a16:colId xmlns:a16="http://schemas.microsoft.com/office/drawing/2014/main" val="716933732"/>
                    </a:ext>
                  </a:extLst>
                </a:gridCol>
              </a:tblGrid>
              <a:tr h="400050">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Porcentaje Acumulado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17362418"/>
                  </a:ext>
                </a:extLst>
              </a:tr>
              <a:tr h="200025">
                <a:tc>
                  <a:txBody>
                    <a:bodyPr/>
                    <a:lstStyle/>
                    <a:p>
                      <a:pP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94798406"/>
                  </a:ext>
                </a:extLst>
              </a:tr>
              <a:tr h="200025">
                <a:tc>
                  <a:txBody>
                    <a:bodyPr/>
                    <a:lstStyle/>
                    <a:p>
                      <a:pP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61142554"/>
                  </a:ext>
                </a:extLst>
              </a:tr>
              <a:tr h="161925">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75629985"/>
                  </a:ext>
                </a:extLst>
              </a:tr>
            </a:tbl>
          </a:graphicData>
        </a:graphic>
      </p:graphicFrame>
      <p:graphicFrame>
        <p:nvGraphicFramePr>
          <p:cNvPr id="15" name="Gráfico 14"/>
          <p:cNvGraphicFramePr/>
          <p:nvPr>
            <p:extLst>
              <p:ext uri="{D42A27DB-BD31-4B8C-83A1-F6EECF244321}">
                <p14:modId xmlns:p14="http://schemas.microsoft.com/office/powerpoint/2010/main" val="1127697733"/>
              </p:ext>
            </p:extLst>
          </p:nvPr>
        </p:nvGraphicFramePr>
        <p:xfrm>
          <a:off x="6751880" y="3187034"/>
          <a:ext cx="3701215" cy="24745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78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30910" y="2869691"/>
            <a:ext cx="2773204" cy="1118618"/>
          </a:xfrm>
        </p:spPr>
        <p:txBody>
          <a:bodyPr rtlCol="0"/>
          <a:lstStyle/>
          <a:p>
            <a:pPr rtl="0"/>
            <a:r>
              <a:rPr lang="es-ES" sz="3600" dirty="0">
                <a:effectLst>
                  <a:outerShdw blurRad="38100" dist="38100" dir="2700000" algn="tl">
                    <a:srgbClr val="000000">
                      <a:alpha val="43137"/>
                    </a:srgbClr>
                  </a:outerShdw>
                </a:effectLst>
              </a:rPr>
              <a:t>CAPÍTULO I</a:t>
            </a: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425787" y="2929243"/>
            <a:ext cx="3581119" cy="999513"/>
          </a:xfrm>
        </p:spPr>
        <p:txBody>
          <a:bodyPr rtlCol="0"/>
          <a:lstStyle/>
          <a:p>
            <a:pPr rtl="0"/>
            <a:r>
              <a:rPr lang="es-ES" sz="3200" b="1" dirty="0">
                <a:solidFill>
                  <a:schemeClr val="accent4">
                    <a:lumMod val="50000"/>
                  </a:schemeClr>
                </a:solidFill>
              </a:rPr>
              <a:t>ASPECTOS</a:t>
            </a:r>
          </a:p>
          <a:p>
            <a:pPr rtl="0"/>
            <a:r>
              <a:rPr lang="es-ES" sz="3200" b="1" dirty="0">
                <a:solidFill>
                  <a:schemeClr val="accent4">
                    <a:lumMod val="50000"/>
                  </a:schemeClr>
                </a:solidFill>
              </a:rPr>
              <a:t> GENERALES</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166" y="794756"/>
            <a:ext cx="4607021" cy="1590635"/>
          </a:xfrm>
          <a:prstGeom prst="rect">
            <a:avLst/>
          </a:prstGeom>
        </p:spPr>
      </p:pic>
    </p:spTree>
    <p:extLst>
      <p:ext uri="{BB962C8B-B14F-4D97-AF65-F5344CB8AC3E}">
        <p14:creationId xmlns:p14="http://schemas.microsoft.com/office/powerpoint/2010/main" val="136019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53916"/>
            <a:ext cx="8596668" cy="551302"/>
          </a:xfrm>
        </p:spPr>
        <p:txBody>
          <a:bodyPr>
            <a:normAutofit fontScale="90000"/>
          </a:bodyPr>
          <a:lstStyle/>
          <a:p>
            <a:r>
              <a:rPr lang="es-EC" b="1" dirty="0"/>
              <a:t>Resultados de las encuestas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3" name="Flecha derecha 2"/>
          <p:cNvSpPr/>
          <p:nvPr/>
        </p:nvSpPr>
        <p:spPr>
          <a:xfrm>
            <a:off x="213311" y="1009934"/>
            <a:ext cx="482725" cy="4503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6" name="Rectángulo 25"/>
          <p:cNvSpPr/>
          <p:nvPr/>
        </p:nvSpPr>
        <p:spPr>
          <a:xfrm>
            <a:off x="843101" y="1081233"/>
            <a:ext cx="1493807"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5:</a:t>
            </a:r>
            <a:endParaRPr lang="es-EC" sz="1600" b="1" dirty="0"/>
          </a:p>
        </p:txBody>
      </p:sp>
      <p:sp>
        <p:nvSpPr>
          <p:cNvPr id="27" name="Flecha derecha 26"/>
          <p:cNvSpPr/>
          <p:nvPr/>
        </p:nvSpPr>
        <p:spPr>
          <a:xfrm flipH="1">
            <a:off x="8688689" y="3617611"/>
            <a:ext cx="506508" cy="450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8" name="Rectángulo 27"/>
          <p:cNvSpPr/>
          <p:nvPr/>
        </p:nvSpPr>
        <p:spPr>
          <a:xfrm>
            <a:off x="7058405" y="3702137"/>
            <a:ext cx="1493807"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6:</a:t>
            </a:r>
            <a:endParaRPr lang="es-EC" sz="1600" b="1" dirty="0"/>
          </a:p>
        </p:txBody>
      </p:sp>
      <p:graphicFrame>
        <p:nvGraphicFramePr>
          <p:cNvPr id="7" name="Tabla 6"/>
          <p:cNvGraphicFramePr>
            <a:graphicFrameLocks noGrp="1"/>
          </p:cNvGraphicFramePr>
          <p:nvPr>
            <p:extLst>
              <p:ext uri="{D42A27DB-BD31-4B8C-83A1-F6EECF244321}">
                <p14:modId xmlns:p14="http://schemas.microsoft.com/office/powerpoint/2010/main" val="2224837274"/>
              </p:ext>
            </p:extLst>
          </p:nvPr>
        </p:nvGraphicFramePr>
        <p:xfrm>
          <a:off x="249580" y="5054557"/>
          <a:ext cx="4672748" cy="995807"/>
        </p:xfrm>
        <a:graphic>
          <a:graphicData uri="http://schemas.openxmlformats.org/drawingml/2006/table">
            <a:tbl>
              <a:tblPr firstRow="1" firstCol="1" bandRow="1">
                <a:tableStyleId>{5C22544A-7EE6-4342-B048-85BDC9FD1C3A}</a:tableStyleId>
              </a:tblPr>
              <a:tblGrid>
                <a:gridCol w="608047">
                  <a:extLst>
                    <a:ext uri="{9D8B030D-6E8A-4147-A177-3AD203B41FA5}">
                      <a16:colId xmlns:a16="http://schemas.microsoft.com/office/drawing/2014/main" val="3115411293"/>
                    </a:ext>
                  </a:extLst>
                </a:gridCol>
                <a:gridCol w="1306174">
                  <a:extLst>
                    <a:ext uri="{9D8B030D-6E8A-4147-A177-3AD203B41FA5}">
                      <a16:colId xmlns:a16="http://schemas.microsoft.com/office/drawing/2014/main" val="771610586"/>
                    </a:ext>
                  </a:extLst>
                </a:gridCol>
                <a:gridCol w="1159801">
                  <a:extLst>
                    <a:ext uri="{9D8B030D-6E8A-4147-A177-3AD203B41FA5}">
                      <a16:colId xmlns:a16="http://schemas.microsoft.com/office/drawing/2014/main" val="2350829085"/>
                    </a:ext>
                  </a:extLst>
                </a:gridCol>
                <a:gridCol w="1598726">
                  <a:extLst>
                    <a:ext uri="{9D8B030D-6E8A-4147-A177-3AD203B41FA5}">
                      <a16:colId xmlns:a16="http://schemas.microsoft.com/office/drawing/2014/main" val="3152238059"/>
                    </a:ext>
                  </a:extLst>
                </a:gridCol>
              </a:tblGrid>
              <a:tr h="400050">
                <a:tc>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Frecuencia absoluta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Porcentaje Acumulado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38487672"/>
                  </a:ext>
                </a:extLst>
              </a:tr>
              <a:tr h="200025">
                <a:tc>
                  <a:txBody>
                    <a:bodyPr/>
                    <a:lstStyle/>
                    <a:p>
                      <a:pP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73459548"/>
                  </a:ext>
                </a:extLst>
              </a:tr>
              <a:tr h="200025">
                <a:tc>
                  <a:txBody>
                    <a:bodyPr/>
                    <a:lstStyle/>
                    <a:p>
                      <a:pP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71963931"/>
                  </a:ext>
                </a:extLst>
              </a:tr>
              <a:tr h="161925">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7733386"/>
                  </a:ext>
                </a:extLst>
              </a:tr>
            </a:tbl>
          </a:graphicData>
        </a:graphic>
      </p:graphicFrame>
      <p:graphicFrame>
        <p:nvGraphicFramePr>
          <p:cNvPr id="13" name="Gráfico 12"/>
          <p:cNvGraphicFramePr/>
          <p:nvPr>
            <p:extLst>
              <p:ext uri="{D42A27DB-BD31-4B8C-83A1-F6EECF244321}">
                <p14:modId xmlns:p14="http://schemas.microsoft.com/office/powerpoint/2010/main" val="2604068562"/>
              </p:ext>
            </p:extLst>
          </p:nvPr>
        </p:nvGraphicFramePr>
        <p:xfrm>
          <a:off x="684230" y="1695802"/>
          <a:ext cx="3813767" cy="28689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p:cNvGraphicFramePr/>
          <p:nvPr>
            <p:extLst>
              <p:ext uri="{D42A27DB-BD31-4B8C-83A1-F6EECF244321}">
                <p14:modId xmlns:p14="http://schemas.microsoft.com/office/powerpoint/2010/main" val="1583420477"/>
              </p:ext>
            </p:extLst>
          </p:nvPr>
        </p:nvGraphicFramePr>
        <p:xfrm>
          <a:off x="5494202" y="4040692"/>
          <a:ext cx="3848895" cy="23878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078416560"/>
              </p:ext>
            </p:extLst>
          </p:nvPr>
        </p:nvGraphicFramePr>
        <p:xfrm>
          <a:off x="5494202" y="1883561"/>
          <a:ext cx="4593026" cy="1116671"/>
        </p:xfrm>
        <a:graphic>
          <a:graphicData uri="http://schemas.openxmlformats.org/drawingml/2006/table">
            <a:tbl>
              <a:tblPr firstRow="1" firstCol="1" bandRow="1">
                <a:tableStyleId>{5C22544A-7EE6-4342-B048-85BDC9FD1C3A}</a:tableStyleId>
              </a:tblPr>
              <a:tblGrid>
                <a:gridCol w="676230">
                  <a:extLst>
                    <a:ext uri="{9D8B030D-6E8A-4147-A177-3AD203B41FA5}">
                      <a16:colId xmlns:a16="http://schemas.microsoft.com/office/drawing/2014/main" val="306735087"/>
                    </a:ext>
                  </a:extLst>
                </a:gridCol>
                <a:gridCol w="1329336">
                  <a:extLst>
                    <a:ext uri="{9D8B030D-6E8A-4147-A177-3AD203B41FA5}">
                      <a16:colId xmlns:a16="http://schemas.microsoft.com/office/drawing/2014/main" val="1945613789"/>
                    </a:ext>
                  </a:extLst>
                </a:gridCol>
                <a:gridCol w="1035752">
                  <a:extLst>
                    <a:ext uri="{9D8B030D-6E8A-4147-A177-3AD203B41FA5}">
                      <a16:colId xmlns:a16="http://schemas.microsoft.com/office/drawing/2014/main" val="3715069181"/>
                    </a:ext>
                  </a:extLst>
                </a:gridCol>
                <a:gridCol w="1551708">
                  <a:extLst>
                    <a:ext uri="{9D8B030D-6E8A-4147-A177-3AD203B41FA5}">
                      <a16:colId xmlns:a16="http://schemas.microsoft.com/office/drawing/2014/main" val="1279005246"/>
                    </a:ext>
                  </a:extLst>
                </a:gridCol>
              </a:tblGrid>
              <a:tr h="448605">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Porcentaje Acumulado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70968906"/>
                  </a:ext>
                </a:extLst>
              </a:tr>
              <a:tr h="224303">
                <a:tc>
                  <a:txBody>
                    <a:bodyPr/>
                    <a:lstStyle/>
                    <a:p>
                      <a:pP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5543107"/>
                  </a:ext>
                </a:extLst>
              </a:tr>
              <a:tr h="224303">
                <a:tc>
                  <a:txBody>
                    <a:bodyPr/>
                    <a:lstStyle/>
                    <a:p>
                      <a:pP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8565232"/>
                  </a:ext>
                </a:extLst>
              </a:tr>
              <a:tr h="219460">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57558866"/>
                  </a:ext>
                </a:extLst>
              </a:tr>
            </a:tbl>
          </a:graphicData>
        </a:graphic>
      </p:graphicFrame>
    </p:spTree>
    <p:extLst>
      <p:ext uri="{BB962C8B-B14F-4D97-AF65-F5344CB8AC3E}">
        <p14:creationId xmlns:p14="http://schemas.microsoft.com/office/powerpoint/2010/main" val="270248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53916"/>
            <a:ext cx="8596668" cy="551302"/>
          </a:xfrm>
        </p:spPr>
        <p:txBody>
          <a:bodyPr>
            <a:normAutofit fontScale="90000"/>
          </a:bodyPr>
          <a:lstStyle/>
          <a:p>
            <a:r>
              <a:rPr lang="es-EC" b="1" dirty="0"/>
              <a:t>Resultados de las encuestas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3" name="Flecha derecha 2"/>
          <p:cNvSpPr/>
          <p:nvPr/>
        </p:nvSpPr>
        <p:spPr>
          <a:xfrm>
            <a:off x="213311" y="1009934"/>
            <a:ext cx="482725" cy="4503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25" name="Gráfico 24"/>
          <p:cNvGraphicFramePr/>
          <p:nvPr/>
        </p:nvGraphicFramePr>
        <p:xfrm>
          <a:off x="696036" y="1557249"/>
          <a:ext cx="4080679" cy="2323264"/>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ángulo 25"/>
          <p:cNvSpPr/>
          <p:nvPr/>
        </p:nvSpPr>
        <p:spPr>
          <a:xfrm>
            <a:off x="843101" y="1081233"/>
            <a:ext cx="1493807"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Pregunta N° 7:</a:t>
            </a:r>
            <a:endParaRPr kumimoji="0" lang="es-EC"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a 4"/>
          <p:cNvGraphicFramePr>
            <a:graphicFrameLocks noGrp="1"/>
          </p:cNvGraphicFramePr>
          <p:nvPr/>
        </p:nvGraphicFramePr>
        <p:xfrm>
          <a:off x="5130570" y="1886900"/>
          <a:ext cx="4545692" cy="1118688"/>
        </p:xfrm>
        <a:graphic>
          <a:graphicData uri="http://schemas.openxmlformats.org/drawingml/2006/table">
            <a:tbl>
              <a:tblPr firstRow="1" firstCol="1" bandRow="1">
                <a:tableStyleId>{F5AB1C69-6EDB-4FF4-983F-18BD219EF322}</a:tableStyleId>
              </a:tblPr>
              <a:tblGrid>
                <a:gridCol w="876359">
                  <a:extLst>
                    <a:ext uri="{9D8B030D-6E8A-4147-A177-3AD203B41FA5}">
                      <a16:colId xmlns:a16="http://schemas.microsoft.com/office/drawing/2014/main" val="20000"/>
                    </a:ext>
                  </a:extLst>
                </a:gridCol>
                <a:gridCol w="1149866">
                  <a:extLst>
                    <a:ext uri="{9D8B030D-6E8A-4147-A177-3AD203B41FA5}">
                      <a16:colId xmlns:a16="http://schemas.microsoft.com/office/drawing/2014/main" val="20001"/>
                    </a:ext>
                  </a:extLst>
                </a:gridCol>
                <a:gridCol w="1201568">
                  <a:extLst>
                    <a:ext uri="{9D8B030D-6E8A-4147-A177-3AD203B41FA5}">
                      <a16:colId xmlns:a16="http://schemas.microsoft.com/office/drawing/2014/main" val="20002"/>
                    </a:ext>
                  </a:extLst>
                </a:gridCol>
                <a:gridCol w="1317899">
                  <a:extLst>
                    <a:ext uri="{9D8B030D-6E8A-4147-A177-3AD203B41FA5}">
                      <a16:colId xmlns:a16="http://schemas.microsoft.com/office/drawing/2014/main" val="20003"/>
                    </a:ext>
                  </a:extLst>
                </a:gridCol>
              </a:tblGrid>
              <a:tr h="445392">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acumulado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50906">
                <a:tc>
                  <a:txBody>
                    <a:bodyPr/>
                    <a:lstStyle/>
                    <a:p>
                      <a:pPr algn="ctr">
                        <a:lnSpc>
                          <a:spcPct val="107000"/>
                        </a:lnSpc>
                        <a:spcAft>
                          <a:spcPts val="0"/>
                        </a:spcAft>
                      </a:pPr>
                      <a:r>
                        <a:rPr lang="es-EC" sz="1200">
                          <a:effectLst/>
                        </a:rPr>
                        <a:t>SÍ</a:t>
                      </a:r>
                      <a:endParaRPr lang="es-EC" sz="1100">
                        <a:effectLst/>
                      </a:endParaRPr>
                    </a:p>
                    <a:p>
                      <a:pPr algn="ct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7</a:t>
                      </a:r>
                      <a:endParaRPr lang="es-EC" sz="1100">
                        <a:effectLst/>
                      </a:endParaRPr>
                    </a:p>
                    <a:p>
                      <a:pPr algn="ct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70%</a:t>
                      </a:r>
                      <a:endParaRPr lang="es-EC" sz="1100">
                        <a:effectLst/>
                      </a:endParaRPr>
                    </a:p>
                    <a:p>
                      <a:pPr algn="ctr">
                        <a:lnSpc>
                          <a:spcPct val="107000"/>
                        </a:lnSpc>
                        <a:spcAft>
                          <a:spcPts val="0"/>
                        </a:spcAft>
                      </a:pPr>
                      <a:r>
                        <a:rPr lang="es-EC" sz="12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70%</a:t>
                      </a:r>
                      <a:endParaRPr lang="es-EC" sz="1100">
                        <a:effectLst/>
                      </a:endParaRPr>
                    </a:p>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2390">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27" name="Flecha derecha 26"/>
          <p:cNvSpPr/>
          <p:nvPr/>
        </p:nvSpPr>
        <p:spPr>
          <a:xfrm flipH="1">
            <a:off x="8688689" y="3617611"/>
            <a:ext cx="506508" cy="450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ángulo 27"/>
          <p:cNvSpPr/>
          <p:nvPr/>
        </p:nvSpPr>
        <p:spPr>
          <a:xfrm>
            <a:off x="7058405" y="3702137"/>
            <a:ext cx="1493807"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Pregunta N° 8:</a:t>
            </a:r>
            <a:endParaRPr kumimoji="0" lang="es-EC"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29" name="Gráfico 28"/>
          <p:cNvGraphicFramePr/>
          <p:nvPr/>
        </p:nvGraphicFramePr>
        <p:xfrm>
          <a:off x="5029970" y="4258101"/>
          <a:ext cx="4165227" cy="22382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la 5"/>
          <p:cNvGraphicFramePr>
            <a:graphicFrameLocks noGrp="1"/>
          </p:cNvGraphicFramePr>
          <p:nvPr/>
        </p:nvGraphicFramePr>
        <p:xfrm>
          <a:off x="454673" y="4702580"/>
          <a:ext cx="4043323" cy="1261492"/>
        </p:xfrm>
        <a:graphic>
          <a:graphicData uri="http://schemas.openxmlformats.org/drawingml/2006/table">
            <a:tbl>
              <a:tblPr firstRow="1" firstCol="1" bandRow="1">
                <a:tableStyleId>{5C22544A-7EE6-4342-B048-85BDC9FD1C3A}</a:tableStyleId>
              </a:tblPr>
              <a:tblGrid>
                <a:gridCol w="642953">
                  <a:extLst>
                    <a:ext uri="{9D8B030D-6E8A-4147-A177-3AD203B41FA5}">
                      <a16:colId xmlns:a16="http://schemas.microsoft.com/office/drawing/2014/main" val="20000"/>
                    </a:ext>
                  </a:extLst>
                </a:gridCol>
                <a:gridCol w="1174908">
                  <a:extLst>
                    <a:ext uri="{9D8B030D-6E8A-4147-A177-3AD203B41FA5}">
                      <a16:colId xmlns:a16="http://schemas.microsoft.com/office/drawing/2014/main" val="20001"/>
                    </a:ext>
                  </a:extLst>
                </a:gridCol>
                <a:gridCol w="1112731">
                  <a:extLst>
                    <a:ext uri="{9D8B030D-6E8A-4147-A177-3AD203B41FA5}">
                      <a16:colId xmlns:a16="http://schemas.microsoft.com/office/drawing/2014/main" val="20002"/>
                    </a:ext>
                  </a:extLst>
                </a:gridCol>
                <a:gridCol w="1112731">
                  <a:extLst>
                    <a:ext uri="{9D8B030D-6E8A-4147-A177-3AD203B41FA5}">
                      <a16:colId xmlns:a16="http://schemas.microsoft.com/office/drawing/2014/main" val="20003"/>
                    </a:ext>
                  </a:extLst>
                </a:gridCol>
              </a:tblGrid>
              <a:tr h="501967">
                <a:tc>
                  <a:txBody>
                    <a:bodyPr/>
                    <a:lstStyle/>
                    <a:p>
                      <a:pPr algn="ct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acumulado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08928">
                <a:tc>
                  <a:txBody>
                    <a:bodyPr/>
                    <a:lstStyle/>
                    <a:p>
                      <a:pPr algn="ctr">
                        <a:lnSpc>
                          <a:spcPct val="107000"/>
                        </a:lnSpc>
                        <a:spcAft>
                          <a:spcPts val="0"/>
                        </a:spcAft>
                      </a:pPr>
                      <a:r>
                        <a:rPr lang="es-EC" sz="1200">
                          <a:effectLst/>
                        </a:rPr>
                        <a:t>SÍ</a:t>
                      </a:r>
                      <a:endParaRPr lang="es-EC" sz="1100">
                        <a:effectLst/>
                      </a:endParaRPr>
                    </a:p>
                    <a:p>
                      <a:pPr algn="ct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a:t>
                      </a:r>
                      <a:endParaRPr lang="es-EC" sz="1100">
                        <a:effectLst/>
                      </a:endParaRPr>
                    </a:p>
                    <a:p>
                      <a:pPr algn="ct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40%</a:t>
                      </a:r>
                      <a:endParaRPr lang="es-EC" sz="1100">
                        <a:effectLst/>
                      </a:endParaRPr>
                    </a:p>
                    <a:p>
                      <a:pPr algn="ctr">
                        <a:lnSpc>
                          <a:spcPct val="107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40%</a:t>
                      </a:r>
                      <a:endParaRPr lang="es-EC" sz="1100">
                        <a:effectLst/>
                      </a:endParaRPr>
                    </a:p>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0597">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063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90142"/>
            <a:ext cx="8596668" cy="551302"/>
          </a:xfrm>
        </p:spPr>
        <p:txBody>
          <a:bodyPr>
            <a:normAutofit fontScale="90000"/>
          </a:bodyPr>
          <a:lstStyle/>
          <a:p>
            <a:r>
              <a:rPr lang="es-EC" b="1" dirty="0"/>
              <a:t>Resultados de las encuestas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3" name="Flecha derecha 2"/>
          <p:cNvSpPr/>
          <p:nvPr/>
        </p:nvSpPr>
        <p:spPr>
          <a:xfrm>
            <a:off x="199663" y="740037"/>
            <a:ext cx="482725" cy="4503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6" name="Rectángulo 25"/>
          <p:cNvSpPr/>
          <p:nvPr/>
        </p:nvSpPr>
        <p:spPr>
          <a:xfrm>
            <a:off x="843101" y="821921"/>
            <a:ext cx="1493807"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9:</a:t>
            </a:r>
            <a:endParaRPr lang="es-EC" sz="1600" b="1" dirty="0"/>
          </a:p>
        </p:txBody>
      </p:sp>
      <p:sp>
        <p:nvSpPr>
          <p:cNvPr id="27" name="Flecha derecha 26"/>
          <p:cNvSpPr/>
          <p:nvPr/>
        </p:nvSpPr>
        <p:spPr>
          <a:xfrm flipH="1">
            <a:off x="8796331" y="3134069"/>
            <a:ext cx="506508" cy="450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8" name="Rectángulo 27"/>
          <p:cNvSpPr/>
          <p:nvPr/>
        </p:nvSpPr>
        <p:spPr>
          <a:xfrm>
            <a:off x="6990166" y="3189980"/>
            <a:ext cx="1596399"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10:</a:t>
            </a:r>
            <a:endParaRPr lang="es-EC" sz="1600" b="1" dirty="0"/>
          </a:p>
        </p:txBody>
      </p:sp>
      <p:graphicFrame>
        <p:nvGraphicFramePr>
          <p:cNvPr id="12" name="Gráfico 11"/>
          <p:cNvGraphicFramePr/>
          <p:nvPr>
            <p:extLst>
              <p:ext uri="{D42A27DB-BD31-4B8C-83A1-F6EECF244321}">
                <p14:modId xmlns:p14="http://schemas.microsoft.com/office/powerpoint/2010/main" val="1446708224"/>
              </p:ext>
            </p:extLst>
          </p:nvPr>
        </p:nvGraphicFramePr>
        <p:xfrm>
          <a:off x="441025" y="1340952"/>
          <a:ext cx="4276758" cy="2318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92079632"/>
              </p:ext>
            </p:extLst>
          </p:nvPr>
        </p:nvGraphicFramePr>
        <p:xfrm>
          <a:off x="5045149" y="1582511"/>
          <a:ext cx="4407815" cy="1178559"/>
        </p:xfrm>
        <a:graphic>
          <a:graphicData uri="http://schemas.openxmlformats.org/drawingml/2006/table">
            <a:tbl>
              <a:tblPr firstRow="1" firstCol="1" bandRow="1">
                <a:tableStyleId>{F5AB1C69-6EDB-4FF4-983F-18BD219EF322}</a:tableStyleId>
              </a:tblPr>
              <a:tblGrid>
                <a:gridCol w="816280">
                  <a:extLst>
                    <a:ext uri="{9D8B030D-6E8A-4147-A177-3AD203B41FA5}">
                      <a16:colId xmlns:a16="http://schemas.microsoft.com/office/drawing/2014/main" val="20000"/>
                    </a:ext>
                  </a:extLst>
                </a:gridCol>
                <a:gridCol w="1251501">
                  <a:extLst>
                    <a:ext uri="{9D8B030D-6E8A-4147-A177-3AD203B41FA5}">
                      <a16:colId xmlns:a16="http://schemas.microsoft.com/office/drawing/2014/main" val="20001"/>
                    </a:ext>
                  </a:extLst>
                </a:gridCol>
                <a:gridCol w="1170017">
                  <a:extLst>
                    <a:ext uri="{9D8B030D-6E8A-4147-A177-3AD203B41FA5}">
                      <a16:colId xmlns:a16="http://schemas.microsoft.com/office/drawing/2014/main" val="20002"/>
                    </a:ext>
                  </a:extLst>
                </a:gridCol>
                <a:gridCol w="1170017">
                  <a:extLst>
                    <a:ext uri="{9D8B030D-6E8A-4147-A177-3AD203B41FA5}">
                      <a16:colId xmlns:a16="http://schemas.microsoft.com/office/drawing/2014/main" val="20003"/>
                    </a:ext>
                  </a:extLst>
                </a:gridCol>
              </a:tblGrid>
              <a:tr h="471423">
                <a:tc>
                  <a:txBody>
                    <a:bodyPr/>
                    <a:lstStyle/>
                    <a:p>
                      <a:pPr algn="ct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acumulado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5712">
                <a:tc>
                  <a:txBody>
                    <a:bodyPr/>
                    <a:lstStyle/>
                    <a:p>
                      <a:pPr algn="ct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5712">
                <a:tc>
                  <a:txBody>
                    <a:bodyPr/>
                    <a:lstStyle/>
                    <a:p>
                      <a:pPr algn="ct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5712">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4" name="Gráfico 13"/>
          <p:cNvGraphicFramePr/>
          <p:nvPr>
            <p:extLst>
              <p:ext uri="{D42A27DB-BD31-4B8C-83A1-F6EECF244321}">
                <p14:modId xmlns:p14="http://schemas.microsoft.com/office/powerpoint/2010/main" val="3264922558"/>
              </p:ext>
            </p:extLst>
          </p:nvPr>
        </p:nvGraphicFramePr>
        <p:xfrm>
          <a:off x="4735773" y="3753133"/>
          <a:ext cx="5131558" cy="29069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82518424"/>
              </p:ext>
            </p:extLst>
          </p:nvPr>
        </p:nvGraphicFramePr>
        <p:xfrm>
          <a:off x="441025" y="4299105"/>
          <a:ext cx="4056972" cy="1766093"/>
        </p:xfrm>
        <a:graphic>
          <a:graphicData uri="http://schemas.openxmlformats.org/drawingml/2006/table">
            <a:tbl>
              <a:tblPr firstRow="1" firstCol="1" bandRow="1">
                <a:tableStyleId>{5C22544A-7EE6-4342-B048-85BDC9FD1C3A}</a:tableStyleId>
              </a:tblPr>
              <a:tblGrid>
                <a:gridCol w="650797">
                  <a:extLst>
                    <a:ext uri="{9D8B030D-6E8A-4147-A177-3AD203B41FA5}">
                      <a16:colId xmlns:a16="http://schemas.microsoft.com/office/drawing/2014/main" val="20000"/>
                    </a:ext>
                  </a:extLst>
                </a:gridCol>
                <a:gridCol w="1253031">
                  <a:extLst>
                    <a:ext uri="{9D8B030D-6E8A-4147-A177-3AD203B41FA5}">
                      <a16:colId xmlns:a16="http://schemas.microsoft.com/office/drawing/2014/main" val="20001"/>
                    </a:ext>
                  </a:extLst>
                </a:gridCol>
                <a:gridCol w="906564">
                  <a:extLst>
                    <a:ext uri="{9D8B030D-6E8A-4147-A177-3AD203B41FA5}">
                      <a16:colId xmlns:a16="http://schemas.microsoft.com/office/drawing/2014/main" val="20002"/>
                    </a:ext>
                  </a:extLst>
                </a:gridCol>
                <a:gridCol w="1246580">
                  <a:extLst>
                    <a:ext uri="{9D8B030D-6E8A-4147-A177-3AD203B41FA5}">
                      <a16:colId xmlns:a16="http://schemas.microsoft.com/office/drawing/2014/main" val="20003"/>
                    </a:ext>
                  </a:extLst>
                </a:gridCol>
              </a:tblGrid>
              <a:tr h="777732">
                <a:tc>
                  <a:txBody>
                    <a:bodyPr/>
                    <a:lstStyle/>
                    <a:p>
                      <a:pPr algn="ctr">
                        <a:lnSpc>
                          <a:spcPct val="107000"/>
                        </a:lnSpc>
                        <a:spcAft>
                          <a:spcPts val="0"/>
                        </a:spcAft>
                      </a:pPr>
                      <a:r>
                        <a:rPr lang="es-EC" sz="1200">
                          <a:effectLst/>
                        </a:rPr>
                        <a:t>Escala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a) Reconocimiento nacional e internacional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b) Diversificación de pasivos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c) Atracción de inversión extranjera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8133">
                <a:tc>
                  <a:txBody>
                    <a:bodyPr/>
                    <a:lstStyle/>
                    <a:p>
                      <a:pPr algn="ctr">
                        <a:lnSpc>
                          <a:spcPct val="107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8133">
                <a:tc>
                  <a:txBody>
                    <a:bodyPr/>
                    <a:lstStyle/>
                    <a:p>
                      <a:pPr algn="ct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98133">
                <a:tc>
                  <a:txBody>
                    <a:bodyPr/>
                    <a:lstStyle/>
                    <a:p>
                      <a:pPr algn="ct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8866">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4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53916"/>
            <a:ext cx="8596668" cy="551302"/>
          </a:xfrm>
        </p:spPr>
        <p:txBody>
          <a:bodyPr>
            <a:normAutofit fontScale="90000"/>
          </a:bodyPr>
          <a:lstStyle/>
          <a:p>
            <a:r>
              <a:rPr lang="es-EC" b="1" dirty="0"/>
              <a:t>Resultados de las encuestas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3" name="Flecha derecha 2"/>
          <p:cNvSpPr/>
          <p:nvPr/>
        </p:nvSpPr>
        <p:spPr>
          <a:xfrm>
            <a:off x="213311" y="1009934"/>
            <a:ext cx="482725" cy="4503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6" name="Rectángulo 25"/>
          <p:cNvSpPr/>
          <p:nvPr/>
        </p:nvSpPr>
        <p:spPr>
          <a:xfrm>
            <a:off x="843101" y="1081233"/>
            <a:ext cx="1585049"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11:</a:t>
            </a:r>
            <a:endParaRPr lang="es-EC" sz="1600" b="1" dirty="0"/>
          </a:p>
        </p:txBody>
      </p:sp>
      <p:sp>
        <p:nvSpPr>
          <p:cNvPr id="27" name="Flecha derecha 26"/>
          <p:cNvSpPr/>
          <p:nvPr/>
        </p:nvSpPr>
        <p:spPr>
          <a:xfrm flipH="1">
            <a:off x="8654804" y="3392488"/>
            <a:ext cx="506508" cy="450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8" name="Rectángulo 27"/>
          <p:cNvSpPr/>
          <p:nvPr/>
        </p:nvSpPr>
        <p:spPr>
          <a:xfrm>
            <a:off x="6935575" y="3504310"/>
            <a:ext cx="1596399"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12:</a:t>
            </a:r>
            <a:endParaRPr lang="es-EC" sz="1600" b="1" dirty="0"/>
          </a:p>
        </p:txBody>
      </p:sp>
      <p:graphicFrame>
        <p:nvGraphicFramePr>
          <p:cNvPr id="12" name="Gráfico 11"/>
          <p:cNvGraphicFramePr/>
          <p:nvPr>
            <p:extLst>
              <p:ext uri="{D42A27DB-BD31-4B8C-83A1-F6EECF244321}">
                <p14:modId xmlns:p14="http://schemas.microsoft.com/office/powerpoint/2010/main" val="364967908"/>
              </p:ext>
            </p:extLst>
          </p:nvPr>
        </p:nvGraphicFramePr>
        <p:xfrm>
          <a:off x="843101" y="1560370"/>
          <a:ext cx="3769842" cy="2288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531365577"/>
              </p:ext>
            </p:extLst>
          </p:nvPr>
        </p:nvGraphicFramePr>
        <p:xfrm>
          <a:off x="4954994" y="1987955"/>
          <a:ext cx="4347845" cy="978535"/>
        </p:xfrm>
        <a:graphic>
          <a:graphicData uri="http://schemas.openxmlformats.org/drawingml/2006/table">
            <a:tbl>
              <a:tblPr firstRow="1" firstCol="1" bandRow="1">
                <a:tableStyleId>{F5AB1C69-6EDB-4FF4-983F-18BD219EF322}</a:tableStyleId>
              </a:tblPr>
              <a:tblGrid>
                <a:gridCol w="780415">
                  <a:extLst>
                    <a:ext uri="{9D8B030D-6E8A-4147-A177-3AD203B41FA5}">
                      <a16:colId xmlns:a16="http://schemas.microsoft.com/office/drawing/2014/main" val="20000"/>
                    </a:ext>
                  </a:extLst>
                </a:gridCol>
                <a:gridCol w="1145540">
                  <a:extLst>
                    <a:ext uri="{9D8B030D-6E8A-4147-A177-3AD203B41FA5}">
                      <a16:colId xmlns:a16="http://schemas.microsoft.com/office/drawing/2014/main" val="20001"/>
                    </a:ext>
                  </a:extLst>
                </a:gridCol>
                <a:gridCol w="1210945">
                  <a:extLst>
                    <a:ext uri="{9D8B030D-6E8A-4147-A177-3AD203B41FA5}">
                      <a16:colId xmlns:a16="http://schemas.microsoft.com/office/drawing/2014/main" val="20002"/>
                    </a:ext>
                  </a:extLst>
                </a:gridCol>
                <a:gridCol w="1210945">
                  <a:extLst>
                    <a:ext uri="{9D8B030D-6E8A-4147-A177-3AD203B41FA5}">
                      <a16:colId xmlns:a16="http://schemas.microsoft.com/office/drawing/2014/main" val="20003"/>
                    </a:ext>
                  </a:extLst>
                </a:gridCol>
              </a:tblGrid>
              <a:tr h="362585">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 absoluta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acumulado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80975">
                <a:tc>
                  <a:txBody>
                    <a:bodyPr/>
                    <a:lstStyle/>
                    <a:p>
                      <a:pPr algn="ct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80975">
                <a:tc>
                  <a:txBody>
                    <a:bodyPr/>
                    <a:lstStyle/>
                    <a:p>
                      <a:pPr algn="ct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0975">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4" name="Gráfico 13"/>
          <p:cNvGraphicFramePr/>
          <p:nvPr>
            <p:extLst>
              <p:ext uri="{D42A27DB-BD31-4B8C-83A1-F6EECF244321}">
                <p14:modId xmlns:p14="http://schemas.microsoft.com/office/powerpoint/2010/main" val="3794624839"/>
              </p:ext>
            </p:extLst>
          </p:nvPr>
        </p:nvGraphicFramePr>
        <p:xfrm>
          <a:off x="5133547" y="4067987"/>
          <a:ext cx="3849716" cy="2482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38943238"/>
              </p:ext>
            </p:extLst>
          </p:nvPr>
        </p:nvGraphicFramePr>
        <p:xfrm>
          <a:off x="345491" y="4830749"/>
          <a:ext cx="4476221" cy="1029730"/>
        </p:xfrm>
        <a:graphic>
          <a:graphicData uri="http://schemas.openxmlformats.org/drawingml/2006/table">
            <a:tbl>
              <a:tblPr firstRow="1" firstCol="1" bandRow="1">
                <a:tableStyleId>{5C22544A-7EE6-4342-B048-85BDC9FD1C3A}</a:tableStyleId>
              </a:tblPr>
              <a:tblGrid>
                <a:gridCol w="849884">
                  <a:extLst>
                    <a:ext uri="{9D8B030D-6E8A-4147-A177-3AD203B41FA5}">
                      <a16:colId xmlns:a16="http://schemas.microsoft.com/office/drawing/2014/main" val="20000"/>
                    </a:ext>
                  </a:extLst>
                </a:gridCol>
                <a:gridCol w="1218249">
                  <a:extLst>
                    <a:ext uri="{9D8B030D-6E8A-4147-A177-3AD203B41FA5}">
                      <a16:colId xmlns:a16="http://schemas.microsoft.com/office/drawing/2014/main" val="20001"/>
                    </a:ext>
                  </a:extLst>
                </a:gridCol>
                <a:gridCol w="1204044">
                  <a:extLst>
                    <a:ext uri="{9D8B030D-6E8A-4147-A177-3AD203B41FA5}">
                      <a16:colId xmlns:a16="http://schemas.microsoft.com/office/drawing/2014/main" val="20002"/>
                    </a:ext>
                  </a:extLst>
                </a:gridCol>
                <a:gridCol w="1204044">
                  <a:extLst>
                    <a:ext uri="{9D8B030D-6E8A-4147-A177-3AD203B41FA5}">
                      <a16:colId xmlns:a16="http://schemas.microsoft.com/office/drawing/2014/main" val="20003"/>
                    </a:ext>
                  </a:extLst>
                </a:gridCol>
              </a:tblGrid>
              <a:tr h="411892">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 acumulado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05946">
                <a:tc>
                  <a:txBody>
                    <a:bodyPr/>
                    <a:lstStyle/>
                    <a:p>
                      <a:pPr algn="ct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5946">
                <a:tc>
                  <a:txBody>
                    <a:bodyPr/>
                    <a:lstStyle/>
                    <a:p>
                      <a:pPr algn="ct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05946">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491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663" y="253916"/>
            <a:ext cx="8596668" cy="551302"/>
          </a:xfrm>
        </p:spPr>
        <p:txBody>
          <a:bodyPr>
            <a:normAutofit fontScale="90000"/>
          </a:bodyPr>
          <a:lstStyle/>
          <a:p>
            <a:r>
              <a:rPr lang="es-EC" b="1" dirty="0"/>
              <a:t>Resultados de las encuestas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3" name="Flecha derecha 2"/>
          <p:cNvSpPr/>
          <p:nvPr/>
        </p:nvSpPr>
        <p:spPr>
          <a:xfrm>
            <a:off x="213311" y="1009934"/>
            <a:ext cx="482725" cy="4503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6" name="Rectángulo 25"/>
          <p:cNvSpPr/>
          <p:nvPr/>
        </p:nvSpPr>
        <p:spPr>
          <a:xfrm>
            <a:off x="843101" y="1081233"/>
            <a:ext cx="1596399"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13:</a:t>
            </a:r>
            <a:endParaRPr lang="es-EC" sz="1600" b="1" dirty="0"/>
          </a:p>
        </p:txBody>
      </p:sp>
      <p:sp>
        <p:nvSpPr>
          <p:cNvPr id="27" name="Flecha derecha 26"/>
          <p:cNvSpPr/>
          <p:nvPr/>
        </p:nvSpPr>
        <p:spPr>
          <a:xfrm flipH="1">
            <a:off x="8627509" y="3548052"/>
            <a:ext cx="506508" cy="450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8" name="Rectángulo 27"/>
          <p:cNvSpPr/>
          <p:nvPr/>
        </p:nvSpPr>
        <p:spPr>
          <a:xfrm>
            <a:off x="6990166" y="3617611"/>
            <a:ext cx="1596399" cy="338554"/>
          </a:xfrm>
          <a:prstGeom prst="rect">
            <a:avLst/>
          </a:prstGeom>
        </p:spPr>
        <p:txBody>
          <a:bodyPr wrap="none">
            <a:spAutoFit/>
          </a:bodyPr>
          <a:lstStyle/>
          <a:p>
            <a:r>
              <a:rPr lang="es-EC" sz="1600" b="1" dirty="0">
                <a:latin typeface="Times New Roman" panose="02020603050405020304" pitchFamily="18" charset="0"/>
                <a:ea typeface="Times New Roman" panose="02020603050405020304" pitchFamily="18" charset="0"/>
              </a:rPr>
              <a:t>Pregunta N° 14:</a:t>
            </a:r>
            <a:endParaRPr lang="es-EC" sz="1600" b="1" dirty="0"/>
          </a:p>
        </p:txBody>
      </p:sp>
      <p:graphicFrame>
        <p:nvGraphicFramePr>
          <p:cNvPr id="12" name="Gráfico 11"/>
          <p:cNvGraphicFramePr/>
          <p:nvPr>
            <p:extLst>
              <p:ext uri="{D42A27DB-BD31-4B8C-83A1-F6EECF244321}">
                <p14:modId xmlns:p14="http://schemas.microsoft.com/office/powerpoint/2010/main" val="1562065932"/>
              </p:ext>
            </p:extLst>
          </p:nvPr>
        </p:nvGraphicFramePr>
        <p:xfrm>
          <a:off x="696036" y="1695802"/>
          <a:ext cx="3654896" cy="2469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0763956"/>
              </p:ext>
            </p:extLst>
          </p:nvPr>
        </p:nvGraphicFramePr>
        <p:xfrm>
          <a:off x="4656325" y="2042547"/>
          <a:ext cx="4804160" cy="988231"/>
        </p:xfrm>
        <a:graphic>
          <a:graphicData uri="http://schemas.openxmlformats.org/drawingml/2006/table">
            <a:tbl>
              <a:tblPr firstRow="1" firstCol="1" bandRow="1">
                <a:tableStyleId>{F5AB1C69-6EDB-4FF4-983F-18BD219EF322}</a:tableStyleId>
              </a:tblPr>
              <a:tblGrid>
                <a:gridCol w="845231">
                  <a:extLst>
                    <a:ext uri="{9D8B030D-6E8A-4147-A177-3AD203B41FA5}">
                      <a16:colId xmlns:a16="http://schemas.microsoft.com/office/drawing/2014/main" val="20000"/>
                    </a:ext>
                  </a:extLst>
                </a:gridCol>
                <a:gridCol w="1197411">
                  <a:extLst>
                    <a:ext uri="{9D8B030D-6E8A-4147-A177-3AD203B41FA5}">
                      <a16:colId xmlns:a16="http://schemas.microsoft.com/office/drawing/2014/main" val="20001"/>
                    </a:ext>
                  </a:extLst>
                </a:gridCol>
                <a:gridCol w="1380759">
                  <a:extLst>
                    <a:ext uri="{9D8B030D-6E8A-4147-A177-3AD203B41FA5}">
                      <a16:colId xmlns:a16="http://schemas.microsoft.com/office/drawing/2014/main" val="20002"/>
                    </a:ext>
                  </a:extLst>
                </a:gridCol>
                <a:gridCol w="1380759">
                  <a:extLst>
                    <a:ext uri="{9D8B030D-6E8A-4147-A177-3AD203B41FA5}">
                      <a16:colId xmlns:a16="http://schemas.microsoft.com/office/drawing/2014/main" val="20003"/>
                    </a:ext>
                  </a:extLst>
                </a:gridCol>
              </a:tblGrid>
              <a:tr h="401110">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acumulado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5382">
                <a:tc>
                  <a:txBody>
                    <a:bodyPr/>
                    <a:lstStyle/>
                    <a:p>
                      <a:pPr algn="ct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5382">
                <a:tc>
                  <a:txBody>
                    <a:bodyPr/>
                    <a:lstStyle/>
                    <a:p>
                      <a:pPr algn="ct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95382">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4" name="Gráfico 13"/>
          <p:cNvGraphicFramePr/>
          <p:nvPr>
            <p:extLst>
              <p:ext uri="{D42A27DB-BD31-4B8C-83A1-F6EECF244321}">
                <p14:modId xmlns:p14="http://schemas.microsoft.com/office/powerpoint/2010/main" val="1276813673"/>
              </p:ext>
            </p:extLst>
          </p:nvPr>
        </p:nvGraphicFramePr>
        <p:xfrm>
          <a:off x="5295331" y="4176214"/>
          <a:ext cx="3838685" cy="24429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482707332"/>
              </p:ext>
            </p:extLst>
          </p:nvPr>
        </p:nvGraphicFramePr>
        <p:xfrm>
          <a:off x="560269" y="4799394"/>
          <a:ext cx="4107266" cy="1061085"/>
        </p:xfrm>
        <a:graphic>
          <a:graphicData uri="http://schemas.openxmlformats.org/drawingml/2006/table">
            <a:tbl>
              <a:tblPr firstRow="1" firstCol="1" bandRow="1">
                <a:tableStyleId>{5C22544A-7EE6-4342-B048-85BDC9FD1C3A}</a:tableStyleId>
              </a:tblPr>
              <a:tblGrid>
                <a:gridCol w="794826">
                  <a:extLst>
                    <a:ext uri="{9D8B030D-6E8A-4147-A177-3AD203B41FA5}">
                      <a16:colId xmlns:a16="http://schemas.microsoft.com/office/drawing/2014/main" val="20000"/>
                    </a:ext>
                  </a:extLst>
                </a:gridCol>
                <a:gridCol w="1139650">
                  <a:extLst>
                    <a:ext uri="{9D8B030D-6E8A-4147-A177-3AD203B41FA5}">
                      <a16:colId xmlns:a16="http://schemas.microsoft.com/office/drawing/2014/main" val="20001"/>
                    </a:ext>
                  </a:extLst>
                </a:gridCol>
                <a:gridCol w="1086395">
                  <a:extLst>
                    <a:ext uri="{9D8B030D-6E8A-4147-A177-3AD203B41FA5}">
                      <a16:colId xmlns:a16="http://schemas.microsoft.com/office/drawing/2014/main" val="20002"/>
                    </a:ext>
                  </a:extLst>
                </a:gridCol>
                <a:gridCol w="1086395">
                  <a:extLst>
                    <a:ext uri="{9D8B030D-6E8A-4147-A177-3AD203B41FA5}">
                      <a16:colId xmlns:a16="http://schemas.microsoft.com/office/drawing/2014/main" val="20003"/>
                    </a:ext>
                  </a:extLst>
                </a:gridCol>
              </a:tblGrid>
              <a:tr h="431106">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Frecuencia absoluta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 acumulado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09993">
                <a:tc>
                  <a:txBody>
                    <a:bodyPr/>
                    <a:lstStyle/>
                    <a:p>
                      <a:pPr algn="ctr">
                        <a:lnSpc>
                          <a:spcPct val="107000"/>
                        </a:lnSpc>
                        <a:spcAft>
                          <a:spcPts val="0"/>
                        </a:spcAft>
                      </a:pPr>
                      <a:r>
                        <a:rPr lang="es-EC" sz="12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9993">
                <a:tc>
                  <a:txBody>
                    <a:bodyPr/>
                    <a:lstStyle/>
                    <a:p>
                      <a:pPr algn="ctr">
                        <a:lnSpc>
                          <a:spcPct val="107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09993">
                <a:tc>
                  <a:txBody>
                    <a:bodyPr/>
                    <a:lstStyle/>
                    <a:p>
                      <a:pPr algn="ctr">
                        <a:lnSpc>
                          <a:spcPct val="107000"/>
                        </a:lnSpc>
                        <a:spcAft>
                          <a:spcPts val="0"/>
                        </a:spcAft>
                      </a:pPr>
                      <a:r>
                        <a:rPr lang="es-EC"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704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sp>
        <p:nvSpPr>
          <p:cNvPr id="6" name="Título 9"/>
          <p:cNvSpPr>
            <a:spLocks noGrp="1"/>
          </p:cNvSpPr>
          <p:nvPr>
            <p:ph type="title"/>
          </p:nvPr>
        </p:nvSpPr>
        <p:spPr>
          <a:xfrm>
            <a:off x="60565" y="216141"/>
            <a:ext cx="8596668" cy="659642"/>
          </a:xfrm>
        </p:spPr>
        <p:txBody>
          <a:bodyPr>
            <a:normAutofit/>
          </a:bodyPr>
          <a:lstStyle/>
          <a:p>
            <a:r>
              <a:rPr lang="es-EC" sz="2800" b="1" dirty="0"/>
              <a:t>Respuesta a las preguntas de investigación</a:t>
            </a:r>
          </a:p>
        </p:txBody>
      </p:sp>
      <p:graphicFrame>
        <p:nvGraphicFramePr>
          <p:cNvPr id="7" name="Diagrama 6"/>
          <p:cNvGraphicFramePr/>
          <p:nvPr>
            <p:extLst>
              <p:ext uri="{D42A27DB-BD31-4B8C-83A1-F6EECF244321}">
                <p14:modId xmlns:p14="http://schemas.microsoft.com/office/powerpoint/2010/main" val="890251943"/>
              </p:ext>
            </p:extLst>
          </p:nvPr>
        </p:nvGraphicFramePr>
        <p:xfrm>
          <a:off x="400659" y="1075055"/>
          <a:ext cx="8952222" cy="3027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lecha abajo 2"/>
          <p:cNvSpPr/>
          <p:nvPr/>
        </p:nvSpPr>
        <p:spPr>
          <a:xfrm>
            <a:off x="1146411" y="4044057"/>
            <a:ext cx="832514" cy="45037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8" name="Flecha abajo 7"/>
          <p:cNvSpPr/>
          <p:nvPr/>
        </p:nvSpPr>
        <p:spPr>
          <a:xfrm>
            <a:off x="4492389" y="4019262"/>
            <a:ext cx="832514" cy="45037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9" name="Flecha abajo 8"/>
          <p:cNvSpPr/>
          <p:nvPr/>
        </p:nvSpPr>
        <p:spPr>
          <a:xfrm>
            <a:off x="7824719" y="4019262"/>
            <a:ext cx="832514" cy="45037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CuadroTexto 10"/>
          <p:cNvSpPr txBox="1"/>
          <p:nvPr/>
        </p:nvSpPr>
        <p:spPr>
          <a:xfrm>
            <a:off x="3575072" y="4645857"/>
            <a:ext cx="3013169" cy="1384995"/>
          </a:xfrm>
          <a:prstGeom prst="rect">
            <a:avLst/>
          </a:prstGeom>
          <a:noFill/>
        </p:spPr>
        <p:txBody>
          <a:bodyPr wrap="square" rtlCol="0">
            <a:spAutoFit/>
          </a:bodyPr>
          <a:lstStyle/>
          <a:p>
            <a:pPr algn="just"/>
            <a:r>
              <a:rPr lang="es-EC" sz="1200" dirty="0"/>
              <a:t>Se afirma que la emisión de bonos verdes es atractiva para las empresas que cotizan en la BVQ, sin embargo, falta fortalecer la demanda local de este producto bursátil, no obstante la demanda internacional está muy interesada en invertir en nuestro país.   </a:t>
            </a:r>
          </a:p>
        </p:txBody>
      </p:sp>
      <p:sp>
        <p:nvSpPr>
          <p:cNvPr id="12" name="CuadroTexto 11"/>
          <p:cNvSpPr txBox="1"/>
          <p:nvPr/>
        </p:nvSpPr>
        <p:spPr>
          <a:xfrm>
            <a:off x="6818572" y="4714097"/>
            <a:ext cx="2872104" cy="1200329"/>
          </a:xfrm>
          <a:prstGeom prst="rect">
            <a:avLst/>
          </a:prstGeom>
          <a:noFill/>
        </p:spPr>
        <p:txBody>
          <a:bodyPr wrap="square" rtlCol="0">
            <a:spAutoFit/>
          </a:bodyPr>
          <a:lstStyle/>
          <a:p>
            <a:pPr marL="171450" indent="-171450" algn="just">
              <a:buFont typeface="Wingdings" panose="05000000000000000000" pitchFamily="2" charset="2"/>
              <a:buChar char="§"/>
            </a:pPr>
            <a:r>
              <a:rPr lang="es-EC" sz="1200" dirty="0"/>
              <a:t>Atracción de Inversión Extranjera Directa;</a:t>
            </a:r>
          </a:p>
          <a:p>
            <a:pPr marL="171450" indent="-171450" algn="just">
              <a:buFont typeface="Wingdings" panose="05000000000000000000" pitchFamily="2" charset="2"/>
              <a:buChar char="§"/>
            </a:pPr>
            <a:r>
              <a:rPr lang="es-EC" sz="1200" dirty="0"/>
              <a:t>Se fortalecerá nuestro mercado de valores, y;</a:t>
            </a:r>
          </a:p>
          <a:p>
            <a:pPr marL="171450" indent="-171450" algn="just">
              <a:buFont typeface="Wingdings" panose="05000000000000000000" pitchFamily="2" charset="2"/>
              <a:buChar char="§"/>
            </a:pPr>
            <a:r>
              <a:rPr lang="es-EC" sz="1200" dirty="0"/>
              <a:t>Mejorará nuestra competitividad en el mercado de capitales internacional</a:t>
            </a:r>
          </a:p>
        </p:txBody>
      </p:sp>
      <p:sp>
        <p:nvSpPr>
          <p:cNvPr id="10" name="CuadroTexto 9"/>
          <p:cNvSpPr txBox="1"/>
          <p:nvPr/>
        </p:nvSpPr>
        <p:spPr>
          <a:xfrm>
            <a:off x="400659" y="4714097"/>
            <a:ext cx="3013169" cy="1200329"/>
          </a:xfrm>
          <a:prstGeom prst="rect">
            <a:avLst/>
          </a:prstGeom>
          <a:noFill/>
        </p:spPr>
        <p:txBody>
          <a:bodyPr wrap="square" rtlCol="0">
            <a:spAutoFit/>
          </a:bodyPr>
          <a:lstStyle/>
          <a:p>
            <a:pPr algn="just"/>
            <a:r>
              <a:rPr lang="es-EC" sz="1200" dirty="0"/>
              <a:t>Los bonos otorgan beneficios como reconocimiento corporativo, demanda local e internacional, diversificación de pasivos, nuevos mercados, atracción de financiamiento por parte de organismos multilaterales, nuevas líneas de negocio.</a:t>
            </a:r>
          </a:p>
        </p:txBody>
      </p:sp>
    </p:spTree>
    <p:extLst>
      <p:ext uri="{BB962C8B-B14F-4D97-AF65-F5344CB8AC3E}">
        <p14:creationId xmlns:p14="http://schemas.microsoft.com/office/powerpoint/2010/main" val="375236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30910" y="2869691"/>
            <a:ext cx="2773204" cy="1118618"/>
          </a:xfrm>
        </p:spPr>
        <p:txBody>
          <a:bodyPr rtlCol="0"/>
          <a:lstStyle/>
          <a:p>
            <a:pPr rtl="0"/>
            <a:r>
              <a:rPr lang="es-ES" dirty="0">
                <a:effectLst>
                  <a:outerShdw blurRad="38100" dist="38100" dir="2700000" algn="tl">
                    <a:srgbClr val="000000">
                      <a:alpha val="43137"/>
                    </a:srgbClr>
                  </a:outerShdw>
                </a:effectLst>
              </a:rPr>
              <a:t>CAPÍTULO VI</a:t>
            </a: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482937" y="2988796"/>
            <a:ext cx="3581119" cy="999513"/>
          </a:xfrm>
        </p:spPr>
        <p:txBody>
          <a:bodyPr rtlCol="0"/>
          <a:lstStyle/>
          <a:p>
            <a:pPr rtl="0"/>
            <a:r>
              <a:rPr lang="es-ES" sz="3200" b="1" dirty="0">
                <a:solidFill>
                  <a:schemeClr val="accent4">
                    <a:lumMod val="50000"/>
                  </a:schemeClr>
                </a:solidFill>
              </a:rPr>
              <a:t>PROPUESTAS</a:t>
            </a:r>
          </a:p>
          <a:p>
            <a:pPr rtl="0"/>
            <a:r>
              <a:rPr lang="es-ES" sz="3200" b="1" dirty="0">
                <a:solidFill>
                  <a:schemeClr val="accent4">
                    <a:lumMod val="50000"/>
                  </a:schemeClr>
                </a:solidFill>
              </a:rPr>
              <a:t> </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122" y="794755"/>
            <a:ext cx="4585065" cy="1583055"/>
          </a:xfrm>
          <a:prstGeom prst="rect">
            <a:avLst/>
          </a:prstGeom>
        </p:spPr>
      </p:pic>
    </p:spTree>
    <p:extLst>
      <p:ext uri="{BB962C8B-B14F-4D97-AF65-F5344CB8AC3E}">
        <p14:creationId xmlns:p14="http://schemas.microsoft.com/office/powerpoint/2010/main" val="10962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2682" y="223501"/>
            <a:ext cx="8596668" cy="551302"/>
          </a:xfrm>
        </p:spPr>
        <p:txBody>
          <a:bodyPr>
            <a:normAutofit fontScale="90000"/>
          </a:bodyPr>
          <a:lstStyle/>
          <a:p>
            <a:r>
              <a:rPr lang="es-EC" b="1" dirty="0"/>
              <a:t>Propuestas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grpSp>
        <p:nvGrpSpPr>
          <p:cNvPr id="15" name="Grupo 14"/>
          <p:cNvGrpSpPr/>
          <p:nvPr/>
        </p:nvGrpSpPr>
        <p:grpSpPr>
          <a:xfrm>
            <a:off x="149242" y="1330635"/>
            <a:ext cx="10123075" cy="5007715"/>
            <a:chOff x="727352" y="1805719"/>
            <a:chExt cx="7823748" cy="3720266"/>
          </a:xfrm>
        </p:grpSpPr>
        <p:cxnSp>
          <p:nvCxnSpPr>
            <p:cNvPr id="17" name="Straight Connector 8"/>
            <p:cNvCxnSpPr/>
            <p:nvPr/>
          </p:nvCxnSpPr>
          <p:spPr>
            <a:xfrm>
              <a:off x="4562725" y="1853577"/>
              <a:ext cx="18551" cy="3672408"/>
            </a:xfrm>
            <a:prstGeom prst="line">
              <a:avLst/>
            </a:prstGeom>
            <a:ln w="19050">
              <a:solidFill>
                <a:srgbClr val="BFBFBF"/>
              </a:solidFill>
              <a:prstDash val="sysDash"/>
              <a:bevel/>
            </a:ln>
          </p:spPr>
        </p:cxnSp>
        <p:sp>
          <p:nvSpPr>
            <p:cNvPr id="18" name="Oval 17"/>
            <p:cNvSpPr/>
            <p:nvPr/>
          </p:nvSpPr>
          <p:spPr>
            <a:xfrm>
              <a:off x="4274583" y="180571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4274583" y="254026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4274583" y="3274818"/>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4274583" y="4009367"/>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a:off x="4274583" y="4741562"/>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
            <p:cNvSpPr/>
            <p:nvPr/>
          </p:nvSpPr>
          <p:spPr>
            <a:xfrm>
              <a:off x="4322440" y="1853577"/>
              <a:ext cx="499121" cy="499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3"/>
            <p:cNvSpPr/>
            <p:nvPr/>
          </p:nvSpPr>
          <p:spPr>
            <a:xfrm>
              <a:off x="4322440" y="2588126"/>
              <a:ext cx="499121" cy="4991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4"/>
            <p:cNvSpPr/>
            <p:nvPr/>
          </p:nvSpPr>
          <p:spPr>
            <a:xfrm>
              <a:off x="4322440" y="3322675"/>
              <a:ext cx="499121" cy="4991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5"/>
            <p:cNvSpPr/>
            <p:nvPr/>
          </p:nvSpPr>
          <p:spPr>
            <a:xfrm>
              <a:off x="4322440" y="4057225"/>
              <a:ext cx="499121" cy="4991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6"/>
            <p:cNvSpPr/>
            <p:nvPr/>
          </p:nvSpPr>
          <p:spPr>
            <a:xfrm>
              <a:off x="4322440" y="4789419"/>
              <a:ext cx="499121" cy="499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 name="Straight Connector 25"/>
            <p:cNvCxnSpPr/>
            <p:nvPr/>
          </p:nvCxnSpPr>
          <p:spPr>
            <a:xfrm>
              <a:off x="5056413" y="2078354"/>
              <a:ext cx="3437366" cy="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a:off x="5056413" y="3572235"/>
              <a:ext cx="343736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27"/>
            <p:cNvCxnSpPr/>
            <p:nvPr/>
          </p:nvCxnSpPr>
          <p:spPr>
            <a:xfrm>
              <a:off x="5056413" y="5038979"/>
              <a:ext cx="3437366" cy="0"/>
            </a:xfrm>
            <a:prstGeom prst="line">
              <a:avLst/>
            </a:prstGeom>
            <a:ln w="3175">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rot="10800000">
              <a:off x="727352" y="2720793"/>
              <a:ext cx="3437366"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2"/>
            <p:cNvCxnSpPr/>
            <p:nvPr/>
          </p:nvCxnSpPr>
          <p:spPr>
            <a:xfrm rot="10800000">
              <a:off x="758310" y="4309048"/>
              <a:ext cx="3437366"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57"/>
            <p:cNvSpPr txBox="1"/>
            <p:nvPr/>
          </p:nvSpPr>
          <p:spPr>
            <a:xfrm>
              <a:off x="5220072" y="5098997"/>
              <a:ext cx="3331028" cy="325905"/>
            </a:xfrm>
            <a:prstGeom prst="rect">
              <a:avLst/>
            </a:prstGeom>
            <a:noFill/>
          </p:spPr>
          <p:txBody>
            <a:bodyPr wrap="square" rtlCol="0">
              <a:spAutoFit/>
            </a:bodyPr>
            <a:lstStyle/>
            <a:p>
              <a:pPr algn="ctr"/>
              <a:endParaRPr lang="en-US" sz="2000" b="1" dirty="0">
                <a:solidFill>
                  <a:schemeClr val="accent2">
                    <a:lumMod val="75000"/>
                  </a:schemeClr>
                </a:solidFill>
                <a:latin typeface="Calibri" panose="020F0502020204030204" pitchFamily="34" charset="0"/>
              </a:endParaRPr>
            </a:p>
          </p:txBody>
        </p:sp>
        <p:sp>
          <p:nvSpPr>
            <p:cNvPr id="37" name="Shape 2554"/>
            <p:cNvSpPr/>
            <p:nvPr/>
          </p:nvSpPr>
          <p:spPr>
            <a:xfrm>
              <a:off x="4442228" y="4893937"/>
              <a:ext cx="278094" cy="25281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8"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9" name="Shape 2545"/>
            <p:cNvSpPr/>
            <p:nvPr/>
          </p:nvSpPr>
          <p:spPr>
            <a:xfrm>
              <a:off x="4453912" y="2710322"/>
              <a:ext cx="254728" cy="2547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0" name="Shape 2604"/>
            <p:cNvSpPr/>
            <p:nvPr/>
          </p:nvSpPr>
          <p:spPr>
            <a:xfrm>
              <a:off x="4467981" y="4195327"/>
              <a:ext cx="226589" cy="18539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1"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5" name="CuadroTexto 4"/>
          <p:cNvSpPr txBox="1"/>
          <p:nvPr/>
        </p:nvSpPr>
        <p:spPr>
          <a:xfrm>
            <a:off x="338540" y="1387474"/>
            <a:ext cx="2636203" cy="369332"/>
          </a:xfrm>
          <a:prstGeom prst="rect">
            <a:avLst/>
          </a:prstGeom>
          <a:noFill/>
        </p:spPr>
        <p:txBody>
          <a:bodyPr wrap="square" rtlCol="0">
            <a:spAutoFit/>
          </a:bodyPr>
          <a:lstStyle/>
          <a:p>
            <a:r>
              <a:rPr lang="es-EC" b="1" dirty="0"/>
              <a:t>Para el gobierno </a:t>
            </a:r>
          </a:p>
        </p:txBody>
      </p:sp>
      <p:sp>
        <p:nvSpPr>
          <p:cNvPr id="42" name="Rectángulo 41"/>
          <p:cNvSpPr/>
          <p:nvPr/>
        </p:nvSpPr>
        <p:spPr>
          <a:xfrm>
            <a:off x="240241" y="3193622"/>
            <a:ext cx="4045023" cy="1200329"/>
          </a:xfrm>
          <a:prstGeom prst="rect">
            <a:avLst/>
          </a:prstGeom>
        </p:spPr>
        <p:txBody>
          <a:bodyPr wrap="square">
            <a:spAutoFit/>
          </a:bodyPr>
          <a:lstStyle/>
          <a:p>
            <a:pPr marL="285750" indent="-285750" algn="just">
              <a:buFont typeface="Arial" panose="020B0604020202020204" pitchFamily="34" charset="0"/>
              <a:buChar char="•"/>
            </a:pPr>
            <a:r>
              <a:rPr lang="es-ES" b="1" dirty="0">
                <a:solidFill>
                  <a:schemeClr val="accent3">
                    <a:lumMod val="50000"/>
                  </a:schemeClr>
                </a:solidFill>
                <a:latin typeface="Calibri" panose="020F0502020204030204" pitchFamily="34" charset="0"/>
                <a:cs typeface="Calibri" panose="020F0502020204030204" pitchFamily="34" charset="0"/>
              </a:rPr>
              <a:t>Deducción</a:t>
            </a:r>
            <a:r>
              <a:rPr lang="es-ES" dirty="0">
                <a:solidFill>
                  <a:schemeClr val="accent3">
                    <a:lumMod val="50000"/>
                  </a:schemeClr>
                </a:solidFill>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de impuestos ambientales</a:t>
            </a:r>
          </a:p>
          <a:p>
            <a:pPr marL="285750" indent="-285750" algn="just">
              <a:buFont typeface="Arial" panose="020B0604020202020204" pitchFamily="34" charset="0"/>
              <a:buChar char="•"/>
            </a:pPr>
            <a:r>
              <a:rPr lang="es-ES" b="1" dirty="0">
                <a:solidFill>
                  <a:schemeClr val="accent3">
                    <a:lumMod val="50000"/>
                  </a:schemeClr>
                </a:solidFill>
                <a:latin typeface="Calibri" panose="020F0502020204030204" pitchFamily="34" charset="0"/>
                <a:cs typeface="Calibri" panose="020F0502020204030204" pitchFamily="34" charset="0"/>
              </a:rPr>
              <a:t>Desarrollar mesas de trabajo </a:t>
            </a:r>
            <a:r>
              <a:rPr lang="es-EC" dirty="0">
                <a:latin typeface="Calibri" panose="020F0502020204030204" pitchFamily="34" charset="0"/>
                <a:cs typeface="Calibri" panose="020F0502020204030204" pitchFamily="34" charset="0"/>
              </a:rPr>
              <a:t>con todos los actores del mercado</a:t>
            </a: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
        <p:nvSpPr>
          <p:cNvPr id="43" name="Rectángulo 42"/>
          <p:cNvSpPr/>
          <p:nvPr/>
        </p:nvSpPr>
        <p:spPr>
          <a:xfrm>
            <a:off x="190982" y="4881911"/>
            <a:ext cx="4470034" cy="1477328"/>
          </a:xfrm>
          <a:prstGeom prst="rect">
            <a:avLst/>
          </a:prstGeom>
        </p:spPr>
        <p:txBody>
          <a:bodyPr wrap="square">
            <a:spAutoFit/>
          </a:bodyPr>
          <a:lstStyle/>
          <a:p>
            <a:pPr marL="285750" indent="-285750" algn="just">
              <a:buFont typeface="Arial" panose="020B0604020202020204" pitchFamily="34" charset="0"/>
              <a:buChar char="•"/>
            </a:pPr>
            <a:r>
              <a:rPr lang="es-ES" b="1" dirty="0">
                <a:solidFill>
                  <a:srgbClr val="0070C0"/>
                </a:solidFill>
                <a:latin typeface="Calibri" panose="020F0502020204030204" pitchFamily="34" charset="0"/>
                <a:cs typeface="Calibri" panose="020F0502020204030204" pitchFamily="34" charset="0"/>
              </a:rPr>
              <a:t>BIESS y CFN</a:t>
            </a:r>
            <a:r>
              <a:rPr lang="es-ES" dirty="0">
                <a:solidFill>
                  <a:schemeClr val="accent3"/>
                </a:solidFill>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canalizar más sus inversiones en el mercado de valores ecuatoriano</a:t>
            </a:r>
          </a:p>
          <a:p>
            <a:pPr marL="285750" indent="-285750" algn="just">
              <a:buFont typeface="Arial" panose="020B0604020202020204" pitchFamily="34" charset="0"/>
              <a:buChar char="•"/>
            </a:pPr>
            <a:r>
              <a:rPr lang="es-ES" b="1" dirty="0">
                <a:solidFill>
                  <a:srgbClr val="0070C0"/>
                </a:solidFill>
                <a:latin typeface="Calibri" panose="020F0502020204030204" pitchFamily="34" charset="0"/>
                <a:cs typeface="Calibri" panose="020F0502020204030204" pitchFamily="34" charset="0"/>
              </a:rPr>
              <a:t>Análisis de la restricciones </a:t>
            </a:r>
            <a:r>
              <a:rPr lang="es-ES" dirty="0">
                <a:latin typeface="Calibri" panose="020F0502020204030204" pitchFamily="34" charset="0"/>
                <a:cs typeface="Calibri" panose="020F0502020204030204" pitchFamily="34" charset="0"/>
              </a:rPr>
              <a:t>legales y tributarias a los paraísos fiscales</a:t>
            </a:r>
          </a:p>
          <a:p>
            <a:pPr marL="285750" indent="-285750" algn="just">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
        <p:nvSpPr>
          <p:cNvPr id="44" name="CuadroTexto 43"/>
          <p:cNvSpPr txBox="1"/>
          <p:nvPr/>
        </p:nvSpPr>
        <p:spPr>
          <a:xfrm>
            <a:off x="5788565" y="1210389"/>
            <a:ext cx="2636203" cy="369332"/>
          </a:xfrm>
          <a:prstGeom prst="rect">
            <a:avLst/>
          </a:prstGeom>
          <a:noFill/>
        </p:spPr>
        <p:txBody>
          <a:bodyPr wrap="square" rtlCol="0">
            <a:spAutoFit/>
          </a:bodyPr>
          <a:lstStyle/>
          <a:p>
            <a:r>
              <a:rPr lang="es-EC" b="1" dirty="0"/>
              <a:t>Para los emisores </a:t>
            </a:r>
          </a:p>
        </p:txBody>
      </p:sp>
      <p:sp>
        <p:nvSpPr>
          <p:cNvPr id="45" name="Rectángulo 44"/>
          <p:cNvSpPr/>
          <p:nvPr/>
        </p:nvSpPr>
        <p:spPr>
          <a:xfrm>
            <a:off x="5476903" y="2213421"/>
            <a:ext cx="4622369" cy="1200329"/>
          </a:xfrm>
          <a:prstGeom prst="rect">
            <a:avLst/>
          </a:prstGeom>
        </p:spPr>
        <p:txBody>
          <a:bodyPr wrap="square">
            <a:spAutoFit/>
          </a:bodyPr>
          <a:lstStyle/>
          <a:p>
            <a:pPr marL="285750" indent="-285750" algn="just">
              <a:buFont typeface="Arial" panose="020B0604020202020204" pitchFamily="34" charset="0"/>
              <a:buChar char="•"/>
            </a:pPr>
            <a:r>
              <a:rPr lang="es-ES" b="1" dirty="0">
                <a:solidFill>
                  <a:schemeClr val="accent3"/>
                </a:solidFill>
                <a:latin typeface="Calibri" panose="020F0502020204030204" pitchFamily="34" charset="0"/>
                <a:cs typeface="Calibri" panose="020F0502020204030204" pitchFamily="34" charset="0"/>
              </a:rPr>
              <a:t>Emisores </a:t>
            </a:r>
            <a:r>
              <a:rPr lang="es-EC" dirty="0">
                <a:latin typeface="Calibri" panose="020F0502020204030204" pitchFamily="34" charset="0"/>
                <a:cs typeface="Calibri" panose="020F0502020204030204" pitchFamily="34" charset="0"/>
              </a:rPr>
              <a:t>fortalecer su gobierno corporativo en temas de RSE, Sostenibilidad, de financiamiento verde y de mercado de valores</a:t>
            </a:r>
            <a:endParaRPr lang="es-ES" dirty="0">
              <a:latin typeface="Calibri" panose="020F0502020204030204" pitchFamily="34" charset="0"/>
              <a:cs typeface="Calibri" panose="020F0502020204030204" pitchFamily="34" charset="0"/>
            </a:endParaRPr>
          </a:p>
        </p:txBody>
      </p:sp>
      <p:sp>
        <p:nvSpPr>
          <p:cNvPr id="6" name="Rectángulo 5"/>
          <p:cNvSpPr/>
          <p:nvPr/>
        </p:nvSpPr>
        <p:spPr>
          <a:xfrm>
            <a:off x="0" y="1890255"/>
            <a:ext cx="4665821" cy="646331"/>
          </a:xfrm>
          <a:prstGeom prst="rect">
            <a:avLst/>
          </a:prstGeom>
        </p:spPr>
        <p:txBody>
          <a:bodyPr wrap="square">
            <a:spAutoFit/>
          </a:bodyPr>
          <a:lstStyle/>
          <a:p>
            <a:pPr marL="285750" indent="-285750" algn="just">
              <a:buFont typeface="Arial" panose="020B0604020202020204" pitchFamily="34" charset="0"/>
              <a:buChar char="•"/>
            </a:pPr>
            <a:r>
              <a:rPr lang="es-ES" b="1" dirty="0">
                <a:solidFill>
                  <a:schemeClr val="accent3"/>
                </a:solidFill>
                <a:latin typeface="Calibri" panose="020F0502020204030204" pitchFamily="34" charset="0"/>
                <a:cs typeface="Calibri" panose="020F0502020204030204" pitchFamily="34" charset="0"/>
              </a:rPr>
              <a:t>MAE </a:t>
            </a:r>
            <a:r>
              <a:rPr lang="es-EC" dirty="0">
                <a:latin typeface="Calibri" panose="020F0502020204030204" pitchFamily="34" charset="0"/>
                <a:cs typeface="Calibri" panose="020F0502020204030204" pitchFamily="34" charset="0"/>
              </a:rPr>
              <a:t>desarrollar más incentivos a las empresas que desarrollen proyectos verdes</a:t>
            </a:r>
            <a:endParaRPr lang="es-ES" dirty="0">
              <a:latin typeface="Calibri" panose="020F0502020204030204" pitchFamily="34" charset="0"/>
              <a:cs typeface="Calibri" panose="020F0502020204030204" pitchFamily="34" charset="0"/>
            </a:endParaRPr>
          </a:p>
        </p:txBody>
      </p:sp>
      <p:sp>
        <p:nvSpPr>
          <p:cNvPr id="46" name="Rectángulo 45"/>
          <p:cNvSpPr/>
          <p:nvPr/>
        </p:nvSpPr>
        <p:spPr>
          <a:xfrm>
            <a:off x="5728363" y="4003207"/>
            <a:ext cx="4045023" cy="2308324"/>
          </a:xfrm>
          <a:prstGeom prst="rect">
            <a:avLst/>
          </a:prstGeom>
        </p:spPr>
        <p:txBody>
          <a:bodyPr wrap="square">
            <a:spAutoFit/>
          </a:bodyPr>
          <a:lstStyle/>
          <a:p>
            <a:pPr marL="285750" indent="-285750" algn="just">
              <a:buFont typeface="Arial" panose="020B0604020202020204" pitchFamily="34" charset="0"/>
              <a:buChar char="•"/>
            </a:pPr>
            <a:r>
              <a:rPr lang="es-ES" b="1" dirty="0">
                <a:solidFill>
                  <a:srgbClr val="00B0F0"/>
                </a:solidFill>
                <a:latin typeface="Calibri" panose="020F0502020204030204" pitchFamily="34" charset="0"/>
                <a:cs typeface="Calibri" panose="020F0502020204030204" pitchFamily="34" charset="0"/>
              </a:rPr>
              <a:t>Mayor análisis</a:t>
            </a:r>
            <a:r>
              <a:rPr lang="es-ES" dirty="0">
                <a:solidFill>
                  <a:schemeClr val="accent3">
                    <a:lumMod val="50000"/>
                  </a:schemeClr>
                </a:solidFill>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de los impactos ambientales</a:t>
            </a:r>
          </a:p>
          <a:p>
            <a:pPr marL="285750" indent="-285750" algn="just">
              <a:buFont typeface="Arial" panose="020B0604020202020204" pitchFamily="34" charset="0"/>
              <a:buChar char="•"/>
            </a:pPr>
            <a:r>
              <a:rPr lang="es-ES" b="1" dirty="0">
                <a:solidFill>
                  <a:srgbClr val="00B0F0"/>
                </a:solidFill>
                <a:latin typeface="Calibri" panose="020F0502020204030204" pitchFamily="34" charset="0"/>
                <a:cs typeface="Calibri" panose="020F0502020204030204" pitchFamily="34" charset="0"/>
              </a:rPr>
              <a:t>Empresas </a:t>
            </a:r>
            <a:r>
              <a:rPr lang="es-EC" dirty="0">
                <a:latin typeface="Calibri" panose="020F0502020204030204" pitchFamily="34" charset="0"/>
                <a:cs typeface="Calibri" panose="020F0502020204030204" pitchFamily="34" charset="0"/>
              </a:rPr>
              <a:t>certificarse o alinearse en ISO 14001, 14067 y 50001. </a:t>
            </a:r>
          </a:p>
          <a:p>
            <a:pPr marL="285750" indent="-285750" algn="just">
              <a:buFont typeface="Arial" panose="020B0604020202020204" pitchFamily="34" charset="0"/>
              <a:buChar char="•"/>
            </a:pPr>
            <a:r>
              <a:rPr lang="es-ES" b="1" dirty="0">
                <a:solidFill>
                  <a:srgbClr val="00B0F0"/>
                </a:solidFill>
                <a:latin typeface="Calibri" panose="020F0502020204030204" pitchFamily="34" charset="0"/>
                <a:cs typeface="Calibri" panose="020F0502020204030204" pitchFamily="34" charset="0"/>
              </a:rPr>
              <a:t>Formar </a:t>
            </a:r>
            <a:r>
              <a:rPr lang="es-EC" dirty="0">
                <a:latin typeface="Calibri" panose="020F0502020204030204" pitchFamily="34" charset="0"/>
                <a:cs typeface="Calibri" panose="020F0502020204030204" pitchFamily="34" charset="0"/>
              </a:rPr>
              <a:t>portafolios de proyectos para emitir bonos verdes</a:t>
            </a:r>
          </a:p>
          <a:p>
            <a:pPr marL="285750" indent="-285750" algn="just">
              <a:buFont typeface="Arial" panose="020B0604020202020204" pitchFamily="34" charset="0"/>
              <a:buChar char="•"/>
            </a:pP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3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43" grpId="0"/>
      <p:bldP spid="44" grpId="0"/>
      <p:bldP spid="45" grpId="0"/>
      <p:bldP spid="6" grpId="0"/>
      <p:bldP spid="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637" y="221800"/>
            <a:ext cx="8596668" cy="551302"/>
          </a:xfrm>
        </p:spPr>
        <p:txBody>
          <a:bodyPr>
            <a:normAutofit fontScale="90000"/>
          </a:bodyPr>
          <a:lstStyle/>
          <a:p>
            <a:r>
              <a:rPr lang="es-EC" b="1" dirty="0"/>
              <a:t>Propuestas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grpSp>
        <p:nvGrpSpPr>
          <p:cNvPr id="15" name="Grupo 14"/>
          <p:cNvGrpSpPr/>
          <p:nvPr/>
        </p:nvGrpSpPr>
        <p:grpSpPr>
          <a:xfrm>
            <a:off x="149242" y="1330635"/>
            <a:ext cx="10123075" cy="5007715"/>
            <a:chOff x="727352" y="1805719"/>
            <a:chExt cx="7823748" cy="3720266"/>
          </a:xfrm>
        </p:grpSpPr>
        <p:cxnSp>
          <p:nvCxnSpPr>
            <p:cNvPr id="17" name="Straight Connector 8"/>
            <p:cNvCxnSpPr/>
            <p:nvPr/>
          </p:nvCxnSpPr>
          <p:spPr>
            <a:xfrm>
              <a:off x="4562725" y="1853577"/>
              <a:ext cx="18551" cy="3672408"/>
            </a:xfrm>
            <a:prstGeom prst="line">
              <a:avLst/>
            </a:prstGeom>
            <a:ln w="19050">
              <a:solidFill>
                <a:srgbClr val="BFBFBF"/>
              </a:solidFill>
              <a:prstDash val="sysDash"/>
              <a:bevel/>
            </a:ln>
          </p:spPr>
        </p:cxnSp>
        <p:sp>
          <p:nvSpPr>
            <p:cNvPr id="18" name="Oval 17"/>
            <p:cNvSpPr/>
            <p:nvPr/>
          </p:nvSpPr>
          <p:spPr>
            <a:xfrm>
              <a:off x="4274583" y="180571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4274583" y="254026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4274583" y="3274818"/>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4274583" y="4009367"/>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a:off x="4274583" y="4741562"/>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
            <p:cNvSpPr/>
            <p:nvPr/>
          </p:nvSpPr>
          <p:spPr>
            <a:xfrm>
              <a:off x="4322440" y="1853577"/>
              <a:ext cx="499121" cy="499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3"/>
            <p:cNvSpPr/>
            <p:nvPr/>
          </p:nvSpPr>
          <p:spPr>
            <a:xfrm>
              <a:off x="4322440" y="2588126"/>
              <a:ext cx="499121" cy="4991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4"/>
            <p:cNvSpPr/>
            <p:nvPr/>
          </p:nvSpPr>
          <p:spPr>
            <a:xfrm>
              <a:off x="4322440" y="3322675"/>
              <a:ext cx="499121" cy="4991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5"/>
            <p:cNvSpPr/>
            <p:nvPr/>
          </p:nvSpPr>
          <p:spPr>
            <a:xfrm>
              <a:off x="4322440" y="4057225"/>
              <a:ext cx="499121" cy="4991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6"/>
            <p:cNvSpPr/>
            <p:nvPr/>
          </p:nvSpPr>
          <p:spPr>
            <a:xfrm>
              <a:off x="4322440" y="4789419"/>
              <a:ext cx="499121" cy="499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 name="Straight Connector 25"/>
            <p:cNvCxnSpPr/>
            <p:nvPr/>
          </p:nvCxnSpPr>
          <p:spPr>
            <a:xfrm>
              <a:off x="5056413" y="2078354"/>
              <a:ext cx="3437366" cy="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a:off x="5056413" y="3572235"/>
              <a:ext cx="343736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27"/>
            <p:cNvCxnSpPr/>
            <p:nvPr/>
          </p:nvCxnSpPr>
          <p:spPr>
            <a:xfrm>
              <a:off x="5056413" y="5038979"/>
              <a:ext cx="3437366" cy="0"/>
            </a:xfrm>
            <a:prstGeom prst="line">
              <a:avLst/>
            </a:prstGeom>
            <a:ln w="3175">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rot="10800000">
              <a:off x="727352" y="2720793"/>
              <a:ext cx="3437366"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2"/>
            <p:cNvCxnSpPr/>
            <p:nvPr/>
          </p:nvCxnSpPr>
          <p:spPr>
            <a:xfrm rot="10800000">
              <a:off x="758310" y="4309048"/>
              <a:ext cx="3437366"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57"/>
            <p:cNvSpPr txBox="1"/>
            <p:nvPr/>
          </p:nvSpPr>
          <p:spPr>
            <a:xfrm>
              <a:off x="5220072" y="5098997"/>
              <a:ext cx="3331028" cy="325905"/>
            </a:xfrm>
            <a:prstGeom prst="rect">
              <a:avLst/>
            </a:prstGeom>
            <a:noFill/>
          </p:spPr>
          <p:txBody>
            <a:bodyPr wrap="square" rtlCol="0">
              <a:spAutoFit/>
            </a:bodyPr>
            <a:lstStyle/>
            <a:p>
              <a:pPr algn="ctr"/>
              <a:endParaRPr lang="en-US" sz="2000" b="1" dirty="0">
                <a:solidFill>
                  <a:schemeClr val="accent2">
                    <a:lumMod val="75000"/>
                  </a:schemeClr>
                </a:solidFill>
                <a:latin typeface="Calibri" panose="020F0502020204030204" pitchFamily="34" charset="0"/>
              </a:endParaRPr>
            </a:p>
          </p:txBody>
        </p:sp>
        <p:sp>
          <p:nvSpPr>
            <p:cNvPr id="37" name="Shape 2554"/>
            <p:cNvSpPr/>
            <p:nvPr/>
          </p:nvSpPr>
          <p:spPr>
            <a:xfrm>
              <a:off x="4442228" y="4893937"/>
              <a:ext cx="278094" cy="25281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8"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9" name="Shape 2545"/>
            <p:cNvSpPr/>
            <p:nvPr/>
          </p:nvSpPr>
          <p:spPr>
            <a:xfrm>
              <a:off x="4453912" y="2710322"/>
              <a:ext cx="254728" cy="2547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0" name="Shape 2604"/>
            <p:cNvSpPr/>
            <p:nvPr/>
          </p:nvSpPr>
          <p:spPr>
            <a:xfrm>
              <a:off x="4467981" y="4195327"/>
              <a:ext cx="226589" cy="18539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1"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5" name="CuadroTexto 4"/>
          <p:cNvSpPr txBox="1"/>
          <p:nvPr/>
        </p:nvSpPr>
        <p:spPr>
          <a:xfrm>
            <a:off x="470787" y="1214587"/>
            <a:ext cx="3482833" cy="369332"/>
          </a:xfrm>
          <a:prstGeom prst="rect">
            <a:avLst/>
          </a:prstGeom>
          <a:noFill/>
        </p:spPr>
        <p:txBody>
          <a:bodyPr wrap="square" rtlCol="0">
            <a:spAutoFit/>
          </a:bodyPr>
          <a:lstStyle/>
          <a:p>
            <a:r>
              <a:rPr lang="es-EC" b="1" dirty="0"/>
              <a:t>Para el mercado de valores </a:t>
            </a:r>
          </a:p>
        </p:txBody>
      </p:sp>
      <p:sp>
        <p:nvSpPr>
          <p:cNvPr id="44" name="CuadroTexto 43"/>
          <p:cNvSpPr txBox="1"/>
          <p:nvPr/>
        </p:nvSpPr>
        <p:spPr>
          <a:xfrm>
            <a:off x="5708456" y="937588"/>
            <a:ext cx="3984821" cy="646331"/>
          </a:xfrm>
          <a:prstGeom prst="rect">
            <a:avLst/>
          </a:prstGeom>
          <a:noFill/>
        </p:spPr>
        <p:txBody>
          <a:bodyPr wrap="square" rtlCol="0">
            <a:spAutoFit/>
          </a:bodyPr>
          <a:lstStyle/>
          <a:p>
            <a:r>
              <a:rPr lang="es-EC" b="1" dirty="0"/>
              <a:t>Propuesta de guía de emisión de bonos verdes </a:t>
            </a:r>
          </a:p>
        </p:txBody>
      </p:sp>
      <p:sp>
        <p:nvSpPr>
          <p:cNvPr id="42" name="Rectángulo 41"/>
          <p:cNvSpPr/>
          <p:nvPr/>
        </p:nvSpPr>
        <p:spPr>
          <a:xfrm>
            <a:off x="-97844" y="5122581"/>
            <a:ext cx="4665821" cy="1200329"/>
          </a:xfrm>
          <a:prstGeom prst="rect">
            <a:avLst/>
          </a:prstGeom>
        </p:spPr>
        <p:txBody>
          <a:bodyPr wrap="square">
            <a:spAutoFit/>
          </a:bodyPr>
          <a:lstStyle/>
          <a:p>
            <a:pPr marL="285750" indent="-285750" algn="just">
              <a:buFont typeface="Arial" panose="020B0604020202020204" pitchFamily="34" charset="0"/>
              <a:buChar char="•"/>
            </a:pPr>
            <a:r>
              <a:rPr lang="es-ES" b="1" dirty="0">
                <a:solidFill>
                  <a:schemeClr val="accent3"/>
                </a:solidFill>
                <a:latin typeface="Calibri" panose="020F0502020204030204" pitchFamily="34" charset="0"/>
                <a:cs typeface="Calibri" panose="020F0502020204030204" pitchFamily="34" charset="0"/>
              </a:rPr>
              <a:t>BVQ </a:t>
            </a:r>
            <a:r>
              <a:rPr lang="es-ES" dirty="0">
                <a:latin typeface="Calibri" panose="020F0502020204030204" pitchFamily="34" charset="0"/>
                <a:cs typeface="Calibri" panose="020F0502020204030204" pitchFamily="34" charset="0"/>
              </a:rPr>
              <a:t>Fortalecer alianzas estratégicas con organismos multilaterales.</a:t>
            </a:r>
          </a:p>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Creación de un Consejo Consultivo de Finanzas </a:t>
            </a:r>
            <a:r>
              <a:rPr lang="es-ES" dirty="0" err="1">
                <a:latin typeface="Calibri" panose="020F0502020204030204" pitchFamily="34" charset="0"/>
                <a:cs typeface="Calibri" panose="020F0502020204030204" pitchFamily="34" charset="0"/>
              </a:rPr>
              <a:t>Climaticas</a:t>
            </a:r>
            <a:r>
              <a:rPr lang="es-ES" dirty="0">
                <a:latin typeface="Calibri" panose="020F0502020204030204" pitchFamily="34" charset="0"/>
                <a:cs typeface="Calibri" panose="020F0502020204030204" pitchFamily="34" charset="0"/>
              </a:rPr>
              <a:t> </a:t>
            </a:r>
          </a:p>
        </p:txBody>
      </p:sp>
      <p:sp>
        <p:nvSpPr>
          <p:cNvPr id="43" name="Rectángulo 42"/>
          <p:cNvSpPr/>
          <p:nvPr/>
        </p:nvSpPr>
        <p:spPr>
          <a:xfrm>
            <a:off x="42199" y="3171588"/>
            <a:ext cx="4665821" cy="923330"/>
          </a:xfrm>
          <a:prstGeom prst="rect">
            <a:avLst/>
          </a:prstGeom>
        </p:spPr>
        <p:txBody>
          <a:bodyPr wrap="square">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Generar estrategias para socializar el mercado de bonos verdes.</a:t>
            </a:r>
          </a:p>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Incentivar la cultura financiera en la sociedad </a:t>
            </a:r>
          </a:p>
        </p:txBody>
      </p:sp>
      <p:sp>
        <p:nvSpPr>
          <p:cNvPr id="45" name="Rectángulo 44"/>
          <p:cNvSpPr/>
          <p:nvPr/>
        </p:nvSpPr>
        <p:spPr>
          <a:xfrm>
            <a:off x="152400" y="1952367"/>
            <a:ext cx="4665821" cy="646331"/>
          </a:xfrm>
          <a:prstGeom prst="rect">
            <a:avLst/>
          </a:prstGeom>
        </p:spPr>
        <p:txBody>
          <a:bodyPr wrap="square">
            <a:spAutoFit/>
          </a:bodyPr>
          <a:lstStyle/>
          <a:p>
            <a:pPr marL="285750" indent="-285750" algn="just">
              <a:buFont typeface="Arial" panose="020B0604020202020204" pitchFamily="34" charset="0"/>
              <a:buChar char="•"/>
            </a:pPr>
            <a:r>
              <a:rPr lang="es-ES" b="1" dirty="0">
                <a:solidFill>
                  <a:schemeClr val="accent3"/>
                </a:solidFill>
                <a:latin typeface="Calibri" panose="020F0502020204030204" pitchFamily="34" charset="0"/>
                <a:cs typeface="Calibri" panose="020F0502020204030204" pitchFamily="34" charset="0"/>
              </a:rPr>
              <a:t>BVQ </a:t>
            </a:r>
            <a:r>
              <a:rPr lang="es-ES" dirty="0">
                <a:latin typeface="Calibri" panose="020F0502020204030204" pitchFamily="34" charset="0"/>
                <a:cs typeface="Calibri" panose="020F0502020204030204" pitchFamily="34" charset="0"/>
              </a:rPr>
              <a:t>Fortalecer campañas de difusión del mercado de valores</a:t>
            </a:r>
          </a:p>
        </p:txBody>
      </p:sp>
      <p:sp>
        <p:nvSpPr>
          <p:cNvPr id="46" name="Rectángulo 45"/>
          <p:cNvSpPr/>
          <p:nvPr/>
        </p:nvSpPr>
        <p:spPr>
          <a:xfrm>
            <a:off x="5594168" y="2316939"/>
            <a:ext cx="4665821" cy="369332"/>
          </a:xfrm>
          <a:prstGeom prst="rect">
            <a:avLst/>
          </a:prstGeom>
        </p:spPr>
        <p:txBody>
          <a:bodyPr wrap="square">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Definiciones Básicas</a:t>
            </a:r>
          </a:p>
        </p:txBody>
      </p:sp>
      <p:sp>
        <p:nvSpPr>
          <p:cNvPr id="47" name="Rectángulo 46"/>
          <p:cNvSpPr/>
          <p:nvPr/>
        </p:nvSpPr>
        <p:spPr>
          <a:xfrm>
            <a:off x="5679618" y="2986922"/>
            <a:ext cx="4665821" cy="369332"/>
          </a:xfrm>
          <a:prstGeom prst="rect">
            <a:avLst/>
          </a:prstGeom>
        </p:spPr>
        <p:txBody>
          <a:bodyPr wrap="square">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Estándares de calificación </a:t>
            </a:r>
          </a:p>
        </p:txBody>
      </p:sp>
      <p:sp>
        <p:nvSpPr>
          <p:cNvPr id="48" name="Rectángulo 47"/>
          <p:cNvSpPr/>
          <p:nvPr/>
        </p:nvSpPr>
        <p:spPr>
          <a:xfrm>
            <a:off x="5679617" y="4919296"/>
            <a:ext cx="4665821" cy="369332"/>
          </a:xfrm>
          <a:prstGeom prst="rect">
            <a:avLst/>
          </a:prstGeom>
        </p:spPr>
        <p:txBody>
          <a:bodyPr wrap="square">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Proceso de emisión de Bonos Verdes </a:t>
            </a:r>
          </a:p>
        </p:txBody>
      </p:sp>
      <p:sp>
        <p:nvSpPr>
          <p:cNvPr id="49" name="Rectángulo 48"/>
          <p:cNvSpPr/>
          <p:nvPr/>
        </p:nvSpPr>
        <p:spPr>
          <a:xfrm>
            <a:off x="5679618" y="4045442"/>
            <a:ext cx="4665821" cy="369332"/>
          </a:xfrm>
          <a:prstGeom prst="rect">
            <a:avLst/>
          </a:prstGeom>
        </p:spPr>
        <p:txBody>
          <a:bodyPr wrap="square">
            <a:spAutoFit/>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Participantes del Mercado </a:t>
            </a:r>
          </a:p>
        </p:txBody>
      </p:sp>
    </p:spTree>
    <p:extLst>
      <p:ext uri="{BB962C8B-B14F-4D97-AF65-F5344CB8AC3E}">
        <p14:creationId xmlns:p14="http://schemas.microsoft.com/office/powerpoint/2010/main" val="2373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6" grpId="0"/>
      <p:bldP spid="47" grpId="0"/>
      <p:bldP spid="48" grpId="0"/>
      <p:bldP spid="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30910" y="2869691"/>
            <a:ext cx="2773204" cy="1118618"/>
          </a:xfrm>
        </p:spPr>
        <p:txBody>
          <a:bodyPr rtlCol="0"/>
          <a:lstStyle/>
          <a:p>
            <a:pPr rtl="0"/>
            <a:r>
              <a:rPr lang="es-ES" dirty="0">
                <a:effectLst>
                  <a:outerShdw blurRad="38100" dist="38100" dir="2700000" algn="tl">
                    <a:srgbClr val="000000">
                      <a:alpha val="43137"/>
                    </a:srgbClr>
                  </a:outerShdw>
                </a:effectLst>
              </a:rPr>
              <a:t>CAPÍTULO VII</a:t>
            </a: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254337" y="3203108"/>
            <a:ext cx="4532726" cy="999513"/>
          </a:xfrm>
        </p:spPr>
        <p:txBody>
          <a:bodyPr rtlCol="0"/>
          <a:lstStyle/>
          <a:p>
            <a:pPr rtl="0"/>
            <a:r>
              <a:rPr lang="es-ES" sz="3200" b="1" dirty="0">
                <a:solidFill>
                  <a:schemeClr val="accent4">
                    <a:lumMod val="50000"/>
                  </a:schemeClr>
                </a:solidFill>
              </a:rPr>
              <a:t>CONCLUSIONES Y</a:t>
            </a:r>
          </a:p>
          <a:p>
            <a:pPr rtl="0"/>
            <a:r>
              <a:rPr lang="es-ES" sz="3200" b="1" dirty="0">
                <a:solidFill>
                  <a:schemeClr val="accent4">
                    <a:lumMod val="50000"/>
                  </a:schemeClr>
                </a:solidFill>
              </a:rPr>
              <a:t>RECOMENDACIONES</a:t>
            </a:r>
          </a:p>
          <a:p>
            <a:pPr rtl="0"/>
            <a:r>
              <a:rPr lang="es-ES" sz="3200" b="1" dirty="0">
                <a:solidFill>
                  <a:schemeClr val="accent4">
                    <a:lumMod val="50000"/>
                  </a:schemeClr>
                </a:solidFill>
              </a:rPr>
              <a:t> </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122" y="794755"/>
            <a:ext cx="4585065" cy="1583055"/>
          </a:xfrm>
          <a:prstGeom prst="rect">
            <a:avLst/>
          </a:prstGeom>
        </p:spPr>
      </p:pic>
    </p:spTree>
    <p:extLst>
      <p:ext uri="{BB962C8B-B14F-4D97-AF65-F5344CB8AC3E}">
        <p14:creationId xmlns:p14="http://schemas.microsoft.com/office/powerpoint/2010/main" val="199259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520" y="2505251"/>
            <a:ext cx="3366632" cy="549499"/>
          </a:xfrm>
        </p:spPr>
        <p:txBody>
          <a:bodyPr>
            <a:normAutofit/>
          </a:bodyPr>
          <a:lstStyle/>
          <a:p>
            <a:r>
              <a:rPr lang="es-EC" sz="2800" b="1" dirty="0"/>
              <a:t> Problema </a:t>
            </a:r>
          </a:p>
        </p:txBody>
      </p:sp>
      <p:sp>
        <p:nvSpPr>
          <p:cNvPr id="3" name="Marcador de contenido 2"/>
          <p:cNvSpPr>
            <a:spLocks noGrp="1"/>
          </p:cNvSpPr>
          <p:nvPr>
            <p:ph idx="1"/>
          </p:nvPr>
        </p:nvSpPr>
        <p:spPr>
          <a:xfrm>
            <a:off x="417610" y="1016514"/>
            <a:ext cx="8436615" cy="1381102"/>
          </a:xfrm>
        </p:spPr>
        <p:txBody>
          <a:bodyPr>
            <a:normAutofit fontScale="92500" lnSpcReduction="10000"/>
          </a:bodyPr>
          <a:lstStyle/>
          <a:p>
            <a:pPr algn="just"/>
            <a:r>
              <a:rPr lang="es-EC" dirty="0">
                <a:solidFill>
                  <a:schemeClr val="tx1"/>
                </a:solidFill>
              </a:rPr>
              <a:t>Mercado de bonos verdes en el país, centrándonos en el análisis de cómo este nuevo producto bursátil puede ser una buena alternativa de financiamiento para las empresas que cotizan en la Bolsa de Valores Quito (BVQ) y qué nivel de atractivo existe en el mercado una vez que las empresas cuenten con mayor información acerca del tema.</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2434" y="5815191"/>
            <a:ext cx="3206840" cy="1107204"/>
          </a:xfrm>
          <a:prstGeom prst="rect">
            <a:avLst/>
          </a:prstGeom>
        </p:spPr>
      </p:pic>
      <p:sp>
        <p:nvSpPr>
          <p:cNvPr id="6" name="Título 1"/>
          <p:cNvSpPr txBox="1">
            <a:spLocks/>
          </p:cNvSpPr>
          <p:nvPr/>
        </p:nvSpPr>
        <p:spPr>
          <a:xfrm>
            <a:off x="417610" y="285481"/>
            <a:ext cx="3366632" cy="54949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a:t>Objeto de estudio </a:t>
            </a:r>
          </a:p>
        </p:txBody>
      </p:sp>
      <p:graphicFrame>
        <p:nvGraphicFramePr>
          <p:cNvPr id="8" name="Diagrama 7"/>
          <p:cNvGraphicFramePr/>
          <p:nvPr>
            <p:extLst>
              <p:ext uri="{D42A27DB-BD31-4B8C-83A1-F6EECF244321}">
                <p14:modId xmlns:p14="http://schemas.microsoft.com/office/powerpoint/2010/main" val="1854185127"/>
              </p:ext>
            </p:extLst>
          </p:nvPr>
        </p:nvGraphicFramePr>
        <p:xfrm>
          <a:off x="1832140" y="2683478"/>
          <a:ext cx="5865134" cy="4123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3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248" y="483443"/>
            <a:ext cx="8596668" cy="551302"/>
          </a:xfrm>
        </p:spPr>
        <p:txBody>
          <a:bodyPr>
            <a:noAutofit/>
          </a:bodyPr>
          <a:lstStyle/>
          <a:p>
            <a:r>
              <a:rPr lang="es-EC" b="1" dirty="0"/>
              <a:t>Conclusiones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39" y="5860479"/>
            <a:ext cx="2889161" cy="997521"/>
          </a:xfrm>
          <a:prstGeom prst="rect">
            <a:avLst/>
          </a:prstGeom>
        </p:spPr>
      </p:pic>
      <p:grpSp>
        <p:nvGrpSpPr>
          <p:cNvPr id="52" name="Grupo 51" descr="Línea de tiempo con burbujas">
            <a:extLst>
              <a:ext uri="{FF2B5EF4-FFF2-40B4-BE49-F238E27FC236}">
                <a16:creationId xmlns:a16="http://schemas.microsoft.com/office/drawing/2014/main" id="{1484957A-0C1C-4418-964A-16E632989E12}"/>
              </a:ext>
            </a:extLst>
          </p:cNvPr>
          <p:cNvGrpSpPr/>
          <p:nvPr/>
        </p:nvGrpSpPr>
        <p:grpSpPr>
          <a:xfrm>
            <a:off x="81441" y="1788868"/>
            <a:ext cx="6155591" cy="3787947"/>
            <a:chOff x="3275013" y="4451351"/>
            <a:chExt cx="3032126" cy="1968356"/>
          </a:xfrm>
        </p:grpSpPr>
        <p:sp>
          <p:nvSpPr>
            <p:cNvPr id="53" name="Forma libre 167">
              <a:extLst>
                <a:ext uri="{FF2B5EF4-FFF2-40B4-BE49-F238E27FC236}">
                  <a16:creationId xmlns:a16="http://schemas.microsoft.com/office/drawing/2014/main" id="{3D242BA3-E2CA-4D40-8F7D-C5C4CEAD3417}"/>
                </a:ext>
                <a:ext uri="{C183D7F6-B498-43B3-948B-1728B52AA6E4}">
                  <adec:decorative xmlns:adec="http://schemas.microsoft.com/office/drawing/2017/decorative" xmlns="" val="1"/>
                </a:ext>
              </a:extLst>
            </p:cNvPr>
            <p:cNvSpPr>
              <a:spLocks/>
            </p:cNvSpPr>
            <p:nvPr/>
          </p:nvSpPr>
          <p:spPr bwMode="auto">
            <a:xfrm>
              <a:off x="3416301" y="5399088"/>
              <a:ext cx="2752725" cy="12700"/>
            </a:xfrm>
            <a:custGeom>
              <a:avLst/>
              <a:gdLst>
                <a:gd name="T0" fmla="*/ 0 w 1734"/>
                <a:gd name="T1" fmla="*/ 8 h 8"/>
                <a:gd name="T2" fmla="*/ 1734 w 1734"/>
                <a:gd name="T3" fmla="*/ 8 h 8"/>
                <a:gd name="T4" fmla="*/ 1734 w 1734"/>
                <a:gd name="T5" fmla="*/ 0 h 8"/>
                <a:gd name="T6" fmla="*/ 0 w 1734"/>
                <a:gd name="T7" fmla="*/ 0 h 8"/>
              </a:gdLst>
              <a:ahLst/>
              <a:cxnLst>
                <a:cxn ang="0">
                  <a:pos x="T0" y="T1"/>
                </a:cxn>
                <a:cxn ang="0">
                  <a:pos x="T2" y="T3"/>
                </a:cxn>
                <a:cxn ang="0">
                  <a:pos x="T4" y="T5"/>
                </a:cxn>
                <a:cxn ang="0">
                  <a:pos x="T6" y="T7"/>
                </a:cxn>
              </a:cxnLst>
              <a:rect l="0" t="0" r="r" b="b"/>
              <a:pathLst>
                <a:path w="1734" h="8">
                  <a:moveTo>
                    <a:pt x="0" y="8"/>
                  </a:moveTo>
                  <a:lnTo>
                    <a:pt x="1734" y="8"/>
                  </a:lnTo>
                  <a:lnTo>
                    <a:pt x="1734" y="0"/>
                  </a:lnTo>
                  <a:lnTo>
                    <a:pt x="0" y="0"/>
                  </a:lnTo>
                </a:path>
              </a:pathLst>
            </a:custGeom>
            <a:solidFill>
              <a:schemeClr val="bg1">
                <a:lumMod val="85000"/>
              </a:scheme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4" name="Rectángulo 168">
              <a:extLst>
                <a:ext uri="{FF2B5EF4-FFF2-40B4-BE49-F238E27FC236}">
                  <a16:creationId xmlns:a16="http://schemas.microsoft.com/office/drawing/2014/main" id="{C38C6B06-61A4-483C-834D-48D3D4CF67BB}"/>
                </a:ext>
                <a:ext uri="{C183D7F6-B498-43B3-948B-1728B52AA6E4}">
                  <adec:decorative xmlns:adec="http://schemas.microsoft.com/office/drawing/2017/decorative" xmlns="" val="1"/>
                </a:ext>
              </a:extLst>
            </p:cNvPr>
            <p:cNvSpPr>
              <a:spLocks noChangeArrowheads="1"/>
            </p:cNvSpPr>
            <p:nvPr/>
          </p:nvSpPr>
          <p:spPr bwMode="auto">
            <a:xfrm>
              <a:off x="3281363" y="4451351"/>
              <a:ext cx="1104900" cy="631825"/>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r>
                <a:rPr lang="es-ES" sz="1400" dirty="0"/>
                <a:t> </a:t>
              </a:r>
              <a:r>
                <a:rPr lang="es-EC" sz="1400" b="1" dirty="0"/>
                <a:t>Existe un marco normativo y legal que permite desarrollar el mercado de bonos verdes</a:t>
              </a:r>
              <a:endParaRPr lang="es-EC" sz="1400" dirty="0"/>
            </a:p>
            <a:p>
              <a:pPr rtl="0"/>
              <a:endParaRPr lang="es-ES" sz="1400" dirty="0"/>
            </a:p>
          </p:txBody>
        </p:sp>
        <p:sp>
          <p:nvSpPr>
            <p:cNvPr id="55" name="Forma libre 169">
              <a:extLst>
                <a:ext uri="{FF2B5EF4-FFF2-40B4-BE49-F238E27FC236}">
                  <a16:creationId xmlns:a16="http://schemas.microsoft.com/office/drawing/2014/main" id="{848BE0B7-DB8E-45CD-8897-7A6AE31E6BC1}"/>
                </a:ext>
                <a:ext uri="{C183D7F6-B498-43B3-948B-1728B52AA6E4}">
                  <adec:decorative xmlns:adec="http://schemas.microsoft.com/office/drawing/2017/decorative" xmlns="" val="1"/>
                </a:ext>
              </a:extLst>
            </p:cNvPr>
            <p:cNvSpPr>
              <a:spLocks/>
            </p:cNvSpPr>
            <p:nvPr/>
          </p:nvSpPr>
          <p:spPr bwMode="auto">
            <a:xfrm>
              <a:off x="3636963" y="5059363"/>
              <a:ext cx="390525" cy="276225"/>
            </a:xfrm>
            <a:custGeom>
              <a:avLst/>
              <a:gdLst>
                <a:gd name="T0" fmla="*/ 123 w 246"/>
                <a:gd name="T1" fmla="*/ 174 h 174"/>
                <a:gd name="T2" fmla="*/ 0 w 246"/>
                <a:gd name="T3" fmla="*/ 0 h 174"/>
                <a:gd name="T4" fmla="*/ 246 w 246"/>
                <a:gd name="T5" fmla="*/ 0 h 174"/>
                <a:gd name="T6" fmla="*/ 123 w 246"/>
                <a:gd name="T7" fmla="*/ 174 h 174"/>
              </a:gdLst>
              <a:ahLst/>
              <a:cxnLst>
                <a:cxn ang="0">
                  <a:pos x="T0" y="T1"/>
                </a:cxn>
                <a:cxn ang="0">
                  <a:pos x="T2" y="T3"/>
                </a:cxn>
                <a:cxn ang="0">
                  <a:pos x="T4" y="T5"/>
                </a:cxn>
                <a:cxn ang="0">
                  <a:pos x="T6" y="T7"/>
                </a:cxn>
              </a:cxnLst>
              <a:rect l="0" t="0" r="r" b="b"/>
              <a:pathLst>
                <a:path w="246" h="174">
                  <a:moveTo>
                    <a:pt x="123" y="174"/>
                  </a:moveTo>
                  <a:lnTo>
                    <a:pt x="0" y="0"/>
                  </a:lnTo>
                  <a:lnTo>
                    <a:pt x="246" y="0"/>
                  </a:lnTo>
                  <a:lnTo>
                    <a:pt x="123" y="174"/>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6" name="Rectángulo 170">
              <a:extLst>
                <a:ext uri="{FF2B5EF4-FFF2-40B4-BE49-F238E27FC236}">
                  <a16:creationId xmlns:a16="http://schemas.microsoft.com/office/drawing/2014/main" id="{07187267-298E-4A74-A10F-A5502CA33B36}"/>
                </a:ext>
                <a:ext uri="{C183D7F6-B498-43B3-948B-1728B52AA6E4}">
                  <adec:decorative xmlns:adec="http://schemas.microsoft.com/office/drawing/2017/decorative" xmlns="" val="1"/>
                </a:ext>
              </a:extLst>
            </p:cNvPr>
            <p:cNvSpPr>
              <a:spLocks noChangeArrowheads="1"/>
            </p:cNvSpPr>
            <p:nvPr/>
          </p:nvSpPr>
          <p:spPr bwMode="auto">
            <a:xfrm>
              <a:off x="4556126" y="4451351"/>
              <a:ext cx="1106488" cy="631825"/>
            </a:xfrm>
            <a:prstGeom prst="rect">
              <a:avLst/>
            </a:prstGeom>
            <a:solidFill>
              <a:schemeClr val="accent2"/>
            </a:solidFill>
            <a:ln>
              <a:noFill/>
            </a:ln>
          </p:spPr>
          <p:txBody>
            <a:bodyPr vert="horz" wrap="square" lIns="91440" tIns="45720" rIns="91440" bIns="45720" numCol="1" rtlCol="0" anchor="t" anchorCtr="0" compatLnSpc="1">
              <a:prstTxWarp prst="textNoShape">
                <a:avLst/>
              </a:prstTxWarp>
            </a:bodyPr>
            <a:lstStyle/>
            <a:p>
              <a:r>
                <a:rPr lang="es-EC" sz="1400" b="1" dirty="0"/>
                <a:t>El mercado de bonos verdes ecuatoriano se encuentra en una etapa de incubación </a:t>
              </a:r>
              <a:endParaRPr lang="es-ES" sz="1400" dirty="0"/>
            </a:p>
          </p:txBody>
        </p:sp>
        <p:sp>
          <p:nvSpPr>
            <p:cNvPr id="57" name="Forma libre 171">
              <a:extLst>
                <a:ext uri="{FF2B5EF4-FFF2-40B4-BE49-F238E27FC236}">
                  <a16:creationId xmlns:a16="http://schemas.microsoft.com/office/drawing/2014/main" id="{B83D7013-00C9-49CE-BAEC-A52F0961C3AA}"/>
                </a:ext>
                <a:ext uri="{C183D7F6-B498-43B3-948B-1728B52AA6E4}">
                  <adec:decorative xmlns:adec="http://schemas.microsoft.com/office/drawing/2017/decorative" xmlns="" val="1"/>
                </a:ext>
              </a:extLst>
            </p:cNvPr>
            <p:cNvSpPr>
              <a:spLocks/>
            </p:cNvSpPr>
            <p:nvPr/>
          </p:nvSpPr>
          <p:spPr bwMode="auto">
            <a:xfrm>
              <a:off x="4914901" y="5059363"/>
              <a:ext cx="387350" cy="276225"/>
            </a:xfrm>
            <a:custGeom>
              <a:avLst/>
              <a:gdLst>
                <a:gd name="T0" fmla="*/ 123 w 244"/>
                <a:gd name="T1" fmla="*/ 174 h 174"/>
                <a:gd name="T2" fmla="*/ 0 w 244"/>
                <a:gd name="T3" fmla="*/ 0 h 174"/>
                <a:gd name="T4" fmla="*/ 244 w 244"/>
                <a:gd name="T5" fmla="*/ 0 h 174"/>
                <a:gd name="T6" fmla="*/ 123 w 244"/>
                <a:gd name="T7" fmla="*/ 174 h 174"/>
              </a:gdLst>
              <a:ahLst/>
              <a:cxnLst>
                <a:cxn ang="0">
                  <a:pos x="T0" y="T1"/>
                </a:cxn>
                <a:cxn ang="0">
                  <a:pos x="T2" y="T3"/>
                </a:cxn>
                <a:cxn ang="0">
                  <a:pos x="T4" y="T5"/>
                </a:cxn>
                <a:cxn ang="0">
                  <a:pos x="T6" y="T7"/>
                </a:cxn>
              </a:cxnLst>
              <a:rect l="0" t="0" r="r" b="b"/>
              <a:pathLst>
                <a:path w="244" h="174">
                  <a:moveTo>
                    <a:pt x="123" y="174"/>
                  </a:moveTo>
                  <a:lnTo>
                    <a:pt x="0" y="0"/>
                  </a:lnTo>
                  <a:lnTo>
                    <a:pt x="244" y="0"/>
                  </a:lnTo>
                  <a:lnTo>
                    <a:pt x="123" y="174"/>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8" name="Rectángulo 172">
              <a:extLst>
                <a:ext uri="{FF2B5EF4-FFF2-40B4-BE49-F238E27FC236}">
                  <a16:creationId xmlns:a16="http://schemas.microsoft.com/office/drawing/2014/main" id="{07C7A3F4-6704-4038-8F0B-CE22B27E14FD}"/>
                </a:ext>
                <a:ext uri="{C183D7F6-B498-43B3-948B-1728B52AA6E4}">
                  <adec:decorative xmlns:adec="http://schemas.microsoft.com/office/drawing/2017/decorative" xmlns="" val="1"/>
                </a:ext>
              </a:extLst>
            </p:cNvPr>
            <p:cNvSpPr>
              <a:spLocks noChangeArrowheads="1"/>
            </p:cNvSpPr>
            <p:nvPr/>
          </p:nvSpPr>
          <p:spPr bwMode="auto">
            <a:xfrm>
              <a:off x="3921126" y="5722938"/>
              <a:ext cx="1101725" cy="633413"/>
            </a:xfrm>
            <a:prstGeom prst="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endParaRPr lang="es-EC" sz="1400" b="1" dirty="0"/>
            </a:p>
            <a:p>
              <a:r>
                <a:rPr lang="es-EC" sz="1400" b="1" dirty="0"/>
                <a:t>El mercado de valores ecuatoriano es pequeño y poco desarrollado </a:t>
              </a:r>
              <a:endParaRPr lang="es-ES" sz="1400" dirty="0"/>
            </a:p>
          </p:txBody>
        </p:sp>
        <p:sp>
          <p:nvSpPr>
            <p:cNvPr id="59" name="Forma libre 173">
              <a:extLst>
                <a:ext uri="{FF2B5EF4-FFF2-40B4-BE49-F238E27FC236}">
                  <a16:creationId xmlns:a16="http://schemas.microsoft.com/office/drawing/2014/main" id="{51EBD44C-AEC1-421B-BF41-EF9200C24DD0}"/>
                </a:ext>
                <a:ext uri="{C183D7F6-B498-43B3-948B-1728B52AA6E4}">
                  <adec:decorative xmlns:adec="http://schemas.microsoft.com/office/drawing/2017/decorative" xmlns="" val="1"/>
                </a:ext>
              </a:extLst>
            </p:cNvPr>
            <p:cNvSpPr>
              <a:spLocks/>
            </p:cNvSpPr>
            <p:nvPr/>
          </p:nvSpPr>
          <p:spPr bwMode="auto">
            <a:xfrm>
              <a:off x="4276726" y="5472113"/>
              <a:ext cx="390525" cy="276225"/>
            </a:xfrm>
            <a:custGeom>
              <a:avLst/>
              <a:gdLst>
                <a:gd name="T0" fmla="*/ 123 w 246"/>
                <a:gd name="T1" fmla="*/ 0 h 174"/>
                <a:gd name="T2" fmla="*/ 0 w 246"/>
                <a:gd name="T3" fmla="*/ 174 h 174"/>
                <a:gd name="T4" fmla="*/ 246 w 246"/>
                <a:gd name="T5" fmla="*/ 174 h 174"/>
                <a:gd name="T6" fmla="*/ 123 w 246"/>
                <a:gd name="T7" fmla="*/ 0 h 174"/>
              </a:gdLst>
              <a:ahLst/>
              <a:cxnLst>
                <a:cxn ang="0">
                  <a:pos x="T0" y="T1"/>
                </a:cxn>
                <a:cxn ang="0">
                  <a:pos x="T2" y="T3"/>
                </a:cxn>
                <a:cxn ang="0">
                  <a:pos x="T4" y="T5"/>
                </a:cxn>
                <a:cxn ang="0">
                  <a:pos x="T6" y="T7"/>
                </a:cxn>
              </a:cxnLst>
              <a:rect l="0" t="0" r="r" b="b"/>
              <a:pathLst>
                <a:path w="246" h="174">
                  <a:moveTo>
                    <a:pt x="123" y="0"/>
                  </a:moveTo>
                  <a:lnTo>
                    <a:pt x="0" y="174"/>
                  </a:lnTo>
                  <a:lnTo>
                    <a:pt x="246" y="174"/>
                  </a:lnTo>
                  <a:lnTo>
                    <a:pt x="123" y="0"/>
                  </a:lnTo>
                  <a:close/>
                </a:path>
              </a:pathLst>
            </a:custGeom>
            <a:solidFill>
              <a:schemeClr val="accent3"/>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60" name="Rectángulo 174">
              <a:extLst>
                <a:ext uri="{FF2B5EF4-FFF2-40B4-BE49-F238E27FC236}">
                  <a16:creationId xmlns:a16="http://schemas.microsoft.com/office/drawing/2014/main" id="{9C7BC7F3-FAEF-439C-B30E-954DDDC45206}"/>
                </a:ext>
                <a:ext uri="{C183D7F6-B498-43B3-948B-1728B52AA6E4}">
                  <adec:decorative xmlns:adec="http://schemas.microsoft.com/office/drawing/2017/decorative" xmlns="" val="1"/>
                </a:ext>
              </a:extLst>
            </p:cNvPr>
            <p:cNvSpPr>
              <a:spLocks noChangeArrowheads="1"/>
            </p:cNvSpPr>
            <p:nvPr/>
          </p:nvSpPr>
          <p:spPr bwMode="auto">
            <a:xfrm>
              <a:off x="5189505" y="5676635"/>
              <a:ext cx="1111251" cy="743072"/>
            </a:xfrm>
            <a:prstGeom prst="rect">
              <a:avLst/>
            </a:prstGeom>
            <a:solidFill>
              <a:schemeClr val="accent4"/>
            </a:solidFill>
            <a:ln>
              <a:noFill/>
            </a:ln>
          </p:spPr>
          <p:txBody>
            <a:bodyPr vert="horz" wrap="square" lIns="91440" tIns="45720" rIns="91440" bIns="45720" numCol="1" rtlCol="0" anchor="t" anchorCtr="0" compatLnSpc="1">
              <a:prstTxWarp prst="textNoShape">
                <a:avLst/>
              </a:prstTxWarp>
            </a:bodyPr>
            <a:lstStyle/>
            <a:p>
              <a:r>
                <a:rPr lang="es-EC" sz="1400" b="1" dirty="0"/>
                <a:t>Existe poco atractivo hacia el mercado de valores por parte de las empresas, estás optan por financiamiento interno o de las </a:t>
              </a:r>
              <a:r>
                <a:rPr lang="es-EC" sz="1400" b="1" dirty="0" err="1"/>
                <a:t>IFI´s</a:t>
              </a:r>
              <a:r>
                <a:rPr lang="es-EC" sz="1400" b="1" dirty="0"/>
                <a:t> </a:t>
              </a:r>
              <a:endParaRPr lang="es-ES" sz="1400" dirty="0"/>
            </a:p>
          </p:txBody>
        </p:sp>
        <p:sp>
          <p:nvSpPr>
            <p:cNvPr id="61" name="Forma libre 176">
              <a:extLst>
                <a:ext uri="{FF2B5EF4-FFF2-40B4-BE49-F238E27FC236}">
                  <a16:creationId xmlns:a16="http://schemas.microsoft.com/office/drawing/2014/main" id="{F8FAD7CE-D6BE-4286-95F5-F107FFA2A1B3}"/>
                </a:ext>
                <a:ext uri="{C183D7F6-B498-43B3-948B-1728B52AA6E4}">
                  <adec:decorative xmlns:adec="http://schemas.microsoft.com/office/drawing/2017/decorative" xmlns="" val="1"/>
                </a:ext>
              </a:extLst>
            </p:cNvPr>
            <p:cNvSpPr>
              <a:spLocks/>
            </p:cNvSpPr>
            <p:nvPr/>
          </p:nvSpPr>
          <p:spPr bwMode="auto">
            <a:xfrm>
              <a:off x="3275013" y="5332413"/>
              <a:ext cx="144463" cy="146050"/>
            </a:xfrm>
            <a:custGeom>
              <a:avLst/>
              <a:gdLst>
                <a:gd name="T0" fmla="*/ 87 w 91"/>
                <a:gd name="T1" fmla="*/ 88 h 92"/>
                <a:gd name="T2" fmla="*/ 87 w 91"/>
                <a:gd name="T3" fmla="*/ 84 h 92"/>
                <a:gd name="T4" fmla="*/ 8 w 91"/>
                <a:gd name="T5" fmla="*/ 84 h 92"/>
                <a:gd name="T6" fmla="*/ 8 w 91"/>
                <a:gd name="T7" fmla="*/ 8 h 92"/>
                <a:gd name="T8" fmla="*/ 83 w 91"/>
                <a:gd name="T9" fmla="*/ 8 h 92"/>
                <a:gd name="T10" fmla="*/ 83 w 91"/>
                <a:gd name="T11" fmla="*/ 88 h 92"/>
                <a:gd name="T12" fmla="*/ 87 w 91"/>
                <a:gd name="T13" fmla="*/ 88 h 92"/>
                <a:gd name="T14" fmla="*/ 87 w 91"/>
                <a:gd name="T15" fmla="*/ 84 h 92"/>
                <a:gd name="T16" fmla="*/ 87 w 91"/>
                <a:gd name="T17" fmla="*/ 88 h 92"/>
                <a:gd name="T18" fmla="*/ 91 w 91"/>
                <a:gd name="T19" fmla="*/ 88 h 92"/>
                <a:gd name="T20" fmla="*/ 91 w 91"/>
                <a:gd name="T21" fmla="*/ 0 h 92"/>
                <a:gd name="T22" fmla="*/ 0 w 91"/>
                <a:gd name="T23" fmla="*/ 0 h 92"/>
                <a:gd name="T24" fmla="*/ 0 w 91"/>
                <a:gd name="T25" fmla="*/ 92 h 92"/>
                <a:gd name="T26" fmla="*/ 91 w 91"/>
                <a:gd name="T27" fmla="*/ 92 h 92"/>
                <a:gd name="T28" fmla="*/ 91 w 91"/>
                <a:gd name="T29" fmla="*/ 88 h 92"/>
                <a:gd name="T30" fmla="*/ 87 w 91"/>
                <a:gd name="T3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2">
                  <a:moveTo>
                    <a:pt x="87" y="88"/>
                  </a:moveTo>
                  <a:lnTo>
                    <a:pt x="87" y="84"/>
                  </a:lnTo>
                  <a:lnTo>
                    <a:pt x="8" y="84"/>
                  </a:lnTo>
                  <a:lnTo>
                    <a:pt x="8" y="8"/>
                  </a:lnTo>
                  <a:lnTo>
                    <a:pt x="83" y="8"/>
                  </a:lnTo>
                  <a:lnTo>
                    <a:pt x="83" y="88"/>
                  </a:lnTo>
                  <a:lnTo>
                    <a:pt x="87" y="88"/>
                  </a:lnTo>
                  <a:lnTo>
                    <a:pt x="87" y="84"/>
                  </a:lnTo>
                  <a:lnTo>
                    <a:pt x="87" y="88"/>
                  </a:lnTo>
                  <a:lnTo>
                    <a:pt x="91" y="88"/>
                  </a:lnTo>
                  <a:lnTo>
                    <a:pt x="91" y="0"/>
                  </a:lnTo>
                  <a:lnTo>
                    <a:pt x="0" y="0"/>
                  </a:lnTo>
                  <a:lnTo>
                    <a:pt x="0" y="92"/>
                  </a:lnTo>
                  <a:lnTo>
                    <a:pt x="91" y="92"/>
                  </a:lnTo>
                  <a:lnTo>
                    <a:pt x="91" y="88"/>
                  </a:lnTo>
                  <a:lnTo>
                    <a:pt x="87" y="88"/>
                  </a:lnTo>
                  <a:close/>
                </a:path>
              </a:pathLst>
            </a:custGeom>
            <a:solidFill>
              <a:schemeClr val="bg1">
                <a:lumMod val="85000"/>
              </a:scheme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62" name="Forma libre 175">
              <a:extLst>
                <a:ext uri="{FF2B5EF4-FFF2-40B4-BE49-F238E27FC236}">
                  <a16:creationId xmlns:a16="http://schemas.microsoft.com/office/drawing/2014/main" id="{4E4A5745-926F-4970-B146-4A916E1D2904}"/>
                </a:ext>
                <a:ext uri="{C183D7F6-B498-43B3-948B-1728B52AA6E4}">
                  <adec:decorative xmlns:adec="http://schemas.microsoft.com/office/drawing/2017/decorative" xmlns="" val="1"/>
                </a:ext>
              </a:extLst>
            </p:cNvPr>
            <p:cNvSpPr>
              <a:spLocks/>
            </p:cNvSpPr>
            <p:nvPr/>
          </p:nvSpPr>
          <p:spPr bwMode="auto">
            <a:xfrm>
              <a:off x="5571454" y="5409660"/>
              <a:ext cx="387350" cy="276225"/>
            </a:xfrm>
            <a:custGeom>
              <a:avLst/>
              <a:gdLst>
                <a:gd name="T0" fmla="*/ 123 w 244"/>
                <a:gd name="T1" fmla="*/ 0 h 174"/>
                <a:gd name="T2" fmla="*/ 0 w 244"/>
                <a:gd name="T3" fmla="*/ 174 h 174"/>
                <a:gd name="T4" fmla="*/ 244 w 244"/>
                <a:gd name="T5" fmla="*/ 174 h 174"/>
                <a:gd name="T6" fmla="*/ 123 w 244"/>
                <a:gd name="T7" fmla="*/ 0 h 174"/>
              </a:gdLst>
              <a:ahLst/>
              <a:cxnLst>
                <a:cxn ang="0">
                  <a:pos x="T0" y="T1"/>
                </a:cxn>
                <a:cxn ang="0">
                  <a:pos x="T2" y="T3"/>
                </a:cxn>
                <a:cxn ang="0">
                  <a:pos x="T4" y="T5"/>
                </a:cxn>
                <a:cxn ang="0">
                  <a:pos x="T6" y="T7"/>
                </a:cxn>
              </a:cxnLst>
              <a:rect l="0" t="0" r="r" b="b"/>
              <a:pathLst>
                <a:path w="244" h="174">
                  <a:moveTo>
                    <a:pt x="123" y="0"/>
                  </a:moveTo>
                  <a:lnTo>
                    <a:pt x="0" y="174"/>
                  </a:lnTo>
                  <a:lnTo>
                    <a:pt x="244" y="174"/>
                  </a:lnTo>
                  <a:lnTo>
                    <a:pt x="123"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63" name="Rectángulo 177">
              <a:extLst>
                <a:ext uri="{FF2B5EF4-FFF2-40B4-BE49-F238E27FC236}">
                  <a16:creationId xmlns:a16="http://schemas.microsoft.com/office/drawing/2014/main" id="{570063C6-CBD4-4995-A1D4-C1468A4F2125}"/>
                </a:ext>
                <a:ext uri="{C183D7F6-B498-43B3-948B-1728B52AA6E4}">
                  <adec:decorative xmlns:adec="http://schemas.microsoft.com/office/drawing/2017/decorative" xmlns="" val="1"/>
                </a:ext>
              </a:extLst>
            </p:cNvPr>
            <p:cNvSpPr>
              <a:spLocks noChangeArrowheads="1"/>
            </p:cNvSpPr>
            <p:nvPr/>
          </p:nvSpPr>
          <p:spPr bwMode="auto">
            <a:xfrm>
              <a:off x="3759201" y="5338763"/>
              <a:ext cx="133350"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4" name="Rectángulo 178">
              <a:extLst>
                <a:ext uri="{FF2B5EF4-FFF2-40B4-BE49-F238E27FC236}">
                  <a16:creationId xmlns:a16="http://schemas.microsoft.com/office/drawing/2014/main" id="{D0C20FD6-E9B1-417A-A19B-CC6F7C79F331}"/>
                </a:ext>
                <a:ext uri="{C183D7F6-B498-43B3-948B-1728B52AA6E4}">
                  <adec:decorative xmlns:adec="http://schemas.microsoft.com/office/drawing/2017/decorative" xmlns="" val="1"/>
                </a:ext>
              </a:extLst>
            </p:cNvPr>
            <p:cNvSpPr>
              <a:spLocks noChangeArrowheads="1"/>
            </p:cNvSpPr>
            <p:nvPr/>
          </p:nvSpPr>
          <p:spPr bwMode="auto">
            <a:xfrm>
              <a:off x="4405313" y="5338763"/>
              <a:ext cx="131763"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5" name="Rectángulo 179">
              <a:extLst>
                <a:ext uri="{FF2B5EF4-FFF2-40B4-BE49-F238E27FC236}">
                  <a16:creationId xmlns:a16="http://schemas.microsoft.com/office/drawing/2014/main" id="{65AD9BB4-91F5-474F-B2EB-02598BE4203E}"/>
                </a:ext>
                <a:ext uri="{C183D7F6-B498-43B3-948B-1728B52AA6E4}">
                  <adec:decorative xmlns:adec="http://schemas.microsoft.com/office/drawing/2017/decorative" xmlns="" val="1"/>
                </a:ext>
              </a:extLst>
            </p:cNvPr>
            <p:cNvSpPr>
              <a:spLocks noChangeArrowheads="1"/>
            </p:cNvSpPr>
            <p:nvPr/>
          </p:nvSpPr>
          <p:spPr bwMode="auto">
            <a:xfrm>
              <a:off x="5045076" y="5338763"/>
              <a:ext cx="131763"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6" name="Rectángulo 180">
              <a:extLst>
                <a:ext uri="{FF2B5EF4-FFF2-40B4-BE49-F238E27FC236}">
                  <a16:creationId xmlns:a16="http://schemas.microsoft.com/office/drawing/2014/main" id="{C1894D1C-D86F-477C-8A4B-C48F73050870}"/>
                </a:ext>
                <a:ext uri="{C183D7F6-B498-43B3-948B-1728B52AA6E4}">
                  <adec:decorative xmlns:adec="http://schemas.microsoft.com/office/drawing/2017/decorative" xmlns="" val="1"/>
                </a:ext>
              </a:extLst>
            </p:cNvPr>
            <p:cNvSpPr>
              <a:spLocks noChangeArrowheads="1"/>
            </p:cNvSpPr>
            <p:nvPr/>
          </p:nvSpPr>
          <p:spPr bwMode="auto">
            <a:xfrm>
              <a:off x="5672138" y="5338763"/>
              <a:ext cx="131763"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181">
              <a:extLst>
                <a:ext uri="{FF2B5EF4-FFF2-40B4-BE49-F238E27FC236}">
                  <a16:creationId xmlns:a16="http://schemas.microsoft.com/office/drawing/2014/main" id="{A1C2B78A-1E88-4D7F-BA94-C12C4CC117AE}"/>
                </a:ext>
                <a:ext uri="{C183D7F6-B498-43B3-948B-1728B52AA6E4}">
                  <adec:decorative xmlns:adec="http://schemas.microsoft.com/office/drawing/2017/decorative" xmlns="" val="1"/>
                </a:ext>
              </a:extLst>
            </p:cNvPr>
            <p:cNvSpPr>
              <a:spLocks/>
            </p:cNvSpPr>
            <p:nvPr/>
          </p:nvSpPr>
          <p:spPr bwMode="auto">
            <a:xfrm>
              <a:off x="6162676" y="5332413"/>
              <a:ext cx="144463" cy="146050"/>
            </a:xfrm>
            <a:custGeom>
              <a:avLst/>
              <a:gdLst>
                <a:gd name="T0" fmla="*/ 87 w 91"/>
                <a:gd name="T1" fmla="*/ 88 h 92"/>
                <a:gd name="T2" fmla="*/ 87 w 91"/>
                <a:gd name="T3" fmla="*/ 84 h 92"/>
                <a:gd name="T4" fmla="*/ 8 w 91"/>
                <a:gd name="T5" fmla="*/ 84 h 92"/>
                <a:gd name="T6" fmla="*/ 8 w 91"/>
                <a:gd name="T7" fmla="*/ 8 h 92"/>
                <a:gd name="T8" fmla="*/ 83 w 91"/>
                <a:gd name="T9" fmla="*/ 8 h 92"/>
                <a:gd name="T10" fmla="*/ 83 w 91"/>
                <a:gd name="T11" fmla="*/ 88 h 92"/>
                <a:gd name="T12" fmla="*/ 87 w 91"/>
                <a:gd name="T13" fmla="*/ 88 h 92"/>
                <a:gd name="T14" fmla="*/ 87 w 91"/>
                <a:gd name="T15" fmla="*/ 84 h 92"/>
                <a:gd name="T16" fmla="*/ 87 w 91"/>
                <a:gd name="T17" fmla="*/ 88 h 92"/>
                <a:gd name="T18" fmla="*/ 91 w 91"/>
                <a:gd name="T19" fmla="*/ 88 h 92"/>
                <a:gd name="T20" fmla="*/ 91 w 91"/>
                <a:gd name="T21" fmla="*/ 0 h 92"/>
                <a:gd name="T22" fmla="*/ 0 w 91"/>
                <a:gd name="T23" fmla="*/ 0 h 92"/>
                <a:gd name="T24" fmla="*/ 0 w 91"/>
                <a:gd name="T25" fmla="*/ 92 h 92"/>
                <a:gd name="T26" fmla="*/ 91 w 91"/>
                <a:gd name="T27" fmla="*/ 92 h 92"/>
                <a:gd name="T28" fmla="*/ 91 w 91"/>
                <a:gd name="T29" fmla="*/ 88 h 92"/>
                <a:gd name="T30" fmla="*/ 87 w 91"/>
                <a:gd name="T3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2">
                  <a:moveTo>
                    <a:pt x="87" y="88"/>
                  </a:moveTo>
                  <a:lnTo>
                    <a:pt x="87" y="84"/>
                  </a:lnTo>
                  <a:lnTo>
                    <a:pt x="8" y="84"/>
                  </a:lnTo>
                  <a:lnTo>
                    <a:pt x="8" y="8"/>
                  </a:lnTo>
                  <a:lnTo>
                    <a:pt x="83" y="8"/>
                  </a:lnTo>
                  <a:lnTo>
                    <a:pt x="83" y="88"/>
                  </a:lnTo>
                  <a:lnTo>
                    <a:pt x="87" y="88"/>
                  </a:lnTo>
                  <a:lnTo>
                    <a:pt x="87" y="84"/>
                  </a:lnTo>
                  <a:lnTo>
                    <a:pt x="87" y="88"/>
                  </a:lnTo>
                  <a:lnTo>
                    <a:pt x="91" y="88"/>
                  </a:lnTo>
                  <a:lnTo>
                    <a:pt x="91" y="0"/>
                  </a:lnTo>
                  <a:lnTo>
                    <a:pt x="0" y="0"/>
                  </a:lnTo>
                  <a:lnTo>
                    <a:pt x="0" y="92"/>
                  </a:lnTo>
                  <a:lnTo>
                    <a:pt x="91" y="92"/>
                  </a:lnTo>
                  <a:lnTo>
                    <a:pt x="91" y="88"/>
                  </a:lnTo>
                  <a:lnTo>
                    <a:pt x="87" y="88"/>
                  </a:lnTo>
                  <a:close/>
                </a:path>
              </a:pathLst>
            </a:custGeom>
            <a:solidFill>
              <a:schemeClr val="bg1">
                <a:lumMod val="85000"/>
              </a:scheme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68" name="Grupo 67" descr="Línea de tiempo con burbujas">
            <a:extLst>
              <a:ext uri="{FF2B5EF4-FFF2-40B4-BE49-F238E27FC236}">
                <a16:creationId xmlns:a16="http://schemas.microsoft.com/office/drawing/2014/main" id="{1484957A-0C1C-4418-964A-16E632989E12}"/>
              </a:ext>
            </a:extLst>
          </p:cNvPr>
          <p:cNvGrpSpPr/>
          <p:nvPr/>
        </p:nvGrpSpPr>
        <p:grpSpPr>
          <a:xfrm>
            <a:off x="5167055" y="1758992"/>
            <a:ext cx="6155591" cy="3817822"/>
            <a:chOff x="3275013" y="4451351"/>
            <a:chExt cx="3032126" cy="1983880"/>
          </a:xfrm>
        </p:grpSpPr>
        <p:sp>
          <p:nvSpPr>
            <p:cNvPr id="69" name="Forma libre 167">
              <a:extLst>
                <a:ext uri="{FF2B5EF4-FFF2-40B4-BE49-F238E27FC236}">
                  <a16:creationId xmlns:a16="http://schemas.microsoft.com/office/drawing/2014/main" id="{3D242BA3-E2CA-4D40-8F7D-C5C4CEAD3417}"/>
                </a:ext>
                <a:ext uri="{C183D7F6-B498-43B3-948B-1728B52AA6E4}">
                  <adec:decorative xmlns:adec="http://schemas.microsoft.com/office/drawing/2017/decorative" xmlns="" val="1"/>
                </a:ext>
              </a:extLst>
            </p:cNvPr>
            <p:cNvSpPr>
              <a:spLocks/>
            </p:cNvSpPr>
            <p:nvPr/>
          </p:nvSpPr>
          <p:spPr bwMode="auto">
            <a:xfrm>
              <a:off x="3396132" y="5391996"/>
              <a:ext cx="2752725" cy="12700"/>
            </a:xfrm>
            <a:custGeom>
              <a:avLst/>
              <a:gdLst>
                <a:gd name="T0" fmla="*/ 0 w 1734"/>
                <a:gd name="T1" fmla="*/ 8 h 8"/>
                <a:gd name="T2" fmla="*/ 1734 w 1734"/>
                <a:gd name="T3" fmla="*/ 8 h 8"/>
                <a:gd name="T4" fmla="*/ 1734 w 1734"/>
                <a:gd name="T5" fmla="*/ 0 h 8"/>
                <a:gd name="T6" fmla="*/ 0 w 1734"/>
                <a:gd name="T7" fmla="*/ 0 h 8"/>
              </a:gdLst>
              <a:ahLst/>
              <a:cxnLst>
                <a:cxn ang="0">
                  <a:pos x="T0" y="T1"/>
                </a:cxn>
                <a:cxn ang="0">
                  <a:pos x="T2" y="T3"/>
                </a:cxn>
                <a:cxn ang="0">
                  <a:pos x="T4" y="T5"/>
                </a:cxn>
                <a:cxn ang="0">
                  <a:pos x="T6" y="T7"/>
                </a:cxn>
              </a:cxnLst>
              <a:rect l="0" t="0" r="r" b="b"/>
              <a:pathLst>
                <a:path w="1734" h="8">
                  <a:moveTo>
                    <a:pt x="0" y="8"/>
                  </a:moveTo>
                  <a:lnTo>
                    <a:pt x="1734" y="8"/>
                  </a:lnTo>
                  <a:lnTo>
                    <a:pt x="1734" y="0"/>
                  </a:lnTo>
                  <a:lnTo>
                    <a:pt x="0" y="0"/>
                  </a:lnTo>
                </a:path>
              </a:pathLst>
            </a:custGeom>
            <a:solidFill>
              <a:schemeClr val="bg1">
                <a:lumMod val="85000"/>
              </a:scheme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70" name="Rectángulo 168">
              <a:extLst>
                <a:ext uri="{FF2B5EF4-FFF2-40B4-BE49-F238E27FC236}">
                  <a16:creationId xmlns:a16="http://schemas.microsoft.com/office/drawing/2014/main" id="{C38C6B06-61A4-483C-834D-48D3D4CF67BB}"/>
                </a:ext>
                <a:ext uri="{C183D7F6-B498-43B3-948B-1728B52AA6E4}">
                  <adec:decorative xmlns:adec="http://schemas.microsoft.com/office/drawing/2017/decorative" xmlns="" val="1"/>
                </a:ext>
              </a:extLst>
            </p:cNvPr>
            <p:cNvSpPr>
              <a:spLocks noChangeArrowheads="1"/>
            </p:cNvSpPr>
            <p:nvPr/>
          </p:nvSpPr>
          <p:spPr bwMode="auto">
            <a:xfrm>
              <a:off x="3281363" y="4451351"/>
              <a:ext cx="1104900" cy="631825"/>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r>
                <a:rPr lang="es-EC" sz="1400" b="1" dirty="0"/>
                <a:t>Existe un buen potencial de proyectos verdes que a futuro se pueden constituir en portafolios verdes</a:t>
              </a:r>
              <a:endParaRPr lang="es-ES" sz="1400" dirty="0"/>
            </a:p>
          </p:txBody>
        </p:sp>
        <p:sp>
          <p:nvSpPr>
            <p:cNvPr id="71" name="Forma libre 169">
              <a:extLst>
                <a:ext uri="{FF2B5EF4-FFF2-40B4-BE49-F238E27FC236}">
                  <a16:creationId xmlns:a16="http://schemas.microsoft.com/office/drawing/2014/main" id="{848BE0B7-DB8E-45CD-8897-7A6AE31E6BC1}"/>
                </a:ext>
                <a:ext uri="{C183D7F6-B498-43B3-948B-1728B52AA6E4}">
                  <adec:decorative xmlns:adec="http://schemas.microsoft.com/office/drawing/2017/decorative" xmlns="" val="1"/>
                </a:ext>
              </a:extLst>
            </p:cNvPr>
            <p:cNvSpPr>
              <a:spLocks/>
            </p:cNvSpPr>
            <p:nvPr/>
          </p:nvSpPr>
          <p:spPr bwMode="auto">
            <a:xfrm>
              <a:off x="3636963" y="5059363"/>
              <a:ext cx="390525" cy="276225"/>
            </a:xfrm>
            <a:custGeom>
              <a:avLst/>
              <a:gdLst>
                <a:gd name="T0" fmla="*/ 123 w 246"/>
                <a:gd name="T1" fmla="*/ 174 h 174"/>
                <a:gd name="T2" fmla="*/ 0 w 246"/>
                <a:gd name="T3" fmla="*/ 0 h 174"/>
                <a:gd name="T4" fmla="*/ 246 w 246"/>
                <a:gd name="T5" fmla="*/ 0 h 174"/>
                <a:gd name="T6" fmla="*/ 123 w 246"/>
                <a:gd name="T7" fmla="*/ 174 h 174"/>
              </a:gdLst>
              <a:ahLst/>
              <a:cxnLst>
                <a:cxn ang="0">
                  <a:pos x="T0" y="T1"/>
                </a:cxn>
                <a:cxn ang="0">
                  <a:pos x="T2" y="T3"/>
                </a:cxn>
                <a:cxn ang="0">
                  <a:pos x="T4" y="T5"/>
                </a:cxn>
                <a:cxn ang="0">
                  <a:pos x="T6" y="T7"/>
                </a:cxn>
              </a:cxnLst>
              <a:rect l="0" t="0" r="r" b="b"/>
              <a:pathLst>
                <a:path w="246" h="174">
                  <a:moveTo>
                    <a:pt x="123" y="174"/>
                  </a:moveTo>
                  <a:lnTo>
                    <a:pt x="0" y="0"/>
                  </a:lnTo>
                  <a:lnTo>
                    <a:pt x="246" y="0"/>
                  </a:lnTo>
                  <a:lnTo>
                    <a:pt x="123" y="174"/>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72" name="Rectángulo 170">
              <a:extLst>
                <a:ext uri="{FF2B5EF4-FFF2-40B4-BE49-F238E27FC236}">
                  <a16:creationId xmlns:a16="http://schemas.microsoft.com/office/drawing/2014/main" id="{07187267-298E-4A74-A10F-A5502CA33B36}"/>
                </a:ext>
                <a:ext uri="{C183D7F6-B498-43B3-948B-1728B52AA6E4}">
                  <adec:decorative xmlns:adec="http://schemas.microsoft.com/office/drawing/2017/decorative" xmlns="" val="1"/>
                </a:ext>
              </a:extLst>
            </p:cNvPr>
            <p:cNvSpPr>
              <a:spLocks noChangeArrowheads="1"/>
            </p:cNvSpPr>
            <p:nvPr/>
          </p:nvSpPr>
          <p:spPr bwMode="auto">
            <a:xfrm>
              <a:off x="4556126" y="4451351"/>
              <a:ext cx="1106488" cy="631825"/>
            </a:xfrm>
            <a:prstGeom prst="rect">
              <a:avLst/>
            </a:prstGeom>
            <a:solidFill>
              <a:schemeClr val="accent2"/>
            </a:solidFill>
            <a:ln>
              <a:noFill/>
            </a:ln>
          </p:spPr>
          <p:txBody>
            <a:bodyPr vert="horz" wrap="square" lIns="91440" tIns="45720" rIns="91440" bIns="45720" numCol="1" rtlCol="0" anchor="t" anchorCtr="0" compatLnSpc="1">
              <a:prstTxWarp prst="textNoShape">
                <a:avLst/>
              </a:prstTxWarp>
            </a:bodyPr>
            <a:lstStyle/>
            <a:p>
              <a:r>
                <a:rPr lang="es-EC" sz="1400" b="1" dirty="0"/>
                <a:t>Existencia de alta demanda internacional, pero escasa demanda local</a:t>
              </a:r>
              <a:endParaRPr lang="es-EC" sz="1400" dirty="0"/>
            </a:p>
            <a:p>
              <a:pPr rtl="0"/>
              <a:endParaRPr lang="es-ES" dirty="0"/>
            </a:p>
          </p:txBody>
        </p:sp>
        <p:sp>
          <p:nvSpPr>
            <p:cNvPr id="73" name="Forma libre 171">
              <a:extLst>
                <a:ext uri="{FF2B5EF4-FFF2-40B4-BE49-F238E27FC236}">
                  <a16:creationId xmlns:a16="http://schemas.microsoft.com/office/drawing/2014/main" id="{B83D7013-00C9-49CE-BAEC-A52F0961C3AA}"/>
                </a:ext>
                <a:ext uri="{C183D7F6-B498-43B3-948B-1728B52AA6E4}">
                  <adec:decorative xmlns:adec="http://schemas.microsoft.com/office/drawing/2017/decorative" xmlns="" val="1"/>
                </a:ext>
              </a:extLst>
            </p:cNvPr>
            <p:cNvSpPr>
              <a:spLocks/>
            </p:cNvSpPr>
            <p:nvPr/>
          </p:nvSpPr>
          <p:spPr bwMode="auto">
            <a:xfrm>
              <a:off x="4914901" y="5059363"/>
              <a:ext cx="387350" cy="276225"/>
            </a:xfrm>
            <a:custGeom>
              <a:avLst/>
              <a:gdLst>
                <a:gd name="T0" fmla="*/ 123 w 244"/>
                <a:gd name="T1" fmla="*/ 174 h 174"/>
                <a:gd name="T2" fmla="*/ 0 w 244"/>
                <a:gd name="T3" fmla="*/ 0 h 174"/>
                <a:gd name="T4" fmla="*/ 244 w 244"/>
                <a:gd name="T5" fmla="*/ 0 h 174"/>
                <a:gd name="T6" fmla="*/ 123 w 244"/>
                <a:gd name="T7" fmla="*/ 174 h 174"/>
              </a:gdLst>
              <a:ahLst/>
              <a:cxnLst>
                <a:cxn ang="0">
                  <a:pos x="T0" y="T1"/>
                </a:cxn>
                <a:cxn ang="0">
                  <a:pos x="T2" y="T3"/>
                </a:cxn>
                <a:cxn ang="0">
                  <a:pos x="T4" y="T5"/>
                </a:cxn>
                <a:cxn ang="0">
                  <a:pos x="T6" y="T7"/>
                </a:cxn>
              </a:cxnLst>
              <a:rect l="0" t="0" r="r" b="b"/>
              <a:pathLst>
                <a:path w="244" h="174">
                  <a:moveTo>
                    <a:pt x="123" y="174"/>
                  </a:moveTo>
                  <a:lnTo>
                    <a:pt x="0" y="0"/>
                  </a:lnTo>
                  <a:lnTo>
                    <a:pt x="244" y="0"/>
                  </a:lnTo>
                  <a:lnTo>
                    <a:pt x="123" y="174"/>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74" name="Rectángulo 172">
              <a:extLst>
                <a:ext uri="{FF2B5EF4-FFF2-40B4-BE49-F238E27FC236}">
                  <a16:creationId xmlns:a16="http://schemas.microsoft.com/office/drawing/2014/main" id="{07C7A3F4-6704-4038-8F0B-CE22B27E14FD}"/>
                </a:ext>
                <a:ext uri="{C183D7F6-B498-43B3-948B-1728B52AA6E4}">
                  <adec:decorative xmlns:adec="http://schemas.microsoft.com/office/drawing/2017/decorative" xmlns="" val="1"/>
                </a:ext>
              </a:extLst>
            </p:cNvPr>
            <p:cNvSpPr>
              <a:spLocks noChangeArrowheads="1"/>
            </p:cNvSpPr>
            <p:nvPr/>
          </p:nvSpPr>
          <p:spPr bwMode="auto">
            <a:xfrm>
              <a:off x="3921126" y="5722938"/>
              <a:ext cx="1194593" cy="712293"/>
            </a:xfrm>
            <a:prstGeom prst="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r>
                <a:rPr lang="es-EC" sz="1300" b="1" dirty="0"/>
                <a:t>No existe cultura financiera por parte de la sociedad en temas relacionados con el mercado de valores y en especial con la emisión de bonos verdes</a:t>
              </a:r>
              <a:endParaRPr lang="es-ES" sz="1300" dirty="0"/>
            </a:p>
          </p:txBody>
        </p:sp>
        <p:sp>
          <p:nvSpPr>
            <p:cNvPr id="75" name="Forma libre 173">
              <a:extLst>
                <a:ext uri="{FF2B5EF4-FFF2-40B4-BE49-F238E27FC236}">
                  <a16:creationId xmlns:a16="http://schemas.microsoft.com/office/drawing/2014/main" id="{51EBD44C-AEC1-421B-BF41-EF9200C24DD0}"/>
                </a:ext>
                <a:ext uri="{C183D7F6-B498-43B3-948B-1728B52AA6E4}">
                  <adec:decorative xmlns:adec="http://schemas.microsoft.com/office/drawing/2017/decorative" xmlns="" val="1"/>
                </a:ext>
              </a:extLst>
            </p:cNvPr>
            <p:cNvSpPr>
              <a:spLocks/>
            </p:cNvSpPr>
            <p:nvPr/>
          </p:nvSpPr>
          <p:spPr bwMode="auto">
            <a:xfrm>
              <a:off x="4276726" y="5472113"/>
              <a:ext cx="390525" cy="276225"/>
            </a:xfrm>
            <a:custGeom>
              <a:avLst/>
              <a:gdLst>
                <a:gd name="T0" fmla="*/ 123 w 246"/>
                <a:gd name="T1" fmla="*/ 0 h 174"/>
                <a:gd name="T2" fmla="*/ 0 w 246"/>
                <a:gd name="T3" fmla="*/ 174 h 174"/>
                <a:gd name="T4" fmla="*/ 246 w 246"/>
                <a:gd name="T5" fmla="*/ 174 h 174"/>
                <a:gd name="T6" fmla="*/ 123 w 246"/>
                <a:gd name="T7" fmla="*/ 0 h 174"/>
              </a:gdLst>
              <a:ahLst/>
              <a:cxnLst>
                <a:cxn ang="0">
                  <a:pos x="T0" y="T1"/>
                </a:cxn>
                <a:cxn ang="0">
                  <a:pos x="T2" y="T3"/>
                </a:cxn>
                <a:cxn ang="0">
                  <a:pos x="T4" y="T5"/>
                </a:cxn>
                <a:cxn ang="0">
                  <a:pos x="T6" y="T7"/>
                </a:cxn>
              </a:cxnLst>
              <a:rect l="0" t="0" r="r" b="b"/>
              <a:pathLst>
                <a:path w="246" h="174">
                  <a:moveTo>
                    <a:pt x="123" y="0"/>
                  </a:moveTo>
                  <a:lnTo>
                    <a:pt x="0" y="174"/>
                  </a:lnTo>
                  <a:lnTo>
                    <a:pt x="246" y="174"/>
                  </a:lnTo>
                  <a:lnTo>
                    <a:pt x="123" y="0"/>
                  </a:lnTo>
                  <a:close/>
                </a:path>
              </a:pathLst>
            </a:custGeom>
            <a:solidFill>
              <a:schemeClr val="accent3"/>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76" name="Rectángulo 174">
              <a:extLst>
                <a:ext uri="{FF2B5EF4-FFF2-40B4-BE49-F238E27FC236}">
                  <a16:creationId xmlns:a16="http://schemas.microsoft.com/office/drawing/2014/main" id="{9C7BC7F3-FAEF-439C-B30E-954DDDC45206}"/>
                </a:ext>
                <a:ext uri="{C183D7F6-B498-43B3-948B-1728B52AA6E4}">
                  <adec:decorative xmlns:adec="http://schemas.microsoft.com/office/drawing/2017/decorative" xmlns="" val="1"/>
                </a:ext>
              </a:extLst>
            </p:cNvPr>
            <p:cNvSpPr>
              <a:spLocks noChangeArrowheads="1"/>
            </p:cNvSpPr>
            <p:nvPr/>
          </p:nvSpPr>
          <p:spPr bwMode="auto">
            <a:xfrm>
              <a:off x="5195888" y="5738704"/>
              <a:ext cx="1104900" cy="633413"/>
            </a:xfrm>
            <a:prstGeom prst="rect">
              <a:avLst/>
            </a:prstGeom>
            <a:solidFill>
              <a:schemeClr val="accent4"/>
            </a:solidFill>
            <a:ln>
              <a:noFill/>
            </a:ln>
          </p:spPr>
          <p:txBody>
            <a:bodyPr vert="horz" wrap="square" lIns="91440" tIns="45720" rIns="91440" bIns="45720" numCol="1" rtlCol="0" anchor="t" anchorCtr="0" compatLnSpc="1">
              <a:prstTxWarp prst="textNoShape">
                <a:avLst/>
              </a:prstTxWarp>
            </a:bodyPr>
            <a:lstStyle/>
            <a:p>
              <a:r>
                <a:rPr lang="es-EC" sz="1400" b="1" dirty="0"/>
                <a:t>Existencia de barreras en cuanto a la verificación y certificación de los bonos verdes</a:t>
              </a:r>
              <a:endParaRPr lang="es-EC" sz="1400" dirty="0"/>
            </a:p>
            <a:p>
              <a:pPr rtl="0"/>
              <a:endParaRPr lang="es-ES" dirty="0"/>
            </a:p>
          </p:txBody>
        </p:sp>
        <p:sp>
          <p:nvSpPr>
            <p:cNvPr id="77" name="Forma libre 176">
              <a:extLst>
                <a:ext uri="{FF2B5EF4-FFF2-40B4-BE49-F238E27FC236}">
                  <a16:creationId xmlns:a16="http://schemas.microsoft.com/office/drawing/2014/main" id="{F8FAD7CE-D6BE-4286-95F5-F107FFA2A1B3}"/>
                </a:ext>
                <a:ext uri="{C183D7F6-B498-43B3-948B-1728B52AA6E4}">
                  <adec:decorative xmlns:adec="http://schemas.microsoft.com/office/drawing/2017/decorative" xmlns="" val="1"/>
                </a:ext>
              </a:extLst>
            </p:cNvPr>
            <p:cNvSpPr>
              <a:spLocks/>
            </p:cNvSpPr>
            <p:nvPr/>
          </p:nvSpPr>
          <p:spPr bwMode="auto">
            <a:xfrm>
              <a:off x="3275013" y="5332413"/>
              <a:ext cx="144463" cy="146050"/>
            </a:xfrm>
            <a:custGeom>
              <a:avLst/>
              <a:gdLst>
                <a:gd name="T0" fmla="*/ 87 w 91"/>
                <a:gd name="T1" fmla="*/ 88 h 92"/>
                <a:gd name="T2" fmla="*/ 87 w 91"/>
                <a:gd name="T3" fmla="*/ 84 h 92"/>
                <a:gd name="T4" fmla="*/ 8 w 91"/>
                <a:gd name="T5" fmla="*/ 84 h 92"/>
                <a:gd name="T6" fmla="*/ 8 w 91"/>
                <a:gd name="T7" fmla="*/ 8 h 92"/>
                <a:gd name="T8" fmla="*/ 83 w 91"/>
                <a:gd name="T9" fmla="*/ 8 h 92"/>
                <a:gd name="T10" fmla="*/ 83 w 91"/>
                <a:gd name="T11" fmla="*/ 88 h 92"/>
                <a:gd name="T12" fmla="*/ 87 w 91"/>
                <a:gd name="T13" fmla="*/ 88 h 92"/>
                <a:gd name="T14" fmla="*/ 87 w 91"/>
                <a:gd name="T15" fmla="*/ 84 h 92"/>
                <a:gd name="T16" fmla="*/ 87 w 91"/>
                <a:gd name="T17" fmla="*/ 88 h 92"/>
                <a:gd name="T18" fmla="*/ 91 w 91"/>
                <a:gd name="T19" fmla="*/ 88 h 92"/>
                <a:gd name="T20" fmla="*/ 91 w 91"/>
                <a:gd name="T21" fmla="*/ 0 h 92"/>
                <a:gd name="T22" fmla="*/ 0 w 91"/>
                <a:gd name="T23" fmla="*/ 0 h 92"/>
                <a:gd name="T24" fmla="*/ 0 w 91"/>
                <a:gd name="T25" fmla="*/ 92 h 92"/>
                <a:gd name="T26" fmla="*/ 91 w 91"/>
                <a:gd name="T27" fmla="*/ 92 h 92"/>
                <a:gd name="T28" fmla="*/ 91 w 91"/>
                <a:gd name="T29" fmla="*/ 88 h 92"/>
                <a:gd name="T30" fmla="*/ 87 w 91"/>
                <a:gd name="T3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2">
                  <a:moveTo>
                    <a:pt x="87" y="88"/>
                  </a:moveTo>
                  <a:lnTo>
                    <a:pt x="87" y="84"/>
                  </a:lnTo>
                  <a:lnTo>
                    <a:pt x="8" y="84"/>
                  </a:lnTo>
                  <a:lnTo>
                    <a:pt x="8" y="8"/>
                  </a:lnTo>
                  <a:lnTo>
                    <a:pt x="83" y="8"/>
                  </a:lnTo>
                  <a:lnTo>
                    <a:pt x="83" y="88"/>
                  </a:lnTo>
                  <a:lnTo>
                    <a:pt x="87" y="88"/>
                  </a:lnTo>
                  <a:lnTo>
                    <a:pt x="87" y="84"/>
                  </a:lnTo>
                  <a:lnTo>
                    <a:pt x="87" y="88"/>
                  </a:lnTo>
                  <a:lnTo>
                    <a:pt x="91" y="88"/>
                  </a:lnTo>
                  <a:lnTo>
                    <a:pt x="91" y="0"/>
                  </a:lnTo>
                  <a:lnTo>
                    <a:pt x="0" y="0"/>
                  </a:lnTo>
                  <a:lnTo>
                    <a:pt x="0" y="92"/>
                  </a:lnTo>
                  <a:lnTo>
                    <a:pt x="91" y="92"/>
                  </a:lnTo>
                  <a:lnTo>
                    <a:pt x="91" y="88"/>
                  </a:lnTo>
                  <a:lnTo>
                    <a:pt x="87" y="88"/>
                  </a:lnTo>
                  <a:close/>
                </a:path>
              </a:pathLst>
            </a:custGeom>
            <a:solidFill>
              <a:schemeClr val="bg1">
                <a:lumMod val="85000"/>
              </a:scheme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78" name="Forma libre 175">
              <a:extLst>
                <a:ext uri="{FF2B5EF4-FFF2-40B4-BE49-F238E27FC236}">
                  <a16:creationId xmlns:a16="http://schemas.microsoft.com/office/drawing/2014/main" id="{4E4A5745-926F-4970-B146-4A916E1D2904}"/>
                </a:ext>
                <a:ext uri="{C183D7F6-B498-43B3-948B-1728B52AA6E4}">
                  <adec:decorative xmlns:adec="http://schemas.microsoft.com/office/drawing/2017/decorative" xmlns="" val="1"/>
                </a:ext>
              </a:extLst>
            </p:cNvPr>
            <p:cNvSpPr>
              <a:spLocks/>
            </p:cNvSpPr>
            <p:nvPr/>
          </p:nvSpPr>
          <p:spPr bwMode="auto">
            <a:xfrm>
              <a:off x="5554663" y="5472113"/>
              <a:ext cx="387350" cy="276225"/>
            </a:xfrm>
            <a:custGeom>
              <a:avLst/>
              <a:gdLst>
                <a:gd name="T0" fmla="*/ 123 w 244"/>
                <a:gd name="T1" fmla="*/ 0 h 174"/>
                <a:gd name="T2" fmla="*/ 0 w 244"/>
                <a:gd name="T3" fmla="*/ 174 h 174"/>
                <a:gd name="T4" fmla="*/ 244 w 244"/>
                <a:gd name="T5" fmla="*/ 174 h 174"/>
                <a:gd name="T6" fmla="*/ 123 w 244"/>
                <a:gd name="T7" fmla="*/ 0 h 174"/>
              </a:gdLst>
              <a:ahLst/>
              <a:cxnLst>
                <a:cxn ang="0">
                  <a:pos x="T0" y="T1"/>
                </a:cxn>
                <a:cxn ang="0">
                  <a:pos x="T2" y="T3"/>
                </a:cxn>
                <a:cxn ang="0">
                  <a:pos x="T4" y="T5"/>
                </a:cxn>
                <a:cxn ang="0">
                  <a:pos x="T6" y="T7"/>
                </a:cxn>
              </a:cxnLst>
              <a:rect l="0" t="0" r="r" b="b"/>
              <a:pathLst>
                <a:path w="244" h="174">
                  <a:moveTo>
                    <a:pt x="123" y="0"/>
                  </a:moveTo>
                  <a:lnTo>
                    <a:pt x="0" y="174"/>
                  </a:lnTo>
                  <a:lnTo>
                    <a:pt x="244" y="174"/>
                  </a:lnTo>
                  <a:lnTo>
                    <a:pt x="123"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79" name="Rectángulo 177">
              <a:extLst>
                <a:ext uri="{FF2B5EF4-FFF2-40B4-BE49-F238E27FC236}">
                  <a16:creationId xmlns:a16="http://schemas.microsoft.com/office/drawing/2014/main" id="{570063C6-CBD4-4995-A1D4-C1468A4F2125}"/>
                </a:ext>
                <a:ext uri="{C183D7F6-B498-43B3-948B-1728B52AA6E4}">
                  <adec:decorative xmlns:adec="http://schemas.microsoft.com/office/drawing/2017/decorative" xmlns="" val="1"/>
                </a:ext>
              </a:extLst>
            </p:cNvPr>
            <p:cNvSpPr>
              <a:spLocks noChangeArrowheads="1"/>
            </p:cNvSpPr>
            <p:nvPr/>
          </p:nvSpPr>
          <p:spPr bwMode="auto">
            <a:xfrm>
              <a:off x="3759201" y="5338763"/>
              <a:ext cx="133350"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80" name="Rectángulo 178">
              <a:extLst>
                <a:ext uri="{FF2B5EF4-FFF2-40B4-BE49-F238E27FC236}">
                  <a16:creationId xmlns:a16="http://schemas.microsoft.com/office/drawing/2014/main" id="{D0C20FD6-E9B1-417A-A19B-CC6F7C79F331}"/>
                </a:ext>
                <a:ext uri="{C183D7F6-B498-43B3-948B-1728B52AA6E4}">
                  <adec:decorative xmlns:adec="http://schemas.microsoft.com/office/drawing/2017/decorative" xmlns="" val="1"/>
                </a:ext>
              </a:extLst>
            </p:cNvPr>
            <p:cNvSpPr>
              <a:spLocks noChangeArrowheads="1"/>
            </p:cNvSpPr>
            <p:nvPr/>
          </p:nvSpPr>
          <p:spPr bwMode="auto">
            <a:xfrm>
              <a:off x="4405313" y="5338763"/>
              <a:ext cx="131763"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81" name="Rectángulo 179">
              <a:extLst>
                <a:ext uri="{FF2B5EF4-FFF2-40B4-BE49-F238E27FC236}">
                  <a16:creationId xmlns:a16="http://schemas.microsoft.com/office/drawing/2014/main" id="{65AD9BB4-91F5-474F-B2EB-02598BE4203E}"/>
                </a:ext>
                <a:ext uri="{C183D7F6-B498-43B3-948B-1728B52AA6E4}">
                  <adec:decorative xmlns:adec="http://schemas.microsoft.com/office/drawing/2017/decorative" xmlns="" val="1"/>
                </a:ext>
              </a:extLst>
            </p:cNvPr>
            <p:cNvSpPr>
              <a:spLocks noChangeArrowheads="1"/>
            </p:cNvSpPr>
            <p:nvPr/>
          </p:nvSpPr>
          <p:spPr bwMode="auto">
            <a:xfrm>
              <a:off x="5045076" y="5338763"/>
              <a:ext cx="131763"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82" name="Rectángulo 180">
              <a:extLst>
                <a:ext uri="{FF2B5EF4-FFF2-40B4-BE49-F238E27FC236}">
                  <a16:creationId xmlns:a16="http://schemas.microsoft.com/office/drawing/2014/main" id="{C1894D1C-D86F-477C-8A4B-C48F73050870}"/>
                </a:ext>
                <a:ext uri="{C183D7F6-B498-43B3-948B-1728B52AA6E4}">
                  <adec:decorative xmlns:adec="http://schemas.microsoft.com/office/drawing/2017/decorative" xmlns="" val="1"/>
                </a:ext>
              </a:extLst>
            </p:cNvPr>
            <p:cNvSpPr>
              <a:spLocks noChangeArrowheads="1"/>
            </p:cNvSpPr>
            <p:nvPr/>
          </p:nvSpPr>
          <p:spPr bwMode="auto">
            <a:xfrm>
              <a:off x="5672138" y="5338763"/>
              <a:ext cx="131763" cy="133350"/>
            </a:xfrm>
            <a:prstGeom prst="rect">
              <a:avLst/>
            </a:prstGeom>
            <a:solidFill>
              <a:schemeClr val="bg1">
                <a:lumMod val="85000"/>
              </a:schemeClr>
            </a:solid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83" name="Forma libre 181">
              <a:extLst>
                <a:ext uri="{FF2B5EF4-FFF2-40B4-BE49-F238E27FC236}">
                  <a16:creationId xmlns:a16="http://schemas.microsoft.com/office/drawing/2014/main" id="{A1C2B78A-1E88-4D7F-BA94-C12C4CC117AE}"/>
                </a:ext>
                <a:ext uri="{C183D7F6-B498-43B3-948B-1728B52AA6E4}">
                  <adec:decorative xmlns:adec="http://schemas.microsoft.com/office/drawing/2017/decorative" xmlns="" val="1"/>
                </a:ext>
              </a:extLst>
            </p:cNvPr>
            <p:cNvSpPr>
              <a:spLocks/>
            </p:cNvSpPr>
            <p:nvPr/>
          </p:nvSpPr>
          <p:spPr bwMode="auto">
            <a:xfrm>
              <a:off x="6162676" y="5332413"/>
              <a:ext cx="144463" cy="146050"/>
            </a:xfrm>
            <a:custGeom>
              <a:avLst/>
              <a:gdLst>
                <a:gd name="T0" fmla="*/ 87 w 91"/>
                <a:gd name="T1" fmla="*/ 88 h 92"/>
                <a:gd name="T2" fmla="*/ 87 w 91"/>
                <a:gd name="T3" fmla="*/ 84 h 92"/>
                <a:gd name="T4" fmla="*/ 8 w 91"/>
                <a:gd name="T5" fmla="*/ 84 h 92"/>
                <a:gd name="T6" fmla="*/ 8 w 91"/>
                <a:gd name="T7" fmla="*/ 8 h 92"/>
                <a:gd name="T8" fmla="*/ 83 w 91"/>
                <a:gd name="T9" fmla="*/ 8 h 92"/>
                <a:gd name="T10" fmla="*/ 83 w 91"/>
                <a:gd name="T11" fmla="*/ 88 h 92"/>
                <a:gd name="T12" fmla="*/ 87 w 91"/>
                <a:gd name="T13" fmla="*/ 88 h 92"/>
                <a:gd name="T14" fmla="*/ 87 w 91"/>
                <a:gd name="T15" fmla="*/ 84 h 92"/>
                <a:gd name="T16" fmla="*/ 87 w 91"/>
                <a:gd name="T17" fmla="*/ 88 h 92"/>
                <a:gd name="T18" fmla="*/ 91 w 91"/>
                <a:gd name="T19" fmla="*/ 88 h 92"/>
                <a:gd name="T20" fmla="*/ 91 w 91"/>
                <a:gd name="T21" fmla="*/ 0 h 92"/>
                <a:gd name="T22" fmla="*/ 0 w 91"/>
                <a:gd name="T23" fmla="*/ 0 h 92"/>
                <a:gd name="T24" fmla="*/ 0 w 91"/>
                <a:gd name="T25" fmla="*/ 92 h 92"/>
                <a:gd name="T26" fmla="*/ 91 w 91"/>
                <a:gd name="T27" fmla="*/ 92 h 92"/>
                <a:gd name="T28" fmla="*/ 91 w 91"/>
                <a:gd name="T29" fmla="*/ 88 h 92"/>
                <a:gd name="T30" fmla="*/ 87 w 91"/>
                <a:gd name="T3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2">
                  <a:moveTo>
                    <a:pt x="87" y="88"/>
                  </a:moveTo>
                  <a:lnTo>
                    <a:pt x="87" y="84"/>
                  </a:lnTo>
                  <a:lnTo>
                    <a:pt x="8" y="84"/>
                  </a:lnTo>
                  <a:lnTo>
                    <a:pt x="8" y="8"/>
                  </a:lnTo>
                  <a:lnTo>
                    <a:pt x="83" y="8"/>
                  </a:lnTo>
                  <a:lnTo>
                    <a:pt x="83" y="88"/>
                  </a:lnTo>
                  <a:lnTo>
                    <a:pt x="87" y="88"/>
                  </a:lnTo>
                  <a:lnTo>
                    <a:pt x="87" y="84"/>
                  </a:lnTo>
                  <a:lnTo>
                    <a:pt x="87" y="88"/>
                  </a:lnTo>
                  <a:lnTo>
                    <a:pt x="91" y="88"/>
                  </a:lnTo>
                  <a:lnTo>
                    <a:pt x="91" y="0"/>
                  </a:lnTo>
                  <a:lnTo>
                    <a:pt x="0" y="0"/>
                  </a:lnTo>
                  <a:lnTo>
                    <a:pt x="0" y="92"/>
                  </a:lnTo>
                  <a:lnTo>
                    <a:pt x="91" y="92"/>
                  </a:lnTo>
                  <a:lnTo>
                    <a:pt x="91" y="88"/>
                  </a:lnTo>
                  <a:lnTo>
                    <a:pt x="87" y="88"/>
                  </a:lnTo>
                  <a:close/>
                </a:path>
              </a:pathLst>
            </a:custGeom>
            <a:solidFill>
              <a:schemeClr val="bg1">
                <a:lumMod val="85000"/>
              </a:scheme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Tree>
    <p:extLst>
      <p:ext uri="{BB962C8B-B14F-4D97-AF65-F5344CB8AC3E}">
        <p14:creationId xmlns:p14="http://schemas.microsoft.com/office/powerpoint/2010/main" val="140688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Marcador de texto 84">
            <a:extLst>
              <a:ext uri="{FF2B5EF4-FFF2-40B4-BE49-F238E27FC236}">
                <a16:creationId xmlns:a16="http://schemas.microsoft.com/office/drawing/2014/main" id="{868BBA64-D0CD-2640-9E68-1884D18A5E16}"/>
              </a:ext>
            </a:extLst>
          </p:cNvPr>
          <p:cNvSpPr>
            <a:spLocks noGrp="1"/>
          </p:cNvSpPr>
          <p:nvPr>
            <p:ph type="body" sz="quarter" idx="23"/>
          </p:nvPr>
        </p:nvSpPr>
        <p:spPr>
          <a:xfrm>
            <a:off x="6490359" y="3198481"/>
            <a:ext cx="4957763" cy="2682875"/>
          </a:xfrm>
        </p:spPr>
        <p:txBody>
          <a:bodyPr rtlCol="0">
            <a:normAutofit/>
          </a:bodyPr>
          <a:lstStyle/>
          <a:p>
            <a:pPr algn="just" rtl="0"/>
            <a:r>
              <a:rPr lang="es-ES" sz="1600" dirty="0"/>
              <a:t>Introducir en las mallas curriculares educación en mercado de valores y en finanzas sostenibles.</a:t>
            </a:r>
          </a:p>
          <a:p>
            <a:pPr algn="just" rtl="0"/>
            <a:r>
              <a:rPr lang="es-ES" sz="1600" dirty="0"/>
              <a:t>Empresas, canalizar mejor sus inversiones y participar más en el mercado de valores ecuatoriano.</a:t>
            </a:r>
          </a:p>
          <a:p>
            <a:pPr algn="just" rtl="0"/>
            <a:r>
              <a:rPr lang="es-ES" sz="1600" dirty="0"/>
              <a:t>Empresas, desarrollarse en temas de financiamiento verde.</a:t>
            </a:r>
          </a:p>
          <a:p>
            <a:pPr algn="just" rtl="0"/>
            <a:r>
              <a:rPr lang="es-ES" sz="1600" dirty="0"/>
              <a:t>Empresas, juntar sinergias y construir un portafolio de proyectos verdes.</a:t>
            </a:r>
          </a:p>
          <a:p>
            <a:pPr marL="0" indent="0" rtl="0">
              <a:buNone/>
            </a:pPr>
            <a:endParaRPr lang="es-ES" sz="1600" dirty="0"/>
          </a:p>
          <a:p>
            <a:pPr marL="0" indent="0" rtl="0">
              <a:buNone/>
            </a:pPr>
            <a:endParaRPr lang="es-ES" sz="1600" dirty="0"/>
          </a:p>
          <a:p>
            <a:pPr rtl="0"/>
            <a:endParaRPr lang="es-ES" sz="1600" dirty="0"/>
          </a:p>
          <a:p>
            <a:pPr rtl="0"/>
            <a:endParaRPr lang="es-ES" sz="1600" dirty="0"/>
          </a:p>
        </p:txBody>
      </p:sp>
      <p:sp>
        <p:nvSpPr>
          <p:cNvPr id="84" name="Marcador de texto 83">
            <a:extLst>
              <a:ext uri="{FF2B5EF4-FFF2-40B4-BE49-F238E27FC236}">
                <a16:creationId xmlns:a16="http://schemas.microsoft.com/office/drawing/2014/main" id="{95EE2AF8-954D-0B46-899A-C64AA5047C6C}"/>
              </a:ext>
            </a:extLst>
          </p:cNvPr>
          <p:cNvSpPr>
            <a:spLocks noGrp="1"/>
          </p:cNvSpPr>
          <p:nvPr>
            <p:ph type="body" sz="quarter" idx="22"/>
          </p:nvPr>
        </p:nvSpPr>
        <p:spPr/>
        <p:txBody>
          <a:bodyPr rtlCol="0">
            <a:noAutofit/>
          </a:bodyPr>
          <a:lstStyle/>
          <a:p>
            <a:pPr algn="just" rtl="0"/>
            <a:r>
              <a:rPr lang="es-ES" sz="1600" dirty="0"/>
              <a:t>Los actores del mercado de bonos verdes deben trabajar en conjunto en propuestas de política pública.</a:t>
            </a:r>
          </a:p>
          <a:p>
            <a:pPr algn="just"/>
            <a:r>
              <a:rPr lang="es-EC" sz="1600" dirty="0"/>
              <a:t>Se recomienda a la BVQ fortalecer las alianzas estratégicas con el sector público.</a:t>
            </a:r>
          </a:p>
          <a:p>
            <a:pPr algn="just"/>
            <a:r>
              <a:rPr lang="es-ES" sz="1600" dirty="0"/>
              <a:t>BVQ, difundir más información acerca del mercado de bonos verdes.</a:t>
            </a:r>
            <a:endParaRPr lang="es-EC" sz="1600" dirty="0"/>
          </a:p>
          <a:p>
            <a:pPr algn="just"/>
            <a:r>
              <a:rPr lang="es-EC" sz="1600" dirty="0"/>
              <a:t>BIESS Y CFN canalizar más recursos e inversiones al mercado de valores ecuatoriano.</a:t>
            </a:r>
          </a:p>
          <a:p>
            <a:pPr algn="just"/>
            <a:r>
              <a:rPr lang="es-ES" sz="1600" dirty="0"/>
              <a:t>Compartir información y la experiencia de la primera empresa emisora de bonos verdes en el país.</a:t>
            </a:r>
          </a:p>
        </p:txBody>
      </p:sp>
      <p:sp>
        <p:nvSpPr>
          <p:cNvPr id="16" name="Forma libre 23" descr="Icono de interrogación"/>
          <p:cNvSpPr>
            <a:spLocks noEditPoints="1"/>
          </p:cNvSpPr>
          <p:nvPr/>
        </p:nvSpPr>
        <p:spPr bwMode="auto">
          <a:xfrm>
            <a:off x="11174505" y="1617054"/>
            <a:ext cx="533627" cy="720172"/>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15" name="Forma libre 5" descr="Icono de pieza de puzle"/>
          <p:cNvSpPr>
            <a:spLocks/>
          </p:cNvSpPr>
          <p:nvPr/>
        </p:nvSpPr>
        <p:spPr bwMode="auto">
          <a:xfrm rot="2700000">
            <a:off x="8988648" y="1587335"/>
            <a:ext cx="618906" cy="838665"/>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100" b="1"/>
          </a:p>
        </p:txBody>
      </p:sp>
      <p:grpSp>
        <p:nvGrpSpPr>
          <p:cNvPr id="12" name="Grupo 54" descr="Icono de gráfico"/>
          <p:cNvGrpSpPr/>
          <p:nvPr/>
        </p:nvGrpSpPr>
        <p:grpSpPr>
          <a:xfrm>
            <a:off x="6799153" y="1680433"/>
            <a:ext cx="714967" cy="609858"/>
            <a:chOff x="1490663" y="846138"/>
            <a:chExt cx="381000" cy="323850"/>
          </a:xfrm>
          <a:solidFill>
            <a:srgbClr val="FFFFFF"/>
          </a:solidFill>
        </p:grpSpPr>
        <p:sp>
          <p:nvSpPr>
            <p:cNvPr id="7" name="Forma libre 23"/>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8" name="Rectángulo 24"/>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700" b="1"/>
            </a:p>
          </p:txBody>
        </p:sp>
        <p:sp>
          <p:nvSpPr>
            <p:cNvPr id="9" name="Rectángulo 25"/>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1400" b="1"/>
            </a:p>
          </p:txBody>
        </p:sp>
        <p:sp>
          <p:nvSpPr>
            <p:cNvPr id="10" name="Rectángulo 26"/>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11" name="Rectángulo 27"/>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grpSp>
        <p:nvGrpSpPr>
          <p:cNvPr id="17" name="Grupo 365" descr="Icono de bombilla"/>
          <p:cNvGrpSpPr>
            <a:grpSpLocks noChangeAspect="1"/>
          </p:cNvGrpSpPr>
          <p:nvPr/>
        </p:nvGrpSpPr>
        <p:grpSpPr>
          <a:xfrm>
            <a:off x="4808688" y="1595928"/>
            <a:ext cx="463383" cy="816853"/>
            <a:chOff x="5102225" y="1727200"/>
            <a:chExt cx="2289175" cy="4035425"/>
          </a:xfrm>
          <a:solidFill>
            <a:srgbClr val="FFFFFF"/>
          </a:solidFill>
        </p:grpSpPr>
        <p:sp>
          <p:nvSpPr>
            <p:cNvPr id="13" name="Forma libre 44"/>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8" rIns="0" bIns="18288" rtlCol="0" anchor="ctr" anchorCtr="1">
              <a:noAutofit/>
            </a:bodyPr>
            <a:lstStyle/>
            <a:p>
              <a:pPr algn="ctr" rtl="0">
                <a:lnSpc>
                  <a:spcPct val="85000"/>
                </a:lnSpc>
                <a:spcBef>
                  <a:spcPct val="20000"/>
                </a:spcBef>
              </a:pPr>
              <a:endParaRPr lang="es-ES" sz="800" b="1"/>
            </a:p>
          </p:txBody>
        </p:sp>
        <p:sp>
          <p:nvSpPr>
            <p:cNvPr id="14" name="Forma libre 45"/>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grpSp>
      <p:sp>
        <p:nvSpPr>
          <p:cNvPr id="5" name="Forma libre 71" descr="Icono de engranajes"/>
          <p:cNvSpPr>
            <a:spLocks noEditPoints="1"/>
          </p:cNvSpPr>
          <p:nvPr/>
        </p:nvSpPr>
        <p:spPr bwMode="auto">
          <a:xfrm>
            <a:off x="2505081" y="1649086"/>
            <a:ext cx="828170" cy="813111"/>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4" name="Forma libre 18" descr="Icono de diagrama de flujo"/>
          <p:cNvSpPr>
            <a:spLocks/>
          </p:cNvSpPr>
          <p:nvPr/>
        </p:nvSpPr>
        <p:spPr bwMode="auto">
          <a:xfrm>
            <a:off x="274790" y="1649086"/>
            <a:ext cx="941787" cy="597062"/>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8" rIns="0" bIns="18288" rtlCol="0" anchor="ctr" anchorCtr="1">
            <a:normAutofit/>
          </a:bodyPr>
          <a:lstStyle/>
          <a:p>
            <a:pPr algn="ctr" rtl="0">
              <a:lnSpc>
                <a:spcPct val="85000"/>
              </a:lnSpc>
              <a:spcBef>
                <a:spcPct val="20000"/>
              </a:spcBef>
            </a:pPr>
            <a:endParaRPr lang="es-ES" sz="1400" b="1"/>
          </a:p>
        </p:txBody>
      </p:sp>
      <p:sp>
        <p:nvSpPr>
          <p:cNvPr id="19" name="Título 1"/>
          <p:cNvSpPr txBox="1">
            <a:spLocks/>
          </p:cNvSpPr>
          <p:nvPr/>
        </p:nvSpPr>
        <p:spPr>
          <a:xfrm>
            <a:off x="186103" y="240750"/>
            <a:ext cx="8596668" cy="5513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C" sz="3600" b="1" i="0" u="none" strike="noStrike" kern="1200" cap="none" spc="0" normalizeH="0" baseline="0" noProof="0" dirty="0">
                <a:ln>
                  <a:noFill/>
                </a:ln>
                <a:solidFill>
                  <a:srgbClr val="5FCBEF"/>
                </a:solidFill>
                <a:effectLst/>
                <a:uLnTx/>
                <a:uFillTx/>
                <a:latin typeface="Times New Roman" panose="02020603050405020304"/>
                <a:ea typeface="+mj-ea"/>
                <a:cs typeface="+mj-cs"/>
              </a:rPr>
              <a:t>Recomendaciones</a:t>
            </a: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8101" y="5896346"/>
            <a:ext cx="2889161" cy="997521"/>
          </a:xfrm>
          <a:prstGeom prst="rect">
            <a:avLst/>
          </a:prstGeom>
        </p:spPr>
      </p:pic>
    </p:spTree>
    <p:extLst>
      <p:ext uri="{BB962C8B-B14F-4D97-AF65-F5344CB8AC3E}">
        <p14:creationId xmlns:p14="http://schemas.microsoft.com/office/powerpoint/2010/main" val="15608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anim calcmode="lin" valueType="num">
                                      <p:cBhvr>
                                        <p:cTn id="8" dur="10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
                                            <p:txEl>
                                              <p:pRg st="1" end="1"/>
                                            </p:txEl>
                                          </p:spTgt>
                                        </p:tgtEl>
                                        <p:attrNameLst>
                                          <p:attrName>style.visibility</p:attrName>
                                        </p:attrNameLst>
                                      </p:cBhvr>
                                      <p:to>
                                        <p:strVal val="visible"/>
                                      </p:to>
                                    </p:set>
                                    <p:animEffect transition="in" filter="fade">
                                      <p:cBhvr>
                                        <p:cTn id="14" dur="1000"/>
                                        <p:tgtEl>
                                          <p:spTgt spid="84">
                                            <p:txEl>
                                              <p:pRg st="1" end="1"/>
                                            </p:txEl>
                                          </p:spTgt>
                                        </p:tgtEl>
                                      </p:cBhvr>
                                    </p:animEffect>
                                    <p:anim calcmode="lin" valueType="num">
                                      <p:cBhvr>
                                        <p:cTn id="15" dur="10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4">
                                            <p:txEl>
                                              <p:pRg st="2" end="2"/>
                                            </p:txEl>
                                          </p:spTgt>
                                        </p:tgtEl>
                                        <p:attrNameLst>
                                          <p:attrName>style.visibility</p:attrName>
                                        </p:attrNameLst>
                                      </p:cBhvr>
                                      <p:to>
                                        <p:strVal val="visible"/>
                                      </p:to>
                                    </p:set>
                                    <p:animEffect transition="in" filter="fade">
                                      <p:cBhvr>
                                        <p:cTn id="21" dur="1000"/>
                                        <p:tgtEl>
                                          <p:spTgt spid="84">
                                            <p:txEl>
                                              <p:pRg st="2" end="2"/>
                                            </p:txEl>
                                          </p:spTgt>
                                        </p:tgtEl>
                                      </p:cBhvr>
                                    </p:animEffect>
                                    <p:anim calcmode="lin" valueType="num">
                                      <p:cBhvr>
                                        <p:cTn id="22" dur="10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4">
                                            <p:txEl>
                                              <p:pRg st="3" end="3"/>
                                            </p:txEl>
                                          </p:spTgt>
                                        </p:tgtEl>
                                        <p:attrNameLst>
                                          <p:attrName>style.visibility</p:attrName>
                                        </p:attrNameLst>
                                      </p:cBhvr>
                                      <p:to>
                                        <p:strVal val="visible"/>
                                      </p:to>
                                    </p:set>
                                    <p:animEffect transition="in" filter="fade">
                                      <p:cBhvr>
                                        <p:cTn id="28" dur="1000"/>
                                        <p:tgtEl>
                                          <p:spTgt spid="84">
                                            <p:txEl>
                                              <p:pRg st="3" end="3"/>
                                            </p:txEl>
                                          </p:spTgt>
                                        </p:tgtEl>
                                      </p:cBhvr>
                                    </p:animEffect>
                                    <p:anim calcmode="lin" valueType="num">
                                      <p:cBhvr>
                                        <p:cTn id="29" dur="1000" fill="hold"/>
                                        <p:tgtEl>
                                          <p:spTgt spid="8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4">
                                            <p:txEl>
                                              <p:pRg st="4" end="4"/>
                                            </p:txEl>
                                          </p:spTgt>
                                        </p:tgtEl>
                                        <p:attrNameLst>
                                          <p:attrName>style.visibility</p:attrName>
                                        </p:attrNameLst>
                                      </p:cBhvr>
                                      <p:to>
                                        <p:strVal val="visible"/>
                                      </p:to>
                                    </p:set>
                                    <p:animEffect transition="in" filter="fade">
                                      <p:cBhvr>
                                        <p:cTn id="35" dur="1000"/>
                                        <p:tgtEl>
                                          <p:spTgt spid="84">
                                            <p:txEl>
                                              <p:pRg st="4" end="4"/>
                                            </p:txEl>
                                          </p:spTgt>
                                        </p:tgtEl>
                                      </p:cBhvr>
                                    </p:animEffect>
                                    <p:anim calcmode="lin" valueType="num">
                                      <p:cBhvr>
                                        <p:cTn id="36" dur="1000" fill="hold"/>
                                        <p:tgtEl>
                                          <p:spTgt spid="8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5">
                                            <p:txEl>
                                              <p:pRg st="0" end="0"/>
                                            </p:txEl>
                                          </p:spTgt>
                                        </p:tgtEl>
                                        <p:attrNameLst>
                                          <p:attrName>style.visibility</p:attrName>
                                        </p:attrNameLst>
                                      </p:cBhvr>
                                      <p:to>
                                        <p:strVal val="visible"/>
                                      </p:to>
                                    </p:set>
                                    <p:animEffect transition="in" filter="fade">
                                      <p:cBhvr>
                                        <p:cTn id="42" dur="1000"/>
                                        <p:tgtEl>
                                          <p:spTgt spid="85">
                                            <p:txEl>
                                              <p:pRg st="0" end="0"/>
                                            </p:txEl>
                                          </p:spTgt>
                                        </p:tgtEl>
                                      </p:cBhvr>
                                    </p:animEffect>
                                    <p:anim calcmode="lin" valueType="num">
                                      <p:cBhvr>
                                        <p:cTn id="43"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5">
                                            <p:txEl>
                                              <p:pRg st="1" end="1"/>
                                            </p:txEl>
                                          </p:spTgt>
                                        </p:tgtEl>
                                        <p:attrNameLst>
                                          <p:attrName>style.visibility</p:attrName>
                                        </p:attrNameLst>
                                      </p:cBhvr>
                                      <p:to>
                                        <p:strVal val="visible"/>
                                      </p:to>
                                    </p:set>
                                    <p:animEffect transition="in" filter="fade">
                                      <p:cBhvr>
                                        <p:cTn id="49" dur="1000"/>
                                        <p:tgtEl>
                                          <p:spTgt spid="85">
                                            <p:txEl>
                                              <p:pRg st="1" end="1"/>
                                            </p:txEl>
                                          </p:spTgt>
                                        </p:tgtEl>
                                      </p:cBhvr>
                                    </p:animEffect>
                                    <p:anim calcmode="lin" valueType="num">
                                      <p:cBhvr>
                                        <p:cTn id="50"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5">
                                            <p:txEl>
                                              <p:pRg st="2" end="2"/>
                                            </p:txEl>
                                          </p:spTgt>
                                        </p:tgtEl>
                                        <p:attrNameLst>
                                          <p:attrName>style.visibility</p:attrName>
                                        </p:attrNameLst>
                                      </p:cBhvr>
                                      <p:to>
                                        <p:strVal val="visible"/>
                                      </p:to>
                                    </p:set>
                                    <p:animEffect transition="in" filter="fade">
                                      <p:cBhvr>
                                        <p:cTn id="56" dur="1000"/>
                                        <p:tgtEl>
                                          <p:spTgt spid="85">
                                            <p:txEl>
                                              <p:pRg st="2" end="2"/>
                                            </p:txEl>
                                          </p:spTgt>
                                        </p:tgtEl>
                                      </p:cBhvr>
                                    </p:animEffect>
                                    <p:anim calcmode="lin" valueType="num">
                                      <p:cBhvr>
                                        <p:cTn id="5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5">
                                            <p:txEl>
                                              <p:pRg st="3" end="3"/>
                                            </p:txEl>
                                          </p:spTgt>
                                        </p:tgtEl>
                                        <p:attrNameLst>
                                          <p:attrName>style.visibility</p:attrName>
                                        </p:attrNameLst>
                                      </p:cBhvr>
                                      <p:to>
                                        <p:strVal val="visible"/>
                                      </p:to>
                                    </p:set>
                                    <p:animEffect transition="in" filter="fade">
                                      <p:cBhvr>
                                        <p:cTn id="63" dur="1000"/>
                                        <p:tgtEl>
                                          <p:spTgt spid="85">
                                            <p:txEl>
                                              <p:pRg st="3" end="3"/>
                                            </p:txEl>
                                          </p:spTgt>
                                        </p:tgtEl>
                                      </p:cBhvr>
                                    </p:animEffect>
                                    <p:anim calcmode="lin" valueType="num">
                                      <p:cBhvr>
                                        <p:cTn id="64"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8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254337" y="3203108"/>
            <a:ext cx="4532726" cy="999513"/>
          </a:xfrm>
        </p:spPr>
        <p:txBody>
          <a:bodyPr rtlCol="0"/>
          <a:lstStyle/>
          <a:p>
            <a:pPr rtl="0"/>
            <a:r>
              <a:rPr lang="es-ES" sz="3200" b="1" dirty="0">
                <a:solidFill>
                  <a:schemeClr val="accent4">
                    <a:lumMod val="50000"/>
                  </a:schemeClr>
                </a:solidFill>
              </a:rPr>
              <a:t>MUCHAS GRACIAS </a:t>
            </a:r>
          </a:p>
          <a:p>
            <a:pPr rtl="0"/>
            <a:r>
              <a:rPr lang="es-ES" sz="3200" b="1" dirty="0">
                <a:solidFill>
                  <a:schemeClr val="accent4">
                    <a:lumMod val="50000"/>
                  </a:schemeClr>
                </a:solidFill>
              </a:rPr>
              <a:t>POR SU ATENCIÓN </a:t>
            </a:r>
          </a:p>
          <a:p>
            <a:pPr rtl="0"/>
            <a:r>
              <a:rPr lang="es-ES" sz="3200" b="1" dirty="0">
                <a:solidFill>
                  <a:schemeClr val="accent4">
                    <a:lumMod val="50000"/>
                  </a:schemeClr>
                </a:solidFill>
              </a:rPr>
              <a:t> </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7152" y="794755"/>
            <a:ext cx="4826035" cy="1666253"/>
          </a:xfrm>
          <a:prstGeom prst="rect">
            <a:avLst/>
          </a:prstGeom>
        </p:spPr>
      </p:pic>
      <p:sp>
        <p:nvSpPr>
          <p:cNvPr id="7" name="Rectángulo 6"/>
          <p:cNvSpPr/>
          <p:nvPr/>
        </p:nvSpPr>
        <p:spPr>
          <a:xfrm>
            <a:off x="961642" y="2461008"/>
            <a:ext cx="6096000" cy="923330"/>
          </a:xfrm>
          <a:prstGeom prst="rect">
            <a:avLst/>
          </a:prstGeom>
        </p:spPr>
        <p:txBody>
          <a:bodyPr>
            <a:spAutoFit/>
          </a:bodyPr>
          <a:lstStyle/>
          <a:p>
            <a:pPr algn="ctr" defTabSz="914400"/>
            <a:r>
              <a:rPr lang="es-EC" b="1" dirty="0">
                <a:solidFill>
                  <a:srgbClr val="000000"/>
                </a:solidFill>
                <a:latin typeface="+mj-lt"/>
                <a:cs typeface="Times New Roman" panose="02020603050405020304" pitchFamily="18" charset="0"/>
              </a:rPr>
              <a:t>Nicole Olmedo</a:t>
            </a:r>
          </a:p>
          <a:p>
            <a:pPr algn="ctr" defTabSz="914400"/>
            <a:r>
              <a:rPr lang="es-EC" b="1" dirty="0">
                <a:solidFill>
                  <a:srgbClr val="000000"/>
                </a:solidFill>
                <a:latin typeface="+mj-lt"/>
                <a:cs typeface="Times New Roman" panose="02020603050405020304" pitchFamily="18" charset="0"/>
                <a:hlinkClick r:id="rId4"/>
              </a:rPr>
              <a:t>anolmedo@espe.edu.ec</a:t>
            </a:r>
            <a:endParaRPr lang="es-EC" b="1" dirty="0">
              <a:solidFill>
                <a:srgbClr val="000000"/>
              </a:solidFill>
              <a:latin typeface="+mj-lt"/>
              <a:cs typeface="Times New Roman" panose="02020603050405020304" pitchFamily="18" charset="0"/>
            </a:endParaRPr>
          </a:p>
          <a:p>
            <a:pPr algn="ctr" defTabSz="914400"/>
            <a:r>
              <a:rPr lang="es-EC" b="1" dirty="0">
                <a:solidFill>
                  <a:srgbClr val="000000"/>
                </a:solidFill>
                <a:latin typeface="+mj-lt"/>
                <a:cs typeface="Times New Roman" panose="02020603050405020304" pitchFamily="18" charset="0"/>
              </a:rPr>
              <a:t>0958808592</a:t>
            </a:r>
          </a:p>
        </p:txBody>
      </p:sp>
      <p:sp>
        <p:nvSpPr>
          <p:cNvPr id="8" name="Rectángulo 7"/>
          <p:cNvSpPr/>
          <p:nvPr/>
        </p:nvSpPr>
        <p:spPr>
          <a:xfrm>
            <a:off x="1076324" y="3702864"/>
            <a:ext cx="6096000" cy="1138773"/>
          </a:xfrm>
          <a:prstGeom prst="rect">
            <a:avLst/>
          </a:prstGeom>
        </p:spPr>
        <p:txBody>
          <a:bodyPr>
            <a:spAutoFit/>
          </a:bodyPr>
          <a:lstStyle/>
          <a:p>
            <a:pPr algn="ctr" defTabSz="914400"/>
            <a:r>
              <a:rPr lang="es-EC" b="1" dirty="0">
                <a:solidFill>
                  <a:srgbClr val="000000"/>
                </a:solidFill>
                <a:latin typeface="+mj-lt"/>
                <a:cs typeface="Times New Roman" panose="02020603050405020304" pitchFamily="18" charset="0"/>
              </a:rPr>
              <a:t>Katherine Pachacama</a:t>
            </a:r>
          </a:p>
          <a:p>
            <a:pPr algn="ctr" defTabSz="914400"/>
            <a:r>
              <a:rPr lang="es-EC" sz="1600" b="1" dirty="0">
                <a:solidFill>
                  <a:srgbClr val="000000"/>
                </a:solidFill>
                <a:latin typeface="+mj-lt"/>
                <a:cs typeface="Times New Roman" panose="02020603050405020304" pitchFamily="18" charset="0"/>
                <a:hlinkClick r:id="rId5"/>
              </a:rPr>
              <a:t>kgpachacama@espe.edu.ec</a:t>
            </a:r>
            <a:endParaRPr lang="es-EC" sz="1600" b="1" dirty="0">
              <a:solidFill>
                <a:srgbClr val="000000"/>
              </a:solidFill>
              <a:latin typeface="+mj-lt"/>
              <a:cs typeface="Times New Roman" panose="02020603050405020304" pitchFamily="18" charset="0"/>
            </a:endParaRPr>
          </a:p>
          <a:p>
            <a:pPr algn="ctr" defTabSz="914400"/>
            <a:r>
              <a:rPr lang="es-EC" sz="1600" b="1" dirty="0">
                <a:solidFill>
                  <a:srgbClr val="000000"/>
                </a:solidFill>
                <a:latin typeface="+mj-lt"/>
                <a:cs typeface="Times New Roman" panose="02020603050405020304" pitchFamily="18" charset="0"/>
              </a:rPr>
              <a:t>0959509106</a:t>
            </a:r>
          </a:p>
          <a:p>
            <a:pPr algn="ctr" defTabSz="914400"/>
            <a:endParaRPr lang="es-EC" b="1" dirty="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315248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2434" y="5815191"/>
            <a:ext cx="3206840" cy="1107204"/>
          </a:xfrm>
          <a:prstGeom prst="rect">
            <a:avLst/>
          </a:prstGeom>
        </p:spPr>
      </p:pic>
      <p:graphicFrame>
        <p:nvGraphicFramePr>
          <p:cNvPr id="9" name="Marcador de contenido 8"/>
          <p:cNvGraphicFramePr>
            <a:graphicFrameLocks noGrp="1"/>
          </p:cNvGraphicFramePr>
          <p:nvPr>
            <p:ph idx="1"/>
            <p:extLst>
              <p:ext uri="{D42A27DB-BD31-4B8C-83A1-F6EECF244321}">
                <p14:modId xmlns:p14="http://schemas.microsoft.com/office/powerpoint/2010/main" val="3987583299"/>
              </p:ext>
            </p:extLst>
          </p:nvPr>
        </p:nvGraphicFramePr>
        <p:xfrm>
          <a:off x="716297" y="665409"/>
          <a:ext cx="8596313" cy="1297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ítulo 1"/>
          <p:cNvSpPr txBox="1">
            <a:spLocks/>
          </p:cNvSpPr>
          <p:nvPr/>
        </p:nvSpPr>
        <p:spPr>
          <a:xfrm>
            <a:off x="325311" y="115910"/>
            <a:ext cx="3366632" cy="549499"/>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 Objetivos</a:t>
            </a:r>
          </a:p>
        </p:txBody>
      </p:sp>
      <p:graphicFrame>
        <p:nvGraphicFramePr>
          <p:cNvPr id="11" name="Diagrama 10"/>
          <p:cNvGraphicFramePr/>
          <p:nvPr>
            <p:extLst>
              <p:ext uri="{D42A27DB-BD31-4B8C-83A1-F6EECF244321}">
                <p14:modId xmlns:p14="http://schemas.microsoft.com/office/powerpoint/2010/main" val="3350161530"/>
              </p:ext>
            </p:extLst>
          </p:nvPr>
        </p:nvGraphicFramePr>
        <p:xfrm>
          <a:off x="560946" y="2604752"/>
          <a:ext cx="8531538" cy="42532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ítulo 1"/>
          <p:cNvSpPr txBox="1">
            <a:spLocks/>
          </p:cNvSpPr>
          <p:nvPr/>
        </p:nvSpPr>
        <p:spPr>
          <a:xfrm>
            <a:off x="325311" y="2071351"/>
            <a:ext cx="3366632" cy="549499"/>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 Objetivos específicos</a:t>
            </a:r>
          </a:p>
        </p:txBody>
      </p:sp>
    </p:spTree>
    <p:extLst>
      <p:ext uri="{BB962C8B-B14F-4D97-AF65-F5344CB8AC3E}">
        <p14:creationId xmlns:p14="http://schemas.microsoft.com/office/powerpoint/2010/main" val="6911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Graphic spid="11" grpId="0">
        <p:bldAsOne/>
      </p:bldGraphic>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8914" y="5687902"/>
            <a:ext cx="3206840" cy="1224347"/>
          </a:xfrm>
          <a:prstGeom prst="rect">
            <a:avLst/>
          </a:prstGeom>
        </p:spPr>
      </p:pic>
      <p:grpSp>
        <p:nvGrpSpPr>
          <p:cNvPr id="3" name="Grupo 2"/>
          <p:cNvGrpSpPr/>
          <p:nvPr/>
        </p:nvGrpSpPr>
        <p:grpSpPr>
          <a:xfrm>
            <a:off x="610833" y="444137"/>
            <a:ext cx="10123075" cy="5007715"/>
            <a:chOff x="1222707" y="692696"/>
            <a:chExt cx="9527144" cy="4567324"/>
          </a:xfrm>
        </p:grpSpPr>
        <p:grpSp>
          <p:nvGrpSpPr>
            <p:cNvPr id="5" name="Grupo 4"/>
            <p:cNvGrpSpPr/>
            <p:nvPr/>
          </p:nvGrpSpPr>
          <p:grpSpPr>
            <a:xfrm>
              <a:off x="1222707" y="692696"/>
              <a:ext cx="9527144" cy="4567324"/>
              <a:chOff x="727352" y="1805719"/>
              <a:chExt cx="7823748" cy="3720266"/>
            </a:xfrm>
          </p:grpSpPr>
          <p:cxnSp>
            <p:nvCxnSpPr>
              <p:cNvPr id="11" name="Straight Connector 8"/>
              <p:cNvCxnSpPr/>
              <p:nvPr/>
            </p:nvCxnSpPr>
            <p:spPr>
              <a:xfrm>
                <a:off x="4562725" y="1853577"/>
                <a:ext cx="18551" cy="3672408"/>
              </a:xfrm>
              <a:prstGeom prst="line">
                <a:avLst/>
              </a:prstGeom>
              <a:ln w="19050">
                <a:solidFill>
                  <a:srgbClr val="BFBFBF"/>
                </a:solidFill>
                <a:prstDash val="sysDash"/>
                <a:bevel/>
              </a:ln>
            </p:spPr>
          </p:cxnSp>
          <p:sp>
            <p:nvSpPr>
              <p:cNvPr id="12" name="Oval 17"/>
              <p:cNvSpPr/>
              <p:nvPr/>
            </p:nvSpPr>
            <p:spPr>
              <a:xfrm>
                <a:off x="4274583" y="180571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8"/>
              <p:cNvSpPr/>
              <p:nvPr/>
            </p:nvSpPr>
            <p:spPr>
              <a:xfrm>
                <a:off x="4274583" y="254026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9"/>
              <p:cNvSpPr/>
              <p:nvPr/>
            </p:nvSpPr>
            <p:spPr>
              <a:xfrm>
                <a:off x="4274583" y="3274818"/>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20"/>
              <p:cNvSpPr/>
              <p:nvPr/>
            </p:nvSpPr>
            <p:spPr>
              <a:xfrm>
                <a:off x="4274583" y="4009367"/>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21"/>
              <p:cNvSpPr/>
              <p:nvPr/>
            </p:nvSpPr>
            <p:spPr>
              <a:xfrm>
                <a:off x="4274583" y="4741562"/>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2"/>
              <p:cNvSpPr/>
              <p:nvPr/>
            </p:nvSpPr>
            <p:spPr>
              <a:xfrm>
                <a:off x="4322440" y="1853577"/>
                <a:ext cx="499121" cy="499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3"/>
              <p:cNvSpPr/>
              <p:nvPr/>
            </p:nvSpPr>
            <p:spPr>
              <a:xfrm>
                <a:off x="4322440" y="2588126"/>
                <a:ext cx="499121" cy="4991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4"/>
              <p:cNvSpPr/>
              <p:nvPr/>
            </p:nvSpPr>
            <p:spPr>
              <a:xfrm>
                <a:off x="4322440" y="3322675"/>
                <a:ext cx="499121" cy="4991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5"/>
              <p:cNvSpPr/>
              <p:nvPr/>
            </p:nvSpPr>
            <p:spPr>
              <a:xfrm>
                <a:off x="4322440" y="4057225"/>
                <a:ext cx="499121" cy="4991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6"/>
              <p:cNvSpPr/>
              <p:nvPr/>
            </p:nvSpPr>
            <p:spPr>
              <a:xfrm>
                <a:off x="4322440" y="4789419"/>
                <a:ext cx="499121" cy="499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5"/>
              <p:cNvCxnSpPr/>
              <p:nvPr/>
            </p:nvCxnSpPr>
            <p:spPr>
              <a:xfrm>
                <a:off x="5056413" y="2078354"/>
                <a:ext cx="3437366" cy="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6"/>
              <p:cNvCxnSpPr/>
              <p:nvPr/>
            </p:nvCxnSpPr>
            <p:spPr>
              <a:xfrm>
                <a:off x="5056413" y="3572235"/>
                <a:ext cx="343736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7"/>
              <p:cNvCxnSpPr/>
              <p:nvPr/>
            </p:nvCxnSpPr>
            <p:spPr>
              <a:xfrm>
                <a:off x="5056413" y="5038979"/>
                <a:ext cx="3437366" cy="0"/>
              </a:xfrm>
              <a:prstGeom prst="line">
                <a:avLst/>
              </a:prstGeom>
              <a:ln w="3175">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31"/>
              <p:cNvCxnSpPr/>
              <p:nvPr/>
            </p:nvCxnSpPr>
            <p:spPr>
              <a:xfrm rot="10800000">
                <a:off x="727352" y="2720793"/>
                <a:ext cx="3437366"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32"/>
              <p:cNvCxnSpPr/>
              <p:nvPr/>
            </p:nvCxnSpPr>
            <p:spPr>
              <a:xfrm rot="10800000">
                <a:off x="758310" y="4309048"/>
                <a:ext cx="3437366"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57"/>
              <p:cNvSpPr txBox="1"/>
              <p:nvPr/>
            </p:nvSpPr>
            <p:spPr>
              <a:xfrm>
                <a:off x="5220072" y="5098997"/>
                <a:ext cx="3331028" cy="325905"/>
              </a:xfrm>
              <a:prstGeom prst="rect">
                <a:avLst/>
              </a:prstGeom>
              <a:noFill/>
            </p:spPr>
            <p:txBody>
              <a:bodyPr wrap="square" rtlCol="0">
                <a:spAutoFit/>
              </a:bodyPr>
              <a:lstStyle/>
              <a:p>
                <a:pPr algn="ctr"/>
                <a:endParaRPr lang="en-US" sz="2000" b="1" dirty="0">
                  <a:solidFill>
                    <a:schemeClr val="accent2">
                      <a:lumMod val="75000"/>
                    </a:schemeClr>
                  </a:solidFill>
                  <a:latin typeface="Calibri" panose="020F0502020204030204" pitchFamily="34" charset="0"/>
                </a:endParaRPr>
              </a:p>
            </p:txBody>
          </p:sp>
          <p:sp>
            <p:nvSpPr>
              <p:cNvPr id="28" name="Shape 2554"/>
              <p:cNvSpPr/>
              <p:nvPr/>
            </p:nvSpPr>
            <p:spPr>
              <a:xfrm>
                <a:off x="4442228" y="4893937"/>
                <a:ext cx="278094" cy="25281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0" name="Shape 2545"/>
              <p:cNvSpPr/>
              <p:nvPr/>
            </p:nvSpPr>
            <p:spPr>
              <a:xfrm>
                <a:off x="4453912" y="2710322"/>
                <a:ext cx="254728" cy="2547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1" name="Shape 2604"/>
              <p:cNvSpPr/>
              <p:nvPr/>
            </p:nvSpPr>
            <p:spPr>
              <a:xfrm>
                <a:off x="4467981" y="4195327"/>
                <a:ext cx="226589" cy="18539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2"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pic>
          <p:nvPicPr>
            <p:cNvPr id="10" name="Imagen 9" descr="Resultado de imagen para iconos de finanzas"/>
            <p:cNvPicPr/>
            <p:nvPr/>
          </p:nvPicPr>
          <p:blipFill rotWithShape="1">
            <a:blip r:embed="rId4" cstate="email">
              <a:extLst>
                <a:ext uri="{28A0092B-C50C-407E-A947-70E740481C1C}">
                  <a14:useLocalDpi xmlns:a14="http://schemas.microsoft.com/office/drawing/2010/main"/>
                </a:ext>
              </a:extLst>
            </a:blip>
            <a:srcRect l="1969" t="69169" r="66918" b="3539"/>
            <a:stretch/>
          </p:blipFill>
          <p:spPr bwMode="auto">
            <a:xfrm>
              <a:off x="5598622" y="739378"/>
              <a:ext cx="589001" cy="607082"/>
            </a:xfrm>
            <a:prstGeom prst="ellipse">
              <a:avLst/>
            </a:prstGeom>
            <a:noFill/>
            <a:ln>
              <a:noFill/>
            </a:ln>
            <a:extLst>
              <a:ext uri="{53640926-AAD7-44D8-BBD7-CCE9431645EC}">
                <a14:shadowObscured xmlns:a14="http://schemas.microsoft.com/office/drawing/2010/main"/>
              </a:ext>
            </a:extLst>
          </p:spPr>
        </p:pic>
      </p:grpSp>
      <p:sp>
        <p:nvSpPr>
          <p:cNvPr id="2" name="AutoShape 2" descr="Resultado de imagen para g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5" name="Rectángulo 34"/>
          <p:cNvSpPr/>
          <p:nvPr/>
        </p:nvSpPr>
        <p:spPr>
          <a:xfrm>
            <a:off x="569038" y="1917802"/>
            <a:ext cx="4622369" cy="1754326"/>
          </a:xfrm>
          <a:prstGeom prst="rect">
            <a:avLst/>
          </a:prstGeom>
        </p:spPr>
        <p:txBody>
          <a:bodyPr wrap="square">
            <a:spAutoFit/>
          </a:bodyPr>
          <a:lstStyle/>
          <a:p>
            <a:pPr algn="just"/>
            <a:r>
              <a:rPr lang="es-ES" dirty="0">
                <a:solidFill>
                  <a:schemeClr val="bg2">
                    <a:lumMod val="10000"/>
                  </a:schemeClr>
                </a:solidFill>
                <a:latin typeface="Calibri" panose="020F0502020204030204" pitchFamily="34" charset="0"/>
                <a:cs typeface="Calibri" panose="020F0502020204030204" pitchFamily="34" charset="0"/>
              </a:rPr>
              <a:t>Elevada emisión de GEI, Reducción de:</a:t>
            </a:r>
          </a:p>
          <a:p>
            <a:pPr algn="just"/>
            <a:r>
              <a:rPr lang="es-ES" dirty="0">
                <a:solidFill>
                  <a:schemeClr val="bg2">
                    <a:lumMod val="10000"/>
                  </a:schemeClr>
                </a:solidFill>
                <a:latin typeface="Calibri" panose="020F0502020204030204" pitchFamily="34" charset="0"/>
                <a:cs typeface="Calibri" panose="020F0502020204030204" pitchFamily="34" charset="0"/>
              </a:rPr>
              <a:t>Dióxido de Carbono (CO2)</a:t>
            </a:r>
          </a:p>
          <a:p>
            <a:pPr algn="just"/>
            <a:r>
              <a:rPr lang="es-ES" dirty="0">
                <a:solidFill>
                  <a:schemeClr val="bg2">
                    <a:lumMod val="10000"/>
                  </a:schemeClr>
                </a:solidFill>
                <a:latin typeface="Calibri" panose="020F0502020204030204" pitchFamily="34" charset="0"/>
                <a:cs typeface="Calibri" panose="020F0502020204030204" pitchFamily="34" charset="0"/>
              </a:rPr>
              <a:t>Metano (CH4)</a:t>
            </a:r>
          </a:p>
          <a:p>
            <a:pPr algn="just"/>
            <a:r>
              <a:rPr lang="es-ES" dirty="0">
                <a:solidFill>
                  <a:schemeClr val="bg2">
                    <a:lumMod val="10000"/>
                  </a:schemeClr>
                </a:solidFill>
                <a:latin typeface="Calibri" panose="020F0502020204030204" pitchFamily="34" charset="0"/>
                <a:cs typeface="Calibri" panose="020F0502020204030204" pitchFamily="34" charset="0"/>
              </a:rPr>
              <a:t>Óxido Nitroso (N20)</a:t>
            </a:r>
          </a:p>
          <a:p>
            <a:pPr algn="just"/>
            <a:r>
              <a:rPr lang="es-ES" dirty="0">
                <a:solidFill>
                  <a:schemeClr val="bg2">
                    <a:lumMod val="10000"/>
                  </a:schemeClr>
                </a:solidFill>
                <a:latin typeface="Calibri" panose="020F0502020204030204" pitchFamily="34" charset="0"/>
                <a:cs typeface="Calibri" panose="020F0502020204030204" pitchFamily="34" charset="0"/>
              </a:rPr>
              <a:t>Hidroflurocarbonos ( HFC)</a:t>
            </a:r>
          </a:p>
          <a:p>
            <a:pPr algn="just"/>
            <a:r>
              <a:rPr lang="es-ES" dirty="0">
                <a:solidFill>
                  <a:schemeClr val="bg2">
                    <a:lumMod val="10000"/>
                  </a:schemeClr>
                </a:solidFill>
                <a:latin typeface="Calibri" panose="020F0502020204030204" pitchFamily="34" charset="0"/>
                <a:cs typeface="Calibri" panose="020F0502020204030204" pitchFamily="34" charset="0"/>
              </a:rPr>
              <a:t>Perfluorocarbonos (PFC) </a:t>
            </a:r>
          </a:p>
        </p:txBody>
      </p:sp>
      <p:sp>
        <p:nvSpPr>
          <p:cNvPr id="36" name="Rectángulo 35"/>
          <p:cNvSpPr/>
          <p:nvPr/>
        </p:nvSpPr>
        <p:spPr>
          <a:xfrm>
            <a:off x="498716" y="4219280"/>
            <a:ext cx="4622369" cy="923330"/>
          </a:xfrm>
          <a:prstGeom prst="rect">
            <a:avLst/>
          </a:prstGeom>
        </p:spPr>
        <p:txBody>
          <a:bodyPr wrap="square">
            <a:spAutoFit/>
          </a:bodyPr>
          <a:lstStyle/>
          <a:p>
            <a:pPr algn="just"/>
            <a:r>
              <a:rPr lang="es-ES" b="1" dirty="0">
                <a:solidFill>
                  <a:schemeClr val="accent3"/>
                </a:solidFill>
                <a:latin typeface="Calibri" panose="020F0502020204030204" pitchFamily="34" charset="0"/>
                <a:cs typeface="Calibri" panose="020F0502020204030204" pitchFamily="34" charset="0"/>
              </a:rPr>
              <a:t>Efecto </a:t>
            </a:r>
            <a:r>
              <a:rPr lang="es-ES" dirty="0">
                <a:latin typeface="Calibri" panose="020F0502020204030204" pitchFamily="34" charset="0"/>
                <a:cs typeface="Calibri" panose="020F0502020204030204" pitchFamily="34" charset="0"/>
              </a:rPr>
              <a:t>aumento de la temperatura de la tierra 0,6  y 0,2 </a:t>
            </a:r>
            <a:r>
              <a:rPr lang="es-EC" dirty="0"/>
              <a:t>°C </a:t>
            </a:r>
            <a:r>
              <a:rPr lang="es-ES" dirty="0">
                <a:latin typeface="Calibri" panose="020F0502020204030204" pitchFamily="34" charset="0"/>
                <a:cs typeface="Calibri" panose="020F0502020204030204" pitchFamily="34" charset="0"/>
              </a:rPr>
              <a:t> </a:t>
            </a:r>
          </a:p>
          <a:p>
            <a:pPr algn="just"/>
            <a:r>
              <a:rPr lang="es-ES" dirty="0">
                <a:solidFill>
                  <a:schemeClr val="accent3"/>
                </a:solidFill>
                <a:latin typeface="Calibri" panose="020F0502020204030204" pitchFamily="34" charset="0"/>
                <a:cs typeface="Calibri" panose="020F0502020204030204" pitchFamily="34" charset="0"/>
              </a:rPr>
              <a:t>Acuerdo París </a:t>
            </a:r>
            <a:r>
              <a:rPr lang="es-ES" dirty="0">
                <a:latin typeface="Calibri" panose="020F0502020204030204" pitchFamily="34" charset="0"/>
                <a:cs typeface="Calibri" panose="020F0502020204030204" pitchFamily="34" charset="0"/>
              </a:rPr>
              <a:t>vigencia desde 2016</a:t>
            </a:r>
          </a:p>
        </p:txBody>
      </p:sp>
      <p:sp>
        <p:nvSpPr>
          <p:cNvPr id="37" name="Rectángulo 36"/>
          <p:cNvSpPr/>
          <p:nvPr/>
        </p:nvSpPr>
        <p:spPr>
          <a:xfrm>
            <a:off x="6193276" y="1029554"/>
            <a:ext cx="4622369" cy="646331"/>
          </a:xfrm>
          <a:prstGeom prst="rect">
            <a:avLst/>
          </a:prstGeom>
        </p:spPr>
        <p:txBody>
          <a:bodyPr wrap="square">
            <a:spAutoFit/>
          </a:bodyPr>
          <a:lstStyle/>
          <a:p>
            <a:pPr algn="just"/>
            <a:r>
              <a:rPr lang="es-ES" dirty="0">
                <a:solidFill>
                  <a:schemeClr val="bg2">
                    <a:lumMod val="10000"/>
                  </a:schemeClr>
                </a:solidFill>
                <a:latin typeface="Calibri" panose="020F0502020204030204" pitchFamily="34" charset="0"/>
                <a:cs typeface="Calibri" panose="020F0502020204030204" pitchFamily="34" charset="0"/>
              </a:rPr>
              <a:t>Banco de Desarrollo de América Latina </a:t>
            </a:r>
          </a:p>
          <a:p>
            <a:pPr algn="just"/>
            <a:r>
              <a:rPr lang="es-ES" b="1" dirty="0">
                <a:solidFill>
                  <a:schemeClr val="bg2">
                    <a:lumMod val="10000"/>
                  </a:schemeClr>
                </a:solidFill>
                <a:latin typeface="Calibri" panose="020F0502020204030204" pitchFamily="34" charset="0"/>
                <a:cs typeface="Calibri" panose="020F0502020204030204" pitchFamily="34" charset="0"/>
              </a:rPr>
              <a:t>Asociación de Bancos del Ecuador </a:t>
            </a:r>
            <a:endParaRPr lang="es-ES" b="1" dirty="0">
              <a:solidFill>
                <a:schemeClr val="accent3"/>
              </a:solidFill>
              <a:latin typeface="Calibri" panose="020F0502020204030204" pitchFamily="34" charset="0"/>
              <a:cs typeface="Calibri" panose="020F0502020204030204" pitchFamily="34" charset="0"/>
            </a:endParaRPr>
          </a:p>
        </p:txBody>
      </p:sp>
      <p:sp>
        <p:nvSpPr>
          <p:cNvPr id="38" name="Rectángulo 37"/>
          <p:cNvSpPr/>
          <p:nvPr/>
        </p:nvSpPr>
        <p:spPr>
          <a:xfrm>
            <a:off x="6267730" y="2944848"/>
            <a:ext cx="4448649" cy="646331"/>
          </a:xfrm>
          <a:prstGeom prst="rect">
            <a:avLst/>
          </a:prstGeom>
        </p:spPr>
        <p:txBody>
          <a:bodyPr wrap="square">
            <a:spAutoFit/>
          </a:bodyPr>
          <a:lstStyle/>
          <a:p>
            <a:pPr algn="just"/>
            <a:r>
              <a:rPr lang="es-ES" b="1" dirty="0">
                <a:solidFill>
                  <a:schemeClr val="accent1"/>
                </a:solidFill>
                <a:latin typeface="Calibri" panose="020F0502020204030204" pitchFamily="34" charset="0"/>
                <a:cs typeface="Calibri" panose="020F0502020204030204" pitchFamily="34" charset="0"/>
              </a:rPr>
              <a:t>BVQ</a:t>
            </a:r>
            <a:r>
              <a:rPr lang="es-ES" dirty="0">
                <a:latin typeface="Calibri" panose="020F0502020204030204" pitchFamily="34" charset="0"/>
                <a:cs typeface="Calibri" panose="020F0502020204030204" pitchFamily="34" charset="0"/>
              </a:rPr>
              <a:t> se suscribió al pacto global de la ONU </a:t>
            </a:r>
          </a:p>
          <a:p>
            <a:pPr algn="just"/>
            <a:r>
              <a:rPr lang="es-ES" dirty="0">
                <a:latin typeface="Calibri" panose="020F0502020204030204" pitchFamily="34" charset="0"/>
                <a:cs typeface="Calibri" panose="020F0502020204030204" pitchFamily="34" charset="0"/>
              </a:rPr>
              <a:t>Miembro de la ASOBANCA </a:t>
            </a:r>
          </a:p>
        </p:txBody>
      </p:sp>
      <p:pic>
        <p:nvPicPr>
          <p:cNvPr id="40" name="Picture 2" descr="Imagen relacionad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1202" b="14126"/>
          <a:stretch/>
        </p:blipFill>
        <p:spPr bwMode="auto">
          <a:xfrm>
            <a:off x="5258501" y="1502097"/>
            <a:ext cx="693403" cy="710914"/>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finanzas sostenibl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46493" y="4399317"/>
            <a:ext cx="712795" cy="743818"/>
          </a:xfrm>
          <a:prstGeom prst="ellipse">
            <a:avLst/>
          </a:prstGeom>
          <a:noFill/>
          <a:extLst>
            <a:ext uri="{909E8E84-426E-40DD-AFC4-6F175D3DCCD1}">
              <a14:hiddenFill xmlns:a14="http://schemas.microsoft.com/office/drawing/2010/main">
                <a:solidFill>
                  <a:srgbClr val="FFFFFF"/>
                </a:solidFill>
              </a14:hiddenFill>
            </a:ext>
          </a:extLst>
        </p:spPr>
      </p:pic>
      <p:sp>
        <p:nvSpPr>
          <p:cNvPr id="41" name="AutoShape 6" descr="Resultado de imagen para finanzas sosteni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3" name="Picture 4" descr="Imagen relacionad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1407" y="3355447"/>
            <a:ext cx="902604" cy="810136"/>
          </a:xfrm>
          <a:prstGeom prst="ellipse">
            <a:avLst/>
          </a:prstGeom>
          <a:noFill/>
          <a:extLst>
            <a:ext uri="{909E8E84-426E-40DD-AFC4-6F175D3DCCD1}">
              <a14:hiddenFill xmlns:a14="http://schemas.microsoft.com/office/drawing/2010/main">
                <a:solidFill>
                  <a:srgbClr val="FFFFFF"/>
                </a:solidFill>
              </a14:hiddenFill>
            </a:ext>
          </a:extLst>
        </p:spPr>
      </p:pic>
      <p:pic>
        <p:nvPicPr>
          <p:cNvPr id="44" name="Picture 6" descr="Resultado de imagen para bolsa de valores quit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3444" y="2443838"/>
            <a:ext cx="718891" cy="737926"/>
          </a:xfrm>
          <a:prstGeom prst="ellipse">
            <a:avLst/>
          </a:prstGeom>
          <a:noFill/>
          <a:extLst>
            <a:ext uri="{909E8E84-426E-40DD-AFC4-6F175D3DCCD1}">
              <a14:hiddenFill xmlns:a14="http://schemas.microsoft.com/office/drawing/2010/main">
                <a:solidFill>
                  <a:srgbClr val="FFFFFF"/>
                </a:solidFill>
              </a14:hiddenFill>
            </a:ext>
          </a:extLst>
        </p:spPr>
      </p:pic>
      <p:sp>
        <p:nvSpPr>
          <p:cNvPr id="42" name="Título 1"/>
          <p:cNvSpPr txBox="1">
            <a:spLocks/>
          </p:cNvSpPr>
          <p:nvPr/>
        </p:nvSpPr>
        <p:spPr>
          <a:xfrm>
            <a:off x="569038" y="465695"/>
            <a:ext cx="3496657" cy="549499"/>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 </a:t>
            </a:r>
          </a:p>
        </p:txBody>
      </p:sp>
      <p:sp>
        <p:nvSpPr>
          <p:cNvPr id="45" name="Rectángulo 44"/>
          <p:cNvSpPr/>
          <p:nvPr/>
        </p:nvSpPr>
        <p:spPr>
          <a:xfrm>
            <a:off x="6297110" y="2003153"/>
            <a:ext cx="1999320" cy="646331"/>
          </a:xfrm>
          <a:prstGeom prst="rect">
            <a:avLst/>
          </a:prstGeom>
        </p:spPr>
        <p:txBody>
          <a:bodyPr wrap="square">
            <a:spAutoFit/>
          </a:bodyPr>
          <a:lstStyle/>
          <a:p>
            <a:pPr algn="just"/>
            <a:r>
              <a:rPr lang="es-ES" dirty="0">
                <a:solidFill>
                  <a:schemeClr val="bg2">
                    <a:lumMod val="10000"/>
                  </a:schemeClr>
                </a:solidFill>
                <a:latin typeface="Calibri" panose="020F0502020204030204" pitchFamily="34" charset="0"/>
                <a:cs typeface="Calibri" panose="020F0502020204030204" pitchFamily="34" charset="0"/>
              </a:rPr>
              <a:t>Finanzas Sostenibles </a:t>
            </a:r>
            <a:endParaRPr lang="es-ES" b="1" dirty="0">
              <a:solidFill>
                <a:schemeClr val="accent3"/>
              </a:solidFill>
              <a:latin typeface="Calibri" panose="020F0502020204030204" pitchFamily="34" charset="0"/>
              <a:cs typeface="Calibri" panose="020F0502020204030204" pitchFamily="34" charset="0"/>
            </a:endParaRPr>
          </a:p>
        </p:txBody>
      </p:sp>
      <p:sp>
        <p:nvSpPr>
          <p:cNvPr id="7" name="Flecha izquierda y derecha 6"/>
          <p:cNvSpPr/>
          <p:nvPr/>
        </p:nvSpPr>
        <p:spPr>
          <a:xfrm>
            <a:off x="7640011" y="2169156"/>
            <a:ext cx="666686" cy="25248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46" name="Rectángulo 45"/>
          <p:cNvSpPr/>
          <p:nvPr/>
        </p:nvSpPr>
        <p:spPr>
          <a:xfrm>
            <a:off x="8623325" y="2038542"/>
            <a:ext cx="1702796" cy="646331"/>
          </a:xfrm>
          <a:prstGeom prst="rect">
            <a:avLst/>
          </a:prstGeom>
        </p:spPr>
        <p:txBody>
          <a:bodyPr wrap="square">
            <a:spAutoFit/>
          </a:bodyPr>
          <a:lstStyle/>
          <a:p>
            <a:pPr algn="just"/>
            <a:r>
              <a:rPr lang="es-ES" dirty="0">
                <a:solidFill>
                  <a:schemeClr val="bg2">
                    <a:lumMod val="10000"/>
                  </a:schemeClr>
                </a:solidFill>
                <a:latin typeface="Calibri" panose="020F0502020204030204" pitchFamily="34" charset="0"/>
                <a:cs typeface="Calibri" panose="020F0502020204030204" pitchFamily="34" charset="0"/>
              </a:rPr>
              <a:t>Desarrollo Sostenible</a:t>
            </a:r>
            <a:endParaRPr lang="es-ES" b="1" dirty="0">
              <a:solidFill>
                <a:schemeClr val="accent3"/>
              </a:solidFill>
              <a:latin typeface="Calibri" panose="020F0502020204030204" pitchFamily="34" charset="0"/>
              <a:cs typeface="Calibri" panose="020F0502020204030204" pitchFamily="34" charset="0"/>
            </a:endParaRPr>
          </a:p>
        </p:txBody>
      </p:sp>
      <p:sp>
        <p:nvSpPr>
          <p:cNvPr id="47" name="Rectángulo 46"/>
          <p:cNvSpPr/>
          <p:nvPr/>
        </p:nvSpPr>
        <p:spPr>
          <a:xfrm>
            <a:off x="7307036" y="3810731"/>
            <a:ext cx="1999320" cy="369332"/>
          </a:xfrm>
          <a:prstGeom prst="rect">
            <a:avLst/>
          </a:prstGeom>
        </p:spPr>
        <p:txBody>
          <a:bodyPr wrap="square">
            <a:spAutoFit/>
          </a:bodyPr>
          <a:lstStyle/>
          <a:p>
            <a:pPr algn="just"/>
            <a:r>
              <a:rPr lang="es-ES" dirty="0">
                <a:solidFill>
                  <a:schemeClr val="bg2">
                    <a:lumMod val="10000"/>
                  </a:schemeClr>
                </a:solidFill>
                <a:latin typeface="Calibri" panose="020F0502020204030204" pitchFamily="34" charset="0"/>
                <a:cs typeface="Calibri" panose="020F0502020204030204" pitchFamily="34" charset="0"/>
              </a:rPr>
              <a:t>BONOS VERDES </a:t>
            </a:r>
            <a:endParaRPr lang="es-ES" b="1" dirty="0">
              <a:solidFill>
                <a:schemeClr val="accent3"/>
              </a:solidFill>
              <a:latin typeface="Calibri" panose="020F0502020204030204" pitchFamily="34" charset="0"/>
              <a:cs typeface="Calibri" panose="020F0502020204030204" pitchFamily="34" charset="0"/>
            </a:endParaRPr>
          </a:p>
        </p:txBody>
      </p:sp>
      <p:sp>
        <p:nvSpPr>
          <p:cNvPr id="48" name="Rectángulo 47"/>
          <p:cNvSpPr/>
          <p:nvPr/>
        </p:nvSpPr>
        <p:spPr>
          <a:xfrm>
            <a:off x="6583524" y="4285844"/>
            <a:ext cx="3446345" cy="369332"/>
          </a:xfrm>
          <a:prstGeom prst="rect">
            <a:avLst/>
          </a:prstGeom>
        </p:spPr>
        <p:txBody>
          <a:bodyPr wrap="square">
            <a:spAutoFit/>
          </a:bodyPr>
          <a:lstStyle/>
          <a:p>
            <a:pPr algn="just"/>
            <a:r>
              <a:rPr lang="es-ES" dirty="0">
                <a:solidFill>
                  <a:schemeClr val="bg2">
                    <a:lumMod val="10000"/>
                  </a:schemeClr>
                </a:solidFill>
                <a:latin typeface="Calibri" panose="020F0502020204030204" pitchFamily="34" charset="0"/>
                <a:cs typeface="Calibri" panose="020F0502020204030204" pitchFamily="34" charset="0"/>
              </a:rPr>
              <a:t>Nueva forma de Financiamiento  </a:t>
            </a:r>
            <a:endParaRPr lang="es-ES" b="1" dirty="0">
              <a:solidFill>
                <a:schemeClr val="accent3"/>
              </a:solidFill>
              <a:latin typeface="Calibri" panose="020F0502020204030204" pitchFamily="34" charset="0"/>
              <a:cs typeface="Calibri" panose="020F0502020204030204" pitchFamily="34" charset="0"/>
            </a:endParaRPr>
          </a:p>
        </p:txBody>
      </p:sp>
      <p:sp>
        <p:nvSpPr>
          <p:cNvPr id="55" name="Título 1"/>
          <p:cNvSpPr txBox="1">
            <a:spLocks/>
          </p:cNvSpPr>
          <p:nvPr/>
        </p:nvSpPr>
        <p:spPr>
          <a:xfrm>
            <a:off x="650888" y="631139"/>
            <a:ext cx="3366632" cy="549499"/>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Justificación</a:t>
            </a:r>
          </a:p>
        </p:txBody>
      </p:sp>
    </p:spTree>
    <p:extLst>
      <p:ext uri="{BB962C8B-B14F-4D97-AF65-F5344CB8AC3E}">
        <p14:creationId xmlns:p14="http://schemas.microsoft.com/office/powerpoint/2010/main" val="139588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AA5F59-F641-4E43-8627-D6342C639DCE}"/>
              </a:ext>
            </a:extLst>
          </p:cNvPr>
          <p:cNvSpPr>
            <a:spLocks noGrp="1"/>
          </p:cNvSpPr>
          <p:nvPr>
            <p:ph type="title"/>
          </p:nvPr>
        </p:nvSpPr>
        <p:spPr>
          <a:xfrm>
            <a:off x="2630910" y="2869691"/>
            <a:ext cx="2773204" cy="1118618"/>
          </a:xfrm>
        </p:spPr>
        <p:txBody>
          <a:bodyPr rtlCol="0"/>
          <a:lstStyle/>
          <a:p>
            <a:pPr rtl="0"/>
            <a:r>
              <a:rPr lang="es-ES" dirty="0">
                <a:effectLst>
                  <a:outerShdw blurRad="38100" dist="38100" dir="2700000" algn="tl">
                    <a:srgbClr val="000000">
                      <a:alpha val="43137"/>
                    </a:srgbClr>
                  </a:outerShdw>
                </a:effectLst>
              </a:rPr>
              <a:t>CAPÍTULO II</a:t>
            </a:r>
          </a:p>
        </p:txBody>
      </p:sp>
      <p:sp>
        <p:nvSpPr>
          <p:cNvPr id="6" name="Marcador de texto 5">
            <a:extLst>
              <a:ext uri="{FF2B5EF4-FFF2-40B4-BE49-F238E27FC236}">
                <a16:creationId xmlns:a16="http://schemas.microsoft.com/office/drawing/2014/main" id="{D7953ABF-92FC-AC4A-9335-844C6029902C}"/>
              </a:ext>
            </a:extLst>
          </p:cNvPr>
          <p:cNvSpPr>
            <a:spLocks noGrp="1"/>
          </p:cNvSpPr>
          <p:nvPr>
            <p:ph type="body" sz="quarter" idx="10"/>
          </p:nvPr>
        </p:nvSpPr>
        <p:spPr>
          <a:xfrm>
            <a:off x="6425787" y="2929243"/>
            <a:ext cx="3581119" cy="999513"/>
          </a:xfrm>
        </p:spPr>
        <p:txBody>
          <a:bodyPr rtlCol="0"/>
          <a:lstStyle/>
          <a:p>
            <a:pPr rtl="0"/>
            <a:r>
              <a:rPr lang="es-ES" sz="3200" b="1" dirty="0">
                <a:solidFill>
                  <a:schemeClr val="accent4">
                    <a:lumMod val="50000"/>
                  </a:schemeClr>
                </a:solidFill>
              </a:rPr>
              <a:t>MARCO </a:t>
            </a:r>
          </a:p>
          <a:p>
            <a:pPr rtl="0"/>
            <a:r>
              <a:rPr lang="es-ES" sz="3200" b="1" dirty="0">
                <a:solidFill>
                  <a:schemeClr val="accent4">
                    <a:lumMod val="50000"/>
                  </a:schemeClr>
                </a:solidFill>
              </a:rPr>
              <a:t> TEÓRICO</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122" y="794755"/>
            <a:ext cx="4585065" cy="1583055"/>
          </a:xfrm>
          <a:prstGeom prst="rect">
            <a:avLst/>
          </a:prstGeom>
        </p:spPr>
      </p:pic>
    </p:spTree>
    <p:extLst>
      <p:ext uri="{BB962C8B-B14F-4D97-AF65-F5344CB8AC3E}">
        <p14:creationId xmlns:p14="http://schemas.microsoft.com/office/powerpoint/2010/main" val="318592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277" y="377781"/>
            <a:ext cx="8596668" cy="575256"/>
          </a:xfrm>
        </p:spPr>
        <p:txBody>
          <a:bodyPr>
            <a:normAutofit fontScale="90000"/>
          </a:bodyPr>
          <a:lstStyle/>
          <a:p>
            <a:r>
              <a:rPr lang="es-EC" b="1" dirty="0"/>
              <a:t>Teorías de soporte</a:t>
            </a:r>
          </a:p>
        </p:txBody>
      </p:sp>
      <p:sp>
        <p:nvSpPr>
          <p:cNvPr id="3" name="Marcador de texto 2"/>
          <p:cNvSpPr>
            <a:spLocks noGrp="1"/>
          </p:cNvSpPr>
          <p:nvPr>
            <p:ph type="body" idx="1"/>
          </p:nvPr>
        </p:nvSpPr>
        <p:spPr>
          <a:xfrm>
            <a:off x="844782" y="1401131"/>
            <a:ext cx="4185623" cy="576262"/>
          </a:xfrm>
        </p:spPr>
        <p:txBody>
          <a:bodyPr/>
          <a:lstStyle/>
          <a:p>
            <a:pPr marL="0" lvl="2" algn="ctr"/>
            <a:r>
              <a:rPr lang="es-EC" dirty="0"/>
              <a:t>Teoría de la economía del cambio climático </a:t>
            </a:r>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1094407991"/>
              </p:ext>
            </p:extLst>
          </p:nvPr>
        </p:nvGraphicFramePr>
        <p:xfrm>
          <a:off x="-627344" y="1588358"/>
          <a:ext cx="5794610" cy="474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texto 5"/>
          <p:cNvSpPr>
            <a:spLocks noGrp="1"/>
          </p:cNvSpPr>
          <p:nvPr>
            <p:ph type="body" sz="quarter" idx="3"/>
          </p:nvPr>
        </p:nvSpPr>
        <p:spPr>
          <a:xfrm>
            <a:off x="5372268" y="1431683"/>
            <a:ext cx="4185618" cy="576262"/>
          </a:xfrm>
        </p:spPr>
        <p:txBody>
          <a:bodyPr/>
          <a:lstStyle/>
          <a:p>
            <a:pPr marL="0" lvl="2" algn="ctr"/>
            <a:r>
              <a:rPr lang="es-EC" dirty="0"/>
              <a:t>Teorías sobre el Desarrollo Sostenible</a:t>
            </a:r>
          </a:p>
        </p:txBody>
      </p:sp>
      <p:pic>
        <p:nvPicPr>
          <p:cNvPr id="9" name="Picture 2" descr="Resultado de imagen para DIMENSIONES DE LA SOSTENIBILIDAD"/>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4343" b="175"/>
          <a:stretch/>
        </p:blipFill>
        <p:spPr bwMode="auto">
          <a:xfrm>
            <a:off x="5218271" y="2010693"/>
            <a:ext cx="4531036" cy="418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74001" y="5861649"/>
            <a:ext cx="2889161" cy="997521"/>
          </a:xfrm>
          <a:prstGeom prst="rect">
            <a:avLst/>
          </a:prstGeom>
        </p:spPr>
      </p:pic>
    </p:spTree>
    <p:extLst>
      <p:ext uri="{BB962C8B-B14F-4D97-AF65-F5344CB8AC3E}">
        <p14:creationId xmlns:p14="http://schemas.microsoft.com/office/powerpoint/2010/main" val="37830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5976"/>
          <p:cNvSpPr/>
          <p:nvPr/>
        </p:nvSpPr>
        <p:spPr>
          <a:xfrm>
            <a:off x="717194" y="3832505"/>
            <a:ext cx="3898349" cy="623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ctr"/>
            <a:r>
              <a:rPr lang="es-ES" b="1" dirty="0">
                <a:solidFill>
                  <a:schemeClr val="bg2">
                    <a:lumMod val="10000"/>
                  </a:schemeClr>
                </a:solidFill>
                <a:latin typeface="Calibri" panose="020F0502020204030204" pitchFamily="34" charset="0"/>
                <a:ea typeface="Helvetica"/>
                <a:cs typeface="Helvetica"/>
                <a:sym typeface="Helvetica"/>
              </a:rPr>
              <a:t>TEORÍA DE LA LOCALIZACIÓN DE LA INVERSIÓN EXTRANJERA DIRECTA </a:t>
            </a:r>
            <a:endParaRPr b="1" dirty="0">
              <a:solidFill>
                <a:schemeClr val="bg2">
                  <a:lumMod val="10000"/>
                </a:schemeClr>
              </a:solidFill>
              <a:latin typeface="Calibri" panose="020F0502020204030204" pitchFamily="34" charset="0"/>
              <a:ea typeface="Helvetica"/>
              <a:cs typeface="Helvetica"/>
              <a:sym typeface="Helvetica"/>
            </a:endParaRPr>
          </a:p>
        </p:txBody>
      </p:sp>
      <p:grpSp>
        <p:nvGrpSpPr>
          <p:cNvPr id="2" name="Grupo 1"/>
          <p:cNvGrpSpPr/>
          <p:nvPr/>
        </p:nvGrpSpPr>
        <p:grpSpPr>
          <a:xfrm>
            <a:off x="958774" y="1006688"/>
            <a:ext cx="10441159" cy="4807304"/>
            <a:chOff x="1187155" y="1420019"/>
            <a:chExt cx="8239953" cy="4416321"/>
          </a:xfrm>
        </p:grpSpPr>
        <p:sp>
          <p:nvSpPr>
            <p:cNvPr id="3" name="Shape 5967"/>
            <p:cNvSpPr/>
            <p:nvPr/>
          </p:nvSpPr>
          <p:spPr>
            <a:xfrm flipV="1">
              <a:off x="1187155" y="3573390"/>
              <a:ext cx="8239953" cy="42346"/>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4" name="Shape 5970"/>
            <p:cNvSpPr/>
            <p:nvPr/>
          </p:nvSpPr>
          <p:spPr>
            <a:xfrm flipV="1">
              <a:off x="7885381" y="2662777"/>
              <a:ext cx="2" cy="765477"/>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6" name="Shape 5977"/>
            <p:cNvSpPr/>
            <p:nvPr/>
          </p:nvSpPr>
          <p:spPr>
            <a:xfrm>
              <a:off x="6974669" y="4757091"/>
              <a:ext cx="1794606" cy="7422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ctr"/>
              <a:r>
                <a:rPr lang="en-US" sz="1600" dirty="0">
                  <a:solidFill>
                    <a:schemeClr val="bg2">
                      <a:lumMod val="10000"/>
                    </a:schemeClr>
                  </a:solidFill>
                  <a:latin typeface="Calibri" panose="020F0502020204030204" pitchFamily="34" charset="0"/>
                </a:rPr>
                <a:t>Rendimiento de la </a:t>
              </a:r>
              <a:r>
                <a:rPr lang="en-US" sz="1600" dirty="0" err="1">
                  <a:solidFill>
                    <a:schemeClr val="bg2">
                      <a:lumMod val="10000"/>
                    </a:schemeClr>
                  </a:solidFill>
                  <a:latin typeface="Calibri" panose="020F0502020204030204" pitchFamily="34" charset="0"/>
                </a:rPr>
                <a:t>inversión</a:t>
              </a:r>
              <a:r>
                <a:rPr lang="en-US" sz="1600" dirty="0">
                  <a:solidFill>
                    <a:schemeClr val="bg2">
                      <a:lumMod val="10000"/>
                    </a:schemeClr>
                  </a:solidFill>
                  <a:latin typeface="Calibri" panose="020F0502020204030204" pitchFamily="34" charset="0"/>
                </a:rPr>
                <a:t> mayor </a:t>
              </a:r>
              <a:r>
                <a:rPr lang="en-US" sz="1600" dirty="0" err="1">
                  <a:solidFill>
                    <a:schemeClr val="bg2">
                      <a:lumMod val="10000"/>
                    </a:schemeClr>
                  </a:solidFill>
                  <a:latin typeface="Calibri" panose="020F0502020204030204" pitchFamily="34" charset="0"/>
                </a:rPr>
                <a:t>beneficio</a:t>
              </a:r>
              <a:r>
                <a:rPr lang="en-US" sz="1600" dirty="0">
                  <a:solidFill>
                    <a:schemeClr val="bg2">
                      <a:lumMod val="10000"/>
                    </a:schemeClr>
                  </a:solidFill>
                  <a:latin typeface="Calibri" panose="020F0502020204030204" pitchFamily="34" charset="0"/>
                </a:rPr>
                <a:t> que el de la </a:t>
              </a:r>
              <a:r>
                <a:rPr lang="en-US" sz="1600" dirty="0" err="1">
                  <a:solidFill>
                    <a:schemeClr val="bg2">
                      <a:lumMod val="10000"/>
                    </a:schemeClr>
                  </a:solidFill>
                  <a:latin typeface="Calibri" panose="020F0502020204030204" pitchFamily="34" charset="0"/>
                </a:rPr>
                <a:t>propia</a:t>
              </a:r>
              <a:r>
                <a:rPr lang="en-US" sz="1600" dirty="0">
                  <a:solidFill>
                    <a:schemeClr val="bg2">
                      <a:lumMod val="10000"/>
                    </a:schemeClr>
                  </a:solidFill>
                  <a:latin typeface="Calibri" panose="020F0502020204030204" pitchFamily="34" charset="0"/>
                </a:rPr>
                <a:t> </a:t>
              </a:r>
              <a:r>
                <a:rPr lang="en-US" sz="1600" dirty="0" err="1">
                  <a:solidFill>
                    <a:schemeClr val="bg2">
                      <a:lumMod val="10000"/>
                    </a:schemeClr>
                  </a:solidFill>
                  <a:latin typeface="Calibri" panose="020F0502020204030204" pitchFamily="34" charset="0"/>
                </a:rPr>
                <a:t>Nación</a:t>
              </a:r>
              <a:r>
                <a:rPr lang="en-US" sz="1600" dirty="0">
                  <a:solidFill>
                    <a:schemeClr val="bg2">
                      <a:lumMod val="10000"/>
                    </a:schemeClr>
                  </a:solidFill>
                  <a:latin typeface="Calibri" panose="020F0502020204030204" pitchFamily="34" charset="0"/>
                </a:rPr>
                <a:t> </a:t>
              </a:r>
            </a:p>
          </p:txBody>
        </p:sp>
        <p:sp>
          <p:nvSpPr>
            <p:cNvPr id="7" name="Shape 5990"/>
            <p:cNvSpPr/>
            <p:nvPr/>
          </p:nvSpPr>
          <p:spPr>
            <a:xfrm>
              <a:off x="7682788" y="3394272"/>
              <a:ext cx="405183" cy="395259"/>
            </a:xfrm>
            <a:prstGeom prst="diamond">
              <a:avLst/>
            </a:prstGeom>
            <a:solidFill>
              <a:schemeClr val="accent1">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8" name="Shape 5993"/>
            <p:cNvSpPr/>
            <p:nvPr/>
          </p:nvSpPr>
          <p:spPr>
            <a:xfrm>
              <a:off x="7248399" y="1420019"/>
              <a:ext cx="1273961" cy="1242760"/>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9" name="Shape 5968"/>
            <p:cNvSpPr/>
            <p:nvPr/>
          </p:nvSpPr>
          <p:spPr>
            <a:xfrm flipV="1">
              <a:off x="2438244" y="2689929"/>
              <a:ext cx="2" cy="762160"/>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1" name="Shape 5988"/>
            <p:cNvSpPr/>
            <p:nvPr/>
          </p:nvSpPr>
          <p:spPr>
            <a:xfrm>
              <a:off x="2235652" y="3418107"/>
              <a:ext cx="405183" cy="395259"/>
            </a:xfrm>
            <a:prstGeom prst="diamond">
              <a:avLst/>
            </a:prstGeom>
            <a:solidFill>
              <a:srgbClr val="9F785B"/>
            </a:solidFill>
            <a:ln w="12700">
              <a:miter lim="400000"/>
            </a:ln>
          </p:spPr>
          <p:txBody>
            <a:bodyPr lIns="34289" rIns="34289" anchor="ctr"/>
            <a:lstStyle/>
            <a:p>
              <a:pPr algn="ctr">
                <a:defRPr>
                  <a:solidFill>
                    <a:srgbClr val="FFFFFF"/>
                  </a:solidFill>
                </a:defRPr>
              </a:pPr>
              <a:endParaRPr sz="1350">
                <a:latin typeface="+mj-lt"/>
              </a:endParaRPr>
            </a:p>
          </p:txBody>
        </p:sp>
        <p:sp>
          <p:nvSpPr>
            <p:cNvPr id="12" name="Shape 6003"/>
            <p:cNvSpPr/>
            <p:nvPr/>
          </p:nvSpPr>
          <p:spPr>
            <a:xfrm>
              <a:off x="1801263" y="1447171"/>
              <a:ext cx="1273961" cy="1242760"/>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13" name="Shape 5969"/>
            <p:cNvSpPr/>
            <p:nvPr/>
          </p:nvSpPr>
          <p:spPr>
            <a:xfrm>
              <a:off x="5085523" y="3807075"/>
              <a:ext cx="2" cy="737994"/>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14" name="Shape 5982"/>
            <p:cNvSpPr/>
            <p:nvPr/>
          </p:nvSpPr>
          <p:spPr>
            <a:xfrm>
              <a:off x="3558396" y="1571133"/>
              <a:ext cx="3054253" cy="318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pPr algn="ctr"/>
              <a:r>
                <a:rPr lang="es-ES" b="1" dirty="0">
                  <a:solidFill>
                    <a:schemeClr val="bg2">
                      <a:lumMod val="10000"/>
                    </a:schemeClr>
                  </a:solidFill>
                  <a:latin typeface="Calibri" panose="020F0502020204030204" pitchFamily="34" charset="0"/>
                  <a:ea typeface="Helvetica"/>
                  <a:cs typeface="Helvetica"/>
                </a:rPr>
                <a:t>TEORÍA DE LA JERARQUIÍA FINANCIERA</a:t>
              </a:r>
              <a:endParaRPr b="1" dirty="0">
                <a:solidFill>
                  <a:schemeClr val="bg2">
                    <a:lumMod val="10000"/>
                  </a:schemeClr>
                </a:solidFill>
                <a:latin typeface="Calibri" panose="020F0502020204030204" pitchFamily="34" charset="0"/>
                <a:ea typeface="Helvetica"/>
                <a:cs typeface="Helvetica"/>
              </a:endParaRPr>
            </a:p>
          </p:txBody>
        </p:sp>
        <p:sp>
          <p:nvSpPr>
            <p:cNvPr id="15" name="Shape 5983"/>
            <p:cNvSpPr/>
            <p:nvPr/>
          </p:nvSpPr>
          <p:spPr>
            <a:xfrm>
              <a:off x="5627921" y="2375881"/>
              <a:ext cx="1622947" cy="7422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marL="342900" indent="-342900">
                <a:buAutoNum type="arabicPeriod"/>
              </a:pPr>
              <a:r>
                <a:rPr lang="es-EC" sz="1600" dirty="0">
                  <a:solidFill>
                    <a:schemeClr val="bg2">
                      <a:lumMod val="10000"/>
                    </a:schemeClr>
                  </a:solidFill>
                  <a:latin typeface="Calibri" panose="020F0502020204030204" pitchFamily="34" charset="0"/>
                </a:rPr>
                <a:t>Fondos internos</a:t>
              </a:r>
            </a:p>
            <a:p>
              <a:pPr marL="342900" indent="-342900">
                <a:buAutoNum type="arabicPeriod"/>
              </a:pPr>
              <a:r>
                <a:rPr lang="es-EC" sz="1600" dirty="0">
                  <a:solidFill>
                    <a:schemeClr val="bg2">
                      <a:lumMod val="10000"/>
                    </a:schemeClr>
                  </a:solidFill>
                  <a:latin typeface="Calibri" panose="020F0502020204030204" pitchFamily="34" charset="0"/>
                </a:rPr>
                <a:t>Deuda</a:t>
              </a:r>
            </a:p>
            <a:p>
              <a:pPr marL="342900" indent="-342900">
                <a:buAutoNum type="arabicPeriod"/>
              </a:pPr>
              <a:r>
                <a:rPr lang="es-EC" sz="1600" dirty="0">
                  <a:solidFill>
                    <a:schemeClr val="bg2">
                      <a:lumMod val="10000"/>
                    </a:schemeClr>
                  </a:solidFill>
                  <a:latin typeface="Calibri" panose="020F0502020204030204" pitchFamily="34" charset="0"/>
                </a:rPr>
                <a:t>Nuevo capital</a:t>
              </a:r>
              <a:endParaRPr lang="en-US" sz="1600" dirty="0">
                <a:solidFill>
                  <a:schemeClr val="bg2">
                    <a:lumMod val="10000"/>
                  </a:schemeClr>
                </a:solidFill>
                <a:latin typeface="Calibri" panose="020F0502020204030204" pitchFamily="34" charset="0"/>
              </a:endParaRPr>
            </a:p>
          </p:txBody>
        </p:sp>
        <p:sp>
          <p:nvSpPr>
            <p:cNvPr id="16" name="Shape 5989"/>
            <p:cNvSpPr/>
            <p:nvPr/>
          </p:nvSpPr>
          <p:spPr>
            <a:xfrm>
              <a:off x="4882931" y="3418107"/>
              <a:ext cx="405183" cy="395259"/>
            </a:xfrm>
            <a:prstGeom prst="diamond">
              <a:avLst/>
            </a:prstGeom>
            <a:solidFill>
              <a:schemeClr val="accent4">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17" name="Shape 6013"/>
            <p:cNvSpPr/>
            <p:nvPr/>
          </p:nvSpPr>
          <p:spPr>
            <a:xfrm>
              <a:off x="4448542" y="4593580"/>
              <a:ext cx="1273961" cy="1242760"/>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grpSp>
      <p:pic>
        <p:nvPicPr>
          <p:cNvPr id="29" name="Imagen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8911" y="5802334"/>
            <a:ext cx="2889161" cy="997521"/>
          </a:xfrm>
          <a:prstGeom prst="rect">
            <a:avLst/>
          </a:prstGeom>
        </p:spPr>
      </p:pic>
      <p:pic>
        <p:nvPicPr>
          <p:cNvPr id="31" name="Picture 2" descr="Resultado de imagen para jerarquia financier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8247"/>
          <a:stretch/>
        </p:blipFill>
        <p:spPr bwMode="auto">
          <a:xfrm>
            <a:off x="1837198" y="1164618"/>
            <a:ext cx="1347764" cy="1085805"/>
          </a:xfrm>
          <a:prstGeom prst="rect">
            <a:avLst/>
          </a:prstGeom>
          <a:noFill/>
          <a:extLst>
            <a:ext uri="{909E8E84-426E-40DD-AFC4-6F175D3DCCD1}">
              <a14:hiddenFill xmlns:a14="http://schemas.microsoft.com/office/drawing/2010/main">
                <a:solidFill>
                  <a:srgbClr val="FFFFFF"/>
                </a:solidFill>
              </a14:hiddenFill>
            </a:ext>
          </a:extLst>
        </p:spPr>
      </p:pic>
      <p:sp>
        <p:nvSpPr>
          <p:cNvPr id="32" name="Shape 5976"/>
          <p:cNvSpPr/>
          <p:nvPr/>
        </p:nvSpPr>
        <p:spPr>
          <a:xfrm>
            <a:off x="7495435" y="3854031"/>
            <a:ext cx="3898349" cy="623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ctr"/>
            <a:r>
              <a:rPr lang="es-ES" b="1" dirty="0">
                <a:solidFill>
                  <a:schemeClr val="bg2">
                    <a:lumMod val="10000"/>
                  </a:schemeClr>
                </a:solidFill>
                <a:latin typeface="Calibri" panose="020F0502020204030204" pitchFamily="34" charset="0"/>
                <a:ea typeface="Helvetica"/>
                <a:cs typeface="Helvetica"/>
                <a:sym typeface="Helvetica"/>
              </a:rPr>
              <a:t>TEORÍA DE LA LOCALIZACIÓN DE LA INVERSIÓN EXTRANJERA DIRECTA </a:t>
            </a:r>
            <a:endParaRPr b="1" dirty="0">
              <a:solidFill>
                <a:schemeClr val="bg2">
                  <a:lumMod val="10000"/>
                </a:schemeClr>
              </a:solidFill>
              <a:latin typeface="Calibri" panose="020F0502020204030204" pitchFamily="34" charset="0"/>
              <a:ea typeface="Helvetica"/>
              <a:cs typeface="Helvetica"/>
              <a:sym typeface="Helvetica"/>
            </a:endParaRPr>
          </a:p>
        </p:txBody>
      </p:sp>
      <p:pic>
        <p:nvPicPr>
          <p:cNvPr id="33" name="Picture 4" descr="Resultado de imagen para jerarquia financier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25844" y="1164618"/>
            <a:ext cx="1407035" cy="10286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esultado de imagen para inversion extranjera direc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8686" y="4536486"/>
            <a:ext cx="1259714" cy="1192714"/>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5983"/>
          <p:cNvSpPr/>
          <p:nvPr/>
        </p:nvSpPr>
        <p:spPr>
          <a:xfrm>
            <a:off x="3705589" y="2098339"/>
            <a:ext cx="2056498" cy="5616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r>
              <a:rPr lang="en-US" sz="1600" dirty="0" err="1">
                <a:solidFill>
                  <a:schemeClr val="bg2">
                    <a:lumMod val="10000"/>
                  </a:schemeClr>
                </a:solidFill>
                <a:latin typeface="Calibri" panose="020F0502020204030204" pitchFamily="34" charset="0"/>
              </a:rPr>
              <a:t>Según</a:t>
            </a:r>
            <a:r>
              <a:rPr lang="en-US" sz="1600" dirty="0">
                <a:solidFill>
                  <a:schemeClr val="bg2">
                    <a:lumMod val="10000"/>
                  </a:schemeClr>
                </a:solidFill>
                <a:latin typeface="Calibri" panose="020F0502020204030204" pitchFamily="34" charset="0"/>
              </a:rPr>
              <a:t> </a:t>
            </a:r>
          </a:p>
          <a:p>
            <a:pPr algn="ctr"/>
            <a:r>
              <a:rPr lang="en-US" sz="1600" dirty="0" err="1">
                <a:solidFill>
                  <a:schemeClr val="bg2">
                    <a:lumMod val="10000"/>
                  </a:schemeClr>
                </a:solidFill>
                <a:latin typeface="Calibri" panose="020F0502020204030204" pitchFamily="34" charset="0"/>
              </a:rPr>
              <a:t>Myres</a:t>
            </a:r>
            <a:r>
              <a:rPr lang="en-US" sz="1600" dirty="0">
                <a:solidFill>
                  <a:schemeClr val="bg2">
                    <a:lumMod val="10000"/>
                  </a:schemeClr>
                </a:solidFill>
                <a:latin typeface="Calibri" panose="020F0502020204030204" pitchFamily="34" charset="0"/>
              </a:rPr>
              <a:t> y </a:t>
            </a:r>
            <a:r>
              <a:rPr lang="en-US" sz="1600" dirty="0" err="1">
                <a:solidFill>
                  <a:schemeClr val="bg2">
                    <a:lumMod val="10000"/>
                  </a:schemeClr>
                </a:solidFill>
                <a:latin typeface="Calibri" panose="020F0502020204030204" pitchFamily="34" charset="0"/>
              </a:rPr>
              <a:t>Majluf</a:t>
            </a:r>
            <a:r>
              <a:rPr lang="en-US" sz="1600" dirty="0">
                <a:solidFill>
                  <a:schemeClr val="bg2">
                    <a:lumMod val="10000"/>
                  </a:schemeClr>
                </a:solidFill>
                <a:latin typeface="Calibri" panose="020F0502020204030204" pitchFamily="34" charset="0"/>
              </a:rPr>
              <a:t> </a:t>
            </a:r>
          </a:p>
        </p:txBody>
      </p:sp>
      <p:sp>
        <p:nvSpPr>
          <p:cNvPr id="36" name="Shape 5977"/>
          <p:cNvSpPr/>
          <p:nvPr/>
        </p:nvSpPr>
        <p:spPr>
          <a:xfrm>
            <a:off x="1230721" y="4676335"/>
            <a:ext cx="3384822" cy="13003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ctr"/>
            <a:r>
              <a:rPr lang="en-US" sz="1600" dirty="0">
                <a:solidFill>
                  <a:schemeClr val="bg2">
                    <a:lumMod val="10000"/>
                  </a:schemeClr>
                </a:solidFill>
                <a:latin typeface="Calibri" panose="020F0502020204030204" pitchFamily="34" charset="0"/>
              </a:rPr>
              <a:t>Dunning </a:t>
            </a:r>
          </a:p>
          <a:p>
            <a:pPr algn="ctr"/>
            <a:r>
              <a:rPr lang="en-US" sz="1600" dirty="0">
                <a:solidFill>
                  <a:schemeClr val="bg2">
                    <a:lumMod val="10000"/>
                  </a:schemeClr>
                </a:solidFill>
                <a:latin typeface="Calibri" panose="020F0502020204030204" pitchFamily="34" charset="0"/>
              </a:rPr>
              <a:t>Factores a </a:t>
            </a:r>
            <a:r>
              <a:rPr lang="en-US" sz="1600" dirty="0" err="1">
                <a:solidFill>
                  <a:schemeClr val="bg2">
                    <a:lumMod val="10000"/>
                  </a:schemeClr>
                </a:solidFill>
                <a:latin typeface="Calibri" panose="020F0502020204030204" pitchFamily="34" charset="0"/>
              </a:rPr>
              <a:t>considerar</a:t>
            </a:r>
            <a:endParaRPr lang="en-US" sz="1600" dirty="0">
              <a:solidFill>
                <a:schemeClr val="bg2">
                  <a:lumMod val="10000"/>
                </a:schemeClr>
              </a:solidFill>
              <a:latin typeface="Calibri" panose="020F0502020204030204" pitchFamily="34" charset="0"/>
            </a:endParaRPr>
          </a:p>
          <a:p>
            <a:pPr marL="285750" indent="-285750">
              <a:buFont typeface="Arial" panose="020B0604020202020204" pitchFamily="34" charset="0"/>
              <a:buChar char="•"/>
            </a:pPr>
            <a:r>
              <a:rPr lang="en-US" sz="1600" dirty="0" err="1">
                <a:solidFill>
                  <a:schemeClr val="bg2">
                    <a:lumMod val="10000"/>
                  </a:schemeClr>
                </a:solidFill>
                <a:latin typeface="Calibri" panose="020F0502020204030204" pitchFamily="34" charset="0"/>
              </a:rPr>
              <a:t>Condición</a:t>
            </a:r>
            <a:r>
              <a:rPr lang="en-US" sz="1600" dirty="0">
                <a:solidFill>
                  <a:schemeClr val="bg2">
                    <a:lumMod val="10000"/>
                  </a:schemeClr>
                </a:solidFill>
                <a:latin typeface="Calibri" panose="020F0502020204030204" pitchFamily="34" charset="0"/>
              </a:rPr>
              <a:t> de </a:t>
            </a:r>
            <a:r>
              <a:rPr lang="en-US" sz="1600" dirty="0" err="1">
                <a:solidFill>
                  <a:schemeClr val="bg2">
                    <a:lumMod val="10000"/>
                  </a:schemeClr>
                </a:solidFill>
                <a:latin typeface="Calibri" panose="020F0502020204030204" pitchFamily="34" charset="0"/>
              </a:rPr>
              <a:t>Propiedad</a:t>
            </a:r>
            <a:endParaRPr lang="en-US" sz="1600" dirty="0">
              <a:solidFill>
                <a:schemeClr val="bg2">
                  <a:lumMod val="10000"/>
                </a:schemeClr>
              </a:solidFill>
              <a:latin typeface="Calibri" panose="020F0502020204030204" pitchFamily="34" charset="0"/>
            </a:endParaRPr>
          </a:p>
          <a:p>
            <a:pPr marL="285750" indent="-285750">
              <a:buFont typeface="Arial" panose="020B0604020202020204" pitchFamily="34" charset="0"/>
              <a:buChar char="•"/>
            </a:pPr>
            <a:r>
              <a:rPr lang="en-US" sz="1600" dirty="0" err="1">
                <a:solidFill>
                  <a:schemeClr val="bg2">
                    <a:lumMod val="10000"/>
                  </a:schemeClr>
                </a:solidFill>
                <a:latin typeface="Calibri" panose="020F0502020204030204" pitchFamily="34" charset="0"/>
              </a:rPr>
              <a:t>Condición</a:t>
            </a:r>
            <a:r>
              <a:rPr lang="en-US" sz="1600" dirty="0">
                <a:solidFill>
                  <a:schemeClr val="bg2">
                    <a:lumMod val="10000"/>
                  </a:schemeClr>
                </a:solidFill>
                <a:latin typeface="Calibri" panose="020F0502020204030204" pitchFamily="34" charset="0"/>
              </a:rPr>
              <a:t> de </a:t>
            </a:r>
            <a:r>
              <a:rPr lang="en-US" sz="1600" dirty="0" err="1">
                <a:solidFill>
                  <a:schemeClr val="bg2">
                    <a:lumMod val="10000"/>
                  </a:schemeClr>
                </a:solidFill>
                <a:latin typeface="Calibri" panose="020F0502020204030204" pitchFamily="34" charset="0"/>
              </a:rPr>
              <a:t>Internacionalización</a:t>
            </a:r>
            <a:r>
              <a:rPr lang="en-US" sz="1600" dirty="0">
                <a:solidFill>
                  <a:schemeClr val="bg2">
                    <a:lumMod val="10000"/>
                  </a:schemeClr>
                </a:solidFill>
                <a:latin typeface="Calibri" panose="020F0502020204030204" pitchFamily="34" charset="0"/>
              </a:rPr>
              <a:t> </a:t>
            </a:r>
          </a:p>
          <a:p>
            <a:pPr marL="285750" indent="-285750">
              <a:buFont typeface="Arial" panose="020B0604020202020204" pitchFamily="34" charset="0"/>
              <a:buChar char="•"/>
            </a:pPr>
            <a:r>
              <a:rPr lang="en-US" sz="1600" dirty="0" err="1">
                <a:solidFill>
                  <a:schemeClr val="bg2">
                    <a:lumMod val="10000"/>
                  </a:schemeClr>
                </a:solidFill>
                <a:latin typeface="Calibri" panose="020F0502020204030204" pitchFamily="34" charset="0"/>
              </a:rPr>
              <a:t>Condición</a:t>
            </a:r>
            <a:r>
              <a:rPr lang="en-US" sz="1600" dirty="0">
                <a:solidFill>
                  <a:schemeClr val="bg2">
                    <a:lumMod val="10000"/>
                  </a:schemeClr>
                </a:solidFill>
                <a:latin typeface="Calibri" panose="020F0502020204030204" pitchFamily="34" charset="0"/>
              </a:rPr>
              <a:t> de </a:t>
            </a:r>
            <a:r>
              <a:rPr lang="en-US" sz="1600" dirty="0" err="1">
                <a:solidFill>
                  <a:schemeClr val="bg2">
                    <a:lumMod val="10000"/>
                  </a:schemeClr>
                </a:solidFill>
                <a:latin typeface="Calibri" panose="020F0502020204030204" pitchFamily="34" charset="0"/>
              </a:rPr>
              <a:t>Localización</a:t>
            </a:r>
            <a:r>
              <a:rPr lang="en-US" sz="1600" dirty="0">
                <a:solidFill>
                  <a:schemeClr val="bg2">
                    <a:lumMod val="10000"/>
                  </a:schemeClr>
                </a:solidFill>
                <a:latin typeface="Calibri" panose="020F0502020204030204" pitchFamily="34" charset="0"/>
              </a:rPr>
              <a:t> </a:t>
            </a:r>
          </a:p>
        </p:txBody>
      </p:sp>
      <p:sp>
        <p:nvSpPr>
          <p:cNvPr id="30" name="Título 1"/>
          <p:cNvSpPr txBox="1">
            <a:spLocks/>
          </p:cNvSpPr>
          <p:nvPr/>
        </p:nvSpPr>
        <p:spPr>
          <a:xfrm>
            <a:off x="317209" y="228373"/>
            <a:ext cx="8596668" cy="575256"/>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a:t>Teorías de soporte</a:t>
            </a:r>
            <a:endParaRPr lang="es-EC" b="1" dirty="0"/>
          </a:p>
        </p:txBody>
      </p:sp>
    </p:spTree>
    <p:extLst>
      <p:ext uri="{BB962C8B-B14F-4D97-AF65-F5344CB8AC3E}">
        <p14:creationId xmlns:p14="http://schemas.microsoft.com/office/powerpoint/2010/main" val="4777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Tiempos nuevo romano-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Custom 10">
      <a:dk1>
        <a:srgbClr val="000000"/>
      </a:dk1>
      <a:lt1>
        <a:srgbClr val="FFFFFF"/>
      </a:lt1>
      <a:dk2>
        <a:srgbClr val="5F7174"/>
      </a:dk2>
      <a:lt2>
        <a:srgbClr val="CFF6CF"/>
      </a:lt2>
      <a:accent1>
        <a:srgbClr val="69888C"/>
      </a:accent1>
      <a:accent2>
        <a:srgbClr val="5F7174"/>
      </a:accent2>
      <a:accent3>
        <a:srgbClr val="A5E659"/>
      </a:accent3>
      <a:accent4>
        <a:srgbClr val="00A6C0"/>
      </a:accent4>
      <a:accent5>
        <a:srgbClr val="32D9CB"/>
      </a:accent5>
      <a:accent6>
        <a:srgbClr val="99ECE5"/>
      </a:accent6>
      <a:hlink>
        <a:srgbClr val="0563C1"/>
      </a:hlink>
      <a:folHlink>
        <a:srgbClr val="954F72"/>
      </a:folHlink>
    </a:clrScheme>
    <a:fontScheme name="Tiempos nuevo romano-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2562024_TF22379321.potx" id="{B23CEAF2-50EA-41D4-BEF3-335DF83FDBD5}" vid="{4E8FC4CD-8D38-4BC3-9049-D9D629BE7F32}"/>
    </a:ext>
  </a:extLst>
</a:theme>
</file>

<file path=ppt/theme/theme3.xml><?xml version="1.0" encoding="utf-8"?>
<a:theme xmlns:a="http://schemas.openxmlformats.org/drawingml/2006/main" name="1_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iempos nuevo romano-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2562024_TF22379321.potx" id="{B23CEAF2-50EA-41D4-BEF3-335DF83FDBD5}" vid="{C76CC423-509E-43CC-A4AF-06A63B582A57}"/>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3617</Words>
  <Application>Microsoft Office PowerPoint</Application>
  <PresentationFormat>Panorámica</PresentationFormat>
  <Paragraphs>751</Paragraphs>
  <Slides>42</Slides>
  <Notes>41</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42</vt:i4>
      </vt:variant>
    </vt:vector>
  </HeadingPairs>
  <TitlesOfParts>
    <vt:vector size="54" baseType="lpstr">
      <vt:lpstr>Arial</vt:lpstr>
      <vt:lpstr>Calibri</vt:lpstr>
      <vt:lpstr>Cambria Math</vt:lpstr>
      <vt:lpstr>Gill Sans</vt:lpstr>
      <vt:lpstr>Helvetica</vt:lpstr>
      <vt:lpstr>Open Sans</vt:lpstr>
      <vt:lpstr>Times New Roman</vt:lpstr>
      <vt:lpstr>Wingdings</vt:lpstr>
      <vt:lpstr>Wingdings 3</vt:lpstr>
      <vt:lpstr>Faceta</vt:lpstr>
      <vt:lpstr>Tema de Office</vt:lpstr>
      <vt:lpstr>1_Tema de Office</vt:lpstr>
      <vt:lpstr> </vt:lpstr>
      <vt:lpstr>Presentación de PowerPoint</vt:lpstr>
      <vt:lpstr>CAPÍTULO I</vt:lpstr>
      <vt:lpstr> Problema </vt:lpstr>
      <vt:lpstr>Presentación de PowerPoint</vt:lpstr>
      <vt:lpstr>Presentación de PowerPoint</vt:lpstr>
      <vt:lpstr>CAPÍTULO II</vt:lpstr>
      <vt:lpstr>Teorías de soporte</vt:lpstr>
      <vt:lpstr>Presentación de PowerPoint</vt:lpstr>
      <vt:lpstr>Marco referencial </vt:lpstr>
      <vt:lpstr>Presentación de PowerPoint</vt:lpstr>
      <vt:lpstr>Marco conceptual </vt:lpstr>
      <vt:lpstr>CAPÍTULO III</vt:lpstr>
      <vt:lpstr>¿QUÉ SON LOS BONOS VERDES</vt:lpstr>
      <vt:lpstr>Presentación de PowerPoint</vt:lpstr>
      <vt:lpstr>Presentación de PowerPoint</vt:lpstr>
      <vt:lpstr>Presentación de PowerPoint</vt:lpstr>
      <vt:lpstr>Presentación de PowerPoint</vt:lpstr>
      <vt:lpstr>Actores del mercado de bonos verdes</vt:lpstr>
      <vt:lpstr>Presentación de PowerPoint</vt:lpstr>
      <vt:lpstr>Experiencias de países de Latinoamericanos</vt:lpstr>
      <vt:lpstr>CAPÍTULO IV</vt:lpstr>
      <vt:lpstr>Preguntas de investigación</vt:lpstr>
      <vt:lpstr>Instrumentos </vt:lpstr>
      <vt:lpstr>CAPÍTULO V</vt:lpstr>
      <vt:lpstr>Resultados de las entrevistas </vt:lpstr>
      <vt:lpstr>Resultados de las entrevistas </vt:lpstr>
      <vt:lpstr>Resultados de las encuestas  </vt:lpstr>
      <vt:lpstr>Resultados de las encuestas  </vt:lpstr>
      <vt:lpstr>Resultados de las encuestas  </vt:lpstr>
      <vt:lpstr>Resultados de las encuestas  </vt:lpstr>
      <vt:lpstr>Resultados de las encuestas  </vt:lpstr>
      <vt:lpstr>Resultados de las encuestas  </vt:lpstr>
      <vt:lpstr>Resultados de las encuestas  </vt:lpstr>
      <vt:lpstr>Respuesta a las preguntas de investigación</vt:lpstr>
      <vt:lpstr>CAPÍTULO VI</vt:lpstr>
      <vt:lpstr>Propuestas </vt:lpstr>
      <vt:lpstr>Propuestas </vt:lpstr>
      <vt:lpstr>CAPÍTULO VII</vt:lpstr>
      <vt:lpstr>Conclusiones </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Nicole Olmedo</dc:creator>
  <cp:lastModifiedBy>Usuario de Windows</cp:lastModifiedBy>
  <cp:revision>117</cp:revision>
  <dcterms:created xsi:type="dcterms:W3CDTF">2019-07-14T20:40:29Z</dcterms:created>
  <dcterms:modified xsi:type="dcterms:W3CDTF">2019-09-27T11:01:25Z</dcterms:modified>
</cp:coreProperties>
</file>