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diagrams/layout2.xml" ContentType="application/vnd.openxmlformats-officedocument.drawingml.diagramLayout+xml"/>
  <Override PartName="/ppt/slides/slide8.xml" ContentType="application/vnd.openxmlformats-officedocument.presentationml.slide+xml"/>
  <Override PartName="/ppt/diagrams/data1.xml" ContentType="application/vnd.openxmlformats-officedocument.drawingml.diagramData+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sldIdLst>
    <p:sldId id="256" r:id="rId3"/>
    <p:sldId id="257" r:id="rId4"/>
    <p:sldId id="258" r:id="rId5"/>
    <p:sldId id="259" r:id="rId6"/>
    <p:sldId id="260" r:id="rId7"/>
    <p:sldId id="261" r:id="rId8"/>
    <p:sldId id="262" r:id="rId9"/>
    <p:sldId id="264" r:id="rId10"/>
    <p:sldId id="265" r:id="rId11"/>
    <p:sldId id="266" r:id="rId12"/>
    <p:sldId id="267" r:id="rId13"/>
    <p:sldId id="268" r:id="rId14"/>
    <p:sldId id="269" r:id="rId15"/>
    <p:sldId id="306" r:id="rId16"/>
    <p:sldId id="270" r:id="rId17"/>
    <p:sldId id="271" r:id="rId18"/>
    <p:sldId id="272" r:id="rId19"/>
    <p:sldId id="274" r:id="rId20"/>
    <p:sldId id="273" r:id="rId21"/>
    <p:sldId id="275" r:id="rId22"/>
    <p:sldId id="276" r:id="rId23"/>
    <p:sldId id="277" r:id="rId24"/>
    <p:sldId id="278" r:id="rId25"/>
    <p:sldId id="279" r:id="rId26"/>
    <p:sldId id="280" r:id="rId27"/>
    <p:sldId id="281" r:id="rId28"/>
    <p:sldId id="282" r:id="rId29"/>
    <p:sldId id="284" r:id="rId30"/>
    <p:sldId id="283" r:id="rId31"/>
    <p:sldId id="285" r:id="rId32"/>
    <p:sldId id="286" r:id="rId33"/>
    <p:sldId id="287" r:id="rId34"/>
    <p:sldId id="288" r:id="rId35"/>
    <p:sldId id="289" r:id="rId36"/>
    <p:sldId id="291" r:id="rId37"/>
    <p:sldId id="292" r:id="rId38"/>
    <p:sldId id="293" r:id="rId39"/>
    <p:sldId id="294" r:id="rId40"/>
    <p:sldId id="295" r:id="rId41"/>
    <p:sldId id="297" r:id="rId42"/>
    <p:sldId id="298" r:id="rId43"/>
    <p:sldId id="299" r:id="rId44"/>
    <p:sldId id="300" r:id="rId45"/>
    <p:sldId id="301" r:id="rId46"/>
    <p:sldId id="302" r:id="rId47"/>
    <p:sldId id="303" r:id="rId48"/>
    <p:sldId id="304" r:id="rId49"/>
    <p:sldId id="305"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Sección predeterminada" id="{122534AB-1C86-451B-A5BB-2FA36C895EF1}">
          <p14:sldIdLst>
            <p14:sldId id="256"/>
            <p14:sldId id="257"/>
            <p14:sldId id="258"/>
            <p14:sldId id="259"/>
            <p14:sldId id="260"/>
            <p14:sldId id="261"/>
            <p14:sldId id="262"/>
            <p14:sldId id="264"/>
            <p14:sldId id="265"/>
            <p14:sldId id="266"/>
            <p14:sldId id="267"/>
            <p14:sldId id="263"/>
            <p14:sldId id="268"/>
            <p14:sldId id="269"/>
            <p14:sldId id="306"/>
            <p14:sldId id="270"/>
            <p14:sldId id="271"/>
            <p14:sldId id="272"/>
            <p14:sldId id="274"/>
            <p14:sldId id="273"/>
            <p14:sldId id="275"/>
            <p14:sldId id="276"/>
            <p14:sldId id="277"/>
            <p14:sldId id="278"/>
            <p14:sldId id="279"/>
            <p14:sldId id="280"/>
            <p14:sldId id="281"/>
            <p14:sldId id="282"/>
            <p14:sldId id="284"/>
            <p14:sldId id="283"/>
            <p14:sldId id="285"/>
            <p14:sldId id="286"/>
            <p14:sldId id="287"/>
            <p14:sldId id="288"/>
            <p14:sldId id="289"/>
            <p14:sldId id="291"/>
            <p14:sldId id="292"/>
          </p14:sldIdLst>
        </p14:section>
        <p14:section name="Sección sin título" id="{C6EE2610-0306-476D-9B8B-3401665683B5}">
          <p14:sldIdLst>
            <p14:sldId id="293"/>
            <p14:sldId id="294"/>
            <p14:sldId id="295"/>
            <p14:sldId id="297"/>
            <p14:sldId id="298"/>
            <p14:sldId id="299"/>
            <p14:sldId id="300"/>
            <p14:sldId id="301"/>
            <p14:sldId id="302"/>
            <p14:sldId id="303"/>
            <p14:sldId id="304"/>
            <p14:sldId id="305"/>
          </p14:sldIdLst>
        </p14:section>
      </p14:sectionLst>
    </p:ex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594"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F3C33F-ED4A-4F7E-816B-1BDFA860D2DA}" type="doc">
      <dgm:prSet loTypeId="urn:microsoft.com/office/officeart/2009/3/layout/StepUpProcess" loCatId="process" qsTypeId="urn:microsoft.com/office/officeart/2005/8/quickstyle/simple1" qsCatId="simple" csTypeId="urn:microsoft.com/office/officeart/2005/8/colors/accent4_2" csCatId="accent4" phldr="1"/>
      <dgm:spPr/>
      <dgm:t>
        <a:bodyPr/>
        <a:lstStyle/>
        <a:p>
          <a:endParaRPr lang="es-EC"/>
        </a:p>
      </dgm:t>
    </dgm:pt>
    <dgm:pt modelId="{6E2184FE-EC1C-4095-A36F-ED4D83026D92}">
      <dgm:prSet phldrT="[Texto]" custT="1"/>
      <dgm:spPr/>
      <dgm:t>
        <a:bodyPr/>
        <a:lstStyle/>
        <a:p>
          <a:r>
            <a:rPr lang="es-EC" sz="2400" dirty="0">
              <a:solidFill>
                <a:schemeClr val="bg1"/>
              </a:solidFill>
            </a:rPr>
            <a:t>Fundición Cáscara</a:t>
          </a:r>
        </a:p>
      </dgm:t>
    </dgm:pt>
    <dgm:pt modelId="{87033F86-4360-4D15-ACE3-A4D3AD9F9CD6}" type="parTrans" cxnId="{98EC863E-5B83-4817-8BA7-809942061172}">
      <dgm:prSet/>
      <dgm:spPr/>
      <dgm:t>
        <a:bodyPr/>
        <a:lstStyle/>
        <a:p>
          <a:endParaRPr lang="es-EC"/>
        </a:p>
      </dgm:t>
    </dgm:pt>
    <dgm:pt modelId="{2D3BF099-A4EB-47AD-8025-8B374D7B5329}" type="sibTrans" cxnId="{98EC863E-5B83-4817-8BA7-809942061172}">
      <dgm:prSet/>
      <dgm:spPr/>
      <dgm:t>
        <a:bodyPr/>
        <a:lstStyle/>
        <a:p>
          <a:endParaRPr lang="es-EC"/>
        </a:p>
      </dgm:t>
    </dgm:pt>
    <dgm:pt modelId="{A0542375-4EC4-4578-9FEA-403E56FBDC42}">
      <dgm:prSet phldrT="[Texto]" custT="1"/>
      <dgm:spPr/>
      <dgm:t>
        <a:bodyPr/>
        <a:lstStyle/>
        <a:p>
          <a:r>
            <a:rPr lang="es-EC" sz="2400" dirty="0">
              <a:solidFill>
                <a:schemeClr val="bg1"/>
              </a:solidFill>
            </a:rPr>
            <a:t>Fundición Arena</a:t>
          </a:r>
        </a:p>
      </dgm:t>
    </dgm:pt>
    <dgm:pt modelId="{9D263BFA-B7FF-4BD5-860F-0D56461B208C}" type="parTrans" cxnId="{A73E94A7-618F-431E-B9B0-4B35CE0D61B0}">
      <dgm:prSet/>
      <dgm:spPr/>
      <dgm:t>
        <a:bodyPr/>
        <a:lstStyle/>
        <a:p>
          <a:endParaRPr lang="es-EC"/>
        </a:p>
      </dgm:t>
    </dgm:pt>
    <dgm:pt modelId="{212178F1-0630-4B9A-85F6-41F99D81A9B9}" type="sibTrans" cxnId="{A73E94A7-618F-431E-B9B0-4B35CE0D61B0}">
      <dgm:prSet/>
      <dgm:spPr/>
      <dgm:t>
        <a:bodyPr/>
        <a:lstStyle/>
        <a:p>
          <a:endParaRPr lang="es-EC"/>
        </a:p>
      </dgm:t>
    </dgm:pt>
    <dgm:pt modelId="{A34F391F-0B5E-432E-90E6-E8B6E458F6DA}">
      <dgm:prSet phldrT="[Texto]" custT="1"/>
      <dgm:spPr/>
      <dgm:t>
        <a:bodyPr/>
        <a:lstStyle/>
        <a:p>
          <a:r>
            <a:rPr lang="es-EC" sz="2000" dirty="0">
              <a:solidFill>
                <a:schemeClr val="bg1"/>
              </a:solidFill>
            </a:rPr>
            <a:t>Molde Permanente</a:t>
          </a:r>
        </a:p>
      </dgm:t>
    </dgm:pt>
    <dgm:pt modelId="{5B05AF9C-B730-44F7-B0C7-219CD659EF67}" type="parTrans" cxnId="{145D64EA-0E60-49EF-B0D9-69B3F8480C9C}">
      <dgm:prSet/>
      <dgm:spPr/>
      <dgm:t>
        <a:bodyPr/>
        <a:lstStyle/>
        <a:p>
          <a:endParaRPr lang="es-EC"/>
        </a:p>
      </dgm:t>
    </dgm:pt>
    <dgm:pt modelId="{FF11A0E3-4538-4E47-940B-6937534B7D56}" type="sibTrans" cxnId="{145D64EA-0E60-49EF-B0D9-69B3F8480C9C}">
      <dgm:prSet/>
      <dgm:spPr/>
      <dgm:t>
        <a:bodyPr/>
        <a:lstStyle/>
        <a:p>
          <a:endParaRPr lang="es-EC"/>
        </a:p>
      </dgm:t>
    </dgm:pt>
    <dgm:pt modelId="{C61C768E-38BD-44D1-904D-AF02262FA2EC}">
      <dgm:prSet/>
      <dgm:spPr/>
      <dgm:t>
        <a:bodyPr/>
        <a:lstStyle/>
        <a:p>
          <a:r>
            <a:rPr lang="es-EC" dirty="0">
              <a:solidFill>
                <a:schemeClr val="bg1"/>
              </a:solidFill>
            </a:rPr>
            <a:t>Centrifugada</a:t>
          </a:r>
        </a:p>
      </dgm:t>
    </dgm:pt>
    <dgm:pt modelId="{5A88DC26-2CD1-4AA3-A26F-1A17FBC73D46}" type="parTrans" cxnId="{4445ED4A-3D21-4AA4-9874-9C0A00AD492F}">
      <dgm:prSet/>
      <dgm:spPr/>
      <dgm:t>
        <a:bodyPr/>
        <a:lstStyle/>
        <a:p>
          <a:endParaRPr lang="es-EC"/>
        </a:p>
      </dgm:t>
    </dgm:pt>
    <dgm:pt modelId="{6A2CD837-F8C1-4B8E-A35F-D240B95BE53A}" type="sibTrans" cxnId="{4445ED4A-3D21-4AA4-9874-9C0A00AD492F}">
      <dgm:prSet/>
      <dgm:spPr/>
      <dgm:t>
        <a:bodyPr/>
        <a:lstStyle/>
        <a:p>
          <a:endParaRPr lang="es-EC"/>
        </a:p>
      </dgm:t>
    </dgm:pt>
    <dgm:pt modelId="{636C6EC9-DB4D-4734-B5FE-B793DE2E65D7}" type="pres">
      <dgm:prSet presAssocID="{AAF3C33F-ED4A-4F7E-816B-1BDFA860D2DA}" presName="rootnode" presStyleCnt="0">
        <dgm:presLayoutVars>
          <dgm:chMax/>
          <dgm:chPref/>
          <dgm:dir/>
          <dgm:animLvl val="lvl"/>
        </dgm:presLayoutVars>
      </dgm:prSet>
      <dgm:spPr/>
      <dgm:t>
        <a:bodyPr/>
        <a:lstStyle/>
        <a:p>
          <a:endParaRPr lang="es-EC"/>
        </a:p>
      </dgm:t>
    </dgm:pt>
    <dgm:pt modelId="{AFAB4A4D-4AB6-47A9-934D-CDE09621FC72}" type="pres">
      <dgm:prSet presAssocID="{6E2184FE-EC1C-4095-A36F-ED4D83026D92}" presName="composite" presStyleCnt="0"/>
      <dgm:spPr/>
    </dgm:pt>
    <dgm:pt modelId="{910A335C-6B71-4D38-991E-6B1659B39D16}" type="pres">
      <dgm:prSet presAssocID="{6E2184FE-EC1C-4095-A36F-ED4D83026D92}" presName="LShape" presStyleLbl="alignNode1" presStyleIdx="0" presStyleCnt="7"/>
      <dgm:spPr/>
    </dgm:pt>
    <dgm:pt modelId="{65675AF0-6E17-46F1-8600-E1387267475E}" type="pres">
      <dgm:prSet presAssocID="{6E2184FE-EC1C-4095-A36F-ED4D83026D92}" presName="ParentText" presStyleLbl="revTx" presStyleIdx="0" presStyleCnt="4">
        <dgm:presLayoutVars>
          <dgm:chMax val="0"/>
          <dgm:chPref val="0"/>
          <dgm:bulletEnabled val="1"/>
        </dgm:presLayoutVars>
      </dgm:prSet>
      <dgm:spPr/>
      <dgm:t>
        <a:bodyPr/>
        <a:lstStyle/>
        <a:p>
          <a:endParaRPr lang="es-EC"/>
        </a:p>
      </dgm:t>
    </dgm:pt>
    <dgm:pt modelId="{ADA28528-0FD8-4836-B136-F0FA1B5FC177}" type="pres">
      <dgm:prSet presAssocID="{6E2184FE-EC1C-4095-A36F-ED4D83026D92}" presName="Triangle" presStyleLbl="alignNode1" presStyleIdx="1" presStyleCnt="7"/>
      <dgm:spPr/>
    </dgm:pt>
    <dgm:pt modelId="{147CD1C0-55B5-4923-82E0-82DDC4215D6A}" type="pres">
      <dgm:prSet presAssocID="{2D3BF099-A4EB-47AD-8025-8B374D7B5329}" presName="sibTrans" presStyleCnt="0"/>
      <dgm:spPr/>
    </dgm:pt>
    <dgm:pt modelId="{098CF1B3-62A5-4A1A-9F41-BA69C7741C36}" type="pres">
      <dgm:prSet presAssocID="{2D3BF099-A4EB-47AD-8025-8B374D7B5329}" presName="space" presStyleCnt="0"/>
      <dgm:spPr/>
    </dgm:pt>
    <dgm:pt modelId="{6B8F7B78-1E89-4A22-8EAF-A72BFC688CD3}" type="pres">
      <dgm:prSet presAssocID="{A0542375-4EC4-4578-9FEA-403E56FBDC42}" presName="composite" presStyleCnt="0"/>
      <dgm:spPr/>
    </dgm:pt>
    <dgm:pt modelId="{40284724-9068-46F5-9561-50B39B5B4481}" type="pres">
      <dgm:prSet presAssocID="{A0542375-4EC4-4578-9FEA-403E56FBDC42}" presName="LShape" presStyleLbl="alignNode1" presStyleIdx="2" presStyleCnt="7"/>
      <dgm:spPr/>
    </dgm:pt>
    <dgm:pt modelId="{EE4C17E3-0749-4A8B-8CD6-9ECA9251D9BA}" type="pres">
      <dgm:prSet presAssocID="{A0542375-4EC4-4578-9FEA-403E56FBDC42}" presName="ParentText" presStyleLbl="revTx" presStyleIdx="1" presStyleCnt="4">
        <dgm:presLayoutVars>
          <dgm:chMax val="0"/>
          <dgm:chPref val="0"/>
          <dgm:bulletEnabled val="1"/>
        </dgm:presLayoutVars>
      </dgm:prSet>
      <dgm:spPr/>
      <dgm:t>
        <a:bodyPr/>
        <a:lstStyle/>
        <a:p>
          <a:endParaRPr lang="es-EC"/>
        </a:p>
      </dgm:t>
    </dgm:pt>
    <dgm:pt modelId="{4209F808-2457-4072-97BF-6CBDC3724F71}" type="pres">
      <dgm:prSet presAssocID="{A0542375-4EC4-4578-9FEA-403E56FBDC42}" presName="Triangle" presStyleLbl="alignNode1" presStyleIdx="3" presStyleCnt="7"/>
      <dgm:spPr/>
    </dgm:pt>
    <dgm:pt modelId="{78826F88-BCD4-44EB-956A-AEEF2C7983B4}" type="pres">
      <dgm:prSet presAssocID="{212178F1-0630-4B9A-85F6-41F99D81A9B9}" presName="sibTrans" presStyleCnt="0"/>
      <dgm:spPr/>
    </dgm:pt>
    <dgm:pt modelId="{9A07A73E-5FBD-4694-9CB4-5562239B5F33}" type="pres">
      <dgm:prSet presAssocID="{212178F1-0630-4B9A-85F6-41F99D81A9B9}" presName="space" presStyleCnt="0"/>
      <dgm:spPr/>
    </dgm:pt>
    <dgm:pt modelId="{9EEA726B-0F33-4933-A58D-0451D3FA7E4A}" type="pres">
      <dgm:prSet presAssocID="{A34F391F-0B5E-432E-90E6-E8B6E458F6DA}" presName="composite" presStyleCnt="0"/>
      <dgm:spPr/>
    </dgm:pt>
    <dgm:pt modelId="{AED08B17-BB24-4368-9938-63BA2399D892}" type="pres">
      <dgm:prSet presAssocID="{A34F391F-0B5E-432E-90E6-E8B6E458F6DA}" presName="LShape" presStyleLbl="alignNode1" presStyleIdx="4" presStyleCnt="7"/>
      <dgm:spPr/>
    </dgm:pt>
    <dgm:pt modelId="{4FBE7C04-EC7A-4208-A680-5311C0AF304D}" type="pres">
      <dgm:prSet presAssocID="{A34F391F-0B5E-432E-90E6-E8B6E458F6DA}" presName="ParentText" presStyleLbl="revTx" presStyleIdx="2" presStyleCnt="4">
        <dgm:presLayoutVars>
          <dgm:chMax val="0"/>
          <dgm:chPref val="0"/>
          <dgm:bulletEnabled val="1"/>
        </dgm:presLayoutVars>
      </dgm:prSet>
      <dgm:spPr/>
      <dgm:t>
        <a:bodyPr/>
        <a:lstStyle/>
        <a:p>
          <a:endParaRPr lang="es-EC"/>
        </a:p>
      </dgm:t>
    </dgm:pt>
    <dgm:pt modelId="{06D6C751-C1FD-4206-AC9B-98321CBD8E9A}" type="pres">
      <dgm:prSet presAssocID="{A34F391F-0B5E-432E-90E6-E8B6E458F6DA}" presName="Triangle" presStyleLbl="alignNode1" presStyleIdx="5" presStyleCnt="7"/>
      <dgm:spPr/>
    </dgm:pt>
    <dgm:pt modelId="{A0381947-39AA-40A2-8E9A-421603010847}" type="pres">
      <dgm:prSet presAssocID="{FF11A0E3-4538-4E47-940B-6937534B7D56}" presName="sibTrans" presStyleCnt="0"/>
      <dgm:spPr/>
    </dgm:pt>
    <dgm:pt modelId="{1895B593-B50D-408A-AE40-F806A09F4A66}" type="pres">
      <dgm:prSet presAssocID="{FF11A0E3-4538-4E47-940B-6937534B7D56}" presName="space" presStyleCnt="0"/>
      <dgm:spPr/>
    </dgm:pt>
    <dgm:pt modelId="{6B064946-5A64-410A-A677-2CEE66C1A8FC}" type="pres">
      <dgm:prSet presAssocID="{C61C768E-38BD-44D1-904D-AF02262FA2EC}" presName="composite" presStyleCnt="0"/>
      <dgm:spPr/>
    </dgm:pt>
    <dgm:pt modelId="{0DE4BF35-138F-40BC-9D62-D8B179647A27}" type="pres">
      <dgm:prSet presAssocID="{C61C768E-38BD-44D1-904D-AF02262FA2EC}" presName="LShape" presStyleLbl="alignNode1" presStyleIdx="6" presStyleCnt="7"/>
      <dgm:spPr/>
    </dgm:pt>
    <dgm:pt modelId="{0DA6689C-364B-442B-95E4-5CA36EB0599C}" type="pres">
      <dgm:prSet presAssocID="{C61C768E-38BD-44D1-904D-AF02262FA2EC}" presName="ParentText" presStyleLbl="revTx" presStyleIdx="3" presStyleCnt="4">
        <dgm:presLayoutVars>
          <dgm:chMax val="0"/>
          <dgm:chPref val="0"/>
          <dgm:bulletEnabled val="1"/>
        </dgm:presLayoutVars>
      </dgm:prSet>
      <dgm:spPr/>
      <dgm:t>
        <a:bodyPr/>
        <a:lstStyle/>
        <a:p>
          <a:endParaRPr lang="es-EC"/>
        </a:p>
      </dgm:t>
    </dgm:pt>
  </dgm:ptLst>
  <dgm:cxnLst>
    <dgm:cxn modelId="{260654FC-ED50-46FD-8C14-4760A07F6668}" type="presOf" srcId="{AAF3C33F-ED4A-4F7E-816B-1BDFA860D2DA}" destId="{636C6EC9-DB4D-4734-B5FE-B793DE2E65D7}" srcOrd="0" destOrd="0" presId="urn:microsoft.com/office/officeart/2009/3/layout/StepUpProcess"/>
    <dgm:cxn modelId="{98EC863E-5B83-4817-8BA7-809942061172}" srcId="{AAF3C33F-ED4A-4F7E-816B-1BDFA860D2DA}" destId="{6E2184FE-EC1C-4095-A36F-ED4D83026D92}" srcOrd="0" destOrd="0" parTransId="{87033F86-4360-4D15-ACE3-A4D3AD9F9CD6}" sibTransId="{2D3BF099-A4EB-47AD-8025-8B374D7B5329}"/>
    <dgm:cxn modelId="{5B062A20-0EEF-4033-8EFF-A3BC2FCA2684}" type="presOf" srcId="{C61C768E-38BD-44D1-904D-AF02262FA2EC}" destId="{0DA6689C-364B-442B-95E4-5CA36EB0599C}" srcOrd="0" destOrd="0" presId="urn:microsoft.com/office/officeart/2009/3/layout/StepUpProcess"/>
    <dgm:cxn modelId="{A6E8FFB6-0705-49A8-A8B5-DF6C348FBD38}" type="presOf" srcId="{6E2184FE-EC1C-4095-A36F-ED4D83026D92}" destId="{65675AF0-6E17-46F1-8600-E1387267475E}" srcOrd="0" destOrd="0" presId="urn:microsoft.com/office/officeart/2009/3/layout/StepUpProcess"/>
    <dgm:cxn modelId="{9D1F60A9-E8CF-4A10-B0F3-ACF016735E60}" type="presOf" srcId="{A0542375-4EC4-4578-9FEA-403E56FBDC42}" destId="{EE4C17E3-0749-4A8B-8CD6-9ECA9251D9BA}" srcOrd="0" destOrd="0" presId="urn:microsoft.com/office/officeart/2009/3/layout/StepUpProcess"/>
    <dgm:cxn modelId="{4445ED4A-3D21-4AA4-9874-9C0A00AD492F}" srcId="{AAF3C33F-ED4A-4F7E-816B-1BDFA860D2DA}" destId="{C61C768E-38BD-44D1-904D-AF02262FA2EC}" srcOrd="3" destOrd="0" parTransId="{5A88DC26-2CD1-4AA3-A26F-1A17FBC73D46}" sibTransId="{6A2CD837-F8C1-4B8E-A35F-D240B95BE53A}"/>
    <dgm:cxn modelId="{A73E94A7-618F-431E-B9B0-4B35CE0D61B0}" srcId="{AAF3C33F-ED4A-4F7E-816B-1BDFA860D2DA}" destId="{A0542375-4EC4-4578-9FEA-403E56FBDC42}" srcOrd="1" destOrd="0" parTransId="{9D263BFA-B7FF-4BD5-860F-0D56461B208C}" sibTransId="{212178F1-0630-4B9A-85F6-41F99D81A9B9}"/>
    <dgm:cxn modelId="{E7DE8425-EB4C-468A-9A7E-408739B6C605}" type="presOf" srcId="{A34F391F-0B5E-432E-90E6-E8B6E458F6DA}" destId="{4FBE7C04-EC7A-4208-A680-5311C0AF304D}" srcOrd="0" destOrd="0" presId="urn:microsoft.com/office/officeart/2009/3/layout/StepUpProcess"/>
    <dgm:cxn modelId="{145D64EA-0E60-49EF-B0D9-69B3F8480C9C}" srcId="{AAF3C33F-ED4A-4F7E-816B-1BDFA860D2DA}" destId="{A34F391F-0B5E-432E-90E6-E8B6E458F6DA}" srcOrd="2" destOrd="0" parTransId="{5B05AF9C-B730-44F7-B0C7-219CD659EF67}" sibTransId="{FF11A0E3-4538-4E47-940B-6937534B7D56}"/>
    <dgm:cxn modelId="{56283E37-3A1C-4CAC-A2C7-2F9E37B9404B}" type="presParOf" srcId="{636C6EC9-DB4D-4734-B5FE-B793DE2E65D7}" destId="{AFAB4A4D-4AB6-47A9-934D-CDE09621FC72}" srcOrd="0" destOrd="0" presId="urn:microsoft.com/office/officeart/2009/3/layout/StepUpProcess"/>
    <dgm:cxn modelId="{5B8390FB-C88E-4CC1-A29C-D1A25143CBB9}" type="presParOf" srcId="{AFAB4A4D-4AB6-47A9-934D-CDE09621FC72}" destId="{910A335C-6B71-4D38-991E-6B1659B39D16}" srcOrd="0" destOrd="0" presId="urn:microsoft.com/office/officeart/2009/3/layout/StepUpProcess"/>
    <dgm:cxn modelId="{9A33C0AB-8061-40AC-91F7-7684178BD841}" type="presParOf" srcId="{AFAB4A4D-4AB6-47A9-934D-CDE09621FC72}" destId="{65675AF0-6E17-46F1-8600-E1387267475E}" srcOrd="1" destOrd="0" presId="urn:microsoft.com/office/officeart/2009/3/layout/StepUpProcess"/>
    <dgm:cxn modelId="{7D20CEDA-BD5C-4A2E-B5B2-E9848715D8F7}" type="presParOf" srcId="{AFAB4A4D-4AB6-47A9-934D-CDE09621FC72}" destId="{ADA28528-0FD8-4836-B136-F0FA1B5FC177}" srcOrd="2" destOrd="0" presId="urn:microsoft.com/office/officeart/2009/3/layout/StepUpProcess"/>
    <dgm:cxn modelId="{4CC8DEA0-CDF4-4698-880A-642B3C261BAC}" type="presParOf" srcId="{636C6EC9-DB4D-4734-B5FE-B793DE2E65D7}" destId="{147CD1C0-55B5-4923-82E0-82DDC4215D6A}" srcOrd="1" destOrd="0" presId="urn:microsoft.com/office/officeart/2009/3/layout/StepUpProcess"/>
    <dgm:cxn modelId="{3F3D679C-DD7F-4FD0-8F7A-A7BD3FAE76BD}" type="presParOf" srcId="{147CD1C0-55B5-4923-82E0-82DDC4215D6A}" destId="{098CF1B3-62A5-4A1A-9F41-BA69C7741C36}" srcOrd="0" destOrd="0" presId="urn:microsoft.com/office/officeart/2009/3/layout/StepUpProcess"/>
    <dgm:cxn modelId="{E89AE806-7D57-4480-AFBF-0F9FF23AE39C}" type="presParOf" srcId="{636C6EC9-DB4D-4734-B5FE-B793DE2E65D7}" destId="{6B8F7B78-1E89-4A22-8EAF-A72BFC688CD3}" srcOrd="2" destOrd="0" presId="urn:microsoft.com/office/officeart/2009/3/layout/StepUpProcess"/>
    <dgm:cxn modelId="{70BDD93C-54A0-4939-8615-AF0A31426805}" type="presParOf" srcId="{6B8F7B78-1E89-4A22-8EAF-A72BFC688CD3}" destId="{40284724-9068-46F5-9561-50B39B5B4481}" srcOrd="0" destOrd="0" presId="urn:microsoft.com/office/officeart/2009/3/layout/StepUpProcess"/>
    <dgm:cxn modelId="{0E75F84E-BE6F-4E2E-ACAC-C910018F1EAE}" type="presParOf" srcId="{6B8F7B78-1E89-4A22-8EAF-A72BFC688CD3}" destId="{EE4C17E3-0749-4A8B-8CD6-9ECA9251D9BA}" srcOrd="1" destOrd="0" presId="urn:microsoft.com/office/officeart/2009/3/layout/StepUpProcess"/>
    <dgm:cxn modelId="{9939A202-01DD-4297-93E1-AD2042279071}" type="presParOf" srcId="{6B8F7B78-1E89-4A22-8EAF-A72BFC688CD3}" destId="{4209F808-2457-4072-97BF-6CBDC3724F71}" srcOrd="2" destOrd="0" presId="urn:microsoft.com/office/officeart/2009/3/layout/StepUpProcess"/>
    <dgm:cxn modelId="{91D49CB3-6FAB-4776-AABB-5FF77458BCD1}" type="presParOf" srcId="{636C6EC9-DB4D-4734-B5FE-B793DE2E65D7}" destId="{78826F88-BCD4-44EB-956A-AEEF2C7983B4}" srcOrd="3" destOrd="0" presId="urn:microsoft.com/office/officeart/2009/3/layout/StepUpProcess"/>
    <dgm:cxn modelId="{18611730-C62C-4A9B-BB19-1E6917AA17F3}" type="presParOf" srcId="{78826F88-BCD4-44EB-956A-AEEF2C7983B4}" destId="{9A07A73E-5FBD-4694-9CB4-5562239B5F33}" srcOrd="0" destOrd="0" presId="urn:microsoft.com/office/officeart/2009/3/layout/StepUpProcess"/>
    <dgm:cxn modelId="{978AE250-AC24-4A66-991F-48C683E83277}" type="presParOf" srcId="{636C6EC9-DB4D-4734-B5FE-B793DE2E65D7}" destId="{9EEA726B-0F33-4933-A58D-0451D3FA7E4A}" srcOrd="4" destOrd="0" presId="urn:microsoft.com/office/officeart/2009/3/layout/StepUpProcess"/>
    <dgm:cxn modelId="{A05641E0-17FF-40DB-8E47-38A0DAD8568C}" type="presParOf" srcId="{9EEA726B-0F33-4933-A58D-0451D3FA7E4A}" destId="{AED08B17-BB24-4368-9938-63BA2399D892}" srcOrd="0" destOrd="0" presId="urn:microsoft.com/office/officeart/2009/3/layout/StepUpProcess"/>
    <dgm:cxn modelId="{B0B05139-1F58-4F3D-B501-89EE5144EFB7}" type="presParOf" srcId="{9EEA726B-0F33-4933-A58D-0451D3FA7E4A}" destId="{4FBE7C04-EC7A-4208-A680-5311C0AF304D}" srcOrd="1" destOrd="0" presId="urn:microsoft.com/office/officeart/2009/3/layout/StepUpProcess"/>
    <dgm:cxn modelId="{BBE15BFC-B304-47A1-A53B-C0546FF0408F}" type="presParOf" srcId="{9EEA726B-0F33-4933-A58D-0451D3FA7E4A}" destId="{06D6C751-C1FD-4206-AC9B-98321CBD8E9A}" srcOrd="2" destOrd="0" presId="urn:microsoft.com/office/officeart/2009/3/layout/StepUpProcess"/>
    <dgm:cxn modelId="{649E5759-6A9D-4716-B459-F4827880917F}" type="presParOf" srcId="{636C6EC9-DB4D-4734-B5FE-B793DE2E65D7}" destId="{A0381947-39AA-40A2-8E9A-421603010847}" srcOrd="5" destOrd="0" presId="urn:microsoft.com/office/officeart/2009/3/layout/StepUpProcess"/>
    <dgm:cxn modelId="{CC26E16A-D807-481B-8274-02227B06874A}" type="presParOf" srcId="{A0381947-39AA-40A2-8E9A-421603010847}" destId="{1895B593-B50D-408A-AE40-F806A09F4A66}" srcOrd="0" destOrd="0" presId="urn:microsoft.com/office/officeart/2009/3/layout/StepUpProcess"/>
    <dgm:cxn modelId="{BB57AAB0-68CA-4739-88A8-C698E77348BC}" type="presParOf" srcId="{636C6EC9-DB4D-4734-B5FE-B793DE2E65D7}" destId="{6B064946-5A64-410A-A677-2CEE66C1A8FC}" srcOrd="6" destOrd="0" presId="urn:microsoft.com/office/officeart/2009/3/layout/StepUpProcess"/>
    <dgm:cxn modelId="{0DB8724F-E92B-42DD-9C52-B981E82E0960}" type="presParOf" srcId="{6B064946-5A64-410A-A677-2CEE66C1A8FC}" destId="{0DE4BF35-138F-40BC-9D62-D8B179647A27}" srcOrd="0" destOrd="0" presId="urn:microsoft.com/office/officeart/2009/3/layout/StepUpProcess"/>
    <dgm:cxn modelId="{5A8BAFF8-5ECB-48CF-B3D2-627A01CECD24}" type="presParOf" srcId="{6B064946-5A64-410A-A677-2CEE66C1A8FC}" destId="{0DA6689C-364B-442B-95E4-5CA36EB0599C}" srcOrd="1" destOrd="0" presId="urn:microsoft.com/office/officeart/2009/3/layout/StepUpProces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15533E-BF48-402A-951E-58D2033A0ACF}" type="doc">
      <dgm:prSet loTypeId="urn:microsoft.com/office/officeart/2005/8/layout/default#1" loCatId="list" qsTypeId="urn:microsoft.com/office/officeart/2005/8/quickstyle/simple1" qsCatId="simple" csTypeId="urn:microsoft.com/office/officeart/2005/8/colors/accent2_5" csCatId="accent2" phldr="1"/>
      <dgm:spPr/>
      <dgm:t>
        <a:bodyPr/>
        <a:lstStyle/>
        <a:p>
          <a:endParaRPr lang="es-EC"/>
        </a:p>
      </dgm:t>
    </dgm:pt>
    <dgm:pt modelId="{97298068-2DDC-4287-84F7-F0263BA47BDB}">
      <dgm:prSet phldrT="[Texto]"/>
      <dgm:spPr/>
      <dgm:t>
        <a:bodyPr/>
        <a:lstStyle/>
        <a:p>
          <a:r>
            <a:rPr lang="es-EC" dirty="0"/>
            <a:t>Ensayo de tensión</a:t>
          </a:r>
        </a:p>
      </dgm:t>
    </dgm:pt>
    <dgm:pt modelId="{062EB91C-5CBE-48A2-97E0-07AE538CB7D3}" type="parTrans" cxnId="{841C2284-86D9-4745-BD9E-5ABDA8178F7F}">
      <dgm:prSet/>
      <dgm:spPr/>
      <dgm:t>
        <a:bodyPr/>
        <a:lstStyle/>
        <a:p>
          <a:endParaRPr lang="es-EC"/>
        </a:p>
      </dgm:t>
    </dgm:pt>
    <dgm:pt modelId="{8F0C6CB0-C425-4AA7-896A-66C3AF523933}" type="sibTrans" cxnId="{841C2284-86D9-4745-BD9E-5ABDA8178F7F}">
      <dgm:prSet/>
      <dgm:spPr/>
      <dgm:t>
        <a:bodyPr/>
        <a:lstStyle/>
        <a:p>
          <a:endParaRPr lang="es-EC"/>
        </a:p>
      </dgm:t>
    </dgm:pt>
    <dgm:pt modelId="{6093A947-1088-4469-8A3B-04B7658C62A7}">
      <dgm:prSet phldrT="[Texto]"/>
      <dgm:spPr/>
      <dgm:t>
        <a:bodyPr/>
        <a:lstStyle/>
        <a:p>
          <a:r>
            <a:rPr lang="es-EC" dirty="0"/>
            <a:t>Ensayo de impacto</a:t>
          </a:r>
        </a:p>
      </dgm:t>
    </dgm:pt>
    <dgm:pt modelId="{4E688106-C382-426E-8CBD-1EDA32C2D503}" type="parTrans" cxnId="{90510459-4351-48B4-B918-78F4C53D9102}">
      <dgm:prSet/>
      <dgm:spPr/>
      <dgm:t>
        <a:bodyPr/>
        <a:lstStyle/>
        <a:p>
          <a:endParaRPr lang="es-EC"/>
        </a:p>
      </dgm:t>
    </dgm:pt>
    <dgm:pt modelId="{C5D225DC-6E25-4581-9F4E-213924B7EE6E}" type="sibTrans" cxnId="{90510459-4351-48B4-B918-78F4C53D9102}">
      <dgm:prSet/>
      <dgm:spPr/>
      <dgm:t>
        <a:bodyPr/>
        <a:lstStyle/>
        <a:p>
          <a:endParaRPr lang="es-EC"/>
        </a:p>
      </dgm:t>
    </dgm:pt>
    <dgm:pt modelId="{BE3AF491-9C44-4AC4-8A8D-CECEB3012BB3}">
      <dgm:prSet phldrT="[Texto]"/>
      <dgm:spPr/>
      <dgm:t>
        <a:bodyPr/>
        <a:lstStyle/>
        <a:p>
          <a:r>
            <a:rPr lang="es-EC" dirty="0"/>
            <a:t>Ensayo de dureza</a:t>
          </a:r>
        </a:p>
      </dgm:t>
    </dgm:pt>
    <dgm:pt modelId="{299FB6A9-0241-4208-B649-A68B2C02D1B2}" type="parTrans" cxnId="{F5E2DFC2-EDDE-4C64-ABCE-4DFDCFEB6A78}">
      <dgm:prSet/>
      <dgm:spPr/>
      <dgm:t>
        <a:bodyPr/>
        <a:lstStyle/>
        <a:p>
          <a:endParaRPr lang="es-EC"/>
        </a:p>
      </dgm:t>
    </dgm:pt>
    <dgm:pt modelId="{92369C55-F1A8-4B1B-9A86-835A48BA7C28}" type="sibTrans" cxnId="{F5E2DFC2-EDDE-4C64-ABCE-4DFDCFEB6A78}">
      <dgm:prSet/>
      <dgm:spPr/>
      <dgm:t>
        <a:bodyPr/>
        <a:lstStyle/>
        <a:p>
          <a:endParaRPr lang="es-EC"/>
        </a:p>
      </dgm:t>
    </dgm:pt>
    <dgm:pt modelId="{9460BFB0-FA6F-4D1A-B372-41283775D0EB}">
      <dgm:prSet phldrT="[Texto]"/>
      <dgm:spPr/>
      <dgm:t>
        <a:bodyPr/>
        <a:lstStyle/>
        <a:p>
          <a:r>
            <a:rPr lang="es-EC" dirty="0"/>
            <a:t>Análisis químico</a:t>
          </a:r>
        </a:p>
      </dgm:t>
    </dgm:pt>
    <dgm:pt modelId="{E4DE7474-A431-4CD2-8E34-5892000AA5C4}" type="parTrans" cxnId="{93FEBCD5-F022-4E83-ABF6-B0B4E8EFC02A}">
      <dgm:prSet/>
      <dgm:spPr/>
      <dgm:t>
        <a:bodyPr/>
        <a:lstStyle/>
        <a:p>
          <a:endParaRPr lang="es-EC"/>
        </a:p>
      </dgm:t>
    </dgm:pt>
    <dgm:pt modelId="{70A04BF0-CFF1-4765-8537-544682FA5E36}" type="sibTrans" cxnId="{93FEBCD5-F022-4E83-ABF6-B0B4E8EFC02A}">
      <dgm:prSet/>
      <dgm:spPr/>
      <dgm:t>
        <a:bodyPr/>
        <a:lstStyle/>
        <a:p>
          <a:endParaRPr lang="es-EC"/>
        </a:p>
      </dgm:t>
    </dgm:pt>
    <dgm:pt modelId="{5D0B5C4C-9583-47C6-90E1-B51F7ACC2A13}">
      <dgm:prSet phldrT="[Texto]"/>
      <dgm:spPr/>
      <dgm:t>
        <a:bodyPr/>
        <a:lstStyle/>
        <a:p>
          <a:r>
            <a:rPr lang="es-EC" dirty="0"/>
            <a:t>Microestructura</a:t>
          </a:r>
        </a:p>
      </dgm:t>
    </dgm:pt>
    <dgm:pt modelId="{05A3A1FE-5984-4C9B-977A-23CD91B19765}" type="parTrans" cxnId="{A4306567-169E-440F-B3CD-E01A667DE302}">
      <dgm:prSet/>
      <dgm:spPr/>
      <dgm:t>
        <a:bodyPr/>
        <a:lstStyle/>
        <a:p>
          <a:endParaRPr lang="es-EC"/>
        </a:p>
      </dgm:t>
    </dgm:pt>
    <dgm:pt modelId="{F0B5B86A-40A8-4BCD-97A2-B4D822BC50E3}" type="sibTrans" cxnId="{A4306567-169E-440F-B3CD-E01A667DE302}">
      <dgm:prSet/>
      <dgm:spPr/>
      <dgm:t>
        <a:bodyPr/>
        <a:lstStyle/>
        <a:p>
          <a:endParaRPr lang="es-EC"/>
        </a:p>
      </dgm:t>
    </dgm:pt>
    <dgm:pt modelId="{41B83FA0-C51C-439D-B1D4-F5B5F001FE2F}" type="pres">
      <dgm:prSet presAssocID="{B815533E-BF48-402A-951E-58D2033A0ACF}" presName="diagram" presStyleCnt="0">
        <dgm:presLayoutVars>
          <dgm:dir/>
          <dgm:resizeHandles val="exact"/>
        </dgm:presLayoutVars>
      </dgm:prSet>
      <dgm:spPr/>
      <dgm:t>
        <a:bodyPr/>
        <a:lstStyle/>
        <a:p>
          <a:endParaRPr lang="es-EC"/>
        </a:p>
      </dgm:t>
    </dgm:pt>
    <dgm:pt modelId="{F555936A-4DFB-41BF-AF4C-76A2847BAB2A}" type="pres">
      <dgm:prSet presAssocID="{97298068-2DDC-4287-84F7-F0263BA47BDB}" presName="node" presStyleLbl="node1" presStyleIdx="0" presStyleCnt="5">
        <dgm:presLayoutVars>
          <dgm:bulletEnabled val="1"/>
        </dgm:presLayoutVars>
      </dgm:prSet>
      <dgm:spPr/>
      <dgm:t>
        <a:bodyPr/>
        <a:lstStyle/>
        <a:p>
          <a:endParaRPr lang="es-EC"/>
        </a:p>
      </dgm:t>
    </dgm:pt>
    <dgm:pt modelId="{FE9CA657-DD63-4E7B-88BF-4B4126319C2D}" type="pres">
      <dgm:prSet presAssocID="{8F0C6CB0-C425-4AA7-896A-66C3AF523933}" presName="sibTrans" presStyleCnt="0"/>
      <dgm:spPr/>
    </dgm:pt>
    <dgm:pt modelId="{65C02D2A-5943-4508-8405-AE27ECD0DC32}" type="pres">
      <dgm:prSet presAssocID="{6093A947-1088-4469-8A3B-04B7658C62A7}" presName="node" presStyleLbl="node1" presStyleIdx="1" presStyleCnt="5">
        <dgm:presLayoutVars>
          <dgm:bulletEnabled val="1"/>
        </dgm:presLayoutVars>
      </dgm:prSet>
      <dgm:spPr/>
      <dgm:t>
        <a:bodyPr/>
        <a:lstStyle/>
        <a:p>
          <a:endParaRPr lang="es-EC"/>
        </a:p>
      </dgm:t>
    </dgm:pt>
    <dgm:pt modelId="{9A42A5E6-DDE2-4791-B471-075714CEA775}" type="pres">
      <dgm:prSet presAssocID="{C5D225DC-6E25-4581-9F4E-213924B7EE6E}" presName="sibTrans" presStyleCnt="0"/>
      <dgm:spPr/>
    </dgm:pt>
    <dgm:pt modelId="{89D6D541-E62D-43F4-9F23-070E49E017E0}" type="pres">
      <dgm:prSet presAssocID="{BE3AF491-9C44-4AC4-8A8D-CECEB3012BB3}" presName="node" presStyleLbl="node1" presStyleIdx="2" presStyleCnt="5">
        <dgm:presLayoutVars>
          <dgm:bulletEnabled val="1"/>
        </dgm:presLayoutVars>
      </dgm:prSet>
      <dgm:spPr/>
      <dgm:t>
        <a:bodyPr/>
        <a:lstStyle/>
        <a:p>
          <a:endParaRPr lang="es-EC"/>
        </a:p>
      </dgm:t>
    </dgm:pt>
    <dgm:pt modelId="{24678FFE-1BDF-4CB1-80F0-B5F44CFD3712}" type="pres">
      <dgm:prSet presAssocID="{92369C55-F1A8-4B1B-9A86-835A48BA7C28}" presName="sibTrans" presStyleCnt="0"/>
      <dgm:spPr/>
    </dgm:pt>
    <dgm:pt modelId="{B503C7A2-798C-4796-82E0-4B491FB180B9}" type="pres">
      <dgm:prSet presAssocID="{9460BFB0-FA6F-4D1A-B372-41283775D0EB}" presName="node" presStyleLbl="node1" presStyleIdx="3" presStyleCnt="5">
        <dgm:presLayoutVars>
          <dgm:bulletEnabled val="1"/>
        </dgm:presLayoutVars>
      </dgm:prSet>
      <dgm:spPr/>
      <dgm:t>
        <a:bodyPr/>
        <a:lstStyle/>
        <a:p>
          <a:endParaRPr lang="es-EC"/>
        </a:p>
      </dgm:t>
    </dgm:pt>
    <dgm:pt modelId="{9C6C61B6-E0C1-479B-AD4C-E97CAC2DB893}" type="pres">
      <dgm:prSet presAssocID="{70A04BF0-CFF1-4765-8537-544682FA5E36}" presName="sibTrans" presStyleCnt="0"/>
      <dgm:spPr/>
    </dgm:pt>
    <dgm:pt modelId="{2BAF9715-33A2-4BB7-BB74-4C6BC3791EF4}" type="pres">
      <dgm:prSet presAssocID="{5D0B5C4C-9583-47C6-90E1-B51F7ACC2A13}" presName="node" presStyleLbl="node1" presStyleIdx="4" presStyleCnt="5">
        <dgm:presLayoutVars>
          <dgm:bulletEnabled val="1"/>
        </dgm:presLayoutVars>
      </dgm:prSet>
      <dgm:spPr/>
      <dgm:t>
        <a:bodyPr/>
        <a:lstStyle/>
        <a:p>
          <a:endParaRPr lang="es-EC"/>
        </a:p>
      </dgm:t>
    </dgm:pt>
  </dgm:ptLst>
  <dgm:cxnLst>
    <dgm:cxn modelId="{80648859-CB73-42B1-BCF5-08CAC1FDBFA9}" type="presOf" srcId="{9460BFB0-FA6F-4D1A-B372-41283775D0EB}" destId="{B503C7A2-798C-4796-82E0-4B491FB180B9}" srcOrd="0" destOrd="0" presId="urn:microsoft.com/office/officeart/2005/8/layout/default#1"/>
    <dgm:cxn modelId="{841C2284-86D9-4745-BD9E-5ABDA8178F7F}" srcId="{B815533E-BF48-402A-951E-58D2033A0ACF}" destId="{97298068-2DDC-4287-84F7-F0263BA47BDB}" srcOrd="0" destOrd="0" parTransId="{062EB91C-5CBE-48A2-97E0-07AE538CB7D3}" sibTransId="{8F0C6CB0-C425-4AA7-896A-66C3AF523933}"/>
    <dgm:cxn modelId="{90510459-4351-48B4-B918-78F4C53D9102}" srcId="{B815533E-BF48-402A-951E-58D2033A0ACF}" destId="{6093A947-1088-4469-8A3B-04B7658C62A7}" srcOrd="1" destOrd="0" parTransId="{4E688106-C382-426E-8CBD-1EDA32C2D503}" sibTransId="{C5D225DC-6E25-4581-9F4E-213924B7EE6E}"/>
    <dgm:cxn modelId="{95AE9CF9-E1D7-4F1E-BED8-0CE5F2D534E1}" type="presOf" srcId="{97298068-2DDC-4287-84F7-F0263BA47BDB}" destId="{F555936A-4DFB-41BF-AF4C-76A2847BAB2A}" srcOrd="0" destOrd="0" presId="urn:microsoft.com/office/officeart/2005/8/layout/default#1"/>
    <dgm:cxn modelId="{1699FF35-5AA7-41B9-82F5-0BC01804FB99}" type="presOf" srcId="{5D0B5C4C-9583-47C6-90E1-B51F7ACC2A13}" destId="{2BAF9715-33A2-4BB7-BB74-4C6BC3791EF4}" srcOrd="0" destOrd="0" presId="urn:microsoft.com/office/officeart/2005/8/layout/default#1"/>
    <dgm:cxn modelId="{CB846AF3-2C1B-47B9-85BB-64D9F1352D3A}" type="presOf" srcId="{BE3AF491-9C44-4AC4-8A8D-CECEB3012BB3}" destId="{89D6D541-E62D-43F4-9F23-070E49E017E0}" srcOrd="0" destOrd="0" presId="urn:microsoft.com/office/officeart/2005/8/layout/default#1"/>
    <dgm:cxn modelId="{8D95F42A-F1EA-4768-B454-F7B0A5E3043D}" type="presOf" srcId="{B815533E-BF48-402A-951E-58D2033A0ACF}" destId="{41B83FA0-C51C-439D-B1D4-F5B5F001FE2F}" srcOrd="0" destOrd="0" presId="urn:microsoft.com/office/officeart/2005/8/layout/default#1"/>
    <dgm:cxn modelId="{F5E2DFC2-EDDE-4C64-ABCE-4DFDCFEB6A78}" srcId="{B815533E-BF48-402A-951E-58D2033A0ACF}" destId="{BE3AF491-9C44-4AC4-8A8D-CECEB3012BB3}" srcOrd="2" destOrd="0" parTransId="{299FB6A9-0241-4208-B649-A68B2C02D1B2}" sibTransId="{92369C55-F1A8-4B1B-9A86-835A48BA7C28}"/>
    <dgm:cxn modelId="{A13CFC1E-5BA0-43F9-99D6-DE4933CC84AD}" type="presOf" srcId="{6093A947-1088-4469-8A3B-04B7658C62A7}" destId="{65C02D2A-5943-4508-8405-AE27ECD0DC32}" srcOrd="0" destOrd="0" presId="urn:microsoft.com/office/officeart/2005/8/layout/default#1"/>
    <dgm:cxn modelId="{93FEBCD5-F022-4E83-ABF6-B0B4E8EFC02A}" srcId="{B815533E-BF48-402A-951E-58D2033A0ACF}" destId="{9460BFB0-FA6F-4D1A-B372-41283775D0EB}" srcOrd="3" destOrd="0" parTransId="{E4DE7474-A431-4CD2-8E34-5892000AA5C4}" sibTransId="{70A04BF0-CFF1-4765-8537-544682FA5E36}"/>
    <dgm:cxn modelId="{A4306567-169E-440F-B3CD-E01A667DE302}" srcId="{B815533E-BF48-402A-951E-58D2033A0ACF}" destId="{5D0B5C4C-9583-47C6-90E1-B51F7ACC2A13}" srcOrd="4" destOrd="0" parTransId="{05A3A1FE-5984-4C9B-977A-23CD91B19765}" sibTransId="{F0B5B86A-40A8-4BCD-97A2-B4D822BC50E3}"/>
    <dgm:cxn modelId="{CAC1FDF1-6F26-4023-9979-DAA4A022C06C}" type="presParOf" srcId="{41B83FA0-C51C-439D-B1D4-F5B5F001FE2F}" destId="{F555936A-4DFB-41BF-AF4C-76A2847BAB2A}" srcOrd="0" destOrd="0" presId="urn:microsoft.com/office/officeart/2005/8/layout/default#1"/>
    <dgm:cxn modelId="{F9588C90-03DA-414F-80E9-CD4B27F854F2}" type="presParOf" srcId="{41B83FA0-C51C-439D-B1D4-F5B5F001FE2F}" destId="{FE9CA657-DD63-4E7B-88BF-4B4126319C2D}" srcOrd="1" destOrd="0" presId="urn:microsoft.com/office/officeart/2005/8/layout/default#1"/>
    <dgm:cxn modelId="{944A4DBC-5D27-4067-A144-1C78322EA884}" type="presParOf" srcId="{41B83FA0-C51C-439D-B1D4-F5B5F001FE2F}" destId="{65C02D2A-5943-4508-8405-AE27ECD0DC32}" srcOrd="2" destOrd="0" presId="urn:microsoft.com/office/officeart/2005/8/layout/default#1"/>
    <dgm:cxn modelId="{68F69CB9-2ED2-4301-AE98-7DDBB1571037}" type="presParOf" srcId="{41B83FA0-C51C-439D-B1D4-F5B5F001FE2F}" destId="{9A42A5E6-DDE2-4791-B471-075714CEA775}" srcOrd="3" destOrd="0" presId="urn:microsoft.com/office/officeart/2005/8/layout/default#1"/>
    <dgm:cxn modelId="{29E9E34F-4956-4AA1-9A7E-F3417D5B4D72}" type="presParOf" srcId="{41B83FA0-C51C-439D-B1D4-F5B5F001FE2F}" destId="{89D6D541-E62D-43F4-9F23-070E49E017E0}" srcOrd="4" destOrd="0" presId="urn:microsoft.com/office/officeart/2005/8/layout/default#1"/>
    <dgm:cxn modelId="{FCFF6B30-40AF-4DED-9BC3-14B0608417B6}" type="presParOf" srcId="{41B83FA0-C51C-439D-B1D4-F5B5F001FE2F}" destId="{24678FFE-1BDF-4CB1-80F0-B5F44CFD3712}" srcOrd="5" destOrd="0" presId="urn:microsoft.com/office/officeart/2005/8/layout/default#1"/>
    <dgm:cxn modelId="{84C60447-A94F-4AC5-985E-314C0EE99E12}" type="presParOf" srcId="{41B83FA0-C51C-439D-B1D4-F5B5F001FE2F}" destId="{B503C7A2-798C-4796-82E0-4B491FB180B9}" srcOrd="6" destOrd="0" presId="urn:microsoft.com/office/officeart/2005/8/layout/default#1"/>
    <dgm:cxn modelId="{50357844-0F8A-45F9-8B8C-1CD20D100131}" type="presParOf" srcId="{41B83FA0-C51C-439D-B1D4-F5B5F001FE2F}" destId="{9C6C61B6-E0C1-479B-AD4C-E97CAC2DB893}" srcOrd="7" destOrd="0" presId="urn:microsoft.com/office/officeart/2005/8/layout/default#1"/>
    <dgm:cxn modelId="{9FF7802F-EDE6-45CA-9134-6D6113FC45E0}" type="presParOf" srcId="{41B83FA0-C51C-439D-B1D4-F5B5F001FE2F}" destId="{2BAF9715-33A2-4BB7-BB74-4C6BC3791EF4}" srcOrd="8" destOrd="0" presId="urn:microsoft.com/office/officeart/2005/8/layout/default#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10A335C-6B71-4D38-991E-6B1659B39D16}">
      <dsp:nvSpPr>
        <dsp:cNvPr id="0" name=""/>
        <dsp:cNvSpPr/>
      </dsp:nvSpPr>
      <dsp:spPr>
        <a:xfrm rot="5400000">
          <a:off x="324389" y="1151830"/>
          <a:ext cx="967166" cy="1609342"/>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675AF0-6E17-46F1-8600-E1387267475E}">
      <dsp:nvSpPr>
        <dsp:cNvPr id="0" name=""/>
        <dsp:cNvSpPr/>
      </dsp:nvSpPr>
      <dsp:spPr>
        <a:xfrm>
          <a:off x="162945" y="1632676"/>
          <a:ext cx="1452923" cy="12735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s-EC" sz="2400" kern="1200" dirty="0">
              <a:solidFill>
                <a:schemeClr val="bg1"/>
              </a:solidFill>
            </a:rPr>
            <a:t>Fundición Cáscara</a:t>
          </a:r>
        </a:p>
      </dsp:txBody>
      <dsp:txXfrm>
        <a:off x="162945" y="1632676"/>
        <a:ext cx="1452923" cy="1273572"/>
      </dsp:txXfrm>
    </dsp:sp>
    <dsp:sp modelId="{ADA28528-0FD8-4836-B136-F0FA1B5FC177}">
      <dsp:nvSpPr>
        <dsp:cNvPr id="0" name=""/>
        <dsp:cNvSpPr/>
      </dsp:nvSpPr>
      <dsp:spPr>
        <a:xfrm>
          <a:off x="1341732" y="1033348"/>
          <a:ext cx="274136" cy="274136"/>
        </a:xfrm>
        <a:prstGeom prst="triangle">
          <a:avLst>
            <a:gd name="adj" fmla="val 10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284724-9068-46F5-9561-50B39B5B4481}">
      <dsp:nvSpPr>
        <dsp:cNvPr id="0" name=""/>
        <dsp:cNvSpPr/>
      </dsp:nvSpPr>
      <dsp:spPr>
        <a:xfrm rot="5400000">
          <a:off x="2103052" y="711698"/>
          <a:ext cx="967166" cy="1609342"/>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4C17E3-0749-4A8B-8CD6-9ECA9251D9BA}">
      <dsp:nvSpPr>
        <dsp:cNvPr id="0" name=""/>
        <dsp:cNvSpPr/>
      </dsp:nvSpPr>
      <dsp:spPr>
        <a:xfrm>
          <a:off x="1941608" y="1192545"/>
          <a:ext cx="1452923" cy="12735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s-EC" sz="2400" kern="1200" dirty="0">
              <a:solidFill>
                <a:schemeClr val="bg1"/>
              </a:solidFill>
            </a:rPr>
            <a:t>Fundición Arena</a:t>
          </a:r>
        </a:p>
      </dsp:txBody>
      <dsp:txXfrm>
        <a:off x="1941608" y="1192545"/>
        <a:ext cx="1452923" cy="1273572"/>
      </dsp:txXfrm>
    </dsp:sp>
    <dsp:sp modelId="{4209F808-2457-4072-97BF-6CBDC3724F71}">
      <dsp:nvSpPr>
        <dsp:cNvPr id="0" name=""/>
        <dsp:cNvSpPr/>
      </dsp:nvSpPr>
      <dsp:spPr>
        <a:xfrm>
          <a:off x="3120395" y="593216"/>
          <a:ext cx="274136" cy="274136"/>
        </a:xfrm>
        <a:prstGeom prst="triangle">
          <a:avLst>
            <a:gd name="adj" fmla="val 10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D08B17-BB24-4368-9938-63BA2399D892}">
      <dsp:nvSpPr>
        <dsp:cNvPr id="0" name=""/>
        <dsp:cNvSpPr/>
      </dsp:nvSpPr>
      <dsp:spPr>
        <a:xfrm rot="5400000">
          <a:off x="3881714" y="271566"/>
          <a:ext cx="967166" cy="1609342"/>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BE7C04-EC7A-4208-A680-5311C0AF304D}">
      <dsp:nvSpPr>
        <dsp:cNvPr id="0" name=""/>
        <dsp:cNvSpPr/>
      </dsp:nvSpPr>
      <dsp:spPr>
        <a:xfrm>
          <a:off x="3720270" y="752413"/>
          <a:ext cx="1452923" cy="12735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C" sz="2000" kern="1200" dirty="0">
              <a:solidFill>
                <a:schemeClr val="bg1"/>
              </a:solidFill>
            </a:rPr>
            <a:t>Molde Permanente</a:t>
          </a:r>
        </a:p>
      </dsp:txBody>
      <dsp:txXfrm>
        <a:off x="3720270" y="752413"/>
        <a:ext cx="1452923" cy="1273572"/>
      </dsp:txXfrm>
    </dsp:sp>
    <dsp:sp modelId="{06D6C751-C1FD-4206-AC9B-98321CBD8E9A}">
      <dsp:nvSpPr>
        <dsp:cNvPr id="0" name=""/>
        <dsp:cNvSpPr/>
      </dsp:nvSpPr>
      <dsp:spPr>
        <a:xfrm>
          <a:off x="4899057" y="153085"/>
          <a:ext cx="274136" cy="274136"/>
        </a:xfrm>
        <a:prstGeom prst="triangle">
          <a:avLst>
            <a:gd name="adj" fmla="val 10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E4BF35-138F-40BC-9D62-D8B179647A27}">
      <dsp:nvSpPr>
        <dsp:cNvPr id="0" name=""/>
        <dsp:cNvSpPr/>
      </dsp:nvSpPr>
      <dsp:spPr>
        <a:xfrm rot="5400000">
          <a:off x="5660376" y="-168564"/>
          <a:ext cx="967166" cy="1609342"/>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A6689C-364B-442B-95E4-5CA36EB0599C}">
      <dsp:nvSpPr>
        <dsp:cNvPr id="0" name=""/>
        <dsp:cNvSpPr/>
      </dsp:nvSpPr>
      <dsp:spPr>
        <a:xfrm>
          <a:off x="5498932" y="312281"/>
          <a:ext cx="1452923" cy="12735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s-EC" sz="1900" kern="1200" dirty="0">
              <a:solidFill>
                <a:schemeClr val="bg1"/>
              </a:solidFill>
            </a:rPr>
            <a:t>Centrifugada</a:t>
          </a:r>
        </a:p>
      </dsp:txBody>
      <dsp:txXfrm>
        <a:off x="5498932" y="312281"/>
        <a:ext cx="1452923" cy="1273572"/>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555936A-4DFB-41BF-AF4C-76A2847BAB2A}">
      <dsp:nvSpPr>
        <dsp:cNvPr id="0" name=""/>
        <dsp:cNvSpPr/>
      </dsp:nvSpPr>
      <dsp:spPr>
        <a:xfrm>
          <a:off x="474" y="222292"/>
          <a:ext cx="1852165" cy="1111299"/>
        </a:xfrm>
        <a:prstGeom prst="rect">
          <a:avLst/>
        </a:prstGeom>
        <a:solidFill>
          <a:schemeClr val="accent2">
            <a:alpha val="9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a:t>Ensayo de tensión</a:t>
          </a:r>
        </a:p>
      </dsp:txBody>
      <dsp:txXfrm>
        <a:off x="474" y="222292"/>
        <a:ext cx="1852165" cy="1111299"/>
      </dsp:txXfrm>
    </dsp:sp>
    <dsp:sp modelId="{65C02D2A-5943-4508-8405-AE27ECD0DC32}">
      <dsp:nvSpPr>
        <dsp:cNvPr id="0" name=""/>
        <dsp:cNvSpPr/>
      </dsp:nvSpPr>
      <dsp:spPr>
        <a:xfrm>
          <a:off x="2037856" y="222292"/>
          <a:ext cx="1852165" cy="1111299"/>
        </a:xfrm>
        <a:prstGeom prst="rect">
          <a:avLst/>
        </a:prstGeom>
        <a:solidFill>
          <a:schemeClr val="accent2">
            <a:alpha val="90000"/>
            <a:hueOff val="0"/>
            <a:satOff val="0"/>
            <a:lumOff val="0"/>
            <a:alphaOff val="-1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a:t>Ensayo de impacto</a:t>
          </a:r>
        </a:p>
      </dsp:txBody>
      <dsp:txXfrm>
        <a:off x="2037856" y="222292"/>
        <a:ext cx="1852165" cy="1111299"/>
      </dsp:txXfrm>
    </dsp:sp>
    <dsp:sp modelId="{89D6D541-E62D-43F4-9F23-070E49E017E0}">
      <dsp:nvSpPr>
        <dsp:cNvPr id="0" name=""/>
        <dsp:cNvSpPr/>
      </dsp:nvSpPr>
      <dsp:spPr>
        <a:xfrm>
          <a:off x="474" y="1518808"/>
          <a:ext cx="1852165" cy="1111299"/>
        </a:xfrm>
        <a:prstGeom prst="rect">
          <a:avLst/>
        </a:prstGeom>
        <a:solidFill>
          <a:schemeClr val="accent2">
            <a:alpha val="90000"/>
            <a:hueOff val="0"/>
            <a:satOff val="0"/>
            <a:lumOff val="0"/>
            <a:alphaOff val="-2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a:t>Ensayo de dureza</a:t>
          </a:r>
        </a:p>
      </dsp:txBody>
      <dsp:txXfrm>
        <a:off x="474" y="1518808"/>
        <a:ext cx="1852165" cy="1111299"/>
      </dsp:txXfrm>
    </dsp:sp>
    <dsp:sp modelId="{B503C7A2-798C-4796-82E0-4B491FB180B9}">
      <dsp:nvSpPr>
        <dsp:cNvPr id="0" name=""/>
        <dsp:cNvSpPr/>
      </dsp:nvSpPr>
      <dsp:spPr>
        <a:xfrm>
          <a:off x="2037856" y="1518808"/>
          <a:ext cx="1852165" cy="1111299"/>
        </a:xfrm>
        <a:prstGeom prst="rect">
          <a:avLst/>
        </a:prstGeom>
        <a:solidFill>
          <a:schemeClr val="accent2">
            <a:alpha val="90000"/>
            <a:hueOff val="0"/>
            <a:satOff val="0"/>
            <a:lumOff val="0"/>
            <a:alphaOff val="-3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a:t>Análisis químico</a:t>
          </a:r>
        </a:p>
      </dsp:txBody>
      <dsp:txXfrm>
        <a:off x="2037856" y="1518808"/>
        <a:ext cx="1852165" cy="1111299"/>
      </dsp:txXfrm>
    </dsp:sp>
    <dsp:sp modelId="{2BAF9715-33A2-4BB7-BB74-4C6BC3791EF4}">
      <dsp:nvSpPr>
        <dsp:cNvPr id="0" name=""/>
        <dsp:cNvSpPr/>
      </dsp:nvSpPr>
      <dsp:spPr>
        <a:xfrm>
          <a:off x="1019165" y="2815324"/>
          <a:ext cx="1852165" cy="1111299"/>
        </a:xfrm>
        <a:prstGeom prst="rect">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a:t>Microestructura</a:t>
          </a:r>
        </a:p>
      </dsp:txBody>
      <dsp:txXfrm>
        <a:off x="1019165" y="2815324"/>
        <a:ext cx="1852165" cy="1111299"/>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2A9C53-5D46-4F24-A114-466F288D46C9}" type="datetimeFigureOut">
              <a:rPr lang="es-EC" smtClean="0"/>
              <a:pPr/>
              <a:t>13/12/2018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B0CBFF3-FFAD-4BE4-A0FD-2BD97500E00C}" type="slidenum">
              <a:rPr lang="es-EC" smtClean="0"/>
              <a:pPr/>
              <a:t>‹Nº›</a:t>
            </a:fld>
            <a:endParaRPr lang="es-EC"/>
          </a:p>
        </p:txBody>
      </p:sp>
    </p:spTree>
    <p:extLst>
      <p:ext uri="{BB962C8B-B14F-4D97-AF65-F5344CB8AC3E}">
        <p14:creationId xmlns="" xmlns:p14="http://schemas.microsoft.com/office/powerpoint/2010/main" val="2292880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2A9C53-5D46-4F24-A114-466F288D46C9}" type="datetimeFigureOut">
              <a:rPr lang="es-EC" smtClean="0"/>
              <a:pPr/>
              <a:t>13/12/2018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B0CBFF3-FFAD-4BE4-A0FD-2BD97500E00C}" type="slidenum">
              <a:rPr lang="es-EC" smtClean="0"/>
              <a:pPr/>
              <a:t>‹Nº›</a:t>
            </a:fld>
            <a:endParaRPr lang="es-EC"/>
          </a:p>
        </p:txBody>
      </p:sp>
    </p:spTree>
    <p:extLst>
      <p:ext uri="{BB962C8B-B14F-4D97-AF65-F5344CB8AC3E}">
        <p14:creationId xmlns="" xmlns:p14="http://schemas.microsoft.com/office/powerpoint/2010/main" val="4177140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B62A9C53-5D46-4F24-A114-466F288D46C9}" type="datetimeFigureOut">
              <a:rPr lang="es-EC" smtClean="0"/>
              <a:pPr/>
              <a:t>13/12/2018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B0CBFF3-FFAD-4BE4-A0FD-2BD97500E00C}" type="slidenum">
              <a:rPr lang="es-EC" smtClean="0"/>
              <a:pPr/>
              <a:t>‹Nº›</a:t>
            </a:fld>
            <a:endParaRPr lang="es-EC"/>
          </a:p>
        </p:txBody>
      </p:sp>
    </p:spTree>
    <p:extLst>
      <p:ext uri="{BB962C8B-B14F-4D97-AF65-F5344CB8AC3E}">
        <p14:creationId xmlns="" xmlns:p14="http://schemas.microsoft.com/office/powerpoint/2010/main" val="20512886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2A9C53-5D46-4F24-A114-466F288D46C9}" type="datetimeFigureOut">
              <a:rPr lang="es-EC" smtClean="0"/>
              <a:pPr/>
              <a:t>13/12/2018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B0CBFF3-FFAD-4BE4-A0FD-2BD97500E00C}" type="slidenum">
              <a:rPr lang="es-EC" smtClean="0"/>
              <a:pPr/>
              <a:t>‹Nº›</a:t>
            </a:fld>
            <a:endParaRPr lang="es-EC"/>
          </a:p>
        </p:txBody>
      </p:sp>
    </p:spTree>
    <p:extLst>
      <p:ext uri="{BB962C8B-B14F-4D97-AF65-F5344CB8AC3E}">
        <p14:creationId xmlns="" xmlns:p14="http://schemas.microsoft.com/office/powerpoint/2010/main" val="27817663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2A9C53-5D46-4F24-A114-466F288D46C9}" type="datetimeFigureOut">
              <a:rPr lang="es-EC" smtClean="0"/>
              <a:pPr/>
              <a:t>13/12/2018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B0CBFF3-FFAD-4BE4-A0FD-2BD97500E00C}" type="slidenum">
              <a:rPr lang="es-EC" smtClean="0"/>
              <a:pPr/>
              <a:t>‹Nº›</a:t>
            </a:fld>
            <a:endParaRPr lang="es-EC"/>
          </a:p>
        </p:txBody>
      </p:sp>
    </p:spTree>
    <p:extLst>
      <p:ext uri="{BB962C8B-B14F-4D97-AF65-F5344CB8AC3E}">
        <p14:creationId xmlns="" xmlns:p14="http://schemas.microsoft.com/office/powerpoint/2010/main" val="3372582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B62A9C53-5D46-4F24-A114-466F288D46C9}" type="datetimeFigureOut">
              <a:rPr lang="es-EC" smtClean="0"/>
              <a:pPr/>
              <a:t>13/12/2018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B0CBFF3-FFAD-4BE4-A0FD-2BD97500E00C}" type="slidenum">
              <a:rPr lang="es-EC" smtClean="0"/>
              <a:pPr/>
              <a:t>‹Nº›</a:t>
            </a:fld>
            <a:endParaRPr lang="es-EC"/>
          </a:p>
        </p:txBody>
      </p:sp>
    </p:spTree>
    <p:extLst>
      <p:ext uri="{BB962C8B-B14F-4D97-AF65-F5344CB8AC3E}">
        <p14:creationId xmlns="" xmlns:p14="http://schemas.microsoft.com/office/powerpoint/2010/main" val="1268579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62A9C53-5D46-4F24-A114-466F288D46C9}" type="datetimeFigureOut">
              <a:rPr lang="es-EC" smtClean="0"/>
              <a:pPr/>
              <a:t>13/12/2018</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3B0CBFF3-FFAD-4BE4-A0FD-2BD97500E00C}" type="slidenum">
              <a:rPr lang="es-EC" smtClean="0"/>
              <a:pPr/>
              <a:t>‹Nº›</a:t>
            </a:fld>
            <a:endParaRPr lang="es-EC"/>
          </a:p>
        </p:txBody>
      </p:sp>
    </p:spTree>
    <p:extLst>
      <p:ext uri="{BB962C8B-B14F-4D97-AF65-F5344CB8AC3E}">
        <p14:creationId xmlns="" xmlns:p14="http://schemas.microsoft.com/office/powerpoint/2010/main" val="4176770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845127" y="2507550"/>
            <a:ext cx="5156200" cy="3680525"/>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6172200" y="2507550"/>
            <a:ext cx="5181601" cy="3680525"/>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B62A9C53-5D46-4F24-A114-466F288D46C9}" type="datetimeFigureOut">
              <a:rPr lang="es-EC" smtClean="0"/>
              <a:pPr/>
              <a:t>13/12/2018</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3B0CBFF3-FFAD-4BE4-A0FD-2BD97500E00C}" type="slidenum">
              <a:rPr lang="es-EC" smtClean="0"/>
              <a:pPr/>
              <a:t>‹Nº›</a:t>
            </a:fld>
            <a:endParaRPr lang="es-EC"/>
          </a:p>
        </p:txBody>
      </p:sp>
      <p:sp>
        <p:nvSpPr>
          <p:cNvPr id="10" name="Title 9"/>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 xmlns:p14="http://schemas.microsoft.com/office/powerpoint/2010/main" val="2891642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o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2A9C53-5D46-4F24-A114-466F288D46C9}" type="datetimeFigureOut">
              <a:rPr lang="es-EC" smtClean="0"/>
              <a:pPr/>
              <a:t>13/12/2018</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3B0CBFF3-FFAD-4BE4-A0FD-2BD97500E00C}" type="slidenum">
              <a:rPr lang="es-EC" smtClean="0"/>
              <a:pPr/>
              <a:t>‹Nº›</a:t>
            </a:fld>
            <a:endParaRPr lang="es-EC"/>
          </a:p>
        </p:txBody>
      </p:sp>
      <p:sp>
        <p:nvSpPr>
          <p:cNvPr id="6" name="Title 5"/>
          <p:cNvSpPr>
            <a:spLocks noGrp="1"/>
          </p:cNvSpPr>
          <p:nvPr>
            <p:ph type="title"/>
          </p:nvPr>
        </p:nvSpPr>
        <p:spPr/>
        <p:txBody>
          <a:bodyPr/>
          <a:lstStyle/>
          <a:p>
            <a:r>
              <a:rPr lang="es-ES"/>
              <a:t>Haga clic para modificar el estilo de título del patrón</a:t>
            </a:r>
            <a:endParaRPr lang="en-US"/>
          </a:p>
        </p:txBody>
      </p:sp>
    </p:spTree>
    <p:extLst>
      <p:ext uri="{BB962C8B-B14F-4D97-AF65-F5344CB8AC3E}">
        <p14:creationId xmlns="" xmlns:p14="http://schemas.microsoft.com/office/powerpoint/2010/main" val="445193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2A9C53-5D46-4F24-A114-466F288D46C9}" type="datetimeFigureOut">
              <a:rPr lang="es-EC" smtClean="0"/>
              <a:pPr/>
              <a:t>13/12/2018</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3B0CBFF3-FFAD-4BE4-A0FD-2BD97500E00C}" type="slidenum">
              <a:rPr lang="es-EC" smtClean="0"/>
              <a:pPr/>
              <a:t>‹Nº›</a:t>
            </a:fld>
            <a:endParaRPr lang="es-EC"/>
          </a:p>
        </p:txBody>
      </p:sp>
    </p:spTree>
    <p:extLst>
      <p:ext uri="{BB962C8B-B14F-4D97-AF65-F5344CB8AC3E}">
        <p14:creationId xmlns="" xmlns:p14="http://schemas.microsoft.com/office/powerpoint/2010/main" val="9053113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B62A9C53-5D46-4F24-A114-466F288D46C9}" type="datetimeFigureOut">
              <a:rPr lang="es-EC" smtClean="0"/>
              <a:pPr/>
              <a:t>13/12/2018</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3B0CBFF3-FFAD-4BE4-A0FD-2BD97500E00C}" type="slidenum">
              <a:rPr lang="es-EC" smtClean="0"/>
              <a:pPr/>
              <a:t>‹Nº›</a:t>
            </a:fld>
            <a:endParaRPr lang="es-EC"/>
          </a:p>
        </p:txBody>
      </p:sp>
    </p:spTree>
    <p:extLst>
      <p:ext uri="{BB962C8B-B14F-4D97-AF65-F5344CB8AC3E}">
        <p14:creationId xmlns="" xmlns:p14="http://schemas.microsoft.com/office/powerpoint/2010/main" val="2848149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2A9C53-5D46-4F24-A114-466F288D46C9}" type="datetimeFigureOut">
              <a:rPr lang="es-EC" smtClean="0"/>
              <a:pPr/>
              <a:t>13/12/2018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B0CBFF3-FFAD-4BE4-A0FD-2BD97500E00C}" type="slidenum">
              <a:rPr lang="es-EC" smtClean="0"/>
              <a:pPr/>
              <a:t>‹Nº›</a:t>
            </a:fld>
            <a:endParaRPr lang="es-EC"/>
          </a:p>
        </p:txBody>
      </p:sp>
    </p:spTree>
    <p:extLst>
      <p:ext uri="{BB962C8B-B14F-4D97-AF65-F5344CB8AC3E}">
        <p14:creationId xmlns="" xmlns:p14="http://schemas.microsoft.com/office/powerpoint/2010/main" val="24759783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B62A9C53-5D46-4F24-A114-466F288D46C9}" type="datetimeFigureOut">
              <a:rPr lang="es-EC" smtClean="0"/>
              <a:pPr/>
              <a:t>13/12/2018</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3B0CBFF3-FFAD-4BE4-A0FD-2BD97500E00C}" type="slidenum">
              <a:rPr lang="es-EC" smtClean="0"/>
              <a:pPr/>
              <a:t>‹Nº›</a:t>
            </a:fld>
            <a:endParaRPr lang="es-EC"/>
          </a:p>
        </p:txBody>
      </p:sp>
    </p:spTree>
    <p:extLst>
      <p:ext uri="{BB962C8B-B14F-4D97-AF65-F5344CB8AC3E}">
        <p14:creationId xmlns="" xmlns:p14="http://schemas.microsoft.com/office/powerpoint/2010/main" val="38243333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2A9C53-5D46-4F24-A114-466F288D46C9}" type="datetimeFigureOut">
              <a:rPr lang="es-EC" smtClean="0"/>
              <a:pPr/>
              <a:t>13/12/2018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B0CBFF3-FFAD-4BE4-A0FD-2BD97500E00C}" type="slidenum">
              <a:rPr lang="es-EC" smtClean="0"/>
              <a:pPr/>
              <a:t>‹Nº›</a:t>
            </a:fld>
            <a:endParaRPr lang="es-EC"/>
          </a:p>
        </p:txBody>
      </p:sp>
    </p:spTree>
    <p:extLst>
      <p:ext uri="{BB962C8B-B14F-4D97-AF65-F5344CB8AC3E}">
        <p14:creationId xmlns="" xmlns:p14="http://schemas.microsoft.com/office/powerpoint/2010/main" val="19339299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B62A9C53-5D46-4F24-A114-466F288D46C9}" type="datetimeFigureOut">
              <a:rPr lang="es-EC" smtClean="0"/>
              <a:pPr/>
              <a:t>13/12/2018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B0CBFF3-FFAD-4BE4-A0FD-2BD97500E00C}" type="slidenum">
              <a:rPr lang="es-EC" smtClean="0"/>
              <a:pPr/>
              <a:t>‹Nº›</a:t>
            </a:fld>
            <a:endParaRPr lang="es-EC"/>
          </a:p>
        </p:txBody>
      </p:sp>
    </p:spTree>
    <p:extLst>
      <p:ext uri="{BB962C8B-B14F-4D97-AF65-F5344CB8AC3E}">
        <p14:creationId xmlns="" xmlns:p14="http://schemas.microsoft.com/office/powerpoint/2010/main" val="3400557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B62A9C53-5D46-4F24-A114-466F288D46C9}" type="datetimeFigureOut">
              <a:rPr lang="es-EC" smtClean="0"/>
              <a:pPr/>
              <a:t>13/12/2018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B0CBFF3-FFAD-4BE4-A0FD-2BD97500E00C}" type="slidenum">
              <a:rPr lang="es-EC" smtClean="0"/>
              <a:pPr/>
              <a:t>‹Nº›</a:t>
            </a:fld>
            <a:endParaRPr lang="es-EC"/>
          </a:p>
        </p:txBody>
      </p:sp>
    </p:spTree>
    <p:extLst>
      <p:ext uri="{BB962C8B-B14F-4D97-AF65-F5344CB8AC3E}">
        <p14:creationId xmlns="" xmlns:p14="http://schemas.microsoft.com/office/powerpoint/2010/main" val="1526658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62A9C53-5D46-4F24-A114-466F288D46C9}" type="datetimeFigureOut">
              <a:rPr lang="es-EC" smtClean="0"/>
              <a:pPr/>
              <a:t>13/12/2018</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3B0CBFF3-FFAD-4BE4-A0FD-2BD97500E00C}" type="slidenum">
              <a:rPr lang="es-EC" smtClean="0"/>
              <a:pPr/>
              <a:t>‹Nº›</a:t>
            </a:fld>
            <a:endParaRPr lang="es-EC"/>
          </a:p>
        </p:txBody>
      </p:sp>
    </p:spTree>
    <p:extLst>
      <p:ext uri="{BB962C8B-B14F-4D97-AF65-F5344CB8AC3E}">
        <p14:creationId xmlns="" xmlns:p14="http://schemas.microsoft.com/office/powerpoint/2010/main" val="1889440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845127" y="2507550"/>
            <a:ext cx="5156200" cy="3680525"/>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6172200" y="2507550"/>
            <a:ext cx="5181601" cy="3680525"/>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B62A9C53-5D46-4F24-A114-466F288D46C9}" type="datetimeFigureOut">
              <a:rPr lang="es-EC" smtClean="0"/>
              <a:pPr/>
              <a:t>13/12/2018</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3B0CBFF3-FFAD-4BE4-A0FD-2BD97500E00C}" type="slidenum">
              <a:rPr lang="es-EC" smtClean="0"/>
              <a:pPr/>
              <a:t>‹Nº›</a:t>
            </a:fld>
            <a:endParaRPr lang="es-EC"/>
          </a:p>
        </p:txBody>
      </p:sp>
      <p:sp>
        <p:nvSpPr>
          <p:cNvPr id="10" name="Title 9"/>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 xmlns:p14="http://schemas.microsoft.com/office/powerpoint/2010/main" val="1045151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o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2A9C53-5D46-4F24-A114-466F288D46C9}" type="datetimeFigureOut">
              <a:rPr lang="es-EC" smtClean="0"/>
              <a:pPr/>
              <a:t>13/12/2018</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3B0CBFF3-FFAD-4BE4-A0FD-2BD97500E00C}" type="slidenum">
              <a:rPr lang="es-EC" smtClean="0"/>
              <a:pPr/>
              <a:t>‹Nº›</a:t>
            </a:fld>
            <a:endParaRPr lang="es-EC"/>
          </a:p>
        </p:txBody>
      </p:sp>
      <p:sp>
        <p:nvSpPr>
          <p:cNvPr id="6" name="Title 5"/>
          <p:cNvSpPr>
            <a:spLocks noGrp="1"/>
          </p:cNvSpPr>
          <p:nvPr>
            <p:ph type="title"/>
          </p:nvPr>
        </p:nvSpPr>
        <p:spPr/>
        <p:txBody>
          <a:bodyPr/>
          <a:lstStyle/>
          <a:p>
            <a:r>
              <a:rPr lang="es-ES"/>
              <a:t>Haga clic para modificar el estilo de título del patrón</a:t>
            </a:r>
            <a:endParaRPr lang="en-US"/>
          </a:p>
        </p:txBody>
      </p:sp>
    </p:spTree>
    <p:extLst>
      <p:ext uri="{BB962C8B-B14F-4D97-AF65-F5344CB8AC3E}">
        <p14:creationId xmlns="" xmlns:p14="http://schemas.microsoft.com/office/powerpoint/2010/main" val="3988265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2A9C53-5D46-4F24-A114-466F288D46C9}" type="datetimeFigureOut">
              <a:rPr lang="es-EC" smtClean="0"/>
              <a:pPr/>
              <a:t>13/12/2018</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3B0CBFF3-FFAD-4BE4-A0FD-2BD97500E00C}" type="slidenum">
              <a:rPr lang="es-EC" smtClean="0"/>
              <a:pPr/>
              <a:t>‹Nº›</a:t>
            </a:fld>
            <a:endParaRPr lang="es-EC"/>
          </a:p>
        </p:txBody>
      </p:sp>
    </p:spTree>
    <p:extLst>
      <p:ext uri="{BB962C8B-B14F-4D97-AF65-F5344CB8AC3E}">
        <p14:creationId xmlns="" xmlns:p14="http://schemas.microsoft.com/office/powerpoint/2010/main" val="3729199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B62A9C53-5D46-4F24-A114-466F288D46C9}" type="datetimeFigureOut">
              <a:rPr lang="es-EC" smtClean="0"/>
              <a:pPr/>
              <a:t>13/12/2018</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3B0CBFF3-FFAD-4BE4-A0FD-2BD97500E00C}" type="slidenum">
              <a:rPr lang="es-EC" smtClean="0"/>
              <a:pPr/>
              <a:t>‹Nº›</a:t>
            </a:fld>
            <a:endParaRPr lang="es-EC"/>
          </a:p>
        </p:txBody>
      </p:sp>
    </p:spTree>
    <p:extLst>
      <p:ext uri="{BB962C8B-B14F-4D97-AF65-F5344CB8AC3E}">
        <p14:creationId xmlns="" xmlns:p14="http://schemas.microsoft.com/office/powerpoint/2010/main" val="1707988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B62A9C53-5D46-4F24-A114-466F288D46C9}" type="datetimeFigureOut">
              <a:rPr lang="es-EC" smtClean="0"/>
              <a:pPr/>
              <a:t>13/12/2018</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3B0CBFF3-FFAD-4BE4-A0FD-2BD97500E00C}" type="slidenum">
              <a:rPr lang="es-EC" smtClean="0"/>
              <a:pPr/>
              <a:t>‹Nº›</a:t>
            </a:fld>
            <a:endParaRPr lang="es-EC"/>
          </a:p>
        </p:txBody>
      </p:sp>
    </p:spTree>
    <p:extLst>
      <p:ext uri="{BB962C8B-B14F-4D97-AF65-F5344CB8AC3E}">
        <p14:creationId xmlns="" xmlns:p14="http://schemas.microsoft.com/office/powerpoint/2010/main" val="811037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tx1">
                <a:lumMod val="75000"/>
                <a:lumOff val="25000"/>
              </a:schemeClr>
            </a:gs>
            <a:gs pos="3000">
              <a:schemeClr val="tx1">
                <a:lumMod val="50000"/>
                <a:lumOff val="5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B62A9C53-5D46-4F24-A114-466F288D46C9}" type="datetimeFigureOut">
              <a:rPr lang="es-EC" smtClean="0"/>
              <a:pPr/>
              <a:t>13/12/2018</a:t>
            </a:fld>
            <a:endParaRPr lang="es-EC"/>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s-EC"/>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3B0CBFF3-FFAD-4BE4-A0FD-2BD97500E00C}" type="slidenum">
              <a:rPr lang="es-EC" smtClean="0"/>
              <a:pPr/>
              <a:t>‹Nº›</a:t>
            </a:fld>
            <a:endParaRPr lang="es-EC"/>
          </a:p>
        </p:txBody>
      </p:sp>
    </p:spTree>
    <p:extLst>
      <p:ext uri="{BB962C8B-B14F-4D97-AF65-F5344CB8AC3E}">
        <p14:creationId xmlns="" xmlns:p14="http://schemas.microsoft.com/office/powerpoint/2010/main" val="32348644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tx1">
                <a:lumMod val="75000"/>
                <a:lumOff val="25000"/>
              </a:schemeClr>
            </a:gs>
            <a:gs pos="3000">
              <a:schemeClr val="tx1">
                <a:lumMod val="50000"/>
                <a:lumOff val="5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B62A9C53-5D46-4F24-A114-466F288D46C9}" type="datetimeFigureOut">
              <a:rPr lang="es-EC" smtClean="0"/>
              <a:pPr/>
              <a:t>13/12/2018</a:t>
            </a:fld>
            <a:endParaRPr lang="es-EC"/>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s-EC"/>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3B0CBFF3-FFAD-4BE4-A0FD-2BD97500E00C}" type="slidenum">
              <a:rPr lang="es-EC" smtClean="0"/>
              <a:pPr/>
              <a:t>‹Nº›</a:t>
            </a:fld>
            <a:endParaRPr lang="es-EC"/>
          </a:p>
        </p:txBody>
      </p:sp>
    </p:spTree>
    <p:extLst>
      <p:ext uri="{BB962C8B-B14F-4D97-AF65-F5344CB8AC3E}">
        <p14:creationId xmlns="" xmlns:p14="http://schemas.microsoft.com/office/powerpoint/2010/main" val="258755126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1.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8" Type="http://schemas.openxmlformats.org/officeDocument/2006/relationships/image" Target="../media/image70.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69.png"/><Relationship Id="rId5" Type="http://schemas.microsoft.com/office/2007/relationships/hdphoto" Target="../media/hdphoto4.wdp"/><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jpeg"/><Relationship Id="rId9" Type="http://schemas.openxmlformats.org/officeDocument/2006/relationships/image" Target="../media/image78.png"/></Relationships>
</file>

<file path=ppt/slides/_rels/slide2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2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2.png"/><Relationship Id="rId5" Type="http://schemas.microsoft.com/office/2007/relationships/hdphoto" Target="../media/hdphoto7.wdp"/><Relationship Id="rId4" Type="http://schemas.openxmlformats.org/officeDocument/2006/relationships/image" Target="../media/image91.jpeg"/></Relationships>
</file>

<file path=ppt/slides/_rels/slide36.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37.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1.png"/><Relationship Id="rId7" Type="http://schemas.openxmlformats.org/officeDocument/2006/relationships/image" Target="../media/image104.jpeg"/><Relationship Id="rId2" Type="http://schemas.openxmlformats.org/officeDocument/2006/relationships/image" Target="../media/image100.jpeg"/><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85.png"/><Relationship Id="rId4" Type="http://schemas.openxmlformats.org/officeDocument/2006/relationships/image" Target="../media/image102.jpeg"/></Relationships>
</file>

<file path=ppt/slides/_rels/slide3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11.jpeg"/><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10.jpeg"/><Relationship Id="rId17" Type="http://schemas.openxmlformats.org/officeDocument/2006/relationships/image" Target="../media/image15.jpeg"/><Relationship Id="rId2" Type="http://schemas.openxmlformats.org/officeDocument/2006/relationships/diagramData" Target="../diagrams/data1.xml"/><Relationship Id="rId16"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image" Target="../media/image13.jpeg"/><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image" Target="../media/image1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 xmlns:a16="http://schemas.microsoft.com/office/drawing/2014/main" id="{A48281AC-D884-4D59-858B-D0C170EDE643}"/>
              </a:ext>
            </a:extLst>
          </p:cNvPr>
          <p:cNvSpPr/>
          <p:nvPr/>
        </p:nvSpPr>
        <p:spPr>
          <a:xfrm>
            <a:off x="1" y="0"/>
            <a:ext cx="12192000" cy="2228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Título 1">
            <a:extLst>
              <a:ext uri="{FF2B5EF4-FFF2-40B4-BE49-F238E27FC236}">
                <a16:creationId xmlns="" xmlns:a16="http://schemas.microsoft.com/office/drawing/2014/main" id="{1FC5FFD5-8214-4C84-ACB0-939BB8AF6A93}"/>
              </a:ext>
            </a:extLst>
          </p:cNvPr>
          <p:cNvSpPr>
            <a:spLocks noGrp="1"/>
          </p:cNvSpPr>
          <p:nvPr>
            <p:ph type="ctrTitle"/>
          </p:nvPr>
        </p:nvSpPr>
        <p:spPr>
          <a:xfrm>
            <a:off x="609600" y="2270068"/>
            <a:ext cx="10972800" cy="1467626"/>
          </a:xfrm>
        </p:spPr>
        <p:txBody>
          <a:bodyPr>
            <a:noAutofit/>
          </a:bodyPr>
          <a:lstStyle/>
          <a:p>
            <a:r>
              <a:rPr lang="es-EC" sz="3000" b="1" dirty="0">
                <a:solidFill>
                  <a:schemeClr val="bg1"/>
                </a:solidFill>
                <a:latin typeface="+mn-lt"/>
              </a:rPr>
              <a:t>TEMA: </a:t>
            </a:r>
            <a:r>
              <a:rPr lang="es-EC" sz="3000" dirty="0">
                <a:solidFill>
                  <a:schemeClr val="bg1"/>
                </a:solidFill>
                <a:latin typeface="+mn-lt"/>
              </a:rPr>
              <a:t>EVALUACIÓN DE LAS PROPIEDADES MECÁNICAS Y MICROESTRUCTURA DE UNA ALEACIÓN DE COBRE Y UNA ALEACIÓN DE ALUMINIO, MEDIANTE CUATRO PROCESOS DE FUNDICIÓN</a:t>
            </a:r>
          </a:p>
        </p:txBody>
      </p:sp>
      <p:pic>
        <p:nvPicPr>
          <p:cNvPr id="4" name="Imagen 3" descr="http://blogs.espe.edu.ec/wp-content/uploads/2013/07/Comunicado-2-1.jpg">
            <a:extLst>
              <a:ext uri="{FF2B5EF4-FFF2-40B4-BE49-F238E27FC236}">
                <a16:creationId xmlns="" xmlns:a16="http://schemas.microsoft.com/office/drawing/2014/main" id="{AD491CFC-BD74-4CE5-9521-524AF4F76D6E}"/>
              </a:ext>
            </a:extLst>
          </p:cNvPr>
          <p:cNvPicPr/>
          <p:nvPr/>
        </p:nvPicPr>
        <p:blipFill>
          <a:blip r:embed="rId2" cstate="print">
            <a:extLst>
              <a:ext uri="{28A0092B-C50C-407E-A947-70E740481C1C}">
                <a14:useLocalDpi xmlns="" xmlns:a14="http://schemas.microsoft.com/office/drawing/2010/main" val="0"/>
              </a:ext>
            </a:extLst>
          </a:blip>
          <a:srcRect l="10594" t="38914" r="10754" b="29167"/>
          <a:stretch>
            <a:fillRect/>
          </a:stretch>
        </p:blipFill>
        <p:spPr bwMode="auto">
          <a:xfrm>
            <a:off x="3289445" y="414021"/>
            <a:ext cx="5613110" cy="1617506"/>
          </a:xfrm>
          <a:prstGeom prst="rect">
            <a:avLst/>
          </a:prstGeom>
          <a:noFill/>
          <a:ln>
            <a:noFill/>
          </a:ln>
        </p:spPr>
      </p:pic>
      <p:sp>
        <p:nvSpPr>
          <p:cNvPr id="5" name="CuadroTexto 4">
            <a:extLst>
              <a:ext uri="{FF2B5EF4-FFF2-40B4-BE49-F238E27FC236}">
                <a16:creationId xmlns="" xmlns:a16="http://schemas.microsoft.com/office/drawing/2014/main" id="{21B3E91C-6ED5-48B4-B659-2BAF0CC8F395}"/>
              </a:ext>
            </a:extLst>
          </p:cNvPr>
          <p:cNvSpPr txBox="1"/>
          <p:nvPr/>
        </p:nvSpPr>
        <p:spPr>
          <a:xfrm>
            <a:off x="2731401" y="3976235"/>
            <a:ext cx="6729198" cy="2677656"/>
          </a:xfrm>
          <a:prstGeom prst="rect">
            <a:avLst/>
          </a:prstGeom>
          <a:noFill/>
        </p:spPr>
        <p:txBody>
          <a:bodyPr wrap="square" rtlCol="0">
            <a:spAutoFit/>
          </a:bodyPr>
          <a:lstStyle/>
          <a:p>
            <a:r>
              <a:rPr lang="es-EC" sz="2800" dirty="0">
                <a:solidFill>
                  <a:schemeClr val="bg1"/>
                </a:solidFill>
              </a:rPr>
              <a:t>Autores:</a:t>
            </a:r>
          </a:p>
          <a:p>
            <a:r>
              <a:rPr lang="es-EC" sz="2800" dirty="0">
                <a:solidFill>
                  <a:schemeClr val="bg1"/>
                </a:solidFill>
              </a:rPr>
              <a:t>	Medina Andrade Esteban Javier</a:t>
            </a:r>
          </a:p>
          <a:p>
            <a:r>
              <a:rPr lang="es-EC" sz="2800" dirty="0">
                <a:solidFill>
                  <a:schemeClr val="bg1"/>
                </a:solidFill>
              </a:rPr>
              <a:t>	Peña Aucatoma Andrés </a:t>
            </a:r>
            <a:r>
              <a:rPr lang="es-EC" sz="2800" dirty="0" err="1">
                <a:solidFill>
                  <a:schemeClr val="bg1"/>
                </a:solidFill>
              </a:rPr>
              <a:t>Sebastian</a:t>
            </a:r>
            <a:endParaRPr lang="es-EC" sz="2800" dirty="0">
              <a:solidFill>
                <a:schemeClr val="bg1"/>
              </a:solidFill>
            </a:endParaRPr>
          </a:p>
          <a:p>
            <a:endParaRPr lang="es-EC" sz="2800" dirty="0">
              <a:solidFill>
                <a:schemeClr val="bg1"/>
              </a:solidFill>
            </a:endParaRPr>
          </a:p>
          <a:p>
            <a:r>
              <a:rPr lang="es-EC" sz="2800" dirty="0">
                <a:solidFill>
                  <a:schemeClr val="bg1"/>
                </a:solidFill>
              </a:rPr>
              <a:t>Director:</a:t>
            </a:r>
          </a:p>
          <a:p>
            <a:r>
              <a:rPr lang="es-EC" sz="2800" dirty="0">
                <a:solidFill>
                  <a:schemeClr val="bg1"/>
                </a:solidFill>
              </a:rPr>
              <a:t>	</a:t>
            </a:r>
            <a:r>
              <a:rPr lang="es-EC" sz="2800" dirty="0" err="1">
                <a:solidFill>
                  <a:schemeClr val="bg1"/>
                </a:solidFill>
              </a:rPr>
              <a:t>Msc</a:t>
            </a:r>
            <a:r>
              <a:rPr lang="es-EC" sz="2800" dirty="0">
                <a:solidFill>
                  <a:schemeClr val="bg1"/>
                </a:solidFill>
              </a:rPr>
              <a:t>. Riofrío Villena Patricio Gustavo</a:t>
            </a:r>
          </a:p>
        </p:txBody>
      </p:sp>
      <p:pic>
        <p:nvPicPr>
          <p:cNvPr id="1026" name="Picture 2" descr="https://scontent.fuio13-1.fna.fbcdn.net/v/t1.15752-9/44750644_260145641513027_7483450969582206976_n.png?_nc_cat=111&amp;_nc_ht=scontent.fuio13-1.fna&amp;oh=37a7f3f2dc729e22d6f43a2c6f43e3ce&amp;oe=5C4EF122">
            <a:extLst>
              <a:ext uri="{FF2B5EF4-FFF2-40B4-BE49-F238E27FC236}">
                <a16:creationId xmlns="" xmlns:a16="http://schemas.microsoft.com/office/drawing/2014/main" id="{73EA8B26-FD53-496B-A089-87C7EDD0C3DB}"/>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128412" y="0"/>
            <a:ext cx="1580598" cy="2161501"/>
          </a:xfrm>
          <a:prstGeom prst="rect">
            <a:avLst/>
          </a:prstGeom>
          <a:noFill/>
          <a:effectLst>
            <a:softEdge rad="1270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097087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BB5914D-0B1F-4F7E-91BF-EE2C4A9008D5}"/>
              </a:ext>
            </a:extLst>
          </p:cNvPr>
          <p:cNvSpPr>
            <a:spLocks noGrp="1"/>
          </p:cNvSpPr>
          <p:nvPr>
            <p:ph type="title"/>
          </p:nvPr>
        </p:nvSpPr>
        <p:spPr>
          <a:xfrm>
            <a:off x="1837593" y="-182879"/>
            <a:ext cx="8516814" cy="1325562"/>
          </a:xfrm>
        </p:spPr>
        <p:txBody>
          <a:bodyPr/>
          <a:lstStyle/>
          <a:p>
            <a:pPr algn="ctr"/>
            <a:r>
              <a:rPr lang="es-EC" b="1" dirty="0">
                <a:solidFill>
                  <a:schemeClr val="bg1"/>
                </a:solidFill>
              </a:rPr>
              <a:t>Fundición en molde Permanente</a:t>
            </a:r>
          </a:p>
        </p:txBody>
      </p:sp>
      <p:pic>
        <p:nvPicPr>
          <p:cNvPr id="7" name="Imagen 6">
            <a:extLst>
              <a:ext uri="{FF2B5EF4-FFF2-40B4-BE49-F238E27FC236}">
                <a16:creationId xmlns="" xmlns:a16="http://schemas.microsoft.com/office/drawing/2014/main" id="{4CFFE77B-D564-4473-8DC1-799B1ABE65F6}"/>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050987" y="928468"/>
            <a:ext cx="8141014" cy="5929533"/>
          </a:xfrm>
          <a:prstGeom prst="rect">
            <a:avLst/>
          </a:prstGeom>
        </p:spPr>
      </p:pic>
      <p:sp>
        <p:nvSpPr>
          <p:cNvPr id="9" name="CuadroTexto 8">
            <a:extLst>
              <a:ext uri="{FF2B5EF4-FFF2-40B4-BE49-F238E27FC236}">
                <a16:creationId xmlns="" xmlns:a16="http://schemas.microsoft.com/office/drawing/2014/main" id="{715FC349-21E6-4085-B79D-5B23431EAFA2}"/>
              </a:ext>
            </a:extLst>
          </p:cNvPr>
          <p:cNvSpPr txBox="1"/>
          <p:nvPr/>
        </p:nvSpPr>
        <p:spPr>
          <a:xfrm>
            <a:off x="503506" y="1215578"/>
            <a:ext cx="2977662" cy="2677656"/>
          </a:xfrm>
          <a:prstGeom prst="rect">
            <a:avLst/>
          </a:prstGeom>
          <a:noFill/>
        </p:spPr>
        <p:txBody>
          <a:bodyPr wrap="square" rtlCol="0">
            <a:spAutoFit/>
          </a:bodyPr>
          <a:lstStyle/>
          <a:p>
            <a:pPr marL="342900" indent="-342900">
              <a:buFont typeface="Wingdings" panose="05000000000000000000" pitchFamily="2" charset="2"/>
              <a:buChar char="v"/>
            </a:pPr>
            <a:r>
              <a:rPr lang="es-EC" sz="2400" dirty="0">
                <a:solidFill>
                  <a:schemeClr val="bg1"/>
                </a:solidFill>
              </a:rPr>
              <a:t>Molde reutilizable</a:t>
            </a:r>
          </a:p>
          <a:p>
            <a:pPr marL="342900" indent="-342900">
              <a:buFont typeface="Wingdings" panose="05000000000000000000" pitchFamily="2" charset="2"/>
              <a:buChar char="v"/>
            </a:pPr>
            <a:endParaRPr lang="es-EC" sz="2400" dirty="0">
              <a:solidFill>
                <a:schemeClr val="bg1"/>
              </a:solidFill>
            </a:endParaRPr>
          </a:p>
          <a:p>
            <a:pPr marL="342900" indent="-342900">
              <a:buFont typeface="Wingdings" panose="05000000000000000000" pitchFamily="2" charset="2"/>
              <a:buChar char="v"/>
            </a:pPr>
            <a:r>
              <a:rPr lang="es-EC" sz="2400" dirty="0">
                <a:solidFill>
                  <a:schemeClr val="bg1"/>
                </a:solidFill>
              </a:rPr>
              <a:t>Buen Acabado Superficial</a:t>
            </a:r>
          </a:p>
          <a:p>
            <a:pPr marL="342900" indent="-342900">
              <a:buFont typeface="Wingdings" panose="05000000000000000000" pitchFamily="2" charset="2"/>
              <a:buChar char="v"/>
            </a:pPr>
            <a:endParaRPr lang="es-EC" sz="2400" dirty="0">
              <a:solidFill>
                <a:schemeClr val="bg1"/>
              </a:solidFill>
            </a:endParaRPr>
          </a:p>
          <a:p>
            <a:pPr marL="342900" indent="-342900">
              <a:buFont typeface="Wingdings" panose="05000000000000000000" pitchFamily="2" charset="2"/>
              <a:buChar char="v"/>
            </a:pPr>
            <a:r>
              <a:rPr lang="es-EC" sz="2400" dirty="0">
                <a:solidFill>
                  <a:schemeClr val="bg1"/>
                </a:solidFill>
              </a:rPr>
              <a:t>Molde de hierro fundido o metal</a:t>
            </a:r>
          </a:p>
        </p:txBody>
      </p:sp>
    </p:spTree>
    <p:extLst>
      <p:ext uri="{BB962C8B-B14F-4D97-AF65-F5344CB8AC3E}">
        <p14:creationId xmlns="" xmlns:p14="http://schemas.microsoft.com/office/powerpoint/2010/main" val="4532318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8A0EDE7-25E7-486E-8321-000414E6130D}"/>
              </a:ext>
            </a:extLst>
          </p:cNvPr>
          <p:cNvSpPr>
            <a:spLocks noGrp="1"/>
          </p:cNvSpPr>
          <p:nvPr>
            <p:ph type="title"/>
          </p:nvPr>
        </p:nvSpPr>
        <p:spPr/>
        <p:txBody>
          <a:bodyPr/>
          <a:lstStyle/>
          <a:p>
            <a:pPr algn="ctr"/>
            <a:r>
              <a:rPr lang="es-EC" b="1" dirty="0">
                <a:solidFill>
                  <a:schemeClr val="bg1"/>
                </a:solidFill>
              </a:rPr>
              <a:t>Fundición Centrifugada</a:t>
            </a:r>
          </a:p>
        </p:txBody>
      </p:sp>
      <p:pic>
        <p:nvPicPr>
          <p:cNvPr id="5" name="Imagen 4">
            <a:extLst>
              <a:ext uri="{FF2B5EF4-FFF2-40B4-BE49-F238E27FC236}">
                <a16:creationId xmlns="" xmlns:a16="http://schemas.microsoft.com/office/drawing/2014/main" id="{F6BF896F-DF11-4F3D-A9F2-4C848F77DBF6}"/>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240745" y="1814732"/>
            <a:ext cx="8951255" cy="5043268"/>
          </a:xfrm>
          <a:prstGeom prst="rect">
            <a:avLst/>
          </a:prstGeom>
        </p:spPr>
      </p:pic>
      <p:sp>
        <p:nvSpPr>
          <p:cNvPr id="6" name="CuadroTexto 5">
            <a:extLst>
              <a:ext uri="{FF2B5EF4-FFF2-40B4-BE49-F238E27FC236}">
                <a16:creationId xmlns="" xmlns:a16="http://schemas.microsoft.com/office/drawing/2014/main" id="{F28181F2-F17C-4CEF-9BCA-116D19332330}"/>
              </a:ext>
            </a:extLst>
          </p:cNvPr>
          <p:cNvSpPr txBox="1"/>
          <p:nvPr/>
        </p:nvSpPr>
        <p:spPr>
          <a:xfrm>
            <a:off x="328734" y="1814732"/>
            <a:ext cx="2912011" cy="3416320"/>
          </a:xfrm>
          <a:prstGeom prst="rect">
            <a:avLst/>
          </a:prstGeom>
          <a:noFill/>
        </p:spPr>
        <p:txBody>
          <a:bodyPr wrap="square" rtlCol="0">
            <a:spAutoFit/>
          </a:bodyPr>
          <a:lstStyle/>
          <a:p>
            <a:pPr marL="342900" indent="-342900">
              <a:buFont typeface="Wingdings" panose="05000000000000000000" pitchFamily="2" charset="2"/>
              <a:buChar char="v"/>
            </a:pPr>
            <a:r>
              <a:rPr lang="es-EC" sz="2400" dirty="0">
                <a:solidFill>
                  <a:schemeClr val="bg1"/>
                </a:solidFill>
              </a:rPr>
              <a:t>Altos detalles</a:t>
            </a:r>
          </a:p>
          <a:p>
            <a:pPr marL="342900" indent="-342900">
              <a:buFont typeface="Wingdings" panose="05000000000000000000" pitchFamily="2" charset="2"/>
              <a:buChar char="v"/>
            </a:pPr>
            <a:endParaRPr lang="es-EC" sz="2400" dirty="0">
              <a:solidFill>
                <a:schemeClr val="bg1"/>
              </a:solidFill>
            </a:endParaRPr>
          </a:p>
          <a:p>
            <a:pPr marL="342900" indent="-342900">
              <a:buFont typeface="Wingdings" panose="05000000000000000000" pitchFamily="2" charset="2"/>
              <a:buChar char="v"/>
            </a:pPr>
            <a:r>
              <a:rPr lang="es-EC" sz="2400" dirty="0">
                <a:solidFill>
                  <a:schemeClr val="bg1"/>
                </a:solidFill>
              </a:rPr>
              <a:t>Fundición en serie</a:t>
            </a:r>
          </a:p>
          <a:p>
            <a:pPr marL="342900" indent="-342900">
              <a:buFont typeface="Wingdings" panose="05000000000000000000" pitchFamily="2" charset="2"/>
              <a:buChar char="v"/>
            </a:pPr>
            <a:endParaRPr lang="es-EC" sz="2400" dirty="0">
              <a:solidFill>
                <a:schemeClr val="bg1"/>
              </a:solidFill>
            </a:endParaRPr>
          </a:p>
          <a:p>
            <a:pPr marL="342900" indent="-342900">
              <a:buFont typeface="Wingdings" panose="05000000000000000000" pitchFamily="2" charset="2"/>
              <a:buChar char="v"/>
            </a:pPr>
            <a:r>
              <a:rPr lang="es-EC" sz="2400" dirty="0">
                <a:solidFill>
                  <a:schemeClr val="bg1"/>
                </a:solidFill>
              </a:rPr>
              <a:t>Buen acabado superficial</a:t>
            </a:r>
          </a:p>
          <a:p>
            <a:pPr marL="342900" indent="-342900">
              <a:buFont typeface="Wingdings" panose="05000000000000000000" pitchFamily="2" charset="2"/>
              <a:buChar char="v"/>
            </a:pPr>
            <a:endParaRPr lang="es-EC" sz="2400" dirty="0">
              <a:solidFill>
                <a:schemeClr val="bg1"/>
              </a:solidFill>
            </a:endParaRPr>
          </a:p>
          <a:p>
            <a:pPr marL="342900" indent="-342900">
              <a:buFont typeface="Wingdings" panose="05000000000000000000" pitchFamily="2" charset="2"/>
              <a:buChar char="v"/>
            </a:pPr>
            <a:r>
              <a:rPr lang="es-EC" sz="2400" dirty="0">
                <a:solidFill>
                  <a:schemeClr val="bg1"/>
                </a:solidFill>
              </a:rPr>
              <a:t>Moldes de Silicona-Caucho</a:t>
            </a:r>
          </a:p>
        </p:txBody>
      </p:sp>
    </p:spTree>
    <p:extLst>
      <p:ext uri="{BB962C8B-B14F-4D97-AF65-F5344CB8AC3E}">
        <p14:creationId xmlns="" xmlns:p14="http://schemas.microsoft.com/office/powerpoint/2010/main" val="32381553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064097E-4077-4A6C-8CD0-AB246C548867}"/>
              </a:ext>
            </a:extLst>
          </p:cNvPr>
          <p:cNvSpPr>
            <a:spLocks noGrp="1"/>
          </p:cNvSpPr>
          <p:nvPr>
            <p:ph type="title"/>
          </p:nvPr>
        </p:nvSpPr>
        <p:spPr>
          <a:xfrm>
            <a:off x="845127" y="-28135"/>
            <a:ext cx="10515600" cy="1325562"/>
          </a:xfrm>
        </p:spPr>
        <p:txBody>
          <a:bodyPr/>
          <a:lstStyle/>
          <a:p>
            <a:pPr algn="ctr"/>
            <a:r>
              <a:rPr lang="es-EC" b="1" dirty="0">
                <a:solidFill>
                  <a:schemeClr val="bg1"/>
                </a:solidFill>
              </a:rPr>
              <a:t>Propiedades Mecánicas</a:t>
            </a:r>
          </a:p>
        </p:txBody>
      </p:sp>
      <p:sp>
        <p:nvSpPr>
          <p:cNvPr id="4" name="CuadroTexto 3">
            <a:extLst>
              <a:ext uri="{FF2B5EF4-FFF2-40B4-BE49-F238E27FC236}">
                <a16:creationId xmlns="" xmlns:a16="http://schemas.microsoft.com/office/drawing/2014/main" id="{ECE7579D-1FDF-4BC6-927C-8B1B0605F84E}"/>
              </a:ext>
            </a:extLst>
          </p:cNvPr>
          <p:cNvSpPr txBox="1"/>
          <p:nvPr/>
        </p:nvSpPr>
        <p:spPr>
          <a:xfrm>
            <a:off x="717452" y="4089735"/>
            <a:ext cx="3010486" cy="523220"/>
          </a:xfrm>
          <a:prstGeom prst="rect">
            <a:avLst/>
          </a:prstGeom>
          <a:noFill/>
        </p:spPr>
        <p:txBody>
          <a:bodyPr wrap="square" rtlCol="0">
            <a:spAutoFit/>
          </a:bodyPr>
          <a:lstStyle/>
          <a:p>
            <a:pPr algn="ctr"/>
            <a:r>
              <a:rPr lang="es-EC" sz="2800" b="1" dirty="0">
                <a:solidFill>
                  <a:schemeClr val="bg1"/>
                </a:solidFill>
              </a:rPr>
              <a:t>Ensayo de Tensión</a:t>
            </a:r>
          </a:p>
        </p:txBody>
      </p:sp>
      <p:sp>
        <p:nvSpPr>
          <p:cNvPr id="5" name="CuadroTexto 4">
            <a:extLst>
              <a:ext uri="{FF2B5EF4-FFF2-40B4-BE49-F238E27FC236}">
                <a16:creationId xmlns="" xmlns:a16="http://schemas.microsoft.com/office/drawing/2014/main" id="{F1E8D6C9-E3ED-4D9C-B205-634265718566}"/>
              </a:ext>
            </a:extLst>
          </p:cNvPr>
          <p:cNvSpPr txBox="1"/>
          <p:nvPr/>
        </p:nvSpPr>
        <p:spPr>
          <a:xfrm>
            <a:off x="4288302" y="4089735"/>
            <a:ext cx="3427827" cy="523220"/>
          </a:xfrm>
          <a:prstGeom prst="rect">
            <a:avLst/>
          </a:prstGeom>
          <a:noFill/>
        </p:spPr>
        <p:txBody>
          <a:bodyPr wrap="square" rtlCol="0">
            <a:spAutoFit/>
          </a:bodyPr>
          <a:lstStyle/>
          <a:p>
            <a:pPr algn="ctr"/>
            <a:r>
              <a:rPr lang="es-EC" sz="2800" b="1" dirty="0">
                <a:solidFill>
                  <a:schemeClr val="bg1"/>
                </a:solidFill>
              </a:rPr>
              <a:t>Ensayo de Impacto</a:t>
            </a:r>
          </a:p>
        </p:txBody>
      </p:sp>
      <p:sp>
        <p:nvSpPr>
          <p:cNvPr id="6" name="CuadroTexto 5">
            <a:extLst>
              <a:ext uri="{FF2B5EF4-FFF2-40B4-BE49-F238E27FC236}">
                <a16:creationId xmlns="" xmlns:a16="http://schemas.microsoft.com/office/drawing/2014/main" id="{315AB5E5-32A5-4C40-98B0-986F1A937376}"/>
              </a:ext>
            </a:extLst>
          </p:cNvPr>
          <p:cNvSpPr txBox="1"/>
          <p:nvPr/>
        </p:nvSpPr>
        <p:spPr>
          <a:xfrm>
            <a:off x="8276493" y="4057469"/>
            <a:ext cx="2771335" cy="523220"/>
          </a:xfrm>
          <a:prstGeom prst="rect">
            <a:avLst/>
          </a:prstGeom>
          <a:noFill/>
        </p:spPr>
        <p:txBody>
          <a:bodyPr wrap="square" rtlCol="0">
            <a:spAutoFit/>
          </a:bodyPr>
          <a:lstStyle/>
          <a:p>
            <a:pPr algn="ctr"/>
            <a:r>
              <a:rPr lang="es-EC" sz="2800" b="1" dirty="0">
                <a:solidFill>
                  <a:schemeClr val="bg1"/>
                </a:solidFill>
              </a:rPr>
              <a:t>Ensayo de Dureza</a:t>
            </a:r>
          </a:p>
        </p:txBody>
      </p:sp>
      <p:sp>
        <p:nvSpPr>
          <p:cNvPr id="7" name="CuadroTexto 6">
            <a:extLst>
              <a:ext uri="{FF2B5EF4-FFF2-40B4-BE49-F238E27FC236}">
                <a16:creationId xmlns="" xmlns:a16="http://schemas.microsoft.com/office/drawing/2014/main" id="{FAD9CBB1-89A3-42B8-B300-265CB12E9DA0}"/>
              </a:ext>
            </a:extLst>
          </p:cNvPr>
          <p:cNvSpPr txBox="1"/>
          <p:nvPr/>
        </p:nvSpPr>
        <p:spPr>
          <a:xfrm>
            <a:off x="717452" y="4768948"/>
            <a:ext cx="3010486" cy="1569660"/>
          </a:xfrm>
          <a:prstGeom prst="rect">
            <a:avLst/>
          </a:prstGeom>
          <a:noFill/>
        </p:spPr>
        <p:txBody>
          <a:bodyPr wrap="square" rtlCol="0">
            <a:spAutoFit/>
          </a:bodyPr>
          <a:lstStyle/>
          <a:p>
            <a:pPr marL="342900" indent="-342900">
              <a:buFont typeface="Wingdings" panose="05000000000000000000" pitchFamily="2" charset="2"/>
              <a:buChar char="q"/>
            </a:pPr>
            <a:r>
              <a:rPr lang="es-EC" sz="2400" dirty="0">
                <a:solidFill>
                  <a:schemeClr val="bg1"/>
                </a:solidFill>
              </a:rPr>
              <a:t>Norma ASTM E8</a:t>
            </a:r>
          </a:p>
          <a:p>
            <a:pPr marL="342900" indent="-342900">
              <a:buFont typeface="Wingdings" panose="05000000000000000000" pitchFamily="2" charset="2"/>
              <a:buChar char="q"/>
            </a:pPr>
            <a:r>
              <a:rPr lang="es-EC" sz="2400" dirty="0">
                <a:solidFill>
                  <a:schemeClr val="bg1"/>
                </a:solidFill>
              </a:rPr>
              <a:t>Mide el esfuerzo de fluencia y esfuerzo último</a:t>
            </a:r>
          </a:p>
        </p:txBody>
      </p:sp>
      <p:sp>
        <p:nvSpPr>
          <p:cNvPr id="8" name="CuadroTexto 7">
            <a:extLst>
              <a:ext uri="{FF2B5EF4-FFF2-40B4-BE49-F238E27FC236}">
                <a16:creationId xmlns="" xmlns:a16="http://schemas.microsoft.com/office/drawing/2014/main" id="{4D9E0E6E-9D0F-4A50-A87B-3B6DF6AAA849}"/>
              </a:ext>
            </a:extLst>
          </p:cNvPr>
          <p:cNvSpPr txBox="1"/>
          <p:nvPr/>
        </p:nvSpPr>
        <p:spPr>
          <a:xfrm>
            <a:off x="4288302" y="4768948"/>
            <a:ext cx="3010486" cy="1569660"/>
          </a:xfrm>
          <a:prstGeom prst="rect">
            <a:avLst/>
          </a:prstGeom>
          <a:noFill/>
        </p:spPr>
        <p:txBody>
          <a:bodyPr wrap="square" rtlCol="0">
            <a:spAutoFit/>
          </a:bodyPr>
          <a:lstStyle/>
          <a:p>
            <a:pPr marL="342900" indent="-342900">
              <a:buFont typeface="Wingdings" panose="05000000000000000000" pitchFamily="2" charset="2"/>
              <a:buChar char="q"/>
            </a:pPr>
            <a:r>
              <a:rPr lang="es-EC" sz="2400" dirty="0">
                <a:solidFill>
                  <a:schemeClr val="bg1"/>
                </a:solidFill>
              </a:rPr>
              <a:t>Norma ASTM E23</a:t>
            </a:r>
          </a:p>
          <a:p>
            <a:pPr marL="342900" indent="-342900">
              <a:buFont typeface="Wingdings" panose="05000000000000000000" pitchFamily="2" charset="2"/>
              <a:buChar char="q"/>
            </a:pPr>
            <a:r>
              <a:rPr lang="es-EC" sz="2400" dirty="0">
                <a:solidFill>
                  <a:schemeClr val="bg1"/>
                </a:solidFill>
              </a:rPr>
              <a:t>Mide la energía absorbida (Tenacidad)</a:t>
            </a:r>
          </a:p>
        </p:txBody>
      </p:sp>
      <p:sp>
        <p:nvSpPr>
          <p:cNvPr id="9" name="CuadroTexto 8">
            <a:extLst>
              <a:ext uri="{FF2B5EF4-FFF2-40B4-BE49-F238E27FC236}">
                <a16:creationId xmlns="" xmlns:a16="http://schemas.microsoft.com/office/drawing/2014/main" id="{EA83DF7C-BCB9-4084-B48A-3436A8B674AF}"/>
              </a:ext>
            </a:extLst>
          </p:cNvPr>
          <p:cNvSpPr txBox="1"/>
          <p:nvPr/>
        </p:nvSpPr>
        <p:spPr>
          <a:xfrm>
            <a:off x="8156917" y="4768948"/>
            <a:ext cx="3010486" cy="1200329"/>
          </a:xfrm>
          <a:prstGeom prst="rect">
            <a:avLst/>
          </a:prstGeom>
          <a:noFill/>
        </p:spPr>
        <p:txBody>
          <a:bodyPr wrap="square" rtlCol="0">
            <a:spAutoFit/>
          </a:bodyPr>
          <a:lstStyle/>
          <a:p>
            <a:pPr marL="342900" indent="-342900">
              <a:buFont typeface="Wingdings" panose="05000000000000000000" pitchFamily="2" charset="2"/>
              <a:buChar char="q"/>
            </a:pPr>
            <a:r>
              <a:rPr lang="es-EC" sz="2400" dirty="0">
                <a:solidFill>
                  <a:schemeClr val="bg1"/>
                </a:solidFill>
              </a:rPr>
              <a:t>Norma ASTM E18</a:t>
            </a:r>
          </a:p>
          <a:p>
            <a:pPr marL="342900" indent="-342900">
              <a:buFont typeface="Wingdings" panose="05000000000000000000" pitchFamily="2" charset="2"/>
              <a:buChar char="q"/>
            </a:pPr>
            <a:r>
              <a:rPr lang="es-EC" sz="2400" dirty="0">
                <a:solidFill>
                  <a:schemeClr val="bg1"/>
                </a:solidFill>
              </a:rPr>
              <a:t>Mide la dureza del material</a:t>
            </a:r>
          </a:p>
        </p:txBody>
      </p:sp>
      <p:pic>
        <p:nvPicPr>
          <p:cNvPr id="10242" name="Picture 2" descr="Resultado de imagen para probeta charpy">
            <a:extLst>
              <a:ext uri="{FF2B5EF4-FFF2-40B4-BE49-F238E27FC236}">
                <a16:creationId xmlns="" xmlns:a16="http://schemas.microsoft.com/office/drawing/2014/main" id="{5474218E-5C4A-42A7-9E4F-A6BE56E6C478}"/>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833499" y="1509374"/>
            <a:ext cx="1920092" cy="2580361"/>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Imagen 12" descr="https://scontent.fuio13-1.fna.fbcdn.net/v/t1.15752-9/39308233_1928096487212925_5353265220762468352_n.jpg?_nc_cat=0&amp;oh=8a5f7c57ddec142b300bde2666ee4413&amp;oe=5C051515">
            <a:extLst>
              <a:ext uri="{FF2B5EF4-FFF2-40B4-BE49-F238E27FC236}">
                <a16:creationId xmlns="" xmlns:a16="http://schemas.microsoft.com/office/drawing/2014/main" id="{29A679B1-B7B1-4615-86A1-B0C931228C56}"/>
              </a:ext>
            </a:extLst>
          </p:cNvPr>
          <p:cNvPicPr/>
          <p:nvPr/>
        </p:nvPicPr>
        <p:blipFill>
          <a:blip r:embed="rId3" cstate="print"/>
          <a:srcRect t="10638" r="6767" b="11347"/>
          <a:stretch>
            <a:fillRect/>
          </a:stretch>
        </p:blipFill>
        <p:spPr bwMode="auto">
          <a:xfrm rot="16200000">
            <a:off x="948647" y="2010056"/>
            <a:ext cx="2548096" cy="1485240"/>
          </a:xfrm>
          <a:prstGeom prst="rect">
            <a:avLst/>
          </a:prstGeom>
          <a:noFill/>
          <a:ln w="9525">
            <a:noFill/>
            <a:miter lim="800000"/>
            <a:headEnd/>
            <a:tailEnd/>
          </a:ln>
        </p:spPr>
      </p:pic>
      <p:pic>
        <p:nvPicPr>
          <p:cNvPr id="10244" name="Picture 4" descr="Resultado de imagen para ensayo dureza">
            <a:extLst>
              <a:ext uri="{FF2B5EF4-FFF2-40B4-BE49-F238E27FC236}">
                <a16:creationId xmlns="" xmlns:a16="http://schemas.microsoft.com/office/drawing/2014/main" id="{9ABB6EDA-C115-41EF-AE25-E18BAE3110F4}"/>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28587"/>
          <a:stretch/>
        </p:blipFill>
        <p:spPr bwMode="auto">
          <a:xfrm>
            <a:off x="8276493" y="1308435"/>
            <a:ext cx="2890910" cy="27813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8413130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304499A-8633-4002-ABDF-EC8F4C8F4361}"/>
              </a:ext>
            </a:extLst>
          </p:cNvPr>
          <p:cNvSpPr>
            <a:spLocks noGrp="1"/>
          </p:cNvSpPr>
          <p:nvPr>
            <p:ph type="title"/>
          </p:nvPr>
        </p:nvSpPr>
        <p:spPr>
          <a:xfrm>
            <a:off x="745588" y="279963"/>
            <a:ext cx="4191107" cy="1325562"/>
          </a:xfrm>
        </p:spPr>
        <p:txBody>
          <a:bodyPr/>
          <a:lstStyle/>
          <a:p>
            <a:pPr algn="ctr"/>
            <a:r>
              <a:rPr lang="es-EC" b="1" dirty="0">
                <a:solidFill>
                  <a:schemeClr val="bg1"/>
                </a:solidFill>
              </a:rPr>
              <a:t>Microestructura</a:t>
            </a:r>
          </a:p>
        </p:txBody>
      </p:sp>
      <p:pic>
        <p:nvPicPr>
          <p:cNvPr id="5" name="Imagen 4">
            <a:extLst>
              <a:ext uri="{FF2B5EF4-FFF2-40B4-BE49-F238E27FC236}">
                <a16:creationId xmlns="" xmlns:a16="http://schemas.microsoft.com/office/drawing/2014/main" id="{E1BBF875-A3E2-47C5-A92F-07FB1F078B42}"/>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l="33333"/>
          <a:stretch/>
        </p:blipFill>
        <p:spPr>
          <a:xfrm>
            <a:off x="6096000" y="0"/>
            <a:ext cx="6096000" cy="6858000"/>
          </a:xfrm>
          <a:prstGeom prst="rect">
            <a:avLst/>
          </a:prstGeom>
        </p:spPr>
      </p:pic>
      <p:sp>
        <p:nvSpPr>
          <p:cNvPr id="6" name="CuadroTexto 5">
            <a:extLst>
              <a:ext uri="{FF2B5EF4-FFF2-40B4-BE49-F238E27FC236}">
                <a16:creationId xmlns="" xmlns:a16="http://schemas.microsoft.com/office/drawing/2014/main" id="{B6A091A6-B7AF-49EE-8EA5-5CA7EEB3F9C1}"/>
              </a:ext>
            </a:extLst>
          </p:cNvPr>
          <p:cNvSpPr txBox="1"/>
          <p:nvPr/>
        </p:nvSpPr>
        <p:spPr>
          <a:xfrm>
            <a:off x="508250" y="1410757"/>
            <a:ext cx="5008098" cy="1200329"/>
          </a:xfrm>
          <a:prstGeom prst="rect">
            <a:avLst/>
          </a:prstGeom>
          <a:noFill/>
        </p:spPr>
        <p:txBody>
          <a:bodyPr wrap="square" rtlCol="0">
            <a:spAutoFit/>
          </a:bodyPr>
          <a:lstStyle/>
          <a:p>
            <a:pPr algn="just"/>
            <a:r>
              <a:rPr lang="es-EC" sz="2400" dirty="0">
                <a:solidFill>
                  <a:schemeClr val="bg1"/>
                </a:solidFill>
              </a:rPr>
              <a:t>El desarrollo de la estructura comienza con la formación de granos debido a la zona de enfriamiento</a:t>
            </a:r>
          </a:p>
        </p:txBody>
      </p:sp>
      <p:sp>
        <p:nvSpPr>
          <p:cNvPr id="7" name="CuadroTexto 6">
            <a:extLst>
              <a:ext uri="{FF2B5EF4-FFF2-40B4-BE49-F238E27FC236}">
                <a16:creationId xmlns="" xmlns:a16="http://schemas.microsoft.com/office/drawing/2014/main" id="{0A2CF322-9960-44BD-84DB-8EAA04A5BFA8}"/>
              </a:ext>
            </a:extLst>
          </p:cNvPr>
          <p:cNvSpPr txBox="1"/>
          <p:nvPr/>
        </p:nvSpPr>
        <p:spPr>
          <a:xfrm>
            <a:off x="281354" y="3211049"/>
            <a:ext cx="5814646" cy="3046988"/>
          </a:xfrm>
          <a:prstGeom prst="rect">
            <a:avLst/>
          </a:prstGeom>
          <a:noFill/>
        </p:spPr>
        <p:txBody>
          <a:bodyPr wrap="square" rtlCol="0">
            <a:spAutoFit/>
          </a:bodyPr>
          <a:lstStyle/>
          <a:p>
            <a:pPr marL="342900" indent="-342900">
              <a:buFont typeface="Wingdings" panose="05000000000000000000" pitchFamily="2" charset="2"/>
              <a:buChar char="q"/>
            </a:pPr>
            <a:r>
              <a:rPr lang="es-EC" sz="2400" dirty="0">
                <a:solidFill>
                  <a:schemeClr val="bg1"/>
                </a:solidFill>
              </a:rPr>
              <a:t>Utilizada para determinar e identificar el numero de fases presentes en el material</a:t>
            </a:r>
          </a:p>
          <a:p>
            <a:pPr marL="342900" indent="-342900">
              <a:buFont typeface="Wingdings" panose="05000000000000000000" pitchFamily="2" charset="2"/>
              <a:buChar char="q"/>
            </a:pPr>
            <a:endParaRPr lang="es-EC" sz="2400" dirty="0">
              <a:solidFill>
                <a:schemeClr val="bg1"/>
              </a:solidFill>
            </a:endParaRPr>
          </a:p>
          <a:p>
            <a:pPr marL="342900" indent="-342900">
              <a:buFont typeface="Wingdings" panose="05000000000000000000" pitchFamily="2" charset="2"/>
              <a:buChar char="q"/>
            </a:pPr>
            <a:r>
              <a:rPr lang="es-EC" sz="2400" dirty="0">
                <a:solidFill>
                  <a:schemeClr val="bg1"/>
                </a:solidFill>
              </a:rPr>
              <a:t>Medición de tamaño de grano</a:t>
            </a:r>
          </a:p>
          <a:p>
            <a:pPr marL="342900" indent="-342900">
              <a:buFont typeface="Wingdings" panose="05000000000000000000" pitchFamily="2" charset="2"/>
              <a:buChar char="q"/>
            </a:pPr>
            <a:endParaRPr lang="es-EC" sz="2400" dirty="0">
              <a:solidFill>
                <a:schemeClr val="bg1"/>
              </a:solidFill>
            </a:endParaRPr>
          </a:p>
          <a:p>
            <a:pPr marL="342900" indent="-342900">
              <a:buFont typeface="Wingdings" panose="05000000000000000000" pitchFamily="2" charset="2"/>
              <a:buChar char="q"/>
            </a:pPr>
            <a:r>
              <a:rPr lang="es-EC" sz="2400" dirty="0">
                <a:solidFill>
                  <a:schemeClr val="bg1"/>
                </a:solidFill>
              </a:rPr>
              <a:t>Identificación de defectos</a:t>
            </a:r>
          </a:p>
          <a:p>
            <a:pPr marL="342900" indent="-342900">
              <a:buFont typeface="Wingdings" panose="05000000000000000000" pitchFamily="2" charset="2"/>
              <a:buChar char="q"/>
            </a:pPr>
            <a:endParaRPr lang="es-EC" sz="2400" dirty="0"/>
          </a:p>
          <a:p>
            <a:pPr marL="342900" indent="-342900">
              <a:buFont typeface="Wingdings" panose="05000000000000000000" pitchFamily="2" charset="2"/>
              <a:buChar char="q"/>
            </a:pPr>
            <a:r>
              <a:rPr lang="es-EC" sz="2400" dirty="0">
                <a:solidFill>
                  <a:schemeClr val="bg1"/>
                </a:solidFill>
              </a:rPr>
              <a:t>Estructura y naturaleza del material</a:t>
            </a:r>
          </a:p>
        </p:txBody>
      </p:sp>
    </p:spTree>
    <p:extLst>
      <p:ext uri="{BB962C8B-B14F-4D97-AF65-F5344CB8AC3E}">
        <p14:creationId xmlns="" xmlns:p14="http://schemas.microsoft.com/office/powerpoint/2010/main" val="6632591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A0D6A96-2BFE-4F61-A888-6B40E32D5B86}"/>
              </a:ext>
            </a:extLst>
          </p:cNvPr>
          <p:cNvSpPr>
            <a:spLocks noGrp="1"/>
          </p:cNvSpPr>
          <p:nvPr>
            <p:ph type="title"/>
          </p:nvPr>
        </p:nvSpPr>
        <p:spPr>
          <a:xfrm>
            <a:off x="144378" y="-195714"/>
            <a:ext cx="10515600" cy="1325562"/>
          </a:xfrm>
        </p:spPr>
        <p:txBody>
          <a:bodyPr>
            <a:normAutofit/>
          </a:bodyPr>
          <a:lstStyle/>
          <a:p>
            <a:r>
              <a:rPr lang="es-EC" sz="4800" b="1" dirty="0">
                <a:solidFill>
                  <a:schemeClr val="bg1"/>
                </a:solidFill>
              </a:rPr>
              <a:t>Solidificación y Enfriamiento</a:t>
            </a:r>
          </a:p>
        </p:txBody>
      </p:sp>
      <p:pic>
        <p:nvPicPr>
          <p:cNvPr id="1026" name="Picture 2" descr="Resultado de imagen para solidificacion de metales">
            <a:extLst>
              <a:ext uri="{FF2B5EF4-FFF2-40B4-BE49-F238E27FC236}">
                <a16:creationId xmlns="" xmlns:a16="http://schemas.microsoft.com/office/drawing/2014/main" id="{72C8C6EF-FB89-4561-B4C4-2586A3CD74CF}"/>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5479" t="30455" r="11889" b="2878"/>
          <a:stretch/>
        </p:blipFill>
        <p:spPr bwMode="auto">
          <a:xfrm>
            <a:off x="924025" y="1666113"/>
            <a:ext cx="5388610" cy="4180089"/>
          </a:xfrm>
          <a:prstGeom prst="rect">
            <a:avLst/>
          </a:prstGeom>
          <a:noFill/>
          <a:effectLst>
            <a:softEdge rad="127000"/>
          </a:effectLst>
          <a:extLst>
            <a:ext uri="{909E8E84-426E-40DD-AFC4-6F175D3DCCD1}">
              <a14:hiddenFill xmlns="" xmlns:a14="http://schemas.microsoft.com/office/drawing/2010/main">
                <a:solidFill>
                  <a:srgbClr val="FFFFFF"/>
                </a:solidFill>
              </a14:hiddenFill>
            </a:ext>
          </a:extLst>
        </p:spPr>
      </p:pic>
      <p:sp>
        <p:nvSpPr>
          <p:cNvPr id="6" name="Rectángulo 5">
            <a:extLst>
              <a:ext uri="{FF2B5EF4-FFF2-40B4-BE49-F238E27FC236}">
                <a16:creationId xmlns="" xmlns:a16="http://schemas.microsoft.com/office/drawing/2014/main" id="{C55B399A-3CDA-4EF2-91E3-47F10F8B8642}"/>
              </a:ext>
            </a:extLst>
          </p:cNvPr>
          <p:cNvSpPr/>
          <p:nvPr/>
        </p:nvSpPr>
        <p:spPr>
          <a:xfrm>
            <a:off x="6546328" y="2828034"/>
            <a:ext cx="5331084" cy="1569660"/>
          </a:xfrm>
          <a:prstGeom prst="rect">
            <a:avLst/>
          </a:prstGeom>
        </p:spPr>
        <p:txBody>
          <a:bodyPr wrap="square">
            <a:spAutoFit/>
          </a:bodyPr>
          <a:lstStyle/>
          <a:p>
            <a:pPr algn="just"/>
            <a:r>
              <a:rPr lang="es-EC" sz="2400" dirty="0">
                <a:solidFill>
                  <a:schemeClr val="bg1"/>
                </a:solidFill>
              </a:rPr>
              <a:t>La colada se enfría, y solidifica pasado un tiempo específico según: el material fundido, el tipo de molde, factores ambientales, etc.</a:t>
            </a:r>
          </a:p>
        </p:txBody>
      </p:sp>
    </p:spTree>
    <p:extLst>
      <p:ext uri="{BB962C8B-B14F-4D97-AF65-F5344CB8AC3E}">
        <p14:creationId xmlns="" xmlns:p14="http://schemas.microsoft.com/office/powerpoint/2010/main" val="28371837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11A3BFA-107B-4990-8CAD-F454B945C4D8}"/>
              </a:ext>
            </a:extLst>
          </p:cNvPr>
          <p:cNvSpPr>
            <a:spLocks noGrp="1"/>
          </p:cNvSpPr>
          <p:nvPr>
            <p:ph type="title"/>
          </p:nvPr>
        </p:nvSpPr>
        <p:spPr>
          <a:xfrm>
            <a:off x="939019" y="0"/>
            <a:ext cx="10515600" cy="1325562"/>
          </a:xfrm>
        </p:spPr>
        <p:txBody>
          <a:bodyPr/>
          <a:lstStyle/>
          <a:p>
            <a:pPr algn="ctr"/>
            <a:r>
              <a:rPr lang="es-EC" b="1" dirty="0">
                <a:solidFill>
                  <a:schemeClr val="bg1"/>
                </a:solidFill>
              </a:rPr>
              <a:t>Metodología</a:t>
            </a:r>
          </a:p>
        </p:txBody>
      </p:sp>
      <p:graphicFrame>
        <p:nvGraphicFramePr>
          <p:cNvPr id="4" name="Tabla 3">
            <a:extLst>
              <a:ext uri="{FF2B5EF4-FFF2-40B4-BE49-F238E27FC236}">
                <a16:creationId xmlns="" xmlns:a16="http://schemas.microsoft.com/office/drawing/2014/main" id="{2F9DB7AF-46A8-4F6A-9585-F6C229DDC532}"/>
              </a:ext>
            </a:extLst>
          </p:cNvPr>
          <p:cNvGraphicFramePr>
            <a:graphicFrameLocks noGrp="1"/>
          </p:cNvGraphicFramePr>
          <p:nvPr>
            <p:extLst>
              <p:ext uri="{D42A27DB-BD31-4B8C-83A1-F6EECF244321}">
                <p14:modId xmlns="" xmlns:p14="http://schemas.microsoft.com/office/powerpoint/2010/main" val="2515118769"/>
              </p:ext>
            </p:extLst>
          </p:nvPr>
        </p:nvGraphicFramePr>
        <p:xfrm>
          <a:off x="815927" y="1012873"/>
          <a:ext cx="10761785" cy="5870448"/>
        </p:xfrm>
        <a:graphic>
          <a:graphicData uri="http://schemas.openxmlformats.org/drawingml/2006/table">
            <a:tbl>
              <a:tblPr firstRow="1" firstCol="1" bandRow="1">
                <a:tableStyleId>{5C22544A-7EE6-4342-B048-85BDC9FD1C3A}</a:tableStyleId>
              </a:tblPr>
              <a:tblGrid>
                <a:gridCol w="1422263">
                  <a:extLst>
                    <a:ext uri="{9D8B030D-6E8A-4147-A177-3AD203B41FA5}">
                      <a16:colId xmlns="" xmlns:a16="http://schemas.microsoft.com/office/drawing/2014/main" val="2661911686"/>
                    </a:ext>
                  </a:extLst>
                </a:gridCol>
                <a:gridCol w="3970482">
                  <a:extLst>
                    <a:ext uri="{9D8B030D-6E8A-4147-A177-3AD203B41FA5}">
                      <a16:colId xmlns="" xmlns:a16="http://schemas.microsoft.com/office/drawing/2014/main" val="803697804"/>
                    </a:ext>
                  </a:extLst>
                </a:gridCol>
                <a:gridCol w="5369040">
                  <a:extLst>
                    <a:ext uri="{9D8B030D-6E8A-4147-A177-3AD203B41FA5}">
                      <a16:colId xmlns="" xmlns:a16="http://schemas.microsoft.com/office/drawing/2014/main" val="1524546625"/>
                    </a:ext>
                  </a:extLst>
                </a:gridCol>
              </a:tblGrid>
              <a:tr h="273365">
                <a:tc>
                  <a:txBody>
                    <a:bodyPr/>
                    <a:lstStyle/>
                    <a:p>
                      <a:pPr>
                        <a:lnSpc>
                          <a:spcPct val="107000"/>
                        </a:lnSpc>
                        <a:spcAft>
                          <a:spcPts val="0"/>
                        </a:spcAft>
                      </a:pPr>
                      <a:r>
                        <a:rPr lang="es-ES" sz="2000" dirty="0">
                          <a:effectLst/>
                        </a:rPr>
                        <a:t>ETAPAS</a:t>
                      </a:r>
                      <a:endParaRPr lang="es-EC"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65" marR="63765" marT="0" marB="0" anchor="ctr"/>
                </a:tc>
                <a:tc>
                  <a:txBody>
                    <a:bodyPr/>
                    <a:lstStyle/>
                    <a:p>
                      <a:pPr>
                        <a:lnSpc>
                          <a:spcPct val="107000"/>
                        </a:lnSpc>
                        <a:spcAft>
                          <a:spcPts val="0"/>
                        </a:spcAft>
                      </a:pPr>
                      <a:r>
                        <a:rPr lang="es-ES" sz="2000">
                          <a:effectLst/>
                        </a:rPr>
                        <a:t>PROCESO</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65" marR="63765" marT="0" marB="0" anchor="ctr"/>
                </a:tc>
                <a:tc>
                  <a:txBody>
                    <a:bodyPr/>
                    <a:lstStyle/>
                    <a:p>
                      <a:pPr>
                        <a:lnSpc>
                          <a:spcPct val="107000"/>
                        </a:lnSpc>
                        <a:spcAft>
                          <a:spcPts val="0"/>
                        </a:spcAft>
                      </a:pPr>
                      <a:r>
                        <a:rPr lang="es-ES" sz="2000">
                          <a:effectLst/>
                        </a:rPr>
                        <a:t>DESCRIPCIÓN</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65" marR="63765" marT="0" marB="0" anchor="ctr"/>
                </a:tc>
                <a:extLst>
                  <a:ext uri="{0D108BD9-81ED-4DB2-BD59-A6C34878D82A}">
                    <a16:rowId xmlns="" xmlns:a16="http://schemas.microsoft.com/office/drawing/2014/main" val="4165411888"/>
                  </a:ext>
                </a:extLst>
              </a:tr>
              <a:tr h="559430">
                <a:tc>
                  <a:txBody>
                    <a:bodyPr/>
                    <a:lstStyle/>
                    <a:p>
                      <a:pPr>
                        <a:lnSpc>
                          <a:spcPct val="107000"/>
                        </a:lnSpc>
                        <a:spcAft>
                          <a:spcPts val="0"/>
                        </a:spcAft>
                      </a:pPr>
                      <a:r>
                        <a:rPr lang="es-ES" sz="2000">
                          <a:effectLst/>
                        </a:rPr>
                        <a:t>ETAPA 1</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65" marR="63765" marT="0" marB="0" anchor="ctr"/>
                </a:tc>
                <a:tc>
                  <a:txBody>
                    <a:bodyPr/>
                    <a:lstStyle/>
                    <a:p>
                      <a:pPr>
                        <a:lnSpc>
                          <a:spcPct val="107000"/>
                        </a:lnSpc>
                        <a:spcAft>
                          <a:spcPts val="0"/>
                        </a:spcAft>
                      </a:pPr>
                      <a:r>
                        <a:rPr lang="es-ES" sz="2000">
                          <a:effectLst/>
                        </a:rPr>
                        <a:t>Verificación y mantenimiento de equipos</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65" marR="63765" marT="0" marB="0" anchor="ctr"/>
                </a:tc>
                <a:tc>
                  <a:txBody>
                    <a:bodyPr/>
                    <a:lstStyle/>
                    <a:p>
                      <a:pPr>
                        <a:lnSpc>
                          <a:spcPct val="107000"/>
                        </a:lnSpc>
                        <a:spcAft>
                          <a:spcPts val="0"/>
                        </a:spcAft>
                      </a:pPr>
                      <a:r>
                        <a:rPr lang="es-ES" sz="2000">
                          <a:effectLst/>
                        </a:rPr>
                        <a:t>Mantenimiento de equipos para la fundición</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65" marR="63765" marT="0" marB="0" anchor="ctr"/>
                </a:tc>
                <a:extLst>
                  <a:ext uri="{0D108BD9-81ED-4DB2-BD59-A6C34878D82A}">
                    <a16:rowId xmlns="" xmlns:a16="http://schemas.microsoft.com/office/drawing/2014/main" val="430227169"/>
                  </a:ext>
                </a:extLst>
              </a:tr>
              <a:tr h="559430">
                <a:tc>
                  <a:txBody>
                    <a:bodyPr/>
                    <a:lstStyle/>
                    <a:p>
                      <a:pPr>
                        <a:lnSpc>
                          <a:spcPct val="107000"/>
                        </a:lnSpc>
                        <a:spcAft>
                          <a:spcPts val="0"/>
                        </a:spcAft>
                      </a:pPr>
                      <a:r>
                        <a:rPr lang="es-ES" sz="2000">
                          <a:effectLst/>
                        </a:rPr>
                        <a:t>ETAPA 2</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65" marR="63765" marT="0" marB="0" anchor="ctr"/>
                </a:tc>
                <a:tc>
                  <a:txBody>
                    <a:bodyPr/>
                    <a:lstStyle/>
                    <a:p>
                      <a:pPr>
                        <a:lnSpc>
                          <a:spcPct val="107000"/>
                        </a:lnSpc>
                        <a:spcAft>
                          <a:spcPts val="0"/>
                        </a:spcAft>
                      </a:pPr>
                      <a:r>
                        <a:rPr lang="es-ES" sz="2000">
                          <a:effectLst/>
                        </a:rPr>
                        <a:t>Elaboración de lingotes de latón y aluminio</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65" marR="63765" marT="0" marB="0" anchor="ctr"/>
                </a:tc>
                <a:tc>
                  <a:txBody>
                    <a:bodyPr/>
                    <a:lstStyle/>
                    <a:p>
                      <a:pPr>
                        <a:lnSpc>
                          <a:spcPct val="107000"/>
                        </a:lnSpc>
                        <a:spcAft>
                          <a:spcPts val="0"/>
                        </a:spcAft>
                      </a:pPr>
                      <a:r>
                        <a:rPr lang="es-ES" sz="2000">
                          <a:effectLst/>
                        </a:rPr>
                        <a:t>Obtención de las aleaciones</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65" marR="63765" marT="0" marB="0" anchor="ctr"/>
                </a:tc>
                <a:extLst>
                  <a:ext uri="{0D108BD9-81ED-4DB2-BD59-A6C34878D82A}">
                    <a16:rowId xmlns="" xmlns:a16="http://schemas.microsoft.com/office/drawing/2014/main" val="3658574713"/>
                  </a:ext>
                </a:extLst>
              </a:tr>
              <a:tr h="273365">
                <a:tc>
                  <a:txBody>
                    <a:bodyPr/>
                    <a:lstStyle/>
                    <a:p>
                      <a:pPr>
                        <a:lnSpc>
                          <a:spcPct val="107000"/>
                        </a:lnSpc>
                        <a:spcAft>
                          <a:spcPts val="0"/>
                        </a:spcAft>
                      </a:pPr>
                      <a:r>
                        <a:rPr lang="es-ES" sz="2000">
                          <a:effectLst/>
                        </a:rPr>
                        <a:t>ETAPA 3</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65" marR="63765" marT="0" marB="0" anchor="ctr"/>
                </a:tc>
                <a:tc>
                  <a:txBody>
                    <a:bodyPr/>
                    <a:lstStyle/>
                    <a:p>
                      <a:pPr>
                        <a:lnSpc>
                          <a:spcPct val="107000"/>
                        </a:lnSpc>
                        <a:spcAft>
                          <a:spcPts val="0"/>
                        </a:spcAft>
                      </a:pPr>
                      <a:r>
                        <a:rPr lang="es-ES" sz="2000">
                          <a:effectLst/>
                        </a:rPr>
                        <a:t>Preparación de moldes de fundición</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65" marR="63765" marT="0" marB="0" anchor="ctr"/>
                </a:tc>
                <a:tc>
                  <a:txBody>
                    <a:bodyPr/>
                    <a:lstStyle/>
                    <a:p>
                      <a:pPr>
                        <a:lnSpc>
                          <a:spcPct val="107000"/>
                        </a:lnSpc>
                        <a:spcAft>
                          <a:spcPts val="0"/>
                        </a:spcAft>
                      </a:pPr>
                      <a:r>
                        <a:rPr lang="es-ES" sz="2000">
                          <a:effectLst/>
                        </a:rPr>
                        <a:t>Molde permanente, cáscara, arena, centrifugado</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65" marR="63765" marT="0" marB="0" anchor="ctr"/>
                </a:tc>
                <a:extLst>
                  <a:ext uri="{0D108BD9-81ED-4DB2-BD59-A6C34878D82A}">
                    <a16:rowId xmlns="" xmlns:a16="http://schemas.microsoft.com/office/drawing/2014/main" val="3698667972"/>
                  </a:ext>
                </a:extLst>
              </a:tr>
              <a:tr h="559430">
                <a:tc>
                  <a:txBody>
                    <a:bodyPr/>
                    <a:lstStyle/>
                    <a:p>
                      <a:pPr>
                        <a:lnSpc>
                          <a:spcPct val="107000"/>
                        </a:lnSpc>
                        <a:spcAft>
                          <a:spcPts val="0"/>
                        </a:spcAft>
                      </a:pPr>
                      <a:r>
                        <a:rPr lang="es-ES" sz="2000">
                          <a:effectLst/>
                        </a:rPr>
                        <a:t>ETAPA 4</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65" marR="63765" marT="0" marB="0" anchor="ctr"/>
                </a:tc>
                <a:tc>
                  <a:txBody>
                    <a:bodyPr/>
                    <a:lstStyle/>
                    <a:p>
                      <a:pPr>
                        <a:lnSpc>
                          <a:spcPct val="107000"/>
                        </a:lnSpc>
                        <a:spcAft>
                          <a:spcPts val="0"/>
                        </a:spcAft>
                      </a:pPr>
                      <a:r>
                        <a:rPr lang="es-ES" sz="2000">
                          <a:effectLst/>
                        </a:rPr>
                        <a:t>Fundición del aluminio y cobre</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65" marR="63765" marT="0" marB="0" anchor="ctr"/>
                </a:tc>
                <a:tc>
                  <a:txBody>
                    <a:bodyPr/>
                    <a:lstStyle/>
                    <a:p>
                      <a:pPr>
                        <a:lnSpc>
                          <a:spcPct val="107000"/>
                        </a:lnSpc>
                        <a:spcAft>
                          <a:spcPts val="0"/>
                        </a:spcAft>
                      </a:pPr>
                      <a:r>
                        <a:rPr lang="es-ES" sz="2000">
                          <a:effectLst/>
                        </a:rPr>
                        <a:t>Fundición del aluminio y el cobre por medio de los cuatro procesos</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65" marR="63765" marT="0" marB="0" anchor="ctr"/>
                </a:tc>
                <a:extLst>
                  <a:ext uri="{0D108BD9-81ED-4DB2-BD59-A6C34878D82A}">
                    <a16:rowId xmlns="" xmlns:a16="http://schemas.microsoft.com/office/drawing/2014/main" val="2705177406"/>
                  </a:ext>
                </a:extLst>
              </a:tr>
              <a:tr h="559430">
                <a:tc>
                  <a:txBody>
                    <a:bodyPr/>
                    <a:lstStyle/>
                    <a:p>
                      <a:pPr>
                        <a:lnSpc>
                          <a:spcPct val="107000"/>
                        </a:lnSpc>
                        <a:spcAft>
                          <a:spcPts val="0"/>
                        </a:spcAft>
                      </a:pPr>
                      <a:r>
                        <a:rPr lang="es-ES" sz="2000">
                          <a:effectLst/>
                        </a:rPr>
                        <a:t>ETAPA 5</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65" marR="63765" marT="0" marB="0" anchor="ctr"/>
                </a:tc>
                <a:tc>
                  <a:txBody>
                    <a:bodyPr/>
                    <a:lstStyle/>
                    <a:p>
                      <a:pPr>
                        <a:lnSpc>
                          <a:spcPct val="107000"/>
                        </a:lnSpc>
                        <a:spcAft>
                          <a:spcPts val="0"/>
                        </a:spcAft>
                      </a:pPr>
                      <a:r>
                        <a:rPr lang="es-ES" sz="2000">
                          <a:effectLst/>
                        </a:rPr>
                        <a:t>Maquinado de probetas para ensayos</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65" marR="63765" marT="0" marB="0" anchor="ctr"/>
                </a:tc>
                <a:tc>
                  <a:txBody>
                    <a:bodyPr/>
                    <a:lstStyle/>
                    <a:p>
                      <a:pPr>
                        <a:lnSpc>
                          <a:spcPct val="107000"/>
                        </a:lnSpc>
                        <a:spcAft>
                          <a:spcPts val="0"/>
                        </a:spcAft>
                      </a:pPr>
                      <a:r>
                        <a:rPr lang="es-ES" sz="2000">
                          <a:effectLst/>
                        </a:rPr>
                        <a:t>Preparación de probetas según normativa ASTM</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65" marR="63765" marT="0" marB="0" anchor="ctr"/>
                </a:tc>
                <a:extLst>
                  <a:ext uri="{0D108BD9-81ED-4DB2-BD59-A6C34878D82A}">
                    <a16:rowId xmlns="" xmlns:a16="http://schemas.microsoft.com/office/drawing/2014/main" val="4009448856"/>
                  </a:ext>
                </a:extLst>
              </a:tr>
              <a:tr h="559430">
                <a:tc>
                  <a:txBody>
                    <a:bodyPr/>
                    <a:lstStyle/>
                    <a:p>
                      <a:pPr>
                        <a:lnSpc>
                          <a:spcPct val="107000"/>
                        </a:lnSpc>
                        <a:spcAft>
                          <a:spcPts val="0"/>
                        </a:spcAft>
                      </a:pPr>
                      <a:r>
                        <a:rPr lang="es-ES" sz="2000">
                          <a:effectLst/>
                        </a:rPr>
                        <a:t>ETAPA 6</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65" marR="63765" marT="0" marB="0" anchor="ctr"/>
                </a:tc>
                <a:tc>
                  <a:txBody>
                    <a:bodyPr/>
                    <a:lstStyle/>
                    <a:p>
                      <a:pPr>
                        <a:lnSpc>
                          <a:spcPct val="107000"/>
                        </a:lnSpc>
                        <a:spcAft>
                          <a:spcPts val="0"/>
                        </a:spcAft>
                      </a:pPr>
                      <a:r>
                        <a:rPr lang="es-ES" sz="2000">
                          <a:effectLst/>
                        </a:rPr>
                        <a:t>Análisis de microestructura</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65" marR="63765" marT="0" marB="0" anchor="ctr"/>
                </a:tc>
                <a:tc>
                  <a:txBody>
                    <a:bodyPr/>
                    <a:lstStyle/>
                    <a:p>
                      <a:pPr>
                        <a:lnSpc>
                          <a:spcPct val="107000"/>
                        </a:lnSpc>
                        <a:spcAft>
                          <a:spcPts val="0"/>
                        </a:spcAft>
                      </a:pPr>
                      <a:r>
                        <a:rPr lang="es-ES" sz="2000">
                          <a:effectLst/>
                        </a:rPr>
                        <a:t>Lijado, pulido de probetas y análisis de microestructura</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65" marR="63765" marT="0" marB="0" anchor="ctr"/>
                </a:tc>
                <a:extLst>
                  <a:ext uri="{0D108BD9-81ED-4DB2-BD59-A6C34878D82A}">
                    <a16:rowId xmlns="" xmlns:a16="http://schemas.microsoft.com/office/drawing/2014/main" val="2545192118"/>
                  </a:ext>
                </a:extLst>
              </a:tr>
              <a:tr h="559430">
                <a:tc>
                  <a:txBody>
                    <a:bodyPr/>
                    <a:lstStyle/>
                    <a:p>
                      <a:pPr>
                        <a:lnSpc>
                          <a:spcPct val="107000"/>
                        </a:lnSpc>
                        <a:spcAft>
                          <a:spcPts val="0"/>
                        </a:spcAft>
                      </a:pPr>
                      <a:r>
                        <a:rPr lang="es-ES" sz="2000">
                          <a:effectLst/>
                        </a:rPr>
                        <a:t>ETAPA 7</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65" marR="63765" marT="0" marB="0" anchor="ctr"/>
                </a:tc>
                <a:tc>
                  <a:txBody>
                    <a:bodyPr/>
                    <a:lstStyle/>
                    <a:p>
                      <a:pPr>
                        <a:lnSpc>
                          <a:spcPct val="107000"/>
                        </a:lnSpc>
                        <a:spcAft>
                          <a:spcPts val="0"/>
                        </a:spcAft>
                      </a:pPr>
                      <a:r>
                        <a:rPr lang="es-ES" sz="2000">
                          <a:effectLst/>
                        </a:rPr>
                        <a:t>Ensayo Charpy, tensión y microdureza</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65" marR="63765" marT="0" marB="0" anchor="ctr"/>
                </a:tc>
                <a:tc>
                  <a:txBody>
                    <a:bodyPr/>
                    <a:lstStyle/>
                    <a:p>
                      <a:pPr>
                        <a:lnSpc>
                          <a:spcPct val="107000"/>
                        </a:lnSpc>
                        <a:spcAft>
                          <a:spcPts val="0"/>
                        </a:spcAft>
                      </a:pPr>
                      <a:r>
                        <a:rPr lang="es-ES" sz="2000">
                          <a:effectLst/>
                        </a:rPr>
                        <a:t>Obtención de propiedades mecánicas</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65" marR="63765" marT="0" marB="0" anchor="ctr"/>
                </a:tc>
                <a:extLst>
                  <a:ext uri="{0D108BD9-81ED-4DB2-BD59-A6C34878D82A}">
                    <a16:rowId xmlns="" xmlns:a16="http://schemas.microsoft.com/office/drawing/2014/main" val="3220342346"/>
                  </a:ext>
                </a:extLst>
              </a:tr>
              <a:tr h="559430">
                <a:tc>
                  <a:txBody>
                    <a:bodyPr/>
                    <a:lstStyle/>
                    <a:p>
                      <a:pPr>
                        <a:lnSpc>
                          <a:spcPct val="107000"/>
                        </a:lnSpc>
                        <a:spcAft>
                          <a:spcPts val="0"/>
                        </a:spcAft>
                      </a:pPr>
                      <a:r>
                        <a:rPr lang="es-ES" sz="2000">
                          <a:effectLst/>
                        </a:rPr>
                        <a:t>ETAPA 8</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65" marR="63765" marT="0" marB="0" anchor="ctr"/>
                </a:tc>
                <a:tc>
                  <a:txBody>
                    <a:bodyPr/>
                    <a:lstStyle/>
                    <a:p>
                      <a:pPr>
                        <a:lnSpc>
                          <a:spcPct val="107000"/>
                        </a:lnSpc>
                        <a:spcAft>
                          <a:spcPts val="0"/>
                        </a:spcAft>
                      </a:pPr>
                      <a:r>
                        <a:rPr lang="es-ES" sz="2000">
                          <a:effectLst/>
                        </a:rPr>
                        <a:t>Análisis químico</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65" marR="63765" marT="0" marB="0" anchor="ctr"/>
                </a:tc>
                <a:tc>
                  <a:txBody>
                    <a:bodyPr/>
                    <a:lstStyle/>
                    <a:p>
                      <a:pPr>
                        <a:lnSpc>
                          <a:spcPct val="107000"/>
                        </a:lnSpc>
                        <a:spcAft>
                          <a:spcPts val="0"/>
                        </a:spcAft>
                      </a:pPr>
                      <a:r>
                        <a:rPr lang="es-ES" sz="2000">
                          <a:effectLst/>
                        </a:rPr>
                        <a:t>Determinación de los componentes de cada aleación</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65" marR="63765" marT="0" marB="0" anchor="ctr"/>
                </a:tc>
                <a:extLst>
                  <a:ext uri="{0D108BD9-81ED-4DB2-BD59-A6C34878D82A}">
                    <a16:rowId xmlns="" xmlns:a16="http://schemas.microsoft.com/office/drawing/2014/main" val="822729335"/>
                  </a:ext>
                </a:extLst>
              </a:tr>
              <a:tr h="559430">
                <a:tc>
                  <a:txBody>
                    <a:bodyPr/>
                    <a:lstStyle/>
                    <a:p>
                      <a:pPr>
                        <a:lnSpc>
                          <a:spcPct val="107000"/>
                        </a:lnSpc>
                        <a:spcAft>
                          <a:spcPts val="0"/>
                        </a:spcAft>
                      </a:pPr>
                      <a:r>
                        <a:rPr lang="es-ES" sz="2000">
                          <a:effectLst/>
                        </a:rPr>
                        <a:t>ETAPA 9</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65" marR="63765" marT="0" marB="0" anchor="ctr"/>
                </a:tc>
                <a:tc>
                  <a:txBody>
                    <a:bodyPr/>
                    <a:lstStyle/>
                    <a:p>
                      <a:pPr>
                        <a:lnSpc>
                          <a:spcPct val="107000"/>
                        </a:lnSpc>
                        <a:spcAft>
                          <a:spcPts val="0"/>
                        </a:spcAft>
                      </a:pPr>
                      <a:r>
                        <a:rPr lang="es-ES" sz="2000">
                          <a:effectLst/>
                        </a:rPr>
                        <a:t>Análisis de solidificación</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65" marR="63765" marT="0" marB="0" anchor="ctr"/>
                </a:tc>
                <a:tc>
                  <a:txBody>
                    <a:bodyPr/>
                    <a:lstStyle/>
                    <a:p>
                      <a:pPr>
                        <a:lnSpc>
                          <a:spcPct val="107000"/>
                        </a:lnSpc>
                        <a:spcAft>
                          <a:spcPts val="0"/>
                        </a:spcAft>
                      </a:pPr>
                      <a:r>
                        <a:rPr lang="es-ES" sz="2000" dirty="0">
                          <a:effectLst/>
                        </a:rPr>
                        <a:t>Análisis de velocidad de enfriamiento y solidificación</a:t>
                      </a:r>
                      <a:endParaRPr lang="es-EC"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65" marR="63765" marT="0" marB="0" anchor="ctr"/>
                </a:tc>
                <a:extLst>
                  <a:ext uri="{0D108BD9-81ED-4DB2-BD59-A6C34878D82A}">
                    <a16:rowId xmlns="" xmlns:a16="http://schemas.microsoft.com/office/drawing/2014/main" val="1209501160"/>
                  </a:ext>
                </a:extLst>
              </a:tr>
            </a:tbl>
          </a:graphicData>
        </a:graphic>
      </p:graphicFrame>
    </p:spTree>
    <p:extLst>
      <p:ext uri="{BB962C8B-B14F-4D97-AF65-F5344CB8AC3E}">
        <p14:creationId xmlns="" xmlns:p14="http://schemas.microsoft.com/office/powerpoint/2010/main" val="4437530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B40DA08-5959-489F-9294-5D6B824E3706}"/>
              </a:ext>
            </a:extLst>
          </p:cNvPr>
          <p:cNvSpPr>
            <a:spLocks noGrp="1"/>
          </p:cNvSpPr>
          <p:nvPr>
            <p:ph type="title"/>
          </p:nvPr>
        </p:nvSpPr>
        <p:spPr>
          <a:xfrm>
            <a:off x="301177" y="278288"/>
            <a:ext cx="4411500" cy="1325562"/>
          </a:xfrm>
        </p:spPr>
        <p:txBody>
          <a:bodyPr>
            <a:normAutofit/>
          </a:bodyPr>
          <a:lstStyle/>
          <a:p>
            <a:pPr algn="ctr"/>
            <a:r>
              <a:rPr lang="es-EC" sz="4000" b="1" dirty="0">
                <a:solidFill>
                  <a:schemeClr val="bg1"/>
                </a:solidFill>
              </a:rPr>
              <a:t>Etapa 1: Mantenimiento</a:t>
            </a:r>
          </a:p>
        </p:txBody>
      </p:sp>
      <p:pic>
        <p:nvPicPr>
          <p:cNvPr id="8" name="Imagen 7">
            <a:extLst>
              <a:ext uri="{FF2B5EF4-FFF2-40B4-BE49-F238E27FC236}">
                <a16:creationId xmlns="" xmlns:a16="http://schemas.microsoft.com/office/drawing/2014/main" id="{EED95215-A7AE-4123-8CCC-201C2862484A}"/>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l="1428" t="4909" r="1950" b="4091"/>
          <a:stretch/>
        </p:blipFill>
        <p:spPr>
          <a:xfrm>
            <a:off x="422032" y="1691323"/>
            <a:ext cx="4079631" cy="1455238"/>
          </a:xfrm>
          <a:prstGeom prst="rect">
            <a:avLst/>
          </a:prstGeom>
        </p:spPr>
      </p:pic>
      <p:pic>
        <p:nvPicPr>
          <p:cNvPr id="10" name="Imagen 9">
            <a:extLst>
              <a:ext uri="{FF2B5EF4-FFF2-40B4-BE49-F238E27FC236}">
                <a16:creationId xmlns="" xmlns:a16="http://schemas.microsoft.com/office/drawing/2014/main" id="{B37CFAE2-FCF4-417C-8EDE-99D4C41D5E80}"/>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l="2973" t="5208" r="1882" b="4904"/>
          <a:stretch/>
        </p:blipFill>
        <p:spPr>
          <a:xfrm>
            <a:off x="422032" y="3337378"/>
            <a:ext cx="4079631" cy="1546860"/>
          </a:xfrm>
          <a:prstGeom prst="rect">
            <a:avLst/>
          </a:prstGeom>
        </p:spPr>
      </p:pic>
      <p:pic>
        <p:nvPicPr>
          <p:cNvPr id="12" name="Imagen 11">
            <a:extLst>
              <a:ext uri="{FF2B5EF4-FFF2-40B4-BE49-F238E27FC236}">
                <a16:creationId xmlns="" xmlns:a16="http://schemas.microsoft.com/office/drawing/2014/main" id="{64D7CA79-CBD8-4E8D-A594-205C99B5283D}"/>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l="1314" t="5432" r="1650" b="4216"/>
          <a:stretch/>
        </p:blipFill>
        <p:spPr>
          <a:xfrm>
            <a:off x="422032" y="5044344"/>
            <a:ext cx="4079631" cy="1577571"/>
          </a:xfrm>
          <a:prstGeom prst="rect">
            <a:avLst/>
          </a:prstGeom>
        </p:spPr>
      </p:pic>
      <p:sp>
        <p:nvSpPr>
          <p:cNvPr id="13" name="Título 1">
            <a:extLst>
              <a:ext uri="{FF2B5EF4-FFF2-40B4-BE49-F238E27FC236}">
                <a16:creationId xmlns="" xmlns:a16="http://schemas.microsoft.com/office/drawing/2014/main" id="{5C8CA80F-7306-4BBD-B8E9-D26B3D16693B}"/>
              </a:ext>
            </a:extLst>
          </p:cNvPr>
          <p:cNvSpPr txBox="1">
            <a:spLocks/>
          </p:cNvSpPr>
          <p:nvPr/>
        </p:nvSpPr>
        <p:spPr>
          <a:xfrm>
            <a:off x="6583680" y="46237"/>
            <a:ext cx="4712680" cy="17896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s-EC" sz="4000" b="1" dirty="0">
                <a:solidFill>
                  <a:schemeClr val="bg1"/>
                </a:solidFill>
              </a:rPr>
              <a:t>Etapa 2: </a:t>
            </a:r>
          </a:p>
          <a:p>
            <a:pPr algn="ctr">
              <a:lnSpc>
                <a:spcPct val="100000"/>
              </a:lnSpc>
            </a:pPr>
            <a:r>
              <a:rPr lang="es-EC" sz="4000" b="1" dirty="0">
                <a:solidFill>
                  <a:schemeClr val="bg1"/>
                </a:solidFill>
              </a:rPr>
              <a:t>Elaboración Lingotes</a:t>
            </a:r>
          </a:p>
        </p:txBody>
      </p:sp>
      <p:pic>
        <p:nvPicPr>
          <p:cNvPr id="14" name="Imagen 13" descr="https://scontent.fuio13-1.fna.fbcdn.net/v/t1.15752-9/39145628_438872546600361_6802731651399942144_n.jpg?_nc_cat=0&amp;oh=228a36c50f2812100398f521c96b13f0&amp;oe=5BF3DB80">
            <a:extLst>
              <a:ext uri="{FF2B5EF4-FFF2-40B4-BE49-F238E27FC236}">
                <a16:creationId xmlns="" xmlns:a16="http://schemas.microsoft.com/office/drawing/2014/main" id="{2F4F466B-1634-4A04-A7D6-5225A5DED389}"/>
              </a:ext>
            </a:extLst>
          </p:cNvPr>
          <p:cNvPicPr/>
          <p:nvPr/>
        </p:nvPicPr>
        <p:blipFill>
          <a:blip r:embed="rId5" cstate="print"/>
          <a:srcRect l="6296" t="58541" r="2778"/>
          <a:stretch>
            <a:fillRect/>
          </a:stretch>
        </p:blipFill>
        <p:spPr bwMode="auto">
          <a:xfrm>
            <a:off x="7283404" y="4146001"/>
            <a:ext cx="3313233" cy="2475914"/>
          </a:xfrm>
          <a:prstGeom prst="rect">
            <a:avLst/>
          </a:prstGeom>
          <a:noFill/>
          <a:ln w="9525">
            <a:noFill/>
            <a:miter lim="800000"/>
            <a:headEnd/>
            <a:tailEnd/>
          </a:ln>
        </p:spPr>
      </p:pic>
      <p:pic>
        <p:nvPicPr>
          <p:cNvPr id="16" name="Imagen 15">
            <a:extLst>
              <a:ext uri="{FF2B5EF4-FFF2-40B4-BE49-F238E27FC236}">
                <a16:creationId xmlns="" xmlns:a16="http://schemas.microsoft.com/office/drawing/2014/main" id="{55ABE9B5-90AC-4A5D-A7D7-1BD4B91D9429}"/>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7283403" y="1785195"/>
            <a:ext cx="3313234" cy="2202948"/>
          </a:xfrm>
          <a:prstGeom prst="rect">
            <a:avLst/>
          </a:prstGeom>
        </p:spPr>
      </p:pic>
    </p:spTree>
    <p:extLst>
      <p:ext uri="{BB962C8B-B14F-4D97-AF65-F5344CB8AC3E}">
        <p14:creationId xmlns="" xmlns:p14="http://schemas.microsoft.com/office/powerpoint/2010/main" val="39280880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D56F836D-875D-4CF8-968C-18EE42B0FF94}"/>
              </a:ext>
            </a:extLst>
          </p:cNvPr>
          <p:cNvSpPr>
            <a:spLocks noGrp="1"/>
          </p:cNvSpPr>
          <p:nvPr>
            <p:ph type="title"/>
          </p:nvPr>
        </p:nvSpPr>
        <p:spPr>
          <a:xfrm>
            <a:off x="2636414" y="160178"/>
            <a:ext cx="7801814" cy="1325562"/>
          </a:xfrm>
        </p:spPr>
        <p:txBody>
          <a:bodyPr>
            <a:normAutofit/>
          </a:bodyPr>
          <a:lstStyle/>
          <a:p>
            <a:pPr algn="ctr"/>
            <a:r>
              <a:rPr lang="es-EC" sz="4000" b="1" dirty="0">
                <a:solidFill>
                  <a:schemeClr val="bg1"/>
                </a:solidFill>
              </a:rPr>
              <a:t>Etapa 3: Preparación de moldes</a:t>
            </a:r>
          </a:p>
        </p:txBody>
      </p:sp>
      <p:pic>
        <p:nvPicPr>
          <p:cNvPr id="7" name="Imagen 6" descr="C:\Users\xndy\Desktop\FOTOS TESIS\_DSC1221.jpg">
            <a:extLst>
              <a:ext uri="{FF2B5EF4-FFF2-40B4-BE49-F238E27FC236}">
                <a16:creationId xmlns="" xmlns:a16="http://schemas.microsoft.com/office/drawing/2014/main" id="{5DA65D1D-E0A0-4C69-B078-DC985B27ADE0}"/>
              </a:ext>
            </a:extLst>
          </p:cNvPr>
          <p:cNvPicPr/>
          <p:nvPr/>
        </p:nvPicPr>
        <p:blipFill>
          <a:blip r:embed="rId2" cstate="print"/>
          <a:srcRect l="4437" b="15185"/>
          <a:stretch>
            <a:fillRect/>
          </a:stretch>
        </p:blipFill>
        <p:spPr bwMode="auto">
          <a:xfrm>
            <a:off x="1370323" y="1899363"/>
            <a:ext cx="2884170" cy="1789663"/>
          </a:xfrm>
          <a:prstGeom prst="rect">
            <a:avLst/>
          </a:prstGeom>
          <a:noFill/>
          <a:ln w="9525">
            <a:noFill/>
            <a:miter lim="800000"/>
            <a:headEnd/>
            <a:tailEnd/>
          </a:ln>
        </p:spPr>
      </p:pic>
      <p:pic>
        <p:nvPicPr>
          <p:cNvPr id="8" name="Imagen 7" descr="C:\Users\xndy\Downloads\39203567_891251701226303_4164999992190173184_n.jpg">
            <a:extLst>
              <a:ext uri="{FF2B5EF4-FFF2-40B4-BE49-F238E27FC236}">
                <a16:creationId xmlns="" xmlns:a16="http://schemas.microsoft.com/office/drawing/2014/main" id="{F3DED673-EB43-447A-8D39-48E80DE66DE5}"/>
              </a:ext>
            </a:extLst>
          </p:cNvPr>
          <p:cNvPicPr/>
          <p:nvPr/>
        </p:nvPicPr>
        <p:blipFill>
          <a:blip r:embed="rId3" cstate="print"/>
          <a:srcRect l="16286" t="7692" r="7102" b="5621"/>
          <a:stretch>
            <a:fillRect/>
          </a:stretch>
        </p:blipFill>
        <p:spPr bwMode="auto">
          <a:xfrm>
            <a:off x="7554058" y="1881620"/>
            <a:ext cx="2884170" cy="1825150"/>
          </a:xfrm>
          <a:prstGeom prst="rect">
            <a:avLst/>
          </a:prstGeom>
          <a:noFill/>
          <a:ln w="9525">
            <a:noFill/>
            <a:miter lim="800000"/>
            <a:headEnd/>
            <a:tailEnd/>
          </a:ln>
        </p:spPr>
      </p:pic>
      <p:pic>
        <p:nvPicPr>
          <p:cNvPr id="9" name="Imagen 8" descr="C:\Users\xndy\Desktop\7a17e3c7-bed0-4b60-97f6-be559a6e817a.jpe">
            <a:extLst>
              <a:ext uri="{FF2B5EF4-FFF2-40B4-BE49-F238E27FC236}">
                <a16:creationId xmlns="" xmlns:a16="http://schemas.microsoft.com/office/drawing/2014/main" id="{1F18A1EF-382B-411D-BF26-4DB061B5DC3D}"/>
              </a:ext>
            </a:extLst>
          </p:cNvPr>
          <p:cNvPicPr/>
          <p:nvPr/>
        </p:nvPicPr>
        <p:blipFill>
          <a:blip r:embed="rId4" cstate="print"/>
          <a:srcRect l="19197" t="3503" r="18059" b="20104"/>
          <a:stretch>
            <a:fillRect/>
          </a:stretch>
        </p:blipFill>
        <p:spPr bwMode="auto">
          <a:xfrm>
            <a:off x="1370323" y="4667675"/>
            <a:ext cx="2884170" cy="1932390"/>
          </a:xfrm>
          <a:prstGeom prst="rect">
            <a:avLst/>
          </a:prstGeom>
          <a:noFill/>
          <a:ln w="9525">
            <a:noFill/>
            <a:miter lim="800000"/>
            <a:headEnd/>
            <a:tailEnd/>
          </a:ln>
        </p:spPr>
      </p:pic>
      <p:pic>
        <p:nvPicPr>
          <p:cNvPr id="10" name="0 Imagen">
            <a:extLst>
              <a:ext uri="{FF2B5EF4-FFF2-40B4-BE49-F238E27FC236}">
                <a16:creationId xmlns="" xmlns:a16="http://schemas.microsoft.com/office/drawing/2014/main" id="{DF7EEC4D-8217-4FB4-B370-D9AE41C8E9EE}"/>
              </a:ext>
            </a:extLst>
          </p:cNvPr>
          <p:cNvPicPr/>
          <p:nvPr/>
        </p:nvPicPr>
        <p:blipFill rotWithShape="1">
          <a:blip r:embed="rId5" cstate="print">
            <a:extLst>
              <a:ext uri="{28A0092B-C50C-407E-A947-70E740481C1C}">
                <a14:useLocalDpi xmlns="" xmlns:a14="http://schemas.microsoft.com/office/drawing/2010/main" val="0"/>
              </a:ext>
            </a:extLst>
          </a:blip>
          <a:srcRect l="14215" t="12324" r="12165" b="4905"/>
          <a:stretch/>
        </p:blipFill>
        <p:spPr bwMode="auto">
          <a:xfrm>
            <a:off x="7554058" y="4667675"/>
            <a:ext cx="3005109" cy="1932390"/>
          </a:xfrm>
          <a:prstGeom prst="rect">
            <a:avLst/>
          </a:prstGeom>
          <a:ln>
            <a:noFill/>
          </a:ln>
          <a:extLst>
            <a:ext uri="{53640926-AAD7-44D8-BBD7-CCE9431645EC}">
              <a14:shadowObscured xmlns="" xmlns:a14="http://schemas.microsoft.com/office/drawing/2010/main"/>
            </a:ext>
          </a:extLst>
        </p:spPr>
      </p:pic>
      <p:sp>
        <p:nvSpPr>
          <p:cNvPr id="13" name="CuadroTexto 12">
            <a:extLst>
              <a:ext uri="{FF2B5EF4-FFF2-40B4-BE49-F238E27FC236}">
                <a16:creationId xmlns="" xmlns:a16="http://schemas.microsoft.com/office/drawing/2014/main" id="{BFEE605E-184D-4E2B-AB59-4D4E37F82A39}"/>
              </a:ext>
            </a:extLst>
          </p:cNvPr>
          <p:cNvSpPr txBox="1"/>
          <p:nvPr/>
        </p:nvSpPr>
        <p:spPr>
          <a:xfrm>
            <a:off x="1307165" y="1224130"/>
            <a:ext cx="3010486" cy="523220"/>
          </a:xfrm>
          <a:prstGeom prst="rect">
            <a:avLst/>
          </a:prstGeom>
          <a:noFill/>
        </p:spPr>
        <p:txBody>
          <a:bodyPr wrap="square" rtlCol="0">
            <a:spAutoFit/>
          </a:bodyPr>
          <a:lstStyle/>
          <a:p>
            <a:pPr algn="ctr"/>
            <a:r>
              <a:rPr lang="es-EC" sz="2800" b="1" dirty="0">
                <a:solidFill>
                  <a:schemeClr val="bg1"/>
                </a:solidFill>
              </a:rPr>
              <a:t>Molde de cascara</a:t>
            </a:r>
          </a:p>
        </p:txBody>
      </p:sp>
      <p:sp>
        <p:nvSpPr>
          <p:cNvPr id="14" name="CuadroTexto 13">
            <a:extLst>
              <a:ext uri="{FF2B5EF4-FFF2-40B4-BE49-F238E27FC236}">
                <a16:creationId xmlns="" xmlns:a16="http://schemas.microsoft.com/office/drawing/2014/main" id="{F3346F46-FA9E-4BFA-9876-CABCBBABFF4B}"/>
              </a:ext>
            </a:extLst>
          </p:cNvPr>
          <p:cNvSpPr txBox="1"/>
          <p:nvPr/>
        </p:nvSpPr>
        <p:spPr>
          <a:xfrm>
            <a:off x="1172788" y="3887721"/>
            <a:ext cx="3279239" cy="523220"/>
          </a:xfrm>
          <a:prstGeom prst="rect">
            <a:avLst/>
          </a:prstGeom>
          <a:noFill/>
        </p:spPr>
        <p:txBody>
          <a:bodyPr wrap="square" rtlCol="0">
            <a:spAutoFit/>
          </a:bodyPr>
          <a:lstStyle/>
          <a:p>
            <a:pPr algn="ctr"/>
            <a:r>
              <a:rPr lang="es-EC" sz="2800" b="1" dirty="0">
                <a:solidFill>
                  <a:schemeClr val="bg1"/>
                </a:solidFill>
              </a:rPr>
              <a:t>Molde permanente</a:t>
            </a:r>
          </a:p>
        </p:txBody>
      </p:sp>
      <p:sp>
        <p:nvSpPr>
          <p:cNvPr id="15" name="CuadroTexto 14">
            <a:extLst>
              <a:ext uri="{FF2B5EF4-FFF2-40B4-BE49-F238E27FC236}">
                <a16:creationId xmlns="" xmlns:a16="http://schemas.microsoft.com/office/drawing/2014/main" id="{09514B04-4634-45A8-87F4-1D611404DD74}"/>
              </a:ext>
            </a:extLst>
          </p:cNvPr>
          <p:cNvSpPr txBox="1"/>
          <p:nvPr/>
        </p:nvSpPr>
        <p:spPr>
          <a:xfrm>
            <a:off x="6826275" y="1224130"/>
            <a:ext cx="4339735" cy="523220"/>
          </a:xfrm>
          <a:prstGeom prst="rect">
            <a:avLst/>
          </a:prstGeom>
          <a:noFill/>
        </p:spPr>
        <p:txBody>
          <a:bodyPr wrap="square" rtlCol="0">
            <a:spAutoFit/>
          </a:bodyPr>
          <a:lstStyle/>
          <a:p>
            <a:pPr algn="ctr"/>
            <a:r>
              <a:rPr lang="es-EC" sz="2800" b="1" dirty="0">
                <a:solidFill>
                  <a:schemeClr val="bg1"/>
                </a:solidFill>
              </a:rPr>
              <a:t>Molde para centrifugado</a:t>
            </a:r>
          </a:p>
        </p:txBody>
      </p:sp>
      <p:sp>
        <p:nvSpPr>
          <p:cNvPr id="16" name="CuadroTexto 15">
            <a:extLst>
              <a:ext uri="{FF2B5EF4-FFF2-40B4-BE49-F238E27FC236}">
                <a16:creationId xmlns="" xmlns:a16="http://schemas.microsoft.com/office/drawing/2014/main" id="{248F4882-2899-47CD-B57E-810F2CF9F408}"/>
              </a:ext>
            </a:extLst>
          </p:cNvPr>
          <p:cNvSpPr txBox="1"/>
          <p:nvPr/>
        </p:nvSpPr>
        <p:spPr>
          <a:xfrm>
            <a:off x="7427742" y="3940541"/>
            <a:ext cx="3010486" cy="523220"/>
          </a:xfrm>
          <a:prstGeom prst="rect">
            <a:avLst/>
          </a:prstGeom>
          <a:noFill/>
        </p:spPr>
        <p:txBody>
          <a:bodyPr wrap="square" rtlCol="0">
            <a:spAutoFit/>
          </a:bodyPr>
          <a:lstStyle/>
          <a:p>
            <a:pPr algn="ctr"/>
            <a:r>
              <a:rPr lang="es-EC" sz="2800" b="1" dirty="0">
                <a:solidFill>
                  <a:schemeClr val="bg1"/>
                </a:solidFill>
              </a:rPr>
              <a:t>Molde de arena</a:t>
            </a:r>
          </a:p>
        </p:txBody>
      </p:sp>
    </p:spTree>
    <p:extLst>
      <p:ext uri="{BB962C8B-B14F-4D97-AF65-F5344CB8AC3E}">
        <p14:creationId xmlns="" xmlns:p14="http://schemas.microsoft.com/office/powerpoint/2010/main" val="13408628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357DF3F0-C78F-49FA-B7DD-6BC8DB5C9C00}"/>
              </a:ext>
            </a:extLst>
          </p:cNvPr>
          <p:cNvSpPr txBox="1">
            <a:spLocks/>
          </p:cNvSpPr>
          <p:nvPr/>
        </p:nvSpPr>
        <p:spPr>
          <a:xfrm>
            <a:off x="947224" y="173744"/>
            <a:ext cx="10297551" cy="17896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s-EC" sz="4000" b="1" dirty="0">
                <a:solidFill>
                  <a:schemeClr val="bg1"/>
                </a:solidFill>
              </a:rPr>
              <a:t>Etapa 4: Fundición del aluminio y latón</a:t>
            </a:r>
          </a:p>
        </p:txBody>
      </p:sp>
      <p:pic>
        <p:nvPicPr>
          <p:cNvPr id="5" name="Imagen 4">
            <a:extLst>
              <a:ext uri="{FF2B5EF4-FFF2-40B4-BE49-F238E27FC236}">
                <a16:creationId xmlns="" xmlns:a16="http://schemas.microsoft.com/office/drawing/2014/main" id="{13017E9F-A55C-4815-8033-DC3BFB77264C}"/>
              </a:ext>
            </a:extLst>
          </p:cNvPr>
          <p:cNvPicPr/>
          <p:nvPr/>
        </p:nvPicPr>
        <p:blipFill rotWithShape="1">
          <a:blip r:embed="rId2" cstate="print"/>
          <a:srcRect l="49248" t="46800" r="13773" b="28007"/>
          <a:stretch/>
        </p:blipFill>
        <p:spPr bwMode="auto">
          <a:xfrm>
            <a:off x="577792" y="1690969"/>
            <a:ext cx="5127977" cy="1988935"/>
          </a:xfrm>
          <a:prstGeom prst="rect">
            <a:avLst/>
          </a:prstGeom>
          <a:noFill/>
          <a:ln w="9525">
            <a:noFill/>
            <a:miter lim="800000"/>
            <a:headEnd/>
            <a:tailEnd/>
          </a:ln>
        </p:spPr>
      </p:pic>
      <p:pic>
        <p:nvPicPr>
          <p:cNvPr id="6" name="Imagen 5">
            <a:extLst>
              <a:ext uri="{FF2B5EF4-FFF2-40B4-BE49-F238E27FC236}">
                <a16:creationId xmlns="" xmlns:a16="http://schemas.microsoft.com/office/drawing/2014/main" id="{356000E0-D752-4449-851C-3ABDC11890BF}"/>
              </a:ext>
            </a:extLst>
          </p:cNvPr>
          <p:cNvPicPr/>
          <p:nvPr/>
        </p:nvPicPr>
        <p:blipFill rotWithShape="1">
          <a:blip r:embed="rId2" cstate="print"/>
          <a:srcRect l="30821" t="46800" r="51425" b="27223"/>
          <a:stretch/>
        </p:blipFill>
        <p:spPr bwMode="auto">
          <a:xfrm>
            <a:off x="1875419" y="3679904"/>
            <a:ext cx="2532721" cy="2164371"/>
          </a:xfrm>
          <a:prstGeom prst="rect">
            <a:avLst/>
          </a:prstGeom>
          <a:noFill/>
          <a:ln w="9525">
            <a:noFill/>
            <a:miter lim="800000"/>
            <a:headEnd/>
            <a:tailEnd/>
          </a:ln>
        </p:spPr>
      </p:pic>
      <p:pic>
        <p:nvPicPr>
          <p:cNvPr id="7" name="Imagen 6">
            <a:extLst>
              <a:ext uri="{FF2B5EF4-FFF2-40B4-BE49-F238E27FC236}">
                <a16:creationId xmlns="" xmlns:a16="http://schemas.microsoft.com/office/drawing/2014/main" id="{AE5D6227-8281-481A-A738-420F76F8A9A8}"/>
              </a:ext>
            </a:extLst>
          </p:cNvPr>
          <p:cNvPicPr/>
          <p:nvPr/>
        </p:nvPicPr>
        <p:blipFill rotWithShape="1">
          <a:blip r:embed="rId3" cstate="print"/>
          <a:srcRect l="60227" t="49451" r="18087" b="25860"/>
          <a:stretch/>
        </p:blipFill>
        <p:spPr bwMode="auto">
          <a:xfrm>
            <a:off x="8107681" y="3615397"/>
            <a:ext cx="3137094" cy="2280233"/>
          </a:xfrm>
          <a:prstGeom prst="rect">
            <a:avLst/>
          </a:prstGeom>
          <a:noFill/>
          <a:ln w="9525">
            <a:noFill/>
            <a:miter lim="800000"/>
            <a:headEnd/>
            <a:tailEnd/>
          </a:ln>
        </p:spPr>
      </p:pic>
      <p:pic>
        <p:nvPicPr>
          <p:cNvPr id="8" name="Imagen 7" descr="C:\Users\xndy\Desktop\FOTOS TESIS\_DSC1353.jpg">
            <a:extLst>
              <a:ext uri="{FF2B5EF4-FFF2-40B4-BE49-F238E27FC236}">
                <a16:creationId xmlns="" xmlns:a16="http://schemas.microsoft.com/office/drawing/2014/main" id="{1425843F-FF74-4DD1-9EEA-D5E137101C8A}"/>
              </a:ext>
            </a:extLst>
          </p:cNvPr>
          <p:cNvPicPr/>
          <p:nvPr/>
        </p:nvPicPr>
        <p:blipFill rotWithShape="1">
          <a:blip r:embed="rId4" cstate="print"/>
          <a:srcRect l="50844" t="15250" r="2492" b="10250"/>
          <a:stretch/>
        </p:blipFill>
        <p:spPr bwMode="auto">
          <a:xfrm>
            <a:off x="6002215" y="3615397"/>
            <a:ext cx="2105466" cy="2280233"/>
          </a:xfrm>
          <a:prstGeom prst="rect">
            <a:avLst/>
          </a:prstGeom>
          <a:noFill/>
          <a:ln w="9525">
            <a:noFill/>
            <a:miter lim="800000"/>
            <a:headEnd/>
            <a:tailEnd/>
          </a:ln>
        </p:spPr>
      </p:pic>
      <p:pic>
        <p:nvPicPr>
          <p:cNvPr id="9" name="0 Imagen">
            <a:extLst>
              <a:ext uri="{FF2B5EF4-FFF2-40B4-BE49-F238E27FC236}">
                <a16:creationId xmlns="" xmlns:a16="http://schemas.microsoft.com/office/drawing/2014/main" id="{50007ECB-61C2-43A4-B63B-F61453571A2A}"/>
              </a:ext>
            </a:extLst>
          </p:cNvPr>
          <p:cNvPicPr/>
          <p:nvPr/>
        </p:nvPicPr>
        <p:blipFill rotWithShape="1">
          <a:blip r:embed="rId5" cstate="print">
            <a:extLst>
              <a:ext uri="{28A0092B-C50C-407E-A947-70E740481C1C}">
                <a14:useLocalDpi xmlns="" xmlns:a14="http://schemas.microsoft.com/office/drawing/2010/main" val="0"/>
              </a:ext>
            </a:extLst>
          </a:blip>
          <a:srcRect l="18882" t="7171" r="15347" b="5283"/>
          <a:stretch/>
        </p:blipFill>
        <p:spPr bwMode="auto">
          <a:xfrm>
            <a:off x="8581292" y="1662772"/>
            <a:ext cx="2663484" cy="1952625"/>
          </a:xfrm>
          <a:prstGeom prst="rect">
            <a:avLst/>
          </a:prstGeom>
          <a:ln>
            <a:noFill/>
          </a:ln>
          <a:extLst>
            <a:ext uri="{53640926-AAD7-44D8-BBD7-CCE9431645EC}">
              <a14:shadowObscured xmlns="" xmlns:a14="http://schemas.microsoft.com/office/drawing/2010/main"/>
            </a:ext>
          </a:extLst>
        </p:spPr>
      </p:pic>
      <p:pic>
        <p:nvPicPr>
          <p:cNvPr id="10" name="0 Imagen">
            <a:extLst>
              <a:ext uri="{FF2B5EF4-FFF2-40B4-BE49-F238E27FC236}">
                <a16:creationId xmlns="" xmlns:a16="http://schemas.microsoft.com/office/drawing/2014/main" id="{251F5480-FF40-4F21-BDCE-82F4552399D5}"/>
              </a:ext>
            </a:extLst>
          </p:cNvPr>
          <p:cNvPicPr/>
          <p:nvPr/>
        </p:nvPicPr>
        <p:blipFill rotWithShape="1">
          <a:blip r:embed="rId6" cstate="print">
            <a:extLst>
              <a:ext uri="{28A0092B-C50C-407E-A947-70E740481C1C}">
                <a14:useLocalDpi xmlns="" xmlns:a14="http://schemas.microsoft.com/office/drawing/2010/main" val="0"/>
              </a:ext>
            </a:extLst>
          </a:blip>
          <a:srcRect l="33334" t="7924" r="10255" b="7170"/>
          <a:stretch/>
        </p:blipFill>
        <p:spPr bwMode="auto">
          <a:xfrm>
            <a:off x="6002214" y="1683007"/>
            <a:ext cx="2579077" cy="1932390"/>
          </a:xfrm>
          <a:prstGeom prst="rect">
            <a:avLst/>
          </a:prstGeom>
          <a:ln>
            <a:noFill/>
          </a:ln>
          <a:extLst>
            <a:ext uri="{53640926-AAD7-44D8-BBD7-CCE9431645EC}">
              <a14:shadowObscured xmlns="" xmlns:a14="http://schemas.microsoft.com/office/drawing/2010/main"/>
            </a:ext>
          </a:extLst>
        </p:spPr>
      </p:pic>
    </p:spTree>
    <p:extLst>
      <p:ext uri="{BB962C8B-B14F-4D97-AF65-F5344CB8AC3E}">
        <p14:creationId xmlns="" xmlns:p14="http://schemas.microsoft.com/office/powerpoint/2010/main" val="2970131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6E3F0939-8292-45F7-BA41-FBCCFB14D2F8}"/>
              </a:ext>
            </a:extLst>
          </p:cNvPr>
          <p:cNvSpPr>
            <a:spLocks noGrp="1"/>
          </p:cNvSpPr>
          <p:nvPr>
            <p:ph type="title"/>
          </p:nvPr>
        </p:nvSpPr>
        <p:spPr>
          <a:xfrm>
            <a:off x="155812" y="250153"/>
            <a:ext cx="5452509" cy="1325562"/>
          </a:xfrm>
        </p:spPr>
        <p:txBody>
          <a:bodyPr>
            <a:normAutofit/>
          </a:bodyPr>
          <a:lstStyle/>
          <a:p>
            <a:pPr algn="ctr"/>
            <a:r>
              <a:rPr lang="es-EC" sz="4000" b="1" dirty="0">
                <a:solidFill>
                  <a:schemeClr val="bg1"/>
                </a:solidFill>
              </a:rPr>
              <a:t>Etapa 5: Extracción y maquinado de probetas</a:t>
            </a:r>
          </a:p>
        </p:txBody>
      </p:sp>
      <p:sp>
        <p:nvSpPr>
          <p:cNvPr id="5" name="Título 1">
            <a:extLst>
              <a:ext uri="{FF2B5EF4-FFF2-40B4-BE49-F238E27FC236}">
                <a16:creationId xmlns="" xmlns:a16="http://schemas.microsoft.com/office/drawing/2014/main" id="{F75B0F7F-C35D-4E11-A49A-AB40D19BAF98}"/>
              </a:ext>
            </a:extLst>
          </p:cNvPr>
          <p:cNvSpPr txBox="1">
            <a:spLocks/>
          </p:cNvSpPr>
          <p:nvPr/>
        </p:nvSpPr>
        <p:spPr>
          <a:xfrm>
            <a:off x="6583680" y="46237"/>
            <a:ext cx="4712680" cy="17896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s-EC" sz="4000" b="1" dirty="0">
                <a:solidFill>
                  <a:schemeClr val="bg1"/>
                </a:solidFill>
              </a:rPr>
              <a:t>Etapa 6: Análisis de microestructura </a:t>
            </a:r>
          </a:p>
        </p:txBody>
      </p:sp>
      <p:pic>
        <p:nvPicPr>
          <p:cNvPr id="6" name="Imagen 5">
            <a:extLst>
              <a:ext uri="{FF2B5EF4-FFF2-40B4-BE49-F238E27FC236}">
                <a16:creationId xmlns="" xmlns:a16="http://schemas.microsoft.com/office/drawing/2014/main" id="{B3E41D03-B9A1-43FF-869E-C9A6F38D1AAF}"/>
              </a:ext>
            </a:extLst>
          </p:cNvPr>
          <p:cNvPicPr/>
          <p:nvPr/>
        </p:nvPicPr>
        <p:blipFill rotWithShape="1">
          <a:blip r:embed="rId2" cstate="print"/>
          <a:srcRect l="41228" t="39274" r="19022" b="35568"/>
          <a:stretch/>
        </p:blipFill>
        <p:spPr bwMode="auto">
          <a:xfrm>
            <a:off x="271781" y="1759454"/>
            <a:ext cx="5336540" cy="1898148"/>
          </a:xfrm>
          <a:prstGeom prst="rect">
            <a:avLst/>
          </a:prstGeom>
          <a:noFill/>
          <a:ln w="9525">
            <a:noFill/>
            <a:miter lim="800000"/>
            <a:headEnd/>
            <a:tailEnd/>
          </a:ln>
        </p:spPr>
      </p:pic>
      <p:pic>
        <p:nvPicPr>
          <p:cNvPr id="7" name="Imagen 6">
            <a:extLst>
              <a:ext uri="{FF2B5EF4-FFF2-40B4-BE49-F238E27FC236}">
                <a16:creationId xmlns="" xmlns:a16="http://schemas.microsoft.com/office/drawing/2014/main" id="{4DFBD554-84D8-4755-A8ED-6EB2EFC94842}"/>
              </a:ext>
            </a:extLst>
          </p:cNvPr>
          <p:cNvPicPr/>
          <p:nvPr/>
        </p:nvPicPr>
        <p:blipFill rotWithShape="1">
          <a:blip r:embed="rId3" cstate="print"/>
          <a:srcRect l="38721" t="58952" r="17227" b="19166"/>
          <a:stretch/>
        </p:blipFill>
        <p:spPr bwMode="auto">
          <a:xfrm>
            <a:off x="271781" y="4711364"/>
            <a:ext cx="5336540" cy="1657351"/>
          </a:xfrm>
          <a:prstGeom prst="rect">
            <a:avLst/>
          </a:prstGeom>
          <a:noFill/>
          <a:ln w="9525">
            <a:noFill/>
            <a:miter lim="800000"/>
            <a:headEnd/>
            <a:tailEnd/>
          </a:ln>
        </p:spPr>
      </p:pic>
      <p:pic>
        <p:nvPicPr>
          <p:cNvPr id="8" name="Imagen 7">
            <a:extLst>
              <a:ext uri="{FF2B5EF4-FFF2-40B4-BE49-F238E27FC236}">
                <a16:creationId xmlns="" xmlns:a16="http://schemas.microsoft.com/office/drawing/2014/main" id="{EFA540D2-2A05-4BED-BFAD-09F4135F4731}"/>
              </a:ext>
            </a:extLst>
          </p:cNvPr>
          <p:cNvPicPr/>
          <p:nvPr/>
        </p:nvPicPr>
        <p:blipFill rotWithShape="1">
          <a:blip r:embed="rId4" cstate="print"/>
          <a:srcRect l="38949" t="36112" r="17725" b="44083"/>
          <a:stretch/>
        </p:blipFill>
        <p:spPr bwMode="auto">
          <a:xfrm>
            <a:off x="6096001" y="2064251"/>
            <a:ext cx="5824218" cy="1898147"/>
          </a:xfrm>
          <a:prstGeom prst="rect">
            <a:avLst/>
          </a:prstGeom>
          <a:noFill/>
          <a:ln w="9525">
            <a:noFill/>
            <a:miter lim="800000"/>
            <a:headEnd/>
            <a:tailEnd/>
          </a:ln>
        </p:spPr>
      </p:pic>
      <p:pic>
        <p:nvPicPr>
          <p:cNvPr id="9" name="Imagen 8">
            <a:extLst>
              <a:ext uri="{FF2B5EF4-FFF2-40B4-BE49-F238E27FC236}">
                <a16:creationId xmlns="" xmlns:a16="http://schemas.microsoft.com/office/drawing/2014/main" id="{EAA79F16-64C6-4119-AEC4-A3823DF53D02}"/>
              </a:ext>
            </a:extLst>
          </p:cNvPr>
          <p:cNvPicPr/>
          <p:nvPr/>
        </p:nvPicPr>
        <p:blipFill rotWithShape="1">
          <a:blip r:embed="rId5" cstate="print"/>
          <a:srcRect l="41021" t="17160" r="41668" b="36686"/>
          <a:stretch/>
        </p:blipFill>
        <p:spPr bwMode="auto">
          <a:xfrm>
            <a:off x="8079474" y="4054736"/>
            <a:ext cx="1856095" cy="2509837"/>
          </a:xfrm>
          <a:prstGeom prst="rect">
            <a:avLst/>
          </a:prstGeom>
          <a:noFill/>
          <a:ln w="9525">
            <a:noFill/>
            <a:miter lim="800000"/>
            <a:headEnd/>
            <a:tailEnd/>
          </a:ln>
        </p:spPr>
      </p:pic>
      <p:sp>
        <p:nvSpPr>
          <p:cNvPr id="2" name="Rectángulo 1">
            <a:extLst>
              <a:ext uri="{FF2B5EF4-FFF2-40B4-BE49-F238E27FC236}">
                <a16:creationId xmlns="" xmlns:a16="http://schemas.microsoft.com/office/drawing/2014/main" id="{397195FE-C184-45A5-9E38-5175FD2221CA}"/>
              </a:ext>
            </a:extLst>
          </p:cNvPr>
          <p:cNvSpPr/>
          <p:nvPr/>
        </p:nvSpPr>
        <p:spPr>
          <a:xfrm>
            <a:off x="1693171" y="3892095"/>
            <a:ext cx="2493760" cy="584775"/>
          </a:xfrm>
          <a:prstGeom prst="rect">
            <a:avLst/>
          </a:prstGeom>
        </p:spPr>
        <p:txBody>
          <a:bodyPr wrap="none">
            <a:spAutoFit/>
          </a:bodyPr>
          <a:lstStyle/>
          <a:p>
            <a:r>
              <a:rPr lang="es-ES" sz="3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ASTM B557M</a:t>
            </a:r>
            <a:endParaRPr lang="es-EC" sz="3200" b="1" dirty="0">
              <a:solidFill>
                <a:schemeClr val="bg1"/>
              </a:solidFill>
            </a:endParaRPr>
          </a:p>
        </p:txBody>
      </p:sp>
    </p:spTree>
    <p:extLst>
      <p:ext uri="{BB962C8B-B14F-4D97-AF65-F5344CB8AC3E}">
        <p14:creationId xmlns="" xmlns:p14="http://schemas.microsoft.com/office/powerpoint/2010/main" val="29778964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 xmlns:a16="http://schemas.microsoft.com/office/drawing/2014/main" id="{AEFE1D15-E8A9-4057-8554-593703AC656B}"/>
              </a:ext>
            </a:extLst>
          </p:cNvPr>
          <p:cNvSpPr>
            <a:spLocks noGrp="1"/>
          </p:cNvSpPr>
          <p:nvPr>
            <p:ph idx="1"/>
          </p:nvPr>
        </p:nvSpPr>
        <p:spPr>
          <a:xfrm>
            <a:off x="145775" y="516837"/>
            <a:ext cx="11794434" cy="6328562"/>
          </a:xfrm>
        </p:spPr>
        <p:txBody>
          <a:bodyPr>
            <a:normAutofit fontScale="92500" lnSpcReduction="20000"/>
          </a:bodyPr>
          <a:lstStyle/>
          <a:p>
            <a:pPr marL="0" lvl="0" indent="0" algn="just">
              <a:buNone/>
            </a:pPr>
            <a:r>
              <a:rPr lang="es-ES" sz="2400" b="1" dirty="0">
                <a:solidFill>
                  <a:schemeClr val="bg1"/>
                </a:solidFill>
              </a:rPr>
              <a:t>OBJETIVO GENERAL </a:t>
            </a:r>
            <a:endParaRPr lang="es-EC" sz="2400" b="1" dirty="0">
              <a:solidFill>
                <a:schemeClr val="bg1"/>
              </a:solidFill>
            </a:endParaRPr>
          </a:p>
          <a:p>
            <a:pPr algn="just"/>
            <a:r>
              <a:rPr lang="es-ES" sz="2400" dirty="0">
                <a:solidFill>
                  <a:schemeClr val="bg1"/>
                </a:solidFill>
              </a:rPr>
              <a:t>Evaluar las propiedades mecánicas y microestructura obtenidas de una aleación de cobre y una aleación de aluminio, por cuatro procesos de fundición: molde permanente, molde de arena, molde en cáscara, centrifugada.</a:t>
            </a:r>
          </a:p>
          <a:p>
            <a:pPr algn="just"/>
            <a:endParaRPr lang="es-EC" sz="2400" dirty="0">
              <a:solidFill>
                <a:schemeClr val="bg1"/>
              </a:solidFill>
            </a:endParaRPr>
          </a:p>
          <a:p>
            <a:pPr marL="0" lvl="0" indent="0" algn="just">
              <a:buNone/>
            </a:pPr>
            <a:r>
              <a:rPr lang="es-ES" sz="2400" b="1" dirty="0">
                <a:solidFill>
                  <a:schemeClr val="bg1"/>
                </a:solidFill>
              </a:rPr>
              <a:t>OBJETIVOS ESPECÍFICOS </a:t>
            </a:r>
            <a:endParaRPr lang="es-EC" sz="2400" b="1" dirty="0">
              <a:solidFill>
                <a:schemeClr val="bg1"/>
              </a:solidFill>
            </a:endParaRPr>
          </a:p>
          <a:p>
            <a:pPr lvl="0" algn="just"/>
            <a:r>
              <a:rPr lang="es-ES" sz="2400" dirty="0">
                <a:solidFill>
                  <a:schemeClr val="bg1"/>
                </a:solidFill>
              </a:rPr>
              <a:t>Revisión del estudio del arte de la relación entre los procesos de fundición y su efecto en la microestructura y sus propiedades mecánicas</a:t>
            </a:r>
            <a:endParaRPr lang="es-EC" sz="2400" dirty="0">
              <a:solidFill>
                <a:schemeClr val="bg1"/>
              </a:solidFill>
            </a:endParaRPr>
          </a:p>
          <a:p>
            <a:pPr lvl="0" algn="just"/>
            <a:r>
              <a:rPr lang="es-ES" sz="2400" dirty="0">
                <a:solidFill>
                  <a:schemeClr val="bg1"/>
                </a:solidFill>
              </a:rPr>
              <a:t>Obtener probetas mediante cuatro procesos de fundición: molde de arena, molde permanente, molde centrífugo, molde de cáscara.</a:t>
            </a:r>
            <a:endParaRPr lang="es-EC" sz="2400" dirty="0">
              <a:solidFill>
                <a:schemeClr val="bg1"/>
              </a:solidFill>
            </a:endParaRPr>
          </a:p>
          <a:p>
            <a:pPr lvl="0" algn="just"/>
            <a:r>
              <a:rPr lang="es-ES" sz="2400" dirty="0">
                <a:solidFill>
                  <a:schemeClr val="bg1"/>
                </a:solidFill>
              </a:rPr>
              <a:t>Caracterizar la microestructura de una aleación de aluminio y una aleación de cobre de bajo punto de fusión mediante los cuatro procesos de fundición, comparar el tamaño de grano del centro al borde de las probetas obtenidas </a:t>
            </a:r>
            <a:endParaRPr lang="es-EC" sz="2400" dirty="0">
              <a:solidFill>
                <a:schemeClr val="bg1"/>
              </a:solidFill>
            </a:endParaRPr>
          </a:p>
          <a:p>
            <a:pPr lvl="0" algn="just"/>
            <a:r>
              <a:rPr lang="es-ES" sz="2400" dirty="0">
                <a:solidFill>
                  <a:schemeClr val="bg1"/>
                </a:solidFill>
              </a:rPr>
              <a:t>Ejecutar ensayos de tracción y Charpy, y medición de dureza a las probetas de aleación de aluminio y la aleación de cobre obtenidas en los cuatro procesos de fundición.</a:t>
            </a:r>
            <a:endParaRPr lang="es-EC" sz="2400" dirty="0">
              <a:solidFill>
                <a:schemeClr val="bg1"/>
              </a:solidFill>
            </a:endParaRPr>
          </a:p>
          <a:p>
            <a:pPr lvl="0" algn="just"/>
            <a:r>
              <a:rPr lang="es-ES" sz="2400" dirty="0">
                <a:solidFill>
                  <a:schemeClr val="bg1"/>
                </a:solidFill>
              </a:rPr>
              <a:t>Analizar la velocidad de enfriamiento de la fundición en molde permanente con una termocupla tipo K y realizar una simulación, mediante elementos finitos, donde se verifique el tiempo de solidificación.</a:t>
            </a:r>
            <a:endParaRPr lang="es-EC" sz="2400" dirty="0">
              <a:solidFill>
                <a:schemeClr val="bg1"/>
              </a:solidFill>
            </a:endParaRPr>
          </a:p>
          <a:p>
            <a:pPr lvl="0" algn="just"/>
            <a:r>
              <a:rPr lang="es-ES" sz="2400" dirty="0">
                <a:solidFill>
                  <a:schemeClr val="bg1"/>
                </a:solidFill>
              </a:rPr>
              <a:t>Analizar y concluir sobre los resultados obtenidos </a:t>
            </a:r>
            <a:endParaRPr lang="es-EC" sz="2400" dirty="0">
              <a:solidFill>
                <a:schemeClr val="bg1"/>
              </a:solidFill>
            </a:endParaRPr>
          </a:p>
        </p:txBody>
      </p:sp>
    </p:spTree>
    <p:extLst>
      <p:ext uri="{BB962C8B-B14F-4D97-AF65-F5344CB8AC3E}">
        <p14:creationId xmlns="" xmlns:p14="http://schemas.microsoft.com/office/powerpoint/2010/main" val="738673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60C99C2E-3544-4C52-B0C8-CEDF016876AB}"/>
              </a:ext>
            </a:extLst>
          </p:cNvPr>
          <p:cNvSpPr>
            <a:spLocks noGrp="1"/>
          </p:cNvSpPr>
          <p:nvPr>
            <p:ph type="title"/>
          </p:nvPr>
        </p:nvSpPr>
        <p:spPr>
          <a:xfrm>
            <a:off x="155812" y="46957"/>
            <a:ext cx="5452509" cy="1325562"/>
          </a:xfrm>
        </p:spPr>
        <p:txBody>
          <a:bodyPr>
            <a:normAutofit/>
          </a:bodyPr>
          <a:lstStyle/>
          <a:p>
            <a:pPr algn="ctr"/>
            <a:r>
              <a:rPr lang="es-EC" sz="4000" b="1" dirty="0">
                <a:solidFill>
                  <a:schemeClr val="bg1"/>
                </a:solidFill>
              </a:rPr>
              <a:t>Etapa 7: Ensayos Mecánicos</a:t>
            </a:r>
          </a:p>
        </p:txBody>
      </p:sp>
      <p:sp>
        <p:nvSpPr>
          <p:cNvPr id="5" name="Título 1">
            <a:extLst>
              <a:ext uri="{FF2B5EF4-FFF2-40B4-BE49-F238E27FC236}">
                <a16:creationId xmlns="" xmlns:a16="http://schemas.microsoft.com/office/drawing/2014/main" id="{E0938859-547E-4544-8B78-DE95836E6F07}"/>
              </a:ext>
            </a:extLst>
          </p:cNvPr>
          <p:cNvSpPr txBox="1">
            <a:spLocks/>
          </p:cNvSpPr>
          <p:nvPr/>
        </p:nvSpPr>
        <p:spPr>
          <a:xfrm>
            <a:off x="6583680" y="-156959"/>
            <a:ext cx="4712680" cy="17896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s-EC" sz="4000" b="1" dirty="0">
                <a:solidFill>
                  <a:schemeClr val="bg1"/>
                </a:solidFill>
              </a:rPr>
              <a:t>Etapa 8: Análisis químico </a:t>
            </a:r>
          </a:p>
        </p:txBody>
      </p:sp>
      <p:pic>
        <p:nvPicPr>
          <p:cNvPr id="6" name="Imagen 5" descr="https://scontent.fuio13-1.fna.fbcdn.net/v/t1.15752-9/39504829_1846723362076074_3737485415767080960_n.jpg?_nc_cat=0&amp;oh=42398909bd4a82cdaadfb30c805ec1c9&amp;oe=5BF28A99">
            <a:extLst>
              <a:ext uri="{FF2B5EF4-FFF2-40B4-BE49-F238E27FC236}">
                <a16:creationId xmlns="" xmlns:a16="http://schemas.microsoft.com/office/drawing/2014/main" id="{D797FB53-A711-477C-8974-95639A0B0A3A}"/>
              </a:ext>
            </a:extLst>
          </p:cNvPr>
          <p:cNvPicPr/>
          <p:nvPr/>
        </p:nvPicPr>
        <p:blipFill>
          <a:blip r:embed="rId2" cstate="print"/>
          <a:srcRect t="2917" b="8958"/>
          <a:stretch>
            <a:fillRect/>
          </a:stretch>
        </p:blipFill>
        <p:spPr bwMode="auto">
          <a:xfrm>
            <a:off x="303378" y="3352798"/>
            <a:ext cx="1702843" cy="2583759"/>
          </a:xfrm>
          <a:prstGeom prst="rect">
            <a:avLst/>
          </a:prstGeom>
          <a:noFill/>
          <a:ln w="9525">
            <a:noFill/>
            <a:miter lim="800000"/>
            <a:headEnd/>
            <a:tailEnd/>
          </a:ln>
        </p:spPr>
      </p:pic>
      <p:pic>
        <p:nvPicPr>
          <p:cNvPr id="7" name="Imagen 6">
            <a:extLst>
              <a:ext uri="{FF2B5EF4-FFF2-40B4-BE49-F238E27FC236}">
                <a16:creationId xmlns="" xmlns:a16="http://schemas.microsoft.com/office/drawing/2014/main" id="{E7B863E6-3078-465B-8C05-9CB96C434787}"/>
              </a:ext>
            </a:extLst>
          </p:cNvPr>
          <p:cNvPicPr/>
          <p:nvPr/>
        </p:nvPicPr>
        <p:blipFill rotWithShape="1">
          <a:blip r:embed="rId3" cstate="print"/>
          <a:srcRect l="41039" t="30178" r="40007" b="13609"/>
          <a:stretch/>
        </p:blipFill>
        <p:spPr bwMode="auto">
          <a:xfrm>
            <a:off x="2244662" y="3352798"/>
            <a:ext cx="1903798" cy="2583759"/>
          </a:xfrm>
          <a:prstGeom prst="rect">
            <a:avLst/>
          </a:prstGeom>
          <a:noFill/>
          <a:ln w="9525">
            <a:noFill/>
            <a:miter lim="800000"/>
            <a:headEnd/>
            <a:tailEnd/>
          </a:ln>
        </p:spPr>
      </p:pic>
      <p:pic>
        <p:nvPicPr>
          <p:cNvPr id="8" name="Imagen 7">
            <a:extLst>
              <a:ext uri="{FF2B5EF4-FFF2-40B4-BE49-F238E27FC236}">
                <a16:creationId xmlns="" xmlns:a16="http://schemas.microsoft.com/office/drawing/2014/main" id="{69E1F0B2-E21B-454E-B8E9-11E54BE8D34F}"/>
              </a:ext>
            </a:extLst>
          </p:cNvPr>
          <p:cNvPicPr/>
          <p:nvPr/>
        </p:nvPicPr>
        <p:blipFill rotWithShape="1">
          <a:blip r:embed="rId4" cstate="print"/>
          <a:srcRect l="42312" t="34615" r="41502" b="16864"/>
          <a:stretch/>
        </p:blipFill>
        <p:spPr bwMode="auto">
          <a:xfrm>
            <a:off x="4386902" y="3352798"/>
            <a:ext cx="1709098" cy="2583759"/>
          </a:xfrm>
          <a:prstGeom prst="rect">
            <a:avLst/>
          </a:prstGeom>
          <a:noFill/>
          <a:ln w="9525">
            <a:noFill/>
            <a:miter lim="800000"/>
            <a:headEnd/>
            <a:tailEnd/>
          </a:ln>
        </p:spPr>
      </p:pic>
      <p:sp>
        <p:nvSpPr>
          <p:cNvPr id="9" name="CuadroTexto 8">
            <a:extLst>
              <a:ext uri="{FF2B5EF4-FFF2-40B4-BE49-F238E27FC236}">
                <a16:creationId xmlns="" xmlns:a16="http://schemas.microsoft.com/office/drawing/2014/main" id="{E41B0A8B-0570-4AF5-87A3-5A0FA59E6F8B}"/>
              </a:ext>
            </a:extLst>
          </p:cNvPr>
          <p:cNvSpPr txBox="1"/>
          <p:nvPr/>
        </p:nvSpPr>
        <p:spPr>
          <a:xfrm>
            <a:off x="155812" y="6060883"/>
            <a:ext cx="1883391" cy="830997"/>
          </a:xfrm>
          <a:prstGeom prst="rect">
            <a:avLst/>
          </a:prstGeom>
          <a:noFill/>
        </p:spPr>
        <p:txBody>
          <a:bodyPr wrap="square" rtlCol="0">
            <a:spAutoFit/>
          </a:bodyPr>
          <a:lstStyle/>
          <a:p>
            <a:pPr algn="ctr"/>
            <a:r>
              <a:rPr lang="es-EC" sz="2400" b="1" dirty="0">
                <a:solidFill>
                  <a:schemeClr val="bg1"/>
                </a:solidFill>
              </a:rPr>
              <a:t>Máquina Universal</a:t>
            </a:r>
          </a:p>
        </p:txBody>
      </p:sp>
      <p:sp>
        <p:nvSpPr>
          <p:cNvPr id="10" name="CuadroTexto 9">
            <a:extLst>
              <a:ext uri="{FF2B5EF4-FFF2-40B4-BE49-F238E27FC236}">
                <a16:creationId xmlns="" xmlns:a16="http://schemas.microsoft.com/office/drawing/2014/main" id="{34DDB0AE-306A-4EA7-901B-E62DAEEAA37C}"/>
              </a:ext>
            </a:extLst>
          </p:cNvPr>
          <p:cNvSpPr txBox="1"/>
          <p:nvPr/>
        </p:nvSpPr>
        <p:spPr>
          <a:xfrm>
            <a:off x="2092658" y="6060882"/>
            <a:ext cx="2187400" cy="830997"/>
          </a:xfrm>
          <a:prstGeom prst="rect">
            <a:avLst/>
          </a:prstGeom>
          <a:noFill/>
        </p:spPr>
        <p:txBody>
          <a:bodyPr wrap="square" rtlCol="0">
            <a:spAutoFit/>
          </a:bodyPr>
          <a:lstStyle/>
          <a:p>
            <a:pPr algn="ctr"/>
            <a:r>
              <a:rPr lang="es-EC" sz="2400" b="1" dirty="0">
                <a:solidFill>
                  <a:schemeClr val="bg1"/>
                </a:solidFill>
              </a:rPr>
              <a:t>Máquina ensayo Charpy</a:t>
            </a:r>
          </a:p>
        </p:txBody>
      </p:sp>
      <p:sp>
        <p:nvSpPr>
          <p:cNvPr id="11" name="CuadroTexto 10">
            <a:extLst>
              <a:ext uri="{FF2B5EF4-FFF2-40B4-BE49-F238E27FC236}">
                <a16:creationId xmlns="" xmlns:a16="http://schemas.microsoft.com/office/drawing/2014/main" id="{9875CD23-8956-4FE9-965C-36E06AF6B2B1}"/>
              </a:ext>
            </a:extLst>
          </p:cNvPr>
          <p:cNvSpPr txBox="1"/>
          <p:nvPr/>
        </p:nvSpPr>
        <p:spPr>
          <a:xfrm>
            <a:off x="4386902" y="6060882"/>
            <a:ext cx="1771366" cy="830997"/>
          </a:xfrm>
          <a:prstGeom prst="rect">
            <a:avLst/>
          </a:prstGeom>
          <a:noFill/>
        </p:spPr>
        <p:txBody>
          <a:bodyPr wrap="square" rtlCol="0">
            <a:spAutoFit/>
          </a:bodyPr>
          <a:lstStyle/>
          <a:p>
            <a:pPr algn="ctr"/>
            <a:r>
              <a:rPr lang="es-EC" sz="2400" b="1" dirty="0">
                <a:solidFill>
                  <a:schemeClr val="bg1"/>
                </a:solidFill>
              </a:rPr>
              <a:t>Máquina de Microdureza</a:t>
            </a:r>
          </a:p>
        </p:txBody>
      </p:sp>
      <p:pic>
        <p:nvPicPr>
          <p:cNvPr id="12" name="Imagen 11" descr="Resultado de imagen para EspectrÃ³metro de chispa marca Bruker Q4TASMAN">
            <a:extLst>
              <a:ext uri="{FF2B5EF4-FFF2-40B4-BE49-F238E27FC236}">
                <a16:creationId xmlns="" xmlns:a16="http://schemas.microsoft.com/office/drawing/2014/main" id="{60681430-FA52-419F-9A7B-3749B6F45A09}"/>
              </a:ext>
            </a:extLst>
          </p:cNvPr>
          <p:cNvPicPr/>
          <p:nvPr/>
        </p:nvPicPr>
        <p:blipFill rotWithShape="1">
          <a:blip r:embed="rId5" cstate="print"/>
          <a:srcRect l="25686" t="3361" r="22960" b="3361"/>
          <a:stretch/>
        </p:blipFill>
        <p:spPr bwMode="auto">
          <a:xfrm>
            <a:off x="7455374" y="2002810"/>
            <a:ext cx="3261815" cy="3077294"/>
          </a:xfrm>
          <a:prstGeom prst="rect">
            <a:avLst/>
          </a:prstGeom>
          <a:noFill/>
          <a:ln w="9525">
            <a:noFill/>
            <a:miter lim="800000"/>
            <a:headEnd/>
            <a:tailEnd/>
          </a:ln>
        </p:spPr>
      </p:pic>
      <p:sp>
        <p:nvSpPr>
          <p:cNvPr id="13" name="CuadroTexto 12">
            <a:extLst>
              <a:ext uri="{FF2B5EF4-FFF2-40B4-BE49-F238E27FC236}">
                <a16:creationId xmlns="" xmlns:a16="http://schemas.microsoft.com/office/drawing/2014/main" id="{FF142139-0A47-48CE-B3A0-6B715B6996CE}"/>
              </a:ext>
            </a:extLst>
          </p:cNvPr>
          <p:cNvSpPr txBox="1"/>
          <p:nvPr/>
        </p:nvSpPr>
        <p:spPr>
          <a:xfrm>
            <a:off x="7917833" y="5247014"/>
            <a:ext cx="2336896" cy="954107"/>
          </a:xfrm>
          <a:prstGeom prst="rect">
            <a:avLst/>
          </a:prstGeom>
          <a:noFill/>
        </p:spPr>
        <p:txBody>
          <a:bodyPr wrap="square" rtlCol="0">
            <a:spAutoFit/>
          </a:bodyPr>
          <a:lstStyle/>
          <a:p>
            <a:pPr algn="ctr"/>
            <a:r>
              <a:rPr lang="es-EC" sz="2800" b="1" dirty="0">
                <a:solidFill>
                  <a:schemeClr val="bg1"/>
                </a:solidFill>
              </a:rPr>
              <a:t>Espectómetro de chispa</a:t>
            </a:r>
          </a:p>
        </p:txBody>
      </p:sp>
      <p:sp>
        <p:nvSpPr>
          <p:cNvPr id="2" name="Rectángulo 1">
            <a:extLst>
              <a:ext uri="{FF2B5EF4-FFF2-40B4-BE49-F238E27FC236}">
                <a16:creationId xmlns="" xmlns:a16="http://schemas.microsoft.com/office/drawing/2014/main" id="{FFE6F772-328A-48D1-A631-2315EC51D856}"/>
              </a:ext>
            </a:extLst>
          </p:cNvPr>
          <p:cNvSpPr/>
          <p:nvPr/>
        </p:nvSpPr>
        <p:spPr>
          <a:xfrm>
            <a:off x="253558" y="1101733"/>
            <a:ext cx="1702843" cy="2251065"/>
          </a:xfrm>
          <a:prstGeom prst="rect">
            <a:avLst/>
          </a:prstGeom>
        </p:spPr>
        <p:txBody>
          <a:bodyPr wrap="square">
            <a:spAutoFit/>
          </a:bodyPr>
          <a:lstStyle/>
          <a:p>
            <a:pPr marL="342900" indent="-342900">
              <a:lnSpc>
                <a:spcPct val="150000"/>
              </a:lnSpc>
              <a:buFont typeface="Wingdings" panose="05000000000000000000" pitchFamily="2" charset="2"/>
              <a:buChar char="q"/>
            </a:pPr>
            <a:r>
              <a:rPr lang="es-EC" sz="2400" dirty="0">
                <a:solidFill>
                  <a:schemeClr val="bg1"/>
                </a:solidFill>
              </a:rPr>
              <a:t>Sy</a:t>
            </a:r>
          </a:p>
          <a:p>
            <a:pPr marL="342900" indent="-342900">
              <a:lnSpc>
                <a:spcPct val="150000"/>
              </a:lnSpc>
              <a:buFont typeface="Wingdings" panose="05000000000000000000" pitchFamily="2" charset="2"/>
              <a:buChar char="q"/>
            </a:pPr>
            <a:r>
              <a:rPr lang="es-EC" sz="2400" dirty="0">
                <a:solidFill>
                  <a:schemeClr val="bg1"/>
                </a:solidFill>
              </a:rPr>
              <a:t>Sut</a:t>
            </a:r>
          </a:p>
          <a:p>
            <a:pPr marL="342900" indent="-342900">
              <a:lnSpc>
                <a:spcPct val="150000"/>
              </a:lnSpc>
              <a:buFont typeface="Wingdings" panose="05000000000000000000" pitchFamily="2" charset="2"/>
              <a:buChar char="q"/>
            </a:pPr>
            <a:r>
              <a:rPr lang="es-EC" sz="2400" dirty="0">
                <a:solidFill>
                  <a:schemeClr val="bg1"/>
                </a:solidFill>
              </a:rPr>
              <a:t>E</a:t>
            </a:r>
          </a:p>
          <a:p>
            <a:pPr marL="342900" indent="-342900">
              <a:lnSpc>
                <a:spcPct val="150000"/>
              </a:lnSpc>
              <a:buFont typeface="Wingdings" panose="05000000000000000000" pitchFamily="2" charset="2"/>
              <a:buChar char="q"/>
            </a:pPr>
            <a:r>
              <a:rPr lang="es-EC" sz="2400" dirty="0">
                <a:solidFill>
                  <a:schemeClr val="bg1"/>
                </a:solidFill>
              </a:rPr>
              <a:t>% elong.</a:t>
            </a:r>
          </a:p>
        </p:txBody>
      </p:sp>
      <p:sp>
        <p:nvSpPr>
          <p:cNvPr id="14" name="Rectángulo 13">
            <a:extLst>
              <a:ext uri="{FF2B5EF4-FFF2-40B4-BE49-F238E27FC236}">
                <a16:creationId xmlns="" xmlns:a16="http://schemas.microsoft.com/office/drawing/2014/main" id="{9CC1EB52-2132-4457-9353-4E2FD850433A}"/>
              </a:ext>
            </a:extLst>
          </p:cNvPr>
          <p:cNvSpPr/>
          <p:nvPr/>
        </p:nvSpPr>
        <p:spPr>
          <a:xfrm>
            <a:off x="2188632" y="2763726"/>
            <a:ext cx="1959828" cy="589072"/>
          </a:xfrm>
          <a:prstGeom prst="rect">
            <a:avLst/>
          </a:prstGeom>
        </p:spPr>
        <p:txBody>
          <a:bodyPr wrap="square">
            <a:spAutoFit/>
          </a:bodyPr>
          <a:lstStyle/>
          <a:p>
            <a:pPr marL="342900" indent="-342900">
              <a:lnSpc>
                <a:spcPct val="150000"/>
              </a:lnSpc>
              <a:buFont typeface="Wingdings" panose="05000000000000000000" pitchFamily="2" charset="2"/>
              <a:buChar char="q"/>
            </a:pPr>
            <a:r>
              <a:rPr lang="es-EC" sz="2400" dirty="0">
                <a:solidFill>
                  <a:schemeClr val="bg1"/>
                </a:solidFill>
              </a:rPr>
              <a:t>Tenacidad</a:t>
            </a:r>
          </a:p>
        </p:txBody>
      </p:sp>
      <p:sp>
        <p:nvSpPr>
          <p:cNvPr id="15" name="Rectángulo 14">
            <a:extLst>
              <a:ext uri="{FF2B5EF4-FFF2-40B4-BE49-F238E27FC236}">
                <a16:creationId xmlns="" xmlns:a16="http://schemas.microsoft.com/office/drawing/2014/main" id="{A56DC9A5-E96E-4455-85F7-71330065580C}"/>
              </a:ext>
            </a:extLst>
          </p:cNvPr>
          <p:cNvSpPr/>
          <p:nvPr/>
        </p:nvSpPr>
        <p:spPr>
          <a:xfrm>
            <a:off x="4265522" y="2763726"/>
            <a:ext cx="1959828" cy="589072"/>
          </a:xfrm>
          <a:prstGeom prst="rect">
            <a:avLst/>
          </a:prstGeom>
        </p:spPr>
        <p:txBody>
          <a:bodyPr wrap="square">
            <a:spAutoFit/>
          </a:bodyPr>
          <a:lstStyle/>
          <a:p>
            <a:pPr marL="342900" indent="-342900">
              <a:lnSpc>
                <a:spcPct val="150000"/>
              </a:lnSpc>
              <a:buFont typeface="Wingdings" panose="05000000000000000000" pitchFamily="2" charset="2"/>
              <a:buChar char="q"/>
            </a:pPr>
            <a:r>
              <a:rPr lang="es-EC" sz="2400" dirty="0">
                <a:solidFill>
                  <a:schemeClr val="bg1"/>
                </a:solidFill>
              </a:rPr>
              <a:t>Dureza</a:t>
            </a:r>
          </a:p>
        </p:txBody>
      </p:sp>
    </p:spTree>
    <p:extLst>
      <p:ext uri="{BB962C8B-B14F-4D97-AF65-F5344CB8AC3E}">
        <p14:creationId xmlns="" xmlns:p14="http://schemas.microsoft.com/office/powerpoint/2010/main" val="29861180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7203E47B-7835-4CF5-9B14-6D086191EEB4}"/>
              </a:ext>
            </a:extLst>
          </p:cNvPr>
          <p:cNvSpPr txBox="1">
            <a:spLocks/>
          </p:cNvSpPr>
          <p:nvPr/>
        </p:nvSpPr>
        <p:spPr>
          <a:xfrm>
            <a:off x="1132764" y="46237"/>
            <a:ext cx="10163596" cy="17896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s-EC" sz="4000" b="1" dirty="0">
                <a:solidFill>
                  <a:schemeClr val="bg1"/>
                </a:solidFill>
              </a:rPr>
              <a:t>Etapa 9: Simulación de solidificación</a:t>
            </a:r>
          </a:p>
        </p:txBody>
      </p:sp>
      <p:pic>
        <p:nvPicPr>
          <p:cNvPr id="5" name="Imagen 4">
            <a:extLst>
              <a:ext uri="{FF2B5EF4-FFF2-40B4-BE49-F238E27FC236}">
                <a16:creationId xmlns="" xmlns:a16="http://schemas.microsoft.com/office/drawing/2014/main" id="{01D17B54-B240-4EE5-BD2F-6258B0A5D956}"/>
              </a:ext>
            </a:extLst>
          </p:cNvPr>
          <p:cNvPicPr/>
          <p:nvPr/>
        </p:nvPicPr>
        <p:blipFill>
          <a:blip r:embed="rId2" cstate="print"/>
          <a:srcRect l="38074" t="24092" r="19373" b="9901"/>
          <a:stretch>
            <a:fillRect/>
          </a:stretch>
        </p:blipFill>
        <p:spPr bwMode="auto">
          <a:xfrm>
            <a:off x="1787857" y="1835900"/>
            <a:ext cx="4026089" cy="3548417"/>
          </a:xfrm>
          <a:prstGeom prst="rect">
            <a:avLst/>
          </a:prstGeom>
          <a:noFill/>
          <a:ln w="9525">
            <a:noFill/>
            <a:miter lim="800000"/>
            <a:headEnd/>
            <a:tailEnd/>
          </a:ln>
        </p:spPr>
      </p:pic>
      <p:pic>
        <p:nvPicPr>
          <p:cNvPr id="6" name="Imagen 5">
            <a:extLst>
              <a:ext uri="{FF2B5EF4-FFF2-40B4-BE49-F238E27FC236}">
                <a16:creationId xmlns="" xmlns:a16="http://schemas.microsoft.com/office/drawing/2014/main" id="{228075FE-4E26-4FC4-A4CE-5979ECBF95EA}"/>
              </a:ext>
            </a:extLst>
          </p:cNvPr>
          <p:cNvPicPr/>
          <p:nvPr/>
        </p:nvPicPr>
        <p:blipFill rotWithShape="1">
          <a:blip r:embed="rId3" cstate="print">
            <a:lum contrast="10000"/>
            <a:extLst>
              <a:ext uri="{BEBA8EAE-BF5A-486C-A8C5-ECC9F3942E4B}">
                <a14:imgProps xmlns="" xmlns:a14="http://schemas.microsoft.com/office/drawing/2010/main">
                  <a14:imgLayer r:embed="rId4">
                    <a14:imgEffect>
                      <a14:saturation sat="0"/>
                    </a14:imgEffect>
                    <a14:imgEffect>
                      <a14:brightnessContrast bright="20000" contrast="40000"/>
                    </a14:imgEffect>
                  </a14:imgLayer>
                </a14:imgProps>
              </a:ext>
            </a:extLst>
          </a:blip>
          <a:srcRect l="30984" t="40149" r="31278" b="23209"/>
          <a:stretch/>
        </p:blipFill>
        <p:spPr bwMode="auto">
          <a:xfrm>
            <a:off x="6096000" y="1835900"/>
            <a:ext cx="5200360" cy="3548417"/>
          </a:xfrm>
          <a:prstGeom prst="rect">
            <a:avLst/>
          </a:prstGeom>
          <a:noFill/>
          <a:ln>
            <a:noFill/>
          </a:ln>
          <a:extLst>
            <a:ext uri="{53640926-AAD7-44D8-BBD7-CCE9431645EC}">
              <a14:shadowObscured xmlns="" xmlns:a14="http://schemas.microsoft.com/office/drawing/2010/main"/>
            </a:ext>
          </a:extLst>
        </p:spPr>
      </p:pic>
    </p:spTree>
    <p:extLst>
      <p:ext uri="{BB962C8B-B14F-4D97-AF65-F5344CB8AC3E}">
        <p14:creationId xmlns="" xmlns:p14="http://schemas.microsoft.com/office/powerpoint/2010/main" val="197048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F5DC1073-D993-4947-9EFE-4007E42E8CA7}"/>
              </a:ext>
            </a:extLst>
          </p:cNvPr>
          <p:cNvSpPr txBox="1">
            <a:spLocks/>
          </p:cNvSpPr>
          <p:nvPr/>
        </p:nvSpPr>
        <p:spPr>
          <a:xfrm>
            <a:off x="1132764" y="46237"/>
            <a:ext cx="10163596" cy="74533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s-EC" sz="4000" b="1" dirty="0">
                <a:solidFill>
                  <a:schemeClr val="bg1"/>
                </a:solidFill>
              </a:rPr>
              <a:t>Simulación de solidificación de la aleación de aluminio </a:t>
            </a:r>
          </a:p>
        </p:txBody>
      </p:sp>
      <p:sp>
        <p:nvSpPr>
          <p:cNvPr id="5" name="Rectángulo 4">
            <a:extLst>
              <a:ext uri="{FF2B5EF4-FFF2-40B4-BE49-F238E27FC236}">
                <a16:creationId xmlns="" xmlns:a16="http://schemas.microsoft.com/office/drawing/2014/main" id="{E3F14AFD-5A98-4838-B925-0BDF5A56527F}"/>
              </a:ext>
            </a:extLst>
          </p:cNvPr>
          <p:cNvSpPr/>
          <p:nvPr/>
        </p:nvSpPr>
        <p:spPr>
          <a:xfrm>
            <a:off x="420949" y="687704"/>
            <a:ext cx="4963235" cy="727571"/>
          </a:xfrm>
          <a:prstGeom prst="rect">
            <a:avLst/>
          </a:prstGeom>
        </p:spPr>
        <p:txBody>
          <a:bodyPr wrap="square">
            <a:spAutoFit/>
          </a:bodyPr>
          <a:lstStyle/>
          <a:p>
            <a:pPr algn="ctr">
              <a:lnSpc>
                <a:spcPct val="200000"/>
              </a:lnSpc>
              <a:spcAft>
                <a:spcPts val="800"/>
              </a:spcAft>
            </a:pPr>
            <a:r>
              <a:rPr lang="es-ES" sz="2400" dirty="0">
                <a:solidFill>
                  <a:schemeClr val="bg1"/>
                </a:solidFill>
                <a:ea typeface="Calibri" panose="020F0502020204030204" pitchFamily="34" charset="0"/>
                <a:cs typeface="Times New Roman" panose="02020603050405020304" pitchFamily="18" charset="0"/>
              </a:rPr>
              <a:t>Ecuación que rige la solidificación</a:t>
            </a:r>
            <a:r>
              <a:rPr lang="es-E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 xmlns:a14="http://schemas.microsoft.com/office/drawing/2010/main" Requires="a14">
          <p:sp>
            <p:nvSpPr>
              <p:cNvPr id="7" name="Rectángulo 6">
                <a:extLst>
                  <a:ext uri="{FF2B5EF4-FFF2-40B4-BE49-F238E27FC236}">
                    <a16:creationId xmlns:a16="http://schemas.microsoft.com/office/drawing/2014/main" id="{C9A35DA3-C621-4D3E-B416-31C30A1DB9B8}"/>
                  </a:ext>
                </a:extLst>
              </p:cNvPr>
              <p:cNvSpPr/>
              <p:nvPr/>
            </p:nvSpPr>
            <p:spPr>
              <a:xfrm>
                <a:off x="420949" y="1590828"/>
                <a:ext cx="5010859" cy="7944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s-EC" sz="2400" i="1" smtClean="0">
                              <a:solidFill>
                                <a:schemeClr val="bg1"/>
                              </a:solidFill>
                              <a:latin typeface="Cambria Math" panose="02040503050406030204" pitchFamily="18" charset="0"/>
                            </a:rPr>
                          </m:ctrlPr>
                        </m:fPr>
                        <m:num>
                          <m:r>
                            <a:rPr lang="es-EC" sz="2400" i="1">
                              <a:solidFill>
                                <a:schemeClr val="bg1"/>
                              </a:solidFill>
                              <a:latin typeface="Cambria Math" panose="02040503050406030204" pitchFamily="18" charset="0"/>
                            </a:rPr>
                            <m:t>𝛿</m:t>
                          </m:r>
                        </m:num>
                        <m:den>
                          <m:r>
                            <a:rPr lang="es-EC" sz="2400" i="1">
                              <a:solidFill>
                                <a:schemeClr val="bg1"/>
                              </a:solidFill>
                              <a:latin typeface="Cambria Math" panose="02040503050406030204" pitchFamily="18" charset="0"/>
                            </a:rPr>
                            <m:t>𝛿</m:t>
                          </m:r>
                          <m:r>
                            <a:rPr lang="es-EC" sz="2400" i="1">
                              <a:solidFill>
                                <a:schemeClr val="bg1"/>
                              </a:solidFill>
                              <a:latin typeface="Cambria Math" panose="02040503050406030204" pitchFamily="18" charset="0"/>
                            </a:rPr>
                            <m:t>𝑡</m:t>
                          </m:r>
                        </m:den>
                      </m:f>
                      <m:d>
                        <m:dPr>
                          <m:ctrlPr>
                            <a:rPr lang="es-EC" sz="2400" i="1">
                              <a:solidFill>
                                <a:schemeClr val="bg1"/>
                              </a:solidFill>
                              <a:latin typeface="Cambria Math" panose="02040503050406030204" pitchFamily="18" charset="0"/>
                            </a:rPr>
                          </m:ctrlPr>
                        </m:dPr>
                        <m:e>
                          <m:r>
                            <a:rPr lang="es-EC" sz="2400" i="1">
                              <a:solidFill>
                                <a:schemeClr val="bg1"/>
                              </a:solidFill>
                              <a:latin typeface="Cambria Math" panose="02040503050406030204" pitchFamily="18" charset="0"/>
                            </a:rPr>
                            <m:t>𝜌</m:t>
                          </m:r>
                          <m:r>
                            <a:rPr lang="es-EC" sz="2400" i="1">
                              <a:solidFill>
                                <a:schemeClr val="bg1"/>
                              </a:solidFill>
                              <a:latin typeface="Cambria Math" panose="02040503050406030204" pitchFamily="18" charset="0"/>
                            </a:rPr>
                            <m:t>𝐻</m:t>
                          </m:r>
                        </m:e>
                      </m:d>
                      <m:r>
                        <a:rPr lang="es-EC" sz="2400" i="0">
                          <a:solidFill>
                            <a:schemeClr val="bg1"/>
                          </a:solidFill>
                          <a:latin typeface="Cambria Math" panose="02040503050406030204" pitchFamily="18" charset="0"/>
                        </a:rPr>
                        <m:t>+</m:t>
                      </m:r>
                      <m:r>
                        <m:rPr>
                          <m:sty m:val="p"/>
                        </m:rPr>
                        <a:rPr lang="es-EC" sz="2400" i="0">
                          <a:solidFill>
                            <a:schemeClr val="bg1"/>
                          </a:solidFill>
                          <a:latin typeface="Cambria Math" panose="02040503050406030204" pitchFamily="18" charset="0"/>
                        </a:rPr>
                        <m:t>∇</m:t>
                      </m:r>
                      <m:r>
                        <a:rPr lang="es-EC" sz="2400" i="0">
                          <a:solidFill>
                            <a:schemeClr val="bg1"/>
                          </a:solidFill>
                          <a:latin typeface="Cambria Math" panose="02040503050406030204" pitchFamily="18" charset="0"/>
                        </a:rPr>
                        <m:t>∙</m:t>
                      </m:r>
                      <m:d>
                        <m:dPr>
                          <m:ctrlPr>
                            <a:rPr lang="es-EC" sz="2400" i="1">
                              <a:solidFill>
                                <a:schemeClr val="bg1"/>
                              </a:solidFill>
                              <a:latin typeface="Cambria Math" panose="02040503050406030204" pitchFamily="18" charset="0"/>
                            </a:rPr>
                          </m:ctrlPr>
                        </m:dPr>
                        <m:e>
                          <m:r>
                            <a:rPr lang="es-EC" sz="2400" i="1">
                              <a:solidFill>
                                <a:schemeClr val="bg1"/>
                              </a:solidFill>
                              <a:latin typeface="Cambria Math" panose="02040503050406030204" pitchFamily="18" charset="0"/>
                            </a:rPr>
                            <m:t>𝜌</m:t>
                          </m:r>
                          <m:r>
                            <a:rPr lang="es-EC" sz="2400" i="1">
                              <a:solidFill>
                                <a:schemeClr val="bg1"/>
                              </a:solidFill>
                              <a:latin typeface="Cambria Math" panose="02040503050406030204" pitchFamily="18" charset="0"/>
                            </a:rPr>
                            <m:t>𝑣𝐻</m:t>
                          </m:r>
                        </m:e>
                      </m:d>
                      <m:r>
                        <a:rPr lang="es-EC" sz="2400" i="0">
                          <a:solidFill>
                            <a:schemeClr val="bg1"/>
                          </a:solidFill>
                          <a:latin typeface="Cambria Math" panose="02040503050406030204" pitchFamily="18" charset="0"/>
                        </a:rPr>
                        <m:t>=</m:t>
                      </m:r>
                      <m:r>
                        <m:rPr>
                          <m:sty m:val="p"/>
                        </m:rPr>
                        <a:rPr lang="es-EC" sz="2400" i="0">
                          <a:solidFill>
                            <a:schemeClr val="bg1"/>
                          </a:solidFill>
                          <a:latin typeface="Cambria Math" panose="02040503050406030204" pitchFamily="18" charset="0"/>
                        </a:rPr>
                        <m:t>∇</m:t>
                      </m:r>
                      <m:r>
                        <a:rPr lang="es-EC" sz="2400" i="0">
                          <a:solidFill>
                            <a:schemeClr val="bg1"/>
                          </a:solidFill>
                          <a:latin typeface="Cambria Math" panose="02040503050406030204" pitchFamily="18" charset="0"/>
                        </a:rPr>
                        <m:t>∙</m:t>
                      </m:r>
                      <m:d>
                        <m:dPr>
                          <m:ctrlPr>
                            <a:rPr lang="es-EC" sz="2400" i="1">
                              <a:solidFill>
                                <a:schemeClr val="bg1"/>
                              </a:solidFill>
                              <a:latin typeface="Cambria Math" panose="02040503050406030204" pitchFamily="18" charset="0"/>
                            </a:rPr>
                          </m:ctrlPr>
                        </m:dPr>
                        <m:e>
                          <m:r>
                            <a:rPr lang="es-EC" sz="2400" i="1">
                              <a:solidFill>
                                <a:schemeClr val="bg1"/>
                              </a:solidFill>
                              <a:latin typeface="Cambria Math" panose="02040503050406030204" pitchFamily="18" charset="0"/>
                            </a:rPr>
                            <m:t>𝑘</m:t>
                          </m:r>
                          <m:r>
                            <m:rPr>
                              <m:sty m:val="p"/>
                            </m:rPr>
                            <a:rPr lang="es-EC" sz="2400" i="0">
                              <a:solidFill>
                                <a:schemeClr val="bg1"/>
                              </a:solidFill>
                              <a:latin typeface="Cambria Math" panose="02040503050406030204" pitchFamily="18" charset="0"/>
                            </a:rPr>
                            <m:t>∇</m:t>
                          </m:r>
                          <m:r>
                            <a:rPr lang="es-EC" sz="2400" i="1">
                              <a:solidFill>
                                <a:schemeClr val="bg1"/>
                              </a:solidFill>
                              <a:latin typeface="Cambria Math" panose="02040503050406030204" pitchFamily="18" charset="0"/>
                            </a:rPr>
                            <m:t>𝑇</m:t>
                          </m:r>
                        </m:e>
                      </m:d>
                      <m:r>
                        <a:rPr lang="es-EC" sz="2400" i="0" smtClean="0">
                          <a:solidFill>
                            <a:schemeClr val="bg1"/>
                          </a:solidFill>
                          <a:latin typeface="Cambria Math" panose="02040503050406030204" pitchFamily="18" charset="0"/>
                        </a:rPr>
                        <m:t>+</m:t>
                      </m:r>
                      <m:r>
                        <a:rPr lang="es-EC" sz="2400" i="1">
                          <a:solidFill>
                            <a:schemeClr val="bg1"/>
                          </a:solidFill>
                          <a:latin typeface="Cambria Math" panose="02040503050406030204" pitchFamily="18" charset="0"/>
                        </a:rPr>
                        <m:t>𝑆</m:t>
                      </m:r>
                    </m:oMath>
                  </m:oMathPara>
                </a14:m>
                <a:endParaRPr lang="es-EC" dirty="0"/>
              </a:p>
            </p:txBody>
          </p:sp>
        </mc:Choice>
        <mc:Fallback>
          <p:sp>
            <p:nvSpPr>
              <p:cNvPr id="7" name="Rectángulo 6">
                <a:extLst>
                  <a:ext uri="{FF2B5EF4-FFF2-40B4-BE49-F238E27FC236}">
                    <a16:creationId xmlns:a14="http://schemas.microsoft.com/office/drawing/2010/main" xmlns="" xmlns:a16="http://schemas.microsoft.com/office/drawing/2014/main" id="{C9A35DA3-C621-4D3E-B416-31C30A1DB9B8}"/>
                  </a:ext>
                </a:extLst>
              </p:cNvPr>
              <p:cNvSpPr>
                <a:spLocks noRot="1" noChangeAspect="1" noMove="1" noResize="1" noEditPoints="1" noAdjustHandles="1" noChangeArrowheads="1" noChangeShapeType="1" noTextEdit="1"/>
              </p:cNvSpPr>
              <p:nvPr/>
            </p:nvSpPr>
            <p:spPr>
              <a:xfrm>
                <a:off x="420949" y="1590828"/>
                <a:ext cx="5010859" cy="794448"/>
              </a:xfrm>
              <a:prstGeom prst="rect">
                <a:avLst/>
              </a:prstGeom>
              <a:blipFill>
                <a:blip r:embed="rId2" cstate="print"/>
                <a:stretch>
                  <a:fillRect/>
                </a:stretch>
              </a:blipFill>
            </p:spPr>
            <p:txBody>
              <a:bodyPr/>
              <a:lstStyle/>
              <a:p>
                <a:r>
                  <a:rPr lang="es-EC">
                    <a:noFill/>
                  </a:rPr>
                  <a:t> </a:t>
                </a:r>
              </a:p>
            </p:txBody>
          </p:sp>
        </mc:Fallback>
      </mc:AlternateContent>
      <mc:AlternateContent xmlns:mc="http://schemas.openxmlformats.org/markup-compatibility/2006">
        <mc:Choice xmlns="" xmlns:a14="http://schemas.microsoft.com/office/drawing/2010/main" Requires="a14">
          <p:graphicFrame>
            <p:nvGraphicFramePr>
              <p:cNvPr id="8" name="Tabla 7">
                <a:extLst>
                  <a:ext uri="{FF2B5EF4-FFF2-40B4-BE49-F238E27FC236}">
                    <a16:creationId xmlns:a16="http://schemas.microsoft.com/office/drawing/2014/main" id="{9434BB71-538C-4EAA-9066-5B8F181051A5}"/>
                  </a:ext>
                </a:extLst>
              </p:cNvPr>
              <p:cNvGraphicFramePr>
                <a:graphicFrameLocks noGrp="1"/>
              </p:cNvGraphicFramePr>
              <p:nvPr>
                <p:extLst>
                  <p:ext uri="{D42A27DB-BD31-4B8C-83A1-F6EECF244321}">
                    <p14:modId xmlns:p14="http://schemas.microsoft.com/office/powerpoint/2010/main" val="3783702700"/>
                  </p:ext>
                </p:extLst>
              </p:nvPr>
            </p:nvGraphicFramePr>
            <p:xfrm>
              <a:off x="240114" y="2688086"/>
              <a:ext cx="5377181" cy="3685420"/>
            </p:xfrm>
            <a:graphic>
              <a:graphicData uri="http://schemas.openxmlformats.org/drawingml/2006/table">
                <a:tbl>
                  <a:tblPr firstRow="1" firstCol="1" bandRow="1">
                    <a:tableStyleId>{F2DE63D5-997A-4646-A377-4702673A728D}</a:tableStyleId>
                  </a:tblPr>
                  <a:tblGrid>
                    <a:gridCol w="1312228">
                      <a:extLst>
                        <a:ext uri="{9D8B030D-6E8A-4147-A177-3AD203B41FA5}">
                          <a16:colId xmlns:a16="http://schemas.microsoft.com/office/drawing/2014/main" val="620466605"/>
                        </a:ext>
                      </a:extLst>
                    </a:gridCol>
                    <a:gridCol w="3053906">
                      <a:extLst>
                        <a:ext uri="{9D8B030D-6E8A-4147-A177-3AD203B41FA5}">
                          <a16:colId xmlns:a16="http://schemas.microsoft.com/office/drawing/2014/main" val="3966992728"/>
                        </a:ext>
                      </a:extLst>
                    </a:gridCol>
                    <a:gridCol w="1011047">
                      <a:extLst>
                        <a:ext uri="{9D8B030D-6E8A-4147-A177-3AD203B41FA5}">
                          <a16:colId xmlns:a16="http://schemas.microsoft.com/office/drawing/2014/main" val="2593890709"/>
                        </a:ext>
                      </a:extLst>
                    </a:gridCol>
                  </a:tblGrid>
                  <a:tr h="610135">
                    <a:tc gridSpan="3">
                      <a:txBody>
                        <a:bodyPr/>
                        <a:lstStyle/>
                        <a:p>
                          <a:pPr algn="ctr">
                            <a:lnSpc>
                              <a:spcPct val="107000"/>
                            </a:lnSpc>
                            <a:spcAft>
                              <a:spcPts val="0"/>
                            </a:spcAft>
                          </a:pPr>
                          <a:r>
                            <a:rPr lang="es-EC" sz="2400" dirty="0">
                              <a:solidFill>
                                <a:schemeClr val="tx1"/>
                              </a:solidFill>
                              <a:effectLst/>
                            </a:rPr>
                            <a:t>Ecuaciones de gobierno</a:t>
                          </a:r>
                          <a:endParaRPr lang="es-EC"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4261301158"/>
                      </a:ext>
                    </a:extLst>
                  </a:tr>
                  <a:tr h="1232575">
                    <a:tc>
                      <a:txBody>
                        <a:bodyPr/>
                        <a:lstStyle/>
                        <a:p>
                          <a:pPr algn="ctr">
                            <a:lnSpc>
                              <a:spcPct val="107000"/>
                            </a:lnSpc>
                            <a:spcAft>
                              <a:spcPts val="0"/>
                            </a:spcAft>
                          </a:pPr>
                          <a:r>
                            <a:rPr lang="es-EC" sz="2000">
                              <a:solidFill>
                                <a:schemeClr val="bg1"/>
                              </a:solidFill>
                              <a:effectLst/>
                            </a:rPr>
                            <a:t>Densidad</a:t>
                          </a:r>
                          <a:endParaRPr lang="es-EC"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2000" smtClean="0">
                                    <a:solidFill>
                                      <a:schemeClr val="bg1"/>
                                    </a:solidFill>
                                    <a:effectLst/>
                                    <a:latin typeface="Cambria Math" panose="02040503050406030204" pitchFamily="18" charset="0"/>
                                  </a:rPr>
                                  <m:t>𝜌</m:t>
                                </m:r>
                                <m:r>
                                  <a:rPr lang="es-EC" sz="2000" smtClean="0">
                                    <a:solidFill>
                                      <a:schemeClr val="bg1"/>
                                    </a:solidFill>
                                    <a:effectLst/>
                                    <a:latin typeface="Cambria Math" panose="02040503050406030204" pitchFamily="18" charset="0"/>
                                  </a:rPr>
                                  <m:t>=2911−0.376</m:t>
                                </m:r>
                                <m:r>
                                  <a:rPr lang="es-EC" sz="2000" smtClean="0">
                                    <a:solidFill>
                                      <a:schemeClr val="bg1"/>
                                    </a:solidFill>
                                    <a:effectLst/>
                                    <a:latin typeface="Cambria Math" panose="02040503050406030204" pitchFamily="18" charset="0"/>
                                  </a:rPr>
                                  <m:t>𝑇</m:t>
                                </m:r>
                              </m:oMath>
                            </m:oMathPara>
                          </a14:m>
                          <a:endParaRPr lang="es-EC"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d>
                                  <m:dPr>
                                    <m:begChr m:val="["/>
                                    <m:endChr m:val="]"/>
                                    <m:ctrlPr>
                                      <a:rPr lang="es-EC" sz="1600" i="1" smtClean="0">
                                        <a:solidFill>
                                          <a:schemeClr val="bg1"/>
                                        </a:solidFill>
                                        <a:effectLst/>
                                        <a:latin typeface="Cambria Math" panose="02040503050406030204" pitchFamily="18" charset="0"/>
                                      </a:rPr>
                                    </m:ctrlPr>
                                  </m:dPr>
                                  <m:e>
                                    <m:f>
                                      <m:fPr>
                                        <m:ctrlPr>
                                          <a:rPr lang="es-EC" sz="1600" i="1">
                                            <a:solidFill>
                                              <a:schemeClr val="bg1"/>
                                            </a:solidFill>
                                            <a:effectLst/>
                                            <a:latin typeface="Cambria Math" panose="02040503050406030204" pitchFamily="18" charset="0"/>
                                          </a:rPr>
                                        </m:ctrlPr>
                                      </m:fPr>
                                      <m:num>
                                        <m:r>
                                          <a:rPr lang="es-EC" sz="1600">
                                            <a:solidFill>
                                              <a:schemeClr val="bg1"/>
                                            </a:solidFill>
                                            <a:effectLst/>
                                            <a:latin typeface="Cambria Math" panose="02040503050406030204" pitchFamily="18" charset="0"/>
                                          </a:rPr>
                                          <m:t>𝐾𝑔</m:t>
                                        </m:r>
                                      </m:num>
                                      <m:den>
                                        <m:sSup>
                                          <m:sSupPr>
                                            <m:ctrlPr>
                                              <a:rPr lang="es-EC" sz="1600" i="1">
                                                <a:solidFill>
                                                  <a:schemeClr val="bg1"/>
                                                </a:solidFill>
                                                <a:effectLst/>
                                                <a:latin typeface="Cambria Math" panose="02040503050406030204" pitchFamily="18" charset="0"/>
                                              </a:rPr>
                                            </m:ctrlPr>
                                          </m:sSupPr>
                                          <m:e>
                                            <m:r>
                                              <a:rPr lang="es-EC" sz="1600">
                                                <a:solidFill>
                                                  <a:schemeClr val="bg1"/>
                                                </a:solidFill>
                                                <a:effectLst/>
                                                <a:latin typeface="Cambria Math" panose="02040503050406030204" pitchFamily="18" charset="0"/>
                                              </a:rPr>
                                              <m:t>𝑚</m:t>
                                            </m:r>
                                          </m:e>
                                          <m:sup>
                                            <m:r>
                                              <a:rPr lang="es-EC" sz="1600">
                                                <a:solidFill>
                                                  <a:schemeClr val="bg1"/>
                                                </a:solidFill>
                                                <a:effectLst/>
                                                <a:latin typeface="Cambria Math" panose="02040503050406030204" pitchFamily="18" charset="0"/>
                                              </a:rPr>
                                              <m:t>3</m:t>
                                            </m:r>
                                          </m:sup>
                                        </m:sSup>
                                      </m:den>
                                    </m:f>
                                  </m:e>
                                </m:d>
                              </m:oMath>
                            </m:oMathPara>
                          </a14:m>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71657790"/>
                      </a:ext>
                    </a:extLst>
                  </a:tr>
                  <a:tr h="610135">
                    <a:tc>
                      <a:txBody>
                        <a:bodyPr/>
                        <a:lstStyle/>
                        <a:p>
                          <a:pPr algn="ctr">
                            <a:lnSpc>
                              <a:spcPct val="107000"/>
                            </a:lnSpc>
                            <a:spcAft>
                              <a:spcPts val="0"/>
                            </a:spcAft>
                          </a:pPr>
                          <a:r>
                            <a:rPr lang="es-EC" sz="2000">
                              <a:solidFill>
                                <a:schemeClr val="bg1"/>
                              </a:solidFill>
                              <a:effectLst/>
                            </a:rPr>
                            <a:t>Viscosidad</a:t>
                          </a:r>
                          <a:endParaRPr lang="es-EC"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2000" smtClean="0">
                                    <a:solidFill>
                                      <a:schemeClr val="bg1"/>
                                    </a:solidFill>
                                    <a:effectLst/>
                                    <a:latin typeface="Cambria Math" panose="02040503050406030204" pitchFamily="18" charset="0"/>
                                  </a:rPr>
                                  <m:t>𝑛</m:t>
                                </m:r>
                                <m:r>
                                  <a:rPr lang="es-EC" sz="2000" smtClean="0">
                                    <a:solidFill>
                                      <a:schemeClr val="bg1"/>
                                    </a:solidFill>
                                    <a:effectLst/>
                                    <a:latin typeface="Cambria Math" panose="02040503050406030204" pitchFamily="18" charset="0"/>
                                  </a:rPr>
                                  <m:t>=0.987</m:t>
                                </m:r>
                                <m:r>
                                  <a:rPr lang="es-EC" sz="2000" smtClean="0">
                                    <a:solidFill>
                                      <a:schemeClr val="bg1"/>
                                    </a:solidFill>
                                    <a:effectLst/>
                                    <a:latin typeface="Cambria Math" panose="02040503050406030204" pitchFamily="18" charset="0"/>
                                  </a:rPr>
                                  <m:t>𝑥</m:t>
                                </m:r>
                                <m:sSup>
                                  <m:sSupPr>
                                    <m:ctrlPr>
                                      <a:rPr lang="es-EC" sz="2000" i="1">
                                        <a:solidFill>
                                          <a:schemeClr val="bg1"/>
                                        </a:solidFill>
                                        <a:effectLst/>
                                        <a:latin typeface="Cambria Math" panose="02040503050406030204" pitchFamily="18" charset="0"/>
                                      </a:rPr>
                                    </m:ctrlPr>
                                  </m:sSupPr>
                                  <m:e>
                                    <m:r>
                                      <a:rPr lang="es-EC" sz="2000">
                                        <a:solidFill>
                                          <a:schemeClr val="bg1"/>
                                        </a:solidFill>
                                        <a:effectLst/>
                                        <a:latin typeface="Cambria Math" panose="02040503050406030204" pitchFamily="18" charset="0"/>
                                      </a:rPr>
                                      <m:t>10</m:t>
                                    </m:r>
                                  </m:e>
                                  <m:sup>
                                    <m:r>
                                      <a:rPr lang="es-EC" sz="2000">
                                        <a:solidFill>
                                          <a:schemeClr val="bg1"/>
                                        </a:solidFill>
                                        <a:effectLst/>
                                        <a:latin typeface="Cambria Math" panose="02040503050406030204" pitchFamily="18" charset="0"/>
                                      </a:rPr>
                                      <m:t>−3</m:t>
                                    </m:r>
                                  </m:sup>
                                </m:sSup>
                              </m:oMath>
                            </m:oMathPara>
                          </a14:m>
                          <a:endParaRPr lang="es-EC"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600" smtClean="0">
                                    <a:solidFill>
                                      <a:schemeClr val="bg1"/>
                                    </a:solidFill>
                                    <a:effectLst/>
                                    <a:latin typeface="Cambria Math" panose="02040503050406030204" pitchFamily="18" charset="0"/>
                                  </a:rPr>
                                  <m:t>[</m:t>
                                </m:r>
                                <m:r>
                                  <a:rPr lang="es-EC" sz="1600" smtClean="0">
                                    <a:solidFill>
                                      <a:schemeClr val="bg1"/>
                                    </a:solidFill>
                                    <a:effectLst/>
                                    <a:latin typeface="Cambria Math" panose="02040503050406030204" pitchFamily="18" charset="0"/>
                                  </a:rPr>
                                  <m:t>𝑚𝑃𝑎</m:t>
                                </m:r>
                                <m:r>
                                  <a:rPr lang="es-EC" sz="1600" smtClean="0">
                                    <a:solidFill>
                                      <a:schemeClr val="bg1"/>
                                    </a:solidFill>
                                    <a:effectLst/>
                                    <a:latin typeface="Cambria Math" panose="02040503050406030204" pitchFamily="18" charset="0"/>
                                  </a:rPr>
                                  <m:t>.</m:t>
                                </m:r>
                                <m:r>
                                  <a:rPr lang="es-EC" sz="1600" smtClean="0">
                                    <a:solidFill>
                                      <a:schemeClr val="bg1"/>
                                    </a:solidFill>
                                    <a:effectLst/>
                                    <a:latin typeface="Cambria Math" panose="02040503050406030204" pitchFamily="18" charset="0"/>
                                  </a:rPr>
                                  <m:t>𝑠</m:t>
                                </m:r>
                                <m:r>
                                  <a:rPr lang="es-EC" sz="1600" smtClean="0">
                                    <a:solidFill>
                                      <a:schemeClr val="bg1"/>
                                    </a:solidFill>
                                    <a:effectLst/>
                                    <a:latin typeface="Cambria Math" panose="02040503050406030204" pitchFamily="18" charset="0"/>
                                  </a:rPr>
                                  <m:t>]</m:t>
                                </m:r>
                              </m:oMath>
                            </m:oMathPara>
                          </a14:m>
                          <a:endParaRPr lang="es-EC"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08230329"/>
                      </a:ext>
                    </a:extLst>
                  </a:tr>
                  <a:tr h="1232575">
                    <a:tc>
                      <a:txBody>
                        <a:bodyPr/>
                        <a:lstStyle/>
                        <a:p>
                          <a:pPr algn="ctr">
                            <a:lnSpc>
                              <a:spcPct val="107000"/>
                            </a:lnSpc>
                            <a:spcAft>
                              <a:spcPts val="0"/>
                            </a:spcAft>
                          </a:pPr>
                          <a:r>
                            <a:rPr lang="es-EC" sz="2000" dirty="0">
                              <a:solidFill>
                                <a:schemeClr val="bg1"/>
                              </a:solidFill>
                              <a:effectLst/>
                            </a:rPr>
                            <a:t>Tensión </a:t>
                          </a:r>
                        </a:p>
                        <a:p>
                          <a:pPr algn="ctr">
                            <a:lnSpc>
                              <a:spcPct val="107000"/>
                            </a:lnSpc>
                            <a:spcAft>
                              <a:spcPts val="0"/>
                            </a:spcAft>
                          </a:pPr>
                          <a:r>
                            <a:rPr lang="es-EC" sz="2000" dirty="0">
                              <a:solidFill>
                                <a:schemeClr val="bg1"/>
                              </a:solidFill>
                              <a:effectLst/>
                            </a:rPr>
                            <a:t>superficial</a:t>
                          </a:r>
                          <a:endParaRPr lang="es-EC"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2000" smtClean="0">
                                    <a:solidFill>
                                      <a:schemeClr val="bg1"/>
                                    </a:solidFill>
                                    <a:effectLst/>
                                    <a:latin typeface="Cambria Math" panose="02040503050406030204" pitchFamily="18" charset="0"/>
                                  </a:rPr>
                                  <m:t>𝛾</m:t>
                                </m:r>
                                <m:r>
                                  <a:rPr lang="es-EC" sz="2000" smtClean="0">
                                    <a:solidFill>
                                      <a:schemeClr val="bg1"/>
                                    </a:solidFill>
                                    <a:effectLst/>
                                    <a:latin typeface="Cambria Math" panose="02040503050406030204" pitchFamily="18" charset="0"/>
                                  </a:rPr>
                                  <m:t>=871−0.155(</m:t>
                                </m:r>
                                <m:r>
                                  <a:rPr lang="es-EC" sz="2000" smtClean="0">
                                    <a:solidFill>
                                      <a:schemeClr val="bg1"/>
                                    </a:solidFill>
                                    <a:effectLst/>
                                    <a:latin typeface="Cambria Math" panose="02040503050406030204" pitchFamily="18" charset="0"/>
                                  </a:rPr>
                                  <m:t>𝑡</m:t>
                                </m:r>
                                <m:r>
                                  <a:rPr lang="es-EC" sz="2000" smtClean="0">
                                    <a:solidFill>
                                      <a:schemeClr val="bg1"/>
                                    </a:solidFill>
                                    <a:effectLst/>
                                    <a:latin typeface="Cambria Math" panose="02040503050406030204" pitchFamily="18" charset="0"/>
                                  </a:rPr>
                                  <m:t>−660)</m:t>
                                </m:r>
                              </m:oMath>
                            </m:oMathPara>
                          </a14:m>
                          <a:endParaRPr lang="es-EC"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d>
                                  <m:dPr>
                                    <m:begChr m:val="["/>
                                    <m:endChr m:val="]"/>
                                    <m:ctrlPr>
                                      <a:rPr lang="es-EC" sz="1600" i="1" smtClean="0">
                                        <a:solidFill>
                                          <a:schemeClr val="bg1"/>
                                        </a:solidFill>
                                        <a:effectLst/>
                                        <a:latin typeface="Cambria Math" panose="02040503050406030204" pitchFamily="18" charset="0"/>
                                      </a:rPr>
                                    </m:ctrlPr>
                                  </m:dPr>
                                  <m:e>
                                    <m:f>
                                      <m:fPr>
                                        <m:ctrlPr>
                                          <a:rPr lang="es-EC" sz="1600" i="1">
                                            <a:solidFill>
                                              <a:schemeClr val="bg1"/>
                                            </a:solidFill>
                                            <a:effectLst/>
                                            <a:latin typeface="Cambria Math" panose="02040503050406030204" pitchFamily="18" charset="0"/>
                                          </a:rPr>
                                        </m:ctrlPr>
                                      </m:fPr>
                                      <m:num>
                                        <m:r>
                                          <a:rPr lang="es-EC" sz="1600">
                                            <a:solidFill>
                                              <a:schemeClr val="bg1"/>
                                            </a:solidFill>
                                            <a:effectLst/>
                                            <a:latin typeface="Cambria Math" panose="02040503050406030204" pitchFamily="18" charset="0"/>
                                          </a:rPr>
                                          <m:t>𝑚𝑁</m:t>
                                        </m:r>
                                      </m:num>
                                      <m:den>
                                        <m:r>
                                          <a:rPr lang="es-EC" sz="1600">
                                            <a:solidFill>
                                              <a:schemeClr val="bg1"/>
                                            </a:solidFill>
                                            <a:effectLst/>
                                            <a:latin typeface="Cambria Math" panose="02040503050406030204" pitchFamily="18" charset="0"/>
                                          </a:rPr>
                                          <m:t>𝑚</m:t>
                                        </m:r>
                                      </m:den>
                                    </m:f>
                                  </m:e>
                                </m:d>
                              </m:oMath>
                            </m:oMathPara>
                          </a14:m>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68864001"/>
                      </a:ext>
                    </a:extLst>
                  </a:tr>
                </a:tbl>
              </a:graphicData>
            </a:graphic>
          </p:graphicFrame>
        </mc:Choice>
        <mc:Fallback>
          <p:graphicFrame>
            <p:nvGraphicFramePr>
              <p:cNvPr id="8" name="Tabla 7">
                <a:extLst>
                  <a:ext uri="{FF2B5EF4-FFF2-40B4-BE49-F238E27FC236}">
                    <a16:creationId xmlns:a14="http://schemas.microsoft.com/office/drawing/2010/main" xmlns="" xmlns:a16="http://schemas.microsoft.com/office/drawing/2014/main" id="{9434BB71-538C-4EAA-9066-5B8F181051A5}"/>
                  </a:ext>
                </a:extLst>
              </p:cNvPr>
              <p:cNvGraphicFramePr>
                <a:graphicFrameLocks noGrp="1"/>
              </p:cNvGraphicFramePr>
              <p:nvPr>
                <p:extLst>
                  <p:ext uri="{D42A27DB-BD31-4B8C-83A1-F6EECF244321}">
                    <p14:modId xmlns:a14="http://schemas.microsoft.com/office/drawing/2010/main" xmlns="" xmlns:p14="http://schemas.microsoft.com/office/powerpoint/2010/main" val="3783702700"/>
                  </p:ext>
                </p:extLst>
              </p:nvPr>
            </p:nvGraphicFramePr>
            <p:xfrm>
              <a:off x="240114" y="2688086"/>
              <a:ext cx="5377181" cy="3685420"/>
            </p:xfrm>
            <a:graphic>
              <a:graphicData uri="http://schemas.openxmlformats.org/drawingml/2006/table">
                <a:tbl>
                  <a:tblPr firstRow="1" firstCol="1" bandRow="1">
                    <a:tableStyleId>{F2DE63D5-997A-4646-A377-4702673A728D}</a:tableStyleId>
                  </a:tblPr>
                  <a:tblGrid>
                    <a:gridCol w="1312228">
                      <a:extLst>
                        <a:ext uri="{9D8B030D-6E8A-4147-A177-3AD203B41FA5}">
                          <a16:colId xmlns:a14="http://schemas.microsoft.com/office/drawing/2010/main" xmlns="" xmlns:a16="http://schemas.microsoft.com/office/drawing/2014/main" val="620466605"/>
                        </a:ext>
                      </a:extLst>
                    </a:gridCol>
                    <a:gridCol w="3053906">
                      <a:extLst>
                        <a:ext uri="{9D8B030D-6E8A-4147-A177-3AD203B41FA5}">
                          <a16:colId xmlns:a14="http://schemas.microsoft.com/office/drawing/2010/main" xmlns="" xmlns:a16="http://schemas.microsoft.com/office/drawing/2014/main" val="3966992728"/>
                        </a:ext>
                      </a:extLst>
                    </a:gridCol>
                    <a:gridCol w="1011047">
                      <a:extLst>
                        <a:ext uri="{9D8B030D-6E8A-4147-A177-3AD203B41FA5}">
                          <a16:colId xmlns:a14="http://schemas.microsoft.com/office/drawing/2010/main" xmlns="" xmlns:a16="http://schemas.microsoft.com/office/drawing/2014/main" val="2593890709"/>
                        </a:ext>
                      </a:extLst>
                    </a:gridCol>
                  </a:tblGrid>
                  <a:tr h="610135">
                    <a:tc gridSpan="3">
                      <a:txBody>
                        <a:bodyPr/>
                        <a:lstStyle/>
                        <a:p>
                          <a:pPr algn="ctr">
                            <a:lnSpc>
                              <a:spcPct val="107000"/>
                            </a:lnSpc>
                            <a:spcAft>
                              <a:spcPts val="0"/>
                            </a:spcAft>
                          </a:pPr>
                          <a:r>
                            <a:rPr lang="es-EC" sz="2400" dirty="0">
                              <a:solidFill>
                                <a:schemeClr val="tx1"/>
                              </a:solidFill>
                              <a:effectLst/>
                            </a:rPr>
                            <a:t>Ecuaciones de gobierno</a:t>
                          </a:r>
                          <a:endParaRPr lang="es-EC"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extLst>
                      <a:ext uri="{0D108BD9-81ED-4DB2-BD59-A6C34878D82A}">
                        <a16:rowId xmlns:a14="http://schemas.microsoft.com/office/drawing/2010/main" xmlns="" xmlns:a16="http://schemas.microsoft.com/office/drawing/2014/main" val="4261301158"/>
                      </a:ext>
                    </a:extLst>
                  </a:tr>
                  <a:tr h="1232575">
                    <a:tc>
                      <a:txBody>
                        <a:bodyPr/>
                        <a:lstStyle/>
                        <a:p>
                          <a:pPr algn="ctr">
                            <a:lnSpc>
                              <a:spcPct val="107000"/>
                            </a:lnSpc>
                            <a:spcAft>
                              <a:spcPts val="0"/>
                            </a:spcAft>
                          </a:pPr>
                          <a:r>
                            <a:rPr lang="es-EC" sz="2000">
                              <a:solidFill>
                                <a:schemeClr val="bg1"/>
                              </a:solidFill>
                              <a:effectLst/>
                            </a:rPr>
                            <a:t>Densidad</a:t>
                          </a:r>
                          <a:endParaRPr lang="es-EC"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C"/>
                        </a:p>
                      </a:txBody>
                      <a:tcPr marL="68580" marR="68580" marT="0" marB="0" anchor="ctr">
                        <a:blipFill>
                          <a:blip r:embed="rId3"/>
                          <a:stretch>
                            <a:fillRect l="-43028" t="-49261" r="-33267" b="-149754"/>
                          </a:stretch>
                        </a:blipFill>
                      </a:tcPr>
                    </a:tc>
                    <a:tc>
                      <a:txBody>
                        <a:bodyPr/>
                        <a:lstStyle/>
                        <a:p>
                          <a:endParaRPr lang="es-EC"/>
                        </a:p>
                      </a:txBody>
                      <a:tcPr marL="68580" marR="68580" marT="0" marB="0" anchor="ctr">
                        <a:blipFill>
                          <a:blip r:embed="rId3"/>
                          <a:stretch>
                            <a:fillRect l="-432530" t="-49261" r="-602" b="-149754"/>
                          </a:stretch>
                        </a:blipFill>
                      </a:tcPr>
                    </a:tc>
                    <a:extLst>
                      <a:ext uri="{0D108BD9-81ED-4DB2-BD59-A6C34878D82A}">
                        <a16:rowId xmlns:a14="http://schemas.microsoft.com/office/drawing/2010/main" xmlns="" xmlns:a16="http://schemas.microsoft.com/office/drawing/2014/main" val="1771657790"/>
                      </a:ext>
                    </a:extLst>
                  </a:tr>
                  <a:tr h="610135">
                    <a:tc>
                      <a:txBody>
                        <a:bodyPr/>
                        <a:lstStyle/>
                        <a:p>
                          <a:pPr algn="ctr">
                            <a:lnSpc>
                              <a:spcPct val="107000"/>
                            </a:lnSpc>
                            <a:spcAft>
                              <a:spcPts val="0"/>
                            </a:spcAft>
                          </a:pPr>
                          <a:r>
                            <a:rPr lang="es-EC" sz="2000">
                              <a:solidFill>
                                <a:schemeClr val="bg1"/>
                              </a:solidFill>
                              <a:effectLst/>
                            </a:rPr>
                            <a:t>Viscosidad</a:t>
                          </a:r>
                          <a:endParaRPr lang="es-EC"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C"/>
                        </a:p>
                      </a:txBody>
                      <a:tcPr marL="68580" marR="68580" marT="0" marB="0" anchor="ctr">
                        <a:blipFill>
                          <a:blip r:embed="rId3"/>
                          <a:stretch>
                            <a:fillRect l="-43028" t="-303000" r="-33267" b="-204000"/>
                          </a:stretch>
                        </a:blipFill>
                      </a:tcPr>
                    </a:tc>
                    <a:tc>
                      <a:txBody>
                        <a:bodyPr/>
                        <a:lstStyle/>
                        <a:p>
                          <a:endParaRPr lang="es-EC"/>
                        </a:p>
                      </a:txBody>
                      <a:tcPr marL="68580" marR="68580" marT="0" marB="0" anchor="ctr">
                        <a:blipFill>
                          <a:blip r:embed="rId3"/>
                          <a:stretch>
                            <a:fillRect l="-432530" t="-303000" r="-602" b="-204000"/>
                          </a:stretch>
                        </a:blipFill>
                      </a:tcPr>
                    </a:tc>
                    <a:extLst>
                      <a:ext uri="{0D108BD9-81ED-4DB2-BD59-A6C34878D82A}">
                        <a16:rowId xmlns:a14="http://schemas.microsoft.com/office/drawing/2010/main" xmlns="" xmlns:a16="http://schemas.microsoft.com/office/drawing/2014/main" val="2508230329"/>
                      </a:ext>
                    </a:extLst>
                  </a:tr>
                  <a:tr h="1232575">
                    <a:tc>
                      <a:txBody>
                        <a:bodyPr/>
                        <a:lstStyle/>
                        <a:p>
                          <a:pPr algn="ctr">
                            <a:lnSpc>
                              <a:spcPct val="107000"/>
                            </a:lnSpc>
                            <a:spcAft>
                              <a:spcPts val="0"/>
                            </a:spcAft>
                          </a:pPr>
                          <a:r>
                            <a:rPr lang="es-EC" sz="2000" dirty="0">
                              <a:solidFill>
                                <a:schemeClr val="bg1"/>
                              </a:solidFill>
                              <a:effectLst/>
                            </a:rPr>
                            <a:t>Tensión </a:t>
                          </a:r>
                        </a:p>
                        <a:p>
                          <a:pPr algn="ctr">
                            <a:lnSpc>
                              <a:spcPct val="107000"/>
                            </a:lnSpc>
                            <a:spcAft>
                              <a:spcPts val="0"/>
                            </a:spcAft>
                          </a:pPr>
                          <a:r>
                            <a:rPr lang="es-EC" sz="2000" dirty="0">
                              <a:solidFill>
                                <a:schemeClr val="bg1"/>
                              </a:solidFill>
                              <a:effectLst/>
                            </a:rPr>
                            <a:t>superficial</a:t>
                          </a:r>
                          <a:endParaRPr lang="es-EC"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C"/>
                        </a:p>
                      </a:txBody>
                      <a:tcPr marL="68580" marR="68580" marT="0" marB="0" anchor="ctr">
                        <a:blipFill>
                          <a:blip r:embed="rId3"/>
                          <a:stretch>
                            <a:fillRect l="-43028" t="-198522" r="-33267" b="-493"/>
                          </a:stretch>
                        </a:blipFill>
                      </a:tcPr>
                    </a:tc>
                    <a:tc>
                      <a:txBody>
                        <a:bodyPr/>
                        <a:lstStyle/>
                        <a:p>
                          <a:endParaRPr lang="es-EC"/>
                        </a:p>
                      </a:txBody>
                      <a:tcPr marL="68580" marR="68580" marT="0" marB="0" anchor="ctr">
                        <a:blipFill>
                          <a:blip r:embed="rId3"/>
                          <a:stretch>
                            <a:fillRect l="-432530" t="-198522" r="-602" b="-493"/>
                          </a:stretch>
                        </a:blipFill>
                      </a:tcPr>
                    </a:tc>
                    <a:extLst>
                      <a:ext uri="{0D108BD9-81ED-4DB2-BD59-A6C34878D82A}">
                        <a16:rowId xmlns:a14="http://schemas.microsoft.com/office/drawing/2010/main" xmlns="" xmlns:a16="http://schemas.microsoft.com/office/drawing/2014/main" val="3068864001"/>
                      </a:ext>
                    </a:extLst>
                  </a:tr>
                </a:tbl>
              </a:graphicData>
            </a:graphic>
          </p:graphicFrame>
        </mc:Fallback>
      </mc:AlternateContent>
      <mc:AlternateContent xmlns:mc="http://schemas.openxmlformats.org/markup-compatibility/2006">
        <mc:Choice xmlns="" xmlns:a14="http://schemas.microsoft.com/office/drawing/2010/main" Requires="a14">
          <p:graphicFrame>
            <p:nvGraphicFramePr>
              <p:cNvPr id="9" name="Tabla 8">
                <a:extLst>
                  <a:ext uri="{FF2B5EF4-FFF2-40B4-BE49-F238E27FC236}">
                    <a16:creationId xmlns:a16="http://schemas.microsoft.com/office/drawing/2014/main" id="{FBB6D819-86BB-4318-B6FE-DB9EB194EF02}"/>
                  </a:ext>
                </a:extLst>
              </p:cNvPr>
              <p:cNvGraphicFramePr>
                <a:graphicFrameLocks noGrp="1"/>
              </p:cNvGraphicFramePr>
              <p:nvPr>
                <p:extLst>
                  <p:ext uri="{D42A27DB-BD31-4B8C-83A1-F6EECF244321}">
                    <p14:modId xmlns:p14="http://schemas.microsoft.com/office/powerpoint/2010/main" val="14433763"/>
                  </p:ext>
                </p:extLst>
              </p:nvPr>
            </p:nvGraphicFramePr>
            <p:xfrm>
              <a:off x="5802782" y="1132764"/>
              <a:ext cx="6084418" cy="5240742"/>
            </p:xfrm>
            <a:graphic>
              <a:graphicData uri="http://schemas.openxmlformats.org/drawingml/2006/table">
                <a:tbl>
                  <a:tblPr firstRow="1" firstCol="1" bandRow="1">
                    <a:tableStyleId>{F2DE63D5-997A-4646-A377-4702673A728D}</a:tableStyleId>
                  </a:tblPr>
                  <a:tblGrid>
                    <a:gridCol w="2414362">
                      <a:extLst>
                        <a:ext uri="{9D8B030D-6E8A-4147-A177-3AD203B41FA5}">
                          <a16:colId xmlns:a16="http://schemas.microsoft.com/office/drawing/2014/main" val="3472492134"/>
                        </a:ext>
                      </a:extLst>
                    </a:gridCol>
                    <a:gridCol w="922429">
                      <a:extLst>
                        <a:ext uri="{9D8B030D-6E8A-4147-A177-3AD203B41FA5}">
                          <a16:colId xmlns:a16="http://schemas.microsoft.com/office/drawing/2014/main" val="3671610385"/>
                        </a:ext>
                      </a:extLst>
                    </a:gridCol>
                    <a:gridCol w="1228813">
                      <a:extLst>
                        <a:ext uri="{9D8B030D-6E8A-4147-A177-3AD203B41FA5}">
                          <a16:colId xmlns:a16="http://schemas.microsoft.com/office/drawing/2014/main" val="2637326510"/>
                        </a:ext>
                      </a:extLst>
                    </a:gridCol>
                    <a:gridCol w="1518814">
                      <a:extLst>
                        <a:ext uri="{9D8B030D-6E8A-4147-A177-3AD203B41FA5}">
                          <a16:colId xmlns:a16="http://schemas.microsoft.com/office/drawing/2014/main" val="663956756"/>
                        </a:ext>
                      </a:extLst>
                    </a:gridCol>
                  </a:tblGrid>
                  <a:tr h="508473">
                    <a:tc gridSpan="4">
                      <a:txBody>
                        <a:bodyPr/>
                        <a:lstStyle/>
                        <a:p>
                          <a:pPr algn="ctr">
                            <a:lnSpc>
                              <a:spcPct val="107000"/>
                            </a:lnSpc>
                            <a:spcAft>
                              <a:spcPts val="0"/>
                            </a:spcAft>
                          </a:pPr>
                          <a:r>
                            <a:rPr lang="es-EC" sz="2400" dirty="0">
                              <a:solidFill>
                                <a:schemeClr val="tx1"/>
                              </a:solidFill>
                              <a:effectLst/>
                            </a:rPr>
                            <a:t>Condiciones de frontera</a:t>
                          </a:r>
                          <a:endParaRPr lang="es-EC"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830374052"/>
                      </a:ext>
                    </a:extLst>
                  </a:tr>
                  <a:tr h="703966">
                    <a:tc>
                      <a:txBody>
                        <a:bodyPr/>
                        <a:lstStyle/>
                        <a:p>
                          <a:pPr algn="ctr">
                            <a:lnSpc>
                              <a:spcPct val="107000"/>
                            </a:lnSpc>
                            <a:spcAft>
                              <a:spcPts val="0"/>
                            </a:spcAft>
                          </a:pPr>
                          <a:r>
                            <a:rPr lang="es-EC" sz="2000" dirty="0">
                              <a:solidFill>
                                <a:schemeClr val="bg1"/>
                              </a:solidFill>
                              <a:effectLst/>
                            </a:rPr>
                            <a:t>Precalentado </a:t>
                          </a:r>
                        </a:p>
                        <a:p>
                          <a:pPr algn="ctr">
                            <a:lnSpc>
                              <a:spcPct val="107000"/>
                            </a:lnSpc>
                            <a:spcAft>
                              <a:spcPts val="0"/>
                            </a:spcAft>
                          </a:pPr>
                          <a:r>
                            <a:rPr lang="es-EC" sz="2000" dirty="0">
                              <a:solidFill>
                                <a:schemeClr val="bg1"/>
                              </a:solidFill>
                              <a:effectLst/>
                            </a:rPr>
                            <a:t>del molde</a:t>
                          </a:r>
                          <a:endParaRPr lang="es-EC"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000">
                              <a:solidFill>
                                <a:schemeClr val="bg1"/>
                              </a:solidFill>
                              <a:effectLst/>
                            </a:rPr>
                            <a:t>To</a:t>
                          </a:r>
                          <a:endParaRPr lang="es-EC"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000">
                              <a:solidFill>
                                <a:schemeClr val="bg1"/>
                              </a:solidFill>
                              <a:effectLst/>
                            </a:rPr>
                            <a:t>200</a:t>
                          </a:r>
                          <a:endParaRPr lang="es-EC"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800">
                              <a:solidFill>
                                <a:schemeClr val="bg1"/>
                              </a:solidFill>
                              <a:effectLst/>
                            </a:rPr>
                            <a:t>[°C]</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2832983"/>
                      </a:ext>
                    </a:extLst>
                  </a:tr>
                  <a:tr h="703966">
                    <a:tc>
                      <a:txBody>
                        <a:bodyPr/>
                        <a:lstStyle/>
                        <a:p>
                          <a:pPr algn="ctr">
                            <a:lnSpc>
                              <a:spcPct val="107000"/>
                            </a:lnSpc>
                            <a:spcAft>
                              <a:spcPts val="0"/>
                            </a:spcAft>
                          </a:pPr>
                          <a:r>
                            <a:rPr lang="es-EC" sz="2000" dirty="0" err="1">
                              <a:solidFill>
                                <a:schemeClr val="bg1"/>
                              </a:solidFill>
                              <a:effectLst/>
                            </a:rPr>
                            <a:t>Temp</a:t>
                          </a:r>
                          <a:r>
                            <a:rPr lang="es-EC" sz="2000" dirty="0">
                              <a:solidFill>
                                <a:schemeClr val="bg1"/>
                              </a:solidFill>
                              <a:effectLst/>
                            </a:rPr>
                            <a:t>. Medio </a:t>
                          </a:r>
                        </a:p>
                        <a:p>
                          <a:pPr algn="ctr">
                            <a:lnSpc>
                              <a:spcPct val="107000"/>
                            </a:lnSpc>
                            <a:spcAft>
                              <a:spcPts val="0"/>
                            </a:spcAft>
                          </a:pPr>
                          <a:r>
                            <a:rPr lang="es-EC" sz="2000" dirty="0">
                              <a:solidFill>
                                <a:schemeClr val="bg1"/>
                              </a:solidFill>
                              <a:effectLst/>
                            </a:rPr>
                            <a:t>Ambiente</a:t>
                          </a:r>
                          <a:endParaRPr lang="es-EC"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2000" smtClean="0">
                                    <a:solidFill>
                                      <a:schemeClr val="bg1"/>
                                    </a:solidFill>
                                    <a:effectLst/>
                                    <a:latin typeface="Cambria Math" panose="02040503050406030204" pitchFamily="18" charset="0"/>
                                  </a:rPr>
                                  <m:t>𝑇</m:t>
                                </m:r>
                                <m:r>
                                  <a:rPr lang="es-EC" sz="2000" smtClean="0">
                                    <a:solidFill>
                                      <a:schemeClr val="bg1"/>
                                    </a:solidFill>
                                    <a:effectLst/>
                                    <a:latin typeface="Cambria Math" panose="02040503050406030204" pitchFamily="18" charset="0"/>
                                  </a:rPr>
                                  <m:t>∞</m:t>
                                </m:r>
                              </m:oMath>
                            </m:oMathPara>
                          </a14:m>
                          <a:endParaRPr lang="es-EC"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000">
                              <a:solidFill>
                                <a:schemeClr val="bg1"/>
                              </a:solidFill>
                              <a:effectLst/>
                            </a:rPr>
                            <a:t>23</a:t>
                          </a:r>
                          <a:endParaRPr lang="es-EC"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800" dirty="0">
                              <a:solidFill>
                                <a:schemeClr val="bg1"/>
                              </a:solidFill>
                              <a:effectLst/>
                            </a:rPr>
                            <a:t>[°C]</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70284288"/>
                      </a:ext>
                    </a:extLst>
                  </a:tr>
                  <a:tr h="703966">
                    <a:tc>
                      <a:txBody>
                        <a:bodyPr/>
                        <a:lstStyle/>
                        <a:p>
                          <a:pPr algn="ctr">
                            <a:lnSpc>
                              <a:spcPct val="107000"/>
                            </a:lnSpc>
                            <a:spcAft>
                              <a:spcPts val="0"/>
                            </a:spcAft>
                          </a:pPr>
                          <a:r>
                            <a:rPr lang="es-EC" sz="2000" dirty="0">
                              <a:solidFill>
                                <a:schemeClr val="bg1"/>
                              </a:solidFill>
                              <a:effectLst/>
                            </a:rPr>
                            <a:t>Coeficiente de </a:t>
                          </a:r>
                        </a:p>
                        <a:p>
                          <a:pPr algn="ctr">
                            <a:lnSpc>
                              <a:spcPct val="107000"/>
                            </a:lnSpc>
                            <a:spcAft>
                              <a:spcPts val="0"/>
                            </a:spcAft>
                          </a:pPr>
                          <a:r>
                            <a:rPr lang="es-EC" sz="2000" dirty="0">
                              <a:solidFill>
                                <a:schemeClr val="bg1"/>
                              </a:solidFill>
                              <a:effectLst/>
                            </a:rPr>
                            <a:t>convección</a:t>
                          </a:r>
                          <a:endParaRPr lang="es-EC"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000">
                              <a:solidFill>
                                <a:schemeClr val="bg1"/>
                              </a:solidFill>
                              <a:effectLst/>
                            </a:rPr>
                            <a:t>H</a:t>
                          </a:r>
                          <a:endParaRPr lang="es-EC"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000">
                              <a:solidFill>
                                <a:schemeClr val="bg1"/>
                              </a:solidFill>
                              <a:effectLst/>
                            </a:rPr>
                            <a:t>10</a:t>
                          </a:r>
                          <a:endParaRPr lang="es-EC"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d>
                                  <m:dPr>
                                    <m:begChr m:val="["/>
                                    <m:endChr m:val="]"/>
                                    <m:ctrlPr>
                                      <a:rPr lang="es-EC" sz="1800" i="1" smtClean="0">
                                        <a:solidFill>
                                          <a:schemeClr val="bg1"/>
                                        </a:solidFill>
                                        <a:effectLst/>
                                        <a:latin typeface="Cambria Math" panose="02040503050406030204" pitchFamily="18" charset="0"/>
                                      </a:rPr>
                                    </m:ctrlPr>
                                  </m:dPr>
                                  <m:e>
                                    <m:f>
                                      <m:fPr>
                                        <m:ctrlPr>
                                          <a:rPr lang="es-EC" sz="1800" i="1">
                                            <a:solidFill>
                                              <a:schemeClr val="bg1"/>
                                            </a:solidFill>
                                            <a:effectLst/>
                                            <a:latin typeface="Cambria Math" panose="02040503050406030204" pitchFamily="18" charset="0"/>
                                          </a:rPr>
                                        </m:ctrlPr>
                                      </m:fPr>
                                      <m:num>
                                        <m:r>
                                          <a:rPr lang="es-EC" sz="1800">
                                            <a:solidFill>
                                              <a:schemeClr val="bg1"/>
                                            </a:solidFill>
                                            <a:effectLst/>
                                            <a:latin typeface="Cambria Math" panose="02040503050406030204" pitchFamily="18" charset="0"/>
                                          </a:rPr>
                                          <m:t>𝑊</m:t>
                                        </m:r>
                                      </m:num>
                                      <m:den>
                                        <m:r>
                                          <a:rPr lang="es-EC" sz="1800">
                                            <a:solidFill>
                                              <a:schemeClr val="bg1"/>
                                            </a:solidFill>
                                            <a:effectLst/>
                                            <a:latin typeface="Cambria Math" panose="02040503050406030204" pitchFamily="18" charset="0"/>
                                          </a:rPr>
                                          <m:t>𝑚</m:t>
                                        </m:r>
                                        <m:r>
                                          <a:rPr lang="es-EC" sz="1800">
                                            <a:solidFill>
                                              <a:schemeClr val="bg1"/>
                                            </a:solidFill>
                                            <a:effectLst/>
                                            <a:latin typeface="Cambria Math" panose="02040503050406030204" pitchFamily="18" charset="0"/>
                                          </a:rPr>
                                          <m:t> °</m:t>
                                        </m:r>
                                        <m:r>
                                          <a:rPr lang="es-EC" sz="1800">
                                            <a:solidFill>
                                              <a:schemeClr val="bg1"/>
                                            </a:solidFill>
                                            <a:effectLst/>
                                            <a:latin typeface="Cambria Math" panose="02040503050406030204" pitchFamily="18" charset="0"/>
                                          </a:rPr>
                                          <m:t>𝐾</m:t>
                                        </m:r>
                                      </m:den>
                                    </m:f>
                                  </m:e>
                                </m:d>
                              </m:oMath>
                            </m:oMathPara>
                          </a14:m>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6845656"/>
                      </a:ext>
                    </a:extLst>
                  </a:tr>
                  <a:tr h="703966">
                    <a:tc>
                      <a:txBody>
                        <a:bodyPr/>
                        <a:lstStyle/>
                        <a:p>
                          <a:pPr algn="ctr">
                            <a:lnSpc>
                              <a:spcPct val="107000"/>
                            </a:lnSpc>
                            <a:spcAft>
                              <a:spcPts val="0"/>
                            </a:spcAft>
                          </a:pPr>
                          <a:r>
                            <a:rPr lang="es-EC" sz="2000" dirty="0">
                              <a:solidFill>
                                <a:schemeClr val="bg1"/>
                              </a:solidFill>
                              <a:effectLst/>
                            </a:rPr>
                            <a:t>Coeficiente de </a:t>
                          </a:r>
                        </a:p>
                        <a:p>
                          <a:pPr algn="ctr">
                            <a:lnSpc>
                              <a:spcPct val="107000"/>
                            </a:lnSpc>
                            <a:spcAft>
                              <a:spcPts val="0"/>
                            </a:spcAft>
                          </a:pPr>
                          <a:r>
                            <a:rPr lang="es-EC" sz="2000" dirty="0">
                              <a:solidFill>
                                <a:schemeClr val="bg1"/>
                              </a:solidFill>
                              <a:effectLst/>
                            </a:rPr>
                            <a:t>conductividad</a:t>
                          </a:r>
                          <a:endParaRPr lang="es-EC"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000">
                              <a:solidFill>
                                <a:schemeClr val="bg1"/>
                              </a:solidFill>
                              <a:effectLst/>
                            </a:rPr>
                            <a:t>K</a:t>
                          </a:r>
                          <a:endParaRPr lang="es-EC"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000" dirty="0">
                              <a:solidFill>
                                <a:schemeClr val="bg1"/>
                              </a:solidFill>
                              <a:effectLst/>
                            </a:rPr>
                            <a:t>200</a:t>
                          </a:r>
                          <a:endParaRPr lang="es-EC"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d>
                                  <m:dPr>
                                    <m:begChr m:val="["/>
                                    <m:endChr m:val="]"/>
                                    <m:ctrlPr>
                                      <a:rPr lang="es-EC" sz="1800" i="1" smtClean="0">
                                        <a:solidFill>
                                          <a:schemeClr val="bg1"/>
                                        </a:solidFill>
                                        <a:effectLst/>
                                        <a:latin typeface="Cambria Math" panose="02040503050406030204" pitchFamily="18" charset="0"/>
                                      </a:rPr>
                                    </m:ctrlPr>
                                  </m:dPr>
                                  <m:e>
                                    <m:f>
                                      <m:fPr>
                                        <m:ctrlPr>
                                          <a:rPr lang="es-EC" sz="1800" i="1">
                                            <a:solidFill>
                                              <a:schemeClr val="bg1"/>
                                            </a:solidFill>
                                            <a:effectLst/>
                                            <a:latin typeface="Cambria Math" panose="02040503050406030204" pitchFamily="18" charset="0"/>
                                          </a:rPr>
                                        </m:ctrlPr>
                                      </m:fPr>
                                      <m:num>
                                        <m:r>
                                          <a:rPr lang="es-EC" sz="1800">
                                            <a:solidFill>
                                              <a:schemeClr val="bg1"/>
                                            </a:solidFill>
                                            <a:effectLst/>
                                            <a:latin typeface="Cambria Math" panose="02040503050406030204" pitchFamily="18" charset="0"/>
                                          </a:rPr>
                                          <m:t>𝑊</m:t>
                                        </m:r>
                                      </m:num>
                                      <m:den>
                                        <m:r>
                                          <a:rPr lang="es-EC" sz="1800">
                                            <a:solidFill>
                                              <a:schemeClr val="bg1"/>
                                            </a:solidFill>
                                            <a:effectLst/>
                                            <a:latin typeface="Cambria Math" panose="02040503050406030204" pitchFamily="18" charset="0"/>
                                          </a:rPr>
                                          <m:t>𝑚</m:t>
                                        </m:r>
                                        <m:r>
                                          <a:rPr lang="es-EC" sz="1800">
                                            <a:solidFill>
                                              <a:schemeClr val="bg1"/>
                                            </a:solidFill>
                                            <a:effectLst/>
                                            <a:latin typeface="Cambria Math" panose="02040503050406030204" pitchFamily="18" charset="0"/>
                                          </a:rPr>
                                          <m:t> °</m:t>
                                        </m:r>
                                        <m:r>
                                          <a:rPr lang="es-EC" sz="1800">
                                            <a:solidFill>
                                              <a:schemeClr val="bg1"/>
                                            </a:solidFill>
                                            <a:effectLst/>
                                            <a:latin typeface="Cambria Math" panose="02040503050406030204" pitchFamily="18" charset="0"/>
                                          </a:rPr>
                                          <m:t>𝐾</m:t>
                                        </m:r>
                                      </m:den>
                                    </m:f>
                                  </m:e>
                                </m:d>
                              </m:oMath>
                            </m:oMathPara>
                          </a14:m>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26731176"/>
                      </a:ext>
                    </a:extLst>
                  </a:tr>
                  <a:tr h="508473">
                    <a:tc gridSpan="4">
                      <a:txBody>
                        <a:bodyPr/>
                        <a:lstStyle/>
                        <a:p>
                          <a:pPr algn="ctr">
                            <a:lnSpc>
                              <a:spcPct val="107000"/>
                            </a:lnSpc>
                            <a:spcAft>
                              <a:spcPts val="0"/>
                            </a:spcAft>
                          </a:pPr>
                          <a:r>
                            <a:rPr lang="es-EC" sz="2400" dirty="0">
                              <a:solidFill>
                                <a:schemeClr val="tx1"/>
                              </a:solidFill>
                              <a:effectLst/>
                            </a:rPr>
                            <a:t>Condiciones de la colada</a:t>
                          </a:r>
                          <a:endParaRPr lang="es-EC"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65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904057060"/>
                      </a:ext>
                    </a:extLst>
                  </a:tr>
                  <a:tr h="703966">
                    <a:tc>
                      <a:txBody>
                        <a:bodyPr/>
                        <a:lstStyle/>
                        <a:p>
                          <a:pPr algn="ctr">
                            <a:lnSpc>
                              <a:spcPct val="107000"/>
                            </a:lnSpc>
                            <a:spcAft>
                              <a:spcPts val="0"/>
                            </a:spcAft>
                          </a:pPr>
                          <a:r>
                            <a:rPr lang="es-EC" sz="2000" dirty="0">
                              <a:solidFill>
                                <a:schemeClr val="bg1"/>
                              </a:solidFill>
                              <a:effectLst/>
                            </a:rPr>
                            <a:t>Temperatura </a:t>
                          </a:r>
                        </a:p>
                        <a:p>
                          <a:pPr algn="ctr">
                            <a:lnSpc>
                              <a:spcPct val="107000"/>
                            </a:lnSpc>
                            <a:spcAft>
                              <a:spcPts val="0"/>
                            </a:spcAft>
                          </a:pPr>
                          <a:r>
                            <a:rPr lang="es-EC" sz="2000" dirty="0">
                              <a:solidFill>
                                <a:schemeClr val="bg1"/>
                              </a:solidFill>
                              <a:effectLst/>
                            </a:rPr>
                            <a:t>de colada</a:t>
                          </a:r>
                          <a:endParaRPr lang="es-EC"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000">
                              <a:solidFill>
                                <a:schemeClr val="bg1"/>
                              </a:solidFill>
                              <a:effectLst/>
                            </a:rPr>
                            <a:t>Tc</a:t>
                          </a:r>
                          <a:endParaRPr lang="es-EC"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000">
                              <a:solidFill>
                                <a:schemeClr val="bg1"/>
                              </a:solidFill>
                              <a:effectLst/>
                            </a:rPr>
                            <a:t>850</a:t>
                          </a:r>
                          <a:endParaRPr lang="es-EC"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800" dirty="0">
                              <a:solidFill>
                                <a:schemeClr val="bg1"/>
                              </a:solidFill>
                              <a:effectLst/>
                            </a:rPr>
                            <a:t>[°C]</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77196757"/>
                      </a:ext>
                    </a:extLst>
                  </a:tr>
                  <a:tr h="703966">
                    <a:tc>
                      <a:txBody>
                        <a:bodyPr/>
                        <a:lstStyle/>
                        <a:p>
                          <a:pPr algn="ctr">
                            <a:lnSpc>
                              <a:spcPct val="107000"/>
                            </a:lnSpc>
                            <a:spcAft>
                              <a:spcPts val="0"/>
                            </a:spcAft>
                          </a:pPr>
                          <a:r>
                            <a:rPr lang="es-EC" sz="2000" dirty="0">
                              <a:solidFill>
                                <a:schemeClr val="bg1"/>
                              </a:solidFill>
                              <a:effectLst/>
                            </a:rPr>
                            <a:t>Velocidad </a:t>
                          </a:r>
                        </a:p>
                        <a:p>
                          <a:pPr algn="ctr">
                            <a:lnSpc>
                              <a:spcPct val="107000"/>
                            </a:lnSpc>
                            <a:spcAft>
                              <a:spcPts val="0"/>
                            </a:spcAft>
                          </a:pPr>
                          <a:r>
                            <a:rPr lang="es-EC" sz="2000" dirty="0">
                              <a:solidFill>
                                <a:schemeClr val="bg1"/>
                              </a:solidFill>
                              <a:effectLst/>
                            </a:rPr>
                            <a:t>de vertido</a:t>
                          </a:r>
                          <a:endParaRPr lang="es-EC"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000">
                              <a:solidFill>
                                <a:schemeClr val="bg1"/>
                              </a:solidFill>
                              <a:effectLst/>
                            </a:rPr>
                            <a:t>Vv</a:t>
                          </a:r>
                          <a:endParaRPr lang="es-EC"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000">
                              <a:solidFill>
                                <a:schemeClr val="bg1"/>
                              </a:solidFill>
                              <a:effectLst/>
                            </a:rPr>
                            <a:t>0.5</a:t>
                          </a:r>
                          <a:endParaRPr lang="es-EC"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800" dirty="0">
                              <a:solidFill>
                                <a:schemeClr val="bg1"/>
                              </a:solidFill>
                              <a:effectLst/>
                            </a:rPr>
                            <a:t>[</a:t>
                          </a:r>
                          <a:r>
                            <a:rPr lang="es-EC" sz="1800" dirty="0" err="1">
                              <a:solidFill>
                                <a:schemeClr val="bg1"/>
                              </a:solidFill>
                              <a:effectLst/>
                            </a:rPr>
                            <a:t>m.s</a:t>
                          </a:r>
                          <a:r>
                            <a:rPr lang="es-EC" sz="1800" dirty="0">
                              <a:solidFill>
                                <a:schemeClr val="bg1"/>
                              </a:solidFill>
                              <a:effectLst/>
                            </a:rPr>
                            <a:t>]</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11708254"/>
                      </a:ext>
                    </a:extLst>
                  </a:tr>
                </a:tbl>
              </a:graphicData>
            </a:graphic>
          </p:graphicFrame>
        </mc:Choice>
        <mc:Fallback>
          <p:graphicFrame>
            <p:nvGraphicFramePr>
              <p:cNvPr id="9" name="Tabla 8">
                <a:extLst>
                  <a:ext uri="{FF2B5EF4-FFF2-40B4-BE49-F238E27FC236}">
                    <a16:creationId xmlns:a14="http://schemas.microsoft.com/office/drawing/2010/main" xmlns="" xmlns:a16="http://schemas.microsoft.com/office/drawing/2014/main" id="{FBB6D819-86BB-4318-B6FE-DB9EB194EF02}"/>
                  </a:ext>
                </a:extLst>
              </p:cNvPr>
              <p:cNvGraphicFramePr>
                <a:graphicFrameLocks noGrp="1"/>
              </p:cNvGraphicFramePr>
              <p:nvPr>
                <p:extLst>
                  <p:ext uri="{D42A27DB-BD31-4B8C-83A1-F6EECF244321}">
                    <p14:modId xmlns:a14="http://schemas.microsoft.com/office/drawing/2010/main" xmlns="" xmlns:p14="http://schemas.microsoft.com/office/powerpoint/2010/main" val="14433763"/>
                  </p:ext>
                </p:extLst>
              </p:nvPr>
            </p:nvGraphicFramePr>
            <p:xfrm>
              <a:off x="5802782" y="1132764"/>
              <a:ext cx="6084418" cy="5240742"/>
            </p:xfrm>
            <a:graphic>
              <a:graphicData uri="http://schemas.openxmlformats.org/drawingml/2006/table">
                <a:tbl>
                  <a:tblPr firstRow="1" firstCol="1" bandRow="1">
                    <a:tableStyleId>{F2DE63D5-997A-4646-A377-4702673A728D}</a:tableStyleId>
                  </a:tblPr>
                  <a:tblGrid>
                    <a:gridCol w="2414362">
                      <a:extLst>
                        <a:ext uri="{9D8B030D-6E8A-4147-A177-3AD203B41FA5}">
                          <a16:colId xmlns:a14="http://schemas.microsoft.com/office/drawing/2010/main" xmlns="" xmlns:a16="http://schemas.microsoft.com/office/drawing/2014/main" val="3472492134"/>
                        </a:ext>
                      </a:extLst>
                    </a:gridCol>
                    <a:gridCol w="922429">
                      <a:extLst>
                        <a:ext uri="{9D8B030D-6E8A-4147-A177-3AD203B41FA5}">
                          <a16:colId xmlns:a14="http://schemas.microsoft.com/office/drawing/2010/main" xmlns="" xmlns:a16="http://schemas.microsoft.com/office/drawing/2014/main" val="3671610385"/>
                        </a:ext>
                      </a:extLst>
                    </a:gridCol>
                    <a:gridCol w="1228813">
                      <a:extLst>
                        <a:ext uri="{9D8B030D-6E8A-4147-A177-3AD203B41FA5}">
                          <a16:colId xmlns:a14="http://schemas.microsoft.com/office/drawing/2010/main" xmlns="" xmlns:a16="http://schemas.microsoft.com/office/drawing/2014/main" val="2637326510"/>
                        </a:ext>
                      </a:extLst>
                    </a:gridCol>
                    <a:gridCol w="1518814">
                      <a:extLst>
                        <a:ext uri="{9D8B030D-6E8A-4147-A177-3AD203B41FA5}">
                          <a16:colId xmlns:a14="http://schemas.microsoft.com/office/drawing/2010/main" xmlns="" xmlns:a16="http://schemas.microsoft.com/office/drawing/2014/main" val="663956756"/>
                        </a:ext>
                      </a:extLst>
                    </a:gridCol>
                  </a:tblGrid>
                  <a:tr h="508473">
                    <a:tc gridSpan="4">
                      <a:txBody>
                        <a:bodyPr/>
                        <a:lstStyle/>
                        <a:p>
                          <a:pPr algn="ctr">
                            <a:lnSpc>
                              <a:spcPct val="107000"/>
                            </a:lnSpc>
                            <a:spcAft>
                              <a:spcPts val="0"/>
                            </a:spcAft>
                          </a:pPr>
                          <a:r>
                            <a:rPr lang="es-EC" sz="2400" dirty="0">
                              <a:solidFill>
                                <a:schemeClr val="tx1"/>
                              </a:solidFill>
                              <a:effectLst/>
                            </a:rPr>
                            <a:t>Condiciones de frontera</a:t>
                          </a:r>
                          <a:endParaRPr lang="es-EC"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4="http://schemas.microsoft.com/office/drawing/2010/main" xmlns="" xmlns:a16="http://schemas.microsoft.com/office/drawing/2014/main" val="3830374052"/>
                      </a:ext>
                    </a:extLst>
                  </a:tr>
                  <a:tr h="703966">
                    <a:tc>
                      <a:txBody>
                        <a:bodyPr/>
                        <a:lstStyle/>
                        <a:p>
                          <a:pPr algn="ctr">
                            <a:lnSpc>
                              <a:spcPct val="107000"/>
                            </a:lnSpc>
                            <a:spcAft>
                              <a:spcPts val="0"/>
                            </a:spcAft>
                          </a:pPr>
                          <a:r>
                            <a:rPr lang="es-EC" sz="2000" dirty="0">
                              <a:solidFill>
                                <a:schemeClr val="bg1"/>
                              </a:solidFill>
                              <a:effectLst/>
                            </a:rPr>
                            <a:t>Precalentado </a:t>
                          </a:r>
                        </a:p>
                        <a:p>
                          <a:pPr algn="ctr">
                            <a:lnSpc>
                              <a:spcPct val="107000"/>
                            </a:lnSpc>
                            <a:spcAft>
                              <a:spcPts val="0"/>
                            </a:spcAft>
                          </a:pPr>
                          <a:r>
                            <a:rPr lang="es-EC" sz="2000" dirty="0">
                              <a:solidFill>
                                <a:schemeClr val="bg1"/>
                              </a:solidFill>
                              <a:effectLst/>
                            </a:rPr>
                            <a:t>del molde</a:t>
                          </a:r>
                          <a:endParaRPr lang="es-EC"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000">
                              <a:solidFill>
                                <a:schemeClr val="bg1"/>
                              </a:solidFill>
                              <a:effectLst/>
                            </a:rPr>
                            <a:t>To</a:t>
                          </a:r>
                          <a:endParaRPr lang="es-EC"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000">
                              <a:solidFill>
                                <a:schemeClr val="bg1"/>
                              </a:solidFill>
                              <a:effectLst/>
                            </a:rPr>
                            <a:t>200</a:t>
                          </a:r>
                          <a:endParaRPr lang="es-EC"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800">
                              <a:solidFill>
                                <a:schemeClr val="bg1"/>
                              </a:solidFill>
                              <a:effectLst/>
                            </a:rPr>
                            <a:t>[°C]</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4="http://schemas.microsoft.com/office/drawing/2010/main" xmlns="" xmlns:a16="http://schemas.microsoft.com/office/drawing/2014/main" val="322832983"/>
                      </a:ext>
                    </a:extLst>
                  </a:tr>
                  <a:tr h="703966">
                    <a:tc>
                      <a:txBody>
                        <a:bodyPr/>
                        <a:lstStyle/>
                        <a:p>
                          <a:pPr algn="ctr">
                            <a:lnSpc>
                              <a:spcPct val="107000"/>
                            </a:lnSpc>
                            <a:spcAft>
                              <a:spcPts val="0"/>
                            </a:spcAft>
                          </a:pPr>
                          <a:r>
                            <a:rPr lang="es-EC" sz="2000" dirty="0" err="1">
                              <a:solidFill>
                                <a:schemeClr val="bg1"/>
                              </a:solidFill>
                              <a:effectLst/>
                            </a:rPr>
                            <a:t>Temp</a:t>
                          </a:r>
                          <a:r>
                            <a:rPr lang="es-EC" sz="2000" dirty="0">
                              <a:solidFill>
                                <a:schemeClr val="bg1"/>
                              </a:solidFill>
                              <a:effectLst/>
                            </a:rPr>
                            <a:t>. Medio </a:t>
                          </a:r>
                        </a:p>
                        <a:p>
                          <a:pPr algn="ctr">
                            <a:lnSpc>
                              <a:spcPct val="107000"/>
                            </a:lnSpc>
                            <a:spcAft>
                              <a:spcPts val="0"/>
                            </a:spcAft>
                          </a:pPr>
                          <a:r>
                            <a:rPr lang="es-EC" sz="2000" dirty="0">
                              <a:solidFill>
                                <a:schemeClr val="bg1"/>
                              </a:solidFill>
                              <a:effectLst/>
                            </a:rPr>
                            <a:t>Ambiente</a:t>
                          </a:r>
                          <a:endParaRPr lang="es-EC"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C"/>
                        </a:p>
                      </a:txBody>
                      <a:tcPr marL="68580" marR="68580" marT="0" marB="0" anchor="ctr">
                        <a:blipFill>
                          <a:blip r:embed="rId4"/>
                          <a:stretch>
                            <a:fillRect l="-260526" t="-174138" r="-298026" b="-487931"/>
                          </a:stretch>
                        </a:blipFill>
                      </a:tcPr>
                    </a:tc>
                    <a:tc>
                      <a:txBody>
                        <a:bodyPr/>
                        <a:lstStyle/>
                        <a:p>
                          <a:pPr algn="ctr">
                            <a:lnSpc>
                              <a:spcPct val="107000"/>
                            </a:lnSpc>
                            <a:spcAft>
                              <a:spcPts val="0"/>
                            </a:spcAft>
                          </a:pPr>
                          <a:r>
                            <a:rPr lang="es-EC" sz="2000">
                              <a:solidFill>
                                <a:schemeClr val="bg1"/>
                              </a:solidFill>
                              <a:effectLst/>
                            </a:rPr>
                            <a:t>23</a:t>
                          </a:r>
                          <a:endParaRPr lang="es-EC"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800" dirty="0">
                              <a:solidFill>
                                <a:schemeClr val="bg1"/>
                              </a:solidFill>
                              <a:effectLst/>
                            </a:rPr>
                            <a:t>[°C]</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4="http://schemas.microsoft.com/office/drawing/2010/main" xmlns="" xmlns:a16="http://schemas.microsoft.com/office/drawing/2014/main" val="970284288"/>
                      </a:ext>
                    </a:extLst>
                  </a:tr>
                  <a:tr h="703966">
                    <a:tc>
                      <a:txBody>
                        <a:bodyPr/>
                        <a:lstStyle/>
                        <a:p>
                          <a:pPr algn="ctr">
                            <a:lnSpc>
                              <a:spcPct val="107000"/>
                            </a:lnSpc>
                            <a:spcAft>
                              <a:spcPts val="0"/>
                            </a:spcAft>
                          </a:pPr>
                          <a:r>
                            <a:rPr lang="es-EC" sz="2000" dirty="0">
                              <a:solidFill>
                                <a:schemeClr val="bg1"/>
                              </a:solidFill>
                              <a:effectLst/>
                            </a:rPr>
                            <a:t>Coeficiente de </a:t>
                          </a:r>
                        </a:p>
                        <a:p>
                          <a:pPr algn="ctr">
                            <a:lnSpc>
                              <a:spcPct val="107000"/>
                            </a:lnSpc>
                            <a:spcAft>
                              <a:spcPts val="0"/>
                            </a:spcAft>
                          </a:pPr>
                          <a:r>
                            <a:rPr lang="es-EC" sz="2000" dirty="0">
                              <a:solidFill>
                                <a:schemeClr val="bg1"/>
                              </a:solidFill>
                              <a:effectLst/>
                            </a:rPr>
                            <a:t>convección</a:t>
                          </a:r>
                          <a:endParaRPr lang="es-EC"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000">
                              <a:solidFill>
                                <a:schemeClr val="bg1"/>
                              </a:solidFill>
                              <a:effectLst/>
                            </a:rPr>
                            <a:t>H</a:t>
                          </a:r>
                          <a:endParaRPr lang="es-EC"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000">
                              <a:solidFill>
                                <a:schemeClr val="bg1"/>
                              </a:solidFill>
                              <a:effectLst/>
                            </a:rPr>
                            <a:t>10</a:t>
                          </a:r>
                          <a:endParaRPr lang="es-EC"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C" dirty="0"/>
                        </a:p>
                      </a:txBody>
                      <a:tcPr marL="68580" marR="68580" marT="0" marB="0" anchor="ctr">
                        <a:blipFill>
                          <a:blip r:embed="rId4"/>
                          <a:stretch>
                            <a:fillRect l="-301205" t="-274138" r="-803" b="-387931"/>
                          </a:stretch>
                        </a:blipFill>
                      </a:tcPr>
                    </a:tc>
                    <a:extLst>
                      <a:ext uri="{0D108BD9-81ED-4DB2-BD59-A6C34878D82A}">
                        <a16:rowId xmlns:a14="http://schemas.microsoft.com/office/drawing/2010/main" xmlns="" xmlns:a16="http://schemas.microsoft.com/office/drawing/2014/main" val="186845656"/>
                      </a:ext>
                    </a:extLst>
                  </a:tr>
                  <a:tr h="703966">
                    <a:tc>
                      <a:txBody>
                        <a:bodyPr/>
                        <a:lstStyle/>
                        <a:p>
                          <a:pPr algn="ctr">
                            <a:lnSpc>
                              <a:spcPct val="107000"/>
                            </a:lnSpc>
                            <a:spcAft>
                              <a:spcPts val="0"/>
                            </a:spcAft>
                          </a:pPr>
                          <a:r>
                            <a:rPr lang="es-EC" sz="2000" dirty="0">
                              <a:solidFill>
                                <a:schemeClr val="bg1"/>
                              </a:solidFill>
                              <a:effectLst/>
                            </a:rPr>
                            <a:t>Coeficiente de </a:t>
                          </a:r>
                        </a:p>
                        <a:p>
                          <a:pPr algn="ctr">
                            <a:lnSpc>
                              <a:spcPct val="107000"/>
                            </a:lnSpc>
                            <a:spcAft>
                              <a:spcPts val="0"/>
                            </a:spcAft>
                          </a:pPr>
                          <a:r>
                            <a:rPr lang="es-EC" sz="2000" dirty="0">
                              <a:solidFill>
                                <a:schemeClr val="bg1"/>
                              </a:solidFill>
                              <a:effectLst/>
                            </a:rPr>
                            <a:t>conductividad</a:t>
                          </a:r>
                          <a:endParaRPr lang="es-EC"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000">
                              <a:solidFill>
                                <a:schemeClr val="bg1"/>
                              </a:solidFill>
                              <a:effectLst/>
                            </a:rPr>
                            <a:t>K</a:t>
                          </a:r>
                          <a:endParaRPr lang="es-EC"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000" dirty="0">
                              <a:solidFill>
                                <a:schemeClr val="bg1"/>
                              </a:solidFill>
                              <a:effectLst/>
                            </a:rPr>
                            <a:t>200</a:t>
                          </a:r>
                          <a:endParaRPr lang="es-EC"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C"/>
                        </a:p>
                      </a:txBody>
                      <a:tcPr marL="68580" marR="68580" marT="0" marB="0" anchor="ctr">
                        <a:blipFill>
                          <a:blip r:embed="rId4"/>
                          <a:stretch>
                            <a:fillRect l="-301205" t="-377391" r="-803" b="-291304"/>
                          </a:stretch>
                        </a:blipFill>
                      </a:tcPr>
                    </a:tc>
                    <a:extLst>
                      <a:ext uri="{0D108BD9-81ED-4DB2-BD59-A6C34878D82A}">
                        <a16:rowId xmlns:a14="http://schemas.microsoft.com/office/drawing/2010/main" xmlns="" xmlns:a16="http://schemas.microsoft.com/office/drawing/2014/main" val="726731176"/>
                      </a:ext>
                    </a:extLst>
                  </a:tr>
                  <a:tr h="508473">
                    <a:tc gridSpan="4">
                      <a:txBody>
                        <a:bodyPr/>
                        <a:lstStyle/>
                        <a:p>
                          <a:pPr algn="ctr">
                            <a:lnSpc>
                              <a:spcPct val="107000"/>
                            </a:lnSpc>
                            <a:spcAft>
                              <a:spcPts val="0"/>
                            </a:spcAft>
                          </a:pPr>
                          <a:r>
                            <a:rPr lang="es-EC" sz="2400" dirty="0">
                              <a:solidFill>
                                <a:schemeClr val="tx1"/>
                              </a:solidFill>
                              <a:effectLst/>
                            </a:rPr>
                            <a:t>Condiciones de la colada</a:t>
                          </a:r>
                          <a:endParaRPr lang="es-EC"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65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4="http://schemas.microsoft.com/office/drawing/2010/main" xmlns="" xmlns:a16="http://schemas.microsoft.com/office/drawing/2014/main" val="2904057060"/>
                      </a:ext>
                    </a:extLst>
                  </a:tr>
                  <a:tr h="703966">
                    <a:tc>
                      <a:txBody>
                        <a:bodyPr/>
                        <a:lstStyle/>
                        <a:p>
                          <a:pPr algn="ctr">
                            <a:lnSpc>
                              <a:spcPct val="107000"/>
                            </a:lnSpc>
                            <a:spcAft>
                              <a:spcPts val="0"/>
                            </a:spcAft>
                          </a:pPr>
                          <a:r>
                            <a:rPr lang="es-EC" sz="2000" dirty="0">
                              <a:solidFill>
                                <a:schemeClr val="bg1"/>
                              </a:solidFill>
                              <a:effectLst/>
                            </a:rPr>
                            <a:t>Temperatura </a:t>
                          </a:r>
                        </a:p>
                        <a:p>
                          <a:pPr algn="ctr">
                            <a:lnSpc>
                              <a:spcPct val="107000"/>
                            </a:lnSpc>
                            <a:spcAft>
                              <a:spcPts val="0"/>
                            </a:spcAft>
                          </a:pPr>
                          <a:r>
                            <a:rPr lang="es-EC" sz="2000" dirty="0">
                              <a:solidFill>
                                <a:schemeClr val="bg1"/>
                              </a:solidFill>
                              <a:effectLst/>
                            </a:rPr>
                            <a:t>de colada</a:t>
                          </a:r>
                          <a:endParaRPr lang="es-EC"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000">
                              <a:solidFill>
                                <a:schemeClr val="bg1"/>
                              </a:solidFill>
                              <a:effectLst/>
                            </a:rPr>
                            <a:t>Tc</a:t>
                          </a:r>
                          <a:endParaRPr lang="es-EC"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000">
                              <a:solidFill>
                                <a:schemeClr val="bg1"/>
                              </a:solidFill>
                              <a:effectLst/>
                            </a:rPr>
                            <a:t>850</a:t>
                          </a:r>
                          <a:endParaRPr lang="es-EC"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800" dirty="0">
                              <a:solidFill>
                                <a:schemeClr val="bg1"/>
                              </a:solidFill>
                              <a:effectLst/>
                            </a:rPr>
                            <a:t>[°C]</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4="http://schemas.microsoft.com/office/drawing/2010/main" xmlns="" xmlns:a16="http://schemas.microsoft.com/office/drawing/2014/main" val="3077196757"/>
                      </a:ext>
                    </a:extLst>
                  </a:tr>
                  <a:tr h="703966">
                    <a:tc>
                      <a:txBody>
                        <a:bodyPr/>
                        <a:lstStyle/>
                        <a:p>
                          <a:pPr algn="ctr">
                            <a:lnSpc>
                              <a:spcPct val="107000"/>
                            </a:lnSpc>
                            <a:spcAft>
                              <a:spcPts val="0"/>
                            </a:spcAft>
                          </a:pPr>
                          <a:r>
                            <a:rPr lang="es-EC" sz="2000" dirty="0">
                              <a:solidFill>
                                <a:schemeClr val="bg1"/>
                              </a:solidFill>
                              <a:effectLst/>
                            </a:rPr>
                            <a:t>Velocidad </a:t>
                          </a:r>
                        </a:p>
                        <a:p>
                          <a:pPr algn="ctr">
                            <a:lnSpc>
                              <a:spcPct val="107000"/>
                            </a:lnSpc>
                            <a:spcAft>
                              <a:spcPts val="0"/>
                            </a:spcAft>
                          </a:pPr>
                          <a:r>
                            <a:rPr lang="es-EC" sz="2000" dirty="0">
                              <a:solidFill>
                                <a:schemeClr val="bg1"/>
                              </a:solidFill>
                              <a:effectLst/>
                            </a:rPr>
                            <a:t>de vertido</a:t>
                          </a:r>
                          <a:endParaRPr lang="es-EC"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000">
                              <a:solidFill>
                                <a:schemeClr val="bg1"/>
                              </a:solidFill>
                              <a:effectLst/>
                            </a:rPr>
                            <a:t>Vv</a:t>
                          </a:r>
                          <a:endParaRPr lang="es-EC"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2000">
                              <a:solidFill>
                                <a:schemeClr val="bg1"/>
                              </a:solidFill>
                              <a:effectLst/>
                            </a:rPr>
                            <a:t>0.5</a:t>
                          </a:r>
                          <a:endParaRPr lang="es-EC"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800" dirty="0">
                              <a:solidFill>
                                <a:schemeClr val="bg1"/>
                              </a:solidFill>
                              <a:effectLst/>
                            </a:rPr>
                            <a:t>[</a:t>
                          </a:r>
                          <a:r>
                            <a:rPr lang="es-EC" sz="1800" dirty="0" err="1">
                              <a:solidFill>
                                <a:schemeClr val="bg1"/>
                              </a:solidFill>
                              <a:effectLst/>
                            </a:rPr>
                            <a:t>m.s</a:t>
                          </a:r>
                          <a:r>
                            <a:rPr lang="es-EC" sz="1800" dirty="0">
                              <a:solidFill>
                                <a:schemeClr val="bg1"/>
                              </a:solidFill>
                              <a:effectLst/>
                            </a:rPr>
                            <a:t>]</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4="http://schemas.microsoft.com/office/drawing/2010/main" xmlns="" xmlns:a16="http://schemas.microsoft.com/office/drawing/2014/main" val="3711708254"/>
                      </a:ext>
                    </a:extLst>
                  </a:tr>
                </a:tbl>
              </a:graphicData>
            </a:graphic>
          </p:graphicFrame>
        </mc:Fallback>
      </mc:AlternateContent>
    </p:spTree>
    <p:extLst>
      <p:ext uri="{BB962C8B-B14F-4D97-AF65-F5344CB8AC3E}">
        <p14:creationId xmlns="" xmlns:p14="http://schemas.microsoft.com/office/powerpoint/2010/main" val="35739432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 xmlns:a16="http://schemas.microsoft.com/office/drawing/2014/main" id="{AEA3308A-FDC0-4F66-936E-6C666D54432E}"/>
              </a:ext>
            </a:extLst>
          </p:cNvPr>
          <p:cNvSpPr/>
          <p:nvPr/>
        </p:nvSpPr>
        <p:spPr>
          <a:xfrm>
            <a:off x="233392" y="241826"/>
            <a:ext cx="6090129" cy="584775"/>
          </a:xfrm>
          <a:prstGeom prst="rect">
            <a:avLst/>
          </a:prstGeom>
        </p:spPr>
        <p:txBody>
          <a:bodyPr wrap="none">
            <a:spAutoFit/>
          </a:bodyPr>
          <a:lstStyle/>
          <a:p>
            <a:r>
              <a:rPr lang="es-EC" sz="3200" b="1" dirty="0">
                <a:solidFill>
                  <a:schemeClr val="bg1"/>
                </a:solidFill>
              </a:rPr>
              <a:t>Análisis de convergencia y mallado</a:t>
            </a:r>
          </a:p>
        </p:txBody>
      </p:sp>
      <p:pic>
        <p:nvPicPr>
          <p:cNvPr id="5" name="Imagen 4">
            <a:extLst>
              <a:ext uri="{FF2B5EF4-FFF2-40B4-BE49-F238E27FC236}">
                <a16:creationId xmlns="" xmlns:a16="http://schemas.microsoft.com/office/drawing/2014/main" id="{7A0C7835-201A-40AF-962D-B0F7BD51F54E}"/>
              </a:ext>
            </a:extLst>
          </p:cNvPr>
          <p:cNvPicPr/>
          <p:nvPr/>
        </p:nvPicPr>
        <p:blipFill rotWithShape="1">
          <a:blip r:embed="rId2" cstate="print"/>
          <a:srcRect l="64514" t="35160" r="15814" b="25744"/>
          <a:stretch/>
        </p:blipFill>
        <p:spPr bwMode="auto">
          <a:xfrm>
            <a:off x="1869743" y="1105734"/>
            <a:ext cx="2797791" cy="2715904"/>
          </a:xfrm>
          <a:prstGeom prst="rect">
            <a:avLst/>
          </a:prstGeom>
          <a:noFill/>
          <a:ln w="9525">
            <a:noFill/>
            <a:miter lim="800000"/>
            <a:headEnd/>
            <a:tailEnd/>
          </a:ln>
        </p:spPr>
      </p:pic>
      <p:pic>
        <p:nvPicPr>
          <p:cNvPr id="6" name="Imagen 5" descr="C:\Users\xndy\Desktop\Andres peña\residual.jpg">
            <a:extLst>
              <a:ext uri="{FF2B5EF4-FFF2-40B4-BE49-F238E27FC236}">
                <a16:creationId xmlns="" xmlns:a16="http://schemas.microsoft.com/office/drawing/2014/main" id="{0734AB05-C889-446F-9864-B801C2C105CB}"/>
              </a:ext>
            </a:extLst>
          </p:cNvPr>
          <p:cNvPicPr/>
          <p:nvPr/>
        </p:nvPicPr>
        <p:blipFill>
          <a:blip r:embed="rId3" cstate="print"/>
          <a:srcRect l="23729" t="7738" r="8263" b="7548"/>
          <a:stretch>
            <a:fillRect/>
          </a:stretch>
        </p:blipFill>
        <p:spPr bwMode="auto">
          <a:xfrm>
            <a:off x="6810233" y="1105734"/>
            <a:ext cx="3362325" cy="2715904"/>
          </a:xfrm>
          <a:prstGeom prst="rect">
            <a:avLst/>
          </a:prstGeom>
          <a:noFill/>
          <a:ln w="9525">
            <a:noFill/>
            <a:miter lim="800000"/>
            <a:headEnd/>
            <a:tailEnd/>
          </a:ln>
        </p:spPr>
      </p:pic>
      <p:sp>
        <p:nvSpPr>
          <p:cNvPr id="7" name="CuadroTexto 6">
            <a:extLst>
              <a:ext uri="{FF2B5EF4-FFF2-40B4-BE49-F238E27FC236}">
                <a16:creationId xmlns="" xmlns:a16="http://schemas.microsoft.com/office/drawing/2014/main" id="{89CD31E6-88EB-4C88-90EC-1E685822E2BC}"/>
              </a:ext>
            </a:extLst>
          </p:cNvPr>
          <p:cNvSpPr txBox="1"/>
          <p:nvPr/>
        </p:nvSpPr>
        <p:spPr>
          <a:xfrm>
            <a:off x="1591387" y="4006304"/>
            <a:ext cx="3374138" cy="2308324"/>
          </a:xfrm>
          <a:prstGeom prst="rect">
            <a:avLst/>
          </a:prstGeom>
          <a:noFill/>
        </p:spPr>
        <p:txBody>
          <a:bodyPr wrap="square" rtlCol="0">
            <a:spAutoFit/>
          </a:bodyPr>
          <a:lstStyle/>
          <a:p>
            <a:pPr marL="342900" indent="-342900">
              <a:buFont typeface="Wingdings" panose="05000000000000000000" pitchFamily="2" charset="2"/>
              <a:buChar char="q"/>
            </a:pPr>
            <a:r>
              <a:rPr lang="es-EC" sz="2400" dirty="0">
                <a:solidFill>
                  <a:schemeClr val="bg1"/>
                </a:solidFill>
              </a:rPr>
              <a:t>Proceso de mallado automático</a:t>
            </a:r>
          </a:p>
          <a:p>
            <a:pPr marL="342900" indent="-342900">
              <a:buFont typeface="Wingdings" panose="05000000000000000000" pitchFamily="2" charset="2"/>
              <a:buChar char="q"/>
            </a:pPr>
            <a:r>
              <a:rPr lang="es-EC" sz="2400" dirty="0">
                <a:solidFill>
                  <a:schemeClr val="bg1"/>
                </a:solidFill>
              </a:rPr>
              <a:t>Se puede aumentar el número de mallado para acercarnos a la realidad.</a:t>
            </a:r>
          </a:p>
        </p:txBody>
      </p:sp>
      <p:sp>
        <p:nvSpPr>
          <p:cNvPr id="8" name="CuadroTexto 7">
            <a:extLst>
              <a:ext uri="{FF2B5EF4-FFF2-40B4-BE49-F238E27FC236}">
                <a16:creationId xmlns="" xmlns:a16="http://schemas.microsoft.com/office/drawing/2014/main" id="{9B1D5BA1-EFBD-4B10-A444-271D74A206E3}"/>
              </a:ext>
            </a:extLst>
          </p:cNvPr>
          <p:cNvSpPr txBox="1"/>
          <p:nvPr/>
        </p:nvSpPr>
        <p:spPr>
          <a:xfrm>
            <a:off x="6676749" y="3903526"/>
            <a:ext cx="4036744" cy="2677656"/>
          </a:xfrm>
          <a:prstGeom prst="rect">
            <a:avLst/>
          </a:prstGeom>
          <a:noFill/>
        </p:spPr>
        <p:txBody>
          <a:bodyPr wrap="square" rtlCol="0">
            <a:spAutoFit/>
          </a:bodyPr>
          <a:lstStyle/>
          <a:p>
            <a:pPr marL="342900" indent="-342900">
              <a:buFont typeface="Wingdings" panose="05000000000000000000" pitchFamily="2" charset="2"/>
              <a:buChar char="q"/>
            </a:pPr>
            <a:r>
              <a:rPr lang="es-EC" sz="2400" dirty="0">
                <a:solidFill>
                  <a:schemeClr val="bg1"/>
                </a:solidFill>
              </a:rPr>
              <a:t>Converge al tener una tendencia</a:t>
            </a:r>
          </a:p>
          <a:p>
            <a:pPr marL="342900" indent="-342900">
              <a:buFont typeface="Wingdings" panose="05000000000000000000" pitchFamily="2" charset="2"/>
              <a:buChar char="q"/>
            </a:pPr>
            <a:r>
              <a:rPr lang="es-EC" sz="2400" dirty="0">
                <a:solidFill>
                  <a:schemeClr val="bg1"/>
                </a:solidFill>
              </a:rPr>
              <a:t>Con el tamaño óptimo de mallado se reduce la variabilidad de resultados.</a:t>
            </a:r>
          </a:p>
          <a:p>
            <a:pPr marL="342900" indent="-342900">
              <a:buFont typeface="Wingdings" panose="05000000000000000000" pitchFamily="2" charset="2"/>
              <a:buChar char="q"/>
            </a:pPr>
            <a:r>
              <a:rPr lang="es-EC" sz="2400" dirty="0">
                <a:solidFill>
                  <a:schemeClr val="bg1"/>
                </a:solidFill>
              </a:rPr>
              <a:t>Número de iteraciones: 7000</a:t>
            </a:r>
          </a:p>
        </p:txBody>
      </p:sp>
    </p:spTree>
    <p:extLst>
      <p:ext uri="{BB962C8B-B14F-4D97-AF65-F5344CB8AC3E}">
        <p14:creationId xmlns="" xmlns:p14="http://schemas.microsoft.com/office/powerpoint/2010/main" val="20818440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B966810-F6B7-466D-B154-734BBD27AA29}"/>
              </a:ext>
            </a:extLst>
          </p:cNvPr>
          <p:cNvSpPr>
            <a:spLocks noGrp="1"/>
          </p:cNvSpPr>
          <p:nvPr>
            <p:ph type="title"/>
          </p:nvPr>
        </p:nvSpPr>
        <p:spPr>
          <a:xfrm>
            <a:off x="655090" y="13648"/>
            <a:ext cx="4954137" cy="1325562"/>
          </a:xfrm>
        </p:spPr>
        <p:txBody>
          <a:bodyPr>
            <a:normAutofit/>
          </a:bodyPr>
          <a:lstStyle/>
          <a:p>
            <a:pPr algn="ctr"/>
            <a:r>
              <a:rPr lang="es-EC" sz="4000" b="1" dirty="0">
                <a:solidFill>
                  <a:schemeClr val="bg1"/>
                </a:solidFill>
              </a:rPr>
              <a:t>Análisis de temperatura</a:t>
            </a:r>
          </a:p>
        </p:txBody>
      </p:sp>
      <p:sp>
        <p:nvSpPr>
          <p:cNvPr id="4" name="Título 1">
            <a:extLst>
              <a:ext uri="{FF2B5EF4-FFF2-40B4-BE49-F238E27FC236}">
                <a16:creationId xmlns="" xmlns:a16="http://schemas.microsoft.com/office/drawing/2014/main" id="{79B3871F-7E76-4C8A-9214-0C87599C71B3}"/>
              </a:ext>
            </a:extLst>
          </p:cNvPr>
          <p:cNvSpPr txBox="1">
            <a:spLocks/>
          </p:cNvSpPr>
          <p:nvPr/>
        </p:nvSpPr>
        <p:spPr>
          <a:xfrm>
            <a:off x="6255223" y="13648"/>
            <a:ext cx="5539750" cy="13255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4000" b="1" dirty="0">
                <a:solidFill>
                  <a:schemeClr val="bg1"/>
                </a:solidFill>
              </a:rPr>
              <a:t>Análisis de solidificación</a:t>
            </a:r>
          </a:p>
        </p:txBody>
      </p:sp>
      <p:pic>
        <p:nvPicPr>
          <p:cNvPr id="5" name="Imagen 4">
            <a:extLst>
              <a:ext uri="{FF2B5EF4-FFF2-40B4-BE49-F238E27FC236}">
                <a16:creationId xmlns="" xmlns:a16="http://schemas.microsoft.com/office/drawing/2014/main" id="{77AEA830-B9A9-4784-8886-0D7C9366ED46}"/>
              </a:ext>
            </a:extLst>
          </p:cNvPr>
          <p:cNvPicPr/>
          <p:nvPr/>
        </p:nvPicPr>
        <p:blipFill>
          <a:blip r:embed="rId2" cstate="print"/>
          <a:srcRect l="36387" t="40642" r="15183" b="22192"/>
          <a:stretch>
            <a:fillRect/>
          </a:stretch>
        </p:blipFill>
        <p:spPr bwMode="auto">
          <a:xfrm>
            <a:off x="985019" y="1105470"/>
            <a:ext cx="4189999" cy="1809475"/>
          </a:xfrm>
          <a:prstGeom prst="rect">
            <a:avLst/>
          </a:prstGeom>
          <a:noFill/>
          <a:ln w="9525">
            <a:noFill/>
            <a:miter lim="800000"/>
            <a:headEnd/>
            <a:tailEnd/>
          </a:ln>
        </p:spPr>
      </p:pic>
      <p:pic>
        <p:nvPicPr>
          <p:cNvPr id="6" name="Imagen 5">
            <a:extLst>
              <a:ext uri="{FF2B5EF4-FFF2-40B4-BE49-F238E27FC236}">
                <a16:creationId xmlns="" xmlns:a16="http://schemas.microsoft.com/office/drawing/2014/main" id="{99CA84FA-1B13-474B-B967-3541E058E5EF}"/>
              </a:ext>
            </a:extLst>
          </p:cNvPr>
          <p:cNvPicPr/>
          <p:nvPr/>
        </p:nvPicPr>
        <p:blipFill>
          <a:blip r:embed="rId3" cstate="print"/>
          <a:srcRect l="37140" t="46524" r="15785" b="17380"/>
          <a:stretch>
            <a:fillRect/>
          </a:stretch>
        </p:blipFill>
        <p:spPr bwMode="auto">
          <a:xfrm>
            <a:off x="985019" y="2992845"/>
            <a:ext cx="4193893" cy="1809475"/>
          </a:xfrm>
          <a:prstGeom prst="rect">
            <a:avLst/>
          </a:prstGeom>
          <a:noFill/>
          <a:ln w="9525">
            <a:noFill/>
            <a:miter lim="800000"/>
            <a:headEnd/>
            <a:tailEnd/>
          </a:ln>
        </p:spPr>
      </p:pic>
      <p:pic>
        <p:nvPicPr>
          <p:cNvPr id="7" name="Imagen 6">
            <a:extLst>
              <a:ext uri="{FF2B5EF4-FFF2-40B4-BE49-F238E27FC236}">
                <a16:creationId xmlns="" xmlns:a16="http://schemas.microsoft.com/office/drawing/2014/main" id="{697995AA-14C8-4305-A936-C70FC80F4895}"/>
              </a:ext>
            </a:extLst>
          </p:cNvPr>
          <p:cNvPicPr/>
          <p:nvPr/>
        </p:nvPicPr>
        <p:blipFill>
          <a:blip r:embed="rId4" cstate="print"/>
          <a:srcRect l="35785" t="34492" r="18193" b="31283"/>
          <a:stretch>
            <a:fillRect/>
          </a:stretch>
        </p:blipFill>
        <p:spPr bwMode="auto">
          <a:xfrm>
            <a:off x="985019" y="4880220"/>
            <a:ext cx="4189999" cy="1753350"/>
          </a:xfrm>
          <a:prstGeom prst="rect">
            <a:avLst/>
          </a:prstGeom>
          <a:noFill/>
          <a:ln w="9525">
            <a:noFill/>
            <a:miter lim="800000"/>
            <a:headEnd/>
            <a:tailEnd/>
          </a:ln>
        </p:spPr>
      </p:pic>
      <p:pic>
        <p:nvPicPr>
          <p:cNvPr id="8" name="Imagen 7">
            <a:extLst>
              <a:ext uri="{FF2B5EF4-FFF2-40B4-BE49-F238E27FC236}">
                <a16:creationId xmlns="" xmlns:a16="http://schemas.microsoft.com/office/drawing/2014/main" id="{CF4D2B2C-8A59-40B1-97BD-2475DE6F999B}"/>
              </a:ext>
            </a:extLst>
          </p:cNvPr>
          <p:cNvPicPr/>
          <p:nvPr/>
        </p:nvPicPr>
        <p:blipFill>
          <a:blip r:embed="rId5" cstate="print"/>
          <a:srcRect l="36387" t="37701" r="15936" b="25401"/>
          <a:stretch>
            <a:fillRect/>
          </a:stretch>
        </p:blipFill>
        <p:spPr bwMode="auto">
          <a:xfrm>
            <a:off x="6837718" y="1064526"/>
            <a:ext cx="4154743" cy="1809475"/>
          </a:xfrm>
          <a:prstGeom prst="rect">
            <a:avLst/>
          </a:prstGeom>
          <a:noFill/>
          <a:ln w="9525">
            <a:noFill/>
            <a:miter lim="800000"/>
            <a:headEnd/>
            <a:tailEnd/>
          </a:ln>
        </p:spPr>
      </p:pic>
      <p:pic>
        <p:nvPicPr>
          <p:cNvPr id="9" name="Imagen 8">
            <a:extLst>
              <a:ext uri="{FF2B5EF4-FFF2-40B4-BE49-F238E27FC236}">
                <a16:creationId xmlns="" xmlns:a16="http://schemas.microsoft.com/office/drawing/2014/main" id="{BA72AF7F-0997-495D-8243-C12D8A96DF5C}"/>
              </a:ext>
            </a:extLst>
          </p:cNvPr>
          <p:cNvPicPr/>
          <p:nvPr/>
        </p:nvPicPr>
        <p:blipFill>
          <a:blip r:embed="rId6" cstate="print"/>
          <a:srcRect l="36387" t="43048" r="15936" b="19519"/>
          <a:stretch>
            <a:fillRect/>
          </a:stretch>
        </p:blipFill>
        <p:spPr bwMode="auto">
          <a:xfrm>
            <a:off x="6837717" y="2951901"/>
            <a:ext cx="4154744" cy="1835281"/>
          </a:xfrm>
          <a:prstGeom prst="rect">
            <a:avLst/>
          </a:prstGeom>
          <a:noFill/>
          <a:ln w="9525">
            <a:noFill/>
            <a:miter lim="800000"/>
            <a:headEnd/>
            <a:tailEnd/>
          </a:ln>
        </p:spPr>
      </p:pic>
      <p:pic>
        <p:nvPicPr>
          <p:cNvPr id="10" name="Imagen 9">
            <a:extLst>
              <a:ext uri="{FF2B5EF4-FFF2-40B4-BE49-F238E27FC236}">
                <a16:creationId xmlns="" xmlns:a16="http://schemas.microsoft.com/office/drawing/2014/main" id="{0629F0A9-59E7-46C9-9366-07AEA369F4AA}"/>
              </a:ext>
            </a:extLst>
          </p:cNvPr>
          <p:cNvPicPr/>
          <p:nvPr/>
        </p:nvPicPr>
        <p:blipFill>
          <a:blip r:embed="rId7" cstate="print"/>
          <a:srcRect l="41228" t="39934" r="19208" b="29043"/>
          <a:stretch>
            <a:fillRect/>
          </a:stretch>
        </p:blipFill>
        <p:spPr bwMode="auto">
          <a:xfrm>
            <a:off x="6837717" y="4865082"/>
            <a:ext cx="4154744" cy="1830872"/>
          </a:xfrm>
          <a:prstGeom prst="rect">
            <a:avLst/>
          </a:prstGeom>
          <a:noFill/>
          <a:ln w="9525">
            <a:noFill/>
            <a:miter lim="800000"/>
            <a:headEnd/>
            <a:tailEnd/>
          </a:ln>
        </p:spPr>
      </p:pic>
    </p:spTree>
    <p:extLst>
      <p:ext uri="{BB962C8B-B14F-4D97-AF65-F5344CB8AC3E}">
        <p14:creationId xmlns="" xmlns:p14="http://schemas.microsoft.com/office/powerpoint/2010/main" val="7959950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D3EA745-B958-478D-A446-4A28A6918A33}"/>
              </a:ext>
            </a:extLst>
          </p:cNvPr>
          <p:cNvSpPr>
            <a:spLocks noGrp="1"/>
          </p:cNvSpPr>
          <p:nvPr>
            <p:ph type="title"/>
          </p:nvPr>
        </p:nvSpPr>
        <p:spPr>
          <a:xfrm>
            <a:off x="744423" y="379408"/>
            <a:ext cx="2880712" cy="1325562"/>
          </a:xfrm>
        </p:spPr>
        <p:txBody>
          <a:bodyPr/>
          <a:lstStyle/>
          <a:p>
            <a:pPr algn="ctr"/>
            <a:r>
              <a:rPr lang="es-EC" b="1" dirty="0">
                <a:solidFill>
                  <a:schemeClr val="bg1"/>
                </a:solidFill>
              </a:rPr>
              <a:t>Análisis de simulación</a:t>
            </a:r>
          </a:p>
        </p:txBody>
      </p:sp>
      <p:sp>
        <p:nvSpPr>
          <p:cNvPr id="4" name="Título 1">
            <a:extLst>
              <a:ext uri="{FF2B5EF4-FFF2-40B4-BE49-F238E27FC236}">
                <a16:creationId xmlns="" xmlns:a16="http://schemas.microsoft.com/office/drawing/2014/main" id="{5A6470AB-2909-4B88-9FE5-A81082816224}"/>
              </a:ext>
            </a:extLst>
          </p:cNvPr>
          <p:cNvSpPr txBox="1">
            <a:spLocks/>
          </p:cNvSpPr>
          <p:nvPr/>
        </p:nvSpPr>
        <p:spPr>
          <a:xfrm>
            <a:off x="4655644" y="379408"/>
            <a:ext cx="2880712" cy="13255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b="1" dirty="0">
                <a:solidFill>
                  <a:schemeClr val="bg1"/>
                </a:solidFill>
              </a:rPr>
              <a:t>Análisis teórico</a:t>
            </a:r>
          </a:p>
        </p:txBody>
      </p:sp>
      <p:sp>
        <p:nvSpPr>
          <p:cNvPr id="5" name="Título 1">
            <a:extLst>
              <a:ext uri="{FF2B5EF4-FFF2-40B4-BE49-F238E27FC236}">
                <a16:creationId xmlns="" xmlns:a16="http://schemas.microsoft.com/office/drawing/2014/main" id="{0FA14F73-497D-4B89-BD81-9AFC860EB4B1}"/>
              </a:ext>
            </a:extLst>
          </p:cNvPr>
          <p:cNvSpPr txBox="1">
            <a:spLocks/>
          </p:cNvSpPr>
          <p:nvPr/>
        </p:nvSpPr>
        <p:spPr>
          <a:xfrm>
            <a:off x="8566865" y="379408"/>
            <a:ext cx="2880712" cy="132556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b="1" dirty="0">
                <a:solidFill>
                  <a:schemeClr val="bg1"/>
                </a:solidFill>
              </a:rPr>
              <a:t>Análisis experimental</a:t>
            </a:r>
          </a:p>
        </p:txBody>
      </p:sp>
      <p:sp>
        <p:nvSpPr>
          <p:cNvPr id="6" name="CuadroTexto 5">
            <a:extLst>
              <a:ext uri="{FF2B5EF4-FFF2-40B4-BE49-F238E27FC236}">
                <a16:creationId xmlns="" xmlns:a16="http://schemas.microsoft.com/office/drawing/2014/main" id="{4D32A3DB-D073-471B-9468-C8BA0D6641AF}"/>
              </a:ext>
            </a:extLst>
          </p:cNvPr>
          <p:cNvSpPr txBox="1"/>
          <p:nvPr/>
        </p:nvSpPr>
        <p:spPr>
          <a:xfrm>
            <a:off x="477672" y="2210937"/>
            <a:ext cx="3998794" cy="523220"/>
          </a:xfrm>
          <a:prstGeom prst="rect">
            <a:avLst/>
          </a:prstGeom>
          <a:noFill/>
        </p:spPr>
        <p:txBody>
          <a:bodyPr wrap="square" rtlCol="0">
            <a:spAutoFit/>
          </a:bodyPr>
          <a:lstStyle/>
          <a:p>
            <a:r>
              <a:rPr lang="es-ES" sz="2800" dirty="0">
                <a:solidFill>
                  <a:schemeClr val="bg1"/>
                </a:solidFill>
              </a:rPr>
              <a:t>Tiempo de solidificación </a:t>
            </a:r>
            <a:endParaRPr lang="es-EC" sz="2800" dirty="0">
              <a:solidFill>
                <a:schemeClr val="bg1"/>
              </a:solidFill>
            </a:endParaRPr>
          </a:p>
        </p:txBody>
      </p:sp>
      <mc:AlternateContent xmlns:mc="http://schemas.openxmlformats.org/markup-compatibility/2006">
        <mc:Choice xmlns="" xmlns:a14="http://schemas.microsoft.com/office/drawing/2010/main" Requires="a14">
          <p:sp>
            <p:nvSpPr>
              <p:cNvPr id="7" name="Rectángulo 6">
                <a:extLst>
                  <a:ext uri="{FF2B5EF4-FFF2-40B4-BE49-F238E27FC236}">
                    <a16:creationId xmlns:a16="http://schemas.microsoft.com/office/drawing/2014/main" id="{C9DFC3C4-6BA3-4A53-BF2E-A7DC04C10902}"/>
                  </a:ext>
                </a:extLst>
              </p:cNvPr>
              <p:cNvSpPr/>
              <p:nvPr/>
            </p:nvSpPr>
            <p:spPr>
              <a:xfrm>
                <a:off x="1015341" y="2768039"/>
                <a:ext cx="2338876" cy="944169"/>
              </a:xfrm>
              <a:prstGeom prst="rect">
                <a:avLst/>
              </a:prstGeom>
            </p:spPr>
            <p:txBody>
              <a:bodyPr wrap="square">
                <a:spAutoFit/>
              </a:bodyPr>
              <a:lstStyle/>
              <a:p>
                <a:pPr algn="ctr"/>
                <a14:m>
                  <m:oMath xmlns:m="http://schemas.openxmlformats.org/officeDocument/2006/math">
                    <m:r>
                      <a:rPr lang="es-ES" sz="2800" b="1"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𝑻𝒔</m:t>
                    </m:r>
                    <m:r>
                      <a:rPr lang="en-US" sz="280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es-ES" sz="28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𝒊</m:t>
                    </m:r>
                    <m:r>
                      <a:rPr lang="en-US" sz="2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es-ES" sz="28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𝑺𝒕</m:t>
                    </m:r>
                  </m:oMath>
                </a14:m>
                <a:r>
                  <a:rPr lang="en-US" sz="2800" b="1" dirty="0">
                    <a:solidFill>
                      <a:schemeClr val="bg1"/>
                    </a:solidFill>
                    <a:latin typeface="Times New Roman" panose="02020603050405020304" pitchFamily="18" charset="0"/>
                    <a:ea typeface="Times New Roman" panose="02020603050405020304" pitchFamily="18" charset="0"/>
                  </a:rPr>
                  <a:t>	</a:t>
                </a:r>
                <a:endParaRPr lang="es-EC" sz="2800" dirty="0">
                  <a:solidFill>
                    <a:schemeClr val="bg1"/>
                  </a:solidFill>
                </a:endParaRPr>
              </a:p>
            </p:txBody>
          </p:sp>
        </mc:Choice>
        <mc:Fallback>
          <p:sp>
            <p:nvSpPr>
              <p:cNvPr id="7" name="Rectángulo 6">
                <a:extLst>
                  <a:ext uri="{FF2B5EF4-FFF2-40B4-BE49-F238E27FC236}">
                    <a16:creationId xmlns:a14="http://schemas.microsoft.com/office/drawing/2010/main" xmlns="" xmlns:a16="http://schemas.microsoft.com/office/drawing/2014/main" id="{C9DFC3C4-6BA3-4A53-BF2E-A7DC04C10902}"/>
                  </a:ext>
                </a:extLst>
              </p:cNvPr>
              <p:cNvSpPr>
                <a:spLocks noRot="1" noChangeAspect="1" noMove="1" noResize="1" noEditPoints="1" noAdjustHandles="1" noChangeArrowheads="1" noChangeShapeType="1" noTextEdit="1"/>
              </p:cNvSpPr>
              <p:nvPr/>
            </p:nvSpPr>
            <p:spPr>
              <a:xfrm>
                <a:off x="1015341" y="2768039"/>
                <a:ext cx="2338876" cy="944169"/>
              </a:xfrm>
              <a:prstGeom prst="rect">
                <a:avLst/>
              </a:prstGeom>
              <a:blipFill>
                <a:blip r:embed="rId2" cstate="print"/>
                <a:stretch>
                  <a:fillRect/>
                </a:stretch>
              </a:blipFill>
            </p:spPr>
            <p:txBody>
              <a:bodyPr/>
              <a:lstStyle/>
              <a:p>
                <a:r>
                  <a:rPr lang="es-EC">
                    <a:noFill/>
                  </a:rPr>
                  <a:t> </a:t>
                </a:r>
              </a:p>
            </p:txBody>
          </p:sp>
        </mc:Fallback>
      </mc:AlternateContent>
      <mc:AlternateContent xmlns:mc="http://schemas.openxmlformats.org/markup-compatibility/2006">
        <mc:Choice xmlns="" xmlns:a14="http://schemas.microsoft.com/office/drawing/2010/main" Requires="a14">
          <p:sp>
            <p:nvSpPr>
              <p:cNvPr id="8" name="Rectángulo 7">
                <a:extLst>
                  <a:ext uri="{FF2B5EF4-FFF2-40B4-BE49-F238E27FC236}">
                    <a16:creationId xmlns:a16="http://schemas.microsoft.com/office/drawing/2014/main" id="{624D1599-F70A-4F9E-A2A6-AF62ACF8D548}"/>
                  </a:ext>
                </a:extLst>
              </p:cNvPr>
              <p:cNvSpPr/>
              <p:nvPr/>
            </p:nvSpPr>
            <p:spPr>
              <a:xfrm>
                <a:off x="141027" y="3429000"/>
                <a:ext cx="4335439" cy="2658485"/>
              </a:xfrm>
              <a:prstGeom prst="rect">
                <a:avLst/>
              </a:prstGeom>
            </p:spPr>
            <p:txBody>
              <a:bodyPr wrap="square">
                <a:spAutoFit/>
              </a:bodyPr>
              <a:lstStyle/>
              <a:p>
                <a:pPr algn="ctr">
                  <a:lnSpc>
                    <a:spcPct val="200000"/>
                  </a:lnSpc>
                  <a:spcAft>
                    <a:spcPts val="0"/>
                  </a:spcAft>
                </a:pPr>
                <a14:m>
                  <m:oMath xmlns:m="http://schemas.openxmlformats.org/officeDocument/2006/math">
                    <m:r>
                      <a:rPr lang="es-ES" sz="28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𝑇𝑠</m:t>
                    </m:r>
                    <m:r>
                      <a:rPr lang="es-ES" sz="28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oMath>
                </a14:m>
                <a:r>
                  <a:rPr lang="es-E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5100 * 0,1</a:t>
                </a:r>
                <a:endParaRPr lang="es-EC"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14:m>
                  <m:oMathPara xmlns:m="http://schemas.openxmlformats.org/officeDocument/2006/math">
                    <m:oMathParaPr>
                      <m:jc m:val="centerGroup"/>
                    </m:oMathParaPr>
                    <m:oMath xmlns:m="http://schemas.openxmlformats.org/officeDocument/2006/math">
                      <m:r>
                        <a:rPr lang="es-ES" sz="28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𝑻𝒔</m:t>
                      </m:r>
                      <m:r>
                        <a:rPr lang="es-ES" sz="2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=510 </m:t>
                      </m:r>
                      <m:r>
                        <a:rPr lang="es-ES" sz="2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𝑠𝑒𝑔𝑢𝑢𝑛𝑑𝑜𝑠</m:t>
                      </m:r>
                    </m:oMath>
                  </m:oMathPara>
                </a14:m>
                <a:endParaRPr lang="es-EC" sz="2800" i="1" dirty="0">
                  <a:solidFill>
                    <a:schemeClr val="bg1"/>
                  </a:solidFill>
                  <a:latin typeface="Cambria Math" panose="02040503050406030204" pitchFamily="18" charset="0"/>
                  <a:ea typeface="Calibri" panose="020F0502020204030204" pitchFamily="34" charset="0"/>
                  <a:cs typeface="Times New Roman" panose="02020603050405020304" pitchFamily="18" charset="0"/>
                </a:endParaRPr>
              </a:p>
              <a:p>
                <a:pPr algn="ctr">
                  <a:lnSpc>
                    <a:spcPct val="200000"/>
                  </a:lnSpc>
                  <a:spcAft>
                    <a:spcPts val="800"/>
                  </a:spcAft>
                </a:pPr>
                <a14:m>
                  <m:oMath xmlns:m="http://schemas.openxmlformats.org/officeDocument/2006/math">
                    <m:r>
                      <a:rPr lang="es-ES" sz="28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𝑻𝒔</m:t>
                    </m:r>
                  </m:oMath>
                </a14:m>
                <a:r>
                  <a:rPr lang="es-ES" sz="2800" dirty="0">
                    <a:solidFill>
                      <a:schemeClr val="bg1"/>
                    </a:solidFill>
                    <a:ea typeface="Calibri" panose="020F0502020204030204" pitchFamily="34" charset="0"/>
                    <a:cs typeface="Times New Roman" panose="02020603050405020304" pitchFamily="18" charset="0"/>
                  </a:rPr>
                  <a:t> </a:t>
                </a:r>
                <a14:m>
                  <m:oMath xmlns:m="http://schemas.openxmlformats.org/officeDocument/2006/math">
                    <m:r>
                      <a:rPr lang="es-ES" sz="2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es-ES" sz="28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𝟖</m:t>
                    </m:r>
                    <m:r>
                      <a:rPr lang="es-ES" sz="28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es-ES" sz="28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𝟓</m:t>
                    </m:r>
                    <m:r>
                      <a:rPr lang="es-ES" sz="2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r>
                      <a:rPr lang="es-ES" sz="28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𝒎𝒊𝒏</m:t>
                    </m:r>
                    <m:r>
                      <a:rPr lang="es-ES" sz="2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oMath>
                </a14:m>
                <a:endParaRPr lang="es-EC"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8" name="Rectángulo 7">
                <a:extLst>
                  <a:ext uri="{FF2B5EF4-FFF2-40B4-BE49-F238E27FC236}">
                    <a16:creationId xmlns:a14="http://schemas.microsoft.com/office/drawing/2010/main" xmlns="" xmlns:a16="http://schemas.microsoft.com/office/drawing/2014/main" id="{624D1599-F70A-4F9E-A2A6-AF62ACF8D548}"/>
                  </a:ext>
                </a:extLst>
              </p:cNvPr>
              <p:cNvSpPr>
                <a:spLocks noRot="1" noChangeAspect="1" noMove="1" noResize="1" noEditPoints="1" noAdjustHandles="1" noChangeArrowheads="1" noChangeShapeType="1" noTextEdit="1"/>
              </p:cNvSpPr>
              <p:nvPr/>
            </p:nvSpPr>
            <p:spPr>
              <a:xfrm>
                <a:off x="141027" y="3429000"/>
                <a:ext cx="4335439" cy="2658485"/>
              </a:xfrm>
              <a:prstGeom prst="rect">
                <a:avLst/>
              </a:prstGeom>
              <a:blipFill>
                <a:blip r:embed="rId3" cstate="print"/>
                <a:stretch>
                  <a:fillRect/>
                </a:stretch>
              </a:blipFill>
            </p:spPr>
            <p:txBody>
              <a:bodyPr/>
              <a:lstStyle/>
              <a:p>
                <a:r>
                  <a:rPr lang="es-EC">
                    <a:noFill/>
                  </a:rPr>
                  <a:t> </a:t>
                </a:r>
              </a:p>
            </p:txBody>
          </p:sp>
        </mc:Fallback>
      </mc:AlternateContent>
      <p:sp>
        <p:nvSpPr>
          <p:cNvPr id="9" name="Rectángulo 8">
            <a:extLst>
              <a:ext uri="{FF2B5EF4-FFF2-40B4-BE49-F238E27FC236}">
                <a16:creationId xmlns="" xmlns:a16="http://schemas.microsoft.com/office/drawing/2014/main" id="{D9CD9D87-2C4D-4843-BFA8-FB922DEAF013}"/>
              </a:ext>
            </a:extLst>
          </p:cNvPr>
          <p:cNvSpPr/>
          <p:nvPr/>
        </p:nvSpPr>
        <p:spPr>
          <a:xfrm>
            <a:off x="4800664" y="1995493"/>
            <a:ext cx="2590671" cy="954107"/>
          </a:xfrm>
          <a:prstGeom prst="rect">
            <a:avLst/>
          </a:prstGeom>
        </p:spPr>
        <p:txBody>
          <a:bodyPr wrap="square">
            <a:spAutoFit/>
          </a:bodyPr>
          <a:lstStyle/>
          <a:p>
            <a:pPr algn="ctr"/>
            <a:r>
              <a:rPr lang="es-ES" sz="2800" dirty="0">
                <a:solidFill>
                  <a:schemeClr val="bg1"/>
                </a:solidFill>
                <a:latin typeface="Times New Roman" panose="02020603050405020304" pitchFamily="18" charset="0"/>
                <a:ea typeface="Calibri" panose="020F0502020204030204" pitchFamily="34" charset="0"/>
              </a:rPr>
              <a:t>Regla de Chvorinov </a:t>
            </a:r>
            <a:endParaRPr lang="es-EC" sz="2800" dirty="0">
              <a:solidFill>
                <a:schemeClr val="bg1"/>
              </a:solidFill>
            </a:endParaRPr>
          </a:p>
        </p:txBody>
      </p:sp>
      <mc:AlternateContent xmlns:mc="http://schemas.openxmlformats.org/markup-compatibility/2006">
        <mc:Choice xmlns="" xmlns:a14="http://schemas.microsoft.com/office/drawing/2010/main" Requires="a14">
          <p:sp>
            <p:nvSpPr>
              <p:cNvPr id="12" name="CuadroTexto 11">
                <a:extLst>
                  <a:ext uri="{FF2B5EF4-FFF2-40B4-BE49-F238E27FC236}">
                    <a16:creationId xmlns:a16="http://schemas.microsoft.com/office/drawing/2014/main" id="{E85CA625-4321-4DF9-AAE0-FF9D931C8AB6}"/>
                  </a:ext>
                </a:extLst>
              </p:cNvPr>
              <p:cNvSpPr txBox="1"/>
              <p:nvPr/>
            </p:nvSpPr>
            <p:spPr>
              <a:xfrm>
                <a:off x="5350780" y="2949600"/>
                <a:ext cx="1614481" cy="689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2400" i="1" smtClean="0">
                          <a:solidFill>
                            <a:schemeClr val="bg1"/>
                          </a:solidFill>
                          <a:latin typeface="Cambria Math" panose="02040503050406030204" pitchFamily="18" charset="0"/>
                        </a:rPr>
                        <m:t>𝑇𝑠</m:t>
                      </m:r>
                      <m:r>
                        <a:rPr lang="en-US" sz="2400">
                          <a:solidFill>
                            <a:schemeClr val="bg1"/>
                          </a:solidFill>
                          <a:latin typeface="Cambria Math" panose="02040503050406030204" pitchFamily="18" charset="0"/>
                        </a:rPr>
                        <m:t>=</m:t>
                      </m:r>
                      <m:r>
                        <a:rPr lang="es-ES" sz="2400" i="1">
                          <a:solidFill>
                            <a:schemeClr val="bg1"/>
                          </a:solidFill>
                          <a:latin typeface="Cambria Math" panose="02040503050406030204" pitchFamily="18" charset="0"/>
                        </a:rPr>
                        <m:t>𝐵</m:t>
                      </m:r>
                      <m:r>
                        <a:rPr lang="en-US" sz="2400">
                          <a:solidFill>
                            <a:schemeClr val="bg1"/>
                          </a:solidFill>
                          <a:latin typeface="Cambria Math" panose="02040503050406030204" pitchFamily="18" charset="0"/>
                        </a:rPr>
                        <m:t>(</m:t>
                      </m:r>
                      <m:f>
                        <m:fPr>
                          <m:ctrlPr>
                            <a:rPr lang="es-EC" sz="2400" i="1">
                              <a:solidFill>
                                <a:schemeClr val="bg1"/>
                              </a:solidFill>
                              <a:latin typeface="Cambria Math" panose="02040503050406030204" pitchFamily="18" charset="0"/>
                            </a:rPr>
                          </m:ctrlPr>
                        </m:fPr>
                        <m:num>
                          <m:r>
                            <a:rPr lang="es-ES" sz="2400" i="1">
                              <a:solidFill>
                                <a:schemeClr val="bg1"/>
                              </a:solidFill>
                              <a:latin typeface="Cambria Math" panose="02040503050406030204" pitchFamily="18" charset="0"/>
                            </a:rPr>
                            <m:t>𝑉</m:t>
                          </m:r>
                        </m:num>
                        <m:den>
                          <m:r>
                            <a:rPr lang="es-ES" sz="2400" i="1">
                              <a:solidFill>
                                <a:schemeClr val="bg1"/>
                              </a:solidFill>
                              <a:latin typeface="Cambria Math" panose="02040503050406030204" pitchFamily="18" charset="0"/>
                            </a:rPr>
                            <m:t>𝐴</m:t>
                          </m:r>
                        </m:den>
                      </m:f>
                      <m:sSup>
                        <m:sSupPr>
                          <m:ctrlPr>
                            <a:rPr lang="es-EC" sz="2400" i="1">
                              <a:solidFill>
                                <a:schemeClr val="bg1"/>
                              </a:solidFill>
                              <a:latin typeface="Cambria Math" panose="02040503050406030204" pitchFamily="18" charset="0"/>
                            </a:rPr>
                          </m:ctrlPr>
                        </m:sSupPr>
                        <m:e>
                          <m:r>
                            <a:rPr lang="en-US" sz="2400">
                              <a:solidFill>
                                <a:schemeClr val="bg1"/>
                              </a:solidFill>
                              <a:latin typeface="Cambria Math" panose="02040503050406030204" pitchFamily="18" charset="0"/>
                            </a:rPr>
                            <m:t>)</m:t>
                          </m:r>
                        </m:e>
                        <m:sup>
                          <m:r>
                            <a:rPr lang="es-ES" sz="2400" i="1">
                              <a:solidFill>
                                <a:schemeClr val="bg1"/>
                              </a:solidFill>
                              <a:latin typeface="Cambria Math" panose="02040503050406030204" pitchFamily="18" charset="0"/>
                            </a:rPr>
                            <m:t>𝑛</m:t>
                          </m:r>
                        </m:sup>
                      </m:sSup>
                    </m:oMath>
                  </m:oMathPara>
                </a14:m>
                <a:endParaRPr lang="es-EC" sz="2400" dirty="0">
                  <a:solidFill>
                    <a:schemeClr val="bg1"/>
                  </a:solidFill>
                </a:endParaRPr>
              </a:p>
            </p:txBody>
          </p:sp>
        </mc:Choice>
        <mc:Fallback>
          <p:sp>
            <p:nvSpPr>
              <p:cNvPr id="12" name="CuadroTexto 11">
                <a:extLst>
                  <a:ext uri="{FF2B5EF4-FFF2-40B4-BE49-F238E27FC236}">
                    <a16:creationId xmlns:a14="http://schemas.microsoft.com/office/drawing/2010/main" xmlns="" xmlns:a16="http://schemas.microsoft.com/office/drawing/2014/main" id="{E85CA625-4321-4DF9-AAE0-FF9D931C8AB6}"/>
                  </a:ext>
                </a:extLst>
              </p:cNvPr>
              <p:cNvSpPr txBox="1">
                <a:spLocks noRot="1" noChangeAspect="1" noMove="1" noResize="1" noEditPoints="1" noAdjustHandles="1" noChangeArrowheads="1" noChangeShapeType="1" noTextEdit="1"/>
              </p:cNvSpPr>
              <p:nvPr/>
            </p:nvSpPr>
            <p:spPr>
              <a:xfrm>
                <a:off x="5350780" y="2949600"/>
                <a:ext cx="1614481" cy="689035"/>
              </a:xfrm>
              <a:prstGeom prst="rect">
                <a:avLst/>
              </a:prstGeom>
              <a:blipFill>
                <a:blip r:embed="rId4" cstate="print"/>
                <a:stretch>
                  <a:fillRect/>
                </a:stretch>
              </a:blipFill>
            </p:spPr>
            <p:txBody>
              <a:bodyPr/>
              <a:lstStyle/>
              <a:p>
                <a:r>
                  <a:rPr lang="es-EC">
                    <a:noFill/>
                  </a:rPr>
                  <a:t> </a:t>
                </a:r>
              </a:p>
            </p:txBody>
          </p:sp>
        </mc:Fallback>
      </mc:AlternateContent>
      <mc:AlternateContent xmlns:mc="http://schemas.openxmlformats.org/markup-compatibility/2006">
        <mc:Choice xmlns="" xmlns:a14="http://schemas.microsoft.com/office/drawing/2010/main" Requires="a14">
          <p:sp>
            <p:nvSpPr>
              <p:cNvPr id="14" name="Rectángulo 13">
                <a:extLst>
                  <a:ext uri="{FF2B5EF4-FFF2-40B4-BE49-F238E27FC236}">
                    <a16:creationId xmlns:a16="http://schemas.microsoft.com/office/drawing/2014/main" id="{D2E288D3-837B-432E-8F4F-50745303F253}"/>
                  </a:ext>
                </a:extLst>
              </p:cNvPr>
              <p:cNvSpPr/>
              <p:nvPr/>
            </p:nvSpPr>
            <p:spPr>
              <a:xfrm>
                <a:off x="4634020" y="3712208"/>
                <a:ext cx="3048000" cy="2561983"/>
              </a:xfrm>
              <a:prstGeom prst="rect">
                <a:avLst/>
              </a:prstGeom>
            </p:spPr>
            <p:txBody>
              <a:bodyPr wrap="square">
                <a:spAutoFit/>
              </a:bodyPr>
              <a:lstStyle/>
              <a:p>
                <a:pPr algn="just">
                  <a:lnSpc>
                    <a:spcPct val="200000"/>
                  </a:lnSpc>
                  <a:spcAft>
                    <a:spcPts val="800"/>
                  </a:spcAft>
                </a:pPr>
                <a14:m>
                  <m:oMathPara xmlns:m="http://schemas.openxmlformats.org/officeDocument/2006/math">
                    <m:oMathParaPr>
                      <m:jc m:val="centerGroup"/>
                    </m:oMathParaPr>
                    <m:oMath xmlns:m="http://schemas.openxmlformats.org/officeDocument/2006/math">
                      <m:r>
                        <a:rPr lang="es-ES" sz="24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𝑇𝑠</m:t>
                      </m:r>
                      <m:r>
                        <a:rPr lang="es-ES" sz="2400">
                          <a:solidFill>
                            <a:schemeClr val="bg1"/>
                          </a:solidFill>
                          <a:latin typeface="Cambria Math" panose="02040503050406030204" pitchFamily="18" charset="0"/>
                          <a:ea typeface="Calibri" panose="020F0502020204030204" pitchFamily="34" charset="0"/>
                          <a:cs typeface="Times New Roman" panose="02020603050405020304" pitchFamily="18" charset="0"/>
                        </a:rPr>
                        <m:t>=2.5(</m:t>
                      </m:r>
                      <m:f>
                        <m:fPr>
                          <m:ctrlPr>
                            <a:rPr lang="es-EC"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fPr>
                        <m:num>
                          <m:r>
                            <a:rPr lang="es-ES" sz="2400">
                              <a:solidFill>
                                <a:schemeClr val="bg1"/>
                              </a:solidFill>
                              <a:latin typeface="Cambria Math" panose="02040503050406030204" pitchFamily="18" charset="0"/>
                              <a:ea typeface="Calibri" panose="020F0502020204030204" pitchFamily="34" charset="0"/>
                              <a:cs typeface="Times New Roman" panose="02020603050405020304" pitchFamily="18" charset="0"/>
                            </a:rPr>
                            <m:t>12.625</m:t>
                          </m:r>
                        </m:num>
                        <m:den>
                          <m:r>
                            <a:rPr lang="es-ES" sz="2400">
                              <a:solidFill>
                                <a:schemeClr val="bg1"/>
                              </a:solidFill>
                              <a:latin typeface="Cambria Math" panose="02040503050406030204" pitchFamily="18" charset="0"/>
                              <a:ea typeface="Calibri" panose="020F0502020204030204" pitchFamily="34" charset="0"/>
                              <a:cs typeface="Times New Roman" panose="02020603050405020304" pitchFamily="18" charset="0"/>
                            </a:rPr>
                            <m:t>675</m:t>
                          </m:r>
                        </m:den>
                      </m:f>
                      <m:sSup>
                        <m:sSupPr>
                          <m:ctrlPr>
                            <a:rPr lang="es-EC"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pPr>
                        <m:e>
                          <m:r>
                            <a:rPr lang="es-ES" sz="240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e>
                        <m:sup>
                          <m:r>
                            <a:rPr lang="es-ES" sz="2400">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14:m>
                  <m:oMathPara xmlns:m="http://schemas.openxmlformats.org/officeDocument/2006/math">
                    <m:oMathParaPr>
                      <m:jc m:val="centerGroup"/>
                    </m:oMathParaPr>
                    <m:oMath xmlns:m="http://schemas.openxmlformats.org/officeDocument/2006/math">
                      <m:r>
                        <a:rPr lang="es-ES" sz="28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𝑻𝒔</m:t>
                      </m:r>
                      <m:r>
                        <a:rPr lang="es-ES" sz="280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es-ES" sz="28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𝟖</m:t>
                      </m:r>
                      <m:r>
                        <a:rPr lang="es-ES" sz="280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es-ES" sz="28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𝟕𝟒</m:t>
                      </m:r>
                      <m:r>
                        <a:rPr lang="es-ES" sz="2800">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r>
                        <a:rPr lang="es-ES" sz="28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𝒎𝒊𝒏</m:t>
                      </m:r>
                    </m:oMath>
                  </m:oMathPara>
                </a14:m>
                <a:endParaRPr lang="es-EC"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4" name="Rectángulo 13">
                <a:extLst>
                  <a:ext uri="{FF2B5EF4-FFF2-40B4-BE49-F238E27FC236}">
                    <a16:creationId xmlns:a14="http://schemas.microsoft.com/office/drawing/2010/main" xmlns="" xmlns:a16="http://schemas.microsoft.com/office/drawing/2014/main" id="{D2E288D3-837B-432E-8F4F-50745303F253}"/>
                  </a:ext>
                </a:extLst>
              </p:cNvPr>
              <p:cNvSpPr>
                <a:spLocks noRot="1" noChangeAspect="1" noMove="1" noResize="1" noEditPoints="1" noAdjustHandles="1" noChangeArrowheads="1" noChangeShapeType="1" noTextEdit="1"/>
              </p:cNvSpPr>
              <p:nvPr/>
            </p:nvSpPr>
            <p:spPr>
              <a:xfrm>
                <a:off x="4634020" y="3712208"/>
                <a:ext cx="3048000" cy="2561983"/>
              </a:xfrm>
              <a:prstGeom prst="rect">
                <a:avLst/>
              </a:prstGeom>
              <a:blipFill>
                <a:blip r:embed="rId5" cstate="print"/>
                <a:stretch>
                  <a:fillRect/>
                </a:stretch>
              </a:blipFill>
            </p:spPr>
            <p:txBody>
              <a:bodyPr/>
              <a:lstStyle/>
              <a:p>
                <a:r>
                  <a:rPr lang="es-EC">
                    <a:noFill/>
                  </a:rPr>
                  <a:t> </a:t>
                </a:r>
              </a:p>
            </p:txBody>
          </p:sp>
        </mc:Fallback>
      </mc:AlternateContent>
      <p:graphicFrame>
        <p:nvGraphicFramePr>
          <p:cNvPr id="15" name="Tabla 14">
            <a:extLst>
              <a:ext uri="{FF2B5EF4-FFF2-40B4-BE49-F238E27FC236}">
                <a16:creationId xmlns="" xmlns:a16="http://schemas.microsoft.com/office/drawing/2014/main" id="{9FFB118D-A267-40CA-BC00-79F386C33838}"/>
              </a:ext>
            </a:extLst>
          </p:cNvPr>
          <p:cNvGraphicFramePr>
            <a:graphicFrameLocks noGrp="1"/>
          </p:cNvGraphicFramePr>
          <p:nvPr>
            <p:extLst>
              <p:ext uri="{D42A27DB-BD31-4B8C-83A1-F6EECF244321}">
                <p14:modId xmlns="" xmlns:p14="http://schemas.microsoft.com/office/powerpoint/2010/main" val="4033919900"/>
              </p:ext>
            </p:extLst>
          </p:nvPr>
        </p:nvGraphicFramePr>
        <p:xfrm>
          <a:off x="8701942" y="1933617"/>
          <a:ext cx="2739433" cy="3521964"/>
        </p:xfrm>
        <a:graphic>
          <a:graphicData uri="http://schemas.openxmlformats.org/drawingml/2006/table">
            <a:tbl>
              <a:tblPr firstRow="1" firstCol="1" bandRow="1">
                <a:tableStyleId>{F2DE63D5-997A-4646-A377-4702673A728D}</a:tableStyleId>
              </a:tblPr>
              <a:tblGrid>
                <a:gridCol w="1029589">
                  <a:extLst>
                    <a:ext uri="{9D8B030D-6E8A-4147-A177-3AD203B41FA5}">
                      <a16:colId xmlns="" xmlns:a16="http://schemas.microsoft.com/office/drawing/2014/main" val="2516054935"/>
                    </a:ext>
                  </a:extLst>
                </a:gridCol>
                <a:gridCol w="1709844">
                  <a:extLst>
                    <a:ext uri="{9D8B030D-6E8A-4147-A177-3AD203B41FA5}">
                      <a16:colId xmlns="" xmlns:a16="http://schemas.microsoft.com/office/drawing/2014/main" val="622313502"/>
                    </a:ext>
                  </a:extLst>
                </a:gridCol>
              </a:tblGrid>
              <a:tr h="200025">
                <a:tc>
                  <a:txBody>
                    <a:bodyPr/>
                    <a:lstStyle/>
                    <a:p>
                      <a:pPr algn="ctr">
                        <a:lnSpc>
                          <a:spcPct val="107000"/>
                        </a:lnSpc>
                        <a:spcAft>
                          <a:spcPts val="0"/>
                        </a:spcAft>
                      </a:pPr>
                      <a:r>
                        <a:rPr lang="es-ES" sz="1800" dirty="0" err="1">
                          <a:effectLst/>
                        </a:rPr>
                        <a:t>Temp</a:t>
                      </a:r>
                      <a:r>
                        <a:rPr lang="es-ES" sz="1800" dirty="0">
                          <a:effectLst/>
                        </a:rPr>
                        <a:t>  (K)</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800" dirty="0">
                          <a:effectLst/>
                        </a:rPr>
                        <a:t>Tiempo (min)</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 xmlns:a16="http://schemas.microsoft.com/office/drawing/2014/main" val="649440614"/>
                  </a:ext>
                </a:extLst>
              </a:tr>
              <a:tr h="190500">
                <a:tc>
                  <a:txBody>
                    <a:bodyPr/>
                    <a:lstStyle/>
                    <a:p>
                      <a:pPr algn="ctr">
                        <a:lnSpc>
                          <a:spcPct val="107000"/>
                        </a:lnSpc>
                        <a:spcAft>
                          <a:spcPts val="0"/>
                        </a:spcAft>
                      </a:pPr>
                      <a:r>
                        <a:rPr lang="es-ES" sz="1800" dirty="0">
                          <a:solidFill>
                            <a:schemeClr val="bg1"/>
                          </a:solidFill>
                          <a:effectLst/>
                        </a:rPr>
                        <a:t>1123</a:t>
                      </a:r>
                      <a:endParaRPr lang="es-EC"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800">
                          <a:solidFill>
                            <a:schemeClr val="bg1"/>
                          </a:solidFill>
                          <a:effectLst/>
                        </a:rPr>
                        <a:t>1</a:t>
                      </a:r>
                      <a:endParaRPr lang="es-EC"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 xmlns:a16="http://schemas.microsoft.com/office/drawing/2014/main" val="600651236"/>
                  </a:ext>
                </a:extLst>
              </a:tr>
              <a:tr h="190500">
                <a:tc>
                  <a:txBody>
                    <a:bodyPr/>
                    <a:lstStyle/>
                    <a:p>
                      <a:pPr algn="ctr">
                        <a:lnSpc>
                          <a:spcPct val="107000"/>
                        </a:lnSpc>
                        <a:spcAft>
                          <a:spcPts val="0"/>
                        </a:spcAft>
                      </a:pPr>
                      <a:r>
                        <a:rPr lang="es-ES" sz="1800">
                          <a:solidFill>
                            <a:schemeClr val="bg1"/>
                          </a:solidFill>
                          <a:effectLst/>
                        </a:rPr>
                        <a:t>1109.34</a:t>
                      </a:r>
                      <a:endParaRPr lang="es-EC"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800">
                          <a:solidFill>
                            <a:schemeClr val="bg1"/>
                          </a:solidFill>
                          <a:effectLst/>
                        </a:rPr>
                        <a:t>2</a:t>
                      </a:r>
                      <a:endParaRPr lang="es-EC"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 xmlns:a16="http://schemas.microsoft.com/office/drawing/2014/main" val="1250311040"/>
                  </a:ext>
                </a:extLst>
              </a:tr>
              <a:tr h="190500">
                <a:tc>
                  <a:txBody>
                    <a:bodyPr/>
                    <a:lstStyle/>
                    <a:p>
                      <a:pPr algn="ctr">
                        <a:lnSpc>
                          <a:spcPct val="107000"/>
                        </a:lnSpc>
                        <a:spcAft>
                          <a:spcPts val="0"/>
                        </a:spcAft>
                      </a:pPr>
                      <a:r>
                        <a:rPr lang="es-ES" sz="1800">
                          <a:solidFill>
                            <a:schemeClr val="bg1"/>
                          </a:solidFill>
                          <a:effectLst/>
                        </a:rPr>
                        <a:t>1031.92</a:t>
                      </a:r>
                      <a:endParaRPr lang="es-EC"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800" dirty="0">
                          <a:solidFill>
                            <a:schemeClr val="bg1"/>
                          </a:solidFill>
                          <a:effectLst/>
                        </a:rPr>
                        <a:t>3</a:t>
                      </a:r>
                      <a:endParaRPr lang="es-EC"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 xmlns:a16="http://schemas.microsoft.com/office/drawing/2014/main" val="3418101099"/>
                  </a:ext>
                </a:extLst>
              </a:tr>
              <a:tr h="190500">
                <a:tc>
                  <a:txBody>
                    <a:bodyPr/>
                    <a:lstStyle/>
                    <a:p>
                      <a:pPr algn="ctr">
                        <a:lnSpc>
                          <a:spcPct val="107000"/>
                        </a:lnSpc>
                        <a:spcAft>
                          <a:spcPts val="0"/>
                        </a:spcAft>
                      </a:pPr>
                      <a:r>
                        <a:rPr lang="es-ES" sz="1800" dirty="0">
                          <a:solidFill>
                            <a:schemeClr val="bg1"/>
                          </a:solidFill>
                          <a:effectLst/>
                        </a:rPr>
                        <a:t>988.87</a:t>
                      </a:r>
                      <a:endParaRPr lang="es-EC"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800">
                          <a:solidFill>
                            <a:schemeClr val="bg1"/>
                          </a:solidFill>
                          <a:effectLst/>
                        </a:rPr>
                        <a:t>4</a:t>
                      </a:r>
                      <a:endParaRPr lang="es-EC"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 xmlns:a16="http://schemas.microsoft.com/office/drawing/2014/main" val="2425016153"/>
                  </a:ext>
                </a:extLst>
              </a:tr>
              <a:tr h="190500">
                <a:tc>
                  <a:txBody>
                    <a:bodyPr/>
                    <a:lstStyle/>
                    <a:p>
                      <a:pPr algn="ctr">
                        <a:lnSpc>
                          <a:spcPct val="107000"/>
                        </a:lnSpc>
                        <a:spcAft>
                          <a:spcPts val="0"/>
                        </a:spcAft>
                      </a:pPr>
                      <a:r>
                        <a:rPr lang="es-ES" sz="1800">
                          <a:solidFill>
                            <a:schemeClr val="bg1"/>
                          </a:solidFill>
                          <a:effectLst/>
                        </a:rPr>
                        <a:t>957.87</a:t>
                      </a:r>
                      <a:endParaRPr lang="es-EC"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800">
                          <a:solidFill>
                            <a:schemeClr val="bg1"/>
                          </a:solidFill>
                          <a:effectLst/>
                        </a:rPr>
                        <a:t>5</a:t>
                      </a:r>
                      <a:endParaRPr lang="es-EC"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 xmlns:a16="http://schemas.microsoft.com/office/drawing/2014/main" val="1533965967"/>
                  </a:ext>
                </a:extLst>
              </a:tr>
              <a:tr h="190500">
                <a:tc>
                  <a:txBody>
                    <a:bodyPr/>
                    <a:lstStyle/>
                    <a:p>
                      <a:pPr algn="ctr">
                        <a:lnSpc>
                          <a:spcPct val="107000"/>
                        </a:lnSpc>
                        <a:spcAft>
                          <a:spcPts val="0"/>
                        </a:spcAft>
                      </a:pPr>
                      <a:r>
                        <a:rPr lang="es-ES" sz="1800" dirty="0">
                          <a:solidFill>
                            <a:schemeClr val="bg1"/>
                          </a:solidFill>
                          <a:effectLst/>
                        </a:rPr>
                        <a:t>950.32</a:t>
                      </a:r>
                      <a:endParaRPr lang="es-EC"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800">
                          <a:solidFill>
                            <a:schemeClr val="bg1"/>
                          </a:solidFill>
                          <a:effectLst/>
                        </a:rPr>
                        <a:t>6</a:t>
                      </a:r>
                      <a:endParaRPr lang="es-EC"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 xmlns:a16="http://schemas.microsoft.com/office/drawing/2014/main" val="1634361898"/>
                  </a:ext>
                </a:extLst>
              </a:tr>
              <a:tr h="190500">
                <a:tc>
                  <a:txBody>
                    <a:bodyPr/>
                    <a:lstStyle/>
                    <a:p>
                      <a:pPr algn="ctr">
                        <a:lnSpc>
                          <a:spcPct val="107000"/>
                        </a:lnSpc>
                        <a:spcAft>
                          <a:spcPts val="0"/>
                        </a:spcAft>
                      </a:pPr>
                      <a:r>
                        <a:rPr lang="es-ES" sz="1800" dirty="0">
                          <a:solidFill>
                            <a:schemeClr val="bg1"/>
                          </a:solidFill>
                          <a:effectLst/>
                        </a:rPr>
                        <a:t>936.65</a:t>
                      </a:r>
                      <a:endParaRPr lang="es-EC"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800">
                          <a:solidFill>
                            <a:schemeClr val="bg1"/>
                          </a:solidFill>
                          <a:effectLst/>
                        </a:rPr>
                        <a:t>7</a:t>
                      </a:r>
                      <a:endParaRPr lang="es-EC"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 xmlns:a16="http://schemas.microsoft.com/office/drawing/2014/main" val="4007885366"/>
                  </a:ext>
                </a:extLst>
              </a:tr>
              <a:tr h="237719">
                <a:tc>
                  <a:txBody>
                    <a:bodyPr/>
                    <a:lstStyle/>
                    <a:p>
                      <a:pPr algn="ctr">
                        <a:lnSpc>
                          <a:spcPct val="107000"/>
                        </a:lnSpc>
                        <a:spcAft>
                          <a:spcPts val="0"/>
                        </a:spcAft>
                      </a:pPr>
                      <a:r>
                        <a:rPr lang="es-ES" sz="1800" dirty="0">
                          <a:solidFill>
                            <a:schemeClr val="bg1"/>
                          </a:solidFill>
                          <a:effectLst/>
                        </a:rPr>
                        <a:t>935.17</a:t>
                      </a:r>
                      <a:endParaRPr lang="es-EC"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800" dirty="0">
                          <a:solidFill>
                            <a:schemeClr val="bg1"/>
                          </a:solidFill>
                          <a:effectLst/>
                        </a:rPr>
                        <a:t>8</a:t>
                      </a:r>
                      <a:endParaRPr lang="es-EC"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 xmlns:a16="http://schemas.microsoft.com/office/drawing/2014/main" val="600915613"/>
                  </a:ext>
                </a:extLst>
              </a:tr>
              <a:tr h="190500">
                <a:tc>
                  <a:txBody>
                    <a:bodyPr/>
                    <a:lstStyle/>
                    <a:p>
                      <a:pPr algn="ctr">
                        <a:lnSpc>
                          <a:spcPct val="107000"/>
                        </a:lnSpc>
                        <a:spcAft>
                          <a:spcPts val="0"/>
                        </a:spcAft>
                      </a:pPr>
                      <a:r>
                        <a:rPr lang="es-EC"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933.21</a:t>
                      </a:r>
                    </a:p>
                  </a:txBody>
                  <a:tcPr marL="44450" marR="44450" marT="0" marB="0" anchor="ctr">
                    <a:solidFill>
                      <a:schemeClr val="bg1">
                        <a:lumMod val="65000"/>
                      </a:schemeClr>
                    </a:solidFill>
                  </a:tcPr>
                </a:tc>
                <a:tc>
                  <a:txBody>
                    <a:bodyPr/>
                    <a:lstStyle/>
                    <a:p>
                      <a:pPr algn="ctr">
                        <a:lnSpc>
                          <a:spcPct val="107000"/>
                        </a:lnSpc>
                        <a:spcAft>
                          <a:spcPts val="0"/>
                        </a:spcAft>
                      </a:pPr>
                      <a:r>
                        <a:rPr lang="es-EC"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8.6</a:t>
                      </a:r>
                    </a:p>
                  </a:txBody>
                  <a:tcPr marL="44450" marR="44450" marT="0" marB="0" anchor="ctr">
                    <a:solidFill>
                      <a:schemeClr val="bg1">
                        <a:lumMod val="65000"/>
                      </a:schemeClr>
                    </a:solidFill>
                  </a:tcPr>
                </a:tc>
                <a:extLst>
                  <a:ext uri="{0D108BD9-81ED-4DB2-BD59-A6C34878D82A}">
                    <a16:rowId xmlns="" xmlns:a16="http://schemas.microsoft.com/office/drawing/2014/main" val="2040318316"/>
                  </a:ext>
                </a:extLst>
              </a:tr>
              <a:tr h="190500">
                <a:tc>
                  <a:txBody>
                    <a:bodyPr/>
                    <a:lstStyle/>
                    <a:p>
                      <a:pPr algn="ctr">
                        <a:lnSpc>
                          <a:spcPct val="107000"/>
                        </a:lnSpc>
                        <a:spcAft>
                          <a:spcPts val="0"/>
                        </a:spcAft>
                      </a:pPr>
                      <a:r>
                        <a:rPr lang="es-ES" sz="1800">
                          <a:solidFill>
                            <a:schemeClr val="bg1"/>
                          </a:solidFill>
                          <a:effectLst/>
                        </a:rPr>
                        <a:t>931.62</a:t>
                      </a:r>
                      <a:endParaRPr lang="es-EC"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800" dirty="0">
                          <a:solidFill>
                            <a:schemeClr val="bg1"/>
                          </a:solidFill>
                          <a:effectLst/>
                        </a:rPr>
                        <a:t>9</a:t>
                      </a:r>
                      <a:endParaRPr lang="es-EC"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 xmlns:a16="http://schemas.microsoft.com/office/drawing/2014/main" val="1781042883"/>
                  </a:ext>
                </a:extLst>
              </a:tr>
              <a:tr h="190500">
                <a:tc>
                  <a:txBody>
                    <a:bodyPr/>
                    <a:lstStyle/>
                    <a:p>
                      <a:pPr algn="ctr">
                        <a:lnSpc>
                          <a:spcPct val="107000"/>
                        </a:lnSpc>
                        <a:spcAft>
                          <a:spcPts val="0"/>
                        </a:spcAft>
                      </a:pPr>
                      <a:r>
                        <a:rPr lang="es-ES" sz="1800">
                          <a:solidFill>
                            <a:schemeClr val="bg1"/>
                          </a:solidFill>
                          <a:effectLst/>
                        </a:rPr>
                        <a:t>928.4</a:t>
                      </a:r>
                      <a:endParaRPr lang="es-EC"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800" dirty="0">
                          <a:solidFill>
                            <a:schemeClr val="bg1"/>
                          </a:solidFill>
                          <a:effectLst/>
                        </a:rPr>
                        <a:t>10</a:t>
                      </a:r>
                      <a:endParaRPr lang="es-EC"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 xmlns:a16="http://schemas.microsoft.com/office/drawing/2014/main" val="3435556171"/>
                  </a:ext>
                </a:extLst>
              </a:tr>
            </a:tbl>
          </a:graphicData>
        </a:graphic>
      </p:graphicFrame>
      <mc:AlternateContent xmlns:mc="http://schemas.openxmlformats.org/markup-compatibility/2006">
        <mc:Choice xmlns="" xmlns:a14="http://schemas.microsoft.com/office/drawing/2010/main" Requires="a14">
          <p:sp>
            <p:nvSpPr>
              <p:cNvPr id="16" name="Rectángulo 15">
                <a:extLst>
                  <a:ext uri="{FF2B5EF4-FFF2-40B4-BE49-F238E27FC236}">
                    <a16:creationId xmlns:a16="http://schemas.microsoft.com/office/drawing/2014/main" id="{C261BB5C-C315-4128-9D1B-200852C9648E}"/>
                  </a:ext>
                </a:extLst>
              </p:cNvPr>
              <p:cNvSpPr/>
              <p:nvPr/>
            </p:nvSpPr>
            <p:spPr>
              <a:xfrm>
                <a:off x="8676727" y="5217491"/>
                <a:ext cx="2660985" cy="1056700"/>
              </a:xfrm>
              <a:prstGeom prst="rect">
                <a:avLst/>
              </a:prstGeom>
            </p:spPr>
            <p:txBody>
              <a:bodyPr wrap="none">
                <a:spAutoFit/>
              </a:bodyPr>
              <a:lstStyle/>
              <a:p>
                <a:pPr algn="just">
                  <a:lnSpc>
                    <a:spcPct val="200000"/>
                  </a:lnSpc>
                  <a:spcAft>
                    <a:spcPts val="800"/>
                  </a:spcAft>
                </a:pPr>
                <a14:m>
                  <m:oMathPara xmlns:m="http://schemas.openxmlformats.org/officeDocument/2006/math">
                    <m:oMathParaPr>
                      <m:jc m:val="centerGroup"/>
                    </m:oMathParaPr>
                    <m:oMath xmlns:m="http://schemas.openxmlformats.org/officeDocument/2006/math">
                      <m:r>
                        <a:rPr lang="es-ES" sz="2800" b="1"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𝑻𝒔</m:t>
                      </m:r>
                      <m:r>
                        <a:rPr lang="es-ES" sz="280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es-ES" sz="28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𝟖</m:t>
                      </m:r>
                      <m:r>
                        <a:rPr lang="es-ES" sz="280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es-EC" sz="2800" b="0" i="0"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61</m:t>
                      </m:r>
                      <m:r>
                        <a:rPr lang="es-ES" sz="2800">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r>
                        <a:rPr lang="es-ES" sz="28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𝒎𝒊𝒏</m:t>
                      </m:r>
                    </m:oMath>
                  </m:oMathPara>
                </a14:m>
                <a:endParaRPr lang="es-EC"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6" name="Rectángulo 15">
                <a:extLst>
                  <a:ext uri="{FF2B5EF4-FFF2-40B4-BE49-F238E27FC236}">
                    <a16:creationId xmlns:a14="http://schemas.microsoft.com/office/drawing/2010/main" xmlns="" xmlns:a16="http://schemas.microsoft.com/office/drawing/2014/main" id="{C261BB5C-C315-4128-9D1B-200852C9648E}"/>
                  </a:ext>
                </a:extLst>
              </p:cNvPr>
              <p:cNvSpPr>
                <a:spLocks noRot="1" noChangeAspect="1" noMove="1" noResize="1" noEditPoints="1" noAdjustHandles="1" noChangeArrowheads="1" noChangeShapeType="1" noTextEdit="1"/>
              </p:cNvSpPr>
              <p:nvPr/>
            </p:nvSpPr>
            <p:spPr>
              <a:xfrm>
                <a:off x="8676727" y="5217491"/>
                <a:ext cx="2660985" cy="1056700"/>
              </a:xfrm>
              <a:prstGeom prst="rect">
                <a:avLst/>
              </a:prstGeom>
              <a:blipFill>
                <a:blip r:embed="rId6" cstate="print"/>
                <a:stretch>
                  <a:fillRect/>
                </a:stretch>
              </a:blipFill>
            </p:spPr>
            <p:txBody>
              <a:bodyPr/>
              <a:lstStyle/>
              <a:p>
                <a:r>
                  <a:rPr lang="es-EC">
                    <a:noFill/>
                  </a:rPr>
                  <a:t> </a:t>
                </a:r>
              </a:p>
            </p:txBody>
          </p:sp>
        </mc:Fallback>
      </mc:AlternateContent>
      <p:cxnSp>
        <p:nvCxnSpPr>
          <p:cNvPr id="18" name="Conector recto 17">
            <a:extLst>
              <a:ext uri="{FF2B5EF4-FFF2-40B4-BE49-F238E27FC236}">
                <a16:creationId xmlns="" xmlns:a16="http://schemas.microsoft.com/office/drawing/2014/main" id="{A5E651A8-90D4-4FFC-ADB8-569150785E79}"/>
              </a:ext>
            </a:extLst>
          </p:cNvPr>
          <p:cNvCxnSpPr/>
          <p:nvPr/>
        </p:nvCxnSpPr>
        <p:spPr>
          <a:xfrm>
            <a:off x="4339988" y="928048"/>
            <a:ext cx="0" cy="481779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 xmlns:a16="http://schemas.microsoft.com/office/drawing/2014/main" id="{C983F4A7-8511-494D-AE3D-29953E4C6649}"/>
              </a:ext>
            </a:extLst>
          </p:cNvPr>
          <p:cNvCxnSpPr/>
          <p:nvPr/>
        </p:nvCxnSpPr>
        <p:spPr>
          <a:xfrm>
            <a:off x="7958920" y="928048"/>
            <a:ext cx="0" cy="481779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42592717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D6DA82D-4024-4E03-9FE6-3843A113CFBF}"/>
              </a:ext>
            </a:extLst>
          </p:cNvPr>
          <p:cNvSpPr>
            <a:spLocks noGrp="1"/>
          </p:cNvSpPr>
          <p:nvPr>
            <p:ph type="title"/>
          </p:nvPr>
        </p:nvSpPr>
        <p:spPr>
          <a:xfrm>
            <a:off x="202915" y="-151692"/>
            <a:ext cx="11786170" cy="1325562"/>
          </a:xfrm>
        </p:spPr>
        <p:txBody>
          <a:bodyPr/>
          <a:lstStyle/>
          <a:p>
            <a:pPr algn="ctr"/>
            <a:r>
              <a:rPr lang="es-EC" b="1" spc="300" dirty="0">
                <a:solidFill>
                  <a:schemeClr val="bg1"/>
                </a:solidFill>
              </a:rPr>
              <a:t>Experimentación de la Aleación Aluminio</a:t>
            </a:r>
          </a:p>
        </p:txBody>
      </p:sp>
      <p:sp>
        <p:nvSpPr>
          <p:cNvPr id="4" name="CuadroTexto 3">
            <a:extLst>
              <a:ext uri="{FF2B5EF4-FFF2-40B4-BE49-F238E27FC236}">
                <a16:creationId xmlns="" xmlns:a16="http://schemas.microsoft.com/office/drawing/2014/main" id="{A17FD069-1E27-45D5-B817-2184862ACC9F}"/>
              </a:ext>
            </a:extLst>
          </p:cNvPr>
          <p:cNvSpPr txBox="1"/>
          <p:nvPr/>
        </p:nvSpPr>
        <p:spPr>
          <a:xfrm>
            <a:off x="838200" y="1290578"/>
            <a:ext cx="4025348" cy="707886"/>
          </a:xfrm>
          <a:prstGeom prst="rect">
            <a:avLst/>
          </a:prstGeom>
          <a:noFill/>
        </p:spPr>
        <p:txBody>
          <a:bodyPr wrap="square" rtlCol="0">
            <a:spAutoFit/>
          </a:bodyPr>
          <a:lstStyle/>
          <a:p>
            <a:pPr algn="ctr"/>
            <a:r>
              <a:rPr lang="es-EC" sz="4000" b="1" dirty="0">
                <a:solidFill>
                  <a:schemeClr val="bg1"/>
                </a:solidFill>
              </a:rPr>
              <a:t>Análisis Visual</a:t>
            </a:r>
          </a:p>
        </p:txBody>
      </p:sp>
      <p:pic>
        <p:nvPicPr>
          <p:cNvPr id="5" name="Imagen 4">
            <a:extLst>
              <a:ext uri="{FF2B5EF4-FFF2-40B4-BE49-F238E27FC236}">
                <a16:creationId xmlns="" xmlns:a16="http://schemas.microsoft.com/office/drawing/2014/main" id="{A9BC3E67-8E65-425C-9EB0-7F9ECF964162}"/>
              </a:ext>
            </a:extLst>
          </p:cNvPr>
          <p:cNvPicPr/>
          <p:nvPr/>
        </p:nvPicPr>
        <p:blipFill>
          <a:blip r:embed="rId2" cstate="print">
            <a:extLst>
              <a:ext uri="{BEBA8EAE-BF5A-486C-A8C5-ECC9F3942E4B}">
                <a14:imgProps xmlns="" xmlns:a14="http://schemas.microsoft.com/office/drawing/2010/main">
                  <a14:imgLayer r:embed="rId3">
                    <a14:imgEffect>
                      <a14:brightnessContrast contrast="40000"/>
                    </a14:imgEffect>
                  </a14:imgLayer>
                </a14:imgProps>
              </a:ext>
            </a:extLst>
          </a:blip>
          <a:stretch>
            <a:fillRect/>
          </a:stretch>
        </p:blipFill>
        <p:spPr>
          <a:xfrm rot="5400000">
            <a:off x="5747221" y="3680608"/>
            <a:ext cx="3287246" cy="2434997"/>
          </a:xfrm>
          <a:prstGeom prst="rect">
            <a:avLst/>
          </a:prstGeom>
        </p:spPr>
      </p:pic>
      <p:pic>
        <p:nvPicPr>
          <p:cNvPr id="6" name="Imagen 5">
            <a:extLst>
              <a:ext uri="{FF2B5EF4-FFF2-40B4-BE49-F238E27FC236}">
                <a16:creationId xmlns="" xmlns:a16="http://schemas.microsoft.com/office/drawing/2014/main" id="{7D0F8A1E-50B6-4509-AFBD-4CB291333633}"/>
              </a:ext>
            </a:extLst>
          </p:cNvPr>
          <p:cNvPicPr/>
          <p:nvPr/>
        </p:nvPicPr>
        <p:blipFill>
          <a:blip r:embed="rId4" cstate="print">
            <a:extLst>
              <a:ext uri="{BEBA8EAE-BF5A-486C-A8C5-ECC9F3942E4B}">
                <a14:imgProps xmlns="" xmlns:a14="http://schemas.microsoft.com/office/drawing/2010/main">
                  <a14:imgLayer r:embed="rId5">
                    <a14:imgEffect>
                      <a14:brightnessContrast contrast="40000"/>
                    </a14:imgEffect>
                  </a14:imgLayer>
                </a14:imgProps>
              </a:ext>
            </a:extLst>
          </a:blip>
          <a:stretch>
            <a:fillRect/>
          </a:stretch>
        </p:blipFill>
        <p:spPr>
          <a:xfrm rot="5400000">
            <a:off x="27749" y="3702523"/>
            <a:ext cx="3261464" cy="2437138"/>
          </a:xfrm>
          <a:prstGeom prst="rect">
            <a:avLst/>
          </a:prstGeom>
        </p:spPr>
      </p:pic>
      <p:pic>
        <p:nvPicPr>
          <p:cNvPr id="7" name="Imagen 6">
            <a:extLst>
              <a:ext uri="{FF2B5EF4-FFF2-40B4-BE49-F238E27FC236}">
                <a16:creationId xmlns="" xmlns:a16="http://schemas.microsoft.com/office/drawing/2014/main" id="{27C9CC2D-A489-4D5D-B5DB-C5D0300AFA55}"/>
              </a:ext>
            </a:extLst>
          </p:cNvPr>
          <p:cNvPicPr/>
          <p:nvPr/>
        </p:nvPicPr>
        <p:blipFill>
          <a:blip r:embed="rId6" cstate="print">
            <a:extLst>
              <a:ext uri="{BEBA8EAE-BF5A-486C-A8C5-ECC9F3942E4B}">
                <a14:imgProps xmlns="" xmlns:a14="http://schemas.microsoft.com/office/drawing/2010/main">
                  <a14:imgLayer r:embed="rId7">
                    <a14:imgEffect>
                      <a14:brightnessContrast contrast="40000"/>
                    </a14:imgEffect>
                  </a14:imgLayer>
                </a14:imgProps>
              </a:ext>
            </a:extLst>
          </a:blip>
          <a:stretch>
            <a:fillRect/>
          </a:stretch>
        </p:blipFill>
        <p:spPr>
          <a:xfrm rot="5400000">
            <a:off x="8789084" y="3664500"/>
            <a:ext cx="3261464" cy="2441431"/>
          </a:xfrm>
          <a:prstGeom prst="rect">
            <a:avLst/>
          </a:prstGeom>
        </p:spPr>
      </p:pic>
      <p:sp>
        <p:nvSpPr>
          <p:cNvPr id="9" name="Rectángulo 8">
            <a:extLst>
              <a:ext uri="{FF2B5EF4-FFF2-40B4-BE49-F238E27FC236}">
                <a16:creationId xmlns="" xmlns:a16="http://schemas.microsoft.com/office/drawing/2014/main" id="{3DC45F27-D6BB-4F15-BB83-405CD7C3F0EC}"/>
              </a:ext>
            </a:extLst>
          </p:cNvPr>
          <p:cNvSpPr/>
          <p:nvPr/>
        </p:nvSpPr>
        <p:spPr>
          <a:xfrm>
            <a:off x="6594792" y="2725336"/>
            <a:ext cx="1592103" cy="523220"/>
          </a:xfrm>
          <a:prstGeom prst="rect">
            <a:avLst/>
          </a:prstGeom>
        </p:spPr>
        <p:txBody>
          <a:bodyPr wrap="none">
            <a:spAutoFit/>
          </a:bodyPr>
          <a:lstStyle/>
          <a:p>
            <a:r>
              <a:rPr lang="es-ES" sz="2800" b="1" dirty="0">
                <a:solidFill>
                  <a:schemeClr val="bg1"/>
                </a:solidFill>
                <a:ea typeface="Calibri" panose="020F0502020204030204" pitchFamily="34" charset="0"/>
              </a:rPr>
              <a:t>CÁSCARA</a:t>
            </a:r>
            <a:endParaRPr lang="es-EC" dirty="0">
              <a:solidFill>
                <a:schemeClr val="bg1"/>
              </a:solidFill>
            </a:endParaRPr>
          </a:p>
        </p:txBody>
      </p:sp>
      <p:sp>
        <p:nvSpPr>
          <p:cNvPr id="10" name="Rectángulo 9">
            <a:extLst>
              <a:ext uri="{FF2B5EF4-FFF2-40B4-BE49-F238E27FC236}">
                <a16:creationId xmlns="" xmlns:a16="http://schemas.microsoft.com/office/drawing/2014/main" id="{F4678622-3835-48CF-AF91-DD0C246D6D4D}"/>
              </a:ext>
            </a:extLst>
          </p:cNvPr>
          <p:cNvSpPr/>
          <p:nvPr/>
        </p:nvSpPr>
        <p:spPr>
          <a:xfrm>
            <a:off x="533030" y="2731263"/>
            <a:ext cx="2286203" cy="523220"/>
          </a:xfrm>
          <a:prstGeom prst="rect">
            <a:avLst/>
          </a:prstGeom>
        </p:spPr>
        <p:txBody>
          <a:bodyPr wrap="none">
            <a:spAutoFit/>
          </a:bodyPr>
          <a:lstStyle/>
          <a:p>
            <a:r>
              <a:rPr lang="es-ES" sz="2800" b="1" dirty="0">
                <a:solidFill>
                  <a:schemeClr val="bg1"/>
                </a:solidFill>
              </a:rPr>
              <a:t>PERMANENTE</a:t>
            </a:r>
            <a:endParaRPr lang="es-EC" dirty="0"/>
          </a:p>
        </p:txBody>
      </p:sp>
      <p:sp>
        <p:nvSpPr>
          <p:cNvPr id="11" name="Rectángulo 10">
            <a:extLst>
              <a:ext uri="{FF2B5EF4-FFF2-40B4-BE49-F238E27FC236}">
                <a16:creationId xmlns="" xmlns:a16="http://schemas.microsoft.com/office/drawing/2014/main" id="{52565235-1F18-4503-8C4D-766C6F0F316A}"/>
              </a:ext>
            </a:extLst>
          </p:cNvPr>
          <p:cNvSpPr/>
          <p:nvPr/>
        </p:nvSpPr>
        <p:spPr>
          <a:xfrm>
            <a:off x="9815142" y="2792449"/>
            <a:ext cx="1234633" cy="523220"/>
          </a:xfrm>
          <a:prstGeom prst="rect">
            <a:avLst/>
          </a:prstGeom>
        </p:spPr>
        <p:txBody>
          <a:bodyPr wrap="none">
            <a:spAutoFit/>
          </a:bodyPr>
          <a:lstStyle/>
          <a:p>
            <a:r>
              <a:rPr lang="es-ES" sz="2800" b="1" dirty="0">
                <a:solidFill>
                  <a:schemeClr val="bg1"/>
                </a:solidFill>
                <a:ea typeface="Calibri" panose="020F0502020204030204" pitchFamily="34" charset="0"/>
              </a:rPr>
              <a:t>ARENA</a:t>
            </a:r>
            <a:endParaRPr lang="es-EC" dirty="0"/>
          </a:p>
        </p:txBody>
      </p:sp>
      <p:sp>
        <p:nvSpPr>
          <p:cNvPr id="12" name="Rectángulo 11">
            <a:extLst>
              <a:ext uri="{FF2B5EF4-FFF2-40B4-BE49-F238E27FC236}">
                <a16:creationId xmlns="" xmlns:a16="http://schemas.microsoft.com/office/drawing/2014/main" id="{C147195C-24CE-4B29-B404-8ACD76648287}"/>
              </a:ext>
            </a:extLst>
          </p:cNvPr>
          <p:cNvSpPr/>
          <p:nvPr/>
        </p:nvSpPr>
        <p:spPr>
          <a:xfrm>
            <a:off x="3140426" y="2768458"/>
            <a:ext cx="2545505" cy="523220"/>
          </a:xfrm>
          <a:prstGeom prst="rect">
            <a:avLst/>
          </a:prstGeom>
        </p:spPr>
        <p:txBody>
          <a:bodyPr wrap="none">
            <a:spAutoFit/>
          </a:bodyPr>
          <a:lstStyle/>
          <a:p>
            <a:r>
              <a:rPr lang="es-ES" sz="2800" b="1" dirty="0">
                <a:solidFill>
                  <a:schemeClr val="bg1"/>
                </a:solidFill>
                <a:ea typeface="Calibri" panose="020F0502020204030204" pitchFamily="34" charset="0"/>
              </a:rPr>
              <a:t>CENTRIFUGADA</a:t>
            </a:r>
            <a:endParaRPr lang="es-EC" sz="2800" dirty="0"/>
          </a:p>
        </p:txBody>
      </p:sp>
      <p:sp>
        <p:nvSpPr>
          <p:cNvPr id="13" name="Rectángulo 12">
            <a:extLst>
              <a:ext uri="{FF2B5EF4-FFF2-40B4-BE49-F238E27FC236}">
                <a16:creationId xmlns="" xmlns:a16="http://schemas.microsoft.com/office/drawing/2014/main" id="{02CF4CB6-93A1-4DD2-87D3-9708CD21939A}"/>
              </a:ext>
            </a:extLst>
          </p:cNvPr>
          <p:cNvSpPr/>
          <p:nvPr/>
        </p:nvSpPr>
        <p:spPr>
          <a:xfrm>
            <a:off x="5893085" y="911950"/>
            <a:ext cx="6096000" cy="1938992"/>
          </a:xfrm>
          <a:prstGeom prst="rect">
            <a:avLst/>
          </a:prstGeom>
        </p:spPr>
        <p:txBody>
          <a:bodyPr>
            <a:spAutoFit/>
          </a:bodyPr>
          <a:lstStyle/>
          <a:p>
            <a:pPr algn="just"/>
            <a:r>
              <a:rPr lang="es-ES" sz="2400" dirty="0">
                <a:solidFill>
                  <a:schemeClr val="bg1"/>
                </a:solidFill>
                <a:ea typeface="Calibri" panose="020F0502020204030204" pitchFamily="34" charset="0"/>
              </a:rPr>
              <a:t>A un aumento de </a:t>
            </a:r>
            <a:r>
              <a:rPr lang="es-ES" sz="2400" b="1" dirty="0">
                <a:solidFill>
                  <a:schemeClr val="bg1"/>
                </a:solidFill>
                <a:ea typeface="Calibri" panose="020F0502020204030204" pitchFamily="34" charset="0"/>
              </a:rPr>
              <a:t>50X</a:t>
            </a:r>
            <a:r>
              <a:rPr lang="es-ES" sz="2400" dirty="0">
                <a:solidFill>
                  <a:schemeClr val="bg1"/>
                </a:solidFill>
                <a:ea typeface="Calibri" panose="020F0502020204030204" pitchFamily="34" charset="0"/>
              </a:rPr>
              <a:t> es posible apreciar de manera general las porosidades en la fundición, y la magnitud de agujas de la fase β las cuales son compuestos intermetálicos por el alto contenido de hierro. </a:t>
            </a:r>
            <a:endParaRPr lang="es-EC" sz="2400" dirty="0">
              <a:solidFill>
                <a:schemeClr val="bg1"/>
              </a:solidFill>
            </a:endParaRPr>
          </a:p>
        </p:txBody>
      </p:sp>
      <p:pic>
        <p:nvPicPr>
          <p:cNvPr id="15" name="Imagen 14" descr="Lightroom">
            <a:extLst>
              <a:ext uri="{FF2B5EF4-FFF2-40B4-BE49-F238E27FC236}">
                <a16:creationId xmlns="" xmlns:a16="http://schemas.microsoft.com/office/drawing/2014/main" id="{03A26398-4415-4E5A-BA3F-961A40256812}"/>
              </a:ext>
            </a:extLst>
          </p:cNvPr>
          <p:cNvPicPr>
            <a:picLocks noChangeAspect="1"/>
          </p:cNvPicPr>
          <p:nvPr/>
        </p:nvPicPr>
        <p:blipFill rotWithShape="1">
          <a:blip r:embed="rId8" cstate="print">
            <a:extLst>
              <a:ext uri="{28A0092B-C50C-407E-A947-70E740481C1C}">
                <a14:useLocalDpi xmlns="" xmlns:a14="http://schemas.microsoft.com/office/drawing/2010/main" val="0"/>
              </a:ext>
            </a:extLst>
          </a:blip>
          <a:srcRect l="12392" t="13305" r="33370" b="13404"/>
          <a:stretch/>
        </p:blipFill>
        <p:spPr>
          <a:xfrm rot="5400000">
            <a:off x="2869070" y="3734808"/>
            <a:ext cx="3261466" cy="2372570"/>
          </a:xfrm>
          <a:prstGeom prst="rect">
            <a:avLst/>
          </a:prstGeom>
        </p:spPr>
      </p:pic>
    </p:spTree>
    <p:extLst>
      <p:ext uri="{BB962C8B-B14F-4D97-AF65-F5344CB8AC3E}">
        <p14:creationId xmlns="" xmlns:p14="http://schemas.microsoft.com/office/powerpoint/2010/main" val="33725286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E9970E7-D875-4290-B7B0-4133E97FD37E}"/>
              </a:ext>
            </a:extLst>
          </p:cNvPr>
          <p:cNvSpPr>
            <a:spLocks noGrp="1"/>
          </p:cNvSpPr>
          <p:nvPr>
            <p:ph type="title"/>
          </p:nvPr>
        </p:nvSpPr>
        <p:spPr>
          <a:xfrm>
            <a:off x="381236" y="265043"/>
            <a:ext cx="3448642" cy="1651565"/>
          </a:xfrm>
        </p:spPr>
        <p:txBody>
          <a:bodyPr>
            <a:normAutofit fontScale="90000"/>
          </a:bodyPr>
          <a:lstStyle/>
          <a:p>
            <a:r>
              <a:rPr lang="es-EC" sz="5400" b="1" dirty="0">
                <a:solidFill>
                  <a:schemeClr val="bg1"/>
                </a:solidFill>
              </a:rPr>
              <a:t>Análisis </a:t>
            </a:r>
            <a:br>
              <a:rPr lang="es-EC" sz="5400" b="1" dirty="0">
                <a:solidFill>
                  <a:schemeClr val="bg1"/>
                </a:solidFill>
              </a:rPr>
            </a:br>
            <a:r>
              <a:rPr lang="es-EC" sz="5400" b="1" dirty="0">
                <a:solidFill>
                  <a:schemeClr val="bg1"/>
                </a:solidFill>
              </a:rPr>
              <a:t>Micrográfico</a:t>
            </a:r>
          </a:p>
        </p:txBody>
      </p:sp>
      <p:pic>
        <p:nvPicPr>
          <p:cNvPr id="4" name="Imagen 3" descr="C:\Users\User\Desktop\TESIS\TESIS METALURGIA\DCIM\TESIS MEDINA PEÑA\ALUMINIO\CASCARA\microestructura\ALCAS100X.jpg">
            <a:extLst>
              <a:ext uri="{FF2B5EF4-FFF2-40B4-BE49-F238E27FC236}">
                <a16:creationId xmlns="" xmlns:a16="http://schemas.microsoft.com/office/drawing/2014/main" id="{FFACE79A-A34A-45D7-A1EE-7CA0C67E0E0A}"/>
              </a:ext>
            </a:extLst>
          </p:cNvPr>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5400000">
            <a:off x="-226645" y="4433766"/>
            <a:ext cx="3675910" cy="2736108"/>
          </a:xfrm>
          <a:prstGeom prst="rect">
            <a:avLst/>
          </a:prstGeom>
          <a:noFill/>
          <a:ln>
            <a:noFill/>
          </a:ln>
        </p:spPr>
      </p:pic>
      <p:pic>
        <p:nvPicPr>
          <p:cNvPr id="5" name="Imagen 4" descr="C:\Users\User\Desktop\TESIS\TESIS METALURGIA\DCIM\TESIS MEDINA PEÑA\ALUMINIO\PERMANENTE\microestructura\ALPER100x 3.jpg">
            <a:extLst>
              <a:ext uri="{FF2B5EF4-FFF2-40B4-BE49-F238E27FC236}">
                <a16:creationId xmlns="" xmlns:a16="http://schemas.microsoft.com/office/drawing/2014/main" id="{4A77CA27-5120-4625-8FD5-123332DF93D3}"/>
              </a:ext>
            </a:extLst>
          </p:cNvPr>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5400000">
            <a:off x="2775309" y="4433768"/>
            <a:ext cx="3675908" cy="2736106"/>
          </a:xfrm>
          <a:prstGeom prst="rect">
            <a:avLst/>
          </a:prstGeom>
          <a:noFill/>
          <a:ln>
            <a:noFill/>
          </a:ln>
        </p:spPr>
      </p:pic>
      <p:pic>
        <p:nvPicPr>
          <p:cNvPr id="6" name="Imagen 5" descr="C:\Users\User\Desktop\TESIS\TESIS METALURGIA\DCIM\TESIS MEDINA PEÑA\ALUMINIO\ARENA\microestructura\ALAR100X.jpg">
            <a:extLst>
              <a:ext uri="{FF2B5EF4-FFF2-40B4-BE49-F238E27FC236}">
                <a16:creationId xmlns="" xmlns:a16="http://schemas.microsoft.com/office/drawing/2014/main" id="{ABD7AC7E-34E1-479F-8BCF-4694185D9A2F}"/>
              </a:ext>
            </a:extLst>
          </p:cNvPr>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5400000">
            <a:off x="5777262" y="4433767"/>
            <a:ext cx="3675908" cy="2736106"/>
          </a:xfrm>
          <a:prstGeom prst="rect">
            <a:avLst/>
          </a:prstGeom>
          <a:noFill/>
          <a:ln>
            <a:noFill/>
          </a:ln>
        </p:spPr>
      </p:pic>
      <p:pic>
        <p:nvPicPr>
          <p:cNvPr id="7" name="Imagen 6" descr="C:\Users\User\Desktop\TESIS\TESIS METALURGIA\DCIM\TESIS MEDINA PEÑA\ALUMINIO\CENTRIFUGO\microestructura\AL100x.jpg">
            <a:extLst>
              <a:ext uri="{FF2B5EF4-FFF2-40B4-BE49-F238E27FC236}">
                <a16:creationId xmlns="" xmlns:a16="http://schemas.microsoft.com/office/drawing/2014/main" id="{FA6EA7D2-C4C2-4F15-92A8-2609CD40240B}"/>
              </a:ext>
            </a:extLst>
          </p:cNvPr>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rot="5400000">
            <a:off x="8769837" y="4433768"/>
            <a:ext cx="3675908" cy="2736106"/>
          </a:xfrm>
          <a:prstGeom prst="rect">
            <a:avLst/>
          </a:prstGeom>
          <a:noFill/>
          <a:ln>
            <a:noFill/>
          </a:ln>
        </p:spPr>
      </p:pic>
      <p:pic>
        <p:nvPicPr>
          <p:cNvPr id="8" name="0 Imagen">
            <a:extLst>
              <a:ext uri="{FF2B5EF4-FFF2-40B4-BE49-F238E27FC236}">
                <a16:creationId xmlns="" xmlns:a16="http://schemas.microsoft.com/office/drawing/2014/main" id="{E788D6A0-AC4F-4EEC-9127-45486FB89B04}"/>
              </a:ext>
            </a:extLst>
          </p:cNvPr>
          <p:cNvPicPr/>
          <p:nvPr/>
        </p:nvPicPr>
        <p:blipFill>
          <a:blip r:embed="rId6" cstate="print">
            <a:extLst>
              <a:ext uri="{28A0092B-C50C-407E-A947-70E740481C1C}">
                <a14:useLocalDpi xmlns="" xmlns:a14="http://schemas.microsoft.com/office/drawing/2010/main" val="0"/>
              </a:ext>
            </a:extLst>
          </a:blip>
          <a:stretch>
            <a:fillRect/>
          </a:stretch>
        </p:blipFill>
        <p:spPr>
          <a:xfrm>
            <a:off x="300921" y="2478158"/>
            <a:ext cx="2620778" cy="2600138"/>
          </a:xfrm>
          <a:prstGeom prst="ellipse">
            <a:avLst/>
          </a:prstGeom>
          <a:ln w="6350" cap="rnd">
            <a:solidFill>
              <a:schemeClr val="tx1"/>
            </a:solidFill>
          </a:ln>
          <a:effectLst/>
          <a:scene3d>
            <a:camera prst="orthographicFront"/>
            <a:lightRig rig="contrasting" dir="t">
              <a:rot lat="0" lon="0" rev="3000000"/>
            </a:lightRig>
          </a:scene3d>
          <a:sp3d contourW="7620">
            <a:bevelT w="95250" h="31750"/>
            <a:contourClr>
              <a:srgbClr val="333333"/>
            </a:contourClr>
          </a:sp3d>
        </p:spPr>
      </p:pic>
      <p:pic>
        <p:nvPicPr>
          <p:cNvPr id="9" name="0 Imagen">
            <a:extLst>
              <a:ext uri="{FF2B5EF4-FFF2-40B4-BE49-F238E27FC236}">
                <a16:creationId xmlns="" xmlns:a16="http://schemas.microsoft.com/office/drawing/2014/main" id="{E84105BB-D60B-4B67-89DD-0C8513040844}"/>
              </a:ext>
            </a:extLst>
          </p:cNvPr>
          <p:cNvPicPr/>
          <p:nvPr/>
        </p:nvPicPr>
        <p:blipFill>
          <a:blip r:embed="rId7" cstate="print">
            <a:extLst>
              <a:ext uri="{28A0092B-C50C-407E-A947-70E740481C1C}">
                <a14:useLocalDpi xmlns="" xmlns:a14="http://schemas.microsoft.com/office/drawing/2010/main" val="0"/>
              </a:ext>
            </a:extLst>
          </a:blip>
          <a:stretch>
            <a:fillRect/>
          </a:stretch>
        </p:blipFill>
        <p:spPr>
          <a:xfrm>
            <a:off x="3302874" y="2418983"/>
            <a:ext cx="2620778" cy="2600138"/>
          </a:xfrm>
          <a:prstGeom prst="ellipse">
            <a:avLst/>
          </a:prstGeom>
          <a:ln w="6350" cap="rnd">
            <a:solidFill>
              <a:schemeClr val="tx1"/>
            </a:solidFill>
          </a:ln>
          <a:effectLst/>
          <a:scene3d>
            <a:camera prst="orthographicFront"/>
            <a:lightRig rig="contrasting" dir="t">
              <a:rot lat="0" lon="0" rev="3000000"/>
            </a:lightRig>
          </a:scene3d>
          <a:sp3d contourW="7620">
            <a:bevelT w="95250" h="31750"/>
            <a:contourClr>
              <a:srgbClr val="333333"/>
            </a:contourClr>
          </a:sp3d>
        </p:spPr>
      </p:pic>
      <p:pic>
        <p:nvPicPr>
          <p:cNvPr id="10" name="0 Imagen">
            <a:extLst>
              <a:ext uri="{FF2B5EF4-FFF2-40B4-BE49-F238E27FC236}">
                <a16:creationId xmlns="" xmlns:a16="http://schemas.microsoft.com/office/drawing/2014/main" id="{F0AD2D5A-E684-4DF8-9619-88F9A172FB65}"/>
              </a:ext>
            </a:extLst>
          </p:cNvPr>
          <p:cNvPicPr/>
          <p:nvPr/>
        </p:nvPicPr>
        <p:blipFill>
          <a:blip r:embed="rId8" cstate="print">
            <a:extLst>
              <a:ext uri="{28A0092B-C50C-407E-A947-70E740481C1C}">
                <a14:useLocalDpi xmlns="" xmlns:a14="http://schemas.microsoft.com/office/drawing/2010/main" val="0"/>
              </a:ext>
            </a:extLst>
          </a:blip>
          <a:stretch>
            <a:fillRect/>
          </a:stretch>
        </p:blipFill>
        <p:spPr>
          <a:xfrm>
            <a:off x="6268412" y="2418983"/>
            <a:ext cx="2736108" cy="2600138"/>
          </a:xfrm>
          <a:prstGeom prst="ellipse">
            <a:avLst/>
          </a:prstGeom>
          <a:ln w="6350" cap="rnd">
            <a:solidFill>
              <a:schemeClr val="tx1"/>
            </a:solidFill>
          </a:ln>
          <a:effectLst/>
          <a:scene3d>
            <a:camera prst="orthographicFront"/>
            <a:lightRig rig="contrasting" dir="t">
              <a:rot lat="0" lon="0" rev="3000000"/>
            </a:lightRig>
          </a:scene3d>
          <a:sp3d contourW="7620">
            <a:bevelT w="95250" h="31750"/>
            <a:contourClr>
              <a:srgbClr val="333333"/>
            </a:contourClr>
          </a:sp3d>
        </p:spPr>
      </p:pic>
      <p:pic>
        <p:nvPicPr>
          <p:cNvPr id="11" name="0 Imagen">
            <a:extLst>
              <a:ext uri="{FF2B5EF4-FFF2-40B4-BE49-F238E27FC236}">
                <a16:creationId xmlns="" xmlns:a16="http://schemas.microsoft.com/office/drawing/2014/main" id="{6C1A4DCA-A297-4894-81D4-A818D19A5B3A}"/>
              </a:ext>
            </a:extLst>
          </p:cNvPr>
          <p:cNvPicPr/>
          <p:nvPr/>
        </p:nvPicPr>
        <p:blipFill>
          <a:blip r:embed="rId9" cstate="print">
            <a:extLst>
              <a:ext uri="{28A0092B-C50C-407E-A947-70E740481C1C}">
                <a14:useLocalDpi xmlns="" xmlns:a14="http://schemas.microsoft.com/office/drawing/2010/main" val="0"/>
              </a:ext>
            </a:extLst>
          </a:blip>
          <a:stretch>
            <a:fillRect/>
          </a:stretch>
        </p:blipFill>
        <p:spPr>
          <a:xfrm>
            <a:off x="9260987" y="2478158"/>
            <a:ext cx="2736108" cy="2600138"/>
          </a:xfrm>
          <a:prstGeom prst="ellipse">
            <a:avLst/>
          </a:prstGeom>
          <a:ln w="6350" cap="rnd">
            <a:solidFill>
              <a:schemeClr val="tx1"/>
            </a:solidFill>
          </a:ln>
          <a:effectLst/>
          <a:scene3d>
            <a:camera prst="orthographicFront"/>
            <a:lightRig rig="contrasting" dir="t">
              <a:rot lat="0" lon="0" rev="3000000"/>
            </a:lightRig>
          </a:scene3d>
          <a:sp3d contourW="7620">
            <a:bevelT w="95250" h="31750"/>
            <a:contourClr>
              <a:srgbClr val="333333"/>
            </a:contourClr>
          </a:sp3d>
        </p:spPr>
      </p:pic>
      <p:sp>
        <p:nvSpPr>
          <p:cNvPr id="13" name="Rectángulo 12">
            <a:extLst>
              <a:ext uri="{FF2B5EF4-FFF2-40B4-BE49-F238E27FC236}">
                <a16:creationId xmlns="" xmlns:a16="http://schemas.microsoft.com/office/drawing/2014/main" id="{6E3E37FA-3217-477E-971D-1D060B7C2EF0}"/>
              </a:ext>
            </a:extLst>
          </p:cNvPr>
          <p:cNvSpPr/>
          <p:nvPr/>
        </p:nvSpPr>
        <p:spPr>
          <a:xfrm>
            <a:off x="3829878" y="265043"/>
            <a:ext cx="8136835" cy="2092881"/>
          </a:xfrm>
          <a:prstGeom prst="rect">
            <a:avLst/>
          </a:prstGeom>
        </p:spPr>
        <p:txBody>
          <a:bodyPr wrap="square">
            <a:spAutoFit/>
          </a:bodyPr>
          <a:lstStyle/>
          <a:p>
            <a:pPr marL="342900" indent="-342900" algn="just">
              <a:spcAft>
                <a:spcPts val="1200"/>
              </a:spcAft>
              <a:buFont typeface="Wingdings" panose="05000000000000000000" pitchFamily="2" charset="2"/>
              <a:buChar char="q"/>
            </a:pPr>
            <a:r>
              <a:rPr lang="es-EC" sz="2400" dirty="0">
                <a:solidFill>
                  <a:schemeClr val="bg1"/>
                </a:solidFill>
              </a:rPr>
              <a:t>Las “agujas” son compuestos intermetálicos de hierro que cristalizan en forma (</a:t>
            </a:r>
            <a:r>
              <a:rPr lang="el-GR" sz="2400" dirty="0">
                <a:solidFill>
                  <a:schemeClr val="bg1"/>
                </a:solidFill>
              </a:rPr>
              <a:t>β-</a:t>
            </a:r>
            <a:r>
              <a:rPr lang="es-EC" sz="2400" dirty="0" err="1">
                <a:solidFill>
                  <a:schemeClr val="bg1"/>
                </a:solidFill>
              </a:rPr>
              <a:t>AlFeMnSi</a:t>
            </a:r>
            <a:r>
              <a:rPr lang="es-EC" sz="2400" dirty="0">
                <a:solidFill>
                  <a:schemeClr val="bg1"/>
                </a:solidFill>
              </a:rPr>
              <a:t>), o en forma de “escritura china” (</a:t>
            </a:r>
            <a:r>
              <a:rPr lang="el-GR" sz="2400" dirty="0">
                <a:solidFill>
                  <a:schemeClr val="bg1"/>
                </a:solidFill>
              </a:rPr>
              <a:t>α-</a:t>
            </a:r>
            <a:r>
              <a:rPr lang="es-EC" sz="2400" dirty="0" err="1">
                <a:solidFill>
                  <a:schemeClr val="bg1"/>
                </a:solidFill>
              </a:rPr>
              <a:t>AlFeMnSi</a:t>
            </a:r>
            <a:r>
              <a:rPr lang="es-EC" sz="2400" dirty="0">
                <a:solidFill>
                  <a:schemeClr val="bg1"/>
                </a:solidFill>
              </a:rPr>
              <a:t>).</a:t>
            </a:r>
          </a:p>
          <a:p>
            <a:pPr marL="342900" indent="-342900" algn="just">
              <a:buFont typeface="Wingdings" panose="05000000000000000000" pitchFamily="2" charset="2"/>
              <a:buChar char="q"/>
            </a:pPr>
            <a:r>
              <a:rPr lang="es-EC" sz="2400" dirty="0">
                <a:solidFill>
                  <a:schemeClr val="bg1"/>
                </a:solidFill>
              </a:rPr>
              <a:t>Dependen de la fracción de volumen, según la velocidad de enfriamiento.</a:t>
            </a:r>
          </a:p>
        </p:txBody>
      </p:sp>
      <p:sp>
        <p:nvSpPr>
          <p:cNvPr id="14" name="Rectángulo 13">
            <a:extLst>
              <a:ext uri="{FF2B5EF4-FFF2-40B4-BE49-F238E27FC236}">
                <a16:creationId xmlns="" xmlns:a16="http://schemas.microsoft.com/office/drawing/2014/main" id="{8F354DFE-964B-473A-8872-F0075C8AB4D3}"/>
              </a:ext>
            </a:extLst>
          </p:cNvPr>
          <p:cNvSpPr/>
          <p:nvPr/>
        </p:nvSpPr>
        <p:spPr>
          <a:xfrm>
            <a:off x="6840414" y="6156622"/>
            <a:ext cx="1592103" cy="523220"/>
          </a:xfrm>
          <a:prstGeom prst="rect">
            <a:avLst/>
          </a:prstGeom>
        </p:spPr>
        <p:txBody>
          <a:bodyPr wrap="none">
            <a:spAutoFit/>
          </a:bodyPr>
          <a:lstStyle/>
          <a:p>
            <a:pPr algn="ctr"/>
            <a:r>
              <a:rPr lang="es-ES" sz="2800" b="1" dirty="0">
                <a:ln w="12700">
                  <a:solidFill>
                    <a:schemeClr val="tx1"/>
                  </a:solidFill>
                  <a:prstDash val="solid"/>
                </a:ln>
                <a:solidFill>
                  <a:schemeClr val="bg1"/>
                </a:solidFill>
                <a:ea typeface="Calibri" panose="020F0502020204030204" pitchFamily="34" charset="0"/>
              </a:rPr>
              <a:t>CÁSCARA</a:t>
            </a:r>
            <a:endParaRPr lang="es-EC" b="1" dirty="0">
              <a:ln w="12700">
                <a:solidFill>
                  <a:schemeClr val="tx1"/>
                </a:solidFill>
                <a:prstDash val="solid"/>
              </a:ln>
              <a:solidFill>
                <a:schemeClr val="bg1"/>
              </a:solidFill>
            </a:endParaRPr>
          </a:p>
        </p:txBody>
      </p:sp>
      <p:sp>
        <p:nvSpPr>
          <p:cNvPr id="15" name="Rectángulo 14">
            <a:extLst>
              <a:ext uri="{FF2B5EF4-FFF2-40B4-BE49-F238E27FC236}">
                <a16:creationId xmlns="" xmlns:a16="http://schemas.microsoft.com/office/drawing/2014/main" id="{2D49F608-2876-4836-91D2-1C202D3760AD}"/>
              </a:ext>
            </a:extLst>
          </p:cNvPr>
          <p:cNvSpPr/>
          <p:nvPr/>
        </p:nvSpPr>
        <p:spPr>
          <a:xfrm>
            <a:off x="472898" y="6121895"/>
            <a:ext cx="2286203" cy="523220"/>
          </a:xfrm>
          <a:prstGeom prst="rect">
            <a:avLst/>
          </a:prstGeom>
        </p:spPr>
        <p:txBody>
          <a:bodyPr wrap="none">
            <a:spAutoFit/>
          </a:bodyPr>
          <a:lstStyle/>
          <a:p>
            <a:r>
              <a:rPr lang="es-ES" sz="2800" b="1" dirty="0">
                <a:ln w="12700">
                  <a:solidFill>
                    <a:schemeClr val="tx1"/>
                  </a:solidFill>
                  <a:prstDash val="solid"/>
                </a:ln>
                <a:solidFill>
                  <a:schemeClr val="bg1"/>
                </a:solidFill>
              </a:rPr>
              <a:t>PERMANENTE</a:t>
            </a:r>
            <a:endParaRPr lang="es-EC" b="1" dirty="0">
              <a:ln w="12700">
                <a:solidFill>
                  <a:schemeClr val="tx1"/>
                </a:solidFill>
                <a:prstDash val="solid"/>
              </a:ln>
              <a:solidFill>
                <a:schemeClr val="bg1"/>
              </a:solidFill>
            </a:endParaRPr>
          </a:p>
        </p:txBody>
      </p:sp>
      <p:sp>
        <p:nvSpPr>
          <p:cNvPr id="16" name="Rectángulo 15">
            <a:extLst>
              <a:ext uri="{FF2B5EF4-FFF2-40B4-BE49-F238E27FC236}">
                <a16:creationId xmlns="" xmlns:a16="http://schemas.microsoft.com/office/drawing/2014/main" id="{45C72406-D2E1-45F4-A876-1369745C592F}"/>
              </a:ext>
            </a:extLst>
          </p:cNvPr>
          <p:cNvSpPr/>
          <p:nvPr/>
        </p:nvSpPr>
        <p:spPr>
          <a:xfrm>
            <a:off x="9990474" y="6121895"/>
            <a:ext cx="1234633" cy="523220"/>
          </a:xfrm>
          <a:prstGeom prst="rect">
            <a:avLst/>
          </a:prstGeom>
        </p:spPr>
        <p:txBody>
          <a:bodyPr wrap="none">
            <a:spAutoFit/>
          </a:bodyPr>
          <a:lstStyle/>
          <a:p>
            <a:r>
              <a:rPr lang="es-ES" sz="2800" b="1" dirty="0">
                <a:ln w="12700">
                  <a:solidFill>
                    <a:schemeClr val="tx1"/>
                  </a:solidFill>
                  <a:prstDash val="solid"/>
                </a:ln>
                <a:solidFill>
                  <a:schemeClr val="bg1"/>
                </a:solidFill>
                <a:ea typeface="Calibri" panose="020F0502020204030204" pitchFamily="34" charset="0"/>
              </a:rPr>
              <a:t>ARENA</a:t>
            </a:r>
            <a:endParaRPr lang="es-EC" b="1" dirty="0">
              <a:ln w="12700">
                <a:solidFill>
                  <a:schemeClr val="tx1"/>
                </a:solidFill>
                <a:prstDash val="solid"/>
              </a:ln>
              <a:solidFill>
                <a:schemeClr val="bg1"/>
              </a:solidFill>
            </a:endParaRPr>
          </a:p>
        </p:txBody>
      </p:sp>
      <p:sp>
        <p:nvSpPr>
          <p:cNvPr id="17" name="Rectángulo 16">
            <a:extLst>
              <a:ext uri="{FF2B5EF4-FFF2-40B4-BE49-F238E27FC236}">
                <a16:creationId xmlns="" xmlns:a16="http://schemas.microsoft.com/office/drawing/2014/main" id="{D8689096-2C3E-417D-A3E6-C948D47FFADB}"/>
              </a:ext>
            </a:extLst>
          </p:cNvPr>
          <p:cNvSpPr/>
          <p:nvPr/>
        </p:nvSpPr>
        <p:spPr>
          <a:xfrm>
            <a:off x="3340510" y="6121895"/>
            <a:ext cx="2545505" cy="523220"/>
          </a:xfrm>
          <a:prstGeom prst="rect">
            <a:avLst/>
          </a:prstGeom>
        </p:spPr>
        <p:txBody>
          <a:bodyPr wrap="none">
            <a:spAutoFit/>
          </a:bodyPr>
          <a:lstStyle/>
          <a:p>
            <a:pPr algn="ctr"/>
            <a:r>
              <a:rPr lang="es-ES" sz="2800" b="1" dirty="0">
                <a:ln w="12700">
                  <a:solidFill>
                    <a:schemeClr val="tx1"/>
                  </a:solidFill>
                  <a:prstDash val="solid"/>
                </a:ln>
                <a:solidFill>
                  <a:schemeClr val="bg1"/>
                </a:solidFill>
                <a:ea typeface="Calibri" panose="020F0502020204030204" pitchFamily="34" charset="0"/>
              </a:rPr>
              <a:t>CENTRIFUGADA</a:t>
            </a:r>
            <a:endParaRPr lang="es-EC" sz="2800" b="1" dirty="0">
              <a:ln w="12700">
                <a:solidFill>
                  <a:schemeClr val="tx1"/>
                </a:solidFill>
                <a:prstDash val="solid"/>
              </a:ln>
              <a:solidFill>
                <a:schemeClr val="bg1"/>
              </a:solidFill>
            </a:endParaRPr>
          </a:p>
        </p:txBody>
      </p:sp>
    </p:spTree>
    <p:extLst>
      <p:ext uri="{BB962C8B-B14F-4D97-AF65-F5344CB8AC3E}">
        <p14:creationId xmlns="" xmlns:p14="http://schemas.microsoft.com/office/powerpoint/2010/main" val="28487934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BADD7E6-820E-445E-A8F7-0BD135B96FA6}"/>
              </a:ext>
            </a:extLst>
          </p:cNvPr>
          <p:cNvSpPr>
            <a:spLocks noGrp="1"/>
          </p:cNvSpPr>
          <p:nvPr>
            <p:ph type="title"/>
          </p:nvPr>
        </p:nvSpPr>
        <p:spPr>
          <a:xfrm>
            <a:off x="334112" y="182396"/>
            <a:ext cx="4800299" cy="1595562"/>
          </a:xfrm>
        </p:spPr>
        <p:txBody>
          <a:bodyPr>
            <a:normAutofit/>
          </a:bodyPr>
          <a:lstStyle/>
          <a:p>
            <a:r>
              <a:rPr lang="es-EC" b="1" dirty="0">
                <a:solidFill>
                  <a:schemeClr val="bg1"/>
                </a:solidFill>
              </a:rPr>
              <a:t>Micrografía Molde </a:t>
            </a:r>
            <a:br>
              <a:rPr lang="es-EC" b="1" dirty="0">
                <a:solidFill>
                  <a:schemeClr val="bg1"/>
                </a:solidFill>
              </a:rPr>
            </a:br>
            <a:r>
              <a:rPr lang="es-EC" b="1" dirty="0">
                <a:solidFill>
                  <a:schemeClr val="bg1"/>
                </a:solidFill>
              </a:rPr>
              <a:t>Permanente</a:t>
            </a:r>
          </a:p>
        </p:txBody>
      </p:sp>
      <p:pic>
        <p:nvPicPr>
          <p:cNvPr id="5" name="Imagen 4" descr="C:\Users\User\Desktop\TESIS\TESIS METALURGIA\DCIM\TESIS MEDINA PEÑA\ALUMINIO\PERMANENTE\microestructura\ALPER200x 2.jpg">
            <a:extLst>
              <a:ext uri="{FF2B5EF4-FFF2-40B4-BE49-F238E27FC236}">
                <a16:creationId xmlns="" xmlns:a16="http://schemas.microsoft.com/office/drawing/2014/main" id="{9DD7D775-738A-4F80-99A3-62BA6EB9CF1F}"/>
              </a:ext>
            </a:extLst>
          </p:cNvPr>
          <p:cNvPicPr/>
          <p:nvPr/>
        </p:nvPicPr>
        <p:blipFill rotWithShape="1">
          <a:blip r:embed="rId2" cstate="print">
            <a:extLst>
              <a:ext uri="{28A0092B-C50C-407E-A947-70E740481C1C}">
                <a14:useLocalDpi xmlns="" xmlns:a14="http://schemas.microsoft.com/office/drawing/2010/main" val="0"/>
              </a:ext>
            </a:extLst>
          </a:blip>
          <a:srcRect l="31437"/>
          <a:stretch/>
        </p:blipFill>
        <p:spPr bwMode="auto">
          <a:xfrm rot="5400000">
            <a:off x="242752" y="3809244"/>
            <a:ext cx="2832473" cy="2900245"/>
          </a:xfrm>
          <a:prstGeom prst="rect">
            <a:avLst/>
          </a:prstGeom>
          <a:noFill/>
          <a:ln>
            <a:noFill/>
          </a:ln>
        </p:spPr>
      </p:pic>
      <p:pic>
        <p:nvPicPr>
          <p:cNvPr id="6" name="Imagen 5" descr="C:\Users\User\Desktop\TESIS\TESIS METALURGIA\DCIM\TESIS MEDINA PEÑA\ALUMINIO\PERMANENTE\microestructura\ALPER200x 1.jpg">
            <a:extLst>
              <a:ext uri="{FF2B5EF4-FFF2-40B4-BE49-F238E27FC236}">
                <a16:creationId xmlns="" xmlns:a16="http://schemas.microsoft.com/office/drawing/2014/main" id="{C03E01FD-FE7F-40DC-AEC5-A6418435DDF7}"/>
              </a:ext>
            </a:extLst>
          </p:cNvPr>
          <p:cNvPicPr/>
          <p:nvPr/>
        </p:nvPicPr>
        <p:blipFill rotWithShape="1">
          <a:blip r:embed="rId3" cstate="print">
            <a:extLst>
              <a:ext uri="{28A0092B-C50C-407E-A947-70E740481C1C}">
                <a14:useLocalDpi xmlns="" xmlns:a14="http://schemas.microsoft.com/office/drawing/2010/main" val="0"/>
              </a:ext>
            </a:extLst>
          </a:blip>
          <a:srcRect l="31437"/>
          <a:stretch/>
        </p:blipFill>
        <p:spPr bwMode="auto">
          <a:xfrm rot="5400000">
            <a:off x="3267728" y="3803786"/>
            <a:ext cx="2832472" cy="2911163"/>
          </a:xfrm>
          <a:prstGeom prst="rect">
            <a:avLst/>
          </a:prstGeom>
          <a:noFill/>
          <a:ln>
            <a:noFill/>
          </a:ln>
        </p:spPr>
      </p:pic>
      <p:pic>
        <p:nvPicPr>
          <p:cNvPr id="7" name="Imagen 6" descr="C:\Users\User\Desktop\TESIS\TESIS METALURGIA\DCIM\TESIS MEDINA PEÑA\ALUMINIO\PERMANENTE\microestructura\ALPER200x 3.jpg">
            <a:extLst>
              <a:ext uri="{FF2B5EF4-FFF2-40B4-BE49-F238E27FC236}">
                <a16:creationId xmlns="" xmlns:a16="http://schemas.microsoft.com/office/drawing/2014/main" id="{F7158EE7-75A6-455F-8774-363EAAE1FE3C}"/>
              </a:ext>
            </a:extLst>
          </p:cNvPr>
          <p:cNvPicPr/>
          <p:nvPr/>
        </p:nvPicPr>
        <p:blipFill rotWithShape="1">
          <a:blip r:embed="rId4" cstate="print">
            <a:extLst>
              <a:ext uri="{28A0092B-C50C-407E-A947-70E740481C1C}">
                <a14:useLocalDpi xmlns="" xmlns:a14="http://schemas.microsoft.com/office/drawing/2010/main" val="0"/>
              </a:ext>
            </a:extLst>
          </a:blip>
          <a:srcRect l="31437"/>
          <a:stretch/>
        </p:blipFill>
        <p:spPr bwMode="auto">
          <a:xfrm rot="5400000">
            <a:off x="6263343" y="3838598"/>
            <a:ext cx="2832474" cy="2841535"/>
          </a:xfrm>
          <a:prstGeom prst="rect">
            <a:avLst/>
          </a:prstGeom>
          <a:noFill/>
          <a:ln>
            <a:noFill/>
          </a:ln>
        </p:spPr>
      </p:pic>
      <p:pic>
        <p:nvPicPr>
          <p:cNvPr id="8" name="Imagen 7" descr="C:\Users\User\Desktop\TESIS\TESIS METALURGIA\DCIM\TESIS MEDINA PEÑA\ALUMINIO\PERMANENTE\microestructura\ALPER500x 2.jpg">
            <a:extLst>
              <a:ext uri="{FF2B5EF4-FFF2-40B4-BE49-F238E27FC236}">
                <a16:creationId xmlns="" xmlns:a16="http://schemas.microsoft.com/office/drawing/2014/main" id="{047F6499-96EC-4E24-8EEB-AE335F465A76}"/>
              </a:ext>
            </a:extLst>
          </p:cNvPr>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rot="5400000">
            <a:off x="425835" y="2191324"/>
            <a:ext cx="2455393" cy="2475350"/>
          </a:xfrm>
          <a:prstGeom prst="ellipse">
            <a:avLst/>
          </a:prstGeom>
          <a:ln w="6350" cap="rnd">
            <a:solidFill>
              <a:schemeClr val="tx1"/>
            </a:solidFill>
          </a:ln>
          <a:effectLst/>
          <a:scene3d>
            <a:camera prst="orthographicFront"/>
            <a:lightRig rig="contrasting" dir="t">
              <a:rot lat="0" lon="0" rev="3000000"/>
            </a:lightRig>
          </a:scene3d>
          <a:sp3d contourW="7620">
            <a:bevelT w="95250" h="31750"/>
            <a:contourClr>
              <a:srgbClr val="333333"/>
            </a:contourClr>
          </a:sp3d>
        </p:spPr>
      </p:pic>
      <p:pic>
        <p:nvPicPr>
          <p:cNvPr id="9" name="Imagen 8" descr="C:\Users\User\Desktop\TESIS\TESIS METALURGIA\DCIM\TESIS MEDINA PEÑA\ALUMINIO\PERMANENTE\microestructura\ALPER500x 1.jpg">
            <a:extLst>
              <a:ext uri="{FF2B5EF4-FFF2-40B4-BE49-F238E27FC236}">
                <a16:creationId xmlns="" xmlns:a16="http://schemas.microsoft.com/office/drawing/2014/main" id="{336CDF28-C959-439E-A42A-D68BCDDB7F4D}"/>
              </a:ext>
            </a:extLst>
          </p:cNvPr>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5400000">
            <a:off x="3410907" y="2236680"/>
            <a:ext cx="2546107" cy="2475352"/>
          </a:xfrm>
          <a:prstGeom prst="ellipse">
            <a:avLst/>
          </a:prstGeom>
          <a:ln w="6350" cap="rnd">
            <a:solidFill>
              <a:schemeClr val="tx1"/>
            </a:solidFill>
          </a:ln>
          <a:effectLst/>
          <a:scene3d>
            <a:camera prst="orthographicFront"/>
            <a:lightRig rig="contrasting" dir="t">
              <a:rot lat="0" lon="0" rev="3000000"/>
            </a:lightRig>
          </a:scene3d>
          <a:sp3d contourW="7620">
            <a:bevelT w="95250" h="31750"/>
            <a:contourClr>
              <a:srgbClr val="333333"/>
            </a:contourClr>
          </a:sp3d>
        </p:spPr>
      </p:pic>
      <p:pic>
        <p:nvPicPr>
          <p:cNvPr id="10" name="Imagen 9" descr="C:\Users\User\Desktop\TESIS\TESIS METALURGIA\DCIM\TESIS MEDINA PEÑA\ALUMINIO\PERMANENTE\microestructura\ALPER500x 3.jpg">
            <a:extLst>
              <a:ext uri="{FF2B5EF4-FFF2-40B4-BE49-F238E27FC236}">
                <a16:creationId xmlns="" xmlns:a16="http://schemas.microsoft.com/office/drawing/2014/main" id="{B4D782AD-211A-4525-B8D5-203CA6E07556}"/>
              </a:ext>
            </a:extLst>
          </p:cNvPr>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rot="5400000">
            <a:off x="6406525" y="2236680"/>
            <a:ext cx="2546110" cy="2475354"/>
          </a:xfrm>
          <a:prstGeom prst="ellipse">
            <a:avLst/>
          </a:prstGeom>
          <a:ln w="6350" cap="rnd">
            <a:solidFill>
              <a:schemeClr val="tx1"/>
            </a:solidFill>
          </a:ln>
          <a:effectLst/>
          <a:scene3d>
            <a:camera prst="orthographicFront"/>
            <a:lightRig rig="contrasting" dir="t">
              <a:rot lat="0" lon="0" rev="3000000"/>
            </a:lightRig>
          </a:scene3d>
          <a:sp3d contourW="7620">
            <a:bevelT w="95250" h="31750"/>
            <a:contourClr>
              <a:srgbClr val="333333"/>
            </a:contourClr>
          </a:sp3d>
        </p:spPr>
      </p:pic>
      <p:pic>
        <p:nvPicPr>
          <p:cNvPr id="4" name="0 Imagen">
            <a:extLst>
              <a:ext uri="{FF2B5EF4-FFF2-40B4-BE49-F238E27FC236}">
                <a16:creationId xmlns="" xmlns:a16="http://schemas.microsoft.com/office/drawing/2014/main" id="{79F77AC2-9EFC-44B8-9B0F-8DABFAF60FEF}"/>
              </a:ext>
            </a:extLst>
          </p:cNvPr>
          <p:cNvPicPr/>
          <p:nvPr/>
        </p:nvPicPr>
        <p:blipFill>
          <a:blip r:embed="rId8" cstate="print">
            <a:extLst>
              <a:ext uri="{28A0092B-C50C-407E-A947-70E740481C1C}">
                <a14:useLocalDpi xmlns="" xmlns:a14="http://schemas.microsoft.com/office/drawing/2010/main" val="0"/>
              </a:ext>
            </a:extLst>
          </a:blip>
          <a:stretch>
            <a:fillRect/>
          </a:stretch>
        </p:blipFill>
        <p:spPr>
          <a:xfrm>
            <a:off x="8637606" y="1"/>
            <a:ext cx="3554393" cy="2546108"/>
          </a:xfrm>
          <a:prstGeom prst="rect">
            <a:avLst/>
          </a:prstGeom>
        </p:spPr>
      </p:pic>
      <p:sp>
        <p:nvSpPr>
          <p:cNvPr id="11" name="CuadroTexto 10">
            <a:extLst>
              <a:ext uri="{FF2B5EF4-FFF2-40B4-BE49-F238E27FC236}">
                <a16:creationId xmlns="" xmlns:a16="http://schemas.microsoft.com/office/drawing/2014/main" id="{AD0126D5-EB5F-4FF1-BBC0-8A03464FBB34}"/>
              </a:ext>
            </a:extLst>
          </p:cNvPr>
          <p:cNvSpPr txBox="1"/>
          <p:nvPr/>
        </p:nvSpPr>
        <p:spPr>
          <a:xfrm>
            <a:off x="1242040" y="5804453"/>
            <a:ext cx="822981" cy="707886"/>
          </a:xfrm>
          <a:prstGeom prst="rect">
            <a:avLst/>
          </a:prstGeom>
          <a:noFill/>
        </p:spPr>
        <p:txBody>
          <a:bodyPr wrap="square" rtlCol="0">
            <a:spAutoFit/>
          </a:bodyPr>
          <a:lstStyle/>
          <a:p>
            <a:pPr algn="ctr"/>
            <a:r>
              <a:rPr lang="es-EC" sz="4000" b="1" dirty="0">
                <a:ln>
                  <a:solidFill>
                    <a:sysClr val="windowText" lastClr="000000"/>
                  </a:solidFill>
                </a:ln>
                <a:solidFill>
                  <a:schemeClr val="bg1"/>
                </a:solidFill>
              </a:rPr>
              <a:t>A</a:t>
            </a:r>
          </a:p>
        </p:txBody>
      </p:sp>
      <p:sp>
        <p:nvSpPr>
          <p:cNvPr id="12" name="CuadroTexto 11">
            <a:extLst>
              <a:ext uri="{FF2B5EF4-FFF2-40B4-BE49-F238E27FC236}">
                <a16:creationId xmlns="" xmlns:a16="http://schemas.microsoft.com/office/drawing/2014/main" id="{5F475075-16AA-4D8A-8362-B0FCA36BF552}"/>
              </a:ext>
            </a:extLst>
          </p:cNvPr>
          <p:cNvSpPr txBox="1"/>
          <p:nvPr/>
        </p:nvSpPr>
        <p:spPr>
          <a:xfrm>
            <a:off x="4272469" y="5804453"/>
            <a:ext cx="822981" cy="707886"/>
          </a:xfrm>
          <a:prstGeom prst="rect">
            <a:avLst/>
          </a:prstGeom>
          <a:noFill/>
        </p:spPr>
        <p:txBody>
          <a:bodyPr wrap="square" rtlCol="0">
            <a:spAutoFit/>
          </a:bodyPr>
          <a:lstStyle/>
          <a:p>
            <a:pPr algn="ctr"/>
            <a:r>
              <a:rPr lang="es-EC" sz="4000" b="1" dirty="0">
                <a:ln>
                  <a:solidFill>
                    <a:sysClr val="windowText" lastClr="000000"/>
                  </a:solidFill>
                </a:ln>
                <a:solidFill>
                  <a:schemeClr val="bg1"/>
                </a:solidFill>
              </a:rPr>
              <a:t>B</a:t>
            </a:r>
          </a:p>
        </p:txBody>
      </p:sp>
      <p:sp>
        <p:nvSpPr>
          <p:cNvPr id="13" name="CuadroTexto 12">
            <a:extLst>
              <a:ext uri="{FF2B5EF4-FFF2-40B4-BE49-F238E27FC236}">
                <a16:creationId xmlns="" xmlns:a16="http://schemas.microsoft.com/office/drawing/2014/main" id="{7982F01B-0892-42BB-8703-6A35681BDAE1}"/>
              </a:ext>
            </a:extLst>
          </p:cNvPr>
          <p:cNvSpPr txBox="1"/>
          <p:nvPr/>
        </p:nvSpPr>
        <p:spPr>
          <a:xfrm>
            <a:off x="7268089" y="5804453"/>
            <a:ext cx="822981" cy="707886"/>
          </a:xfrm>
          <a:prstGeom prst="rect">
            <a:avLst/>
          </a:prstGeom>
          <a:noFill/>
        </p:spPr>
        <p:txBody>
          <a:bodyPr wrap="square" rtlCol="0">
            <a:spAutoFit/>
          </a:bodyPr>
          <a:lstStyle/>
          <a:p>
            <a:pPr algn="ctr"/>
            <a:r>
              <a:rPr lang="es-EC" sz="4000" b="1" dirty="0">
                <a:ln>
                  <a:solidFill>
                    <a:sysClr val="windowText" lastClr="000000"/>
                  </a:solidFill>
                </a:ln>
                <a:solidFill>
                  <a:schemeClr val="bg1"/>
                </a:solidFill>
              </a:rPr>
              <a:t>C</a:t>
            </a:r>
          </a:p>
        </p:txBody>
      </p:sp>
      <p:sp>
        <p:nvSpPr>
          <p:cNvPr id="14" name="CuadroTexto 13">
            <a:extLst>
              <a:ext uri="{FF2B5EF4-FFF2-40B4-BE49-F238E27FC236}">
                <a16:creationId xmlns="" xmlns:a16="http://schemas.microsoft.com/office/drawing/2014/main" id="{A9E4EC4E-87C3-4B40-8E8F-822506158AE5}"/>
              </a:ext>
            </a:extLst>
          </p:cNvPr>
          <p:cNvSpPr txBox="1"/>
          <p:nvPr/>
        </p:nvSpPr>
        <p:spPr>
          <a:xfrm>
            <a:off x="4976182" y="182396"/>
            <a:ext cx="3392964" cy="1815882"/>
          </a:xfrm>
          <a:prstGeom prst="rect">
            <a:avLst/>
          </a:prstGeom>
          <a:noFill/>
        </p:spPr>
        <p:txBody>
          <a:bodyPr wrap="square" rtlCol="0">
            <a:spAutoFit/>
          </a:bodyPr>
          <a:lstStyle/>
          <a:p>
            <a:pPr algn="just"/>
            <a:r>
              <a:rPr lang="es-EC" sz="2800" dirty="0">
                <a:solidFill>
                  <a:schemeClr val="bg1"/>
                </a:solidFill>
              </a:rPr>
              <a:t>De la pared hacia el núcleo disminuye la cantidad de agujas de la fase </a:t>
            </a:r>
            <a:r>
              <a:rPr lang="el-GR" sz="2800" dirty="0">
                <a:solidFill>
                  <a:schemeClr val="bg1"/>
                </a:solidFill>
              </a:rPr>
              <a:t>β</a:t>
            </a:r>
            <a:r>
              <a:rPr lang="es-EC" sz="2800" dirty="0">
                <a:solidFill>
                  <a:schemeClr val="bg1"/>
                </a:solidFill>
              </a:rPr>
              <a:t>.</a:t>
            </a:r>
          </a:p>
        </p:txBody>
      </p:sp>
      <p:sp>
        <p:nvSpPr>
          <p:cNvPr id="15" name="CuadroTexto 14">
            <a:extLst>
              <a:ext uri="{FF2B5EF4-FFF2-40B4-BE49-F238E27FC236}">
                <a16:creationId xmlns="" xmlns:a16="http://schemas.microsoft.com/office/drawing/2014/main" id="{656B3D0F-9F7A-4072-B9C9-A18CE03A2748}"/>
              </a:ext>
            </a:extLst>
          </p:cNvPr>
          <p:cNvSpPr txBox="1"/>
          <p:nvPr/>
        </p:nvSpPr>
        <p:spPr>
          <a:xfrm>
            <a:off x="9307337" y="3193138"/>
            <a:ext cx="2675797" cy="3108543"/>
          </a:xfrm>
          <a:prstGeom prst="rect">
            <a:avLst/>
          </a:prstGeom>
          <a:noFill/>
        </p:spPr>
        <p:txBody>
          <a:bodyPr wrap="square" rtlCol="0">
            <a:spAutoFit/>
          </a:bodyPr>
          <a:lstStyle/>
          <a:p>
            <a:pPr algn="just"/>
            <a:r>
              <a:rPr lang="es-EC" sz="2800" dirty="0">
                <a:solidFill>
                  <a:schemeClr val="bg1"/>
                </a:solidFill>
              </a:rPr>
              <a:t>A medida que el enfriamiento es más rápido, el espaciamiento entre brazos dendríticos disminuye.</a:t>
            </a:r>
          </a:p>
        </p:txBody>
      </p:sp>
    </p:spTree>
    <p:extLst>
      <p:ext uri="{BB962C8B-B14F-4D97-AF65-F5344CB8AC3E}">
        <p14:creationId xmlns="" xmlns:p14="http://schemas.microsoft.com/office/powerpoint/2010/main" val="15002470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5760F31-88BB-4D7D-B60D-BF5D02B68BC2}"/>
              </a:ext>
            </a:extLst>
          </p:cNvPr>
          <p:cNvSpPr>
            <a:spLocks noGrp="1"/>
          </p:cNvSpPr>
          <p:nvPr>
            <p:ph type="title"/>
          </p:nvPr>
        </p:nvSpPr>
        <p:spPr>
          <a:xfrm>
            <a:off x="845127" y="365760"/>
            <a:ext cx="4946073" cy="1325562"/>
          </a:xfrm>
        </p:spPr>
        <p:txBody>
          <a:bodyPr>
            <a:normAutofit/>
          </a:bodyPr>
          <a:lstStyle/>
          <a:p>
            <a:pPr algn="ctr"/>
            <a:r>
              <a:rPr lang="es-EC" sz="5400" b="1" dirty="0">
                <a:solidFill>
                  <a:schemeClr val="bg1"/>
                </a:solidFill>
              </a:rPr>
              <a:t>Análisis Químico</a:t>
            </a:r>
          </a:p>
        </p:txBody>
      </p:sp>
      <p:graphicFrame>
        <p:nvGraphicFramePr>
          <p:cNvPr id="4" name="Tabla 3">
            <a:extLst>
              <a:ext uri="{FF2B5EF4-FFF2-40B4-BE49-F238E27FC236}">
                <a16:creationId xmlns="" xmlns:a16="http://schemas.microsoft.com/office/drawing/2014/main" id="{8DE53FD3-0B54-4B91-B80E-9BA836655110}"/>
              </a:ext>
            </a:extLst>
          </p:cNvPr>
          <p:cNvGraphicFramePr>
            <a:graphicFrameLocks noGrp="1"/>
          </p:cNvGraphicFramePr>
          <p:nvPr>
            <p:extLst>
              <p:ext uri="{D42A27DB-BD31-4B8C-83A1-F6EECF244321}">
                <p14:modId xmlns="" xmlns:p14="http://schemas.microsoft.com/office/powerpoint/2010/main" val="3763948317"/>
              </p:ext>
            </p:extLst>
          </p:nvPr>
        </p:nvGraphicFramePr>
        <p:xfrm>
          <a:off x="7699512" y="573214"/>
          <a:ext cx="4301006" cy="5954275"/>
        </p:xfrm>
        <a:graphic>
          <a:graphicData uri="http://schemas.openxmlformats.org/drawingml/2006/table">
            <a:tbl>
              <a:tblPr firstRow="1" firstCol="1" bandRow="1">
                <a:tableStyleId>{FABFCF23-3B69-468F-B69F-88F6DE6A72F2}</a:tableStyleId>
              </a:tblPr>
              <a:tblGrid>
                <a:gridCol w="2401031">
                  <a:extLst>
                    <a:ext uri="{9D8B030D-6E8A-4147-A177-3AD203B41FA5}">
                      <a16:colId xmlns="" xmlns:a16="http://schemas.microsoft.com/office/drawing/2014/main" val="611451025"/>
                    </a:ext>
                  </a:extLst>
                </a:gridCol>
                <a:gridCol w="1899975">
                  <a:extLst>
                    <a:ext uri="{9D8B030D-6E8A-4147-A177-3AD203B41FA5}">
                      <a16:colId xmlns="" xmlns:a16="http://schemas.microsoft.com/office/drawing/2014/main" val="3978204348"/>
                    </a:ext>
                  </a:extLst>
                </a:gridCol>
              </a:tblGrid>
              <a:tr h="475361">
                <a:tc>
                  <a:txBody>
                    <a:bodyPr/>
                    <a:lstStyle/>
                    <a:p>
                      <a:pPr algn="ctr">
                        <a:lnSpc>
                          <a:spcPct val="107000"/>
                        </a:lnSpc>
                        <a:spcAft>
                          <a:spcPts val="800"/>
                        </a:spcAft>
                      </a:pPr>
                      <a:r>
                        <a:rPr lang="es-ES" sz="2400" dirty="0">
                          <a:effectLst/>
                        </a:rPr>
                        <a:t>Metales</a:t>
                      </a:r>
                      <a:endParaRPr lang="es-EC"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84" marR="93684" marT="0" marB="0" anchor="ctr"/>
                </a:tc>
                <a:tc>
                  <a:txBody>
                    <a:bodyPr/>
                    <a:lstStyle/>
                    <a:p>
                      <a:pPr algn="ctr">
                        <a:lnSpc>
                          <a:spcPct val="107000"/>
                        </a:lnSpc>
                        <a:spcAft>
                          <a:spcPts val="800"/>
                        </a:spcAft>
                      </a:pPr>
                      <a:r>
                        <a:rPr lang="es-ES" sz="2400">
                          <a:effectLst/>
                        </a:rPr>
                        <a:t>Aleantes  (%)</a:t>
                      </a:r>
                      <a:endParaRPr lang="es-EC"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84" marR="93684" marT="0" marB="0" anchor="ctr"/>
                </a:tc>
                <a:extLst>
                  <a:ext uri="{0D108BD9-81ED-4DB2-BD59-A6C34878D82A}">
                    <a16:rowId xmlns="" xmlns:a16="http://schemas.microsoft.com/office/drawing/2014/main" val="1141211945"/>
                  </a:ext>
                </a:extLst>
              </a:tr>
              <a:tr h="344376">
                <a:tc>
                  <a:txBody>
                    <a:bodyPr/>
                    <a:lstStyle/>
                    <a:p>
                      <a:pPr algn="ctr">
                        <a:lnSpc>
                          <a:spcPct val="107000"/>
                        </a:lnSpc>
                        <a:spcAft>
                          <a:spcPts val="800"/>
                        </a:spcAft>
                      </a:pPr>
                      <a:r>
                        <a:rPr lang="es-ES" sz="2400" dirty="0">
                          <a:effectLst/>
                        </a:rPr>
                        <a:t>Aluminio (Al)</a:t>
                      </a:r>
                      <a:endParaRPr lang="es-EC"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84" marR="93684" marT="0" marB="0" anchor="ctr"/>
                </a:tc>
                <a:tc>
                  <a:txBody>
                    <a:bodyPr/>
                    <a:lstStyle/>
                    <a:p>
                      <a:pPr algn="ctr">
                        <a:lnSpc>
                          <a:spcPct val="107000"/>
                        </a:lnSpc>
                        <a:spcAft>
                          <a:spcPts val="800"/>
                        </a:spcAft>
                      </a:pPr>
                      <a:r>
                        <a:rPr lang="es-ES" sz="2400">
                          <a:effectLst/>
                        </a:rPr>
                        <a:t>84,52</a:t>
                      </a:r>
                      <a:endParaRPr lang="es-EC"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84" marR="93684" marT="0" marB="0" anchor="ctr"/>
                </a:tc>
                <a:extLst>
                  <a:ext uri="{0D108BD9-81ED-4DB2-BD59-A6C34878D82A}">
                    <a16:rowId xmlns="" xmlns:a16="http://schemas.microsoft.com/office/drawing/2014/main" val="2722909919"/>
                  </a:ext>
                </a:extLst>
              </a:tr>
              <a:tr h="344376">
                <a:tc>
                  <a:txBody>
                    <a:bodyPr/>
                    <a:lstStyle/>
                    <a:p>
                      <a:pPr algn="ctr">
                        <a:lnSpc>
                          <a:spcPct val="107000"/>
                        </a:lnSpc>
                        <a:spcAft>
                          <a:spcPts val="800"/>
                        </a:spcAft>
                      </a:pPr>
                      <a:r>
                        <a:rPr lang="es-ES" sz="2400" dirty="0">
                          <a:effectLst/>
                        </a:rPr>
                        <a:t>Silicio (Si)</a:t>
                      </a:r>
                      <a:endParaRPr lang="es-EC"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84" marR="93684" marT="0" marB="0" anchor="ctr"/>
                </a:tc>
                <a:tc>
                  <a:txBody>
                    <a:bodyPr/>
                    <a:lstStyle/>
                    <a:p>
                      <a:pPr algn="ctr">
                        <a:lnSpc>
                          <a:spcPct val="107000"/>
                        </a:lnSpc>
                        <a:spcAft>
                          <a:spcPts val="800"/>
                        </a:spcAft>
                      </a:pPr>
                      <a:r>
                        <a:rPr lang="es-ES" sz="2400">
                          <a:effectLst/>
                        </a:rPr>
                        <a:t>8,938</a:t>
                      </a:r>
                      <a:endParaRPr lang="es-EC"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84" marR="93684" marT="0" marB="0" anchor="ctr"/>
                </a:tc>
                <a:extLst>
                  <a:ext uri="{0D108BD9-81ED-4DB2-BD59-A6C34878D82A}">
                    <a16:rowId xmlns="" xmlns:a16="http://schemas.microsoft.com/office/drawing/2014/main" val="4006657872"/>
                  </a:ext>
                </a:extLst>
              </a:tr>
              <a:tr h="344376">
                <a:tc>
                  <a:txBody>
                    <a:bodyPr/>
                    <a:lstStyle/>
                    <a:p>
                      <a:pPr algn="ctr">
                        <a:lnSpc>
                          <a:spcPct val="107000"/>
                        </a:lnSpc>
                        <a:spcAft>
                          <a:spcPts val="800"/>
                        </a:spcAft>
                      </a:pPr>
                      <a:r>
                        <a:rPr lang="es-ES" sz="2400">
                          <a:effectLst/>
                        </a:rPr>
                        <a:t>Hierro (Fe)</a:t>
                      </a:r>
                      <a:endParaRPr lang="es-EC"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84" marR="93684" marT="0" marB="0" anchor="ctr"/>
                </a:tc>
                <a:tc>
                  <a:txBody>
                    <a:bodyPr/>
                    <a:lstStyle/>
                    <a:p>
                      <a:pPr algn="ctr">
                        <a:lnSpc>
                          <a:spcPct val="107000"/>
                        </a:lnSpc>
                        <a:spcAft>
                          <a:spcPts val="800"/>
                        </a:spcAft>
                      </a:pPr>
                      <a:r>
                        <a:rPr lang="es-ES" sz="2400">
                          <a:effectLst/>
                        </a:rPr>
                        <a:t>3,671</a:t>
                      </a:r>
                      <a:endParaRPr lang="es-EC"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84" marR="93684" marT="0" marB="0" anchor="ctr"/>
                </a:tc>
                <a:extLst>
                  <a:ext uri="{0D108BD9-81ED-4DB2-BD59-A6C34878D82A}">
                    <a16:rowId xmlns="" xmlns:a16="http://schemas.microsoft.com/office/drawing/2014/main" val="3893118122"/>
                  </a:ext>
                </a:extLst>
              </a:tr>
              <a:tr h="344376">
                <a:tc>
                  <a:txBody>
                    <a:bodyPr/>
                    <a:lstStyle/>
                    <a:p>
                      <a:pPr algn="ctr">
                        <a:lnSpc>
                          <a:spcPct val="107000"/>
                        </a:lnSpc>
                        <a:spcAft>
                          <a:spcPts val="800"/>
                        </a:spcAft>
                      </a:pPr>
                      <a:r>
                        <a:rPr lang="es-ES" sz="2400" dirty="0">
                          <a:effectLst/>
                        </a:rPr>
                        <a:t>Cobre (Cu)</a:t>
                      </a:r>
                      <a:endParaRPr lang="es-EC"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84" marR="93684" marT="0" marB="0" anchor="ctr"/>
                </a:tc>
                <a:tc>
                  <a:txBody>
                    <a:bodyPr/>
                    <a:lstStyle/>
                    <a:p>
                      <a:pPr algn="ctr">
                        <a:lnSpc>
                          <a:spcPct val="107000"/>
                        </a:lnSpc>
                        <a:spcAft>
                          <a:spcPts val="800"/>
                        </a:spcAft>
                      </a:pPr>
                      <a:r>
                        <a:rPr lang="es-ES" sz="2400">
                          <a:effectLst/>
                        </a:rPr>
                        <a:t>1,395</a:t>
                      </a:r>
                      <a:endParaRPr lang="es-EC"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84" marR="93684" marT="0" marB="0" anchor="ctr"/>
                </a:tc>
                <a:extLst>
                  <a:ext uri="{0D108BD9-81ED-4DB2-BD59-A6C34878D82A}">
                    <a16:rowId xmlns="" xmlns:a16="http://schemas.microsoft.com/office/drawing/2014/main" val="2730069175"/>
                  </a:ext>
                </a:extLst>
              </a:tr>
              <a:tr h="344376">
                <a:tc>
                  <a:txBody>
                    <a:bodyPr/>
                    <a:lstStyle/>
                    <a:p>
                      <a:pPr algn="ctr">
                        <a:lnSpc>
                          <a:spcPct val="107000"/>
                        </a:lnSpc>
                        <a:spcAft>
                          <a:spcPts val="800"/>
                        </a:spcAft>
                      </a:pPr>
                      <a:r>
                        <a:rPr lang="es-ES" sz="2400" dirty="0">
                          <a:effectLst/>
                        </a:rPr>
                        <a:t>Zinc (Zn)</a:t>
                      </a:r>
                      <a:endParaRPr lang="es-EC"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84" marR="93684" marT="0" marB="0" anchor="ctr"/>
                </a:tc>
                <a:tc>
                  <a:txBody>
                    <a:bodyPr/>
                    <a:lstStyle/>
                    <a:p>
                      <a:pPr algn="ctr">
                        <a:lnSpc>
                          <a:spcPct val="107000"/>
                        </a:lnSpc>
                        <a:spcAft>
                          <a:spcPts val="800"/>
                        </a:spcAft>
                      </a:pPr>
                      <a:r>
                        <a:rPr lang="es-ES" sz="2400">
                          <a:effectLst/>
                        </a:rPr>
                        <a:t>0,646</a:t>
                      </a:r>
                      <a:endParaRPr lang="es-EC"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84" marR="93684" marT="0" marB="0" anchor="ctr"/>
                </a:tc>
                <a:extLst>
                  <a:ext uri="{0D108BD9-81ED-4DB2-BD59-A6C34878D82A}">
                    <a16:rowId xmlns="" xmlns:a16="http://schemas.microsoft.com/office/drawing/2014/main" val="2263070575"/>
                  </a:ext>
                </a:extLst>
              </a:tr>
              <a:tr h="344376">
                <a:tc>
                  <a:txBody>
                    <a:bodyPr/>
                    <a:lstStyle/>
                    <a:p>
                      <a:pPr algn="ctr">
                        <a:lnSpc>
                          <a:spcPct val="107000"/>
                        </a:lnSpc>
                        <a:spcAft>
                          <a:spcPts val="800"/>
                        </a:spcAft>
                      </a:pPr>
                      <a:r>
                        <a:rPr lang="es-ES" sz="2400" dirty="0">
                          <a:effectLst/>
                        </a:rPr>
                        <a:t>Níquel (Ni)</a:t>
                      </a:r>
                      <a:endParaRPr lang="es-EC"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84" marR="93684" marT="0" marB="0" anchor="ctr"/>
                </a:tc>
                <a:tc>
                  <a:txBody>
                    <a:bodyPr/>
                    <a:lstStyle/>
                    <a:p>
                      <a:pPr algn="ctr">
                        <a:lnSpc>
                          <a:spcPct val="107000"/>
                        </a:lnSpc>
                        <a:spcAft>
                          <a:spcPts val="800"/>
                        </a:spcAft>
                      </a:pPr>
                      <a:r>
                        <a:rPr lang="es-ES" sz="2400">
                          <a:effectLst/>
                        </a:rPr>
                        <a:t>0,236</a:t>
                      </a:r>
                      <a:endParaRPr lang="es-EC"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84" marR="93684" marT="0" marB="0" anchor="ctr"/>
                </a:tc>
                <a:extLst>
                  <a:ext uri="{0D108BD9-81ED-4DB2-BD59-A6C34878D82A}">
                    <a16:rowId xmlns="" xmlns:a16="http://schemas.microsoft.com/office/drawing/2014/main" val="1507536788"/>
                  </a:ext>
                </a:extLst>
              </a:tr>
              <a:tr h="344376">
                <a:tc>
                  <a:txBody>
                    <a:bodyPr/>
                    <a:lstStyle/>
                    <a:p>
                      <a:pPr algn="ctr">
                        <a:lnSpc>
                          <a:spcPct val="107000"/>
                        </a:lnSpc>
                        <a:spcAft>
                          <a:spcPts val="800"/>
                        </a:spcAft>
                      </a:pPr>
                      <a:r>
                        <a:rPr lang="es-ES" sz="2400" dirty="0">
                          <a:effectLst/>
                        </a:rPr>
                        <a:t>Plomo (Pb)</a:t>
                      </a:r>
                      <a:endParaRPr lang="es-EC"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84" marR="93684" marT="0" marB="0" anchor="ctr"/>
                </a:tc>
                <a:tc>
                  <a:txBody>
                    <a:bodyPr/>
                    <a:lstStyle/>
                    <a:p>
                      <a:pPr algn="ctr">
                        <a:lnSpc>
                          <a:spcPct val="107000"/>
                        </a:lnSpc>
                        <a:spcAft>
                          <a:spcPts val="800"/>
                        </a:spcAft>
                      </a:pPr>
                      <a:r>
                        <a:rPr lang="es-ES" sz="2400">
                          <a:effectLst/>
                        </a:rPr>
                        <a:t>0,156</a:t>
                      </a:r>
                      <a:endParaRPr lang="es-EC"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84" marR="93684" marT="0" marB="0" anchor="ctr"/>
                </a:tc>
                <a:extLst>
                  <a:ext uri="{0D108BD9-81ED-4DB2-BD59-A6C34878D82A}">
                    <a16:rowId xmlns="" xmlns:a16="http://schemas.microsoft.com/office/drawing/2014/main" val="901073169"/>
                  </a:ext>
                </a:extLst>
              </a:tr>
              <a:tr h="344376">
                <a:tc>
                  <a:txBody>
                    <a:bodyPr/>
                    <a:lstStyle/>
                    <a:p>
                      <a:pPr algn="ctr">
                        <a:lnSpc>
                          <a:spcPct val="107000"/>
                        </a:lnSpc>
                        <a:spcAft>
                          <a:spcPts val="800"/>
                        </a:spcAft>
                      </a:pPr>
                      <a:r>
                        <a:rPr lang="es-ES" sz="2400" dirty="0">
                          <a:effectLst/>
                        </a:rPr>
                        <a:t>Magnesio (Mg)</a:t>
                      </a:r>
                      <a:endParaRPr lang="es-EC"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84" marR="93684" marT="0" marB="0" anchor="ctr"/>
                </a:tc>
                <a:tc>
                  <a:txBody>
                    <a:bodyPr/>
                    <a:lstStyle/>
                    <a:p>
                      <a:pPr algn="ctr">
                        <a:lnSpc>
                          <a:spcPct val="107000"/>
                        </a:lnSpc>
                        <a:spcAft>
                          <a:spcPts val="800"/>
                        </a:spcAft>
                      </a:pPr>
                      <a:r>
                        <a:rPr lang="es-ES" sz="2400">
                          <a:effectLst/>
                        </a:rPr>
                        <a:t>0,15</a:t>
                      </a:r>
                      <a:endParaRPr lang="es-EC"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84" marR="93684" marT="0" marB="0" anchor="ctr"/>
                </a:tc>
                <a:extLst>
                  <a:ext uri="{0D108BD9-81ED-4DB2-BD59-A6C34878D82A}">
                    <a16:rowId xmlns="" xmlns:a16="http://schemas.microsoft.com/office/drawing/2014/main" val="3548292607"/>
                  </a:ext>
                </a:extLst>
              </a:tr>
              <a:tr h="344376">
                <a:tc>
                  <a:txBody>
                    <a:bodyPr/>
                    <a:lstStyle/>
                    <a:p>
                      <a:pPr algn="ctr">
                        <a:lnSpc>
                          <a:spcPct val="107000"/>
                        </a:lnSpc>
                        <a:spcAft>
                          <a:spcPts val="800"/>
                        </a:spcAft>
                      </a:pPr>
                      <a:r>
                        <a:rPr lang="es-ES" sz="2400" dirty="0">
                          <a:effectLst/>
                        </a:rPr>
                        <a:t>Manganeso (Mn)</a:t>
                      </a:r>
                      <a:endParaRPr lang="es-EC"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84" marR="93684" marT="0" marB="0" anchor="ctr"/>
                </a:tc>
                <a:tc>
                  <a:txBody>
                    <a:bodyPr/>
                    <a:lstStyle/>
                    <a:p>
                      <a:pPr algn="ctr">
                        <a:lnSpc>
                          <a:spcPct val="107000"/>
                        </a:lnSpc>
                        <a:spcAft>
                          <a:spcPts val="800"/>
                        </a:spcAft>
                      </a:pPr>
                      <a:r>
                        <a:rPr lang="es-ES" sz="2400" dirty="0">
                          <a:effectLst/>
                        </a:rPr>
                        <a:t>0,096</a:t>
                      </a:r>
                      <a:endParaRPr lang="es-EC"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84" marR="93684" marT="0" marB="0" anchor="ctr"/>
                </a:tc>
                <a:extLst>
                  <a:ext uri="{0D108BD9-81ED-4DB2-BD59-A6C34878D82A}">
                    <a16:rowId xmlns="" xmlns:a16="http://schemas.microsoft.com/office/drawing/2014/main" val="119494682"/>
                  </a:ext>
                </a:extLst>
              </a:tr>
              <a:tr h="344376">
                <a:tc>
                  <a:txBody>
                    <a:bodyPr/>
                    <a:lstStyle/>
                    <a:p>
                      <a:pPr algn="ctr">
                        <a:lnSpc>
                          <a:spcPct val="107000"/>
                        </a:lnSpc>
                        <a:spcAft>
                          <a:spcPts val="800"/>
                        </a:spcAft>
                      </a:pPr>
                      <a:r>
                        <a:rPr lang="es-ES" sz="2400">
                          <a:effectLst/>
                        </a:rPr>
                        <a:t>Titanio (Ti)</a:t>
                      </a:r>
                      <a:endParaRPr lang="es-EC"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84" marR="93684" marT="0" marB="0" anchor="ctr"/>
                </a:tc>
                <a:tc>
                  <a:txBody>
                    <a:bodyPr/>
                    <a:lstStyle/>
                    <a:p>
                      <a:pPr algn="ctr">
                        <a:lnSpc>
                          <a:spcPct val="107000"/>
                        </a:lnSpc>
                        <a:spcAft>
                          <a:spcPts val="800"/>
                        </a:spcAft>
                      </a:pPr>
                      <a:r>
                        <a:rPr lang="es-ES" sz="2400" dirty="0">
                          <a:effectLst/>
                        </a:rPr>
                        <a:t>0,051</a:t>
                      </a:r>
                      <a:endParaRPr lang="es-EC"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84" marR="93684" marT="0" marB="0" anchor="ctr"/>
                </a:tc>
                <a:extLst>
                  <a:ext uri="{0D108BD9-81ED-4DB2-BD59-A6C34878D82A}">
                    <a16:rowId xmlns="" xmlns:a16="http://schemas.microsoft.com/office/drawing/2014/main" val="791675541"/>
                  </a:ext>
                </a:extLst>
              </a:tr>
              <a:tr h="344376">
                <a:tc>
                  <a:txBody>
                    <a:bodyPr/>
                    <a:lstStyle/>
                    <a:p>
                      <a:pPr algn="ctr">
                        <a:lnSpc>
                          <a:spcPct val="107000"/>
                        </a:lnSpc>
                        <a:spcAft>
                          <a:spcPts val="800"/>
                        </a:spcAft>
                      </a:pPr>
                      <a:r>
                        <a:rPr lang="es-ES" sz="2400">
                          <a:effectLst/>
                        </a:rPr>
                        <a:t>Cromo (Cr)</a:t>
                      </a:r>
                      <a:endParaRPr lang="es-EC"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84" marR="93684" marT="0" marB="0" anchor="ctr"/>
                </a:tc>
                <a:tc>
                  <a:txBody>
                    <a:bodyPr/>
                    <a:lstStyle/>
                    <a:p>
                      <a:pPr algn="ctr">
                        <a:lnSpc>
                          <a:spcPct val="107000"/>
                        </a:lnSpc>
                        <a:spcAft>
                          <a:spcPts val="800"/>
                        </a:spcAft>
                      </a:pPr>
                      <a:r>
                        <a:rPr lang="es-ES" sz="2400" dirty="0">
                          <a:effectLst/>
                        </a:rPr>
                        <a:t>0,033</a:t>
                      </a:r>
                      <a:endParaRPr lang="es-EC"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84" marR="93684" marT="0" marB="0" anchor="ctr"/>
                </a:tc>
                <a:extLst>
                  <a:ext uri="{0D108BD9-81ED-4DB2-BD59-A6C34878D82A}">
                    <a16:rowId xmlns="" xmlns:a16="http://schemas.microsoft.com/office/drawing/2014/main" val="4101439415"/>
                  </a:ext>
                </a:extLst>
              </a:tr>
              <a:tr h="344376">
                <a:tc>
                  <a:txBody>
                    <a:bodyPr/>
                    <a:lstStyle/>
                    <a:p>
                      <a:pPr algn="ctr">
                        <a:lnSpc>
                          <a:spcPct val="107000"/>
                        </a:lnSpc>
                        <a:spcAft>
                          <a:spcPts val="800"/>
                        </a:spcAft>
                      </a:pPr>
                      <a:r>
                        <a:rPr lang="es-ES" sz="2400">
                          <a:effectLst/>
                        </a:rPr>
                        <a:t>Estaño (Sn)</a:t>
                      </a:r>
                      <a:endParaRPr lang="es-EC"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84" marR="93684" marT="0" marB="0" anchor="ctr"/>
                </a:tc>
                <a:tc>
                  <a:txBody>
                    <a:bodyPr/>
                    <a:lstStyle/>
                    <a:p>
                      <a:pPr algn="ctr">
                        <a:lnSpc>
                          <a:spcPct val="107000"/>
                        </a:lnSpc>
                        <a:spcAft>
                          <a:spcPts val="800"/>
                        </a:spcAft>
                      </a:pPr>
                      <a:r>
                        <a:rPr lang="es-ES" sz="2400" dirty="0">
                          <a:effectLst/>
                        </a:rPr>
                        <a:t>0,029</a:t>
                      </a:r>
                      <a:endParaRPr lang="es-EC"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84" marR="93684" marT="0" marB="0" anchor="ctr"/>
                </a:tc>
                <a:extLst>
                  <a:ext uri="{0D108BD9-81ED-4DB2-BD59-A6C34878D82A}">
                    <a16:rowId xmlns="" xmlns:a16="http://schemas.microsoft.com/office/drawing/2014/main" val="3565664184"/>
                  </a:ext>
                </a:extLst>
              </a:tr>
              <a:tr h="344376">
                <a:tc>
                  <a:txBody>
                    <a:bodyPr/>
                    <a:lstStyle/>
                    <a:p>
                      <a:pPr algn="ctr">
                        <a:lnSpc>
                          <a:spcPct val="107000"/>
                        </a:lnSpc>
                        <a:spcAft>
                          <a:spcPts val="800"/>
                        </a:spcAft>
                      </a:pPr>
                      <a:r>
                        <a:rPr lang="es-ES" sz="2400">
                          <a:effectLst/>
                        </a:rPr>
                        <a:t>Galio (Ga)</a:t>
                      </a:r>
                      <a:endParaRPr lang="es-EC"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84" marR="93684" marT="0" marB="0" anchor="ctr"/>
                </a:tc>
                <a:tc>
                  <a:txBody>
                    <a:bodyPr/>
                    <a:lstStyle/>
                    <a:p>
                      <a:pPr algn="ctr">
                        <a:lnSpc>
                          <a:spcPct val="107000"/>
                        </a:lnSpc>
                        <a:spcAft>
                          <a:spcPts val="800"/>
                        </a:spcAft>
                      </a:pPr>
                      <a:r>
                        <a:rPr lang="es-ES" sz="2400" dirty="0">
                          <a:effectLst/>
                        </a:rPr>
                        <a:t>0,012</a:t>
                      </a:r>
                      <a:endParaRPr lang="es-EC"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84" marR="93684" marT="0" marB="0" anchor="ctr"/>
                </a:tc>
                <a:extLst>
                  <a:ext uri="{0D108BD9-81ED-4DB2-BD59-A6C34878D82A}">
                    <a16:rowId xmlns="" xmlns:a16="http://schemas.microsoft.com/office/drawing/2014/main" val="2774896513"/>
                  </a:ext>
                </a:extLst>
              </a:tr>
              <a:tr h="344376">
                <a:tc>
                  <a:txBody>
                    <a:bodyPr/>
                    <a:lstStyle/>
                    <a:p>
                      <a:pPr algn="ctr">
                        <a:lnSpc>
                          <a:spcPct val="107000"/>
                        </a:lnSpc>
                        <a:spcAft>
                          <a:spcPts val="800"/>
                        </a:spcAft>
                      </a:pPr>
                      <a:r>
                        <a:rPr lang="es-ES" sz="2400">
                          <a:effectLst/>
                        </a:rPr>
                        <a:t>Vanadio (V)</a:t>
                      </a:r>
                      <a:endParaRPr lang="es-EC"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84" marR="93684" marT="0" marB="0" anchor="ctr"/>
                </a:tc>
                <a:tc>
                  <a:txBody>
                    <a:bodyPr/>
                    <a:lstStyle/>
                    <a:p>
                      <a:pPr algn="ctr">
                        <a:lnSpc>
                          <a:spcPct val="107000"/>
                        </a:lnSpc>
                        <a:spcAft>
                          <a:spcPts val="800"/>
                        </a:spcAft>
                      </a:pPr>
                      <a:r>
                        <a:rPr lang="es-ES" sz="2400" dirty="0">
                          <a:effectLst/>
                        </a:rPr>
                        <a:t>0,006</a:t>
                      </a:r>
                      <a:endParaRPr lang="es-EC"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84" marR="93684" marT="0" marB="0" anchor="ctr"/>
                </a:tc>
                <a:extLst>
                  <a:ext uri="{0D108BD9-81ED-4DB2-BD59-A6C34878D82A}">
                    <a16:rowId xmlns="" xmlns:a16="http://schemas.microsoft.com/office/drawing/2014/main" val="1078761807"/>
                  </a:ext>
                </a:extLst>
              </a:tr>
            </a:tbl>
          </a:graphicData>
        </a:graphic>
      </p:graphicFrame>
      <p:pic>
        <p:nvPicPr>
          <p:cNvPr id="5" name="Imagen 4">
            <a:extLst>
              <a:ext uri="{FF2B5EF4-FFF2-40B4-BE49-F238E27FC236}">
                <a16:creationId xmlns="" xmlns:a16="http://schemas.microsoft.com/office/drawing/2014/main" id="{75CA95CC-CD98-4F47-8B60-902F57FE653C}"/>
              </a:ext>
            </a:extLst>
          </p:cNvPr>
          <p:cNvPicPr/>
          <p:nvPr/>
        </p:nvPicPr>
        <p:blipFill rotWithShape="1">
          <a:blip r:embed="rId2" cstate="print"/>
          <a:srcRect b="79948"/>
          <a:stretch/>
        </p:blipFill>
        <p:spPr>
          <a:xfrm>
            <a:off x="401488" y="1691322"/>
            <a:ext cx="7072737" cy="762557"/>
          </a:xfrm>
          <a:prstGeom prst="rect">
            <a:avLst/>
          </a:prstGeom>
        </p:spPr>
      </p:pic>
      <p:pic>
        <p:nvPicPr>
          <p:cNvPr id="6" name="Imagen 5">
            <a:extLst>
              <a:ext uri="{FF2B5EF4-FFF2-40B4-BE49-F238E27FC236}">
                <a16:creationId xmlns="" xmlns:a16="http://schemas.microsoft.com/office/drawing/2014/main" id="{6D93994F-9537-44F1-9EE7-F58A9100DF0D}"/>
              </a:ext>
            </a:extLst>
          </p:cNvPr>
          <p:cNvPicPr/>
          <p:nvPr/>
        </p:nvPicPr>
        <p:blipFill rotWithShape="1">
          <a:blip r:embed="rId2" cstate="print"/>
          <a:srcRect t="44565" b="24888"/>
          <a:stretch/>
        </p:blipFill>
        <p:spPr>
          <a:xfrm>
            <a:off x="401488" y="2395964"/>
            <a:ext cx="7072737" cy="1161649"/>
          </a:xfrm>
          <a:prstGeom prst="rect">
            <a:avLst/>
          </a:prstGeom>
        </p:spPr>
      </p:pic>
      <p:sp>
        <p:nvSpPr>
          <p:cNvPr id="8" name="Rectángulo 7">
            <a:extLst>
              <a:ext uri="{FF2B5EF4-FFF2-40B4-BE49-F238E27FC236}">
                <a16:creationId xmlns="" xmlns:a16="http://schemas.microsoft.com/office/drawing/2014/main" id="{C09DAE17-F5C7-4A05-8A08-213AEF225D9A}"/>
              </a:ext>
            </a:extLst>
          </p:cNvPr>
          <p:cNvSpPr/>
          <p:nvPr/>
        </p:nvSpPr>
        <p:spPr>
          <a:xfrm>
            <a:off x="898138" y="4158733"/>
            <a:ext cx="5381880" cy="954107"/>
          </a:xfrm>
          <a:prstGeom prst="rect">
            <a:avLst/>
          </a:prstGeom>
        </p:spPr>
        <p:txBody>
          <a:bodyPr wrap="square">
            <a:spAutoFit/>
          </a:bodyPr>
          <a:lstStyle/>
          <a:p>
            <a:r>
              <a:rPr lang="es-EC" sz="2800" dirty="0">
                <a:solidFill>
                  <a:schemeClr val="bg1"/>
                </a:solidFill>
              </a:rPr>
              <a:t>La aleación de aluminio pertenece a la familia 4xx.x (Si).</a:t>
            </a:r>
          </a:p>
        </p:txBody>
      </p:sp>
    </p:spTree>
    <p:extLst>
      <p:ext uri="{BB962C8B-B14F-4D97-AF65-F5344CB8AC3E}">
        <p14:creationId xmlns="" xmlns:p14="http://schemas.microsoft.com/office/powerpoint/2010/main" val="36836550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7303A56-6A67-40CF-8B50-ADAF08A0BED3}"/>
              </a:ext>
            </a:extLst>
          </p:cNvPr>
          <p:cNvSpPr>
            <a:spLocks noGrp="1"/>
          </p:cNvSpPr>
          <p:nvPr>
            <p:ph type="title"/>
          </p:nvPr>
        </p:nvSpPr>
        <p:spPr>
          <a:xfrm>
            <a:off x="539009" y="201797"/>
            <a:ext cx="6692652" cy="707666"/>
          </a:xfrm>
        </p:spPr>
        <p:txBody>
          <a:bodyPr/>
          <a:lstStyle/>
          <a:p>
            <a:pPr algn="ctr"/>
            <a:r>
              <a:rPr lang="es-EC" dirty="0">
                <a:solidFill>
                  <a:schemeClr val="bg1"/>
                </a:solidFill>
              </a:rPr>
              <a:t>Justificación e importancia</a:t>
            </a:r>
          </a:p>
        </p:txBody>
      </p:sp>
      <p:pic>
        <p:nvPicPr>
          <p:cNvPr id="2050" name="Picture 2" descr="Resultado de imagen para fundicion">
            <a:extLst>
              <a:ext uri="{FF2B5EF4-FFF2-40B4-BE49-F238E27FC236}">
                <a16:creationId xmlns="" xmlns:a16="http://schemas.microsoft.com/office/drawing/2014/main" id="{BDB84203-741C-436F-BE57-A6500E01FD83}"/>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6922" r="16732"/>
          <a:stretch/>
        </p:blipFill>
        <p:spPr bwMode="auto">
          <a:xfrm>
            <a:off x="1936050" y="3238929"/>
            <a:ext cx="3018998" cy="2018365"/>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Resultado de imagen para microestructura">
            <a:extLst>
              <a:ext uri="{FF2B5EF4-FFF2-40B4-BE49-F238E27FC236}">
                <a16:creationId xmlns="" xmlns:a16="http://schemas.microsoft.com/office/drawing/2014/main" id="{27657B64-9E37-40BF-8568-3CBCF17FBD0D}"/>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205454" y="3391978"/>
            <a:ext cx="1607472" cy="1628693"/>
          </a:xfrm>
          <a:prstGeom prst="rect">
            <a:avLst/>
          </a:prstGeom>
          <a:noFill/>
          <a:extLst>
            <a:ext uri="{909E8E84-426E-40DD-AFC4-6F175D3DCCD1}">
              <a14:hiddenFill xmlns="" xmlns:a14="http://schemas.microsoft.com/office/drawing/2010/main">
                <a:solidFill>
                  <a:srgbClr val="FFFFFF"/>
                </a:solidFill>
              </a14:hiddenFill>
            </a:ext>
          </a:extLst>
        </p:spPr>
      </p:pic>
      <p:pic>
        <p:nvPicPr>
          <p:cNvPr id="1034" name="Picture 10" descr="Resultado de imagen para diagrama deformacion color">
            <a:extLst>
              <a:ext uri="{FF2B5EF4-FFF2-40B4-BE49-F238E27FC236}">
                <a16:creationId xmlns="" xmlns:a16="http://schemas.microsoft.com/office/drawing/2014/main" id="{F9A8717F-D1E5-458F-AE26-40A7761EF738}"/>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559299" y="548103"/>
            <a:ext cx="2060297" cy="1628693"/>
          </a:xfrm>
          <a:prstGeom prst="rect">
            <a:avLst/>
          </a:prstGeom>
          <a:noFill/>
          <a:extLst>
            <a:ext uri="{909E8E84-426E-40DD-AFC4-6F175D3DCCD1}">
              <a14:hiddenFill xmlns="" xmlns:a14="http://schemas.microsoft.com/office/drawing/2010/main">
                <a:solidFill>
                  <a:srgbClr val="FFFFFF"/>
                </a:solidFill>
              </a14:hiddenFill>
            </a:ext>
          </a:extLst>
        </p:spPr>
      </p:pic>
      <p:pic>
        <p:nvPicPr>
          <p:cNvPr id="1038" name="Picture 14" descr="Imagen relacionada">
            <a:extLst>
              <a:ext uri="{FF2B5EF4-FFF2-40B4-BE49-F238E27FC236}">
                <a16:creationId xmlns="" xmlns:a16="http://schemas.microsoft.com/office/drawing/2014/main" id="{AD62F22D-8704-42E5-A209-E979C34F341C}"/>
              </a:ext>
            </a:extLst>
          </p:cNvPr>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21358" r="22409"/>
          <a:stretch/>
        </p:blipFill>
        <p:spPr bwMode="auto">
          <a:xfrm>
            <a:off x="10411125" y="3391979"/>
            <a:ext cx="1629804" cy="1628693"/>
          </a:xfrm>
          <a:prstGeom prst="rect">
            <a:avLst/>
          </a:prstGeom>
          <a:noFill/>
          <a:extLst>
            <a:ext uri="{909E8E84-426E-40DD-AFC4-6F175D3DCCD1}">
              <a14:hiddenFill xmlns="" xmlns:a14="http://schemas.microsoft.com/office/drawing/2010/main">
                <a:solidFill>
                  <a:srgbClr val="FFFFFF"/>
                </a:solidFill>
              </a14:hiddenFill>
            </a:ext>
          </a:extLst>
        </p:spPr>
      </p:pic>
      <p:sp>
        <p:nvSpPr>
          <p:cNvPr id="8" name="Rectángulo 7">
            <a:extLst>
              <a:ext uri="{FF2B5EF4-FFF2-40B4-BE49-F238E27FC236}">
                <a16:creationId xmlns="" xmlns:a16="http://schemas.microsoft.com/office/drawing/2014/main" id="{BB6EE70E-2306-4772-880D-FF55EB45496D}"/>
              </a:ext>
            </a:extLst>
          </p:cNvPr>
          <p:cNvSpPr/>
          <p:nvPr/>
        </p:nvSpPr>
        <p:spPr>
          <a:xfrm>
            <a:off x="793691" y="984960"/>
            <a:ext cx="6096000" cy="2246769"/>
          </a:xfrm>
          <a:prstGeom prst="rect">
            <a:avLst/>
          </a:prstGeom>
        </p:spPr>
        <p:txBody>
          <a:bodyPr>
            <a:spAutoFit/>
          </a:bodyPr>
          <a:lstStyle/>
          <a:p>
            <a:pPr algn="just"/>
            <a:r>
              <a:rPr lang="es-EC" sz="2800" dirty="0">
                <a:solidFill>
                  <a:schemeClr val="bg1"/>
                </a:solidFill>
              </a:rPr>
              <a:t>La fundición es una rama muy importante dentro de la manufactura, debido a que con este proceso se pueden producir piezas u objetos  de formas complejas y de gran tamaño.</a:t>
            </a:r>
          </a:p>
        </p:txBody>
      </p:sp>
      <p:pic>
        <p:nvPicPr>
          <p:cNvPr id="1040" name="Picture 16" descr="Resultado de imagen para aluminum mineral png">
            <a:extLst>
              <a:ext uri="{FF2B5EF4-FFF2-40B4-BE49-F238E27FC236}">
                <a16:creationId xmlns="" xmlns:a16="http://schemas.microsoft.com/office/drawing/2014/main" id="{E53D408B-FCF6-4AAA-88B6-81B1EB8A78C8}"/>
              </a:ext>
            </a:extLst>
          </p:cNvPr>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b="24607"/>
          <a:stretch/>
        </p:blipFill>
        <p:spPr bwMode="auto">
          <a:xfrm>
            <a:off x="4325899" y="4799077"/>
            <a:ext cx="2868514" cy="1802197"/>
          </a:xfrm>
          <a:prstGeom prst="rect">
            <a:avLst/>
          </a:prstGeom>
          <a:noFill/>
          <a:extLst>
            <a:ext uri="{909E8E84-426E-40DD-AFC4-6F175D3DCCD1}">
              <a14:hiddenFill xmlns="" xmlns:a14="http://schemas.microsoft.com/office/drawing/2010/main">
                <a:solidFill>
                  <a:srgbClr val="FFFFFF"/>
                </a:solidFill>
              </a14:hiddenFill>
            </a:ext>
          </a:extLst>
        </p:spPr>
      </p:pic>
      <p:pic>
        <p:nvPicPr>
          <p:cNvPr id="1056" name="Picture 32" descr="Imagen relacionada">
            <a:extLst>
              <a:ext uri="{FF2B5EF4-FFF2-40B4-BE49-F238E27FC236}">
                <a16:creationId xmlns="" xmlns:a16="http://schemas.microsoft.com/office/drawing/2014/main" id="{ACA22C07-ADAC-4F29-B313-4DFEE855ABAA}"/>
              </a:ext>
            </a:extLst>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2572" y="4478875"/>
            <a:ext cx="2132302" cy="2132302"/>
          </a:xfrm>
          <a:prstGeom prst="rect">
            <a:avLst/>
          </a:prstGeom>
          <a:noFill/>
          <a:extLst>
            <a:ext uri="{909E8E84-426E-40DD-AFC4-6F175D3DCCD1}">
              <a14:hiddenFill xmlns="" xmlns:a14="http://schemas.microsoft.com/office/drawing/2010/main">
                <a:solidFill>
                  <a:srgbClr val="FFFFFF"/>
                </a:solidFill>
              </a14:hiddenFill>
            </a:ext>
          </a:extLst>
        </p:spPr>
      </p:pic>
      <p:pic>
        <p:nvPicPr>
          <p:cNvPr id="1060" name="Picture 36" descr="Resultado de imagen para flechas circulares png">
            <a:extLst>
              <a:ext uri="{FF2B5EF4-FFF2-40B4-BE49-F238E27FC236}">
                <a16:creationId xmlns="" xmlns:a16="http://schemas.microsoft.com/office/drawing/2014/main" id="{16FE05CF-2F6E-40C5-9E22-0D1C16745C25}"/>
              </a:ext>
            </a:extLst>
          </p:cNvPr>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8752421" y="2280809"/>
            <a:ext cx="1674055" cy="167405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0988537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716DA6C-AF4A-4A71-AA20-F8099472071A}"/>
              </a:ext>
            </a:extLst>
          </p:cNvPr>
          <p:cNvSpPr>
            <a:spLocks noGrp="1"/>
          </p:cNvSpPr>
          <p:nvPr>
            <p:ph type="title"/>
          </p:nvPr>
        </p:nvSpPr>
        <p:spPr>
          <a:xfrm>
            <a:off x="838200" y="132522"/>
            <a:ext cx="10515600" cy="1325562"/>
          </a:xfrm>
        </p:spPr>
        <p:txBody>
          <a:bodyPr>
            <a:normAutofit/>
          </a:bodyPr>
          <a:lstStyle/>
          <a:p>
            <a:pPr algn="ctr"/>
            <a:r>
              <a:rPr lang="es-EC" sz="5400" b="1" dirty="0">
                <a:solidFill>
                  <a:schemeClr val="bg1"/>
                </a:solidFill>
              </a:rPr>
              <a:t>Diagrama Aluminio-Silicio</a:t>
            </a:r>
          </a:p>
        </p:txBody>
      </p:sp>
      <p:pic>
        <p:nvPicPr>
          <p:cNvPr id="4" name="Imagen 3">
            <a:extLst>
              <a:ext uri="{FF2B5EF4-FFF2-40B4-BE49-F238E27FC236}">
                <a16:creationId xmlns="" xmlns:a16="http://schemas.microsoft.com/office/drawing/2014/main" id="{BCA1B82A-E4FF-4D71-8BEF-CA3258BF1D24}"/>
              </a:ext>
            </a:extLst>
          </p:cNvPr>
          <p:cNvPicPr/>
          <p:nvPr/>
        </p:nvPicPr>
        <p:blipFill>
          <a:blip r:embed="rId2" cstate="print"/>
          <a:stretch>
            <a:fillRect/>
          </a:stretch>
        </p:blipFill>
        <p:spPr>
          <a:xfrm>
            <a:off x="198783" y="1696279"/>
            <a:ext cx="7566992" cy="4817165"/>
          </a:xfrm>
          <a:prstGeom prst="rect">
            <a:avLst/>
          </a:prstGeom>
        </p:spPr>
      </p:pic>
      <p:sp>
        <p:nvSpPr>
          <p:cNvPr id="5" name="Rectángulo 4">
            <a:extLst>
              <a:ext uri="{FF2B5EF4-FFF2-40B4-BE49-F238E27FC236}">
                <a16:creationId xmlns="" xmlns:a16="http://schemas.microsoft.com/office/drawing/2014/main" id="{9983557E-16AB-47C6-8ED3-D22A42807EC5}"/>
              </a:ext>
            </a:extLst>
          </p:cNvPr>
          <p:cNvSpPr/>
          <p:nvPr/>
        </p:nvSpPr>
        <p:spPr>
          <a:xfrm>
            <a:off x="7907193" y="2365923"/>
            <a:ext cx="4384085" cy="3477875"/>
          </a:xfrm>
          <a:prstGeom prst="rect">
            <a:avLst/>
          </a:prstGeom>
        </p:spPr>
        <p:txBody>
          <a:bodyPr wrap="none">
            <a:spAutoFit/>
          </a:bodyPr>
          <a:lstStyle/>
          <a:p>
            <a:r>
              <a:rPr lang="es-EC" sz="2800" dirty="0">
                <a:solidFill>
                  <a:schemeClr val="bg1"/>
                </a:solidFill>
              </a:rPr>
              <a:t>Diagrama binario</a:t>
            </a:r>
          </a:p>
          <a:p>
            <a:endParaRPr lang="es-EC" sz="2800" dirty="0">
              <a:solidFill>
                <a:schemeClr val="bg1"/>
              </a:solidFill>
            </a:endParaRPr>
          </a:p>
          <a:p>
            <a:r>
              <a:rPr lang="es-EC" sz="2800" dirty="0">
                <a:solidFill>
                  <a:schemeClr val="bg1"/>
                </a:solidFill>
              </a:rPr>
              <a:t>Eutéctico en la composición </a:t>
            </a:r>
          </a:p>
          <a:p>
            <a:r>
              <a:rPr lang="es-EC" sz="2800" dirty="0">
                <a:solidFill>
                  <a:schemeClr val="bg1"/>
                </a:solidFill>
              </a:rPr>
              <a:t>Al-12,6% Si</a:t>
            </a:r>
          </a:p>
          <a:p>
            <a:endParaRPr lang="es-EC" sz="2800" dirty="0">
              <a:solidFill>
                <a:schemeClr val="bg1"/>
              </a:solidFill>
            </a:endParaRPr>
          </a:p>
          <a:p>
            <a:r>
              <a:rPr lang="es-EC" sz="2400" dirty="0">
                <a:solidFill>
                  <a:schemeClr val="bg1"/>
                </a:solidFill>
              </a:rPr>
              <a:t>Hipoeutéctico  en la composición </a:t>
            </a:r>
          </a:p>
          <a:p>
            <a:r>
              <a:rPr lang="es-EC" sz="2800" dirty="0">
                <a:solidFill>
                  <a:schemeClr val="bg1"/>
                </a:solidFill>
              </a:rPr>
              <a:t>Al-8,9% Si</a:t>
            </a:r>
          </a:p>
          <a:p>
            <a:endParaRPr lang="es-EC" sz="2800" dirty="0">
              <a:solidFill>
                <a:schemeClr val="bg1"/>
              </a:solidFill>
            </a:endParaRPr>
          </a:p>
        </p:txBody>
      </p:sp>
    </p:spTree>
    <p:extLst>
      <p:ext uri="{BB962C8B-B14F-4D97-AF65-F5344CB8AC3E}">
        <p14:creationId xmlns="" xmlns:p14="http://schemas.microsoft.com/office/powerpoint/2010/main" val="5564018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4E92C71-0FA4-4FE1-A4C8-BC794AF58762}"/>
              </a:ext>
            </a:extLst>
          </p:cNvPr>
          <p:cNvSpPr>
            <a:spLocks noGrp="1"/>
          </p:cNvSpPr>
          <p:nvPr>
            <p:ph type="title"/>
          </p:nvPr>
        </p:nvSpPr>
        <p:spPr>
          <a:xfrm>
            <a:off x="838200" y="257815"/>
            <a:ext cx="10515600" cy="1325562"/>
          </a:xfrm>
        </p:spPr>
        <p:txBody>
          <a:bodyPr/>
          <a:lstStyle/>
          <a:p>
            <a:pPr algn="ctr"/>
            <a:r>
              <a:rPr lang="es-EC" b="1" dirty="0">
                <a:solidFill>
                  <a:schemeClr val="bg1"/>
                </a:solidFill>
              </a:rPr>
              <a:t>Fases presentes en la aleación de Aluminio</a:t>
            </a:r>
          </a:p>
        </p:txBody>
      </p:sp>
      <p:pic>
        <p:nvPicPr>
          <p:cNvPr id="4" name="Imagen 3">
            <a:extLst>
              <a:ext uri="{FF2B5EF4-FFF2-40B4-BE49-F238E27FC236}">
                <a16:creationId xmlns="" xmlns:a16="http://schemas.microsoft.com/office/drawing/2014/main" id="{09387775-9D56-4FF4-8CA2-0EA1D6BE5331}"/>
              </a:ext>
            </a:extLst>
          </p:cNvPr>
          <p:cNvPicPr/>
          <p:nvPr/>
        </p:nvPicPr>
        <p:blipFill>
          <a:blip r:embed="rId2" cstate="print"/>
          <a:srcRect t="6349" r="1393" b="7619"/>
          <a:stretch>
            <a:fillRect/>
          </a:stretch>
        </p:blipFill>
        <p:spPr>
          <a:xfrm>
            <a:off x="332107" y="1886774"/>
            <a:ext cx="7247937" cy="4335324"/>
          </a:xfrm>
          <a:prstGeom prst="rect">
            <a:avLst/>
          </a:prstGeom>
        </p:spPr>
      </p:pic>
      <mc:AlternateContent xmlns:mc="http://schemas.openxmlformats.org/markup-compatibility/2006">
        <mc:Choice xmlns="" xmlns:a14="http://schemas.microsoft.com/office/drawing/2010/main" Requires="a14">
          <p:graphicFrame>
            <p:nvGraphicFramePr>
              <p:cNvPr id="5" name="Tabla 4">
                <a:extLst>
                  <a:ext uri="{FF2B5EF4-FFF2-40B4-BE49-F238E27FC236}">
                    <a16:creationId xmlns:a16="http://schemas.microsoft.com/office/drawing/2014/main" id="{65E3E6DD-9D81-45AD-82EA-4B4A5CC07E1A}"/>
                  </a:ext>
                </a:extLst>
              </p:cNvPr>
              <p:cNvGraphicFramePr>
                <a:graphicFrameLocks noGrp="1"/>
              </p:cNvGraphicFramePr>
              <p:nvPr>
                <p:extLst>
                  <p:ext uri="{D42A27DB-BD31-4B8C-83A1-F6EECF244321}">
                    <p14:modId xmlns:p14="http://schemas.microsoft.com/office/powerpoint/2010/main" val="3123027982"/>
                  </p:ext>
                </p:extLst>
              </p:nvPr>
            </p:nvGraphicFramePr>
            <p:xfrm>
              <a:off x="7726018" y="2343746"/>
              <a:ext cx="4256960" cy="3421380"/>
            </p:xfrm>
            <a:graphic>
              <a:graphicData uri="http://schemas.openxmlformats.org/drawingml/2006/table">
                <a:tbl>
                  <a:tblPr firstRow="1" firstCol="1" bandRow="1">
                    <a:tableStyleId>{5C22544A-7EE6-4342-B048-85BDC9FD1C3A}</a:tableStyleId>
                  </a:tblPr>
                  <a:tblGrid>
                    <a:gridCol w="1616765">
                      <a:extLst>
                        <a:ext uri="{9D8B030D-6E8A-4147-A177-3AD203B41FA5}">
                          <a16:colId xmlns:a16="http://schemas.microsoft.com/office/drawing/2014/main" val="2875748378"/>
                        </a:ext>
                      </a:extLst>
                    </a:gridCol>
                    <a:gridCol w="2640195">
                      <a:extLst>
                        <a:ext uri="{9D8B030D-6E8A-4147-A177-3AD203B41FA5}">
                          <a16:colId xmlns:a16="http://schemas.microsoft.com/office/drawing/2014/main" val="2259859730"/>
                        </a:ext>
                      </a:extLst>
                    </a:gridCol>
                  </a:tblGrid>
                  <a:tr h="383867">
                    <a:tc>
                      <a:txBody>
                        <a:bodyPr/>
                        <a:lstStyle/>
                        <a:p>
                          <a:pPr algn="ctr">
                            <a:lnSpc>
                              <a:spcPct val="150000"/>
                            </a:lnSpc>
                            <a:spcAft>
                              <a:spcPts val="800"/>
                            </a:spcAft>
                          </a:pPr>
                          <a:r>
                            <a:rPr lang="es-ES" sz="2000" dirty="0">
                              <a:effectLst/>
                            </a:rPr>
                            <a:t>Fase</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S" sz="2000">
                              <a:effectLst/>
                            </a:rPr>
                            <a:t>Morfología</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34571483"/>
                      </a:ext>
                    </a:extLst>
                  </a:tr>
                  <a:tr h="383867">
                    <a:tc>
                      <a:txBody>
                        <a:bodyPr/>
                        <a:lstStyle/>
                        <a:p>
                          <a:pPr algn="ctr">
                            <a:lnSpc>
                              <a:spcPct val="150000"/>
                            </a:lnSpc>
                            <a:spcAft>
                              <a:spcPts val="800"/>
                            </a:spcAft>
                          </a:pPr>
                          <a:r>
                            <a:rPr lang="es-ES" sz="2000" dirty="0">
                              <a:effectLst/>
                            </a:rPr>
                            <a:t>Si</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S" sz="2000">
                              <a:effectLst/>
                            </a:rPr>
                            <a:t>Poliedros ramificados, plaquetas o varillas</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3387359"/>
                      </a:ext>
                    </a:extLst>
                  </a:tr>
                  <a:tr h="792294">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2000" i="1">
                                        <a:effectLst/>
                                        <a:latin typeface="Cambria Math" panose="02040503050406030204" pitchFamily="18" charset="0"/>
                                      </a:rPr>
                                    </m:ctrlPr>
                                  </m:sSubPr>
                                  <m:e>
                                    <m:r>
                                      <a:rPr lang="es-ES" sz="2000">
                                        <a:effectLst/>
                                        <a:latin typeface="Cambria Math" panose="02040503050406030204" pitchFamily="18" charset="0"/>
                                      </a:rPr>
                                      <m:t>𝐀𝐥</m:t>
                                    </m:r>
                                  </m:e>
                                  <m:sub>
                                    <m:r>
                                      <a:rPr lang="es-ES" sz="2000">
                                        <a:effectLst/>
                                        <a:latin typeface="Cambria Math" panose="02040503050406030204" pitchFamily="18" charset="0"/>
                                      </a:rPr>
                                      <m:t>𝟐</m:t>
                                    </m:r>
                                  </m:sub>
                                </m:sSub>
                                <m:r>
                                  <a:rPr lang="es-ES" sz="2000">
                                    <a:effectLst/>
                                    <a:latin typeface="Cambria Math" panose="02040503050406030204" pitchFamily="18" charset="0"/>
                                  </a:rPr>
                                  <m:t>𝐂𝐮</m:t>
                                </m:r>
                              </m:oMath>
                            </m:oMathPara>
                          </a14:m>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S" sz="2000" dirty="0">
                              <a:effectLst/>
                            </a:rPr>
                            <a:t>Partículas redondas o irregulares, partículas dispersas</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37128302"/>
                      </a:ext>
                    </a:extLst>
                  </a:tr>
                  <a:tr h="383867">
                    <a:tc>
                      <a:txBody>
                        <a:bodyPr/>
                        <a:lstStyle/>
                        <a:p>
                          <a:pPr algn="ctr">
                            <a:lnSpc>
                              <a:spcPct val="150000"/>
                            </a:lnSpc>
                            <a:spcAft>
                              <a:spcPts val="800"/>
                            </a:spcAft>
                          </a:pPr>
                          <a:r>
                            <a:rPr lang="es-ES" sz="2000" dirty="0">
                              <a:effectLst/>
                            </a:rPr>
                            <a:t>α-Al(FeMnSi)</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S" sz="2000" dirty="0">
                              <a:effectLst/>
                            </a:rPr>
                            <a:t>Poliedros, letras chinas</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45294559"/>
                      </a:ext>
                    </a:extLst>
                  </a:tr>
                  <a:tr h="383867">
                    <a:tc>
                      <a:txBody>
                        <a:bodyPr/>
                        <a:lstStyle/>
                        <a:p>
                          <a:pPr algn="ctr">
                            <a:lnSpc>
                              <a:spcPct val="150000"/>
                            </a:lnSpc>
                            <a:spcAft>
                              <a:spcPts val="800"/>
                            </a:spcAft>
                          </a:pPr>
                          <a:r>
                            <a:rPr lang="es-ES" sz="2000">
                              <a:effectLst/>
                            </a:rPr>
                            <a:t>β-AlFeSi</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S" sz="2000" dirty="0">
                              <a:effectLst/>
                            </a:rPr>
                            <a:t>Agujas</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27267275"/>
                      </a:ext>
                    </a:extLst>
                  </a:tr>
                </a:tbl>
              </a:graphicData>
            </a:graphic>
          </p:graphicFrame>
        </mc:Choice>
        <mc:Fallback>
          <p:graphicFrame>
            <p:nvGraphicFramePr>
              <p:cNvPr id="5" name="Tabla 4">
                <a:extLst>
                  <a:ext uri="{FF2B5EF4-FFF2-40B4-BE49-F238E27FC236}">
                    <a16:creationId xmlns:a14="http://schemas.microsoft.com/office/drawing/2010/main" xmlns="" xmlns:a16="http://schemas.microsoft.com/office/drawing/2014/main" id="{65E3E6DD-9D81-45AD-82EA-4B4A5CC07E1A}"/>
                  </a:ext>
                </a:extLst>
              </p:cNvPr>
              <p:cNvGraphicFramePr>
                <a:graphicFrameLocks noGrp="1"/>
              </p:cNvGraphicFramePr>
              <p:nvPr>
                <p:extLst>
                  <p:ext uri="{D42A27DB-BD31-4B8C-83A1-F6EECF244321}">
                    <p14:modId xmlns:a14="http://schemas.microsoft.com/office/drawing/2010/main" xmlns="" xmlns:p14="http://schemas.microsoft.com/office/powerpoint/2010/main" val="3123027982"/>
                  </p:ext>
                </p:extLst>
              </p:nvPr>
            </p:nvGraphicFramePr>
            <p:xfrm>
              <a:off x="7726018" y="2343746"/>
              <a:ext cx="4256960" cy="3657600"/>
            </p:xfrm>
            <a:graphic>
              <a:graphicData uri="http://schemas.openxmlformats.org/drawingml/2006/table">
                <a:tbl>
                  <a:tblPr firstRow="1" firstCol="1" bandRow="1">
                    <a:tableStyleId>{5C22544A-7EE6-4342-B048-85BDC9FD1C3A}</a:tableStyleId>
                  </a:tblPr>
                  <a:tblGrid>
                    <a:gridCol w="1616765">
                      <a:extLst>
                        <a:ext uri="{9D8B030D-6E8A-4147-A177-3AD203B41FA5}">
                          <a16:colId xmlns:a14="http://schemas.microsoft.com/office/drawing/2010/main" xmlns="" xmlns:a16="http://schemas.microsoft.com/office/drawing/2014/main" val="2875748378"/>
                        </a:ext>
                      </a:extLst>
                    </a:gridCol>
                    <a:gridCol w="2640195">
                      <a:extLst>
                        <a:ext uri="{9D8B030D-6E8A-4147-A177-3AD203B41FA5}">
                          <a16:colId xmlns:a14="http://schemas.microsoft.com/office/drawing/2010/main" xmlns="" xmlns:a16="http://schemas.microsoft.com/office/drawing/2014/main" val="2259859730"/>
                        </a:ext>
                      </a:extLst>
                    </a:gridCol>
                  </a:tblGrid>
                  <a:tr h="409956">
                    <a:tc>
                      <a:txBody>
                        <a:bodyPr/>
                        <a:lstStyle/>
                        <a:p>
                          <a:pPr algn="ctr">
                            <a:lnSpc>
                              <a:spcPct val="150000"/>
                            </a:lnSpc>
                            <a:spcAft>
                              <a:spcPts val="800"/>
                            </a:spcAft>
                          </a:pPr>
                          <a:r>
                            <a:rPr lang="es-ES" sz="2000" dirty="0">
                              <a:effectLst/>
                            </a:rPr>
                            <a:t>Fase</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S" sz="2000">
                              <a:effectLst/>
                            </a:rPr>
                            <a:t>Morfología</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4="http://schemas.microsoft.com/office/drawing/2010/main" xmlns="" xmlns:a16="http://schemas.microsoft.com/office/drawing/2014/main" val="3834571483"/>
                      </a:ext>
                    </a:extLst>
                  </a:tr>
                  <a:tr h="867156">
                    <a:tc>
                      <a:txBody>
                        <a:bodyPr/>
                        <a:lstStyle/>
                        <a:p>
                          <a:pPr algn="ctr">
                            <a:lnSpc>
                              <a:spcPct val="150000"/>
                            </a:lnSpc>
                            <a:spcAft>
                              <a:spcPts val="800"/>
                            </a:spcAft>
                          </a:pPr>
                          <a:r>
                            <a:rPr lang="es-ES" sz="2000" dirty="0">
                              <a:effectLst/>
                            </a:rPr>
                            <a:t>Si</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S" sz="2000">
                              <a:effectLst/>
                            </a:rPr>
                            <a:t>Poliedros ramificados, plaquetas o varillas</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4="http://schemas.microsoft.com/office/drawing/2010/main" xmlns="" xmlns:a16="http://schemas.microsoft.com/office/drawing/2014/main" val="303387359"/>
                      </a:ext>
                    </a:extLst>
                  </a:tr>
                  <a:tr h="1324356">
                    <a:tc>
                      <a:txBody>
                        <a:bodyPr/>
                        <a:lstStyle/>
                        <a:p>
                          <a:endParaRPr lang="es-EC"/>
                        </a:p>
                      </a:txBody>
                      <a:tcPr marL="68580" marR="68580" marT="0" marB="0" anchor="ctr">
                        <a:blipFill>
                          <a:blip r:embed="rId3"/>
                          <a:stretch>
                            <a:fillRect l="-377" t="-97235" r="-165283" b="-73733"/>
                          </a:stretch>
                        </a:blipFill>
                      </a:tcPr>
                    </a:tc>
                    <a:tc>
                      <a:txBody>
                        <a:bodyPr/>
                        <a:lstStyle/>
                        <a:p>
                          <a:pPr algn="ctr">
                            <a:lnSpc>
                              <a:spcPct val="150000"/>
                            </a:lnSpc>
                            <a:spcAft>
                              <a:spcPts val="800"/>
                            </a:spcAft>
                          </a:pPr>
                          <a:r>
                            <a:rPr lang="es-ES" sz="2000" dirty="0">
                              <a:effectLst/>
                            </a:rPr>
                            <a:t>Partículas redondas o irregulares, partículas dispersas</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4="http://schemas.microsoft.com/office/drawing/2010/main" xmlns="" xmlns:a16="http://schemas.microsoft.com/office/drawing/2014/main" val="637128302"/>
                      </a:ext>
                    </a:extLst>
                  </a:tr>
                  <a:tr h="409956">
                    <a:tc>
                      <a:txBody>
                        <a:bodyPr/>
                        <a:lstStyle/>
                        <a:p>
                          <a:pPr algn="ctr">
                            <a:lnSpc>
                              <a:spcPct val="150000"/>
                            </a:lnSpc>
                            <a:spcAft>
                              <a:spcPts val="800"/>
                            </a:spcAft>
                          </a:pPr>
                          <a:r>
                            <a:rPr lang="es-ES" sz="2000" dirty="0">
                              <a:effectLst/>
                            </a:rPr>
                            <a:t>α-Al(FeMnSi)</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S" sz="2000" dirty="0">
                              <a:effectLst/>
                            </a:rPr>
                            <a:t>Poliedros, letras chinas</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4="http://schemas.microsoft.com/office/drawing/2010/main" xmlns="" xmlns:a16="http://schemas.microsoft.com/office/drawing/2014/main" val="2545294559"/>
                      </a:ext>
                    </a:extLst>
                  </a:tr>
                  <a:tr h="409956">
                    <a:tc>
                      <a:txBody>
                        <a:bodyPr/>
                        <a:lstStyle/>
                        <a:p>
                          <a:pPr algn="ctr">
                            <a:lnSpc>
                              <a:spcPct val="150000"/>
                            </a:lnSpc>
                            <a:spcAft>
                              <a:spcPts val="800"/>
                            </a:spcAft>
                          </a:pPr>
                          <a:r>
                            <a:rPr lang="es-ES" sz="2000">
                              <a:effectLst/>
                            </a:rPr>
                            <a:t>β-AlFeSi</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S" sz="2000" dirty="0">
                              <a:effectLst/>
                            </a:rPr>
                            <a:t>Agujas</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4="http://schemas.microsoft.com/office/drawing/2010/main" xmlns="" xmlns:a16="http://schemas.microsoft.com/office/drawing/2014/main" val="3627267275"/>
                      </a:ext>
                    </a:extLst>
                  </a:tr>
                </a:tbl>
              </a:graphicData>
            </a:graphic>
          </p:graphicFrame>
        </mc:Fallback>
      </mc:AlternateContent>
    </p:spTree>
    <p:extLst>
      <p:ext uri="{BB962C8B-B14F-4D97-AF65-F5344CB8AC3E}">
        <p14:creationId xmlns="" xmlns:p14="http://schemas.microsoft.com/office/powerpoint/2010/main" val="42070811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ED559015-AFDB-4911-88D0-E5B644EAFF96}"/>
              </a:ext>
            </a:extLst>
          </p:cNvPr>
          <p:cNvSpPr>
            <a:spLocks noGrp="1"/>
          </p:cNvSpPr>
          <p:nvPr>
            <p:ph type="title"/>
          </p:nvPr>
        </p:nvSpPr>
        <p:spPr>
          <a:xfrm>
            <a:off x="838200" y="15081"/>
            <a:ext cx="10515600" cy="1325563"/>
          </a:xfrm>
        </p:spPr>
        <p:txBody>
          <a:bodyPr/>
          <a:lstStyle/>
          <a:p>
            <a:pPr algn="ctr"/>
            <a:r>
              <a:rPr lang="es-EC" b="1" dirty="0">
                <a:solidFill>
                  <a:schemeClr val="bg1"/>
                </a:solidFill>
              </a:rPr>
              <a:t>Propiedades Mecánicas Aleación de Aluminio</a:t>
            </a:r>
          </a:p>
        </p:txBody>
      </p:sp>
      <p:sp>
        <p:nvSpPr>
          <p:cNvPr id="5" name="Título 1">
            <a:extLst>
              <a:ext uri="{FF2B5EF4-FFF2-40B4-BE49-F238E27FC236}">
                <a16:creationId xmlns="" xmlns:a16="http://schemas.microsoft.com/office/drawing/2014/main" id="{233FABA6-EB96-42EF-9230-8C6BD8C2DB6C}"/>
              </a:ext>
            </a:extLst>
          </p:cNvPr>
          <p:cNvSpPr txBox="1">
            <a:spLocks/>
          </p:cNvSpPr>
          <p:nvPr/>
        </p:nvSpPr>
        <p:spPr>
          <a:xfrm>
            <a:off x="1577011" y="1111869"/>
            <a:ext cx="364434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600" b="1" dirty="0">
                <a:solidFill>
                  <a:schemeClr val="bg1"/>
                </a:solidFill>
              </a:rPr>
              <a:t>Ensayo de Tracción</a:t>
            </a:r>
          </a:p>
        </p:txBody>
      </p:sp>
      <p:graphicFrame>
        <p:nvGraphicFramePr>
          <p:cNvPr id="6" name="Tabla 5">
            <a:extLst>
              <a:ext uri="{FF2B5EF4-FFF2-40B4-BE49-F238E27FC236}">
                <a16:creationId xmlns="" xmlns:a16="http://schemas.microsoft.com/office/drawing/2014/main" id="{095B49E8-B3A4-48B0-94FD-F3B272062B20}"/>
              </a:ext>
            </a:extLst>
          </p:cNvPr>
          <p:cNvGraphicFramePr>
            <a:graphicFrameLocks noGrp="1"/>
          </p:cNvGraphicFramePr>
          <p:nvPr>
            <p:extLst>
              <p:ext uri="{D42A27DB-BD31-4B8C-83A1-F6EECF244321}">
                <p14:modId xmlns="" xmlns:p14="http://schemas.microsoft.com/office/powerpoint/2010/main" val="5523081"/>
              </p:ext>
            </p:extLst>
          </p:nvPr>
        </p:nvGraphicFramePr>
        <p:xfrm>
          <a:off x="198784" y="2208656"/>
          <a:ext cx="6790152" cy="4185120"/>
        </p:xfrm>
        <a:graphic>
          <a:graphicData uri="http://schemas.openxmlformats.org/drawingml/2006/table">
            <a:tbl>
              <a:tblPr firstRow="1" firstCol="1" bandRow="1">
                <a:tableStyleId>{5C22544A-7EE6-4342-B048-85BDC9FD1C3A}</a:tableStyleId>
              </a:tblPr>
              <a:tblGrid>
                <a:gridCol w="1552892">
                  <a:extLst>
                    <a:ext uri="{9D8B030D-6E8A-4147-A177-3AD203B41FA5}">
                      <a16:colId xmlns="" xmlns:a16="http://schemas.microsoft.com/office/drawing/2014/main" val="2830838185"/>
                    </a:ext>
                  </a:extLst>
                </a:gridCol>
                <a:gridCol w="1309315">
                  <a:extLst>
                    <a:ext uri="{9D8B030D-6E8A-4147-A177-3AD203B41FA5}">
                      <a16:colId xmlns="" xmlns:a16="http://schemas.microsoft.com/office/drawing/2014/main" val="1055245191"/>
                    </a:ext>
                  </a:extLst>
                </a:gridCol>
                <a:gridCol w="1309315">
                  <a:extLst>
                    <a:ext uri="{9D8B030D-6E8A-4147-A177-3AD203B41FA5}">
                      <a16:colId xmlns="" xmlns:a16="http://schemas.microsoft.com/office/drawing/2014/main" val="3886224762"/>
                    </a:ext>
                  </a:extLst>
                </a:gridCol>
                <a:gridCol w="1309315">
                  <a:extLst>
                    <a:ext uri="{9D8B030D-6E8A-4147-A177-3AD203B41FA5}">
                      <a16:colId xmlns="" xmlns:a16="http://schemas.microsoft.com/office/drawing/2014/main" val="1868885"/>
                    </a:ext>
                  </a:extLst>
                </a:gridCol>
                <a:gridCol w="1309315">
                  <a:extLst>
                    <a:ext uri="{9D8B030D-6E8A-4147-A177-3AD203B41FA5}">
                      <a16:colId xmlns="" xmlns:a16="http://schemas.microsoft.com/office/drawing/2014/main" val="2642104679"/>
                    </a:ext>
                  </a:extLst>
                </a:gridCol>
              </a:tblGrid>
              <a:tr h="697520">
                <a:tc rowSpan="2">
                  <a:txBody>
                    <a:bodyPr/>
                    <a:lstStyle/>
                    <a:p>
                      <a:endParaRPr lang="es-EC" sz="2000" dirty="0">
                        <a:solidFill>
                          <a:srgbClr val="000000"/>
                        </a:solidFill>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2400" dirty="0">
                          <a:effectLst/>
                        </a:rPr>
                        <a:t>% </a:t>
                      </a:r>
                      <a:r>
                        <a:rPr lang="es-ES" sz="2400" dirty="0" err="1">
                          <a:effectLst/>
                        </a:rPr>
                        <a:t>elong</a:t>
                      </a:r>
                      <a:endParaRPr lang="es-EC"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2400" dirty="0">
                          <a:effectLst/>
                        </a:rPr>
                        <a:t>E</a:t>
                      </a:r>
                      <a:endParaRPr lang="es-EC"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2400" dirty="0">
                          <a:effectLst/>
                        </a:rPr>
                        <a:t>Sy</a:t>
                      </a:r>
                      <a:endParaRPr lang="es-EC"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2400" dirty="0">
                          <a:effectLst/>
                        </a:rPr>
                        <a:t>Sut</a:t>
                      </a:r>
                      <a:endParaRPr lang="es-EC"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3934635816"/>
                  </a:ext>
                </a:extLst>
              </a:tr>
              <a:tr h="697520">
                <a:tc vMerge="1">
                  <a:txBody>
                    <a:bodyPr/>
                    <a:lstStyle/>
                    <a:p>
                      <a:endParaRPr lang="es-EC"/>
                    </a:p>
                  </a:txBody>
                  <a:tcPr/>
                </a:tc>
                <a:tc>
                  <a:txBody>
                    <a:bodyPr/>
                    <a:lstStyle/>
                    <a:p>
                      <a:pPr algn="ctr">
                        <a:lnSpc>
                          <a:spcPct val="107000"/>
                        </a:lnSpc>
                        <a:spcAft>
                          <a:spcPts val="0"/>
                        </a:spcAft>
                      </a:pPr>
                      <a:r>
                        <a:rPr lang="es-ES" sz="2400" dirty="0">
                          <a:effectLst/>
                        </a:rPr>
                        <a:t>%</a:t>
                      </a:r>
                      <a:endParaRPr lang="es-EC"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2400" dirty="0" err="1">
                          <a:effectLst/>
                        </a:rPr>
                        <a:t>Mpa</a:t>
                      </a:r>
                      <a:endParaRPr lang="es-EC"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2400">
                          <a:effectLst/>
                        </a:rPr>
                        <a:t>Mpa</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2400">
                          <a:effectLst/>
                        </a:rPr>
                        <a:t>Mpa</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695957418"/>
                  </a:ext>
                </a:extLst>
              </a:tr>
              <a:tr h="697520">
                <a:tc>
                  <a:txBody>
                    <a:bodyPr/>
                    <a:lstStyle/>
                    <a:p>
                      <a:pPr algn="ctr">
                        <a:lnSpc>
                          <a:spcPct val="107000"/>
                        </a:lnSpc>
                        <a:spcAft>
                          <a:spcPts val="0"/>
                        </a:spcAft>
                      </a:pPr>
                      <a:r>
                        <a:rPr lang="es-ES" sz="2000">
                          <a:effectLst/>
                        </a:rPr>
                        <a:t>Cáscara</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2400">
                          <a:effectLst/>
                        </a:rPr>
                        <a:t>1,84</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2400" dirty="0">
                          <a:effectLst/>
                        </a:rPr>
                        <a:t>3560,9</a:t>
                      </a:r>
                      <a:endParaRPr lang="es-EC"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2400" dirty="0">
                          <a:effectLst/>
                        </a:rPr>
                        <a:t>65,42</a:t>
                      </a:r>
                      <a:endParaRPr lang="es-EC"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2400">
                          <a:effectLst/>
                        </a:rPr>
                        <a:t>82,19</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3596764316"/>
                  </a:ext>
                </a:extLst>
              </a:tr>
              <a:tr h="697520">
                <a:tc>
                  <a:txBody>
                    <a:bodyPr/>
                    <a:lstStyle/>
                    <a:p>
                      <a:pPr algn="ctr">
                        <a:lnSpc>
                          <a:spcPct val="107000"/>
                        </a:lnSpc>
                        <a:spcAft>
                          <a:spcPts val="0"/>
                        </a:spcAft>
                      </a:pPr>
                      <a:r>
                        <a:rPr lang="es-ES" sz="2000">
                          <a:effectLst/>
                        </a:rPr>
                        <a:t>Permanente</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2400">
                          <a:effectLst/>
                        </a:rPr>
                        <a:t>2,16</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2400">
                          <a:effectLst/>
                        </a:rPr>
                        <a:t>3338,3</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2400" dirty="0">
                          <a:effectLst/>
                        </a:rPr>
                        <a:t>71,84</a:t>
                      </a:r>
                      <a:endParaRPr lang="es-EC"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2400">
                          <a:effectLst/>
                        </a:rPr>
                        <a:t>93,65</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379043080"/>
                  </a:ext>
                </a:extLst>
              </a:tr>
              <a:tr h="697520">
                <a:tc>
                  <a:txBody>
                    <a:bodyPr/>
                    <a:lstStyle/>
                    <a:p>
                      <a:pPr algn="ctr">
                        <a:lnSpc>
                          <a:spcPct val="107000"/>
                        </a:lnSpc>
                        <a:spcAft>
                          <a:spcPts val="0"/>
                        </a:spcAft>
                      </a:pPr>
                      <a:r>
                        <a:rPr lang="es-ES" sz="2000">
                          <a:effectLst/>
                        </a:rPr>
                        <a:t>Arena</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2400">
                          <a:effectLst/>
                        </a:rPr>
                        <a:t>1,76</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2400">
                          <a:effectLst/>
                        </a:rPr>
                        <a:t>3419,3</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2400" dirty="0">
                          <a:effectLst/>
                        </a:rPr>
                        <a:t>60,13</a:t>
                      </a:r>
                      <a:endParaRPr lang="es-EC"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2400" dirty="0">
                          <a:effectLst/>
                        </a:rPr>
                        <a:t>79,29</a:t>
                      </a:r>
                      <a:endParaRPr lang="es-EC"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931406464"/>
                  </a:ext>
                </a:extLst>
              </a:tr>
              <a:tr h="697520">
                <a:tc>
                  <a:txBody>
                    <a:bodyPr/>
                    <a:lstStyle/>
                    <a:p>
                      <a:pPr algn="ctr">
                        <a:lnSpc>
                          <a:spcPct val="107000"/>
                        </a:lnSpc>
                        <a:spcAft>
                          <a:spcPts val="0"/>
                        </a:spcAft>
                      </a:pPr>
                      <a:r>
                        <a:rPr lang="es-ES" sz="2000" dirty="0">
                          <a:effectLst/>
                        </a:rPr>
                        <a:t>Centrifugada</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2400">
                          <a:effectLst/>
                        </a:rPr>
                        <a:t>2,00</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2400">
                          <a:effectLst/>
                        </a:rPr>
                        <a:t>3465,9</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2400">
                          <a:effectLst/>
                        </a:rPr>
                        <a:t>69,15</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2400" dirty="0">
                          <a:effectLst/>
                        </a:rPr>
                        <a:t>82,58</a:t>
                      </a:r>
                      <a:endParaRPr lang="es-EC"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3678273414"/>
                  </a:ext>
                </a:extLst>
              </a:tr>
            </a:tbl>
          </a:graphicData>
        </a:graphic>
      </p:graphicFrame>
      <p:sp>
        <p:nvSpPr>
          <p:cNvPr id="12" name="Rectángulo 11">
            <a:extLst>
              <a:ext uri="{FF2B5EF4-FFF2-40B4-BE49-F238E27FC236}">
                <a16:creationId xmlns="" xmlns:a16="http://schemas.microsoft.com/office/drawing/2014/main" id="{CABD6B00-DF10-41D2-BED6-1A627B8C9724}"/>
              </a:ext>
            </a:extLst>
          </p:cNvPr>
          <p:cNvSpPr/>
          <p:nvPr/>
        </p:nvSpPr>
        <p:spPr>
          <a:xfrm>
            <a:off x="7347134" y="2704649"/>
            <a:ext cx="4006666" cy="3416320"/>
          </a:xfrm>
          <a:prstGeom prst="rect">
            <a:avLst/>
          </a:prstGeom>
        </p:spPr>
        <p:txBody>
          <a:bodyPr wrap="square">
            <a:spAutoFit/>
          </a:bodyPr>
          <a:lstStyle/>
          <a:p>
            <a:pPr marL="342900" indent="-342900" algn="just">
              <a:buFont typeface="Wingdings" panose="05000000000000000000" pitchFamily="2" charset="2"/>
              <a:buChar char="q"/>
            </a:pPr>
            <a:r>
              <a:rPr lang="es-EC" sz="2400" dirty="0">
                <a:solidFill>
                  <a:schemeClr val="bg1"/>
                </a:solidFill>
              </a:rPr>
              <a:t>ASTM E8.</a:t>
            </a:r>
          </a:p>
          <a:p>
            <a:pPr marL="342900" indent="-342900" algn="just">
              <a:buFont typeface="Wingdings" panose="05000000000000000000" pitchFamily="2" charset="2"/>
              <a:buChar char="q"/>
            </a:pPr>
            <a:endParaRPr lang="es-EC" sz="2400" dirty="0">
              <a:solidFill>
                <a:schemeClr val="bg1"/>
              </a:solidFill>
            </a:endParaRPr>
          </a:p>
          <a:p>
            <a:pPr marL="342900" indent="-342900" algn="just">
              <a:buFont typeface="Wingdings" panose="05000000000000000000" pitchFamily="2" charset="2"/>
              <a:buChar char="q"/>
            </a:pPr>
            <a:r>
              <a:rPr lang="es-EC" sz="2400" dirty="0">
                <a:solidFill>
                  <a:schemeClr val="bg1"/>
                </a:solidFill>
              </a:rPr>
              <a:t>A mayor porosidad y mayor tamaño de grano, una menor resistencia.</a:t>
            </a:r>
          </a:p>
          <a:p>
            <a:pPr marL="342900" indent="-342900" algn="just">
              <a:buFont typeface="Wingdings" panose="05000000000000000000" pitchFamily="2" charset="2"/>
              <a:buChar char="q"/>
            </a:pPr>
            <a:endParaRPr lang="es-EC" sz="2400" dirty="0">
              <a:solidFill>
                <a:schemeClr val="bg1"/>
              </a:solidFill>
            </a:endParaRPr>
          </a:p>
          <a:p>
            <a:pPr marL="342900" indent="-342900" algn="just">
              <a:buFont typeface="Wingdings" panose="05000000000000000000" pitchFamily="2" charset="2"/>
              <a:buChar char="q"/>
            </a:pPr>
            <a:r>
              <a:rPr lang="es-EC" sz="2400" dirty="0">
                <a:solidFill>
                  <a:schemeClr val="bg1"/>
                </a:solidFill>
              </a:rPr>
              <a:t>El que presenta mejores propiedades es la fundición en molde permanente</a:t>
            </a:r>
          </a:p>
        </p:txBody>
      </p:sp>
    </p:spTree>
    <p:extLst>
      <p:ext uri="{BB962C8B-B14F-4D97-AF65-F5344CB8AC3E}">
        <p14:creationId xmlns="" xmlns:p14="http://schemas.microsoft.com/office/powerpoint/2010/main" val="20414155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 xmlns:a16="http://schemas.microsoft.com/office/drawing/2014/main" id="{DD28DD81-B9F5-433D-A3B9-AB41C226D2F9}"/>
              </a:ext>
            </a:extLst>
          </p:cNvPr>
          <p:cNvGraphicFramePr>
            <a:graphicFrameLocks noGrp="1"/>
          </p:cNvGraphicFramePr>
          <p:nvPr>
            <p:extLst>
              <p:ext uri="{D42A27DB-BD31-4B8C-83A1-F6EECF244321}">
                <p14:modId xmlns="" xmlns:p14="http://schemas.microsoft.com/office/powerpoint/2010/main" val="2332972912"/>
              </p:ext>
            </p:extLst>
          </p:nvPr>
        </p:nvGraphicFramePr>
        <p:xfrm>
          <a:off x="588340" y="382651"/>
          <a:ext cx="5507660" cy="6375527"/>
        </p:xfrm>
        <a:graphic>
          <a:graphicData uri="http://schemas.openxmlformats.org/drawingml/2006/table">
            <a:tbl>
              <a:tblPr firstRow="1" firstCol="1" bandRow="1">
                <a:tableStyleId>{5C22544A-7EE6-4342-B048-85BDC9FD1C3A}</a:tableStyleId>
              </a:tblPr>
              <a:tblGrid>
                <a:gridCol w="3045766">
                  <a:extLst>
                    <a:ext uri="{9D8B030D-6E8A-4147-A177-3AD203B41FA5}">
                      <a16:colId xmlns="" xmlns:a16="http://schemas.microsoft.com/office/drawing/2014/main" val="786849176"/>
                    </a:ext>
                  </a:extLst>
                </a:gridCol>
                <a:gridCol w="1230947">
                  <a:extLst>
                    <a:ext uri="{9D8B030D-6E8A-4147-A177-3AD203B41FA5}">
                      <a16:colId xmlns="" xmlns:a16="http://schemas.microsoft.com/office/drawing/2014/main" val="3150850035"/>
                    </a:ext>
                  </a:extLst>
                </a:gridCol>
                <a:gridCol w="1230947">
                  <a:extLst>
                    <a:ext uri="{9D8B030D-6E8A-4147-A177-3AD203B41FA5}">
                      <a16:colId xmlns="" xmlns:a16="http://schemas.microsoft.com/office/drawing/2014/main" val="123084672"/>
                    </a:ext>
                  </a:extLst>
                </a:gridCol>
              </a:tblGrid>
              <a:tr h="0">
                <a:tc gridSpan="3">
                  <a:txBody>
                    <a:bodyPr/>
                    <a:lstStyle/>
                    <a:p>
                      <a:pPr algn="ctr">
                        <a:lnSpc>
                          <a:spcPct val="107000"/>
                        </a:lnSpc>
                        <a:spcAft>
                          <a:spcPts val="0"/>
                        </a:spcAft>
                      </a:pPr>
                      <a:r>
                        <a:rPr lang="es-ES" sz="2300" dirty="0">
                          <a:effectLst/>
                        </a:rPr>
                        <a:t>ENSAYOS DE IMPACTO</a:t>
                      </a:r>
                      <a:endParaRPr lang="es-EC" sz="2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extLst>
                  <a:ext uri="{0D108BD9-81ED-4DB2-BD59-A6C34878D82A}">
                    <a16:rowId xmlns="" xmlns:a16="http://schemas.microsoft.com/office/drawing/2014/main" val="3004231436"/>
                  </a:ext>
                </a:extLst>
              </a:tr>
              <a:tr h="0">
                <a:tc>
                  <a:txBody>
                    <a:bodyPr/>
                    <a:lstStyle/>
                    <a:p>
                      <a:pPr algn="ctr">
                        <a:lnSpc>
                          <a:spcPct val="107000"/>
                        </a:lnSpc>
                        <a:spcAft>
                          <a:spcPts val="0"/>
                        </a:spcAft>
                      </a:pPr>
                      <a:r>
                        <a:rPr lang="es-ES" sz="2300">
                          <a:effectLst/>
                        </a:rPr>
                        <a:t> </a:t>
                      </a:r>
                      <a:endParaRPr lang="es-EC" sz="2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300" dirty="0">
                          <a:effectLst/>
                        </a:rPr>
                        <a:t>No.</a:t>
                      </a:r>
                      <a:endParaRPr lang="es-EC" sz="2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300" dirty="0" err="1">
                          <a:effectLst/>
                        </a:rPr>
                        <a:t>Kg.m</a:t>
                      </a:r>
                      <a:endParaRPr lang="es-EC" sz="2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094915739"/>
                  </a:ext>
                </a:extLst>
              </a:tr>
              <a:tr h="190500">
                <a:tc rowSpan="3">
                  <a:txBody>
                    <a:bodyPr/>
                    <a:lstStyle/>
                    <a:p>
                      <a:pPr algn="ctr">
                        <a:lnSpc>
                          <a:spcPct val="107000"/>
                        </a:lnSpc>
                        <a:spcAft>
                          <a:spcPts val="0"/>
                        </a:spcAft>
                      </a:pPr>
                      <a:r>
                        <a:rPr lang="es-ES" sz="2300">
                          <a:effectLst/>
                        </a:rPr>
                        <a:t>Cáscara</a:t>
                      </a:r>
                      <a:endParaRPr lang="es-EC" sz="2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300">
                          <a:effectLst/>
                        </a:rPr>
                        <a:t>1</a:t>
                      </a:r>
                      <a:endParaRPr lang="es-EC" sz="2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300">
                          <a:effectLst/>
                        </a:rPr>
                        <a:t>2,0</a:t>
                      </a:r>
                      <a:endParaRPr lang="es-EC" sz="2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057651158"/>
                  </a:ext>
                </a:extLst>
              </a:tr>
              <a:tr h="190500">
                <a:tc vMerge="1">
                  <a:txBody>
                    <a:bodyPr/>
                    <a:lstStyle/>
                    <a:p>
                      <a:endParaRPr lang="es-EC"/>
                    </a:p>
                  </a:txBody>
                  <a:tcPr/>
                </a:tc>
                <a:tc>
                  <a:txBody>
                    <a:bodyPr/>
                    <a:lstStyle/>
                    <a:p>
                      <a:pPr algn="ctr">
                        <a:lnSpc>
                          <a:spcPct val="107000"/>
                        </a:lnSpc>
                        <a:spcAft>
                          <a:spcPts val="0"/>
                        </a:spcAft>
                      </a:pPr>
                      <a:r>
                        <a:rPr lang="es-ES" sz="2300">
                          <a:effectLst/>
                        </a:rPr>
                        <a:t>2</a:t>
                      </a:r>
                      <a:endParaRPr lang="es-EC" sz="2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300">
                          <a:effectLst/>
                        </a:rPr>
                        <a:t>2,0</a:t>
                      </a:r>
                      <a:endParaRPr lang="es-EC" sz="2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448935714"/>
                  </a:ext>
                </a:extLst>
              </a:tr>
              <a:tr h="190500">
                <a:tc vMerge="1">
                  <a:txBody>
                    <a:bodyPr/>
                    <a:lstStyle/>
                    <a:p>
                      <a:endParaRPr lang="es-EC"/>
                    </a:p>
                  </a:txBody>
                  <a:tcPr/>
                </a:tc>
                <a:tc>
                  <a:txBody>
                    <a:bodyPr/>
                    <a:lstStyle/>
                    <a:p>
                      <a:pPr algn="ctr">
                        <a:lnSpc>
                          <a:spcPct val="107000"/>
                        </a:lnSpc>
                        <a:spcAft>
                          <a:spcPts val="0"/>
                        </a:spcAft>
                      </a:pPr>
                      <a:r>
                        <a:rPr lang="es-ES" sz="2300">
                          <a:effectLst/>
                        </a:rPr>
                        <a:t>3</a:t>
                      </a:r>
                      <a:endParaRPr lang="es-EC" sz="2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300">
                          <a:effectLst/>
                        </a:rPr>
                        <a:t>2,0</a:t>
                      </a:r>
                      <a:endParaRPr lang="es-EC" sz="2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168423049"/>
                  </a:ext>
                </a:extLst>
              </a:tr>
              <a:tr h="190500">
                <a:tc>
                  <a:txBody>
                    <a:bodyPr/>
                    <a:lstStyle/>
                    <a:p>
                      <a:pPr algn="ctr">
                        <a:lnSpc>
                          <a:spcPct val="107000"/>
                        </a:lnSpc>
                        <a:spcAft>
                          <a:spcPts val="0"/>
                        </a:spcAft>
                      </a:pPr>
                      <a:r>
                        <a:rPr lang="es-ES" sz="2300">
                          <a:effectLst/>
                        </a:rPr>
                        <a:t> </a:t>
                      </a:r>
                      <a:endParaRPr lang="es-EC" sz="2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300">
                          <a:effectLst/>
                        </a:rPr>
                        <a:t>PROM </a:t>
                      </a:r>
                      <a:endParaRPr lang="es-EC" sz="2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300" b="1" dirty="0">
                          <a:effectLst/>
                        </a:rPr>
                        <a:t>2,0</a:t>
                      </a:r>
                      <a:endParaRPr lang="es-EC" sz="2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591308082"/>
                  </a:ext>
                </a:extLst>
              </a:tr>
              <a:tr h="190500">
                <a:tc rowSpan="3">
                  <a:txBody>
                    <a:bodyPr/>
                    <a:lstStyle/>
                    <a:p>
                      <a:pPr algn="ctr">
                        <a:lnSpc>
                          <a:spcPct val="107000"/>
                        </a:lnSpc>
                        <a:spcAft>
                          <a:spcPts val="0"/>
                        </a:spcAft>
                      </a:pPr>
                      <a:r>
                        <a:rPr lang="es-ES" sz="2300">
                          <a:effectLst/>
                        </a:rPr>
                        <a:t>Permanente</a:t>
                      </a:r>
                      <a:endParaRPr lang="es-EC" sz="2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300">
                          <a:effectLst/>
                        </a:rPr>
                        <a:t>1</a:t>
                      </a:r>
                      <a:endParaRPr lang="es-EC" sz="2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300">
                          <a:effectLst/>
                        </a:rPr>
                        <a:t>2,6</a:t>
                      </a:r>
                      <a:endParaRPr lang="es-EC" sz="2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811185102"/>
                  </a:ext>
                </a:extLst>
              </a:tr>
              <a:tr h="190500">
                <a:tc vMerge="1">
                  <a:txBody>
                    <a:bodyPr/>
                    <a:lstStyle/>
                    <a:p>
                      <a:endParaRPr lang="es-EC"/>
                    </a:p>
                  </a:txBody>
                  <a:tcPr/>
                </a:tc>
                <a:tc>
                  <a:txBody>
                    <a:bodyPr/>
                    <a:lstStyle/>
                    <a:p>
                      <a:pPr algn="ctr">
                        <a:lnSpc>
                          <a:spcPct val="107000"/>
                        </a:lnSpc>
                        <a:spcAft>
                          <a:spcPts val="0"/>
                        </a:spcAft>
                      </a:pPr>
                      <a:r>
                        <a:rPr lang="es-ES" sz="2300">
                          <a:effectLst/>
                        </a:rPr>
                        <a:t>2</a:t>
                      </a:r>
                      <a:endParaRPr lang="es-EC" sz="2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300">
                          <a:effectLst/>
                        </a:rPr>
                        <a:t>2,9</a:t>
                      </a:r>
                      <a:endParaRPr lang="es-EC" sz="2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429928155"/>
                  </a:ext>
                </a:extLst>
              </a:tr>
              <a:tr h="190500">
                <a:tc vMerge="1">
                  <a:txBody>
                    <a:bodyPr/>
                    <a:lstStyle/>
                    <a:p>
                      <a:endParaRPr lang="es-EC"/>
                    </a:p>
                  </a:txBody>
                  <a:tcPr/>
                </a:tc>
                <a:tc>
                  <a:txBody>
                    <a:bodyPr/>
                    <a:lstStyle/>
                    <a:p>
                      <a:pPr algn="ctr">
                        <a:lnSpc>
                          <a:spcPct val="107000"/>
                        </a:lnSpc>
                        <a:spcAft>
                          <a:spcPts val="0"/>
                        </a:spcAft>
                      </a:pPr>
                      <a:r>
                        <a:rPr lang="es-ES" sz="2300">
                          <a:effectLst/>
                        </a:rPr>
                        <a:t>3</a:t>
                      </a:r>
                      <a:endParaRPr lang="es-EC" sz="2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300">
                          <a:effectLst/>
                        </a:rPr>
                        <a:t>2,8</a:t>
                      </a:r>
                      <a:endParaRPr lang="es-EC" sz="2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275204909"/>
                  </a:ext>
                </a:extLst>
              </a:tr>
              <a:tr h="190500">
                <a:tc>
                  <a:txBody>
                    <a:bodyPr/>
                    <a:lstStyle/>
                    <a:p>
                      <a:pPr algn="ctr">
                        <a:lnSpc>
                          <a:spcPct val="107000"/>
                        </a:lnSpc>
                        <a:spcAft>
                          <a:spcPts val="0"/>
                        </a:spcAft>
                      </a:pPr>
                      <a:r>
                        <a:rPr lang="es-ES" sz="2300">
                          <a:effectLst/>
                        </a:rPr>
                        <a:t> </a:t>
                      </a:r>
                      <a:endParaRPr lang="es-EC" sz="2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300">
                          <a:effectLst/>
                        </a:rPr>
                        <a:t> PROM</a:t>
                      </a:r>
                      <a:endParaRPr lang="es-EC" sz="2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300" b="1" dirty="0">
                          <a:effectLst/>
                        </a:rPr>
                        <a:t>2,8</a:t>
                      </a:r>
                      <a:endParaRPr lang="es-EC" sz="2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584437122"/>
                  </a:ext>
                </a:extLst>
              </a:tr>
              <a:tr h="190500">
                <a:tc rowSpan="3">
                  <a:txBody>
                    <a:bodyPr/>
                    <a:lstStyle/>
                    <a:p>
                      <a:pPr algn="ctr">
                        <a:lnSpc>
                          <a:spcPct val="107000"/>
                        </a:lnSpc>
                        <a:spcAft>
                          <a:spcPts val="0"/>
                        </a:spcAft>
                      </a:pPr>
                      <a:r>
                        <a:rPr lang="es-ES" sz="2300">
                          <a:effectLst/>
                        </a:rPr>
                        <a:t>Arena</a:t>
                      </a:r>
                      <a:endParaRPr lang="es-EC" sz="2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300">
                          <a:effectLst/>
                        </a:rPr>
                        <a:t>1</a:t>
                      </a:r>
                      <a:endParaRPr lang="es-EC" sz="2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300">
                          <a:effectLst/>
                        </a:rPr>
                        <a:t>0,8</a:t>
                      </a:r>
                      <a:endParaRPr lang="es-EC" sz="2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196576270"/>
                  </a:ext>
                </a:extLst>
              </a:tr>
              <a:tr h="190500">
                <a:tc vMerge="1">
                  <a:txBody>
                    <a:bodyPr/>
                    <a:lstStyle/>
                    <a:p>
                      <a:endParaRPr lang="es-EC"/>
                    </a:p>
                  </a:txBody>
                  <a:tcPr/>
                </a:tc>
                <a:tc>
                  <a:txBody>
                    <a:bodyPr/>
                    <a:lstStyle/>
                    <a:p>
                      <a:pPr algn="ctr">
                        <a:lnSpc>
                          <a:spcPct val="107000"/>
                        </a:lnSpc>
                        <a:spcAft>
                          <a:spcPts val="0"/>
                        </a:spcAft>
                      </a:pPr>
                      <a:r>
                        <a:rPr lang="es-ES" sz="2300">
                          <a:effectLst/>
                        </a:rPr>
                        <a:t>2</a:t>
                      </a:r>
                      <a:endParaRPr lang="es-EC" sz="2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300">
                          <a:effectLst/>
                        </a:rPr>
                        <a:t>1,0</a:t>
                      </a:r>
                      <a:endParaRPr lang="es-EC" sz="2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994129400"/>
                  </a:ext>
                </a:extLst>
              </a:tr>
              <a:tr h="190500">
                <a:tc vMerge="1">
                  <a:txBody>
                    <a:bodyPr/>
                    <a:lstStyle/>
                    <a:p>
                      <a:endParaRPr lang="es-EC"/>
                    </a:p>
                  </a:txBody>
                  <a:tcPr/>
                </a:tc>
                <a:tc>
                  <a:txBody>
                    <a:bodyPr/>
                    <a:lstStyle/>
                    <a:p>
                      <a:pPr algn="ctr">
                        <a:lnSpc>
                          <a:spcPct val="107000"/>
                        </a:lnSpc>
                        <a:spcAft>
                          <a:spcPts val="0"/>
                        </a:spcAft>
                      </a:pPr>
                      <a:r>
                        <a:rPr lang="es-ES" sz="2300">
                          <a:effectLst/>
                        </a:rPr>
                        <a:t>3</a:t>
                      </a:r>
                      <a:endParaRPr lang="es-EC" sz="2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300">
                          <a:effectLst/>
                        </a:rPr>
                        <a:t>0,8</a:t>
                      </a:r>
                      <a:endParaRPr lang="es-EC" sz="2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002430709"/>
                  </a:ext>
                </a:extLst>
              </a:tr>
              <a:tr h="190500">
                <a:tc>
                  <a:txBody>
                    <a:bodyPr/>
                    <a:lstStyle/>
                    <a:p>
                      <a:pPr algn="ctr">
                        <a:lnSpc>
                          <a:spcPct val="107000"/>
                        </a:lnSpc>
                        <a:spcAft>
                          <a:spcPts val="0"/>
                        </a:spcAft>
                      </a:pPr>
                      <a:r>
                        <a:rPr lang="es-ES" sz="2300">
                          <a:effectLst/>
                        </a:rPr>
                        <a:t> </a:t>
                      </a:r>
                      <a:endParaRPr lang="es-EC" sz="2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300">
                          <a:effectLst/>
                        </a:rPr>
                        <a:t> PROM</a:t>
                      </a:r>
                      <a:endParaRPr lang="es-EC" sz="2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300" b="1" dirty="0">
                          <a:effectLst/>
                        </a:rPr>
                        <a:t>0,9</a:t>
                      </a:r>
                      <a:endParaRPr lang="es-EC" sz="2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225057784"/>
                  </a:ext>
                </a:extLst>
              </a:tr>
              <a:tr h="190500">
                <a:tc rowSpan="2">
                  <a:txBody>
                    <a:bodyPr/>
                    <a:lstStyle/>
                    <a:p>
                      <a:pPr algn="ctr">
                        <a:lnSpc>
                          <a:spcPct val="107000"/>
                        </a:lnSpc>
                        <a:spcAft>
                          <a:spcPts val="0"/>
                        </a:spcAft>
                      </a:pPr>
                      <a:r>
                        <a:rPr lang="es-ES" sz="2300">
                          <a:effectLst/>
                        </a:rPr>
                        <a:t>Centrifugado</a:t>
                      </a:r>
                      <a:endParaRPr lang="es-EC" sz="2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300">
                          <a:effectLst/>
                        </a:rPr>
                        <a:t>1</a:t>
                      </a:r>
                      <a:endParaRPr lang="es-EC" sz="2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300">
                          <a:effectLst/>
                        </a:rPr>
                        <a:t>2,0</a:t>
                      </a:r>
                      <a:endParaRPr lang="es-EC" sz="2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884743298"/>
                  </a:ext>
                </a:extLst>
              </a:tr>
              <a:tr h="190500">
                <a:tc vMerge="1">
                  <a:txBody>
                    <a:bodyPr/>
                    <a:lstStyle/>
                    <a:p>
                      <a:endParaRPr lang="es-EC"/>
                    </a:p>
                  </a:txBody>
                  <a:tcPr/>
                </a:tc>
                <a:tc>
                  <a:txBody>
                    <a:bodyPr/>
                    <a:lstStyle/>
                    <a:p>
                      <a:pPr algn="ctr">
                        <a:lnSpc>
                          <a:spcPct val="107000"/>
                        </a:lnSpc>
                        <a:spcAft>
                          <a:spcPts val="0"/>
                        </a:spcAft>
                      </a:pPr>
                      <a:r>
                        <a:rPr lang="es-ES" sz="2300">
                          <a:effectLst/>
                        </a:rPr>
                        <a:t>2</a:t>
                      </a:r>
                      <a:endParaRPr lang="es-EC" sz="2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300">
                          <a:effectLst/>
                        </a:rPr>
                        <a:t>1,9</a:t>
                      </a:r>
                      <a:endParaRPr lang="es-EC" sz="2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620532513"/>
                  </a:ext>
                </a:extLst>
              </a:tr>
              <a:tr h="190500">
                <a:tc>
                  <a:txBody>
                    <a:bodyPr/>
                    <a:lstStyle/>
                    <a:p>
                      <a:pPr algn="ctr">
                        <a:lnSpc>
                          <a:spcPct val="107000"/>
                        </a:lnSpc>
                        <a:spcAft>
                          <a:spcPts val="0"/>
                        </a:spcAft>
                      </a:pPr>
                      <a:r>
                        <a:rPr lang="es-ES" sz="2300">
                          <a:effectLst/>
                        </a:rPr>
                        <a:t> </a:t>
                      </a:r>
                      <a:endParaRPr lang="es-EC" sz="2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300">
                          <a:effectLst/>
                        </a:rPr>
                        <a:t> PROM</a:t>
                      </a:r>
                      <a:endParaRPr lang="es-EC" sz="2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300" b="1" dirty="0">
                          <a:effectLst/>
                        </a:rPr>
                        <a:t>2,0</a:t>
                      </a:r>
                      <a:endParaRPr lang="es-EC" sz="2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812148113"/>
                  </a:ext>
                </a:extLst>
              </a:tr>
            </a:tbl>
          </a:graphicData>
        </a:graphic>
      </p:graphicFrame>
      <p:sp>
        <p:nvSpPr>
          <p:cNvPr id="6" name="Título 1">
            <a:extLst>
              <a:ext uri="{FF2B5EF4-FFF2-40B4-BE49-F238E27FC236}">
                <a16:creationId xmlns="" xmlns:a16="http://schemas.microsoft.com/office/drawing/2014/main" id="{1A45F5CD-A6FC-4080-B97E-3DBA5D2B8C23}"/>
              </a:ext>
            </a:extLst>
          </p:cNvPr>
          <p:cNvSpPr txBox="1">
            <a:spLocks/>
          </p:cNvSpPr>
          <p:nvPr/>
        </p:nvSpPr>
        <p:spPr>
          <a:xfrm>
            <a:off x="6867341" y="264657"/>
            <a:ext cx="45653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600" b="1" dirty="0">
                <a:solidFill>
                  <a:schemeClr val="bg1"/>
                </a:solidFill>
              </a:rPr>
              <a:t>Ensayo de Impacto (Charpy)</a:t>
            </a:r>
          </a:p>
        </p:txBody>
      </p:sp>
      <p:sp>
        <p:nvSpPr>
          <p:cNvPr id="7" name="Rectángulo 6">
            <a:extLst>
              <a:ext uri="{FF2B5EF4-FFF2-40B4-BE49-F238E27FC236}">
                <a16:creationId xmlns="" xmlns:a16="http://schemas.microsoft.com/office/drawing/2014/main" id="{8F541D9C-C5B7-43F7-B679-E2A95B4A5971}"/>
              </a:ext>
            </a:extLst>
          </p:cNvPr>
          <p:cNvSpPr/>
          <p:nvPr/>
        </p:nvSpPr>
        <p:spPr>
          <a:xfrm>
            <a:off x="7146694" y="2027368"/>
            <a:ext cx="4006666" cy="4154984"/>
          </a:xfrm>
          <a:prstGeom prst="rect">
            <a:avLst/>
          </a:prstGeom>
        </p:spPr>
        <p:txBody>
          <a:bodyPr wrap="square">
            <a:spAutoFit/>
          </a:bodyPr>
          <a:lstStyle/>
          <a:p>
            <a:pPr marL="342900" indent="-342900" algn="just">
              <a:buFont typeface="Wingdings" panose="05000000000000000000" pitchFamily="2" charset="2"/>
              <a:buChar char="q"/>
            </a:pPr>
            <a:r>
              <a:rPr lang="es-EC" sz="2400" dirty="0">
                <a:solidFill>
                  <a:schemeClr val="bg1"/>
                </a:solidFill>
              </a:rPr>
              <a:t>ASTM E23.</a:t>
            </a:r>
          </a:p>
          <a:p>
            <a:pPr marL="342900" indent="-342900" algn="just">
              <a:buFont typeface="Wingdings" panose="05000000000000000000" pitchFamily="2" charset="2"/>
              <a:buChar char="q"/>
            </a:pPr>
            <a:endParaRPr lang="es-EC" sz="2400" dirty="0">
              <a:solidFill>
                <a:schemeClr val="bg1"/>
              </a:solidFill>
            </a:endParaRPr>
          </a:p>
          <a:p>
            <a:pPr marL="342900" indent="-342900" algn="just">
              <a:buFont typeface="Wingdings" panose="05000000000000000000" pitchFamily="2" charset="2"/>
              <a:buChar char="q"/>
            </a:pPr>
            <a:r>
              <a:rPr lang="es-EC" sz="2400" dirty="0">
                <a:solidFill>
                  <a:schemeClr val="bg1"/>
                </a:solidFill>
              </a:rPr>
              <a:t>Relación entre resistencia al impacto y estructura interna.</a:t>
            </a:r>
          </a:p>
          <a:p>
            <a:pPr algn="just"/>
            <a:endParaRPr lang="es-EC" sz="2400" dirty="0">
              <a:solidFill>
                <a:schemeClr val="bg1"/>
              </a:solidFill>
            </a:endParaRPr>
          </a:p>
          <a:p>
            <a:pPr marL="342900" indent="-342900" algn="just">
              <a:buFont typeface="Wingdings" panose="05000000000000000000" pitchFamily="2" charset="2"/>
              <a:buChar char="q"/>
            </a:pPr>
            <a:r>
              <a:rPr lang="es-EC" sz="2400" dirty="0">
                <a:solidFill>
                  <a:schemeClr val="bg1"/>
                </a:solidFill>
              </a:rPr>
              <a:t>Material Frágil</a:t>
            </a:r>
          </a:p>
          <a:p>
            <a:pPr algn="just"/>
            <a:endParaRPr lang="es-EC" sz="2400" dirty="0">
              <a:solidFill>
                <a:schemeClr val="bg1"/>
              </a:solidFill>
            </a:endParaRPr>
          </a:p>
          <a:p>
            <a:pPr marL="342900" indent="-342900" algn="just">
              <a:buFont typeface="Wingdings" panose="05000000000000000000" pitchFamily="2" charset="2"/>
              <a:buChar char="q"/>
            </a:pPr>
            <a:r>
              <a:rPr lang="es-EC" sz="2400" dirty="0">
                <a:solidFill>
                  <a:schemeClr val="bg1"/>
                </a:solidFill>
              </a:rPr>
              <a:t>El que presenta mejores propiedades es la fundición en molde permanente</a:t>
            </a:r>
          </a:p>
        </p:txBody>
      </p:sp>
    </p:spTree>
    <p:extLst>
      <p:ext uri="{BB962C8B-B14F-4D97-AF65-F5344CB8AC3E}">
        <p14:creationId xmlns="" xmlns:p14="http://schemas.microsoft.com/office/powerpoint/2010/main" val="38706497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 xmlns:a16="http://schemas.microsoft.com/office/drawing/2014/main" id="{E07B75E5-D3E0-4B8E-B4CF-A4E4C2A59B98}"/>
              </a:ext>
            </a:extLst>
          </p:cNvPr>
          <p:cNvGraphicFramePr>
            <a:graphicFrameLocks noGrp="1"/>
          </p:cNvGraphicFramePr>
          <p:nvPr>
            <p:extLst>
              <p:ext uri="{D42A27DB-BD31-4B8C-83A1-F6EECF244321}">
                <p14:modId xmlns="" xmlns:p14="http://schemas.microsoft.com/office/powerpoint/2010/main" val="2172209408"/>
              </p:ext>
            </p:extLst>
          </p:nvPr>
        </p:nvGraphicFramePr>
        <p:xfrm>
          <a:off x="759287" y="275118"/>
          <a:ext cx="5685183" cy="6593514"/>
        </p:xfrm>
        <a:graphic>
          <a:graphicData uri="http://schemas.openxmlformats.org/drawingml/2006/table">
            <a:tbl>
              <a:tblPr firstRow="1" firstCol="1" bandRow="1">
                <a:tableStyleId>{5C22544A-7EE6-4342-B048-85BDC9FD1C3A}</a:tableStyleId>
              </a:tblPr>
              <a:tblGrid>
                <a:gridCol w="2417013">
                  <a:extLst>
                    <a:ext uri="{9D8B030D-6E8A-4147-A177-3AD203B41FA5}">
                      <a16:colId xmlns="" xmlns:a16="http://schemas.microsoft.com/office/drawing/2014/main" val="3736922287"/>
                    </a:ext>
                  </a:extLst>
                </a:gridCol>
                <a:gridCol w="1089390">
                  <a:extLst>
                    <a:ext uri="{9D8B030D-6E8A-4147-A177-3AD203B41FA5}">
                      <a16:colId xmlns="" xmlns:a16="http://schemas.microsoft.com/office/drawing/2014/main" val="1567912589"/>
                    </a:ext>
                  </a:extLst>
                </a:gridCol>
                <a:gridCol w="1089390">
                  <a:extLst>
                    <a:ext uri="{9D8B030D-6E8A-4147-A177-3AD203B41FA5}">
                      <a16:colId xmlns="" xmlns:a16="http://schemas.microsoft.com/office/drawing/2014/main" val="3512469542"/>
                    </a:ext>
                  </a:extLst>
                </a:gridCol>
                <a:gridCol w="1089390">
                  <a:extLst>
                    <a:ext uri="{9D8B030D-6E8A-4147-A177-3AD203B41FA5}">
                      <a16:colId xmlns="" xmlns:a16="http://schemas.microsoft.com/office/drawing/2014/main" val="1929244260"/>
                    </a:ext>
                  </a:extLst>
                </a:gridCol>
              </a:tblGrid>
              <a:tr h="461713">
                <a:tc gridSpan="4">
                  <a:txBody>
                    <a:bodyPr/>
                    <a:lstStyle/>
                    <a:p>
                      <a:pPr algn="ctr">
                        <a:lnSpc>
                          <a:spcPct val="107000"/>
                        </a:lnSpc>
                        <a:spcAft>
                          <a:spcPts val="800"/>
                        </a:spcAft>
                      </a:pPr>
                      <a:r>
                        <a:rPr lang="es-ES" sz="2200" dirty="0">
                          <a:effectLst/>
                        </a:rPr>
                        <a:t>DUREZA</a:t>
                      </a:r>
                      <a:endParaRPr lang="es-EC" sz="2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5565" marR="135565" marT="67782" marB="67782"/>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 xmlns:a16="http://schemas.microsoft.com/office/drawing/2014/main" val="1206899119"/>
                  </a:ext>
                </a:extLst>
              </a:tr>
              <a:tr h="334999">
                <a:tc>
                  <a:txBody>
                    <a:bodyPr/>
                    <a:lstStyle/>
                    <a:p>
                      <a:pPr algn="ctr">
                        <a:lnSpc>
                          <a:spcPct val="107000"/>
                        </a:lnSpc>
                        <a:spcAft>
                          <a:spcPts val="800"/>
                        </a:spcAft>
                      </a:pPr>
                      <a:r>
                        <a:rPr lang="es-ES" sz="2200" dirty="0">
                          <a:effectLst/>
                        </a:rPr>
                        <a:t> </a:t>
                      </a:r>
                      <a:endParaRPr lang="es-EC" sz="2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tc>
                  <a:txBody>
                    <a:bodyPr/>
                    <a:lstStyle/>
                    <a:p>
                      <a:pPr algn="ctr">
                        <a:lnSpc>
                          <a:spcPct val="107000"/>
                        </a:lnSpc>
                        <a:spcAft>
                          <a:spcPts val="800"/>
                        </a:spcAft>
                      </a:pPr>
                      <a:r>
                        <a:rPr lang="es-ES" sz="2200" dirty="0">
                          <a:effectLst/>
                        </a:rPr>
                        <a:t>No.</a:t>
                      </a:r>
                      <a:endParaRPr lang="es-EC" sz="2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tc>
                  <a:txBody>
                    <a:bodyPr/>
                    <a:lstStyle/>
                    <a:p>
                      <a:pPr algn="ctr">
                        <a:lnSpc>
                          <a:spcPct val="107000"/>
                        </a:lnSpc>
                        <a:spcAft>
                          <a:spcPts val="800"/>
                        </a:spcAft>
                      </a:pPr>
                      <a:r>
                        <a:rPr lang="es-ES" sz="2200">
                          <a:effectLst/>
                        </a:rPr>
                        <a:t>HV</a:t>
                      </a:r>
                      <a:endParaRPr lang="es-EC"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tc>
                  <a:txBody>
                    <a:bodyPr/>
                    <a:lstStyle/>
                    <a:p>
                      <a:pPr algn="ctr">
                        <a:lnSpc>
                          <a:spcPct val="107000"/>
                        </a:lnSpc>
                        <a:spcAft>
                          <a:spcPts val="800"/>
                        </a:spcAft>
                      </a:pPr>
                      <a:r>
                        <a:rPr lang="es-ES" sz="2200" dirty="0">
                          <a:effectLst/>
                        </a:rPr>
                        <a:t>HRB</a:t>
                      </a:r>
                      <a:endParaRPr lang="es-EC" sz="2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extLst>
                  <a:ext uri="{0D108BD9-81ED-4DB2-BD59-A6C34878D82A}">
                    <a16:rowId xmlns="" xmlns:a16="http://schemas.microsoft.com/office/drawing/2014/main" val="2170516795"/>
                  </a:ext>
                </a:extLst>
              </a:tr>
              <a:tr h="334999">
                <a:tc rowSpan="4">
                  <a:txBody>
                    <a:bodyPr/>
                    <a:lstStyle/>
                    <a:p>
                      <a:pPr algn="ctr">
                        <a:lnSpc>
                          <a:spcPct val="107000"/>
                        </a:lnSpc>
                        <a:spcAft>
                          <a:spcPts val="800"/>
                        </a:spcAft>
                      </a:pPr>
                      <a:r>
                        <a:rPr lang="es-ES" sz="2200" dirty="0">
                          <a:effectLst/>
                        </a:rPr>
                        <a:t>Cáscara</a:t>
                      </a:r>
                      <a:endParaRPr lang="es-EC" sz="2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5565" marR="135565" marT="67782" marB="67782"/>
                </a:tc>
                <a:tc>
                  <a:txBody>
                    <a:bodyPr/>
                    <a:lstStyle/>
                    <a:p>
                      <a:pPr algn="ctr">
                        <a:lnSpc>
                          <a:spcPct val="107000"/>
                        </a:lnSpc>
                        <a:spcAft>
                          <a:spcPts val="800"/>
                        </a:spcAft>
                      </a:pPr>
                      <a:r>
                        <a:rPr lang="es-ES" sz="2200">
                          <a:effectLst/>
                        </a:rPr>
                        <a:t>1</a:t>
                      </a:r>
                      <a:endParaRPr lang="es-EC"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tc>
                  <a:txBody>
                    <a:bodyPr/>
                    <a:lstStyle/>
                    <a:p>
                      <a:pPr algn="ctr">
                        <a:lnSpc>
                          <a:spcPct val="107000"/>
                        </a:lnSpc>
                        <a:spcAft>
                          <a:spcPts val="800"/>
                        </a:spcAft>
                      </a:pPr>
                      <a:r>
                        <a:rPr lang="es-ES" sz="2200">
                          <a:effectLst/>
                        </a:rPr>
                        <a:t>99,4</a:t>
                      </a:r>
                      <a:endParaRPr lang="es-EC"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tc>
                  <a:txBody>
                    <a:bodyPr/>
                    <a:lstStyle/>
                    <a:p>
                      <a:pPr algn="ctr">
                        <a:lnSpc>
                          <a:spcPct val="107000"/>
                        </a:lnSpc>
                        <a:spcAft>
                          <a:spcPts val="800"/>
                        </a:spcAft>
                      </a:pPr>
                      <a:r>
                        <a:rPr lang="es-ES" sz="2200">
                          <a:effectLst/>
                        </a:rPr>
                        <a:t>55,1</a:t>
                      </a:r>
                      <a:endParaRPr lang="es-EC"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extLst>
                  <a:ext uri="{0D108BD9-81ED-4DB2-BD59-A6C34878D82A}">
                    <a16:rowId xmlns="" xmlns:a16="http://schemas.microsoft.com/office/drawing/2014/main" val="2936102419"/>
                  </a:ext>
                </a:extLst>
              </a:tr>
              <a:tr h="334999">
                <a:tc vMerge="1">
                  <a:txBody>
                    <a:bodyPr/>
                    <a:lstStyle/>
                    <a:p>
                      <a:endParaRPr lang="es-EC"/>
                    </a:p>
                  </a:txBody>
                  <a:tcPr/>
                </a:tc>
                <a:tc>
                  <a:txBody>
                    <a:bodyPr/>
                    <a:lstStyle/>
                    <a:p>
                      <a:pPr algn="ctr">
                        <a:lnSpc>
                          <a:spcPct val="107000"/>
                        </a:lnSpc>
                        <a:spcAft>
                          <a:spcPts val="800"/>
                        </a:spcAft>
                      </a:pPr>
                      <a:r>
                        <a:rPr lang="es-ES" sz="2200">
                          <a:effectLst/>
                        </a:rPr>
                        <a:t>2</a:t>
                      </a:r>
                      <a:endParaRPr lang="es-EC"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tc>
                  <a:txBody>
                    <a:bodyPr/>
                    <a:lstStyle/>
                    <a:p>
                      <a:pPr algn="ctr">
                        <a:lnSpc>
                          <a:spcPct val="107000"/>
                        </a:lnSpc>
                        <a:spcAft>
                          <a:spcPts val="800"/>
                        </a:spcAft>
                      </a:pPr>
                      <a:r>
                        <a:rPr lang="es-ES" sz="2200">
                          <a:effectLst/>
                        </a:rPr>
                        <a:t>92,3</a:t>
                      </a:r>
                      <a:endParaRPr lang="es-EC"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tc>
                  <a:txBody>
                    <a:bodyPr/>
                    <a:lstStyle/>
                    <a:p>
                      <a:pPr algn="ctr">
                        <a:lnSpc>
                          <a:spcPct val="107000"/>
                        </a:lnSpc>
                        <a:spcAft>
                          <a:spcPts val="800"/>
                        </a:spcAft>
                      </a:pPr>
                      <a:r>
                        <a:rPr lang="es-ES" sz="2200">
                          <a:effectLst/>
                        </a:rPr>
                        <a:t>51,3</a:t>
                      </a:r>
                      <a:endParaRPr lang="es-EC"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extLst>
                  <a:ext uri="{0D108BD9-81ED-4DB2-BD59-A6C34878D82A}">
                    <a16:rowId xmlns="" xmlns:a16="http://schemas.microsoft.com/office/drawing/2014/main" val="1809217593"/>
                  </a:ext>
                </a:extLst>
              </a:tr>
              <a:tr h="334999">
                <a:tc vMerge="1">
                  <a:txBody>
                    <a:bodyPr/>
                    <a:lstStyle/>
                    <a:p>
                      <a:endParaRPr lang="es-EC"/>
                    </a:p>
                  </a:txBody>
                  <a:tcPr/>
                </a:tc>
                <a:tc>
                  <a:txBody>
                    <a:bodyPr/>
                    <a:lstStyle/>
                    <a:p>
                      <a:pPr algn="ctr">
                        <a:lnSpc>
                          <a:spcPct val="107000"/>
                        </a:lnSpc>
                        <a:spcAft>
                          <a:spcPts val="800"/>
                        </a:spcAft>
                      </a:pPr>
                      <a:r>
                        <a:rPr lang="es-ES" sz="2200">
                          <a:effectLst/>
                        </a:rPr>
                        <a:t>3</a:t>
                      </a:r>
                      <a:endParaRPr lang="es-EC"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tc>
                  <a:txBody>
                    <a:bodyPr/>
                    <a:lstStyle/>
                    <a:p>
                      <a:pPr algn="ctr">
                        <a:lnSpc>
                          <a:spcPct val="107000"/>
                        </a:lnSpc>
                        <a:spcAft>
                          <a:spcPts val="800"/>
                        </a:spcAft>
                      </a:pPr>
                      <a:r>
                        <a:rPr lang="es-ES" sz="2200">
                          <a:effectLst/>
                        </a:rPr>
                        <a:t>101</a:t>
                      </a:r>
                      <a:endParaRPr lang="es-EC"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tc>
                  <a:txBody>
                    <a:bodyPr/>
                    <a:lstStyle/>
                    <a:p>
                      <a:pPr algn="ctr">
                        <a:lnSpc>
                          <a:spcPct val="107000"/>
                        </a:lnSpc>
                        <a:spcAft>
                          <a:spcPts val="800"/>
                        </a:spcAft>
                      </a:pPr>
                      <a:r>
                        <a:rPr lang="es-ES" sz="2200">
                          <a:effectLst/>
                        </a:rPr>
                        <a:t>58,6</a:t>
                      </a:r>
                      <a:endParaRPr lang="es-EC"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extLst>
                  <a:ext uri="{0D108BD9-81ED-4DB2-BD59-A6C34878D82A}">
                    <a16:rowId xmlns="" xmlns:a16="http://schemas.microsoft.com/office/drawing/2014/main" val="898099666"/>
                  </a:ext>
                </a:extLst>
              </a:tr>
              <a:tr h="334999">
                <a:tc vMerge="1">
                  <a:txBody>
                    <a:bodyPr/>
                    <a:lstStyle/>
                    <a:p>
                      <a:endParaRPr lang="es-EC"/>
                    </a:p>
                  </a:txBody>
                  <a:tcPr/>
                </a:tc>
                <a:tc>
                  <a:txBody>
                    <a:bodyPr/>
                    <a:lstStyle/>
                    <a:p>
                      <a:pPr algn="ctr">
                        <a:lnSpc>
                          <a:spcPct val="107000"/>
                        </a:lnSpc>
                        <a:spcAft>
                          <a:spcPts val="800"/>
                        </a:spcAft>
                      </a:pPr>
                      <a:r>
                        <a:rPr lang="es-ES" sz="2200">
                          <a:effectLst/>
                        </a:rPr>
                        <a:t>PROM</a:t>
                      </a:r>
                      <a:endParaRPr lang="es-EC"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tc>
                  <a:txBody>
                    <a:bodyPr/>
                    <a:lstStyle/>
                    <a:p>
                      <a:pPr algn="ctr">
                        <a:lnSpc>
                          <a:spcPct val="107000"/>
                        </a:lnSpc>
                        <a:spcAft>
                          <a:spcPts val="800"/>
                        </a:spcAft>
                      </a:pPr>
                      <a:r>
                        <a:rPr lang="es-ES" sz="2200">
                          <a:effectLst/>
                        </a:rPr>
                        <a:t>97,57</a:t>
                      </a:r>
                      <a:endParaRPr lang="es-EC"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tc>
                  <a:txBody>
                    <a:bodyPr/>
                    <a:lstStyle/>
                    <a:p>
                      <a:pPr algn="ctr">
                        <a:lnSpc>
                          <a:spcPct val="107000"/>
                        </a:lnSpc>
                        <a:spcAft>
                          <a:spcPts val="800"/>
                        </a:spcAft>
                      </a:pPr>
                      <a:r>
                        <a:rPr lang="es-ES" sz="2200">
                          <a:effectLst/>
                        </a:rPr>
                        <a:t>55</a:t>
                      </a:r>
                      <a:endParaRPr lang="es-EC"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extLst>
                  <a:ext uri="{0D108BD9-81ED-4DB2-BD59-A6C34878D82A}">
                    <a16:rowId xmlns="" xmlns:a16="http://schemas.microsoft.com/office/drawing/2014/main" val="4233459847"/>
                  </a:ext>
                </a:extLst>
              </a:tr>
              <a:tr h="334999">
                <a:tc rowSpan="4">
                  <a:txBody>
                    <a:bodyPr/>
                    <a:lstStyle/>
                    <a:p>
                      <a:pPr algn="ctr">
                        <a:lnSpc>
                          <a:spcPct val="107000"/>
                        </a:lnSpc>
                        <a:spcAft>
                          <a:spcPts val="800"/>
                        </a:spcAft>
                      </a:pPr>
                      <a:r>
                        <a:rPr lang="es-ES" sz="2200">
                          <a:effectLst/>
                        </a:rPr>
                        <a:t>Permanente</a:t>
                      </a:r>
                      <a:endParaRPr lang="es-EC"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5565" marR="135565" marT="67782" marB="67782"/>
                </a:tc>
                <a:tc>
                  <a:txBody>
                    <a:bodyPr/>
                    <a:lstStyle/>
                    <a:p>
                      <a:pPr algn="ctr">
                        <a:lnSpc>
                          <a:spcPct val="107000"/>
                        </a:lnSpc>
                        <a:spcAft>
                          <a:spcPts val="800"/>
                        </a:spcAft>
                      </a:pPr>
                      <a:r>
                        <a:rPr lang="es-ES" sz="2200">
                          <a:effectLst/>
                        </a:rPr>
                        <a:t>1</a:t>
                      </a:r>
                      <a:endParaRPr lang="es-EC"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tc>
                  <a:txBody>
                    <a:bodyPr/>
                    <a:lstStyle/>
                    <a:p>
                      <a:pPr algn="ctr">
                        <a:lnSpc>
                          <a:spcPct val="107000"/>
                        </a:lnSpc>
                        <a:spcAft>
                          <a:spcPts val="800"/>
                        </a:spcAft>
                      </a:pPr>
                      <a:r>
                        <a:rPr lang="es-ES" sz="2200">
                          <a:effectLst/>
                        </a:rPr>
                        <a:t>112,3</a:t>
                      </a:r>
                      <a:endParaRPr lang="es-EC"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tc>
                  <a:txBody>
                    <a:bodyPr/>
                    <a:lstStyle/>
                    <a:p>
                      <a:pPr algn="ctr">
                        <a:lnSpc>
                          <a:spcPct val="107000"/>
                        </a:lnSpc>
                        <a:spcAft>
                          <a:spcPts val="800"/>
                        </a:spcAft>
                      </a:pPr>
                      <a:r>
                        <a:rPr lang="es-ES" sz="2200">
                          <a:effectLst/>
                        </a:rPr>
                        <a:t>64,7</a:t>
                      </a:r>
                      <a:endParaRPr lang="es-EC"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extLst>
                  <a:ext uri="{0D108BD9-81ED-4DB2-BD59-A6C34878D82A}">
                    <a16:rowId xmlns="" xmlns:a16="http://schemas.microsoft.com/office/drawing/2014/main" val="4026736323"/>
                  </a:ext>
                </a:extLst>
              </a:tr>
              <a:tr h="334999">
                <a:tc vMerge="1">
                  <a:txBody>
                    <a:bodyPr/>
                    <a:lstStyle/>
                    <a:p>
                      <a:endParaRPr lang="es-EC"/>
                    </a:p>
                  </a:txBody>
                  <a:tcPr/>
                </a:tc>
                <a:tc>
                  <a:txBody>
                    <a:bodyPr/>
                    <a:lstStyle/>
                    <a:p>
                      <a:pPr algn="ctr">
                        <a:lnSpc>
                          <a:spcPct val="107000"/>
                        </a:lnSpc>
                        <a:spcAft>
                          <a:spcPts val="800"/>
                        </a:spcAft>
                      </a:pPr>
                      <a:r>
                        <a:rPr lang="es-ES" sz="2200">
                          <a:effectLst/>
                        </a:rPr>
                        <a:t>2</a:t>
                      </a:r>
                      <a:endParaRPr lang="es-EC"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tc>
                  <a:txBody>
                    <a:bodyPr/>
                    <a:lstStyle/>
                    <a:p>
                      <a:pPr algn="ctr">
                        <a:lnSpc>
                          <a:spcPct val="107000"/>
                        </a:lnSpc>
                        <a:spcAft>
                          <a:spcPts val="800"/>
                        </a:spcAft>
                      </a:pPr>
                      <a:r>
                        <a:rPr lang="es-ES" sz="2200">
                          <a:effectLst/>
                        </a:rPr>
                        <a:t>103</a:t>
                      </a:r>
                      <a:endParaRPr lang="es-EC"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tc>
                  <a:txBody>
                    <a:bodyPr/>
                    <a:lstStyle/>
                    <a:p>
                      <a:pPr algn="ctr">
                        <a:lnSpc>
                          <a:spcPct val="107000"/>
                        </a:lnSpc>
                        <a:spcAft>
                          <a:spcPts val="800"/>
                        </a:spcAft>
                      </a:pPr>
                      <a:r>
                        <a:rPr lang="es-ES" sz="2200">
                          <a:effectLst/>
                        </a:rPr>
                        <a:t>58,6</a:t>
                      </a:r>
                      <a:endParaRPr lang="es-EC"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extLst>
                  <a:ext uri="{0D108BD9-81ED-4DB2-BD59-A6C34878D82A}">
                    <a16:rowId xmlns="" xmlns:a16="http://schemas.microsoft.com/office/drawing/2014/main" val="313609574"/>
                  </a:ext>
                </a:extLst>
              </a:tr>
              <a:tr h="334999">
                <a:tc vMerge="1">
                  <a:txBody>
                    <a:bodyPr/>
                    <a:lstStyle/>
                    <a:p>
                      <a:endParaRPr lang="es-EC"/>
                    </a:p>
                  </a:txBody>
                  <a:tcPr/>
                </a:tc>
                <a:tc>
                  <a:txBody>
                    <a:bodyPr/>
                    <a:lstStyle/>
                    <a:p>
                      <a:pPr algn="ctr">
                        <a:lnSpc>
                          <a:spcPct val="107000"/>
                        </a:lnSpc>
                        <a:spcAft>
                          <a:spcPts val="800"/>
                        </a:spcAft>
                      </a:pPr>
                      <a:r>
                        <a:rPr lang="es-ES" sz="2200" dirty="0">
                          <a:effectLst/>
                        </a:rPr>
                        <a:t>3</a:t>
                      </a:r>
                      <a:endParaRPr lang="es-EC" sz="2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tc>
                  <a:txBody>
                    <a:bodyPr/>
                    <a:lstStyle/>
                    <a:p>
                      <a:pPr algn="ctr">
                        <a:lnSpc>
                          <a:spcPct val="107000"/>
                        </a:lnSpc>
                        <a:spcAft>
                          <a:spcPts val="800"/>
                        </a:spcAft>
                      </a:pPr>
                      <a:r>
                        <a:rPr lang="es-ES" sz="2200">
                          <a:effectLst/>
                        </a:rPr>
                        <a:t>11,9</a:t>
                      </a:r>
                      <a:endParaRPr lang="es-EC"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tc>
                  <a:txBody>
                    <a:bodyPr/>
                    <a:lstStyle/>
                    <a:p>
                      <a:pPr algn="ctr">
                        <a:lnSpc>
                          <a:spcPct val="107000"/>
                        </a:lnSpc>
                        <a:spcAft>
                          <a:spcPts val="800"/>
                        </a:spcAft>
                      </a:pPr>
                      <a:r>
                        <a:rPr lang="es-ES" sz="2200">
                          <a:effectLst/>
                        </a:rPr>
                        <a:t>64,7</a:t>
                      </a:r>
                      <a:endParaRPr lang="es-EC"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extLst>
                  <a:ext uri="{0D108BD9-81ED-4DB2-BD59-A6C34878D82A}">
                    <a16:rowId xmlns="" xmlns:a16="http://schemas.microsoft.com/office/drawing/2014/main" val="3139222965"/>
                  </a:ext>
                </a:extLst>
              </a:tr>
              <a:tr h="334999">
                <a:tc vMerge="1">
                  <a:txBody>
                    <a:bodyPr/>
                    <a:lstStyle/>
                    <a:p>
                      <a:endParaRPr lang="es-EC"/>
                    </a:p>
                  </a:txBody>
                  <a:tcPr/>
                </a:tc>
                <a:tc>
                  <a:txBody>
                    <a:bodyPr/>
                    <a:lstStyle/>
                    <a:p>
                      <a:pPr algn="ctr">
                        <a:lnSpc>
                          <a:spcPct val="107000"/>
                        </a:lnSpc>
                        <a:spcAft>
                          <a:spcPts val="800"/>
                        </a:spcAft>
                      </a:pPr>
                      <a:r>
                        <a:rPr lang="es-ES" sz="2200">
                          <a:effectLst/>
                        </a:rPr>
                        <a:t>PROM</a:t>
                      </a:r>
                      <a:endParaRPr lang="es-EC"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tc>
                  <a:txBody>
                    <a:bodyPr/>
                    <a:lstStyle/>
                    <a:p>
                      <a:pPr algn="ctr">
                        <a:lnSpc>
                          <a:spcPct val="107000"/>
                        </a:lnSpc>
                        <a:spcAft>
                          <a:spcPts val="800"/>
                        </a:spcAft>
                      </a:pPr>
                      <a:r>
                        <a:rPr lang="es-ES" sz="2200">
                          <a:effectLst/>
                        </a:rPr>
                        <a:t>75,73</a:t>
                      </a:r>
                      <a:endParaRPr lang="es-EC"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tc>
                  <a:txBody>
                    <a:bodyPr/>
                    <a:lstStyle/>
                    <a:p>
                      <a:pPr algn="ctr">
                        <a:lnSpc>
                          <a:spcPct val="107000"/>
                        </a:lnSpc>
                        <a:spcAft>
                          <a:spcPts val="800"/>
                        </a:spcAft>
                      </a:pPr>
                      <a:r>
                        <a:rPr lang="es-ES" sz="2200">
                          <a:effectLst/>
                        </a:rPr>
                        <a:t>62,67</a:t>
                      </a:r>
                      <a:endParaRPr lang="es-EC"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extLst>
                  <a:ext uri="{0D108BD9-81ED-4DB2-BD59-A6C34878D82A}">
                    <a16:rowId xmlns="" xmlns:a16="http://schemas.microsoft.com/office/drawing/2014/main" val="945057411"/>
                  </a:ext>
                </a:extLst>
              </a:tr>
              <a:tr h="334999">
                <a:tc rowSpan="4">
                  <a:txBody>
                    <a:bodyPr/>
                    <a:lstStyle/>
                    <a:p>
                      <a:pPr algn="ctr">
                        <a:lnSpc>
                          <a:spcPct val="107000"/>
                        </a:lnSpc>
                        <a:spcAft>
                          <a:spcPts val="800"/>
                        </a:spcAft>
                      </a:pPr>
                      <a:r>
                        <a:rPr lang="es-ES" sz="2200">
                          <a:effectLst/>
                        </a:rPr>
                        <a:t>Arena</a:t>
                      </a:r>
                      <a:endParaRPr lang="es-EC"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5565" marR="135565" marT="67782" marB="67782"/>
                </a:tc>
                <a:tc>
                  <a:txBody>
                    <a:bodyPr/>
                    <a:lstStyle/>
                    <a:p>
                      <a:pPr algn="ctr">
                        <a:lnSpc>
                          <a:spcPct val="107000"/>
                        </a:lnSpc>
                        <a:spcAft>
                          <a:spcPts val="800"/>
                        </a:spcAft>
                      </a:pPr>
                      <a:r>
                        <a:rPr lang="es-ES" sz="2200" dirty="0">
                          <a:effectLst/>
                        </a:rPr>
                        <a:t>1</a:t>
                      </a:r>
                      <a:endParaRPr lang="es-EC" sz="2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tc>
                  <a:txBody>
                    <a:bodyPr/>
                    <a:lstStyle/>
                    <a:p>
                      <a:pPr algn="ctr">
                        <a:lnSpc>
                          <a:spcPct val="107000"/>
                        </a:lnSpc>
                        <a:spcAft>
                          <a:spcPts val="800"/>
                        </a:spcAft>
                      </a:pPr>
                      <a:r>
                        <a:rPr lang="es-ES" sz="2200">
                          <a:effectLst/>
                        </a:rPr>
                        <a:t>123,6</a:t>
                      </a:r>
                      <a:endParaRPr lang="es-EC"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tc>
                  <a:txBody>
                    <a:bodyPr/>
                    <a:lstStyle/>
                    <a:p>
                      <a:pPr algn="ctr">
                        <a:lnSpc>
                          <a:spcPct val="107000"/>
                        </a:lnSpc>
                        <a:spcAft>
                          <a:spcPts val="800"/>
                        </a:spcAft>
                      </a:pPr>
                      <a:r>
                        <a:rPr lang="es-ES" sz="2200">
                          <a:effectLst/>
                        </a:rPr>
                        <a:t>69,9</a:t>
                      </a:r>
                      <a:endParaRPr lang="es-EC"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extLst>
                  <a:ext uri="{0D108BD9-81ED-4DB2-BD59-A6C34878D82A}">
                    <a16:rowId xmlns="" xmlns:a16="http://schemas.microsoft.com/office/drawing/2014/main" val="1621779672"/>
                  </a:ext>
                </a:extLst>
              </a:tr>
              <a:tr h="334999">
                <a:tc vMerge="1">
                  <a:txBody>
                    <a:bodyPr/>
                    <a:lstStyle/>
                    <a:p>
                      <a:endParaRPr lang="es-EC"/>
                    </a:p>
                  </a:txBody>
                  <a:tcPr/>
                </a:tc>
                <a:tc>
                  <a:txBody>
                    <a:bodyPr/>
                    <a:lstStyle/>
                    <a:p>
                      <a:pPr algn="ctr">
                        <a:lnSpc>
                          <a:spcPct val="107000"/>
                        </a:lnSpc>
                        <a:spcAft>
                          <a:spcPts val="800"/>
                        </a:spcAft>
                      </a:pPr>
                      <a:r>
                        <a:rPr lang="es-ES" sz="2200">
                          <a:effectLst/>
                        </a:rPr>
                        <a:t>2</a:t>
                      </a:r>
                      <a:endParaRPr lang="es-EC"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tc>
                  <a:txBody>
                    <a:bodyPr/>
                    <a:lstStyle/>
                    <a:p>
                      <a:pPr algn="ctr">
                        <a:lnSpc>
                          <a:spcPct val="107000"/>
                        </a:lnSpc>
                        <a:spcAft>
                          <a:spcPts val="800"/>
                        </a:spcAft>
                      </a:pPr>
                      <a:r>
                        <a:rPr lang="es-ES" sz="2200">
                          <a:effectLst/>
                        </a:rPr>
                        <a:t>138,4</a:t>
                      </a:r>
                      <a:endParaRPr lang="es-EC"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tc>
                  <a:txBody>
                    <a:bodyPr/>
                    <a:lstStyle/>
                    <a:p>
                      <a:pPr algn="ctr">
                        <a:lnSpc>
                          <a:spcPct val="107000"/>
                        </a:lnSpc>
                        <a:spcAft>
                          <a:spcPts val="800"/>
                        </a:spcAft>
                      </a:pPr>
                      <a:r>
                        <a:rPr lang="es-ES" sz="2200">
                          <a:effectLst/>
                        </a:rPr>
                        <a:t>76,4</a:t>
                      </a:r>
                      <a:endParaRPr lang="es-EC"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extLst>
                  <a:ext uri="{0D108BD9-81ED-4DB2-BD59-A6C34878D82A}">
                    <a16:rowId xmlns="" xmlns:a16="http://schemas.microsoft.com/office/drawing/2014/main" val="3728519583"/>
                  </a:ext>
                </a:extLst>
              </a:tr>
              <a:tr h="334999">
                <a:tc vMerge="1">
                  <a:txBody>
                    <a:bodyPr/>
                    <a:lstStyle/>
                    <a:p>
                      <a:endParaRPr lang="es-EC"/>
                    </a:p>
                  </a:txBody>
                  <a:tcPr/>
                </a:tc>
                <a:tc>
                  <a:txBody>
                    <a:bodyPr/>
                    <a:lstStyle/>
                    <a:p>
                      <a:pPr algn="ctr">
                        <a:lnSpc>
                          <a:spcPct val="107000"/>
                        </a:lnSpc>
                        <a:spcAft>
                          <a:spcPts val="800"/>
                        </a:spcAft>
                      </a:pPr>
                      <a:r>
                        <a:rPr lang="es-ES" sz="2200" dirty="0">
                          <a:effectLst/>
                        </a:rPr>
                        <a:t>3</a:t>
                      </a:r>
                      <a:endParaRPr lang="es-EC" sz="2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tc>
                  <a:txBody>
                    <a:bodyPr/>
                    <a:lstStyle/>
                    <a:p>
                      <a:pPr algn="ctr">
                        <a:lnSpc>
                          <a:spcPct val="107000"/>
                        </a:lnSpc>
                        <a:spcAft>
                          <a:spcPts val="800"/>
                        </a:spcAft>
                      </a:pPr>
                      <a:r>
                        <a:rPr lang="es-ES" sz="2200">
                          <a:effectLst/>
                        </a:rPr>
                        <a:t>115,2</a:t>
                      </a:r>
                      <a:endParaRPr lang="es-EC"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tc>
                  <a:txBody>
                    <a:bodyPr/>
                    <a:lstStyle/>
                    <a:p>
                      <a:pPr algn="ctr">
                        <a:lnSpc>
                          <a:spcPct val="107000"/>
                        </a:lnSpc>
                        <a:spcAft>
                          <a:spcPts val="800"/>
                        </a:spcAft>
                      </a:pPr>
                      <a:r>
                        <a:rPr lang="es-ES" sz="2200">
                          <a:effectLst/>
                        </a:rPr>
                        <a:t>64,7</a:t>
                      </a:r>
                      <a:endParaRPr lang="es-EC"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extLst>
                  <a:ext uri="{0D108BD9-81ED-4DB2-BD59-A6C34878D82A}">
                    <a16:rowId xmlns="" xmlns:a16="http://schemas.microsoft.com/office/drawing/2014/main" val="3368633920"/>
                  </a:ext>
                </a:extLst>
              </a:tr>
              <a:tr h="334999">
                <a:tc vMerge="1">
                  <a:txBody>
                    <a:bodyPr/>
                    <a:lstStyle/>
                    <a:p>
                      <a:endParaRPr lang="es-EC"/>
                    </a:p>
                  </a:txBody>
                  <a:tcPr/>
                </a:tc>
                <a:tc>
                  <a:txBody>
                    <a:bodyPr/>
                    <a:lstStyle/>
                    <a:p>
                      <a:pPr algn="ctr">
                        <a:lnSpc>
                          <a:spcPct val="107000"/>
                        </a:lnSpc>
                        <a:spcAft>
                          <a:spcPts val="800"/>
                        </a:spcAft>
                      </a:pPr>
                      <a:r>
                        <a:rPr lang="es-ES" sz="2200">
                          <a:effectLst/>
                        </a:rPr>
                        <a:t>PROM</a:t>
                      </a:r>
                      <a:endParaRPr lang="es-EC"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tc>
                  <a:txBody>
                    <a:bodyPr/>
                    <a:lstStyle/>
                    <a:p>
                      <a:pPr algn="ctr">
                        <a:lnSpc>
                          <a:spcPct val="107000"/>
                        </a:lnSpc>
                        <a:spcAft>
                          <a:spcPts val="800"/>
                        </a:spcAft>
                      </a:pPr>
                      <a:r>
                        <a:rPr lang="es-ES" sz="2200" dirty="0">
                          <a:effectLst/>
                        </a:rPr>
                        <a:t>125,73</a:t>
                      </a:r>
                      <a:endParaRPr lang="es-EC" sz="2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tc>
                  <a:txBody>
                    <a:bodyPr/>
                    <a:lstStyle/>
                    <a:p>
                      <a:pPr algn="ctr">
                        <a:lnSpc>
                          <a:spcPct val="107000"/>
                        </a:lnSpc>
                        <a:spcAft>
                          <a:spcPts val="800"/>
                        </a:spcAft>
                      </a:pPr>
                      <a:r>
                        <a:rPr lang="es-ES" sz="2200">
                          <a:effectLst/>
                        </a:rPr>
                        <a:t>70,33</a:t>
                      </a:r>
                      <a:endParaRPr lang="es-EC"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extLst>
                  <a:ext uri="{0D108BD9-81ED-4DB2-BD59-A6C34878D82A}">
                    <a16:rowId xmlns="" xmlns:a16="http://schemas.microsoft.com/office/drawing/2014/main" val="1970799409"/>
                  </a:ext>
                </a:extLst>
              </a:tr>
              <a:tr h="334999">
                <a:tc rowSpan="4">
                  <a:txBody>
                    <a:bodyPr/>
                    <a:lstStyle/>
                    <a:p>
                      <a:pPr algn="ctr">
                        <a:lnSpc>
                          <a:spcPct val="107000"/>
                        </a:lnSpc>
                        <a:spcAft>
                          <a:spcPts val="800"/>
                        </a:spcAft>
                      </a:pPr>
                      <a:r>
                        <a:rPr lang="es-ES" sz="2200">
                          <a:effectLst/>
                        </a:rPr>
                        <a:t>Centrífugo</a:t>
                      </a:r>
                      <a:endParaRPr lang="es-EC"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5565" marR="135565" marT="67782" marB="67782"/>
                </a:tc>
                <a:tc>
                  <a:txBody>
                    <a:bodyPr/>
                    <a:lstStyle/>
                    <a:p>
                      <a:pPr algn="ctr">
                        <a:lnSpc>
                          <a:spcPct val="107000"/>
                        </a:lnSpc>
                        <a:spcAft>
                          <a:spcPts val="800"/>
                        </a:spcAft>
                      </a:pPr>
                      <a:r>
                        <a:rPr lang="es-ES" sz="2200">
                          <a:effectLst/>
                        </a:rPr>
                        <a:t>1</a:t>
                      </a:r>
                      <a:endParaRPr lang="es-EC"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tc>
                  <a:txBody>
                    <a:bodyPr/>
                    <a:lstStyle/>
                    <a:p>
                      <a:pPr algn="ctr">
                        <a:lnSpc>
                          <a:spcPct val="107000"/>
                        </a:lnSpc>
                        <a:spcAft>
                          <a:spcPts val="800"/>
                        </a:spcAft>
                      </a:pPr>
                      <a:r>
                        <a:rPr lang="es-ES" sz="2200" dirty="0">
                          <a:effectLst/>
                        </a:rPr>
                        <a:t>118,6</a:t>
                      </a:r>
                      <a:endParaRPr lang="es-EC" sz="2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tc>
                  <a:txBody>
                    <a:bodyPr/>
                    <a:lstStyle/>
                    <a:p>
                      <a:pPr algn="ctr">
                        <a:lnSpc>
                          <a:spcPct val="107000"/>
                        </a:lnSpc>
                        <a:spcAft>
                          <a:spcPts val="800"/>
                        </a:spcAft>
                      </a:pPr>
                      <a:r>
                        <a:rPr lang="es-ES" sz="2200">
                          <a:effectLst/>
                        </a:rPr>
                        <a:t>67,40</a:t>
                      </a:r>
                      <a:endParaRPr lang="es-EC"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extLst>
                  <a:ext uri="{0D108BD9-81ED-4DB2-BD59-A6C34878D82A}">
                    <a16:rowId xmlns="" xmlns:a16="http://schemas.microsoft.com/office/drawing/2014/main" val="2774982592"/>
                  </a:ext>
                </a:extLst>
              </a:tr>
              <a:tr h="334999">
                <a:tc vMerge="1">
                  <a:txBody>
                    <a:bodyPr/>
                    <a:lstStyle/>
                    <a:p>
                      <a:endParaRPr lang="es-EC"/>
                    </a:p>
                  </a:txBody>
                  <a:tcPr/>
                </a:tc>
                <a:tc>
                  <a:txBody>
                    <a:bodyPr/>
                    <a:lstStyle/>
                    <a:p>
                      <a:pPr algn="ctr">
                        <a:lnSpc>
                          <a:spcPct val="107000"/>
                        </a:lnSpc>
                        <a:spcAft>
                          <a:spcPts val="800"/>
                        </a:spcAft>
                      </a:pPr>
                      <a:r>
                        <a:rPr lang="es-ES" sz="2200">
                          <a:effectLst/>
                        </a:rPr>
                        <a:t>2</a:t>
                      </a:r>
                      <a:endParaRPr lang="es-EC"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tc>
                  <a:txBody>
                    <a:bodyPr/>
                    <a:lstStyle/>
                    <a:p>
                      <a:pPr algn="ctr">
                        <a:lnSpc>
                          <a:spcPct val="107000"/>
                        </a:lnSpc>
                        <a:spcAft>
                          <a:spcPts val="800"/>
                        </a:spcAft>
                      </a:pPr>
                      <a:r>
                        <a:rPr lang="es-ES" sz="2200" dirty="0">
                          <a:effectLst/>
                        </a:rPr>
                        <a:t>101,1</a:t>
                      </a:r>
                      <a:endParaRPr lang="es-EC" sz="2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tc>
                  <a:txBody>
                    <a:bodyPr/>
                    <a:lstStyle/>
                    <a:p>
                      <a:pPr algn="ctr">
                        <a:lnSpc>
                          <a:spcPct val="107000"/>
                        </a:lnSpc>
                        <a:spcAft>
                          <a:spcPts val="800"/>
                        </a:spcAft>
                      </a:pPr>
                      <a:r>
                        <a:rPr lang="es-ES" sz="2200">
                          <a:effectLst/>
                        </a:rPr>
                        <a:t>58,6</a:t>
                      </a:r>
                      <a:endParaRPr lang="es-EC"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extLst>
                  <a:ext uri="{0D108BD9-81ED-4DB2-BD59-A6C34878D82A}">
                    <a16:rowId xmlns="" xmlns:a16="http://schemas.microsoft.com/office/drawing/2014/main" val="2038662457"/>
                  </a:ext>
                </a:extLst>
              </a:tr>
              <a:tr h="334999">
                <a:tc vMerge="1">
                  <a:txBody>
                    <a:bodyPr/>
                    <a:lstStyle/>
                    <a:p>
                      <a:endParaRPr lang="es-EC"/>
                    </a:p>
                  </a:txBody>
                  <a:tcPr/>
                </a:tc>
                <a:tc>
                  <a:txBody>
                    <a:bodyPr/>
                    <a:lstStyle/>
                    <a:p>
                      <a:pPr algn="ctr">
                        <a:lnSpc>
                          <a:spcPct val="107000"/>
                        </a:lnSpc>
                        <a:spcAft>
                          <a:spcPts val="800"/>
                        </a:spcAft>
                      </a:pPr>
                      <a:r>
                        <a:rPr lang="es-ES" sz="2200">
                          <a:effectLst/>
                        </a:rPr>
                        <a:t>3</a:t>
                      </a:r>
                      <a:endParaRPr lang="es-EC"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tc>
                  <a:txBody>
                    <a:bodyPr/>
                    <a:lstStyle/>
                    <a:p>
                      <a:pPr algn="ctr">
                        <a:lnSpc>
                          <a:spcPct val="107000"/>
                        </a:lnSpc>
                        <a:spcAft>
                          <a:spcPts val="800"/>
                        </a:spcAft>
                      </a:pPr>
                      <a:r>
                        <a:rPr lang="es-ES" sz="2200" dirty="0">
                          <a:effectLst/>
                        </a:rPr>
                        <a:t>145,2</a:t>
                      </a:r>
                      <a:endParaRPr lang="es-EC" sz="2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tc>
                  <a:txBody>
                    <a:bodyPr/>
                    <a:lstStyle/>
                    <a:p>
                      <a:pPr algn="ctr">
                        <a:lnSpc>
                          <a:spcPct val="107000"/>
                        </a:lnSpc>
                        <a:spcAft>
                          <a:spcPts val="800"/>
                        </a:spcAft>
                      </a:pPr>
                      <a:r>
                        <a:rPr lang="es-ES" sz="2200" dirty="0">
                          <a:effectLst/>
                        </a:rPr>
                        <a:t>78,3</a:t>
                      </a:r>
                      <a:endParaRPr lang="es-EC" sz="2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extLst>
                  <a:ext uri="{0D108BD9-81ED-4DB2-BD59-A6C34878D82A}">
                    <a16:rowId xmlns="" xmlns:a16="http://schemas.microsoft.com/office/drawing/2014/main" val="885655693"/>
                  </a:ext>
                </a:extLst>
              </a:tr>
              <a:tr h="334999">
                <a:tc vMerge="1">
                  <a:txBody>
                    <a:bodyPr/>
                    <a:lstStyle/>
                    <a:p>
                      <a:endParaRPr lang="es-EC"/>
                    </a:p>
                  </a:txBody>
                  <a:tcPr/>
                </a:tc>
                <a:tc>
                  <a:txBody>
                    <a:bodyPr/>
                    <a:lstStyle/>
                    <a:p>
                      <a:pPr algn="ctr">
                        <a:lnSpc>
                          <a:spcPct val="107000"/>
                        </a:lnSpc>
                        <a:spcAft>
                          <a:spcPts val="800"/>
                        </a:spcAft>
                      </a:pPr>
                      <a:r>
                        <a:rPr lang="es-ES" sz="2200">
                          <a:effectLst/>
                        </a:rPr>
                        <a:t>PROM</a:t>
                      </a:r>
                      <a:endParaRPr lang="es-EC"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tc>
                  <a:txBody>
                    <a:bodyPr/>
                    <a:lstStyle/>
                    <a:p>
                      <a:pPr algn="ctr">
                        <a:lnSpc>
                          <a:spcPct val="107000"/>
                        </a:lnSpc>
                        <a:spcAft>
                          <a:spcPts val="800"/>
                        </a:spcAft>
                      </a:pPr>
                      <a:r>
                        <a:rPr lang="es-ES" sz="2200">
                          <a:effectLst/>
                        </a:rPr>
                        <a:t>121,63</a:t>
                      </a:r>
                      <a:endParaRPr lang="es-EC"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tc>
                  <a:txBody>
                    <a:bodyPr/>
                    <a:lstStyle/>
                    <a:p>
                      <a:pPr algn="ctr">
                        <a:lnSpc>
                          <a:spcPct val="107000"/>
                        </a:lnSpc>
                        <a:spcAft>
                          <a:spcPts val="800"/>
                        </a:spcAft>
                      </a:pPr>
                      <a:r>
                        <a:rPr lang="es-ES" sz="2200" dirty="0">
                          <a:effectLst/>
                        </a:rPr>
                        <a:t>68,10</a:t>
                      </a:r>
                      <a:endParaRPr lang="es-EC" sz="2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366" marR="92366" marT="0" marB="0"/>
                </a:tc>
                <a:extLst>
                  <a:ext uri="{0D108BD9-81ED-4DB2-BD59-A6C34878D82A}">
                    <a16:rowId xmlns="" xmlns:a16="http://schemas.microsoft.com/office/drawing/2014/main" val="1908453203"/>
                  </a:ext>
                </a:extLst>
              </a:tr>
            </a:tbl>
          </a:graphicData>
        </a:graphic>
      </p:graphicFrame>
      <p:sp>
        <p:nvSpPr>
          <p:cNvPr id="5" name="Título 1">
            <a:extLst>
              <a:ext uri="{FF2B5EF4-FFF2-40B4-BE49-F238E27FC236}">
                <a16:creationId xmlns="" xmlns:a16="http://schemas.microsoft.com/office/drawing/2014/main" id="{6DB60560-97AF-4CD4-8949-AE40DB2BE531}"/>
              </a:ext>
            </a:extLst>
          </p:cNvPr>
          <p:cNvSpPr txBox="1">
            <a:spLocks/>
          </p:cNvSpPr>
          <p:nvPr/>
        </p:nvSpPr>
        <p:spPr>
          <a:xfrm>
            <a:off x="7146694" y="424070"/>
            <a:ext cx="45653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600" b="1" dirty="0">
                <a:solidFill>
                  <a:schemeClr val="bg1"/>
                </a:solidFill>
              </a:rPr>
              <a:t>Ensayo de microdureza</a:t>
            </a:r>
          </a:p>
        </p:txBody>
      </p:sp>
      <p:sp>
        <p:nvSpPr>
          <p:cNvPr id="8" name="Rectángulo 7">
            <a:extLst>
              <a:ext uri="{FF2B5EF4-FFF2-40B4-BE49-F238E27FC236}">
                <a16:creationId xmlns="" xmlns:a16="http://schemas.microsoft.com/office/drawing/2014/main" id="{4583B73B-9E11-41C9-84FD-4392E3947A55}"/>
              </a:ext>
            </a:extLst>
          </p:cNvPr>
          <p:cNvSpPr/>
          <p:nvPr/>
        </p:nvSpPr>
        <p:spPr>
          <a:xfrm>
            <a:off x="7426047" y="2227570"/>
            <a:ext cx="4006666" cy="3416320"/>
          </a:xfrm>
          <a:prstGeom prst="rect">
            <a:avLst/>
          </a:prstGeom>
        </p:spPr>
        <p:txBody>
          <a:bodyPr wrap="square">
            <a:spAutoFit/>
          </a:bodyPr>
          <a:lstStyle/>
          <a:p>
            <a:pPr marL="342900" indent="-342900" algn="just">
              <a:buFont typeface="Wingdings" panose="05000000000000000000" pitchFamily="2" charset="2"/>
              <a:buChar char="q"/>
            </a:pPr>
            <a:r>
              <a:rPr lang="es-EC" sz="2400" dirty="0">
                <a:solidFill>
                  <a:schemeClr val="bg1"/>
                </a:solidFill>
              </a:rPr>
              <a:t>ASTM E18.</a:t>
            </a:r>
          </a:p>
          <a:p>
            <a:pPr marL="342900" indent="-342900" algn="just">
              <a:buFont typeface="Wingdings" panose="05000000000000000000" pitchFamily="2" charset="2"/>
              <a:buChar char="q"/>
            </a:pPr>
            <a:endParaRPr lang="es-EC" sz="2400" dirty="0">
              <a:solidFill>
                <a:schemeClr val="bg1"/>
              </a:solidFill>
            </a:endParaRPr>
          </a:p>
          <a:p>
            <a:pPr marL="342900" indent="-342900" algn="just">
              <a:buFont typeface="Wingdings" panose="05000000000000000000" pitchFamily="2" charset="2"/>
              <a:buChar char="q"/>
            </a:pPr>
            <a:r>
              <a:rPr lang="es-EC" sz="2400" dirty="0">
                <a:solidFill>
                  <a:schemeClr val="bg1"/>
                </a:solidFill>
              </a:rPr>
              <a:t>A mayor velocidad de enfriamiento, mayor dureza en el material.</a:t>
            </a:r>
          </a:p>
          <a:p>
            <a:pPr marL="342900" indent="-342900" algn="just">
              <a:buFont typeface="Wingdings" panose="05000000000000000000" pitchFamily="2" charset="2"/>
              <a:buChar char="q"/>
            </a:pPr>
            <a:endParaRPr lang="es-EC" sz="2400" dirty="0">
              <a:solidFill>
                <a:schemeClr val="bg1"/>
              </a:solidFill>
            </a:endParaRPr>
          </a:p>
          <a:p>
            <a:pPr marL="342900" indent="-342900" algn="just">
              <a:buFont typeface="Wingdings" panose="05000000000000000000" pitchFamily="2" charset="2"/>
              <a:buChar char="q"/>
            </a:pPr>
            <a:r>
              <a:rPr lang="es-EC" sz="2400" dirty="0">
                <a:solidFill>
                  <a:schemeClr val="bg1"/>
                </a:solidFill>
              </a:rPr>
              <a:t>El que presenta la dureza mas alta es la fundición en molde de arena.</a:t>
            </a:r>
          </a:p>
        </p:txBody>
      </p:sp>
    </p:spTree>
    <p:extLst>
      <p:ext uri="{BB962C8B-B14F-4D97-AF65-F5344CB8AC3E}">
        <p14:creationId xmlns="" xmlns:p14="http://schemas.microsoft.com/office/powerpoint/2010/main" val="24458618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D6DA82D-4024-4E03-9FE6-3843A113CFBF}"/>
              </a:ext>
            </a:extLst>
          </p:cNvPr>
          <p:cNvSpPr>
            <a:spLocks noGrp="1"/>
          </p:cNvSpPr>
          <p:nvPr>
            <p:ph type="title"/>
          </p:nvPr>
        </p:nvSpPr>
        <p:spPr>
          <a:xfrm>
            <a:off x="178852" y="287977"/>
            <a:ext cx="11786170" cy="1325562"/>
          </a:xfrm>
        </p:spPr>
        <p:txBody>
          <a:bodyPr/>
          <a:lstStyle/>
          <a:p>
            <a:pPr algn="ctr"/>
            <a:r>
              <a:rPr lang="es-EC" b="1" spc="300" dirty="0">
                <a:solidFill>
                  <a:schemeClr val="bg1"/>
                </a:solidFill>
              </a:rPr>
              <a:t>Experimentación del Latón</a:t>
            </a:r>
          </a:p>
        </p:txBody>
      </p:sp>
      <p:sp>
        <p:nvSpPr>
          <p:cNvPr id="4" name="CuadroTexto 3">
            <a:extLst>
              <a:ext uri="{FF2B5EF4-FFF2-40B4-BE49-F238E27FC236}">
                <a16:creationId xmlns="" xmlns:a16="http://schemas.microsoft.com/office/drawing/2014/main" id="{A17FD069-1E27-45D5-B817-2184862ACC9F}"/>
              </a:ext>
            </a:extLst>
          </p:cNvPr>
          <p:cNvSpPr txBox="1"/>
          <p:nvPr/>
        </p:nvSpPr>
        <p:spPr>
          <a:xfrm>
            <a:off x="814137" y="1730247"/>
            <a:ext cx="4025348" cy="707886"/>
          </a:xfrm>
          <a:prstGeom prst="rect">
            <a:avLst/>
          </a:prstGeom>
          <a:noFill/>
        </p:spPr>
        <p:txBody>
          <a:bodyPr wrap="square" rtlCol="0">
            <a:spAutoFit/>
          </a:bodyPr>
          <a:lstStyle/>
          <a:p>
            <a:pPr algn="ctr"/>
            <a:r>
              <a:rPr lang="es-EC" sz="4000" b="1" dirty="0">
                <a:solidFill>
                  <a:schemeClr val="bg1"/>
                </a:solidFill>
              </a:rPr>
              <a:t>Análisis Visual</a:t>
            </a:r>
          </a:p>
        </p:txBody>
      </p:sp>
      <p:sp>
        <p:nvSpPr>
          <p:cNvPr id="9" name="Rectángulo 8">
            <a:extLst>
              <a:ext uri="{FF2B5EF4-FFF2-40B4-BE49-F238E27FC236}">
                <a16:creationId xmlns="" xmlns:a16="http://schemas.microsoft.com/office/drawing/2014/main" id="{3DC45F27-D6BB-4F15-BB83-405CD7C3F0EC}"/>
              </a:ext>
            </a:extLst>
          </p:cNvPr>
          <p:cNvSpPr/>
          <p:nvPr/>
        </p:nvSpPr>
        <p:spPr>
          <a:xfrm>
            <a:off x="5383913" y="2582829"/>
            <a:ext cx="1592103" cy="523220"/>
          </a:xfrm>
          <a:prstGeom prst="rect">
            <a:avLst/>
          </a:prstGeom>
        </p:spPr>
        <p:txBody>
          <a:bodyPr wrap="none">
            <a:spAutoFit/>
          </a:bodyPr>
          <a:lstStyle/>
          <a:p>
            <a:r>
              <a:rPr lang="es-ES" sz="2800" b="1" dirty="0">
                <a:solidFill>
                  <a:schemeClr val="bg1"/>
                </a:solidFill>
                <a:ea typeface="Calibri" panose="020F0502020204030204" pitchFamily="34" charset="0"/>
              </a:rPr>
              <a:t>CÁSCARA</a:t>
            </a:r>
            <a:endParaRPr lang="es-EC" dirty="0">
              <a:solidFill>
                <a:schemeClr val="bg1"/>
              </a:solidFill>
            </a:endParaRPr>
          </a:p>
        </p:txBody>
      </p:sp>
      <p:sp>
        <p:nvSpPr>
          <p:cNvPr id="10" name="Rectángulo 9">
            <a:extLst>
              <a:ext uri="{FF2B5EF4-FFF2-40B4-BE49-F238E27FC236}">
                <a16:creationId xmlns="" xmlns:a16="http://schemas.microsoft.com/office/drawing/2014/main" id="{F4678622-3835-48CF-AF91-DD0C246D6D4D}"/>
              </a:ext>
            </a:extLst>
          </p:cNvPr>
          <p:cNvSpPr/>
          <p:nvPr/>
        </p:nvSpPr>
        <p:spPr>
          <a:xfrm>
            <a:off x="1740123" y="2586699"/>
            <a:ext cx="2286203" cy="523220"/>
          </a:xfrm>
          <a:prstGeom prst="rect">
            <a:avLst/>
          </a:prstGeom>
        </p:spPr>
        <p:txBody>
          <a:bodyPr wrap="none">
            <a:spAutoFit/>
          </a:bodyPr>
          <a:lstStyle/>
          <a:p>
            <a:r>
              <a:rPr lang="es-ES" sz="2800" b="1" dirty="0">
                <a:solidFill>
                  <a:schemeClr val="bg1"/>
                </a:solidFill>
              </a:rPr>
              <a:t>PERMANENTE</a:t>
            </a:r>
            <a:endParaRPr lang="es-EC" dirty="0"/>
          </a:p>
        </p:txBody>
      </p:sp>
      <p:sp>
        <p:nvSpPr>
          <p:cNvPr id="11" name="Rectángulo 10">
            <a:extLst>
              <a:ext uri="{FF2B5EF4-FFF2-40B4-BE49-F238E27FC236}">
                <a16:creationId xmlns="" xmlns:a16="http://schemas.microsoft.com/office/drawing/2014/main" id="{52565235-1F18-4503-8C4D-766C6F0F316A}"/>
              </a:ext>
            </a:extLst>
          </p:cNvPr>
          <p:cNvSpPr/>
          <p:nvPr/>
        </p:nvSpPr>
        <p:spPr>
          <a:xfrm>
            <a:off x="8758421" y="2582829"/>
            <a:ext cx="1234633" cy="523220"/>
          </a:xfrm>
          <a:prstGeom prst="rect">
            <a:avLst/>
          </a:prstGeom>
        </p:spPr>
        <p:txBody>
          <a:bodyPr wrap="none">
            <a:spAutoFit/>
          </a:bodyPr>
          <a:lstStyle/>
          <a:p>
            <a:r>
              <a:rPr lang="es-ES" sz="2800" b="1" dirty="0">
                <a:solidFill>
                  <a:schemeClr val="bg1"/>
                </a:solidFill>
                <a:ea typeface="Calibri" panose="020F0502020204030204" pitchFamily="34" charset="0"/>
              </a:rPr>
              <a:t>ARENA</a:t>
            </a:r>
            <a:endParaRPr lang="es-EC" dirty="0"/>
          </a:p>
        </p:txBody>
      </p:sp>
      <p:sp>
        <p:nvSpPr>
          <p:cNvPr id="13" name="Rectángulo 12">
            <a:extLst>
              <a:ext uri="{FF2B5EF4-FFF2-40B4-BE49-F238E27FC236}">
                <a16:creationId xmlns="" xmlns:a16="http://schemas.microsoft.com/office/drawing/2014/main" id="{02CF4CB6-93A1-4DD2-87D3-9708CD21939A}"/>
              </a:ext>
            </a:extLst>
          </p:cNvPr>
          <p:cNvSpPr/>
          <p:nvPr/>
        </p:nvSpPr>
        <p:spPr>
          <a:xfrm>
            <a:off x="5418448" y="1705013"/>
            <a:ext cx="6096000" cy="830997"/>
          </a:xfrm>
          <a:prstGeom prst="rect">
            <a:avLst/>
          </a:prstGeom>
        </p:spPr>
        <p:txBody>
          <a:bodyPr>
            <a:spAutoFit/>
          </a:bodyPr>
          <a:lstStyle/>
          <a:p>
            <a:pPr algn="just"/>
            <a:r>
              <a:rPr lang="es-EC" sz="2400" dirty="0">
                <a:solidFill>
                  <a:schemeClr val="bg1"/>
                </a:solidFill>
              </a:rPr>
              <a:t>La porosidad disminuye significativamente las propiedades mecánicas del material fundido.</a:t>
            </a:r>
          </a:p>
        </p:txBody>
      </p:sp>
      <p:pic>
        <p:nvPicPr>
          <p:cNvPr id="14" name="0 Imagen">
            <a:extLst>
              <a:ext uri="{FF2B5EF4-FFF2-40B4-BE49-F238E27FC236}">
                <a16:creationId xmlns="" xmlns:a16="http://schemas.microsoft.com/office/drawing/2014/main" id="{CDA53242-DD65-4F39-85C8-BFAFCF59DCBC}"/>
              </a:ext>
            </a:extLst>
          </p:cNvPr>
          <p:cNvPicPr/>
          <p:nvPr/>
        </p:nvPicPr>
        <p:blipFill>
          <a:blip r:embed="rId2" cstate="print">
            <a:extLst>
              <a:ext uri="{BEBA8EAE-BF5A-486C-A8C5-ECC9F3942E4B}">
                <a14:imgProps xmln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 xmlns:a14="http://schemas.microsoft.com/office/drawing/2010/main" val="0"/>
              </a:ext>
            </a:extLst>
          </a:blip>
          <a:stretch>
            <a:fillRect/>
          </a:stretch>
        </p:blipFill>
        <p:spPr>
          <a:xfrm>
            <a:off x="4650278" y="3281842"/>
            <a:ext cx="3059374" cy="3026993"/>
          </a:xfrm>
          <a:prstGeom prst="rect">
            <a:avLst/>
          </a:prstGeom>
        </p:spPr>
      </p:pic>
      <p:pic>
        <p:nvPicPr>
          <p:cNvPr id="16" name="Imagen 15" descr="C:\Users\User\Desktop\TESIS\TESIS METALURGIA\DCIM\TESIS MEDINA PEÑA\COBRE\PERMANENTE\P50X.jpg">
            <a:extLst>
              <a:ext uri="{FF2B5EF4-FFF2-40B4-BE49-F238E27FC236}">
                <a16:creationId xmlns="" xmlns:a16="http://schemas.microsoft.com/office/drawing/2014/main" id="{1B4E95B9-BD3F-4AC4-86AA-CD196550CB22}"/>
              </a:ext>
            </a:extLst>
          </p:cNvPr>
          <p:cNvPicPr/>
          <p:nvPr/>
        </p:nvPicPr>
        <p:blipFill>
          <a:blip r:embed="rId4" cstate="print">
            <a:extLst>
              <a:ext uri="{BEBA8EAE-BF5A-486C-A8C5-ECC9F3942E4B}">
                <a14:imgProps xmln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 xmlns:a14="http://schemas.microsoft.com/office/drawing/2010/main" val="0"/>
              </a:ext>
            </a:extLst>
          </a:blip>
          <a:srcRect/>
          <a:stretch>
            <a:fillRect/>
          </a:stretch>
        </p:blipFill>
        <p:spPr bwMode="auto">
          <a:xfrm>
            <a:off x="1449326" y="3278089"/>
            <a:ext cx="3026993" cy="3026993"/>
          </a:xfrm>
          <a:prstGeom prst="rect">
            <a:avLst/>
          </a:prstGeom>
          <a:noFill/>
          <a:ln>
            <a:noFill/>
          </a:ln>
        </p:spPr>
      </p:pic>
      <p:pic>
        <p:nvPicPr>
          <p:cNvPr id="17" name="0 Imagen">
            <a:extLst>
              <a:ext uri="{FF2B5EF4-FFF2-40B4-BE49-F238E27FC236}">
                <a16:creationId xmlns="" xmlns:a16="http://schemas.microsoft.com/office/drawing/2014/main" id="{E1C94047-DD7E-4D9A-B26A-194617F52433}"/>
              </a:ext>
            </a:extLst>
          </p:cNvPr>
          <p:cNvPicPr/>
          <p:nvPr/>
        </p:nvPicPr>
        <p:blipFill>
          <a:blip r:embed="rId6" cstate="print">
            <a:extLst>
              <a:ext uri="{BEBA8EAE-BF5A-486C-A8C5-ECC9F3942E4B}">
                <a14:imgProps xmlns="" xmlns:a14="http://schemas.microsoft.com/office/drawing/2010/main">
                  <a14:imgLayer r:embed="rId7">
                    <a14:imgEffect>
                      <a14:brightnessContrast contrast="40000"/>
                    </a14:imgEffect>
                  </a14:imgLayer>
                </a14:imgProps>
              </a:ext>
              <a:ext uri="{28A0092B-C50C-407E-A947-70E740481C1C}">
                <a14:useLocalDpi xmlns="" xmlns:a14="http://schemas.microsoft.com/office/drawing/2010/main" val="0"/>
              </a:ext>
            </a:extLst>
          </a:blip>
          <a:stretch>
            <a:fillRect/>
          </a:stretch>
        </p:blipFill>
        <p:spPr>
          <a:xfrm>
            <a:off x="7883611" y="3278089"/>
            <a:ext cx="2984254" cy="3030746"/>
          </a:xfrm>
          <a:prstGeom prst="rect">
            <a:avLst/>
          </a:prstGeom>
        </p:spPr>
      </p:pic>
    </p:spTree>
    <p:extLst>
      <p:ext uri="{BB962C8B-B14F-4D97-AF65-F5344CB8AC3E}">
        <p14:creationId xmlns="" xmlns:p14="http://schemas.microsoft.com/office/powerpoint/2010/main" val="29644615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n para paper background">
            <a:extLst>
              <a:ext uri="{FF2B5EF4-FFF2-40B4-BE49-F238E27FC236}">
                <a16:creationId xmlns="" xmlns:a16="http://schemas.microsoft.com/office/drawing/2014/main" id="{8BE42902-2E86-4164-9C0D-689D3D7B31B3}"/>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r="22404" b="10301"/>
          <a:stretch/>
        </p:blipFill>
        <p:spPr bwMode="auto">
          <a:xfrm>
            <a:off x="8795411" y="4163166"/>
            <a:ext cx="3396590" cy="2694834"/>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Rectángulo 12">
            <a:extLst>
              <a:ext uri="{FF2B5EF4-FFF2-40B4-BE49-F238E27FC236}">
                <a16:creationId xmlns="" xmlns:a16="http://schemas.microsoft.com/office/drawing/2014/main" id="{6E3E37FA-3217-477E-971D-1D060B7C2EF0}"/>
              </a:ext>
            </a:extLst>
          </p:cNvPr>
          <p:cNvSpPr/>
          <p:nvPr/>
        </p:nvSpPr>
        <p:spPr>
          <a:xfrm>
            <a:off x="3829878" y="265043"/>
            <a:ext cx="8136835" cy="1877437"/>
          </a:xfrm>
          <a:prstGeom prst="rect">
            <a:avLst/>
          </a:prstGeom>
        </p:spPr>
        <p:txBody>
          <a:bodyPr wrap="square">
            <a:spAutoFit/>
          </a:bodyPr>
          <a:lstStyle/>
          <a:p>
            <a:pPr marL="342900" indent="-342900" algn="just">
              <a:spcAft>
                <a:spcPts val="1200"/>
              </a:spcAft>
              <a:buFont typeface="Wingdings" panose="05000000000000000000" pitchFamily="2" charset="2"/>
              <a:buChar char="q"/>
            </a:pPr>
            <a:r>
              <a:rPr lang="es-EC" sz="2400" dirty="0">
                <a:solidFill>
                  <a:schemeClr val="bg1"/>
                </a:solidFill>
              </a:rPr>
              <a:t>Crecimiento dendrítico, brazos primarios y secundarios.</a:t>
            </a:r>
          </a:p>
          <a:p>
            <a:pPr marL="342900" indent="-342900" algn="just">
              <a:spcAft>
                <a:spcPts val="1200"/>
              </a:spcAft>
              <a:buFont typeface="Wingdings" panose="05000000000000000000" pitchFamily="2" charset="2"/>
              <a:buChar char="q"/>
            </a:pPr>
            <a:r>
              <a:rPr lang="es-EC" sz="2400" dirty="0">
                <a:solidFill>
                  <a:schemeClr val="bg1"/>
                </a:solidFill>
              </a:rPr>
              <a:t>Relación entre velocidad de enfriamiento y tamaño de grano.</a:t>
            </a:r>
          </a:p>
          <a:p>
            <a:pPr marL="342900" indent="-342900" algn="just">
              <a:spcAft>
                <a:spcPts val="1200"/>
              </a:spcAft>
              <a:buFont typeface="Wingdings" panose="05000000000000000000" pitchFamily="2" charset="2"/>
              <a:buChar char="q"/>
            </a:pPr>
            <a:r>
              <a:rPr lang="es-EC" sz="2400" dirty="0">
                <a:solidFill>
                  <a:schemeClr val="bg1"/>
                </a:solidFill>
              </a:rPr>
              <a:t>Mayor tiempo de solidificación, aumenta el espaciamiento dendrítico.</a:t>
            </a:r>
          </a:p>
        </p:txBody>
      </p:sp>
      <p:pic>
        <p:nvPicPr>
          <p:cNvPr id="20" name="Imagen 19" descr="C:\Users\User\Desktop\TESIS\TESIS METALURGIA\DCIM\TESIS MEDINA PEÑA\COBRE\ARENA\microestructura\100X.jpg">
            <a:extLst>
              <a:ext uri="{FF2B5EF4-FFF2-40B4-BE49-F238E27FC236}">
                <a16:creationId xmlns="" xmlns:a16="http://schemas.microsoft.com/office/drawing/2014/main" id="{5358FAE4-19AE-46DD-8075-EC99FA626BAD}"/>
              </a:ext>
            </a:extLst>
          </p:cNvPr>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950044" y="3963866"/>
            <a:ext cx="2736106" cy="2894134"/>
          </a:xfrm>
          <a:prstGeom prst="rect">
            <a:avLst/>
          </a:prstGeom>
          <a:noFill/>
          <a:ln>
            <a:noFill/>
          </a:ln>
        </p:spPr>
      </p:pic>
      <p:pic>
        <p:nvPicPr>
          <p:cNvPr id="19" name="Imagen 18" descr="C:\Users\User\Desktop\TESIS\TESIS METALURGIA\DCIM\TESIS MEDINA PEÑA\COBRE\PERMANENTE\microestructura\100X 3M.jpg">
            <a:extLst>
              <a:ext uri="{FF2B5EF4-FFF2-40B4-BE49-F238E27FC236}">
                <a16:creationId xmlns="" xmlns:a16="http://schemas.microsoft.com/office/drawing/2014/main" id="{8A1B18A9-2EDC-4D68-B309-01B420CD2D13}"/>
              </a:ext>
            </a:extLst>
          </p:cNvPr>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81236" y="3963866"/>
            <a:ext cx="2711570" cy="2894134"/>
          </a:xfrm>
          <a:prstGeom prst="rect">
            <a:avLst/>
          </a:prstGeom>
          <a:noFill/>
          <a:ln>
            <a:noFill/>
          </a:ln>
        </p:spPr>
      </p:pic>
      <p:pic>
        <p:nvPicPr>
          <p:cNvPr id="18" name="Imagen 17" descr="C:\Users\User\Desktop\TESIS\TESIS METALURGIA\DCIM\TESIS MEDINA PEÑA\COBRE\CASCARA\microestructura\100X.jpg">
            <a:extLst>
              <a:ext uri="{FF2B5EF4-FFF2-40B4-BE49-F238E27FC236}">
                <a16:creationId xmlns="" xmlns:a16="http://schemas.microsoft.com/office/drawing/2014/main" id="{606F7A93-4A65-4002-9492-AD5FE1CD41BA}"/>
              </a:ext>
            </a:extLst>
          </p:cNvPr>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162142" y="3963866"/>
            <a:ext cx="2696722" cy="2944843"/>
          </a:xfrm>
          <a:prstGeom prst="rect">
            <a:avLst/>
          </a:prstGeom>
          <a:noFill/>
          <a:ln>
            <a:noFill/>
          </a:ln>
        </p:spPr>
      </p:pic>
      <p:sp>
        <p:nvSpPr>
          <p:cNvPr id="2" name="Título 1">
            <a:extLst>
              <a:ext uri="{FF2B5EF4-FFF2-40B4-BE49-F238E27FC236}">
                <a16:creationId xmlns="" xmlns:a16="http://schemas.microsoft.com/office/drawing/2014/main" id="{8E9970E7-D875-4290-B7B0-4133E97FD37E}"/>
              </a:ext>
            </a:extLst>
          </p:cNvPr>
          <p:cNvSpPr>
            <a:spLocks noGrp="1"/>
          </p:cNvSpPr>
          <p:nvPr>
            <p:ph type="title"/>
          </p:nvPr>
        </p:nvSpPr>
        <p:spPr>
          <a:xfrm>
            <a:off x="381236" y="265043"/>
            <a:ext cx="3448642" cy="1651565"/>
          </a:xfrm>
        </p:spPr>
        <p:txBody>
          <a:bodyPr>
            <a:normAutofit fontScale="90000"/>
          </a:bodyPr>
          <a:lstStyle/>
          <a:p>
            <a:r>
              <a:rPr lang="es-EC" sz="5400" b="1" dirty="0">
                <a:solidFill>
                  <a:schemeClr val="bg1"/>
                </a:solidFill>
              </a:rPr>
              <a:t>Análisis </a:t>
            </a:r>
            <a:br>
              <a:rPr lang="es-EC" sz="5400" b="1" dirty="0">
                <a:solidFill>
                  <a:schemeClr val="bg1"/>
                </a:solidFill>
              </a:rPr>
            </a:br>
            <a:r>
              <a:rPr lang="es-EC" sz="5400" b="1" dirty="0">
                <a:solidFill>
                  <a:schemeClr val="bg1"/>
                </a:solidFill>
              </a:rPr>
              <a:t>Micrográfico</a:t>
            </a:r>
          </a:p>
        </p:txBody>
      </p:sp>
      <p:sp>
        <p:nvSpPr>
          <p:cNvPr id="14" name="Rectángulo 13">
            <a:extLst>
              <a:ext uri="{FF2B5EF4-FFF2-40B4-BE49-F238E27FC236}">
                <a16:creationId xmlns="" xmlns:a16="http://schemas.microsoft.com/office/drawing/2014/main" id="{8F354DFE-964B-473A-8872-F0075C8AB4D3}"/>
              </a:ext>
            </a:extLst>
          </p:cNvPr>
          <p:cNvSpPr/>
          <p:nvPr/>
        </p:nvSpPr>
        <p:spPr>
          <a:xfrm>
            <a:off x="3776644" y="6156622"/>
            <a:ext cx="1592103" cy="523220"/>
          </a:xfrm>
          <a:prstGeom prst="rect">
            <a:avLst/>
          </a:prstGeom>
        </p:spPr>
        <p:txBody>
          <a:bodyPr wrap="none">
            <a:spAutoFit/>
          </a:bodyPr>
          <a:lstStyle/>
          <a:p>
            <a:pPr algn="ctr"/>
            <a:r>
              <a:rPr lang="es-ES" sz="2800" b="1" dirty="0">
                <a:ln w="12700">
                  <a:solidFill>
                    <a:schemeClr val="tx1"/>
                  </a:solidFill>
                  <a:prstDash val="solid"/>
                </a:ln>
                <a:solidFill>
                  <a:schemeClr val="bg1"/>
                </a:solidFill>
                <a:ea typeface="Calibri" panose="020F0502020204030204" pitchFamily="34" charset="0"/>
              </a:rPr>
              <a:t>CÁSCARA</a:t>
            </a:r>
            <a:endParaRPr lang="es-EC" b="1" dirty="0">
              <a:ln w="12700">
                <a:solidFill>
                  <a:schemeClr val="tx1"/>
                </a:solidFill>
                <a:prstDash val="solid"/>
              </a:ln>
              <a:solidFill>
                <a:schemeClr val="bg1"/>
              </a:solidFill>
            </a:endParaRPr>
          </a:p>
        </p:txBody>
      </p:sp>
      <p:sp>
        <p:nvSpPr>
          <p:cNvPr id="15" name="Rectángulo 14">
            <a:extLst>
              <a:ext uri="{FF2B5EF4-FFF2-40B4-BE49-F238E27FC236}">
                <a16:creationId xmlns="" xmlns:a16="http://schemas.microsoft.com/office/drawing/2014/main" id="{2D49F608-2876-4836-91D2-1C202D3760AD}"/>
              </a:ext>
            </a:extLst>
          </p:cNvPr>
          <p:cNvSpPr/>
          <p:nvPr/>
        </p:nvSpPr>
        <p:spPr>
          <a:xfrm>
            <a:off x="611651" y="6121895"/>
            <a:ext cx="2286203" cy="523220"/>
          </a:xfrm>
          <a:prstGeom prst="rect">
            <a:avLst/>
          </a:prstGeom>
        </p:spPr>
        <p:txBody>
          <a:bodyPr wrap="none">
            <a:spAutoFit/>
          </a:bodyPr>
          <a:lstStyle/>
          <a:p>
            <a:r>
              <a:rPr lang="es-ES" sz="2800" b="1" dirty="0">
                <a:ln w="12700">
                  <a:solidFill>
                    <a:schemeClr val="tx1"/>
                  </a:solidFill>
                  <a:prstDash val="solid"/>
                </a:ln>
                <a:solidFill>
                  <a:schemeClr val="bg1"/>
                </a:solidFill>
              </a:rPr>
              <a:t>PERMANENTE</a:t>
            </a:r>
            <a:endParaRPr lang="es-EC" b="1" dirty="0">
              <a:ln w="12700">
                <a:solidFill>
                  <a:schemeClr val="tx1"/>
                </a:solidFill>
                <a:prstDash val="solid"/>
              </a:ln>
              <a:solidFill>
                <a:schemeClr val="bg1"/>
              </a:solidFill>
            </a:endParaRPr>
          </a:p>
        </p:txBody>
      </p:sp>
      <p:sp>
        <p:nvSpPr>
          <p:cNvPr id="16" name="Rectángulo 15">
            <a:extLst>
              <a:ext uri="{FF2B5EF4-FFF2-40B4-BE49-F238E27FC236}">
                <a16:creationId xmlns="" xmlns:a16="http://schemas.microsoft.com/office/drawing/2014/main" id="{45C72406-D2E1-45F4-A876-1369745C592F}"/>
              </a:ext>
            </a:extLst>
          </p:cNvPr>
          <p:cNvSpPr/>
          <p:nvPr/>
        </p:nvSpPr>
        <p:spPr>
          <a:xfrm>
            <a:off x="6703751" y="6121895"/>
            <a:ext cx="1234633" cy="523220"/>
          </a:xfrm>
          <a:prstGeom prst="rect">
            <a:avLst/>
          </a:prstGeom>
        </p:spPr>
        <p:txBody>
          <a:bodyPr wrap="none">
            <a:spAutoFit/>
          </a:bodyPr>
          <a:lstStyle/>
          <a:p>
            <a:r>
              <a:rPr lang="es-ES" sz="2800" b="1" dirty="0">
                <a:ln w="12700">
                  <a:solidFill>
                    <a:schemeClr val="tx1"/>
                  </a:solidFill>
                  <a:prstDash val="solid"/>
                </a:ln>
                <a:solidFill>
                  <a:schemeClr val="bg1"/>
                </a:solidFill>
                <a:ea typeface="Calibri" panose="020F0502020204030204" pitchFamily="34" charset="0"/>
              </a:rPr>
              <a:t>ARENA</a:t>
            </a:r>
            <a:endParaRPr lang="es-EC" b="1" dirty="0">
              <a:ln w="12700">
                <a:solidFill>
                  <a:schemeClr val="tx1"/>
                </a:solidFill>
                <a:prstDash val="solid"/>
              </a:ln>
              <a:solidFill>
                <a:schemeClr val="bg1"/>
              </a:solidFill>
            </a:endParaRPr>
          </a:p>
        </p:txBody>
      </p:sp>
      <p:pic>
        <p:nvPicPr>
          <p:cNvPr id="21" name="Imagen 20" descr="C:\Users\User\Desktop\TESIS\TESIS METALURGIA\DCIM\TESIS MEDINA PEÑA\COBRE\CASCARA\microestructura\500X.jpg">
            <a:extLst>
              <a:ext uri="{FF2B5EF4-FFF2-40B4-BE49-F238E27FC236}">
                <a16:creationId xmlns="" xmlns:a16="http://schemas.microsoft.com/office/drawing/2014/main" id="{655009FF-2622-404C-9C1E-B1EBD2B0ECFF}"/>
              </a:ext>
            </a:extLst>
          </p:cNvPr>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5400000">
            <a:off x="3208751" y="2477624"/>
            <a:ext cx="2580567" cy="2620777"/>
          </a:xfrm>
          <a:prstGeom prst="ellipse">
            <a:avLst/>
          </a:prstGeom>
          <a:ln w="6350" cap="rnd">
            <a:solidFill>
              <a:schemeClr val="tx1"/>
            </a:solidFill>
          </a:ln>
          <a:effectLst/>
          <a:scene3d>
            <a:camera prst="orthographicFront"/>
            <a:lightRig rig="contrasting" dir="t">
              <a:rot lat="0" lon="0" rev="3000000"/>
            </a:lightRig>
          </a:scene3d>
          <a:sp3d contourW="7620">
            <a:bevelT w="95250" h="31750"/>
            <a:contourClr>
              <a:srgbClr val="333333"/>
            </a:contourClr>
          </a:sp3d>
        </p:spPr>
      </p:pic>
      <p:pic>
        <p:nvPicPr>
          <p:cNvPr id="22" name="Imagen 21" descr="C:\Users\User\Desktop\TESIS\TESIS METALURGIA\DCIM\TESIS MEDINA PEÑA\COBRE\PERMANENTE\microestructura\500X 3M.jpg">
            <a:extLst>
              <a:ext uri="{FF2B5EF4-FFF2-40B4-BE49-F238E27FC236}">
                <a16:creationId xmlns="" xmlns:a16="http://schemas.microsoft.com/office/drawing/2014/main" id="{32F5F2B2-E3AF-4F7A-9486-D9C60254983D}"/>
              </a:ext>
            </a:extLst>
          </p:cNvPr>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rot="5400000">
            <a:off x="446739" y="2509064"/>
            <a:ext cx="2580564" cy="2597840"/>
          </a:xfrm>
          <a:prstGeom prst="ellipse">
            <a:avLst/>
          </a:prstGeom>
          <a:ln w="6350" cap="rnd">
            <a:solidFill>
              <a:schemeClr val="tx1"/>
            </a:solidFill>
          </a:ln>
          <a:effectLst/>
          <a:scene3d>
            <a:camera prst="orthographicFront"/>
            <a:lightRig rig="contrasting" dir="t">
              <a:rot lat="0" lon="0" rev="3000000"/>
            </a:lightRig>
          </a:scene3d>
          <a:sp3d contourW="7620">
            <a:bevelT w="95250" h="31750"/>
            <a:contourClr>
              <a:srgbClr val="333333"/>
            </a:contourClr>
          </a:sp3d>
        </p:spPr>
      </p:pic>
      <p:pic>
        <p:nvPicPr>
          <p:cNvPr id="23" name="Imagen 22" descr="C:\Users\User\Desktop\TESIS\TESIS METALURGIA\DCIM\TESIS MEDINA PEÑA\COBRE\ARENA\microestructura\500X.jpg">
            <a:extLst>
              <a:ext uri="{FF2B5EF4-FFF2-40B4-BE49-F238E27FC236}">
                <a16:creationId xmlns="" xmlns:a16="http://schemas.microsoft.com/office/drawing/2014/main" id="{69F3FB0B-06C3-4C47-94E6-6B3A819795E7}"/>
              </a:ext>
            </a:extLst>
          </p:cNvPr>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rot="5400000">
            <a:off x="6023993" y="2478036"/>
            <a:ext cx="2580563" cy="2670218"/>
          </a:xfrm>
          <a:prstGeom prst="ellipse">
            <a:avLst/>
          </a:prstGeom>
          <a:ln w="635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CuadroTexto 2">
            <a:extLst>
              <a:ext uri="{FF2B5EF4-FFF2-40B4-BE49-F238E27FC236}">
                <a16:creationId xmlns="" xmlns:a16="http://schemas.microsoft.com/office/drawing/2014/main" id="{21936F27-CFFC-4FAE-83BB-9B2769FFF1A5}"/>
              </a:ext>
            </a:extLst>
          </p:cNvPr>
          <p:cNvSpPr txBox="1"/>
          <p:nvPr/>
        </p:nvSpPr>
        <p:spPr>
          <a:xfrm>
            <a:off x="10813770" y="4231794"/>
            <a:ext cx="1444487" cy="830997"/>
          </a:xfrm>
          <a:prstGeom prst="rect">
            <a:avLst/>
          </a:prstGeom>
          <a:noFill/>
        </p:spPr>
        <p:txBody>
          <a:bodyPr wrap="square" rtlCol="0">
            <a:spAutoFit/>
          </a:bodyPr>
          <a:lstStyle/>
          <a:p>
            <a:pPr algn="ctr"/>
            <a:r>
              <a:rPr lang="es-EC" sz="2400" dirty="0"/>
              <a:t>Tamaño</a:t>
            </a:r>
          </a:p>
          <a:p>
            <a:pPr algn="ctr"/>
            <a:r>
              <a:rPr lang="es-EC" sz="2400" dirty="0"/>
              <a:t>Grano</a:t>
            </a:r>
          </a:p>
        </p:txBody>
      </p:sp>
      <p:sp>
        <p:nvSpPr>
          <p:cNvPr id="17" name="CuadroTexto 16">
            <a:extLst>
              <a:ext uri="{FF2B5EF4-FFF2-40B4-BE49-F238E27FC236}">
                <a16:creationId xmlns="" xmlns:a16="http://schemas.microsoft.com/office/drawing/2014/main" id="{0DBFC64E-8032-4EF2-ADCB-AE0B5FECA307}"/>
              </a:ext>
            </a:extLst>
          </p:cNvPr>
          <p:cNvSpPr txBox="1"/>
          <p:nvPr/>
        </p:nvSpPr>
        <p:spPr>
          <a:xfrm>
            <a:off x="9243314" y="4242678"/>
            <a:ext cx="1444487" cy="830997"/>
          </a:xfrm>
          <a:prstGeom prst="rect">
            <a:avLst/>
          </a:prstGeom>
          <a:noFill/>
        </p:spPr>
        <p:txBody>
          <a:bodyPr wrap="square" rtlCol="0">
            <a:spAutoFit/>
          </a:bodyPr>
          <a:lstStyle/>
          <a:p>
            <a:pPr algn="ctr"/>
            <a:r>
              <a:rPr lang="es-EC" sz="2400" dirty="0"/>
              <a:t>Vel. Enfriam</a:t>
            </a:r>
            <a:r>
              <a:rPr lang="es-EC" sz="2400" dirty="0">
                <a:solidFill>
                  <a:schemeClr val="bg1"/>
                </a:solidFill>
              </a:rPr>
              <a:t>.</a:t>
            </a:r>
          </a:p>
        </p:txBody>
      </p:sp>
      <p:sp>
        <p:nvSpPr>
          <p:cNvPr id="24" name="CuadroTexto 23">
            <a:extLst>
              <a:ext uri="{FF2B5EF4-FFF2-40B4-BE49-F238E27FC236}">
                <a16:creationId xmlns="" xmlns:a16="http://schemas.microsoft.com/office/drawing/2014/main" id="{420641DE-4141-4C5F-BDC8-2E6525E3D7F8}"/>
              </a:ext>
            </a:extLst>
          </p:cNvPr>
          <p:cNvSpPr txBox="1"/>
          <p:nvPr/>
        </p:nvSpPr>
        <p:spPr>
          <a:xfrm>
            <a:off x="10840274" y="5860084"/>
            <a:ext cx="1444487" cy="461665"/>
          </a:xfrm>
          <a:prstGeom prst="rect">
            <a:avLst/>
          </a:prstGeom>
          <a:noFill/>
        </p:spPr>
        <p:txBody>
          <a:bodyPr wrap="square" rtlCol="0">
            <a:spAutoFit/>
          </a:bodyPr>
          <a:lstStyle/>
          <a:p>
            <a:pPr algn="ctr"/>
            <a:r>
              <a:rPr lang="es-EC" sz="2400" dirty="0"/>
              <a:t>Dureza</a:t>
            </a:r>
          </a:p>
        </p:txBody>
      </p:sp>
      <p:cxnSp>
        <p:nvCxnSpPr>
          <p:cNvPr id="5" name="Conector recto de flecha 4">
            <a:extLst>
              <a:ext uri="{FF2B5EF4-FFF2-40B4-BE49-F238E27FC236}">
                <a16:creationId xmlns="" xmlns:a16="http://schemas.microsoft.com/office/drawing/2014/main" id="{A570329D-B1C1-4850-8470-62A4EC37A6A9}"/>
              </a:ext>
            </a:extLst>
          </p:cNvPr>
          <p:cNvCxnSpPr/>
          <p:nvPr/>
        </p:nvCxnSpPr>
        <p:spPr>
          <a:xfrm flipV="1">
            <a:off x="9283070" y="4399125"/>
            <a:ext cx="0" cy="461788"/>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a:extLst>
              <a:ext uri="{FF2B5EF4-FFF2-40B4-BE49-F238E27FC236}">
                <a16:creationId xmlns="" xmlns:a16="http://schemas.microsoft.com/office/drawing/2014/main" id="{6C7F4203-E4F8-48D1-A1E2-D14B78F79B62}"/>
              </a:ext>
            </a:extLst>
          </p:cNvPr>
          <p:cNvCxnSpPr>
            <a:cxnSpLocks/>
          </p:cNvCxnSpPr>
          <p:nvPr/>
        </p:nvCxnSpPr>
        <p:spPr>
          <a:xfrm>
            <a:off x="10919714" y="4389672"/>
            <a:ext cx="0" cy="517407"/>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a:extLst>
              <a:ext uri="{FF2B5EF4-FFF2-40B4-BE49-F238E27FC236}">
                <a16:creationId xmlns="" xmlns:a16="http://schemas.microsoft.com/office/drawing/2014/main" id="{08243D25-EA1B-48F2-9EC8-310A2B0E9698}"/>
              </a:ext>
            </a:extLst>
          </p:cNvPr>
          <p:cNvCxnSpPr/>
          <p:nvPr/>
        </p:nvCxnSpPr>
        <p:spPr>
          <a:xfrm flipV="1">
            <a:off x="9243314" y="5806467"/>
            <a:ext cx="0" cy="461788"/>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7" name="CuadroTexto 26">
            <a:extLst>
              <a:ext uri="{FF2B5EF4-FFF2-40B4-BE49-F238E27FC236}">
                <a16:creationId xmlns="" xmlns:a16="http://schemas.microsoft.com/office/drawing/2014/main" id="{660D3D22-A3AB-406C-B3CE-80C4C7DC56F8}"/>
              </a:ext>
            </a:extLst>
          </p:cNvPr>
          <p:cNvSpPr txBox="1"/>
          <p:nvPr/>
        </p:nvSpPr>
        <p:spPr>
          <a:xfrm>
            <a:off x="9243314" y="5675480"/>
            <a:ext cx="1444487" cy="830997"/>
          </a:xfrm>
          <a:prstGeom prst="rect">
            <a:avLst/>
          </a:prstGeom>
          <a:noFill/>
        </p:spPr>
        <p:txBody>
          <a:bodyPr wrap="square" rtlCol="0">
            <a:spAutoFit/>
          </a:bodyPr>
          <a:lstStyle/>
          <a:p>
            <a:pPr algn="ctr"/>
            <a:r>
              <a:rPr lang="es-EC" sz="2400" dirty="0"/>
              <a:t>Tamaño</a:t>
            </a:r>
          </a:p>
          <a:p>
            <a:pPr algn="ctr"/>
            <a:r>
              <a:rPr lang="es-EC" sz="2400" dirty="0"/>
              <a:t>Grano</a:t>
            </a:r>
          </a:p>
        </p:txBody>
      </p:sp>
      <p:cxnSp>
        <p:nvCxnSpPr>
          <p:cNvPr id="28" name="Conector recto de flecha 27">
            <a:extLst>
              <a:ext uri="{FF2B5EF4-FFF2-40B4-BE49-F238E27FC236}">
                <a16:creationId xmlns="" xmlns:a16="http://schemas.microsoft.com/office/drawing/2014/main" id="{03C3D751-CFF9-4A64-8F86-B78C55363127}"/>
              </a:ext>
            </a:extLst>
          </p:cNvPr>
          <p:cNvCxnSpPr/>
          <p:nvPr/>
        </p:nvCxnSpPr>
        <p:spPr>
          <a:xfrm flipV="1">
            <a:off x="10946218" y="5859961"/>
            <a:ext cx="0" cy="461788"/>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6892126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descr="C:\Users\User\Desktop\TESIS\TESIS METALURGIA\DCIM\TESIS MEDINA PEÑA\COBRE\PERMANENTE\microestructura\200X 3M.jpg">
            <a:extLst>
              <a:ext uri="{FF2B5EF4-FFF2-40B4-BE49-F238E27FC236}">
                <a16:creationId xmlns="" xmlns:a16="http://schemas.microsoft.com/office/drawing/2014/main" id="{127E6544-0641-4539-88D4-0FFA6FA04A9A}"/>
              </a:ext>
            </a:extLst>
          </p:cNvPr>
          <p:cNvPicPr/>
          <p:nvPr/>
        </p:nvPicPr>
        <p:blipFill rotWithShape="1">
          <a:blip r:embed="rId2" cstate="print">
            <a:extLst>
              <a:ext uri="{28A0092B-C50C-407E-A947-70E740481C1C}">
                <a14:useLocalDpi xmlns="" xmlns:a14="http://schemas.microsoft.com/office/drawing/2010/main" val="0"/>
              </a:ext>
            </a:extLst>
          </a:blip>
          <a:srcRect r="13107"/>
          <a:stretch/>
        </p:blipFill>
        <p:spPr bwMode="auto">
          <a:xfrm rot="5400000">
            <a:off x="6155154" y="3912807"/>
            <a:ext cx="3031173" cy="2859211"/>
          </a:xfrm>
          <a:prstGeom prst="rect">
            <a:avLst/>
          </a:prstGeom>
          <a:noFill/>
          <a:ln>
            <a:noFill/>
          </a:ln>
        </p:spPr>
      </p:pic>
      <p:pic>
        <p:nvPicPr>
          <p:cNvPr id="16" name="0 Imagen">
            <a:extLst>
              <a:ext uri="{FF2B5EF4-FFF2-40B4-BE49-F238E27FC236}">
                <a16:creationId xmlns="" xmlns:a16="http://schemas.microsoft.com/office/drawing/2014/main" id="{C46D0021-0FC0-42CC-992D-02D70168C0C7}"/>
              </a:ext>
            </a:extLst>
          </p:cNvPr>
          <p:cNvPicPr/>
          <p:nvPr/>
        </p:nvPicPr>
        <p:blipFill rotWithShape="1">
          <a:blip r:embed="rId3" cstate="print">
            <a:extLst>
              <a:ext uri="{28A0092B-C50C-407E-A947-70E740481C1C}">
                <a14:useLocalDpi xmlns="" xmlns:a14="http://schemas.microsoft.com/office/drawing/2010/main" val="0"/>
              </a:ext>
            </a:extLst>
          </a:blip>
          <a:srcRect l="13276"/>
          <a:stretch/>
        </p:blipFill>
        <p:spPr>
          <a:xfrm rot="16200000">
            <a:off x="128257" y="3870319"/>
            <a:ext cx="3031173" cy="2930535"/>
          </a:xfrm>
          <a:prstGeom prst="rect">
            <a:avLst/>
          </a:prstGeom>
        </p:spPr>
      </p:pic>
      <p:pic>
        <p:nvPicPr>
          <p:cNvPr id="17" name="Imagen 16" descr="C:\Users\User\Desktop\TESIS\TESIS METALURGIA\DCIM\TESIS MEDINA PEÑA\COBRE\PERMANENTE\microestructura\200X 1M.jpg">
            <a:extLst>
              <a:ext uri="{FF2B5EF4-FFF2-40B4-BE49-F238E27FC236}">
                <a16:creationId xmlns="" xmlns:a16="http://schemas.microsoft.com/office/drawing/2014/main" id="{765252D8-BFE4-491A-A183-7E84FC0101D5}"/>
              </a:ext>
            </a:extLst>
          </p:cNvPr>
          <p:cNvPicPr/>
          <p:nvPr/>
        </p:nvPicPr>
        <p:blipFill rotWithShape="1">
          <a:blip r:embed="rId4" cstate="print">
            <a:extLst>
              <a:ext uri="{28A0092B-C50C-407E-A947-70E740481C1C}">
                <a14:useLocalDpi xmlns="" xmlns:a14="http://schemas.microsoft.com/office/drawing/2010/main" val="0"/>
              </a:ext>
            </a:extLst>
          </a:blip>
          <a:srcRect r="13276"/>
          <a:stretch/>
        </p:blipFill>
        <p:spPr bwMode="auto">
          <a:xfrm rot="5400000">
            <a:off x="3178055" y="3877148"/>
            <a:ext cx="3031174" cy="2930536"/>
          </a:xfrm>
          <a:prstGeom prst="rect">
            <a:avLst/>
          </a:prstGeom>
          <a:noFill/>
          <a:ln>
            <a:noFill/>
          </a:ln>
        </p:spPr>
      </p:pic>
      <p:sp>
        <p:nvSpPr>
          <p:cNvPr id="2" name="Título 1">
            <a:extLst>
              <a:ext uri="{FF2B5EF4-FFF2-40B4-BE49-F238E27FC236}">
                <a16:creationId xmlns="" xmlns:a16="http://schemas.microsoft.com/office/drawing/2014/main" id="{1BADD7E6-820E-445E-A8F7-0BD135B96FA6}"/>
              </a:ext>
            </a:extLst>
          </p:cNvPr>
          <p:cNvSpPr>
            <a:spLocks noGrp="1"/>
          </p:cNvSpPr>
          <p:nvPr>
            <p:ph type="title"/>
          </p:nvPr>
        </p:nvSpPr>
        <p:spPr>
          <a:xfrm>
            <a:off x="334112" y="182396"/>
            <a:ext cx="4800299" cy="1595562"/>
          </a:xfrm>
        </p:spPr>
        <p:txBody>
          <a:bodyPr>
            <a:normAutofit/>
          </a:bodyPr>
          <a:lstStyle/>
          <a:p>
            <a:r>
              <a:rPr lang="es-EC" b="1" dirty="0">
                <a:solidFill>
                  <a:schemeClr val="bg1"/>
                </a:solidFill>
              </a:rPr>
              <a:t>Micrografía Molde </a:t>
            </a:r>
            <a:br>
              <a:rPr lang="es-EC" b="1" dirty="0">
                <a:solidFill>
                  <a:schemeClr val="bg1"/>
                </a:solidFill>
              </a:rPr>
            </a:br>
            <a:r>
              <a:rPr lang="es-EC" b="1" dirty="0">
                <a:solidFill>
                  <a:schemeClr val="bg1"/>
                </a:solidFill>
              </a:rPr>
              <a:t>Permanente</a:t>
            </a:r>
          </a:p>
        </p:txBody>
      </p:sp>
      <p:pic>
        <p:nvPicPr>
          <p:cNvPr id="4" name="0 Imagen">
            <a:extLst>
              <a:ext uri="{FF2B5EF4-FFF2-40B4-BE49-F238E27FC236}">
                <a16:creationId xmlns="" xmlns:a16="http://schemas.microsoft.com/office/drawing/2014/main" id="{79F77AC2-9EFC-44B8-9B0F-8DABFAF60FEF}"/>
              </a:ext>
            </a:extLst>
          </p:cNvPr>
          <p:cNvPicPr/>
          <p:nvPr/>
        </p:nvPicPr>
        <p:blipFill>
          <a:blip r:embed="rId5" cstate="print">
            <a:extLst>
              <a:ext uri="{28A0092B-C50C-407E-A947-70E740481C1C}">
                <a14:useLocalDpi xmlns="" xmlns:a14="http://schemas.microsoft.com/office/drawing/2010/main" val="0"/>
              </a:ext>
            </a:extLst>
          </a:blip>
          <a:stretch>
            <a:fillRect/>
          </a:stretch>
        </p:blipFill>
        <p:spPr>
          <a:xfrm>
            <a:off x="8637606" y="1"/>
            <a:ext cx="3554393" cy="2546108"/>
          </a:xfrm>
          <a:prstGeom prst="rect">
            <a:avLst/>
          </a:prstGeom>
        </p:spPr>
      </p:pic>
      <p:sp>
        <p:nvSpPr>
          <p:cNvPr id="11" name="CuadroTexto 10">
            <a:extLst>
              <a:ext uri="{FF2B5EF4-FFF2-40B4-BE49-F238E27FC236}">
                <a16:creationId xmlns="" xmlns:a16="http://schemas.microsoft.com/office/drawing/2014/main" id="{AD0126D5-EB5F-4FF1-BBC0-8A03464FBB34}"/>
              </a:ext>
            </a:extLst>
          </p:cNvPr>
          <p:cNvSpPr txBox="1"/>
          <p:nvPr/>
        </p:nvSpPr>
        <p:spPr>
          <a:xfrm>
            <a:off x="1242040" y="5804453"/>
            <a:ext cx="822981" cy="707886"/>
          </a:xfrm>
          <a:prstGeom prst="rect">
            <a:avLst/>
          </a:prstGeom>
          <a:noFill/>
        </p:spPr>
        <p:txBody>
          <a:bodyPr wrap="square" rtlCol="0">
            <a:spAutoFit/>
          </a:bodyPr>
          <a:lstStyle/>
          <a:p>
            <a:pPr algn="ctr"/>
            <a:r>
              <a:rPr lang="es-EC" sz="4000" b="1" dirty="0">
                <a:ln>
                  <a:solidFill>
                    <a:sysClr val="windowText" lastClr="000000"/>
                  </a:solidFill>
                </a:ln>
                <a:solidFill>
                  <a:schemeClr val="bg1"/>
                </a:solidFill>
              </a:rPr>
              <a:t>A</a:t>
            </a:r>
          </a:p>
        </p:txBody>
      </p:sp>
      <p:sp>
        <p:nvSpPr>
          <p:cNvPr id="12" name="CuadroTexto 11">
            <a:extLst>
              <a:ext uri="{FF2B5EF4-FFF2-40B4-BE49-F238E27FC236}">
                <a16:creationId xmlns="" xmlns:a16="http://schemas.microsoft.com/office/drawing/2014/main" id="{5F475075-16AA-4D8A-8362-B0FCA36BF552}"/>
              </a:ext>
            </a:extLst>
          </p:cNvPr>
          <p:cNvSpPr txBox="1"/>
          <p:nvPr/>
        </p:nvSpPr>
        <p:spPr>
          <a:xfrm>
            <a:off x="4272469" y="5804453"/>
            <a:ext cx="822981" cy="707886"/>
          </a:xfrm>
          <a:prstGeom prst="rect">
            <a:avLst/>
          </a:prstGeom>
          <a:noFill/>
        </p:spPr>
        <p:txBody>
          <a:bodyPr wrap="square" rtlCol="0">
            <a:spAutoFit/>
          </a:bodyPr>
          <a:lstStyle/>
          <a:p>
            <a:pPr algn="ctr"/>
            <a:r>
              <a:rPr lang="es-EC" sz="4000" b="1" dirty="0">
                <a:ln>
                  <a:solidFill>
                    <a:sysClr val="windowText" lastClr="000000"/>
                  </a:solidFill>
                </a:ln>
                <a:solidFill>
                  <a:schemeClr val="bg1"/>
                </a:solidFill>
              </a:rPr>
              <a:t>B</a:t>
            </a:r>
          </a:p>
        </p:txBody>
      </p:sp>
      <p:sp>
        <p:nvSpPr>
          <p:cNvPr id="13" name="CuadroTexto 12">
            <a:extLst>
              <a:ext uri="{FF2B5EF4-FFF2-40B4-BE49-F238E27FC236}">
                <a16:creationId xmlns="" xmlns:a16="http://schemas.microsoft.com/office/drawing/2014/main" id="{7982F01B-0892-42BB-8703-6A35681BDAE1}"/>
              </a:ext>
            </a:extLst>
          </p:cNvPr>
          <p:cNvSpPr txBox="1"/>
          <p:nvPr/>
        </p:nvSpPr>
        <p:spPr>
          <a:xfrm>
            <a:off x="7268089" y="5804453"/>
            <a:ext cx="822981" cy="707886"/>
          </a:xfrm>
          <a:prstGeom prst="rect">
            <a:avLst/>
          </a:prstGeom>
          <a:noFill/>
        </p:spPr>
        <p:txBody>
          <a:bodyPr wrap="square" rtlCol="0">
            <a:spAutoFit/>
          </a:bodyPr>
          <a:lstStyle/>
          <a:p>
            <a:pPr algn="ctr"/>
            <a:r>
              <a:rPr lang="es-EC" sz="4000" b="1" dirty="0">
                <a:ln>
                  <a:solidFill>
                    <a:sysClr val="windowText" lastClr="000000"/>
                  </a:solidFill>
                </a:ln>
                <a:solidFill>
                  <a:schemeClr val="bg1"/>
                </a:solidFill>
              </a:rPr>
              <a:t>C</a:t>
            </a:r>
          </a:p>
        </p:txBody>
      </p:sp>
      <p:sp>
        <p:nvSpPr>
          <p:cNvPr id="14" name="CuadroTexto 13">
            <a:extLst>
              <a:ext uri="{FF2B5EF4-FFF2-40B4-BE49-F238E27FC236}">
                <a16:creationId xmlns="" xmlns:a16="http://schemas.microsoft.com/office/drawing/2014/main" id="{A9E4EC4E-87C3-4B40-8E8F-822506158AE5}"/>
              </a:ext>
            </a:extLst>
          </p:cNvPr>
          <p:cNvSpPr txBox="1"/>
          <p:nvPr/>
        </p:nvSpPr>
        <p:spPr>
          <a:xfrm>
            <a:off x="4716065" y="419970"/>
            <a:ext cx="3863407" cy="1569660"/>
          </a:xfrm>
          <a:prstGeom prst="rect">
            <a:avLst/>
          </a:prstGeom>
          <a:noFill/>
        </p:spPr>
        <p:txBody>
          <a:bodyPr wrap="square" rtlCol="0">
            <a:spAutoFit/>
          </a:bodyPr>
          <a:lstStyle/>
          <a:p>
            <a:pPr algn="just"/>
            <a:r>
              <a:rPr lang="es-ES" sz="2400" dirty="0">
                <a:solidFill>
                  <a:schemeClr val="bg1"/>
                </a:solidFill>
              </a:rPr>
              <a:t>El tamaño de grano crece a medida que se localiza la micrografía en el centro del lingote. </a:t>
            </a:r>
            <a:endParaRPr lang="es-EC" sz="3600" dirty="0">
              <a:solidFill>
                <a:schemeClr val="bg1"/>
              </a:solidFill>
            </a:endParaRPr>
          </a:p>
        </p:txBody>
      </p:sp>
      <p:sp>
        <p:nvSpPr>
          <p:cNvPr id="15" name="CuadroTexto 14">
            <a:extLst>
              <a:ext uri="{FF2B5EF4-FFF2-40B4-BE49-F238E27FC236}">
                <a16:creationId xmlns="" xmlns:a16="http://schemas.microsoft.com/office/drawing/2014/main" id="{656B3D0F-9F7A-4072-B9C9-A18CE03A2748}"/>
              </a:ext>
            </a:extLst>
          </p:cNvPr>
          <p:cNvSpPr txBox="1"/>
          <p:nvPr/>
        </p:nvSpPr>
        <p:spPr>
          <a:xfrm>
            <a:off x="9286580" y="3259399"/>
            <a:ext cx="2726845" cy="3046988"/>
          </a:xfrm>
          <a:prstGeom prst="rect">
            <a:avLst/>
          </a:prstGeom>
          <a:noFill/>
        </p:spPr>
        <p:txBody>
          <a:bodyPr wrap="square" rtlCol="0">
            <a:spAutoFit/>
          </a:bodyPr>
          <a:lstStyle/>
          <a:p>
            <a:pPr algn="just"/>
            <a:r>
              <a:rPr lang="es-ES" sz="2400" dirty="0">
                <a:solidFill>
                  <a:schemeClr val="bg1"/>
                </a:solidFill>
              </a:rPr>
              <a:t>El aumento de la velocidad de enfriamiento aumenta el grado de subenfriamiento y permite disminuir el tamaño de grano resultante.</a:t>
            </a:r>
            <a:endParaRPr lang="es-EC" sz="3600" dirty="0">
              <a:solidFill>
                <a:schemeClr val="bg1"/>
              </a:solidFill>
            </a:endParaRPr>
          </a:p>
        </p:txBody>
      </p:sp>
      <p:pic>
        <p:nvPicPr>
          <p:cNvPr id="19" name="Imagen 18" descr="C:\Users\User\Desktop\TESIS\TESIS METALURGIA\DCIM\TESIS MEDINA PEÑA\COBRE\PERMANENTE\microestructura\500X 2M.jpg">
            <a:extLst>
              <a:ext uri="{FF2B5EF4-FFF2-40B4-BE49-F238E27FC236}">
                <a16:creationId xmlns="" xmlns:a16="http://schemas.microsoft.com/office/drawing/2014/main" id="{2B41D7CC-890A-429F-ABB9-7C894FEA5ABE}"/>
              </a:ext>
            </a:extLst>
          </p:cNvPr>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5400000">
            <a:off x="416145" y="2191324"/>
            <a:ext cx="2455394" cy="2475351"/>
          </a:xfrm>
          <a:prstGeom prst="ellipse">
            <a:avLst/>
          </a:prstGeom>
          <a:ln w="635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20" name="Imagen 19" descr="C:\Users\User\Desktop\TESIS\TESIS METALURGIA\DCIM\TESIS MEDINA PEÑA\COBRE\PERMANENTE\microestructura\500X 1M.jpg">
            <a:extLst>
              <a:ext uri="{FF2B5EF4-FFF2-40B4-BE49-F238E27FC236}">
                <a16:creationId xmlns="" xmlns:a16="http://schemas.microsoft.com/office/drawing/2014/main" id="{3251452B-5FB2-4818-87C7-2419432B8E63}"/>
              </a:ext>
            </a:extLst>
          </p:cNvPr>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rot="5400000">
            <a:off x="3457174" y="2166247"/>
            <a:ext cx="2517783" cy="2587893"/>
          </a:xfrm>
          <a:prstGeom prst="ellipse">
            <a:avLst/>
          </a:prstGeom>
          <a:ln w="635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21" name="Imagen 20" descr="C:\Users\User\Desktop\TESIS\TESIS METALURGIA\DCIM\TESIS MEDINA PEÑA\COBRE\PERMANENTE\microestructura\500X 3M.jpg">
            <a:extLst>
              <a:ext uri="{FF2B5EF4-FFF2-40B4-BE49-F238E27FC236}">
                <a16:creationId xmlns="" xmlns:a16="http://schemas.microsoft.com/office/drawing/2014/main" id="{06AF924D-6C38-4426-BFB5-B9A33B6FF77B}"/>
              </a:ext>
            </a:extLst>
          </p:cNvPr>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rot="5400000">
            <a:off x="6430006" y="2198666"/>
            <a:ext cx="2517783" cy="2523056"/>
          </a:xfrm>
          <a:prstGeom prst="ellipse">
            <a:avLst/>
          </a:prstGeom>
          <a:ln w="635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 xmlns:p14="http://schemas.microsoft.com/office/powerpoint/2010/main" val="19225355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5760F31-88BB-4D7D-B60D-BF5D02B68BC2}"/>
              </a:ext>
            </a:extLst>
          </p:cNvPr>
          <p:cNvSpPr>
            <a:spLocks noGrp="1"/>
          </p:cNvSpPr>
          <p:nvPr>
            <p:ph type="title"/>
          </p:nvPr>
        </p:nvSpPr>
        <p:spPr>
          <a:xfrm>
            <a:off x="845127" y="365760"/>
            <a:ext cx="4946073" cy="1325562"/>
          </a:xfrm>
        </p:spPr>
        <p:txBody>
          <a:bodyPr>
            <a:normAutofit/>
          </a:bodyPr>
          <a:lstStyle/>
          <a:p>
            <a:pPr algn="ctr"/>
            <a:r>
              <a:rPr lang="es-EC" sz="5400" b="1" dirty="0">
                <a:solidFill>
                  <a:schemeClr val="bg1"/>
                </a:solidFill>
              </a:rPr>
              <a:t>Análisis Químico</a:t>
            </a:r>
          </a:p>
        </p:txBody>
      </p:sp>
      <p:sp>
        <p:nvSpPr>
          <p:cNvPr id="8" name="Rectángulo 7">
            <a:extLst>
              <a:ext uri="{FF2B5EF4-FFF2-40B4-BE49-F238E27FC236}">
                <a16:creationId xmlns="" xmlns:a16="http://schemas.microsoft.com/office/drawing/2014/main" id="{C09DAE17-F5C7-4A05-8A08-213AEF225D9A}"/>
              </a:ext>
            </a:extLst>
          </p:cNvPr>
          <p:cNvSpPr/>
          <p:nvPr/>
        </p:nvSpPr>
        <p:spPr>
          <a:xfrm>
            <a:off x="898138" y="4158733"/>
            <a:ext cx="5381880" cy="954107"/>
          </a:xfrm>
          <a:prstGeom prst="rect">
            <a:avLst/>
          </a:prstGeom>
        </p:spPr>
        <p:txBody>
          <a:bodyPr wrap="square">
            <a:spAutoFit/>
          </a:bodyPr>
          <a:lstStyle/>
          <a:p>
            <a:r>
              <a:rPr lang="es-EC" sz="2800" dirty="0">
                <a:solidFill>
                  <a:schemeClr val="bg1"/>
                </a:solidFill>
              </a:rPr>
              <a:t>La aleación de cobre (Latón) pertenece a la familia C8xxxx.</a:t>
            </a:r>
          </a:p>
        </p:txBody>
      </p:sp>
      <p:graphicFrame>
        <p:nvGraphicFramePr>
          <p:cNvPr id="3" name="Tabla 2">
            <a:extLst>
              <a:ext uri="{FF2B5EF4-FFF2-40B4-BE49-F238E27FC236}">
                <a16:creationId xmlns="" xmlns:a16="http://schemas.microsoft.com/office/drawing/2014/main" id="{C73B94F5-6D36-4945-AE73-4E2F17A87F9F}"/>
              </a:ext>
            </a:extLst>
          </p:cNvPr>
          <p:cNvGraphicFramePr>
            <a:graphicFrameLocks noGrp="1"/>
          </p:cNvGraphicFramePr>
          <p:nvPr>
            <p:extLst>
              <p:ext uri="{D42A27DB-BD31-4B8C-83A1-F6EECF244321}">
                <p14:modId xmlns="" xmlns:p14="http://schemas.microsoft.com/office/powerpoint/2010/main" val="646895913"/>
              </p:ext>
            </p:extLst>
          </p:nvPr>
        </p:nvGraphicFramePr>
        <p:xfrm>
          <a:off x="7673455" y="347207"/>
          <a:ext cx="4117057" cy="6328391"/>
        </p:xfrm>
        <a:graphic>
          <a:graphicData uri="http://schemas.openxmlformats.org/drawingml/2006/table">
            <a:tbl>
              <a:tblPr firstRow="1" firstCol="1" bandRow="1">
                <a:tableStyleId>{5C22544A-7EE6-4342-B048-85BDC9FD1C3A}</a:tableStyleId>
              </a:tblPr>
              <a:tblGrid>
                <a:gridCol w="2298815">
                  <a:extLst>
                    <a:ext uri="{9D8B030D-6E8A-4147-A177-3AD203B41FA5}">
                      <a16:colId xmlns="" xmlns:a16="http://schemas.microsoft.com/office/drawing/2014/main" val="2288835761"/>
                    </a:ext>
                  </a:extLst>
                </a:gridCol>
                <a:gridCol w="1818242">
                  <a:extLst>
                    <a:ext uri="{9D8B030D-6E8A-4147-A177-3AD203B41FA5}">
                      <a16:colId xmlns="" xmlns:a16="http://schemas.microsoft.com/office/drawing/2014/main" val="3840214028"/>
                    </a:ext>
                  </a:extLst>
                </a:gridCol>
              </a:tblGrid>
              <a:tr h="419999">
                <a:tc>
                  <a:txBody>
                    <a:bodyPr/>
                    <a:lstStyle/>
                    <a:p>
                      <a:pPr algn="ctr">
                        <a:lnSpc>
                          <a:spcPct val="107000"/>
                        </a:lnSpc>
                        <a:spcAft>
                          <a:spcPts val="800"/>
                        </a:spcAft>
                      </a:pPr>
                      <a:r>
                        <a:rPr lang="es-ES" sz="2400" dirty="0">
                          <a:effectLst/>
                        </a:rPr>
                        <a:t>Metales</a:t>
                      </a:r>
                      <a:endParaRPr lang="es-EC"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224" marR="50224" marT="0" marB="0" anchor="ctr"/>
                </a:tc>
                <a:tc>
                  <a:txBody>
                    <a:bodyPr/>
                    <a:lstStyle/>
                    <a:p>
                      <a:pPr algn="ctr">
                        <a:lnSpc>
                          <a:spcPct val="107000"/>
                        </a:lnSpc>
                        <a:spcAft>
                          <a:spcPts val="800"/>
                        </a:spcAft>
                      </a:pPr>
                      <a:r>
                        <a:rPr lang="es-ES" sz="2400">
                          <a:effectLst/>
                        </a:rPr>
                        <a:t>Aleantes (%)</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224" marR="50224" marT="0" marB="0" anchor="ctr"/>
                </a:tc>
                <a:extLst>
                  <a:ext uri="{0D108BD9-81ED-4DB2-BD59-A6C34878D82A}">
                    <a16:rowId xmlns="" xmlns:a16="http://schemas.microsoft.com/office/drawing/2014/main" val="251491318"/>
                  </a:ext>
                </a:extLst>
              </a:tr>
              <a:tr h="422028">
                <a:tc>
                  <a:txBody>
                    <a:bodyPr/>
                    <a:lstStyle/>
                    <a:p>
                      <a:pPr algn="ctr">
                        <a:lnSpc>
                          <a:spcPct val="107000"/>
                        </a:lnSpc>
                        <a:spcAft>
                          <a:spcPts val="800"/>
                        </a:spcAft>
                      </a:pPr>
                      <a:r>
                        <a:rPr lang="es-ES" sz="2400" dirty="0">
                          <a:effectLst/>
                        </a:rPr>
                        <a:t>Cobre (Cu)</a:t>
                      </a:r>
                      <a:endParaRPr lang="es-EC"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224" marR="50224" marT="0" marB="0" anchor="ctr"/>
                </a:tc>
                <a:tc>
                  <a:txBody>
                    <a:bodyPr/>
                    <a:lstStyle/>
                    <a:p>
                      <a:pPr algn="ctr">
                        <a:lnSpc>
                          <a:spcPct val="107000"/>
                        </a:lnSpc>
                        <a:spcAft>
                          <a:spcPts val="800"/>
                        </a:spcAft>
                      </a:pPr>
                      <a:r>
                        <a:rPr lang="es-ES" sz="2400">
                          <a:effectLst/>
                        </a:rPr>
                        <a:t>77,21</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224" marR="50224" marT="0" marB="0" anchor="ctr"/>
                </a:tc>
                <a:extLst>
                  <a:ext uri="{0D108BD9-81ED-4DB2-BD59-A6C34878D82A}">
                    <a16:rowId xmlns="" xmlns:a16="http://schemas.microsoft.com/office/drawing/2014/main" val="2590563398"/>
                  </a:ext>
                </a:extLst>
              </a:tr>
              <a:tr h="422028">
                <a:tc>
                  <a:txBody>
                    <a:bodyPr/>
                    <a:lstStyle/>
                    <a:p>
                      <a:pPr algn="ctr">
                        <a:lnSpc>
                          <a:spcPct val="107000"/>
                        </a:lnSpc>
                        <a:spcAft>
                          <a:spcPts val="800"/>
                        </a:spcAft>
                      </a:pPr>
                      <a:r>
                        <a:rPr lang="es-ES" sz="2400" dirty="0">
                          <a:effectLst/>
                        </a:rPr>
                        <a:t>Zinc (Zn)</a:t>
                      </a:r>
                      <a:endParaRPr lang="es-EC"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224" marR="50224" marT="0" marB="0" anchor="ctr"/>
                </a:tc>
                <a:tc>
                  <a:txBody>
                    <a:bodyPr/>
                    <a:lstStyle/>
                    <a:p>
                      <a:pPr algn="ctr">
                        <a:lnSpc>
                          <a:spcPct val="107000"/>
                        </a:lnSpc>
                        <a:spcAft>
                          <a:spcPts val="800"/>
                        </a:spcAft>
                      </a:pPr>
                      <a:r>
                        <a:rPr lang="es-ES" sz="2400" dirty="0">
                          <a:effectLst/>
                        </a:rPr>
                        <a:t>19,48</a:t>
                      </a:r>
                      <a:endParaRPr lang="es-EC"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224" marR="50224" marT="0" marB="0" anchor="ctr"/>
                </a:tc>
                <a:extLst>
                  <a:ext uri="{0D108BD9-81ED-4DB2-BD59-A6C34878D82A}">
                    <a16:rowId xmlns="" xmlns:a16="http://schemas.microsoft.com/office/drawing/2014/main" val="2352573601"/>
                  </a:ext>
                </a:extLst>
              </a:tr>
              <a:tr h="422028">
                <a:tc>
                  <a:txBody>
                    <a:bodyPr/>
                    <a:lstStyle/>
                    <a:p>
                      <a:pPr algn="ctr">
                        <a:lnSpc>
                          <a:spcPct val="107000"/>
                        </a:lnSpc>
                        <a:spcAft>
                          <a:spcPts val="800"/>
                        </a:spcAft>
                      </a:pPr>
                      <a:r>
                        <a:rPr lang="es-ES" sz="2400">
                          <a:effectLst/>
                        </a:rPr>
                        <a:t>Plomo (Pb)</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224" marR="50224" marT="0" marB="0" anchor="ctr"/>
                </a:tc>
                <a:tc>
                  <a:txBody>
                    <a:bodyPr/>
                    <a:lstStyle/>
                    <a:p>
                      <a:pPr algn="ctr">
                        <a:lnSpc>
                          <a:spcPct val="107000"/>
                        </a:lnSpc>
                        <a:spcAft>
                          <a:spcPts val="800"/>
                        </a:spcAft>
                      </a:pPr>
                      <a:r>
                        <a:rPr lang="es-ES" sz="2400" dirty="0">
                          <a:effectLst/>
                        </a:rPr>
                        <a:t>2,438</a:t>
                      </a:r>
                      <a:endParaRPr lang="es-EC"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224" marR="50224" marT="0" marB="0" anchor="ctr"/>
                </a:tc>
                <a:extLst>
                  <a:ext uri="{0D108BD9-81ED-4DB2-BD59-A6C34878D82A}">
                    <a16:rowId xmlns="" xmlns:a16="http://schemas.microsoft.com/office/drawing/2014/main" val="2691760548"/>
                  </a:ext>
                </a:extLst>
              </a:tr>
              <a:tr h="422028">
                <a:tc>
                  <a:txBody>
                    <a:bodyPr/>
                    <a:lstStyle/>
                    <a:p>
                      <a:pPr algn="ctr">
                        <a:lnSpc>
                          <a:spcPct val="107000"/>
                        </a:lnSpc>
                        <a:spcAft>
                          <a:spcPts val="800"/>
                        </a:spcAft>
                      </a:pPr>
                      <a:r>
                        <a:rPr lang="es-ES" sz="2400">
                          <a:effectLst/>
                        </a:rPr>
                        <a:t>Aluminio (Al)</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224" marR="50224" marT="0" marB="0" anchor="ctr"/>
                </a:tc>
                <a:tc>
                  <a:txBody>
                    <a:bodyPr/>
                    <a:lstStyle/>
                    <a:p>
                      <a:pPr algn="ctr">
                        <a:lnSpc>
                          <a:spcPct val="107000"/>
                        </a:lnSpc>
                        <a:spcAft>
                          <a:spcPts val="800"/>
                        </a:spcAft>
                      </a:pPr>
                      <a:r>
                        <a:rPr lang="es-ES" sz="2400" dirty="0">
                          <a:effectLst/>
                        </a:rPr>
                        <a:t>2,243</a:t>
                      </a:r>
                      <a:endParaRPr lang="es-EC"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224" marR="50224" marT="0" marB="0" anchor="ctr"/>
                </a:tc>
                <a:extLst>
                  <a:ext uri="{0D108BD9-81ED-4DB2-BD59-A6C34878D82A}">
                    <a16:rowId xmlns="" xmlns:a16="http://schemas.microsoft.com/office/drawing/2014/main" val="2543703620"/>
                  </a:ext>
                </a:extLst>
              </a:tr>
              <a:tr h="422028">
                <a:tc>
                  <a:txBody>
                    <a:bodyPr/>
                    <a:lstStyle/>
                    <a:p>
                      <a:pPr algn="ctr">
                        <a:lnSpc>
                          <a:spcPct val="107000"/>
                        </a:lnSpc>
                        <a:spcAft>
                          <a:spcPts val="800"/>
                        </a:spcAft>
                      </a:pPr>
                      <a:r>
                        <a:rPr lang="es-ES" sz="2400">
                          <a:effectLst/>
                        </a:rPr>
                        <a:t>Estaño (Sn)</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224" marR="50224" marT="0" marB="0" anchor="ctr"/>
                </a:tc>
                <a:tc>
                  <a:txBody>
                    <a:bodyPr/>
                    <a:lstStyle/>
                    <a:p>
                      <a:pPr algn="ctr">
                        <a:lnSpc>
                          <a:spcPct val="107000"/>
                        </a:lnSpc>
                        <a:spcAft>
                          <a:spcPts val="800"/>
                        </a:spcAft>
                      </a:pPr>
                      <a:r>
                        <a:rPr lang="es-ES" sz="2400" dirty="0">
                          <a:effectLst/>
                        </a:rPr>
                        <a:t>1,459</a:t>
                      </a:r>
                      <a:endParaRPr lang="es-EC"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224" marR="50224" marT="0" marB="0" anchor="ctr"/>
                </a:tc>
                <a:extLst>
                  <a:ext uri="{0D108BD9-81ED-4DB2-BD59-A6C34878D82A}">
                    <a16:rowId xmlns="" xmlns:a16="http://schemas.microsoft.com/office/drawing/2014/main" val="3636585839"/>
                  </a:ext>
                </a:extLst>
              </a:tr>
              <a:tr h="422028">
                <a:tc>
                  <a:txBody>
                    <a:bodyPr/>
                    <a:lstStyle/>
                    <a:p>
                      <a:pPr algn="ctr">
                        <a:lnSpc>
                          <a:spcPct val="107000"/>
                        </a:lnSpc>
                        <a:spcAft>
                          <a:spcPts val="800"/>
                        </a:spcAft>
                      </a:pPr>
                      <a:r>
                        <a:rPr lang="es-ES" sz="2400">
                          <a:effectLst/>
                        </a:rPr>
                        <a:t>Níquel (Ni)</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224" marR="50224" marT="0" marB="0" anchor="ctr"/>
                </a:tc>
                <a:tc>
                  <a:txBody>
                    <a:bodyPr/>
                    <a:lstStyle/>
                    <a:p>
                      <a:pPr algn="ctr">
                        <a:lnSpc>
                          <a:spcPct val="107000"/>
                        </a:lnSpc>
                        <a:spcAft>
                          <a:spcPts val="800"/>
                        </a:spcAft>
                      </a:pPr>
                      <a:r>
                        <a:rPr lang="es-ES" sz="2400" dirty="0">
                          <a:effectLst/>
                        </a:rPr>
                        <a:t>0,462</a:t>
                      </a:r>
                      <a:endParaRPr lang="es-EC"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224" marR="50224" marT="0" marB="0" anchor="ctr"/>
                </a:tc>
                <a:extLst>
                  <a:ext uri="{0D108BD9-81ED-4DB2-BD59-A6C34878D82A}">
                    <a16:rowId xmlns="" xmlns:a16="http://schemas.microsoft.com/office/drawing/2014/main" val="2056926960"/>
                  </a:ext>
                </a:extLst>
              </a:tr>
              <a:tr h="422028">
                <a:tc>
                  <a:txBody>
                    <a:bodyPr/>
                    <a:lstStyle/>
                    <a:p>
                      <a:pPr algn="ctr">
                        <a:lnSpc>
                          <a:spcPct val="107000"/>
                        </a:lnSpc>
                        <a:spcAft>
                          <a:spcPts val="800"/>
                        </a:spcAft>
                      </a:pPr>
                      <a:r>
                        <a:rPr lang="es-ES" sz="2400">
                          <a:effectLst/>
                        </a:rPr>
                        <a:t>Hierro (Fe)</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224" marR="50224" marT="0" marB="0" anchor="ctr"/>
                </a:tc>
                <a:tc>
                  <a:txBody>
                    <a:bodyPr/>
                    <a:lstStyle/>
                    <a:p>
                      <a:pPr algn="ctr">
                        <a:lnSpc>
                          <a:spcPct val="107000"/>
                        </a:lnSpc>
                        <a:spcAft>
                          <a:spcPts val="800"/>
                        </a:spcAft>
                      </a:pPr>
                      <a:r>
                        <a:rPr lang="es-ES" sz="2400" dirty="0">
                          <a:effectLst/>
                        </a:rPr>
                        <a:t>0,283</a:t>
                      </a:r>
                      <a:endParaRPr lang="es-EC"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224" marR="50224" marT="0" marB="0" anchor="ctr"/>
                </a:tc>
                <a:extLst>
                  <a:ext uri="{0D108BD9-81ED-4DB2-BD59-A6C34878D82A}">
                    <a16:rowId xmlns="" xmlns:a16="http://schemas.microsoft.com/office/drawing/2014/main" val="2150885651"/>
                  </a:ext>
                </a:extLst>
              </a:tr>
              <a:tr h="422028">
                <a:tc>
                  <a:txBody>
                    <a:bodyPr/>
                    <a:lstStyle/>
                    <a:p>
                      <a:pPr algn="ctr">
                        <a:lnSpc>
                          <a:spcPct val="107000"/>
                        </a:lnSpc>
                        <a:spcAft>
                          <a:spcPts val="800"/>
                        </a:spcAft>
                      </a:pPr>
                      <a:r>
                        <a:rPr lang="es-ES" sz="2400">
                          <a:effectLst/>
                        </a:rPr>
                        <a:t>Silicio (Si)</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224" marR="50224" marT="0" marB="0" anchor="ctr"/>
                </a:tc>
                <a:tc>
                  <a:txBody>
                    <a:bodyPr/>
                    <a:lstStyle/>
                    <a:p>
                      <a:pPr algn="ctr">
                        <a:lnSpc>
                          <a:spcPct val="107000"/>
                        </a:lnSpc>
                        <a:spcAft>
                          <a:spcPts val="800"/>
                        </a:spcAft>
                      </a:pPr>
                      <a:r>
                        <a:rPr lang="es-ES" sz="2400" dirty="0">
                          <a:effectLst/>
                        </a:rPr>
                        <a:t>0,129</a:t>
                      </a:r>
                      <a:endParaRPr lang="es-EC"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224" marR="50224" marT="0" marB="0" anchor="ctr"/>
                </a:tc>
                <a:extLst>
                  <a:ext uri="{0D108BD9-81ED-4DB2-BD59-A6C34878D82A}">
                    <a16:rowId xmlns="" xmlns:a16="http://schemas.microsoft.com/office/drawing/2014/main" val="2541665436"/>
                  </a:ext>
                </a:extLst>
              </a:tr>
              <a:tr h="422028">
                <a:tc>
                  <a:txBody>
                    <a:bodyPr/>
                    <a:lstStyle/>
                    <a:p>
                      <a:pPr algn="ctr">
                        <a:lnSpc>
                          <a:spcPct val="107000"/>
                        </a:lnSpc>
                        <a:spcAft>
                          <a:spcPts val="800"/>
                        </a:spcAft>
                      </a:pPr>
                      <a:r>
                        <a:rPr lang="es-ES" sz="2400">
                          <a:effectLst/>
                        </a:rPr>
                        <a:t>Manganeso (Mn)</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224" marR="50224" marT="0" marB="0" anchor="ctr"/>
                </a:tc>
                <a:tc>
                  <a:txBody>
                    <a:bodyPr/>
                    <a:lstStyle/>
                    <a:p>
                      <a:pPr algn="ctr">
                        <a:lnSpc>
                          <a:spcPct val="107000"/>
                        </a:lnSpc>
                        <a:spcAft>
                          <a:spcPts val="800"/>
                        </a:spcAft>
                      </a:pPr>
                      <a:r>
                        <a:rPr lang="es-ES" sz="2400" dirty="0">
                          <a:effectLst/>
                        </a:rPr>
                        <a:t>0,088</a:t>
                      </a:r>
                      <a:endParaRPr lang="es-EC"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224" marR="50224" marT="0" marB="0" anchor="ctr"/>
                </a:tc>
                <a:extLst>
                  <a:ext uri="{0D108BD9-81ED-4DB2-BD59-A6C34878D82A}">
                    <a16:rowId xmlns="" xmlns:a16="http://schemas.microsoft.com/office/drawing/2014/main" val="1371171738"/>
                  </a:ext>
                </a:extLst>
              </a:tr>
              <a:tr h="422028">
                <a:tc>
                  <a:txBody>
                    <a:bodyPr/>
                    <a:lstStyle/>
                    <a:p>
                      <a:pPr algn="ctr">
                        <a:lnSpc>
                          <a:spcPct val="107000"/>
                        </a:lnSpc>
                        <a:spcAft>
                          <a:spcPts val="800"/>
                        </a:spcAft>
                      </a:pPr>
                      <a:r>
                        <a:rPr lang="es-ES" sz="2400">
                          <a:effectLst/>
                        </a:rPr>
                        <a:t>Teluro (Te)</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224" marR="50224" marT="0" marB="0" anchor="ctr"/>
                </a:tc>
                <a:tc>
                  <a:txBody>
                    <a:bodyPr/>
                    <a:lstStyle/>
                    <a:p>
                      <a:pPr algn="ctr">
                        <a:lnSpc>
                          <a:spcPct val="107000"/>
                        </a:lnSpc>
                        <a:spcAft>
                          <a:spcPts val="800"/>
                        </a:spcAft>
                      </a:pPr>
                      <a:r>
                        <a:rPr lang="es-ES" sz="2400" dirty="0">
                          <a:effectLst/>
                        </a:rPr>
                        <a:t>0,084</a:t>
                      </a:r>
                      <a:endParaRPr lang="es-EC"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224" marR="50224" marT="0" marB="0" anchor="ctr"/>
                </a:tc>
                <a:extLst>
                  <a:ext uri="{0D108BD9-81ED-4DB2-BD59-A6C34878D82A}">
                    <a16:rowId xmlns="" xmlns:a16="http://schemas.microsoft.com/office/drawing/2014/main" val="3883939071"/>
                  </a:ext>
                </a:extLst>
              </a:tr>
              <a:tr h="422028">
                <a:tc>
                  <a:txBody>
                    <a:bodyPr/>
                    <a:lstStyle/>
                    <a:p>
                      <a:pPr algn="ctr">
                        <a:lnSpc>
                          <a:spcPct val="107000"/>
                        </a:lnSpc>
                        <a:spcAft>
                          <a:spcPts val="800"/>
                        </a:spcAft>
                      </a:pPr>
                      <a:r>
                        <a:rPr lang="es-ES" sz="2400">
                          <a:effectLst/>
                        </a:rPr>
                        <a:t>Antimonio (Sb)</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224" marR="50224" marT="0" marB="0" anchor="ctr"/>
                </a:tc>
                <a:tc>
                  <a:txBody>
                    <a:bodyPr/>
                    <a:lstStyle/>
                    <a:p>
                      <a:pPr algn="ctr">
                        <a:lnSpc>
                          <a:spcPct val="107000"/>
                        </a:lnSpc>
                        <a:spcAft>
                          <a:spcPts val="800"/>
                        </a:spcAft>
                      </a:pPr>
                      <a:r>
                        <a:rPr lang="es-ES" sz="2400" dirty="0">
                          <a:effectLst/>
                        </a:rPr>
                        <a:t>0,06</a:t>
                      </a:r>
                      <a:endParaRPr lang="es-EC"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224" marR="50224" marT="0" marB="0" anchor="ctr"/>
                </a:tc>
                <a:extLst>
                  <a:ext uri="{0D108BD9-81ED-4DB2-BD59-A6C34878D82A}">
                    <a16:rowId xmlns="" xmlns:a16="http://schemas.microsoft.com/office/drawing/2014/main" val="2105184327"/>
                  </a:ext>
                </a:extLst>
              </a:tr>
              <a:tr h="422028">
                <a:tc>
                  <a:txBody>
                    <a:bodyPr/>
                    <a:lstStyle/>
                    <a:p>
                      <a:pPr algn="ctr">
                        <a:lnSpc>
                          <a:spcPct val="107000"/>
                        </a:lnSpc>
                        <a:spcAft>
                          <a:spcPts val="800"/>
                        </a:spcAft>
                      </a:pPr>
                      <a:r>
                        <a:rPr lang="es-ES" sz="2400">
                          <a:effectLst/>
                        </a:rPr>
                        <a:t>Plata (Ag)</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224" marR="50224" marT="0" marB="0" anchor="ctr"/>
                </a:tc>
                <a:tc>
                  <a:txBody>
                    <a:bodyPr/>
                    <a:lstStyle/>
                    <a:p>
                      <a:pPr algn="ctr">
                        <a:lnSpc>
                          <a:spcPct val="107000"/>
                        </a:lnSpc>
                        <a:spcAft>
                          <a:spcPts val="800"/>
                        </a:spcAft>
                      </a:pPr>
                      <a:r>
                        <a:rPr lang="es-ES" sz="2400" dirty="0">
                          <a:effectLst/>
                        </a:rPr>
                        <a:t>0,014</a:t>
                      </a:r>
                      <a:endParaRPr lang="es-EC"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224" marR="50224" marT="0" marB="0" anchor="ctr"/>
                </a:tc>
                <a:extLst>
                  <a:ext uri="{0D108BD9-81ED-4DB2-BD59-A6C34878D82A}">
                    <a16:rowId xmlns="" xmlns:a16="http://schemas.microsoft.com/office/drawing/2014/main" val="3030033102"/>
                  </a:ext>
                </a:extLst>
              </a:tr>
              <a:tr h="422028">
                <a:tc>
                  <a:txBody>
                    <a:bodyPr/>
                    <a:lstStyle/>
                    <a:p>
                      <a:pPr algn="ctr">
                        <a:lnSpc>
                          <a:spcPct val="107000"/>
                        </a:lnSpc>
                        <a:spcAft>
                          <a:spcPts val="800"/>
                        </a:spcAft>
                      </a:pPr>
                      <a:r>
                        <a:rPr lang="es-ES" sz="2400">
                          <a:effectLst/>
                        </a:rPr>
                        <a:t>Fósforo (P)</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224" marR="50224" marT="0" marB="0" anchor="ctr"/>
                </a:tc>
                <a:tc>
                  <a:txBody>
                    <a:bodyPr/>
                    <a:lstStyle/>
                    <a:p>
                      <a:pPr algn="ctr">
                        <a:lnSpc>
                          <a:spcPct val="107000"/>
                        </a:lnSpc>
                        <a:spcAft>
                          <a:spcPts val="800"/>
                        </a:spcAft>
                      </a:pPr>
                      <a:r>
                        <a:rPr lang="es-ES" sz="2400" dirty="0">
                          <a:effectLst/>
                        </a:rPr>
                        <a:t>0,009</a:t>
                      </a:r>
                      <a:endParaRPr lang="es-EC"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224" marR="50224" marT="0" marB="0" anchor="ctr"/>
                </a:tc>
                <a:extLst>
                  <a:ext uri="{0D108BD9-81ED-4DB2-BD59-A6C34878D82A}">
                    <a16:rowId xmlns="" xmlns:a16="http://schemas.microsoft.com/office/drawing/2014/main" val="2916517314"/>
                  </a:ext>
                </a:extLst>
              </a:tr>
              <a:tr h="422028">
                <a:tc>
                  <a:txBody>
                    <a:bodyPr/>
                    <a:lstStyle/>
                    <a:p>
                      <a:pPr algn="ctr">
                        <a:lnSpc>
                          <a:spcPct val="107000"/>
                        </a:lnSpc>
                        <a:spcAft>
                          <a:spcPts val="800"/>
                        </a:spcAft>
                      </a:pPr>
                      <a:r>
                        <a:rPr lang="es-ES" sz="2400">
                          <a:effectLst/>
                        </a:rPr>
                        <a:t>Selenio (Se)</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224" marR="50224" marT="0" marB="0" anchor="ctr"/>
                </a:tc>
                <a:tc>
                  <a:txBody>
                    <a:bodyPr/>
                    <a:lstStyle/>
                    <a:p>
                      <a:pPr algn="ctr">
                        <a:lnSpc>
                          <a:spcPct val="107000"/>
                        </a:lnSpc>
                        <a:spcAft>
                          <a:spcPts val="800"/>
                        </a:spcAft>
                      </a:pPr>
                      <a:r>
                        <a:rPr lang="es-ES" sz="2400" dirty="0">
                          <a:effectLst/>
                        </a:rPr>
                        <a:t>0,005</a:t>
                      </a:r>
                      <a:endParaRPr lang="es-EC"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224" marR="50224" marT="0" marB="0" anchor="ctr"/>
                </a:tc>
                <a:extLst>
                  <a:ext uri="{0D108BD9-81ED-4DB2-BD59-A6C34878D82A}">
                    <a16:rowId xmlns="" xmlns:a16="http://schemas.microsoft.com/office/drawing/2014/main" val="1477959868"/>
                  </a:ext>
                </a:extLst>
              </a:tr>
            </a:tbl>
          </a:graphicData>
        </a:graphic>
      </p:graphicFrame>
      <p:pic>
        <p:nvPicPr>
          <p:cNvPr id="9" name="Imagen 8">
            <a:extLst>
              <a:ext uri="{FF2B5EF4-FFF2-40B4-BE49-F238E27FC236}">
                <a16:creationId xmlns="" xmlns:a16="http://schemas.microsoft.com/office/drawing/2014/main" id="{80B5CC23-DB4A-4CEA-87D4-9699565DED29}"/>
              </a:ext>
            </a:extLst>
          </p:cNvPr>
          <p:cNvPicPr/>
          <p:nvPr/>
        </p:nvPicPr>
        <p:blipFill rotWithShape="1">
          <a:blip r:embed="rId2" cstate="print"/>
          <a:srcRect b="50831"/>
          <a:stretch/>
        </p:blipFill>
        <p:spPr>
          <a:xfrm>
            <a:off x="401488" y="1539479"/>
            <a:ext cx="7072736" cy="1985600"/>
          </a:xfrm>
          <a:prstGeom prst="rect">
            <a:avLst/>
          </a:prstGeom>
        </p:spPr>
      </p:pic>
      <p:sp>
        <p:nvSpPr>
          <p:cNvPr id="7" name="Rectangle 1">
            <a:extLst>
              <a:ext uri="{FF2B5EF4-FFF2-40B4-BE49-F238E27FC236}">
                <a16:creationId xmlns="" xmlns:a16="http://schemas.microsoft.com/office/drawing/2014/main" id="{C14CB0EF-C6B8-411C-9B4D-3DBF52F5FF9D}"/>
              </a:ext>
            </a:extLst>
          </p:cNvPr>
          <p:cNvSpPr>
            <a:spLocks noChangeArrowheads="1"/>
          </p:cNvSpPr>
          <p:nvPr/>
        </p:nvSpPr>
        <p:spPr bwMode="auto">
          <a:xfrm>
            <a:off x="401488" y="2267120"/>
            <a:ext cx="7072736" cy="597920"/>
          </a:xfrm>
          <a:prstGeom prst="rect">
            <a:avLst/>
          </a:prstGeom>
          <a:gradFill rotWithShape="1">
            <a:gsLst>
              <a:gs pos="0">
                <a:srgbClr val="FFFF00">
                  <a:alpha val="30000"/>
                </a:srgbClr>
              </a:gs>
              <a:gs pos="100000">
                <a:srgbClr val="FFFF00">
                  <a:alpha val="30000"/>
                </a:srgbClr>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spTree>
    <p:extLst>
      <p:ext uri="{BB962C8B-B14F-4D97-AF65-F5344CB8AC3E}">
        <p14:creationId xmlns="" xmlns:p14="http://schemas.microsoft.com/office/powerpoint/2010/main" val="6851646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716DA6C-AF4A-4A71-AA20-F8099472071A}"/>
              </a:ext>
            </a:extLst>
          </p:cNvPr>
          <p:cNvSpPr>
            <a:spLocks noGrp="1"/>
          </p:cNvSpPr>
          <p:nvPr>
            <p:ph type="title"/>
          </p:nvPr>
        </p:nvSpPr>
        <p:spPr>
          <a:xfrm>
            <a:off x="838200" y="132522"/>
            <a:ext cx="10515600" cy="1325562"/>
          </a:xfrm>
        </p:spPr>
        <p:txBody>
          <a:bodyPr>
            <a:normAutofit/>
          </a:bodyPr>
          <a:lstStyle/>
          <a:p>
            <a:pPr algn="ctr"/>
            <a:r>
              <a:rPr lang="es-EC" sz="5400" b="1" dirty="0">
                <a:solidFill>
                  <a:schemeClr val="bg1"/>
                </a:solidFill>
              </a:rPr>
              <a:t>Diagrama Cu - Zn</a:t>
            </a:r>
          </a:p>
        </p:txBody>
      </p:sp>
      <p:sp>
        <p:nvSpPr>
          <p:cNvPr id="5" name="Rectángulo 4">
            <a:extLst>
              <a:ext uri="{FF2B5EF4-FFF2-40B4-BE49-F238E27FC236}">
                <a16:creationId xmlns="" xmlns:a16="http://schemas.microsoft.com/office/drawing/2014/main" id="{9983557E-16AB-47C6-8ED3-D22A42807EC5}"/>
              </a:ext>
            </a:extLst>
          </p:cNvPr>
          <p:cNvSpPr/>
          <p:nvPr/>
        </p:nvSpPr>
        <p:spPr>
          <a:xfrm>
            <a:off x="3379305" y="6196280"/>
            <a:ext cx="6215270" cy="1323439"/>
          </a:xfrm>
          <a:prstGeom prst="rect">
            <a:avLst/>
          </a:prstGeom>
        </p:spPr>
        <p:txBody>
          <a:bodyPr wrap="square">
            <a:spAutoFit/>
          </a:bodyPr>
          <a:lstStyle/>
          <a:p>
            <a:r>
              <a:rPr lang="es-EC" sz="2800" dirty="0">
                <a:solidFill>
                  <a:schemeClr val="bg1"/>
                </a:solidFill>
              </a:rPr>
              <a:t>-Fases </a:t>
            </a:r>
            <a:r>
              <a:rPr lang="el-GR" sz="2800" dirty="0">
                <a:solidFill>
                  <a:schemeClr val="bg1"/>
                </a:solidFill>
              </a:rPr>
              <a:t>α</a:t>
            </a:r>
            <a:r>
              <a:rPr lang="es-EC" sz="2800" dirty="0">
                <a:solidFill>
                  <a:schemeClr val="bg1"/>
                </a:solidFill>
              </a:rPr>
              <a:t> y </a:t>
            </a:r>
            <a:r>
              <a:rPr lang="el-GR" sz="2800" dirty="0">
                <a:solidFill>
                  <a:schemeClr val="bg1"/>
                </a:solidFill>
              </a:rPr>
              <a:t>β</a:t>
            </a:r>
            <a:r>
              <a:rPr lang="es-EC" sz="2800" dirty="0">
                <a:solidFill>
                  <a:schemeClr val="bg1"/>
                </a:solidFill>
              </a:rPr>
              <a:t> 		     -</a:t>
            </a:r>
            <a:r>
              <a:rPr lang="es-ES" sz="2400" dirty="0">
                <a:solidFill>
                  <a:schemeClr val="bg1"/>
                </a:solidFill>
              </a:rPr>
              <a:t>Aleación Cu-19,5% Zn</a:t>
            </a:r>
          </a:p>
          <a:p>
            <a:endParaRPr lang="es-EC" sz="2400" dirty="0">
              <a:solidFill>
                <a:schemeClr val="bg1"/>
              </a:solidFill>
            </a:endParaRPr>
          </a:p>
          <a:p>
            <a:endParaRPr lang="es-EC" sz="2800" dirty="0">
              <a:solidFill>
                <a:schemeClr val="bg1"/>
              </a:solidFill>
            </a:endParaRPr>
          </a:p>
        </p:txBody>
      </p:sp>
      <p:pic>
        <p:nvPicPr>
          <p:cNvPr id="6" name="Imagen 5">
            <a:extLst>
              <a:ext uri="{FF2B5EF4-FFF2-40B4-BE49-F238E27FC236}">
                <a16:creationId xmlns="" xmlns:a16="http://schemas.microsoft.com/office/drawing/2014/main" id="{D1B52B29-D2E4-4144-A34B-7EF6FAAAE704}"/>
              </a:ext>
            </a:extLst>
          </p:cNvPr>
          <p:cNvPicPr/>
          <p:nvPr/>
        </p:nvPicPr>
        <p:blipFill rotWithShape="1">
          <a:blip r:embed="rId2" cstate="print"/>
          <a:srcRect t="5223"/>
          <a:stretch/>
        </p:blipFill>
        <p:spPr bwMode="auto">
          <a:xfrm>
            <a:off x="0" y="1241651"/>
            <a:ext cx="6400800" cy="4708576"/>
          </a:xfrm>
          <a:prstGeom prst="rect">
            <a:avLst/>
          </a:prstGeom>
          <a:ln>
            <a:noFill/>
          </a:ln>
          <a:extLst>
            <a:ext uri="{53640926-AAD7-44D8-BBD7-CCE9431645EC}">
              <a14:shadowObscured xmlns="" xmlns:a14="http://schemas.microsoft.com/office/drawing/2010/main"/>
            </a:ext>
          </a:extLst>
        </p:spPr>
      </p:pic>
      <p:pic>
        <p:nvPicPr>
          <p:cNvPr id="7" name="0 Imagen">
            <a:extLst>
              <a:ext uri="{FF2B5EF4-FFF2-40B4-BE49-F238E27FC236}">
                <a16:creationId xmlns="" xmlns:a16="http://schemas.microsoft.com/office/drawing/2014/main" id="{CE857F5B-520D-464E-B081-960A707EE308}"/>
              </a:ext>
            </a:extLst>
          </p:cNvPr>
          <p:cNvPicPr/>
          <p:nvPr/>
        </p:nvPicPr>
        <p:blipFill rotWithShape="1">
          <a:blip r:embed="rId3" cstate="print">
            <a:extLst>
              <a:ext uri="{28A0092B-C50C-407E-A947-70E740481C1C}">
                <a14:useLocalDpi xmlns="" xmlns:a14="http://schemas.microsoft.com/office/drawing/2010/main" val="0"/>
              </a:ext>
            </a:extLst>
          </a:blip>
          <a:srcRect r="19233"/>
          <a:stretch/>
        </p:blipFill>
        <p:spPr>
          <a:xfrm>
            <a:off x="6400800" y="1241651"/>
            <a:ext cx="5791200" cy="4708576"/>
          </a:xfrm>
          <a:prstGeom prst="rect">
            <a:avLst/>
          </a:prstGeom>
        </p:spPr>
      </p:pic>
    </p:spTree>
    <p:extLst>
      <p:ext uri="{BB962C8B-B14F-4D97-AF65-F5344CB8AC3E}">
        <p14:creationId xmlns="" xmlns:p14="http://schemas.microsoft.com/office/powerpoint/2010/main" val="4209982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a 6">
            <a:extLst>
              <a:ext uri="{FF2B5EF4-FFF2-40B4-BE49-F238E27FC236}">
                <a16:creationId xmlns="" xmlns:a16="http://schemas.microsoft.com/office/drawing/2014/main" id="{D88D9AB8-4848-49A2-A18C-EFC1CDEC38CA}"/>
              </a:ext>
            </a:extLst>
          </p:cNvPr>
          <p:cNvGraphicFramePr/>
          <p:nvPr>
            <p:extLst>
              <p:ext uri="{D42A27DB-BD31-4B8C-83A1-F6EECF244321}">
                <p14:modId xmlns="" xmlns:p14="http://schemas.microsoft.com/office/powerpoint/2010/main" val="2860920146"/>
              </p:ext>
            </p:extLst>
          </p:nvPr>
        </p:nvGraphicFramePr>
        <p:xfrm>
          <a:off x="423844" y="2603139"/>
          <a:ext cx="6955158" cy="3058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ítulo 1">
            <a:extLst>
              <a:ext uri="{FF2B5EF4-FFF2-40B4-BE49-F238E27FC236}">
                <a16:creationId xmlns="" xmlns:a16="http://schemas.microsoft.com/office/drawing/2014/main" id="{94B89BAF-97CC-44C4-8031-97F62304B87E}"/>
              </a:ext>
            </a:extLst>
          </p:cNvPr>
          <p:cNvSpPr>
            <a:spLocks noGrp="1"/>
          </p:cNvSpPr>
          <p:nvPr>
            <p:ph type="title"/>
          </p:nvPr>
        </p:nvSpPr>
        <p:spPr>
          <a:xfrm>
            <a:off x="259472" y="85908"/>
            <a:ext cx="7609556" cy="1325562"/>
          </a:xfrm>
        </p:spPr>
        <p:txBody>
          <a:bodyPr/>
          <a:lstStyle/>
          <a:p>
            <a:r>
              <a:rPr lang="es-EC" b="1" dirty="0">
                <a:solidFill>
                  <a:schemeClr val="bg1"/>
                </a:solidFill>
              </a:rPr>
              <a:t>Alcance del proyecto</a:t>
            </a:r>
          </a:p>
        </p:txBody>
      </p:sp>
      <p:sp>
        <p:nvSpPr>
          <p:cNvPr id="4" name="CuadroTexto 3">
            <a:extLst>
              <a:ext uri="{FF2B5EF4-FFF2-40B4-BE49-F238E27FC236}">
                <a16:creationId xmlns="" xmlns:a16="http://schemas.microsoft.com/office/drawing/2014/main" id="{D0668FF4-EB57-4F20-8406-3E056D9DD8DB}"/>
              </a:ext>
            </a:extLst>
          </p:cNvPr>
          <p:cNvSpPr txBox="1"/>
          <p:nvPr/>
        </p:nvSpPr>
        <p:spPr>
          <a:xfrm>
            <a:off x="7557225" y="2288301"/>
            <a:ext cx="4600149" cy="523220"/>
          </a:xfrm>
          <a:prstGeom prst="rect">
            <a:avLst/>
          </a:prstGeom>
          <a:noFill/>
        </p:spPr>
        <p:txBody>
          <a:bodyPr wrap="square" rtlCol="0">
            <a:spAutoFit/>
          </a:bodyPr>
          <a:lstStyle/>
          <a:p>
            <a:pPr algn="ctr"/>
            <a:r>
              <a:rPr lang="es-EC" sz="2800" dirty="0">
                <a:solidFill>
                  <a:schemeClr val="bg1"/>
                </a:solidFill>
              </a:rPr>
              <a:t>Caracterización del material</a:t>
            </a:r>
          </a:p>
        </p:txBody>
      </p:sp>
      <p:graphicFrame>
        <p:nvGraphicFramePr>
          <p:cNvPr id="6" name="Diagrama 5">
            <a:extLst>
              <a:ext uri="{FF2B5EF4-FFF2-40B4-BE49-F238E27FC236}">
                <a16:creationId xmlns="" xmlns:a16="http://schemas.microsoft.com/office/drawing/2014/main" id="{9A44761D-2DF2-4B73-981E-AB7F2CAF61EE}"/>
              </a:ext>
            </a:extLst>
          </p:cNvPr>
          <p:cNvGraphicFramePr/>
          <p:nvPr>
            <p:extLst>
              <p:ext uri="{D42A27DB-BD31-4B8C-83A1-F6EECF244321}">
                <p14:modId xmlns="" xmlns:p14="http://schemas.microsoft.com/office/powerpoint/2010/main" val="909934351"/>
              </p:ext>
            </p:extLst>
          </p:nvPr>
        </p:nvGraphicFramePr>
        <p:xfrm>
          <a:off x="7877659" y="2603139"/>
          <a:ext cx="3890497" cy="414891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9" name="Imagen 8">
            <a:extLst>
              <a:ext uri="{FF2B5EF4-FFF2-40B4-BE49-F238E27FC236}">
                <a16:creationId xmlns="" xmlns:a16="http://schemas.microsoft.com/office/drawing/2014/main" id="{859ABA40-9868-466F-A476-9EC31B48DC3A}"/>
              </a:ext>
            </a:extLst>
          </p:cNvPr>
          <p:cNvPicPr>
            <a:picLocks noChangeAspect="1"/>
          </p:cNvPicPr>
          <p:nvPr/>
        </p:nvPicPr>
        <p:blipFill rotWithShape="1">
          <a:blip r:embed="rId12" cstate="print">
            <a:extLst>
              <a:ext uri="{28A0092B-C50C-407E-A947-70E740481C1C}">
                <a14:useLocalDpi xmlns="" xmlns:a14="http://schemas.microsoft.com/office/drawing/2010/main" val="0"/>
              </a:ext>
            </a:extLst>
          </a:blip>
          <a:srcRect l="5492" t="31394" r="36679"/>
          <a:stretch/>
        </p:blipFill>
        <p:spPr>
          <a:xfrm>
            <a:off x="423844" y="2496683"/>
            <a:ext cx="1648513" cy="1488292"/>
          </a:xfrm>
          <a:prstGeom prst="rect">
            <a:avLst/>
          </a:prstGeom>
        </p:spPr>
      </p:pic>
      <p:pic>
        <p:nvPicPr>
          <p:cNvPr id="2050" name="Picture 2" descr="Resultado de imagen para fundicion arena">
            <a:extLst>
              <a:ext uri="{FF2B5EF4-FFF2-40B4-BE49-F238E27FC236}">
                <a16:creationId xmlns="" xmlns:a16="http://schemas.microsoft.com/office/drawing/2014/main" id="{F7262CDF-2CDF-4CDD-AC85-049CF407C47D}"/>
              </a:ext>
            </a:extLst>
          </p:cNvPr>
          <p:cNvPicPr>
            <a:picLocks noChangeAspect="1" noChangeArrowheads="1"/>
          </p:cNvPicPr>
          <p:nvPr/>
        </p:nvPicPr>
        <p:blipFill rotWithShape="1">
          <a:blip r:embed="rId13" cstate="print">
            <a:extLst>
              <a:ext uri="{28A0092B-C50C-407E-A947-70E740481C1C}">
                <a14:useLocalDpi xmlns="" xmlns:a14="http://schemas.microsoft.com/office/drawing/2010/main" val="0"/>
              </a:ext>
            </a:extLst>
          </a:blip>
          <a:srcRect r="18000"/>
          <a:stretch/>
        </p:blipFill>
        <p:spPr bwMode="auto">
          <a:xfrm>
            <a:off x="2182848" y="2043435"/>
            <a:ext cx="1718309" cy="1488292"/>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Imagen 10" descr="C:\Users\xndy\Desktop\7a17e3c7-bed0-4b60-97f6-be559a6e817a.jpe">
            <a:extLst>
              <a:ext uri="{FF2B5EF4-FFF2-40B4-BE49-F238E27FC236}">
                <a16:creationId xmlns="" xmlns:a16="http://schemas.microsoft.com/office/drawing/2014/main" id="{7498D37C-940F-42D1-A775-F9D38A859415}"/>
              </a:ext>
            </a:extLst>
          </p:cNvPr>
          <p:cNvPicPr/>
          <p:nvPr/>
        </p:nvPicPr>
        <p:blipFill>
          <a:blip r:embed="rId14" cstate="print"/>
          <a:srcRect l="19197" t="3503" r="18059" b="20104"/>
          <a:stretch>
            <a:fillRect/>
          </a:stretch>
        </p:blipFill>
        <p:spPr bwMode="auto">
          <a:xfrm>
            <a:off x="4009717" y="1833885"/>
            <a:ext cx="1607699" cy="1325562"/>
          </a:xfrm>
          <a:prstGeom prst="rect">
            <a:avLst/>
          </a:prstGeom>
          <a:noFill/>
          <a:ln w="9525">
            <a:noFill/>
            <a:miter lim="800000"/>
            <a:headEnd/>
            <a:tailEnd/>
          </a:ln>
        </p:spPr>
      </p:pic>
      <p:pic>
        <p:nvPicPr>
          <p:cNvPr id="12" name="Imagen 11">
            <a:extLst>
              <a:ext uri="{FF2B5EF4-FFF2-40B4-BE49-F238E27FC236}">
                <a16:creationId xmlns="" xmlns:a16="http://schemas.microsoft.com/office/drawing/2014/main" id="{2DD0E975-943C-4F0D-9397-49D649621023}"/>
              </a:ext>
            </a:extLst>
          </p:cNvPr>
          <p:cNvPicPr>
            <a:picLocks noChangeAspect="1"/>
          </p:cNvPicPr>
          <p:nvPr/>
        </p:nvPicPr>
        <p:blipFill rotWithShape="1">
          <a:blip r:embed="rId15" cstate="print">
            <a:extLst>
              <a:ext uri="{28A0092B-C50C-407E-A947-70E740481C1C}">
                <a14:useLocalDpi xmlns="" xmlns:a14="http://schemas.microsoft.com/office/drawing/2010/main" val="0"/>
              </a:ext>
            </a:extLst>
          </a:blip>
          <a:srcRect l="50000" t="14930" r="2173" b="11874"/>
          <a:stretch/>
        </p:blipFill>
        <p:spPr>
          <a:xfrm>
            <a:off x="5725977" y="1074920"/>
            <a:ext cx="1607700" cy="1635975"/>
          </a:xfrm>
          <a:prstGeom prst="rect">
            <a:avLst/>
          </a:prstGeom>
        </p:spPr>
      </p:pic>
      <p:pic>
        <p:nvPicPr>
          <p:cNvPr id="14" name="Imagen 13">
            <a:extLst>
              <a:ext uri="{FF2B5EF4-FFF2-40B4-BE49-F238E27FC236}">
                <a16:creationId xmlns="" xmlns:a16="http://schemas.microsoft.com/office/drawing/2014/main" id="{849BE158-F470-4D7A-B4AF-C384ECA9F143}"/>
              </a:ext>
            </a:extLst>
          </p:cNvPr>
          <p:cNvPicPr/>
          <p:nvPr/>
        </p:nvPicPr>
        <p:blipFill rotWithShape="1">
          <a:blip r:embed="rId16" cstate="print"/>
          <a:srcRect l="37140" t="46524" r="39322" b="17380"/>
          <a:stretch/>
        </p:blipFill>
        <p:spPr bwMode="auto">
          <a:xfrm>
            <a:off x="4466309" y="4641376"/>
            <a:ext cx="2519336" cy="1952154"/>
          </a:xfrm>
          <a:prstGeom prst="rect">
            <a:avLst/>
          </a:prstGeom>
          <a:noFill/>
          <a:ln w="9525">
            <a:noFill/>
            <a:miter lim="800000"/>
            <a:headEnd/>
            <a:tailEnd/>
          </a:ln>
        </p:spPr>
      </p:pic>
      <p:sp>
        <p:nvSpPr>
          <p:cNvPr id="13" name="CuadroTexto 12">
            <a:extLst>
              <a:ext uri="{FF2B5EF4-FFF2-40B4-BE49-F238E27FC236}">
                <a16:creationId xmlns="" xmlns:a16="http://schemas.microsoft.com/office/drawing/2014/main" id="{191CB115-BA91-47C8-86D4-5EBC534D3BFC}"/>
              </a:ext>
            </a:extLst>
          </p:cNvPr>
          <p:cNvSpPr txBox="1"/>
          <p:nvPr/>
        </p:nvSpPr>
        <p:spPr>
          <a:xfrm>
            <a:off x="2542670" y="5355843"/>
            <a:ext cx="2321169" cy="523220"/>
          </a:xfrm>
          <a:prstGeom prst="rect">
            <a:avLst/>
          </a:prstGeom>
          <a:noFill/>
        </p:spPr>
        <p:txBody>
          <a:bodyPr wrap="square" rtlCol="0">
            <a:spAutoFit/>
          </a:bodyPr>
          <a:lstStyle/>
          <a:p>
            <a:r>
              <a:rPr lang="es-EC" sz="2800" b="1" dirty="0">
                <a:solidFill>
                  <a:schemeClr val="bg1"/>
                </a:solidFill>
              </a:rPr>
              <a:t>Simulación</a:t>
            </a:r>
            <a:endParaRPr lang="es-EC" sz="3600" b="1" dirty="0">
              <a:solidFill>
                <a:schemeClr val="bg1"/>
              </a:solidFill>
            </a:endParaRPr>
          </a:p>
        </p:txBody>
      </p:sp>
      <p:pic>
        <p:nvPicPr>
          <p:cNvPr id="16" name="Imagen 15">
            <a:extLst>
              <a:ext uri="{FF2B5EF4-FFF2-40B4-BE49-F238E27FC236}">
                <a16:creationId xmlns="" xmlns:a16="http://schemas.microsoft.com/office/drawing/2014/main" id="{78BA700A-3A4E-44E1-B68B-37F482D1341C}"/>
              </a:ext>
            </a:extLst>
          </p:cNvPr>
          <p:cNvPicPr>
            <a:picLocks noChangeAspect="1"/>
          </p:cNvPicPr>
          <p:nvPr/>
        </p:nvPicPr>
        <p:blipFill rotWithShape="1">
          <a:blip r:embed="rId17" cstate="print">
            <a:extLst>
              <a:ext uri="{28A0092B-C50C-407E-A947-70E740481C1C}">
                <a14:useLocalDpi xmlns="" xmlns:a14="http://schemas.microsoft.com/office/drawing/2010/main" val="0"/>
              </a:ext>
            </a:extLst>
          </a:blip>
          <a:srcRect l="7946" t="19006"/>
          <a:stretch/>
        </p:blipFill>
        <p:spPr>
          <a:xfrm>
            <a:off x="8429422" y="517722"/>
            <a:ext cx="2982221" cy="1744633"/>
          </a:xfrm>
          <a:prstGeom prst="rect">
            <a:avLst/>
          </a:prstGeom>
        </p:spPr>
      </p:pic>
      <p:sp>
        <p:nvSpPr>
          <p:cNvPr id="17" name="Rectángulo 16">
            <a:extLst>
              <a:ext uri="{FF2B5EF4-FFF2-40B4-BE49-F238E27FC236}">
                <a16:creationId xmlns="" xmlns:a16="http://schemas.microsoft.com/office/drawing/2014/main" id="{9DBB782F-6D0A-4CD8-9694-FB4DBEC23AEA}"/>
              </a:ext>
            </a:extLst>
          </p:cNvPr>
          <p:cNvSpPr/>
          <p:nvPr/>
        </p:nvSpPr>
        <p:spPr>
          <a:xfrm>
            <a:off x="8704515" y="-5498"/>
            <a:ext cx="2574388" cy="523220"/>
          </a:xfrm>
          <a:prstGeom prst="rect">
            <a:avLst/>
          </a:prstGeom>
        </p:spPr>
        <p:txBody>
          <a:bodyPr wrap="square">
            <a:spAutoFit/>
          </a:bodyPr>
          <a:lstStyle/>
          <a:p>
            <a:r>
              <a:rPr lang="es-EC" sz="2800" b="1" dirty="0">
                <a:solidFill>
                  <a:schemeClr val="bg1"/>
                </a:solidFill>
              </a:rPr>
              <a:t>Mantenimiento</a:t>
            </a:r>
            <a:endParaRPr lang="es-EC" sz="3600" b="1" dirty="0">
              <a:solidFill>
                <a:schemeClr val="bg1"/>
              </a:solidFill>
            </a:endParaRPr>
          </a:p>
        </p:txBody>
      </p:sp>
    </p:spTree>
    <p:extLst>
      <p:ext uri="{BB962C8B-B14F-4D97-AF65-F5344CB8AC3E}">
        <p14:creationId xmlns="" xmlns:p14="http://schemas.microsoft.com/office/powerpoint/2010/main" val="24149456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ED559015-AFDB-4911-88D0-E5B644EAFF96}"/>
              </a:ext>
            </a:extLst>
          </p:cNvPr>
          <p:cNvSpPr>
            <a:spLocks noGrp="1"/>
          </p:cNvSpPr>
          <p:nvPr>
            <p:ph type="title"/>
          </p:nvPr>
        </p:nvSpPr>
        <p:spPr>
          <a:xfrm>
            <a:off x="838200" y="15081"/>
            <a:ext cx="10515600" cy="1325563"/>
          </a:xfrm>
        </p:spPr>
        <p:txBody>
          <a:bodyPr/>
          <a:lstStyle/>
          <a:p>
            <a:pPr algn="ctr"/>
            <a:r>
              <a:rPr lang="es-EC" b="1" dirty="0">
                <a:solidFill>
                  <a:schemeClr val="bg1"/>
                </a:solidFill>
              </a:rPr>
              <a:t>Propiedades Mecánicas Latón</a:t>
            </a:r>
          </a:p>
        </p:txBody>
      </p:sp>
      <p:sp>
        <p:nvSpPr>
          <p:cNvPr id="5" name="Título 1">
            <a:extLst>
              <a:ext uri="{FF2B5EF4-FFF2-40B4-BE49-F238E27FC236}">
                <a16:creationId xmlns="" xmlns:a16="http://schemas.microsoft.com/office/drawing/2014/main" id="{233FABA6-EB96-42EF-9230-8C6BD8C2DB6C}"/>
              </a:ext>
            </a:extLst>
          </p:cNvPr>
          <p:cNvSpPr txBox="1">
            <a:spLocks/>
          </p:cNvSpPr>
          <p:nvPr/>
        </p:nvSpPr>
        <p:spPr>
          <a:xfrm>
            <a:off x="1624311" y="1093304"/>
            <a:ext cx="364434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600" b="1" dirty="0">
                <a:solidFill>
                  <a:schemeClr val="bg1"/>
                </a:solidFill>
              </a:rPr>
              <a:t>Ensayo de Tracción</a:t>
            </a:r>
          </a:p>
        </p:txBody>
      </p:sp>
      <p:sp>
        <p:nvSpPr>
          <p:cNvPr id="12" name="Rectángulo 11">
            <a:extLst>
              <a:ext uri="{FF2B5EF4-FFF2-40B4-BE49-F238E27FC236}">
                <a16:creationId xmlns="" xmlns:a16="http://schemas.microsoft.com/office/drawing/2014/main" id="{CABD6B00-DF10-41D2-BED6-1A627B8C9724}"/>
              </a:ext>
            </a:extLst>
          </p:cNvPr>
          <p:cNvSpPr/>
          <p:nvPr/>
        </p:nvSpPr>
        <p:spPr>
          <a:xfrm>
            <a:off x="7651934" y="2301225"/>
            <a:ext cx="4006666" cy="3416320"/>
          </a:xfrm>
          <a:prstGeom prst="rect">
            <a:avLst/>
          </a:prstGeom>
        </p:spPr>
        <p:txBody>
          <a:bodyPr wrap="square">
            <a:spAutoFit/>
          </a:bodyPr>
          <a:lstStyle/>
          <a:p>
            <a:pPr marL="342900" indent="-342900" algn="just">
              <a:buFont typeface="Wingdings" panose="05000000000000000000" pitchFamily="2" charset="2"/>
              <a:buChar char="q"/>
            </a:pPr>
            <a:r>
              <a:rPr lang="es-EC" sz="2400" dirty="0">
                <a:solidFill>
                  <a:schemeClr val="bg1"/>
                </a:solidFill>
              </a:rPr>
              <a:t>ASTM E8.</a:t>
            </a:r>
          </a:p>
          <a:p>
            <a:pPr marL="342900" indent="-342900" algn="just">
              <a:buFont typeface="Wingdings" panose="05000000000000000000" pitchFamily="2" charset="2"/>
              <a:buChar char="q"/>
            </a:pPr>
            <a:endParaRPr lang="es-EC" sz="2400" dirty="0">
              <a:solidFill>
                <a:schemeClr val="bg1"/>
              </a:solidFill>
            </a:endParaRPr>
          </a:p>
          <a:p>
            <a:pPr marL="342900" indent="-342900" algn="just">
              <a:buFont typeface="Wingdings" panose="05000000000000000000" pitchFamily="2" charset="2"/>
              <a:buChar char="q"/>
            </a:pPr>
            <a:r>
              <a:rPr lang="es-EC" sz="2400" dirty="0">
                <a:solidFill>
                  <a:schemeClr val="bg1"/>
                </a:solidFill>
              </a:rPr>
              <a:t>El que presenta mejores propiedades es la fundición en molde permanente</a:t>
            </a:r>
          </a:p>
          <a:p>
            <a:pPr marL="342900" indent="-342900" algn="just">
              <a:buFont typeface="Wingdings" panose="05000000000000000000" pitchFamily="2" charset="2"/>
              <a:buChar char="q"/>
            </a:pPr>
            <a:endParaRPr lang="es-EC" sz="2400" dirty="0">
              <a:solidFill>
                <a:schemeClr val="bg1"/>
              </a:solidFill>
            </a:endParaRPr>
          </a:p>
          <a:p>
            <a:pPr marL="342900" indent="-342900" algn="just">
              <a:buFont typeface="Wingdings" panose="05000000000000000000" pitchFamily="2" charset="2"/>
              <a:buChar char="q"/>
            </a:pPr>
            <a:r>
              <a:rPr lang="es-EC" sz="2400" dirty="0">
                <a:solidFill>
                  <a:schemeClr val="bg1"/>
                </a:solidFill>
              </a:rPr>
              <a:t>A mayor porosidad y mayor tamaño de grano, una menor resistencia.</a:t>
            </a:r>
          </a:p>
        </p:txBody>
      </p:sp>
      <p:graphicFrame>
        <p:nvGraphicFramePr>
          <p:cNvPr id="2" name="Tabla 1">
            <a:extLst>
              <a:ext uri="{FF2B5EF4-FFF2-40B4-BE49-F238E27FC236}">
                <a16:creationId xmlns="" xmlns:a16="http://schemas.microsoft.com/office/drawing/2014/main" id="{30E76ED4-8C34-4A5D-90C6-AC087B1029AD}"/>
              </a:ext>
            </a:extLst>
          </p:cNvPr>
          <p:cNvGraphicFramePr>
            <a:graphicFrameLocks noGrp="1"/>
          </p:cNvGraphicFramePr>
          <p:nvPr>
            <p:extLst>
              <p:ext uri="{D42A27DB-BD31-4B8C-83A1-F6EECF244321}">
                <p14:modId xmlns="" xmlns:p14="http://schemas.microsoft.com/office/powerpoint/2010/main" val="673726709"/>
              </p:ext>
            </p:extLst>
          </p:nvPr>
        </p:nvGraphicFramePr>
        <p:xfrm>
          <a:off x="225289" y="2254074"/>
          <a:ext cx="7227862" cy="3510622"/>
        </p:xfrm>
        <a:graphic>
          <a:graphicData uri="http://schemas.openxmlformats.org/drawingml/2006/table">
            <a:tbl>
              <a:tblPr firstRow="1" firstCol="1" bandRow="1">
                <a:tableStyleId>{5C22544A-7EE6-4342-B048-85BDC9FD1C3A}</a:tableStyleId>
              </a:tblPr>
              <a:tblGrid>
                <a:gridCol w="1798482">
                  <a:extLst>
                    <a:ext uri="{9D8B030D-6E8A-4147-A177-3AD203B41FA5}">
                      <a16:colId xmlns="" xmlns:a16="http://schemas.microsoft.com/office/drawing/2014/main" val="2807553903"/>
                    </a:ext>
                  </a:extLst>
                </a:gridCol>
                <a:gridCol w="1357345">
                  <a:extLst>
                    <a:ext uri="{9D8B030D-6E8A-4147-A177-3AD203B41FA5}">
                      <a16:colId xmlns="" xmlns:a16="http://schemas.microsoft.com/office/drawing/2014/main" val="1350103694"/>
                    </a:ext>
                  </a:extLst>
                </a:gridCol>
                <a:gridCol w="1357345">
                  <a:extLst>
                    <a:ext uri="{9D8B030D-6E8A-4147-A177-3AD203B41FA5}">
                      <a16:colId xmlns="" xmlns:a16="http://schemas.microsoft.com/office/drawing/2014/main" val="4235015292"/>
                    </a:ext>
                  </a:extLst>
                </a:gridCol>
                <a:gridCol w="1357345">
                  <a:extLst>
                    <a:ext uri="{9D8B030D-6E8A-4147-A177-3AD203B41FA5}">
                      <a16:colId xmlns="" xmlns:a16="http://schemas.microsoft.com/office/drawing/2014/main" val="1431034252"/>
                    </a:ext>
                  </a:extLst>
                </a:gridCol>
                <a:gridCol w="1357345">
                  <a:extLst>
                    <a:ext uri="{9D8B030D-6E8A-4147-A177-3AD203B41FA5}">
                      <a16:colId xmlns="" xmlns:a16="http://schemas.microsoft.com/office/drawing/2014/main" val="1519319713"/>
                    </a:ext>
                  </a:extLst>
                </a:gridCol>
              </a:tblGrid>
              <a:tr h="861458">
                <a:tc rowSpan="2">
                  <a:txBody>
                    <a:bodyPr/>
                    <a:lstStyle/>
                    <a:p>
                      <a:endParaRPr lang="es-EC" sz="2000" dirty="0">
                        <a:solidFill>
                          <a:srgbClr val="000000"/>
                        </a:solidFill>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2400">
                          <a:effectLst/>
                        </a:rPr>
                        <a:t>% elong.</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2400">
                          <a:effectLst/>
                        </a:rPr>
                        <a:t>E</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2400" dirty="0">
                          <a:effectLst/>
                        </a:rPr>
                        <a:t>Sy</a:t>
                      </a:r>
                      <a:endParaRPr lang="es-EC"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2400" dirty="0">
                          <a:effectLst/>
                        </a:rPr>
                        <a:t>Sut</a:t>
                      </a:r>
                      <a:endParaRPr lang="es-EC"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3120621169"/>
                  </a:ext>
                </a:extLst>
              </a:tr>
              <a:tr h="1049675">
                <a:tc vMerge="1">
                  <a:txBody>
                    <a:bodyPr/>
                    <a:lstStyle/>
                    <a:p>
                      <a:endParaRPr lang="es-EC"/>
                    </a:p>
                  </a:txBody>
                  <a:tcPr/>
                </a:tc>
                <a:tc>
                  <a:txBody>
                    <a:bodyPr/>
                    <a:lstStyle/>
                    <a:p>
                      <a:pPr algn="ctr">
                        <a:lnSpc>
                          <a:spcPct val="107000"/>
                        </a:lnSpc>
                        <a:spcAft>
                          <a:spcPts val="0"/>
                        </a:spcAft>
                      </a:pPr>
                      <a:r>
                        <a:rPr lang="es-ES" sz="2400" dirty="0">
                          <a:effectLst/>
                        </a:rPr>
                        <a:t>%</a:t>
                      </a:r>
                      <a:endParaRPr lang="es-EC"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2400" dirty="0" err="1">
                          <a:effectLst/>
                        </a:rPr>
                        <a:t>Mpa</a:t>
                      </a:r>
                      <a:endParaRPr lang="es-EC"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2400">
                          <a:effectLst/>
                        </a:rPr>
                        <a:t>Mpa</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2400">
                          <a:effectLst/>
                        </a:rPr>
                        <a:t>Mpa</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3623266504"/>
                  </a:ext>
                </a:extLst>
              </a:tr>
              <a:tr h="533163">
                <a:tc>
                  <a:txBody>
                    <a:bodyPr/>
                    <a:lstStyle/>
                    <a:p>
                      <a:pPr algn="ctr">
                        <a:lnSpc>
                          <a:spcPct val="107000"/>
                        </a:lnSpc>
                        <a:spcAft>
                          <a:spcPts val="0"/>
                        </a:spcAft>
                      </a:pPr>
                      <a:r>
                        <a:rPr lang="es-ES" sz="2400">
                          <a:effectLst/>
                        </a:rPr>
                        <a:t>Cáscara</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2400">
                          <a:effectLst/>
                        </a:rPr>
                        <a:t>4,72</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2400" dirty="0">
                          <a:effectLst/>
                        </a:rPr>
                        <a:t>1707,565</a:t>
                      </a:r>
                      <a:endParaRPr lang="es-EC"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2400" dirty="0">
                          <a:effectLst/>
                        </a:rPr>
                        <a:t>80,49</a:t>
                      </a:r>
                      <a:endParaRPr lang="es-EC"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2400">
                          <a:effectLst/>
                        </a:rPr>
                        <a:t>120,39</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328295307"/>
                  </a:ext>
                </a:extLst>
              </a:tr>
              <a:tr h="533163">
                <a:tc>
                  <a:txBody>
                    <a:bodyPr/>
                    <a:lstStyle/>
                    <a:p>
                      <a:pPr algn="ctr">
                        <a:lnSpc>
                          <a:spcPct val="107000"/>
                        </a:lnSpc>
                        <a:spcAft>
                          <a:spcPts val="0"/>
                        </a:spcAft>
                      </a:pPr>
                      <a:r>
                        <a:rPr lang="es-ES" sz="2400">
                          <a:effectLst/>
                        </a:rPr>
                        <a:t>Permanente</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2400">
                          <a:effectLst/>
                        </a:rPr>
                        <a:t>5,01</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2400">
                          <a:effectLst/>
                        </a:rPr>
                        <a:t>1730,952</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2400" dirty="0">
                          <a:effectLst/>
                        </a:rPr>
                        <a:t>86,75</a:t>
                      </a:r>
                      <a:endParaRPr lang="es-EC"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2400" dirty="0">
                          <a:effectLst/>
                        </a:rPr>
                        <a:t>132,18</a:t>
                      </a:r>
                      <a:endParaRPr lang="es-EC"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300590137"/>
                  </a:ext>
                </a:extLst>
              </a:tr>
              <a:tr h="533163">
                <a:tc>
                  <a:txBody>
                    <a:bodyPr/>
                    <a:lstStyle/>
                    <a:p>
                      <a:pPr algn="ctr">
                        <a:lnSpc>
                          <a:spcPct val="107000"/>
                        </a:lnSpc>
                        <a:spcAft>
                          <a:spcPts val="0"/>
                        </a:spcAft>
                      </a:pPr>
                      <a:r>
                        <a:rPr lang="es-ES" sz="2400">
                          <a:effectLst/>
                        </a:rPr>
                        <a:t>Arena</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2400">
                          <a:effectLst/>
                        </a:rPr>
                        <a:t>4,35</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2400">
                          <a:effectLst/>
                        </a:rPr>
                        <a:t>1763,165</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2400">
                          <a:effectLst/>
                        </a:rPr>
                        <a:t>76,57</a:t>
                      </a:r>
                      <a:endParaRPr lang="es-EC"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2400" dirty="0">
                          <a:effectLst/>
                        </a:rPr>
                        <a:t>113,05</a:t>
                      </a:r>
                      <a:endParaRPr lang="es-EC"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355760710"/>
                  </a:ext>
                </a:extLst>
              </a:tr>
            </a:tbl>
          </a:graphicData>
        </a:graphic>
      </p:graphicFrame>
    </p:spTree>
    <p:extLst>
      <p:ext uri="{BB962C8B-B14F-4D97-AF65-F5344CB8AC3E}">
        <p14:creationId xmlns="" xmlns:p14="http://schemas.microsoft.com/office/powerpoint/2010/main" val="35660822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 xmlns:a16="http://schemas.microsoft.com/office/drawing/2014/main" id="{1A45F5CD-A6FC-4080-B97E-3DBA5D2B8C23}"/>
              </a:ext>
            </a:extLst>
          </p:cNvPr>
          <p:cNvSpPr txBox="1">
            <a:spLocks/>
          </p:cNvSpPr>
          <p:nvPr/>
        </p:nvSpPr>
        <p:spPr>
          <a:xfrm>
            <a:off x="6867341" y="0"/>
            <a:ext cx="45653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600" b="1" dirty="0">
                <a:solidFill>
                  <a:schemeClr val="bg1"/>
                </a:solidFill>
              </a:rPr>
              <a:t>Ensayo de Impacto (Charpy)</a:t>
            </a:r>
          </a:p>
        </p:txBody>
      </p:sp>
      <p:sp>
        <p:nvSpPr>
          <p:cNvPr id="7" name="Rectángulo 6">
            <a:extLst>
              <a:ext uri="{FF2B5EF4-FFF2-40B4-BE49-F238E27FC236}">
                <a16:creationId xmlns="" xmlns:a16="http://schemas.microsoft.com/office/drawing/2014/main" id="{8F541D9C-C5B7-43F7-B679-E2A95B4A5971}"/>
              </a:ext>
            </a:extLst>
          </p:cNvPr>
          <p:cNvSpPr/>
          <p:nvPr/>
        </p:nvSpPr>
        <p:spPr>
          <a:xfrm>
            <a:off x="7146694" y="1652934"/>
            <a:ext cx="4006666" cy="4893647"/>
          </a:xfrm>
          <a:prstGeom prst="rect">
            <a:avLst/>
          </a:prstGeom>
        </p:spPr>
        <p:txBody>
          <a:bodyPr wrap="square">
            <a:spAutoFit/>
          </a:bodyPr>
          <a:lstStyle/>
          <a:p>
            <a:pPr marL="342900" indent="-342900" algn="just">
              <a:buFont typeface="Wingdings" panose="05000000000000000000" pitchFamily="2" charset="2"/>
              <a:buChar char="q"/>
            </a:pPr>
            <a:r>
              <a:rPr lang="es-EC" sz="2400" dirty="0">
                <a:solidFill>
                  <a:schemeClr val="bg1"/>
                </a:solidFill>
              </a:rPr>
              <a:t>ASTM E23.</a:t>
            </a:r>
          </a:p>
          <a:p>
            <a:pPr marL="342900" indent="-342900" algn="just">
              <a:buFont typeface="Wingdings" panose="05000000000000000000" pitchFamily="2" charset="2"/>
              <a:buChar char="q"/>
            </a:pPr>
            <a:endParaRPr lang="es-EC" sz="2400" dirty="0">
              <a:solidFill>
                <a:schemeClr val="bg1"/>
              </a:solidFill>
            </a:endParaRPr>
          </a:p>
          <a:p>
            <a:pPr marL="342900" indent="-342900" algn="just">
              <a:buFont typeface="Wingdings" panose="05000000000000000000" pitchFamily="2" charset="2"/>
              <a:buChar char="q"/>
            </a:pPr>
            <a:r>
              <a:rPr lang="es-EC" sz="2400" dirty="0">
                <a:solidFill>
                  <a:schemeClr val="bg1"/>
                </a:solidFill>
              </a:rPr>
              <a:t>Relación entre resistencia al impacto y estructura interna.</a:t>
            </a:r>
          </a:p>
          <a:p>
            <a:pPr algn="just"/>
            <a:endParaRPr lang="es-EC" sz="2400" dirty="0">
              <a:solidFill>
                <a:schemeClr val="bg1"/>
              </a:solidFill>
            </a:endParaRPr>
          </a:p>
          <a:p>
            <a:pPr marL="342900" indent="-342900" algn="just">
              <a:buFont typeface="Wingdings" panose="05000000000000000000" pitchFamily="2" charset="2"/>
              <a:buChar char="q"/>
            </a:pPr>
            <a:r>
              <a:rPr lang="es-ES" sz="2400" dirty="0">
                <a:solidFill>
                  <a:schemeClr val="bg1"/>
                </a:solidFill>
              </a:rPr>
              <a:t>A una menor porosidad, una mayor absorción de energía.</a:t>
            </a:r>
            <a:endParaRPr lang="es-EC" sz="2400" dirty="0">
              <a:solidFill>
                <a:schemeClr val="bg1"/>
              </a:solidFill>
            </a:endParaRPr>
          </a:p>
          <a:p>
            <a:pPr algn="just"/>
            <a:endParaRPr lang="es-EC" sz="2400" dirty="0">
              <a:solidFill>
                <a:schemeClr val="bg1"/>
              </a:solidFill>
            </a:endParaRPr>
          </a:p>
          <a:p>
            <a:pPr marL="342900" indent="-342900" algn="just">
              <a:buFont typeface="Wingdings" panose="05000000000000000000" pitchFamily="2" charset="2"/>
              <a:buChar char="q"/>
            </a:pPr>
            <a:r>
              <a:rPr lang="es-EC" sz="2400" dirty="0">
                <a:solidFill>
                  <a:schemeClr val="bg1"/>
                </a:solidFill>
              </a:rPr>
              <a:t>El que presenta mejores propiedades es la fundición en molde permanente</a:t>
            </a:r>
          </a:p>
        </p:txBody>
      </p:sp>
      <p:graphicFrame>
        <p:nvGraphicFramePr>
          <p:cNvPr id="2" name="Tabla 1">
            <a:extLst>
              <a:ext uri="{FF2B5EF4-FFF2-40B4-BE49-F238E27FC236}">
                <a16:creationId xmlns="" xmlns:a16="http://schemas.microsoft.com/office/drawing/2014/main" id="{F86E5EDB-019D-40E6-8A91-E9DCA608E014}"/>
              </a:ext>
            </a:extLst>
          </p:cNvPr>
          <p:cNvGraphicFramePr>
            <a:graphicFrameLocks noGrp="1"/>
          </p:cNvGraphicFramePr>
          <p:nvPr>
            <p:extLst>
              <p:ext uri="{D42A27DB-BD31-4B8C-83A1-F6EECF244321}">
                <p14:modId xmlns="" xmlns:p14="http://schemas.microsoft.com/office/powerpoint/2010/main" val="1023823517"/>
              </p:ext>
            </p:extLst>
          </p:nvPr>
        </p:nvGraphicFramePr>
        <p:xfrm>
          <a:off x="415482" y="290555"/>
          <a:ext cx="5481734" cy="6400800"/>
        </p:xfrm>
        <a:graphic>
          <a:graphicData uri="http://schemas.openxmlformats.org/drawingml/2006/table">
            <a:tbl>
              <a:tblPr firstRow="1" firstCol="1" bandRow="1">
                <a:tableStyleId>{5C22544A-7EE6-4342-B048-85BDC9FD1C3A}</a:tableStyleId>
              </a:tblPr>
              <a:tblGrid>
                <a:gridCol w="3219116">
                  <a:extLst>
                    <a:ext uri="{9D8B030D-6E8A-4147-A177-3AD203B41FA5}">
                      <a16:colId xmlns="" xmlns:a16="http://schemas.microsoft.com/office/drawing/2014/main" val="4009101942"/>
                    </a:ext>
                  </a:extLst>
                </a:gridCol>
                <a:gridCol w="1131309">
                  <a:extLst>
                    <a:ext uri="{9D8B030D-6E8A-4147-A177-3AD203B41FA5}">
                      <a16:colId xmlns="" xmlns:a16="http://schemas.microsoft.com/office/drawing/2014/main" val="1777522478"/>
                    </a:ext>
                  </a:extLst>
                </a:gridCol>
                <a:gridCol w="1131309">
                  <a:extLst>
                    <a:ext uri="{9D8B030D-6E8A-4147-A177-3AD203B41FA5}">
                      <a16:colId xmlns="" xmlns:a16="http://schemas.microsoft.com/office/drawing/2014/main" val="2081351781"/>
                    </a:ext>
                  </a:extLst>
                </a:gridCol>
              </a:tblGrid>
              <a:tr h="446859">
                <a:tc gridSpan="3">
                  <a:txBody>
                    <a:bodyPr/>
                    <a:lstStyle/>
                    <a:p>
                      <a:pPr algn="ctr">
                        <a:lnSpc>
                          <a:spcPct val="150000"/>
                        </a:lnSpc>
                        <a:spcAft>
                          <a:spcPts val="0"/>
                        </a:spcAft>
                      </a:pPr>
                      <a:r>
                        <a:rPr lang="es-ES" sz="2000" dirty="0">
                          <a:effectLst/>
                        </a:rPr>
                        <a:t>ENSAYOS DE IMPACTO - LATÓN</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extLst>
                  <a:ext uri="{0D108BD9-81ED-4DB2-BD59-A6C34878D82A}">
                    <a16:rowId xmlns="" xmlns:a16="http://schemas.microsoft.com/office/drawing/2014/main" val="3685716170"/>
                  </a:ext>
                </a:extLst>
              </a:tr>
              <a:tr h="446859">
                <a:tc>
                  <a:txBody>
                    <a:bodyPr/>
                    <a:lstStyle/>
                    <a:p>
                      <a:pPr algn="ctr">
                        <a:lnSpc>
                          <a:spcPct val="150000"/>
                        </a:lnSpc>
                        <a:spcAft>
                          <a:spcPts val="0"/>
                        </a:spcAft>
                      </a:pPr>
                      <a:r>
                        <a:rPr lang="es-ES" sz="2000" dirty="0">
                          <a:effectLst/>
                        </a:rPr>
                        <a:t>FUNDICIÓN</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a:effectLst/>
                        </a:rPr>
                        <a:t>No.</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a:effectLst/>
                        </a:rPr>
                        <a:t>Kg.m</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443722006"/>
                  </a:ext>
                </a:extLst>
              </a:tr>
              <a:tr h="446859">
                <a:tc rowSpan="3">
                  <a:txBody>
                    <a:bodyPr/>
                    <a:lstStyle/>
                    <a:p>
                      <a:pPr algn="ctr">
                        <a:lnSpc>
                          <a:spcPct val="150000"/>
                        </a:lnSpc>
                        <a:spcAft>
                          <a:spcPts val="0"/>
                        </a:spcAft>
                      </a:pPr>
                      <a:r>
                        <a:rPr lang="es-ES" sz="2000" dirty="0">
                          <a:effectLst/>
                        </a:rPr>
                        <a:t>Cáscara</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a:effectLst/>
                        </a:rPr>
                        <a:t>1</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a:effectLst/>
                        </a:rPr>
                        <a:t>6,2</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904566301"/>
                  </a:ext>
                </a:extLst>
              </a:tr>
              <a:tr h="446859">
                <a:tc vMerge="1">
                  <a:txBody>
                    <a:bodyPr/>
                    <a:lstStyle/>
                    <a:p>
                      <a:endParaRPr lang="es-EC"/>
                    </a:p>
                  </a:txBody>
                  <a:tcPr/>
                </a:tc>
                <a:tc>
                  <a:txBody>
                    <a:bodyPr/>
                    <a:lstStyle/>
                    <a:p>
                      <a:pPr algn="ctr">
                        <a:lnSpc>
                          <a:spcPct val="150000"/>
                        </a:lnSpc>
                        <a:spcAft>
                          <a:spcPts val="0"/>
                        </a:spcAft>
                      </a:pPr>
                      <a:r>
                        <a:rPr lang="es-ES" sz="2000">
                          <a:effectLst/>
                        </a:rPr>
                        <a:t>2</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a:effectLst/>
                        </a:rPr>
                        <a:t>5,9</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54592420"/>
                  </a:ext>
                </a:extLst>
              </a:tr>
              <a:tr h="446859">
                <a:tc vMerge="1">
                  <a:txBody>
                    <a:bodyPr/>
                    <a:lstStyle/>
                    <a:p>
                      <a:endParaRPr lang="es-EC"/>
                    </a:p>
                  </a:txBody>
                  <a:tcPr/>
                </a:tc>
                <a:tc>
                  <a:txBody>
                    <a:bodyPr/>
                    <a:lstStyle/>
                    <a:p>
                      <a:pPr algn="ctr">
                        <a:lnSpc>
                          <a:spcPct val="150000"/>
                        </a:lnSpc>
                        <a:spcAft>
                          <a:spcPts val="0"/>
                        </a:spcAft>
                      </a:pPr>
                      <a:r>
                        <a:rPr lang="es-ES" sz="2000" dirty="0">
                          <a:effectLst/>
                        </a:rPr>
                        <a:t>3</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a:effectLst/>
                        </a:rPr>
                        <a:t>6</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455011598"/>
                  </a:ext>
                </a:extLst>
              </a:tr>
              <a:tr h="446859">
                <a:tc>
                  <a:txBody>
                    <a:bodyPr/>
                    <a:lstStyle/>
                    <a:p>
                      <a:endParaRPr lang="es-EC" sz="1800">
                        <a:solidFill>
                          <a:srgbClr val="000000"/>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a:effectLst/>
                        </a:rPr>
                        <a:t>PROM</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a:effectLst/>
                        </a:rPr>
                        <a:t>6,03</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181540810"/>
                  </a:ext>
                </a:extLst>
              </a:tr>
              <a:tr h="446859">
                <a:tc rowSpan="3">
                  <a:txBody>
                    <a:bodyPr/>
                    <a:lstStyle/>
                    <a:p>
                      <a:pPr algn="ctr">
                        <a:lnSpc>
                          <a:spcPct val="150000"/>
                        </a:lnSpc>
                        <a:spcAft>
                          <a:spcPts val="0"/>
                        </a:spcAft>
                      </a:pPr>
                      <a:r>
                        <a:rPr lang="es-ES" sz="2000">
                          <a:effectLst/>
                        </a:rPr>
                        <a:t>Permanente</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a:effectLst/>
                        </a:rPr>
                        <a:t>1</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a:effectLst/>
                        </a:rPr>
                        <a:t>6,1</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275155055"/>
                  </a:ext>
                </a:extLst>
              </a:tr>
              <a:tr h="446859">
                <a:tc vMerge="1">
                  <a:txBody>
                    <a:bodyPr/>
                    <a:lstStyle/>
                    <a:p>
                      <a:endParaRPr lang="es-EC"/>
                    </a:p>
                  </a:txBody>
                  <a:tcPr/>
                </a:tc>
                <a:tc>
                  <a:txBody>
                    <a:bodyPr/>
                    <a:lstStyle/>
                    <a:p>
                      <a:pPr algn="ctr">
                        <a:lnSpc>
                          <a:spcPct val="150000"/>
                        </a:lnSpc>
                        <a:spcAft>
                          <a:spcPts val="0"/>
                        </a:spcAft>
                      </a:pPr>
                      <a:r>
                        <a:rPr lang="es-ES" sz="2000" dirty="0">
                          <a:effectLst/>
                        </a:rPr>
                        <a:t>2</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a:effectLst/>
                        </a:rPr>
                        <a:t>6,5</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173129094"/>
                  </a:ext>
                </a:extLst>
              </a:tr>
              <a:tr h="446859">
                <a:tc vMerge="1">
                  <a:txBody>
                    <a:bodyPr/>
                    <a:lstStyle/>
                    <a:p>
                      <a:endParaRPr lang="es-EC"/>
                    </a:p>
                  </a:txBody>
                  <a:tcPr/>
                </a:tc>
                <a:tc>
                  <a:txBody>
                    <a:bodyPr/>
                    <a:lstStyle/>
                    <a:p>
                      <a:pPr algn="ctr">
                        <a:lnSpc>
                          <a:spcPct val="150000"/>
                        </a:lnSpc>
                        <a:spcAft>
                          <a:spcPts val="0"/>
                        </a:spcAft>
                      </a:pPr>
                      <a:r>
                        <a:rPr lang="es-ES" sz="2000" dirty="0">
                          <a:effectLst/>
                        </a:rPr>
                        <a:t>3</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a:effectLst/>
                        </a:rPr>
                        <a:t>6,2</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110410139"/>
                  </a:ext>
                </a:extLst>
              </a:tr>
              <a:tr h="446859">
                <a:tc>
                  <a:txBody>
                    <a:bodyPr/>
                    <a:lstStyle/>
                    <a:p>
                      <a:endParaRPr lang="es-EC" sz="1800">
                        <a:solidFill>
                          <a:srgbClr val="000000"/>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a:effectLst/>
                        </a:rPr>
                        <a:t>PROM</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a:effectLst/>
                        </a:rPr>
                        <a:t>6,27</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32422568"/>
                  </a:ext>
                </a:extLst>
              </a:tr>
              <a:tr h="446859">
                <a:tc rowSpan="3">
                  <a:txBody>
                    <a:bodyPr/>
                    <a:lstStyle/>
                    <a:p>
                      <a:pPr algn="ctr">
                        <a:lnSpc>
                          <a:spcPct val="150000"/>
                        </a:lnSpc>
                        <a:spcAft>
                          <a:spcPts val="0"/>
                        </a:spcAft>
                      </a:pPr>
                      <a:r>
                        <a:rPr lang="es-ES" sz="2000">
                          <a:effectLst/>
                        </a:rPr>
                        <a:t>Arena</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a:effectLst/>
                        </a:rPr>
                        <a:t>1</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a:effectLst/>
                        </a:rPr>
                        <a:t>4,3</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646689012"/>
                  </a:ext>
                </a:extLst>
              </a:tr>
              <a:tr h="446859">
                <a:tc vMerge="1">
                  <a:txBody>
                    <a:bodyPr/>
                    <a:lstStyle/>
                    <a:p>
                      <a:endParaRPr lang="es-EC"/>
                    </a:p>
                  </a:txBody>
                  <a:tcPr/>
                </a:tc>
                <a:tc>
                  <a:txBody>
                    <a:bodyPr/>
                    <a:lstStyle/>
                    <a:p>
                      <a:pPr algn="ctr">
                        <a:lnSpc>
                          <a:spcPct val="150000"/>
                        </a:lnSpc>
                        <a:spcAft>
                          <a:spcPts val="0"/>
                        </a:spcAft>
                      </a:pPr>
                      <a:r>
                        <a:rPr lang="es-ES" sz="2000">
                          <a:effectLst/>
                        </a:rPr>
                        <a:t>2</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a:effectLst/>
                        </a:rPr>
                        <a:t>4,2</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233308885"/>
                  </a:ext>
                </a:extLst>
              </a:tr>
              <a:tr h="446859">
                <a:tc vMerge="1">
                  <a:txBody>
                    <a:bodyPr/>
                    <a:lstStyle/>
                    <a:p>
                      <a:endParaRPr lang="es-EC"/>
                    </a:p>
                  </a:txBody>
                  <a:tcPr/>
                </a:tc>
                <a:tc>
                  <a:txBody>
                    <a:bodyPr/>
                    <a:lstStyle/>
                    <a:p>
                      <a:pPr algn="ctr">
                        <a:lnSpc>
                          <a:spcPct val="150000"/>
                        </a:lnSpc>
                        <a:spcAft>
                          <a:spcPts val="0"/>
                        </a:spcAft>
                      </a:pPr>
                      <a:r>
                        <a:rPr lang="es-ES" sz="2000">
                          <a:effectLst/>
                        </a:rPr>
                        <a:t>3</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a:effectLst/>
                        </a:rPr>
                        <a:t>4,2</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04349199"/>
                  </a:ext>
                </a:extLst>
              </a:tr>
              <a:tr h="446859">
                <a:tc>
                  <a:txBody>
                    <a:bodyPr/>
                    <a:lstStyle/>
                    <a:p>
                      <a:endParaRPr lang="es-EC" sz="1800">
                        <a:solidFill>
                          <a:srgbClr val="000000"/>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a:effectLst/>
                        </a:rPr>
                        <a:t>PROM</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a:effectLst/>
                        </a:rPr>
                        <a:t>4,23</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994608679"/>
                  </a:ext>
                </a:extLst>
              </a:tr>
            </a:tbl>
          </a:graphicData>
        </a:graphic>
      </p:graphicFrame>
    </p:spTree>
    <p:extLst>
      <p:ext uri="{BB962C8B-B14F-4D97-AF65-F5344CB8AC3E}">
        <p14:creationId xmlns="" xmlns:p14="http://schemas.microsoft.com/office/powerpoint/2010/main" val="6622075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 xmlns:a16="http://schemas.microsoft.com/office/drawing/2014/main" id="{6DB60560-97AF-4CD4-8949-AE40DB2BE531}"/>
              </a:ext>
            </a:extLst>
          </p:cNvPr>
          <p:cNvSpPr txBox="1">
            <a:spLocks/>
          </p:cNvSpPr>
          <p:nvPr/>
        </p:nvSpPr>
        <p:spPr>
          <a:xfrm>
            <a:off x="6723224" y="275118"/>
            <a:ext cx="45653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600" b="1" dirty="0">
                <a:solidFill>
                  <a:schemeClr val="bg1"/>
                </a:solidFill>
              </a:rPr>
              <a:t>Ensayo de microdureza</a:t>
            </a:r>
          </a:p>
        </p:txBody>
      </p:sp>
      <p:sp>
        <p:nvSpPr>
          <p:cNvPr id="8" name="Rectángulo 7">
            <a:extLst>
              <a:ext uri="{FF2B5EF4-FFF2-40B4-BE49-F238E27FC236}">
                <a16:creationId xmlns="" xmlns:a16="http://schemas.microsoft.com/office/drawing/2014/main" id="{4583B73B-9E11-41C9-84FD-4392E3947A55}"/>
              </a:ext>
            </a:extLst>
          </p:cNvPr>
          <p:cNvSpPr/>
          <p:nvPr/>
        </p:nvSpPr>
        <p:spPr>
          <a:xfrm>
            <a:off x="7002577" y="2081796"/>
            <a:ext cx="4006666" cy="3416320"/>
          </a:xfrm>
          <a:prstGeom prst="rect">
            <a:avLst/>
          </a:prstGeom>
        </p:spPr>
        <p:txBody>
          <a:bodyPr wrap="square">
            <a:spAutoFit/>
          </a:bodyPr>
          <a:lstStyle/>
          <a:p>
            <a:pPr marL="342900" indent="-342900" algn="just">
              <a:buFont typeface="Wingdings" panose="05000000000000000000" pitchFamily="2" charset="2"/>
              <a:buChar char="q"/>
            </a:pPr>
            <a:r>
              <a:rPr lang="es-EC" sz="2400" dirty="0">
                <a:solidFill>
                  <a:schemeClr val="bg1"/>
                </a:solidFill>
              </a:rPr>
              <a:t>ASTM E18.</a:t>
            </a:r>
          </a:p>
          <a:p>
            <a:pPr marL="342900" indent="-342900" algn="just">
              <a:buFont typeface="Wingdings" panose="05000000000000000000" pitchFamily="2" charset="2"/>
              <a:buChar char="q"/>
            </a:pPr>
            <a:endParaRPr lang="es-EC" sz="2400" dirty="0">
              <a:solidFill>
                <a:schemeClr val="bg1"/>
              </a:solidFill>
            </a:endParaRPr>
          </a:p>
          <a:p>
            <a:pPr marL="342900" indent="-342900" algn="just">
              <a:buFont typeface="Wingdings" panose="05000000000000000000" pitchFamily="2" charset="2"/>
              <a:buChar char="q"/>
            </a:pPr>
            <a:r>
              <a:rPr lang="es-EC" sz="2400" dirty="0">
                <a:solidFill>
                  <a:schemeClr val="bg1"/>
                </a:solidFill>
              </a:rPr>
              <a:t>A mayor velocidad de enfriamiento, mayor dureza en el material.</a:t>
            </a:r>
          </a:p>
          <a:p>
            <a:pPr marL="342900" indent="-342900" algn="just">
              <a:buFont typeface="Wingdings" panose="05000000000000000000" pitchFamily="2" charset="2"/>
              <a:buChar char="q"/>
            </a:pPr>
            <a:endParaRPr lang="es-EC" sz="2400" dirty="0">
              <a:solidFill>
                <a:schemeClr val="bg1"/>
              </a:solidFill>
            </a:endParaRPr>
          </a:p>
          <a:p>
            <a:pPr marL="342900" indent="-342900" algn="just">
              <a:buFont typeface="Wingdings" panose="05000000000000000000" pitchFamily="2" charset="2"/>
              <a:buChar char="q"/>
            </a:pPr>
            <a:r>
              <a:rPr lang="es-EC" sz="2400" dirty="0">
                <a:solidFill>
                  <a:schemeClr val="bg1"/>
                </a:solidFill>
              </a:rPr>
              <a:t>El que presenta la dureza mas alta es la fundición en molde de arena.</a:t>
            </a:r>
          </a:p>
        </p:txBody>
      </p:sp>
      <p:graphicFrame>
        <p:nvGraphicFramePr>
          <p:cNvPr id="2" name="Tabla 1">
            <a:extLst>
              <a:ext uri="{FF2B5EF4-FFF2-40B4-BE49-F238E27FC236}">
                <a16:creationId xmlns="" xmlns:a16="http://schemas.microsoft.com/office/drawing/2014/main" id="{A897FBF6-9168-4EAB-9F0F-1B92FD7324AE}"/>
              </a:ext>
            </a:extLst>
          </p:cNvPr>
          <p:cNvGraphicFramePr>
            <a:graphicFrameLocks noGrp="1"/>
          </p:cNvGraphicFramePr>
          <p:nvPr>
            <p:extLst>
              <p:ext uri="{D42A27DB-BD31-4B8C-83A1-F6EECF244321}">
                <p14:modId xmlns="" xmlns:p14="http://schemas.microsoft.com/office/powerpoint/2010/main" val="1633419418"/>
              </p:ext>
            </p:extLst>
          </p:nvPr>
        </p:nvGraphicFramePr>
        <p:xfrm>
          <a:off x="337336" y="289575"/>
          <a:ext cx="6169481" cy="6592463"/>
        </p:xfrm>
        <a:graphic>
          <a:graphicData uri="http://schemas.openxmlformats.org/drawingml/2006/table">
            <a:tbl>
              <a:tblPr firstRow="1" firstCol="1" bandRow="1">
                <a:tableStyleId>{5C22544A-7EE6-4342-B048-85BDC9FD1C3A}</a:tableStyleId>
              </a:tblPr>
              <a:tblGrid>
                <a:gridCol w="2396411">
                  <a:extLst>
                    <a:ext uri="{9D8B030D-6E8A-4147-A177-3AD203B41FA5}">
                      <a16:colId xmlns="" xmlns:a16="http://schemas.microsoft.com/office/drawing/2014/main" val="2376800889"/>
                    </a:ext>
                  </a:extLst>
                </a:gridCol>
                <a:gridCol w="1334944">
                  <a:extLst>
                    <a:ext uri="{9D8B030D-6E8A-4147-A177-3AD203B41FA5}">
                      <a16:colId xmlns="" xmlns:a16="http://schemas.microsoft.com/office/drawing/2014/main" val="287589080"/>
                    </a:ext>
                  </a:extLst>
                </a:gridCol>
                <a:gridCol w="1334944">
                  <a:extLst>
                    <a:ext uri="{9D8B030D-6E8A-4147-A177-3AD203B41FA5}">
                      <a16:colId xmlns="" xmlns:a16="http://schemas.microsoft.com/office/drawing/2014/main" val="3044716200"/>
                    </a:ext>
                  </a:extLst>
                </a:gridCol>
                <a:gridCol w="1103182">
                  <a:extLst>
                    <a:ext uri="{9D8B030D-6E8A-4147-A177-3AD203B41FA5}">
                      <a16:colId xmlns="" xmlns:a16="http://schemas.microsoft.com/office/drawing/2014/main" val="3285504399"/>
                    </a:ext>
                  </a:extLst>
                </a:gridCol>
              </a:tblGrid>
              <a:tr h="648863">
                <a:tc gridSpan="4">
                  <a:txBody>
                    <a:bodyPr/>
                    <a:lstStyle/>
                    <a:p>
                      <a:pPr algn="ctr">
                        <a:lnSpc>
                          <a:spcPct val="150000"/>
                        </a:lnSpc>
                        <a:spcAft>
                          <a:spcPts val="0"/>
                        </a:spcAft>
                      </a:pPr>
                      <a:r>
                        <a:rPr lang="es-ES" sz="2000" dirty="0">
                          <a:effectLst/>
                        </a:rPr>
                        <a:t>DUREZA</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 xmlns:a16="http://schemas.microsoft.com/office/drawing/2014/main" val="3919788093"/>
                  </a:ext>
                </a:extLst>
              </a:tr>
              <a:tr h="437511">
                <a:tc>
                  <a:txBody>
                    <a:bodyPr/>
                    <a:lstStyle/>
                    <a:p>
                      <a:pPr algn="ctr">
                        <a:lnSpc>
                          <a:spcPct val="150000"/>
                        </a:lnSpc>
                        <a:spcAft>
                          <a:spcPts val="0"/>
                        </a:spcAft>
                      </a:pPr>
                      <a:r>
                        <a:rPr lang="es-ES" sz="2000">
                          <a:effectLst/>
                        </a:rPr>
                        <a:t>FUNDICIÓN</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a:effectLst/>
                        </a:rPr>
                        <a:t>No.</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a:effectLst/>
                        </a:rPr>
                        <a:t>HV</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a:effectLst/>
                        </a:rPr>
                        <a:t>HRB</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974897448"/>
                  </a:ext>
                </a:extLst>
              </a:tr>
              <a:tr h="437511">
                <a:tc rowSpan="3">
                  <a:txBody>
                    <a:bodyPr/>
                    <a:lstStyle/>
                    <a:p>
                      <a:pPr algn="ctr">
                        <a:lnSpc>
                          <a:spcPct val="150000"/>
                        </a:lnSpc>
                        <a:spcAft>
                          <a:spcPts val="0"/>
                        </a:spcAft>
                      </a:pPr>
                      <a:r>
                        <a:rPr lang="es-ES" sz="2000">
                          <a:effectLst/>
                        </a:rPr>
                        <a:t>Cáscara</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a:effectLst/>
                        </a:rPr>
                        <a:t>1</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a:effectLst/>
                        </a:rPr>
                        <a:t>153,8</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a:effectLst/>
                        </a:rPr>
                        <a:t>81,7</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76906165"/>
                  </a:ext>
                </a:extLst>
              </a:tr>
              <a:tr h="437511">
                <a:tc vMerge="1">
                  <a:txBody>
                    <a:bodyPr/>
                    <a:lstStyle/>
                    <a:p>
                      <a:endParaRPr lang="es-EC"/>
                    </a:p>
                  </a:txBody>
                  <a:tcPr/>
                </a:tc>
                <a:tc>
                  <a:txBody>
                    <a:bodyPr/>
                    <a:lstStyle/>
                    <a:p>
                      <a:pPr algn="ctr">
                        <a:lnSpc>
                          <a:spcPct val="150000"/>
                        </a:lnSpc>
                        <a:spcAft>
                          <a:spcPts val="0"/>
                        </a:spcAft>
                      </a:pPr>
                      <a:r>
                        <a:rPr lang="es-ES" sz="2000">
                          <a:effectLst/>
                        </a:rPr>
                        <a:t>2</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a:effectLst/>
                        </a:rPr>
                        <a:t>174,6</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a:effectLst/>
                        </a:rPr>
                        <a:t>87,5</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083188968"/>
                  </a:ext>
                </a:extLst>
              </a:tr>
              <a:tr h="437511">
                <a:tc vMerge="1">
                  <a:txBody>
                    <a:bodyPr/>
                    <a:lstStyle/>
                    <a:p>
                      <a:endParaRPr lang="es-EC"/>
                    </a:p>
                  </a:txBody>
                  <a:tcPr/>
                </a:tc>
                <a:tc>
                  <a:txBody>
                    <a:bodyPr/>
                    <a:lstStyle/>
                    <a:p>
                      <a:pPr algn="ctr">
                        <a:lnSpc>
                          <a:spcPct val="150000"/>
                        </a:lnSpc>
                        <a:spcAft>
                          <a:spcPts val="0"/>
                        </a:spcAft>
                      </a:pPr>
                      <a:r>
                        <a:rPr lang="es-ES" sz="2000">
                          <a:effectLst/>
                        </a:rPr>
                        <a:t>3</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a:effectLst/>
                        </a:rPr>
                        <a:t>181,3</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a:effectLst/>
                        </a:rPr>
                        <a:t>90</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888222512"/>
                  </a:ext>
                </a:extLst>
              </a:tr>
              <a:tr h="437511">
                <a:tc>
                  <a:txBody>
                    <a:bodyPr/>
                    <a:lstStyle/>
                    <a:p>
                      <a:pPr>
                        <a:lnSpc>
                          <a:spcPct val="150000"/>
                        </a:lnSpc>
                        <a:spcAft>
                          <a:spcPts val="0"/>
                        </a:spcAft>
                      </a:pPr>
                      <a:r>
                        <a:rPr lang="es-ES" sz="2000">
                          <a:effectLst/>
                        </a:rPr>
                        <a:t> </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S" sz="2000">
                          <a:effectLst/>
                        </a:rPr>
                        <a:t> PROM</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a:effectLst/>
                        </a:rPr>
                        <a:t>169,9</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a:effectLst/>
                        </a:rPr>
                        <a:t>86,4</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611463426"/>
                  </a:ext>
                </a:extLst>
              </a:tr>
              <a:tr h="437511">
                <a:tc rowSpan="3">
                  <a:txBody>
                    <a:bodyPr/>
                    <a:lstStyle/>
                    <a:p>
                      <a:pPr algn="ctr">
                        <a:lnSpc>
                          <a:spcPct val="150000"/>
                        </a:lnSpc>
                        <a:spcAft>
                          <a:spcPts val="0"/>
                        </a:spcAft>
                      </a:pPr>
                      <a:r>
                        <a:rPr lang="es-ES" sz="2000">
                          <a:effectLst/>
                        </a:rPr>
                        <a:t>Permanente</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a:effectLst/>
                        </a:rPr>
                        <a:t>1</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a:effectLst/>
                        </a:rPr>
                        <a:t>187,7</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a:effectLst/>
                        </a:rPr>
                        <a:t>89,7</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289612345"/>
                  </a:ext>
                </a:extLst>
              </a:tr>
              <a:tr h="437511">
                <a:tc vMerge="1">
                  <a:txBody>
                    <a:bodyPr/>
                    <a:lstStyle/>
                    <a:p>
                      <a:endParaRPr lang="es-EC"/>
                    </a:p>
                  </a:txBody>
                  <a:tcPr/>
                </a:tc>
                <a:tc>
                  <a:txBody>
                    <a:bodyPr/>
                    <a:lstStyle/>
                    <a:p>
                      <a:pPr algn="ctr">
                        <a:lnSpc>
                          <a:spcPct val="150000"/>
                        </a:lnSpc>
                        <a:spcAft>
                          <a:spcPts val="0"/>
                        </a:spcAft>
                      </a:pPr>
                      <a:r>
                        <a:rPr lang="es-ES" sz="2000">
                          <a:effectLst/>
                        </a:rPr>
                        <a:t>2</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a:effectLst/>
                        </a:rPr>
                        <a:t>166,2</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a:effectLst/>
                        </a:rPr>
                        <a:t>86,2</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724941696"/>
                  </a:ext>
                </a:extLst>
              </a:tr>
              <a:tr h="437511">
                <a:tc vMerge="1">
                  <a:txBody>
                    <a:bodyPr/>
                    <a:lstStyle/>
                    <a:p>
                      <a:endParaRPr lang="es-EC"/>
                    </a:p>
                  </a:txBody>
                  <a:tcPr/>
                </a:tc>
                <a:tc>
                  <a:txBody>
                    <a:bodyPr/>
                    <a:lstStyle/>
                    <a:p>
                      <a:pPr algn="ctr">
                        <a:lnSpc>
                          <a:spcPct val="150000"/>
                        </a:lnSpc>
                        <a:spcAft>
                          <a:spcPts val="0"/>
                        </a:spcAft>
                      </a:pPr>
                      <a:r>
                        <a:rPr lang="es-ES" sz="2000">
                          <a:effectLst/>
                        </a:rPr>
                        <a:t>3</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a:effectLst/>
                        </a:rPr>
                        <a:t>197,3</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a:effectLst/>
                        </a:rPr>
                        <a:t>93,2</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007229017"/>
                  </a:ext>
                </a:extLst>
              </a:tr>
              <a:tr h="437511">
                <a:tc>
                  <a:txBody>
                    <a:bodyPr/>
                    <a:lstStyle/>
                    <a:p>
                      <a:pPr>
                        <a:lnSpc>
                          <a:spcPct val="150000"/>
                        </a:lnSpc>
                        <a:spcAft>
                          <a:spcPts val="0"/>
                        </a:spcAft>
                      </a:pPr>
                      <a:r>
                        <a:rPr lang="es-ES" sz="2000">
                          <a:effectLst/>
                        </a:rPr>
                        <a:t> </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S" sz="2000">
                          <a:effectLst/>
                        </a:rPr>
                        <a:t> PROM</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a:effectLst/>
                        </a:rPr>
                        <a:t>183,73</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a:effectLst/>
                        </a:rPr>
                        <a:t>89,7</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793653812"/>
                  </a:ext>
                </a:extLst>
              </a:tr>
              <a:tr h="437511">
                <a:tc rowSpan="3">
                  <a:txBody>
                    <a:bodyPr/>
                    <a:lstStyle/>
                    <a:p>
                      <a:pPr algn="ctr">
                        <a:lnSpc>
                          <a:spcPct val="150000"/>
                        </a:lnSpc>
                        <a:spcAft>
                          <a:spcPts val="0"/>
                        </a:spcAft>
                      </a:pPr>
                      <a:r>
                        <a:rPr lang="es-ES" sz="2000">
                          <a:effectLst/>
                        </a:rPr>
                        <a:t>Arena</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a:effectLst/>
                        </a:rPr>
                        <a:t>1</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a:effectLst/>
                        </a:rPr>
                        <a:t>184,3</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a:effectLst/>
                        </a:rPr>
                        <a:t>90</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45620458"/>
                  </a:ext>
                </a:extLst>
              </a:tr>
              <a:tr h="437511">
                <a:tc vMerge="1">
                  <a:txBody>
                    <a:bodyPr/>
                    <a:lstStyle/>
                    <a:p>
                      <a:endParaRPr lang="es-EC"/>
                    </a:p>
                  </a:txBody>
                  <a:tcPr/>
                </a:tc>
                <a:tc>
                  <a:txBody>
                    <a:bodyPr/>
                    <a:lstStyle/>
                    <a:p>
                      <a:pPr algn="ctr">
                        <a:lnSpc>
                          <a:spcPct val="150000"/>
                        </a:lnSpc>
                        <a:spcAft>
                          <a:spcPts val="0"/>
                        </a:spcAft>
                      </a:pPr>
                      <a:r>
                        <a:rPr lang="es-ES" sz="2000">
                          <a:effectLst/>
                        </a:rPr>
                        <a:t>2</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a:effectLst/>
                        </a:rPr>
                        <a:t>180,3</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a:effectLst/>
                        </a:rPr>
                        <a:t>88,8</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748288580"/>
                  </a:ext>
                </a:extLst>
              </a:tr>
              <a:tr h="437511">
                <a:tc vMerge="1">
                  <a:txBody>
                    <a:bodyPr/>
                    <a:lstStyle/>
                    <a:p>
                      <a:endParaRPr lang="es-EC"/>
                    </a:p>
                  </a:txBody>
                  <a:tcPr/>
                </a:tc>
                <a:tc>
                  <a:txBody>
                    <a:bodyPr/>
                    <a:lstStyle/>
                    <a:p>
                      <a:pPr algn="ctr">
                        <a:lnSpc>
                          <a:spcPct val="150000"/>
                        </a:lnSpc>
                        <a:spcAft>
                          <a:spcPts val="0"/>
                        </a:spcAft>
                      </a:pPr>
                      <a:r>
                        <a:rPr lang="es-ES" sz="2000">
                          <a:effectLst/>
                        </a:rPr>
                        <a:t>3</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a:effectLst/>
                        </a:rPr>
                        <a:t>193,3</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a:effectLst/>
                        </a:rPr>
                        <a:t>92,2</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72996855"/>
                  </a:ext>
                </a:extLst>
              </a:tr>
              <a:tr h="437511">
                <a:tc>
                  <a:txBody>
                    <a:bodyPr/>
                    <a:lstStyle/>
                    <a:p>
                      <a:pPr>
                        <a:lnSpc>
                          <a:spcPct val="150000"/>
                        </a:lnSpc>
                        <a:spcAft>
                          <a:spcPts val="0"/>
                        </a:spcAft>
                      </a:pPr>
                      <a:r>
                        <a:rPr lang="es-ES" sz="2000">
                          <a:effectLst/>
                        </a:rPr>
                        <a:t> </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S" sz="2000">
                          <a:effectLst/>
                        </a:rPr>
                        <a:t> PROM</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a:effectLst/>
                        </a:rPr>
                        <a:t>185,97</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a:effectLst/>
                        </a:rPr>
                        <a:t>90,33</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786267267"/>
                  </a:ext>
                </a:extLst>
              </a:tr>
            </a:tbl>
          </a:graphicData>
        </a:graphic>
      </p:graphicFrame>
    </p:spTree>
    <p:extLst>
      <p:ext uri="{BB962C8B-B14F-4D97-AF65-F5344CB8AC3E}">
        <p14:creationId xmlns="" xmlns:p14="http://schemas.microsoft.com/office/powerpoint/2010/main" val="29785330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73F7AD1-29ED-4D76-B75A-EF9A31BB0C29}"/>
              </a:ext>
            </a:extLst>
          </p:cNvPr>
          <p:cNvSpPr>
            <a:spLocks noGrp="1"/>
          </p:cNvSpPr>
          <p:nvPr>
            <p:ph type="title"/>
          </p:nvPr>
        </p:nvSpPr>
        <p:spPr>
          <a:xfrm>
            <a:off x="675860" y="0"/>
            <a:ext cx="11184835" cy="1139687"/>
          </a:xfrm>
        </p:spPr>
        <p:txBody>
          <a:bodyPr>
            <a:normAutofit fontScale="90000"/>
          </a:bodyPr>
          <a:lstStyle/>
          <a:p>
            <a:r>
              <a:rPr lang="es-EC" dirty="0">
                <a:solidFill>
                  <a:schemeClr val="bg1"/>
                </a:solidFill>
              </a:rPr>
              <a:t>Análisis en la simulación en la Aleación de Aluminio</a:t>
            </a:r>
          </a:p>
        </p:txBody>
      </p:sp>
      <p:pic>
        <p:nvPicPr>
          <p:cNvPr id="4" name="Imagen 3">
            <a:extLst>
              <a:ext uri="{FF2B5EF4-FFF2-40B4-BE49-F238E27FC236}">
                <a16:creationId xmlns="" xmlns:a16="http://schemas.microsoft.com/office/drawing/2014/main" id="{EB38D8B5-BD38-4DAA-A187-FA40E27222B8}"/>
              </a:ext>
            </a:extLst>
          </p:cNvPr>
          <p:cNvPicPr/>
          <p:nvPr/>
        </p:nvPicPr>
        <p:blipFill>
          <a:blip r:embed="rId2" cstate="print"/>
          <a:srcRect l="3065" t="2644" r="946" b="2404"/>
          <a:stretch>
            <a:fillRect/>
          </a:stretch>
        </p:blipFill>
        <p:spPr bwMode="auto">
          <a:xfrm>
            <a:off x="222247" y="1269517"/>
            <a:ext cx="7490518" cy="5343318"/>
          </a:xfrm>
          <a:prstGeom prst="rect">
            <a:avLst/>
          </a:prstGeom>
          <a:noFill/>
          <a:ln w="9525">
            <a:solidFill>
              <a:schemeClr val="tx1"/>
            </a:solidFill>
            <a:miter lim="800000"/>
            <a:headEnd/>
            <a:tailEnd/>
          </a:ln>
        </p:spPr>
      </p:pic>
      <p:sp>
        <p:nvSpPr>
          <p:cNvPr id="5" name="Rectángulo 4">
            <a:extLst>
              <a:ext uri="{FF2B5EF4-FFF2-40B4-BE49-F238E27FC236}">
                <a16:creationId xmlns="" xmlns:a16="http://schemas.microsoft.com/office/drawing/2014/main" id="{DE3CED31-B2B9-4784-BC02-E9A482230A8D}"/>
              </a:ext>
            </a:extLst>
          </p:cNvPr>
          <p:cNvSpPr/>
          <p:nvPr/>
        </p:nvSpPr>
        <p:spPr>
          <a:xfrm>
            <a:off x="8004313" y="1694407"/>
            <a:ext cx="3965440" cy="4493538"/>
          </a:xfrm>
          <a:prstGeom prst="rect">
            <a:avLst/>
          </a:prstGeom>
        </p:spPr>
        <p:txBody>
          <a:bodyPr wrap="square">
            <a:spAutoFit/>
          </a:bodyPr>
          <a:lstStyle/>
          <a:p>
            <a:r>
              <a:rPr lang="es-ES" sz="2200" dirty="0">
                <a:solidFill>
                  <a:schemeClr val="bg1"/>
                </a:solidFill>
                <a:latin typeface="Times New Roman" panose="02020603050405020304" pitchFamily="18" charset="0"/>
                <a:ea typeface="Calibri" panose="020F0502020204030204" pitchFamily="34" charset="0"/>
              </a:rPr>
              <a:t>El punto de solidificación de la aleación de Al-Si es de 933°K (660°C).</a:t>
            </a:r>
          </a:p>
          <a:p>
            <a:endParaRPr lang="es-ES" sz="2200" dirty="0">
              <a:solidFill>
                <a:schemeClr val="bg1"/>
              </a:solidFill>
              <a:latin typeface="Times New Roman" panose="02020603050405020304" pitchFamily="18" charset="0"/>
              <a:ea typeface="Calibri" panose="020F0502020204030204" pitchFamily="34" charset="0"/>
            </a:endParaRPr>
          </a:p>
          <a:p>
            <a:r>
              <a:rPr lang="es-ES" sz="2200" dirty="0">
                <a:solidFill>
                  <a:schemeClr val="bg1"/>
                </a:solidFill>
                <a:latin typeface="Times New Roman" panose="02020603050405020304" pitchFamily="18" charset="0"/>
              </a:rPr>
              <a:t>Tiempo determinado por la simulación fue de 8.5 min.</a:t>
            </a:r>
          </a:p>
          <a:p>
            <a:endParaRPr lang="es-ES" sz="2200" dirty="0">
              <a:solidFill>
                <a:schemeClr val="bg1"/>
              </a:solidFill>
              <a:latin typeface="Times New Roman" panose="02020603050405020304" pitchFamily="18" charset="0"/>
            </a:endParaRPr>
          </a:p>
          <a:p>
            <a:r>
              <a:rPr lang="es-ES" sz="2200" dirty="0">
                <a:solidFill>
                  <a:schemeClr val="bg1"/>
                </a:solidFill>
                <a:latin typeface="Times New Roman" panose="02020603050405020304" pitchFamily="18" charset="0"/>
              </a:rPr>
              <a:t>Tiempo calculado teórico con la regla de Chvorinov fue 8.74 min.</a:t>
            </a:r>
          </a:p>
          <a:p>
            <a:endParaRPr lang="es-ES" sz="2200" dirty="0">
              <a:solidFill>
                <a:schemeClr val="bg1"/>
              </a:solidFill>
              <a:latin typeface="Times New Roman" panose="02020603050405020304" pitchFamily="18" charset="0"/>
            </a:endParaRPr>
          </a:p>
          <a:p>
            <a:r>
              <a:rPr lang="es-ES" sz="2200" dirty="0">
                <a:solidFill>
                  <a:schemeClr val="bg1"/>
                </a:solidFill>
                <a:latin typeface="Times New Roman" panose="02020603050405020304" pitchFamily="18" charset="0"/>
              </a:rPr>
              <a:t>Tiempo obtenido experimentalmente es 8.61 min</a:t>
            </a:r>
          </a:p>
          <a:p>
            <a:endParaRPr lang="es-EC" sz="2200" dirty="0">
              <a:solidFill>
                <a:schemeClr val="bg1"/>
              </a:solidFill>
            </a:endParaRPr>
          </a:p>
        </p:txBody>
      </p:sp>
    </p:spTree>
    <p:extLst>
      <p:ext uri="{BB962C8B-B14F-4D97-AF65-F5344CB8AC3E}">
        <p14:creationId xmlns="" xmlns:p14="http://schemas.microsoft.com/office/powerpoint/2010/main" val="29381831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 xmlns:a14="http://schemas.microsoft.com/office/drawing/2010/main" Requires="a14">
          <p:sp>
            <p:nvSpPr>
              <p:cNvPr id="4" name="Rectángulo 3">
                <a:extLst>
                  <a:ext uri="{FF2B5EF4-FFF2-40B4-BE49-F238E27FC236}">
                    <a16:creationId xmlns:a16="http://schemas.microsoft.com/office/drawing/2014/main" id="{813320F7-3CB4-4762-8828-6F94EF1E8AD2}"/>
                  </a:ext>
                </a:extLst>
              </p:cNvPr>
              <p:cNvSpPr/>
              <p:nvPr/>
            </p:nvSpPr>
            <p:spPr>
              <a:xfrm>
                <a:off x="0" y="1395400"/>
                <a:ext cx="6096000" cy="4062009"/>
              </a:xfrm>
              <a:prstGeom prst="rect">
                <a:avLst/>
              </a:prstGeom>
            </p:spPr>
            <p:txBody>
              <a:bodyPr>
                <a:spAutoFit/>
              </a:bodyPr>
              <a:lstStyle/>
              <a:p>
                <a:pPr algn="just">
                  <a:lnSpc>
                    <a:spcPct val="200000"/>
                  </a:lnSpc>
                  <a:spcAft>
                    <a:spcPts val="800"/>
                  </a:spcAft>
                </a:pPr>
                <a14:m>
                  <m:oMathPara xmlns:m="http://schemas.openxmlformats.org/officeDocument/2006/math">
                    <m:oMathParaPr>
                      <m:jc m:val="centerGroup"/>
                    </m:oMathParaPr>
                    <m:oMath xmlns:m="http://schemas.openxmlformats.org/officeDocument/2006/math">
                      <m:r>
                        <a:rPr lang="es-ES" sz="20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s-EC"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bPr>
                        <m:e>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𝑒𝑟𝑟𝑜𝑟</m:t>
                          </m:r>
                        </m:e>
                        <m:sub>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𝑡𝑒𝑜</m:t>
                          </m:r>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𝑣𝑠</m:t>
                          </m:r>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𝑒𝑥𝑝</m:t>
                          </m:r>
                        </m:sub>
                      </m:sSub>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f>
                        <m:fPr>
                          <m:ctrlPr>
                            <a:rPr lang="es-EC"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fPr>
                        <m:num>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𝑉𝑎𝑙𝑜𝑟</m:t>
                          </m:r>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𝑡𝑒</m:t>
                          </m:r>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ó</m:t>
                          </m:r>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𝑟𝑖𝑐𝑜</m:t>
                          </m:r>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𝑉𝑎𝑙𝑜𝑟</m:t>
                          </m:r>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𝑒𝑥𝑝𝑒𝑟𝑖𝑚𝑒𝑛𝑡𝑎𝑙</m:t>
                          </m:r>
                        </m:num>
                        <m:den>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𝑉𝑎𝑙𝑜𝑟</m:t>
                          </m:r>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𝑡𝑒</m:t>
                          </m:r>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ó</m:t>
                          </m:r>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𝑟𝑖𝑐𝑜</m:t>
                          </m:r>
                        </m:den>
                      </m:f>
                      <m:r>
                        <a:rPr lang="es-ES" sz="2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∗100%</m:t>
                      </m:r>
                    </m:oMath>
                  </m:oMathPara>
                </a14:m>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14:m>
                  <m:oMathPara xmlns:m="http://schemas.openxmlformats.org/officeDocument/2006/math">
                    <m:oMathParaPr>
                      <m:jc m:val="centerGroup"/>
                    </m:oMathParaPr>
                    <m:oMath xmlns:m="http://schemas.openxmlformats.org/officeDocument/2006/math">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s-EC"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bPr>
                        <m:e>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𝑒𝑟𝑟𝑜𝑟</m:t>
                          </m:r>
                        </m:e>
                        <m:sub>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𝑒𝑥𝑝</m:t>
                          </m:r>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𝑣𝑠</m:t>
                          </m:r>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𝑡𝑒𝑜</m:t>
                          </m:r>
                        </m:sub>
                      </m:sSub>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f>
                        <m:fPr>
                          <m:ctrlPr>
                            <a:rPr lang="es-EC"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fPr>
                        <m:num>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8.74−8.61</m:t>
                          </m:r>
                        </m:num>
                        <m:den>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8.74</m:t>
                          </m:r>
                        </m:den>
                      </m:f>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∗100%</m:t>
                      </m:r>
                    </m:oMath>
                  </m:oMathPara>
                </a14:m>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14:m>
                  <m:oMathPara xmlns:m="http://schemas.openxmlformats.org/officeDocument/2006/math">
                    <m:oMathParaPr>
                      <m:jc m:val="centerGroup"/>
                    </m:oMathParaPr>
                    <m:oMath xmlns:m="http://schemas.openxmlformats.org/officeDocument/2006/math">
                      <m:r>
                        <a:rPr lang="es-ES"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s-EC"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bPr>
                        <m:e>
                          <m:r>
                            <a:rPr lang="es-ES"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𝒆𝒓𝒓𝒐𝒓</m:t>
                          </m:r>
                        </m:e>
                        <m:sub>
                          <m:r>
                            <a:rPr lang="es-ES"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𝒆𝒙𝒑</m:t>
                          </m:r>
                          <m:r>
                            <a:rPr lang="es-ES"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r>
                            <a:rPr lang="es-ES"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𝒗𝒔</m:t>
                          </m:r>
                          <m:r>
                            <a:rPr lang="es-ES"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r>
                            <a:rPr lang="es-ES"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𝒕𝒆𝒐</m:t>
                          </m:r>
                        </m:sub>
                      </m:sSub>
                      <m:r>
                        <a:rPr lang="es-ES"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es-ES"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𝟏</m:t>
                      </m:r>
                      <m:r>
                        <a:rPr lang="es-ES"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es-ES"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𝟒𝟖</m:t>
                      </m:r>
                      <m:r>
                        <a:rPr lang="es-ES"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4" name="Rectángulo 3">
                <a:extLst>
                  <a:ext uri="{FF2B5EF4-FFF2-40B4-BE49-F238E27FC236}">
                    <a16:creationId xmlns:a14="http://schemas.microsoft.com/office/drawing/2010/main" xmlns="" xmlns:a16="http://schemas.microsoft.com/office/drawing/2014/main" id="{813320F7-3CB4-4762-8828-6F94EF1E8AD2}"/>
                  </a:ext>
                </a:extLst>
              </p:cNvPr>
              <p:cNvSpPr>
                <a:spLocks noRot="1" noChangeAspect="1" noMove="1" noResize="1" noEditPoints="1" noAdjustHandles="1" noChangeArrowheads="1" noChangeShapeType="1" noTextEdit="1"/>
              </p:cNvSpPr>
              <p:nvPr/>
            </p:nvSpPr>
            <p:spPr>
              <a:xfrm>
                <a:off x="0" y="1395400"/>
                <a:ext cx="6096000" cy="4062009"/>
              </a:xfrm>
              <a:prstGeom prst="rect">
                <a:avLst/>
              </a:prstGeom>
              <a:blipFill>
                <a:blip r:embed="rId2" cstate="print"/>
                <a:stretch>
                  <a:fillRect/>
                </a:stretch>
              </a:blipFill>
            </p:spPr>
            <p:txBody>
              <a:bodyPr/>
              <a:lstStyle/>
              <a:p>
                <a:r>
                  <a:rPr lang="es-EC">
                    <a:noFill/>
                  </a:rPr>
                  <a:t> </a:t>
                </a:r>
              </a:p>
            </p:txBody>
          </p:sp>
        </mc:Fallback>
      </mc:AlternateContent>
      <mc:AlternateContent xmlns:mc="http://schemas.openxmlformats.org/markup-compatibility/2006">
        <mc:Choice xmlns="" xmlns:a14="http://schemas.microsoft.com/office/drawing/2010/main" Requires="a14">
          <p:sp>
            <p:nvSpPr>
              <p:cNvPr id="5" name="Rectángulo 4">
                <a:extLst>
                  <a:ext uri="{FF2B5EF4-FFF2-40B4-BE49-F238E27FC236}">
                    <a16:creationId xmlns:a16="http://schemas.microsoft.com/office/drawing/2014/main" id="{8E46AA5D-5451-4598-8AA0-5CD40C477A75}"/>
                  </a:ext>
                </a:extLst>
              </p:cNvPr>
              <p:cNvSpPr/>
              <p:nvPr/>
            </p:nvSpPr>
            <p:spPr>
              <a:xfrm>
                <a:off x="5870713" y="1575287"/>
                <a:ext cx="6573078" cy="4074577"/>
              </a:xfrm>
              <a:prstGeom prst="rect">
                <a:avLst/>
              </a:prstGeom>
            </p:spPr>
            <p:txBody>
              <a:bodyPr wrap="square">
                <a:spAutoFit/>
              </a:bodyPr>
              <a:lstStyle/>
              <a:p>
                <a:pPr algn="just">
                  <a:lnSpc>
                    <a:spcPct val="200000"/>
                  </a:lnSpc>
                  <a:spcAft>
                    <a:spcPts val="800"/>
                  </a:spcAft>
                </a:pPr>
                <a14:m>
                  <m:oMathPara xmlns:m="http://schemas.openxmlformats.org/officeDocument/2006/math">
                    <m:oMathParaPr>
                      <m:jc m:val="centerGroup"/>
                    </m:oMathParaPr>
                    <m:oMath xmlns:m="http://schemas.openxmlformats.org/officeDocument/2006/math">
                      <m:r>
                        <a:rPr lang="es-ES" sz="20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s-EC"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bPr>
                        <m:e>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𝑒𝑟𝑟𝑜𝑟</m:t>
                          </m:r>
                        </m:e>
                        <m:sub>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𝑠𝑖𝑚</m:t>
                          </m:r>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𝑣𝑠</m:t>
                          </m:r>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𝑒𝑥𝑝</m:t>
                          </m:r>
                        </m:sub>
                      </m:sSub>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f>
                        <m:fPr>
                          <m:ctrlPr>
                            <a:rPr lang="es-EC"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fPr>
                        <m:num>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𝑉𝑎𝑙𝑜𝑟</m:t>
                          </m:r>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𝑠𝑖𝑚𝑢𝑙𝑎𝑐𝑖</m:t>
                          </m:r>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ó</m:t>
                          </m:r>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𝑛</m:t>
                          </m:r>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𝑉𝑎𝑙𝑜𝑟</m:t>
                          </m:r>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𝑒𝑥𝑝𝑒𝑟𝑖𝑚𝑒𝑛𝑡𝑎𝑙</m:t>
                          </m:r>
                        </m:num>
                        <m:den>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𝑉𝑎𝑙𝑜𝑟</m:t>
                          </m:r>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𝑠𝑖𝑚𝑢𝑙𝑎𝑐𝑖</m:t>
                          </m:r>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ó</m:t>
                          </m:r>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𝑛</m:t>
                          </m:r>
                        </m:den>
                      </m:f>
                      <m:r>
                        <a:rPr lang="es-ES" sz="2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∗100%</m:t>
                      </m:r>
                    </m:oMath>
                  </m:oMathPara>
                </a14:m>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14:m>
                  <m:oMathPara xmlns:m="http://schemas.openxmlformats.org/officeDocument/2006/math">
                    <m:oMathParaPr>
                      <m:jc m:val="centerGroup"/>
                    </m:oMathParaPr>
                    <m:oMath xmlns:m="http://schemas.openxmlformats.org/officeDocument/2006/math">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s-EC"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bPr>
                        <m:e>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𝑒𝑟𝑟𝑜𝑟</m:t>
                          </m:r>
                        </m:e>
                        <m:sub>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𝑠𝑖𝑚</m:t>
                          </m:r>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𝑣𝑠</m:t>
                          </m:r>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𝑒𝑥𝑝</m:t>
                          </m:r>
                        </m:sub>
                      </m:sSub>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f>
                        <m:fPr>
                          <m:ctrlPr>
                            <a:rPr lang="es-EC"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fPr>
                        <m:num>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8.5−8.61</m:t>
                          </m:r>
                        </m:num>
                        <m:den>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8.5</m:t>
                          </m:r>
                        </m:den>
                      </m:f>
                      <m:r>
                        <a:rPr lang="es-E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∗100%</m:t>
                      </m:r>
                    </m:oMath>
                  </m:oMathPara>
                </a14:m>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14:m>
                  <m:oMathPara xmlns:m="http://schemas.openxmlformats.org/officeDocument/2006/math">
                    <m:oMathParaPr>
                      <m:jc m:val="centerGroup"/>
                    </m:oMathParaPr>
                    <m:oMath xmlns:m="http://schemas.openxmlformats.org/officeDocument/2006/math">
                      <m:r>
                        <a:rPr lang="es-ES"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s-EC"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bPr>
                        <m:e>
                          <m:r>
                            <a:rPr lang="es-ES"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𝒆𝒓𝒓𝒐𝒓</m:t>
                          </m:r>
                        </m:e>
                        <m:sub>
                          <m:r>
                            <a:rPr lang="es-ES"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𝒔𝒊𝒎</m:t>
                          </m:r>
                          <m:r>
                            <a:rPr lang="es-ES"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r>
                            <a:rPr lang="es-ES"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𝒗𝒔</m:t>
                          </m:r>
                          <m:r>
                            <a:rPr lang="es-ES"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r>
                            <a:rPr lang="es-ES"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𝒆𝒙𝒑</m:t>
                          </m:r>
                          <m:r>
                            <a:rPr lang="es-ES"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sub>
                      </m:sSub>
                      <m:r>
                        <a:rPr lang="es-ES"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es-ES"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𝟏</m:t>
                      </m:r>
                      <m:r>
                        <a:rPr lang="es-ES"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es-ES"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𝟐𝟖</m:t>
                      </m:r>
                      <m:r>
                        <a:rPr lang="es-ES"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5" name="Rectángulo 4">
                <a:extLst>
                  <a:ext uri="{FF2B5EF4-FFF2-40B4-BE49-F238E27FC236}">
                    <a16:creationId xmlns:a14="http://schemas.microsoft.com/office/drawing/2010/main" xmlns="" xmlns:a16="http://schemas.microsoft.com/office/drawing/2014/main" id="{8E46AA5D-5451-4598-8AA0-5CD40C477A75}"/>
                  </a:ext>
                </a:extLst>
              </p:cNvPr>
              <p:cNvSpPr>
                <a:spLocks noRot="1" noChangeAspect="1" noMove="1" noResize="1" noEditPoints="1" noAdjustHandles="1" noChangeArrowheads="1" noChangeShapeType="1" noTextEdit="1"/>
              </p:cNvSpPr>
              <p:nvPr/>
            </p:nvSpPr>
            <p:spPr>
              <a:xfrm>
                <a:off x="5870713" y="1575287"/>
                <a:ext cx="6573078" cy="4074577"/>
              </a:xfrm>
              <a:prstGeom prst="rect">
                <a:avLst/>
              </a:prstGeom>
              <a:blipFill>
                <a:blip r:embed="rId3" cstate="print"/>
                <a:stretch>
                  <a:fillRect/>
                </a:stretch>
              </a:blipFill>
            </p:spPr>
            <p:txBody>
              <a:bodyPr/>
              <a:lstStyle/>
              <a:p>
                <a:r>
                  <a:rPr lang="es-EC">
                    <a:noFill/>
                  </a:rPr>
                  <a:t> </a:t>
                </a:r>
              </a:p>
            </p:txBody>
          </p:sp>
        </mc:Fallback>
      </mc:AlternateContent>
      <p:sp>
        <p:nvSpPr>
          <p:cNvPr id="6" name="Título 1">
            <a:extLst>
              <a:ext uri="{FF2B5EF4-FFF2-40B4-BE49-F238E27FC236}">
                <a16:creationId xmlns="" xmlns:a16="http://schemas.microsoft.com/office/drawing/2014/main" id="{7CDEF321-F5F8-4787-A605-99CDA49C2895}"/>
              </a:ext>
            </a:extLst>
          </p:cNvPr>
          <p:cNvSpPr txBox="1">
            <a:spLocks/>
          </p:cNvSpPr>
          <p:nvPr/>
        </p:nvSpPr>
        <p:spPr>
          <a:xfrm>
            <a:off x="579784" y="249724"/>
            <a:ext cx="45653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800" b="1" dirty="0">
                <a:solidFill>
                  <a:schemeClr val="bg1"/>
                </a:solidFill>
              </a:rPr>
              <a:t>Teórico vs Experimental</a:t>
            </a:r>
          </a:p>
        </p:txBody>
      </p:sp>
      <p:sp>
        <p:nvSpPr>
          <p:cNvPr id="7" name="Título 1">
            <a:extLst>
              <a:ext uri="{FF2B5EF4-FFF2-40B4-BE49-F238E27FC236}">
                <a16:creationId xmlns="" xmlns:a16="http://schemas.microsoft.com/office/drawing/2014/main" id="{61065C8C-A34B-4DCC-B871-0685A35E3FFE}"/>
              </a:ext>
            </a:extLst>
          </p:cNvPr>
          <p:cNvSpPr txBox="1">
            <a:spLocks/>
          </p:cNvSpPr>
          <p:nvPr/>
        </p:nvSpPr>
        <p:spPr>
          <a:xfrm>
            <a:off x="6490253" y="319907"/>
            <a:ext cx="45653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800" b="1" dirty="0">
                <a:solidFill>
                  <a:schemeClr val="bg1"/>
                </a:solidFill>
              </a:rPr>
              <a:t>Simulación vs Experimental</a:t>
            </a:r>
          </a:p>
        </p:txBody>
      </p:sp>
      <p:cxnSp>
        <p:nvCxnSpPr>
          <p:cNvPr id="14" name="Conector recto 13">
            <a:extLst>
              <a:ext uri="{FF2B5EF4-FFF2-40B4-BE49-F238E27FC236}">
                <a16:creationId xmlns="" xmlns:a16="http://schemas.microsoft.com/office/drawing/2014/main" id="{EB6542C4-6578-4C9B-B698-266193170475}"/>
              </a:ext>
            </a:extLst>
          </p:cNvPr>
          <p:cNvCxnSpPr/>
          <p:nvPr/>
        </p:nvCxnSpPr>
        <p:spPr>
          <a:xfrm>
            <a:off x="6003234" y="319907"/>
            <a:ext cx="0" cy="59483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8834613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32340D2-4BC6-4295-A434-A7DCA9C40EF1}"/>
              </a:ext>
            </a:extLst>
          </p:cNvPr>
          <p:cNvSpPr>
            <a:spLocks noGrp="1"/>
          </p:cNvSpPr>
          <p:nvPr>
            <p:ph type="title"/>
          </p:nvPr>
        </p:nvSpPr>
        <p:spPr>
          <a:xfrm>
            <a:off x="4444598" y="100716"/>
            <a:ext cx="3302803" cy="773927"/>
          </a:xfrm>
        </p:spPr>
        <p:txBody>
          <a:bodyPr/>
          <a:lstStyle/>
          <a:p>
            <a:r>
              <a:rPr lang="es-EC" dirty="0">
                <a:solidFill>
                  <a:schemeClr val="bg1"/>
                </a:solidFill>
              </a:rPr>
              <a:t>Conclusiones</a:t>
            </a:r>
          </a:p>
        </p:txBody>
      </p:sp>
      <mc:AlternateContent xmlns:mc="http://schemas.openxmlformats.org/markup-compatibility/2006">
        <mc:Choice xmlns="" xmlns:a14="http://schemas.microsoft.com/office/drawing/2010/main" Requires="a14">
          <p:sp>
            <p:nvSpPr>
              <p:cNvPr id="3" name="Marcador de contenido 2">
                <a:extLst>
                  <a:ext uri="{FF2B5EF4-FFF2-40B4-BE49-F238E27FC236}">
                    <a16:creationId xmlns:a16="http://schemas.microsoft.com/office/drawing/2014/main" id="{CB1A9785-AB0F-4F4B-9958-04DA7935FB14}"/>
                  </a:ext>
                </a:extLst>
              </p:cNvPr>
              <p:cNvSpPr>
                <a:spLocks noGrp="1"/>
              </p:cNvSpPr>
              <p:nvPr>
                <p:ph idx="1"/>
              </p:nvPr>
            </p:nvSpPr>
            <p:spPr>
              <a:xfrm>
                <a:off x="331304" y="967409"/>
                <a:ext cx="11476383" cy="5890591"/>
              </a:xfrm>
            </p:spPr>
            <p:txBody>
              <a:bodyPr>
                <a:normAutofit/>
              </a:bodyPr>
              <a:lstStyle/>
              <a:p>
                <a:pPr lvl="0" algn="just"/>
                <a:r>
                  <a:rPr lang="es-ES" sz="2300" dirty="0">
                    <a:solidFill>
                      <a:schemeClr val="bg1"/>
                    </a:solidFill>
                  </a:rPr>
                  <a:t>Se cumplió con el objetivo de evaluar dos diferentes tipos de aleaciones, tanto la de Al-Si como el Latón, donde fueron comparadas sus propiedades mecánicas, físicas y  microestructura, en los cuatro procesos de fundición que fueron por molde permanente, centrifugado, molde de arena y molde de cáscara, donde se llegó a la conclusión que el proceso que posee mejores propiedades mecánicas se dio mediante el molde permanente con valores de </a:t>
                </a:r>
                <a:r>
                  <a:rPr lang="es-ES" sz="2300" i="1" dirty="0">
                    <a:solidFill>
                      <a:schemeClr val="bg1"/>
                    </a:solidFill>
                  </a:rPr>
                  <a:t>Sy = 71.84Mpa; Sut = 93.65Mpa </a:t>
                </a:r>
                <a:r>
                  <a:rPr lang="es-ES" sz="2300" dirty="0">
                    <a:solidFill>
                      <a:schemeClr val="bg1"/>
                    </a:solidFill>
                  </a:rPr>
                  <a:t>y una tenacidad  = </a:t>
                </a:r>
                <a:r>
                  <a:rPr lang="es-ES" sz="2300" i="1" dirty="0">
                    <a:solidFill>
                      <a:schemeClr val="bg1"/>
                    </a:solidFill>
                  </a:rPr>
                  <a:t>2.8kg.m</a:t>
                </a:r>
                <a:r>
                  <a:rPr lang="es-ES" sz="2300" dirty="0">
                    <a:solidFill>
                      <a:schemeClr val="bg1"/>
                    </a:solidFill>
                  </a:rPr>
                  <a:t>, en la fundición de Al-Si. y valores de </a:t>
                </a:r>
                <a:r>
                  <a:rPr lang="es-ES" sz="2300" i="1" dirty="0">
                    <a:solidFill>
                      <a:schemeClr val="bg1"/>
                    </a:solidFill>
                  </a:rPr>
                  <a:t>Sy = 86.75Mpa; Sut = 132.18Mpa </a:t>
                </a:r>
                <a:r>
                  <a:rPr lang="es-ES" sz="2300" dirty="0">
                    <a:solidFill>
                      <a:schemeClr val="bg1"/>
                    </a:solidFill>
                  </a:rPr>
                  <a:t>y una tenacidad  = </a:t>
                </a:r>
                <a:r>
                  <a:rPr lang="es-ES" sz="2300" i="1" dirty="0">
                    <a:solidFill>
                      <a:schemeClr val="bg1"/>
                    </a:solidFill>
                  </a:rPr>
                  <a:t>6.27kg.m</a:t>
                </a:r>
                <a:r>
                  <a:rPr lang="es-ES" sz="2300" dirty="0">
                    <a:solidFill>
                      <a:schemeClr val="bg1"/>
                    </a:solidFill>
                  </a:rPr>
                  <a:t>, en la fundición de Latón. A su vez se determinó que el proceso menos eficiente en cuanto a sus propiedades mecánicas fue la fundición en molde de arena. Así mismo se observó que las microestructuras de los procesos de fundición de las dos aleaciones cumplen con las características presentadas en el Handbook de ASM.</a:t>
                </a:r>
              </a:p>
              <a:p>
                <a:pPr marL="0" lvl="0" indent="0" algn="just">
                  <a:buNone/>
                </a:pPr>
                <a:endParaRPr lang="es-EC" sz="2300" dirty="0">
                  <a:solidFill>
                    <a:schemeClr val="bg1"/>
                  </a:solidFill>
                </a:endParaRPr>
              </a:p>
              <a:p>
                <a:pPr lvl="0" algn="just"/>
                <a:r>
                  <a:rPr lang="es-ES" sz="2300" dirty="0">
                    <a:solidFill>
                      <a:schemeClr val="bg1"/>
                    </a:solidFill>
                  </a:rPr>
                  <a:t>Mediante un análisis de las micrografías en diferentes aumentos y el diagrama de fases característico de cada aleación, se determinaron las fases presentes en cada una de ellas, y como resultado se obtuvo, que para aleación </a:t>
                </a:r>
                <a:r>
                  <a:rPr lang="es-ES" sz="2300" i="1" dirty="0">
                    <a:solidFill>
                      <a:schemeClr val="bg1"/>
                    </a:solidFill>
                  </a:rPr>
                  <a:t>Al-8,9 % Si </a:t>
                </a:r>
                <a:r>
                  <a:rPr lang="es-ES" sz="2300" dirty="0">
                    <a:solidFill>
                      <a:schemeClr val="bg1"/>
                    </a:solidFill>
                  </a:rPr>
                  <a:t>los compuestos intermetálicos presentes fueron: </a:t>
                </a:r>
                <a:r>
                  <a:rPr lang="es-ES" sz="2300" i="1" dirty="0">
                    <a:solidFill>
                      <a:schemeClr val="bg1"/>
                    </a:solidFill>
                  </a:rPr>
                  <a:t>Si, </a:t>
                </a:r>
                <a14:m>
                  <m:oMath xmlns:m="http://schemas.openxmlformats.org/officeDocument/2006/math">
                    <m:sSub>
                      <m:sSubPr>
                        <m:ctrlPr>
                          <a:rPr lang="es-EC" sz="2300" i="1">
                            <a:solidFill>
                              <a:schemeClr val="bg1"/>
                            </a:solidFill>
                            <a:latin typeface="Cambria Math" panose="02040503050406030204" pitchFamily="18" charset="0"/>
                          </a:rPr>
                        </m:ctrlPr>
                      </m:sSubPr>
                      <m:e>
                        <m:r>
                          <a:rPr lang="es-ES" sz="2300" i="1">
                            <a:solidFill>
                              <a:schemeClr val="bg1"/>
                            </a:solidFill>
                            <a:latin typeface="Cambria Math" panose="02040503050406030204" pitchFamily="18" charset="0"/>
                          </a:rPr>
                          <m:t>𝐴𝑙</m:t>
                        </m:r>
                      </m:e>
                      <m:sub>
                        <m:r>
                          <a:rPr lang="es-ES" sz="2300" i="1">
                            <a:solidFill>
                              <a:schemeClr val="bg1"/>
                            </a:solidFill>
                            <a:latin typeface="Cambria Math" panose="02040503050406030204" pitchFamily="18" charset="0"/>
                          </a:rPr>
                          <m:t>2</m:t>
                        </m:r>
                      </m:sub>
                    </m:sSub>
                    <m:r>
                      <a:rPr lang="es-ES" sz="2300" i="1">
                        <a:solidFill>
                          <a:schemeClr val="bg1"/>
                        </a:solidFill>
                        <a:latin typeface="Cambria Math" panose="02040503050406030204" pitchFamily="18" charset="0"/>
                      </a:rPr>
                      <m:t>𝐶𝑢</m:t>
                    </m:r>
                  </m:oMath>
                </a14:m>
                <a:r>
                  <a:rPr lang="es-ES" sz="2300" i="1" dirty="0">
                    <a:solidFill>
                      <a:schemeClr val="bg1"/>
                    </a:solidFill>
                  </a:rPr>
                  <a:t>, α-Al(FeMnSi), β-</a:t>
                </a:r>
                <a:r>
                  <a:rPr lang="es-ES" sz="2300" i="1" dirty="0" err="1">
                    <a:solidFill>
                      <a:schemeClr val="bg1"/>
                    </a:solidFill>
                  </a:rPr>
                  <a:t>AlFeSi</a:t>
                </a:r>
                <a:r>
                  <a:rPr lang="es-ES" sz="2300" dirty="0">
                    <a:solidFill>
                      <a:schemeClr val="bg1"/>
                    </a:solidFill>
                  </a:rPr>
                  <a:t>. Y para el latón se determinaron fases intermetálicas no estequiométricas: </a:t>
                </a:r>
                <a:r>
                  <a:rPr lang="es-ES" sz="2300" i="1" dirty="0">
                    <a:solidFill>
                      <a:schemeClr val="bg1"/>
                    </a:solidFill>
                  </a:rPr>
                  <a:t>α, β, Pb</a:t>
                </a:r>
                <a:r>
                  <a:rPr lang="es-ES" sz="2300" dirty="0">
                    <a:solidFill>
                      <a:schemeClr val="bg1"/>
                    </a:solidFill>
                  </a:rPr>
                  <a:t>.</a:t>
                </a:r>
                <a:endParaRPr lang="es-EC" sz="2300" dirty="0">
                  <a:solidFill>
                    <a:schemeClr val="bg1"/>
                  </a:solidFill>
                </a:endParaRPr>
              </a:p>
              <a:p>
                <a:pPr marL="0" indent="0">
                  <a:buNone/>
                </a:pPr>
                <a:endParaRPr lang="es-EC" sz="1400" dirty="0"/>
              </a:p>
            </p:txBody>
          </p:sp>
        </mc:Choice>
        <mc:Fallback>
          <p:sp>
            <p:nvSpPr>
              <p:cNvPr id="3" name="Marcador de contenido 2">
                <a:extLst>
                  <a:ext uri="{FF2B5EF4-FFF2-40B4-BE49-F238E27FC236}">
                    <a16:creationId xmlns="" xmlns:a16="http://schemas.microsoft.com/office/drawing/2014/main" id="{CB1A9785-AB0F-4F4B-9958-04DA7935FB14}"/>
                  </a:ext>
                </a:extLst>
              </p:cNvPr>
              <p:cNvSpPr>
                <a:spLocks noGrp="1" noRot="1" noChangeAspect="1" noMove="1" noResize="1" noEditPoints="1" noAdjustHandles="1" noChangeArrowheads="1" noChangeShapeType="1" noTextEdit="1"/>
              </p:cNvSpPr>
              <p:nvPr>
                <p:ph idx="1"/>
              </p:nvPr>
            </p:nvSpPr>
            <p:spPr>
              <a:xfrm>
                <a:off x="331304" y="967409"/>
                <a:ext cx="11476383" cy="5890591"/>
              </a:xfrm>
              <a:blipFill>
                <a:blip r:embed="rId2" cstate="print"/>
                <a:stretch>
                  <a:fillRect l="-531" t="-1449" r="-797"/>
                </a:stretch>
              </a:blipFill>
            </p:spPr>
            <p:txBody>
              <a:bodyPr/>
              <a:lstStyle/>
              <a:p>
                <a:r>
                  <a:rPr lang="es-EC">
                    <a:noFill/>
                  </a:rPr>
                  <a:t> </a:t>
                </a:r>
              </a:p>
            </p:txBody>
          </p:sp>
        </mc:Fallback>
      </mc:AlternateContent>
    </p:spTree>
    <p:extLst>
      <p:ext uri="{BB962C8B-B14F-4D97-AF65-F5344CB8AC3E}">
        <p14:creationId xmlns="" xmlns:p14="http://schemas.microsoft.com/office/powerpoint/2010/main" val="4060914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 xmlns:a16="http://schemas.microsoft.com/office/drawing/2014/main" id="{51F94A87-BE0E-4383-9BA1-7B0D1C07CFBF}"/>
              </a:ext>
            </a:extLst>
          </p:cNvPr>
          <p:cNvSpPr>
            <a:spLocks noGrp="1"/>
          </p:cNvSpPr>
          <p:nvPr>
            <p:ph idx="1"/>
          </p:nvPr>
        </p:nvSpPr>
        <p:spPr>
          <a:xfrm>
            <a:off x="218660" y="145774"/>
            <a:ext cx="11754679" cy="5862085"/>
          </a:xfrm>
        </p:spPr>
        <p:txBody>
          <a:bodyPr>
            <a:noAutofit/>
          </a:bodyPr>
          <a:lstStyle/>
          <a:p>
            <a:pPr lvl="0" algn="just"/>
            <a:r>
              <a:rPr lang="es-ES" sz="2300" dirty="0">
                <a:solidFill>
                  <a:schemeClr val="bg1"/>
                </a:solidFill>
              </a:rPr>
              <a:t>Con el estudio realizado, hemos determinado que intervienen varias variables, que influyen sobre las propiedades mecánicas y las microestructuras obtenidas. La velocidad de enfriamiento es una de las variables más importantes, ya que afecta directamente a las propiedades del metal tal como son el tamaño de grano, propiedades mecánicas, defectos de fundición y formación de fases. Se determinó que a un enfriamiento más rápido se afecta de forma inversa en la dureza del material; así se observa que con una velocidad de enfriamiento mayor, en comparación a los otros procesos, la fundición por molde de arena ésta obtuvo los valores más altos de dureza, los cuales son HBR = 70.33 en la aleación Al-Si y  un HBR = 90.33 en el latón, de igual manera el tamaño de grano en la microestructura fue mayor que en el resto de fundiciones.  </a:t>
            </a:r>
          </a:p>
          <a:p>
            <a:pPr lvl="0" algn="just"/>
            <a:endParaRPr lang="es-EC" sz="2300" dirty="0">
              <a:solidFill>
                <a:schemeClr val="bg1"/>
              </a:solidFill>
            </a:endParaRPr>
          </a:p>
          <a:p>
            <a:pPr lvl="0" algn="just"/>
            <a:r>
              <a:rPr lang="es-ES" sz="2300" dirty="0">
                <a:solidFill>
                  <a:schemeClr val="bg1"/>
                </a:solidFill>
              </a:rPr>
              <a:t>En la investigación se realizó un estudio más amplio en la microestructura del proceso de fundición en molde permanente, tomando en cuenta tres regiones para analizar,  el núcleo de la pieza, la pared y un punto intermedio entre estas. Se analizó el crecimiento de los granos y el espaciamiento entre los brazos dendríticos presentados en el núcleo de la pieza, en donde se produjo un enfriamiento más lento que en las paredes del molde las cuales presentan un agrupamiento mayor de granos y un espaciamiento más corto entre los brazos dendríticos, confirmando de esta manera que los granos en la microestructura van creciendo desde borde hacia el centro de la pieza fundida. También se confirmó la existencia de las tres zonas en un lingote de fundición: zona de enfriamiento, zona, columnar y la zona equiaxial.</a:t>
            </a:r>
            <a:endParaRPr lang="es-EC" sz="2300" dirty="0">
              <a:solidFill>
                <a:schemeClr val="bg1"/>
              </a:solidFill>
            </a:endParaRPr>
          </a:p>
        </p:txBody>
      </p:sp>
    </p:spTree>
    <p:extLst>
      <p:ext uri="{BB962C8B-B14F-4D97-AF65-F5344CB8AC3E}">
        <p14:creationId xmlns="" xmlns:p14="http://schemas.microsoft.com/office/powerpoint/2010/main" val="40116162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 xmlns:a16="http://schemas.microsoft.com/office/drawing/2014/main" id="{D43CEFA6-FF6D-487C-8F3E-07EC2D882FA4}"/>
              </a:ext>
            </a:extLst>
          </p:cNvPr>
          <p:cNvSpPr>
            <a:spLocks noGrp="1"/>
          </p:cNvSpPr>
          <p:nvPr>
            <p:ph idx="1"/>
          </p:nvPr>
        </p:nvSpPr>
        <p:spPr>
          <a:xfrm>
            <a:off x="331304" y="278296"/>
            <a:ext cx="11595653" cy="6374295"/>
          </a:xfrm>
        </p:spPr>
        <p:txBody>
          <a:bodyPr>
            <a:normAutofit/>
          </a:bodyPr>
          <a:lstStyle/>
          <a:p>
            <a:pPr lvl="0" algn="just"/>
            <a:r>
              <a:rPr lang="es-ES" sz="2400" dirty="0">
                <a:solidFill>
                  <a:schemeClr val="bg1"/>
                </a:solidFill>
              </a:rPr>
              <a:t>La simulación se realizó, para el estudio de la solidificación de la colada en el molde permanente de la aleación Al-Si, mediante un método de elementos finitos (MEF) para lo cual se tomó las variables reales en el proceso de fundición así también como las ecuaciones que gobiernan este fenómeno, para simularlo de la forma más real posible, en la simulación realizada se obtuvo un tiempo de solidificación de 8.5 min, mientras que en la parte teórica realizada con la regla de solidificación de Chvorinov se obtuvo un tiempo de solidificación igual a 8.74 min y experimentalmente un tiempo de 8.61 min, obteniendo un error entre lo teórico y lo experimental de 1,48%, y un error entre la simulación y lo experimental de 1.28%. Errores dentro del rango de lo aceptado.</a:t>
            </a:r>
          </a:p>
          <a:p>
            <a:pPr lvl="0" algn="just"/>
            <a:endParaRPr lang="es-EC" sz="2400" dirty="0">
              <a:solidFill>
                <a:schemeClr val="bg1"/>
              </a:solidFill>
            </a:endParaRPr>
          </a:p>
          <a:p>
            <a:pPr lvl="0" algn="just"/>
            <a:r>
              <a:rPr lang="es-ES" sz="2400" dirty="0">
                <a:solidFill>
                  <a:schemeClr val="bg1"/>
                </a:solidFill>
              </a:rPr>
              <a:t>En el análisis visual se puede observar que en cuanto al acabado de las piezas obtenidas en los diferentes métodos de fundición tanto en las aleaciones de Al-Si como en el Latón, el molde de arena presentó el acabado menos aceptable entre los cuatro procesos, mientras que la fundición centrifugada fue el de mejores características. En cuanto a la micrografía realizada con un aumento de 50X se puede apreciar que en el interior de las piezas el que presenta mayor porosidad es el molde de arena, en segundo lugar el molde de cáscara, siguiente a este la fundición centrifugada, con características muy acercadas al de molde permanente que presento menor porosidad.</a:t>
            </a:r>
            <a:endParaRPr lang="es-EC" sz="2400" dirty="0">
              <a:solidFill>
                <a:schemeClr val="bg1"/>
              </a:solidFill>
            </a:endParaRPr>
          </a:p>
          <a:p>
            <a:endParaRPr lang="es-EC" dirty="0"/>
          </a:p>
        </p:txBody>
      </p:sp>
    </p:spTree>
    <p:extLst>
      <p:ext uri="{BB962C8B-B14F-4D97-AF65-F5344CB8AC3E}">
        <p14:creationId xmlns="" xmlns:p14="http://schemas.microsoft.com/office/powerpoint/2010/main" val="7638203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3EB2A22E-9B6F-4359-A0D0-2DDC553FAECB}"/>
              </a:ext>
            </a:extLst>
          </p:cNvPr>
          <p:cNvSpPr txBox="1">
            <a:spLocks/>
          </p:cNvSpPr>
          <p:nvPr/>
        </p:nvSpPr>
        <p:spPr>
          <a:xfrm>
            <a:off x="579783" y="249724"/>
            <a:ext cx="11360425" cy="63366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400" b="1" dirty="0">
                <a:solidFill>
                  <a:schemeClr val="bg1"/>
                </a:solidFill>
              </a:rPr>
              <a:t>GRACIAS </a:t>
            </a:r>
          </a:p>
          <a:p>
            <a:pPr algn="ctr"/>
            <a:r>
              <a:rPr lang="es-EC" sz="3400" b="1" dirty="0">
                <a:solidFill>
                  <a:schemeClr val="bg1"/>
                </a:solidFill>
              </a:rPr>
              <a:t>POR SU ATENCIÓN</a:t>
            </a:r>
          </a:p>
        </p:txBody>
      </p:sp>
    </p:spTree>
    <p:extLst>
      <p:ext uri="{BB962C8B-B14F-4D97-AF65-F5344CB8AC3E}">
        <p14:creationId xmlns="" xmlns:p14="http://schemas.microsoft.com/office/powerpoint/2010/main" val="34580353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do de imagen para aluminio">
            <a:extLst>
              <a:ext uri="{FF2B5EF4-FFF2-40B4-BE49-F238E27FC236}">
                <a16:creationId xmlns="" xmlns:a16="http://schemas.microsoft.com/office/drawing/2014/main" id="{D372F6DA-BEF4-4810-A70E-021132B73B26}"/>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52026" y="780537"/>
            <a:ext cx="3418449" cy="2061755"/>
          </a:xfrm>
          <a:prstGeom prst="rect">
            <a:avLst/>
          </a:prstGeom>
          <a:noFill/>
          <a:extLst>
            <a:ext uri="{909E8E84-426E-40DD-AFC4-6F175D3DCCD1}">
              <a14:hiddenFill xmlns="" xmlns:a14="http://schemas.microsoft.com/office/drawing/2010/main">
                <a:solidFill>
                  <a:srgbClr val="FFFFFF"/>
                </a:solidFill>
              </a14:hiddenFill>
            </a:ext>
          </a:extLst>
        </p:spPr>
      </p:pic>
      <p:pic>
        <p:nvPicPr>
          <p:cNvPr id="3076" name="Picture 4" descr="Resultado de imagen para cobre">
            <a:extLst>
              <a:ext uri="{FF2B5EF4-FFF2-40B4-BE49-F238E27FC236}">
                <a16:creationId xmlns="" xmlns:a16="http://schemas.microsoft.com/office/drawing/2014/main" id="{12F9D44F-9BC9-4C25-A400-F0CDFED57610}"/>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346043" y="780537"/>
            <a:ext cx="3649454" cy="206175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CuadroTexto 3">
            <a:extLst>
              <a:ext uri="{FF2B5EF4-FFF2-40B4-BE49-F238E27FC236}">
                <a16:creationId xmlns="" xmlns:a16="http://schemas.microsoft.com/office/drawing/2014/main" id="{3E62CFD2-707F-406F-A040-C3554B80DBB9}"/>
              </a:ext>
            </a:extLst>
          </p:cNvPr>
          <p:cNvSpPr txBox="1"/>
          <p:nvPr/>
        </p:nvSpPr>
        <p:spPr>
          <a:xfrm>
            <a:off x="1097281" y="3066758"/>
            <a:ext cx="4459458" cy="2000548"/>
          </a:xfrm>
          <a:prstGeom prst="rect">
            <a:avLst/>
          </a:prstGeom>
          <a:noFill/>
        </p:spPr>
        <p:txBody>
          <a:bodyPr wrap="square" rtlCol="0">
            <a:spAutoFit/>
          </a:bodyPr>
          <a:lstStyle/>
          <a:p>
            <a:r>
              <a:rPr lang="es-EC" sz="3200" dirty="0">
                <a:solidFill>
                  <a:schemeClr val="bg1"/>
                </a:solidFill>
              </a:rPr>
              <a:t>Propiedades:</a:t>
            </a:r>
          </a:p>
          <a:p>
            <a:r>
              <a:rPr lang="es-EC" sz="2400" dirty="0">
                <a:solidFill>
                  <a:schemeClr val="bg1"/>
                </a:solidFill>
              </a:rPr>
              <a:t>Metal no ferroso</a:t>
            </a:r>
          </a:p>
          <a:p>
            <a:r>
              <a:rPr lang="es-EC" sz="2400" dirty="0">
                <a:solidFill>
                  <a:schemeClr val="bg1"/>
                </a:solidFill>
              </a:rPr>
              <a:t>Densidad: </a:t>
            </a:r>
            <a:r>
              <a:rPr lang="es-ES" sz="2400" dirty="0">
                <a:solidFill>
                  <a:schemeClr val="bg1"/>
                </a:solidFill>
              </a:rPr>
              <a:t>2.70 g/cm³</a:t>
            </a:r>
            <a:endParaRPr lang="es-EC" sz="2400" dirty="0">
              <a:solidFill>
                <a:schemeClr val="bg1"/>
              </a:solidFill>
            </a:endParaRPr>
          </a:p>
          <a:p>
            <a:r>
              <a:rPr lang="es-EC" sz="2400" dirty="0">
                <a:solidFill>
                  <a:schemeClr val="bg1"/>
                </a:solidFill>
              </a:rPr>
              <a:t>Temperatura de fundición: 660 °C</a:t>
            </a:r>
          </a:p>
          <a:p>
            <a:endParaRPr lang="es-EC" sz="2000" dirty="0"/>
          </a:p>
        </p:txBody>
      </p:sp>
      <p:sp>
        <p:nvSpPr>
          <p:cNvPr id="7" name="CuadroTexto 6">
            <a:extLst>
              <a:ext uri="{FF2B5EF4-FFF2-40B4-BE49-F238E27FC236}">
                <a16:creationId xmlns="" xmlns:a16="http://schemas.microsoft.com/office/drawing/2014/main" id="{DE1CABE7-19C1-47D2-B23C-7D80DC2D3F8B}"/>
              </a:ext>
            </a:extLst>
          </p:cNvPr>
          <p:cNvSpPr txBox="1"/>
          <p:nvPr/>
        </p:nvSpPr>
        <p:spPr>
          <a:xfrm>
            <a:off x="7191296" y="3066758"/>
            <a:ext cx="4709971" cy="2000548"/>
          </a:xfrm>
          <a:prstGeom prst="rect">
            <a:avLst/>
          </a:prstGeom>
          <a:noFill/>
        </p:spPr>
        <p:txBody>
          <a:bodyPr wrap="square" rtlCol="0">
            <a:spAutoFit/>
          </a:bodyPr>
          <a:lstStyle/>
          <a:p>
            <a:r>
              <a:rPr lang="es-EC" sz="3200" dirty="0">
                <a:solidFill>
                  <a:schemeClr val="bg1"/>
                </a:solidFill>
              </a:rPr>
              <a:t>Propiedades:</a:t>
            </a:r>
          </a:p>
          <a:p>
            <a:r>
              <a:rPr lang="es-EC" sz="2400" dirty="0">
                <a:solidFill>
                  <a:schemeClr val="bg1"/>
                </a:solidFill>
              </a:rPr>
              <a:t>Metal no ferroso</a:t>
            </a:r>
          </a:p>
          <a:p>
            <a:r>
              <a:rPr lang="es-EC" sz="2400" dirty="0">
                <a:solidFill>
                  <a:schemeClr val="bg1"/>
                </a:solidFill>
              </a:rPr>
              <a:t>Densidad: </a:t>
            </a:r>
            <a:r>
              <a:rPr lang="es-ES" sz="2400" dirty="0">
                <a:solidFill>
                  <a:schemeClr val="bg1"/>
                </a:solidFill>
              </a:rPr>
              <a:t> 8.94 g/cm³</a:t>
            </a:r>
            <a:endParaRPr lang="es-EC" sz="2400" dirty="0">
              <a:solidFill>
                <a:schemeClr val="bg1"/>
              </a:solidFill>
            </a:endParaRPr>
          </a:p>
          <a:p>
            <a:r>
              <a:rPr lang="es-EC" sz="2400" dirty="0">
                <a:solidFill>
                  <a:schemeClr val="bg1"/>
                </a:solidFill>
              </a:rPr>
              <a:t>Temperatura de fundición: 1084 °C</a:t>
            </a:r>
          </a:p>
          <a:p>
            <a:endParaRPr lang="es-EC" sz="2000" dirty="0"/>
          </a:p>
        </p:txBody>
      </p:sp>
      <p:sp>
        <p:nvSpPr>
          <p:cNvPr id="5" name="CuadroTexto 4">
            <a:extLst>
              <a:ext uri="{FF2B5EF4-FFF2-40B4-BE49-F238E27FC236}">
                <a16:creationId xmlns="" xmlns:a16="http://schemas.microsoft.com/office/drawing/2014/main" id="{B1594836-9402-4E3D-912B-C23A0A6D4EAB}"/>
              </a:ext>
            </a:extLst>
          </p:cNvPr>
          <p:cNvSpPr txBox="1"/>
          <p:nvPr/>
        </p:nvSpPr>
        <p:spPr>
          <a:xfrm>
            <a:off x="1589652" y="206639"/>
            <a:ext cx="3221503" cy="461665"/>
          </a:xfrm>
          <a:prstGeom prst="rect">
            <a:avLst/>
          </a:prstGeom>
          <a:noFill/>
        </p:spPr>
        <p:txBody>
          <a:bodyPr wrap="square" rtlCol="0">
            <a:spAutoFit/>
          </a:bodyPr>
          <a:lstStyle/>
          <a:p>
            <a:r>
              <a:rPr lang="es-EC" sz="2400" b="1" dirty="0">
                <a:solidFill>
                  <a:schemeClr val="bg1"/>
                </a:solidFill>
              </a:rPr>
              <a:t>ALEACIÓN ALUMINIO</a:t>
            </a:r>
            <a:endParaRPr lang="es-EC" b="1" dirty="0">
              <a:solidFill>
                <a:schemeClr val="bg1"/>
              </a:solidFill>
            </a:endParaRPr>
          </a:p>
        </p:txBody>
      </p:sp>
      <p:sp>
        <p:nvSpPr>
          <p:cNvPr id="10" name="CuadroTexto 9">
            <a:extLst>
              <a:ext uri="{FF2B5EF4-FFF2-40B4-BE49-F238E27FC236}">
                <a16:creationId xmlns="" xmlns:a16="http://schemas.microsoft.com/office/drawing/2014/main" id="{06A8B5AA-8C46-4FD3-BC2F-6787A769A935}"/>
              </a:ext>
            </a:extLst>
          </p:cNvPr>
          <p:cNvSpPr txBox="1"/>
          <p:nvPr/>
        </p:nvSpPr>
        <p:spPr>
          <a:xfrm>
            <a:off x="8707901" y="230398"/>
            <a:ext cx="1181688" cy="461665"/>
          </a:xfrm>
          <a:prstGeom prst="rect">
            <a:avLst/>
          </a:prstGeom>
          <a:noFill/>
        </p:spPr>
        <p:txBody>
          <a:bodyPr wrap="square" rtlCol="0">
            <a:spAutoFit/>
          </a:bodyPr>
          <a:lstStyle/>
          <a:p>
            <a:r>
              <a:rPr lang="es-EC" sz="2400" b="1" dirty="0">
                <a:solidFill>
                  <a:schemeClr val="bg1"/>
                </a:solidFill>
              </a:rPr>
              <a:t>LATÓN</a:t>
            </a:r>
            <a:endParaRPr lang="es-EC" b="1" dirty="0">
              <a:solidFill>
                <a:schemeClr val="bg1"/>
              </a:solidFill>
            </a:endParaRPr>
          </a:p>
        </p:txBody>
      </p:sp>
      <p:sp>
        <p:nvSpPr>
          <p:cNvPr id="11" name="CuadroTexto 10">
            <a:extLst>
              <a:ext uri="{FF2B5EF4-FFF2-40B4-BE49-F238E27FC236}">
                <a16:creationId xmlns="" xmlns:a16="http://schemas.microsoft.com/office/drawing/2014/main" id="{4DE301CF-203B-4B47-B588-770A79D68111}"/>
              </a:ext>
            </a:extLst>
          </p:cNvPr>
          <p:cNvSpPr txBox="1"/>
          <p:nvPr/>
        </p:nvSpPr>
        <p:spPr>
          <a:xfrm>
            <a:off x="337625" y="5240746"/>
            <a:ext cx="11563641" cy="1077218"/>
          </a:xfrm>
          <a:prstGeom prst="rect">
            <a:avLst/>
          </a:prstGeom>
          <a:noFill/>
        </p:spPr>
        <p:txBody>
          <a:bodyPr wrap="square" rtlCol="0">
            <a:spAutoFit/>
          </a:bodyPr>
          <a:lstStyle/>
          <a:p>
            <a:pPr algn="ctr"/>
            <a:r>
              <a:rPr lang="es-EC" sz="3200" b="1" dirty="0">
                <a:solidFill>
                  <a:schemeClr val="bg1"/>
                </a:solidFill>
              </a:rPr>
              <a:t>Características</a:t>
            </a:r>
          </a:p>
          <a:p>
            <a:pPr algn="ctr"/>
            <a:r>
              <a:rPr lang="es-EC" sz="3200" dirty="0">
                <a:solidFill>
                  <a:schemeClr val="bg1"/>
                </a:solidFill>
              </a:rPr>
              <a:t>-Alta maleabilidad	-Alta ductilidad	   -Resistencia a la corrosión</a:t>
            </a:r>
          </a:p>
        </p:txBody>
      </p:sp>
      <p:cxnSp>
        <p:nvCxnSpPr>
          <p:cNvPr id="8" name="Conector recto 7">
            <a:extLst>
              <a:ext uri="{FF2B5EF4-FFF2-40B4-BE49-F238E27FC236}">
                <a16:creationId xmlns="" xmlns:a16="http://schemas.microsoft.com/office/drawing/2014/main" id="{E7625E96-409E-4562-9A89-5778AB5F4ED5}"/>
              </a:ext>
            </a:extLst>
          </p:cNvPr>
          <p:cNvCxnSpPr/>
          <p:nvPr/>
        </p:nvCxnSpPr>
        <p:spPr>
          <a:xfrm>
            <a:off x="6114757" y="780537"/>
            <a:ext cx="0" cy="398810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0519731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 Imagen">
            <a:extLst>
              <a:ext uri="{FF2B5EF4-FFF2-40B4-BE49-F238E27FC236}">
                <a16:creationId xmlns="" xmlns:a16="http://schemas.microsoft.com/office/drawing/2014/main" id="{1E0DFE7A-23C2-4ED7-84F1-A1A38EEEFE6F}"/>
              </a:ext>
            </a:extLst>
          </p:cNvPr>
          <p:cNvPicPr/>
          <p:nvPr/>
        </p:nvPicPr>
        <p:blipFill rotWithShape="1">
          <a:blip r:embed="rId2" cstate="print">
            <a:extLst>
              <a:ext uri="{28A0092B-C50C-407E-A947-70E740481C1C}">
                <a14:useLocalDpi xmlns="" xmlns:a14="http://schemas.microsoft.com/office/drawing/2010/main" val="0"/>
              </a:ext>
            </a:extLst>
          </a:blip>
          <a:srcRect l="11240" t="43289" r="47374" b="8164"/>
          <a:stretch/>
        </p:blipFill>
        <p:spPr bwMode="auto">
          <a:xfrm>
            <a:off x="0" y="0"/>
            <a:ext cx="4403188" cy="6858000"/>
          </a:xfrm>
          <a:prstGeom prst="rect">
            <a:avLst/>
          </a:prstGeom>
          <a:ln>
            <a:noFill/>
          </a:ln>
          <a:extLst>
            <a:ext uri="{53640926-AAD7-44D8-BBD7-CCE9431645EC}">
              <a14:shadowObscured xmlns="" xmlns:a14="http://schemas.microsoft.com/office/drawing/2010/main"/>
            </a:ext>
          </a:extLst>
        </p:spPr>
      </p:pic>
      <p:sp>
        <p:nvSpPr>
          <p:cNvPr id="5" name="CuadroTexto 4">
            <a:extLst>
              <a:ext uri="{FF2B5EF4-FFF2-40B4-BE49-F238E27FC236}">
                <a16:creationId xmlns="" xmlns:a16="http://schemas.microsoft.com/office/drawing/2014/main" id="{BD4396FB-833A-4CDB-84DA-95E2DE840E3F}"/>
              </a:ext>
            </a:extLst>
          </p:cNvPr>
          <p:cNvSpPr txBox="1"/>
          <p:nvPr/>
        </p:nvSpPr>
        <p:spPr>
          <a:xfrm>
            <a:off x="182880" y="618978"/>
            <a:ext cx="2335237" cy="523220"/>
          </a:xfrm>
          <a:prstGeom prst="rect">
            <a:avLst/>
          </a:prstGeom>
          <a:noFill/>
        </p:spPr>
        <p:txBody>
          <a:bodyPr wrap="square" rtlCol="0">
            <a:spAutoFit/>
          </a:bodyPr>
          <a:lstStyle/>
          <a:p>
            <a:r>
              <a:rPr lang="es-EC" sz="2800" b="1" dirty="0"/>
              <a:t>FUNDICIÓN</a:t>
            </a:r>
          </a:p>
        </p:txBody>
      </p:sp>
      <p:sp>
        <p:nvSpPr>
          <p:cNvPr id="6" name="CuadroTexto 5">
            <a:extLst>
              <a:ext uri="{FF2B5EF4-FFF2-40B4-BE49-F238E27FC236}">
                <a16:creationId xmlns="" xmlns:a16="http://schemas.microsoft.com/office/drawing/2014/main" id="{BD1C0195-06AC-4D53-9CBB-6E1AE480DA15}"/>
              </a:ext>
            </a:extLst>
          </p:cNvPr>
          <p:cNvSpPr txBox="1"/>
          <p:nvPr/>
        </p:nvSpPr>
        <p:spPr>
          <a:xfrm>
            <a:off x="4979961" y="1997685"/>
            <a:ext cx="2419643" cy="461665"/>
          </a:xfrm>
          <a:prstGeom prst="rect">
            <a:avLst/>
          </a:prstGeom>
          <a:noFill/>
        </p:spPr>
        <p:txBody>
          <a:bodyPr wrap="square" rtlCol="0">
            <a:spAutoFit/>
          </a:bodyPr>
          <a:lstStyle/>
          <a:p>
            <a:r>
              <a:rPr lang="es-EC" sz="2400" dirty="0">
                <a:solidFill>
                  <a:schemeClr val="bg1"/>
                </a:solidFill>
              </a:rPr>
              <a:t>Fundición</a:t>
            </a:r>
          </a:p>
        </p:txBody>
      </p:sp>
      <p:sp>
        <p:nvSpPr>
          <p:cNvPr id="7" name="CuadroTexto 6">
            <a:extLst>
              <a:ext uri="{FF2B5EF4-FFF2-40B4-BE49-F238E27FC236}">
                <a16:creationId xmlns="" xmlns:a16="http://schemas.microsoft.com/office/drawing/2014/main" id="{1749210C-C383-4CBC-8F1F-14580DC25356}"/>
              </a:ext>
            </a:extLst>
          </p:cNvPr>
          <p:cNvSpPr txBox="1"/>
          <p:nvPr/>
        </p:nvSpPr>
        <p:spPr>
          <a:xfrm>
            <a:off x="6189783" y="2632955"/>
            <a:ext cx="2419643" cy="461665"/>
          </a:xfrm>
          <a:prstGeom prst="rect">
            <a:avLst/>
          </a:prstGeom>
          <a:noFill/>
        </p:spPr>
        <p:txBody>
          <a:bodyPr wrap="square" rtlCol="0">
            <a:spAutoFit/>
          </a:bodyPr>
          <a:lstStyle/>
          <a:p>
            <a:r>
              <a:rPr lang="es-EC" sz="2400" dirty="0">
                <a:solidFill>
                  <a:schemeClr val="bg1"/>
                </a:solidFill>
              </a:rPr>
              <a:t>Enfriamiento</a:t>
            </a:r>
          </a:p>
        </p:txBody>
      </p:sp>
      <p:sp>
        <p:nvSpPr>
          <p:cNvPr id="8" name="CuadroTexto 7">
            <a:extLst>
              <a:ext uri="{FF2B5EF4-FFF2-40B4-BE49-F238E27FC236}">
                <a16:creationId xmlns="" xmlns:a16="http://schemas.microsoft.com/office/drawing/2014/main" id="{43941508-BB3A-40B8-952E-5A558EAC0087}"/>
              </a:ext>
            </a:extLst>
          </p:cNvPr>
          <p:cNvSpPr txBox="1"/>
          <p:nvPr/>
        </p:nvSpPr>
        <p:spPr>
          <a:xfrm>
            <a:off x="7704407" y="3268225"/>
            <a:ext cx="2419643" cy="461665"/>
          </a:xfrm>
          <a:prstGeom prst="rect">
            <a:avLst/>
          </a:prstGeom>
          <a:noFill/>
        </p:spPr>
        <p:txBody>
          <a:bodyPr wrap="square" rtlCol="0">
            <a:spAutoFit/>
          </a:bodyPr>
          <a:lstStyle/>
          <a:p>
            <a:r>
              <a:rPr lang="es-EC" sz="2400" dirty="0">
                <a:solidFill>
                  <a:schemeClr val="bg1"/>
                </a:solidFill>
              </a:rPr>
              <a:t>Cambios de fase</a:t>
            </a:r>
          </a:p>
        </p:txBody>
      </p:sp>
      <p:sp>
        <p:nvSpPr>
          <p:cNvPr id="9" name="CuadroTexto 8">
            <a:extLst>
              <a:ext uri="{FF2B5EF4-FFF2-40B4-BE49-F238E27FC236}">
                <a16:creationId xmlns="" xmlns:a16="http://schemas.microsoft.com/office/drawing/2014/main" id="{494B4B98-FCBF-44BA-B41B-FF00603AB3F1}"/>
              </a:ext>
            </a:extLst>
          </p:cNvPr>
          <p:cNvSpPr txBox="1"/>
          <p:nvPr/>
        </p:nvSpPr>
        <p:spPr>
          <a:xfrm>
            <a:off x="9549616" y="3833155"/>
            <a:ext cx="2419643" cy="1200329"/>
          </a:xfrm>
          <a:prstGeom prst="rect">
            <a:avLst/>
          </a:prstGeom>
          <a:noFill/>
        </p:spPr>
        <p:txBody>
          <a:bodyPr wrap="square" rtlCol="0">
            <a:spAutoFit/>
          </a:bodyPr>
          <a:lstStyle/>
          <a:p>
            <a:pPr algn="ctr"/>
            <a:r>
              <a:rPr lang="es-EC" sz="2400" dirty="0">
                <a:solidFill>
                  <a:schemeClr val="bg1"/>
                </a:solidFill>
              </a:rPr>
              <a:t>Propiedades y características del material</a:t>
            </a:r>
          </a:p>
        </p:txBody>
      </p:sp>
      <p:sp>
        <p:nvSpPr>
          <p:cNvPr id="10" name="Flecha: doblada 9">
            <a:extLst>
              <a:ext uri="{FF2B5EF4-FFF2-40B4-BE49-F238E27FC236}">
                <a16:creationId xmlns="" xmlns:a16="http://schemas.microsoft.com/office/drawing/2014/main" id="{471D782A-0D5C-4965-ACDF-2AAD5667F548}"/>
              </a:ext>
            </a:extLst>
          </p:cNvPr>
          <p:cNvSpPr/>
          <p:nvPr/>
        </p:nvSpPr>
        <p:spPr>
          <a:xfrm rot="10800000" flipH="1">
            <a:off x="5219118" y="2459350"/>
            <a:ext cx="928468" cy="546326"/>
          </a:xfrm>
          <a:prstGeom prst="bentArrow">
            <a:avLst>
              <a:gd name="adj1" fmla="val 34141"/>
              <a:gd name="adj2" fmla="val 31094"/>
              <a:gd name="adj3" fmla="val 50000"/>
              <a:gd name="adj4" fmla="val 3460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1" name="Flecha: doblada 10">
            <a:extLst>
              <a:ext uri="{FF2B5EF4-FFF2-40B4-BE49-F238E27FC236}">
                <a16:creationId xmlns="" xmlns:a16="http://schemas.microsoft.com/office/drawing/2014/main" id="{E67D4CE3-B72D-4D52-8DB6-0E225CF36FBB}"/>
              </a:ext>
            </a:extLst>
          </p:cNvPr>
          <p:cNvSpPr/>
          <p:nvPr/>
        </p:nvSpPr>
        <p:spPr>
          <a:xfrm rot="10800000" flipH="1">
            <a:off x="6775939" y="3155837"/>
            <a:ext cx="928468" cy="546326"/>
          </a:xfrm>
          <a:prstGeom prst="bentArrow">
            <a:avLst>
              <a:gd name="adj1" fmla="val 34141"/>
              <a:gd name="adj2" fmla="val 31094"/>
              <a:gd name="adj3" fmla="val 50000"/>
              <a:gd name="adj4" fmla="val 3460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2" name="Flecha: doblada 11">
            <a:extLst>
              <a:ext uri="{FF2B5EF4-FFF2-40B4-BE49-F238E27FC236}">
                <a16:creationId xmlns="" xmlns:a16="http://schemas.microsoft.com/office/drawing/2014/main" id="{02D4D83C-FFDA-48E8-9A6B-954848F799E0}"/>
              </a:ext>
            </a:extLst>
          </p:cNvPr>
          <p:cNvSpPr/>
          <p:nvPr/>
        </p:nvSpPr>
        <p:spPr>
          <a:xfrm rot="10800000" flipH="1">
            <a:off x="8449994" y="3957333"/>
            <a:ext cx="928468" cy="546326"/>
          </a:xfrm>
          <a:prstGeom prst="bentArrow">
            <a:avLst>
              <a:gd name="adj1" fmla="val 34141"/>
              <a:gd name="adj2" fmla="val 31094"/>
              <a:gd name="adj3" fmla="val 50000"/>
              <a:gd name="adj4" fmla="val 3460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extLst>
      <p:ext uri="{BB962C8B-B14F-4D97-AF65-F5344CB8AC3E}">
        <p14:creationId xmlns="" xmlns:p14="http://schemas.microsoft.com/office/powerpoint/2010/main" val="28917755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92EF2C63-4D07-466C-8D5D-6A10D30F41ED}"/>
              </a:ext>
            </a:extLst>
          </p:cNvPr>
          <p:cNvPicPr/>
          <p:nvPr/>
        </p:nvPicPr>
        <p:blipFill>
          <a:blip r:embed="rId2" cstate="print"/>
          <a:stretch>
            <a:fillRect/>
          </a:stretch>
        </p:blipFill>
        <p:spPr>
          <a:xfrm>
            <a:off x="2584938" y="1252024"/>
            <a:ext cx="7022123" cy="5008188"/>
          </a:xfrm>
          <a:prstGeom prst="rect">
            <a:avLst/>
          </a:prstGeom>
        </p:spPr>
      </p:pic>
      <p:sp>
        <p:nvSpPr>
          <p:cNvPr id="6" name="CuadroTexto 5">
            <a:extLst>
              <a:ext uri="{FF2B5EF4-FFF2-40B4-BE49-F238E27FC236}">
                <a16:creationId xmlns="" xmlns:a16="http://schemas.microsoft.com/office/drawing/2014/main" id="{CBAFF59B-F394-46FB-B5ED-8E8425413412}"/>
              </a:ext>
            </a:extLst>
          </p:cNvPr>
          <p:cNvSpPr txBox="1"/>
          <p:nvPr/>
        </p:nvSpPr>
        <p:spPr>
          <a:xfrm>
            <a:off x="2403231" y="597788"/>
            <a:ext cx="7385536" cy="461665"/>
          </a:xfrm>
          <a:prstGeom prst="rect">
            <a:avLst/>
          </a:prstGeom>
          <a:noFill/>
        </p:spPr>
        <p:txBody>
          <a:bodyPr wrap="square" rtlCol="0">
            <a:spAutoFit/>
          </a:bodyPr>
          <a:lstStyle/>
          <a:p>
            <a:pPr algn="ctr"/>
            <a:r>
              <a:rPr lang="es-EC" sz="2400" b="1" dirty="0">
                <a:solidFill>
                  <a:schemeClr val="bg1"/>
                </a:solidFill>
              </a:rPr>
              <a:t>CLASIFICACIÓN DE LOS SISTEMAS DE FUNDICIÓN</a:t>
            </a:r>
            <a:endParaRPr lang="es-EC" b="1" dirty="0">
              <a:solidFill>
                <a:schemeClr val="bg1"/>
              </a:solidFill>
            </a:endParaRPr>
          </a:p>
        </p:txBody>
      </p:sp>
    </p:spTree>
    <p:extLst>
      <p:ext uri="{BB962C8B-B14F-4D97-AF65-F5344CB8AC3E}">
        <p14:creationId xmlns="" xmlns:p14="http://schemas.microsoft.com/office/powerpoint/2010/main" val="5390024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9F649A7-D34D-49D6-BCF4-F75DE1E6BD05}"/>
              </a:ext>
            </a:extLst>
          </p:cNvPr>
          <p:cNvSpPr>
            <a:spLocks noGrp="1"/>
          </p:cNvSpPr>
          <p:nvPr>
            <p:ph type="title"/>
          </p:nvPr>
        </p:nvSpPr>
        <p:spPr>
          <a:xfrm>
            <a:off x="737568" y="263340"/>
            <a:ext cx="10515600" cy="1325562"/>
          </a:xfrm>
        </p:spPr>
        <p:txBody>
          <a:bodyPr/>
          <a:lstStyle/>
          <a:p>
            <a:pPr algn="ctr"/>
            <a:r>
              <a:rPr lang="es-EC" b="1" dirty="0">
                <a:solidFill>
                  <a:schemeClr val="bg1"/>
                </a:solidFill>
              </a:rPr>
              <a:t>Fundición en Molde de Arena</a:t>
            </a:r>
          </a:p>
        </p:txBody>
      </p:sp>
      <p:sp>
        <p:nvSpPr>
          <p:cNvPr id="3" name="Marcador de contenido 2">
            <a:extLst>
              <a:ext uri="{FF2B5EF4-FFF2-40B4-BE49-F238E27FC236}">
                <a16:creationId xmlns="" xmlns:a16="http://schemas.microsoft.com/office/drawing/2014/main" id="{E50227FA-2383-4006-870E-FC84366EFBEC}"/>
              </a:ext>
            </a:extLst>
          </p:cNvPr>
          <p:cNvSpPr>
            <a:spLocks noGrp="1"/>
          </p:cNvSpPr>
          <p:nvPr>
            <p:ph idx="1"/>
          </p:nvPr>
        </p:nvSpPr>
        <p:spPr>
          <a:xfrm>
            <a:off x="5290517" y="2359699"/>
            <a:ext cx="7792436" cy="2987519"/>
          </a:xfrm>
        </p:spPr>
        <p:txBody>
          <a:bodyPr>
            <a:normAutofit/>
          </a:bodyPr>
          <a:lstStyle/>
          <a:p>
            <a:pPr algn="ctr">
              <a:buFont typeface="Wingdings" panose="05000000000000000000" pitchFamily="2" charset="2"/>
              <a:buChar char="v"/>
            </a:pPr>
            <a:r>
              <a:rPr lang="es-EC" sz="3200" dirty="0">
                <a:solidFill>
                  <a:schemeClr val="bg1"/>
                </a:solidFill>
              </a:rPr>
              <a:t>Molde temporal</a:t>
            </a:r>
          </a:p>
          <a:p>
            <a:pPr algn="ctr">
              <a:buFont typeface="Wingdings" panose="05000000000000000000" pitchFamily="2" charset="2"/>
              <a:buChar char="v"/>
            </a:pPr>
            <a:endParaRPr lang="es-EC" sz="3200" dirty="0">
              <a:solidFill>
                <a:schemeClr val="bg1"/>
              </a:solidFill>
            </a:endParaRPr>
          </a:p>
          <a:p>
            <a:pPr algn="ctr">
              <a:buFont typeface="Wingdings" panose="05000000000000000000" pitchFamily="2" charset="2"/>
              <a:buChar char="v"/>
            </a:pPr>
            <a:r>
              <a:rPr lang="es-EC" sz="3200" dirty="0">
                <a:solidFill>
                  <a:schemeClr val="bg1"/>
                </a:solidFill>
              </a:rPr>
              <a:t>Metales de alto punto de fusión</a:t>
            </a:r>
          </a:p>
          <a:p>
            <a:pPr algn="ctr">
              <a:buFont typeface="Wingdings" panose="05000000000000000000" pitchFamily="2" charset="2"/>
              <a:buChar char="v"/>
            </a:pPr>
            <a:endParaRPr lang="es-EC" sz="3200" dirty="0">
              <a:solidFill>
                <a:schemeClr val="bg1"/>
              </a:solidFill>
            </a:endParaRPr>
          </a:p>
          <a:p>
            <a:pPr algn="ctr">
              <a:buFont typeface="Wingdings" panose="05000000000000000000" pitchFamily="2" charset="2"/>
              <a:buChar char="v"/>
            </a:pPr>
            <a:r>
              <a:rPr lang="es-EC" sz="3200" dirty="0">
                <a:solidFill>
                  <a:schemeClr val="bg1"/>
                </a:solidFill>
              </a:rPr>
              <a:t>Mezcla Arena-Bentonita(5%)</a:t>
            </a:r>
          </a:p>
        </p:txBody>
      </p:sp>
      <p:pic>
        <p:nvPicPr>
          <p:cNvPr id="5122" name="Picture 2" descr="Imagen relacionada">
            <a:extLst>
              <a:ext uri="{FF2B5EF4-FFF2-40B4-BE49-F238E27FC236}">
                <a16:creationId xmlns="" xmlns:a16="http://schemas.microsoft.com/office/drawing/2014/main" id="{BF8F81CC-3C8F-4A67-8E9A-EDD1EE0A7FC4}"/>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2742" y="1588902"/>
            <a:ext cx="5602626" cy="479782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9569571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A0B72965-0DBB-48FB-B6B9-78B6027D82E0}"/>
              </a:ext>
            </a:extLst>
          </p:cNvPr>
          <p:cNvPicPr/>
          <p:nvPr/>
        </p:nvPicPr>
        <p:blipFill rotWithShape="1">
          <a:blip r:embed="rId2" cstate="print">
            <a:extLst>
              <a:ext uri="{BEBA8EAE-BF5A-486C-A8C5-ECC9F3942E4B}">
                <a14:imgProps xmlns="" xmlns:a14="http://schemas.microsoft.com/office/drawing/2010/main">
                  <a14:imgLayer r:embed="rId3">
                    <a14:imgEffect>
                      <a14:sharpenSoften amount="50000"/>
                    </a14:imgEffect>
                  </a14:imgLayer>
                </a14:imgProps>
              </a:ext>
            </a:extLst>
          </a:blip>
          <a:srcRect l="38072" t="25107" r="3762" b="12480"/>
          <a:stretch/>
        </p:blipFill>
        <p:spPr bwMode="auto">
          <a:xfrm>
            <a:off x="0" y="1167618"/>
            <a:ext cx="9214338" cy="5690382"/>
          </a:xfrm>
          <a:prstGeom prst="rect">
            <a:avLst/>
          </a:prstGeom>
          <a:noFill/>
          <a:ln w="9525">
            <a:noFill/>
            <a:miter lim="800000"/>
            <a:headEnd/>
            <a:tailEnd/>
          </a:ln>
        </p:spPr>
      </p:pic>
      <p:sp>
        <p:nvSpPr>
          <p:cNvPr id="9" name="CuadroTexto 8">
            <a:extLst>
              <a:ext uri="{FF2B5EF4-FFF2-40B4-BE49-F238E27FC236}">
                <a16:creationId xmlns="" xmlns:a16="http://schemas.microsoft.com/office/drawing/2014/main" id="{E9D3ECF0-02C3-40B2-87E1-0F3A492B7FF0}"/>
              </a:ext>
            </a:extLst>
          </p:cNvPr>
          <p:cNvSpPr txBox="1"/>
          <p:nvPr/>
        </p:nvSpPr>
        <p:spPr>
          <a:xfrm>
            <a:off x="9214338" y="1167618"/>
            <a:ext cx="2977662" cy="3046988"/>
          </a:xfrm>
          <a:prstGeom prst="rect">
            <a:avLst/>
          </a:prstGeom>
          <a:noFill/>
        </p:spPr>
        <p:txBody>
          <a:bodyPr wrap="square" rtlCol="0">
            <a:spAutoFit/>
          </a:bodyPr>
          <a:lstStyle/>
          <a:p>
            <a:pPr marL="342900" indent="-342900">
              <a:buFont typeface="Wingdings" panose="05000000000000000000" pitchFamily="2" charset="2"/>
              <a:buChar char="v"/>
            </a:pPr>
            <a:r>
              <a:rPr lang="es-EC" sz="2400" dirty="0">
                <a:solidFill>
                  <a:schemeClr val="bg1"/>
                </a:solidFill>
              </a:rPr>
              <a:t>Molde Temporal</a:t>
            </a:r>
          </a:p>
          <a:p>
            <a:pPr marL="342900" indent="-342900">
              <a:buFont typeface="Wingdings" panose="05000000000000000000" pitchFamily="2" charset="2"/>
              <a:buChar char="v"/>
            </a:pPr>
            <a:endParaRPr lang="es-EC" sz="2400" dirty="0">
              <a:solidFill>
                <a:schemeClr val="bg1"/>
              </a:solidFill>
            </a:endParaRPr>
          </a:p>
          <a:p>
            <a:pPr marL="342900" indent="-342900">
              <a:buFont typeface="Wingdings" panose="05000000000000000000" pitchFamily="2" charset="2"/>
              <a:buChar char="v"/>
            </a:pPr>
            <a:r>
              <a:rPr lang="es-EC" sz="2400" dirty="0">
                <a:solidFill>
                  <a:schemeClr val="bg1"/>
                </a:solidFill>
              </a:rPr>
              <a:t>Buen Acabado Superficial</a:t>
            </a:r>
          </a:p>
          <a:p>
            <a:pPr marL="342900" indent="-342900">
              <a:buFont typeface="Wingdings" panose="05000000000000000000" pitchFamily="2" charset="2"/>
              <a:buChar char="v"/>
            </a:pPr>
            <a:endParaRPr lang="es-EC" sz="2400" dirty="0">
              <a:solidFill>
                <a:schemeClr val="bg1"/>
              </a:solidFill>
            </a:endParaRPr>
          </a:p>
          <a:p>
            <a:pPr marL="342900" indent="-342900">
              <a:buFont typeface="Wingdings" panose="05000000000000000000" pitchFamily="2" charset="2"/>
              <a:buChar char="v"/>
            </a:pPr>
            <a:r>
              <a:rPr lang="es-EC" sz="2400" dirty="0">
                <a:solidFill>
                  <a:schemeClr val="bg1"/>
                </a:solidFill>
              </a:rPr>
              <a:t>Mezcla Sílice-Resina Fenólica(10%)</a:t>
            </a:r>
          </a:p>
        </p:txBody>
      </p:sp>
      <p:sp>
        <p:nvSpPr>
          <p:cNvPr id="10" name="CuadroTexto 9">
            <a:extLst>
              <a:ext uri="{FF2B5EF4-FFF2-40B4-BE49-F238E27FC236}">
                <a16:creationId xmlns="" xmlns:a16="http://schemas.microsoft.com/office/drawing/2014/main" id="{18B9AA59-8519-4B0E-9EBC-0229F7DF4D7F}"/>
              </a:ext>
            </a:extLst>
          </p:cNvPr>
          <p:cNvSpPr txBox="1"/>
          <p:nvPr/>
        </p:nvSpPr>
        <p:spPr>
          <a:xfrm>
            <a:off x="0" y="275286"/>
            <a:ext cx="7554351" cy="769441"/>
          </a:xfrm>
          <a:prstGeom prst="rect">
            <a:avLst/>
          </a:prstGeom>
          <a:noFill/>
        </p:spPr>
        <p:txBody>
          <a:bodyPr wrap="square" rtlCol="0">
            <a:spAutoFit/>
          </a:bodyPr>
          <a:lstStyle/>
          <a:p>
            <a:pPr algn="ctr"/>
            <a:r>
              <a:rPr lang="es-EC" sz="4400" b="1" dirty="0">
                <a:solidFill>
                  <a:schemeClr val="bg1"/>
                </a:solidFill>
              </a:rPr>
              <a:t>Fundición en Cáscara</a:t>
            </a:r>
          </a:p>
        </p:txBody>
      </p:sp>
    </p:spTree>
    <p:extLst>
      <p:ext uri="{BB962C8B-B14F-4D97-AF65-F5344CB8AC3E}">
        <p14:creationId xmlns="" xmlns:p14="http://schemas.microsoft.com/office/powerpoint/2010/main" val="4178366071"/>
      </p:ext>
    </p:extLst>
  </p:cSld>
  <p:clrMapOvr>
    <a:masterClrMapping/>
  </p:clrMapOvr>
  <p:timing>
    <p:tnLst>
      <p:par>
        <p:cTn id="1" dur="indefinite" restart="never" nodeType="tmRoot"/>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TM02900720[[fn=Integral]]</Template>
  <TotalTime>1175</TotalTime>
  <Words>2408</Words>
  <Application>Microsoft Office PowerPoint</Application>
  <PresentationFormat>Personalizado</PresentationFormat>
  <Paragraphs>653</Paragraphs>
  <Slides>48</Slides>
  <Notes>0</Notes>
  <HiddenSlides>0</HiddenSlides>
  <MMClips>0</MMClips>
  <ScaleCrop>false</ScaleCrop>
  <HeadingPairs>
    <vt:vector size="4" baseType="variant">
      <vt:variant>
        <vt:lpstr>Tema</vt:lpstr>
      </vt:variant>
      <vt:variant>
        <vt:i4>2</vt:i4>
      </vt:variant>
      <vt:variant>
        <vt:lpstr>Títulos de diapositiva</vt:lpstr>
      </vt:variant>
      <vt:variant>
        <vt:i4>48</vt:i4>
      </vt:variant>
    </vt:vector>
  </HeadingPairs>
  <TitlesOfParts>
    <vt:vector size="50" baseType="lpstr">
      <vt:lpstr>HDOfficeLightV0</vt:lpstr>
      <vt:lpstr>1_HDOfficeLightV0</vt:lpstr>
      <vt:lpstr>TEMA: EVALUACIÓN DE LAS PROPIEDADES MECÁNICAS Y MICROESTRUCTURA DE UNA ALEACIÓN DE COBRE Y UNA ALEACIÓN DE ALUMINIO, MEDIANTE CUATRO PROCESOS DE FUNDICIÓN</vt:lpstr>
      <vt:lpstr>Diapositiva 2</vt:lpstr>
      <vt:lpstr>Justificación e importancia</vt:lpstr>
      <vt:lpstr>Alcance del proyecto</vt:lpstr>
      <vt:lpstr>Diapositiva 5</vt:lpstr>
      <vt:lpstr>Diapositiva 6</vt:lpstr>
      <vt:lpstr>Diapositiva 7</vt:lpstr>
      <vt:lpstr>Fundición en Molde de Arena</vt:lpstr>
      <vt:lpstr>Diapositiva 9</vt:lpstr>
      <vt:lpstr>Fundición en molde Permanente</vt:lpstr>
      <vt:lpstr>Fundición Centrifugada</vt:lpstr>
      <vt:lpstr>Propiedades Mecánicas</vt:lpstr>
      <vt:lpstr>Microestructura</vt:lpstr>
      <vt:lpstr>Solidificación y Enfriamiento</vt:lpstr>
      <vt:lpstr>Metodología</vt:lpstr>
      <vt:lpstr>Etapa 1: Mantenimiento</vt:lpstr>
      <vt:lpstr>Etapa 3: Preparación de moldes</vt:lpstr>
      <vt:lpstr>Diapositiva 18</vt:lpstr>
      <vt:lpstr>Etapa 5: Extracción y maquinado de probetas</vt:lpstr>
      <vt:lpstr>Etapa 7: Ensayos Mecánicos</vt:lpstr>
      <vt:lpstr>Diapositiva 21</vt:lpstr>
      <vt:lpstr>Diapositiva 22</vt:lpstr>
      <vt:lpstr>Diapositiva 23</vt:lpstr>
      <vt:lpstr>Análisis de temperatura</vt:lpstr>
      <vt:lpstr>Análisis de simulación</vt:lpstr>
      <vt:lpstr>Experimentación de la Aleación Aluminio</vt:lpstr>
      <vt:lpstr>Análisis  Micrográfico</vt:lpstr>
      <vt:lpstr>Micrografía Molde  Permanente</vt:lpstr>
      <vt:lpstr>Análisis Químico</vt:lpstr>
      <vt:lpstr>Diagrama Aluminio-Silicio</vt:lpstr>
      <vt:lpstr>Fases presentes en la aleación de Aluminio</vt:lpstr>
      <vt:lpstr>Propiedades Mecánicas Aleación de Aluminio</vt:lpstr>
      <vt:lpstr>Diapositiva 33</vt:lpstr>
      <vt:lpstr>Diapositiva 34</vt:lpstr>
      <vt:lpstr>Experimentación del Latón</vt:lpstr>
      <vt:lpstr>Análisis  Micrográfico</vt:lpstr>
      <vt:lpstr>Micrografía Molde  Permanente</vt:lpstr>
      <vt:lpstr>Análisis Químico</vt:lpstr>
      <vt:lpstr>Diagrama Cu - Zn</vt:lpstr>
      <vt:lpstr>Propiedades Mecánicas Latón</vt:lpstr>
      <vt:lpstr>Diapositiva 41</vt:lpstr>
      <vt:lpstr>Diapositiva 42</vt:lpstr>
      <vt:lpstr>Análisis en la simulación en la Aleación de Aluminio</vt:lpstr>
      <vt:lpstr>Diapositiva 44</vt:lpstr>
      <vt:lpstr>Conclusiones</vt:lpstr>
      <vt:lpstr>Diapositiva 46</vt:lpstr>
      <vt:lpstr>Diapositiva 47</vt:lpstr>
      <vt:lpstr>Diapositiva 48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 EVALUACIÓN DE LAS PROPIEDADES MECÁNICAS Y MICROESTRUCTURA DE UNA ALEACIÓN DE COBRE Y UNA ALEACIÓN DE ALUMINIO, MEDIANTE CUATRO PROCESOS DE FUNDICIÓN</dc:title>
  <dc:creator>Esteban</dc:creator>
  <cp:lastModifiedBy>xndy</cp:lastModifiedBy>
  <cp:revision>64</cp:revision>
  <dcterms:created xsi:type="dcterms:W3CDTF">2018-10-22T14:36:41Z</dcterms:created>
  <dcterms:modified xsi:type="dcterms:W3CDTF">2018-12-13T13:35:43Z</dcterms:modified>
</cp:coreProperties>
</file>