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1058" r:id="rId4"/>
    <p:sldId id="1060" r:id="rId5"/>
    <p:sldId id="1063" r:id="rId6"/>
    <p:sldId id="260" r:id="rId7"/>
    <p:sldId id="1055" r:id="rId8"/>
    <p:sldId id="1053" r:id="rId9"/>
    <p:sldId id="1064" r:id="rId10"/>
    <p:sldId id="1065" r:id="rId11"/>
    <p:sldId id="1066" r:id="rId12"/>
    <p:sldId id="1054" r:id="rId13"/>
    <p:sldId id="1074" r:id="rId14"/>
    <p:sldId id="1080" r:id="rId15"/>
    <p:sldId id="1081" r:id="rId16"/>
    <p:sldId id="1083" r:id="rId17"/>
    <p:sldId id="1096" r:id="rId18"/>
    <p:sldId id="1097" r:id="rId19"/>
    <p:sldId id="1098" r:id="rId20"/>
    <p:sldId id="1099" r:id="rId21"/>
    <p:sldId id="1100" r:id="rId22"/>
    <p:sldId id="1101" r:id="rId23"/>
    <p:sldId id="1102" r:id="rId24"/>
    <p:sldId id="1103" r:id="rId25"/>
    <p:sldId id="1104" r:id="rId26"/>
    <p:sldId id="1105" r:id="rId27"/>
    <p:sldId id="1106" r:id="rId28"/>
    <p:sldId id="1082" r:id="rId29"/>
    <p:sldId id="1108" r:id="rId30"/>
    <p:sldId id="267" r:id="rId31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75897F"/>
    <a:srgbClr val="D0EDFA"/>
    <a:srgbClr val="D9EDF1"/>
    <a:srgbClr val="FFFF66"/>
    <a:srgbClr val="339966"/>
    <a:srgbClr val="006666"/>
    <a:srgbClr val="003366"/>
    <a:srgbClr val="00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7707" autoAdjust="0"/>
  </p:normalViewPr>
  <p:slideViewPr>
    <p:cSldViewPr>
      <p:cViewPr varScale="1">
        <p:scale>
          <a:sx n="65" d="100"/>
          <a:sy n="65" d="100"/>
        </p:scale>
        <p:origin x="77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600F5-EC9D-4864-841E-F3F366E2249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8B7223-6B63-4910-A59E-EE849670255C}">
      <dgm:prSet phldrT="[Texto]"/>
      <dgm:spPr/>
      <dgm:t>
        <a:bodyPr/>
        <a:lstStyle/>
        <a:p>
          <a:r>
            <a:rPr lang="es-EC" dirty="0"/>
            <a:t>Factores y prácticas de alto desempeño que influyen en el clima laboral.</a:t>
          </a:r>
        </a:p>
        <a:p>
          <a:r>
            <a:rPr lang="es-EC" dirty="0"/>
            <a:t>(Zenteno &amp; Durán, 2016)</a:t>
          </a:r>
        </a:p>
      </dgm:t>
    </dgm:pt>
    <dgm:pt modelId="{44217977-8A53-4042-877C-C810C3E2FA2F}" type="parTrans" cxnId="{AEF09D9D-EBC5-4D28-9D57-8261CCF264C3}">
      <dgm:prSet/>
      <dgm:spPr/>
      <dgm:t>
        <a:bodyPr/>
        <a:lstStyle/>
        <a:p>
          <a:endParaRPr lang="es-EC"/>
        </a:p>
      </dgm:t>
    </dgm:pt>
    <dgm:pt modelId="{3EB547F1-467A-42DE-91E7-5FBDA8AE0CB6}" type="sibTrans" cxnId="{AEF09D9D-EBC5-4D28-9D57-8261CCF264C3}">
      <dgm:prSet/>
      <dgm:spPr/>
      <dgm:t>
        <a:bodyPr/>
        <a:lstStyle/>
        <a:p>
          <a:endParaRPr lang="es-EC"/>
        </a:p>
      </dgm:t>
    </dgm:pt>
    <dgm:pt modelId="{A81BA58F-E786-4949-A0E2-4373C4C5846B}">
      <dgm:prSet phldrT="[Texto]"/>
      <dgm:spPr/>
      <dgm:t>
        <a:bodyPr/>
        <a:lstStyle/>
        <a:p>
          <a:r>
            <a:rPr lang="es-EC" dirty="0"/>
            <a:t>Clima y desempeño: una explicación ante relaciones no siempre congruentes.</a:t>
          </a:r>
        </a:p>
        <a:p>
          <a:r>
            <a:rPr lang="es-EC" dirty="0"/>
            <a:t>(Borzellino, Mirabal &amp; Barrios, 2015)</a:t>
          </a:r>
        </a:p>
      </dgm:t>
    </dgm:pt>
    <dgm:pt modelId="{85791AFB-55B1-48B4-86EB-3B300116E422}" type="parTrans" cxnId="{EAD3B408-6D0A-4941-9771-3C7C8EBF3D76}">
      <dgm:prSet/>
      <dgm:spPr/>
      <dgm:t>
        <a:bodyPr/>
        <a:lstStyle/>
        <a:p>
          <a:endParaRPr lang="es-EC"/>
        </a:p>
      </dgm:t>
    </dgm:pt>
    <dgm:pt modelId="{F5D19AA7-CF7F-4BDC-98D8-7C1B616CD682}" type="sibTrans" cxnId="{EAD3B408-6D0A-4941-9771-3C7C8EBF3D76}">
      <dgm:prSet/>
      <dgm:spPr/>
      <dgm:t>
        <a:bodyPr/>
        <a:lstStyle/>
        <a:p>
          <a:endParaRPr lang="es-EC"/>
        </a:p>
      </dgm:t>
    </dgm:pt>
    <dgm:pt modelId="{AE003EAD-8132-4B7F-A456-5118EDF8FA48}">
      <dgm:prSet phldrT="[Texto]"/>
      <dgm:spPr/>
      <dgm:t>
        <a:bodyPr/>
        <a:lstStyle/>
        <a:p>
          <a:r>
            <a:rPr lang="es-EC" dirty="0"/>
            <a:t>Clima organizacional y desempeño laboral en los docentes de la Asociación Educativa Adventista Peruana del Sur.</a:t>
          </a:r>
        </a:p>
        <a:p>
          <a:r>
            <a:rPr lang="es-EC" dirty="0"/>
            <a:t>(Cabrera &amp; Bejarano, 2017)</a:t>
          </a:r>
        </a:p>
      </dgm:t>
    </dgm:pt>
    <dgm:pt modelId="{71144E18-D620-479A-A952-44620DA8E08F}" type="parTrans" cxnId="{3FD6DAD3-DDC7-4AF4-9B32-44BA5A0B3109}">
      <dgm:prSet/>
      <dgm:spPr/>
      <dgm:t>
        <a:bodyPr/>
        <a:lstStyle/>
        <a:p>
          <a:endParaRPr lang="es-EC"/>
        </a:p>
      </dgm:t>
    </dgm:pt>
    <dgm:pt modelId="{5B9689FB-269C-4A4E-AAA8-863D91890CEC}" type="sibTrans" cxnId="{3FD6DAD3-DDC7-4AF4-9B32-44BA5A0B3109}">
      <dgm:prSet/>
      <dgm:spPr/>
      <dgm:t>
        <a:bodyPr/>
        <a:lstStyle/>
        <a:p>
          <a:endParaRPr lang="es-EC"/>
        </a:p>
      </dgm:t>
    </dgm:pt>
    <dgm:pt modelId="{570742E1-00D2-402F-9C09-76257717325E}">
      <dgm:prSet/>
      <dgm:spPr/>
      <dgm:t>
        <a:bodyPr/>
        <a:lstStyle/>
        <a:p>
          <a:r>
            <a:rPr lang="es-EC" dirty="0"/>
            <a:t>Clima organizacional y desempeño laboral en las instituciones educativas bolivarianas de la ciudad de Puno- Perú 2014.</a:t>
          </a:r>
        </a:p>
        <a:p>
          <a:r>
            <a:rPr lang="es-EC" dirty="0"/>
            <a:t>(Torres &amp; Zegarra,2015)</a:t>
          </a:r>
        </a:p>
      </dgm:t>
    </dgm:pt>
    <dgm:pt modelId="{4A569419-47F7-4989-9142-A306313638CB}" type="parTrans" cxnId="{31719BB9-B80C-4043-8988-6871363A3B2F}">
      <dgm:prSet/>
      <dgm:spPr/>
      <dgm:t>
        <a:bodyPr/>
        <a:lstStyle/>
        <a:p>
          <a:endParaRPr lang="es-EC"/>
        </a:p>
      </dgm:t>
    </dgm:pt>
    <dgm:pt modelId="{854022C8-BEE6-49AE-8F91-729279563E8A}" type="sibTrans" cxnId="{31719BB9-B80C-4043-8988-6871363A3B2F}">
      <dgm:prSet/>
      <dgm:spPr/>
      <dgm:t>
        <a:bodyPr/>
        <a:lstStyle/>
        <a:p>
          <a:endParaRPr lang="es-EC"/>
        </a:p>
      </dgm:t>
    </dgm:pt>
    <dgm:pt modelId="{D95897ED-652C-4C3D-AE17-4CFCCB700827}">
      <dgm:prSet/>
      <dgm:spPr/>
      <dgm:t>
        <a:bodyPr/>
        <a:lstStyle/>
        <a:p>
          <a:r>
            <a:rPr lang="es-EC" dirty="0"/>
            <a:t>Influencia del clima organizacional en el desempeño laboral de los trabajadores de la municipalidad de Morales-Perú.</a:t>
          </a:r>
        </a:p>
        <a:p>
          <a:r>
            <a:rPr lang="es-EC" dirty="0"/>
            <a:t>(Silva, Bautista, &amp; Silva, 2018)</a:t>
          </a:r>
        </a:p>
      </dgm:t>
    </dgm:pt>
    <dgm:pt modelId="{CD6E5750-A297-41A6-A62D-C8E213ACF138}" type="parTrans" cxnId="{5413D937-D36A-4207-BBAD-B4E7D95B8A78}">
      <dgm:prSet/>
      <dgm:spPr/>
      <dgm:t>
        <a:bodyPr/>
        <a:lstStyle/>
        <a:p>
          <a:endParaRPr lang="es-EC"/>
        </a:p>
      </dgm:t>
    </dgm:pt>
    <dgm:pt modelId="{EDBCDBA9-7AC0-4A90-84C7-AA4AD5A9624A}" type="sibTrans" cxnId="{5413D937-D36A-4207-BBAD-B4E7D95B8A78}">
      <dgm:prSet/>
      <dgm:spPr/>
      <dgm:t>
        <a:bodyPr/>
        <a:lstStyle/>
        <a:p>
          <a:endParaRPr lang="es-EC"/>
        </a:p>
      </dgm:t>
    </dgm:pt>
    <dgm:pt modelId="{622F8088-4396-40F4-A7C0-D757F9AB8085}" type="pres">
      <dgm:prSet presAssocID="{F32600F5-EC9D-4864-841E-F3F366E22491}" presName="rootnode" presStyleCnt="0">
        <dgm:presLayoutVars>
          <dgm:chMax/>
          <dgm:chPref/>
          <dgm:dir/>
          <dgm:animLvl val="lvl"/>
        </dgm:presLayoutVars>
      </dgm:prSet>
      <dgm:spPr/>
    </dgm:pt>
    <dgm:pt modelId="{82E11D5C-E918-403B-BC41-FDC1902311A7}" type="pres">
      <dgm:prSet presAssocID="{028B7223-6B63-4910-A59E-EE849670255C}" presName="composite" presStyleCnt="0"/>
      <dgm:spPr/>
    </dgm:pt>
    <dgm:pt modelId="{83773362-E26A-4335-91B4-CEEC8765588A}" type="pres">
      <dgm:prSet presAssocID="{028B7223-6B63-4910-A59E-EE849670255C}" presName="LShape" presStyleLbl="alignNode1" presStyleIdx="0" presStyleCnt="9" custLinFactNeighborY="0"/>
      <dgm:spPr/>
    </dgm:pt>
    <dgm:pt modelId="{A49B2394-942E-4303-B4BD-31341C756B87}" type="pres">
      <dgm:prSet presAssocID="{028B7223-6B63-4910-A59E-EE849670255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5CBE0F8-80F2-48CC-8EE0-6F7AADEDAF7F}" type="pres">
      <dgm:prSet presAssocID="{028B7223-6B63-4910-A59E-EE849670255C}" presName="Triangle" presStyleLbl="alignNode1" presStyleIdx="1" presStyleCnt="9"/>
      <dgm:spPr/>
    </dgm:pt>
    <dgm:pt modelId="{4203CF0C-DF6B-4549-BAE4-C793514C1B3D}" type="pres">
      <dgm:prSet presAssocID="{3EB547F1-467A-42DE-91E7-5FBDA8AE0CB6}" presName="sibTrans" presStyleCnt="0"/>
      <dgm:spPr/>
    </dgm:pt>
    <dgm:pt modelId="{5DD253E9-30DC-4FC9-8E96-F388EDF2778A}" type="pres">
      <dgm:prSet presAssocID="{3EB547F1-467A-42DE-91E7-5FBDA8AE0CB6}" presName="space" presStyleCnt="0"/>
      <dgm:spPr/>
    </dgm:pt>
    <dgm:pt modelId="{55D02403-FD23-4744-B3FF-4C8D1D4A92B5}" type="pres">
      <dgm:prSet presAssocID="{570742E1-00D2-402F-9C09-76257717325E}" presName="composite" presStyleCnt="0"/>
      <dgm:spPr/>
    </dgm:pt>
    <dgm:pt modelId="{D26BA749-E0B2-4C07-AD11-FBDE1A851143}" type="pres">
      <dgm:prSet presAssocID="{570742E1-00D2-402F-9C09-76257717325E}" presName="LShape" presStyleLbl="alignNode1" presStyleIdx="2" presStyleCnt="9"/>
      <dgm:spPr/>
    </dgm:pt>
    <dgm:pt modelId="{493D26F0-A1A4-4A87-A164-363FB441A5CF}" type="pres">
      <dgm:prSet presAssocID="{570742E1-00D2-402F-9C09-76257717325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1FF9C58-ADBD-4138-86A7-99225D916EFC}" type="pres">
      <dgm:prSet presAssocID="{570742E1-00D2-402F-9C09-76257717325E}" presName="Triangle" presStyleLbl="alignNode1" presStyleIdx="3" presStyleCnt="9"/>
      <dgm:spPr/>
    </dgm:pt>
    <dgm:pt modelId="{436F3922-0DF7-44A0-A376-CB93F6A67362}" type="pres">
      <dgm:prSet presAssocID="{854022C8-BEE6-49AE-8F91-729279563E8A}" presName="sibTrans" presStyleCnt="0"/>
      <dgm:spPr/>
    </dgm:pt>
    <dgm:pt modelId="{79EF8B9E-B34D-411F-BA00-7F2ED1ED7B29}" type="pres">
      <dgm:prSet presAssocID="{854022C8-BEE6-49AE-8F91-729279563E8A}" presName="space" presStyleCnt="0"/>
      <dgm:spPr/>
    </dgm:pt>
    <dgm:pt modelId="{585C7010-473D-4BA1-9549-C1C15F932D98}" type="pres">
      <dgm:prSet presAssocID="{A81BA58F-E786-4949-A0E2-4373C4C5846B}" presName="composite" presStyleCnt="0"/>
      <dgm:spPr/>
    </dgm:pt>
    <dgm:pt modelId="{9A653DD1-0C01-44BE-9A3B-C3D0B60433AF}" type="pres">
      <dgm:prSet presAssocID="{A81BA58F-E786-4949-A0E2-4373C4C5846B}" presName="LShape" presStyleLbl="alignNode1" presStyleIdx="4" presStyleCnt="9"/>
      <dgm:spPr/>
    </dgm:pt>
    <dgm:pt modelId="{BE183976-6258-4858-B185-4717FBB21419}" type="pres">
      <dgm:prSet presAssocID="{A81BA58F-E786-4949-A0E2-4373C4C5846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6D83230-F173-4E12-802C-18954CF92DB6}" type="pres">
      <dgm:prSet presAssocID="{A81BA58F-E786-4949-A0E2-4373C4C5846B}" presName="Triangle" presStyleLbl="alignNode1" presStyleIdx="5" presStyleCnt="9"/>
      <dgm:spPr/>
    </dgm:pt>
    <dgm:pt modelId="{AD4B745B-02CA-45DC-B788-B5D669FA49CD}" type="pres">
      <dgm:prSet presAssocID="{F5D19AA7-CF7F-4BDC-98D8-7C1B616CD682}" presName="sibTrans" presStyleCnt="0"/>
      <dgm:spPr/>
    </dgm:pt>
    <dgm:pt modelId="{7191DE10-05EC-49E2-BB9B-86616829E9A9}" type="pres">
      <dgm:prSet presAssocID="{F5D19AA7-CF7F-4BDC-98D8-7C1B616CD682}" presName="space" presStyleCnt="0"/>
      <dgm:spPr/>
    </dgm:pt>
    <dgm:pt modelId="{2F82B2AD-19F7-4EAD-A5C2-987929BF1F30}" type="pres">
      <dgm:prSet presAssocID="{AE003EAD-8132-4B7F-A456-5118EDF8FA48}" presName="composite" presStyleCnt="0"/>
      <dgm:spPr/>
    </dgm:pt>
    <dgm:pt modelId="{67F8E55B-F901-4E64-8ABA-822B63C99174}" type="pres">
      <dgm:prSet presAssocID="{AE003EAD-8132-4B7F-A456-5118EDF8FA48}" presName="LShape" presStyleLbl="alignNode1" presStyleIdx="6" presStyleCnt="9"/>
      <dgm:spPr/>
    </dgm:pt>
    <dgm:pt modelId="{1468EE2B-C32A-409E-A14D-F2D6CE775803}" type="pres">
      <dgm:prSet presAssocID="{AE003EAD-8132-4B7F-A456-5118EDF8FA4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79E7531-5AA7-423F-8B9A-34034A7BFBF2}" type="pres">
      <dgm:prSet presAssocID="{AE003EAD-8132-4B7F-A456-5118EDF8FA48}" presName="Triangle" presStyleLbl="alignNode1" presStyleIdx="7" presStyleCnt="9"/>
      <dgm:spPr/>
    </dgm:pt>
    <dgm:pt modelId="{E4A0838A-80DD-4353-ABB4-4DEFF9143700}" type="pres">
      <dgm:prSet presAssocID="{5B9689FB-269C-4A4E-AAA8-863D91890CEC}" presName="sibTrans" presStyleCnt="0"/>
      <dgm:spPr/>
    </dgm:pt>
    <dgm:pt modelId="{DE2D2F0C-B6B0-4EC3-8497-C87CC4BE105A}" type="pres">
      <dgm:prSet presAssocID="{5B9689FB-269C-4A4E-AAA8-863D91890CEC}" presName="space" presStyleCnt="0"/>
      <dgm:spPr/>
    </dgm:pt>
    <dgm:pt modelId="{43E95576-1F5D-43AA-986D-1C3A9DD5EEBE}" type="pres">
      <dgm:prSet presAssocID="{D95897ED-652C-4C3D-AE17-4CFCCB700827}" presName="composite" presStyleCnt="0"/>
      <dgm:spPr/>
    </dgm:pt>
    <dgm:pt modelId="{73EF6DF6-6E61-43A4-BA06-76425834F723}" type="pres">
      <dgm:prSet presAssocID="{D95897ED-652C-4C3D-AE17-4CFCCB700827}" presName="LShape" presStyleLbl="alignNode1" presStyleIdx="8" presStyleCnt="9"/>
      <dgm:spPr/>
    </dgm:pt>
    <dgm:pt modelId="{24C124EA-36BD-4DEF-8543-1C20F9FD6230}" type="pres">
      <dgm:prSet presAssocID="{D95897ED-652C-4C3D-AE17-4CFCCB70082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D3B408-6D0A-4941-9771-3C7C8EBF3D76}" srcId="{F32600F5-EC9D-4864-841E-F3F366E22491}" destId="{A81BA58F-E786-4949-A0E2-4373C4C5846B}" srcOrd="2" destOrd="0" parTransId="{85791AFB-55B1-48B4-86EB-3B300116E422}" sibTransId="{F5D19AA7-CF7F-4BDC-98D8-7C1B616CD682}"/>
    <dgm:cxn modelId="{5413D937-D36A-4207-BBAD-B4E7D95B8A78}" srcId="{F32600F5-EC9D-4864-841E-F3F366E22491}" destId="{D95897ED-652C-4C3D-AE17-4CFCCB700827}" srcOrd="4" destOrd="0" parTransId="{CD6E5750-A297-41A6-A62D-C8E213ACF138}" sibTransId="{EDBCDBA9-7AC0-4A90-84C7-AA4AD5A9624A}"/>
    <dgm:cxn modelId="{DC001748-ACD9-4E95-8C12-A78BFC70C22A}" type="presOf" srcId="{AE003EAD-8132-4B7F-A456-5118EDF8FA48}" destId="{1468EE2B-C32A-409E-A14D-F2D6CE775803}" srcOrd="0" destOrd="0" presId="urn:microsoft.com/office/officeart/2009/3/layout/StepUpProcess"/>
    <dgm:cxn modelId="{2F15F870-DCA8-4113-9A46-F2BDB8870F32}" type="presOf" srcId="{028B7223-6B63-4910-A59E-EE849670255C}" destId="{A49B2394-942E-4303-B4BD-31341C756B87}" srcOrd="0" destOrd="0" presId="urn:microsoft.com/office/officeart/2009/3/layout/StepUpProcess"/>
    <dgm:cxn modelId="{2EEDB57C-79B6-43C3-AD08-EEA80C757446}" type="presOf" srcId="{A81BA58F-E786-4949-A0E2-4373C4C5846B}" destId="{BE183976-6258-4858-B185-4717FBB21419}" srcOrd="0" destOrd="0" presId="urn:microsoft.com/office/officeart/2009/3/layout/StepUpProcess"/>
    <dgm:cxn modelId="{AEF09D9D-EBC5-4D28-9D57-8261CCF264C3}" srcId="{F32600F5-EC9D-4864-841E-F3F366E22491}" destId="{028B7223-6B63-4910-A59E-EE849670255C}" srcOrd="0" destOrd="0" parTransId="{44217977-8A53-4042-877C-C810C3E2FA2F}" sibTransId="{3EB547F1-467A-42DE-91E7-5FBDA8AE0CB6}"/>
    <dgm:cxn modelId="{F95C6BB9-86F6-4A04-A7D9-65362A6BAEA4}" type="presOf" srcId="{D95897ED-652C-4C3D-AE17-4CFCCB700827}" destId="{24C124EA-36BD-4DEF-8543-1C20F9FD6230}" srcOrd="0" destOrd="0" presId="urn:microsoft.com/office/officeart/2009/3/layout/StepUpProcess"/>
    <dgm:cxn modelId="{31719BB9-B80C-4043-8988-6871363A3B2F}" srcId="{F32600F5-EC9D-4864-841E-F3F366E22491}" destId="{570742E1-00D2-402F-9C09-76257717325E}" srcOrd="1" destOrd="0" parTransId="{4A569419-47F7-4989-9142-A306313638CB}" sibTransId="{854022C8-BEE6-49AE-8F91-729279563E8A}"/>
    <dgm:cxn modelId="{2B288AC2-73D3-46F4-807D-E95E69378986}" type="presOf" srcId="{F32600F5-EC9D-4864-841E-F3F366E22491}" destId="{622F8088-4396-40F4-A7C0-D757F9AB8085}" srcOrd="0" destOrd="0" presId="urn:microsoft.com/office/officeart/2009/3/layout/StepUpProcess"/>
    <dgm:cxn modelId="{3FD6DAD3-DDC7-4AF4-9B32-44BA5A0B3109}" srcId="{F32600F5-EC9D-4864-841E-F3F366E22491}" destId="{AE003EAD-8132-4B7F-A456-5118EDF8FA48}" srcOrd="3" destOrd="0" parTransId="{71144E18-D620-479A-A952-44620DA8E08F}" sibTransId="{5B9689FB-269C-4A4E-AAA8-863D91890CEC}"/>
    <dgm:cxn modelId="{E39A0BE5-1969-420E-9EEB-0A450B8E524F}" type="presOf" srcId="{570742E1-00D2-402F-9C09-76257717325E}" destId="{493D26F0-A1A4-4A87-A164-363FB441A5CF}" srcOrd="0" destOrd="0" presId="urn:microsoft.com/office/officeart/2009/3/layout/StepUpProcess"/>
    <dgm:cxn modelId="{2A92E22D-8CD2-4A4A-8CC5-8BBF64A0F009}" type="presParOf" srcId="{622F8088-4396-40F4-A7C0-D757F9AB8085}" destId="{82E11D5C-E918-403B-BC41-FDC1902311A7}" srcOrd="0" destOrd="0" presId="urn:microsoft.com/office/officeart/2009/3/layout/StepUpProcess"/>
    <dgm:cxn modelId="{4F1F403E-31CF-490E-9036-ABEDFD8EEFB9}" type="presParOf" srcId="{82E11D5C-E918-403B-BC41-FDC1902311A7}" destId="{83773362-E26A-4335-91B4-CEEC8765588A}" srcOrd="0" destOrd="0" presId="urn:microsoft.com/office/officeart/2009/3/layout/StepUpProcess"/>
    <dgm:cxn modelId="{EE0DF231-7D9A-4E9C-81BE-12B05B14AFA3}" type="presParOf" srcId="{82E11D5C-E918-403B-BC41-FDC1902311A7}" destId="{A49B2394-942E-4303-B4BD-31341C756B87}" srcOrd="1" destOrd="0" presId="urn:microsoft.com/office/officeart/2009/3/layout/StepUpProcess"/>
    <dgm:cxn modelId="{5EB1288A-9FF4-4093-92B0-1E40C98C6D86}" type="presParOf" srcId="{82E11D5C-E918-403B-BC41-FDC1902311A7}" destId="{55CBE0F8-80F2-48CC-8EE0-6F7AADEDAF7F}" srcOrd="2" destOrd="0" presId="urn:microsoft.com/office/officeart/2009/3/layout/StepUpProcess"/>
    <dgm:cxn modelId="{DE16659C-7F41-4178-B443-FF1157157D4F}" type="presParOf" srcId="{622F8088-4396-40F4-A7C0-D757F9AB8085}" destId="{4203CF0C-DF6B-4549-BAE4-C793514C1B3D}" srcOrd="1" destOrd="0" presId="urn:microsoft.com/office/officeart/2009/3/layout/StepUpProcess"/>
    <dgm:cxn modelId="{D67D17B1-D159-4518-8613-A01708FA1354}" type="presParOf" srcId="{4203CF0C-DF6B-4549-BAE4-C793514C1B3D}" destId="{5DD253E9-30DC-4FC9-8E96-F388EDF2778A}" srcOrd="0" destOrd="0" presId="urn:microsoft.com/office/officeart/2009/3/layout/StepUpProcess"/>
    <dgm:cxn modelId="{65A68FF6-309C-4363-A0B0-1EADB437CB79}" type="presParOf" srcId="{622F8088-4396-40F4-A7C0-D757F9AB8085}" destId="{55D02403-FD23-4744-B3FF-4C8D1D4A92B5}" srcOrd="2" destOrd="0" presId="urn:microsoft.com/office/officeart/2009/3/layout/StepUpProcess"/>
    <dgm:cxn modelId="{B6993F58-AA8C-4C37-BE06-61A06FC5237D}" type="presParOf" srcId="{55D02403-FD23-4744-B3FF-4C8D1D4A92B5}" destId="{D26BA749-E0B2-4C07-AD11-FBDE1A851143}" srcOrd="0" destOrd="0" presId="urn:microsoft.com/office/officeart/2009/3/layout/StepUpProcess"/>
    <dgm:cxn modelId="{72A1DDCE-C815-4F12-A6B7-F48A281A922F}" type="presParOf" srcId="{55D02403-FD23-4744-B3FF-4C8D1D4A92B5}" destId="{493D26F0-A1A4-4A87-A164-363FB441A5CF}" srcOrd="1" destOrd="0" presId="urn:microsoft.com/office/officeart/2009/3/layout/StepUpProcess"/>
    <dgm:cxn modelId="{DDB323DB-C541-482F-B6CF-2D544541C628}" type="presParOf" srcId="{55D02403-FD23-4744-B3FF-4C8D1D4A92B5}" destId="{E1FF9C58-ADBD-4138-86A7-99225D916EFC}" srcOrd="2" destOrd="0" presId="urn:microsoft.com/office/officeart/2009/3/layout/StepUpProcess"/>
    <dgm:cxn modelId="{B3724144-07FC-43AC-9952-FA8BD9BE6487}" type="presParOf" srcId="{622F8088-4396-40F4-A7C0-D757F9AB8085}" destId="{436F3922-0DF7-44A0-A376-CB93F6A67362}" srcOrd="3" destOrd="0" presId="urn:microsoft.com/office/officeart/2009/3/layout/StepUpProcess"/>
    <dgm:cxn modelId="{105434BB-CE8E-41A8-83FC-445C72CE9C47}" type="presParOf" srcId="{436F3922-0DF7-44A0-A376-CB93F6A67362}" destId="{79EF8B9E-B34D-411F-BA00-7F2ED1ED7B29}" srcOrd="0" destOrd="0" presId="urn:microsoft.com/office/officeart/2009/3/layout/StepUpProcess"/>
    <dgm:cxn modelId="{F14C7B85-F6C1-48D6-8C9E-D1A10A507C84}" type="presParOf" srcId="{622F8088-4396-40F4-A7C0-D757F9AB8085}" destId="{585C7010-473D-4BA1-9549-C1C15F932D98}" srcOrd="4" destOrd="0" presId="urn:microsoft.com/office/officeart/2009/3/layout/StepUpProcess"/>
    <dgm:cxn modelId="{0D81FF87-533C-4E54-952A-6F6889DD4641}" type="presParOf" srcId="{585C7010-473D-4BA1-9549-C1C15F932D98}" destId="{9A653DD1-0C01-44BE-9A3B-C3D0B60433AF}" srcOrd="0" destOrd="0" presId="urn:microsoft.com/office/officeart/2009/3/layout/StepUpProcess"/>
    <dgm:cxn modelId="{910EB533-A8E6-489F-8164-886CB09BDDC5}" type="presParOf" srcId="{585C7010-473D-4BA1-9549-C1C15F932D98}" destId="{BE183976-6258-4858-B185-4717FBB21419}" srcOrd="1" destOrd="0" presId="urn:microsoft.com/office/officeart/2009/3/layout/StepUpProcess"/>
    <dgm:cxn modelId="{3F994855-8029-4854-A721-20B08125A14A}" type="presParOf" srcId="{585C7010-473D-4BA1-9549-C1C15F932D98}" destId="{A6D83230-F173-4E12-802C-18954CF92DB6}" srcOrd="2" destOrd="0" presId="urn:microsoft.com/office/officeart/2009/3/layout/StepUpProcess"/>
    <dgm:cxn modelId="{B61E8147-C26D-4334-B31C-6B7AECA13105}" type="presParOf" srcId="{622F8088-4396-40F4-A7C0-D757F9AB8085}" destId="{AD4B745B-02CA-45DC-B788-B5D669FA49CD}" srcOrd="5" destOrd="0" presId="urn:microsoft.com/office/officeart/2009/3/layout/StepUpProcess"/>
    <dgm:cxn modelId="{F0A884AA-6739-457A-8E3E-0088F4160857}" type="presParOf" srcId="{AD4B745B-02CA-45DC-B788-B5D669FA49CD}" destId="{7191DE10-05EC-49E2-BB9B-86616829E9A9}" srcOrd="0" destOrd="0" presId="urn:microsoft.com/office/officeart/2009/3/layout/StepUpProcess"/>
    <dgm:cxn modelId="{26595D31-F374-49B8-A8C9-FDF9E1CF8B46}" type="presParOf" srcId="{622F8088-4396-40F4-A7C0-D757F9AB8085}" destId="{2F82B2AD-19F7-4EAD-A5C2-987929BF1F30}" srcOrd="6" destOrd="0" presId="urn:microsoft.com/office/officeart/2009/3/layout/StepUpProcess"/>
    <dgm:cxn modelId="{274420D0-229B-41A8-A106-2DCB72CFAF4D}" type="presParOf" srcId="{2F82B2AD-19F7-4EAD-A5C2-987929BF1F30}" destId="{67F8E55B-F901-4E64-8ABA-822B63C99174}" srcOrd="0" destOrd="0" presId="urn:microsoft.com/office/officeart/2009/3/layout/StepUpProcess"/>
    <dgm:cxn modelId="{A422E5C9-23C3-47FE-9D6C-B27A9F1D6016}" type="presParOf" srcId="{2F82B2AD-19F7-4EAD-A5C2-987929BF1F30}" destId="{1468EE2B-C32A-409E-A14D-F2D6CE775803}" srcOrd="1" destOrd="0" presId="urn:microsoft.com/office/officeart/2009/3/layout/StepUpProcess"/>
    <dgm:cxn modelId="{D72C2129-C42D-4355-82B6-6F61970E29A6}" type="presParOf" srcId="{2F82B2AD-19F7-4EAD-A5C2-987929BF1F30}" destId="{A79E7531-5AA7-423F-8B9A-34034A7BFBF2}" srcOrd="2" destOrd="0" presId="urn:microsoft.com/office/officeart/2009/3/layout/StepUpProcess"/>
    <dgm:cxn modelId="{E482823D-13C6-4C6D-901B-121BBE81CF1D}" type="presParOf" srcId="{622F8088-4396-40F4-A7C0-D757F9AB8085}" destId="{E4A0838A-80DD-4353-ABB4-4DEFF9143700}" srcOrd="7" destOrd="0" presId="urn:microsoft.com/office/officeart/2009/3/layout/StepUpProcess"/>
    <dgm:cxn modelId="{2590F468-62A0-4174-B0D1-C9D3B35FB4DA}" type="presParOf" srcId="{E4A0838A-80DD-4353-ABB4-4DEFF9143700}" destId="{DE2D2F0C-B6B0-4EC3-8497-C87CC4BE105A}" srcOrd="0" destOrd="0" presId="urn:microsoft.com/office/officeart/2009/3/layout/StepUpProcess"/>
    <dgm:cxn modelId="{B4880941-3DC6-45D4-ACA3-C59CE2CC3767}" type="presParOf" srcId="{622F8088-4396-40F4-A7C0-D757F9AB8085}" destId="{43E95576-1F5D-43AA-986D-1C3A9DD5EEBE}" srcOrd="8" destOrd="0" presId="urn:microsoft.com/office/officeart/2009/3/layout/StepUpProcess"/>
    <dgm:cxn modelId="{07099899-9DAE-404E-9039-3E0988978721}" type="presParOf" srcId="{43E95576-1F5D-43AA-986D-1C3A9DD5EEBE}" destId="{73EF6DF6-6E61-43A4-BA06-76425834F723}" srcOrd="0" destOrd="0" presId="urn:microsoft.com/office/officeart/2009/3/layout/StepUpProcess"/>
    <dgm:cxn modelId="{10CD394E-A95C-4CED-844B-F9C1E7862FB7}" type="presParOf" srcId="{43E95576-1F5D-43AA-986D-1C3A9DD5EEBE}" destId="{24C124EA-36BD-4DEF-8543-1C20F9FD623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93527-E43C-462A-8717-3A5805781167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27906D-B71B-4BC9-9010-AAA2D38EB539}">
      <dgm:prSet phldrT="[Texto]"/>
      <dgm:spPr/>
      <dgm:t>
        <a:bodyPr/>
        <a:lstStyle/>
        <a:p>
          <a:r>
            <a:rPr lang="es-EC" b="1" dirty="0">
              <a:solidFill>
                <a:schemeClr val="accent5">
                  <a:lumMod val="50000"/>
                </a:schemeClr>
              </a:solidFill>
            </a:rPr>
            <a:t>OBJETIVO GENERAL</a:t>
          </a:r>
        </a:p>
        <a:p>
          <a:r>
            <a:rPr lang="es-EC" b="1" dirty="0">
              <a:solidFill>
                <a:schemeClr val="accent1">
                  <a:lumMod val="75000"/>
                </a:schemeClr>
              </a:solidFill>
            </a:rPr>
            <a:t>Fortalecer los componentes del clima organizacional para elevar los niveles de desempeño</a:t>
          </a:r>
          <a:r>
            <a:rPr lang="es-EC" b="1" dirty="0">
              <a:solidFill>
                <a:schemeClr val="accent1">
                  <a:lumMod val="90000"/>
                </a:schemeClr>
              </a:solidFill>
            </a:rPr>
            <a:t>.</a:t>
          </a:r>
        </a:p>
      </dgm:t>
    </dgm:pt>
    <dgm:pt modelId="{EAA47881-D46C-47CE-BBB7-53B2F5DAB9BD}" type="parTrans" cxnId="{3BA0BBF5-9C63-4953-891C-3FDF791F066C}">
      <dgm:prSet/>
      <dgm:spPr/>
      <dgm:t>
        <a:bodyPr/>
        <a:lstStyle/>
        <a:p>
          <a:endParaRPr lang="es-EC"/>
        </a:p>
      </dgm:t>
    </dgm:pt>
    <dgm:pt modelId="{ED30FCB7-8051-4C6E-A27A-66A58C0DA117}" type="sibTrans" cxnId="{3BA0BBF5-9C63-4953-891C-3FDF791F066C}">
      <dgm:prSet/>
      <dgm:spPr/>
      <dgm:t>
        <a:bodyPr/>
        <a:lstStyle/>
        <a:p>
          <a:endParaRPr lang="es-EC"/>
        </a:p>
      </dgm:t>
    </dgm:pt>
    <dgm:pt modelId="{7337F6D6-70D7-4D34-A74B-117E16927043}">
      <dgm:prSet phldrT="[Texto]"/>
      <dgm:spPr/>
      <dgm:t>
        <a:bodyPr/>
        <a:lstStyle/>
        <a:p>
          <a:r>
            <a:rPr lang="es-EC" b="1" dirty="0">
              <a:solidFill>
                <a:schemeClr val="accent1">
                  <a:lumMod val="75000"/>
                </a:schemeClr>
              </a:solidFill>
            </a:rPr>
            <a:t>Estrategias y tácticas </a:t>
          </a:r>
        </a:p>
      </dgm:t>
    </dgm:pt>
    <dgm:pt modelId="{5D9DDF6B-E4E9-4D59-89FA-AACA80DBC5A3}" type="parTrans" cxnId="{4F7C75DA-A550-4B61-BED3-57156AFD9857}">
      <dgm:prSet/>
      <dgm:spPr/>
      <dgm:t>
        <a:bodyPr/>
        <a:lstStyle/>
        <a:p>
          <a:endParaRPr lang="es-EC"/>
        </a:p>
      </dgm:t>
    </dgm:pt>
    <dgm:pt modelId="{C53F2358-7548-4079-AA28-67FFCD88EE4A}" type="sibTrans" cxnId="{4F7C75DA-A550-4B61-BED3-57156AFD9857}">
      <dgm:prSet/>
      <dgm:spPr/>
      <dgm:t>
        <a:bodyPr/>
        <a:lstStyle/>
        <a:p>
          <a:endParaRPr lang="es-EC"/>
        </a:p>
      </dgm:t>
    </dgm:pt>
    <dgm:pt modelId="{CD4E3C7E-1BD6-4D6A-9F68-D82B2494B180}">
      <dgm:prSet phldrT="[Texto]"/>
      <dgm:spPr/>
      <dgm:t>
        <a:bodyPr/>
        <a:lstStyle/>
        <a:p>
          <a:r>
            <a:rPr lang="es-EC" b="1" dirty="0">
              <a:solidFill>
                <a:schemeClr val="accent1">
                  <a:lumMod val="75000"/>
                </a:schemeClr>
              </a:solidFill>
            </a:rPr>
            <a:t>Minimizar aspectos negativos</a:t>
          </a:r>
        </a:p>
      </dgm:t>
    </dgm:pt>
    <dgm:pt modelId="{8099A7F3-60AE-4151-BB12-1A00C2138FDB}" type="parTrans" cxnId="{D6F3F137-D8E4-4490-BF83-892A12D1ED23}">
      <dgm:prSet/>
      <dgm:spPr/>
      <dgm:t>
        <a:bodyPr/>
        <a:lstStyle/>
        <a:p>
          <a:endParaRPr lang="es-EC"/>
        </a:p>
      </dgm:t>
    </dgm:pt>
    <dgm:pt modelId="{E2662D21-3411-41F3-A7D0-107FABFF7018}" type="sibTrans" cxnId="{D6F3F137-D8E4-4490-BF83-892A12D1ED23}">
      <dgm:prSet/>
      <dgm:spPr/>
      <dgm:t>
        <a:bodyPr/>
        <a:lstStyle/>
        <a:p>
          <a:endParaRPr lang="es-EC"/>
        </a:p>
      </dgm:t>
    </dgm:pt>
    <dgm:pt modelId="{E57CFFD9-DDD3-4658-8621-53F524D1A557}">
      <dgm:prSet phldrT="[Texto]"/>
      <dgm:spPr/>
      <dgm:t>
        <a:bodyPr/>
        <a:lstStyle/>
        <a:p>
          <a:r>
            <a:rPr lang="es-EC" b="1" dirty="0">
              <a:solidFill>
                <a:schemeClr val="accent1">
                  <a:lumMod val="75000"/>
                </a:schemeClr>
              </a:solidFill>
            </a:rPr>
            <a:t>Incentivar a las empresas a mejorar su clima organizacional</a:t>
          </a:r>
        </a:p>
      </dgm:t>
    </dgm:pt>
    <dgm:pt modelId="{4FCFDC3F-1D38-4CE3-9A09-FD9DF417A77A}" type="parTrans" cxnId="{95252B57-0243-4F84-89CC-6D17A5E233C9}">
      <dgm:prSet/>
      <dgm:spPr/>
      <dgm:t>
        <a:bodyPr/>
        <a:lstStyle/>
        <a:p>
          <a:endParaRPr lang="es-EC"/>
        </a:p>
      </dgm:t>
    </dgm:pt>
    <dgm:pt modelId="{81774EAA-0146-4B80-8826-0A53CBB2D10D}" type="sibTrans" cxnId="{95252B57-0243-4F84-89CC-6D17A5E233C9}">
      <dgm:prSet/>
      <dgm:spPr/>
      <dgm:t>
        <a:bodyPr/>
        <a:lstStyle/>
        <a:p>
          <a:endParaRPr lang="es-EC"/>
        </a:p>
      </dgm:t>
    </dgm:pt>
    <dgm:pt modelId="{11F24336-FBA0-4C59-9062-52FF193CA49B}" type="pres">
      <dgm:prSet presAssocID="{49B93527-E43C-462A-8717-3A5805781167}" presName="vert0" presStyleCnt="0">
        <dgm:presLayoutVars>
          <dgm:dir/>
          <dgm:animOne val="branch"/>
          <dgm:animLvl val="lvl"/>
        </dgm:presLayoutVars>
      </dgm:prSet>
      <dgm:spPr/>
    </dgm:pt>
    <dgm:pt modelId="{BBA921A6-F4AA-4E35-B52B-95DE92368630}" type="pres">
      <dgm:prSet presAssocID="{0E27906D-B71B-4BC9-9010-AAA2D38EB539}" presName="thickLine" presStyleLbl="alignNode1" presStyleIdx="0" presStyleCnt="1"/>
      <dgm:spPr/>
    </dgm:pt>
    <dgm:pt modelId="{86844518-B468-4B48-BF5F-E43A011A01B6}" type="pres">
      <dgm:prSet presAssocID="{0E27906D-B71B-4BC9-9010-AAA2D38EB539}" presName="horz1" presStyleCnt="0"/>
      <dgm:spPr/>
    </dgm:pt>
    <dgm:pt modelId="{648A7018-FD22-4C08-8F0E-1EAD4645B145}" type="pres">
      <dgm:prSet presAssocID="{0E27906D-B71B-4BC9-9010-AAA2D38EB539}" presName="tx1" presStyleLbl="revTx" presStyleIdx="0" presStyleCnt="4" custScaleX="275566"/>
      <dgm:spPr/>
    </dgm:pt>
    <dgm:pt modelId="{1A729A1B-F607-46D8-A54D-A41712F1C7EF}" type="pres">
      <dgm:prSet presAssocID="{0E27906D-B71B-4BC9-9010-AAA2D38EB539}" presName="vert1" presStyleCnt="0"/>
      <dgm:spPr/>
    </dgm:pt>
    <dgm:pt modelId="{72D3A93B-7A77-41D5-8598-85042F3DDF89}" type="pres">
      <dgm:prSet presAssocID="{7337F6D6-70D7-4D34-A74B-117E16927043}" presName="vertSpace2a" presStyleCnt="0"/>
      <dgm:spPr/>
    </dgm:pt>
    <dgm:pt modelId="{49B4C96A-ACE0-45F9-AE78-A80B68DA466C}" type="pres">
      <dgm:prSet presAssocID="{7337F6D6-70D7-4D34-A74B-117E16927043}" presName="horz2" presStyleCnt="0"/>
      <dgm:spPr/>
    </dgm:pt>
    <dgm:pt modelId="{146BBF2B-8937-4638-993B-C15FFEE5019D}" type="pres">
      <dgm:prSet presAssocID="{7337F6D6-70D7-4D34-A74B-117E16927043}" presName="horzSpace2" presStyleCnt="0"/>
      <dgm:spPr/>
    </dgm:pt>
    <dgm:pt modelId="{254A15FB-74F6-4603-A903-010FA9A4455B}" type="pres">
      <dgm:prSet presAssocID="{7337F6D6-70D7-4D34-A74B-117E16927043}" presName="tx2" presStyleLbl="revTx" presStyleIdx="1" presStyleCnt="4"/>
      <dgm:spPr/>
    </dgm:pt>
    <dgm:pt modelId="{B97E5845-9AC2-40A7-8DCC-8142955DFF43}" type="pres">
      <dgm:prSet presAssocID="{7337F6D6-70D7-4D34-A74B-117E16927043}" presName="vert2" presStyleCnt="0"/>
      <dgm:spPr/>
    </dgm:pt>
    <dgm:pt modelId="{5B0E209D-474E-4C8A-A1A1-B374EBDB8720}" type="pres">
      <dgm:prSet presAssocID="{7337F6D6-70D7-4D34-A74B-117E16927043}" presName="thinLine2b" presStyleLbl="callout" presStyleIdx="0" presStyleCnt="3"/>
      <dgm:spPr/>
    </dgm:pt>
    <dgm:pt modelId="{AA1F9C0E-4429-433B-A0BD-0705CF48393C}" type="pres">
      <dgm:prSet presAssocID="{7337F6D6-70D7-4D34-A74B-117E16927043}" presName="vertSpace2b" presStyleCnt="0"/>
      <dgm:spPr/>
    </dgm:pt>
    <dgm:pt modelId="{4A2AF808-9518-4536-9FF8-38ED7C9B3062}" type="pres">
      <dgm:prSet presAssocID="{CD4E3C7E-1BD6-4D6A-9F68-D82B2494B180}" presName="horz2" presStyleCnt="0"/>
      <dgm:spPr/>
    </dgm:pt>
    <dgm:pt modelId="{771D397A-B65C-495B-8CCD-17E02C8D459A}" type="pres">
      <dgm:prSet presAssocID="{CD4E3C7E-1BD6-4D6A-9F68-D82B2494B180}" presName="horzSpace2" presStyleCnt="0"/>
      <dgm:spPr/>
    </dgm:pt>
    <dgm:pt modelId="{ECD6A25F-4ACA-4F07-823D-0F6138DEAF1A}" type="pres">
      <dgm:prSet presAssocID="{CD4E3C7E-1BD6-4D6A-9F68-D82B2494B180}" presName="tx2" presStyleLbl="revTx" presStyleIdx="2" presStyleCnt="4"/>
      <dgm:spPr/>
    </dgm:pt>
    <dgm:pt modelId="{5F79AD3E-B3F7-47CD-ADD9-A9C1A4E45AFA}" type="pres">
      <dgm:prSet presAssocID="{CD4E3C7E-1BD6-4D6A-9F68-D82B2494B180}" presName="vert2" presStyleCnt="0"/>
      <dgm:spPr/>
    </dgm:pt>
    <dgm:pt modelId="{55375C1C-2087-4315-9B60-EA626117C72C}" type="pres">
      <dgm:prSet presAssocID="{CD4E3C7E-1BD6-4D6A-9F68-D82B2494B180}" presName="thinLine2b" presStyleLbl="callout" presStyleIdx="1" presStyleCnt="3"/>
      <dgm:spPr/>
    </dgm:pt>
    <dgm:pt modelId="{823802C4-EAB9-4971-95EE-9E744162D1C1}" type="pres">
      <dgm:prSet presAssocID="{CD4E3C7E-1BD6-4D6A-9F68-D82B2494B180}" presName="vertSpace2b" presStyleCnt="0"/>
      <dgm:spPr/>
    </dgm:pt>
    <dgm:pt modelId="{A43EAB98-78F2-4623-8A46-AA03DEFF2E37}" type="pres">
      <dgm:prSet presAssocID="{E57CFFD9-DDD3-4658-8621-53F524D1A557}" presName="horz2" presStyleCnt="0"/>
      <dgm:spPr/>
    </dgm:pt>
    <dgm:pt modelId="{2A9D30F3-627F-4DA8-8AB2-833A2A825598}" type="pres">
      <dgm:prSet presAssocID="{E57CFFD9-DDD3-4658-8621-53F524D1A557}" presName="horzSpace2" presStyleCnt="0"/>
      <dgm:spPr/>
    </dgm:pt>
    <dgm:pt modelId="{FE242A21-70A6-4DD7-8A2E-EE10D56057B7}" type="pres">
      <dgm:prSet presAssocID="{E57CFFD9-DDD3-4658-8621-53F524D1A557}" presName="tx2" presStyleLbl="revTx" presStyleIdx="3" presStyleCnt="4"/>
      <dgm:spPr/>
    </dgm:pt>
    <dgm:pt modelId="{65BBF355-FAD3-4211-B23B-B6CC096DE979}" type="pres">
      <dgm:prSet presAssocID="{E57CFFD9-DDD3-4658-8621-53F524D1A557}" presName="vert2" presStyleCnt="0"/>
      <dgm:spPr/>
    </dgm:pt>
    <dgm:pt modelId="{2F682A5E-8C3D-4D86-897E-16E74DC6AF28}" type="pres">
      <dgm:prSet presAssocID="{E57CFFD9-DDD3-4658-8621-53F524D1A557}" presName="thinLine2b" presStyleLbl="callout" presStyleIdx="2" presStyleCnt="3"/>
      <dgm:spPr/>
    </dgm:pt>
    <dgm:pt modelId="{9581AC5A-6AEC-4F8C-8551-B3FFB9F73502}" type="pres">
      <dgm:prSet presAssocID="{E57CFFD9-DDD3-4658-8621-53F524D1A557}" presName="vertSpace2b" presStyleCnt="0"/>
      <dgm:spPr/>
    </dgm:pt>
  </dgm:ptLst>
  <dgm:cxnLst>
    <dgm:cxn modelId="{D6F3F137-D8E4-4490-BF83-892A12D1ED23}" srcId="{0E27906D-B71B-4BC9-9010-AAA2D38EB539}" destId="{CD4E3C7E-1BD6-4D6A-9F68-D82B2494B180}" srcOrd="1" destOrd="0" parTransId="{8099A7F3-60AE-4151-BB12-1A00C2138FDB}" sibTransId="{E2662D21-3411-41F3-A7D0-107FABFF7018}"/>
    <dgm:cxn modelId="{1653EB73-CBB9-4441-B4E3-2D9077870489}" type="presOf" srcId="{CD4E3C7E-1BD6-4D6A-9F68-D82B2494B180}" destId="{ECD6A25F-4ACA-4F07-823D-0F6138DEAF1A}" srcOrd="0" destOrd="0" presId="urn:microsoft.com/office/officeart/2008/layout/LinedList"/>
    <dgm:cxn modelId="{95252B57-0243-4F84-89CC-6D17A5E233C9}" srcId="{0E27906D-B71B-4BC9-9010-AAA2D38EB539}" destId="{E57CFFD9-DDD3-4658-8621-53F524D1A557}" srcOrd="2" destOrd="0" parTransId="{4FCFDC3F-1D38-4CE3-9A09-FD9DF417A77A}" sibTransId="{81774EAA-0146-4B80-8826-0A53CBB2D10D}"/>
    <dgm:cxn modelId="{85E60AAD-610E-4DC2-B73E-196002511FA6}" type="presOf" srcId="{7337F6D6-70D7-4D34-A74B-117E16927043}" destId="{254A15FB-74F6-4603-A903-010FA9A4455B}" srcOrd="0" destOrd="0" presId="urn:microsoft.com/office/officeart/2008/layout/LinedList"/>
    <dgm:cxn modelId="{B21F24B4-B34B-4929-B0CE-64B7E7BFD6B8}" type="presOf" srcId="{49B93527-E43C-462A-8717-3A5805781167}" destId="{11F24336-FBA0-4C59-9062-52FF193CA49B}" srcOrd="0" destOrd="0" presId="urn:microsoft.com/office/officeart/2008/layout/LinedList"/>
    <dgm:cxn modelId="{1B6350D5-BB78-4588-BB7A-63278AA97A5A}" type="presOf" srcId="{0E27906D-B71B-4BC9-9010-AAA2D38EB539}" destId="{648A7018-FD22-4C08-8F0E-1EAD4645B145}" srcOrd="0" destOrd="0" presId="urn:microsoft.com/office/officeart/2008/layout/LinedList"/>
    <dgm:cxn modelId="{4F7C75DA-A550-4B61-BED3-57156AFD9857}" srcId="{0E27906D-B71B-4BC9-9010-AAA2D38EB539}" destId="{7337F6D6-70D7-4D34-A74B-117E16927043}" srcOrd="0" destOrd="0" parTransId="{5D9DDF6B-E4E9-4D59-89FA-AACA80DBC5A3}" sibTransId="{C53F2358-7548-4079-AA28-67FFCD88EE4A}"/>
    <dgm:cxn modelId="{3BA0BBF5-9C63-4953-891C-3FDF791F066C}" srcId="{49B93527-E43C-462A-8717-3A5805781167}" destId="{0E27906D-B71B-4BC9-9010-AAA2D38EB539}" srcOrd="0" destOrd="0" parTransId="{EAA47881-D46C-47CE-BBB7-53B2F5DAB9BD}" sibTransId="{ED30FCB7-8051-4C6E-A27A-66A58C0DA117}"/>
    <dgm:cxn modelId="{B7318EFD-77A7-417C-9787-24C962DA3F18}" type="presOf" srcId="{E57CFFD9-DDD3-4658-8621-53F524D1A557}" destId="{FE242A21-70A6-4DD7-8A2E-EE10D56057B7}" srcOrd="0" destOrd="0" presId="urn:microsoft.com/office/officeart/2008/layout/LinedList"/>
    <dgm:cxn modelId="{158B7BFE-43FD-42FD-B042-3AD2CE485B0E}" type="presParOf" srcId="{11F24336-FBA0-4C59-9062-52FF193CA49B}" destId="{BBA921A6-F4AA-4E35-B52B-95DE92368630}" srcOrd="0" destOrd="0" presId="urn:microsoft.com/office/officeart/2008/layout/LinedList"/>
    <dgm:cxn modelId="{92B73509-6C5F-4EC9-9A59-EAFB7D6732E6}" type="presParOf" srcId="{11F24336-FBA0-4C59-9062-52FF193CA49B}" destId="{86844518-B468-4B48-BF5F-E43A011A01B6}" srcOrd="1" destOrd="0" presId="urn:microsoft.com/office/officeart/2008/layout/LinedList"/>
    <dgm:cxn modelId="{EB71B869-AFB3-412E-9070-E0CD8953AE58}" type="presParOf" srcId="{86844518-B468-4B48-BF5F-E43A011A01B6}" destId="{648A7018-FD22-4C08-8F0E-1EAD4645B145}" srcOrd="0" destOrd="0" presId="urn:microsoft.com/office/officeart/2008/layout/LinedList"/>
    <dgm:cxn modelId="{6C70A192-F243-4134-BF82-9AD2B34F3CC7}" type="presParOf" srcId="{86844518-B468-4B48-BF5F-E43A011A01B6}" destId="{1A729A1B-F607-46D8-A54D-A41712F1C7EF}" srcOrd="1" destOrd="0" presId="urn:microsoft.com/office/officeart/2008/layout/LinedList"/>
    <dgm:cxn modelId="{9C6F312F-82EB-45FF-BB8E-247754B45DF4}" type="presParOf" srcId="{1A729A1B-F607-46D8-A54D-A41712F1C7EF}" destId="{72D3A93B-7A77-41D5-8598-85042F3DDF89}" srcOrd="0" destOrd="0" presId="urn:microsoft.com/office/officeart/2008/layout/LinedList"/>
    <dgm:cxn modelId="{2710BE79-02BE-48AB-8293-34D2699EA6E8}" type="presParOf" srcId="{1A729A1B-F607-46D8-A54D-A41712F1C7EF}" destId="{49B4C96A-ACE0-45F9-AE78-A80B68DA466C}" srcOrd="1" destOrd="0" presId="urn:microsoft.com/office/officeart/2008/layout/LinedList"/>
    <dgm:cxn modelId="{775FEAA0-7288-4680-BCBE-1B1BFCEC977C}" type="presParOf" srcId="{49B4C96A-ACE0-45F9-AE78-A80B68DA466C}" destId="{146BBF2B-8937-4638-993B-C15FFEE5019D}" srcOrd="0" destOrd="0" presId="urn:microsoft.com/office/officeart/2008/layout/LinedList"/>
    <dgm:cxn modelId="{BA01954E-61F6-4B17-93C3-767A86CEEF50}" type="presParOf" srcId="{49B4C96A-ACE0-45F9-AE78-A80B68DA466C}" destId="{254A15FB-74F6-4603-A903-010FA9A4455B}" srcOrd="1" destOrd="0" presId="urn:microsoft.com/office/officeart/2008/layout/LinedList"/>
    <dgm:cxn modelId="{37FA1462-E3C7-4343-8E3D-4A640D41E28F}" type="presParOf" srcId="{49B4C96A-ACE0-45F9-AE78-A80B68DA466C}" destId="{B97E5845-9AC2-40A7-8DCC-8142955DFF43}" srcOrd="2" destOrd="0" presId="urn:microsoft.com/office/officeart/2008/layout/LinedList"/>
    <dgm:cxn modelId="{79A18DAE-F94E-43B3-8412-8241AF399315}" type="presParOf" srcId="{1A729A1B-F607-46D8-A54D-A41712F1C7EF}" destId="{5B0E209D-474E-4C8A-A1A1-B374EBDB8720}" srcOrd="2" destOrd="0" presId="urn:microsoft.com/office/officeart/2008/layout/LinedList"/>
    <dgm:cxn modelId="{A787E5C6-8987-4A18-A62A-0D2AB16715ED}" type="presParOf" srcId="{1A729A1B-F607-46D8-A54D-A41712F1C7EF}" destId="{AA1F9C0E-4429-433B-A0BD-0705CF48393C}" srcOrd="3" destOrd="0" presId="urn:microsoft.com/office/officeart/2008/layout/LinedList"/>
    <dgm:cxn modelId="{0BA4BAF3-03AC-4FA0-B0E1-72F17D7A2431}" type="presParOf" srcId="{1A729A1B-F607-46D8-A54D-A41712F1C7EF}" destId="{4A2AF808-9518-4536-9FF8-38ED7C9B3062}" srcOrd="4" destOrd="0" presId="urn:microsoft.com/office/officeart/2008/layout/LinedList"/>
    <dgm:cxn modelId="{F2A0CB16-0E85-41E4-9EB9-7C257989CD3A}" type="presParOf" srcId="{4A2AF808-9518-4536-9FF8-38ED7C9B3062}" destId="{771D397A-B65C-495B-8CCD-17E02C8D459A}" srcOrd="0" destOrd="0" presId="urn:microsoft.com/office/officeart/2008/layout/LinedList"/>
    <dgm:cxn modelId="{6BAD9AFB-A4FE-4C22-AD9E-A19AA540FAC9}" type="presParOf" srcId="{4A2AF808-9518-4536-9FF8-38ED7C9B3062}" destId="{ECD6A25F-4ACA-4F07-823D-0F6138DEAF1A}" srcOrd="1" destOrd="0" presId="urn:microsoft.com/office/officeart/2008/layout/LinedList"/>
    <dgm:cxn modelId="{695E416B-06E8-4CC4-BA79-08C9EE5E28C9}" type="presParOf" srcId="{4A2AF808-9518-4536-9FF8-38ED7C9B3062}" destId="{5F79AD3E-B3F7-47CD-ADD9-A9C1A4E45AFA}" srcOrd="2" destOrd="0" presId="urn:microsoft.com/office/officeart/2008/layout/LinedList"/>
    <dgm:cxn modelId="{06063746-E70C-43D3-B197-2F05AC3B1381}" type="presParOf" srcId="{1A729A1B-F607-46D8-A54D-A41712F1C7EF}" destId="{55375C1C-2087-4315-9B60-EA626117C72C}" srcOrd="5" destOrd="0" presId="urn:microsoft.com/office/officeart/2008/layout/LinedList"/>
    <dgm:cxn modelId="{5BA2F389-D893-480A-AD7C-B8E1A3FF04CF}" type="presParOf" srcId="{1A729A1B-F607-46D8-A54D-A41712F1C7EF}" destId="{823802C4-EAB9-4971-95EE-9E744162D1C1}" srcOrd="6" destOrd="0" presId="urn:microsoft.com/office/officeart/2008/layout/LinedList"/>
    <dgm:cxn modelId="{5BC6E2C1-7864-4161-9D26-06F6BD47C538}" type="presParOf" srcId="{1A729A1B-F607-46D8-A54D-A41712F1C7EF}" destId="{A43EAB98-78F2-4623-8A46-AA03DEFF2E37}" srcOrd="7" destOrd="0" presId="urn:microsoft.com/office/officeart/2008/layout/LinedList"/>
    <dgm:cxn modelId="{2C019B9E-F4DA-4ACC-B271-F26D38A31A5C}" type="presParOf" srcId="{A43EAB98-78F2-4623-8A46-AA03DEFF2E37}" destId="{2A9D30F3-627F-4DA8-8AB2-833A2A825598}" srcOrd="0" destOrd="0" presId="urn:microsoft.com/office/officeart/2008/layout/LinedList"/>
    <dgm:cxn modelId="{0991CF16-4C28-4A36-BB16-92EA76E39DA3}" type="presParOf" srcId="{A43EAB98-78F2-4623-8A46-AA03DEFF2E37}" destId="{FE242A21-70A6-4DD7-8A2E-EE10D56057B7}" srcOrd="1" destOrd="0" presId="urn:microsoft.com/office/officeart/2008/layout/LinedList"/>
    <dgm:cxn modelId="{81F3D29B-C740-4E08-BA81-05BC7C1C51EE}" type="presParOf" srcId="{A43EAB98-78F2-4623-8A46-AA03DEFF2E37}" destId="{65BBF355-FAD3-4211-B23B-B6CC096DE979}" srcOrd="2" destOrd="0" presId="urn:microsoft.com/office/officeart/2008/layout/LinedList"/>
    <dgm:cxn modelId="{93DBB77D-F891-466A-A976-1920CF505C32}" type="presParOf" srcId="{1A729A1B-F607-46D8-A54D-A41712F1C7EF}" destId="{2F682A5E-8C3D-4D86-897E-16E74DC6AF28}" srcOrd="8" destOrd="0" presId="urn:microsoft.com/office/officeart/2008/layout/LinedList"/>
    <dgm:cxn modelId="{E1E984C2-DB14-4DE1-B5F7-9B4D64075C4A}" type="presParOf" srcId="{1A729A1B-F607-46D8-A54D-A41712F1C7EF}" destId="{9581AC5A-6AEC-4F8C-8551-B3FFB9F7350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73362-E26A-4335-91B4-CEEC8765588A}">
      <dsp:nvSpPr>
        <dsp:cNvPr id="0" name=""/>
        <dsp:cNvSpPr/>
      </dsp:nvSpPr>
      <dsp:spPr>
        <a:xfrm rot="5400000">
          <a:off x="434929" y="2817991"/>
          <a:ext cx="1306795" cy="21744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B2394-942E-4303-B4BD-31341C756B87}">
      <dsp:nvSpPr>
        <dsp:cNvPr id="0" name=""/>
        <dsp:cNvSpPr/>
      </dsp:nvSpPr>
      <dsp:spPr>
        <a:xfrm>
          <a:off x="216792" y="3467692"/>
          <a:ext cx="1963131" cy="172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Factores y prácticas de alto desempeño que influyen en el clima laboral.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(Zenteno &amp; Durán, 2016)</a:t>
          </a:r>
        </a:p>
      </dsp:txBody>
      <dsp:txXfrm>
        <a:off x="216792" y="3467692"/>
        <a:ext cx="1963131" cy="1720800"/>
      </dsp:txXfrm>
    </dsp:sp>
    <dsp:sp modelId="{55CBE0F8-80F2-48CC-8EE0-6F7AADEDAF7F}">
      <dsp:nvSpPr>
        <dsp:cNvPr id="0" name=""/>
        <dsp:cNvSpPr/>
      </dsp:nvSpPr>
      <dsp:spPr>
        <a:xfrm>
          <a:off x="1809522" y="2657904"/>
          <a:ext cx="370402" cy="3704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BA749-E0B2-4C07-AD11-FBDE1A851143}">
      <dsp:nvSpPr>
        <dsp:cNvPr id="0" name=""/>
        <dsp:cNvSpPr/>
      </dsp:nvSpPr>
      <dsp:spPr>
        <a:xfrm rot="5400000">
          <a:off x="2838186" y="2223303"/>
          <a:ext cx="1306795" cy="21744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D26F0-A1A4-4A87-A164-363FB441A5CF}">
      <dsp:nvSpPr>
        <dsp:cNvPr id="0" name=""/>
        <dsp:cNvSpPr/>
      </dsp:nvSpPr>
      <dsp:spPr>
        <a:xfrm>
          <a:off x="2620049" y="2873004"/>
          <a:ext cx="1963131" cy="172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Clima organizacional y desempeño laboral en las instituciones educativas bolivarianas de la ciudad de Puno- Perú 2014.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(Torres &amp; Zegarra,2015)</a:t>
          </a:r>
        </a:p>
      </dsp:txBody>
      <dsp:txXfrm>
        <a:off x="2620049" y="2873004"/>
        <a:ext cx="1963131" cy="1720800"/>
      </dsp:txXfrm>
    </dsp:sp>
    <dsp:sp modelId="{E1FF9C58-ADBD-4138-86A7-99225D916EFC}">
      <dsp:nvSpPr>
        <dsp:cNvPr id="0" name=""/>
        <dsp:cNvSpPr/>
      </dsp:nvSpPr>
      <dsp:spPr>
        <a:xfrm>
          <a:off x="4212778" y="2063216"/>
          <a:ext cx="370402" cy="3704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53DD1-0C01-44BE-9A3B-C3D0B60433AF}">
      <dsp:nvSpPr>
        <dsp:cNvPr id="0" name=""/>
        <dsp:cNvSpPr/>
      </dsp:nvSpPr>
      <dsp:spPr>
        <a:xfrm rot="5400000">
          <a:off x="5241442" y="1628615"/>
          <a:ext cx="1306795" cy="21744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83976-6258-4858-B185-4717FBB21419}">
      <dsp:nvSpPr>
        <dsp:cNvPr id="0" name=""/>
        <dsp:cNvSpPr/>
      </dsp:nvSpPr>
      <dsp:spPr>
        <a:xfrm>
          <a:off x="5023306" y="2278316"/>
          <a:ext cx="1963131" cy="172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Clima y desempeño: una explicación ante relaciones no siempre congruentes.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(Borzellino, Mirabal &amp; Barrios, 2015)</a:t>
          </a:r>
        </a:p>
      </dsp:txBody>
      <dsp:txXfrm>
        <a:off x="5023306" y="2278316"/>
        <a:ext cx="1963131" cy="1720800"/>
      </dsp:txXfrm>
    </dsp:sp>
    <dsp:sp modelId="{A6D83230-F173-4E12-802C-18954CF92DB6}">
      <dsp:nvSpPr>
        <dsp:cNvPr id="0" name=""/>
        <dsp:cNvSpPr/>
      </dsp:nvSpPr>
      <dsp:spPr>
        <a:xfrm>
          <a:off x="6616035" y="1468527"/>
          <a:ext cx="370402" cy="3704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8E55B-F901-4E64-8ABA-822B63C99174}">
      <dsp:nvSpPr>
        <dsp:cNvPr id="0" name=""/>
        <dsp:cNvSpPr/>
      </dsp:nvSpPr>
      <dsp:spPr>
        <a:xfrm rot="5400000">
          <a:off x="7644699" y="1033927"/>
          <a:ext cx="1306795" cy="21744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8EE2B-C32A-409E-A14D-F2D6CE775803}">
      <dsp:nvSpPr>
        <dsp:cNvPr id="0" name=""/>
        <dsp:cNvSpPr/>
      </dsp:nvSpPr>
      <dsp:spPr>
        <a:xfrm>
          <a:off x="7426562" y="1683627"/>
          <a:ext cx="1963131" cy="172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Clima organizacional y desempeño laboral en los docentes de la Asociación Educativa Adventista Peruana del Sur.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(Cabrera &amp; Bejarano, 2017)</a:t>
          </a:r>
        </a:p>
      </dsp:txBody>
      <dsp:txXfrm>
        <a:off x="7426562" y="1683627"/>
        <a:ext cx="1963131" cy="1720800"/>
      </dsp:txXfrm>
    </dsp:sp>
    <dsp:sp modelId="{A79E7531-5AA7-423F-8B9A-34034A7BFBF2}">
      <dsp:nvSpPr>
        <dsp:cNvPr id="0" name=""/>
        <dsp:cNvSpPr/>
      </dsp:nvSpPr>
      <dsp:spPr>
        <a:xfrm>
          <a:off x="9019292" y="873839"/>
          <a:ext cx="370402" cy="3704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F6DF6-6E61-43A4-BA06-76425834F723}">
      <dsp:nvSpPr>
        <dsp:cNvPr id="0" name=""/>
        <dsp:cNvSpPr/>
      </dsp:nvSpPr>
      <dsp:spPr>
        <a:xfrm rot="5400000">
          <a:off x="10047956" y="439238"/>
          <a:ext cx="1306795" cy="21744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124EA-36BD-4DEF-8543-1C20F9FD6230}">
      <dsp:nvSpPr>
        <dsp:cNvPr id="0" name=""/>
        <dsp:cNvSpPr/>
      </dsp:nvSpPr>
      <dsp:spPr>
        <a:xfrm>
          <a:off x="9829819" y="1088939"/>
          <a:ext cx="1963131" cy="172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Influencia del clima organizacional en el desempeño laboral de los trabajadores de la municipalidad de Morales-Perú.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(Silva, Bautista, &amp; Silva, 2018)</a:t>
          </a:r>
        </a:p>
      </dsp:txBody>
      <dsp:txXfrm>
        <a:off x="9829819" y="1088939"/>
        <a:ext cx="1963131" cy="172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21A6-F4AA-4E35-B52B-95DE92368630}">
      <dsp:nvSpPr>
        <dsp:cNvPr id="0" name=""/>
        <dsp:cNvSpPr/>
      </dsp:nvSpPr>
      <dsp:spPr>
        <a:xfrm>
          <a:off x="0" y="0"/>
          <a:ext cx="6800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A7018-FD22-4C08-8F0E-1EAD4645B145}">
      <dsp:nvSpPr>
        <dsp:cNvPr id="0" name=""/>
        <dsp:cNvSpPr/>
      </dsp:nvSpPr>
      <dsp:spPr>
        <a:xfrm>
          <a:off x="0" y="0"/>
          <a:ext cx="2770638" cy="3717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accent5">
                  <a:lumMod val="50000"/>
                </a:schemeClr>
              </a:solidFill>
            </a:rPr>
            <a:t>OBJETIVO GENERAL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accent1">
                  <a:lumMod val="75000"/>
                </a:schemeClr>
              </a:solidFill>
            </a:rPr>
            <a:t>Fortalecer los componentes del clima organizacional para elevar los niveles de desempeño</a:t>
          </a:r>
          <a:r>
            <a:rPr lang="es-EC" sz="2800" b="1" kern="1200" dirty="0">
              <a:solidFill>
                <a:schemeClr val="accent1">
                  <a:lumMod val="90000"/>
                </a:schemeClr>
              </a:solidFill>
            </a:rPr>
            <a:t>.</a:t>
          </a:r>
        </a:p>
      </dsp:txBody>
      <dsp:txXfrm>
        <a:off x="0" y="0"/>
        <a:ext cx="2770638" cy="3717446"/>
      </dsp:txXfrm>
    </dsp:sp>
    <dsp:sp modelId="{254A15FB-74F6-4603-A903-010FA9A4455B}">
      <dsp:nvSpPr>
        <dsp:cNvPr id="0" name=""/>
        <dsp:cNvSpPr/>
      </dsp:nvSpPr>
      <dsp:spPr>
        <a:xfrm>
          <a:off x="2846046" y="58085"/>
          <a:ext cx="3946334" cy="11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accent1">
                  <a:lumMod val="75000"/>
                </a:schemeClr>
              </a:solidFill>
            </a:rPr>
            <a:t>Estrategias y tácticas </a:t>
          </a:r>
        </a:p>
      </dsp:txBody>
      <dsp:txXfrm>
        <a:off x="2846046" y="58085"/>
        <a:ext cx="3946334" cy="1161701"/>
      </dsp:txXfrm>
    </dsp:sp>
    <dsp:sp modelId="{5B0E209D-474E-4C8A-A1A1-B374EBDB8720}">
      <dsp:nvSpPr>
        <dsp:cNvPr id="0" name=""/>
        <dsp:cNvSpPr/>
      </dsp:nvSpPr>
      <dsp:spPr>
        <a:xfrm>
          <a:off x="2770638" y="1219786"/>
          <a:ext cx="4021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6A25F-4ACA-4F07-823D-0F6138DEAF1A}">
      <dsp:nvSpPr>
        <dsp:cNvPr id="0" name=""/>
        <dsp:cNvSpPr/>
      </dsp:nvSpPr>
      <dsp:spPr>
        <a:xfrm>
          <a:off x="2846046" y="1277872"/>
          <a:ext cx="3946334" cy="11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accent1">
                  <a:lumMod val="75000"/>
                </a:schemeClr>
              </a:solidFill>
            </a:rPr>
            <a:t>Minimizar aspectos negativos</a:t>
          </a:r>
        </a:p>
      </dsp:txBody>
      <dsp:txXfrm>
        <a:off x="2846046" y="1277872"/>
        <a:ext cx="3946334" cy="1161701"/>
      </dsp:txXfrm>
    </dsp:sp>
    <dsp:sp modelId="{55375C1C-2087-4315-9B60-EA626117C72C}">
      <dsp:nvSpPr>
        <dsp:cNvPr id="0" name=""/>
        <dsp:cNvSpPr/>
      </dsp:nvSpPr>
      <dsp:spPr>
        <a:xfrm>
          <a:off x="2770638" y="2439573"/>
          <a:ext cx="4021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42A21-70A6-4DD7-8A2E-EE10D56057B7}">
      <dsp:nvSpPr>
        <dsp:cNvPr id="0" name=""/>
        <dsp:cNvSpPr/>
      </dsp:nvSpPr>
      <dsp:spPr>
        <a:xfrm>
          <a:off x="2846046" y="2497659"/>
          <a:ext cx="3946334" cy="11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accent1">
                  <a:lumMod val="75000"/>
                </a:schemeClr>
              </a:solidFill>
            </a:rPr>
            <a:t>Incentivar a las empresas a mejorar su clima organizacional</a:t>
          </a:r>
        </a:p>
      </dsp:txBody>
      <dsp:txXfrm>
        <a:off x="2846046" y="2497659"/>
        <a:ext cx="3946334" cy="1161701"/>
      </dsp:txXfrm>
    </dsp:sp>
    <dsp:sp modelId="{2F682A5E-8C3D-4D86-897E-16E74DC6AF28}">
      <dsp:nvSpPr>
        <dsp:cNvPr id="0" name=""/>
        <dsp:cNvSpPr/>
      </dsp:nvSpPr>
      <dsp:spPr>
        <a:xfrm>
          <a:off x="2770638" y="3659360"/>
          <a:ext cx="4021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70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8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8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1" y="2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9" y="2612910"/>
            <a:ext cx="1632323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3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5" y="2612910"/>
            <a:ext cx="1632323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9" y="3140968"/>
            <a:ext cx="576114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8" y="3140968"/>
            <a:ext cx="576114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5" y="4293097"/>
            <a:ext cx="28074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8" y="4293097"/>
            <a:ext cx="28074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4"/>
            <a:ext cx="28074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3"/>
            <a:ext cx="3168627" cy="11915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2" y="4879333"/>
            <a:ext cx="3168627" cy="11915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9"/>
            <a:ext cx="3168627" cy="11915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3" y="482115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5" y="6288527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6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910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79" y="2909558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79" y="3831192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2048598" y="164639"/>
            <a:ext cx="9567208" cy="80210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6" y="630924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35106" y="6288527"/>
            <a:ext cx="720143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5"/>
            <a:ext cx="9553891" cy="336037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7" y="2220269"/>
            <a:ext cx="419745" cy="419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7" y="3138210"/>
            <a:ext cx="419745" cy="419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7" y="4047801"/>
            <a:ext cx="419745" cy="419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7" y="4957392"/>
            <a:ext cx="419745" cy="419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4" y="2032667"/>
            <a:ext cx="3982326" cy="7881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4" y="2962110"/>
            <a:ext cx="3982326" cy="7881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4" y="3879074"/>
            <a:ext cx="3982326" cy="7881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4" y="4796374"/>
            <a:ext cx="3982326" cy="7881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1" y="2014563"/>
            <a:ext cx="4560903" cy="147542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1" y="4211309"/>
            <a:ext cx="4560903" cy="170323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6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048598" y="164639"/>
            <a:ext cx="9567208" cy="80210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6" y="630924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7"/>
            <a:ext cx="720143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5"/>
            <a:ext cx="9553891" cy="33603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5" y="196204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0" y="203978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71"/>
            <a:ext cx="4556106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1" y="195998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6" y="2037715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7"/>
            <a:ext cx="4556106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791"/>
            <a:ext cx="4098724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296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048598" y="164639"/>
            <a:ext cx="9567208" cy="80210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6" y="596634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7"/>
            <a:ext cx="720143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5"/>
            <a:ext cx="9553891" cy="336037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8" y="2506748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7" y="2506748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8" y="1340768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3672679"/>
            <a:ext cx="1165980" cy="1166081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3672678"/>
            <a:ext cx="1165980" cy="116608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3672679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5" y="3672729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6" y="3672730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5" y="4838710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506700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50670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506700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37" y="3207471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27" y="390416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391" y="3904157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83" y="322227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600748"/>
            <a:ext cx="416830" cy="416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9178" y="4332789"/>
            <a:ext cx="416830" cy="416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1" y="4332789"/>
            <a:ext cx="416830" cy="416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1" y="2600748"/>
            <a:ext cx="416830" cy="416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8" y="2530936"/>
            <a:ext cx="38858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16"/>
            <a:ext cx="4374976" cy="6337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3" y="4882253"/>
            <a:ext cx="38858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274143"/>
            <a:ext cx="4374976" cy="63378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2" y="3766023"/>
            <a:ext cx="38858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83" y="4500804"/>
            <a:ext cx="4222891" cy="63378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1" y="1390299"/>
            <a:ext cx="388588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52" y="1782189"/>
            <a:ext cx="4222891" cy="63378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003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048598" y="164639"/>
            <a:ext cx="9567208" cy="80210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6" y="630924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7"/>
            <a:ext cx="720143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5"/>
            <a:ext cx="9553891" cy="33603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3067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384515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1461939"/>
            <a:ext cx="4746654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>
                    <a:lumMod val="50000"/>
                  </a:schemeClr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1934591"/>
            <a:ext cx="4289271" cy="14811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89026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5630026" y="13067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5707751" y="13845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1463805"/>
            <a:ext cx="4746654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3" y="2019841"/>
            <a:ext cx="4289271" cy="14811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06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048598" y="164639"/>
            <a:ext cx="9567208" cy="80210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6" y="630924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7"/>
            <a:ext cx="720143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5"/>
            <a:ext cx="9553891" cy="33603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1770595"/>
            <a:ext cx="4746654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241380"/>
            <a:ext cx="4289271" cy="14811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89026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8" y="4047288"/>
            <a:ext cx="4746654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518072"/>
            <a:ext cx="4289271" cy="14811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8" y="161560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3" y="1693337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50" y="1772628"/>
            <a:ext cx="4746654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3" y="2243413"/>
            <a:ext cx="4289271" cy="14811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8" y="3683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3" y="3760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7" tIns="30479" rIns="60957" bIns="304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50" y="3840070"/>
            <a:ext cx="4746654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3" y="4520106"/>
            <a:ext cx="4289271" cy="14811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45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70" y="1412776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2048598" y="164639"/>
            <a:ext cx="9567208" cy="80210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5936" y="630924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35106" y="6288527"/>
            <a:ext cx="720143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5"/>
            <a:ext cx="9553891" cy="336037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4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576214"/>
            <a:ext cx="284740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2" y="2162450"/>
            <a:ext cx="2872661" cy="13145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10427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412776"/>
            <a:ext cx="789091" cy="789023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6" y="1576214"/>
            <a:ext cx="284740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1541" y="2163055"/>
            <a:ext cx="2872661" cy="13145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104273"/>
            <a:ext cx="2160427" cy="480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90" y="1412776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576214"/>
            <a:ext cx="284740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162450"/>
            <a:ext cx="2872661" cy="13145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104273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578605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3" y="3742044"/>
            <a:ext cx="284740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328280"/>
            <a:ext cx="2872661" cy="13145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27010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578605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742044"/>
            <a:ext cx="284740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328280"/>
            <a:ext cx="2872661" cy="13145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199" y="427010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578605"/>
            <a:ext cx="789091" cy="789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6</a:t>
            </a:r>
            <a:endParaRPr kumimoji="1" lang="ja-JP" altLang="en-US" sz="24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3" y="3742044"/>
            <a:ext cx="284740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60" y="4328280"/>
            <a:ext cx="2872661" cy="13145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270103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20070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9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9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image" Target="../media/image46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C640C61-BA01-44A6-BC80-EB2D23FC3917}"/>
              </a:ext>
            </a:extLst>
          </p:cNvPr>
          <p:cNvSpPr txBox="1">
            <a:spLocks/>
          </p:cNvSpPr>
          <p:nvPr/>
        </p:nvSpPr>
        <p:spPr>
          <a:xfrm>
            <a:off x="2279579" y="836712"/>
            <a:ext cx="9073005" cy="48245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b="1" dirty="0">
              <a:solidFill>
                <a:srgbClr val="00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>
                <a:solidFill>
                  <a:srgbClr val="0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0" indent="0" algn="ctr">
              <a:buNone/>
            </a:pPr>
            <a:endParaRPr lang="es-EC" b="1" dirty="0">
              <a:solidFill>
                <a:srgbClr val="00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dirty="0">
                <a:solidFill>
                  <a:srgbClr val="00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CARRERA DE INGENIERÍA COMERCIAL</a:t>
            </a:r>
          </a:p>
          <a:p>
            <a:pPr marL="0" indent="0" algn="ctr">
              <a:buNone/>
            </a:pPr>
            <a:endParaRPr lang="es-EC" b="1" kern="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TEMA: </a:t>
            </a:r>
            <a:r>
              <a:rPr lang="es-EC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INFLUENCIA DEL CLIMA ORGANIZACIONAL EN EL DESEMPEÑO LABORAL DE LOS TRABAJADORES EN LAS EMPRESAS ASEGURADORAS DEL CANTÓN QUITO.</a:t>
            </a:r>
          </a:p>
          <a:p>
            <a:pPr marL="0" indent="0" algn="ctr">
              <a:buNone/>
            </a:pPr>
            <a:endParaRPr lang="es-EC" kern="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AUTOR: </a:t>
            </a:r>
            <a:r>
              <a:rPr lang="es-EC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CAÑAR GUALPA, LUIS STEVEN</a:t>
            </a:r>
          </a:p>
          <a:p>
            <a:pPr marL="0" indent="0" algn="ctr">
              <a:buNone/>
            </a:pPr>
            <a:endParaRPr lang="es-EC" kern="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b="1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DIRECTOR: </a:t>
            </a:r>
            <a:r>
              <a:rPr lang="es-EC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ING. GARCÍA VALDEZ, JOSÉ FRANCISCO </a:t>
            </a:r>
          </a:p>
          <a:p>
            <a:pPr marL="0" indent="0" algn="ctr">
              <a:buNone/>
            </a:pPr>
            <a:endParaRPr lang="es-EC" kern="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kern="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C" sz="1800" kern="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SANGOLQUI, 29 DE NOVIEMBRE DEL 2019</a:t>
            </a:r>
            <a:endParaRPr lang="es-EC" sz="1800" kern="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endParaRPr lang="es-EC" sz="2000" kern="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endParaRPr lang="es-EC" kern="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endParaRPr lang="es-EC" kern="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EC" kern="0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E73FA9E-C598-4259-AB28-49341F25A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65277"/>
              </p:ext>
            </p:extLst>
          </p:nvPr>
        </p:nvGraphicFramePr>
        <p:xfrm>
          <a:off x="2927648" y="1556793"/>
          <a:ext cx="6696744" cy="35283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11577">
                  <a:extLst>
                    <a:ext uri="{9D8B030D-6E8A-4147-A177-3AD203B41FA5}">
                      <a16:colId xmlns:a16="http://schemas.microsoft.com/office/drawing/2014/main" val="1316731559"/>
                    </a:ext>
                  </a:extLst>
                </a:gridCol>
                <a:gridCol w="3385167">
                  <a:extLst>
                    <a:ext uri="{9D8B030D-6E8A-4147-A177-3AD203B41FA5}">
                      <a16:colId xmlns:a16="http://schemas.microsoft.com/office/drawing/2014/main" val="392607894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354580" algn="l"/>
                        </a:tabLst>
                      </a:pPr>
                      <a:r>
                        <a:rPr lang="es-EC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Variable Independiente</a:t>
                      </a:r>
                      <a:endParaRPr lang="es-EC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354580" algn="l"/>
                        </a:tabLst>
                      </a:pPr>
                      <a:r>
                        <a:rPr lang="es-EC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Variable Dependiente</a:t>
                      </a:r>
                      <a:endParaRPr lang="es-EC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952989"/>
                  </a:ext>
                </a:extLst>
              </a:tr>
              <a:tr h="315393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354580" algn="l"/>
                        </a:tabLst>
                      </a:pPr>
                      <a:r>
                        <a:rPr lang="es-EC" sz="1600" dirty="0">
                          <a:solidFill>
                            <a:schemeClr val="tx2"/>
                          </a:solidFill>
                          <a:effectLst/>
                        </a:rPr>
                        <a:t>Clima Organizacional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b="0" dirty="0">
                          <a:solidFill>
                            <a:schemeClr val="tx2"/>
                          </a:solidFill>
                          <a:effectLst/>
                        </a:rPr>
                        <a:t>Estructura</a:t>
                      </a:r>
                      <a:endParaRPr lang="es-EC" sz="14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b="0" dirty="0">
                          <a:solidFill>
                            <a:schemeClr val="tx2"/>
                          </a:solidFill>
                          <a:effectLst/>
                        </a:rPr>
                        <a:t>Recompensa</a:t>
                      </a:r>
                      <a:endParaRPr lang="es-EC" sz="14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b="0" dirty="0">
                          <a:solidFill>
                            <a:schemeClr val="tx2"/>
                          </a:solidFill>
                          <a:effectLst/>
                        </a:rPr>
                        <a:t>Relaciones</a:t>
                      </a:r>
                      <a:endParaRPr lang="es-EC" sz="14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b="0" dirty="0">
                          <a:solidFill>
                            <a:schemeClr val="tx2"/>
                          </a:solidFill>
                          <a:effectLst/>
                        </a:rPr>
                        <a:t>Identidad</a:t>
                      </a:r>
                    </a:p>
                    <a:p>
                      <a:pPr marL="0" lvl="0" indent="1254125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  <a:tabLst>
                          <a:tab pos="2354580" algn="l"/>
                        </a:tabLst>
                      </a:pPr>
                      <a:r>
                        <a:rPr lang="es-EC" sz="11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2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Figueroa, Díaz, Loera, González &amp; </a:t>
                      </a:r>
                      <a:r>
                        <a:rPr lang="es-EC" sz="1200" b="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Monsisvais</a:t>
                      </a:r>
                      <a:r>
                        <a:rPr lang="es-EC" sz="12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2013)</a:t>
                      </a:r>
                      <a:endParaRPr lang="es-EC" sz="105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354580" algn="l"/>
                        </a:tabLst>
                      </a:pPr>
                      <a:endParaRPr lang="es-EC" sz="1600" dirty="0">
                        <a:effectLst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354580" algn="l"/>
                        </a:tabLst>
                      </a:pPr>
                      <a:r>
                        <a:rPr lang="es-EC" sz="1600" b="1" dirty="0">
                          <a:effectLst/>
                        </a:rPr>
                        <a:t>Desempeño Laboral</a:t>
                      </a:r>
                      <a:endParaRPr lang="es-EC" sz="14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dirty="0">
                          <a:effectLst/>
                        </a:rPr>
                        <a:t>Satisfacción del trabajo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dirty="0">
                          <a:effectLst/>
                        </a:rPr>
                        <a:t>Trabajo en equipo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dirty="0">
                          <a:effectLst/>
                        </a:rPr>
                        <a:t>Autoestima 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354580" algn="l"/>
                        </a:tabLst>
                      </a:pPr>
                      <a:r>
                        <a:rPr lang="es-EC" sz="1600" dirty="0">
                          <a:effectLst/>
                        </a:rPr>
                        <a:t>Capacitación</a:t>
                      </a:r>
                    </a:p>
                    <a:p>
                      <a:pPr marL="0" lvl="0" indent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  <a:tabLst>
                          <a:tab pos="2354580" algn="l"/>
                        </a:tabLs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Enrríquez</a:t>
                      </a: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Calderón, 2017)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75152"/>
                  </a:ext>
                </a:extLst>
              </a:tr>
            </a:tbl>
          </a:graphicData>
        </a:graphic>
      </p:graphicFrame>
      <p:pic>
        <p:nvPicPr>
          <p:cNvPr id="4" name="Picture 2" descr="Resultado de imagen para EXITO png">
            <a:extLst>
              <a:ext uri="{FF2B5EF4-FFF2-40B4-BE49-F238E27FC236}">
                <a16:creationId xmlns:a16="http://schemas.microsoft.com/office/drawing/2014/main" id="{75E2CC7B-1168-448B-94F6-59FBA422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348880"/>
            <a:ext cx="1769944" cy="17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aite.com.ec/img/esquema.png">
            <a:extLst>
              <a:ext uri="{FF2B5EF4-FFF2-40B4-BE49-F238E27FC236}">
                <a16:creationId xmlns:a16="http://schemas.microsoft.com/office/drawing/2014/main" id="{6952D605-A24C-46A5-AB43-1A3AB195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4" y="2348880"/>
            <a:ext cx="2212430" cy="17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32AD4A4B-FEF0-4B1D-B898-91A33DF5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02" y="384563"/>
            <a:ext cx="3443859" cy="7401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1EE5AA78-F426-463C-96B1-091CE99ABA0F}"/>
              </a:ext>
            </a:extLst>
          </p:cNvPr>
          <p:cNvSpPr>
            <a:spLocks/>
          </p:cNvSpPr>
          <p:nvPr/>
        </p:nvSpPr>
        <p:spPr bwMode="auto">
          <a:xfrm>
            <a:off x="3480190" y="384563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41">
            <a:extLst>
              <a:ext uri="{FF2B5EF4-FFF2-40B4-BE49-F238E27FC236}">
                <a16:creationId xmlns:a16="http://schemas.microsoft.com/office/drawing/2014/main" id="{F6854F0E-E450-4552-83BB-D658185608B5}"/>
              </a:ext>
            </a:extLst>
          </p:cNvPr>
          <p:cNvSpPr txBox="1"/>
          <p:nvPr/>
        </p:nvSpPr>
        <p:spPr>
          <a:xfrm>
            <a:off x="516168" y="539388"/>
            <a:ext cx="296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VARIABLES DE ESTUDIO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1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AF6B70C2-7C12-439D-A86F-4C327CC6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506477"/>
            <a:ext cx="2628000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1D68984-C931-44B0-87BF-6A4C4947B195}"/>
              </a:ext>
            </a:extLst>
          </p:cNvPr>
          <p:cNvSpPr>
            <a:spLocks/>
          </p:cNvSpPr>
          <p:nvPr/>
        </p:nvSpPr>
        <p:spPr bwMode="auto">
          <a:xfrm>
            <a:off x="2651549" y="506476"/>
            <a:ext cx="767637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1">
            <a:extLst>
              <a:ext uri="{FF2B5EF4-FFF2-40B4-BE49-F238E27FC236}">
                <a16:creationId xmlns:a16="http://schemas.microsoft.com/office/drawing/2014/main" id="{216C57B0-F90C-49B4-AA3F-8D2C3AB658B8}"/>
              </a:ext>
            </a:extLst>
          </p:cNvPr>
          <p:cNvSpPr txBox="1"/>
          <p:nvPr/>
        </p:nvSpPr>
        <p:spPr>
          <a:xfrm>
            <a:off x="407368" y="6926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MARCO REFERENCIAL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oogle Shape;321;p39">
            <a:extLst>
              <a:ext uri="{FF2B5EF4-FFF2-40B4-BE49-F238E27FC236}">
                <a16:creationId xmlns:a16="http://schemas.microsoft.com/office/drawing/2014/main" id="{A865ACA9-CDDB-483B-8BE4-E699B814F90E}"/>
              </a:ext>
            </a:extLst>
          </p:cNvPr>
          <p:cNvGrpSpPr/>
          <p:nvPr/>
        </p:nvGrpSpPr>
        <p:grpSpPr>
          <a:xfrm>
            <a:off x="11064552" y="4012177"/>
            <a:ext cx="848823" cy="1258656"/>
            <a:chOff x="584925" y="238125"/>
            <a:chExt cx="415200" cy="525100"/>
          </a:xfrm>
        </p:grpSpPr>
        <p:sp>
          <p:nvSpPr>
            <p:cNvPr id="12" name="Google Shape;322;p39">
              <a:extLst>
                <a:ext uri="{FF2B5EF4-FFF2-40B4-BE49-F238E27FC236}">
                  <a16:creationId xmlns:a16="http://schemas.microsoft.com/office/drawing/2014/main" id="{BCC8539D-74D5-484C-9775-49627A7773CC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323;p39">
              <a:extLst>
                <a:ext uri="{FF2B5EF4-FFF2-40B4-BE49-F238E27FC236}">
                  <a16:creationId xmlns:a16="http://schemas.microsoft.com/office/drawing/2014/main" id="{CDB1B41F-4C74-48A1-A966-FA55D7094E1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324;p39">
              <a:extLst>
                <a:ext uri="{FF2B5EF4-FFF2-40B4-BE49-F238E27FC236}">
                  <a16:creationId xmlns:a16="http://schemas.microsoft.com/office/drawing/2014/main" id="{A15CBD48-34CF-46BE-8A83-9EA354E738DA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25;p39">
              <a:extLst>
                <a:ext uri="{FF2B5EF4-FFF2-40B4-BE49-F238E27FC236}">
                  <a16:creationId xmlns:a16="http://schemas.microsoft.com/office/drawing/2014/main" id="{6C58FB9B-6065-49F2-B389-AE3E10CD9CEA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26;p39">
              <a:extLst>
                <a:ext uri="{FF2B5EF4-FFF2-40B4-BE49-F238E27FC236}">
                  <a16:creationId xmlns:a16="http://schemas.microsoft.com/office/drawing/2014/main" id="{104B75F8-736F-45A0-8B7E-C26A98B1DF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327;p39">
              <a:extLst>
                <a:ext uri="{FF2B5EF4-FFF2-40B4-BE49-F238E27FC236}">
                  <a16:creationId xmlns:a16="http://schemas.microsoft.com/office/drawing/2014/main" id="{4FE0C4F5-D598-45D6-8680-4755413A47DD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" name="Google Shape;487;p39">
            <a:extLst>
              <a:ext uri="{FF2B5EF4-FFF2-40B4-BE49-F238E27FC236}">
                <a16:creationId xmlns:a16="http://schemas.microsoft.com/office/drawing/2014/main" id="{CC2BEC04-293C-4E5F-AB0D-21461064E4C0}"/>
              </a:ext>
            </a:extLst>
          </p:cNvPr>
          <p:cNvGrpSpPr/>
          <p:nvPr/>
        </p:nvGrpSpPr>
        <p:grpSpPr>
          <a:xfrm>
            <a:off x="9989854" y="4907839"/>
            <a:ext cx="921295" cy="725988"/>
            <a:chOff x="1241275" y="3718400"/>
            <a:chExt cx="450650" cy="302875"/>
          </a:xfrm>
        </p:grpSpPr>
        <p:sp>
          <p:nvSpPr>
            <p:cNvPr id="19" name="Google Shape;488;p39">
              <a:extLst>
                <a:ext uri="{FF2B5EF4-FFF2-40B4-BE49-F238E27FC236}">
                  <a16:creationId xmlns:a16="http://schemas.microsoft.com/office/drawing/2014/main" id="{B35C225D-7580-4C32-97D7-4BEE1842C40E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89;p39">
              <a:extLst>
                <a:ext uri="{FF2B5EF4-FFF2-40B4-BE49-F238E27FC236}">
                  <a16:creationId xmlns:a16="http://schemas.microsoft.com/office/drawing/2014/main" id="{9DC9FF96-E15B-43A4-A3A0-5854569641F6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90;p39">
              <a:extLst>
                <a:ext uri="{FF2B5EF4-FFF2-40B4-BE49-F238E27FC236}">
                  <a16:creationId xmlns:a16="http://schemas.microsoft.com/office/drawing/2014/main" id="{B9C96294-9F57-441F-80A1-04F768D509B9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91;p39">
              <a:extLst>
                <a:ext uri="{FF2B5EF4-FFF2-40B4-BE49-F238E27FC236}">
                  <a16:creationId xmlns:a16="http://schemas.microsoft.com/office/drawing/2014/main" id="{F32B6B77-D3E9-4AA9-8453-8C499C857F12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4C7F9622-B74C-4A32-B107-BE69B318F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543349"/>
              </p:ext>
            </p:extLst>
          </p:nvPr>
        </p:nvGraphicFramePr>
        <p:xfrm>
          <a:off x="119336" y="506476"/>
          <a:ext cx="11794039" cy="606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30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28" name="図プレースホルダー 2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7118907" y="1916832"/>
            <a:ext cx="4067057" cy="48005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2400" b="1" dirty="0" err="1">
                <a:latin typeface="+mj-lt"/>
              </a:rPr>
              <a:t>Diseño</a:t>
            </a:r>
            <a:r>
              <a:rPr kumimoji="1" lang="en-US" altLang="ja-JP" sz="2400" b="1" dirty="0">
                <a:latin typeface="+mj-lt"/>
              </a:rPr>
              <a:t> de la Investigación:</a:t>
            </a:r>
            <a:endParaRPr kumimoji="1" lang="ja-JP" altLang="en-US" sz="2400" b="1" dirty="0">
              <a:latin typeface="+mj-lt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3"/>
          </p:nvPr>
        </p:nvSpPr>
        <p:spPr>
          <a:xfrm>
            <a:off x="7141648" y="2924944"/>
            <a:ext cx="4374976" cy="633787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s-EC" altLang="ja-JP" sz="23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No Experimental -</a:t>
            </a:r>
            <a:r>
              <a:rPr kumimoji="1" lang="es-EC" altLang="ja-JP" sz="2300" dirty="0">
                <a:solidFill>
                  <a:schemeClr val="bg2">
                    <a:lumMod val="10000"/>
                  </a:schemeClr>
                </a:solidFill>
              </a:rPr>
              <a:t> Transversal</a:t>
            </a:r>
            <a:endParaRPr kumimoji="1" lang="ja-JP" altLang="en-US" sz="23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4"/>
          </p:nvPr>
        </p:nvSpPr>
        <p:spPr>
          <a:xfrm>
            <a:off x="7622718" y="4301159"/>
            <a:ext cx="3563246" cy="48005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s-EC" altLang="ja-JP" sz="2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Alcance de la Investigación</a:t>
            </a:r>
            <a:r>
              <a:rPr kumimoji="1" lang="es-EC" altLang="ja-JP" sz="2200" b="1" dirty="0">
                <a:latin typeface="+mj-lt"/>
              </a:rPr>
              <a:t>:</a:t>
            </a:r>
            <a:endParaRPr kumimoji="1" lang="ja-JP" altLang="en-US" sz="2200" b="1" dirty="0">
              <a:latin typeface="+mj-lt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5"/>
          </p:nvPr>
        </p:nvSpPr>
        <p:spPr>
          <a:xfrm>
            <a:off x="7216853" y="5206746"/>
            <a:ext cx="4374976" cy="6337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2300" dirty="0" err="1">
                <a:latin typeface="+mj-lt"/>
              </a:rPr>
              <a:t>Correlacional</a:t>
            </a:r>
            <a:endParaRPr kumimoji="1" lang="ja-JP" altLang="en-US" sz="2300" dirty="0">
              <a:latin typeface="+mj-lt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6"/>
          </p:nvPr>
        </p:nvSpPr>
        <p:spPr>
          <a:xfrm>
            <a:off x="1295983" y="4111552"/>
            <a:ext cx="3439265" cy="48005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2400" b="1" dirty="0">
                <a:latin typeface="+mj-lt"/>
              </a:rPr>
              <a:t>Fuentes de Información:</a:t>
            </a:r>
            <a:endParaRPr kumimoji="1" lang="ja-JP" altLang="en-US" sz="2400" b="1" dirty="0">
              <a:latin typeface="+mj-lt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7"/>
          </p:nvPr>
        </p:nvSpPr>
        <p:spPr>
          <a:xfrm>
            <a:off x="2135561" y="5076867"/>
            <a:ext cx="2600391" cy="944421"/>
          </a:xfrm>
        </p:spPr>
        <p:txBody>
          <a:bodyPr/>
          <a:lstStyle/>
          <a:p>
            <a:pPr algn="l"/>
            <a:r>
              <a:rPr kumimoji="1" lang="es-EC" altLang="ja-JP" sz="2300" dirty="0">
                <a:latin typeface="+mj-lt"/>
              </a:rPr>
              <a:t>Primarias</a:t>
            </a:r>
          </a:p>
          <a:p>
            <a:pPr algn="l"/>
            <a:r>
              <a:rPr kumimoji="1" lang="es-EC" altLang="ja-JP" sz="2300">
                <a:latin typeface="+mj-lt"/>
              </a:rPr>
              <a:t>Secundarias </a:t>
            </a:r>
            <a:endParaRPr kumimoji="1" lang="es-EC" altLang="ja-JP" sz="2300" dirty="0">
              <a:latin typeface="+mj-lt"/>
            </a:endParaRPr>
          </a:p>
          <a:p>
            <a:pPr algn="l"/>
            <a:endParaRPr kumimoji="1" lang="es-EC" altLang="ja-JP" sz="2300" dirty="0">
              <a:latin typeface="+mj-lt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8"/>
          </p:nvPr>
        </p:nvSpPr>
        <p:spPr>
          <a:xfrm>
            <a:off x="1055440" y="1484784"/>
            <a:ext cx="4045806" cy="48005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Enfoque de la Investigación: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9"/>
          </p:nvPr>
        </p:nvSpPr>
        <p:spPr>
          <a:xfrm>
            <a:off x="911424" y="2537945"/>
            <a:ext cx="4222891" cy="633787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s-EC" altLang="ja-JP" sz="23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Cuantitativo </a:t>
            </a:r>
            <a:endParaRPr kumimoji="1" lang="ja-JP" altLang="en-US" sz="23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29" name="Google Shape;475;p39"/>
          <p:cNvGrpSpPr/>
          <p:nvPr/>
        </p:nvGrpSpPr>
        <p:grpSpPr>
          <a:xfrm>
            <a:off x="6640841" y="4365104"/>
            <a:ext cx="333321" cy="238957"/>
            <a:chOff x="5255200" y="3006475"/>
            <a:chExt cx="511700" cy="378575"/>
          </a:xfrm>
        </p:grpSpPr>
        <p:sp>
          <p:nvSpPr>
            <p:cNvPr id="33" name="Google Shape;47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7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501668" y="641937"/>
            <a:ext cx="1150944" cy="649188"/>
          </a:xfrm>
          <a:prstGeom prst="flowChartTerminator">
            <a:avLst/>
          </a:prstGeom>
          <a:solidFill>
            <a:schemeClr val="accent3">
              <a:lumMod val="65000"/>
            </a:schemeClr>
          </a:solidFill>
          <a:ln>
            <a:solidFill>
              <a:srgbClr val="F39C12"/>
            </a:solidFill>
          </a:ln>
        </p:spPr>
        <p:txBody>
          <a:bodyPr wrap="square" rtlCol="0">
            <a:spAutoFit/>
          </a:bodyPr>
          <a:lstStyle/>
          <a:p>
            <a:endParaRPr lang="es-EC" sz="24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187555" y="701915"/>
            <a:ext cx="2376000" cy="510778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METODOLOGÍA</a:t>
            </a:r>
            <a:r>
              <a:rPr lang="es-EC" sz="23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9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C2365F9C-3811-4D06-B31A-015D704AF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234567"/>
            <a:ext cx="2297039" cy="1619291"/>
          </a:xfrm>
          <a:prstGeom prst="rect">
            <a:avLst/>
          </a:prstGeom>
        </p:spPr>
      </p:pic>
      <p:sp>
        <p:nvSpPr>
          <p:cNvPr id="172" name="Google Shape;172;p24"/>
          <p:cNvSpPr/>
          <p:nvPr/>
        </p:nvSpPr>
        <p:spPr>
          <a:xfrm>
            <a:off x="8069501" y="656818"/>
            <a:ext cx="2123631" cy="18110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r>
              <a:rPr lang="es-EC" sz="1500" b="1" dirty="0">
                <a:solidFill>
                  <a:schemeClr val="bg1"/>
                </a:solidFill>
                <a:latin typeface="+mj-lt"/>
              </a:rPr>
              <a:t>Clasificación Industrial Internacional Uniforme</a:t>
            </a:r>
          </a:p>
          <a:p>
            <a:pPr algn="ctr"/>
            <a:r>
              <a:rPr lang="en" sz="15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(CIIU)</a:t>
            </a:r>
          </a:p>
        </p:txBody>
      </p:sp>
      <p:sp>
        <p:nvSpPr>
          <p:cNvPr id="173" name="Google Shape;173;p24"/>
          <p:cNvSpPr/>
          <p:nvPr/>
        </p:nvSpPr>
        <p:spPr>
          <a:xfrm>
            <a:off x="9981049" y="718690"/>
            <a:ext cx="2120260" cy="2134246"/>
          </a:xfrm>
          <a:prstGeom prst="ellipse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bg2">
                    <a:lumMod val="10000"/>
                  </a:schemeClr>
                </a:solidFill>
                <a:ea typeface="Source Sans Pro"/>
                <a:cs typeface="Source Sans Pro"/>
                <a:sym typeface="Source Sans Pro"/>
              </a:rPr>
              <a:t>CIIU – K6622</a:t>
            </a:r>
          </a:p>
          <a:p>
            <a:pPr algn="ctr"/>
            <a:r>
              <a:rPr lang="es-CO" sz="1500" dirty="0">
                <a:solidFill>
                  <a:schemeClr val="bg2">
                    <a:lumMod val="10000"/>
                  </a:schemeClr>
                </a:solidFill>
                <a:ea typeface="Source Sans Pro"/>
                <a:cs typeface="Source Sans Pro"/>
                <a:sym typeface="Source Sans Pro"/>
              </a:rPr>
              <a:t>Actividades de los intermediarios de seguros, negocian u ofertan contratos.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4FF11F8-D34B-45B3-B4BA-4307BFB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548681"/>
            <a:ext cx="4242702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141062C6-C1C0-44F1-8798-F0815FA1AA9C}"/>
              </a:ext>
            </a:extLst>
          </p:cNvPr>
          <p:cNvSpPr>
            <a:spLocks/>
          </p:cNvSpPr>
          <p:nvPr/>
        </p:nvSpPr>
        <p:spPr bwMode="auto">
          <a:xfrm>
            <a:off x="4260770" y="548681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41">
            <a:extLst>
              <a:ext uri="{FF2B5EF4-FFF2-40B4-BE49-F238E27FC236}">
                <a16:creationId xmlns:a16="http://schemas.microsoft.com/office/drawing/2014/main" id="{D09D5E6C-E1A3-46E7-8E10-A8FB52242E25}"/>
              </a:ext>
            </a:extLst>
          </p:cNvPr>
          <p:cNvSpPr txBox="1"/>
          <p:nvPr/>
        </p:nvSpPr>
        <p:spPr>
          <a:xfrm>
            <a:off x="479376" y="728981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POBLACIÓN OBJETO DE ESTUDIO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1"/>
          <p:cNvSpPr txBox="1">
            <a:spLocks/>
          </p:cNvSpPr>
          <p:nvPr/>
        </p:nvSpPr>
        <p:spPr>
          <a:xfrm>
            <a:off x="204850" y="2060848"/>
            <a:ext cx="336220" cy="3835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n-US" altLang="ja-JP" b="1" kern="0" dirty="0"/>
              <a:t>1</a:t>
            </a:r>
            <a:endParaRPr kumimoji="1" lang="ja-JP" altLang="en-US" b="1" kern="0" dirty="0"/>
          </a:p>
        </p:txBody>
      </p:sp>
      <p:sp>
        <p:nvSpPr>
          <p:cNvPr id="14" name="テキスト プレースホルダー 10"/>
          <p:cNvSpPr txBox="1">
            <a:spLocks/>
          </p:cNvSpPr>
          <p:nvPr/>
        </p:nvSpPr>
        <p:spPr>
          <a:xfrm>
            <a:off x="553738" y="2084342"/>
            <a:ext cx="2551334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s-EC" altLang="ja-JP" sz="1800" b="1" kern="0" dirty="0">
                <a:solidFill>
                  <a:schemeClr val="accent4">
                    <a:lumMod val="75000"/>
                  </a:schemeClr>
                </a:solidFill>
              </a:rPr>
              <a:t>Seguros de vida</a:t>
            </a:r>
            <a:endParaRPr kumimoji="1" lang="ja-JP" altLang="en-US" sz="1800" b="1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テキスト プレースホルダー 11"/>
          <p:cNvSpPr txBox="1">
            <a:spLocks/>
          </p:cNvSpPr>
          <p:nvPr/>
        </p:nvSpPr>
        <p:spPr>
          <a:xfrm>
            <a:off x="204850" y="2660406"/>
            <a:ext cx="336220" cy="38353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n-US" altLang="ja-JP" b="1" kern="0" dirty="0"/>
              <a:t>2</a:t>
            </a:r>
            <a:endParaRPr kumimoji="1" lang="ja-JP" altLang="en-US" b="1" kern="0" dirty="0"/>
          </a:p>
        </p:txBody>
      </p:sp>
      <p:sp>
        <p:nvSpPr>
          <p:cNvPr id="22" name="テキスト プレースホルダー 10"/>
          <p:cNvSpPr txBox="1">
            <a:spLocks/>
          </p:cNvSpPr>
          <p:nvPr/>
        </p:nvSpPr>
        <p:spPr>
          <a:xfrm>
            <a:off x="608319" y="2708920"/>
            <a:ext cx="2551333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s-EC" altLang="ja-JP" sz="1800" b="1" kern="0" dirty="0">
                <a:solidFill>
                  <a:schemeClr val="accent3">
                    <a:lumMod val="50000"/>
                  </a:schemeClr>
                </a:solidFill>
              </a:rPr>
              <a:t>Seguros generales</a:t>
            </a:r>
            <a:endParaRPr kumimoji="1" lang="ja-JP" altLang="en-US" sz="1800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23392" y="2444382"/>
            <a:ext cx="5364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608319" y="3064754"/>
            <a:ext cx="5364000" cy="776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プレースホルダー 10"/>
          <p:cNvSpPr txBox="1">
            <a:spLocks/>
          </p:cNvSpPr>
          <p:nvPr/>
        </p:nvSpPr>
        <p:spPr>
          <a:xfrm>
            <a:off x="3719736" y="2071127"/>
            <a:ext cx="878499" cy="3301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4">
                    <a:lumMod val="75000"/>
                  </a:schemeClr>
                </a:solidFill>
              </a:rPr>
              <a:t>25</a:t>
            </a:r>
            <a:endParaRPr kumimoji="1" lang="ja-JP" altLang="en-US" sz="2000" b="1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テキスト プレースホルダー 10"/>
          <p:cNvSpPr txBox="1">
            <a:spLocks/>
          </p:cNvSpPr>
          <p:nvPr/>
        </p:nvSpPr>
        <p:spPr>
          <a:xfrm>
            <a:off x="4755329" y="2084342"/>
            <a:ext cx="864096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4">
                    <a:lumMod val="75000"/>
                  </a:schemeClr>
                </a:solidFill>
              </a:rPr>
              <a:t>1280</a:t>
            </a:r>
            <a:endParaRPr kumimoji="1" lang="ja-JP" altLang="en-US" sz="2000" b="1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テキスト プレースホルダー 10"/>
          <p:cNvSpPr txBox="1">
            <a:spLocks/>
          </p:cNvSpPr>
          <p:nvPr/>
        </p:nvSpPr>
        <p:spPr>
          <a:xfrm>
            <a:off x="3575720" y="2699774"/>
            <a:ext cx="1156886" cy="3727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3">
                    <a:lumMod val="50000"/>
                  </a:schemeClr>
                </a:solidFill>
              </a:rPr>
              <a:t>51</a:t>
            </a:r>
            <a:endParaRPr kumimoji="1" lang="ja-JP" altLang="en-US" sz="2000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テキスト プレースホルダー 10"/>
          <p:cNvSpPr txBox="1">
            <a:spLocks/>
          </p:cNvSpPr>
          <p:nvPr/>
        </p:nvSpPr>
        <p:spPr>
          <a:xfrm>
            <a:off x="4583832" y="2721000"/>
            <a:ext cx="1156886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3">
                    <a:lumMod val="50000"/>
                  </a:schemeClr>
                </a:solidFill>
              </a:rPr>
              <a:t>4008</a:t>
            </a:r>
            <a:endParaRPr kumimoji="1" lang="ja-JP" altLang="en-US" sz="2000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Google Shape;173;p24"/>
          <p:cNvSpPr/>
          <p:nvPr/>
        </p:nvSpPr>
        <p:spPr>
          <a:xfrm>
            <a:off x="6245018" y="693263"/>
            <a:ext cx="2112708" cy="2076780"/>
          </a:xfrm>
          <a:prstGeom prst="ellipse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bg2">
                    <a:lumMod val="10000"/>
                  </a:schemeClr>
                </a:solidFill>
                <a:ea typeface="Source Sans Pro"/>
                <a:cs typeface="Source Sans Pro"/>
                <a:sym typeface="Source Sans Pro"/>
              </a:rPr>
              <a:t>CIIU – K6511</a:t>
            </a:r>
          </a:p>
          <a:p>
            <a:pPr algn="ctr"/>
            <a:r>
              <a:rPr lang="es-CO" sz="1500" dirty="0">
                <a:solidFill>
                  <a:schemeClr val="bg2">
                    <a:lumMod val="10000"/>
                  </a:schemeClr>
                </a:solidFill>
                <a:ea typeface="Source Sans Pro"/>
                <a:cs typeface="Source Sans Pro"/>
                <a:sym typeface="Source Sans Pro"/>
              </a:rPr>
              <a:t>Seguros de invalidez, indemnización y seguros de vida. </a:t>
            </a:r>
          </a:p>
        </p:txBody>
      </p:sp>
      <p:sp>
        <p:nvSpPr>
          <p:cNvPr id="40" name="テキスト プレースホルダー 10"/>
          <p:cNvSpPr txBox="1">
            <a:spLocks/>
          </p:cNvSpPr>
          <p:nvPr/>
        </p:nvSpPr>
        <p:spPr>
          <a:xfrm>
            <a:off x="2593893" y="5888975"/>
            <a:ext cx="4160871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s-EC" altLang="ja-JP" sz="1200" b="1" kern="0" dirty="0">
                <a:solidFill>
                  <a:schemeClr val="tx2">
                    <a:lumMod val="50000"/>
                  </a:schemeClr>
                </a:solidFill>
              </a:rPr>
              <a:t>DIRECTORIO DE EMPRESAS, INEC (2017)</a:t>
            </a:r>
            <a:endParaRPr kumimoji="1" lang="ja-JP" altLang="en-US" sz="1200" b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000453" y="4244583"/>
            <a:ext cx="4518939" cy="4891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TOTAL: 392 EMPRESAS</a:t>
            </a:r>
          </a:p>
        </p:txBody>
      </p:sp>
      <p:sp>
        <p:nvSpPr>
          <p:cNvPr id="60" name="Google Shape;173;p24"/>
          <p:cNvSpPr/>
          <p:nvPr/>
        </p:nvSpPr>
        <p:spPr>
          <a:xfrm>
            <a:off x="8075576" y="2158513"/>
            <a:ext cx="2120259" cy="2037941"/>
          </a:xfrm>
          <a:prstGeom prst="ellipse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bg2">
                    <a:lumMod val="10000"/>
                  </a:schemeClr>
                </a:solidFill>
                <a:ea typeface="Source Sans Pro"/>
                <a:cs typeface="Source Sans Pro"/>
                <a:sym typeface="Source Sans Pro"/>
              </a:rPr>
              <a:t>CIIU – K6512</a:t>
            </a:r>
          </a:p>
          <a:p>
            <a:pPr algn="ctr"/>
            <a:r>
              <a:rPr lang="en" sz="1500" dirty="0">
                <a:solidFill>
                  <a:schemeClr val="bg2">
                    <a:lumMod val="10000"/>
                  </a:schemeClr>
                </a:solidFill>
                <a:ea typeface="Source Sans Pro"/>
                <a:cs typeface="Source Sans Pro"/>
                <a:sym typeface="Source Sans Pro"/>
              </a:rPr>
              <a:t>Seguros médicos, accidentes, incendios, objetos.</a:t>
            </a:r>
            <a:endParaRPr sz="1500" dirty="0">
              <a:solidFill>
                <a:schemeClr val="bg2">
                  <a:lumMod val="10000"/>
                </a:schemeClr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テキスト プレースホルダー 11"/>
          <p:cNvSpPr txBox="1">
            <a:spLocks/>
          </p:cNvSpPr>
          <p:nvPr/>
        </p:nvSpPr>
        <p:spPr>
          <a:xfrm>
            <a:off x="191344" y="3284984"/>
            <a:ext cx="336220" cy="3835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b="1" kern="0" dirty="0"/>
              <a:t>3</a:t>
            </a:r>
            <a:endParaRPr kumimoji="1" lang="ja-JP" altLang="en-US" b="1" kern="0" dirty="0"/>
          </a:p>
        </p:txBody>
      </p:sp>
      <p:sp>
        <p:nvSpPr>
          <p:cNvPr id="62" name="テキスト プレースホルダー 10"/>
          <p:cNvSpPr txBox="1">
            <a:spLocks/>
          </p:cNvSpPr>
          <p:nvPr/>
        </p:nvSpPr>
        <p:spPr>
          <a:xfrm>
            <a:off x="695400" y="3312940"/>
            <a:ext cx="3168352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s-EC" altLang="ja-JP" sz="1800" b="1" kern="0" dirty="0">
                <a:solidFill>
                  <a:schemeClr val="accent1">
                    <a:lumMod val="50000"/>
                  </a:schemeClr>
                </a:solidFill>
              </a:rPr>
              <a:t>Actividades de los agentes y corredores de seguros</a:t>
            </a:r>
            <a:endParaRPr kumimoji="1" lang="ja-JP" altLang="en-US" sz="18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" name="Conector recto 64"/>
          <p:cNvCxnSpPr>
            <a:cxnSpLocks/>
          </p:cNvCxnSpPr>
          <p:nvPr/>
        </p:nvCxnSpPr>
        <p:spPr>
          <a:xfrm>
            <a:off x="594814" y="3668518"/>
            <a:ext cx="536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プレースホルダー 10"/>
          <p:cNvSpPr txBox="1">
            <a:spLocks/>
          </p:cNvSpPr>
          <p:nvPr/>
        </p:nvSpPr>
        <p:spPr>
          <a:xfrm>
            <a:off x="3719736" y="3309662"/>
            <a:ext cx="871579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1">
                    <a:lumMod val="50000"/>
                  </a:schemeClr>
                </a:solidFill>
              </a:rPr>
              <a:t>316</a:t>
            </a:r>
            <a:endParaRPr kumimoji="1" lang="ja-JP" altLang="en-US" sz="20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テキスト プレースホルダー 10"/>
          <p:cNvSpPr txBox="1">
            <a:spLocks/>
          </p:cNvSpPr>
          <p:nvPr/>
        </p:nvSpPr>
        <p:spPr>
          <a:xfrm>
            <a:off x="4730227" y="3321684"/>
            <a:ext cx="864096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1">
                    <a:lumMod val="50000"/>
                  </a:schemeClr>
                </a:solidFill>
              </a:rPr>
              <a:t>2304</a:t>
            </a:r>
            <a:endParaRPr kumimoji="1" lang="ja-JP" altLang="en-US" sz="20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1032049" y="4905860"/>
            <a:ext cx="4518939" cy="4891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TOTAL: 7592 TRABAJADORES</a:t>
            </a:r>
          </a:p>
        </p:txBody>
      </p:sp>
      <p:sp>
        <p:nvSpPr>
          <p:cNvPr id="39" name="テキスト プレースホルダー 10">
            <a:extLst>
              <a:ext uri="{FF2B5EF4-FFF2-40B4-BE49-F238E27FC236}">
                <a16:creationId xmlns:a16="http://schemas.microsoft.com/office/drawing/2014/main" id="{D4646286-369B-4E0E-BCC0-EC0A3FEAE294}"/>
              </a:ext>
            </a:extLst>
          </p:cNvPr>
          <p:cNvSpPr txBox="1">
            <a:spLocks/>
          </p:cNvSpPr>
          <p:nvPr/>
        </p:nvSpPr>
        <p:spPr>
          <a:xfrm>
            <a:off x="3431704" y="1707483"/>
            <a:ext cx="1370622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1400" b="1" kern="0" dirty="0">
                <a:solidFill>
                  <a:schemeClr val="accent1">
                    <a:lumMod val="50000"/>
                  </a:schemeClr>
                </a:solidFill>
              </a:rPr>
              <a:t>Empresas</a:t>
            </a:r>
            <a:endParaRPr kumimoji="1" lang="ja-JP" altLang="en-US" sz="14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テキスト プレースホルダー 10">
            <a:extLst>
              <a:ext uri="{FF2B5EF4-FFF2-40B4-BE49-F238E27FC236}">
                <a16:creationId xmlns:a16="http://schemas.microsoft.com/office/drawing/2014/main" id="{35013A3D-14C6-4CFC-92AA-3AA2D708EBEA}"/>
              </a:ext>
            </a:extLst>
          </p:cNvPr>
          <p:cNvSpPr txBox="1">
            <a:spLocks/>
          </p:cNvSpPr>
          <p:nvPr/>
        </p:nvSpPr>
        <p:spPr>
          <a:xfrm>
            <a:off x="4439816" y="1700808"/>
            <a:ext cx="1640752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1400" b="1" kern="0" dirty="0">
                <a:solidFill>
                  <a:schemeClr val="accent1">
                    <a:lumMod val="50000"/>
                  </a:schemeClr>
                </a:solidFill>
              </a:rPr>
              <a:t>Trabajadores</a:t>
            </a:r>
            <a:endParaRPr kumimoji="1" lang="ja-JP" altLang="en-US" sz="14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3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>
          <a:xfrm>
            <a:off x="1349436" y="1412776"/>
            <a:ext cx="2514316" cy="52690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000" b="1" dirty="0">
                <a:latin typeface="+mj-lt"/>
              </a:rPr>
              <a:t>DESARROLLO</a:t>
            </a:r>
            <a:endParaRPr kumimoji="1" lang="ja-JP" altLang="en-US" sz="2000" b="1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>
          <a:xfrm>
            <a:off x="6384032" y="1454187"/>
            <a:ext cx="4746036" cy="526901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000" b="1" dirty="0">
                <a:latin typeface="+mj-lt"/>
              </a:rPr>
              <a:t>MUESTREO PROBABILÍSTICO - ESTRATIFICADO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4FF11F8-D34B-45B3-B4BA-4307BFB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404664"/>
            <a:ext cx="4523979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141062C6-C1C0-44F1-8798-F0815FA1AA9C}"/>
              </a:ext>
            </a:extLst>
          </p:cNvPr>
          <p:cNvSpPr>
            <a:spLocks/>
          </p:cNvSpPr>
          <p:nvPr/>
        </p:nvSpPr>
        <p:spPr bwMode="auto">
          <a:xfrm>
            <a:off x="4692818" y="419412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41">
            <a:extLst>
              <a:ext uri="{FF2B5EF4-FFF2-40B4-BE49-F238E27FC236}">
                <a16:creationId xmlns:a16="http://schemas.microsoft.com/office/drawing/2014/main" id="{D09D5E6C-E1A3-46E7-8E10-A8FB52242E25}"/>
              </a:ext>
            </a:extLst>
          </p:cNvPr>
          <p:cNvSpPr txBox="1"/>
          <p:nvPr/>
        </p:nvSpPr>
        <p:spPr>
          <a:xfrm>
            <a:off x="563910" y="620688"/>
            <a:ext cx="48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CÁLCULO DE LA MUESTRA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1 Rectángulo">
                <a:extLst>
                  <a:ext uri="{FF2B5EF4-FFF2-40B4-BE49-F238E27FC236}">
                    <a16:creationId xmlns:a16="http://schemas.microsoft.com/office/drawing/2014/main" id="{8496CA70-BFF3-49BA-9706-B6661EA3D210}"/>
                  </a:ext>
                </a:extLst>
              </p:cNvPr>
              <p:cNvSpPr/>
              <p:nvPr/>
            </p:nvSpPr>
            <p:spPr>
              <a:xfrm>
                <a:off x="1487489" y="2261019"/>
                <a:ext cx="3129062" cy="70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1 Rectángulo">
                <a:extLst>
                  <a:ext uri="{FF2B5EF4-FFF2-40B4-BE49-F238E27FC236}">
                    <a16:creationId xmlns:a16="http://schemas.microsoft.com/office/drawing/2014/main" id="{8496CA70-BFF3-49BA-9706-B6661EA3D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9" y="2261019"/>
                <a:ext cx="3129062" cy="701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8 Rectángulo">
            <a:extLst>
              <a:ext uri="{FF2B5EF4-FFF2-40B4-BE49-F238E27FC236}">
                <a16:creationId xmlns:a16="http://schemas.microsoft.com/office/drawing/2014/main" id="{2BE250A5-B661-4F2E-A591-E50FA8F19489}"/>
              </a:ext>
            </a:extLst>
          </p:cNvPr>
          <p:cNvSpPr/>
          <p:nvPr/>
        </p:nvSpPr>
        <p:spPr>
          <a:xfrm>
            <a:off x="1493187" y="3140968"/>
            <a:ext cx="3904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N = </a:t>
            </a:r>
            <a:r>
              <a:rPr lang="es-EC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7592  trabajadores</a:t>
            </a:r>
          </a:p>
          <a:p>
            <a:pPr lvl="0"/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e = </a:t>
            </a:r>
            <a:r>
              <a:rPr lang="es-EC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5%</a:t>
            </a:r>
          </a:p>
          <a:p>
            <a:pPr lvl="0"/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Z </a:t>
            </a:r>
            <a:r>
              <a:rPr lang="es-EC" sz="16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= 95</a:t>
            </a:r>
            <a:r>
              <a:rPr lang="es-EC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% , con indicador de 1,96</a:t>
            </a:r>
          </a:p>
          <a:p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p</a:t>
            </a:r>
            <a:r>
              <a:rPr lang="es-EC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=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</a:t>
            </a:r>
            <a:r>
              <a:rPr lang="es-EC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= 0,5. Proporción de éxito y fracaso</a:t>
            </a:r>
          </a:p>
          <a:p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s-EC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= tamaño de la muestra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D9860CE-CA3E-4E3D-86E4-597FAD2BDC55}"/>
              </a:ext>
            </a:extLst>
          </p:cNvPr>
          <p:cNvSpPr/>
          <p:nvPr/>
        </p:nvSpPr>
        <p:spPr>
          <a:xfrm>
            <a:off x="1127448" y="4941168"/>
            <a:ext cx="4032448" cy="4891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MUESTRA: 366 TRABAJADORES</a:t>
            </a:r>
          </a:p>
        </p:txBody>
      </p:sp>
      <p:pic>
        <p:nvPicPr>
          <p:cNvPr id="44" name="Picture 2" descr="Resultado de imagen para poblacion png">
            <a:extLst>
              <a:ext uri="{FF2B5EF4-FFF2-40B4-BE49-F238E27FC236}">
                <a16:creationId xmlns:a16="http://schemas.microsoft.com/office/drawing/2014/main" id="{ED2B8546-2215-4AE3-9B4F-32304EE6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104731" y="4503948"/>
            <a:ext cx="91835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36EA7AF-7D89-4BD7-AF77-385DC095377E}"/>
                  </a:ext>
                </a:extLst>
              </p:cNvPr>
              <p:cNvSpPr/>
              <p:nvPr/>
            </p:nvSpPr>
            <p:spPr>
              <a:xfrm>
                <a:off x="6209379" y="2118380"/>
                <a:ext cx="4962060" cy="3524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20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pt-BR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ƙsh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s-EC" sz="1600" dirty="0"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es-EC" sz="1600" dirty="0"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BR" sz="20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(</a:t>
                </a:r>
                <a:r>
                  <a:rPr lang="pt-BR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</a:t>
                </a:r>
                <a:r>
                  <a:rPr lang="pt-BR" sz="20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)(</a:t>
                </a:r>
                <a:r>
                  <a:rPr lang="pt-BR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ƙsh</a:t>
                </a:r>
                <a:r>
                  <a:rPr lang="pt-BR" sz="20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𝑛h</m:t>
                    </m:r>
                  </m:oMath>
                </a14:m>
                <a:endParaRPr lang="es-EC" sz="1600" dirty="0"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endParaRPr lang="es-EC" sz="1600" dirty="0"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C" sz="1600" b="1" dirty="0" err="1">
                    <a:ea typeface="Times New Roman" panose="02020603050405020304" pitchFamily="18" charset="0"/>
                  </a:rPr>
                  <a:t>ksh</a:t>
                </a:r>
                <a:r>
                  <a:rPr lang="es-EC" sz="1600" i="1" dirty="0">
                    <a:ea typeface="Times New Roman" panose="02020603050405020304" pitchFamily="18" charset="0"/>
                  </a:rPr>
                  <a:t> = </a:t>
                </a:r>
                <a:r>
                  <a:rPr lang="es-EC" sz="1600" dirty="0">
                    <a:ea typeface="Times New Roman" panose="02020603050405020304" pitchFamily="18" charset="0"/>
                  </a:rPr>
                  <a:t>desviación estándar</a:t>
                </a:r>
              </a:p>
              <a:p>
                <a:pPr>
                  <a:spcAft>
                    <a:spcPts val="0"/>
                  </a:spcAft>
                </a:pPr>
                <a:r>
                  <a:rPr lang="es-EC" sz="1600" b="1" dirty="0">
                    <a:ea typeface="Times New Roman" panose="02020603050405020304" pitchFamily="18" charset="0"/>
                  </a:rPr>
                  <a:t>n </a:t>
                </a:r>
                <a:r>
                  <a:rPr lang="es-EC" sz="1600" i="1" dirty="0">
                    <a:ea typeface="Times New Roman" panose="02020603050405020304" pitchFamily="18" charset="0"/>
                  </a:rPr>
                  <a:t>= </a:t>
                </a:r>
                <a:r>
                  <a:rPr lang="es-EC" sz="1600" dirty="0">
                    <a:ea typeface="Times New Roman" panose="02020603050405020304" pitchFamily="18" charset="0"/>
                  </a:rPr>
                  <a:t>muestra calculada general, 366 trabajadores</a:t>
                </a:r>
              </a:p>
              <a:p>
                <a:pPr>
                  <a:spcAft>
                    <a:spcPts val="0"/>
                  </a:spcAft>
                </a:pPr>
                <a:r>
                  <a:rPr lang="es-EC" sz="1600" b="1" dirty="0">
                    <a:ea typeface="Times New Roman" panose="02020603050405020304" pitchFamily="18" charset="0"/>
                  </a:rPr>
                  <a:t>N </a:t>
                </a:r>
                <a:r>
                  <a:rPr lang="es-EC" sz="1600" i="1" dirty="0">
                    <a:ea typeface="Times New Roman" panose="02020603050405020304" pitchFamily="18" charset="0"/>
                  </a:rPr>
                  <a:t>= </a:t>
                </a:r>
                <a:r>
                  <a:rPr lang="es-EC" sz="1600" dirty="0">
                    <a:ea typeface="Times New Roman" panose="02020603050405020304" pitchFamily="18" charset="0"/>
                  </a:rPr>
                  <a:t>población general, 7592 trabajadores</a:t>
                </a:r>
              </a:p>
              <a:p>
                <a:pPr>
                  <a:spcAft>
                    <a:spcPts val="0"/>
                  </a:spcAft>
                </a:pPr>
                <a:r>
                  <a:rPr lang="es-EC" sz="1600" b="1" dirty="0" err="1">
                    <a:ea typeface="Times New Roman" panose="02020603050405020304" pitchFamily="18" charset="0"/>
                  </a:rPr>
                  <a:t>Nh</a:t>
                </a:r>
                <a:r>
                  <a:rPr lang="es-EC" sz="1600" i="1" dirty="0">
                    <a:ea typeface="Times New Roman" panose="02020603050405020304" pitchFamily="18" charset="0"/>
                  </a:rPr>
                  <a:t> = </a:t>
                </a:r>
                <a:r>
                  <a:rPr lang="es-EC" sz="1600" dirty="0">
                    <a:ea typeface="Times New Roman" panose="02020603050405020304" pitchFamily="18" charset="0"/>
                  </a:rPr>
                  <a:t>población de cada estrato</a:t>
                </a:r>
              </a:p>
              <a:p>
                <a:pPr>
                  <a:spcAft>
                    <a:spcPts val="0"/>
                  </a:spcAft>
                </a:pPr>
                <a:r>
                  <a:rPr lang="es-EC" sz="1600" b="1" dirty="0" err="1">
                    <a:ea typeface="Times New Roman" panose="02020603050405020304" pitchFamily="18" charset="0"/>
                  </a:rPr>
                  <a:t>nh</a:t>
                </a:r>
                <a:r>
                  <a:rPr lang="es-EC" sz="1600" b="1" dirty="0">
                    <a:ea typeface="Times New Roman" panose="02020603050405020304" pitchFamily="18" charset="0"/>
                  </a:rPr>
                  <a:t> </a:t>
                </a:r>
                <a:r>
                  <a:rPr lang="es-EC" sz="1600" i="1" dirty="0">
                    <a:ea typeface="Times New Roman" panose="02020603050405020304" pitchFamily="18" charset="0"/>
                  </a:rPr>
                  <a:t>= </a:t>
                </a:r>
                <a:r>
                  <a:rPr lang="es-EC" sz="1600" dirty="0">
                    <a:ea typeface="Times New Roman" panose="02020603050405020304" pitchFamily="18" charset="0"/>
                  </a:rPr>
                  <a:t>muestra de cada estrato</a:t>
                </a:r>
              </a:p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pt-BR" sz="2000" b="1" i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ƙsh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366</m:t>
                        </m:r>
                      </m:num>
                      <m:den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7592</m:t>
                        </m:r>
                      </m:den>
                    </m:f>
                  </m:oMath>
                </a14:m>
                <a:r>
                  <a:rPr lang="pt-BR" sz="2000" i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pt-BR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0,0482</a:t>
                </a:r>
                <a:endParaRPr lang="es-EC" sz="16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36EA7AF-7D89-4BD7-AF77-385DC095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79" y="2118380"/>
                <a:ext cx="4962060" cy="3524747"/>
              </a:xfrm>
              <a:prstGeom prst="rect">
                <a:avLst/>
              </a:prstGeom>
              <a:blipFill>
                <a:blip r:embed="rId4"/>
                <a:stretch>
                  <a:fillRect l="-737" t="-17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78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poblacion png">
            <a:extLst>
              <a:ext uri="{FF2B5EF4-FFF2-40B4-BE49-F238E27FC236}">
                <a16:creationId xmlns:a16="http://schemas.microsoft.com/office/drawing/2014/main" id="{57079B07-0452-41B4-A91C-5D82C3533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695400" y="2121400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poblacion png">
            <a:extLst>
              <a:ext uri="{FF2B5EF4-FFF2-40B4-BE49-F238E27FC236}">
                <a16:creationId xmlns:a16="http://schemas.microsoft.com/office/drawing/2014/main" id="{4F7BF81F-4437-4DE5-9A65-AEB19AF6D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2643596" y="3926912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poblacion png">
            <a:extLst>
              <a:ext uri="{FF2B5EF4-FFF2-40B4-BE49-F238E27FC236}">
                <a16:creationId xmlns:a16="http://schemas.microsoft.com/office/drawing/2014/main" id="{FE309A1C-6CDD-49E4-B95B-77371B7A6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2692734" y="2288549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poblacion png">
            <a:extLst>
              <a:ext uri="{FF2B5EF4-FFF2-40B4-BE49-F238E27FC236}">
                <a16:creationId xmlns:a16="http://schemas.microsoft.com/office/drawing/2014/main" id="{71A677CB-8721-446A-BB0E-B404109BF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9791" b="32696"/>
          <a:stretch/>
        </p:blipFill>
        <p:spPr bwMode="auto">
          <a:xfrm>
            <a:off x="2639616" y="620688"/>
            <a:ext cx="1275008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F16F231-174D-4494-9622-3ABC115B3CA8}"/>
              </a:ext>
            </a:extLst>
          </p:cNvPr>
          <p:cNvCxnSpPr/>
          <p:nvPr/>
        </p:nvCxnSpPr>
        <p:spPr>
          <a:xfrm flipV="1">
            <a:off x="1970408" y="1700808"/>
            <a:ext cx="669208" cy="8640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B5B20B3-0A66-4E80-97E5-CD424BB5B234}"/>
              </a:ext>
            </a:extLst>
          </p:cNvPr>
          <p:cNvCxnSpPr/>
          <p:nvPr/>
        </p:nvCxnSpPr>
        <p:spPr>
          <a:xfrm flipV="1">
            <a:off x="1970408" y="1689352"/>
            <a:ext cx="669208" cy="8640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0A1F71E-4123-4D96-B58C-B8F9A512C5E7}"/>
              </a:ext>
            </a:extLst>
          </p:cNvPr>
          <p:cNvCxnSpPr>
            <a:cxnSpLocks/>
          </p:cNvCxnSpPr>
          <p:nvPr/>
        </p:nvCxnSpPr>
        <p:spPr>
          <a:xfrm>
            <a:off x="1970408" y="3653408"/>
            <a:ext cx="669208" cy="9277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C099121-2E20-4DB0-AE56-5A8BE04123DA}"/>
              </a:ext>
            </a:extLst>
          </p:cNvPr>
          <p:cNvCxnSpPr>
            <a:cxnSpLocks/>
          </p:cNvCxnSpPr>
          <p:nvPr/>
        </p:nvCxnSpPr>
        <p:spPr>
          <a:xfrm>
            <a:off x="1996967" y="3072032"/>
            <a:ext cx="695767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00EEFF-BEC7-4654-A9B6-7D05163F923B}"/>
              </a:ext>
            </a:extLst>
          </p:cNvPr>
          <p:cNvSpPr/>
          <p:nvPr/>
        </p:nvSpPr>
        <p:spPr>
          <a:xfrm>
            <a:off x="157281" y="1274488"/>
            <a:ext cx="1733615" cy="9277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2">
                    <a:lumMod val="50000"/>
                  </a:schemeClr>
                </a:solidFill>
              </a:rPr>
              <a:t>MUESTRA GENERAL: </a:t>
            </a:r>
            <a:r>
              <a:rPr lang="es-EC" sz="1400" dirty="0">
                <a:solidFill>
                  <a:schemeClr val="tx2">
                    <a:lumMod val="50000"/>
                  </a:schemeClr>
                </a:solidFill>
              </a:rPr>
              <a:t>366 TRABAJADORES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プレースホルダー 17">
                <a:extLst>
                  <a:ext uri="{FF2B5EF4-FFF2-40B4-BE49-F238E27FC236}">
                    <a16:creationId xmlns:a16="http://schemas.microsoft.com/office/drawing/2014/main" id="{221116A2-5947-4A5A-839F-0E1861DF49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9833" y="903238"/>
                <a:ext cx="6212711" cy="108560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r>
                  <a:rPr lang="es-EC" altLang="ja-JP" sz="1800" b="1" kern="0" dirty="0">
                    <a:solidFill>
                      <a:schemeClr val="tx2">
                        <a:lumMod val="50000"/>
                      </a:schemeClr>
                    </a:solidFill>
                  </a:rPr>
                  <a:t>Peso muestral:</a:t>
                </a:r>
              </a:p>
              <a:p>
                <a:pPr marL="0" indent="0">
                  <a:buNone/>
                </a:pPr>
                <a:endParaRPr lang="es-EC" altLang="ja-JP" sz="1800" b="1" kern="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1280 </a:t>
                </a:r>
                <a:r>
                  <a:rPr lang="es-EC" altLang="ja-JP" sz="1800" i="1" kern="0" dirty="0">
                    <a:solidFill>
                      <a:schemeClr val="tx2">
                        <a:lumMod val="50000"/>
                      </a:schemeClr>
                    </a:solidFill>
                  </a:rPr>
                  <a:t>x </a:t>
                </a: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0,0482 = 61,9 </a:t>
                </a:r>
                <a14:m>
                  <m:oMath xmlns:m="http://schemas.openxmlformats.org/officeDocument/2006/math">
                    <m:r>
                      <a:rPr lang="es-ES" sz="1800" ker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s-EC" altLang="ja-JP" sz="1800" b="1" kern="0" dirty="0">
                    <a:solidFill>
                      <a:schemeClr val="tx2">
                        <a:lumMod val="50000"/>
                      </a:schemeClr>
                    </a:solidFill>
                  </a:rPr>
                  <a:t> 62 trabajadores, </a:t>
                </a: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en seguros de vida.</a:t>
                </a:r>
              </a:p>
              <a:p>
                <a:pPr marL="0" indent="0">
                  <a:buFontTx/>
                  <a:buNone/>
                </a:pPr>
                <a:endParaRPr lang="es-EC" altLang="ja-JP" sz="1800" kern="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テキスト プレースホルダー 17">
                <a:extLst>
                  <a:ext uri="{FF2B5EF4-FFF2-40B4-BE49-F238E27FC236}">
                    <a16:creationId xmlns:a16="http://schemas.microsoft.com/office/drawing/2014/main" id="{221116A2-5947-4A5A-839F-0E1861DF4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33" y="903238"/>
                <a:ext cx="6212711" cy="1085602"/>
              </a:xfrm>
              <a:prstGeom prst="rect">
                <a:avLst/>
              </a:prstGeom>
              <a:blipFill>
                <a:blip r:embed="rId3"/>
                <a:stretch>
                  <a:fillRect l="-589" t="-16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プレースホルダー 10">
            <a:extLst>
              <a:ext uri="{FF2B5EF4-FFF2-40B4-BE49-F238E27FC236}">
                <a16:creationId xmlns:a16="http://schemas.microsoft.com/office/drawing/2014/main" id="{7AE64E42-69B1-48DA-AD8B-E595CE199753}"/>
              </a:ext>
            </a:extLst>
          </p:cNvPr>
          <p:cNvSpPr txBox="1">
            <a:spLocks/>
          </p:cNvSpPr>
          <p:nvPr/>
        </p:nvSpPr>
        <p:spPr>
          <a:xfrm>
            <a:off x="2855640" y="1844824"/>
            <a:ext cx="864096" cy="3638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accent4">
                    <a:lumMod val="75000"/>
                  </a:schemeClr>
                </a:solidFill>
              </a:rPr>
              <a:t>1280</a:t>
            </a:r>
            <a:endParaRPr kumimoji="1" lang="ja-JP" altLang="en-US" sz="2000" b="1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テキスト プレースホルダー 10">
            <a:extLst>
              <a:ext uri="{FF2B5EF4-FFF2-40B4-BE49-F238E27FC236}">
                <a16:creationId xmlns:a16="http://schemas.microsoft.com/office/drawing/2014/main" id="{89EA1152-D650-4B03-8402-726404E7FA4B}"/>
              </a:ext>
            </a:extLst>
          </p:cNvPr>
          <p:cNvSpPr txBox="1">
            <a:spLocks/>
          </p:cNvSpPr>
          <p:nvPr/>
        </p:nvSpPr>
        <p:spPr>
          <a:xfrm>
            <a:off x="2756940" y="3477514"/>
            <a:ext cx="1156886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tx1"/>
                </a:solidFill>
              </a:rPr>
              <a:t>4008</a:t>
            </a:r>
            <a:endParaRPr kumimoji="1" lang="ja-JP" altLang="en-US" sz="2000" b="1" kern="0" dirty="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0">
            <a:extLst>
              <a:ext uri="{FF2B5EF4-FFF2-40B4-BE49-F238E27FC236}">
                <a16:creationId xmlns:a16="http://schemas.microsoft.com/office/drawing/2014/main" id="{5117B901-CE74-4165-AE56-B4371CCEE3BE}"/>
              </a:ext>
            </a:extLst>
          </p:cNvPr>
          <p:cNvSpPr txBox="1">
            <a:spLocks/>
          </p:cNvSpPr>
          <p:nvPr/>
        </p:nvSpPr>
        <p:spPr>
          <a:xfrm>
            <a:off x="2898190" y="5160108"/>
            <a:ext cx="864096" cy="3835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kumimoji="1" lang="es-EC" altLang="ja-JP" sz="2000" b="1" kern="0" dirty="0">
                <a:solidFill>
                  <a:schemeClr val="tx1"/>
                </a:solidFill>
              </a:rPr>
              <a:t>2304</a:t>
            </a:r>
            <a:endParaRPr kumimoji="1" lang="ja-JP" altLang="en-US" sz="20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プレースホルダー 17">
                <a:extLst>
                  <a:ext uri="{FF2B5EF4-FFF2-40B4-BE49-F238E27FC236}">
                    <a16:creationId xmlns:a16="http://schemas.microsoft.com/office/drawing/2014/main" id="{08AA4DE3-B089-4044-BBCC-5F9C62290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9833" y="2420888"/>
                <a:ext cx="6212711" cy="1085602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r>
                  <a:rPr lang="es-EC" altLang="ja-JP" sz="1800" b="1" kern="0" dirty="0">
                    <a:solidFill>
                      <a:schemeClr val="tx2">
                        <a:lumMod val="50000"/>
                      </a:schemeClr>
                    </a:solidFill>
                  </a:rPr>
                  <a:t>Peso muestral:</a:t>
                </a:r>
              </a:p>
              <a:p>
                <a:pPr marL="0" indent="0">
                  <a:buNone/>
                </a:pPr>
                <a:endParaRPr lang="es-EC" altLang="ja-JP" sz="1800" b="1" kern="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4008 </a:t>
                </a:r>
                <a:r>
                  <a:rPr lang="es-EC" altLang="ja-JP" sz="1800" i="1" kern="0" dirty="0">
                    <a:solidFill>
                      <a:schemeClr val="tx2">
                        <a:lumMod val="50000"/>
                      </a:schemeClr>
                    </a:solidFill>
                  </a:rPr>
                  <a:t>x </a:t>
                </a: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0,0482 = 193,19 </a:t>
                </a:r>
                <a14:m>
                  <m:oMath xmlns:m="http://schemas.openxmlformats.org/officeDocument/2006/math">
                    <m:r>
                      <a:rPr lang="es-ES" sz="1800" ker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s-EC" altLang="ja-JP" sz="1800" b="1" kern="0" dirty="0">
                    <a:solidFill>
                      <a:schemeClr val="tx2">
                        <a:lumMod val="50000"/>
                      </a:schemeClr>
                    </a:solidFill>
                  </a:rPr>
                  <a:t> 193 trabajadores, </a:t>
                </a: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en seguros generales.</a:t>
                </a:r>
              </a:p>
              <a:p>
                <a:pPr marL="0" indent="0">
                  <a:buFontTx/>
                  <a:buNone/>
                </a:pPr>
                <a:endParaRPr lang="es-EC" altLang="ja-JP" sz="1800" kern="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テキスト プレースホルダー 17">
                <a:extLst>
                  <a:ext uri="{FF2B5EF4-FFF2-40B4-BE49-F238E27FC236}">
                    <a16:creationId xmlns:a16="http://schemas.microsoft.com/office/drawing/2014/main" id="{08AA4DE3-B089-4044-BBCC-5F9C62290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33" y="2420888"/>
                <a:ext cx="6212711" cy="1085602"/>
              </a:xfrm>
              <a:prstGeom prst="rect">
                <a:avLst/>
              </a:prstGeom>
              <a:blipFill>
                <a:blip r:embed="rId4"/>
                <a:stretch>
                  <a:fillRect l="-589" t="-6180" b="-22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プレースホルダー 17">
                <a:extLst>
                  <a:ext uri="{FF2B5EF4-FFF2-40B4-BE49-F238E27FC236}">
                    <a16:creationId xmlns:a16="http://schemas.microsoft.com/office/drawing/2014/main" id="{DEE0542F-A762-461E-AB00-8DEFAA272E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2233" y="4077072"/>
                <a:ext cx="6212711" cy="1085602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r>
                  <a:rPr lang="es-EC" altLang="ja-JP" sz="1800" b="1" kern="0" dirty="0">
                    <a:solidFill>
                      <a:schemeClr val="tx2">
                        <a:lumMod val="50000"/>
                      </a:schemeClr>
                    </a:solidFill>
                  </a:rPr>
                  <a:t>Peso muestral:</a:t>
                </a:r>
              </a:p>
              <a:p>
                <a:pPr marL="0" indent="0">
                  <a:buNone/>
                </a:pPr>
                <a:endParaRPr lang="es-EC" altLang="ja-JP" sz="1800" b="1" kern="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2304 </a:t>
                </a:r>
                <a:r>
                  <a:rPr lang="es-EC" altLang="ja-JP" sz="1800" i="1" kern="0" dirty="0">
                    <a:solidFill>
                      <a:schemeClr val="tx2">
                        <a:lumMod val="50000"/>
                      </a:schemeClr>
                    </a:solidFill>
                  </a:rPr>
                  <a:t>x </a:t>
                </a: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0,0482 = 111,05 </a:t>
                </a:r>
                <a14:m>
                  <m:oMath xmlns:m="http://schemas.openxmlformats.org/officeDocument/2006/math">
                    <m:r>
                      <a:rPr lang="es-ES" sz="1800" ker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s-EC" altLang="ja-JP" sz="1800" b="1" kern="0" dirty="0">
                    <a:solidFill>
                      <a:schemeClr val="tx2">
                        <a:lumMod val="50000"/>
                      </a:schemeClr>
                    </a:solidFill>
                  </a:rPr>
                  <a:t> 111 trabajadores, </a:t>
                </a:r>
                <a:r>
                  <a:rPr lang="es-EC" altLang="ja-JP" sz="1800" kern="0" dirty="0">
                    <a:solidFill>
                      <a:schemeClr val="tx2">
                        <a:lumMod val="50000"/>
                      </a:schemeClr>
                    </a:solidFill>
                  </a:rPr>
                  <a:t>en actividades de los agentes y corredores de seguros.</a:t>
                </a:r>
              </a:p>
              <a:p>
                <a:pPr marL="0" indent="0">
                  <a:buFontTx/>
                  <a:buNone/>
                </a:pPr>
                <a:endParaRPr lang="es-EC" altLang="ja-JP" sz="1800" kern="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テキスト プレースホルダー 17">
                <a:extLst>
                  <a:ext uri="{FF2B5EF4-FFF2-40B4-BE49-F238E27FC236}">
                    <a16:creationId xmlns:a16="http://schemas.microsoft.com/office/drawing/2014/main" id="{DEE0542F-A762-461E-AB00-8DEFAA27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33" y="4077072"/>
                <a:ext cx="6212711" cy="1085602"/>
              </a:xfrm>
              <a:prstGeom prst="rect">
                <a:avLst/>
              </a:prstGeom>
              <a:blipFill>
                <a:blip r:embed="rId5"/>
                <a:stretch>
                  <a:fillRect l="-589" t="-6742" b="-224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24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3" y="2983995"/>
            <a:ext cx="1129397" cy="1169258"/>
          </a:xfrm>
          <a:prstGeom prst="rect">
            <a:avLst/>
          </a:prstGeom>
        </p:spPr>
      </p:pic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>
          <a:xfrm>
            <a:off x="1349436" y="1714479"/>
            <a:ext cx="4746036" cy="526901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+mj-lt"/>
              </a:rPr>
              <a:t>Validación</a:t>
            </a:r>
            <a:r>
              <a:rPr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1806760" y="2156390"/>
            <a:ext cx="4288713" cy="1115613"/>
          </a:xfrm>
        </p:spPr>
        <p:txBody>
          <a:bodyPr>
            <a:noAutofit/>
          </a:bodyPr>
          <a:lstStyle/>
          <a:p>
            <a:r>
              <a:rPr lang="en-US" altLang="ja-JP" sz="1700" dirty="0"/>
              <a:t>6 EXPERTOS </a:t>
            </a:r>
            <a:endParaRPr lang="en-US" altLang="ja-JP" sz="17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kumimoji="1" lang="en-US" altLang="ja-JP" sz="1700" dirty="0">
                <a:solidFill>
                  <a:schemeClr val="bg2">
                    <a:lumMod val="10000"/>
                  </a:schemeClr>
                </a:solidFill>
              </a:rPr>
              <a:t>4 CRITERIOS: </a:t>
            </a:r>
            <a:r>
              <a:rPr kumimoji="1" lang="es-EC" altLang="ja-JP" sz="1700" dirty="0">
                <a:solidFill>
                  <a:schemeClr val="bg2">
                    <a:lumMod val="10000"/>
                  </a:schemeClr>
                </a:solidFill>
              </a:rPr>
              <a:t>Suficiencia, Claridad, Coherencia, y Relevancia.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>
          <a:xfrm>
            <a:off x="7038596" y="1772816"/>
            <a:ext cx="4746036" cy="526901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000" b="1" dirty="0">
                <a:latin typeface="+mj-lt"/>
              </a:rPr>
              <a:t>Alfa de Cronbach – Clima organizacional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>
          <a:xfrm>
            <a:off x="7182612" y="4054227"/>
            <a:ext cx="4746036" cy="526901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000" b="1" dirty="0">
                <a:latin typeface="+mj-lt"/>
              </a:rPr>
              <a:t>Alfa de Cronbach – Desempeño     laboral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0"/>
          </p:nvPr>
        </p:nvSpPr>
        <p:spPr>
          <a:xfrm>
            <a:off x="6541335" y="1124744"/>
            <a:ext cx="5014078" cy="365125"/>
          </a:xfrm>
        </p:spPr>
        <p:txBody>
          <a:bodyPr/>
          <a:lstStyle/>
          <a:p>
            <a:pPr algn="l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0              0,2              0,4              0,6              0,8             1,0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4FF11F8-D34B-45B3-B4BA-4307BFB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626751"/>
            <a:ext cx="4523979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141062C6-C1C0-44F1-8798-F0815FA1AA9C}"/>
              </a:ext>
            </a:extLst>
          </p:cNvPr>
          <p:cNvSpPr>
            <a:spLocks/>
          </p:cNvSpPr>
          <p:nvPr/>
        </p:nvSpPr>
        <p:spPr bwMode="auto">
          <a:xfrm>
            <a:off x="4692818" y="626751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41">
            <a:extLst>
              <a:ext uri="{FF2B5EF4-FFF2-40B4-BE49-F238E27FC236}">
                <a16:creationId xmlns:a16="http://schemas.microsoft.com/office/drawing/2014/main" id="{D09D5E6C-E1A3-46E7-8E10-A8FB52242E25}"/>
              </a:ext>
            </a:extLst>
          </p:cNvPr>
          <p:cNvSpPr txBox="1"/>
          <p:nvPr/>
        </p:nvSpPr>
        <p:spPr>
          <a:xfrm>
            <a:off x="563910" y="816329"/>
            <a:ext cx="48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VALIDACIÓN DEL INSTRUMENTO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9"/>
          <p:cNvSpPr>
            <a:spLocks noGrp="1"/>
          </p:cNvSpPr>
          <p:nvPr>
            <p:ph type="body" sz="quarter" idx="20"/>
          </p:nvPr>
        </p:nvSpPr>
        <p:spPr>
          <a:xfrm>
            <a:off x="1349436" y="3187013"/>
            <a:ext cx="4746036" cy="526901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b="1" dirty="0">
                <a:solidFill>
                  <a:srgbClr val="75897F"/>
                </a:solidFill>
                <a:latin typeface="+mj-lt"/>
              </a:rPr>
              <a:t>Prueba Piloto</a:t>
            </a:r>
            <a:endParaRPr kumimoji="1" lang="ja-JP" altLang="en-US" b="1" dirty="0">
              <a:solidFill>
                <a:srgbClr val="75897F"/>
              </a:solidFill>
              <a:latin typeface="+mj-lt"/>
            </a:endParaRPr>
          </a:p>
        </p:txBody>
      </p:sp>
      <p:cxnSp>
        <p:nvCxnSpPr>
          <p:cNvPr id="35" name="Conector recto 34"/>
          <p:cNvCxnSpPr/>
          <p:nvPr/>
        </p:nvCxnSpPr>
        <p:spPr>
          <a:xfrm>
            <a:off x="6671283" y="1131429"/>
            <a:ext cx="460851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671283" y="990533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1279795" y="990533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7535379" y="990533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8471483" y="990533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9407587" y="990533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0343691" y="990533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フッター プレースホルダー 21"/>
          <p:cNvSpPr txBox="1">
            <a:spLocks/>
          </p:cNvSpPr>
          <p:nvPr/>
        </p:nvSpPr>
        <p:spPr>
          <a:xfrm>
            <a:off x="6552014" y="595860"/>
            <a:ext cx="5014078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 Muy baja       </a:t>
            </a:r>
            <a:r>
              <a:rPr lang="es-EC" altLang="ja-JP" sz="1400" b="1" dirty="0" err="1">
                <a:solidFill>
                  <a:schemeClr val="bg2">
                    <a:lumMod val="10000"/>
                  </a:schemeClr>
                </a:solidFill>
              </a:rPr>
              <a:t>Baja</a:t>
            </a:r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       Moderada     Buena           Alta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テキスト プレースホルダー 13">
            <a:extLst>
              <a:ext uri="{FF2B5EF4-FFF2-40B4-BE49-F238E27FC236}">
                <a16:creationId xmlns:a16="http://schemas.microsoft.com/office/drawing/2014/main" id="{2CD4BF08-41DA-40C6-92B7-8B18F894043D}"/>
              </a:ext>
            </a:extLst>
          </p:cNvPr>
          <p:cNvSpPr txBox="1">
            <a:spLocks/>
          </p:cNvSpPr>
          <p:nvPr/>
        </p:nvSpPr>
        <p:spPr>
          <a:xfrm>
            <a:off x="1806760" y="4101740"/>
            <a:ext cx="3281129" cy="111561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33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kumimoji="1" lang="es-EC" altLang="ja-JP" sz="1700" kern="0" dirty="0">
                <a:solidFill>
                  <a:schemeClr val="bg2">
                    <a:lumMod val="10000"/>
                  </a:schemeClr>
                </a:solidFill>
              </a:rPr>
              <a:t>Aplicada al 10% de la muestra.</a:t>
            </a:r>
          </a:p>
          <a:p>
            <a:r>
              <a:rPr kumimoji="1" lang="es-EC" altLang="ja-JP" sz="1700" kern="0" dirty="0">
                <a:solidFill>
                  <a:schemeClr val="bg2">
                    <a:lumMod val="10000"/>
                  </a:schemeClr>
                </a:solidFill>
              </a:rPr>
              <a:t>36 trabajadores del sector asegurador.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2C0470-0BAC-47E6-AB37-9425DC954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1" t="39121" r="43503" b="35293"/>
          <a:stretch/>
        </p:blipFill>
        <p:spPr>
          <a:xfrm>
            <a:off x="7535379" y="2339454"/>
            <a:ext cx="3372901" cy="14163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D041FF-5549-4FE8-9935-41549114E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16" t="31761" r="37006" b="32674"/>
          <a:stretch/>
        </p:blipFill>
        <p:spPr>
          <a:xfrm>
            <a:off x="7632809" y="4509120"/>
            <a:ext cx="32754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0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3F0E5B4-AED6-4C46-9A27-18D8852320D3}"/>
              </a:ext>
            </a:extLst>
          </p:cNvPr>
          <p:cNvSpPr txBox="1"/>
          <p:nvPr/>
        </p:nvSpPr>
        <p:spPr>
          <a:xfrm>
            <a:off x="276629" y="688665"/>
            <a:ext cx="770169" cy="562630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6BB16F-8191-46D2-A73F-797514B874B1}"/>
              </a:ext>
            </a:extLst>
          </p:cNvPr>
          <p:cNvSpPr txBox="1"/>
          <p:nvPr/>
        </p:nvSpPr>
        <p:spPr>
          <a:xfrm>
            <a:off x="767409" y="748643"/>
            <a:ext cx="2973245" cy="47672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200" b="1" dirty="0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4" name="Google Shape;374;p39">
            <a:extLst>
              <a:ext uri="{FF2B5EF4-FFF2-40B4-BE49-F238E27FC236}">
                <a16:creationId xmlns:a16="http://schemas.microsoft.com/office/drawing/2014/main" id="{4CA9D523-21A1-4844-B912-6F09F791D14D}"/>
              </a:ext>
            </a:extLst>
          </p:cNvPr>
          <p:cNvGrpSpPr/>
          <p:nvPr/>
        </p:nvGrpSpPr>
        <p:grpSpPr>
          <a:xfrm>
            <a:off x="3876610" y="353658"/>
            <a:ext cx="709647" cy="871711"/>
            <a:chOff x="1246775" y="910975"/>
            <a:chExt cx="439650" cy="523900"/>
          </a:xfrm>
        </p:grpSpPr>
        <p:sp>
          <p:nvSpPr>
            <p:cNvPr id="5" name="Google Shape;375;p39">
              <a:extLst>
                <a:ext uri="{FF2B5EF4-FFF2-40B4-BE49-F238E27FC236}">
                  <a16:creationId xmlns:a16="http://schemas.microsoft.com/office/drawing/2014/main" id="{DBE6C791-96EF-42DA-A346-2C5C38BA1CBE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6;p39">
              <a:extLst>
                <a:ext uri="{FF2B5EF4-FFF2-40B4-BE49-F238E27FC236}">
                  <a16:creationId xmlns:a16="http://schemas.microsoft.com/office/drawing/2014/main" id="{D3CCC5B8-FF8B-4414-8B3A-FA9C026BA157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7;p39">
              <a:extLst>
                <a:ext uri="{FF2B5EF4-FFF2-40B4-BE49-F238E27FC236}">
                  <a16:creationId xmlns:a16="http://schemas.microsoft.com/office/drawing/2014/main" id="{8B843F42-8458-4CE1-874B-C227D786DE71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07;p39">
            <a:extLst>
              <a:ext uri="{FF2B5EF4-FFF2-40B4-BE49-F238E27FC236}">
                <a16:creationId xmlns:a16="http://schemas.microsoft.com/office/drawing/2014/main" id="{2A514696-521F-4BB3-A393-E150ABD12003}"/>
              </a:ext>
            </a:extLst>
          </p:cNvPr>
          <p:cNvGrpSpPr/>
          <p:nvPr/>
        </p:nvGrpSpPr>
        <p:grpSpPr>
          <a:xfrm>
            <a:off x="4584694" y="116632"/>
            <a:ext cx="287170" cy="278265"/>
            <a:chOff x="2594325" y="1627175"/>
            <a:chExt cx="440850" cy="440850"/>
          </a:xfrm>
          <a:solidFill>
            <a:schemeClr val="accent2"/>
          </a:solidFill>
        </p:grpSpPr>
        <p:sp>
          <p:nvSpPr>
            <p:cNvPr id="9" name="Google Shape;408;p39">
              <a:extLst>
                <a:ext uri="{FF2B5EF4-FFF2-40B4-BE49-F238E27FC236}">
                  <a16:creationId xmlns:a16="http://schemas.microsoft.com/office/drawing/2014/main" id="{561731BE-C2C4-434D-A866-484DC9E73E9B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9;p39">
              <a:extLst>
                <a:ext uri="{FF2B5EF4-FFF2-40B4-BE49-F238E27FC236}">
                  <a16:creationId xmlns:a16="http://schemas.microsoft.com/office/drawing/2014/main" id="{A400D66F-979F-4594-ACD3-69F327F0CA5B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0;p39">
              <a:extLst>
                <a:ext uri="{FF2B5EF4-FFF2-40B4-BE49-F238E27FC236}">
                  <a16:creationId xmlns:a16="http://schemas.microsoft.com/office/drawing/2014/main" id="{A32DAC13-DFF0-4885-82CE-B404AB07E7DD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5894B5E-A289-4A31-B1BC-FAC3981F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171798"/>
            <a:ext cx="571580" cy="1267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293F24-1275-4051-8933-BE4F4D95A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40" y="2190851"/>
            <a:ext cx="571580" cy="12479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41428F5-5B36-46B7-B122-3E277266910F}"/>
              </a:ext>
            </a:extLst>
          </p:cNvPr>
          <p:cNvSpPr txBox="1"/>
          <p:nvPr/>
        </p:nvSpPr>
        <p:spPr>
          <a:xfrm>
            <a:off x="8525709" y="2315814"/>
            <a:ext cx="882659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66,4%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7A1411-ED32-4DAD-ADFC-697EB3569FD3}"/>
              </a:ext>
            </a:extLst>
          </p:cNvPr>
          <p:cNvSpPr txBox="1"/>
          <p:nvPr/>
        </p:nvSpPr>
        <p:spPr>
          <a:xfrm>
            <a:off x="9893861" y="2276872"/>
            <a:ext cx="88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33,6%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A13970-EA3E-48F1-AFA3-6F1F92C08A4D}"/>
              </a:ext>
            </a:extLst>
          </p:cNvPr>
          <p:cNvSpPr txBox="1"/>
          <p:nvPr/>
        </p:nvSpPr>
        <p:spPr>
          <a:xfrm rot="16200000">
            <a:off x="6966081" y="2620631"/>
            <a:ext cx="12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GÉNERO</a:t>
            </a:r>
            <a:endParaRPr lang="es-ES" b="1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E341CDA-1F68-4E83-8578-C888A8615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26974"/>
              </p:ext>
            </p:extLst>
          </p:nvPr>
        </p:nvGraphicFramePr>
        <p:xfrm>
          <a:off x="1635612" y="2145216"/>
          <a:ext cx="3596567" cy="142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4606">
                  <a:extLst>
                    <a:ext uri="{9D8B030D-6E8A-4147-A177-3AD203B41FA5}">
                      <a16:colId xmlns:a16="http://schemas.microsoft.com/office/drawing/2014/main" val="1000756111"/>
                    </a:ext>
                  </a:extLst>
                </a:gridCol>
                <a:gridCol w="1199482">
                  <a:extLst>
                    <a:ext uri="{9D8B030D-6E8A-4147-A177-3AD203B41FA5}">
                      <a16:colId xmlns:a16="http://schemas.microsoft.com/office/drawing/2014/main" val="2461309386"/>
                    </a:ext>
                  </a:extLst>
                </a:gridCol>
                <a:gridCol w="1072479">
                  <a:extLst>
                    <a:ext uri="{9D8B030D-6E8A-4147-A177-3AD203B41FA5}">
                      <a16:colId xmlns:a16="http://schemas.microsoft.com/office/drawing/2014/main" val="1324057524"/>
                    </a:ext>
                  </a:extLst>
                </a:gridCol>
              </a:tblGrid>
              <a:tr h="21597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18-25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11,7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2320463"/>
                  </a:ext>
                </a:extLst>
              </a:tr>
              <a:tr h="21597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26-35 años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46,4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74067"/>
                  </a:ext>
                </a:extLst>
              </a:tr>
              <a:tr h="21597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36-50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34,2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1430225"/>
                  </a:ext>
                </a:extLst>
              </a:tr>
              <a:tr h="21597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50+ años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8008195"/>
                  </a:ext>
                </a:extLst>
              </a:tr>
              <a:tr h="215972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366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878604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FADD0D27-BD06-40F0-B87D-FCAA602C2A7A}"/>
              </a:ext>
            </a:extLst>
          </p:cNvPr>
          <p:cNvSpPr txBox="1"/>
          <p:nvPr/>
        </p:nvSpPr>
        <p:spPr>
          <a:xfrm rot="16200000">
            <a:off x="133908" y="2500479"/>
            <a:ext cx="12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EDAD</a:t>
            </a:r>
            <a:endParaRPr lang="es-ES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E05674F-6568-49B2-A5CC-74C592FF1A32}"/>
              </a:ext>
            </a:extLst>
          </p:cNvPr>
          <p:cNvSpPr txBox="1"/>
          <p:nvPr/>
        </p:nvSpPr>
        <p:spPr>
          <a:xfrm rot="16200000">
            <a:off x="-284981" y="4932279"/>
            <a:ext cx="210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NIVEL DE ESTUDIOS</a:t>
            </a:r>
            <a:endParaRPr lang="es-ES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D08540-F72A-4AE2-89A5-42212C9A2009}"/>
              </a:ext>
            </a:extLst>
          </p:cNvPr>
          <p:cNvSpPr txBox="1"/>
          <p:nvPr/>
        </p:nvSpPr>
        <p:spPr>
          <a:xfrm>
            <a:off x="4421252" y="1500626"/>
            <a:ext cx="454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CARACTERIZACIÓN DE LA MUESTRA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D42E9127-EC29-42F5-BA73-894DBACB6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28528"/>
              </p:ext>
            </p:extLst>
          </p:nvPr>
        </p:nvGraphicFramePr>
        <p:xfrm>
          <a:off x="1607502" y="3848274"/>
          <a:ext cx="3984442" cy="209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813">
                  <a:extLst>
                    <a:ext uri="{9D8B030D-6E8A-4147-A177-3AD203B41FA5}">
                      <a16:colId xmlns:a16="http://schemas.microsoft.com/office/drawing/2014/main" val="1116317933"/>
                    </a:ext>
                  </a:extLst>
                </a:gridCol>
                <a:gridCol w="1019102">
                  <a:extLst>
                    <a:ext uri="{9D8B030D-6E8A-4147-A177-3AD203B41FA5}">
                      <a16:colId xmlns:a16="http://schemas.microsoft.com/office/drawing/2014/main" val="274258941"/>
                    </a:ext>
                  </a:extLst>
                </a:gridCol>
                <a:gridCol w="994247">
                  <a:extLst>
                    <a:ext uri="{9D8B030D-6E8A-4147-A177-3AD203B41FA5}">
                      <a16:colId xmlns:a16="http://schemas.microsoft.com/office/drawing/2014/main" val="647132789"/>
                    </a:ext>
                  </a:extLst>
                </a:gridCol>
                <a:gridCol w="124280">
                  <a:extLst>
                    <a:ext uri="{9D8B030D-6E8A-4147-A177-3AD203B41FA5}">
                      <a16:colId xmlns:a16="http://schemas.microsoft.com/office/drawing/2014/main" val="2678497069"/>
                    </a:ext>
                  </a:extLst>
                </a:gridCol>
              </a:tblGrid>
              <a:tr h="37174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Estudios primarios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04093080"/>
                  </a:ext>
                </a:extLst>
              </a:tr>
              <a:tr h="37174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Estudios secundarios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13,7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5806075"/>
                  </a:ext>
                </a:extLst>
              </a:tr>
              <a:tr h="39802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Estudios universitarios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81,4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352257"/>
                  </a:ext>
                </a:extLst>
              </a:tr>
              <a:tr h="37174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Otro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0411859"/>
                  </a:ext>
                </a:extLst>
              </a:tr>
              <a:tr h="37174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100,0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054006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6B75FE64-DBF7-4AC6-866E-D98AE872B2A8}"/>
              </a:ext>
            </a:extLst>
          </p:cNvPr>
          <p:cNvSpPr txBox="1"/>
          <p:nvPr/>
        </p:nvSpPr>
        <p:spPr>
          <a:xfrm rot="16200000">
            <a:off x="5499405" y="4433759"/>
            <a:ext cx="236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TIEMPO DE LABOR EN LA EMPRESA</a:t>
            </a:r>
            <a:endParaRPr lang="es-ES" b="1" dirty="0"/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2F2A49F2-2E57-441B-9986-08772FDF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48602"/>
              </p:ext>
            </p:extLst>
          </p:nvPr>
        </p:nvGraphicFramePr>
        <p:xfrm>
          <a:off x="7465189" y="3917861"/>
          <a:ext cx="3764101" cy="1683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180">
                  <a:extLst>
                    <a:ext uri="{9D8B030D-6E8A-4147-A177-3AD203B41FA5}">
                      <a16:colId xmlns:a16="http://schemas.microsoft.com/office/drawing/2014/main" val="1831104721"/>
                    </a:ext>
                  </a:extLst>
                </a:gridCol>
                <a:gridCol w="1462180">
                  <a:extLst>
                    <a:ext uri="{9D8B030D-6E8A-4147-A177-3AD203B41FA5}">
                      <a16:colId xmlns:a16="http://schemas.microsoft.com/office/drawing/2014/main" val="1027162997"/>
                    </a:ext>
                  </a:extLst>
                </a:gridCol>
                <a:gridCol w="839741">
                  <a:extLst>
                    <a:ext uri="{9D8B030D-6E8A-4147-A177-3AD203B41FA5}">
                      <a16:colId xmlns:a16="http://schemas.microsoft.com/office/drawing/2014/main" val="156511678"/>
                    </a:ext>
                  </a:extLst>
                </a:gridCol>
              </a:tblGrid>
              <a:tr h="3474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Menos de 1 año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19,4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694842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 a 2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669578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 a 3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21,3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633666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 años o más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36,3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71290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18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3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EEF132-FD01-434A-B57F-558279114BFF}"/>
              </a:ext>
            </a:extLst>
          </p:cNvPr>
          <p:cNvPicPr/>
          <p:nvPr/>
        </p:nvPicPr>
        <p:blipFill rotWithShape="1">
          <a:blip r:embed="rId2"/>
          <a:srcRect t="10386"/>
          <a:stretch/>
        </p:blipFill>
        <p:spPr>
          <a:xfrm>
            <a:off x="6820582" y="3158139"/>
            <a:ext cx="4892042" cy="27911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29B30F-7A13-4519-AADD-8C4227F876A2}"/>
              </a:ext>
            </a:extLst>
          </p:cNvPr>
          <p:cNvSpPr txBox="1"/>
          <p:nvPr/>
        </p:nvSpPr>
        <p:spPr>
          <a:xfrm>
            <a:off x="4295800" y="611396"/>
            <a:ext cx="454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CLIMA ORGANIZACIONAL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E3AB08-8F26-47EF-9E4A-6F56723E0C9F}"/>
              </a:ext>
            </a:extLst>
          </p:cNvPr>
          <p:cNvPicPr/>
          <p:nvPr/>
        </p:nvPicPr>
        <p:blipFill rotWithShape="1">
          <a:blip r:embed="rId3"/>
          <a:srcRect t="10657"/>
          <a:stretch/>
        </p:blipFill>
        <p:spPr>
          <a:xfrm>
            <a:off x="695400" y="3145826"/>
            <a:ext cx="4676020" cy="294747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0E72B1D-5A5B-4A61-869F-6145095BC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3646"/>
              </p:ext>
            </p:extLst>
          </p:nvPr>
        </p:nvGraphicFramePr>
        <p:xfrm>
          <a:off x="899652" y="1073636"/>
          <a:ext cx="4471767" cy="199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077">
                  <a:extLst>
                    <a:ext uri="{9D8B030D-6E8A-4147-A177-3AD203B41FA5}">
                      <a16:colId xmlns:a16="http://schemas.microsoft.com/office/drawing/2014/main" val="2680616665"/>
                    </a:ext>
                  </a:extLst>
                </a:gridCol>
                <a:gridCol w="1700052">
                  <a:extLst>
                    <a:ext uri="{9D8B030D-6E8A-4147-A177-3AD203B41FA5}">
                      <a16:colId xmlns:a16="http://schemas.microsoft.com/office/drawing/2014/main" val="2345913953"/>
                    </a:ext>
                  </a:extLst>
                </a:gridCol>
                <a:gridCol w="991697">
                  <a:extLst>
                    <a:ext uri="{9D8B030D-6E8A-4147-A177-3AD203B41FA5}">
                      <a16:colId xmlns:a16="http://schemas.microsoft.com/office/drawing/2014/main" val="4099659256"/>
                    </a:ext>
                  </a:extLst>
                </a:gridCol>
                <a:gridCol w="1128941">
                  <a:extLst>
                    <a:ext uri="{9D8B030D-6E8A-4147-A177-3AD203B41FA5}">
                      <a16:colId xmlns:a16="http://schemas.microsoft.com/office/drawing/2014/main" val="3628063792"/>
                    </a:ext>
                  </a:extLst>
                </a:gridCol>
              </a:tblGrid>
              <a:tr h="196492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Estructura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35344"/>
                  </a:ext>
                </a:extLst>
              </a:tr>
              <a:tr h="1964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1018945"/>
                  </a:ext>
                </a:extLst>
              </a:tr>
              <a:tr h="406488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2594956"/>
                  </a:ext>
                </a:extLst>
              </a:tr>
              <a:tr h="196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1528255"/>
                  </a:ext>
                </a:extLst>
              </a:tr>
              <a:tr h="4064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Ni de acuerdo ni en desacuerdo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27,6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2868380"/>
                  </a:ext>
                </a:extLst>
              </a:tr>
              <a:tr h="196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 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42,3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64974"/>
                  </a:ext>
                </a:extLst>
              </a:tr>
              <a:tr h="196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23,8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8176792"/>
                  </a:ext>
                </a:extLst>
              </a:tr>
              <a:tr h="196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04058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876CE30-3854-4556-B37D-81E6E62C1F09}"/>
              </a:ext>
            </a:extLst>
          </p:cNvPr>
          <p:cNvSpPr txBox="1"/>
          <p:nvPr/>
        </p:nvSpPr>
        <p:spPr>
          <a:xfrm rot="16200000">
            <a:off x="-621449" y="3325117"/>
            <a:ext cx="19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ESTRUCTURA</a:t>
            </a:r>
            <a:endParaRPr lang="es-ES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BA9A27B-1F76-40E0-872C-BA73FD3BA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90670"/>
              </p:ext>
            </p:extLst>
          </p:nvPr>
        </p:nvGraphicFramePr>
        <p:xfrm>
          <a:off x="6843252" y="1052736"/>
          <a:ext cx="4869372" cy="2033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900">
                  <a:extLst>
                    <a:ext uri="{9D8B030D-6E8A-4147-A177-3AD203B41FA5}">
                      <a16:colId xmlns:a16="http://schemas.microsoft.com/office/drawing/2014/main" val="21850677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43993363"/>
                    </a:ext>
                  </a:extLst>
                </a:gridCol>
                <a:gridCol w="1271175">
                  <a:extLst>
                    <a:ext uri="{9D8B030D-6E8A-4147-A177-3AD203B41FA5}">
                      <a16:colId xmlns:a16="http://schemas.microsoft.com/office/drawing/2014/main" val="4176647535"/>
                    </a:ext>
                  </a:extLst>
                </a:gridCol>
                <a:gridCol w="1177097">
                  <a:extLst>
                    <a:ext uri="{9D8B030D-6E8A-4147-A177-3AD203B41FA5}">
                      <a16:colId xmlns:a16="http://schemas.microsoft.com/office/drawing/2014/main" val="1884993623"/>
                    </a:ext>
                  </a:extLst>
                </a:gridCol>
              </a:tblGrid>
              <a:tr h="177397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Recompensa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40288"/>
                  </a:ext>
                </a:extLst>
              </a:tr>
              <a:tr h="2352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3726287"/>
                  </a:ext>
                </a:extLst>
              </a:tr>
              <a:tr h="366969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12968895"/>
                  </a:ext>
                </a:extLst>
              </a:tr>
              <a:tr h="1773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9962887"/>
                  </a:ext>
                </a:extLst>
              </a:tr>
              <a:tr h="3669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 de acuerdo ni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32,2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9195699"/>
                  </a:ext>
                </a:extLst>
              </a:tr>
              <a:tr h="1773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 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35,8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6384"/>
                  </a:ext>
                </a:extLst>
              </a:tr>
              <a:tr h="1603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9169462"/>
                  </a:ext>
                </a:extLst>
              </a:tr>
              <a:tr h="1773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1529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DF0CA98-9ACD-4F37-B110-834845989925}"/>
              </a:ext>
            </a:extLst>
          </p:cNvPr>
          <p:cNvSpPr txBox="1"/>
          <p:nvPr/>
        </p:nvSpPr>
        <p:spPr>
          <a:xfrm rot="16200000">
            <a:off x="5272385" y="3244334"/>
            <a:ext cx="19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RECOMPENSA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679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67CC37-2445-489B-BCFF-4C654A77A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03665"/>
              </p:ext>
            </p:extLst>
          </p:nvPr>
        </p:nvGraphicFramePr>
        <p:xfrm>
          <a:off x="827314" y="692696"/>
          <a:ext cx="4476599" cy="223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457">
                  <a:extLst>
                    <a:ext uri="{9D8B030D-6E8A-4147-A177-3AD203B41FA5}">
                      <a16:colId xmlns:a16="http://schemas.microsoft.com/office/drawing/2014/main" val="3460716019"/>
                    </a:ext>
                  </a:extLst>
                </a:gridCol>
                <a:gridCol w="1918542">
                  <a:extLst>
                    <a:ext uri="{9D8B030D-6E8A-4147-A177-3AD203B41FA5}">
                      <a16:colId xmlns:a16="http://schemas.microsoft.com/office/drawing/2014/main" val="3377683116"/>
                    </a:ext>
                  </a:extLst>
                </a:gridCol>
                <a:gridCol w="994800">
                  <a:extLst>
                    <a:ext uri="{9D8B030D-6E8A-4147-A177-3AD203B41FA5}">
                      <a16:colId xmlns:a16="http://schemas.microsoft.com/office/drawing/2014/main" val="1166829401"/>
                    </a:ext>
                  </a:extLst>
                </a:gridCol>
                <a:gridCol w="994800">
                  <a:extLst>
                    <a:ext uri="{9D8B030D-6E8A-4147-A177-3AD203B41FA5}">
                      <a16:colId xmlns:a16="http://schemas.microsoft.com/office/drawing/2014/main" val="2704044040"/>
                    </a:ext>
                  </a:extLst>
                </a:gridCol>
              </a:tblGrid>
              <a:tr h="223655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Relaciones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18652"/>
                  </a:ext>
                </a:extLst>
              </a:tr>
              <a:tr h="22365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765641"/>
                  </a:ext>
                </a:extLst>
              </a:tr>
              <a:tr h="223655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8319508"/>
                  </a:ext>
                </a:extLst>
              </a:tr>
              <a:tr h="2236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7679019"/>
                  </a:ext>
                </a:extLst>
              </a:tr>
              <a:tr h="474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 de acuerdo ni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28,4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9956364"/>
                  </a:ext>
                </a:extLst>
              </a:tr>
              <a:tr h="2236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40,7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63051"/>
                  </a:ext>
                </a:extLst>
              </a:tr>
              <a:tr h="2236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22,4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3215446"/>
                  </a:ext>
                </a:extLst>
              </a:tr>
              <a:tr h="2236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55194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3EEED0F-6BF8-438F-A57F-2F96C2C204D8}"/>
              </a:ext>
            </a:extLst>
          </p:cNvPr>
          <p:cNvPicPr/>
          <p:nvPr/>
        </p:nvPicPr>
        <p:blipFill rotWithShape="1">
          <a:blip r:embed="rId2"/>
          <a:srcRect t="10178"/>
          <a:stretch/>
        </p:blipFill>
        <p:spPr>
          <a:xfrm>
            <a:off x="623393" y="3067083"/>
            <a:ext cx="4680520" cy="288032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B89A5B-CEBF-4133-A070-28B8AA6AF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27945"/>
              </p:ext>
            </p:extLst>
          </p:nvPr>
        </p:nvGraphicFramePr>
        <p:xfrm>
          <a:off x="6863756" y="692280"/>
          <a:ext cx="4848868" cy="223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396">
                  <a:extLst>
                    <a:ext uri="{9D8B030D-6E8A-4147-A177-3AD203B41FA5}">
                      <a16:colId xmlns:a16="http://schemas.microsoft.com/office/drawing/2014/main" val="132611434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845408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174404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4518280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Identidad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854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894465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Válido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16431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8172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 de acuerdo ni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20,5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38848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43,2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589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32,5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82461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9444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893A796-21A4-4CAC-93EF-7899FE60681F}"/>
              </a:ext>
            </a:extLst>
          </p:cNvPr>
          <p:cNvPicPr/>
          <p:nvPr/>
        </p:nvPicPr>
        <p:blipFill rotWithShape="1">
          <a:blip r:embed="rId3"/>
          <a:srcRect t="11092"/>
          <a:stretch/>
        </p:blipFill>
        <p:spPr>
          <a:xfrm>
            <a:off x="6744072" y="3068960"/>
            <a:ext cx="4968552" cy="27363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2017C3-8AC8-4551-BD74-E8DF247057E4}"/>
              </a:ext>
            </a:extLst>
          </p:cNvPr>
          <p:cNvSpPr txBox="1"/>
          <p:nvPr/>
        </p:nvSpPr>
        <p:spPr>
          <a:xfrm rot="16200000">
            <a:off x="-621449" y="3325117"/>
            <a:ext cx="19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RELACIONES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22B34F-AB99-41EF-A054-DE247E1EB7E3}"/>
              </a:ext>
            </a:extLst>
          </p:cNvPr>
          <p:cNvSpPr txBox="1"/>
          <p:nvPr/>
        </p:nvSpPr>
        <p:spPr>
          <a:xfrm rot="16200000">
            <a:off x="5322152" y="3244334"/>
            <a:ext cx="19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IDENTIDAD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6319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3ECC0A-CFAD-45C0-897B-A885D801B519}"/>
              </a:ext>
            </a:extLst>
          </p:cNvPr>
          <p:cNvSpPr txBox="1">
            <a:spLocks/>
          </p:cNvSpPr>
          <p:nvPr/>
        </p:nvSpPr>
        <p:spPr>
          <a:xfrm>
            <a:off x="3287688" y="-42203"/>
            <a:ext cx="5472608" cy="7179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17FA1A-7969-440D-8382-FAF87DE80546}"/>
              </a:ext>
            </a:extLst>
          </p:cNvPr>
          <p:cNvSpPr txBox="1"/>
          <p:nvPr/>
        </p:nvSpPr>
        <p:spPr>
          <a:xfrm>
            <a:off x="3287688" y="692696"/>
            <a:ext cx="951276" cy="56263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71AEAC-7254-4144-9448-3EAA4F5C5424}"/>
              </a:ext>
            </a:extLst>
          </p:cNvPr>
          <p:cNvSpPr txBox="1"/>
          <p:nvPr/>
        </p:nvSpPr>
        <p:spPr>
          <a:xfrm>
            <a:off x="4151784" y="752674"/>
            <a:ext cx="5328592" cy="442674"/>
          </a:xfrm>
          <a:prstGeom prst="flowChartAlternateProcess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2DB0AC2-9B28-4240-AB83-7FAFDE299656}"/>
              </a:ext>
            </a:extLst>
          </p:cNvPr>
          <p:cNvSpPr txBox="1"/>
          <p:nvPr/>
        </p:nvSpPr>
        <p:spPr>
          <a:xfrm>
            <a:off x="3287688" y="2795009"/>
            <a:ext cx="951276" cy="562630"/>
          </a:xfrm>
          <a:prstGeom prst="flowChartTerminator">
            <a:avLst/>
          </a:prstGeom>
          <a:solidFill>
            <a:srgbClr val="3399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4295DC-673D-446F-938F-52791CDAEACD}"/>
              </a:ext>
            </a:extLst>
          </p:cNvPr>
          <p:cNvSpPr txBox="1"/>
          <p:nvPr/>
        </p:nvSpPr>
        <p:spPr>
          <a:xfrm>
            <a:off x="4151784" y="2854987"/>
            <a:ext cx="5328592" cy="442674"/>
          </a:xfrm>
          <a:prstGeom prst="flowChartAlternateProcess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MARCO TEÓRICO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1838B1-7547-4275-ABC4-66375CB12AB3}"/>
              </a:ext>
            </a:extLst>
          </p:cNvPr>
          <p:cNvSpPr txBox="1"/>
          <p:nvPr/>
        </p:nvSpPr>
        <p:spPr>
          <a:xfrm>
            <a:off x="3287688" y="3404300"/>
            <a:ext cx="951276" cy="562630"/>
          </a:xfrm>
          <a:prstGeom prst="flowChartTerminator">
            <a:avLst/>
          </a:prstGeom>
          <a:solidFill>
            <a:srgbClr val="F39C12"/>
          </a:solidFill>
          <a:ln>
            <a:solidFill>
              <a:srgbClr val="F39C12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C58D9B-79C2-4767-A395-1FC6B9FE9234}"/>
              </a:ext>
            </a:extLst>
          </p:cNvPr>
          <p:cNvSpPr txBox="1"/>
          <p:nvPr/>
        </p:nvSpPr>
        <p:spPr>
          <a:xfrm>
            <a:off x="4151784" y="3464278"/>
            <a:ext cx="5328592" cy="442674"/>
          </a:xfrm>
          <a:prstGeom prst="flowChartAlternateProcess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METODOLOGÍA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B876C5-2ED4-4013-96CA-27E6E28B3B08}"/>
              </a:ext>
            </a:extLst>
          </p:cNvPr>
          <p:cNvSpPr txBox="1"/>
          <p:nvPr/>
        </p:nvSpPr>
        <p:spPr>
          <a:xfrm>
            <a:off x="3287688" y="4014732"/>
            <a:ext cx="951276" cy="562630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6C6A1B-275A-400B-B21E-80DC8BBAFC8A}"/>
              </a:ext>
            </a:extLst>
          </p:cNvPr>
          <p:cNvSpPr txBox="1"/>
          <p:nvPr/>
        </p:nvSpPr>
        <p:spPr>
          <a:xfrm>
            <a:off x="4151784" y="4074710"/>
            <a:ext cx="5328592" cy="442674"/>
          </a:xfrm>
          <a:prstGeom prst="flowChartAlternateProcess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653C37-E864-49C4-AC48-B32C4A09EC57}"/>
              </a:ext>
            </a:extLst>
          </p:cNvPr>
          <p:cNvSpPr txBox="1"/>
          <p:nvPr/>
        </p:nvSpPr>
        <p:spPr>
          <a:xfrm>
            <a:off x="3287688" y="4628436"/>
            <a:ext cx="951276" cy="562630"/>
          </a:xfrm>
          <a:prstGeom prst="flowChartTermina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ECEDD83-3B2F-4F05-B2F0-852F728D8CE8}"/>
              </a:ext>
            </a:extLst>
          </p:cNvPr>
          <p:cNvSpPr txBox="1"/>
          <p:nvPr/>
        </p:nvSpPr>
        <p:spPr>
          <a:xfrm>
            <a:off x="4151784" y="4688414"/>
            <a:ext cx="5328593" cy="442674"/>
          </a:xfrm>
          <a:prstGeom prst="flowChartAlternateProcess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PROPUESTA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99FA2C0-429E-4F5F-8C13-340F8E7A6DF1}"/>
              </a:ext>
            </a:extLst>
          </p:cNvPr>
          <p:cNvSpPr txBox="1"/>
          <p:nvPr/>
        </p:nvSpPr>
        <p:spPr>
          <a:xfrm>
            <a:off x="3287688" y="5239122"/>
            <a:ext cx="951276" cy="562630"/>
          </a:xfrm>
          <a:prstGeom prst="flowChartTermina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942272-E727-4786-87B9-510323C5C7BE}"/>
              </a:ext>
            </a:extLst>
          </p:cNvPr>
          <p:cNvSpPr txBox="1"/>
          <p:nvPr/>
        </p:nvSpPr>
        <p:spPr>
          <a:xfrm>
            <a:off x="4185977" y="5238096"/>
            <a:ext cx="5328592" cy="442674"/>
          </a:xfrm>
          <a:prstGeom prst="flowChartAlternateProcess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CONCLUSIONES Y RECOMENDACIONES</a:t>
            </a:r>
          </a:p>
        </p:txBody>
      </p:sp>
      <p:sp>
        <p:nvSpPr>
          <p:cNvPr id="23" name="1 CuadroTexto">
            <a:extLst>
              <a:ext uri="{FF2B5EF4-FFF2-40B4-BE49-F238E27FC236}">
                <a16:creationId xmlns:a16="http://schemas.microsoft.com/office/drawing/2014/main" id="{75DA4297-654B-49C7-B030-F48F190DBDFE}"/>
              </a:ext>
            </a:extLst>
          </p:cNvPr>
          <p:cNvSpPr txBox="1"/>
          <p:nvPr/>
        </p:nvSpPr>
        <p:spPr>
          <a:xfrm>
            <a:off x="4660822" y="1224099"/>
            <a:ext cx="43154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DESCRIPCIÓN DEL SECTOR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PLANTEAMIENTO DEL PROBLEMA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OBJETIVOS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HIPÓTESIS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8C69DB-CA3F-4F08-AD5C-8884188213A1}"/>
              </a:ext>
            </a:extLst>
          </p:cNvPr>
          <p:cNvSpPr txBox="1"/>
          <p:nvPr/>
        </p:nvSpPr>
        <p:spPr>
          <a:xfrm>
            <a:off x="4295800" y="611396"/>
            <a:ext cx="454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DESEMPEÑO LABORAL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2C400F-85A1-4FC1-B8D4-2A0D26FCF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16691"/>
              </p:ext>
            </p:extLst>
          </p:nvPr>
        </p:nvGraphicFramePr>
        <p:xfrm>
          <a:off x="638628" y="1052736"/>
          <a:ext cx="4737291" cy="211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110">
                  <a:extLst>
                    <a:ext uri="{9D8B030D-6E8A-4147-A177-3AD203B41FA5}">
                      <a16:colId xmlns:a16="http://schemas.microsoft.com/office/drawing/2014/main" val="3426496442"/>
                    </a:ext>
                  </a:extLst>
                </a:gridCol>
                <a:gridCol w="1837942">
                  <a:extLst>
                    <a:ext uri="{9D8B030D-6E8A-4147-A177-3AD203B41FA5}">
                      <a16:colId xmlns:a16="http://schemas.microsoft.com/office/drawing/2014/main" val="37670509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0335523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627003489"/>
                    </a:ext>
                  </a:extLst>
                </a:gridCol>
              </a:tblGrid>
              <a:tr h="181289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Satisfacción del Trabajo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26800"/>
                  </a:ext>
                </a:extLst>
              </a:tr>
              <a:tr h="37502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Frecuencia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Porcentaje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5830332"/>
                  </a:ext>
                </a:extLst>
              </a:tr>
              <a:tr h="181289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Válido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En desacuerdo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39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10,7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4650523"/>
                  </a:ext>
                </a:extLst>
              </a:tr>
              <a:tr h="1812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Ni de acuerdo ni en desacuerdo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117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32,0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54503810"/>
                  </a:ext>
                </a:extLst>
              </a:tr>
              <a:tr h="1812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De acuerdo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146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39,9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01940"/>
                  </a:ext>
                </a:extLst>
              </a:tr>
              <a:tr h="1812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Totalmente de acuerdo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64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17,5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7577097"/>
                  </a:ext>
                </a:extLst>
              </a:tr>
              <a:tr h="1812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Total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366</a:t>
                      </a:r>
                      <a:endParaRPr lang="es-EC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100,0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376963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AEB831D-C63D-4D68-AE93-9758B3673E63}"/>
              </a:ext>
            </a:extLst>
          </p:cNvPr>
          <p:cNvPicPr/>
          <p:nvPr/>
        </p:nvPicPr>
        <p:blipFill rotWithShape="1">
          <a:blip r:embed="rId2"/>
          <a:srcRect t="8577"/>
          <a:stretch/>
        </p:blipFill>
        <p:spPr>
          <a:xfrm>
            <a:off x="551384" y="3306394"/>
            <a:ext cx="4824535" cy="2940209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7C9D34A-7DC4-41D6-92C8-B6CB1C0F4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03577"/>
              </p:ext>
            </p:extLst>
          </p:nvPr>
        </p:nvGraphicFramePr>
        <p:xfrm>
          <a:off x="6816082" y="1052736"/>
          <a:ext cx="4737289" cy="223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332790328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70372538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41755387"/>
                    </a:ext>
                  </a:extLst>
                </a:gridCol>
                <a:gridCol w="992875">
                  <a:extLst>
                    <a:ext uri="{9D8B030D-6E8A-4147-A177-3AD203B41FA5}">
                      <a16:colId xmlns:a16="http://schemas.microsoft.com/office/drawing/2014/main" val="159574478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Autoestima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065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25877329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Válido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26916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24583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 de acuerdo ni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58627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44,5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347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18,0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20953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27845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53EAEAD-3E73-4B18-8865-A9FC3BC2B4BF}"/>
              </a:ext>
            </a:extLst>
          </p:cNvPr>
          <p:cNvPicPr/>
          <p:nvPr/>
        </p:nvPicPr>
        <p:blipFill rotWithShape="1">
          <a:blip r:embed="rId3"/>
          <a:srcRect t="8577"/>
          <a:stretch/>
        </p:blipFill>
        <p:spPr>
          <a:xfrm>
            <a:off x="6669913" y="3356992"/>
            <a:ext cx="4897973" cy="26279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0147C3-A108-49D8-A384-3B505E0EB620}"/>
              </a:ext>
            </a:extLst>
          </p:cNvPr>
          <p:cNvSpPr txBox="1"/>
          <p:nvPr/>
        </p:nvSpPr>
        <p:spPr>
          <a:xfrm rot="16200000">
            <a:off x="-1413134" y="3242204"/>
            <a:ext cx="36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SATISFACCIÓN DEL TRABAJO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6F461F-A453-4678-A2FB-B7745E1F5603}"/>
              </a:ext>
            </a:extLst>
          </p:cNvPr>
          <p:cNvSpPr txBox="1"/>
          <p:nvPr/>
        </p:nvSpPr>
        <p:spPr>
          <a:xfrm rot="16200000">
            <a:off x="5322152" y="3244334"/>
            <a:ext cx="19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AUTOESTIMA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624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27B174-55F1-4A9E-A011-E3D787F8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36641"/>
              </p:ext>
            </p:extLst>
          </p:nvPr>
        </p:nvGraphicFramePr>
        <p:xfrm>
          <a:off x="695558" y="692696"/>
          <a:ext cx="4824378" cy="2261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847">
                  <a:extLst>
                    <a:ext uri="{9D8B030D-6E8A-4147-A177-3AD203B41FA5}">
                      <a16:colId xmlns:a16="http://schemas.microsoft.com/office/drawing/2014/main" val="894262920"/>
                    </a:ext>
                  </a:extLst>
                </a:gridCol>
                <a:gridCol w="2135815">
                  <a:extLst>
                    <a:ext uri="{9D8B030D-6E8A-4147-A177-3AD203B41FA5}">
                      <a16:colId xmlns:a16="http://schemas.microsoft.com/office/drawing/2014/main" val="874876503"/>
                    </a:ext>
                  </a:extLst>
                </a:gridCol>
                <a:gridCol w="1105604">
                  <a:extLst>
                    <a:ext uri="{9D8B030D-6E8A-4147-A177-3AD203B41FA5}">
                      <a16:colId xmlns:a16="http://schemas.microsoft.com/office/drawing/2014/main" val="1173530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31868633"/>
                    </a:ext>
                  </a:extLst>
                </a:gridCol>
              </a:tblGrid>
              <a:tr h="178896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Trabajo en Equipo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30399"/>
                  </a:ext>
                </a:extLst>
              </a:tr>
              <a:tr h="25926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1370723"/>
                  </a:ext>
                </a:extLst>
              </a:tr>
              <a:tr h="249231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7911655"/>
                  </a:ext>
                </a:extLst>
              </a:tr>
              <a:tr h="1788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486514"/>
                  </a:ext>
                </a:extLst>
              </a:tr>
              <a:tr h="370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 de acuerdo ni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0611389"/>
                  </a:ext>
                </a:extLst>
              </a:tr>
              <a:tr h="1788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39,1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0744"/>
                  </a:ext>
                </a:extLst>
              </a:tr>
              <a:tr h="2542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20,2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8190760"/>
                  </a:ext>
                </a:extLst>
              </a:tr>
              <a:tr h="1788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958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913BA35-513D-4369-8AA8-6A496BF1BE97}"/>
              </a:ext>
            </a:extLst>
          </p:cNvPr>
          <p:cNvPicPr/>
          <p:nvPr/>
        </p:nvPicPr>
        <p:blipFill rotWithShape="1">
          <a:blip r:embed="rId2"/>
          <a:srcRect t="9052" r="1367"/>
          <a:stretch/>
        </p:blipFill>
        <p:spPr>
          <a:xfrm>
            <a:off x="551463" y="3193637"/>
            <a:ext cx="4968473" cy="295232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F33F29C-3BE6-4B70-B515-953837C6B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15233"/>
              </p:ext>
            </p:extLst>
          </p:nvPr>
        </p:nvGraphicFramePr>
        <p:xfrm>
          <a:off x="6952343" y="692696"/>
          <a:ext cx="4544257" cy="223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824">
                  <a:extLst>
                    <a:ext uri="{9D8B030D-6E8A-4147-A177-3AD203B41FA5}">
                      <a16:colId xmlns:a16="http://schemas.microsoft.com/office/drawing/2014/main" val="2924696921"/>
                    </a:ext>
                  </a:extLst>
                </a:gridCol>
                <a:gridCol w="2211299">
                  <a:extLst>
                    <a:ext uri="{9D8B030D-6E8A-4147-A177-3AD203B41FA5}">
                      <a16:colId xmlns:a16="http://schemas.microsoft.com/office/drawing/2014/main" val="3479079743"/>
                    </a:ext>
                  </a:extLst>
                </a:gridCol>
                <a:gridCol w="842430">
                  <a:extLst>
                    <a:ext uri="{9D8B030D-6E8A-4147-A177-3AD203B41FA5}">
                      <a16:colId xmlns:a16="http://schemas.microsoft.com/office/drawing/2014/main" val="3485357877"/>
                    </a:ext>
                  </a:extLst>
                </a:gridCol>
                <a:gridCol w="937704">
                  <a:extLst>
                    <a:ext uri="{9D8B030D-6E8A-4147-A177-3AD203B41FA5}">
                      <a16:colId xmlns:a16="http://schemas.microsoft.com/office/drawing/2014/main" val="1736320655"/>
                    </a:ext>
                  </a:extLst>
                </a:gridCol>
              </a:tblGrid>
              <a:tr h="242764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Capacitación (agrupado)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90484"/>
                  </a:ext>
                </a:extLst>
              </a:tr>
              <a:tr h="24276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3893397"/>
                  </a:ext>
                </a:extLst>
              </a:tr>
              <a:tr h="242764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Válido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Totalmente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933533"/>
                  </a:ext>
                </a:extLst>
              </a:tr>
              <a:tr h="2427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5210085"/>
                  </a:ext>
                </a:extLst>
              </a:tr>
              <a:tr h="5148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 de acuerdo ni en desacuerdo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42,6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42142"/>
                  </a:ext>
                </a:extLst>
              </a:tr>
              <a:tr h="2427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acuerdo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29,8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1008607"/>
                  </a:ext>
                </a:extLst>
              </a:tr>
              <a:tr h="2427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Totalmente de 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6664954"/>
                  </a:ext>
                </a:extLst>
              </a:tr>
              <a:tr h="2427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24489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21849CF-D19D-4C2D-9F33-9468C7458A3E}"/>
              </a:ext>
            </a:extLst>
          </p:cNvPr>
          <p:cNvPicPr/>
          <p:nvPr/>
        </p:nvPicPr>
        <p:blipFill rotWithShape="1">
          <a:blip r:embed="rId3"/>
          <a:srcRect t="9736"/>
          <a:stretch/>
        </p:blipFill>
        <p:spPr>
          <a:xfrm>
            <a:off x="6973349" y="3193638"/>
            <a:ext cx="4544257" cy="29523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89B3AC-EC71-46D7-A74A-9B0D802871AA}"/>
              </a:ext>
            </a:extLst>
          </p:cNvPr>
          <p:cNvSpPr txBox="1"/>
          <p:nvPr/>
        </p:nvSpPr>
        <p:spPr>
          <a:xfrm rot="16200000">
            <a:off x="-1413134" y="3242204"/>
            <a:ext cx="36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TRABAJO EN EQUIPO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8470DF-577B-4647-93C4-3C8FA4189901}"/>
              </a:ext>
            </a:extLst>
          </p:cNvPr>
          <p:cNvSpPr txBox="1"/>
          <p:nvPr/>
        </p:nvSpPr>
        <p:spPr>
          <a:xfrm rot="16200000">
            <a:off x="4677293" y="3028310"/>
            <a:ext cx="36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CAPACITACIÓN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6407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95BC3BF2-4A97-4842-B1F1-DCA969692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404664"/>
            <a:ext cx="3636000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91B12A24-CB1B-4EC0-A6E8-A24B5FC7E448}"/>
              </a:ext>
            </a:extLst>
          </p:cNvPr>
          <p:cNvSpPr>
            <a:spLocks/>
          </p:cNvSpPr>
          <p:nvPr/>
        </p:nvSpPr>
        <p:spPr bwMode="auto">
          <a:xfrm>
            <a:off x="3791744" y="404664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1">
            <a:extLst>
              <a:ext uri="{FF2B5EF4-FFF2-40B4-BE49-F238E27FC236}">
                <a16:creationId xmlns:a16="http://schemas.microsoft.com/office/drawing/2014/main" id="{512BA410-979B-42B7-AD33-FBE792CA7341}"/>
              </a:ext>
            </a:extLst>
          </p:cNvPr>
          <p:cNvSpPr txBox="1"/>
          <p:nvPr/>
        </p:nvSpPr>
        <p:spPr>
          <a:xfrm>
            <a:off x="563910" y="620688"/>
            <a:ext cx="48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PRUEBA DE NORMALIDAD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D19396F-601A-4C5B-AF59-8B8FF2ADCEB1}"/>
              </a:ext>
            </a:extLst>
          </p:cNvPr>
          <p:cNvGrpSpPr/>
          <p:nvPr/>
        </p:nvGrpSpPr>
        <p:grpSpPr>
          <a:xfrm>
            <a:off x="563910" y="4565307"/>
            <a:ext cx="6788802" cy="1378235"/>
            <a:chOff x="1842528" y="5012132"/>
            <a:chExt cx="6788802" cy="1378235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9A3D6FE-0577-4E72-BC69-AF4258B1C7D2}"/>
                </a:ext>
              </a:extLst>
            </p:cNvPr>
            <p:cNvSpPr txBox="1"/>
            <p:nvPr/>
          </p:nvSpPr>
          <p:spPr>
            <a:xfrm>
              <a:off x="1842528" y="5508930"/>
              <a:ext cx="4107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/>
                <a:t>PRUEBAS NO PARAMÉTRICAS</a:t>
              </a:r>
              <a:endParaRPr lang="es-ES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EA074E0-97E2-4EFE-8F45-6117E11AF0EB}"/>
                </a:ext>
              </a:extLst>
            </p:cNvPr>
            <p:cNvSpPr txBox="1"/>
            <p:nvPr/>
          </p:nvSpPr>
          <p:spPr>
            <a:xfrm>
              <a:off x="5776068" y="6021035"/>
              <a:ext cx="231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/>
                <a:t>RHO SPEARMAN</a:t>
              </a:r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023BEDA-DE8F-45AD-B117-070BA0E7A0AD}"/>
                </a:ext>
              </a:extLst>
            </p:cNvPr>
            <p:cNvSpPr txBox="1"/>
            <p:nvPr/>
          </p:nvSpPr>
          <p:spPr>
            <a:xfrm>
              <a:off x="5791632" y="5129332"/>
              <a:ext cx="1991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/>
                <a:t>CHI CUADRADO</a:t>
              </a:r>
              <a:endParaRPr lang="es-ES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C5125B09-78AA-4B6B-8867-5A347E25AF54}"/>
                </a:ext>
              </a:extLst>
            </p:cNvPr>
            <p:cNvGrpSpPr/>
            <p:nvPr/>
          </p:nvGrpSpPr>
          <p:grpSpPr>
            <a:xfrm>
              <a:off x="5426194" y="5246334"/>
              <a:ext cx="365438" cy="871574"/>
              <a:chOff x="5426194" y="5246334"/>
              <a:chExt cx="365438" cy="871574"/>
            </a:xfrm>
          </p:grpSpPr>
          <p:cxnSp>
            <p:nvCxnSpPr>
              <p:cNvPr id="20" name="Conector recto de flecha 19">
                <a:extLst>
                  <a:ext uri="{FF2B5EF4-FFF2-40B4-BE49-F238E27FC236}">
                    <a16:creationId xmlns:a16="http://schemas.microsoft.com/office/drawing/2014/main" id="{B30C4FB0-E179-462A-AEEA-354B11D020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6194" y="5246334"/>
                <a:ext cx="326801" cy="4472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91D233CD-C234-4F5E-B626-368972763B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6194" y="5693596"/>
                <a:ext cx="365438" cy="4243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Resultado de imagen para check png">
              <a:extLst>
                <a:ext uri="{FF2B5EF4-FFF2-40B4-BE49-F238E27FC236}">
                  <a16:creationId xmlns:a16="http://schemas.microsoft.com/office/drawing/2014/main" id="{CE7E098B-E17B-46D6-A383-20195E349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015" y="5012132"/>
              <a:ext cx="356315" cy="56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BDCAD1-B925-4C60-95B6-726F8721F08C}"/>
              </a:ext>
            </a:extLst>
          </p:cNvPr>
          <p:cNvSpPr txBox="1"/>
          <p:nvPr/>
        </p:nvSpPr>
        <p:spPr>
          <a:xfrm>
            <a:off x="816373" y="1942961"/>
            <a:ext cx="380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/>
              <a:t>DATOS: </a:t>
            </a:r>
            <a:r>
              <a:rPr lang="es-ES_tradnl" sz="1600" dirty="0"/>
              <a:t>&gt; 50 </a:t>
            </a:r>
          </a:p>
          <a:p>
            <a:endParaRPr lang="es-ES_tradnl" sz="1600" dirty="0"/>
          </a:p>
          <a:p>
            <a:r>
              <a:rPr lang="es-ES_tradnl" sz="1600" b="1" dirty="0"/>
              <a:t>REGLA DE DECISIÓN</a:t>
            </a:r>
          </a:p>
          <a:p>
            <a:endParaRPr lang="es-ES_tradnl" sz="1600" b="1" dirty="0"/>
          </a:p>
          <a:p>
            <a:r>
              <a:rPr lang="es-ES_tradnl" sz="1600" dirty="0"/>
              <a:t>Si,</a:t>
            </a:r>
          </a:p>
          <a:p>
            <a:r>
              <a:rPr lang="es-ES_tradnl" sz="1600" dirty="0"/>
              <a:t>p &lt; 0,05 tiene una distribución asimétrica</a:t>
            </a:r>
          </a:p>
          <a:p>
            <a:r>
              <a:rPr lang="es-ES_tradnl" sz="1600" dirty="0"/>
              <a:t>p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s-ES_tradnl" sz="1600" dirty="0"/>
              <a:t> 0,05 tiene una distribución simétrica</a:t>
            </a:r>
          </a:p>
          <a:p>
            <a:endParaRPr lang="es-ES" sz="1600" dirty="0"/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E99098B5-9671-4E4C-AB6D-4FB81D708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71235"/>
              </p:ext>
            </p:extLst>
          </p:nvPr>
        </p:nvGraphicFramePr>
        <p:xfrm>
          <a:off x="5507403" y="1143427"/>
          <a:ext cx="5868224" cy="294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573">
                  <a:extLst>
                    <a:ext uri="{9D8B030D-6E8A-4147-A177-3AD203B41FA5}">
                      <a16:colId xmlns:a16="http://schemas.microsoft.com/office/drawing/2014/main" val="3514533930"/>
                    </a:ext>
                  </a:extLst>
                </a:gridCol>
                <a:gridCol w="1500692">
                  <a:extLst>
                    <a:ext uri="{9D8B030D-6E8A-4147-A177-3AD203B41FA5}">
                      <a16:colId xmlns:a16="http://schemas.microsoft.com/office/drawing/2014/main" val="2996524509"/>
                    </a:ext>
                  </a:extLst>
                </a:gridCol>
                <a:gridCol w="1396457">
                  <a:extLst>
                    <a:ext uri="{9D8B030D-6E8A-4147-A177-3AD203B41FA5}">
                      <a16:colId xmlns:a16="http://schemas.microsoft.com/office/drawing/2014/main" val="568303265"/>
                    </a:ext>
                  </a:extLst>
                </a:gridCol>
                <a:gridCol w="1152502">
                  <a:extLst>
                    <a:ext uri="{9D8B030D-6E8A-4147-A177-3AD203B41FA5}">
                      <a16:colId xmlns:a16="http://schemas.microsoft.com/office/drawing/2014/main" val="3132601623"/>
                    </a:ext>
                  </a:extLst>
                </a:gridCol>
              </a:tblGrid>
              <a:tr h="242373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Prueba de </a:t>
                      </a:r>
                      <a:r>
                        <a:rPr lang="es-EC" sz="1200" b="1" dirty="0" err="1">
                          <a:effectLst/>
                        </a:rPr>
                        <a:t>Kolmogorov-Smirnov</a:t>
                      </a:r>
                      <a:r>
                        <a:rPr lang="es-EC" sz="1200" b="1" dirty="0">
                          <a:effectLst/>
                        </a:rPr>
                        <a:t> para una muestra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14470"/>
                  </a:ext>
                </a:extLst>
              </a:tr>
              <a:tr h="5013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Clima Organizacional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Desempeño Laboral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346441"/>
                  </a:ext>
                </a:extLst>
              </a:tr>
              <a:tr h="24237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6754618"/>
                  </a:ext>
                </a:extLst>
              </a:tr>
              <a:tr h="24237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Parámetros normales</a:t>
                      </a:r>
                      <a:r>
                        <a:rPr lang="es-EC" sz="1200" baseline="30000">
                          <a:effectLst/>
                        </a:rPr>
                        <a:t>a,b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3,87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3,73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1153661"/>
                  </a:ext>
                </a:extLst>
              </a:tr>
              <a:tr h="5013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Desviación estándar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,802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,825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5184098"/>
                  </a:ext>
                </a:extLst>
              </a:tr>
              <a:tr h="242373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Máximas diferencias extremas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Absoluta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,238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,242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3424491"/>
                  </a:ext>
                </a:extLst>
              </a:tr>
              <a:tr h="2423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Positivo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,207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,199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1653505"/>
                  </a:ext>
                </a:extLst>
              </a:tr>
              <a:tr h="2423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Negativo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-,238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-,242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5670883"/>
                  </a:ext>
                </a:extLst>
              </a:tr>
              <a:tr h="24237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Estadístico de prueba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,238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,242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59286887"/>
                  </a:ext>
                </a:extLst>
              </a:tr>
              <a:tr h="242373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asintótica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ighlight>
                            <a:srgbClr val="00FF00"/>
                          </a:highlight>
                        </a:rPr>
                        <a:t>,000</a:t>
                      </a:r>
                      <a:r>
                        <a:rPr lang="es-EC" sz="1200" baseline="30000" dirty="0">
                          <a:effectLst/>
                          <a:highlight>
                            <a:srgbClr val="00FF00"/>
                          </a:highlight>
                        </a:rPr>
                        <a:t>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ighlight>
                            <a:srgbClr val="00FF00"/>
                          </a:highlight>
                        </a:rPr>
                        <a:t>,000</a:t>
                      </a:r>
                      <a:r>
                        <a:rPr lang="es-EC" sz="1200" baseline="30000" dirty="0">
                          <a:effectLst/>
                          <a:highlight>
                            <a:srgbClr val="00FF00"/>
                          </a:highlight>
                        </a:rPr>
                        <a:t>c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071215"/>
                  </a:ext>
                </a:extLst>
              </a:tr>
            </a:tbl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056305CF-E231-4AB6-8781-E168670774F2}"/>
              </a:ext>
            </a:extLst>
          </p:cNvPr>
          <p:cNvSpPr txBox="1"/>
          <p:nvPr/>
        </p:nvSpPr>
        <p:spPr>
          <a:xfrm>
            <a:off x="4653871" y="4982514"/>
            <a:ext cx="249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Tablas cruzadas entre dimensiones</a:t>
            </a:r>
            <a:endParaRPr lang="es-ES" sz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5CB6DBC-D565-453C-AD74-5392808717DB}"/>
              </a:ext>
            </a:extLst>
          </p:cNvPr>
          <p:cNvSpPr txBox="1"/>
          <p:nvPr/>
        </p:nvSpPr>
        <p:spPr>
          <a:xfrm>
            <a:off x="4653871" y="5805264"/>
            <a:ext cx="249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Correlación entre variables de estudio</a:t>
            </a:r>
            <a:endParaRPr lang="es-ES" sz="1200" dirty="0"/>
          </a:p>
        </p:txBody>
      </p:sp>
      <p:pic>
        <p:nvPicPr>
          <p:cNvPr id="30" name="Picture 2" descr="Resultado de imagen para check png">
            <a:extLst>
              <a:ext uri="{FF2B5EF4-FFF2-40B4-BE49-F238E27FC236}">
                <a16:creationId xmlns:a16="http://schemas.microsoft.com/office/drawing/2014/main" id="{4C24A24B-8EA5-40F2-9B77-01F1E6D9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56" y="5373216"/>
            <a:ext cx="348414" cy="5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6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>
            <a:extLst>
              <a:ext uri="{FF2B5EF4-FFF2-40B4-BE49-F238E27FC236}">
                <a16:creationId xmlns:a16="http://schemas.microsoft.com/office/drawing/2014/main" id="{2B77467B-C266-45E3-A2BD-20818A9A1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404664"/>
            <a:ext cx="3636000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E768D75-6C20-488F-8918-6D3A505914B4}"/>
              </a:ext>
            </a:extLst>
          </p:cNvPr>
          <p:cNvSpPr>
            <a:spLocks/>
          </p:cNvSpPr>
          <p:nvPr/>
        </p:nvSpPr>
        <p:spPr bwMode="auto">
          <a:xfrm>
            <a:off x="3791744" y="404664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41">
            <a:extLst>
              <a:ext uri="{FF2B5EF4-FFF2-40B4-BE49-F238E27FC236}">
                <a16:creationId xmlns:a16="http://schemas.microsoft.com/office/drawing/2014/main" id="{BBC92032-08D4-445F-92B5-B8EB055919F6}"/>
              </a:ext>
            </a:extLst>
          </p:cNvPr>
          <p:cNvSpPr txBox="1"/>
          <p:nvPr/>
        </p:nvSpPr>
        <p:spPr>
          <a:xfrm>
            <a:off x="563910" y="620688"/>
            <a:ext cx="48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PRUEBA CHI CUADRADO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 descr="Resultado de imagen para prueba chi cuadrado">
            <a:extLst>
              <a:ext uri="{FF2B5EF4-FFF2-40B4-BE49-F238E27FC236}">
                <a16:creationId xmlns:a16="http://schemas.microsoft.com/office/drawing/2014/main" id="{FFFF4578-97A6-47D6-804A-42E88D82D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3432" r="5585" b="15046"/>
          <a:stretch/>
        </p:blipFill>
        <p:spPr bwMode="auto">
          <a:xfrm>
            <a:off x="7846696" y="2167289"/>
            <a:ext cx="4199908" cy="22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6FFB9-182F-4B52-985E-038D96D6B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38501"/>
              </p:ext>
            </p:extLst>
          </p:nvPr>
        </p:nvGraphicFramePr>
        <p:xfrm>
          <a:off x="563910" y="1332088"/>
          <a:ext cx="6756398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391">
                  <a:extLst>
                    <a:ext uri="{9D8B030D-6E8A-4147-A177-3AD203B41FA5}">
                      <a16:colId xmlns:a16="http://schemas.microsoft.com/office/drawing/2014/main" val="1089122995"/>
                    </a:ext>
                  </a:extLst>
                </a:gridCol>
                <a:gridCol w="941647">
                  <a:extLst>
                    <a:ext uri="{9D8B030D-6E8A-4147-A177-3AD203B41FA5}">
                      <a16:colId xmlns:a16="http://schemas.microsoft.com/office/drawing/2014/main" val="2153789185"/>
                    </a:ext>
                  </a:extLst>
                </a:gridCol>
                <a:gridCol w="1509172">
                  <a:extLst>
                    <a:ext uri="{9D8B030D-6E8A-4147-A177-3AD203B41FA5}">
                      <a16:colId xmlns:a16="http://schemas.microsoft.com/office/drawing/2014/main" val="3940226241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2150917773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4012047355"/>
                    </a:ext>
                  </a:extLst>
                </a:gridCol>
                <a:gridCol w="976523">
                  <a:extLst>
                    <a:ext uri="{9D8B030D-6E8A-4147-A177-3AD203B41FA5}">
                      <a16:colId xmlns:a16="http://schemas.microsoft.com/office/drawing/2014/main" val="1877123867"/>
                    </a:ext>
                  </a:extLst>
                </a:gridCol>
                <a:gridCol w="760927">
                  <a:extLst>
                    <a:ext uri="{9D8B030D-6E8A-4147-A177-3AD203B41FA5}">
                      <a16:colId xmlns:a16="http://schemas.microsoft.com/office/drawing/2014/main" val="325207303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Desempeño Laboral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Valor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GL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Valor Límite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Relación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84044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Clima Organizacional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Estructura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Satisfacción del trabajo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218,04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21,02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98287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Trabajo en equipo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253,79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7598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Autoestima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330,42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19949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Capacitación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174,52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85278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915DE01-92BB-44D3-9D2F-9D4E2CCEB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71785"/>
              </p:ext>
            </p:extLst>
          </p:nvPr>
        </p:nvGraphicFramePr>
        <p:xfrm>
          <a:off x="598708" y="2515938"/>
          <a:ext cx="6756398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391">
                  <a:extLst>
                    <a:ext uri="{9D8B030D-6E8A-4147-A177-3AD203B41FA5}">
                      <a16:colId xmlns:a16="http://schemas.microsoft.com/office/drawing/2014/main" val="293742293"/>
                    </a:ext>
                  </a:extLst>
                </a:gridCol>
                <a:gridCol w="941647">
                  <a:extLst>
                    <a:ext uri="{9D8B030D-6E8A-4147-A177-3AD203B41FA5}">
                      <a16:colId xmlns:a16="http://schemas.microsoft.com/office/drawing/2014/main" val="409079870"/>
                    </a:ext>
                  </a:extLst>
                </a:gridCol>
                <a:gridCol w="1509172">
                  <a:extLst>
                    <a:ext uri="{9D8B030D-6E8A-4147-A177-3AD203B41FA5}">
                      <a16:colId xmlns:a16="http://schemas.microsoft.com/office/drawing/2014/main" val="1676101347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4120689626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2842813209"/>
                    </a:ext>
                  </a:extLst>
                </a:gridCol>
                <a:gridCol w="976523">
                  <a:extLst>
                    <a:ext uri="{9D8B030D-6E8A-4147-A177-3AD203B41FA5}">
                      <a16:colId xmlns:a16="http://schemas.microsoft.com/office/drawing/2014/main" val="199996120"/>
                    </a:ext>
                  </a:extLst>
                </a:gridCol>
                <a:gridCol w="760927">
                  <a:extLst>
                    <a:ext uri="{9D8B030D-6E8A-4147-A177-3AD203B41FA5}">
                      <a16:colId xmlns:a16="http://schemas.microsoft.com/office/drawing/2014/main" val="386622963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Desempeño Laboral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Valor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Valor Límite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Relación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276234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Clima Organizacional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Recompensa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Satisfacción del trabajo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253,34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21,02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668008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Trabajo en equipo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260,04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460549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Autoestima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326,75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78183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Capacitación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232,77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737067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9130FF9-ED4D-4F02-BC62-4CD70596D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4826"/>
              </p:ext>
            </p:extLst>
          </p:nvPr>
        </p:nvGraphicFramePr>
        <p:xfrm>
          <a:off x="563910" y="3699788"/>
          <a:ext cx="6756398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391">
                  <a:extLst>
                    <a:ext uri="{9D8B030D-6E8A-4147-A177-3AD203B41FA5}">
                      <a16:colId xmlns:a16="http://schemas.microsoft.com/office/drawing/2014/main" val="2232798800"/>
                    </a:ext>
                  </a:extLst>
                </a:gridCol>
                <a:gridCol w="941647">
                  <a:extLst>
                    <a:ext uri="{9D8B030D-6E8A-4147-A177-3AD203B41FA5}">
                      <a16:colId xmlns:a16="http://schemas.microsoft.com/office/drawing/2014/main" val="970299892"/>
                    </a:ext>
                  </a:extLst>
                </a:gridCol>
                <a:gridCol w="1509172">
                  <a:extLst>
                    <a:ext uri="{9D8B030D-6E8A-4147-A177-3AD203B41FA5}">
                      <a16:colId xmlns:a16="http://schemas.microsoft.com/office/drawing/2014/main" val="3672855193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558278651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3273714573"/>
                    </a:ext>
                  </a:extLst>
                </a:gridCol>
                <a:gridCol w="976523">
                  <a:extLst>
                    <a:ext uri="{9D8B030D-6E8A-4147-A177-3AD203B41FA5}">
                      <a16:colId xmlns:a16="http://schemas.microsoft.com/office/drawing/2014/main" val="3511529710"/>
                    </a:ext>
                  </a:extLst>
                </a:gridCol>
                <a:gridCol w="760927">
                  <a:extLst>
                    <a:ext uri="{9D8B030D-6E8A-4147-A177-3AD203B41FA5}">
                      <a16:colId xmlns:a16="http://schemas.microsoft.com/office/drawing/2014/main" val="411439561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Desempeño Laboral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Valor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Valor Límite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Relación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42832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Clima Organizacional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Relaciones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Satisfacción del trabajo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286,39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21,02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66528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Trabajo en equipo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259,76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94112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Autoestima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250,00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9299194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Capacitación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261,11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07537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0CE390C-6D4D-4080-AFAE-14ACDECE5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14455"/>
              </p:ext>
            </p:extLst>
          </p:nvPr>
        </p:nvGraphicFramePr>
        <p:xfrm>
          <a:off x="598472" y="4883886"/>
          <a:ext cx="6756398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391">
                  <a:extLst>
                    <a:ext uri="{9D8B030D-6E8A-4147-A177-3AD203B41FA5}">
                      <a16:colId xmlns:a16="http://schemas.microsoft.com/office/drawing/2014/main" val="2472257342"/>
                    </a:ext>
                  </a:extLst>
                </a:gridCol>
                <a:gridCol w="941647">
                  <a:extLst>
                    <a:ext uri="{9D8B030D-6E8A-4147-A177-3AD203B41FA5}">
                      <a16:colId xmlns:a16="http://schemas.microsoft.com/office/drawing/2014/main" val="1813066016"/>
                    </a:ext>
                  </a:extLst>
                </a:gridCol>
                <a:gridCol w="1509172">
                  <a:extLst>
                    <a:ext uri="{9D8B030D-6E8A-4147-A177-3AD203B41FA5}">
                      <a16:colId xmlns:a16="http://schemas.microsoft.com/office/drawing/2014/main" val="1670804136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1100710818"/>
                    </a:ext>
                  </a:extLst>
                </a:gridCol>
                <a:gridCol w="713369">
                  <a:extLst>
                    <a:ext uri="{9D8B030D-6E8A-4147-A177-3AD203B41FA5}">
                      <a16:colId xmlns:a16="http://schemas.microsoft.com/office/drawing/2014/main" val="2056420798"/>
                    </a:ext>
                  </a:extLst>
                </a:gridCol>
                <a:gridCol w="976523">
                  <a:extLst>
                    <a:ext uri="{9D8B030D-6E8A-4147-A177-3AD203B41FA5}">
                      <a16:colId xmlns:a16="http://schemas.microsoft.com/office/drawing/2014/main" val="2998935588"/>
                    </a:ext>
                  </a:extLst>
                </a:gridCol>
                <a:gridCol w="760927">
                  <a:extLst>
                    <a:ext uri="{9D8B030D-6E8A-4147-A177-3AD203B41FA5}">
                      <a16:colId xmlns:a16="http://schemas.microsoft.com/office/drawing/2014/main" val="1476161249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Desempeño Laboral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Valor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GL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Valor Límite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Relación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34929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Clima Organizacional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Identidad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Satisfacción del trabajo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191,63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21,02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98983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Trabajo en equipo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337,37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45166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Autoestima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523,09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907212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Capacitación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153,29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678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B91F6DF-5018-4F6B-86A8-3F16AE3C3AB2}"/>
                  </a:ext>
                </a:extLst>
              </p:cNvPr>
              <p:cNvSpPr txBox="1"/>
              <p:nvPr/>
            </p:nvSpPr>
            <p:spPr>
              <a:xfrm>
                <a:off x="9624392" y="4521483"/>
                <a:ext cx="1314707" cy="26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_tradnl" sz="11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1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s-EC" sz="11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_tradnl" sz="1100" b="1" dirty="0">
                    <a:solidFill>
                      <a:schemeClr val="accent5">
                        <a:lumMod val="50000"/>
                      </a:schemeClr>
                    </a:solidFill>
                  </a:rPr>
                  <a:t> = Valor Límite</a:t>
                </a:r>
                <a:endParaRPr lang="es-ES" sz="11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B91F6DF-5018-4F6B-86A8-3F16AE3C3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92" y="4521483"/>
                <a:ext cx="1314707" cy="265457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5D6016E-1005-4BBE-AA37-89EA14FB45DD}"/>
              </a:ext>
            </a:extLst>
          </p:cNvPr>
          <p:cNvCxnSpPr/>
          <p:nvPr/>
        </p:nvCxnSpPr>
        <p:spPr>
          <a:xfrm>
            <a:off x="10200456" y="4437112"/>
            <a:ext cx="0" cy="144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6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F92C07A3-0479-4EF8-81AC-1B2D10504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404664"/>
            <a:ext cx="3636000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754065D8-7A21-4668-92C4-ADF94285F382}"/>
              </a:ext>
            </a:extLst>
          </p:cNvPr>
          <p:cNvSpPr>
            <a:spLocks/>
          </p:cNvSpPr>
          <p:nvPr/>
        </p:nvSpPr>
        <p:spPr bwMode="auto">
          <a:xfrm>
            <a:off x="3791744" y="404664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1">
            <a:extLst>
              <a:ext uri="{FF2B5EF4-FFF2-40B4-BE49-F238E27FC236}">
                <a16:creationId xmlns:a16="http://schemas.microsoft.com/office/drawing/2014/main" id="{D55A42CE-42B2-4EAB-8790-AEDC34C85ADF}"/>
              </a:ext>
            </a:extLst>
          </p:cNvPr>
          <p:cNvSpPr txBox="1"/>
          <p:nvPr/>
        </p:nvSpPr>
        <p:spPr>
          <a:xfrm>
            <a:off x="563910" y="620688"/>
            <a:ext cx="48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RHO DE SPEARMAN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E08E043-870E-4A0E-A8B2-AA4DD9FE8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89017"/>
              </p:ext>
            </p:extLst>
          </p:nvPr>
        </p:nvGraphicFramePr>
        <p:xfrm>
          <a:off x="4439816" y="1628800"/>
          <a:ext cx="7200801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693">
                  <a:extLst>
                    <a:ext uri="{9D8B030D-6E8A-4147-A177-3AD203B41FA5}">
                      <a16:colId xmlns:a16="http://schemas.microsoft.com/office/drawing/2014/main" val="1976820354"/>
                    </a:ext>
                  </a:extLst>
                </a:gridCol>
                <a:gridCol w="1561693">
                  <a:extLst>
                    <a:ext uri="{9D8B030D-6E8A-4147-A177-3AD203B41FA5}">
                      <a16:colId xmlns:a16="http://schemas.microsoft.com/office/drawing/2014/main" val="978632461"/>
                    </a:ext>
                  </a:extLst>
                </a:gridCol>
                <a:gridCol w="1561693">
                  <a:extLst>
                    <a:ext uri="{9D8B030D-6E8A-4147-A177-3AD203B41FA5}">
                      <a16:colId xmlns:a16="http://schemas.microsoft.com/office/drawing/2014/main" val="2923086514"/>
                    </a:ext>
                  </a:extLst>
                </a:gridCol>
                <a:gridCol w="1301003">
                  <a:extLst>
                    <a:ext uri="{9D8B030D-6E8A-4147-A177-3AD203B41FA5}">
                      <a16:colId xmlns:a16="http://schemas.microsoft.com/office/drawing/2014/main" val="3967674413"/>
                    </a:ext>
                  </a:extLst>
                </a:gridCol>
                <a:gridCol w="1214719">
                  <a:extLst>
                    <a:ext uri="{9D8B030D-6E8A-4147-A177-3AD203B41FA5}">
                      <a16:colId xmlns:a16="http://schemas.microsoft.com/office/drawing/2014/main" val="578914841"/>
                    </a:ext>
                  </a:extLst>
                </a:gridCol>
              </a:tblGrid>
              <a:tr h="257963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                                          </a:t>
                      </a:r>
                      <a:r>
                        <a:rPr lang="es-EC" sz="1200" b="1" dirty="0">
                          <a:effectLst/>
                        </a:rPr>
                        <a:t>Correlaciones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5913"/>
                  </a:ext>
                </a:extLst>
              </a:tr>
              <a:tr h="80934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Clima Organizacional Agrupado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Desempeño Laboral Agrupado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0722227"/>
                  </a:ext>
                </a:extLst>
              </a:tr>
              <a:tr h="533655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Rho de Spearman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Clima Organizacional Agrupado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 de correlación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highlight>
                            <a:srgbClr val="00FFFF"/>
                          </a:highlight>
                        </a:rPr>
                        <a:t>,780</a:t>
                      </a:r>
                      <a:r>
                        <a:rPr lang="es-EC" sz="1200" baseline="30000">
                          <a:effectLst/>
                          <a:highlight>
                            <a:srgbClr val="00FFFF"/>
                          </a:highlight>
                        </a:rPr>
                        <a:t>**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8080007"/>
                  </a:ext>
                </a:extLst>
              </a:tr>
              <a:tr h="2579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highlight>
                            <a:srgbClr val="FFFF00"/>
                          </a:highlight>
                        </a:rPr>
                        <a:t>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2545313"/>
                  </a:ext>
                </a:extLst>
              </a:tr>
              <a:tr h="5202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366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9344574"/>
                  </a:ext>
                </a:extLst>
              </a:tr>
              <a:tr h="5336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Desempeño Laboral Agrupado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 de correlación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highlight>
                            <a:srgbClr val="00FFFF"/>
                          </a:highlight>
                        </a:rPr>
                        <a:t>,780</a:t>
                      </a:r>
                      <a:r>
                        <a:rPr lang="es-EC" sz="1200" baseline="30000">
                          <a:effectLst/>
                          <a:highlight>
                            <a:srgbClr val="00FFFF"/>
                          </a:highlight>
                        </a:rPr>
                        <a:t>**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7433510"/>
                  </a:ext>
                </a:extLst>
              </a:tr>
              <a:tr h="2579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highlight>
                            <a:srgbClr val="FFFF00"/>
                          </a:highlight>
                        </a:rPr>
                        <a:t>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1592051"/>
                  </a:ext>
                </a:extLst>
              </a:tr>
              <a:tr h="2579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5658521"/>
                  </a:ext>
                </a:extLst>
              </a:tr>
              <a:tr h="243646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**. La correlación es significativa en el nivel 0,01 (bilateral).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9446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D056E5B-F3C0-4F5C-8A41-3678019D45C1}"/>
              </a:ext>
            </a:extLst>
          </p:cNvPr>
          <p:cNvSpPr txBox="1"/>
          <p:nvPr/>
        </p:nvSpPr>
        <p:spPr>
          <a:xfrm>
            <a:off x="397421" y="1750164"/>
            <a:ext cx="380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600" dirty="0"/>
          </a:p>
          <a:p>
            <a:r>
              <a:rPr lang="es-ES_tradnl" sz="1600" b="1" dirty="0"/>
              <a:t>REGLA DE DECISIÓN</a:t>
            </a:r>
          </a:p>
          <a:p>
            <a:endParaRPr lang="es-ES_tradnl" sz="1600" b="1" dirty="0"/>
          </a:p>
          <a:p>
            <a:r>
              <a:rPr lang="es-ES_tradnl" sz="1600" dirty="0"/>
              <a:t>Si,</a:t>
            </a:r>
          </a:p>
          <a:p>
            <a:r>
              <a:rPr lang="es-ES_tradnl" sz="1600" dirty="0"/>
              <a:t>p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s-ES_tradnl" sz="1600" dirty="0"/>
              <a:t>0,05 se rechaza la </a:t>
            </a:r>
            <a:r>
              <a:rPr lang="es-ES_tradnl" sz="1600" dirty="0" err="1"/>
              <a:t>hipótesis</a:t>
            </a:r>
            <a:r>
              <a:rPr lang="es-ES_tradnl" sz="1600" dirty="0"/>
              <a:t> nula y se acepta la </a:t>
            </a:r>
            <a:r>
              <a:rPr lang="es-ES_tradnl" sz="1600" dirty="0" err="1"/>
              <a:t>hipótesis</a:t>
            </a:r>
            <a:r>
              <a:rPr lang="es-ES_tradnl" sz="1600" dirty="0"/>
              <a:t> alternativa.</a:t>
            </a:r>
          </a:p>
          <a:p>
            <a:endParaRPr lang="es-ES_tradnl" sz="1600" dirty="0"/>
          </a:p>
          <a:p>
            <a:r>
              <a:rPr lang="es-ES_tradnl" sz="1600" dirty="0"/>
              <a:t>p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s-ES_tradnl" sz="1600" dirty="0"/>
              <a:t> 0,05 se rechaza la </a:t>
            </a:r>
            <a:r>
              <a:rPr lang="es-ES_tradnl" sz="1600" dirty="0" err="1"/>
              <a:t>hipótesis</a:t>
            </a:r>
            <a:r>
              <a:rPr lang="es-ES_tradnl" sz="1600" dirty="0"/>
              <a:t> alternativa y se acepta la </a:t>
            </a:r>
            <a:r>
              <a:rPr lang="es-ES_tradnl" sz="1600" dirty="0" err="1"/>
              <a:t>hipótesis</a:t>
            </a:r>
            <a:r>
              <a:rPr lang="es-ES_tradnl" sz="1600" dirty="0"/>
              <a:t> nula.</a:t>
            </a:r>
          </a:p>
          <a:p>
            <a:endParaRPr lang="es-ES_tradnl" sz="1600" dirty="0"/>
          </a:p>
          <a:p>
            <a:r>
              <a:rPr lang="es-ES_tradnl" sz="1600" b="1" dirty="0"/>
              <a:t>p </a:t>
            </a:r>
            <a:r>
              <a:rPr lang="es-ES_tradnl" sz="1600" dirty="0"/>
              <a:t>= </a:t>
            </a:r>
            <a:r>
              <a:rPr lang="es-ES_tradnl" sz="1600"/>
              <a:t>nivel de significancia</a:t>
            </a:r>
            <a:endParaRPr lang="es-ES_tradnl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0987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4A1F56B-345E-4ABA-87B0-57AC268621BE}"/>
                  </a:ext>
                </a:extLst>
              </p:cNvPr>
              <p:cNvSpPr/>
              <p:nvPr/>
            </p:nvSpPr>
            <p:spPr>
              <a:xfrm>
                <a:off x="6096000" y="1915575"/>
                <a:ext cx="482453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C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EC" b="1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s-CO" dirty="0"/>
                  <a:t>El clima organizacional influye en el desempeño laboral de los trabajadores en las empresas aseguradoras del cantón Quito.</a:t>
                </a:r>
              </a:p>
              <a:p>
                <a:endParaRPr kumimoji="1" lang="ja-JP" alt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4A1F56B-345E-4ABA-87B0-57AC26862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15575"/>
                <a:ext cx="4824536" cy="1200329"/>
              </a:xfrm>
              <a:prstGeom prst="rect">
                <a:avLst/>
              </a:prstGeom>
              <a:blipFill>
                <a:blip r:embed="rId2"/>
                <a:stretch>
                  <a:fillRect l="-1011" t="-2538" r="-202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A1D18C2A-433D-4ADF-B543-0830BC540449}"/>
                  </a:ext>
                </a:extLst>
              </p:cNvPr>
              <p:cNvSpPr/>
              <p:nvPr/>
            </p:nvSpPr>
            <p:spPr>
              <a:xfrm>
                <a:off x="6096000" y="2964367"/>
                <a:ext cx="50405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C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C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CO" dirty="0"/>
                  <a:t>El clima organizacional no influye en el desempeño laboral de los trabajadores en las empresas aseguradoras del cantón Quito.</a:t>
                </a:r>
                <a:endParaRPr lang="ja-JP" alt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A1D18C2A-433D-4ADF-B543-0830BC540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64367"/>
                <a:ext cx="5040560" cy="923330"/>
              </a:xfrm>
              <a:prstGeom prst="rect">
                <a:avLst/>
              </a:prstGeom>
              <a:blipFill>
                <a:blip r:embed="rId3"/>
                <a:stretch>
                  <a:fillRect l="-967" t="-3289" b="-921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8FCA5D4-0F06-47B3-9B4A-B93AA52E2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70036"/>
              </p:ext>
            </p:extLst>
          </p:nvPr>
        </p:nvGraphicFramePr>
        <p:xfrm>
          <a:off x="551384" y="1556792"/>
          <a:ext cx="5314950" cy="4004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746">
                  <a:extLst>
                    <a:ext uri="{9D8B030D-6E8A-4147-A177-3AD203B41FA5}">
                      <a16:colId xmlns:a16="http://schemas.microsoft.com/office/drawing/2014/main" val="2212855922"/>
                    </a:ext>
                  </a:extLst>
                </a:gridCol>
                <a:gridCol w="1362746">
                  <a:extLst>
                    <a:ext uri="{9D8B030D-6E8A-4147-A177-3AD203B41FA5}">
                      <a16:colId xmlns:a16="http://schemas.microsoft.com/office/drawing/2014/main" val="1482091599"/>
                    </a:ext>
                  </a:extLst>
                </a:gridCol>
                <a:gridCol w="1362746">
                  <a:extLst>
                    <a:ext uri="{9D8B030D-6E8A-4147-A177-3AD203B41FA5}">
                      <a16:colId xmlns:a16="http://schemas.microsoft.com/office/drawing/2014/main" val="642552528"/>
                    </a:ext>
                  </a:extLst>
                </a:gridCol>
                <a:gridCol w="1226712">
                  <a:extLst>
                    <a:ext uri="{9D8B030D-6E8A-4147-A177-3AD203B41FA5}">
                      <a16:colId xmlns:a16="http://schemas.microsoft.com/office/drawing/2014/main" val="3203185472"/>
                    </a:ext>
                  </a:extLst>
                </a:gridCol>
              </a:tblGrid>
              <a:tr h="207415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Correlaciones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69375"/>
                  </a:ext>
                </a:extLst>
              </a:tr>
              <a:tr h="42755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Desempeño Laboral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2800363"/>
                  </a:ext>
                </a:extLst>
              </a:tr>
              <a:tr h="427556"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Rho de Spearman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Estructura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Coeficiente de correlación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,667</a:t>
                      </a:r>
                      <a:r>
                        <a:rPr lang="es-EC" sz="1200" baseline="30000">
                          <a:effectLst/>
                        </a:rPr>
                        <a:t>**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254677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8418585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3280812"/>
                  </a:ext>
                </a:extLst>
              </a:tr>
              <a:tr h="4275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Recompensa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 de correlación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highlight>
                            <a:srgbClr val="00FFFF"/>
                          </a:highlight>
                        </a:rPr>
                        <a:t>,746</a:t>
                      </a:r>
                      <a:r>
                        <a:rPr lang="es-EC" sz="1200" baseline="30000">
                          <a:effectLst/>
                          <a:highlight>
                            <a:srgbClr val="00FFFF"/>
                          </a:highlight>
                        </a:rPr>
                        <a:t>**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2803248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4877274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8627836"/>
                  </a:ext>
                </a:extLst>
              </a:tr>
              <a:tr h="4275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Relaciones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 de correlación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highlight>
                            <a:srgbClr val="00FFFF"/>
                          </a:highlight>
                        </a:rPr>
                        <a:t>,710</a:t>
                      </a:r>
                      <a:r>
                        <a:rPr lang="es-EC" sz="1200" baseline="30000">
                          <a:effectLst/>
                          <a:highlight>
                            <a:srgbClr val="00FFFF"/>
                          </a:highlight>
                        </a:rPr>
                        <a:t>**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7358326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8267714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5465445"/>
                  </a:ext>
                </a:extLst>
              </a:tr>
              <a:tr h="4275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Identidad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Coeficiente de correlación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,652</a:t>
                      </a:r>
                      <a:r>
                        <a:rPr lang="es-EC" sz="1200" baseline="30000">
                          <a:effectLst/>
                        </a:rPr>
                        <a:t>**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0556425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,000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1746946"/>
                  </a:ext>
                </a:extLst>
              </a:tr>
              <a:tr h="2074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366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3963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D594E12-6302-4F2D-B03F-D1DEFE36015D}"/>
              </a:ext>
            </a:extLst>
          </p:cNvPr>
          <p:cNvSpPr txBox="1"/>
          <p:nvPr/>
        </p:nvSpPr>
        <p:spPr>
          <a:xfrm>
            <a:off x="6539254" y="975681"/>
            <a:ext cx="380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</a:rPr>
              <a:t>HIPÓTESIS</a:t>
            </a:r>
          </a:p>
          <a:p>
            <a:pPr algn="ctr"/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 descr="Resultado de imagen para check png">
            <a:extLst>
              <a:ext uri="{FF2B5EF4-FFF2-40B4-BE49-F238E27FC236}">
                <a16:creationId xmlns:a16="http://schemas.microsoft.com/office/drawing/2014/main" id="{0920F1E3-9FB7-4AD8-9861-109B94CD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409" y="2041347"/>
            <a:ext cx="348414" cy="5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B47096CF-DAA1-4D1D-9D4C-4EFF99A1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404664"/>
            <a:ext cx="3636000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D6473F2E-0010-4977-8F32-DAD6FD271889}"/>
              </a:ext>
            </a:extLst>
          </p:cNvPr>
          <p:cNvSpPr>
            <a:spLocks/>
          </p:cNvSpPr>
          <p:nvPr/>
        </p:nvSpPr>
        <p:spPr bwMode="auto">
          <a:xfrm>
            <a:off x="3791744" y="404664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41">
            <a:extLst>
              <a:ext uri="{FF2B5EF4-FFF2-40B4-BE49-F238E27FC236}">
                <a16:creationId xmlns:a16="http://schemas.microsoft.com/office/drawing/2014/main" id="{88B6200F-FA5A-4D40-8692-9A804D770DEF}"/>
              </a:ext>
            </a:extLst>
          </p:cNvPr>
          <p:cNvSpPr txBox="1"/>
          <p:nvPr/>
        </p:nvSpPr>
        <p:spPr>
          <a:xfrm>
            <a:off x="563910" y="620688"/>
            <a:ext cx="488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PRUEBA DE HIPÓTESIS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フッター プレースホルダー 21">
            <a:extLst>
              <a:ext uri="{FF2B5EF4-FFF2-40B4-BE49-F238E27FC236}">
                <a16:creationId xmlns:a16="http://schemas.microsoft.com/office/drawing/2014/main" id="{08C53CD0-8B8C-491D-A6AC-B0DB7A2523DC}"/>
              </a:ext>
            </a:extLst>
          </p:cNvPr>
          <p:cNvSpPr txBox="1">
            <a:spLocks/>
          </p:cNvSpPr>
          <p:nvPr/>
        </p:nvSpPr>
        <p:spPr>
          <a:xfrm>
            <a:off x="6409306" y="5440139"/>
            <a:ext cx="5014078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-1                 -0,5                     0                  0,5                    1,0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C74AB2A-25BD-4A4F-AD0A-00AC73DEB91C}"/>
              </a:ext>
            </a:extLst>
          </p:cNvPr>
          <p:cNvCxnSpPr/>
          <p:nvPr/>
        </p:nvCxnSpPr>
        <p:spPr>
          <a:xfrm>
            <a:off x="6539254" y="5446824"/>
            <a:ext cx="460851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38E40B4-CF58-4055-BE34-180C74F3F02B}"/>
              </a:ext>
            </a:extLst>
          </p:cNvPr>
          <p:cNvCxnSpPr/>
          <p:nvPr/>
        </p:nvCxnSpPr>
        <p:spPr>
          <a:xfrm>
            <a:off x="6539254" y="5305928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244BDB3-9905-43CD-ACE9-2D135CE87537}"/>
              </a:ext>
            </a:extLst>
          </p:cNvPr>
          <p:cNvCxnSpPr/>
          <p:nvPr/>
        </p:nvCxnSpPr>
        <p:spPr>
          <a:xfrm>
            <a:off x="11147766" y="5305928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246E105-390E-414E-BB8F-1557318C082D}"/>
              </a:ext>
            </a:extLst>
          </p:cNvPr>
          <p:cNvCxnSpPr/>
          <p:nvPr/>
        </p:nvCxnSpPr>
        <p:spPr>
          <a:xfrm>
            <a:off x="7680176" y="5305928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FC4517E-54EC-4ECE-8D60-93991118DC4C}"/>
              </a:ext>
            </a:extLst>
          </p:cNvPr>
          <p:cNvCxnSpPr/>
          <p:nvPr/>
        </p:nvCxnSpPr>
        <p:spPr>
          <a:xfrm>
            <a:off x="8832304" y="5305928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482A791-4D19-4C6C-861F-E11DC1D3376F}"/>
              </a:ext>
            </a:extLst>
          </p:cNvPr>
          <p:cNvCxnSpPr/>
          <p:nvPr/>
        </p:nvCxnSpPr>
        <p:spPr>
          <a:xfrm>
            <a:off x="9912424" y="5305928"/>
            <a:ext cx="0" cy="140897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フッター プレースホルダー 21">
            <a:extLst>
              <a:ext uri="{FF2B5EF4-FFF2-40B4-BE49-F238E27FC236}">
                <a16:creationId xmlns:a16="http://schemas.microsoft.com/office/drawing/2014/main" id="{55A6E42D-98BE-4663-B3CA-9F08559B1D27}"/>
              </a:ext>
            </a:extLst>
          </p:cNvPr>
          <p:cNvSpPr txBox="1">
            <a:spLocks/>
          </p:cNvSpPr>
          <p:nvPr/>
        </p:nvSpPr>
        <p:spPr>
          <a:xfrm>
            <a:off x="6096000" y="4746617"/>
            <a:ext cx="1080115" cy="39188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Negativa </a:t>
            </a:r>
          </a:p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Perfecta         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409DB4-2CEE-49BD-A9A5-9266E5AC1104}"/>
              </a:ext>
            </a:extLst>
          </p:cNvPr>
          <p:cNvSpPr txBox="1"/>
          <p:nvPr/>
        </p:nvSpPr>
        <p:spPr>
          <a:xfrm>
            <a:off x="6902023" y="4110171"/>
            <a:ext cx="380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</a:rPr>
              <a:t>BAREMOS DE INTERPRETACIÓN</a:t>
            </a:r>
          </a:p>
          <a:p>
            <a:pPr algn="ctr"/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フッター プレースホルダー 21">
            <a:extLst>
              <a:ext uri="{FF2B5EF4-FFF2-40B4-BE49-F238E27FC236}">
                <a16:creationId xmlns:a16="http://schemas.microsoft.com/office/drawing/2014/main" id="{326D7FDF-2933-4011-9068-5CE46DCE1977}"/>
              </a:ext>
            </a:extLst>
          </p:cNvPr>
          <p:cNvSpPr txBox="1">
            <a:spLocks/>
          </p:cNvSpPr>
          <p:nvPr/>
        </p:nvSpPr>
        <p:spPr>
          <a:xfrm>
            <a:off x="7176125" y="4739043"/>
            <a:ext cx="1080115" cy="39188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Negativa </a:t>
            </a:r>
          </a:p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Moderada        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フッター プレースホルダー 21">
            <a:extLst>
              <a:ext uri="{FF2B5EF4-FFF2-40B4-BE49-F238E27FC236}">
                <a16:creationId xmlns:a16="http://schemas.microsoft.com/office/drawing/2014/main" id="{8D7FED1D-43EF-4272-8B52-36FF83C632E7}"/>
              </a:ext>
            </a:extLst>
          </p:cNvPr>
          <p:cNvSpPr txBox="1">
            <a:spLocks/>
          </p:cNvSpPr>
          <p:nvPr/>
        </p:nvSpPr>
        <p:spPr>
          <a:xfrm>
            <a:off x="8256240" y="4739043"/>
            <a:ext cx="1183891" cy="39188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No existe correlación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A8F69637-DE31-483A-BAB7-274887645A0C}"/>
              </a:ext>
            </a:extLst>
          </p:cNvPr>
          <p:cNvSpPr txBox="1">
            <a:spLocks/>
          </p:cNvSpPr>
          <p:nvPr/>
        </p:nvSpPr>
        <p:spPr>
          <a:xfrm>
            <a:off x="9408373" y="4765307"/>
            <a:ext cx="1080115" cy="39188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Positiva</a:t>
            </a:r>
          </a:p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Moderada        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フッター プレースホルダー 21">
            <a:extLst>
              <a:ext uri="{FF2B5EF4-FFF2-40B4-BE49-F238E27FC236}">
                <a16:creationId xmlns:a16="http://schemas.microsoft.com/office/drawing/2014/main" id="{27DD8C45-4676-49F7-9FEF-A6978D86D730}"/>
              </a:ext>
            </a:extLst>
          </p:cNvPr>
          <p:cNvSpPr txBox="1">
            <a:spLocks/>
          </p:cNvSpPr>
          <p:nvPr/>
        </p:nvSpPr>
        <p:spPr>
          <a:xfrm>
            <a:off x="10502135" y="4746616"/>
            <a:ext cx="1080115" cy="39188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Positiva</a:t>
            </a:r>
          </a:p>
          <a:p>
            <a:pPr algn="ctr"/>
            <a:r>
              <a:rPr lang="es-EC" altLang="ja-JP" sz="1400" b="1" dirty="0">
                <a:solidFill>
                  <a:schemeClr val="bg2">
                    <a:lumMod val="10000"/>
                  </a:schemeClr>
                </a:solidFill>
              </a:rPr>
              <a:t>Perfecta        </a:t>
            </a:r>
            <a:endParaRPr lang="ja-JP" alt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9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C4C6F2-6959-4480-9CAC-D8DAE61ACD08}"/>
              </a:ext>
            </a:extLst>
          </p:cNvPr>
          <p:cNvSpPr txBox="1"/>
          <p:nvPr/>
        </p:nvSpPr>
        <p:spPr>
          <a:xfrm>
            <a:off x="501668" y="641937"/>
            <a:ext cx="1150944" cy="6491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39C12"/>
            </a:solidFill>
          </a:ln>
        </p:spPr>
        <p:txBody>
          <a:bodyPr wrap="square" rtlCol="0">
            <a:spAutoFit/>
          </a:bodyPr>
          <a:lstStyle/>
          <a:p>
            <a:endParaRPr lang="es-EC" sz="24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925D2B-9DAD-4C3F-8525-E422EF978E0E}"/>
              </a:ext>
            </a:extLst>
          </p:cNvPr>
          <p:cNvSpPr txBox="1"/>
          <p:nvPr/>
        </p:nvSpPr>
        <p:spPr>
          <a:xfrm>
            <a:off x="1187555" y="701915"/>
            <a:ext cx="2376000" cy="510778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PROPUESTA</a:t>
            </a:r>
            <a:r>
              <a:rPr lang="es-EC" sz="23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E714CE-64B9-482F-BA5D-50E22505D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000085"/>
              </p:ext>
            </p:extLst>
          </p:nvPr>
        </p:nvGraphicFramePr>
        <p:xfrm>
          <a:off x="1311920" y="1772816"/>
          <a:ext cx="6800304" cy="371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EXITO png">
            <a:extLst>
              <a:ext uri="{FF2B5EF4-FFF2-40B4-BE49-F238E27FC236}">
                <a16:creationId xmlns:a16="http://schemas.microsoft.com/office/drawing/2014/main" id="{4A980A13-EC30-4AF7-B749-65EB4F61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4256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4A8456-7EBF-4298-AD70-73BACFB8C63D}"/>
              </a:ext>
            </a:extLst>
          </p:cNvPr>
          <p:cNvSpPr txBox="1"/>
          <p:nvPr/>
        </p:nvSpPr>
        <p:spPr>
          <a:xfrm>
            <a:off x="292573" y="959106"/>
            <a:ext cx="185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ESTRUCTURA</a:t>
            </a:r>
          </a:p>
          <a:p>
            <a:pPr algn="ctr"/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E3D636-5FF4-4DDD-8182-E2E188521B9E}"/>
              </a:ext>
            </a:extLst>
          </p:cNvPr>
          <p:cNvSpPr txBox="1"/>
          <p:nvPr/>
        </p:nvSpPr>
        <p:spPr>
          <a:xfrm>
            <a:off x="285405" y="2379630"/>
            <a:ext cx="185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RECOMPENSA</a:t>
            </a:r>
          </a:p>
          <a:p>
            <a:pPr algn="ctr"/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E4FAE3-06D2-4EEA-A7E0-D34C174CF116}"/>
              </a:ext>
            </a:extLst>
          </p:cNvPr>
          <p:cNvSpPr txBox="1"/>
          <p:nvPr/>
        </p:nvSpPr>
        <p:spPr>
          <a:xfrm>
            <a:off x="292573" y="3502749"/>
            <a:ext cx="178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RELACIONES</a:t>
            </a:r>
          </a:p>
          <a:p>
            <a:pPr algn="ctr"/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DA7A70-7B53-4C5A-B9E6-9C9B97D8685A}"/>
              </a:ext>
            </a:extLst>
          </p:cNvPr>
          <p:cNvSpPr txBox="1"/>
          <p:nvPr/>
        </p:nvSpPr>
        <p:spPr>
          <a:xfrm>
            <a:off x="307774" y="4717283"/>
            <a:ext cx="167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IDENTIDAD</a:t>
            </a:r>
          </a:p>
          <a:p>
            <a:pPr algn="ctr"/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id="{020E3364-6339-4099-AD7A-B46D0C35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4" y="701483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escuchar png">
            <a:extLst>
              <a:ext uri="{FF2B5EF4-FFF2-40B4-BE49-F238E27FC236}">
                <a16:creationId xmlns:a16="http://schemas.microsoft.com/office/drawing/2014/main" id="{BB277479-8584-44E3-8277-D21412AC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95" y="3401362"/>
            <a:ext cx="888944" cy="8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n para alinear png">
            <a:extLst>
              <a:ext uri="{FF2B5EF4-FFF2-40B4-BE49-F238E27FC236}">
                <a16:creationId xmlns:a16="http://schemas.microsoft.com/office/drawing/2014/main" id="{2D74A422-3AEF-42F4-AF16-192DA317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06" y="3407152"/>
            <a:ext cx="846351" cy="8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n relacionada">
            <a:extLst>
              <a:ext uri="{FF2B5EF4-FFF2-40B4-BE49-F238E27FC236}">
                <a16:creationId xmlns:a16="http://schemas.microsoft.com/office/drawing/2014/main" id="{B587BB35-509B-4A18-8911-49DC1F1F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797152"/>
            <a:ext cx="834260" cy="8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sultado de imagen para equipo png">
            <a:extLst>
              <a:ext uri="{FF2B5EF4-FFF2-40B4-BE49-F238E27FC236}">
                <a16:creationId xmlns:a16="http://schemas.microsoft.com/office/drawing/2014/main" id="{1623E4D2-3B5C-4048-BC41-08B4F457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02" y="724247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Imagen relacionada">
            <a:extLst>
              <a:ext uri="{FF2B5EF4-FFF2-40B4-BE49-F238E27FC236}">
                <a16:creationId xmlns:a16="http://schemas.microsoft.com/office/drawing/2014/main" id="{9D3D00DE-28C8-4601-BEE9-129E7384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8" y="2111849"/>
            <a:ext cx="996833" cy="9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Imagen relacionada">
            <a:extLst>
              <a:ext uri="{FF2B5EF4-FFF2-40B4-BE49-F238E27FC236}">
                <a16:creationId xmlns:a16="http://schemas.microsoft.com/office/drawing/2014/main" id="{4BA8B98F-20CF-48D3-B235-A9C47633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53" y="3374250"/>
            <a:ext cx="877163" cy="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Resultado de imagen para service png">
            <a:extLst>
              <a:ext uri="{FF2B5EF4-FFF2-40B4-BE49-F238E27FC236}">
                <a16:creationId xmlns:a16="http://schemas.microsoft.com/office/drawing/2014/main" id="{A9B154D1-8608-4AE9-9D1D-7C7C6914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85" y="3362468"/>
            <a:ext cx="888945" cy="8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comunicacion png">
            <a:extLst>
              <a:ext uri="{FF2B5EF4-FFF2-40B4-BE49-F238E27FC236}">
                <a16:creationId xmlns:a16="http://schemas.microsoft.com/office/drawing/2014/main" id="{2DC10ADB-7731-4FBC-83D2-E8178866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669173"/>
            <a:ext cx="1003396" cy="10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6" descr="Imagen relacionada">
            <a:extLst>
              <a:ext uri="{FF2B5EF4-FFF2-40B4-BE49-F238E27FC236}">
                <a16:creationId xmlns:a16="http://schemas.microsoft.com/office/drawing/2014/main" id="{A477B05E-84DB-4CE3-ACC1-C197EC81D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6984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Picture 10" descr="Imagen relacionada">
            <a:extLst>
              <a:ext uri="{FF2B5EF4-FFF2-40B4-BE49-F238E27FC236}">
                <a16:creationId xmlns:a16="http://schemas.microsoft.com/office/drawing/2014/main" id="{2C8318CE-49E7-4B3A-9148-3B00EA4D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3" y="2070953"/>
            <a:ext cx="924699" cy="9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Imagen relacionada">
            <a:extLst>
              <a:ext uri="{FF2B5EF4-FFF2-40B4-BE49-F238E27FC236}">
                <a16:creationId xmlns:a16="http://schemas.microsoft.com/office/drawing/2014/main" id="{2D9CE348-F8FB-4694-B7AF-CECC3C97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581128"/>
            <a:ext cx="1230605" cy="11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Imagen relacionada">
            <a:extLst>
              <a:ext uri="{FF2B5EF4-FFF2-40B4-BE49-F238E27FC236}">
                <a16:creationId xmlns:a16="http://schemas.microsoft.com/office/drawing/2014/main" id="{E16FAB58-3A97-4F86-BD50-8AE07E9B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27" y="2190886"/>
            <a:ext cx="897404" cy="7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sultado de imagen para happy customer png">
            <a:extLst>
              <a:ext uri="{FF2B5EF4-FFF2-40B4-BE49-F238E27FC236}">
                <a16:creationId xmlns:a16="http://schemas.microsoft.com/office/drawing/2014/main" id="{A25708D1-8676-41D5-88E9-5D5DE465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52" y="1217662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oogle Shape;370;p39">
            <a:extLst>
              <a:ext uri="{FF2B5EF4-FFF2-40B4-BE49-F238E27FC236}">
                <a16:creationId xmlns:a16="http://schemas.microsoft.com/office/drawing/2014/main" id="{149FD2A8-4446-40EE-B6B4-01F6F191A243}"/>
              </a:ext>
            </a:extLst>
          </p:cNvPr>
          <p:cNvGrpSpPr/>
          <p:nvPr/>
        </p:nvGrpSpPr>
        <p:grpSpPr>
          <a:xfrm>
            <a:off x="3592504" y="692696"/>
            <a:ext cx="631288" cy="834260"/>
            <a:chOff x="584925" y="922575"/>
            <a:chExt cx="415200" cy="502525"/>
          </a:xfrm>
        </p:grpSpPr>
        <p:sp>
          <p:nvSpPr>
            <p:cNvPr id="28" name="Google Shape;371;p39">
              <a:extLst>
                <a:ext uri="{FF2B5EF4-FFF2-40B4-BE49-F238E27FC236}">
                  <a16:creationId xmlns:a16="http://schemas.microsoft.com/office/drawing/2014/main" id="{417323C4-D6C5-49C6-8318-C7B100956CB5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75897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372;p39">
              <a:extLst>
                <a:ext uri="{FF2B5EF4-FFF2-40B4-BE49-F238E27FC236}">
                  <a16:creationId xmlns:a16="http://schemas.microsoft.com/office/drawing/2014/main" id="{9E00DD51-086D-4BA1-A364-EA707FB415D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75897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73;p39">
              <a:extLst>
                <a:ext uri="{FF2B5EF4-FFF2-40B4-BE49-F238E27FC236}">
                  <a16:creationId xmlns:a16="http://schemas.microsoft.com/office/drawing/2014/main" id="{32E3B1CA-9813-434D-B4CD-182894F330A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75897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196" name="Picture 4" descr="Resultado de imagen para SALARIO PNG">
            <a:extLst>
              <a:ext uri="{FF2B5EF4-FFF2-40B4-BE49-F238E27FC236}">
                <a16:creationId xmlns:a16="http://schemas.microsoft.com/office/drawing/2014/main" id="{68B07574-41E7-4DC1-8422-06F73453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81" y="2085932"/>
            <a:ext cx="924699" cy="9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sultado de imagen para ESCRITORIO PNG">
            <a:extLst>
              <a:ext uri="{FF2B5EF4-FFF2-40B4-BE49-F238E27FC236}">
                <a16:creationId xmlns:a16="http://schemas.microsoft.com/office/drawing/2014/main" id="{76D5BE4F-0E81-44C7-A1D1-F6C8AACC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483381"/>
            <a:ext cx="1393891" cy="13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574B41F1-ECF4-49B8-9A34-F517949C9DE5}"/>
              </a:ext>
            </a:extLst>
          </p:cNvPr>
          <p:cNvSpPr txBox="1"/>
          <p:nvPr/>
        </p:nvSpPr>
        <p:spPr>
          <a:xfrm>
            <a:off x="7989119" y="4521483"/>
            <a:ext cx="3219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tx2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“UN TRABAJADOR MOTIVADO ES UN 31% MÁS EFICIENTE Y UN 12% MÁS PRODUCTIVO”</a:t>
            </a:r>
          </a:p>
          <a:p>
            <a:pPr algn="ctr"/>
            <a:r>
              <a:rPr lang="es-ES" sz="1400" i="1" dirty="0">
                <a:solidFill>
                  <a:schemeClr val="tx2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(ENDERED, 2017)</a:t>
            </a:r>
          </a:p>
        </p:txBody>
      </p:sp>
    </p:spTree>
    <p:extLst>
      <p:ext uri="{BB962C8B-B14F-4D97-AF65-F5344CB8AC3E}">
        <p14:creationId xmlns:p14="http://schemas.microsoft.com/office/powerpoint/2010/main" val="202728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1"/>
          </p:nvPr>
        </p:nvSpPr>
        <p:spPr>
          <a:xfrm>
            <a:off x="1205512" y="1700808"/>
            <a:ext cx="2847035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800" b="1" dirty="0">
                <a:solidFill>
                  <a:srgbClr val="008080"/>
                </a:solidFill>
                <a:latin typeface="+mj-lt"/>
              </a:rPr>
              <a:t>EL SECTOR</a:t>
            </a:r>
            <a:endParaRPr kumimoji="1" lang="ja-JP" altLang="en-US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4"/>
          </p:nvPr>
        </p:nvSpPr>
        <p:spPr>
          <a:xfrm>
            <a:off x="1223167" y="2132856"/>
            <a:ext cx="3062277" cy="1314555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>
                <a:solidFill>
                  <a:schemeClr val="bg2">
                    <a:lumMod val="10000"/>
                  </a:schemeClr>
                </a:solidFill>
              </a:rPr>
              <a:t>Los ramos estudiados en la investigación constituyen los campos más  representativos del sector asegurador en el cantón Quito.</a:t>
            </a:r>
            <a:endParaRPr kumimoji="1" lang="ja-JP" alt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4294967295"/>
          </p:nvPr>
        </p:nvSpPr>
        <p:spPr>
          <a:xfrm>
            <a:off x="4966318" y="1700808"/>
            <a:ext cx="3145906" cy="4800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ja-JP" sz="1700" b="1" dirty="0">
                <a:solidFill>
                  <a:srgbClr val="008080"/>
                </a:solidFill>
                <a:latin typeface="+mj-lt"/>
              </a:rPr>
              <a:t>REVISIÓN TEÓRICA</a:t>
            </a:r>
            <a:endParaRPr kumimoji="1" lang="ja-JP" altLang="en-US" sz="17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4294967295"/>
          </p:nvPr>
        </p:nvSpPr>
        <p:spPr>
          <a:xfrm>
            <a:off x="5053408" y="2132856"/>
            <a:ext cx="3058816" cy="13145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C" altLang="ja-JP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Las variables estudiadas representan temas de especial interés para las organizaciones ya que constituyen factores claves de éxito.</a:t>
            </a:r>
            <a:endParaRPr kumimoji="1" lang="ja-JP" altLang="en-US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294967295"/>
          </p:nvPr>
        </p:nvSpPr>
        <p:spPr>
          <a:xfrm>
            <a:off x="8862534" y="1700808"/>
            <a:ext cx="3210130" cy="4800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C" altLang="ja-JP" sz="1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HIPÓTESIS</a:t>
            </a:r>
            <a:endParaRPr kumimoji="1" lang="ja-JP" altLang="en-US" sz="17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294967295"/>
          </p:nvPr>
        </p:nvSpPr>
        <p:spPr>
          <a:xfrm>
            <a:off x="8728002" y="2132856"/>
            <a:ext cx="3344662" cy="13145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S" altLang="ja-JP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Existe una relación directa y significativa entre las variables de estudio, al correlacionarse de manera fuerte y perfecta. Coeficiente Rho de Spearman de 0,780 y p &lt; 0,05.</a:t>
            </a:r>
            <a:endParaRPr kumimoji="1" lang="ja-JP" altLang="en-US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4294967295"/>
          </p:nvPr>
        </p:nvSpPr>
        <p:spPr>
          <a:xfrm>
            <a:off x="1188737" y="3933056"/>
            <a:ext cx="2909347" cy="4800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C" altLang="ja-JP" sz="17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CLIMA ORGANIZACIONAL</a:t>
            </a:r>
            <a:endParaRPr kumimoji="1" lang="ja-JP" altLang="en-US" sz="17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4294967295"/>
          </p:nvPr>
        </p:nvSpPr>
        <p:spPr>
          <a:xfrm>
            <a:off x="1210152" y="4365104"/>
            <a:ext cx="3109334" cy="1314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ja-JP" sz="17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El clima organizacional identificado en las empresas aseguradoras del cantón Quito es provechoso</a:t>
            </a:r>
            <a:r>
              <a:rPr lang="en-US" altLang="ja-JP" sz="17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  <a:r>
              <a:rPr lang="es-EC" altLang="ja-JP" sz="17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a pesar de que existen aspectos referentes al sistema de recompensas que lo debilitan. </a:t>
            </a:r>
            <a:endParaRPr kumimoji="1" lang="es-EC" altLang="ja-JP" sz="17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4294967295"/>
          </p:nvPr>
        </p:nvSpPr>
        <p:spPr>
          <a:xfrm>
            <a:off x="5070138" y="3957059"/>
            <a:ext cx="2682046" cy="4800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ja-JP" sz="1700" b="1" dirty="0">
                <a:solidFill>
                  <a:schemeClr val="accent1">
                    <a:lumMod val="50000"/>
                  </a:schemeClr>
                </a:solidFill>
              </a:rPr>
              <a:t>DESEMPEÑO LABORAL</a:t>
            </a:r>
            <a:endParaRPr kumimoji="1" lang="ja-JP" altLang="en-US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294967295"/>
          </p:nvPr>
        </p:nvSpPr>
        <p:spPr>
          <a:xfrm>
            <a:off x="5070138" y="4365104"/>
            <a:ext cx="3001890" cy="1800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s-ES" altLang="ja-JP" sz="17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El desempeño laboral de los trabajadores pertenecientes al sector es relativamente bueno, sin embargo se ha identificado que las empresas no invierten en la capacitación de sus colaboradores.</a:t>
            </a:r>
            <a:endParaRPr kumimoji="1" lang="ja-JP" altLang="en-US" sz="17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4294967295"/>
          </p:nvPr>
        </p:nvSpPr>
        <p:spPr>
          <a:xfrm>
            <a:off x="9044082" y="3933056"/>
            <a:ext cx="2847035" cy="4800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C" altLang="ja-JP" sz="1700" b="1" dirty="0">
                <a:solidFill>
                  <a:schemeClr val="accent2">
                    <a:lumMod val="75000"/>
                  </a:schemeClr>
                </a:solidFill>
              </a:rPr>
              <a:t>PROPUESTA</a:t>
            </a:r>
            <a:endParaRPr kumimoji="1" lang="ja-JP" altLang="en-U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4294967295"/>
          </p:nvPr>
        </p:nvSpPr>
        <p:spPr>
          <a:xfrm>
            <a:off x="8724239" y="4437112"/>
            <a:ext cx="3166878" cy="17281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s-EC" altLang="ja-JP" sz="1600" dirty="0">
                <a:solidFill>
                  <a:schemeClr val="tx1"/>
                </a:solidFill>
                <a:latin typeface="+mj-lt"/>
              </a:rPr>
              <a:t>La guía propuesta, se plantea con la intención de atacar a los componentes del clima organizacional, con la finalidad de que influencien positivamente en el desempeño laboral de los trabajadores.</a:t>
            </a:r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4875" y="610483"/>
            <a:ext cx="835957" cy="562630"/>
          </a:xfrm>
          <a:prstGeom prst="flowChartTermina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63348" y="683652"/>
            <a:ext cx="2997106" cy="510778"/>
          </a:xfrm>
          <a:prstGeom prst="flowChartAlternateProcess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CONCLUSIONES</a:t>
            </a:r>
            <a:r>
              <a:rPr lang="es-EC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47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4"/>
          </p:nvPr>
        </p:nvSpPr>
        <p:spPr>
          <a:xfrm>
            <a:off x="1223167" y="2132856"/>
            <a:ext cx="3062277" cy="1314555"/>
          </a:xfrm>
        </p:spPr>
        <p:txBody>
          <a:bodyPr/>
          <a:lstStyle/>
          <a:p>
            <a:pPr marL="0" indent="0">
              <a:buNone/>
            </a:pPr>
            <a:r>
              <a:rPr kumimoji="1" lang="es-ES" altLang="ja-JP" sz="1800" dirty="0">
                <a:solidFill>
                  <a:schemeClr val="bg2">
                    <a:lumMod val="10000"/>
                  </a:schemeClr>
                </a:solidFill>
              </a:rPr>
              <a:t>Realizar con periodicidad un diagnóstico de la empresa, para verificar el estado de su ambiente laboral.</a:t>
            </a:r>
            <a:endParaRPr kumimoji="1" lang="ja-JP" alt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4294967295"/>
          </p:nvPr>
        </p:nvSpPr>
        <p:spPr>
          <a:xfrm>
            <a:off x="5053408" y="2132856"/>
            <a:ext cx="3058816" cy="13145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C" altLang="ja-JP" sz="1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Tomar en cuenta las diversas fuentes de evaluación del desempeño, para tener una indagación más completa.</a:t>
            </a:r>
            <a:endParaRPr kumimoji="1" lang="ja-JP" altLang="en-US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294967295"/>
          </p:nvPr>
        </p:nvSpPr>
        <p:spPr>
          <a:xfrm>
            <a:off x="8728002" y="2132856"/>
            <a:ext cx="3344662" cy="13145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s-ES" altLang="ja-JP" sz="1700" dirty="0">
                <a:solidFill>
                  <a:schemeClr val="bg2">
                    <a:lumMod val="10000"/>
                  </a:schemeClr>
                </a:solidFill>
              </a:rPr>
              <a:t>Mantener un buen clima laboral, para que los trabajadores se sientan a gusto de trabajar en la organización y generen buenos resultados fruto de su desempeño.</a:t>
            </a:r>
            <a:endParaRPr kumimoji="1" lang="ja-JP" altLang="en-US" sz="17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4294967295"/>
          </p:nvPr>
        </p:nvSpPr>
        <p:spPr>
          <a:xfrm>
            <a:off x="1210152" y="4365104"/>
            <a:ext cx="3109334" cy="13145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s-ES" altLang="ja-JP" sz="1700" dirty="0">
                <a:solidFill>
                  <a:schemeClr val="bg2">
                    <a:lumMod val="10000"/>
                  </a:schemeClr>
                </a:solidFill>
              </a:rPr>
              <a:t>Diseñar un mejor sistema de recompensas que contribuya a mantener motivados a los trabajadores, para que perciban que su trabajo está siendo realmente valorado.</a:t>
            </a:r>
            <a:endParaRPr kumimoji="1" lang="ja-JP" altLang="en-US" sz="17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kumimoji="1" lang="es-EC" altLang="ja-JP" sz="17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294967295"/>
          </p:nvPr>
        </p:nvSpPr>
        <p:spPr>
          <a:xfrm>
            <a:off x="5070138" y="4365104"/>
            <a:ext cx="3001890" cy="18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s-ES" altLang="ja-JP" sz="1700" dirty="0">
                <a:solidFill>
                  <a:schemeClr val="bg2">
                    <a:lumMod val="10000"/>
                  </a:schemeClr>
                </a:solidFill>
              </a:rPr>
              <a:t>Invertir en programas de capacitación con la finalidad de enriquecer los conocimientos del personal, los cuales a la postre generen beneficios para la organización.</a:t>
            </a:r>
            <a:endParaRPr kumimoji="1" lang="ja-JP" altLang="en-US" sz="17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4294967295"/>
          </p:nvPr>
        </p:nvSpPr>
        <p:spPr>
          <a:xfrm>
            <a:off x="8724239" y="4437112"/>
            <a:ext cx="3166878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s-EC" altLang="ja-JP" sz="1600" dirty="0">
                <a:solidFill>
                  <a:schemeClr val="tx1"/>
                </a:solidFill>
                <a:latin typeface="+mj-lt"/>
              </a:rPr>
              <a:t>Poner en práctica la guía propuesta para atacar a aquellos aspectos que debiliten el clima laboral y en consecuencia incrementar los niveles de desempeño del personal.</a:t>
            </a:r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4875" y="610483"/>
            <a:ext cx="835957" cy="562630"/>
          </a:xfrm>
          <a:prstGeom prst="flowChartTermina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s-EC" sz="20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63348" y="683652"/>
            <a:ext cx="2997106" cy="442674"/>
          </a:xfrm>
          <a:prstGeom prst="flowChartAlternateProcess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RECOMENDACIONES</a:t>
            </a:r>
            <a:r>
              <a:rPr lang="es-EC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7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C769F8EC-BBA3-4502-858B-2232A0F6E0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b="4338"/>
          <a:stretch>
            <a:fillRect/>
          </a:stretch>
        </p:blipFill>
        <p:spPr>
          <a:xfrm>
            <a:off x="0" y="-55563"/>
            <a:ext cx="12192000" cy="3429001"/>
          </a:xfrm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>
          <a:xfrm>
            <a:off x="1006993" y="4293097"/>
            <a:ext cx="2952628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b="1" dirty="0">
                <a:latin typeface="+mj-lt"/>
              </a:rPr>
              <a:t>Sector </a:t>
            </a:r>
            <a:r>
              <a:rPr kumimoji="1" lang="es-EC" altLang="ja-JP" sz="2400" b="1" dirty="0">
                <a:latin typeface="+mj-lt"/>
              </a:rPr>
              <a:t>Asegurador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>
          <a:xfrm>
            <a:off x="4509869" y="4280924"/>
            <a:ext cx="3194381" cy="501270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Concentración</a:t>
            </a:r>
            <a:endParaRPr kumimoji="1" lang="ja-JP" alt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2"/>
          </p:nvPr>
        </p:nvSpPr>
        <p:spPr>
          <a:xfrm>
            <a:off x="8292683" y="4321404"/>
            <a:ext cx="2807121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400" b="1" dirty="0">
                <a:latin typeface="+mj-lt"/>
              </a:rPr>
              <a:t>Participación</a:t>
            </a:r>
            <a:endParaRPr kumimoji="1" lang="ja-JP" altLang="en-US" sz="2400" b="1" dirty="0">
              <a:latin typeface="+mj-lt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Prevención de riesgos.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Índices de siniestralidad.</a:t>
            </a:r>
            <a:endParaRPr kumimoji="1" lang="ja-JP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l"/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Quito y Guayaquil.</a:t>
            </a:r>
          </a:p>
          <a:p>
            <a:pPr algn="l"/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Vida, colectivos, vehículos, incendios, médicos.</a:t>
            </a:r>
            <a:endParaRPr kumimoji="1" lang="ja-JP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5"/>
          </p:nvPr>
        </p:nvSpPr>
        <p:spPr>
          <a:xfrm>
            <a:off x="8074855" y="4881489"/>
            <a:ext cx="3206171" cy="1187805"/>
          </a:xfrm>
        </p:spPr>
        <p:txBody>
          <a:bodyPr/>
          <a:lstStyle/>
          <a:p>
            <a:pPr algn="l"/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25% vehículos</a:t>
            </a:r>
          </a:p>
          <a:p>
            <a:pPr algn="l"/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14% vida colectiva</a:t>
            </a:r>
          </a:p>
          <a:p>
            <a:pPr algn="l"/>
            <a:r>
              <a:rPr kumimoji="1" lang="es-EC" altLang="ja-JP" sz="2000" dirty="0">
                <a:solidFill>
                  <a:schemeClr val="bg2">
                    <a:lumMod val="10000"/>
                  </a:schemeClr>
                </a:solidFill>
              </a:rPr>
              <a:t>8% incendios   </a:t>
            </a:r>
            <a:endParaRPr kumimoji="1" lang="ja-JP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44" name="図プレースホルダー 38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5787" y="2935090"/>
            <a:ext cx="848058" cy="848058"/>
          </a:xfr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D4FF11F8-D34B-45B3-B4BA-4307BFB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626751"/>
            <a:ext cx="3443859" cy="7401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141062C6-C1C0-44F1-8798-F0815FA1AA9C}"/>
              </a:ext>
            </a:extLst>
          </p:cNvPr>
          <p:cNvSpPr>
            <a:spLocks/>
          </p:cNvSpPr>
          <p:nvPr/>
        </p:nvSpPr>
        <p:spPr bwMode="auto">
          <a:xfrm>
            <a:off x="3612698" y="626751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41">
            <a:extLst>
              <a:ext uri="{FF2B5EF4-FFF2-40B4-BE49-F238E27FC236}">
                <a16:creationId xmlns:a16="http://schemas.microsoft.com/office/drawing/2014/main" id="{D09D5E6C-E1A3-46E7-8E10-A8FB52242E25}"/>
              </a:ext>
            </a:extLst>
          </p:cNvPr>
          <p:cNvSpPr txBox="1"/>
          <p:nvPr/>
        </p:nvSpPr>
        <p:spPr>
          <a:xfrm>
            <a:off x="606918" y="796785"/>
            <a:ext cx="387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DESCRIPCIÓN DEL SECTOR</a:t>
            </a:r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80" name="Picture 8" descr="Resultado de imagen para PREVENCION PNG">
            <a:extLst>
              <a:ext uri="{FF2B5EF4-FFF2-40B4-BE49-F238E27FC236}">
                <a16:creationId xmlns:a16="http://schemas.microsoft.com/office/drawing/2014/main" id="{277AA15E-3705-46C5-9FE2-7575C7E5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76" y="2829909"/>
            <a:ext cx="1225868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ecuador png">
            <a:extLst>
              <a:ext uri="{FF2B5EF4-FFF2-40B4-BE49-F238E27FC236}">
                <a16:creationId xmlns:a16="http://schemas.microsoft.com/office/drawing/2014/main" id="{51A3B02B-A30D-431C-A030-1EB2B65E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28" y="3068960"/>
            <a:ext cx="819420" cy="8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4BA529-CCD5-43CD-B9FB-1D7C0DDCBA52}"/>
              </a:ext>
            </a:extLst>
          </p:cNvPr>
          <p:cNvSpPr txBox="1"/>
          <p:nvPr/>
        </p:nvSpPr>
        <p:spPr>
          <a:xfrm>
            <a:off x="7983194" y="5946183"/>
            <a:ext cx="1174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/>
              <a:t>(Bianchi,2016)</a:t>
            </a:r>
          </a:p>
        </p:txBody>
      </p:sp>
    </p:spTree>
    <p:extLst>
      <p:ext uri="{BB962C8B-B14F-4D97-AF65-F5344CB8AC3E}">
        <p14:creationId xmlns:p14="http://schemas.microsoft.com/office/powerpoint/2010/main" val="2567699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gracias militar">
            <a:extLst>
              <a:ext uri="{FF2B5EF4-FFF2-40B4-BE49-F238E27FC236}">
                <a16:creationId xmlns:a16="http://schemas.microsoft.com/office/drawing/2014/main" id="{6C5916EF-9D41-4504-9BCF-48A96BFA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052737"/>
            <a:ext cx="6732240" cy="4415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7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017435-1636-4193-B86D-57C2D04F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4C64FB-A689-417B-87D5-5F6BC6E2E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CF37FC-A488-42E1-8CBE-1DD24085C0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pic>
        <p:nvPicPr>
          <p:cNvPr id="3073" name="Imagen 48">
            <a:extLst>
              <a:ext uri="{FF2B5EF4-FFF2-40B4-BE49-F238E27FC236}">
                <a16:creationId xmlns:a16="http://schemas.microsoft.com/office/drawing/2014/main" id="{B7205F65-A171-4CC8-9755-DA38E616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23" y="1581236"/>
            <a:ext cx="4476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E4B3A0F-E4D5-47FB-88AF-13E3C1AE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25622D-66C8-4F73-B50B-481FEBA2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D4C0EE-788D-45BF-ADB9-CD379572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13" y="4531186"/>
            <a:ext cx="51684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54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4263" algn="l"/>
              </a:tabLst>
            </a:pPr>
            <a:endParaRPr kumimoji="0" lang="es-EC" altLang="es-EC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 marR="0" lvl="0" indent="7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4263" algn="l"/>
              </a:tabLst>
            </a:pPr>
            <a:r>
              <a:rPr kumimoji="0" lang="es-EC" altLang="es-EC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Fuente: “</a:t>
            </a:r>
            <a:r>
              <a:rPr kumimoji="0" lang="es-EC" altLang="es-EC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crecimiento del crédito levantó al sector de seguros”, por Angulo (2019).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7C7ECF7C-31DD-4309-BA46-375FD807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68" y="404664"/>
            <a:ext cx="3443859" cy="7401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026121B-C360-49C6-B940-8569B668DECB}"/>
              </a:ext>
            </a:extLst>
          </p:cNvPr>
          <p:cNvSpPr>
            <a:spLocks/>
          </p:cNvSpPr>
          <p:nvPr/>
        </p:nvSpPr>
        <p:spPr bwMode="auto">
          <a:xfrm>
            <a:off x="3564956" y="404664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41">
            <a:extLst>
              <a:ext uri="{FF2B5EF4-FFF2-40B4-BE49-F238E27FC236}">
                <a16:creationId xmlns:a16="http://schemas.microsoft.com/office/drawing/2014/main" id="{7948528C-791B-4F06-B2A9-4128FD6252E5}"/>
              </a:ext>
            </a:extLst>
          </p:cNvPr>
          <p:cNvSpPr txBox="1"/>
          <p:nvPr/>
        </p:nvSpPr>
        <p:spPr>
          <a:xfrm>
            <a:off x="559176" y="496531"/>
            <a:ext cx="387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SECTOR ASEGURADOR - ECUADOR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7" name="Google Shape;370;p39">
            <a:extLst>
              <a:ext uri="{FF2B5EF4-FFF2-40B4-BE49-F238E27FC236}">
                <a16:creationId xmlns:a16="http://schemas.microsoft.com/office/drawing/2014/main" id="{FB65E0DE-1C6E-499E-8BA1-9B4D8BB0253A}"/>
              </a:ext>
            </a:extLst>
          </p:cNvPr>
          <p:cNvGrpSpPr/>
          <p:nvPr/>
        </p:nvGrpSpPr>
        <p:grpSpPr>
          <a:xfrm>
            <a:off x="6816080" y="963635"/>
            <a:ext cx="848823" cy="1204540"/>
            <a:chOff x="584925" y="922575"/>
            <a:chExt cx="415200" cy="502525"/>
          </a:xfrm>
        </p:grpSpPr>
        <p:sp>
          <p:nvSpPr>
            <p:cNvPr id="18" name="Google Shape;371;p39">
              <a:extLst>
                <a:ext uri="{FF2B5EF4-FFF2-40B4-BE49-F238E27FC236}">
                  <a16:creationId xmlns:a16="http://schemas.microsoft.com/office/drawing/2014/main" id="{1E798C29-ECED-4C0E-AAF0-1D5294CE26BE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372;p39">
              <a:extLst>
                <a:ext uri="{FF2B5EF4-FFF2-40B4-BE49-F238E27FC236}">
                  <a16:creationId xmlns:a16="http://schemas.microsoft.com/office/drawing/2014/main" id="{D7662619-A0E3-476F-BAA0-57E8B97EF858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373;p39">
              <a:extLst>
                <a:ext uri="{FF2B5EF4-FFF2-40B4-BE49-F238E27FC236}">
                  <a16:creationId xmlns:a16="http://schemas.microsoft.com/office/drawing/2014/main" id="{C0DAA601-019A-4DE2-BB0F-9E9C7858BF5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" name="Google Shape;370;p39">
            <a:extLst>
              <a:ext uri="{FF2B5EF4-FFF2-40B4-BE49-F238E27FC236}">
                <a16:creationId xmlns:a16="http://schemas.microsoft.com/office/drawing/2014/main" id="{1CF1041F-35DA-40BC-A17E-36AE8DF0D92E}"/>
              </a:ext>
            </a:extLst>
          </p:cNvPr>
          <p:cNvGrpSpPr/>
          <p:nvPr/>
        </p:nvGrpSpPr>
        <p:grpSpPr>
          <a:xfrm>
            <a:off x="6816080" y="2456953"/>
            <a:ext cx="848823" cy="1204540"/>
            <a:chOff x="584925" y="922575"/>
            <a:chExt cx="415200" cy="502525"/>
          </a:xfrm>
        </p:grpSpPr>
        <p:sp>
          <p:nvSpPr>
            <p:cNvPr id="22" name="Google Shape;371;p39">
              <a:extLst>
                <a:ext uri="{FF2B5EF4-FFF2-40B4-BE49-F238E27FC236}">
                  <a16:creationId xmlns:a16="http://schemas.microsoft.com/office/drawing/2014/main" id="{19246EAB-EC2C-428D-A2F4-3116C4C7954D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2;p39">
              <a:extLst>
                <a:ext uri="{FF2B5EF4-FFF2-40B4-BE49-F238E27FC236}">
                  <a16:creationId xmlns:a16="http://schemas.microsoft.com/office/drawing/2014/main" id="{47641398-D7D7-45C5-BA5D-6EB4A0E2002E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73;p39">
              <a:extLst>
                <a:ext uri="{FF2B5EF4-FFF2-40B4-BE49-F238E27FC236}">
                  <a16:creationId xmlns:a16="http://schemas.microsoft.com/office/drawing/2014/main" id="{5BF41B76-074D-4BAD-BF2E-2957EFA9E1AF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370;p39">
            <a:extLst>
              <a:ext uri="{FF2B5EF4-FFF2-40B4-BE49-F238E27FC236}">
                <a16:creationId xmlns:a16="http://schemas.microsoft.com/office/drawing/2014/main" id="{1246589D-8DA4-4DD4-910D-B12CF9C7462B}"/>
              </a:ext>
            </a:extLst>
          </p:cNvPr>
          <p:cNvGrpSpPr/>
          <p:nvPr/>
        </p:nvGrpSpPr>
        <p:grpSpPr>
          <a:xfrm>
            <a:off x="6816080" y="3944425"/>
            <a:ext cx="848823" cy="1204540"/>
            <a:chOff x="584925" y="922575"/>
            <a:chExt cx="415200" cy="502525"/>
          </a:xfrm>
        </p:grpSpPr>
        <p:sp>
          <p:nvSpPr>
            <p:cNvPr id="26" name="Google Shape;371;p39">
              <a:extLst>
                <a:ext uri="{FF2B5EF4-FFF2-40B4-BE49-F238E27FC236}">
                  <a16:creationId xmlns:a16="http://schemas.microsoft.com/office/drawing/2014/main" id="{DBD0D526-C838-4E91-B315-547305E58182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72;p39">
              <a:extLst>
                <a:ext uri="{FF2B5EF4-FFF2-40B4-BE49-F238E27FC236}">
                  <a16:creationId xmlns:a16="http://schemas.microsoft.com/office/drawing/2014/main" id="{A6A6B706-5976-4E68-B486-AF205AA106E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73;p39">
              <a:extLst>
                <a:ext uri="{FF2B5EF4-FFF2-40B4-BE49-F238E27FC236}">
                  <a16:creationId xmlns:a16="http://schemas.microsoft.com/office/drawing/2014/main" id="{25790B8C-06CF-480A-9494-BFFA5D74935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F3993ED-BBED-40D3-89D3-B02D9039743F}"/>
              </a:ext>
            </a:extLst>
          </p:cNvPr>
          <p:cNvSpPr txBox="1"/>
          <p:nvPr/>
        </p:nvSpPr>
        <p:spPr>
          <a:xfrm>
            <a:off x="7968208" y="41772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El 63% de las primas emitidas: vehículos, vida colectivos, incendios, personales, médicos (Zabala, 2018).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D1634D-A012-44D3-B641-BE7031053C9E}"/>
              </a:ext>
            </a:extLst>
          </p:cNvPr>
          <p:cNvSpPr txBox="1"/>
          <p:nvPr/>
        </p:nvSpPr>
        <p:spPr>
          <a:xfrm>
            <a:off x="7856661" y="111382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Crecimiento promedio del 3,6% para el 2018 (FEDESEG,2018).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ED6BACF-DA8C-4AAD-8CA4-442F9B63BA07}"/>
              </a:ext>
            </a:extLst>
          </p:cNvPr>
          <p:cNvSpPr txBox="1"/>
          <p:nvPr/>
        </p:nvSpPr>
        <p:spPr>
          <a:xfrm>
            <a:off x="7899726" y="275616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Contribución al PIB con el 0,16% (BCE,2018).</a:t>
            </a:r>
          </a:p>
        </p:txBody>
      </p:sp>
    </p:spTree>
    <p:extLst>
      <p:ext uri="{BB962C8B-B14F-4D97-AF65-F5344CB8AC3E}">
        <p14:creationId xmlns:p14="http://schemas.microsoft.com/office/powerpoint/2010/main" val="237081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370ABA2-13E5-47AC-B661-63FAA94E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43" y="1806361"/>
            <a:ext cx="3821879" cy="2694222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017435-1636-4193-B86D-57C2D04F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</a:t>
            </a:r>
            <a:r>
              <a:rPr lang="es-EC"/>
              <a:t>09/10/13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4C64FB-A689-417B-87D5-5F6BC6E2E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CF37FC-A488-42E1-8CBE-1DD24085C0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4B3A0F-E4D5-47FB-88AF-13E3C1AE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25622D-66C8-4F73-B50B-481FEBA2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7C7ECF7C-31DD-4309-BA46-375FD807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404664"/>
            <a:ext cx="3443859" cy="7401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026121B-C360-49C6-B940-8569B668DECB}"/>
              </a:ext>
            </a:extLst>
          </p:cNvPr>
          <p:cNvSpPr>
            <a:spLocks/>
          </p:cNvSpPr>
          <p:nvPr/>
        </p:nvSpPr>
        <p:spPr bwMode="auto">
          <a:xfrm>
            <a:off x="3600172" y="404664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41">
            <a:extLst>
              <a:ext uri="{FF2B5EF4-FFF2-40B4-BE49-F238E27FC236}">
                <a16:creationId xmlns:a16="http://schemas.microsoft.com/office/drawing/2014/main" id="{7948528C-791B-4F06-B2A9-4128FD6252E5}"/>
              </a:ext>
            </a:extLst>
          </p:cNvPr>
          <p:cNvSpPr txBox="1"/>
          <p:nvPr/>
        </p:nvSpPr>
        <p:spPr>
          <a:xfrm>
            <a:off x="594392" y="566798"/>
            <a:ext cx="387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SECTOR ASEGURADOR - QUITO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7" name="Google Shape;370;p39">
            <a:extLst>
              <a:ext uri="{FF2B5EF4-FFF2-40B4-BE49-F238E27FC236}">
                <a16:creationId xmlns:a16="http://schemas.microsoft.com/office/drawing/2014/main" id="{FB65E0DE-1C6E-499E-8BA1-9B4D8BB0253A}"/>
              </a:ext>
            </a:extLst>
          </p:cNvPr>
          <p:cNvGrpSpPr/>
          <p:nvPr/>
        </p:nvGrpSpPr>
        <p:grpSpPr>
          <a:xfrm>
            <a:off x="6816080" y="963635"/>
            <a:ext cx="848823" cy="1204540"/>
            <a:chOff x="584925" y="922575"/>
            <a:chExt cx="415200" cy="502525"/>
          </a:xfrm>
        </p:grpSpPr>
        <p:sp>
          <p:nvSpPr>
            <p:cNvPr id="18" name="Google Shape;371;p39">
              <a:extLst>
                <a:ext uri="{FF2B5EF4-FFF2-40B4-BE49-F238E27FC236}">
                  <a16:creationId xmlns:a16="http://schemas.microsoft.com/office/drawing/2014/main" id="{1E798C29-ECED-4C0E-AAF0-1D5294CE26BE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372;p39">
              <a:extLst>
                <a:ext uri="{FF2B5EF4-FFF2-40B4-BE49-F238E27FC236}">
                  <a16:creationId xmlns:a16="http://schemas.microsoft.com/office/drawing/2014/main" id="{D7662619-A0E3-476F-BAA0-57E8B97EF858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373;p39">
              <a:extLst>
                <a:ext uri="{FF2B5EF4-FFF2-40B4-BE49-F238E27FC236}">
                  <a16:creationId xmlns:a16="http://schemas.microsoft.com/office/drawing/2014/main" id="{C0DAA601-019A-4DE2-BB0F-9E9C7858BF5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" name="Google Shape;370;p39">
            <a:extLst>
              <a:ext uri="{FF2B5EF4-FFF2-40B4-BE49-F238E27FC236}">
                <a16:creationId xmlns:a16="http://schemas.microsoft.com/office/drawing/2014/main" id="{1CF1041F-35DA-40BC-A17E-36AE8DF0D92E}"/>
              </a:ext>
            </a:extLst>
          </p:cNvPr>
          <p:cNvGrpSpPr/>
          <p:nvPr/>
        </p:nvGrpSpPr>
        <p:grpSpPr>
          <a:xfrm>
            <a:off x="6816080" y="2456953"/>
            <a:ext cx="848823" cy="1204540"/>
            <a:chOff x="584925" y="922575"/>
            <a:chExt cx="415200" cy="502525"/>
          </a:xfrm>
        </p:grpSpPr>
        <p:sp>
          <p:nvSpPr>
            <p:cNvPr id="22" name="Google Shape;371;p39">
              <a:extLst>
                <a:ext uri="{FF2B5EF4-FFF2-40B4-BE49-F238E27FC236}">
                  <a16:creationId xmlns:a16="http://schemas.microsoft.com/office/drawing/2014/main" id="{19246EAB-EC2C-428D-A2F4-3116C4C7954D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372;p39">
              <a:extLst>
                <a:ext uri="{FF2B5EF4-FFF2-40B4-BE49-F238E27FC236}">
                  <a16:creationId xmlns:a16="http://schemas.microsoft.com/office/drawing/2014/main" id="{47641398-D7D7-45C5-BA5D-6EB4A0E2002E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73;p39">
              <a:extLst>
                <a:ext uri="{FF2B5EF4-FFF2-40B4-BE49-F238E27FC236}">
                  <a16:creationId xmlns:a16="http://schemas.microsoft.com/office/drawing/2014/main" id="{5BF41B76-074D-4BAD-BF2E-2957EFA9E1AF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370;p39">
            <a:extLst>
              <a:ext uri="{FF2B5EF4-FFF2-40B4-BE49-F238E27FC236}">
                <a16:creationId xmlns:a16="http://schemas.microsoft.com/office/drawing/2014/main" id="{1246589D-8DA4-4DD4-910D-B12CF9C7462B}"/>
              </a:ext>
            </a:extLst>
          </p:cNvPr>
          <p:cNvGrpSpPr/>
          <p:nvPr/>
        </p:nvGrpSpPr>
        <p:grpSpPr>
          <a:xfrm>
            <a:off x="6816080" y="3944425"/>
            <a:ext cx="848823" cy="1204540"/>
            <a:chOff x="584925" y="922575"/>
            <a:chExt cx="415200" cy="502525"/>
          </a:xfrm>
        </p:grpSpPr>
        <p:sp>
          <p:nvSpPr>
            <p:cNvPr id="26" name="Google Shape;371;p39">
              <a:extLst>
                <a:ext uri="{FF2B5EF4-FFF2-40B4-BE49-F238E27FC236}">
                  <a16:creationId xmlns:a16="http://schemas.microsoft.com/office/drawing/2014/main" id="{DBD0D526-C838-4E91-B315-547305E58182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72;p39">
              <a:extLst>
                <a:ext uri="{FF2B5EF4-FFF2-40B4-BE49-F238E27FC236}">
                  <a16:creationId xmlns:a16="http://schemas.microsoft.com/office/drawing/2014/main" id="{A6A6B706-5976-4E68-B486-AF205AA106E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73;p39">
              <a:extLst>
                <a:ext uri="{FF2B5EF4-FFF2-40B4-BE49-F238E27FC236}">
                  <a16:creationId xmlns:a16="http://schemas.microsoft.com/office/drawing/2014/main" id="{25790B8C-06CF-480A-9494-BFFA5D74935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D1634D-A012-44D3-B641-BE7031053C9E}"/>
              </a:ext>
            </a:extLst>
          </p:cNvPr>
          <p:cNvSpPr txBox="1"/>
          <p:nvPr/>
        </p:nvSpPr>
        <p:spPr>
          <a:xfrm>
            <a:off x="7856661" y="111382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Región Sierra ingresos por 1,060 millones, Pichincha 855 millones al finalizar el 2017 </a:t>
            </a:r>
          </a:p>
          <a:p>
            <a:r>
              <a:rPr lang="es-EC" sz="1600" dirty="0"/>
              <a:t>(</a:t>
            </a:r>
            <a:r>
              <a:rPr lang="es-EC" sz="1600" dirty="0" err="1"/>
              <a:t>Supercias</a:t>
            </a:r>
            <a:r>
              <a:rPr lang="es-EC" sz="1600" dirty="0"/>
              <a:t>, 2018).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ED6BACF-DA8C-4AAD-8CA4-442F9B63BA07}"/>
              </a:ext>
            </a:extLst>
          </p:cNvPr>
          <p:cNvSpPr txBox="1"/>
          <p:nvPr/>
        </p:nvSpPr>
        <p:spPr>
          <a:xfrm>
            <a:off x="7899726" y="259800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Crecimiento de 1,7% con respecto al 2017 en Pichincha (</a:t>
            </a:r>
            <a:r>
              <a:rPr lang="es-EC" sz="1600" dirty="0" err="1"/>
              <a:t>Supercias</a:t>
            </a:r>
            <a:r>
              <a:rPr lang="es-EC" sz="1600" dirty="0"/>
              <a:t>, 2018).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338E7A5-7DE6-4FAF-9F0A-B6DDF0073FE8}"/>
              </a:ext>
            </a:extLst>
          </p:cNvPr>
          <p:cNvSpPr txBox="1"/>
          <p:nvPr/>
        </p:nvSpPr>
        <p:spPr>
          <a:xfrm>
            <a:off x="7899726" y="396197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38% de la inversión total en el país pertenece a Quito.</a:t>
            </a:r>
          </a:p>
          <a:p>
            <a:r>
              <a:rPr lang="es-EC" sz="1600" dirty="0"/>
              <a:t>11% corresponde al sector asegurador (</a:t>
            </a:r>
            <a:r>
              <a:rPr lang="es-EC" sz="1600" dirty="0" err="1"/>
              <a:t>Supercias</a:t>
            </a:r>
            <a:r>
              <a:rPr lang="es-EC" sz="1600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178297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9EA14C-5732-4927-A260-2E0593BF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4EF7763-A4DC-4537-A42F-7A1CCBC15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9FF9A1-0C18-4685-BC5E-C583D46476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26" name="Cuadro de texto 2">
            <a:extLst>
              <a:ext uri="{FF2B5EF4-FFF2-40B4-BE49-F238E27FC236}">
                <a16:creationId xmlns:a16="http://schemas.microsoft.com/office/drawing/2014/main" id="{02F65677-2E06-4D7F-BD2C-22DE69EB3267}"/>
              </a:ext>
            </a:extLst>
          </p:cNvPr>
          <p:cNvSpPr txBox="1"/>
          <p:nvPr/>
        </p:nvSpPr>
        <p:spPr>
          <a:xfrm>
            <a:off x="3756248" y="3166640"/>
            <a:ext cx="4572000" cy="61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b="1" dirty="0"/>
              <a:t>INADECUADO CLIMA ORGANIZACIONAL Y SU INCIDENCIA EN EL DESEMPEÑO LABORAL EN LOS TRABAJADORES DEL SECTOR ASEGURADOR DEL CANTÓN QUITO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D216EDF-0B90-44D3-83C7-8F904BC10319}"/>
              </a:ext>
            </a:extLst>
          </p:cNvPr>
          <p:cNvCxnSpPr>
            <a:cxnSpLocks/>
          </p:cNvCxnSpPr>
          <p:nvPr/>
        </p:nvCxnSpPr>
        <p:spPr>
          <a:xfrm flipV="1">
            <a:off x="6023992" y="2804074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B5A7BBA1-9B07-44EC-B7A8-FF244F141B39}"/>
              </a:ext>
            </a:extLst>
          </p:cNvPr>
          <p:cNvCxnSpPr>
            <a:cxnSpLocks/>
          </p:cNvCxnSpPr>
          <p:nvPr/>
        </p:nvCxnSpPr>
        <p:spPr>
          <a:xfrm flipV="1">
            <a:off x="5015880" y="4172226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DC85B63-B621-4386-86BC-A35885B455C4}"/>
              </a:ext>
            </a:extLst>
          </p:cNvPr>
          <p:cNvCxnSpPr>
            <a:cxnSpLocks/>
          </p:cNvCxnSpPr>
          <p:nvPr/>
        </p:nvCxnSpPr>
        <p:spPr>
          <a:xfrm>
            <a:off x="3144328" y="4150729"/>
            <a:ext cx="58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D603EBA-0AE8-4556-A2E4-53A4697A2595}"/>
              </a:ext>
            </a:extLst>
          </p:cNvPr>
          <p:cNvCxnSpPr>
            <a:cxnSpLocks/>
          </p:cNvCxnSpPr>
          <p:nvPr/>
        </p:nvCxnSpPr>
        <p:spPr>
          <a:xfrm flipV="1">
            <a:off x="3138686" y="4150729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2BDA6260-7B20-45EE-AA88-BFABBBFCA694}"/>
              </a:ext>
            </a:extLst>
          </p:cNvPr>
          <p:cNvCxnSpPr>
            <a:cxnSpLocks/>
          </p:cNvCxnSpPr>
          <p:nvPr/>
        </p:nvCxnSpPr>
        <p:spPr>
          <a:xfrm flipV="1">
            <a:off x="6047075" y="3790729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uadro de texto 23">
            <a:extLst>
              <a:ext uri="{FF2B5EF4-FFF2-40B4-BE49-F238E27FC236}">
                <a16:creationId xmlns:a16="http://schemas.microsoft.com/office/drawing/2014/main" id="{6691918A-5E07-48C1-8253-D68465052D7E}"/>
              </a:ext>
            </a:extLst>
          </p:cNvPr>
          <p:cNvSpPr txBox="1"/>
          <p:nvPr/>
        </p:nvSpPr>
        <p:spPr>
          <a:xfrm>
            <a:off x="2337434" y="4701852"/>
            <a:ext cx="1656000" cy="7918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Deficiente     estructura organizativa</a:t>
            </a:r>
          </a:p>
        </p:txBody>
      </p:sp>
      <p:sp>
        <p:nvSpPr>
          <p:cNvPr id="41" name="Cuadro de texto 24">
            <a:extLst>
              <a:ext uri="{FF2B5EF4-FFF2-40B4-BE49-F238E27FC236}">
                <a16:creationId xmlns:a16="http://schemas.microsoft.com/office/drawing/2014/main" id="{A273C95A-C25E-408F-BEF8-C094EADDDA28}"/>
              </a:ext>
            </a:extLst>
          </p:cNvPr>
          <p:cNvSpPr txBox="1"/>
          <p:nvPr/>
        </p:nvSpPr>
        <p:spPr>
          <a:xfrm>
            <a:off x="4283378" y="4701850"/>
            <a:ext cx="1656000" cy="7918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Desmotivación ligada a la escasez de sistemas de recompensa</a:t>
            </a:r>
          </a:p>
        </p:txBody>
      </p:sp>
      <p:sp>
        <p:nvSpPr>
          <p:cNvPr id="42" name="Cuadro de texto 25">
            <a:extLst>
              <a:ext uri="{FF2B5EF4-FFF2-40B4-BE49-F238E27FC236}">
                <a16:creationId xmlns:a16="http://schemas.microsoft.com/office/drawing/2014/main" id="{AFA6AAE6-51C0-4E67-B9CC-048B14E35C1A}"/>
              </a:ext>
            </a:extLst>
          </p:cNvPr>
          <p:cNvSpPr txBox="1"/>
          <p:nvPr/>
        </p:nvSpPr>
        <p:spPr>
          <a:xfrm>
            <a:off x="6166464" y="4697722"/>
            <a:ext cx="1656000" cy="79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Deprimente    relación entre trabajadores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0E7DD7E-C796-4E1D-AA15-9C1A61899563}"/>
              </a:ext>
            </a:extLst>
          </p:cNvPr>
          <p:cNvSpPr/>
          <p:nvPr/>
        </p:nvSpPr>
        <p:spPr>
          <a:xfrm>
            <a:off x="1847528" y="1104017"/>
            <a:ext cx="8352927" cy="470124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5" name="Cuadro de texto 25">
            <a:extLst>
              <a:ext uri="{FF2B5EF4-FFF2-40B4-BE49-F238E27FC236}">
                <a16:creationId xmlns:a16="http://schemas.microsoft.com/office/drawing/2014/main" id="{D50FD9E6-CED8-442C-8AC3-EF831F5AA5EE}"/>
              </a:ext>
            </a:extLst>
          </p:cNvPr>
          <p:cNvSpPr txBox="1"/>
          <p:nvPr/>
        </p:nvSpPr>
        <p:spPr>
          <a:xfrm>
            <a:off x="8112408" y="4701850"/>
            <a:ext cx="1656000" cy="7918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Ausencia de programas de capacitación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E6743941-4D43-4C05-AC45-6ED31833930E}"/>
              </a:ext>
            </a:extLst>
          </p:cNvPr>
          <p:cNvCxnSpPr>
            <a:cxnSpLocks/>
          </p:cNvCxnSpPr>
          <p:nvPr/>
        </p:nvCxnSpPr>
        <p:spPr>
          <a:xfrm flipV="1">
            <a:off x="6960096" y="4172226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E31322B-37FC-48C1-B7AD-4D50960C8147}"/>
              </a:ext>
            </a:extLst>
          </p:cNvPr>
          <p:cNvCxnSpPr>
            <a:cxnSpLocks/>
          </p:cNvCxnSpPr>
          <p:nvPr/>
        </p:nvCxnSpPr>
        <p:spPr>
          <a:xfrm flipV="1">
            <a:off x="8976328" y="4150729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Cuadro de texto 23">
            <a:extLst>
              <a:ext uri="{FF2B5EF4-FFF2-40B4-BE49-F238E27FC236}">
                <a16:creationId xmlns:a16="http://schemas.microsoft.com/office/drawing/2014/main" id="{CF90D55D-7FAF-4D41-A9AA-0E137D56A960}"/>
              </a:ext>
            </a:extLst>
          </p:cNvPr>
          <p:cNvSpPr txBox="1"/>
          <p:nvPr/>
        </p:nvSpPr>
        <p:spPr>
          <a:xfrm>
            <a:off x="2351584" y="1440052"/>
            <a:ext cx="1656000" cy="7918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Poca organización en el cumplimiento de funciones </a:t>
            </a:r>
          </a:p>
        </p:txBody>
      </p:sp>
      <p:sp>
        <p:nvSpPr>
          <p:cNvPr id="51" name="Cuadro de texto 24">
            <a:extLst>
              <a:ext uri="{FF2B5EF4-FFF2-40B4-BE49-F238E27FC236}">
                <a16:creationId xmlns:a16="http://schemas.microsoft.com/office/drawing/2014/main" id="{DBFD79D2-C962-43C2-A096-40D78688916D}"/>
              </a:ext>
            </a:extLst>
          </p:cNvPr>
          <p:cNvSpPr txBox="1"/>
          <p:nvPr/>
        </p:nvSpPr>
        <p:spPr>
          <a:xfrm>
            <a:off x="4297528" y="1440050"/>
            <a:ext cx="1656000" cy="7918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Incremento del ausentismo laboral de los funcionarios</a:t>
            </a:r>
          </a:p>
        </p:txBody>
      </p:sp>
      <p:sp>
        <p:nvSpPr>
          <p:cNvPr id="52" name="Cuadro de texto 25">
            <a:extLst>
              <a:ext uri="{FF2B5EF4-FFF2-40B4-BE49-F238E27FC236}">
                <a16:creationId xmlns:a16="http://schemas.microsoft.com/office/drawing/2014/main" id="{0C9EA35D-DC60-44FB-B01F-6672E003EE5B}"/>
              </a:ext>
            </a:extLst>
          </p:cNvPr>
          <p:cNvSpPr txBox="1"/>
          <p:nvPr/>
        </p:nvSpPr>
        <p:spPr>
          <a:xfrm>
            <a:off x="6180614" y="1435922"/>
            <a:ext cx="1656000" cy="79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Reducción del trabajo en equipo y consecución de metas en común</a:t>
            </a:r>
          </a:p>
        </p:txBody>
      </p:sp>
      <p:sp>
        <p:nvSpPr>
          <p:cNvPr id="53" name="Cuadro de texto 25">
            <a:extLst>
              <a:ext uri="{FF2B5EF4-FFF2-40B4-BE49-F238E27FC236}">
                <a16:creationId xmlns:a16="http://schemas.microsoft.com/office/drawing/2014/main" id="{27E51CBC-1ED1-4F73-B30C-A28C2B3A33EC}"/>
              </a:ext>
            </a:extLst>
          </p:cNvPr>
          <p:cNvSpPr txBox="1"/>
          <p:nvPr/>
        </p:nvSpPr>
        <p:spPr>
          <a:xfrm>
            <a:off x="8126558" y="1440050"/>
            <a:ext cx="1656000" cy="7918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Personal carente de nuevas competencias laborales</a:t>
            </a: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E0D69377-E5BD-4AA1-87AD-C5FF7A2FDE87}"/>
              </a:ext>
            </a:extLst>
          </p:cNvPr>
          <p:cNvCxnSpPr>
            <a:cxnSpLocks/>
          </p:cNvCxnSpPr>
          <p:nvPr/>
        </p:nvCxnSpPr>
        <p:spPr>
          <a:xfrm flipV="1">
            <a:off x="5015872" y="2300074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92920966-BBBB-4AA6-8BD8-093D686A7FD7}"/>
              </a:ext>
            </a:extLst>
          </p:cNvPr>
          <p:cNvCxnSpPr>
            <a:cxnSpLocks/>
          </p:cNvCxnSpPr>
          <p:nvPr/>
        </p:nvCxnSpPr>
        <p:spPr>
          <a:xfrm>
            <a:off x="3144320" y="2804074"/>
            <a:ext cx="58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3C5583EA-64C6-4EB4-9477-0B4171FA0D94}"/>
              </a:ext>
            </a:extLst>
          </p:cNvPr>
          <p:cNvCxnSpPr>
            <a:cxnSpLocks/>
          </p:cNvCxnSpPr>
          <p:nvPr/>
        </p:nvCxnSpPr>
        <p:spPr>
          <a:xfrm flipV="1">
            <a:off x="3138686" y="2300074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6DF4A5C7-3BFA-4BA8-8EF0-0C818A33AF43}"/>
              </a:ext>
            </a:extLst>
          </p:cNvPr>
          <p:cNvCxnSpPr>
            <a:cxnSpLocks/>
          </p:cNvCxnSpPr>
          <p:nvPr/>
        </p:nvCxnSpPr>
        <p:spPr>
          <a:xfrm flipV="1">
            <a:off x="6960088" y="2300074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29D1237F-A906-498B-BAD4-967688DEE42E}"/>
              </a:ext>
            </a:extLst>
          </p:cNvPr>
          <p:cNvCxnSpPr>
            <a:cxnSpLocks/>
          </p:cNvCxnSpPr>
          <p:nvPr/>
        </p:nvCxnSpPr>
        <p:spPr>
          <a:xfrm flipV="1">
            <a:off x="8976320" y="2300074"/>
            <a:ext cx="0" cy="50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15">
            <a:extLst>
              <a:ext uri="{FF2B5EF4-FFF2-40B4-BE49-F238E27FC236}">
                <a16:creationId xmlns:a16="http://schemas.microsoft.com/office/drawing/2014/main" id="{1A72F526-1D67-4674-829C-2007EF8A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02" y="213238"/>
            <a:ext cx="3443859" cy="7401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id="{DEBF775E-FF4E-4077-89C8-9EC678937768}"/>
              </a:ext>
            </a:extLst>
          </p:cNvPr>
          <p:cNvSpPr>
            <a:spLocks/>
          </p:cNvSpPr>
          <p:nvPr/>
        </p:nvSpPr>
        <p:spPr bwMode="auto">
          <a:xfrm>
            <a:off x="3480190" y="213238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141">
            <a:extLst>
              <a:ext uri="{FF2B5EF4-FFF2-40B4-BE49-F238E27FC236}">
                <a16:creationId xmlns:a16="http://schemas.microsoft.com/office/drawing/2014/main" id="{A659FA35-C31A-4544-AB89-851A83FD3BB1}"/>
              </a:ext>
            </a:extLst>
          </p:cNvPr>
          <p:cNvSpPr txBox="1"/>
          <p:nvPr/>
        </p:nvSpPr>
        <p:spPr>
          <a:xfrm>
            <a:off x="513589" y="334397"/>
            <a:ext cx="387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PLANTEAMIENTO DEL PROBLEMA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5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>
          <a:xfrm>
            <a:off x="7680176" y="2032667"/>
            <a:ext cx="4439316" cy="788131"/>
          </a:xfrm>
        </p:spPr>
        <p:txBody>
          <a:bodyPr/>
          <a:lstStyle/>
          <a:p>
            <a:pPr marL="0" indent="0">
              <a:buNone/>
            </a:pPr>
            <a:r>
              <a:rPr lang="es-CO" sz="1500" b="1" dirty="0">
                <a:solidFill>
                  <a:schemeClr val="bg2"/>
                </a:solidFill>
              </a:rPr>
              <a:t>Identificar el clima organizacional en las empresas aseguradoras del cantón Quito.</a:t>
            </a:r>
            <a:endParaRPr lang="es-EC" sz="1500" b="1" dirty="0">
              <a:solidFill>
                <a:schemeClr val="bg2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7680176" y="2962110"/>
            <a:ext cx="4439316" cy="788131"/>
          </a:xfrm>
        </p:spPr>
        <p:txBody>
          <a:bodyPr/>
          <a:lstStyle/>
          <a:p>
            <a:pPr marL="0" indent="0">
              <a:buNone/>
            </a:pPr>
            <a:r>
              <a:rPr lang="es-CO" sz="1500" b="1" dirty="0">
                <a:solidFill>
                  <a:schemeClr val="bg2"/>
                </a:solidFill>
              </a:rPr>
              <a:t>Evaluar el desempeño laboral en las empresas aseguradoras del cantón Quito.</a:t>
            </a:r>
            <a:endParaRPr lang="es-EC" sz="1500" b="1" dirty="0">
              <a:solidFill>
                <a:schemeClr val="bg2"/>
              </a:solidFill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>
          <a:xfrm>
            <a:off x="7643136" y="3879074"/>
            <a:ext cx="4573544" cy="788131"/>
          </a:xfrm>
        </p:spPr>
        <p:txBody>
          <a:bodyPr/>
          <a:lstStyle/>
          <a:p>
            <a:pPr marL="0" indent="0">
              <a:buNone/>
            </a:pPr>
            <a:r>
              <a:rPr lang="es-CO" sz="1400" b="1" dirty="0">
                <a:solidFill>
                  <a:schemeClr val="accent3">
                    <a:lumMod val="85000"/>
                  </a:schemeClr>
                </a:solidFill>
              </a:rPr>
              <a:t>Determinar la relación entre el clima organizacional y el desempeño laboral de los trabajadores en las empresas aseguradoras.</a:t>
            </a:r>
            <a:endParaRPr lang="es-EC" sz="1800" b="1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>
          <a:xfrm>
            <a:off x="7608168" y="4941168"/>
            <a:ext cx="4608512" cy="788131"/>
          </a:xfrm>
        </p:spPr>
        <p:txBody>
          <a:bodyPr/>
          <a:lstStyle/>
          <a:p>
            <a:pPr marL="0" indent="0">
              <a:buNone/>
            </a:pPr>
            <a:r>
              <a:rPr lang="es-CO" sz="1300" b="1" dirty="0">
                <a:solidFill>
                  <a:schemeClr val="bg2"/>
                </a:solidFill>
              </a:rPr>
              <a:t>Proponer una guía que ayude a mejorar el clima organizacional y que permita potencializar el desempeño laboral de los trabajadores en las empresas aseguradoras.</a:t>
            </a:r>
            <a:br>
              <a:rPr lang="es-CO" sz="1300" b="1" dirty="0">
                <a:solidFill>
                  <a:schemeClr val="bg2"/>
                </a:solidFill>
              </a:rPr>
            </a:br>
            <a:endParaRPr lang="es-EC" sz="1300" b="1" dirty="0">
              <a:solidFill>
                <a:schemeClr val="bg2"/>
              </a:solidFill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695635" y="2899043"/>
            <a:ext cx="4560309" cy="47833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s-EC" altLang="ja-JP" sz="29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Objetivo General</a:t>
            </a:r>
            <a:endParaRPr kumimoji="1" lang="ja-JP" altLang="en-US" sz="29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>
          <a:xfrm>
            <a:off x="767408" y="4105776"/>
            <a:ext cx="4320480" cy="17032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2000" dirty="0"/>
              <a:t>Analizar la influencia del clima organizacional en el desempeño laboral de los trabajadores en las empresas aseguradoras del cantón Quito.</a:t>
            </a:r>
            <a:endParaRPr kumimoji="1" lang="ja-JP" altLang="en-US" sz="2000" dirty="0"/>
          </a:p>
        </p:txBody>
      </p:sp>
      <p:sp>
        <p:nvSpPr>
          <p:cNvPr id="29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7199605" y="1418229"/>
            <a:ext cx="4560309" cy="4783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1" lang="es-EC" altLang="ja-JP" sz="29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Objetivos Específicos</a:t>
            </a:r>
            <a:endParaRPr kumimoji="1" lang="ja-JP" altLang="en-US" sz="29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0" name="図プレースホルダー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6130"/>
          <a:stretch>
            <a:fillRect/>
          </a:stretch>
        </p:blipFill>
        <p:spPr>
          <a:xfrm>
            <a:off x="7174264" y="4941168"/>
            <a:ext cx="361896" cy="446140"/>
          </a:xfrm>
          <a:prstGeom prst="rect">
            <a:avLst/>
          </a:prstGeom>
        </p:spPr>
      </p:pic>
      <p:pic>
        <p:nvPicPr>
          <p:cNvPr id="37" name="図プレースホルダー 27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7195798" y="2276872"/>
            <a:ext cx="412370" cy="412370"/>
          </a:xfrm>
        </p:spPr>
      </p:pic>
      <p:pic>
        <p:nvPicPr>
          <p:cNvPr id="38" name="図プレースホルダー 30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7176120" y="3122432"/>
            <a:ext cx="450584" cy="450584"/>
          </a:xfrm>
        </p:spPr>
      </p:pic>
      <p:pic>
        <p:nvPicPr>
          <p:cNvPr id="39" name="図プレースホルダー 4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6705" y="4007407"/>
            <a:ext cx="531463" cy="531463"/>
          </a:xfr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D4FF11F8-D34B-45B3-B4BA-4307BFB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626751"/>
            <a:ext cx="1931691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141062C6-C1C0-44F1-8798-F0815FA1AA9C}"/>
              </a:ext>
            </a:extLst>
          </p:cNvPr>
          <p:cNvSpPr>
            <a:spLocks/>
          </p:cNvSpPr>
          <p:nvPr/>
        </p:nvSpPr>
        <p:spPr bwMode="auto">
          <a:xfrm>
            <a:off x="2148670" y="626751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41">
            <a:extLst>
              <a:ext uri="{FF2B5EF4-FFF2-40B4-BE49-F238E27FC236}">
                <a16:creationId xmlns:a16="http://schemas.microsoft.com/office/drawing/2014/main" id="{D09D5E6C-E1A3-46E7-8E10-A8FB52242E25}"/>
              </a:ext>
            </a:extLst>
          </p:cNvPr>
          <p:cNvSpPr txBox="1"/>
          <p:nvPr/>
        </p:nvSpPr>
        <p:spPr>
          <a:xfrm>
            <a:off x="695635" y="796785"/>
            <a:ext cx="193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OBJETIVOS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8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>
          <a:xfrm>
            <a:off x="1022100" y="2038004"/>
            <a:ext cx="5126256" cy="526901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</a:t>
            </a:r>
            <a:r>
              <a:rPr lang="es-ES" sz="25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</a:t>
            </a:r>
            <a:r>
              <a:rPr lang="es-ES" sz="2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:Hipótesis Alternativa 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>
          <a:xfrm>
            <a:off x="1745778" y="2780928"/>
            <a:ext cx="4098190" cy="2316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500" dirty="0"/>
              <a:t>El clima organizacional influye en el desempeño laboral de los trabajadores en las empresas aseguradoras del cantón Quito.</a:t>
            </a:r>
            <a:endParaRPr kumimoji="1" lang="ja-JP" altLang="en-US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>
          <a:xfrm>
            <a:off x="6658210" y="2062954"/>
            <a:ext cx="4555513" cy="526901"/>
          </a:xfrm>
        </p:spPr>
        <p:txBody>
          <a:bodyPr>
            <a:normAutofit/>
          </a:bodyPr>
          <a:lstStyle/>
          <a:p>
            <a:pPr algn="ctr"/>
            <a:r>
              <a:rPr lang="es-ES" sz="2500" b="1" dirty="0">
                <a:latin typeface="+mj-lt"/>
              </a:rPr>
              <a:t>H</a:t>
            </a:r>
            <a:r>
              <a:rPr lang="es-ES" sz="2500" b="1" baseline="-25000" dirty="0">
                <a:latin typeface="+mj-lt"/>
              </a:rPr>
              <a:t>0</a:t>
            </a:r>
            <a:r>
              <a:rPr lang="es-ES" sz="2500" b="1" dirty="0">
                <a:latin typeface="+mj-lt"/>
              </a:rPr>
              <a:t>:Hipótesis Nula </a:t>
            </a:r>
            <a:endParaRPr kumimoji="1" lang="ja-JP" altLang="en-US" sz="2500" dirty="0">
              <a:latin typeface="+mj-lt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7464152" y="2780928"/>
            <a:ext cx="409819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500" dirty="0"/>
              <a:t>El clima organizacional no influye en el desempeño laboral de los trabajadores en las empresas aseguradoras del cantón Quito.</a:t>
            </a:r>
            <a:endParaRPr lang="ja-JP" altLang="en-US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FF11F8-D34B-45B3-B4BA-4307BFB9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" y="626751"/>
            <a:ext cx="2003699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41062C6-C1C0-44F1-8798-F0815FA1AA9C}"/>
              </a:ext>
            </a:extLst>
          </p:cNvPr>
          <p:cNvSpPr>
            <a:spLocks/>
          </p:cNvSpPr>
          <p:nvPr/>
        </p:nvSpPr>
        <p:spPr bwMode="auto">
          <a:xfrm>
            <a:off x="2208542" y="626751"/>
            <a:ext cx="827118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41">
            <a:extLst>
              <a:ext uri="{FF2B5EF4-FFF2-40B4-BE49-F238E27FC236}">
                <a16:creationId xmlns:a16="http://schemas.microsoft.com/office/drawing/2014/main" id="{D09D5E6C-E1A3-46E7-8E10-A8FB52242E25}"/>
              </a:ext>
            </a:extLst>
          </p:cNvPr>
          <p:cNvSpPr txBox="1"/>
          <p:nvPr/>
        </p:nvSpPr>
        <p:spPr>
          <a:xfrm>
            <a:off x="688950" y="796785"/>
            <a:ext cx="2112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HIPÓTESIS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9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A0B81593-5066-4588-B145-0AA05491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506477"/>
            <a:ext cx="2628000" cy="7401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80979619-35D3-4196-BF16-321404255FF3}"/>
              </a:ext>
            </a:extLst>
          </p:cNvPr>
          <p:cNvSpPr>
            <a:spLocks/>
          </p:cNvSpPr>
          <p:nvPr/>
        </p:nvSpPr>
        <p:spPr bwMode="auto">
          <a:xfrm>
            <a:off x="2651549" y="506476"/>
            <a:ext cx="767637" cy="740181"/>
          </a:xfrm>
          <a:custGeom>
            <a:avLst/>
            <a:gdLst>
              <a:gd name="T0" fmla="*/ 261 w 523"/>
              <a:gd name="T1" fmla="*/ 0 h 525"/>
              <a:gd name="T2" fmla="*/ 308 w 523"/>
              <a:gd name="T3" fmla="*/ 5 h 525"/>
              <a:gd name="T4" fmla="*/ 353 w 523"/>
              <a:gd name="T5" fmla="*/ 16 h 525"/>
              <a:gd name="T6" fmla="*/ 393 w 523"/>
              <a:gd name="T7" fmla="*/ 36 h 525"/>
              <a:gd name="T8" fmla="*/ 429 w 523"/>
              <a:gd name="T9" fmla="*/ 62 h 525"/>
              <a:gd name="T10" fmla="*/ 461 w 523"/>
              <a:gd name="T11" fmla="*/ 94 h 525"/>
              <a:gd name="T12" fmla="*/ 487 w 523"/>
              <a:gd name="T13" fmla="*/ 130 h 525"/>
              <a:gd name="T14" fmla="*/ 507 w 523"/>
              <a:gd name="T15" fmla="*/ 170 h 525"/>
              <a:gd name="T16" fmla="*/ 519 w 523"/>
              <a:gd name="T17" fmla="*/ 215 h 525"/>
              <a:gd name="T18" fmla="*/ 523 w 523"/>
              <a:gd name="T19" fmla="*/ 263 h 525"/>
              <a:gd name="T20" fmla="*/ 519 w 523"/>
              <a:gd name="T21" fmla="*/ 309 h 525"/>
              <a:gd name="T22" fmla="*/ 507 w 523"/>
              <a:gd name="T23" fmla="*/ 354 h 525"/>
              <a:gd name="T24" fmla="*/ 487 w 523"/>
              <a:gd name="T25" fmla="*/ 395 h 525"/>
              <a:gd name="T26" fmla="*/ 461 w 523"/>
              <a:gd name="T27" fmla="*/ 431 h 525"/>
              <a:gd name="T28" fmla="*/ 429 w 523"/>
              <a:gd name="T29" fmla="*/ 463 h 525"/>
              <a:gd name="T30" fmla="*/ 393 w 523"/>
              <a:gd name="T31" fmla="*/ 489 h 525"/>
              <a:gd name="T32" fmla="*/ 353 w 523"/>
              <a:gd name="T33" fmla="*/ 508 h 525"/>
              <a:gd name="T34" fmla="*/ 308 w 523"/>
              <a:gd name="T35" fmla="*/ 521 h 525"/>
              <a:gd name="T36" fmla="*/ 261 w 523"/>
              <a:gd name="T37" fmla="*/ 525 h 525"/>
              <a:gd name="T38" fmla="*/ 215 w 523"/>
              <a:gd name="T39" fmla="*/ 521 h 525"/>
              <a:gd name="T40" fmla="*/ 170 w 523"/>
              <a:gd name="T41" fmla="*/ 508 h 525"/>
              <a:gd name="T42" fmla="*/ 130 w 523"/>
              <a:gd name="T43" fmla="*/ 489 h 525"/>
              <a:gd name="T44" fmla="*/ 92 w 523"/>
              <a:gd name="T45" fmla="*/ 463 h 525"/>
              <a:gd name="T46" fmla="*/ 60 w 523"/>
              <a:gd name="T47" fmla="*/ 431 h 525"/>
              <a:gd name="T48" fmla="*/ 34 w 523"/>
              <a:gd name="T49" fmla="*/ 395 h 525"/>
              <a:gd name="T50" fmla="*/ 16 w 523"/>
              <a:gd name="T51" fmla="*/ 354 h 525"/>
              <a:gd name="T52" fmla="*/ 4 w 523"/>
              <a:gd name="T53" fmla="*/ 309 h 525"/>
              <a:gd name="T54" fmla="*/ 0 w 523"/>
              <a:gd name="T55" fmla="*/ 263 h 525"/>
              <a:gd name="T56" fmla="*/ 4 w 523"/>
              <a:gd name="T57" fmla="*/ 215 h 525"/>
              <a:gd name="T58" fmla="*/ 16 w 523"/>
              <a:gd name="T59" fmla="*/ 170 h 525"/>
              <a:gd name="T60" fmla="*/ 34 w 523"/>
              <a:gd name="T61" fmla="*/ 130 h 525"/>
              <a:gd name="T62" fmla="*/ 60 w 523"/>
              <a:gd name="T63" fmla="*/ 94 h 525"/>
              <a:gd name="T64" fmla="*/ 92 w 523"/>
              <a:gd name="T65" fmla="*/ 62 h 525"/>
              <a:gd name="T66" fmla="*/ 130 w 523"/>
              <a:gd name="T67" fmla="*/ 36 h 525"/>
              <a:gd name="T68" fmla="*/ 170 w 523"/>
              <a:gd name="T69" fmla="*/ 16 h 525"/>
              <a:gd name="T70" fmla="*/ 215 w 523"/>
              <a:gd name="T71" fmla="*/ 5 h 525"/>
              <a:gd name="T72" fmla="*/ 261 w 523"/>
              <a:gd name="T7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3" h="525">
                <a:moveTo>
                  <a:pt x="261" y="0"/>
                </a:moveTo>
                <a:lnTo>
                  <a:pt x="308" y="5"/>
                </a:lnTo>
                <a:lnTo>
                  <a:pt x="353" y="16"/>
                </a:lnTo>
                <a:lnTo>
                  <a:pt x="393" y="36"/>
                </a:lnTo>
                <a:lnTo>
                  <a:pt x="429" y="62"/>
                </a:lnTo>
                <a:lnTo>
                  <a:pt x="461" y="94"/>
                </a:lnTo>
                <a:lnTo>
                  <a:pt x="487" y="130"/>
                </a:lnTo>
                <a:lnTo>
                  <a:pt x="507" y="170"/>
                </a:lnTo>
                <a:lnTo>
                  <a:pt x="519" y="215"/>
                </a:lnTo>
                <a:lnTo>
                  <a:pt x="523" y="263"/>
                </a:lnTo>
                <a:lnTo>
                  <a:pt x="519" y="309"/>
                </a:lnTo>
                <a:lnTo>
                  <a:pt x="507" y="354"/>
                </a:lnTo>
                <a:lnTo>
                  <a:pt x="487" y="395"/>
                </a:lnTo>
                <a:lnTo>
                  <a:pt x="461" y="431"/>
                </a:lnTo>
                <a:lnTo>
                  <a:pt x="429" y="463"/>
                </a:lnTo>
                <a:lnTo>
                  <a:pt x="393" y="489"/>
                </a:lnTo>
                <a:lnTo>
                  <a:pt x="353" y="508"/>
                </a:lnTo>
                <a:lnTo>
                  <a:pt x="308" y="521"/>
                </a:lnTo>
                <a:lnTo>
                  <a:pt x="261" y="525"/>
                </a:lnTo>
                <a:lnTo>
                  <a:pt x="215" y="521"/>
                </a:lnTo>
                <a:lnTo>
                  <a:pt x="170" y="508"/>
                </a:lnTo>
                <a:lnTo>
                  <a:pt x="130" y="489"/>
                </a:lnTo>
                <a:lnTo>
                  <a:pt x="92" y="463"/>
                </a:lnTo>
                <a:lnTo>
                  <a:pt x="60" y="431"/>
                </a:lnTo>
                <a:lnTo>
                  <a:pt x="34" y="395"/>
                </a:lnTo>
                <a:lnTo>
                  <a:pt x="16" y="354"/>
                </a:lnTo>
                <a:lnTo>
                  <a:pt x="4" y="309"/>
                </a:lnTo>
                <a:lnTo>
                  <a:pt x="0" y="263"/>
                </a:lnTo>
                <a:lnTo>
                  <a:pt x="4" y="215"/>
                </a:lnTo>
                <a:lnTo>
                  <a:pt x="16" y="170"/>
                </a:lnTo>
                <a:lnTo>
                  <a:pt x="34" y="130"/>
                </a:lnTo>
                <a:lnTo>
                  <a:pt x="60" y="94"/>
                </a:lnTo>
                <a:lnTo>
                  <a:pt x="92" y="62"/>
                </a:lnTo>
                <a:lnTo>
                  <a:pt x="130" y="36"/>
                </a:lnTo>
                <a:lnTo>
                  <a:pt x="170" y="16"/>
                </a:lnTo>
                <a:lnTo>
                  <a:pt x="215" y="5"/>
                </a:lnTo>
                <a:lnTo>
                  <a:pt x="26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1">
            <a:extLst>
              <a:ext uri="{FF2B5EF4-FFF2-40B4-BE49-F238E27FC236}">
                <a16:creationId xmlns:a16="http://schemas.microsoft.com/office/drawing/2014/main" id="{3F9A757E-D8E9-4A96-B052-7F45EBE93C27}"/>
              </a:ext>
            </a:extLst>
          </p:cNvPr>
          <p:cNvSpPr txBox="1"/>
          <p:nvPr/>
        </p:nvSpPr>
        <p:spPr>
          <a:xfrm>
            <a:off x="407369" y="6926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cs typeface="Times New Roman" panose="02020603050405020304" pitchFamily="18" charset="0"/>
              </a:rPr>
              <a:t>MARCO TEÓRICO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76DD3B42-00AC-494A-AE45-0106EB0E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892391"/>
            <a:ext cx="2880320" cy="29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rir llave 5">
            <a:extLst>
              <a:ext uri="{FF2B5EF4-FFF2-40B4-BE49-F238E27FC236}">
                <a16:creationId xmlns:a16="http://schemas.microsoft.com/office/drawing/2014/main" id="{B7ECD6C9-AF95-4012-877E-CEA86BD4EC42}"/>
              </a:ext>
            </a:extLst>
          </p:cNvPr>
          <p:cNvSpPr/>
          <p:nvPr/>
        </p:nvSpPr>
        <p:spPr>
          <a:xfrm flipH="1">
            <a:off x="4511824" y="1648857"/>
            <a:ext cx="720080" cy="4265096"/>
          </a:xfrm>
          <a:prstGeom prst="leftBrace">
            <a:avLst>
              <a:gd name="adj1" fmla="val 8333"/>
              <a:gd name="adj2" fmla="val 48019"/>
            </a:avLst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71CFEC5F-1542-4BBA-8A5B-9EC2BBA81000}"/>
              </a:ext>
            </a:extLst>
          </p:cNvPr>
          <p:cNvSpPr/>
          <p:nvPr/>
        </p:nvSpPr>
        <p:spPr>
          <a:xfrm>
            <a:off x="6888088" y="1660722"/>
            <a:ext cx="648072" cy="4265096"/>
          </a:xfrm>
          <a:prstGeom prst="leftBrace">
            <a:avLst>
              <a:gd name="adj1" fmla="val 8333"/>
              <a:gd name="adj2" fmla="val 48019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ACAC28-9930-452A-967B-894689466393}"/>
              </a:ext>
            </a:extLst>
          </p:cNvPr>
          <p:cNvSpPr txBox="1"/>
          <p:nvPr/>
        </p:nvSpPr>
        <p:spPr>
          <a:xfrm>
            <a:off x="369819" y="1412776"/>
            <a:ext cx="390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solidFill>
                  <a:schemeClr val="accent6">
                    <a:lumMod val="50000"/>
                  </a:schemeClr>
                </a:solidFill>
              </a:rPr>
              <a:t>Clima Organizacional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C0EB41-87BD-4B7E-9D81-7DF2B1CCE848}"/>
              </a:ext>
            </a:extLst>
          </p:cNvPr>
          <p:cNvSpPr txBox="1"/>
          <p:nvPr/>
        </p:nvSpPr>
        <p:spPr>
          <a:xfrm>
            <a:off x="7320136" y="1340768"/>
            <a:ext cx="390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solidFill>
                  <a:schemeClr val="accent6">
                    <a:lumMod val="50000"/>
                  </a:schemeClr>
                </a:solidFill>
              </a:rPr>
              <a:t>Desempeño Laboral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067932-8F52-446E-A48A-2E2D744F02EF}"/>
              </a:ext>
            </a:extLst>
          </p:cNvPr>
          <p:cNvSpPr txBox="1"/>
          <p:nvPr/>
        </p:nvSpPr>
        <p:spPr>
          <a:xfrm>
            <a:off x="464157" y="1844824"/>
            <a:ext cx="43924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chemeClr val="accent5">
                    <a:lumMod val="25000"/>
                  </a:schemeClr>
                </a:solidFill>
              </a:rPr>
              <a:t>Enfoques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Estructuralista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Subjetivo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Síntesis</a:t>
            </a:r>
          </a:p>
          <a:p>
            <a:pPr algn="r"/>
            <a:r>
              <a:rPr lang="es-EC" sz="1200" b="1" dirty="0">
                <a:solidFill>
                  <a:schemeClr val="accent5">
                    <a:lumMod val="50000"/>
                  </a:schemeClr>
                </a:solidFill>
              </a:rPr>
              <a:t>(Espinosa &amp; Jiménez, 2019)</a:t>
            </a:r>
            <a:endParaRPr lang="es-EC" sz="12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s-EC" sz="1600" b="1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s-EC" sz="1600" b="1" dirty="0">
                <a:solidFill>
                  <a:schemeClr val="accent5">
                    <a:lumMod val="25000"/>
                  </a:schemeClr>
                </a:solidFill>
              </a:rPr>
              <a:t>Teoría del clima organizacional</a:t>
            </a:r>
          </a:p>
          <a:p>
            <a:r>
              <a:rPr lang="es-EC" sz="1600" b="1" dirty="0">
                <a:solidFill>
                  <a:schemeClr val="accent1">
                    <a:lumMod val="25000"/>
                  </a:schemeClr>
                </a:solidFill>
              </a:rPr>
              <a:t>Rensis Likert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Variables Causales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Variables Intermedias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Variables Finales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b="1" dirty="0">
              <a:solidFill>
                <a:schemeClr val="accent6"/>
              </a:solidFill>
            </a:endParaRPr>
          </a:p>
          <a:p>
            <a:r>
              <a:rPr lang="es-EC" sz="1600" b="1" dirty="0">
                <a:solidFill>
                  <a:schemeClr val="accent1">
                    <a:lumMod val="25000"/>
                  </a:schemeClr>
                </a:solidFill>
              </a:rPr>
              <a:t>      Tipos de clima organizacional</a:t>
            </a:r>
          </a:p>
          <a:p>
            <a:pPr marL="900113" indent="-17780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Autoritario Explotador</a:t>
            </a:r>
          </a:p>
          <a:p>
            <a:pPr marL="900113" indent="-17780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Autoritario Paternalista</a:t>
            </a:r>
          </a:p>
          <a:p>
            <a:pPr marL="900113" indent="-17780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Participativo Consultivo</a:t>
            </a:r>
          </a:p>
          <a:p>
            <a:pPr marL="900113" indent="-17780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Participación en grupo</a:t>
            </a:r>
          </a:p>
          <a:p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D8FC3F-10E4-4085-AB5F-0EA1567D229A}"/>
              </a:ext>
            </a:extLst>
          </p:cNvPr>
          <p:cNvSpPr txBox="1"/>
          <p:nvPr/>
        </p:nvSpPr>
        <p:spPr>
          <a:xfrm>
            <a:off x="7680176" y="1772816"/>
            <a:ext cx="43924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chemeClr val="accent5">
                    <a:lumMod val="25000"/>
                  </a:schemeClr>
                </a:solidFill>
              </a:rPr>
              <a:t>Gestión del 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Evaluación del 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b="1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s-EC" sz="1600" b="1" dirty="0">
                <a:solidFill>
                  <a:schemeClr val="accent5">
                    <a:lumMod val="25000"/>
                  </a:schemeClr>
                </a:solidFill>
              </a:rPr>
              <a:t>Teoría de dos factores</a:t>
            </a:r>
          </a:p>
          <a:p>
            <a:r>
              <a:rPr lang="es-EC" sz="1600" b="1" dirty="0">
                <a:solidFill>
                  <a:schemeClr val="accent5">
                    <a:lumMod val="25000"/>
                  </a:schemeClr>
                </a:solidFill>
              </a:rPr>
              <a:t>Frederick Herzberg 1993</a:t>
            </a:r>
            <a:endParaRPr lang="es-EC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Factores de motivación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accent5">
                    <a:lumMod val="50000"/>
                  </a:schemeClr>
                </a:solidFill>
              </a:rPr>
              <a:t>Factores de higiene</a:t>
            </a:r>
          </a:p>
          <a:p>
            <a:endParaRPr lang="es-EC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7D842E4-A842-46AB-A784-6337DF70B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787" t="37123" r="33463" b="33397"/>
          <a:stretch/>
        </p:blipFill>
        <p:spPr>
          <a:xfrm>
            <a:off x="7536160" y="3573015"/>
            <a:ext cx="4339624" cy="23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13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2422</Words>
  <Application>Microsoft Office PowerPoint</Application>
  <PresentationFormat>Panorámica</PresentationFormat>
  <Paragraphs>763</Paragraphs>
  <Slides>30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Arial</vt:lpstr>
      <vt:lpstr>Calibri</vt:lpstr>
      <vt:lpstr>Cambria Math</vt:lpstr>
      <vt:lpstr>Garamond</vt:lpstr>
      <vt:lpstr>Lucida Sans Typewriter</vt:lpstr>
      <vt:lpstr>Route 159 Light</vt:lpstr>
      <vt:lpstr>Route 159 SemiBold</vt:lpstr>
      <vt:lpstr>Route 159 UltraLight</vt:lpstr>
      <vt:lpstr>Symbol</vt:lpstr>
      <vt:lpstr>Times New Roman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Steven Cañar</cp:lastModifiedBy>
  <cp:revision>495</cp:revision>
  <dcterms:created xsi:type="dcterms:W3CDTF">2008-08-08T13:28:34Z</dcterms:created>
  <dcterms:modified xsi:type="dcterms:W3CDTF">2019-12-13T13:10:03Z</dcterms:modified>
</cp:coreProperties>
</file>