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1"/>
  </p:notesMasterIdLst>
  <p:sldIdLst>
    <p:sldId id="257" r:id="rId2"/>
    <p:sldId id="259" r:id="rId3"/>
    <p:sldId id="281" r:id="rId4"/>
    <p:sldId id="282" r:id="rId5"/>
    <p:sldId id="283" r:id="rId6"/>
    <p:sldId id="261" r:id="rId7"/>
    <p:sldId id="260" r:id="rId8"/>
    <p:sldId id="305" r:id="rId9"/>
    <p:sldId id="262" r:id="rId10"/>
    <p:sldId id="263" r:id="rId11"/>
    <p:sldId id="292" r:id="rId12"/>
    <p:sldId id="293" r:id="rId13"/>
    <p:sldId id="294" r:id="rId14"/>
    <p:sldId id="295" r:id="rId15"/>
    <p:sldId id="296" r:id="rId16"/>
    <p:sldId id="297" r:id="rId17"/>
    <p:sldId id="299" r:id="rId18"/>
    <p:sldId id="306" r:id="rId19"/>
    <p:sldId id="300" r:id="rId20"/>
    <p:sldId id="301" r:id="rId21"/>
    <p:sldId id="302" r:id="rId22"/>
    <p:sldId id="303" r:id="rId23"/>
    <p:sldId id="307" r:id="rId24"/>
    <p:sldId id="304" r:id="rId25"/>
    <p:sldId id="308" r:id="rId26"/>
    <p:sldId id="288" r:id="rId27"/>
    <p:sldId id="289" r:id="rId28"/>
    <p:sldId id="291" r:id="rId29"/>
    <p:sldId id="290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CIÓN" id="{EAE82E2F-AC5E-4D3F-B530-66EEF32EA46C}">
          <p14:sldIdLst>
            <p14:sldId id="257"/>
            <p14:sldId id="259"/>
            <p14:sldId id="281"/>
            <p14:sldId id="282"/>
            <p14:sldId id="283"/>
            <p14:sldId id="261"/>
            <p14:sldId id="260"/>
            <p14:sldId id="305"/>
            <p14:sldId id="262"/>
            <p14:sldId id="263"/>
            <p14:sldId id="292"/>
            <p14:sldId id="293"/>
            <p14:sldId id="294"/>
            <p14:sldId id="295"/>
            <p14:sldId id="296"/>
            <p14:sldId id="297"/>
            <p14:sldId id="299"/>
            <p14:sldId id="306"/>
            <p14:sldId id="300"/>
            <p14:sldId id="301"/>
            <p14:sldId id="302"/>
            <p14:sldId id="303"/>
            <p14:sldId id="307"/>
            <p14:sldId id="304"/>
            <p14:sldId id="308"/>
            <p14:sldId id="288"/>
            <p14:sldId id="289"/>
            <p14:sldId id="291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1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05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3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EE5733-3719-4C63-8583-24D1CF1B631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B92C9EB7-311D-4444-95F6-9951C241DBB0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Estándares</a:t>
          </a:r>
        </a:p>
      </dgm:t>
    </dgm:pt>
    <dgm:pt modelId="{2759FD85-31D8-461A-AE2C-FA2D5C382C02}" type="parTrans" cxnId="{4C5C7B40-31E9-4DF6-A0FE-621258329C65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E56985D-DD4A-4B8B-97A3-DC297339A04D}" type="sibTrans" cxnId="{4C5C7B40-31E9-4DF6-A0FE-621258329C65}">
      <dgm:prSet/>
      <dgm:spPr/>
      <dgm:t>
        <a:bodyPr/>
        <a:lstStyle/>
        <a:p>
          <a:endParaRPr lang="es-EC" b="1" dirty="0">
            <a:solidFill>
              <a:schemeClr val="tx1"/>
            </a:solidFill>
          </a:endParaRPr>
        </a:p>
      </dgm:t>
    </dgm:pt>
    <dgm:pt modelId="{56DE10C3-F3AB-4CB7-AA09-36352B28046B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Políticas</a:t>
          </a:r>
        </a:p>
      </dgm:t>
    </dgm:pt>
    <dgm:pt modelId="{430321B8-BB53-4830-A084-46B0EB589521}" type="parTrans" cxnId="{98A638B2-B225-4943-88DE-1431EC79DBD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8530769-24A4-4E25-AD4E-4548EBC43D3D}" type="sibTrans" cxnId="{98A638B2-B225-4943-88DE-1431EC79DBD9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F767BC46-CB90-47F7-B910-37654DDA3A59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Procesos</a:t>
          </a:r>
        </a:p>
      </dgm:t>
    </dgm:pt>
    <dgm:pt modelId="{D67A3FDB-1246-4F6A-A01A-543DC94560C1}" type="parTrans" cxnId="{44429D5A-A7CB-4328-8E51-DE52D939DD8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46FAE671-440E-4FAB-9E95-3B6B769A5707}" type="sibTrans" cxnId="{44429D5A-A7CB-4328-8E51-DE52D939DD8F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C6357DFC-B368-48D8-B065-48EBF8EE3A2A}">
      <dgm:prSet phldrT="[Texto]"/>
      <dgm:spPr/>
      <dgm:t>
        <a:bodyPr/>
        <a:lstStyle/>
        <a:p>
          <a:r>
            <a:rPr lang="es-EC" b="1" dirty="0">
              <a:solidFill>
                <a:schemeClr val="tx1"/>
              </a:solidFill>
            </a:rPr>
            <a:t>Procedimientos</a:t>
          </a:r>
        </a:p>
      </dgm:t>
    </dgm:pt>
    <dgm:pt modelId="{DC0B2370-83A5-4BC7-92B9-13BF871BE7DA}" type="parTrans" cxnId="{B200A7A9-6922-4E0F-A803-F350096BC3F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DCA213D4-4A08-4E6E-92F0-A19FC667C3CE}" type="sibTrans" cxnId="{B200A7A9-6922-4E0F-A803-F350096BC3F0}">
      <dgm:prSet/>
      <dgm:spPr/>
      <dgm:t>
        <a:bodyPr/>
        <a:lstStyle/>
        <a:p>
          <a:endParaRPr lang="es-EC" b="1">
            <a:solidFill>
              <a:schemeClr val="tx1"/>
            </a:solidFill>
          </a:endParaRPr>
        </a:p>
      </dgm:t>
    </dgm:pt>
    <dgm:pt modelId="{707BFFD8-E940-454D-BF8A-0DC5D2A05248}" type="pres">
      <dgm:prSet presAssocID="{E9EE5733-3719-4C63-8583-24D1CF1B6318}" presName="Name0" presStyleCnt="0">
        <dgm:presLayoutVars>
          <dgm:dir/>
          <dgm:animLvl val="lvl"/>
          <dgm:resizeHandles val="exact"/>
        </dgm:presLayoutVars>
      </dgm:prSet>
      <dgm:spPr/>
    </dgm:pt>
    <dgm:pt modelId="{55A4EB34-3CF3-4E96-BFF6-286AACD52A7B}" type="pres">
      <dgm:prSet presAssocID="{56DE10C3-F3AB-4CB7-AA09-36352B28046B}" presName="Name8" presStyleCnt="0"/>
      <dgm:spPr/>
    </dgm:pt>
    <dgm:pt modelId="{7370F044-210E-4783-8B06-0C8E5263D0EE}" type="pres">
      <dgm:prSet presAssocID="{56DE10C3-F3AB-4CB7-AA09-36352B28046B}" presName="level" presStyleLbl="node1" presStyleIdx="0" presStyleCnt="4">
        <dgm:presLayoutVars>
          <dgm:chMax val="1"/>
          <dgm:bulletEnabled val="1"/>
        </dgm:presLayoutVars>
      </dgm:prSet>
      <dgm:spPr/>
    </dgm:pt>
    <dgm:pt modelId="{18A868B8-B6EE-48FC-BF27-BFF3830E3EDB}" type="pres">
      <dgm:prSet presAssocID="{56DE10C3-F3AB-4CB7-AA09-36352B28046B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ADD316A-7496-4C06-BA64-10C38A24E793}" type="pres">
      <dgm:prSet presAssocID="{F767BC46-CB90-47F7-B910-37654DDA3A59}" presName="Name8" presStyleCnt="0"/>
      <dgm:spPr/>
    </dgm:pt>
    <dgm:pt modelId="{C6A39139-39AB-44CF-AE0E-27DCA45C5AC6}" type="pres">
      <dgm:prSet presAssocID="{F767BC46-CB90-47F7-B910-37654DDA3A59}" presName="level" presStyleLbl="node1" presStyleIdx="1" presStyleCnt="4">
        <dgm:presLayoutVars>
          <dgm:chMax val="1"/>
          <dgm:bulletEnabled val="1"/>
        </dgm:presLayoutVars>
      </dgm:prSet>
      <dgm:spPr/>
    </dgm:pt>
    <dgm:pt modelId="{9BB26F90-E5CB-46AE-96FC-CBBBE219BE63}" type="pres">
      <dgm:prSet presAssocID="{F767BC46-CB90-47F7-B910-37654DDA3A59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6AE5230-B275-4990-BFF2-3F0FDD04B184}" type="pres">
      <dgm:prSet presAssocID="{C6357DFC-B368-48D8-B065-48EBF8EE3A2A}" presName="Name8" presStyleCnt="0"/>
      <dgm:spPr/>
    </dgm:pt>
    <dgm:pt modelId="{E4E329BE-10BC-4257-8649-4090C167863A}" type="pres">
      <dgm:prSet presAssocID="{C6357DFC-B368-48D8-B065-48EBF8EE3A2A}" presName="level" presStyleLbl="node1" presStyleIdx="2" presStyleCnt="4">
        <dgm:presLayoutVars>
          <dgm:chMax val="1"/>
          <dgm:bulletEnabled val="1"/>
        </dgm:presLayoutVars>
      </dgm:prSet>
      <dgm:spPr/>
    </dgm:pt>
    <dgm:pt modelId="{7FFA2697-A0DF-4A73-8E5B-B5DA1C508E29}" type="pres">
      <dgm:prSet presAssocID="{C6357DFC-B368-48D8-B065-48EBF8EE3A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6061940-5C8C-4CD3-9CBB-5E0FD964EE58}" type="pres">
      <dgm:prSet presAssocID="{B92C9EB7-311D-4444-95F6-9951C241DBB0}" presName="Name8" presStyleCnt="0"/>
      <dgm:spPr/>
    </dgm:pt>
    <dgm:pt modelId="{F961876A-3C47-49DB-A9AC-8A915449500E}" type="pres">
      <dgm:prSet presAssocID="{B92C9EB7-311D-4444-95F6-9951C241DBB0}" presName="level" presStyleLbl="node1" presStyleIdx="3" presStyleCnt="4">
        <dgm:presLayoutVars>
          <dgm:chMax val="1"/>
          <dgm:bulletEnabled val="1"/>
        </dgm:presLayoutVars>
      </dgm:prSet>
      <dgm:spPr/>
    </dgm:pt>
    <dgm:pt modelId="{62D7D30D-854F-43EA-A2A2-FA4530304554}" type="pres">
      <dgm:prSet presAssocID="{B92C9EB7-311D-4444-95F6-9951C241DBB0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6EA53703-459B-4049-9CDD-A59BEE0B79D9}" type="presOf" srcId="{C6357DFC-B368-48D8-B065-48EBF8EE3A2A}" destId="{7FFA2697-A0DF-4A73-8E5B-B5DA1C508E29}" srcOrd="1" destOrd="0" presId="urn:microsoft.com/office/officeart/2005/8/layout/pyramid1"/>
    <dgm:cxn modelId="{E63C750F-98F6-4A05-8D2C-A50393D2C050}" type="presOf" srcId="{56DE10C3-F3AB-4CB7-AA09-36352B28046B}" destId="{7370F044-210E-4783-8B06-0C8E5263D0EE}" srcOrd="0" destOrd="0" presId="urn:microsoft.com/office/officeart/2005/8/layout/pyramid1"/>
    <dgm:cxn modelId="{486F3F1D-92FC-4371-9E3E-C36C93BED4E3}" type="presOf" srcId="{56DE10C3-F3AB-4CB7-AA09-36352B28046B}" destId="{18A868B8-B6EE-48FC-BF27-BFF3830E3EDB}" srcOrd="1" destOrd="0" presId="urn:microsoft.com/office/officeart/2005/8/layout/pyramid1"/>
    <dgm:cxn modelId="{4C5C7B40-31E9-4DF6-A0FE-621258329C65}" srcId="{E9EE5733-3719-4C63-8583-24D1CF1B6318}" destId="{B92C9EB7-311D-4444-95F6-9951C241DBB0}" srcOrd="3" destOrd="0" parTransId="{2759FD85-31D8-461A-AE2C-FA2D5C382C02}" sibTransId="{CE56985D-DD4A-4B8B-97A3-DC297339A04D}"/>
    <dgm:cxn modelId="{B696AC5F-331E-4449-B770-F8077C1753F4}" type="presOf" srcId="{B92C9EB7-311D-4444-95F6-9951C241DBB0}" destId="{F961876A-3C47-49DB-A9AC-8A915449500E}" srcOrd="0" destOrd="0" presId="urn:microsoft.com/office/officeart/2005/8/layout/pyramid1"/>
    <dgm:cxn modelId="{44429D5A-A7CB-4328-8E51-DE52D939DD8F}" srcId="{E9EE5733-3719-4C63-8583-24D1CF1B6318}" destId="{F767BC46-CB90-47F7-B910-37654DDA3A59}" srcOrd="1" destOrd="0" parTransId="{D67A3FDB-1246-4F6A-A01A-543DC94560C1}" sibTransId="{46FAE671-440E-4FAB-9E95-3B6B769A5707}"/>
    <dgm:cxn modelId="{6F899B83-B51B-4EC5-B457-742F7B9FE5CD}" type="presOf" srcId="{B92C9EB7-311D-4444-95F6-9951C241DBB0}" destId="{62D7D30D-854F-43EA-A2A2-FA4530304554}" srcOrd="1" destOrd="0" presId="urn:microsoft.com/office/officeart/2005/8/layout/pyramid1"/>
    <dgm:cxn modelId="{03B9AA97-C843-42D1-9DD1-086D5CDB18F1}" type="presOf" srcId="{C6357DFC-B368-48D8-B065-48EBF8EE3A2A}" destId="{E4E329BE-10BC-4257-8649-4090C167863A}" srcOrd="0" destOrd="0" presId="urn:microsoft.com/office/officeart/2005/8/layout/pyramid1"/>
    <dgm:cxn modelId="{809FCB9E-564D-4CFD-BF9E-BCED2ED5D439}" type="presOf" srcId="{F767BC46-CB90-47F7-B910-37654DDA3A59}" destId="{C6A39139-39AB-44CF-AE0E-27DCA45C5AC6}" srcOrd="0" destOrd="0" presId="urn:microsoft.com/office/officeart/2005/8/layout/pyramid1"/>
    <dgm:cxn modelId="{ABE7C5A1-2895-49F9-B283-425C31B143E9}" type="presOf" srcId="{F767BC46-CB90-47F7-B910-37654DDA3A59}" destId="{9BB26F90-E5CB-46AE-96FC-CBBBE219BE63}" srcOrd="1" destOrd="0" presId="urn:microsoft.com/office/officeart/2005/8/layout/pyramid1"/>
    <dgm:cxn modelId="{B200A7A9-6922-4E0F-A803-F350096BC3F0}" srcId="{E9EE5733-3719-4C63-8583-24D1CF1B6318}" destId="{C6357DFC-B368-48D8-B065-48EBF8EE3A2A}" srcOrd="2" destOrd="0" parTransId="{DC0B2370-83A5-4BC7-92B9-13BF871BE7DA}" sibTransId="{DCA213D4-4A08-4E6E-92F0-A19FC667C3CE}"/>
    <dgm:cxn modelId="{98A638B2-B225-4943-88DE-1431EC79DBD9}" srcId="{E9EE5733-3719-4C63-8583-24D1CF1B6318}" destId="{56DE10C3-F3AB-4CB7-AA09-36352B28046B}" srcOrd="0" destOrd="0" parTransId="{430321B8-BB53-4830-A084-46B0EB589521}" sibTransId="{C8530769-24A4-4E25-AD4E-4548EBC43D3D}"/>
    <dgm:cxn modelId="{093755CB-D8E3-4FC3-A96C-7D5336706331}" type="presOf" srcId="{E9EE5733-3719-4C63-8583-24D1CF1B6318}" destId="{707BFFD8-E940-454D-BF8A-0DC5D2A05248}" srcOrd="0" destOrd="0" presId="urn:microsoft.com/office/officeart/2005/8/layout/pyramid1"/>
    <dgm:cxn modelId="{BCDE7FB0-E632-4199-BE52-B26DFF9A6382}" type="presParOf" srcId="{707BFFD8-E940-454D-BF8A-0DC5D2A05248}" destId="{55A4EB34-3CF3-4E96-BFF6-286AACD52A7B}" srcOrd="0" destOrd="0" presId="urn:microsoft.com/office/officeart/2005/8/layout/pyramid1"/>
    <dgm:cxn modelId="{D7821AE9-9C3D-4CDD-B857-05A5C4EA1494}" type="presParOf" srcId="{55A4EB34-3CF3-4E96-BFF6-286AACD52A7B}" destId="{7370F044-210E-4783-8B06-0C8E5263D0EE}" srcOrd="0" destOrd="0" presId="urn:microsoft.com/office/officeart/2005/8/layout/pyramid1"/>
    <dgm:cxn modelId="{4D524E19-2744-40E2-8616-B7E7BF41EF3C}" type="presParOf" srcId="{55A4EB34-3CF3-4E96-BFF6-286AACD52A7B}" destId="{18A868B8-B6EE-48FC-BF27-BFF3830E3EDB}" srcOrd="1" destOrd="0" presId="urn:microsoft.com/office/officeart/2005/8/layout/pyramid1"/>
    <dgm:cxn modelId="{BD33ADA7-5D16-4C89-8D3A-EBDC140C3E5B}" type="presParOf" srcId="{707BFFD8-E940-454D-BF8A-0DC5D2A05248}" destId="{6ADD316A-7496-4C06-BA64-10C38A24E793}" srcOrd="1" destOrd="0" presId="urn:microsoft.com/office/officeart/2005/8/layout/pyramid1"/>
    <dgm:cxn modelId="{12DCAADE-9BC5-436B-8C47-B7ABF2235F93}" type="presParOf" srcId="{6ADD316A-7496-4C06-BA64-10C38A24E793}" destId="{C6A39139-39AB-44CF-AE0E-27DCA45C5AC6}" srcOrd="0" destOrd="0" presId="urn:microsoft.com/office/officeart/2005/8/layout/pyramid1"/>
    <dgm:cxn modelId="{B88B9A4B-DE63-4FAD-814E-14B6DFD103B3}" type="presParOf" srcId="{6ADD316A-7496-4C06-BA64-10C38A24E793}" destId="{9BB26F90-E5CB-46AE-96FC-CBBBE219BE63}" srcOrd="1" destOrd="0" presId="urn:microsoft.com/office/officeart/2005/8/layout/pyramid1"/>
    <dgm:cxn modelId="{25308ADD-91B9-458B-AB0E-287E9AA51BE8}" type="presParOf" srcId="{707BFFD8-E940-454D-BF8A-0DC5D2A05248}" destId="{66AE5230-B275-4990-BFF2-3F0FDD04B184}" srcOrd="2" destOrd="0" presId="urn:microsoft.com/office/officeart/2005/8/layout/pyramid1"/>
    <dgm:cxn modelId="{679E18D4-256A-4F3C-A318-DF3580B2D3F4}" type="presParOf" srcId="{66AE5230-B275-4990-BFF2-3F0FDD04B184}" destId="{E4E329BE-10BC-4257-8649-4090C167863A}" srcOrd="0" destOrd="0" presId="urn:microsoft.com/office/officeart/2005/8/layout/pyramid1"/>
    <dgm:cxn modelId="{59C921AA-287A-4EA6-B291-96BB5356D728}" type="presParOf" srcId="{66AE5230-B275-4990-BFF2-3F0FDD04B184}" destId="{7FFA2697-A0DF-4A73-8E5B-B5DA1C508E29}" srcOrd="1" destOrd="0" presId="urn:microsoft.com/office/officeart/2005/8/layout/pyramid1"/>
    <dgm:cxn modelId="{CCCBED9B-5600-422C-9CE0-E6FA2E452634}" type="presParOf" srcId="{707BFFD8-E940-454D-BF8A-0DC5D2A05248}" destId="{B6061940-5C8C-4CD3-9CBB-5E0FD964EE58}" srcOrd="3" destOrd="0" presId="urn:microsoft.com/office/officeart/2005/8/layout/pyramid1"/>
    <dgm:cxn modelId="{B734118D-442C-4F62-9371-FF61006AC42F}" type="presParOf" srcId="{B6061940-5C8C-4CD3-9CBB-5E0FD964EE58}" destId="{F961876A-3C47-49DB-A9AC-8A915449500E}" srcOrd="0" destOrd="0" presId="urn:microsoft.com/office/officeart/2005/8/layout/pyramid1"/>
    <dgm:cxn modelId="{8CDBF345-7565-4FA3-9831-14BA34812615}" type="presParOf" srcId="{B6061940-5C8C-4CD3-9CBB-5E0FD964EE58}" destId="{62D7D30D-854F-43EA-A2A2-FA4530304554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0F044-210E-4783-8B06-0C8E5263D0EE}">
      <dsp:nvSpPr>
        <dsp:cNvPr id="0" name=""/>
        <dsp:cNvSpPr/>
      </dsp:nvSpPr>
      <dsp:spPr>
        <a:xfrm>
          <a:off x="1835264" y="0"/>
          <a:ext cx="1223509" cy="730563"/>
        </a:xfrm>
        <a:prstGeom prst="trapezoid">
          <a:avLst>
            <a:gd name="adj" fmla="val 837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b="1" kern="1200" dirty="0">
              <a:solidFill>
                <a:schemeClr val="tx1"/>
              </a:solidFill>
            </a:rPr>
            <a:t>Políticas</a:t>
          </a:r>
        </a:p>
      </dsp:txBody>
      <dsp:txXfrm>
        <a:off x="1835264" y="0"/>
        <a:ext cx="1223509" cy="730563"/>
      </dsp:txXfrm>
    </dsp:sp>
    <dsp:sp modelId="{C6A39139-39AB-44CF-AE0E-27DCA45C5AC6}">
      <dsp:nvSpPr>
        <dsp:cNvPr id="0" name=""/>
        <dsp:cNvSpPr/>
      </dsp:nvSpPr>
      <dsp:spPr>
        <a:xfrm>
          <a:off x="1223509" y="730563"/>
          <a:ext cx="2447019" cy="730563"/>
        </a:xfrm>
        <a:prstGeom prst="trapezoid">
          <a:avLst>
            <a:gd name="adj" fmla="val 837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b="1" kern="1200" dirty="0">
              <a:solidFill>
                <a:schemeClr val="tx1"/>
              </a:solidFill>
            </a:rPr>
            <a:t>Procesos</a:t>
          </a:r>
        </a:p>
      </dsp:txBody>
      <dsp:txXfrm>
        <a:off x="1651737" y="730563"/>
        <a:ext cx="1590562" cy="730563"/>
      </dsp:txXfrm>
    </dsp:sp>
    <dsp:sp modelId="{E4E329BE-10BC-4257-8649-4090C167863A}">
      <dsp:nvSpPr>
        <dsp:cNvPr id="0" name=""/>
        <dsp:cNvSpPr/>
      </dsp:nvSpPr>
      <dsp:spPr>
        <a:xfrm>
          <a:off x="611754" y="1461126"/>
          <a:ext cx="3670528" cy="730563"/>
        </a:xfrm>
        <a:prstGeom prst="trapezoid">
          <a:avLst>
            <a:gd name="adj" fmla="val 837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b="1" kern="1200" dirty="0">
              <a:solidFill>
                <a:schemeClr val="tx1"/>
              </a:solidFill>
            </a:rPr>
            <a:t>Procedimientos</a:t>
          </a:r>
        </a:p>
      </dsp:txBody>
      <dsp:txXfrm>
        <a:off x="1254097" y="1461126"/>
        <a:ext cx="2385843" cy="730563"/>
      </dsp:txXfrm>
    </dsp:sp>
    <dsp:sp modelId="{F961876A-3C47-49DB-A9AC-8A915449500E}">
      <dsp:nvSpPr>
        <dsp:cNvPr id="0" name=""/>
        <dsp:cNvSpPr/>
      </dsp:nvSpPr>
      <dsp:spPr>
        <a:xfrm>
          <a:off x="0" y="2191690"/>
          <a:ext cx="4894038" cy="730563"/>
        </a:xfrm>
        <a:prstGeom prst="trapezoid">
          <a:avLst>
            <a:gd name="adj" fmla="val 83737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600" b="1" kern="1200" dirty="0">
              <a:solidFill>
                <a:schemeClr val="tx1"/>
              </a:solidFill>
            </a:rPr>
            <a:t>Estándares</a:t>
          </a:r>
        </a:p>
      </dsp:txBody>
      <dsp:txXfrm>
        <a:off x="856456" y="2191690"/>
        <a:ext cx="3181124" cy="7305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4531F-6BE2-48A9-AA5F-6C315B13A033}" type="datetimeFigureOut">
              <a:rPr lang="es-EC" smtClean="0"/>
              <a:t>18/9/2019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8B605-19AF-48B1-AD15-AEB245612D8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7457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/>
              <a:t>Lineamientos</a:t>
            </a:r>
          </a:p>
          <a:p>
            <a:r>
              <a:rPr lang="es-EC" dirty="0"/>
              <a:t>Actividades generales para lograr un objetivo</a:t>
            </a:r>
          </a:p>
          <a:p>
            <a:r>
              <a:rPr lang="es-EC" dirty="0"/>
              <a:t>Pasos para completar un tarea</a:t>
            </a:r>
          </a:p>
          <a:p>
            <a:r>
              <a:rPr lang="es-EC" dirty="0"/>
              <a:t>Formatos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8B605-19AF-48B1-AD15-AEB245612D8E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41944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5241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956918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3779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466756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74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9425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08661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080583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164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1618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1501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2242E26-C0E5-4F1F-B421-EF038199F731}" type="datetimeFigureOut">
              <a:rPr lang="es-EC" smtClean="0"/>
              <a:t>18/9/2019</a:t>
            </a:fld>
            <a:endParaRPr lang="es-EC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s-EC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9D7DC4-C418-4059-AFFE-537B26A68F42}" type="slidenum">
              <a:rPr lang="es-EC" smtClean="0"/>
              <a:t>‹Nº›</a:t>
            </a:fld>
            <a:endParaRPr lang="es-EC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506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svg"/><Relationship Id="rId4" Type="http://schemas.openxmlformats.org/officeDocument/2006/relationships/image" Target="../media/image15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 Imagen">
            <a:extLst>
              <a:ext uri="{FF2B5EF4-FFF2-40B4-BE49-F238E27FC236}">
                <a16:creationId xmlns:a16="http://schemas.microsoft.com/office/drawing/2014/main" id="{C9DF5872-367A-4910-8834-A46FA388091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259" y="933105"/>
            <a:ext cx="5613481" cy="1549739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A6AA9EFA-30F6-4B4A-8BE1-A58DC76F0616}"/>
              </a:ext>
            </a:extLst>
          </p:cNvPr>
          <p:cNvSpPr txBox="1">
            <a:spLocks/>
          </p:cNvSpPr>
          <p:nvPr/>
        </p:nvSpPr>
        <p:spPr>
          <a:xfrm>
            <a:off x="1086642" y="3585193"/>
            <a:ext cx="10018713" cy="1752599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>
                <a:latin typeface="3ds" panose="02000503020000020004" pitchFamily="2" charset="0"/>
              </a:rPr>
              <a:t>MAESTRÍA EN GESTIÓN DE LA CALIDAD Y PRODUCTIVIDAD</a:t>
            </a:r>
          </a:p>
        </p:txBody>
      </p:sp>
    </p:spTree>
    <p:extLst>
      <p:ext uri="{BB962C8B-B14F-4D97-AF65-F5344CB8AC3E}">
        <p14:creationId xmlns:p14="http://schemas.microsoft.com/office/powerpoint/2010/main" val="3565717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Misión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DEF19AC-2A7F-4EE3-A218-63BF2900DB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515921" y="2200097"/>
            <a:ext cx="3996814" cy="3405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B0A752F-4A75-48AF-9CCC-99C730F14088}"/>
              </a:ext>
            </a:extLst>
          </p:cNvPr>
          <p:cNvSpPr txBox="1"/>
          <p:nvPr/>
        </p:nvSpPr>
        <p:spPr>
          <a:xfrm>
            <a:off x="6995532" y="2200097"/>
            <a:ext cx="440569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3ds" panose="02000503020000020004" pitchFamily="2" charset="0"/>
              </a:rPr>
              <a:t>“Ser una empresa eficiente y responsable con el medio ambiente comprometida en entregar la mejor solución a nuestros clientes, brindándoles un servicio personalizado y rápido, apalancados en una gran variedad y calidad de nuestros productos”</a:t>
            </a:r>
          </a:p>
          <a:p>
            <a:endParaRPr lang="es-EC" dirty="0"/>
          </a:p>
        </p:txBody>
      </p:sp>
      <p:pic>
        <p:nvPicPr>
          <p:cNvPr id="5" name="Gráfico 4" descr="Brújula">
            <a:extLst>
              <a:ext uri="{FF2B5EF4-FFF2-40B4-BE49-F238E27FC236}">
                <a16:creationId xmlns:a16="http://schemas.microsoft.com/office/drawing/2014/main" id="{0D9F9CBF-F12E-4C22-8785-7CAA5B9745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22971" y="8381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509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Visión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B0A752F-4A75-48AF-9CCC-99C730F14088}"/>
              </a:ext>
            </a:extLst>
          </p:cNvPr>
          <p:cNvSpPr txBox="1"/>
          <p:nvPr/>
        </p:nvSpPr>
        <p:spPr>
          <a:xfrm>
            <a:off x="6869152" y="2213515"/>
            <a:ext cx="44056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000" dirty="0">
                <a:latin typeface="3ds" panose="02000503020000020004" pitchFamily="2" charset="0"/>
              </a:rPr>
              <a:t>“Incrementar a 3 los puntos de venta en el Distrito Metropolitano de Quito para el 2025, ser un referente de servicio en el sector de lubricantes y ferretería en el país, manteniendo el buen trato al cliente y mejorando siempre la experiencia de los clientes durante el proceso de compra.”</a:t>
            </a:r>
          </a:p>
          <a:p>
            <a:endParaRPr lang="es-EC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97EC8C3-25D1-44F6-810D-B8A0771F3D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08532" y="2213515"/>
            <a:ext cx="3996000" cy="340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áfico 6" descr="Ojo">
            <a:extLst>
              <a:ext uri="{FF2B5EF4-FFF2-40B4-BE49-F238E27FC236}">
                <a16:creationId xmlns:a16="http://schemas.microsoft.com/office/drawing/2014/main" id="{880767B2-ACB6-40D1-A2CA-D385A26DB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18264" y="8762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66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Valores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B0A752F-4A75-48AF-9CCC-99C730F14088}"/>
              </a:ext>
            </a:extLst>
          </p:cNvPr>
          <p:cNvSpPr txBox="1"/>
          <p:nvPr/>
        </p:nvSpPr>
        <p:spPr>
          <a:xfrm>
            <a:off x="1992352" y="2258121"/>
            <a:ext cx="85613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>
                <a:latin typeface="3ds" panose="02000503020000020004" pitchFamily="2" charset="0"/>
              </a:rPr>
              <a:t>Respeto a sus empleados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>
                <a:latin typeface="3ds" panose="02000503020000020004" pitchFamily="2" charset="0"/>
              </a:rPr>
              <a:t>Responsabilidad social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>
                <a:latin typeface="3ds" panose="02000503020000020004" pitchFamily="2" charset="0"/>
              </a:rPr>
              <a:t>Transparencia y honestidad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>
                <a:latin typeface="3ds" panose="02000503020000020004" pitchFamily="2" charset="0"/>
              </a:rPr>
              <a:t>Autocrítica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>
                <a:latin typeface="3ds" panose="02000503020000020004" pitchFamily="2" charset="0"/>
              </a:rPr>
              <a:t>Constante aprendizaje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>
                <a:latin typeface="3ds" panose="02000503020000020004" pitchFamily="2" charset="0"/>
              </a:rPr>
              <a:t>Constancia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EC" sz="2400" dirty="0">
                <a:latin typeface="3ds" panose="02000503020000020004" pitchFamily="2" charset="0"/>
              </a:rPr>
              <a:t>Austeridad</a:t>
            </a:r>
          </a:p>
          <a:p>
            <a:endParaRPr lang="es-EC" dirty="0"/>
          </a:p>
        </p:txBody>
      </p:sp>
      <p:pic>
        <p:nvPicPr>
          <p:cNvPr id="6" name="Gráfico 5" descr="Apretón de manos">
            <a:extLst>
              <a:ext uri="{FF2B5EF4-FFF2-40B4-BE49-F238E27FC236}">
                <a16:creationId xmlns:a16="http://schemas.microsoft.com/office/drawing/2014/main" id="{DEAD8BF0-6353-4A74-9E55-F1B9A864B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83189" y="1910141"/>
            <a:ext cx="2516459" cy="251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578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Estructura Organizacional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B5A2BDE-EA3E-483F-ACB9-D7ECBEC9A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203" y="1969325"/>
            <a:ext cx="5553594" cy="390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5106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Productos y servicios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B8718B-FB02-4C0E-AD53-2A0F07B6F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043" y="2049966"/>
            <a:ext cx="3169782" cy="3952123"/>
          </a:xfrm>
          <a:prstGeom prst="rect">
            <a:avLst/>
          </a:prstGeom>
        </p:spPr>
      </p:pic>
      <p:pic>
        <p:nvPicPr>
          <p:cNvPr id="3" name="Gráfico 2" descr="Martillo">
            <a:extLst>
              <a:ext uri="{FF2B5EF4-FFF2-40B4-BE49-F238E27FC236}">
                <a16:creationId xmlns:a16="http://schemas.microsoft.com/office/drawing/2014/main" id="{EE2C9319-F4C7-419C-A1CF-5AF6D8685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01122" y="2306443"/>
            <a:ext cx="914400" cy="914400"/>
          </a:xfrm>
          <a:prstGeom prst="rect">
            <a:avLst/>
          </a:prstGeom>
        </p:spPr>
      </p:pic>
      <p:pic>
        <p:nvPicPr>
          <p:cNvPr id="7" name="Gráfico 6" descr="Coche">
            <a:extLst>
              <a:ext uri="{FF2B5EF4-FFF2-40B4-BE49-F238E27FC236}">
                <a16:creationId xmlns:a16="http://schemas.microsoft.com/office/drawing/2014/main" id="{9B737461-8F38-4F2E-A083-497339EF4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95628" y="1849243"/>
            <a:ext cx="914400" cy="914400"/>
          </a:xfrm>
          <a:prstGeom prst="rect">
            <a:avLst/>
          </a:prstGeom>
        </p:spPr>
      </p:pic>
      <p:pic>
        <p:nvPicPr>
          <p:cNvPr id="9" name="Gráfico 8" descr="Batería cargando">
            <a:extLst>
              <a:ext uri="{FF2B5EF4-FFF2-40B4-BE49-F238E27FC236}">
                <a16:creationId xmlns:a16="http://schemas.microsoft.com/office/drawing/2014/main" id="{A68C2EE1-4C5B-48A4-84A9-E197253003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95628" y="3311911"/>
            <a:ext cx="914400" cy="914400"/>
          </a:xfrm>
          <a:prstGeom prst="rect">
            <a:avLst/>
          </a:prstGeom>
        </p:spPr>
      </p:pic>
      <p:pic>
        <p:nvPicPr>
          <p:cNvPr id="11" name="Gráfico 10" descr="Uñas">
            <a:extLst>
              <a:ext uri="{FF2B5EF4-FFF2-40B4-BE49-F238E27FC236}">
                <a16:creationId xmlns:a16="http://schemas.microsoft.com/office/drawing/2014/main" id="{4461B1E0-2D4C-4ED9-BAC2-82D53DAF02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561070" y="3311911"/>
            <a:ext cx="914400" cy="914400"/>
          </a:xfrm>
          <a:prstGeom prst="rect">
            <a:avLst/>
          </a:prstGeom>
        </p:spPr>
      </p:pic>
      <p:pic>
        <p:nvPicPr>
          <p:cNvPr id="13" name="Gráfico 12" descr="Herramientas">
            <a:extLst>
              <a:ext uri="{FF2B5EF4-FFF2-40B4-BE49-F238E27FC236}">
                <a16:creationId xmlns:a16="http://schemas.microsoft.com/office/drawing/2014/main" id="{0D047FA3-0A10-4446-BC2F-B446D78CD7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401122" y="4138960"/>
            <a:ext cx="914400" cy="914400"/>
          </a:xfrm>
          <a:prstGeom prst="rect">
            <a:avLst/>
          </a:prstGeom>
        </p:spPr>
      </p:pic>
      <p:pic>
        <p:nvPicPr>
          <p:cNvPr id="15" name="Gráfico 14" descr="Soldador">
            <a:extLst>
              <a:ext uri="{FF2B5EF4-FFF2-40B4-BE49-F238E27FC236}">
                <a16:creationId xmlns:a16="http://schemas.microsoft.com/office/drawing/2014/main" id="{B03F4618-51CC-4B9E-8E8B-E16F8CAD3C2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95628" y="481546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614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Mapa de Procesos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0CBE714-0091-46DA-A285-C7BC221310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261" y="1760031"/>
            <a:ext cx="7385476" cy="4455260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CB68BB50-921B-4674-B74D-75C9E87E8E0E}"/>
              </a:ext>
            </a:extLst>
          </p:cNvPr>
          <p:cNvGrpSpPr/>
          <p:nvPr/>
        </p:nvGrpSpPr>
        <p:grpSpPr>
          <a:xfrm>
            <a:off x="9347847" y="511017"/>
            <a:ext cx="2447019" cy="730563"/>
            <a:chOff x="1223509" y="730563"/>
            <a:chExt cx="2447019" cy="730563"/>
          </a:xfrm>
        </p:grpSpPr>
        <p:sp>
          <p:nvSpPr>
            <p:cNvPr id="6" name="Trapecio 5">
              <a:extLst>
                <a:ext uri="{FF2B5EF4-FFF2-40B4-BE49-F238E27FC236}">
                  <a16:creationId xmlns:a16="http://schemas.microsoft.com/office/drawing/2014/main" id="{D53CDB07-5C17-4338-893C-97DBFA39F062}"/>
                </a:ext>
              </a:extLst>
            </p:cNvPr>
            <p:cNvSpPr/>
            <p:nvPr/>
          </p:nvSpPr>
          <p:spPr>
            <a:xfrm>
              <a:off x="1223509" y="730563"/>
              <a:ext cx="2447019" cy="730563"/>
            </a:xfrm>
            <a:prstGeom prst="trapezoid">
              <a:avLst>
                <a:gd name="adj" fmla="val 8373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rapecio 4">
              <a:extLst>
                <a:ext uri="{FF2B5EF4-FFF2-40B4-BE49-F238E27FC236}">
                  <a16:creationId xmlns:a16="http://schemas.microsoft.com/office/drawing/2014/main" id="{0D9E2A1F-2401-435A-BD11-E3FBF74DA2C6}"/>
                </a:ext>
              </a:extLst>
            </p:cNvPr>
            <p:cNvSpPr txBox="1"/>
            <p:nvPr/>
          </p:nvSpPr>
          <p:spPr>
            <a:xfrm>
              <a:off x="1651737" y="730563"/>
              <a:ext cx="1590562" cy="730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600" b="1" kern="1200" dirty="0">
                  <a:solidFill>
                    <a:schemeClr val="tx1"/>
                  </a:solidFill>
                </a:rPr>
                <a:t>Procesos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502378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Inventario de procesos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2B3A259-5483-4F61-8820-7DD21AF7A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662" y="1946899"/>
            <a:ext cx="4055792" cy="418765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E46C533-8AA9-4B47-9EFA-2F81D4FF2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405" y="2930912"/>
            <a:ext cx="4564566" cy="1624514"/>
          </a:xfrm>
          <a:prstGeom prst="rect">
            <a:avLst/>
          </a:prstGeom>
        </p:spPr>
      </p:pic>
      <p:grpSp>
        <p:nvGrpSpPr>
          <p:cNvPr id="6" name="Grupo 5">
            <a:extLst>
              <a:ext uri="{FF2B5EF4-FFF2-40B4-BE49-F238E27FC236}">
                <a16:creationId xmlns:a16="http://schemas.microsoft.com/office/drawing/2014/main" id="{08505796-37B5-46EF-A753-383A21A9C2C7}"/>
              </a:ext>
            </a:extLst>
          </p:cNvPr>
          <p:cNvGrpSpPr/>
          <p:nvPr/>
        </p:nvGrpSpPr>
        <p:grpSpPr>
          <a:xfrm>
            <a:off x="9347847" y="511017"/>
            <a:ext cx="2447019" cy="730563"/>
            <a:chOff x="1223509" y="730563"/>
            <a:chExt cx="2447019" cy="730563"/>
          </a:xfrm>
        </p:grpSpPr>
        <p:sp>
          <p:nvSpPr>
            <p:cNvPr id="7" name="Trapecio 6">
              <a:extLst>
                <a:ext uri="{FF2B5EF4-FFF2-40B4-BE49-F238E27FC236}">
                  <a16:creationId xmlns:a16="http://schemas.microsoft.com/office/drawing/2014/main" id="{B45D4FF4-8775-4F40-A349-74B4E206F300}"/>
                </a:ext>
              </a:extLst>
            </p:cNvPr>
            <p:cNvSpPr/>
            <p:nvPr/>
          </p:nvSpPr>
          <p:spPr>
            <a:xfrm>
              <a:off x="1223509" y="730563"/>
              <a:ext cx="2447019" cy="730563"/>
            </a:xfrm>
            <a:prstGeom prst="trapezoid">
              <a:avLst>
                <a:gd name="adj" fmla="val 8373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rapecio 4">
              <a:extLst>
                <a:ext uri="{FF2B5EF4-FFF2-40B4-BE49-F238E27FC236}">
                  <a16:creationId xmlns:a16="http://schemas.microsoft.com/office/drawing/2014/main" id="{B8E78A6A-D444-4F1D-8E5A-8CAB33736EED}"/>
                </a:ext>
              </a:extLst>
            </p:cNvPr>
            <p:cNvSpPr txBox="1"/>
            <p:nvPr/>
          </p:nvSpPr>
          <p:spPr>
            <a:xfrm>
              <a:off x="1651737" y="730563"/>
              <a:ext cx="1590562" cy="730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600" b="1" kern="1200" dirty="0">
                  <a:solidFill>
                    <a:schemeClr val="tx1"/>
                  </a:solidFill>
                </a:rPr>
                <a:t>Procesos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20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Principales procedimientos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5FDCAA-979D-4A3C-96DF-FC8BDDE5F7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813" y="1815457"/>
            <a:ext cx="5018371" cy="4366692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45411F07-7A34-41CD-8C93-1C0AB5AB2BA8}"/>
              </a:ext>
            </a:extLst>
          </p:cNvPr>
          <p:cNvGrpSpPr/>
          <p:nvPr/>
        </p:nvGrpSpPr>
        <p:grpSpPr>
          <a:xfrm>
            <a:off x="8364385" y="394859"/>
            <a:ext cx="3670528" cy="730563"/>
            <a:chOff x="611754" y="1461126"/>
            <a:chExt cx="3670528" cy="730563"/>
          </a:xfrm>
        </p:grpSpPr>
        <p:sp>
          <p:nvSpPr>
            <p:cNvPr id="6" name="Trapecio 5">
              <a:extLst>
                <a:ext uri="{FF2B5EF4-FFF2-40B4-BE49-F238E27FC236}">
                  <a16:creationId xmlns:a16="http://schemas.microsoft.com/office/drawing/2014/main" id="{D92CF153-48F3-488C-9933-4C4178453D70}"/>
                </a:ext>
              </a:extLst>
            </p:cNvPr>
            <p:cNvSpPr/>
            <p:nvPr/>
          </p:nvSpPr>
          <p:spPr>
            <a:xfrm>
              <a:off x="611754" y="1461126"/>
              <a:ext cx="3670528" cy="730563"/>
            </a:xfrm>
            <a:prstGeom prst="trapezoid">
              <a:avLst>
                <a:gd name="adj" fmla="val 83737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Trapecio 4">
              <a:extLst>
                <a:ext uri="{FF2B5EF4-FFF2-40B4-BE49-F238E27FC236}">
                  <a16:creationId xmlns:a16="http://schemas.microsoft.com/office/drawing/2014/main" id="{644F7E31-B8A4-45F7-9069-CF5DC3B87946}"/>
                </a:ext>
              </a:extLst>
            </p:cNvPr>
            <p:cNvSpPr txBox="1"/>
            <p:nvPr/>
          </p:nvSpPr>
          <p:spPr>
            <a:xfrm>
              <a:off x="1254097" y="1461126"/>
              <a:ext cx="2385843" cy="7305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3020" tIns="33020" rIns="33020" bIns="33020" numCol="1" spcCol="1270" anchor="ctr" anchorCtr="0">
              <a:noAutofit/>
            </a:bodyPr>
            <a:lstStyle/>
            <a:p>
              <a:pPr marL="0" lvl="0" indent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EC" sz="2600" b="1" kern="1200" dirty="0">
                  <a:solidFill>
                    <a:schemeClr val="tx1"/>
                  </a:solidFill>
                </a:rPr>
                <a:t>Procedimientos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0555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DA6A80-D5EF-4AC1-8AEC-BAA102B8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Manual de procedimientos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A5C442-8D84-43F1-AC4B-6A76620D0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3687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Procedimiento “Cambio de aceite de motor” – PTO3004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7F0D08-AACB-45E6-9658-BE09A47C3E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1" b="19274"/>
          <a:stretch/>
        </p:blipFill>
        <p:spPr>
          <a:xfrm>
            <a:off x="1071619" y="2221192"/>
            <a:ext cx="4639318" cy="39641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4D1C33F-487F-4900-860C-C059DAC215A7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57232"/>
          <a:stretch/>
        </p:blipFill>
        <p:spPr>
          <a:xfrm>
            <a:off x="6481065" y="2221192"/>
            <a:ext cx="4640400" cy="268013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74F4553-76A2-416F-9722-79EDC0043393}"/>
              </a:ext>
            </a:extLst>
          </p:cNvPr>
          <p:cNvSpPr txBox="1"/>
          <p:nvPr/>
        </p:nvSpPr>
        <p:spPr>
          <a:xfrm>
            <a:off x="7487298" y="1899531"/>
            <a:ext cx="2387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DATOS GENERALES: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9F09A7F-085F-4857-A12F-9CFFEBE403A7}"/>
              </a:ext>
            </a:extLst>
          </p:cNvPr>
          <p:cNvSpPr txBox="1"/>
          <p:nvPr/>
        </p:nvSpPr>
        <p:spPr>
          <a:xfrm>
            <a:off x="2524628" y="1899531"/>
            <a:ext cx="208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CARATULA:</a:t>
            </a:r>
          </a:p>
        </p:txBody>
      </p:sp>
    </p:spTree>
    <p:extLst>
      <p:ext uri="{BB962C8B-B14F-4D97-AF65-F5344CB8AC3E}">
        <p14:creationId xmlns:p14="http://schemas.microsoft.com/office/powerpoint/2010/main" val="387761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454FFCE-53DF-4F46-AADB-35FD952BC7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>
                <a:latin typeface="3ds" panose="02000503020000020004" pitchFamily="2" charset="0"/>
              </a:rPr>
              <a:t>DESARROLLAR UN SISTEMA DE GESTIÓN DE CALIDAD BASADO EN PROCESOS PARA LA EMPRESA FERRYAUTO S.A.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6377331-0D2F-49F1-815A-23A92DC7C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Ing. Marcelo Guerra</a:t>
            </a:r>
          </a:p>
          <a:p>
            <a:r>
              <a:rPr lang="es-EC" dirty="0">
                <a:latin typeface="3ds" panose="02000503020000020004" pitchFamily="2" charset="0"/>
              </a:rPr>
              <a:t>Ing. Milton Guaman </a:t>
            </a:r>
            <a:r>
              <a:rPr lang="es-EC" dirty="0" err="1">
                <a:latin typeface="3ds" panose="02000503020000020004" pitchFamily="2" charset="0"/>
              </a:rPr>
              <a:t>Msc</a:t>
            </a:r>
            <a:r>
              <a:rPr lang="es-EC" dirty="0">
                <a:latin typeface="3ds" panose="0200050302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651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Procedimiento “Cambio de aceite de motor” – PTO3004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F002720F-AB39-4740-9A1E-AB0C50EA117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9057" t="7398" r="8223" b="33070"/>
          <a:stretch/>
        </p:blipFill>
        <p:spPr>
          <a:xfrm>
            <a:off x="966580" y="2274280"/>
            <a:ext cx="4225132" cy="368360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C0EE89-22F3-4B21-847E-3CB42C000A89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b="22834"/>
          <a:stretch/>
        </p:blipFill>
        <p:spPr>
          <a:xfrm>
            <a:off x="6468900" y="2222275"/>
            <a:ext cx="4225132" cy="3996511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EAE980CB-1281-40A7-880F-AAFAE0269E48}"/>
              </a:ext>
            </a:extLst>
          </p:cNvPr>
          <p:cNvSpPr txBox="1"/>
          <p:nvPr/>
        </p:nvSpPr>
        <p:spPr>
          <a:xfrm>
            <a:off x="2579616" y="1904948"/>
            <a:ext cx="208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ÍNDICE: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F2D292-95CF-4299-AC26-A1A3FAEB1705}"/>
              </a:ext>
            </a:extLst>
          </p:cNvPr>
          <p:cNvSpPr txBox="1"/>
          <p:nvPr/>
        </p:nvSpPr>
        <p:spPr>
          <a:xfrm>
            <a:off x="7565313" y="1904948"/>
            <a:ext cx="208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DESARROLLO:</a:t>
            </a:r>
          </a:p>
        </p:txBody>
      </p:sp>
    </p:spTree>
    <p:extLst>
      <p:ext uri="{BB962C8B-B14F-4D97-AF65-F5344CB8AC3E}">
        <p14:creationId xmlns:p14="http://schemas.microsoft.com/office/powerpoint/2010/main" val="35037378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Procedimiento “Cambio de aceite de motor” – PTO3004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CD760FB-07D9-4074-8A1E-1838137025B4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8494" t="15517" r="9564" b="13092"/>
          <a:stretch/>
        </p:blipFill>
        <p:spPr>
          <a:xfrm>
            <a:off x="1557352" y="2301530"/>
            <a:ext cx="3786037" cy="4008263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0A4622E-460F-4253-9007-36790B38660F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8262" t="11089" r="18426" b="44748"/>
          <a:stretch/>
        </p:blipFill>
        <p:spPr>
          <a:xfrm>
            <a:off x="6951173" y="2552518"/>
            <a:ext cx="3536258" cy="34105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19441930-61FC-4890-A12F-79CCAE7610E0}"/>
              </a:ext>
            </a:extLst>
          </p:cNvPr>
          <p:cNvSpPr txBox="1"/>
          <p:nvPr/>
        </p:nvSpPr>
        <p:spPr>
          <a:xfrm>
            <a:off x="2646076" y="1692534"/>
            <a:ext cx="208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DIAGRAMA DE FLUJO: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57CA362-7D63-4E71-9F03-04915B1A6571}"/>
              </a:ext>
            </a:extLst>
          </p:cNvPr>
          <p:cNvSpPr txBox="1"/>
          <p:nvPr/>
        </p:nvSpPr>
        <p:spPr>
          <a:xfrm>
            <a:off x="7207570" y="1967892"/>
            <a:ext cx="2088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MATRIZ </a:t>
            </a:r>
            <a:r>
              <a:rPr lang="es-EC" b="1" dirty="0" err="1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ETVX</a:t>
            </a: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18088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Procedimiento “Cambio de aceite de  motor” – PTO3004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59D8244-7117-4F5A-9055-9E3D3A6AFC56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17101" t="14911" r="19138" b="47489"/>
          <a:stretch/>
        </p:blipFill>
        <p:spPr>
          <a:xfrm>
            <a:off x="7024844" y="2769202"/>
            <a:ext cx="3826613" cy="3098559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255915CE-AB92-4C99-97CC-7DA850323114}"/>
              </a:ext>
            </a:extLst>
          </p:cNvPr>
          <p:cNvSpPr txBox="1"/>
          <p:nvPr/>
        </p:nvSpPr>
        <p:spPr>
          <a:xfrm>
            <a:off x="7058913" y="1985406"/>
            <a:ext cx="3758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MATRIZ TIEMPOS DE RESOLUCIÓN: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3A29CD9E-35D8-4AC1-BEBA-8602F4B5C3D6}"/>
              </a:ext>
            </a:extLst>
          </p:cNvPr>
          <p:cNvSpPr txBox="1"/>
          <p:nvPr/>
        </p:nvSpPr>
        <p:spPr>
          <a:xfrm>
            <a:off x="1374615" y="2149905"/>
            <a:ext cx="3758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MATRIZ </a:t>
            </a:r>
            <a:r>
              <a:rPr lang="es-EC" b="1" dirty="0" err="1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RACI</a:t>
            </a: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: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E51C877-09EC-4F7F-A490-222338181CD6}"/>
              </a:ext>
            </a:extLst>
          </p:cNvPr>
          <p:cNvPicPr>
            <a:picLocks/>
          </p:cNvPicPr>
          <p:nvPr/>
        </p:nvPicPr>
        <p:blipFill rotWithShape="1">
          <a:blip r:embed="rId3"/>
          <a:srcRect l="10594" t="60036" r="11488" b="11238"/>
          <a:stretch/>
        </p:blipFill>
        <p:spPr>
          <a:xfrm>
            <a:off x="1340543" y="2916543"/>
            <a:ext cx="4282748" cy="227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7001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Procedimiento “Cambio de aceite de  motor” – PTO3004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38A8EA8-0A2E-4413-8CAF-5128D2DA24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6212"/>
          <a:stretch/>
        </p:blipFill>
        <p:spPr>
          <a:xfrm>
            <a:off x="3092780" y="2410864"/>
            <a:ext cx="5574270" cy="3552238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EFCBABC-EE49-4EDB-94F3-8B120947547D}"/>
              </a:ext>
            </a:extLst>
          </p:cNvPr>
          <p:cNvSpPr txBox="1"/>
          <p:nvPr/>
        </p:nvSpPr>
        <p:spPr>
          <a:xfrm>
            <a:off x="3092780" y="1897065"/>
            <a:ext cx="296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err="1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CHECKLIST</a:t>
            </a:r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 DE REVISIÓN:</a:t>
            </a:r>
          </a:p>
        </p:txBody>
      </p:sp>
    </p:spTree>
    <p:extLst>
      <p:ext uri="{BB962C8B-B14F-4D97-AF65-F5344CB8AC3E}">
        <p14:creationId xmlns:p14="http://schemas.microsoft.com/office/powerpoint/2010/main" val="406002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Formatos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EFCBABC-EE49-4EDB-94F3-8B120947547D}"/>
              </a:ext>
            </a:extLst>
          </p:cNvPr>
          <p:cNvSpPr txBox="1"/>
          <p:nvPr/>
        </p:nvSpPr>
        <p:spPr>
          <a:xfrm>
            <a:off x="1398332" y="1815657"/>
            <a:ext cx="296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Solicitud de Crédito: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C8A814D-5F70-4313-826B-8623E0CB5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318" y="2248047"/>
            <a:ext cx="3097623" cy="4018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0101427-356B-42B7-B105-271DDB0A04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7941" y="2579949"/>
            <a:ext cx="5197849" cy="310759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5FAB3741-ECCD-467E-AD1C-F6D99ED76737}"/>
              </a:ext>
            </a:extLst>
          </p:cNvPr>
          <p:cNvSpPr txBox="1"/>
          <p:nvPr/>
        </p:nvSpPr>
        <p:spPr>
          <a:xfrm>
            <a:off x="5657941" y="2000323"/>
            <a:ext cx="296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Cuadre de caja diario:</a:t>
            </a:r>
          </a:p>
        </p:txBody>
      </p:sp>
    </p:spTree>
    <p:extLst>
      <p:ext uri="{BB962C8B-B14F-4D97-AF65-F5344CB8AC3E}">
        <p14:creationId xmlns:p14="http://schemas.microsoft.com/office/powerpoint/2010/main" val="6012222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2EF5655-9E84-4F6D-9D01-48E4E776B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43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Formatos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BC27DA4-60B9-4A33-B44E-E182D840CC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5363" y="2455596"/>
            <a:ext cx="4781271" cy="3477666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E2666481-85D1-4A9D-94B7-180DE9B6F97A}"/>
              </a:ext>
            </a:extLst>
          </p:cNvPr>
          <p:cNvSpPr txBox="1"/>
          <p:nvPr/>
        </p:nvSpPr>
        <p:spPr>
          <a:xfrm>
            <a:off x="3705363" y="2012592"/>
            <a:ext cx="2966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Rol de Pagos:</a:t>
            </a:r>
          </a:p>
        </p:txBody>
      </p:sp>
    </p:spTree>
    <p:extLst>
      <p:ext uri="{BB962C8B-B14F-4D97-AF65-F5344CB8AC3E}">
        <p14:creationId xmlns:p14="http://schemas.microsoft.com/office/powerpoint/2010/main" val="8106495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B19B34-0277-4C88-A128-97D6D15F0E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985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2C2808-4021-4EE2-8C7E-1DD00637B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Se desarrolló el contexto, se identificaron y organizaron procesos, se elaboraron los documentos de 19 procedimientos; todos estos como elementos del sistema de gestión de calidad de la empresa </a:t>
            </a:r>
            <a:r>
              <a:rPr lang="es-EC" dirty="0" err="1">
                <a:latin typeface="3ds" panose="02000503020000020004" pitchFamily="2" charset="0"/>
              </a:rPr>
              <a:t>Ferryauto</a:t>
            </a:r>
            <a:r>
              <a:rPr lang="es-EC" dirty="0">
                <a:latin typeface="3ds" panose="02000503020000020004" pitchFamily="2" charset="0"/>
              </a:rPr>
              <a:t> S.A.</a:t>
            </a:r>
          </a:p>
          <a:p>
            <a:r>
              <a:rPr lang="es-EC" dirty="0">
                <a:latin typeface="3ds" panose="02000503020000020004" pitchFamily="2" charset="0"/>
              </a:rPr>
              <a:t>Se diseñaron formatos para la elaboración de inventarios procesos, procedimientos, y documentos de uso diario y de control.</a:t>
            </a:r>
          </a:p>
        </p:txBody>
      </p:sp>
    </p:spTree>
    <p:extLst>
      <p:ext uri="{BB962C8B-B14F-4D97-AF65-F5344CB8AC3E}">
        <p14:creationId xmlns:p14="http://schemas.microsoft.com/office/powerpoint/2010/main" val="3704922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B3CC6D-D3F0-4B07-865F-8C10439F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Recomendaciones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7DED8A-8A93-4F95-9D53-994785617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Definir el uso de las plantillas como herramienta para el desarrollo de nuevos procedimientos</a:t>
            </a:r>
          </a:p>
          <a:p>
            <a:r>
              <a:rPr lang="es-EC" dirty="0">
                <a:latin typeface="3ds" panose="02000503020000020004" pitchFamily="2" charset="0"/>
              </a:rPr>
              <a:t>Socializar y concientizar al personal operativo del uso de los procedimientos levantados para garantizar un optimo servicio y no incurrir en accidentes</a:t>
            </a:r>
          </a:p>
        </p:txBody>
      </p:sp>
    </p:spTree>
    <p:extLst>
      <p:ext uri="{BB962C8B-B14F-4D97-AF65-F5344CB8AC3E}">
        <p14:creationId xmlns:p14="http://schemas.microsoft.com/office/powerpoint/2010/main" val="1702691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126544B-DEBC-43B1-88FF-83EC1008FDCC}"/>
              </a:ext>
            </a:extLst>
          </p:cNvPr>
          <p:cNvSpPr txBox="1"/>
          <p:nvPr/>
        </p:nvSpPr>
        <p:spPr>
          <a:xfrm>
            <a:off x="2314168" y="2497976"/>
            <a:ext cx="756366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500" dirty="0">
                <a:latin typeface="Freestyle Script" panose="030804020302050B0404" pitchFamily="66" charset="0"/>
              </a:rPr>
              <a:t>¿PREGUNTAS ?</a:t>
            </a:r>
          </a:p>
        </p:txBody>
      </p:sp>
    </p:spTree>
    <p:extLst>
      <p:ext uri="{BB962C8B-B14F-4D97-AF65-F5344CB8AC3E}">
        <p14:creationId xmlns:p14="http://schemas.microsoft.com/office/powerpoint/2010/main" val="27996216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1E020898-DD7D-4286-8892-E55DC91A35EB}"/>
              </a:ext>
            </a:extLst>
          </p:cNvPr>
          <p:cNvSpPr txBox="1"/>
          <p:nvPr/>
        </p:nvSpPr>
        <p:spPr>
          <a:xfrm>
            <a:off x="3112282" y="2497976"/>
            <a:ext cx="5967435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500" dirty="0">
                <a:latin typeface="Freestyle Script" panose="030804020302050B0404" pitchFamily="66" charset="0"/>
              </a:rPr>
              <a:t>GRACIAS…!!</a:t>
            </a:r>
          </a:p>
        </p:txBody>
      </p:sp>
    </p:spTree>
    <p:extLst>
      <p:ext uri="{BB962C8B-B14F-4D97-AF65-F5344CB8AC3E}">
        <p14:creationId xmlns:p14="http://schemas.microsoft.com/office/powerpoint/2010/main" val="262588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402BFC-FBDD-4A2E-B404-FE3259C3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21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Planteamiento del Problema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EC9738F-1A4E-4F1E-87AF-70714989C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La empresa </a:t>
            </a:r>
            <a:r>
              <a:rPr lang="es-EC" dirty="0" err="1">
                <a:latin typeface="3ds" panose="02000503020000020004" pitchFamily="2" charset="0"/>
              </a:rPr>
              <a:t>FerryAuto</a:t>
            </a:r>
            <a:r>
              <a:rPr lang="es-EC" dirty="0">
                <a:latin typeface="3ds" panose="02000503020000020004" pitchFamily="2" charset="0"/>
              </a:rPr>
              <a:t> S.A. no cuenta con sistema de gestión de calidad, siendo esta una base solida para el planteamiento de iniciativas de desarrollo sostenible y de acceso a los procesos y procedimientos de la empresa.</a:t>
            </a:r>
            <a:endParaRPr lang="es-EC" dirty="0">
              <a:solidFill>
                <a:srgbClr val="FF0000"/>
              </a:solidFill>
              <a:latin typeface="3ds" panose="02000503020000020004" pitchFamily="2" charset="0"/>
            </a:endParaRP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83213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402BFC-FBDD-4A2E-B404-FE3259C3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64521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Justificación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EC9738F-1A4E-4F1E-87AF-70714989C2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El contar con sistema de gestión de calidad justifica el desarrollo de políticas, procesos, procedimientos, estructuras y estándares que permitirá mejorar la calidad y satisfacción del cliente</a:t>
            </a:r>
          </a:p>
          <a:p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234396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376C5D87-D74E-4B3F-B286-9C690C2FD3F9}"/>
              </a:ext>
            </a:extLst>
          </p:cNvPr>
          <p:cNvSpPr txBox="1">
            <a:spLocks/>
          </p:cNvSpPr>
          <p:nvPr/>
        </p:nvSpPr>
        <p:spPr>
          <a:xfrm>
            <a:off x="1086643" y="2724216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>
                <a:latin typeface="3ds" panose="02000503020000020004" pitchFamily="2" charset="0"/>
              </a:rPr>
              <a:t>Objetivos Específicos </a:t>
            </a:r>
          </a:p>
        </p:txBody>
      </p:sp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530FB55A-38AC-4DFD-88D5-3588DB179CCB}"/>
              </a:ext>
            </a:extLst>
          </p:cNvPr>
          <p:cNvSpPr txBox="1">
            <a:spLocks/>
          </p:cNvSpPr>
          <p:nvPr/>
        </p:nvSpPr>
        <p:spPr>
          <a:xfrm>
            <a:off x="1564520" y="3431589"/>
            <a:ext cx="10018713" cy="3335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>
                <a:latin typeface="3ds" panose="02000503020000020004" pitchFamily="2" charset="0"/>
              </a:rPr>
              <a:t>Establecer el contexto de la empresa</a:t>
            </a:r>
          </a:p>
          <a:p>
            <a:r>
              <a:rPr lang="es-EC" dirty="0">
                <a:latin typeface="3ds" panose="02000503020000020004" pitchFamily="2" charset="0"/>
              </a:rPr>
              <a:t>Especificar políticas, procesos, procedimientos y estándares.</a:t>
            </a:r>
          </a:p>
          <a:p>
            <a:r>
              <a:rPr lang="es-EC" dirty="0">
                <a:latin typeface="3ds" panose="02000503020000020004" pitchFamily="2" charset="0"/>
              </a:rPr>
              <a:t>Elaborar los documentos de los principales procedimientos</a:t>
            </a:r>
          </a:p>
          <a:p>
            <a:endParaRPr lang="es-EC" dirty="0">
              <a:latin typeface="3ds" panose="02000503020000020004" pitchFamily="2" charset="0"/>
            </a:endParaRPr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F82D4660-7200-472B-B3B2-CE73B63F5C64}"/>
              </a:ext>
            </a:extLst>
          </p:cNvPr>
          <p:cNvSpPr txBox="1">
            <a:spLocks/>
          </p:cNvSpPr>
          <p:nvPr/>
        </p:nvSpPr>
        <p:spPr>
          <a:xfrm>
            <a:off x="1086643" y="-242008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C" dirty="0">
                <a:latin typeface="3ds" panose="02000503020000020004" pitchFamily="2" charset="0"/>
              </a:rPr>
              <a:t>Objetivo General</a:t>
            </a:r>
          </a:p>
        </p:txBody>
      </p:sp>
      <p:sp>
        <p:nvSpPr>
          <p:cNvPr id="9" name="Marcador de contenido 4">
            <a:extLst>
              <a:ext uri="{FF2B5EF4-FFF2-40B4-BE49-F238E27FC236}">
                <a16:creationId xmlns:a16="http://schemas.microsoft.com/office/drawing/2014/main" id="{7D87754A-39A9-495B-A9A8-F48CCBE07332}"/>
              </a:ext>
            </a:extLst>
          </p:cNvPr>
          <p:cNvSpPr txBox="1">
            <a:spLocks/>
          </p:cNvSpPr>
          <p:nvPr/>
        </p:nvSpPr>
        <p:spPr>
          <a:xfrm>
            <a:off x="1564520" y="296966"/>
            <a:ext cx="10018713" cy="242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s-EC" dirty="0">
                <a:latin typeface="3ds" panose="02000503020000020004" pitchFamily="2" charset="0"/>
              </a:rPr>
              <a:t>Desarrollar un Sistema de Gestión de Calidad basado en procesos para la empresa </a:t>
            </a:r>
            <a:r>
              <a:rPr lang="es-EC" dirty="0" err="1">
                <a:latin typeface="3ds" panose="02000503020000020004" pitchFamily="2" charset="0"/>
              </a:rPr>
              <a:t>FerryAuto</a:t>
            </a:r>
            <a:r>
              <a:rPr lang="es-EC" dirty="0">
                <a:latin typeface="3ds" panose="02000503020000020004" pitchFamily="2" charset="0"/>
              </a:rPr>
              <a:t> S.A.</a:t>
            </a:r>
          </a:p>
        </p:txBody>
      </p:sp>
    </p:spTree>
    <p:extLst>
      <p:ext uri="{BB962C8B-B14F-4D97-AF65-F5344CB8AC3E}">
        <p14:creationId xmlns:p14="http://schemas.microsoft.com/office/powerpoint/2010/main" val="3188162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FAF9C3E5-F53B-483D-A389-754E1F26B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3982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Sistema de Gestión de Calidad</a:t>
            </a: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79953F7A-D8C4-447A-B897-2A9A4DD6FE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7125371"/>
              </p:ext>
            </p:extLst>
          </p:nvPr>
        </p:nvGraphicFramePr>
        <p:xfrm>
          <a:off x="3275563" y="2519578"/>
          <a:ext cx="4894038" cy="2922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4659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>
            <a:extLst>
              <a:ext uri="{FF2B5EF4-FFF2-40B4-BE49-F238E27FC236}">
                <a16:creationId xmlns:a16="http://schemas.microsoft.com/office/drawing/2014/main" id="{449EA227-33FC-4EE2-81F0-DFED53816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536" y="0"/>
            <a:ext cx="10018713" cy="1752599"/>
          </a:xfrm>
        </p:spPr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Enfoque en procesos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C3B4676F-F3E4-444E-93A7-AB0BB278C7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99320" y="2843561"/>
            <a:ext cx="5233145" cy="24644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FF7CEAFC-A909-4D80-96E2-FF38855CB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9537" y="2553629"/>
            <a:ext cx="5371930" cy="3198056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7DC06F81-F8EB-4E7F-BD52-A2796E0C4E2B}"/>
              </a:ext>
            </a:extLst>
          </p:cNvPr>
          <p:cNvSpPr txBox="1"/>
          <p:nvPr/>
        </p:nvSpPr>
        <p:spPr>
          <a:xfrm>
            <a:off x="1547536" y="1968448"/>
            <a:ext cx="3627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ELEMENTOS DE UN PROCESO: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3B57C78-FCD6-4975-96D3-11E7F76CF9B5}"/>
              </a:ext>
            </a:extLst>
          </p:cNvPr>
          <p:cNvSpPr txBox="1"/>
          <p:nvPr/>
        </p:nvSpPr>
        <p:spPr>
          <a:xfrm>
            <a:off x="8623610" y="1968448"/>
            <a:ext cx="2334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>
                <a:solidFill>
                  <a:schemeClr val="accent1">
                    <a:lumMod val="75000"/>
                  </a:schemeClr>
                </a:solidFill>
                <a:latin typeface="3ds" panose="02000503020000020004" pitchFamily="2" charset="0"/>
              </a:rPr>
              <a:t>CADENA DE VALOR:</a:t>
            </a:r>
          </a:p>
        </p:txBody>
      </p:sp>
    </p:spTree>
    <p:extLst>
      <p:ext uri="{BB962C8B-B14F-4D97-AF65-F5344CB8AC3E}">
        <p14:creationId xmlns:p14="http://schemas.microsoft.com/office/powerpoint/2010/main" val="2964331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F6C58B-4184-4C3E-9A66-D99ED7C15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Situación actual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5855037-BA94-40BF-973B-7111C4ADF8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La empresa no cuenta con un sistema de gestión de calidad</a:t>
            </a:r>
          </a:p>
          <a:p>
            <a:r>
              <a:rPr lang="es-EC" dirty="0">
                <a:latin typeface="3ds" panose="02000503020000020004" pitchFamily="2" charset="0"/>
              </a:rPr>
              <a:t>No hay se ha desarrollado el contexto</a:t>
            </a:r>
          </a:p>
          <a:p>
            <a:r>
              <a:rPr lang="es-EC" dirty="0">
                <a:latin typeface="3ds" panose="02000503020000020004" pitchFamily="2" charset="0"/>
              </a:rPr>
              <a:t>No hay documentación de políticas, procesos, procedimientos ni estándares</a:t>
            </a:r>
          </a:p>
          <a:p>
            <a:endParaRPr lang="es-EC" dirty="0">
              <a:latin typeface="3ds" panose="0200050302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110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DDA6A80-D5EF-4AC1-8AEC-BAA102B84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>
                <a:latin typeface="3ds" panose="02000503020000020004" pitchFamily="2" charset="0"/>
              </a:rPr>
              <a:t>Contexto de la empresa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1A5C442-8D84-43F1-AC4B-6A76620D0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864541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ción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ció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ció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787</TotalTime>
  <Words>547</Words>
  <Application>Microsoft Office PowerPoint</Application>
  <PresentationFormat>Panorámica</PresentationFormat>
  <Paragraphs>80</Paragraphs>
  <Slides>29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3ds</vt:lpstr>
      <vt:lpstr>Arial</vt:lpstr>
      <vt:lpstr>Calibri</vt:lpstr>
      <vt:lpstr>Calibri Light</vt:lpstr>
      <vt:lpstr>Freestyle Script</vt:lpstr>
      <vt:lpstr>Retrospección</vt:lpstr>
      <vt:lpstr>Presentación de PowerPoint</vt:lpstr>
      <vt:lpstr>DESARROLLAR UN SISTEMA DE GESTIÓN DE CALIDAD BASADO EN PROCESOS PARA LA EMPRESA FERRYAUTO S.A.</vt:lpstr>
      <vt:lpstr>Planteamiento del Problema</vt:lpstr>
      <vt:lpstr>Justificación</vt:lpstr>
      <vt:lpstr>Presentación de PowerPoint</vt:lpstr>
      <vt:lpstr>Sistema de Gestión de Calidad</vt:lpstr>
      <vt:lpstr>Enfoque en procesos</vt:lpstr>
      <vt:lpstr>Situación actual</vt:lpstr>
      <vt:lpstr>Contexto de la empresa</vt:lpstr>
      <vt:lpstr>Misión</vt:lpstr>
      <vt:lpstr>Visión</vt:lpstr>
      <vt:lpstr>Valores</vt:lpstr>
      <vt:lpstr>Estructura Organizacional</vt:lpstr>
      <vt:lpstr>Productos y servicios</vt:lpstr>
      <vt:lpstr>Mapa de Procesos</vt:lpstr>
      <vt:lpstr>Inventario de procesos</vt:lpstr>
      <vt:lpstr>Principales procedimientos</vt:lpstr>
      <vt:lpstr>Manual de procedimientos</vt:lpstr>
      <vt:lpstr>Procedimiento “Cambio de aceite de motor” – PTO3004</vt:lpstr>
      <vt:lpstr>Procedimiento “Cambio de aceite de motor” – PTO3004</vt:lpstr>
      <vt:lpstr>Procedimiento “Cambio de aceite de motor” – PTO3004</vt:lpstr>
      <vt:lpstr>Procedimiento “Cambio de aceite de  motor” – PTO3004</vt:lpstr>
      <vt:lpstr>Procedimiento “Cambio de aceite de  motor” – PTO3004</vt:lpstr>
      <vt:lpstr>Formatos</vt:lpstr>
      <vt:lpstr>Formatos</vt:lpstr>
      <vt:lpstr>Conclusiones</vt:lpstr>
      <vt:lpstr>Recomendaciones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Marcelo Guerra</dc:creator>
  <cp:lastModifiedBy>Marcelo Guerra</cp:lastModifiedBy>
  <cp:revision>63</cp:revision>
  <dcterms:created xsi:type="dcterms:W3CDTF">2019-09-12T16:48:41Z</dcterms:created>
  <dcterms:modified xsi:type="dcterms:W3CDTF">2019-09-18T13:38:08Z</dcterms:modified>
</cp:coreProperties>
</file>